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4"/>
  </p:sldMasterIdLst>
  <p:notesMasterIdLst>
    <p:notesMasterId r:id="rId23"/>
  </p:notesMasterIdLst>
  <p:sldIdLst>
    <p:sldId id="256" r:id="rId5"/>
    <p:sldId id="323" r:id="rId6"/>
    <p:sldId id="332" r:id="rId7"/>
    <p:sldId id="324" r:id="rId8"/>
    <p:sldId id="258" r:id="rId9"/>
    <p:sldId id="259" r:id="rId10"/>
    <p:sldId id="260" r:id="rId11"/>
    <p:sldId id="261" r:id="rId12"/>
    <p:sldId id="262" r:id="rId13"/>
    <p:sldId id="331" r:id="rId14"/>
    <p:sldId id="315" r:id="rId15"/>
    <p:sldId id="326" r:id="rId16"/>
    <p:sldId id="336" r:id="rId17"/>
    <p:sldId id="333" r:id="rId18"/>
    <p:sldId id="338" r:id="rId19"/>
    <p:sldId id="335" r:id="rId20"/>
    <p:sldId id="1725" r:id="rId21"/>
    <p:sldId id="1726"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BDF"/>
    <a:srgbClr val="EDF5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Açık Stil 1 - Vurgu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Açık Stil 1 - Vurgu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8799B23B-EC83-4686-B30A-512413B5E67A}" styleName="Açık Stil 3 - Vurgu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Açık Stil 3 - Vurgu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49"/>
    <p:restoredTop sz="76223" autoAdjust="0"/>
  </p:normalViewPr>
  <p:slideViewPr>
    <p:cSldViewPr snapToGrid="0">
      <p:cViewPr varScale="1">
        <p:scale>
          <a:sx n="67" d="100"/>
          <a:sy n="67" d="100"/>
        </p:scale>
        <p:origin x="1428" y="4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94781C-FF61-E545-ACB6-64083E85996E}" type="datetimeFigureOut">
              <a:rPr lang="tr-TR" smtClean="0"/>
              <a:t>29.08.2024</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EBA1E8-9E09-7049-ADC8-0BD5FCE9389C}" type="slidenum">
              <a:rPr lang="tr-TR" smtClean="0"/>
              <a:t>‹#›</a:t>
            </a:fld>
            <a:endParaRPr lang="tr-TR"/>
          </a:p>
        </p:txBody>
      </p:sp>
    </p:spTree>
    <p:extLst>
      <p:ext uri="{BB962C8B-B14F-4D97-AF65-F5344CB8AC3E}">
        <p14:creationId xmlns:p14="http://schemas.microsoft.com/office/powerpoint/2010/main" val="3936095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a33b2d619d_0_13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a33b2d619d_0_13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Projemiz ilacın keşfinden piyasaya sürülmesi ve takibi de dahil olmak üzere tüm sürece ışık tuttuğundan multidisipliner ve </a:t>
            </a:r>
            <a:r>
              <a:rPr lang="tr-TR" dirty="0" err="1"/>
              <a:t>multisektörel</a:t>
            </a:r>
            <a:r>
              <a:rPr lang="tr-TR" dirty="0"/>
              <a:t> özelliktedir. Bu nedenle hedef kitlemiz de bir çok meslek grubunu kapsamaktadır. Bunlar arasında Biyoloji, Tıp, Farmakoloji, Biyomühendislik, Biyoteknoloji, Biyoinformatik, Eczacılık, Kimya, Kimya Mühendisliği, Veteriner Hekimlik sayılabilir.</a:t>
            </a:r>
          </a:p>
          <a:p>
            <a:endParaRPr lang="en-US" dirty="0"/>
          </a:p>
        </p:txBody>
      </p:sp>
      <p:sp>
        <p:nvSpPr>
          <p:cNvPr id="4" name="Slayt Numarası Yer Tutucusu 3"/>
          <p:cNvSpPr>
            <a:spLocks noGrp="1"/>
          </p:cNvSpPr>
          <p:nvPr>
            <p:ph type="sldNum" sz="quarter" idx="5"/>
          </p:nvPr>
        </p:nvSpPr>
        <p:spPr/>
        <p:txBody>
          <a:bodyPr/>
          <a:lstStyle/>
          <a:p>
            <a:fld id="{BCEBA1E8-9E09-7049-ADC8-0BD5FCE9389C}" type="slidenum">
              <a:rPr lang="tr-TR" smtClean="0"/>
              <a:t>10</a:t>
            </a:fld>
            <a:endParaRPr lang="tr-TR"/>
          </a:p>
        </p:txBody>
      </p:sp>
    </p:spTree>
    <p:extLst>
      <p:ext uri="{BB962C8B-B14F-4D97-AF65-F5344CB8AC3E}">
        <p14:creationId xmlns:p14="http://schemas.microsoft.com/office/powerpoint/2010/main" val="3614263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Burada projemizin bir molekülden piyasada izlenmesine kadar olan sürecinin hangi aşamalardan geçtiğine dair görseli yer almaktadır. Projemizde de bu aşamalara dair bütüncül bir bakış açısı sağlanması amaçlanmaktadır. Projemizin yürütülmesi için 5 iş paketi öngörülmüştür. </a:t>
            </a:r>
            <a:endParaRPr lang="en-US" dirty="0"/>
          </a:p>
        </p:txBody>
      </p:sp>
      <p:sp>
        <p:nvSpPr>
          <p:cNvPr id="4" name="Slayt Numarası Yer Tutucusu 3"/>
          <p:cNvSpPr>
            <a:spLocks noGrp="1"/>
          </p:cNvSpPr>
          <p:nvPr>
            <p:ph type="sldNum" sz="quarter" idx="5"/>
          </p:nvPr>
        </p:nvSpPr>
        <p:spPr/>
        <p:txBody>
          <a:bodyPr/>
          <a:lstStyle/>
          <a:p>
            <a:fld id="{BCEBA1E8-9E09-7049-ADC8-0BD5FCE9389C}" type="slidenum">
              <a:rPr lang="tr-TR" smtClean="0"/>
              <a:t>11</a:t>
            </a:fld>
            <a:endParaRPr lang="tr-TR"/>
          </a:p>
        </p:txBody>
      </p:sp>
    </p:spTree>
    <p:extLst>
      <p:ext uri="{BB962C8B-B14F-4D97-AF65-F5344CB8AC3E}">
        <p14:creationId xmlns:p14="http://schemas.microsoft.com/office/powerpoint/2010/main" val="1188380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Proje çıktıları arasında bazı materyaller bulunmaktadır. Web sayfası, Standardize Eğitim Müfredatı, Standardize Eğitim Modülü, Standardize Eğitim Slaytları, Çevrimiçi Değerlendirme Araçları, QR kodlu kitap, Komik kitap ve Laboratuvar kılavuzu üretilmesi taahhüt edilmiştir.  </a:t>
            </a:r>
          </a:p>
          <a:p>
            <a:endParaRPr lang="en-US" dirty="0"/>
          </a:p>
        </p:txBody>
      </p:sp>
      <p:sp>
        <p:nvSpPr>
          <p:cNvPr id="4" name="Slayt Numarası Yer Tutucusu 3"/>
          <p:cNvSpPr>
            <a:spLocks noGrp="1"/>
          </p:cNvSpPr>
          <p:nvPr>
            <p:ph type="sldNum" sz="quarter" idx="5"/>
          </p:nvPr>
        </p:nvSpPr>
        <p:spPr/>
        <p:txBody>
          <a:bodyPr/>
          <a:lstStyle/>
          <a:p>
            <a:fld id="{BCEBA1E8-9E09-7049-ADC8-0BD5FCE9389C}" type="slidenum">
              <a:rPr lang="tr-TR" smtClean="0"/>
              <a:t>12</a:t>
            </a:fld>
            <a:endParaRPr lang="tr-TR"/>
          </a:p>
        </p:txBody>
      </p:sp>
    </p:spTree>
    <p:extLst>
      <p:ext uri="{BB962C8B-B14F-4D97-AF65-F5344CB8AC3E}">
        <p14:creationId xmlns:p14="http://schemas.microsoft.com/office/powerpoint/2010/main" val="1548179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Bu materyaller arasında ayrıca QR kodlu broşür, 2 boyutlu kısa film, 3D baskı ile oluşturulan 3 boyutlu interaktif model eğitim modelleri, Artırılmış gerçeklik ve molekül tanıma uygulaması olan bir mobil aplikasyon üretimi yer almaktadır Proje ile yenilikçi ilaç araştırma yöntemlerinin kullanıldığı bilimsel çalışmalar yürütülerek bu konudaki insan gücünün arttırılması da hedeflenmiştir.</a:t>
            </a:r>
          </a:p>
          <a:p>
            <a:endParaRPr lang="en-US" dirty="0"/>
          </a:p>
        </p:txBody>
      </p:sp>
      <p:sp>
        <p:nvSpPr>
          <p:cNvPr id="4" name="Slayt Numarası Yer Tutucusu 3"/>
          <p:cNvSpPr>
            <a:spLocks noGrp="1"/>
          </p:cNvSpPr>
          <p:nvPr>
            <p:ph type="sldNum" sz="quarter" idx="5"/>
          </p:nvPr>
        </p:nvSpPr>
        <p:spPr/>
        <p:txBody>
          <a:bodyPr/>
          <a:lstStyle/>
          <a:p>
            <a:fld id="{BCEBA1E8-9E09-7049-ADC8-0BD5FCE9389C}" type="slidenum">
              <a:rPr lang="tr-TR" smtClean="0"/>
              <a:t>13</a:t>
            </a:fld>
            <a:endParaRPr lang="tr-TR"/>
          </a:p>
        </p:txBody>
      </p:sp>
    </p:spTree>
    <p:extLst>
      <p:ext uri="{BB962C8B-B14F-4D97-AF65-F5344CB8AC3E}">
        <p14:creationId xmlns:p14="http://schemas.microsoft.com/office/powerpoint/2010/main" val="3798441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Proje kapsamındaki eğitimler sahada çalışan kişilerin işlerinden uzun süre ayrılamayacakları da göz önüne alınarak iki günde yoğun bir programla gerçekle </a:t>
            </a:r>
            <a:r>
              <a:rPr lang="tr-TR" dirty="0" err="1"/>
              <a:t>ştirilmektedir</a:t>
            </a:r>
            <a:r>
              <a:rPr lang="tr-TR" dirty="0"/>
              <a:t>. Yüz yüze yapılan eğitimler yetişkin eğitimi uygulamaları doğrultusunda interaktif ve katılımcı bir yaklaşımla yürütülmektedir. Eğitimin etkinliğini değerlendirmek amacıyla ön test uygulanarak katılımcıların hazır bulunuşlukları değerlendirilmektedir. Akabinde molekül keşfinden itibaren süreçle ilgili bilgilendirmeye devam edilmektedir.</a:t>
            </a:r>
            <a:endParaRPr lang="en-US" dirty="0"/>
          </a:p>
        </p:txBody>
      </p:sp>
      <p:sp>
        <p:nvSpPr>
          <p:cNvPr id="4" name="Slayt Numarası Yer Tutucusu 3"/>
          <p:cNvSpPr>
            <a:spLocks noGrp="1"/>
          </p:cNvSpPr>
          <p:nvPr>
            <p:ph type="sldNum" sz="quarter" idx="5"/>
          </p:nvPr>
        </p:nvSpPr>
        <p:spPr/>
        <p:txBody>
          <a:bodyPr/>
          <a:lstStyle/>
          <a:p>
            <a:fld id="{BCEBA1E8-9E09-7049-ADC8-0BD5FCE9389C}" type="slidenum">
              <a:rPr lang="tr-TR" smtClean="0"/>
              <a:t>14</a:t>
            </a:fld>
            <a:endParaRPr lang="tr-TR"/>
          </a:p>
        </p:txBody>
      </p:sp>
    </p:spTree>
    <p:extLst>
      <p:ext uri="{BB962C8B-B14F-4D97-AF65-F5344CB8AC3E}">
        <p14:creationId xmlns:p14="http://schemas.microsoft.com/office/powerpoint/2010/main" val="607437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Eğitim programı ikinci günde yoğun bir şekilde devam etmekte, bu kapsamda ilaç geliştirme ve sonrasındaki sürece değinilmektedir. Nihai olarak bir vaka analizi çalışması ile tüm süreç gözden geçirilmekte ve son test yaparak da eğitimin bilgi düzeyindeki etkisi değerlendirilmektedir.  Katılımcıların eğitime ilişkin geri bildirimleri alınması sonrasında eğitime tam zamanlı olarak katılan bireylere «katılım belgesi» takdim edilmektedir. </a:t>
            </a:r>
            <a:endParaRPr lang="en-US" dirty="0"/>
          </a:p>
        </p:txBody>
      </p:sp>
      <p:sp>
        <p:nvSpPr>
          <p:cNvPr id="4" name="Slayt Numarası Yer Tutucusu 3"/>
          <p:cNvSpPr>
            <a:spLocks noGrp="1"/>
          </p:cNvSpPr>
          <p:nvPr>
            <p:ph type="sldNum" sz="quarter" idx="5"/>
          </p:nvPr>
        </p:nvSpPr>
        <p:spPr/>
        <p:txBody>
          <a:bodyPr/>
          <a:lstStyle/>
          <a:p>
            <a:fld id="{BCEBA1E8-9E09-7049-ADC8-0BD5FCE9389C}" type="slidenum">
              <a:rPr lang="tr-TR" smtClean="0"/>
              <a:t>15</a:t>
            </a:fld>
            <a:endParaRPr lang="tr-TR"/>
          </a:p>
        </p:txBody>
      </p:sp>
    </p:spTree>
    <p:extLst>
      <p:ext uri="{BB962C8B-B14F-4D97-AF65-F5344CB8AC3E}">
        <p14:creationId xmlns:p14="http://schemas.microsoft.com/office/powerpoint/2010/main" val="3848352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Projenin ilerlemesine ilişkin duyurular sosyal medya hesaplarından takip edilebilir. Oluşturulan web sayfasında projeye ilişkin tüm çıktılar yer almaktadır. Projenin daha geniş kitlelere ulaşabilmesi için eğitimlere online olarak ulaşılabilmektedir. </a:t>
            </a:r>
            <a:endParaRPr lang="en-US" dirty="0"/>
          </a:p>
        </p:txBody>
      </p:sp>
      <p:sp>
        <p:nvSpPr>
          <p:cNvPr id="4" name="Slayt Numarası Yer Tutucusu 3"/>
          <p:cNvSpPr>
            <a:spLocks noGrp="1"/>
          </p:cNvSpPr>
          <p:nvPr>
            <p:ph type="sldNum" sz="quarter" idx="5"/>
          </p:nvPr>
        </p:nvSpPr>
        <p:spPr/>
        <p:txBody>
          <a:bodyPr/>
          <a:lstStyle/>
          <a:p>
            <a:fld id="{BCEBA1E8-9E09-7049-ADC8-0BD5FCE9389C}" type="slidenum">
              <a:rPr lang="tr-TR" smtClean="0"/>
              <a:t>16</a:t>
            </a:fld>
            <a:endParaRPr lang="tr-TR"/>
          </a:p>
        </p:txBody>
      </p:sp>
    </p:spTree>
    <p:extLst>
      <p:ext uri="{BB962C8B-B14F-4D97-AF65-F5344CB8AC3E}">
        <p14:creationId xmlns:p14="http://schemas.microsoft.com/office/powerpoint/2010/main" val="2967863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tr-TR" sz="1200" dirty="0">
                <a:solidFill>
                  <a:srgbClr val="54565A"/>
                </a:solidFill>
                <a:latin typeface="Roboto" panose="02000000000000000000" pitchFamily="2" charset="0"/>
              </a:rPr>
              <a:t>Evrensel bir gereklilik: Molekülden İlaca Projesi </a:t>
            </a:r>
            <a:r>
              <a:rPr lang="en-US" sz="1200" dirty="0">
                <a:solidFill>
                  <a:srgbClr val="54565A"/>
                </a:solidFill>
                <a:latin typeface="Roboto" panose="02000000000000000000" pitchFamily="2" charset="0"/>
              </a:rPr>
              <a:t>Erasmus+ / </a:t>
            </a:r>
            <a:r>
              <a:rPr lang="en-US" sz="1200" i="1" dirty="0" err="1">
                <a:solidFill>
                  <a:srgbClr val="54565A"/>
                </a:solidFill>
                <a:latin typeface="Roboto" panose="02000000000000000000" pitchFamily="2" charset="0"/>
              </a:rPr>
              <a:t>Avrupa</a:t>
            </a:r>
            <a:r>
              <a:rPr lang="en-US" sz="1200" i="1" dirty="0">
                <a:solidFill>
                  <a:srgbClr val="54565A"/>
                </a:solidFill>
                <a:latin typeface="Roboto" panose="02000000000000000000" pitchFamily="2" charset="0"/>
              </a:rPr>
              <a:t> </a:t>
            </a:r>
            <a:r>
              <a:rPr lang="en-US" sz="1200" i="1" dirty="0" err="1">
                <a:solidFill>
                  <a:srgbClr val="54565A"/>
                </a:solidFill>
                <a:latin typeface="Roboto" panose="02000000000000000000" pitchFamily="2" charset="0"/>
              </a:rPr>
              <a:t>Dayanışma</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Programı</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kapsamında</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Avrupa</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Komisyonu</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tarafından</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desteklenmektedir</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Burada</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yer</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alan</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içerik</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yazarın</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görüşlerini</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yansıtmaktadır</a:t>
            </a:r>
            <a:r>
              <a:rPr lang="en-US" sz="1200" dirty="0">
                <a:solidFill>
                  <a:srgbClr val="54565A"/>
                </a:solidFill>
                <a:latin typeface="Roboto" panose="02000000000000000000" pitchFamily="2" charset="0"/>
              </a:rPr>
              <a:t> ve </a:t>
            </a:r>
            <a:r>
              <a:rPr lang="en-US" sz="1200" dirty="0" err="1">
                <a:solidFill>
                  <a:srgbClr val="54565A"/>
                </a:solidFill>
                <a:latin typeface="Roboto" panose="02000000000000000000" pitchFamily="2" charset="0"/>
              </a:rPr>
              <a:t>bu</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görüşlerden</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Avrupa</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Komisyonu</a:t>
            </a:r>
            <a:r>
              <a:rPr lang="en-US" sz="1200" dirty="0">
                <a:solidFill>
                  <a:srgbClr val="54565A"/>
                </a:solidFill>
                <a:latin typeface="Roboto" panose="02000000000000000000" pitchFamily="2" charset="0"/>
              </a:rPr>
              <a:t> ve Türkiye </a:t>
            </a:r>
            <a:r>
              <a:rPr lang="en-US" sz="1200" dirty="0" err="1">
                <a:solidFill>
                  <a:srgbClr val="54565A"/>
                </a:solidFill>
                <a:latin typeface="Roboto" panose="02000000000000000000" pitchFamily="2" charset="0"/>
              </a:rPr>
              <a:t>Ulusal</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Ajansı</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sorumlu</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tutulamaz</a:t>
            </a:r>
            <a:r>
              <a:rPr lang="en-US" sz="1200" dirty="0">
                <a:solidFill>
                  <a:srgbClr val="54565A"/>
                </a:solidFill>
                <a:latin typeface="Roboto" panose="02000000000000000000" pitchFamily="2" charset="0"/>
              </a:rPr>
              <a:t>.«</a:t>
            </a:r>
            <a:endParaRPr lang="tr-TR" sz="1200" dirty="0">
              <a:solidFill>
                <a:srgbClr val="54565A"/>
              </a:solidFill>
              <a:latin typeface="Roboto" panose="02000000000000000000" pitchFamily="2" charset="0"/>
            </a:endParaRPr>
          </a:p>
          <a:p>
            <a:pPr marL="0" lvl="0" indent="0" algn="l" rtl="0">
              <a:spcBef>
                <a:spcPts val="0"/>
              </a:spcBef>
              <a:spcAft>
                <a:spcPts val="0"/>
              </a:spcAft>
              <a:buNone/>
            </a:pPr>
            <a:endParaRPr dirty="0"/>
          </a:p>
        </p:txBody>
      </p:sp>
      <p:sp>
        <p:nvSpPr>
          <p:cNvPr id="307" name="Google Shape;30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tr-TR" sz="1200" dirty="0">
                <a:solidFill>
                  <a:srgbClr val="54565A"/>
                </a:solidFill>
                <a:latin typeface="Roboto" panose="02000000000000000000" pitchFamily="2" charset="0"/>
              </a:rPr>
              <a:t>Projemize desteklerinden ötürü </a:t>
            </a:r>
            <a:r>
              <a:rPr lang="en-US" sz="1200" dirty="0" err="1">
                <a:solidFill>
                  <a:srgbClr val="54565A"/>
                </a:solidFill>
                <a:latin typeface="Roboto" panose="02000000000000000000" pitchFamily="2" charset="0"/>
              </a:rPr>
              <a:t>Avrupa</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Komisyonu</a:t>
            </a:r>
            <a:r>
              <a:rPr lang="tr-TR" sz="1200" dirty="0">
                <a:solidFill>
                  <a:srgbClr val="54565A"/>
                </a:solidFill>
                <a:latin typeface="Roboto" panose="02000000000000000000" pitchFamily="2" charset="0"/>
              </a:rPr>
              <a:t>’</a:t>
            </a:r>
            <a:r>
              <a:rPr lang="tr-TR" sz="1200" dirty="0" err="1">
                <a:solidFill>
                  <a:srgbClr val="54565A"/>
                </a:solidFill>
                <a:latin typeface="Roboto" panose="02000000000000000000" pitchFamily="2" charset="0"/>
              </a:rPr>
              <a:t>na</a:t>
            </a:r>
            <a:r>
              <a:rPr lang="tr-TR" sz="1200" dirty="0">
                <a:solidFill>
                  <a:srgbClr val="54565A"/>
                </a:solidFill>
                <a:latin typeface="Roboto" panose="02000000000000000000" pitchFamily="2" charset="0"/>
              </a:rPr>
              <a:t> ve proje ekibinde yer alarak katkıda bulunan tüm üyelerimize ve proje kapsamındaki etkinliklere katılan herkese teşekkür ederiz. </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lumMod val="95000"/>
                    <a:lumOff val="5000"/>
                  </a:schemeClr>
                </a:solidFill>
                <a:cs typeface="Times New Roman" panose="02020603050405020304" pitchFamily="18" charset="0"/>
              </a:rPr>
              <a:t>2020 </a:t>
            </a:r>
            <a:r>
              <a:rPr lang="en-US" dirty="0" err="1">
                <a:solidFill>
                  <a:schemeClr val="tx1">
                    <a:lumMod val="95000"/>
                    <a:lumOff val="5000"/>
                  </a:schemeClr>
                </a:solidFill>
                <a:cs typeface="Times New Roman" panose="02020603050405020304" pitchFamily="18" charset="0"/>
              </a:rPr>
              <a:t>yılında</a:t>
            </a:r>
            <a:r>
              <a:rPr lang="en-US" dirty="0">
                <a:solidFill>
                  <a:schemeClr val="tx1">
                    <a:lumMod val="95000"/>
                    <a:lumOff val="5000"/>
                  </a:schemeClr>
                </a:solidFill>
                <a:cs typeface="Times New Roman" panose="02020603050405020304" pitchFamily="18" charset="0"/>
              </a:rPr>
              <a:t> </a:t>
            </a:r>
            <a:r>
              <a:rPr lang="tr-TR" dirty="0">
                <a:solidFill>
                  <a:schemeClr val="tx1">
                    <a:lumMod val="95000"/>
                    <a:lumOff val="5000"/>
                  </a:schemeClr>
                </a:solidFill>
                <a:cs typeface="Times New Roman" panose="02020603050405020304" pitchFamily="18" charset="0"/>
              </a:rPr>
              <a:t>C</a:t>
            </a:r>
            <a:r>
              <a:rPr lang="en-US" dirty="0" err="1">
                <a:solidFill>
                  <a:schemeClr val="tx1">
                    <a:lumMod val="95000"/>
                    <a:lumOff val="5000"/>
                  </a:schemeClr>
                </a:solidFill>
                <a:cs typeface="Times New Roman" panose="02020603050405020304" pitchFamily="18" charset="0"/>
              </a:rPr>
              <a:t>ovid-19</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salgınının</a:t>
            </a:r>
            <a:r>
              <a:rPr lang="en-US" dirty="0">
                <a:solidFill>
                  <a:schemeClr val="tx1">
                    <a:lumMod val="95000"/>
                    <a:lumOff val="5000"/>
                  </a:schemeClr>
                </a:solidFill>
                <a:cs typeface="Times New Roman" panose="02020603050405020304" pitchFamily="18" charset="0"/>
              </a:rPr>
              <a:t> ani ve </a:t>
            </a:r>
            <a:r>
              <a:rPr lang="en-US" dirty="0" err="1">
                <a:solidFill>
                  <a:schemeClr val="tx1">
                    <a:lumMod val="95000"/>
                    <a:lumOff val="5000"/>
                  </a:schemeClr>
                </a:solidFill>
                <a:cs typeface="Times New Roman" panose="02020603050405020304" pitchFamily="18" charset="0"/>
              </a:rPr>
              <a:t>beklenmedik</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etkisi</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ile</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hastalıklara</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karşı</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geliştirilecek</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ilaç</a:t>
            </a:r>
            <a:r>
              <a:rPr lang="en-US" dirty="0">
                <a:solidFill>
                  <a:schemeClr val="tx1">
                    <a:lumMod val="95000"/>
                    <a:lumOff val="5000"/>
                  </a:schemeClr>
                </a:solidFill>
                <a:cs typeface="Times New Roman" panose="02020603050405020304" pitchFamily="18" charset="0"/>
              </a:rPr>
              <a:t> </a:t>
            </a:r>
            <a:r>
              <a:rPr lang="tr-TR" dirty="0">
                <a:solidFill>
                  <a:schemeClr val="tx1">
                    <a:lumMod val="95000"/>
                    <a:lumOff val="5000"/>
                  </a:schemeClr>
                </a:solidFill>
                <a:cs typeface="Times New Roman" panose="02020603050405020304" pitchFamily="18" charset="0"/>
              </a:rPr>
              <a:t>ve</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aşı</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üretim</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çalışmaların</a:t>
            </a:r>
            <a:r>
              <a:rPr lang="tr-TR" dirty="0">
                <a:solidFill>
                  <a:schemeClr val="tx1">
                    <a:lumMod val="95000"/>
                    <a:lumOff val="5000"/>
                  </a:schemeClr>
                </a:solidFill>
                <a:cs typeface="Times New Roman" panose="02020603050405020304" pitchFamily="18" charset="0"/>
              </a:rPr>
              <a:t>ı yürütebilecek </a:t>
            </a:r>
            <a:r>
              <a:rPr lang="en-US" dirty="0" err="1">
                <a:solidFill>
                  <a:schemeClr val="tx1">
                    <a:lumMod val="95000"/>
                    <a:lumOff val="5000"/>
                  </a:schemeClr>
                </a:solidFill>
                <a:cs typeface="Times New Roman" panose="02020603050405020304" pitchFamily="18" charset="0"/>
              </a:rPr>
              <a:t>standart</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çalışma</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yöntemlerine</a:t>
            </a:r>
            <a:r>
              <a:rPr lang="en-US" dirty="0">
                <a:solidFill>
                  <a:schemeClr val="tx1">
                    <a:lumMod val="95000"/>
                    <a:lumOff val="5000"/>
                  </a:schemeClr>
                </a:solidFill>
                <a:cs typeface="Times New Roman" panose="02020603050405020304" pitchFamily="18" charset="0"/>
              </a:rPr>
              <a:t> </a:t>
            </a:r>
            <a:r>
              <a:rPr lang="tr-TR" dirty="0">
                <a:solidFill>
                  <a:schemeClr val="tx1">
                    <a:lumMod val="95000"/>
                    <a:lumOff val="5000"/>
                  </a:schemeClr>
                </a:solidFill>
                <a:cs typeface="Times New Roman" panose="02020603050405020304" pitchFamily="18" charset="0"/>
              </a:rPr>
              <a:t>hakim</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pratik</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uygulamalar</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konusunda</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tecrübeli</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eğitimli</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personele</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büyük</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ihtiyaç</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olduğu</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ortaya</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çıkmıştır</a:t>
            </a:r>
            <a:endParaRPr lang="tr-TR" dirty="0">
              <a:solidFill>
                <a:schemeClr val="tx1">
                  <a:lumMod val="95000"/>
                  <a:lumOff val="5000"/>
                </a:schemeClr>
              </a:solidFill>
            </a:endParaRPr>
          </a:p>
          <a:p>
            <a:endParaRPr lang="en-US" dirty="0"/>
          </a:p>
        </p:txBody>
      </p:sp>
      <p:sp>
        <p:nvSpPr>
          <p:cNvPr id="4" name="Slayt Numarası Yer Tutucusu 3"/>
          <p:cNvSpPr>
            <a:spLocks noGrp="1"/>
          </p:cNvSpPr>
          <p:nvPr>
            <p:ph type="sldNum" sz="quarter" idx="5"/>
          </p:nvPr>
        </p:nvSpPr>
        <p:spPr/>
        <p:txBody>
          <a:bodyPr/>
          <a:lstStyle/>
          <a:p>
            <a:fld id="{BCEBA1E8-9E09-7049-ADC8-0BD5FCE9389C}" type="slidenum">
              <a:rPr lang="tr-TR" smtClean="0"/>
              <a:t>2</a:t>
            </a:fld>
            <a:endParaRPr lang="tr-TR"/>
          </a:p>
        </p:txBody>
      </p:sp>
    </p:spTree>
    <p:extLst>
      <p:ext uri="{BB962C8B-B14F-4D97-AF65-F5344CB8AC3E}">
        <p14:creationId xmlns:p14="http://schemas.microsoft.com/office/powerpoint/2010/main" val="1378575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203195" indent="0">
              <a:buFont typeface="Arial" panose="020B0604020202020204" pitchFamily="34" charset="0"/>
              <a:buNone/>
            </a:pPr>
            <a:r>
              <a:rPr lang="tr-TR" dirty="0">
                <a:solidFill>
                  <a:schemeClr val="tx1">
                    <a:lumMod val="95000"/>
                    <a:lumOff val="5000"/>
                  </a:schemeClr>
                </a:solidFill>
                <a:cs typeface="Times New Roman" panose="02020603050405020304" pitchFamily="18" charset="0"/>
              </a:rPr>
              <a:t>C</a:t>
            </a:r>
            <a:r>
              <a:rPr lang="en-US" dirty="0" err="1">
                <a:solidFill>
                  <a:schemeClr val="tx1">
                    <a:lumMod val="95000"/>
                    <a:lumOff val="5000"/>
                  </a:schemeClr>
                </a:solidFill>
                <a:cs typeface="Times New Roman" panose="02020603050405020304" pitchFamily="18" charset="0"/>
              </a:rPr>
              <a:t>ovid-19</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salgını</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sonrasında</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değişen</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dünyada</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pandemilerin</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daha</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sık</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yaşanacağı</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öngörül</a:t>
            </a:r>
            <a:r>
              <a:rPr lang="tr-TR" dirty="0" err="1">
                <a:solidFill>
                  <a:schemeClr val="tx1">
                    <a:lumMod val="95000"/>
                    <a:lumOff val="5000"/>
                  </a:schemeClr>
                </a:solidFill>
                <a:cs typeface="Times New Roman" panose="02020603050405020304" pitchFamily="18" charset="0"/>
              </a:rPr>
              <a:t>mektedir</a:t>
            </a:r>
            <a:r>
              <a:rPr lang="tr-TR" dirty="0">
                <a:solidFill>
                  <a:schemeClr val="tx1">
                    <a:lumMod val="95000"/>
                    <a:lumOff val="5000"/>
                  </a:schemeClr>
                </a:solidFill>
                <a:cs typeface="Times New Roman" panose="02020603050405020304" pitchFamily="18" charset="0"/>
              </a:rPr>
              <a:t>. Biyolojik ajanlarla mücadele stratejik öneme sahiptir. Zaman zaman bu tür ajanlar silah veya ekonomik saldırı amacıyla da </a:t>
            </a:r>
            <a:r>
              <a:rPr lang="tr-TR" dirty="0" err="1">
                <a:solidFill>
                  <a:schemeClr val="tx1">
                    <a:lumMod val="95000"/>
                    <a:lumOff val="5000"/>
                  </a:schemeClr>
                </a:solidFill>
                <a:cs typeface="Times New Roman" panose="02020603050405020304" pitchFamily="18" charset="0"/>
              </a:rPr>
              <a:t>kullanılabilemktedir</a:t>
            </a:r>
            <a:r>
              <a:rPr lang="tr-TR" dirty="0">
                <a:solidFill>
                  <a:schemeClr val="tx1">
                    <a:lumMod val="95000"/>
                    <a:lumOff val="5000"/>
                  </a:schemeClr>
                </a:solidFill>
                <a:cs typeface="Times New Roman" panose="02020603050405020304" pitchFamily="18" charset="0"/>
              </a:rPr>
              <a:t>. Bu konuda f</a:t>
            </a:r>
            <a:r>
              <a:rPr lang="en-US" dirty="0" err="1">
                <a:solidFill>
                  <a:schemeClr val="tx1">
                    <a:lumMod val="95000"/>
                    <a:lumOff val="5000"/>
                  </a:schemeClr>
                </a:solidFill>
                <a:cs typeface="Times New Roman" panose="02020603050405020304" pitchFamily="18" charset="0"/>
              </a:rPr>
              <a:t>arkındalığı</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artan</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ülkeler</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ilaç</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üretim</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tesislerinin</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sayısını</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artırmaya</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yönelik</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strateji</a:t>
            </a:r>
            <a:r>
              <a:rPr lang="tr-TR" dirty="0" err="1">
                <a:solidFill>
                  <a:schemeClr val="tx1">
                    <a:lumMod val="95000"/>
                    <a:lumOff val="5000"/>
                  </a:schemeClr>
                </a:solidFill>
                <a:cs typeface="Times New Roman" panose="02020603050405020304" pitchFamily="18" charset="0"/>
              </a:rPr>
              <a:t>ler</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geliştirmektedir</a:t>
            </a:r>
            <a:endParaRPr lang="tr-TR" dirty="0">
              <a:solidFill>
                <a:schemeClr val="tx1">
                  <a:lumMod val="95000"/>
                  <a:lumOff val="5000"/>
                </a:schemeClr>
              </a:solidFill>
            </a:endParaRPr>
          </a:p>
          <a:p>
            <a:endParaRPr lang="en-US" dirty="0"/>
          </a:p>
        </p:txBody>
      </p:sp>
      <p:sp>
        <p:nvSpPr>
          <p:cNvPr id="4" name="Slayt Numarası Yer Tutucusu 3"/>
          <p:cNvSpPr>
            <a:spLocks noGrp="1"/>
          </p:cNvSpPr>
          <p:nvPr>
            <p:ph type="sldNum" sz="quarter" idx="5"/>
          </p:nvPr>
        </p:nvSpPr>
        <p:spPr/>
        <p:txBody>
          <a:bodyPr/>
          <a:lstStyle/>
          <a:p>
            <a:fld id="{BCEBA1E8-9E09-7049-ADC8-0BD5FCE9389C}" type="slidenum">
              <a:rPr lang="tr-TR" smtClean="0"/>
              <a:t>3</a:t>
            </a:fld>
            <a:endParaRPr lang="tr-TR"/>
          </a:p>
        </p:txBody>
      </p:sp>
    </p:spTree>
    <p:extLst>
      <p:ext uri="{BB962C8B-B14F-4D97-AF65-F5344CB8AC3E}">
        <p14:creationId xmlns:p14="http://schemas.microsoft.com/office/powerpoint/2010/main" val="3741694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lnSpc>
                <a:spcPct val="100000"/>
              </a:lnSpc>
              <a:spcBef>
                <a:spcPts val="0"/>
              </a:spcBef>
              <a:spcAft>
                <a:spcPts val="1200"/>
              </a:spcAft>
            </a:pPr>
            <a:r>
              <a:rPr lang="tr-TR" dirty="0"/>
              <a:t>Projenin amacı; </a:t>
            </a:r>
          </a:p>
          <a:p>
            <a:pPr algn="just">
              <a:lnSpc>
                <a:spcPct val="100000"/>
              </a:lnSpc>
              <a:spcBef>
                <a:spcPts val="0"/>
              </a:spcBef>
              <a:spcAft>
                <a:spcPts val="1200"/>
              </a:spcAft>
            </a:pPr>
            <a:r>
              <a:rPr lang="tr-TR" dirty="0">
                <a:solidFill>
                  <a:schemeClr val="tx2">
                    <a:lumMod val="10000"/>
                  </a:schemeClr>
                </a:solidFill>
                <a:ea typeface="Times New Roman" panose="02020603050405020304" pitchFamily="18" charset="0"/>
              </a:rPr>
              <a:t>Yenilikçi teorik ve pratik eğitim uygulamalarıyla uluslararası deneyim kazanmış personel yetiştirerek stratejik öneme sahip </a:t>
            </a:r>
            <a:r>
              <a:rPr lang="tr-TR" b="1" dirty="0">
                <a:solidFill>
                  <a:schemeClr val="tx2">
                    <a:lumMod val="10000"/>
                  </a:schemeClr>
                </a:solidFill>
                <a:ea typeface="Times New Roman" panose="02020603050405020304" pitchFamily="18" charset="0"/>
              </a:rPr>
              <a:t>ilaç sektöründe uzmanlaşmış iş gücü </a:t>
            </a:r>
            <a:r>
              <a:rPr lang="tr-TR" dirty="0">
                <a:solidFill>
                  <a:schemeClr val="tx2">
                    <a:lumMod val="10000"/>
                  </a:schemeClr>
                </a:solidFill>
                <a:ea typeface="Times New Roman" panose="02020603050405020304" pitchFamily="18" charset="0"/>
              </a:rPr>
              <a:t>sağlamak</a:t>
            </a:r>
          </a:p>
          <a:p>
            <a:pPr algn="just">
              <a:lnSpc>
                <a:spcPct val="100000"/>
              </a:lnSpc>
              <a:spcBef>
                <a:spcPts val="0"/>
              </a:spcBef>
              <a:spcAft>
                <a:spcPts val="1200"/>
              </a:spcAft>
            </a:pPr>
            <a:r>
              <a:rPr lang="tr-TR" dirty="0">
                <a:solidFill>
                  <a:schemeClr val="tx2">
                    <a:lumMod val="10000"/>
                  </a:schemeClr>
                </a:solidFill>
                <a:ea typeface="Times New Roman" panose="02020603050405020304" pitchFamily="18" charset="0"/>
              </a:rPr>
              <a:t>Olağanüstü durumlarda oluşabilecek </a:t>
            </a:r>
            <a:r>
              <a:rPr lang="tr-TR" b="1" dirty="0">
                <a:solidFill>
                  <a:schemeClr val="tx2">
                    <a:lumMod val="10000"/>
                  </a:schemeClr>
                </a:solidFill>
                <a:ea typeface="Times New Roman" panose="02020603050405020304" pitchFamily="18" charset="0"/>
              </a:rPr>
              <a:t>acil ilaç talebi durumunda</a:t>
            </a:r>
            <a:r>
              <a:rPr lang="tr-TR" dirty="0">
                <a:solidFill>
                  <a:schemeClr val="tx2">
                    <a:lumMod val="10000"/>
                  </a:schemeClr>
                </a:solidFill>
                <a:ea typeface="Times New Roman" panose="02020603050405020304" pitchFamily="18" charset="0"/>
              </a:rPr>
              <a:t>, uluslararası ölçekte ihtiyacın karşılanması amacıyla ilaç üretiminde deneyimli personeli insanlığın hizmetine hazır hale getirmek</a:t>
            </a:r>
          </a:p>
          <a:p>
            <a:pPr algn="just">
              <a:lnSpc>
                <a:spcPct val="100000"/>
              </a:lnSpc>
              <a:spcBef>
                <a:spcPts val="0"/>
              </a:spcBef>
              <a:spcAft>
                <a:spcPts val="1200"/>
              </a:spcAft>
            </a:pPr>
            <a:r>
              <a:rPr lang="tr-TR" dirty="0">
                <a:solidFill>
                  <a:schemeClr val="tx2">
                    <a:lumMod val="10000"/>
                  </a:schemeClr>
                </a:solidFill>
                <a:ea typeface="Times New Roman" panose="02020603050405020304" pitchFamily="18" charset="0"/>
              </a:rPr>
              <a:t>Yenilikçi ilaç araştırma yöntemlerine dayalı </a:t>
            </a:r>
            <a:r>
              <a:rPr lang="tr-TR" b="1" dirty="0">
                <a:solidFill>
                  <a:schemeClr val="tx2">
                    <a:lumMod val="10000"/>
                  </a:schemeClr>
                </a:solidFill>
                <a:ea typeface="Times New Roman" panose="02020603050405020304" pitchFamily="18" charset="0"/>
              </a:rPr>
              <a:t>AR-GE çalışmaları yapmak</a:t>
            </a:r>
            <a:endParaRPr lang="tr-TR" dirty="0">
              <a:solidFill>
                <a:schemeClr val="tx2">
                  <a:lumMod val="10000"/>
                </a:schemeClr>
              </a:solidFill>
              <a:ea typeface="Times New Roman" panose="02020603050405020304" pitchFamily="18" charset="0"/>
            </a:endParaRPr>
          </a:p>
          <a:p>
            <a:pPr algn="just">
              <a:lnSpc>
                <a:spcPct val="100000"/>
              </a:lnSpc>
              <a:spcBef>
                <a:spcPts val="0"/>
              </a:spcBef>
              <a:spcAft>
                <a:spcPts val="1200"/>
              </a:spcAft>
            </a:pPr>
            <a:r>
              <a:rPr lang="en-US" dirty="0" err="1">
                <a:solidFill>
                  <a:srgbClr val="000000"/>
                </a:solidFill>
                <a:ea typeface="Times New Roman" panose="02020603050405020304" pitchFamily="18" charset="0"/>
              </a:rPr>
              <a:t>Ülkelerin</a:t>
            </a:r>
            <a:r>
              <a:rPr lang="en-US" dirty="0">
                <a:solidFill>
                  <a:srgbClr val="000000"/>
                </a:solidFill>
                <a:ea typeface="Times New Roman" panose="02020603050405020304" pitchFamily="18" charset="0"/>
              </a:rPr>
              <a:t> </a:t>
            </a:r>
            <a:r>
              <a:rPr lang="en-US" b="1" dirty="0" err="1">
                <a:solidFill>
                  <a:srgbClr val="000000"/>
                </a:solidFill>
                <a:ea typeface="Times New Roman" panose="02020603050405020304" pitchFamily="18" charset="0"/>
              </a:rPr>
              <a:t>ilaç</a:t>
            </a:r>
            <a:r>
              <a:rPr lang="en-US" b="1" dirty="0">
                <a:solidFill>
                  <a:srgbClr val="000000"/>
                </a:solidFill>
                <a:ea typeface="Times New Roman" panose="02020603050405020304" pitchFamily="18" charset="0"/>
              </a:rPr>
              <a:t> </a:t>
            </a:r>
            <a:r>
              <a:rPr lang="en-US" b="1" dirty="0" err="1">
                <a:solidFill>
                  <a:srgbClr val="000000"/>
                </a:solidFill>
                <a:ea typeface="Times New Roman" panose="02020603050405020304" pitchFamily="18" charset="0"/>
              </a:rPr>
              <a:t>araştırma</a:t>
            </a:r>
            <a:r>
              <a:rPr lang="en-US" b="1" dirty="0">
                <a:solidFill>
                  <a:srgbClr val="000000"/>
                </a:solidFill>
                <a:ea typeface="Times New Roman" panose="02020603050405020304" pitchFamily="18" charset="0"/>
              </a:rPr>
              <a:t> ve </a:t>
            </a:r>
            <a:r>
              <a:rPr lang="en-US" b="1" dirty="0" err="1">
                <a:solidFill>
                  <a:srgbClr val="000000"/>
                </a:solidFill>
                <a:ea typeface="Times New Roman" panose="02020603050405020304" pitchFamily="18" charset="0"/>
              </a:rPr>
              <a:t>üretim</a:t>
            </a:r>
            <a:r>
              <a:rPr lang="en-US" b="1" dirty="0">
                <a:solidFill>
                  <a:srgbClr val="000000"/>
                </a:solidFill>
                <a:ea typeface="Times New Roman" panose="02020603050405020304" pitchFamily="18" charset="0"/>
              </a:rPr>
              <a:t> </a:t>
            </a:r>
            <a:r>
              <a:rPr lang="en-US" b="1" dirty="0" err="1">
                <a:solidFill>
                  <a:srgbClr val="000000"/>
                </a:solidFill>
                <a:ea typeface="Times New Roman" panose="02020603050405020304" pitchFamily="18" charset="0"/>
              </a:rPr>
              <a:t>süreçlerin</a:t>
            </a:r>
            <a:r>
              <a:rPr lang="tr-TR" b="1" dirty="0">
                <a:solidFill>
                  <a:srgbClr val="000000"/>
                </a:solidFill>
                <a:ea typeface="Times New Roman" panose="02020603050405020304" pitchFamily="18" charset="0"/>
              </a:rPr>
              <a:t>in</a:t>
            </a:r>
            <a:r>
              <a:rPr lang="en-US" b="1" dirty="0">
                <a:solidFill>
                  <a:srgbClr val="000000"/>
                </a:solidFill>
                <a:ea typeface="Times New Roman" panose="02020603050405020304" pitchFamily="18" charset="0"/>
              </a:rPr>
              <a:t> </a:t>
            </a:r>
            <a:r>
              <a:rPr lang="en-US" b="1" dirty="0" err="1">
                <a:solidFill>
                  <a:srgbClr val="000000"/>
                </a:solidFill>
                <a:ea typeface="Times New Roman" panose="02020603050405020304" pitchFamily="18" charset="0"/>
              </a:rPr>
              <a:t>sürdürülebilirliğ</a:t>
            </a:r>
            <a:r>
              <a:rPr lang="tr-TR" b="1" dirty="0">
                <a:solidFill>
                  <a:srgbClr val="000000"/>
                </a:solidFill>
                <a:ea typeface="Times New Roman" panose="02020603050405020304" pitchFamily="18" charset="0"/>
              </a:rPr>
              <a:t>in</a:t>
            </a:r>
            <a:r>
              <a:rPr lang="en-US" b="1" dirty="0">
                <a:solidFill>
                  <a:srgbClr val="000000"/>
                </a:solidFill>
                <a:ea typeface="Times New Roman" panose="02020603050405020304" pitchFamily="18" charset="0"/>
              </a:rPr>
              <a:t>e </a:t>
            </a:r>
            <a:r>
              <a:rPr lang="en-US" dirty="0" err="1">
                <a:solidFill>
                  <a:srgbClr val="000000"/>
                </a:solidFill>
                <a:ea typeface="Times New Roman" panose="02020603050405020304" pitchFamily="18" charset="0"/>
              </a:rPr>
              <a:t>katkı</a:t>
            </a:r>
            <a:r>
              <a:rPr lang="en-US" dirty="0">
                <a:solidFill>
                  <a:srgbClr val="000000"/>
                </a:solidFill>
                <a:ea typeface="Times New Roman" panose="02020603050405020304" pitchFamily="18" charset="0"/>
              </a:rPr>
              <a:t> </a:t>
            </a:r>
            <a:r>
              <a:rPr lang="en-US" dirty="0" err="1">
                <a:solidFill>
                  <a:srgbClr val="000000"/>
                </a:solidFill>
                <a:ea typeface="Times New Roman" panose="02020603050405020304" pitchFamily="18" charset="0"/>
              </a:rPr>
              <a:t>sağlamak</a:t>
            </a:r>
            <a:r>
              <a:rPr lang="tr-TR" dirty="0">
                <a:solidFill>
                  <a:srgbClr val="000000"/>
                </a:solidFill>
                <a:ea typeface="Times New Roman" panose="02020603050405020304" pitchFamily="18" charset="0"/>
              </a:rPr>
              <a:t>tır.</a:t>
            </a:r>
            <a:endParaRPr lang="tr-TR" dirty="0"/>
          </a:p>
          <a:p>
            <a:endParaRPr lang="en-US" dirty="0"/>
          </a:p>
        </p:txBody>
      </p:sp>
      <p:sp>
        <p:nvSpPr>
          <p:cNvPr id="4" name="Slayt Numarası Yer Tutucusu 3"/>
          <p:cNvSpPr>
            <a:spLocks noGrp="1"/>
          </p:cNvSpPr>
          <p:nvPr>
            <p:ph type="sldNum" sz="quarter" idx="5"/>
          </p:nvPr>
        </p:nvSpPr>
        <p:spPr/>
        <p:txBody>
          <a:bodyPr/>
          <a:lstStyle/>
          <a:p>
            <a:fld id="{BCEBA1E8-9E09-7049-ADC8-0BD5FCE9389C}" type="slidenum">
              <a:rPr lang="tr-TR" smtClean="0"/>
              <a:t>4</a:t>
            </a:fld>
            <a:endParaRPr lang="tr-TR"/>
          </a:p>
        </p:txBody>
      </p:sp>
    </p:spTree>
    <p:extLst>
      <p:ext uri="{BB962C8B-B14F-4D97-AF65-F5344CB8AC3E}">
        <p14:creationId xmlns:p14="http://schemas.microsoft.com/office/powerpoint/2010/main" val="2869216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a33b2d619d_0_13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a33b2d619d_0_13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dirty="0"/>
              <a:t>Proje koordinatörlüğü Ankara Üniversitesi tarafından yürütülmektedir. Proje ortakları arasında Türkiye’den TOBB Ekonomi ve Teknoloji Üniversitesi, Ankara Hacı Bayram Veli Üniversitesi, Dokuz Eylül Üniversitesi ile Kobay Anonim Şirketi bulunmaktadır. Avrupa’daki ortaklar Portekiz’den </a:t>
            </a:r>
            <a:r>
              <a:rPr lang="en-US" sz="1200" b="0" dirty="0" err="1">
                <a:solidFill>
                  <a:schemeClr val="tx2">
                    <a:lumMod val="10000"/>
                  </a:schemeClr>
                </a:solidFill>
                <a:cs typeface="Times New Roman" panose="02020603050405020304" pitchFamily="18" charset="0"/>
              </a:rPr>
              <a:t>Universidade</a:t>
            </a:r>
            <a:r>
              <a:rPr lang="en-US" sz="1200" b="0" dirty="0">
                <a:solidFill>
                  <a:schemeClr val="tx2">
                    <a:lumMod val="10000"/>
                  </a:schemeClr>
                </a:solidFill>
                <a:cs typeface="Times New Roman" panose="02020603050405020304" pitchFamily="18" charset="0"/>
              </a:rPr>
              <a:t> Do Minho</a:t>
            </a:r>
            <a:r>
              <a:rPr lang="tr-TR" sz="1200" b="0" dirty="0">
                <a:solidFill>
                  <a:schemeClr val="tx2">
                    <a:lumMod val="10000"/>
                  </a:schemeClr>
                </a:solidFill>
                <a:cs typeface="Times New Roman" panose="02020603050405020304" pitchFamily="18" charset="0"/>
              </a:rPr>
              <a:t>, </a:t>
            </a:r>
            <a:r>
              <a:rPr lang="tr-TR" dirty="0"/>
              <a:t>İtalya’dan </a:t>
            </a:r>
            <a:r>
              <a:rPr lang="it-IT" dirty="0"/>
              <a:t>Universita Degli Studi Di Padova</a:t>
            </a:r>
            <a:r>
              <a:rPr lang="tr-TR" dirty="0"/>
              <a:t> </a:t>
            </a:r>
            <a:r>
              <a:rPr lang="tr-TR" sz="1200" b="0" dirty="0">
                <a:solidFill>
                  <a:schemeClr val="tx2">
                    <a:lumMod val="10000"/>
                  </a:schemeClr>
                </a:solidFill>
                <a:cs typeface="Times New Roman" panose="02020603050405020304" pitchFamily="18" charset="0"/>
              </a:rPr>
              <a:t>ve </a:t>
            </a:r>
            <a:r>
              <a:rPr lang="tr-TR" dirty="0"/>
              <a:t>Hollanda’dan </a:t>
            </a:r>
            <a:r>
              <a:rPr lang="en-US" sz="1200" b="0" dirty="0">
                <a:solidFill>
                  <a:schemeClr val="tx2">
                    <a:lumMod val="10000"/>
                  </a:schemeClr>
                </a:solidFill>
                <a:cs typeface="Times New Roman" panose="02020603050405020304" pitchFamily="18" charset="0"/>
              </a:rPr>
              <a:t>Transmissible </a:t>
            </a:r>
            <a:r>
              <a:rPr lang="en-US" sz="1200" b="0" dirty="0" err="1">
                <a:solidFill>
                  <a:schemeClr val="tx2">
                    <a:lumMod val="10000"/>
                  </a:schemeClr>
                </a:solidFill>
                <a:cs typeface="Times New Roman" panose="02020603050405020304" pitchFamily="18" charset="0"/>
              </a:rPr>
              <a:t>Bv</a:t>
            </a:r>
            <a:r>
              <a:rPr lang="tr-TR" sz="1200" b="0" dirty="0">
                <a:solidFill>
                  <a:schemeClr val="tx2">
                    <a:lumMod val="10000"/>
                  </a:schemeClr>
                </a:solidFill>
                <a:cs typeface="Times New Roman" panose="02020603050405020304" pitchFamily="18" charset="0"/>
              </a:rPr>
              <a:t>’</a:t>
            </a:r>
            <a:r>
              <a:rPr lang="tr-TR" sz="1200" b="0" dirty="0" err="1">
                <a:solidFill>
                  <a:schemeClr val="tx2">
                    <a:lumMod val="10000"/>
                  </a:schemeClr>
                </a:solidFill>
                <a:cs typeface="Times New Roman" panose="02020603050405020304" pitchFamily="18" charset="0"/>
              </a:rPr>
              <a:t>dir</a:t>
            </a:r>
            <a:r>
              <a:rPr lang="tr-TR" sz="1200" b="0" dirty="0">
                <a:solidFill>
                  <a:schemeClr val="tx2">
                    <a:lumMod val="10000"/>
                  </a:schemeClr>
                </a:solidFill>
                <a:cs typeface="Times New Roman" panose="02020603050405020304" pitchFamily="18" charset="0"/>
              </a:rPr>
              <a:t>.</a:t>
            </a:r>
            <a:endParaRPr b="0" dirty="0"/>
          </a:p>
        </p:txBody>
      </p:sp>
    </p:spTree>
    <p:extLst>
      <p:ext uri="{BB962C8B-B14F-4D97-AF65-F5344CB8AC3E}">
        <p14:creationId xmlns:p14="http://schemas.microsoft.com/office/powerpoint/2010/main" val="1196274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a33b2d619d_0_13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a33b2d619d_0_13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dirty="0"/>
              <a:t>Ankara Üniversitesi yürütücü kuruluştur. Profesör Doktor Demet CANSARAN DUMAN projenin koordinatörüdür. Ankara Üniversitesi ekibinde Profesör Doktor Gülçin SALTAN İŞCAN, Doçent Doktor Açelya YILMAZER AKTUNA, Doktor Mehmet ÖZDEMİR, Mine ENSOY ve Araştırma Görevlisi Hale ALKAN yer almaktadır.</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04488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a33b2d619d_0_13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a33b2d619d_0_13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dirty="0"/>
              <a:t>TOBB Ekonomi ve Teknoloji Üniversitesi’nden Profesör Doktor Gülçin </a:t>
            </a:r>
            <a:r>
              <a:rPr lang="tr-TR" sz="1200" dirty="0">
                <a:solidFill>
                  <a:schemeClr val="accent5">
                    <a:lumMod val="10000"/>
                  </a:schemeClr>
                </a:solidFill>
                <a:cs typeface="Times New Roman" panose="02020603050405020304" pitchFamily="18" charset="0"/>
              </a:rPr>
              <a:t>Ayşegül TAYLAN ÖZKAN</a:t>
            </a:r>
            <a:r>
              <a:rPr lang="tr-TR" dirty="0"/>
              <a:t>, Ankara Hacı Bayram Veli Üniversitesi’nden Profesör Doktor Emine ÖNER KAYA ve Dokuz Eylül Üniversitesi’nden Profesör Doktor Hülya AYAR KAYALI proje ekibinde yer almaktadır.</a:t>
            </a:r>
          </a:p>
        </p:txBody>
      </p:sp>
    </p:spTree>
    <p:extLst>
      <p:ext uri="{BB962C8B-B14F-4D97-AF65-F5344CB8AC3E}">
        <p14:creationId xmlns:p14="http://schemas.microsoft.com/office/powerpoint/2010/main" val="1373387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a33b2d619d_0_13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a33b2d619d_0_13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dirty="0"/>
              <a:t>Kobay Anonim Şirketi adına Veteriner Hekim Begüm BUĞDAYCI ve Doç. Dr. Kürşat </a:t>
            </a:r>
            <a:r>
              <a:rPr lang="tr-TR" dirty="0" err="1"/>
              <a:t>DERiCi</a:t>
            </a:r>
            <a:r>
              <a:rPr lang="tr-TR" dirty="0"/>
              <a:t> proje ekibindedir. </a:t>
            </a:r>
          </a:p>
          <a:p>
            <a:pPr marL="0" lvl="0" indent="0" algn="l" rtl="0">
              <a:spcBef>
                <a:spcPts val="0"/>
              </a:spcBef>
              <a:spcAft>
                <a:spcPts val="0"/>
              </a:spcAft>
              <a:buNone/>
            </a:pPr>
            <a:r>
              <a:rPr lang="tr-TR" dirty="0"/>
              <a:t>Yurt dışı ortaklarımızdan </a:t>
            </a:r>
            <a:r>
              <a:rPr lang="it-IT" dirty="0"/>
              <a:t>Universita Degli Studi Di Padova</a:t>
            </a:r>
            <a:r>
              <a:rPr lang="tr-TR" dirty="0"/>
              <a:t>’</a:t>
            </a:r>
            <a:r>
              <a:rPr lang="tr-TR" dirty="0" err="1"/>
              <a:t>yı</a:t>
            </a:r>
            <a:r>
              <a:rPr lang="tr-TR" dirty="0"/>
              <a:t> temsilen </a:t>
            </a:r>
            <a:r>
              <a:rPr lang="en-US" dirty="0" err="1"/>
              <a:t>Doçent</a:t>
            </a:r>
            <a:r>
              <a:rPr lang="en-US" dirty="0"/>
              <a:t> </a:t>
            </a:r>
            <a:r>
              <a:rPr lang="en-US" dirty="0" err="1"/>
              <a:t>Doktor</a:t>
            </a:r>
            <a:r>
              <a:rPr lang="tr-TR" dirty="0"/>
              <a:t> </a:t>
            </a:r>
            <a:r>
              <a:rPr lang="en-US" sz="1200" dirty="0">
                <a:solidFill>
                  <a:schemeClr val="accent5">
                    <a:lumMod val="10000"/>
                  </a:schemeClr>
                </a:solidFill>
                <a:cs typeface="Times New Roman" panose="02020603050405020304" pitchFamily="18" charset="0"/>
              </a:rPr>
              <a:t>Lucia GEMMA DELOGU </a:t>
            </a:r>
            <a:r>
              <a:rPr lang="tr-TR" sz="1200" dirty="0">
                <a:solidFill>
                  <a:schemeClr val="accent5">
                    <a:lumMod val="10000"/>
                  </a:schemeClr>
                </a:solidFill>
                <a:cs typeface="Times New Roman" panose="02020603050405020304" pitchFamily="18" charset="0"/>
              </a:rPr>
              <a:t>ekipte yer almaktadır.</a:t>
            </a:r>
            <a:endParaRPr lang="it-IT"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48057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a33b2d619d_0_13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a33b2d619d_0_13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dirty="0"/>
              <a:t>Yine yurt dışı proje ortaklarımız arasında </a:t>
            </a:r>
            <a:r>
              <a:rPr lang="tr-TR" dirty="0" err="1"/>
              <a:t>Transmıssıble</a:t>
            </a:r>
            <a:r>
              <a:rPr lang="tr-TR" dirty="0"/>
              <a:t> </a:t>
            </a:r>
            <a:r>
              <a:rPr lang="tr-TR" dirty="0" err="1"/>
              <a:t>Bv’den</a:t>
            </a:r>
            <a:r>
              <a:rPr lang="tr-TR" dirty="0"/>
              <a:t> </a:t>
            </a:r>
            <a:r>
              <a:rPr lang="en-US" dirty="0" err="1"/>
              <a:t>Doktor</a:t>
            </a:r>
            <a:r>
              <a:rPr lang="en-US" dirty="0"/>
              <a:t> </a:t>
            </a:r>
            <a:r>
              <a:rPr lang="tr-TR" dirty="0"/>
              <a:t>Arnold BOSMAN ve </a:t>
            </a:r>
            <a:r>
              <a:rPr lang="pt-BR" dirty="0"/>
              <a:t>Universidade Do Minho</a:t>
            </a:r>
            <a:r>
              <a:rPr lang="tr-TR" dirty="0"/>
              <a:t>’dan </a:t>
            </a:r>
            <a:r>
              <a:rPr lang="en-US" dirty="0" err="1"/>
              <a:t>Profesör</a:t>
            </a:r>
            <a:r>
              <a:rPr lang="en-US" dirty="0"/>
              <a:t> </a:t>
            </a:r>
            <a:r>
              <a:rPr lang="en-US" dirty="0" err="1"/>
              <a:t>Doktor</a:t>
            </a:r>
            <a:r>
              <a:rPr lang="en-US" dirty="0"/>
              <a:t> </a:t>
            </a:r>
            <a:r>
              <a:rPr lang="pt-BR" dirty="0"/>
              <a:t>Nuno S. OSÓRIO</a:t>
            </a:r>
            <a:r>
              <a:rPr lang="tr-TR" dirty="0"/>
              <a:t> bulunmaktadır.</a:t>
            </a:r>
          </a:p>
        </p:txBody>
      </p:sp>
    </p:spTree>
    <p:extLst>
      <p:ext uri="{BB962C8B-B14F-4D97-AF65-F5344CB8AC3E}">
        <p14:creationId xmlns:p14="http://schemas.microsoft.com/office/powerpoint/2010/main" val="29424804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BDFD1693-1572-EF4A-8DE2-05EF63D0ADEB}" type="datetimeFigureOut">
              <a:rPr lang="tr-TR" smtClean="0"/>
              <a:t>29.08.2024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BEF3B21-57A4-5F40-AF46-A1AC8AC9947B}" type="slidenum">
              <a:rPr lang="tr-TR" smtClean="0"/>
              <a:t>‹#›</a:t>
            </a:fld>
            <a:endParaRPr lang="tr-TR"/>
          </a:p>
        </p:txBody>
      </p:sp>
      <p:pic>
        <p:nvPicPr>
          <p:cNvPr id="7" name="Resim 6">
            <a:extLst>
              <a:ext uri="{FF2B5EF4-FFF2-40B4-BE49-F238E27FC236}">
                <a16:creationId xmlns:a16="http://schemas.microsoft.com/office/drawing/2014/main" id="{57F6AA7F-2EBA-E712-1FFE-75286D4443F6}"/>
              </a:ext>
            </a:extLst>
          </p:cNvPr>
          <p:cNvPicPr>
            <a:picLocks noChangeAspect="1"/>
          </p:cNvPicPr>
          <p:nvPr userDrawn="1"/>
        </p:nvPicPr>
        <p:blipFill>
          <a:blip r:embed="rId2"/>
          <a:stretch>
            <a:fillRect/>
          </a:stretch>
        </p:blipFill>
        <p:spPr>
          <a:xfrm>
            <a:off x="266262" y="439556"/>
            <a:ext cx="2926995" cy="1016107"/>
          </a:xfrm>
          <a:prstGeom prst="rect">
            <a:avLst/>
          </a:prstGeom>
        </p:spPr>
      </p:pic>
    </p:spTree>
    <p:extLst>
      <p:ext uri="{BB962C8B-B14F-4D97-AF65-F5344CB8AC3E}">
        <p14:creationId xmlns:p14="http://schemas.microsoft.com/office/powerpoint/2010/main" val="3426656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DFD1693-1572-EF4A-8DE2-05EF63D0ADEB}" type="datetimeFigureOut">
              <a:rPr lang="tr-TR" smtClean="0"/>
              <a:t>29.08.2024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BEF3B21-57A4-5F40-AF46-A1AC8AC9947B}" type="slidenum">
              <a:rPr lang="tr-TR" smtClean="0"/>
              <a:t>‹#›</a:t>
            </a:fld>
            <a:endParaRPr lang="tr-TR"/>
          </a:p>
        </p:txBody>
      </p:sp>
    </p:spTree>
    <p:extLst>
      <p:ext uri="{BB962C8B-B14F-4D97-AF65-F5344CB8AC3E}">
        <p14:creationId xmlns:p14="http://schemas.microsoft.com/office/powerpoint/2010/main" val="2517484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DFD1693-1572-EF4A-8DE2-05EF63D0ADEB}" type="datetimeFigureOut">
              <a:rPr lang="tr-TR" smtClean="0"/>
              <a:t>29.08.2024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BEF3B21-57A4-5F40-AF46-A1AC8AC9947B}" type="slidenum">
              <a:rPr lang="tr-TR" smtClean="0"/>
              <a:t>‹#›</a:t>
            </a:fld>
            <a:endParaRPr lang="tr-TR"/>
          </a:p>
        </p:txBody>
      </p:sp>
    </p:spTree>
    <p:extLst>
      <p:ext uri="{BB962C8B-B14F-4D97-AF65-F5344CB8AC3E}">
        <p14:creationId xmlns:p14="http://schemas.microsoft.com/office/powerpoint/2010/main" val="2057048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one column 1">
  <p:cSld name="Title and one column 1">
    <p:bg>
      <p:bgPr>
        <a:blipFill>
          <a:blip r:embed="rId2">
            <a:alphaModFix/>
          </a:blip>
          <a:stretch>
            <a:fillRect/>
          </a:stretch>
        </a:blipFill>
        <a:effectLst/>
      </p:bgPr>
    </p:bg>
    <p:spTree>
      <p:nvGrpSpPr>
        <p:cNvPr id="1" name="Shape 457"/>
        <p:cNvGrpSpPr/>
        <p:nvPr/>
      </p:nvGrpSpPr>
      <p:grpSpPr>
        <a:xfrm>
          <a:off x="0" y="0"/>
          <a:ext cx="0" cy="0"/>
          <a:chOff x="0" y="0"/>
          <a:chExt cx="0" cy="0"/>
        </a:xfrm>
      </p:grpSpPr>
      <p:sp>
        <p:nvSpPr>
          <p:cNvPr id="462" name="Google Shape;462;p52"/>
          <p:cNvSpPr txBox="1">
            <a:spLocks noGrp="1"/>
          </p:cNvSpPr>
          <p:nvPr>
            <p:ph type="body" idx="1"/>
          </p:nvPr>
        </p:nvSpPr>
        <p:spPr>
          <a:xfrm>
            <a:off x="6624047" y="3175233"/>
            <a:ext cx="3396000" cy="1065200"/>
          </a:xfrm>
          <a:prstGeom prst="rect">
            <a:avLst/>
          </a:prstGeom>
        </p:spPr>
        <p:txBody>
          <a:bodyPr spcFirstLastPara="1" wrap="square" lIns="91425" tIns="91425" rIns="91425" bIns="91425" anchor="t" anchorCtr="0">
            <a:noAutofit/>
          </a:bodyPr>
          <a:lstStyle>
            <a:lvl1pPr marL="609585" lvl="0" indent="-406390" algn="ctr" rtl="0">
              <a:lnSpc>
                <a:spcPct val="100000"/>
              </a:lnSpc>
              <a:spcBef>
                <a:spcPts val="0"/>
              </a:spcBef>
              <a:spcAft>
                <a:spcPts val="0"/>
              </a:spcAft>
              <a:buClr>
                <a:schemeClr val="dk1"/>
              </a:buClr>
              <a:buSzPts val="1200"/>
              <a:buChar char="●"/>
              <a:defRPr sz="1867">
                <a:solidFill>
                  <a:schemeClr val="dk1"/>
                </a:solidFill>
              </a:defRPr>
            </a:lvl1pPr>
            <a:lvl2pPr marL="1219170" lvl="1" indent="-406390" rtl="0">
              <a:spcBef>
                <a:spcPts val="2133"/>
              </a:spcBef>
              <a:spcAft>
                <a:spcPts val="0"/>
              </a:spcAft>
              <a:buClr>
                <a:schemeClr val="dk1"/>
              </a:buClr>
              <a:buSzPts val="1200"/>
              <a:buChar char="○"/>
              <a:defRPr sz="1600">
                <a:solidFill>
                  <a:schemeClr val="dk1"/>
                </a:solidFill>
              </a:defRPr>
            </a:lvl2pPr>
            <a:lvl3pPr marL="1828754" lvl="2" indent="-406390" rtl="0">
              <a:spcBef>
                <a:spcPts val="2133"/>
              </a:spcBef>
              <a:spcAft>
                <a:spcPts val="0"/>
              </a:spcAft>
              <a:buClr>
                <a:schemeClr val="dk1"/>
              </a:buClr>
              <a:buSzPts val="1200"/>
              <a:buChar char="■"/>
              <a:defRPr sz="1600">
                <a:solidFill>
                  <a:schemeClr val="dk1"/>
                </a:solidFill>
              </a:defRPr>
            </a:lvl3pPr>
            <a:lvl4pPr marL="2438339" lvl="3" indent="-406390" rtl="0">
              <a:spcBef>
                <a:spcPts val="2133"/>
              </a:spcBef>
              <a:spcAft>
                <a:spcPts val="0"/>
              </a:spcAft>
              <a:buClr>
                <a:schemeClr val="dk1"/>
              </a:buClr>
              <a:buSzPts val="1200"/>
              <a:buChar char="●"/>
              <a:defRPr sz="1600">
                <a:solidFill>
                  <a:schemeClr val="dk1"/>
                </a:solidFill>
              </a:defRPr>
            </a:lvl4pPr>
            <a:lvl5pPr marL="3047924" lvl="4" indent="-406390" rtl="0">
              <a:spcBef>
                <a:spcPts val="2133"/>
              </a:spcBef>
              <a:spcAft>
                <a:spcPts val="0"/>
              </a:spcAft>
              <a:buClr>
                <a:schemeClr val="dk1"/>
              </a:buClr>
              <a:buSzPts val="1200"/>
              <a:buChar char="○"/>
              <a:defRPr sz="1600">
                <a:solidFill>
                  <a:schemeClr val="dk1"/>
                </a:solidFill>
              </a:defRPr>
            </a:lvl5pPr>
            <a:lvl6pPr marL="3657509" lvl="5" indent="-406390" rtl="0">
              <a:spcBef>
                <a:spcPts val="2133"/>
              </a:spcBef>
              <a:spcAft>
                <a:spcPts val="0"/>
              </a:spcAft>
              <a:buClr>
                <a:schemeClr val="dk1"/>
              </a:buClr>
              <a:buSzPts val="1200"/>
              <a:buChar char="■"/>
              <a:defRPr sz="1600">
                <a:solidFill>
                  <a:schemeClr val="dk1"/>
                </a:solidFill>
              </a:defRPr>
            </a:lvl6pPr>
            <a:lvl7pPr marL="4267093" lvl="6" indent="-406390" rtl="0">
              <a:spcBef>
                <a:spcPts val="2133"/>
              </a:spcBef>
              <a:spcAft>
                <a:spcPts val="0"/>
              </a:spcAft>
              <a:buClr>
                <a:schemeClr val="dk1"/>
              </a:buClr>
              <a:buSzPts val="1200"/>
              <a:buChar char="●"/>
              <a:defRPr sz="1600">
                <a:solidFill>
                  <a:schemeClr val="dk1"/>
                </a:solidFill>
              </a:defRPr>
            </a:lvl7pPr>
            <a:lvl8pPr marL="4876678" lvl="7" indent="-406390" rtl="0">
              <a:spcBef>
                <a:spcPts val="2133"/>
              </a:spcBef>
              <a:spcAft>
                <a:spcPts val="0"/>
              </a:spcAft>
              <a:buClr>
                <a:schemeClr val="dk1"/>
              </a:buClr>
              <a:buSzPts val="1200"/>
              <a:buChar char="○"/>
              <a:defRPr sz="1600">
                <a:solidFill>
                  <a:schemeClr val="dk1"/>
                </a:solidFill>
              </a:defRPr>
            </a:lvl8pPr>
            <a:lvl9pPr marL="5486263" lvl="8" indent="-406390" rtl="0">
              <a:spcBef>
                <a:spcPts val="2133"/>
              </a:spcBef>
              <a:spcAft>
                <a:spcPts val="2133"/>
              </a:spcAft>
              <a:buClr>
                <a:schemeClr val="dk1"/>
              </a:buClr>
              <a:buSzPts val="1200"/>
              <a:buChar char="■"/>
              <a:defRPr sz="1600">
                <a:solidFill>
                  <a:schemeClr val="dk1"/>
                </a:solidFill>
              </a:defRPr>
            </a:lvl9pPr>
          </a:lstStyle>
          <a:p>
            <a:endParaRPr/>
          </a:p>
        </p:txBody>
      </p:sp>
      <p:sp>
        <p:nvSpPr>
          <p:cNvPr id="463" name="Google Shape;463;p52"/>
          <p:cNvSpPr txBox="1">
            <a:spLocks noGrp="1"/>
          </p:cNvSpPr>
          <p:nvPr>
            <p:ph type="title"/>
          </p:nvPr>
        </p:nvSpPr>
        <p:spPr>
          <a:xfrm>
            <a:off x="2632400" y="910833"/>
            <a:ext cx="69272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700"/>
              <a:buNone/>
              <a:defRPr sz="3600">
                <a:solidFill>
                  <a:schemeClr val="dk1"/>
                </a:solidFill>
              </a:defRPr>
            </a:lvl1pPr>
            <a:lvl2pPr lvl="1" rtl="0">
              <a:spcBef>
                <a:spcPts val="0"/>
              </a:spcBef>
              <a:spcAft>
                <a:spcPts val="0"/>
              </a:spcAft>
              <a:buClr>
                <a:schemeClr val="dk1"/>
              </a:buClr>
              <a:buSzPts val="2700"/>
              <a:buNone/>
              <a:defRPr sz="3600">
                <a:solidFill>
                  <a:schemeClr val="dk1"/>
                </a:solidFill>
              </a:defRPr>
            </a:lvl2pPr>
            <a:lvl3pPr lvl="2" rtl="0">
              <a:spcBef>
                <a:spcPts val="0"/>
              </a:spcBef>
              <a:spcAft>
                <a:spcPts val="0"/>
              </a:spcAft>
              <a:buClr>
                <a:schemeClr val="dk1"/>
              </a:buClr>
              <a:buSzPts val="2700"/>
              <a:buNone/>
              <a:defRPr sz="3600">
                <a:solidFill>
                  <a:schemeClr val="dk1"/>
                </a:solidFill>
              </a:defRPr>
            </a:lvl3pPr>
            <a:lvl4pPr lvl="3" rtl="0">
              <a:spcBef>
                <a:spcPts val="0"/>
              </a:spcBef>
              <a:spcAft>
                <a:spcPts val="0"/>
              </a:spcAft>
              <a:buClr>
                <a:schemeClr val="dk1"/>
              </a:buClr>
              <a:buSzPts val="2700"/>
              <a:buNone/>
              <a:defRPr sz="3600">
                <a:solidFill>
                  <a:schemeClr val="dk1"/>
                </a:solidFill>
              </a:defRPr>
            </a:lvl4pPr>
            <a:lvl5pPr lvl="4" rtl="0">
              <a:spcBef>
                <a:spcPts val="0"/>
              </a:spcBef>
              <a:spcAft>
                <a:spcPts val="0"/>
              </a:spcAft>
              <a:buClr>
                <a:schemeClr val="dk1"/>
              </a:buClr>
              <a:buSzPts val="2700"/>
              <a:buNone/>
              <a:defRPr sz="3600">
                <a:solidFill>
                  <a:schemeClr val="dk1"/>
                </a:solidFill>
              </a:defRPr>
            </a:lvl5pPr>
            <a:lvl6pPr lvl="5" rtl="0">
              <a:spcBef>
                <a:spcPts val="0"/>
              </a:spcBef>
              <a:spcAft>
                <a:spcPts val="0"/>
              </a:spcAft>
              <a:buClr>
                <a:schemeClr val="dk1"/>
              </a:buClr>
              <a:buSzPts val="2700"/>
              <a:buNone/>
              <a:defRPr sz="3600">
                <a:solidFill>
                  <a:schemeClr val="dk1"/>
                </a:solidFill>
              </a:defRPr>
            </a:lvl6pPr>
            <a:lvl7pPr lvl="6" rtl="0">
              <a:spcBef>
                <a:spcPts val="0"/>
              </a:spcBef>
              <a:spcAft>
                <a:spcPts val="0"/>
              </a:spcAft>
              <a:buClr>
                <a:schemeClr val="dk1"/>
              </a:buClr>
              <a:buSzPts val="2700"/>
              <a:buNone/>
              <a:defRPr sz="3600">
                <a:solidFill>
                  <a:schemeClr val="dk1"/>
                </a:solidFill>
              </a:defRPr>
            </a:lvl7pPr>
            <a:lvl8pPr lvl="7" rtl="0">
              <a:spcBef>
                <a:spcPts val="0"/>
              </a:spcBef>
              <a:spcAft>
                <a:spcPts val="0"/>
              </a:spcAft>
              <a:buClr>
                <a:schemeClr val="dk1"/>
              </a:buClr>
              <a:buSzPts val="2700"/>
              <a:buNone/>
              <a:defRPr sz="3600">
                <a:solidFill>
                  <a:schemeClr val="dk1"/>
                </a:solidFill>
              </a:defRPr>
            </a:lvl8pPr>
            <a:lvl9pPr lvl="8" rtl="0">
              <a:spcBef>
                <a:spcPts val="0"/>
              </a:spcBef>
              <a:spcAft>
                <a:spcPts val="0"/>
              </a:spcAft>
              <a:buClr>
                <a:schemeClr val="dk1"/>
              </a:buClr>
              <a:buSzPts val="2700"/>
              <a:buNone/>
              <a:defRPr sz="3600">
                <a:solidFill>
                  <a:schemeClr val="dk1"/>
                </a:solidFill>
              </a:defRPr>
            </a:lvl9pPr>
          </a:lstStyle>
          <a:p>
            <a:endParaRPr/>
          </a:p>
        </p:txBody>
      </p:sp>
    </p:spTree>
    <p:extLst>
      <p:ext uri="{BB962C8B-B14F-4D97-AF65-F5344CB8AC3E}">
        <p14:creationId xmlns:p14="http://schemas.microsoft.com/office/powerpoint/2010/main" val="3250245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3964780" y="365125"/>
            <a:ext cx="7389019" cy="1325563"/>
          </a:xfrm>
        </p:spPr>
        <p:txBody>
          <a:bodyPr/>
          <a:lstStyle/>
          <a:p>
            <a:r>
              <a:rPr lang="tr-TR" dirty="0"/>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DFD1693-1572-EF4A-8DE2-05EF63D0ADEB}" type="datetimeFigureOut">
              <a:rPr lang="tr-TR" smtClean="0"/>
              <a:t>29.08.2024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BEF3B21-57A4-5F40-AF46-A1AC8AC9947B}" type="slidenum">
              <a:rPr lang="tr-TR" smtClean="0"/>
              <a:t>‹#›</a:t>
            </a:fld>
            <a:endParaRPr lang="tr-TR"/>
          </a:p>
        </p:txBody>
      </p:sp>
      <p:pic>
        <p:nvPicPr>
          <p:cNvPr id="7" name="Resim 6">
            <a:extLst>
              <a:ext uri="{FF2B5EF4-FFF2-40B4-BE49-F238E27FC236}">
                <a16:creationId xmlns:a16="http://schemas.microsoft.com/office/drawing/2014/main" id="{EBD33C73-6109-8A6B-9D22-75C3784AB884}"/>
              </a:ext>
            </a:extLst>
          </p:cNvPr>
          <p:cNvPicPr>
            <a:picLocks noChangeAspect="1"/>
          </p:cNvPicPr>
          <p:nvPr userDrawn="1"/>
        </p:nvPicPr>
        <p:blipFill>
          <a:blip r:embed="rId2"/>
          <a:stretch>
            <a:fillRect/>
          </a:stretch>
        </p:blipFill>
        <p:spPr>
          <a:xfrm>
            <a:off x="266262" y="439556"/>
            <a:ext cx="2926995" cy="1016107"/>
          </a:xfrm>
          <a:prstGeom prst="rect">
            <a:avLst/>
          </a:prstGeom>
        </p:spPr>
      </p:pic>
    </p:spTree>
    <p:extLst>
      <p:ext uri="{BB962C8B-B14F-4D97-AF65-F5344CB8AC3E}">
        <p14:creationId xmlns:p14="http://schemas.microsoft.com/office/powerpoint/2010/main" val="2723160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BDFD1693-1572-EF4A-8DE2-05EF63D0ADEB}" type="datetimeFigureOut">
              <a:rPr lang="tr-TR" smtClean="0"/>
              <a:t>29.08.2024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BEF3B21-57A4-5F40-AF46-A1AC8AC9947B}" type="slidenum">
              <a:rPr lang="tr-TR" smtClean="0"/>
              <a:t>‹#›</a:t>
            </a:fld>
            <a:endParaRPr lang="tr-TR"/>
          </a:p>
        </p:txBody>
      </p:sp>
    </p:spTree>
    <p:extLst>
      <p:ext uri="{BB962C8B-B14F-4D97-AF65-F5344CB8AC3E}">
        <p14:creationId xmlns:p14="http://schemas.microsoft.com/office/powerpoint/2010/main" val="3340790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DFD1693-1572-EF4A-8DE2-05EF63D0ADEB}" type="datetimeFigureOut">
              <a:rPr lang="tr-TR" smtClean="0"/>
              <a:t>29.08.2024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BEF3B21-57A4-5F40-AF46-A1AC8AC9947B}" type="slidenum">
              <a:rPr lang="tr-TR" smtClean="0"/>
              <a:t>‹#›</a:t>
            </a:fld>
            <a:endParaRPr lang="tr-TR"/>
          </a:p>
        </p:txBody>
      </p:sp>
    </p:spTree>
    <p:extLst>
      <p:ext uri="{BB962C8B-B14F-4D97-AF65-F5344CB8AC3E}">
        <p14:creationId xmlns:p14="http://schemas.microsoft.com/office/powerpoint/2010/main" val="369965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BDFD1693-1572-EF4A-8DE2-05EF63D0ADEB}" type="datetimeFigureOut">
              <a:rPr lang="tr-TR" smtClean="0"/>
              <a:t>29.08.2024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7BEF3B21-57A4-5F40-AF46-A1AC8AC9947B}" type="slidenum">
              <a:rPr lang="tr-TR" smtClean="0"/>
              <a:t>‹#›</a:t>
            </a:fld>
            <a:endParaRPr lang="tr-TR"/>
          </a:p>
        </p:txBody>
      </p:sp>
    </p:spTree>
    <p:extLst>
      <p:ext uri="{BB962C8B-B14F-4D97-AF65-F5344CB8AC3E}">
        <p14:creationId xmlns:p14="http://schemas.microsoft.com/office/powerpoint/2010/main" val="2859461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BDFD1693-1572-EF4A-8DE2-05EF63D0ADEB}" type="datetimeFigureOut">
              <a:rPr lang="tr-TR" smtClean="0"/>
              <a:t>29.08.2024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7BEF3B21-57A4-5F40-AF46-A1AC8AC9947B}" type="slidenum">
              <a:rPr lang="tr-TR" smtClean="0"/>
              <a:t>‹#›</a:t>
            </a:fld>
            <a:endParaRPr lang="tr-TR"/>
          </a:p>
        </p:txBody>
      </p:sp>
    </p:spTree>
    <p:extLst>
      <p:ext uri="{BB962C8B-B14F-4D97-AF65-F5344CB8AC3E}">
        <p14:creationId xmlns:p14="http://schemas.microsoft.com/office/powerpoint/2010/main" val="4225236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FD1693-1572-EF4A-8DE2-05EF63D0ADEB}" type="datetimeFigureOut">
              <a:rPr lang="tr-TR" smtClean="0"/>
              <a:t>29.08.2024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7BEF3B21-57A4-5F40-AF46-A1AC8AC9947B}" type="slidenum">
              <a:rPr lang="tr-TR" smtClean="0"/>
              <a:t>‹#›</a:t>
            </a:fld>
            <a:endParaRPr lang="tr-TR"/>
          </a:p>
        </p:txBody>
      </p:sp>
      <p:pic>
        <p:nvPicPr>
          <p:cNvPr id="6" name="Resim 5">
            <a:extLst>
              <a:ext uri="{FF2B5EF4-FFF2-40B4-BE49-F238E27FC236}">
                <a16:creationId xmlns:a16="http://schemas.microsoft.com/office/drawing/2014/main" id="{4000BD5E-04DC-ED68-8A51-908113F745A3}"/>
              </a:ext>
            </a:extLst>
          </p:cNvPr>
          <p:cNvPicPr>
            <a:picLocks noChangeAspect="1"/>
          </p:cNvPicPr>
          <p:nvPr userDrawn="1"/>
        </p:nvPicPr>
        <p:blipFill>
          <a:blip r:embed="rId2"/>
          <a:stretch>
            <a:fillRect/>
          </a:stretch>
        </p:blipFill>
        <p:spPr>
          <a:xfrm>
            <a:off x="266262" y="439556"/>
            <a:ext cx="2926995" cy="1016107"/>
          </a:xfrm>
          <a:prstGeom prst="rect">
            <a:avLst/>
          </a:prstGeom>
        </p:spPr>
      </p:pic>
    </p:spTree>
    <p:extLst>
      <p:ext uri="{BB962C8B-B14F-4D97-AF65-F5344CB8AC3E}">
        <p14:creationId xmlns:p14="http://schemas.microsoft.com/office/powerpoint/2010/main" val="190125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DFD1693-1572-EF4A-8DE2-05EF63D0ADEB}" type="datetimeFigureOut">
              <a:rPr lang="tr-TR" smtClean="0"/>
              <a:t>29.08.2024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BEF3B21-57A4-5F40-AF46-A1AC8AC9947B}" type="slidenum">
              <a:rPr lang="tr-TR" smtClean="0"/>
              <a:t>‹#›</a:t>
            </a:fld>
            <a:endParaRPr lang="tr-TR"/>
          </a:p>
        </p:txBody>
      </p:sp>
    </p:spTree>
    <p:extLst>
      <p:ext uri="{BB962C8B-B14F-4D97-AF65-F5344CB8AC3E}">
        <p14:creationId xmlns:p14="http://schemas.microsoft.com/office/powerpoint/2010/main" val="3054951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DFD1693-1572-EF4A-8DE2-05EF63D0ADEB}" type="datetimeFigureOut">
              <a:rPr lang="tr-TR" smtClean="0"/>
              <a:t>29.08.2024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BEF3B21-57A4-5F40-AF46-A1AC8AC9947B}" type="slidenum">
              <a:rPr lang="tr-TR" smtClean="0"/>
              <a:t>‹#›</a:t>
            </a:fld>
            <a:endParaRPr lang="tr-TR"/>
          </a:p>
        </p:txBody>
      </p:sp>
    </p:spTree>
    <p:extLst>
      <p:ext uri="{BB962C8B-B14F-4D97-AF65-F5344CB8AC3E}">
        <p14:creationId xmlns:p14="http://schemas.microsoft.com/office/powerpoint/2010/main" val="3527522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FD1693-1572-EF4A-8DE2-05EF63D0ADEB}" type="datetimeFigureOut">
              <a:rPr lang="tr-TR" smtClean="0"/>
              <a:t>29.08.2024</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F3B21-57A4-5F40-AF46-A1AC8AC9947B}" type="slidenum">
              <a:rPr lang="tr-TR" smtClean="0"/>
              <a:t>‹#›</a:t>
            </a:fld>
            <a:endParaRPr lang="tr-TR"/>
          </a:p>
        </p:txBody>
      </p:sp>
    </p:spTree>
    <p:extLst>
      <p:ext uri="{BB962C8B-B14F-4D97-AF65-F5344CB8AC3E}">
        <p14:creationId xmlns:p14="http://schemas.microsoft.com/office/powerpoint/2010/main" val="3939658107"/>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emf"/></Relationships>
</file>

<file path=ppt/slides/_rels/slide13.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slideLayout" Target="../slideLayouts/slideLayout2.xml"/><Relationship Id="rId7" Type="http://schemas.openxmlformats.org/officeDocument/2006/relationships/image" Target="../media/image4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79"/>
          <p:cNvSpPr txBox="1">
            <a:spLocks noGrp="1"/>
          </p:cNvSpPr>
          <p:nvPr>
            <p:ph type="ctrTitle"/>
          </p:nvPr>
        </p:nvSpPr>
        <p:spPr>
          <a:xfrm>
            <a:off x="1534510" y="2353071"/>
            <a:ext cx="9122979" cy="2485582"/>
          </a:xfrm>
          <a:prstGeom prst="rect">
            <a:avLst/>
          </a:prstGeom>
        </p:spPr>
        <p:txBody>
          <a:bodyPr spcFirstLastPara="1" wrap="square" lIns="121900" tIns="121900" rIns="121900" bIns="121900" anchor="ctr" anchorCtr="0">
            <a:noAutofit/>
          </a:bodyPr>
          <a:lstStyle/>
          <a:p>
            <a:pPr>
              <a:lnSpc>
                <a:spcPct val="100000"/>
              </a:lnSpc>
            </a:pPr>
            <a:r>
              <a:rPr lang="tr-TR" sz="2400" b="1" dirty="0">
                <a:solidFill>
                  <a:schemeClr val="accent5">
                    <a:lumMod val="10000"/>
                  </a:schemeClr>
                </a:solidFill>
                <a:latin typeface="Calibri" panose="020F0502020204030204" pitchFamily="34" charset="0"/>
                <a:ea typeface="Calibri" panose="020F0502020204030204" pitchFamily="34" charset="0"/>
                <a:cs typeface="Calibri" panose="020F0502020204030204" pitchFamily="34" charset="0"/>
              </a:rPr>
              <a:t>A UNIVERSAL STRATEGIC NECESSITY: </a:t>
            </a:r>
            <a:br>
              <a:rPr lang="tr-TR" sz="2400" b="1" dirty="0">
                <a:solidFill>
                  <a:schemeClr val="accent5">
                    <a:lumMod val="10000"/>
                  </a:schemeClr>
                </a:solidFill>
                <a:latin typeface="Calibri" panose="020F0502020204030204" pitchFamily="34" charset="0"/>
                <a:ea typeface="Calibri" panose="020F0502020204030204" pitchFamily="34" charset="0"/>
                <a:cs typeface="Calibri" panose="020F0502020204030204" pitchFamily="34" charset="0"/>
              </a:rPr>
            </a:br>
            <a:r>
              <a:rPr lang="tr-TR" sz="2400" b="1" dirty="0">
                <a:solidFill>
                  <a:schemeClr val="accent5">
                    <a:lumMod val="10000"/>
                  </a:schemeClr>
                </a:solidFill>
                <a:latin typeface="Calibri" panose="020F0502020204030204" pitchFamily="34" charset="0"/>
                <a:ea typeface="Calibri" panose="020F0502020204030204" pitchFamily="34" charset="0"/>
                <a:cs typeface="Calibri" panose="020F0502020204030204" pitchFamily="34" charset="0"/>
              </a:rPr>
              <a:t>FROM MOLECULE TO DRUG</a:t>
            </a:r>
            <a:br>
              <a:rPr lang="tr-TR" sz="3600" b="1" dirty="0">
                <a:solidFill>
                  <a:schemeClr val="accent5">
                    <a:lumMod val="10000"/>
                  </a:schemeClr>
                </a:solidFill>
                <a:latin typeface="Calibri" panose="020F0502020204030204" pitchFamily="34" charset="0"/>
                <a:ea typeface="Calibri" panose="020F0502020204030204" pitchFamily="34" charset="0"/>
                <a:cs typeface="Calibri" panose="020F0502020204030204" pitchFamily="34" charset="0"/>
              </a:rPr>
            </a:br>
            <a:br>
              <a:rPr lang="tr-TR" sz="3600" b="1" dirty="0">
                <a:solidFill>
                  <a:schemeClr val="accent5">
                    <a:lumMod val="10000"/>
                  </a:schemeClr>
                </a:solidFill>
                <a:latin typeface="Calibri" panose="020F0502020204030204" pitchFamily="34" charset="0"/>
                <a:ea typeface="Calibri" panose="020F0502020204030204" pitchFamily="34" charset="0"/>
                <a:cs typeface="Calibri" panose="020F0502020204030204" pitchFamily="34" charset="0"/>
              </a:rPr>
            </a:br>
            <a:r>
              <a:rPr lang="tr-TR" sz="3600" b="1" dirty="0">
                <a:solidFill>
                  <a:schemeClr val="accent5">
                    <a:lumMod val="10000"/>
                  </a:schemeClr>
                </a:solidFill>
                <a:latin typeface="Calibri" panose="020F0502020204030204" pitchFamily="34" charset="0"/>
                <a:ea typeface="Calibri" panose="020F0502020204030204" pitchFamily="34" charset="0"/>
                <a:cs typeface="Calibri" panose="020F0502020204030204" pitchFamily="34" charset="0"/>
              </a:rPr>
              <a:t>EVRENSEL BİR STRATEJİK GEREKLİLİK: MOLEKÜLDEN İLACA</a:t>
            </a:r>
            <a:endParaRPr sz="3600" b="1" dirty="0">
              <a:solidFill>
                <a:schemeClr val="accent5">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Google Shape;707;p79">
            <a:extLst>
              <a:ext uri="{FF2B5EF4-FFF2-40B4-BE49-F238E27FC236}">
                <a16:creationId xmlns:a16="http://schemas.microsoft.com/office/drawing/2014/main" id="{1BC00D77-92FF-E6C5-A248-99FFC0E21121}"/>
              </a:ext>
            </a:extLst>
          </p:cNvPr>
          <p:cNvSpPr txBox="1">
            <a:spLocks noGrp="1"/>
          </p:cNvSpPr>
          <p:nvPr>
            <p:ph type="subTitle" idx="1"/>
          </p:nvPr>
        </p:nvSpPr>
        <p:spPr>
          <a:xfrm>
            <a:off x="3642086" y="5690557"/>
            <a:ext cx="5279315" cy="4528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tr-TR" b="1" dirty="0">
                <a:solidFill>
                  <a:schemeClr val="tx2">
                    <a:lumMod val="10000"/>
                  </a:schemeClr>
                </a:solidFill>
                <a:latin typeface="Calibri" panose="020F0502020204030204" pitchFamily="34" charset="0"/>
                <a:ea typeface="Calibri" panose="020F0502020204030204" pitchFamily="34" charset="0"/>
                <a:cs typeface="Calibri" panose="020F0502020204030204" pitchFamily="34" charset="0"/>
              </a:rPr>
              <a:t>2022-1-TR01-KA220-VET-000088373</a:t>
            </a:r>
            <a:endParaRPr b="1" dirty="0">
              <a:solidFill>
                <a:schemeClr val="tx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11" name="Resim 10"/>
          <p:cNvPicPr/>
          <p:nvPr/>
        </p:nvPicPr>
        <p:blipFill>
          <a:blip r:embed="rId3" cstate="print">
            <a:extLst>
              <a:ext uri="{28A0092B-C50C-407E-A947-70E740481C1C}">
                <a14:useLocalDpi xmlns:a14="http://schemas.microsoft.com/office/drawing/2010/main" val="0"/>
              </a:ext>
            </a:extLst>
          </a:blip>
          <a:stretch>
            <a:fillRect/>
          </a:stretch>
        </p:blipFill>
        <p:spPr>
          <a:xfrm>
            <a:off x="4047557" y="-7572"/>
            <a:ext cx="8144443" cy="2026920"/>
          </a:xfrm>
          <a:prstGeom prst="rect">
            <a:avLst/>
          </a:prstGeom>
        </p:spPr>
      </p:pic>
      <p:pic>
        <p:nvPicPr>
          <p:cNvPr id="12" name="Resim 11"/>
          <p:cNvPicPr/>
          <p:nvPr/>
        </p:nvPicPr>
        <p:blipFill>
          <a:blip r:embed="rId4" cstate="print">
            <a:extLst>
              <a:ext uri="{28A0092B-C50C-407E-A947-70E740481C1C}">
                <a14:useLocalDpi xmlns:a14="http://schemas.microsoft.com/office/drawing/2010/main" val="0"/>
              </a:ext>
            </a:extLst>
          </a:blip>
          <a:stretch>
            <a:fillRect/>
          </a:stretch>
        </p:blipFill>
        <p:spPr>
          <a:xfrm>
            <a:off x="235946" y="275123"/>
            <a:ext cx="3528334" cy="122682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95282B0-4985-4FF2-E98E-2B2F8468E92A}"/>
              </a:ext>
            </a:extLst>
          </p:cNvPr>
          <p:cNvSpPr>
            <a:spLocks noGrp="1"/>
          </p:cNvSpPr>
          <p:nvPr>
            <p:ph idx="1"/>
          </p:nvPr>
        </p:nvSpPr>
        <p:spPr>
          <a:xfrm>
            <a:off x="5226189" y="1541252"/>
            <a:ext cx="3892874" cy="4909424"/>
          </a:xfrm>
        </p:spPr>
        <p:txBody>
          <a:bodyPr>
            <a:normAutofit fontScale="85000" lnSpcReduction="20000"/>
          </a:bodyPr>
          <a:lstStyle/>
          <a:p>
            <a:r>
              <a:rPr lang="tr-TR" sz="3300" dirty="0"/>
              <a:t>Biyoloji</a:t>
            </a:r>
          </a:p>
          <a:p>
            <a:r>
              <a:rPr lang="tr-TR" sz="3300" dirty="0"/>
              <a:t>Tıp</a:t>
            </a:r>
          </a:p>
          <a:p>
            <a:r>
              <a:rPr lang="tr-TR" sz="3300" dirty="0"/>
              <a:t>Farmakoloji</a:t>
            </a:r>
          </a:p>
          <a:p>
            <a:r>
              <a:rPr lang="tr-TR" sz="3300" dirty="0" err="1"/>
              <a:t>Biyomühendislik</a:t>
            </a:r>
            <a:endParaRPr lang="tr-TR" sz="3300" dirty="0"/>
          </a:p>
          <a:p>
            <a:r>
              <a:rPr lang="tr-TR" sz="3300" dirty="0" err="1"/>
              <a:t>Biyoteknoloji</a:t>
            </a:r>
            <a:endParaRPr lang="tr-TR" sz="3300" dirty="0"/>
          </a:p>
          <a:p>
            <a:r>
              <a:rPr lang="tr-TR" sz="3300" dirty="0" err="1"/>
              <a:t>Biyoinformatik</a:t>
            </a:r>
            <a:endParaRPr lang="tr-TR" sz="3300" dirty="0"/>
          </a:p>
          <a:p>
            <a:r>
              <a:rPr lang="tr-TR" sz="3300" dirty="0"/>
              <a:t>Eczacılık</a:t>
            </a:r>
          </a:p>
          <a:p>
            <a:r>
              <a:rPr lang="tr-TR" sz="3300" dirty="0"/>
              <a:t>Kimya</a:t>
            </a:r>
          </a:p>
          <a:p>
            <a:r>
              <a:rPr lang="tr-TR" sz="3300" dirty="0"/>
              <a:t>Kimya Mühendisliği</a:t>
            </a:r>
          </a:p>
          <a:p>
            <a:r>
              <a:rPr lang="tr-TR" sz="3300" dirty="0"/>
              <a:t>Veteriner Hekimlik</a:t>
            </a:r>
          </a:p>
          <a:p>
            <a:r>
              <a:rPr lang="tr-TR" sz="3300" dirty="0"/>
              <a:t>……….</a:t>
            </a:r>
          </a:p>
          <a:p>
            <a:endParaRPr lang="tr-TR" dirty="0"/>
          </a:p>
          <a:p>
            <a:endParaRPr lang="tr-TR" dirty="0"/>
          </a:p>
          <a:p>
            <a:endParaRPr lang="tr-TR" dirty="0"/>
          </a:p>
        </p:txBody>
      </p:sp>
      <p:sp>
        <p:nvSpPr>
          <p:cNvPr id="6" name="Oval 5">
            <a:extLst>
              <a:ext uri="{FF2B5EF4-FFF2-40B4-BE49-F238E27FC236}">
                <a16:creationId xmlns:a16="http://schemas.microsoft.com/office/drawing/2014/main" id="{B35EAEF7-79C6-8AF9-5B57-47F1F2A75E7B}"/>
              </a:ext>
            </a:extLst>
          </p:cNvPr>
          <p:cNvSpPr/>
          <p:nvPr/>
        </p:nvSpPr>
        <p:spPr>
          <a:xfrm>
            <a:off x="997529" y="2223005"/>
            <a:ext cx="3740728" cy="283820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tx1"/>
                </a:solidFill>
              </a:rPr>
              <a:t>Lisans Mezuniyeti Sonrası</a:t>
            </a:r>
          </a:p>
        </p:txBody>
      </p:sp>
      <p:sp>
        <p:nvSpPr>
          <p:cNvPr id="8" name="Yuvarlatılmış Dikdörtgen 90">
            <a:extLst>
              <a:ext uri="{FF2B5EF4-FFF2-40B4-BE49-F238E27FC236}">
                <a16:creationId xmlns:a16="http://schemas.microsoft.com/office/drawing/2014/main" id="{C459FAB5-848A-7CBE-65C6-8F00587B0754}"/>
              </a:ext>
            </a:extLst>
          </p:cNvPr>
          <p:cNvSpPr/>
          <p:nvPr/>
        </p:nvSpPr>
        <p:spPr>
          <a:xfrm>
            <a:off x="5226188" y="319545"/>
            <a:ext cx="4237852" cy="832841"/>
          </a:xfrm>
          <a:prstGeom prst="roundRect">
            <a:avLst/>
          </a:prstGeom>
          <a:solidFill>
            <a:schemeClr val="accent5">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3600" b="1" dirty="0">
                <a:solidFill>
                  <a:schemeClr val="tx2">
                    <a:lumMod val="10000"/>
                  </a:schemeClr>
                </a:solidFill>
                <a:cs typeface="Times New Roman" panose="02020603050405020304" pitchFamily="18" charset="0"/>
              </a:rPr>
              <a:t>PROJE HEDEF KİTLESİ</a:t>
            </a:r>
          </a:p>
        </p:txBody>
      </p:sp>
      <p:pic>
        <p:nvPicPr>
          <p:cNvPr id="10" name="Grafik 9" descr="Hedef merkezi düz dolguyla">
            <a:extLst>
              <a:ext uri="{FF2B5EF4-FFF2-40B4-BE49-F238E27FC236}">
                <a16:creationId xmlns:a16="http://schemas.microsoft.com/office/drawing/2014/main" id="{2CC93AE7-0145-D05B-1496-7EF0A8DB8E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07242" y="1541252"/>
            <a:ext cx="914400" cy="914400"/>
          </a:xfrm>
          <a:prstGeom prst="rect">
            <a:avLst/>
          </a:prstGeom>
        </p:spPr>
      </p:pic>
      <p:pic>
        <p:nvPicPr>
          <p:cNvPr id="12" name="Grafik 11" descr="İşletmenin Büyümesi düz dolguyla">
            <a:extLst>
              <a:ext uri="{FF2B5EF4-FFF2-40B4-BE49-F238E27FC236}">
                <a16:creationId xmlns:a16="http://schemas.microsoft.com/office/drawing/2014/main" id="{0DA693CA-FADF-1F2A-37F7-F8A958B867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80095" y="2822541"/>
            <a:ext cx="914400" cy="914400"/>
          </a:xfrm>
          <a:prstGeom prst="rect">
            <a:avLst/>
          </a:prstGeom>
        </p:spPr>
      </p:pic>
      <p:pic>
        <p:nvPicPr>
          <p:cNvPr id="14" name="Grafik 13" descr="Cam Kap düz dolguyla">
            <a:extLst>
              <a:ext uri="{FF2B5EF4-FFF2-40B4-BE49-F238E27FC236}">
                <a16:creationId xmlns:a16="http://schemas.microsoft.com/office/drawing/2014/main" id="{E31005E8-45A5-F585-F16E-E797B675E0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80528" y="4146807"/>
            <a:ext cx="914400" cy="914400"/>
          </a:xfrm>
          <a:prstGeom prst="rect">
            <a:avLst/>
          </a:prstGeom>
        </p:spPr>
      </p:pic>
    </p:spTree>
    <p:extLst>
      <p:ext uri="{BB962C8B-B14F-4D97-AF65-F5344CB8AC3E}">
        <p14:creationId xmlns:p14="http://schemas.microsoft.com/office/powerpoint/2010/main" val="4105611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idx="1"/>
          </p:nvPr>
        </p:nvSpPr>
        <p:spPr/>
        <p:txBody>
          <a:bodyPr/>
          <a:lstStyle/>
          <a:p>
            <a:endParaRPr lang="tr-TR"/>
          </a:p>
        </p:txBody>
      </p:sp>
      <p:sp>
        <p:nvSpPr>
          <p:cNvPr id="3" name="Unvan 2"/>
          <p:cNvSpPr>
            <a:spLocks noGrp="1"/>
          </p:cNvSpPr>
          <p:nvPr>
            <p:ph type="title"/>
          </p:nvPr>
        </p:nvSpPr>
        <p:spPr/>
        <p:txBody>
          <a:bodyPr/>
          <a:lstStyle/>
          <a:p>
            <a:endParaRPr lang="tr-T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2510"/>
            <a:ext cx="12192000" cy="6858000"/>
          </a:xfrm>
          <a:prstGeom prst="rect">
            <a:avLst/>
          </a:prstGeom>
        </p:spPr>
      </p:pic>
    </p:spTree>
    <p:extLst>
      <p:ext uri="{BB962C8B-B14F-4D97-AF65-F5344CB8AC3E}">
        <p14:creationId xmlns:p14="http://schemas.microsoft.com/office/powerpoint/2010/main" val="2648089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19650" y="1819248"/>
            <a:ext cx="5551164" cy="4506737"/>
          </a:xfrm>
        </p:spPr>
        <p:txBody>
          <a:bodyPr>
            <a:noAutofit/>
          </a:bodyPr>
          <a:lstStyle/>
          <a:p>
            <a:r>
              <a:rPr lang="tr-TR" sz="2400" dirty="0">
                <a:solidFill>
                  <a:srgbClr val="3C4043"/>
                </a:solidFill>
              </a:rPr>
              <a:t>Web sayfası</a:t>
            </a:r>
            <a:endParaRPr lang="tr-TR" sz="2400" dirty="0">
              <a:solidFill>
                <a:srgbClr val="3C4043"/>
              </a:solidFill>
              <a:effectLst/>
            </a:endParaRPr>
          </a:p>
          <a:p>
            <a:pPr rtl="0"/>
            <a:r>
              <a:rPr lang="tr-TR" sz="2400" dirty="0">
                <a:solidFill>
                  <a:srgbClr val="3C4043"/>
                </a:solidFill>
                <a:effectLst/>
              </a:rPr>
              <a:t>Standardize Eğitim Müfredat</a:t>
            </a:r>
            <a:r>
              <a:rPr lang="tr-TR" sz="2400" dirty="0">
                <a:solidFill>
                  <a:srgbClr val="3C4043"/>
                </a:solidFill>
              </a:rPr>
              <a:t>ı</a:t>
            </a:r>
            <a:r>
              <a:rPr lang="tr-TR" sz="2400" dirty="0">
                <a:solidFill>
                  <a:srgbClr val="3C4043"/>
                </a:solidFill>
                <a:effectLst/>
              </a:rPr>
              <a:t> </a:t>
            </a:r>
          </a:p>
          <a:p>
            <a:pPr rtl="0"/>
            <a:r>
              <a:rPr lang="tr-TR" sz="2400" dirty="0">
                <a:solidFill>
                  <a:srgbClr val="3C4043"/>
                </a:solidFill>
                <a:effectLst/>
              </a:rPr>
              <a:t>Standardize </a:t>
            </a:r>
            <a:r>
              <a:rPr lang="tr-TR" sz="2400" dirty="0">
                <a:solidFill>
                  <a:srgbClr val="3C4043"/>
                </a:solidFill>
              </a:rPr>
              <a:t>E</a:t>
            </a:r>
            <a:r>
              <a:rPr lang="tr-TR" sz="2400" dirty="0">
                <a:solidFill>
                  <a:srgbClr val="3C4043"/>
                </a:solidFill>
                <a:effectLst/>
              </a:rPr>
              <a:t>ğitim </a:t>
            </a:r>
            <a:r>
              <a:rPr lang="tr-TR" sz="2400" dirty="0">
                <a:solidFill>
                  <a:srgbClr val="3C4043"/>
                </a:solidFill>
              </a:rPr>
              <a:t>M</a:t>
            </a:r>
            <a:r>
              <a:rPr lang="tr-TR" sz="2400" dirty="0">
                <a:solidFill>
                  <a:srgbClr val="3C4043"/>
                </a:solidFill>
                <a:effectLst/>
              </a:rPr>
              <a:t>odülü </a:t>
            </a:r>
          </a:p>
          <a:p>
            <a:pPr rtl="0"/>
            <a:r>
              <a:rPr lang="tr-TR" sz="2400" dirty="0">
                <a:solidFill>
                  <a:srgbClr val="3C4043"/>
                </a:solidFill>
                <a:effectLst/>
              </a:rPr>
              <a:t>Standardize Eğitim </a:t>
            </a:r>
            <a:r>
              <a:rPr lang="tr-TR" sz="2400" dirty="0">
                <a:solidFill>
                  <a:srgbClr val="3C4043"/>
                </a:solidFill>
              </a:rPr>
              <a:t>S</a:t>
            </a:r>
            <a:r>
              <a:rPr lang="tr-TR" sz="2400" dirty="0">
                <a:solidFill>
                  <a:srgbClr val="3C4043"/>
                </a:solidFill>
                <a:effectLst/>
              </a:rPr>
              <a:t>laytları </a:t>
            </a:r>
          </a:p>
          <a:p>
            <a:pPr rtl="0"/>
            <a:r>
              <a:rPr lang="tr-TR" sz="2400" dirty="0">
                <a:solidFill>
                  <a:srgbClr val="3C4043"/>
                </a:solidFill>
                <a:effectLst/>
              </a:rPr>
              <a:t>Çevrimiçi Değerlendirme </a:t>
            </a:r>
            <a:r>
              <a:rPr lang="tr-TR" sz="2400" dirty="0">
                <a:solidFill>
                  <a:srgbClr val="3C4043"/>
                </a:solidFill>
              </a:rPr>
              <a:t>A</a:t>
            </a:r>
            <a:r>
              <a:rPr lang="tr-TR" sz="2400" dirty="0">
                <a:solidFill>
                  <a:srgbClr val="3C4043"/>
                </a:solidFill>
                <a:effectLst/>
              </a:rPr>
              <a:t>raçları</a:t>
            </a:r>
          </a:p>
          <a:p>
            <a:r>
              <a:rPr lang="tr-TR" sz="2400" dirty="0">
                <a:solidFill>
                  <a:srgbClr val="3C4043"/>
                </a:solidFill>
                <a:effectLst/>
              </a:rPr>
              <a:t>QR kodlu kitap </a:t>
            </a:r>
          </a:p>
          <a:p>
            <a:r>
              <a:rPr lang="tr-TR" sz="2400" dirty="0">
                <a:solidFill>
                  <a:srgbClr val="3C4043"/>
                </a:solidFill>
              </a:rPr>
              <a:t>Komik kitap</a:t>
            </a:r>
          </a:p>
          <a:p>
            <a:r>
              <a:rPr lang="tr-TR" sz="2400" dirty="0">
                <a:solidFill>
                  <a:srgbClr val="3C4043"/>
                </a:solidFill>
              </a:rPr>
              <a:t>Laboratuvar kılavuzu</a:t>
            </a:r>
          </a:p>
          <a:p>
            <a:endParaRPr lang="tr-TR" sz="2400" dirty="0">
              <a:solidFill>
                <a:srgbClr val="3C4043"/>
              </a:solidFill>
            </a:endParaRPr>
          </a:p>
          <a:p>
            <a:pPr marL="0" indent="0">
              <a:buNone/>
            </a:pPr>
            <a:endParaRPr lang="tr-TR" sz="2400" dirty="0">
              <a:solidFill>
                <a:srgbClr val="3C4043"/>
              </a:solidFill>
              <a:effectLst/>
            </a:endParaRPr>
          </a:p>
        </p:txBody>
      </p:sp>
      <p:sp>
        <p:nvSpPr>
          <p:cNvPr id="2" name="Yuvarlatılmış Dikdörtgen 90">
            <a:extLst>
              <a:ext uri="{FF2B5EF4-FFF2-40B4-BE49-F238E27FC236}">
                <a16:creationId xmlns:a16="http://schemas.microsoft.com/office/drawing/2014/main" id="{65BFAA4F-5DF3-FD8D-C759-EB8315F2E2F4}"/>
              </a:ext>
            </a:extLst>
          </p:cNvPr>
          <p:cNvSpPr/>
          <p:nvPr/>
        </p:nvSpPr>
        <p:spPr>
          <a:xfrm>
            <a:off x="5226187" y="319545"/>
            <a:ext cx="4541267" cy="832841"/>
          </a:xfrm>
          <a:prstGeom prst="roundRect">
            <a:avLst/>
          </a:prstGeom>
          <a:solidFill>
            <a:schemeClr val="accent5">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3600" b="1" dirty="0">
                <a:solidFill>
                  <a:schemeClr val="tx2">
                    <a:lumMod val="10000"/>
                  </a:schemeClr>
                </a:solidFill>
                <a:cs typeface="Times New Roman" panose="02020603050405020304" pitchFamily="18" charset="0"/>
              </a:rPr>
              <a:t>PROJE MATERYALLERİ</a:t>
            </a:r>
          </a:p>
        </p:txBody>
      </p:sp>
      <p:pic>
        <p:nvPicPr>
          <p:cNvPr id="7" name="Resim 6">
            <a:extLst>
              <a:ext uri="{FF2B5EF4-FFF2-40B4-BE49-F238E27FC236}">
                <a16:creationId xmlns:a16="http://schemas.microsoft.com/office/drawing/2014/main" id="{0985C12B-60D1-2959-7487-A0201D7A7DC9}"/>
              </a:ext>
            </a:extLst>
          </p:cNvPr>
          <p:cNvPicPr>
            <a:picLocks noChangeAspect="1"/>
          </p:cNvPicPr>
          <p:nvPr/>
        </p:nvPicPr>
        <p:blipFill>
          <a:blip r:embed="rId3"/>
          <a:stretch>
            <a:fillRect/>
          </a:stretch>
        </p:blipFill>
        <p:spPr>
          <a:xfrm>
            <a:off x="5354491" y="1529687"/>
            <a:ext cx="2669395" cy="1884278"/>
          </a:xfrm>
          <a:prstGeom prst="rect">
            <a:avLst/>
          </a:prstGeom>
        </p:spPr>
      </p:pic>
      <p:pic>
        <p:nvPicPr>
          <p:cNvPr id="8" name="Resim 7">
            <a:extLst>
              <a:ext uri="{FF2B5EF4-FFF2-40B4-BE49-F238E27FC236}">
                <a16:creationId xmlns:a16="http://schemas.microsoft.com/office/drawing/2014/main" id="{2704ECF5-C583-860D-C494-2533AC85AAC6}"/>
              </a:ext>
            </a:extLst>
          </p:cNvPr>
          <p:cNvPicPr>
            <a:picLocks noChangeAspect="1"/>
          </p:cNvPicPr>
          <p:nvPr/>
        </p:nvPicPr>
        <p:blipFill>
          <a:blip r:embed="rId4"/>
          <a:stretch>
            <a:fillRect/>
          </a:stretch>
        </p:blipFill>
        <p:spPr>
          <a:xfrm>
            <a:off x="8554990" y="1616102"/>
            <a:ext cx="3122529" cy="1741517"/>
          </a:xfrm>
          <a:prstGeom prst="rect">
            <a:avLst/>
          </a:prstGeom>
        </p:spPr>
      </p:pic>
      <p:pic>
        <p:nvPicPr>
          <p:cNvPr id="9" name="Picture 4">
            <a:extLst>
              <a:ext uri="{FF2B5EF4-FFF2-40B4-BE49-F238E27FC236}">
                <a16:creationId xmlns:a16="http://schemas.microsoft.com/office/drawing/2014/main" id="{7A31ABFD-325E-4956-8C54-D82EA279BCE8}"/>
              </a:ext>
            </a:extLst>
          </p:cNvPr>
          <p:cNvPicPr>
            <a:picLocks noChangeAspect="1"/>
          </p:cNvPicPr>
          <p:nvPr/>
        </p:nvPicPr>
        <p:blipFill rotWithShape="1">
          <a:blip r:embed="rId5"/>
          <a:srcRect l="15327" t="5833" r="17598"/>
          <a:stretch/>
        </p:blipFill>
        <p:spPr>
          <a:xfrm>
            <a:off x="6309135" y="3973916"/>
            <a:ext cx="2014319" cy="1896819"/>
          </a:xfrm>
          <a:prstGeom prst="rect">
            <a:avLst/>
          </a:prstGeom>
        </p:spPr>
      </p:pic>
      <p:pic>
        <p:nvPicPr>
          <p:cNvPr id="11" name="Resim 10"/>
          <p:cNvPicPr/>
          <p:nvPr/>
        </p:nvPicPr>
        <p:blipFill>
          <a:blip r:embed="rId6">
            <a:extLst>
              <a:ext uri="{28A0092B-C50C-407E-A947-70E740481C1C}">
                <a14:useLocalDpi xmlns:a14="http://schemas.microsoft.com/office/drawing/2010/main" val="0"/>
              </a:ext>
            </a:extLst>
          </a:blip>
          <a:srcRect/>
          <a:stretch>
            <a:fillRect/>
          </a:stretch>
        </p:blipFill>
        <p:spPr bwMode="auto">
          <a:xfrm>
            <a:off x="9456636" y="3973916"/>
            <a:ext cx="2403163" cy="1741516"/>
          </a:xfrm>
          <a:prstGeom prst="rect">
            <a:avLst/>
          </a:prstGeom>
          <a:noFill/>
          <a:ln>
            <a:noFill/>
          </a:ln>
        </p:spPr>
      </p:pic>
    </p:spTree>
    <p:extLst>
      <p:ext uri="{BB962C8B-B14F-4D97-AF65-F5344CB8AC3E}">
        <p14:creationId xmlns:p14="http://schemas.microsoft.com/office/powerpoint/2010/main" val="3833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Yuvarlatılmış Dikdörtgen 90">
            <a:extLst>
              <a:ext uri="{FF2B5EF4-FFF2-40B4-BE49-F238E27FC236}">
                <a16:creationId xmlns:a16="http://schemas.microsoft.com/office/drawing/2014/main" id="{65BFAA4F-5DF3-FD8D-C759-EB8315F2E2F4}"/>
              </a:ext>
            </a:extLst>
          </p:cNvPr>
          <p:cNvSpPr/>
          <p:nvPr/>
        </p:nvSpPr>
        <p:spPr>
          <a:xfrm>
            <a:off x="5226187" y="319545"/>
            <a:ext cx="4541267" cy="832841"/>
          </a:xfrm>
          <a:prstGeom prst="roundRect">
            <a:avLst/>
          </a:prstGeom>
          <a:solidFill>
            <a:schemeClr val="accent5">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3600" b="1" dirty="0">
                <a:solidFill>
                  <a:schemeClr val="tx2">
                    <a:lumMod val="10000"/>
                  </a:schemeClr>
                </a:solidFill>
                <a:cs typeface="Times New Roman" panose="02020603050405020304" pitchFamily="18" charset="0"/>
              </a:rPr>
              <a:t>PROJE MATERYALLERİ</a:t>
            </a:r>
          </a:p>
        </p:txBody>
      </p:sp>
      <p:sp>
        <p:nvSpPr>
          <p:cNvPr id="4" name="İçerik Yer Tutucusu 2">
            <a:extLst>
              <a:ext uri="{FF2B5EF4-FFF2-40B4-BE49-F238E27FC236}">
                <a16:creationId xmlns:a16="http://schemas.microsoft.com/office/drawing/2014/main" id="{12482172-0E35-4DC4-CD15-F4C60A587A34}"/>
              </a:ext>
            </a:extLst>
          </p:cNvPr>
          <p:cNvSpPr txBox="1">
            <a:spLocks/>
          </p:cNvSpPr>
          <p:nvPr/>
        </p:nvSpPr>
        <p:spPr>
          <a:xfrm>
            <a:off x="775855" y="2035379"/>
            <a:ext cx="5551164" cy="42407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400" dirty="0">
                <a:solidFill>
                  <a:srgbClr val="3C4043"/>
                </a:solidFill>
              </a:rPr>
              <a:t>QR kodlu broşür</a:t>
            </a:r>
          </a:p>
          <a:p>
            <a:r>
              <a:rPr lang="tr-TR" sz="2400" dirty="0">
                <a:solidFill>
                  <a:srgbClr val="3C4043"/>
                </a:solidFill>
              </a:rPr>
              <a:t>2 boyutlu kısa film </a:t>
            </a:r>
          </a:p>
          <a:p>
            <a:r>
              <a:rPr lang="tr-TR" sz="2400" dirty="0">
                <a:solidFill>
                  <a:srgbClr val="3C4043"/>
                </a:solidFill>
              </a:rPr>
              <a:t>3D baskı ile oluşturulan 3 boyutlu interaktif model eğitim modelleri </a:t>
            </a:r>
          </a:p>
          <a:p>
            <a:r>
              <a:rPr lang="tr-TR" sz="2400" dirty="0">
                <a:solidFill>
                  <a:srgbClr val="3C4043"/>
                </a:solidFill>
              </a:rPr>
              <a:t>Mobil aplikasyon: Artırılmış gerçeklik ve molekül tanıma uygulaması </a:t>
            </a:r>
          </a:p>
          <a:p>
            <a:r>
              <a:rPr lang="tr-TR" sz="2400" dirty="0">
                <a:solidFill>
                  <a:srgbClr val="3C4043"/>
                </a:solidFill>
              </a:rPr>
              <a:t>Yenilikçi ilaç araştırma yöntemlerinin kullanıldığı bilimsel çalışmalar</a:t>
            </a:r>
          </a:p>
          <a:p>
            <a:endParaRPr lang="tr-TR" sz="2400" dirty="0">
              <a:solidFill>
                <a:srgbClr val="3C4043"/>
              </a:solidFill>
            </a:endParaRPr>
          </a:p>
        </p:txBody>
      </p:sp>
      <p:pic>
        <p:nvPicPr>
          <p:cNvPr id="10" name="Resi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6410" y="1984148"/>
            <a:ext cx="2637895" cy="2075400"/>
          </a:xfrm>
          <a:prstGeom prst="rect">
            <a:avLst/>
          </a:prstGeom>
        </p:spPr>
      </p:pic>
      <p:pic>
        <p:nvPicPr>
          <p:cNvPr id="7" name="Resim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8429" y="4320542"/>
            <a:ext cx="2707696" cy="1816792"/>
          </a:xfrm>
          <a:prstGeom prst="rect">
            <a:avLst/>
          </a:prstGeom>
        </p:spPr>
      </p:pic>
      <p:pic>
        <p:nvPicPr>
          <p:cNvPr id="8" name="2D Animation DRUG PROJECT SAMP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948982" y="3965906"/>
            <a:ext cx="2790834" cy="1534959"/>
          </a:xfrm>
          <a:prstGeom prst="rect">
            <a:avLst/>
          </a:prstGeom>
        </p:spPr>
      </p:pic>
      <p:pic>
        <p:nvPicPr>
          <p:cNvPr id="9" name="Resim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27720" y="1631073"/>
            <a:ext cx="2412096" cy="1723141"/>
          </a:xfrm>
          <a:prstGeom prst="rect">
            <a:avLst/>
          </a:prstGeom>
        </p:spPr>
      </p:pic>
    </p:spTree>
    <p:extLst>
      <p:ext uri="{BB962C8B-B14F-4D97-AF65-F5344CB8AC3E}">
        <p14:creationId xmlns:p14="http://schemas.microsoft.com/office/powerpoint/2010/main" val="40172296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o 2">
            <a:extLst>
              <a:ext uri="{FF2B5EF4-FFF2-40B4-BE49-F238E27FC236}">
                <a16:creationId xmlns:a16="http://schemas.microsoft.com/office/drawing/2014/main" id="{779D55FC-F6E0-2098-78A9-254691C27B73}"/>
              </a:ext>
            </a:extLst>
          </p:cNvPr>
          <p:cNvGraphicFramePr>
            <a:graphicFrameLocks noGrp="1"/>
          </p:cNvGraphicFramePr>
          <p:nvPr>
            <p:extLst>
              <p:ext uri="{D42A27DB-BD31-4B8C-83A1-F6EECF244321}">
                <p14:modId xmlns:p14="http://schemas.microsoft.com/office/powerpoint/2010/main" val="1076748858"/>
              </p:ext>
            </p:extLst>
          </p:nvPr>
        </p:nvGraphicFramePr>
        <p:xfrm>
          <a:off x="1331962" y="1749656"/>
          <a:ext cx="10252860" cy="4988560"/>
        </p:xfrm>
        <a:graphic>
          <a:graphicData uri="http://schemas.openxmlformats.org/drawingml/2006/table">
            <a:tbl>
              <a:tblPr firstRow="1" bandRow="1">
                <a:tableStyleId>{5C22544A-7EE6-4342-B048-85BDC9FD1C3A}</a:tableStyleId>
              </a:tblPr>
              <a:tblGrid>
                <a:gridCol w="3417620">
                  <a:extLst>
                    <a:ext uri="{9D8B030D-6E8A-4147-A177-3AD203B41FA5}">
                      <a16:colId xmlns:a16="http://schemas.microsoft.com/office/drawing/2014/main" val="2377084452"/>
                    </a:ext>
                  </a:extLst>
                </a:gridCol>
                <a:gridCol w="3417620">
                  <a:extLst>
                    <a:ext uri="{9D8B030D-6E8A-4147-A177-3AD203B41FA5}">
                      <a16:colId xmlns:a16="http://schemas.microsoft.com/office/drawing/2014/main" val="3559079217"/>
                    </a:ext>
                  </a:extLst>
                </a:gridCol>
                <a:gridCol w="3417620">
                  <a:extLst>
                    <a:ext uri="{9D8B030D-6E8A-4147-A177-3AD203B41FA5}">
                      <a16:colId xmlns:a16="http://schemas.microsoft.com/office/drawing/2014/main" val="2726168610"/>
                    </a:ext>
                  </a:extLst>
                </a:gridCol>
              </a:tblGrid>
              <a:tr h="370840">
                <a:tc>
                  <a:txBody>
                    <a:bodyPr/>
                    <a:lstStyle/>
                    <a:p>
                      <a:r>
                        <a:rPr lang="tr-TR" dirty="0"/>
                        <a:t>Ana Başlık</a:t>
                      </a:r>
                      <a:endParaRPr lang="en-US" dirty="0"/>
                    </a:p>
                  </a:txBody>
                  <a:tcPr/>
                </a:tc>
                <a:tc>
                  <a:txBody>
                    <a:bodyPr/>
                    <a:lstStyle/>
                    <a:p>
                      <a:r>
                        <a:rPr lang="tr-TR" dirty="0"/>
                        <a:t>Konu</a:t>
                      </a:r>
                      <a:endParaRPr lang="en-US" dirty="0"/>
                    </a:p>
                  </a:txBody>
                  <a:tcPr/>
                </a:tc>
                <a:tc>
                  <a:txBody>
                    <a:bodyPr/>
                    <a:lstStyle/>
                    <a:p>
                      <a:r>
                        <a:rPr lang="tr-TR" dirty="0"/>
                        <a:t>Eğitimci</a:t>
                      </a:r>
                      <a:endParaRPr lang="en-US" dirty="0"/>
                    </a:p>
                  </a:txBody>
                  <a:tcPr/>
                </a:tc>
                <a:extLst>
                  <a:ext uri="{0D108BD9-81ED-4DB2-BD59-A6C34878D82A}">
                    <a16:rowId xmlns:a16="http://schemas.microsoft.com/office/drawing/2014/main" val="288969700"/>
                  </a:ext>
                </a:extLst>
              </a:tr>
              <a:tr h="370840">
                <a:tc>
                  <a:txBody>
                    <a:bodyPr/>
                    <a:lstStyle/>
                    <a:p>
                      <a:r>
                        <a:rPr lang="tr-TR" b="1" dirty="0"/>
                        <a:t>Kayıt ve Giriş</a:t>
                      </a:r>
                      <a:endParaRPr lang="en-US" b="1" dirty="0"/>
                    </a:p>
                  </a:txBody>
                  <a:tcPr/>
                </a:tc>
                <a:tc>
                  <a:txBody>
                    <a:bodyPr/>
                    <a:lstStyle/>
                    <a:p>
                      <a:r>
                        <a:rPr lang="tr-TR" dirty="0" err="1"/>
                        <a:t>Öntest</a:t>
                      </a:r>
                      <a:r>
                        <a:rPr lang="tr-TR" dirty="0"/>
                        <a:t>, tanışma aktivitesi ve beklentilerin alınması</a:t>
                      </a:r>
                      <a:endParaRPr lang="en-US" dirty="0"/>
                    </a:p>
                  </a:txBody>
                  <a:tcPr/>
                </a:tc>
                <a:tc>
                  <a:txBody>
                    <a:bodyPr/>
                    <a:lstStyle/>
                    <a:p>
                      <a:r>
                        <a:rPr lang="tr-TR" dirty="0"/>
                        <a:t>Ayşegül TAYLAN ÖZKAN (ATÖ)</a:t>
                      </a:r>
                      <a:endParaRPr lang="en-US" dirty="0"/>
                    </a:p>
                  </a:txBody>
                  <a:tcPr/>
                </a:tc>
                <a:extLst>
                  <a:ext uri="{0D108BD9-81ED-4DB2-BD59-A6C34878D82A}">
                    <a16:rowId xmlns:a16="http://schemas.microsoft.com/office/drawing/2014/main" val="30169496"/>
                  </a:ext>
                </a:extLst>
              </a:tr>
              <a:tr h="370840">
                <a:tc>
                  <a:txBody>
                    <a:bodyPr/>
                    <a:lstStyle/>
                    <a:p>
                      <a:r>
                        <a:rPr lang="tr-TR" b="1" dirty="0"/>
                        <a:t>Eğitim Programının Tanıtımı</a:t>
                      </a:r>
                      <a:endParaRPr lang="en-US" b="1" dirty="0"/>
                    </a:p>
                  </a:txBody>
                  <a:tcPr/>
                </a:tc>
                <a:tc>
                  <a:txBody>
                    <a:bodyPr/>
                    <a:lstStyle/>
                    <a:p>
                      <a:r>
                        <a:rPr lang="tr-TR" dirty="0"/>
                        <a:t>Neden M2D?</a:t>
                      </a:r>
                      <a:endParaRPr lang="en-US" dirty="0"/>
                    </a:p>
                  </a:txBody>
                  <a:tcPr/>
                </a:tc>
                <a:tc>
                  <a:txBody>
                    <a:bodyPr/>
                    <a:lstStyle/>
                    <a:p>
                      <a:r>
                        <a:rPr lang="tr-TR" dirty="0"/>
                        <a:t>Demet CANSARAN DUMAN (DCD)</a:t>
                      </a:r>
                      <a:endParaRPr lang="en-US" dirty="0"/>
                    </a:p>
                  </a:txBody>
                  <a:tcPr/>
                </a:tc>
                <a:extLst>
                  <a:ext uri="{0D108BD9-81ED-4DB2-BD59-A6C34878D82A}">
                    <a16:rowId xmlns:a16="http://schemas.microsoft.com/office/drawing/2014/main" val="470430783"/>
                  </a:ext>
                </a:extLst>
              </a:tr>
              <a:tr h="370840">
                <a:tc>
                  <a:txBody>
                    <a:bodyPr/>
                    <a:lstStyle/>
                    <a:p>
                      <a:r>
                        <a:rPr lang="tr-TR" b="1" dirty="0"/>
                        <a:t>Keşif</a:t>
                      </a:r>
                      <a:endParaRPr lang="en-US" b="1" dirty="0"/>
                    </a:p>
                  </a:txBody>
                  <a:tcPr/>
                </a:tc>
                <a:tc>
                  <a:txBody>
                    <a:bodyPr/>
                    <a:lstStyle/>
                    <a:p>
                      <a:r>
                        <a:rPr lang="tr-TR" dirty="0"/>
                        <a:t>Molekül</a:t>
                      </a:r>
                      <a:endParaRPr lang="en-US" dirty="0"/>
                    </a:p>
                  </a:txBody>
                  <a:tcPr/>
                </a:tc>
                <a:tc>
                  <a:txBody>
                    <a:bodyPr/>
                    <a:lstStyle/>
                    <a:p>
                      <a:r>
                        <a:rPr lang="tr-TR" dirty="0"/>
                        <a:t>DCD</a:t>
                      </a:r>
                      <a:endParaRPr lang="en-US" dirty="0"/>
                    </a:p>
                  </a:txBody>
                  <a:tcPr/>
                </a:tc>
                <a:extLst>
                  <a:ext uri="{0D108BD9-81ED-4DB2-BD59-A6C34878D82A}">
                    <a16:rowId xmlns:a16="http://schemas.microsoft.com/office/drawing/2014/main" val="4051050434"/>
                  </a:ext>
                </a:extLst>
              </a:tr>
              <a:tr h="370840">
                <a:tc>
                  <a:txBody>
                    <a:bodyPr/>
                    <a:lstStyle/>
                    <a:p>
                      <a:endParaRPr lang="en-US" b="1" dirty="0"/>
                    </a:p>
                  </a:txBody>
                  <a:tcPr/>
                </a:tc>
                <a:tc>
                  <a:txBody>
                    <a:bodyPr/>
                    <a:lstStyle/>
                    <a:p>
                      <a:r>
                        <a:rPr lang="tr-TR" dirty="0"/>
                        <a:t>Keşifte biyoinformatik</a:t>
                      </a:r>
                      <a:endParaRPr lang="en-US" dirty="0"/>
                    </a:p>
                  </a:txBody>
                  <a:tcPr/>
                </a:tc>
                <a:tc>
                  <a:txBody>
                    <a:bodyPr/>
                    <a:lstStyle/>
                    <a:p>
                      <a:r>
                        <a:rPr lang="tr-TR" sz="1800" u="none" strike="noStrike" dirty="0" err="1">
                          <a:effectLst/>
                        </a:rPr>
                        <a:t>Nuno</a:t>
                      </a:r>
                      <a:r>
                        <a:rPr lang="tr-TR" sz="1800" u="none" strike="noStrike" dirty="0">
                          <a:effectLst/>
                        </a:rPr>
                        <a:t> OSORIO (NO)</a:t>
                      </a:r>
                      <a:endParaRPr lang="en-US" dirty="0"/>
                    </a:p>
                  </a:txBody>
                  <a:tcPr/>
                </a:tc>
                <a:extLst>
                  <a:ext uri="{0D108BD9-81ED-4DB2-BD59-A6C34878D82A}">
                    <a16:rowId xmlns:a16="http://schemas.microsoft.com/office/drawing/2014/main" val="3094682387"/>
                  </a:ext>
                </a:extLst>
              </a:tr>
              <a:tr h="370840">
                <a:tc>
                  <a:txBody>
                    <a:bodyPr/>
                    <a:lstStyle/>
                    <a:p>
                      <a:r>
                        <a:rPr lang="tr-TR" b="1" dirty="0"/>
                        <a:t>Yenilikçi İlaç Araştırma Teknikleri</a:t>
                      </a:r>
                      <a:endParaRPr lang="en-US" b="1" dirty="0"/>
                    </a:p>
                  </a:txBody>
                  <a:tcPr/>
                </a:tc>
                <a:tc>
                  <a:txBody>
                    <a:bodyPr/>
                    <a:lstStyle/>
                    <a:p>
                      <a:r>
                        <a:rPr lang="tr-TR" dirty="0"/>
                        <a:t>Preklinik çalışmalara genel bakış</a:t>
                      </a:r>
                      <a:endParaRPr lang="en-US" dirty="0"/>
                    </a:p>
                  </a:txBody>
                  <a:tcPr/>
                </a:tc>
                <a:tc>
                  <a:txBody>
                    <a:bodyPr/>
                    <a:lstStyle/>
                    <a:p>
                      <a:r>
                        <a:rPr lang="tr-TR" dirty="0"/>
                        <a:t>DCD</a:t>
                      </a:r>
                      <a:endParaRPr lang="en-US" dirty="0"/>
                    </a:p>
                  </a:txBody>
                  <a:tcPr/>
                </a:tc>
                <a:extLst>
                  <a:ext uri="{0D108BD9-81ED-4DB2-BD59-A6C34878D82A}">
                    <a16:rowId xmlns:a16="http://schemas.microsoft.com/office/drawing/2014/main" val="1963236181"/>
                  </a:ext>
                </a:extLst>
              </a:tr>
              <a:tr h="370840">
                <a:tc>
                  <a:txBody>
                    <a:bodyPr/>
                    <a:lstStyle/>
                    <a:p>
                      <a:endParaRPr lang="en-US" b="1" dirty="0"/>
                    </a:p>
                  </a:txBody>
                  <a:tcPr/>
                </a:tc>
                <a:tc>
                  <a:txBody>
                    <a:bodyPr/>
                    <a:lstStyle/>
                    <a:p>
                      <a:r>
                        <a:rPr lang="tr-TR" dirty="0"/>
                        <a:t>Araştırmada biyoinformatik</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NO</a:t>
                      </a:r>
                      <a:endParaRPr lang="en-US" dirty="0"/>
                    </a:p>
                  </a:txBody>
                  <a:tcPr/>
                </a:tc>
                <a:extLst>
                  <a:ext uri="{0D108BD9-81ED-4DB2-BD59-A6C34878D82A}">
                    <a16:rowId xmlns:a16="http://schemas.microsoft.com/office/drawing/2014/main" val="3212292861"/>
                  </a:ext>
                </a:extLst>
              </a:tr>
              <a:tr h="370840">
                <a:tc>
                  <a:txBody>
                    <a:bodyPr/>
                    <a:lstStyle/>
                    <a:p>
                      <a:endParaRPr lang="en-US" b="1" dirty="0"/>
                    </a:p>
                  </a:txBody>
                  <a:tcPr/>
                </a:tc>
                <a:tc>
                  <a:txBody>
                    <a:bodyPr/>
                    <a:lstStyle/>
                    <a:p>
                      <a:r>
                        <a:rPr lang="tr-TR" dirty="0" err="1"/>
                        <a:t>Rekombinant</a:t>
                      </a:r>
                      <a:r>
                        <a:rPr lang="tr-TR" dirty="0"/>
                        <a:t> DNA teknolojisi</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Hülya AYAR KAYALI</a:t>
                      </a:r>
                    </a:p>
                  </a:txBody>
                  <a:tcPr/>
                </a:tc>
                <a:extLst>
                  <a:ext uri="{0D108BD9-81ED-4DB2-BD59-A6C34878D82A}">
                    <a16:rowId xmlns:a16="http://schemas.microsoft.com/office/drawing/2014/main" val="2991924977"/>
                  </a:ext>
                </a:extLst>
              </a:tr>
              <a:tr h="370840">
                <a:tc>
                  <a:txBody>
                    <a:bodyPr/>
                    <a:lstStyle/>
                    <a:p>
                      <a:endParaRPr lang="en-US" b="1" dirty="0"/>
                    </a:p>
                  </a:txBody>
                  <a:tcPr/>
                </a:tc>
                <a:tc>
                  <a:txBody>
                    <a:bodyPr/>
                    <a:lstStyle/>
                    <a:p>
                      <a:r>
                        <a:rPr lang="tr-TR" dirty="0"/>
                        <a:t>Nanoteknoloji</a:t>
                      </a:r>
                      <a:endParaRPr lang="en-US" dirty="0"/>
                    </a:p>
                  </a:txBody>
                  <a:tcPr/>
                </a:tc>
                <a:tc>
                  <a:txBody>
                    <a:bodyPr/>
                    <a:lstStyle/>
                    <a:p>
                      <a:pPr algn="l" fontAlgn="ctr"/>
                      <a:r>
                        <a:rPr lang="tr-TR" sz="1800" u="none" strike="noStrike" dirty="0">
                          <a:effectLst/>
                        </a:rPr>
                        <a:t>Açelya YILMAZER ve Lucia GEMMA DELOGU</a:t>
                      </a:r>
                      <a:endParaRPr lang="tr-TR" sz="1800" b="0" i="0" u="none" strike="noStrike" dirty="0">
                        <a:solidFill>
                          <a:srgbClr val="000000"/>
                        </a:solidFill>
                        <a:effectLst/>
                        <a:latin typeface="Calibri" panose="020F0502020204030204" pitchFamily="34" charset="0"/>
                      </a:endParaRPr>
                    </a:p>
                  </a:txBody>
                  <a:tcPr/>
                </a:tc>
                <a:extLst>
                  <a:ext uri="{0D108BD9-81ED-4DB2-BD59-A6C34878D82A}">
                    <a16:rowId xmlns:a16="http://schemas.microsoft.com/office/drawing/2014/main" val="1121543862"/>
                  </a:ext>
                </a:extLst>
              </a:tr>
              <a:tr h="370840">
                <a:tc>
                  <a:txBody>
                    <a:bodyPr/>
                    <a:lstStyle/>
                    <a:p>
                      <a:endParaRPr lang="en-US" b="1" dirty="0"/>
                    </a:p>
                  </a:txBody>
                  <a:tcPr/>
                </a:tc>
                <a:tc>
                  <a:txBody>
                    <a:bodyPr/>
                    <a:lstStyle/>
                    <a:p>
                      <a:r>
                        <a:rPr lang="tr-TR" dirty="0"/>
                        <a:t>Hücre kültürü ve </a:t>
                      </a:r>
                      <a:r>
                        <a:rPr lang="tr-TR" dirty="0" err="1"/>
                        <a:t>xCELLgience</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DCD</a:t>
                      </a:r>
                      <a:endParaRPr lang="en-US" dirty="0"/>
                    </a:p>
                  </a:txBody>
                  <a:tcPr/>
                </a:tc>
                <a:extLst>
                  <a:ext uri="{0D108BD9-81ED-4DB2-BD59-A6C34878D82A}">
                    <a16:rowId xmlns:a16="http://schemas.microsoft.com/office/drawing/2014/main" val="757240292"/>
                  </a:ext>
                </a:extLst>
              </a:tr>
              <a:tr h="370840">
                <a:tc>
                  <a:txBody>
                    <a:bodyPr/>
                    <a:lstStyle/>
                    <a:p>
                      <a:endParaRPr lang="en-US" b="1" dirty="0"/>
                    </a:p>
                  </a:txBody>
                  <a:tcPr/>
                </a:tc>
                <a:tc>
                  <a:txBody>
                    <a:bodyPr/>
                    <a:lstStyle/>
                    <a:p>
                      <a:r>
                        <a:rPr lang="tr-TR" dirty="0" err="1"/>
                        <a:t>In</a:t>
                      </a:r>
                      <a:r>
                        <a:rPr lang="tr-TR" dirty="0"/>
                        <a:t> </a:t>
                      </a:r>
                      <a:r>
                        <a:rPr lang="tr-TR" dirty="0" err="1"/>
                        <a:t>vivo</a:t>
                      </a:r>
                      <a:r>
                        <a:rPr lang="tr-TR" dirty="0"/>
                        <a:t> testler ve GLP</a:t>
                      </a:r>
                      <a:endParaRPr lang="en-US" dirty="0"/>
                    </a:p>
                  </a:txBody>
                  <a:tcPr/>
                </a:tc>
                <a:tc>
                  <a:txBody>
                    <a:bodyPr/>
                    <a:lstStyle/>
                    <a:p>
                      <a:r>
                        <a:rPr lang="tr-TR" dirty="0"/>
                        <a:t>Begüm BUĞDAYCI</a:t>
                      </a:r>
                      <a:endParaRPr lang="en-US" dirty="0"/>
                    </a:p>
                  </a:txBody>
                  <a:tcPr/>
                </a:tc>
                <a:extLst>
                  <a:ext uri="{0D108BD9-81ED-4DB2-BD59-A6C34878D82A}">
                    <a16:rowId xmlns:a16="http://schemas.microsoft.com/office/drawing/2014/main" val="2587327346"/>
                  </a:ext>
                </a:extLst>
              </a:tr>
              <a:tr h="370840">
                <a:tc>
                  <a:txBody>
                    <a:bodyPr/>
                    <a:lstStyle/>
                    <a:p>
                      <a:r>
                        <a:rPr lang="tr-TR" b="1" dirty="0"/>
                        <a:t>Gün sonu değerlendirme</a:t>
                      </a:r>
                      <a:endParaRPr lang="en-US" b="1" dirty="0"/>
                    </a:p>
                  </a:txBody>
                  <a:tcPr/>
                </a:tc>
                <a:tc>
                  <a:txBody>
                    <a:bodyPr/>
                    <a:lstStyle/>
                    <a:p>
                      <a:r>
                        <a:rPr lang="tr-TR" dirty="0"/>
                        <a:t>Neler hatırlıyoruz?</a:t>
                      </a:r>
                      <a:endParaRPr lang="en-US" dirty="0"/>
                    </a:p>
                  </a:txBody>
                  <a:tcPr/>
                </a:tc>
                <a:tc>
                  <a:txBody>
                    <a:bodyPr/>
                    <a:lstStyle/>
                    <a:p>
                      <a:r>
                        <a:rPr lang="tr-TR" dirty="0"/>
                        <a:t>ATÖ</a:t>
                      </a:r>
                      <a:endParaRPr lang="en-US" dirty="0"/>
                    </a:p>
                  </a:txBody>
                  <a:tcPr/>
                </a:tc>
                <a:extLst>
                  <a:ext uri="{0D108BD9-81ED-4DB2-BD59-A6C34878D82A}">
                    <a16:rowId xmlns:a16="http://schemas.microsoft.com/office/drawing/2014/main" val="4033226336"/>
                  </a:ext>
                </a:extLst>
              </a:tr>
            </a:tbl>
          </a:graphicData>
        </a:graphic>
      </p:graphicFrame>
      <p:sp>
        <p:nvSpPr>
          <p:cNvPr id="5" name="Yuvarlatılmış Dikdörtgen 90">
            <a:extLst>
              <a:ext uri="{FF2B5EF4-FFF2-40B4-BE49-F238E27FC236}">
                <a16:creationId xmlns:a16="http://schemas.microsoft.com/office/drawing/2014/main" id="{0C43A978-4B36-E020-A35D-D3588F9DBD7A}"/>
              </a:ext>
            </a:extLst>
          </p:cNvPr>
          <p:cNvSpPr/>
          <p:nvPr/>
        </p:nvSpPr>
        <p:spPr>
          <a:xfrm>
            <a:off x="7299960" y="319545"/>
            <a:ext cx="2164080" cy="832841"/>
          </a:xfrm>
          <a:prstGeom prst="roundRect">
            <a:avLst/>
          </a:prstGeom>
          <a:solidFill>
            <a:schemeClr val="accent5">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3600" b="1" dirty="0">
                <a:solidFill>
                  <a:schemeClr val="tx2">
                    <a:lumMod val="10000"/>
                  </a:schemeClr>
                </a:solidFill>
                <a:cs typeface="Times New Roman" panose="02020603050405020304" pitchFamily="18" charset="0"/>
              </a:rPr>
              <a:t>1. GÜN</a:t>
            </a:r>
          </a:p>
        </p:txBody>
      </p:sp>
    </p:spTree>
    <p:extLst>
      <p:ext uri="{BB962C8B-B14F-4D97-AF65-F5344CB8AC3E}">
        <p14:creationId xmlns:p14="http://schemas.microsoft.com/office/powerpoint/2010/main" val="3338190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o 2">
            <a:extLst>
              <a:ext uri="{FF2B5EF4-FFF2-40B4-BE49-F238E27FC236}">
                <a16:creationId xmlns:a16="http://schemas.microsoft.com/office/drawing/2014/main" id="{779D55FC-F6E0-2098-78A9-254691C27B73}"/>
              </a:ext>
            </a:extLst>
          </p:cNvPr>
          <p:cNvGraphicFramePr>
            <a:graphicFrameLocks noGrp="1"/>
          </p:cNvGraphicFramePr>
          <p:nvPr>
            <p:extLst>
              <p:ext uri="{D42A27DB-BD31-4B8C-83A1-F6EECF244321}">
                <p14:modId xmlns:p14="http://schemas.microsoft.com/office/powerpoint/2010/main" val="3433612137"/>
              </p:ext>
            </p:extLst>
          </p:nvPr>
        </p:nvGraphicFramePr>
        <p:xfrm>
          <a:off x="1331962" y="1749656"/>
          <a:ext cx="10252860" cy="4728210"/>
        </p:xfrm>
        <a:graphic>
          <a:graphicData uri="http://schemas.openxmlformats.org/drawingml/2006/table">
            <a:tbl>
              <a:tblPr firstRow="1" bandRow="1">
                <a:tableStyleId>{5C22544A-7EE6-4342-B048-85BDC9FD1C3A}</a:tableStyleId>
              </a:tblPr>
              <a:tblGrid>
                <a:gridCol w="3417620">
                  <a:extLst>
                    <a:ext uri="{9D8B030D-6E8A-4147-A177-3AD203B41FA5}">
                      <a16:colId xmlns:a16="http://schemas.microsoft.com/office/drawing/2014/main" val="2377084452"/>
                    </a:ext>
                  </a:extLst>
                </a:gridCol>
                <a:gridCol w="3417620">
                  <a:extLst>
                    <a:ext uri="{9D8B030D-6E8A-4147-A177-3AD203B41FA5}">
                      <a16:colId xmlns:a16="http://schemas.microsoft.com/office/drawing/2014/main" val="3559079217"/>
                    </a:ext>
                  </a:extLst>
                </a:gridCol>
                <a:gridCol w="3417620">
                  <a:extLst>
                    <a:ext uri="{9D8B030D-6E8A-4147-A177-3AD203B41FA5}">
                      <a16:colId xmlns:a16="http://schemas.microsoft.com/office/drawing/2014/main" val="2726168610"/>
                    </a:ext>
                  </a:extLst>
                </a:gridCol>
              </a:tblGrid>
              <a:tr h="370840">
                <a:tc>
                  <a:txBody>
                    <a:bodyPr/>
                    <a:lstStyle/>
                    <a:p>
                      <a:r>
                        <a:rPr lang="tr-TR" dirty="0"/>
                        <a:t>Ana Başlık</a:t>
                      </a:r>
                      <a:endParaRPr lang="en-US" dirty="0"/>
                    </a:p>
                  </a:txBody>
                  <a:tcPr/>
                </a:tc>
                <a:tc>
                  <a:txBody>
                    <a:bodyPr/>
                    <a:lstStyle/>
                    <a:p>
                      <a:r>
                        <a:rPr lang="tr-TR" dirty="0"/>
                        <a:t>Konu</a:t>
                      </a:r>
                      <a:endParaRPr lang="en-US" dirty="0"/>
                    </a:p>
                  </a:txBody>
                  <a:tcPr/>
                </a:tc>
                <a:tc>
                  <a:txBody>
                    <a:bodyPr/>
                    <a:lstStyle/>
                    <a:p>
                      <a:r>
                        <a:rPr lang="tr-TR" dirty="0"/>
                        <a:t>Eğitimci</a:t>
                      </a:r>
                      <a:endParaRPr lang="en-US" dirty="0"/>
                    </a:p>
                  </a:txBody>
                  <a:tcPr/>
                </a:tc>
                <a:extLst>
                  <a:ext uri="{0D108BD9-81ED-4DB2-BD59-A6C34878D82A}">
                    <a16:rowId xmlns:a16="http://schemas.microsoft.com/office/drawing/2014/main" val="288969700"/>
                  </a:ext>
                </a:extLst>
              </a:tr>
              <a:tr h="370840">
                <a:tc>
                  <a:txBody>
                    <a:bodyPr/>
                    <a:lstStyle/>
                    <a:p>
                      <a:r>
                        <a:rPr lang="tr-TR" b="1" dirty="0"/>
                        <a:t>Geliştirme</a:t>
                      </a:r>
                      <a:endParaRPr lang="en-US" b="1" dirty="0"/>
                    </a:p>
                  </a:txBody>
                  <a:tcPr/>
                </a:tc>
                <a:tc>
                  <a:txBody>
                    <a:bodyPr/>
                    <a:lstStyle/>
                    <a:p>
                      <a:r>
                        <a:rPr lang="tr-TR" dirty="0"/>
                        <a:t>Klinik </a:t>
                      </a:r>
                      <a:r>
                        <a:rPr lang="tr-TR" sz="1800" kern="1200" dirty="0">
                          <a:solidFill>
                            <a:schemeClr val="dk1"/>
                          </a:solidFill>
                          <a:latin typeface="+mn-lt"/>
                          <a:ea typeface="+mn-ea"/>
                          <a:cs typeface="+mn-cs"/>
                        </a:rPr>
                        <a:t>faz</a:t>
                      </a:r>
                      <a:r>
                        <a:rPr lang="tr-TR" dirty="0"/>
                        <a:t> çalışmaları ve GCP</a:t>
                      </a:r>
                      <a:endParaRPr lang="en-US" dirty="0"/>
                    </a:p>
                  </a:txBody>
                  <a:tcPr/>
                </a:tc>
                <a:tc>
                  <a:txBody>
                    <a:bodyPr/>
                    <a:lstStyle/>
                    <a:p>
                      <a:pPr marL="0" algn="l" defTabSz="914400" rtl="0" eaLnBrk="1" latinLnBrk="0" hangingPunct="1"/>
                      <a:r>
                        <a:rPr lang="tr-TR" sz="1800" kern="1200" dirty="0">
                          <a:solidFill>
                            <a:schemeClr val="dk1"/>
                          </a:solidFill>
                          <a:latin typeface="+mn-lt"/>
                          <a:ea typeface="+mn-ea"/>
                          <a:cs typeface="+mn-cs"/>
                        </a:rPr>
                        <a:t>Mehmet Kürşat DERİCİ (MKD)</a:t>
                      </a:r>
                      <a:endParaRPr lang="en-US" sz="1800" kern="1200" dirty="0">
                        <a:solidFill>
                          <a:schemeClr val="dk1"/>
                        </a:solidFill>
                        <a:latin typeface="+mn-lt"/>
                        <a:ea typeface="+mn-ea"/>
                        <a:cs typeface="+mn-cs"/>
                      </a:endParaRPr>
                    </a:p>
                  </a:txBody>
                  <a:tcPr/>
                </a:tc>
                <a:extLst>
                  <a:ext uri="{0D108BD9-81ED-4DB2-BD59-A6C34878D82A}">
                    <a16:rowId xmlns:a16="http://schemas.microsoft.com/office/drawing/2014/main" val="30169496"/>
                  </a:ext>
                </a:extLst>
              </a:tr>
              <a:tr h="370840">
                <a:tc>
                  <a:txBody>
                    <a:bodyPr/>
                    <a:lstStyle/>
                    <a:p>
                      <a:r>
                        <a:rPr lang="tr-TR" b="1" dirty="0"/>
                        <a:t>Üretim ve Kalite</a:t>
                      </a:r>
                      <a:endParaRPr lang="en-US" b="1" dirty="0"/>
                    </a:p>
                  </a:txBody>
                  <a:tcPr/>
                </a:tc>
                <a:tc>
                  <a:txBody>
                    <a:bodyPr/>
                    <a:lstStyle/>
                    <a:p>
                      <a:pPr marL="92075" indent="0" algn="l" defTabSz="914400" rtl="0" eaLnBrk="1" fontAlgn="ctr" latinLnBrk="0" hangingPunct="1"/>
                      <a:r>
                        <a:rPr lang="tr-TR" sz="1800" kern="1200" dirty="0">
                          <a:solidFill>
                            <a:schemeClr val="dk1"/>
                          </a:solidFill>
                          <a:latin typeface="+mn-lt"/>
                          <a:ea typeface="+mn-ea"/>
                          <a:cs typeface="+mn-cs"/>
                        </a:rPr>
                        <a:t>Laboratuvar güvenliği ve emniyeti</a:t>
                      </a:r>
                    </a:p>
                  </a:txBody>
                  <a:tcPr marL="9525" marR="9525" marT="9525" marB="0" anchor="ctr"/>
                </a:tc>
                <a:tc>
                  <a:txBody>
                    <a:bodyPr/>
                    <a:lstStyle/>
                    <a:p>
                      <a:pPr marL="92075" indent="0" algn="l" defTabSz="914400" rtl="0" eaLnBrk="1" fontAlgn="ctr" latinLnBrk="0" hangingPunct="1"/>
                      <a:r>
                        <a:rPr lang="tr-TR" sz="1800" kern="1200" dirty="0">
                          <a:solidFill>
                            <a:schemeClr val="dk1"/>
                          </a:solidFill>
                          <a:latin typeface="+mn-lt"/>
                          <a:ea typeface="+mn-ea"/>
                          <a:cs typeface="+mn-cs"/>
                        </a:rPr>
                        <a:t>ATÖ</a:t>
                      </a:r>
                    </a:p>
                  </a:txBody>
                  <a:tcPr marL="9525" marR="9525" marT="9525" marB="0" anchor="ctr"/>
                </a:tc>
                <a:extLst>
                  <a:ext uri="{0D108BD9-81ED-4DB2-BD59-A6C34878D82A}">
                    <a16:rowId xmlns:a16="http://schemas.microsoft.com/office/drawing/2014/main" val="470430783"/>
                  </a:ext>
                </a:extLst>
              </a:tr>
              <a:tr h="370840">
                <a:tc>
                  <a:txBody>
                    <a:bodyPr/>
                    <a:lstStyle/>
                    <a:p>
                      <a:endParaRPr lang="en-US" dirty="0"/>
                    </a:p>
                  </a:txBody>
                  <a:tcPr/>
                </a:tc>
                <a:tc>
                  <a:txBody>
                    <a:bodyPr/>
                    <a:lstStyle/>
                    <a:p>
                      <a:pPr marL="92075" indent="0" algn="l" defTabSz="914400" rtl="0" eaLnBrk="1" fontAlgn="ctr" latinLnBrk="0" hangingPunct="1"/>
                      <a:r>
                        <a:rPr lang="tr-TR" sz="1800" kern="1200" dirty="0">
                          <a:solidFill>
                            <a:schemeClr val="dk1"/>
                          </a:solidFill>
                          <a:latin typeface="+mn-lt"/>
                          <a:ea typeface="+mn-ea"/>
                          <a:cs typeface="+mn-cs"/>
                        </a:rPr>
                        <a:t>İyi üretim uygulamaları (GMP)</a:t>
                      </a:r>
                    </a:p>
                  </a:txBody>
                  <a:tcPr marL="9525" marR="9525" marT="9525" marB="0" anchor="ctr"/>
                </a:tc>
                <a:tc>
                  <a:txBody>
                    <a:bodyPr/>
                    <a:lstStyle/>
                    <a:p>
                      <a:pPr marL="92075" indent="0" algn="l" defTabSz="914400" rtl="0" eaLnBrk="1" fontAlgn="ctr" latinLnBrk="0" hangingPunct="1"/>
                      <a:r>
                        <a:rPr lang="tr-TR" sz="1800" kern="1200" dirty="0">
                          <a:solidFill>
                            <a:schemeClr val="dk1"/>
                          </a:solidFill>
                          <a:latin typeface="+mn-lt"/>
                          <a:ea typeface="+mn-ea"/>
                          <a:cs typeface="+mn-cs"/>
                        </a:rPr>
                        <a:t>ATÖ</a:t>
                      </a:r>
                    </a:p>
                  </a:txBody>
                  <a:tcPr marL="9525" marR="9525" marT="9525" marB="0" anchor="ctr"/>
                </a:tc>
                <a:extLst>
                  <a:ext uri="{0D108BD9-81ED-4DB2-BD59-A6C34878D82A}">
                    <a16:rowId xmlns:a16="http://schemas.microsoft.com/office/drawing/2014/main" val="405105043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1" dirty="0"/>
                        <a:t>Tescil</a:t>
                      </a:r>
                      <a:endParaRPr lang="en-US" b="1" dirty="0"/>
                    </a:p>
                  </a:txBody>
                  <a:tcPr/>
                </a:tc>
                <a:tc>
                  <a:txBody>
                    <a:bodyPr/>
                    <a:lstStyle/>
                    <a:p>
                      <a:pPr marL="92075" indent="0" algn="l" defTabSz="914400" rtl="0" eaLnBrk="1" fontAlgn="ctr" latinLnBrk="0" hangingPunct="1"/>
                      <a:r>
                        <a:rPr lang="tr-TR" sz="1800" kern="1200" dirty="0">
                          <a:solidFill>
                            <a:schemeClr val="dk1"/>
                          </a:solidFill>
                          <a:latin typeface="+mn-lt"/>
                          <a:ea typeface="+mn-ea"/>
                          <a:cs typeface="+mn-cs"/>
                        </a:rPr>
                        <a:t>Teknik gereklilikler, </a:t>
                      </a:r>
                      <a:r>
                        <a:rPr lang="tr-TR" sz="1800" kern="1200" dirty="0" err="1">
                          <a:solidFill>
                            <a:schemeClr val="dk1"/>
                          </a:solidFill>
                          <a:latin typeface="+mn-lt"/>
                          <a:ea typeface="+mn-ea"/>
                          <a:cs typeface="+mn-cs"/>
                        </a:rPr>
                        <a:t>farmakope</a:t>
                      </a:r>
                      <a:r>
                        <a:rPr lang="tr-TR" sz="1800" kern="1200" dirty="0">
                          <a:solidFill>
                            <a:schemeClr val="dk1"/>
                          </a:solidFill>
                          <a:latin typeface="+mn-lt"/>
                          <a:ea typeface="+mn-ea"/>
                          <a:cs typeface="+mn-cs"/>
                        </a:rPr>
                        <a:t>, lisanslama ve </a:t>
                      </a:r>
                      <a:r>
                        <a:rPr lang="tr-TR" sz="1800" kern="1200" dirty="0" err="1">
                          <a:solidFill>
                            <a:schemeClr val="dk1"/>
                          </a:solidFill>
                          <a:latin typeface="+mn-lt"/>
                          <a:ea typeface="+mn-ea"/>
                          <a:cs typeface="+mn-cs"/>
                        </a:rPr>
                        <a:t>patentleme</a:t>
                      </a:r>
                      <a:r>
                        <a:rPr lang="tr-TR" sz="1800" kern="1200" dirty="0">
                          <a:solidFill>
                            <a:schemeClr val="dk1"/>
                          </a:solidFill>
                          <a:latin typeface="+mn-lt"/>
                          <a:ea typeface="+mn-ea"/>
                          <a:cs typeface="+mn-cs"/>
                        </a:rPr>
                        <a:t> süreci </a:t>
                      </a:r>
                    </a:p>
                  </a:txBody>
                  <a:tcPr marL="9525" marR="9525" marT="9525" marB="0" anchor="ctr"/>
                </a:tc>
                <a:tc>
                  <a:txBody>
                    <a:bodyPr/>
                    <a:lstStyle/>
                    <a:p>
                      <a:pPr marL="92075" indent="0" algn="l" defTabSz="914400" rtl="0" eaLnBrk="1" fontAlgn="ctr" latinLnBrk="0" hangingPunct="1"/>
                      <a:r>
                        <a:rPr lang="tr-TR" sz="1800" kern="1200" dirty="0">
                          <a:solidFill>
                            <a:schemeClr val="dk1"/>
                          </a:solidFill>
                          <a:latin typeface="+mn-lt"/>
                          <a:ea typeface="+mn-ea"/>
                          <a:cs typeface="+mn-cs"/>
                        </a:rPr>
                        <a:t>MKD</a:t>
                      </a:r>
                    </a:p>
                  </a:txBody>
                  <a:tcPr marL="9525" marR="9525" marT="9525" marB="0" anchor="ctr"/>
                </a:tc>
                <a:extLst>
                  <a:ext uri="{0D108BD9-81ED-4DB2-BD59-A6C34878D82A}">
                    <a16:rowId xmlns:a16="http://schemas.microsoft.com/office/drawing/2014/main" val="3094682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1" dirty="0"/>
                        <a:t>Dağıtım</a:t>
                      </a:r>
                      <a:endParaRPr lang="en-US" b="1" dirty="0"/>
                    </a:p>
                  </a:txBody>
                  <a:tcPr/>
                </a:tc>
                <a:tc>
                  <a:txBody>
                    <a:bodyPr/>
                    <a:lstStyle/>
                    <a:p>
                      <a:pPr marL="92075" indent="0" algn="l" defTabSz="914400" rtl="0" eaLnBrk="1" fontAlgn="ctr" latinLnBrk="0" hangingPunct="1"/>
                      <a:r>
                        <a:rPr lang="tr-TR" sz="1800" kern="1200" dirty="0">
                          <a:solidFill>
                            <a:schemeClr val="dk1"/>
                          </a:solidFill>
                          <a:latin typeface="+mn-lt"/>
                          <a:ea typeface="+mn-ea"/>
                          <a:cs typeface="+mn-cs"/>
                        </a:rPr>
                        <a:t>Uyumluluk, farmakovijilans</a:t>
                      </a:r>
                    </a:p>
                  </a:txBody>
                  <a:tcPr marL="9525" marR="9525" marT="9525" marB="0" anchor="ctr"/>
                </a:tc>
                <a:tc>
                  <a:txBody>
                    <a:bodyPr/>
                    <a:lstStyle/>
                    <a:p>
                      <a:pPr marL="92075" indent="0" algn="l" defTabSz="914400" rtl="0" eaLnBrk="1" fontAlgn="ctr" latinLnBrk="0" hangingPunct="1"/>
                      <a:r>
                        <a:rPr lang="tr-TR" sz="1800" kern="1200" dirty="0">
                          <a:solidFill>
                            <a:schemeClr val="dk1"/>
                          </a:solidFill>
                          <a:latin typeface="+mn-lt"/>
                          <a:ea typeface="+mn-ea"/>
                          <a:cs typeface="+mn-cs"/>
                        </a:rPr>
                        <a:t>MKD</a:t>
                      </a:r>
                    </a:p>
                  </a:txBody>
                  <a:tcPr marL="9525" marR="9525" marT="9525" marB="0" anchor="ctr"/>
                </a:tc>
                <a:extLst>
                  <a:ext uri="{0D108BD9-81ED-4DB2-BD59-A6C34878D82A}">
                    <a16:rowId xmlns:a16="http://schemas.microsoft.com/office/drawing/2014/main" val="1963236181"/>
                  </a:ext>
                </a:extLst>
              </a:tr>
              <a:tr h="370840">
                <a:tc>
                  <a:txBody>
                    <a:bodyPr/>
                    <a:lstStyle/>
                    <a:p>
                      <a:r>
                        <a:rPr lang="tr-TR" b="1" dirty="0"/>
                        <a:t>Genel Bakış</a:t>
                      </a:r>
                      <a:endParaRPr lang="en-US" b="1" dirty="0"/>
                    </a:p>
                  </a:txBody>
                  <a:tcPr/>
                </a:tc>
                <a:tc>
                  <a:txBody>
                    <a:bodyPr/>
                    <a:lstStyle/>
                    <a:p>
                      <a:pPr marL="92075" indent="0" algn="l" defTabSz="914400" rtl="0" eaLnBrk="1" fontAlgn="ctr" latinLnBrk="0" hangingPunct="1"/>
                      <a:r>
                        <a:rPr lang="tr-TR" sz="1800" kern="1200" dirty="0">
                          <a:solidFill>
                            <a:schemeClr val="dk1"/>
                          </a:solidFill>
                          <a:latin typeface="+mn-lt"/>
                          <a:ea typeface="+mn-ea"/>
                          <a:cs typeface="+mn-cs"/>
                        </a:rPr>
                        <a:t>Vaka analizi: </a:t>
                      </a:r>
                      <a:r>
                        <a:rPr lang="tr-TR" sz="1800" kern="1200" dirty="0" err="1">
                          <a:solidFill>
                            <a:schemeClr val="dk1"/>
                          </a:solidFill>
                          <a:latin typeface="+mn-lt"/>
                          <a:ea typeface="+mn-ea"/>
                          <a:cs typeface="+mn-cs"/>
                        </a:rPr>
                        <a:t>Thalidomide</a:t>
                      </a:r>
                      <a:r>
                        <a:rPr lang="tr-TR" sz="1800" kern="1200" dirty="0">
                          <a:solidFill>
                            <a:schemeClr val="dk1"/>
                          </a:solidFill>
                          <a:latin typeface="+mn-lt"/>
                          <a:ea typeface="+mn-ea"/>
                          <a:cs typeface="+mn-cs"/>
                        </a:rPr>
                        <a:t> faciası</a:t>
                      </a:r>
                    </a:p>
                  </a:txBody>
                  <a:tcPr marL="57150" marR="9525" marT="9525" marB="0" anchor="ctr"/>
                </a:tc>
                <a:tc>
                  <a:txBody>
                    <a:bodyPr/>
                    <a:lstStyle/>
                    <a:p>
                      <a:pPr marL="92075" indent="0" algn="l" defTabSz="914400" rtl="0" eaLnBrk="1" fontAlgn="ctr" latinLnBrk="0" hangingPunct="1"/>
                      <a:r>
                        <a:rPr lang="tr-TR" sz="1800" kern="1200" dirty="0">
                          <a:solidFill>
                            <a:schemeClr val="dk1"/>
                          </a:solidFill>
                          <a:latin typeface="+mn-lt"/>
                          <a:ea typeface="+mn-ea"/>
                          <a:cs typeface="+mn-cs"/>
                        </a:rPr>
                        <a:t>MKD</a:t>
                      </a:r>
                    </a:p>
                  </a:txBody>
                  <a:tcPr marL="9525" marR="9525" marT="9525" marB="0" anchor="ctr"/>
                </a:tc>
                <a:extLst>
                  <a:ext uri="{0D108BD9-81ED-4DB2-BD59-A6C34878D82A}">
                    <a16:rowId xmlns:a16="http://schemas.microsoft.com/office/drawing/2014/main" val="3212292861"/>
                  </a:ext>
                </a:extLst>
              </a:tr>
              <a:tr h="370840">
                <a:tc>
                  <a:txBody>
                    <a:bodyPr/>
                    <a:lstStyle/>
                    <a:p>
                      <a:endParaRPr lang="en-US"/>
                    </a:p>
                  </a:txBody>
                  <a:tcPr/>
                </a:tc>
                <a:tc>
                  <a:txBody>
                    <a:bodyPr/>
                    <a:lstStyle/>
                    <a:p>
                      <a:pPr marL="92075" indent="0" algn="l" defTabSz="914400" rtl="0" eaLnBrk="1" fontAlgn="ctr" latinLnBrk="0" hangingPunct="1"/>
                      <a:r>
                        <a:rPr lang="tr-TR" sz="1800" kern="1200" dirty="0">
                          <a:solidFill>
                            <a:schemeClr val="dk1"/>
                          </a:solidFill>
                          <a:latin typeface="+mn-lt"/>
                          <a:ea typeface="+mn-ea"/>
                          <a:cs typeface="+mn-cs"/>
                        </a:rPr>
                        <a:t>Başarı hikayesi: </a:t>
                      </a:r>
                      <a:r>
                        <a:rPr lang="tr-TR" sz="1800" kern="1200" dirty="0" err="1">
                          <a:solidFill>
                            <a:schemeClr val="dk1"/>
                          </a:solidFill>
                          <a:latin typeface="+mn-lt"/>
                          <a:ea typeface="+mn-ea"/>
                          <a:cs typeface="+mn-cs"/>
                        </a:rPr>
                        <a:t>Gilurubin</a:t>
                      </a:r>
                      <a:endParaRPr lang="tr-TR" sz="1800" kern="1200" dirty="0">
                        <a:solidFill>
                          <a:schemeClr val="dk1"/>
                        </a:solidFill>
                        <a:latin typeface="+mn-lt"/>
                        <a:ea typeface="+mn-ea"/>
                        <a:cs typeface="+mn-cs"/>
                      </a:endParaRPr>
                    </a:p>
                  </a:txBody>
                  <a:tcPr marL="57150" marR="9525" marT="9525" marB="0" anchor="ctr"/>
                </a:tc>
                <a:tc>
                  <a:txBody>
                    <a:bodyPr/>
                    <a:lstStyle/>
                    <a:p>
                      <a:pPr marL="92075" indent="0" algn="l" defTabSz="914400" rtl="0" eaLnBrk="1" fontAlgn="ctr" latinLnBrk="0" hangingPunct="1"/>
                      <a:r>
                        <a:rPr lang="tr-TR" sz="1800" kern="1200" dirty="0">
                          <a:solidFill>
                            <a:schemeClr val="dk1"/>
                          </a:solidFill>
                          <a:latin typeface="+mn-lt"/>
                          <a:ea typeface="+mn-ea"/>
                          <a:cs typeface="+mn-cs"/>
                        </a:rPr>
                        <a:t>Gülçin SALTAN İŞCAN</a:t>
                      </a:r>
                    </a:p>
                  </a:txBody>
                  <a:tcPr marL="9525" marR="9525" marT="9525" marB="0" anchor="ctr"/>
                </a:tc>
                <a:extLst>
                  <a:ext uri="{0D108BD9-81ED-4DB2-BD59-A6C34878D82A}">
                    <a16:rowId xmlns:a16="http://schemas.microsoft.com/office/drawing/2014/main" val="2991924977"/>
                  </a:ext>
                </a:extLst>
              </a:tr>
              <a:tr h="370840">
                <a:tc>
                  <a:txBody>
                    <a:bodyPr/>
                    <a:lstStyle/>
                    <a:p>
                      <a:endParaRPr lang="en-US" b="1" dirty="0"/>
                    </a:p>
                  </a:txBody>
                  <a:tcPr/>
                </a:tc>
                <a:tc>
                  <a:txBody>
                    <a:bodyPr/>
                    <a:lstStyle/>
                    <a:p>
                      <a:pPr marL="92075" indent="0" algn="l" defTabSz="914400" rtl="0" eaLnBrk="1" fontAlgn="ctr" latinLnBrk="0" hangingPunct="1"/>
                      <a:r>
                        <a:rPr lang="tr-TR" sz="1800" kern="1200" dirty="0">
                          <a:solidFill>
                            <a:schemeClr val="dk1"/>
                          </a:solidFill>
                          <a:latin typeface="+mn-lt"/>
                          <a:ea typeface="+mn-ea"/>
                          <a:cs typeface="+mn-cs"/>
                        </a:rPr>
                        <a:t>Proje çıktılarının tanıtımı</a:t>
                      </a:r>
                    </a:p>
                  </a:txBody>
                  <a:tcPr marL="57150" marR="9525" marT="9525" marB="0" anchor="ctr"/>
                </a:tc>
                <a:tc>
                  <a:txBody>
                    <a:bodyPr/>
                    <a:lstStyle/>
                    <a:p>
                      <a:pPr marL="92075" marR="0" lvl="0" indent="0" algn="l" defTabSz="914400" rtl="0" eaLnBrk="1" fontAlgn="ctr" latinLnBrk="0" hangingPunct="1">
                        <a:lnSpc>
                          <a:spcPct val="100000"/>
                        </a:lnSpc>
                        <a:spcBef>
                          <a:spcPts val="0"/>
                        </a:spcBef>
                        <a:spcAft>
                          <a:spcPts val="0"/>
                        </a:spcAft>
                        <a:buClrTx/>
                        <a:buSzTx/>
                        <a:buFontTx/>
                        <a:buNone/>
                        <a:tabLst/>
                        <a:defRPr/>
                      </a:pPr>
                      <a:r>
                        <a:rPr lang="tr-TR" sz="1800" kern="1200" dirty="0">
                          <a:solidFill>
                            <a:schemeClr val="dk1"/>
                          </a:solidFill>
                          <a:latin typeface="+mn-lt"/>
                          <a:ea typeface="+mn-ea"/>
                          <a:cs typeface="+mn-cs"/>
                        </a:rPr>
                        <a:t>DCD</a:t>
                      </a:r>
                    </a:p>
                  </a:txBody>
                  <a:tcPr marL="9525" marR="9525" marT="9525" marB="0" anchor="ctr"/>
                </a:tc>
                <a:extLst>
                  <a:ext uri="{0D108BD9-81ED-4DB2-BD59-A6C34878D82A}">
                    <a16:rowId xmlns:a16="http://schemas.microsoft.com/office/drawing/2014/main" val="112154386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1" dirty="0"/>
                        <a:t>Kapanış</a:t>
                      </a:r>
                      <a:endParaRPr lang="en-US" b="1" dirty="0"/>
                    </a:p>
                  </a:txBody>
                  <a:tcPr/>
                </a:tc>
                <a:tc>
                  <a:txBody>
                    <a:bodyPr/>
                    <a:lstStyle/>
                    <a:p>
                      <a:pPr marL="92075" indent="0" algn="l" defTabSz="914400" rtl="0" eaLnBrk="1" fontAlgn="ctr" latinLnBrk="0" hangingPunct="1"/>
                      <a:r>
                        <a:rPr lang="tr-TR" sz="1800" kern="1200" dirty="0" err="1">
                          <a:solidFill>
                            <a:schemeClr val="dk1"/>
                          </a:solidFill>
                          <a:latin typeface="+mn-lt"/>
                          <a:ea typeface="+mn-ea"/>
                          <a:cs typeface="+mn-cs"/>
                        </a:rPr>
                        <a:t>Sontest</a:t>
                      </a:r>
                      <a:r>
                        <a:rPr lang="tr-TR" sz="1800" kern="1200" dirty="0">
                          <a:solidFill>
                            <a:schemeClr val="dk1"/>
                          </a:solidFill>
                          <a:latin typeface="+mn-lt"/>
                          <a:ea typeface="+mn-ea"/>
                          <a:cs typeface="+mn-cs"/>
                        </a:rPr>
                        <a:t>, beklentilerin karşılaştırılması, eğitimin genel değerlendirmesi</a:t>
                      </a:r>
                    </a:p>
                  </a:txBody>
                  <a:tcPr marL="57150" marR="9525" marT="9525" marB="0" anchor="ctr"/>
                </a:tc>
                <a:tc>
                  <a:txBody>
                    <a:bodyPr/>
                    <a:lstStyle/>
                    <a:p>
                      <a:pPr marL="92075" indent="0" algn="l" defTabSz="914400" rtl="0" eaLnBrk="1" fontAlgn="ctr" latinLnBrk="0" hangingPunct="1"/>
                      <a:r>
                        <a:rPr lang="tr-TR" sz="1800" kern="1200" dirty="0">
                          <a:solidFill>
                            <a:schemeClr val="dk1"/>
                          </a:solidFill>
                          <a:latin typeface="+mn-lt"/>
                          <a:ea typeface="+mn-ea"/>
                          <a:cs typeface="+mn-cs"/>
                        </a:rPr>
                        <a:t>ATÖ</a:t>
                      </a:r>
                    </a:p>
                  </a:txBody>
                  <a:tcPr marL="9525" marR="9525" marT="9525" marB="0" anchor="ctr"/>
                </a:tc>
                <a:extLst>
                  <a:ext uri="{0D108BD9-81ED-4DB2-BD59-A6C34878D82A}">
                    <a16:rowId xmlns:a16="http://schemas.microsoft.com/office/drawing/2014/main" val="757240292"/>
                  </a:ext>
                </a:extLst>
              </a:tr>
              <a:tr h="370840">
                <a:tc>
                  <a:txBody>
                    <a:bodyPr/>
                    <a:lstStyle/>
                    <a:p>
                      <a:endParaRPr lang="en-US" b="1" dirty="0"/>
                    </a:p>
                  </a:txBody>
                  <a:tcPr/>
                </a:tc>
                <a:tc>
                  <a:txBody>
                    <a:bodyPr/>
                    <a:lstStyle/>
                    <a:p>
                      <a:pPr marL="92075" indent="0" algn="l" defTabSz="914400" rtl="0" eaLnBrk="1" fontAlgn="ctr" latinLnBrk="0" hangingPunct="1"/>
                      <a:r>
                        <a:rPr lang="tr-TR" sz="1800" kern="1200" dirty="0">
                          <a:solidFill>
                            <a:schemeClr val="dk1"/>
                          </a:solidFill>
                          <a:latin typeface="+mn-lt"/>
                          <a:ea typeface="+mn-ea"/>
                          <a:cs typeface="+mn-cs"/>
                        </a:rPr>
                        <a:t>Sertifika töreni</a:t>
                      </a:r>
                    </a:p>
                  </a:txBody>
                  <a:tcPr marL="57150" marR="9525" marT="9525" marB="0" anchor="ctr"/>
                </a:tc>
                <a:tc>
                  <a:txBody>
                    <a:bodyPr/>
                    <a:lstStyle/>
                    <a:p>
                      <a:pPr marL="92075" marR="0" lvl="0" indent="0" algn="l" defTabSz="914400" rtl="0" eaLnBrk="1" fontAlgn="ctr" latinLnBrk="0" hangingPunct="1">
                        <a:lnSpc>
                          <a:spcPct val="100000"/>
                        </a:lnSpc>
                        <a:spcBef>
                          <a:spcPts val="0"/>
                        </a:spcBef>
                        <a:spcAft>
                          <a:spcPts val="0"/>
                        </a:spcAft>
                        <a:buClrTx/>
                        <a:buSzTx/>
                        <a:buFontTx/>
                        <a:buNone/>
                        <a:tabLst/>
                        <a:defRPr/>
                      </a:pPr>
                      <a:r>
                        <a:rPr lang="tr-TR" sz="1800" kern="1200" dirty="0">
                          <a:solidFill>
                            <a:schemeClr val="dk1"/>
                          </a:solidFill>
                          <a:latin typeface="+mn-lt"/>
                          <a:ea typeface="+mn-ea"/>
                          <a:cs typeface="+mn-cs"/>
                        </a:rPr>
                        <a:t>Tüm Eğiticiler</a:t>
                      </a:r>
                    </a:p>
                  </a:txBody>
                  <a:tcPr marL="9525" marR="9525" marT="9525" marB="0" anchor="ctr"/>
                </a:tc>
                <a:extLst>
                  <a:ext uri="{0D108BD9-81ED-4DB2-BD59-A6C34878D82A}">
                    <a16:rowId xmlns:a16="http://schemas.microsoft.com/office/drawing/2014/main" val="2587327346"/>
                  </a:ext>
                </a:extLst>
              </a:tr>
            </a:tbl>
          </a:graphicData>
        </a:graphic>
      </p:graphicFrame>
      <p:sp>
        <p:nvSpPr>
          <p:cNvPr id="2" name="Yuvarlatılmış Dikdörtgen 90">
            <a:extLst>
              <a:ext uri="{FF2B5EF4-FFF2-40B4-BE49-F238E27FC236}">
                <a16:creationId xmlns:a16="http://schemas.microsoft.com/office/drawing/2014/main" id="{2AD63814-45C8-3BDB-CF3F-DE383B597598}"/>
              </a:ext>
            </a:extLst>
          </p:cNvPr>
          <p:cNvSpPr/>
          <p:nvPr/>
        </p:nvSpPr>
        <p:spPr>
          <a:xfrm>
            <a:off x="7299960" y="319545"/>
            <a:ext cx="2164080" cy="832841"/>
          </a:xfrm>
          <a:prstGeom prst="roundRect">
            <a:avLst/>
          </a:prstGeom>
          <a:solidFill>
            <a:schemeClr val="accent5">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3600" b="1" dirty="0">
                <a:solidFill>
                  <a:schemeClr val="tx2">
                    <a:lumMod val="10000"/>
                  </a:schemeClr>
                </a:solidFill>
                <a:cs typeface="Times New Roman" panose="02020603050405020304" pitchFamily="18" charset="0"/>
              </a:rPr>
              <a:t>2. GÜN</a:t>
            </a:r>
          </a:p>
        </p:txBody>
      </p:sp>
    </p:spTree>
    <p:extLst>
      <p:ext uri="{BB962C8B-B14F-4D97-AF65-F5344CB8AC3E}">
        <p14:creationId xmlns:p14="http://schemas.microsoft.com/office/powerpoint/2010/main" val="1788532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6A7E0384-63D4-8A15-55D1-9CFBBEA0B15C}"/>
              </a:ext>
            </a:extLst>
          </p:cNvPr>
          <p:cNvSpPr txBox="1"/>
          <p:nvPr/>
        </p:nvSpPr>
        <p:spPr>
          <a:xfrm>
            <a:off x="559129" y="1186440"/>
            <a:ext cx="5881254" cy="584775"/>
          </a:xfrm>
          <a:prstGeom prst="rect">
            <a:avLst/>
          </a:prstGeom>
          <a:noFill/>
        </p:spPr>
        <p:txBody>
          <a:bodyPr wrap="square">
            <a:spAutoFit/>
          </a:bodyPr>
          <a:lstStyle/>
          <a:p>
            <a:r>
              <a:rPr lang="tr-TR" sz="3200" dirty="0" err="1"/>
              <a:t>https</a:t>
            </a:r>
            <a:r>
              <a:rPr lang="tr-TR" sz="3200" dirty="0"/>
              <a:t>://</a:t>
            </a:r>
            <a:r>
              <a:rPr lang="tr-TR" sz="3200" dirty="0" err="1"/>
              <a:t>frommoleculetodrug.com</a:t>
            </a:r>
            <a:r>
              <a:rPr lang="tr-TR" sz="3200" dirty="0"/>
              <a:t>/</a:t>
            </a:r>
          </a:p>
        </p:txBody>
      </p:sp>
      <p:pic>
        <p:nvPicPr>
          <p:cNvPr id="4" name="Resim 3">
            <a:extLst>
              <a:ext uri="{FF2B5EF4-FFF2-40B4-BE49-F238E27FC236}">
                <a16:creationId xmlns:a16="http://schemas.microsoft.com/office/drawing/2014/main" id="{C6A0EC6C-E95D-1BB8-6529-CB5C328FD9FF}"/>
              </a:ext>
            </a:extLst>
          </p:cNvPr>
          <p:cNvPicPr>
            <a:picLocks noChangeAspect="1"/>
          </p:cNvPicPr>
          <p:nvPr/>
        </p:nvPicPr>
        <p:blipFill>
          <a:blip r:embed="rId3"/>
          <a:stretch>
            <a:fillRect/>
          </a:stretch>
        </p:blipFill>
        <p:spPr>
          <a:xfrm>
            <a:off x="214746" y="1943899"/>
            <a:ext cx="6732319" cy="4758109"/>
          </a:xfrm>
          <a:prstGeom prst="rect">
            <a:avLst/>
          </a:prstGeom>
        </p:spPr>
      </p:pic>
      <p:sp>
        <p:nvSpPr>
          <p:cNvPr id="5" name="Metin kutusu 4">
            <a:extLst>
              <a:ext uri="{FF2B5EF4-FFF2-40B4-BE49-F238E27FC236}">
                <a16:creationId xmlns:a16="http://schemas.microsoft.com/office/drawing/2014/main" id="{BE355D13-643E-750D-929B-B695A70C5EE2}"/>
              </a:ext>
            </a:extLst>
          </p:cNvPr>
          <p:cNvSpPr txBox="1"/>
          <p:nvPr/>
        </p:nvSpPr>
        <p:spPr>
          <a:xfrm>
            <a:off x="7446719" y="2426177"/>
            <a:ext cx="4227121" cy="3447098"/>
          </a:xfrm>
          <a:prstGeom prst="rect">
            <a:avLst/>
          </a:prstGeom>
          <a:solidFill>
            <a:schemeClr val="accent5">
              <a:lumMod val="20000"/>
              <a:lumOff val="80000"/>
            </a:schemeClr>
          </a:solidFill>
        </p:spPr>
        <p:txBody>
          <a:bodyPr wrap="square" rtlCol="0">
            <a:spAutoFit/>
          </a:bodyPr>
          <a:lstStyle/>
          <a:p>
            <a:pPr>
              <a:spcAft>
                <a:spcPts val="1200"/>
              </a:spcAft>
            </a:pPr>
            <a:r>
              <a:rPr lang="tr-TR" sz="2800" b="1" dirty="0" err="1"/>
              <a:t>Linkedin</a:t>
            </a:r>
            <a:endParaRPr lang="tr-TR" sz="2800" b="1" dirty="0"/>
          </a:p>
          <a:p>
            <a:pPr lvl="1">
              <a:spcAft>
                <a:spcPts val="1200"/>
              </a:spcAft>
            </a:pPr>
            <a:r>
              <a:rPr lang="tr-TR" sz="2800" dirty="0" err="1"/>
              <a:t>From</a:t>
            </a:r>
            <a:r>
              <a:rPr lang="tr-TR" sz="2800" dirty="0"/>
              <a:t> </a:t>
            </a:r>
            <a:r>
              <a:rPr lang="tr-TR" sz="2800" dirty="0" err="1"/>
              <a:t>Molecule</a:t>
            </a:r>
            <a:r>
              <a:rPr lang="tr-TR" sz="2800" dirty="0"/>
              <a:t> </a:t>
            </a:r>
            <a:r>
              <a:rPr lang="tr-TR" sz="2800" dirty="0" err="1"/>
              <a:t>to</a:t>
            </a:r>
            <a:r>
              <a:rPr lang="tr-TR" sz="2800" dirty="0"/>
              <a:t> </a:t>
            </a:r>
            <a:r>
              <a:rPr lang="tr-TR" sz="2800" dirty="0" err="1"/>
              <a:t>Drug</a:t>
            </a:r>
            <a:endParaRPr lang="tr-TR" sz="2800" dirty="0"/>
          </a:p>
          <a:p>
            <a:pPr>
              <a:spcAft>
                <a:spcPts val="1200"/>
              </a:spcAft>
            </a:pPr>
            <a:r>
              <a:rPr lang="tr-TR" sz="2800" b="1" dirty="0"/>
              <a:t>Instagram</a:t>
            </a:r>
          </a:p>
          <a:p>
            <a:pPr lvl="1">
              <a:spcAft>
                <a:spcPts val="1200"/>
              </a:spcAft>
            </a:pPr>
            <a:r>
              <a:rPr lang="tr-TR" sz="2800" dirty="0" err="1"/>
              <a:t>Frommoleculetodrug</a:t>
            </a:r>
            <a:endParaRPr lang="tr-TR" sz="2800" dirty="0"/>
          </a:p>
          <a:p>
            <a:pPr>
              <a:spcAft>
                <a:spcPts val="1200"/>
              </a:spcAft>
            </a:pPr>
            <a:r>
              <a:rPr lang="tr-TR" sz="2800" b="1" dirty="0"/>
              <a:t>Twitter</a:t>
            </a:r>
          </a:p>
          <a:p>
            <a:pPr lvl="1">
              <a:spcAft>
                <a:spcPts val="1200"/>
              </a:spcAft>
            </a:pPr>
            <a:r>
              <a:rPr lang="tr-TR" sz="2800" dirty="0"/>
              <a:t>@moleculetodrug</a:t>
            </a:r>
          </a:p>
        </p:txBody>
      </p:sp>
      <p:sp>
        <p:nvSpPr>
          <p:cNvPr id="2" name="Yuvarlatılmış Dikdörtgen 90">
            <a:extLst>
              <a:ext uri="{FF2B5EF4-FFF2-40B4-BE49-F238E27FC236}">
                <a16:creationId xmlns:a16="http://schemas.microsoft.com/office/drawing/2014/main" id="{2AF31965-DD28-A390-4FF8-49D73154F2CF}"/>
              </a:ext>
            </a:extLst>
          </p:cNvPr>
          <p:cNvSpPr/>
          <p:nvPr/>
        </p:nvSpPr>
        <p:spPr>
          <a:xfrm>
            <a:off x="2242456" y="319545"/>
            <a:ext cx="8593184" cy="832841"/>
          </a:xfrm>
          <a:prstGeom prst="roundRect">
            <a:avLst/>
          </a:prstGeom>
          <a:solidFill>
            <a:schemeClr val="accent5">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3600" b="1" dirty="0">
                <a:solidFill>
                  <a:schemeClr val="tx2">
                    <a:lumMod val="10000"/>
                  </a:schemeClr>
                </a:solidFill>
                <a:cs typeface="Times New Roman" panose="02020603050405020304" pitchFamily="18" charset="0"/>
              </a:rPr>
              <a:t>PROJE SOSYAL MEDYA HESAPLARI</a:t>
            </a:r>
          </a:p>
        </p:txBody>
      </p:sp>
    </p:spTree>
    <p:extLst>
      <p:ext uri="{BB962C8B-B14F-4D97-AF65-F5344CB8AC3E}">
        <p14:creationId xmlns:p14="http://schemas.microsoft.com/office/powerpoint/2010/main" val="777171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1"/>
          <p:cNvSpPr txBox="1">
            <a:spLocks noGrp="1"/>
          </p:cNvSpPr>
          <p:nvPr>
            <p:ph idx="1"/>
          </p:nvPr>
        </p:nvSpPr>
        <p:spPr>
          <a:xfrm>
            <a:off x="2696960" y="4467143"/>
            <a:ext cx="6500191" cy="1191612"/>
          </a:xfrm>
          <a:prstGeom prst="rect">
            <a:avLst/>
          </a:prstGeom>
          <a:noFill/>
          <a:ln>
            <a:noFill/>
          </a:ln>
        </p:spPr>
        <p:txBody>
          <a:bodyPr spcFirstLastPara="1" vert="horz" wrap="square" lIns="68569" tIns="34275" rIns="68569" bIns="34275" rtlCol="0" anchor="t" anchorCtr="0">
            <a:normAutofit/>
          </a:bodyPr>
          <a:lstStyle/>
          <a:p>
            <a:pPr marL="0" indent="0" algn="ctr">
              <a:spcBef>
                <a:spcPts val="0"/>
              </a:spcBef>
              <a:buClr>
                <a:schemeClr val="dk1"/>
              </a:buClr>
              <a:buSzPts val="2000"/>
              <a:buNone/>
            </a:pPr>
            <a:r>
              <a:rPr lang="tr-TR" sz="1500" b="1" dirty="0"/>
              <a:t>Bu doküman </a:t>
            </a:r>
            <a:endParaRPr sz="1500" b="1" dirty="0"/>
          </a:p>
          <a:p>
            <a:pPr marL="0" indent="0" algn="ctr">
              <a:spcBef>
                <a:spcPts val="563"/>
              </a:spcBef>
              <a:buClr>
                <a:schemeClr val="dk1"/>
              </a:buClr>
              <a:buSzPts val="2000"/>
              <a:buNone/>
            </a:pPr>
            <a:r>
              <a:rPr lang="tr-TR" sz="1500" b="1" dirty="0"/>
              <a:t>"2022-1-TR01-KA220-VET-000088373 Erasmus Project </a:t>
            </a:r>
            <a:endParaRPr b="1" dirty="0"/>
          </a:p>
          <a:p>
            <a:pPr marL="0" indent="0" algn="ctr">
              <a:spcBef>
                <a:spcPts val="563"/>
              </a:spcBef>
              <a:buClr>
                <a:schemeClr val="dk1"/>
              </a:buClr>
              <a:buSzPts val="2000"/>
              <a:buNone/>
            </a:pPr>
            <a:r>
              <a:rPr lang="tr-TR" sz="1500" b="1" dirty="0"/>
              <a:t>A UNIVERSAL STRATEGIC NECESSITY: FROM MOLECULE TO DRUG»</a:t>
            </a:r>
          </a:p>
          <a:p>
            <a:pPr marL="0" indent="0" algn="ctr">
              <a:spcBef>
                <a:spcPts val="563"/>
              </a:spcBef>
              <a:buClr>
                <a:schemeClr val="dk1"/>
              </a:buClr>
              <a:buSzPts val="2000"/>
              <a:buNone/>
            </a:pPr>
            <a:r>
              <a:rPr lang="tr-TR" sz="1500" b="1" dirty="0"/>
              <a:t>için hazırlanmıştır</a:t>
            </a:r>
            <a:endParaRPr b="1" dirty="0"/>
          </a:p>
        </p:txBody>
      </p:sp>
      <p:pic>
        <p:nvPicPr>
          <p:cNvPr id="310" name="Google Shape;310;p31"/>
          <p:cNvPicPr preferRelativeResize="0"/>
          <p:nvPr/>
        </p:nvPicPr>
        <p:blipFill rotWithShape="1">
          <a:blip r:embed="rId3">
            <a:alphaModFix/>
          </a:blip>
          <a:srcRect/>
          <a:stretch/>
        </p:blipFill>
        <p:spPr>
          <a:xfrm>
            <a:off x="3618271" y="2713703"/>
            <a:ext cx="4543773" cy="1553497"/>
          </a:xfrm>
          <a:prstGeom prst="rect">
            <a:avLst/>
          </a:prstGeom>
          <a:noFill/>
          <a:ln>
            <a:noFill/>
          </a:ln>
        </p:spPr>
      </p:pic>
      <p:pic>
        <p:nvPicPr>
          <p:cNvPr id="2" name="Immagine 9">
            <a:extLst>
              <a:ext uri="{FF2B5EF4-FFF2-40B4-BE49-F238E27FC236}">
                <a16:creationId xmlns:a16="http://schemas.microsoft.com/office/drawing/2014/main" id="{319ADF93-BF6D-795C-9C0A-B525666168A7}"/>
              </a:ext>
            </a:extLst>
          </p:cNvPr>
          <p:cNvPicPr>
            <a:picLocks noChangeAspect="1"/>
          </p:cNvPicPr>
          <p:nvPr/>
        </p:nvPicPr>
        <p:blipFill>
          <a:blip r:embed="rId4"/>
          <a:stretch>
            <a:fillRect/>
          </a:stretch>
        </p:blipFill>
        <p:spPr>
          <a:xfrm>
            <a:off x="2362767" y="1492750"/>
            <a:ext cx="1717394" cy="863100"/>
          </a:xfrm>
          <a:prstGeom prst="rect">
            <a:avLst/>
          </a:prstGeom>
        </p:spPr>
      </p:pic>
      <p:pic>
        <p:nvPicPr>
          <p:cNvPr id="3" name="Picture 2" descr="Turkish National Agency | ESN Turkey">
            <a:extLst>
              <a:ext uri="{FF2B5EF4-FFF2-40B4-BE49-F238E27FC236}">
                <a16:creationId xmlns:a16="http://schemas.microsoft.com/office/drawing/2014/main" id="{1CD432B5-C14F-76FA-2681-0904074007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2444" y="1463014"/>
            <a:ext cx="1717394" cy="9049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nforegio - Download centre for visual elements">
            <a:extLst>
              <a:ext uri="{FF2B5EF4-FFF2-40B4-BE49-F238E27FC236}">
                <a16:creationId xmlns:a16="http://schemas.microsoft.com/office/drawing/2014/main" id="{541D2FFF-D528-A0B7-41B4-A22DA96A67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1591" y="1464929"/>
            <a:ext cx="4409192" cy="9259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B43C4EE-23E9-3CF9-62E8-FA96A8B4E68B}"/>
              </a:ext>
            </a:extLst>
          </p:cNvPr>
          <p:cNvSpPr txBox="1"/>
          <p:nvPr/>
        </p:nvSpPr>
        <p:spPr>
          <a:xfrm>
            <a:off x="2101993" y="5736271"/>
            <a:ext cx="7988015" cy="430887"/>
          </a:xfrm>
          <a:prstGeom prst="rect">
            <a:avLst/>
          </a:prstGeom>
          <a:noFill/>
        </p:spPr>
        <p:txBody>
          <a:bodyPr wrap="square">
            <a:spAutoFit/>
          </a:bodyPr>
          <a:lstStyle/>
          <a:p>
            <a:pPr algn="ctr" defTabSz="685800"/>
            <a:r>
              <a:rPr lang="en-US" sz="1100" dirty="0">
                <a:solidFill>
                  <a:srgbClr val="54565A"/>
                </a:solidFill>
                <a:latin typeface="Roboto" panose="02000000000000000000" pitchFamily="2" charset="0"/>
              </a:rPr>
              <a:t>"Erasmus+ </a:t>
            </a:r>
            <a:r>
              <a:rPr lang="en-US" sz="1100" dirty="0" err="1">
                <a:solidFill>
                  <a:srgbClr val="54565A"/>
                </a:solidFill>
                <a:latin typeface="Roboto" panose="02000000000000000000" pitchFamily="2" charset="0"/>
              </a:rPr>
              <a:t>Programı</a:t>
            </a:r>
            <a:r>
              <a:rPr lang="en-US" sz="1100" dirty="0">
                <a:solidFill>
                  <a:srgbClr val="54565A"/>
                </a:solidFill>
                <a:latin typeface="Roboto" panose="02000000000000000000" pitchFamily="2" charset="0"/>
              </a:rPr>
              <a:t> </a:t>
            </a:r>
            <a:r>
              <a:rPr lang="en-US" sz="1100" dirty="0" err="1">
                <a:solidFill>
                  <a:srgbClr val="54565A"/>
                </a:solidFill>
                <a:latin typeface="Roboto" panose="02000000000000000000" pitchFamily="2" charset="0"/>
              </a:rPr>
              <a:t>kapsamında</a:t>
            </a:r>
            <a:r>
              <a:rPr lang="en-US" sz="1100" dirty="0">
                <a:solidFill>
                  <a:srgbClr val="54565A"/>
                </a:solidFill>
                <a:latin typeface="Roboto" panose="02000000000000000000" pitchFamily="2" charset="0"/>
              </a:rPr>
              <a:t> </a:t>
            </a:r>
            <a:r>
              <a:rPr lang="en-US" sz="1100" dirty="0" err="1">
                <a:solidFill>
                  <a:srgbClr val="54565A"/>
                </a:solidFill>
                <a:latin typeface="Roboto" panose="02000000000000000000" pitchFamily="2" charset="0"/>
              </a:rPr>
              <a:t>Avrupa</a:t>
            </a:r>
            <a:r>
              <a:rPr lang="en-US" sz="1100" dirty="0">
                <a:solidFill>
                  <a:srgbClr val="54565A"/>
                </a:solidFill>
                <a:latin typeface="Roboto" panose="02000000000000000000" pitchFamily="2" charset="0"/>
              </a:rPr>
              <a:t> </a:t>
            </a:r>
            <a:r>
              <a:rPr lang="en-US" sz="1100" dirty="0" err="1">
                <a:solidFill>
                  <a:srgbClr val="54565A"/>
                </a:solidFill>
                <a:latin typeface="Roboto" panose="02000000000000000000" pitchFamily="2" charset="0"/>
              </a:rPr>
              <a:t>Komisyonu</a:t>
            </a:r>
            <a:r>
              <a:rPr lang="en-US" sz="1100" dirty="0">
                <a:solidFill>
                  <a:srgbClr val="54565A"/>
                </a:solidFill>
                <a:latin typeface="Roboto" panose="02000000000000000000" pitchFamily="2" charset="0"/>
              </a:rPr>
              <a:t> </a:t>
            </a:r>
            <a:r>
              <a:rPr lang="en-US" sz="1100" dirty="0" err="1">
                <a:solidFill>
                  <a:srgbClr val="54565A"/>
                </a:solidFill>
                <a:latin typeface="Roboto" panose="02000000000000000000" pitchFamily="2" charset="0"/>
              </a:rPr>
              <a:t>tarafından</a:t>
            </a:r>
            <a:r>
              <a:rPr lang="en-US" sz="1100" dirty="0">
                <a:solidFill>
                  <a:srgbClr val="54565A"/>
                </a:solidFill>
                <a:latin typeface="Roboto" panose="02000000000000000000" pitchFamily="2" charset="0"/>
              </a:rPr>
              <a:t> </a:t>
            </a:r>
            <a:r>
              <a:rPr lang="en-US" sz="1100" dirty="0" err="1">
                <a:solidFill>
                  <a:srgbClr val="54565A"/>
                </a:solidFill>
                <a:latin typeface="Roboto" panose="02000000000000000000" pitchFamily="2" charset="0"/>
              </a:rPr>
              <a:t>desteklenmektedir</a:t>
            </a:r>
            <a:r>
              <a:rPr lang="en-US" sz="1100" dirty="0">
                <a:solidFill>
                  <a:srgbClr val="54565A"/>
                </a:solidFill>
                <a:latin typeface="Roboto" panose="02000000000000000000" pitchFamily="2" charset="0"/>
              </a:rPr>
              <a:t>. </a:t>
            </a:r>
            <a:endParaRPr lang="tr-TR" sz="1100" dirty="0">
              <a:solidFill>
                <a:srgbClr val="54565A"/>
              </a:solidFill>
              <a:latin typeface="Roboto" panose="02000000000000000000" pitchFamily="2" charset="0"/>
            </a:endParaRPr>
          </a:p>
          <a:p>
            <a:pPr algn="ctr" defTabSz="685800"/>
            <a:r>
              <a:rPr lang="tr-TR" sz="1100" dirty="0">
                <a:solidFill>
                  <a:srgbClr val="54565A"/>
                </a:solidFill>
                <a:latin typeface="Roboto" panose="02000000000000000000" pitchFamily="2" charset="0"/>
              </a:rPr>
              <a:t>Ancak b</a:t>
            </a:r>
            <a:r>
              <a:rPr lang="en-US" sz="1100" dirty="0" err="1">
                <a:solidFill>
                  <a:srgbClr val="54565A"/>
                </a:solidFill>
                <a:latin typeface="Roboto" panose="02000000000000000000" pitchFamily="2" charset="0"/>
              </a:rPr>
              <a:t>urada</a:t>
            </a:r>
            <a:r>
              <a:rPr lang="en-US" sz="1100" dirty="0">
                <a:solidFill>
                  <a:srgbClr val="54565A"/>
                </a:solidFill>
                <a:latin typeface="Roboto" panose="02000000000000000000" pitchFamily="2" charset="0"/>
              </a:rPr>
              <a:t> </a:t>
            </a:r>
            <a:r>
              <a:rPr lang="en-US" sz="1100" dirty="0" err="1">
                <a:solidFill>
                  <a:srgbClr val="54565A"/>
                </a:solidFill>
                <a:latin typeface="Roboto" panose="02000000000000000000" pitchFamily="2" charset="0"/>
              </a:rPr>
              <a:t>yer</a:t>
            </a:r>
            <a:r>
              <a:rPr lang="en-US" sz="1100" dirty="0">
                <a:solidFill>
                  <a:srgbClr val="54565A"/>
                </a:solidFill>
                <a:latin typeface="Roboto" panose="02000000000000000000" pitchFamily="2" charset="0"/>
              </a:rPr>
              <a:t> </a:t>
            </a:r>
            <a:r>
              <a:rPr lang="en-US" sz="1100" dirty="0" err="1">
                <a:solidFill>
                  <a:srgbClr val="54565A"/>
                </a:solidFill>
                <a:latin typeface="Roboto" panose="02000000000000000000" pitchFamily="2" charset="0"/>
              </a:rPr>
              <a:t>alan</a:t>
            </a:r>
            <a:r>
              <a:rPr lang="en-US" sz="1100" dirty="0">
                <a:solidFill>
                  <a:srgbClr val="54565A"/>
                </a:solidFill>
                <a:latin typeface="Roboto" panose="02000000000000000000" pitchFamily="2" charset="0"/>
              </a:rPr>
              <a:t> </a:t>
            </a:r>
            <a:r>
              <a:rPr lang="en-US" sz="1100" dirty="0" err="1">
                <a:solidFill>
                  <a:srgbClr val="54565A"/>
                </a:solidFill>
                <a:latin typeface="Roboto" panose="02000000000000000000" pitchFamily="2" charset="0"/>
              </a:rPr>
              <a:t>görüşlerden</a:t>
            </a:r>
            <a:r>
              <a:rPr lang="en-US" sz="1100" dirty="0">
                <a:solidFill>
                  <a:srgbClr val="54565A"/>
                </a:solidFill>
                <a:latin typeface="Roboto" panose="02000000000000000000" pitchFamily="2" charset="0"/>
              </a:rPr>
              <a:t> </a:t>
            </a:r>
            <a:r>
              <a:rPr lang="en-US" sz="1100" dirty="0" err="1">
                <a:solidFill>
                  <a:srgbClr val="54565A"/>
                </a:solidFill>
                <a:latin typeface="Roboto" panose="02000000000000000000" pitchFamily="2" charset="0"/>
              </a:rPr>
              <a:t>Avrupa</a:t>
            </a:r>
            <a:r>
              <a:rPr lang="en-US" sz="1100" dirty="0">
                <a:solidFill>
                  <a:srgbClr val="54565A"/>
                </a:solidFill>
                <a:latin typeface="Roboto" panose="02000000000000000000" pitchFamily="2" charset="0"/>
              </a:rPr>
              <a:t> </a:t>
            </a:r>
            <a:r>
              <a:rPr lang="en-US" sz="1100" dirty="0" err="1">
                <a:solidFill>
                  <a:srgbClr val="54565A"/>
                </a:solidFill>
                <a:latin typeface="Roboto" panose="02000000000000000000" pitchFamily="2" charset="0"/>
              </a:rPr>
              <a:t>Komisyonu</a:t>
            </a:r>
            <a:r>
              <a:rPr lang="en-US" sz="1100" dirty="0">
                <a:solidFill>
                  <a:srgbClr val="54565A"/>
                </a:solidFill>
                <a:latin typeface="Roboto" panose="02000000000000000000" pitchFamily="2" charset="0"/>
              </a:rPr>
              <a:t> ve Türkiye </a:t>
            </a:r>
            <a:r>
              <a:rPr lang="en-US" sz="1100" dirty="0" err="1">
                <a:solidFill>
                  <a:srgbClr val="54565A"/>
                </a:solidFill>
                <a:latin typeface="Roboto" panose="02000000000000000000" pitchFamily="2" charset="0"/>
              </a:rPr>
              <a:t>Ulusal</a:t>
            </a:r>
            <a:r>
              <a:rPr lang="en-US" sz="1100" dirty="0">
                <a:solidFill>
                  <a:srgbClr val="54565A"/>
                </a:solidFill>
                <a:latin typeface="Roboto" panose="02000000000000000000" pitchFamily="2" charset="0"/>
              </a:rPr>
              <a:t> </a:t>
            </a:r>
            <a:r>
              <a:rPr lang="en-US" sz="1100" dirty="0" err="1">
                <a:solidFill>
                  <a:srgbClr val="54565A"/>
                </a:solidFill>
                <a:latin typeface="Roboto" panose="02000000000000000000" pitchFamily="2" charset="0"/>
              </a:rPr>
              <a:t>Ajansı</a:t>
            </a:r>
            <a:r>
              <a:rPr lang="en-US" sz="1100" dirty="0">
                <a:solidFill>
                  <a:srgbClr val="54565A"/>
                </a:solidFill>
                <a:latin typeface="Roboto" panose="02000000000000000000" pitchFamily="2" charset="0"/>
              </a:rPr>
              <a:t> </a:t>
            </a:r>
            <a:r>
              <a:rPr lang="en-US" sz="1100" dirty="0" err="1">
                <a:solidFill>
                  <a:srgbClr val="54565A"/>
                </a:solidFill>
                <a:latin typeface="Roboto" panose="02000000000000000000" pitchFamily="2" charset="0"/>
              </a:rPr>
              <a:t>sorumlu</a:t>
            </a:r>
            <a:r>
              <a:rPr lang="en-US" sz="1100" dirty="0">
                <a:solidFill>
                  <a:srgbClr val="54565A"/>
                </a:solidFill>
                <a:latin typeface="Roboto" panose="02000000000000000000" pitchFamily="2" charset="0"/>
              </a:rPr>
              <a:t> </a:t>
            </a:r>
            <a:r>
              <a:rPr lang="en-US" sz="1100" dirty="0" err="1">
                <a:solidFill>
                  <a:srgbClr val="54565A"/>
                </a:solidFill>
                <a:latin typeface="Roboto" panose="02000000000000000000" pitchFamily="2" charset="0"/>
              </a:rPr>
              <a:t>tutulamaz</a:t>
            </a:r>
            <a:r>
              <a:rPr lang="en-US" sz="1100" dirty="0">
                <a:solidFill>
                  <a:srgbClr val="54565A"/>
                </a:solidFill>
                <a:latin typeface="Roboto" panose="02000000000000000000" pitchFamily="2" charset="0"/>
              </a:rPr>
              <a:t>."</a:t>
            </a:r>
            <a:endParaRPr lang="en-NL" sz="1100" dirty="0">
              <a:solidFill>
                <a:prstClr val="black"/>
              </a:solidFill>
              <a:latin typeface="Aptos" panose="021100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advTm="4738"/>
    </mc:Choice>
    <mc:Fallback xmlns="">
      <p:transition spd="slow" advTm="4738"/>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9" name="Title 8">
            <a:extLst>
              <a:ext uri="{FF2B5EF4-FFF2-40B4-BE49-F238E27FC236}">
                <a16:creationId xmlns:a16="http://schemas.microsoft.com/office/drawing/2014/main" id="{87B0E883-AF1F-525E-D112-74DE2164E64F}"/>
              </a:ext>
            </a:extLst>
          </p:cNvPr>
          <p:cNvSpPr>
            <a:spLocks noGrp="1"/>
          </p:cNvSpPr>
          <p:nvPr>
            <p:ph type="title"/>
          </p:nvPr>
        </p:nvSpPr>
        <p:spPr>
          <a:xfrm>
            <a:off x="1435510" y="1337310"/>
            <a:ext cx="3556755" cy="1622323"/>
          </a:xfrm>
        </p:spPr>
        <p:txBody>
          <a:bodyPr vert="horz" lIns="68580" tIns="34290" rIns="68580" bIns="34290" rtlCol="0" anchor="b">
            <a:normAutofit/>
          </a:bodyPr>
          <a:lstStyle/>
          <a:p>
            <a:r>
              <a:rPr lang="tr-TR" sz="4400" b="1" dirty="0"/>
              <a:t>Teşekkürler</a:t>
            </a:r>
            <a:endParaRPr lang="en-US" sz="4400" b="1" dirty="0"/>
          </a:p>
        </p:txBody>
      </p:sp>
      <p:pic>
        <p:nvPicPr>
          <p:cNvPr id="12" name="Picture 11" descr="Scientist holding solution in glassware in laboratory with rainbow overlay">
            <a:extLst>
              <a:ext uri="{FF2B5EF4-FFF2-40B4-BE49-F238E27FC236}">
                <a16:creationId xmlns:a16="http://schemas.microsoft.com/office/drawing/2014/main" id="{74D10FD7-DA3F-166A-A8A9-3C970F418D89}"/>
              </a:ext>
            </a:extLst>
          </p:cNvPr>
          <p:cNvPicPr>
            <a:picLocks noChangeAspect="1"/>
          </p:cNvPicPr>
          <p:nvPr/>
        </p:nvPicPr>
        <p:blipFill rotWithShape="1">
          <a:blip r:embed="rId3"/>
          <a:srcRect l="11111" r="22438" b="-1"/>
          <a:stretch/>
        </p:blipFill>
        <p:spPr>
          <a:xfrm>
            <a:off x="5507778" y="857258"/>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14" name="Resim 11">
            <a:extLst>
              <a:ext uri="{FF2B5EF4-FFF2-40B4-BE49-F238E27FC236}">
                <a16:creationId xmlns:a16="http://schemas.microsoft.com/office/drawing/2014/main" id="{7750388E-83CF-0267-58AD-27F47D58BC0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37419" y="4188542"/>
            <a:ext cx="4254846" cy="162232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75760" y="2339441"/>
            <a:ext cx="6261260" cy="3619399"/>
          </a:xfrm>
          <a:solidFill>
            <a:schemeClr val="accent5">
              <a:lumMod val="20000"/>
              <a:lumOff val="80000"/>
            </a:schemeClr>
          </a:solidFill>
        </p:spPr>
        <p:txBody>
          <a:bodyPr>
            <a:noAutofit/>
          </a:bodyPr>
          <a:lstStyle/>
          <a:p>
            <a:pPr marL="660395" indent="-457200"/>
            <a:r>
              <a:rPr lang="en-US" dirty="0">
                <a:solidFill>
                  <a:schemeClr val="tx1">
                    <a:lumMod val="95000"/>
                    <a:lumOff val="5000"/>
                  </a:schemeClr>
                </a:solidFill>
                <a:cs typeface="Times New Roman" panose="02020603050405020304" pitchFamily="18" charset="0"/>
              </a:rPr>
              <a:t>2020 </a:t>
            </a:r>
            <a:r>
              <a:rPr lang="en-US" dirty="0" err="1">
                <a:solidFill>
                  <a:schemeClr val="tx1">
                    <a:lumMod val="95000"/>
                    <a:lumOff val="5000"/>
                  </a:schemeClr>
                </a:solidFill>
                <a:cs typeface="Times New Roman" panose="02020603050405020304" pitchFamily="18" charset="0"/>
              </a:rPr>
              <a:t>yılında</a:t>
            </a:r>
            <a:r>
              <a:rPr lang="en-US" dirty="0">
                <a:solidFill>
                  <a:schemeClr val="tx1">
                    <a:lumMod val="95000"/>
                    <a:lumOff val="5000"/>
                  </a:schemeClr>
                </a:solidFill>
                <a:cs typeface="Times New Roman" panose="02020603050405020304" pitchFamily="18" charset="0"/>
              </a:rPr>
              <a:t> </a:t>
            </a:r>
            <a:r>
              <a:rPr lang="tr-TR" dirty="0">
                <a:solidFill>
                  <a:schemeClr val="tx1">
                    <a:lumMod val="95000"/>
                    <a:lumOff val="5000"/>
                  </a:schemeClr>
                </a:solidFill>
                <a:cs typeface="Times New Roman" panose="02020603050405020304" pitchFamily="18" charset="0"/>
              </a:rPr>
              <a:t>C</a:t>
            </a:r>
            <a:r>
              <a:rPr lang="en-US" dirty="0" err="1">
                <a:solidFill>
                  <a:schemeClr val="tx1">
                    <a:lumMod val="95000"/>
                    <a:lumOff val="5000"/>
                  </a:schemeClr>
                </a:solidFill>
                <a:cs typeface="Times New Roman" panose="02020603050405020304" pitchFamily="18" charset="0"/>
              </a:rPr>
              <a:t>ovid-19</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salgını</a:t>
            </a:r>
            <a:endParaRPr lang="tr-TR" dirty="0">
              <a:solidFill>
                <a:schemeClr val="tx1">
                  <a:lumMod val="95000"/>
                  <a:lumOff val="5000"/>
                </a:schemeClr>
              </a:solidFill>
              <a:cs typeface="Times New Roman" panose="02020603050405020304" pitchFamily="18" charset="0"/>
            </a:endParaRPr>
          </a:p>
          <a:p>
            <a:pPr marL="660395" indent="-457200"/>
            <a:r>
              <a:rPr lang="tr-TR" dirty="0">
                <a:solidFill>
                  <a:schemeClr val="tx1">
                    <a:lumMod val="95000"/>
                    <a:lumOff val="5000"/>
                  </a:schemeClr>
                </a:solidFill>
                <a:cs typeface="Times New Roman" panose="02020603050405020304" pitchFamily="18" charset="0"/>
              </a:rPr>
              <a:t>A</a:t>
            </a:r>
            <a:r>
              <a:rPr lang="en-US" dirty="0" err="1">
                <a:solidFill>
                  <a:schemeClr val="tx1">
                    <a:lumMod val="95000"/>
                    <a:lumOff val="5000"/>
                  </a:schemeClr>
                </a:solidFill>
                <a:cs typeface="Times New Roman" panose="02020603050405020304" pitchFamily="18" charset="0"/>
              </a:rPr>
              <a:t>ni</a:t>
            </a:r>
            <a:r>
              <a:rPr lang="en-US" dirty="0">
                <a:solidFill>
                  <a:schemeClr val="tx1">
                    <a:lumMod val="95000"/>
                    <a:lumOff val="5000"/>
                  </a:schemeClr>
                </a:solidFill>
                <a:cs typeface="Times New Roman" panose="02020603050405020304" pitchFamily="18" charset="0"/>
              </a:rPr>
              <a:t> ve </a:t>
            </a:r>
            <a:r>
              <a:rPr lang="en-US" dirty="0" err="1">
                <a:solidFill>
                  <a:schemeClr val="tx1">
                    <a:lumMod val="95000"/>
                    <a:lumOff val="5000"/>
                  </a:schemeClr>
                </a:solidFill>
                <a:cs typeface="Times New Roman" panose="02020603050405020304" pitchFamily="18" charset="0"/>
              </a:rPr>
              <a:t>beklenmedik</a:t>
            </a:r>
            <a:r>
              <a:rPr lang="en-US" dirty="0">
                <a:solidFill>
                  <a:schemeClr val="tx1">
                    <a:lumMod val="95000"/>
                    <a:lumOff val="5000"/>
                  </a:schemeClr>
                </a:solidFill>
                <a:cs typeface="Times New Roman" panose="02020603050405020304" pitchFamily="18" charset="0"/>
              </a:rPr>
              <a:t> </a:t>
            </a:r>
            <a:r>
              <a:rPr lang="tr-TR" dirty="0">
                <a:solidFill>
                  <a:schemeClr val="tx1">
                    <a:lumMod val="95000"/>
                    <a:lumOff val="5000"/>
                  </a:schemeClr>
                </a:solidFill>
                <a:cs typeface="Times New Roman" panose="02020603050405020304" pitchFamily="18" charset="0"/>
              </a:rPr>
              <a:t>olaylara karşı </a:t>
            </a:r>
            <a:r>
              <a:rPr lang="tr-TR" dirty="0" err="1">
                <a:solidFill>
                  <a:schemeClr val="tx1">
                    <a:lumMod val="95000"/>
                    <a:lumOff val="5000"/>
                  </a:schemeClr>
                </a:solidFill>
                <a:cs typeface="Times New Roman" panose="02020603050405020304" pitchFamily="18" charset="0"/>
              </a:rPr>
              <a:t>hazırlıklılık</a:t>
            </a:r>
            <a:endParaRPr lang="tr-TR" dirty="0">
              <a:solidFill>
                <a:schemeClr val="tx1">
                  <a:lumMod val="95000"/>
                  <a:lumOff val="5000"/>
                </a:schemeClr>
              </a:solidFill>
              <a:cs typeface="Times New Roman" panose="02020603050405020304" pitchFamily="18" charset="0"/>
            </a:endParaRPr>
          </a:p>
          <a:p>
            <a:pPr marL="660395" indent="-457200"/>
            <a:r>
              <a:rPr lang="tr-TR" dirty="0">
                <a:solidFill>
                  <a:schemeClr val="tx1">
                    <a:lumMod val="95000"/>
                    <a:lumOff val="5000"/>
                  </a:schemeClr>
                </a:solidFill>
                <a:cs typeface="Times New Roman" panose="02020603050405020304" pitchFamily="18" charset="0"/>
              </a:rPr>
              <a:t>İ</a:t>
            </a:r>
            <a:r>
              <a:rPr lang="en-US" dirty="0" err="1">
                <a:solidFill>
                  <a:schemeClr val="tx1">
                    <a:lumMod val="95000"/>
                    <a:lumOff val="5000"/>
                  </a:schemeClr>
                </a:solidFill>
                <a:cs typeface="Times New Roman" panose="02020603050405020304" pitchFamily="18" charset="0"/>
              </a:rPr>
              <a:t>laç</a:t>
            </a:r>
            <a:r>
              <a:rPr lang="en-US" dirty="0">
                <a:solidFill>
                  <a:schemeClr val="tx1">
                    <a:lumMod val="95000"/>
                    <a:lumOff val="5000"/>
                  </a:schemeClr>
                </a:solidFill>
                <a:cs typeface="Times New Roman" panose="02020603050405020304" pitchFamily="18" charset="0"/>
              </a:rPr>
              <a:t> </a:t>
            </a:r>
            <a:r>
              <a:rPr lang="tr-TR" dirty="0">
                <a:solidFill>
                  <a:schemeClr val="tx1">
                    <a:lumMod val="95000"/>
                    <a:lumOff val="5000"/>
                  </a:schemeClr>
                </a:solidFill>
                <a:cs typeface="Times New Roman" panose="02020603050405020304" pitchFamily="18" charset="0"/>
              </a:rPr>
              <a:t>ve</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aşı</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üretim</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çalışmaların</a:t>
            </a:r>
            <a:r>
              <a:rPr lang="tr-TR" dirty="0" err="1">
                <a:solidFill>
                  <a:schemeClr val="tx1">
                    <a:lumMod val="95000"/>
                    <a:lumOff val="5000"/>
                  </a:schemeClr>
                </a:solidFill>
                <a:cs typeface="Times New Roman" panose="02020603050405020304" pitchFamily="18" charset="0"/>
              </a:rPr>
              <a:t>ın</a:t>
            </a:r>
            <a:r>
              <a:rPr lang="tr-TR" dirty="0">
                <a:solidFill>
                  <a:schemeClr val="tx1">
                    <a:lumMod val="95000"/>
                    <a:lumOff val="5000"/>
                  </a:schemeClr>
                </a:solidFill>
                <a:cs typeface="Times New Roman" panose="02020603050405020304" pitchFamily="18" charset="0"/>
              </a:rPr>
              <a:t> yürütebilmesi</a:t>
            </a:r>
          </a:p>
          <a:p>
            <a:pPr marL="660395" indent="-457200"/>
            <a:r>
              <a:rPr lang="tr-TR" dirty="0">
                <a:solidFill>
                  <a:schemeClr val="tx1">
                    <a:lumMod val="95000"/>
                    <a:lumOff val="5000"/>
                  </a:schemeClr>
                </a:solidFill>
                <a:cs typeface="Times New Roman" panose="02020603050405020304" pitchFamily="18" charset="0"/>
              </a:rPr>
              <a:t>S</a:t>
            </a:r>
            <a:r>
              <a:rPr lang="en-US" dirty="0" err="1">
                <a:solidFill>
                  <a:schemeClr val="tx1">
                    <a:lumMod val="95000"/>
                    <a:lumOff val="5000"/>
                  </a:schemeClr>
                </a:solidFill>
                <a:cs typeface="Times New Roman" panose="02020603050405020304" pitchFamily="18" charset="0"/>
              </a:rPr>
              <a:t>tandart</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çalışma</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yöntemlerine</a:t>
            </a:r>
            <a:r>
              <a:rPr lang="en-US" dirty="0">
                <a:solidFill>
                  <a:schemeClr val="tx1">
                    <a:lumMod val="95000"/>
                    <a:lumOff val="5000"/>
                  </a:schemeClr>
                </a:solidFill>
                <a:cs typeface="Times New Roman" panose="02020603050405020304" pitchFamily="18" charset="0"/>
              </a:rPr>
              <a:t> </a:t>
            </a:r>
            <a:r>
              <a:rPr lang="tr-TR" dirty="0">
                <a:solidFill>
                  <a:schemeClr val="tx1">
                    <a:lumMod val="95000"/>
                    <a:lumOff val="5000"/>
                  </a:schemeClr>
                </a:solidFill>
                <a:cs typeface="Times New Roman" panose="02020603050405020304" pitchFamily="18" charset="0"/>
              </a:rPr>
              <a:t>hakim</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pratik</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uygulamalar</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konusunda</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tecrübeli</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eğitimli</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personel</a:t>
            </a:r>
            <a:r>
              <a:rPr lang="tr-TR" dirty="0">
                <a:solidFill>
                  <a:schemeClr val="tx1">
                    <a:lumMod val="95000"/>
                    <a:lumOff val="5000"/>
                  </a:schemeClr>
                </a:solidFill>
                <a:cs typeface="Times New Roman" panose="02020603050405020304" pitchFamily="18" charset="0"/>
              </a:rPr>
              <a:t> ihtiyacı</a:t>
            </a:r>
            <a:endParaRPr lang="tr-TR" dirty="0">
              <a:solidFill>
                <a:schemeClr val="tx1">
                  <a:lumMod val="95000"/>
                  <a:lumOff val="5000"/>
                </a:schemeClr>
              </a:solidFill>
            </a:endParaRPr>
          </a:p>
        </p:txBody>
      </p:sp>
      <p:pic>
        <p:nvPicPr>
          <p:cNvPr id="1026" name="Picture 2" descr="JN1 Varyantı Nedir? Covid JN1 Virüsü Belirtileri Nelerdir?">
            <a:extLst>
              <a:ext uri="{FF2B5EF4-FFF2-40B4-BE49-F238E27FC236}">
                <a16:creationId xmlns:a16="http://schemas.microsoft.com/office/drawing/2014/main" id="{9C594F06-A4CE-80C9-558A-3F4959DF57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9169" y="1793873"/>
            <a:ext cx="3138637" cy="22556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oronavirüs salgını küresel ekonomiyi tehdit ediyor">
            <a:extLst>
              <a:ext uri="{FF2B5EF4-FFF2-40B4-BE49-F238E27FC236}">
                <a16:creationId xmlns:a16="http://schemas.microsoft.com/office/drawing/2014/main" id="{9EB8BD27-65B5-E999-0FA7-E4CB4DFB96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7846" y="4138551"/>
            <a:ext cx="4871450" cy="2719449"/>
          </a:xfrm>
          <a:prstGeom prst="rect">
            <a:avLst/>
          </a:prstGeom>
          <a:noFill/>
          <a:extLst>
            <a:ext uri="{909E8E84-426E-40DD-AFC4-6F175D3DCCD1}">
              <a14:hiddenFill xmlns:a14="http://schemas.microsoft.com/office/drawing/2010/main">
                <a:solidFill>
                  <a:srgbClr val="FFFFFF"/>
                </a:solidFill>
              </a14:hiddenFill>
            </a:ext>
          </a:extLst>
        </p:spPr>
      </p:pic>
      <p:sp>
        <p:nvSpPr>
          <p:cNvPr id="2" name="Yuvarlatılmış Dikdörtgen 90">
            <a:extLst>
              <a:ext uri="{FF2B5EF4-FFF2-40B4-BE49-F238E27FC236}">
                <a16:creationId xmlns:a16="http://schemas.microsoft.com/office/drawing/2014/main" id="{2E58A2EA-28B3-75C2-3E61-1819003014DD}"/>
              </a:ext>
            </a:extLst>
          </p:cNvPr>
          <p:cNvSpPr/>
          <p:nvPr/>
        </p:nvSpPr>
        <p:spPr>
          <a:xfrm>
            <a:off x="5226188" y="319545"/>
            <a:ext cx="4237852" cy="832841"/>
          </a:xfrm>
          <a:prstGeom prst="roundRect">
            <a:avLst/>
          </a:prstGeom>
          <a:solidFill>
            <a:schemeClr val="accent5">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3600" b="1" dirty="0">
                <a:solidFill>
                  <a:schemeClr val="tx2">
                    <a:lumMod val="10000"/>
                  </a:schemeClr>
                </a:solidFill>
                <a:cs typeface="Times New Roman" panose="02020603050405020304" pitchFamily="18" charset="0"/>
              </a:rPr>
              <a:t>GEREKÇE</a:t>
            </a:r>
          </a:p>
        </p:txBody>
      </p:sp>
    </p:spTree>
    <p:extLst>
      <p:ext uri="{BB962C8B-B14F-4D97-AF65-F5344CB8AC3E}">
        <p14:creationId xmlns:p14="http://schemas.microsoft.com/office/powerpoint/2010/main" val="2090995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a:extLst>
              <a:ext uri="{FF2B5EF4-FFF2-40B4-BE49-F238E27FC236}">
                <a16:creationId xmlns:a16="http://schemas.microsoft.com/office/drawing/2014/main" id="{B30E26B3-E931-84E5-8805-376EBC32CD3C}"/>
              </a:ext>
            </a:extLst>
          </p:cNvPr>
          <p:cNvSpPr txBox="1">
            <a:spLocks noGrp="1"/>
          </p:cNvSpPr>
          <p:nvPr>
            <p:ph idx="1"/>
          </p:nvPr>
        </p:nvSpPr>
        <p:spPr>
          <a:xfrm>
            <a:off x="262252" y="2255317"/>
            <a:ext cx="4675211" cy="3817823"/>
          </a:xfrm>
          <a:prstGeom prst="rect">
            <a:avLst/>
          </a:prstGeom>
          <a:solidFill>
            <a:schemeClr val="accent5">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60395" indent="-457200"/>
            <a:r>
              <a:rPr lang="tr-TR" dirty="0">
                <a:solidFill>
                  <a:schemeClr val="tx1">
                    <a:lumMod val="95000"/>
                    <a:lumOff val="5000"/>
                  </a:schemeClr>
                </a:solidFill>
                <a:cs typeface="Times New Roman" panose="02020603050405020304" pitchFamily="18" charset="0"/>
              </a:rPr>
              <a:t>P</a:t>
            </a:r>
            <a:r>
              <a:rPr lang="en-US" dirty="0" err="1">
                <a:solidFill>
                  <a:schemeClr val="tx1">
                    <a:lumMod val="95000"/>
                    <a:lumOff val="5000"/>
                  </a:schemeClr>
                </a:solidFill>
                <a:cs typeface="Times New Roman" panose="02020603050405020304" pitchFamily="18" charset="0"/>
              </a:rPr>
              <a:t>andemilerin</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daha</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sık</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yaşanacağı</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öngörü</a:t>
            </a:r>
            <a:r>
              <a:rPr lang="tr-TR" dirty="0" err="1">
                <a:solidFill>
                  <a:schemeClr val="tx1">
                    <a:lumMod val="95000"/>
                    <a:lumOff val="5000"/>
                  </a:schemeClr>
                </a:solidFill>
                <a:cs typeface="Times New Roman" panose="02020603050405020304" pitchFamily="18" charset="0"/>
              </a:rPr>
              <a:t>sü</a:t>
            </a:r>
            <a:endParaRPr lang="tr-TR" dirty="0">
              <a:solidFill>
                <a:schemeClr val="tx1">
                  <a:lumMod val="95000"/>
                  <a:lumOff val="5000"/>
                </a:schemeClr>
              </a:solidFill>
              <a:cs typeface="Times New Roman" panose="02020603050405020304" pitchFamily="18" charset="0"/>
            </a:endParaRPr>
          </a:p>
          <a:p>
            <a:pPr marL="660395" indent="-457200"/>
            <a:r>
              <a:rPr lang="tr-TR" dirty="0">
                <a:solidFill>
                  <a:schemeClr val="tx1">
                    <a:lumMod val="95000"/>
                    <a:lumOff val="5000"/>
                  </a:schemeClr>
                </a:solidFill>
                <a:cs typeface="Times New Roman" panose="02020603050405020304" pitchFamily="18" charset="0"/>
              </a:rPr>
              <a:t>Biyolojik ajanlarla mücadele stratejik öneme sahip</a:t>
            </a:r>
            <a:endParaRPr lang="en-US" dirty="0">
              <a:solidFill>
                <a:schemeClr val="tx1">
                  <a:lumMod val="95000"/>
                  <a:lumOff val="5000"/>
                </a:schemeClr>
              </a:solidFill>
              <a:cs typeface="Times New Roman" panose="02020603050405020304" pitchFamily="18" charset="0"/>
            </a:endParaRPr>
          </a:p>
          <a:p>
            <a:pPr marL="660395" indent="-457200"/>
            <a:r>
              <a:rPr lang="tr-TR" dirty="0">
                <a:solidFill>
                  <a:schemeClr val="tx1">
                    <a:lumMod val="95000"/>
                    <a:lumOff val="5000"/>
                  </a:schemeClr>
                </a:solidFill>
                <a:cs typeface="Times New Roman" panose="02020603050405020304" pitchFamily="18" charset="0"/>
              </a:rPr>
              <a:t>F</a:t>
            </a:r>
            <a:r>
              <a:rPr lang="en-US" dirty="0" err="1">
                <a:solidFill>
                  <a:schemeClr val="tx1">
                    <a:lumMod val="95000"/>
                    <a:lumOff val="5000"/>
                  </a:schemeClr>
                </a:solidFill>
                <a:cs typeface="Times New Roman" panose="02020603050405020304" pitchFamily="18" charset="0"/>
              </a:rPr>
              <a:t>arkındalığı</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artan</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ülkeler</a:t>
            </a:r>
            <a:r>
              <a:rPr lang="tr-TR" dirty="0">
                <a:solidFill>
                  <a:schemeClr val="tx1">
                    <a:lumMod val="95000"/>
                    <a:lumOff val="5000"/>
                  </a:schemeClr>
                </a:solidFill>
                <a:cs typeface="Times New Roman" panose="02020603050405020304" pitchFamily="18" charset="0"/>
              </a:rPr>
              <a:t>de</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ilaç</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üretim</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tesislerini</a:t>
            </a:r>
            <a:r>
              <a:rPr lang="tr-TR"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artırmaya</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yönelik</a:t>
            </a:r>
            <a:r>
              <a:rPr lang="en-US" dirty="0">
                <a:solidFill>
                  <a:schemeClr val="tx1">
                    <a:lumMod val="95000"/>
                    <a:lumOff val="5000"/>
                  </a:schemeClr>
                </a:solidFill>
                <a:cs typeface="Times New Roman" panose="02020603050405020304" pitchFamily="18" charset="0"/>
              </a:rPr>
              <a:t> </a:t>
            </a:r>
            <a:r>
              <a:rPr lang="en-US" dirty="0" err="1">
                <a:solidFill>
                  <a:schemeClr val="tx1">
                    <a:lumMod val="95000"/>
                    <a:lumOff val="5000"/>
                  </a:schemeClr>
                </a:solidFill>
                <a:cs typeface="Times New Roman" panose="02020603050405020304" pitchFamily="18" charset="0"/>
              </a:rPr>
              <a:t>strateji</a:t>
            </a:r>
            <a:r>
              <a:rPr lang="tr-TR" dirty="0" err="1">
                <a:solidFill>
                  <a:schemeClr val="tx1">
                    <a:lumMod val="95000"/>
                    <a:lumOff val="5000"/>
                  </a:schemeClr>
                </a:solidFill>
                <a:cs typeface="Times New Roman" panose="02020603050405020304" pitchFamily="18" charset="0"/>
              </a:rPr>
              <a:t>ler</a:t>
            </a:r>
            <a:endParaRPr lang="tr-TR" dirty="0">
              <a:solidFill>
                <a:schemeClr val="tx1">
                  <a:lumMod val="95000"/>
                  <a:lumOff val="5000"/>
                </a:schemeClr>
              </a:solidFill>
            </a:endParaRPr>
          </a:p>
        </p:txBody>
      </p:sp>
      <p:pic>
        <p:nvPicPr>
          <p:cNvPr id="2050" name="Picture 2" descr="Firmalar İçin Strateji Nedir, Nasıl Belirlenir, Nasıl Hayata Geçirilir -  Türk Elektronik Sanayicileri Derneği">
            <a:extLst>
              <a:ext uri="{FF2B5EF4-FFF2-40B4-BE49-F238E27FC236}">
                <a16:creationId xmlns:a16="http://schemas.microsoft.com/office/drawing/2014/main" id="{BA42364B-6963-51E5-31BB-5B0504763E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0469" y="4965700"/>
            <a:ext cx="4305300" cy="18923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ANK OLOJİ - Bir T-72B3 tankın ekibi, monte edilen NSV makineli tüfek ile  talim yapıyor. | Facebook">
            <a:extLst>
              <a:ext uri="{FF2B5EF4-FFF2-40B4-BE49-F238E27FC236}">
                <a16:creationId xmlns:a16="http://schemas.microsoft.com/office/drawing/2014/main" id="{FDACA297-38FE-7933-345D-57014ECC27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4455" y="1376301"/>
            <a:ext cx="3492500" cy="23241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iyolojik silah - Vikipedi">
            <a:extLst>
              <a:ext uri="{FF2B5EF4-FFF2-40B4-BE49-F238E27FC236}">
                <a16:creationId xmlns:a16="http://schemas.microsoft.com/office/drawing/2014/main" id="{EDB27943-650A-0217-C4C0-46A3ECB488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5875" y="2255317"/>
            <a:ext cx="2842452" cy="2212851"/>
          </a:xfrm>
          <a:prstGeom prst="rect">
            <a:avLst/>
          </a:prstGeom>
          <a:noFill/>
          <a:extLst>
            <a:ext uri="{909E8E84-426E-40DD-AFC4-6F175D3DCCD1}">
              <a14:hiddenFill xmlns:a14="http://schemas.microsoft.com/office/drawing/2010/main">
                <a:solidFill>
                  <a:srgbClr val="FFFFFF"/>
                </a:solidFill>
              </a14:hiddenFill>
            </a:ext>
          </a:extLst>
        </p:spPr>
      </p:pic>
      <p:sp>
        <p:nvSpPr>
          <p:cNvPr id="8" name="U Dönüş Oku 7">
            <a:extLst>
              <a:ext uri="{FF2B5EF4-FFF2-40B4-BE49-F238E27FC236}">
                <a16:creationId xmlns:a16="http://schemas.microsoft.com/office/drawing/2014/main" id="{40CD0C8F-9D99-7A49-DA9F-2C131CB282DE}"/>
              </a:ext>
            </a:extLst>
          </p:cNvPr>
          <p:cNvSpPr/>
          <p:nvPr/>
        </p:nvSpPr>
        <p:spPr>
          <a:xfrm rot="2701380">
            <a:off x="8525780" y="1682136"/>
            <a:ext cx="1260188" cy="648829"/>
          </a:xfrm>
          <a:prstGeom prst="utur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9" name="U Dönüş Oku 8">
            <a:extLst>
              <a:ext uri="{FF2B5EF4-FFF2-40B4-BE49-F238E27FC236}">
                <a16:creationId xmlns:a16="http://schemas.microsoft.com/office/drawing/2014/main" id="{92C27D25-351C-300E-E7AD-C000A4CFF5FF}"/>
              </a:ext>
            </a:extLst>
          </p:cNvPr>
          <p:cNvSpPr/>
          <p:nvPr/>
        </p:nvSpPr>
        <p:spPr>
          <a:xfrm rot="7022515">
            <a:off x="9147260" y="4857617"/>
            <a:ext cx="1260188" cy="629894"/>
          </a:xfrm>
          <a:prstGeom prst="utur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0" name="Yuvarlatılmış Dikdörtgen 90">
            <a:extLst>
              <a:ext uri="{FF2B5EF4-FFF2-40B4-BE49-F238E27FC236}">
                <a16:creationId xmlns:a16="http://schemas.microsoft.com/office/drawing/2014/main" id="{40C6CD75-47EA-AAE5-49FC-159B94D8C107}"/>
              </a:ext>
            </a:extLst>
          </p:cNvPr>
          <p:cNvSpPr/>
          <p:nvPr/>
        </p:nvSpPr>
        <p:spPr>
          <a:xfrm>
            <a:off x="5226188" y="319545"/>
            <a:ext cx="4237852" cy="832841"/>
          </a:xfrm>
          <a:prstGeom prst="roundRect">
            <a:avLst/>
          </a:prstGeom>
          <a:solidFill>
            <a:schemeClr val="accent5">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3600" b="1" dirty="0">
                <a:solidFill>
                  <a:schemeClr val="tx2">
                    <a:lumMod val="10000"/>
                  </a:schemeClr>
                </a:solidFill>
                <a:cs typeface="Times New Roman" panose="02020603050405020304" pitchFamily="18" charset="0"/>
              </a:rPr>
              <a:t>GEREKÇE</a:t>
            </a:r>
          </a:p>
        </p:txBody>
      </p:sp>
    </p:spTree>
    <p:extLst>
      <p:ext uri="{BB962C8B-B14F-4D97-AF65-F5344CB8AC3E}">
        <p14:creationId xmlns:p14="http://schemas.microsoft.com/office/powerpoint/2010/main" val="1417187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97541" y="1755351"/>
            <a:ext cx="11196918" cy="4089190"/>
          </a:xfrm>
        </p:spPr>
        <p:txBody>
          <a:bodyPr>
            <a:noAutofit/>
          </a:bodyPr>
          <a:lstStyle/>
          <a:p>
            <a:pPr algn="just">
              <a:lnSpc>
                <a:spcPct val="100000"/>
              </a:lnSpc>
              <a:spcBef>
                <a:spcPts val="0"/>
              </a:spcBef>
              <a:spcAft>
                <a:spcPts val="1200"/>
              </a:spcAft>
            </a:pPr>
            <a:r>
              <a:rPr lang="tr-TR" dirty="0">
                <a:solidFill>
                  <a:schemeClr val="tx2">
                    <a:lumMod val="10000"/>
                  </a:schemeClr>
                </a:solidFill>
                <a:ea typeface="Times New Roman" panose="02020603050405020304" pitchFamily="18" charset="0"/>
              </a:rPr>
              <a:t>Yenilikçi teorik ve pratik eğitim uygulamalarıyla </a:t>
            </a:r>
            <a:r>
              <a:rPr lang="tr-TR" b="1" dirty="0">
                <a:solidFill>
                  <a:schemeClr val="tx2">
                    <a:lumMod val="10000"/>
                  </a:schemeClr>
                </a:solidFill>
                <a:ea typeface="Times New Roman" panose="02020603050405020304" pitchFamily="18" charset="0"/>
              </a:rPr>
              <a:t>ilaç sektöründe uzmanlaşmış iş gücü </a:t>
            </a:r>
            <a:r>
              <a:rPr lang="tr-TR" dirty="0">
                <a:solidFill>
                  <a:schemeClr val="tx2">
                    <a:lumMod val="10000"/>
                  </a:schemeClr>
                </a:solidFill>
                <a:ea typeface="Times New Roman" panose="02020603050405020304" pitchFamily="18" charset="0"/>
              </a:rPr>
              <a:t>sağlamak</a:t>
            </a:r>
          </a:p>
          <a:p>
            <a:pPr algn="just">
              <a:lnSpc>
                <a:spcPct val="100000"/>
              </a:lnSpc>
              <a:spcBef>
                <a:spcPts val="0"/>
              </a:spcBef>
              <a:spcAft>
                <a:spcPts val="1200"/>
              </a:spcAft>
            </a:pPr>
            <a:r>
              <a:rPr lang="tr-TR" dirty="0">
                <a:solidFill>
                  <a:schemeClr val="tx2">
                    <a:lumMod val="10000"/>
                  </a:schemeClr>
                </a:solidFill>
                <a:ea typeface="Times New Roman" panose="02020603050405020304" pitchFamily="18" charset="0"/>
              </a:rPr>
              <a:t>Olağanüstü durumlarda </a:t>
            </a:r>
            <a:r>
              <a:rPr lang="tr-TR" b="1" dirty="0">
                <a:solidFill>
                  <a:schemeClr val="tx2">
                    <a:lumMod val="10000"/>
                  </a:schemeClr>
                </a:solidFill>
                <a:ea typeface="Times New Roman" panose="02020603050405020304" pitchFamily="18" charset="0"/>
              </a:rPr>
              <a:t>acil ilaç talebi durumunda</a:t>
            </a:r>
            <a:r>
              <a:rPr lang="tr-TR" dirty="0">
                <a:solidFill>
                  <a:schemeClr val="tx2">
                    <a:lumMod val="10000"/>
                  </a:schemeClr>
                </a:solidFill>
                <a:ea typeface="Times New Roman" panose="02020603050405020304" pitchFamily="18" charset="0"/>
              </a:rPr>
              <a:t>, deneyimli personeli insanlığın hizmetine hazır hale getirmek</a:t>
            </a:r>
          </a:p>
          <a:p>
            <a:pPr algn="just">
              <a:lnSpc>
                <a:spcPct val="100000"/>
              </a:lnSpc>
              <a:spcBef>
                <a:spcPts val="0"/>
              </a:spcBef>
              <a:spcAft>
                <a:spcPts val="1200"/>
              </a:spcAft>
            </a:pPr>
            <a:r>
              <a:rPr lang="tr-TR" dirty="0">
                <a:solidFill>
                  <a:schemeClr val="tx2">
                    <a:lumMod val="10000"/>
                  </a:schemeClr>
                </a:solidFill>
                <a:ea typeface="Times New Roman" panose="02020603050405020304" pitchFamily="18" charset="0"/>
              </a:rPr>
              <a:t>Yenilikçi ilaç araştırma yöntemlerine dayalı </a:t>
            </a:r>
            <a:r>
              <a:rPr lang="tr-TR" b="1" dirty="0">
                <a:solidFill>
                  <a:schemeClr val="tx2">
                    <a:lumMod val="10000"/>
                  </a:schemeClr>
                </a:solidFill>
                <a:ea typeface="Times New Roman" panose="02020603050405020304" pitchFamily="18" charset="0"/>
              </a:rPr>
              <a:t>AR-GE çalışmaları yapmak</a:t>
            </a:r>
            <a:endParaRPr lang="tr-TR" dirty="0">
              <a:solidFill>
                <a:schemeClr val="tx2">
                  <a:lumMod val="10000"/>
                </a:schemeClr>
              </a:solidFill>
              <a:ea typeface="Times New Roman" panose="02020603050405020304" pitchFamily="18" charset="0"/>
            </a:endParaRPr>
          </a:p>
          <a:p>
            <a:pPr algn="just">
              <a:lnSpc>
                <a:spcPct val="100000"/>
              </a:lnSpc>
              <a:spcBef>
                <a:spcPts val="0"/>
              </a:spcBef>
              <a:spcAft>
                <a:spcPts val="1200"/>
              </a:spcAft>
            </a:pPr>
            <a:r>
              <a:rPr lang="en-US" dirty="0" err="1">
                <a:solidFill>
                  <a:srgbClr val="000000"/>
                </a:solidFill>
                <a:ea typeface="Times New Roman" panose="02020603050405020304" pitchFamily="18" charset="0"/>
              </a:rPr>
              <a:t>Ülkelerin</a:t>
            </a:r>
            <a:r>
              <a:rPr lang="en-US" dirty="0">
                <a:solidFill>
                  <a:srgbClr val="000000"/>
                </a:solidFill>
                <a:ea typeface="Times New Roman" panose="02020603050405020304" pitchFamily="18" charset="0"/>
              </a:rPr>
              <a:t> </a:t>
            </a:r>
            <a:r>
              <a:rPr lang="en-US" b="1" dirty="0" err="1">
                <a:solidFill>
                  <a:srgbClr val="000000"/>
                </a:solidFill>
                <a:ea typeface="Times New Roman" panose="02020603050405020304" pitchFamily="18" charset="0"/>
              </a:rPr>
              <a:t>ilaç</a:t>
            </a:r>
            <a:r>
              <a:rPr lang="en-US" b="1" dirty="0">
                <a:solidFill>
                  <a:srgbClr val="000000"/>
                </a:solidFill>
                <a:ea typeface="Times New Roman" panose="02020603050405020304" pitchFamily="18" charset="0"/>
              </a:rPr>
              <a:t> </a:t>
            </a:r>
            <a:r>
              <a:rPr lang="en-US" b="1" dirty="0" err="1">
                <a:solidFill>
                  <a:srgbClr val="000000"/>
                </a:solidFill>
                <a:ea typeface="Times New Roman" panose="02020603050405020304" pitchFamily="18" charset="0"/>
              </a:rPr>
              <a:t>araştırma</a:t>
            </a:r>
            <a:r>
              <a:rPr lang="en-US" b="1" dirty="0">
                <a:solidFill>
                  <a:srgbClr val="000000"/>
                </a:solidFill>
                <a:ea typeface="Times New Roman" panose="02020603050405020304" pitchFamily="18" charset="0"/>
              </a:rPr>
              <a:t> ve </a:t>
            </a:r>
            <a:r>
              <a:rPr lang="en-US" b="1" dirty="0" err="1">
                <a:solidFill>
                  <a:srgbClr val="000000"/>
                </a:solidFill>
                <a:ea typeface="Times New Roman" panose="02020603050405020304" pitchFamily="18" charset="0"/>
              </a:rPr>
              <a:t>üretim</a:t>
            </a:r>
            <a:r>
              <a:rPr lang="en-US" b="1" dirty="0">
                <a:solidFill>
                  <a:srgbClr val="000000"/>
                </a:solidFill>
                <a:ea typeface="Times New Roman" panose="02020603050405020304" pitchFamily="18" charset="0"/>
              </a:rPr>
              <a:t> </a:t>
            </a:r>
            <a:r>
              <a:rPr lang="en-US" b="1" dirty="0" err="1">
                <a:solidFill>
                  <a:srgbClr val="000000"/>
                </a:solidFill>
                <a:ea typeface="Times New Roman" panose="02020603050405020304" pitchFamily="18" charset="0"/>
              </a:rPr>
              <a:t>süreçlerin</a:t>
            </a:r>
            <a:r>
              <a:rPr lang="tr-TR" b="1" dirty="0">
                <a:solidFill>
                  <a:srgbClr val="000000"/>
                </a:solidFill>
                <a:ea typeface="Times New Roman" panose="02020603050405020304" pitchFamily="18" charset="0"/>
              </a:rPr>
              <a:t>in</a:t>
            </a:r>
            <a:r>
              <a:rPr lang="en-US" b="1" dirty="0">
                <a:solidFill>
                  <a:srgbClr val="000000"/>
                </a:solidFill>
                <a:ea typeface="Times New Roman" panose="02020603050405020304" pitchFamily="18" charset="0"/>
              </a:rPr>
              <a:t> </a:t>
            </a:r>
            <a:r>
              <a:rPr lang="en-US" b="1" dirty="0" err="1">
                <a:solidFill>
                  <a:srgbClr val="000000"/>
                </a:solidFill>
                <a:ea typeface="Times New Roman" panose="02020603050405020304" pitchFamily="18" charset="0"/>
              </a:rPr>
              <a:t>sürdürülebilirliğ</a:t>
            </a:r>
            <a:r>
              <a:rPr lang="tr-TR" b="1" dirty="0">
                <a:solidFill>
                  <a:srgbClr val="000000"/>
                </a:solidFill>
                <a:ea typeface="Times New Roman" panose="02020603050405020304" pitchFamily="18" charset="0"/>
              </a:rPr>
              <a:t>in</a:t>
            </a:r>
            <a:r>
              <a:rPr lang="en-US" b="1" dirty="0">
                <a:solidFill>
                  <a:srgbClr val="000000"/>
                </a:solidFill>
                <a:ea typeface="Times New Roman" panose="02020603050405020304" pitchFamily="18" charset="0"/>
              </a:rPr>
              <a:t>e </a:t>
            </a:r>
            <a:r>
              <a:rPr lang="en-US" dirty="0" err="1">
                <a:solidFill>
                  <a:srgbClr val="000000"/>
                </a:solidFill>
                <a:ea typeface="Times New Roman" panose="02020603050405020304" pitchFamily="18" charset="0"/>
              </a:rPr>
              <a:t>katkı</a:t>
            </a:r>
            <a:r>
              <a:rPr lang="en-US" dirty="0">
                <a:solidFill>
                  <a:srgbClr val="000000"/>
                </a:solidFill>
                <a:ea typeface="Times New Roman" panose="02020603050405020304" pitchFamily="18" charset="0"/>
              </a:rPr>
              <a:t> </a:t>
            </a:r>
            <a:r>
              <a:rPr lang="en-US" dirty="0" err="1">
                <a:solidFill>
                  <a:srgbClr val="000000"/>
                </a:solidFill>
                <a:ea typeface="Times New Roman" panose="02020603050405020304" pitchFamily="18" charset="0"/>
              </a:rPr>
              <a:t>sağlamak</a:t>
            </a:r>
            <a:endParaRPr lang="tr-TR" dirty="0"/>
          </a:p>
        </p:txBody>
      </p:sp>
      <p:sp>
        <p:nvSpPr>
          <p:cNvPr id="2" name="Yuvarlatılmış Dikdörtgen 90">
            <a:extLst>
              <a:ext uri="{FF2B5EF4-FFF2-40B4-BE49-F238E27FC236}">
                <a16:creationId xmlns:a16="http://schemas.microsoft.com/office/drawing/2014/main" id="{345A9285-EA3C-09A9-988B-940562A8F66C}"/>
              </a:ext>
            </a:extLst>
          </p:cNvPr>
          <p:cNvSpPr/>
          <p:nvPr/>
        </p:nvSpPr>
        <p:spPr>
          <a:xfrm>
            <a:off x="5226188" y="319545"/>
            <a:ext cx="4237852" cy="832841"/>
          </a:xfrm>
          <a:prstGeom prst="roundRect">
            <a:avLst/>
          </a:prstGeom>
          <a:solidFill>
            <a:schemeClr val="accent5">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3600" b="1" dirty="0">
                <a:solidFill>
                  <a:schemeClr val="tx2">
                    <a:lumMod val="10000"/>
                  </a:schemeClr>
                </a:solidFill>
                <a:cs typeface="Times New Roman" panose="02020603050405020304" pitchFamily="18" charset="0"/>
              </a:rPr>
              <a:t>AMAÇ</a:t>
            </a:r>
          </a:p>
        </p:txBody>
      </p:sp>
    </p:spTree>
    <p:extLst>
      <p:ext uri="{BB962C8B-B14F-4D97-AF65-F5344CB8AC3E}">
        <p14:creationId xmlns:p14="http://schemas.microsoft.com/office/powerpoint/2010/main" val="3741877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91" name="Yuvarlatılmış Dikdörtgen 90">
            <a:extLst>
              <a:ext uri="{FF2B5EF4-FFF2-40B4-BE49-F238E27FC236}">
                <a16:creationId xmlns:a16="http://schemas.microsoft.com/office/drawing/2014/main" id="{CF643A83-F706-189E-1252-1E060A31FB88}"/>
              </a:ext>
            </a:extLst>
          </p:cNvPr>
          <p:cNvSpPr/>
          <p:nvPr/>
        </p:nvSpPr>
        <p:spPr>
          <a:xfrm>
            <a:off x="5226188" y="319545"/>
            <a:ext cx="4237852" cy="832841"/>
          </a:xfrm>
          <a:prstGeom prst="roundRect">
            <a:avLst/>
          </a:prstGeom>
          <a:solidFill>
            <a:schemeClr val="accent5">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3600" b="1" dirty="0">
                <a:solidFill>
                  <a:schemeClr val="tx2">
                    <a:lumMod val="10000"/>
                  </a:schemeClr>
                </a:solidFill>
                <a:cs typeface="Times New Roman" panose="02020603050405020304" pitchFamily="18" charset="0"/>
              </a:rPr>
              <a:t>PROJE ORTAKLARI</a:t>
            </a:r>
          </a:p>
        </p:txBody>
      </p:sp>
      <p:sp>
        <p:nvSpPr>
          <p:cNvPr id="92" name="Yuvarlatılmış Dikdörtgen 91">
            <a:extLst>
              <a:ext uri="{FF2B5EF4-FFF2-40B4-BE49-F238E27FC236}">
                <a16:creationId xmlns:a16="http://schemas.microsoft.com/office/drawing/2014/main" id="{7BFA2355-05AA-B8EA-DD02-60D5F9A6F722}"/>
              </a:ext>
            </a:extLst>
          </p:cNvPr>
          <p:cNvSpPr/>
          <p:nvPr/>
        </p:nvSpPr>
        <p:spPr>
          <a:xfrm>
            <a:off x="658906" y="3625851"/>
            <a:ext cx="2604994" cy="647700"/>
          </a:xfrm>
          <a:prstGeom prst="roundRect">
            <a:avLst/>
          </a:prstGeom>
          <a:solidFill>
            <a:schemeClr val="accent5">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2400" b="1" dirty="0">
                <a:solidFill>
                  <a:schemeClr val="tx2">
                    <a:lumMod val="10000"/>
                  </a:schemeClr>
                </a:solidFill>
                <a:cs typeface="Times New Roman" panose="02020603050405020304" pitchFamily="18" charset="0"/>
              </a:rPr>
              <a:t>ORTAKLAR</a:t>
            </a:r>
          </a:p>
        </p:txBody>
      </p:sp>
      <p:sp>
        <p:nvSpPr>
          <p:cNvPr id="93" name="Yuvarlatılmış Dikdörtgen 92">
            <a:extLst>
              <a:ext uri="{FF2B5EF4-FFF2-40B4-BE49-F238E27FC236}">
                <a16:creationId xmlns:a16="http://schemas.microsoft.com/office/drawing/2014/main" id="{7DDE3482-53BC-3A84-E669-F41F9C7C8087}"/>
              </a:ext>
            </a:extLst>
          </p:cNvPr>
          <p:cNvSpPr/>
          <p:nvPr/>
        </p:nvSpPr>
        <p:spPr>
          <a:xfrm>
            <a:off x="4201757" y="1682965"/>
            <a:ext cx="6007449" cy="49179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2">
                    <a:lumMod val="10000"/>
                  </a:schemeClr>
                </a:solidFill>
                <a:cs typeface="Times New Roman" panose="02020603050405020304" pitchFamily="18" charset="0"/>
              </a:rPr>
              <a:t>ANKARA ÜNİVERSİTESİ, TÜRKİYE</a:t>
            </a:r>
            <a:endParaRPr lang="tr-TR" sz="2400" b="1" dirty="0">
              <a:solidFill>
                <a:schemeClr val="tx2">
                  <a:lumMod val="10000"/>
                </a:schemeClr>
              </a:solidFill>
              <a:cs typeface="Times New Roman" panose="02020603050405020304" pitchFamily="18" charset="0"/>
            </a:endParaRPr>
          </a:p>
        </p:txBody>
      </p:sp>
      <p:sp>
        <p:nvSpPr>
          <p:cNvPr id="94" name="Yuvarlatılmış Dikdörtgen 93">
            <a:extLst>
              <a:ext uri="{FF2B5EF4-FFF2-40B4-BE49-F238E27FC236}">
                <a16:creationId xmlns:a16="http://schemas.microsoft.com/office/drawing/2014/main" id="{F2AFFB03-F4D8-6B11-1BCA-23217A404FF4}"/>
              </a:ext>
            </a:extLst>
          </p:cNvPr>
          <p:cNvSpPr/>
          <p:nvPr/>
        </p:nvSpPr>
        <p:spPr>
          <a:xfrm>
            <a:off x="4225507" y="5135292"/>
            <a:ext cx="4948973" cy="406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2">
                    <a:lumMod val="10000"/>
                  </a:schemeClr>
                </a:solidFill>
                <a:cs typeface="Times New Roman" panose="02020603050405020304" pitchFamily="18" charset="0"/>
              </a:rPr>
              <a:t>TRANSMISSIBLE BV, NETHERLANDS</a:t>
            </a:r>
            <a:endParaRPr lang="tr-TR" sz="2000" b="1" dirty="0">
              <a:solidFill>
                <a:schemeClr val="tx2">
                  <a:lumMod val="10000"/>
                </a:schemeClr>
              </a:solidFill>
              <a:cs typeface="Times New Roman" panose="02020603050405020304" pitchFamily="18" charset="0"/>
            </a:endParaRPr>
          </a:p>
        </p:txBody>
      </p:sp>
      <p:sp>
        <p:nvSpPr>
          <p:cNvPr id="95" name="Yuvarlatılmış Dikdörtgen 94">
            <a:extLst>
              <a:ext uri="{FF2B5EF4-FFF2-40B4-BE49-F238E27FC236}">
                <a16:creationId xmlns:a16="http://schemas.microsoft.com/office/drawing/2014/main" id="{867BBD0F-7D55-7635-CB52-4B7A2797EEBB}"/>
              </a:ext>
            </a:extLst>
          </p:cNvPr>
          <p:cNvSpPr/>
          <p:nvPr/>
        </p:nvSpPr>
        <p:spPr>
          <a:xfrm>
            <a:off x="4206601" y="5662341"/>
            <a:ext cx="4967879" cy="406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2">
                    <a:lumMod val="10000"/>
                  </a:schemeClr>
                </a:solidFill>
                <a:cs typeface="Times New Roman" panose="02020603050405020304" pitchFamily="18" charset="0"/>
              </a:rPr>
              <a:t>UNIVERSIDADE DO MINHO, PORTUGAL</a:t>
            </a:r>
            <a:endParaRPr lang="tr-TR" sz="2000" b="1" dirty="0">
              <a:solidFill>
                <a:schemeClr val="tx2">
                  <a:lumMod val="10000"/>
                </a:schemeClr>
              </a:solidFill>
              <a:cs typeface="Times New Roman" panose="02020603050405020304" pitchFamily="18" charset="0"/>
            </a:endParaRPr>
          </a:p>
        </p:txBody>
      </p:sp>
      <p:sp>
        <p:nvSpPr>
          <p:cNvPr id="96" name="Yuvarlatılmış Dikdörtgen 95">
            <a:extLst>
              <a:ext uri="{FF2B5EF4-FFF2-40B4-BE49-F238E27FC236}">
                <a16:creationId xmlns:a16="http://schemas.microsoft.com/office/drawing/2014/main" id="{CE14C1EE-4CDC-8F19-7386-FE46E8281CD7}"/>
              </a:ext>
            </a:extLst>
          </p:cNvPr>
          <p:cNvSpPr/>
          <p:nvPr/>
        </p:nvSpPr>
        <p:spPr>
          <a:xfrm>
            <a:off x="4203695" y="4648571"/>
            <a:ext cx="4948973" cy="406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2">
                    <a:lumMod val="10000"/>
                  </a:schemeClr>
                </a:solidFill>
                <a:cs typeface="Times New Roman" panose="02020603050405020304" pitchFamily="18" charset="0"/>
              </a:rPr>
              <a:t>UNIVERSITA DEGLI STUDI DI PADOVA, ITALY</a:t>
            </a:r>
            <a:endParaRPr lang="tr-TR" sz="2000" b="1" dirty="0">
              <a:solidFill>
                <a:schemeClr val="tx2">
                  <a:lumMod val="10000"/>
                </a:schemeClr>
              </a:solidFill>
              <a:cs typeface="Times New Roman" panose="02020603050405020304" pitchFamily="18" charset="0"/>
            </a:endParaRPr>
          </a:p>
        </p:txBody>
      </p:sp>
      <p:sp>
        <p:nvSpPr>
          <p:cNvPr id="97" name="Yuvarlatılmış Dikdörtgen 96">
            <a:extLst>
              <a:ext uri="{FF2B5EF4-FFF2-40B4-BE49-F238E27FC236}">
                <a16:creationId xmlns:a16="http://schemas.microsoft.com/office/drawing/2014/main" id="{FC82069D-E4FD-7862-825C-ECE4635F146D}"/>
              </a:ext>
            </a:extLst>
          </p:cNvPr>
          <p:cNvSpPr/>
          <p:nvPr/>
        </p:nvSpPr>
        <p:spPr>
          <a:xfrm>
            <a:off x="4225507" y="3930901"/>
            <a:ext cx="6005511" cy="35507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2">
                    <a:lumMod val="10000"/>
                  </a:schemeClr>
                </a:solidFill>
                <a:cs typeface="Times New Roman" panose="02020603050405020304" pitchFamily="18" charset="0"/>
              </a:rPr>
              <a:t>KOBAY </a:t>
            </a:r>
            <a:r>
              <a:rPr lang="tr-TR" sz="2000" b="1" dirty="0">
                <a:solidFill>
                  <a:schemeClr val="tx2">
                    <a:lumMod val="10000"/>
                  </a:schemeClr>
                </a:solidFill>
                <a:cs typeface="Times New Roman" panose="02020603050405020304" pitchFamily="18" charset="0"/>
              </a:rPr>
              <a:t>A.Ş., TÜRKİYE</a:t>
            </a:r>
            <a:endParaRPr lang="en-US" sz="2000" b="1" dirty="0">
              <a:solidFill>
                <a:schemeClr val="tx2">
                  <a:lumMod val="10000"/>
                </a:schemeClr>
              </a:solidFill>
              <a:cs typeface="Times New Roman" panose="02020603050405020304" pitchFamily="18" charset="0"/>
            </a:endParaRPr>
          </a:p>
        </p:txBody>
      </p:sp>
      <p:sp>
        <p:nvSpPr>
          <p:cNvPr id="98" name="Yuvarlatılmış Dikdörtgen 97">
            <a:extLst>
              <a:ext uri="{FF2B5EF4-FFF2-40B4-BE49-F238E27FC236}">
                <a16:creationId xmlns:a16="http://schemas.microsoft.com/office/drawing/2014/main" id="{B7972DC5-C33E-FE70-E95A-05F52CA6FEFD}"/>
              </a:ext>
            </a:extLst>
          </p:cNvPr>
          <p:cNvSpPr/>
          <p:nvPr/>
        </p:nvSpPr>
        <p:spPr>
          <a:xfrm>
            <a:off x="4225507" y="3420622"/>
            <a:ext cx="6005511" cy="406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2">
                    <a:lumMod val="10000"/>
                  </a:schemeClr>
                </a:solidFill>
                <a:cs typeface="Times New Roman" panose="02020603050405020304" pitchFamily="18" charset="0"/>
              </a:rPr>
              <a:t>DOKUZ EYLUL ÜNİVERSİTESİ, TÜRKİYE</a:t>
            </a:r>
            <a:endParaRPr lang="tr-TR" sz="2000" b="1" dirty="0">
              <a:solidFill>
                <a:schemeClr val="tx2">
                  <a:lumMod val="10000"/>
                </a:schemeClr>
              </a:solidFill>
              <a:cs typeface="Times New Roman" panose="02020603050405020304" pitchFamily="18" charset="0"/>
            </a:endParaRPr>
          </a:p>
        </p:txBody>
      </p:sp>
      <p:sp>
        <p:nvSpPr>
          <p:cNvPr id="99" name="Yuvarlatılmış Dikdörtgen 98">
            <a:extLst>
              <a:ext uri="{FF2B5EF4-FFF2-40B4-BE49-F238E27FC236}">
                <a16:creationId xmlns:a16="http://schemas.microsoft.com/office/drawing/2014/main" id="{F9755D07-0D8C-4796-AB15-0035BC7BFFAB}"/>
              </a:ext>
            </a:extLst>
          </p:cNvPr>
          <p:cNvSpPr/>
          <p:nvPr/>
        </p:nvSpPr>
        <p:spPr>
          <a:xfrm>
            <a:off x="4201757" y="2912451"/>
            <a:ext cx="6005511" cy="3727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2">
                    <a:lumMod val="10000"/>
                  </a:schemeClr>
                </a:solidFill>
                <a:cs typeface="Times New Roman" panose="02020603050405020304" pitchFamily="18" charset="0"/>
              </a:rPr>
              <a:t>ANKARA HACI BAYRAM VEL</a:t>
            </a:r>
            <a:r>
              <a:rPr lang="tr-TR" sz="2000" b="1" dirty="0">
                <a:solidFill>
                  <a:schemeClr val="tx2">
                    <a:lumMod val="10000"/>
                  </a:schemeClr>
                </a:solidFill>
                <a:cs typeface="Times New Roman" panose="02020603050405020304" pitchFamily="18" charset="0"/>
              </a:rPr>
              <a:t>İ</a:t>
            </a:r>
            <a:r>
              <a:rPr lang="en-US" sz="2000" b="1" dirty="0">
                <a:solidFill>
                  <a:schemeClr val="tx2">
                    <a:lumMod val="10000"/>
                  </a:schemeClr>
                </a:solidFill>
                <a:cs typeface="Times New Roman" panose="02020603050405020304" pitchFamily="18" charset="0"/>
              </a:rPr>
              <a:t> ÜNİVERSİTESİ, TÜRKİYE</a:t>
            </a:r>
            <a:endParaRPr lang="tr-TR" sz="2000" b="1" dirty="0">
              <a:solidFill>
                <a:schemeClr val="tx2">
                  <a:lumMod val="10000"/>
                </a:schemeClr>
              </a:solidFill>
              <a:cs typeface="Times New Roman" panose="02020603050405020304" pitchFamily="18" charset="0"/>
            </a:endParaRPr>
          </a:p>
        </p:txBody>
      </p:sp>
      <p:sp>
        <p:nvSpPr>
          <p:cNvPr id="100" name="Yuvarlatılmış Dikdörtgen 99">
            <a:extLst>
              <a:ext uri="{FF2B5EF4-FFF2-40B4-BE49-F238E27FC236}">
                <a16:creationId xmlns:a16="http://schemas.microsoft.com/office/drawing/2014/main" id="{A532F867-59AD-1340-8591-E4FAE9A27D9F}"/>
              </a:ext>
            </a:extLst>
          </p:cNvPr>
          <p:cNvSpPr/>
          <p:nvPr/>
        </p:nvSpPr>
        <p:spPr>
          <a:xfrm>
            <a:off x="4201757" y="2368109"/>
            <a:ext cx="6029261" cy="406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2">
                    <a:lumMod val="10000"/>
                  </a:schemeClr>
                </a:solidFill>
                <a:cs typeface="Times New Roman" panose="02020603050405020304" pitchFamily="18" charset="0"/>
              </a:rPr>
              <a:t>TOBB EKONOMİ VE TEKNOLOJİ ÜNİVERSİTESİ, TÜRKİYE</a:t>
            </a:r>
            <a:endParaRPr lang="tr-TR" sz="2000" b="1" dirty="0">
              <a:solidFill>
                <a:schemeClr val="tx2">
                  <a:lumMod val="10000"/>
                </a:schemeClr>
              </a:solidFill>
              <a:cs typeface="Times New Roman" panose="02020603050405020304" pitchFamily="18" charset="0"/>
            </a:endParaRPr>
          </a:p>
        </p:txBody>
      </p:sp>
      <p:sp>
        <p:nvSpPr>
          <p:cNvPr id="101" name="Sol Ayraç 100">
            <a:extLst>
              <a:ext uri="{FF2B5EF4-FFF2-40B4-BE49-F238E27FC236}">
                <a16:creationId xmlns:a16="http://schemas.microsoft.com/office/drawing/2014/main" id="{48667D86-7125-5CD0-8DAF-8FFFBC4CF5E2}"/>
              </a:ext>
            </a:extLst>
          </p:cNvPr>
          <p:cNvSpPr/>
          <p:nvPr/>
        </p:nvSpPr>
        <p:spPr>
          <a:xfrm>
            <a:off x="3659933" y="2342108"/>
            <a:ext cx="368300" cy="3829046"/>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tr-TR" sz="2000" b="1" dirty="0">
              <a:solidFill>
                <a:schemeClr val="tx2">
                  <a:lumMod val="50000"/>
                </a:schemeClr>
              </a:solidFill>
            </a:endParaRPr>
          </a:p>
        </p:txBody>
      </p:sp>
      <p:sp>
        <p:nvSpPr>
          <p:cNvPr id="2" name="Yuvarlatılmış Dikdörtgen 1">
            <a:extLst>
              <a:ext uri="{FF2B5EF4-FFF2-40B4-BE49-F238E27FC236}">
                <a16:creationId xmlns:a16="http://schemas.microsoft.com/office/drawing/2014/main" id="{44BCF78A-4A7D-D134-C1FD-E855EBBB9D02}"/>
              </a:ext>
            </a:extLst>
          </p:cNvPr>
          <p:cNvSpPr/>
          <p:nvPr/>
        </p:nvSpPr>
        <p:spPr>
          <a:xfrm>
            <a:off x="217663" y="1709700"/>
            <a:ext cx="3626420" cy="587955"/>
          </a:xfrm>
          <a:prstGeom prst="roundRect">
            <a:avLst/>
          </a:prstGeom>
          <a:solidFill>
            <a:schemeClr val="accent5">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2200" b="1" dirty="0">
                <a:solidFill>
                  <a:schemeClr val="tx2">
                    <a:lumMod val="10000"/>
                  </a:schemeClr>
                </a:solidFill>
                <a:cs typeface="Times New Roman" panose="02020603050405020304" pitchFamily="18" charset="0"/>
              </a:rPr>
              <a:t>PROJE KOORDİNATÖRÜ</a:t>
            </a:r>
          </a:p>
        </p:txBody>
      </p:sp>
      <p:pic>
        <p:nvPicPr>
          <p:cNvPr id="6" name="Resim 5">
            <a:extLst>
              <a:ext uri="{FF2B5EF4-FFF2-40B4-BE49-F238E27FC236}">
                <a16:creationId xmlns:a16="http://schemas.microsoft.com/office/drawing/2014/main" id="{83BA462A-B9EE-7B38-FA01-A53BF346C72F}"/>
              </a:ext>
            </a:extLst>
          </p:cNvPr>
          <p:cNvPicPr>
            <a:picLocks noChangeAspect="1"/>
          </p:cNvPicPr>
          <p:nvPr/>
        </p:nvPicPr>
        <p:blipFill>
          <a:blip r:embed="rId3"/>
          <a:stretch>
            <a:fillRect/>
          </a:stretch>
        </p:blipFill>
        <p:spPr>
          <a:xfrm>
            <a:off x="10383748" y="3962550"/>
            <a:ext cx="1172742" cy="1172742"/>
          </a:xfrm>
          <a:prstGeom prst="rect">
            <a:avLst/>
          </a:prstGeom>
        </p:spPr>
      </p:pic>
      <p:pic>
        <p:nvPicPr>
          <p:cNvPr id="5" name="Resim 4">
            <a:extLst>
              <a:ext uri="{FF2B5EF4-FFF2-40B4-BE49-F238E27FC236}">
                <a16:creationId xmlns:a16="http://schemas.microsoft.com/office/drawing/2014/main" id="{2C1D9711-68A2-746E-C22A-A43FAFCDA33B}"/>
              </a:ext>
            </a:extLst>
          </p:cNvPr>
          <p:cNvPicPr>
            <a:picLocks noChangeAspect="1"/>
          </p:cNvPicPr>
          <p:nvPr/>
        </p:nvPicPr>
        <p:blipFill>
          <a:blip r:embed="rId4"/>
          <a:stretch>
            <a:fillRect/>
          </a:stretch>
        </p:blipFill>
        <p:spPr>
          <a:xfrm>
            <a:off x="10481007" y="4851771"/>
            <a:ext cx="1075483" cy="1075483"/>
          </a:xfrm>
          <a:prstGeom prst="rect">
            <a:avLst/>
          </a:prstGeom>
        </p:spPr>
      </p:pic>
      <p:pic>
        <p:nvPicPr>
          <p:cNvPr id="7" name="Resim 6">
            <a:extLst>
              <a:ext uri="{FF2B5EF4-FFF2-40B4-BE49-F238E27FC236}">
                <a16:creationId xmlns:a16="http://schemas.microsoft.com/office/drawing/2014/main" id="{49BBAAC7-8341-ABE9-6378-926CD581A179}"/>
              </a:ext>
            </a:extLst>
          </p:cNvPr>
          <p:cNvPicPr>
            <a:picLocks noChangeAspect="1"/>
          </p:cNvPicPr>
          <p:nvPr/>
        </p:nvPicPr>
        <p:blipFill>
          <a:blip r:embed="rId5"/>
          <a:stretch>
            <a:fillRect/>
          </a:stretch>
        </p:blipFill>
        <p:spPr>
          <a:xfrm>
            <a:off x="10480836" y="5841632"/>
            <a:ext cx="1172570" cy="787419"/>
          </a:xfrm>
          <a:prstGeom prst="rect">
            <a:avLst/>
          </a:prstGeom>
        </p:spPr>
      </p:pic>
      <p:pic>
        <p:nvPicPr>
          <p:cNvPr id="9" name="Resim 8">
            <a:extLst>
              <a:ext uri="{FF2B5EF4-FFF2-40B4-BE49-F238E27FC236}">
                <a16:creationId xmlns:a16="http://schemas.microsoft.com/office/drawing/2014/main" id="{EDECCB15-9EE7-E5B6-76D0-0BDC85C3AD8C}"/>
              </a:ext>
            </a:extLst>
          </p:cNvPr>
          <p:cNvPicPr>
            <a:picLocks noChangeAspect="1"/>
          </p:cNvPicPr>
          <p:nvPr/>
        </p:nvPicPr>
        <p:blipFill>
          <a:blip r:embed="rId6"/>
          <a:stretch>
            <a:fillRect/>
          </a:stretch>
        </p:blipFill>
        <p:spPr>
          <a:xfrm>
            <a:off x="10377366" y="1915849"/>
            <a:ext cx="1596971" cy="1596971"/>
          </a:xfrm>
          <a:prstGeom prst="rect">
            <a:avLst/>
          </a:prstGeom>
        </p:spPr>
      </p:pic>
    </p:spTree>
    <p:extLst>
      <p:ext uri="{BB962C8B-B14F-4D97-AF65-F5344CB8AC3E}">
        <p14:creationId xmlns:p14="http://schemas.microsoft.com/office/powerpoint/2010/main" val="883881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3" name="Metin kutusu 2">
            <a:extLst>
              <a:ext uri="{FF2B5EF4-FFF2-40B4-BE49-F238E27FC236}">
                <a16:creationId xmlns:a16="http://schemas.microsoft.com/office/drawing/2014/main" id="{5DD10774-423D-F04D-401A-2FC4CDA1F3EA}"/>
              </a:ext>
            </a:extLst>
          </p:cNvPr>
          <p:cNvSpPr txBox="1"/>
          <p:nvPr/>
        </p:nvSpPr>
        <p:spPr>
          <a:xfrm>
            <a:off x="3533238" y="939569"/>
            <a:ext cx="8387429" cy="3830279"/>
          </a:xfrm>
          <a:prstGeom prst="rect">
            <a:avLst/>
          </a:prstGeom>
          <a:noFill/>
        </p:spPr>
        <p:txBody>
          <a:bodyPr wrap="square" rtlCol="0" anchor="ctr">
            <a:spAutoFit/>
          </a:bodyPr>
          <a:lstStyle/>
          <a:p>
            <a:pPr>
              <a:lnSpc>
                <a:spcPct val="150000"/>
              </a:lnSpc>
            </a:pPr>
            <a:r>
              <a:rPr lang="en-US" sz="2400" b="1" u="sng" dirty="0">
                <a:solidFill>
                  <a:schemeClr val="tx2">
                    <a:lumMod val="50000"/>
                  </a:schemeClr>
                </a:solidFill>
                <a:cs typeface="Times New Roman" panose="02020603050405020304" pitchFamily="18" charset="0"/>
              </a:rPr>
              <a:t>ANKARA </a:t>
            </a:r>
            <a:r>
              <a:rPr lang="tr-TR" sz="2400" b="1" u="sng" dirty="0">
                <a:solidFill>
                  <a:schemeClr val="tx2">
                    <a:lumMod val="50000"/>
                  </a:schemeClr>
                </a:solidFill>
                <a:cs typeface="Times New Roman" panose="02020603050405020304" pitchFamily="18" charset="0"/>
              </a:rPr>
              <a:t>ÜNİVERSİTESİ</a:t>
            </a:r>
            <a:endParaRPr lang="tr-TR" sz="2400" dirty="0">
              <a:solidFill>
                <a:schemeClr val="tx2">
                  <a:lumMod val="50000"/>
                </a:schemeClr>
              </a:solidFill>
              <a:cs typeface="Times New Roman" panose="02020603050405020304" pitchFamily="18" charset="0"/>
            </a:endParaRPr>
          </a:p>
          <a:p>
            <a:pPr>
              <a:lnSpc>
                <a:spcPct val="150000"/>
              </a:lnSpc>
            </a:pPr>
            <a:r>
              <a:rPr lang="en-US" sz="2000" b="1" dirty="0">
                <a:solidFill>
                  <a:schemeClr val="tx1">
                    <a:lumMod val="95000"/>
                    <a:lumOff val="5000"/>
                  </a:schemeClr>
                </a:solidFill>
                <a:cs typeface="Times New Roman" panose="02020603050405020304" pitchFamily="18" charset="0"/>
              </a:rPr>
              <a:t>Prof. Dr. </a:t>
            </a:r>
            <a:r>
              <a:rPr lang="en-US" sz="2000" b="1" dirty="0" err="1">
                <a:solidFill>
                  <a:schemeClr val="tx1">
                    <a:lumMod val="95000"/>
                    <a:lumOff val="5000"/>
                  </a:schemeClr>
                </a:solidFill>
                <a:cs typeface="Times New Roman" panose="02020603050405020304" pitchFamily="18" charset="0"/>
              </a:rPr>
              <a:t>Demet</a:t>
            </a:r>
            <a:r>
              <a:rPr lang="en-US" sz="2000" b="1" dirty="0">
                <a:solidFill>
                  <a:schemeClr val="tx1">
                    <a:lumMod val="95000"/>
                    <a:lumOff val="5000"/>
                  </a:schemeClr>
                </a:solidFill>
                <a:cs typeface="Times New Roman" panose="02020603050405020304" pitchFamily="18" charset="0"/>
              </a:rPr>
              <a:t> CANSARAN DUMAN (</a:t>
            </a:r>
            <a:r>
              <a:rPr lang="en-US" sz="2000" b="1" dirty="0" err="1">
                <a:solidFill>
                  <a:schemeClr val="tx1">
                    <a:lumMod val="95000"/>
                    <a:lumOff val="5000"/>
                  </a:schemeClr>
                </a:solidFill>
                <a:cs typeface="Times New Roman" panose="02020603050405020304" pitchFamily="18" charset="0"/>
              </a:rPr>
              <a:t>Moleküler</a:t>
            </a:r>
            <a:r>
              <a:rPr lang="en-US" sz="2000" b="1" dirty="0">
                <a:solidFill>
                  <a:schemeClr val="tx1">
                    <a:lumMod val="95000"/>
                    <a:lumOff val="5000"/>
                  </a:schemeClr>
                </a:solidFill>
                <a:cs typeface="Times New Roman" panose="02020603050405020304" pitchFamily="18" charset="0"/>
              </a:rPr>
              <a:t> </a:t>
            </a:r>
            <a:r>
              <a:rPr lang="en-US" sz="2000" b="1" dirty="0" err="1">
                <a:solidFill>
                  <a:schemeClr val="tx1">
                    <a:lumMod val="95000"/>
                    <a:lumOff val="5000"/>
                  </a:schemeClr>
                </a:solidFill>
                <a:cs typeface="Times New Roman" panose="02020603050405020304" pitchFamily="18" charset="0"/>
              </a:rPr>
              <a:t>Biyolog</a:t>
            </a:r>
            <a:r>
              <a:rPr lang="en-US" sz="2000" b="1" dirty="0">
                <a:solidFill>
                  <a:schemeClr val="tx1">
                    <a:lumMod val="95000"/>
                    <a:lumOff val="5000"/>
                  </a:schemeClr>
                </a:solidFill>
                <a:cs typeface="Times New Roman" panose="02020603050405020304" pitchFamily="18" charset="0"/>
              </a:rPr>
              <a:t>, </a:t>
            </a:r>
            <a:r>
              <a:rPr lang="en-US" sz="2000" b="1" dirty="0" err="1">
                <a:solidFill>
                  <a:schemeClr val="tx1">
                    <a:lumMod val="95000"/>
                    <a:lumOff val="5000"/>
                  </a:schemeClr>
                </a:solidFill>
                <a:cs typeface="Times New Roman" panose="02020603050405020304" pitchFamily="18" charset="0"/>
              </a:rPr>
              <a:t>Biyoteknolog</a:t>
            </a:r>
            <a:r>
              <a:rPr lang="en-US" sz="2000" b="1" dirty="0">
                <a:solidFill>
                  <a:schemeClr val="tx1">
                    <a:lumMod val="95000"/>
                    <a:lumOff val="5000"/>
                  </a:schemeClr>
                </a:solidFill>
                <a:cs typeface="Times New Roman" panose="02020603050405020304" pitchFamily="18" charset="0"/>
              </a:rPr>
              <a:t>)</a:t>
            </a:r>
            <a:endParaRPr lang="tr-TR" sz="2000" b="1" dirty="0">
              <a:solidFill>
                <a:schemeClr val="tx1">
                  <a:lumMod val="95000"/>
                  <a:lumOff val="5000"/>
                </a:schemeClr>
              </a:solidFill>
              <a:cs typeface="Times New Roman" panose="02020603050405020304" pitchFamily="18" charset="0"/>
            </a:endParaRPr>
          </a:p>
          <a:p>
            <a:pPr>
              <a:lnSpc>
                <a:spcPct val="150000"/>
              </a:lnSpc>
            </a:pPr>
            <a:r>
              <a:rPr lang="en-US" sz="2000" dirty="0">
                <a:solidFill>
                  <a:schemeClr val="tx1">
                    <a:lumMod val="95000"/>
                    <a:lumOff val="5000"/>
                  </a:schemeClr>
                </a:solidFill>
                <a:cs typeface="Times New Roman" panose="02020603050405020304" pitchFamily="18" charset="0"/>
              </a:rPr>
              <a:t>Prof. Dr. </a:t>
            </a:r>
            <a:r>
              <a:rPr lang="en-US" sz="2000" dirty="0" err="1">
                <a:solidFill>
                  <a:schemeClr val="tx1">
                    <a:lumMod val="95000"/>
                    <a:lumOff val="5000"/>
                  </a:schemeClr>
                </a:solidFill>
                <a:cs typeface="Times New Roman" panose="02020603050405020304" pitchFamily="18" charset="0"/>
              </a:rPr>
              <a:t>Gülçin</a:t>
            </a:r>
            <a:r>
              <a:rPr lang="en-US" sz="2000" dirty="0">
                <a:solidFill>
                  <a:schemeClr val="tx1">
                    <a:lumMod val="95000"/>
                    <a:lumOff val="5000"/>
                  </a:schemeClr>
                </a:solidFill>
                <a:cs typeface="Times New Roman" panose="02020603050405020304" pitchFamily="18" charset="0"/>
              </a:rPr>
              <a:t> SALTAN İŞCAN (</a:t>
            </a:r>
            <a:r>
              <a:rPr lang="en-US" sz="2000" dirty="0" err="1">
                <a:solidFill>
                  <a:schemeClr val="tx1">
                    <a:lumMod val="95000"/>
                    <a:lumOff val="5000"/>
                  </a:schemeClr>
                </a:solidFill>
                <a:cs typeface="Times New Roman" panose="02020603050405020304" pitchFamily="18" charset="0"/>
              </a:rPr>
              <a:t>Eczacı</a:t>
            </a:r>
            <a:r>
              <a:rPr lang="en-US" sz="2000" dirty="0">
                <a:solidFill>
                  <a:schemeClr val="tx1">
                    <a:lumMod val="95000"/>
                    <a:lumOff val="5000"/>
                  </a:schemeClr>
                </a:solidFill>
                <a:cs typeface="Times New Roman" panose="02020603050405020304" pitchFamily="18" charset="0"/>
              </a:rPr>
              <a:t>)</a:t>
            </a:r>
            <a:endParaRPr lang="tr-TR" sz="2000" dirty="0">
              <a:solidFill>
                <a:schemeClr val="tx1">
                  <a:lumMod val="95000"/>
                  <a:lumOff val="5000"/>
                </a:schemeClr>
              </a:solidFill>
              <a:cs typeface="Times New Roman" panose="02020603050405020304" pitchFamily="18" charset="0"/>
            </a:endParaRPr>
          </a:p>
          <a:p>
            <a:pPr>
              <a:lnSpc>
                <a:spcPct val="150000"/>
              </a:lnSpc>
            </a:pPr>
            <a:r>
              <a:rPr lang="tr-TR" sz="2000" dirty="0">
                <a:solidFill>
                  <a:schemeClr val="tx1">
                    <a:lumMod val="95000"/>
                    <a:lumOff val="5000"/>
                  </a:schemeClr>
                </a:solidFill>
                <a:cs typeface="Times New Roman" panose="02020603050405020304" pitchFamily="18" charset="0"/>
              </a:rPr>
              <a:t>Doç. Dr. </a:t>
            </a:r>
            <a:r>
              <a:rPr lang="en-US" sz="2000" dirty="0" err="1">
                <a:solidFill>
                  <a:schemeClr val="tx1">
                    <a:lumMod val="95000"/>
                    <a:lumOff val="5000"/>
                  </a:schemeClr>
                </a:solidFill>
                <a:cs typeface="Times New Roman" panose="02020603050405020304" pitchFamily="18" charset="0"/>
              </a:rPr>
              <a:t>Açelya</a:t>
            </a:r>
            <a:r>
              <a:rPr lang="en-US" sz="2000" dirty="0">
                <a:solidFill>
                  <a:schemeClr val="tx1">
                    <a:lumMod val="95000"/>
                    <a:lumOff val="5000"/>
                  </a:schemeClr>
                </a:solidFill>
                <a:cs typeface="Times New Roman" panose="02020603050405020304" pitchFamily="18" charset="0"/>
              </a:rPr>
              <a:t> YILMAZER AKTUNA (</a:t>
            </a:r>
            <a:r>
              <a:rPr lang="en-US" sz="2000" dirty="0" err="1">
                <a:solidFill>
                  <a:schemeClr val="tx1">
                    <a:lumMod val="95000"/>
                    <a:lumOff val="5000"/>
                  </a:schemeClr>
                </a:solidFill>
                <a:cs typeface="Times New Roman" panose="02020603050405020304" pitchFamily="18" charset="0"/>
              </a:rPr>
              <a:t>Moleküler</a:t>
            </a:r>
            <a:r>
              <a:rPr lang="en-US" sz="2000" dirty="0">
                <a:solidFill>
                  <a:schemeClr val="tx1">
                    <a:lumMod val="95000"/>
                    <a:lumOff val="5000"/>
                  </a:schemeClr>
                </a:solidFill>
                <a:cs typeface="Times New Roman" panose="02020603050405020304" pitchFamily="18" charset="0"/>
              </a:rPr>
              <a:t> </a:t>
            </a:r>
            <a:r>
              <a:rPr lang="en-US" sz="2000" dirty="0" err="1">
                <a:solidFill>
                  <a:schemeClr val="tx1">
                    <a:lumMod val="95000"/>
                    <a:lumOff val="5000"/>
                  </a:schemeClr>
                </a:solidFill>
                <a:cs typeface="Times New Roman" panose="02020603050405020304" pitchFamily="18" charset="0"/>
              </a:rPr>
              <a:t>Biyolog</a:t>
            </a:r>
            <a:r>
              <a:rPr lang="en-US" sz="2000" dirty="0">
                <a:solidFill>
                  <a:schemeClr val="tx1">
                    <a:lumMod val="95000"/>
                    <a:lumOff val="5000"/>
                  </a:schemeClr>
                </a:solidFill>
                <a:cs typeface="Times New Roman" panose="02020603050405020304" pitchFamily="18" charset="0"/>
              </a:rPr>
              <a:t>, </a:t>
            </a:r>
            <a:r>
              <a:rPr lang="en-US" sz="2000" dirty="0" err="1">
                <a:solidFill>
                  <a:schemeClr val="tx1">
                    <a:lumMod val="95000"/>
                    <a:lumOff val="5000"/>
                  </a:schemeClr>
                </a:solidFill>
                <a:cs typeface="Times New Roman" panose="02020603050405020304" pitchFamily="18" charset="0"/>
              </a:rPr>
              <a:t>Nanoteknolog</a:t>
            </a:r>
            <a:r>
              <a:rPr lang="en-US" sz="2000" dirty="0">
                <a:solidFill>
                  <a:schemeClr val="tx1">
                    <a:lumMod val="95000"/>
                    <a:lumOff val="5000"/>
                  </a:schemeClr>
                </a:solidFill>
                <a:cs typeface="Times New Roman" panose="02020603050405020304" pitchFamily="18" charset="0"/>
              </a:rPr>
              <a:t>)</a:t>
            </a:r>
            <a:endParaRPr lang="tr-TR" sz="2000" dirty="0">
              <a:solidFill>
                <a:schemeClr val="tx1">
                  <a:lumMod val="95000"/>
                  <a:lumOff val="5000"/>
                </a:schemeClr>
              </a:solidFill>
              <a:cs typeface="Times New Roman" panose="02020603050405020304" pitchFamily="18" charset="0"/>
            </a:endParaRPr>
          </a:p>
          <a:p>
            <a:pPr>
              <a:lnSpc>
                <a:spcPct val="150000"/>
              </a:lnSpc>
            </a:pPr>
            <a:r>
              <a:rPr lang="en-US" sz="2000" dirty="0">
                <a:solidFill>
                  <a:schemeClr val="tx1">
                    <a:lumMod val="95000"/>
                    <a:lumOff val="5000"/>
                  </a:schemeClr>
                </a:solidFill>
                <a:cs typeface="Times New Roman" panose="02020603050405020304" pitchFamily="18" charset="0"/>
              </a:rPr>
              <a:t>Dr. Mehmet ÖZDEMİR (</a:t>
            </a:r>
            <a:r>
              <a:rPr lang="en-US" sz="2000" dirty="0" err="1">
                <a:solidFill>
                  <a:schemeClr val="tx1">
                    <a:lumMod val="95000"/>
                    <a:lumOff val="5000"/>
                  </a:schemeClr>
                </a:solidFill>
                <a:cs typeface="Times New Roman" panose="02020603050405020304" pitchFamily="18" charset="0"/>
              </a:rPr>
              <a:t>Kurumsal</a:t>
            </a:r>
            <a:r>
              <a:rPr lang="en-US" sz="2000" dirty="0">
                <a:solidFill>
                  <a:schemeClr val="tx1">
                    <a:lumMod val="95000"/>
                    <a:lumOff val="5000"/>
                  </a:schemeClr>
                </a:solidFill>
                <a:cs typeface="Times New Roman" panose="02020603050405020304" pitchFamily="18" charset="0"/>
              </a:rPr>
              <a:t> </a:t>
            </a:r>
            <a:r>
              <a:rPr lang="en-US" sz="2000" dirty="0" err="1">
                <a:solidFill>
                  <a:schemeClr val="tx1">
                    <a:lumMod val="95000"/>
                    <a:lumOff val="5000"/>
                  </a:schemeClr>
                </a:solidFill>
                <a:cs typeface="Times New Roman" panose="02020603050405020304" pitchFamily="18" charset="0"/>
              </a:rPr>
              <a:t>İletişim</a:t>
            </a:r>
            <a:r>
              <a:rPr lang="en-US" sz="2000" dirty="0">
                <a:solidFill>
                  <a:schemeClr val="tx1">
                    <a:lumMod val="95000"/>
                    <a:lumOff val="5000"/>
                  </a:schemeClr>
                </a:solidFill>
                <a:cs typeface="Times New Roman" panose="02020603050405020304" pitchFamily="18" charset="0"/>
              </a:rPr>
              <a:t> </a:t>
            </a:r>
            <a:r>
              <a:rPr lang="en-US" sz="2000" dirty="0" err="1">
                <a:solidFill>
                  <a:schemeClr val="tx1">
                    <a:lumMod val="95000"/>
                    <a:lumOff val="5000"/>
                  </a:schemeClr>
                </a:solidFill>
                <a:cs typeface="Times New Roman" panose="02020603050405020304" pitchFamily="18" charset="0"/>
              </a:rPr>
              <a:t>Koordinatörü</a:t>
            </a:r>
            <a:r>
              <a:rPr lang="en-US" sz="2000" dirty="0">
                <a:solidFill>
                  <a:schemeClr val="tx1">
                    <a:lumMod val="95000"/>
                    <a:lumOff val="5000"/>
                  </a:schemeClr>
                </a:solidFill>
                <a:cs typeface="Times New Roman" panose="02020603050405020304" pitchFamily="18" charset="0"/>
              </a:rPr>
              <a:t>)</a:t>
            </a:r>
            <a:endParaRPr lang="tr-TR" sz="2000" dirty="0">
              <a:solidFill>
                <a:schemeClr val="tx1">
                  <a:lumMod val="95000"/>
                  <a:lumOff val="5000"/>
                </a:schemeClr>
              </a:solidFill>
              <a:cs typeface="Times New Roman" panose="02020603050405020304" pitchFamily="18" charset="0"/>
            </a:endParaRPr>
          </a:p>
          <a:p>
            <a:pPr>
              <a:lnSpc>
                <a:spcPct val="150000"/>
              </a:lnSpc>
            </a:pPr>
            <a:r>
              <a:rPr lang="tr-TR" sz="2000" dirty="0">
                <a:solidFill>
                  <a:schemeClr val="tx1">
                    <a:lumMod val="95000"/>
                    <a:lumOff val="5000"/>
                  </a:schemeClr>
                </a:solidFill>
                <a:cs typeface="Times New Roman" panose="02020603050405020304" pitchFamily="18" charset="0"/>
              </a:rPr>
              <a:t>Mine ENSOY (Moleküler Biyolog, </a:t>
            </a:r>
            <a:r>
              <a:rPr lang="tr-TR" sz="2000" dirty="0" err="1">
                <a:solidFill>
                  <a:schemeClr val="tx1">
                    <a:lumMod val="95000"/>
                    <a:lumOff val="5000"/>
                  </a:schemeClr>
                </a:solidFill>
                <a:cs typeface="Times New Roman" panose="02020603050405020304" pitchFamily="18" charset="0"/>
              </a:rPr>
              <a:t>Biyoteknolog</a:t>
            </a:r>
            <a:r>
              <a:rPr lang="tr-TR" sz="2000" dirty="0">
                <a:solidFill>
                  <a:schemeClr val="tx1">
                    <a:lumMod val="95000"/>
                    <a:lumOff val="5000"/>
                  </a:schemeClr>
                </a:solidFill>
                <a:cs typeface="Times New Roman" panose="02020603050405020304" pitchFamily="18" charset="0"/>
              </a:rPr>
              <a:t>)</a:t>
            </a:r>
          </a:p>
          <a:p>
            <a:pPr>
              <a:lnSpc>
                <a:spcPct val="150000"/>
              </a:lnSpc>
            </a:pPr>
            <a:r>
              <a:rPr lang="tr-TR" sz="2000" dirty="0" err="1">
                <a:solidFill>
                  <a:schemeClr val="tx1">
                    <a:lumMod val="95000"/>
                    <a:lumOff val="5000"/>
                  </a:schemeClr>
                </a:solidFill>
                <a:cs typeface="Times New Roman" panose="02020603050405020304" pitchFamily="18" charset="0"/>
              </a:rPr>
              <a:t>Araş</a:t>
            </a:r>
            <a:r>
              <a:rPr lang="tr-TR" sz="2000" dirty="0">
                <a:solidFill>
                  <a:schemeClr val="tx1">
                    <a:lumMod val="95000"/>
                    <a:lumOff val="5000"/>
                  </a:schemeClr>
                </a:solidFill>
                <a:cs typeface="Times New Roman" panose="02020603050405020304" pitchFamily="18" charset="0"/>
              </a:rPr>
              <a:t>. Gör. Hale ALKAN </a:t>
            </a:r>
            <a:r>
              <a:rPr lang="en-US" sz="2000" dirty="0">
                <a:solidFill>
                  <a:schemeClr val="tx1">
                    <a:lumMod val="95000"/>
                    <a:lumOff val="5000"/>
                  </a:schemeClr>
                </a:solidFill>
                <a:cs typeface="Times New Roman" panose="02020603050405020304" pitchFamily="18" charset="0"/>
              </a:rPr>
              <a:t>(</a:t>
            </a:r>
            <a:r>
              <a:rPr lang="en-US" sz="2000" dirty="0" err="1">
                <a:solidFill>
                  <a:schemeClr val="tx1">
                    <a:lumMod val="95000"/>
                    <a:lumOff val="5000"/>
                  </a:schemeClr>
                </a:solidFill>
                <a:cs typeface="Times New Roman" panose="02020603050405020304" pitchFamily="18" charset="0"/>
              </a:rPr>
              <a:t>Moleküler</a:t>
            </a:r>
            <a:r>
              <a:rPr lang="en-US" sz="2000" dirty="0">
                <a:solidFill>
                  <a:schemeClr val="tx1">
                    <a:lumMod val="95000"/>
                    <a:lumOff val="5000"/>
                  </a:schemeClr>
                </a:solidFill>
                <a:cs typeface="Times New Roman" panose="02020603050405020304" pitchFamily="18" charset="0"/>
              </a:rPr>
              <a:t> </a:t>
            </a:r>
            <a:r>
              <a:rPr lang="en-US" sz="2000" dirty="0" err="1">
                <a:solidFill>
                  <a:schemeClr val="tx1">
                    <a:lumMod val="95000"/>
                    <a:lumOff val="5000"/>
                  </a:schemeClr>
                </a:solidFill>
                <a:cs typeface="Times New Roman" panose="02020603050405020304" pitchFamily="18" charset="0"/>
              </a:rPr>
              <a:t>Biyolog</a:t>
            </a:r>
            <a:r>
              <a:rPr lang="en-US" sz="2000" dirty="0">
                <a:solidFill>
                  <a:schemeClr val="tx1">
                    <a:lumMod val="95000"/>
                    <a:lumOff val="5000"/>
                  </a:schemeClr>
                </a:solidFill>
                <a:cs typeface="Times New Roman" panose="02020603050405020304" pitchFamily="18" charset="0"/>
              </a:rPr>
              <a:t>, </a:t>
            </a:r>
            <a:r>
              <a:rPr lang="en-US" sz="2000" dirty="0" err="1">
                <a:solidFill>
                  <a:schemeClr val="tx1">
                    <a:lumMod val="95000"/>
                    <a:lumOff val="5000"/>
                  </a:schemeClr>
                </a:solidFill>
                <a:cs typeface="Times New Roman" panose="02020603050405020304" pitchFamily="18" charset="0"/>
              </a:rPr>
              <a:t>Biyoteknolog</a:t>
            </a:r>
            <a:r>
              <a:rPr lang="en-US" sz="2000" dirty="0">
                <a:solidFill>
                  <a:schemeClr val="tx1">
                    <a:lumMod val="95000"/>
                    <a:lumOff val="5000"/>
                  </a:schemeClr>
                </a:solidFill>
                <a:cs typeface="Times New Roman" panose="02020603050405020304" pitchFamily="18" charset="0"/>
              </a:rPr>
              <a:t>)</a:t>
            </a:r>
            <a:endParaRPr lang="tr-TR" sz="2000" dirty="0">
              <a:solidFill>
                <a:schemeClr val="tx1">
                  <a:lumMod val="95000"/>
                  <a:lumOff val="5000"/>
                </a:schemeClr>
              </a:solidFill>
              <a:cs typeface="Times New Roman" panose="02020603050405020304" pitchFamily="18" charset="0"/>
            </a:endParaRPr>
          </a:p>
          <a:p>
            <a:pPr>
              <a:lnSpc>
                <a:spcPct val="150000"/>
              </a:lnSpc>
            </a:pPr>
            <a:endParaRPr lang="tr-TR" sz="2000" dirty="0">
              <a:solidFill>
                <a:schemeClr val="tx1">
                  <a:lumMod val="95000"/>
                  <a:lumOff val="5000"/>
                </a:schemeClr>
              </a:solidFill>
              <a:cs typeface="Times New Roman" panose="02020603050405020304" pitchFamily="18" charset="0"/>
            </a:endParaRPr>
          </a:p>
        </p:txBody>
      </p:sp>
      <p:pic>
        <p:nvPicPr>
          <p:cNvPr id="4" name="Resim 3">
            <a:extLst>
              <a:ext uri="{FF2B5EF4-FFF2-40B4-BE49-F238E27FC236}">
                <a16:creationId xmlns:a16="http://schemas.microsoft.com/office/drawing/2014/main" id="{460B6C32-AC11-DCCD-A84B-E0355C7640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610" y="2055003"/>
            <a:ext cx="1497690" cy="1450494"/>
          </a:xfrm>
          <a:prstGeom prst="rect">
            <a:avLst/>
          </a:prstGeom>
        </p:spPr>
      </p:pic>
      <p:pic>
        <p:nvPicPr>
          <p:cNvPr id="5" name="Resim 4">
            <a:extLst>
              <a:ext uri="{FF2B5EF4-FFF2-40B4-BE49-F238E27FC236}">
                <a16:creationId xmlns:a16="http://schemas.microsoft.com/office/drawing/2014/main" id="{533E5217-9EFB-2C0F-CEDE-1BA0CABADC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791" y="4438768"/>
            <a:ext cx="2028697" cy="2201729"/>
          </a:xfrm>
          <a:prstGeom prst="rect">
            <a:avLst/>
          </a:prstGeom>
        </p:spPr>
      </p:pic>
      <p:pic>
        <p:nvPicPr>
          <p:cNvPr id="6" name="Resim 5">
            <a:extLst>
              <a:ext uri="{FF2B5EF4-FFF2-40B4-BE49-F238E27FC236}">
                <a16:creationId xmlns:a16="http://schemas.microsoft.com/office/drawing/2014/main" id="{C94BCC59-0FE3-7183-96C8-FC85F89812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6873" y="4632960"/>
            <a:ext cx="1778156" cy="1929102"/>
          </a:xfrm>
          <a:prstGeom prst="rect">
            <a:avLst/>
          </a:prstGeom>
        </p:spPr>
      </p:pic>
      <p:pic>
        <p:nvPicPr>
          <p:cNvPr id="10" name="Resim 9">
            <a:extLst>
              <a:ext uri="{FF2B5EF4-FFF2-40B4-BE49-F238E27FC236}">
                <a16:creationId xmlns:a16="http://schemas.microsoft.com/office/drawing/2014/main" id="{71721F09-0895-AB0C-B94C-7EA11DFEB7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2158" y="4632960"/>
            <a:ext cx="1852984" cy="1980032"/>
          </a:xfrm>
          <a:prstGeom prst="rect">
            <a:avLst/>
          </a:prstGeom>
        </p:spPr>
      </p:pic>
      <p:pic>
        <p:nvPicPr>
          <p:cNvPr id="11" name="Resim 10">
            <a:extLst>
              <a:ext uri="{FF2B5EF4-FFF2-40B4-BE49-F238E27FC236}">
                <a16:creationId xmlns:a16="http://schemas.microsoft.com/office/drawing/2014/main" id="{364CAA80-022A-216B-0E9C-DDC070F1D6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0790" y="4632960"/>
            <a:ext cx="1763429" cy="1980032"/>
          </a:xfrm>
          <a:prstGeom prst="rect">
            <a:avLst/>
          </a:prstGeom>
        </p:spPr>
      </p:pic>
      <p:pic>
        <p:nvPicPr>
          <p:cNvPr id="13" name="Resim 12"/>
          <p:cNvPicPr>
            <a:picLocks noChangeAspect="1"/>
          </p:cNvPicPr>
          <p:nvPr/>
        </p:nvPicPr>
        <p:blipFill>
          <a:blip r:embed="rId8"/>
          <a:stretch>
            <a:fillRect/>
          </a:stretch>
        </p:blipFill>
        <p:spPr>
          <a:xfrm>
            <a:off x="8281348" y="4632960"/>
            <a:ext cx="1763429" cy="1980032"/>
          </a:xfrm>
          <a:prstGeom prst="rect">
            <a:avLst/>
          </a:prstGeom>
        </p:spPr>
      </p:pic>
      <p:pic>
        <p:nvPicPr>
          <p:cNvPr id="8" name="Resim 7">
            <a:extLst>
              <a:ext uri="{FF2B5EF4-FFF2-40B4-BE49-F238E27FC236}">
                <a16:creationId xmlns:a16="http://schemas.microsoft.com/office/drawing/2014/main" id="{AD57DA19-0AA6-5814-7912-3C2B815752CA}"/>
              </a:ext>
            </a:extLst>
          </p:cNvPr>
          <p:cNvPicPr>
            <a:picLocks noChangeAspect="1"/>
          </p:cNvPicPr>
          <p:nvPr/>
        </p:nvPicPr>
        <p:blipFill>
          <a:blip r:embed="rId9"/>
          <a:stretch>
            <a:fillRect/>
          </a:stretch>
        </p:blipFill>
        <p:spPr>
          <a:xfrm>
            <a:off x="10068500" y="4632958"/>
            <a:ext cx="1939713" cy="1980033"/>
          </a:xfrm>
          <a:prstGeom prst="rect">
            <a:avLst/>
          </a:prstGeom>
        </p:spPr>
      </p:pic>
      <p:sp>
        <p:nvSpPr>
          <p:cNvPr id="7" name="Yuvarlatılmış Dikdörtgen 90">
            <a:extLst>
              <a:ext uri="{FF2B5EF4-FFF2-40B4-BE49-F238E27FC236}">
                <a16:creationId xmlns:a16="http://schemas.microsoft.com/office/drawing/2014/main" id="{ABEDF18B-771D-EE1D-E08E-8F822B066E4B}"/>
              </a:ext>
            </a:extLst>
          </p:cNvPr>
          <p:cNvSpPr/>
          <p:nvPr/>
        </p:nvSpPr>
        <p:spPr>
          <a:xfrm>
            <a:off x="5241428" y="245008"/>
            <a:ext cx="3626420" cy="587955"/>
          </a:xfrm>
          <a:prstGeom prst="roundRect">
            <a:avLst/>
          </a:prstGeom>
          <a:solidFill>
            <a:schemeClr val="accent5">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3600" b="1" dirty="0">
                <a:solidFill>
                  <a:schemeClr val="tx2">
                    <a:lumMod val="10000"/>
                  </a:schemeClr>
                </a:solidFill>
                <a:cs typeface="Times New Roman" panose="02020603050405020304" pitchFamily="18" charset="0"/>
              </a:rPr>
              <a:t>PROJE EKİBİ</a:t>
            </a:r>
          </a:p>
        </p:txBody>
      </p:sp>
    </p:spTree>
    <p:extLst>
      <p:ext uri="{BB962C8B-B14F-4D97-AF65-F5344CB8AC3E}">
        <p14:creationId xmlns:p14="http://schemas.microsoft.com/office/powerpoint/2010/main" val="925532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12" name="Metin kutusu 11">
            <a:extLst>
              <a:ext uri="{FF2B5EF4-FFF2-40B4-BE49-F238E27FC236}">
                <a16:creationId xmlns:a16="http://schemas.microsoft.com/office/drawing/2014/main" id="{AD03D19B-D277-1BEC-266A-B2A910A46B76}"/>
              </a:ext>
            </a:extLst>
          </p:cNvPr>
          <p:cNvSpPr txBox="1"/>
          <p:nvPr/>
        </p:nvSpPr>
        <p:spPr>
          <a:xfrm>
            <a:off x="1617511" y="1638067"/>
            <a:ext cx="10062631" cy="1138773"/>
          </a:xfrm>
          <a:prstGeom prst="rect">
            <a:avLst/>
          </a:prstGeom>
          <a:noFill/>
        </p:spPr>
        <p:txBody>
          <a:bodyPr wrap="square" rtlCol="0">
            <a:spAutoFit/>
          </a:bodyPr>
          <a:lstStyle/>
          <a:p>
            <a:r>
              <a:rPr lang="en-US" sz="2400" b="1" u="sng" dirty="0">
                <a:solidFill>
                  <a:schemeClr val="tx2">
                    <a:lumMod val="10000"/>
                  </a:schemeClr>
                </a:solidFill>
                <a:cs typeface="Times New Roman" panose="02020603050405020304" pitchFamily="18" charset="0"/>
              </a:rPr>
              <a:t>TOBB EKONOMİ VE TEKNOLOJİ ÜNİVERSİTESİ</a:t>
            </a:r>
          </a:p>
          <a:p>
            <a:endParaRPr lang="tr-TR" sz="2400" u="sng" dirty="0">
              <a:solidFill>
                <a:schemeClr val="accent5">
                  <a:lumMod val="10000"/>
                </a:schemeClr>
              </a:solidFill>
              <a:cs typeface="Times New Roman" panose="02020603050405020304" pitchFamily="18" charset="0"/>
            </a:endParaRPr>
          </a:p>
          <a:p>
            <a:r>
              <a:rPr lang="en-US" sz="2000" dirty="0">
                <a:solidFill>
                  <a:schemeClr val="accent5">
                    <a:lumMod val="10000"/>
                  </a:schemeClr>
                </a:solidFill>
                <a:cs typeface="Times New Roman" panose="02020603050405020304" pitchFamily="18" charset="0"/>
              </a:rPr>
              <a:t>Prof. Dr. Ayşegül TAYLAN ÖZKAN (</a:t>
            </a:r>
            <a:r>
              <a:rPr lang="tr-TR" sz="2000" dirty="0">
                <a:solidFill>
                  <a:schemeClr val="accent5">
                    <a:lumMod val="10000"/>
                  </a:schemeClr>
                </a:solidFill>
                <a:cs typeface="Times New Roman" panose="02020603050405020304" pitchFamily="18" charset="0"/>
              </a:rPr>
              <a:t>Tıp </a:t>
            </a:r>
            <a:r>
              <a:rPr lang="en-US" sz="2000" dirty="0" err="1">
                <a:solidFill>
                  <a:schemeClr val="accent5">
                    <a:lumMod val="10000"/>
                  </a:schemeClr>
                </a:solidFill>
                <a:cs typeface="Times New Roman" panose="02020603050405020304" pitchFamily="18" charset="0"/>
              </a:rPr>
              <a:t>Doktor</a:t>
            </a:r>
            <a:r>
              <a:rPr lang="tr-TR" sz="2000" dirty="0">
                <a:solidFill>
                  <a:schemeClr val="accent5">
                    <a:lumMod val="10000"/>
                  </a:schemeClr>
                </a:solidFill>
                <a:cs typeface="Times New Roman" panose="02020603050405020304" pitchFamily="18" charset="0"/>
              </a:rPr>
              <a:t>u, </a:t>
            </a:r>
            <a:r>
              <a:rPr lang="tr-TR" sz="2000" dirty="0" err="1">
                <a:solidFill>
                  <a:schemeClr val="accent5">
                    <a:lumMod val="10000"/>
                  </a:schemeClr>
                </a:solidFill>
                <a:cs typeface="Times New Roman" panose="02020603050405020304" pitchFamily="18" charset="0"/>
              </a:rPr>
              <a:t>Lab</a:t>
            </a:r>
            <a:r>
              <a:rPr lang="tr-TR" sz="2000" dirty="0">
                <a:solidFill>
                  <a:schemeClr val="accent5">
                    <a:lumMod val="10000"/>
                  </a:schemeClr>
                </a:solidFill>
                <a:cs typeface="Times New Roman" panose="02020603050405020304" pitchFamily="18" charset="0"/>
              </a:rPr>
              <a:t>. Güvenliği, Kalite</a:t>
            </a:r>
            <a:r>
              <a:rPr lang="en-US" sz="2000" dirty="0">
                <a:solidFill>
                  <a:schemeClr val="accent5">
                    <a:lumMod val="10000"/>
                  </a:schemeClr>
                </a:solidFill>
                <a:cs typeface="Times New Roman" panose="02020603050405020304" pitchFamily="18" charset="0"/>
              </a:rPr>
              <a:t>)</a:t>
            </a:r>
            <a:endParaRPr lang="tr-TR" sz="2000" dirty="0">
              <a:solidFill>
                <a:schemeClr val="accent5">
                  <a:lumMod val="10000"/>
                </a:schemeClr>
              </a:solidFill>
              <a:cs typeface="Times New Roman" panose="02020603050405020304" pitchFamily="18" charset="0"/>
            </a:endParaRPr>
          </a:p>
        </p:txBody>
      </p:sp>
      <p:pic>
        <p:nvPicPr>
          <p:cNvPr id="13" name="Resim 12">
            <a:extLst>
              <a:ext uri="{FF2B5EF4-FFF2-40B4-BE49-F238E27FC236}">
                <a16:creationId xmlns:a16="http://schemas.microsoft.com/office/drawing/2014/main" id="{65FB5BC1-5B4B-DCCF-AAD3-722483BCC0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485" y="1693958"/>
            <a:ext cx="1223490" cy="1179003"/>
          </a:xfrm>
          <a:prstGeom prst="rect">
            <a:avLst/>
          </a:prstGeom>
        </p:spPr>
      </p:pic>
      <p:sp>
        <p:nvSpPr>
          <p:cNvPr id="15" name="Metin kutusu 14">
            <a:extLst>
              <a:ext uri="{FF2B5EF4-FFF2-40B4-BE49-F238E27FC236}">
                <a16:creationId xmlns:a16="http://schemas.microsoft.com/office/drawing/2014/main" id="{8446284F-5A4E-6787-33C1-E70AE50558D3}"/>
              </a:ext>
            </a:extLst>
          </p:cNvPr>
          <p:cNvSpPr txBox="1"/>
          <p:nvPr/>
        </p:nvSpPr>
        <p:spPr>
          <a:xfrm>
            <a:off x="1617511" y="3132623"/>
            <a:ext cx="6958631" cy="1138773"/>
          </a:xfrm>
          <a:prstGeom prst="rect">
            <a:avLst/>
          </a:prstGeom>
          <a:noFill/>
        </p:spPr>
        <p:txBody>
          <a:bodyPr wrap="square" rtlCol="0">
            <a:spAutoFit/>
          </a:bodyPr>
          <a:lstStyle/>
          <a:p>
            <a:r>
              <a:rPr lang="en-US" sz="2400" b="1" u="sng" dirty="0">
                <a:solidFill>
                  <a:schemeClr val="accent5">
                    <a:lumMod val="10000"/>
                  </a:schemeClr>
                </a:solidFill>
                <a:cs typeface="Times New Roman" panose="02020603050405020304" pitchFamily="18" charset="0"/>
              </a:rPr>
              <a:t>ANKARA HACI BAYRAM VELI ÜNİVERSİTESİ</a:t>
            </a:r>
          </a:p>
          <a:p>
            <a:pPr marL="285750" indent="-285750">
              <a:buFont typeface="Arial" panose="020B0604020202020204" pitchFamily="34" charset="0"/>
              <a:buChar char="•"/>
            </a:pPr>
            <a:endParaRPr lang="tr-TR" sz="2400" dirty="0">
              <a:solidFill>
                <a:schemeClr val="accent5">
                  <a:lumMod val="10000"/>
                </a:schemeClr>
              </a:solidFill>
              <a:cs typeface="Times New Roman" panose="02020603050405020304" pitchFamily="18" charset="0"/>
            </a:endParaRPr>
          </a:p>
          <a:p>
            <a:r>
              <a:rPr lang="tr-TR" sz="2000" dirty="0">
                <a:solidFill>
                  <a:schemeClr val="accent5">
                    <a:lumMod val="10000"/>
                  </a:schemeClr>
                </a:solidFill>
                <a:cs typeface="Times New Roman" panose="02020603050405020304" pitchFamily="18" charset="0"/>
              </a:rPr>
              <a:t>Prof. Dr. </a:t>
            </a:r>
            <a:r>
              <a:rPr lang="en-US" sz="2000" dirty="0" err="1">
                <a:solidFill>
                  <a:schemeClr val="accent5">
                    <a:lumMod val="10000"/>
                  </a:schemeClr>
                </a:solidFill>
                <a:cs typeface="Times New Roman" panose="02020603050405020304" pitchFamily="18" charset="0"/>
              </a:rPr>
              <a:t>Emine</a:t>
            </a:r>
            <a:r>
              <a:rPr lang="en-US" sz="2000" dirty="0">
                <a:solidFill>
                  <a:schemeClr val="accent5">
                    <a:lumMod val="10000"/>
                  </a:schemeClr>
                </a:solidFill>
                <a:cs typeface="Times New Roman" panose="02020603050405020304" pitchFamily="18" charset="0"/>
              </a:rPr>
              <a:t> ÖNER KAYA (</a:t>
            </a:r>
            <a:r>
              <a:rPr lang="en-US" sz="2000" dirty="0" err="1">
                <a:solidFill>
                  <a:schemeClr val="accent5">
                    <a:lumMod val="10000"/>
                  </a:schemeClr>
                </a:solidFill>
                <a:cs typeface="Times New Roman" panose="02020603050405020304" pitchFamily="18" charset="0"/>
              </a:rPr>
              <a:t>Bankacılık-Finans</a:t>
            </a:r>
            <a:r>
              <a:rPr lang="en-US" sz="2000" dirty="0">
                <a:solidFill>
                  <a:schemeClr val="accent5">
                    <a:lumMod val="10000"/>
                  </a:schemeClr>
                </a:solidFill>
                <a:cs typeface="Times New Roman" panose="02020603050405020304" pitchFamily="18" charset="0"/>
              </a:rPr>
              <a:t>)</a:t>
            </a:r>
            <a:endParaRPr lang="tr-TR" sz="2000" dirty="0">
              <a:solidFill>
                <a:schemeClr val="accent5">
                  <a:lumMod val="10000"/>
                </a:schemeClr>
              </a:solidFill>
              <a:cs typeface="Times New Roman" panose="02020603050405020304" pitchFamily="18" charset="0"/>
            </a:endParaRPr>
          </a:p>
        </p:txBody>
      </p:sp>
      <p:pic>
        <p:nvPicPr>
          <p:cNvPr id="16" name="Resim 15">
            <a:extLst>
              <a:ext uri="{FF2B5EF4-FFF2-40B4-BE49-F238E27FC236}">
                <a16:creationId xmlns:a16="http://schemas.microsoft.com/office/drawing/2014/main" id="{6F866163-9A7C-AA09-FFA6-D0408C8CDD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250" y="3247700"/>
            <a:ext cx="1073959" cy="970173"/>
          </a:xfrm>
          <a:prstGeom prst="rect">
            <a:avLst/>
          </a:prstGeom>
        </p:spPr>
      </p:pic>
      <p:sp>
        <p:nvSpPr>
          <p:cNvPr id="18" name="Metin kutusu 17">
            <a:extLst>
              <a:ext uri="{FF2B5EF4-FFF2-40B4-BE49-F238E27FC236}">
                <a16:creationId xmlns:a16="http://schemas.microsoft.com/office/drawing/2014/main" id="{4FF6FD55-A07C-AC2E-CE4E-D17E16AACECC}"/>
              </a:ext>
            </a:extLst>
          </p:cNvPr>
          <p:cNvSpPr txBox="1"/>
          <p:nvPr/>
        </p:nvSpPr>
        <p:spPr>
          <a:xfrm>
            <a:off x="1617511" y="4627179"/>
            <a:ext cx="7988698" cy="1138773"/>
          </a:xfrm>
          <a:prstGeom prst="rect">
            <a:avLst/>
          </a:prstGeom>
          <a:noFill/>
        </p:spPr>
        <p:txBody>
          <a:bodyPr wrap="square" rtlCol="0">
            <a:spAutoFit/>
          </a:bodyPr>
          <a:lstStyle/>
          <a:p>
            <a:r>
              <a:rPr lang="en-US" sz="2400" b="1" u="sng" dirty="0">
                <a:solidFill>
                  <a:schemeClr val="accent5">
                    <a:lumMod val="10000"/>
                  </a:schemeClr>
                </a:solidFill>
                <a:cs typeface="Times New Roman" panose="02020603050405020304" pitchFamily="18" charset="0"/>
              </a:rPr>
              <a:t>DOKUZ EYL</a:t>
            </a:r>
            <a:r>
              <a:rPr lang="tr-TR" sz="2400" b="1" u="sng" dirty="0">
                <a:solidFill>
                  <a:schemeClr val="accent5">
                    <a:lumMod val="10000"/>
                  </a:schemeClr>
                </a:solidFill>
                <a:cs typeface="Times New Roman" panose="02020603050405020304" pitchFamily="18" charset="0"/>
              </a:rPr>
              <a:t>Ü</a:t>
            </a:r>
            <a:r>
              <a:rPr lang="en-US" sz="2400" b="1" u="sng" dirty="0">
                <a:solidFill>
                  <a:schemeClr val="accent5">
                    <a:lumMod val="10000"/>
                  </a:schemeClr>
                </a:solidFill>
                <a:cs typeface="Times New Roman" panose="02020603050405020304" pitchFamily="18" charset="0"/>
              </a:rPr>
              <a:t>L ÜNİVERSİTESİ</a:t>
            </a:r>
          </a:p>
          <a:p>
            <a:endParaRPr lang="tr-TR" sz="2400" dirty="0">
              <a:solidFill>
                <a:schemeClr val="accent5">
                  <a:lumMod val="10000"/>
                </a:schemeClr>
              </a:solidFill>
              <a:cs typeface="Times New Roman" panose="02020603050405020304" pitchFamily="18" charset="0"/>
            </a:endParaRPr>
          </a:p>
          <a:p>
            <a:r>
              <a:rPr lang="en-US" sz="2000" dirty="0">
                <a:solidFill>
                  <a:schemeClr val="accent5">
                    <a:lumMod val="10000"/>
                  </a:schemeClr>
                </a:solidFill>
                <a:cs typeface="Times New Roman" panose="02020603050405020304" pitchFamily="18" charset="0"/>
              </a:rPr>
              <a:t>Prof. Dr. </a:t>
            </a:r>
            <a:r>
              <a:rPr lang="en-US" sz="2000" dirty="0" err="1">
                <a:solidFill>
                  <a:schemeClr val="accent5">
                    <a:lumMod val="10000"/>
                  </a:schemeClr>
                </a:solidFill>
                <a:cs typeface="Times New Roman" panose="02020603050405020304" pitchFamily="18" charset="0"/>
              </a:rPr>
              <a:t>Hülya</a:t>
            </a:r>
            <a:r>
              <a:rPr lang="en-US" sz="2000" dirty="0">
                <a:solidFill>
                  <a:schemeClr val="accent5">
                    <a:lumMod val="10000"/>
                  </a:schemeClr>
                </a:solidFill>
                <a:cs typeface="Times New Roman" panose="02020603050405020304" pitchFamily="18" charset="0"/>
              </a:rPr>
              <a:t> AYAR KAYALI (</a:t>
            </a:r>
            <a:r>
              <a:rPr lang="en-US" sz="2000" dirty="0" err="1">
                <a:solidFill>
                  <a:schemeClr val="accent5">
                    <a:lumMod val="10000"/>
                  </a:schemeClr>
                </a:solidFill>
                <a:cs typeface="Times New Roman" panose="02020603050405020304" pitchFamily="18" charset="0"/>
              </a:rPr>
              <a:t>Kimyager</a:t>
            </a:r>
            <a:r>
              <a:rPr lang="en-US" sz="2000" dirty="0">
                <a:solidFill>
                  <a:schemeClr val="accent5">
                    <a:lumMod val="10000"/>
                  </a:schemeClr>
                </a:solidFill>
                <a:cs typeface="Times New Roman" panose="02020603050405020304" pitchFamily="18" charset="0"/>
              </a:rPr>
              <a:t>, </a:t>
            </a:r>
            <a:r>
              <a:rPr lang="en-US" sz="2000" dirty="0" err="1">
                <a:solidFill>
                  <a:schemeClr val="accent5">
                    <a:lumMod val="10000"/>
                  </a:schemeClr>
                </a:solidFill>
                <a:cs typeface="Times New Roman" panose="02020603050405020304" pitchFamily="18" charset="0"/>
              </a:rPr>
              <a:t>Biyoteknolog</a:t>
            </a:r>
            <a:r>
              <a:rPr lang="en-US" sz="2000" dirty="0">
                <a:solidFill>
                  <a:schemeClr val="accent5">
                    <a:lumMod val="10000"/>
                  </a:schemeClr>
                </a:solidFill>
                <a:cs typeface="Times New Roman" panose="02020603050405020304" pitchFamily="18" charset="0"/>
              </a:rPr>
              <a:t>)</a:t>
            </a:r>
            <a:endParaRPr lang="tr-TR" sz="2000" dirty="0">
              <a:solidFill>
                <a:schemeClr val="accent5">
                  <a:lumMod val="10000"/>
                </a:schemeClr>
              </a:solidFill>
              <a:cs typeface="Times New Roman" panose="02020603050405020304" pitchFamily="18" charset="0"/>
            </a:endParaRPr>
          </a:p>
        </p:txBody>
      </p:sp>
      <p:pic>
        <p:nvPicPr>
          <p:cNvPr id="19" name="Picture 2" descr="Logolar | Dokuz Eylül Üniversitesi Edebiyat Fakültesi">
            <a:extLst>
              <a:ext uri="{FF2B5EF4-FFF2-40B4-BE49-F238E27FC236}">
                <a16:creationId xmlns:a16="http://schemas.microsoft.com/office/drawing/2014/main" id="{F3833221-87B1-F529-68A0-1AB62EB49B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408" y="4579582"/>
            <a:ext cx="1168919" cy="1168919"/>
          </a:xfrm>
          <a:prstGeom prst="rect">
            <a:avLst/>
          </a:prstGeom>
          <a:solidFill>
            <a:schemeClr val="bg1"/>
          </a:solidFill>
        </p:spPr>
      </p:pic>
      <p:pic>
        <p:nvPicPr>
          <p:cNvPr id="20" name="Resim 19">
            <a:extLst>
              <a:ext uri="{FF2B5EF4-FFF2-40B4-BE49-F238E27FC236}">
                <a16:creationId xmlns:a16="http://schemas.microsoft.com/office/drawing/2014/main" id="{1B289C1B-6D02-6B38-1635-FC7124AFE0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9956" y="1207848"/>
            <a:ext cx="1558289" cy="1590790"/>
          </a:xfrm>
          <a:prstGeom prst="rect">
            <a:avLst/>
          </a:prstGeom>
        </p:spPr>
      </p:pic>
      <p:pic>
        <p:nvPicPr>
          <p:cNvPr id="21" name="Resim 20">
            <a:extLst>
              <a:ext uri="{FF2B5EF4-FFF2-40B4-BE49-F238E27FC236}">
                <a16:creationId xmlns:a16="http://schemas.microsoft.com/office/drawing/2014/main" id="{91BF18CD-C5FF-ED1F-0EEE-98A9B20150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59956" y="2985800"/>
            <a:ext cx="1660638" cy="1493974"/>
          </a:xfrm>
          <a:prstGeom prst="rect">
            <a:avLst/>
          </a:prstGeom>
        </p:spPr>
      </p:pic>
      <p:pic>
        <p:nvPicPr>
          <p:cNvPr id="22" name="Resim 21">
            <a:extLst>
              <a:ext uri="{FF2B5EF4-FFF2-40B4-BE49-F238E27FC236}">
                <a16:creationId xmlns:a16="http://schemas.microsoft.com/office/drawing/2014/main" id="{CD0659BE-450B-9A34-1DD4-288FEEFDEB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59956" y="4627179"/>
            <a:ext cx="1682257" cy="1634179"/>
          </a:xfrm>
          <a:prstGeom prst="rect">
            <a:avLst/>
          </a:prstGeom>
        </p:spPr>
      </p:pic>
      <p:sp>
        <p:nvSpPr>
          <p:cNvPr id="3" name="Yuvarlatılmış Dikdörtgen 90">
            <a:extLst>
              <a:ext uri="{FF2B5EF4-FFF2-40B4-BE49-F238E27FC236}">
                <a16:creationId xmlns:a16="http://schemas.microsoft.com/office/drawing/2014/main" id="{0463DA4A-2205-614D-64D5-0E7E9958FDCA}"/>
              </a:ext>
            </a:extLst>
          </p:cNvPr>
          <p:cNvSpPr/>
          <p:nvPr/>
        </p:nvSpPr>
        <p:spPr>
          <a:xfrm>
            <a:off x="5241428" y="245008"/>
            <a:ext cx="3626420" cy="587955"/>
          </a:xfrm>
          <a:prstGeom prst="roundRect">
            <a:avLst/>
          </a:prstGeom>
          <a:solidFill>
            <a:schemeClr val="accent5">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3600" b="1" dirty="0">
                <a:solidFill>
                  <a:schemeClr val="tx2">
                    <a:lumMod val="10000"/>
                  </a:schemeClr>
                </a:solidFill>
                <a:cs typeface="Times New Roman" panose="02020603050405020304" pitchFamily="18" charset="0"/>
              </a:rPr>
              <a:t>PROJE EKİBİ</a:t>
            </a:r>
          </a:p>
        </p:txBody>
      </p:sp>
    </p:spTree>
    <p:extLst>
      <p:ext uri="{BB962C8B-B14F-4D97-AF65-F5344CB8AC3E}">
        <p14:creationId xmlns:p14="http://schemas.microsoft.com/office/powerpoint/2010/main" val="2602954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4" name="Metin kutusu 3">
            <a:extLst>
              <a:ext uri="{FF2B5EF4-FFF2-40B4-BE49-F238E27FC236}">
                <a16:creationId xmlns:a16="http://schemas.microsoft.com/office/drawing/2014/main" id="{D4DCAFF1-CAD3-194B-57C8-BF59CB39CAB3}"/>
              </a:ext>
            </a:extLst>
          </p:cNvPr>
          <p:cNvSpPr txBox="1"/>
          <p:nvPr/>
        </p:nvSpPr>
        <p:spPr>
          <a:xfrm>
            <a:off x="2028261" y="1635341"/>
            <a:ext cx="7019571" cy="1754326"/>
          </a:xfrm>
          <a:prstGeom prst="rect">
            <a:avLst/>
          </a:prstGeom>
          <a:noFill/>
        </p:spPr>
        <p:txBody>
          <a:bodyPr wrap="square" rtlCol="0">
            <a:spAutoFit/>
          </a:bodyPr>
          <a:lstStyle/>
          <a:p>
            <a:r>
              <a:rPr lang="en-US" sz="2400" b="1" u="sng" dirty="0">
                <a:solidFill>
                  <a:schemeClr val="tx2">
                    <a:lumMod val="10000"/>
                  </a:schemeClr>
                </a:solidFill>
                <a:cs typeface="Times New Roman" panose="02020603050405020304" pitchFamily="18" charset="0"/>
              </a:rPr>
              <a:t>KOBAY </a:t>
            </a:r>
            <a:r>
              <a:rPr lang="tr-TR" sz="2400" b="1" u="sng" dirty="0">
                <a:solidFill>
                  <a:schemeClr val="tx2">
                    <a:lumMod val="10000"/>
                  </a:schemeClr>
                </a:solidFill>
                <a:cs typeface="Times New Roman" panose="02020603050405020304" pitchFamily="18" charset="0"/>
              </a:rPr>
              <a:t>A.Ş.</a:t>
            </a:r>
            <a:endParaRPr lang="tr-TR" sz="2400" u="sng" dirty="0">
              <a:solidFill>
                <a:schemeClr val="accent5">
                  <a:lumMod val="10000"/>
                </a:schemeClr>
              </a:solidFill>
              <a:cs typeface="Times New Roman" panose="02020603050405020304" pitchFamily="18" charset="0"/>
            </a:endParaRPr>
          </a:p>
          <a:p>
            <a:endParaRPr lang="tr-TR" sz="2400" dirty="0">
              <a:solidFill>
                <a:schemeClr val="accent5">
                  <a:lumMod val="10000"/>
                </a:schemeClr>
              </a:solidFill>
              <a:cs typeface="Times New Roman" panose="02020603050405020304" pitchFamily="18" charset="0"/>
            </a:endParaRPr>
          </a:p>
          <a:p>
            <a:r>
              <a:rPr lang="en-US" sz="2000" dirty="0" err="1">
                <a:solidFill>
                  <a:schemeClr val="accent5">
                    <a:lumMod val="10000"/>
                  </a:schemeClr>
                </a:solidFill>
                <a:cs typeface="Times New Roman" panose="02020603050405020304" pitchFamily="18" charset="0"/>
              </a:rPr>
              <a:t>Begüm</a:t>
            </a:r>
            <a:r>
              <a:rPr lang="en-US" sz="2000" dirty="0">
                <a:solidFill>
                  <a:schemeClr val="accent5">
                    <a:lumMod val="10000"/>
                  </a:schemeClr>
                </a:solidFill>
                <a:cs typeface="Times New Roman" panose="02020603050405020304" pitchFamily="18" charset="0"/>
              </a:rPr>
              <a:t> BUĞDAYCI (</a:t>
            </a:r>
            <a:r>
              <a:rPr lang="en-US" sz="2000" dirty="0" err="1">
                <a:solidFill>
                  <a:schemeClr val="accent5">
                    <a:lumMod val="10000"/>
                  </a:schemeClr>
                </a:solidFill>
                <a:cs typeface="Times New Roman" panose="02020603050405020304" pitchFamily="18" charset="0"/>
              </a:rPr>
              <a:t>Veteriner</a:t>
            </a:r>
            <a:r>
              <a:rPr lang="en-US" sz="2000" dirty="0">
                <a:solidFill>
                  <a:schemeClr val="accent5">
                    <a:lumMod val="10000"/>
                  </a:schemeClr>
                </a:solidFill>
                <a:cs typeface="Times New Roman" panose="02020603050405020304" pitchFamily="18" charset="0"/>
              </a:rPr>
              <a:t> </a:t>
            </a:r>
            <a:r>
              <a:rPr lang="en-US" sz="2000" dirty="0" err="1">
                <a:solidFill>
                  <a:schemeClr val="accent5">
                    <a:lumMod val="10000"/>
                  </a:schemeClr>
                </a:solidFill>
                <a:cs typeface="Times New Roman" panose="02020603050405020304" pitchFamily="18" charset="0"/>
              </a:rPr>
              <a:t>Hekim</a:t>
            </a:r>
            <a:r>
              <a:rPr lang="en-US" sz="2000" dirty="0">
                <a:solidFill>
                  <a:schemeClr val="accent5">
                    <a:lumMod val="10000"/>
                  </a:schemeClr>
                </a:solidFill>
                <a:cs typeface="Times New Roman" panose="02020603050405020304" pitchFamily="18" charset="0"/>
              </a:rPr>
              <a:t>)</a:t>
            </a:r>
            <a:endParaRPr lang="tr-TR" sz="2000" dirty="0">
              <a:solidFill>
                <a:schemeClr val="accent5">
                  <a:lumMod val="10000"/>
                </a:schemeClr>
              </a:solidFill>
              <a:cs typeface="Times New Roman" panose="02020603050405020304" pitchFamily="18" charset="0"/>
            </a:endParaRPr>
          </a:p>
          <a:p>
            <a:endParaRPr lang="tr-TR" sz="2000" dirty="0">
              <a:solidFill>
                <a:schemeClr val="accent5">
                  <a:lumMod val="10000"/>
                </a:schemeClr>
              </a:solidFill>
              <a:cs typeface="Times New Roman" panose="02020603050405020304" pitchFamily="18" charset="0"/>
            </a:endParaRPr>
          </a:p>
          <a:p>
            <a:r>
              <a:rPr lang="tr-TR" sz="2000" dirty="0" err="1">
                <a:solidFill>
                  <a:schemeClr val="accent5">
                    <a:lumMod val="10000"/>
                  </a:schemeClr>
                </a:solidFill>
                <a:cs typeface="Times New Roman" panose="02020603050405020304" pitchFamily="18" charset="0"/>
              </a:rPr>
              <a:t>Doç</a:t>
            </a:r>
            <a:r>
              <a:rPr lang="en-US" sz="2000" dirty="0">
                <a:solidFill>
                  <a:schemeClr val="accent5">
                    <a:lumMod val="10000"/>
                  </a:schemeClr>
                </a:solidFill>
                <a:cs typeface="Times New Roman" panose="02020603050405020304" pitchFamily="18" charset="0"/>
              </a:rPr>
              <a:t>.</a:t>
            </a:r>
            <a:r>
              <a:rPr lang="tr-TR" sz="2000" dirty="0">
                <a:solidFill>
                  <a:schemeClr val="accent5">
                    <a:lumMod val="10000"/>
                  </a:schemeClr>
                </a:solidFill>
                <a:cs typeface="Times New Roman" panose="02020603050405020304" pitchFamily="18" charset="0"/>
              </a:rPr>
              <a:t> </a:t>
            </a:r>
            <a:r>
              <a:rPr lang="en-US" sz="2000" dirty="0">
                <a:solidFill>
                  <a:schemeClr val="accent5">
                    <a:lumMod val="10000"/>
                  </a:schemeClr>
                </a:solidFill>
                <a:cs typeface="Times New Roman" panose="02020603050405020304" pitchFamily="18" charset="0"/>
              </a:rPr>
              <a:t>Dr. </a:t>
            </a:r>
            <a:r>
              <a:rPr lang="en-US" sz="2000" dirty="0" err="1">
                <a:solidFill>
                  <a:schemeClr val="accent5">
                    <a:lumMod val="10000"/>
                  </a:schemeClr>
                </a:solidFill>
                <a:cs typeface="Times New Roman" panose="02020603050405020304" pitchFamily="18" charset="0"/>
              </a:rPr>
              <a:t>Kürşat</a:t>
            </a:r>
            <a:r>
              <a:rPr lang="en-US" sz="2000" dirty="0">
                <a:solidFill>
                  <a:schemeClr val="accent5">
                    <a:lumMod val="10000"/>
                  </a:schemeClr>
                </a:solidFill>
                <a:cs typeface="Times New Roman" panose="02020603050405020304" pitchFamily="18" charset="0"/>
              </a:rPr>
              <a:t> </a:t>
            </a:r>
            <a:r>
              <a:rPr lang="en-US" sz="2000" dirty="0" err="1">
                <a:solidFill>
                  <a:schemeClr val="accent5">
                    <a:lumMod val="10000"/>
                  </a:schemeClr>
                </a:solidFill>
                <a:cs typeface="Times New Roman" panose="02020603050405020304" pitchFamily="18" charset="0"/>
              </a:rPr>
              <a:t>DERiCi</a:t>
            </a:r>
            <a:r>
              <a:rPr lang="en-US" sz="2000" dirty="0">
                <a:solidFill>
                  <a:schemeClr val="accent5">
                    <a:lumMod val="10000"/>
                  </a:schemeClr>
                </a:solidFill>
                <a:cs typeface="Times New Roman" panose="02020603050405020304" pitchFamily="18" charset="0"/>
              </a:rPr>
              <a:t> (</a:t>
            </a:r>
            <a:r>
              <a:rPr lang="tr-TR" sz="2000" dirty="0">
                <a:solidFill>
                  <a:schemeClr val="accent5">
                    <a:lumMod val="10000"/>
                  </a:schemeClr>
                </a:solidFill>
                <a:cs typeface="Times New Roman" panose="02020603050405020304" pitchFamily="18" charset="0"/>
              </a:rPr>
              <a:t>Tıp </a:t>
            </a:r>
            <a:r>
              <a:rPr lang="en-US" sz="2000" dirty="0" err="1">
                <a:solidFill>
                  <a:schemeClr val="accent5">
                    <a:lumMod val="10000"/>
                  </a:schemeClr>
                </a:solidFill>
                <a:cs typeface="Times New Roman" panose="02020603050405020304" pitchFamily="18" charset="0"/>
              </a:rPr>
              <a:t>Doktor</a:t>
            </a:r>
            <a:r>
              <a:rPr lang="tr-TR" sz="2000" dirty="0">
                <a:solidFill>
                  <a:schemeClr val="accent5">
                    <a:lumMod val="10000"/>
                  </a:schemeClr>
                </a:solidFill>
                <a:cs typeface="Times New Roman" panose="02020603050405020304" pitchFamily="18" charset="0"/>
              </a:rPr>
              <a:t>u</a:t>
            </a:r>
            <a:r>
              <a:rPr lang="en-US" sz="2000" dirty="0">
                <a:solidFill>
                  <a:schemeClr val="accent5">
                    <a:lumMod val="10000"/>
                  </a:schemeClr>
                </a:solidFill>
                <a:cs typeface="Times New Roman" panose="02020603050405020304" pitchFamily="18" charset="0"/>
              </a:rPr>
              <a:t>, </a:t>
            </a:r>
            <a:r>
              <a:rPr lang="en-US" sz="2000" dirty="0" err="1">
                <a:solidFill>
                  <a:schemeClr val="accent5">
                    <a:lumMod val="10000"/>
                  </a:schemeClr>
                </a:solidFill>
                <a:cs typeface="Times New Roman" panose="02020603050405020304" pitchFamily="18" charset="0"/>
              </a:rPr>
              <a:t>Farmakolog</a:t>
            </a:r>
            <a:r>
              <a:rPr lang="en-US" sz="2000" dirty="0">
                <a:solidFill>
                  <a:schemeClr val="accent5">
                    <a:lumMod val="10000"/>
                  </a:schemeClr>
                </a:solidFill>
                <a:cs typeface="Times New Roman" panose="02020603050405020304" pitchFamily="18" charset="0"/>
              </a:rPr>
              <a:t>)</a:t>
            </a:r>
            <a:endParaRPr lang="tr-TR" sz="2000" dirty="0">
              <a:solidFill>
                <a:schemeClr val="accent5">
                  <a:lumMod val="10000"/>
                </a:schemeClr>
              </a:solidFill>
              <a:cs typeface="Times New Roman" panose="02020603050405020304" pitchFamily="18" charset="0"/>
            </a:endParaRPr>
          </a:p>
        </p:txBody>
      </p:sp>
      <p:pic>
        <p:nvPicPr>
          <p:cNvPr id="5" name="Resim 4">
            <a:extLst>
              <a:ext uri="{FF2B5EF4-FFF2-40B4-BE49-F238E27FC236}">
                <a16:creationId xmlns:a16="http://schemas.microsoft.com/office/drawing/2014/main" id="{66D2DF62-0657-6D23-F1A1-6FBCAEFC5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780" y="1920159"/>
            <a:ext cx="1700377" cy="1029865"/>
          </a:xfrm>
          <a:prstGeom prst="rect">
            <a:avLst/>
          </a:prstGeom>
        </p:spPr>
      </p:pic>
      <p:sp>
        <p:nvSpPr>
          <p:cNvPr id="6" name="Metin kutusu 5">
            <a:extLst>
              <a:ext uri="{FF2B5EF4-FFF2-40B4-BE49-F238E27FC236}">
                <a16:creationId xmlns:a16="http://schemas.microsoft.com/office/drawing/2014/main" id="{BC1A469B-0782-0F25-8390-30D95BE22670}"/>
              </a:ext>
            </a:extLst>
          </p:cNvPr>
          <p:cNvSpPr txBox="1"/>
          <p:nvPr/>
        </p:nvSpPr>
        <p:spPr>
          <a:xfrm>
            <a:off x="2153076" y="4128662"/>
            <a:ext cx="6769943" cy="1138773"/>
          </a:xfrm>
          <a:prstGeom prst="rect">
            <a:avLst/>
          </a:prstGeom>
          <a:noFill/>
        </p:spPr>
        <p:txBody>
          <a:bodyPr wrap="square" rtlCol="0">
            <a:spAutoFit/>
          </a:bodyPr>
          <a:lstStyle/>
          <a:p>
            <a:r>
              <a:rPr lang="en-US" sz="2400" b="1" u="sng" dirty="0">
                <a:solidFill>
                  <a:schemeClr val="accent5">
                    <a:lumMod val="10000"/>
                  </a:schemeClr>
                </a:solidFill>
                <a:cs typeface="Times New Roman" panose="02020603050405020304" pitchFamily="18" charset="0"/>
              </a:rPr>
              <a:t>UNIVERSITA DEGLI STUDI DI PADOVA</a:t>
            </a:r>
          </a:p>
          <a:p>
            <a:endParaRPr lang="tr-TR" sz="2400" dirty="0">
              <a:solidFill>
                <a:schemeClr val="accent5">
                  <a:lumMod val="10000"/>
                </a:schemeClr>
              </a:solidFill>
              <a:cs typeface="Times New Roman" panose="02020603050405020304" pitchFamily="18" charset="0"/>
            </a:endParaRPr>
          </a:p>
          <a:p>
            <a:r>
              <a:rPr lang="en-US" sz="2000" dirty="0" err="1">
                <a:solidFill>
                  <a:schemeClr val="accent5">
                    <a:lumMod val="10000"/>
                  </a:schemeClr>
                </a:solidFill>
                <a:cs typeface="Times New Roman" panose="02020603050405020304" pitchFamily="18" charset="0"/>
              </a:rPr>
              <a:t>Doç</a:t>
            </a:r>
            <a:r>
              <a:rPr lang="en-US" sz="2000" dirty="0">
                <a:solidFill>
                  <a:schemeClr val="accent5">
                    <a:lumMod val="10000"/>
                  </a:schemeClr>
                </a:solidFill>
                <a:cs typeface="Times New Roman" panose="02020603050405020304" pitchFamily="18" charset="0"/>
              </a:rPr>
              <a:t>.</a:t>
            </a:r>
            <a:r>
              <a:rPr lang="tr-TR" sz="2000" dirty="0">
                <a:solidFill>
                  <a:schemeClr val="accent5">
                    <a:lumMod val="10000"/>
                  </a:schemeClr>
                </a:solidFill>
                <a:cs typeface="Times New Roman" panose="02020603050405020304" pitchFamily="18" charset="0"/>
              </a:rPr>
              <a:t> </a:t>
            </a:r>
            <a:r>
              <a:rPr lang="en-US" sz="2000" dirty="0">
                <a:solidFill>
                  <a:schemeClr val="accent5">
                    <a:lumMod val="10000"/>
                  </a:schemeClr>
                </a:solidFill>
                <a:cs typeface="Times New Roman" panose="02020603050405020304" pitchFamily="18" charset="0"/>
              </a:rPr>
              <a:t>Dr. Lucia GEMMA DELOGU (</a:t>
            </a:r>
            <a:r>
              <a:rPr lang="en-US" sz="2000" dirty="0" err="1">
                <a:solidFill>
                  <a:schemeClr val="accent5">
                    <a:lumMod val="10000"/>
                  </a:schemeClr>
                </a:solidFill>
                <a:cs typeface="Times New Roman" panose="02020603050405020304" pitchFamily="18" charset="0"/>
              </a:rPr>
              <a:t>Nanoteknolog</a:t>
            </a:r>
            <a:r>
              <a:rPr lang="en-US" sz="2000" dirty="0">
                <a:solidFill>
                  <a:schemeClr val="accent5">
                    <a:lumMod val="10000"/>
                  </a:schemeClr>
                </a:solidFill>
                <a:cs typeface="Times New Roman" panose="02020603050405020304" pitchFamily="18" charset="0"/>
              </a:rPr>
              <a:t>)</a:t>
            </a:r>
            <a:endParaRPr lang="tr-TR" sz="2000" dirty="0">
              <a:solidFill>
                <a:schemeClr val="accent5">
                  <a:lumMod val="10000"/>
                </a:schemeClr>
              </a:solidFill>
              <a:cs typeface="Times New Roman" panose="02020603050405020304" pitchFamily="18" charset="0"/>
            </a:endParaRPr>
          </a:p>
        </p:txBody>
      </p:sp>
      <p:pic>
        <p:nvPicPr>
          <p:cNvPr id="10" name="Picture 2">
            <a:extLst>
              <a:ext uri="{FF2B5EF4-FFF2-40B4-BE49-F238E27FC236}">
                <a16:creationId xmlns:a16="http://schemas.microsoft.com/office/drawing/2014/main" id="{9007E450-6A90-69FA-C232-4C8492ACDE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827" y="4035595"/>
            <a:ext cx="1457129" cy="1457129"/>
          </a:xfrm>
          <a:prstGeom prst="rect">
            <a:avLst/>
          </a:prstGeom>
          <a:solidFill>
            <a:schemeClr val="bg1"/>
          </a:solidFill>
        </p:spPr>
      </p:pic>
      <p:pic>
        <p:nvPicPr>
          <p:cNvPr id="11" name="Resim 10">
            <a:extLst>
              <a:ext uri="{FF2B5EF4-FFF2-40B4-BE49-F238E27FC236}">
                <a16:creationId xmlns:a16="http://schemas.microsoft.com/office/drawing/2014/main" id="{EAE08A7D-EFA5-75A4-9E60-D00A9383A4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9180" y="1752600"/>
            <a:ext cx="1669031" cy="1821733"/>
          </a:xfrm>
          <a:prstGeom prst="rect">
            <a:avLst/>
          </a:prstGeom>
        </p:spPr>
      </p:pic>
      <p:pic>
        <p:nvPicPr>
          <p:cNvPr id="14" name="Resim 13">
            <a:extLst>
              <a:ext uri="{FF2B5EF4-FFF2-40B4-BE49-F238E27FC236}">
                <a16:creationId xmlns:a16="http://schemas.microsoft.com/office/drawing/2014/main" id="{790E8B72-214F-FCBA-2D99-CDF9D76B11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34010" y="1752600"/>
            <a:ext cx="1590350" cy="1821733"/>
          </a:xfrm>
          <a:prstGeom prst="rect">
            <a:avLst/>
          </a:prstGeom>
        </p:spPr>
      </p:pic>
      <p:pic>
        <p:nvPicPr>
          <p:cNvPr id="17" name="Resim 16">
            <a:extLst>
              <a:ext uri="{FF2B5EF4-FFF2-40B4-BE49-F238E27FC236}">
                <a16:creationId xmlns:a16="http://schemas.microsoft.com/office/drawing/2014/main" id="{BBB725EC-0B41-42DA-0E8A-947A6E1E59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4945" y="4128662"/>
            <a:ext cx="1900037" cy="1766530"/>
          </a:xfrm>
          <a:prstGeom prst="rect">
            <a:avLst/>
          </a:prstGeom>
        </p:spPr>
      </p:pic>
      <p:sp>
        <p:nvSpPr>
          <p:cNvPr id="3" name="Yuvarlatılmış Dikdörtgen 90">
            <a:extLst>
              <a:ext uri="{FF2B5EF4-FFF2-40B4-BE49-F238E27FC236}">
                <a16:creationId xmlns:a16="http://schemas.microsoft.com/office/drawing/2014/main" id="{FEB9EB80-C2DF-2F8D-F219-2560ACC1196E}"/>
              </a:ext>
            </a:extLst>
          </p:cNvPr>
          <p:cNvSpPr/>
          <p:nvPr/>
        </p:nvSpPr>
        <p:spPr>
          <a:xfrm>
            <a:off x="5241428" y="245008"/>
            <a:ext cx="3626420" cy="587955"/>
          </a:xfrm>
          <a:prstGeom prst="roundRect">
            <a:avLst/>
          </a:prstGeom>
          <a:solidFill>
            <a:schemeClr val="accent5">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3600" b="1" dirty="0">
                <a:solidFill>
                  <a:schemeClr val="tx2">
                    <a:lumMod val="10000"/>
                  </a:schemeClr>
                </a:solidFill>
                <a:cs typeface="Times New Roman" panose="02020603050405020304" pitchFamily="18" charset="0"/>
              </a:rPr>
              <a:t>PROJE EKİBİ</a:t>
            </a:r>
          </a:p>
        </p:txBody>
      </p:sp>
    </p:spTree>
    <p:extLst>
      <p:ext uri="{BB962C8B-B14F-4D97-AF65-F5344CB8AC3E}">
        <p14:creationId xmlns:p14="http://schemas.microsoft.com/office/powerpoint/2010/main" val="2624827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3" name="Metin kutusu 2">
            <a:extLst>
              <a:ext uri="{FF2B5EF4-FFF2-40B4-BE49-F238E27FC236}">
                <a16:creationId xmlns:a16="http://schemas.microsoft.com/office/drawing/2014/main" id="{609CCF1C-01C7-06F6-F9A3-F743AB077178}"/>
              </a:ext>
            </a:extLst>
          </p:cNvPr>
          <p:cNvSpPr txBox="1"/>
          <p:nvPr/>
        </p:nvSpPr>
        <p:spPr>
          <a:xfrm>
            <a:off x="3023259" y="1528803"/>
            <a:ext cx="4297357" cy="1360372"/>
          </a:xfrm>
          <a:prstGeom prst="rect">
            <a:avLst/>
          </a:prstGeom>
          <a:noFill/>
        </p:spPr>
        <p:txBody>
          <a:bodyPr wrap="square" rtlCol="0">
            <a:spAutoFit/>
          </a:bodyPr>
          <a:lstStyle/>
          <a:p>
            <a:pPr>
              <a:lnSpc>
                <a:spcPct val="200000"/>
              </a:lnSpc>
            </a:pPr>
            <a:r>
              <a:rPr lang="en-US" sz="2400" b="1" u="sng" dirty="0">
                <a:solidFill>
                  <a:schemeClr val="accent5">
                    <a:lumMod val="10000"/>
                  </a:schemeClr>
                </a:solidFill>
                <a:cs typeface="Times New Roman" panose="02020603050405020304" pitchFamily="18" charset="0"/>
              </a:rPr>
              <a:t>TRANSMISSIBLE BV</a:t>
            </a:r>
          </a:p>
          <a:p>
            <a:pPr>
              <a:lnSpc>
                <a:spcPct val="200000"/>
              </a:lnSpc>
            </a:pPr>
            <a:r>
              <a:rPr lang="en-US" sz="2000" dirty="0">
                <a:solidFill>
                  <a:schemeClr val="accent5">
                    <a:lumMod val="10000"/>
                  </a:schemeClr>
                </a:solidFill>
                <a:cs typeface="Times New Roman" panose="02020603050405020304" pitchFamily="18" charset="0"/>
              </a:rPr>
              <a:t>Dr. Arnold BOSMAN (</a:t>
            </a:r>
            <a:r>
              <a:rPr lang="en-US" sz="2000" dirty="0" err="1">
                <a:solidFill>
                  <a:schemeClr val="accent5">
                    <a:lumMod val="10000"/>
                  </a:schemeClr>
                </a:solidFill>
                <a:cs typeface="Times New Roman" panose="02020603050405020304" pitchFamily="18" charset="0"/>
              </a:rPr>
              <a:t>Doktor</a:t>
            </a:r>
            <a:r>
              <a:rPr lang="en-US" sz="2000" dirty="0">
                <a:solidFill>
                  <a:schemeClr val="accent5">
                    <a:lumMod val="10000"/>
                  </a:schemeClr>
                </a:solidFill>
                <a:cs typeface="Times New Roman" panose="02020603050405020304" pitchFamily="18" charset="0"/>
              </a:rPr>
              <a:t>)</a:t>
            </a:r>
          </a:p>
        </p:txBody>
      </p:sp>
      <p:sp>
        <p:nvSpPr>
          <p:cNvPr id="12" name="Metin kutusu 11">
            <a:extLst>
              <a:ext uri="{FF2B5EF4-FFF2-40B4-BE49-F238E27FC236}">
                <a16:creationId xmlns:a16="http://schemas.microsoft.com/office/drawing/2014/main" id="{108E0F49-B1A8-80C7-1776-4B6531022217}"/>
              </a:ext>
            </a:extLst>
          </p:cNvPr>
          <p:cNvSpPr txBox="1"/>
          <p:nvPr/>
        </p:nvSpPr>
        <p:spPr>
          <a:xfrm>
            <a:off x="3023259" y="3868444"/>
            <a:ext cx="7564583" cy="1360372"/>
          </a:xfrm>
          <a:prstGeom prst="rect">
            <a:avLst/>
          </a:prstGeom>
          <a:noFill/>
        </p:spPr>
        <p:txBody>
          <a:bodyPr wrap="square" rtlCol="0">
            <a:spAutoFit/>
          </a:bodyPr>
          <a:lstStyle/>
          <a:p>
            <a:pPr>
              <a:lnSpc>
                <a:spcPct val="200000"/>
              </a:lnSpc>
            </a:pPr>
            <a:r>
              <a:rPr lang="en-US" sz="2400" b="1" u="sng" dirty="0">
                <a:solidFill>
                  <a:schemeClr val="accent5">
                    <a:lumMod val="10000"/>
                  </a:schemeClr>
                </a:solidFill>
                <a:cs typeface="Times New Roman" panose="02020603050405020304" pitchFamily="18" charset="0"/>
              </a:rPr>
              <a:t>UNIVERSIDADE DO MINHO</a:t>
            </a:r>
            <a:endParaRPr lang="tr-TR" sz="2400" dirty="0">
              <a:solidFill>
                <a:schemeClr val="accent5">
                  <a:lumMod val="10000"/>
                </a:schemeClr>
              </a:solidFill>
              <a:cs typeface="Times New Roman" panose="02020603050405020304" pitchFamily="18" charset="0"/>
            </a:endParaRPr>
          </a:p>
          <a:p>
            <a:pPr>
              <a:lnSpc>
                <a:spcPct val="200000"/>
              </a:lnSpc>
            </a:pPr>
            <a:r>
              <a:rPr lang="en-US" sz="2000" dirty="0">
                <a:solidFill>
                  <a:schemeClr val="accent5">
                    <a:lumMod val="10000"/>
                  </a:schemeClr>
                </a:solidFill>
                <a:cs typeface="Times New Roman" panose="02020603050405020304" pitchFamily="18" charset="0"/>
              </a:rPr>
              <a:t>Prof. Dr. Nuno S. OSÓRIO (</a:t>
            </a:r>
            <a:r>
              <a:rPr lang="en-US" sz="2000" dirty="0" err="1">
                <a:solidFill>
                  <a:schemeClr val="accent5">
                    <a:lumMod val="10000"/>
                  </a:schemeClr>
                </a:solidFill>
                <a:cs typeface="Times New Roman" panose="02020603050405020304" pitchFamily="18" charset="0"/>
              </a:rPr>
              <a:t>Biyoinformatik</a:t>
            </a:r>
            <a:r>
              <a:rPr lang="en-US" sz="2000" dirty="0">
                <a:solidFill>
                  <a:schemeClr val="accent5">
                    <a:lumMod val="10000"/>
                  </a:schemeClr>
                </a:solidFill>
                <a:cs typeface="Times New Roman" panose="02020603050405020304" pitchFamily="18" charset="0"/>
              </a:rPr>
              <a:t> </a:t>
            </a:r>
            <a:r>
              <a:rPr lang="en-US" sz="2000" dirty="0" err="1">
                <a:solidFill>
                  <a:schemeClr val="accent5">
                    <a:lumMod val="10000"/>
                  </a:schemeClr>
                </a:solidFill>
                <a:cs typeface="Times New Roman" panose="02020603050405020304" pitchFamily="18" charset="0"/>
              </a:rPr>
              <a:t>Uzmanı</a:t>
            </a:r>
            <a:r>
              <a:rPr lang="en-US" sz="2000" dirty="0">
                <a:solidFill>
                  <a:schemeClr val="accent5">
                    <a:lumMod val="10000"/>
                  </a:schemeClr>
                </a:solidFill>
                <a:cs typeface="Times New Roman" panose="02020603050405020304" pitchFamily="18" charset="0"/>
              </a:rPr>
              <a:t>)</a:t>
            </a:r>
            <a:endParaRPr lang="tr-TR" sz="2000" dirty="0">
              <a:solidFill>
                <a:schemeClr val="accent5">
                  <a:lumMod val="10000"/>
                </a:schemeClr>
              </a:solidFill>
              <a:cs typeface="Times New Roman" panose="02020603050405020304" pitchFamily="18" charset="0"/>
            </a:endParaRPr>
          </a:p>
        </p:txBody>
      </p:sp>
      <p:pic>
        <p:nvPicPr>
          <p:cNvPr id="15" name="Resim 14">
            <a:extLst>
              <a:ext uri="{FF2B5EF4-FFF2-40B4-BE49-F238E27FC236}">
                <a16:creationId xmlns:a16="http://schemas.microsoft.com/office/drawing/2014/main" id="{932210E2-7D1A-BDB6-6CEC-F5672E9EF5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6677" y="1371367"/>
            <a:ext cx="1794783" cy="1952649"/>
          </a:xfrm>
          <a:prstGeom prst="rect">
            <a:avLst/>
          </a:prstGeom>
        </p:spPr>
      </p:pic>
      <p:pic>
        <p:nvPicPr>
          <p:cNvPr id="16" name="Picture 6" descr="Minho Üniversitesi – VETforEI">
            <a:extLst>
              <a:ext uri="{FF2B5EF4-FFF2-40B4-BE49-F238E27FC236}">
                <a16:creationId xmlns:a16="http://schemas.microsoft.com/office/drawing/2014/main" id="{CA55C400-C9C7-C821-48FA-A1B06CE5B2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5226" y="3868444"/>
            <a:ext cx="1434597" cy="1516581"/>
          </a:xfrm>
          <a:prstGeom prst="rect">
            <a:avLst/>
          </a:prstGeom>
          <a:noFill/>
          <a:extLst>
            <a:ext uri="{909E8E84-426E-40DD-AFC4-6F175D3DCCD1}">
              <a14:hiddenFill xmlns:a14="http://schemas.microsoft.com/office/drawing/2010/main">
                <a:solidFill>
                  <a:srgbClr val="FFFFFF"/>
                </a:solidFill>
              </a14:hiddenFill>
            </a:ext>
          </a:extLst>
        </p:spPr>
      </p:pic>
      <p:pic>
        <p:nvPicPr>
          <p:cNvPr id="18" name="Resim 17">
            <a:extLst>
              <a:ext uri="{FF2B5EF4-FFF2-40B4-BE49-F238E27FC236}">
                <a16:creationId xmlns:a16="http://schemas.microsoft.com/office/drawing/2014/main" id="{FD2BD596-C86B-78C6-32CD-FCE09D57DA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6677" y="3774772"/>
            <a:ext cx="1889674" cy="1952649"/>
          </a:xfrm>
          <a:prstGeom prst="rect">
            <a:avLst/>
          </a:prstGeom>
        </p:spPr>
      </p:pic>
      <p:pic>
        <p:nvPicPr>
          <p:cNvPr id="19" name="Picture 4" descr="Transmissible BV | Houten">
            <a:extLst>
              <a:ext uri="{FF2B5EF4-FFF2-40B4-BE49-F238E27FC236}">
                <a16:creationId xmlns:a16="http://schemas.microsoft.com/office/drawing/2014/main" id="{4EE58C24-6FF8-1277-8733-E9A0025CCB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1739" y="1493980"/>
            <a:ext cx="1468084" cy="1830037"/>
          </a:xfrm>
          <a:prstGeom prst="rect">
            <a:avLst/>
          </a:prstGeom>
          <a:noFill/>
          <a:extLst>
            <a:ext uri="{909E8E84-426E-40DD-AFC4-6F175D3DCCD1}">
              <a14:hiddenFill xmlns:a14="http://schemas.microsoft.com/office/drawing/2010/main">
                <a:solidFill>
                  <a:srgbClr val="FFFFFF"/>
                </a:solidFill>
              </a14:hiddenFill>
            </a:ext>
          </a:extLst>
        </p:spPr>
      </p:pic>
      <p:sp>
        <p:nvSpPr>
          <p:cNvPr id="4" name="Yuvarlatılmış Dikdörtgen 90">
            <a:extLst>
              <a:ext uri="{FF2B5EF4-FFF2-40B4-BE49-F238E27FC236}">
                <a16:creationId xmlns:a16="http://schemas.microsoft.com/office/drawing/2014/main" id="{298122D3-60CB-4046-0398-7E9808BFC299}"/>
              </a:ext>
            </a:extLst>
          </p:cNvPr>
          <p:cNvSpPr/>
          <p:nvPr/>
        </p:nvSpPr>
        <p:spPr>
          <a:xfrm>
            <a:off x="5241428" y="245008"/>
            <a:ext cx="3626420" cy="587955"/>
          </a:xfrm>
          <a:prstGeom prst="roundRect">
            <a:avLst/>
          </a:prstGeom>
          <a:solidFill>
            <a:schemeClr val="accent5">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3600" b="1" dirty="0">
                <a:solidFill>
                  <a:schemeClr val="tx2">
                    <a:lumMod val="10000"/>
                  </a:schemeClr>
                </a:solidFill>
                <a:cs typeface="Times New Roman" panose="02020603050405020304" pitchFamily="18" charset="0"/>
              </a:rPr>
              <a:t>PROJE EKİBİ</a:t>
            </a:r>
          </a:p>
        </p:txBody>
      </p:sp>
    </p:spTree>
    <p:extLst>
      <p:ext uri="{BB962C8B-B14F-4D97-AF65-F5344CB8AC3E}">
        <p14:creationId xmlns:p14="http://schemas.microsoft.com/office/powerpoint/2010/main" val="2684007007"/>
      </p:ext>
    </p:extLst>
  </p:cSld>
  <p:clrMapOvr>
    <a:masterClrMapping/>
  </p:clrMapOvr>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Belge" ma:contentTypeID="0x010100F7A03E3CC2B6EB4A87DF82B51C19063E" ma:contentTypeVersion="16" ma:contentTypeDescription="Yeni belge oluşturun." ma:contentTypeScope="" ma:versionID="dbcca3ee34e8229fa724a20d39687dd7">
  <xsd:schema xmlns:xsd="http://www.w3.org/2001/XMLSchema" xmlns:xs="http://www.w3.org/2001/XMLSchema" xmlns:p="http://schemas.microsoft.com/office/2006/metadata/properties" xmlns:ns3="538567ab-7e24-4b8f-852d-4c1d6c0ccc03" xmlns:ns4="1827eef7-7f8e-4d9e-8c62-1e1908df4360" targetNamespace="http://schemas.microsoft.com/office/2006/metadata/properties" ma:root="true" ma:fieldsID="53c2bcef5a821d3b9605a566fd4f4fa6" ns3:_="" ns4:_="">
    <xsd:import namespace="538567ab-7e24-4b8f-852d-4c1d6c0ccc03"/>
    <xsd:import namespace="1827eef7-7f8e-4d9e-8c62-1e1908df4360"/>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LengthInSeconds" minOccurs="0"/>
                <xsd:element ref="ns3:MediaServiceLocation" minOccurs="0"/>
                <xsd:element ref="ns4:SharedWithUsers" minOccurs="0"/>
                <xsd:element ref="ns4:SharedWithDetails" minOccurs="0"/>
                <xsd:element ref="ns4:SharingHintHash"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8567ab-7e24-4b8f-852d-4c1d6c0ccc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827eef7-7f8e-4d9e-8c62-1e1908df4360" elementFormDefault="qualified">
    <xsd:import namespace="http://schemas.microsoft.com/office/2006/documentManagement/types"/>
    <xsd:import namespace="http://schemas.microsoft.com/office/infopath/2007/PartnerControls"/>
    <xsd:element name="SharedWithUsers" ma:index="19" nillable="true" ma:displayName="Paylaşılanl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Ayrıntıları ile Paylaşıldı" ma:internalName="SharedWithDetails" ma:readOnly="true">
      <xsd:simpleType>
        <xsd:restriction base="dms:Note">
          <xsd:maxLength value="255"/>
        </xsd:restriction>
      </xsd:simpleType>
    </xsd:element>
    <xsd:element name="SharingHintHash" ma:index="21" nillable="true" ma:displayName="İpucu Paylaşımı Karması"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F2FFE61-AE1F-44F0-80E9-45DB9D74A546}">
  <ds:schemaRefs>
    <ds:schemaRef ds:uri="http://schemas.microsoft.com/sharepoint/v3/contenttype/forms"/>
  </ds:schemaRefs>
</ds:datastoreItem>
</file>

<file path=customXml/itemProps2.xml><?xml version="1.0" encoding="utf-8"?>
<ds:datastoreItem xmlns:ds="http://schemas.openxmlformats.org/officeDocument/2006/customXml" ds:itemID="{015EA621-FFFB-4FB5-961A-4A19EEDE78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8567ab-7e24-4b8f-852d-4c1d6c0ccc03"/>
    <ds:schemaRef ds:uri="1827eef7-7f8e-4d9e-8c62-1e1908df43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8EBB65-85E4-44C3-9832-0A59D7DA4075}">
  <ds:schemaRefs>
    <ds:schemaRef ds:uri="http://purl.org/dc/elements/1.1/"/>
    <ds:schemaRef ds:uri="1827eef7-7f8e-4d9e-8c62-1e1908df4360"/>
    <ds:schemaRef ds:uri="http://purl.org/dc/terms/"/>
    <ds:schemaRef ds:uri="http://purl.org/dc/dcmitype/"/>
    <ds:schemaRef ds:uri="http://schemas.microsoft.com/office/2006/documentManagement/types"/>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538567ab-7e24-4b8f-852d-4c1d6c0ccc03"/>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1709</TotalTime>
  <Words>1438</Words>
  <Application>Microsoft Office PowerPoint</Application>
  <PresentationFormat>Geniş ekran</PresentationFormat>
  <Paragraphs>196</Paragraphs>
  <Slides>18</Slides>
  <Notes>18</Notes>
  <HiddenSlides>0</HiddenSlides>
  <MMClips>1</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18</vt:i4>
      </vt:variant>
    </vt:vector>
  </HeadingPairs>
  <TitlesOfParts>
    <vt:vector size="25" baseType="lpstr">
      <vt:lpstr>Aptos</vt:lpstr>
      <vt:lpstr>Arial</vt:lpstr>
      <vt:lpstr>Calibri</vt:lpstr>
      <vt:lpstr>Calibri Light</vt:lpstr>
      <vt:lpstr>Roboto</vt:lpstr>
      <vt:lpstr>Times New Roman</vt:lpstr>
      <vt:lpstr>Office Teması</vt:lpstr>
      <vt:lpstr>A UNIVERSAL STRATEGIC NECESSITY:  FROM MOLECULE TO DRUG  EVRENSEL BİR STRATEJİK GEREKLİLİK: MOLEKÜLDEN İLACA</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Teşekkürler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UNIVERSAL STRATEGIC NECESSITY:  FROM MOLECULE TO DRUG</dc:title>
  <dc:creator>Mine Ensoy</dc:creator>
  <cp:lastModifiedBy>Ayşegül Taylan Özkan</cp:lastModifiedBy>
  <cp:revision>220</cp:revision>
  <dcterms:created xsi:type="dcterms:W3CDTF">2023-02-12T14:46:05Z</dcterms:created>
  <dcterms:modified xsi:type="dcterms:W3CDTF">2024-08-29T10:51:52Z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0x010100F7A03E3CC2B6EB4A87DF82B51C19063E</vt:lpwstr>
  </property>
</Properties>
</file>