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23"/>
  </p:notesMasterIdLst>
  <p:sldIdLst>
    <p:sldId id="256" r:id="rId5"/>
    <p:sldId id="323" r:id="rId6"/>
    <p:sldId id="332" r:id="rId7"/>
    <p:sldId id="324" r:id="rId8"/>
    <p:sldId id="258" r:id="rId9"/>
    <p:sldId id="259" r:id="rId10"/>
    <p:sldId id="260" r:id="rId11"/>
    <p:sldId id="261" r:id="rId12"/>
    <p:sldId id="262" r:id="rId13"/>
    <p:sldId id="331" r:id="rId14"/>
    <p:sldId id="315" r:id="rId15"/>
    <p:sldId id="326" r:id="rId16"/>
    <p:sldId id="336" r:id="rId17"/>
    <p:sldId id="333" r:id="rId18"/>
    <p:sldId id="338" r:id="rId19"/>
    <p:sldId id="335" r:id="rId20"/>
    <p:sldId id="1725" r:id="rId21"/>
    <p:sldId id="172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BDF"/>
    <a:srgbClr val="EDF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61"/>
    <p:restoredTop sz="77619" autoAdjust="0"/>
  </p:normalViewPr>
  <p:slideViewPr>
    <p:cSldViewPr snapToGrid="0">
      <p:cViewPr varScale="1">
        <p:scale>
          <a:sx n="98" d="100"/>
          <a:sy n="98" d="100"/>
        </p:scale>
        <p:origin x="928"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4781C-FF61-E545-ACB6-64083E85996E}" type="datetimeFigureOut">
              <a:rPr lang="tr-TR" smtClean="0"/>
              <a:t>24.09.2024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BA1E8-9E09-7049-ADC8-0BD5FCE9389C}" type="slidenum">
              <a:rPr lang="tr-TR" smtClean="0"/>
              <a:t>‹#›</a:t>
            </a:fld>
            <a:endParaRPr lang="tr-TR"/>
          </a:p>
        </p:txBody>
      </p:sp>
    </p:spTree>
    <p:extLst>
      <p:ext uri="{BB962C8B-B14F-4D97-AF65-F5344CB8AC3E}">
        <p14:creationId xmlns:p14="http://schemas.microsoft.com/office/powerpoint/2010/main" val="393609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Our</a:t>
            </a:r>
            <a:r>
              <a:rPr lang="tr-TR" dirty="0"/>
              <a:t> </a:t>
            </a:r>
            <a:r>
              <a:rPr lang="tr-TR" dirty="0" err="1"/>
              <a:t>project</a:t>
            </a:r>
            <a:r>
              <a:rPr lang="tr-TR" dirty="0"/>
              <a:t> is </a:t>
            </a:r>
            <a:r>
              <a:rPr lang="tr-TR" dirty="0" err="1"/>
              <a:t>multidisciplinary</a:t>
            </a:r>
            <a:r>
              <a:rPr lang="tr-TR" dirty="0"/>
              <a:t> </a:t>
            </a:r>
            <a:r>
              <a:rPr lang="tr-TR" dirty="0" err="1"/>
              <a:t>and</a:t>
            </a:r>
            <a:r>
              <a:rPr lang="tr-TR" dirty="0"/>
              <a:t> </a:t>
            </a:r>
            <a:r>
              <a:rPr lang="tr-TR" dirty="0" err="1"/>
              <a:t>multisectoral</a:t>
            </a:r>
            <a:r>
              <a:rPr lang="tr-TR" dirty="0"/>
              <a:t> in </a:t>
            </a:r>
            <a:r>
              <a:rPr lang="tr-TR" dirty="0" err="1"/>
              <a:t>nature</a:t>
            </a:r>
            <a:r>
              <a:rPr lang="tr-TR" dirty="0"/>
              <a:t> as it </a:t>
            </a:r>
            <a:r>
              <a:rPr lang="tr-TR" dirty="0" err="1"/>
              <a:t>sheds</a:t>
            </a:r>
            <a:r>
              <a:rPr lang="tr-TR" dirty="0"/>
              <a:t> </a:t>
            </a:r>
            <a:r>
              <a:rPr lang="tr-TR" dirty="0" err="1"/>
              <a:t>light</a:t>
            </a:r>
            <a:r>
              <a:rPr lang="tr-TR" dirty="0"/>
              <a:t> on </a:t>
            </a:r>
            <a:r>
              <a:rPr lang="tr-TR" dirty="0" err="1"/>
              <a:t>the</a:t>
            </a:r>
            <a:r>
              <a:rPr lang="tr-TR" dirty="0"/>
              <a:t> </a:t>
            </a:r>
            <a:r>
              <a:rPr lang="tr-TR" dirty="0" err="1"/>
              <a:t>entire</a:t>
            </a:r>
            <a:r>
              <a:rPr lang="tr-TR" dirty="0"/>
              <a:t> </a:t>
            </a:r>
            <a:r>
              <a:rPr lang="tr-TR" dirty="0" err="1"/>
              <a:t>process</a:t>
            </a:r>
            <a:r>
              <a:rPr lang="tr-TR" dirty="0"/>
              <a:t> </a:t>
            </a:r>
            <a:r>
              <a:rPr lang="tr-TR" dirty="0" err="1"/>
              <a:t>from</a:t>
            </a:r>
            <a:r>
              <a:rPr lang="tr-TR" dirty="0"/>
              <a:t> </a:t>
            </a:r>
            <a:r>
              <a:rPr lang="tr-TR" dirty="0" err="1"/>
              <a:t>drug</a:t>
            </a:r>
            <a:r>
              <a:rPr lang="tr-TR" dirty="0"/>
              <a:t> </a:t>
            </a:r>
            <a:r>
              <a:rPr lang="tr-TR" dirty="0" err="1"/>
              <a:t>discovery</a:t>
            </a:r>
            <a:r>
              <a:rPr lang="tr-TR" dirty="0"/>
              <a:t> </a:t>
            </a:r>
            <a:r>
              <a:rPr lang="tr-TR" dirty="0" err="1"/>
              <a:t>to</a:t>
            </a:r>
            <a:r>
              <a:rPr lang="tr-TR" dirty="0"/>
              <a:t> </a:t>
            </a:r>
            <a:r>
              <a:rPr lang="tr-TR" dirty="0" err="1"/>
              <a:t>launch</a:t>
            </a:r>
            <a:r>
              <a:rPr lang="tr-TR" dirty="0"/>
              <a:t> </a:t>
            </a:r>
            <a:r>
              <a:rPr lang="tr-TR" dirty="0" err="1"/>
              <a:t>and</a:t>
            </a:r>
            <a:r>
              <a:rPr lang="tr-TR" dirty="0"/>
              <a:t> </a:t>
            </a:r>
            <a:r>
              <a:rPr lang="tr-TR" dirty="0" err="1"/>
              <a:t>follow-up</a:t>
            </a:r>
            <a:r>
              <a:rPr lang="tr-TR" dirty="0"/>
              <a:t>. </a:t>
            </a:r>
            <a:r>
              <a:rPr lang="tr-TR" dirty="0" err="1"/>
              <a:t>Therefore</a:t>
            </a:r>
            <a:r>
              <a:rPr lang="tr-TR" dirty="0"/>
              <a:t>, </a:t>
            </a:r>
            <a:r>
              <a:rPr lang="tr-TR" dirty="0" err="1"/>
              <a:t>our</a:t>
            </a:r>
            <a:r>
              <a:rPr lang="tr-TR" dirty="0"/>
              <a:t> </a:t>
            </a:r>
            <a:r>
              <a:rPr lang="tr-TR" dirty="0" err="1"/>
              <a:t>target</a:t>
            </a:r>
            <a:r>
              <a:rPr lang="tr-TR" dirty="0"/>
              <a:t> </a:t>
            </a:r>
            <a:r>
              <a:rPr lang="tr-TR" dirty="0" err="1"/>
              <a:t>audience</a:t>
            </a:r>
            <a:r>
              <a:rPr lang="tr-TR" dirty="0"/>
              <a:t> </a:t>
            </a:r>
            <a:r>
              <a:rPr lang="tr-TR" dirty="0" err="1"/>
              <a:t>covers</a:t>
            </a:r>
            <a:r>
              <a:rPr lang="tr-TR" dirty="0"/>
              <a:t> </a:t>
            </a:r>
            <a:r>
              <a:rPr lang="tr-TR" dirty="0" err="1"/>
              <a:t>many</a:t>
            </a:r>
            <a:r>
              <a:rPr lang="tr-TR" dirty="0"/>
              <a:t> </a:t>
            </a:r>
            <a:r>
              <a:rPr lang="tr-TR" dirty="0" err="1"/>
              <a:t>professional</a:t>
            </a:r>
            <a:r>
              <a:rPr lang="tr-TR" dirty="0"/>
              <a:t> </a:t>
            </a:r>
            <a:r>
              <a:rPr lang="tr-TR" dirty="0" err="1"/>
              <a:t>groups</a:t>
            </a:r>
            <a:r>
              <a:rPr lang="tr-TR" dirty="0"/>
              <a:t>. </a:t>
            </a:r>
            <a:r>
              <a:rPr lang="tr-TR" dirty="0" err="1"/>
              <a:t>These</a:t>
            </a:r>
            <a:r>
              <a:rPr lang="tr-TR" dirty="0"/>
              <a:t> </a:t>
            </a:r>
            <a:r>
              <a:rPr lang="tr-TR" dirty="0" err="1"/>
              <a:t>include</a:t>
            </a:r>
            <a:r>
              <a:rPr lang="tr-TR" dirty="0"/>
              <a:t> </a:t>
            </a:r>
            <a:r>
              <a:rPr lang="tr-TR" dirty="0" err="1"/>
              <a:t>Biology</a:t>
            </a:r>
            <a:r>
              <a:rPr lang="tr-TR" dirty="0"/>
              <a:t>, </a:t>
            </a:r>
            <a:r>
              <a:rPr lang="tr-TR" dirty="0" err="1"/>
              <a:t>Medicine</a:t>
            </a:r>
            <a:r>
              <a:rPr lang="tr-TR" dirty="0"/>
              <a:t>, </a:t>
            </a:r>
            <a:r>
              <a:rPr lang="tr-TR" dirty="0" err="1"/>
              <a:t>Pharmacology</a:t>
            </a:r>
            <a:r>
              <a:rPr lang="tr-TR" dirty="0"/>
              <a:t>, </a:t>
            </a:r>
            <a:r>
              <a:rPr lang="tr-TR" dirty="0" err="1"/>
              <a:t>Bioengineering</a:t>
            </a:r>
            <a:r>
              <a:rPr lang="tr-TR" dirty="0"/>
              <a:t>, </a:t>
            </a:r>
            <a:r>
              <a:rPr lang="tr-TR" dirty="0" err="1"/>
              <a:t>Biotechnology</a:t>
            </a:r>
            <a:r>
              <a:rPr lang="tr-TR" dirty="0"/>
              <a:t>, </a:t>
            </a:r>
            <a:r>
              <a:rPr lang="tr-TR" dirty="0" err="1"/>
              <a:t>Bioinformatics</a:t>
            </a:r>
            <a:r>
              <a:rPr lang="tr-TR" dirty="0"/>
              <a:t>, </a:t>
            </a:r>
            <a:r>
              <a:rPr lang="tr-TR" dirty="0" err="1"/>
              <a:t>Pharmacy</a:t>
            </a:r>
            <a:r>
              <a:rPr lang="tr-TR" dirty="0"/>
              <a:t>, </a:t>
            </a:r>
            <a:r>
              <a:rPr lang="tr-TR" dirty="0" err="1"/>
              <a:t>Chemistry</a:t>
            </a:r>
            <a:r>
              <a:rPr lang="tr-TR" dirty="0"/>
              <a:t>, </a:t>
            </a:r>
            <a:r>
              <a:rPr lang="tr-TR" dirty="0" err="1"/>
              <a:t>Chemical</a:t>
            </a:r>
            <a:r>
              <a:rPr lang="tr-TR" dirty="0"/>
              <a:t> </a:t>
            </a:r>
            <a:r>
              <a:rPr lang="tr-TR" dirty="0" err="1"/>
              <a:t>Engineering</a:t>
            </a:r>
            <a:r>
              <a:rPr lang="tr-TR" dirty="0"/>
              <a:t>, </a:t>
            </a:r>
            <a:r>
              <a:rPr lang="tr-TR" dirty="0" err="1"/>
              <a:t>Veterinary</a:t>
            </a:r>
            <a:r>
              <a:rPr lang="tr-TR" dirty="0"/>
              <a:t> </a:t>
            </a:r>
            <a:r>
              <a:rPr lang="tr-TR" dirty="0" err="1"/>
              <a:t>Medicine</a:t>
            </a:r>
            <a:r>
              <a:rPr lang="tr-TR" dirty="0"/>
              <a:t>.</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10</a:t>
            </a:fld>
            <a:endParaRPr lang="tr-TR"/>
          </a:p>
        </p:txBody>
      </p:sp>
    </p:spTree>
    <p:extLst>
      <p:ext uri="{BB962C8B-B14F-4D97-AF65-F5344CB8AC3E}">
        <p14:creationId xmlns:p14="http://schemas.microsoft.com/office/powerpoint/2010/main" val="361426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Here is a </a:t>
            </a:r>
            <a:r>
              <a:rPr lang="tr-TR" dirty="0" err="1"/>
              <a:t>visual</a:t>
            </a:r>
            <a:r>
              <a:rPr lang="tr-TR" dirty="0"/>
              <a:t> of </a:t>
            </a:r>
            <a:r>
              <a:rPr lang="tr-TR" dirty="0" err="1"/>
              <a:t>the</a:t>
            </a:r>
            <a:r>
              <a:rPr lang="tr-TR" dirty="0"/>
              <a:t> </a:t>
            </a:r>
            <a:r>
              <a:rPr lang="tr-TR" dirty="0" err="1"/>
              <a:t>stages</a:t>
            </a:r>
            <a:r>
              <a:rPr lang="tr-TR" dirty="0"/>
              <a:t> of </a:t>
            </a:r>
            <a:r>
              <a:rPr lang="tr-TR" dirty="0" err="1"/>
              <a:t>our</a:t>
            </a:r>
            <a:r>
              <a:rPr lang="tr-TR" dirty="0"/>
              <a:t> </a:t>
            </a:r>
            <a:r>
              <a:rPr lang="tr-TR" dirty="0" err="1"/>
              <a:t>project</a:t>
            </a:r>
            <a:r>
              <a:rPr lang="tr-TR" dirty="0"/>
              <a:t> </a:t>
            </a:r>
            <a:r>
              <a:rPr lang="tr-TR" dirty="0" err="1"/>
              <a:t>from</a:t>
            </a:r>
            <a:r>
              <a:rPr lang="tr-TR" dirty="0"/>
              <a:t> a </a:t>
            </a:r>
            <a:r>
              <a:rPr lang="tr-TR" dirty="0" err="1"/>
              <a:t>molecule</a:t>
            </a:r>
            <a:r>
              <a:rPr lang="tr-TR" dirty="0"/>
              <a:t> </a:t>
            </a:r>
            <a:r>
              <a:rPr lang="tr-TR" dirty="0" err="1"/>
              <a:t>to</a:t>
            </a:r>
            <a:r>
              <a:rPr lang="tr-TR" dirty="0"/>
              <a:t> </a:t>
            </a:r>
            <a:r>
              <a:rPr lang="tr-TR" dirty="0" err="1"/>
              <a:t>being</a:t>
            </a:r>
            <a:r>
              <a:rPr lang="tr-TR" dirty="0"/>
              <a:t> </a:t>
            </a:r>
            <a:r>
              <a:rPr lang="tr-TR" dirty="0" err="1"/>
              <a:t>monitored</a:t>
            </a:r>
            <a:r>
              <a:rPr lang="tr-TR" dirty="0"/>
              <a:t> in </a:t>
            </a:r>
            <a:r>
              <a:rPr lang="tr-TR" dirty="0" err="1"/>
              <a:t>the</a:t>
            </a:r>
            <a:r>
              <a:rPr lang="tr-TR" dirty="0"/>
              <a:t> market. </a:t>
            </a:r>
            <a:r>
              <a:rPr lang="tr-TR" dirty="0" err="1"/>
              <a:t>Our</a:t>
            </a:r>
            <a:r>
              <a:rPr lang="tr-TR" dirty="0"/>
              <a:t> </a:t>
            </a:r>
            <a:r>
              <a:rPr lang="tr-TR" dirty="0" err="1"/>
              <a:t>project</a:t>
            </a:r>
            <a:r>
              <a:rPr lang="tr-TR" dirty="0"/>
              <a:t> </a:t>
            </a:r>
            <a:r>
              <a:rPr lang="tr-TR" dirty="0" err="1"/>
              <a:t>aims</a:t>
            </a:r>
            <a:r>
              <a:rPr lang="tr-TR" dirty="0"/>
              <a:t> </a:t>
            </a:r>
            <a:r>
              <a:rPr lang="tr-TR" dirty="0" err="1"/>
              <a:t>to</a:t>
            </a:r>
            <a:r>
              <a:rPr lang="tr-TR" dirty="0"/>
              <a:t> </a:t>
            </a:r>
            <a:r>
              <a:rPr lang="tr-TR" dirty="0" err="1"/>
              <a:t>provide</a:t>
            </a:r>
            <a:r>
              <a:rPr lang="tr-TR" dirty="0"/>
              <a:t> a </a:t>
            </a:r>
            <a:r>
              <a:rPr lang="tr-TR" dirty="0" err="1"/>
              <a:t>holistic</a:t>
            </a:r>
            <a:r>
              <a:rPr lang="tr-TR" dirty="0"/>
              <a:t> </a:t>
            </a:r>
            <a:r>
              <a:rPr lang="tr-TR" dirty="0" err="1"/>
              <a:t>perspective</a:t>
            </a:r>
            <a:r>
              <a:rPr lang="tr-TR" dirty="0"/>
              <a:t> on </a:t>
            </a:r>
            <a:r>
              <a:rPr lang="tr-TR" dirty="0" err="1"/>
              <a:t>these</a:t>
            </a:r>
            <a:r>
              <a:rPr lang="tr-TR" dirty="0"/>
              <a:t> </a:t>
            </a:r>
            <a:r>
              <a:rPr lang="tr-TR" dirty="0" err="1"/>
              <a:t>stages</a:t>
            </a:r>
            <a:r>
              <a:rPr lang="tr-TR" dirty="0"/>
              <a:t>. 5 </a:t>
            </a:r>
            <a:r>
              <a:rPr lang="tr-TR" dirty="0" err="1"/>
              <a:t>work</a:t>
            </a:r>
            <a:r>
              <a:rPr lang="tr-TR" dirty="0"/>
              <a:t> </a:t>
            </a:r>
            <a:r>
              <a:rPr lang="tr-TR" dirty="0" err="1"/>
              <a:t>packages</a:t>
            </a:r>
            <a:r>
              <a:rPr lang="tr-TR" dirty="0"/>
              <a:t> </a:t>
            </a:r>
            <a:r>
              <a:rPr lang="tr-TR" dirty="0" err="1"/>
              <a:t>are</a:t>
            </a:r>
            <a:r>
              <a:rPr lang="tr-TR" dirty="0"/>
              <a:t> </a:t>
            </a:r>
            <a:r>
              <a:rPr lang="tr-TR" dirty="0" err="1"/>
              <a:t>envisaged</a:t>
            </a:r>
            <a:r>
              <a:rPr lang="tr-TR" dirty="0"/>
              <a:t> </a:t>
            </a:r>
            <a:r>
              <a:rPr lang="tr-TR" dirty="0" err="1"/>
              <a:t>for</a:t>
            </a:r>
            <a:r>
              <a:rPr lang="tr-TR" dirty="0"/>
              <a:t> </a:t>
            </a:r>
            <a:r>
              <a:rPr lang="tr-TR" dirty="0" err="1"/>
              <a:t>the</a:t>
            </a:r>
            <a:r>
              <a:rPr lang="tr-TR" dirty="0"/>
              <a:t> </a:t>
            </a:r>
            <a:r>
              <a:rPr lang="tr-TR" dirty="0" err="1"/>
              <a:t>execution</a:t>
            </a:r>
            <a:r>
              <a:rPr lang="tr-TR" dirty="0"/>
              <a:t> of </a:t>
            </a:r>
            <a:r>
              <a:rPr lang="tr-TR" dirty="0" err="1"/>
              <a:t>our</a:t>
            </a:r>
            <a:r>
              <a:rPr lang="tr-TR" dirty="0"/>
              <a:t> </a:t>
            </a:r>
            <a:r>
              <a:rPr lang="tr-TR" dirty="0" err="1"/>
              <a:t>project</a:t>
            </a:r>
            <a:r>
              <a:rPr lang="tr-TR" dirty="0"/>
              <a:t>.</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11</a:t>
            </a:fld>
            <a:endParaRPr lang="tr-TR"/>
          </a:p>
        </p:txBody>
      </p:sp>
    </p:spTree>
    <p:extLst>
      <p:ext uri="{BB962C8B-B14F-4D97-AF65-F5344CB8AC3E}">
        <p14:creationId xmlns:p14="http://schemas.microsoft.com/office/powerpoint/2010/main" val="1188380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There</a:t>
            </a:r>
            <a:r>
              <a:rPr lang="tr-TR" dirty="0"/>
              <a:t> </a:t>
            </a:r>
            <a:r>
              <a:rPr lang="tr-TR" dirty="0" err="1"/>
              <a:t>are</a:t>
            </a:r>
            <a:r>
              <a:rPr lang="tr-TR" dirty="0"/>
              <a:t> </a:t>
            </a:r>
            <a:r>
              <a:rPr lang="tr-TR" dirty="0" err="1"/>
              <a:t>some</a:t>
            </a:r>
            <a:r>
              <a:rPr lang="tr-TR" dirty="0"/>
              <a:t> </a:t>
            </a:r>
            <a:r>
              <a:rPr lang="tr-TR" dirty="0" err="1"/>
              <a:t>materials</a:t>
            </a:r>
            <a:r>
              <a:rPr lang="tr-TR" dirty="0"/>
              <a:t> </a:t>
            </a:r>
            <a:r>
              <a:rPr lang="tr-TR" dirty="0" err="1"/>
              <a:t>among</a:t>
            </a:r>
            <a:r>
              <a:rPr lang="tr-TR" dirty="0"/>
              <a:t> </a:t>
            </a:r>
            <a:r>
              <a:rPr lang="tr-TR" dirty="0" err="1"/>
              <a:t>the</a:t>
            </a:r>
            <a:r>
              <a:rPr lang="tr-TR" dirty="0"/>
              <a:t> </a:t>
            </a:r>
            <a:r>
              <a:rPr lang="tr-TR" dirty="0" err="1"/>
              <a:t>project</a:t>
            </a:r>
            <a:r>
              <a:rPr lang="tr-TR" dirty="0"/>
              <a:t> </a:t>
            </a:r>
            <a:r>
              <a:rPr lang="tr-TR" dirty="0" err="1"/>
              <a:t>outputs</a:t>
            </a:r>
            <a:r>
              <a:rPr lang="tr-TR" dirty="0"/>
              <a:t>. </a:t>
            </a:r>
            <a:r>
              <a:rPr lang="tr-TR" dirty="0" err="1"/>
              <a:t>It</a:t>
            </a:r>
            <a:r>
              <a:rPr lang="tr-TR" dirty="0"/>
              <a:t> has </a:t>
            </a:r>
            <a:r>
              <a:rPr lang="tr-TR" dirty="0" err="1"/>
              <a:t>been</a:t>
            </a:r>
            <a:r>
              <a:rPr lang="tr-TR" dirty="0"/>
              <a:t> </a:t>
            </a:r>
            <a:r>
              <a:rPr lang="tr-TR" dirty="0" err="1"/>
              <a:t>committed</a:t>
            </a:r>
            <a:r>
              <a:rPr lang="tr-TR" dirty="0"/>
              <a:t> </a:t>
            </a:r>
            <a:r>
              <a:rPr lang="tr-TR" dirty="0" err="1"/>
              <a:t>to</a:t>
            </a:r>
            <a:r>
              <a:rPr lang="tr-TR" dirty="0"/>
              <a:t> </a:t>
            </a:r>
            <a:r>
              <a:rPr lang="tr-TR" dirty="0" err="1"/>
              <a:t>produce</a:t>
            </a:r>
            <a:r>
              <a:rPr lang="tr-TR" dirty="0"/>
              <a:t> a web </a:t>
            </a:r>
            <a:r>
              <a:rPr lang="tr-TR" dirty="0" err="1"/>
              <a:t>page</a:t>
            </a:r>
            <a:r>
              <a:rPr lang="tr-TR" dirty="0"/>
              <a:t>, </a:t>
            </a:r>
            <a:r>
              <a:rPr lang="tr-TR" dirty="0" err="1"/>
              <a:t>Standardized</a:t>
            </a:r>
            <a:r>
              <a:rPr lang="tr-TR" dirty="0"/>
              <a:t> </a:t>
            </a:r>
            <a:r>
              <a:rPr lang="tr-TR" dirty="0" err="1"/>
              <a:t>Education</a:t>
            </a:r>
            <a:r>
              <a:rPr lang="tr-TR" dirty="0"/>
              <a:t> </a:t>
            </a:r>
            <a:r>
              <a:rPr lang="tr-TR" dirty="0" err="1"/>
              <a:t>Curriculum</a:t>
            </a:r>
            <a:r>
              <a:rPr lang="tr-TR" dirty="0"/>
              <a:t>, </a:t>
            </a:r>
            <a:r>
              <a:rPr lang="tr-TR" dirty="0" err="1"/>
              <a:t>Standardized</a:t>
            </a:r>
            <a:r>
              <a:rPr lang="tr-TR" dirty="0"/>
              <a:t> </a:t>
            </a:r>
            <a:r>
              <a:rPr lang="tr-TR" dirty="0" err="1"/>
              <a:t>Education</a:t>
            </a:r>
            <a:r>
              <a:rPr lang="tr-TR" dirty="0"/>
              <a:t> </a:t>
            </a:r>
            <a:r>
              <a:rPr lang="tr-TR" dirty="0" err="1"/>
              <a:t>Module</a:t>
            </a:r>
            <a:r>
              <a:rPr lang="tr-TR" dirty="0"/>
              <a:t>, </a:t>
            </a:r>
            <a:r>
              <a:rPr lang="tr-TR" dirty="0" err="1"/>
              <a:t>Standardized</a:t>
            </a:r>
            <a:r>
              <a:rPr lang="tr-TR" dirty="0"/>
              <a:t> </a:t>
            </a:r>
            <a:r>
              <a:rPr lang="tr-TR" dirty="0" err="1"/>
              <a:t>Education</a:t>
            </a:r>
            <a:r>
              <a:rPr lang="tr-TR" dirty="0"/>
              <a:t> </a:t>
            </a:r>
            <a:r>
              <a:rPr lang="tr-TR" dirty="0" err="1"/>
              <a:t>Slides</a:t>
            </a:r>
            <a:r>
              <a:rPr lang="tr-TR" dirty="0"/>
              <a:t>, Online </a:t>
            </a:r>
            <a:r>
              <a:rPr lang="tr-TR" dirty="0" err="1"/>
              <a:t>Assessment</a:t>
            </a:r>
            <a:r>
              <a:rPr lang="tr-TR" dirty="0"/>
              <a:t> Tools, QR </a:t>
            </a:r>
            <a:r>
              <a:rPr lang="tr-TR" dirty="0" err="1"/>
              <a:t>code</a:t>
            </a:r>
            <a:r>
              <a:rPr lang="tr-TR" dirty="0"/>
              <a:t> </a:t>
            </a:r>
            <a:r>
              <a:rPr lang="tr-TR" dirty="0" err="1"/>
              <a:t>book</a:t>
            </a:r>
            <a:r>
              <a:rPr lang="tr-TR" dirty="0"/>
              <a:t>, </a:t>
            </a:r>
            <a:r>
              <a:rPr lang="tr-TR" dirty="0" err="1"/>
              <a:t>Funny</a:t>
            </a:r>
            <a:r>
              <a:rPr lang="tr-TR" dirty="0"/>
              <a:t> </a:t>
            </a:r>
            <a:r>
              <a:rPr lang="tr-TR" dirty="0" err="1"/>
              <a:t>book</a:t>
            </a:r>
            <a:r>
              <a:rPr lang="tr-TR" dirty="0"/>
              <a:t> </a:t>
            </a:r>
            <a:r>
              <a:rPr lang="tr-TR" dirty="0" err="1"/>
              <a:t>and</a:t>
            </a:r>
            <a:r>
              <a:rPr lang="tr-TR" dirty="0"/>
              <a:t> </a:t>
            </a:r>
            <a:r>
              <a:rPr lang="tr-TR" dirty="0" err="1"/>
              <a:t>Laboratory</a:t>
            </a:r>
            <a:r>
              <a:rPr lang="tr-TR" dirty="0"/>
              <a:t> </a:t>
            </a:r>
            <a:r>
              <a:rPr lang="tr-TR" dirty="0" err="1"/>
              <a:t>guide</a:t>
            </a:r>
            <a:r>
              <a:rPr lang="tr-TR" dirty="0"/>
              <a:t>.</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12</a:t>
            </a:fld>
            <a:endParaRPr lang="tr-TR"/>
          </a:p>
        </p:txBody>
      </p:sp>
    </p:spTree>
    <p:extLst>
      <p:ext uri="{BB962C8B-B14F-4D97-AF65-F5344CB8AC3E}">
        <p14:creationId xmlns:p14="http://schemas.microsoft.com/office/powerpoint/2010/main" val="154817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These</a:t>
            </a:r>
            <a:r>
              <a:rPr lang="tr-TR" dirty="0"/>
              <a:t> </a:t>
            </a:r>
            <a:r>
              <a:rPr lang="tr-TR" dirty="0" err="1"/>
              <a:t>materials</a:t>
            </a:r>
            <a:r>
              <a:rPr lang="tr-TR" dirty="0"/>
              <a:t> </a:t>
            </a:r>
            <a:r>
              <a:rPr lang="tr-TR" dirty="0" err="1"/>
              <a:t>also</a:t>
            </a:r>
            <a:r>
              <a:rPr lang="tr-TR" dirty="0"/>
              <a:t> </a:t>
            </a:r>
            <a:r>
              <a:rPr lang="tr-TR" dirty="0" err="1"/>
              <a:t>include</a:t>
            </a:r>
            <a:r>
              <a:rPr lang="tr-TR" dirty="0"/>
              <a:t> a </a:t>
            </a:r>
            <a:r>
              <a:rPr lang="tr-TR" dirty="0" err="1"/>
              <a:t>brochure</a:t>
            </a:r>
            <a:r>
              <a:rPr lang="tr-TR" dirty="0"/>
              <a:t> </a:t>
            </a:r>
            <a:r>
              <a:rPr lang="tr-TR" dirty="0" err="1"/>
              <a:t>with</a:t>
            </a:r>
            <a:r>
              <a:rPr lang="tr-TR" dirty="0"/>
              <a:t> a QR </a:t>
            </a:r>
            <a:r>
              <a:rPr lang="tr-TR" dirty="0" err="1"/>
              <a:t>code</a:t>
            </a:r>
            <a:r>
              <a:rPr lang="tr-TR" dirty="0"/>
              <a:t>, a 2D </a:t>
            </a:r>
            <a:r>
              <a:rPr lang="tr-TR" dirty="0" err="1"/>
              <a:t>short</a:t>
            </a:r>
            <a:r>
              <a:rPr lang="tr-TR" dirty="0"/>
              <a:t> film, 3D </a:t>
            </a:r>
            <a:r>
              <a:rPr lang="tr-TR" dirty="0" err="1"/>
              <a:t>interactive</a:t>
            </a:r>
            <a:r>
              <a:rPr lang="tr-TR" dirty="0"/>
              <a:t> model </a:t>
            </a:r>
            <a:r>
              <a:rPr lang="tr-TR" dirty="0" err="1"/>
              <a:t>training</a:t>
            </a:r>
            <a:r>
              <a:rPr lang="tr-TR" dirty="0"/>
              <a:t> </a:t>
            </a:r>
            <a:r>
              <a:rPr lang="tr-TR" dirty="0" err="1"/>
              <a:t>models</a:t>
            </a:r>
            <a:r>
              <a:rPr lang="tr-TR" dirty="0"/>
              <a:t> </a:t>
            </a:r>
            <a:r>
              <a:rPr lang="tr-TR" dirty="0" err="1"/>
              <a:t>created</a:t>
            </a:r>
            <a:r>
              <a:rPr lang="tr-TR" dirty="0"/>
              <a:t> </a:t>
            </a:r>
            <a:r>
              <a:rPr lang="tr-TR" dirty="0" err="1"/>
              <a:t>with</a:t>
            </a:r>
            <a:r>
              <a:rPr lang="tr-TR" dirty="0"/>
              <a:t> 3D </a:t>
            </a:r>
            <a:r>
              <a:rPr lang="tr-TR" dirty="0" err="1"/>
              <a:t>printing</a:t>
            </a:r>
            <a:r>
              <a:rPr lang="tr-TR" dirty="0"/>
              <a:t>, </a:t>
            </a:r>
            <a:r>
              <a:rPr lang="tr-TR" dirty="0" err="1"/>
              <a:t>and</a:t>
            </a:r>
            <a:r>
              <a:rPr lang="tr-TR" dirty="0"/>
              <a:t> a mobile </a:t>
            </a:r>
            <a:r>
              <a:rPr lang="tr-TR" dirty="0" err="1"/>
              <a:t>application</a:t>
            </a:r>
            <a:r>
              <a:rPr lang="tr-TR" dirty="0"/>
              <a:t> </a:t>
            </a:r>
            <a:r>
              <a:rPr lang="tr-TR" dirty="0" err="1"/>
              <a:t>with</a:t>
            </a:r>
            <a:r>
              <a:rPr lang="tr-TR" dirty="0"/>
              <a:t> </a:t>
            </a:r>
            <a:r>
              <a:rPr lang="tr-TR" dirty="0" err="1"/>
              <a:t>augmented</a:t>
            </a:r>
            <a:r>
              <a:rPr lang="tr-TR" dirty="0"/>
              <a:t> </a:t>
            </a:r>
            <a:r>
              <a:rPr lang="tr-TR" dirty="0" err="1"/>
              <a:t>reality</a:t>
            </a:r>
            <a:r>
              <a:rPr lang="tr-TR" dirty="0"/>
              <a:t> </a:t>
            </a:r>
            <a:r>
              <a:rPr lang="tr-TR" dirty="0" err="1"/>
              <a:t>and</a:t>
            </a:r>
            <a:r>
              <a:rPr lang="tr-TR" dirty="0"/>
              <a:t> </a:t>
            </a:r>
            <a:r>
              <a:rPr lang="tr-TR" dirty="0" err="1"/>
              <a:t>molecule</a:t>
            </a:r>
            <a:r>
              <a:rPr lang="tr-TR" dirty="0"/>
              <a:t> </a:t>
            </a:r>
            <a:r>
              <a:rPr lang="tr-TR" dirty="0" err="1"/>
              <a:t>recognition</a:t>
            </a:r>
            <a:r>
              <a:rPr lang="tr-TR" dirty="0"/>
              <a:t> </a:t>
            </a:r>
            <a:r>
              <a:rPr lang="tr-TR" dirty="0" err="1"/>
              <a:t>application</a:t>
            </a:r>
            <a:r>
              <a:rPr lang="tr-TR" dirty="0"/>
              <a:t>. </a:t>
            </a:r>
            <a:r>
              <a:rPr lang="tr-TR" dirty="0" err="1"/>
              <a:t>The</a:t>
            </a:r>
            <a:r>
              <a:rPr lang="tr-TR" dirty="0"/>
              <a:t> </a:t>
            </a:r>
            <a:r>
              <a:rPr lang="tr-TR" dirty="0" err="1"/>
              <a:t>project</a:t>
            </a:r>
            <a:r>
              <a:rPr lang="tr-TR" dirty="0"/>
              <a:t> </a:t>
            </a:r>
            <a:r>
              <a:rPr lang="tr-TR" dirty="0" err="1"/>
              <a:t>also</a:t>
            </a:r>
            <a:r>
              <a:rPr lang="tr-TR" dirty="0"/>
              <a:t> </a:t>
            </a:r>
            <a:r>
              <a:rPr lang="tr-TR" dirty="0" err="1"/>
              <a:t>aims</a:t>
            </a:r>
            <a:r>
              <a:rPr lang="tr-TR" dirty="0"/>
              <a:t> </a:t>
            </a:r>
            <a:r>
              <a:rPr lang="tr-TR" dirty="0" err="1"/>
              <a:t>to</a:t>
            </a:r>
            <a:r>
              <a:rPr lang="tr-TR" dirty="0"/>
              <a:t> </a:t>
            </a:r>
            <a:r>
              <a:rPr lang="tr-TR" dirty="0" err="1"/>
              <a:t>increase</a:t>
            </a:r>
            <a:r>
              <a:rPr lang="tr-TR" dirty="0"/>
              <a:t> </a:t>
            </a:r>
            <a:r>
              <a:rPr lang="tr-TR" dirty="0" err="1"/>
              <a:t>human</a:t>
            </a:r>
            <a:r>
              <a:rPr lang="tr-TR" dirty="0"/>
              <a:t> </a:t>
            </a:r>
            <a:r>
              <a:rPr lang="tr-TR" dirty="0" err="1"/>
              <a:t>power</a:t>
            </a:r>
            <a:r>
              <a:rPr lang="tr-TR" dirty="0"/>
              <a:t> in </a:t>
            </a:r>
            <a:r>
              <a:rPr lang="tr-TR" dirty="0" err="1"/>
              <a:t>this</a:t>
            </a:r>
            <a:r>
              <a:rPr lang="tr-TR" dirty="0"/>
              <a:t> </a:t>
            </a:r>
            <a:r>
              <a:rPr lang="tr-TR" dirty="0" err="1"/>
              <a:t>field</a:t>
            </a:r>
            <a:r>
              <a:rPr lang="tr-TR" dirty="0"/>
              <a:t> </a:t>
            </a:r>
            <a:r>
              <a:rPr lang="tr-TR" dirty="0" err="1"/>
              <a:t>by</a:t>
            </a:r>
            <a:r>
              <a:rPr lang="tr-TR" dirty="0"/>
              <a:t> </a:t>
            </a:r>
            <a:r>
              <a:rPr lang="tr-TR" dirty="0" err="1"/>
              <a:t>conducting</a:t>
            </a:r>
            <a:r>
              <a:rPr lang="tr-TR" dirty="0"/>
              <a:t> </a:t>
            </a:r>
            <a:r>
              <a:rPr lang="tr-TR" dirty="0" err="1"/>
              <a:t>scientific</a:t>
            </a:r>
            <a:r>
              <a:rPr lang="tr-TR" dirty="0"/>
              <a:t> </a:t>
            </a:r>
            <a:r>
              <a:rPr lang="tr-TR" dirty="0" err="1"/>
              <a:t>studies</a:t>
            </a:r>
            <a:r>
              <a:rPr lang="tr-TR" dirty="0"/>
              <a:t> </a:t>
            </a:r>
            <a:r>
              <a:rPr lang="tr-TR" dirty="0" err="1"/>
              <a:t>using</a:t>
            </a:r>
            <a:r>
              <a:rPr lang="tr-TR" dirty="0"/>
              <a:t> </a:t>
            </a:r>
            <a:r>
              <a:rPr lang="tr-TR" dirty="0" err="1"/>
              <a:t>innovative</a:t>
            </a:r>
            <a:r>
              <a:rPr lang="tr-TR" dirty="0"/>
              <a:t> </a:t>
            </a:r>
            <a:r>
              <a:rPr lang="tr-TR" dirty="0" err="1"/>
              <a:t>drug</a:t>
            </a:r>
            <a:r>
              <a:rPr lang="tr-TR" dirty="0"/>
              <a:t> </a:t>
            </a:r>
            <a:r>
              <a:rPr lang="tr-TR" dirty="0" err="1"/>
              <a:t>research</a:t>
            </a:r>
            <a:r>
              <a:rPr lang="tr-TR" dirty="0"/>
              <a:t> </a:t>
            </a:r>
            <a:r>
              <a:rPr lang="tr-TR" dirty="0" err="1"/>
              <a:t>methods</a:t>
            </a:r>
            <a:r>
              <a:rPr lang="tr-TR" dirty="0"/>
              <a:t>.</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13</a:t>
            </a:fld>
            <a:endParaRPr lang="tr-TR"/>
          </a:p>
        </p:txBody>
      </p:sp>
    </p:spTree>
    <p:extLst>
      <p:ext uri="{BB962C8B-B14F-4D97-AF65-F5344CB8AC3E}">
        <p14:creationId xmlns:p14="http://schemas.microsoft.com/office/powerpoint/2010/main" val="379844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Proje kapsamındaki eğitimler sahada çalışan kişilerin işlerinden uzun süre ayrılamayacakları da göz önüne alınarak iki günde yoğun bir programla gerçekle </a:t>
            </a:r>
            <a:r>
              <a:rPr lang="tr-TR" dirty="0" err="1"/>
              <a:t>ştirilmektedir</a:t>
            </a:r>
            <a:r>
              <a:rPr lang="tr-TR" dirty="0"/>
              <a:t>. Yüz yüze yapılan eğitimler yetişkin eğitimi uygulamaları doğrultusunda interaktif ve katılımcı bir yaklaşımla yürütülmektedir. Eğitimin etkinliğini değerlendirmek amacıyla ön test uygulanarak katılımcıların hazır bulunuşlukları değerlendirilmektedir. Akabinde molekül keşfinden itibaren süreçle ilgili bilgilendirmeye devam edilmektedir.</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14</a:t>
            </a:fld>
            <a:endParaRPr lang="tr-TR"/>
          </a:p>
        </p:txBody>
      </p:sp>
    </p:spTree>
    <p:extLst>
      <p:ext uri="{BB962C8B-B14F-4D97-AF65-F5344CB8AC3E}">
        <p14:creationId xmlns:p14="http://schemas.microsoft.com/office/powerpoint/2010/main" val="60743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The</a:t>
            </a:r>
            <a:r>
              <a:rPr lang="tr-TR" dirty="0"/>
              <a:t> </a:t>
            </a:r>
            <a:r>
              <a:rPr lang="tr-TR" dirty="0" err="1"/>
              <a:t>training</a:t>
            </a:r>
            <a:r>
              <a:rPr lang="tr-TR" dirty="0"/>
              <a:t> program </a:t>
            </a:r>
            <a:r>
              <a:rPr lang="tr-TR" dirty="0" err="1"/>
              <a:t>continues</a:t>
            </a:r>
            <a:r>
              <a:rPr lang="tr-TR" dirty="0"/>
              <a:t> </a:t>
            </a:r>
            <a:r>
              <a:rPr lang="tr-TR" dirty="0" err="1"/>
              <a:t>intensively</a:t>
            </a:r>
            <a:r>
              <a:rPr lang="tr-TR" dirty="0"/>
              <a:t> on </a:t>
            </a:r>
            <a:r>
              <a:rPr lang="tr-TR" dirty="0" err="1"/>
              <a:t>the</a:t>
            </a:r>
            <a:r>
              <a:rPr lang="tr-TR" dirty="0"/>
              <a:t> </a:t>
            </a:r>
            <a:r>
              <a:rPr lang="tr-TR" dirty="0" err="1"/>
              <a:t>second</a:t>
            </a:r>
            <a:r>
              <a:rPr lang="tr-TR" dirty="0"/>
              <a:t> </a:t>
            </a:r>
            <a:r>
              <a:rPr lang="tr-TR" dirty="0" err="1"/>
              <a:t>day</a:t>
            </a:r>
            <a:r>
              <a:rPr lang="tr-TR" dirty="0"/>
              <a:t>, </a:t>
            </a:r>
            <a:r>
              <a:rPr lang="tr-TR" dirty="0" err="1"/>
              <a:t>and</a:t>
            </a:r>
            <a:r>
              <a:rPr lang="tr-TR" dirty="0"/>
              <a:t> in </a:t>
            </a:r>
            <a:r>
              <a:rPr lang="tr-TR" dirty="0" err="1"/>
              <a:t>this</a:t>
            </a:r>
            <a:r>
              <a:rPr lang="tr-TR" dirty="0"/>
              <a:t> </a:t>
            </a:r>
            <a:r>
              <a:rPr lang="tr-TR" dirty="0" err="1"/>
              <a:t>context</a:t>
            </a:r>
            <a:r>
              <a:rPr lang="tr-TR" dirty="0"/>
              <a:t>, </a:t>
            </a:r>
            <a:r>
              <a:rPr lang="tr-TR" dirty="0" err="1"/>
              <a:t>the</a:t>
            </a:r>
            <a:r>
              <a:rPr lang="tr-TR" dirty="0"/>
              <a:t> </a:t>
            </a:r>
            <a:r>
              <a:rPr lang="tr-TR" dirty="0" err="1"/>
              <a:t>process</a:t>
            </a:r>
            <a:r>
              <a:rPr lang="tr-TR" dirty="0"/>
              <a:t> of </a:t>
            </a:r>
            <a:r>
              <a:rPr lang="tr-TR" dirty="0" err="1"/>
              <a:t>drug</a:t>
            </a:r>
            <a:r>
              <a:rPr lang="tr-TR" dirty="0"/>
              <a:t> </a:t>
            </a:r>
            <a:r>
              <a:rPr lang="tr-TR" dirty="0" err="1"/>
              <a:t>development</a:t>
            </a:r>
            <a:r>
              <a:rPr lang="tr-TR" dirty="0"/>
              <a:t> </a:t>
            </a:r>
            <a:r>
              <a:rPr lang="tr-TR" dirty="0" err="1"/>
              <a:t>and</a:t>
            </a:r>
            <a:r>
              <a:rPr lang="tr-TR" dirty="0"/>
              <a:t> </a:t>
            </a:r>
            <a:r>
              <a:rPr lang="tr-TR" dirty="0" err="1"/>
              <a:t>the</a:t>
            </a:r>
            <a:r>
              <a:rPr lang="tr-TR" dirty="0"/>
              <a:t> </a:t>
            </a:r>
            <a:r>
              <a:rPr lang="tr-TR" dirty="0" err="1"/>
              <a:t>process</a:t>
            </a:r>
            <a:r>
              <a:rPr lang="tr-TR" dirty="0"/>
              <a:t> </a:t>
            </a:r>
            <a:r>
              <a:rPr lang="tr-TR" dirty="0" err="1"/>
              <a:t>afterwards</a:t>
            </a:r>
            <a:r>
              <a:rPr lang="tr-TR" dirty="0"/>
              <a:t> is </a:t>
            </a:r>
            <a:r>
              <a:rPr lang="tr-TR" dirty="0" err="1"/>
              <a:t>discussed</a:t>
            </a:r>
            <a:r>
              <a:rPr lang="tr-TR" dirty="0"/>
              <a:t>. </a:t>
            </a:r>
            <a:r>
              <a:rPr lang="tr-TR" dirty="0" err="1"/>
              <a:t>Finally</a:t>
            </a:r>
            <a:r>
              <a:rPr lang="tr-TR" dirty="0"/>
              <a:t>, </a:t>
            </a:r>
            <a:r>
              <a:rPr lang="tr-TR" dirty="0" err="1"/>
              <a:t>the</a:t>
            </a:r>
            <a:r>
              <a:rPr lang="tr-TR" dirty="0"/>
              <a:t> </a:t>
            </a:r>
            <a:r>
              <a:rPr lang="tr-TR" dirty="0" err="1"/>
              <a:t>entire</a:t>
            </a:r>
            <a:r>
              <a:rPr lang="tr-TR" dirty="0"/>
              <a:t> </a:t>
            </a:r>
            <a:r>
              <a:rPr lang="tr-TR" dirty="0" err="1"/>
              <a:t>process</a:t>
            </a:r>
            <a:r>
              <a:rPr lang="tr-TR" dirty="0"/>
              <a:t> is </a:t>
            </a:r>
            <a:r>
              <a:rPr lang="tr-TR" dirty="0" err="1"/>
              <a:t>reviewed</a:t>
            </a:r>
            <a:r>
              <a:rPr lang="tr-TR" dirty="0"/>
              <a:t> </a:t>
            </a:r>
            <a:r>
              <a:rPr lang="tr-TR" dirty="0" err="1"/>
              <a:t>with</a:t>
            </a:r>
            <a:r>
              <a:rPr lang="tr-TR" dirty="0"/>
              <a:t> a </a:t>
            </a:r>
            <a:r>
              <a:rPr lang="tr-TR" dirty="0" err="1"/>
              <a:t>case</a:t>
            </a:r>
            <a:r>
              <a:rPr lang="tr-TR" dirty="0"/>
              <a:t> </a:t>
            </a:r>
            <a:r>
              <a:rPr lang="tr-TR" dirty="0" err="1"/>
              <a:t>study</a:t>
            </a:r>
            <a:r>
              <a:rPr lang="tr-TR" dirty="0"/>
              <a:t> </a:t>
            </a:r>
            <a:r>
              <a:rPr lang="tr-TR" dirty="0" err="1"/>
              <a:t>and</a:t>
            </a:r>
            <a:r>
              <a:rPr lang="tr-TR" dirty="0"/>
              <a:t> </a:t>
            </a:r>
            <a:r>
              <a:rPr lang="tr-TR" dirty="0" err="1"/>
              <a:t>the</a:t>
            </a:r>
            <a:r>
              <a:rPr lang="tr-TR" dirty="0"/>
              <a:t> </a:t>
            </a:r>
            <a:r>
              <a:rPr lang="tr-TR" dirty="0" err="1"/>
              <a:t>effect</a:t>
            </a:r>
            <a:r>
              <a:rPr lang="tr-TR" dirty="0"/>
              <a:t> of </a:t>
            </a:r>
            <a:r>
              <a:rPr lang="tr-TR" dirty="0" err="1"/>
              <a:t>the</a:t>
            </a:r>
            <a:r>
              <a:rPr lang="tr-TR" dirty="0"/>
              <a:t> </a:t>
            </a:r>
            <a:r>
              <a:rPr lang="tr-TR" dirty="0" err="1"/>
              <a:t>training</a:t>
            </a:r>
            <a:r>
              <a:rPr lang="tr-TR" dirty="0"/>
              <a:t> on </a:t>
            </a:r>
            <a:r>
              <a:rPr lang="tr-TR" dirty="0" err="1"/>
              <a:t>the</a:t>
            </a:r>
            <a:r>
              <a:rPr lang="tr-TR" dirty="0"/>
              <a:t> </a:t>
            </a:r>
            <a:r>
              <a:rPr lang="tr-TR" dirty="0" err="1"/>
              <a:t>knowledge</a:t>
            </a:r>
            <a:r>
              <a:rPr lang="tr-TR" dirty="0"/>
              <a:t> </a:t>
            </a:r>
            <a:r>
              <a:rPr lang="tr-TR" dirty="0" err="1"/>
              <a:t>level</a:t>
            </a:r>
            <a:r>
              <a:rPr lang="tr-TR" dirty="0"/>
              <a:t> is </a:t>
            </a:r>
            <a:r>
              <a:rPr lang="tr-TR" dirty="0" err="1"/>
              <a:t>evaluated</a:t>
            </a:r>
            <a:r>
              <a:rPr lang="tr-TR" dirty="0"/>
              <a:t> </a:t>
            </a:r>
            <a:r>
              <a:rPr lang="tr-TR" dirty="0" err="1"/>
              <a:t>by</a:t>
            </a:r>
            <a:r>
              <a:rPr lang="tr-TR" dirty="0"/>
              <a:t> </a:t>
            </a:r>
            <a:r>
              <a:rPr lang="tr-TR" dirty="0" err="1"/>
              <a:t>conducting</a:t>
            </a:r>
            <a:r>
              <a:rPr lang="tr-TR" dirty="0"/>
              <a:t> a post-test. </a:t>
            </a:r>
            <a:r>
              <a:rPr lang="tr-TR" dirty="0" err="1"/>
              <a:t>After</a:t>
            </a:r>
            <a:r>
              <a:rPr lang="tr-TR" dirty="0"/>
              <a:t> </a:t>
            </a:r>
            <a:r>
              <a:rPr lang="tr-TR" dirty="0" err="1"/>
              <a:t>the</a:t>
            </a:r>
            <a:r>
              <a:rPr lang="tr-TR" dirty="0"/>
              <a:t> </a:t>
            </a:r>
            <a:r>
              <a:rPr lang="tr-TR" dirty="0" err="1"/>
              <a:t>feedback</a:t>
            </a:r>
            <a:r>
              <a:rPr lang="tr-TR" dirty="0"/>
              <a:t> </a:t>
            </a:r>
            <a:r>
              <a:rPr lang="tr-TR" dirty="0" err="1"/>
              <a:t>from</a:t>
            </a:r>
            <a:r>
              <a:rPr lang="tr-TR" dirty="0"/>
              <a:t> </a:t>
            </a:r>
            <a:r>
              <a:rPr lang="tr-TR" dirty="0" err="1"/>
              <a:t>the</a:t>
            </a:r>
            <a:r>
              <a:rPr lang="tr-TR" dirty="0"/>
              <a:t> </a:t>
            </a:r>
            <a:r>
              <a:rPr lang="tr-TR" dirty="0" err="1"/>
              <a:t>participants</a:t>
            </a:r>
            <a:r>
              <a:rPr lang="tr-TR" dirty="0"/>
              <a:t> </a:t>
            </a:r>
            <a:r>
              <a:rPr lang="tr-TR" dirty="0" err="1"/>
              <a:t>about</a:t>
            </a:r>
            <a:r>
              <a:rPr lang="tr-TR" dirty="0"/>
              <a:t> </a:t>
            </a:r>
            <a:r>
              <a:rPr lang="tr-TR" dirty="0" err="1"/>
              <a:t>the</a:t>
            </a:r>
            <a:r>
              <a:rPr lang="tr-TR" dirty="0"/>
              <a:t> </a:t>
            </a:r>
            <a:r>
              <a:rPr lang="tr-TR" dirty="0" err="1"/>
              <a:t>training</a:t>
            </a:r>
            <a:r>
              <a:rPr lang="tr-TR" dirty="0"/>
              <a:t> is </a:t>
            </a:r>
            <a:r>
              <a:rPr lang="tr-TR" dirty="0" err="1"/>
              <a:t>received</a:t>
            </a:r>
            <a:r>
              <a:rPr lang="tr-TR" dirty="0"/>
              <a:t>, a "</a:t>
            </a:r>
            <a:r>
              <a:rPr lang="tr-TR" dirty="0" err="1"/>
              <a:t>certificate</a:t>
            </a:r>
            <a:r>
              <a:rPr lang="tr-TR" dirty="0"/>
              <a:t> of </a:t>
            </a:r>
            <a:r>
              <a:rPr lang="tr-TR" dirty="0" err="1"/>
              <a:t>participation</a:t>
            </a:r>
            <a:r>
              <a:rPr lang="tr-TR" dirty="0"/>
              <a:t>" is </a:t>
            </a:r>
            <a:r>
              <a:rPr lang="tr-TR" dirty="0" err="1"/>
              <a:t>presented</a:t>
            </a:r>
            <a:r>
              <a:rPr lang="tr-TR" dirty="0"/>
              <a:t> </a:t>
            </a:r>
            <a:r>
              <a:rPr lang="tr-TR" dirty="0" err="1"/>
              <a:t>to</a:t>
            </a:r>
            <a:r>
              <a:rPr lang="tr-TR" dirty="0"/>
              <a:t> </a:t>
            </a:r>
            <a:r>
              <a:rPr lang="tr-TR" dirty="0" err="1"/>
              <a:t>the</a:t>
            </a:r>
            <a:r>
              <a:rPr lang="tr-TR" dirty="0"/>
              <a:t> </a:t>
            </a:r>
            <a:r>
              <a:rPr lang="tr-TR" dirty="0" err="1"/>
              <a:t>individuals</a:t>
            </a:r>
            <a:r>
              <a:rPr lang="tr-TR" dirty="0"/>
              <a:t> </a:t>
            </a:r>
            <a:r>
              <a:rPr lang="tr-TR" dirty="0" err="1"/>
              <a:t>who</a:t>
            </a:r>
            <a:r>
              <a:rPr lang="tr-TR" dirty="0"/>
              <a:t> </a:t>
            </a:r>
            <a:r>
              <a:rPr lang="tr-TR" dirty="0" err="1"/>
              <a:t>attend</a:t>
            </a:r>
            <a:r>
              <a:rPr lang="tr-TR" dirty="0"/>
              <a:t> </a:t>
            </a:r>
            <a:r>
              <a:rPr lang="tr-TR" dirty="0" err="1"/>
              <a:t>the</a:t>
            </a:r>
            <a:r>
              <a:rPr lang="tr-TR" dirty="0"/>
              <a:t> </a:t>
            </a:r>
            <a:r>
              <a:rPr lang="tr-TR" dirty="0" err="1"/>
              <a:t>training</a:t>
            </a:r>
            <a:r>
              <a:rPr lang="tr-TR" dirty="0"/>
              <a:t> </a:t>
            </a:r>
            <a:r>
              <a:rPr lang="tr-TR" dirty="0" err="1"/>
              <a:t>full</a:t>
            </a:r>
            <a:r>
              <a:rPr lang="tr-TR" dirty="0"/>
              <a:t>-time.</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15</a:t>
            </a:fld>
            <a:endParaRPr lang="tr-TR"/>
          </a:p>
        </p:txBody>
      </p:sp>
    </p:spTree>
    <p:extLst>
      <p:ext uri="{BB962C8B-B14F-4D97-AF65-F5344CB8AC3E}">
        <p14:creationId xmlns:p14="http://schemas.microsoft.com/office/powerpoint/2010/main" val="3848352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Projenin ilerlemesine ilişkin duyurular sosyal medya hesaplarından takip edilebilir. Oluşturulan web sayfasında projeye ilişkin tüm çıktılar yer almaktadır. Projenin daha geniş kitlelere ulaşabilmesi için eğitimlere online olarak ulaşılabilmektedir. </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16</a:t>
            </a:fld>
            <a:endParaRPr lang="tr-TR"/>
          </a:p>
        </p:txBody>
      </p:sp>
    </p:spTree>
    <p:extLst>
      <p:ext uri="{BB962C8B-B14F-4D97-AF65-F5344CB8AC3E}">
        <p14:creationId xmlns:p14="http://schemas.microsoft.com/office/powerpoint/2010/main" val="296786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a:solidFill>
                  <a:srgbClr val="54565A"/>
                </a:solidFill>
                <a:latin typeface="Roboto" panose="02000000000000000000" pitchFamily="2" charset="0"/>
              </a:rPr>
              <a:t>A </a:t>
            </a:r>
            <a:r>
              <a:rPr lang="tr-TR" sz="1200" dirty="0" err="1">
                <a:solidFill>
                  <a:srgbClr val="54565A"/>
                </a:solidFill>
                <a:latin typeface="Roboto" panose="02000000000000000000" pitchFamily="2" charset="0"/>
              </a:rPr>
              <a:t>universal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necessity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From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Molecule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Medicine</a:t>
            </a:r>
            <a:r>
              <a:rPr lang="tr-TR" sz="1200" dirty="0">
                <a:solidFill>
                  <a:srgbClr val="54565A"/>
                </a:solidFill>
                <a:latin typeface="Roboto" panose="02000000000000000000" pitchFamily="2" charset="0"/>
              </a:rPr>
              <a:t> Project is </a:t>
            </a:r>
            <a:r>
              <a:rPr lang="tr-TR" sz="1200" dirty="0" err="1">
                <a:solidFill>
                  <a:srgbClr val="54565A"/>
                </a:solidFill>
                <a:latin typeface="Roboto" panose="02000000000000000000" pitchFamily="2" charset="0"/>
              </a:rPr>
              <a:t>supported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by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Erasmus+ /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Solidarity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Programme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content</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herein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reflects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author's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views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which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Turkish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National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Agency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cannot</a:t>
            </a:r>
            <a:r>
              <a:rPr lang="tr-TR" sz="1200" dirty="0">
                <a:solidFill>
                  <a:srgbClr val="54565A"/>
                </a:solidFill>
                <a:latin typeface="Roboto" panose="02000000000000000000" pitchFamily="2" charset="0"/>
              </a:rPr>
              <a:t> be </a:t>
            </a:r>
            <a:r>
              <a:rPr lang="tr-TR" sz="1200" dirty="0" err="1">
                <a:solidFill>
                  <a:srgbClr val="54565A"/>
                </a:solidFill>
                <a:latin typeface="Roboto" panose="02000000000000000000" pitchFamily="2" charset="0"/>
              </a:rPr>
              <a:t>held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responsible</a:t>
            </a:r>
            <a:r>
              <a:rPr lang="tr-TR" sz="1200" dirty="0">
                <a:solidFill>
                  <a:srgbClr val="54565A"/>
                </a:solidFill>
                <a:latin typeface="Roboto" panose="02000000000000000000" pitchFamily="2" charset="0"/>
              </a:rPr>
              <a:t>.«</a:t>
            </a: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err="1">
                <a:solidFill>
                  <a:srgbClr val="54565A"/>
                </a:solidFill>
                <a:latin typeface="Roboto" panose="02000000000000000000" pitchFamily="2" charset="0"/>
              </a:rPr>
              <a:t>We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would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like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thank</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their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support</a:t>
            </a:r>
            <a:r>
              <a:rPr lang="tr-TR" sz="1200" dirty="0">
                <a:solidFill>
                  <a:srgbClr val="54565A"/>
                </a:solidFill>
                <a:latin typeface="Roboto" panose="02000000000000000000" pitchFamily="2" charset="0"/>
              </a:rPr>
              <a:t> of </a:t>
            </a:r>
            <a:r>
              <a:rPr lang="tr-TR" sz="1200" dirty="0" err="1">
                <a:solidFill>
                  <a:srgbClr val="54565A"/>
                </a:solidFill>
                <a:latin typeface="Roboto" panose="02000000000000000000" pitchFamily="2" charset="0"/>
              </a:rPr>
              <a:t>our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project</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all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our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members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who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contributed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project</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team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everyone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who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participated</a:t>
            </a:r>
            <a:r>
              <a:rPr lang="tr-TR" sz="1200" dirty="0">
                <a:solidFill>
                  <a:srgbClr val="54565A"/>
                </a:solidFill>
                <a:latin typeface="Roboto" panose="02000000000000000000" pitchFamily="2" charset="0"/>
              </a:rPr>
              <a:t> in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activities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scope</a:t>
            </a:r>
            <a:r>
              <a:rPr lang="tr-TR" sz="1200" dirty="0">
                <a:solidFill>
                  <a:srgbClr val="54565A"/>
                </a:solidFill>
                <a:latin typeface="Roboto" panose="02000000000000000000" pitchFamily="2" charset="0"/>
              </a:rPr>
              <a:t> of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project</a:t>
            </a:r>
            <a:r>
              <a:rPr lang="tr-TR" sz="1200" dirty="0">
                <a:solidFill>
                  <a:srgbClr val="54565A"/>
                </a:solidFill>
                <a:latin typeface="Roboto" panose="02000000000000000000" pitchFamily="2" charset="0"/>
              </a:rPr>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5000"/>
                    <a:lumOff val="5000"/>
                  </a:schemeClr>
                </a:solidFill>
                <a:cs typeface="Times New Roman" panose="02020603050405020304" pitchFamily="18" charset="0"/>
              </a:rPr>
              <a:t>With the sudden and unexpected impact of the Covid-19 outbreak in 2020, it became clear that there was a great need for trained personnel who are experienced in practical applications and who are proficient in standard working methods to carry out drug and vaccine production studies to be developed against diseases.</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2</a:t>
            </a:fld>
            <a:endParaRPr lang="tr-TR"/>
          </a:p>
        </p:txBody>
      </p:sp>
    </p:spTree>
    <p:extLst>
      <p:ext uri="{BB962C8B-B14F-4D97-AF65-F5344CB8AC3E}">
        <p14:creationId xmlns:p14="http://schemas.microsoft.com/office/powerpoint/2010/main" val="137857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03195" indent="0">
              <a:buFont typeface="Arial" panose="020B0604020202020204" pitchFamily="34" charset="0"/>
              <a:buNone/>
            </a:pPr>
            <a:r>
              <a:rPr lang="tr-TR" dirty="0" err="1">
                <a:solidFill>
                  <a:schemeClr val="tx1">
                    <a:lumMod val="95000"/>
                    <a:lumOff val="5000"/>
                  </a:schemeClr>
                </a:solidFill>
                <a:cs typeface="Times New Roman" panose="02020603050405020304" pitchFamily="18" charset="0"/>
              </a:rPr>
              <a:t>It</a:t>
            </a:r>
            <a:r>
              <a:rPr lang="tr-TR" dirty="0">
                <a:solidFill>
                  <a:schemeClr val="tx1">
                    <a:lumMod val="95000"/>
                    <a:lumOff val="5000"/>
                  </a:schemeClr>
                </a:solidFill>
                <a:cs typeface="Times New Roman" panose="02020603050405020304" pitchFamily="18" charset="0"/>
              </a:rPr>
              <a:t> is </a:t>
            </a:r>
            <a:r>
              <a:rPr lang="tr-TR" dirty="0" err="1">
                <a:solidFill>
                  <a:schemeClr val="tx1">
                    <a:lumMod val="95000"/>
                    <a:lumOff val="5000"/>
                  </a:schemeClr>
                </a:solidFill>
                <a:cs typeface="Times New Roman" panose="02020603050405020304" pitchFamily="18" charset="0"/>
              </a:rPr>
              <a:t>predicted</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that</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pandemics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will</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occur</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more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frequently</a:t>
            </a:r>
            <a:r>
              <a:rPr lang="tr-TR" dirty="0">
                <a:solidFill>
                  <a:schemeClr val="tx1">
                    <a:lumMod val="95000"/>
                    <a:lumOff val="5000"/>
                  </a:schemeClr>
                </a:solidFill>
                <a:cs typeface="Times New Roman" panose="02020603050405020304" pitchFamily="18" charset="0"/>
              </a:rPr>
              <a:t> in </a:t>
            </a:r>
            <a:r>
              <a:rPr lang="tr-TR" dirty="0" err="1">
                <a:solidFill>
                  <a:schemeClr val="tx1">
                    <a:lumMod val="95000"/>
                    <a:lumOff val="5000"/>
                  </a:schemeClr>
                </a:solidFill>
                <a:cs typeface="Times New Roman" panose="02020603050405020304" pitchFamily="18" charset="0"/>
              </a:rPr>
              <a:t>the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changing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world</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after</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the</a:t>
            </a:r>
            <a:r>
              <a:rPr lang="tr-TR" dirty="0">
                <a:solidFill>
                  <a:schemeClr val="tx1">
                    <a:lumMod val="95000"/>
                    <a:lumOff val="5000"/>
                  </a:schemeClr>
                </a:solidFill>
                <a:cs typeface="Times New Roman" panose="02020603050405020304" pitchFamily="18" charset="0"/>
              </a:rPr>
              <a:t> Covid-19 </a:t>
            </a:r>
            <a:r>
              <a:rPr lang="tr-TR" dirty="0" err="1">
                <a:solidFill>
                  <a:schemeClr val="tx1">
                    <a:lumMod val="95000"/>
                    <a:lumOff val="5000"/>
                  </a:schemeClr>
                </a:solidFill>
                <a:cs typeface="Times New Roman" panose="02020603050405020304" pitchFamily="18" charset="0"/>
              </a:rPr>
              <a:t>outbreak</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The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fight</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against</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biological</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agents</a:t>
            </a:r>
            <a:r>
              <a:rPr lang="tr-TR" dirty="0">
                <a:solidFill>
                  <a:schemeClr val="tx1">
                    <a:lumMod val="95000"/>
                    <a:lumOff val="5000"/>
                  </a:schemeClr>
                </a:solidFill>
                <a:cs typeface="Times New Roman" panose="02020603050405020304" pitchFamily="18" charset="0"/>
              </a:rPr>
              <a:t> is of </a:t>
            </a:r>
            <a:r>
              <a:rPr lang="tr-TR" dirty="0" err="1">
                <a:solidFill>
                  <a:schemeClr val="tx1">
                    <a:lumMod val="95000"/>
                    <a:lumOff val="5000"/>
                  </a:schemeClr>
                </a:solidFill>
                <a:cs typeface="Times New Roman" panose="02020603050405020304" pitchFamily="18" charset="0"/>
              </a:rPr>
              <a:t>strategic</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importance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From</a:t>
            </a:r>
            <a:r>
              <a:rPr lang="tr-TR" dirty="0">
                <a:solidFill>
                  <a:schemeClr val="tx1">
                    <a:lumMod val="95000"/>
                    <a:lumOff val="5000"/>
                  </a:schemeClr>
                </a:solidFill>
                <a:cs typeface="Times New Roman" panose="02020603050405020304" pitchFamily="18" charset="0"/>
              </a:rPr>
              <a:t> time </a:t>
            </a:r>
            <a:r>
              <a:rPr lang="tr-TR" dirty="0" err="1">
                <a:solidFill>
                  <a:schemeClr val="tx1">
                    <a:lumMod val="95000"/>
                    <a:lumOff val="5000"/>
                  </a:schemeClr>
                </a:solidFill>
                <a:cs typeface="Times New Roman" panose="02020603050405020304" pitchFamily="18" charset="0"/>
              </a:rPr>
              <a:t>to</a:t>
            </a:r>
            <a:r>
              <a:rPr lang="tr-TR" dirty="0">
                <a:solidFill>
                  <a:schemeClr val="tx1">
                    <a:lumMod val="95000"/>
                    <a:lumOff val="5000"/>
                  </a:schemeClr>
                </a:solidFill>
                <a:cs typeface="Times New Roman" panose="02020603050405020304" pitchFamily="18" charset="0"/>
              </a:rPr>
              <a:t> time, </a:t>
            </a:r>
            <a:r>
              <a:rPr lang="tr-TR" dirty="0" err="1">
                <a:solidFill>
                  <a:schemeClr val="tx1">
                    <a:lumMod val="95000"/>
                    <a:lumOff val="5000"/>
                  </a:schemeClr>
                </a:solidFill>
                <a:cs typeface="Times New Roman" panose="02020603050405020304" pitchFamily="18" charset="0"/>
              </a:rPr>
              <a:t>such</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agents</a:t>
            </a:r>
            <a:r>
              <a:rPr lang="tr-TR" dirty="0">
                <a:solidFill>
                  <a:schemeClr val="tx1">
                    <a:lumMod val="95000"/>
                    <a:lumOff val="5000"/>
                  </a:schemeClr>
                </a:solidFill>
                <a:cs typeface="Times New Roman" panose="02020603050405020304" pitchFamily="18" charset="0"/>
              </a:rPr>
              <a:t> can </a:t>
            </a:r>
            <a:r>
              <a:rPr lang="tr-TR" dirty="0" err="1">
                <a:solidFill>
                  <a:schemeClr val="tx1">
                    <a:lumMod val="95000"/>
                    <a:lumOff val="5000"/>
                  </a:schemeClr>
                </a:solidFill>
                <a:cs typeface="Times New Roman" panose="02020603050405020304" pitchFamily="18" charset="0"/>
              </a:rPr>
              <a:t>also</a:t>
            </a:r>
            <a:r>
              <a:rPr lang="tr-TR" dirty="0">
                <a:solidFill>
                  <a:schemeClr val="tx1">
                    <a:lumMod val="95000"/>
                    <a:lumOff val="5000"/>
                  </a:schemeClr>
                </a:solidFill>
                <a:cs typeface="Times New Roman" panose="02020603050405020304" pitchFamily="18" charset="0"/>
              </a:rPr>
              <a:t> be </a:t>
            </a:r>
            <a:r>
              <a:rPr lang="tr-TR" dirty="0" err="1">
                <a:solidFill>
                  <a:schemeClr val="tx1">
                    <a:lumMod val="95000"/>
                    <a:lumOff val="5000"/>
                  </a:schemeClr>
                </a:solidFill>
                <a:cs typeface="Times New Roman" panose="02020603050405020304" pitchFamily="18" charset="0"/>
              </a:rPr>
              <a:t>used</a:t>
            </a:r>
            <a:r>
              <a:rPr lang="tr-TR" dirty="0">
                <a:solidFill>
                  <a:schemeClr val="tx1">
                    <a:lumMod val="95000"/>
                    <a:lumOff val="5000"/>
                  </a:schemeClr>
                </a:solidFill>
                <a:cs typeface="Times New Roman" panose="02020603050405020304" pitchFamily="18" charset="0"/>
              </a:rPr>
              <a:t> as </a:t>
            </a:r>
            <a:r>
              <a:rPr lang="tr-TR" dirty="0" err="1">
                <a:solidFill>
                  <a:schemeClr val="tx1">
                    <a:lumMod val="95000"/>
                    <a:lumOff val="5000"/>
                  </a:schemeClr>
                </a:solidFill>
                <a:cs typeface="Times New Roman" panose="02020603050405020304" pitchFamily="18" charset="0"/>
              </a:rPr>
              <a:t>weapons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or</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economic</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attacks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Countries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with</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increasing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awareness</a:t>
            </a:r>
            <a:r>
              <a:rPr lang="tr-TR" dirty="0">
                <a:solidFill>
                  <a:schemeClr val="tx1">
                    <a:lumMod val="95000"/>
                    <a:lumOff val="5000"/>
                  </a:schemeClr>
                </a:solidFill>
                <a:cs typeface="Times New Roman" panose="02020603050405020304" pitchFamily="18" charset="0"/>
              </a:rPr>
              <a:t> on </a:t>
            </a:r>
            <a:r>
              <a:rPr lang="tr-TR" dirty="0" err="1">
                <a:solidFill>
                  <a:schemeClr val="tx1">
                    <a:lumMod val="95000"/>
                    <a:lumOff val="5000"/>
                  </a:schemeClr>
                </a:solidFill>
                <a:cs typeface="Times New Roman" panose="02020603050405020304" pitchFamily="18" charset="0"/>
              </a:rPr>
              <a:t>this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issue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are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developing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strategies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to</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increase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the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number</a:t>
            </a:r>
            <a:r>
              <a:rPr lang="tr-TR" dirty="0">
                <a:solidFill>
                  <a:schemeClr val="tx1">
                    <a:lumMod val="95000"/>
                    <a:lumOff val="5000"/>
                  </a:schemeClr>
                </a:solidFill>
                <a:cs typeface="Times New Roman" panose="02020603050405020304" pitchFamily="18" charset="0"/>
              </a:rPr>
              <a:t> of </a:t>
            </a:r>
            <a:r>
              <a:rPr lang="tr-TR" dirty="0" err="1">
                <a:solidFill>
                  <a:schemeClr val="tx1">
                    <a:lumMod val="95000"/>
                    <a:lumOff val="5000"/>
                  </a:schemeClr>
                </a:solidFill>
                <a:cs typeface="Times New Roman" panose="02020603050405020304" pitchFamily="18" charset="0"/>
              </a:rPr>
              <a:t>drug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production</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facilities</a:t>
            </a:r>
            <a:r>
              <a:rPr lang="tr-TR" dirty="0">
                <a:solidFill>
                  <a:schemeClr val="tx1">
                    <a:lumMod val="95000"/>
                    <a:lumOff val="5000"/>
                  </a:schemeClr>
                </a:solidFill>
                <a:cs typeface="Times New Roman" panose="02020603050405020304" pitchFamily="18" charset="0"/>
              </a:rPr>
              <a:t>.</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3</a:t>
            </a:fld>
            <a:endParaRPr lang="tr-TR"/>
          </a:p>
        </p:txBody>
      </p:sp>
    </p:spTree>
    <p:extLst>
      <p:ext uri="{BB962C8B-B14F-4D97-AF65-F5344CB8AC3E}">
        <p14:creationId xmlns:p14="http://schemas.microsoft.com/office/powerpoint/2010/main" val="374169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00000"/>
              </a:lnSpc>
              <a:spcBef>
                <a:spcPts val="0"/>
              </a:spcBef>
              <a:spcAft>
                <a:spcPts val="1200"/>
              </a:spcAft>
            </a:pPr>
            <a:r>
              <a:rPr lang="tr-TR" dirty="0" err="1"/>
              <a:t>The</a:t>
            </a:r>
            <a:r>
              <a:rPr lang="tr-TR" dirty="0"/>
              <a:t> </a:t>
            </a:r>
            <a:r>
              <a:rPr lang="tr-TR" dirty="0" err="1"/>
              <a:t>aim</a:t>
            </a:r>
            <a:r>
              <a:rPr lang="tr-TR" dirty="0"/>
              <a:t> of </a:t>
            </a:r>
            <a:r>
              <a:rPr lang="tr-TR" dirty="0" err="1"/>
              <a:t>the</a:t>
            </a:r>
            <a:r>
              <a:rPr lang="tr-TR" dirty="0"/>
              <a:t> </a:t>
            </a:r>
            <a:r>
              <a:rPr lang="tr-TR" dirty="0" err="1"/>
              <a:t>project</a:t>
            </a:r>
            <a:r>
              <a:rPr lang="tr-TR" dirty="0"/>
              <a:t> is;</a:t>
            </a:r>
          </a:p>
          <a:p>
            <a:pPr algn="just">
              <a:lnSpc>
                <a:spcPct val="100000"/>
              </a:lnSpc>
              <a:spcBef>
                <a:spcPts val="0"/>
              </a:spcBef>
              <a:spcAft>
                <a:spcPts val="1200"/>
              </a:spcAft>
            </a:pPr>
            <a:endParaRPr lang="tr-TR" dirty="0"/>
          </a:p>
          <a:p>
            <a:pPr algn="just">
              <a:lnSpc>
                <a:spcPct val="100000"/>
              </a:lnSpc>
              <a:spcBef>
                <a:spcPts val="0"/>
              </a:spcBef>
              <a:spcAft>
                <a:spcPts val="1200"/>
              </a:spcAft>
            </a:pPr>
            <a:r>
              <a:rPr lang="tr-TR" dirty="0" err="1"/>
              <a:t>To</a:t>
            </a:r>
            <a:r>
              <a:rPr lang="tr-TR" dirty="0"/>
              <a:t> </a:t>
            </a:r>
            <a:r>
              <a:rPr lang="tr-TR" dirty="0" err="1"/>
              <a:t>provide</a:t>
            </a:r>
            <a:r>
              <a:rPr lang="tr-TR" dirty="0"/>
              <a:t> a </a:t>
            </a:r>
            <a:r>
              <a:rPr lang="tr-TR" dirty="0" err="1"/>
              <a:t>specialized</a:t>
            </a:r>
            <a:r>
              <a:rPr lang="tr-TR" dirty="0"/>
              <a:t> </a:t>
            </a:r>
            <a:r>
              <a:rPr lang="tr-TR" dirty="0" err="1"/>
              <a:t>workforce</a:t>
            </a:r>
            <a:r>
              <a:rPr lang="tr-TR" dirty="0"/>
              <a:t> in </a:t>
            </a:r>
            <a:r>
              <a:rPr lang="tr-TR" dirty="0" err="1"/>
              <a:t>the</a:t>
            </a:r>
            <a:r>
              <a:rPr lang="tr-TR" dirty="0"/>
              <a:t> </a:t>
            </a:r>
            <a:r>
              <a:rPr lang="tr-TR" dirty="0" err="1"/>
              <a:t>strategically</a:t>
            </a:r>
            <a:r>
              <a:rPr lang="tr-TR" dirty="0"/>
              <a:t> </a:t>
            </a:r>
            <a:r>
              <a:rPr lang="tr-TR" dirty="0" err="1"/>
              <a:t>important</a:t>
            </a:r>
            <a:r>
              <a:rPr lang="tr-TR" dirty="0"/>
              <a:t> </a:t>
            </a:r>
            <a:r>
              <a:rPr lang="tr-TR" dirty="0" err="1"/>
              <a:t>pharmaceutical</a:t>
            </a:r>
            <a:r>
              <a:rPr lang="tr-TR" dirty="0"/>
              <a:t> </a:t>
            </a:r>
            <a:r>
              <a:rPr lang="tr-TR" dirty="0" err="1"/>
              <a:t>sector</a:t>
            </a:r>
            <a:r>
              <a:rPr lang="tr-TR" dirty="0"/>
              <a:t> </a:t>
            </a:r>
            <a:r>
              <a:rPr lang="tr-TR" dirty="0" err="1"/>
              <a:t>by</a:t>
            </a:r>
            <a:r>
              <a:rPr lang="tr-TR" dirty="0"/>
              <a:t> </a:t>
            </a:r>
            <a:r>
              <a:rPr lang="tr-TR" dirty="0" err="1"/>
              <a:t>training</a:t>
            </a:r>
            <a:r>
              <a:rPr lang="tr-TR" dirty="0"/>
              <a:t> </a:t>
            </a:r>
            <a:r>
              <a:rPr lang="tr-TR" dirty="0" err="1"/>
              <a:t>personnel</a:t>
            </a:r>
            <a:r>
              <a:rPr lang="tr-TR" dirty="0"/>
              <a:t> </a:t>
            </a:r>
            <a:r>
              <a:rPr lang="tr-TR" dirty="0" err="1"/>
              <a:t>with</a:t>
            </a:r>
            <a:r>
              <a:rPr lang="tr-TR" dirty="0"/>
              <a:t> </a:t>
            </a:r>
            <a:r>
              <a:rPr lang="tr-TR" dirty="0" err="1"/>
              <a:t>international</a:t>
            </a:r>
            <a:r>
              <a:rPr lang="tr-TR" dirty="0"/>
              <a:t> </a:t>
            </a:r>
            <a:r>
              <a:rPr lang="tr-TR" dirty="0" err="1"/>
              <a:t>experience</a:t>
            </a:r>
            <a:r>
              <a:rPr lang="tr-TR" dirty="0"/>
              <a:t> </a:t>
            </a:r>
            <a:r>
              <a:rPr lang="tr-TR" dirty="0" err="1"/>
              <a:t>through</a:t>
            </a:r>
            <a:r>
              <a:rPr lang="tr-TR" dirty="0"/>
              <a:t> </a:t>
            </a:r>
            <a:r>
              <a:rPr lang="tr-TR" dirty="0" err="1"/>
              <a:t>innovative</a:t>
            </a:r>
            <a:r>
              <a:rPr lang="tr-TR" dirty="0"/>
              <a:t> </a:t>
            </a:r>
            <a:r>
              <a:rPr lang="tr-TR" dirty="0" err="1"/>
              <a:t>theoretical</a:t>
            </a:r>
            <a:r>
              <a:rPr lang="tr-TR" dirty="0"/>
              <a:t> </a:t>
            </a:r>
            <a:r>
              <a:rPr lang="tr-TR" dirty="0" err="1"/>
              <a:t>and</a:t>
            </a:r>
            <a:r>
              <a:rPr lang="tr-TR" dirty="0"/>
              <a:t> </a:t>
            </a:r>
            <a:r>
              <a:rPr lang="tr-TR" dirty="0" err="1"/>
              <a:t>practical</a:t>
            </a:r>
            <a:r>
              <a:rPr lang="tr-TR" dirty="0"/>
              <a:t> </a:t>
            </a:r>
            <a:r>
              <a:rPr lang="tr-TR" dirty="0" err="1"/>
              <a:t>training</a:t>
            </a:r>
            <a:r>
              <a:rPr lang="tr-TR" dirty="0"/>
              <a:t> </a:t>
            </a:r>
            <a:r>
              <a:rPr lang="tr-TR" dirty="0" err="1"/>
              <a:t>practices</a:t>
            </a:r>
            <a:endParaRPr lang="tr-TR" dirty="0"/>
          </a:p>
          <a:p>
            <a:pPr algn="just">
              <a:lnSpc>
                <a:spcPct val="100000"/>
              </a:lnSpc>
              <a:spcBef>
                <a:spcPts val="0"/>
              </a:spcBef>
              <a:spcAft>
                <a:spcPts val="1200"/>
              </a:spcAft>
            </a:pPr>
            <a:endParaRPr lang="tr-TR" dirty="0"/>
          </a:p>
          <a:p>
            <a:pPr algn="just">
              <a:lnSpc>
                <a:spcPct val="100000"/>
              </a:lnSpc>
              <a:spcBef>
                <a:spcPts val="0"/>
              </a:spcBef>
              <a:spcAft>
                <a:spcPts val="1200"/>
              </a:spcAft>
            </a:pPr>
            <a:r>
              <a:rPr lang="tr-TR" dirty="0" err="1"/>
              <a:t>To</a:t>
            </a:r>
            <a:r>
              <a:rPr lang="tr-TR" dirty="0"/>
              <a:t> </a:t>
            </a:r>
            <a:r>
              <a:rPr lang="tr-TR" dirty="0" err="1"/>
              <a:t>make</a:t>
            </a:r>
            <a:r>
              <a:rPr lang="tr-TR" dirty="0"/>
              <a:t> </a:t>
            </a:r>
            <a:r>
              <a:rPr lang="tr-TR" dirty="0" err="1"/>
              <a:t>personnel</a:t>
            </a:r>
            <a:r>
              <a:rPr lang="tr-TR" dirty="0"/>
              <a:t> </a:t>
            </a:r>
            <a:r>
              <a:rPr lang="tr-TR" dirty="0" err="1"/>
              <a:t>experienced</a:t>
            </a:r>
            <a:r>
              <a:rPr lang="tr-TR" dirty="0"/>
              <a:t> in </a:t>
            </a:r>
            <a:r>
              <a:rPr lang="tr-TR" dirty="0" err="1"/>
              <a:t>pharmaceutical</a:t>
            </a:r>
            <a:r>
              <a:rPr lang="tr-TR" dirty="0"/>
              <a:t> </a:t>
            </a:r>
            <a:r>
              <a:rPr lang="tr-TR" dirty="0" err="1"/>
              <a:t>production</a:t>
            </a:r>
            <a:r>
              <a:rPr lang="tr-TR" dirty="0"/>
              <a:t> </a:t>
            </a:r>
            <a:r>
              <a:rPr lang="tr-TR" dirty="0" err="1"/>
              <a:t>ready</a:t>
            </a:r>
            <a:r>
              <a:rPr lang="tr-TR" dirty="0"/>
              <a:t> </a:t>
            </a:r>
            <a:r>
              <a:rPr lang="tr-TR" dirty="0" err="1"/>
              <a:t>to</a:t>
            </a:r>
            <a:r>
              <a:rPr lang="tr-TR" dirty="0"/>
              <a:t> </a:t>
            </a:r>
            <a:r>
              <a:rPr lang="tr-TR" dirty="0" err="1"/>
              <a:t>meet</a:t>
            </a:r>
            <a:r>
              <a:rPr lang="tr-TR" dirty="0"/>
              <a:t> </a:t>
            </a:r>
            <a:r>
              <a:rPr lang="tr-TR" dirty="0" err="1"/>
              <a:t>the</a:t>
            </a:r>
            <a:r>
              <a:rPr lang="tr-TR" dirty="0"/>
              <a:t> </a:t>
            </a:r>
            <a:r>
              <a:rPr lang="tr-TR" dirty="0" err="1"/>
              <a:t>need</a:t>
            </a:r>
            <a:r>
              <a:rPr lang="tr-TR" dirty="0"/>
              <a:t> on an </a:t>
            </a:r>
            <a:r>
              <a:rPr lang="tr-TR" dirty="0" err="1"/>
              <a:t>international</a:t>
            </a:r>
            <a:r>
              <a:rPr lang="tr-TR" dirty="0"/>
              <a:t> </a:t>
            </a:r>
            <a:r>
              <a:rPr lang="tr-TR" dirty="0" err="1"/>
              <a:t>scale</a:t>
            </a:r>
            <a:r>
              <a:rPr lang="tr-TR" dirty="0"/>
              <a:t> in </a:t>
            </a:r>
            <a:r>
              <a:rPr lang="tr-TR" dirty="0" err="1"/>
              <a:t>case</a:t>
            </a:r>
            <a:r>
              <a:rPr lang="tr-TR" dirty="0"/>
              <a:t> of an </a:t>
            </a:r>
            <a:r>
              <a:rPr lang="tr-TR" dirty="0" err="1"/>
              <a:t>emergency</a:t>
            </a:r>
            <a:r>
              <a:rPr lang="tr-TR" dirty="0"/>
              <a:t> </a:t>
            </a:r>
            <a:r>
              <a:rPr lang="tr-TR" dirty="0" err="1"/>
              <a:t>demand</a:t>
            </a:r>
            <a:r>
              <a:rPr lang="tr-TR" dirty="0"/>
              <a:t> </a:t>
            </a:r>
            <a:r>
              <a:rPr lang="tr-TR" dirty="0" err="1"/>
              <a:t>for</a:t>
            </a:r>
            <a:r>
              <a:rPr lang="tr-TR" dirty="0"/>
              <a:t> </a:t>
            </a:r>
            <a:r>
              <a:rPr lang="tr-TR" dirty="0" err="1"/>
              <a:t>medicines</a:t>
            </a:r>
            <a:r>
              <a:rPr lang="tr-TR" dirty="0"/>
              <a:t> </a:t>
            </a:r>
            <a:r>
              <a:rPr lang="tr-TR" dirty="0" err="1"/>
              <a:t>that</a:t>
            </a:r>
            <a:r>
              <a:rPr lang="tr-TR" dirty="0"/>
              <a:t> </a:t>
            </a:r>
            <a:r>
              <a:rPr lang="tr-TR" dirty="0" err="1"/>
              <a:t>may</a:t>
            </a:r>
            <a:r>
              <a:rPr lang="tr-TR" dirty="0"/>
              <a:t> </a:t>
            </a:r>
            <a:r>
              <a:rPr lang="tr-TR" dirty="0" err="1"/>
              <a:t>arise</a:t>
            </a:r>
            <a:r>
              <a:rPr lang="tr-TR" dirty="0"/>
              <a:t> in </a:t>
            </a:r>
            <a:r>
              <a:rPr lang="tr-TR" dirty="0" err="1"/>
              <a:t>extraordinary</a:t>
            </a:r>
            <a:r>
              <a:rPr lang="tr-TR" dirty="0"/>
              <a:t> </a:t>
            </a:r>
            <a:r>
              <a:rPr lang="tr-TR" dirty="0" err="1"/>
              <a:t>circumstances</a:t>
            </a:r>
            <a:endParaRPr lang="tr-TR" dirty="0"/>
          </a:p>
          <a:p>
            <a:pPr algn="just">
              <a:lnSpc>
                <a:spcPct val="100000"/>
              </a:lnSpc>
              <a:spcBef>
                <a:spcPts val="0"/>
              </a:spcBef>
              <a:spcAft>
                <a:spcPts val="1200"/>
              </a:spcAft>
            </a:pPr>
            <a:endParaRPr lang="tr-TR" dirty="0"/>
          </a:p>
          <a:p>
            <a:pPr algn="just">
              <a:lnSpc>
                <a:spcPct val="100000"/>
              </a:lnSpc>
              <a:spcBef>
                <a:spcPts val="0"/>
              </a:spcBef>
              <a:spcAft>
                <a:spcPts val="1200"/>
              </a:spcAft>
            </a:pPr>
            <a:r>
              <a:rPr lang="tr-TR" dirty="0" err="1"/>
              <a:t>To</a:t>
            </a:r>
            <a:r>
              <a:rPr lang="tr-TR" dirty="0"/>
              <a:t> </a:t>
            </a:r>
            <a:r>
              <a:rPr lang="tr-TR" dirty="0" err="1"/>
              <a:t>conduct</a:t>
            </a:r>
            <a:r>
              <a:rPr lang="tr-TR" dirty="0"/>
              <a:t> R&amp;D </a:t>
            </a:r>
            <a:r>
              <a:rPr lang="tr-TR" dirty="0" err="1"/>
              <a:t>studies</a:t>
            </a:r>
            <a:r>
              <a:rPr lang="tr-TR" dirty="0"/>
              <a:t> </a:t>
            </a:r>
            <a:r>
              <a:rPr lang="tr-TR" dirty="0" err="1"/>
              <a:t>based</a:t>
            </a:r>
            <a:r>
              <a:rPr lang="tr-TR" dirty="0"/>
              <a:t> on </a:t>
            </a:r>
            <a:r>
              <a:rPr lang="tr-TR" dirty="0" err="1"/>
              <a:t>innovative</a:t>
            </a:r>
            <a:r>
              <a:rPr lang="tr-TR" dirty="0"/>
              <a:t> </a:t>
            </a:r>
            <a:r>
              <a:rPr lang="tr-TR" dirty="0" err="1"/>
              <a:t>pharmaceutical</a:t>
            </a:r>
            <a:r>
              <a:rPr lang="tr-TR" dirty="0"/>
              <a:t> </a:t>
            </a:r>
            <a:r>
              <a:rPr lang="tr-TR" dirty="0" err="1"/>
              <a:t>research</a:t>
            </a:r>
            <a:r>
              <a:rPr lang="tr-TR" dirty="0"/>
              <a:t> </a:t>
            </a:r>
            <a:r>
              <a:rPr lang="tr-TR" dirty="0" err="1"/>
              <a:t>methods</a:t>
            </a:r>
            <a:endParaRPr lang="tr-TR" dirty="0"/>
          </a:p>
          <a:p>
            <a:pPr algn="just">
              <a:lnSpc>
                <a:spcPct val="100000"/>
              </a:lnSpc>
              <a:spcBef>
                <a:spcPts val="0"/>
              </a:spcBef>
              <a:spcAft>
                <a:spcPts val="1200"/>
              </a:spcAft>
            </a:pPr>
            <a:endParaRPr lang="tr-TR" dirty="0"/>
          </a:p>
          <a:p>
            <a:pPr algn="just">
              <a:lnSpc>
                <a:spcPct val="100000"/>
              </a:lnSpc>
              <a:spcBef>
                <a:spcPts val="0"/>
              </a:spcBef>
              <a:spcAft>
                <a:spcPts val="1200"/>
              </a:spcAft>
            </a:pPr>
            <a:r>
              <a:rPr lang="tr-TR" dirty="0" err="1"/>
              <a:t>To</a:t>
            </a:r>
            <a:r>
              <a:rPr lang="tr-TR" dirty="0"/>
              <a:t> </a:t>
            </a:r>
            <a:r>
              <a:rPr lang="tr-TR" dirty="0" err="1"/>
              <a:t>contribute</a:t>
            </a:r>
            <a:r>
              <a:rPr lang="tr-TR" dirty="0"/>
              <a:t> </a:t>
            </a:r>
            <a:r>
              <a:rPr lang="tr-TR" dirty="0" err="1"/>
              <a:t>to</a:t>
            </a:r>
            <a:r>
              <a:rPr lang="tr-TR" dirty="0"/>
              <a:t> </a:t>
            </a:r>
            <a:r>
              <a:rPr lang="tr-TR" dirty="0" err="1"/>
              <a:t>the</a:t>
            </a:r>
            <a:r>
              <a:rPr lang="tr-TR" dirty="0"/>
              <a:t> </a:t>
            </a:r>
            <a:r>
              <a:rPr lang="tr-TR" dirty="0" err="1"/>
              <a:t>sustainability</a:t>
            </a:r>
            <a:r>
              <a:rPr lang="tr-TR" dirty="0"/>
              <a:t> of </a:t>
            </a:r>
            <a:r>
              <a:rPr lang="tr-TR" dirty="0" err="1"/>
              <a:t>countries</a:t>
            </a:r>
            <a:r>
              <a:rPr lang="tr-TR" dirty="0"/>
              <a:t>' </a:t>
            </a:r>
            <a:r>
              <a:rPr lang="tr-TR" dirty="0" err="1"/>
              <a:t>pharmaceutical</a:t>
            </a:r>
            <a:r>
              <a:rPr lang="tr-TR" dirty="0"/>
              <a:t> </a:t>
            </a:r>
            <a:r>
              <a:rPr lang="tr-TR" dirty="0" err="1"/>
              <a:t>research</a:t>
            </a:r>
            <a:r>
              <a:rPr lang="tr-TR" dirty="0"/>
              <a:t> </a:t>
            </a:r>
            <a:r>
              <a:rPr lang="tr-TR" dirty="0" err="1"/>
              <a:t>and</a:t>
            </a:r>
            <a:r>
              <a:rPr lang="tr-TR" dirty="0"/>
              <a:t> </a:t>
            </a:r>
            <a:r>
              <a:rPr lang="tr-TR" dirty="0" err="1"/>
              <a:t>production</a:t>
            </a:r>
            <a:r>
              <a:rPr lang="tr-TR" dirty="0"/>
              <a:t> </a:t>
            </a:r>
            <a:r>
              <a:rPr lang="tr-TR" dirty="0" err="1"/>
              <a:t>processes</a:t>
            </a:r>
            <a:r>
              <a:rPr lang="tr-TR" dirty="0"/>
              <a:t>.</a:t>
            </a:r>
            <a:endParaRPr lang="en-US" dirty="0"/>
          </a:p>
        </p:txBody>
      </p:sp>
      <p:sp>
        <p:nvSpPr>
          <p:cNvPr id="4" name="Slayt Numarası Yer Tutucusu 3"/>
          <p:cNvSpPr>
            <a:spLocks noGrp="1"/>
          </p:cNvSpPr>
          <p:nvPr>
            <p:ph type="sldNum" sz="quarter" idx="5"/>
          </p:nvPr>
        </p:nvSpPr>
        <p:spPr/>
        <p:txBody>
          <a:bodyPr/>
          <a:lstStyle/>
          <a:p>
            <a:fld id="{BCEBA1E8-9E09-7049-ADC8-0BD5FCE9389C}" type="slidenum">
              <a:rPr lang="tr-TR" smtClean="0"/>
              <a:t>4</a:t>
            </a:fld>
            <a:endParaRPr lang="tr-TR"/>
          </a:p>
        </p:txBody>
      </p:sp>
    </p:spTree>
    <p:extLst>
      <p:ext uri="{BB962C8B-B14F-4D97-AF65-F5344CB8AC3E}">
        <p14:creationId xmlns:p14="http://schemas.microsoft.com/office/powerpoint/2010/main" val="286921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err="1"/>
              <a:t>The</a:t>
            </a:r>
            <a:r>
              <a:rPr lang="tr-TR" dirty="0"/>
              <a:t> </a:t>
            </a:r>
            <a:r>
              <a:rPr lang="tr-TR" dirty="0" err="1"/>
              <a:t>project</a:t>
            </a:r>
            <a:r>
              <a:rPr lang="tr-TR" dirty="0"/>
              <a:t> is </a:t>
            </a:r>
            <a:r>
              <a:rPr lang="tr-TR" dirty="0" err="1"/>
              <a:t>coordinated</a:t>
            </a:r>
            <a:r>
              <a:rPr lang="tr-TR" dirty="0"/>
              <a:t> </a:t>
            </a:r>
            <a:r>
              <a:rPr lang="tr-TR" dirty="0" err="1"/>
              <a:t>by</a:t>
            </a:r>
            <a:r>
              <a:rPr lang="tr-TR" dirty="0"/>
              <a:t> Ankara </a:t>
            </a:r>
            <a:r>
              <a:rPr lang="tr-TR" dirty="0" err="1"/>
              <a:t>University</a:t>
            </a:r>
            <a:r>
              <a:rPr lang="tr-TR" dirty="0"/>
              <a:t>. Project </a:t>
            </a:r>
            <a:r>
              <a:rPr lang="tr-TR" dirty="0" err="1"/>
              <a:t>partners</a:t>
            </a:r>
            <a:r>
              <a:rPr lang="tr-TR" dirty="0"/>
              <a:t> </a:t>
            </a:r>
            <a:r>
              <a:rPr lang="tr-TR" dirty="0" err="1"/>
              <a:t>include</a:t>
            </a:r>
            <a:r>
              <a:rPr lang="tr-TR" dirty="0"/>
              <a:t> TOBB </a:t>
            </a:r>
            <a:r>
              <a:rPr lang="tr-TR" dirty="0" err="1"/>
              <a:t>University</a:t>
            </a:r>
            <a:r>
              <a:rPr lang="tr-TR" dirty="0"/>
              <a:t> of </a:t>
            </a:r>
            <a:r>
              <a:rPr lang="tr-TR" dirty="0" err="1"/>
              <a:t>Economics</a:t>
            </a:r>
            <a:r>
              <a:rPr lang="tr-TR" dirty="0"/>
              <a:t> </a:t>
            </a:r>
            <a:r>
              <a:rPr lang="tr-TR" dirty="0" err="1"/>
              <a:t>and</a:t>
            </a:r>
            <a:r>
              <a:rPr lang="tr-TR" dirty="0"/>
              <a:t> </a:t>
            </a:r>
            <a:r>
              <a:rPr lang="tr-TR" dirty="0" err="1"/>
              <a:t>Technology</a:t>
            </a:r>
            <a:r>
              <a:rPr lang="tr-TR" dirty="0"/>
              <a:t>, Ankara Hacı Bayram Veli </a:t>
            </a:r>
            <a:r>
              <a:rPr lang="tr-TR" dirty="0" err="1"/>
              <a:t>University</a:t>
            </a:r>
            <a:r>
              <a:rPr lang="tr-TR" dirty="0"/>
              <a:t>, Dokuz Eylül </a:t>
            </a:r>
            <a:r>
              <a:rPr lang="tr-TR" dirty="0" err="1"/>
              <a:t>University</a:t>
            </a:r>
            <a:r>
              <a:rPr lang="tr-TR" dirty="0"/>
              <a:t> </a:t>
            </a:r>
            <a:r>
              <a:rPr lang="tr-TR" dirty="0" err="1"/>
              <a:t>and</a:t>
            </a:r>
            <a:r>
              <a:rPr lang="tr-TR" dirty="0"/>
              <a:t> Kobay </a:t>
            </a:r>
            <a:r>
              <a:rPr lang="tr-TR" dirty="0" err="1"/>
              <a:t>Joint</a:t>
            </a:r>
            <a:r>
              <a:rPr lang="tr-TR" dirty="0"/>
              <a:t> </a:t>
            </a:r>
            <a:r>
              <a:rPr lang="tr-TR" dirty="0" err="1"/>
              <a:t>Stock</a:t>
            </a:r>
            <a:r>
              <a:rPr lang="tr-TR" dirty="0"/>
              <a:t> </a:t>
            </a:r>
            <a:r>
              <a:rPr lang="tr-TR" dirty="0" err="1"/>
              <a:t>Company</a:t>
            </a:r>
            <a:r>
              <a:rPr lang="tr-TR" dirty="0"/>
              <a:t> </a:t>
            </a:r>
            <a:r>
              <a:rPr lang="tr-TR" dirty="0" err="1"/>
              <a:t>from</a:t>
            </a:r>
            <a:r>
              <a:rPr lang="tr-TR" dirty="0"/>
              <a:t> </a:t>
            </a:r>
            <a:r>
              <a:rPr lang="tr-TR" dirty="0" err="1"/>
              <a:t>Turkey</a:t>
            </a:r>
            <a:r>
              <a:rPr lang="tr-TR" dirty="0"/>
              <a:t>. </a:t>
            </a:r>
            <a:r>
              <a:rPr lang="tr-TR" dirty="0" err="1"/>
              <a:t>Partners</a:t>
            </a:r>
            <a:r>
              <a:rPr lang="tr-TR" dirty="0"/>
              <a:t> in Europe </a:t>
            </a:r>
            <a:r>
              <a:rPr lang="tr-TR" dirty="0" err="1"/>
              <a:t>are</a:t>
            </a:r>
            <a:r>
              <a:rPr lang="tr-TR" dirty="0"/>
              <a:t> </a:t>
            </a:r>
            <a:r>
              <a:rPr lang="tr-TR" dirty="0" err="1"/>
              <a:t>Universidade</a:t>
            </a:r>
            <a:r>
              <a:rPr lang="tr-TR" dirty="0"/>
              <a:t> Do </a:t>
            </a:r>
            <a:r>
              <a:rPr lang="tr-TR" dirty="0" err="1"/>
              <a:t>Minho</a:t>
            </a:r>
            <a:r>
              <a:rPr lang="tr-TR" dirty="0"/>
              <a:t> </a:t>
            </a:r>
            <a:r>
              <a:rPr lang="tr-TR" dirty="0" err="1"/>
              <a:t>from</a:t>
            </a:r>
            <a:r>
              <a:rPr lang="tr-TR" dirty="0"/>
              <a:t> </a:t>
            </a:r>
            <a:r>
              <a:rPr lang="tr-TR" dirty="0" err="1"/>
              <a:t>Portugal</a:t>
            </a:r>
            <a:r>
              <a:rPr lang="tr-TR" dirty="0"/>
              <a:t>, </a:t>
            </a:r>
            <a:r>
              <a:rPr lang="tr-TR" dirty="0" err="1"/>
              <a:t>Universita</a:t>
            </a:r>
            <a:r>
              <a:rPr lang="tr-TR" dirty="0"/>
              <a:t> </a:t>
            </a:r>
            <a:r>
              <a:rPr lang="tr-TR" dirty="0" err="1"/>
              <a:t>Degli</a:t>
            </a:r>
            <a:r>
              <a:rPr lang="tr-TR" dirty="0"/>
              <a:t> </a:t>
            </a:r>
            <a:r>
              <a:rPr lang="tr-TR" dirty="0" err="1"/>
              <a:t>Studi</a:t>
            </a:r>
            <a:r>
              <a:rPr lang="tr-TR" dirty="0"/>
              <a:t> </a:t>
            </a:r>
            <a:r>
              <a:rPr lang="tr-TR" dirty="0" err="1"/>
              <a:t>Di</a:t>
            </a:r>
            <a:r>
              <a:rPr lang="tr-TR" dirty="0"/>
              <a:t> </a:t>
            </a:r>
            <a:r>
              <a:rPr lang="tr-TR" dirty="0" err="1"/>
              <a:t>Padova</a:t>
            </a:r>
            <a:r>
              <a:rPr lang="tr-TR" dirty="0"/>
              <a:t> </a:t>
            </a:r>
            <a:r>
              <a:rPr lang="tr-TR" dirty="0" err="1"/>
              <a:t>from</a:t>
            </a:r>
            <a:r>
              <a:rPr lang="tr-TR" dirty="0"/>
              <a:t> </a:t>
            </a:r>
            <a:r>
              <a:rPr lang="tr-TR" dirty="0" err="1"/>
              <a:t>Italy</a:t>
            </a:r>
            <a:r>
              <a:rPr lang="tr-TR" dirty="0"/>
              <a:t> </a:t>
            </a:r>
            <a:r>
              <a:rPr lang="tr-TR" dirty="0" err="1"/>
              <a:t>and</a:t>
            </a:r>
            <a:r>
              <a:rPr lang="tr-TR" dirty="0"/>
              <a:t> </a:t>
            </a:r>
            <a:r>
              <a:rPr lang="tr-TR" dirty="0" err="1"/>
              <a:t>Transmissible</a:t>
            </a:r>
            <a:r>
              <a:rPr lang="tr-TR" dirty="0"/>
              <a:t> </a:t>
            </a:r>
            <a:r>
              <a:rPr lang="tr-TR" dirty="0" err="1"/>
              <a:t>Bv</a:t>
            </a:r>
            <a:r>
              <a:rPr lang="tr-TR" dirty="0"/>
              <a:t> </a:t>
            </a:r>
            <a:r>
              <a:rPr lang="tr-TR" dirty="0" err="1"/>
              <a:t>from</a:t>
            </a:r>
            <a:r>
              <a:rPr lang="tr-TR" dirty="0"/>
              <a:t> </a:t>
            </a:r>
            <a:r>
              <a:rPr lang="tr-TR" dirty="0" err="1"/>
              <a:t>the</a:t>
            </a:r>
            <a:r>
              <a:rPr lang="tr-TR" dirty="0"/>
              <a:t> </a:t>
            </a:r>
            <a:r>
              <a:rPr lang="tr-TR" dirty="0" err="1"/>
              <a:t>Netherlands</a:t>
            </a:r>
            <a:r>
              <a:rPr lang="tr-TR" dirty="0"/>
              <a:t>.</a:t>
            </a:r>
            <a:endParaRPr b="0" dirty="0"/>
          </a:p>
        </p:txBody>
      </p:sp>
    </p:spTree>
    <p:extLst>
      <p:ext uri="{BB962C8B-B14F-4D97-AF65-F5344CB8AC3E}">
        <p14:creationId xmlns:p14="http://schemas.microsoft.com/office/powerpoint/2010/main" val="119627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Ankara </a:t>
            </a:r>
            <a:r>
              <a:rPr lang="tr-TR" dirty="0" err="1"/>
              <a:t>University</a:t>
            </a:r>
            <a:r>
              <a:rPr lang="tr-TR" dirty="0"/>
              <a:t> is </a:t>
            </a:r>
            <a:r>
              <a:rPr lang="tr-TR" dirty="0" err="1"/>
              <a:t>the</a:t>
            </a:r>
            <a:r>
              <a:rPr lang="tr-TR" dirty="0"/>
              <a:t> </a:t>
            </a:r>
            <a:r>
              <a:rPr lang="tr-TR" dirty="0" err="1"/>
              <a:t>executive</a:t>
            </a:r>
            <a:r>
              <a:rPr lang="tr-TR" dirty="0"/>
              <a:t> </a:t>
            </a:r>
            <a:r>
              <a:rPr lang="tr-TR" dirty="0" err="1"/>
              <a:t>organization</a:t>
            </a:r>
            <a:r>
              <a:rPr lang="tr-TR" dirty="0"/>
              <a:t>. </a:t>
            </a:r>
            <a:r>
              <a:rPr lang="tr-TR" dirty="0" err="1"/>
              <a:t>Professor</a:t>
            </a:r>
            <a:r>
              <a:rPr lang="tr-TR" dirty="0"/>
              <a:t> </a:t>
            </a:r>
            <a:r>
              <a:rPr lang="tr-TR" dirty="0" err="1"/>
              <a:t>Doctor</a:t>
            </a:r>
            <a:r>
              <a:rPr lang="tr-TR" dirty="0"/>
              <a:t> Demet CANSARAN DUMAN is </a:t>
            </a:r>
            <a:r>
              <a:rPr lang="tr-TR" dirty="0" err="1"/>
              <a:t>the</a:t>
            </a:r>
            <a:r>
              <a:rPr lang="tr-TR" dirty="0"/>
              <a:t> </a:t>
            </a:r>
            <a:r>
              <a:rPr lang="tr-TR" dirty="0" err="1"/>
              <a:t>coordinator</a:t>
            </a:r>
            <a:r>
              <a:rPr lang="tr-TR" dirty="0"/>
              <a:t> of </a:t>
            </a:r>
            <a:r>
              <a:rPr lang="tr-TR" dirty="0" err="1"/>
              <a:t>the</a:t>
            </a:r>
            <a:r>
              <a:rPr lang="tr-TR" dirty="0"/>
              <a:t> </a:t>
            </a:r>
            <a:r>
              <a:rPr lang="tr-TR" dirty="0" err="1"/>
              <a:t>project</a:t>
            </a:r>
            <a:r>
              <a:rPr lang="tr-TR" dirty="0"/>
              <a:t>. Ankara </a:t>
            </a:r>
            <a:r>
              <a:rPr lang="tr-TR" dirty="0" err="1"/>
              <a:t>University</a:t>
            </a:r>
            <a:r>
              <a:rPr lang="tr-TR" dirty="0"/>
              <a:t> </a:t>
            </a:r>
            <a:r>
              <a:rPr lang="tr-TR" dirty="0" err="1"/>
              <a:t>team</a:t>
            </a:r>
            <a:r>
              <a:rPr lang="tr-TR" dirty="0"/>
              <a:t> </a:t>
            </a:r>
            <a:r>
              <a:rPr lang="tr-TR" dirty="0" err="1"/>
              <a:t>includes</a:t>
            </a:r>
            <a:r>
              <a:rPr lang="tr-TR" dirty="0"/>
              <a:t> </a:t>
            </a:r>
            <a:r>
              <a:rPr lang="tr-TR" dirty="0" err="1"/>
              <a:t>Professor</a:t>
            </a:r>
            <a:r>
              <a:rPr lang="tr-TR" dirty="0"/>
              <a:t> </a:t>
            </a:r>
            <a:r>
              <a:rPr lang="tr-TR" dirty="0" err="1"/>
              <a:t>Doctor</a:t>
            </a:r>
            <a:r>
              <a:rPr lang="tr-TR" dirty="0"/>
              <a:t> Gülçin SALTAN İŞCAN, </a:t>
            </a:r>
            <a:r>
              <a:rPr lang="tr-TR" dirty="0" err="1"/>
              <a:t>Associate</a:t>
            </a:r>
            <a:r>
              <a:rPr lang="tr-TR" dirty="0"/>
              <a:t> </a:t>
            </a:r>
            <a:r>
              <a:rPr lang="tr-TR" dirty="0" err="1"/>
              <a:t>Professor</a:t>
            </a:r>
            <a:r>
              <a:rPr lang="tr-TR" dirty="0"/>
              <a:t> </a:t>
            </a:r>
            <a:r>
              <a:rPr lang="tr-TR" dirty="0" err="1"/>
              <a:t>Doctor</a:t>
            </a:r>
            <a:r>
              <a:rPr lang="tr-TR" dirty="0"/>
              <a:t> Açelya YILMAZER AKTUNA, </a:t>
            </a:r>
            <a:r>
              <a:rPr lang="tr-TR" dirty="0" err="1"/>
              <a:t>Doctor</a:t>
            </a:r>
            <a:r>
              <a:rPr lang="tr-TR" dirty="0"/>
              <a:t> Mehmet ÖZDEMİR, Mine ENSOY </a:t>
            </a:r>
            <a:r>
              <a:rPr lang="tr-TR" dirty="0" err="1"/>
              <a:t>and</a:t>
            </a:r>
            <a:r>
              <a:rPr lang="tr-TR" dirty="0"/>
              <a:t> </a:t>
            </a:r>
            <a:r>
              <a:rPr lang="tr-TR" dirty="0" err="1"/>
              <a:t>Research</a:t>
            </a:r>
            <a:r>
              <a:rPr lang="tr-TR" dirty="0"/>
              <a:t> </a:t>
            </a:r>
            <a:r>
              <a:rPr lang="tr-TR" dirty="0" err="1"/>
              <a:t>Assistant</a:t>
            </a:r>
            <a:r>
              <a:rPr lang="tr-TR" dirty="0"/>
              <a:t> Hale ALKAN.</a:t>
            </a:r>
            <a:endParaRPr dirty="0"/>
          </a:p>
        </p:txBody>
      </p:sp>
    </p:spTree>
    <p:extLst>
      <p:ext uri="{BB962C8B-B14F-4D97-AF65-F5344CB8AC3E}">
        <p14:creationId xmlns:p14="http://schemas.microsoft.com/office/powerpoint/2010/main" val="30448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err="1"/>
              <a:t>Professor</a:t>
            </a:r>
            <a:r>
              <a:rPr lang="tr-TR" dirty="0"/>
              <a:t> </a:t>
            </a:r>
            <a:r>
              <a:rPr lang="tr-TR" dirty="0" err="1"/>
              <a:t>Doctor</a:t>
            </a:r>
            <a:r>
              <a:rPr lang="tr-TR" dirty="0"/>
              <a:t> Gülçin Ayşegül TAYLAN ÖZKAN </a:t>
            </a:r>
            <a:r>
              <a:rPr lang="tr-TR" dirty="0" err="1"/>
              <a:t>from</a:t>
            </a:r>
            <a:r>
              <a:rPr lang="tr-TR" dirty="0"/>
              <a:t> TOBB </a:t>
            </a:r>
            <a:r>
              <a:rPr lang="tr-TR" dirty="0" err="1"/>
              <a:t>University</a:t>
            </a:r>
            <a:r>
              <a:rPr lang="tr-TR" dirty="0"/>
              <a:t> of </a:t>
            </a:r>
            <a:r>
              <a:rPr lang="tr-TR" dirty="0" err="1"/>
              <a:t>Economics</a:t>
            </a:r>
            <a:r>
              <a:rPr lang="tr-TR" dirty="0"/>
              <a:t> </a:t>
            </a:r>
            <a:r>
              <a:rPr lang="tr-TR" dirty="0" err="1"/>
              <a:t>and</a:t>
            </a:r>
            <a:r>
              <a:rPr lang="tr-TR" dirty="0"/>
              <a:t> </a:t>
            </a:r>
            <a:r>
              <a:rPr lang="tr-TR" dirty="0" err="1"/>
              <a:t>Technology</a:t>
            </a:r>
            <a:r>
              <a:rPr lang="tr-TR" dirty="0"/>
              <a:t>, </a:t>
            </a:r>
            <a:r>
              <a:rPr lang="tr-TR" dirty="0" err="1"/>
              <a:t>Professor</a:t>
            </a:r>
            <a:r>
              <a:rPr lang="tr-TR" dirty="0"/>
              <a:t> </a:t>
            </a:r>
            <a:r>
              <a:rPr lang="tr-TR" dirty="0" err="1"/>
              <a:t>Doctor</a:t>
            </a:r>
            <a:r>
              <a:rPr lang="tr-TR" dirty="0"/>
              <a:t> Emine ÖNER KAYA </a:t>
            </a:r>
            <a:r>
              <a:rPr lang="tr-TR" dirty="0" err="1"/>
              <a:t>from</a:t>
            </a:r>
            <a:r>
              <a:rPr lang="tr-TR" dirty="0"/>
              <a:t> Ankara Hacı Bayram Veli </a:t>
            </a:r>
            <a:r>
              <a:rPr lang="tr-TR" dirty="0" err="1"/>
              <a:t>University</a:t>
            </a:r>
            <a:r>
              <a:rPr lang="tr-TR" dirty="0"/>
              <a:t> </a:t>
            </a:r>
            <a:r>
              <a:rPr lang="tr-TR" dirty="0" err="1"/>
              <a:t>and</a:t>
            </a:r>
            <a:r>
              <a:rPr lang="tr-TR" dirty="0"/>
              <a:t> </a:t>
            </a:r>
            <a:r>
              <a:rPr lang="tr-TR" dirty="0" err="1"/>
              <a:t>Professor</a:t>
            </a:r>
            <a:r>
              <a:rPr lang="tr-TR" dirty="0"/>
              <a:t> </a:t>
            </a:r>
            <a:r>
              <a:rPr lang="tr-TR" dirty="0" err="1"/>
              <a:t>Doctor</a:t>
            </a:r>
            <a:r>
              <a:rPr lang="tr-TR" dirty="0"/>
              <a:t> Hülya AYAR KAYALI </a:t>
            </a:r>
            <a:r>
              <a:rPr lang="tr-TR" dirty="0" err="1"/>
              <a:t>from</a:t>
            </a:r>
            <a:r>
              <a:rPr lang="tr-TR" dirty="0"/>
              <a:t> Dokuz Eylül </a:t>
            </a:r>
            <a:r>
              <a:rPr lang="tr-TR" dirty="0" err="1"/>
              <a:t>University</a:t>
            </a:r>
            <a:r>
              <a:rPr lang="tr-TR" dirty="0"/>
              <a:t> </a:t>
            </a:r>
            <a:r>
              <a:rPr lang="tr-TR" dirty="0" err="1"/>
              <a:t>are</a:t>
            </a:r>
            <a:r>
              <a:rPr lang="tr-TR" dirty="0"/>
              <a:t> in </a:t>
            </a:r>
            <a:r>
              <a:rPr lang="tr-TR" dirty="0" err="1"/>
              <a:t>the</a:t>
            </a:r>
            <a:r>
              <a:rPr lang="tr-TR" dirty="0"/>
              <a:t> </a:t>
            </a:r>
            <a:r>
              <a:rPr lang="tr-TR" dirty="0" err="1"/>
              <a:t>project</a:t>
            </a:r>
            <a:r>
              <a:rPr lang="tr-TR" dirty="0"/>
              <a:t> </a:t>
            </a:r>
            <a:r>
              <a:rPr lang="tr-TR" dirty="0" err="1"/>
              <a:t>team</a:t>
            </a:r>
            <a:r>
              <a:rPr lang="tr-TR" dirty="0"/>
              <a:t>.</a:t>
            </a:r>
          </a:p>
        </p:txBody>
      </p:sp>
    </p:spTree>
    <p:extLst>
      <p:ext uri="{BB962C8B-B14F-4D97-AF65-F5344CB8AC3E}">
        <p14:creationId xmlns:p14="http://schemas.microsoft.com/office/powerpoint/2010/main" val="137338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a:t>On </a:t>
            </a:r>
            <a:r>
              <a:rPr lang="tr-TR" dirty="0" err="1"/>
              <a:t>behalf</a:t>
            </a:r>
            <a:r>
              <a:rPr lang="tr-TR" dirty="0"/>
              <a:t> of Kobay Anonim Şirketi, </a:t>
            </a:r>
            <a:r>
              <a:rPr lang="tr-TR" dirty="0" err="1"/>
              <a:t>Veterinarian</a:t>
            </a:r>
            <a:r>
              <a:rPr lang="tr-TR" dirty="0"/>
              <a:t> Begüm BUĞDAYCI </a:t>
            </a:r>
            <a:r>
              <a:rPr lang="tr-TR" dirty="0" err="1"/>
              <a:t>and</a:t>
            </a:r>
            <a:r>
              <a:rPr lang="tr-TR" dirty="0"/>
              <a:t> </a:t>
            </a:r>
            <a:r>
              <a:rPr lang="tr-TR" dirty="0" err="1"/>
              <a:t>Assoc</a:t>
            </a:r>
            <a:r>
              <a:rPr lang="tr-TR" dirty="0"/>
              <a:t>. Prof. Dr. Kürşat </a:t>
            </a:r>
            <a:r>
              <a:rPr lang="tr-TR" dirty="0" err="1"/>
              <a:t>DERiCi</a:t>
            </a:r>
            <a:r>
              <a:rPr lang="tr-TR" dirty="0"/>
              <a:t> </a:t>
            </a:r>
            <a:r>
              <a:rPr lang="tr-TR" dirty="0" err="1"/>
              <a:t>are</a:t>
            </a:r>
            <a:r>
              <a:rPr lang="tr-TR" dirty="0"/>
              <a:t> in </a:t>
            </a:r>
            <a:r>
              <a:rPr lang="tr-TR" dirty="0" err="1"/>
              <a:t>the</a:t>
            </a:r>
            <a:r>
              <a:rPr lang="tr-TR" dirty="0"/>
              <a:t> </a:t>
            </a:r>
            <a:r>
              <a:rPr lang="tr-TR" dirty="0" err="1"/>
              <a:t>project</a:t>
            </a:r>
            <a:r>
              <a:rPr lang="tr-TR" dirty="0"/>
              <a:t> </a:t>
            </a:r>
            <a:r>
              <a:rPr lang="tr-TR" dirty="0" err="1"/>
              <a:t>team</a:t>
            </a:r>
            <a:r>
              <a:rPr lang="tr-TR" dirty="0"/>
              <a:t>.</a:t>
            </a:r>
          </a:p>
          <a:p>
            <a:pPr marL="0" lvl="0" indent="0" algn="l" rtl="0">
              <a:spcBef>
                <a:spcPts val="0"/>
              </a:spcBef>
              <a:spcAft>
                <a:spcPts val="0"/>
              </a:spcAft>
              <a:buNone/>
            </a:pPr>
            <a:r>
              <a:rPr lang="tr-TR" dirty="0" err="1"/>
              <a:t>Representing</a:t>
            </a:r>
            <a:r>
              <a:rPr lang="tr-TR" dirty="0"/>
              <a:t> </a:t>
            </a:r>
            <a:r>
              <a:rPr lang="tr-TR" dirty="0" err="1"/>
              <a:t>our</a:t>
            </a:r>
            <a:r>
              <a:rPr lang="tr-TR" dirty="0"/>
              <a:t> </a:t>
            </a:r>
            <a:r>
              <a:rPr lang="tr-TR" dirty="0" err="1"/>
              <a:t>international</a:t>
            </a:r>
            <a:r>
              <a:rPr lang="tr-TR" dirty="0"/>
              <a:t> partner </a:t>
            </a:r>
            <a:r>
              <a:rPr lang="tr-TR" dirty="0" err="1"/>
              <a:t>Universita</a:t>
            </a:r>
            <a:r>
              <a:rPr lang="tr-TR" dirty="0"/>
              <a:t> </a:t>
            </a:r>
            <a:r>
              <a:rPr lang="tr-TR" dirty="0" err="1"/>
              <a:t>Degli</a:t>
            </a:r>
            <a:r>
              <a:rPr lang="tr-TR" dirty="0"/>
              <a:t> </a:t>
            </a:r>
            <a:r>
              <a:rPr lang="tr-TR" dirty="0" err="1"/>
              <a:t>Studi</a:t>
            </a:r>
            <a:r>
              <a:rPr lang="tr-TR" dirty="0"/>
              <a:t> </a:t>
            </a:r>
            <a:r>
              <a:rPr lang="tr-TR" dirty="0" err="1"/>
              <a:t>Di</a:t>
            </a:r>
            <a:r>
              <a:rPr lang="tr-TR" dirty="0"/>
              <a:t> </a:t>
            </a:r>
            <a:r>
              <a:rPr lang="tr-TR" dirty="0" err="1"/>
              <a:t>Padova</a:t>
            </a:r>
            <a:r>
              <a:rPr lang="tr-TR" dirty="0"/>
              <a:t>, </a:t>
            </a:r>
            <a:r>
              <a:rPr lang="tr-TR" dirty="0" err="1"/>
              <a:t>Associate</a:t>
            </a:r>
            <a:r>
              <a:rPr lang="tr-TR" dirty="0"/>
              <a:t> </a:t>
            </a:r>
            <a:r>
              <a:rPr lang="tr-TR" dirty="0" err="1"/>
              <a:t>Professor</a:t>
            </a:r>
            <a:r>
              <a:rPr lang="tr-TR" dirty="0"/>
              <a:t> Lucia GEMMA DELOGU is in </a:t>
            </a:r>
            <a:r>
              <a:rPr lang="tr-TR" dirty="0" err="1"/>
              <a:t>the</a:t>
            </a:r>
            <a:r>
              <a:rPr lang="tr-TR" dirty="0"/>
              <a:t> </a:t>
            </a:r>
            <a:r>
              <a:rPr lang="tr-TR" dirty="0" err="1"/>
              <a:t>team</a:t>
            </a:r>
            <a:r>
              <a:rPr lang="tr-TR" dirty="0"/>
              <a:t>.</a:t>
            </a:r>
            <a:endParaRPr dirty="0"/>
          </a:p>
        </p:txBody>
      </p:sp>
    </p:spTree>
    <p:extLst>
      <p:ext uri="{BB962C8B-B14F-4D97-AF65-F5344CB8AC3E}">
        <p14:creationId xmlns:p14="http://schemas.microsoft.com/office/powerpoint/2010/main" val="14805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dirty="0" err="1"/>
              <a:t>Our</a:t>
            </a:r>
            <a:r>
              <a:rPr lang="tr-TR" dirty="0"/>
              <a:t> </a:t>
            </a:r>
            <a:r>
              <a:rPr lang="tr-TR" dirty="0" err="1"/>
              <a:t>international</a:t>
            </a:r>
            <a:r>
              <a:rPr lang="tr-TR" dirty="0"/>
              <a:t> </a:t>
            </a:r>
            <a:r>
              <a:rPr lang="tr-TR" dirty="0" err="1"/>
              <a:t>project</a:t>
            </a:r>
            <a:r>
              <a:rPr lang="tr-TR" dirty="0"/>
              <a:t> </a:t>
            </a:r>
            <a:r>
              <a:rPr lang="tr-TR" dirty="0" err="1"/>
              <a:t>partners</a:t>
            </a:r>
            <a:r>
              <a:rPr lang="tr-TR" dirty="0"/>
              <a:t> </a:t>
            </a:r>
            <a:r>
              <a:rPr lang="tr-TR" dirty="0" err="1"/>
              <a:t>include</a:t>
            </a:r>
            <a:r>
              <a:rPr lang="tr-TR" dirty="0"/>
              <a:t> Dr. Arnold BOSMAN </a:t>
            </a:r>
            <a:r>
              <a:rPr lang="tr-TR" dirty="0" err="1"/>
              <a:t>from</a:t>
            </a:r>
            <a:r>
              <a:rPr lang="tr-TR" dirty="0"/>
              <a:t> </a:t>
            </a:r>
            <a:r>
              <a:rPr lang="tr-TR" dirty="0" err="1"/>
              <a:t>Transmıssıble</a:t>
            </a:r>
            <a:r>
              <a:rPr lang="tr-TR" dirty="0"/>
              <a:t> </a:t>
            </a:r>
            <a:r>
              <a:rPr lang="tr-TR" dirty="0" err="1"/>
              <a:t>Bv</a:t>
            </a:r>
            <a:r>
              <a:rPr lang="tr-TR" dirty="0"/>
              <a:t> </a:t>
            </a:r>
            <a:r>
              <a:rPr lang="tr-TR" dirty="0" err="1"/>
              <a:t>and</a:t>
            </a:r>
            <a:r>
              <a:rPr lang="tr-TR" dirty="0"/>
              <a:t> </a:t>
            </a:r>
            <a:r>
              <a:rPr lang="tr-TR" dirty="0" err="1"/>
              <a:t>Professor</a:t>
            </a:r>
            <a:r>
              <a:rPr lang="tr-TR" dirty="0"/>
              <a:t> Dr. </a:t>
            </a:r>
            <a:r>
              <a:rPr lang="tr-TR" dirty="0" err="1"/>
              <a:t>Nuno</a:t>
            </a:r>
            <a:r>
              <a:rPr lang="tr-TR" dirty="0"/>
              <a:t> S. OSÓRIO </a:t>
            </a:r>
            <a:r>
              <a:rPr lang="tr-TR" dirty="0" err="1"/>
              <a:t>from</a:t>
            </a:r>
            <a:r>
              <a:rPr lang="tr-TR" dirty="0"/>
              <a:t> </a:t>
            </a:r>
            <a:r>
              <a:rPr lang="tr-TR" dirty="0" err="1"/>
              <a:t>Universidade</a:t>
            </a:r>
            <a:r>
              <a:rPr lang="tr-TR" dirty="0"/>
              <a:t> Do </a:t>
            </a:r>
            <a:r>
              <a:rPr lang="tr-TR" dirty="0" err="1"/>
              <a:t>Minho</a:t>
            </a:r>
            <a:r>
              <a:rPr lang="tr-TR" dirty="0"/>
              <a:t>.</a:t>
            </a:r>
          </a:p>
        </p:txBody>
      </p:sp>
    </p:spTree>
    <p:extLst>
      <p:ext uri="{BB962C8B-B14F-4D97-AF65-F5344CB8AC3E}">
        <p14:creationId xmlns:p14="http://schemas.microsoft.com/office/powerpoint/2010/main" val="2942480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pic>
        <p:nvPicPr>
          <p:cNvPr id="7" name="Resim 6">
            <a:extLst>
              <a:ext uri="{FF2B5EF4-FFF2-40B4-BE49-F238E27FC236}">
                <a16:creationId xmlns:a16="http://schemas.microsoft.com/office/drawing/2014/main" id="{57F6AA7F-2EBA-E712-1FFE-75286D4443F6}"/>
              </a:ext>
            </a:extLst>
          </p:cNvPr>
          <p:cNvPicPr>
            <a:picLocks noChangeAspect="1"/>
          </p:cNvPicPr>
          <p:nvPr userDrawn="1"/>
        </p:nvPicPr>
        <p:blipFill>
          <a:blip r:embed="rId2"/>
          <a:stretch>
            <a:fillRect/>
          </a:stretch>
        </p:blipFill>
        <p:spPr>
          <a:xfrm>
            <a:off x="266262" y="439556"/>
            <a:ext cx="2926995" cy="1016107"/>
          </a:xfrm>
          <a:prstGeom prst="rect">
            <a:avLst/>
          </a:prstGeom>
        </p:spPr>
      </p:pic>
    </p:spTree>
    <p:extLst>
      <p:ext uri="{BB962C8B-B14F-4D97-AF65-F5344CB8AC3E}">
        <p14:creationId xmlns:p14="http://schemas.microsoft.com/office/powerpoint/2010/main" val="342665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251748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2057048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blipFill>
          <a:blip r:embed="rId2">
            <a:alphaModFix/>
          </a:blip>
          <a:stretch>
            <a:fillRect/>
          </a:stretch>
        </a:blipFill>
        <a:effectLst/>
      </p:bgPr>
    </p:bg>
    <p:spTree>
      <p:nvGrpSpPr>
        <p:cNvPr id="1" name="Shape 457"/>
        <p:cNvGrpSpPr/>
        <p:nvPr/>
      </p:nvGrpSpPr>
      <p:grpSpPr>
        <a:xfrm>
          <a:off x="0" y="0"/>
          <a:ext cx="0" cy="0"/>
          <a:chOff x="0" y="0"/>
          <a:chExt cx="0" cy="0"/>
        </a:xfrm>
      </p:grpSpPr>
      <p:sp>
        <p:nvSpPr>
          <p:cNvPr id="462" name="Google Shape;462;p52"/>
          <p:cNvSpPr txBox="1">
            <a:spLocks noGrp="1"/>
          </p:cNvSpPr>
          <p:nvPr>
            <p:ph type="body" idx="1"/>
          </p:nvPr>
        </p:nvSpPr>
        <p:spPr>
          <a:xfrm>
            <a:off x="6624047" y="3175233"/>
            <a:ext cx="3396000" cy="1065200"/>
          </a:xfrm>
          <a:prstGeom prst="rect">
            <a:avLst/>
          </a:prstGeom>
        </p:spPr>
        <p:txBody>
          <a:bodyPr spcFirstLastPara="1" wrap="square" lIns="91425" tIns="91425" rIns="91425" bIns="91425" anchor="t" anchorCtr="0">
            <a:noAutofit/>
          </a:bodyPr>
          <a:lstStyle>
            <a:lvl1pPr marL="609585" lvl="0" indent="-406390" algn="ctr" rtl="0">
              <a:lnSpc>
                <a:spcPct val="100000"/>
              </a:lnSpc>
              <a:spcBef>
                <a:spcPts val="0"/>
              </a:spcBef>
              <a:spcAft>
                <a:spcPts val="0"/>
              </a:spcAft>
              <a:buClr>
                <a:schemeClr val="dk1"/>
              </a:buClr>
              <a:buSzPts val="1200"/>
              <a:buChar char="●"/>
              <a:defRPr sz="1867">
                <a:solidFill>
                  <a:schemeClr val="dk1"/>
                </a:solidFill>
              </a:defRPr>
            </a:lvl1pPr>
            <a:lvl2pPr marL="1219170" lvl="1" indent="-406390" rtl="0">
              <a:spcBef>
                <a:spcPts val="2133"/>
              </a:spcBef>
              <a:spcAft>
                <a:spcPts val="0"/>
              </a:spcAft>
              <a:buClr>
                <a:schemeClr val="dk1"/>
              </a:buClr>
              <a:buSzPts val="1200"/>
              <a:buChar char="○"/>
              <a:defRPr sz="1600">
                <a:solidFill>
                  <a:schemeClr val="dk1"/>
                </a:solidFill>
              </a:defRPr>
            </a:lvl2pPr>
            <a:lvl3pPr marL="1828754" lvl="2" indent="-406390" rtl="0">
              <a:spcBef>
                <a:spcPts val="2133"/>
              </a:spcBef>
              <a:spcAft>
                <a:spcPts val="0"/>
              </a:spcAft>
              <a:buClr>
                <a:schemeClr val="dk1"/>
              </a:buClr>
              <a:buSzPts val="1200"/>
              <a:buChar char="■"/>
              <a:defRPr sz="1600">
                <a:solidFill>
                  <a:schemeClr val="dk1"/>
                </a:solidFill>
              </a:defRPr>
            </a:lvl3pPr>
            <a:lvl4pPr marL="2438339" lvl="3" indent="-406390" rtl="0">
              <a:spcBef>
                <a:spcPts val="2133"/>
              </a:spcBef>
              <a:spcAft>
                <a:spcPts val="0"/>
              </a:spcAft>
              <a:buClr>
                <a:schemeClr val="dk1"/>
              </a:buClr>
              <a:buSzPts val="1200"/>
              <a:buChar char="●"/>
              <a:defRPr sz="1600">
                <a:solidFill>
                  <a:schemeClr val="dk1"/>
                </a:solidFill>
              </a:defRPr>
            </a:lvl4pPr>
            <a:lvl5pPr marL="3047924" lvl="4" indent="-406390" rtl="0">
              <a:spcBef>
                <a:spcPts val="2133"/>
              </a:spcBef>
              <a:spcAft>
                <a:spcPts val="0"/>
              </a:spcAft>
              <a:buClr>
                <a:schemeClr val="dk1"/>
              </a:buClr>
              <a:buSzPts val="1200"/>
              <a:buChar char="○"/>
              <a:defRPr sz="1600">
                <a:solidFill>
                  <a:schemeClr val="dk1"/>
                </a:solidFill>
              </a:defRPr>
            </a:lvl5pPr>
            <a:lvl6pPr marL="3657509" lvl="5" indent="-406390" rtl="0">
              <a:spcBef>
                <a:spcPts val="2133"/>
              </a:spcBef>
              <a:spcAft>
                <a:spcPts val="0"/>
              </a:spcAft>
              <a:buClr>
                <a:schemeClr val="dk1"/>
              </a:buClr>
              <a:buSzPts val="1200"/>
              <a:buChar char="■"/>
              <a:defRPr sz="1600">
                <a:solidFill>
                  <a:schemeClr val="dk1"/>
                </a:solidFill>
              </a:defRPr>
            </a:lvl6pPr>
            <a:lvl7pPr marL="4267093" lvl="6" indent="-406390" rtl="0">
              <a:spcBef>
                <a:spcPts val="2133"/>
              </a:spcBef>
              <a:spcAft>
                <a:spcPts val="0"/>
              </a:spcAft>
              <a:buClr>
                <a:schemeClr val="dk1"/>
              </a:buClr>
              <a:buSzPts val="1200"/>
              <a:buChar char="●"/>
              <a:defRPr sz="1600">
                <a:solidFill>
                  <a:schemeClr val="dk1"/>
                </a:solidFill>
              </a:defRPr>
            </a:lvl7pPr>
            <a:lvl8pPr marL="4876678" lvl="7" indent="-406390" rtl="0">
              <a:spcBef>
                <a:spcPts val="2133"/>
              </a:spcBef>
              <a:spcAft>
                <a:spcPts val="0"/>
              </a:spcAft>
              <a:buClr>
                <a:schemeClr val="dk1"/>
              </a:buClr>
              <a:buSzPts val="1200"/>
              <a:buChar char="○"/>
              <a:defRPr sz="1600">
                <a:solidFill>
                  <a:schemeClr val="dk1"/>
                </a:solidFill>
              </a:defRPr>
            </a:lvl8pPr>
            <a:lvl9pPr marL="5486263" lvl="8" indent="-406390" rtl="0">
              <a:spcBef>
                <a:spcPts val="2133"/>
              </a:spcBef>
              <a:spcAft>
                <a:spcPts val="2133"/>
              </a:spcAft>
              <a:buClr>
                <a:schemeClr val="dk1"/>
              </a:buClr>
              <a:buSzPts val="1200"/>
              <a:buChar char="■"/>
              <a:defRPr sz="1600">
                <a:solidFill>
                  <a:schemeClr val="dk1"/>
                </a:solidFill>
              </a:defRPr>
            </a:lvl9pPr>
          </a:lstStyle>
          <a:p>
            <a:endParaRPr/>
          </a:p>
        </p:txBody>
      </p:sp>
      <p:sp>
        <p:nvSpPr>
          <p:cNvPr id="463" name="Google Shape;463;p52"/>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Clr>
                <a:schemeClr val="dk1"/>
              </a:buClr>
              <a:buSzPts val="2700"/>
              <a:buNone/>
              <a:defRPr sz="3600">
                <a:solidFill>
                  <a:schemeClr val="dk1"/>
                </a:solidFill>
              </a:defRPr>
            </a:lvl2pPr>
            <a:lvl3pPr lvl="2" rtl="0">
              <a:spcBef>
                <a:spcPts val="0"/>
              </a:spcBef>
              <a:spcAft>
                <a:spcPts val="0"/>
              </a:spcAft>
              <a:buClr>
                <a:schemeClr val="dk1"/>
              </a:buClr>
              <a:buSzPts val="2700"/>
              <a:buNone/>
              <a:defRPr sz="3600">
                <a:solidFill>
                  <a:schemeClr val="dk1"/>
                </a:solidFill>
              </a:defRPr>
            </a:lvl3pPr>
            <a:lvl4pPr lvl="3" rtl="0">
              <a:spcBef>
                <a:spcPts val="0"/>
              </a:spcBef>
              <a:spcAft>
                <a:spcPts val="0"/>
              </a:spcAft>
              <a:buClr>
                <a:schemeClr val="dk1"/>
              </a:buClr>
              <a:buSzPts val="2700"/>
              <a:buNone/>
              <a:defRPr sz="3600">
                <a:solidFill>
                  <a:schemeClr val="dk1"/>
                </a:solidFill>
              </a:defRPr>
            </a:lvl4pPr>
            <a:lvl5pPr lvl="4" rtl="0">
              <a:spcBef>
                <a:spcPts val="0"/>
              </a:spcBef>
              <a:spcAft>
                <a:spcPts val="0"/>
              </a:spcAft>
              <a:buClr>
                <a:schemeClr val="dk1"/>
              </a:buClr>
              <a:buSzPts val="2700"/>
              <a:buNone/>
              <a:defRPr sz="3600">
                <a:solidFill>
                  <a:schemeClr val="dk1"/>
                </a:solidFill>
              </a:defRPr>
            </a:lvl5pPr>
            <a:lvl6pPr lvl="5" rtl="0">
              <a:spcBef>
                <a:spcPts val="0"/>
              </a:spcBef>
              <a:spcAft>
                <a:spcPts val="0"/>
              </a:spcAft>
              <a:buClr>
                <a:schemeClr val="dk1"/>
              </a:buClr>
              <a:buSzPts val="2700"/>
              <a:buNone/>
              <a:defRPr sz="3600">
                <a:solidFill>
                  <a:schemeClr val="dk1"/>
                </a:solidFill>
              </a:defRPr>
            </a:lvl6pPr>
            <a:lvl7pPr lvl="6" rtl="0">
              <a:spcBef>
                <a:spcPts val="0"/>
              </a:spcBef>
              <a:spcAft>
                <a:spcPts val="0"/>
              </a:spcAft>
              <a:buClr>
                <a:schemeClr val="dk1"/>
              </a:buClr>
              <a:buSzPts val="2700"/>
              <a:buNone/>
              <a:defRPr sz="3600">
                <a:solidFill>
                  <a:schemeClr val="dk1"/>
                </a:solidFill>
              </a:defRPr>
            </a:lvl7pPr>
            <a:lvl8pPr lvl="7" rtl="0">
              <a:spcBef>
                <a:spcPts val="0"/>
              </a:spcBef>
              <a:spcAft>
                <a:spcPts val="0"/>
              </a:spcAft>
              <a:buClr>
                <a:schemeClr val="dk1"/>
              </a:buClr>
              <a:buSzPts val="2700"/>
              <a:buNone/>
              <a:defRPr sz="3600">
                <a:solidFill>
                  <a:schemeClr val="dk1"/>
                </a:solidFill>
              </a:defRPr>
            </a:lvl8pPr>
            <a:lvl9pPr lvl="8" rtl="0">
              <a:spcBef>
                <a:spcPts val="0"/>
              </a:spcBef>
              <a:spcAft>
                <a:spcPts val="0"/>
              </a:spcAft>
              <a:buClr>
                <a:schemeClr val="dk1"/>
              </a:buClr>
              <a:buSzPts val="2700"/>
              <a:buNone/>
              <a:defRPr sz="3600">
                <a:solidFill>
                  <a:schemeClr val="dk1"/>
                </a:solidFill>
              </a:defRPr>
            </a:lvl9pPr>
          </a:lstStyle>
          <a:p>
            <a:endParaRPr/>
          </a:p>
        </p:txBody>
      </p:sp>
    </p:spTree>
    <p:extLst>
      <p:ext uri="{BB962C8B-B14F-4D97-AF65-F5344CB8AC3E}">
        <p14:creationId xmlns:p14="http://schemas.microsoft.com/office/powerpoint/2010/main" val="325024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3964780" y="365125"/>
            <a:ext cx="7389019" cy="1325563"/>
          </a:xfrm>
        </p:spPr>
        <p:txBody>
          <a:body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DFD1693-1572-EF4A-8DE2-05EF63D0ADEB}" type="datetimeFigureOut">
              <a:rPr lang="tr-TR" smtClean="0"/>
              <a:t>24.09.2024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pic>
        <p:nvPicPr>
          <p:cNvPr id="7" name="Resim 6">
            <a:extLst>
              <a:ext uri="{FF2B5EF4-FFF2-40B4-BE49-F238E27FC236}">
                <a16:creationId xmlns:a16="http://schemas.microsoft.com/office/drawing/2014/main" id="{EBD33C73-6109-8A6B-9D22-75C3784AB884}"/>
              </a:ext>
            </a:extLst>
          </p:cNvPr>
          <p:cNvPicPr>
            <a:picLocks noChangeAspect="1"/>
          </p:cNvPicPr>
          <p:nvPr userDrawn="1"/>
        </p:nvPicPr>
        <p:blipFill>
          <a:blip r:embed="rId2"/>
          <a:stretch>
            <a:fillRect/>
          </a:stretch>
        </p:blipFill>
        <p:spPr>
          <a:xfrm>
            <a:off x="266262" y="439556"/>
            <a:ext cx="2926995" cy="1016107"/>
          </a:xfrm>
          <a:prstGeom prst="rect">
            <a:avLst/>
          </a:prstGeom>
        </p:spPr>
      </p:pic>
    </p:spTree>
    <p:extLst>
      <p:ext uri="{BB962C8B-B14F-4D97-AF65-F5344CB8AC3E}">
        <p14:creationId xmlns:p14="http://schemas.microsoft.com/office/powerpoint/2010/main" val="272316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DFD1693-1572-EF4A-8DE2-05EF63D0ADEB}" type="datetimeFigureOut">
              <a:rPr lang="tr-TR" smtClean="0"/>
              <a:t>24.09.2024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34079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DFD1693-1572-EF4A-8DE2-05EF63D0ADEB}" type="datetimeFigureOut">
              <a:rPr lang="tr-TR" smtClean="0"/>
              <a:t>24.09.2024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69965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DFD1693-1572-EF4A-8DE2-05EF63D0ADEB}" type="datetimeFigureOut">
              <a:rPr lang="tr-TR" smtClean="0"/>
              <a:t>24.09.2024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285946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DFD1693-1572-EF4A-8DE2-05EF63D0ADEB}" type="datetimeFigureOut">
              <a:rPr lang="tr-TR" smtClean="0"/>
              <a:t>24.09.2024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422523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D1693-1572-EF4A-8DE2-05EF63D0ADEB}" type="datetimeFigureOut">
              <a:rPr lang="tr-TR" smtClean="0"/>
              <a:t>24.09.2024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BEF3B21-57A4-5F40-AF46-A1AC8AC9947B}" type="slidenum">
              <a:rPr lang="tr-TR" smtClean="0"/>
              <a:t>‹#›</a:t>
            </a:fld>
            <a:endParaRPr lang="tr-TR"/>
          </a:p>
        </p:txBody>
      </p:sp>
      <p:pic>
        <p:nvPicPr>
          <p:cNvPr id="6" name="Resim 5">
            <a:extLst>
              <a:ext uri="{FF2B5EF4-FFF2-40B4-BE49-F238E27FC236}">
                <a16:creationId xmlns:a16="http://schemas.microsoft.com/office/drawing/2014/main" id="{4000BD5E-04DC-ED68-8A51-908113F745A3}"/>
              </a:ext>
            </a:extLst>
          </p:cNvPr>
          <p:cNvPicPr>
            <a:picLocks noChangeAspect="1"/>
          </p:cNvPicPr>
          <p:nvPr userDrawn="1"/>
        </p:nvPicPr>
        <p:blipFill>
          <a:blip r:embed="rId2"/>
          <a:stretch>
            <a:fillRect/>
          </a:stretch>
        </p:blipFill>
        <p:spPr>
          <a:xfrm>
            <a:off x="266262" y="439556"/>
            <a:ext cx="2926995" cy="1016107"/>
          </a:xfrm>
          <a:prstGeom prst="rect">
            <a:avLst/>
          </a:prstGeom>
        </p:spPr>
      </p:pic>
    </p:spTree>
    <p:extLst>
      <p:ext uri="{BB962C8B-B14F-4D97-AF65-F5344CB8AC3E}">
        <p14:creationId xmlns:p14="http://schemas.microsoft.com/office/powerpoint/2010/main" val="19012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DFD1693-1572-EF4A-8DE2-05EF63D0ADEB}" type="datetimeFigureOut">
              <a:rPr lang="tr-TR" smtClean="0"/>
              <a:t>24.09.2024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054951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DFD1693-1572-EF4A-8DE2-05EF63D0ADEB}" type="datetimeFigureOut">
              <a:rPr lang="tr-TR" smtClean="0"/>
              <a:t>24.09.2024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BEF3B21-57A4-5F40-AF46-A1AC8AC9947B}" type="slidenum">
              <a:rPr lang="tr-TR" smtClean="0"/>
              <a:t>‹#›</a:t>
            </a:fld>
            <a:endParaRPr lang="tr-TR"/>
          </a:p>
        </p:txBody>
      </p:sp>
    </p:spTree>
    <p:extLst>
      <p:ext uri="{BB962C8B-B14F-4D97-AF65-F5344CB8AC3E}">
        <p14:creationId xmlns:p14="http://schemas.microsoft.com/office/powerpoint/2010/main" val="352752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D1693-1572-EF4A-8DE2-05EF63D0ADEB}" type="datetimeFigureOut">
              <a:rPr lang="tr-TR" smtClean="0"/>
              <a:t>24.09.2024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B21-57A4-5F40-AF46-A1AC8AC9947B}" type="slidenum">
              <a:rPr lang="tr-TR" smtClean="0"/>
              <a:t>‹#›</a:t>
            </a:fld>
            <a:endParaRPr lang="tr-TR"/>
          </a:p>
        </p:txBody>
      </p:sp>
    </p:spTree>
    <p:extLst>
      <p:ext uri="{BB962C8B-B14F-4D97-AF65-F5344CB8AC3E}">
        <p14:creationId xmlns:p14="http://schemas.microsoft.com/office/powerpoint/2010/main" val="393965810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9"/>
          <p:cNvSpPr txBox="1">
            <a:spLocks noGrp="1"/>
          </p:cNvSpPr>
          <p:nvPr>
            <p:ph type="ctrTitle"/>
          </p:nvPr>
        </p:nvSpPr>
        <p:spPr>
          <a:xfrm>
            <a:off x="1534510" y="2353071"/>
            <a:ext cx="9122979" cy="2485582"/>
          </a:xfrm>
          <a:prstGeom prst="rect">
            <a:avLst/>
          </a:prstGeom>
        </p:spPr>
        <p:txBody>
          <a:bodyPr spcFirstLastPara="1" wrap="square" lIns="121900" tIns="121900" rIns="121900" bIns="121900" anchor="ctr" anchorCtr="0">
            <a:noAutofit/>
          </a:bodyPr>
          <a:lstStyle/>
          <a:p>
            <a:pPr>
              <a:lnSpc>
                <a:spcPct val="100000"/>
              </a:lnSpc>
            </a:pPr>
            <a:r>
              <a:rPr lang="tr-T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A UNIVERSAL STRATEGIC NECESSITY: </a:t>
            </a:r>
            <a:br>
              <a:rPr lang="tr-T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br>
            <a:r>
              <a:rPr lang="tr-TR" sz="36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FROM MOLECULE TO DRUG</a:t>
            </a:r>
            <a:endParaRPr sz="48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Google Shape;707;p79">
            <a:extLst>
              <a:ext uri="{FF2B5EF4-FFF2-40B4-BE49-F238E27FC236}">
                <a16:creationId xmlns:a16="http://schemas.microsoft.com/office/drawing/2014/main" id="{1BC00D77-92FF-E6C5-A248-99FFC0E21121}"/>
              </a:ext>
            </a:extLst>
          </p:cNvPr>
          <p:cNvSpPr txBox="1">
            <a:spLocks noGrp="1"/>
          </p:cNvSpPr>
          <p:nvPr>
            <p:ph type="subTitle" idx="1"/>
          </p:nvPr>
        </p:nvSpPr>
        <p:spPr>
          <a:xfrm>
            <a:off x="3642086" y="5690557"/>
            <a:ext cx="5279315" cy="4528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b="1" dirty="0">
                <a:solidFill>
                  <a:schemeClr val="tx2">
                    <a:lumMod val="10000"/>
                  </a:schemeClr>
                </a:solidFill>
                <a:latin typeface="Calibri" panose="020F0502020204030204" pitchFamily="34" charset="0"/>
                <a:ea typeface="Calibri" panose="020F0502020204030204" pitchFamily="34" charset="0"/>
                <a:cs typeface="Calibri" panose="020F0502020204030204" pitchFamily="34" charset="0"/>
              </a:rPr>
              <a:t>2022-1-TR01-KA220-VET-000088373</a:t>
            </a:r>
            <a:endParaRPr b="1" dirty="0">
              <a:solidFill>
                <a:schemeClr val="tx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Resim 10"/>
          <p:cNvPicPr/>
          <p:nvPr/>
        </p:nvPicPr>
        <p:blipFill>
          <a:blip r:embed="rId3" cstate="print">
            <a:extLst>
              <a:ext uri="{28A0092B-C50C-407E-A947-70E740481C1C}">
                <a14:useLocalDpi xmlns:a14="http://schemas.microsoft.com/office/drawing/2010/main" val="0"/>
              </a:ext>
            </a:extLst>
          </a:blip>
          <a:stretch>
            <a:fillRect/>
          </a:stretch>
        </p:blipFill>
        <p:spPr>
          <a:xfrm>
            <a:off x="4047557" y="0"/>
            <a:ext cx="8144443" cy="2026920"/>
          </a:xfrm>
          <a:prstGeom prst="rect">
            <a:avLst/>
          </a:prstGeom>
        </p:spPr>
      </p:pic>
      <p:pic>
        <p:nvPicPr>
          <p:cNvPr id="12" name="Resim 11"/>
          <p:cNvPicPr/>
          <p:nvPr/>
        </p:nvPicPr>
        <p:blipFill>
          <a:blip r:embed="rId4" cstate="print">
            <a:extLst>
              <a:ext uri="{28A0092B-C50C-407E-A947-70E740481C1C}">
                <a14:useLocalDpi xmlns:a14="http://schemas.microsoft.com/office/drawing/2010/main" val="0"/>
              </a:ext>
            </a:extLst>
          </a:blip>
          <a:stretch>
            <a:fillRect/>
          </a:stretch>
        </p:blipFill>
        <p:spPr>
          <a:xfrm>
            <a:off x="235946" y="275123"/>
            <a:ext cx="3528334" cy="12268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95282B0-4985-4FF2-E98E-2B2F8468E92A}"/>
              </a:ext>
            </a:extLst>
          </p:cNvPr>
          <p:cNvSpPr>
            <a:spLocks noGrp="1"/>
          </p:cNvSpPr>
          <p:nvPr>
            <p:ph idx="1"/>
          </p:nvPr>
        </p:nvSpPr>
        <p:spPr>
          <a:xfrm>
            <a:off x="5226189" y="1541252"/>
            <a:ext cx="3892874" cy="4909424"/>
          </a:xfrm>
        </p:spPr>
        <p:txBody>
          <a:bodyPr>
            <a:normAutofit fontScale="85000" lnSpcReduction="20000"/>
          </a:bodyPr>
          <a:lstStyle/>
          <a:p>
            <a:r>
              <a:rPr lang="tr-TR" sz="3300" dirty="0" err="1"/>
              <a:t>Biology</a:t>
            </a:r>
            <a:endParaRPr lang="tr-TR" sz="3300" dirty="0"/>
          </a:p>
          <a:p>
            <a:r>
              <a:rPr lang="tr-TR" sz="3300" dirty="0" err="1"/>
              <a:t>Medicine</a:t>
            </a:r>
            <a:endParaRPr lang="tr-TR" sz="3300" dirty="0"/>
          </a:p>
          <a:p>
            <a:r>
              <a:rPr lang="tr-TR" sz="3300" dirty="0" err="1"/>
              <a:t>Pharmacology</a:t>
            </a:r>
            <a:endParaRPr lang="tr-TR" sz="3300" dirty="0"/>
          </a:p>
          <a:p>
            <a:r>
              <a:rPr lang="tr-TR" sz="3300" dirty="0" err="1"/>
              <a:t>Bioengineering</a:t>
            </a:r>
            <a:endParaRPr lang="tr-TR" sz="3300" dirty="0"/>
          </a:p>
          <a:p>
            <a:r>
              <a:rPr lang="tr-TR" sz="3300" dirty="0" err="1"/>
              <a:t>Biotechnology</a:t>
            </a:r>
            <a:endParaRPr lang="tr-TR" sz="3300" dirty="0"/>
          </a:p>
          <a:p>
            <a:r>
              <a:rPr lang="tr-TR" sz="3300" dirty="0" err="1"/>
              <a:t>Bioinformatics</a:t>
            </a:r>
            <a:endParaRPr lang="tr-TR" sz="3300" dirty="0"/>
          </a:p>
          <a:p>
            <a:r>
              <a:rPr lang="tr-TR" sz="3300" dirty="0" err="1"/>
              <a:t>Pharmacy</a:t>
            </a:r>
            <a:endParaRPr lang="tr-TR" sz="3300" dirty="0"/>
          </a:p>
          <a:p>
            <a:r>
              <a:rPr lang="tr-TR" sz="3300" dirty="0" err="1"/>
              <a:t>Chemistry</a:t>
            </a:r>
            <a:endParaRPr lang="tr-TR" sz="3300" dirty="0"/>
          </a:p>
          <a:p>
            <a:r>
              <a:rPr lang="tr-TR" sz="3300" dirty="0" err="1"/>
              <a:t>Chemical</a:t>
            </a:r>
            <a:r>
              <a:rPr lang="tr-TR" sz="3300" dirty="0"/>
              <a:t> </a:t>
            </a:r>
            <a:r>
              <a:rPr lang="tr-TR" sz="3300" dirty="0" err="1"/>
              <a:t>Engineering</a:t>
            </a:r>
            <a:endParaRPr lang="tr-TR" sz="3300" dirty="0"/>
          </a:p>
          <a:p>
            <a:r>
              <a:rPr lang="tr-TR" sz="3300" dirty="0" err="1"/>
              <a:t>Veterinary</a:t>
            </a:r>
            <a:r>
              <a:rPr lang="tr-TR" sz="3300" dirty="0"/>
              <a:t> </a:t>
            </a:r>
            <a:r>
              <a:rPr lang="tr-TR" sz="3300" dirty="0" err="1"/>
              <a:t>Medicine</a:t>
            </a:r>
            <a:endParaRPr lang="tr-TR" sz="3300" dirty="0"/>
          </a:p>
          <a:p>
            <a:r>
              <a:rPr lang="tr-TR" sz="3300" dirty="0"/>
              <a:t>……….</a:t>
            </a:r>
            <a:endParaRPr lang="tr-TR" dirty="0"/>
          </a:p>
        </p:txBody>
      </p:sp>
      <p:sp>
        <p:nvSpPr>
          <p:cNvPr id="6" name="Oval 5">
            <a:extLst>
              <a:ext uri="{FF2B5EF4-FFF2-40B4-BE49-F238E27FC236}">
                <a16:creationId xmlns:a16="http://schemas.microsoft.com/office/drawing/2014/main" id="{B35EAEF7-79C6-8AF9-5B57-47F1F2A75E7B}"/>
              </a:ext>
            </a:extLst>
          </p:cNvPr>
          <p:cNvSpPr/>
          <p:nvPr/>
        </p:nvSpPr>
        <p:spPr>
          <a:xfrm>
            <a:off x="997529" y="2223005"/>
            <a:ext cx="3740728" cy="28382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solidFill>
              </a:rPr>
              <a:t>Post </a:t>
            </a:r>
            <a:r>
              <a:rPr lang="tr-TR" sz="2800" b="1" dirty="0" err="1">
                <a:solidFill>
                  <a:schemeClr val="tx1"/>
                </a:solidFill>
              </a:rPr>
              <a:t>Graduate</a:t>
            </a:r>
            <a:r>
              <a:rPr lang="tr-TR" sz="2800" b="1" dirty="0">
                <a:solidFill>
                  <a:schemeClr val="tx1"/>
                </a:solidFill>
              </a:rPr>
              <a:t> </a:t>
            </a:r>
            <a:r>
              <a:rPr lang="tr-TR" sz="2800" b="1" dirty="0" err="1">
                <a:solidFill>
                  <a:schemeClr val="tx1"/>
                </a:solidFill>
              </a:rPr>
              <a:t>Degree</a:t>
            </a:r>
            <a:endParaRPr lang="tr-TR" sz="2800" b="1" dirty="0">
              <a:solidFill>
                <a:schemeClr val="tx1"/>
              </a:solidFill>
            </a:endParaRPr>
          </a:p>
        </p:txBody>
      </p:sp>
      <p:sp>
        <p:nvSpPr>
          <p:cNvPr id="8" name="Yuvarlatılmış Dikdörtgen 90">
            <a:extLst>
              <a:ext uri="{FF2B5EF4-FFF2-40B4-BE49-F238E27FC236}">
                <a16:creationId xmlns:a16="http://schemas.microsoft.com/office/drawing/2014/main" id="{C459FAB5-848A-7CBE-65C6-8F00587B0754}"/>
              </a:ext>
            </a:extLst>
          </p:cNvPr>
          <p:cNvSpPr/>
          <p:nvPr/>
        </p:nvSpPr>
        <p:spPr>
          <a:xfrm>
            <a:off x="5226188" y="319545"/>
            <a:ext cx="574661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TARGET AUDIENCE</a:t>
            </a:r>
          </a:p>
        </p:txBody>
      </p:sp>
      <p:pic>
        <p:nvPicPr>
          <p:cNvPr id="10" name="Grafik 9" descr="Hedef merkezi düz dolguyla">
            <a:extLst>
              <a:ext uri="{FF2B5EF4-FFF2-40B4-BE49-F238E27FC236}">
                <a16:creationId xmlns:a16="http://schemas.microsoft.com/office/drawing/2014/main" id="{2CC93AE7-0145-D05B-1496-7EF0A8DB8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7242" y="1541252"/>
            <a:ext cx="914400" cy="914400"/>
          </a:xfrm>
          <a:prstGeom prst="rect">
            <a:avLst/>
          </a:prstGeom>
        </p:spPr>
      </p:pic>
      <p:pic>
        <p:nvPicPr>
          <p:cNvPr id="12" name="Grafik 11" descr="İşletmenin Büyümesi düz dolguyla">
            <a:extLst>
              <a:ext uri="{FF2B5EF4-FFF2-40B4-BE49-F238E27FC236}">
                <a16:creationId xmlns:a16="http://schemas.microsoft.com/office/drawing/2014/main" id="{0DA693CA-FADF-1F2A-37F7-F8A958B867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0095" y="2822541"/>
            <a:ext cx="914400" cy="914400"/>
          </a:xfrm>
          <a:prstGeom prst="rect">
            <a:avLst/>
          </a:prstGeom>
        </p:spPr>
      </p:pic>
      <p:pic>
        <p:nvPicPr>
          <p:cNvPr id="14" name="Grafik 13" descr="Cam Kap düz dolguyla">
            <a:extLst>
              <a:ext uri="{FF2B5EF4-FFF2-40B4-BE49-F238E27FC236}">
                <a16:creationId xmlns:a16="http://schemas.microsoft.com/office/drawing/2014/main" id="{E31005E8-45A5-F585-F16E-E797B675E0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80528" y="4146807"/>
            <a:ext cx="914400" cy="914400"/>
          </a:xfrm>
          <a:prstGeom prst="rect">
            <a:avLst/>
          </a:prstGeom>
        </p:spPr>
      </p:pic>
    </p:spTree>
    <p:extLst>
      <p:ext uri="{BB962C8B-B14F-4D97-AF65-F5344CB8AC3E}">
        <p14:creationId xmlns:p14="http://schemas.microsoft.com/office/powerpoint/2010/main" val="410561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510"/>
            <a:ext cx="12192000" cy="6858000"/>
          </a:xfrm>
          <a:prstGeom prst="rect">
            <a:avLst/>
          </a:prstGeom>
        </p:spPr>
      </p:pic>
    </p:spTree>
    <p:extLst>
      <p:ext uri="{BB962C8B-B14F-4D97-AF65-F5344CB8AC3E}">
        <p14:creationId xmlns:p14="http://schemas.microsoft.com/office/powerpoint/2010/main" val="2648089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9650" y="1819248"/>
            <a:ext cx="5551164" cy="4506737"/>
          </a:xfrm>
        </p:spPr>
        <p:txBody>
          <a:bodyPr>
            <a:noAutofit/>
          </a:bodyPr>
          <a:lstStyle/>
          <a:p>
            <a:r>
              <a:rPr lang="tr-TR" sz="2400" dirty="0" err="1">
                <a:solidFill>
                  <a:srgbClr val="3C4043"/>
                </a:solidFill>
              </a:rPr>
              <a:t>Webpage</a:t>
            </a:r>
            <a:endParaRPr lang="tr-TR" sz="2400" dirty="0">
              <a:solidFill>
                <a:srgbClr val="3C4043"/>
              </a:solidFill>
            </a:endParaRPr>
          </a:p>
          <a:p>
            <a:r>
              <a:rPr lang="tr-TR" sz="2400" dirty="0" err="1">
                <a:solidFill>
                  <a:srgbClr val="3C4043"/>
                </a:solidFill>
              </a:rPr>
              <a:t>Standardized</a:t>
            </a:r>
            <a:r>
              <a:rPr lang="tr-TR" sz="2400" dirty="0">
                <a:solidFill>
                  <a:srgbClr val="3C4043"/>
                </a:solidFill>
              </a:rPr>
              <a:t> </a:t>
            </a:r>
            <a:r>
              <a:rPr lang="tr-TR" sz="2400" dirty="0" err="1">
                <a:solidFill>
                  <a:srgbClr val="3C4043"/>
                </a:solidFill>
              </a:rPr>
              <a:t>Curriculum</a:t>
            </a:r>
            <a:endParaRPr lang="tr-TR" sz="2400" dirty="0">
              <a:solidFill>
                <a:srgbClr val="3C4043"/>
              </a:solidFill>
            </a:endParaRPr>
          </a:p>
          <a:p>
            <a:r>
              <a:rPr lang="tr-TR" sz="2400" dirty="0" err="1">
                <a:solidFill>
                  <a:srgbClr val="3C4043"/>
                </a:solidFill>
              </a:rPr>
              <a:t>Standardized</a:t>
            </a:r>
            <a:r>
              <a:rPr lang="tr-TR" sz="2400" dirty="0">
                <a:solidFill>
                  <a:srgbClr val="3C4043"/>
                </a:solidFill>
              </a:rPr>
              <a:t> Training </a:t>
            </a:r>
            <a:r>
              <a:rPr lang="tr-TR" sz="2400" dirty="0" err="1">
                <a:solidFill>
                  <a:srgbClr val="3C4043"/>
                </a:solidFill>
              </a:rPr>
              <a:t>Module</a:t>
            </a:r>
            <a:endParaRPr lang="tr-TR" sz="2400" dirty="0">
              <a:solidFill>
                <a:srgbClr val="3C4043"/>
              </a:solidFill>
            </a:endParaRPr>
          </a:p>
          <a:p>
            <a:r>
              <a:rPr lang="tr-TR" sz="2400" dirty="0" err="1">
                <a:solidFill>
                  <a:srgbClr val="3C4043"/>
                </a:solidFill>
              </a:rPr>
              <a:t>Standardized</a:t>
            </a:r>
            <a:r>
              <a:rPr lang="tr-TR" sz="2400" dirty="0">
                <a:solidFill>
                  <a:srgbClr val="3C4043"/>
                </a:solidFill>
              </a:rPr>
              <a:t> Training </a:t>
            </a:r>
            <a:r>
              <a:rPr lang="tr-TR" sz="2400" dirty="0" err="1">
                <a:solidFill>
                  <a:srgbClr val="3C4043"/>
                </a:solidFill>
              </a:rPr>
              <a:t>Slides</a:t>
            </a:r>
            <a:endParaRPr lang="tr-TR" sz="2400" dirty="0">
              <a:solidFill>
                <a:srgbClr val="3C4043"/>
              </a:solidFill>
            </a:endParaRPr>
          </a:p>
          <a:p>
            <a:r>
              <a:rPr lang="tr-TR" sz="2400" dirty="0">
                <a:solidFill>
                  <a:srgbClr val="3C4043"/>
                </a:solidFill>
              </a:rPr>
              <a:t>Online </a:t>
            </a:r>
            <a:r>
              <a:rPr lang="tr-TR" sz="2400" dirty="0" err="1">
                <a:solidFill>
                  <a:srgbClr val="3C4043"/>
                </a:solidFill>
              </a:rPr>
              <a:t>Assessment</a:t>
            </a:r>
            <a:r>
              <a:rPr lang="tr-TR" sz="2400" dirty="0">
                <a:solidFill>
                  <a:srgbClr val="3C4043"/>
                </a:solidFill>
              </a:rPr>
              <a:t> Tools</a:t>
            </a:r>
          </a:p>
          <a:p>
            <a:r>
              <a:rPr lang="tr-TR" sz="2400" dirty="0">
                <a:solidFill>
                  <a:srgbClr val="3C4043"/>
                </a:solidFill>
              </a:rPr>
              <a:t>QR </a:t>
            </a:r>
            <a:r>
              <a:rPr lang="tr-TR" sz="2400" dirty="0" err="1">
                <a:solidFill>
                  <a:srgbClr val="3C4043"/>
                </a:solidFill>
              </a:rPr>
              <a:t>Code</a:t>
            </a:r>
            <a:r>
              <a:rPr lang="tr-TR" sz="2400" dirty="0">
                <a:solidFill>
                  <a:srgbClr val="3C4043"/>
                </a:solidFill>
              </a:rPr>
              <a:t> </a:t>
            </a:r>
            <a:r>
              <a:rPr lang="tr-TR" sz="2400" dirty="0" err="1">
                <a:solidFill>
                  <a:srgbClr val="3C4043"/>
                </a:solidFill>
              </a:rPr>
              <a:t>Book</a:t>
            </a:r>
            <a:endParaRPr lang="tr-TR" sz="2400" dirty="0">
              <a:solidFill>
                <a:srgbClr val="3C4043"/>
              </a:solidFill>
            </a:endParaRPr>
          </a:p>
          <a:p>
            <a:r>
              <a:rPr lang="tr-TR" sz="2400" dirty="0" err="1">
                <a:solidFill>
                  <a:srgbClr val="3C4043"/>
                </a:solidFill>
              </a:rPr>
              <a:t>Educational</a:t>
            </a:r>
            <a:r>
              <a:rPr lang="tr-TR" sz="2400" dirty="0">
                <a:solidFill>
                  <a:srgbClr val="3C4043"/>
                </a:solidFill>
              </a:rPr>
              <a:t> Comic </a:t>
            </a:r>
            <a:r>
              <a:rPr lang="tr-TR" sz="2400" dirty="0" err="1">
                <a:solidFill>
                  <a:srgbClr val="3C4043"/>
                </a:solidFill>
              </a:rPr>
              <a:t>Book</a:t>
            </a:r>
            <a:endParaRPr lang="tr-TR" sz="2400" dirty="0">
              <a:solidFill>
                <a:srgbClr val="3C4043"/>
              </a:solidFill>
            </a:endParaRPr>
          </a:p>
          <a:p>
            <a:r>
              <a:rPr lang="tr-TR" sz="2400" dirty="0" err="1">
                <a:solidFill>
                  <a:srgbClr val="3C4043"/>
                </a:solidFill>
              </a:rPr>
              <a:t>Lab</a:t>
            </a:r>
            <a:r>
              <a:rPr lang="tr-TR" sz="2400" dirty="0">
                <a:solidFill>
                  <a:srgbClr val="3C4043"/>
                </a:solidFill>
              </a:rPr>
              <a:t> Manual</a:t>
            </a:r>
            <a:endParaRPr lang="tr-TR" sz="2400" dirty="0">
              <a:solidFill>
                <a:srgbClr val="3C4043"/>
              </a:solidFill>
              <a:effectLst/>
            </a:endParaRPr>
          </a:p>
        </p:txBody>
      </p:sp>
      <p:sp>
        <p:nvSpPr>
          <p:cNvPr id="2" name="Yuvarlatılmış Dikdörtgen 90">
            <a:extLst>
              <a:ext uri="{FF2B5EF4-FFF2-40B4-BE49-F238E27FC236}">
                <a16:creationId xmlns:a16="http://schemas.microsoft.com/office/drawing/2014/main" id="{65BFAA4F-5DF3-FD8D-C759-EB8315F2E2F4}"/>
              </a:ext>
            </a:extLst>
          </p:cNvPr>
          <p:cNvSpPr/>
          <p:nvPr/>
        </p:nvSpPr>
        <p:spPr>
          <a:xfrm>
            <a:off x="5226187" y="319545"/>
            <a:ext cx="4541267"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MATERIALS</a:t>
            </a:r>
          </a:p>
        </p:txBody>
      </p:sp>
      <p:pic>
        <p:nvPicPr>
          <p:cNvPr id="7" name="Resim 6">
            <a:extLst>
              <a:ext uri="{FF2B5EF4-FFF2-40B4-BE49-F238E27FC236}">
                <a16:creationId xmlns:a16="http://schemas.microsoft.com/office/drawing/2014/main" id="{0985C12B-60D1-2959-7487-A0201D7A7DC9}"/>
              </a:ext>
            </a:extLst>
          </p:cNvPr>
          <p:cNvPicPr>
            <a:picLocks noChangeAspect="1"/>
          </p:cNvPicPr>
          <p:nvPr/>
        </p:nvPicPr>
        <p:blipFill>
          <a:blip r:embed="rId3"/>
          <a:stretch>
            <a:fillRect/>
          </a:stretch>
        </p:blipFill>
        <p:spPr>
          <a:xfrm>
            <a:off x="5354491" y="1529687"/>
            <a:ext cx="2669395" cy="1884278"/>
          </a:xfrm>
          <a:prstGeom prst="rect">
            <a:avLst/>
          </a:prstGeom>
        </p:spPr>
      </p:pic>
      <p:pic>
        <p:nvPicPr>
          <p:cNvPr id="8" name="Resim 7">
            <a:extLst>
              <a:ext uri="{FF2B5EF4-FFF2-40B4-BE49-F238E27FC236}">
                <a16:creationId xmlns:a16="http://schemas.microsoft.com/office/drawing/2014/main" id="{2704ECF5-C583-860D-C494-2533AC85AAC6}"/>
              </a:ext>
            </a:extLst>
          </p:cNvPr>
          <p:cNvPicPr>
            <a:picLocks noChangeAspect="1"/>
          </p:cNvPicPr>
          <p:nvPr/>
        </p:nvPicPr>
        <p:blipFill>
          <a:blip r:embed="rId4"/>
          <a:stretch>
            <a:fillRect/>
          </a:stretch>
        </p:blipFill>
        <p:spPr>
          <a:xfrm>
            <a:off x="8554990" y="1616102"/>
            <a:ext cx="3122529" cy="1741517"/>
          </a:xfrm>
          <a:prstGeom prst="rect">
            <a:avLst/>
          </a:prstGeom>
        </p:spPr>
      </p:pic>
      <p:pic>
        <p:nvPicPr>
          <p:cNvPr id="9" name="Picture 4">
            <a:extLst>
              <a:ext uri="{FF2B5EF4-FFF2-40B4-BE49-F238E27FC236}">
                <a16:creationId xmlns:a16="http://schemas.microsoft.com/office/drawing/2014/main" id="{7A31ABFD-325E-4956-8C54-D82EA279BCE8}"/>
              </a:ext>
            </a:extLst>
          </p:cNvPr>
          <p:cNvPicPr>
            <a:picLocks noChangeAspect="1"/>
          </p:cNvPicPr>
          <p:nvPr/>
        </p:nvPicPr>
        <p:blipFill rotWithShape="1">
          <a:blip r:embed="rId5"/>
          <a:srcRect l="15327" t="5833" r="17598"/>
          <a:stretch/>
        </p:blipFill>
        <p:spPr>
          <a:xfrm>
            <a:off x="6309135" y="3973916"/>
            <a:ext cx="2014319" cy="1896819"/>
          </a:xfrm>
          <a:prstGeom prst="rect">
            <a:avLst/>
          </a:prstGeom>
        </p:spPr>
      </p:pic>
      <p:pic>
        <p:nvPicPr>
          <p:cNvPr id="11" name="Resim 10"/>
          <p:cNvPicPr/>
          <p:nvPr/>
        </p:nvPicPr>
        <p:blipFill>
          <a:blip r:embed="rId6">
            <a:extLst>
              <a:ext uri="{28A0092B-C50C-407E-A947-70E740481C1C}">
                <a14:useLocalDpi xmlns:a14="http://schemas.microsoft.com/office/drawing/2010/main" val="0"/>
              </a:ext>
            </a:extLst>
          </a:blip>
          <a:srcRect/>
          <a:stretch>
            <a:fillRect/>
          </a:stretch>
        </p:blipFill>
        <p:spPr bwMode="auto">
          <a:xfrm>
            <a:off x="9456636" y="3973916"/>
            <a:ext cx="2403163" cy="1741516"/>
          </a:xfrm>
          <a:prstGeom prst="rect">
            <a:avLst/>
          </a:prstGeom>
          <a:noFill/>
          <a:ln>
            <a:noFill/>
          </a:ln>
        </p:spPr>
      </p:pic>
    </p:spTree>
    <p:extLst>
      <p:ext uri="{BB962C8B-B14F-4D97-AF65-F5344CB8AC3E}">
        <p14:creationId xmlns:p14="http://schemas.microsoft.com/office/powerpoint/2010/main" val="383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uvarlatılmış Dikdörtgen 90">
            <a:extLst>
              <a:ext uri="{FF2B5EF4-FFF2-40B4-BE49-F238E27FC236}">
                <a16:creationId xmlns:a16="http://schemas.microsoft.com/office/drawing/2014/main" id="{65BFAA4F-5DF3-FD8D-C759-EB8315F2E2F4}"/>
              </a:ext>
            </a:extLst>
          </p:cNvPr>
          <p:cNvSpPr/>
          <p:nvPr/>
        </p:nvSpPr>
        <p:spPr>
          <a:xfrm>
            <a:off x="5226187" y="319545"/>
            <a:ext cx="4541267"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MATERIALS</a:t>
            </a:r>
          </a:p>
        </p:txBody>
      </p:sp>
      <p:sp>
        <p:nvSpPr>
          <p:cNvPr id="4" name="İçerik Yer Tutucusu 2">
            <a:extLst>
              <a:ext uri="{FF2B5EF4-FFF2-40B4-BE49-F238E27FC236}">
                <a16:creationId xmlns:a16="http://schemas.microsoft.com/office/drawing/2014/main" id="{12482172-0E35-4DC4-CD15-F4C60A587A34}"/>
              </a:ext>
            </a:extLst>
          </p:cNvPr>
          <p:cNvSpPr txBox="1">
            <a:spLocks/>
          </p:cNvSpPr>
          <p:nvPr/>
        </p:nvSpPr>
        <p:spPr>
          <a:xfrm>
            <a:off x="394427" y="1984148"/>
            <a:ext cx="5551164" cy="424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a:solidFill>
                  <a:srgbClr val="3C4043"/>
                </a:solidFill>
              </a:rPr>
              <a:t>QR </a:t>
            </a:r>
            <a:r>
              <a:rPr lang="tr-TR" sz="2400" dirty="0" err="1">
                <a:solidFill>
                  <a:srgbClr val="3C4043"/>
                </a:solidFill>
              </a:rPr>
              <a:t>code</a:t>
            </a:r>
            <a:r>
              <a:rPr lang="tr-TR" sz="2400" dirty="0">
                <a:solidFill>
                  <a:srgbClr val="3C4043"/>
                </a:solidFill>
              </a:rPr>
              <a:t> </a:t>
            </a:r>
            <a:r>
              <a:rPr lang="tr-TR" sz="2400" dirty="0" err="1">
                <a:solidFill>
                  <a:srgbClr val="3C4043"/>
                </a:solidFill>
              </a:rPr>
              <a:t>brochure</a:t>
            </a:r>
            <a:endParaRPr lang="tr-TR" sz="2400" dirty="0">
              <a:solidFill>
                <a:srgbClr val="3C4043"/>
              </a:solidFill>
            </a:endParaRPr>
          </a:p>
          <a:p>
            <a:r>
              <a:rPr lang="tr-TR" sz="2400" dirty="0">
                <a:solidFill>
                  <a:srgbClr val="3C4043"/>
                </a:solidFill>
              </a:rPr>
              <a:t>2D </a:t>
            </a:r>
            <a:r>
              <a:rPr lang="tr-TR" sz="2400" dirty="0" err="1">
                <a:solidFill>
                  <a:srgbClr val="3C4043"/>
                </a:solidFill>
              </a:rPr>
              <a:t>short</a:t>
            </a:r>
            <a:r>
              <a:rPr lang="tr-TR" sz="2400" dirty="0">
                <a:solidFill>
                  <a:srgbClr val="3C4043"/>
                </a:solidFill>
              </a:rPr>
              <a:t> film</a:t>
            </a:r>
          </a:p>
          <a:p>
            <a:r>
              <a:rPr lang="tr-TR" sz="2400" dirty="0">
                <a:solidFill>
                  <a:srgbClr val="3C4043"/>
                </a:solidFill>
              </a:rPr>
              <a:t>3D </a:t>
            </a:r>
            <a:r>
              <a:rPr lang="tr-TR" sz="2400" dirty="0" err="1">
                <a:solidFill>
                  <a:srgbClr val="3C4043"/>
                </a:solidFill>
              </a:rPr>
              <a:t>interactive</a:t>
            </a:r>
            <a:r>
              <a:rPr lang="tr-TR" sz="2400" dirty="0">
                <a:solidFill>
                  <a:srgbClr val="3C4043"/>
                </a:solidFill>
              </a:rPr>
              <a:t> model </a:t>
            </a:r>
            <a:r>
              <a:rPr lang="tr-TR" sz="2400" dirty="0" err="1">
                <a:solidFill>
                  <a:srgbClr val="3C4043"/>
                </a:solidFill>
              </a:rPr>
              <a:t>educational</a:t>
            </a:r>
            <a:r>
              <a:rPr lang="tr-TR" sz="2400" dirty="0">
                <a:solidFill>
                  <a:srgbClr val="3C4043"/>
                </a:solidFill>
              </a:rPr>
              <a:t> </a:t>
            </a:r>
            <a:r>
              <a:rPr lang="tr-TR" sz="2400" dirty="0" err="1">
                <a:solidFill>
                  <a:srgbClr val="3C4043"/>
                </a:solidFill>
              </a:rPr>
              <a:t>models</a:t>
            </a:r>
            <a:r>
              <a:rPr lang="tr-TR" sz="2400" dirty="0">
                <a:solidFill>
                  <a:srgbClr val="3C4043"/>
                </a:solidFill>
              </a:rPr>
              <a:t> </a:t>
            </a:r>
            <a:r>
              <a:rPr lang="tr-TR" sz="2400" dirty="0" err="1">
                <a:solidFill>
                  <a:srgbClr val="3C4043"/>
                </a:solidFill>
              </a:rPr>
              <a:t>created</a:t>
            </a:r>
            <a:r>
              <a:rPr lang="tr-TR" sz="2400" dirty="0">
                <a:solidFill>
                  <a:srgbClr val="3C4043"/>
                </a:solidFill>
              </a:rPr>
              <a:t> </a:t>
            </a:r>
            <a:r>
              <a:rPr lang="tr-TR" sz="2400" dirty="0" err="1">
                <a:solidFill>
                  <a:srgbClr val="3C4043"/>
                </a:solidFill>
              </a:rPr>
              <a:t>with</a:t>
            </a:r>
            <a:r>
              <a:rPr lang="tr-TR" sz="2400" dirty="0">
                <a:solidFill>
                  <a:srgbClr val="3C4043"/>
                </a:solidFill>
              </a:rPr>
              <a:t> 3D </a:t>
            </a:r>
            <a:r>
              <a:rPr lang="tr-TR" sz="2400" dirty="0" err="1">
                <a:solidFill>
                  <a:srgbClr val="3C4043"/>
                </a:solidFill>
              </a:rPr>
              <a:t>printing</a:t>
            </a:r>
            <a:endParaRPr lang="tr-TR" sz="2400" dirty="0">
              <a:solidFill>
                <a:srgbClr val="3C4043"/>
              </a:solidFill>
            </a:endParaRPr>
          </a:p>
          <a:p>
            <a:r>
              <a:rPr lang="tr-TR" sz="2400" dirty="0">
                <a:solidFill>
                  <a:srgbClr val="3C4043"/>
                </a:solidFill>
              </a:rPr>
              <a:t>Mobile </a:t>
            </a:r>
            <a:r>
              <a:rPr lang="tr-TR" sz="2400" dirty="0" err="1">
                <a:solidFill>
                  <a:srgbClr val="3C4043"/>
                </a:solidFill>
              </a:rPr>
              <a:t>application</a:t>
            </a:r>
            <a:r>
              <a:rPr lang="tr-TR" sz="2400" dirty="0">
                <a:solidFill>
                  <a:srgbClr val="3C4043"/>
                </a:solidFill>
              </a:rPr>
              <a:t>: </a:t>
            </a:r>
            <a:r>
              <a:rPr lang="tr-TR" sz="2400" dirty="0" err="1">
                <a:solidFill>
                  <a:srgbClr val="3C4043"/>
                </a:solidFill>
              </a:rPr>
              <a:t>Augmented</a:t>
            </a:r>
            <a:r>
              <a:rPr lang="tr-TR" sz="2400" dirty="0">
                <a:solidFill>
                  <a:srgbClr val="3C4043"/>
                </a:solidFill>
              </a:rPr>
              <a:t> </a:t>
            </a:r>
            <a:r>
              <a:rPr lang="tr-TR" sz="2400" dirty="0" err="1">
                <a:solidFill>
                  <a:srgbClr val="3C4043"/>
                </a:solidFill>
              </a:rPr>
              <a:t>reality</a:t>
            </a:r>
            <a:r>
              <a:rPr lang="tr-TR" sz="2400" dirty="0">
                <a:solidFill>
                  <a:srgbClr val="3C4043"/>
                </a:solidFill>
              </a:rPr>
              <a:t> </a:t>
            </a:r>
            <a:r>
              <a:rPr lang="tr-TR" sz="2400" dirty="0" err="1">
                <a:solidFill>
                  <a:srgbClr val="3C4043"/>
                </a:solidFill>
              </a:rPr>
              <a:t>and</a:t>
            </a:r>
            <a:r>
              <a:rPr lang="tr-TR" sz="2400" dirty="0">
                <a:solidFill>
                  <a:srgbClr val="3C4043"/>
                </a:solidFill>
              </a:rPr>
              <a:t> </a:t>
            </a:r>
            <a:r>
              <a:rPr lang="tr-TR" sz="2400" dirty="0" err="1">
                <a:solidFill>
                  <a:srgbClr val="3C4043"/>
                </a:solidFill>
              </a:rPr>
              <a:t>molecule</a:t>
            </a:r>
            <a:r>
              <a:rPr lang="tr-TR" sz="2400" dirty="0">
                <a:solidFill>
                  <a:srgbClr val="3C4043"/>
                </a:solidFill>
              </a:rPr>
              <a:t> </a:t>
            </a:r>
            <a:r>
              <a:rPr lang="tr-TR" sz="2400" dirty="0" err="1">
                <a:solidFill>
                  <a:srgbClr val="3C4043"/>
                </a:solidFill>
              </a:rPr>
              <a:t>recognition</a:t>
            </a:r>
            <a:r>
              <a:rPr lang="tr-TR" sz="2400" dirty="0">
                <a:solidFill>
                  <a:srgbClr val="3C4043"/>
                </a:solidFill>
              </a:rPr>
              <a:t> </a:t>
            </a:r>
            <a:r>
              <a:rPr lang="tr-TR" sz="2400" dirty="0" err="1">
                <a:solidFill>
                  <a:srgbClr val="3C4043"/>
                </a:solidFill>
              </a:rPr>
              <a:t>application</a:t>
            </a:r>
            <a:endParaRPr lang="tr-TR" sz="2400" dirty="0">
              <a:solidFill>
                <a:srgbClr val="3C4043"/>
              </a:solidFill>
            </a:endParaRPr>
          </a:p>
          <a:p>
            <a:r>
              <a:rPr lang="tr-TR" sz="2400" dirty="0" err="1">
                <a:solidFill>
                  <a:srgbClr val="3C4043"/>
                </a:solidFill>
              </a:rPr>
              <a:t>Scientific</a:t>
            </a:r>
            <a:r>
              <a:rPr lang="tr-TR" sz="2400" dirty="0">
                <a:solidFill>
                  <a:srgbClr val="3C4043"/>
                </a:solidFill>
              </a:rPr>
              <a:t> </a:t>
            </a:r>
            <a:r>
              <a:rPr lang="tr-TR" sz="2400" dirty="0" err="1">
                <a:solidFill>
                  <a:srgbClr val="3C4043"/>
                </a:solidFill>
              </a:rPr>
              <a:t>studies</a:t>
            </a:r>
            <a:r>
              <a:rPr lang="tr-TR" sz="2400" dirty="0">
                <a:solidFill>
                  <a:srgbClr val="3C4043"/>
                </a:solidFill>
              </a:rPr>
              <a:t> </a:t>
            </a:r>
            <a:r>
              <a:rPr lang="tr-TR" sz="2400" dirty="0" err="1">
                <a:solidFill>
                  <a:srgbClr val="3C4043"/>
                </a:solidFill>
              </a:rPr>
              <a:t>using</a:t>
            </a:r>
            <a:r>
              <a:rPr lang="tr-TR" sz="2400" dirty="0">
                <a:solidFill>
                  <a:srgbClr val="3C4043"/>
                </a:solidFill>
              </a:rPr>
              <a:t> </a:t>
            </a:r>
            <a:r>
              <a:rPr lang="tr-TR" sz="2400" dirty="0" err="1">
                <a:solidFill>
                  <a:srgbClr val="3C4043"/>
                </a:solidFill>
              </a:rPr>
              <a:t>innovative</a:t>
            </a:r>
            <a:r>
              <a:rPr lang="tr-TR" sz="2400" dirty="0">
                <a:solidFill>
                  <a:srgbClr val="3C4043"/>
                </a:solidFill>
              </a:rPr>
              <a:t> </a:t>
            </a:r>
            <a:r>
              <a:rPr lang="tr-TR" sz="2400" dirty="0" err="1">
                <a:solidFill>
                  <a:srgbClr val="3C4043"/>
                </a:solidFill>
              </a:rPr>
              <a:t>drug</a:t>
            </a:r>
            <a:r>
              <a:rPr lang="tr-TR" sz="2400" dirty="0">
                <a:solidFill>
                  <a:srgbClr val="3C4043"/>
                </a:solidFill>
              </a:rPr>
              <a:t> </a:t>
            </a:r>
            <a:r>
              <a:rPr lang="tr-TR" sz="2400" dirty="0" err="1">
                <a:solidFill>
                  <a:srgbClr val="3C4043"/>
                </a:solidFill>
              </a:rPr>
              <a:t>research</a:t>
            </a:r>
            <a:r>
              <a:rPr lang="tr-TR" sz="2400" dirty="0">
                <a:solidFill>
                  <a:srgbClr val="3C4043"/>
                </a:solidFill>
              </a:rPr>
              <a:t> </a:t>
            </a:r>
            <a:r>
              <a:rPr lang="tr-TR" sz="2400" dirty="0" err="1">
                <a:solidFill>
                  <a:srgbClr val="3C4043"/>
                </a:solidFill>
              </a:rPr>
              <a:t>methods</a:t>
            </a:r>
            <a:endParaRPr lang="tr-TR" sz="2400" dirty="0">
              <a:solidFill>
                <a:srgbClr val="3C4043"/>
              </a:solidFill>
            </a:endParaRPr>
          </a:p>
        </p:txBody>
      </p:sp>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10" y="1984148"/>
            <a:ext cx="2637895" cy="2075400"/>
          </a:xfrm>
          <a:prstGeom prst="rect">
            <a:avLst/>
          </a:prstGeom>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8429" y="4320542"/>
            <a:ext cx="2707696" cy="1816792"/>
          </a:xfrm>
          <a:prstGeom prst="rect">
            <a:avLst/>
          </a:prstGeom>
        </p:spPr>
      </p:pic>
      <p:pic>
        <p:nvPicPr>
          <p:cNvPr id="8" name="2D Animation DRUG PROJECT S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48982" y="3965906"/>
            <a:ext cx="2790834" cy="1534959"/>
          </a:xfrm>
          <a:prstGeom prst="rect">
            <a:avLst/>
          </a:prstGeom>
        </p:spPr>
      </p:pic>
      <p:pic>
        <p:nvPicPr>
          <p:cNvPr id="9" name="Resim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7720" y="1631073"/>
            <a:ext cx="2412096" cy="1723141"/>
          </a:xfrm>
          <a:prstGeom prst="rect">
            <a:avLst/>
          </a:prstGeom>
        </p:spPr>
      </p:pic>
    </p:spTree>
    <p:extLst>
      <p:ext uri="{BB962C8B-B14F-4D97-AF65-F5344CB8AC3E}">
        <p14:creationId xmlns:p14="http://schemas.microsoft.com/office/powerpoint/2010/main" val="4017229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779D55FC-F6E0-2098-78A9-254691C27B73}"/>
              </a:ext>
            </a:extLst>
          </p:cNvPr>
          <p:cNvGraphicFramePr>
            <a:graphicFrameLocks noGrp="1"/>
          </p:cNvGraphicFramePr>
          <p:nvPr>
            <p:extLst>
              <p:ext uri="{D42A27DB-BD31-4B8C-83A1-F6EECF244321}">
                <p14:modId xmlns:p14="http://schemas.microsoft.com/office/powerpoint/2010/main" val="3739963286"/>
              </p:ext>
            </p:extLst>
          </p:nvPr>
        </p:nvGraphicFramePr>
        <p:xfrm>
          <a:off x="940527" y="1749656"/>
          <a:ext cx="9209314" cy="4450080"/>
        </p:xfrm>
        <a:graphic>
          <a:graphicData uri="http://schemas.openxmlformats.org/drawingml/2006/table">
            <a:tbl>
              <a:tblPr firstRow="1" bandRow="1">
                <a:tableStyleId>{5C22544A-7EE6-4342-B048-85BDC9FD1C3A}</a:tableStyleId>
              </a:tblPr>
              <a:tblGrid>
                <a:gridCol w="3760615">
                  <a:extLst>
                    <a:ext uri="{9D8B030D-6E8A-4147-A177-3AD203B41FA5}">
                      <a16:colId xmlns:a16="http://schemas.microsoft.com/office/drawing/2014/main" val="2377084452"/>
                    </a:ext>
                  </a:extLst>
                </a:gridCol>
                <a:gridCol w="5448699">
                  <a:extLst>
                    <a:ext uri="{9D8B030D-6E8A-4147-A177-3AD203B41FA5}">
                      <a16:colId xmlns:a16="http://schemas.microsoft.com/office/drawing/2014/main" val="3559079217"/>
                    </a:ext>
                  </a:extLst>
                </a:gridCol>
              </a:tblGrid>
              <a:tr h="370840">
                <a:tc>
                  <a:txBody>
                    <a:bodyPr/>
                    <a:lstStyle/>
                    <a:p>
                      <a:r>
                        <a:rPr lang="tr-TR" dirty="0"/>
                        <a:t>Main </a:t>
                      </a:r>
                      <a:r>
                        <a:rPr lang="tr-TR" dirty="0" err="1"/>
                        <a:t>Title</a:t>
                      </a:r>
                      <a:endParaRPr lang="tr-TR" dirty="0"/>
                    </a:p>
                  </a:txBody>
                  <a:tcPr/>
                </a:tc>
                <a:tc>
                  <a:txBody>
                    <a:bodyPr/>
                    <a:lstStyle/>
                    <a:p>
                      <a:r>
                        <a:rPr lang="tr-TR" dirty="0" err="1"/>
                        <a:t>Subject</a:t>
                      </a:r>
                      <a:endParaRPr lang="tr-TR" dirty="0"/>
                    </a:p>
                  </a:txBody>
                  <a:tcPr/>
                </a:tc>
                <a:extLst>
                  <a:ext uri="{0D108BD9-81ED-4DB2-BD59-A6C34878D82A}">
                    <a16:rowId xmlns:a16="http://schemas.microsoft.com/office/drawing/2014/main" val="288969700"/>
                  </a:ext>
                </a:extLst>
              </a:tr>
              <a:tr h="370840">
                <a:tc>
                  <a:txBody>
                    <a:bodyPr/>
                    <a:lstStyle/>
                    <a:p>
                      <a:r>
                        <a:rPr lang="tr-TR" b="1" dirty="0" err="1"/>
                        <a:t>Registration</a:t>
                      </a:r>
                      <a:r>
                        <a:rPr lang="tr-TR" b="1" dirty="0"/>
                        <a:t> </a:t>
                      </a:r>
                      <a:r>
                        <a:rPr lang="tr-TR" b="1" dirty="0" err="1"/>
                        <a:t>and</a:t>
                      </a:r>
                      <a:r>
                        <a:rPr lang="tr-TR" b="1" dirty="0"/>
                        <a:t> Login</a:t>
                      </a:r>
                    </a:p>
                  </a:txBody>
                  <a:tcPr/>
                </a:tc>
                <a:tc>
                  <a:txBody>
                    <a:bodyPr/>
                    <a:lstStyle/>
                    <a:p>
                      <a:r>
                        <a:rPr lang="tr-TR" dirty="0" err="1"/>
                        <a:t>Pretest</a:t>
                      </a:r>
                      <a:r>
                        <a:rPr lang="tr-TR" dirty="0"/>
                        <a:t>, </a:t>
                      </a:r>
                      <a:r>
                        <a:rPr lang="tr-TR" dirty="0" err="1"/>
                        <a:t>introductory</a:t>
                      </a:r>
                      <a:r>
                        <a:rPr lang="tr-TR" dirty="0"/>
                        <a:t> </a:t>
                      </a:r>
                      <a:r>
                        <a:rPr lang="tr-TR" dirty="0" err="1"/>
                        <a:t>activity</a:t>
                      </a:r>
                      <a:r>
                        <a:rPr lang="tr-TR" dirty="0"/>
                        <a:t> </a:t>
                      </a:r>
                      <a:r>
                        <a:rPr lang="tr-TR" dirty="0" err="1"/>
                        <a:t>and</a:t>
                      </a:r>
                      <a:r>
                        <a:rPr lang="tr-TR" dirty="0"/>
                        <a:t> </a:t>
                      </a:r>
                      <a:r>
                        <a:rPr lang="tr-TR" dirty="0" err="1"/>
                        <a:t>expectations</a:t>
                      </a:r>
                      <a:endParaRPr lang="en-US" dirty="0"/>
                    </a:p>
                  </a:txBody>
                  <a:tcPr/>
                </a:tc>
                <a:extLst>
                  <a:ext uri="{0D108BD9-81ED-4DB2-BD59-A6C34878D82A}">
                    <a16:rowId xmlns:a16="http://schemas.microsoft.com/office/drawing/2014/main" val="30169496"/>
                  </a:ext>
                </a:extLst>
              </a:tr>
              <a:tr h="370840">
                <a:tc>
                  <a:txBody>
                    <a:bodyPr/>
                    <a:lstStyle/>
                    <a:p>
                      <a:r>
                        <a:rPr lang="tr-TR" b="1" dirty="0" err="1"/>
                        <a:t>Introduction</a:t>
                      </a:r>
                      <a:r>
                        <a:rPr lang="tr-TR" b="1" dirty="0"/>
                        <a:t> of </a:t>
                      </a:r>
                      <a:r>
                        <a:rPr lang="tr-TR" b="1" dirty="0" err="1"/>
                        <a:t>the</a:t>
                      </a:r>
                      <a:r>
                        <a:rPr lang="tr-TR" b="1" dirty="0"/>
                        <a:t> Training Program</a:t>
                      </a:r>
                    </a:p>
                  </a:txBody>
                  <a:tcPr/>
                </a:tc>
                <a:tc>
                  <a:txBody>
                    <a:bodyPr/>
                    <a:lstStyle/>
                    <a:p>
                      <a:r>
                        <a:rPr lang="tr-TR" dirty="0" err="1"/>
                        <a:t>Why</a:t>
                      </a:r>
                      <a:r>
                        <a:rPr lang="tr-TR" dirty="0"/>
                        <a:t> M2D?</a:t>
                      </a:r>
                      <a:endParaRPr lang="en-US" dirty="0"/>
                    </a:p>
                  </a:txBody>
                  <a:tcPr/>
                </a:tc>
                <a:extLst>
                  <a:ext uri="{0D108BD9-81ED-4DB2-BD59-A6C34878D82A}">
                    <a16:rowId xmlns:a16="http://schemas.microsoft.com/office/drawing/2014/main" val="470430783"/>
                  </a:ext>
                </a:extLst>
              </a:tr>
              <a:tr h="370840">
                <a:tc>
                  <a:txBody>
                    <a:bodyPr/>
                    <a:lstStyle/>
                    <a:p>
                      <a:r>
                        <a:rPr lang="tr-TR" b="1" dirty="0" err="1"/>
                        <a:t>Discovery</a:t>
                      </a:r>
                      <a:endParaRPr lang="tr-TR" b="1" dirty="0"/>
                    </a:p>
                  </a:txBody>
                  <a:tcPr/>
                </a:tc>
                <a:tc>
                  <a:txBody>
                    <a:bodyPr/>
                    <a:lstStyle/>
                    <a:p>
                      <a:r>
                        <a:rPr lang="tr-TR" dirty="0" err="1"/>
                        <a:t>Molecule</a:t>
                      </a:r>
                      <a:r>
                        <a:rPr lang="en-US" dirty="0"/>
                        <a:t>s</a:t>
                      </a:r>
                      <a:endParaRPr lang="tr-TR" dirty="0"/>
                    </a:p>
                  </a:txBody>
                  <a:tcPr/>
                </a:tc>
                <a:extLst>
                  <a:ext uri="{0D108BD9-81ED-4DB2-BD59-A6C34878D82A}">
                    <a16:rowId xmlns:a16="http://schemas.microsoft.com/office/drawing/2014/main" val="4051050434"/>
                  </a:ext>
                </a:extLst>
              </a:tr>
              <a:tr h="370840">
                <a:tc>
                  <a:txBody>
                    <a:bodyPr/>
                    <a:lstStyle/>
                    <a:p>
                      <a:endParaRPr lang="en-US" b="1" dirty="0"/>
                    </a:p>
                  </a:txBody>
                  <a:tcPr/>
                </a:tc>
                <a:tc>
                  <a:txBody>
                    <a:bodyPr/>
                    <a:lstStyle/>
                    <a:p>
                      <a:r>
                        <a:rPr lang="tr-TR" dirty="0" err="1"/>
                        <a:t>Bioinformatics</a:t>
                      </a:r>
                      <a:r>
                        <a:rPr lang="tr-TR" dirty="0"/>
                        <a:t> in </a:t>
                      </a:r>
                      <a:r>
                        <a:rPr lang="tr-TR" dirty="0" err="1"/>
                        <a:t>discovery</a:t>
                      </a:r>
                      <a:endParaRPr lang="en-US" dirty="0"/>
                    </a:p>
                  </a:txBody>
                  <a:tcPr/>
                </a:tc>
                <a:extLst>
                  <a:ext uri="{0D108BD9-81ED-4DB2-BD59-A6C34878D82A}">
                    <a16:rowId xmlns:a16="http://schemas.microsoft.com/office/drawing/2014/main" val="3094682387"/>
                  </a:ext>
                </a:extLst>
              </a:tr>
              <a:tr h="370840">
                <a:tc>
                  <a:txBody>
                    <a:bodyPr/>
                    <a:lstStyle/>
                    <a:p>
                      <a:r>
                        <a:rPr lang="tr-TR" b="1" dirty="0" err="1"/>
                        <a:t>Innovative</a:t>
                      </a:r>
                      <a:r>
                        <a:rPr lang="tr-TR" b="1" dirty="0"/>
                        <a:t> </a:t>
                      </a:r>
                      <a:r>
                        <a:rPr lang="tr-TR" b="1" dirty="0" err="1"/>
                        <a:t>Drug</a:t>
                      </a:r>
                      <a:r>
                        <a:rPr lang="tr-TR" b="1" dirty="0"/>
                        <a:t> </a:t>
                      </a:r>
                      <a:r>
                        <a:rPr lang="tr-TR" b="1" dirty="0" err="1"/>
                        <a:t>Research</a:t>
                      </a:r>
                      <a:r>
                        <a:rPr lang="tr-TR" b="1" dirty="0"/>
                        <a:t> </a:t>
                      </a:r>
                      <a:r>
                        <a:rPr lang="tr-TR" b="1" dirty="0" err="1"/>
                        <a:t>Techniques</a:t>
                      </a:r>
                      <a:endParaRPr lang="tr-TR" b="1" dirty="0"/>
                    </a:p>
                  </a:txBody>
                  <a:tcPr/>
                </a:tc>
                <a:tc>
                  <a:txBody>
                    <a:bodyPr/>
                    <a:lstStyle/>
                    <a:p>
                      <a:r>
                        <a:rPr lang="tr-TR" dirty="0" err="1"/>
                        <a:t>Preclinical</a:t>
                      </a:r>
                      <a:r>
                        <a:rPr lang="tr-TR" dirty="0"/>
                        <a:t> </a:t>
                      </a:r>
                      <a:r>
                        <a:rPr lang="tr-TR" dirty="0" err="1"/>
                        <a:t>studies</a:t>
                      </a:r>
                      <a:r>
                        <a:rPr lang="tr-TR" dirty="0"/>
                        <a:t> </a:t>
                      </a:r>
                      <a:r>
                        <a:rPr lang="tr-TR" dirty="0" err="1"/>
                        <a:t>overview</a:t>
                      </a:r>
                      <a:endParaRPr lang="tr-TR" dirty="0"/>
                    </a:p>
                  </a:txBody>
                  <a:tcPr/>
                </a:tc>
                <a:extLst>
                  <a:ext uri="{0D108BD9-81ED-4DB2-BD59-A6C34878D82A}">
                    <a16:rowId xmlns:a16="http://schemas.microsoft.com/office/drawing/2014/main" val="1963236181"/>
                  </a:ext>
                </a:extLst>
              </a:tr>
              <a:tr h="370840">
                <a:tc>
                  <a:txBody>
                    <a:bodyPr/>
                    <a:lstStyle/>
                    <a:p>
                      <a:endParaRPr lang="en-US" b="1" dirty="0"/>
                    </a:p>
                  </a:txBody>
                  <a:tcPr/>
                </a:tc>
                <a:tc>
                  <a:txBody>
                    <a:bodyPr/>
                    <a:lstStyle/>
                    <a:p>
                      <a:r>
                        <a:rPr lang="tr-TR" dirty="0" err="1"/>
                        <a:t>Bioinformatics</a:t>
                      </a:r>
                      <a:r>
                        <a:rPr lang="tr-TR" dirty="0"/>
                        <a:t> in </a:t>
                      </a:r>
                      <a:r>
                        <a:rPr lang="tr-TR" dirty="0" err="1"/>
                        <a:t>research</a:t>
                      </a:r>
                      <a:endParaRPr lang="tr-TR" dirty="0"/>
                    </a:p>
                  </a:txBody>
                  <a:tcPr/>
                </a:tc>
                <a:extLst>
                  <a:ext uri="{0D108BD9-81ED-4DB2-BD59-A6C34878D82A}">
                    <a16:rowId xmlns:a16="http://schemas.microsoft.com/office/drawing/2014/main" val="3212292861"/>
                  </a:ext>
                </a:extLst>
              </a:tr>
              <a:tr h="370840">
                <a:tc>
                  <a:txBody>
                    <a:bodyPr/>
                    <a:lstStyle/>
                    <a:p>
                      <a:endParaRPr lang="en-US" b="1" dirty="0"/>
                    </a:p>
                  </a:txBody>
                  <a:tcPr/>
                </a:tc>
                <a:tc>
                  <a:txBody>
                    <a:bodyPr/>
                    <a:lstStyle/>
                    <a:p>
                      <a:r>
                        <a:rPr lang="tr-TR" dirty="0" err="1"/>
                        <a:t>Recombinant</a:t>
                      </a:r>
                      <a:r>
                        <a:rPr lang="tr-TR" dirty="0"/>
                        <a:t> DNA </a:t>
                      </a:r>
                      <a:r>
                        <a:rPr lang="tr-TR" dirty="0" err="1"/>
                        <a:t>technology</a:t>
                      </a:r>
                      <a:endParaRPr lang="tr-TR" dirty="0"/>
                    </a:p>
                  </a:txBody>
                  <a:tcPr/>
                </a:tc>
                <a:extLst>
                  <a:ext uri="{0D108BD9-81ED-4DB2-BD59-A6C34878D82A}">
                    <a16:rowId xmlns:a16="http://schemas.microsoft.com/office/drawing/2014/main" val="2991924977"/>
                  </a:ext>
                </a:extLst>
              </a:tr>
              <a:tr h="370840">
                <a:tc>
                  <a:txBody>
                    <a:bodyPr/>
                    <a:lstStyle/>
                    <a:p>
                      <a:endParaRPr lang="en-US" b="1" dirty="0"/>
                    </a:p>
                  </a:txBody>
                  <a:tcPr/>
                </a:tc>
                <a:tc>
                  <a:txBody>
                    <a:bodyPr/>
                    <a:lstStyle/>
                    <a:p>
                      <a:r>
                        <a:rPr lang="tr-TR" dirty="0" err="1"/>
                        <a:t>Nanotechnology</a:t>
                      </a:r>
                      <a:endParaRPr lang="tr-TR" dirty="0"/>
                    </a:p>
                  </a:txBody>
                  <a:tcPr/>
                </a:tc>
                <a:extLst>
                  <a:ext uri="{0D108BD9-81ED-4DB2-BD59-A6C34878D82A}">
                    <a16:rowId xmlns:a16="http://schemas.microsoft.com/office/drawing/2014/main" val="1121543862"/>
                  </a:ext>
                </a:extLst>
              </a:tr>
              <a:tr h="370840">
                <a:tc>
                  <a:txBody>
                    <a:bodyPr/>
                    <a:lstStyle/>
                    <a:p>
                      <a:endParaRPr lang="en-US" b="1" dirty="0"/>
                    </a:p>
                  </a:txBody>
                  <a:tcPr/>
                </a:tc>
                <a:tc>
                  <a:txBody>
                    <a:bodyPr/>
                    <a:lstStyle/>
                    <a:p>
                      <a:r>
                        <a:rPr lang="tr-TR" dirty="0"/>
                        <a:t>Cell </a:t>
                      </a:r>
                      <a:r>
                        <a:rPr lang="tr-TR" dirty="0" err="1"/>
                        <a:t>culture</a:t>
                      </a:r>
                      <a:r>
                        <a:rPr lang="tr-TR" dirty="0"/>
                        <a:t> </a:t>
                      </a:r>
                      <a:r>
                        <a:rPr lang="tr-TR" dirty="0" err="1"/>
                        <a:t>and</a:t>
                      </a:r>
                      <a:r>
                        <a:rPr lang="tr-TR" dirty="0"/>
                        <a:t> </a:t>
                      </a:r>
                      <a:r>
                        <a:rPr lang="tr-TR" dirty="0" err="1"/>
                        <a:t>xCELLgience</a:t>
                      </a:r>
                      <a:endParaRPr lang="tr-TR" dirty="0"/>
                    </a:p>
                  </a:txBody>
                  <a:tcPr/>
                </a:tc>
                <a:extLst>
                  <a:ext uri="{0D108BD9-81ED-4DB2-BD59-A6C34878D82A}">
                    <a16:rowId xmlns:a16="http://schemas.microsoft.com/office/drawing/2014/main" val="757240292"/>
                  </a:ext>
                </a:extLst>
              </a:tr>
              <a:tr h="370840">
                <a:tc>
                  <a:txBody>
                    <a:bodyPr/>
                    <a:lstStyle/>
                    <a:p>
                      <a:endParaRPr lang="en-US" b="1" dirty="0"/>
                    </a:p>
                  </a:txBody>
                  <a:tcPr/>
                </a:tc>
                <a:tc>
                  <a:txBody>
                    <a:bodyPr/>
                    <a:lstStyle/>
                    <a:p>
                      <a:r>
                        <a:rPr lang="tr-TR" dirty="0" err="1"/>
                        <a:t>In</a:t>
                      </a:r>
                      <a:r>
                        <a:rPr lang="tr-TR" dirty="0"/>
                        <a:t> </a:t>
                      </a:r>
                      <a:r>
                        <a:rPr lang="tr-TR" dirty="0" err="1"/>
                        <a:t>vivo</a:t>
                      </a:r>
                      <a:r>
                        <a:rPr lang="tr-TR" dirty="0"/>
                        <a:t> </a:t>
                      </a:r>
                      <a:r>
                        <a:rPr lang="tr-TR" dirty="0" err="1"/>
                        <a:t>testing</a:t>
                      </a:r>
                      <a:r>
                        <a:rPr lang="tr-TR" dirty="0"/>
                        <a:t> </a:t>
                      </a:r>
                      <a:r>
                        <a:rPr lang="tr-TR" dirty="0" err="1"/>
                        <a:t>and</a:t>
                      </a:r>
                      <a:r>
                        <a:rPr lang="tr-TR" dirty="0"/>
                        <a:t> GLP</a:t>
                      </a:r>
                      <a:endParaRPr lang="en-US" dirty="0"/>
                    </a:p>
                  </a:txBody>
                  <a:tcPr/>
                </a:tc>
                <a:extLst>
                  <a:ext uri="{0D108BD9-81ED-4DB2-BD59-A6C34878D82A}">
                    <a16:rowId xmlns:a16="http://schemas.microsoft.com/office/drawing/2014/main" val="25873273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err="1"/>
                        <a:t>End</a:t>
                      </a:r>
                      <a:r>
                        <a:rPr lang="tr-TR" b="1" dirty="0"/>
                        <a:t> of </a:t>
                      </a:r>
                      <a:r>
                        <a:rPr lang="tr-TR" b="1" dirty="0" err="1"/>
                        <a:t>day</a:t>
                      </a:r>
                      <a:r>
                        <a:rPr lang="tr-TR" b="1" dirty="0"/>
                        <a:t> </a:t>
                      </a:r>
                      <a:r>
                        <a:rPr lang="tr-TR" b="1" dirty="0" err="1"/>
                        <a:t>evaluation</a:t>
                      </a:r>
                      <a:endParaRPr lang="en-US" b="1" dirty="0"/>
                    </a:p>
                  </a:txBody>
                  <a:tcPr/>
                </a:tc>
                <a:tc>
                  <a:txBody>
                    <a:bodyPr/>
                    <a:lstStyle/>
                    <a:p>
                      <a:r>
                        <a:rPr lang="tr-TR" dirty="0" err="1"/>
                        <a:t>What</a:t>
                      </a:r>
                      <a:r>
                        <a:rPr lang="tr-TR" dirty="0"/>
                        <a:t> do </a:t>
                      </a:r>
                      <a:r>
                        <a:rPr lang="tr-TR" dirty="0" err="1"/>
                        <a:t>we</a:t>
                      </a:r>
                      <a:r>
                        <a:rPr lang="tr-TR" dirty="0"/>
                        <a:t> </a:t>
                      </a:r>
                      <a:r>
                        <a:rPr lang="tr-TR" dirty="0" err="1"/>
                        <a:t>remember</a:t>
                      </a:r>
                      <a:r>
                        <a:rPr lang="tr-TR" dirty="0"/>
                        <a:t>?</a:t>
                      </a:r>
                      <a:endParaRPr lang="en-US" dirty="0"/>
                    </a:p>
                  </a:txBody>
                  <a:tcPr/>
                </a:tc>
                <a:extLst>
                  <a:ext uri="{0D108BD9-81ED-4DB2-BD59-A6C34878D82A}">
                    <a16:rowId xmlns:a16="http://schemas.microsoft.com/office/drawing/2014/main" val="4033226336"/>
                  </a:ext>
                </a:extLst>
              </a:tr>
            </a:tbl>
          </a:graphicData>
        </a:graphic>
      </p:graphicFrame>
      <p:sp>
        <p:nvSpPr>
          <p:cNvPr id="5" name="Yuvarlatılmış Dikdörtgen 90">
            <a:extLst>
              <a:ext uri="{FF2B5EF4-FFF2-40B4-BE49-F238E27FC236}">
                <a16:creationId xmlns:a16="http://schemas.microsoft.com/office/drawing/2014/main" id="{0C43A978-4B36-E020-A35D-D3588F9DBD7A}"/>
              </a:ext>
            </a:extLst>
          </p:cNvPr>
          <p:cNvSpPr/>
          <p:nvPr/>
        </p:nvSpPr>
        <p:spPr>
          <a:xfrm>
            <a:off x="7299960" y="319545"/>
            <a:ext cx="2164080"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err="1">
                <a:solidFill>
                  <a:schemeClr val="tx2">
                    <a:lumMod val="10000"/>
                  </a:schemeClr>
                </a:solidFill>
                <a:cs typeface="Times New Roman" panose="02020603050405020304" pitchFamily="18" charset="0"/>
              </a:rPr>
              <a:t>Day</a:t>
            </a:r>
            <a:r>
              <a:rPr lang="tr-TR" sz="3600" b="1" dirty="0">
                <a:solidFill>
                  <a:schemeClr val="tx2">
                    <a:lumMod val="10000"/>
                  </a:schemeClr>
                </a:solidFill>
                <a:cs typeface="Times New Roman" panose="02020603050405020304" pitchFamily="18" charset="0"/>
              </a:rPr>
              <a:t> 1</a:t>
            </a:r>
          </a:p>
        </p:txBody>
      </p:sp>
    </p:spTree>
    <p:extLst>
      <p:ext uri="{BB962C8B-B14F-4D97-AF65-F5344CB8AC3E}">
        <p14:creationId xmlns:p14="http://schemas.microsoft.com/office/powerpoint/2010/main" val="333819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779D55FC-F6E0-2098-78A9-254691C27B73}"/>
              </a:ext>
            </a:extLst>
          </p:cNvPr>
          <p:cNvGraphicFramePr>
            <a:graphicFrameLocks noGrp="1"/>
          </p:cNvGraphicFramePr>
          <p:nvPr>
            <p:extLst>
              <p:ext uri="{D42A27DB-BD31-4B8C-83A1-F6EECF244321}">
                <p14:modId xmlns:p14="http://schemas.microsoft.com/office/powerpoint/2010/main" val="3593680683"/>
              </p:ext>
            </p:extLst>
          </p:nvPr>
        </p:nvGraphicFramePr>
        <p:xfrm>
          <a:off x="1331962" y="1749656"/>
          <a:ext cx="9366518" cy="4079240"/>
        </p:xfrm>
        <a:graphic>
          <a:graphicData uri="http://schemas.openxmlformats.org/drawingml/2006/table">
            <a:tbl>
              <a:tblPr firstRow="1" bandRow="1">
                <a:tableStyleId>{5C22544A-7EE6-4342-B048-85BDC9FD1C3A}</a:tableStyleId>
              </a:tblPr>
              <a:tblGrid>
                <a:gridCol w="2560769">
                  <a:extLst>
                    <a:ext uri="{9D8B030D-6E8A-4147-A177-3AD203B41FA5}">
                      <a16:colId xmlns:a16="http://schemas.microsoft.com/office/drawing/2014/main" val="2377084452"/>
                    </a:ext>
                  </a:extLst>
                </a:gridCol>
                <a:gridCol w="6805749">
                  <a:extLst>
                    <a:ext uri="{9D8B030D-6E8A-4147-A177-3AD203B41FA5}">
                      <a16:colId xmlns:a16="http://schemas.microsoft.com/office/drawing/2014/main" val="3559079217"/>
                    </a:ext>
                  </a:extLst>
                </a:gridCol>
              </a:tblGrid>
              <a:tr h="370840">
                <a:tc>
                  <a:txBody>
                    <a:bodyPr/>
                    <a:lstStyle/>
                    <a:p>
                      <a:r>
                        <a:rPr lang="tr-TR" dirty="0"/>
                        <a:t>Main </a:t>
                      </a:r>
                      <a:r>
                        <a:rPr lang="tr-TR" dirty="0" err="1"/>
                        <a:t>Title</a:t>
                      </a:r>
                      <a:endParaRPr lang="tr-TR" dirty="0"/>
                    </a:p>
                  </a:txBody>
                  <a:tcPr/>
                </a:tc>
                <a:tc>
                  <a:txBody>
                    <a:bodyPr/>
                    <a:lstStyle/>
                    <a:p>
                      <a:r>
                        <a:rPr lang="tr-TR" dirty="0" err="1"/>
                        <a:t>Subject</a:t>
                      </a:r>
                      <a:endParaRPr lang="tr-TR" dirty="0"/>
                    </a:p>
                  </a:txBody>
                  <a:tcPr/>
                </a:tc>
                <a:extLst>
                  <a:ext uri="{0D108BD9-81ED-4DB2-BD59-A6C34878D82A}">
                    <a16:rowId xmlns:a16="http://schemas.microsoft.com/office/drawing/2014/main" val="288969700"/>
                  </a:ext>
                </a:extLst>
              </a:tr>
              <a:tr h="370840">
                <a:tc>
                  <a:txBody>
                    <a:bodyPr/>
                    <a:lstStyle/>
                    <a:p>
                      <a:r>
                        <a:rPr lang="tr-TR" b="1" dirty="0"/>
                        <a:t>Development</a:t>
                      </a:r>
                    </a:p>
                  </a:txBody>
                  <a:tcPr/>
                </a:tc>
                <a:tc>
                  <a:txBody>
                    <a:bodyPr/>
                    <a:lstStyle/>
                    <a:p>
                      <a:r>
                        <a:rPr lang="tr-TR" dirty="0" err="1"/>
                        <a:t>Clinical</a:t>
                      </a:r>
                      <a:r>
                        <a:rPr lang="tr-TR" dirty="0"/>
                        <a:t> </a:t>
                      </a:r>
                      <a:r>
                        <a:rPr lang="tr-TR" dirty="0" err="1"/>
                        <a:t>phase</a:t>
                      </a:r>
                      <a:r>
                        <a:rPr lang="tr-TR" dirty="0"/>
                        <a:t> </a:t>
                      </a:r>
                      <a:r>
                        <a:rPr lang="tr-TR" dirty="0" err="1"/>
                        <a:t>studies</a:t>
                      </a:r>
                      <a:r>
                        <a:rPr lang="tr-TR" dirty="0"/>
                        <a:t> </a:t>
                      </a:r>
                      <a:r>
                        <a:rPr lang="tr-TR" dirty="0" err="1"/>
                        <a:t>and</a:t>
                      </a:r>
                      <a:r>
                        <a:rPr lang="tr-TR" dirty="0"/>
                        <a:t> GCP</a:t>
                      </a:r>
                    </a:p>
                  </a:txBody>
                  <a:tcPr/>
                </a:tc>
                <a:extLst>
                  <a:ext uri="{0D108BD9-81ED-4DB2-BD59-A6C34878D82A}">
                    <a16:rowId xmlns:a16="http://schemas.microsoft.com/office/drawing/2014/main" val="30169496"/>
                  </a:ext>
                </a:extLst>
              </a:tr>
              <a:tr h="370840">
                <a:tc>
                  <a:txBody>
                    <a:bodyPr/>
                    <a:lstStyle/>
                    <a:p>
                      <a:r>
                        <a:rPr lang="tr-TR" b="1" dirty="0" err="1"/>
                        <a:t>Production</a:t>
                      </a:r>
                      <a:r>
                        <a:rPr lang="tr-TR" b="1" dirty="0"/>
                        <a:t> </a:t>
                      </a:r>
                      <a:r>
                        <a:rPr lang="tr-TR" b="1" dirty="0" err="1"/>
                        <a:t>and</a:t>
                      </a:r>
                      <a:r>
                        <a:rPr lang="tr-TR" b="1" dirty="0"/>
                        <a:t> </a:t>
                      </a:r>
                      <a:r>
                        <a:rPr lang="tr-TR" b="1" dirty="0" err="1"/>
                        <a:t>Quality</a:t>
                      </a:r>
                      <a:endParaRPr lang="tr-TR" b="1" dirty="0"/>
                    </a:p>
                  </a:txBody>
                  <a:tcPr/>
                </a:tc>
                <a:tc>
                  <a:txBody>
                    <a:bodyPr/>
                    <a:lstStyle/>
                    <a:p>
                      <a:r>
                        <a:rPr lang="tr-TR" sz="1800" kern="1200" dirty="0" err="1">
                          <a:solidFill>
                            <a:schemeClr val="dk1"/>
                          </a:solidFill>
                          <a:latin typeface="+mn-lt"/>
                          <a:ea typeface="+mn-ea"/>
                          <a:cs typeface="+mn-cs"/>
                        </a:rPr>
                        <a:t>Laboratory</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safety</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and</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security</a:t>
                      </a:r>
                      <a:endParaRPr lang="tr-TR" sz="1800"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470430783"/>
                  </a:ext>
                </a:extLst>
              </a:tr>
              <a:tr h="370840">
                <a:tc>
                  <a:txBody>
                    <a:bodyPr/>
                    <a:lstStyle/>
                    <a:p>
                      <a:endParaRPr lang="en-US" dirty="0"/>
                    </a:p>
                  </a:txBody>
                  <a:tcPr/>
                </a:tc>
                <a:tc>
                  <a:txBody>
                    <a:bodyPr/>
                    <a:lstStyle/>
                    <a:p>
                      <a:r>
                        <a:rPr lang="tr-TR" sz="1800" kern="1200" dirty="0" err="1">
                          <a:solidFill>
                            <a:schemeClr val="dk1"/>
                          </a:solidFill>
                          <a:latin typeface="+mn-lt"/>
                          <a:ea typeface="+mn-ea"/>
                          <a:cs typeface="+mn-cs"/>
                        </a:rPr>
                        <a:t>Good</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manufacturing</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practices</a:t>
                      </a:r>
                      <a:r>
                        <a:rPr lang="tr-TR" sz="1800" kern="1200" dirty="0">
                          <a:solidFill>
                            <a:schemeClr val="dk1"/>
                          </a:solidFill>
                          <a:latin typeface="+mn-lt"/>
                          <a:ea typeface="+mn-ea"/>
                          <a:cs typeface="+mn-cs"/>
                        </a:rPr>
                        <a:t> (GMP)</a:t>
                      </a:r>
                    </a:p>
                  </a:txBody>
                  <a:tcPr marL="9525" marR="9525" marT="9525" marB="0" anchor="ctr"/>
                </a:tc>
                <a:extLst>
                  <a:ext uri="{0D108BD9-81ED-4DB2-BD59-A6C34878D82A}">
                    <a16:rowId xmlns:a16="http://schemas.microsoft.com/office/drawing/2014/main" val="4051050434"/>
                  </a:ext>
                </a:extLst>
              </a:tr>
              <a:tr h="370840">
                <a:tc>
                  <a:txBody>
                    <a:bodyPr/>
                    <a:lstStyle/>
                    <a:p>
                      <a:r>
                        <a:rPr lang="tr-TR" b="1" dirty="0" err="1"/>
                        <a:t>Registration</a:t>
                      </a:r>
                      <a:endParaRPr lang="tr-TR" b="1" dirty="0"/>
                    </a:p>
                  </a:txBody>
                  <a:tcPr/>
                </a:tc>
                <a:tc>
                  <a:txBody>
                    <a:bodyPr/>
                    <a:lstStyle/>
                    <a:p>
                      <a:r>
                        <a:rPr lang="tr-TR" sz="1800" kern="1200" dirty="0">
                          <a:solidFill>
                            <a:schemeClr val="dk1"/>
                          </a:solidFill>
                          <a:latin typeface="+mn-lt"/>
                          <a:ea typeface="+mn-ea"/>
                          <a:cs typeface="+mn-cs"/>
                        </a:rPr>
                        <a:t>Technical </a:t>
                      </a:r>
                      <a:r>
                        <a:rPr lang="tr-TR" sz="1800" kern="1200" dirty="0" err="1">
                          <a:solidFill>
                            <a:schemeClr val="dk1"/>
                          </a:solidFill>
                          <a:latin typeface="+mn-lt"/>
                          <a:ea typeface="+mn-ea"/>
                          <a:cs typeface="+mn-cs"/>
                        </a:rPr>
                        <a:t>requirements</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pharmacopoeia</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licensing</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and</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patenting</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process</a:t>
                      </a:r>
                      <a:endParaRPr lang="tr-TR" sz="1800"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3094682387"/>
                  </a:ext>
                </a:extLst>
              </a:tr>
              <a:tr h="370840">
                <a:tc>
                  <a:txBody>
                    <a:bodyPr/>
                    <a:lstStyle/>
                    <a:p>
                      <a:r>
                        <a:rPr lang="tr-TR" b="1" dirty="0"/>
                        <a:t>Distribution</a:t>
                      </a:r>
                    </a:p>
                  </a:txBody>
                  <a:tcPr/>
                </a:tc>
                <a:tc>
                  <a:txBody>
                    <a:bodyPr/>
                    <a:lstStyle/>
                    <a:p>
                      <a:r>
                        <a:rPr lang="tr-TR" sz="1800" kern="1200" dirty="0">
                          <a:solidFill>
                            <a:schemeClr val="dk1"/>
                          </a:solidFill>
                          <a:latin typeface="+mn-lt"/>
                          <a:ea typeface="+mn-ea"/>
                          <a:cs typeface="+mn-cs"/>
                        </a:rPr>
                        <a:t>Compatibility, </a:t>
                      </a:r>
                      <a:r>
                        <a:rPr lang="tr-TR" sz="1800" kern="1200" dirty="0" err="1">
                          <a:solidFill>
                            <a:schemeClr val="dk1"/>
                          </a:solidFill>
                          <a:latin typeface="+mn-lt"/>
                          <a:ea typeface="+mn-ea"/>
                          <a:cs typeface="+mn-cs"/>
                        </a:rPr>
                        <a:t>pharmacovigilance</a:t>
                      </a:r>
                      <a:endParaRPr lang="tr-TR" sz="1800"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1963236181"/>
                  </a:ext>
                </a:extLst>
              </a:tr>
              <a:tr h="370840">
                <a:tc>
                  <a:txBody>
                    <a:bodyPr/>
                    <a:lstStyle/>
                    <a:p>
                      <a:r>
                        <a:rPr lang="tr-TR" b="1" dirty="0" err="1"/>
                        <a:t>Overview</a:t>
                      </a:r>
                      <a:endParaRPr lang="tr-TR" b="1" dirty="0"/>
                    </a:p>
                  </a:txBody>
                  <a:tcPr/>
                </a:tc>
                <a:tc>
                  <a:txBody>
                    <a:bodyPr/>
                    <a:lstStyle/>
                    <a:p>
                      <a:r>
                        <a:rPr lang="tr-TR" sz="1800" kern="1200" dirty="0">
                          <a:solidFill>
                            <a:schemeClr val="dk1"/>
                          </a:solidFill>
                          <a:latin typeface="+mn-lt"/>
                          <a:ea typeface="+mn-ea"/>
                          <a:cs typeface="+mn-cs"/>
                        </a:rPr>
                        <a:t>Case </a:t>
                      </a:r>
                      <a:r>
                        <a:rPr lang="tr-TR" sz="1800" kern="1200" dirty="0" err="1">
                          <a:solidFill>
                            <a:schemeClr val="dk1"/>
                          </a:solidFill>
                          <a:latin typeface="+mn-lt"/>
                          <a:ea typeface="+mn-ea"/>
                          <a:cs typeface="+mn-cs"/>
                        </a:rPr>
                        <a:t>study</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Thalidomide</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disaster</a:t>
                      </a:r>
                      <a:endParaRPr lang="tr-TR" sz="1800" kern="1200" dirty="0">
                        <a:solidFill>
                          <a:schemeClr val="dk1"/>
                        </a:solidFill>
                        <a:latin typeface="+mn-lt"/>
                        <a:ea typeface="+mn-ea"/>
                        <a:cs typeface="+mn-cs"/>
                      </a:endParaRPr>
                    </a:p>
                  </a:txBody>
                  <a:tcPr marL="57150" marR="9525" marT="9525" marB="0" anchor="ctr"/>
                </a:tc>
                <a:extLst>
                  <a:ext uri="{0D108BD9-81ED-4DB2-BD59-A6C34878D82A}">
                    <a16:rowId xmlns:a16="http://schemas.microsoft.com/office/drawing/2014/main" val="3212292861"/>
                  </a:ext>
                </a:extLst>
              </a:tr>
              <a:tr h="370840">
                <a:tc>
                  <a:txBody>
                    <a:bodyPr/>
                    <a:lstStyle/>
                    <a:p>
                      <a:endParaRPr lang="en-US" dirty="0"/>
                    </a:p>
                  </a:txBody>
                  <a:tcPr/>
                </a:tc>
                <a:tc>
                  <a:txBody>
                    <a:bodyPr/>
                    <a:lstStyle/>
                    <a:p>
                      <a:r>
                        <a:rPr lang="tr-TR" sz="1800" kern="1200" dirty="0" err="1">
                          <a:solidFill>
                            <a:schemeClr val="dk1"/>
                          </a:solidFill>
                          <a:latin typeface="+mn-lt"/>
                          <a:ea typeface="+mn-ea"/>
                          <a:cs typeface="+mn-cs"/>
                        </a:rPr>
                        <a:t>Success</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story</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Gilurubin</a:t>
                      </a:r>
                      <a:endParaRPr lang="tr-TR" sz="1800" kern="1200" dirty="0">
                        <a:solidFill>
                          <a:schemeClr val="dk1"/>
                        </a:solidFill>
                        <a:latin typeface="+mn-lt"/>
                        <a:ea typeface="+mn-ea"/>
                        <a:cs typeface="+mn-cs"/>
                      </a:endParaRPr>
                    </a:p>
                  </a:txBody>
                  <a:tcPr marL="57150" marR="9525" marT="9525" marB="0" anchor="ctr"/>
                </a:tc>
                <a:extLst>
                  <a:ext uri="{0D108BD9-81ED-4DB2-BD59-A6C34878D82A}">
                    <a16:rowId xmlns:a16="http://schemas.microsoft.com/office/drawing/2014/main" val="2991924977"/>
                  </a:ext>
                </a:extLst>
              </a:tr>
              <a:tr h="370840">
                <a:tc>
                  <a:txBody>
                    <a:bodyPr/>
                    <a:lstStyle/>
                    <a:p>
                      <a:endParaRPr lang="en-US" b="1" dirty="0"/>
                    </a:p>
                  </a:txBody>
                  <a:tcPr/>
                </a:tc>
                <a:tc>
                  <a:txBody>
                    <a:bodyPr/>
                    <a:lstStyle/>
                    <a:p>
                      <a:r>
                        <a:rPr lang="tr-TR" sz="1800" kern="1200" dirty="0">
                          <a:solidFill>
                            <a:schemeClr val="dk1"/>
                          </a:solidFill>
                          <a:latin typeface="+mn-lt"/>
                          <a:ea typeface="+mn-ea"/>
                          <a:cs typeface="+mn-cs"/>
                        </a:rPr>
                        <a:t>Presentation of </a:t>
                      </a:r>
                      <a:r>
                        <a:rPr lang="tr-TR" sz="1800" kern="1200" dirty="0" err="1">
                          <a:solidFill>
                            <a:schemeClr val="dk1"/>
                          </a:solidFill>
                          <a:latin typeface="+mn-lt"/>
                          <a:ea typeface="+mn-ea"/>
                          <a:cs typeface="+mn-cs"/>
                        </a:rPr>
                        <a:t>project</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outcomes</a:t>
                      </a:r>
                      <a:endParaRPr lang="tr-TR" sz="1800" kern="1200" dirty="0">
                        <a:solidFill>
                          <a:schemeClr val="dk1"/>
                        </a:solidFill>
                        <a:latin typeface="+mn-lt"/>
                        <a:ea typeface="+mn-ea"/>
                        <a:cs typeface="+mn-cs"/>
                      </a:endParaRPr>
                    </a:p>
                  </a:txBody>
                  <a:tcPr marL="57150" marR="9525" marT="9525" marB="0" anchor="ctr"/>
                </a:tc>
                <a:extLst>
                  <a:ext uri="{0D108BD9-81ED-4DB2-BD59-A6C34878D82A}">
                    <a16:rowId xmlns:a16="http://schemas.microsoft.com/office/drawing/2014/main" val="11215438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err="1"/>
                        <a:t>Closing</a:t>
                      </a:r>
                      <a:endParaRPr lang="en-US" b="1" dirty="0"/>
                    </a:p>
                  </a:txBody>
                  <a:tcPr/>
                </a:tc>
                <a:tc>
                  <a:txBody>
                    <a:bodyPr/>
                    <a:lstStyle/>
                    <a:p>
                      <a:r>
                        <a:rPr lang="tr-TR" sz="1800" kern="1200" dirty="0" err="1">
                          <a:solidFill>
                            <a:schemeClr val="dk1"/>
                          </a:solidFill>
                          <a:latin typeface="+mn-lt"/>
                          <a:ea typeface="+mn-ea"/>
                          <a:cs typeface="+mn-cs"/>
                        </a:rPr>
                        <a:t>Posttest</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comparison</a:t>
                      </a:r>
                      <a:r>
                        <a:rPr lang="tr-TR" sz="1800" kern="1200" dirty="0">
                          <a:solidFill>
                            <a:schemeClr val="dk1"/>
                          </a:solidFill>
                          <a:latin typeface="+mn-lt"/>
                          <a:ea typeface="+mn-ea"/>
                          <a:cs typeface="+mn-cs"/>
                        </a:rPr>
                        <a:t> of </a:t>
                      </a:r>
                      <a:r>
                        <a:rPr lang="tr-TR" sz="1800" kern="1200" dirty="0" err="1">
                          <a:solidFill>
                            <a:schemeClr val="dk1"/>
                          </a:solidFill>
                          <a:latin typeface="+mn-lt"/>
                          <a:ea typeface="+mn-ea"/>
                          <a:cs typeface="+mn-cs"/>
                        </a:rPr>
                        <a:t>expectations</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overall</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evaluation</a:t>
                      </a:r>
                      <a:r>
                        <a:rPr lang="tr-TR" sz="1800" kern="1200" dirty="0">
                          <a:solidFill>
                            <a:schemeClr val="dk1"/>
                          </a:solidFill>
                          <a:latin typeface="+mn-lt"/>
                          <a:ea typeface="+mn-ea"/>
                          <a:cs typeface="+mn-cs"/>
                        </a:rPr>
                        <a:t> of </a:t>
                      </a:r>
                      <a:r>
                        <a:rPr lang="tr-TR" sz="1800" kern="1200" dirty="0" err="1">
                          <a:solidFill>
                            <a:schemeClr val="dk1"/>
                          </a:solidFill>
                          <a:latin typeface="+mn-lt"/>
                          <a:ea typeface="+mn-ea"/>
                          <a:cs typeface="+mn-cs"/>
                        </a:rPr>
                        <a:t>the</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training</a:t>
                      </a:r>
                      <a:endParaRPr lang="tr-TR" sz="1800" kern="1200" dirty="0">
                        <a:solidFill>
                          <a:schemeClr val="dk1"/>
                        </a:solidFill>
                        <a:latin typeface="+mn-lt"/>
                        <a:ea typeface="+mn-ea"/>
                        <a:cs typeface="+mn-cs"/>
                      </a:endParaRPr>
                    </a:p>
                  </a:txBody>
                  <a:tcPr marL="57150" marR="9525" marT="9525" marB="0" anchor="ctr"/>
                </a:tc>
                <a:extLst>
                  <a:ext uri="{0D108BD9-81ED-4DB2-BD59-A6C34878D82A}">
                    <a16:rowId xmlns:a16="http://schemas.microsoft.com/office/drawing/2014/main" val="757240292"/>
                  </a:ext>
                </a:extLst>
              </a:tr>
              <a:tr h="370840">
                <a:tc>
                  <a:txBody>
                    <a:bodyPr/>
                    <a:lstStyle/>
                    <a:p>
                      <a:endParaRPr lang="en-US" b="1" dirty="0"/>
                    </a:p>
                  </a:txBody>
                  <a:tcPr/>
                </a:tc>
                <a:tc>
                  <a:txBody>
                    <a:bodyPr/>
                    <a:lstStyle/>
                    <a:p>
                      <a:pPr marL="92075" marR="0" lvl="0" indent="0" algn="l" defTabSz="914400" rtl="0" eaLnBrk="1" fontAlgn="ctr" latinLnBrk="0" hangingPunct="1">
                        <a:lnSpc>
                          <a:spcPct val="100000"/>
                        </a:lnSpc>
                        <a:spcBef>
                          <a:spcPts val="0"/>
                        </a:spcBef>
                        <a:spcAft>
                          <a:spcPts val="0"/>
                        </a:spcAft>
                        <a:buClrTx/>
                        <a:buSzTx/>
                        <a:buFontTx/>
                        <a:buNone/>
                        <a:tabLst/>
                        <a:defRPr/>
                      </a:pPr>
                      <a:r>
                        <a:rPr lang="tr-TR" sz="1800" kern="1200" dirty="0" err="1">
                          <a:solidFill>
                            <a:schemeClr val="dk1"/>
                          </a:solidFill>
                          <a:latin typeface="+mn-lt"/>
                          <a:ea typeface="+mn-ea"/>
                          <a:cs typeface="+mn-cs"/>
                        </a:rPr>
                        <a:t>Certification</a:t>
                      </a:r>
                      <a:r>
                        <a:rPr lang="tr-TR" sz="1800" kern="1200" dirty="0">
                          <a:solidFill>
                            <a:schemeClr val="dk1"/>
                          </a:solidFill>
                          <a:latin typeface="+mn-lt"/>
                          <a:ea typeface="+mn-ea"/>
                          <a:cs typeface="+mn-cs"/>
                        </a:rPr>
                        <a:t> </a:t>
                      </a:r>
                      <a:r>
                        <a:rPr lang="tr-TR" sz="1800" kern="1200" dirty="0" err="1">
                          <a:solidFill>
                            <a:schemeClr val="dk1"/>
                          </a:solidFill>
                          <a:latin typeface="+mn-lt"/>
                          <a:ea typeface="+mn-ea"/>
                          <a:cs typeface="+mn-cs"/>
                        </a:rPr>
                        <a:t>ceremony</a:t>
                      </a:r>
                      <a:endParaRPr lang="en-US" sz="1800" kern="1200" dirty="0">
                        <a:solidFill>
                          <a:schemeClr val="dk1"/>
                        </a:solidFill>
                        <a:latin typeface="+mn-lt"/>
                        <a:ea typeface="+mn-ea"/>
                        <a:cs typeface="+mn-cs"/>
                      </a:endParaRPr>
                    </a:p>
                  </a:txBody>
                  <a:tcPr marL="57150" marR="9525" marT="9525" marB="0" anchor="ctr"/>
                </a:tc>
                <a:extLst>
                  <a:ext uri="{0D108BD9-81ED-4DB2-BD59-A6C34878D82A}">
                    <a16:rowId xmlns:a16="http://schemas.microsoft.com/office/drawing/2014/main" val="2587327346"/>
                  </a:ext>
                </a:extLst>
              </a:tr>
            </a:tbl>
          </a:graphicData>
        </a:graphic>
      </p:graphicFrame>
      <p:sp>
        <p:nvSpPr>
          <p:cNvPr id="2" name="Yuvarlatılmış Dikdörtgen 90">
            <a:extLst>
              <a:ext uri="{FF2B5EF4-FFF2-40B4-BE49-F238E27FC236}">
                <a16:creationId xmlns:a16="http://schemas.microsoft.com/office/drawing/2014/main" id="{2AD63814-45C8-3BDB-CF3F-DE383B597598}"/>
              </a:ext>
            </a:extLst>
          </p:cNvPr>
          <p:cNvSpPr/>
          <p:nvPr/>
        </p:nvSpPr>
        <p:spPr>
          <a:xfrm>
            <a:off x="7299960" y="319545"/>
            <a:ext cx="2164080"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2. GÜN</a:t>
            </a:r>
          </a:p>
        </p:txBody>
      </p:sp>
    </p:spTree>
    <p:extLst>
      <p:ext uri="{BB962C8B-B14F-4D97-AF65-F5344CB8AC3E}">
        <p14:creationId xmlns:p14="http://schemas.microsoft.com/office/powerpoint/2010/main" val="178853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A7E0384-63D4-8A15-55D1-9CFBBEA0B15C}"/>
              </a:ext>
            </a:extLst>
          </p:cNvPr>
          <p:cNvSpPr txBox="1"/>
          <p:nvPr/>
        </p:nvSpPr>
        <p:spPr>
          <a:xfrm>
            <a:off x="559129" y="1186440"/>
            <a:ext cx="5881254" cy="584775"/>
          </a:xfrm>
          <a:prstGeom prst="rect">
            <a:avLst/>
          </a:prstGeom>
          <a:noFill/>
        </p:spPr>
        <p:txBody>
          <a:bodyPr wrap="square">
            <a:spAutoFit/>
          </a:bodyPr>
          <a:lstStyle/>
          <a:p>
            <a:r>
              <a:rPr lang="tr-TR" sz="3200" dirty="0" err="1"/>
              <a:t>https</a:t>
            </a:r>
            <a:r>
              <a:rPr lang="tr-TR" sz="3200" dirty="0"/>
              <a:t>://</a:t>
            </a:r>
            <a:r>
              <a:rPr lang="tr-TR" sz="3200" dirty="0" err="1"/>
              <a:t>frommoleculetodrug.com</a:t>
            </a:r>
            <a:r>
              <a:rPr lang="tr-TR" sz="3200" dirty="0"/>
              <a:t>/</a:t>
            </a:r>
          </a:p>
        </p:txBody>
      </p:sp>
      <p:pic>
        <p:nvPicPr>
          <p:cNvPr id="4" name="Resim 3">
            <a:extLst>
              <a:ext uri="{FF2B5EF4-FFF2-40B4-BE49-F238E27FC236}">
                <a16:creationId xmlns:a16="http://schemas.microsoft.com/office/drawing/2014/main" id="{C6A0EC6C-E95D-1BB8-6529-CB5C328FD9FF}"/>
              </a:ext>
            </a:extLst>
          </p:cNvPr>
          <p:cNvPicPr>
            <a:picLocks noChangeAspect="1"/>
          </p:cNvPicPr>
          <p:nvPr/>
        </p:nvPicPr>
        <p:blipFill>
          <a:blip r:embed="rId3"/>
          <a:stretch>
            <a:fillRect/>
          </a:stretch>
        </p:blipFill>
        <p:spPr>
          <a:xfrm>
            <a:off x="214746" y="1943899"/>
            <a:ext cx="6732319" cy="4758109"/>
          </a:xfrm>
          <a:prstGeom prst="rect">
            <a:avLst/>
          </a:prstGeom>
        </p:spPr>
      </p:pic>
      <p:sp>
        <p:nvSpPr>
          <p:cNvPr id="5" name="Metin kutusu 4">
            <a:extLst>
              <a:ext uri="{FF2B5EF4-FFF2-40B4-BE49-F238E27FC236}">
                <a16:creationId xmlns:a16="http://schemas.microsoft.com/office/drawing/2014/main" id="{BE355D13-643E-750D-929B-B695A70C5EE2}"/>
              </a:ext>
            </a:extLst>
          </p:cNvPr>
          <p:cNvSpPr txBox="1"/>
          <p:nvPr/>
        </p:nvSpPr>
        <p:spPr>
          <a:xfrm>
            <a:off x="7446719" y="2426177"/>
            <a:ext cx="4227121" cy="3447098"/>
          </a:xfrm>
          <a:prstGeom prst="rect">
            <a:avLst/>
          </a:prstGeom>
          <a:solidFill>
            <a:schemeClr val="accent5">
              <a:lumMod val="20000"/>
              <a:lumOff val="80000"/>
            </a:schemeClr>
          </a:solidFill>
        </p:spPr>
        <p:txBody>
          <a:bodyPr wrap="square" rtlCol="0">
            <a:spAutoFit/>
          </a:bodyPr>
          <a:lstStyle/>
          <a:p>
            <a:pPr>
              <a:spcAft>
                <a:spcPts val="1200"/>
              </a:spcAft>
            </a:pPr>
            <a:r>
              <a:rPr lang="tr-TR" sz="2800" b="1" dirty="0" err="1"/>
              <a:t>Linkedin</a:t>
            </a:r>
            <a:endParaRPr lang="tr-TR" sz="2800" b="1" dirty="0"/>
          </a:p>
          <a:p>
            <a:pPr lvl="1">
              <a:spcAft>
                <a:spcPts val="1200"/>
              </a:spcAft>
            </a:pPr>
            <a:r>
              <a:rPr lang="tr-TR" sz="2800" dirty="0" err="1"/>
              <a:t>From</a:t>
            </a:r>
            <a:r>
              <a:rPr lang="tr-TR" sz="2800" dirty="0"/>
              <a:t> </a:t>
            </a:r>
            <a:r>
              <a:rPr lang="tr-TR" sz="2800" dirty="0" err="1"/>
              <a:t>Molecule</a:t>
            </a:r>
            <a:r>
              <a:rPr lang="tr-TR" sz="2800" dirty="0"/>
              <a:t> </a:t>
            </a:r>
            <a:r>
              <a:rPr lang="tr-TR" sz="2800" dirty="0" err="1"/>
              <a:t>to</a:t>
            </a:r>
            <a:r>
              <a:rPr lang="tr-TR" sz="2800" dirty="0"/>
              <a:t> </a:t>
            </a:r>
            <a:r>
              <a:rPr lang="tr-TR" sz="2800" dirty="0" err="1"/>
              <a:t>Drug</a:t>
            </a:r>
            <a:endParaRPr lang="tr-TR" sz="2800" dirty="0"/>
          </a:p>
          <a:p>
            <a:pPr>
              <a:spcAft>
                <a:spcPts val="1200"/>
              </a:spcAft>
            </a:pPr>
            <a:r>
              <a:rPr lang="tr-TR" sz="2800" b="1" dirty="0"/>
              <a:t>Instagram</a:t>
            </a:r>
          </a:p>
          <a:p>
            <a:pPr lvl="1">
              <a:spcAft>
                <a:spcPts val="1200"/>
              </a:spcAft>
            </a:pPr>
            <a:r>
              <a:rPr lang="tr-TR" sz="2800" dirty="0" err="1"/>
              <a:t>Frommoleculetodrug</a:t>
            </a:r>
            <a:endParaRPr lang="tr-TR" sz="2800" dirty="0"/>
          </a:p>
          <a:p>
            <a:pPr>
              <a:spcAft>
                <a:spcPts val="1200"/>
              </a:spcAft>
            </a:pPr>
            <a:r>
              <a:rPr lang="tr-TR" sz="2800" b="1" dirty="0"/>
              <a:t>Twitter</a:t>
            </a:r>
          </a:p>
          <a:p>
            <a:pPr lvl="1">
              <a:spcAft>
                <a:spcPts val="1200"/>
              </a:spcAft>
            </a:pPr>
            <a:r>
              <a:rPr lang="tr-TR" sz="2800" dirty="0"/>
              <a:t>@moleculetodrug</a:t>
            </a:r>
          </a:p>
        </p:txBody>
      </p:sp>
      <p:sp>
        <p:nvSpPr>
          <p:cNvPr id="2" name="Yuvarlatılmış Dikdörtgen 90">
            <a:extLst>
              <a:ext uri="{FF2B5EF4-FFF2-40B4-BE49-F238E27FC236}">
                <a16:creationId xmlns:a16="http://schemas.microsoft.com/office/drawing/2014/main" id="{2AF31965-DD28-A390-4FF8-49D73154F2CF}"/>
              </a:ext>
            </a:extLst>
          </p:cNvPr>
          <p:cNvSpPr/>
          <p:nvPr/>
        </p:nvSpPr>
        <p:spPr>
          <a:xfrm>
            <a:off x="2242456" y="319545"/>
            <a:ext cx="8593184"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SOCIAL MEDIA ACCOUNTS</a:t>
            </a:r>
          </a:p>
        </p:txBody>
      </p:sp>
    </p:spTree>
    <p:extLst>
      <p:ext uri="{BB962C8B-B14F-4D97-AF65-F5344CB8AC3E}">
        <p14:creationId xmlns:p14="http://schemas.microsoft.com/office/powerpoint/2010/main" val="77717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err="1"/>
              <a:t>This</a:t>
            </a:r>
            <a:r>
              <a:rPr lang="tr-TR" sz="1500" b="1" dirty="0"/>
              <a:t> </a:t>
            </a:r>
            <a:r>
              <a:rPr lang="tr-TR" sz="1500" b="1" dirty="0" err="1"/>
              <a:t>document</a:t>
            </a:r>
            <a:r>
              <a:rPr lang="tr-TR" sz="1500" b="1" dirty="0"/>
              <a:t> </a:t>
            </a:r>
            <a:r>
              <a:rPr lang="tr-TR" sz="1500" b="1" dirty="0" err="1"/>
              <a:t>was</a:t>
            </a:r>
            <a:r>
              <a:rPr lang="tr-TR" sz="1500" b="1" dirty="0"/>
              <a:t> </a:t>
            </a:r>
            <a:r>
              <a:rPr lang="tr-TR" sz="1500" b="1" dirty="0" err="1"/>
              <a:t>prepared</a:t>
            </a:r>
            <a:r>
              <a:rPr lang="tr-TR" sz="1500" b="1" dirty="0"/>
              <a:t> </a:t>
            </a:r>
            <a:r>
              <a:rPr lang="tr-TR" sz="1500" b="1" dirty="0" err="1"/>
              <a:t>for</a:t>
            </a:r>
            <a:r>
              <a:rPr lang="tr-TR" sz="1500" b="1" dirty="0"/>
              <a:t> </a:t>
            </a:r>
            <a:r>
              <a:rPr lang="tr-TR" sz="1500" b="1" dirty="0" err="1"/>
              <a:t>the</a:t>
            </a:r>
            <a:r>
              <a:rPr lang="tr-TR" sz="1500" b="1" dirty="0"/>
              <a:t> Erasmus Project </a:t>
            </a:r>
          </a:p>
          <a:p>
            <a:pPr marL="0" indent="0" algn="ctr">
              <a:spcBef>
                <a:spcPts val="0"/>
              </a:spcBef>
              <a:buClr>
                <a:schemeClr val="dk1"/>
              </a:buClr>
              <a:buSzPts val="2000"/>
              <a:buNone/>
            </a:pPr>
            <a:r>
              <a:rPr lang="tr-TR" sz="1500" b="1" dirty="0"/>
              <a:t>"2022-1-TR01-KA220-VET-000088373</a:t>
            </a:r>
          </a:p>
          <a:p>
            <a:pPr marL="0" indent="0" algn="ctr">
              <a:spcBef>
                <a:spcPts val="0"/>
              </a:spcBef>
              <a:buClr>
                <a:schemeClr val="dk1"/>
              </a:buClr>
              <a:buSzPts val="2000"/>
              <a:buNone/>
            </a:pPr>
            <a:r>
              <a:rPr lang="tr-TR" sz="1500" b="1" dirty="0"/>
              <a:t>A UNIVERSAL STRATEGIC NECESSITY: FROM MOLECULE TO DRUG»</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Supported by the European Commission within the scope of the Erasmus+ Program. However, the European Commission and the Turkish National Agency cannot be held responsible for the opinions expressed here.</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err="1"/>
              <a:t>Thank</a:t>
            </a:r>
            <a:r>
              <a:rPr lang="tr-TR" sz="4400" b="1" dirty="0"/>
              <a:t> </a:t>
            </a:r>
            <a:r>
              <a:rPr lang="tr-TR" sz="4400" b="1" dirty="0" err="1"/>
              <a:t>You</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75760" y="2339441"/>
            <a:ext cx="6261260" cy="3619399"/>
          </a:xfrm>
          <a:solidFill>
            <a:schemeClr val="accent5">
              <a:lumMod val="20000"/>
              <a:lumOff val="80000"/>
            </a:schemeClr>
          </a:solidFill>
        </p:spPr>
        <p:txBody>
          <a:bodyPr>
            <a:noAutofit/>
          </a:bodyPr>
          <a:lstStyle/>
          <a:p>
            <a:pPr marL="660395" indent="-457200"/>
            <a:r>
              <a:rPr lang="en-US" dirty="0">
                <a:solidFill>
                  <a:schemeClr val="tx1">
                    <a:lumMod val="95000"/>
                    <a:lumOff val="5000"/>
                  </a:schemeClr>
                </a:solidFill>
                <a:cs typeface="Times New Roman" panose="02020603050405020304" pitchFamily="18" charset="0"/>
              </a:rPr>
              <a:t>Covid-19 pandemic (2020)</a:t>
            </a:r>
          </a:p>
          <a:p>
            <a:pPr marL="660395" indent="-457200"/>
            <a:r>
              <a:rPr lang="en-US" dirty="0">
                <a:solidFill>
                  <a:schemeClr val="tx1">
                    <a:lumMod val="95000"/>
                    <a:lumOff val="5000"/>
                  </a:schemeClr>
                </a:solidFill>
                <a:cs typeface="Times New Roman" panose="02020603050405020304" pitchFamily="18" charset="0"/>
              </a:rPr>
              <a:t>Preparedness for sudden and unexpected events</a:t>
            </a:r>
          </a:p>
          <a:p>
            <a:pPr marL="660395" indent="-457200"/>
            <a:r>
              <a:rPr lang="en-US" dirty="0">
                <a:solidFill>
                  <a:schemeClr val="tx1">
                    <a:lumMod val="95000"/>
                    <a:lumOff val="5000"/>
                  </a:schemeClr>
                </a:solidFill>
                <a:cs typeface="Times New Roman" panose="02020603050405020304" pitchFamily="18" charset="0"/>
              </a:rPr>
              <a:t>Ability to carry out drug and vaccine production activities</a:t>
            </a:r>
          </a:p>
          <a:p>
            <a:pPr marL="660395" indent="-457200"/>
            <a:r>
              <a:rPr lang="en-US" dirty="0">
                <a:solidFill>
                  <a:schemeClr val="tx1">
                    <a:lumMod val="95000"/>
                    <a:lumOff val="5000"/>
                  </a:schemeClr>
                </a:solidFill>
                <a:cs typeface="Times New Roman" panose="02020603050405020304" pitchFamily="18" charset="0"/>
              </a:rPr>
              <a:t>Need for trained personnel - proficient in professional standards and applied skills</a:t>
            </a:r>
            <a:endParaRPr lang="tr-TR" dirty="0">
              <a:solidFill>
                <a:schemeClr val="tx1">
                  <a:lumMod val="95000"/>
                  <a:lumOff val="5000"/>
                </a:schemeClr>
              </a:solidFill>
            </a:endParaRPr>
          </a:p>
        </p:txBody>
      </p:sp>
      <p:pic>
        <p:nvPicPr>
          <p:cNvPr id="1026" name="Picture 2" descr="JN1 Varyantı Nedir? Covid JN1 Virüsü Belirtileri Nelerdir?">
            <a:extLst>
              <a:ext uri="{FF2B5EF4-FFF2-40B4-BE49-F238E27FC236}">
                <a16:creationId xmlns:a16="http://schemas.microsoft.com/office/drawing/2014/main" id="{9C594F06-A4CE-80C9-558A-3F4959DF5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169" y="1793873"/>
            <a:ext cx="3138637" cy="2255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ronavirüs salgını küresel ekonomiyi tehdit ediyor">
            <a:extLst>
              <a:ext uri="{FF2B5EF4-FFF2-40B4-BE49-F238E27FC236}">
                <a16:creationId xmlns:a16="http://schemas.microsoft.com/office/drawing/2014/main" id="{9EB8BD27-65B5-E999-0FA7-E4CB4DFB9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846" y="4138551"/>
            <a:ext cx="4871450" cy="2719449"/>
          </a:xfrm>
          <a:prstGeom prst="rect">
            <a:avLst/>
          </a:prstGeom>
          <a:noFill/>
          <a:extLst>
            <a:ext uri="{909E8E84-426E-40DD-AFC4-6F175D3DCCD1}">
              <a14:hiddenFill xmlns:a14="http://schemas.microsoft.com/office/drawing/2010/main">
                <a:solidFill>
                  <a:srgbClr val="FFFFFF"/>
                </a:solidFill>
              </a14:hiddenFill>
            </a:ext>
          </a:extLst>
        </p:spPr>
      </p:pic>
      <p:sp>
        <p:nvSpPr>
          <p:cNvPr id="2" name="Yuvarlatılmış Dikdörtgen 90">
            <a:extLst>
              <a:ext uri="{FF2B5EF4-FFF2-40B4-BE49-F238E27FC236}">
                <a16:creationId xmlns:a16="http://schemas.microsoft.com/office/drawing/2014/main" id="{2E58A2EA-28B3-75C2-3E61-1819003014DD}"/>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err="1">
                <a:solidFill>
                  <a:schemeClr val="tx2">
                    <a:lumMod val="10000"/>
                  </a:schemeClr>
                </a:solidFill>
                <a:cs typeface="Times New Roman" panose="02020603050405020304" pitchFamily="18" charset="0"/>
              </a:rPr>
              <a:t>Rationale</a:t>
            </a:r>
            <a:endParaRPr lang="tr-TR" sz="3600" b="1" dirty="0">
              <a:solidFill>
                <a:schemeClr val="tx2">
                  <a:lumMod val="10000"/>
                </a:schemeClr>
              </a:solidFill>
              <a:cs typeface="Times New Roman" panose="02020603050405020304" pitchFamily="18" charset="0"/>
            </a:endParaRPr>
          </a:p>
        </p:txBody>
      </p:sp>
    </p:spTree>
    <p:extLst>
      <p:ext uri="{BB962C8B-B14F-4D97-AF65-F5344CB8AC3E}">
        <p14:creationId xmlns:p14="http://schemas.microsoft.com/office/powerpoint/2010/main" val="209099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B30E26B3-E931-84E5-8805-376EBC32CD3C}"/>
              </a:ext>
            </a:extLst>
          </p:cNvPr>
          <p:cNvSpPr txBox="1">
            <a:spLocks noGrp="1"/>
          </p:cNvSpPr>
          <p:nvPr>
            <p:ph idx="1"/>
          </p:nvPr>
        </p:nvSpPr>
        <p:spPr>
          <a:xfrm>
            <a:off x="262252" y="2255317"/>
            <a:ext cx="4675211" cy="3817823"/>
          </a:xfrm>
          <a:prstGeom prst="rect">
            <a:avLst/>
          </a:prstGeom>
          <a:solidFill>
            <a:schemeClr val="accent5">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0395" indent="-457200"/>
            <a:r>
              <a:rPr lang="tr-TR" dirty="0" err="1">
                <a:solidFill>
                  <a:schemeClr val="tx1">
                    <a:lumMod val="95000"/>
                    <a:lumOff val="5000"/>
                  </a:schemeClr>
                </a:solidFill>
                <a:cs typeface="Times New Roman" panose="02020603050405020304" pitchFamily="18" charset="0"/>
              </a:rPr>
              <a:t>Prediction</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pandemics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will</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occur</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more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frequently</a:t>
            </a:r>
            <a:endParaRPr lang="tr-TR" dirty="0">
              <a:solidFill>
                <a:schemeClr val="tx1">
                  <a:lumMod val="95000"/>
                  <a:lumOff val="5000"/>
                </a:schemeClr>
              </a:solidFill>
              <a:cs typeface="Times New Roman" panose="02020603050405020304" pitchFamily="18" charset="0"/>
            </a:endParaRPr>
          </a:p>
          <a:p>
            <a:pPr marL="660395" indent="-457200"/>
            <a:r>
              <a:rPr lang="tr-TR" dirty="0" err="1">
                <a:solidFill>
                  <a:schemeClr val="tx1">
                    <a:lumMod val="95000"/>
                    <a:lumOff val="5000"/>
                  </a:schemeClr>
                </a:solidFill>
                <a:cs typeface="Times New Roman" panose="02020603050405020304" pitchFamily="18" charset="0"/>
              </a:rPr>
              <a:t>Combating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biological</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agents</a:t>
            </a:r>
            <a:r>
              <a:rPr lang="tr-TR" dirty="0">
                <a:solidFill>
                  <a:schemeClr val="tx1">
                    <a:lumMod val="95000"/>
                    <a:lumOff val="5000"/>
                  </a:schemeClr>
                </a:solidFill>
                <a:cs typeface="Times New Roman" panose="02020603050405020304" pitchFamily="18" charset="0"/>
              </a:rPr>
              <a:t> = </a:t>
            </a:r>
            <a:r>
              <a:rPr lang="tr-TR" dirty="0" err="1">
                <a:solidFill>
                  <a:schemeClr val="tx1">
                    <a:lumMod val="95000"/>
                    <a:lumOff val="5000"/>
                  </a:schemeClr>
                </a:solidFill>
                <a:cs typeface="Times New Roman" panose="02020603050405020304" pitchFamily="18" charset="0"/>
              </a:rPr>
              <a:t>strategic</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importance</a:t>
            </a:r>
            <a:endParaRPr lang="tr-TR" dirty="0">
              <a:solidFill>
                <a:schemeClr val="tx1">
                  <a:lumMod val="95000"/>
                  <a:lumOff val="5000"/>
                </a:schemeClr>
              </a:solidFill>
              <a:cs typeface="Times New Roman" panose="02020603050405020304" pitchFamily="18" charset="0"/>
            </a:endParaRPr>
          </a:p>
          <a:p>
            <a:pPr marL="660395" indent="-457200"/>
            <a:r>
              <a:rPr lang="tr-TR" dirty="0" err="1">
                <a:solidFill>
                  <a:schemeClr val="tx1">
                    <a:lumMod val="95000"/>
                    <a:lumOff val="5000"/>
                  </a:schemeClr>
                </a:solidFill>
                <a:cs typeface="Times New Roman" panose="02020603050405020304" pitchFamily="18" charset="0"/>
              </a:rPr>
              <a:t>Strategies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to</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increase</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drug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production</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facilities</a:t>
            </a:r>
            <a:r>
              <a:rPr lang="tr-TR" dirty="0">
                <a:solidFill>
                  <a:schemeClr val="tx1">
                    <a:lumMod val="95000"/>
                    <a:lumOff val="5000"/>
                  </a:schemeClr>
                </a:solidFill>
                <a:cs typeface="Times New Roman" panose="02020603050405020304" pitchFamily="18" charset="0"/>
              </a:rPr>
              <a:t> in </a:t>
            </a:r>
            <a:r>
              <a:rPr lang="tr-TR" dirty="0" err="1">
                <a:solidFill>
                  <a:schemeClr val="tx1">
                    <a:lumMod val="95000"/>
                    <a:lumOff val="5000"/>
                  </a:schemeClr>
                </a:solidFill>
                <a:cs typeface="Times New Roman" panose="02020603050405020304" pitchFamily="18" charset="0"/>
              </a:rPr>
              <a:t>countries</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with</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increasing</a:t>
            </a:r>
            <a:r>
              <a:rPr lang="tr-TR" dirty="0">
                <a:solidFill>
                  <a:schemeClr val="tx1">
                    <a:lumMod val="95000"/>
                    <a:lumOff val="5000"/>
                  </a:schemeClr>
                </a:solidFill>
                <a:cs typeface="Times New Roman" panose="02020603050405020304" pitchFamily="18" charset="0"/>
              </a:rPr>
              <a:t> </a:t>
            </a:r>
            <a:r>
              <a:rPr lang="tr-TR" dirty="0" err="1">
                <a:solidFill>
                  <a:schemeClr val="tx1">
                    <a:lumMod val="95000"/>
                    <a:lumOff val="5000"/>
                  </a:schemeClr>
                </a:solidFill>
                <a:cs typeface="Times New Roman" panose="02020603050405020304" pitchFamily="18" charset="0"/>
              </a:rPr>
              <a:t>awareness</a:t>
            </a:r>
            <a:endParaRPr lang="tr-TR" dirty="0">
              <a:solidFill>
                <a:schemeClr val="tx1">
                  <a:lumMod val="95000"/>
                  <a:lumOff val="5000"/>
                </a:schemeClr>
              </a:solidFill>
            </a:endParaRPr>
          </a:p>
        </p:txBody>
      </p:sp>
      <p:pic>
        <p:nvPicPr>
          <p:cNvPr id="2050" name="Picture 2" descr="Firmalar İçin Strateji Nedir, Nasıl Belirlenir, Nasıl Hayata Geçirilir -  Türk Elektronik Sanayicileri Derneği">
            <a:extLst>
              <a:ext uri="{FF2B5EF4-FFF2-40B4-BE49-F238E27FC236}">
                <a16:creationId xmlns:a16="http://schemas.microsoft.com/office/drawing/2014/main" id="{BA42364B-6963-51E5-31BB-5B0504763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469" y="4965700"/>
            <a:ext cx="4305300" cy="1892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NK OLOJİ - Bir T-72B3 tankın ekibi, monte edilen NSV makineli tüfek ile  talim yapıyor. | Facebook">
            <a:extLst>
              <a:ext uri="{FF2B5EF4-FFF2-40B4-BE49-F238E27FC236}">
                <a16:creationId xmlns:a16="http://schemas.microsoft.com/office/drawing/2014/main" id="{FDACA297-38FE-7933-345D-57014ECC2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455" y="1376301"/>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yolojik silah - Vikipedi">
            <a:extLst>
              <a:ext uri="{FF2B5EF4-FFF2-40B4-BE49-F238E27FC236}">
                <a16:creationId xmlns:a16="http://schemas.microsoft.com/office/drawing/2014/main" id="{EDB27943-650A-0217-C4C0-46A3ECB48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5875" y="2255317"/>
            <a:ext cx="2842452" cy="2212851"/>
          </a:xfrm>
          <a:prstGeom prst="rect">
            <a:avLst/>
          </a:prstGeom>
          <a:noFill/>
          <a:extLst>
            <a:ext uri="{909E8E84-426E-40DD-AFC4-6F175D3DCCD1}">
              <a14:hiddenFill xmlns:a14="http://schemas.microsoft.com/office/drawing/2010/main">
                <a:solidFill>
                  <a:srgbClr val="FFFFFF"/>
                </a:solidFill>
              </a14:hiddenFill>
            </a:ext>
          </a:extLst>
        </p:spPr>
      </p:pic>
      <p:sp>
        <p:nvSpPr>
          <p:cNvPr id="8" name="U Dönüş Oku 7">
            <a:extLst>
              <a:ext uri="{FF2B5EF4-FFF2-40B4-BE49-F238E27FC236}">
                <a16:creationId xmlns:a16="http://schemas.microsoft.com/office/drawing/2014/main" id="{40CD0C8F-9D99-7A49-DA9F-2C131CB282DE}"/>
              </a:ext>
            </a:extLst>
          </p:cNvPr>
          <p:cNvSpPr/>
          <p:nvPr/>
        </p:nvSpPr>
        <p:spPr>
          <a:xfrm rot="2701380">
            <a:off x="8525780" y="1682136"/>
            <a:ext cx="1260188" cy="648829"/>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U Dönüş Oku 8">
            <a:extLst>
              <a:ext uri="{FF2B5EF4-FFF2-40B4-BE49-F238E27FC236}">
                <a16:creationId xmlns:a16="http://schemas.microsoft.com/office/drawing/2014/main" id="{92C27D25-351C-300E-E7AD-C000A4CFF5FF}"/>
              </a:ext>
            </a:extLst>
          </p:cNvPr>
          <p:cNvSpPr/>
          <p:nvPr/>
        </p:nvSpPr>
        <p:spPr>
          <a:xfrm rot="7022515">
            <a:off x="9147260" y="4857617"/>
            <a:ext cx="1260188" cy="629894"/>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0" name="Yuvarlatılmış Dikdörtgen 90">
            <a:extLst>
              <a:ext uri="{FF2B5EF4-FFF2-40B4-BE49-F238E27FC236}">
                <a16:creationId xmlns:a16="http://schemas.microsoft.com/office/drawing/2014/main" id="{40C6CD75-47EA-AAE5-49FC-159B94D8C107}"/>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err="1">
                <a:solidFill>
                  <a:schemeClr val="tx2">
                    <a:lumMod val="10000"/>
                  </a:schemeClr>
                </a:solidFill>
                <a:cs typeface="Times New Roman" panose="02020603050405020304" pitchFamily="18" charset="0"/>
              </a:rPr>
              <a:t>Rationale</a:t>
            </a:r>
            <a:endParaRPr lang="tr-TR" sz="3600" b="1" dirty="0">
              <a:solidFill>
                <a:schemeClr val="tx2">
                  <a:lumMod val="10000"/>
                </a:schemeClr>
              </a:solidFill>
              <a:cs typeface="Times New Roman" panose="02020603050405020304" pitchFamily="18" charset="0"/>
            </a:endParaRPr>
          </a:p>
        </p:txBody>
      </p:sp>
    </p:spTree>
    <p:extLst>
      <p:ext uri="{BB962C8B-B14F-4D97-AF65-F5344CB8AC3E}">
        <p14:creationId xmlns:p14="http://schemas.microsoft.com/office/powerpoint/2010/main" val="141718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7541" y="1755351"/>
            <a:ext cx="11196918" cy="4089190"/>
          </a:xfrm>
        </p:spPr>
        <p:txBody>
          <a:bodyPr>
            <a:noAutofit/>
          </a:bodyPr>
          <a:lstStyle/>
          <a:p>
            <a:pPr algn="just">
              <a:lnSpc>
                <a:spcPct val="100000"/>
              </a:lnSpc>
              <a:spcBef>
                <a:spcPts val="0"/>
              </a:spcBef>
              <a:spcAft>
                <a:spcPts val="1200"/>
              </a:spcAft>
            </a:pPr>
            <a:r>
              <a:rPr lang="tr-TR" dirty="0" err="1">
                <a:solidFill>
                  <a:schemeClr val="tx2">
                    <a:lumMod val="10000"/>
                  </a:schemeClr>
                </a:solidFill>
                <a:ea typeface="Times New Roman" panose="02020603050405020304" pitchFamily="18" charset="0"/>
              </a:rPr>
              <a:t>To</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provide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specialized</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workforce</a:t>
            </a:r>
            <a:r>
              <a:rPr lang="tr-TR" dirty="0">
                <a:solidFill>
                  <a:schemeClr val="tx2">
                    <a:lumMod val="10000"/>
                  </a:schemeClr>
                </a:solidFill>
                <a:ea typeface="Times New Roman" panose="02020603050405020304" pitchFamily="18" charset="0"/>
              </a:rPr>
              <a:t> in </a:t>
            </a:r>
            <a:r>
              <a:rPr lang="tr-TR" dirty="0" err="1">
                <a:solidFill>
                  <a:schemeClr val="tx2">
                    <a:lumMod val="10000"/>
                  </a:schemeClr>
                </a:solidFill>
                <a:ea typeface="Times New Roman" panose="02020603050405020304" pitchFamily="18" charset="0"/>
              </a:rPr>
              <a:t>the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pharmaceutical</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sector</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with</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innovative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theoretical</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and</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practical</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training</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applications</a:t>
            </a:r>
            <a:endParaRPr lang="tr-TR" dirty="0">
              <a:solidFill>
                <a:schemeClr val="tx2">
                  <a:lumMod val="10000"/>
                </a:schemeClr>
              </a:solidFill>
              <a:ea typeface="Times New Roman" panose="02020603050405020304" pitchFamily="18" charset="0"/>
            </a:endParaRPr>
          </a:p>
          <a:p>
            <a:pPr algn="just">
              <a:lnSpc>
                <a:spcPct val="100000"/>
              </a:lnSpc>
              <a:spcBef>
                <a:spcPts val="0"/>
              </a:spcBef>
              <a:spcAft>
                <a:spcPts val="1200"/>
              </a:spcAft>
            </a:pPr>
            <a:r>
              <a:rPr lang="tr-TR" dirty="0" err="1">
                <a:solidFill>
                  <a:schemeClr val="tx2">
                    <a:lumMod val="10000"/>
                  </a:schemeClr>
                </a:solidFill>
                <a:ea typeface="Times New Roman" panose="02020603050405020304" pitchFamily="18" charset="0"/>
              </a:rPr>
              <a:t>To</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prepare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professional</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surge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capacity</a:t>
            </a:r>
            <a:r>
              <a:rPr lang="tr-TR" dirty="0">
                <a:solidFill>
                  <a:schemeClr val="tx2">
                    <a:lumMod val="10000"/>
                  </a:schemeClr>
                </a:solidFill>
                <a:ea typeface="Times New Roman" panose="02020603050405020304" pitchFamily="18" charset="0"/>
              </a:rPr>
              <a:t> in </a:t>
            </a:r>
            <a:r>
              <a:rPr lang="tr-TR" dirty="0" err="1">
                <a:solidFill>
                  <a:schemeClr val="tx2">
                    <a:lumMod val="10000"/>
                  </a:schemeClr>
                </a:solidFill>
                <a:ea typeface="Times New Roman" panose="02020603050405020304" pitchFamily="18" charset="0"/>
              </a:rPr>
              <a:t>case</a:t>
            </a:r>
            <a:r>
              <a:rPr lang="tr-TR" dirty="0">
                <a:solidFill>
                  <a:schemeClr val="tx2">
                    <a:lumMod val="10000"/>
                  </a:schemeClr>
                </a:solidFill>
                <a:ea typeface="Times New Roman" panose="02020603050405020304" pitchFamily="18" charset="0"/>
              </a:rPr>
              <a:t> of </a:t>
            </a:r>
            <a:r>
              <a:rPr lang="tr-TR" dirty="0" err="1">
                <a:solidFill>
                  <a:schemeClr val="tx2">
                    <a:lumMod val="10000"/>
                  </a:schemeClr>
                </a:solidFill>
                <a:ea typeface="Times New Roman" panose="02020603050405020304" pitchFamily="18" charset="0"/>
              </a:rPr>
              <a:t>emergency</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drug</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demand</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To</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conduct</a:t>
            </a:r>
            <a:r>
              <a:rPr lang="tr-TR" dirty="0">
                <a:solidFill>
                  <a:schemeClr val="tx2">
                    <a:lumMod val="10000"/>
                  </a:schemeClr>
                </a:solidFill>
                <a:ea typeface="Times New Roman" panose="02020603050405020304" pitchFamily="18" charset="0"/>
              </a:rPr>
              <a:t> R&amp;D </a:t>
            </a:r>
            <a:r>
              <a:rPr lang="tr-TR" dirty="0" err="1">
                <a:solidFill>
                  <a:schemeClr val="tx2">
                    <a:lumMod val="10000"/>
                  </a:schemeClr>
                </a:solidFill>
                <a:ea typeface="Times New Roman" panose="02020603050405020304" pitchFamily="18" charset="0"/>
              </a:rPr>
              <a:t>studies</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based</a:t>
            </a:r>
            <a:r>
              <a:rPr lang="tr-TR" dirty="0">
                <a:solidFill>
                  <a:schemeClr val="tx2">
                    <a:lumMod val="10000"/>
                  </a:schemeClr>
                </a:solidFill>
                <a:ea typeface="Times New Roman" panose="02020603050405020304" pitchFamily="18" charset="0"/>
              </a:rPr>
              <a:t> on </a:t>
            </a:r>
            <a:r>
              <a:rPr lang="tr-TR" dirty="0" err="1">
                <a:solidFill>
                  <a:schemeClr val="tx2">
                    <a:lumMod val="10000"/>
                  </a:schemeClr>
                </a:solidFill>
                <a:ea typeface="Times New Roman" panose="02020603050405020304" pitchFamily="18" charset="0"/>
              </a:rPr>
              <a:t>innovative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drug</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research</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methods</a:t>
            </a:r>
            <a:endParaRPr lang="tr-TR" dirty="0">
              <a:solidFill>
                <a:schemeClr val="tx2">
                  <a:lumMod val="10000"/>
                </a:schemeClr>
              </a:solidFill>
              <a:ea typeface="Times New Roman" panose="02020603050405020304" pitchFamily="18" charset="0"/>
            </a:endParaRPr>
          </a:p>
          <a:p>
            <a:pPr algn="just">
              <a:lnSpc>
                <a:spcPct val="100000"/>
              </a:lnSpc>
              <a:spcBef>
                <a:spcPts val="0"/>
              </a:spcBef>
              <a:spcAft>
                <a:spcPts val="1200"/>
              </a:spcAft>
            </a:pPr>
            <a:r>
              <a:rPr lang="tr-TR" dirty="0" err="1">
                <a:solidFill>
                  <a:schemeClr val="tx2">
                    <a:lumMod val="10000"/>
                  </a:schemeClr>
                </a:solidFill>
                <a:ea typeface="Times New Roman" panose="02020603050405020304" pitchFamily="18" charset="0"/>
              </a:rPr>
              <a:t>To</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contribute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to</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the</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sustainability</a:t>
            </a:r>
            <a:r>
              <a:rPr lang="tr-TR" dirty="0">
                <a:solidFill>
                  <a:schemeClr val="tx2">
                    <a:lumMod val="10000"/>
                  </a:schemeClr>
                </a:solidFill>
                <a:ea typeface="Times New Roman" panose="02020603050405020304" pitchFamily="18" charset="0"/>
              </a:rPr>
              <a:t> of </a:t>
            </a:r>
            <a:r>
              <a:rPr lang="tr-TR" dirty="0" err="1">
                <a:solidFill>
                  <a:schemeClr val="tx2">
                    <a:lumMod val="10000"/>
                  </a:schemeClr>
                </a:solidFill>
                <a:ea typeface="Times New Roman" panose="02020603050405020304" pitchFamily="18" charset="0"/>
              </a:rPr>
              <a:t>drug</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research</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and</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production</a:t>
            </a:r>
            <a:r>
              <a:rPr lang="tr-TR" dirty="0">
                <a:solidFill>
                  <a:schemeClr val="tx2">
                    <a:lumMod val="10000"/>
                  </a:schemeClr>
                </a:solidFill>
                <a:ea typeface="Times New Roman" panose="02020603050405020304" pitchFamily="18" charset="0"/>
              </a:rPr>
              <a:t> </a:t>
            </a:r>
            <a:r>
              <a:rPr lang="tr-TR" dirty="0" err="1">
                <a:solidFill>
                  <a:schemeClr val="tx2">
                    <a:lumMod val="10000"/>
                  </a:schemeClr>
                </a:solidFill>
                <a:ea typeface="Times New Roman" panose="02020603050405020304" pitchFamily="18" charset="0"/>
              </a:rPr>
              <a:t>processes</a:t>
            </a:r>
            <a:r>
              <a:rPr lang="tr-TR" dirty="0">
                <a:solidFill>
                  <a:schemeClr val="tx2">
                    <a:lumMod val="10000"/>
                  </a:schemeClr>
                </a:solidFill>
                <a:ea typeface="Times New Roman" panose="02020603050405020304" pitchFamily="18" charset="0"/>
              </a:rPr>
              <a:t> of </a:t>
            </a:r>
            <a:r>
              <a:rPr lang="tr-TR" dirty="0" err="1">
                <a:solidFill>
                  <a:schemeClr val="tx2">
                    <a:lumMod val="10000"/>
                  </a:schemeClr>
                </a:solidFill>
                <a:ea typeface="Times New Roman" panose="02020603050405020304" pitchFamily="18" charset="0"/>
              </a:rPr>
              <a:t>countries</a:t>
            </a:r>
            <a:endParaRPr lang="tr-TR" dirty="0"/>
          </a:p>
        </p:txBody>
      </p:sp>
      <p:sp>
        <p:nvSpPr>
          <p:cNvPr id="2" name="Yuvarlatılmış Dikdörtgen 90">
            <a:extLst>
              <a:ext uri="{FF2B5EF4-FFF2-40B4-BE49-F238E27FC236}">
                <a16:creationId xmlns:a16="http://schemas.microsoft.com/office/drawing/2014/main" id="{345A9285-EA3C-09A9-988B-940562A8F66C}"/>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err="1">
                <a:solidFill>
                  <a:schemeClr val="tx2">
                    <a:lumMod val="10000"/>
                  </a:schemeClr>
                </a:solidFill>
                <a:cs typeface="Times New Roman" panose="02020603050405020304" pitchFamily="18" charset="0"/>
              </a:rPr>
              <a:t>Aims</a:t>
            </a:r>
            <a:endParaRPr lang="tr-TR" sz="3600" b="1" dirty="0">
              <a:solidFill>
                <a:schemeClr val="tx2">
                  <a:lumMod val="10000"/>
                </a:schemeClr>
              </a:solidFill>
              <a:cs typeface="Times New Roman" panose="02020603050405020304" pitchFamily="18" charset="0"/>
            </a:endParaRPr>
          </a:p>
        </p:txBody>
      </p:sp>
    </p:spTree>
    <p:extLst>
      <p:ext uri="{BB962C8B-B14F-4D97-AF65-F5344CB8AC3E}">
        <p14:creationId xmlns:p14="http://schemas.microsoft.com/office/powerpoint/2010/main" val="374187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91" name="Yuvarlatılmış Dikdörtgen 90">
            <a:extLst>
              <a:ext uri="{FF2B5EF4-FFF2-40B4-BE49-F238E27FC236}">
                <a16:creationId xmlns:a16="http://schemas.microsoft.com/office/drawing/2014/main" id="{CF643A83-F706-189E-1252-1E060A31FB88}"/>
              </a:ext>
            </a:extLst>
          </p:cNvPr>
          <p:cNvSpPr/>
          <p:nvPr/>
        </p:nvSpPr>
        <p:spPr>
          <a:xfrm>
            <a:off x="5226188" y="319545"/>
            <a:ext cx="4237852" cy="832841"/>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a:t>
            </a:r>
            <a:r>
              <a:rPr lang="tr-TR" sz="3600" b="1" dirty="0" err="1">
                <a:solidFill>
                  <a:schemeClr val="tx2">
                    <a:lumMod val="10000"/>
                  </a:schemeClr>
                </a:solidFill>
                <a:cs typeface="Times New Roman" panose="02020603050405020304" pitchFamily="18" charset="0"/>
              </a:rPr>
              <a:t>Partners</a:t>
            </a:r>
            <a:endParaRPr lang="tr-TR" sz="3600" b="1" dirty="0">
              <a:solidFill>
                <a:schemeClr val="tx2">
                  <a:lumMod val="10000"/>
                </a:schemeClr>
              </a:solidFill>
              <a:cs typeface="Times New Roman" panose="02020603050405020304" pitchFamily="18" charset="0"/>
            </a:endParaRPr>
          </a:p>
        </p:txBody>
      </p:sp>
      <p:sp>
        <p:nvSpPr>
          <p:cNvPr id="92" name="Yuvarlatılmış Dikdörtgen 91">
            <a:extLst>
              <a:ext uri="{FF2B5EF4-FFF2-40B4-BE49-F238E27FC236}">
                <a16:creationId xmlns:a16="http://schemas.microsoft.com/office/drawing/2014/main" id="{7BFA2355-05AA-B8EA-DD02-60D5F9A6F722}"/>
              </a:ext>
            </a:extLst>
          </p:cNvPr>
          <p:cNvSpPr/>
          <p:nvPr/>
        </p:nvSpPr>
        <p:spPr>
          <a:xfrm>
            <a:off x="658906" y="3625851"/>
            <a:ext cx="2604994" cy="647700"/>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400" b="1" dirty="0" err="1">
                <a:solidFill>
                  <a:schemeClr val="tx2">
                    <a:lumMod val="10000"/>
                  </a:schemeClr>
                </a:solidFill>
                <a:cs typeface="Times New Roman" panose="02020603050405020304" pitchFamily="18" charset="0"/>
              </a:rPr>
              <a:t>Partners</a:t>
            </a:r>
            <a:endParaRPr lang="tr-TR" sz="2400" b="1" dirty="0">
              <a:solidFill>
                <a:schemeClr val="tx2">
                  <a:lumMod val="10000"/>
                </a:schemeClr>
              </a:solidFill>
              <a:cs typeface="Times New Roman" panose="02020603050405020304" pitchFamily="18" charset="0"/>
            </a:endParaRPr>
          </a:p>
        </p:txBody>
      </p:sp>
      <p:sp>
        <p:nvSpPr>
          <p:cNvPr id="93" name="Yuvarlatılmış Dikdörtgen 92">
            <a:extLst>
              <a:ext uri="{FF2B5EF4-FFF2-40B4-BE49-F238E27FC236}">
                <a16:creationId xmlns:a16="http://schemas.microsoft.com/office/drawing/2014/main" id="{7DDE3482-53BC-3A84-E669-F41F9C7C8087}"/>
              </a:ext>
            </a:extLst>
          </p:cNvPr>
          <p:cNvSpPr/>
          <p:nvPr/>
        </p:nvSpPr>
        <p:spPr>
          <a:xfrm>
            <a:off x="4201757" y="1682965"/>
            <a:ext cx="6007449" cy="491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2">
                    <a:lumMod val="10000"/>
                  </a:schemeClr>
                </a:solidFill>
                <a:cs typeface="Times New Roman" panose="02020603050405020304" pitchFamily="18" charset="0"/>
              </a:rPr>
              <a:t>ANKARA UNIVERSITY, Türkiye</a:t>
            </a:r>
            <a:endParaRPr lang="tr-TR" sz="2400" b="1" dirty="0">
              <a:solidFill>
                <a:schemeClr val="tx2">
                  <a:lumMod val="10000"/>
                </a:schemeClr>
              </a:solidFill>
              <a:cs typeface="Times New Roman" panose="02020603050405020304" pitchFamily="18" charset="0"/>
            </a:endParaRPr>
          </a:p>
        </p:txBody>
      </p:sp>
      <p:sp>
        <p:nvSpPr>
          <p:cNvPr id="94" name="Yuvarlatılmış Dikdörtgen 93">
            <a:extLst>
              <a:ext uri="{FF2B5EF4-FFF2-40B4-BE49-F238E27FC236}">
                <a16:creationId xmlns:a16="http://schemas.microsoft.com/office/drawing/2014/main" id="{F2AFFB03-F4D8-6B11-1BCA-23217A404FF4}"/>
              </a:ext>
            </a:extLst>
          </p:cNvPr>
          <p:cNvSpPr/>
          <p:nvPr/>
        </p:nvSpPr>
        <p:spPr>
          <a:xfrm>
            <a:off x="4225507" y="5135292"/>
            <a:ext cx="4948973"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TRANSMISSIBLE BV, NETHERLANDS</a:t>
            </a:r>
            <a:endParaRPr lang="tr-TR" sz="2000" b="1" dirty="0">
              <a:solidFill>
                <a:schemeClr val="tx2">
                  <a:lumMod val="10000"/>
                </a:schemeClr>
              </a:solidFill>
              <a:cs typeface="Times New Roman" panose="02020603050405020304" pitchFamily="18" charset="0"/>
            </a:endParaRPr>
          </a:p>
        </p:txBody>
      </p:sp>
      <p:sp>
        <p:nvSpPr>
          <p:cNvPr id="95" name="Yuvarlatılmış Dikdörtgen 94">
            <a:extLst>
              <a:ext uri="{FF2B5EF4-FFF2-40B4-BE49-F238E27FC236}">
                <a16:creationId xmlns:a16="http://schemas.microsoft.com/office/drawing/2014/main" id="{867BBD0F-7D55-7635-CB52-4B7A2797EEBB}"/>
              </a:ext>
            </a:extLst>
          </p:cNvPr>
          <p:cNvSpPr/>
          <p:nvPr/>
        </p:nvSpPr>
        <p:spPr>
          <a:xfrm>
            <a:off x="4206601" y="5662341"/>
            <a:ext cx="4967879"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UNIVERSIDADE DO MINHO, PORTUGAL</a:t>
            </a:r>
            <a:endParaRPr lang="tr-TR" sz="2000" b="1" dirty="0">
              <a:solidFill>
                <a:schemeClr val="tx2">
                  <a:lumMod val="10000"/>
                </a:schemeClr>
              </a:solidFill>
              <a:cs typeface="Times New Roman" panose="02020603050405020304" pitchFamily="18" charset="0"/>
            </a:endParaRPr>
          </a:p>
        </p:txBody>
      </p:sp>
      <p:sp>
        <p:nvSpPr>
          <p:cNvPr id="96" name="Yuvarlatılmış Dikdörtgen 95">
            <a:extLst>
              <a:ext uri="{FF2B5EF4-FFF2-40B4-BE49-F238E27FC236}">
                <a16:creationId xmlns:a16="http://schemas.microsoft.com/office/drawing/2014/main" id="{CE14C1EE-4CDC-8F19-7386-FE46E8281CD7}"/>
              </a:ext>
            </a:extLst>
          </p:cNvPr>
          <p:cNvSpPr/>
          <p:nvPr/>
        </p:nvSpPr>
        <p:spPr>
          <a:xfrm>
            <a:off x="4203695" y="4648571"/>
            <a:ext cx="4948973"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UNIVERSITA DEGLI STUDI DI PADOVA, ITALY</a:t>
            </a:r>
            <a:endParaRPr lang="tr-TR" sz="2000" b="1" dirty="0">
              <a:solidFill>
                <a:schemeClr val="tx2">
                  <a:lumMod val="10000"/>
                </a:schemeClr>
              </a:solidFill>
              <a:cs typeface="Times New Roman" panose="02020603050405020304" pitchFamily="18" charset="0"/>
            </a:endParaRPr>
          </a:p>
        </p:txBody>
      </p:sp>
      <p:sp>
        <p:nvSpPr>
          <p:cNvPr id="97" name="Yuvarlatılmış Dikdörtgen 96">
            <a:extLst>
              <a:ext uri="{FF2B5EF4-FFF2-40B4-BE49-F238E27FC236}">
                <a16:creationId xmlns:a16="http://schemas.microsoft.com/office/drawing/2014/main" id="{FC82069D-E4FD-7862-825C-ECE4635F146D}"/>
              </a:ext>
            </a:extLst>
          </p:cNvPr>
          <p:cNvSpPr/>
          <p:nvPr/>
        </p:nvSpPr>
        <p:spPr>
          <a:xfrm>
            <a:off x="4225507" y="4169437"/>
            <a:ext cx="6005511" cy="3550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KOBAY </a:t>
            </a:r>
            <a:r>
              <a:rPr lang="tr-TR" sz="2000" b="1" dirty="0">
                <a:solidFill>
                  <a:schemeClr val="tx2">
                    <a:lumMod val="10000"/>
                  </a:schemeClr>
                </a:solidFill>
                <a:cs typeface="Times New Roman" panose="02020603050405020304" pitchFamily="18" charset="0"/>
              </a:rPr>
              <a:t>INC., Türkiye</a:t>
            </a:r>
            <a:endParaRPr lang="en-US" sz="2000" b="1" dirty="0">
              <a:solidFill>
                <a:schemeClr val="tx2">
                  <a:lumMod val="10000"/>
                </a:schemeClr>
              </a:solidFill>
              <a:cs typeface="Times New Roman" panose="02020603050405020304" pitchFamily="18" charset="0"/>
            </a:endParaRPr>
          </a:p>
        </p:txBody>
      </p:sp>
      <p:sp>
        <p:nvSpPr>
          <p:cNvPr id="98" name="Yuvarlatılmış Dikdörtgen 97">
            <a:extLst>
              <a:ext uri="{FF2B5EF4-FFF2-40B4-BE49-F238E27FC236}">
                <a16:creationId xmlns:a16="http://schemas.microsoft.com/office/drawing/2014/main" id="{B7972DC5-C33E-FE70-E95A-05F52CA6FEFD}"/>
              </a:ext>
            </a:extLst>
          </p:cNvPr>
          <p:cNvSpPr/>
          <p:nvPr/>
        </p:nvSpPr>
        <p:spPr>
          <a:xfrm>
            <a:off x="4225507" y="3659158"/>
            <a:ext cx="6005511" cy="406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DOKUZ EYLUL UNIVERSITY, Türkiye</a:t>
            </a:r>
            <a:endParaRPr lang="tr-TR" sz="2000" b="1" dirty="0">
              <a:solidFill>
                <a:schemeClr val="tx2">
                  <a:lumMod val="10000"/>
                </a:schemeClr>
              </a:solidFill>
              <a:cs typeface="Times New Roman" panose="02020603050405020304" pitchFamily="18" charset="0"/>
            </a:endParaRPr>
          </a:p>
        </p:txBody>
      </p:sp>
      <p:sp>
        <p:nvSpPr>
          <p:cNvPr id="99" name="Yuvarlatılmış Dikdörtgen 98">
            <a:extLst>
              <a:ext uri="{FF2B5EF4-FFF2-40B4-BE49-F238E27FC236}">
                <a16:creationId xmlns:a16="http://schemas.microsoft.com/office/drawing/2014/main" id="{F9755D07-0D8C-4796-AB15-0035BC7BFFAB}"/>
              </a:ext>
            </a:extLst>
          </p:cNvPr>
          <p:cNvSpPr/>
          <p:nvPr/>
        </p:nvSpPr>
        <p:spPr>
          <a:xfrm>
            <a:off x="4201757" y="3150987"/>
            <a:ext cx="6005511" cy="372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ANKARA HACI BAYRAM VELI UNIVERSITY, Türkiye</a:t>
            </a:r>
            <a:endParaRPr lang="tr-TR" sz="2000" b="1" dirty="0">
              <a:solidFill>
                <a:schemeClr val="tx2">
                  <a:lumMod val="10000"/>
                </a:schemeClr>
              </a:solidFill>
              <a:cs typeface="Times New Roman" panose="02020603050405020304" pitchFamily="18" charset="0"/>
            </a:endParaRPr>
          </a:p>
        </p:txBody>
      </p:sp>
      <p:sp>
        <p:nvSpPr>
          <p:cNvPr id="100" name="Yuvarlatılmış Dikdörtgen 99">
            <a:extLst>
              <a:ext uri="{FF2B5EF4-FFF2-40B4-BE49-F238E27FC236}">
                <a16:creationId xmlns:a16="http://schemas.microsoft.com/office/drawing/2014/main" id="{A532F867-59AD-1340-8591-E4FAE9A27D9F}"/>
              </a:ext>
            </a:extLst>
          </p:cNvPr>
          <p:cNvSpPr/>
          <p:nvPr/>
        </p:nvSpPr>
        <p:spPr>
          <a:xfrm>
            <a:off x="4201757" y="2368108"/>
            <a:ext cx="6029261" cy="6899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2">
                    <a:lumMod val="10000"/>
                  </a:schemeClr>
                </a:solidFill>
                <a:cs typeface="Times New Roman" panose="02020603050405020304" pitchFamily="18" charset="0"/>
              </a:rPr>
              <a:t>TOBB ECONOMICS AND TECHNOLOGY UNIVERSITY, Türkiye</a:t>
            </a:r>
            <a:endParaRPr lang="tr-TR" sz="2000" b="1" dirty="0">
              <a:solidFill>
                <a:schemeClr val="tx2">
                  <a:lumMod val="10000"/>
                </a:schemeClr>
              </a:solidFill>
              <a:cs typeface="Times New Roman" panose="02020603050405020304" pitchFamily="18" charset="0"/>
            </a:endParaRPr>
          </a:p>
        </p:txBody>
      </p:sp>
      <p:sp>
        <p:nvSpPr>
          <p:cNvPr id="101" name="Sol Ayraç 100">
            <a:extLst>
              <a:ext uri="{FF2B5EF4-FFF2-40B4-BE49-F238E27FC236}">
                <a16:creationId xmlns:a16="http://schemas.microsoft.com/office/drawing/2014/main" id="{48667D86-7125-5CD0-8DAF-8FFFBC4CF5E2}"/>
              </a:ext>
            </a:extLst>
          </p:cNvPr>
          <p:cNvSpPr/>
          <p:nvPr/>
        </p:nvSpPr>
        <p:spPr>
          <a:xfrm>
            <a:off x="3659933" y="2342108"/>
            <a:ext cx="368300" cy="3829046"/>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tr-TR" sz="2000" b="1" dirty="0">
              <a:solidFill>
                <a:schemeClr val="tx2">
                  <a:lumMod val="50000"/>
                </a:schemeClr>
              </a:solidFill>
            </a:endParaRPr>
          </a:p>
        </p:txBody>
      </p:sp>
      <p:sp>
        <p:nvSpPr>
          <p:cNvPr id="2" name="Yuvarlatılmış Dikdörtgen 1">
            <a:extLst>
              <a:ext uri="{FF2B5EF4-FFF2-40B4-BE49-F238E27FC236}">
                <a16:creationId xmlns:a16="http://schemas.microsoft.com/office/drawing/2014/main" id="{44BCF78A-4A7D-D134-C1FD-E855EBBB9D02}"/>
              </a:ext>
            </a:extLst>
          </p:cNvPr>
          <p:cNvSpPr/>
          <p:nvPr/>
        </p:nvSpPr>
        <p:spPr>
          <a:xfrm>
            <a:off x="217663" y="1709700"/>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2200" b="1" dirty="0">
                <a:solidFill>
                  <a:schemeClr val="tx2">
                    <a:lumMod val="10000"/>
                  </a:schemeClr>
                </a:solidFill>
                <a:cs typeface="Times New Roman" panose="02020603050405020304" pitchFamily="18" charset="0"/>
              </a:rPr>
              <a:t>Project </a:t>
            </a:r>
            <a:r>
              <a:rPr lang="tr-TR" sz="2200" b="1" dirty="0" err="1">
                <a:solidFill>
                  <a:schemeClr val="tx2">
                    <a:lumMod val="10000"/>
                  </a:schemeClr>
                </a:solidFill>
                <a:cs typeface="Times New Roman" panose="02020603050405020304" pitchFamily="18" charset="0"/>
              </a:rPr>
              <a:t>Coordination</a:t>
            </a:r>
            <a:endParaRPr lang="tr-TR" sz="2200" b="1" dirty="0">
              <a:solidFill>
                <a:schemeClr val="tx2">
                  <a:lumMod val="10000"/>
                </a:schemeClr>
              </a:solidFill>
              <a:cs typeface="Times New Roman" panose="02020603050405020304" pitchFamily="18" charset="0"/>
            </a:endParaRPr>
          </a:p>
        </p:txBody>
      </p:sp>
      <p:pic>
        <p:nvPicPr>
          <p:cNvPr id="6" name="Resim 5">
            <a:extLst>
              <a:ext uri="{FF2B5EF4-FFF2-40B4-BE49-F238E27FC236}">
                <a16:creationId xmlns:a16="http://schemas.microsoft.com/office/drawing/2014/main" id="{83BA462A-B9EE-7B38-FA01-A53BF346C72F}"/>
              </a:ext>
            </a:extLst>
          </p:cNvPr>
          <p:cNvPicPr>
            <a:picLocks noChangeAspect="1"/>
          </p:cNvPicPr>
          <p:nvPr/>
        </p:nvPicPr>
        <p:blipFill>
          <a:blip r:embed="rId3"/>
          <a:stretch>
            <a:fillRect/>
          </a:stretch>
        </p:blipFill>
        <p:spPr>
          <a:xfrm>
            <a:off x="10383748" y="3962550"/>
            <a:ext cx="1172742" cy="1172742"/>
          </a:xfrm>
          <a:prstGeom prst="rect">
            <a:avLst/>
          </a:prstGeom>
        </p:spPr>
      </p:pic>
      <p:pic>
        <p:nvPicPr>
          <p:cNvPr id="5" name="Resim 4">
            <a:extLst>
              <a:ext uri="{FF2B5EF4-FFF2-40B4-BE49-F238E27FC236}">
                <a16:creationId xmlns:a16="http://schemas.microsoft.com/office/drawing/2014/main" id="{2C1D9711-68A2-746E-C22A-A43FAFCDA33B}"/>
              </a:ext>
            </a:extLst>
          </p:cNvPr>
          <p:cNvPicPr>
            <a:picLocks noChangeAspect="1"/>
          </p:cNvPicPr>
          <p:nvPr/>
        </p:nvPicPr>
        <p:blipFill>
          <a:blip r:embed="rId4"/>
          <a:stretch>
            <a:fillRect/>
          </a:stretch>
        </p:blipFill>
        <p:spPr>
          <a:xfrm>
            <a:off x="10481007" y="4851771"/>
            <a:ext cx="1075483" cy="1075483"/>
          </a:xfrm>
          <a:prstGeom prst="rect">
            <a:avLst/>
          </a:prstGeom>
        </p:spPr>
      </p:pic>
      <p:pic>
        <p:nvPicPr>
          <p:cNvPr id="7" name="Resim 6">
            <a:extLst>
              <a:ext uri="{FF2B5EF4-FFF2-40B4-BE49-F238E27FC236}">
                <a16:creationId xmlns:a16="http://schemas.microsoft.com/office/drawing/2014/main" id="{49BBAAC7-8341-ABE9-6378-926CD581A179}"/>
              </a:ext>
            </a:extLst>
          </p:cNvPr>
          <p:cNvPicPr>
            <a:picLocks noChangeAspect="1"/>
          </p:cNvPicPr>
          <p:nvPr/>
        </p:nvPicPr>
        <p:blipFill>
          <a:blip r:embed="rId5"/>
          <a:stretch>
            <a:fillRect/>
          </a:stretch>
        </p:blipFill>
        <p:spPr>
          <a:xfrm>
            <a:off x="10480836" y="5841632"/>
            <a:ext cx="1172570" cy="787419"/>
          </a:xfrm>
          <a:prstGeom prst="rect">
            <a:avLst/>
          </a:prstGeom>
        </p:spPr>
      </p:pic>
      <p:pic>
        <p:nvPicPr>
          <p:cNvPr id="9" name="Resim 8">
            <a:extLst>
              <a:ext uri="{FF2B5EF4-FFF2-40B4-BE49-F238E27FC236}">
                <a16:creationId xmlns:a16="http://schemas.microsoft.com/office/drawing/2014/main" id="{EDECCB15-9EE7-E5B6-76D0-0BDC85C3AD8C}"/>
              </a:ext>
            </a:extLst>
          </p:cNvPr>
          <p:cNvPicPr>
            <a:picLocks noChangeAspect="1"/>
          </p:cNvPicPr>
          <p:nvPr/>
        </p:nvPicPr>
        <p:blipFill>
          <a:blip r:embed="rId6"/>
          <a:stretch>
            <a:fillRect/>
          </a:stretch>
        </p:blipFill>
        <p:spPr>
          <a:xfrm>
            <a:off x="10377366" y="1915849"/>
            <a:ext cx="1596971" cy="1596971"/>
          </a:xfrm>
          <a:prstGeom prst="rect">
            <a:avLst/>
          </a:prstGeom>
        </p:spPr>
      </p:pic>
    </p:spTree>
    <p:extLst>
      <p:ext uri="{BB962C8B-B14F-4D97-AF65-F5344CB8AC3E}">
        <p14:creationId xmlns:p14="http://schemas.microsoft.com/office/powerpoint/2010/main" val="88388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3" name="Metin kutusu 2">
            <a:extLst>
              <a:ext uri="{FF2B5EF4-FFF2-40B4-BE49-F238E27FC236}">
                <a16:creationId xmlns:a16="http://schemas.microsoft.com/office/drawing/2014/main" id="{5DD10774-423D-F04D-401A-2FC4CDA1F3EA}"/>
              </a:ext>
            </a:extLst>
          </p:cNvPr>
          <p:cNvSpPr txBox="1"/>
          <p:nvPr/>
        </p:nvSpPr>
        <p:spPr>
          <a:xfrm>
            <a:off x="3533238" y="886561"/>
            <a:ext cx="8387429" cy="3830279"/>
          </a:xfrm>
          <a:prstGeom prst="rect">
            <a:avLst/>
          </a:prstGeom>
          <a:noFill/>
        </p:spPr>
        <p:txBody>
          <a:bodyPr wrap="square" rtlCol="0" anchor="ctr">
            <a:spAutoFit/>
          </a:bodyPr>
          <a:lstStyle/>
          <a:p>
            <a:pPr>
              <a:lnSpc>
                <a:spcPct val="150000"/>
              </a:lnSpc>
            </a:pPr>
            <a:r>
              <a:rPr lang="en-US" sz="2400" b="1" u="sng" dirty="0">
                <a:solidFill>
                  <a:schemeClr val="tx1">
                    <a:lumMod val="95000"/>
                    <a:lumOff val="5000"/>
                  </a:schemeClr>
                </a:solidFill>
                <a:cs typeface="Times New Roman" panose="02020603050405020304" pitchFamily="18" charset="0"/>
              </a:rPr>
              <a:t>ANKARA UNIVERSITY</a:t>
            </a:r>
            <a:endParaRPr lang="en-US" sz="2000" b="1" u="sng" dirty="0">
              <a:solidFill>
                <a:schemeClr val="tx1">
                  <a:lumMod val="95000"/>
                  <a:lumOff val="5000"/>
                </a:schemeClr>
              </a:solidFill>
              <a:cs typeface="Times New Roman" panose="02020603050405020304" pitchFamily="18" charset="0"/>
            </a:endParaRPr>
          </a:p>
          <a:p>
            <a:pPr>
              <a:lnSpc>
                <a:spcPct val="150000"/>
              </a:lnSpc>
            </a:pPr>
            <a:r>
              <a:rPr lang="en-US" sz="2000" b="1" dirty="0">
                <a:solidFill>
                  <a:schemeClr val="tx1">
                    <a:lumMod val="95000"/>
                    <a:lumOff val="5000"/>
                  </a:schemeClr>
                </a:solidFill>
                <a:cs typeface="Times New Roman" panose="02020603050405020304" pitchFamily="18" charset="0"/>
              </a:rPr>
              <a:t>Prof. Dr. </a:t>
            </a:r>
            <a:r>
              <a:rPr lang="en-US" sz="2000" b="1" dirty="0" err="1">
                <a:solidFill>
                  <a:schemeClr val="tx1">
                    <a:lumMod val="95000"/>
                    <a:lumOff val="5000"/>
                  </a:schemeClr>
                </a:solidFill>
                <a:cs typeface="Times New Roman" panose="02020603050405020304" pitchFamily="18" charset="0"/>
              </a:rPr>
              <a:t>Demet</a:t>
            </a:r>
            <a:r>
              <a:rPr lang="en-US" sz="2000" b="1" dirty="0">
                <a:solidFill>
                  <a:schemeClr val="tx1">
                    <a:lumMod val="95000"/>
                    <a:lumOff val="5000"/>
                  </a:schemeClr>
                </a:solidFill>
                <a:cs typeface="Times New Roman" panose="02020603050405020304" pitchFamily="18" charset="0"/>
              </a:rPr>
              <a:t> CANSARAN DUMAN (Molecular Biologist, Biotechnologist)</a:t>
            </a:r>
          </a:p>
          <a:p>
            <a:pPr>
              <a:lnSpc>
                <a:spcPct val="150000"/>
              </a:lnSpc>
            </a:pPr>
            <a:r>
              <a:rPr lang="en-US" sz="2000" dirty="0">
                <a:solidFill>
                  <a:schemeClr val="tx1">
                    <a:lumMod val="95000"/>
                    <a:lumOff val="5000"/>
                  </a:schemeClr>
                </a:solidFill>
                <a:cs typeface="Times New Roman" panose="02020603050405020304" pitchFamily="18" charset="0"/>
              </a:rPr>
              <a:t>Prof. Dr. </a:t>
            </a:r>
            <a:r>
              <a:rPr lang="en-US" sz="2000" dirty="0" err="1">
                <a:solidFill>
                  <a:schemeClr val="tx1">
                    <a:lumMod val="95000"/>
                    <a:lumOff val="5000"/>
                  </a:schemeClr>
                </a:solidFill>
                <a:cs typeface="Times New Roman" panose="02020603050405020304" pitchFamily="18" charset="0"/>
              </a:rPr>
              <a:t>Gülçin</a:t>
            </a:r>
            <a:r>
              <a:rPr lang="en-US" sz="2000" dirty="0">
                <a:solidFill>
                  <a:schemeClr val="tx1">
                    <a:lumMod val="95000"/>
                    <a:lumOff val="5000"/>
                  </a:schemeClr>
                </a:solidFill>
                <a:cs typeface="Times New Roman" panose="02020603050405020304" pitchFamily="18" charset="0"/>
              </a:rPr>
              <a:t> SALTAN İŞCAN (Pharmacist)</a:t>
            </a:r>
          </a:p>
          <a:p>
            <a:pPr>
              <a:lnSpc>
                <a:spcPct val="150000"/>
              </a:lnSpc>
            </a:pPr>
            <a:r>
              <a:rPr lang="en-US" sz="2000" dirty="0">
                <a:solidFill>
                  <a:schemeClr val="tx1">
                    <a:lumMod val="95000"/>
                    <a:lumOff val="5000"/>
                  </a:schemeClr>
                </a:solidFill>
                <a:cs typeface="Times New Roman" panose="02020603050405020304" pitchFamily="18" charset="0"/>
              </a:rPr>
              <a:t>Assoc. Prof. Dr. </a:t>
            </a:r>
            <a:r>
              <a:rPr lang="en-US" sz="2000" dirty="0" err="1">
                <a:solidFill>
                  <a:schemeClr val="tx1">
                    <a:lumMod val="95000"/>
                    <a:lumOff val="5000"/>
                  </a:schemeClr>
                </a:solidFill>
                <a:cs typeface="Times New Roman" panose="02020603050405020304" pitchFamily="18" charset="0"/>
              </a:rPr>
              <a:t>Açelya</a:t>
            </a:r>
            <a:r>
              <a:rPr lang="en-US" sz="2000" dirty="0">
                <a:solidFill>
                  <a:schemeClr val="tx1">
                    <a:lumMod val="95000"/>
                    <a:lumOff val="5000"/>
                  </a:schemeClr>
                </a:solidFill>
                <a:cs typeface="Times New Roman" panose="02020603050405020304" pitchFamily="18" charset="0"/>
              </a:rPr>
              <a:t> YILMAZER AKTUNA (Molecular Biologist, Nanotechnologist)</a:t>
            </a:r>
          </a:p>
          <a:p>
            <a:pPr>
              <a:lnSpc>
                <a:spcPct val="150000"/>
              </a:lnSpc>
            </a:pPr>
            <a:r>
              <a:rPr lang="en-US" sz="2000" dirty="0">
                <a:solidFill>
                  <a:schemeClr val="tx1">
                    <a:lumMod val="95000"/>
                    <a:lumOff val="5000"/>
                  </a:schemeClr>
                </a:solidFill>
                <a:cs typeface="Times New Roman" panose="02020603050405020304" pitchFamily="18" charset="0"/>
              </a:rPr>
              <a:t>Dr. Mehmet ÖZDEMİR (Corporate Communications Coordinator)</a:t>
            </a:r>
          </a:p>
          <a:p>
            <a:pPr>
              <a:lnSpc>
                <a:spcPct val="150000"/>
              </a:lnSpc>
            </a:pPr>
            <a:r>
              <a:rPr lang="en-US" sz="2000" dirty="0">
                <a:solidFill>
                  <a:schemeClr val="tx1">
                    <a:lumMod val="95000"/>
                    <a:lumOff val="5000"/>
                  </a:schemeClr>
                </a:solidFill>
                <a:cs typeface="Times New Roman" panose="02020603050405020304" pitchFamily="18" charset="0"/>
              </a:rPr>
              <a:t>Mine ENSOY (Molecular Biologist, Biotechnologist)</a:t>
            </a:r>
          </a:p>
          <a:p>
            <a:pPr>
              <a:lnSpc>
                <a:spcPct val="150000"/>
              </a:lnSpc>
            </a:pPr>
            <a:r>
              <a:rPr lang="en-US" sz="2000" dirty="0">
                <a:solidFill>
                  <a:schemeClr val="tx1">
                    <a:lumMod val="95000"/>
                    <a:lumOff val="5000"/>
                  </a:schemeClr>
                </a:solidFill>
                <a:cs typeface="Times New Roman" panose="02020603050405020304" pitchFamily="18" charset="0"/>
              </a:rPr>
              <a:t>Res. Asst. Hale ALKAN (Molecular Biologist, Biotechnologist)</a:t>
            </a:r>
            <a:endParaRPr lang="tr-TR" sz="2000" dirty="0">
              <a:solidFill>
                <a:schemeClr val="tx1">
                  <a:lumMod val="95000"/>
                  <a:lumOff val="5000"/>
                </a:schemeClr>
              </a:solidFill>
              <a:cs typeface="Times New Roman" panose="02020603050405020304" pitchFamily="18" charset="0"/>
            </a:endParaRPr>
          </a:p>
        </p:txBody>
      </p:sp>
      <p:pic>
        <p:nvPicPr>
          <p:cNvPr id="4" name="Resim 3">
            <a:extLst>
              <a:ext uri="{FF2B5EF4-FFF2-40B4-BE49-F238E27FC236}">
                <a16:creationId xmlns:a16="http://schemas.microsoft.com/office/drawing/2014/main" id="{460B6C32-AC11-DCCD-A84B-E0355C764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610" y="2055003"/>
            <a:ext cx="1497690" cy="1450494"/>
          </a:xfrm>
          <a:prstGeom prst="rect">
            <a:avLst/>
          </a:prstGeom>
        </p:spPr>
      </p:pic>
      <p:pic>
        <p:nvPicPr>
          <p:cNvPr id="5" name="Resim 4">
            <a:extLst>
              <a:ext uri="{FF2B5EF4-FFF2-40B4-BE49-F238E27FC236}">
                <a16:creationId xmlns:a16="http://schemas.microsoft.com/office/drawing/2014/main" id="{533E5217-9EFB-2C0F-CEDE-1BA0CABAD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91" y="4611044"/>
            <a:ext cx="2028697" cy="2201729"/>
          </a:xfrm>
          <a:prstGeom prst="rect">
            <a:avLst/>
          </a:prstGeom>
        </p:spPr>
      </p:pic>
      <p:pic>
        <p:nvPicPr>
          <p:cNvPr id="6" name="Resim 5">
            <a:extLst>
              <a:ext uri="{FF2B5EF4-FFF2-40B4-BE49-F238E27FC236}">
                <a16:creationId xmlns:a16="http://schemas.microsoft.com/office/drawing/2014/main" id="{C94BCC59-0FE3-7183-96C8-FC85F8981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6873" y="4805236"/>
            <a:ext cx="1778156" cy="1929102"/>
          </a:xfrm>
          <a:prstGeom prst="rect">
            <a:avLst/>
          </a:prstGeom>
        </p:spPr>
      </p:pic>
      <p:pic>
        <p:nvPicPr>
          <p:cNvPr id="10" name="Resim 9">
            <a:extLst>
              <a:ext uri="{FF2B5EF4-FFF2-40B4-BE49-F238E27FC236}">
                <a16:creationId xmlns:a16="http://schemas.microsoft.com/office/drawing/2014/main" id="{71721F09-0895-AB0C-B94C-7EA11DFEB7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158" y="4805236"/>
            <a:ext cx="1852984" cy="1980032"/>
          </a:xfrm>
          <a:prstGeom prst="rect">
            <a:avLst/>
          </a:prstGeom>
        </p:spPr>
      </p:pic>
      <p:pic>
        <p:nvPicPr>
          <p:cNvPr id="11" name="Resim 10">
            <a:extLst>
              <a:ext uri="{FF2B5EF4-FFF2-40B4-BE49-F238E27FC236}">
                <a16:creationId xmlns:a16="http://schemas.microsoft.com/office/drawing/2014/main" id="{364CAA80-022A-216B-0E9C-DDC070F1D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0790" y="4805236"/>
            <a:ext cx="1763429" cy="1980032"/>
          </a:xfrm>
          <a:prstGeom prst="rect">
            <a:avLst/>
          </a:prstGeom>
        </p:spPr>
      </p:pic>
      <p:pic>
        <p:nvPicPr>
          <p:cNvPr id="13" name="Resim 12"/>
          <p:cNvPicPr>
            <a:picLocks noChangeAspect="1"/>
          </p:cNvPicPr>
          <p:nvPr/>
        </p:nvPicPr>
        <p:blipFill>
          <a:blip r:embed="rId8"/>
          <a:stretch>
            <a:fillRect/>
          </a:stretch>
        </p:blipFill>
        <p:spPr>
          <a:xfrm>
            <a:off x="8281348" y="4805236"/>
            <a:ext cx="1763429" cy="1980032"/>
          </a:xfrm>
          <a:prstGeom prst="rect">
            <a:avLst/>
          </a:prstGeom>
        </p:spPr>
      </p:pic>
      <p:pic>
        <p:nvPicPr>
          <p:cNvPr id="8" name="Resim 7">
            <a:extLst>
              <a:ext uri="{FF2B5EF4-FFF2-40B4-BE49-F238E27FC236}">
                <a16:creationId xmlns:a16="http://schemas.microsoft.com/office/drawing/2014/main" id="{AD57DA19-0AA6-5814-7912-3C2B815752CA}"/>
              </a:ext>
            </a:extLst>
          </p:cNvPr>
          <p:cNvPicPr>
            <a:picLocks noChangeAspect="1"/>
          </p:cNvPicPr>
          <p:nvPr/>
        </p:nvPicPr>
        <p:blipFill>
          <a:blip r:embed="rId9"/>
          <a:stretch>
            <a:fillRect/>
          </a:stretch>
        </p:blipFill>
        <p:spPr>
          <a:xfrm>
            <a:off x="10068500" y="4805234"/>
            <a:ext cx="1939713" cy="1980033"/>
          </a:xfrm>
          <a:prstGeom prst="rect">
            <a:avLst/>
          </a:prstGeom>
        </p:spPr>
      </p:pic>
      <p:sp>
        <p:nvSpPr>
          <p:cNvPr id="7" name="Yuvarlatılmış Dikdörtgen 90">
            <a:extLst>
              <a:ext uri="{FF2B5EF4-FFF2-40B4-BE49-F238E27FC236}">
                <a16:creationId xmlns:a16="http://schemas.microsoft.com/office/drawing/2014/main" id="{ABEDF18B-771D-EE1D-E08E-8F822B066E4B}"/>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Team</a:t>
            </a:r>
          </a:p>
        </p:txBody>
      </p:sp>
    </p:spTree>
    <p:extLst>
      <p:ext uri="{BB962C8B-B14F-4D97-AF65-F5344CB8AC3E}">
        <p14:creationId xmlns:p14="http://schemas.microsoft.com/office/powerpoint/2010/main" val="92553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12" name="Metin kutusu 11">
            <a:extLst>
              <a:ext uri="{FF2B5EF4-FFF2-40B4-BE49-F238E27FC236}">
                <a16:creationId xmlns:a16="http://schemas.microsoft.com/office/drawing/2014/main" id="{AD03D19B-D277-1BEC-266A-B2A910A46B76}"/>
              </a:ext>
            </a:extLst>
          </p:cNvPr>
          <p:cNvSpPr txBox="1"/>
          <p:nvPr/>
        </p:nvSpPr>
        <p:spPr>
          <a:xfrm>
            <a:off x="1617511" y="1638067"/>
            <a:ext cx="10062631" cy="1015663"/>
          </a:xfrm>
          <a:prstGeom prst="rect">
            <a:avLst/>
          </a:prstGeom>
          <a:noFill/>
        </p:spPr>
        <p:txBody>
          <a:bodyPr wrap="square" rtlCol="0">
            <a:spAutoFit/>
          </a:bodyPr>
          <a:lstStyle/>
          <a:p>
            <a:r>
              <a:rPr lang="en-US" sz="2000" b="1" u="sng" dirty="0">
                <a:solidFill>
                  <a:schemeClr val="accent5">
                    <a:lumMod val="10000"/>
                  </a:schemeClr>
                </a:solidFill>
                <a:cs typeface="Times New Roman" panose="02020603050405020304" pitchFamily="18" charset="0"/>
              </a:rPr>
              <a:t>TOBB ECONOMY AND TECHNOLOGY UNIVERSITY</a:t>
            </a:r>
          </a:p>
          <a:p>
            <a:endParaRPr lang="en-US" sz="2000" dirty="0">
              <a:solidFill>
                <a:schemeClr val="accent5">
                  <a:lumMod val="10000"/>
                </a:schemeClr>
              </a:solidFill>
              <a:cs typeface="Times New Roman" panose="02020603050405020304" pitchFamily="18" charset="0"/>
            </a:endParaRPr>
          </a:p>
          <a:p>
            <a:r>
              <a:rPr lang="en-US" sz="2000" dirty="0">
                <a:solidFill>
                  <a:schemeClr val="accent5">
                    <a:lumMod val="10000"/>
                  </a:schemeClr>
                </a:solidFill>
                <a:cs typeface="Times New Roman" panose="02020603050405020304" pitchFamily="18" charset="0"/>
              </a:rPr>
              <a:t>Prof. Dr. Ayşegül TAYLAN ÖZKAN (Med. Doctor, Lab. Safety, Quality)</a:t>
            </a:r>
            <a:endParaRPr lang="tr-TR" sz="2000" dirty="0">
              <a:solidFill>
                <a:schemeClr val="accent5">
                  <a:lumMod val="10000"/>
                </a:schemeClr>
              </a:solidFill>
              <a:cs typeface="Times New Roman" panose="02020603050405020304" pitchFamily="18" charset="0"/>
            </a:endParaRPr>
          </a:p>
        </p:txBody>
      </p:sp>
      <p:pic>
        <p:nvPicPr>
          <p:cNvPr id="13" name="Resim 12">
            <a:extLst>
              <a:ext uri="{FF2B5EF4-FFF2-40B4-BE49-F238E27FC236}">
                <a16:creationId xmlns:a16="http://schemas.microsoft.com/office/drawing/2014/main" id="{65FB5BC1-5B4B-DCCF-AAD3-722483BCC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85" y="1693958"/>
            <a:ext cx="1223490" cy="1179003"/>
          </a:xfrm>
          <a:prstGeom prst="rect">
            <a:avLst/>
          </a:prstGeom>
        </p:spPr>
      </p:pic>
      <p:sp>
        <p:nvSpPr>
          <p:cNvPr id="15" name="Metin kutusu 14">
            <a:extLst>
              <a:ext uri="{FF2B5EF4-FFF2-40B4-BE49-F238E27FC236}">
                <a16:creationId xmlns:a16="http://schemas.microsoft.com/office/drawing/2014/main" id="{8446284F-5A4E-6787-33C1-E70AE50558D3}"/>
              </a:ext>
            </a:extLst>
          </p:cNvPr>
          <p:cNvSpPr txBox="1"/>
          <p:nvPr/>
        </p:nvSpPr>
        <p:spPr>
          <a:xfrm>
            <a:off x="1617511" y="3132623"/>
            <a:ext cx="6958631" cy="1015663"/>
          </a:xfrm>
          <a:prstGeom prst="rect">
            <a:avLst/>
          </a:prstGeom>
          <a:noFill/>
        </p:spPr>
        <p:txBody>
          <a:bodyPr wrap="square" rtlCol="0">
            <a:spAutoFit/>
          </a:bodyPr>
          <a:lstStyle/>
          <a:p>
            <a:r>
              <a:rPr lang="tr-TR" sz="2000" b="1" u="sng" dirty="0">
                <a:solidFill>
                  <a:schemeClr val="accent5">
                    <a:lumMod val="10000"/>
                  </a:schemeClr>
                </a:solidFill>
                <a:cs typeface="Times New Roman" panose="02020603050405020304" pitchFamily="18" charset="0"/>
              </a:rPr>
              <a:t>ANKARA HACI BAYRAM VELI UNIVERSITY</a:t>
            </a:r>
          </a:p>
          <a:p>
            <a:endParaRPr lang="tr-TR" sz="2000" dirty="0">
              <a:solidFill>
                <a:schemeClr val="accent5">
                  <a:lumMod val="10000"/>
                </a:schemeClr>
              </a:solidFill>
              <a:cs typeface="Times New Roman" panose="02020603050405020304" pitchFamily="18" charset="0"/>
            </a:endParaRPr>
          </a:p>
          <a:p>
            <a:r>
              <a:rPr lang="tr-TR" sz="2000" dirty="0">
                <a:solidFill>
                  <a:schemeClr val="accent5">
                    <a:lumMod val="10000"/>
                  </a:schemeClr>
                </a:solidFill>
                <a:cs typeface="Times New Roman" panose="02020603050405020304" pitchFamily="18" charset="0"/>
              </a:rPr>
              <a:t>Prof. Dr. Emine ÖNER KAYA (</a:t>
            </a:r>
            <a:r>
              <a:rPr lang="tr-TR" sz="2000" dirty="0" err="1">
                <a:solidFill>
                  <a:schemeClr val="accent5">
                    <a:lumMod val="10000"/>
                  </a:schemeClr>
                </a:solidFill>
                <a:cs typeface="Times New Roman" panose="02020603050405020304" pitchFamily="18" charset="0"/>
              </a:rPr>
              <a:t>Banking</a:t>
            </a:r>
            <a:r>
              <a:rPr lang="tr-TR" sz="2000" dirty="0">
                <a:solidFill>
                  <a:schemeClr val="accent5">
                    <a:lumMod val="10000"/>
                  </a:schemeClr>
                </a:solidFill>
                <a:cs typeface="Times New Roman" panose="02020603050405020304" pitchFamily="18" charset="0"/>
              </a:rPr>
              <a:t>-Finance)</a:t>
            </a:r>
          </a:p>
        </p:txBody>
      </p:sp>
      <p:pic>
        <p:nvPicPr>
          <p:cNvPr id="16" name="Resim 15">
            <a:extLst>
              <a:ext uri="{FF2B5EF4-FFF2-40B4-BE49-F238E27FC236}">
                <a16:creationId xmlns:a16="http://schemas.microsoft.com/office/drawing/2014/main" id="{6F866163-9A7C-AA09-FFA6-D0408C8CD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50" y="3247700"/>
            <a:ext cx="1073959" cy="970173"/>
          </a:xfrm>
          <a:prstGeom prst="rect">
            <a:avLst/>
          </a:prstGeom>
        </p:spPr>
      </p:pic>
      <p:sp>
        <p:nvSpPr>
          <p:cNvPr id="18" name="Metin kutusu 17">
            <a:extLst>
              <a:ext uri="{FF2B5EF4-FFF2-40B4-BE49-F238E27FC236}">
                <a16:creationId xmlns:a16="http://schemas.microsoft.com/office/drawing/2014/main" id="{4FF6FD55-A07C-AC2E-CE4E-D17E16AACECC}"/>
              </a:ext>
            </a:extLst>
          </p:cNvPr>
          <p:cNvSpPr txBox="1"/>
          <p:nvPr/>
        </p:nvSpPr>
        <p:spPr>
          <a:xfrm>
            <a:off x="1617511" y="4627179"/>
            <a:ext cx="7988698" cy="1015663"/>
          </a:xfrm>
          <a:prstGeom prst="rect">
            <a:avLst/>
          </a:prstGeom>
          <a:noFill/>
        </p:spPr>
        <p:txBody>
          <a:bodyPr wrap="square" rtlCol="0">
            <a:spAutoFit/>
          </a:bodyPr>
          <a:lstStyle/>
          <a:p>
            <a:r>
              <a:rPr lang="en-US" sz="2000" b="1" u="sng" dirty="0">
                <a:solidFill>
                  <a:schemeClr val="accent5">
                    <a:lumMod val="10000"/>
                  </a:schemeClr>
                </a:solidFill>
                <a:cs typeface="Times New Roman" panose="02020603050405020304" pitchFamily="18" charset="0"/>
              </a:rPr>
              <a:t>DOKUZ EYLÜL UNIVERSITY</a:t>
            </a:r>
          </a:p>
          <a:p>
            <a:endParaRPr lang="en-US" sz="2000" dirty="0">
              <a:solidFill>
                <a:schemeClr val="accent5">
                  <a:lumMod val="10000"/>
                </a:schemeClr>
              </a:solidFill>
              <a:cs typeface="Times New Roman" panose="02020603050405020304" pitchFamily="18" charset="0"/>
            </a:endParaRPr>
          </a:p>
          <a:p>
            <a:r>
              <a:rPr lang="en-US" sz="2000" dirty="0">
                <a:solidFill>
                  <a:schemeClr val="accent5">
                    <a:lumMod val="10000"/>
                  </a:schemeClr>
                </a:solidFill>
                <a:cs typeface="Times New Roman" panose="02020603050405020304" pitchFamily="18" charset="0"/>
              </a:rPr>
              <a:t>Prof. Dr. Hülya AYAR KAYALI (Chemist, Biotechnologist)</a:t>
            </a:r>
            <a:endParaRPr lang="tr-TR" sz="2000" dirty="0">
              <a:solidFill>
                <a:schemeClr val="accent5">
                  <a:lumMod val="10000"/>
                </a:schemeClr>
              </a:solidFill>
              <a:cs typeface="Times New Roman" panose="02020603050405020304" pitchFamily="18" charset="0"/>
            </a:endParaRPr>
          </a:p>
        </p:txBody>
      </p:sp>
      <p:pic>
        <p:nvPicPr>
          <p:cNvPr id="19" name="Picture 2" descr="Logolar | Dokuz Eylül Üniversitesi Edebiyat Fakültesi">
            <a:extLst>
              <a:ext uri="{FF2B5EF4-FFF2-40B4-BE49-F238E27FC236}">
                <a16:creationId xmlns:a16="http://schemas.microsoft.com/office/drawing/2014/main" id="{F3833221-87B1-F529-68A0-1AB62EB49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08" y="4579582"/>
            <a:ext cx="1168919" cy="1168919"/>
          </a:xfrm>
          <a:prstGeom prst="rect">
            <a:avLst/>
          </a:prstGeom>
          <a:solidFill>
            <a:schemeClr val="bg1"/>
          </a:solidFill>
        </p:spPr>
      </p:pic>
      <p:pic>
        <p:nvPicPr>
          <p:cNvPr id="20" name="Resim 19">
            <a:extLst>
              <a:ext uri="{FF2B5EF4-FFF2-40B4-BE49-F238E27FC236}">
                <a16:creationId xmlns:a16="http://schemas.microsoft.com/office/drawing/2014/main" id="{1B289C1B-6D02-6B38-1635-FC7124AFE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9956" y="1207848"/>
            <a:ext cx="1558289" cy="1590790"/>
          </a:xfrm>
          <a:prstGeom prst="rect">
            <a:avLst/>
          </a:prstGeom>
        </p:spPr>
      </p:pic>
      <p:pic>
        <p:nvPicPr>
          <p:cNvPr id="21" name="Resim 20">
            <a:extLst>
              <a:ext uri="{FF2B5EF4-FFF2-40B4-BE49-F238E27FC236}">
                <a16:creationId xmlns:a16="http://schemas.microsoft.com/office/drawing/2014/main" id="{91BF18CD-C5FF-ED1F-0EEE-98A9B2015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9956" y="2985800"/>
            <a:ext cx="1660638" cy="1493974"/>
          </a:xfrm>
          <a:prstGeom prst="rect">
            <a:avLst/>
          </a:prstGeom>
        </p:spPr>
      </p:pic>
      <p:pic>
        <p:nvPicPr>
          <p:cNvPr id="22" name="Resim 21">
            <a:extLst>
              <a:ext uri="{FF2B5EF4-FFF2-40B4-BE49-F238E27FC236}">
                <a16:creationId xmlns:a16="http://schemas.microsoft.com/office/drawing/2014/main" id="{CD0659BE-450B-9A34-1DD4-288FEEFDE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9956" y="4627179"/>
            <a:ext cx="1682257" cy="1634179"/>
          </a:xfrm>
          <a:prstGeom prst="rect">
            <a:avLst/>
          </a:prstGeom>
        </p:spPr>
      </p:pic>
      <p:sp>
        <p:nvSpPr>
          <p:cNvPr id="3" name="Yuvarlatılmış Dikdörtgen 90">
            <a:extLst>
              <a:ext uri="{FF2B5EF4-FFF2-40B4-BE49-F238E27FC236}">
                <a16:creationId xmlns:a16="http://schemas.microsoft.com/office/drawing/2014/main" id="{0463DA4A-2205-614D-64D5-0E7E9958FDCA}"/>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Project Team</a:t>
            </a:r>
          </a:p>
        </p:txBody>
      </p:sp>
    </p:spTree>
    <p:extLst>
      <p:ext uri="{BB962C8B-B14F-4D97-AF65-F5344CB8AC3E}">
        <p14:creationId xmlns:p14="http://schemas.microsoft.com/office/powerpoint/2010/main" val="260295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4" name="Metin kutusu 3">
            <a:extLst>
              <a:ext uri="{FF2B5EF4-FFF2-40B4-BE49-F238E27FC236}">
                <a16:creationId xmlns:a16="http://schemas.microsoft.com/office/drawing/2014/main" id="{D4DCAFF1-CAD3-194B-57C8-BF59CB39CAB3}"/>
              </a:ext>
            </a:extLst>
          </p:cNvPr>
          <p:cNvSpPr txBox="1"/>
          <p:nvPr/>
        </p:nvSpPr>
        <p:spPr>
          <a:xfrm>
            <a:off x="2028261" y="1635341"/>
            <a:ext cx="7019571" cy="1692771"/>
          </a:xfrm>
          <a:prstGeom prst="rect">
            <a:avLst/>
          </a:prstGeom>
          <a:noFill/>
        </p:spPr>
        <p:txBody>
          <a:bodyPr wrap="square" rtlCol="0">
            <a:spAutoFit/>
          </a:bodyPr>
          <a:lstStyle/>
          <a:p>
            <a:r>
              <a:rPr lang="en-US" sz="2400" b="1" u="sng" dirty="0">
                <a:solidFill>
                  <a:schemeClr val="tx2">
                    <a:lumMod val="10000"/>
                  </a:schemeClr>
                </a:solidFill>
                <a:cs typeface="Times New Roman" panose="02020603050405020304" pitchFamily="18" charset="0"/>
              </a:rPr>
              <a:t>KOBAY </a:t>
            </a:r>
            <a:r>
              <a:rPr lang="tr-TR" sz="2400" b="1" u="sng" dirty="0">
                <a:solidFill>
                  <a:schemeClr val="tx2">
                    <a:lumMod val="10000"/>
                  </a:schemeClr>
                </a:solidFill>
                <a:cs typeface="Times New Roman" panose="02020603050405020304" pitchFamily="18" charset="0"/>
              </a:rPr>
              <a:t>A.Ş.</a:t>
            </a:r>
            <a:endParaRPr lang="tr-TR" sz="2400" u="sng" dirty="0">
              <a:solidFill>
                <a:schemeClr val="accent5">
                  <a:lumMod val="10000"/>
                </a:schemeClr>
              </a:solidFill>
              <a:cs typeface="Times New Roman" panose="02020603050405020304" pitchFamily="18" charset="0"/>
            </a:endParaRPr>
          </a:p>
          <a:p>
            <a:endParaRPr lang="en-US" sz="2000" dirty="0">
              <a:solidFill>
                <a:schemeClr val="accent5">
                  <a:lumMod val="10000"/>
                </a:schemeClr>
              </a:solidFill>
              <a:cs typeface="Times New Roman" panose="02020603050405020304" pitchFamily="18" charset="0"/>
            </a:endParaRPr>
          </a:p>
          <a:p>
            <a:r>
              <a:rPr lang="en-US" sz="2000" dirty="0" err="1">
                <a:solidFill>
                  <a:schemeClr val="accent5">
                    <a:lumMod val="10000"/>
                  </a:schemeClr>
                </a:solidFill>
                <a:cs typeface="Times New Roman" panose="02020603050405020304" pitchFamily="18" charset="0"/>
              </a:rPr>
              <a:t>Begüm</a:t>
            </a:r>
            <a:r>
              <a:rPr lang="en-US" sz="2000" dirty="0">
                <a:solidFill>
                  <a:schemeClr val="accent5">
                    <a:lumMod val="10000"/>
                  </a:schemeClr>
                </a:solidFill>
                <a:cs typeface="Times New Roman" panose="02020603050405020304" pitchFamily="18" charset="0"/>
              </a:rPr>
              <a:t> BUĞDAYCI (Veterinarian)</a:t>
            </a:r>
          </a:p>
          <a:p>
            <a:endParaRPr lang="en-US" sz="2000" dirty="0">
              <a:solidFill>
                <a:schemeClr val="accent5">
                  <a:lumMod val="10000"/>
                </a:schemeClr>
              </a:solidFill>
              <a:cs typeface="Times New Roman" panose="02020603050405020304" pitchFamily="18" charset="0"/>
            </a:endParaRPr>
          </a:p>
          <a:p>
            <a:r>
              <a:rPr lang="en-US" sz="2000" dirty="0">
                <a:solidFill>
                  <a:schemeClr val="accent5">
                    <a:lumMod val="10000"/>
                  </a:schemeClr>
                </a:solidFill>
                <a:cs typeface="Times New Roman" panose="02020603050405020304" pitchFamily="18" charset="0"/>
              </a:rPr>
              <a:t>Assoc. Prof. Dr. </a:t>
            </a:r>
            <a:r>
              <a:rPr lang="en-US" sz="2000" dirty="0" err="1">
                <a:solidFill>
                  <a:schemeClr val="accent5">
                    <a:lumMod val="10000"/>
                  </a:schemeClr>
                </a:solidFill>
                <a:cs typeface="Times New Roman" panose="02020603050405020304" pitchFamily="18" charset="0"/>
              </a:rPr>
              <a:t>Kürşat</a:t>
            </a:r>
            <a:r>
              <a:rPr lang="en-US" sz="2000" dirty="0">
                <a:solidFill>
                  <a:schemeClr val="accent5">
                    <a:lumMod val="10000"/>
                  </a:schemeClr>
                </a:solidFill>
                <a:cs typeface="Times New Roman" panose="02020603050405020304" pitchFamily="18" charset="0"/>
              </a:rPr>
              <a:t> </a:t>
            </a:r>
            <a:r>
              <a:rPr lang="en-US" sz="2000" dirty="0" err="1">
                <a:solidFill>
                  <a:schemeClr val="accent5">
                    <a:lumMod val="10000"/>
                  </a:schemeClr>
                </a:solidFill>
                <a:cs typeface="Times New Roman" panose="02020603050405020304" pitchFamily="18" charset="0"/>
              </a:rPr>
              <a:t>DERiCi</a:t>
            </a:r>
            <a:r>
              <a:rPr lang="en-US" sz="2000" dirty="0">
                <a:solidFill>
                  <a:schemeClr val="accent5">
                    <a:lumMod val="10000"/>
                  </a:schemeClr>
                </a:solidFill>
                <a:cs typeface="Times New Roman" panose="02020603050405020304" pitchFamily="18" charset="0"/>
              </a:rPr>
              <a:t> (Medical Doctor, Pharmacologist)</a:t>
            </a:r>
            <a:endParaRPr lang="tr-TR" sz="2000" dirty="0">
              <a:solidFill>
                <a:schemeClr val="accent5">
                  <a:lumMod val="10000"/>
                </a:schemeClr>
              </a:solidFill>
              <a:cs typeface="Times New Roman" panose="02020603050405020304" pitchFamily="18" charset="0"/>
            </a:endParaRPr>
          </a:p>
        </p:txBody>
      </p:sp>
      <p:pic>
        <p:nvPicPr>
          <p:cNvPr id="5" name="Resim 4">
            <a:extLst>
              <a:ext uri="{FF2B5EF4-FFF2-40B4-BE49-F238E27FC236}">
                <a16:creationId xmlns:a16="http://schemas.microsoft.com/office/drawing/2014/main" id="{66D2DF62-0657-6D23-F1A1-6FBCAEFC5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80" y="1920159"/>
            <a:ext cx="1700377" cy="1029865"/>
          </a:xfrm>
          <a:prstGeom prst="rect">
            <a:avLst/>
          </a:prstGeom>
        </p:spPr>
      </p:pic>
      <p:sp>
        <p:nvSpPr>
          <p:cNvPr id="6" name="Metin kutusu 5">
            <a:extLst>
              <a:ext uri="{FF2B5EF4-FFF2-40B4-BE49-F238E27FC236}">
                <a16:creationId xmlns:a16="http://schemas.microsoft.com/office/drawing/2014/main" id="{BC1A469B-0782-0F25-8390-30D95BE22670}"/>
              </a:ext>
            </a:extLst>
          </p:cNvPr>
          <p:cNvSpPr txBox="1"/>
          <p:nvPr/>
        </p:nvSpPr>
        <p:spPr>
          <a:xfrm>
            <a:off x="2153076" y="4128662"/>
            <a:ext cx="6769943" cy="1138773"/>
          </a:xfrm>
          <a:prstGeom prst="rect">
            <a:avLst/>
          </a:prstGeom>
          <a:noFill/>
        </p:spPr>
        <p:txBody>
          <a:bodyPr wrap="square" rtlCol="0">
            <a:spAutoFit/>
          </a:bodyPr>
          <a:lstStyle/>
          <a:p>
            <a:r>
              <a:rPr lang="en-US" sz="2400" b="1" u="sng" dirty="0">
                <a:solidFill>
                  <a:schemeClr val="accent5">
                    <a:lumMod val="10000"/>
                  </a:schemeClr>
                </a:solidFill>
                <a:cs typeface="Times New Roman" panose="02020603050405020304" pitchFamily="18" charset="0"/>
              </a:rPr>
              <a:t>UNIVERSITA DEGLI STUDI DI PADOVA</a:t>
            </a:r>
          </a:p>
          <a:p>
            <a:endParaRPr lang="tr-TR" sz="2400" dirty="0">
              <a:solidFill>
                <a:schemeClr val="accent5">
                  <a:lumMod val="10000"/>
                </a:schemeClr>
              </a:solidFill>
              <a:cs typeface="Times New Roman" panose="02020603050405020304" pitchFamily="18" charset="0"/>
            </a:endParaRPr>
          </a:p>
          <a:p>
            <a:r>
              <a:rPr lang="en-US" sz="2000" dirty="0">
                <a:solidFill>
                  <a:schemeClr val="accent5">
                    <a:lumMod val="10000"/>
                  </a:schemeClr>
                </a:solidFill>
                <a:cs typeface="Times New Roman" panose="02020603050405020304" pitchFamily="18" charset="0"/>
              </a:rPr>
              <a:t>Assoc. Dr. Lucia GEMMA DELOGU (Nanotechnologist)</a:t>
            </a:r>
            <a:endParaRPr lang="tr-TR" sz="2000" dirty="0">
              <a:solidFill>
                <a:schemeClr val="accent5">
                  <a:lumMod val="10000"/>
                </a:schemeClr>
              </a:solidFill>
              <a:cs typeface="Times New Roman" panose="02020603050405020304" pitchFamily="18" charset="0"/>
            </a:endParaRPr>
          </a:p>
        </p:txBody>
      </p:sp>
      <p:pic>
        <p:nvPicPr>
          <p:cNvPr id="10" name="Picture 2">
            <a:extLst>
              <a:ext uri="{FF2B5EF4-FFF2-40B4-BE49-F238E27FC236}">
                <a16:creationId xmlns:a16="http://schemas.microsoft.com/office/drawing/2014/main" id="{9007E450-6A90-69FA-C232-4C8492ACD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27" y="4035595"/>
            <a:ext cx="1457129" cy="1457129"/>
          </a:xfrm>
          <a:prstGeom prst="rect">
            <a:avLst/>
          </a:prstGeom>
          <a:solidFill>
            <a:schemeClr val="bg1"/>
          </a:solidFill>
        </p:spPr>
      </p:pic>
      <p:pic>
        <p:nvPicPr>
          <p:cNvPr id="11" name="Resim 10">
            <a:extLst>
              <a:ext uri="{FF2B5EF4-FFF2-40B4-BE49-F238E27FC236}">
                <a16:creationId xmlns:a16="http://schemas.microsoft.com/office/drawing/2014/main" id="{EAE08A7D-EFA5-75A4-9E60-D00A9383A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180" y="1752600"/>
            <a:ext cx="1669031" cy="1821733"/>
          </a:xfrm>
          <a:prstGeom prst="rect">
            <a:avLst/>
          </a:prstGeom>
        </p:spPr>
      </p:pic>
      <p:pic>
        <p:nvPicPr>
          <p:cNvPr id="14" name="Resim 13">
            <a:extLst>
              <a:ext uri="{FF2B5EF4-FFF2-40B4-BE49-F238E27FC236}">
                <a16:creationId xmlns:a16="http://schemas.microsoft.com/office/drawing/2014/main" id="{790E8B72-214F-FCBA-2D99-CDF9D76B1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4010" y="1752600"/>
            <a:ext cx="1590350" cy="1821733"/>
          </a:xfrm>
          <a:prstGeom prst="rect">
            <a:avLst/>
          </a:prstGeom>
        </p:spPr>
      </p:pic>
      <p:pic>
        <p:nvPicPr>
          <p:cNvPr id="17" name="Resim 16">
            <a:extLst>
              <a:ext uri="{FF2B5EF4-FFF2-40B4-BE49-F238E27FC236}">
                <a16:creationId xmlns:a16="http://schemas.microsoft.com/office/drawing/2014/main" id="{BBB725EC-0B41-42DA-0E8A-947A6E1E59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4945" y="4128662"/>
            <a:ext cx="1900037" cy="1766530"/>
          </a:xfrm>
          <a:prstGeom prst="rect">
            <a:avLst/>
          </a:prstGeom>
        </p:spPr>
      </p:pic>
      <p:sp>
        <p:nvSpPr>
          <p:cNvPr id="3" name="Yuvarlatılmış Dikdörtgen 90">
            <a:extLst>
              <a:ext uri="{FF2B5EF4-FFF2-40B4-BE49-F238E27FC236}">
                <a16:creationId xmlns:a16="http://schemas.microsoft.com/office/drawing/2014/main" id="{FEB9EB80-C2DF-2F8D-F219-2560ACC1196E}"/>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EKİBİ</a:t>
            </a:r>
          </a:p>
        </p:txBody>
      </p:sp>
    </p:spTree>
    <p:extLst>
      <p:ext uri="{BB962C8B-B14F-4D97-AF65-F5344CB8AC3E}">
        <p14:creationId xmlns:p14="http://schemas.microsoft.com/office/powerpoint/2010/main" val="2624827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3" name="Metin kutusu 2">
            <a:extLst>
              <a:ext uri="{FF2B5EF4-FFF2-40B4-BE49-F238E27FC236}">
                <a16:creationId xmlns:a16="http://schemas.microsoft.com/office/drawing/2014/main" id="{609CCF1C-01C7-06F6-F9A3-F743AB077178}"/>
              </a:ext>
            </a:extLst>
          </p:cNvPr>
          <p:cNvSpPr txBox="1"/>
          <p:nvPr/>
        </p:nvSpPr>
        <p:spPr>
          <a:xfrm>
            <a:off x="3023259" y="1528803"/>
            <a:ext cx="6730341" cy="1360372"/>
          </a:xfrm>
          <a:prstGeom prst="rect">
            <a:avLst/>
          </a:prstGeom>
          <a:noFill/>
        </p:spPr>
        <p:txBody>
          <a:bodyPr wrap="square" rtlCol="0">
            <a:spAutoFit/>
          </a:bodyPr>
          <a:lstStyle/>
          <a:p>
            <a:pPr>
              <a:lnSpc>
                <a:spcPct val="200000"/>
              </a:lnSpc>
            </a:pPr>
            <a:r>
              <a:rPr lang="en-US" sz="2400" b="1" u="sng" dirty="0">
                <a:solidFill>
                  <a:schemeClr val="accent5">
                    <a:lumMod val="10000"/>
                  </a:schemeClr>
                </a:solidFill>
                <a:cs typeface="Times New Roman" panose="02020603050405020304" pitchFamily="18" charset="0"/>
              </a:rPr>
              <a:t>TRANSMISSIBLE BV</a:t>
            </a:r>
          </a:p>
          <a:p>
            <a:pPr>
              <a:lnSpc>
                <a:spcPct val="200000"/>
              </a:lnSpc>
            </a:pPr>
            <a:r>
              <a:rPr lang="en-US" sz="2000" dirty="0">
                <a:solidFill>
                  <a:schemeClr val="accent5">
                    <a:lumMod val="10000"/>
                  </a:schemeClr>
                </a:solidFill>
                <a:cs typeface="Times New Roman" panose="02020603050405020304" pitchFamily="18" charset="0"/>
              </a:rPr>
              <a:t>Dr. Arnold BOSMAN (Director; public health specialist)</a:t>
            </a:r>
          </a:p>
        </p:txBody>
      </p:sp>
      <p:sp>
        <p:nvSpPr>
          <p:cNvPr id="12" name="Metin kutusu 11">
            <a:extLst>
              <a:ext uri="{FF2B5EF4-FFF2-40B4-BE49-F238E27FC236}">
                <a16:creationId xmlns:a16="http://schemas.microsoft.com/office/drawing/2014/main" id="{108E0F49-B1A8-80C7-1776-4B6531022217}"/>
              </a:ext>
            </a:extLst>
          </p:cNvPr>
          <p:cNvSpPr txBox="1"/>
          <p:nvPr/>
        </p:nvSpPr>
        <p:spPr>
          <a:xfrm>
            <a:off x="3023259" y="3868444"/>
            <a:ext cx="7564583" cy="1360372"/>
          </a:xfrm>
          <a:prstGeom prst="rect">
            <a:avLst/>
          </a:prstGeom>
          <a:noFill/>
        </p:spPr>
        <p:txBody>
          <a:bodyPr wrap="square" rtlCol="0">
            <a:spAutoFit/>
          </a:bodyPr>
          <a:lstStyle/>
          <a:p>
            <a:pPr>
              <a:lnSpc>
                <a:spcPct val="200000"/>
              </a:lnSpc>
            </a:pPr>
            <a:r>
              <a:rPr lang="en-US" sz="2400" b="1" u="sng" dirty="0">
                <a:solidFill>
                  <a:schemeClr val="accent5">
                    <a:lumMod val="10000"/>
                  </a:schemeClr>
                </a:solidFill>
                <a:cs typeface="Times New Roman" panose="02020603050405020304" pitchFamily="18" charset="0"/>
              </a:rPr>
              <a:t>UNIVERSIDADE DO MINHO</a:t>
            </a:r>
            <a:endParaRPr lang="tr-TR" sz="2400" dirty="0">
              <a:solidFill>
                <a:schemeClr val="accent5">
                  <a:lumMod val="10000"/>
                </a:schemeClr>
              </a:solidFill>
              <a:cs typeface="Times New Roman" panose="02020603050405020304" pitchFamily="18" charset="0"/>
            </a:endParaRPr>
          </a:p>
          <a:p>
            <a:pPr>
              <a:lnSpc>
                <a:spcPct val="200000"/>
              </a:lnSpc>
            </a:pPr>
            <a:r>
              <a:rPr lang="en-US" sz="2000" dirty="0">
                <a:solidFill>
                  <a:schemeClr val="accent5">
                    <a:lumMod val="10000"/>
                  </a:schemeClr>
                </a:solidFill>
                <a:cs typeface="Times New Roman" panose="02020603050405020304" pitchFamily="18" charset="0"/>
              </a:rPr>
              <a:t>Prof. Dr. Nuno S. OSÓRIO (Bioinformatics Expert)</a:t>
            </a:r>
            <a:endParaRPr lang="tr-TR" sz="2000" dirty="0">
              <a:solidFill>
                <a:schemeClr val="accent5">
                  <a:lumMod val="10000"/>
                </a:schemeClr>
              </a:solidFill>
              <a:cs typeface="Times New Roman" panose="02020603050405020304" pitchFamily="18" charset="0"/>
            </a:endParaRPr>
          </a:p>
        </p:txBody>
      </p:sp>
      <p:pic>
        <p:nvPicPr>
          <p:cNvPr id="15" name="Resim 14">
            <a:extLst>
              <a:ext uri="{FF2B5EF4-FFF2-40B4-BE49-F238E27FC236}">
                <a16:creationId xmlns:a16="http://schemas.microsoft.com/office/drawing/2014/main" id="{932210E2-7D1A-BDB6-6CEC-F5672E9EF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677" y="1371367"/>
            <a:ext cx="1794783" cy="1952649"/>
          </a:xfrm>
          <a:prstGeom prst="rect">
            <a:avLst/>
          </a:prstGeom>
        </p:spPr>
      </p:pic>
      <p:pic>
        <p:nvPicPr>
          <p:cNvPr id="16" name="Picture 6" descr="Minho Üniversitesi – VETforEI">
            <a:extLst>
              <a:ext uri="{FF2B5EF4-FFF2-40B4-BE49-F238E27FC236}">
                <a16:creationId xmlns:a16="http://schemas.microsoft.com/office/drawing/2014/main" id="{CA55C400-C9C7-C821-48FA-A1B06CE5B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226" y="3868444"/>
            <a:ext cx="1434597" cy="1516581"/>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FD2BD596-C86B-78C6-32CD-FCE09D57D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6677" y="3774772"/>
            <a:ext cx="1889674" cy="1952649"/>
          </a:xfrm>
          <a:prstGeom prst="rect">
            <a:avLst/>
          </a:prstGeom>
        </p:spPr>
      </p:pic>
      <p:pic>
        <p:nvPicPr>
          <p:cNvPr id="19" name="Picture 4" descr="Transmissible BV | Houten">
            <a:extLst>
              <a:ext uri="{FF2B5EF4-FFF2-40B4-BE49-F238E27FC236}">
                <a16:creationId xmlns:a16="http://schemas.microsoft.com/office/drawing/2014/main" id="{4EE58C24-6FF8-1277-8733-E9A0025CC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739" y="1493980"/>
            <a:ext cx="1468084" cy="1830037"/>
          </a:xfrm>
          <a:prstGeom prst="rect">
            <a:avLst/>
          </a:prstGeom>
          <a:noFill/>
          <a:extLst>
            <a:ext uri="{909E8E84-426E-40DD-AFC4-6F175D3DCCD1}">
              <a14:hiddenFill xmlns:a14="http://schemas.microsoft.com/office/drawing/2010/main">
                <a:solidFill>
                  <a:srgbClr val="FFFFFF"/>
                </a:solidFill>
              </a14:hiddenFill>
            </a:ext>
          </a:extLst>
        </p:spPr>
      </p:pic>
      <p:sp>
        <p:nvSpPr>
          <p:cNvPr id="4" name="Yuvarlatılmış Dikdörtgen 90">
            <a:extLst>
              <a:ext uri="{FF2B5EF4-FFF2-40B4-BE49-F238E27FC236}">
                <a16:creationId xmlns:a16="http://schemas.microsoft.com/office/drawing/2014/main" id="{298122D3-60CB-4046-0398-7E9808BFC299}"/>
              </a:ext>
            </a:extLst>
          </p:cNvPr>
          <p:cNvSpPr/>
          <p:nvPr/>
        </p:nvSpPr>
        <p:spPr>
          <a:xfrm>
            <a:off x="5241428" y="245008"/>
            <a:ext cx="3626420" cy="587955"/>
          </a:xfrm>
          <a:prstGeom prst="roundRect">
            <a:avLst/>
          </a:prstGeom>
          <a:solidFill>
            <a:schemeClr val="accent5">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3600" b="1" dirty="0">
                <a:solidFill>
                  <a:schemeClr val="tx2">
                    <a:lumMod val="10000"/>
                  </a:schemeClr>
                </a:solidFill>
                <a:cs typeface="Times New Roman" panose="02020603050405020304" pitchFamily="18" charset="0"/>
              </a:rPr>
              <a:t>PROJE EKİBİ</a:t>
            </a:r>
          </a:p>
        </p:txBody>
      </p:sp>
    </p:spTree>
    <p:extLst>
      <p:ext uri="{BB962C8B-B14F-4D97-AF65-F5344CB8AC3E}">
        <p14:creationId xmlns:p14="http://schemas.microsoft.com/office/powerpoint/2010/main" val="268400700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F7A03E3CC2B6EB4A87DF82B51C19063E" ma:contentTypeVersion="16" ma:contentTypeDescription="Yeni belge oluşturun." ma:contentTypeScope="" ma:versionID="dbcca3ee34e8229fa724a20d39687dd7">
  <xsd:schema xmlns:xsd="http://www.w3.org/2001/XMLSchema" xmlns:xs="http://www.w3.org/2001/XMLSchema" xmlns:p="http://schemas.microsoft.com/office/2006/metadata/properties" xmlns:ns3="538567ab-7e24-4b8f-852d-4c1d6c0ccc03" xmlns:ns4="1827eef7-7f8e-4d9e-8c62-1e1908df4360" targetNamespace="http://schemas.microsoft.com/office/2006/metadata/properties" ma:root="true" ma:fieldsID="53c2bcef5a821d3b9605a566fd4f4fa6" ns3:_="" ns4:_="">
    <xsd:import namespace="538567ab-7e24-4b8f-852d-4c1d6c0ccc03"/>
    <xsd:import namespace="1827eef7-7f8e-4d9e-8c62-1e1908df43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4:SharedWithUsers" minOccurs="0"/>
                <xsd:element ref="ns4:SharedWithDetails" minOccurs="0"/>
                <xsd:element ref="ns4:SharingHintHas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567ab-7e24-4b8f-852d-4c1d6c0cc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27eef7-7f8e-4d9e-8c62-1e1908df4360" elementFormDefault="qualified">
    <xsd:import namespace="http://schemas.microsoft.com/office/2006/documentManagement/types"/>
    <xsd:import namespace="http://schemas.microsoft.com/office/infopath/2007/PartnerControls"/>
    <xsd:element name="SharedWithUsers" ma:index="19"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Ayrıntıları ile Paylaşıldı" ma:internalName="SharedWithDetails" ma:readOnly="true">
      <xsd:simpleType>
        <xsd:restriction base="dms:Note">
          <xsd:maxLength value="255"/>
        </xsd:restriction>
      </xsd:simpleType>
    </xsd:element>
    <xsd:element name="SharingHintHash" ma:index="21" nillable="true" ma:displayName="İpucu Paylaşımı Karması"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2FFE61-AE1F-44F0-80E9-45DB9D74A546}">
  <ds:schemaRefs>
    <ds:schemaRef ds:uri="http://schemas.microsoft.com/sharepoint/v3/contenttype/forms"/>
  </ds:schemaRefs>
</ds:datastoreItem>
</file>

<file path=customXml/itemProps2.xml><?xml version="1.0" encoding="utf-8"?>
<ds:datastoreItem xmlns:ds="http://schemas.openxmlformats.org/officeDocument/2006/customXml" ds:itemID="{7B8EBB65-85E4-44C3-9832-0A59D7DA4075}">
  <ds:schemaRefs>
    <ds:schemaRef ds:uri="http://purl.org/dc/elements/1.1/"/>
    <ds:schemaRef ds:uri="1827eef7-7f8e-4d9e-8c62-1e1908df4360"/>
    <ds:schemaRef ds:uri="http://purl.org/dc/terms/"/>
    <ds:schemaRef ds:uri="http://purl.org/dc/dcmitype/"/>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538567ab-7e24-4b8f-852d-4c1d6c0ccc03"/>
  </ds:schemaRefs>
</ds:datastoreItem>
</file>

<file path=customXml/itemProps3.xml><?xml version="1.0" encoding="utf-8"?>
<ds:datastoreItem xmlns:ds="http://schemas.openxmlformats.org/officeDocument/2006/customXml" ds:itemID="{015EA621-FFFB-4FB5-961A-4A19EEDE78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567ab-7e24-4b8f-852d-4c1d6c0ccc03"/>
    <ds:schemaRef ds:uri="1827eef7-7f8e-4d9e-8c62-1e1908df4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1750</TotalTime>
  <Words>1541</Words>
  <Application>Microsoft Macintosh PowerPoint</Application>
  <PresentationFormat>Widescreen</PresentationFormat>
  <Paragraphs>173</Paragraphs>
  <Slides>18</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Calibri Light</vt:lpstr>
      <vt:lpstr>Roboto</vt:lpstr>
      <vt:lpstr>Times New Roman</vt:lpstr>
      <vt:lpstr>Office Teması</vt:lpstr>
      <vt:lpstr>A UNIVERSAL STRATEGIC NECESSITY:  FROM MOLECULE TO DRUG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UNIVERSAL STRATEGIC NECESSITY:  FROM MOLECULE TO DRUG</dc:title>
  <dc:creator>Mine Ensoy</dc:creator>
  <cp:lastModifiedBy>Arnold Bosman</cp:lastModifiedBy>
  <cp:revision>223</cp:revision>
  <dcterms:created xsi:type="dcterms:W3CDTF">2023-02-12T14:46:05Z</dcterms:created>
  <dcterms:modified xsi:type="dcterms:W3CDTF">2024-09-24T15:08:10Z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0x010100F7A03E3CC2B6EB4A87DF82B51C19063E</vt:lpwstr>
  </property>
</Properties>
</file>