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7" r:id="rId2"/>
    <p:sldId id="257" r:id="rId3"/>
    <p:sldId id="297" r:id="rId4"/>
    <p:sldId id="298" r:id="rId5"/>
    <p:sldId id="319" r:id="rId6"/>
    <p:sldId id="258" r:id="rId7"/>
    <p:sldId id="320" r:id="rId8"/>
    <p:sldId id="321" r:id="rId9"/>
    <p:sldId id="322" r:id="rId10"/>
    <p:sldId id="1719" r:id="rId11"/>
    <p:sldId id="324" r:id="rId12"/>
    <p:sldId id="1720" r:id="rId13"/>
    <p:sldId id="325" r:id="rId14"/>
    <p:sldId id="326" r:id="rId15"/>
    <p:sldId id="327" r:id="rId16"/>
    <p:sldId id="328" r:id="rId17"/>
    <p:sldId id="329" r:id="rId18"/>
    <p:sldId id="277" r:id="rId19"/>
    <p:sldId id="278" r:id="rId20"/>
    <p:sldId id="1723" r:id="rId21"/>
    <p:sldId id="280" r:id="rId22"/>
    <p:sldId id="281" r:id="rId23"/>
    <p:sldId id="1729" r:id="rId24"/>
    <p:sldId id="1731" r:id="rId25"/>
    <p:sldId id="1732" r:id="rId2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2"/>
    <p:restoredTop sz="59116"/>
  </p:normalViewPr>
  <p:slideViewPr>
    <p:cSldViewPr snapToGrid="0">
      <p:cViewPr varScale="1">
        <p:scale>
          <a:sx n="72" d="100"/>
          <a:sy n="72" d="100"/>
        </p:scale>
        <p:origin x="21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dgm:spPr/>
      <dgm:t>
        <a:bodyPr/>
        <a:lstStyle/>
        <a:p>
          <a:r>
            <a:rPr lang="tr-TR" dirty="0" err="1"/>
            <a:t>Identify</a:t>
          </a:r>
          <a:endParaRPr lang="en-US"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1DDE2645-7221-AF42-97E8-DB2406643A41}">
      <dgm:prSet/>
      <dgm:spPr/>
      <dgm:t>
        <a:bodyPr/>
        <a:lstStyle/>
        <a:p>
          <a:r>
            <a:rPr lang="tr-TR" dirty="0" err="1"/>
            <a:t>Recall</a:t>
          </a:r>
          <a:endParaRPr lang="tr-TR" dirty="0"/>
        </a:p>
      </dgm:t>
    </dgm:pt>
    <dgm:pt modelId="{D5FADA6E-145D-864A-B0FA-74B5C22D413D}" type="parTrans" cxnId="{0B43257E-BFB9-AB44-98DF-4A4FF2666A20}">
      <dgm:prSet/>
      <dgm:spPr/>
      <dgm:t>
        <a:bodyPr/>
        <a:lstStyle/>
        <a:p>
          <a:endParaRPr lang="en-GB"/>
        </a:p>
      </dgm:t>
    </dgm:pt>
    <dgm:pt modelId="{C7513AD3-A13D-2642-BEE9-F208A84C77C9}" type="sibTrans" cxnId="{0B43257E-BFB9-AB44-98DF-4A4FF2666A20}">
      <dgm:prSet/>
      <dgm:spPr/>
      <dgm:t>
        <a:bodyPr/>
        <a:lstStyle/>
        <a:p>
          <a:endParaRPr lang="en-GB"/>
        </a:p>
      </dgm:t>
    </dgm:pt>
    <dgm:pt modelId="{11313AA8-18DD-0E46-9457-6998F0234CD5}">
      <dgm:prSet/>
      <dgm:spPr/>
      <dgm:t>
        <a:bodyPr/>
        <a:lstStyle/>
        <a:p>
          <a:r>
            <a:rPr lang="tr-TR" dirty="0" err="1"/>
            <a:t>Interpret</a:t>
          </a:r>
          <a:endParaRPr lang="tr-TR" dirty="0"/>
        </a:p>
      </dgm:t>
    </dgm:pt>
    <dgm:pt modelId="{4438A5BC-5D78-6D4A-9636-D7A345A87DAA}" type="parTrans" cxnId="{AB8EA0C0-AE34-F246-8C6D-85DFF97385D2}">
      <dgm:prSet/>
      <dgm:spPr/>
      <dgm:t>
        <a:bodyPr/>
        <a:lstStyle/>
        <a:p>
          <a:endParaRPr lang="en-GB"/>
        </a:p>
      </dgm:t>
    </dgm:pt>
    <dgm:pt modelId="{C8ED5B9B-E364-9F44-9E3C-FB53E38EC88F}" type="sibTrans" cxnId="{AB8EA0C0-AE34-F246-8C6D-85DFF97385D2}">
      <dgm:prSet/>
      <dgm:spPr/>
      <dgm:t>
        <a:bodyPr/>
        <a:lstStyle/>
        <a:p>
          <a:endParaRPr lang="en-GB"/>
        </a:p>
      </dgm:t>
    </dgm:pt>
    <dgm:pt modelId="{5DE38FCB-62FA-F046-9655-266396803E52}">
      <dgm:prSet/>
      <dgm:spPr/>
      <dgm:t>
        <a:bodyPr/>
        <a:lstStyle/>
        <a:p>
          <a:r>
            <a:rPr lang="tr-TR" dirty="0" err="1"/>
            <a:t>Explain</a:t>
          </a:r>
          <a:endParaRPr lang="tr-TR" dirty="0"/>
        </a:p>
      </dgm:t>
    </dgm:pt>
    <dgm:pt modelId="{7FB2C6AF-3FEF-4942-923D-038685EC88D2}" type="parTrans" cxnId="{845ABA4F-7D9F-0643-93ED-6CC2EA116251}">
      <dgm:prSet/>
      <dgm:spPr/>
      <dgm:t>
        <a:bodyPr/>
        <a:lstStyle/>
        <a:p>
          <a:endParaRPr lang="en-GB"/>
        </a:p>
      </dgm:t>
    </dgm:pt>
    <dgm:pt modelId="{608F52DE-B795-984B-BE1D-03DC3461D7A7}" type="sibTrans" cxnId="{845ABA4F-7D9F-0643-93ED-6CC2EA116251}">
      <dgm:prSet/>
      <dgm:spPr/>
      <dgm:t>
        <a:bodyPr/>
        <a:lstStyle/>
        <a:p>
          <a:endParaRPr lang="en-GB"/>
        </a:p>
      </dgm:t>
    </dgm:pt>
    <dgm:pt modelId="{7288607B-07EE-7847-A16E-7F9A71E857F0}">
      <dgm:prSet/>
      <dgm:spPr/>
      <dgm:t>
        <a:bodyPr/>
        <a:lstStyle/>
        <a:p>
          <a:r>
            <a:rPr lang="tr-TR" dirty="0" err="1"/>
            <a:t>the</a:t>
          </a:r>
          <a:r>
            <a:rPr lang="tr-TR" dirty="0"/>
            <a:t> </a:t>
          </a:r>
          <a:r>
            <a:rPr lang="tr-TR" dirty="0" err="1"/>
            <a:t>drug</a:t>
          </a:r>
          <a:r>
            <a:rPr lang="tr-TR" dirty="0"/>
            <a:t> </a:t>
          </a:r>
          <a:r>
            <a:rPr lang="tr-TR" dirty="0" err="1"/>
            <a:t>development</a:t>
          </a:r>
          <a:r>
            <a:rPr lang="tr-TR" dirty="0"/>
            <a:t> </a:t>
          </a:r>
          <a:r>
            <a:rPr lang="tr-TR" dirty="0" err="1"/>
            <a:t>stages</a:t>
          </a:r>
          <a:r>
            <a:rPr lang="tr-TR" dirty="0"/>
            <a:t> </a:t>
          </a:r>
          <a:r>
            <a:rPr lang="tr-TR" dirty="0" err="1"/>
            <a:t>and</a:t>
          </a:r>
          <a:r>
            <a:rPr lang="tr-TR" dirty="0"/>
            <a:t> </a:t>
          </a:r>
          <a:r>
            <a:rPr lang="tr-TR" dirty="0" err="1"/>
            <a:t>the</a:t>
          </a:r>
          <a:r>
            <a:rPr lang="tr-TR" dirty="0"/>
            <a:t> </a:t>
          </a:r>
          <a:r>
            <a:rPr lang="tr-TR" dirty="0" err="1"/>
            <a:t>basic</a:t>
          </a:r>
          <a:r>
            <a:rPr lang="tr-TR" dirty="0"/>
            <a:t> </a:t>
          </a:r>
          <a:r>
            <a:rPr lang="tr-TR" dirty="0" err="1"/>
            <a:t>principles</a:t>
          </a:r>
          <a:r>
            <a:rPr lang="tr-TR" dirty="0"/>
            <a:t> of </a:t>
          </a:r>
          <a:r>
            <a:rPr lang="tr-TR" dirty="0" err="1"/>
            <a:t>clinical</a:t>
          </a:r>
          <a:r>
            <a:rPr lang="tr-TR" dirty="0"/>
            <a:t> </a:t>
          </a:r>
          <a:r>
            <a:rPr lang="tr-TR" dirty="0" err="1"/>
            <a:t>research</a:t>
          </a:r>
          <a:endParaRPr lang="en-US" dirty="0"/>
        </a:p>
      </dgm:t>
    </dgm:pt>
    <dgm:pt modelId="{4BD702A7-DFDD-994F-9705-B47C63F6798C}" type="parTrans" cxnId="{2398EAA1-DCD4-0A4E-8079-657FC446C113}">
      <dgm:prSet/>
      <dgm:spPr/>
      <dgm:t>
        <a:bodyPr/>
        <a:lstStyle/>
        <a:p>
          <a:endParaRPr lang="en-GB"/>
        </a:p>
      </dgm:t>
    </dgm:pt>
    <dgm:pt modelId="{9ED64BD1-F0E7-504E-83BF-EDBEB27C31F1}" type="sibTrans" cxnId="{2398EAA1-DCD4-0A4E-8079-657FC446C113}">
      <dgm:prSet/>
      <dgm:spPr/>
      <dgm:t>
        <a:bodyPr/>
        <a:lstStyle/>
        <a:p>
          <a:endParaRPr lang="en-GB"/>
        </a:p>
      </dgm:t>
    </dgm:pt>
    <dgm:pt modelId="{E52E39B5-697F-944D-B18B-C593850E872B}">
      <dgm:prSet/>
      <dgm:spPr/>
      <dgm:t>
        <a:bodyPr/>
        <a:lstStyle/>
        <a:p>
          <a:r>
            <a:rPr lang="tr-TR" dirty="0" err="1"/>
            <a:t>the</a:t>
          </a:r>
          <a:r>
            <a:rPr lang="tr-TR" dirty="0"/>
            <a:t> main </a:t>
          </a:r>
          <a:r>
            <a:rPr lang="tr-TR" dirty="0" err="1"/>
            <a:t>duties</a:t>
          </a:r>
          <a:r>
            <a:rPr lang="tr-TR" dirty="0"/>
            <a:t> </a:t>
          </a:r>
          <a:r>
            <a:rPr lang="tr-TR" dirty="0" err="1"/>
            <a:t>and</a:t>
          </a:r>
          <a:r>
            <a:rPr lang="tr-TR" dirty="0"/>
            <a:t> </a:t>
          </a:r>
          <a:r>
            <a:rPr lang="tr-TR" dirty="0" err="1"/>
            <a:t>the</a:t>
          </a:r>
          <a:r>
            <a:rPr lang="tr-TR" dirty="0"/>
            <a:t> </a:t>
          </a:r>
          <a:r>
            <a:rPr lang="tr-TR" dirty="0" err="1"/>
            <a:t>fields</a:t>
          </a:r>
          <a:r>
            <a:rPr lang="tr-TR" dirty="0"/>
            <a:t> of </a:t>
          </a:r>
          <a:r>
            <a:rPr lang="tr-TR" dirty="0" err="1"/>
            <a:t>the</a:t>
          </a:r>
          <a:r>
            <a:rPr lang="tr-TR" dirty="0"/>
            <a:t> </a:t>
          </a:r>
          <a:r>
            <a:rPr lang="tr-TR" dirty="0" err="1"/>
            <a:t>Ethics</a:t>
          </a:r>
          <a:r>
            <a:rPr lang="tr-TR" dirty="0"/>
            <a:t> </a:t>
          </a:r>
          <a:r>
            <a:rPr lang="tr-TR" dirty="0" err="1"/>
            <a:t>Committees</a:t>
          </a:r>
          <a:r>
            <a:rPr lang="tr-TR" dirty="0"/>
            <a:t> </a:t>
          </a:r>
        </a:p>
      </dgm:t>
    </dgm:pt>
    <dgm:pt modelId="{EF84402C-DC71-014C-90C0-FCFACBF50372}" type="parTrans" cxnId="{EE90362B-174C-3D4F-BD0D-CBE32A6D39AA}">
      <dgm:prSet/>
      <dgm:spPr/>
      <dgm:t>
        <a:bodyPr/>
        <a:lstStyle/>
        <a:p>
          <a:endParaRPr lang="en-GB"/>
        </a:p>
      </dgm:t>
    </dgm:pt>
    <dgm:pt modelId="{1B46E813-1777-7749-BF2C-EE5287F5AC82}" type="sibTrans" cxnId="{EE90362B-174C-3D4F-BD0D-CBE32A6D39AA}">
      <dgm:prSet/>
      <dgm:spPr/>
      <dgm:t>
        <a:bodyPr/>
        <a:lstStyle/>
        <a:p>
          <a:endParaRPr lang="en-GB"/>
        </a:p>
      </dgm:t>
    </dgm:pt>
    <dgm:pt modelId="{838DFAD0-79A9-BF49-A80F-8B35A6A16245}">
      <dgm:prSet/>
      <dgm:spPr/>
      <dgm:t>
        <a:bodyPr/>
        <a:lstStyle/>
        <a:p>
          <a:r>
            <a:rPr lang="tr-TR" dirty="0" err="1"/>
            <a:t>the</a:t>
          </a:r>
          <a:r>
            <a:rPr lang="tr-TR" dirty="0"/>
            <a:t> </a:t>
          </a:r>
          <a:r>
            <a:rPr lang="tr-TR" dirty="0" err="1"/>
            <a:t>clinical</a:t>
          </a:r>
          <a:r>
            <a:rPr lang="tr-TR" dirty="0"/>
            <a:t> </a:t>
          </a:r>
          <a:r>
            <a:rPr lang="tr-TR" dirty="0" err="1"/>
            <a:t>research</a:t>
          </a:r>
          <a:r>
            <a:rPr lang="tr-TR" dirty="0"/>
            <a:t> </a:t>
          </a:r>
          <a:r>
            <a:rPr lang="tr-TR" dirty="0" err="1"/>
            <a:t>phases</a:t>
          </a:r>
          <a:endParaRPr lang="en-GB" dirty="0"/>
        </a:p>
      </dgm:t>
    </dgm:pt>
    <dgm:pt modelId="{31C1317E-3245-C647-A70A-968514CCF54A}" type="parTrans" cxnId="{3AA2C690-B1F5-EB4B-B72E-220896CB1E05}">
      <dgm:prSet/>
      <dgm:spPr/>
      <dgm:t>
        <a:bodyPr/>
        <a:lstStyle/>
        <a:p>
          <a:endParaRPr lang="en-GB"/>
        </a:p>
      </dgm:t>
    </dgm:pt>
    <dgm:pt modelId="{39C6721C-0171-9444-9F2C-43579B7D94A4}" type="sibTrans" cxnId="{3AA2C690-B1F5-EB4B-B72E-220896CB1E05}">
      <dgm:prSet/>
      <dgm:spPr/>
      <dgm:t>
        <a:bodyPr/>
        <a:lstStyle/>
        <a:p>
          <a:endParaRPr lang="en-GB"/>
        </a:p>
      </dgm:t>
    </dgm:pt>
    <dgm:pt modelId="{A69DCA93-2C26-A946-AF7F-6B92C05FC26D}">
      <dgm:prSet/>
      <dgm:spPr/>
      <dgm:t>
        <a:bodyPr/>
        <a:lstStyle/>
        <a:p>
          <a:r>
            <a:rPr lang="tr-TR" dirty="0" err="1"/>
            <a:t>the</a:t>
          </a:r>
          <a:r>
            <a:rPr lang="tr-TR" dirty="0"/>
            <a:t> </a:t>
          </a:r>
          <a:r>
            <a:rPr lang="tr-TR" dirty="0" err="1"/>
            <a:t>concept</a:t>
          </a:r>
          <a:r>
            <a:rPr lang="tr-TR" dirty="0"/>
            <a:t> of </a:t>
          </a:r>
          <a:r>
            <a:rPr lang="tr-TR" dirty="0" err="1"/>
            <a:t>Good</a:t>
          </a:r>
          <a:r>
            <a:rPr lang="tr-TR" dirty="0"/>
            <a:t> </a:t>
          </a:r>
          <a:r>
            <a:rPr lang="tr-TR" dirty="0" err="1"/>
            <a:t>Clinical</a:t>
          </a:r>
          <a:r>
            <a:rPr lang="tr-TR" dirty="0"/>
            <a:t> </a:t>
          </a:r>
          <a:r>
            <a:rPr lang="tr-TR" dirty="0" err="1"/>
            <a:t>Practice</a:t>
          </a:r>
          <a:r>
            <a:rPr lang="tr-TR" dirty="0"/>
            <a:t> (GCP)</a:t>
          </a:r>
          <a:endParaRPr lang="en-GB" dirty="0"/>
        </a:p>
      </dgm:t>
    </dgm:pt>
    <dgm:pt modelId="{14D30A23-AEF5-B64C-8411-8903FAE0D899}" type="parTrans" cxnId="{5D72AAD1-0E1B-2F40-83D6-A9ED5A4668F7}">
      <dgm:prSet/>
      <dgm:spPr/>
      <dgm:t>
        <a:bodyPr/>
        <a:lstStyle/>
        <a:p>
          <a:endParaRPr lang="en-GB"/>
        </a:p>
      </dgm:t>
    </dgm:pt>
    <dgm:pt modelId="{5309A9C5-6433-BA4A-B353-395F26A1C402}" type="sibTrans" cxnId="{5D72AAD1-0E1B-2F40-83D6-A9ED5A4668F7}">
      <dgm:prSet/>
      <dgm:spPr/>
      <dgm:t>
        <a:bodyPr/>
        <a:lstStyle/>
        <a:p>
          <a:endParaRPr lang="en-GB"/>
        </a:p>
      </dgm:t>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dgm:pt>
    <dgm:pt modelId="{5522B6F9-829D-EE49-8946-83FF46858742}" type="pres">
      <dgm:prSet presAssocID="{FDD680FF-5897-4FFE-9F57-38A0583DA6D0}" presName="sp" presStyleCnt="0"/>
      <dgm:spPr/>
    </dgm:pt>
    <dgm:pt modelId="{FF7BE492-3CA3-7F4B-AD84-2F45920631C1}" type="pres">
      <dgm:prSet presAssocID="{1DDE2645-7221-AF42-97E8-DB2406643A41}" presName="linNode" presStyleCnt="0"/>
      <dgm:spPr/>
    </dgm:pt>
    <dgm:pt modelId="{2752A1DF-0484-3C47-A22D-BF799127A3D8}" type="pres">
      <dgm:prSet presAssocID="{1DDE2645-7221-AF42-97E8-DB2406643A41}" presName="parentText" presStyleLbl="alignNode1" presStyleIdx="1" presStyleCnt="4">
        <dgm:presLayoutVars>
          <dgm:chMax val="1"/>
          <dgm:bulletEnabled/>
        </dgm:presLayoutVars>
      </dgm:prSet>
      <dgm:spPr/>
    </dgm:pt>
    <dgm:pt modelId="{321AF20D-880E-FD44-9598-52A3221C7A11}" type="pres">
      <dgm:prSet presAssocID="{1DDE2645-7221-AF42-97E8-DB2406643A41}" presName="descendantText" presStyleLbl="alignAccFollowNode1" presStyleIdx="1" presStyleCnt="4">
        <dgm:presLayoutVars>
          <dgm:bulletEnabled/>
        </dgm:presLayoutVars>
      </dgm:prSet>
      <dgm:spPr/>
    </dgm:pt>
    <dgm:pt modelId="{B505EAB9-F661-8F4A-AB09-C3684EFFE80C}" type="pres">
      <dgm:prSet presAssocID="{C7513AD3-A13D-2642-BEE9-F208A84C77C9}" presName="sp" presStyleCnt="0"/>
      <dgm:spPr/>
    </dgm:pt>
    <dgm:pt modelId="{59F064EB-AF3E-ED47-945B-8D1B37E7FEC9}" type="pres">
      <dgm:prSet presAssocID="{11313AA8-18DD-0E46-9457-6998F0234CD5}" presName="linNode" presStyleCnt="0"/>
      <dgm:spPr/>
    </dgm:pt>
    <dgm:pt modelId="{901BA282-5BBE-0940-8F94-780E316BA5AF}" type="pres">
      <dgm:prSet presAssocID="{11313AA8-18DD-0E46-9457-6998F0234CD5}" presName="parentText" presStyleLbl="alignNode1" presStyleIdx="2" presStyleCnt="4">
        <dgm:presLayoutVars>
          <dgm:chMax val="1"/>
          <dgm:bulletEnabled/>
        </dgm:presLayoutVars>
      </dgm:prSet>
      <dgm:spPr/>
    </dgm:pt>
    <dgm:pt modelId="{1179E2E3-4E71-2644-B9BE-59779940F64F}" type="pres">
      <dgm:prSet presAssocID="{11313AA8-18DD-0E46-9457-6998F0234CD5}" presName="descendantText" presStyleLbl="alignAccFollowNode1" presStyleIdx="2" presStyleCnt="4">
        <dgm:presLayoutVars>
          <dgm:bulletEnabled/>
        </dgm:presLayoutVars>
      </dgm:prSet>
      <dgm:spPr/>
    </dgm:pt>
    <dgm:pt modelId="{2BE97F0C-73A7-3F47-BCB8-10C18B99B3CE}" type="pres">
      <dgm:prSet presAssocID="{C8ED5B9B-E364-9F44-9E3C-FB53E38EC88F}" presName="sp" presStyleCnt="0"/>
      <dgm:spPr/>
    </dgm:pt>
    <dgm:pt modelId="{AC3E1B87-6E95-074C-A554-B732C5C39AD0}" type="pres">
      <dgm:prSet presAssocID="{5DE38FCB-62FA-F046-9655-266396803E52}" presName="linNode" presStyleCnt="0"/>
      <dgm:spPr/>
    </dgm:pt>
    <dgm:pt modelId="{180E4204-BEE4-0943-8256-CD647F635BA6}" type="pres">
      <dgm:prSet presAssocID="{5DE38FCB-62FA-F046-9655-266396803E52}" presName="parentText" presStyleLbl="alignNode1" presStyleIdx="3" presStyleCnt="4">
        <dgm:presLayoutVars>
          <dgm:chMax val="1"/>
          <dgm:bulletEnabled/>
        </dgm:presLayoutVars>
      </dgm:prSet>
      <dgm:spPr/>
    </dgm:pt>
    <dgm:pt modelId="{D17C054E-FFFD-F94C-AD3B-1E522F879F00}" type="pres">
      <dgm:prSet presAssocID="{5DE38FCB-62FA-F046-9655-266396803E52}" presName="descendantText" presStyleLbl="alignAccFollowNode1" presStyleIdx="3" presStyleCnt="4">
        <dgm:presLayoutVars>
          <dgm:bulletEnabled/>
        </dgm:presLayoutVars>
      </dgm:prSet>
      <dgm:spPr/>
    </dgm:pt>
  </dgm:ptLst>
  <dgm:cxnLst>
    <dgm:cxn modelId="{44CCDF0A-34F4-964F-94AB-47396D6B105D}" type="presOf" srcId="{1DDE2645-7221-AF42-97E8-DB2406643A41}" destId="{2752A1DF-0484-3C47-A22D-BF799127A3D8}" srcOrd="0" destOrd="0" presId="urn:microsoft.com/office/officeart/2016/7/layout/VerticalSolidActionList"/>
    <dgm:cxn modelId="{EE90362B-174C-3D4F-BD0D-CBE32A6D39AA}" srcId="{1DDE2645-7221-AF42-97E8-DB2406643A41}" destId="{E52E39B5-697F-944D-B18B-C593850E872B}" srcOrd="0" destOrd="0" parTransId="{EF84402C-DC71-014C-90C0-FCFACBF50372}" sibTransId="{1B46E813-1777-7749-BF2C-EE5287F5AC82}"/>
    <dgm:cxn modelId="{F253CD36-0F3C-634D-BA7D-8513EAE1D4F4}" type="presOf" srcId="{A69DCA93-2C26-A946-AF7F-6B92C05FC26D}" destId="{D17C054E-FFFD-F94C-AD3B-1E522F879F00}" srcOrd="0" destOrd="0" presId="urn:microsoft.com/office/officeart/2016/7/layout/VerticalSolidActionList"/>
    <dgm:cxn modelId="{A30ABA46-F56C-0B41-9F04-9AF515C5E9D0}" type="presOf" srcId="{E52E39B5-697F-944D-B18B-C593850E872B}" destId="{321AF20D-880E-FD44-9598-52A3221C7A11}" srcOrd="0" destOrd="0" presId="urn:microsoft.com/office/officeart/2016/7/layout/VerticalSolidActionList"/>
    <dgm:cxn modelId="{845ABA4F-7D9F-0643-93ED-6CC2EA116251}" srcId="{341DBA06-6F05-4FC6-AD6C-3FF19041E25B}" destId="{5DE38FCB-62FA-F046-9655-266396803E52}" srcOrd="3" destOrd="0" parTransId="{7FB2C6AF-3FEF-4942-923D-038685EC88D2}" sibTransId="{608F52DE-B795-984B-BE1D-03DC3461D7A7}"/>
    <dgm:cxn modelId="{CF21A961-A022-0444-8EDC-50BFF7F7DEF8}" type="presOf" srcId="{341DBA06-6F05-4FC6-AD6C-3FF19041E25B}" destId="{62498256-D6A9-EF42-B5B5-D595AA322FC6}" srcOrd="0" destOrd="0" presId="urn:microsoft.com/office/officeart/2016/7/layout/VerticalSolidActionList"/>
    <dgm:cxn modelId="{9DE6B070-321D-044C-86C0-4CA45FEA6331}" type="presOf" srcId="{5DE38FCB-62FA-F046-9655-266396803E52}" destId="{180E4204-BEE4-0943-8256-CD647F635BA6}" srcOrd="0" destOrd="0" presId="urn:microsoft.com/office/officeart/2016/7/layout/VerticalSolidActionList"/>
    <dgm:cxn modelId="{DFE5C072-A254-094A-83FF-2FC59EBCE5EC}" type="presOf" srcId="{11313AA8-18DD-0E46-9457-6998F0234CD5}" destId="{901BA282-5BBE-0940-8F94-780E316BA5AF}" srcOrd="0" destOrd="0" presId="urn:microsoft.com/office/officeart/2016/7/layout/VerticalSolidActionList"/>
    <dgm:cxn modelId="{0B43257E-BFB9-AB44-98DF-4A4FF2666A20}" srcId="{341DBA06-6F05-4FC6-AD6C-3FF19041E25B}" destId="{1DDE2645-7221-AF42-97E8-DB2406643A41}" srcOrd="1" destOrd="0" parTransId="{D5FADA6E-145D-864A-B0FA-74B5C22D413D}" sibTransId="{C7513AD3-A13D-2642-BEE9-F208A84C77C9}"/>
    <dgm:cxn modelId="{3AA2C690-B1F5-EB4B-B72E-220896CB1E05}" srcId="{11313AA8-18DD-0E46-9457-6998F0234CD5}" destId="{838DFAD0-79A9-BF49-A80F-8B35A6A16245}" srcOrd="0" destOrd="0" parTransId="{31C1317E-3245-C647-A70A-968514CCF54A}" sibTransId="{39C6721C-0171-9444-9F2C-43579B7D94A4}"/>
    <dgm:cxn modelId="{2398EAA1-DCD4-0A4E-8079-657FC446C113}" srcId="{C94A0319-5CE9-4E71-BB56-84184ABFF813}" destId="{7288607B-07EE-7847-A16E-7F9A71E857F0}" srcOrd="0" destOrd="0" parTransId="{4BD702A7-DFDD-994F-9705-B47C63F6798C}" sibTransId="{9ED64BD1-F0E7-504E-83BF-EDBEB27C31F1}"/>
    <dgm:cxn modelId="{BDA53BA8-D365-E44E-A851-FFAB57F5DBA4}" type="presOf" srcId="{C94A0319-5CE9-4E71-BB56-84184ABFF813}" destId="{C9CBE89E-5935-6343-A13D-FFD1BFA17121}" srcOrd="0" destOrd="0" presId="urn:microsoft.com/office/officeart/2016/7/layout/VerticalSolidActionList"/>
    <dgm:cxn modelId="{412ABBAC-0798-884C-8229-16DEB9DD5E90}" type="presOf" srcId="{838DFAD0-79A9-BF49-A80F-8B35A6A16245}" destId="{1179E2E3-4E71-2644-B9BE-59779940F64F}"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AB8EA0C0-AE34-F246-8C6D-85DFF97385D2}" srcId="{341DBA06-6F05-4FC6-AD6C-3FF19041E25B}" destId="{11313AA8-18DD-0E46-9457-6998F0234CD5}" srcOrd="2" destOrd="0" parTransId="{4438A5BC-5D78-6D4A-9636-D7A345A87DAA}" sibTransId="{C8ED5B9B-E364-9F44-9E3C-FB53E38EC88F}"/>
    <dgm:cxn modelId="{5D72AAD1-0E1B-2F40-83D6-A9ED5A4668F7}" srcId="{5DE38FCB-62FA-F046-9655-266396803E52}" destId="{A69DCA93-2C26-A946-AF7F-6B92C05FC26D}" srcOrd="0" destOrd="0" parTransId="{14D30A23-AEF5-B64C-8411-8903FAE0D899}" sibTransId="{5309A9C5-6433-BA4A-B353-395F26A1C402}"/>
    <dgm:cxn modelId="{97BB9EE5-4AA5-4741-A3CE-58FF66E60F83}" type="presOf" srcId="{7288607B-07EE-7847-A16E-7F9A71E857F0}" destId="{9D25FA2D-E74A-7D4E-BD1B-371401AD3E0A}"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010FFFC7-4BA3-1D46-AB36-524DCC1670FE}" type="presParOf" srcId="{62498256-D6A9-EF42-B5B5-D595AA322FC6}" destId="{FF7BE492-3CA3-7F4B-AD84-2F45920631C1}" srcOrd="2" destOrd="0" presId="urn:microsoft.com/office/officeart/2016/7/layout/VerticalSolidActionList"/>
    <dgm:cxn modelId="{DA29FDF4-B86D-0D40-B73C-87BE066A8E31}" type="presParOf" srcId="{FF7BE492-3CA3-7F4B-AD84-2F45920631C1}" destId="{2752A1DF-0484-3C47-A22D-BF799127A3D8}" srcOrd="0" destOrd="0" presId="urn:microsoft.com/office/officeart/2016/7/layout/VerticalSolidActionList"/>
    <dgm:cxn modelId="{283964F0-CF28-024C-9073-8DD239F355DD}" type="presParOf" srcId="{FF7BE492-3CA3-7F4B-AD84-2F45920631C1}" destId="{321AF20D-880E-FD44-9598-52A3221C7A11}" srcOrd="1" destOrd="0" presId="urn:microsoft.com/office/officeart/2016/7/layout/VerticalSolidActionList"/>
    <dgm:cxn modelId="{8375F62C-DE48-2345-80A3-D8D43914BC38}" type="presParOf" srcId="{62498256-D6A9-EF42-B5B5-D595AA322FC6}" destId="{B505EAB9-F661-8F4A-AB09-C3684EFFE80C}" srcOrd="3" destOrd="0" presId="urn:microsoft.com/office/officeart/2016/7/layout/VerticalSolidActionList"/>
    <dgm:cxn modelId="{ACF6EF01-F99D-D949-ABEE-B13377DB5828}" type="presParOf" srcId="{62498256-D6A9-EF42-B5B5-D595AA322FC6}" destId="{59F064EB-AF3E-ED47-945B-8D1B37E7FEC9}" srcOrd="4" destOrd="0" presId="urn:microsoft.com/office/officeart/2016/7/layout/VerticalSolidActionList"/>
    <dgm:cxn modelId="{7358A2FD-14E7-3B4E-9814-A1190FE7F799}" type="presParOf" srcId="{59F064EB-AF3E-ED47-945B-8D1B37E7FEC9}" destId="{901BA282-5BBE-0940-8F94-780E316BA5AF}" srcOrd="0" destOrd="0" presId="urn:microsoft.com/office/officeart/2016/7/layout/VerticalSolidActionList"/>
    <dgm:cxn modelId="{F543FB86-7911-FE49-BBC0-928012E3F617}" type="presParOf" srcId="{59F064EB-AF3E-ED47-945B-8D1B37E7FEC9}" destId="{1179E2E3-4E71-2644-B9BE-59779940F64F}" srcOrd="1" destOrd="0" presId="urn:microsoft.com/office/officeart/2016/7/layout/VerticalSolidActionList"/>
    <dgm:cxn modelId="{6D28D0DD-68F8-0746-977D-37CB6A413A96}" type="presParOf" srcId="{62498256-D6A9-EF42-B5B5-D595AA322FC6}" destId="{2BE97F0C-73A7-3F47-BCB8-10C18B99B3CE}" srcOrd="5" destOrd="0" presId="urn:microsoft.com/office/officeart/2016/7/layout/VerticalSolidActionList"/>
    <dgm:cxn modelId="{7F002DC7-CBDD-7C4F-A290-FC01DB64E8F2}" type="presParOf" srcId="{62498256-D6A9-EF42-B5B5-D595AA322FC6}" destId="{AC3E1B87-6E95-074C-A554-B732C5C39AD0}" srcOrd="6" destOrd="0" presId="urn:microsoft.com/office/officeart/2016/7/layout/VerticalSolidActionList"/>
    <dgm:cxn modelId="{E9DBC6BC-C094-FC44-980F-BF01C0D6E738}" type="presParOf" srcId="{AC3E1B87-6E95-074C-A554-B732C5C39AD0}" destId="{180E4204-BEE4-0943-8256-CD647F635BA6}" srcOrd="0" destOrd="0" presId="urn:microsoft.com/office/officeart/2016/7/layout/VerticalSolidActionList"/>
    <dgm:cxn modelId="{CD3FEF52-1566-3A49-A61D-CC2E38940B1F}" type="presParOf" srcId="{AC3E1B87-6E95-074C-A554-B732C5C39AD0}" destId="{D17C054E-FFFD-F94C-AD3B-1E522F879F00}"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A765C-DE8A-4B05-ADCD-847D2AF6D7E0}"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497AAF06-43D9-4F82-ABE0-AFC8E86B8CBC}">
      <dgm:prSet/>
      <dgm:spPr/>
      <dgm:t>
        <a:bodyPr/>
        <a:lstStyle/>
        <a:p>
          <a:r>
            <a:rPr lang="en-US"/>
            <a:t>Sponsor</a:t>
          </a:r>
        </a:p>
      </dgm:t>
    </dgm:pt>
    <dgm:pt modelId="{63FF5049-147A-47AC-802A-51D23B597B6E}" type="parTrans" cxnId="{B682196F-B60E-4D22-8609-C2E9B1A947FD}">
      <dgm:prSet/>
      <dgm:spPr/>
      <dgm:t>
        <a:bodyPr/>
        <a:lstStyle/>
        <a:p>
          <a:endParaRPr lang="en-US"/>
        </a:p>
      </dgm:t>
    </dgm:pt>
    <dgm:pt modelId="{4950D00D-D940-499A-B0CB-52C3E380B988}" type="sibTrans" cxnId="{B682196F-B60E-4D22-8609-C2E9B1A947FD}">
      <dgm:prSet/>
      <dgm:spPr/>
      <dgm:t>
        <a:bodyPr/>
        <a:lstStyle/>
        <a:p>
          <a:endParaRPr lang="en-US"/>
        </a:p>
      </dgm:t>
    </dgm:pt>
    <dgm:pt modelId="{323617AD-0725-4F31-A6DF-FA5317EAC07D}">
      <dgm:prSet/>
      <dgm:spPr/>
      <dgm:t>
        <a:bodyPr/>
        <a:lstStyle/>
        <a:p>
          <a:r>
            <a:rPr lang="en-US"/>
            <a:t>Principal Investigator (PI)</a:t>
          </a:r>
        </a:p>
      </dgm:t>
    </dgm:pt>
    <dgm:pt modelId="{E2610708-F053-4095-9A04-FFD2562F6938}" type="parTrans" cxnId="{5D1067A6-9EAF-45C5-970B-7746D0FAB5F8}">
      <dgm:prSet/>
      <dgm:spPr/>
      <dgm:t>
        <a:bodyPr/>
        <a:lstStyle/>
        <a:p>
          <a:endParaRPr lang="en-US"/>
        </a:p>
      </dgm:t>
    </dgm:pt>
    <dgm:pt modelId="{8D6DBAFA-4FC1-44BB-B474-9FB8AB84FD14}" type="sibTrans" cxnId="{5D1067A6-9EAF-45C5-970B-7746D0FAB5F8}">
      <dgm:prSet/>
      <dgm:spPr/>
      <dgm:t>
        <a:bodyPr/>
        <a:lstStyle/>
        <a:p>
          <a:endParaRPr lang="en-US"/>
        </a:p>
      </dgm:t>
    </dgm:pt>
    <dgm:pt modelId="{16AE1EEF-6FF5-46F0-9807-288C7C8317C9}">
      <dgm:prSet/>
      <dgm:spPr/>
      <dgm:t>
        <a:bodyPr/>
        <a:lstStyle/>
        <a:p>
          <a:r>
            <a:rPr lang="en-US"/>
            <a:t>Clinical Research Coordinator (CRC)</a:t>
          </a:r>
        </a:p>
      </dgm:t>
    </dgm:pt>
    <dgm:pt modelId="{80AE6377-DB30-4FDF-AD18-CB6AE9CD2CDA}" type="parTrans" cxnId="{C8836E13-4795-412F-8BAA-C6EA406B947E}">
      <dgm:prSet/>
      <dgm:spPr/>
      <dgm:t>
        <a:bodyPr/>
        <a:lstStyle/>
        <a:p>
          <a:endParaRPr lang="en-US"/>
        </a:p>
      </dgm:t>
    </dgm:pt>
    <dgm:pt modelId="{E20F0662-64B5-4C3F-A995-1D5DDFAF41B1}" type="sibTrans" cxnId="{C8836E13-4795-412F-8BAA-C6EA406B947E}">
      <dgm:prSet/>
      <dgm:spPr/>
      <dgm:t>
        <a:bodyPr/>
        <a:lstStyle/>
        <a:p>
          <a:endParaRPr lang="en-US"/>
        </a:p>
      </dgm:t>
    </dgm:pt>
    <dgm:pt modelId="{0C074BA3-88E1-4EA7-8605-37241BE50B67}">
      <dgm:prSet/>
      <dgm:spPr/>
      <dgm:t>
        <a:bodyPr/>
        <a:lstStyle/>
        <a:p>
          <a:r>
            <a:rPr lang="en-US"/>
            <a:t>Institutional Review Board (IRB) or Ethics Committee</a:t>
          </a:r>
        </a:p>
      </dgm:t>
    </dgm:pt>
    <dgm:pt modelId="{86125CC4-75B0-4DC7-92F3-250289E1040B}" type="parTrans" cxnId="{C948644A-839E-486A-9E5E-F922FB13932F}">
      <dgm:prSet/>
      <dgm:spPr/>
      <dgm:t>
        <a:bodyPr/>
        <a:lstStyle/>
        <a:p>
          <a:endParaRPr lang="en-US"/>
        </a:p>
      </dgm:t>
    </dgm:pt>
    <dgm:pt modelId="{EE794C21-C513-4E7E-BD71-10AF7C5B5806}" type="sibTrans" cxnId="{C948644A-839E-486A-9E5E-F922FB13932F}">
      <dgm:prSet/>
      <dgm:spPr/>
      <dgm:t>
        <a:bodyPr/>
        <a:lstStyle/>
        <a:p>
          <a:endParaRPr lang="en-US"/>
        </a:p>
      </dgm:t>
    </dgm:pt>
    <dgm:pt modelId="{19A3829C-3D2C-414C-A68B-A5ADA740251F}">
      <dgm:prSet/>
      <dgm:spPr/>
      <dgm:t>
        <a:bodyPr/>
        <a:lstStyle/>
        <a:p>
          <a:r>
            <a:rPr lang="en-US"/>
            <a:t>Regulatory Authorities</a:t>
          </a:r>
        </a:p>
      </dgm:t>
    </dgm:pt>
    <dgm:pt modelId="{CB526A7B-F293-43B1-B7C3-331092945088}" type="parTrans" cxnId="{213FF52F-8745-4AFA-A652-07D8B3344F9D}">
      <dgm:prSet/>
      <dgm:spPr/>
      <dgm:t>
        <a:bodyPr/>
        <a:lstStyle/>
        <a:p>
          <a:endParaRPr lang="en-US"/>
        </a:p>
      </dgm:t>
    </dgm:pt>
    <dgm:pt modelId="{1E3D6F7C-6C10-41CB-AF8E-526EB2ECA4AC}" type="sibTrans" cxnId="{213FF52F-8745-4AFA-A652-07D8B3344F9D}">
      <dgm:prSet/>
      <dgm:spPr/>
      <dgm:t>
        <a:bodyPr/>
        <a:lstStyle/>
        <a:p>
          <a:endParaRPr lang="en-US"/>
        </a:p>
      </dgm:t>
    </dgm:pt>
    <dgm:pt modelId="{EAB3DFBB-348B-4A13-ABBA-B59BC2EFBAA6}">
      <dgm:prSet/>
      <dgm:spPr/>
      <dgm:t>
        <a:bodyPr/>
        <a:lstStyle/>
        <a:p>
          <a:r>
            <a:rPr lang="en-US"/>
            <a:t>Data and Safety Monitoring Board (DSMB)</a:t>
          </a:r>
        </a:p>
      </dgm:t>
    </dgm:pt>
    <dgm:pt modelId="{0E40D479-7DA9-48B8-8AC8-F0F24B62E148}" type="parTrans" cxnId="{8CB5E4F4-20AF-4CDA-81A7-8E8436D8DAA2}">
      <dgm:prSet/>
      <dgm:spPr/>
      <dgm:t>
        <a:bodyPr/>
        <a:lstStyle/>
        <a:p>
          <a:endParaRPr lang="en-US"/>
        </a:p>
      </dgm:t>
    </dgm:pt>
    <dgm:pt modelId="{11A07697-BECA-41EB-A963-7973EFBFD039}" type="sibTrans" cxnId="{8CB5E4F4-20AF-4CDA-81A7-8E8436D8DAA2}">
      <dgm:prSet/>
      <dgm:spPr/>
      <dgm:t>
        <a:bodyPr/>
        <a:lstStyle/>
        <a:p>
          <a:endParaRPr lang="en-US"/>
        </a:p>
      </dgm:t>
    </dgm:pt>
    <dgm:pt modelId="{3EEDCD46-EDC8-4AB0-87C2-8DD5EE657CC2}">
      <dgm:prSet/>
      <dgm:spPr/>
      <dgm:t>
        <a:bodyPr/>
        <a:lstStyle/>
        <a:p>
          <a:r>
            <a:rPr lang="en-US"/>
            <a:t>Contract Research Organization (CRO)</a:t>
          </a:r>
        </a:p>
      </dgm:t>
    </dgm:pt>
    <dgm:pt modelId="{14C06294-C12E-4EC7-A912-FB31E0ACF913}" type="parTrans" cxnId="{3E5B5D0A-B24C-4ACB-B24C-6EA9B5A4C87B}">
      <dgm:prSet/>
      <dgm:spPr/>
      <dgm:t>
        <a:bodyPr/>
        <a:lstStyle/>
        <a:p>
          <a:endParaRPr lang="en-US"/>
        </a:p>
      </dgm:t>
    </dgm:pt>
    <dgm:pt modelId="{9504B280-04A3-492E-A97E-1D7A05294071}" type="sibTrans" cxnId="{3E5B5D0A-B24C-4ACB-B24C-6EA9B5A4C87B}">
      <dgm:prSet/>
      <dgm:spPr/>
      <dgm:t>
        <a:bodyPr/>
        <a:lstStyle/>
        <a:p>
          <a:endParaRPr lang="en-US"/>
        </a:p>
      </dgm:t>
    </dgm:pt>
    <dgm:pt modelId="{F2948ADE-EF81-482F-AA6B-A236321E553B}">
      <dgm:prSet/>
      <dgm:spPr/>
      <dgm:t>
        <a:bodyPr/>
        <a:lstStyle/>
        <a:p>
          <a:r>
            <a:rPr lang="en-US"/>
            <a:t>Clinical Trial Monitors</a:t>
          </a:r>
        </a:p>
      </dgm:t>
    </dgm:pt>
    <dgm:pt modelId="{A8B95DB9-C74E-43FC-A2CE-1A43CCD9181B}" type="parTrans" cxnId="{2C6F69C2-2550-4DAE-9AFD-2F4FCD32015E}">
      <dgm:prSet/>
      <dgm:spPr/>
      <dgm:t>
        <a:bodyPr/>
        <a:lstStyle/>
        <a:p>
          <a:endParaRPr lang="en-US"/>
        </a:p>
      </dgm:t>
    </dgm:pt>
    <dgm:pt modelId="{DEDFA012-0A26-41AA-B604-364EFB1DF755}" type="sibTrans" cxnId="{2C6F69C2-2550-4DAE-9AFD-2F4FCD32015E}">
      <dgm:prSet/>
      <dgm:spPr/>
      <dgm:t>
        <a:bodyPr/>
        <a:lstStyle/>
        <a:p>
          <a:endParaRPr lang="en-US"/>
        </a:p>
      </dgm:t>
    </dgm:pt>
    <dgm:pt modelId="{6D263826-40E6-4B3B-9BBC-2E249339A7B9}">
      <dgm:prSet/>
      <dgm:spPr/>
      <dgm:t>
        <a:bodyPr/>
        <a:lstStyle/>
        <a:p>
          <a:r>
            <a:rPr lang="en-US"/>
            <a:t>Participants (Patients or Healthy Volunteers)</a:t>
          </a:r>
        </a:p>
      </dgm:t>
    </dgm:pt>
    <dgm:pt modelId="{5D97E4A7-29B8-4811-BC59-9BD15B406869}" type="parTrans" cxnId="{A02C78F2-CF14-42D8-A913-90C58DEA7FEB}">
      <dgm:prSet/>
      <dgm:spPr/>
      <dgm:t>
        <a:bodyPr/>
        <a:lstStyle/>
        <a:p>
          <a:endParaRPr lang="en-US"/>
        </a:p>
      </dgm:t>
    </dgm:pt>
    <dgm:pt modelId="{816DD238-F18B-465B-85DE-311122B89DAF}" type="sibTrans" cxnId="{A02C78F2-CF14-42D8-A913-90C58DEA7FEB}">
      <dgm:prSet/>
      <dgm:spPr/>
      <dgm:t>
        <a:bodyPr/>
        <a:lstStyle/>
        <a:p>
          <a:endParaRPr lang="en-US"/>
        </a:p>
      </dgm:t>
    </dgm:pt>
    <dgm:pt modelId="{F7470666-785E-2F48-99B5-1AB6A13D8C2A}" type="pres">
      <dgm:prSet presAssocID="{F59A765C-DE8A-4B05-ADCD-847D2AF6D7E0}" presName="diagram" presStyleCnt="0">
        <dgm:presLayoutVars>
          <dgm:dir/>
          <dgm:resizeHandles val="exact"/>
        </dgm:presLayoutVars>
      </dgm:prSet>
      <dgm:spPr/>
    </dgm:pt>
    <dgm:pt modelId="{CF1C73F8-4B78-794A-A630-41314DF5BAA5}" type="pres">
      <dgm:prSet presAssocID="{497AAF06-43D9-4F82-ABE0-AFC8E86B8CBC}" presName="node" presStyleLbl="node1" presStyleIdx="0" presStyleCnt="9">
        <dgm:presLayoutVars>
          <dgm:bulletEnabled val="1"/>
        </dgm:presLayoutVars>
      </dgm:prSet>
      <dgm:spPr/>
    </dgm:pt>
    <dgm:pt modelId="{D7D4F887-C69B-0E47-B927-95D35BF70774}" type="pres">
      <dgm:prSet presAssocID="{4950D00D-D940-499A-B0CB-52C3E380B988}" presName="sibTrans" presStyleCnt="0"/>
      <dgm:spPr/>
    </dgm:pt>
    <dgm:pt modelId="{63C6F4C5-0865-0A4D-8231-18746302C65E}" type="pres">
      <dgm:prSet presAssocID="{323617AD-0725-4F31-A6DF-FA5317EAC07D}" presName="node" presStyleLbl="node1" presStyleIdx="1" presStyleCnt="9">
        <dgm:presLayoutVars>
          <dgm:bulletEnabled val="1"/>
        </dgm:presLayoutVars>
      </dgm:prSet>
      <dgm:spPr/>
    </dgm:pt>
    <dgm:pt modelId="{891CED90-C592-A942-ABD0-48E2483D6B8E}" type="pres">
      <dgm:prSet presAssocID="{8D6DBAFA-4FC1-44BB-B474-9FB8AB84FD14}" presName="sibTrans" presStyleCnt="0"/>
      <dgm:spPr/>
    </dgm:pt>
    <dgm:pt modelId="{251BC433-4565-F643-BED2-C08F4F0C3A0E}" type="pres">
      <dgm:prSet presAssocID="{16AE1EEF-6FF5-46F0-9807-288C7C8317C9}" presName="node" presStyleLbl="node1" presStyleIdx="2" presStyleCnt="9">
        <dgm:presLayoutVars>
          <dgm:bulletEnabled val="1"/>
        </dgm:presLayoutVars>
      </dgm:prSet>
      <dgm:spPr/>
    </dgm:pt>
    <dgm:pt modelId="{FFD1820D-7CB3-E043-883F-374F14C2D17E}" type="pres">
      <dgm:prSet presAssocID="{E20F0662-64B5-4C3F-A995-1D5DDFAF41B1}" presName="sibTrans" presStyleCnt="0"/>
      <dgm:spPr/>
    </dgm:pt>
    <dgm:pt modelId="{86A83E29-FFC3-8345-AB35-22E6F38E25F9}" type="pres">
      <dgm:prSet presAssocID="{0C074BA3-88E1-4EA7-8605-37241BE50B67}" presName="node" presStyleLbl="node1" presStyleIdx="3" presStyleCnt="9">
        <dgm:presLayoutVars>
          <dgm:bulletEnabled val="1"/>
        </dgm:presLayoutVars>
      </dgm:prSet>
      <dgm:spPr/>
    </dgm:pt>
    <dgm:pt modelId="{7B90FD9E-6010-F54D-AAA3-D0762EDA0CD3}" type="pres">
      <dgm:prSet presAssocID="{EE794C21-C513-4E7E-BD71-10AF7C5B5806}" presName="sibTrans" presStyleCnt="0"/>
      <dgm:spPr/>
    </dgm:pt>
    <dgm:pt modelId="{55347DCC-7748-6F48-BF3A-720AD7951DDF}" type="pres">
      <dgm:prSet presAssocID="{19A3829C-3D2C-414C-A68B-A5ADA740251F}" presName="node" presStyleLbl="node1" presStyleIdx="4" presStyleCnt="9">
        <dgm:presLayoutVars>
          <dgm:bulletEnabled val="1"/>
        </dgm:presLayoutVars>
      </dgm:prSet>
      <dgm:spPr/>
    </dgm:pt>
    <dgm:pt modelId="{92F920A7-EA21-6B42-A7AF-0A3FCB90F971}" type="pres">
      <dgm:prSet presAssocID="{1E3D6F7C-6C10-41CB-AF8E-526EB2ECA4AC}" presName="sibTrans" presStyleCnt="0"/>
      <dgm:spPr/>
    </dgm:pt>
    <dgm:pt modelId="{E2B80930-8DCE-3A4D-BA58-EB845344DA41}" type="pres">
      <dgm:prSet presAssocID="{EAB3DFBB-348B-4A13-ABBA-B59BC2EFBAA6}" presName="node" presStyleLbl="node1" presStyleIdx="5" presStyleCnt="9">
        <dgm:presLayoutVars>
          <dgm:bulletEnabled val="1"/>
        </dgm:presLayoutVars>
      </dgm:prSet>
      <dgm:spPr/>
    </dgm:pt>
    <dgm:pt modelId="{59F6814A-23C4-B446-95BC-78B26ABC67BC}" type="pres">
      <dgm:prSet presAssocID="{11A07697-BECA-41EB-A963-7973EFBFD039}" presName="sibTrans" presStyleCnt="0"/>
      <dgm:spPr/>
    </dgm:pt>
    <dgm:pt modelId="{B9FDB5D7-673C-5841-84E1-157A1E62C187}" type="pres">
      <dgm:prSet presAssocID="{3EEDCD46-EDC8-4AB0-87C2-8DD5EE657CC2}" presName="node" presStyleLbl="node1" presStyleIdx="6" presStyleCnt="9">
        <dgm:presLayoutVars>
          <dgm:bulletEnabled val="1"/>
        </dgm:presLayoutVars>
      </dgm:prSet>
      <dgm:spPr/>
    </dgm:pt>
    <dgm:pt modelId="{9B4644C8-845C-8F44-A51B-FE5842969364}" type="pres">
      <dgm:prSet presAssocID="{9504B280-04A3-492E-A97E-1D7A05294071}" presName="sibTrans" presStyleCnt="0"/>
      <dgm:spPr/>
    </dgm:pt>
    <dgm:pt modelId="{9CC0E847-F724-1249-B894-B5EE0F4395A2}" type="pres">
      <dgm:prSet presAssocID="{F2948ADE-EF81-482F-AA6B-A236321E553B}" presName="node" presStyleLbl="node1" presStyleIdx="7" presStyleCnt="9">
        <dgm:presLayoutVars>
          <dgm:bulletEnabled val="1"/>
        </dgm:presLayoutVars>
      </dgm:prSet>
      <dgm:spPr/>
    </dgm:pt>
    <dgm:pt modelId="{8B1534C5-2010-A649-A646-3790A600844F}" type="pres">
      <dgm:prSet presAssocID="{DEDFA012-0A26-41AA-B604-364EFB1DF755}" presName="sibTrans" presStyleCnt="0"/>
      <dgm:spPr/>
    </dgm:pt>
    <dgm:pt modelId="{AAE3E66C-C9B9-A24B-905D-11357FF4920C}" type="pres">
      <dgm:prSet presAssocID="{6D263826-40E6-4B3B-9BBC-2E249339A7B9}" presName="node" presStyleLbl="node1" presStyleIdx="8" presStyleCnt="9">
        <dgm:presLayoutVars>
          <dgm:bulletEnabled val="1"/>
        </dgm:presLayoutVars>
      </dgm:prSet>
      <dgm:spPr/>
    </dgm:pt>
  </dgm:ptLst>
  <dgm:cxnLst>
    <dgm:cxn modelId="{3E5B5D0A-B24C-4ACB-B24C-6EA9B5A4C87B}" srcId="{F59A765C-DE8A-4B05-ADCD-847D2AF6D7E0}" destId="{3EEDCD46-EDC8-4AB0-87C2-8DD5EE657CC2}" srcOrd="6" destOrd="0" parTransId="{14C06294-C12E-4EC7-A912-FB31E0ACF913}" sibTransId="{9504B280-04A3-492E-A97E-1D7A05294071}"/>
    <dgm:cxn modelId="{6BC2E512-46CA-F84E-9080-A86D32E8D0D5}" type="presOf" srcId="{0C074BA3-88E1-4EA7-8605-37241BE50B67}" destId="{86A83E29-FFC3-8345-AB35-22E6F38E25F9}" srcOrd="0" destOrd="0" presId="urn:microsoft.com/office/officeart/2005/8/layout/default"/>
    <dgm:cxn modelId="{C8836E13-4795-412F-8BAA-C6EA406B947E}" srcId="{F59A765C-DE8A-4B05-ADCD-847D2AF6D7E0}" destId="{16AE1EEF-6FF5-46F0-9807-288C7C8317C9}" srcOrd="2" destOrd="0" parTransId="{80AE6377-DB30-4FDF-AD18-CB6AE9CD2CDA}" sibTransId="{E20F0662-64B5-4C3F-A995-1D5DDFAF41B1}"/>
    <dgm:cxn modelId="{2815AB25-8FDE-9748-959B-335C546DBB9C}" type="presOf" srcId="{6D263826-40E6-4B3B-9BBC-2E249339A7B9}" destId="{AAE3E66C-C9B9-A24B-905D-11357FF4920C}" srcOrd="0" destOrd="0" presId="urn:microsoft.com/office/officeart/2005/8/layout/default"/>
    <dgm:cxn modelId="{213FF52F-8745-4AFA-A652-07D8B3344F9D}" srcId="{F59A765C-DE8A-4B05-ADCD-847D2AF6D7E0}" destId="{19A3829C-3D2C-414C-A68B-A5ADA740251F}" srcOrd="4" destOrd="0" parTransId="{CB526A7B-F293-43B1-B7C3-331092945088}" sibTransId="{1E3D6F7C-6C10-41CB-AF8E-526EB2ECA4AC}"/>
    <dgm:cxn modelId="{C948644A-839E-486A-9E5E-F922FB13932F}" srcId="{F59A765C-DE8A-4B05-ADCD-847D2AF6D7E0}" destId="{0C074BA3-88E1-4EA7-8605-37241BE50B67}" srcOrd="3" destOrd="0" parTransId="{86125CC4-75B0-4DC7-92F3-250289E1040B}" sibTransId="{EE794C21-C513-4E7E-BD71-10AF7C5B5806}"/>
    <dgm:cxn modelId="{A4349D5E-612B-F940-A9ED-805182837CAA}" type="presOf" srcId="{EAB3DFBB-348B-4A13-ABBA-B59BC2EFBAA6}" destId="{E2B80930-8DCE-3A4D-BA58-EB845344DA41}" srcOrd="0" destOrd="0" presId="urn:microsoft.com/office/officeart/2005/8/layout/default"/>
    <dgm:cxn modelId="{B682196F-B60E-4D22-8609-C2E9B1A947FD}" srcId="{F59A765C-DE8A-4B05-ADCD-847D2AF6D7E0}" destId="{497AAF06-43D9-4F82-ABE0-AFC8E86B8CBC}" srcOrd="0" destOrd="0" parTransId="{63FF5049-147A-47AC-802A-51D23B597B6E}" sibTransId="{4950D00D-D940-499A-B0CB-52C3E380B988}"/>
    <dgm:cxn modelId="{0E989092-9738-C44C-A441-B7703EAAD8FB}" type="presOf" srcId="{497AAF06-43D9-4F82-ABE0-AFC8E86B8CBC}" destId="{CF1C73F8-4B78-794A-A630-41314DF5BAA5}" srcOrd="0" destOrd="0" presId="urn:microsoft.com/office/officeart/2005/8/layout/default"/>
    <dgm:cxn modelId="{1226A5A0-D9F1-6947-9792-733D27D7D4E5}" type="presOf" srcId="{19A3829C-3D2C-414C-A68B-A5ADA740251F}" destId="{55347DCC-7748-6F48-BF3A-720AD7951DDF}" srcOrd="0" destOrd="0" presId="urn:microsoft.com/office/officeart/2005/8/layout/default"/>
    <dgm:cxn modelId="{6D6868A3-3AD3-0E4D-B000-AE7A912EAAF3}" type="presOf" srcId="{323617AD-0725-4F31-A6DF-FA5317EAC07D}" destId="{63C6F4C5-0865-0A4D-8231-18746302C65E}" srcOrd="0" destOrd="0" presId="urn:microsoft.com/office/officeart/2005/8/layout/default"/>
    <dgm:cxn modelId="{5D1067A6-9EAF-45C5-970B-7746D0FAB5F8}" srcId="{F59A765C-DE8A-4B05-ADCD-847D2AF6D7E0}" destId="{323617AD-0725-4F31-A6DF-FA5317EAC07D}" srcOrd="1" destOrd="0" parTransId="{E2610708-F053-4095-9A04-FFD2562F6938}" sibTransId="{8D6DBAFA-4FC1-44BB-B474-9FB8AB84FD14}"/>
    <dgm:cxn modelId="{8F9E22A9-518F-3541-8EEE-5A0B780342FB}" type="presOf" srcId="{F2948ADE-EF81-482F-AA6B-A236321E553B}" destId="{9CC0E847-F724-1249-B894-B5EE0F4395A2}" srcOrd="0" destOrd="0" presId="urn:microsoft.com/office/officeart/2005/8/layout/default"/>
    <dgm:cxn modelId="{1360D7AF-D1A4-2049-A127-7675FD12D559}" type="presOf" srcId="{3EEDCD46-EDC8-4AB0-87C2-8DD5EE657CC2}" destId="{B9FDB5D7-673C-5841-84E1-157A1E62C187}" srcOrd="0" destOrd="0" presId="urn:microsoft.com/office/officeart/2005/8/layout/default"/>
    <dgm:cxn modelId="{55A4C6B2-13C0-1449-8A1D-9FC4B14F3EB8}" type="presOf" srcId="{16AE1EEF-6FF5-46F0-9807-288C7C8317C9}" destId="{251BC433-4565-F643-BED2-C08F4F0C3A0E}" srcOrd="0" destOrd="0" presId="urn:microsoft.com/office/officeart/2005/8/layout/default"/>
    <dgm:cxn modelId="{2C6F69C2-2550-4DAE-9AFD-2F4FCD32015E}" srcId="{F59A765C-DE8A-4B05-ADCD-847D2AF6D7E0}" destId="{F2948ADE-EF81-482F-AA6B-A236321E553B}" srcOrd="7" destOrd="0" parTransId="{A8B95DB9-C74E-43FC-A2CE-1A43CCD9181B}" sibTransId="{DEDFA012-0A26-41AA-B604-364EFB1DF755}"/>
    <dgm:cxn modelId="{CF18E5E3-2711-EF40-9D43-2C1687CE46E8}" type="presOf" srcId="{F59A765C-DE8A-4B05-ADCD-847D2AF6D7E0}" destId="{F7470666-785E-2F48-99B5-1AB6A13D8C2A}" srcOrd="0" destOrd="0" presId="urn:microsoft.com/office/officeart/2005/8/layout/default"/>
    <dgm:cxn modelId="{A02C78F2-CF14-42D8-A913-90C58DEA7FEB}" srcId="{F59A765C-DE8A-4B05-ADCD-847D2AF6D7E0}" destId="{6D263826-40E6-4B3B-9BBC-2E249339A7B9}" srcOrd="8" destOrd="0" parTransId="{5D97E4A7-29B8-4811-BC59-9BD15B406869}" sibTransId="{816DD238-F18B-465B-85DE-311122B89DAF}"/>
    <dgm:cxn modelId="{8CB5E4F4-20AF-4CDA-81A7-8E8436D8DAA2}" srcId="{F59A765C-DE8A-4B05-ADCD-847D2AF6D7E0}" destId="{EAB3DFBB-348B-4A13-ABBA-B59BC2EFBAA6}" srcOrd="5" destOrd="0" parTransId="{0E40D479-7DA9-48B8-8AC8-F0F24B62E148}" sibTransId="{11A07697-BECA-41EB-A963-7973EFBFD039}"/>
    <dgm:cxn modelId="{E2063557-FE5B-0548-8935-440328C9A674}" type="presParOf" srcId="{F7470666-785E-2F48-99B5-1AB6A13D8C2A}" destId="{CF1C73F8-4B78-794A-A630-41314DF5BAA5}" srcOrd="0" destOrd="0" presId="urn:microsoft.com/office/officeart/2005/8/layout/default"/>
    <dgm:cxn modelId="{C5BD888F-AA70-6F49-AF4C-CE18F5B163A5}" type="presParOf" srcId="{F7470666-785E-2F48-99B5-1AB6A13D8C2A}" destId="{D7D4F887-C69B-0E47-B927-95D35BF70774}" srcOrd="1" destOrd="0" presId="urn:microsoft.com/office/officeart/2005/8/layout/default"/>
    <dgm:cxn modelId="{7A138A30-5DE7-BA4E-BCAA-D67B3D6B57BF}" type="presParOf" srcId="{F7470666-785E-2F48-99B5-1AB6A13D8C2A}" destId="{63C6F4C5-0865-0A4D-8231-18746302C65E}" srcOrd="2" destOrd="0" presId="urn:microsoft.com/office/officeart/2005/8/layout/default"/>
    <dgm:cxn modelId="{27EA85D8-93CD-FC42-A5AA-1D1DE1E349A6}" type="presParOf" srcId="{F7470666-785E-2F48-99B5-1AB6A13D8C2A}" destId="{891CED90-C592-A942-ABD0-48E2483D6B8E}" srcOrd="3" destOrd="0" presId="urn:microsoft.com/office/officeart/2005/8/layout/default"/>
    <dgm:cxn modelId="{4100DF10-1678-7447-A05E-1EE517D9E841}" type="presParOf" srcId="{F7470666-785E-2F48-99B5-1AB6A13D8C2A}" destId="{251BC433-4565-F643-BED2-C08F4F0C3A0E}" srcOrd="4" destOrd="0" presId="urn:microsoft.com/office/officeart/2005/8/layout/default"/>
    <dgm:cxn modelId="{4E4DDF77-5466-0947-AF99-4967550298C0}" type="presParOf" srcId="{F7470666-785E-2F48-99B5-1AB6A13D8C2A}" destId="{FFD1820D-7CB3-E043-883F-374F14C2D17E}" srcOrd="5" destOrd="0" presId="urn:microsoft.com/office/officeart/2005/8/layout/default"/>
    <dgm:cxn modelId="{2AD3F409-D90C-C441-96EE-BEB130731C50}" type="presParOf" srcId="{F7470666-785E-2F48-99B5-1AB6A13D8C2A}" destId="{86A83E29-FFC3-8345-AB35-22E6F38E25F9}" srcOrd="6" destOrd="0" presId="urn:microsoft.com/office/officeart/2005/8/layout/default"/>
    <dgm:cxn modelId="{34952ED9-AA03-1A47-B5DF-4E3A2CEAAF11}" type="presParOf" srcId="{F7470666-785E-2F48-99B5-1AB6A13D8C2A}" destId="{7B90FD9E-6010-F54D-AAA3-D0762EDA0CD3}" srcOrd="7" destOrd="0" presId="urn:microsoft.com/office/officeart/2005/8/layout/default"/>
    <dgm:cxn modelId="{899470D6-8053-394D-B0BD-347A29B22EFD}" type="presParOf" srcId="{F7470666-785E-2F48-99B5-1AB6A13D8C2A}" destId="{55347DCC-7748-6F48-BF3A-720AD7951DDF}" srcOrd="8" destOrd="0" presId="urn:microsoft.com/office/officeart/2005/8/layout/default"/>
    <dgm:cxn modelId="{7E366947-57C2-054E-9861-3987A6DDB4B3}" type="presParOf" srcId="{F7470666-785E-2F48-99B5-1AB6A13D8C2A}" destId="{92F920A7-EA21-6B42-A7AF-0A3FCB90F971}" srcOrd="9" destOrd="0" presId="urn:microsoft.com/office/officeart/2005/8/layout/default"/>
    <dgm:cxn modelId="{E10E2F18-64CE-F844-B767-581A0A31F20C}" type="presParOf" srcId="{F7470666-785E-2F48-99B5-1AB6A13D8C2A}" destId="{E2B80930-8DCE-3A4D-BA58-EB845344DA41}" srcOrd="10" destOrd="0" presId="urn:microsoft.com/office/officeart/2005/8/layout/default"/>
    <dgm:cxn modelId="{3A746F43-B5CC-CF4F-AA85-E1E70BA0D4D9}" type="presParOf" srcId="{F7470666-785E-2F48-99B5-1AB6A13D8C2A}" destId="{59F6814A-23C4-B446-95BC-78B26ABC67BC}" srcOrd="11" destOrd="0" presId="urn:microsoft.com/office/officeart/2005/8/layout/default"/>
    <dgm:cxn modelId="{E8B63B2E-DC0F-C744-BDCA-EEAE078B2C5E}" type="presParOf" srcId="{F7470666-785E-2F48-99B5-1AB6A13D8C2A}" destId="{B9FDB5D7-673C-5841-84E1-157A1E62C187}" srcOrd="12" destOrd="0" presId="urn:microsoft.com/office/officeart/2005/8/layout/default"/>
    <dgm:cxn modelId="{71F10C34-A1BC-6546-BFD1-6DC69150949C}" type="presParOf" srcId="{F7470666-785E-2F48-99B5-1AB6A13D8C2A}" destId="{9B4644C8-845C-8F44-A51B-FE5842969364}" srcOrd="13" destOrd="0" presId="urn:microsoft.com/office/officeart/2005/8/layout/default"/>
    <dgm:cxn modelId="{B532C976-C9B9-9344-A37E-BF55FEAC88D3}" type="presParOf" srcId="{F7470666-785E-2F48-99B5-1AB6A13D8C2A}" destId="{9CC0E847-F724-1249-B894-B5EE0F4395A2}" srcOrd="14" destOrd="0" presId="urn:microsoft.com/office/officeart/2005/8/layout/default"/>
    <dgm:cxn modelId="{BAF194E1-6FD2-164C-9F20-42C2F27B716A}" type="presParOf" srcId="{F7470666-785E-2F48-99B5-1AB6A13D8C2A}" destId="{8B1534C5-2010-A649-A646-3790A600844F}" srcOrd="15" destOrd="0" presId="urn:microsoft.com/office/officeart/2005/8/layout/default"/>
    <dgm:cxn modelId="{B44D1C1F-76B3-C942-A9BD-1576AB34B38E}" type="presParOf" srcId="{F7470666-785E-2F48-99B5-1AB6A13D8C2A}" destId="{AAE3E66C-C9B9-A24B-905D-11357FF4920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4670D8-5B8E-40C5-B879-F3FB9A2F7EA1}"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tr-TR"/>
        </a:p>
      </dgm:t>
    </dgm:pt>
    <dgm:pt modelId="{1C70199B-423E-434F-9636-24FDE1A63995}">
      <dgm:prSet/>
      <dgm:spPr/>
      <dgm:t>
        <a:bodyPr/>
        <a:lstStyle/>
        <a:p>
          <a:pPr rtl="0"/>
          <a:r>
            <a:rPr lang="en-US" dirty="0"/>
            <a:t>Participant Protection</a:t>
          </a:r>
          <a:endParaRPr lang="tr-TR" dirty="0"/>
        </a:p>
      </dgm:t>
    </dgm:pt>
    <dgm:pt modelId="{6CBAD41E-0D63-4A77-ACE5-A117AB7876C0}" type="parTrans" cxnId="{55C3EB24-B4FF-4E9C-8A27-9CE3A71F457F}">
      <dgm:prSet/>
      <dgm:spPr/>
      <dgm:t>
        <a:bodyPr/>
        <a:lstStyle/>
        <a:p>
          <a:endParaRPr lang="tr-TR"/>
        </a:p>
      </dgm:t>
    </dgm:pt>
    <dgm:pt modelId="{D7F598F5-BFF2-48C6-AA53-5E6C6796C6F2}" type="sibTrans" cxnId="{55C3EB24-B4FF-4E9C-8A27-9CE3A71F457F}">
      <dgm:prSet/>
      <dgm:spPr/>
      <dgm:t>
        <a:bodyPr/>
        <a:lstStyle/>
        <a:p>
          <a:endParaRPr lang="tr-TR"/>
        </a:p>
      </dgm:t>
    </dgm:pt>
    <dgm:pt modelId="{62FAADEB-63F3-4216-A0F8-76A4985D8DF0}">
      <dgm:prSet/>
      <dgm:spPr/>
      <dgm:t>
        <a:bodyPr/>
        <a:lstStyle/>
        <a:p>
          <a:pPr rtl="0"/>
          <a:r>
            <a:rPr lang="en-US"/>
            <a:t>Public Trust</a:t>
          </a:r>
          <a:endParaRPr lang="tr-TR"/>
        </a:p>
      </dgm:t>
    </dgm:pt>
    <dgm:pt modelId="{18D87720-20FD-4954-BAD4-74ECA41C41AD}" type="parTrans" cxnId="{37CCB532-D560-4664-A3E6-791D505D657F}">
      <dgm:prSet/>
      <dgm:spPr/>
      <dgm:t>
        <a:bodyPr/>
        <a:lstStyle/>
        <a:p>
          <a:endParaRPr lang="tr-TR"/>
        </a:p>
      </dgm:t>
    </dgm:pt>
    <dgm:pt modelId="{4188B2B0-A296-410E-863C-8E44393382E5}" type="sibTrans" cxnId="{37CCB532-D560-4664-A3E6-791D505D657F}">
      <dgm:prSet/>
      <dgm:spPr/>
      <dgm:t>
        <a:bodyPr/>
        <a:lstStyle/>
        <a:p>
          <a:endParaRPr lang="tr-TR"/>
        </a:p>
      </dgm:t>
    </dgm:pt>
    <dgm:pt modelId="{E23293C8-C642-4C18-A0AE-46609EF50A31}">
      <dgm:prSet/>
      <dgm:spPr/>
      <dgm:t>
        <a:bodyPr/>
        <a:lstStyle/>
        <a:p>
          <a:pPr rtl="0"/>
          <a:r>
            <a:rPr lang="en-US"/>
            <a:t>Regulatory Compliance</a:t>
          </a:r>
          <a:endParaRPr lang="tr-TR"/>
        </a:p>
      </dgm:t>
    </dgm:pt>
    <dgm:pt modelId="{A257D7B9-5DDD-476F-9EC2-F4441000DBB1}" type="parTrans" cxnId="{B71474D8-B268-4791-B6CF-FC7A688A919D}">
      <dgm:prSet/>
      <dgm:spPr/>
      <dgm:t>
        <a:bodyPr/>
        <a:lstStyle/>
        <a:p>
          <a:endParaRPr lang="tr-TR"/>
        </a:p>
      </dgm:t>
    </dgm:pt>
    <dgm:pt modelId="{FC01A51D-B6FE-4C02-8A04-3344A63054D0}" type="sibTrans" cxnId="{B71474D8-B268-4791-B6CF-FC7A688A919D}">
      <dgm:prSet/>
      <dgm:spPr/>
      <dgm:t>
        <a:bodyPr/>
        <a:lstStyle/>
        <a:p>
          <a:endParaRPr lang="tr-TR"/>
        </a:p>
      </dgm:t>
    </dgm:pt>
    <dgm:pt modelId="{6AC8096A-264F-4CCD-B32E-0DECD111201D}">
      <dgm:prSet/>
      <dgm:spPr/>
      <dgm:t>
        <a:bodyPr/>
        <a:lstStyle/>
        <a:p>
          <a:pPr rtl="0"/>
          <a:r>
            <a:rPr lang="en-US"/>
            <a:t>Scientific and Social Value</a:t>
          </a:r>
          <a:endParaRPr lang="tr-TR"/>
        </a:p>
      </dgm:t>
    </dgm:pt>
    <dgm:pt modelId="{10C307AE-58CC-419B-962A-A5A5436C9C96}" type="parTrans" cxnId="{59AE95BD-76EB-4638-85EA-6C297FC38799}">
      <dgm:prSet/>
      <dgm:spPr/>
      <dgm:t>
        <a:bodyPr/>
        <a:lstStyle/>
        <a:p>
          <a:endParaRPr lang="tr-TR"/>
        </a:p>
      </dgm:t>
    </dgm:pt>
    <dgm:pt modelId="{5CC8C916-FC11-487F-9C5A-0AC23C495945}" type="sibTrans" cxnId="{59AE95BD-76EB-4638-85EA-6C297FC38799}">
      <dgm:prSet/>
      <dgm:spPr/>
      <dgm:t>
        <a:bodyPr/>
        <a:lstStyle/>
        <a:p>
          <a:endParaRPr lang="tr-TR"/>
        </a:p>
      </dgm:t>
    </dgm:pt>
    <dgm:pt modelId="{D520A1C5-6901-44C8-95C1-FD03E57DCB29}" type="pres">
      <dgm:prSet presAssocID="{204670D8-5B8E-40C5-B879-F3FB9A2F7EA1}" presName="CompostProcess" presStyleCnt="0">
        <dgm:presLayoutVars>
          <dgm:dir/>
          <dgm:resizeHandles val="exact"/>
        </dgm:presLayoutVars>
      </dgm:prSet>
      <dgm:spPr/>
    </dgm:pt>
    <dgm:pt modelId="{601A708B-1DFA-43C2-B075-54EBC3373090}" type="pres">
      <dgm:prSet presAssocID="{204670D8-5B8E-40C5-B879-F3FB9A2F7EA1}" presName="arrow" presStyleLbl="bgShp" presStyleIdx="0" presStyleCnt="1"/>
      <dgm:spPr/>
    </dgm:pt>
    <dgm:pt modelId="{B3DA63D0-BD1B-4696-B61F-A952AA9F7BAE}" type="pres">
      <dgm:prSet presAssocID="{204670D8-5B8E-40C5-B879-F3FB9A2F7EA1}" presName="linearProcess" presStyleCnt="0"/>
      <dgm:spPr/>
    </dgm:pt>
    <dgm:pt modelId="{08AC51BD-672A-4088-A247-5019DC2E1903}" type="pres">
      <dgm:prSet presAssocID="{1C70199B-423E-434F-9636-24FDE1A63995}" presName="textNode" presStyleLbl="node1" presStyleIdx="0" presStyleCnt="4">
        <dgm:presLayoutVars>
          <dgm:bulletEnabled val="1"/>
        </dgm:presLayoutVars>
      </dgm:prSet>
      <dgm:spPr/>
    </dgm:pt>
    <dgm:pt modelId="{C5D4130C-FEC0-4AC8-8232-F53BC210F8EA}" type="pres">
      <dgm:prSet presAssocID="{D7F598F5-BFF2-48C6-AA53-5E6C6796C6F2}" presName="sibTrans" presStyleCnt="0"/>
      <dgm:spPr/>
    </dgm:pt>
    <dgm:pt modelId="{08C53607-1D94-40EE-9075-9163F52A37B6}" type="pres">
      <dgm:prSet presAssocID="{62FAADEB-63F3-4216-A0F8-76A4985D8DF0}" presName="textNode" presStyleLbl="node1" presStyleIdx="1" presStyleCnt="4">
        <dgm:presLayoutVars>
          <dgm:bulletEnabled val="1"/>
        </dgm:presLayoutVars>
      </dgm:prSet>
      <dgm:spPr/>
    </dgm:pt>
    <dgm:pt modelId="{26C8EA8E-00A0-47F1-A70D-892CDD95CD6A}" type="pres">
      <dgm:prSet presAssocID="{4188B2B0-A296-410E-863C-8E44393382E5}" presName="sibTrans" presStyleCnt="0"/>
      <dgm:spPr/>
    </dgm:pt>
    <dgm:pt modelId="{3A595FA7-95BE-4C26-8603-766A92016D7F}" type="pres">
      <dgm:prSet presAssocID="{E23293C8-C642-4C18-A0AE-46609EF50A31}" presName="textNode" presStyleLbl="node1" presStyleIdx="2" presStyleCnt="4">
        <dgm:presLayoutVars>
          <dgm:bulletEnabled val="1"/>
        </dgm:presLayoutVars>
      </dgm:prSet>
      <dgm:spPr/>
    </dgm:pt>
    <dgm:pt modelId="{72E70374-6A82-4D95-A219-0D4F0A11BA62}" type="pres">
      <dgm:prSet presAssocID="{FC01A51D-B6FE-4C02-8A04-3344A63054D0}" presName="sibTrans" presStyleCnt="0"/>
      <dgm:spPr/>
    </dgm:pt>
    <dgm:pt modelId="{0BC2311D-E72E-4F53-9140-F9D48D48C11E}" type="pres">
      <dgm:prSet presAssocID="{6AC8096A-264F-4CCD-B32E-0DECD111201D}" presName="textNode" presStyleLbl="node1" presStyleIdx="3" presStyleCnt="4">
        <dgm:presLayoutVars>
          <dgm:bulletEnabled val="1"/>
        </dgm:presLayoutVars>
      </dgm:prSet>
      <dgm:spPr/>
    </dgm:pt>
  </dgm:ptLst>
  <dgm:cxnLst>
    <dgm:cxn modelId="{C0851308-89FC-4C3B-A0F1-1C4A718B5741}" type="presOf" srcId="{62FAADEB-63F3-4216-A0F8-76A4985D8DF0}" destId="{08C53607-1D94-40EE-9075-9163F52A37B6}" srcOrd="0" destOrd="0" presId="urn:microsoft.com/office/officeart/2005/8/layout/hProcess9"/>
    <dgm:cxn modelId="{55C3EB24-B4FF-4E9C-8A27-9CE3A71F457F}" srcId="{204670D8-5B8E-40C5-B879-F3FB9A2F7EA1}" destId="{1C70199B-423E-434F-9636-24FDE1A63995}" srcOrd="0" destOrd="0" parTransId="{6CBAD41E-0D63-4A77-ACE5-A117AB7876C0}" sibTransId="{D7F598F5-BFF2-48C6-AA53-5E6C6796C6F2}"/>
    <dgm:cxn modelId="{37CCB532-D560-4664-A3E6-791D505D657F}" srcId="{204670D8-5B8E-40C5-B879-F3FB9A2F7EA1}" destId="{62FAADEB-63F3-4216-A0F8-76A4985D8DF0}" srcOrd="1" destOrd="0" parTransId="{18D87720-20FD-4954-BAD4-74ECA41C41AD}" sibTransId="{4188B2B0-A296-410E-863C-8E44393382E5}"/>
    <dgm:cxn modelId="{1DC9B43C-566B-4145-AF5B-4F6090A5430D}" type="presOf" srcId="{204670D8-5B8E-40C5-B879-F3FB9A2F7EA1}" destId="{D520A1C5-6901-44C8-95C1-FD03E57DCB29}" srcOrd="0" destOrd="0" presId="urn:microsoft.com/office/officeart/2005/8/layout/hProcess9"/>
    <dgm:cxn modelId="{0A31D83C-77E2-4260-8D3F-50691206775F}" type="presOf" srcId="{1C70199B-423E-434F-9636-24FDE1A63995}" destId="{08AC51BD-672A-4088-A247-5019DC2E1903}" srcOrd="0" destOrd="0" presId="urn:microsoft.com/office/officeart/2005/8/layout/hProcess9"/>
    <dgm:cxn modelId="{C8AFB04D-8056-48F9-B43D-38578881824B}" type="presOf" srcId="{6AC8096A-264F-4CCD-B32E-0DECD111201D}" destId="{0BC2311D-E72E-4F53-9140-F9D48D48C11E}" srcOrd="0" destOrd="0" presId="urn:microsoft.com/office/officeart/2005/8/layout/hProcess9"/>
    <dgm:cxn modelId="{C09EE4B5-D8B2-421B-8E7A-651EB7228DD9}" type="presOf" srcId="{E23293C8-C642-4C18-A0AE-46609EF50A31}" destId="{3A595FA7-95BE-4C26-8603-766A92016D7F}" srcOrd="0" destOrd="0" presId="urn:microsoft.com/office/officeart/2005/8/layout/hProcess9"/>
    <dgm:cxn modelId="{59AE95BD-76EB-4638-85EA-6C297FC38799}" srcId="{204670D8-5B8E-40C5-B879-F3FB9A2F7EA1}" destId="{6AC8096A-264F-4CCD-B32E-0DECD111201D}" srcOrd="3" destOrd="0" parTransId="{10C307AE-58CC-419B-962A-A5A5436C9C96}" sibTransId="{5CC8C916-FC11-487F-9C5A-0AC23C495945}"/>
    <dgm:cxn modelId="{B71474D8-B268-4791-B6CF-FC7A688A919D}" srcId="{204670D8-5B8E-40C5-B879-F3FB9A2F7EA1}" destId="{E23293C8-C642-4C18-A0AE-46609EF50A31}" srcOrd="2" destOrd="0" parTransId="{A257D7B9-5DDD-476F-9EC2-F4441000DBB1}" sibTransId="{FC01A51D-B6FE-4C02-8A04-3344A63054D0}"/>
    <dgm:cxn modelId="{5DB7D741-1C16-4271-B7E6-955EACF7DB67}" type="presParOf" srcId="{D520A1C5-6901-44C8-95C1-FD03E57DCB29}" destId="{601A708B-1DFA-43C2-B075-54EBC3373090}" srcOrd="0" destOrd="0" presId="urn:microsoft.com/office/officeart/2005/8/layout/hProcess9"/>
    <dgm:cxn modelId="{8F6DD83E-037D-4DD2-93AC-222651C5250B}" type="presParOf" srcId="{D520A1C5-6901-44C8-95C1-FD03E57DCB29}" destId="{B3DA63D0-BD1B-4696-B61F-A952AA9F7BAE}" srcOrd="1" destOrd="0" presId="urn:microsoft.com/office/officeart/2005/8/layout/hProcess9"/>
    <dgm:cxn modelId="{06C169FA-ED91-4F37-BC03-4904287D9345}" type="presParOf" srcId="{B3DA63D0-BD1B-4696-B61F-A952AA9F7BAE}" destId="{08AC51BD-672A-4088-A247-5019DC2E1903}" srcOrd="0" destOrd="0" presId="urn:microsoft.com/office/officeart/2005/8/layout/hProcess9"/>
    <dgm:cxn modelId="{89CD5EDC-42C6-47BD-B68B-594125E0F8A1}" type="presParOf" srcId="{B3DA63D0-BD1B-4696-B61F-A952AA9F7BAE}" destId="{C5D4130C-FEC0-4AC8-8232-F53BC210F8EA}" srcOrd="1" destOrd="0" presId="urn:microsoft.com/office/officeart/2005/8/layout/hProcess9"/>
    <dgm:cxn modelId="{3347B9A2-0517-4CFD-B66F-86F46E20D92B}" type="presParOf" srcId="{B3DA63D0-BD1B-4696-B61F-A952AA9F7BAE}" destId="{08C53607-1D94-40EE-9075-9163F52A37B6}" srcOrd="2" destOrd="0" presId="urn:microsoft.com/office/officeart/2005/8/layout/hProcess9"/>
    <dgm:cxn modelId="{52ACEBE6-08AE-4AF1-A17F-47B5E1629E09}" type="presParOf" srcId="{B3DA63D0-BD1B-4696-B61F-A952AA9F7BAE}" destId="{26C8EA8E-00A0-47F1-A70D-892CDD95CD6A}" srcOrd="3" destOrd="0" presId="urn:microsoft.com/office/officeart/2005/8/layout/hProcess9"/>
    <dgm:cxn modelId="{C04CDBBB-044A-4986-9838-1EBB1ABDB431}" type="presParOf" srcId="{B3DA63D0-BD1B-4696-B61F-A952AA9F7BAE}" destId="{3A595FA7-95BE-4C26-8603-766A92016D7F}" srcOrd="4" destOrd="0" presId="urn:microsoft.com/office/officeart/2005/8/layout/hProcess9"/>
    <dgm:cxn modelId="{CD2A37E2-4B86-406F-B8A2-0B852FC3D0B5}" type="presParOf" srcId="{B3DA63D0-BD1B-4696-B61F-A952AA9F7BAE}" destId="{72E70374-6A82-4D95-A219-0D4F0A11BA62}" srcOrd="5" destOrd="0" presId="urn:microsoft.com/office/officeart/2005/8/layout/hProcess9"/>
    <dgm:cxn modelId="{198DD12C-080B-44F8-9FD3-CBB1995C9FD9}" type="presParOf" srcId="{B3DA63D0-BD1B-4696-B61F-A952AA9F7BAE}" destId="{0BC2311D-E72E-4F53-9140-F9D48D48C11E}"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DE6E1-6E5E-42D1-95C5-6F6A92D7829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CE1E985-DF24-4B18-8FEA-7AC851610BA0}">
      <dgm:prSet/>
      <dgm:spPr/>
      <dgm:t>
        <a:bodyPr/>
        <a:lstStyle/>
        <a:p>
          <a:r>
            <a:rPr lang="en-US"/>
            <a:t>International ethical and scientific standards.</a:t>
          </a:r>
        </a:p>
      </dgm:t>
    </dgm:pt>
    <dgm:pt modelId="{D232E4FA-3F6F-46D5-8093-BD0053C88002}" type="parTrans" cxnId="{93E1BA5C-84CE-4C98-A16F-6C692CC6F190}">
      <dgm:prSet/>
      <dgm:spPr/>
      <dgm:t>
        <a:bodyPr/>
        <a:lstStyle/>
        <a:p>
          <a:endParaRPr lang="en-US"/>
        </a:p>
      </dgm:t>
    </dgm:pt>
    <dgm:pt modelId="{A6066A83-55CC-4B94-9E01-4AE47B07ECAB}" type="sibTrans" cxnId="{93E1BA5C-84CE-4C98-A16F-6C692CC6F190}">
      <dgm:prSet/>
      <dgm:spPr/>
      <dgm:t>
        <a:bodyPr/>
        <a:lstStyle/>
        <a:p>
          <a:endParaRPr lang="en-US"/>
        </a:p>
      </dgm:t>
    </dgm:pt>
    <dgm:pt modelId="{825F96D5-9346-423F-BF34-13D3A9D6C097}">
      <dgm:prSet/>
      <dgm:spPr/>
      <dgm:t>
        <a:bodyPr/>
        <a:lstStyle/>
        <a:p>
          <a:r>
            <a:rPr lang="en-US"/>
            <a:t>Essential for credible clinical research.</a:t>
          </a:r>
        </a:p>
      </dgm:t>
    </dgm:pt>
    <dgm:pt modelId="{A85BFC78-43C4-4F4F-83E7-695BF1FD906E}" type="parTrans" cxnId="{360F82B9-BB62-46C3-9F2D-4410FB36B1C2}">
      <dgm:prSet/>
      <dgm:spPr/>
      <dgm:t>
        <a:bodyPr/>
        <a:lstStyle/>
        <a:p>
          <a:endParaRPr lang="en-US"/>
        </a:p>
      </dgm:t>
    </dgm:pt>
    <dgm:pt modelId="{E758DBF0-FE98-4383-BD81-D369A54E6BB6}" type="sibTrans" cxnId="{360F82B9-BB62-46C3-9F2D-4410FB36B1C2}">
      <dgm:prSet/>
      <dgm:spPr/>
      <dgm:t>
        <a:bodyPr/>
        <a:lstStyle/>
        <a:p>
          <a:endParaRPr lang="en-US"/>
        </a:p>
      </dgm:t>
    </dgm:pt>
    <dgm:pt modelId="{88AFABE2-C1D7-4853-AB8A-94FAC0ED21C4}">
      <dgm:prSet/>
      <dgm:spPr/>
      <dgm:t>
        <a:bodyPr/>
        <a:lstStyle/>
        <a:p>
          <a:r>
            <a:rPr lang="en-US"/>
            <a:t>Protects participants' safety and rights.</a:t>
          </a:r>
        </a:p>
      </dgm:t>
    </dgm:pt>
    <dgm:pt modelId="{02EDA9CA-EBA4-4825-9136-E8585BE1D140}" type="parTrans" cxnId="{5B777229-ACFC-4A40-B59B-9A5C2E3652D8}">
      <dgm:prSet/>
      <dgm:spPr/>
      <dgm:t>
        <a:bodyPr/>
        <a:lstStyle/>
        <a:p>
          <a:endParaRPr lang="en-US"/>
        </a:p>
      </dgm:t>
    </dgm:pt>
    <dgm:pt modelId="{C2EBEBE8-32E8-423F-A7F8-F434173613AF}" type="sibTrans" cxnId="{5B777229-ACFC-4A40-B59B-9A5C2E3652D8}">
      <dgm:prSet/>
      <dgm:spPr/>
      <dgm:t>
        <a:bodyPr/>
        <a:lstStyle/>
        <a:p>
          <a:endParaRPr lang="en-US"/>
        </a:p>
      </dgm:t>
    </dgm:pt>
    <dgm:pt modelId="{DC710876-7C10-416E-AC91-3CCCB7BF0B04}">
      <dgm:prSet/>
      <dgm:spPr/>
      <dgm:t>
        <a:bodyPr/>
        <a:lstStyle/>
        <a:p>
          <a:r>
            <a:rPr lang="en-US"/>
            <a:t>ICH promotes global GCP guidelines.</a:t>
          </a:r>
        </a:p>
      </dgm:t>
    </dgm:pt>
    <dgm:pt modelId="{70662F6D-1AA5-4DDC-96FB-8A134792B022}" type="parTrans" cxnId="{4312B830-FD0F-457C-A005-227DE624EBF8}">
      <dgm:prSet/>
      <dgm:spPr/>
      <dgm:t>
        <a:bodyPr/>
        <a:lstStyle/>
        <a:p>
          <a:endParaRPr lang="en-US"/>
        </a:p>
      </dgm:t>
    </dgm:pt>
    <dgm:pt modelId="{0B7D8C78-6800-421A-BFE3-D9065BCB9B65}" type="sibTrans" cxnId="{4312B830-FD0F-457C-A005-227DE624EBF8}">
      <dgm:prSet/>
      <dgm:spPr/>
      <dgm:t>
        <a:bodyPr/>
        <a:lstStyle/>
        <a:p>
          <a:endParaRPr lang="en-US"/>
        </a:p>
      </dgm:t>
    </dgm:pt>
    <dgm:pt modelId="{383E6A95-2BBC-4626-B279-FE82EFE3FBF5}">
      <dgm:prSet/>
      <dgm:spPr/>
      <dgm:t>
        <a:bodyPr/>
        <a:lstStyle/>
        <a:p>
          <a:r>
            <a:rPr lang="en-US"/>
            <a:t>Harmonizes trial practices worldwide.</a:t>
          </a:r>
        </a:p>
      </dgm:t>
    </dgm:pt>
    <dgm:pt modelId="{C640EABF-9364-4B25-9364-AD963A992E9A}" type="parTrans" cxnId="{78194F57-4081-4CFA-9C76-FB8DB97DADD8}">
      <dgm:prSet/>
      <dgm:spPr/>
      <dgm:t>
        <a:bodyPr/>
        <a:lstStyle/>
        <a:p>
          <a:endParaRPr lang="en-US"/>
        </a:p>
      </dgm:t>
    </dgm:pt>
    <dgm:pt modelId="{40A873A7-9625-4186-AECA-09FE17B210D8}" type="sibTrans" cxnId="{78194F57-4081-4CFA-9C76-FB8DB97DADD8}">
      <dgm:prSet/>
      <dgm:spPr/>
      <dgm:t>
        <a:bodyPr/>
        <a:lstStyle/>
        <a:p>
          <a:endParaRPr lang="en-US"/>
        </a:p>
      </dgm:t>
    </dgm:pt>
    <dgm:pt modelId="{5601513D-6F9E-493C-813A-69E630320B74}">
      <dgm:prSet/>
      <dgm:spPr/>
      <dgm:t>
        <a:bodyPr/>
        <a:lstStyle/>
        <a:p>
          <a:r>
            <a:rPr lang="en-US"/>
            <a:t>Ensures data integrity and trust.</a:t>
          </a:r>
        </a:p>
      </dgm:t>
    </dgm:pt>
    <dgm:pt modelId="{BBE6D9D7-7B3D-4043-83A2-760A475D5781}" type="parTrans" cxnId="{7B102B23-D4D5-4C96-B682-0BB6089E6561}">
      <dgm:prSet/>
      <dgm:spPr/>
      <dgm:t>
        <a:bodyPr/>
        <a:lstStyle/>
        <a:p>
          <a:endParaRPr lang="en-US"/>
        </a:p>
      </dgm:t>
    </dgm:pt>
    <dgm:pt modelId="{6080762D-D1FF-4662-A132-5B5207786410}" type="sibTrans" cxnId="{7B102B23-D4D5-4C96-B682-0BB6089E6561}">
      <dgm:prSet/>
      <dgm:spPr/>
      <dgm:t>
        <a:bodyPr/>
        <a:lstStyle/>
        <a:p>
          <a:endParaRPr lang="en-US"/>
        </a:p>
      </dgm:t>
    </dgm:pt>
    <dgm:pt modelId="{CD51E2E4-AFA1-430E-BC97-FB8846BEB0DE}">
      <dgm:prSet/>
      <dgm:spPr/>
      <dgm:t>
        <a:bodyPr/>
        <a:lstStyle/>
        <a:p>
          <a:r>
            <a:rPr lang="en-US"/>
            <a:t>Underpins rigorous and reliable findings.</a:t>
          </a:r>
        </a:p>
      </dgm:t>
    </dgm:pt>
    <dgm:pt modelId="{E50BDFA7-684A-4101-A54E-F87AA2EB7406}" type="parTrans" cxnId="{335FB831-2A17-4CB1-BBF7-120FAF8D7687}">
      <dgm:prSet/>
      <dgm:spPr/>
      <dgm:t>
        <a:bodyPr/>
        <a:lstStyle/>
        <a:p>
          <a:endParaRPr lang="en-US"/>
        </a:p>
      </dgm:t>
    </dgm:pt>
    <dgm:pt modelId="{FFB42807-C75C-4228-B24E-D34404F45A44}" type="sibTrans" cxnId="{335FB831-2A17-4CB1-BBF7-120FAF8D7687}">
      <dgm:prSet/>
      <dgm:spPr/>
      <dgm:t>
        <a:bodyPr/>
        <a:lstStyle/>
        <a:p>
          <a:endParaRPr lang="en-US"/>
        </a:p>
      </dgm:t>
    </dgm:pt>
    <dgm:pt modelId="{242E7456-05EB-2440-BB11-7BFC91C99650}" type="pres">
      <dgm:prSet presAssocID="{CCEDE6E1-6E5E-42D1-95C5-6F6A92D7829B}" presName="vert0" presStyleCnt="0">
        <dgm:presLayoutVars>
          <dgm:dir/>
          <dgm:animOne val="branch"/>
          <dgm:animLvl val="lvl"/>
        </dgm:presLayoutVars>
      </dgm:prSet>
      <dgm:spPr/>
    </dgm:pt>
    <dgm:pt modelId="{E284FD12-CBAE-5D4B-A2D6-213FE2B2F426}" type="pres">
      <dgm:prSet presAssocID="{8CE1E985-DF24-4B18-8FEA-7AC851610BA0}" presName="thickLine" presStyleLbl="alignNode1" presStyleIdx="0" presStyleCnt="7"/>
      <dgm:spPr/>
    </dgm:pt>
    <dgm:pt modelId="{4FE117ED-26EB-FC4C-9657-F09884D24027}" type="pres">
      <dgm:prSet presAssocID="{8CE1E985-DF24-4B18-8FEA-7AC851610BA0}" presName="horz1" presStyleCnt="0"/>
      <dgm:spPr/>
    </dgm:pt>
    <dgm:pt modelId="{CD547490-C1AD-7C4D-BCE7-1659BD9578CF}" type="pres">
      <dgm:prSet presAssocID="{8CE1E985-DF24-4B18-8FEA-7AC851610BA0}" presName="tx1" presStyleLbl="revTx" presStyleIdx="0" presStyleCnt="7"/>
      <dgm:spPr/>
    </dgm:pt>
    <dgm:pt modelId="{C1492432-EDFF-3F4C-9900-4D42ED5845D0}" type="pres">
      <dgm:prSet presAssocID="{8CE1E985-DF24-4B18-8FEA-7AC851610BA0}" presName="vert1" presStyleCnt="0"/>
      <dgm:spPr/>
    </dgm:pt>
    <dgm:pt modelId="{5B2A5D1A-A78C-AF4A-B314-E33473990013}" type="pres">
      <dgm:prSet presAssocID="{825F96D5-9346-423F-BF34-13D3A9D6C097}" presName="thickLine" presStyleLbl="alignNode1" presStyleIdx="1" presStyleCnt="7"/>
      <dgm:spPr/>
    </dgm:pt>
    <dgm:pt modelId="{B5B0C03F-563C-ED41-B263-FA63D79AB385}" type="pres">
      <dgm:prSet presAssocID="{825F96D5-9346-423F-BF34-13D3A9D6C097}" presName="horz1" presStyleCnt="0"/>
      <dgm:spPr/>
    </dgm:pt>
    <dgm:pt modelId="{79AB4D3B-2512-004F-AD92-8035830A9244}" type="pres">
      <dgm:prSet presAssocID="{825F96D5-9346-423F-BF34-13D3A9D6C097}" presName="tx1" presStyleLbl="revTx" presStyleIdx="1" presStyleCnt="7"/>
      <dgm:spPr/>
    </dgm:pt>
    <dgm:pt modelId="{3ED29FAA-30CC-DD48-8FC9-8E6B5C2FEF2E}" type="pres">
      <dgm:prSet presAssocID="{825F96D5-9346-423F-BF34-13D3A9D6C097}" presName="vert1" presStyleCnt="0"/>
      <dgm:spPr/>
    </dgm:pt>
    <dgm:pt modelId="{CEEC5D2D-924A-4F4D-864F-7ED297F7C604}" type="pres">
      <dgm:prSet presAssocID="{88AFABE2-C1D7-4853-AB8A-94FAC0ED21C4}" presName="thickLine" presStyleLbl="alignNode1" presStyleIdx="2" presStyleCnt="7"/>
      <dgm:spPr/>
    </dgm:pt>
    <dgm:pt modelId="{ABD7090B-7C1D-AA4C-8D1E-93D569A640D9}" type="pres">
      <dgm:prSet presAssocID="{88AFABE2-C1D7-4853-AB8A-94FAC0ED21C4}" presName="horz1" presStyleCnt="0"/>
      <dgm:spPr/>
    </dgm:pt>
    <dgm:pt modelId="{90D5F00D-4A6E-C445-997E-D3F89B66431B}" type="pres">
      <dgm:prSet presAssocID="{88AFABE2-C1D7-4853-AB8A-94FAC0ED21C4}" presName="tx1" presStyleLbl="revTx" presStyleIdx="2" presStyleCnt="7"/>
      <dgm:spPr/>
    </dgm:pt>
    <dgm:pt modelId="{75AB4DEA-1FD7-514D-AE04-A517398D2264}" type="pres">
      <dgm:prSet presAssocID="{88AFABE2-C1D7-4853-AB8A-94FAC0ED21C4}" presName="vert1" presStyleCnt="0"/>
      <dgm:spPr/>
    </dgm:pt>
    <dgm:pt modelId="{681A19E2-45D1-1543-B40F-E48BEF650BA6}" type="pres">
      <dgm:prSet presAssocID="{DC710876-7C10-416E-AC91-3CCCB7BF0B04}" presName="thickLine" presStyleLbl="alignNode1" presStyleIdx="3" presStyleCnt="7"/>
      <dgm:spPr/>
    </dgm:pt>
    <dgm:pt modelId="{9435D6AD-70CF-604C-9165-7561C854FB54}" type="pres">
      <dgm:prSet presAssocID="{DC710876-7C10-416E-AC91-3CCCB7BF0B04}" presName="horz1" presStyleCnt="0"/>
      <dgm:spPr/>
    </dgm:pt>
    <dgm:pt modelId="{AC2B2E8D-CB58-C84B-9A53-13AD0634B85F}" type="pres">
      <dgm:prSet presAssocID="{DC710876-7C10-416E-AC91-3CCCB7BF0B04}" presName="tx1" presStyleLbl="revTx" presStyleIdx="3" presStyleCnt="7"/>
      <dgm:spPr/>
    </dgm:pt>
    <dgm:pt modelId="{5B9EAEDE-6808-5847-8506-BD0AD1DD79C4}" type="pres">
      <dgm:prSet presAssocID="{DC710876-7C10-416E-AC91-3CCCB7BF0B04}" presName="vert1" presStyleCnt="0"/>
      <dgm:spPr/>
    </dgm:pt>
    <dgm:pt modelId="{05DD4566-E1D4-2D48-BD04-4868271B5B5D}" type="pres">
      <dgm:prSet presAssocID="{383E6A95-2BBC-4626-B279-FE82EFE3FBF5}" presName="thickLine" presStyleLbl="alignNode1" presStyleIdx="4" presStyleCnt="7"/>
      <dgm:spPr/>
    </dgm:pt>
    <dgm:pt modelId="{71A469D1-46E9-7347-A269-413BEB9A03BC}" type="pres">
      <dgm:prSet presAssocID="{383E6A95-2BBC-4626-B279-FE82EFE3FBF5}" presName="horz1" presStyleCnt="0"/>
      <dgm:spPr/>
    </dgm:pt>
    <dgm:pt modelId="{F6AB7AB3-2CE4-8244-BC6B-D5B25211646C}" type="pres">
      <dgm:prSet presAssocID="{383E6A95-2BBC-4626-B279-FE82EFE3FBF5}" presName="tx1" presStyleLbl="revTx" presStyleIdx="4" presStyleCnt="7"/>
      <dgm:spPr/>
    </dgm:pt>
    <dgm:pt modelId="{B0FD1AB1-309E-184F-86B9-F751A53DFBF5}" type="pres">
      <dgm:prSet presAssocID="{383E6A95-2BBC-4626-B279-FE82EFE3FBF5}" presName="vert1" presStyleCnt="0"/>
      <dgm:spPr/>
    </dgm:pt>
    <dgm:pt modelId="{D46ABE3F-A554-C747-AAA9-605E2AD46C7E}" type="pres">
      <dgm:prSet presAssocID="{5601513D-6F9E-493C-813A-69E630320B74}" presName="thickLine" presStyleLbl="alignNode1" presStyleIdx="5" presStyleCnt="7"/>
      <dgm:spPr/>
    </dgm:pt>
    <dgm:pt modelId="{5C1D6522-79DB-DE40-8C68-0013397CB948}" type="pres">
      <dgm:prSet presAssocID="{5601513D-6F9E-493C-813A-69E630320B74}" presName="horz1" presStyleCnt="0"/>
      <dgm:spPr/>
    </dgm:pt>
    <dgm:pt modelId="{78798C28-EC87-0140-9898-B0B41DE57352}" type="pres">
      <dgm:prSet presAssocID="{5601513D-6F9E-493C-813A-69E630320B74}" presName="tx1" presStyleLbl="revTx" presStyleIdx="5" presStyleCnt="7"/>
      <dgm:spPr/>
    </dgm:pt>
    <dgm:pt modelId="{D74B3E3C-1C1A-AB40-A1EA-B9931B313F36}" type="pres">
      <dgm:prSet presAssocID="{5601513D-6F9E-493C-813A-69E630320B74}" presName="vert1" presStyleCnt="0"/>
      <dgm:spPr/>
    </dgm:pt>
    <dgm:pt modelId="{E7B5DA06-DEEF-1C44-B79B-14D9930AB989}" type="pres">
      <dgm:prSet presAssocID="{CD51E2E4-AFA1-430E-BC97-FB8846BEB0DE}" presName="thickLine" presStyleLbl="alignNode1" presStyleIdx="6" presStyleCnt="7"/>
      <dgm:spPr/>
    </dgm:pt>
    <dgm:pt modelId="{E332AD50-A924-C541-8AA1-7468B783CB9A}" type="pres">
      <dgm:prSet presAssocID="{CD51E2E4-AFA1-430E-BC97-FB8846BEB0DE}" presName="horz1" presStyleCnt="0"/>
      <dgm:spPr/>
    </dgm:pt>
    <dgm:pt modelId="{D94BD8D0-49F8-0044-BA41-D31338BB6855}" type="pres">
      <dgm:prSet presAssocID="{CD51E2E4-AFA1-430E-BC97-FB8846BEB0DE}" presName="tx1" presStyleLbl="revTx" presStyleIdx="6" presStyleCnt="7"/>
      <dgm:spPr/>
    </dgm:pt>
    <dgm:pt modelId="{3D6E1C95-AA7C-9A4B-90EE-7413C5D51467}" type="pres">
      <dgm:prSet presAssocID="{CD51E2E4-AFA1-430E-BC97-FB8846BEB0DE}" presName="vert1" presStyleCnt="0"/>
      <dgm:spPr/>
    </dgm:pt>
  </dgm:ptLst>
  <dgm:cxnLst>
    <dgm:cxn modelId="{30B2E105-5013-4746-82FF-7E74977AE1E4}" type="presOf" srcId="{DC710876-7C10-416E-AC91-3CCCB7BF0B04}" destId="{AC2B2E8D-CB58-C84B-9A53-13AD0634B85F}" srcOrd="0" destOrd="0" presId="urn:microsoft.com/office/officeart/2008/layout/LinedList"/>
    <dgm:cxn modelId="{1F9B8308-6167-0144-AB76-0EEE965D1D5E}" type="presOf" srcId="{5601513D-6F9E-493C-813A-69E630320B74}" destId="{78798C28-EC87-0140-9898-B0B41DE57352}" srcOrd="0" destOrd="0" presId="urn:microsoft.com/office/officeart/2008/layout/LinedList"/>
    <dgm:cxn modelId="{7B102B23-D4D5-4C96-B682-0BB6089E6561}" srcId="{CCEDE6E1-6E5E-42D1-95C5-6F6A92D7829B}" destId="{5601513D-6F9E-493C-813A-69E630320B74}" srcOrd="5" destOrd="0" parTransId="{BBE6D9D7-7B3D-4043-83A2-760A475D5781}" sibTransId="{6080762D-D1FF-4662-A132-5B5207786410}"/>
    <dgm:cxn modelId="{5B777229-ACFC-4A40-B59B-9A5C2E3652D8}" srcId="{CCEDE6E1-6E5E-42D1-95C5-6F6A92D7829B}" destId="{88AFABE2-C1D7-4853-AB8A-94FAC0ED21C4}" srcOrd="2" destOrd="0" parTransId="{02EDA9CA-EBA4-4825-9136-E8585BE1D140}" sibTransId="{C2EBEBE8-32E8-423F-A7F8-F434173613AF}"/>
    <dgm:cxn modelId="{4312B830-FD0F-457C-A005-227DE624EBF8}" srcId="{CCEDE6E1-6E5E-42D1-95C5-6F6A92D7829B}" destId="{DC710876-7C10-416E-AC91-3CCCB7BF0B04}" srcOrd="3" destOrd="0" parTransId="{70662F6D-1AA5-4DDC-96FB-8A134792B022}" sibTransId="{0B7D8C78-6800-421A-BFE3-D9065BCB9B65}"/>
    <dgm:cxn modelId="{335FB831-2A17-4CB1-BBF7-120FAF8D7687}" srcId="{CCEDE6E1-6E5E-42D1-95C5-6F6A92D7829B}" destId="{CD51E2E4-AFA1-430E-BC97-FB8846BEB0DE}" srcOrd="6" destOrd="0" parTransId="{E50BDFA7-684A-4101-A54E-F87AA2EB7406}" sibTransId="{FFB42807-C75C-4228-B24E-D34404F45A44}"/>
    <dgm:cxn modelId="{78194F57-4081-4CFA-9C76-FB8DB97DADD8}" srcId="{CCEDE6E1-6E5E-42D1-95C5-6F6A92D7829B}" destId="{383E6A95-2BBC-4626-B279-FE82EFE3FBF5}" srcOrd="4" destOrd="0" parTransId="{C640EABF-9364-4B25-9364-AD963A992E9A}" sibTransId="{40A873A7-9625-4186-AECA-09FE17B210D8}"/>
    <dgm:cxn modelId="{93E1BA5C-84CE-4C98-A16F-6C692CC6F190}" srcId="{CCEDE6E1-6E5E-42D1-95C5-6F6A92D7829B}" destId="{8CE1E985-DF24-4B18-8FEA-7AC851610BA0}" srcOrd="0" destOrd="0" parTransId="{D232E4FA-3F6F-46D5-8093-BD0053C88002}" sibTransId="{A6066A83-55CC-4B94-9E01-4AE47B07ECAB}"/>
    <dgm:cxn modelId="{8FF0F563-95A8-5D46-8AD4-1629BFA2FF4D}" type="presOf" srcId="{CCEDE6E1-6E5E-42D1-95C5-6F6A92D7829B}" destId="{242E7456-05EB-2440-BB11-7BFC91C99650}" srcOrd="0" destOrd="0" presId="urn:microsoft.com/office/officeart/2008/layout/LinedList"/>
    <dgm:cxn modelId="{0CCB426B-D6FC-F74E-AD4B-E44026A57BB1}" type="presOf" srcId="{825F96D5-9346-423F-BF34-13D3A9D6C097}" destId="{79AB4D3B-2512-004F-AD92-8035830A9244}" srcOrd="0" destOrd="0" presId="urn:microsoft.com/office/officeart/2008/layout/LinedList"/>
    <dgm:cxn modelId="{E8F62295-1BE6-7D4C-8D37-9BBE7F0EA203}" type="presOf" srcId="{383E6A95-2BBC-4626-B279-FE82EFE3FBF5}" destId="{F6AB7AB3-2CE4-8244-BC6B-D5B25211646C}" srcOrd="0" destOrd="0" presId="urn:microsoft.com/office/officeart/2008/layout/LinedList"/>
    <dgm:cxn modelId="{FBCF37B2-4792-DA47-9453-24DFF8AA9CC4}" type="presOf" srcId="{8CE1E985-DF24-4B18-8FEA-7AC851610BA0}" destId="{CD547490-C1AD-7C4D-BCE7-1659BD9578CF}" srcOrd="0" destOrd="0" presId="urn:microsoft.com/office/officeart/2008/layout/LinedList"/>
    <dgm:cxn modelId="{360F82B9-BB62-46C3-9F2D-4410FB36B1C2}" srcId="{CCEDE6E1-6E5E-42D1-95C5-6F6A92D7829B}" destId="{825F96D5-9346-423F-BF34-13D3A9D6C097}" srcOrd="1" destOrd="0" parTransId="{A85BFC78-43C4-4F4F-83E7-695BF1FD906E}" sibTransId="{E758DBF0-FE98-4383-BD81-D369A54E6BB6}"/>
    <dgm:cxn modelId="{488F4EDB-C8D4-604C-A11D-9F2521F794B6}" type="presOf" srcId="{88AFABE2-C1D7-4853-AB8A-94FAC0ED21C4}" destId="{90D5F00D-4A6E-C445-997E-D3F89B66431B}" srcOrd="0" destOrd="0" presId="urn:microsoft.com/office/officeart/2008/layout/LinedList"/>
    <dgm:cxn modelId="{8E61B9DF-D90A-1642-A6A1-F57239039CE0}" type="presOf" srcId="{CD51E2E4-AFA1-430E-BC97-FB8846BEB0DE}" destId="{D94BD8D0-49F8-0044-BA41-D31338BB6855}" srcOrd="0" destOrd="0" presId="urn:microsoft.com/office/officeart/2008/layout/LinedList"/>
    <dgm:cxn modelId="{5D6B0463-7CB9-CC40-B874-C34954E48FCE}" type="presParOf" srcId="{242E7456-05EB-2440-BB11-7BFC91C99650}" destId="{E284FD12-CBAE-5D4B-A2D6-213FE2B2F426}" srcOrd="0" destOrd="0" presId="urn:microsoft.com/office/officeart/2008/layout/LinedList"/>
    <dgm:cxn modelId="{94E2139A-9748-264C-A389-99AACA7BB0EF}" type="presParOf" srcId="{242E7456-05EB-2440-BB11-7BFC91C99650}" destId="{4FE117ED-26EB-FC4C-9657-F09884D24027}" srcOrd="1" destOrd="0" presId="urn:microsoft.com/office/officeart/2008/layout/LinedList"/>
    <dgm:cxn modelId="{508F61D8-84F6-A24B-984D-B3E7E16B8601}" type="presParOf" srcId="{4FE117ED-26EB-FC4C-9657-F09884D24027}" destId="{CD547490-C1AD-7C4D-BCE7-1659BD9578CF}" srcOrd="0" destOrd="0" presId="urn:microsoft.com/office/officeart/2008/layout/LinedList"/>
    <dgm:cxn modelId="{D2009982-93AD-D740-9347-EDAB7097D9FD}" type="presParOf" srcId="{4FE117ED-26EB-FC4C-9657-F09884D24027}" destId="{C1492432-EDFF-3F4C-9900-4D42ED5845D0}" srcOrd="1" destOrd="0" presId="urn:microsoft.com/office/officeart/2008/layout/LinedList"/>
    <dgm:cxn modelId="{9607C689-30CA-C443-A712-0DB7D75E6564}" type="presParOf" srcId="{242E7456-05EB-2440-BB11-7BFC91C99650}" destId="{5B2A5D1A-A78C-AF4A-B314-E33473990013}" srcOrd="2" destOrd="0" presId="urn:microsoft.com/office/officeart/2008/layout/LinedList"/>
    <dgm:cxn modelId="{DBFBF4BC-02C1-6945-AE47-07714A09A8D1}" type="presParOf" srcId="{242E7456-05EB-2440-BB11-7BFC91C99650}" destId="{B5B0C03F-563C-ED41-B263-FA63D79AB385}" srcOrd="3" destOrd="0" presId="urn:microsoft.com/office/officeart/2008/layout/LinedList"/>
    <dgm:cxn modelId="{80F43DBF-8A13-E94F-8F61-54882D32F263}" type="presParOf" srcId="{B5B0C03F-563C-ED41-B263-FA63D79AB385}" destId="{79AB4D3B-2512-004F-AD92-8035830A9244}" srcOrd="0" destOrd="0" presId="urn:microsoft.com/office/officeart/2008/layout/LinedList"/>
    <dgm:cxn modelId="{2BF01CFB-269D-174E-A71B-2EB2FD6DF68E}" type="presParOf" srcId="{B5B0C03F-563C-ED41-B263-FA63D79AB385}" destId="{3ED29FAA-30CC-DD48-8FC9-8E6B5C2FEF2E}" srcOrd="1" destOrd="0" presId="urn:microsoft.com/office/officeart/2008/layout/LinedList"/>
    <dgm:cxn modelId="{3956A7EF-1C35-754A-BBAA-7CE470DE2E89}" type="presParOf" srcId="{242E7456-05EB-2440-BB11-7BFC91C99650}" destId="{CEEC5D2D-924A-4F4D-864F-7ED297F7C604}" srcOrd="4" destOrd="0" presId="urn:microsoft.com/office/officeart/2008/layout/LinedList"/>
    <dgm:cxn modelId="{11E7C52B-B5C3-BF48-A415-5DB7F4AE5719}" type="presParOf" srcId="{242E7456-05EB-2440-BB11-7BFC91C99650}" destId="{ABD7090B-7C1D-AA4C-8D1E-93D569A640D9}" srcOrd="5" destOrd="0" presId="urn:microsoft.com/office/officeart/2008/layout/LinedList"/>
    <dgm:cxn modelId="{DF61D896-3B7C-4446-A0FE-9A7E4AB4DDC7}" type="presParOf" srcId="{ABD7090B-7C1D-AA4C-8D1E-93D569A640D9}" destId="{90D5F00D-4A6E-C445-997E-D3F89B66431B}" srcOrd="0" destOrd="0" presId="urn:microsoft.com/office/officeart/2008/layout/LinedList"/>
    <dgm:cxn modelId="{2133D815-084F-7A4D-BAFF-7FF955429B5E}" type="presParOf" srcId="{ABD7090B-7C1D-AA4C-8D1E-93D569A640D9}" destId="{75AB4DEA-1FD7-514D-AE04-A517398D2264}" srcOrd="1" destOrd="0" presId="urn:microsoft.com/office/officeart/2008/layout/LinedList"/>
    <dgm:cxn modelId="{73F87711-54A1-4F44-96D8-E29C1ACA79EA}" type="presParOf" srcId="{242E7456-05EB-2440-BB11-7BFC91C99650}" destId="{681A19E2-45D1-1543-B40F-E48BEF650BA6}" srcOrd="6" destOrd="0" presId="urn:microsoft.com/office/officeart/2008/layout/LinedList"/>
    <dgm:cxn modelId="{C03A1110-F1A7-504F-B45F-739F43653A39}" type="presParOf" srcId="{242E7456-05EB-2440-BB11-7BFC91C99650}" destId="{9435D6AD-70CF-604C-9165-7561C854FB54}" srcOrd="7" destOrd="0" presId="urn:microsoft.com/office/officeart/2008/layout/LinedList"/>
    <dgm:cxn modelId="{72986179-CDDC-E449-8D3E-486C17D4A690}" type="presParOf" srcId="{9435D6AD-70CF-604C-9165-7561C854FB54}" destId="{AC2B2E8D-CB58-C84B-9A53-13AD0634B85F}" srcOrd="0" destOrd="0" presId="urn:microsoft.com/office/officeart/2008/layout/LinedList"/>
    <dgm:cxn modelId="{16CBCD07-8A3A-2649-969A-085945609D26}" type="presParOf" srcId="{9435D6AD-70CF-604C-9165-7561C854FB54}" destId="{5B9EAEDE-6808-5847-8506-BD0AD1DD79C4}" srcOrd="1" destOrd="0" presId="urn:microsoft.com/office/officeart/2008/layout/LinedList"/>
    <dgm:cxn modelId="{40387E8E-2328-0E4A-A5B8-2E81B6479963}" type="presParOf" srcId="{242E7456-05EB-2440-BB11-7BFC91C99650}" destId="{05DD4566-E1D4-2D48-BD04-4868271B5B5D}" srcOrd="8" destOrd="0" presId="urn:microsoft.com/office/officeart/2008/layout/LinedList"/>
    <dgm:cxn modelId="{A37F32B2-97F7-D34D-8D55-AAD45EE0766A}" type="presParOf" srcId="{242E7456-05EB-2440-BB11-7BFC91C99650}" destId="{71A469D1-46E9-7347-A269-413BEB9A03BC}" srcOrd="9" destOrd="0" presId="urn:microsoft.com/office/officeart/2008/layout/LinedList"/>
    <dgm:cxn modelId="{81B3DD28-BB1F-E048-94D9-51C68A122CB9}" type="presParOf" srcId="{71A469D1-46E9-7347-A269-413BEB9A03BC}" destId="{F6AB7AB3-2CE4-8244-BC6B-D5B25211646C}" srcOrd="0" destOrd="0" presId="urn:microsoft.com/office/officeart/2008/layout/LinedList"/>
    <dgm:cxn modelId="{791B4D4C-5B30-E647-8086-BFD490918368}" type="presParOf" srcId="{71A469D1-46E9-7347-A269-413BEB9A03BC}" destId="{B0FD1AB1-309E-184F-86B9-F751A53DFBF5}" srcOrd="1" destOrd="0" presId="urn:microsoft.com/office/officeart/2008/layout/LinedList"/>
    <dgm:cxn modelId="{671960EB-D86C-774D-BA75-367E69CE4929}" type="presParOf" srcId="{242E7456-05EB-2440-BB11-7BFC91C99650}" destId="{D46ABE3F-A554-C747-AAA9-605E2AD46C7E}" srcOrd="10" destOrd="0" presId="urn:microsoft.com/office/officeart/2008/layout/LinedList"/>
    <dgm:cxn modelId="{AA15AD8C-0D82-7540-B306-013D9E1C47D7}" type="presParOf" srcId="{242E7456-05EB-2440-BB11-7BFC91C99650}" destId="{5C1D6522-79DB-DE40-8C68-0013397CB948}" srcOrd="11" destOrd="0" presId="urn:microsoft.com/office/officeart/2008/layout/LinedList"/>
    <dgm:cxn modelId="{1572F9DF-C91E-B747-9E3A-D61289A2FAE3}" type="presParOf" srcId="{5C1D6522-79DB-DE40-8C68-0013397CB948}" destId="{78798C28-EC87-0140-9898-B0B41DE57352}" srcOrd="0" destOrd="0" presId="urn:microsoft.com/office/officeart/2008/layout/LinedList"/>
    <dgm:cxn modelId="{029B1C19-6B71-F942-919D-F3727038DEBD}" type="presParOf" srcId="{5C1D6522-79DB-DE40-8C68-0013397CB948}" destId="{D74B3E3C-1C1A-AB40-A1EA-B9931B313F36}" srcOrd="1" destOrd="0" presId="urn:microsoft.com/office/officeart/2008/layout/LinedList"/>
    <dgm:cxn modelId="{B487E29E-8294-3F40-AA9B-C9A2C4442B54}" type="presParOf" srcId="{242E7456-05EB-2440-BB11-7BFC91C99650}" destId="{E7B5DA06-DEEF-1C44-B79B-14D9930AB989}" srcOrd="12" destOrd="0" presId="urn:microsoft.com/office/officeart/2008/layout/LinedList"/>
    <dgm:cxn modelId="{E350FEE3-C39C-E04C-85AC-1AD4BA7C5235}" type="presParOf" srcId="{242E7456-05EB-2440-BB11-7BFC91C99650}" destId="{E332AD50-A924-C541-8AA1-7468B783CB9A}" srcOrd="13" destOrd="0" presId="urn:microsoft.com/office/officeart/2008/layout/LinedList"/>
    <dgm:cxn modelId="{A511275D-9746-0A47-9030-800837BFF90F}" type="presParOf" srcId="{E332AD50-A924-C541-8AA1-7468B783CB9A}" destId="{D94BD8D0-49F8-0044-BA41-D31338BB6855}" srcOrd="0" destOrd="0" presId="urn:microsoft.com/office/officeart/2008/layout/LinedList"/>
    <dgm:cxn modelId="{F30AFFB7-8A5E-FA43-A49E-6A81AE3D8E7F}" type="presParOf" srcId="{E332AD50-A924-C541-8AA1-7468B783CB9A}" destId="{3D6E1C95-AA7C-9A4B-90EE-7413C5D5146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DDA3B2-4396-40F9-8E7A-853A2BD75E9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E28530-8B30-4E15-A6CD-7230E72C903C}">
      <dgm:prSet/>
      <dgm:spPr/>
      <dgm:t>
        <a:bodyPr/>
        <a:lstStyle/>
        <a:p>
          <a:r>
            <a:rPr lang="en-GB" b="0" i="0"/>
            <a:t>ethical conduct</a:t>
          </a:r>
          <a:endParaRPr lang="en-US"/>
        </a:p>
      </dgm:t>
    </dgm:pt>
    <dgm:pt modelId="{FCB541AE-9F88-473A-B7DC-C3BA4ADBD821}" type="parTrans" cxnId="{6387C3E8-3E16-443B-BBEC-D4A0A42FF173}">
      <dgm:prSet/>
      <dgm:spPr/>
      <dgm:t>
        <a:bodyPr/>
        <a:lstStyle/>
        <a:p>
          <a:endParaRPr lang="en-US"/>
        </a:p>
      </dgm:t>
    </dgm:pt>
    <dgm:pt modelId="{4B09F3D4-2E86-4FBD-BC1E-BDEF4DDD309F}" type="sibTrans" cxnId="{6387C3E8-3E16-443B-BBEC-D4A0A42FF173}">
      <dgm:prSet/>
      <dgm:spPr/>
      <dgm:t>
        <a:bodyPr/>
        <a:lstStyle/>
        <a:p>
          <a:endParaRPr lang="en-US"/>
        </a:p>
      </dgm:t>
    </dgm:pt>
    <dgm:pt modelId="{9E744BEA-C6B5-47E9-88FC-895E3BD38A28}">
      <dgm:prSet/>
      <dgm:spPr/>
      <dgm:t>
        <a:bodyPr/>
        <a:lstStyle/>
        <a:p>
          <a:r>
            <a:rPr lang="en-GB" b="0" i="0"/>
            <a:t>scientific quality</a:t>
          </a:r>
          <a:endParaRPr lang="en-US"/>
        </a:p>
      </dgm:t>
    </dgm:pt>
    <dgm:pt modelId="{7BD97221-7871-4DB9-95D7-71EE21796DDF}" type="parTrans" cxnId="{3BE6754E-8ACB-4DDA-99C3-0767FD997839}">
      <dgm:prSet/>
      <dgm:spPr/>
      <dgm:t>
        <a:bodyPr/>
        <a:lstStyle/>
        <a:p>
          <a:endParaRPr lang="en-US"/>
        </a:p>
      </dgm:t>
    </dgm:pt>
    <dgm:pt modelId="{20A7DC2A-E7CC-4790-8716-C75FD80DD13E}" type="sibTrans" cxnId="{3BE6754E-8ACB-4DDA-99C3-0767FD997839}">
      <dgm:prSet/>
      <dgm:spPr/>
      <dgm:t>
        <a:bodyPr/>
        <a:lstStyle/>
        <a:p>
          <a:endParaRPr lang="en-US"/>
        </a:p>
      </dgm:t>
    </dgm:pt>
    <dgm:pt modelId="{45836135-E485-44AE-A6EB-078EDDF1FB3F}">
      <dgm:prSet/>
      <dgm:spPr/>
      <dgm:t>
        <a:bodyPr/>
        <a:lstStyle/>
        <a:p>
          <a:r>
            <a:rPr lang="en-GB" b="0" i="0"/>
            <a:t>protocol compliance.</a:t>
          </a:r>
          <a:endParaRPr lang="en-US"/>
        </a:p>
      </dgm:t>
    </dgm:pt>
    <dgm:pt modelId="{B2F21022-7DE9-4B7C-BE48-038B43F0D57F}" type="parTrans" cxnId="{E145419E-D9AB-4484-8182-44374971C93F}">
      <dgm:prSet/>
      <dgm:spPr/>
      <dgm:t>
        <a:bodyPr/>
        <a:lstStyle/>
        <a:p>
          <a:endParaRPr lang="en-US"/>
        </a:p>
      </dgm:t>
    </dgm:pt>
    <dgm:pt modelId="{6C14E7F5-DF75-4FB0-9546-F04528DDFB32}" type="sibTrans" cxnId="{E145419E-D9AB-4484-8182-44374971C93F}">
      <dgm:prSet/>
      <dgm:spPr/>
      <dgm:t>
        <a:bodyPr/>
        <a:lstStyle/>
        <a:p>
          <a:endParaRPr lang="en-US"/>
        </a:p>
      </dgm:t>
    </dgm:pt>
    <dgm:pt modelId="{9765ADC7-F7D7-4939-8473-D52D747E6F94}">
      <dgm:prSet/>
      <dgm:spPr/>
      <dgm:t>
        <a:bodyPr/>
        <a:lstStyle/>
        <a:p>
          <a:r>
            <a:rPr lang="en-GB" b="0" i="0"/>
            <a:t>informed consent.</a:t>
          </a:r>
          <a:endParaRPr lang="en-US"/>
        </a:p>
      </dgm:t>
    </dgm:pt>
    <dgm:pt modelId="{D598C757-C0DE-45BA-B2C9-985ACDDF6499}" type="parTrans" cxnId="{415CA34D-754D-4534-AA14-26683B3875A0}">
      <dgm:prSet/>
      <dgm:spPr/>
      <dgm:t>
        <a:bodyPr/>
        <a:lstStyle/>
        <a:p>
          <a:endParaRPr lang="en-US"/>
        </a:p>
      </dgm:t>
    </dgm:pt>
    <dgm:pt modelId="{9E56A909-6D51-4249-947A-8EB8FDD883F3}" type="sibTrans" cxnId="{415CA34D-754D-4534-AA14-26683B3875A0}">
      <dgm:prSet/>
      <dgm:spPr/>
      <dgm:t>
        <a:bodyPr/>
        <a:lstStyle/>
        <a:p>
          <a:endParaRPr lang="en-US"/>
        </a:p>
      </dgm:t>
    </dgm:pt>
    <dgm:pt modelId="{97EB889A-FD16-48CB-8C2D-1FDAE99ECE26}">
      <dgm:prSet/>
      <dgm:spPr/>
      <dgm:t>
        <a:bodyPr/>
        <a:lstStyle/>
        <a:p>
          <a:r>
            <a:rPr lang="en-GB" b="0" i="0"/>
            <a:t>data integrity.</a:t>
          </a:r>
          <a:endParaRPr lang="en-US"/>
        </a:p>
      </dgm:t>
    </dgm:pt>
    <dgm:pt modelId="{FBE51524-51FF-4DD9-A6AE-52020C174347}" type="parTrans" cxnId="{8739DFEF-0DB1-4A16-BD16-DAFA9B117CF6}">
      <dgm:prSet/>
      <dgm:spPr/>
      <dgm:t>
        <a:bodyPr/>
        <a:lstStyle/>
        <a:p>
          <a:endParaRPr lang="en-US"/>
        </a:p>
      </dgm:t>
    </dgm:pt>
    <dgm:pt modelId="{3C85AA92-6E76-4CB0-81B7-C27F122F4B12}" type="sibTrans" cxnId="{8739DFEF-0DB1-4A16-BD16-DAFA9B117CF6}">
      <dgm:prSet/>
      <dgm:spPr/>
      <dgm:t>
        <a:bodyPr/>
        <a:lstStyle/>
        <a:p>
          <a:endParaRPr lang="en-US"/>
        </a:p>
      </dgm:t>
    </dgm:pt>
    <dgm:pt modelId="{224E4EF5-F82F-4418-9F2A-47D2C7C4942F}">
      <dgm:prSet/>
      <dgm:spPr/>
      <dgm:t>
        <a:bodyPr/>
        <a:lstStyle/>
        <a:p>
          <a:r>
            <a:rPr lang="en-GB" b="0" i="0" dirty="0"/>
            <a:t>monitoring and quality assurance.</a:t>
          </a:r>
          <a:endParaRPr lang="en-US" dirty="0"/>
        </a:p>
      </dgm:t>
    </dgm:pt>
    <dgm:pt modelId="{8CDBBA8C-7406-489D-9E49-69AD8539B570}" type="parTrans" cxnId="{8856B4C8-6AA2-4843-8F05-D350D097C056}">
      <dgm:prSet/>
      <dgm:spPr/>
      <dgm:t>
        <a:bodyPr/>
        <a:lstStyle/>
        <a:p>
          <a:endParaRPr lang="en-US"/>
        </a:p>
      </dgm:t>
    </dgm:pt>
    <dgm:pt modelId="{F9CF17A6-03C4-4D9C-9AE6-C214F344F708}" type="sibTrans" cxnId="{8856B4C8-6AA2-4843-8F05-D350D097C056}">
      <dgm:prSet/>
      <dgm:spPr/>
      <dgm:t>
        <a:bodyPr/>
        <a:lstStyle/>
        <a:p>
          <a:endParaRPr lang="en-US"/>
        </a:p>
      </dgm:t>
    </dgm:pt>
    <dgm:pt modelId="{126C0895-73C3-4661-8AEB-55FA5318917C}">
      <dgm:prSet/>
      <dgm:spPr/>
      <dgm:t>
        <a:bodyPr/>
        <a:lstStyle/>
        <a:p>
          <a:r>
            <a:rPr lang="en-GB" b="0" i="0"/>
            <a:t>investigator responsibilities.</a:t>
          </a:r>
          <a:endParaRPr lang="en-US"/>
        </a:p>
      </dgm:t>
    </dgm:pt>
    <dgm:pt modelId="{F6EC0090-87C9-4AF9-9FEB-AE0E154036F2}" type="parTrans" cxnId="{55E0808D-367B-4467-BF72-1559CFD4E828}">
      <dgm:prSet/>
      <dgm:spPr/>
      <dgm:t>
        <a:bodyPr/>
        <a:lstStyle/>
        <a:p>
          <a:endParaRPr lang="en-US"/>
        </a:p>
      </dgm:t>
    </dgm:pt>
    <dgm:pt modelId="{2950B131-4C0F-41CC-B9C2-24E1200E85C8}" type="sibTrans" cxnId="{55E0808D-367B-4467-BF72-1559CFD4E828}">
      <dgm:prSet/>
      <dgm:spPr/>
      <dgm:t>
        <a:bodyPr/>
        <a:lstStyle/>
        <a:p>
          <a:endParaRPr lang="en-US"/>
        </a:p>
      </dgm:t>
    </dgm:pt>
    <dgm:pt modelId="{BCB12CCD-AC43-4818-BB05-8BE9804401D2}">
      <dgm:prSet/>
      <dgm:spPr/>
      <dgm:t>
        <a:bodyPr/>
        <a:lstStyle/>
        <a:p>
          <a:r>
            <a:rPr lang="en-GB" b="0" i="0"/>
            <a:t>safety reporting.</a:t>
          </a:r>
          <a:endParaRPr lang="en-US"/>
        </a:p>
      </dgm:t>
    </dgm:pt>
    <dgm:pt modelId="{0CB18503-55D9-49D2-9180-DF2A5E730D26}" type="parTrans" cxnId="{7D6034DB-409C-42D0-93F6-1DD5016DB3EF}">
      <dgm:prSet/>
      <dgm:spPr/>
      <dgm:t>
        <a:bodyPr/>
        <a:lstStyle/>
        <a:p>
          <a:endParaRPr lang="en-US"/>
        </a:p>
      </dgm:t>
    </dgm:pt>
    <dgm:pt modelId="{85F2F60B-BAD8-49D4-A384-01E20CDD9FCC}" type="sibTrans" cxnId="{7D6034DB-409C-42D0-93F6-1DD5016DB3EF}">
      <dgm:prSet/>
      <dgm:spPr/>
      <dgm:t>
        <a:bodyPr/>
        <a:lstStyle/>
        <a:p>
          <a:endParaRPr lang="en-US"/>
        </a:p>
      </dgm:t>
    </dgm:pt>
    <dgm:pt modelId="{8FEC1A6C-FE34-4D42-B3CE-5EC70C7255B3}">
      <dgm:prSet/>
      <dgm:spPr/>
      <dgm:t>
        <a:bodyPr/>
        <a:lstStyle/>
        <a:p>
          <a:r>
            <a:rPr lang="en-GB" b="0" i="0"/>
            <a:t>recordkeeping and documentation.</a:t>
          </a:r>
          <a:endParaRPr lang="en-US"/>
        </a:p>
      </dgm:t>
    </dgm:pt>
    <dgm:pt modelId="{114E075B-3A40-496D-8133-131E6176F99A}" type="parTrans" cxnId="{77E61687-4F6B-4CCF-92FD-86921D99E64F}">
      <dgm:prSet/>
      <dgm:spPr/>
      <dgm:t>
        <a:bodyPr/>
        <a:lstStyle/>
        <a:p>
          <a:endParaRPr lang="en-US"/>
        </a:p>
      </dgm:t>
    </dgm:pt>
    <dgm:pt modelId="{1A9B04B0-5998-427A-92A4-6F82128F9ED8}" type="sibTrans" cxnId="{77E61687-4F6B-4CCF-92FD-86921D99E64F}">
      <dgm:prSet/>
      <dgm:spPr/>
      <dgm:t>
        <a:bodyPr/>
        <a:lstStyle/>
        <a:p>
          <a:endParaRPr lang="en-US"/>
        </a:p>
      </dgm:t>
    </dgm:pt>
    <dgm:pt modelId="{70F00BBA-F9F7-B44A-8EF4-8A74C2463F83}" type="pres">
      <dgm:prSet presAssocID="{B3DDA3B2-4396-40F9-8E7A-853A2BD75E9A}" presName="linear" presStyleCnt="0">
        <dgm:presLayoutVars>
          <dgm:animLvl val="lvl"/>
          <dgm:resizeHandles val="exact"/>
        </dgm:presLayoutVars>
      </dgm:prSet>
      <dgm:spPr/>
    </dgm:pt>
    <dgm:pt modelId="{0BE18008-E1E9-894D-BEC6-60785DAC77F2}" type="pres">
      <dgm:prSet presAssocID="{5DE28530-8B30-4E15-A6CD-7230E72C903C}" presName="parentText" presStyleLbl="node1" presStyleIdx="0" presStyleCnt="9">
        <dgm:presLayoutVars>
          <dgm:chMax val="0"/>
          <dgm:bulletEnabled val="1"/>
        </dgm:presLayoutVars>
      </dgm:prSet>
      <dgm:spPr/>
    </dgm:pt>
    <dgm:pt modelId="{2531A97C-C887-4844-B6E6-D1B7F775168C}" type="pres">
      <dgm:prSet presAssocID="{4B09F3D4-2E86-4FBD-BC1E-BDEF4DDD309F}" presName="spacer" presStyleCnt="0"/>
      <dgm:spPr/>
    </dgm:pt>
    <dgm:pt modelId="{87052AB1-0830-304B-93E6-B87E5AD2211D}" type="pres">
      <dgm:prSet presAssocID="{9E744BEA-C6B5-47E9-88FC-895E3BD38A28}" presName="parentText" presStyleLbl="node1" presStyleIdx="1" presStyleCnt="9">
        <dgm:presLayoutVars>
          <dgm:chMax val="0"/>
          <dgm:bulletEnabled val="1"/>
        </dgm:presLayoutVars>
      </dgm:prSet>
      <dgm:spPr/>
    </dgm:pt>
    <dgm:pt modelId="{4778B0F0-E1F1-7D45-9D94-E5E3972CA35E}" type="pres">
      <dgm:prSet presAssocID="{20A7DC2A-E7CC-4790-8716-C75FD80DD13E}" presName="spacer" presStyleCnt="0"/>
      <dgm:spPr/>
    </dgm:pt>
    <dgm:pt modelId="{72687F95-E5B4-8F49-82E1-3C8AE4D28673}" type="pres">
      <dgm:prSet presAssocID="{45836135-E485-44AE-A6EB-078EDDF1FB3F}" presName="parentText" presStyleLbl="node1" presStyleIdx="2" presStyleCnt="9">
        <dgm:presLayoutVars>
          <dgm:chMax val="0"/>
          <dgm:bulletEnabled val="1"/>
        </dgm:presLayoutVars>
      </dgm:prSet>
      <dgm:spPr/>
    </dgm:pt>
    <dgm:pt modelId="{695722F9-D158-A647-90E9-A362D89964C7}" type="pres">
      <dgm:prSet presAssocID="{6C14E7F5-DF75-4FB0-9546-F04528DDFB32}" presName="spacer" presStyleCnt="0"/>
      <dgm:spPr/>
    </dgm:pt>
    <dgm:pt modelId="{3794A303-39FD-C048-AC82-BCA3B88AA468}" type="pres">
      <dgm:prSet presAssocID="{9765ADC7-F7D7-4939-8473-D52D747E6F94}" presName="parentText" presStyleLbl="node1" presStyleIdx="3" presStyleCnt="9">
        <dgm:presLayoutVars>
          <dgm:chMax val="0"/>
          <dgm:bulletEnabled val="1"/>
        </dgm:presLayoutVars>
      </dgm:prSet>
      <dgm:spPr/>
    </dgm:pt>
    <dgm:pt modelId="{1012B58C-15DB-364D-B00B-ABBACE4E305F}" type="pres">
      <dgm:prSet presAssocID="{9E56A909-6D51-4249-947A-8EB8FDD883F3}" presName="spacer" presStyleCnt="0"/>
      <dgm:spPr/>
    </dgm:pt>
    <dgm:pt modelId="{7B3B82AC-9250-A641-8CA1-CC2790B14AE2}" type="pres">
      <dgm:prSet presAssocID="{97EB889A-FD16-48CB-8C2D-1FDAE99ECE26}" presName="parentText" presStyleLbl="node1" presStyleIdx="4" presStyleCnt="9">
        <dgm:presLayoutVars>
          <dgm:chMax val="0"/>
          <dgm:bulletEnabled val="1"/>
        </dgm:presLayoutVars>
      </dgm:prSet>
      <dgm:spPr/>
    </dgm:pt>
    <dgm:pt modelId="{D64E63A4-F34F-5E43-BB92-99E0A16B0DB9}" type="pres">
      <dgm:prSet presAssocID="{3C85AA92-6E76-4CB0-81B7-C27F122F4B12}" presName="spacer" presStyleCnt="0"/>
      <dgm:spPr/>
    </dgm:pt>
    <dgm:pt modelId="{430305EA-A698-C44F-BE0C-9E180A530DCB}" type="pres">
      <dgm:prSet presAssocID="{224E4EF5-F82F-4418-9F2A-47D2C7C4942F}" presName="parentText" presStyleLbl="node1" presStyleIdx="5" presStyleCnt="9">
        <dgm:presLayoutVars>
          <dgm:chMax val="0"/>
          <dgm:bulletEnabled val="1"/>
        </dgm:presLayoutVars>
      </dgm:prSet>
      <dgm:spPr/>
    </dgm:pt>
    <dgm:pt modelId="{33E837B4-E997-654A-920C-2E37D195B5B1}" type="pres">
      <dgm:prSet presAssocID="{F9CF17A6-03C4-4D9C-9AE6-C214F344F708}" presName="spacer" presStyleCnt="0"/>
      <dgm:spPr/>
    </dgm:pt>
    <dgm:pt modelId="{A94FC98F-5B61-804A-A5BA-8FF1E635618C}" type="pres">
      <dgm:prSet presAssocID="{126C0895-73C3-4661-8AEB-55FA5318917C}" presName="parentText" presStyleLbl="node1" presStyleIdx="6" presStyleCnt="9">
        <dgm:presLayoutVars>
          <dgm:chMax val="0"/>
          <dgm:bulletEnabled val="1"/>
        </dgm:presLayoutVars>
      </dgm:prSet>
      <dgm:spPr/>
    </dgm:pt>
    <dgm:pt modelId="{9D004A48-FD33-4E47-AEDC-AF92E36A18C5}" type="pres">
      <dgm:prSet presAssocID="{2950B131-4C0F-41CC-B9C2-24E1200E85C8}" presName="spacer" presStyleCnt="0"/>
      <dgm:spPr/>
    </dgm:pt>
    <dgm:pt modelId="{3F381D3F-751A-1547-87CE-AC8FF1441866}" type="pres">
      <dgm:prSet presAssocID="{BCB12CCD-AC43-4818-BB05-8BE9804401D2}" presName="parentText" presStyleLbl="node1" presStyleIdx="7" presStyleCnt="9">
        <dgm:presLayoutVars>
          <dgm:chMax val="0"/>
          <dgm:bulletEnabled val="1"/>
        </dgm:presLayoutVars>
      </dgm:prSet>
      <dgm:spPr/>
    </dgm:pt>
    <dgm:pt modelId="{7BCFD9F5-95FF-9F45-AB78-08F48A5E9081}" type="pres">
      <dgm:prSet presAssocID="{85F2F60B-BAD8-49D4-A384-01E20CDD9FCC}" presName="spacer" presStyleCnt="0"/>
      <dgm:spPr/>
    </dgm:pt>
    <dgm:pt modelId="{E5DB0C15-4924-7C4E-A80D-588BD7F97BA9}" type="pres">
      <dgm:prSet presAssocID="{8FEC1A6C-FE34-4D42-B3CE-5EC70C7255B3}" presName="parentText" presStyleLbl="node1" presStyleIdx="8" presStyleCnt="9">
        <dgm:presLayoutVars>
          <dgm:chMax val="0"/>
          <dgm:bulletEnabled val="1"/>
        </dgm:presLayoutVars>
      </dgm:prSet>
      <dgm:spPr/>
    </dgm:pt>
  </dgm:ptLst>
  <dgm:cxnLst>
    <dgm:cxn modelId="{000C6004-C298-C64B-B4C7-3189B24785C3}" type="presOf" srcId="{B3DDA3B2-4396-40F9-8E7A-853A2BD75E9A}" destId="{70F00BBA-F9F7-B44A-8EF4-8A74C2463F83}" srcOrd="0" destOrd="0" presId="urn:microsoft.com/office/officeart/2005/8/layout/vList2"/>
    <dgm:cxn modelId="{70827B0B-AA8C-C640-B7AD-B882DCAA6D8A}" type="presOf" srcId="{BCB12CCD-AC43-4818-BB05-8BE9804401D2}" destId="{3F381D3F-751A-1547-87CE-AC8FF1441866}" srcOrd="0" destOrd="0" presId="urn:microsoft.com/office/officeart/2005/8/layout/vList2"/>
    <dgm:cxn modelId="{40563D38-5D9A-3144-B844-2CDD762B5CE7}" type="presOf" srcId="{97EB889A-FD16-48CB-8C2D-1FDAE99ECE26}" destId="{7B3B82AC-9250-A641-8CA1-CC2790B14AE2}" srcOrd="0" destOrd="0" presId="urn:microsoft.com/office/officeart/2005/8/layout/vList2"/>
    <dgm:cxn modelId="{415CA34D-754D-4534-AA14-26683B3875A0}" srcId="{B3DDA3B2-4396-40F9-8E7A-853A2BD75E9A}" destId="{9765ADC7-F7D7-4939-8473-D52D747E6F94}" srcOrd="3" destOrd="0" parTransId="{D598C757-C0DE-45BA-B2C9-985ACDDF6499}" sibTransId="{9E56A909-6D51-4249-947A-8EB8FDD883F3}"/>
    <dgm:cxn modelId="{3BE6754E-8ACB-4DDA-99C3-0767FD997839}" srcId="{B3DDA3B2-4396-40F9-8E7A-853A2BD75E9A}" destId="{9E744BEA-C6B5-47E9-88FC-895E3BD38A28}" srcOrd="1" destOrd="0" parTransId="{7BD97221-7871-4DB9-95D7-71EE21796DDF}" sibTransId="{20A7DC2A-E7CC-4790-8716-C75FD80DD13E}"/>
    <dgm:cxn modelId="{DF08BF73-418E-FD4D-B924-999087642E09}" type="presOf" srcId="{9E744BEA-C6B5-47E9-88FC-895E3BD38A28}" destId="{87052AB1-0830-304B-93E6-B87E5AD2211D}" srcOrd="0" destOrd="0" presId="urn:microsoft.com/office/officeart/2005/8/layout/vList2"/>
    <dgm:cxn modelId="{77E61687-4F6B-4CCF-92FD-86921D99E64F}" srcId="{B3DDA3B2-4396-40F9-8E7A-853A2BD75E9A}" destId="{8FEC1A6C-FE34-4D42-B3CE-5EC70C7255B3}" srcOrd="8" destOrd="0" parTransId="{114E075B-3A40-496D-8133-131E6176F99A}" sibTransId="{1A9B04B0-5998-427A-92A4-6F82128F9ED8}"/>
    <dgm:cxn modelId="{55E0808D-367B-4467-BF72-1559CFD4E828}" srcId="{B3DDA3B2-4396-40F9-8E7A-853A2BD75E9A}" destId="{126C0895-73C3-4661-8AEB-55FA5318917C}" srcOrd="6" destOrd="0" parTransId="{F6EC0090-87C9-4AF9-9FEB-AE0E154036F2}" sibTransId="{2950B131-4C0F-41CC-B9C2-24E1200E85C8}"/>
    <dgm:cxn modelId="{E145419E-D9AB-4484-8182-44374971C93F}" srcId="{B3DDA3B2-4396-40F9-8E7A-853A2BD75E9A}" destId="{45836135-E485-44AE-A6EB-078EDDF1FB3F}" srcOrd="2" destOrd="0" parTransId="{B2F21022-7DE9-4B7C-BE48-038B43F0D57F}" sibTransId="{6C14E7F5-DF75-4FB0-9546-F04528DDFB32}"/>
    <dgm:cxn modelId="{C7211EB6-BDB3-0344-8FFC-5FD9FE6A76A6}" type="presOf" srcId="{8FEC1A6C-FE34-4D42-B3CE-5EC70C7255B3}" destId="{E5DB0C15-4924-7C4E-A80D-588BD7F97BA9}" srcOrd="0" destOrd="0" presId="urn:microsoft.com/office/officeart/2005/8/layout/vList2"/>
    <dgm:cxn modelId="{92481CB7-58FC-0041-8781-8E047B385EDD}" type="presOf" srcId="{9765ADC7-F7D7-4939-8473-D52D747E6F94}" destId="{3794A303-39FD-C048-AC82-BCA3B88AA468}" srcOrd="0" destOrd="0" presId="urn:microsoft.com/office/officeart/2005/8/layout/vList2"/>
    <dgm:cxn modelId="{D30445BF-849B-C847-814B-CF2F717A7910}" type="presOf" srcId="{126C0895-73C3-4661-8AEB-55FA5318917C}" destId="{A94FC98F-5B61-804A-A5BA-8FF1E635618C}" srcOrd="0" destOrd="0" presId="urn:microsoft.com/office/officeart/2005/8/layout/vList2"/>
    <dgm:cxn modelId="{66771AC6-D56E-EB43-9DD5-DFE01DD9D53D}" type="presOf" srcId="{45836135-E485-44AE-A6EB-078EDDF1FB3F}" destId="{72687F95-E5B4-8F49-82E1-3C8AE4D28673}" srcOrd="0" destOrd="0" presId="urn:microsoft.com/office/officeart/2005/8/layout/vList2"/>
    <dgm:cxn modelId="{8856B4C8-6AA2-4843-8F05-D350D097C056}" srcId="{B3DDA3B2-4396-40F9-8E7A-853A2BD75E9A}" destId="{224E4EF5-F82F-4418-9F2A-47D2C7C4942F}" srcOrd="5" destOrd="0" parTransId="{8CDBBA8C-7406-489D-9E49-69AD8539B570}" sibTransId="{F9CF17A6-03C4-4D9C-9AE6-C214F344F708}"/>
    <dgm:cxn modelId="{8DFFE2D4-3E81-854F-B59E-90FD9553C4AC}" type="presOf" srcId="{5DE28530-8B30-4E15-A6CD-7230E72C903C}" destId="{0BE18008-E1E9-894D-BEC6-60785DAC77F2}" srcOrd="0" destOrd="0" presId="urn:microsoft.com/office/officeart/2005/8/layout/vList2"/>
    <dgm:cxn modelId="{7D6034DB-409C-42D0-93F6-1DD5016DB3EF}" srcId="{B3DDA3B2-4396-40F9-8E7A-853A2BD75E9A}" destId="{BCB12CCD-AC43-4818-BB05-8BE9804401D2}" srcOrd="7" destOrd="0" parTransId="{0CB18503-55D9-49D2-9180-DF2A5E730D26}" sibTransId="{85F2F60B-BAD8-49D4-A384-01E20CDD9FCC}"/>
    <dgm:cxn modelId="{6387C3E8-3E16-443B-BBEC-D4A0A42FF173}" srcId="{B3DDA3B2-4396-40F9-8E7A-853A2BD75E9A}" destId="{5DE28530-8B30-4E15-A6CD-7230E72C903C}" srcOrd="0" destOrd="0" parTransId="{FCB541AE-9F88-473A-B7DC-C3BA4ADBD821}" sibTransId="{4B09F3D4-2E86-4FBD-BC1E-BDEF4DDD309F}"/>
    <dgm:cxn modelId="{8739DFEF-0DB1-4A16-BD16-DAFA9B117CF6}" srcId="{B3DDA3B2-4396-40F9-8E7A-853A2BD75E9A}" destId="{97EB889A-FD16-48CB-8C2D-1FDAE99ECE26}" srcOrd="4" destOrd="0" parTransId="{FBE51524-51FF-4DD9-A6AE-52020C174347}" sibTransId="{3C85AA92-6E76-4CB0-81B7-C27F122F4B12}"/>
    <dgm:cxn modelId="{A222D9F2-E233-074B-BE8D-7343426CF605}" type="presOf" srcId="{224E4EF5-F82F-4418-9F2A-47D2C7C4942F}" destId="{430305EA-A698-C44F-BE0C-9E180A530DCB}" srcOrd="0" destOrd="0" presId="urn:microsoft.com/office/officeart/2005/8/layout/vList2"/>
    <dgm:cxn modelId="{7AC5626F-B264-674F-92D0-99EED9432747}" type="presParOf" srcId="{70F00BBA-F9F7-B44A-8EF4-8A74C2463F83}" destId="{0BE18008-E1E9-894D-BEC6-60785DAC77F2}" srcOrd="0" destOrd="0" presId="urn:microsoft.com/office/officeart/2005/8/layout/vList2"/>
    <dgm:cxn modelId="{06A9D82C-1F0B-1A4D-B639-3F67F2B21147}" type="presParOf" srcId="{70F00BBA-F9F7-B44A-8EF4-8A74C2463F83}" destId="{2531A97C-C887-4844-B6E6-D1B7F775168C}" srcOrd="1" destOrd="0" presId="urn:microsoft.com/office/officeart/2005/8/layout/vList2"/>
    <dgm:cxn modelId="{18FC4E59-EBE2-3E42-9164-5BA1F6AE9B54}" type="presParOf" srcId="{70F00BBA-F9F7-B44A-8EF4-8A74C2463F83}" destId="{87052AB1-0830-304B-93E6-B87E5AD2211D}" srcOrd="2" destOrd="0" presId="urn:microsoft.com/office/officeart/2005/8/layout/vList2"/>
    <dgm:cxn modelId="{6FDCA8B1-E2D9-C542-8AA3-5B624769DD9A}" type="presParOf" srcId="{70F00BBA-F9F7-B44A-8EF4-8A74C2463F83}" destId="{4778B0F0-E1F1-7D45-9D94-E5E3972CA35E}" srcOrd="3" destOrd="0" presId="urn:microsoft.com/office/officeart/2005/8/layout/vList2"/>
    <dgm:cxn modelId="{587A695F-9FA4-0843-8C67-972A74D5ED89}" type="presParOf" srcId="{70F00BBA-F9F7-B44A-8EF4-8A74C2463F83}" destId="{72687F95-E5B4-8F49-82E1-3C8AE4D28673}" srcOrd="4" destOrd="0" presId="urn:microsoft.com/office/officeart/2005/8/layout/vList2"/>
    <dgm:cxn modelId="{39129FCF-504E-CB4F-8007-FF492EAD8B91}" type="presParOf" srcId="{70F00BBA-F9F7-B44A-8EF4-8A74C2463F83}" destId="{695722F9-D158-A647-90E9-A362D89964C7}" srcOrd="5" destOrd="0" presId="urn:microsoft.com/office/officeart/2005/8/layout/vList2"/>
    <dgm:cxn modelId="{67BDE605-0D90-1144-8C69-2DFAA1284394}" type="presParOf" srcId="{70F00BBA-F9F7-B44A-8EF4-8A74C2463F83}" destId="{3794A303-39FD-C048-AC82-BCA3B88AA468}" srcOrd="6" destOrd="0" presId="urn:microsoft.com/office/officeart/2005/8/layout/vList2"/>
    <dgm:cxn modelId="{0C0602C3-5D00-B542-B3AA-3F92521A6D94}" type="presParOf" srcId="{70F00BBA-F9F7-B44A-8EF4-8A74C2463F83}" destId="{1012B58C-15DB-364D-B00B-ABBACE4E305F}" srcOrd="7" destOrd="0" presId="urn:microsoft.com/office/officeart/2005/8/layout/vList2"/>
    <dgm:cxn modelId="{0125D5E3-29F8-B040-A472-C66B941C2726}" type="presParOf" srcId="{70F00BBA-F9F7-B44A-8EF4-8A74C2463F83}" destId="{7B3B82AC-9250-A641-8CA1-CC2790B14AE2}" srcOrd="8" destOrd="0" presId="urn:microsoft.com/office/officeart/2005/8/layout/vList2"/>
    <dgm:cxn modelId="{0BEFE6F0-8D6E-134D-80BC-826966D0BAB3}" type="presParOf" srcId="{70F00BBA-F9F7-B44A-8EF4-8A74C2463F83}" destId="{D64E63A4-F34F-5E43-BB92-99E0A16B0DB9}" srcOrd="9" destOrd="0" presId="urn:microsoft.com/office/officeart/2005/8/layout/vList2"/>
    <dgm:cxn modelId="{146F0054-0948-7E4D-A938-F59CAA6D65AD}" type="presParOf" srcId="{70F00BBA-F9F7-B44A-8EF4-8A74C2463F83}" destId="{430305EA-A698-C44F-BE0C-9E180A530DCB}" srcOrd="10" destOrd="0" presId="urn:microsoft.com/office/officeart/2005/8/layout/vList2"/>
    <dgm:cxn modelId="{AA6EA7E1-4E00-E342-8835-34B9D64FF410}" type="presParOf" srcId="{70F00BBA-F9F7-B44A-8EF4-8A74C2463F83}" destId="{33E837B4-E997-654A-920C-2E37D195B5B1}" srcOrd="11" destOrd="0" presId="urn:microsoft.com/office/officeart/2005/8/layout/vList2"/>
    <dgm:cxn modelId="{9DD5B2F2-72E7-654D-8C4F-98522BDE142C}" type="presParOf" srcId="{70F00BBA-F9F7-B44A-8EF4-8A74C2463F83}" destId="{A94FC98F-5B61-804A-A5BA-8FF1E635618C}" srcOrd="12" destOrd="0" presId="urn:microsoft.com/office/officeart/2005/8/layout/vList2"/>
    <dgm:cxn modelId="{C2EA548F-87DB-1441-A506-7D1D8B0D0840}" type="presParOf" srcId="{70F00BBA-F9F7-B44A-8EF4-8A74C2463F83}" destId="{9D004A48-FD33-4E47-AEDC-AF92E36A18C5}" srcOrd="13" destOrd="0" presId="urn:microsoft.com/office/officeart/2005/8/layout/vList2"/>
    <dgm:cxn modelId="{9FC02D2B-C01F-4743-8286-B385EE6E48E1}" type="presParOf" srcId="{70F00BBA-F9F7-B44A-8EF4-8A74C2463F83}" destId="{3F381D3F-751A-1547-87CE-AC8FF1441866}" srcOrd="14" destOrd="0" presId="urn:microsoft.com/office/officeart/2005/8/layout/vList2"/>
    <dgm:cxn modelId="{36A8E92E-9DEF-174E-89E5-501396BB90D2}" type="presParOf" srcId="{70F00BBA-F9F7-B44A-8EF4-8A74C2463F83}" destId="{7BCFD9F5-95FF-9F45-AB78-08F48A5E9081}" srcOrd="15" destOrd="0" presId="urn:microsoft.com/office/officeart/2005/8/layout/vList2"/>
    <dgm:cxn modelId="{698ED581-D91D-A34A-98AE-C4A0C7CE8DBC}" type="presParOf" srcId="{70F00BBA-F9F7-B44A-8EF4-8A74C2463F83}" destId="{E5DB0C15-4924-7C4E-A80D-588BD7F97BA9}"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en-GB" sz="2800" b="1" dirty="0"/>
            <a:t>QUESTION AND ANSWER</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en-GB" sz="2800" b="1" dirty="0"/>
            <a:t>SHARING EXPERIENCES</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en-GB" sz="2800" b="1" dirty="0"/>
            <a:t>LET'S SUMMARIZE</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933450">
            <a:lnSpc>
              <a:spcPct val="90000"/>
            </a:lnSpc>
            <a:spcBef>
              <a:spcPct val="0"/>
            </a:spcBef>
            <a:spcAft>
              <a:spcPct val="35000"/>
            </a:spcAft>
            <a:buNone/>
          </a:pPr>
          <a:r>
            <a:rPr lang="tr-TR" sz="2100" kern="1200" dirty="0" err="1"/>
            <a:t>the</a:t>
          </a:r>
          <a:r>
            <a:rPr lang="tr-TR" sz="2100" kern="1200" dirty="0"/>
            <a:t> </a:t>
          </a:r>
          <a:r>
            <a:rPr lang="tr-TR" sz="2100" kern="1200" dirty="0" err="1"/>
            <a:t>drug</a:t>
          </a:r>
          <a:r>
            <a:rPr lang="tr-TR" sz="2100" kern="1200" dirty="0"/>
            <a:t> </a:t>
          </a:r>
          <a:r>
            <a:rPr lang="tr-TR" sz="2100" kern="1200" dirty="0" err="1"/>
            <a:t>development</a:t>
          </a:r>
          <a:r>
            <a:rPr lang="tr-TR" sz="2100" kern="1200" dirty="0"/>
            <a:t> </a:t>
          </a:r>
          <a:r>
            <a:rPr lang="tr-TR" sz="2100" kern="1200" dirty="0" err="1"/>
            <a:t>stages</a:t>
          </a:r>
          <a:r>
            <a:rPr lang="tr-TR" sz="2100" kern="1200" dirty="0"/>
            <a:t> </a:t>
          </a:r>
          <a:r>
            <a:rPr lang="tr-TR" sz="2100" kern="1200" dirty="0" err="1"/>
            <a:t>and</a:t>
          </a:r>
          <a:r>
            <a:rPr lang="tr-TR" sz="2100" kern="1200" dirty="0"/>
            <a:t> </a:t>
          </a:r>
          <a:r>
            <a:rPr lang="tr-TR" sz="2100" kern="1200" dirty="0" err="1"/>
            <a:t>the</a:t>
          </a:r>
          <a:r>
            <a:rPr lang="tr-TR" sz="2100" kern="1200" dirty="0"/>
            <a:t> </a:t>
          </a:r>
          <a:r>
            <a:rPr lang="tr-TR" sz="2100" kern="1200" dirty="0" err="1"/>
            <a:t>basic</a:t>
          </a:r>
          <a:r>
            <a:rPr lang="tr-TR" sz="2100" kern="1200" dirty="0"/>
            <a:t> </a:t>
          </a:r>
          <a:r>
            <a:rPr lang="tr-TR" sz="2100" kern="1200" dirty="0" err="1"/>
            <a:t>principles</a:t>
          </a:r>
          <a:r>
            <a:rPr lang="tr-TR" sz="2100" kern="1200" dirty="0"/>
            <a:t> of </a:t>
          </a:r>
          <a:r>
            <a:rPr lang="tr-TR" sz="2100" kern="1200" dirty="0" err="1"/>
            <a:t>clinical</a:t>
          </a:r>
          <a:r>
            <a:rPr lang="tr-TR" sz="2100" kern="1200" dirty="0"/>
            <a:t> </a:t>
          </a:r>
          <a:r>
            <a:rPr lang="tr-TR" sz="2100" kern="1200" dirty="0" err="1"/>
            <a:t>research</a:t>
          </a:r>
          <a:endParaRPr lang="en-US" sz="2100" kern="1200" dirty="0"/>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155700">
            <a:lnSpc>
              <a:spcPct val="90000"/>
            </a:lnSpc>
            <a:spcBef>
              <a:spcPct val="0"/>
            </a:spcBef>
            <a:spcAft>
              <a:spcPct val="35000"/>
            </a:spcAft>
            <a:buNone/>
          </a:pPr>
          <a:r>
            <a:rPr lang="tr-TR" sz="2600" kern="1200" dirty="0" err="1"/>
            <a:t>Identify</a:t>
          </a:r>
          <a:endParaRPr lang="en-US" sz="2600" kern="1200" dirty="0"/>
        </a:p>
      </dsp:txBody>
      <dsp:txXfrm>
        <a:off x="0" y="2007"/>
        <a:ext cx="2103120" cy="1040029"/>
      </dsp:txXfrm>
    </dsp:sp>
    <dsp:sp modelId="{321AF20D-880E-FD44-9598-52A3221C7A11}">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933450">
            <a:lnSpc>
              <a:spcPct val="90000"/>
            </a:lnSpc>
            <a:spcBef>
              <a:spcPct val="0"/>
            </a:spcBef>
            <a:spcAft>
              <a:spcPct val="35000"/>
            </a:spcAft>
            <a:buNone/>
          </a:pPr>
          <a:r>
            <a:rPr lang="tr-TR" sz="2100" kern="1200" dirty="0" err="1"/>
            <a:t>the</a:t>
          </a:r>
          <a:r>
            <a:rPr lang="tr-TR" sz="2100" kern="1200" dirty="0"/>
            <a:t> main </a:t>
          </a:r>
          <a:r>
            <a:rPr lang="tr-TR" sz="2100" kern="1200" dirty="0" err="1"/>
            <a:t>duties</a:t>
          </a:r>
          <a:r>
            <a:rPr lang="tr-TR" sz="2100" kern="1200" dirty="0"/>
            <a:t> </a:t>
          </a:r>
          <a:r>
            <a:rPr lang="tr-TR" sz="2100" kern="1200" dirty="0" err="1"/>
            <a:t>and</a:t>
          </a:r>
          <a:r>
            <a:rPr lang="tr-TR" sz="2100" kern="1200" dirty="0"/>
            <a:t> </a:t>
          </a:r>
          <a:r>
            <a:rPr lang="tr-TR" sz="2100" kern="1200" dirty="0" err="1"/>
            <a:t>the</a:t>
          </a:r>
          <a:r>
            <a:rPr lang="tr-TR" sz="2100" kern="1200" dirty="0"/>
            <a:t> </a:t>
          </a:r>
          <a:r>
            <a:rPr lang="tr-TR" sz="2100" kern="1200" dirty="0" err="1"/>
            <a:t>fields</a:t>
          </a:r>
          <a:r>
            <a:rPr lang="tr-TR" sz="2100" kern="1200" dirty="0"/>
            <a:t> of </a:t>
          </a:r>
          <a:r>
            <a:rPr lang="tr-TR" sz="2100" kern="1200" dirty="0" err="1"/>
            <a:t>the</a:t>
          </a:r>
          <a:r>
            <a:rPr lang="tr-TR" sz="2100" kern="1200" dirty="0"/>
            <a:t> </a:t>
          </a:r>
          <a:r>
            <a:rPr lang="tr-TR" sz="2100" kern="1200" dirty="0" err="1"/>
            <a:t>Ethics</a:t>
          </a:r>
          <a:r>
            <a:rPr lang="tr-TR" sz="2100" kern="1200" dirty="0"/>
            <a:t> </a:t>
          </a:r>
          <a:r>
            <a:rPr lang="tr-TR" sz="2100" kern="1200" dirty="0" err="1"/>
            <a:t>Committees</a:t>
          </a:r>
          <a:r>
            <a:rPr lang="tr-TR" sz="2100" kern="1200" dirty="0"/>
            <a:t> </a:t>
          </a:r>
        </a:p>
      </dsp:txBody>
      <dsp:txXfrm>
        <a:off x="2103120" y="1104438"/>
        <a:ext cx="8412480" cy="1040029"/>
      </dsp:txXfrm>
    </dsp:sp>
    <dsp:sp modelId="{2752A1DF-0484-3C47-A22D-BF799127A3D8}">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155700">
            <a:lnSpc>
              <a:spcPct val="90000"/>
            </a:lnSpc>
            <a:spcBef>
              <a:spcPct val="0"/>
            </a:spcBef>
            <a:spcAft>
              <a:spcPct val="35000"/>
            </a:spcAft>
            <a:buNone/>
          </a:pPr>
          <a:r>
            <a:rPr lang="tr-TR" sz="2600" kern="1200" dirty="0" err="1"/>
            <a:t>Recall</a:t>
          </a:r>
          <a:endParaRPr lang="tr-TR" sz="2600" kern="1200" dirty="0"/>
        </a:p>
      </dsp:txBody>
      <dsp:txXfrm>
        <a:off x="0" y="1104438"/>
        <a:ext cx="2103120" cy="1040029"/>
      </dsp:txXfrm>
    </dsp:sp>
    <dsp:sp modelId="{1179E2E3-4E71-2644-B9BE-59779940F64F}">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933450">
            <a:lnSpc>
              <a:spcPct val="90000"/>
            </a:lnSpc>
            <a:spcBef>
              <a:spcPct val="0"/>
            </a:spcBef>
            <a:spcAft>
              <a:spcPct val="35000"/>
            </a:spcAft>
            <a:buNone/>
          </a:pPr>
          <a:r>
            <a:rPr lang="tr-TR" sz="2100" kern="1200" dirty="0" err="1"/>
            <a:t>the</a:t>
          </a:r>
          <a:r>
            <a:rPr lang="tr-TR" sz="2100" kern="1200" dirty="0"/>
            <a:t> </a:t>
          </a:r>
          <a:r>
            <a:rPr lang="tr-TR" sz="2100" kern="1200" dirty="0" err="1"/>
            <a:t>clinical</a:t>
          </a:r>
          <a:r>
            <a:rPr lang="tr-TR" sz="2100" kern="1200" dirty="0"/>
            <a:t> </a:t>
          </a:r>
          <a:r>
            <a:rPr lang="tr-TR" sz="2100" kern="1200" dirty="0" err="1"/>
            <a:t>research</a:t>
          </a:r>
          <a:r>
            <a:rPr lang="tr-TR" sz="2100" kern="1200" dirty="0"/>
            <a:t> </a:t>
          </a:r>
          <a:r>
            <a:rPr lang="tr-TR" sz="2100" kern="1200" dirty="0" err="1"/>
            <a:t>phases</a:t>
          </a:r>
          <a:endParaRPr lang="en-GB" sz="2100" kern="1200" dirty="0"/>
        </a:p>
      </dsp:txBody>
      <dsp:txXfrm>
        <a:off x="2103120" y="2206869"/>
        <a:ext cx="8412480" cy="1040029"/>
      </dsp:txXfrm>
    </dsp:sp>
    <dsp:sp modelId="{901BA282-5BBE-0940-8F94-780E316BA5AF}">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155700">
            <a:lnSpc>
              <a:spcPct val="90000"/>
            </a:lnSpc>
            <a:spcBef>
              <a:spcPct val="0"/>
            </a:spcBef>
            <a:spcAft>
              <a:spcPct val="35000"/>
            </a:spcAft>
            <a:buNone/>
          </a:pPr>
          <a:r>
            <a:rPr lang="tr-TR" sz="2600" kern="1200" dirty="0" err="1"/>
            <a:t>Interpret</a:t>
          </a:r>
          <a:endParaRPr lang="tr-TR" sz="2600" kern="1200" dirty="0"/>
        </a:p>
      </dsp:txBody>
      <dsp:txXfrm>
        <a:off x="0" y="2206869"/>
        <a:ext cx="2103120" cy="1040029"/>
      </dsp:txXfrm>
    </dsp:sp>
    <dsp:sp modelId="{D17C054E-FFFD-F94C-AD3B-1E522F879F00}">
      <dsp:nvSpPr>
        <dsp:cNvPr id="0" name=""/>
        <dsp:cNvSpPr/>
      </dsp:nvSpPr>
      <dsp:spPr>
        <a:xfrm>
          <a:off x="2103120" y="330930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933450">
            <a:lnSpc>
              <a:spcPct val="90000"/>
            </a:lnSpc>
            <a:spcBef>
              <a:spcPct val="0"/>
            </a:spcBef>
            <a:spcAft>
              <a:spcPct val="35000"/>
            </a:spcAft>
            <a:buNone/>
          </a:pPr>
          <a:r>
            <a:rPr lang="tr-TR" sz="2100" kern="1200" dirty="0" err="1"/>
            <a:t>the</a:t>
          </a:r>
          <a:r>
            <a:rPr lang="tr-TR" sz="2100" kern="1200" dirty="0"/>
            <a:t> </a:t>
          </a:r>
          <a:r>
            <a:rPr lang="tr-TR" sz="2100" kern="1200" dirty="0" err="1"/>
            <a:t>concept</a:t>
          </a:r>
          <a:r>
            <a:rPr lang="tr-TR" sz="2100" kern="1200" dirty="0"/>
            <a:t> of </a:t>
          </a:r>
          <a:r>
            <a:rPr lang="tr-TR" sz="2100" kern="1200" dirty="0" err="1"/>
            <a:t>Good</a:t>
          </a:r>
          <a:r>
            <a:rPr lang="tr-TR" sz="2100" kern="1200" dirty="0"/>
            <a:t> </a:t>
          </a:r>
          <a:r>
            <a:rPr lang="tr-TR" sz="2100" kern="1200" dirty="0" err="1"/>
            <a:t>Clinical</a:t>
          </a:r>
          <a:r>
            <a:rPr lang="tr-TR" sz="2100" kern="1200" dirty="0"/>
            <a:t> </a:t>
          </a:r>
          <a:r>
            <a:rPr lang="tr-TR" sz="2100" kern="1200" dirty="0" err="1"/>
            <a:t>Practice</a:t>
          </a:r>
          <a:r>
            <a:rPr lang="tr-TR" sz="2100" kern="1200" dirty="0"/>
            <a:t> (GCP)</a:t>
          </a:r>
          <a:endParaRPr lang="en-GB" sz="2100" kern="1200" dirty="0"/>
        </a:p>
      </dsp:txBody>
      <dsp:txXfrm>
        <a:off x="2103120" y="3309300"/>
        <a:ext cx="8412480" cy="1040029"/>
      </dsp:txXfrm>
    </dsp:sp>
    <dsp:sp modelId="{180E4204-BEE4-0943-8256-CD647F635BA6}">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155700">
            <a:lnSpc>
              <a:spcPct val="90000"/>
            </a:lnSpc>
            <a:spcBef>
              <a:spcPct val="0"/>
            </a:spcBef>
            <a:spcAft>
              <a:spcPct val="35000"/>
            </a:spcAft>
            <a:buNone/>
          </a:pPr>
          <a:r>
            <a:rPr lang="tr-TR" sz="2600" kern="1200" dirty="0" err="1"/>
            <a:t>Explain</a:t>
          </a:r>
          <a:endParaRPr lang="tr-TR" sz="2600" kern="1200" dirty="0"/>
        </a:p>
      </dsp:txBody>
      <dsp:txXfrm>
        <a:off x="0" y="3309300"/>
        <a:ext cx="2103120" cy="1040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C73F8-4B78-794A-A630-41314DF5BAA5}">
      <dsp:nvSpPr>
        <dsp:cNvPr id="0" name=""/>
        <dsp:cNvSpPr/>
      </dsp:nvSpPr>
      <dsp:spPr>
        <a:xfrm>
          <a:off x="582645" y="1178"/>
          <a:ext cx="2174490" cy="130469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Sponsor</a:t>
          </a:r>
        </a:p>
      </dsp:txBody>
      <dsp:txXfrm>
        <a:off x="582645" y="1178"/>
        <a:ext cx="2174490" cy="1304694"/>
      </dsp:txXfrm>
    </dsp:sp>
    <dsp:sp modelId="{63C6F4C5-0865-0A4D-8231-18746302C65E}">
      <dsp:nvSpPr>
        <dsp:cNvPr id="0" name=""/>
        <dsp:cNvSpPr/>
      </dsp:nvSpPr>
      <dsp:spPr>
        <a:xfrm>
          <a:off x="2974584" y="1178"/>
          <a:ext cx="2174490" cy="1304694"/>
        </a:xfrm>
        <a:prstGeom prst="rect">
          <a:avLst/>
        </a:prstGeom>
        <a:solidFill>
          <a:schemeClr val="accent2">
            <a:hueOff val="-181920"/>
            <a:satOff val="-10491"/>
            <a:lumOff val="107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Principal Investigator (PI)</a:t>
          </a:r>
        </a:p>
      </dsp:txBody>
      <dsp:txXfrm>
        <a:off x="2974584" y="1178"/>
        <a:ext cx="2174490" cy="1304694"/>
      </dsp:txXfrm>
    </dsp:sp>
    <dsp:sp modelId="{251BC433-4565-F643-BED2-C08F4F0C3A0E}">
      <dsp:nvSpPr>
        <dsp:cNvPr id="0" name=""/>
        <dsp:cNvSpPr/>
      </dsp:nvSpPr>
      <dsp:spPr>
        <a:xfrm>
          <a:off x="5366524" y="1178"/>
          <a:ext cx="2174490" cy="1304694"/>
        </a:xfrm>
        <a:prstGeom prst="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Clinical Research Coordinator (CRC)</a:t>
          </a:r>
        </a:p>
      </dsp:txBody>
      <dsp:txXfrm>
        <a:off x="5366524" y="1178"/>
        <a:ext cx="2174490" cy="1304694"/>
      </dsp:txXfrm>
    </dsp:sp>
    <dsp:sp modelId="{86A83E29-FFC3-8345-AB35-22E6F38E25F9}">
      <dsp:nvSpPr>
        <dsp:cNvPr id="0" name=""/>
        <dsp:cNvSpPr/>
      </dsp:nvSpPr>
      <dsp:spPr>
        <a:xfrm>
          <a:off x="7758464" y="1178"/>
          <a:ext cx="2174490" cy="1304694"/>
        </a:xfrm>
        <a:prstGeom prst="rect">
          <a:avLst/>
        </a:prstGeom>
        <a:solidFill>
          <a:schemeClr val="accent2">
            <a:hueOff val="-545761"/>
            <a:satOff val="-31473"/>
            <a:lumOff val="323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Institutional Review Board (IRB) or Ethics Committee</a:t>
          </a:r>
        </a:p>
      </dsp:txBody>
      <dsp:txXfrm>
        <a:off x="7758464" y="1178"/>
        <a:ext cx="2174490" cy="1304694"/>
      </dsp:txXfrm>
    </dsp:sp>
    <dsp:sp modelId="{55347DCC-7748-6F48-BF3A-720AD7951DDF}">
      <dsp:nvSpPr>
        <dsp:cNvPr id="0" name=""/>
        <dsp:cNvSpPr/>
      </dsp:nvSpPr>
      <dsp:spPr>
        <a:xfrm>
          <a:off x="582645" y="1523321"/>
          <a:ext cx="2174490" cy="1304694"/>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Regulatory Authorities</a:t>
          </a:r>
        </a:p>
      </dsp:txBody>
      <dsp:txXfrm>
        <a:off x="582645" y="1523321"/>
        <a:ext cx="2174490" cy="1304694"/>
      </dsp:txXfrm>
    </dsp:sp>
    <dsp:sp modelId="{E2B80930-8DCE-3A4D-BA58-EB845344DA41}">
      <dsp:nvSpPr>
        <dsp:cNvPr id="0" name=""/>
        <dsp:cNvSpPr/>
      </dsp:nvSpPr>
      <dsp:spPr>
        <a:xfrm>
          <a:off x="2974584" y="1523321"/>
          <a:ext cx="2174490" cy="1304694"/>
        </a:xfrm>
        <a:prstGeom prst="rect">
          <a:avLst/>
        </a:prstGeom>
        <a:solidFill>
          <a:schemeClr val="accent2">
            <a:hueOff val="-909602"/>
            <a:satOff val="-52455"/>
            <a:lumOff val="539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Data and Safety Monitoring Board (DSMB)</a:t>
          </a:r>
        </a:p>
      </dsp:txBody>
      <dsp:txXfrm>
        <a:off x="2974584" y="1523321"/>
        <a:ext cx="2174490" cy="1304694"/>
      </dsp:txXfrm>
    </dsp:sp>
    <dsp:sp modelId="{B9FDB5D7-673C-5841-84E1-157A1E62C187}">
      <dsp:nvSpPr>
        <dsp:cNvPr id="0" name=""/>
        <dsp:cNvSpPr/>
      </dsp:nvSpPr>
      <dsp:spPr>
        <a:xfrm>
          <a:off x="5366524" y="1523321"/>
          <a:ext cx="2174490" cy="1304694"/>
        </a:xfrm>
        <a:prstGeom prst="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Contract Research Organization (CRO)</a:t>
          </a:r>
        </a:p>
      </dsp:txBody>
      <dsp:txXfrm>
        <a:off x="5366524" y="1523321"/>
        <a:ext cx="2174490" cy="1304694"/>
      </dsp:txXfrm>
    </dsp:sp>
    <dsp:sp modelId="{9CC0E847-F724-1249-B894-B5EE0F4395A2}">
      <dsp:nvSpPr>
        <dsp:cNvPr id="0" name=""/>
        <dsp:cNvSpPr/>
      </dsp:nvSpPr>
      <dsp:spPr>
        <a:xfrm>
          <a:off x="7758464" y="1523321"/>
          <a:ext cx="2174490" cy="1304694"/>
        </a:xfrm>
        <a:prstGeom prst="rect">
          <a:avLst/>
        </a:prstGeom>
        <a:solidFill>
          <a:schemeClr val="accent2">
            <a:hueOff val="-1273443"/>
            <a:satOff val="-73437"/>
            <a:lumOff val="754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Clinical Trial Monitors</a:t>
          </a:r>
        </a:p>
      </dsp:txBody>
      <dsp:txXfrm>
        <a:off x="7758464" y="1523321"/>
        <a:ext cx="2174490" cy="1304694"/>
      </dsp:txXfrm>
    </dsp:sp>
    <dsp:sp modelId="{AAE3E66C-C9B9-A24B-905D-11357FF4920C}">
      <dsp:nvSpPr>
        <dsp:cNvPr id="0" name=""/>
        <dsp:cNvSpPr/>
      </dsp:nvSpPr>
      <dsp:spPr>
        <a:xfrm>
          <a:off x="4170554" y="3045465"/>
          <a:ext cx="2174490" cy="1304694"/>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Participants (Patients or Healthy Volunteers)</a:t>
          </a:r>
        </a:p>
      </dsp:txBody>
      <dsp:txXfrm>
        <a:off x="4170554" y="3045465"/>
        <a:ext cx="2174490" cy="1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A708B-1DFA-43C2-B075-54EBC3373090}">
      <dsp:nvSpPr>
        <dsp:cNvPr id="0" name=""/>
        <dsp:cNvSpPr/>
      </dsp:nvSpPr>
      <dsp:spPr>
        <a:xfrm>
          <a:off x="658527" y="0"/>
          <a:ext cx="7463307" cy="23065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C51BD-672A-4088-A247-5019DC2E1903}">
      <dsp:nvSpPr>
        <dsp:cNvPr id="0" name=""/>
        <dsp:cNvSpPr/>
      </dsp:nvSpPr>
      <dsp:spPr>
        <a:xfrm>
          <a:off x="7717" y="691961"/>
          <a:ext cx="2104735" cy="9226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Participant Protection</a:t>
          </a:r>
          <a:endParaRPr lang="tr-TR" sz="2300" kern="1200" dirty="0"/>
        </a:p>
      </dsp:txBody>
      <dsp:txXfrm>
        <a:off x="52755" y="736999"/>
        <a:ext cx="2014659" cy="832538"/>
      </dsp:txXfrm>
    </dsp:sp>
    <dsp:sp modelId="{08C53607-1D94-40EE-9075-9163F52A37B6}">
      <dsp:nvSpPr>
        <dsp:cNvPr id="0" name=""/>
        <dsp:cNvSpPr/>
      </dsp:nvSpPr>
      <dsp:spPr>
        <a:xfrm>
          <a:off x="2227781" y="691961"/>
          <a:ext cx="2104735" cy="9226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Public Trust</a:t>
          </a:r>
          <a:endParaRPr lang="tr-TR" sz="2300" kern="1200"/>
        </a:p>
      </dsp:txBody>
      <dsp:txXfrm>
        <a:off x="2272819" y="736999"/>
        <a:ext cx="2014659" cy="832538"/>
      </dsp:txXfrm>
    </dsp:sp>
    <dsp:sp modelId="{3A595FA7-95BE-4C26-8603-766A92016D7F}">
      <dsp:nvSpPr>
        <dsp:cNvPr id="0" name=""/>
        <dsp:cNvSpPr/>
      </dsp:nvSpPr>
      <dsp:spPr>
        <a:xfrm>
          <a:off x="4447844" y="691961"/>
          <a:ext cx="2104735" cy="9226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Regulatory Compliance</a:t>
          </a:r>
          <a:endParaRPr lang="tr-TR" sz="2300" kern="1200"/>
        </a:p>
      </dsp:txBody>
      <dsp:txXfrm>
        <a:off x="4492882" y="736999"/>
        <a:ext cx="2014659" cy="832538"/>
      </dsp:txXfrm>
    </dsp:sp>
    <dsp:sp modelId="{0BC2311D-E72E-4F53-9140-F9D48D48C11E}">
      <dsp:nvSpPr>
        <dsp:cNvPr id="0" name=""/>
        <dsp:cNvSpPr/>
      </dsp:nvSpPr>
      <dsp:spPr>
        <a:xfrm>
          <a:off x="6667908" y="691961"/>
          <a:ext cx="2104735" cy="9226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Scientific and Social Value</a:t>
          </a:r>
          <a:endParaRPr lang="tr-TR" sz="2300" kern="1200"/>
        </a:p>
      </dsp:txBody>
      <dsp:txXfrm>
        <a:off x="6712946" y="736999"/>
        <a:ext cx="2014659" cy="832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4FD12-CBAE-5D4B-A2D6-213FE2B2F426}">
      <dsp:nvSpPr>
        <dsp:cNvPr id="0" name=""/>
        <dsp:cNvSpPr/>
      </dsp:nvSpPr>
      <dsp:spPr>
        <a:xfrm>
          <a:off x="0" y="531"/>
          <a:ext cx="103676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547490-C1AD-7C4D-BCE7-1659BD9578CF}">
      <dsp:nvSpPr>
        <dsp:cNvPr id="0" name=""/>
        <dsp:cNvSpPr/>
      </dsp:nvSpPr>
      <dsp:spPr>
        <a:xfrm>
          <a:off x="0" y="531"/>
          <a:ext cx="10367682"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International ethical and scientific standards.</a:t>
          </a:r>
        </a:p>
      </dsp:txBody>
      <dsp:txXfrm>
        <a:off x="0" y="531"/>
        <a:ext cx="10367682" cy="621467"/>
      </dsp:txXfrm>
    </dsp:sp>
    <dsp:sp modelId="{5B2A5D1A-A78C-AF4A-B314-E33473990013}">
      <dsp:nvSpPr>
        <dsp:cNvPr id="0" name=""/>
        <dsp:cNvSpPr/>
      </dsp:nvSpPr>
      <dsp:spPr>
        <a:xfrm>
          <a:off x="0" y="621999"/>
          <a:ext cx="103676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B4D3B-2512-004F-AD92-8035830A9244}">
      <dsp:nvSpPr>
        <dsp:cNvPr id="0" name=""/>
        <dsp:cNvSpPr/>
      </dsp:nvSpPr>
      <dsp:spPr>
        <a:xfrm>
          <a:off x="0" y="621999"/>
          <a:ext cx="10367682"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Essential for credible clinical research.</a:t>
          </a:r>
        </a:p>
      </dsp:txBody>
      <dsp:txXfrm>
        <a:off x="0" y="621999"/>
        <a:ext cx="10367682" cy="621467"/>
      </dsp:txXfrm>
    </dsp:sp>
    <dsp:sp modelId="{CEEC5D2D-924A-4F4D-864F-7ED297F7C604}">
      <dsp:nvSpPr>
        <dsp:cNvPr id="0" name=""/>
        <dsp:cNvSpPr/>
      </dsp:nvSpPr>
      <dsp:spPr>
        <a:xfrm>
          <a:off x="0" y="1243467"/>
          <a:ext cx="103676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5F00D-4A6E-C445-997E-D3F89B66431B}">
      <dsp:nvSpPr>
        <dsp:cNvPr id="0" name=""/>
        <dsp:cNvSpPr/>
      </dsp:nvSpPr>
      <dsp:spPr>
        <a:xfrm>
          <a:off x="0" y="1243467"/>
          <a:ext cx="10367682"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Protects participants' safety and rights.</a:t>
          </a:r>
        </a:p>
      </dsp:txBody>
      <dsp:txXfrm>
        <a:off x="0" y="1243467"/>
        <a:ext cx="10367682" cy="621467"/>
      </dsp:txXfrm>
    </dsp:sp>
    <dsp:sp modelId="{681A19E2-45D1-1543-B40F-E48BEF650BA6}">
      <dsp:nvSpPr>
        <dsp:cNvPr id="0" name=""/>
        <dsp:cNvSpPr/>
      </dsp:nvSpPr>
      <dsp:spPr>
        <a:xfrm>
          <a:off x="0" y="1864935"/>
          <a:ext cx="103676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B2E8D-CB58-C84B-9A53-13AD0634B85F}">
      <dsp:nvSpPr>
        <dsp:cNvPr id="0" name=""/>
        <dsp:cNvSpPr/>
      </dsp:nvSpPr>
      <dsp:spPr>
        <a:xfrm>
          <a:off x="0" y="1864935"/>
          <a:ext cx="10367682"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ICH promotes global GCP guidelines.</a:t>
          </a:r>
        </a:p>
      </dsp:txBody>
      <dsp:txXfrm>
        <a:off x="0" y="1864935"/>
        <a:ext cx="10367682" cy="621467"/>
      </dsp:txXfrm>
    </dsp:sp>
    <dsp:sp modelId="{05DD4566-E1D4-2D48-BD04-4868271B5B5D}">
      <dsp:nvSpPr>
        <dsp:cNvPr id="0" name=""/>
        <dsp:cNvSpPr/>
      </dsp:nvSpPr>
      <dsp:spPr>
        <a:xfrm>
          <a:off x="0" y="2486402"/>
          <a:ext cx="103676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B7AB3-2CE4-8244-BC6B-D5B25211646C}">
      <dsp:nvSpPr>
        <dsp:cNvPr id="0" name=""/>
        <dsp:cNvSpPr/>
      </dsp:nvSpPr>
      <dsp:spPr>
        <a:xfrm>
          <a:off x="0" y="2486402"/>
          <a:ext cx="10367682"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Harmonizes trial practices worldwide.</a:t>
          </a:r>
        </a:p>
      </dsp:txBody>
      <dsp:txXfrm>
        <a:off x="0" y="2486402"/>
        <a:ext cx="10367682" cy="621467"/>
      </dsp:txXfrm>
    </dsp:sp>
    <dsp:sp modelId="{D46ABE3F-A554-C747-AAA9-605E2AD46C7E}">
      <dsp:nvSpPr>
        <dsp:cNvPr id="0" name=""/>
        <dsp:cNvSpPr/>
      </dsp:nvSpPr>
      <dsp:spPr>
        <a:xfrm>
          <a:off x="0" y="3107870"/>
          <a:ext cx="103676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98C28-EC87-0140-9898-B0B41DE57352}">
      <dsp:nvSpPr>
        <dsp:cNvPr id="0" name=""/>
        <dsp:cNvSpPr/>
      </dsp:nvSpPr>
      <dsp:spPr>
        <a:xfrm>
          <a:off x="0" y="3107870"/>
          <a:ext cx="10367682"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Ensures data integrity and trust.</a:t>
          </a:r>
        </a:p>
      </dsp:txBody>
      <dsp:txXfrm>
        <a:off x="0" y="3107870"/>
        <a:ext cx="10367682" cy="621467"/>
      </dsp:txXfrm>
    </dsp:sp>
    <dsp:sp modelId="{E7B5DA06-DEEF-1C44-B79B-14D9930AB989}">
      <dsp:nvSpPr>
        <dsp:cNvPr id="0" name=""/>
        <dsp:cNvSpPr/>
      </dsp:nvSpPr>
      <dsp:spPr>
        <a:xfrm>
          <a:off x="0" y="3729338"/>
          <a:ext cx="103676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BD8D0-49F8-0044-BA41-D31338BB6855}">
      <dsp:nvSpPr>
        <dsp:cNvPr id="0" name=""/>
        <dsp:cNvSpPr/>
      </dsp:nvSpPr>
      <dsp:spPr>
        <a:xfrm>
          <a:off x="0" y="3729338"/>
          <a:ext cx="10367682"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Underpins rigorous and reliable findings.</a:t>
          </a:r>
        </a:p>
      </dsp:txBody>
      <dsp:txXfrm>
        <a:off x="0" y="3729338"/>
        <a:ext cx="10367682" cy="621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18008-E1E9-894D-BEC6-60785DAC77F2}">
      <dsp:nvSpPr>
        <dsp:cNvPr id="0" name=""/>
        <dsp:cNvSpPr/>
      </dsp:nvSpPr>
      <dsp:spPr>
        <a:xfrm>
          <a:off x="0" y="47265"/>
          <a:ext cx="6245265"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ethical conduct</a:t>
          </a:r>
          <a:endParaRPr lang="en-US" sz="2300" kern="1200"/>
        </a:p>
      </dsp:txBody>
      <dsp:txXfrm>
        <a:off x="26930" y="74195"/>
        <a:ext cx="6191405" cy="497795"/>
      </dsp:txXfrm>
    </dsp:sp>
    <dsp:sp modelId="{87052AB1-0830-304B-93E6-B87E5AD2211D}">
      <dsp:nvSpPr>
        <dsp:cNvPr id="0" name=""/>
        <dsp:cNvSpPr/>
      </dsp:nvSpPr>
      <dsp:spPr>
        <a:xfrm>
          <a:off x="0" y="665160"/>
          <a:ext cx="6245265" cy="551655"/>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scientific quality</a:t>
          </a:r>
          <a:endParaRPr lang="en-US" sz="2300" kern="1200"/>
        </a:p>
      </dsp:txBody>
      <dsp:txXfrm>
        <a:off x="26930" y="692090"/>
        <a:ext cx="6191405" cy="497795"/>
      </dsp:txXfrm>
    </dsp:sp>
    <dsp:sp modelId="{72687F95-E5B4-8F49-82E1-3C8AE4D28673}">
      <dsp:nvSpPr>
        <dsp:cNvPr id="0" name=""/>
        <dsp:cNvSpPr/>
      </dsp:nvSpPr>
      <dsp:spPr>
        <a:xfrm>
          <a:off x="0" y="1283055"/>
          <a:ext cx="6245265" cy="55165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protocol compliance.</a:t>
          </a:r>
          <a:endParaRPr lang="en-US" sz="2300" kern="1200"/>
        </a:p>
      </dsp:txBody>
      <dsp:txXfrm>
        <a:off x="26930" y="1309985"/>
        <a:ext cx="6191405" cy="497795"/>
      </dsp:txXfrm>
    </dsp:sp>
    <dsp:sp modelId="{3794A303-39FD-C048-AC82-BCA3B88AA468}">
      <dsp:nvSpPr>
        <dsp:cNvPr id="0" name=""/>
        <dsp:cNvSpPr/>
      </dsp:nvSpPr>
      <dsp:spPr>
        <a:xfrm>
          <a:off x="0" y="1900951"/>
          <a:ext cx="6245265" cy="551655"/>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informed consent.</a:t>
          </a:r>
          <a:endParaRPr lang="en-US" sz="2300" kern="1200"/>
        </a:p>
      </dsp:txBody>
      <dsp:txXfrm>
        <a:off x="26930" y="1927881"/>
        <a:ext cx="6191405" cy="497795"/>
      </dsp:txXfrm>
    </dsp:sp>
    <dsp:sp modelId="{7B3B82AC-9250-A641-8CA1-CC2790B14AE2}">
      <dsp:nvSpPr>
        <dsp:cNvPr id="0" name=""/>
        <dsp:cNvSpPr/>
      </dsp:nvSpPr>
      <dsp:spPr>
        <a:xfrm>
          <a:off x="0" y="2518846"/>
          <a:ext cx="6245265" cy="55165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data integrity.</a:t>
          </a:r>
          <a:endParaRPr lang="en-US" sz="2300" kern="1200"/>
        </a:p>
      </dsp:txBody>
      <dsp:txXfrm>
        <a:off x="26930" y="2545776"/>
        <a:ext cx="6191405" cy="497795"/>
      </dsp:txXfrm>
    </dsp:sp>
    <dsp:sp modelId="{430305EA-A698-C44F-BE0C-9E180A530DCB}">
      <dsp:nvSpPr>
        <dsp:cNvPr id="0" name=""/>
        <dsp:cNvSpPr/>
      </dsp:nvSpPr>
      <dsp:spPr>
        <a:xfrm>
          <a:off x="0" y="3136741"/>
          <a:ext cx="6245265" cy="551655"/>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dirty="0"/>
            <a:t>monitoring and quality assurance.</a:t>
          </a:r>
          <a:endParaRPr lang="en-US" sz="2300" kern="1200" dirty="0"/>
        </a:p>
      </dsp:txBody>
      <dsp:txXfrm>
        <a:off x="26930" y="3163671"/>
        <a:ext cx="6191405" cy="497795"/>
      </dsp:txXfrm>
    </dsp:sp>
    <dsp:sp modelId="{A94FC98F-5B61-804A-A5BA-8FF1E635618C}">
      <dsp:nvSpPr>
        <dsp:cNvPr id="0" name=""/>
        <dsp:cNvSpPr/>
      </dsp:nvSpPr>
      <dsp:spPr>
        <a:xfrm>
          <a:off x="0" y="3754636"/>
          <a:ext cx="6245265" cy="55165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investigator responsibilities.</a:t>
          </a:r>
          <a:endParaRPr lang="en-US" sz="2300" kern="1200"/>
        </a:p>
      </dsp:txBody>
      <dsp:txXfrm>
        <a:off x="26930" y="3781566"/>
        <a:ext cx="6191405" cy="497795"/>
      </dsp:txXfrm>
    </dsp:sp>
    <dsp:sp modelId="{3F381D3F-751A-1547-87CE-AC8FF1441866}">
      <dsp:nvSpPr>
        <dsp:cNvPr id="0" name=""/>
        <dsp:cNvSpPr/>
      </dsp:nvSpPr>
      <dsp:spPr>
        <a:xfrm>
          <a:off x="0" y="4372531"/>
          <a:ext cx="6245265" cy="551655"/>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safety reporting.</a:t>
          </a:r>
          <a:endParaRPr lang="en-US" sz="2300" kern="1200"/>
        </a:p>
      </dsp:txBody>
      <dsp:txXfrm>
        <a:off x="26930" y="4399461"/>
        <a:ext cx="6191405" cy="497795"/>
      </dsp:txXfrm>
    </dsp:sp>
    <dsp:sp modelId="{E5DB0C15-4924-7C4E-A80D-588BD7F97BA9}">
      <dsp:nvSpPr>
        <dsp:cNvPr id="0" name=""/>
        <dsp:cNvSpPr/>
      </dsp:nvSpPr>
      <dsp:spPr>
        <a:xfrm>
          <a:off x="0" y="4990426"/>
          <a:ext cx="6245265" cy="5516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recordkeeping and documentation.</a:t>
          </a:r>
          <a:endParaRPr lang="en-US" sz="2300" kern="1200"/>
        </a:p>
      </dsp:txBody>
      <dsp:txXfrm>
        <a:off x="26930" y="5017356"/>
        <a:ext cx="6191405" cy="497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QUESTION AND ANSWER</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SHARING EXPERIENCES</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LET'S SUMMARIZE</a:t>
          </a:r>
          <a:endParaRPr lang="en-US" sz="2800" b="1" kern="1200" dirty="0"/>
        </a:p>
      </dsp:txBody>
      <dsp:txXfrm>
        <a:off x="5500068" y="1964578"/>
        <a:ext cx="2306250" cy="877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09/10/2024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D0D0D"/>
                </a:solidFill>
                <a:effectLst/>
                <a:latin typeface="Söhne"/>
              </a:rPr>
              <a:t>Hello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D0D0D"/>
                </a:solidFill>
                <a:effectLst/>
                <a:latin typeface="Söhne"/>
              </a:rPr>
              <a:t>The topic of this session is Clinical trials and good clinical research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D0D0D"/>
                </a:solidFill>
                <a:effectLst/>
                <a:latin typeface="Söhne"/>
              </a:rPr>
              <a:t>Clinical trials play a very important role in the drug development and licensing process. These trials are research studies that involve human participants and are designed to evaluate the safety, effectiveness, and sometimes dosage or side effects of a new drug or treatment. The entire drug development and licensing process typically consists of several stages, and clinical trials are a key component of each stage.</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The Tuskegee Syphilis Experiment, which took place in Alabama from 1932 to 1972, is one of the most infamous examples of ethical misconduct in medical research. Conducted by the U.S. Public Health Service alongside the Tuskegee Institute, the study aimed to observe the natural history of untreated syphilis in African American men. </a:t>
            </a:r>
          </a:p>
          <a:p>
            <a:pPr algn="l"/>
            <a:endParaRPr lang="en-GB" b="0" i="0" dirty="0">
              <a:solidFill>
                <a:srgbClr val="0D0D0D"/>
              </a:solidFill>
              <a:effectLst/>
              <a:latin typeface="Söhne"/>
            </a:endParaRPr>
          </a:p>
          <a:p>
            <a:pPr algn="l"/>
            <a:r>
              <a:rPr lang="en-GB" b="0" i="0" dirty="0">
                <a:solidFill>
                  <a:srgbClr val="0D0D0D"/>
                </a:solidFill>
                <a:effectLst/>
                <a:latin typeface="Söhne"/>
              </a:rPr>
              <a:t>The study involved 600 men, 399 with syphilis and 201 without the disease. The men were not informed of their disease status, were misled about the purpose of the study, and were denied effective treatment even after it became available.</a:t>
            </a:r>
          </a:p>
          <a:p>
            <a:pPr algn="l"/>
            <a:endParaRPr lang="en-GB" b="0" i="0" dirty="0">
              <a:solidFill>
                <a:srgbClr val="0D0D0D"/>
              </a:solidFill>
              <a:effectLst/>
              <a:latin typeface="Söhne"/>
            </a:endParaRPr>
          </a:p>
        </p:txBody>
      </p:sp>
      <p:sp>
        <p:nvSpPr>
          <p:cNvPr id="4" name="Slayt Numarası Yer Tutucusu 3"/>
          <p:cNvSpPr>
            <a:spLocks noGrp="1"/>
          </p:cNvSpPr>
          <p:nvPr>
            <p:ph type="sldNum" sz="quarter" idx="10"/>
          </p:nvPr>
        </p:nvSpPr>
        <p:spPr/>
        <p:txBody>
          <a:bodyPr/>
          <a:lstStyle/>
          <a:p>
            <a:fld id="{FA54E3FD-A057-4E75-9879-03212BF9F0D5}" type="slidenum">
              <a:rPr lang="tr-TR" smtClean="0"/>
              <a:t>10</a:t>
            </a:fld>
            <a:endParaRPr lang="tr-TR"/>
          </a:p>
        </p:txBody>
      </p:sp>
    </p:spTree>
    <p:extLst>
      <p:ext uri="{BB962C8B-B14F-4D97-AF65-F5344CB8AC3E}">
        <p14:creationId xmlns:p14="http://schemas.microsoft.com/office/powerpoint/2010/main" val="426668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D0D0D"/>
                </a:solidFill>
                <a:effectLst/>
                <a:latin typeface="Söhne"/>
              </a:rPr>
              <a:t>Participants were deceived into thinking they were receiving free health care from the federal government. Even after penicillin was recognized as an effective cure for syphilis post-World War II, the treatment was deliberately withheld.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D0D0D"/>
                </a:solidFill>
                <a:effectLst/>
                <a:latin typeface="Söhne"/>
              </a:rPr>
              <a:t>The consequences of this deception were dire, leading to significant and unnecessary suffering, the progression of serious health conditions, and for some, premature death.</a:t>
            </a:r>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11</a:t>
            </a:fld>
            <a:endParaRPr lang="tr-TR"/>
          </a:p>
        </p:txBody>
      </p:sp>
    </p:spTree>
    <p:extLst>
      <p:ext uri="{BB962C8B-B14F-4D97-AF65-F5344CB8AC3E}">
        <p14:creationId xmlns:p14="http://schemas.microsoft.com/office/powerpoint/2010/main" val="27194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b="0" i="0" dirty="0">
                <a:solidFill>
                  <a:srgbClr val="0D0D0D"/>
                </a:solidFill>
                <a:effectLst/>
                <a:latin typeface="Söhne"/>
              </a:rPr>
              <a:t>The unethical nature of the Tuskegee Syphilis Study was publicly revealed in 1972, causing a national scandal that resulted in the study's termination and a comprehensive review of research ethics in the United States. This led to the enactment of the National Research Act and the establishment of the National Commission for the Protection of Human Subjects of Biomedical and </a:t>
            </a:r>
            <a:r>
              <a:rPr lang="en-GB" b="0" i="0" dirty="0" err="1">
                <a:solidFill>
                  <a:srgbClr val="0D0D0D"/>
                </a:solidFill>
                <a:effectLst/>
                <a:latin typeface="Söhne"/>
              </a:rPr>
              <a:t>Behavioral</a:t>
            </a:r>
            <a:r>
              <a:rPr lang="en-GB" b="0" i="0" dirty="0">
                <a:solidFill>
                  <a:srgbClr val="0D0D0D"/>
                </a:solidFill>
                <a:effectLst/>
                <a:latin typeface="Söhne"/>
              </a:rPr>
              <a:t> Research, which was responsible for creating the Belmont Report. This report laid down the ethical principles and guidelines for conducting research involving human participants. </a:t>
            </a:r>
          </a:p>
          <a:p>
            <a:endParaRPr lang="en-GB" b="0" i="0" dirty="0">
              <a:solidFill>
                <a:srgbClr val="0D0D0D"/>
              </a:solidFill>
              <a:effectLst/>
              <a:latin typeface="Söhne"/>
            </a:endParaRPr>
          </a:p>
          <a:p>
            <a:r>
              <a:rPr lang="en-GB" b="0" i="0" dirty="0">
                <a:solidFill>
                  <a:srgbClr val="0D0D0D"/>
                </a:solidFill>
                <a:effectLst/>
                <a:latin typeface="Söhne"/>
              </a:rPr>
              <a:t>The study's legacy underscores the critical need for informed consent and the protection of participants in medical research.</a:t>
            </a:r>
          </a:p>
          <a:p>
            <a:endParaRPr lang="en-GB" b="0" i="0" dirty="0">
              <a:solidFill>
                <a:srgbClr val="0D0D0D"/>
              </a:solidFill>
              <a:effectLst/>
              <a:latin typeface="Söhne"/>
            </a:endParaRPr>
          </a:p>
          <a:p>
            <a:r>
              <a:rPr lang="en-GB" b="0" i="0" dirty="0">
                <a:solidFill>
                  <a:srgbClr val="0D0D0D"/>
                </a:solidFill>
                <a:effectLst/>
                <a:latin typeface="Söhne"/>
              </a:rPr>
              <a:t>Additionally, 'Miss Evers' Boys' is a dramatized account of the Tuskegee study. While it offers a narrative on the events, it's important to approach dramatizations with an understanding of the artistic license taken and seek factual accounts for academic study.</a:t>
            </a:r>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12</a:t>
            </a:fld>
            <a:endParaRPr lang="tr-TR"/>
          </a:p>
        </p:txBody>
      </p:sp>
    </p:spTree>
    <p:extLst>
      <p:ext uri="{BB962C8B-B14F-4D97-AF65-F5344CB8AC3E}">
        <p14:creationId xmlns:p14="http://schemas.microsoft.com/office/powerpoint/2010/main" val="148512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Clinical research must be grounded in ethics to protect the rights and welfare of participants. Ethical committees, known as Institutional Review Boards (IRBs) or Ethics Committees (ECs), are crucial in maintaining this standard. They are independent entities that oversee the ethical dimensions of clinical research.</a:t>
            </a:r>
          </a:p>
          <a:p>
            <a:pPr algn="l"/>
            <a:r>
              <a:rPr lang="en-GB" b="0" i="0" dirty="0">
                <a:solidFill>
                  <a:srgbClr val="0D0D0D"/>
                </a:solidFill>
                <a:effectLst/>
                <a:latin typeface="Söhne"/>
              </a:rPr>
              <a:t>These committees review research proposals to ensure that the rights, safety, and well-being of participants are a priority. They also make sure that research studies follow ethical principles, guidelines, and regulatory requirements.</a:t>
            </a:r>
          </a:p>
          <a:p>
            <a:pPr algn="l"/>
            <a:endParaRPr lang="en-GB" b="0" i="0" dirty="0">
              <a:solidFill>
                <a:srgbClr val="0D0D0D"/>
              </a:solidFill>
              <a:effectLst/>
              <a:latin typeface="Söhne"/>
            </a:endParaRPr>
          </a:p>
          <a:p>
            <a:pPr algn="l"/>
            <a:r>
              <a:rPr lang="en-GB" b="0" i="0" dirty="0">
                <a:solidFill>
                  <a:srgbClr val="0D0D0D"/>
                </a:solidFill>
                <a:effectLst/>
                <a:latin typeface="Söhne"/>
              </a:rPr>
              <a:t>Key Functions of Ethical Committees:</a:t>
            </a:r>
          </a:p>
          <a:p>
            <a:pPr algn="l">
              <a:buFont typeface="Arial" panose="020B0604020202020204" pitchFamily="34" charset="0"/>
              <a:buChar char="•"/>
            </a:pPr>
            <a:r>
              <a:rPr lang="en-GB" b="1" i="0" dirty="0">
                <a:solidFill>
                  <a:srgbClr val="0D0D0D"/>
                </a:solidFill>
                <a:effectLst/>
                <a:latin typeface="Söhne"/>
              </a:rPr>
              <a:t>Protocol Review and Approval</a:t>
            </a:r>
            <a:r>
              <a:rPr lang="en-GB" b="0" i="0" dirty="0">
                <a:solidFill>
                  <a:srgbClr val="0D0D0D"/>
                </a:solidFill>
                <a:effectLst/>
                <a:latin typeface="Söhne"/>
              </a:rPr>
              <a:t>: Assess research plans for ethical integrity and participant protection.</a:t>
            </a:r>
          </a:p>
          <a:p>
            <a:pPr algn="l">
              <a:buFont typeface="Arial" panose="020B0604020202020204" pitchFamily="34" charset="0"/>
              <a:buChar char="•"/>
            </a:pPr>
            <a:r>
              <a:rPr lang="en-GB" b="1" i="0" dirty="0">
                <a:solidFill>
                  <a:srgbClr val="0D0D0D"/>
                </a:solidFill>
                <a:effectLst/>
                <a:latin typeface="Söhne"/>
              </a:rPr>
              <a:t>Informed Consent Oversight</a:t>
            </a:r>
            <a:r>
              <a:rPr lang="en-GB" b="0" i="0" dirty="0">
                <a:solidFill>
                  <a:srgbClr val="0D0D0D"/>
                </a:solidFill>
                <a:effectLst/>
                <a:latin typeface="Söhne"/>
              </a:rPr>
              <a:t>: Ensure the informed consent process is clear, comprehensive, and truly voluntary.</a:t>
            </a:r>
          </a:p>
          <a:p>
            <a:pPr algn="l">
              <a:buFont typeface="Arial" panose="020B0604020202020204" pitchFamily="34" charset="0"/>
              <a:buChar char="•"/>
            </a:pPr>
            <a:r>
              <a:rPr lang="en-GB" b="1" i="0" dirty="0">
                <a:solidFill>
                  <a:srgbClr val="0D0D0D"/>
                </a:solidFill>
                <a:effectLst/>
                <a:latin typeface="Söhne"/>
              </a:rPr>
              <a:t>Risk-Benefit Assessment</a:t>
            </a:r>
            <a:r>
              <a:rPr lang="en-GB" b="0" i="0" dirty="0">
                <a:solidFill>
                  <a:srgbClr val="0D0D0D"/>
                </a:solidFill>
                <a:effectLst/>
                <a:latin typeface="Söhne"/>
              </a:rPr>
              <a:t>: Weigh the potential benefits against the risks to determine if the research is justifiable.</a:t>
            </a:r>
          </a:p>
          <a:p>
            <a:pPr algn="l">
              <a:buFont typeface="Arial" panose="020B0604020202020204" pitchFamily="34" charset="0"/>
              <a:buChar char="•"/>
            </a:pPr>
            <a:r>
              <a:rPr lang="en-GB" b="1" i="0" dirty="0">
                <a:solidFill>
                  <a:srgbClr val="0D0D0D"/>
                </a:solidFill>
                <a:effectLst/>
                <a:latin typeface="Söhne"/>
              </a:rPr>
              <a:t>Continuing Review</a:t>
            </a:r>
            <a:r>
              <a:rPr lang="en-GB" b="0" i="0" dirty="0">
                <a:solidFill>
                  <a:srgbClr val="0D0D0D"/>
                </a:solidFill>
                <a:effectLst/>
                <a:latin typeface="Söhne"/>
              </a:rPr>
              <a:t>: Monitor ongoing trials to ensure persistent adherence to ethical standards.</a:t>
            </a:r>
          </a:p>
          <a:p>
            <a:pPr algn="l">
              <a:buFont typeface="Arial" panose="020B0604020202020204" pitchFamily="34" charset="0"/>
              <a:buChar char="•"/>
            </a:pPr>
            <a:r>
              <a:rPr lang="en-GB" b="1" i="0" dirty="0">
                <a:solidFill>
                  <a:srgbClr val="0D0D0D"/>
                </a:solidFill>
                <a:effectLst/>
                <a:latin typeface="Söhne"/>
              </a:rPr>
              <a:t>Privacy and Confidentiality</a:t>
            </a:r>
            <a:r>
              <a:rPr lang="en-GB" b="0" i="0" dirty="0">
                <a:solidFill>
                  <a:srgbClr val="0D0D0D"/>
                </a:solidFill>
                <a:effectLst/>
                <a:latin typeface="Söhne"/>
              </a:rPr>
              <a:t>: Safeguard participants' personal information.</a:t>
            </a:r>
          </a:p>
          <a:p>
            <a:pPr algn="l">
              <a:buFont typeface="Arial" panose="020B0604020202020204" pitchFamily="34" charset="0"/>
              <a:buChar char="•"/>
            </a:pPr>
            <a:r>
              <a:rPr lang="en-GB" b="1" i="0" dirty="0">
                <a:solidFill>
                  <a:srgbClr val="0D0D0D"/>
                </a:solidFill>
                <a:effectLst/>
                <a:latin typeface="Söhne"/>
              </a:rPr>
              <a:t>Participant Selection and Inclusion</a:t>
            </a:r>
            <a:r>
              <a:rPr lang="en-GB" b="0" i="0" dirty="0">
                <a:solidFill>
                  <a:srgbClr val="0D0D0D"/>
                </a:solidFill>
                <a:effectLst/>
                <a:latin typeface="Söhne"/>
              </a:rPr>
              <a:t>: Review criteria for participation to avoid exploitation and ensure fair inclusion.</a:t>
            </a:r>
          </a:p>
          <a:p>
            <a:pPr algn="l">
              <a:buFont typeface="Arial" panose="020B0604020202020204" pitchFamily="34" charset="0"/>
              <a:buChar char="•"/>
            </a:pPr>
            <a:r>
              <a:rPr lang="en-GB" b="1" i="0" dirty="0">
                <a:solidFill>
                  <a:srgbClr val="0D0D0D"/>
                </a:solidFill>
                <a:effectLst/>
                <a:latin typeface="Söhne"/>
              </a:rPr>
              <a:t>Emergency Procedures</a:t>
            </a:r>
            <a:r>
              <a:rPr lang="en-GB" b="0" i="0" dirty="0">
                <a:solidFill>
                  <a:srgbClr val="0D0D0D"/>
                </a:solidFill>
                <a:effectLst/>
                <a:latin typeface="Söhne"/>
              </a:rPr>
              <a:t>: Oversee procedures for emergency situations and adverse event reporting.</a:t>
            </a:r>
          </a:p>
          <a:p>
            <a:pPr algn="l">
              <a:buFont typeface="Arial" panose="020B0604020202020204" pitchFamily="34" charset="0"/>
              <a:buChar char="•"/>
            </a:pPr>
            <a:r>
              <a:rPr lang="en-GB" b="1" i="0" dirty="0">
                <a:solidFill>
                  <a:srgbClr val="0D0D0D"/>
                </a:solidFill>
                <a:effectLst/>
                <a:latin typeface="Söhne"/>
              </a:rPr>
              <a:t>Community and Cultural Respect</a:t>
            </a:r>
            <a:r>
              <a:rPr lang="en-GB" b="0" i="0" dirty="0">
                <a:solidFill>
                  <a:srgbClr val="0D0D0D"/>
                </a:solidFill>
                <a:effectLst/>
                <a:latin typeface="Söhne"/>
              </a:rPr>
              <a:t>: Ensure research respects the cultural context and values of the population studied.</a:t>
            </a:r>
          </a:p>
          <a:p>
            <a:pPr algn="l">
              <a:buFont typeface="Arial" panose="020B0604020202020204" pitchFamily="34" charset="0"/>
              <a:buChar char="•"/>
            </a:pPr>
            <a:r>
              <a:rPr lang="en-GB" b="1" i="0" dirty="0">
                <a:solidFill>
                  <a:srgbClr val="0D0D0D"/>
                </a:solidFill>
                <a:effectLst/>
                <a:latin typeface="Söhne"/>
              </a:rPr>
              <a:t>Education and Guidance</a:t>
            </a:r>
            <a:r>
              <a:rPr lang="en-GB" b="0" i="0" dirty="0">
                <a:solidFill>
                  <a:srgbClr val="0D0D0D"/>
                </a:solidFill>
                <a:effectLst/>
                <a:latin typeface="Söhne"/>
              </a:rPr>
              <a:t>: Offer researchers ongoing education on ethical conduct in research.</a:t>
            </a:r>
          </a:p>
          <a:p>
            <a:pPr algn="l"/>
            <a:r>
              <a:rPr lang="en-GB" b="0" i="0" dirty="0">
                <a:solidFill>
                  <a:srgbClr val="0D0D0D"/>
                </a:solidFill>
                <a:effectLst/>
                <a:latin typeface="Söhne"/>
              </a:rPr>
              <a:t>Ethical committees are integral in fostering ethically responsible research, ensuring that studies conducted not only advance scientific knowledge but also respect the dignity and rights of every participant.</a:t>
            </a:r>
          </a:p>
        </p:txBody>
      </p:sp>
      <p:sp>
        <p:nvSpPr>
          <p:cNvPr id="4" name="Slayt Numarası Yer Tutucusu 3"/>
          <p:cNvSpPr>
            <a:spLocks noGrp="1"/>
          </p:cNvSpPr>
          <p:nvPr>
            <p:ph type="sldNum" sz="quarter" idx="10"/>
          </p:nvPr>
        </p:nvSpPr>
        <p:spPr/>
        <p:txBody>
          <a:bodyPr/>
          <a:lstStyle/>
          <a:p>
            <a:fld id="{FA54E3FD-A057-4E75-9879-03212BF9F0D5}" type="slidenum">
              <a:rPr lang="tr-TR" smtClean="0"/>
              <a:t>13</a:t>
            </a:fld>
            <a:endParaRPr lang="tr-TR"/>
          </a:p>
        </p:txBody>
      </p:sp>
    </p:spTree>
    <p:extLst>
      <p:ext uri="{BB962C8B-B14F-4D97-AF65-F5344CB8AC3E}">
        <p14:creationId xmlns:p14="http://schemas.microsoft.com/office/powerpoint/2010/main" val="184193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Let’s look at the Significance of Ethical Committees through these four perspectives:</a:t>
            </a:r>
          </a:p>
          <a:p>
            <a:pPr algn="l">
              <a:buFont typeface="Arial" panose="020B0604020202020204" pitchFamily="34" charset="0"/>
              <a:buChar char="•"/>
            </a:pPr>
            <a:r>
              <a:rPr lang="en-GB" b="1" i="0" dirty="0">
                <a:solidFill>
                  <a:srgbClr val="0D0D0D"/>
                </a:solidFill>
                <a:effectLst/>
                <a:latin typeface="Söhne"/>
              </a:rPr>
              <a:t>Participant Protection</a:t>
            </a:r>
            <a:r>
              <a:rPr lang="en-GB" b="0" i="0" dirty="0">
                <a:solidFill>
                  <a:srgbClr val="0D0D0D"/>
                </a:solidFill>
                <a:effectLst/>
                <a:latin typeface="Söhne"/>
              </a:rPr>
              <a:t>: These committees are crucial in protecting the rights, safety, and well-being of research participants, ensuring that individuals are not exploited and are fully informed of their involvement.</a:t>
            </a:r>
          </a:p>
          <a:p>
            <a:pPr algn="l">
              <a:buFont typeface="Arial" panose="020B0604020202020204" pitchFamily="34" charset="0"/>
              <a:buChar char="•"/>
            </a:pPr>
            <a:r>
              <a:rPr lang="en-GB" b="1" i="0" dirty="0">
                <a:solidFill>
                  <a:srgbClr val="0D0D0D"/>
                </a:solidFill>
                <a:effectLst/>
                <a:latin typeface="Söhne"/>
              </a:rPr>
              <a:t>Public Trust</a:t>
            </a:r>
            <a:r>
              <a:rPr lang="en-GB" b="0" i="0" dirty="0">
                <a:solidFill>
                  <a:srgbClr val="0D0D0D"/>
                </a:solidFill>
                <a:effectLst/>
                <a:latin typeface="Söhne"/>
              </a:rPr>
              <a:t>: Ethical committees foster public confidence by ensuring that research is conducted ethically, reinforcing the notion that participant welfare is of paramount importance.</a:t>
            </a:r>
          </a:p>
          <a:p>
            <a:pPr algn="l">
              <a:buFont typeface="Arial" panose="020B0604020202020204" pitchFamily="34" charset="0"/>
              <a:buChar char="•"/>
            </a:pPr>
            <a:r>
              <a:rPr lang="en-GB" b="1" i="0" dirty="0">
                <a:solidFill>
                  <a:srgbClr val="0D0D0D"/>
                </a:solidFill>
                <a:effectLst/>
                <a:latin typeface="Söhne"/>
              </a:rPr>
              <a:t>Regulatory Compliance</a:t>
            </a:r>
            <a:r>
              <a:rPr lang="en-GB" b="0" i="0" dirty="0">
                <a:solidFill>
                  <a:srgbClr val="0D0D0D"/>
                </a:solidFill>
                <a:effectLst/>
                <a:latin typeface="Söhne"/>
              </a:rPr>
              <a:t>: They help ensure that clinical trials are conducted in accordance with all applicable laws and guidelines, which is vital for the legitimacy and legality of research activities.</a:t>
            </a:r>
          </a:p>
          <a:p>
            <a:pPr algn="l">
              <a:buFont typeface="Arial" panose="020B0604020202020204" pitchFamily="34" charset="0"/>
              <a:buChar char="•"/>
            </a:pPr>
            <a:r>
              <a:rPr lang="en-GB" b="1" i="0" dirty="0">
                <a:solidFill>
                  <a:srgbClr val="0D0D0D"/>
                </a:solidFill>
                <a:effectLst/>
                <a:latin typeface="Söhne"/>
              </a:rPr>
              <a:t>Scientific and Social Value</a:t>
            </a:r>
            <a:r>
              <a:rPr lang="en-GB" b="0" i="0" dirty="0">
                <a:solidFill>
                  <a:srgbClr val="0D0D0D"/>
                </a:solidFill>
                <a:effectLst/>
                <a:latin typeface="Söhne"/>
              </a:rPr>
              <a:t>: Ethical research overseen by these committees contributes valuable knowledge and has the potential for significant societal benefit.</a:t>
            </a:r>
          </a:p>
          <a:p>
            <a:pPr algn="l">
              <a:buFont typeface="Arial" panose="020B0604020202020204" pitchFamily="34" charset="0"/>
              <a:buChar char="•"/>
            </a:pPr>
            <a:endParaRPr lang="en-GB" b="0" i="0" dirty="0">
              <a:solidFill>
                <a:srgbClr val="0D0D0D"/>
              </a:solidFill>
              <a:effectLst/>
              <a:latin typeface="Söhne"/>
            </a:endParaRPr>
          </a:p>
          <a:p>
            <a:pPr algn="l"/>
            <a:r>
              <a:rPr lang="en-GB" b="0" i="0" dirty="0">
                <a:solidFill>
                  <a:srgbClr val="0D0D0D"/>
                </a:solidFill>
                <a:effectLst/>
                <a:latin typeface="Söhne"/>
              </a:rPr>
              <a:t>The Composition of Ethical Committees usually includes the following groups:</a:t>
            </a:r>
          </a:p>
          <a:p>
            <a:pPr algn="l">
              <a:buFont typeface="Arial" panose="020B0604020202020204" pitchFamily="34" charset="0"/>
              <a:buChar char="•"/>
            </a:pPr>
            <a:r>
              <a:rPr lang="en-GB" b="1" i="0" dirty="0">
                <a:solidFill>
                  <a:srgbClr val="0D0D0D"/>
                </a:solidFill>
                <a:effectLst/>
                <a:latin typeface="Söhne"/>
              </a:rPr>
              <a:t>Members</a:t>
            </a:r>
            <a:r>
              <a:rPr lang="en-GB" b="0" i="0" dirty="0">
                <a:solidFill>
                  <a:srgbClr val="0D0D0D"/>
                </a:solidFill>
                <a:effectLst/>
                <a:latin typeface="Söhne"/>
              </a:rPr>
              <a:t>: A diverse group from various disciplines—medicine, ethics, law, patient advocacy, and lay community members—to provide a well-rounded review.</a:t>
            </a:r>
          </a:p>
          <a:p>
            <a:pPr algn="l">
              <a:buFont typeface="Arial" panose="020B0604020202020204" pitchFamily="34" charset="0"/>
              <a:buChar char="•"/>
            </a:pPr>
            <a:r>
              <a:rPr lang="en-GB" b="1" i="0" dirty="0">
                <a:solidFill>
                  <a:srgbClr val="0D0D0D"/>
                </a:solidFill>
                <a:effectLst/>
                <a:latin typeface="Söhne"/>
              </a:rPr>
              <a:t>Chairperson</a:t>
            </a:r>
            <a:r>
              <a:rPr lang="en-GB" b="0" i="0" dirty="0">
                <a:solidFill>
                  <a:srgbClr val="0D0D0D"/>
                </a:solidFill>
                <a:effectLst/>
                <a:latin typeface="Söhne"/>
              </a:rPr>
              <a:t>: Leads the committee, oversees the review process, and acts as a liaison with the research team and regulatory bodies.</a:t>
            </a:r>
          </a:p>
          <a:p>
            <a:pPr algn="l">
              <a:buFont typeface="Arial" panose="020B0604020202020204" pitchFamily="34" charset="0"/>
              <a:buChar char="•"/>
            </a:pPr>
            <a:r>
              <a:rPr lang="en-GB" b="1" i="0" dirty="0">
                <a:solidFill>
                  <a:srgbClr val="0D0D0D"/>
                </a:solidFill>
                <a:effectLst/>
                <a:latin typeface="Söhne"/>
              </a:rPr>
              <a:t>Community Representatives</a:t>
            </a:r>
            <a:r>
              <a:rPr lang="en-GB" b="0" i="0" dirty="0">
                <a:solidFill>
                  <a:srgbClr val="0D0D0D"/>
                </a:solidFill>
                <a:effectLst/>
                <a:latin typeface="Söhne"/>
              </a:rPr>
              <a:t>: Offer perspectives to ensure the research is reflective of, and considerate towards, community interests and values.</a:t>
            </a:r>
          </a:p>
          <a:p>
            <a:pPr algn="l">
              <a:buFont typeface="Arial" panose="020B0604020202020204" pitchFamily="34" charset="0"/>
              <a:buChar char="•"/>
            </a:pPr>
            <a:r>
              <a:rPr lang="en-GB" b="1" i="0" dirty="0">
                <a:solidFill>
                  <a:srgbClr val="0D0D0D"/>
                </a:solidFill>
                <a:effectLst/>
                <a:latin typeface="Söhne"/>
              </a:rPr>
              <a:t>Legal and Regulatory Experts</a:t>
            </a:r>
            <a:r>
              <a:rPr lang="en-GB" b="0" i="0" dirty="0">
                <a:solidFill>
                  <a:srgbClr val="0D0D0D"/>
                </a:solidFill>
                <a:effectLst/>
                <a:latin typeface="Söhne"/>
              </a:rPr>
              <a:t>: Provide insights into compliance with laws and regulations, ensuring the research adheres to all legal standards.</a:t>
            </a:r>
          </a:p>
          <a:p>
            <a:pPr algn="l"/>
            <a:r>
              <a:rPr lang="en-GB" b="0" i="0" dirty="0">
                <a:solidFill>
                  <a:srgbClr val="0D0D0D"/>
                </a:solidFill>
                <a:effectLst/>
                <a:latin typeface="Söhne"/>
              </a:rPr>
              <a:t>In conclusion, ethical committees are vital in clinical research, ensuring the integrity and ethical soundness of studies. They play a comprehensive role in safeguarding participant welfare, upholding public trust, ensuring compliance, and fostering ethically conducted scientific inquiry.</a:t>
            </a:r>
          </a:p>
        </p:txBody>
      </p:sp>
      <p:sp>
        <p:nvSpPr>
          <p:cNvPr id="4" name="Slayt Numarası Yer Tutucusu 3"/>
          <p:cNvSpPr>
            <a:spLocks noGrp="1"/>
          </p:cNvSpPr>
          <p:nvPr>
            <p:ph type="sldNum" sz="quarter" idx="10"/>
          </p:nvPr>
        </p:nvSpPr>
        <p:spPr/>
        <p:txBody>
          <a:bodyPr/>
          <a:lstStyle/>
          <a:p>
            <a:fld id="{FA54E3FD-A057-4E75-9879-03212BF9F0D5}" type="slidenum">
              <a:rPr lang="tr-TR" smtClean="0"/>
              <a:t>14</a:t>
            </a:fld>
            <a:endParaRPr lang="tr-TR"/>
          </a:p>
        </p:txBody>
      </p:sp>
    </p:spTree>
    <p:extLst>
      <p:ext uri="{BB962C8B-B14F-4D97-AF65-F5344CB8AC3E}">
        <p14:creationId xmlns:p14="http://schemas.microsoft.com/office/powerpoint/2010/main" val="114784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Good Clinical Practice, or GCP, is an international ethical and scientific standard for conducting clinical trials that involve human participants. This segment introduces what GCP is, outlines its core principles, and discusses why it's essential for the integrity of clinical research.</a:t>
            </a:r>
          </a:p>
          <a:p>
            <a:pPr algn="l"/>
            <a:r>
              <a:rPr lang="en-GB" b="0" i="0" dirty="0">
                <a:solidFill>
                  <a:srgbClr val="0D0D0D"/>
                </a:solidFill>
                <a:effectLst/>
                <a:latin typeface="Söhne"/>
              </a:rPr>
              <a:t>GCP provides a framework that assures trials are planned and executed to protect participant safety and rights, and that the data generated is credible. These guidelines are vital for gaining public trust and for the acceptance of clinical trial results globally.</a:t>
            </a:r>
          </a:p>
          <a:p>
            <a:pPr algn="l"/>
            <a:r>
              <a:rPr lang="en-GB" b="0" i="0" dirty="0">
                <a:solidFill>
                  <a:srgbClr val="0D0D0D"/>
                </a:solidFill>
                <a:effectLst/>
                <a:latin typeface="Söhne"/>
              </a:rPr>
              <a:t>The International Council for Harmonisation (ICH) plays a key role in shaping GCP standards, aiming to standardize practices across borders and ensure that the quality and efficacy of new treatments can be evaluated consistently, irrespective of where the trial is conducted.</a:t>
            </a:r>
          </a:p>
          <a:p>
            <a:pPr algn="l"/>
            <a:r>
              <a:rPr lang="en-GB" b="0" i="0" dirty="0">
                <a:solidFill>
                  <a:srgbClr val="0D0D0D"/>
                </a:solidFill>
                <a:effectLst/>
                <a:latin typeface="Söhne"/>
              </a:rPr>
              <a:t>GCP is not just a guideline but a cornerstone that upholds the rigor and reliability of clinical research. By adhering to GCP, researchers can confidently stand behind their findings and ultimately improve patient care and access to new therapies.</a:t>
            </a:r>
          </a:p>
        </p:txBody>
      </p:sp>
      <p:sp>
        <p:nvSpPr>
          <p:cNvPr id="4" name="Slayt Numarası Yer Tutucusu 3"/>
          <p:cNvSpPr>
            <a:spLocks noGrp="1"/>
          </p:cNvSpPr>
          <p:nvPr>
            <p:ph type="sldNum" sz="quarter" idx="10"/>
          </p:nvPr>
        </p:nvSpPr>
        <p:spPr/>
        <p:txBody>
          <a:bodyPr/>
          <a:lstStyle/>
          <a:p>
            <a:fld id="{FA54E3FD-A057-4E75-9879-03212BF9F0D5}" type="slidenum">
              <a:rPr lang="tr-TR" smtClean="0"/>
              <a:t>15</a:t>
            </a:fld>
            <a:endParaRPr lang="tr-TR"/>
          </a:p>
        </p:txBody>
      </p:sp>
    </p:spTree>
    <p:extLst>
      <p:ext uri="{BB962C8B-B14F-4D97-AF65-F5344CB8AC3E}">
        <p14:creationId xmlns:p14="http://schemas.microsoft.com/office/powerpoint/2010/main" val="1685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Ethical Conduct: GCP emphasizes the need for ethical conduct in clinical research, ensuring that the rights, safety, and well-being of study participants are prioritized.</a:t>
            </a:r>
          </a:p>
          <a:p>
            <a:pPr algn="l"/>
            <a:endParaRPr lang="en-GB" b="0" i="0" dirty="0">
              <a:solidFill>
                <a:srgbClr val="0D0D0D"/>
              </a:solidFill>
              <a:effectLst/>
              <a:latin typeface="Söhne"/>
            </a:endParaRPr>
          </a:p>
          <a:p>
            <a:pPr algn="l"/>
            <a:r>
              <a:rPr lang="en-GB" b="0" i="0" dirty="0">
                <a:solidFill>
                  <a:srgbClr val="0D0D0D"/>
                </a:solidFill>
                <a:effectLst/>
                <a:latin typeface="Söhne"/>
              </a:rPr>
              <a:t>Scientific Quality: GCP mandates scientific quality in clinical research and requires rigorous study design, conduct, and analysis to generate reliable and meaningful data.</a:t>
            </a:r>
          </a:p>
          <a:p>
            <a:pPr algn="l"/>
            <a:endParaRPr lang="en-GB" b="0" i="0" dirty="0">
              <a:solidFill>
                <a:srgbClr val="0D0D0D"/>
              </a:solidFill>
              <a:effectLst/>
              <a:latin typeface="Söhne"/>
            </a:endParaRPr>
          </a:p>
          <a:p>
            <a:pPr algn="l"/>
            <a:r>
              <a:rPr lang="en-GB" b="0" i="0" dirty="0">
                <a:solidFill>
                  <a:srgbClr val="0D0D0D"/>
                </a:solidFill>
                <a:effectLst/>
                <a:latin typeface="Söhne"/>
              </a:rPr>
              <a:t>Protocol Compliance: Clinical trials must be conducted in strict accordance with the approved protocol to maintain consistency and reliability in data collection.</a:t>
            </a:r>
          </a:p>
          <a:p>
            <a:pPr algn="l"/>
            <a:endParaRPr lang="en-GB" b="0" i="0" dirty="0">
              <a:solidFill>
                <a:srgbClr val="0D0D0D"/>
              </a:solidFill>
              <a:effectLst/>
              <a:latin typeface="Söhne"/>
            </a:endParaRPr>
          </a:p>
          <a:p>
            <a:pPr algn="l"/>
            <a:r>
              <a:rPr lang="en-GB" b="0" i="0" dirty="0">
                <a:solidFill>
                  <a:srgbClr val="0D0D0D"/>
                </a:solidFill>
                <a:effectLst/>
                <a:latin typeface="Söhne"/>
              </a:rPr>
              <a:t>Informed Consent: GCP requires a robust informed consent process to ensure that participants are adequately informed and voluntarily agree to participate.</a:t>
            </a:r>
          </a:p>
          <a:p>
            <a:pPr algn="l"/>
            <a:endParaRPr lang="en-GB" b="0" i="0" dirty="0">
              <a:solidFill>
                <a:srgbClr val="0D0D0D"/>
              </a:solidFill>
              <a:effectLst/>
              <a:latin typeface="Söhne"/>
            </a:endParaRPr>
          </a:p>
          <a:p>
            <a:pPr algn="l"/>
            <a:r>
              <a:rPr lang="en-GB" b="0" i="0" dirty="0">
                <a:solidFill>
                  <a:srgbClr val="0D0D0D"/>
                </a:solidFill>
                <a:effectLst/>
                <a:latin typeface="Söhne"/>
              </a:rPr>
              <a:t>Data Integrity and Accuracy: GCP guidelines emphasize the importance of accurate and verifiable data collection, recording, and reporting to maintain the integrity of clinical research.</a:t>
            </a:r>
          </a:p>
          <a:p>
            <a:pPr algn="l"/>
            <a:endParaRPr lang="en-GB" b="0" i="0" dirty="0">
              <a:solidFill>
                <a:srgbClr val="0D0D0D"/>
              </a:solidFill>
              <a:effectLst/>
              <a:latin typeface="Söhne"/>
            </a:endParaRPr>
          </a:p>
          <a:p>
            <a:pPr algn="l"/>
            <a:r>
              <a:rPr lang="en-GB" b="0" i="0" dirty="0">
                <a:solidFill>
                  <a:srgbClr val="0D0D0D"/>
                </a:solidFill>
                <a:effectLst/>
                <a:latin typeface="Söhne"/>
              </a:rPr>
              <a:t>Monitoring and Quality Assurance: Regular monitoring of clinical research activities and adherence to quality assurance practices form the foundation of GCP and support the reliability of research results.</a:t>
            </a:r>
          </a:p>
          <a:p>
            <a:pPr algn="l"/>
            <a:endParaRPr lang="en-GB" b="0" i="0" dirty="0">
              <a:solidFill>
                <a:srgbClr val="0D0D0D"/>
              </a:solidFill>
              <a:effectLst/>
              <a:latin typeface="Söhne"/>
            </a:endParaRPr>
          </a:p>
          <a:p>
            <a:pPr algn="l"/>
            <a:r>
              <a:rPr lang="en-GB" b="0" i="0" dirty="0">
                <a:solidFill>
                  <a:srgbClr val="0D0D0D"/>
                </a:solidFill>
                <a:effectLst/>
                <a:latin typeface="Söhne"/>
              </a:rPr>
              <a:t>Investigator Responsibilities: GCP outlines the responsibilities of researchers, emphasizing their role in protecting participant rights, ensuring protocol compliance, and maintaining accurate and complete records.</a:t>
            </a:r>
          </a:p>
          <a:p>
            <a:pPr algn="l"/>
            <a:r>
              <a:rPr lang="en-GB" b="0" i="0" dirty="0">
                <a:solidFill>
                  <a:srgbClr val="0D0D0D"/>
                </a:solidFill>
                <a:effectLst/>
                <a:latin typeface="Söhne"/>
              </a:rPr>
              <a:t>Safety Reporting: GCP requires rapid and accurate reporting of adverse events and safety issues and prioritizes participant safety throughout the trial.</a:t>
            </a:r>
          </a:p>
          <a:p>
            <a:pPr algn="l"/>
            <a:endParaRPr lang="en-GB" b="0" i="0" dirty="0">
              <a:solidFill>
                <a:srgbClr val="0D0D0D"/>
              </a:solidFill>
              <a:effectLst/>
              <a:latin typeface="Söhne"/>
            </a:endParaRPr>
          </a:p>
          <a:p>
            <a:pPr algn="l"/>
            <a:r>
              <a:rPr lang="en-GB" b="0" i="0" dirty="0">
                <a:solidFill>
                  <a:srgbClr val="0D0D0D"/>
                </a:solidFill>
                <a:effectLst/>
                <a:latin typeface="Söhne"/>
              </a:rPr>
              <a:t>Record Keeping and Documentation: Comprehensive and well-maintained documentation is a core GCP principle that ensures traceability and reproducibility of study results.</a:t>
            </a:r>
          </a:p>
        </p:txBody>
      </p:sp>
      <p:sp>
        <p:nvSpPr>
          <p:cNvPr id="4" name="Slayt Numarası Yer Tutucusu 3"/>
          <p:cNvSpPr>
            <a:spLocks noGrp="1"/>
          </p:cNvSpPr>
          <p:nvPr>
            <p:ph type="sldNum" sz="quarter" idx="10"/>
          </p:nvPr>
        </p:nvSpPr>
        <p:spPr/>
        <p:txBody>
          <a:bodyPr/>
          <a:lstStyle/>
          <a:p>
            <a:fld id="{FA54E3FD-A057-4E75-9879-03212BF9F0D5}" type="slidenum">
              <a:rPr lang="tr-TR" smtClean="0"/>
              <a:t>16</a:t>
            </a:fld>
            <a:endParaRPr lang="tr-TR"/>
          </a:p>
        </p:txBody>
      </p:sp>
    </p:spTree>
    <p:extLst>
      <p:ext uri="{BB962C8B-B14F-4D97-AF65-F5344CB8AC3E}">
        <p14:creationId xmlns:p14="http://schemas.microsoft.com/office/powerpoint/2010/main" val="1339200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Good Clinical Practice ensures:</a:t>
            </a:r>
          </a:p>
          <a:p>
            <a:pPr algn="l">
              <a:buFont typeface="Arial" panose="020B0604020202020204" pitchFamily="34" charset="0"/>
              <a:buChar char="•"/>
            </a:pPr>
            <a:r>
              <a:rPr lang="en-GB" b="1" i="0" dirty="0">
                <a:solidFill>
                  <a:srgbClr val="0D0D0D"/>
                </a:solidFill>
                <a:effectLst/>
                <a:latin typeface="Söhne"/>
              </a:rPr>
              <a:t>Participant Safety</a:t>
            </a:r>
            <a:r>
              <a:rPr lang="en-GB" b="0" i="0" dirty="0">
                <a:solidFill>
                  <a:srgbClr val="0D0D0D"/>
                </a:solidFill>
                <a:effectLst/>
                <a:latin typeface="Söhne"/>
              </a:rPr>
              <a:t>: It secures participants' rights and health, making sure they are the primary concern.</a:t>
            </a:r>
          </a:p>
          <a:p>
            <a:pPr algn="l">
              <a:buFont typeface="Arial" panose="020B0604020202020204" pitchFamily="34" charset="0"/>
              <a:buChar char="•"/>
            </a:pPr>
            <a:r>
              <a:rPr lang="en-GB" b="1" i="0" dirty="0">
                <a:solidFill>
                  <a:srgbClr val="0D0D0D"/>
                </a:solidFill>
                <a:effectLst/>
                <a:latin typeface="Söhne"/>
              </a:rPr>
              <a:t>Data Trustworthiness</a:t>
            </a:r>
            <a:r>
              <a:rPr lang="en-GB" b="0" i="0" dirty="0">
                <a:solidFill>
                  <a:srgbClr val="0D0D0D"/>
                </a:solidFill>
                <a:effectLst/>
                <a:latin typeface="Söhne"/>
              </a:rPr>
              <a:t>: Standardizes how studies are run and reported, making the data gathered trusted worldwide.</a:t>
            </a:r>
          </a:p>
          <a:p>
            <a:pPr algn="l">
              <a:buFont typeface="Arial" panose="020B0604020202020204" pitchFamily="34" charset="0"/>
              <a:buChar char="•"/>
            </a:pPr>
            <a:r>
              <a:rPr lang="en-GB" b="1" i="0" dirty="0">
                <a:solidFill>
                  <a:srgbClr val="0D0D0D"/>
                </a:solidFill>
                <a:effectLst/>
                <a:latin typeface="Söhne"/>
              </a:rPr>
              <a:t>Regulatory Adherence</a:t>
            </a:r>
            <a:r>
              <a:rPr lang="en-GB" b="0" i="0" dirty="0">
                <a:solidFill>
                  <a:srgbClr val="0D0D0D"/>
                </a:solidFill>
                <a:effectLst/>
                <a:latin typeface="Söhne"/>
              </a:rPr>
              <a:t>: Following GCP is a must in many countries to get approval for new treatments.</a:t>
            </a:r>
          </a:p>
          <a:p>
            <a:pPr algn="l">
              <a:buFont typeface="Arial" panose="020B0604020202020204" pitchFamily="34" charset="0"/>
              <a:buChar char="•"/>
            </a:pPr>
            <a:r>
              <a:rPr lang="en-GB" b="1" i="0" dirty="0">
                <a:solidFill>
                  <a:srgbClr val="0D0D0D"/>
                </a:solidFill>
                <a:effectLst/>
                <a:latin typeface="Söhne"/>
              </a:rPr>
              <a:t>Worldwide Recognition</a:t>
            </a:r>
            <a:r>
              <a:rPr lang="en-GB" b="0" i="0" dirty="0">
                <a:solidFill>
                  <a:srgbClr val="0D0D0D"/>
                </a:solidFill>
                <a:effectLst/>
                <a:latin typeface="Söhne"/>
              </a:rPr>
              <a:t>: GCP is known and respected globally, which helps in doing large studies across countries.</a:t>
            </a:r>
          </a:p>
          <a:p>
            <a:pPr algn="l">
              <a:buFont typeface="Arial" panose="020B0604020202020204" pitchFamily="34" charset="0"/>
              <a:buChar char="•"/>
            </a:pPr>
            <a:r>
              <a:rPr lang="en-GB" b="1" i="0" dirty="0">
                <a:solidFill>
                  <a:srgbClr val="0D0D0D"/>
                </a:solidFill>
                <a:effectLst/>
                <a:latin typeface="Söhne"/>
              </a:rPr>
              <a:t>Maintains Public Trust</a:t>
            </a:r>
            <a:r>
              <a:rPr lang="en-GB" b="0" i="0" dirty="0">
                <a:solidFill>
                  <a:srgbClr val="0D0D0D"/>
                </a:solidFill>
                <a:effectLst/>
                <a:latin typeface="Söhne"/>
              </a:rPr>
              <a:t>: It helps people believe in clinical research, showing that the results are obtained responsibly.</a:t>
            </a:r>
          </a:p>
          <a:p>
            <a:pPr algn="l"/>
            <a:r>
              <a:rPr lang="en-GB" b="0" i="0" dirty="0">
                <a:solidFill>
                  <a:srgbClr val="0D0D0D"/>
                </a:solidFill>
                <a:effectLst/>
                <a:latin typeface="Söhne"/>
              </a:rPr>
              <a:t>In essence, Good Clinical Practice is vital for conducting high-quality, ethical research. It directs all involved in clinical trials, from planners to investigators, ensuring safety and scientific validity. Following GCP means meeting both ethical obligations and regulatory expectations, crucial for progress in healthcare</a:t>
            </a:r>
          </a:p>
          <a:p>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17</a:t>
            </a:fld>
            <a:endParaRPr lang="tr-TR"/>
          </a:p>
        </p:txBody>
      </p:sp>
    </p:spTree>
    <p:extLst>
      <p:ext uri="{BB962C8B-B14F-4D97-AF65-F5344CB8AC3E}">
        <p14:creationId xmlns:p14="http://schemas.microsoft.com/office/powerpoint/2010/main" val="161023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In this graph, we see that the budget allocated to clinical research worldwide is increasing and even there have been big leaps in recent years.</a:t>
            </a:r>
            <a:endParaRPr dirty="0"/>
          </a:p>
        </p:txBody>
      </p:sp>
      <p:sp>
        <p:nvSpPr>
          <p:cNvPr id="382" name="Google Shape;38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As can be seen, developed countries receive a significant budget from clinical studies. Clinical studies in LMIC are extremely limited.</a:t>
            </a:r>
            <a:endParaRPr dirty="0"/>
          </a:p>
        </p:txBody>
      </p:sp>
      <p:sp>
        <p:nvSpPr>
          <p:cNvPr id="389" name="Google Shape;3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This chapter provides a brief overview of these learning objectives in Clinical Trials and Good Clinical Practice. At the end of this session, you will be able to describe the stages of drug development and the basic principles of clinical research, recall the main tasks and areas of Ethics Committees, interpret the stages of clinical research and explain the concept of Good Clinical Practice (GCP).</a:t>
            </a:r>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err="1"/>
              <a:t>Please</a:t>
            </a:r>
            <a:r>
              <a:rPr lang="tr-TR" dirty="0"/>
              <a:t> </a:t>
            </a:r>
            <a:r>
              <a:rPr lang="tr-TR" dirty="0" err="1"/>
              <a:t>review</a:t>
            </a:r>
            <a:r>
              <a:rPr lang="tr-TR" dirty="0"/>
              <a:t> </a:t>
            </a:r>
            <a:r>
              <a:rPr lang="tr-TR" dirty="0" err="1"/>
              <a:t>the</a:t>
            </a:r>
            <a:r>
              <a:rPr lang="tr-TR" dirty="0"/>
              <a:t> </a:t>
            </a:r>
            <a:r>
              <a:rPr lang="tr-TR" dirty="0" err="1"/>
              <a:t>books</a:t>
            </a:r>
            <a:r>
              <a:rPr lang="tr-TR" dirty="0"/>
              <a:t> </a:t>
            </a:r>
            <a:r>
              <a:rPr lang="tr-TR" dirty="0" err="1"/>
              <a:t>and</a:t>
            </a:r>
            <a:r>
              <a:rPr lang="tr-TR" dirty="0"/>
              <a:t> </a:t>
            </a:r>
            <a:r>
              <a:rPr lang="tr-TR" dirty="0" err="1"/>
              <a:t>other</a:t>
            </a:r>
            <a:r>
              <a:rPr lang="tr-TR" dirty="0"/>
              <a:t> </a:t>
            </a:r>
            <a:r>
              <a:rPr lang="tr-TR" dirty="0" err="1"/>
              <a:t>documents</a:t>
            </a:r>
            <a:r>
              <a:rPr lang="tr-TR" dirty="0"/>
              <a:t> on </a:t>
            </a:r>
            <a:r>
              <a:rPr lang="tr-TR" dirty="0" err="1"/>
              <a:t>our</a:t>
            </a:r>
            <a:r>
              <a:rPr lang="tr-TR" dirty="0"/>
              <a:t> </a:t>
            </a:r>
            <a:r>
              <a:rPr lang="tr-TR" dirty="0" err="1"/>
              <a:t>website</a:t>
            </a:r>
            <a:r>
              <a:rPr lang="tr-TR" dirty="0"/>
              <a:t> </a:t>
            </a:r>
            <a:r>
              <a:rPr lang="tr-TR" dirty="0" err="1"/>
              <a:t>to</a:t>
            </a:r>
            <a:r>
              <a:rPr lang="tr-TR" dirty="0"/>
              <a:t> </a:t>
            </a:r>
            <a:r>
              <a:rPr lang="tr-TR" dirty="0" err="1"/>
              <a:t>obtain</a:t>
            </a:r>
            <a:r>
              <a:rPr lang="tr-TR" dirty="0"/>
              <a:t> </a:t>
            </a:r>
            <a:r>
              <a:rPr lang="tr-TR" dirty="0" err="1"/>
              <a:t>more</a:t>
            </a:r>
            <a:r>
              <a:rPr lang="tr-TR" dirty="0"/>
              <a:t> </a:t>
            </a:r>
            <a:r>
              <a:rPr lang="tr-TR" dirty="0" err="1"/>
              <a:t>detailed</a:t>
            </a:r>
            <a:r>
              <a:rPr lang="tr-TR" dirty="0"/>
              <a:t> </a:t>
            </a:r>
            <a:r>
              <a:rPr lang="tr-TR" dirty="0" err="1"/>
              <a:t>information</a:t>
            </a:r>
            <a:r>
              <a:rPr lang="tr-TR" dirty="0"/>
              <a:t> on </a:t>
            </a:r>
            <a:r>
              <a:rPr lang="tr-TR" dirty="0" err="1"/>
              <a:t>the</a:t>
            </a:r>
            <a:r>
              <a:rPr lang="tr-TR" dirty="0"/>
              <a:t> </a:t>
            </a:r>
            <a:r>
              <a:rPr lang="tr-TR" dirty="0" err="1"/>
              <a:t>subject</a:t>
            </a:r>
            <a:r>
              <a:rPr lang="tr-TR" dirty="0"/>
              <a:t>. </a:t>
            </a:r>
            <a:r>
              <a:rPr lang="tr-TR" dirty="0" err="1"/>
              <a:t>You</a:t>
            </a:r>
            <a:r>
              <a:rPr lang="tr-TR" dirty="0"/>
              <a:t> can </a:t>
            </a:r>
            <a:r>
              <a:rPr lang="tr-TR" dirty="0" err="1"/>
              <a:t>use</a:t>
            </a:r>
            <a:r>
              <a:rPr lang="tr-TR" dirty="0"/>
              <a:t> </a:t>
            </a:r>
            <a:r>
              <a:rPr lang="tr-TR" dirty="0" err="1"/>
              <a:t>our</a:t>
            </a:r>
            <a:r>
              <a:rPr lang="tr-TR" dirty="0"/>
              <a:t> </a:t>
            </a:r>
            <a:r>
              <a:rPr lang="tr-TR" dirty="0" err="1"/>
              <a:t>social</a:t>
            </a:r>
            <a:r>
              <a:rPr lang="tr-TR" dirty="0"/>
              <a:t> </a:t>
            </a:r>
            <a:r>
              <a:rPr lang="tr-TR" dirty="0" err="1"/>
              <a:t>media</a:t>
            </a:r>
            <a:r>
              <a:rPr lang="tr-TR" dirty="0"/>
              <a:t> </a:t>
            </a:r>
            <a:r>
              <a:rPr lang="tr-TR" dirty="0" err="1"/>
              <a:t>accounts</a:t>
            </a:r>
            <a:r>
              <a:rPr lang="tr-TR" dirty="0"/>
              <a:t> </a:t>
            </a:r>
            <a:r>
              <a:rPr lang="tr-TR" dirty="0" err="1"/>
              <a:t>for</a:t>
            </a:r>
            <a:r>
              <a:rPr lang="tr-TR" dirty="0"/>
              <a:t> </a:t>
            </a:r>
            <a:r>
              <a:rPr lang="tr-TR" dirty="0" err="1"/>
              <a:t>any</a:t>
            </a:r>
            <a:r>
              <a:rPr lang="tr-TR" dirty="0"/>
              <a:t> </a:t>
            </a:r>
            <a:r>
              <a:rPr lang="tr-TR" dirty="0" err="1"/>
              <a:t>questions</a:t>
            </a:r>
            <a:r>
              <a:rPr lang="tr-TR" dirty="0"/>
              <a:t> </a:t>
            </a:r>
            <a:r>
              <a:rPr lang="tr-TR" dirty="0" err="1"/>
              <a:t>or</a:t>
            </a:r>
            <a:r>
              <a:rPr lang="tr-TR" dirty="0"/>
              <a:t> </a:t>
            </a:r>
            <a:r>
              <a:rPr lang="tr-TR" dirty="0" err="1"/>
              <a:t>concerns</a:t>
            </a:r>
            <a:r>
              <a:rPr lang="tr-TR" dirty="0"/>
              <a:t> </a:t>
            </a:r>
            <a:r>
              <a:rPr lang="tr-TR" dirty="0" err="1"/>
              <a:t>you</a:t>
            </a:r>
            <a:r>
              <a:rPr lang="tr-TR" dirty="0"/>
              <a:t> </a:t>
            </a:r>
            <a:r>
              <a:rPr lang="tr-TR" dirty="0" err="1"/>
              <a:t>may</a:t>
            </a:r>
            <a:r>
              <a:rPr lang="tr-TR" dirty="0"/>
              <a:t> </a:t>
            </a:r>
            <a:r>
              <a:rPr lang="tr-TR" dirty="0" err="1"/>
              <a:t>have</a:t>
            </a:r>
            <a:r>
              <a:rPr lang="tr-TR" dirty="0"/>
              <a:t>.</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To summarize what we learned in this session: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1. Ethical issues in human experimentation are of great importance for the protection, safety and welfare of research participants, as well as for maintaining the integrity and reliability of clinical research.</a:t>
            </a:r>
          </a:p>
          <a:p>
            <a:pPr marL="0" lvl="0" indent="0" algn="l" rtl="0">
              <a:spcBef>
                <a:spcPts val="0"/>
              </a:spcBef>
              <a:spcAft>
                <a:spcPts val="0"/>
              </a:spcAft>
              <a:buNone/>
            </a:pPr>
            <a:r>
              <a:rPr lang="en-GB" dirty="0"/>
              <a:t>2. Quality systems such as Good Clinical Practice (GCP) and standardization of research processes and results are essential to ensure the reliability and interpretability of clinical research.</a:t>
            </a:r>
          </a:p>
          <a:p>
            <a:pPr marL="0" lvl="0" indent="0" algn="l" rtl="0">
              <a:spcBef>
                <a:spcPts val="0"/>
              </a:spcBef>
              <a:spcAft>
                <a:spcPts val="0"/>
              </a:spcAft>
              <a:buNone/>
            </a:pPr>
            <a:r>
              <a:rPr lang="en-GB" dirty="0"/>
              <a:t>3. The phases of clinical trials represent a systematic approach to assessing the safety and efficacy of new medical interventions. Each phase serves different goals and contributes to a comprehensive understanding of the intervention profile.</a:t>
            </a:r>
          </a:p>
          <a:p>
            <a:pPr marL="0" lvl="0" indent="0" algn="l" rtl="0">
              <a:spcBef>
                <a:spcPts val="0"/>
              </a:spcBef>
              <a:spcAft>
                <a:spcPts val="0"/>
              </a:spcAft>
              <a:buNone/>
            </a:pPr>
            <a:r>
              <a:rPr lang="en-GB" dirty="0"/>
              <a:t>4. Regulatory bodies are vital in overseeing and ensuring that clinical research is conducted ethically and scientifically. These bodies are responsible for establishing and implementing standards that protect the rights, safety and welfare of research participants, as well as maintaining the integrity and reliability of research results.</a:t>
            </a:r>
            <a:endParaRPr dirty="0"/>
          </a:p>
        </p:txBody>
      </p:sp>
      <p:sp>
        <p:nvSpPr>
          <p:cNvPr id="403" name="Google Shape;40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417" name="Google Shape;4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A </a:t>
            </a:r>
            <a:r>
              <a:rPr lang="tr-TR" sz="1200" dirty="0" err="1">
                <a:solidFill>
                  <a:srgbClr val="54565A"/>
                </a:solidFill>
                <a:latin typeface="Roboto" panose="02000000000000000000" pitchFamily="2" charset="0"/>
              </a:rPr>
              <a:t>universal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necessity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From</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Molecule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to</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Drug</a:t>
            </a:r>
            <a:r>
              <a:rPr lang="tr-TR" sz="1200" dirty="0">
                <a:solidFill>
                  <a:srgbClr val="54565A"/>
                </a:solidFill>
                <a:latin typeface="Roboto" panose="02000000000000000000" pitchFamily="2" charset="0"/>
              </a:rPr>
              <a:t> Project</a:t>
            </a:r>
          </a:p>
          <a:p>
            <a:pPr algn="ctr" defTabSz="685800"/>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Supported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by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within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Erasmus+ </a:t>
            </a:r>
            <a:r>
              <a:rPr lang="tr-TR" sz="1200" dirty="0" err="1">
                <a:solidFill>
                  <a:srgbClr val="54565A"/>
                </a:solidFill>
                <a:latin typeface="Roboto" panose="02000000000000000000" pitchFamily="2" charset="0"/>
              </a:rPr>
              <a:t>Programme</a:t>
            </a:r>
            <a:r>
              <a:rPr lang="tr-TR" sz="1200" dirty="0">
                <a:solidFill>
                  <a:srgbClr val="54565A"/>
                </a:solidFill>
                <a:latin typeface="Roboto" panose="02000000000000000000" pitchFamily="2" charset="0"/>
              </a:rPr>
              <a:t>.</a:t>
            </a:r>
          </a:p>
          <a:p>
            <a:pPr algn="ctr" defTabSz="685800"/>
            <a:r>
              <a:rPr lang="tr-TR" sz="1200" dirty="0" err="1">
                <a:solidFill>
                  <a:srgbClr val="54565A"/>
                </a:solidFill>
                <a:latin typeface="Roboto" panose="02000000000000000000" pitchFamily="2" charset="0"/>
              </a:rPr>
              <a:t>However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and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Turkish</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National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Agency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cannot</a:t>
            </a:r>
            <a:r>
              <a:rPr lang="tr-TR" sz="1200" dirty="0">
                <a:solidFill>
                  <a:srgbClr val="54565A"/>
                </a:solidFill>
                <a:latin typeface="Roboto" panose="02000000000000000000" pitchFamily="2" charset="0"/>
              </a:rPr>
              <a:t> be </a:t>
            </a:r>
            <a:r>
              <a:rPr lang="tr-TR" sz="1200" dirty="0" err="1">
                <a:solidFill>
                  <a:srgbClr val="54565A"/>
                </a:solidFill>
                <a:latin typeface="Roboto" panose="02000000000000000000" pitchFamily="2" charset="0"/>
              </a:rPr>
              <a:t>held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responsible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for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views</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expressed</a:t>
            </a:r>
            <a:r>
              <a:rPr lang="tr-TR" sz="1200" dirty="0">
                <a:solidFill>
                  <a:srgbClr val="54565A"/>
                </a:solidFill>
                <a:latin typeface="Roboto" panose="02000000000000000000" pitchFamily="2" charset="0"/>
              </a:rPr>
              <a:t> here."</a:t>
            </a: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In this presentation, after an overview of the drug development stages, we will cover the basic principles of clinical research, clinical research stages, Ethics Committees and Good Clinical Practices.</a:t>
            </a:r>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Preclinical Research:</a:t>
            </a:r>
          </a:p>
          <a:p>
            <a:r>
              <a:rPr lang="en-US" sz="1200" b="1" i="0" kern="1200" dirty="0">
                <a:solidFill>
                  <a:schemeClr val="tx1"/>
                </a:solidFill>
                <a:effectLst/>
                <a:latin typeface="+mn-lt"/>
                <a:ea typeface="+mn-ea"/>
                <a:cs typeface="+mn-cs"/>
              </a:rPr>
              <a:t>Before a drug reaches clinical trials, it undergoes extensive preclinical research using laboratory and animal studies.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Researchers identify potential drug candidates and evaluate their safety, pharmacokinetics, and efficacy in preclinical models.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Phase 1 Clinical Trials:</a:t>
            </a:r>
          </a:p>
          <a:p>
            <a:r>
              <a:rPr lang="en-US" sz="1200" b="1" i="0" kern="1200" dirty="0">
                <a:solidFill>
                  <a:schemeClr val="tx1"/>
                </a:solidFill>
                <a:effectLst/>
                <a:latin typeface="+mn-lt"/>
                <a:ea typeface="+mn-ea"/>
                <a:cs typeface="+mn-cs"/>
              </a:rPr>
              <a:t>These trials involve a small number of healthy volunteers and aim to determine the safety, dosage range, and potential side effects of the drug.</a:t>
            </a:r>
          </a:p>
          <a:p>
            <a:r>
              <a:rPr lang="en-US" sz="1200" b="1" i="0" kern="1200" dirty="0">
                <a:solidFill>
                  <a:schemeClr val="tx1"/>
                </a:solidFill>
                <a:effectLst/>
                <a:latin typeface="+mn-lt"/>
                <a:ea typeface="+mn-ea"/>
                <a:cs typeface="+mn-cs"/>
              </a:rPr>
              <a:t>The primary focus is to understand how the drug is absorbed, metabolized, and excreted in the body.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Phase 2 Clinical Trials:</a:t>
            </a:r>
          </a:p>
          <a:p>
            <a:r>
              <a:rPr lang="en-US" sz="1200" b="1" i="0" kern="1200" dirty="0">
                <a:solidFill>
                  <a:schemeClr val="tx1"/>
                </a:solidFill>
                <a:effectLst/>
                <a:latin typeface="+mn-lt"/>
                <a:ea typeface="+mn-ea"/>
                <a:cs typeface="+mn-cs"/>
              </a:rPr>
              <a:t>In this phase, the drug is administered to a larger group of patients who have the condition the drug is intended to treat.</a:t>
            </a:r>
          </a:p>
          <a:p>
            <a:r>
              <a:rPr lang="en-US" sz="1200" b="1" i="0" kern="1200" dirty="0">
                <a:solidFill>
                  <a:schemeClr val="tx1"/>
                </a:solidFill>
                <a:effectLst/>
                <a:latin typeface="+mn-lt"/>
                <a:ea typeface="+mn-ea"/>
                <a:cs typeface="+mn-cs"/>
              </a:rPr>
              <a:t>The goal is to evaluate the drug’s effectiveness, optimal dosage, and continue to evaluate its safety.</a:t>
            </a:r>
          </a:p>
          <a:p>
            <a:r>
              <a:rPr lang="en-US" sz="1200" b="1" i="0" kern="1200" dirty="0">
                <a:solidFill>
                  <a:schemeClr val="tx1"/>
                </a:solidFill>
                <a:effectLst/>
                <a:latin typeface="+mn-lt"/>
                <a:ea typeface="+mn-ea"/>
                <a:cs typeface="+mn-cs"/>
              </a:rPr>
              <a:t>Phase 3 Clinical Trials:</a:t>
            </a:r>
          </a:p>
          <a:p>
            <a:r>
              <a:rPr lang="en-US" sz="1200" b="1" i="0" kern="1200" dirty="0">
                <a:solidFill>
                  <a:schemeClr val="tx1"/>
                </a:solidFill>
                <a:effectLst/>
                <a:latin typeface="+mn-lt"/>
                <a:ea typeface="+mn-ea"/>
                <a:cs typeface="+mn-cs"/>
              </a:rPr>
              <a:t>These are large-scale trials that include a larger patient population to further evaluate the drug’s effectiveness and monitor side effects.</a:t>
            </a:r>
          </a:p>
          <a:p>
            <a:r>
              <a:rPr lang="en-US" sz="1200" b="1" i="0" kern="1200" dirty="0">
                <a:solidFill>
                  <a:schemeClr val="tx1"/>
                </a:solidFill>
                <a:effectLst/>
                <a:latin typeface="+mn-lt"/>
                <a:ea typeface="+mn-ea"/>
                <a:cs typeface="+mn-cs"/>
              </a:rPr>
              <a:t>Comparisons are often made with current standard treatments or placebos.</a:t>
            </a:r>
          </a:p>
          <a:p>
            <a:r>
              <a:rPr lang="en-US" sz="1200" b="1" i="0" kern="1200" dirty="0">
                <a:solidFill>
                  <a:schemeClr val="tx1"/>
                </a:solidFill>
                <a:effectLst/>
                <a:latin typeface="+mn-lt"/>
                <a:ea typeface="+mn-ea"/>
                <a:cs typeface="+mn-cs"/>
              </a:rPr>
              <a:t>The results from Phase 3 trials provide critical data for regulatory filings.</a:t>
            </a:r>
          </a:p>
          <a:p>
            <a:r>
              <a:rPr lang="en-US" sz="1200" b="1" i="0" kern="1200" dirty="0">
                <a:solidFill>
                  <a:schemeClr val="tx1"/>
                </a:solidFill>
                <a:effectLst/>
                <a:latin typeface="+mn-lt"/>
                <a:ea typeface="+mn-ea"/>
                <a:cs typeface="+mn-cs"/>
              </a:rPr>
              <a:t>After completion of Phase 3 trials, the drug developer submits a New Drug Application to regulatory authorities such as the U.S. Food and Drug Administration (FDA) or the European Medicines Agency (EMA).</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Regulatory agencies review data from clinical trials and other relevant information to determine whether the drug is safe and effective for its intended use.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Phase 4 Clinical Trials (Post-Marketing Surveillance):</a:t>
            </a:r>
          </a:p>
          <a:p>
            <a:r>
              <a:rPr lang="en-US" sz="1200" b="1" i="0" kern="1200" dirty="0">
                <a:solidFill>
                  <a:schemeClr val="tx1"/>
                </a:solidFill>
                <a:effectLst/>
                <a:latin typeface="+mn-lt"/>
                <a:ea typeface="+mn-ea"/>
                <a:cs typeface="+mn-cs"/>
              </a:rPr>
              <a:t>These trials occur after a drug has been approved and is on the market.</a:t>
            </a:r>
          </a:p>
          <a:p>
            <a:r>
              <a:rPr lang="en-US" sz="1200" b="1" i="0" kern="1200" dirty="0">
                <a:solidFill>
                  <a:schemeClr val="tx1"/>
                </a:solidFill>
                <a:effectLst/>
                <a:latin typeface="+mn-lt"/>
                <a:ea typeface="+mn-ea"/>
                <a:cs typeface="+mn-cs"/>
              </a:rPr>
              <a:t>They monitor the long-term safety and effectiveness of the drug in a larger, more diverse patient population.</a:t>
            </a:r>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4</a:t>
            </a:fld>
            <a:endParaRPr lang="tr-TR"/>
          </a:p>
        </p:txBody>
      </p:sp>
    </p:spTree>
    <p:extLst>
      <p:ext uri="{BB962C8B-B14F-4D97-AF65-F5344CB8AC3E}">
        <p14:creationId xmlns:p14="http://schemas.microsoft.com/office/powerpoint/2010/main" val="46465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Clinical trials are studies with human participants aimed at evaluating medical interventions, such as drugs, treatments, and devices. These trials provide scientific data about the intervention's benefits and risks, and improve medical knowledge.</a:t>
            </a:r>
          </a:p>
          <a:p>
            <a:pPr algn="l"/>
            <a:r>
              <a:rPr lang="en-GB" b="0" i="0" dirty="0">
                <a:solidFill>
                  <a:srgbClr val="0D0D0D"/>
                </a:solidFill>
                <a:effectLst/>
                <a:latin typeface="Söhne"/>
              </a:rPr>
              <a:t>The main purposes of clinical trials are:</a:t>
            </a:r>
          </a:p>
          <a:p>
            <a:pPr algn="l">
              <a:buFont typeface="Arial" panose="020B0604020202020204" pitchFamily="34" charset="0"/>
              <a:buChar char="•"/>
            </a:pPr>
            <a:r>
              <a:rPr lang="en-GB" b="1" i="0" dirty="0">
                <a:solidFill>
                  <a:srgbClr val="0D0D0D"/>
                </a:solidFill>
                <a:effectLst/>
                <a:latin typeface="Söhne"/>
              </a:rPr>
              <a:t>Assessing Safety</a:t>
            </a:r>
            <a:r>
              <a:rPr lang="en-GB" b="0" i="0" dirty="0">
                <a:solidFill>
                  <a:srgbClr val="0D0D0D"/>
                </a:solidFill>
                <a:effectLst/>
                <a:latin typeface="Söhne"/>
              </a:rPr>
              <a:t>: To determine an intervention's safety by tracking side effects and potential risks.</a:t>
            </a:r>
          </a:p>
          <a:p>
            <a:pPr algn="l">
              <a:buFont typeface="Arial" panose="020B0604020202020204" pitchFamily="34" charset="0"/>
              <a:buChar char="•"/>
            </a:pPr>
            <a:r>
              <a:rPr lang="en-GB" b="1" i="0" dirty="0">
                <a:solidFill>
                  <a:srgbClr val="0D0D0D"/>
                </a:solidFill>
                <a:effectLst/>
                <a:latin typeface="Söhne"/>
              </a:rPr>
              <a:t>Evaluating Efficacy</a:t>
            </a:r>
            <a:r>
              <a:rPr lang="en-GB" b="0" i="0" dirty="0">
                <a:solidFill>
                  <a:srgbClr val="0D0D0D"/>
                </a:solidFill>
                <a:effectLst/>
                <a:latin typeface="Söhne"/>
              </a:rPr>
              <a:t>: To assess how well the intervention works for its intended purpose, like treating a condition or improving symptoms.</a:t>
            </a:r>
          </a:p>
          <a:p>
            <a:pPr algn="l">
              <a:buFont typeface="Arial" panose="020B0604020202020204" pitchFamily="34" charset="0"/>
              <a:buChar char="•"/>
            </a:pPr>
            <a:r>
              <a:rPr lang="en-GB" b="1" i="0" dirty="0">
                <a:solidFill>
                  <a:srgbClr val="0D0D0D"/>
                </a:solidFill>
                <a:effectLst/>
                <a:latin typeface="Söhne"/>
              </a:rPr>
              <a:t>Optimizing Dosages</a:t>
            </a:r>
            <a:r>
              <a:rPr lang="en-GB" b="0" i="0" dirty="0">
                <a:solidFill>
                  <a:srgbClr val="0D0D0D"/>
                </a:solidFill>
                <a:effectLst/>
                <a:latin typeface="Söhne"/>
              </a:rPr>
              <a:t>: To find the best dosage that is both effective and has acceptable side effects.</a:t>
            </a:r>
          </a:p>
          <a:p>
            <a:pPr algn="l">
              <a:buFont typeface="Arial" panose="020B0604020202020204" pitchFamily="34" charset="0"/>
              <a:buChar char="•"/>
            </a:pPr>
            <a:r>
              <a:rPr lang="en-GB" b="1" i="0" dirty="0">
                <a:solidFill>
                  <a:srgbClr val="0D0D0D"/>
                </a:solidFill>
                <a:effectLst/>
                <a:latin typeface="Söhne"/>
              </a:rPr>
              <a:t>Comparing Interventions</a:t>
            </a:r>
            <a:r>
              <a:rPr lang="en-GB" b="0" i="0" dirty="0">
                <a:solidFill>
                  <a:srgbClr val="0D0D0D"/>
                </a:solidFill>
                <a:effectLst/>
                <a:latin typeface="Söhne"/>
              </a:rPr>
              <a:t>: To see if a new treatment is better than existing standard treatments or a placebo.</a:t>
            </a:r>
          </a:p>
          <a:p>
            <a:pPr algn="l">
              <a:buFont typeface="Arial" panose="020B0604020202020204" pitchFamily="34" charset="0"/>
              <a:buChar char="•"/>
            </a:pPr>
            <a:r>
              <a:rPr lang="en-GB" b="1" i="0" dirty="0">
                <a:solidFill>
                  <a:srgbClr val="0D0D0D"/>
                </a:solidFill>
                <a:effectLst/>
                <a:latin typeface="Söhne"/>
              </a:rPr>
              <a:t>Understanding Mechanisms</a:t>
            </a:r>
            <a:r>
              <a:rPr lang="en-GB" b="0" i="0" dirty="0">
                <a:solidFill>
                  <a:srgbClr val="0D0D0D"/>
                </a:solidFill>
                <a:effectLst/>
                <a:latin typeface="Söhne"/>
              </a:rPr>
              <a:t>: To investigate how the intervention works within the body.</a:t>
            </a:r>
          </a:p>
          <a:p>
            <a:pPr algn="l">
              <a:buFont typeface="Arial" panose="020B0604020202020204" pitchFamily="34" charset="0"/>
              <a:buChar char="•"/>
            </a:pPr>
            <a:r>
              <a:rPr lang="en-GB" b="1" i="0" dirty="0">
                <a:solidFill>
                  <a:srgbClr val="0D0D0D"/>
                </a:solidFill>
                <a:effectLst/>
                <a:latin typeface="Söhne"/>
              </a:rPr>
              <a:t>Informing Regulatory Decisions</a:t>
            </a:r>
            <a:r>
              <a:rPr lang="en-GB" b="0" i="0" dirty="0">
                <a:solidFill>
                  <a:srgbClr val="0D0D0D"/>
                </a:solidFill>
                <a:effectLst/>
                <a:latin typeface="Söhne"/>
              </a:rPr>
              <a:t>: To provide data for regulatory bodies like the FDA or EMA on whether an intervention should be approved for use.</a:t>
            </a:r>
          </a:p>
          <a:p>
            <a:pPr algn="l">
              <a:buFont typeface="Arial" panose="020B0604020202020204" pitchFamily="34" charset="0"/>
              <a:buChar char="•"/>
            </a:pPr>
            <a:r>
              <a:rPr lang="en-GB" b="1" i="0" dirty="0">
                <a:solidFill>
                  <a:srgbClr val="0D0D0D"/>
                </a:solidFill>
                <a:effectLst/>
                <a:latin typeface="Söhne"/>
              </a:rPr>
              <a:t>Contributing to Evidence-Based Medicine</a:t>
            </a:r>
            <a:r>
              <a:rPr lang="en-GB" b="0" i="0" dirty="0">
                <a:solidFill>
                  <a:srgbClr val="0D0D0D"/>
                </a:solidFill>
                <a:effectLst/>
                <a:latin typeface="Söhne"/>
              </a:rPr>
              <a:t>: To give clinicians information to make informed treatment decisions based on evidence.</a:t>
            </a:r>
          </a:p>
          <a:p>
            <a:pPr algn="l">
              <a:buFont typeface="Arial" panose="020B0604020202020204" pitchFamily="34" charset="0"/>
              <a:buChar char="•"/>
            </a:pPr>
            <a:r>
              <a:rPr lang="en-GB" b="1" i="0" dirty="0">
                <a:solidFill>
                  <a:srgbClr val="0D0D0D"/>
                </a:solidFill>
                <a:effectLst/>
                <a:latin typeface="Söhne"/>
              </a:rPr>
              <a:t>Advancing Medical Knowledge</a:t>
            </a:r>
            <a:r>
              <a:rPr lang="en-GB" b="0" i="0" dirty="0">
                <a:solidFill>
                  <a:srgbClr val="0D0D0D"/>
                </a:solidFill>
                <a:effectLst/>
                <a:latin typeface="Söhne"/>
              </a:rPr>
              <a:t>: To expand our understanding of diseases and treatments, thereby improving patient care.</a:t>
            </a:r>
          </a:p>
          <a:p>
            <a:pPr algn="l"/>
            <a:r>
              <a:rPr lang="en-GB" b="0" i="0" dirty="0">
                <a:solidFill>
                  <a:srgbClr val="0D0D0D"/>
                </a:solidFill>
                <a:effectLst/>
                <a:latin typeface="Söhne"/>
              </a:rPr>
              <a:t>In essence, clinical trials are critical for applying scientific research to patient care, ensuring treatments are safe and effective, and guiding healthcare practice.</a:t>
            </a:r>
          </a:p>
        </p:txBody>
      </p:sp>
      <p:sp>
        <p:nvSpPr>
          <p:cNvPr id="4" name="Slayt Numarası Yer Tutucusu 3"/>
          <p:cNvSpPr>
            <a:spLocks noGrp="1"/>
          </p:cNvSpPr>
          <p:nvPr>
            <p:ph type="sldNum" sz="quarter" idx="10"/>
          </p:nvPr>
        </p:nvSpPr>
        <p:spPr/>
        <p:txBody>
          <a:bodyPr/>
          <a:lstStyle/>
          <a:p>
            <a:fld id="{FA54E3FD-A057-4E75-9879-03212BF9F0D5}" type="slidenum">
              <a:rPr lang="tr-TR" smtClean="0"/>
              <a:t>5</a:t>
            </a:fld>
            <a:endParaRPr lang="tr-TR"/>
          </a:p>
        </p:txBody>
      </p:sp>
    </p:spTree>
    <p:extLst>
      <p:ext uri="{BB962C8B-B14F-4D97-AF65-F5344CB8AC3E}">
        <p14:creationId xmlns:p14="http://schemas.microsoft.com/office/powerpoint/2010/main" val="250752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A Phase 0 trial, also called a </a:t>
            </a:r>
            <a:r>
              <a:rPr lang="en-GB" b="0" i="0" dirty="0" err="1">
                <a:solidFill>
                  <a:srgbClr val="0D0D0D"/>
                </a:solidFill>
                <a:effectLst/>
                <a:latin typeface="Söhne"/>
              </a:rPr>
              <a:t>microdosing</a:t>
            </a:r>
            <a:r>
              <a:rPr lang="en-GB" b="0" i="0" dirty="0">
                <a:solidFill>
                  <a:srgbClr val="0D0D0D"/>
                </a:solidFill>
                <a:effectLst/>
                <a:latin typeface="Söhne"/>
              </a:rPr>
              <a:t> study, is a preliminary step in drug development. It involves giving very low doses of a drug to a small group of people. The main aim is to gather early data on how the body processes the drug and responds to it. These trials are not for therapeutic purposes but to understand the drug's pharmacokinetics and pharmacodynamics in humans.</a:t>
            </a:r>
          </a:p>
          <a:p>
            <a:pPr algn="l"/>
            <a:endParaRPr lang="en-GB" b="0" i="0" dirty="0">
              <a:solidFill>
                <a:srgbClr val="0D0D0D"/>
              </a:solidFill>
              <a:effectLst/>
              <a:latin typeface="Söhne"/>
            </a:endParaRPr>
          </a:p>
          <a:p>
            <a:pPr algn="l"/>
            <a:r>
              <a:rPr lang="en-GB" b="0" i="0" dirty="0">
                <a:solidFill>
                  <a:srgbClr val="0D0D0D"/>
                </a:solidFill>
                <a:effectLst/>
                <a:latin typeface="Söhne"/>
              </a:rPr>
              <a:t>The goal of Phase 0 trials is to collect early information on the drug's dynamics in the body. This helps in deciding whether to move forward with more extensive testing. These trials assess if the drug engages the target, how the body metabolizes it, and its duration in the system, thus streamlining the drug development process.</a:t>
            </a:r>
          </a:p>
          <a:p>
            <a:pPr algn="l"/>
            <a:br>
              <a:rPr lang="en-GB" b="0" i="0" dirty="0">
                <a:solidFill>
                  <a:srgbClr val="0D0D0D"/>
                </a:solidFill>
                <a:effectLst/>
                <a:latin typeface="Söhne"/>
              </a:rPr>
            </a:br>
            <a:r>
              <a:rPr lang="en-GB" b="0" i="0" dirty="0">
                <a:solidFill>
                  <a:srgbClr val="0D0D0D"/>
                </a:solidFill>
                <a:effectLst/>
                <a:latin typeface="Söhne"/>
              </a:rPr>
              <a:t>Phase 1 trials mark the first stage of traditional testing in humans. They evaluate a drug's safety and dosage. Healthy volunteers or patients with the disease may be enrolled to receive escalating doses of the drug. The objectives are to determine the highest dose humans can take without serious side effects, to observe any adverse reactions, and to understand how the drug is processed by the body.</a:t>
            </a:r>
          </a:p>
          <a:p>
            <a:pPr algn="l"/>
            <a:r>
              <a:rPr lang="en-GB" b="0" i="0" dirty="0">
                <a:solidFill>
                  <a:srgbClr val="0D0D0D"/>
                </a:solidFill>
                <a:effectLst/>
                <a:latin typeface="Söhne"/>
              </a:rPr>
              <a:t>Phase 1 Clinical Trials aim to define a drug's safety profile and appropriate dosage for future studies. They provide essential information on absorption, distribution, metabolism, and excretion. While the focus is on safety, these studies may offer initial data on effectiveness. A successful Phase 1 trial is crucial for progressing to the more comprehensive Phase 2 trials.</a:t>
            </a:r>
          </a:p>
          <a:p>
            <a:pPr algn="l"/>
            <a:endParaRPr lang="en-GB" b="0" i="0" dirty="0">
              <a:solidFill>
                <a:srgbClr val="0D0D0D"/>
              </a:solidFill>
              <a:effectLst/>
              <a:latin typeface="Söhne"/>
            </a:endParaRPr>
          </a:p>
          <a:p>
            <a:pPr algn="l"/>
            <a:endParaRPr lang="en-GB" b="0" i="0" dirty="0">
              <a:solidFill>
                <a:srgbClr val="0D0D0D"/>
              </a:solidFill>
              <a:effectLst/>
              <a:latin typeface="Söhne"/>
            </a:endParaRPr>
          </a:p>
        </p:txBody>
      </p:sp>
      <p:sp>
        <p:nvSpPr>
          <p:cNvPr id="4" name="Slayt Numarası Yer Tutucusu 3"/>
          <p:cNvSpPr>
            <a:spLocks noGrp="1"/>
          </p:cNvSpPr>
          <p:nvPr>
            <p:ph type="sldNum" sz="quarter" idx="10"/>
          </p:nvPr>
        </p:nvSpPr>
        <p:spPr/>
        <p:txBody>
          <a:bodyPr/>
          <a:lstStyle/>
          <a:p>
            <a:fld id="{FA54E3FD-A057-4E75-9879-03212BF9F0D5}" type="slidenum">
              <a:rPr lang="tr-TR" smtClean="0"/>
              <a:t>6</a:t>
            </a:fld>
            <a:endParaRPr lang="tr-TR"/>
          </a:p>
        </p:txBody>
      </p:sp>
    </p:spTree>
    <p:extLst>
      <p:ext uri="{BB962C8B-B14F-4D97-AF65-F5344CB8AC3E}">
        <p14:creationId xmlns:p14="http://schemas.microsoft.com/office/powerpoint/2010/main" val="346543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Phase 2 Clinical Trial: Phase 2 clinical trials are the second phase of clinical testing for a new drug or treatment. These trials typically involve a larger group of participants, typically individuals with the specific medical condition for which the drug is intended. The primary goals of Phase 2 trials are to further evaluate the safety of the drug, determine its effectiveness in treating the targeted condition, and gather additional information about optimal dosage.</a:t>
            </a:r>
          </a:p>
          <a:p>
            <a:pPr algn="l"/>
            <a:r>
              <a:rPr lang="en-GB" b="0" i="0" dirty="0">
                <a:solidFill>
                  <a:srgbClr val="0D0D0D"/>
                </a:solidFill>
                <a:effectLst/>
                <a:latin typeface="Söhne"/>
              </a:rPr>
              <a:t>Phase 2 Clinical Trial Purpose: The primary goal of Phase 2 trials is to provide more comprehensive data on the safety and effectiveness of the drug in the targeted patient population. Researchers seek to improve understanding of the drug’s effectiveness, identify potential side effects, and gather additional information to inform the design of larger Phase 3 trials. Positive results from Phase 2 trials help inform decisions about whether to proceed to the next phase of testing.</a:t>
            </a:r>
          </a:p>
          <a:p>
            <a:pPr algn="l"/>
            <a:endParaRPr lang="en-GB" b="0" i="0" dirty="0">
              <a:solidFill>
                <a:srgbClr val="0D0D0D"/>
              </a:solidFill>
              <a:effectLst/>
              <a:latin typeface="Söhne"/>
            </a:endParaRPr>
          </a:p>
          <a:p>
            <a:pPr algn="l"/>
            <a:r>
              <a:rPr lang="en-GB" b="0" i="0" dirty="0">
                <a:solidFill>
                  <a:srgbClr val="0D0D0D"/>
                </a:solidFill>
                <a:effectLst/>
                <a:latin typeface="Söhne"/>
              </a:rPr>
              <a:t>Phase 3 Clinical Trial: Phase 3 clinical trials are large-scale studies that include a diverse and comprehensive population of participants with the targeted medical condition. These trials aim to confirm the effectiveness of the drug, monitor side effects, and compare the new treatment with standard treatments or placebos. Phase 3 trials are critical to providing the robust evidence needed for regulatory approval. Purpose of Phase 3 Clinical Trials: The primary goal of Phase 3 trials is to generate the evidence needed to support the safety and effectiveness of a drug for regulatory approval. These trials further investigate the benefits and risks of the drug in a real-world setting and help determine its place in the standard of care. Positive results from Phase 3 trials form the basis for a regulatory application to health authorities such as the U.S. Food and Drug Administration (FDA) or the European Medicines Agency (EMA). If the results are positive, regulatory approval allows the drug to be marketed and prescribed for the intended medical indication.</a:t>
            </a:r>
          </a:p>
        </p:txBody>
      </p:sp>
      <p:sp>
        <p:nvSpPr>
          <p:cNvPr id="4" name="Slayt Numarası Yer Tutucusu 3"/>
          <p:cNvSpPr>
            <a:spLocks noGrp="1"/>
          </p:cNvSpPr>
          <p:nvPr>
            <p:ph type="sldNum" sz="quarter" idx="10"/>
          </p:nvPr>
        </p:nvSpPr>
        <p:spPr/>
        <p:txBody>
          <a:bodyPr/>
          <a:lstStyle/>
          <a:p>
            <a:fld id="{FA54E3FD-A057-4E75-9879-03212BF9F0D5}" type="slidenum">
              <a:rPr lang="tr-TR" smtClean="0"/>
              <a:t>7</a:t>
            </a:fld>
            <a:endParaRPr lang="tr-TR"/>
          </a:p>
        </p:txBody>
      </p:sp>
    </p:spTree>
    <p:extLst>
      <p:ext uri="{BB962C8B-B14F-4D97-AF65-F5344CB8AC3E}">
        <p14:creationId xmlns:p14="http://schemas.microsoft.com/office/powerpoint/2010/main" val="65325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Phase 4 Clinical Trial: Also known as post-marketing surveillance or post-approval studies, Phase 4 clinical trials occur after a drug has been approved for marketing and is available to the public. Unlike earlier phases, Phase 4 trials are not a prerequisite for regulatory approval. Instead, they are conducted to gather additional information about the long-term safety, effectiveness, and potential benefits or risks of a drug in a larger, more diverse population.</a:t>
            </a:r>
          </a:p>
          <a:p>
            <a:pPr algn="l"/>
            <a:r>
              <a:rPr lang="en-GB" b="0" i="0" dirty="0">
                <a:solidFill>
                  <a:srgbClr val="0D0D0D"/>
                </a:solidFill>
                <a:effectLst/>
                <a:latin typeface="Söhne"/>
              </a:rPr>
              <a:t>Purpose of Phase 4 Clinical Trials: The primary goal of Phase 4 trials is to continue to monitor the safety and effectiveness of a drug after it is on the market. Key goals include:</a:t>
            </a:r>
          </a:p>
          <a:p>
            <a:pPr algn="l"/>
            <a:r>
              <a:rPr lang="en-GB" b="0" i="0" dirty="0">
                <a:solidFill>
                  <a:srgbClr val="0D0D0D"/>
                </a:solidFill>
                <a:effectLst/>
                <a:latin typeface="Söhne"/>
              </a:rPr>
              <a:t>Detection of Uncommon Side Effects: Phase 4 trials help identify rare or long-term side effects that may not be apparent in earlier phases due to smaller sample sizes or shorter observation periods.</a:t>
            </a:r>
          </a:p>
          <a:p>
            <a:pPr algn="l"/>
            <a:r>
              <a:rPr lang="en-GB" b="0" i="0" dirty="0">
                <a:solidFill>
                  <a:srgbClr val="0D0D0D"/>
                </a:solidFill>
                <a:effectLst/>
                <a:latin typeface="Söhne"/>
              </a:rPr>
              <a:t>Long-Term Safety: Evaluation of the long-term safety profile of a drug in a real-world setting, including potential interactions with other drugs and the effect on various patient populations.</a:t>
            </a:r>
          </a:p>
          <a:p>
            <a:pPr algn="l"/>
            <a:r>
              <a:rPr lang="en-GB" b="0" i="0" dirty="0">
                <a:solidFill>
                  <a:srgbClr val="0D0D0D"/>
                </a:solidFill>
                <a:effectLst/>
                <a:latin typeface="Söhne"/>
              </a:rPr>
              <a:t>Comparative Effectiveness: Comparing the effectiveness of a drug to other available treatments and providing additional information to healthcare providers to make informed decisions about treatment options.</a:t>
            </a:r>
          </a:p>
          <a:p>
            <a:pPr algn="l"/>
            <a:endParaRPr lang="en-GB" b="0" i="0" dirty="0">
              <a:solidFill>
                <a:srgbClr val="0D0D0D"/>
              </a:solidFill>
              <a:effectLst/>
              <a:latin typeface="Söhne"/>
            </a:endParaRPr>
          </a:p>
          <a:p>
            <a:pPr algn="l"/>
            <a:r>
              <a:rPr lang="en-GB" b="0" i="0" dirty="0">
                <a:solidFill>
                  <a:srgbClr val="0D0D0D"/>
                </a:solidFill>
                <a:effectLst/>
                <a:latin typeface="Söhne"/>
              </a:rPr>
              <a:t>Optimizing Use: Understanding optimal dosages, administration schedules, and factors that may affect the effectiveness and safety of a drug in different patient groups.</a:t>
            </a:r>
          </a:p>
          <a:p>
            <a:pPr algn="l"/>
            <a:endParaRPr lang="en-GB" b="0" i="0" dirty="0">
              <a:solidFill>
                <a:srgbClr val="0D0D0D"/>
              </a:solidFill>
              <a:effectLst/>
              <a:latin typeface="Söhne"/>
            </a:endParaRPr>
          </a:p>
          <a:p>
            <a:pPr algn="l"/>
            <a:r>
              <a:rPr lang="en-GB" b="0" i="0" dirty="0">
                <a:solidFill>
                  <a:srgbClr val="0D0D0D"/>
                </a:solidFill>
                <a:effectLst/>
                <a:latin typeface="Söhne"/>
              </a:rPr>
              <a:t>Health Economics: Assessing the economic impact of a drug on the healthcare system and its cost-effectiveness compared to other treatments.</a:t>
            </a:r>
          </a:p>
          <a:p>
            <a:pPr algn="l"/>
            <a:endParaRPr lang="en-GB" b="0" i="0" dirty="0">
              <a:solidFill>
                <a:srgbClr val="0D0D0D"/>
              </a:solidFill>
              <a:effectLst/>
              <a:latin typeface="Söhne"/>
            </a:endParaRPr>
          </a:p>
          <a:p>
            <a:pPr algn="l"/>
            <a:r>
              <a:rPr lang="en-GB" b="0" i="0" dirty="0" err="1">
                <a:solidFill>
                  <a:srgbClr val="0D0D0D"/>
                </a:solidFill>
                <a:effectLst/>
                <a:latin typeface="Söhne"/>
              </a:rPr>
              <a:t>Labeling</a:t>
            </a:r>
            <a:r>
              <a:rPr lang="en-GB" b="0" i="0" dirty="0">
                <a:solidFill>
                  <a:srgbClr val="0D0D0D"/>
                </a:solidFill>
                <a:effectLst/>
                <a:latin typeface="Söhne"/>
              </a:rPr>
              <a:t> Updates: Providing data for updates to a drug’s label, including new warnings, precautions, or indications based on real-world experience.</a:t>
            </a:r>
          </a:p>
          <a:p>
            <a:pPr algn="l"/>
            <a:endParaRPr lang="en-GB" b="0" i="0" dirty="0">
              <a:solidFill>
                <a:srgbClr val="0D0D0D"/>
              </a:solidFill>
              <a:effectLst/>
              <a:latin typeface="Söhne"/>
            </a:endParaRPr>
          </a:p>
          <a:p>
            <a:pPr algn="l"/>
            <a:r>
              <a:rPr lang="en-GB" b="0" i="0" dirty="0">
                <a:solidFill>
                  <a:srgbClr val="0D0D0D"/>
                </a:solidFill>
                <a:effectLst/>
                <a:latin typeface="Söhne"/>
              </a:rPr>
              <a:t>Phase 4 trials supplement ongoing pharmacovigilance studies and help ensure that a drug’s benefits continue to outweigh potential risks in a broader patient population. Findings from these studies can lead to improvements in clinical guidelines and influence prescribing practices, ultimately improving patient care and safety.</a:t>
            </a:r>
          </a:p>
        </p:txBody>
      </p:sp>
      <p:sp>
        <p:nvSpPr>
          <p:cNvPr id="4" name="Slayt Numarası Yer Tutucusu 3"/>
          <p:cNvSpPr>
            <a:spLocks noGrp="1"/>
          </p:cNvSpPr>
          <p:nvPr>
            <p:ph type="sldNum" sz="quarter" idx="10"/>
          </p:nvPr>
        </p:nvSpPr>
        <p:spPr/>
        <p:txBody>
          <a:bodyPr/>
          <a:lstStyle/>
          <a:p>
            <a:fld id="{FA54E3FD-A057-4E75-9879-03212BF9F0D5}" type="slidenum">
              <a:rPr lang="tr-TR" smtClean="0"/>
              <a:t>8</a:t>
            </a:fld>
            <a:endParaRPr lang="tr-TR"/>
          </a:p>
        </p:txBody>
      </p:sp>
    </p:spTree>
    <p:extLst>
      <p:ext uri="{BB962C8B-B14F-4D97-AF65-F5344CB8AC3E}">
        <p14:creationId xmlns:p14="http://schemas.microsoft.com/office/powerpoint/2010/main" val="317926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en-GB" b="0" i="0" dirty="0">
                <a:solidFill>
                  <a:srgbClr val="0D0D0D"/>
                </a:solidFill>
                <a:effectLst/>
                <a:latin typeface="Söhne"/>
              </a:rPr>
              <a:t>Clinical trials are a collaborative effort, involving a network of individuals and entities committed to upholding the highest standards of ethics, science, and regulation. </a:t>
            </a:r>
          </a:p>
          <a:p>
            <a:pPr algn="l"/>
            <a:endParaRPr lang="en-GB" b="0" i="0" dirty="0">
              <a:solidFill>
                <a:srgbClr val="0D0D0D"/>
              </a:solidFill>
              <a:effectLst/>
              <a:latin typeface="Söhne"/>
            </a:endParaRPr>
          </a:p>
          <a:p>
            <a:pPr algn="l"/>
            <a:r>
              <a:rPr lang="en-GB" b="0" i="0" dirty="0">
                <a:solidFill>
                  <a:srgbClr val="0D0D0D"/>
                </a:solidFill>
                <a:effectLst/>
                <a:latin typeface="Söhne"/>
              </a:rPr>
              <a:t>The primary stakeholders include:</a:t>
            </a:r>
          </a:p>
          <a:p>
            <a:pPr algn="l"/>
            <a:endParaRPr lang="en-GB" b="0" i="0" dirty="0">
              <a:solidFill>
                <a:srgbClr val="0D0D0D"/>
              </a:solidFill>
              <a:effectLst/>
              <a:latin typeface="Söhne"/>
            </a:endParaRPr>
          </a:p>
          <a:p>
            <a:pPr algn="l">
              <a:buFont typeface="Arial" panose="020B0604020202020204" pitchFamily="34" charset="0"/>
              <a:buChar char="•"/>
            </a:pPr>
            <a:r>
              <a:rPr lang="en-GB" b="1" i="0" dirty="0">
                <a:solidFill>
                  <a:srgbClr val="0D0D0D"/>
                </a:solidFill>
                <a:effectLst/>
                <a:latin typeface="Söhne"/>
              </a:rPr>
              <a:t>Sponsor</a:t>
            </a:r>
            <a:r>
              <a:rPr lang="en-GB" b="0" i="0" dirty="0">
                <a:solidFill>
                  <a:srgbClr val="0D0D0D"/>
                </a:solidFill>
                <a:effectLst/>
                <a:latin typeface="Söhne"/>
              </a:rPr>
              <a:t>: This is typically an organization, such as a pharmaceutical company, academic institution, or government body that initiates, finances, and oversees the trial.</a:t>
            </a:r>
          </a:p>
          <a:p>
            <a:pPr algn="l">
              <a:buFont typeface="Arial" panose="020B0604020202020204" pitchFamily="34" charset="0"/>
              <a:buChar char="•"/>
            </a:pPr>
            <a:r>
              <a:rPr lang="en-GB" b="1" i="0" dirty="0">
                <a:solidFill>
                  <a:srgbClr val="0D0D0D"/>
                </a:solidFill>
                <a:effectLst/>
                <a:latin typeface="Söhne"/>
              </a:rPr>
              <a:t>Principal Investigator (PI)</a:t>
            </a:r>
            <a:r>
              <a:rPr lang="en-GB" b="0" i="0" dirty="0">
                <a:solidFill>
                  <a:srgbClr val="0D0D0D"/>
                </a:solidFill>
                <a:effectLst/>
                <a:latin typeface="Söhne"/>
              </a:rPr>
              <a:t>: A qualified medical doctor or scientist who leads the trial, ensuring it runs smoothly, ethically, and safely, in line with the protocol.</a:t>
            </a:r>
          </a:p>
          <a:p>
            <a:pPr algn="l">
              <a:buFont typeface="Arial" panose="020B0604020202020204" pitchFamily="34" charset="0"/>
              <a:buChar char="•"/>
            </a:pPr>
            <a:r>
              <a:rPr lang="en-GB" b="1" i="0" dirty="0">
                <a:solidFill>
                  <a:srgbClr val="0D0D0D"/>
                </a:solidFill>
                <a:effectLst/>
                <a:latin typeface="Söhne"/>
              </a:rPr>
              <a:t>Clinical Research Coordinator (CRC)</a:t>
            </a:r>
            <a:r>
              <a:rPr lang="en-GB" b="0" i="0" dirty="0">
                <a:solidFill>
                  <a:srgbClr val="0D0D0D"/>
                </a:solidFill>
                <a:effectLst/>
                <a:latin typeface="Söhne"/>
              </a:rPr>
              <a:t>: Manages the trial's daily activities, oversees patient care, and maintains clear communication among all parties.</a:t>
            </a:r>
          </a:p>
          <a:p>
            <a:pPr algn="l">
              <a:buFont typeface="Arial" panose="020B0604020202020204" pitchFamily="34" charset="0"/>
              <a:buChar char="•"/>
            </a:pPr>
            <a:r>
              <a:rPr lang="en-GB" b="1" i="0" dirty="0">
                <a:solidFill>
                  <a:srgbClr val="0D0D0D"/>
                </a:solidFill>
                <a:effectLst/>
                <a:latin typeface="Söhne"/>
              </a:rPr>
              <a:t>Institutional Review Board (IRB) or Ethics Committee</a:t>
            </a:r>
            <a:r>
              <a:rPr lang="en-GB" b="0" i="0" dirty="0">
                <a:solidFill>
                  <a:srgbClr val="0D0D0D"/>
                </a:solidFill>
                <a:effectLst/>
                <a:latin typeface="Söhne"/>
              </a:rPr>
              <a:t>: An independent body that evaluates the trial protocol to protect participant rights and welfare and monitors the trial’s ethical conduct.</a:t>
            </a:r>
          </a:p>
          <a:p>
            <a:pPr algn="l">
              <a:buFont typeface="Arial" panose="020B0604020202020204" pitchFamily="34" charset="0"/>
              <a:buChar char="•"/>
            </a:pPr>
            <a:r>
              <a:rPr lang="en-GB" b="1" i="0" dirty="0">
                <a:solidFill>
                  <a:srgbClr val="0D0D0D"/>
                </a:solidFill>
                <a:effectLst/>
                <a:latin typeface="Söhne"/>
              </a:rPr>
              <a:t>Regulatory Authorities</a:t>
            </a:r>
            <a:r>
              <a:rPr lang="en-GB" b="0" i="0" dirty="0">
                <a:solidFill>
                  <a:srgbClr val="0D0D0D"/>
                </a:solidFill>
                <a:effectLst/>
                <a:latin typeface="Söhne"/>
              </a:rPr>
              <a:t>: Bodies like the FDA or EMA that regulate the trial process, review data, and can authorize the drug’s entry to the market.</a:t>
            </a:r>
          </a:p>
          <a:p>
            <a:pPr algn="l">
              <a:buFont typeface="Arial" panose="020B0604020202020204" pitchFamily="34" charset="0"/>
              <a:buChar char="•"/>
            </a:pPr>
            <a:r>
              <a:rPr lang="en-GB" b="1" i="0" dirty="0">
                <a:solidFill>
                  <a:srgbClr val="0D0D0D"/>
                </a:solidFill>
                <a:effectLst/>
                <a:latin typeface="Söhne"/>
              </a:rPr>
              <a:t>Data and Safety Monitoring Board (DSMB)</a:t>
            </a:r>
            <a:r>
              <a:rPr lang="en-GB" b="0" i="0" dirty="0">
                <a:solidFill>
                  <a:srgbClr val="0D0D0D"/>
                </a:solidFill>
                <a:effectLst/>
                <a:latin typeface="Söhne"/>
              </a:rPr>
              <a:t>: An independent committee that reviews trial data for participant safety and study validity, and can make recommendations on the trial’s course.</a:t>
            </a:r>
          </a:p>
          <a:p>
            <a:pPr algn="l">
              <a:buFont typeface="Arial" panose="020B0604020202020204" pitchFamily="34" charset="0"/>
              <a:buChar char="•"/>
            </a:pPr>
            <a:r>
              <a:rPr lang="en-GB" b="1" i="0" dirty="0">
                <a:solidFill>
                  <a:srgbClr val="0D0D0D"/>
                </a:solidFill>
                <a:effectLst/>
                <a:latin typeface="Söhne"/>
              </a:rPr>
              <a:t>Contract Research Organization (CRO)</a:t>
            </a:r>
            <a:r>
              <a:rPr lang="en-GB" b="0" i="0" dirty="0">
                <a:solidFill>
                  <a:srgbClr val="0D0D0D"/>
                </a:solidFill>
                <a:effectLst/>
                <a:latin typeface="Söhne"/>
              </a:rPr>
              <a:t>: Offers specialized services to sponsors, including trial design, data management, and regulatory adherence.</a:t>
            </a:r>
          </a:p>
          <a:p>
            <a:pPr algn="l">
              <a:buFont typeface="Arial" panose="020B0604020202020204" pitchFamily="34" charset="0"/>
              <a:buChar char="•"/>
            </a:pPr>
            <a:r>
              <a:rPr lang="en-GB" b="1" i="0" dirty="0">
                <a:solidFill>
                  <a:srgbClr val="0D0D0D"/>
                </a:solidFill>
                <a:effectLst/>
                <a:latin typeface="Söhne"/>
              </a:rPr>
              <a:t>Clinical Trial Monitors</a:t>
            </a:r>
            <a:r>
              <a:rPr lang="en-GB" b="0" i="0" dirty="0">
                <a:solidFill>
                  <a:srgbClr val="0D0D0D"/>
                </a:solidFill>
                <a:effectLst/>
                <a:latin typeface="Söhne"/>
              </a:rPr>
              <a:t>: Ensure that the trial adheres to protocols and good clinical practice at the investigative sites.</a:t>
            </a:r>
          </a:p>
          <a:p>
            <a:pPr algn="l">
              <a:buFont typeface="Arial" panose="020B0604020202020204" pitchFamily="34" charset="0"/>
              <a:buChar char="•"/>
            </a:pPr>
            <a:r>
              <a:rPr lang="en-GB" b="1" i="0" dirty="0">
                <a:solidFill>
                  <a:srgbClr val="0D0D0D"/>
                </a:solidFill>
                <a:effectLst/>
                <a:latin typeface="Söhne"/>
              </a:rPr>
              <a:t>Participants</a:t>
            </a:r>
            <a:r>
              <a:rPr lang="en-GB" b="0" i="0" dirty="0">
                <a:solidFill>
                  <a:srgbClr val="0D0D0D"/>
                </a:solidFill>
                <a:effectLst/>
                <a:latin typeface="Söhne"/>
              </a:rPr>
              <a:t>: The volunteers, either patients or healthy individuals, whose involvement and data are crucial to the trial’s success.</a:t>
            </a:r>
          </a:p>
          <a:p>
            <a:pPr algn="l"/>
            <a:endParaRPr lang="en-GB" b="0" i="0" dirty="0">
              <a:solidFill>
                <a:srgbClr val="0D0D0D"/>
              </a:solidFill>
              <a:effectLst/>
              <a:latin typeface="Söhne"/>
            </a:endParaRPr>
          </a:p>
          <a:p>
            <a:pPr algn="l"/>
            <a:r>
              <a:rPr lang="en-GB" b="0" i="0" dirty="0">
                <a:solidFill>
                  <a:srgbClr val="0D0D0D"/>
                </a:solidFill>
                <a:effectLst/>
                <a:latin typeface="Söhne"/>
              </a:rPr>
              <a:t>Effective interaction and clear communication between these parties are fundamental to a trial’s success, ensuring the integrity of data, the protection of participants, and the production of meaningful research outcomes.</a:t>
            </a:r>
          </a:p>
        </p:txBody>
      </p:sp>
      <p:sp>
        <p:nvSpPr>
          <p:cNvPr id="4" name="Slayt Numarası Yer Tutucusu 3"/>
          <p:cNvSpPr>
            <a:spLocks noGrp="1"/>
          </p:cNvSpPr>
          <p:nvPr>
            <p:ph type="sldNum" sz="quarter" idx="10"/>
          </p:nvPr>
        </p:nvSpPr>
        <p:spPr/>
        <p:txBody>
          <a:bodyPr/>
          <a:lstStyle/>
          <a:p>
            <a:fld id="{FA54E3FD-A057-4E75-9879-03212BF9F0D5}" type="slidenum">
              <a:rPr lang="tr-TR" smtClean="0"/>
              <a:t>9</a:t>
            </a:fld>
            <a:endParaRPr lang="tr-TR"/>
          </a:p>
        </p:txBody>
      </p:sp>
    </p:spTree>
    <p:extLst>
      <p:ext uri="{BB962C8B-B14F-4D97-AF65-F5344CB8AC3E}">
        <p14:creationId xmlns:p14="http://schemas.microsoft.com/office/powerpoint/2010/main" val="75191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5.xml"/><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6.xml"/><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jp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fda.gov/patients/drug-development-process/step-3-clinical-research" TargetMode="External"/><Relationship Id="rId5" Type="http://schemas.openxmlformats.org/officeDocument/2006/relationships/hyperlink" Target="https://www.ema.europa.eu/en/human-regulatory-overview/research-and-development/clinical-trials-human-medicines" TargetMode="External"/><Relationship Id="rId10" Type="http://schemas.openxmlformats.org/officeDocument/2006/relationships/image" Target="../media/image29.png"/><Relationship Id="rId4" Type="http://schemas.openxmlformats.org/officeDocument/2006/relationships/hyperlink" Target="https://titck.gov.tr/faaliyetalanlari/ilac/klinik-arastirmalar" TargetMode="Externa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xample of a molecular structure">
            <a:extLst>
              <a:ext uri="{FF2B5EF4-FFF2-40B4-BE49-F238E27FC236}">
                <a16:creationId xmlns:a16="http://schemas.microsoft.com/office/drawing/2014/main" id="{2B050A74-D291-A002-5EE0-D5967A5F154F}"/>
              </a:ext>
            </a:extLst>
          </p:cNvPr>
          <p:cNvPicPr>
            <a:picLocks noChangeAspect="1"/>
          </p:cNvPicPr>
          <p:nvPr/>
        </p:nvPicPr>
        <p:blipFill rotWithShape="1">
          <a:blip r:embed="rId3"/>
          <a:srcRect t="71" b="12553"/>
          <a:stretch/>
        </p:blipFill>
        <p:spPr>
          <a:xfrm>
            <a:off x="-1" y="16248"/>
            <a:ext cx="12192000" cy="6858001"/>
          </a:xfrm>
          <a:prstGeom prst="rect">
            <a:avLst/>
          </a:prstGeom>
          <a:effectLst>
            <a:outerShdw blurRad="596900" dist="330200" dir="8820000" sx="87000" sy="87000" algn="ctr" rotWithShape="0">
              <a:srgbClr val="000000">
                <a:alpha val="29000"/>
              </a:srgbClr>
            </a:outerShdw>
          </a:effectLst>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3" y="3091928"/>
            <a:ext cx="10070536" cy="2387600"/>
          </a:xfrm>
        </p:spPr>
        <p:txBody>
          <a:bodyPr>
            <a:normAutofit fontScale="90000"/>
          </a:bodyPr>
          <a:lstStyle/>
          <a:p>
            <a:pPr algn="l"/>
            <a:r>
              <a:rPr lang="en-US" sz="6600" b="1" dirty="0">
                <a:solidFill>
                  <a:schemeClr val="bg1"/>
                </a:solidFill>
              </a:rPr>
              <a:t>DEVELOPMENT: </a:t>
            </a:r>
            <a:br>
              <a:rPr lang="en-US" sz="6600" b="1" dirty="0">
                <a:solidFill>
                  <a:schemeClr val="bg1"/>
                </a:solidFill>
              </a:rPr>
            </a:br>
            <a:r>
              <a:rPr lang="en-US" sz="6600" b="1" dirty="0">
                <a:solidFill>
                  <a:schemeClr val="bg1"/>
                </a:solidFill>
              </a:rPr>
              <a:t>Basic Principles of Clinical Research</a:t>
            </a:r>
            <a:endParaRPr lang="en-NL" sz="6600" dirty="0">
              <a:solidFill>
                <a:schemeClr val="bg1"/>
              </a:solidFill>
            </a:endParaRP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en-US" dirty="0">
                <a:solidFill>
                  <a:schemeClr val="bg1"/>
                </a:solidFill>
              </a:rPr>
              <a:t>From Molecule to Drug</a:t>
            </a:r>
          </a:p>
        </p:txBody>
      </p:sp>
      <p:pic>
        <p:nvPicPr>
          <p:cNvPr id="3" name="Resim 1">
            <a:extLst>
              <a:ext uri="{FF2B5EF4-FFF2-40B4-BE49-F238E27FC236}">
                <a16:creationId xmlns:a16="http://schemas.microsoft.com/office/drawing/2014/main" id="{2DBA1036-A8B0-1AB8-ECC6-D61E98D8302A}"/>
              </a:ext>
            </a:extLst>
          </p:cNvPr>
          <p:cNvPicPr>
            <a:picLocks noChangeAspect="1"/>
          </p:cNvPicPr>
          <p:nvPr/>
        </p:nvPicPr>
        <p:blipFill>
          <a:blip r:embed="rId4"/>
          <a:stretch>
            <a:fillRect/>
          </a:stretch>
        </p:blipFill>
        <p:spPr>
          <a:xfrm>
            <a:off x="212849" y="223984"/>
            <a:ext cx="11766300" cy="999831"/>
          </a:xfrm>
          <a:prstGeom prst="rect">
            <a:avLst/>
          </a:prstGeom>
        </p:spPr>
      </p:pic>
      <p:sp>
        <p:nvSpPr>
          <p:cNvPr id="7" name="Google Shape;98;p1">
            <a:extLst>
              <a:ext uri="{FF2B5EF4-FFF2-40B4-BE49-F238E27FC236}">
                <a16:creationId xmlns:a16="http://schemas.microsoft.com/office/drawing/2014/main" id="{E90349CF-5901-5D89-82FE-ED7F259329F7}"/>
              </a:ext>
            </a:extLst>
          </p:cNvPr>
          <p:cNvSpPr txBox="1"/>
          <p:nvPr/>
        </p:nvSpPr>
        <p:spPr>
          <a:xfrm>
            <a:off x="370389" y="6296102"/>
            <a:ext cx="9415508" cy="56189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FFFF"/>
              </a:buClr>
              <a:buSzPts val="1400"/>
              <a:buFont typeface="Arial"/>
              <a:buNone/>
            </a:pPr>
            <a:r>
              <a:rPr lang="tr-TR" sz="2000" b="1" i="0" u="none" strike="noStrike" cap="none" dirty="0">
                <a:solidFill>
                  <a:srgbClr val="FFFFFF"/>
                </a:solidFill>
                <a:latin typeface="Calibri"/>
                <a:ea typeface="Calibri"/>
                <a:cs typeface="Calibri"/>
                <a:sym typeface="Calibri"/>
              </a:rPr>
              <a:t>Dr. Mehmet Kürşat</a:t>
            </a:r>
            <a:r>
              <a:rPr lang="en-US" sz="2000" b="1" i="0" u="none" strike="noStrike" cap="none" dirty="0">
                <a:solidFill>
                  <a:srgbClr val="FFFFFF"/>
                </a:solidFill>
                <a:latin typeface="Calibri"/>
                <a:ea typeface="Calibri"/>
                <a:cs typeface="Calibri"/>
                <a:sym typeface="Calibri"/>
              </a:rPr>
              <a:t> DER</a:t>
            </a:r>
            <a:r>
              <a:rPr lang="tr-TR" sz="2000" b="1" i="0" u="none" strike="noStrike" cap="none" dirty="0">
                <a:solidFill>
                  <a:srgbClr val="FFFFFF"/>
                </a:solidFill>
                <a:latin typeface="Calibri"/>
                <a:ea typeface="Calibri"/>
                <a:cs typeface="Calibri"/>
                <a:sym typeface="Calibri"/>
              </a:rPr>
              <a:t>İCİ</a:t>
            </a:r>
            <a:endParaRPr b="1" dirty="0"/>
          </a:p>
        </p:txBody>
      </p:sp>
    </p:spTree>
    <p:extLst>
      <p:ext uri="{BB962C8B-B14F-4D97-AF65-F5344CB8AC3E}">
        <p14:creationId xmlns:p14="http://schemas.microsoft.com/office/powerpoint/2010/main" val="118129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Unvan 1"/>
          <p:cNvSpPr>
            <a:spLocks noGrp="1"/>
          </p:cNvSpPr>
          <p:nvPr>
            <p:ph type="title"/>
          </p:nvPr>
        </p:nvSpPr>
        <p:spPr>
          <a:xfrm>
            <a:off x="1295400" y="669925"/>
            <a:ext cx="4800600" cy="1325563"/>
          </a:xfrm>
        </p:spPr>
        <p:txBody>
          <a:bodyPr vert="horz" lIns="91440" tIns="45720" rIns="91440" bIns="45720" rtlCol="0" anchor="b">
            <a:normAutofit/>
          </a:bodyPr>
          <a:lstStyle/>
          <a:p>
            <a:r>
              <a:rPr lang="en-US" kern="1200" dirty="0">
                <a:solidFill>
                  <a:schemeClr val="bg1"/>
                </a:solidFill>
                <a:latin typeface="+mj-lt"/>
                <a:ea typeface="+mj-ea"/>
                <a:cs typeface="+mj-cs"/>
              </a:rPr>
              <a:t>Case: Tuskegee Syphilis Experiment</a:t>
            </a:r>
          </a:p>
        </p:txBody>
      </p: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İçerik Yer Tutucusu 5"/>
          <p:cNvSpPr>
            <a:spLocks noGrp="1"/>
          </p:cNvSpPr>
          <p:nvPr>
            <p:ph sz="half" idx="2"/>
          </p:nvPr>
        </p:nvSpPr>
        <p:spPr>
          <a:xfrm>
            <a:off x="1295400" y="2288833"/>
            <a:ext cx="4800600" cy="3711571"/>
          </a:xfrm>
        </p:spPr>
        <p:txBody>
          <a:bodyPr vert="horz" lIns="91440" tIns="45720" rIns="91440" bIns="45720" rtlCol="0">
            <a:normAutofit/>
          </a:bodyPr>
          <a:lstStyle/>
          <a:p>
            <a:r>
              <a:rPr lang="en-US" sz="2000" b="1" dirty="0">
                <a:solidFill>
                  <a:schemeClr val="bg1"/>
                </a:solidFill>
              </a:rPr>
              <a:t>Background:</a:t>
            </a:r>
            <a:r>
              <a:rPr lang="en-US" sz="2000" dirty="0">
                <a:solidFill>
                  <a:schemeClr val="bg1"/>
                </a:solidFill>
              </a:rPr>
              <a:t> </a:t>
            </a:r>
          </a:p>
          <a:p>
            <a:pPr lvl="1"/>
            <a:r>
              <a:rPr lang="en-US" sz="2000" dirty="0">
                <a:solidFill>
                  <a:schemeClr val="bg1"/>
                </a:solidFill>
              </a:rPr>
              <a:t>Study conducted from 1932 to 1972 in Tuskegee, Alabama.</a:t>
            </a:r>
          </a:p>
          <a:p>
            <a:pPr lvl="1"/>
            <a:r>
              <a:rPr lang="en-US" sz="2000" dirty="0">
                <a:solidFill>
                  <a:schemeClr val="bg1"/>
                </a:solidFill>
              </a:rPr>
              <a:t>Initiated by the U.S. Public Health Service and the Tuskegee Institute.</a:t>
            </a:r>
          </a:p>
          <a:p>
            <a:pPr lvl="1"/>
            <a:r>
              <a:rPr lang="en-US" sz="2000" dirty="0">
                <a:solidFill>
                  <a:schemeClr val="bg1"/>
                </a:solidFill>
              </a:rPr>
              <a:t>Aimed to track the natural course of untreated syphilis in African American men. </a:t>
            </a:r>
          </a:p>
          <a:p>
            <a:pPr lvl="1"/>
            <a:r>
              <a:rPr lang="en-US" sz="2000" dirty="0">
                <a:solidFill>
                  <a:schemeClr val="bg1"/>
                </a:solidFill>
              </a:rPr>
              <a:t>600 participants, 399 of whom had latent syphilis, and 201 healthy control.</a:t>
            </a:r>
          </a:p>
        </p:txBody>
      </p:sp>
      <p:pic>
        <p:nvPicPr>
          <p:cNvPr id="5" name="İçerik Yer Tutucusu 4"/>
          <p:cNvPicPr>
            <a:picLocks noGrp="1" noChangeAspect="1"/>
          </p:cNvPicPr>
          <p:nvPr>
            <p:ph sz="half" idx="1"/>
          </p:nvPr>
        </p:nvPicPr>
        <p:blipFill>
          <a:blip r:embed="rId4"/>
          <a:stretch>
            <a:fillRect/>
          </a:stretch>
        </p:blipFill>
        <p:spPr>
          <a:xfrm>
            <a:off x="7629727" y="2037503"/>
            <a:ext cx="4562263" cy="2782980"/>
          </a:xfrm>
          <a:prstGeom prst="rect">
            <a:avLst/>
          </a:prstGeom>
        </p:spPr>
      </p:pic>
      <p:cxnSp>
        <p:nvCxnSpPr>
          <p:cNvPr id="15" name="Straight Connector 14">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8069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Unvan 1"/>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Ethical breaches and human impact</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21DCB98-0A03-1EBC-1097-41000AB427A6}"/>
              </a:ext>
            </a:extLst>
          </p:cNvPr>
          <p:cNvSpPr>
            <a:spLocks noGrp="1"/>
          </p:cNvSpPr>
          <p:nvPr>
            <p:ph sz="half" idx="1"/>
          </p:nvPr>
        </p:nvSpPr>
        <p:spPr>
          <a:xfrm>
            <a:off x="1295400" y="2288833"/>
            <a:ext cx="4800600" cy="3711571"/>
          </a:xfrm>
        </p:spPr>
        <p:txBody>
          <a:bodyPr vert="horz" lIns="91440" tIns="45720" rIns="91440" bIns="45720" rtlCol="0">
            <a:normAutofit/>
          </a:bodyPr>
          <a:lstStyle/>
          <a:p>
            <a:r>
              <a:rPr lang="en-US" sz="2000" dirty="0">
                <a:solidFill>
                  <a:schemeClr val="bg1"/>
                </a:solidFill>
              </a:rPr>
              <a:t>Participants believed they were receiving free healthcare, not part of a study.</a:t>
            </a:r>
          </a:p>
          <a:p>
            <a:r>
              <a:rPr lang="en-US" sz="2000" dirty="0">
                <a:solidFill>
                  <a:schemeClr val="bg1"/>
                </a:solidFill>
              </a:rPr>
              <a:t>Penicillin treatment was available but intentionally withheld from participants.</a:t>
            </a:r>
          </a:p>
          <a:p>
            <a:r>
              <a:rPr lang="en-US" sz="2000" dirty="0">
                <a:solidFill>
                  <a:schemeClr val="bg1"/>
                </a:solidFill>
              </a:rPr>
              <a:t>Resulted in unnecessary suffering, serious health complications, and deaths.</a:t>
            </a:r>
          </a:p>
          <a:p>
            <a:r>
              <a:rPr lang="en-US" sz="2000" dirty="0">
                <a:solidFill>
                  <a:schemeClr val="bg1"/>
                </a:solidFill>
              </a:rPr>
              <a:t>Demonstrated grave violations of informed consent and medical ethics.</a:t>
            </a:r>
          </a:p>
        </p:txBody>
      </p:sp>
      <p:pic>
        <p:nvPicPr>
          <p:cNvPr id="10" name="Resim 9"/>
          <p:cNvPicPr>
            <a:picLocks noChangeAspect="1"/>
          </p:cNvPicPr>
          <p:nvPr/>
        </p:nvPicPr>
        <p:blipFill>
          <a:blip r:embed="rId4"/>
          <a:stretch>
            <a:fillRect/>
          </a:stretch>
        </p:blipFill>
        <p:spPr>
          <a:xfrm>
            <a:off x="7041032" y="369913"/>
            <a:ext cx="2796962" cy="2784532"/>
          </a:xfrm>
          <a:prstGeom prst="rect">
            <a:avLst/>
          </a:prstGeom>
        </p:spPr>
      </p:pic>
      <p:sp>
        <p:nvSpPr>
          <p:cNvPr id="19" name="Rectangle 18">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p:cNvPicPr>
            <a:picLocks noChangeAspect="1"/>
          </p:cNvPicPr>
          <p:nvPr/>
        </p:nvPicPr>
        <p:blipFill>
          <a:blip r:embed="rId5"/>
          <a:stretch>
            <a:fillRect/>
          </a:stretch>
        </p:blipFill>
        <p:spPr>
          <a:xfrm>
            <a:off x="8038661" y="3783694"/>
            <a:ext cx="3588640" cy="2677677"/>
          </a:xfrm>
          <a:prstGeom prst="rect">
            <a:avLst/>
          </a:prstGeom>
        </p:spPr>
      </p:pic>
      <p:sp>
        <p:nvSpPr>
          <p:cNvPr id="21" name="Rectangle 20">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8463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Unvan 1"/>
          <p:cNvSpPr>
            <a:spLocks noGrp="1"/>
          </p:cNvSpPr>
          <p:nvPr>
            <p:ph type="title"/>
          </p:nvPr>
        </p:nvSpPr>
        <p:spPr>
          <a:xfrm>
            <a:off x="838200" y="448721"/>
            <a:ext cx="4707671" cy="1225650"/>
          </a:xfrm>
        </p:spPr>
        <p:txBody>
          <a:bodyPr anchor="b">
            <a:normAutofit fontScale="90000"/>
          </a:bodyPr>
          <a:lstStyle/>
          <a:p>
            <a:r>
              <a:rPr lang="en-US" sz="3800" b="1" dirty="0">
                <a:solidFill>
                  <a:schemeClr val="bg1"/>
                </a:solidFill>
              </a:rPr>
              <a:t>Aftermath and Changes in Research Ethics</a:t>
            </a:r>
            <a:endParaRPr lang="tr-TR" sz="3800" dirty="0">
              <a:solidFill>
                <a:schemeClr val="bg1"/>
              </a:solidFill>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897769" y="1909192"/>
            <a:ext cx="4586513" cy="3647710"/>
          </a:xfrm>
        </p:spPr>
        <p:txBody>
          <a:bodyPr anchor="ctr">
            <a:normAutofit/>
          </a:bodyPr>
          <a:lstStyle/>
          <a:p>
            <a:r>
              <a:rPr lang="en-US" sz="1700" dirty="0">
                <a:solidFill>
                  <a:schemeClr val="bg1"/>
                </a:solidFill>
              </a:rPr>
              <a:t>Exposure of the study in 1972 prompted public outrage and a congressional investigation.</a:t>
            </a:r>
          </a:p>
          <a:p>
            <a:r>
              <a:rPr lang="en-US" sz="1700" dirty="0">
                <a:solidFill>
                  <a:schemeClr val="bg1"/>
                </a:solidFill>
              </a:rPr>
              <a:t>Immediate termination of the study following the exposure.</a:t>
            </a:r>
          </a:p>
          <a:p>
            <a:r>
              <a:rPr lang="en-US" sz="1700" dirty="0">
                <a:solidFill>
                  <a:schemeClr val="bg1"/>
                </a:solidFill>
              </a:rPr>
              <a:t>Establishment of the National Research Act and subsequent Belmont Report.</a:t>
            </a:r>
          </a:p>
          <a:p>
            <a:r>
              <a:rPr lang="en-US" sz="1700" dirty="0">
                <a:solidFill>
                  <a:schemeClr val="bg1"/>
                </a:solidFill>
              </a:rPr>
              <a:t>Introduction of ethical principles for research: respect for persons, beneficence, and justice.</a:t>
            </a:r>
          </a:p>
          <a:p>
            <a:r>
              <a:rPr lang="en-US" sz="1700" dirty="0">
                <a:solidFill>
                  <a:schemeClr val="bg1"/>
                </a:solidFill>
              </a:rPr>
              <a:t>The study emphasizes the critical need for ethical oversight in clinical research.</a:t>
            </a:r>
            <a:endParaRPr lang="tr-TR" sz="1700" dirty="0">
              <a:solidFill>
                <a:schemeClr val="bg1"/>
              </a:solidFill>
            </a:endParaRPr>
          </a:p>
        </p:txBody>
      </p:sp>
      <p:pic>
        <p:nvPicPr>
          <p:cNvPr id="6" name="Resim 5"/>
          <p:cNvPicPr>
            <a:picLocks noChangeAspect="1"/>
          </p:cNvPicPr>
          <p:nvPr/>
        </p:nvPicPr>
        <p:blipFill rotWithShape="1">
          <a:blip r:embed="rId4"/>
          <a:srcRect l="7349" r="3158" b="1"/>
          <a:stretch/>
        </p:blipFill>
        <p:spPr>
          <a:xfrm>
            <a:off x="6131859" y="730223"/>
            <a:ext cx="5666547" cy="3398024"/>
          </a:xfrm>
          <a:prstGeom prst="rect">
            <a:avLst/>
          </a:prstGeom>
        </p:spPr>
      </p:pic>
      <p:cxnSp>
        <p:nvCxnSpPr>
          <p:cNvPr id="15" name="Straight Connector 14">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rotWithShape="1">
          <a:blip r:embed="rId5"/>
          <a:srcRect r="-2" b="9015"/>
          <a:stretch/>
        </p:blipFill>
        <p:spPr>
          <a:xfrm>
            <a:off x="8373035" y="4426962"/>
            <a:ext cx="3693459" cy="2259879"/>
          </a:xfrm>
          <a:prstGeom prst="rect">
            <a:avLst/>
          </a:prstGeom>
        </p:spPr>
      </p:pic>
    </p:spTree>
    <p:custDataLst>
      <p:tags r:id="rId1"/>
    </p:custDataLst>
    <p:extLst>
      <p:ext uri="{BB962C8B-B14F-4D97-AF65-F5344CB8AC3E}">
        <p14:creationId xmlns:p14="http://schemas.microsoft.com/office/powerpoint/2010/main" val="31073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137033" y="670559"/>
            <a:ext cx="4683321" cy="2148841"/>
          </a:xfrm>
        </p:spPr>
        <p:txBody>
          <a:bodyPr vert="horz" lIns="91440" tIns="45720" rIns="91440" bIns="45720" rtlCol="0" anchor="t">
            <a:normAutofit/>
          </a:bodyPr>
          <a:lstStyle/>
          <a:p>
            <a:r>
              <a:rPr lang="en-US" sz="3700" b="1" dirty="0"/>
              <a:t>IV. Ethics Committees (Institutional Review Boards - IRBs) and Ethical Guidelines</a:t>
            </a:r>
            <a:endParaRPr lang="en-US" sz="3700" dirty="0"/>
          </a:p>
        </p:txBody>
      </p:sp>
      <p:pic>
        <p:nvPicPr>
          <p:cNvPr id="6" name="Resim 5" descr="Silhouette of people sitting at a table&#10;&#10;Description automatically generated"/>
          <p:cNvPicPr>
            <a:picLocks noChangeAspect="1"/>
          </p:cNvPicPr>
          <p:nvPr/>
        </p:nvPicPr>
        <p:blipFill rotWithShape="1">
          <a:blip r:embed="rId4"/>
          <a:srcRect l="25685" r="22768" b="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İçerik Yer Tutucusu 2"/>
          <p:cNvSpPr>
            <a:spLocks noGrp="1"/>
          </p:cNvSpPr>
          <p:nvPr>
            <p:ph sz="half" idx="1"/>
          </p:nvPr>
        </p:nvSpPr>
        <p:spPr>
          <a:xfrm>
            <a:off x="6797004" y="670559"/>
            <a:ext cx="4555782" cy="5445076"/>
          </a:xfrm>
        </p:spPr>
        <p:txBody>
          <a:bodyPr vert="horz" lIns="91440" tIns="45720" rIns="91440" bIns="45720" rtlCol="0" anchor="t">
            <a:normAutofit/>
          </a:bodyPr>
          <a:lstStyle/>
          <a:p>
            <a:r>
              <a:rPr lang="en-US" sz="2000" b="1" dirty="0"/>
              <a:t>Functions of Ethical Committees</a:t>
            </a:r>
          </a:p>
          <a:p>
            <a:pPr lvl="1"/>
            <a:r>
              <a:rPr lang="en-US" sz="2000" dirty="0"/>
              <a:t>Protocol Review and Approval</a:t>
            </a:r>
          </a:p>
          <a:p>
            <a:pPr lvl="1"/>
            <a:r>
              <a:rPr lang="en-US" sz="2000" dirty="0"/>
              <a:t>Informed Consent Oversight</a:t>
            </a:r>
          </a:p>
          <a:p>
            <a:pPr lvl="1"/>
            <a:r>
              <a:rPr lang="en-US" sz="2000" dirty="0"/>
              <a:t>Risk-Benefit Assessment</a:t>
            </a:r>
          </a:p>
          <a:p>
            <a:pPr lvl="1"/>
            <a:r>
              <a:rPr lang="en-US" sz="2000" dirty="0"/>
              <a:t>Continuing Review</a:t>
            </a:r>
          </a:p>
          <a:p>
            <a:pPr lvl="1"/>
            <a:r>
              <a:rPr lang="en-US" sz="2000" dirty="0"/>
              <a:t>Privacy and Confidentiality Evaluation</a:t>
            </a:r>
          </a:p>
          <a:p>
            <a:pPr lvl="1"/>
            <a:r>
              <a:rPr lang="en-US" sz="2000" dirty="0"/>
              <a:t>Participant Selection and Inclusion</a:t>
            </a:r>
          </a:p>
          <a:p>
            <a:pPr lvl="1"/>
            <a:r>
              <a:rPr lang="en-US" sz="2000" dirty="0"/>
              <a:t>Emergency Unblinding and Adverse Event Oversight</a:t>
            </a:r>
          </a:p>
          <a:p>
            <a:pPr lvl="1"/>
            <a:r>
              <a:rPr lang="en-US" sz="2000" dirty="0"/>
              <a:t>Community and Cultural Considerations</a:t>
            </a:r>
          </a:p>
          <a:p>
            <a:pPr lvl="1"/>
            <a:r>
              <a:rPr lang="en-US" sz="2000" dirty="0"/>
              <a:t>Education and Guidance</a:t>
            </a:r>
          </a:p>
          <a:p>
            <a:endParaRPr lang="en-US" sz="2000" dirty="0"/>
          </a:p>
          <a:p>
            <a:endParaRPr lang="en-US" sz="2000" dirty="0"/>
          </a:p>
        </p:txBody>
      </p:sp>
    </p:spTree>
    <p:custDataLst>
      <p:tags r:id="rId1"/>
    </p:custDataLst>
    <p:extLst>
      <p:ext uri="{BB962C8B-B14F-4D97-AF65-F5344CB8AC3E}">
        <p14:creationId xmlns:p14="http://schemas.microsoft.com/office/powerpoint/2010/main" val="21059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Significance of Ethical Committees</a:t>
            </a:r>
            <a:endParaRPr lang="tr-TR" dirty="0"/>
          </a:p>
        </p:txBody>
      </p:sp>
      <p:graphicFrame>
        <p:nvGraphicFramePr>
          <p:cNvPr id="5" name="İçerik Yer Tutucusu 4"/>
          <p:cNvGraphicFramePr>
            <a:graphicFrameLocks noGrp="1"/>
          </p:cNvGraphicFramePr>
          <p:nvPr>
            <p:ph sz="half" idx="1"/>
          </p:nvPr>
        </p:nvGraphicFramePr>
        <p:xfrm>
          <a:off x="1474807" y="1548616"/>
          <a:ext cx="8780362" cy="2306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İçerik Yer Tutucusu 3"/>
          <p:cNvSpPr>
            <a:spLocks noGrp="1"/>
          </p:cNvSpPr>
          <p:nvPr>
            <p:ph sz="half" idx="2"/>
          </p:nvPr>
        </p:nvSpPr>
        <p:spPr>
          <a:xfrm>
            <a:off x="732097" y="4267097"/>
            <a:ext cx="5495081" cy="2410709"/>
          </a:xfrm>
        </p:spPr>
        <p:txBody>
          <a:bodyPr>
            <a:normAutofit/>
          </a:bodyPr>
          <a:lstStyle/>
          <a:p>
            <a:pPr marL="0" indent="0">
              <a:buNone/>
            </a:pPr>
            <a:r>
              <a:rPr lang="en-US" dirty="0"/>
              <a:t>Composition of Ethical Committees</a:t>
            </a:r>
            <a:r>
              <a:rPr lang="tr-TR" dirty="0"/>
              <a:t>;</a:t>
            </a:r>
            <a:endParaRPr lang="en-US" dirty="0"/>
          </a:p>
          <a:p>
            <a:pPr lvl="1"/>
            <a:r>
              <a:rPr lang="en-US" dirty="0"/>
              <a:t>Members</a:t>
            </a:r>
          </a:p>
          <a:p>
            <a:pPr lvl="1"/>
            <a:r>
              <a:rPr lang="en-US" dirty="0"/>
              <a:t>Chairperson</a:t>
            </a:r>
          </a:p>
          <a:p>
            <a:pPr lvl="1"/>
            <a:r>
              <a:rPr lang="en-US" dirty="0"/>
              <a:t>Community Representatives</a:t>
            </a:r>
          </a:p>
          <a:p>
            <a:pPr lvl="1"/>
            <a:r>
              <a:rPr lang="en-US" dirty="0"/>
              <a:t>Legal and Regulatory Experts</a:t>
            </a:r>
          </a:p>
        </p:txBody>
      </p:sp>
      <p:pic>
        <p:nvPicPr>
          <p:cNvPr id="6146" name="Picture 2" descr="Ethics Committees: Guidance for Business and Patient Best Practic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8568" y="4338556"/>
            <a:ext cx="4375231" cy="18696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0678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601A708B-1DFA-43C2-B075-54EBC3373090}"/>
                                            </p:graphicEl>
                                          </p:spTgt>
                                        </p:tgtEl>
                                        <p:attrNameLst>
                                          <p:attrName>style.visibility</p:attrName>
                                        </p:attrNameLst>
                                      </p:cBhvr>
                                      <p:to>
                                        <p:strVal val="visible"/>
                                      </p:to>
                                    </p:set>
                                    <p:animEffect transition="in" filter="dissolve">
                                      <p:cBhvr>
                                        <p:cTn id="7" dur="500"/>
                                        <p:tgtEl>
                                          <p:spTgt spid="5">
                                            <p:graphicEl>
                                              <a:dgm id="{601A708B-1DFA-43C2-B075-54EBC337309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08AC51BD-672A-4088-A247-5019DC2E1903}"/>
                                            </p:graphicEl>
                                          </p:spTgt>
                                        </p:tgtEl>
                                        <p:attrNameLst>
                                          <p:attrName>style.visibility</p:attrName>
                                        </p:attrNameLst>
                                      </p:cBhvr>
                                      <p:to>
                                        <p:strVal val="visible"/>
                                      </p:to>
                                    </p:set>
                                    <p:animEffect transition="in" filter="dissolve">
                                      <p:cBhvr>
                                        <p:cTn id="12" dur="500"/>
                                        <p:tgtEl>
                                          <p:spTgt spid="5">
                                            <p:graphicEl>
                                              <a:dgm id="{08AC51BD-672A-4088-A247-5019DC2E190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graphicEl>
                                              <a:dgm id="{08C53607-1D94-40EE-9075-9163F52A37B6}"/>
                                            </p:graphicEl>
                                          </p:spTgt>
                                        </p:tgtEl>
                                        <p:attrNameLst>
                                          <p:attrName>style.visibility</p:attrName>
                                        </p:attrNameLst>
                                      </p:cBhvr>
                                      <p:to>
                                        <p:strVal val="visible"/>
                                      </p:to>
                                    </p:set>
                                    <p:animEffect transition="in" filter="dissolve">
                                      <p:cBhvr>
                                        <p:cTn id="17" dur="500"/>
                                        <p:tgtEl>
                                          <p:spTgt spid="5">
                                            <p:graphicEl>
                                              <a:dgm id="{08C53607-1D94-40EE-9075-9163F52A37B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graphicEl>
                                              <a:dgm id="{3A595FA7-95BE-4C26-8603-766A92016D7F}"/>
                                            </p:graphicEl>
                                          </p:spTgt>
                                        </p:tgtEl>
                                        <p:attrNameLst>
                                          <p:attrName>style.visibility</p:attrName>
                                        </p:attrNameLst>
                                      </p:cBhvr>
                                      <p:to>
                                        <p:strVal val="visible"/>
                                      </p:to>
                                    </p:set>
                                    <p:animEffect transition="in" filter="dissolve">
                                      <p:cBhvr>
                                        <p:cTn id="22" dur="500"/>
                                        <p:tgtEl>
                                          <p:spTgt spid="5">
                                            <p:graphicEl>
                                              <a:dgm id="{3A595FA7-95BE-4C26-8603-766A92016D7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graphicEl>
                                              <a:dgm id="{0BC2311D-E72E-4F53-9140-F9D48D48C11E}"/>
                                            </p:graphicEl>
                                          </p:spTgt>
                                        </p:tgtEl>
                                        <p:attrNameLst>
                                          <p:attrName>style.visibility</p:attrName>
                                        </p:attrNameLst>
                                      </p:cBhvr>
                                      <p:to>
                                        <p:strVal val="visible"/>
                                      </p:to>
                                    </p:set>
                                    <p:animEffect transition="in" filter="dissolve">
                                      <p:cBhvr>
                                        <p:cTn id="27" dur="500"/>
                                        <p:tgtEl>
                                          <p:spTgt spid="5">
                                            <p:graphicEl>
                                              <a:dgm id="{0BC2311D-E72E-4F53-9140-F9D48D48C11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dissolve">
                                      <p:cBhvr>
                                        <p:cTn id="32" dur="500"/>
                                        <p:tgtEl>
                                          <p:spTgt spid="4">
                                            <p:txEl>
                                              <p:pRg st="0" end="0"/>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dissolve">
                                      <p:cBhvr>
                                        <p:cTn id="35" dur="500"/>
                                        <p:tgtEl>
                                          <p:spTgt spid="4">
                                            <p:txEl>
                                              <p:pRg st="1" end="1"/>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dissolve">
                                      <p:cBhvr>
                                        <p:cTn id="38" dur="500"/>
                                        <p:tgtEl>
                                          <p:spTgt spid="4">
                                            <p:txEl>
                                              <p:pRg st="2" end="2"/>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dissolve">
                                      <p:cBhvr>
                                        <p:cTn id="41" dur="500"/>
                                        <p:tgtEl>
                                          <p:spTgt spid="4">
                                            <p:txEl>
                                              <p:pRg st="3" end="3"/>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dissolve">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 </a:t>
            </a:r>
            <a:r>
              <a:rPr lang="tr-TR" dirty="0" err="1"/>
              <a:t>Good</a:t>
            </a:r>
            <a:r>
              <a:rPr lang="tr-TR" dirty="0"/>
              <a:t> </a:t>
            </a:r>
            <a:r>
              <a:rPr lang="tr-TR" dirty="0" err="1"/>
              <a:t>Clinical</a:t>
            </a:r>
            <a:r>
              <a:rPr lang="tr-TR" dirty="0"/>
              <a:t> </a:t>
            </a:r>
            <a:r>
              <a:rPr lang="tr-TR" dirty="0" err="1"/>
              <a:t>Practice</a:t>
            </a:r>
            <a:r>
              <a:rPr lang="tr-TR" dirty="0"/>
              <a:t> (GCP)</a:t>
            </a:r>
          </a:p>
        </p:txBody>
      </p:sp>
      <p:graphicFrame>
        <p:nvGraphicFramePr>
          <p:cNvPr id="8" name="İçerik Yer Tutucusu 2">
            <a:extLst>
              <a:ext uri="{FF2B5EF4-FFF2-40B4-BE49-F238E27FC236}">
                <a16:creationId xmlns:a16="http://schemas.microsoft.com/office/drawing/2014/main" id="{0DF9DE59-0B0E-0019-A9F2-47C028F0B34E}"/>
              </a:ext>
            </a:extLst>
          </p:cNvPr>
          <p:cNvGraphicFramePr>
            <a:graphicFrameLocks noGrp="1"/>
          </p:cNvGraphicFramePr>
          <p:nvPr>
            <p:ph sz="half" idx="1"/>
          </p:nvPr>
        </p:nvGraphicFramePr>
        <p:xfrm>
          <a:off x="838200" y="1825625"/>
          <a:ext cx="10367682"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p:cNvPicPr>
            <a:picLocks noChangeAspect="1"/>
          </p:cNvPicPr>
          <p:nvPr/>
        </p:nvPicPr>
        <p:blipFill>
          <a:blip r:embed="rId9"/>
          <a:stretch>
            <a:fillRect/>
          </a:stretch>
        </p:blipFill>
        <p:spPr>
          <a:xfrm>
            <a:off x="8839200" y="4357688"/>
            <a:ext cx="2514600" cy="1819275"/>
          </a:xfrm>
          <a:prstGeom prst="rect">
            <a:avLst/>
          </a:prstGeom>
        </p:spPr>
      </p:pic>
    </p:spTree>
    <p:custDataLst>
      <p:tags r:id="rId1"/>
    </p:custDataLst>
    <p:extLst>
      <p:ext uri="{BB962C8B-B14F-4D97-AF65-F5344CB8AC3E}">
        <p14:creationId xmlns:p14="http://schemas.microsoft.com/office/powerpoint/2010/main" val="40486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graphicEl>
                                              <a:dgm id="{E284FD12-CBAE-5D4B-A2D6-213FE2B2F426}"/>
                                            </p:graphicEl>
                                          </p:spTgt>
                                        </p:tgtEl>
                                        <p:attrNameLst>
                                          <p:attrName>style.visibility</p:attrName>
                                        </p:attrNameLst>
                                      </p:cBhvr>
                                      <p:to>
                                        <p:strVal val="visible"/>
                                      </p:to>
                                    </p:set>
                                    <p:animEffect transition="in" filter="dissolve">
                                      <p:cBhvr>
                                        <p:cTn id="7" dur="500"/>
                                        <p:tgtEl>
                                          <p:spTgt spid="8">
                                            <p:graphicEl>
                                              <a:dgm id="{E284FD12-CBAE-5D4B-A2D6-213FE2B2F426}"/>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graphicEl>
                                              <a:dgm id="{CD547490-C1AD-7C4D-BCE7-1659BD9578CF}"/>
                                            </p:graphicEl>
                                          </p:spTgt>
                                        </p:tgtEl>
                                        <p:attrNameLst>
                                          <p:attrName>style.visibility</p:attrName>
                                        </p:attrNameLst>
                                      </p:cBhvr>
                                      <p:to>
                                        <p:strVal val="visible"/>
                                      </p:to>
                                    </p:set>
                                    <p:animEffect transition="in" filter="dissolve">
                                      <p:cBhvr>
                                        <p:cTn id="10" dur="500"/>
                                        <p:tgtEl>
                                          <p:spTgt spid="8">
                                            <p:graphicEl>
                                              <a:dgm id="{CD547490-C1AD-7C4D-BCE7-1659BD9578C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graphicEl>
                                              <a:dgm id="{5B2A5D1A-A78C-AF4A-B314-E33473990013}"/>
                                            </p:graphicEl>
                                          </p:spTgt>
                                        </p:tgtEl>
                                        <p:attrNameLst>
                                          <p:attrName>style.visibility</p:attrName>
                                        </p:attrNameLst>
                                      </p:cBhvr>
                                      <p:to>
                                        <p:strVal val="visible"/>
                                      </p:to>
                                    </p:set>
                                    <p:animEffect transition="in" filter="dissolve">
                                      <p:cBhvr>
                                        <p:cTn id="15" dur="500"/>
                                        <p:tgtEl>
                                          <p:spTgt spid="8">
                                            <p:graphicEl>
                                              <a:dgm id="{5B2A5D1A-A78C-AF4A-B314-E33473990013}"/>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graphicEl>
                                              <a:dgm id="{79AB4D3B-2512-004F-AD92-8035830A9244}"/>
                                            </p:graphicEl>
                                          </p:spTgt>
                                        </p:tgtEl>
                                        <p:attrNameLst>
                                          <p:attrName>style.visibility</p:attrName>
                                        </p:attrNameLst>
                                      </p:cBhvr>
                                      <p:to>
                                        <p:strVal val="visible"/>
                                      </p:to>
                                    </p:set>
                                    <p:animEffect transition="in" filter="dissolve">
                                      <p:cBhvr>
                                        <p:cTn id="18" dur="500"/>
                                        <p:tgtEl>
                                          <p:spTgt spid="8">
                                            <p:graphicEl>
                                              <a:dgm id="{79AB4D3B-2512-004F-AD92-8035830A924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graphicEl>
                                              <a:dgm id="{CEEC5D2D-924A-4F4D-864F-7ED297F7C604}"/>
                                            </p:graphicEl>
                                          </p:spTgt>
                                        </p:tgtEl>
                                        <p:attrNameLst>
                                          <p:attrName>style.visibility</p:attrName>
                                        </p:attrNameLst>
                                      </p:cBhvr>
                                      <p:to>
                                        <p:strVal val="visible"/>
                                      </p:to>
                                    </p:set>
                                    <p:animEffect transition="in" filter="dissolve">
                                      <p:cBhvr>
                                        <p:cTn id="23" dur="500"/>
                                        <p:tgtEl>
                                          <p:spTgt spid="8">
                                            <p:graphicEl>
                                              <a:dgm id="{CEEC5D2D-924A-4F4D-864F-7ED297F7C604}"/>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graphicEl>
                                              <a:dgm id="{90D5F00D-4A6E-C445-997E-D3F89B66431B}"/>
                                            </p:graphicEl>
                                          </p:spTgt>
                                        </p:tgtEl>
                                        <p:attrNameLst>
                                          <p:attrName>style.visibility</p:attrName>
                                        </p:attrNameLst>
                                      </p:cBhvr>
                                      <p:to>
                                        <p:strVal val="visible"/>
                                      </p:to>
                                    </p:set>
                                    <p:animEffect transition="in" filter="dissolve">
                                      <p:cBhvr>
                                        <p:cTn id="26" dur="500"/>
                                        <p:tgtEl>
                                          <p:spTgt spid="8">
                                            <p:graphicEl>
                                              <a:dgm id="{90D5F00D-4A6E-C445-997E-D3F89B6643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graphicEl>
                                              <a:dgm id="{681A19E2-45D1-1543-B40F-E48BEF650BA6}"/>
                                            </p:graphicEl>
                                          </p:spTgt>
                                        </p:tgtEl>
                                        <p:attrNameLst>
                                          <p:attrName>style.visibility</p:attrName>
                                        </p:attrNameLst>
                                      </p:cBhvr>
                                      <p:to>
                                        <p:strVal val="visible"/>
                                      </p:to>
                                    </p:set>
                                    <p:animEffect transition="in" filter="dissolve">
                                      <p:cBhvr>
                                        <p:cTn id="31" dur="500"/>
                                        <p:tgtEl>
                                          <p:spTgt spid="8">
                                            <p:graphicEl>
                                              <a:dgm id="{681A19E2-45D1-1543-B40F-E48BEF650BA6}"/>
                                            </p:graphic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graphicEl>
                                              <a:dgm id="{AC2B2E8D-CB58-C84B-9A53-13AD0634B85F}"/>
                                            </p:graphicEl>
                                          </p:spTgt>
                                        </p:tgtEl>
                                        <p:attrNameLst>
                                          <p:attrName>style.visibility</p:attrName>
                                        </p:attrNameLst>
                                      </p:cBhvr>
                                      <p:to>
                                        <p:strVal val="visible"/>
                                      </p:to>
                                    </p:set>
                                    <p:animEffect transition="in" filter="dissolve">
                                      <p:cBhvr>
                                        <p:cTn id="34" dur="500"/>
                                        <p:tgtEl>
                                          <p:spTgt spid="8">
                                            <p:graphicEl>
                                              <a:dgm id="{AC2B2E8D-CB58-C84B-9A53-13AD0634B85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graphicEl>
                                              <a:dgm id="{05DD4566-E1D4-2D48-BD04-4868271B5B5D}"/>
                                            </p:graphicEl>
                                          </p:spTgt>
                                        </p:tgtEl>
                                        <p:attrNameLst>
                                          <p:attrName>style.visibility</p:attrName>
                                        </p:attrNameLst>
                                      </p:cBhvr>
                                      <p:to>
                                        <p:strVal val="visible"/>
                                      </p:to>
                                    </p:set>
                                    <p:animEffect transition="in" filter="dissolve">
                                      <p:cBhvr>
                                        <p:cTn id="39" dur="500"/>
                                        <p:tgtEl>
                                          <p:spTgt spid="8">
                                            <p:graphicEl>
                                              <a:dgm id="{05DD4566-E1D4-2D48-BD04-4868271B5B5D}"/>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
                                            <p:graphicEl>
                                              <a:dgm id="{F6AB7AB3-2CE4-8244-BC6B-D5B25211646C}"/>
                                            </p:graphicEl>
                                          </p:spTgt>
                                        </p:tgtEl>
                                        <p:attrNameLst>
                                          <p:attrName>style.visibility</p:attrName>
                                        </p:attrNameLst>
                                      </p:cBhvr>
                                      <p:to>
                                        <p:strVal val="visible"/>
                                      </p:to>
                                    </p:set>
                                    <p:animEffect transition="in" filter="dissolve">
                                      <p:cBhvr>
                                        <p:cTn id="42" dur="500"/>
                                        <p:tgtEl>
                                          <p:spTgt spid="8">
                                            <p:graphicEl>
                                              <a:dgm id="{F6AB7AB3-2CE4-8244-BC6B-D5B25211646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graphicEl>
                                              <a:dgm id="{D46ABE3F-A554-C747-AAA9-605E2AD46C7E}"/>
                                            </p:graphicEl>
                                          </p:spTgt>
                                        </p:tgtEl>
                                        <p:attrNameLst>
                                          <p:attrName>style.visibility</p:attrName>
                                        </p:attrNameLst>
                                      </p:cBhvr>
                                      <p:to>
                                        <p:strVal val="visible"/>
                                      </p:to>
                                    </p:set>
                                    <p:animEffect transition="in" filter="dissolve">
                                      <p:cBhvr>
                                        <p:cTn id="47" dur="500"/>
                                        <p:tgtEl>
                                          <p:spTgt spid="8">
                                            <p:graphicEl>
                                              <a:dgm id="{D46ABE3F-A554-C747-AAA9-605E2AD46C7E}"/>
                                            </p:graphic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8">
                                            <p:graphicEl>
                                              <a:dgm id="{78798C28-EC87-0140-9898-B0B41DE57352}"/>
                                            </p:graphicEl>
                                          </p:spTgt>
                                        </p:tgtEl>
                                        <p:attrNameLst>
                                          <p:attrName>style.visibility</p:attrName>
                                        </p:attrNameLst>
                                      </p:cBhvr>
                                      <p:to>
                                        <p:strVal val="visible"/>
                                      </p:to>
                                    </p:set>
                                    <p:animEffect transition="in" filter="dissolve">
                                      <p:cBhvr>
                                        <p:cTn id="50" dur="500"/>
                                        <p:tgtEl>
                                          <p:spTgt spid="8">
                                            <p:graphicEl>
                                              <a:dgm id="{78798C28-EC87-0140-9898-B0B41DE57352}"/>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8">
                                            <p:graphicEl>
                                              <a:dgm id="{E7B5DA06-DEEF-1C44-B79B-14D9930AB989}"/>
                                            </p:graphicEl>
                                          </p:spTgt>
                                        </p:tgtEl>
                                        <p:attrNameLst>
                                          <p:attrName>style.visibility</p:attrName>
                                        </p:attrNameLst>
                                      </p:cBhvr>
                                      <p:to>
                                        <p:strVal val="visible"/>
                                      </p:to>
                                    </p:set>
                                    <p:animEffect transition="in" filter="dissolve">
                                      <p:cBhvr>
                                        <p:cTn id="55" dur="500"/>
                                        <p:tgtEl>
                                          <p:spTgt spid="8">
                                            <p:graphicEl>
                                              <a:dgm id="{E7B5DA06-DEEF-1C44-B79B-14D9930AB989}"/>
                                            </p:graphic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8">
                                            <p:graphicEl>
                                              <a:dgm id="{D94BD8D0-49F8-0044-BA41-D31338BB6855}"/>
                                            </p:graphicEl>
                                          </p:spTgt>
                                        </p:tgtEl>
                                        <p:attrNameLst>
                                          <p:attrName>style.visibility</p:attrName>
                                        </p:attrNameLst>
                                      </p:cBhvr>
                                      <p:to>
                                        <p:strVal val="visible"/>
                                      </p:to>
                                    </p:set>
                                    <p:animEffect transition="in" filter="dissolve">
                                      <p:cBhvr>
                                        <p:cTn id="58" dur="500"/>
                                        <p:tgtEl>
                                          <p:spTgt spid="8">
                                            <p:graphicEl>
                                              <a:dgm id="{D94BD8D0-49F8-0044-BA41-D31338BB68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Unvan 1"/>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7200" b="1" kern="1200" dirty="0">
                <a:solidFill>
                  <a:schemeClr val="tx1"/>
                </a:solidFill>
                <a:latin typeface="+mj-lt"/>
                <a:ea typeface="+mj-ea"/>
                <a:cs typeface="+mj-cs"/>
              </a:rPr>
              <a:t>Principles of Good Clinical Practice</a:t>
            </a:r>
            <a:endParaRPr lang="en-US" sz="72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08AEC712-CA43-64D8-D91F-3AA3B4516105}"/>
              </a:ext>
            </a:extLst>
          </p:cNvPr>
          <p:cNvGraphicFramePr>
            <a:graphicFrameLocks noGrp="1"/>
          </p:cNvGraphicFramePr>
          <p:nvPr>
            <p:ph sz="half" idx="1"/>
            <p:extLst>
              <p:ext uri="{D42A27DB-BD31-4B8C-83A1-F6EECF244321}">
                <p14:modId xmlns:p14="http://schemas.microsoft.com/office/powerpoint/2010/main" val="204564172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0586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dgm id="{0BE18008-E1E9-894D-BEC6-60785DAC77F2}"/>
                                            </p:graphicEl>
                                          </p:spTgt>
                                        </p:tgtEl>
                                        <p:attrNameLst>
                                          <p:attrName>style.visibility</p:attrName>
                                        </p:attrNameLst>
                                      </p:cBhvr>
                                      <p:to>
                                        <p:strVal val="visible"/>
                                      </p:to>
                                    </p:set>
                                    <p:animEffect transition="in" filter="dissolve">
                                      <p:cBhvr>
                                        <p:cTn id="7" dur="500"/>
                                        <p:tgtEl>
                                          <p:spTgt spid="6">
                                            <p:graphicEl>
                                              <a:dgm id="{0BE18008-E1E9-894D-BEC6-60785DAC77F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graphicEl>
                                              <a:dgm id="{87052AB1-0830-304B-93E6-B87E5AD2211D}"/>
                                            </p:graphicEl>
                                          </p:spTgt>
                                        </p:tgtEl>
                                        <p:attrNameLst>
                                          <p:attrName>style.visibility</p:attrName>
                                        </p:attrNameLst>
                                      </p:cBhvr>
                                      <p:to>
                                        <p:strVal val="visible"/>
                                      </p:to>
                                    </p:set>
                                    <p:animEffect transition="in" filter="dissolve">
                                      <p:cBhvr>
                                        <p:cTn id="12" dur="500"/>
                                        <p:tgtEl>
                                          <p:spTgt spid="6">
                                            <p:graphicEl>
                                              <a:dgm id="{87052AB1-0830-304B-93E6-B87E5AD2211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graphicEl>
                                              <a:dgm id="{72687F95-E5B4-8F49-82E1-3C8AE4D28673}"/>
                                            </p:graphicEl>
                                          </p:spTgt>
                                        </p:tgtEl>
                                        <p:attrNameLst>
                                          <p:attrName>style.visibility</p:attrName>
                                        </p:attrNameLst>
                                      </p:cBhvr>
                                      <p:to>
                                        <p:strVal val="visible"/>
                                      </p:to>
                                    </p:set>
                                    <p:animEffect transition="in" filter="dissolve">
                                      <p:cBhvr>
                                        <p:cTn id="17" dur="500"/>
                                        <p:tgtEl>
                                          <p:spTgt spid="6">
                                            <p:graphicEl>
                                              <a:dgm id="{72687F95-E5B4-8F49-82E1-3C8AE4D2867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graphicEl>
                                              <a:dgm id="{3794A303-39FD-C048-AC82-BCA3B88AA468}"/>
                                            </p:graphicEl>
                                          </p:spTgt>
                                        </p:tgtEl>
                                        <p:attrNameLst>
                                          <p:attrName>style.visibility</p:attrName>
                                        </p:attrNameLst>
                                      </p:cBhvr>
                                      <p:to>
                                        <p:strVal val="visible"/>
                                      </p:to>
                                    </p:set>
                                    <p:animEffect transition="in" filter="dissolve">
                                      <p:cBhvr>
                                        <p:cTn id="22" dur="500"/>
                                        <p:tgtEl>
                                          <p:spTgt spid="6">
                                            <p:graphicEl>
                                              <a:dgm id="{3794A303-39FD-C048-AC82-BCA3B88AA46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graphicEl>
                                              <a:dgm id="{7B3B82AC-9250-A641-8CA1-CC2790B14AE2}"/>
                                            </p:graphicEl>
                                          </p:spTgt>
                                        </p:tgtEl>
                                        <p:attrNameLst>
                                          <p:attrName>style.visibility</p:attrName>
                                        </p:attrNameLst>
                                      </p:cBhvr>
                                      <p:to>
                                        <p:strVal val="visible"/>
                                      </p:to>
                                    </p:set>
                                    <p:animEffect transition="in" filter="dissolve">
                                      <p:cBhvr>
                                        <p:cTn id="27" dur="500"/>
                                        <p:tgtEl>
                                          <p:spTgt spid="6">
                                            <p:graphicEl>
                                              <a:dgm id="{7B3B82AC-9250-A641-8CA1-CC2790B14AE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graphicEl>
                                              <a:dgm id="{430305EA-A698-C44F-BE0C-9E180A530DCB}"/>
                                            </p:graphicEl>
                                          </p:spTgt>
                                        </p:tgtEl>
                                        <p:attrNameLst>
                                          <p:attrName>style.visibility</p:attrName>
                                        </p:attrNameLst>
                                      </p:cBhvr>
                                      <p:to>
                                        <p:strVal val="visible"/>
                                      </p:to>
                                    </p:set>
                                    <p:animEffect transition="in" filter="dissolve">
                                      <p:cBhvr>
                                        <p:cTn id="32" dur="500"/>
                                        <p:tgtEl>
                                          <p:spTgt spid="6">
                                            <p:graphicEl>
                                              <a:dgm id="{430305EA-A698-C44F-BE0C-9E180A530DC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graphicEl>
                                              <a:dgm id="{A94FC98F-5B61-804A-A5BA-8FF1E635618C}"/>
                                            </p:graphicEl>
                                          </p:spTgt>
                                        </p:tgtEl>
                                        <p:attrNameLst>
                                          <p:attrName>style.visibility</p:attrName>
                                        </p:attrNameLst>
                                      </p:cBhvr>
                                      <p:to>
                                        <p:strVal val="visible"/>
                                      </p:to>
                                    </p:set>
                                    <p:animEffect transition="in" filter="dissolve">
                                      <p:cBhvr>
                                        <p:cTn id="37" dur="500"/>
                                        <p:tgtEl>
                                          <p:spTgt spid="6">
                                            <p:graphicEl>
                                              <a:dgm id="{A94FC98F-5B61-804A-A5BA-8FF1E635618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graphicEl>
                                              <a:dgm id="{3F381D3F-751A-1547-87CE-AC8FF1441866}"/>
                                            </p:graphicEl>
                                          </p:spTgt>
                                        </p:tgtEl>
                                        <p:attrNameLst>
                                          <p:attrName>style.visibility</p:attrName>
                                        </p:attrNameLst>
                                      </p:cBhvr>
                                      <p:to>
                                        <p:strVal val="visible"/>
                                      </p:to>
                                    </p:set>
                                    <p:animEffect transition="in" filter="dissolve">
                                      <p:cBhvr>
                                        <p:cTn id="42" dur="500"/>
                                        <p:tgtEl>
                                          <p:spTgt spid="6">
                                            <p:graphicEl>
                                              <a:dgm id="{3F381D3F-751A-1547-87CE-AC8FF144186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graphicEl>
                                              <a:dgm id="{E5DB0C15-4924-7C4E-A80D-588BD7F97BA9}"/>
                                            </p:graphicEl>
                                          </p:spTgt>
                                        </p:tgtEl>
                                        <p:attrNameLst>
                                          <p:attrName>style.visibility</p:attrName>
                                        </p:attrNameLst>
                                      </p:cBhvr>
                                      <p:to>
                                        <p:strVal val="visible"/>
                                      </p:to>
                                    </p:set>
                                    <p:animEffect transition="in" filter="dissolve">
                                      <p:cBhvr>
                                        <p:cTn id="47" dur="500"/>
                                        <p:tgtEl>
                                          <p:spTgt spid="6">
                                            <p:graphicEl>
                                              <a:dgm id="{E5DB0C15-4924-7C4E-A80D-588BD7F97B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a:t>Importance of Good Clinical Practice</a:t>
            </a:r>
            <a:endParaRPr lang="en-US" sz="4200"/>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sz="half" idx="1"/>
          </p:nvPr>
        </p:nvSpPr>
        <p:spPr>
          <a:xfrm>
            <a:off x="640080" y="2872899"/>
            <a:ext cx="4243589" cy="3320668"/>
          </a:xfrm>
        </p:spPr>
        <p:txBody>
          <a:bodyPr vert="horz" lIns="91440" tIns="45720" rIns="91440" bIns="45720" rtlCol="0">
            <a:normAutofit/>
          </a:bodyPr>
          <a:lstStyle/>
          <a:p>
            <a:r>
              <a:rPr lang="en-US" sz="2200" b="1"/>
              <a:t>Participant Protection</a:t>
            </a:r>
            <a:endParaRPr lang="en-US" sz="2200"/>
          </a:p>
          <a:p>
            <a:r>
              <a:rPr lang="en-US" sz="2200" b="1"/>
              <a:t>Data Reliability</a:t>
            </a:r>
            <a:endParaRPr lang="en-US" sz="2200"/>
          </a:p>
          <a:p>
            <a:r>
              <a:rPr lang="en-US" sz="2200" b="1"/>
              <a:t>Regulatory Compliance</a:t>
            </a:r>
            <a:endParaRPr lang="en-US" sz="2200"/>
          </a:p>
          <a:p>
            <a:r>
              <a:rPr lang="en-US" sz="2200" b="1"/>
              <a:t>Global Acceptance</a:t>
            </a:r>
            <a:endParaRPr lang="en-US" sz="2200"/>
          </a:p>
          <a:p>
            <a:r>
              <a:rPr lang="en-US" sz="2200" b="1"/>
              <a:t>Public Trust</a:t>
            </a:r>
            <a:endParaRPr lang="en-US" sz="2200"/>
          </a:p>
        </p:txBody>
      </p:sp>
      <p:pic>
        <p:nvPicPr>
          <p:cNvPr id="8194" name="Picture 2" descr="Preparing for the Revised Good Clinical Practice Guideline – ICH GCP (R3) -  Genesis Research Services"/>
          <p:cNvPicPr>
            <a:picLocks noChangeAspect="1" noChangeArrowheads="1"/>
          </p:cNvPicPr>
          <p:nvPr/>
        </p:nvPicPr>
        <p:blipFill rotWithShape="1">
          <a:blip r:embed="rId3">
            <a:extLst>
              <a:ext uri="{28A0092B-C50C-407E-A947-70E740481C1C}">
                <a14:useLocalDpi xmlns:a14="http://schemas.microsoft.com/office/drawing/2010/main" val="0"/>
              </a:ext>
            </a:extLst>
          </a:blip>
          <a:srcRect l="7574" r="11569" b="2"/>
          <a:stretch/>
        </p:blipFill>
        <p:spPr bwMode="auto">
          <a:xfrm>
            <a:off x="3693459" y="10"/>
            <a:ext cx="849701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60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2"/>
          <p:cNvSpPr txBox="1">
            <a:spLocks noGrp="1"/>
          </p:cNvSpPr>
          <p:nvPr>
            <p:ph type="title"/>
          </p:nvPr>
        </p:nvSpPr>
        <p:spPr>
          <a:xfrm>
            <a:off x="838200" y="365126"/>
            <a:ext cx="10515600" cy="10059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The Importance of Good Clinical Practices</a:t>
            </a:r>
            <a:endParaRPr dirty="0"/>
          </a:p>
        </p:txBody>
      </p:sp>
      <p:pic>
        <p:nvPicPr>
          <p:cNvPr id="386" name="Google Shape;386;p22"/>
          <p:cNvPicPr preferRelativeResize="0"/>
          <p:nvPr/>
        </p:nvPicPr>
        <p:blipFill rotWithShape="1">
          <a:blip r:embed="rId3">
            <a:alphaModFix/>
          </a:blip>
          <a:srcRect/>
          <a:stretch/>
        </p:blipFill>
        <p:spPr>
          <a:xfrm>
            <a:off x="1000627" y="1371082"/>
            <a:ext cx="10173341" cy="51217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3"/>
          <p:cNvSpPr txBox="1">
            <a:spLocks noGrp="1"/>
          </p:cNvSpPr>
          <p:nvPr>
            <p:ph type="title"/>
          </p:nvPr>
        </p:nvSpPr>
        <p:spPr>
          <a:xfrm>
            <a:off x="838200" y="365126"/>
            <a:ext cx="10515600" cy="8672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The Importance of Good Clinical Practices</a:t>
            </a:r>
            <a:endParaRPr dirty="0"/>
          </a:p>
        </p:txBody>
      </p:sp>
      <p:pic>
        <p:nvPicPr>
          <p:cNvPr id="393" name="Google Shape;393;p23"/>
          <p:cNvPicPr preferRelativeResize="0"/>
          <p:nvPr/>
        </p:nvPicPr>
        <p:blipFill rotWithShape="1">
          <a:blip r:embed="rId3">
            <a:alphaModFix/>
          </a:blip>
          <a:srcRect/>
          <a:stretch/>
        </p:blipFill>
        <p:spPr>
          <a:xfrm>
            <a:off x="1434296" y="1232362"/>
            <a:ext cx="9919503" cy="54244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4">
            <a:duotone>
              <a:schemeClr val="bg2">
                <a:shade val="45000"/>
                <a:satMod val="135000"/>
              </a:schemeClr>
              <a:prstClr val="white"/>
            </a:duotone>
          </a:blip>
          <a:srcRect t="21380" r="9091" b="1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en-NL"/>
              <a:t>Learning Objectives</a:t>
            </a: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31792936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6844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graphicEl>
                                              <a:dgm id="{C9CBE89E-5935-6343-A13D-FFD1BFA17121}"/>
                                            </p:graphicEl>
                                          </p:spTgt>
                                        </p:tgtEl>
                                        <p:attrNameLst>
                                          <p:attrName>style.visibility</p:attrName>
                                        </p:attrNameLst>
                                      </p:cBhvr>
                                      <p:to>
                                        <p:strVal val="visible"/>
                                      </p:to>
                                    </p:set>
                                    <p:animEffect transition="in" filter="dissolve">
                                      <p:cBhvr>
                                        <p:cTn id="7" dur="500"/>
                                        <p:tgtEl>
                                          <p:spTgt spid="15">
                                            <p:graphicEl>
                                              <a:dgm id="{C9CBE89E-5935-6343-A13D-FFD1BFA1712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graphicEl>
                                              <a:dgm id="{9D25FA2D-E74A-7D4E-BD1B-371401AD3E0A}"/>
                                            </p:graphicEl>
                                          </p:spTgt>
                                        </p:tgtEl>
                                        <p:attrNameLst>
                                          <p:attrName>style.visibility</p:attrName>
                                        </p:attrNameLst>
                                      </p:cBhvr>
                                      <p:to>
                                        <p:strVal val="visible"/>
                                      </p:to>
                                    </p:set>
                                    <p:animEffect transition="in" filter="dissolve">
                                      <p:cBhvr>
                                        <p:cTn id="12" dur="500"/>
                                        <p:tgtEl>
                                          <p:spTgt spid="15">
                                            <p:graphicEl>
                                              <a:dgm id="{9D25FA2D-E74A-7D4E-BD1B-371401AD3E0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graphicEl>
                                              <a:dgm id="{2752A1DF-0484-3C47-A22D-BF799127A3D8}"/>
                                            </p:graphicEl>
                                          </p:spTgt>
                                        </p:tgtEl>
                                        <p:attrNameLst>
                                          <p:attrName>style.visibility</p:attrName>
                                        </p:attrNameLst>
                                      </p:cBhvr>
                                      <p:to>
                                        <p:strVal val="visible"/>
                                      </p:to>
                                    </p:set>
                                    <p:animEffect transition="in" filter="dissolve">
                                      <p:cBhvr>
                                        <p:cTn id="17" dur="500"/>
                                        <p:tgtEl>
                                          <p:spTgt spid="15">
                                            <p:graphicEl>
                                              <a:dgm id="{2752A1DF-0484-3C47-A22D-BF799127A3D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graphicEl>
                                              <a:dgm id="{321AF20D-880E-FD44-9598-52A3221C7A11}"/>
                                            </p:graphicEl>
                                          </p:spTgt>
                                        </p:tgtEl>
                                        <p:attrNameLst>
                                          <p:attrName>style.visibility</p:attrName>
                                        </p:attrNameLst>
                                      </p:cBhvr>
                                      <p:to>
                                        <p:strVal val="visible"/>
                                      </p:to>
                                    </p:set>
                                    <p:animEffect transition="in" filter="dissolve">
                                      <p:cBhvr>
                                        <p:cTn id="22" dur="500"/>
                                        <p:tgtEl>
                                          <p:spTgt spid="15">
                                            <p:graphicEl>
                                              <a:dgm id="{321AF20D-880E-FD44-9598-52A3221C7A1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graphicEl>
                                              <a:dgm id="{901BA282-5BBE-0940-8F94-780E316BA5AF}"/>
                                            </p:graphicEl>
                                          </p:spTgt>
                                        </p:tgtEl>
                                        <p:attrNameLst>
                                          <p:attrName>style.visibility</p:attrName>
                                        </p:attrNameLst>
                                      </p:cBhvr>
                                      <p:to>
                                        <p:strVal val="visible"/>
                                      </p:to>
                                    </p:set>
                                    <p:animEffect transition="in" filter="dissolve">
                                      <p:cBhvr>
                                        <p:cTn id="27" dur="500"/>
                                        <p:tgtEl>
                                          <p:spTgt spid="15">
                                            <p:graphicEl>
                                              <a:dgm id="{901BA282-5BBE-0940-8F94-780E316BA5A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graphicEl>
                                              <a:dgm id="{1179E2E3-4E71-2644-B9BE-59779940F64F}"/>
                                            </p:graphicEl>
                                          </p:spTgt>
                                        </p:tgtEl>
                                        <p:attrNameLst>
                                          <p:attrName>style.visibility</p:attrName>
                                        </p:attrNameLst>
                                      </p:cBhvr>
                                      <p:to>
                                        <p:strVal val="visible"/>
                                      </p:to>
                                    </p:set>
                                    <p:animEffect transition="in" filter="dissolve">
                                      <p:cBhvr>
                                        <p:cTn id="32" dur="500"/>
                                        <p:tgtEl>
                                          <p:spTgt spid="15">
                                            <p:graphicEl>
                                              <a:dgm id="{1179E2E3-4E71-2644-B9BE-59779940F64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graphicEl>
                                              <a:dgm id="{180E4204-BEE4-0943-8256-CD647F635BA6}"/>
                                            </p:graphicEl>
                                          </p:spTgt>
                                        </p:tgtEl>
                                        <p:attrNameLst>
                                          <p:attrName>style.visibility</p:attrName>
                                        </p:attrNameLst>
                                      </p:cBhvr>
                                      <p:to>
                                        <p:strVal val="visible"/>
                                      </p:to>
                                    </p:set>
                                    <p:animEffect transition="in" filter="dissolve">
                                      <p:cBhvr>
                                        <p:cTn id="37" dur="500"/>
                                        <p:tgtEl>
                                          <p:spTgt spid="15">
                                            <p:graphicEl>
                                              <a:dgm id="{180E4204-BEE4-0943-8256-CD647F635BA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graphicEl>
                                              <a:dgm id="{D17C054E-FFFD-F94C-AD3B-1E522F879F00}"/>
                                            </p:graphicEl>
                                          </p:spTgt>
                                        </p:tgtEl>
                                        <p:attrNameLst>
                                          <p:attrName>style.visibility</p:attrName>
                                        </p:attrNameLst>
                                      </p:cBhvr>
                                      <p:to>
                                        <p:strVal val="visible"/>
                                      </p:to>
                                    </p:set>
                                    <p:animEffect transition="in" filter="dissolve">
                                      <p:cBhvr>
                                        <p:cTn id="42" dur="500"/>
                                        <p:tgtEl>
                                          <p:spTgt spid="15">
                                            <p:graphicEl>
                                              <a:dgm id="{D17C054E-FFFD-F94C-AD3B-1E522F879F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err="1">
                <a:latin typeface="+mn-lt"/>
                <a:ea typeface="Calibri"/>
                <a:cs typeface="Calibri"/>
                <a:sym typeface="Calibri"/>
              </a:rPr>
              <a:t>Questions</a:t>
            </a:r>
            <a:r>
              <a:rPr lang="tr-TR" b="1" dirty="0">
                <a:latin typeface="+mn-lt"/>
                <a:ea typeface="Calibri"/>
                <a:cs typeface="Calibri"/>
                <a:sym typeface="Calibri"/>
              </a:rPr>
              <a:t> </a:t>
            </a:r>
            <a:r>
              <a:rPr lang="tr-TR" b="1" dirty="0" err="1">
                <a:latin typeface="+mn-lt"/>
                <a:ea typeface="Calibri"/>
                <a:cs typeface="Calibri"/>
                <a:sym typeface="Calibri"/>
              </a:rPr>
              <a:t>and</a:t>
            </a:r>
            <a:r>
              <a:rPr lang="tr-TR" b="1" dirty="0">
                <a:latin typeface="+mn-lt"/>
                <a:ea typeface="Calibri"/>
                <a:cs typeface="Calibri"/>
                <a:sym typeface="Calibri"/>
              </a:rPr>
              <a:t> </a:t>
            </a:r>
            <a:r>
              <a:rPr lang="tr-TR" b="1" dirty="0" err="1">
                <a:latin typeface="+mn-lt"/>
                <a:ea typeface="Calibri"/>
                <a:cs typeface="Calibri"/>
                <a:sym typeface="Calibri"/>
              </a:rPr>
              <a:t>Discussion</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5"/>
          <p:cNvSpPr txBox="1">
            <a:spLocks noGrp="1"/>
          </p:cNvSpPr>
          <p:nvPr>
            <p:ph type="title"/>
          </p:nvPr>
        </p:nvSpPr>
        <p:spPr>
          <a:xfrm>
            <a:off x="2569464" y="455252"/>
            <a:ext cx="6016752" cy="107691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000"/>
              <a:buFont typeface="Calibri"/>
              <a:buNone/>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Clinical Trials and GCP Summary</a:t>
            </a:r>
            <a:endParaRPr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406" name="Google Shape;406;p25"/>
          <p:cNvGrpSpPr/>
          <p:nvPr/>
        </p:nvGrpSpPr>
        <p:grpSpPr>
          <a:xfrm>
            <a:off x="609600" y="1926394"/>
            <a:ext cx="11122152" cy="4200085"/>
            <a:chOff x="0" y="408491"/>
            <a:chExt cx="10506456" cy="3718440"/>
          </a:xfrm>
        </p:grpSpPr>
        <p:sp>
          <p:nvSpPr>
            <p:cNvPr id="407" name="Google Shape;407;p25"/>
            <p:cNvSpPr/>
            <p:nvPr/>
          </p:nvSpPr>
          <p:spPr>
            <a:xfrm>
              <a:off x="0" y="408491"/>
              <a:ext cx="10506456" cy="89505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8" name="Google Shape;408;p25"/>
            <p:cNvSpPr txBox="1"/>
            <p:nvPr/>
          </p:nvSpPr>
          <p:spPr>
            <a:xfrm>
              <a:off x="43693" y="452184"/>
              <a:ext cx="10419070" cy="807664"/>
            </a:xfrm>
            <a:prstGeom prst="rect">
              <a:avLst/>
            </a:prstGeom>
            <a:noFill/>
            <a:ln>
              <a:noFill/>
            </a:ln>
          </p:spPr>
          <p:txBody>
            <a:bodyPr spcFirstLastPara="1" wrap="square" lIns="60950" tIns="60950" rIns="60950" bIns="60950" anchor="ctr" anchorCtr="0">
              <a:noAutofit/>
            </a:bodyPr>
            <a:lstStyle/>
            <a:p>
              <a:pPr marL="0" marR="0" lvl="0" indent="0" algn="l" rtl="0">
                <a:spcBef>
                  <a:spcPts val="0"/>
                </a:spcBef>
                <a:spcAft>
                  <a:spcPts val="0"/>
                </a:spcAft>
                <a:buNone/>
              </a:pPr>
              <a:r>
                <a:rPr lang="en-GB" sz="3200" dirty="0">
                  <a:solidFill>
                    <a:schemeClr val="lt1"/>
                  </a:solidFill>
                  <a:latin typeface="Calibri"/>
                  <a:ea typeface="Calibri"/>
                  <a:cs typeface="Calibri"/>
                  <a:sym typeface="Calibri"/>
                </a:rPr>
                <a:t>Ethical issues ensure participant safety and research integrity.</a:t>
              </a:r>
            </a:p>
          </p:txBody>
        </p:sp>
        <p:sp>
          <p:nvSpPr>
            <p:cNvPr id="409" name="Google Shape;409;p25"/>
            <p:cNvSpPr/>
            <p:nvPr/>
          </p:nvSpPr>
          <p:spPr>
            <a:xfrm>
              <a:off x="0" y="1349621"/>
              <a:ext cx="10506456" cy="895050"/>
            </a:xfrm>
            <a:prstGeom prst="roundRect">
              <a:avLst>
                <a:gd name="adj" fmla="val 16667"/>
              </a:avLst>
            </a:prstGeom>
            <a:solidFill>
              <a:srgbClr val="D07A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0" name="Google Shape;410;p25"/>
            <p:cNvSpPr txBox="1"/>
            <p:nvPr/>
          </p:nvSpPr>
          <p:spPr>
            <a:xfrm>
              <a:off x="43693" y="1393314"/>
              <a:ext cx="10419070" cy="807664"/>
            </a:xfrm>
            <a:prstGeom prst="rect">
              <a:avLst/>
            </a:prstGeom>
            <a:noFill/>
            <a:ln>
              <a:noFill/>
            </a:ln>
          </p:spPr>
          <p:txBody>
            <a:bodyPr spcFirstLastPara="1" wrap="square" lIns="60950" tIns="60950" rIns="60950" bIns="60950" anchor="ctr" anchorCtr="0">
              <a:noAutofit/>
            </a:bodyPr>
            <a:lstStyle/>
            <a:p>
              <a:pPr marL="0" marR="0" lvl="0" indent="0" algn="l" rtl="0">
                <a:spcBef>
                  <a:spcPts val="0"/>
                </a:spcBef>
                <a:spcAft>
                  <a:spcPts val="0"/>
                </a:spcAft>
                <a:buNone/>
              </a:pPr>
              <a:r>
                <a:rPr lang="en-GB" sz="3200" dirty="0">
                  <a:solidFill>
                    <a:schemeClr val="lt1"/>
                  </a:solidFill>
                  <a:latin typeface="Calibri"/>
                  <a:ea typeface="Calibri"/>
                  <a:cs typeface="Calibri"/>
                  <a:sym typeface="Calibri"/>
                </a:rPr>
                <a:t>Good Clinical Practice vital for research reliability.</a:t>
              </a:r>
              <a:endParaRPr sz="3200" dirty="0">
                <a:solidFill>
                  <a:schemeClr val="lt1"/>
                </a:solidFill>
                <a:latin typeface="Calibri"/>
                <a:ea typeface="Calibri"/>
                <a:cs typeface="Calibri"/>
                <a:sym typeface="Calibri"/>
              </a:endParaRPr>
            </a:p>
          </p:txBody>
        </p:sp>
        <p:sp>
          <p:nvSpPr>
            <p:cNvPr id="411" name="Google Shape;411;p25"/>
            <p:cNvSpPr/>
            <p:nvPr/>
          </p:nvSpPr>
          <p:spPr>
            <a:xfrm>
              <a:off x="0" y="2290752"/>
              <a:ext cx="10506456" cy="895050"/>
            </a:xfrm>
            <a:prstGeom prst="roundRect">
              <a:avLst>
                <a:gd name="adj" fmla="val 16667"/>
              </a:avLst>
            </a:prstGeom>
            <a:solidFill>
              <a:srgbClr val="B888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2" name="Google Shape;412;p25"/>
            <p:cNvSpPr txBox="1"/>
            <p:nvPr/>
          </p:nvSpPr>
          <p:spPr>
            <a:xfrm>
              <a:off x="43693" y="2334445"/>
              <a:ext cx="10419070" cy="807664"/>
            </a:xfrm>
            <a:prstGeom prst="rect">
              <a:avLst/>
            </a:prstGeom>
            <a:noFill/>
            <a:ln>
              <a:noFill/>
            </a:ln>
          </p:spPr>
          <p:txBody>
            <a:bodyPr spcFirstLastPara="1" wrap="square" lIns="60950" tIns="60950" rIns="60950" bIns="60950" anchor="ctr" anchorCtr="0">
              <a:noAutofit/>
            </a:bodyPr>
            <a:lstStyle/>
            <a:p>
              <a:pPr marL="0" marR="0" lvl="0" indent="0" algn="l" rtl="0">
                <a:spcBef>
                  <a:spcPts val="0"/>
                </a:spcBef>
                <a:spcAft>
                  <a:spcPts val="0"/>
                </a:spcAft>
                <a:buNone/>
              </a:pPr>
              <a:r>
                <a:rPr lang="en-GB" sz="3200" dirty="0">
                  <a:solidFill>
                    <a:schemeClr val="lt1"/>
                  </a:solidFill>
                  <a:latin typeface="Calibri"/>
                  <a:ea typeface="Calibri"/>
                  <a:cs typeface="Calibri"/>
                  <a:sym typeface="Calibri"/>
                </a:rPr>
                <a:t>Clinical trial phases assess safety and efficacy systematically.</a:t>
              </a:r>
              <a:endParaRPr sz="3200" dirty="0">
                <a:solidFill>
                  <a:schemeClr val="lt1"/>
                </a:solidFill>
                <a:latin typeface="Calibri"/>
                <a:ea typeface="Calibri"/>
                <a:cs typeface="Calibri"/>
                <a:sym typeface="Calibri"/>
              </a:endParaRPr>
            </a:p>
          </p:txBody>
        </p:sp>
        <p:sp>
          <p:nvSpPr>
            <p:cNvPr id="413" name="Google Shape;413;p25"/>
            <p:cNvSpPr/>
            <p:nvPr/>
          </p:nvSpPr>
          <p:spPr>
            <a:xfrm>
              <a:off x="0" y="3231881"/>
              <a:ext cx="10506456" cy="895050"/>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4" name="Google Shape;414;p25"/>
            <p:cNvSpPr txBox="1"/>
            <p:nvPr/>
          </p:nvSpPr>
          <p:spPr>
            <a:xfrm>
              <a:off x="43693" y="3275574"/>
              <a:ext cx="10419070" cy="807664"/>
            </a:xfrm>
            <a:prstGeom prst="rect">
              <a:avLst/>
            </a:prstGeom>
            <a:noFill/>
            <a:ln>
              <a:noFill/>
            </a:ln>
          </p:spPr>
          <p:txBody>
            <a:bodyPr spcFirstLastPara="1" wrap="square" lIns="60950" tIns="60950" rIns="60950" bIns="60950" anchor="ctr" anchorCtr="0">
              <a:noAutofit/>
            </a:bodyPr>
            <a:lstStyle/>
            <a:p>
              <a:pPr marL="0" marR="0" lvl="0" indent="0" algn="l" rtl="0">
                <a:spcBef>
                  <a:spcPts val="0"/>
                </a:spcBef>
                <a:spcAft>
                  <a:spcPts val="0"/>
                </a:spcAft>
                <a:buNone/>
              </a:pPr>
              <a:r>
                <a:rPr lang="en-GB" sz="3200" dirty="0">
                  <a:solidFill>
                    <a:schemeClr val="lt1"/>
                  </a:solidFill>
                  <a:latin typeface="Calibri"/>
                  <a:ea typeface="Calibri"/>
                  <a:cs typeface="Calibri"/>
                  <a:sym typeface="Calibri"/>
                </a:rPr>
                <a:t>Regulatory bodies oversee ethics and scientific conduct of research.</a:t>
              </a:r>
              <a:endParaRPr sz="3200" dirty="0">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title"/>
          </p:nvPr>
        </p:nvSpPr>
        <p:spPr>
          <a:xfrm>
            <a:off x="6641908" y="741392"/>
            <a:ext cx="3368866" cy="68937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300"/>
              <a:buFont typeface="Calibri"/>
              <a:buNone/>
            </a:pPr>
            <a:r>
              <a:rPr lang="en-US" sz="4000" b="1" dirty="0">
                <a:latin typeface="Calibri"/>
                <a:ea typeface="Calibri"/>
                <a:cs typeface="Calibri"/>
                <a:sym typeface="Calibri"/>
              </a:rPr>
              <a:t>Additional Resources</a:t>
            </a:r>
            <a:endParaRPr sz="4000" b="1" dirty="0">
              <a:latin typeface="Calibri"/>
              <a:ea typeface="Calibri"/>
              <a:cs typeface="Calibri"/>
              <a:sym typeface="Calibri"/>
            </a:endParaRPr>
          </a:p>
        </p:txBody>
      </p:sp>
      <p:pic>
        <p:nvPicPr>
          <p:cNvPr id="420" name="Google Shape;420;p26" descr="Desk with productivity items"/>
          <p:cNvPicPr preferRelativeResize="0"/>
          <p:nvPr/>
        </p:nvPicPr>
        <p:blipFill rotWithShape="1">
          <a:blip r:embed="rId3">
            <a:alphaModFix/>
          </a:blip>
          <a:srcRect l="35375" r="20124" b="-1"/>
          <a:stretch/>
        </p:blipFill>
        <p:spPr>
          <a:xfrm>
            <a:off x="534316" y="10"/>
            <a:ext cx="4571980" cy="6857990"/>
          </a:xfrm>
          <a:prstGeom prst="rect">
            <a:avLst/>
          </a:prstGeom>
          <a:noFill/>
          <a:ln>
            <a:noFill/>
          </a:ln>
        </p:spPr>
      </p:pic>
      <p:sp>
        <p:nvSpPr>
          <p:cNvPr id="421" name="Google Shape;421;p26"/>
          <p:cNvSpPr txBox="1">
            <a:spLocks noGrp="1"/>
          </p:cNvSpPr>
          <p:nvPr>
            <p:ph type="body" idx="1"/>
          </p:nvPr>
        </p:nvSpPr>
        <p:spPr>
          <a:xfrm>
            <a:off x="6542313" y="2533476"/>
            <a:ext cx="4946853" cy="344783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374151"/>
              </a:buClr>
              <a:buSzPts val="2100"/>
              <a:buNone/>
            </a:pPr>
            <a:endParaRPr sz="2000">
              <a:latin typeface="Arial"/>
              <a:ea typeface="Arial"/>
              <a:cs typeface="Arial"/>
              <a:sym typeface="Arial"/>
            </a:endParaRPr>
          </a:p>
          <a:p>
            <a:pPr marL="171450" lvl="0" indent="-38100" algn="l" rtl="0">
              <a:lnSpc>
                <a:spcPct val="90000"/>
              </a:lnSpc>
              <a:spcBef>
                <a:spcPts val="1350"/>
              </a:spcBef>
              <a:spcAft>
                <a:spcPts val="0"/>
              </a:spcAft>
              <a:buClr>
                <a:srgbClr val="374151"/>
              </a:buClr>
              <a:buSzPts val="2100"/>
              <a:buFont typeface="Arial"/>
              <a:buNone/>
            </a:pPr>
            <a:endParaRPr sz="2400">
              <a:latin typeface="Arial"/>
              <a:ea typeface="Arial"/>
              <a:cs typeface="Arial"/>
              <a:sym typeface="Arial"/>
            </a:endParaRPr>
          </a:p>
          <a:p>
            <a:pPr marL="171450" lvl="0" indent="-38100" algn="l" rtl="0">
              <a:lnSpc>
                <a:spcPct val="90000"/>
              </a:lnSpc>
              <a:spcBef>
                <a:spcPts val="750"/>
              </a:spcBef>
              <a:spcAft>
                <a:spcPts val="0"/>
              </a:spcAft>
              <a:buClr>
                <a:srgbClr val="374151"/>
              </a:buClr>
              <a:buSzPts val="2100"/>
              <a:buFont typeface="Arial"/>
              <a:buNone/>
            </a:pPr>
            <a:endParaRPr sz="2400">
              <a:latin typeface="Arial"/>
              <a:ea typeface="Arial"/>
              <a:cs typeface="Arial"/>
              <a:sym typeface="Arial"/>
            </a:endParaRPr>
          </a:p>
          <a:p>
            <a:pPr marL="0" lvl="0" indent="0" algn="l" rtl="0">
              <a:lnSpc>
                <a:spcPct val="90000"/>
              </a:lnSpc>
              <a:spcBef>
                <a:spcPts val="750"/>
              </a:spcBef>
              <a:spcAft>
                <a:spcPts val="0"/>
              </a:spcAft>
              <a:buClr>
                <a:schemeClr val="dk1"/>
              </a:buClr>
              <a:buSzPts val="2100"/>
              <a:buNone/>
            </a:pPr>
            <a:endParaRPr sz="2400">
              <a:latin typeface="Arial"/>
              <a:ea typeface="Arial"/>
              <a:cs typeface="Arial"/>
              <a:sym typeface="Arial"/>
            </a:endParaRPr>
          </a:p>
        </p:txBody>
      </p:sp>
      <p:sp>
        <p:nvSpPr>
          <p:cNvPr id="422" name="Google Shape;422;p26"/>
          <p:cNvSpPr/>
          <p:nvPr/>
        </p:nvSpPr>
        <p:spPr>
          <a:xfrm>
            <a:off x="6388564" y="2231315"/>
            <a:ext cx="5575973" cy="452431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https://titck.gov.tr/faaliyetalanlari/ilac/klinik-arastirmalar</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https://www.ema.europa.eu/en/human-regulatory-overview/research-and-development/clinical-trials-human-medicines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https://www.fda.gov/patients/drug-development-process/step-3-clinical-research</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https://www.who.int/health-topics/clinical-trials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3" name="Google Shape;423;p26"/>
          <p:cNvPicPr preferRelativeResize="0"/>
          <p:nvPr/>
        </p:nvPicPr>
        <p:blipFill rotWithShape="1">
          <a:blip r:embed="rId7">
            <a:alphaModFix/>
          </a:blip>
          <a:srcRect/>
          <a:stretch/>
        </p:blipFill>
        <p:spPr>
          <a:xfrm>
            <a:off x="5362780" y="5318144"/>
            <a:ext cx="856802" cy="856802"/>
          </a:xfrm>
          <a:prstGeom prst="rect">
            <a:avLst/>
          </a:prstGeom>
          <a:noFill/>
          <a:ln>
            <a:noFill/>
          </a:ln>
        </p:spPr>
      </p:pic>
      <p:pic>
        <p:nvPicPr>
          <p:cNvPr id="424" name="Google Shape;424;p26"/>
          <p:cNvPicPr preferRelativeResize="0"/>
          <p:nvPr/>
        </p:nvPicPr>
        <p:blipFill rotWithShape="1">
          <a:blip r:embed="rId8">
            <a:alphaModFix/>
          </a:blip>
          <a:srcRect/>
          <a:stretch/>
        </p:blipFill>
        <p:spPr>
          <a:xfrm>
            <a:off x="5480956" y="4380134"/>
            <a:ext cx="686696" cy="686696"/>
          </a:xfrm>
          <a:prstGeom prst="rect">
            <a:avLst/>
          </a:prstGeom>
          <a:noFill/>
          <a:ln>
            <a:noFill/>
          </a:ln>
        </p:spPr>
      </p:pic>
      <p:pic>
        <p:nvPicPr>
          <p:cNvPr id="425" name="Google Shape;425;p26"/>
          <p:cNvPicPr preferRelativeResize="0"/>
          <p:nvPr/>
        </p:nvPicPr>
        <p:blipFill rotWithShape="1">
          <a:blip r:embed="rId9">
            <a:alphaModFix/>
          </a:blip>
          <a:srcRect/>
          <a:stretch/>
        </p:blipFill>
        <p:spPr>
          <a:xfrm>
            <a:off x="5308628" y="3258443"/>
            <a:ext cx="998949" cy="998949"/>
          </a:xfrm>
          <a:prstGeom prst="rect">
            <a:avLst/>
          </a:prstGeom>
          <a:noFill/>
          <a:ln>
            <a:noFill/>
          </a:ln>
        </p:spPr>
      </p:pic>
      <p:pic>
        <p:nvPicPr>
          <p:cNvPr id="426" name="Google Shape;426;p26"/>
          <p:cNvPicPr preferRelativeResize="0"/>
          <p:nvPr/>
        </p:nvPicPr>
        <p:blipFill rotWithShape="1">
          <a:blip r:embed="rId10">
            <a:alphaModFix/>
          </a:blip>
          <a:srcRect/>
          <a:stretch/>
        </p:blipFill>
        <p:spPr>
          <a:xfrm>
            <a:off x="5396622" y="2166767"/>
            <a:ext cx="822960" cy="8229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nl-NL" sz="5400" b="1" dirty="0">
                <a:latin typeface="Calibri Light" panose="020F0302020204030204" pitchFamily="34" charset="0"/>
                <a:ea typeface="Calibri Light" panose="020F0302020204030204" pitchFamily="34" charset="0"/>
                <a:cs typeface="Calibri Light" panose="020F0302020204030204" pitchFamily="34" charset="0"/>
              </a:rPr>
              <a:t>Project Partners</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28358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err="1"/>
              <a:t>This</a:t>
            </a:r>
            <a:r>
              <a:rPr lang="tr-TR" sz="1500" b="1" dirty="0"/>
              <a:t> </a:t>
            </a:r>
            <a:r>
              <a:rPr lang="tr-TR" sz="1500" b="1" dirty="0" err="1"/>
              <a:t>document</a:t>
            </a:r>
            <a:r>
              <a:rPr lang="tr-TR" sz="1500" b="1" dirty="0"/>
              <a:t> </a:t>
            </a:r>
            <a:r>
              <a:rPr lang="tr-TR" sz="1500" b="1" dirty="0" err="1"/>
              <a:t>was</a:t>
            </a:r>
            <a:r>
              <a:rPr lang="tr-TR" sz="1500" b="1" dirty="0"/>
              <a:t> </a:t>
            </a:r>
            <a:r>
              <a:rPr lang="tr-TR" sz="1500" b="1" dirty="0" err="1"/>
              <a:t>prepared</a:t>
            </a:r>
            <a:r>
              <a:rPr lang="tr-TR" sz="1500" b="1" dirty="0"/>
              <a:t> </a:t>
            </a:r>
            <a:r>
              <a:rPr lang="tr-TR" sz="1500" b="1" dirty="0" err="1"/>
              <a:t>for</a:t>
            </a:r>
            <a:r>
              <a:rPr lang="tr-TR" sz="1500" b="1" dirty="0"/>
              <a:t> </a:t>
            </a:r>
            <a:r>
              <a:rPr lang="tr-TR" sz="1500" b="1" dirty="0" err="1"/>
              <a:t>the</a:t>
            </a:r>
            <a:r>
              <a:rPr lang="tr-TR" sz="1500" b="1" dirty="0"/>
              <a:t> Erasmus Project "2022-1-TR01-KA220-VET-000088373</a:t>
            </a:r>
          </a:p>
          <a:p>
            <a:pPr marL="0" indent="0" algn="ctr">
              <a:spcBef>
                <a:spcPts val="0"/>
              </a:spcBef>
              <a:buClr>
                <a:schemeClr val="dk1"/>
              </a:buClr>
              <a:buSzPts val="2000"/>
              <a:buNone/>
            </a:pPr>
            <a:r>
              <a:rPr lang="tr-TR" sz="1500" b="1" dirty="0"/>
              <a:t>A UNIVERSAL STRATEGIC NECESSITY: FROM MOLECULE TO DRUG»</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"”Supported by the European Commission within the scope of the Erasmus+ </a:t>
            </a:r>
            <a:r>
              <a:rPr lang="en-US" sz="1100" dirty="0" err="1">
                <a:solidFill>
                  <a:srgbClr val="54565A"/>
                </a:solidFill>
                <a:latin typeface="Roboto" panose="02000000000000000000" pitchFamily="2" charset="0"/>
              </a:rPr>
              <a:t>Programme</a:t>
            </a:r>
            <a:r>
              <a:rPr lang="en-US" sz="1100" dirty="0">
                <a:solidFill>
                  <a:srgbClr val="54565A"/>
                </a:solidFill>
                <a:latin typeface="Roboto" panose="02000000000000000000" pitchFamily="2" charset="0"/>
              </a:rPr>
              <a:t>. However, the European Commission and the Turkish National Agency cannot be held responsible for the opinions expressed here."</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a:t>THANK YOU</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4"/>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1339382"/>
          </a:xfrm>
        </p:spPr>
        <p:txBody>
          <a:bodyPr>
            <a:normAutofit/>
          </a:bodyPr>
          <a:lstStyle/>
          <a:p>
            <a:pPr algn="ctr"/>
            <a:r>
              <a:rPr lang="tr-TR" sz="3600">
                <a:latin typeface="Arial" panose="020B0604020202020204" pitchFamily="34" charset="0"/>
                <a:cs typeface="Arial" panose="020B0604020202020204" pitchFamily="34" charset="0"/>
              </a:rPr>
              <a:t>Agenda</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9319" y="2547257"/>
            <a:ext cx="4458446" cy="3109740"/>
          </a:xfrm>
        </p:spPr>
        <p:txBody>
          <a:bodyPr anchor="ctr">
            <a:normAutofit/>
          </a:bodyPr>
          <a:lstStyle/>
          <a:p>
            <a:pPr marL="571500" indent="-571500">
              <a:buFont typeface="+mj-lt"/>
              <a:buAutoNum type="romanUcPeriod"/>
            </a:pPr>
            <a:r>
              <a:rPr lang="tr-TR" sz="2000" dirty="0" err="1"/>
              <a:t>Overview</a:t>
            </a:r>
            <a:r>
              <a:rPr lang="tr-TR" sz="2000" dirty="0"/>
              <a:t> of </a:t>
            </a:r>
            <a:r>
              <a:rPr lang="tr-TR" sz="2000" dirty="0" err="1"/>
              <a:t>drug</a:t>
            </a:r>
            <a:r>
              <a:rPr lang="tr-TR" sz="2000" dirty="0"/>
              <a:t> </a:t>
            </a:r>
            <a:r>
              <a:rPr lang="tr-TR" sz="2000" dirty="0" err="1"/>
              <a:t>development</a:t>
            </a:r>
            <a:r>
              <a:rPr lang="tr-TR" sz="2000" dirty="0"/>
              <a:t> </a:t>
            </a:r>
            <a:r>
              <a:rPr lang="tr-TR" sz="2000" dirty="0" err="1"/>
              <a:t>stages</a:t>
            </a:r>
            <a:endParaRPr lang="tr-TR" sz="2000" dirty="0"/>
          </a:p>
          <a:p>
            <a:pPr marL="571500" indent="-571500">
              <a:buFont typeface="+mj-lt"/>
              <a:buAutoNum type="romanUcPeriod"/>
            </a:pPr>
            <a:r>
              <a:rPr lang="tr-TR" sz="2000" dirty="0"/>
              <a:t>Basic </a:t>
            </a:r>
            <a:r>
              <a:rPr lang="tr-TR" sz="2000" dirty="0" err="1"/>
              <a:t>principles</a:t>
            </a:r>
            <a:r>
              <a:rPr lang="tr-TR" sz="2000" dirty="0"/>
              <a:t> of </a:t>
            </a:r>
            <a:r>
              <a:rPr lang="tr-TR" sz="2000" dirty="0" err="1"/>
              <a:t>clinical</a:t>
            </a:r>
            <a:r>
              <a:rPr lang="tr-TR" sz="2000" dirty="0"/>
              <a:t> </a:t>
            </a:r>
            <a:r>
              <a:rPr lang="tr-TR" sz="2000" dirty="0" err="1"/>
              <a:t>research</a:t>
            </a:r>
            <a:endParaRPr lang="tr-TR" sz="2000" dirty="0"/>
          </a:p>
          <a:p>
            <a:pPr marL="571500" indent="-571500">
              <a:buFont typeface="+mj-lt"/>
              <a:buAutoNum type="romanUcPeriod"/>
            </a:pPr>
            <a:r>
              <a:rPr lang="tr-TR" sz="2000" dirty="0" err="1"/>
              <a:t>Stages</a:t>
            </a:r>
            <a:r>
              <a:rPr lang="tr-TR" sz="2000" dirty="0"/>
              <a:t> of </a:t>
            </a:r>
            <a:r>
              <a:rPr lang="tr-TR" sz="2000" dirty="0" err="1"/>
              <a:t>clinical</a:t>
            </a:r>
            <a:r>
              <a:rPr lang="tr-TR" sz="2000" dirty="0"/>
              <a:t> </a:t>
            </a:r>
            <a:r>
              <a:rPr lang="tr-TR" sz="2000" dirty="0" err="1"/>
              <a:t>research</a:t>
            </a:r>
            <a:endParaRPr lang="tr-TR" sz="2000" dirty="0"/>
          </a:p>
          <a:p>
            <a:pPr marL="571500" indent="-571500">
              <a:buFont typeface="+mj-lt"/>
              <a:buAutoNum type="romanUcPeriod"/>
            </a:pPr>
            <a:r>
              <a:rPr lang="tr-TR" sz="2000" dirty="0" err="1"/>
              <a:t>Ethics</a:t>
            </a:r>
            <a:r>
              <a:rPr lang="tr-TR" sz="2000" dirty="0"/>
              <a:t> </a:t>
            </a:r>
            <a:r>
              <a:rPr lang="tr-TR" sz="2000" dirty="0" err="1"/>
              <a:t>Committees</a:t>
            </a:r>
            <a:endParaRPr lang="tr-TR" sz="2000" dirty="0"/>
          </a:p>
          <a:p>
            <a:pPr marL="571500" indent="-571500">
              <a:buFont typeface="+mj-lt"/>
              <a:buAutoNum type="romanUcPeriod"/>
            </a:pPr>
            <a:r>
              <a:rPr lang="tr-TR" sz="2000" dirty="0" err="1"/>
              <a:t>Good</a:t>
            </a:r>
            <a:r>
              <a:rPr lang="tr-TR" sz="2000" dirty="0"/>
              <a:t> </a:t>
            </a:r>
            <a:r>
              <a:rPr lang="tr-TR" sz="2000" dirty="0" err="1"/>
              <a:t>Clinical</a:t>
            </a:r>
            <a:r>
              <a:rPr lang="tr-TR" sz="2000" dirty="0"/>
              <a:t> </a:t>
            </a:r>
            <a:r>
              <a:rPr lang="tr-TR" sz="2000" dirty="0" err="1"/>
              <a:t>Practice</a:t>
            </a:r>
            <a:r>
              <a:rPr lang="tr-TR" sz="2000" dirty="0"/>
              <a:t> (GCP)</a:t>
            </a:r>
          </a:p>
        </p:txBody>
      </p:sp>
    </p:spTree>
    <p:custDataLst>
      <p:tags r:id="rId1"/>
    </p:custDataLst>
    <p:extLst>
      <p:ext uri="{BB962C8B-B14F-4D97-AF65-F5344CB8AC3E}">
        <p14:creationId xmlns:p14="http://schemas.microsoft.com/office/powerpoint/2010/main" val="18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0936" y="639520"/>
            <a:ext cx="3429000" cy="1719072"/>
          </a:xfrm>
        </p:spPr>
        <p:txBody>
          <a:bodyPr anchor="b">
            <a:normAutofit/>
          </a:bodyPr>
          <a:lstStyle/>
          <a:p>
            <a:r>
              <a:rPr lang="tr-TR" sz="3400" dirty="0"/>
              <a:t>I. </a:t>
            </a:r>
            <a:r>
              <a:rPr lang="tr-TR" sz="3400" dirty="0" err="1"/>
              <a:t>Overview</a:t>
            </a:r>
            <a:r>
              <a:rPr lang="tr-TR" sz="3400" dirty="0"/>
              <a:t> of </a:t>
            </a:r>
            <a:r>
              <a:rPr lang="tr-TR" sz="3400" dirty="0" err="1"/>
              <a:t>the</a:t>
            </a:r>
            <a:r>
              <a:rPr lang="tr-TR" sz="3400" dirty="0"/>
              <a:t> </a:t>
            </a:r>
            <a:r>
              <a:rPr lang="tr-TR" sz="3400" dirty="0" err="1"/>
              <a:t>drug</a:t>
            </a:r>
            <a:r>
              <a:rPr lang="tr-TR" sz="3400" dirty="0"/>
              <a:t> </a:t>
            </a:r>
            <a:r>
              <a:rPr lang="tr-TR" sz="3400" dirty="0" err="1"/>
              <a:t>development</a:t>
            </a:r>
            <a:r>
              <a:rPr lang="tr-TR" sz="3400" dirty="0"/>
              <a:t> </a:t>
            </a:r>
            <a:r>
              <a:rPr lang="tr-TR" sz="3400" dirty="0" err="1"/>
              <a:t>stages</a:t>
            </a:r>
            <a:r>
              <a:rPr lang="tr-TR" sz="3400" dirty="0"/>
              <a:t> </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30936" y="2807208"/>
            <a:ext cx="3429000" cy="3410712"/>
          </a:xfrm>
        </p:spPr>
        <p:txBody>
          <a:bodyPr anchor="t">
            <a:normAutofit/>
          </a:bodyPr>
          <a:lstStyle/>
          <a:p>
            <a:r>
              <a:rPr lang="en-US" sz="2200" dirty="0"/>
              <a:t>Preclinical Research</a:t>
            </a:r>
          </a:p>
          <a:p>
            <a:r>
              <a:rPr lang="en-US" sz="2200" dirty="0"/>
              <a:t>Phase 1 Clinical Trials</a:t>
            </a:r>
          </a:p>
          <a:p>
            <a:r>
              <a:rPr lang="en-US" sz="2200" dirty="0"/>
              <a:t>Phase 2 Clinical Trials</a:t>
            </a:r>
          </a:p>
          <a:p>
            <a:r>
              <a:rPr lang="en-US" sz="2200" dirty="0"/>
              <a:t>Phase 3 Clinical Trials</a:t>
            </a:r>
          </a:p>
          <a:p>
            <a:r>
              <a:rPr lang="en-US" sz="2200" dirty="0"/>
              <a:t>Regulatory Review</a:t>
            </a:r>
          </a:p>
          <a:p>
            <a:r>
              <a:rPr lang="en-US" sz="2200" dirty="0"/>
              <a:t>Phase 4 Clinical Trials (Post-Marketing Surveillance)</a:t>
            </a:r>
          </a:p>
          <a:p>
            <a:pPr marL="0" indent="0">
              <a:buNone/>
            </a:pPr>
            <a:endParaRPr lang="tr-TR" sz="2200" dirty="0"/>
          </a:p>
        </p:txBody>
      </p:sp>
      <p:pic>
        <p:nvPicPr>
          <p:cNvPr id="1026" name="Picture 2" descr="https://pbc-society.ca/wp-content/uploads/2022/08/Clinical-Trials-Diagram-%E2%80%93-1.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4296" y="840105"/>
            <a:ext cx="6903720" cy="51777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484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297762" y="329184"/>
            <a:ext cx="6251110" cy="1783080"/>
          </a:xfrm>
        </p:spPr>
        <p:txBody>
          <a:bodyPr anchor="b">
            <a:normAutofit/>
          </a:bodyPr>
          <a:lstStyle/>
          <a:p>
            <a:r>
              <a:rPr lang="tr-TR" sz="5400" dirty="0"/>
              <a:t>II. </a:t>
            </a:r>
            <a:r>
              <a:rPr lang="en-US" sz="5400" dirty="0"/>
              <a:t>Key objectives</a:t>
            </a:r>
            <a:r>
              <a:rPr lang="tr-TR" sz="5400" dirty="0"/>
              <a:t> of </a:t>
            </a:r>
            <a:r>
              <a:rPr lang="en-US" sz="5400" dirty="0"/>
              <a:t>Clinical Trials</a:t>
            </a:r>
            <a:endParaRPr lang="tr-TR" sz="5400" dirty="0"/>
          </a:p>
        </p:txBody>
      </p:sp>
      <p:pic>
        <p:nvPicPr>
          <p:cNvPr id="5" name="Picture 4" descr="Stethoscope">
            <a:extLst>
              <a:ext uri="{FF2B5EF4-FFF2-40B4-BE49-F238E27FC236}">
                <a16:creationId xmlns:a16="http://schemas.microsoft.com/office/drawing/2014/main" id="{73A5A2F6-48EC-3AA9-6451-60B9E8B6FD52}"/>
              </a:ext>
            </a:extLst>
          </p:cNvPr>
          <p:cNvPicPr>
            <a:picLocks noChangeAspect="1"/>
          </p:cNvPicPr>
          <p:nvPr/>
        </p:nvPicPr>
        <p:blipFill rotWithShape="1">
          <a:blip r:embed="rId4"/>
          <a:srcRect l="30098" r="245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297762" y="2706624"/>
            <a:ext cx="6251110" cy="3483864"/>
          </a:xfrm>
        </p:spPr>
        <p:txBody>
          <a:bodyPr>
            <a:normAutofit/>
          </a:bodyPr>
          <a:lstStyle/>
          <a:p>
            <a:r>
              <a:rPr lang="en-US" sz="2200" dirty="0"/>
              <a:t>Assessing Safety</a:t>
            </a:r>
            <a:endParaRPr lang="tr-TR" sz="2200" dirty="0"/>
          </a:p>
          <a:p>
            <a:r>
              <a:rPr lang="en-US" sz="2200" dirty="0"/>
              <a:t>Evaluating Efficacy</a:t>
            </a:r>
            <a:endParaRPr lang="tr-TR" sz="2200" dirty="0"/>
          </a:p>
          <a:p>
            <a:r>
              <a:rPr lang="en-US" sz="2200" dirty="0"/>
              <a:t>Optimizing Dosages</a:t>
            </a:r>
          </a:p>
          <a:p>
            <a:r>
              <a:rPr lang="en-US" sz="2200" dirty="0"/>
              <a:t>Comparing Interventions</a:t>
            </a:r>
          </a:p>
          <a:p>
            <a:r>
              <a:rPr lang="en-US" sz="2200" dirty="0"/>
              <a:t>Understanding Mechanisms</a:t>
            </a:r>
            <a:endParaRPr lang="tr-TR" sz="2200" dirty="0"/>
          </a:p>
          <a:p>
            <a:r>
              <a:rPr lang="en-US" sz="2200" dirty="0"/>
              <a:t>Informing Regulatory Decisions</a:t>
            </a:r>
            <a:endParaRPr lang="tr-TR" sz="2200" dirty="0"/>
          </a:p>
          <a:p>
            <a:r>
              <a:rPr lang="en-US" sz="2200" dirty="0"/>
              <a:t>Contributing to Evidence-Based Medicine</a:t>
            </a:r>
            <a:endParaRPr lang="tr-TR" sz="2200" dirty="0"/>
          </a:p>
          <a:p>
            <a:r>
              <a:rPr lang="en-US" sz="2200" dirty="0"/>
              <a:t>Advancing Medical Knowledge</a:t>
            </a:r>
            <a:endParaRPr lang="tr-TR" sz="2200" dirty="0"/>
          </a:p>
        </p:txBody>
      </p:sp>
    </p:spTree>
    <p:custDataLst>
      <p:tags r:id="rId1"/>
    </p:custDataLst>
    <p:extLst>
      <p:ext uri="{BB962C8B-B14F-4D97-AF65-F5344CB8AC3E}">
        <p14:creationId xmlns:p14="http://schemas.microsoft.com/office/powerpoint/2010/main" val="29320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910283" y="741391"/>
            <a:ext cx="3397017" cy="1616203"/>
          </a:xfrm>
        </p:spPr>
        <p:txBody>
          <a:bodyPr anchor="b">
            <a:normAutofit/>
          </a:bodyPr>
          <a:lstStyle/>
          <a:p>
            <a:r>
              <a:rPr lang="tr-TR" sz="3200" b="1"/>
              <a:t>III. </a:t>
            </a:r>
            <a:r>
              <a:rPr lang="en-US" sz="3200" b="1"/>
              <a:t>Phase </a:t>
            </a:r>
            <a:r>
              <a:rPr lang="tr-TR" sz="3200" b="1"/>
              <a:t>0 and Phase </a:t>
            </a:r>
            <a:r>
              <a:rPr lang="en-US" sz="3200" b="1"/>
              <a:t>1 Clinical Trial</a:t>
            </a:r>
            <a:endParaRPr lang="tr-TR" sz="3200"/>
          </a:p>
        </p:txBody>
      </p:sp>
      <p:pic>
        <p:nvPicPr>
          <p:cNvPr id="2050" name="Picture 2" descr="Clinical Data Manager in Phase 1 Trials - BioPharma Services"/>
          <p:cNvPicPr>
            <a:picLocks noChangeAspect="1" noChangeArrowheads="1"/>
          </p:cNvPicPr>
          <p:nvPr/>
        </p:nvPicPr>
        <p:blipFill rotWithShape="1">
          <a:blip r:embed="rId4">
            <a:extLst>
              <a:ext uri="{28A0092B-C50C-407E-A947-70E740481C1C}">
                <a14:useLocalDpi xmlns:a14="http://schemas.microsoft.com/office/drawing/2010/main" val="0"/>
              </a:ext>
            </a:extLst>
          </a:blip>
          <a:srcRect l="10842" r="18013" b="-1"/>
          <a:stretch/>
        </p:blipFill>
        <p:spPr bwMode="auto">
          <a:xfrm>
            <a:off x="884699" y="877413"/>
            <a:ext cx="5211301" cy="4101996"/>
          </a:xfrm>
          <a:prstGeom prst="rect">
            <a:avLst/>
          </a:prstGeom>
          <a:noFill/>
          <a:extLst>
            <a:ext uri="{909E8E84-426E-40DD-AFC4-6F175D3DCCD1}">
              <a14:hiddenFill xmlns:a14="http://schemas.microsoft.com/office/drawing/2010/main">
                <a:solidFill>
                  <a:srgbClr val="FFFFFF"/>
                </a:solidFill>
              </a14:hiddenFill>
            </a:ext>
          </a:extLst>
        </p:spPr>
      </p:pic>
      <p:grpSp>
        <p:nvGrpSpPr>
          <p:cNvPr id="2055" name="Group 2054">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2056" name="Rectangle 2055">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p:cNvSpPr>
            <a:spLocks noGrp="1"/>
          </p:cNvSpPr>
          <p:nvPr>
            <p:ph idx="1"/>
          </p:nvPr>
        </p:nvSpPr>
        <p:spPr>
          <a:xfrm>
            <a:off x="7910284" y="2533476"/>
            <a:ext cx="3405415" cy="3447832"/>
          </a:xfrm>
        </p:spPr>
        <p:txBody>
          <a:bodyPr anchor="t">
            <a:normAutofit/>
          </a:bodyPr>
          <a:lstStyle/>
          <a:p>
            <a:r>
              <a:rPr lang="en-US" sz="2000" b="1" dirty="0"/>
              <a:t>Phase 0 Clinical Trial</a:t>
            </a:r>
            <a:r>
              <a:rPr lang="tr-TR" sz="2000" b="1" dirty="0"/>
              <a:t> = </a:t>
            </a:r>
            <a:r>
              <a:rPr lang="en-US" sz="2000" dirty="0"/>
              <a:t>"</a:t>
            </a:r>
            <a:r>
              <a:rPr lang="en-US" sz="2000" dirty="0" err="1"/>
              <a:t>microdosing</a:t>
            </a:r>
            <a:r>
              <a:rPr lang="en-US" sz="2000" dirty="0"/>
              <a:t>" or "exploratory investigational new drug" study</a:t>
            </a:r>
            <a:endParaRPr lang="tr-TR" sz="2000" dirty="0"/>
          </a:p>
          <a:p>
            <a:r>
              <a:rPr lang="en-US" sz="2000" b="1" dirty="0"/>
              <a:t>Phase 1 Clinical Trial:</a:t>
            </a:r>
            <a:r>
              <a:rPr lang="en-US" sz="2000" dirty="0"/>
              <a:t> Phase 1 clinical trials are the first stage of traditional drug development involving human participants. </a:t>
            </a:r>
            <a:endParaRPr lang="tr-TR" sz="2000" dirty="0"/>
          </a:p>
        </p:txBody>
      </p:sp>
      <p:sp>
        <p:nvSpPr>
          <p:cNvPr id="6" name="TextBox 5">
            <a:extLst>
              <a:ext uri="{FF2B5EF4-FFF2-40B4-BE49-F238E27FC236}">
                <a16:creationId xmlns:a16="http://schemas.microsoft.com/office/drawing/2014/main" id="{D9E7B9BD-7905-919D-44BD-EBEAE436560F}"/>
              </a:ext>
            </a:extLst>
          </p:cNvPr>
          <p:cNvSpPr txBox="1"/>
          <p:nvPr/>
        </p:nvSpPr>
        <p:spPr>
          <a:xfrm>
            <a:off x="876301" y="4935498"/>
            <a:ext cx="6096000" cy="923330"/>
          </a:xfrm>
          <a:prstGeom prst="rect">
            <a:avLst/>
          </a:prstGeom>
          <a:noFill/>
        </p:spPr>
        <p:txBody>
          <a:bodyPr wrap="square">
            <a:spAutoFit/>
          </a:bodyPr>
          <a:lstStyle/>
          <a:p>
            <a:r>
              <a:rPr lang="en-NL" dirty="0"/>
              <a:t>PHARMACOKINETICS</a:t>
            </a:r>
          </a:p>
          <a:p>
            <a:r>
              <a:rPr lang="en-NL" dirty="0"/>
              <a:t>Understands how a drug is absorbed, distributed, metabolized, and excreted in the human body</a:t>
            </a:r>
          </a:p>
        </p:txBody>
      </p:sp>
    </p:spTree>
    <p:custDataLst>
      <p:tags r:id="rId1"/>
    </p:custDataLst>
    <p:extLst>
      <p:ext uri="{BB962C8B-B14F-4D97-AF65-F5344CB8AC3E}">
        <p14:creationId xmlns:p14="http://schemas.microsoft.com/office/powerpoint/2010/main" val="33387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kern="1200">
                <a:solidFill>
                  <a:schemeClr val="tx1"/>
                </a:solidFill>
                <a:latin typeface="+mj-lt"/>
                <a:ea typeface="+mj-ea"/>
                <a:cs typeface="+mj-cs"/>
              </a:rPr>
              <a:t>Phase 2 and Phase 3 Clinical Trial</a:t>
            </a:r>
            <a:endParaRPr lang="en-US" sz="4000"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76A714C-5E80-1C21-41AD-B42ACC54A644}"/>
              </a:ext>
            </a:extLst>
          </p:cNvPr>
          <p:cNvSpPr>
            <a:spLocks/>
          </p:cNvSpPr>
          <p:nvPr/>
        </p:nvSpPr>
        <p:spPr>
          <a:xfrm>
            <a:off x="1485072" y="1531282"/>
            <a:ext cx="4518734" cy="571042"/>
          </a:xfrm>
          <a:prstGeom prst="rect">
            <a:avLst/>
          </a:prstGeom>
        </p:spPr>
        <p:txBody>
          <a:bodyPr>
            <a:normAutofit/>
          </a:bodyPr>
          <a:lstStyle/>
          <a:p>
            <a:pPr defTabSz="795528">
              <a:spcAft>
                <a:spcPts val="600"/>
              </a:spcAft>
            </a:pPr>
            <a:r>
              <a:rPr lang="tr-TR" sz="2400" b="1" kern="1200" dirty="0" err="1">
                <a:solidFill>
                  <a:schemeClr val="tx1"/>
                </a:solidFill>
                <a:latin typeface="+mn-lt"/>
                <a:ea typeface="+mn-ea"/>
                <a:cs typeface="+mn-cs"/>
              </a:rPr>
              <a:t>Phase</a:t>
            </a:r>
            <a:r>
              <a:rPr lang="tr-TR" sz="2400" b="1" kern="1200" dirty="0">
                <a:solidFill>
                  <a:schemeClr val="tx1"/>
                </a:solidFill>
                <a:latin typeface="+mn-lt"/>
                <a:ea typeface="+mn-ea"/>
                <a:cs typeface="+mn-cs"/>
              </a:rPr>
              <a:t> 2:</a:t>
            </a:r>
            <a:endParaRPr lang="tr-TR" sz="2400" b="1" dirty="0"/>
          </a:p>
        </p:txBody>
      </p:sp>
      <p:sp>
        <p:nvSpPr>
          <p:cNvPr id="3" name="İçerik Yer Tutucusu 2"/>
          <p:cNvSpPr>
            <a:spLocks/>
          </p:cNvSpPr>
          <p:nvPr/>
        </p:nvSpPr>
        <p:spPr>
          <a:xfrm>
            <a:off x="1485072" y="2102325"/>
            <a:ext cx="4518734" cy="4170459"/>
          </a:xfrm>
          <a:prstGeom prst="rect">
            <a:avLst/>
          </a:prstGeom>
        </p:spPr>
        <p:txBody>
          <a:bodyPr>
            <a:normAutofit/>
          </a:bodyPr>
          <a:lstStyle/>
          <a:p>
            <a:pPr marL="285750" indent="-285750" defTabSz="795528">
              <a:lnSpc>
                <a:spcPct val="90000"/>
              </a:lnSpc>
              <a:spcAft>
                <a:spcPts val="600"/>
              </a:spcAft>
              <a:buFont typeface="Arial" panose="020B0604020202020204" pitchFamily="34" charset="0"/>
              <a:buChar char="•"/>
            </a:pPr>
            <a:r>
              <a:rPr lang="tr-TR" sz="1740" kern="1200" dirty="0" err="1">
                <a:solidFill>
                  <a:schemeClr val="tx1"/>
                </a:solidFill>
                <a:latin typeface="+mn-lt"/>
                <a:ea typeface="+mn-ea"/>
                <a:cs typeface="+mn-cs"/>
              </a:rPr>
              <a:t>Expand</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testing</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to</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more</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patients</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with</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the</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targeted</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condition</a:t>
            </a:r>
            <a:endParaRPr lang="tr-TR" sz="1740" kern="1200" dirty="0">
              <a:solidFill>
                <a:schemeClr val="tx1"/>
              </a:solidFill>
              <a:latin typeface="+mn-lt"/>
              <a:ea typeface="+mn-ea"/>
              <a:cs typeface="+mn-cs"/>
            </a:endParaRPr>
          </a:p>
          <a:p>
            <a:pPr marL="285750" indent="-285750" defTabSz="795528">
              <a:lnSpc>
                <a:spcPct val="90000"/>
              </a:lnSpc>
              <a:spcAft>
                <a:spcPts val="600"/>
              </a:spcAft>
              <a:buFont typeface="Arial" panose="020B0604020202020204" pitchFamily="34" charset="0"/>
              <a:buChar char="•"/>
            </a:pPr>
            <a:r>
              <a:rPr lang="tr-TR" sz="1740" kern="1200" dirty="0" err="1">
                <a:solidFill>
                  <a:schemeClr val="tx1"/>
                </a:solidFill>
                <a:latin typeface="+mn-lt"/>
                <a:ea typeface="+mn-ea"/>
                <a:cs typeface="+mn-cs"/>
              </a:rPr>
              <a:t>Assess</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drug's</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safety</a:t>
            </a:r>
            <a:r>
              <a:rPr lang="tr-TR" sz="1740" kern="1200" dirty="0">
                <a:solidFill>
                  <a:schemeClr val="tx1"/>
                </a:solidFill>
                <a:latin typeface="+mn-lt"/>
                <a:ea typeface="+mn-ea"/>
                <a:cs typeface="+mn-cs"/>
              </a:rPr>
              <a:t> profile in </a:t>
            </a:r>
            <a:r>
              <a:rPr lang="tr-TR" sz="1740" kern="1200" dirty="0" err="1">
                <a:solidFill>
                  <a:schemeClr val="tx1"/>
                </a:solidFill>
                <a:latin typeface="+mn-lt"/>
                <a:ea typeface="+mn-ea"/>
                <a:cs typeface="+mn-cs"/>
              </a:rPr>
              <a:t>greater</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detail</a:t>
            </a:r>
            <a:endParaRPr lang="tr-TR" sz="1740" kern="1200" dirty="0">
              <a:solidFill>
                <a:schemeClr val="tx1"/>
              </a:solidFill>
              <a:latin typeface="+mn-lt"/>
              <a:ea typeface="+mn-ea"/>
              <a:cs typeface="+mn-cs"/>
            </a:endParaRPr>
          </a:p>
          <a:p>
            <a:pPr marL="285750" indent="-285750" defTabSz="795528">
              <a:lnSpc>
                <a:spcPct val="90000"/>
              </a:lnSpc>
              <a:spcAft>
                <a:spcPts val="600"/>
              </a:spcAft>
              <a:buFont typeface="Arial" panose="020B0604020202020204" pitchFamily="34" charset="0"/>
              <a:buChar char="•"/>
            </a:pPr>
            <a:r>
              <a:rPr lang="tr-TR" sz="1740" kern="1200" dirty="0" err="1">
                <a:solidFill>
                  <a:schemeClr val="tx1"/>
                </a:solidFill>
                <a:latin typeface="+mn-lt"/>
                <a:ea typeface="+mn-ea"/>
                <a:cs typeface="+mn-cs"/>
              </a:rPr>
              <a:t>Determine</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effectiveness</a:t>
            </a:r>
            <a:r>
              <a:rPr lang="tr-TR" sz="1740" kern="1200" dirty="0">
                <a:solidFill>
                  <a:schemeClr val="tx1"/>
                </a:solidFill>
                <a:latin typeface="+mn-lt"/>
                <a:ea typeface="+mn-ea"/>
                <a:cs typeface="+mn-cs"/>
              </a:rPr>
              <a:t> at </a:t>
            </a:r>
            <a:r>
              <a:rPr lang="tr-TR" sz="1740" kern="1200" dirty="0" err="1">
                <a:solidFill>
                  <a:schemeClr val="tx1"/>
                </a:solidFill>
                <a:latin typeface="+mn-lt"/>
                <a:ea typeface="+mn-ea"/>
                <a:cs typeface="+mn-cs"/>
              </a:rPr>
              <a:t>treating</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the</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condition</a:t>
            </a:r>
            <a:endParaRPr lang="tr-TR" sz="1740" kern="1200" dirty="0">
              <a:solidFill>
                <a:schemeClr val="tx1"/>
              </a:solidFill>
              <a:latin typeface="+mn-lt"/>
              <a:ea typeface="+mn-ea"/>
              <a:cs typeface="+mn-cs"/>
            </a:endParaRPr>
          </a:p>
          <a:p>
            <a:pPr marL="285750" indent="-285750" defTabSz="795528">
              <a:lnSpc>
                <a:spcPct val="90000"/>
              </a:lnSpc>
              <a:spcAft>
                <a:spcPts val="600"/>
              </a:spcAft>
              <a:buFont typeface="Arial" panose="020B0604020202020204" pitchFamily="34" charset="0"/>
              <a:buChar char="•"/>
            </a:pPr>
            <a:r>
              <a:rPr lang="tr-TR" sz="1740" kern="1200" dirty="0" err="1">
                <a:solidFill>
                  <a:schemeClr val="tx1"/>
                </a:solidFill>
                <a:latin typeface="+mn-lt"/>
                <a:ea typeface="+mn-ea"/>
                <a:cs typeface="+mn-cs"/>
              </a:rPr>
              <a:t>Identify</a:t>
            </a:r>
            <a:r>
              <a:rPr lang="tr-TR" sz="1740" kern="1200" dirty="0">
                <a:solidFill>
                  <a:schemeClr val="tx1"/>
                </a:solidFill>
                <a:latin typeface="+mn-lt"/>
                <a:ea typeface="+mn-ea"/>
                <a:cs typeface="+mn-cs"/>
              </a:rPr>
              <a:t> optimal </a:t>
            </a:r>
            <a:r>
              <a:rPr lang="tr-TR" sz="1740" kern="1200" dirty="0" err="1">
                <a:solidFill>
                  <a:schemeClr val="tx1"/>
                </a:solidFill>
                <a:latin typeface="+mn-lt"/>
                <a:ea typeface="+mn-ea"/>
                <a:cs typeface="+mn-cs"/>
              </a:rPr>
              <a:t>dosing</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levels</a:t>
            </a:r>
            <a:endParaRPr lang="tr-TR" sz="1740" kern="1200" dirty="0">
              <a:solidFill>
                <a:schemeClr val="tx1"/>
              </a:solidFill>
              <a:latin typeface="+mn-lt"/>
              <a:ea typeface="+mn-ea"/>
              <a:cs typeface="+mn-cs"/>
            </a:endParaRPr>
          </a:p>
          <a:p>
            <a:pPr defTabSz="795528">
              <a:lnSpc>
                <a:spcPct val="90000"/>
              </a:lnSpc>
              <a:spcAft>
                <a:spcPts val="600"/>
              </a:spcAft>
            </a:pPr>
            <a:r>
              <a:rPr lang="tr-TR" sz="1740" b="1" kern="1200" dirty="0" err="1">
                <a:solidFill>
                  <a:schemeClr val="tx1"/>
                </a:solidFill>
                <a:latin typeface="+mn-lt"/>
                <a:ea typeface="+mn-ea"/>
                <a:cs typeface="+mn-cs"/>
              </a:rPr>
              <a:t>Purpose</a:t>
            </a:r>
            <a:r>
              <a:rPr lang="tr-TR" sz="1740" b="1" kern="1200" dirty="0">
                <a:solidFill>
                  <a:schemeClr val="tx1"/>
                </a:solidFill>
                <a:latin typeface="+mn-lt"/>
                <a:ea typeface="+mn-ea"/>
                <a:cs typeface="+mn-cs"/>
              </a:rPr>
              <a:t>:</a:t>
            </a:r>
          </a:p>
          <a:p>
            <a:pPr marL="285750" indent="-285750" defTabSz="795528">
              <a:lnSpc>
                <a:spcPct val="90000"/>
              </a:lnSpc>
              <a:spcAft>
                <a:spcPts val="600"/>
              </a:spcAft>
              <a:buFont typeface="Arial" panose="020B0604020202020204" pitchFamily="34" charset="0"/>
              <a:buChar char="•"/>
            </a:pPr>
            <a:r>
              <a:rPr lang="tr-TR" sz="1740" kern="1200" dirty="0" err="1">
                <a:solidFill>
                  <a:schemeClr val="tx1"/>
                </a:solidFill>
                <a:latin typeface="+mn-lt"/>
                <a:ea typeface="+mn-ea"/>
                <a:cs typeface="+mn-cs"/>
              </a:rPr>
              <a:t>Provide</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deeper</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safety</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and</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efficacy</a:t>
            </a:r>
            <a:r>
              <a:rPr lang="tr-TR" sz="1740" kern="1200" dirty="0">
                <a:solidFill>
                  <a:schemeClr val="tx1"/>
                </a:solidFill>
                <a:latin typeface="+mn-lt"/>
                <a:ea typeface="+mn-ea"/>
                <a:cs typeface="+mn-cs"/>
              </a:rPr>
              <a:t> data</a:t>
            </a:r>
          </a:p>
          <a:p>
            <a:pPr marL="285750" indent="-285750" defTabSz="795528">
              <a:lnSpc>
                <a:spcPct val="90000"/>
              </a:lnSpc>
              <a:spcAft>
                <a:spcPts val="600"/>
              </a:spcAft>
              <a:buFont typeface="Arial" panose="020B0604020202020204" pitchFamily="34" charset="0"/>
              <a:buChar char="•"/>
            </a:pPr>
            <a:r>
              <a:rPr lang="tr-TR" sz="1740" kern="1200" dirty="0" err="1">
                <a:solidFill>
                  <a:schemeClr val="tx1"/>
                </a:solidFill>
                <a:latin typeface="+mn-lt"/>
                <a:ea typeface="+mn-ea"/>
                <a:cs typeface="+mn-cs"/>
              </a:rPr>
              <a:t>Observe</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therapeutic</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effects</a:t>
            </a:r>
            <a:r>
              <a:rPr lang="tr-TR" sz="1740" kern="1200" dirty="0">
                <a:solidFill>
                  <a:schemeClr val="tx1"/>
                </a:solidFill>
                <a:latin typeface="+mn-lt"/>
                <a:ea typeface="+mn-ea"/>
                <a:cs typeface="+mn-cs"/>
              </a:rPr>
              <a:t> in </a:t>
            </a:r>
            <a:r>
              <a:rPr lang="tr-TR" sz="1740" kern="1200" dirty="0" err="1">
                <a:solidFill>
                  <a:schemeClr val="tx1"/>
                </a:solidFill>
                <a:latin typeface="+mn-lt"/>
                <a:ea typeface="+mn-ea"/>
                <a:cs typeface="+mn-cs"/>
              </a:rPr>
              <a:t>the</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intended</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patient</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population</a:t>
            </a:r>
            <a:endParaRPr lang="tr-TR" sz="1740" kern="1200" dirty="0">
              <a:solidFill>
                <a:schemeClr val="tx1"/>
              </a:solidFill>
              <a:latin typeface="+mn-lt"/>
              <a:ea typeface="+mn-ea"/>
              <a:cs typeface="+mn-cs"/>
            </a:endParaRPr>
          </a:p>
          <a:p>
            <a:pPr marL="285750" indent="-285750" defTabSz="795528">
              <a:lnSpc>
                <a:spcPct val="90000"/>
              </a:lnSpc>
              <a:spcAft>
                <a:spcPts val="600"/>
              </a:spcAft>
              <a:buFont typeface="Arial" panose="020B0604020202020204" pitchFamily="34" charset="0"/>
              <a:buChar char="•"/>
            </a:pPr>
            <a:r>
              <a:rPr lang="tr-TR" sz="1740" kern="1200" dirty="0" err="1">
                <a:solidFill>
                  <a:schemeClr val="tx1"/>
                </a:solidFill>
                <a:latin typeface="+mn-lt"/>
                <a:ea typeface="+mn-ea"/>
                <a:cs typeface="+mn-cs"/>
              </a:rPr>
              <a:t>Detect</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potential</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side</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effects</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early</a:t>
            </a:r>
            <a:endParaRPr lang="tr-TR" sz="1740" kern="1200" dirty="0">
              <a:solidFill>
                <a:schemeClr val="tx1"/>
              </a:solidFill>
              <a:latin typeface="+mn-lt"/>
              <a:ea typeface="+mn-ea"/>
              <a:cs typeface="+mn-cs"/>
            </a:endParaRPr>
          </a:p>
          <a:p>
            <a:pPr marL="285750" indent="-285750" defTabSz="795528">
              <a:lnSpc>
                <a:spcPct val="90000"/>
              </a:lnSpc>
              <a:spcAft>
                <a:spcPts val="600"/>
              </a:spcAft>
              <a:buFont typeface="Arial" panose="020B0604020202020204" pitchFamily="34" charset="0"/>
              <a:buChar char="•"/>
            </a:pPr>
            <a:r>
              <a:rPr lang="tr-TR" sz="1740" kern="1200" dirty="0" err="1">
                <a:solidFill>
                  <a:schemeClr val="tx1"/>
                </a:solidFill>
                <a:latin typeface="+mn-lt"/>
                <a:ea typeface="+mn-ea"/>
                <a:cs typeface="+mn-cs"/>
              </a:rPr>
              <a:t>Inform</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design</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and</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planning</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for</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Phase</a:t>
            </a:r>
            <a:r>
              <a:rPr lang="tr-TR" sz="1740" kern="1200" dirty="0">
                <a:solidFill>
                  <a:schemeClr val="tx1"/>
                </a:solidFill>
                <a:latin typeface="+mn-lt"/>
                <a:ea typeface="+mn-ea"/>
                <a:cs typeface="+mn-cs"/>
              </a:rPr>
              <a:t> 3 </a:t>
            </a:r>
            <a:r>
              <a:rPr lang="tr-TR" sz="1740" kern="1200" dirty="0" err="1">
                <a:solidFill>
                  <a:schemeClr val="tx1"/>
                </a:solidFill>
                <a:latin typeface="+mn-lt"/>
                <a:ea typeface="+mn-ea"/>
                <a:cs typeface="+mn-cs"/>
              </a:rPr>
              <a:t>trials</a:t>
            </a:r>
            <a:endParaRPr lang="tr-TR" sz="1740" kern="1200" dirty="0">
              <a:solidFill>
                <a:schemeClr val="tx1"/>
              </a:solidFill>
              <a:latin typeface="+mn-lt"/>
              <a:ea typeface="+mn-ea"/>
              <a:cs typeface="+mn-cs"/>
            </a:endParaRPr>
          </a:p>
          <a:p>
            <a:pPr marL="285750" indent="-285750" defTabSz="795528">
              <a:lnSpc>
                <a:spcPct val="90000"/>
              </a:lnSpc>
              <a:spcAft>
                <a:spcPts val="600"/>
              </a:spcAft>
              <a:buFont typeface="Arial" panose="020B0604020202020204" pitchFamily="34" charset="0"/>
              <a:buChar char="•"/>
            </a:pPr>
            <a:r>
              <a:rPr lang="tr-TR" sz="1740" kern="1200" dirty="0" err="1">
                <a:solidFill>
                  <a:schemeClr val="tx1"/>
                </a:solidFill>
                <a:latin typeface="+mn-lt"/>
                <a:ea typeface="+mn-ea"/>
                <a:cs typeface="+mn-cs"/>
              </a:rPr>
              <a:t>Support</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decision-making</a:t>
            </a:r>
            <a:r>
              <a:rPr lang="tr-TR" sz="1740" kern="1200" dirty="0">
                <a:solidFill>
                  <a:schemeClr val="tx1"/>
                </a:solidFill>
                <a:latin typeface="+mn-lt"/>
                <a:ea typeface="+mn-ea"/>
                <a:cs typeface="+mn-cs"/>
              </a:rPr>
              <a:t> on </a:t>
            </a:r>
            <a:r>
              <a:rPr lang="tr-TR" sz="1740" kern="1200" dirty="0" err="1">
                <a:solidFill>
                  <a:schemeClr val="tx1"/>
                </a:solidFill>
                <a:latin typeface="+mn-lt"/>
                <a:ea typeface="+mn-ea"/>
                <a:cs typeface="+mn-cs"/>
              </a:rPr>
              <a:t>progression</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to</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the</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next</a:t>
            </a:r>
            <a:r>
              <a:rPr lang="tr-TR" sz="1740" kern="1200" dirty="0">
                <a:solidFill>
                  <a:schemeClr val="tx1"/>
                </a:solidFill>
                <a:latin typeface="+mn-lt"/>
                <a:ea typeface="+mn-ea"/>
                <a:cs typeface="+mn-cs"/>
              </a:rPr>
              <a:t> </a:t>
            </a:r>
            <a:r>
              <a:rPr lang="tr-TR" sz="1740" kern="1200" dirty="0" err="1">
                <a:solidFill>
                  <a:schemeClr val="tx1"/>
                </a:solidFill>
                <a:latin typeface="+mn-lt"/>
                <a:ea typeface="+mn-ea"/>
                <a:cs typeface="+mn-cs"/>
              </a:rPr>
              <a:t>phase</a:t>
            </a:r>
            <a:endParaRPr lang="tr-TR" sz="2000" dirty="0"/>
          </a:p>
        </p:txBody>
      </p:sp>
      <p:sp>
        <p:nvSpPr>
          <p:cNvPr id="6" name="Text Placeholder 5">
            <a:extLst>
              <a:ext uri="{FF2B5EF4-FFF2-40B4-BE49-F238E27FC236}">
                <a16:creationId xmlns:a16="http://schemas.microsoft.com/office/drawing/2014/main" id="{57FA9571-1D43-CCE6-714D-D6178DE03EF8}"/>
              </a:ext>
            </a:extLst>
          </p:cNvPr>
          <p:cNvSpPr>
            <a:spLocks/>
          </p:cNvSpPr>
          <p:nvPr/>
        </p:nvSpPr>
        <p:spPr>
          <a:xfrm>
            <a:off x="6156795" y="1512994"/>
            <a:ext cx="4540988" cy="589330"/>
          </a:xfrm>
          <a:prstGeom prst="rect">
            <a:avLst/>
          </a:prstGeom>
        </p:spPr>
        <p:txBody>
          <a:bodyPr>
            <a:normAutofit/>
          </a:bodyPr>
          <a:lstStyle/>
          <a:p>
            <a:pPr defTabSz="795528">
              <a:spcAft>
                <a:spcPts val="600"/>
              </a:spcAft>
            </a:pPr>
            <a:r>
              <a:rPr lang="en-US" sz="2400" b="1" kern="1200" dirty="0">
                <a:solidFill>
                  <a:schemeClr val="tx1"/>
                </a:solidFill>
                <a:latin typeface="+mn-lt"/>
                <a:ea typeface="+mn-ea"/>
                <a:cs typeface="+mn-cs"/>
              </a:rPr>
              <a:t>Phase 3:</a:t>
            </a:r>
            <a:r>
              <a:rPr lang="en-US" sz="2400" kern="1200" dirty="0">
                <a:solidFill>
                  <a:schemeClr val="tx1"/>
                </a:solidFill>
                <a:latin typeface="+mn-lt"/>
                <a:ea typeface="+mn-ea"/>
                <a:cs typeface="+mn-cs"/>
              </a:rPr>
              <a:t> </a:t>
            </a:r>
            <a:endParaRPr lang="tr-TR" sz="3200" dirty="0"/>
          </a:p>
        </p:txBody>
      </p:sp>
      <p:sp>
        <p:nvSpPr>
          <p:cNvPr id="4" name="İçerik Yer Tutucusu 3"/>
          <p:cNvSpPr>
            <a:spLocks/>
          </p:cNvSpPr>
          <p:nvPr/>
        </p:nvSpPr>
        <p:spPr>
          <a:xfrm>
            <a:off x="6156794" y="2102323"/>
            <a:ext cx="4693977" cy="4170459"/>
          </a:xfrm>
          <a:prstGeom prst="rect">
            <a:avLst/>
          </a:prstGeom>
        </p:spPr>
        <p:txBody>
          <a:bodyPr>
            <a:normAutofit fontScale="92500" lnSpcReduction="10000"/>
          </a:bodyPr>
          <a:lstStyle/>
          <a:p>
            <a:pPr marL="226314" indent="-285750" defTabSz="795528">
              <a:lnSpc>
                <a:spcPct val="90000"/>
              </a:lnSpc>
              <a:spcAft>
                <a:spcPts val="600"/>
              </a:spcAft>
              <a:buFont typeface="Arial" panose="020B0604020202020204" pitchFamily="34" charset="0"/>
              <a:buChar char="•"/>
            </a:pPr>
            <a:r>
              <a:rPr lang="tr-TR" sz="1700" kern="1200" dirty="0" err="1">
                <a:solidFill>
                  <a:schemeClr val="tx1"/>
                </a:solidFill>
                <a:latin typeface="+mn-lt"/>
                <a:ea typeface="+mn-ea"/>
                <a:cs typeface="+mn-cs"/>
              </a:rPr>
              <a:t>Conduct</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large-scale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studies</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across</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diverse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participant</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groups</a:t>
            </a:r>
            <a:endParaRPr lang="tr-TR" sz="1700" kern="1200" dirty="0">
              <a:solidFill>
                <a:schemeClr val="tx1"/>
              </a:solidFill>
              <a:latin typeface="+mn-lt"/>
              <a:ea typeface="+mn-ea"/>
              <a:cs typeface="+mn-cs"/>
            </a:endParaRPr>
          </a:p>
          <a:p>
            <a:pPr marL="226314" indent="-285750" defTabSz="795528">
              <a:lnSpc>
                <a:spcPct val="90000"/>
              </a:lnSpc>
              <a:spcAft>
                <a:spcPts val="600"/>
              </a:spcAft>
              <a:buFont typeface="Arial" panose="020B0604020202020204" pitchFamily="34" charset="0"/>
              <a:buChar char="•"/>
            </a:pPr>
            <a:r>
              <a:rPr lang="tr-TR" sz="1700" kern="1200" dirty="0" err="1">
                <a:solidFill>
                  <a:schemeClr val="tx1"/>
                </a:solidFill>
                <a:latin typeface="+mn-lt"/>
                <a:ea typeface="+mn-ea"/>
                <a:cs typeface="+mn-cs"/>
              </a:rPr>
              <a:t>Confirm</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effectiveness</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and</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monitor</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for</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any</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side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effects</a:t>
            </a:r>
            <a:endParaRPr lang="tr-TR" sz="1700" kern="1200" dirty="0">
              <a:solidFill>
                <a:schemeClr val="tx1"/>
              </a:solidFill>
              <a:latin typeface="+mn-lt"/>
              <a:ea typeface="+mn-ea"/>
              <a:cs typeface="+mn-cs"/>
            </a:endParaRPr>
          </a:p>
          <a:p>
            <a:pPr marL="226314" indent="-285750" defTabSz="795528">
              <a:lnSpc>
                <a:spcPct val="90000"/>
              </a:lnSpc>
              <a:spcAft>
                <a:spcPts val="600"/>
              </a:spcAft>
              <a:buFont typeface="Arial" panose="020B0604020202020204" pitchFamily="34" charset="0"/>
              <a:buChar char="•"/>
            </a:pPr>
            <a:r>
              <a:rPr lang="tr-TR" sz="1700" kern="1200" dirty="0" err="1">
                <a:solidFill>
                  <a:schemeClr val="tx1"/>
                </a:solidFill>
                <a:latin typeface="+mn-lt"/>
                <a:ea typeface="+mn-ea"/>
                <a:cs typeface="+mn-cs"/>
              </a:rPr>
              <a:t>Compare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new</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treatment</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against</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standard</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treatments</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or</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placebos</a:t>
            </a:r>
            <a:endParaRPr lang="tr-TR" sz="1700" kern="1200" dirty="0">
              <a:solidFill>
                <a:schemeClr val="tx1"/>
              </a:solidFill>
              <a:latin typeface="+mn-lt"/>
              <a:ea typeface="+mn-ea"/>
              <a:cs typeface="+mn-cs"/>
            </a:endParaRPr>
          </a:p>
          <a:p>
            <a:pPr marL="226314" indent="-285750" defTabSz="795528">
              <a:lnSpc>
                <a:spcPct val="90000"/>
              </a:lnSpc>
              <a:spcAft>
                <a:spcPts val="600"/>
              </a:spcAft>
              <a:buFont typeface="Arial" panose="020B0604020202020204" pitchFamily="34" charset="0"/>
              <a:buChar char="•"/>
            </a:pPr>
            <a:r>
              <a:rPr lang="tr-TR" sz="1700" kern="1200" dirty="0" err="1">
                <a:solidFill>
                  <a:schemeClr val="tx1"/>
                </a:solidFill>
                <a:latin typeface="+mn-lt"/>
                <a:ea typeface="+mn-ea"/>
                <a:cs typeface="+mn-cs"/>
              </a:rPr>
              <a:t>Collect</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comprehensive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evidence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for</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regulatory</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review</a:t>
            </a:r>
            <a:endParaRPr lang="tr-TR" sz="1700" kern="1200" dirty="0">
              <a:solidFill>
                <a:schemeClr val="tx1"/>
              </a:solidFill>
              <a:latin typeface="+mn-lt"/>
              <a:ea typeface="+mn-ea"/>
              <a:cs typeface="+mn-cs"/>
            </a:endParaRPr>
          </a:p>
          <a:p>
            <a:pPr defTabSz="795528">
              <a:lnSpc>
                <a:spcPct val="90000"/>
              </a:lnSpc>
              <a:spcAft>
                <a:spcPts val="600"/>
              </a:spcAft>
            </a:pPr>
            <a:r>
              <a:rPr lang="tr-TR" sz="1700" b="1" kern="1200" dirty="0" err="1">
                <a:solidFill>
                  <a:schemeClr val="tx1"/>
                </a:solidFill>
                <a:latin typeface="+mn-lt"/>
                <a:ea typeface="+mn-ea"/>
                <a:cs typeface="+mn-cs"/>
              </a:rPr>
              <a:t>Purpose</a:t>
            </a:r>
            <a:r>
              <a:rPr lang="tr-TR" sz="1700" b="1" kern="1200" dirty="0">
                <a:solidFill>
                  <a:schemeClr val="tx1"/>
                </a:solidFill>
                <a:latin typeface="+mn-lt"/>
                <a:ea typeface="+mn-ea"/>
                <a:cs typeface="+mn-cs"/>
              </a:rPr>
              <a:t>:</a:t>
            </a:r>
          </a:p>
          <a:p>
            <a:pPr marL="226314" indent="-285750" defTabSz="795528">
              <a:lnSpc>
                <a:spcPct val="90000"/>
              </a:lnSpc>
              <a:spcAft>
                <a:spcPts val="600"/>
              </a:spcAft>
              <a:buFont typeface="Arial" panose="020B0604020202020204" pitchFamily="34" charset="0"/>
              <a:buChar char="•"/>
            </a:pPr>
            <a:r>
              <a:rPr lang="tr-TR" sz="1700" kern="1200" dirty="0" err="1">
                <a:solidFill>
                  <a:schemeClr val="tx1"/>
                </a:solidFill>
                <a:latin typeface="+mn-lt"/>
                <a:ea typeface="+mn-ea"/>
                <a:cs typeface="+mn-cs"/>
              </a:rPr>
              <a:t>Finalize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safety</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and</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efficacy</a:t>
            </a:r>
            <a:r>
              <a:rPr lang="tr-TR" sz="1700" kern="1200" dirty="0">
                <a:solidFill>
                  <a:schemeClr val="tx1"/>
                </a:solidFill>
                <a:latin typeface="+mn-lt"/>
                <a:ea typeface="+mn-ea"/>
                <a:cs typeface="+mn-cs"/>
              </a:rPr>
              <a:t> profile </a:t>
            </a:r>
            <a:r>
              <a:rPr lang="tr-TR" sz="1700" kern="1200" dirty="0" err="1">
                <a:solidFill>
                  <a:schemeClr val="tx1"/>
                </a:solidFill>
                <a:latin typeface="+mn-lt"/>
                <a:ea typeface="+mn-ea"/>
                <a:cs typeface="+mn-cs"/>
              </a:rPr>
              <a:t>for</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regulatory</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submission</a:t>
            </a:r>
            <a:endParaRPr lang="tr-TR" sz="1700" kern="1200" dirty="0">
              <a:solidFill>
                <a:schemeClr val="tx1"/>
              </a:solidFill>
              <a:latin typeface="+mn-lt"/>
              <a:ea typeface="+mn-ea"/>
              <a:cs typeface="+mn-cs"/>
            </a:endParaRPr>
          </a:p>
          <a:p>
            <a:pPr marL="226314" indent="-285750" defTabSz="795528">
              <a:lnSpc>
                <a:spcPct val="90000"/>
              </a:lnSpc>
              <a:spcAft>
                <a:spcPts val="600"/>
              </a:spcAft>
              <a:buFont typeface="Arial" panose="020B0604020202020204" pitchFamily="34" charset="0"/>
              <a:buChar char="•"/>
            </a:pPr>
            <a:r>
              <a:rPr lang="tr-TR" sz="1700" kern="1200" dirty="0" err="1">
                <a:solidFill>
                  <a:schemeClr val="tx1"/>
                </a:solidFill>
                <a:latin typeface="+mn-lt"/>
                <a:ea typeface="+mn-ea"/>
                <a:cs typeface="+mn-cs"/>
              </a:rPr>
              <a:t>Establish</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the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drug's</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therapeutic</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value</a:t>
            </a:r>
            <a:r>
              <a:rPr lang="tr-TR" sz="1700" kern="1200" dirty="0">
                <a:solidFill>
                  <a:schemeClr val="tx1"/>
                </a:solidFill>
                <a:latin typeface="+mn-lt"/>
                <a:ea typeface="+mn-ea"/>
                <a:cs typeface="+mn-cs"/>
              </a:rPr>
              <a:t> in a </a:t>
            </a:r>
            <a:r>
              <a:rPr lang="tr-TR" sz="1700" kern="1200" dirty="0" err="1">
                <a:solidFill>
                  <a:schemeClr val="tx1"/>
                </a:solidFill>
                <a:latin typeface="+mn-lt"/>
                <a:ea typeface="+mn-ea"/>
                <a:cs typeface="+mn-cs"/>
              </a:rPr>
              <a:t>real-world</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population</a:t>
            </a:r>
            <a:endParaRPr lang="tr-TR" sz="1700" kern="1200" dirty="0">
              <a:solidFill>
                <a:schemeClr val="tx1"/>
              </a:solidFill>
              <a:latin typeface="+mn-lt"/>
              <a:ea typeface="+mn-ea"/>
              <a:cs typeface="+mn-cs"/>
            </a:endParaRPr>
          </a:p>
          <a:p>
            <a:pPr marL="226314" indent="-285750" defTabSz="795528">
              <a:lnSpc>
                <a:spcPct val="90000"/>
              </a:lnSpc>
              <a:spcAft>
                <a:spcPts val="600"/>
              </a:spcAft>
              <a:buFont typeface="Arial" panose="020B0604020202020204" pitchFamily="34" charset="0"/>
              <a:buChar char="•"/>
            </a:pPr>
            <a:r>
              <a:rPr lang="tr-TR" sz="1700" kern="1200" dirty="0" err="1">
                <a:solidFill>
                  <a:schemeClr val="tx1"/>
                </a:solidFill>
                <a:latin typeface="+mn-lt"/>
                <a:ea typeface="+mn-ea"/>
                <a:cs typeface="+mn-cs"/>
              </a:rPr>
              <a:t>Determine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the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drug's</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place</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within</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current</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treatment</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standards</a:t>
            </a:r>
            <a:endParaRPr lang="tr-TR" sz="1700" kern="1200" dirty="0">
              <a:solidFill>
                <a:schemeClr val="tx1"/>
              </a:solidFill>
              <a:latin typeface="+mn-lt"/>
              <a:ea typeface="+mn-ea"/>
              <a:cs typeface="+mn-cs"/>
            </a:endParaRPr>
          </a:p>
          <a:p>
            <a:pPr marL="226314" indent="-285750" defTabSz="795528">
              <a:lnSpc>
                <a:spcPct val="90000"/>
              </a:lnSpc>
              <a:spcAft>
                <a:spcPts val="600"/>
              </a:spcAft>
              <a:buFont typeface="Arial" panose="020B0604020202020204" pitchFamily="34" charset="0"/>
              <a:buChar char="•"/>
            </a:pPr>
            <a:r>
              <a:rPr lang="tr-TR" sz="1700" kern="1200" dirty="0" err="1">
                <a:solidFill>
                  <a:schemeClr val="tx1"/>
                </a:solidFill>
                <a:latin typeface="+mn-lt"/>
                <a:ea typeface="+mn-ea"/>
                <a:cs typeface="+mn-cs"/>
              </a:rPr>
              <a:t>Lay</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groundwork</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for</a:t>
            </a:r>
            <a:r>
              <a:rPr lang="tr-TR" sz="1700" kern="1200" dirty="0">
                <a:solidFill>
                  <a:schemeClr val="tx1"/>
                </a:solidFill>
                <a:latin typeface="+mn-lt"/>
                <a:ea typeface="+mn-ea"/>
                <a:cs typeface="+mn-cs"/>
              </a:rPr>
              <a:t> FDA, EMA, </a:t>
            </a:r>
            <a:r>
              <a:rPr lang="tr-TR" sz="1700" kern="1200" dirty="0" err="1">
                <a:solidFill>
                  <a:schemeClr val="tx1"/>
                </a:solidFill>
                <a:latin typeface="+mn-lt"/>
                <a:ea typeface="+mn-ea"/>
                <a:cs typeface="+mn-cs"/>
              </a:rPr>
              <a:t>or</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other</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health</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authority</a:t>
            </a:r>
            <a:r>
              <a:rPr lang="tr-TR" sz="1700" kern="1200" dirty="0">
                <a:solidFill>
                  <a:schemeClr val="tx1"/>
                </a:solidFill>
                <a:latin typeface="+mn-lt"/>
                <a:ea typeface="+mn-ea"/>
                <a:cs typeface="+mn-cs"/>
              </a:rPr>
              <a:t> </a:t>
            </a:r>
            <a:r>
              <a:rPr lang="tr-TR" sz="1700" kern="1200" dirty="0" err="1">
                <a:solidFill>
                  <a:schemeClr val="tx1"/>
                </a:solidFill>
                <a:latin typeface="+mn-lt"/>
                <a:ea typeface="+mn-ea"/>
                <a:cs typeface="+mn-cs"/>
              </a:rPr>
              <a:t>approval</a:t>
            </a:r>
            <a:endParaRPr lang="tr-TR" sz="1700" dirty="0"/>
          </a:p>
        </p:txBody>
      </p:sp>
    </p:spTree>
    <p:custDataLst>
      <p:tags r:id="rId1"/>
    </p:custDataLst>
    <p:extLst>
      <p:ext uri="{BB962C8B-B14F-4D97-AF65-F5344CB8AC3E}">
        <p14:creationId xmlns:p14="http://schemas.microsoft.com/office/powerpoint/2010/main" val="24988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a:solidFill>
                  <a:schemeClr val="tx1"/>
                </a:solidFill>
                <a:latin typeface="+mj-lt"/>
                <a:ea typeface="+mj-ea"/>
                <a:cs typeface="+mj-cs"/>
              </a:rPr>
              <a:t>Phase 4 Clinical Trial</a:t>
            </a:r>
            <a:endParaRPr lang="en-US"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 Placeholder 4">
            <a:extLst>
              <a:ext uri="{FF2B5EF4-FFF2-40B4-BE49-F238E27FC236}">
                <a16:creationId xmlns:a16="http://schemas.microsoft.com/office/drawing/2014/main" id="{96B6A2F1-E116-C503-F411-CE60CBB71902}"/>
              </a:ext>
            </a:extLst>
          </p:cNvPr>
          <p:cNvSpPr>
            <a:spLocks/>
          </p:cNvSpPr>
          <p:nvPr/>
        </p:nvSpPr>
        <p:spPr>
          <a:xfrm>
            <a:off x="839788" y="1681163"/>
            <a:ext cx="5157787" cy="823912"/>
          </a:xfrm>
          <a:prstGeom prst="rect">
            <a:avLst/>
          </a:prstGeom>
        </p:spPr>
        <p:txBody>
          <a:bodyPr/>
          <a:lstStyle/>
          <a:p>
            <a:endParaRPr lang="en-NL"/>
          </a:p>
        </p:txBody>
      </p:sp>
      <p:sp>
        <p:nvSpPr>
          <p:cNvPr id="3" name="İçerik Yer Tutucusu 2"/>
          <p:cNvSpPr>
            <a:spLocks/>
          </p:cNvSpPr>
          <p:nvPr/>
        </p:nvSpPr>
        <p:spPr>
          <a:xfrm>
            <a:off x="1014268" y="2722588"/>
            <a:ext cx="4985068" cy="3561202"/>
          </a:xfrm>
          <a:prstGeom prst="rect">
            <a:avLst/>
          </a:prstGeom>
        </p:spPr>
        <p:txBody>
          <a:bodyPr>
            <a:normAutofit/>
          </a:bodyPr>
          <a:lstStyle/>
          <a:p>
            <a:pPr marL="285750" indent="-285750" defTabSz="877824">
              <a:spcAft>
                <a:spcPts val="600"/>
              </a:spcAft>
              <a:buFont typeface="Arial" panose="020B0604020202020204" pitchFamily="34" charset="0"/>
              <a:buChar char="•"/>
            </a:pPr>
            <a:r>
              <a:rPr lang="tr-TR" sz="2000" kern="1200" dirty="0">
                <a:solidFill>
                  <a:schemeClr val="tx1"/>
                </a:solidFill>
                <a:latin typeface="+mn-lt"/>
                <a:ea typeface="+mn-ea"/>
                <a:cs typeface="+mn-cs"/>
              </a:rPr>
              <a:t>P</a:t>
            </a:r>
            <a:r>
              <a:rPr lang="en-US" sz="2000" kern="1200" dirty="0" err="1">
                <a:solidFill>
                  <a:schemeClr val="tx1"/>
                </a:solidFill>
                <a:latin typeface="+mn-lt"/>
                <a:ea typeface="+mn-ea"/>
                <a:cs typeface="+mn-cs"/>
              </a:rPr>
              <a:t>ost</a:t>
            </a:r>
            <a:r>
              <a:rPr lang="en-US" sz="2000" kern="1200" dirty="0">
                <a:solidFill>
                  <a:schemeClr val="tx1"/>
                </a:solidFill>
                <a:latin typeface="+mn-lt"/>
                <a:ea typeface="+mn-ea"/>
                <a:cs typeface="+mn-cs"/>
              </a:rPr>
              <a:t>-marketing surveillance or post-approval studies, </a:t>
            </a:r>
            <a:endParaRPr lang="tr-TR" sz="2000" kern="1200" dirty="0">
              <a:solidFill>
                <a:schemeClr val="tx1"/>
              </a:solidFill>
              <a:latin typeface="+mn-lt"/>
              <a:ea typeface="+mn-ea"/>
              <a:cs typeface="+mn-cs"/>
            </a:endParaRPr>
          </a:p>
          <a:p>
            <a:pPr marL="285750" indent="-285750" defTabSz="877824">
              <a:spcAft>
                <a:spcPts val="600"/>
              </a:spcAft>
              <a:buFont typeface="Arial" panose="020B0604020202020204" pitchFamily="34" charset="0"/>
              <a:buChar char="•"/>
            </a:pPr>
            <a:r>
              <a:rPr lang="en-US" sz="2000" kern="1200" dirty="0">
                <a:solidFill>
                  <a:schemeClr val="tx1"/>
                </a:solidFill>
                <a:latin typeface="+mn-lt"/>
                <a:ea typeface="+mn-ea"/>
                <a:cs typeface="+mn-cs"/>
              </a:rPr>
              <a:t>not a prerequisite for regulatory approval. </a:t>
            </a:r>
            <a:endParaRPr lang="tr-TR" sz="2000" kern="1200" dirty="0">
              <a:solidFill>
                <a:schemeClr val="tx1"/>
              </a:solidFill>
              <a:latin typeface="+mn-lt"/>
              <a:ea typeface="+mn-ea"/>
              <a:cs typeface="+mn-cs"/>
            </a:endParaRPr>
          </a:p>
          <a:p>
            <a:pPr marL="285750" indent="-285750" defTabSz="877824">
              <a:spcAft>
                <a:spcPts val="600"/>
              </a:spcAft>
              <a:buFont typeface="Arial" panose="020B0604020202020204" pitchFamily="34" charset="0"/>
              <a:buChar char="•"/>
            </a:pPr>
            <a:r>
              <a:rPr lang="tr-TR" sz="2000" kern="1200" dirty="0">
                <a:solidFill>
                  <a:schemeClr val="tx1"/>
                </a:solidFill>
                <a:latin typeface="+mn-lt"/>
                <a:ea typeface="+mn-ea"/>
                <a:cs typeface="+mn-cs"/>
              </a:rPr>
              <a:t>L</a:t>
            </a:r>
            <a:r>
              <a:rPr lang="en-US" sz="2000" kern="1200" dirty="0" err="1">
                <a:solidFill>
                  <a:schemeClr val="tx1"/>
                </a:solidFill>
                <a:latin typeface="+mn-lt"/>
                <a:ea typeface="+mn-ea"/>
                <a:cs typeface="+mn-cs"/>
              </a:rPr>
              <a:t>ong</a:t>
            </a:r>
            <a:r>
              <a:rPr lang="en-US" sz="2000" kern="1200" dirty="0">
                <a:solidFill>
                  <a:schemeClr val="tx1"/>
                </a:solidFill>
                <a:latin typeface="+mn-lt"/>
                <a:ea typeface="+mn-ea"/>
                <a:cs typeface="+mn-cs"/>
              </a:rPr>
              <a:t>-term safety, effectiveness, and potential benefits or risks in a larger and more diverse population.</a:t>
            </a:r>
          </a:p>
          <a:p>
            <a:pPr marL="285750" indent="-285750">
              <a:spcAft>
                <a:spcPts val="600"/>
              </a:spcAft>
              <a:buFont typeface="Arial" panose="020B0604020202020204" pitchFamily="34" charset="0"/>
              <a:buChar char="•"/>
            </a:pPr>
            <a:endParaRPr lang="tr-TR" sz="2000" dirty="0"/>
          </a:p>
        </p:txBody>
      </p:sp>
      <p:sp>
        <p:nvSpPr>
          <p:cNvPr id="6" name="Text Placeholder 5">
            <a:extLst>
              <a:ext uri="{FF2B5EF4-FFF2-40B4-BE49-F238E27FC236}">
                <a16:creationId xmlns:a16="http://schemas.microsoft.com/office/drawing/2014/main" id="{351F7DF5-218B-36AD-925F-486E5FA87164}"/>
              </a:ext>
            </a:extLst>
          </p:cNvPr>
          <p:cNvSpPr>
            <a:spLocks/>
          </p:cNvSpPr>
          <p:nvPr/>
        </p:nvSpPr>
        <p:spPr>
          <a:xfrm>
            <a:off x="6168113" y="1926266"/>
            <a:ext cx="5009619" cy="796322"/>
          </a:xfrm>
          <a:prstGeom prst="rect">
            <a:avLst/>
          </a:prstGeom>
        </p:spPr>
        <p:txBody>
          <a:bodyPr/>
          <a:lstStyle/>
          <a:p>
            <a:pPr defTabSz="877824">
              <a:spcAft>
                <a:spcPts val="600"/>
              </a:spcAft>
            </a:pPr>
            <a:r>
              <a:rPr lang="en-US" sz="2400" b="1" kern="1200" dirty="0">
                <a:solidFill>
                  <a:schemeClr val="tx1"/>
                </a:solidFill>
                <a:latin typeface="+mn-lt"/>
                <a:ea typeface="+mn-ea"/>
                <a:cs typeface="+mn-cs"/>
              </a:rPr>
              <a:t>Purpose of Phase 4 Clinical Trials</a:t>
            </a:r>
            <a:endParaRPr lang="tr-TR" sz="2400" dirty="0"/>
          </a:p>
        </p:txBody>
      </p:sp>
      <p:sp>
        <p:nvSpPr>
          <p:cNvPr id="4" name="İçerik Yer Tutucusu 3"/>
          <p:cNvSpPr>
            <a:spLocks/>
          </p:cNvSpPr>
          <p:nvPr/>
        </p:nvSpPr>
        <p:spPr>
          <a:xfrm>
            <a:off x="6168113" y="2722588"/>
            <a:ext cx="5009619" cy="3561202"/>
          </a:xfrm>
          <a:prstGeom prst="rect">
            <a:avLst/>
          </a:prstGeom>
        </p:spPr>
        <p:txBody>
          <a:bodyPr>
            <a:normAutofit/>
          </a:bodyPr>
          <a:lstStyle/>
          <a:p>
            <a:pPr marL="285750" indent="-285750" defTabSz="877824">
              <a:spcAft>
                <a:spcPts val="600"/>
              </a:spcAft>
              <a:buFont typeface="Arial" panose="020B0604020202020204" pitchFamily="34" charset="0"/>
              <a:buChar char="•"/>
            </a:pPr>
            <a:r>
              <a:rPr lang="en-US" sz="2000" kern="1200" dirty="0">
                <a:solidFill>
                  <a:schemeClr val="tx1"/>
                </a:solidFill>
                <a:latin typeface="+mn-lt"/>
                <a:ea typeface="+mn-ea"/>
                <a:cs typeface="+mn-cs"/>
              </a:rPr>
              <a:t>Detecting Rare Side Effects</a:t>
            </a:r>
            <a:endParaRPr lang="tr-TR" sz="2000" kern="1200" dirty="0">
              <a:solidFill>
                <a:schemeClr val="tx1"/>
              </a:solidFill>
              <a:latin typeface="+mn-lt"/>
              <a:ea typeface="+mn-ea"/>
              <a:cs typeface="+mn-cs"/>
            </a:endParaRPr>
          </a:p>
          <a:p>
            <a:pPr marL="285750" indent="-285750" defTabSz="877824">
              <a:spcAft>
                <a:spcPts val="600"/>
              </a:spcAft>
              <a:buFont typeface="Arial" panose="020B0604020202020204" pitchFamily="34" charset="0"/>
              <a:buChar char="•"/>
            </a:pPr>
            <a:r>
              <a:rPr lang="en-US" sz="2000" kern="1200" dirty="0">
                <a:solidFill>
                  <a:schemeClr val="tx1"/>
                </a:solidFill>
                <a:latin typeface="+mn-lt"/>
                <a:ea typeface="+mn-ea"/>
                <a:cs typeface="+mn-cs"/>
              </a:rPr>
              <a:t>Long-Term Safety</a:t>
            </a:r>
            <a:endParaRPr lang="tr-TR" sz="2000" kern="1200" dirty="0">
              <a:solidFill>
                <a:schemeClr val="tx1"/>
              </a:solidFill>
              <a:latin typeface="+mn-lt"/>
              <a:ea typeface="+mn-ea"/>
              <a:cs typeface="+mn-cs"/>
            </a:endParaRPr>
          </a:p>
          <a:p>
            <a:pPr marL="285750" indent="-285750" defTabSz="877824">
              <a:spcAft>
                <a:spcPts val="600"/>
              </a:spcAft>
              <a:buFont typeface="Arial" panose="020B0604020202020204" pitchFamily="34" charset="0"/>
              <a:buChar char="•"/>
            </a:pPr>
            <a:r>
              <a:rPr lang="en-US" sz="2000" kern="1200" dirty="0">
                <a:solidFill>
                  <a:schemeClr val="tx1"/>
                </a:solidFill>
                <a:latin typeface="+mn-lt"/>
                <a:ea typeface="+mn-ea"/>
                <a:cs typeface="+mn-cs"/>
              </a:rPr>
              <a:t>Comparative Effectiveness</a:t>
            </a:r>
            <a:endParaRPr lang="tr-TR" sz="2000" kern="1200" dirty="0">
              <a:solidFill>
                <a:schemeClr val="tx1"/>
              </a:solidFill>
              <a:latin typeface="+mn-lt"/>
              <a:ea typeface="+mn-ea"/>
              <a:cs typeface="+mn-cs"/>
            </a:endParaRPr>
          </a:p>
          <a:p>
            <a:pPr marL="285750" indent="-285750" defTabSz="877824">
              <a:spcAft>
                <a:spcPts val="600"/>
              </a:spcAft>
              <a:buFont typeface="Arial" panose="020B0604020202020204" pitchFamily="34" charset="0"/>
              <a:buChar char="•"/>
            </a:pPr>
            <a:r>
              <a:rPr lang="en-US" sz="2000" kern="1200" dirty="0">
                <a:solidFill>
                  <a:schemeClr val="tx1"/>
                </a:solidFill>
                <a:latin typeface="+mn-lt"/>
                <a:ea typeface="+mn-ea"/>
                <a:cs typeface="+mn-cs"/>
              </a:rPr>
              <a:t>Optimizing Use</a:t>
            </a:r>
            <a:endParaRPr lang="tr-TR" sz="2000" kern="1200" dirty="0">
              <a:solidFill>
                <a:schemeClr val="tx1"/>
              </a:solidFill>
              <a:latin typeface="+mn-lt"/>
              <a:ea typeface="+mn-ea"/>
              <a:cs typeface="+mn-cs"/>
            </a:endParaRPr>
          </a:p>
          <a:p>
            <a:pPr marL="285750" indent="-285750" defTabSz="877824">
              <a:spcAft>
                <a:spcPts val="600"/>
              </a:spcAft>
              <a:buFont typeface="Arial" panose="020B0604020202020204" pitchFamily="34" charset="0"/>
              <a:buChar char="•"/>
            </a:pPr>
            <a:r>
              <a:rPr lang="en-US" sz="2000" kern="1200" dirty="0">
                <a:solidFill>
                  <a:schemeClr val="tx1"/>
                </a:solidFill>
                <a:latin typeface="+mn-lt"/>
                <a:ea typeface="+mn-ea"/>
                <a:cs typeface="+mn-cs"/>
              </a:rPr>
              <a:t>Health Economics:</a:t>
            </a:r>
            <a:endParaRPr lang="tr-TR" sz="2000" kern="1200" dirty="0">
              <a:solidFill>
                <a:schemeClr val="tx1"/>
              </a:solidFill>
              <a:latin typeface="+mn-lt"/>
              <a:ea typeface="+mn-ea"/>
              <a:cs typeface="+mn-cs"/>
            </a:endParaRPr>
          </a:p>
          <a:p>
            <a:pPr marL="285750" indent="-285750" defTabSz="877824">
              <a:spcAft>
                <a:spcPts val="600"/>
              </a:spcAft>
              <a:buFont typeface="Arial" panose="020B0604020202020204" pitchFamily="34" charset="0"/>
              <a:buChar char="•"/>
            </a:pPr>
            <a:r>
              <a:rPr lang="en-US" sz="2000" kern="1200" dirty="0">
                <a:solidFill>
                  <a:schemeClr val="tx1"/>
                </a:solidFill>
                <a:latin typeface="+mn-lt"/>
                <a:ea typeface="+mn-ea"/>
                <a:cs typeface="+mn-cs"/>
              </a:rPr>
              <a:t>Labeling Updates</a:t>
            </a:r>
            <a:endParaRPr lang="tr-TR" sz="2000" dirty="0"/>
          </a:p>
        </p:txBody>
      </p:sp>
    </p:spTree>
    <p:custDataLst>
      <p:tags r:id="rId1"/>
    </p:custDataLst>
    <p:extLst>
      <p:ext uri="{BB962C8B-B14F-4D97-AF65-F5344CB8AC3E}">
        <p14:creationId xmlns:p14="http://schemas.microsoft.com/office/powerpoint/2010/main" val="201256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dissolv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dissolve">
                                      <p:cBhvr>
                                        <p:cTn id="32" dur="500"/>
                                        <p:tgtEl>
                                          <p:spTgt spid="4">
                                            <p:txEl>
                                              <p:pRg st="2" end="2"/>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dissolv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dissolve">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dissolve">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838200" y="365125"/>
            <a:ext cx="10515600" cy="1325563"/>
          </a:xfrm>
        </p:spPr>
        <p:txBody>
          <a:bodyPr vert="horz" lIns="91440" tIns="45720" rIns="91440" bIns="45720" rtlCol="0" anchor="ctr">
            <a:normAutofit/>
          </a:bodyPr>
          <a:lstStyle/>
          <a:p>
            <a:r>
              <a:rPr lang="en-US" b="1"/>
              <a:t>Key Players in Clinical Trials</a:t>
            </a:r>
            <a:endParaRPr lang="en-US"/>
          </a:p>
        </p:txBody>
      </p:sp>
      <p:graphicFrame>
        <p:nvGraphicFramePr>
          <p:cNvPr id="5" name="İçerik Yer Tutucusu 2">
            <a:extLst>
              <a:ext uri="{FF2B5EF4-FFF2-40B4-BE49-F238E27FC236}">
                <a16:creationId xmlns:a16="http://schemas.microsoft.com/office/drawing/2014/main" id="{DB7E55C1-376E-E8F6-E6E7-138FF6B34032}"/>
              </a:ext>
            </a:extLst>
          </p:cNvPr>
          <p:cNvGraphicFramePr>
            <a:graphicFrameLocks noGrp="1"/>
          </p:cNvGraphicFramePr>
          <p:nvPr>
            <p:ph sz="half" idx="1"/>
            <p:extLst>
              <p:ext uri="{D42A27DB-BD31-4B8C-83A1-F6EECF244321}">
                <p14:modId xmlns:p14="http://schemas.microsoft.com/office/powerpoint/2010/main" val="28538527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2521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4|0|17.1|1.6|13.1|1.6|15.4|1.7"/>
</p:tagLst>
</file>

<file path=ppt/tags/tag10.xml><?xml version="1.0" encoding="utf-8"?>
<p:tagLst xmlns:a="http://schemas.openxmlformats.org/drawingml/2006/main" xmlns:r="http://schemas.openxmlformats.org/officeDocument/2006/relationships" xmlns:p="http://schemas.openxmlformats.org/presentationml/2006/main">
  <p:tag name="TIMING" val="|5.2|3.5|2.8|13.1|11.7"/>
</p:tagLst>
</file>

<file path=ppt/tags/tag11.xml><?xml version="1.0" encoding="utf-8"?>
<p:tagLst xmlns:a="http://schemas.openxmlformats.org/drawingml/2006/main" xmlns:r="http://schemas.openxmlformats.org/officeDocument/2006/relationships" xmlns:p="http://schemas.openxmlformats.org/presentationml/2006/main">
  <p:tag name="TIMING" val="|5.6|29.6|9.5|8.9|7.6|6.2|5.1|8.7|7.9|7.2"/>
</p:tagLst>
</file>

<file path=ppt/tags/tag12.xml><?xml version="1.0" encoding="utf-8"?>
<p:tagLst xmlns:a="http://schemas.openxmlformats.org/drawingml/2006/main" xmlns:r="http://schemas.openxmlformats.org/officeDocument/2006/relationships" xmlns:p="http://schemas.openxmlformats.org/presentationml/2006/main">
  <p:tag name="TIMING" val="|5.6|1.3|11.6|12.7|0|33.6"/>
</p:tagLst>
</file>

<file path=ppt/tags/tag13.xml><?xml version="1.0" encoding="utf-8"?>
<p:tagLst xmlns:a="http://schemas.openxmlformats.org/drawingml/2006/main" xmlns:r="http://schemas.openxmlformats.org/officeDocument/2006/relationships" xmlns:p="http://schemas.openxmlformats.org/presentationml/2006/main">
  <p:tag name="TIMING" val="|20.6|2.7|3.2|3.6|24|1.6|9.3"/>
</p:tagLst>
</file>

<file path=ppt/tags/tag14.xml><?xml version="1.0" encoding="utf-8"?>
<p:tagLst xmlns:a="http://schemas.openxmlformats.org/drawingml/2006/main" xmlns:r="http://schemas.openxmlformats.org/officeDocument/2006/relationships" xmlns:p="http://schemas.openxmlformats.org/presentationml/2006/main">
  <p:tag name="TIMING" val="|2.4|0.6|14|5.8|8|5.7|5.7|6.1|8.3"/>
</p:tagLst>
</file>

<file path=ppt/tags/tag2.xml><?xml version="1.0" encoding="utf-8"?>
<p:tagLst xmlns:a="http://schemas.openxmlformats.org/drawingml/2006/main" xmlns:r="http://schemas.openxmlformats.org/officeDocument/2006/relationships" xmlns:p="http://schemas.openxmlformats.org/presentationml/2006/main">
  <p:tag name="TIMING" val="|0|8.3|15.7|1.3|0"/>
</p:tagLst>
</file>

<file path=ppt/tags/tag3.xml><?xml version="1.0" encoding="utf-8"?>
<p:tagLst xmlns:a="http://schemas.openxmlformats.org/drawingml/2006/main" xmlns:r="http://schemas.openxmlformats.org/officeDocument/2006/relationships" xmlns:p="http://schemas.openxmlformats.org/presentationml/2006/main">
  <p:tag name="TIMING" val="|12.6|12.4|17.5|15.4|15.4|16.5"/>
</p:tagLst>
</file>

<file path=ppt/tags/tag4.xml><?xml version="1.0" encoding="utf-8"?>
<p:tagLst xmlns:a="http://schemas.openxmlformats.org/drawingml/2006/main" xmlns:r="http://schemas.openxmlformats.org/officeDocument/2006/relationships" xmlns:p="http://schemas.openxmlformats.org/presentationml/2006/main">
  <p:tag name="TIMING" val="|0|25.6|7.4|0.2|17|9.5|8.4|8.4"/>
</p:tagLst>
</file>

<file path=ppt/tags/tag5.xml><?xml version="1.0" encoding="utf-8"?>
<p:tagLst xmlns:a="http://schemas.openxmlformats.org/drawingml/2006/main" xmlns:r="http://schemas.openxmlformats.org/officeDocument/2006/relationships" xmlns:p="http://schemas.openxmlformats.org/presentationml/2006/main">
  <p:tag name="TIMING" val="|20.5|7.2"/>
</p:tagLst>
</file>

<file path=ppt/tags/tag6.xml><?xml version="1.0" encoding="utf-8"?>
<p:tagLst xmlns:a="http://schemas.openxmlformats.org/drawingml/2006/main" xmlns:r="http://schemas.openxmlformats.org/officeDocument/2006/relationships" xmlns:p="http://schemas.openxmlformats.org/presentationml/2006/main">
  <p:tag name="TIMING" val="|15.2|25.8"/>
</p:tagLst>
</file>

<file path=ppt/tags/tag7.xml><?xml version="1.0" encoding="utf-8"?>
<p:tagLst xmlns:a="http://schemas.openxmlformats.org/drawingml/2006/main" xmlns:r="http://schemas.openxmlformats.org/officeDocument/2006/relationships" xmlns:p="http://schemas.openxmlformats.org/presentationml/2006/main">
  <p:tag name="TIMING" val="|13.7|3.5|2.3|2.6|15|9|17.3|7.4"/>
</p:tagLst>
</file>

<file path=ppt/tags/tag8.xml><?xml version="1.0" encoding="utf-8"?>
<p:tagLst xmlns:a="http://schemas.openxmlformats.org/drawingml/2006/main" xmlns:r="http://schemas.openxmlformats.org/officeDocument/2006/relationships" xmlns:p="http://schemas.openxmlformats.org/presentationml/2006/main">
  <p:tag name="TIMING" val="|12.8|1.2|5.4|3.2|3.5"/>
</p:tagLst>
</file>

<file path=ppt/tags/tag9.xml><?xml version="1.0" encoding="utf-8"?>
<p:tagLst xmlns:a="http://schemas.openxmlformats.org/drawingml/2006/main" xmlns:r="http://schemas.openxmlformats.org/officeDocument/2006/relationships" xmlns:p="http://schemas.openxmlformats.org/presentationml/2006/main">
  <p:tag name="TIMING" val="|7.5|4.4|5.6|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4788</TotalTime>
  <Words>4740</Words>
  <Application>Microsoft Macintosh PowerPoint</Application>
  <PresentationFormat>Widescreen</PresentationFormat>
  <Paragraphs>346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Calibri Light</vt:lpstr>
      <vt:lpstr>Roboto</vt:lpstr>
      <vt:lpstr>Söhne</vt:lpstr>
      <vt:lpstr>Office Theme</vt:lpstr>
      <vt:lpstr>DEVELOPMENT:  Basic Principles of Clinical Research</vt:lpstr>
      <vt:lpstr>Learning Objectives</vt:lpstr>
      <vt:lpstr>Agenda</vt:lpstr>
      <vt:lpstr>I. Overview of the drug development stages </vt:lpstr>
      <vt:lpstr>II. Key objectives of Clinical Trials</vt:lpstr>
      <vt:lpstr>III. Phase 0 and Phase 1 Clinical Trial</vt:lpstr>
      <vt:lpstr>Phase 2 and Phase 3 Clinical Trial</vt:lpstr>
      <vt:lpstr>Phase 4 Clinical Trial</vt:lpstr>
      <vt:lpstr>Key Players in Clinical Trials</vt:lpstr>
      <vt:lpstr>Case: Tuskegee Syphilis Experiment</vt:lpstr>
      <vt:lpstr>Ethical breaches and human impact</vt:lpstr>
      <vt:lpstr>Aftermath and Changes in Research Ethics</vt:lpstr>
      <vt:lpstr>IV. Ethics Committees (Institutional Review Boards - IRBs) and Ethical Guidelines</vt:lpstr>
      <vt:lpstr>Significance of Ethical Committees</vt:lpstr>
      <vt:lpstr>V. Good Clinical Practice (GCP)</vt:lpstr>
      <vt:lpstr>Principles of Good Clinical Practice</vt:lpstr>
      <vt:lpstr>Importance of Good Clinical Practice</vt:lpstr>
      <vt:lpstr>The Importance of Good Clinical Practices</vt:lpstr>
      <vt:lpstr>The Importance of Good Clinical Practices</vt:lpstr>
      <vt:lpstr>Questions and Discussion</vt:lpstr>
      <vt:lpstr>Clinical Trials and GCP Summary</vt:lpstr>
      <vt:lpstr>Additional Resources</vt:lpstr>
      <vt:lpstr>Project Partners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Arnold Bosman</cp:lastModifiedBy>
  <cp:revision>33</cp:revision>
  <dcterms:created xsi:type="dcterms:W3CDTF">2023-12-02T13:46:00Z</dcterms:created>
  <dcterms:modified xsi:type="dcterms:W3CDTF">2024-10-09T14:50:27Z</dcterms:modified>
</cp:coreProperties>
</file>