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3" r:id="rId3"/>
  </p:sldMasterIdLst>
  <p:notesMasterIdLst>
    <p:notesMasterId r:id="rId3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1740" r:id="rId28"/>
    <p:sldId id="1733" r:id="rId29"/>
    <p:sldId id="280" r:id="rId30"/>
    <p:sldId id="281" r:id="rId31"/>
    <p:sldId id="1739" r:id="rId32"/>
    <p:sldId id="1738" r:id="rId33"/>
    <p:sldId id="1736"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iczypIb3C8ppUv/5MZu7qkCQJb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54" autoAdjust="0"/>
  </p:normalViewPr>
  <p:slideViewPr>
    <p:cSldViewPr snapToGrid="0">
      <p:cViewPr varScale="1">
        <p:scale>
          <a:sx n="70" d="100"/>
          <a:sy n="70" d="100"/>
        </p:scale>
        <p:origin x="984"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customschemas.google.com/relationships/presentationmetadata" Target="meta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0561DC25-5987-47BC-BA69-39DD50F6BB8D}"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B67BF2EA-5C5D-4CCB-B074-C41F2DA92D28}">
      <dgm:prSet custT="1"/>
      <dgm:spPr/>
      <dgm:t>
        <a:bodyPr/>
        <a:lstStyle/>
        <a:p>
          <a:pPr>
            <a:lnSpc>
              <a:spcPct val="100000"/>
            </a:lnSpc>
            <a:defRPr cap="all"/>
          </a:pPr>
          <a:r>
            <a:rPr lang="tr-TR" sz="2800" b="1" dirty="0"/>
            <a:t>SORU VE CEVAP</a:t>
          </a:r>
          <a:endParaRPr lang="en-US" sz="2800" b="1" dirty="0"/>
        </a:p>
      </dgm:t>
    </dgm:pt>
    <dgm:pt modelId="{7F66EF43-8802-4281-AD0B-8E683D8FAFD6}" type="parTrans" cxnId="{00C5150D-3353-4765-A837-8FF77145E78A}">
      <dgm:prSet/>
      <dgm:spPr/>
      <dgm:t>
        <a:bodyPr/>
        <a:lstStyle/>
        <a:p>
          <a:endParaRPr lang="en-US"/>
        </a:p>
      </dgm:t>
    </dgm:pt>
    <dgm:pt modelId="{56221C17-A290-4C6A-BED9-D9F3DFAFF3E5}" type="sibTrans" cxnId="{00C5150D-3353-4765-A837-8FF77145E78A}">
      <dgm:prSet/>
      <dgm:spPr/>
      <dgm:t>
        <a:bodyPr/>
        <a:lstStyle/>
        <a:p>
          <a:endParaRPr lang="en-US"/>
        </a:p>
      </dgm:t>
    </dgm:pt>
    <dgm:pt modelId="{EBBC015A-0528-4886-BC5B-B4601C1FC7DC}">
      <dgm:prSet custT="1"/>
      <dgm:spPr/>
      <dgm:t>
        <a:bodyPr/>
        <a:lstStyle/>
        <a:p>
          <a:pPr>
            <a:lnSpc>
              <a:spcPct val="100000"/>
            </a:lnSpc>
            <a:defRPr cap="all"/>
          </a:pPr>
          <a:r>
            <a:rPr lang="tr-TR" sz="2800" b="1" dirty="0"/>
            <a:t>DENEYİMLERİN PAYLAŞIMI</a:t>
          </a:r>
          <a:endParaRPr lang="en-US" sz="2800" b="1" dirty="0"/>
        </a:p>
      </dgm:t>
    </dgm:pt>
    <dgm:pt modelId="{9AC48BA4-C602-412F-87A5-787480BED71F}" type="parTrans" cxnId="{57ED3F47-5B33-46D0-BDDE-6CED9ADEFC6E}">
      <dgm:prSet/>
      <dgm:spPr/>
      <dgm:t>
        <a:bodyPr/>
        <a:lstStyle/>
        <a:p>
          <a:endParaRPr lang="en-US"/>
        </a:p>
      </dgm:t>
    </dgm:pt>
    <dgm:pt modelId="{48326871-713A-4D81-A435-80B8935F389F}" type="sibTrans" cxnId="{57ED3F47-5B33-46D0-BDDE-6CED9ADEFC6E}">
      <dgm:prSet/>
      <dgm:spPr/>
      <dgm:t>
        <a:bodyPr/>
        <a:lstStyle/>
        <a:p>
          <a:endParaRPr lang="en-US"/>
        </a:p>
      </dgm:t>
    </dgm:pt>
    <dgm:pt modelId="{69A908F0-264A-43BA-B58B-2376307CC9BC}">
      <dgm:prSet custT="1"/>
      <dgm:spPr/>
      <dgm:t>
        <a:bodyPr/>
        <a:lstStyle/>
        <a:p>
          <a:pPr>
            <a:lnSpc>
              <a:spcPct val="100000"/>
            </a:lnSpc>
            <a:defRPr cap="all"/>
          </a:pPr>
          <a:r>
            <a:rPr lang="tr-TR" sz="2800" b="1" dirty="0"/>
            <a:t>ÖZETLEYELİM</a:t>
          </a:r>
          <a:endParaRPr lang="en-US" sz="2800" b="1" dirty="0"/>
        </a:p>
      </dgm:t>
    </dgm:pt>
    <dgm:pt modelId="{900CFF19-415F-4276-B9E4-D3684301DED5}" type="parTrans" cxnId="{2805567F-7556-49A7-96FF-1DD0FFD5331D}">
      <dgm:prSet/>
      <dgm:spPr/>
      <dgm:t>
        <a:bodyPr/>
        <a:lstStyle/>
        <a:p>
          <a:endParaRPr lang="en-US"/>
        </a:p>
      </dgm:t>
    </dgm:pt>
    <dgm:pt modelId="{EA4DD9BB-4F6B-4993-A40B-B0E8BA71BBEA}" type="sibTrans" cxnId="{2805567F-7556-49A7-96FF-1DD0FFD5331D}">
      <dgm:prSet/>
      <dgm:spPr/>
      <dgm:t>
        <a:bodyPr/>
        <a:lstStyle/>
        <a:p>
          <a:endParaRPr lang="en-US"/>
        </a:p>
      </dgm:t>
    </dgm:pt>
    <dgm:pt modelId="{24DB6651-9CE1-4D8B-9F82-AA3926793694}" type="pres">
      <dgm:prSet presAssocID="{0561DC25-5987-47BC-BA69-39DD50F6BB8D}" presName="root" presStyleCnt="0">
        <dgm:presLayoutVars>
          <dgm:dir/>
          <dgm:resizeHandles val="exact"/>
        </dgm:presLayoutVars>
      </dgm:prSet>
      <dgm:spPr/>
    </dgm:pt>
    <dgm:pt modelId="{42EA5496-3591-4420-8C1D-C9931AC7F3B6}" type="pres">
      <dgm:prSet presAssocID="{B67BF2EA-5C5D-4CCB-B074-C41F2DA92D28}" presName="compNode" presStyleCnt="0"/>
      <dgm:spPr/>
    </dgm:pt>
    <dgm:pt modelId="{B1CB063C-5A0A-4C99-BD7C-40654D67B382}" type="pres">
      <dgm:prSet presAssocID="{B67BF2EA-5C5D-4CCB-B074-C41F2DA92D28}" presName="iconBgRect" presStyleLbl="bgShp" presStyleIdx="0" presStyleCnt="3"/>
      <dgm:spPr/>
    </dgm:pt>
    <dgm:pt modelId="{AF67D722-BDCB-4F7F-AFD5-5C3A44B2CA41}" type="pres">
      <dgm:prSet presAssocID="{B67BF2EA-5C5D-4CCB-B074-C41F2DA92D2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4D7A6C3E-53AE-45DA-86DF-7A0F1029EA39}" type="pres">
      <dgm:prSet presAssocID="{B67BF2EA-5C5D-4CCB-B074-C41F2DA92D28}" presName="spaceRect" presStyleCnt="0"/>
      <dgm:spPr/>
    </dgm:pt>
    <dgm:pt modelId="{C716BDEC-F275-46DD-A8BB-CE417CE72022}" type="pres">
      <dgm:prSet presAssocID="{B67BF2EA-5C5D-4CCB-B074-C41F2DA92D28}" presName="textRect" presStyleLbl="revTx" presStyleIdx="0" presStyleCnt="3">
        <dgm:presLayoutVars>
          <dgm:chMax val="1"/>
          <dgm:chPref val="1"/>
        </dgm:presLayoutVars>
      </dgm:prSet>
      <dgm:spPr/>
    </dgm:pt>
    <dgm:pt modelId="{CBF2C6D8-907F-4671-B83B-789288737002}" type="pres">
      <dgm:prSet presAssocID="{56221C17-A290-4C6A-BED9-D9F3DFAFF3E5}" presName="sibTrans" presStyleCnt="0"/>
      <dgm:spPr/>
    </dgm:pt>
    <dgm:pt modelId="{FF83DBC9-CB2B-4B18-8A9D-7B10095A36BC}" type="pres">
      <dgm:prSet presAssocID="{EBBC015A-0528-4886-BC5B-B4601C1FC7DC}" presName="compNode" presStyleCnt="0"/>
      <dgm:spPr/>
    </dgm:pt>
    <dgm:pt modelId="{54FB7054-616F-4151-841C-BD8D425B6D44}" type="pres">
      <dgm:prSet presAssocID="{EBBC015A-0528-4886-BC5B-B4601C1FC7DC}" presName="iconBgRect" presStyleLbl="bgShp" presStyleIdx="1" presStyleCnt="3"/>
      <dgm:spPr/>
    </dgm:pt>
    <dgm:pt modelId="{C5464A2D-0EE0-4EC6-9A7F-E94005E7BF21}" type="pres">
      <dgm:prSet presAssocID="{EBBC015A-0528-4886-BC5B-B4601C1FC7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1B067ADD-18FE-4979-A75D-222F5F168FC0}" type="pres">
      <dgm:prSet presAssocID="{EBBC015A-0528-4886-BC5B-B4601C1FC7DC}" presName="spaceRect" presStyleCnt="0"/>
      <dgm:spPr/>
    </dgm:pt>
    <dgm:pt modelId="{00111C2D-8E05-4408-9AE0-8D211EC425D2}" type="pres">
      <dgm:prSet presAssocID="{EBBC015A-0528-4886-BC5B-B4601C1FC7DC}" presName="textRect" presStyleLbl="revTx" presStyleIdx="1" presStyleCnt="3">
        <dgm:presLayoutVars>
          <dgm:chMax val="1"/>
          <dgm:chPref val="1"/>
        </dgm:presLayoutVars>
      </dgm:prSet>
      <dgm:spPr/>
    </dgm:pt>
    <dgm:pt modelId="{0F2A7191-F5F0-4CA1-8B45-715297CE9756}" type="pres">
      <dgm:prSet presAssocID="{48326871-713A-4D81-A435-80B8935F389F}" presName="sibTrans" presStyleCnt="0"/>
      <dgm:spPr/>
    </dgm:pt>
    <dgm:pt modelId="{DAA16332-CDEB-4004-96D7-FF12AEFB9EA9}" type="pres">
      <dgm:prSet presAssocID="{69A908F0-264A-43BA-B58B-2376307CC9BC}" presName="compNode" presStyleCnt="0"/>
      <dgm:spPr/>
    </dgm:pt>
    <dgm:pt modelId="{F1076E40-DCA3-4EED-B21A-2ADF9750DB18}" type="pres">
      <dgm:prSet presAssocID="{69A908F0-264A-43BA-B58B-2376307CC9BC}" presName="iconBgRect" presStyleLbl="bgShp" presStyleIdx="2" presStyleCnt="3"/>
      <dgm:spPr/>
    </dgm:pt>
    <dgm:pt modelId="{73C6E13C-4717-4AEF-93C3-446EBED1F60E}" type="pres">
      <dgm:prSet presAssocID="{69A908F0-264A-43BA-B58B-2376307CC9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79BD8702-E1F9-4EB5-B818-73A44B55C4DB}" type="pres">
      <dgm:prSet presAssocID="{69A908F0-264A-43BA-B58B-2376307CC9BC}" presName="spaceRect" presStyleCnt="0"/>
      <dgm:spPr/>
    </dgm:pt>
    <dgm:pt modelId="{6DE1476B-6FB7-4158-8AFB-939DCAC836EB}" type="pres">
      <dgm:prSet presAssocID="{69A908F0-264A-43BA-B58B-2376307CC9BC}" presName="textRect" presStyleLbl="revTx" presStyleIdx="2" presStyleCnt="3">
        <dgm:presLayoutVars>
          <dgm:chMax val="1"/>
          <dgm:chPref val="1"/>
        </dgm:presLayoutVars>
      </dgm:prSet>
      <dgm:spPr/>
    </dgm:pt>
  </dgm:ptLst>
  <dgm:cxnLst>
    <dgm:cxn modelId="{00C5150D-3353-4765-A837-8FF77145E78A}" srcId="{0561DC25-5987-47BC-BA69-39DD50F6BB8D}" destId="{B67BF2EA-5C5D-4CCB-B074-C41F2DA92D28}" srcOrd="0" destOrd="0" parTransId="{7F66EF43-8802-4281-AD0B-8E683D8FAFD6}" sibTransId="{56221C17-A290-4C6A-BED9-D9F3DFAFF3E5}"/>
    <dgm:cxn modelId="{4444A72F-08A8-7D4B-BB15-9EDC551FA48C}" type="presOf" srcId="{0561DC25-5987-47BC-BA69-39DD50F6BB8D}" destId="{24DB6651-9CE1-4D8B-9F82-AA3926793694}" srcOrd="0" destOrd="0" presId="urn:microsoft.com/office/officeart/2018/5/layout/IconCircleLabelList"/>
    <dgm:cxn modelId="{A049B03D-B34B-B94D-B3CC-6D064F8F15AB}" type="presOf" srcId="{B67BF2EA-5C5D-4CCB-B074-C41F2DA92D28}" destId="{C716BDEC-F275-46DD-A8BB-CE417CE72022}" srcOrd="0" destOrd="0" presId="urn:microsoft.com/office/officeart/2018/5/layout/IconCircleLabelList"/>
    <dgm:cxn modelId="{57ED3F47-5B33-46D0-BDDE-6CED9ADEFC6E}" srcId="{0561DC25-5987-47BC-BA69-39DD50F6BB8D}" destId="{EBBC015A-0528-4886-BC5B-B4601C1FC7DC}" srcOrd="1" destOrd="0" parTransId="{9AC48BA4-C602-412F-87A5-787480BED71F}" sibTransId="{48326871-713A-4D81-A435-80B8935F389F}"/>
    <dgm:cxn modelId="{95702C6D-714E-304D-B127-02BF6FCC7DEE}" type="presOf" srcId="{EBBC015A-0528-4886-BC5B-B4601C1FC7DC}" destId="{00111C2D-8E05-4408-9AE0-8D211EC425D2}" srcOrd="0" destOrd="0" presId="urn:microsoft.com/office/officeart/2018/5/layout/IconCircleLabelList"/>
    <dgm:cxn modelId="{2805567F-7556-49A7-96FF-1DD0FFD5331D}" srcId="{0561DC25-5987-47BC-BA69-39DD50F6BB8D}" destId="{69A908F0-264A-43BA-B58B-2376307CC9BC}" srcOrd="2" destOrd="0" parTransId="{900CFF19-415F-4276-B9E4-D3684301DED5}" sibTransId="{EA4DD9BB-4F6B-4993-A40B-B0E8BA71BBEA}"/>
    <dgm:cxn modelId="{EE88A8F8-13AD-D144-A288-4983DE5E7882}" type="presOf" srcId="{69A908F0-264A-43BA-B58B-2376307CC9BC}" destId="{6DE1476B-6FB7-4158-8AFB-939DCAC836EB}" srcOrd="0" destOrd="0" presId="urn:microsoft.com/office/officeart/2018/5/layout/IconCircleLabelList"/>
    <dgm:cxn modelId="{65904DE1-E760-C74C-B116-30529F46C822}" type="presParOf" srcId="{24DB6651-9CE1-4D8B-9F82-AA3926793694}" destId="{42EA5496-3591-4420-8C1D-C9931AC7F3B6}" srcOrd="0" destOrd="0" presId="urn:microsoft.com/office/officeart/2018/5/layout/IconCircleLabelList"/>
    <dgm:cxn modelId="{3B3C1420-4F7B-7948-A567-1A5E64D35EBF}" type="presParOf" srcId="{42EA5496-3591-4420-8C1D-C9931AC7F3B6}" destId="{B1CB063C-5A0A-4C99-BD7C-40654D67B382}" srcOrd="0" destOrd="0" presId="urn:microsoft.com/office/officeart/2018/5/layout/IconCircleLabelList"/>
    <dgm:cxn modelId="{11A53F40-561C-7640-B097-08E67B0B5FFA}" type="presParOf" srcId="{42EA5496-3591-4420-8C1D-C9931AC7F3B6}" destId="{AF67D722-BDCB-4F7F-AFD5-5C3A44B2CA41}" srcOrd="1" destOrd="0" presId="urn:microsoft.com/office/officeart/2018/5/layout/IconCircleLabelList"/>
    <dgm:cxn modelId="{6B4F5A84-CC65-7F48-8D73-5C6108C0CD0F}" type="presParOf" srcId="{42EA5496-3591-4420-8C1D-C9931AC7F3B6}" destId="{4D7A6C3E-53AE-45DA-86DF-7A0F1029EA39}" srcOrd="2" destOrd="0" presId="urn:microsoft.com/office/officeart/2018/5/layout/IconCircleLabelList"/>
    <dgm:cxn modelId="{4B268FFB-9CCA-C740-A7FD-8395E0DA67BC}" type="presParOf" srcId="{42EA5496-3591-4420-8C1D-C9931AC7F3B6}" destId="{C716BDEC-F275-46DD-A8BB-CE417CE72022}" srcOrd="3" destOrd="0" presId="urn:microsoft.com/office/officeart/2018/5/layout/IconCircleLabelList"/>
    <dgm:cxn modelId="{7172E378-76BA-D343-B201-05FCFC60DE1A}" type="presParOf" srcId="{24DB6651-9CE1-4D8B-9F82-AA3926793694}" destId="{CBF2C6D8-907F-4671-B83B-789288737002}" srcOrd="1" destOrd="0" presId="urn:microsoft.com/office/officeart/2018/5/layout/IconCircleLabelList"/>
    <dgm:cxn modelId="{9D01793D-61EB-6B4B-8D38-297DC51072A8}" type="presParOf" srcId="{24DB6651-9CE1-4D8B-9F82-AA3926793694}" destId="{FF83DBC9-CB2B-4B18-8A9D-7B10095A36BC}" srcOrd="2" destOrd="0" presId="urn:microsoft.com/office/officeart/2018/5/layout/IconCircleLabelList"/>
    <dgm:cxn modelId="{48AF71C2-1808-064D-9A4A-6C9E087B3FC6}" type="presParOf" srcId="{FF83DBC9-CB2B-4B18-8A9D-7B10095A36BC}" destId="{54FB7054-616F-4151-841C-BD8D425B6D44}" srcOrd="0" destOrd="0" presId="urn:microsoft.com/office/officeart/2018/5/layout/IconCircleLabelList"/>
    <dgm:cxn modelId="{EBD8115F-4476-1F45-98A6-6A634A23C959}" type="presParOf" srcId="{FF83DBC9-CB2B-4B18-8A9D-7B10095A36BC}" destId="{C5464A2D-0EE0-4EC6-9A7F-E94005E7BF21}" srcOrd="1" destOrd="0" presId="urn:microsoft.com/office/officeart/2018/5/layout/IconCircleLabelList"/>
    <dgm:cxn modelId="{81AABACB-D98D-8845-B1C3-5751D210717F}" type="presParOf" srcId="{FF83DBC9-CB2B-4B18-8A9D-7B10095A36BC}" destId="{1B067ADD-18FE-4979-A75D-222F5F168FC0}" srcOrd="2" destOrd="0" presId="urn:microsoft.com/office/officeart/2018/5/layout/IconCircleLabelList"/>
    <dgm:cxn modelId="{CE74B24F-BEC0-DC42-A2A3-2CD6F70F15CB}" type="presParOf" srcId="{FF83DBC9-CB2B-4B18-8A9D-7B10095A36BC}" destId="{00111C2D-8E05-4408-9AE0-8D211EC425D2}" srcOrd="3" destOrd="0" presId="urn:microsoft.com/office/officeart/2018/5/layout/IconCircleLabelList"/>
    <dgm:cxn modelId="{A1F7D96F-D349-C04B-9F5A-DFFB40F8782C}" type="presParOf" srcId="{24DB6651-9CE1-4D8B-9F82-AA3926793694}" destId="{0F2A7191-F5F0-4CA1-8B45-715297CE9756}" srcOrd="3" destOrd="0" presId="urn:microsoft.com/office/officeart/2018/5/layout/IconCircleLabelList"/>
    <dgm:cxn modelId="{FB58A621-5FBC-7046-83EA-515748E96AAB}" type="presParOf" srcId="{24DB6651-9CE1-4D8B-9F82-AA3926793694}" destId="{DAA16332-CDEB-4004-96D7-FF12AEFB9EA9}" srcOrd="4" destOrd="0" presId="urn:microsoft.com/office/officeart/2018/5/layout/IconCircleLabelList"/>
    <dgm:cxn modelId="{969273C7-B064-E74F-8D18-205AFA178C5C}" type="presParOf" srcId="{DAA16332-CDEB-4004-96D7-FF12AEFB9EA9}" destId="{F1076E40-DCA3-4EED-B21A-2ADF9750DB18}" srcOrd="0" destOrd="0" presId="urn:microsoft.com/office/officeart/2018/5/layout/IconCircleLabelList"/>
    <dgm:cxn modelId="{DABE808F-F527-724B-BE05-3B459EDA3B17}" type="presParOf" srcId="{DAA16332-CDEB-4004-96D7-FF12AEFB9EA9}" destId="{73C6E13C-4717-4AEF-93C3-446EBED1F60E}" srcOrd="1" destOrd="0" presId="urn:microsoft.com/office/officeart/2018/5/layout/IconCircleLabelList"/>
    <dgm:cxn modelId="{941091EF-3774-3142-8A1F-43AEBF53FCDA}" type="presParOf" srcId="{DAA16332-CDEB-4004-96D7-FF12AEFB9EA9}" destId="{79BD8702-E1F9-4EB5-B818-73A44B55C4DB}" srcOrd="2" destOrd="0" presId="urn:microsoft.com/office/officeart/2018/5/layout/IconCircleLabelList"/>
    <dgm:cxn modelId="{7B0A6EF0-890A-F742-AC37-E83F7A89DAF3}" type="presParOf" srcId="{DAA16332-CDEB-4004-96D7-FF12AEFB9EA9}" destId="{6DE1476B-6FB7-4158-8AFB-939DCAC836E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B063C-5A0A-4C99-BD7C-40654D67B382}">
      <dsp:nvSpPr>
        <dsp:cNvPr id="0" name=""/>
        <dsp:cNvSpPr/>
      </dsp:nvSpPr>
      <dsp:spPr>
        <a:xfrm>
          <a:off x="530099" y="119578"/>
          <a:ext cx="1406812" cy="1406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7D722-BDCB-4F7F-AFD5-5C3A44B2CA41}">
      <dsp:nvSpPr>
        <dsp:cNvPr id="0" name=""/>
        <dsp:cNvSpPr/>
      </dsp:nvSpPr>
      <dsp:spPr>
        <a:xfrm>
          <a:off x="829912" y="419390"/>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16BDEC-F275-46DD-A8BB-CE417CE72022}">
      <dsp:nvSpPr>
        <dsp:cNvPr id="0" name=""/>
        <dsp:cNvSpPr/>
      </dsp:nvSpPr>
      <dsp:spPr>
        <a:xfrm>
          <a:off x="80381"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tr-TR" sz="2800" b="1" kern="1200" dirty="0"/>
            <a:t>SORU VE CEVAP</a:t>
          </a:r>
          <a:endParaRPr lang="en-US" sz="2800" b="1" kern="1200" dirty="0"/>
        </a:p>
      </dsp:txBody>
      <dsp:txXfrm>
        <a:off x="80381" y="1964578"/>
        <a:ext cx="2306250" cy="877500"/>
      </dsp:txXfrm>
    </dsp:sp>
    <dsp:sp modelId="{54FB7054-616F-4151-841C-BD8D425B6D44}">
      <dsp:nvSpPr>
        <dsp:cNvPr id="0" name=""/>
        <dsp:cNvSpPr/>
      </dsp:nvSpPr>
      <dsp:spPr>
        <a:xfrm>
          <a:off x="3239943" y="119578"/>
          <a:ext cx="1406812" cy="1406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464A2D-0EE0-4EC6-9A7F-E94005E7BF21}">
      <dsp:nvSpPr>
        <dsp:cNvPr id="0" name=""/>
        <dsp:cNvSpPr/>
      </dsp:nvSpPr>
      <dsp:spPr>
        <a:xfrm>
          <a:off x="3539756" y="419390"/>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111C2D-8E05-4408-9AE0-8D211EC425D2}">
      <dsp:nvSpPr>
        <dsp:cNvPr id="0" name=""/>
        <dsp:cNvSpPr/>
      </dsp:nvSpPr>
      <dsp:spPr>
        <a:xfrm>
          <a:off x="2790224"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tr-TR" sz="2800" b="1" kern="1200" dirty="0"/>
            <a:t>DENEYİMLERİN PAYLAŞIMI</a:t>
          </a:r>
          <a:endParaRPr lang="en-US" sz="2800" b="1" kern="1200" dirty="0"/>
        </a:p>
      </dsp:txBody>
      <dsp:txXfrm>
        <a:off x="2790224" y="1964578"/>
        <a:ext cx="2306250" cy="877500"/>
      </dsp:txXfrm>
    </dsp:sp>
    <dsp:sp modelId="{F1076E40-DCA3-4EED-B21A-2ADF9750DB18}">
      <dsp:nvSpPr>
        <dsp:cNvPr id="0" name=""/>
        <dsp:cNvSpPr/>
      </dsp:nvSpPr>
      <dsp:spPr>
        <a:xfrm>
          <a:off x="5949787" y="119578"/>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C6E13C-4717-4AEF-93C3-446EBED1F60E}">
      <dsp:nvSpPr>
        <dsp:cNvPr id="0" name=""/>
        <dsp:cNvSpPr/>
      </dsp:nvSpPr>
      <dsp:spPr>
        <a:xfrm>
          <a:off x="6249600" y="419390"/>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E1476B-6FB7-4158-8AFB-939DCAC836EB}">
      <dsp:nvSpPr>
        <dsp:cNvPr id="0" name=""/>
        <dsp:cNvSpPr/>
      </dsp:nvSpPr>
      <dsp:spPr>
        <a:xfrm>
          <a:off x="5500068"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tr-TR" sz="2800" b="1" kern="1200" dirty="0"/>
            <a:t>ÖZETLEYELİM</a:t>
          </a:r>
          <a:endParaRPr lang="en-US" sz="2800" b="1" kern="1200" dirty="0"/>
        </a:p>
      </dsp:txBody>
      <dsp:txXfrm>
        <a:off x="5500068" y="1964578"/>
        <a:ext cx="2306250" cy="8775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afwK2CVpc9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tr-TR" sz="1200" b="0" i="0" dirty="0">
                <a:solidFill>
                  <a:schemeClr val="dk1"/>
                </a:solidFill>
                <a:latin typeface="Calibri"/>
                <a:ea typeface="Calibri"/>
                <a:cs typeface="Calibri"/>
                <a:sym typeface="Calibri"/>
              </a:rPr>
              <a:t>Merhaba </a:t>
            </a:r>
          </a:p>
          <a:p>
            <a:pPr marL="0" marR="0" lvl="0" indent="0" algn="l" rtl="0">
              <a:lnSpc>
                <a:spcPct val="100000"/>
              </a:lnSpc>
              <a:spcBef>
                <a:spcPts val="0"/>
              </a:spcBef>
              <a:spcAft>
                <a:spcPts val="0"/>
              </a:spcAft>
              <a:buClr>
                <a:schemeClr val="dk1"/>
              </a:buClr>
              <a:buSzPts val="1200"/>
              <a:buFont typeface="Calibri"/>
              <a:buNone/>
            </a:pPr>
            <a:r>
              <a:rPr lang="tr-TR" sz="1200" b="0" i="0" dirty="0">
                <a:solidFill>
                  <a:schemeClr val="dk1"/>
                </a:solidFill>
                <a:latin typeface="Calibri"/>
                <a:ea typeface="Calibri"/>
                <a:cs typeface="Calibri"/>
                <a:sym typeface="Calibri"/>
              </a:rPr>
              <a:t>Bu oturumumuzun konusu </a:t>
            </a:r>
            <a:r>
              <a:rPr lang="en-US" sz="1200" b="0" i="0" dirty="0" err="1">
                <a:solidFill>
                  <a:schemeClr val="dk1"/>
                </a:solidFill>
                <a:latin typeface="Calibri"/>
                <a:ea typeface="Calibri"/>
                <a:cs typeface="Calibri"/>
                <a:sym typeface="Calibri"/>
              </a:rPr>
              <a:t>Klinik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araştırmalar</a:t>
            </a:r>
            <a:r>
              <a:rPr lang="tr-TR" sz="1200" b="0" i="0" dirty="0">
                <a:solidFill>
                  <a:schemeClr val="dk1"/>
                </a:solidFill>
                <a:latin typeface="Calibri"/>
                <a:ea typeface="Calibri"/>
                <a:cs typeface="Calibri"/>
                <a:sym typeface="Calibri"/>
              </a:rPr>
              <a:t> ve iyi klinik araştırma uygulamaları</a:t>
            </a:r>
          </a:p>
          <a:p>
            <a:pPr marL="0" marR="0" lvl="0" indent="0" algn="l" rtl="0">
              <a:lnSpc>
                <a:spcPct val="100000"/>
              </a:lnSpc>
              <a:spcBef>
                <a:spcPts val="0"/>
              </a:spcBef>
              <a:spcAft>
                <a:spcPts val="0"/>
              </a:spcAft>
              <a:buClr>
                <a:schemeClr val="dk1"/>
              </a:buClr>
              <a:buSzPts val="1200"/>
              <a:buFont typeface="Calibri"/>
              <a:buNone/>
            </a:pPr>
            <a:r>
              <a:rPr lang="en-US" sz="1200" b="0" i="0" dirty="0" err="1">
                <a:solidFill>
                  <a:schemeClr val="dk1"/>
                </a:solidFill>
                <a:latin typeface="Calibri"/>
                <a:ea typeface="Calibri"/>
                <a:cs typeface="Calibri"/>
                <a:sym typeface="Calibri"/>
              </a:rPr>
              <a:t>Klinik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araştırmalar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ilaç</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geliştirme</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ruhsatlandırma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sürecinde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çok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önemli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rol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oynamaktadır</a:t>
            </a:r>
            <a:r>
              <a:rPr lang="en-US" sz="1200" b="0" i="0" dirty="0">
                <a:solidFill>
                  <a:schemeClr val="dk1"/>
                </a:solidFill>
                <a:latin typeface="Calibri"/>
                <a:ea typeface="Calibri"/>
                <a:cs typeface="Calibri"/>
                <a:sym typeface="Calibri"/>
              </a:rPr>
              <a:t>. Bu </a:t>
            </a:r>
            <a:r>
              <a:rPr lang="en-US" sz="1200" b="0" i="0" dirty="0" err="1">
                <a:solidFill>
                  <a:schemeClr val="dk1"/>
                </a:solidFill>
                <a:latin typeface="Calibri"/>
                <a:ea typeface="Calibri"/>
                <a:cs typeface="Calibri"/>
                <a:sym typeface="Calibri"/>
              </a:rPr>
              <a:t>denemeler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insan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katılımcıları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içeren</a:t>
            </a:r>
            <a:r>
              <a:rPr lang="en-US" sz="1200" b="0" i="0" dirty="0">
                <a:solidFill>
                  <a:schemeClr val="dk1"/>
                </a:solidFill>
                <a:latin typeface="Calibri"/>
                <a:ea typeface="Calibri"/>
                <a:cs typeface="Calibri"/>
                <a:sym typeface="Calibri"/>
              </a:rPr>
              <a:t> ve yeni </a:t>
            </a:r>
            <a:r>
              <a:rPr lang="en-US" sz="1200" b="0" i="0" dirty="0" err="1">
                <a:solidFill>
                  <a:schemeClr val="dk1"/>
                </a:solidFill>
                <a:latin typeface="Calibri"/>
                <a:ea typeface="Calibri"/>
                <a:cs typeface="Calibri"/>
                <a:sym typeface="Calibri"/>
              </a:rPr>
              <a:t>bir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ilacın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veya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tedavinin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güvenliğini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etkinliğini</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bazen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dozajını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veya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yan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etkilerini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değerlendirmek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için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tasarlanmış</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çalışmalarıdır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İlaç</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geliştirme</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ruhsatlandırma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sürecinin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tamamı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tipik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olarak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birkaç</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aşamadan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oluşur</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klinik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araştırmalar</a:t>
            </a:r>
            <a:r>
              <a:rPr lang="en-US" sz="1200" b="0" i="0" dirty="0">
                <a:solidFill>
                  <a:schemeClr val="dk1"/>
                </a:solidFill>
                <a:latin typeface="Calibri"/>
                <a:ea typeface="Calibri"/>
                <a:cs typeface="Calibri"/>
                <a:sym typeface="Calibri"/>
              </a:rPr>
              <a:t> her </a:t>
            </a:r>
            <a:r>
              <a:rPr lang="en-US" sz="1200" b="0" i="0" dirty="0" err="1">
                <a:solidFill>
                  <a:schemeClr val="dk1"/>
                </a:solidFill>
                <a:latin typeface="Calibri"/>
                <a:ea typeface="Calibri"/>
                <a:cs typeface="Calibri"/>
                <a:sym typeface="Calibri"/>
              </a:rPr>
              <a:t>aşamanın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temel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bileşenidir</a:t>
            </a:r>
            <a:r>
              <a:rPr lang="en-US" sz="1200" b="0" i="0" dirty="0">
                <a:solidFill>
                  <a:schemeClr val="dk1"/>
                </a:solidFill>
                <a:latin typeface="Calibri"/>
                <a:ea typeface="Calibri"/>
                <a:cs typeface="Calibri"/>
                <a:sym typeface="Calibri"/>
              </a:rPr>
              <a:t>.</a:t>
            </a:r>
            <a:endParaRPr dirty="0"/>
          </a:p>
        </p:txBody>
      </p:sp>
      <p:sp>
        <p:nvSpPr>
          <p:cNvPr id="90" name="Google Shape;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Klinik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araştırmalardaki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kilit</a:t>
            </a:r>
            <a:r>
              <a:rPr lang="en-US" sz="1200" b="0" i="0" dirty="0">
                <a:solidFill>
                  <a:schemeClr val="dk1"/>
                </a:solidFill>
                <a:latin typeface="Calibri"/>
                <a:ea typeface="Calibri"/>
                <a:cs typeface="Calibri"/>
                <a:sym typeface="Calibri"/>
              </a:rPr>
              <a:t> </a:t>
            </a:r>
            <a:r>
              <a:rPr lang="tr-TR" sz="1200" b="0" i="0" dirty="0">
                <a:solidFill>
                  <a:schemeClr val="dk1"/>
                </a:solidFill>
                <a:latin typeface="Calibri"/>
                <a:ea typeface="Calibri"/>
                <a:cs typeface="Calibri"/>
                <a:sym typeface="Calibri"/>
              </a:rPr>
              <a:t>aktörler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klinik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çalışmalarının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planlanması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yürütülmesi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gözetimi</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analizinde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yer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alan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kişi</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kurumları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kapsar</a:t>
            </a:r>
            <a:r>
              <a:rPr lang="en-US" sz="1200" b="0" i="0" dirty="0">
                <a:solidFill>
                  <a:schemeClr val="dk1"/>
                </a:solidFill>
                <a:latin typeface="Calibri"/>
                <a:ea typeface="Calibri"/>
                <a:cs typeface="Calibri"/>
                <a:sym typeface="Calibri"/>
              </a:rPr>
              <a:t>. Bu </a:t>
            </a:r>
            <a:r>
              <a:rPr lang="en-US" sz="1200" b="0" i="0" dirty="0" err="1">
                <a:solidFill>
                  <a:schemeClr val="dk1"/>
                </a:solidFill>
                <a:latin typeface="Calibri"/>
                <a:ea typeface="Calibri"/>
                <a:cs typeface="Calibri"/>
                <a:sym typeface="Calibri"/>
              </a:rPr>
              <a:t>paydaşlar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araştırmaların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bilimsel</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düzenleyici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bütünlüğünün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sağlanmasında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çok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önemli</a:t>
            </a:r>
            <a:r>
              <a:rPr lang="en-US" sz="1200" b="0" i="0" dirty="0">
                <a:solidFill>
                  <a:schemeClr val="dk1"/>
                </a:solidFill>
                <a:latin typeface="Calibri"/>
                <a:ea typeface="Calibri"/>
                <a:cs typeface="Calibri"/>
                <a:sym typeface="Calibri"/>
              </a:rPr>
              <a:t> roller </a:t>
            </a:r>
            <a:r>
              <a:rPr lang="en-US" sz="1200" b="0" i="0" dirty="0" err="1">
                <a:solidFill>
                  <a:schemeClr val="dk1"/>
                </a:solidFill>
                <a:latin typeface="Calibri"/>
                <a:ea typeface="Calibri"/>
                <a:cs typeface="Calibri"/>
                <a:sym typeface="Calibri"/>
              </a:rPr>
              <a:t>oynamaktadır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Başlıca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kilit</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oyuncular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şunlardır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Sponsor: </a:t>
            </a:r>
            <a:r>
              <a:rPr lang="en-US" sz="1200" b="0" i="0" dirty="0" err="1">
                <a:solidFill>
                  <a:schemeClr val="dk1"/>
                </a:solidFill>
                <a:latin typeface="Calibri"/>
                <a:ea typeface="Calibri"/>
                <a:cs typeface="Calibri"/>
                <a:sym typeface="Calibri"/>
              </a:rPr>
              <a:t>Klinik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araştırmayı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başlatan</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destekleyen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kuruluş</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veya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birey.Finansman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kaynak</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gözetim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sağlar</a:t>
            </a:r>
            <a:r>
              <a:rPr lang="en-US" sz="1200" b="0" i="0" dirty="0">
                <a:solidFill>
                  <a:schemeClr val="dk1"/>
                </a:solidFill>
                <a:latin typeface="Calibri"/>
                <a:ea typeface="Calibri"/>
                <a:cs typeface="Calibri"/>
                <a:sym typeface="Calibri"/>
              </a:rPr>
              <a:t>. Bir </a:t>
            </a:r>
            <a:r>
              <a:rPr lang="en-US" sz="1200" b="0" i="0" dirty="0" err="1">
                <a:solidFill>
                  <a:schemeClr val="dk1"/>
                </a:solidFill>
                <a:latin typeface="Calibri"/>
                <a:ea typeface="Calibri"/>
                <a:cs typeface="Calibri"/>
                <a:sym typeface="Calibri"/>
              </a:rPr>
              <a:t>ilaç</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şirketi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akademik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kurum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devlet</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kurumu</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veya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kâr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amacı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gütmeyen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kuruluş</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olabilir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dirty="0" err="1">
                <a:solidFill>
                  <a:schemeClr val="dk1"/>
                </a:solidFill>
                <a:latin typeface="Calibri"/>
                <a:ea typeface="Calibri"/>
                <a:cs typeface="Calibri"/>
                <a:sym typeface="Calibri"/>
              </a:rPr>
              <a:t>Baş</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Araştırmacı</a:t>
            </a:r>
            <a:r>
              <a:rPr lang="en-US" sz="1200" b="1" i="0" dirty="0">
                <a:solidFill>
                  <a:schemeClr val="dk1"/>
                </a:solidFill>
                <a:latin typeface="Calibri"/>
                <a:ea typeface="Calibri"/>
                <a:cs typeface="Calibri"/>
                <a:sym typeface="Calibri"/>
              </a:rPr>
              <a:t> (PI): </a:t>
            </a:r>
            <a:r>
              <a:rPr lang="en-US" sz="1200" b="0" i="0" dirty="0" err="1">
                <a:solidFill>
                  <a:schemeClr val="dk1"/>
                </a:solidFill>
                <a:latin typeface="Calibri"/>
                <a:ea typeface="Calibri"/>
                <a:cs typeface="Calibri"/>
                <a:sym typeface="Calibri"/>
              </a:rPr>
              <a:t>Klinik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araştırmanın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genel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tasarımından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yürütülmesinden</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bütünlüğünden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sorumlu</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baş</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araştırmacı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Genellikle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nitelikli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tıp</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doktoru</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veya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bilim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insanıdır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Katılımcı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güvenliğini</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çalışma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protokolüne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uyulmasını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sağlar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dirty="0" err="1">
                <a:solidFill>
                  <a:schemeClr val="dk1"/>
                </a:solidFill>
                <a:latin typeface="Calibri"/>
                <a:ea typeface="Calibri"/>
                <a:cs typeface="Calibri"/>
                <a:sym typeface="Calibri"/>
              </a:rPr>
              <a:t>Klinik</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Araştırma</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Koordinatörü</a:t>
            </a:r>
            <a:r>
              <a:rPr lang="en-US" sz="1200" b="1" i="0" dirty="0">
                <a:solidFill>
                  <a:schemeClr val="dk1"/>
                </a:solidFill>
                <a:latin typeface="Calibri"/>
                <a:ea typeface="Calibri"/>
                <a:cs typeface="Calibri"/>
                <a:sym typeface="Calibri"/>
              </a:rPr>
              <a:t> (CRC): </a:t>
            </a:r>
            <a:r>
              <a:rPr lang="en-US" sz="1200" b="0" i="0" dirty="0" err="1">
                <a:solidFill>
                  <a:schemeClr val="dk1"/>
                </a:solidFill>
                <a:latin typeface="Calibri"/>
                <a:ea typeface="Calibri"/>
                <a:cs typeface="Calibri"/>
                <a:sym typeface="Calibri"/>
              </a:rPr>
              <a:t>Araştırmanın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günlük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operasyonlarını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yönetir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Katılımcı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alımı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kayıt</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takibini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koordine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eder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ekibi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katılımcılar</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düzenleyici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makamlar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arasında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irtibat</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görevi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görür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dirty="0" err="1">
                <a:solidFill>
                  <a:schemeClr val="dk1"/>
                </a:solidFill>
                <a:latin typeface="Calibri"/>
                <a:ea typeface="Calibri"/>
                <a:cs typeface="Calibri"/>
                <a:sym typeface="Calibri"/>
              </a:rPr>
              <a:t>Kurumsal</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İnceleme</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Kurulu</a:t>
            </a:r>
            <a:r>
              <a:rPr lang="en-US" sz="1200" b="1" i="0" dirty="0">
                <a:solidFill>
                  <a:schemeClr val="dk1"/>
                </a:solidFill>
                <a:latin typeface="Calibri"/>
                <a:ea typeface="Calibri"/>
                <a:cs typeface="Calibri"/>
                <a:sym typeface="Calibri"/>
              </a:rPr>
              <a:t> (IRB) </a:t>
            </a:r>
            <a:r>
              <a:rPr lang="en-US" sz="1200" b="1" i="0" dirty="0" err="1">
                <a:solidFill>
                  <a:schemeClr val="dk1"/>
                </a:solidFill>
                <a:latin typeface="Calibri"/>
                <a:ea typeface="Calibri"/>
                <a:cs typeface="Calibri"/>
                <a:sym typeface="Calibri"/>
              </a:rPr>
              <a:t>veya</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Etik</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Komitesi</a:t>
            </a:r>
            <a:r>
              <a:rPr lang="en-US" sz="1200" b="1"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Klinik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protokolünü</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inceleyen</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onaylayan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bağımsız</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uzmanlardan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oluşan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grup</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Katılımcıların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haklarının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güvenliğinin</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refahının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korunmasını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sağlar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standartların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korunduğundan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emin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olmak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için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devam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eden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denemeleri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izler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dirty="0" err="1">
                <a:solidFill>
                  <a:schemeClr val="dk1"/>
                </a:solidFill>
                <a:latin typeface="Calibri"/>
                <a:ea typeface="Calibri"/>
                <a:cs typeface="Calibri"/>
                <a:sym typeface="Calibri"/>
              </a:rPr>
              <a:t>Düzenleyici</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Makamlar</a:t>
            </a:r>
            <a:r>
              <a:rPr lang="en-US" sz="1200" b="1"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Klinik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araştırmaları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denetlemekten</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düzenlemekten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sorumlu</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devlet</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kurumları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Örnekler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arasında</a:t>
            </a:r>
            <a:r>
              <a:rPr lang="en-US" sz="1200" b="0" i="0" dirty="0">
                <a:solidFill>
                  <a:schemeClr val="dk1"/>
                </a:solidFill>
                <a:latin typeface="Calibri"/>
                <a:ea typeface="Calibri"/>
                <a:cs typeface="Calibri"/>
                <a:sym typeface="Calibri"/>
              </a:rPr>
              <a:t> ABD </a:t>
            </a:r>
            <a:r>
              <a:rPr lang="en-US" sz="1200" b="0" i="0" dirty="0" err="1">
                <a:solidFill>
                  <a:schemeClr val="dk1"/>
                </a:solidFill>
                <a:latin typeface="Calibri"/>
                <a:ea typeface="Calibri"/>
                <a:cs typeface="Calibri"/>
                <a:sym typeface="Calibri"/>
              </a:rPr>
              <a:t>Gıda</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İlaç</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Dairesi</a:t>
            </a:r>
            <a:r>
              <a:rPr lang="en-US" sz="1200" b="0" i="0" dirty="0">
                <a:solidFill>
                  <a:schemeClr val="dk1"/>
                </a:solidFill>
                <a:latin typeface="Calibri"/>
                <a:ea typeface="Calibri"/>
                <a:cs typeface="Calibri"/>
                <a:sym typeface="Calibri"/>
              </a:rPr>
              <a:t> (FDA) ve </a:t>
            </a:r>
            <a:r>
              <a:rPr lang="en-US" sz="1200" b="0" i="0" dirty="0" err="1">
                <a:solidFill>
                  <a:schemeClr val="dk1"/>
                </a:solidFill>
                <a:latin typeface="Calibri"/>
                <a:ea typeface="Calibri"/>
                <a:cs typeface="Calibri"/>
                <a:sym typeface="Calibri"/>
              </a:rPr>
              <a:t>Avrupa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İlaç</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Ajansı</a:t>
            </a:r>
            <a:r>
              <a:rPr lang="en-US" sz="1200" b="0" i="0" dirty="0">
                <a:solidFill>
                  <a:schemeClr val="dk1"/>
                </a:solidFill>
                <a:latin typeface="Calibri"/>
                <a:ea typeface="Calibri"/>
                <a:cs typeface="Calibri"/>
                <a:sym typeface="Calibri"/>
              </a:rPr>
              <a:t> (EMA) </a:t>
            </a:r>
            <a:r>
              <a:rPr lang="en-US" sz="1200" b="0" i="0" dirty="0" err="1">
                <a:solidFill>
                  <a:schemeClr val="dk1"/>
                </a:solidFill>
                <a:latin typeface="Calibri"/>
                <a:ea typeface="Calibri"/>
                <a:cs typeface="Calibri"/>
                <a:sym typeface="Calibri"/>
              </a:rPr>
              <a:t>bulunmaktadır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Deneme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protokollerini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inceler</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onaylar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güvenlik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verilerini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değerlendirir</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pazarlama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onayları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verir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Veri ve </a:t>
            </a:r>
            <a:r>
              <a:rPr lang="en-US" sz="1200" b="1" i="0" dirty="0" err="1">
                <a:solidFill>
                  <a:schemeClr val="dk1"/>
                </a:solidFill>
                <a:latin typeface="Calibri"/>
                <a:ea typeface="Calibri"/>
                <a:cs typeface="Calibri"/>
                <a:sym typeface="Calibri"/>
              </a:rPr>
              <a:t>Güvenlik</a:t>
            </a:r>
            <a:r>
              <a:rPr lang="en-US" sz="1200" b="1" i="0" dirty="0">
                <a:solidFill>
                  <a:schemeClr val="dk1"/>
                </a:solidFill>
                <a:latin typeface="Calibri"/>
                <a:ea typeface="Calibri"/>
                <a:cs typeface="Calibri"/>
                <a:sym typeface="Calibri"/>
              </a:rPr>
              <a:t> İzleme </a:t>
            </a:r>
            <a:r>
              <a:rPr lang="en-US" sz="1200" b="1" i="0" dirty="0" err="1">
                <a:solidFill>
                  <a:schemeClr val="dk1"/>
                </a:solidFill>
                <a:latin typeface="Calibri"/>
                <a:ea typeface="Calibri"/>
                <a:cs typeface="Calibri"/>
                <a:sym typeface="Calibri"/>
              </a:rPr>
              <a:t>Kurulu</a:t>
            </a:r>
            <a:r>
              <a:rPr lang="en-US" sz="1200" b="1" i="0" dirty="0">
                <a:solidFill>
                  <a:schemeClr val="dk1"/>
                </a:solidFill>
                <a:latin typeface="Calibri"/>
                <a:ea typeface="Calibri"/>
                <a:cs typeface="Calibri"/>
                <a:sym typeface="Calibri"/>
              </a:rPr>
              <a:t> (DSMB): </a:t>
            </a:r>
            <a:r>
              <a:rPr lang="en-US" sz="1200" b="0" i="0" dirty="0" err="1">
                <a:solidFill>
                  <a:schemeClr val="dk1"/>
                </a:solidFill>
                <a:latin typeface="Calibri"/>
                <a:ea typeface="Calibri"/>
                <a:cs typeface="Calibri"/>
                <a:sym typeface="Calibri"/>
              </a:rPr>
              <a:t>Katılımcı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güvenliği</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çalışma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bütünlüğü</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için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deneme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verilerini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izleyen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bağımsız</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grup</a:t>
            </a:r>
            <a:r>
              <a:rPr lang="en-US" sz="1200" b="0" i="0" dirty="0">
                <a:solidFill>
                  <a:schemeClr val="dk1"/>
                </a:solidFill>
                <a:latin typeface="Calibri"/>
                <a:ea typeface="Calibri"/>
                <a:cs typeface="Calibri"/>
                <a:sym typeface="Calibri"/>
              </a:rPr>
              <a:t>. Ara </a:t>
            </a:r>
            <a:r>
              <a:rPr lang="en-US" sz="1200" b="0" i="0" dirty="0" err="1">
                <a:solidFill>
                  <a:schemeClr val="dk1"/>
                </a:solidFill>
                <a:latin typeface="Calibri"/>
                <a:ea typeface="Calibri"/>
                <a:cs typeface="Calibri"/>
                <a:sym typeface="Calibri"/>
              </a:rPr>
              <a:t>sonuçlara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dayanarak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araştırmanın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devamı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değiştirilmesi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veya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sonlandırılması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konusunda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tavsiyelerde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bulunur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Katılımcıların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çıkarlarının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korunmasını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sağlar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dirty="0" err="1">
                <a:solidFill>
                  <a:schemeClr val="dk1"/>
                </a:solidFill>
                <a:latin typeface="Calibri"/>
                <a:ea typeface="Calibri"/>
                <a:cs typeface="Calibri"/>
                <a:sym typeface="Calibri"/>
              </a:rPr>
              <a:t>Sözleşmeli</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Araştırma</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Kuruluşu</a:t>
            </a:r>
            <a:r>
              <a:rPr lang="en-US" sz="1200" b="1" i="0" dirty="0">
                <a:solidFill>
                  <a:schemeClr val="dk1"/>
                </a:solidFill>
                <a:latin typeface="Calibri"/>
                <a:ea typeface="Calibri"/>
                <a:cs typeface="Calibri"/>
                <a:sym typeface="Calibri"/>
              </a:rPr>
              <a:t> (CRO): </a:t>
            </a:r>
            <a:r>
              <a:rPr lang="en-US" sz="1200" b="0" i="0" dirty="0" err="1">
                <a:solidFill>
                  <a:schemeClr val="dk1"/>
                </a:solidFill>
                <a:latin typeface="Calibri"/>
                <a:ea typeface="Calibri"/>
                <a:cs typeface="Calibri"/>
                <a:sym typeface="Calibri"/>
              </a:rPr>
              <a:t>Sponsorlar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tarafından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belirli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görevlerini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yürütmek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veya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tüm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araştırmayı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yönetmek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üzere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kiralanan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harici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kuruluşlar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Deneme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tasarımı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veri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yönetimi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izleme</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mevzuata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uygunluk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konularında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uzmanlık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sağlar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dirty="0" err="1">
                <a:solidFill>
                  <a:schemeClr val="dk1"/>
                </a:solidFill>
                <a:latin typeface="Calibri"/>
                <a:ea typeface="Calibri"/>
                <a:cs typeface="Calibri"/>
                <a:sym typeface="Calibri"/>
              </a:rPr>
              <a:t>Klinik</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Deneme</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Gözlemcileri</a:t>
            </a:r>
            <a:r>
              <a:rPr lang="en-US" sz="1200" b="1"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Deneme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faaliyetlerinin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yerinde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izlenmesinden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sorumlu</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kişiler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Çalışma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protokolüne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düzenleyici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gerekliliklere</a:t>
            </a:r>
            <a:r>
              <a:rPr lang="en-US" sz="1200" b="0" i="0" dirty="0">
                <a:solidFill>
                  <a:schemeClr val="dk1"/>
                </a:solidFill>
                <a:latin typeface="Calibri"/>
                <a:ea typeface="Calibri"/>
                <a:cs typeface="Calibri"/>
                <a:sym typeface="Calibri"/>
              </a:rPr>
              <a:t> ve iyi </a:t>
            </a:r>
            <a:r>
              <a:rPr lang="en-US" sz="1200" b="0" i="0" dirty="0" err="1">
                <a:solidFill>
                  <a:schemeClr val="dk1"/>
                </a:solidFill>
                <a:latin typeface="Calibri"/>
                <a:ea typeface="Calibri"/>
                <a:cs typeface="Calibri"/>
                <a:sym typeface="Calibri"/>
              </a:rPr>
              <a:t>klinik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uygulama</a:t>
            </a:r>
            <a:r>
              <a:rPr lang="en-US" sz="1200" b="0" i="0" dirty="0">
                <a:solidFill>
                  <a:schemeClr val="dk1"/>
                </a:solidFill>
                <a:latin typeface="Calibri"/>
                <a:ea typeface="Calibri"/>
                <a:cs typeface="Calibri"/>
                <a:sym typeface="Calibri"/>
              </a:rPr>
              <a:t> (GCP) </a:t>
            </a:r>
            <a:r>
              <a:rPr lang="en-US" sz="1200" b="0" i="0" dirty="0" err="1">
                <a:solidFill>
                  <a:schemeClr val="dk1"/>
                </a:solidFill>
                <a:latin typeface="Calibri"/>
                <a:ea typeface="Calibri"/>
                <a:cs typeface="Calibri"/>
                <a:sym typeface="Calibri"/>
              </a:rPr>
              <a:t>kılavuzlarına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uygunluğu</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sağlar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dirty="0" err="1">
                <a:solidFill>
                  <a:schemeClr val="dk1"/>
                </a:solidFill>
                <a:latin typeface="Calibri"/>
                <a:ea typeface="Calibri"/>
                <a:cs typeface="Calibri"/>
                <a:sym typeface="Calibri"/>
              </a:rPr>
              <a:t>Katılımcılar</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Hastalar</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veya</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Sağlıklı</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Gönüllüler</a:t>
            </a:r>
            <a:r>
              <a:rPr lang="en-US" sz="1200" b="1"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Klinik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araştırmaya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katılmak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için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gönüllü</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olan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bireyler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Çalışma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protokolünü</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takip</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eder</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araştırma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amaçları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için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gerekli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verilere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katkıda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bulunur</a:t>
            </a:r>
            <a:r>
              <a:rPr lang="en-US" sz="1200" b="0" i="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Bu </a:t>
            </a:r>
            <a:r>
              <a:rPr lang="en-US" sz="1200" b="0" i="0" dirty="0" err="1">
                <a:solidFill>
                  <a:schemeClr val="dk1"/>
                </a:solidFill>
                <a:latin typeface="Calibri"/>
                <a:ea typeface="Calibri"/>
                <a:cs typeface="Calibri"/>
                <a:sym typeface="Calibri"/>
              </a:rPr>
              <a:t>kilit</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oyuncular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arasında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etkili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işbirliği</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iletişim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klinik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araştırmanın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başarısı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için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esastır</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etik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standartların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korunmasını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verilerin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güvenilir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olmasını</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katılımcı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güvenliğine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öncelik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verilmesini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sağlar</a:t>
            </a:r>
            <a:r>
              <a:rPr lang="en-US" sz="1200" b="0" i="0" dirty="0">
                <a:solidFill>
                  <a:schemeClr val="dk1"/>
                </a:solidFill>
                <a:latin typeface="Calibri"/>
                <a:ea typeface="Calibri"/>
                <a:cs typeface="Calibri"/>
                <a:sym typeface="Calibri"/>
              </a:rPr>
              <a:t>.</a:t>
            </a:r>
            <a:endParaRPr dirty="0"/>
          </a:p>
        </p:txBody>
      </p:sp>
      <p:sp>
        <p:nvSpPr>
          <p:cNvPr id="207" name="Google Shape;20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Tuskegee Frengi Çalışması, Amerika Birleşik Devletleri'ndeki tıbbi araştırma tarihinde kötü şöhretli ve etik açıdan sorunlu bir vakadır. Çalışma Tuskegee, Alabama'da gerçekleştirilmiş ve 1932 yılında başlayıp 1972 yılına kadar sürmüştür. ABD Halk Sağlığı Servisi (PHS) tarafından Tuskegee Enstitüsü (şimdiki Tuskegee Üniversitesi) ile işbirliği içinde yürütülmüştür.</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20. yüzyılın başlarında sifiliz yaygın ve ciddi bir sağlık sorunuydu. Tuskegee Çalışması, Afro-Amerikan erkeklerde tedavi edilmemiş frenginin doğal ilerleyişini gözlemlemeyi amaçlamıştır. Çalışma başlangıçta 399'u gizli frengi hastası olan ve 201'i hastalığı taşımayan (kontrol grubu olarak kullanılan) 600 katılımcıyı içeriyordu.</a:t>
            </a:r>
            <a:endParaRPr/>
          </a:p>
        </p:txBody>
      </p:sp>
      <p:sp>
        <p:nvSpPr>
          <p:cNvPr id="251" name="Google Shape;25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Katılımcılar ağırlıklı olarak sağlık hizmetlerine sınırlı erişimi olan yoksul, Afro-Amerikan erkeklerden oluşuyordu. Ancak çalışma onlara ücretsiz tıbbi bakım sağlamaya yönelik bir girişim olarak sunulmuştu. Çalışmanın gerçek mahiyeti ya da frengi hastası oldukları konusunda bilgilendirilmediler. Bunun yerine, "kötü kan" için tedavi edildikleri söylendi.</a:t>
            </a:r>
            <a:endParaRPr/>
          </a:p>
          <a:p>
            <a:pPr marL="0" marR="0" lvl="0" indent="0" algn="l" rtl="0">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Penisilinin 1940'larda frengi için etkili bir tedavi olduğu keşfedilmesine rağmen, araştırmacılar tedaviyi katılımcılardan kasıtlı olarak sakladılar. Kanıtlanmış bir tedaviyi katılımcılardan esirgeme yönündeki etik dışı karar, gereksiz acılara, ciddi sağlık komplikasyonlarına ve bazı vakalarda ölüme yol açtı. </a:t>
            </a:r>
            <a:r>
              <a:rPr lang="en-US" sz="1200" b="0"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https://youtu.be/afwK2CVpc9E</a:t>
            </a:r>
            <a:endParaRPr/>
          </a:p>
        </p:txBody>
      </p:sp>
      <p:sp>
        <p:nvSpPr>
          <p:cNvPr id="261" name="Google Shape;26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Miras</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Tuskegee Frengi Çalışması, tıp etiği tarihinde karanlık bir bölüm olarak kalmaya devam etmekte ve bilgilendirilmiş onam, etik gözetim ve araştırmalarda savunmasız nüfusların korunmasının önemini vurgulamaktadır. </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Bu olay, insan deneklerin araştırmaları için etik kılavuzların ve düzenlemelerin geliştirilmesi üzerinde kalıcı bir etkiye sahip olmuş ve saygı, yararlılık ve adalet ihtiyacını vurgulamıştır. 1972 yılında, çalışma araştırmacı gazeteciler tarafından ifşa edilmiş, kamuoyunun öfkesine ve bir kongre soruşturmasına yol açmıştır. Tuskegee Çalışması'ndaki etik dışı uygulamaların ortaya çıkması, tıbbi araştırmalarda savunmasız nüfuslara yönelik muameleye ilişkin ciddi endişelere yol açmıştır.</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Kamuoyunun tepkisi sonucunda çalışma derhal sonlandırıldı ve insan deneklerin araştırmaları için yeni düzenlemeler ve etik kurallar oluşturuldu. Ulusal Araştırma Yasası kabul edildi ve Biyomedikal ve Davranışsal Araştırmaların İnsan Deneklerinin Korunması için Ulusal Komisyon oluşturuldu. Bu komisyon daha sonra insan denekleri içeren araştırmalar için etik ilkeleri ve kılavuzları ana hatlarıyla belirleyen Belmont Raporu'nu hazırladı.</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Tuskegee Frengi Çalışması, tıp etiği tarihinde karanlık bir bölüm olarak kalmaya devam etmekte ve bilgilendirilmiş onam, etik gözetim ve araştırmada savunmasız nüfusların korunmasının önemini vurgulamaktadır. Bu olay, tıbbi araştırmalarda saygı, yararlılık ve adalet ihtiyacını vurgulayarak, insan deneklerin araştırmaları için etik kuralların ve düzenlemelerin geliştirilmesi üzerinde kalıcı bir etki yaratmıştır.</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Bayan Evers'in Çocukları, onlarca yıl süren Tuskegee deneyinin gerçek hikayesine dayanan bir dramadır. Bu deney, tedavi edilmemiş frenginin etkilerini incelemek üzere yoksun Afrikalı Amerikalılar üzerinde Birleşik Devletler Hükümeti tarafından yapılan gizli bir tıbbi deneydir (1932'den 1972'ye kadar sürmüştür).</a:t>
            </a:r>
            <a:endParaRPr/>
          </a:p>
        </p:txBody>
      </p:sp>
      <p:sp>
        <p:nvSpPr>
          <p:cNvPr id="285" name="Google Shape;28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a:solidFill>
                  <a:schemeClr val="dk1"/>
                </a:solidFill>
                <a:latin typeface="Calibri"/>
                <a:ea typeface="Calibri"/>
                <a:cs typeface="Calibri"/>
                <a:sym typeface="Calibri"/>
              </a:rPr>
              <a:t>Olan </a:t>
            </a:r>
            <a:r>
              <a:rPr lang="en-US" sz="1200" b="0" i="0" dirty="0" err="1">
                <a:solidFill>
                  <a:schemeClr val="dk1"/>
                </a:solidFill>
                <a:latin typeface="Calibri"/>
                <a:ea typeface="Calibri"/>
                <a:cs typeface="Calibri"/>
                <a:sym typeface="Calibri"/>
              </a:rPr>
              <a:t>biten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hakkında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makaleler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yazılır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Deney</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saklanmaya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çalışılmaz</a:t>
            </a:r>
            <a:r>
              <a:rPr lang="en-US" sz="1200" b="0" i="0" dirty="0">
                <a:solidFill>
                  <a:schemeClr val="dk1"/>
                </a:solidFill>
                <a:latin typeface="Calibri"/>
                <a:ea typeface="Calibri"/>
                <a:cs typeface="Calibri"/>
                <a:sym typeface="Calibri"/>
              </a:rPr>
              <a:t> tam </a:t>
            </a:r>
            <a:r>
              <a:rPr lang="en-US" sz="1200" b="0" i="0" dirty="0" err="1">
                <a:solidFill>
                  <a:schemeClr val="dk1"/>
                </a:solidFill>
                <a:latin typeface="Calibri"/>
                <a:ea typeface="Calibri"/>
                <a:cs typeface="Calibri"/>
                <a:sym typeface="Calibri"/>
              </a:rPr>
              <a:t>tersine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tarih</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yazılacağına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inanç</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vardır</a:t>
            </a:r>
            <a:r>
              <a:rPr lang="en-US" sz="1200" b="0" i="0" dirty="0">
                <a:solidFill>
                  <a:schemeClr val="dk1"/>
                </a:solidFill>
                <a:latin typeface="Calibri"/>
                <a:ea typeface="Calibri"/>
                <a:cs typeface="Calibri"/>
                <a:sym typeface="Calibri"/>
              </a:rPr>
              <a:t>. 1968’de </a:t>
            </a:r>
            <a:r>
              <a:rPr lang="en-US" sz="1200" b="0" i="0" dirty="0" err="1">
                <a:solidFill>
                  <a:schemeClr val="dk1"/>
                </a:solidFill>
                <a:latin typeface="Calibri"/>
                <a:ea typeface="Calibri"/>
                <a:cs typeface="Calibri"/>
                <a:sym typeface="Calibri"/>
              </a:rPr>
              <a:t>çekincelerin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dile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getirilmesiyle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proje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incelenmeye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başlanır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Çalışma</a:t>
            </a:r>
            <a:r>
              <a:rPr lang="en-US" sz="1200" b="0" i="0" dirty="0">
                <a:solidFill>
                  <a:schemeClr val="dk1"/>
                </a:solidFill>
                <a:latin typeface="Calibri"/>
                <a:ea typeface="Calibri"/>
                <a:cs typeface="Calibri"/>
                <a:sym typeface="Calibri"/>
              </a:rPr>
              <a:t>, </a:t>
            </a:r>
            <a:r>
              <a:rPr lang="tr-TR" sz="1200" b="0" i="0" dirty="0">
                <a:solidFill>
                  <a:schemeClr val="dk1"/>
                </a:solidFill>
                <a:latin typeface="Calibri"/>
                <a:ea typeface="Calibri"/>
                <a:cs typeface="Calibri"/>
                <a:sym typeface="Calibri"/>
              </a:rPr>
              <a:t>ABD </a:t>
            </a:r>
            <a:r>
              <a:rPr lang="en-US" sz="1200" b="0" i="0" dirty="0">
                <a:solidFill>
                  <a:schemeClr val="dk1"/>
                </a:solidFill>
                <a:latin typeface="Calibri"/>
                <a:ea typeface="Calibri"/>
                <a:cs typeface="Calibri"/>
                <a:sym typeface="Calibri"/>
              </a:rPr>
              <a:t>CDC (</a:t>
            </a:r>
            <a:r>
              <a:rPr lang="en-US" sz="1200" b="0" i="0" dirty="0" err="1">
                <a:solidFill>
                  <a:schemeClr val="dk1"/>
                </a:solidFill>
                <a:latin typeface="Calibri"/>
                <a:ea typeface="Calibri"/>
                <a:cs typeface="Calibri"/>
                <a:sym typeface="Calibri"/>
              </a:rPr>
              <a:t>Hastalık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Kontrol</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Koruma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Merkezi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tarafından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yeniden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onaylansa</a:t>
            </a:r>
            <a:r>
              <a:rPr lang="en-US" sz="1200" b="0" i="0" dirty="0">
                <a:solidFill>
                  <a:schemeClr val="dk1"/>
                </a:solidFill>
                <a:latin typeface="Calibri"/>
                <a:ea typeface="Calibri"/>
                <a:cs typeface="Calibri"/>
                <a:sym typeface="Calibri"/>
              </a:rPr>
              <a:t> da 1972’de </a:t>
            </a:r>
            <a:r>
              <a:rPr lang="en-US" sz="1200" b="0" i="0" dirty="0" err="1">
                <a:solidFill>
                  <a:schemeClr val="dk1"/>
                </a:solidFill>
                <a:latin typeface="Calibri"/>
                <a:ea typeface="Calibri"/>
                <a:cs typeface="Calibri"/>
                <a:sym typeface="Calibri"/>
              </a:rPr>
              <a:t>bitirilir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Katılımcılar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adına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dava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açılır</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duruşmalar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düzenlenir</a:t>
            </a:r>
            <a:r>
              <a:rPr lang="en-US" sz="1200" b="0" i="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399 </a:t>
            </a:r>
            <a:r>
              <a:rPr lang="en-US" sz="1200" b="0" i="0" dirty="0" err="1">
                <a:solidFill>
                  <a:schemeClr val="dk1"/>
                </a:solidFill>
                <a:latin typeface="Calibri"/>
                <a:ea typeface="Calibri"/>
                <a:cs typeface="Calibri"/>
                <a:sym typeface="Calibri"/>
              </a:rPr>
              <a:t>kişilik</a:t>
            </a:r>
            <a:r>
              <a:rPr lang="en-US" sz="1200" b="0" i="0" dirty="0">
                <a:solidFill>
                  <a:schemeClr val="dk1"/>
                </a:solidFill>
                <a:latin typeface="Calibri"/>
                <a:ea typeface="Calibri"/>
                <a:cs typeface="Calibri"/>
                <a:sym typeface="Calibri"/>
              </a:rPr>
              <a:t> hasta </a:t>
            </a:r>
            <a:r>
              <a:rPr lang="en-US" sz="1200" b="0" i="0" dirty="0" err="1">
                <a:solidFill>
                  <a:schemeClr val="dk1"/>
                </a:solidFill>
                <a:latin typeface="Calibri"/>
                <a:ea typeface="Calibri"/>
                <a:cs typeface="Calibri"/>
                <a:sym typeface="Calibri"/>
              </a:rPr>
              <a:t>grubundan</a:t>
            </a:r>
            <a:r>
              <a:rPr lang="en-US" sz="1200" b="0" i="0" dirty="0">
                <a:solidFill>
                  <a:schemeClr val="dk1"/>
                </a:solidFill>
                <a:latin typeface="Calibri"/>
                <a:ea typeface="Calibri"/>
                <a:cs typeface="Calibri"/>
                <a:sym typeface="Calibri"/>
              </a:rPr>
              <a:t> 28’i </a:t>
            </a:r>
            <a:r>
              <a:rPr lang="en-US" sz="1200" b="0" i="0" dirty="0" err="1">
                <a:solidFill>
                  <a:schemeClr val="dk1"/>
                </a:solidFill>
                <a:latin typeface="Calibri"/>
                <a:ea typeface="Calibri"/>
                <a:cs typeface="Calibri"/>
                <a:sym typeface="Calibri"/>
              </a:rPr>
              <a:t>frengiden</a:t>
            </a:r>
            <a:r>
              <a:rPr lang="en-US" sz="1200" b="0" i="0" dirty="0">
                <a:solidFill>
                  <a:schemeClr val="dk1"/>
                </a:solidFill>
                <a:latin typeface="Calibri"/>
                <a:ea typeface="Calibri"/>
                <a:cs typeface="Calibri"/>
                <a:sym typeface="Calibri"/>
              </a:rPr>
              <a:t>, 100’ü </a:t>
            </a:r>
            <a:r>
              <a:rPr lang="en-US" sz="1200" b="0" i="0" dirty="0" err="1">
                <a:solidFill>
                  <a:schemeClr val="dk1"/>
                </a:solidFill>
                <a:latin typeface="Calibri"/>
                <a:ea typeface="Calibri"/>
                <a:cs typeface="Calibri"/>
                <a:sym typeface="Calibri"/>
              </a:rPr>
              <a:t>ilişkili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komplikasyonlardan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ölmüştür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Hastaların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eşlerinden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az</a:t>
            </a:r>
            <a:r>
              <a:rPr lang="en-US" sz="1200" b="0" i="0" dirty="0">
                <a:solidFill>
                  <a:schemeClr val="dk1"/>
                </a:solidFill>
                <a:latin typeface="Calibri"/>
                <a:ea typeface="Calibri"/>
                <a:cs typeface="Calibri"/>
                <a:sym typeface="Calibri"/>
              </a:rPr>
              <a:t> 40’ı </a:t>
            </a:r>
            <a:r>
              <a:rPr lang="en-US" sz="1200" b="0" i="0" dirty="0" err="1">
                <a:solidFill>
                  <a:schemeClr val="dk1"/>
                </a:solidFill>
                <a:latin typeface="Calibri"/>
                <a:ea typeface="Calibri"/>
                <a:cs typeface="Calibri"/>
                <a:sym typeface="Calibri"/>
              </a:rPr>
              <a:t>enfekte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olmuştur</a:t>
            </a:r>
            <a:r>
              <a:rPr lang="en-US" sz="1200" b="0" i="0" dirty="0">
                <a:solidFill>
                  <a:schemeClr val="dk1"/>
                </a:solidFill>
                <a:latin typeface="Calibri"/>
                <a:ea typeface="Calibri"/>
                <a:cs typeface="Calibri"/>
                <a:sym typeface="Calibri"/>
              </a:rPr>
              <a:t>. 19 </a:t>
            </a:r>
            <a:r>
              <a:rPr lang="en-US" sz="1200" b="0" i="0" dirty="0" err="1">
                <a:solidFill>
                  <a:schemeClr val="dk1"/>
                </a:solidFill>
                <a:latin typeface="Calibri"/>
                <a:ea typeface="Calibri"/>
                <a:cs typeface="Calibri"/>
                <a:sym typeface="Calibri"/>
              </a:rPr>
              <a:t>çocuk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bu</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hastalıkla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doğmuştur</a:t>
            </a:r>
            <a:r>
              <a:rPr lang="en-US" sz="1200" b="0" i="0" dirty="0">
                <a:solidFill>
                  <a:schemeClr val="dk1"/>
                </a:solidFill>
                <a:latin typeface="Calibri"/>
                <a:ea typeface="Calibri"/>
                <a:cs typeface="Calibri"/>
                <a:sym typeface="Calibri"/>
              </a:rPr>
              <a:t>.</a:t>
            </a:r>
            <a:endParaRPr dirty="0"/>
          </a:p>
        </p:txBody>
      </p:sp>
      <p:sp>
        <p:nvSpPr>
          <p:cNvPr id="296" name="Google Shape;29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İnsan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katılımcıları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içeren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klinik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araştırmalar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ilgili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bireylerin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haklarını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güvenliğini</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refahını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sağlamak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için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güçlü</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temel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gerektirir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Genellikle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Kurumsal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İnceleme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Kurulları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IRB'ler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veya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Komiteler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EC'ler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olarak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bilinen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komiteler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klinik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araştırmaların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açıdan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yürütülmesinin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denetlenmesinde</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yönlendirilmesinde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çok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önemli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rol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oynamaktadır</a:t>
            </a:r>
            <a:r>
              <a:rPr lang="en-US" sz="1200" b="0" i="0" dirty="0">
                <a:solidFill>
                  <a:schemeClr val="dk1"/>
                </a:solidFill>
                <a:latin typeface="Calibri"/>
                <a:ea typeface="Calibri"/>
                <a:cs typeface="Calibri"/>
                <a:sym typeface="Calibri"/>
              </a:rPr>
              <a:t>. Bu </a:t>
            </a:r>
            <a:r>
              <a:rPr lang="en-US" sz="1200" b="0" i="0" dirty="0" err="1">
                <a:solidFill>
                  <a:schemeClr val="dk1"/>
                </a:solidFill>
                <a:latin typeface="Calibri"/>
                <a:ea typeface="Calibri"/>
                <a:cs typeface="Calibri"/>
                <a:sym typeface="Calibri"/>
              </a:rPr>
              <a:t>bölüm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bu</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kurulların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tanımını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yapısını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işlevlerini</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önemini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incelemektedir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Etik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komiteler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insan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katılımcıları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içeren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araştırmaların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yönlerini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gözden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geçirmek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onaylamak</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izlemek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için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oluşturulmuş</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bağımsız</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organlardır</a:t>
            </a:r>
            <a:r>
              <a:rPr lang="en-US" sz="1200" b="0" i="0" dirty="0">
                <a:solidFill>
                  <a:schemeClr val="dk1"/>
                </a:solidFill>
                <a:latin typeface="Calibri"/>
                <a:ea typeface="Calibri"/>
                <a:cs typeface="Calibri"/>
                <a:sym typeface="Calibri"/>
              </a:rPr>
              <a:t>. Bu </a:t>
            </a:r>
            <a:r>
              <a:rPr lang="en-US" sz="1200" b="0" i="0" dirty="0" err="1">
                <a:solidFill>
                  <a:schemeClr val="dk1"/>
                </a:solidFill>
                <a:latin typeface="Calibri"/>
                <a:ea typeface="Calibri"/>
                <a:cs typeface="Calibri"/>
                <a:sym typeface="Calibri"/>
              </a:rPr>
              <a:t>komiteler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klinik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araştırmaların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ilkelere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kılavuzlara</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düzenleyici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standartlara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uygun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olmasını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sağlar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Birincil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amaç</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bilimsel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titizliği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teşvik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ederken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katılımcılarının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haklarını</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refahını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korumaktır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Etik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Komitelerin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İşlevleri</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Protokol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İnceleme</a:t>
            </a:r>
            <a:r>
              <a:rPr lang="en-US" sz="1200" b="0" i="0" dirty="0">
                <a:solidFill>
                  <a:schemeClr val="dk1"/>
                </a:solidFill>
                <a:latin typeface="Calibri"/>
                <a:ea typeface="Calibri"/>
                <a:cs typeface="Calibri"/>
                <a:sym typeface="Calibri"/>
              </a:rPr>
              <a:t> ve Onay: </a:t>
            </a:r>
            <a:r>
              <a:rPr lang="en-US" sz="1200" b="0" i="0" dirty="0" err="1">
                <a:solidFill>
                  <a:schemeClr val="dk1"/>
                </a:solidFill>
                <a:latin typeface="Calibri"/>
                <a:ea typeface="Calibri"/>
                <a:cs typeface="Calibri"/>
                <a:sym typeface="Calibri"/>
              </a:rPr>
              <a:t>Etik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komiteler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bilimsel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liyakat</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etik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sağlamlığı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sağlamak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için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protokollerini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değerlendirir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Onay, </a:t>
            </a:r>
            <a:r>
              <a:rPr lang="en-US" sz="1200" b="0" i="0" dirty="0" err="1">
                <a:solidFill>
                  <a:schemeClr val="dk1"/>
                </a:solidFill>
                <a:latin typeface="Calibri"/>
                <a:ea typeface="Calibri"/>
                <a:cs typeface="Calibri"/>
                <a:sym typeface="Calibri"/>
              </a:rPr>
              <a:t>ancak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çalışma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tasarımı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ilkelerle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uyumluysa</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katılımcıların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haklarını</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güvenliğini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koruyorsa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verilir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Bilgilendirilmiş</a:t>
            </a:r>
            <a:r>
              <a:rPr lang="en-US" sz="1200" b="0" i="0" dirty="0">
                <a:solidFill>
                  <a:schemeClr val="dk1"/>
                </a:solidFill>
                <a:latin typeface="Calibri"/>
                <a:ea typeface="Calibri"/>
                <a:cs typeface="Calibri"/>
                <a:sym typeface="Calibri"/>
              </a:rPr>
              <a:t> Onam </a:t>
            </a:r>
            <a:r>
              <a:rPr lang="en-US" sz="1200" b="0" i="0" dirty="0" err="1">
                <a:solidFill>
                  <a:schemeClr val="dk1"/>
                </a:solidFill>
                <a:latin typeface="Calibri"/>
                <a:ea typeface="Calibri"/>
                <a:cs typeface="Calibri"/>
                <a:sym typeface="Calibri"/>
              </a:rPr>
              <a:t>Gözetimi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Komiteler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bilgilendirilmiş</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onam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sürecini</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belgelerini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değerlendirerek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katılımcıların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katılmayı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kabul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etmeden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önce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yeterince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bilgilendirilmesini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sağlar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Risk-Fayda </a:t>
            </a:r>
            <a:r>
              <a:rPr lang="en-US" sz="1200" b="0" i="0" dirty="0" err="1">
                <a:solidFill>
                  <a:schemeClr val="dk1"/>
                </a:solidFill>
                <a:latin typeface="Calibri"/>
                <a:ea typeface="Calibri"/>
                <a:cs typeface="Calibri"/>
                <a:sym typeface="Calibri"/>
              </a:rPr>
              <a:t>Değerlendirmesi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komiteler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araştırmanın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potansiyel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risklerini</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faydalarını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değerlendirerek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çalışmanın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katılımcılara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vereceği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potansiyel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zararı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haklı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çıkarıp</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çıkarmadığını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belirler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Sürekli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İnceleme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Komiteler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standartlara</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katılımcıların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değişen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ihtiyaçlarına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sürekli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olarak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uyulmasını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sağlamak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için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devam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eden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çalışmaları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periyodik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olarak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gözden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geçirir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Gizlilik</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Mahremiyet</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Değerlendirmesi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komiteler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katılımcıların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mahremiyetini</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gizliliğini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korumaya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yönelik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önlemleri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değerlendirir</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hassas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bilgileri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korur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Katılımcı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Seçimi</a:t>
            </a:r>
            <a:r>
              <a:rPr lang="en-US" sz="1200" b="0" i="0" dirty="0">
                <a:solidFill>
                  <a:schemeClr val="dk1"/>
                </a:solidFill>
                <a:latin typeface="Calibri"/>
                <a:ea typeface="Calibri"/>
                <a:cs typeface="Calibri"/>
                <a:sym typeface="Calibri"/>
              </a:rPr>
              <a:t> ve Dahil </a:t>
            </a:r>
            <a:r>
              <a:rPr lang="en-US" sz="1200" b="0" i="0" dirty="0" err="1">
                <a:solidFill>
                  <a:schemeClr val="dk1"/>
                </a:solidFill>
                <a:latin typeface="Calibri"/>
                <a:ea typeface="Calibri"/>
                <a:cs typeface="Calibri"/>
                <a:sym typeface="Calibri"/>
              </a:rPr>
              <a:t>Etme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Komiteler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özellikle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savunmasız</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popülasyonlarla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ilgili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olarak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haksız</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dışlama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veya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istismarı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önlemek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için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katılımcı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seçim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kriterlerini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gözden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geçirir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Acil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Durumda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Körlüğün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Kaldırılması</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Advers</a:t>
            </a:r>
            <a:r>
              <a:rPr lang="en-US" sz="1200" b="0" i="0" dirty="0">
                <a:solidFill>
                  <a:schemeClr val="dk1"/>
                </a:solidFill>
                <a:latin typeface="Calibri"/>
                <a:ea typeface="Calibri"/>
                <a:cs typeface="Calibri"/>
                <a:sym typeface="Calibri"/>
              </a:rPr>
              <a:t> Olay </a:t>
            </a:r>
            <a:r>
              <a:rPr lang="en-US" sz="1200" b="0" i="0" dirty="0" err="1">
                <a:solidFill>
                  <a:schemeClr val="dk1"/>
                </a:solidFill>
                <a:latin typeface="Calibri"/>
                <a:ea typeface="Calibri"/>
                <a:cs typeface="Calibri"/>
                <a:sym typeface="Calibri"/>
              </a:rPr>
              <a:t>Gözetimi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Komiteler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acil</a:t>
            </a:r>
            <a:r>
              <a:rPr lang="en-US" sz="1200" b="0" i="0" dirty="0">
                <a:solidFill>
                  <a:schemeClr val="dk1"/>
                </a:solidFill>
                <a:latin typeface="Calibri"/>
                <a:ea typeface="Calibri"/>
                <a:cs typeface="Calibri"/>
                <a:sym typeface="Calibri"/>
              </a:rPr>
              <a:t> durum </a:t>
            </a:r>
            <a:r>
              <a:rPr lang="en-US" sz="1200" b="0" i="0" dirty="0" err="1">
                <a:solidFill>
                  <a:schemeClr val="dk1"/>
                </a:solidFill>
                <a:latin typeface="Calibri"/>
                <a:ea typeface="Calibri"/>
                <a:cs typeface="Calibri"/>
                <a:sym typeface="Calibri"/>
              </a:rPr>
              <a:t>körlüğü</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kaldırma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prosedürlerinin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denetlenmesinde</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advers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olayların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raporlanmasının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değerlendirilmesinde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rol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oynar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Toplumsal</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Kültürel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Hususlar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kurullar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araştırmanın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kültürel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bağlamını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göz</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önünde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bulundurarak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farklı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değer</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normlara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saygıyı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teşvik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eder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Eğitim</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Rehberlik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Komiteler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araştırmacılara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eğitim</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rehberlik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sağlayarak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yürütme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kültürünü</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teşvik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eder</a:t>
            </a:r>
            <a:r>
              <a:rPr lang="en-US" sz="1200" b="0" i="0" dirty="0">
                <a:solidFill>
                  <a:schemeClr val="dk1"/>
                </a:solidFill>
                <a:latin typeface="Calibri"/>
                <a:ea typeface="Calibri"/>
                <a:cs typeface="Calibri"/>
                <a:sym typeface="Calibri"/>
              </a:rPr>
              <a:t>.</a:t>
            </a:r>
            <a:endParaRPr dirty="0"/>
          </a:p>
        </p:txBody>
      </p:sp>
      <p:sp>
        <p:nvSpPr>
          <p:cNvPr id="305" name="Google Shape;30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a:solidFill>
                  <a:schemeClr val="dk1"/>
                </a:solidFill>
                <a:latin typeface="Calibri"/>
                <a:ea typeface="Calibri"/>
                <a:cs typeface="Calibri"/>
                <a:sym typeface="Calibri"/>
              </a:rPr>
              <a:t>Etik Kurulların Önemi</a:t>
            </a:r>
            <a:endParaRPr sz="1200" b="1" i="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Katılımcıların Korunması:</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Etik kurullar, araştırma katılımcılarının haklarının, güvenliğinin ve refahının korunmasında son derece önemlidir.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Kamu Güveni:</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Etik kurulların varlığı, araştırma girişimine olan kamu güvenini artırır ve topluma etik standartlara öncelik verildiğine dair güvence verir.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Mevzuata Uygunluk:</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Etik kurullar klinik araştırmaların ilgili yasa ve yönetmeliklere uygunluğunu sağlayarak araştırmanın genel bütünlüğüne katkıda bulunur.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Bilimsel ve Sosyal Değer: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Etik araştırmaları teşvik ederek, komiteler değerli bilimsel bilginin ve toplumsal faydaların üretilmesine katkıda bulunur.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Etik Komitelerin Oluşumu</a:t>
            </a:r>
            <a:endParaRPr sz="1200" b="1" i="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Üyeler: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Etik komiteler tıp, bilim, hukuk, etik ve toplum temsili dahil olmak üzere çeşitli alanlarda uzmanlığa sahip farklı üyelerden oluşur.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Hem bilimsel hem de bilimsel olmayan üyelerin dahil edilmesi kapsamlı ve dengeli bir değerlendirme yapılmasını sağlar.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Başkan:Komiteye genellikle deneyimli bir üye liderlik eder.Başkan tartışmaları kolaylaştırır, etik standartlara uyulmasını sağlar ve araştırmacılar ve düzenleyici makamlarla iletişimde komiteyi temsil eder.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Topluluk Temsilcileri:Etik komiteler genellikle daha geniş bir bakış açısı sağlamak ve araştırmanın toplum değerleriyle uyumlu olmasını sağlamak için toplumdan bireyler içerir.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Yasal ve Düzenleyici Uzmanlar:Yasal ve düzenleyici uzmanlar, araştırmanın yürürlükteki yasa ve yönetmeliklere uygunluğunun sağlanmasına katkıda bulunur.</a:t>
            </a:r>
            <a:endParaRPr/>
          </a:p>
          <a:p>
            <a:pPr marL="0" lvl="0" indent="0" algn="l" rtl="0">
              <a:spcBef>
                <a:spcPts val="0"/>
              </a:spcBef>
              <a:spcAft>
                <a:spcPts val="0"/>
              </a:spcAft>
              <a:buNone/>
            </a:pPr>
            <a:endParaRPr sz="1200" b="1" i="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Sonuç olarak; Etik komiteler klinik araştırma alanında vazgeçilmezdir, etik ilkelerin koruyucuları olarak hizmet eder ve bilimsel bilgi arayışının araştırma katılımcılarının onuruna ve refahına en üst düzeyde saygı gösterilerek gerçekleşmesini sağlar. Çok yönlü rolleri, inceleme, gözetim, eğitim ve rehberliği kapsar ve toplu olarak klinik araştırmaların etik yürütülmesine ve bütünlüğüne katkıda bulunur.</a:t>
            </a:r>
            <a:endParaRPr/>
          </a:p>
        </p:txBody>
      </p:sp>
      <p:sp>
        <p:nvSpPr>
          <p:cNvPr id="317" name="Google Shape;31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İyi Klinik Uygulamalar (İKU), insan katılımcıları içeren klinik araştırmaların tasarlanması, yürütülmesi, kaydedilmesi ve raporlanmasına yönelik bir dizi uluslararası etik ve bilimsel kalite standardıdır. Bu bölümde, klinik araştırmaların güvenilirliğini ve inanılırlığını sağlamada GCP'nin tanımı, ilkeleri ve önemi ele alınmaktadır. </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GCP kılavuzları, klinik araştırmalar için etik ve bilimsel standartları küresel olarak uyumlu hale getirmek amacıyla oluşturulmuştur. Uluslararası Beşeri İlaçlar Teknik Gereklilikleri Uyumlaştırma Konseyi (ICH) gibi kuruluşlar GCP kılavuzlarının geliştirilmesi ve teşvik edilmesinde önemli bir rol oynamıştır.</a:t>
            </a:r>
            <a:endParaRPr/>
          </a:p>
        </p:txBody>
      </p:sp>
      <p:sp>
        <p:nvSpPr>
          <p:cNvPr id="335" name="Google Shape;33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dirty="0">
                <a:solidFill>
                  <a:schemeClr val="dk1"/>
                </a:solidFill>
                <a:latin typeface="Calibri"/>
                <a:ea typeface="Calibri"/>
                <a:cs typeface="Calibri"/>
                <a:sym typeface="Calibri"/>
              </a:rPr>
              <a:t>Bu </a:t>
            </a:r>
            <a:r>
              <a:rPr lang="en-US" sz="1200" b="0" i="0" dirty="0" err="1">
                <a:solidFill>
                  <a:schemeClr val="dk1"/>
                </a:solidFill>
                <a:latin typeface="Calibri"/>
                <a:ea typeface="Calibri"/>
                <a:cs typeface="Calibri"/>
                <a:sym typeface="Calibri"/>
              </a:rPr>
              <a:t>bölüm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Klinik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Araştırmalar</a:t>
            </a:r>
            <a:r>
              <a:rPr lang="en-US" sz="1200" b="0" i="0" dirty="0">
                <a:solidFill>
                  <a:schemeClr val="dk1"/>
                </a:solidFill>
                <a:latin typeface="Calibri"/>
                <a:ea typeface="Calibri"/>
                <a:cs typeface="Calibri"/>
                <a:sym typeface="Calibri"/>
              </a:rPr>
              <a:t> ve İyi </a:t>
            </a:r>
            <a:r>
              <a:rPr lang="en-US" sz="1200" b="0" i="0" dirty="0" err="1">
                <a:solidFill>
                  <a:schemeClr val="dk1"/>
                </a:solidFill>
                <a:latin typeface="Calibri"/>
                <a:ea typeface="Calibri"/>
                <a:cs typeface="Calibri"/>
                <a:sym typeface="Calibri"/>
              </a:rPr>
              <a:t>Klinik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Uygulamaları'ndaki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bu</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öğrenme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hedeflerine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ilişkin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kısa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genel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bakış</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sunmaktadır</a:t>
            </a:r>
            <a:r>
              <a:rPr lang="en-US" sz="1200" b="0" i="0" dirty="0">
                <a:solidFill>
                  <a:schemeClr val="dk1"/>
                </a:solidFill>
                <a:latin typeface="Calibri"/>
                <a:ea typeface="Calibri"/>
                <a:cs typeface="Calibri"/>
                <a:sym typeface="Calibri"/>
              </a:rPr>
              <a:t>.</a:t>
            </a:r>
            <a:r>
              <a:rPr lang="tr-TR" sz="1200" b="0" i="0" dirty="0">
                <a:solidFill>
                  <a:schemeClr val="dk1"/>
                </a:solidFill>
                <a:latin typeface="Calibri"/>
                <a:ea typeface="Calibri"/>
                <a:cs typeface="Calibri"/>
                <a:sym typeface="Calibri"/>
              </a:rPr>
              <a:t> Bu oturumun sonunda </a:t>
            </a:r>
            <a:r>
              <a:rPr lang="en-US" sz="1200" b="0" i="0" u="none" strike="noStrike" cap="none" dirty="0" err="1">
                <a:solidFill>
                  <a:schemeClr val="dk1"/>
                </a:solidFill>
                <a:latin typeface="Calibri"/>
                <a:ea typeface="Calibri"/>
                <a:cs typeface="Calibri"/>
                <a:sym typeface="Calibri"/>
              </a:rPr>
              <a:t>İlaç</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geliştirme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aşamaları</a:t>
            </a:r>
            <a:r>
              <a:rPr lang="en-US" sz="1200" b="0" i="0" u="none" strike="noStrike" cap="none" dirty="0">
                <a:solidFill>
                  <a:schemeClr val="dk1"/>
                </a:solidFill>
                <a:latin typeface="Calibri"/>
                <a:ea typeface="Calibri"/>
                <a:cs typeface="Calibri"/>
                <a:sym typeface="Calibri"/>
              </a:rPr>
              <a:t> ve </a:t>
            </a:r>
            <a:r>
              <a:rPr lang="en-US" sz="1200" b="0" i="0" u="none" strike="noStrike" cap="none" dirty="0" err="1">
                <a:solidFill>
                  <a:schemeClr val="dk1"/>
                </a:solidFill>
                <a:latin typeface="Calibri"/>
                <a:ea typeface="Calibri"/>
                <a:cs typeface="Calibri"/>
                <a:sym typeface="Calibri"/>
              </a:rPr>
              <a:t>klinik</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araştırmanın</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temel</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ilkeleri</a:t>
            </a:r>
            <a:r>
              <a:rPr lang="tr-TR" sz="1200" b="0" i="0" u="none" strike="noStrike" cap="none" dirty="0" err="1">
                <a:solidFill>
                  <a:schemeClr val="dk1"/>
                </a:solidFill>
                <a:latin typeface="Calibri"/>
                <a:ea typeface="Calibri"/>
                <a:cs typeface="Calibri"/>
                <a:sym typeface="Calibri"/>
              </a:rPr>
              <a:t>ni</a:t>
            </a:r>
            <a:r>
              <a:rPr lang="tr-TR" sz="1200" b="0" i="0" u="none" strike="noStrike" cap="none" dirty="0">
                <a:solidFill>
                  <a:schemeClr val="dk1"/>
                </a:solidFill>
                <a:latin typeface="Calibri"/>
                <a:ea typeface="Calibri"/>
                <a:cs typeface="Calibri"/>
                <a:sym typeface="Calibri"/>
              </a:rPr>
              <a:t> tanımlayabilecek, </a:t>
            </a:r>
            <a:r>
              <a:rPr lang="en-US" sz="1200" b="0" i="0" u="none" strike="noStrike" cap="none" dirty="0" err="1">
                <a:solidFill>
                  <a:schemeClr val="dk1"/>
                </a:solidFill>
                <a:latin typeface="Calibri"/>
                <a:ea typeface="Calibri"/>
                <a:cs typeface="Calibri"/>
                <a:sym typeface="Calibri"/>
              </a:rPr>
              <a:t>Etik</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Kurulların</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temel</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görevleri</a:t>
            </a:r>
            <a:r>
              <a:rPr lang="en-US" sz="1200" b="0" i="0" u="none" strike="noStrike" cap="none" dirty="0">
                <a:solidFill>
                  <a:schemeClr val="dk1"/>
                </a:solidFill>
                <a:latin typeface="Calibri"/>
                <a:ea typeface="Calibri"/>
                <a:cs typeface="Calibri"/>
                <a:sym typeface="Calibri"/>
              </a:rPr>
              <a:t> ve </a:t>
            </a:r>
            <a:r>
              <a:rPr lang="en-US" sz="1200" b="0" i="0" u="none" strike="noStrike" cap="none" dirty="0" err="1">
                <a:solidFill>
                  <a:schemeClr val="dk1"/>
                </a:solidFill>
                <a:latin typeface="Calibri"/>
                <a:ea typeface="Calibri"/>
                <a:cs typeface="Calibri"/>
                <a:sym typeface="Calibri"/>
              </a:rPr>
              <a:t>alanları</a:t>
            </a:r>
            <a:r>
              <a:rPr lang="tr-TR" sz="1200" b="0" i="0" u="none" strike="noStrike" cap="none" dirty="0" err="1">
                <a:solidFill>
                  <a:schemeClr val="dk1"/>
                </a:solidFill>
                <a:latin typeface="Calibri"/>
                <a:ea typeface="Calibri"/>
                <a:cs typeface="Calibri"/>
                <a:sym typeface="Calibri"/>
              </a:rPr>
              <a:t>nı</a:t>
            </a:r>
            <a:r>
              <a:rPr lang="tr-TR" sz="1200" b="0" i="0" u="none" strike="noStrike" cap="none" dirty="0">
                <a:solidFill>
                  <a:schemeClr val="dk1"/>
                </a:solidFill>
                <a:latin typeface="Calibri"/>
                <a:ea typeface="Calibri"/>
                <a:cs typeface="Calibri"/>
                <a:sym typeface="Calibri"/>
              </a:rPr>
              <a:t> hatırlayabilecek, </a:t>
            </a:r>
            <a:r>
              <a:rPr lang="en-US" sz="1200" b="0" i="0" u="none" strike="noStrike" cap="none" dirty="0" err="1">
                <a:solidFill>
                  <a:schemeClr val="dk1"/>
                </a:solidFill>
                <a:latin typeface="Calibri"/>
                <a:ea typeface="Calibri"/>
                <a:cs typeface="Calibri"/>
                <a:sym typeface="Calibri"/>
              </a:rPr>
              <a:t>Klinik</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araştırma</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aşamaları</a:t>
            </a:r>
            <a:r>
              <a:rPr lang="tr-TR" sz="1200" b="0" i="0" u="none" strike="noStrike" cap="none" dirty="0" err="1">
                <a:solidFill>
                  <a:schemeClr val="dk1"/>
                </a:solidFill>
                <a:latin typeface="Calibri"/>
                <a:ea typeface="Calibri"/>
                <a:cs typeface="Calibri"/>
                <a:sym typeface="Calibri"/>
              </a:rPr>
              <a:t>nı</a:t>
            </a:r>
            <a:r>
              <a:rPr lang="tr-TR" sz="1200" b="0" i="0" u="none" strike="noStrike" cap="none" dirty="0">
                <a:solidFill>
                  <a:schemeClr val="dk1"/>
                </a:solidFill>
                <a:latin typeface="Calibri"/>
                <a:ea typeface="Calibri"/>
                <a:cs typeface="Calibri"/>
                <a:sym typeface="Calibri"/>
              </a:rPr>
              <a:t> </a:t>
            </a:r>
            <a:r>
              <a:rPr lang="tr-TR" sz="1200" b="0" i="0" u="none" strike="noStrike" cap="none" dirty="0" err="1">
                <a:solidFill>
                  <a:schemeClr val="dk1"/>
                </a:solidFill>
                <a:latin typeface="Calibri"/>
                <a:ea typeface="Calibri"/>
                <a:cs typeface="Calibri"/>
                <a:sym typeface="Calibri"/>
              </a:rPr>
              <a:t>youmlayabilecek</a:t>
            </a:r>
            <a:r>
              <a:rPr lang="tr-TR" sz="1200" b="0" i="0" u="none" strike="noStrike" cap="none" dirty="0">
                <a:solidFill>
                  <a:schemeClr val="dk1"/>
                </a:solidFill>
                <a:latin typeface="Calibri"/>
                <a:ea typeface="Calibri"/>
                <a:cs typeface="Calibri"/>
                <a:sym typeface="Calibri"/>
              </a:rPr>
              <a:t> ve </a:t>
            </a:r>
            <a:r>
              <a:rPr lang="en-US" sz="1200" b="0" i="0" u="none" strike="noStrike" cap="none" dirty="0">
                <a:solidFill>
                  <a:schemeClr val="dk1"/>
                </a:solidFill>
                <a:latin typeface="Calibri"/>
                <a:ea typeface="Calibri"/>
                <a:cs typeface="Calibri"/>
                <a:sym typeface="Calibri"/>
              </a:rPr>
              <a:t>İyi </a:t>
            </a:r>
            <a:r>
              <a:rPr lang="en-US" sz="1200" b="0" i="0" u="none" strike="noStrike" cap="none" dirty="0" err="1">
                <a:solidFill>
                  <a:schemeClr val="dk1"/>
                </a:solidFill>
                <a:latin typeface="Calibri"/>
                <a:ea typeface="Calibri"/>
                <a:cs typeface="Calibri"/>
                <a:sym typeface="Calibri"/>
              </a:rPr>
              <a:t>Klinik</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Uygulama</a:t>
            </a:r>
            <a:r>
              <a:rPr lang="en-US" sz="1200" b="0" i="0" u="none" strike="noStrike" cap="none" dirty="0">
                <a:solidFill>
                  <a:schemeClr val="dk1"/>
                </a:solidFill>
                <a:latin typeface="Calibri"/>
                <a:ea typeface="Calibri"/>
                <a:cs typeface="Calibri"/>
                <a:sym typeface="Calibri"/>
              </a:rPr>
              <a:t> (GCP) </a:t>
            </a:r>
            <a:r>
              <a:rPr lang="en-US" sz="1200" b="0" i="0" u="none" strike="noStrike" cap="none" dirty="0" err="1">
                <a:solidFill>
                  <a:schemeClr val="dk1"/>
                </a:solidFill>
                <a:latin typeface="Calibri"/>
                <a:ea typeface="Calibri"/>
                <a:cs typeface="Calibri"/>
                <a:sym typeface="Calibri"/>
              </a:rPr>
              <a:t>kavramı</a:t>
            </a:r>
            <a:r>
              <a:rPr lang="tr-TR" sz="1200" b="0" i="0" u="none" strike="noStrike" cap="none" dirty="0" err="1">
                <a:solidFill>
                  <a:schemeClr val="dk1"/>
                </a:solidFill>
                <a:latin typeface="Calibri"/>
                <a:ea typeface="Calibri"/>
                <a:cs typeface="Calibri"/>
                <a:sym typeface="Calibri"/>
              </a:rPr>
              <a:t>nı</a:t>
            </a:r>
            <a:r>
              <a:rPr lang="tr-TR" sz="1200" b="0" i="0" u="none" strike="noStrike" cap="none" dirty="0">
                <a:solidFill>
                  <a:schemeClr val="dk1"/>
                </a:solidFill>
                <a:latin typeface="Calibri"/>
                <a:ea typeface="Calibri"/>
                <a:cs typeface="Calibri"/>
                <a:sym typeface="Calibri"/>
              </a:rPr>
              <a:t> açıklayabileceksiniz. </a:t>
            </a:r>
            <a:endParaRPr dirty="0"/>
          </a:p>
        </p:txBody>
      </p:sp>
      <p:sp>
        <p:nvSpPr>
          <p:cNvPr id="102" name="Google Shape;10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a:solidFill>
                  <a:schemeClr val="dk1"/>
                </a:solidFill>
                <a:latin typeface="Calibri"/>
                <a:ea typeface="Calibri"/>
                <a:cs typeface="Calibri"/>
                <a:sym typeface="Calibri"/>
              </a:rPr>
              <a:t>Etik Davranış: GCP, klinik araştırmalarda etik davranışa duyulan ihtiyacı vurgulayarak çalışma katılımcılarının hakları, güvenliği ve refahına öncelik verilmesini sağlar.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Bilimsel Kalite: GCP, klinik araştırmaların bilimsel kalitesini zorunlu kılar ve güvenilir ve anlamlı veriler üretmek için titiz çalışma tasarımı, yürütme ve analiz gerektirir.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Protokole Uygunluk: Veri toplamada tutarlılığı ve güvenilirliği korumak için klinik araştırmalar onaylanmış protokole tam olarak uygun şekilde yürütülmelidir.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Bilgilendirilmiş Onam: GCP, katılımcıların yeterince bilgilendirilmesini ve gönüllü olarak katılmayı kabul etmelerini sağlamak için bilgilendirilmiş onam sürecinin sağlam olmasını gerektirir.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Veri Bütünlüğü ve Doğruluğu: GCP kılavuzları, klinik araştırmanın bütünlüğünü korumak için doğru ve doğrulanabilir veri toplama, kaydetme ve raporlamanın önemini vurgulamaktadır.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İzleme ve Kalite Güvencesi: Klinik araştırma faaliyetlerinin düzenli olarak izlenmesi ve kalite güvence uygulamalarına uyulması, GCP'nin temelini oluşturur ve araştırma sonuçlarının güvenilirliğini destekler.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Araştırmacı Sorumlulukları: GCP, katılımcı haklarının korunması, protokol uyumluluğunun sağlanması ve kayıtların doğru ve eksiksiz tutulması konusundaki rollerini vurgulayarak araştırmacıların sorumluluklarını ana hatlarıyla belirtir.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Güvenlik Raporlaması: GCP, advers olayların ve güvenlik sorunlarının hızlı ve doğru bir şekilde raporlanmasını gerektirir ve araştırma boyunca katılımcı güvenliğine öncelik verir.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Kayıt Tutma ve Dokümantasyon: Kapsamlı ve iyi muhafaza edilmiş dokümantasyon, çalışma sonuçlarının izlenebilirliğini ve tekrarlanabilirliğini sağlayan temel bir GCP ilkesidir.</a:t>
            </a:r>
            <a:endParaRPr/>
          </a:p>
        </p:txBody>
      </p:sp>
      <p:sp>
        <p:nvSpPr>
          <p:cNvPr id="347" name="Google Shape;34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a:solidFill>
                  <a:schemeClr val="dk1"/>
                </a:solidFill>
                <a:latin typeface="Calibri"/>
                <a:ea typeface="Calibri"/>
                <a:cs typeface="Calibri"/>
                <a:sym typeface="Calibri"/>
              </a:rPr>
              <a:t>Katılımcıların Korunması: GCP, çalışma katılımcılarının haklarını, güvenliğini ve refahını korur ve çıkarlarına öncelik verilmesini sağlar.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Veri Güvenilirliği: GCP, çalışma yürütme, izleme ve raporlama için standartlaştırılmış prosedürler oluşturarak klinik araştırma verilerinin güvenilirliğini ve inanılırlığını artırır.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Mevzuata Uygunluk: GCP'ye bağlılık birçok ülkede düzenleyici bir gerekliliktir ve yeni ilaçlar ve tedaviler için düzenleyici onay almak için uyumluluk esastır.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Küresel Kabul: GCP uluslararası düzeyde tanınır ve kabul görür, çok merkezli araştırmaların yürütülmesini ve araştırma bulgularının sınırlar ötesinde paylaşılmasını kolaylaştırır.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Kamu Güveni: GCP, klinik araştırmaların bütünlüğüne yönelik kamu güveninin oluşturulmasına ve sürdürülmesine katkıda bulunarak katılımcıların ve daha geniş bir topluluğun klinik araştırmaların sonuçlarına güven duyabilmesini sağlar.</a:t>
            </a:r>
            <a:endParaRPr sz="1200" b="1" i="0">
              <a:solidFill>
                <a:schemeClr val="dk1"/>
              </a:solidFill>
              <a:latin typeface="Calibri"/>
              <a:ea typeface="Calibri"/>
              <a:cs typeface="Calibri"/>
              <a:sym typeface="Calibri"/>
            </a:endParaRPr>
          </a:p>
          <a:p>
            <a:pPr marL="0" lvl="0" indent="0" algn="l" rtl="0">
              <a:spcBef>
                <a:spcPts val="0"/>
              </a:spcBef>
              <a:spcAft>
                <a:spcPts val="0"/>
              </a:spcAft>
              <a:buNone/>
            </a:pPr>
            <a:endParaRPr sz="1200" b="1" i="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Son olarak, İyi Klinik Uygulamalar etik, bilimsel açıdan titiz ve dünya çapında kabul gören klinik araştırmaların yürütülmesinde bir köşe taşıdır. Bu ilkeler araştırmacılara, destekleyicilere ve izleyicilere bilgi arayışlarında rehberlik ederek klinik araştırmaların faydalarının gerçekleştirilmesini sağlarken bilimsel ilerlemeye katkıda bulunan bireyleri de korur. GCP ilkelerine bağlılık sadece düzenleyici bir gereklilik değil, aynı zamanda klinik araştırmalara katılanlar için etik bir zorunluluktur.</a:t>
            </a:r>
            <a:endParaRPr/>
          </a:p>
        </p:txBody>
      </p:sp>
      <p:sp>
        <p:nvSpPr>
          <p:cNvPr id="373" name="Google Shape;37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a:t>Bu grafikte dünya çapında klinik araştırmalara ayrılan bütçenin giderek arttığını ve hatta son yıllarda da büyük sıçramalar olduğunu görüyoruz</a:t>
            </a:r>
            <a:endParaRPr dirty="0"/>
          </a:p>
        </p:txBody>
      </p:sp>
      <p:sp>
        <p:nvSpPr>
          <p:cNvPr id="382" name="Google Shape;38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a:t>Görüldüğü üzere gelişmiş ülkeler klinik çalışmalardan önemli bir bütçeyi almaktadırlar. Türkiye’deki klinik çalışmalar son derece sınırlıdır.</a:t>
            </a:r>
            <a:endParaRPr dirty="0"/>
          </a:p>
        </p:txBody>
      </p:sp>
      <p:sp>
        <p:nvSpPr>
          <p:cNvPr id="389" name="Google Shape;38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a:t>Yine milyon kişi başına düşen klinik araştırma sayılarını incelediğimizde Türkiye’de 10’dan daha düşük bir sayıda olduğunu görüyoruz.</a:t>
            </a:r>
            <a:endParaRPr dirty="0"/>
          </a:p>
        </p:txBody>
      </p:sp>
      <p:sp>
        <p:nvSpPr>
          <p:cNvPr id="396" name="Google Shape;39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a:t>Bu oturum sonunda sorumu yinelemek istiyorum Ülkemizde ilaç araştırmalarında vatandaşlarımız kullanılmalı mı?</a:t>
            </a:r>
            <a:endParaRPr dirty="0"/>
          </a:p>
        </p:txBody>
      </p:sp>
      <p:sp>
        <p:nvSpPr>
          <p:cNvPr id="137" name="Google Shape;1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9348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a:t>Lütfen konu hakkında daha ayrıntılı bilgi edinmek için web sitemizde bulunan kitap ve diğer dokümanları inceleyiniz. Aklınıza takılan veya anlaşılmayan hususlar için sosyal medya hesaplarımızı kullanabilirsiniz.</a:t>
            </a:r>
          </a:p>
        </p:txBody>
      </p:sp>
      <p:sp>
        <p:nvSpPr>
          <p:cNvPr id="295" name="Google Shape;29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dirty="0"/>
              <a:t>Bu oturumda öğrendiklerimizi özetleyecek olursak.</a:t>
            </a:r>
          </a:p>
          <a:p>
            <a:pPr marL="0" lvl="0" indent="0" algn="l" rtl="0">
              <a:spcBef>
                <a:spcPts val="0"/>
              </a:spcBef>
              <a:spcAft>
                <a:spcPts val="0"/>
              </a:spcAft>
              <a:buNone/>
            </a:pPr>
            <a:endParaRPr lang="tr-T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err="1">
                <a:solidFill>
                  <a:schemeClr val="lt1"/>
                </a:solidFill>
                <a:latin typeface="Calibri"/>
                <a:ea typeface="Calibri"/>
                <a:cs typeface="Calibri"/>
                <a:sym typeface="Calibri"/>
              </a:rPr>
              <a:t>İnsan</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deneylerinde</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etik</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hususlar</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araştırma</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katılımcılarının</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korunması</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güvenliği</a:t>
            </a:r>
            <a:r>
              <a:rPr lang="en-US" sz="1200" dirty="0">
                <a:solidFill>
                  <a:schemeClr val="lt1"/>
                </a:solidFill>
                <a:latin typeface="Calibri"/>
                <a:ea typeface="Calibri"/>
                <a:cs typeface="Calibri"/>
                <a:sym typeface="Calibri"/>
              </a:rPr>
              <a:t> ve </a:t>
            </a:r>
            <a:r>
              <a:rPr lang="en-US" sz="1200" dirty="0" err="1">
                <a:solidFill>
                  <a:schemeClr val="lt1"/>
                </a:solidFill>
                <a:latin typeface="Calibri"/>
                <a:ea typeface="Calibri"/>
                <a:cs typeface="Calibri"/>
                <a:sym typeface="Calibri"/>
              </a:rPr>
              <a:t>refahının</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sağlanmasının</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yanı</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sıra</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klinik</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araştırmanın</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bütünlüğünün</a:t>
            </a:r>
            <a:r>
              <a:rPr lang="en-US" sz="1200" dirty="0">
                <a:solidFill>
                  <a:schemeClr val="lt1"/>
                </a:solidFill>
                <a:latin typeface="Calibri"/>
                <a:ea typeface="Calibri"/>
                <a:cs typeface="Calibri"/>
                <a:sym typeface="Calibri"/>
              </a:rPr>
              <a:t> ve </a:t>
            </a:r>
            <a:r>
              <a:rPr lang="en-US" sz="1200" dirty="0" err="1">
                <a:solidFill>
                  <a:schemeClr val="lt1"/>
                </a:solidFill>
                <a:latin typeface="Calibri"/>
                <a:ea typeface="Calibri"/>
                <a:cs typeface="Calibri"/>
                <a:sym typeface="Calibri"/>
              </a:rPr>
              <a:t>güvenilirliğinin</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korunması</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açısından</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büyük</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önem</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taşımaktadır</a:t>
            </a:r>
            <a:endParaRPr lang="tr-TR" sz="1200" dirty="0">
              <a:solidFill>
                <a:schemeClr val="lt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lt1"/>
                </a:solidFill>
                <a:latin typeface="Calibri"/>
                <a:ea typeface="Calibri"/>
                <a:cs typeface="Calibri"/>
                <a:sym typeface="Calibri"/>
              </a:rPr>
              <a:t>İyi </a:t>
            </a:r>
            <a:r>
              <a:rPr lang="en-US" sz="1200" dirty="0" err="1">
                <a:solidFill>
                  <a:schemeClr val="lt1"/>
                </a:solidFill>
                <a:latin typeface="Calibri"/>
                <a:ea typeface="Calibri"/>
                <a:cs typeface="Calibri"/>
                <a:sym typeface="Calibri"/>
              </a:rPr>
              <a:t>Klinik</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Uygulamalar</a:t>
            </a:r>
            <a:r>
              <a:rPr lang="en-US" sz="1200" dirty="0">
                <a:solidFill>
                  <a:schemeClr val="lt1"/>
                </a:solidFill>
                <a:latin typeface="Calibri"/>
                <a:ea typeface="Calibri"/>
                <a:cs typeface="Calibri"/>
                <a:sym typeface="Calibri"/>
              </a:rPr>
              <a:t> (GCP) </a:t>
            </a:r>
            <a:r>
              <a:rPr lang="en-US" sz="1200" dirty="0" err="1">
                <a:solidFill>
                  <a:schemeClr val="lt1"/>
                </a:solidFill>
                <a:latin typeface="Calibri"/>
                <a:ea typeface="Calibri"/>
                <a:cs typeface="Calibri"/>
                <a:sym typeface="Calibri"/>
              </a:rPr>
              <a:t>gibi</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kalite</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sistemleri</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ile</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araştırma</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süreçlerinin</a:t>
            </a:r>
            <a:r>
              <a:rPr lang="en-US" sz="1200" dirty="0">
                <a:solidFill>
                  <a:schemeClr val="lt1"/>
                </a:solidFill>
                <a:latin typeface="Calibri"/>
                <a:ea typeface="Calibri"/>
                <a:cs typeface="Calibri"/>
                <a:sym typeface="Calibri"/>
              </a:rPr>
              <a:t> ve </a:t>
            </a:r>
            <a:r>
              <a:rPr lang="en-US" sz="1200" dirty="0" err="1">
                <a:solidFill>
                  <a:schemeClr val="lt1"/>
                </a:solidFill>
                <a:latin typeface="Calibri"/>
                <a:ea typeface="Calibri"/>
                <a:cs typeface="Calibri"/>
                <a:sym typeface="Calibri"/>
              </a:rPr>
              <a:t>sonuçların</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standardizasyonu</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klinik</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araştırmaların</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güvenilirliğini</a:t>
            </a:r>
            <a:r>
              <a:rPr lang="en-US" sz="1200" dirty="0">
                <a:solidFill>
                  <a:schemeClr val="lt1"/>
                </a:solidFill>
                <a:latin typeface="Calibri"/>
                <a:ea typeface="Calibri"/>
                <a:cs typeface="Calibri"/>
                <a:sym typeface="Calibri"/>
              </a:rPr>
              <a:t> ve </a:t>
            </a:r>
            <a:r>
              <a:rPr lang="en-US" sz="1200" dirty="0" err="1">
                <a:solidFill>
                  <a:schemeClr val="lt1"/>
                </a:solidFill>
                <a:latin typeface="Calibri"/>
                <a:ea typeface="Calibri"/>
                <a:cs typeface="Calibri"/>
                <a:sym typeface="Calibri"/>
              </a:rPr>
              <a:t>yorumlanabilirliğini</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sağlamak</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için</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esastır</a:t>
            </a:r>
            <a:r>
              <a:rPr lang="en-US" sz="1200" dirty="0">
                <a:solidFill>
                  <a:schemeClr val="lt1"/>
                </a:solidFill>
                <a:latin typeface="Calibri"/>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err="1">
                <a:solidFill>
                  <a:schemeClr val="lt1"/>
                </a:solidFill>
                <a:latin typeface="Calibri"/>
                <a:ea typeface="Calibri"/>
                <a:cs typeface="Calibri"/>
                <a:sym typeface="Calibri"/>
              </a:rPr>
              <a:t>Klinik</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araştırmaların</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fazları</a:t>
            </a:r>
            <a:r>
              <a:rPr lang="en-US" sz="1200" dirty="0">
                <a:solidFill>
                  <a:schemeClr val="lt1"/>
                </a:solidFill>
                <a:latin typeface="Calibri"/>
                <a:ea typeface="Calibri"/>
                <a:cs typeface="Calibri"/>
                <a:sym typeface="Calibri"/>
              </a:rPr>
              <a:t>, yeni </a:t>
            </a:r>
            <a:r>
              <a:rPr lang="en-US" sz="1200" dirty="0" err="1">
                <a:solidFill>
                  <a:schemeClr val="lt1"/>
                </a:solidFill>
                <a:latin typeface="Calibri"/>
                <a:ea typeface="Calibri"/>
                <a:cs typeface="Calibri"/>
                <a:sym typeface="Calibri"/>
              </a:rPr>
              <a:t>tıbbi</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müdahalelerin</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güvenlik</a:t>
            </a:r>
            <a:r>
              <a:rPr lang="en-US" sz="1200" dirty="0">
                <a:solidFill>
                  <a:schemeClr val="lt1"/>
                </a:solidFill>
                <a:latin typeface="Calibri"/>
                <a:ea typeface="Calibri"/>
                <a:cs typeface="Calibri"/>
                <a:sym typeface="Calibri"/>
              </a:rPr>
              <a:t> ve </a:t>
            </a:r>
            <a:r>
              <a:rPr lang="en-US" sz="1200" dirty="0" err="1">
                <a:solidFill>
                  <a:schemeClr val="lt1"/>
                </a:solidFill>
                <a:latin typeface="Calibri"/>
                <a:ea typeface="Calibri"/>
                <a:cs typeface="Calibri"/>
                <a:sym typeface="Calibri"/>
              </a:rPr>
              <a:t>etkinliğinin</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değerlendirilmesine</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yönelik</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sistematik</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bir</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yaklaşımı</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temsil</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etmektedir</a:t>
            </a:r>
            <a:r>
              <a:rPr lang="en-US" sz="1200" dirty="0">
                <a:solidFill>
                  <a:schemeClr val="lt1"/>
                </a:solidFill>
                <a:latin typeface="Calibri"/>
                <a:ea typeface="Calibri"/>
                <a:cs typeface="Calibri"/>
                <a:sym typeface="Calibri"/>
              </a:rPr>
              <a:t>. Her </a:t>
            </a:r>
            <a:r>
              <a:rPr lang="en-US" sz="1200" dirty="0" err="1">
                <a:solidFill>
                  <a:schemeClr val="lt1"/>
                </a:solidFill>
                <a:latin typeface="Calibri"/>
                <a:ea typeface="Calibri"/>
                <a:cs typeface="Calibri"/>
                <a:sym typeface="Calibri"/>
              </a:rPr>
              <a:t>aşama</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farklı</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hedeflere</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hizmet</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eder</a:t>
            </a:r>
            <a:r>
              <a:rPr lang="en-US" sz="1200" dirty="0">
                <a:solidFill>
                  <a:schemeClr val="lt1"/>
                </a:solidFill>
                <a:latin typeface="Calibri"/>
                <a:ea typeface="Calibri"/>
                <a:cs typeface="Calibri"/>
                <a:sym typeface="Calibri"/>
              </a:rPr>
              <a:t> ve </a:t>
            </a:r>
            <a:r>
              <a:rPr lang="en-US" sz="1200" dirty="0" err="1">
                <a:solidFill>
                  <a:schemeClr val="lt1"/>
                </a:solidFill>
                <a:latin typeface="Calibri"/>
                <a:ea typeface="Calibri"/>
                <a:cs typeface="Calibri"/>
                <a:sym typeface="Calibri"/>
              </a:rPr>
              <a:t>müdahalenin</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profilinin</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kapsamlı</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bir</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şekilde</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anlaşılmasına</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katkıda</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bulunur</a:t>
            </a:r>
            <a:r>
              <a:rPr lang="en-US" sz="1200" dirty="0">
                <a:solidFill>
                  <a:schemeClr val="lt1"/>
                </a:solidFill>
                <a:latin typeface="Calibri"/>
                <a:ea typeface="Calibri"/>
                <a:cs typeface="Calibri"/>
                <a:sym typeface="Calibri"/>
              </a:rPr>
              <a:t>.</a:t>
            </a:r>
            <a:endParaRPr lang="tr-TR" sz="1200" dirty="0">
              <a:solidFill>
                <a:schemeClr val="lt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err="1">
                <a:solidFill>
                  <a:schemeClr val="lt1"/>
                </a:solidFill>
                <a:latin typeface="Calibri"/>
                <a:ea typeface="Calibri"/>
                <a:cs typeface="Calibri"/>
                <a:sym typeface="Calibri"/>
              </a:rPr>
              <a:t>Düzenleyici</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kurumlar</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klinik</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araştırmaların</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etik</a:t>
            </a:r>
            <a:r>
              <a:rPr lang="en-US" sz="1200" dirty="0">
                <a:solidFill>
                  <a:schemeClr val="lt1"/>
                </a:solidFill>
                <a:latin typeface="Calibri"/>
                <a:ea typeface="Calibri"/>
                <a:cs typeface="Calibri"/>
                <a:sym typeface="Calibri"/>
              </a:rPr>
              <a:t> ve </a:t>
            </a:r>
            <a:r>
              <a:rPr lang="en-US" sz="1200" dirty="0" err="1">
                <a:solidFill>
                  <a:schemeClr val="lt1"/>
                </a:solidFill>
                <a:latin typeface="Calibri"/>
                <a:ea typeface="Calibri"/>
                <a:cs typeface="Calibri"/>
                <a:sym typeface="Calibri"/>
              </a:rPr>
              <a:t>bilimsel</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olarak</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yürütülmesinin</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denetlenmesi</a:t>
            </a:r>
            <a:r>
              <a:rPr lang="en-US" sz="1200" dirty="0">
                <a:solidFill>
                  <a:schemeClr val="lt1"/>
                </a:solidFill>
                <a:latin typeface="Calibri"/>
                <a:ea typeface="Calibri"/>
                <a:cs typeface="Calibri"/>
                <a:sym typeface="Calibri"/>
              </a:rPr>
              <a:t> ve </a:t>
            </a:r>
            <a:r>
              <a:rPr lang="en-US" sz="1200" dirty="0" err="1">
                <a:solidFill>
                  <a:schemeClr val="lt1"/>
                </a:solidFill>
                <a:latin typeface="Calibri"/>
                <a:ea typeface="Calibri"/>
                <a:cs typeface="Calibri"/>
                <a:sym typeface="Calibri"/>
              </a:rPr>
              <a:t>sağlanmasında</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hayati</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öneme</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sahiptir</a:t>
            </a:r>
            <a:r>
              <a:rPr lang="en-US" sz="1200" dirty="0">
                <a:solidFill>
                  <a:schemeClr val="lt1"/>
                </a:solidFill>
                <a:latin typeface="Calibri"/>
                <a:ea typeface="Calibri"/>
                <a:cs typeface="Calibri"/>
                <a:sym typeface="Calibri"/>
              </a:rPr>
              <a:t>. Bu </a:t>
            </a:r>
            <a:r>
              <a:rPr lang="en-US" sz="1200" dirty="0" err="1">
                <a:solidFill>
                  <a:schemeClr val="lt1"/>
                </a:solidFill>
                <a:latin typeface="Calibri"/>
                <a:ea typeface="Calibri"/>
                <a:cs typeface="Calibri"/>
                <a:sym typeface="Calibri"/>
              </a:rPr>
              <a:t>kurumlar</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araştırma</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katılımcılarının</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haklarını</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güvenliğini</a:t>
            </a:r>
            <a:r>
              <a:rPr lang="en-US" sz="1200" dirty="0">
                <a:solidFill>
                  <a:schemeClr val="lt1"/>
                </a:solidFill>
                <a:latin typeface="Calibri"/>
                <a:ea typeface="Calibri"/>
                <a:cs typeface="Calibri"/>
                <a:sym typeface="Calibri"/>
              </a:rPr>
              <a:t> ve </a:t>
            </a:r>
            <a:r>
              <a:rPr lang="en-US" sz="1200" dirty="0" err="1">
                <a:solidFill>
                  <a:schemeClr val="lt1"/>
                </a:solidFill>
                <a:latin typeface="Calibri"/>
                <a:ea typeface="Calibri"/>
                <a:cs typeface="Calibri"/>
                <a:sym typeface="Calibri"/>
              </a:rPr>
              <a:t>refahını</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korumaya</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yönelik</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standartların</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belirlenmesi</a:t>
            </a:r>
            <a:r>
              <a:rPr lang="en-US" sz="1200" dirty="0">
                <a:solidFill>
                  <a:schemeClr val="lt1"/>
                </a:solidFill>
                <a:latin typeface="Calibri"/>
                <a:ea typeface="Calibri"/>
                <a:cs typeface="Calibri"/>
                <a:sym typeface="Calibri"/>
              </a:rPr>
              <a:t> ve </a:t>
            </a:r>
            <a:r>
              <a:rPr lang="en-US" sz="1200" dirty="0" err="1">
                <a:solidFill>
                  <a:schemeClr val="lt1"/>
                </a:solidFill>
                <a:latin typeface="Calibri"/>
                <a:ea typeface="Calibri"/>
                <a:cs typeface="Calibri"/>
                <a:sym typeface="Calibri"/>
              </a:rPr>
              <a:t>uygulanmasının</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yanı</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sıra</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araştırma</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sonuçlarının</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bütünlüğünü</a:t>
            </a:r>
            <a:r>
              <a:rPr lang="en-US" sz="1200" dirty="0">
                <a:solidFill>
                  <a:schemeClr val="lt1"/>
                </a:solidFill>
                <a:latin typeface="Calibri"/>
                <a:ea typeface="Calibri"/>
                <a:cs typeface="Calibri"/>
                <a:sym typeface="Calibri"/>
              </a:rPr>
              <a:t> ve </a:t>
            </a:r>
            <a:r>
              <a:rPr lang="en-US" sz="1200" dirty="0" err="1">
                <a:solidFill>
                  <a:schemeClr val="lt1"/>
                </a:solidFill>
                <a:latin typeface="Calibri"/>
                <a:ea typeface="Calibri"/>
                <a:cs typeface="Calibri"/>
                <a:sym typeface="Calibri"/>
              </a:rPr>
              <a:t>güvenilirliğini</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sürdürmekten</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sorumludur</a:t>
            </a:r>
            <a:r>
              <a:rPr lang="en-US" sz="1200" dirty="0">
                <a:solidFill>
                  <a:schemeClr val="lt1"/>
                </a:solidFill>
                <a:latin typeface="Calibri"/>
                <a:ea typeface="Calibri"/>
                <a:cs typeface="Calibri"/>
                <a:sym typeface="Calibri"/>
              </a:rPr>
              <a:t>.</a:t>
            </a:r>
            <a:endParaRPr dirty="0"/>
          </a:p>
        </p:txBody>
      </p:sp>
      <p:sp>
        <p:nvSpPr>
          <p:cNvPr id="403" name="Google Shape;40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17" name="Google Shape;41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ctr" defTabSz="685800"/>
            <a:r>
              <a:rPr lang="tr-TR" sz="1200" dirty="0">
                <a:solidFill>
                  <a:srgbClr val="54565A"/>
                </a:solidFill>
                <a:latin typeface="Roboto" panose="02000000000000000000" pitchFamily="2" charset="0"/>
              </a:rPr>
              <a:t>Evrensel bir gereklilik: Molekülden İlaca Projesi</a:t>
            </a:r>
          </a:p>
          <a:p>
            <a:pPr algn="ctr" defTabSz="685800"/>
            <a:r>
              <a:rPr lang="tr-TR" sz="1200" dirty="0">
                <a:solidFill>
                  <a:srgbClr val="54565A"/>
                </a:solidFill>
                <a:latin typeface="Roboto" panose="02000000000000000000" pitchFamily="2" charset="0"/>
              </a:rPr>
              <a:t> </a:t>
            </a:r>
            <a:r>
              <a:rPr lang="en-US" sz="1200" dirty="0">
                <a:solidFill>
                  <a:srgbClr val="54565A"/>
                </a:solidFill>
                <a:latin typeface="Roboto" panose="02000000000000000000" pitchFamily="2" charset="0"/>
              </a:rPr>
              <a:t>"Erasmus+ </a:t>
            </a:r>
            <a:r>
              <a:rPr lang="en-US" sz="1200" dirty="0" err="1">
                <a:solidFill>
                  <a:srgbClr val="54565A"/>
                </a:solidFill>
                <a:latin typeface="Roboto" panose="02000000000000000000" pitchFamily="2" charset="0"/>
              </a:rPr>
              <a:t>Programı</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kapsamında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tarafından</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desteklenmektedir</a:t>
            </a:r>
            <a:r>
              <a:rPr lang="en-US" sz="1200" dirty="0">
                <a:solidFill>
                  <a:srgbClr val="54565A"/>
                </a:solidFill>
                <a:latin typeface="Roboto" panose="02000000000000000000" pitchFamily="2" charset="0"/>
              </a:rPr>
              <a:t>. </a:t>
            </a:r>
            <a:endParaRPr lang="tr-TR" sz="1200" dirty="0">
              <a:solidFill>
                <a:srgbClr val="54565A"/>
              </a:solidFill>
              <a:latin typeface="Roboto" panose="02000000000000000000" pitchFamily="2" charset="0"/>
            </a:endParaRPr>
          </a:p>
          <a:p>
            <a:pPr algn="ctr" defTabSz="685800"/>
            <a:r>
              <a:rPr lang="tr-TR" sz="1200" dirty="0">
                <a:solidFill>
                  <a:srgbClr val="54565A"/>
                </a:solidFill>
                <a:latin typeface="Roboto" panose="02000000000000000000" pitchFamily="2" charset="0"/>
              </a:rPr>
              <a:t>Ancak b</a:t>
            </a:r>
            <a:r>
              <a:rPr lang="en-US" sz="1200" dirty="0" err="1">
                <a:solidFill>
                  <a:srgbClr val="54565A"/>
                </a:solidFill>
                <a:latin typeface="Roboto" panose="02000000000000000000" pitchFamily="2" charset="0"/>
              </a:rPr>
              <a:t>urada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yer</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alan</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görüşlerden</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en-US" sz="1200" dirty="0">
                <a:solidFill>
                  <a:srgbClr val="54565A"/>
                </a:solidFill>
                <a:latin typeface="Roboto" panose="02000000000000000000" pitchFamily="2" charset="0"/>
              </a:rPr>
              <a:t> ve Türkiye </a:t>
            </a:r>
            <a:r>
              <a:rPr lang="en-US" sz="1200" dirty="0" err="1">
                <a:solidFill>
                  <a:srgbClr val="54565A"/>
                </a:solidFill>
                <a:latin typeface="Roboto" panose="02000000000000000000" pitchFamily="2" charset="0"/>
              </a:rPr>
              <a:t>Ulusal</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Ajansı</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sorumlu</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tutulamaz</a:t>
            </a:r>
            <a:r>
              <a:rPr lang="en-US" sz="1200" dirty="0">
                <a:solidFill>
                  <a:srgbClr val="54565A"/>
                </a:solidFill>
                <a:latin typeface="Roboto" panose="02000000000000000000" pitchFamily="2" charset="0"/>
              </a:rPr>
              <a:t>."</a:t>
            </a:r>
            <a:endParaRPr lang="en-NL" sz="1200" dirty="0">
              <a:solidFill>
                <a:prstClr val="black"/>
              </a:solidFill>
              <a:latin typeface="Aptos" panose="02110004020202020204"/>
            </a:endParaRPr>
          </a:p>
          <a:p>
            <a:pPr marL="0" lvl="0" indent="0" algn="l" rtl="0">
              <a:spcBef>
                <a:spcPts val="0"/>
              </a:spcBef>
              <a:spcAft>
                <a:spcPts val="0"/>
              </a:spcAft>
              <a:buNone/>
            </a:pPr>
            <a:endParaRPr dirty="0"/>
          </a:p>
        </p:txBody>
      </p:sp>
      <p:sp>
        <p:nvSpPr>
          <p:cNvPr id="307" name="Google Shape;30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Font typeface="Calibri"/>
              <a:buNone/>
            </a:pPr>
            <a:r>
              <a:rPr lang="tr-TR" sz="1200" dirty="0">
                <a:latin typeface="Calibri" panose="020F0502020204030204" pitchFamily="34" charset="0"/>
                <a:ea typeface="Calibri" panose="020F0502020204030204" pitchFamily="34" charset="0"/>
                <a:cs typeface="Calibri" panose="020F0502020204030204" pitchFamily="34" charset="0"/>
              </a:rPr>
              <a:t>Bu sunumumuzda </a:t>
            </a:r>
            <a:r>
              <a:rPr lang="en-US" sz="1200" dirty="0" err="1">
                <a:latin typeface="Calibri" panose="020F0502020204030204" pitchFamily="34" charset="0"/>
                <a:ea typeface="Calibri" panose="020F0502020204030204" pitchFamily="34" charset="0"/>
                <a:cs typeface="Calibri" panose="020F0502020204030204" pitchFamily="34" charset="0"/>
              </a:rPr>
              <a:t>İlaç</a:t>
            </a: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dirty="0" err="1">
                <a:latin typeface="Calibri" panose="020F0502020204030204" pitchFamily="34" charset="0"/>
                <a:ea typeface="Calibri" panose="020F0502020204030204" pitchFamily="34" charset="0"/>
                <a:cs typeface="Calibri" panose="020F0502020204030204" pitchFamily="34" charset="0"/>
              </a:rPr>
              <a:t>geliştirme</a:t>
            </a: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dirty="0" err="1">
                <a:latin typeface="Calibri" panose="020F0502020204030204" pitchFamily="34" charset="0"/>
                <a:ea typeface="Calibri" panose="020F0502020204030204" pitchFamily="34" charset="0"/>
                <a:cs typeface="Calibri" panose="020F0502020204030204" pitchFamily="34" charset="0"/>
              </a:rPr>
              <a:t>aşamalarına</a:t>
            </a:r>
            <a:r>
              <a:rPr lang="en-US" sz="1200" dirty="0">
                <a:latin typeface="Calibri" panose="020F0502020204030204" pitchFamily="34" charset="0"/>
                <a:ea typeface="Calibri" panose="020F0502020204030204" pitchFamily="34" charset="0"/>
                <a:cs typeface="Calibri" panose="020F0502020204030204" pitchFamily="34" charset="0"/>
              </a:rPr>
              <a:t> </a:t>
            </a:r>
            <a:r>
              <a:rPr lang="tr-TR" sz="1200" dirty="0">
                <a:latin typeface="Calibri" panose="020F0502020204030204" pitchFamily="34" charset="0"/>
                <a:ea typeface="Calibri" panose="020F0502020204030204" pitchFamily="34" charset="0"/>
                <a:cs typeface="Calibri" panose="020F0502020204030204" pitchFamily="34" charset="0"/>
              </a:rPr>
              <a:t>bir </a:t>
            </a:r>
            <a:r>
              <a:rPr lang="en-US" sz="1200" dirty="0" err="1">
                <a:latin typeface="Calibri" panose="020F0502020204030204" pitchFamily="34" charset="0"/>
                <a:ea typeface="Calibri" panose="020F0502020204030204" pitchFamily="34" charset="0"/>
                <a:cs typeface="Calibri" panose="020F0502020204030204" pitchFamily="34" charset="0"/>
              </a:rPr>
              <a:t>genel</a:t>
            </a: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dirty="0" err="1">
                <a:latin typeface="Calibri" panose="020F0502020204030204" pitchFamily="34" charset="0"/>
                <a:ea typeface="Calibri" panose="020F0502020204030204" pitchFamily="34" charset="0"/>
                <a:cs typeface="Calibri" panose="020F0502020204030204" pitchFamily="34" charset="0"/>
              </a:rPr>
              <a:t>bakış</a:t>
            </a:r>
            <a:r>
              <a:rPr lang="en-US" sz="1200" dirty="0">
                <a:latin typeface="Calibri" panose="020F0502020204030204" pitchFamily="34" charset="0"/>
                <a:ea typeface="Calibri" panose="020F0502020204030204" pitchFamily="34" charset="0"/>
                <a:cs typeface="Calibri" panose="020F0502020204030204" pitchFamily="34" charset="0"/>
              </a:rPr>
              <a:t> </a:t>
            </a:r>
            <a:r>
              <a:rPr lang="tr-TR" sz="1200" dirty="0">
                <a:latin typeface="Calibri" panose="020F0502020204030204" pitchFamily="34" charset="0"/>
                <a:ea typeface="Calibri" panose="020F0502020204030204" pitchFamily="34" charset="0"/>
                <a:cs typeface="Calibri" panose="020F0502020204030204" pitchFamily="34" charset="0"/>
              </a:rPr>
              <a:t>sonrasında </a:t>
            </a:r>
            <a:r>
              <a:rPr lang="en-US" sz="1200" dirty="0" err="1">
                <a:latin typeface="Calibri" panose="020F0502020204030204" pitchFamily="34" charset="0"/>
                <a:ea typeface="Calibri" panose="020F0502020204030204" pitchFamily="34" charset="0"/>
                <a:cs typeface="Calibri" panose="020F0502020204030204" pitchFamily="34" charset="0"/>
              </a:rPr>
              <a:t>Klinik</a:t>
            </a: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dirty="0" err="1">
                <a:latin typeface="Calibri" panose="020F0502020204030204" pitchFamily="34" charset="0"/>
                <a:ea typeface="Calibri" panose="020F0502020204030204" pitchFamily="34" charset="0"/>
                <a:cs typeface="Calibri" panose="020F0502020204030204" pitchFamily="34" charset="0"/>
              </a:rPr>
              <a:t>araştırmanın</a:t>
            </a: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dirty="0" err="1">
                <a:latin typeface="Calibri" panose="020F0502020204030204" pitchFamily="34" charset="0"/>
                <a:ea typeface="Calibri" panose="020F0502020204030204" pitchFamily="34" charset="0"/>
                <a:cs typeface="Calibri" panose="020F0502020204030204" pitchFamily="34" charset="0"/>
              </a:rPr>
              <a:t>temel</a:t>
            </a: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dirty="0" err="1">
                <a:latin typeface="Calibri" panose="020F0502020204030204" pitchFamily="34" charset="0"/>
                <a:ea typeface="Calibri" panose="020F0502020204030204" pitchFamily="34" charset="0"/>
                <a:cs typeface="Calibri" panose="020F0502020204030204" pitchFamily="34" charset="0"/>
              </a:rPr>
              <a:t>ilkeleri</a:t>
            </a:r>
            <a:r>
              <a:rPr lang="tr-TR" sz="1200" dirty="0">
                <a:latin typeface="Calibri" panose="020F0502020204030204" pitchFamily="34" charset="0"/>
                <a:ea typeface="Calibri" panose="020F0502020204030204" pitchFamily="34" charset="0"/>
                <a:cs typeface="Calibri" panose="020F0502020204030204" pitchFamily="34" charset="0"/>
              </a:rPr>
              <a:t>, </a:t>
            </a:r>
            <a:r>
              <a:rPr lang="en-US" sz="1200" dirty="0" err="1">
                <a:latin typeface="Calibri" panose="020F0502020204030204" pitchFamily="34" charset="0"/>
                <a:ea typeface="Calibri" panose="020F0502020204030204" pitchFamily="34" charset="0"/>
                <a:cs typeface="Calibri" panose="020F0502020204030204" pitchFamily="34" charset="0"/>
              </a:rPr>
              <a:t>Klinik</a:t>
            </a: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dirty="0" err="1">
                <a:latin typeface="Calibri" panose="020F0502020204030204" pitchFamily="34" charset="0"/>
                <a:ea typeface="Calibri" panose="020F0502020204030204" pitchFamily="34" charset="0"/>
                <a:cs typeface="Calibri" panose="020F0502020204030204" pitchFamily="34" charset="0"/>
              </a:rPr>
              <a:t>araştırma</a:t>
            </a: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dirty="0" err="1">
                <a:latin typeface="Calibri" panose="020F0502020204030204" pitchFamily="34" charset="0"/>
                <a:ea typeface="Calibri" panose="020F0502020204030204" pitchFamily="34" charset="0"/>
                <a:cs typeface="Calibri" panose="020F0502020204030204" pitchFamily="34" charset="0"/>
              </a:rPr>
              <a:t>aşamaları</a:t>
            </a:r>
            <a:r>
              <a:rPr lang="tr-TR" sz="1200" dirty="0">
                <a:latin typeface="Calibri" panose="020F0502020204030204" pitchFamily="34" charset="0"/>
                <a:ea typeface="Calibri" panose="020F0502020204030204" pitchFamily="34" charset="0"/>
                <a:cs typeface="Calibri" panose="020F0502020204030204" pitchFamily="34" charset="0"/>
              </a:rPr>
              <a:t>, </a:t>
            </a:r>
            <a:r>
              <a:rPr lang="en-US" sz="1200" dirty="0" err="1">
                <a:latin typeface="Calibri" panose="020F0502020204030204" pitchFamily="34" charset="0"/>
                <a:ea typeface="Calibri" panose="020F0502020204030204" pitchFamily="34" charset="0"/>
                <a:cs typeface="Calibri" panose="020F0502020204030204" pitchFamily="34" charset="0"/>
              </a:rPr>
              <a:t>Etik</a:t>
            </a: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dirty="0" err="1">
                <a:latin typeface="Calibri" panose="020F0502020204030204" pitchFamily="34" charset="0"/>
                <a:ea typeface="Calibri" panose="020F0502020204030204" pitchFamily="34" charset="0"/>
                <a:cs typeface="Calibri" panose="020F0502020204030204" pitchFamily="34" charset="0"/>
              </a:rPr>
              <a:t>Kurullar</a:t>
            </a:r>
            <a:r>
              <a:rPr lang="tr-TR" sz="1200" dirty="0">
                <a:latin typeface="Calibri" panose="020F0502020204030204" pitchFamily="34" charset="0"/>
                <a:ea typeface="Calibri" panose="020F0502020204030204" pitchFamily="34" charset="0"/>
                <a:cs typeface="Calibri" panose="020F0502020204030204" pitchFamily="34" charset="0"/>
              </a:rPr>
              <a:t> ve </a:t>
            </a:r>
            <a:r>
              <a:rPr lang="en-US" sz="1200" dirty="0">
                <a:latin typeface="Calibri" panose="020F0502020204030204" pitchFamily="34" charset="0"/>
                <a:ea typeface="Calibri" panose="020F0502020204030204" pitchFamily="34" charset="0"/>
                <a:cs typeface="Calibri" panose="020F0502020204030204" pitchFamily="34" charset="0"/>
              </a:rPr>
              <a:t>İyi </a:t>
            </a:r>
            <a:r>
              <a:rPr lang="en-US" sz="1200" dirty="0" err="1">
                <a:latin typeface="Calibri" panose="020F0502020204030204" pitchFamily="34" charset="0"/>
                <a:ea typeface="Calibri" panose="020F0502020204030204" pitchFamily="34" charset="0"/>
                <a:cs typeface="Calibri" panose="020F0502020204030204" pitchFamily="34" charset="0"/>
              </a:rPr>
              <a:t>Klinik</a:t>
            </a: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dirty="0" err="1">
                <a:latin typeface="Calibri" panose="020F0502020204030204" pitchFamily="34" charset="0"/>
                <a:ea typeface="Calibri" panose="020F0502020204030204" pitchFamily="34" charset="0"/>
                <a:cs typeface="Calibri" panose="020F0502020204030204" pitchFamily="34" charset="0"/>
              </a:rPr>
              <a:t>Uygulamalar</a:t>
            </a:r>
            <a:r>
              <a:rPr lang="tr-TR" sz="1200" dirty="0">
                <a:latin typeface="Calibri" panose="020F0502020204030204" pitchFamily="34" charset="0"/>
                <a:ea typeface="Calibri" panose="020F0502020204030204" pitchFamily="34" charset="0"/>
                <a:cs typeface="Calibri" panose="020F0502020204030204" pitchFamily="34" charset="0"/>
              </a:rPr>
              <a:t> konularını ele alacağız.</a:t>
            </a:r>
            <a:endParaRPr dirty="0"/>
          </a:p>
        </p:txBody>
      </p:sp>
      <p:sp>
        <p:nvSpPr>
          <p:cNvPr id="127" name="Google Shape;12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3B82B-9948-A364-ABFC-D95659B299C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D30EAD3-077C-D09A-1EFB-A5149A300D5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DC9DB7D-6330-56CC-193E-7135DA9D2A80}"/>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EF25AD5D-EAD5-F393-3E11-2837A5B6CA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3A0B4-38A7-4EAD-A00A-CF1E6F9FBC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7059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tr-TR" sz="1200" dirty="0">
                <a:solidFill>
                  <a:srgbClr val="54565A"/>
                </a:solidFill>
                <a:latin typeface="Roboto" panose="02000000000000000000" pitchFamily="2" charset="0"/>
              </a:rPr>
              <a:t>Projemize desteklerinden ötürü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tr-TR" sz="1200" dirty="0">
                <a:solidFill>
                  <a:srgbClr val="54565A"/>
                </a:solidFill>
                <a:latin typeface="Roboto" panose="02000000000000000000" pitchFamily="2" charset="0"/>
              </a:rPr>
              <a:t>’</a:t>
            </a:r>
            <a:r>
              <a:rPr lang="tr-TR" sz="1200" dirty="0" err="1">
                <a:solidFill>
                  <a:srgbClr val="54565A"/>
                </a:solidFill>
                <a:latin typeface="Roboto" panose="02000000000000000000" pitchFamily="2" charset="0"/>
              </a:rPr>
              <a:t>na</a:t>
            </a:r>
            <a:r>
              <a:rPr lang="tr-TR" sz="1200" dirty="0">
                <a:solidFill>
                  <a:srgbClr val="54565A"/>
                </a:solidFill>
                <a:latin typeface="Roboto" panose="02000000000000000000" pitchFamily="2" charset="0"/>
              </a:rPr>
              <a:t> ve proje ekibinde yer alarak katkıda bulunan tüm üyelerimize ve proje kapsamındaki etkinliklere katılan herkese teşekkür ederiz.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a:t>Yurttaşlar denek olarak kullanılmalı mı? Zaman zaman bu şekilde haberlerle karşılaşıyoruz. Sizleri bir müddet bu konuyu düşünmeye sevk etmek istiyorum. Ülkemizde ilaç araştırmalarında vatandaşlarımız kullanılmalı mı? Bu soruyu sunum sonunda tekrar hatırlamanızı isteyeceğim.</a:t>
            </a:r>
            <a:endParaRPr dirty="0"/>
          </a:p>
        </p:txBody>
      </p:sp>
      <p:sp>
        <p:nvSpPr>
          <p:cNvPr id="137" name="Google Shape;1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dirty="0" err="1">
                <a:solidFill>
                  <a:schemeClr val="dk1"/>
                </a:solidFill>
                <a:latin typeface="Calibri"/>
                <a:ea typeface="Calibri"/>
                <a:cs typeface="Calibri"/>
                <a:sym typeface="Calibri"/>
              </a:rPr>
              <a:t>Klinik</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Öncesi</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Araştırma</a:t>
            </a:r>
            <a:r>
              <a:rPr lang="en-US" sz="1200" b="1"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Bir </a:t>
            </a:r>
            <a:r>
              <a:rPr lang="en-US" sz="1200" b="1" i="0" dirty="0" err="1">
                <a:solidFill>
                  <a:schemeClr val="dk1"/>
                </a:solidFill>
                <a:latin typeface="Calibri"/>
                <a:ea typeface="Calibri"/>
                <a:cs typeface="Calibri"/>
                <a:sym typeface="Calibri"/>
              </a:rPr>
              <a:t>ilaç</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klinik</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deneylere</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ulaşmadan</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önce</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laboratuvar</a:t>
            </a:r>
            <a:r>
              <a:rPr lang="en-US" sz="1200" b="1" i="0" dirty="0">
                <a:solidFill>
                  <a:schemeClr val="dk1"/>
                </a:solidFill>
                <a:latin typeface="Calibri"/>
                <a:ea typeface="Calibri"/>
                <a:cs typeface="Calibri"/>
                <a:sym typeface="Calibri"/>
              </a:rPr>
              <a:t> ve </a:t>
            </a:r>
            <a:r>
              <a:rPr lang="en-US" sz="1200" b="1" i="0" dirty="0" err="1">
                <a:solidFill>
                  <a:schemeClr val="dk1"/>
                </a:solidFill>
                <a:latin typeface="Calibri"/>
                <a:ea typeface="Calibri"/>
                <a:cs typeface="Calibri"/>
                <a:sym typeface="Calibri"/>
              </a:rPr>
              <a:t>hayvan</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çalışmaları</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kullanılarak</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kapsamlı</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klinik</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öncesi</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araştırmalara</a:t>
            </a:r>
            <a:r>
              <a:rPr lang="en-US" sz="1200" b="1" i="0" dirty="0">
                <a:solidFill>
                  <a:schemeClr val="dk1"/>
                </a:solidFill>
                <a:latin typeface="Calibri"/>
                <a:ea typeface="Calibri"/>
                <a:cs typeface="Calibri"/>
                <a:sym typeface="Calibri"/>
              </a:rPr>
              <a:t> tabi </a:t>
            </a:r>
            <a:r>
              <a:rPr lang="en-US" sz="1200" b="1" i="0" dirty="0" err="1">
                <a:solidFill>
                  <a:schemeClr val="dk1"/>
                </a:solidFill>
                <a:latin typeface="Calibri"/>
                <a:ea typeface="Calibri"/>
                <a:cs typeface="Calibri"/>
                <a:sym typeface="Calibri"/>
              </a:rPr>
              <a:t>tutulur</a:t>
            </a:r>
            <a:r>
              <a:rPr lang="en-US" sz="1200" b="1"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dirty="0" err="1">
                <a:solidFill>
                  <a:schemeClr val="dk1"/>
                </a:solidFill>
                <a:latin typeface="Calibri"/>
                <a:ea typeface="Calibri"/>
                <a:cs typeface="Calibri"/>
                <a:sym typeface="Calibri"/>
              </a:rPr>
              <a:t>Araştırmacılar</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potansiyel</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ilaç</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adaylarını</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belirler</a:t>
            </a:r>
            <a:r>
              <a:rPr lang="en-US" sz="1200" b="1" i="0" dirty="0">
                <a:solidFill>
                  <a:schemeClr val="dk1"/>
                </a:solidFill>
                <a:latin typeface="Calibri"/>
                <a:ea typeface="Calibri"/>
                <a:cs typeface="Calibri"/>
                <a:sym typeface="Calibri"/>
              </a:rPr>
              <a:t> ve </a:t>
            </a:r>
            <a:r>
              <a:rPr lang="en-US" sz="1200" b="1" i="0" dirty="0" err="1">
                <a:solidFill>
                  <a:schemeClr val="dk1"/>
                </a:solidFill>
                <a:latin typeface="Calibri"/>
                <a:ea typeface="Calibri"/>
                <a:cs typeface="Calibri"/>
                <a:sym typeface="Calibri"/>
              </a:rPr>
              <a:t>preklinik</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modellerde</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bunların</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güvenliğini</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farmakokinetiğini</a:t>
            </a:r>
            <a:r>
              <a:rPr lang="en-US" sz="1200" b="1" i="0" dirty="0">
                <a:solidFill>
                  <a:schemeClr val="dk1"/>
                </a:solidFill>
                <a:latin typeface="Calibri"/>
                <a:ea typeface="Calibri"/>
                <a:cs typeface="Calibri"/>
                <a:sym typeface="Calibri"/>
              </a:rPr>
              <a:t> ve </a:t>
            </a:r>
            <a:r>
              <a:rPr lang="en-US" sz="1200" b="1" i="0" dirty="0" err="1">
                <a:solidFill>
                  <a:schemeClr val="dk1"/>
                </a:solidFill>
                <a:latin typeface="Calibri"/>
                <a:ea typeface="Calibri"/>
                <a:cs typeface="Calibri"/>
                <a:sym typeface="Calibri"/>
              </a:rPr>
              <a:t>etkinliğini</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değerlendirir</a:t>
            </a:r>
            <a:r>
              <a:rPr lang="en-US" sz="1200" b="1"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Faz 1 </a:t>
            </a:r>
            <a:r>
              <a:rPr lang="en-US" sz="1200" b="1" i="0" dirty="0" err="1">
                <a:solidFill>
                  <a:schemeClr val="dk1"/>
                </a:solidFill>
                <a:latin typeface="Calibri"/>
                <a:ea typeface="Calibri"/>
                <a:cs typeface="Calibri"/>
                <a:sym typeface="Calibri"/>
              </a:rPr>
              <a:t>Klinik</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Çalışmalar</a:t>
            </a:r>
            <a:r>
              <a:rPr lang="en-US" sz="1200" b="1"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Bu </a:t>
            </a:r>
            <a:r>
              <a:rPr lang="en-US" sz="1200" b="0" i="0" dirty="0" err="1">
                <a:solidFill>
                  <a:schemeClr val="dk1"/>
                </a:solidFill>
                <a:latin typeface="Calibri"/>
                <a:ea typeface="Calibri"/>
                <a:cs typeface="Calibri"/>
                <a:sym typeface="Calibri"/>
              </a:rPr>
              <a:t>denemeler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az</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sayıda</a:t>
            </a:r>
            <a:r>
              <a:rPr lang="en-US" sz="1200" b="0"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sağlıklı</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gönüllüyü</a:t>
            </a:r>
            <a:r>
              <a:rPr lang="en-US" sz="1200" b="1"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içerir</a:t>
            </a:r>
            <a:r>
              <a:rPr lang="en-US" sz="1200" b="0" i="0" dirty="0">
                <a:solidFill>
                  <a:schemeClr val="dk1"/>
                </a:solidFill>
                <a:latin typeface="Calibri"/>
                <a:ea typeface="Calibri"/>
                <a:cs typeface="Calibri"/>
                <a:sym typeface="Calibri"/>
              </a:rPr>
              <a:t> </a:t>
            </a:r>
            <a:r>
              <a:rPr lang="en-US" sz="1200" b="1" i="0" dirty="0">
                <a:solidFill>
                  <a:schemeClr val="dk1"/>
                </a:solidFill>
                <a:latin typeface="Calibri"/>
                <a:ea typeface="Calibri"/>
                <a:cs typeface="Calibri"/>
                <a:sym typeface="Calibri"/>
              </a:rPr>
              <a:t>ve </a:t>
            </a:r>
            <a:r>
              <a:rPr lang="en-US" sz="1200" b="1" i="0" dirty="0" err="1">
                <a:solidFill>
                  <a:schemeClr val="dk1"/>
                </a:solidFill>
                <a:latin typeface="Calibri"/>
                <a:ea typeface="Calibri"/>
                <a:cs typeface="Calibri"/>
                <a:sym typeface="Calibri"/>
              </a:rPr>
              <a:t>ilacın</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güvenliğini</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dozaj</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aralığını</a:t>
            </a:r>
            <a:r>
              <a:rPr lang="en-US" sz="1200" b="1" i="0" dirty="0">
                <a:solidFill>
                  <a:schemeClr val="dk1"/>
                </a:solidFill>
                <a:latin typeface="Calibri"/>
                <a:ea typeface="Calibri"/>
                <a:cs typeface="Calibri"/>
                <a:sym typeface="Calibri"/>
              </a:rPr>
              <a:t> ve </a:t>
            </a:r>
            <a:r>
              <a:rPr lang="en-US" sz="1200" b="1" i="0" dirty="0" err="1">
                <a:solidFill>
                  <a:schemeClr val="dk1"/>
                </a:solidFill>
                <a:latin typeface="Calibri"/>
                <a:ea typeface="Calibri"/>
                <a:cs typeface="Calibri"/>
                <a:sym typeface="Calibri"/>
              </a:rPr>
              <a:t>potansiyel</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yan</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etkilerini</a:t>
            </a:r>
            <a:r>
              <a:rPr lang="en-US" sz="1200" b="1"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belirlemeyi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amaçlar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Birincil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odak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noktası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ilacın</a:t>
            </a:r>
            <a:r>
              <a:rPr lang="en-US" sz="1200" b="0"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vücutta</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nasıl</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emildiğini</a:t>
            </a:r>
            <a:r>
              <a:rPr lang="en-US" sz="1200" b="1" i="0" dirty="0">
                <a:solidFill>
                  <a:schemeClr val="dk1"/>
                </a:solidFill>
                <a:latin typeface="Calibri"/>
                <a:ea typeface="Calibri"/>
                <a:cs typeface="Calibri"/>
                <a:sym typeface="Calibri"/>
              </a:rPr>
              <a:t>, metabolize </a:t>
            </a:r>
            <a:r>
              <a:rPr lang="en-US" sz="1200" b="1" i="0" dirty="0" err="1">
                <a:solidFill>
                  <a:schemeClr val="dk1"/>
                </a:solidFill>
                <a:latin typeface="Calibri"/>
                <a:ea typeface="Calibri"/>
                <a:cs typeface="Calibri"/>
                <a:sym typeface="Calibri"/>
              </a:rPr>
              <a:t>edildiğini</a:t>
            </a:r>
            <a:r>
              <a:rPr lang="en-US" sz="1200" b="1" i="0" dirty="0">
                <a:solidFill>
                  <a:schemeClr val="dk1"/>
                </a:solidFill>
                <a:latin typeface="Calibri"/>
                <a:ea typeface="Calibri"/>
                <a:cs typeface="Calibri"/>
                <a:sym typeface="Calibri"/>
              </a:rPr>
              <a:t> ve </a:t>
            </a:r>
            <a:r>
              <a:rPr lang="en-US" sz="1200" b="1" i="0" dirty="0" err="1">
                <a:solidFill>
                  <a:schemeClr val="dk1"/>
                </a:solidFill>
                <a:latin typeface="Calibri"/>
                <a:ea typeface="Calibri"/>
                <a:cs typeface="Calibri"/>
                <a:sym typeface="Calibri"/>
              </a:rPr>
              <a:t>atıldığını</a:t>
            </a:r>
            <a:r>
              <a:rPr lang="en-US" sz="1200" b="1"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anlamaktır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Faz 2 </a:t>
            </a:r>
            <a:r>
              <a:rPr lang="en-US" sz="1200" b="1" i="0" dirty="0" err="1">
                <a:solidFill>
                  <a:schemeClr val="dk1"/>
                </a:solidFill>
                <a:latin typeface="Calibri"/>
                <a:ea typeface="Calibri"/>
                <a:cs typeface="Calibri"/>
                <a:sym typeface="Calibri"/>
              </a:rPr>
              <a:t>Klinik</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Araştırmalar</a:t>
            </a:r>
            <a:r>
              <a:rPr lang="en-US" sz="1200" b="1"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Bu </a:t>
            </a:r>
            <a:r>
              <a:rPr lang="en-US" sz="1200" b="0" i="0" dirty="0" err="1">
                <a:solidFill>
                  <a:schemeClr val="dk1"/>
                </a:solidFill>
                <a:latin typeface="Calibri"/>
                <a:ea typeface="Calibri"/>
                <a:cs typeface="Calibri"/>
                <a:sym typeface="Calibri"/>
              </a:rPr>
              <a:t>aşamada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ilaç</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ilacın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tedavi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etmeyi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amaçladığı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duruma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sahip</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daha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büyük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a:t>
            </a:r>
            <a:r>
              <a:rPr lang="en-US" sz="1200" b="0" i="0" dirty="0">
                <a:solidFill>
                  <a:schemeClr val="dk1"/>
                </a:solidFill>
                <a:latin typeface="Calibri"/>
                <a:ea typeface="Calibri"/>
                <a:cs typeface="Calibri"/>
                <a:sym typeface="Calibri"/>
              </a:rPr>
              <a:t> hasta </a:t>
            </a:r>
            <a:r>
              <a:rPr lang="en-US" sz="1200" b="0" i="0" dirty="0" err="1">
                <a:solidFill>
                  <a:schemeClr val="dk1"/>
                </a:solidFill>
                <a:latin typeface="Calibri"/>
                <a:ea typeface="Calibri"/>
                <a:cs typeface="Calibri"/>
                <a:sym typeface="Calibri"/>
              </a:rPr>
              <a:t>grubuna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uygulanır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Amaç</a:t>
            </a:r>
            <a:r>
              <a:rPr lang="en-US" sz="1200" b="0"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ilacın</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etkinliğini</a:t>
            </a:r>
            <a:r>
              <a:rPr lang="en-US" sz="1200" b="1" i="0" dirty="0">
                <a:solidFill>
                  <a:schemeClr val="dk1"/>
                </a:solidFill>
                <a:latin typeface="Calibri"/>
                <a:ea typeface="Calibri"/>
                <a:cs typeface="Calibri"/>
                <a:sym typeface="Calibri"/>
              </a:rPr>
              <a:t>, optimal </a:t>
            </a:r>
            <a:r>
              <a:rPr lang="en-US" sz="1200" b="1" i="0" dirty="0" err="1">
                <a:solidFill>
                  <a:schemeClr val="dk1"/>
                </a:solidFill>
                <a:latin typeface="Calibri"/>
                <a:ea typeface="Calibri"/>
                <a:cs typeface="Calibri"/>
                <a:sym typeface="Calibri"/>
              </a:rPr>
              <a:t>dozajını</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değerlendirmek</a:t>
            </a:r>
            <a:r>
              <a:rPr lang="en-US" sz="1200" b="1" i="0" dirty="0">
                <a:solidFill>
                  <a:schemeClr val="dk1"/>
                </a:solidFill>
                <a:latin typeface="Calibri"/>
                <a:ea typeface="Calibri"/>
                <a:cs typeface="Calibri"/>
                <a:sym typeface="Calibri"/>
              </a:rPr>
              <a:t> ve </a:t>
            </a:r>
            <a:r>
              <a:rPr lang="en-US" sz="1200" b="1" i="0" dirty="0" err="1">
                <a:solidFill>
                  <a:schemeClr val="dk1"/>
                </a:solidFill>
                <a:latin typeface="Calibri"/>
                <a:ea typeface="Calibri"/>
                <a:cs typeface="Calibri"/>
                <a:sym typeface="Calibri"/>
              </a:rPr>
              <a:t>güvenliğini</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değerlendirmeye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devam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etmektir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Faz 3 </a:t>
            </a:r>
            <a:r>
              <a:rPr lang="en-US" sz="1200" b="1" i="0" dirty="0" err="1">
                <a:solidFill>
                  <a:schemeClr val="dk1"/>
                </a:solidFill>
                <a:latin typeface="Calibri"/>
                <a:ea typeface="Calibri"/>
                <a:cs typeface="Calibri"/>
                <a:sym typeface="Calibri"/>
              </a:rPr>
              <a:t>Klinik</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Araştırmalar</a:t>
            </a:r>
            <a:r>
              <a:rPr lang="en-US" sz="1200" b="1"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Bunlar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ilacın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etkinliğini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daha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fazla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değerlendirmek</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yan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etkileri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izlemek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için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daha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kapsamlı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a:t>
            </a:r>
            <a:r>
              <a:rPr lang="en-US" sz="1200" b="0" i="0" dirty="0">
                <a:solidFill>
                  <a:schemeClr val="dk1"/>
                </a:solidFill>
                <a:latin typeface="Calibri"/>
                <a:ea typeface="Calibri"/>
                <a:cs typeface="Calibri"/>
                <a:sym typeface="Calibri"/>
              </a:rPr>
              <a:t> hasta </a:t>
            </a:r>
            <a:r>
              <a:rPr lang="en-US" sz="1200" b="0" i="0" dirty="0" err="1">
                <a:solidFill>
                  <a:schemeClr val="dk1"/>
                </a:solidFill>
                <a:latin typeface="Calibri"/>
                <a:ea typeface="Calibri"/>
                <a:cs typeface="Calibri"/>
                <a:sym typeface="Calibri"/>
              </a:rPr>
              <a:t>popülasyonunu</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içeren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büyük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ölçekli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denemelerdir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Karşılaştırmalar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genellikle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mevcut</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standart</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tedaviler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veya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plasebolarla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yapılır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Faz 3 </a:t>
            </a:r>
            <a:r>
              <a:rPr lang="en-US" sz="1200" b="1" i="0" dirty="0" err="1">
                <a:solidFill>
                  <a:schemeClr val="dk1"/>
                </a:solidFill>
                <a:latin typeface="Calibri"/>
                <a:ea typeface="Calibri"/>
                <a:cs typeface="Calibri"/>
                <a:sym typeface="Calibri"/>
              </a:rPr>
              <a:t>denemelerinden</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elde</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edilen</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sonuçlar</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ruhsatlandırma</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başvuruları</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için</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kritik</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veriler</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sağlar</a:t>
            </a:r>
            <a:r>
              <a:rPr lang="en-US" sz="1200" b="1"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Faz 3 </a:t>
            </a:r>
            <a:r>
              <a:rPr lang="en-US" sz="1200" b="0" i="0" dirty="0" err="1">
                <a:solidFill>
                  <a:schemeClr val="dk1"/>
                </a:solidFill>
                <a:latin typeface="Calibri"/>
                <a:ea typeface="Calibri"/>
                <a:cs typeface="Calibri"/>
                <a:sym typeface="Calibri"/>
              </a:rPr>
              <a:t>denemelerinin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tamamlanmasının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ardından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ilaç</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geliştiricisi</a:t>
            </a:r>
            <a:r>
              <a:rPr lang="en-US" sz="1200" b="0" i="0" dirty="0">
                <a:solidFill>
                  <a:schemeClr val="dk1"/>
                </a:solidFill>
                <a:latin typeface="Calibri"/>
                <a:ea typeface="Calibri"/>
                <a:cs typeface="Calibri"/>
                <a:sym typeface="Calibri"/>
              </a:rPr>
              <a:t>, ABD </a:t>
            </a:r>
            <a:r>
              <a:rPr lang="en-US" sz="1200" b="0" i="0" dirty="0" err="1">
                <a:solidFill>
                  <a:schemeClr val="dk1"/>
                </a:solidFill>
                <a:latin typeface="Calibri"/>
                <a:ea typeface="Calibri"/>
                <a:cs typeface="Calibri"/>
                <a:sym typeface="Calibri"/>
              </a:rPr>
              <a:t>Gıda</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İlaç</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Dairesi</a:t>
            </a:r>
            <a:r>
              <a:rPr lang="en-US" sz="1200" b="0" i="0" dirty="0">
                <a:solidFill>
                  <a:schemeClr val="dk1"/>
                </a:solidFill>
                <a:latin typeface="Calibri"/>
                <a:ea typeface="Calibri"/>
                <a:cs typeface="Calibri"/>
                <a:sym typeface="Calibri"/>
              </a:rPr>
              <a:t> (FDA) </a:t>
            </a:r>
            <a:r>
              <a:rPr lang="en-US" sz="1200" b="0" i="0" dirty="0" err="1">
                <a:solidFill>
                  <a:schemeClr val="dk1"/>
                </a:solidFill>
                <a:latin typeface="Calibri"/>
                <a:ea typeface="Calibri"/>
                <a:cs typeface="Calibri"/>
                <a:sym typeface="Calibri"/>
              </a:rPr>
              <a:t>veya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Avrupa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İlaç</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Ajansı</a:t>
            </a:r>
            <a:r>
              <a:rPr lang="en-US" sz="1200" b="0" i="0" dirty="0">
                <a:solidFill>
                  <a:schemeClr val="dk1"/>
                </a:solidFill>
                <a:latin typeface="Calibri"/>
                <a:ea typeface="Calibri"/>
                <a:cs typeface="Calibri"/>
                <a:sym typeface="Calibri"/>
              </a:rPr>
              <a:t> (EMA) </a:t>
            </a:r>
            <a:r>
              <a:rPr lang="en-US" sz="1200" b="0" i="0" dirty="0" err="1">
                <a:solidFill>
                  <a:schemeClr val="dk1"/>
                </a:solidFill>
                <a:latin typeface="Calibri"/>
                <a:ea typeface="Calibri"/>
                <a:cs typeface="Calibri"/>
                <a:sym typeface="Calibri"/>
              </a:rPr>
              <a:t>gibi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düzenleyici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makamlara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a:t>
            </a:r>
            <a:r>
              <a:rPr lang="en-US" sz="1200" b="0" i="0" dirty="0">
                <a:solidFill>
                  <a:schemeClr val="dk1"/>
                </a:solidFill>
                <a:latin typeface="Calibri"/>
                <a:ea typeface="Calibri"/>
                <a:cs typeface="Calibri"/>
                <a:sym typeface="Calibri"/>
              </a:rPr>
              <a:t> Yeni </a:t>
            </a:r>
            <a:r>
              <a:rPr lang="en-US" sz="1200" b="0" i="0" dirty="0" err="1">
                <a:solidFill>
                  <a:schemeClr val="dk1"/>
                </a:solidFill>
                <a:latin typeface="Calibri"/>
                <a:ea typeface="Calibri"/>
                <a:cs typeface="Calibri"/>
                <a:sym typeface="Calibri"/>
              </a:rPr>
              <a:t>İlaç</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Başvurusu</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sunar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dirty="0" err="1">
                <a:solidFill>
                  <a:schemeClr val="dk1"/>
                </a:solidFill>
                <a:latin typeface="Calibri"/>
                <a:ea typeface="Calibri"/>
                <a:cs typeface="Calibri"/>
                <a:sym typeface="Calibri"/>
              </a:rPr>
              <a:t>Düzenleyici</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kurumlar</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ilacın</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kullanım</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amacı</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için</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güvenli</a:t>
            </a:r>
            <a:r>
              <a:rPr lang="en-US" sz="1200" b="1" i="0" dirty="0">
                <a:solidFill>
                  <a:schemeClr val="dk1"/>
                </a:solidFill>
                <a:latin typeface="Calibri"/>
                <a:ea typeface="Calibri"/>
                <a:cs typeface="Calibri"/>
                <a:sym typeface="Calibri"/>
              </a:rPr>
              <a:t> ve </a:t>
            </a:r>
            <a:r>
              <a:rPr lang="en-US" sz="1200" b="1" i="0" dirty="0" err="1">
                <a:solidFill>
                  <a:schemeClr val="dk1"/>
                </a:solidFill>
                <a:latin typeface="Calibri"/>
                <a:ea typeface="Calibri"/>
                <a:cs typeface="Calibri"/>
                <a:sym typeface="Calibri"/>
              </a:rPr>
              <a:t>etkili</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olup</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olmadığına</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karar</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vermek</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için</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klinik</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çalışmalardan</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elde</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edilen</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verileri</a:t>
            </a:r>
            <a:r>
              <a:rPr lang="en-US" sz="1200" b="1" i="0" dirty="0">
                <a:solidFill>
                  <a:schemeClr val="dk1"/>
                </a:solidFill>
                <a:latin typeface="Calibri"/>
                <a:ea typeface="Calibri"/>
                <a:cs typeface="Calibri"/>
                <a:sym typeface="Calibri"/>
              </a:rPr>
              <a:t> ve </a:t>
            </a:r>
            <a:r>
              <a:rPr lang="en-US" sz="1200" b="1" i="0" dirty="0" err="1">
                <a:solidFill>
                  <a:schemeClr val="dk1"/>
                </a:solidFill>
                <a:latin typeface="Calibri"/>
                <a:ea typeface="Calibri"/>
                <a:cs typeface="Calibri"/>
                <a:sym typeface="Calibri"/>
              </a:rPr>
              <a:t>diğer</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ilgili</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bilgileri</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inceler</a:t>
            </a:r>
            <a:r>
              <a:rPr lang="en-US" sz="1200" b="1"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Faz 4 </a:t>
            </a:r>
            <a:r>
              <a:rPr lang="en-US" sz="1200" b="1" i="0" dirty="0" err="1">
                <a:solidFill>
                  <a:schemeClr val="dk1"/>
                </a:solidFill>
                <a:latin typeface="Calibri"/>
                <a:ea typeface="Calibri"/>
                <a:cs typeface="Calibri"/>
                <a:sym typeface="Calibri"/>
              </a:rPr>
              <a:t>Klinik</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Araştırmalar</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Pazarlama</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Sonrası</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Gözetim</a:t>
            </a:r>
            <a:r>
              <a:rPr lang="en-US" sz="1200" b="1"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Bu </a:t>
            </a:r>
            <a:r>
              <a:rPr lang="en-US" sz="1200" b="0" i="0" dirty="0" err="1">
                <a:solidFill>
                  <a:schemeClr val="dk1"/>
                </a:solidFill>
                <a:latin typeface="Calibri"/>
                <a:ea typeface="Calibri"/>
                <a:cs typeface="Calibri"/>
                <a:sym typeface="Calibri"/>
              </a:rPr>
              <a:t>denemeler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ilaç</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onaylandıktan</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piyasaya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çıktıktan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sonra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gerçekleşir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Daha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büyük</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daha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çeşitli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a:t>
            </a:r>
            <a:r>
              <a:rPr lang="en-US" sz="1200" b="0" i="0" dirty="0">
                <a:solidFill>
                  <a:schemeClr val="dk1"/>
                </a:solidFill>
                <a:latin typeface="Calibri"/>
                <a:ea typeface="Calibri"/>
                <a:cs typeface="Calibri"/>
                <a:sym typeface="Calibri"/>
              </a:rPr>
              <a:t> hasta </a:t>
            </a:r>
            <a:r>
              <a:rPr lang="en-US" sz="1200" b="0" i="0" dirty="0" err="1">
                <a:solidFill>
                  <a:schemeClr val="dk1"/>
                </a:solidFill>
                <a:latin typeface="Calibri"/>
                <a:ea typeface="Calibri"/>
                <a:cs typeface="Calibri"/>
                <a:sym typeface="Calibri"/>
              </a:rPr>
              <a:t>popülasyonunda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ilacın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uzun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vadeli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güvenliğini</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etkinliğini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izlerler</a:t>
            </a:r>
            <a:r>
              <a:rPr lang="en-US" sz="1200" b="0" i="0" dirty="0">
                <a:solidFill>
                  <a:schemeClr val="dk1"/>
                </a:solidFill>
                <a:latin typeface="Calibri"/>
                <a:ea typeface="Calibri"/>
                <a:cs typeface="Calibri"/>
                <a:sym typeface="Calibri"/>
              </a:rPr>
              <a:t>.</a:t>
            </a:r>
            <a:endParaRPr b="0" dirty="0"/>
          </a:p>
        </p:txBody>
      </p:sp>
      <p:sp>
        <p:nvSpPr>
          <p:cNvPr id="143" name="Google Shape;14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Klinik araştırmalar, ilaçlar, tedaviler, cihazlar gibi tıbbi müdahalelerin güvenliğini, etkinliğini ve etkililiğini değerlendirmek için insan katılımcılarla yürütülen araştırma çalışmaları veya deneylerdir. Bu denemeler, bu müdahalelerin potansiyel yararları ve riskleri hakkında bilimsel kanıtlar üretmeyi ve tıbbi bilginin ilerlemesine katkıda bulunmayı amaçlamaktadır.</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Klinik Araştırmaların Amacı: Klinik araştırmaların birincil amacı, yeni veya mevcut tıbbi müdahalelerin güvenliği ve etkinliği hakkında güvenilir veri toplamaktır. Temel hedefler şunları içerir: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Güvenliğin Değerlendirilmesi: </a:t>
            </a:r>
            <a:r>
              <a:rPr lang="en-US" sz="1200" b="0" i="0">
                <a:solidFill>
                  <a:schemeClr val="dk1"/>
                </a:solidFill>
                <a:latin typeface="Calibri"/>
                <a:ea typeface="Calibri"/>
                <a:cs typeface="Calibri"/>
                <a:sym typeface="Calibri"/>
              </a:rPr>
              <a:t>Klinik araştırmalar, advers etkileri izleyerek ve potansiyel riskleri değerlendirerek bir tıbbi müdahalenin güvenlik profilini belirler.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Etkinliğin Değerlendirilmesi</a:t>
            </a:r>
            <a:r>
              <a:rPr lang="en-US" sz="1200" b="0" i="0">
                <a:solidFill>
                  <a:schemeClr val="dk1"/>
                </a:solidFill>
                <a:latin typeface="Calibri"/>
                <a:ea typeface="Calibri"/>
                <a:cs typeface="Calibri"/>
                <a:sym typeface="Calibri"/>
              </a:rPr>
              <a:t>: Denemeler, bir hastalığın tedavisi veya semptomların hafifletilmesi gibi istenen sonuca ulaşmada bir müdahalenin etkinliğini değerlendirir.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Dozajların Optimize Edilmesi: </a:t>
            </a:r>
            <a:r>
              <a:rPr lang="en-US" sz="1200" b="0" i="0">
                <a:solidFill>
                  <a:schemeClr val="dk1"/>
                </a:solidFill>
                <a:latin typeface="Calibri"/>
                <a:ea typeface="Calibri"/>
                <a:cs typeface="Calibri"/>
                <a:sym typeface="Calibri"/>
              </a:rPr>
              <a:t>Araştırmacılar, bir ilacın veya tedavinin en etkili ve iyi tolere edilen dozajını belirlemeyi amaçlamaktadır.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Müdahalelerin Karşılaştırılması: </a:t>
            </a:r>
            <a:r>
              <a:rPr lang="en-US" sz="1200" b="0" i="0">
                <a:solidFill>
                  <a:schemeClr val="dk1"/>
                </a:solidFill>
                <a:latin typeface="Calibri"/>
                <a:ea typeface="Calibri"/>
                <a:cs typeface="Calibri"/>
                <a:sym typeface="Calibri"/>
              </a:rPr>
              <a:t>Bazı çalışmalarda yeni müdahaleler, üstün faydalar sağlayıp sağlamadıklarını belirlemek için standart tedaviler veya plasebolarla karşılaştırılır.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Mekanizmaları Anlamak: </a:t>
            </a:r>
            <a:r>
              <a:rPr lang="en-US" sz="1200" b="0" i="0">
                <a:solidFill>
                  <a:schemeClr val="dk1"/>
                </a:solidFill>
                <a:latin typeface="Calibri"/>
                <a:ea typeface="Calibri"/>
                <a:cs typeface="Calibri"/>
                <a:sym typeface="Calibri"/>
              </a:rPr>
              <a:t>Denemeler, bir tıbbi müdahalenin nasıl çalıştığının daha iyi anlaşılması için altında yatan etki mekanizmalarını araştırabilir.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Düzenleyici Kararların Bilgilendirilmesi: </a:t>
            </a:r>
            <a:r>
              <a:rPr lang="en-US" sz="1200" b="0" i="0">
                <a:solidFill>
                  <a:schemeClr val="dk1"/>
                </a:solidFill>
                <a:latin typeface="Calibri"/>
                <a:ea typeface="Calibri"/>
                <a:cs typeface="Calibri"/>
                <a:sym typeface="Calibri"/>
              </a:rPr>
              <a:t>Klinik araştırma sonuçları, yeni ilaçların veya tedavilerin kamu kullanımı için onaylanıp onaylanmayacağına karar veren düzenleyici kurumlar için çok önemlidir.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Kanıta Dayalı Tıbba Katkı</a:t>
            </a:r>
            <a:r>
              <a:rPr lang="en-US" sz="1200" b="0" i="0">
                <a:solidFill>
                  <a:schemeClr val="dk1"/>
                </a:solidFill>
                <a:latin typeface="Calibri"/>
                <a:ea typeface="Calibri"/>
                <a:cs typeface="Calibri"/>
                <a:sym typeface="Calibri"/>
              </a:rPr>
              <a:t>: Deneme bulguları, klinisyenlerin hastaları için en uygun ve kanıta dayalı tedaviler hakkında bilinçli kararlar vermelerine yardımcı olur.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Tıbbi Bilginin İlerletilmesi: </a:t>
            </a:r>
            <a:r>
              <a:rPr lang="en-US" sz="1200" b="0" i="0">
                <a:solidFill>
                  <a:schemeClr val="dk1"/>
                </a:solidFill>
                <a:latin typeface="Calibri"/>
                <a:ea typeface="Calibri"/>
                <a:cs typeface="Calibri"/>
                <a:sym typeface="Calibri"/>
              </a:rPr>
              <a:t>Klinik araştırmalar, hastalıkların, tedavi yöntemlerinin ve sağlık hizmeti uygulamalarının daha geniş bilimsel anlayışına katkıda bulunarak hasta bakımında sürekli iyileştirmeyi teşvik eder.</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Özetle, klinik araştırmalar bilimsel keşiflerin hastalara fayda sağlayan pratik uygulamalara dönüştürülmesi için gereklidir ve sağlık müdahalelerinin geliştirilmesi ve iyileştirilmesi için kanıt sağlayarak tıbbın geleceğinin şekillendirilmesinde hayati bir rol oynarlar.</a:t>
            </a:r>
            <a:endParaRPr/>
          </a:p>
        </p:txBody>
      </p:sp>
      <p:sp>
        <p:nvSpPr>
          <p:cNvPr id="153" name="Google Shape;15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dirty="0">
                <a:solidFill>
                  <a:schemeClr val="dk1"/>
                </a:solidFill>
                <a:latin typeface="Calibri"/>
                <a:ea typeface="Calibri"/>
                <a:cs typeface="Calibri"/>
                <a:sym typeface="Calibri"/>
              </a:rPr>
              <a:t>Faz 0 </a:t>
            </a:r>
            <a:r>
              <a:rPr lang="en-US" sz="1200" b="1" i="0" dirty="0" err="1">
                <a:solidFill>
                  <a:schemeClr val="dk1"/>
                </a:solidFill>
                <a:latin typeface="Calibri"/>
                <a:ea typeface="Calibri"/>
                <a:cs typeface="Calibri"/>
                <a:sym typeface="Calibri"/>
              </a:rPr>
              <a:t>Klinik</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Araştırma</a:t>
            </a:r>
            <a:r>
              <a:rPr lang="en-US" sz="1200" b="1" i="0" dirty="0">
                <a:solidFill>
                  <a:schemeClr val="dk1"/>
                </a:solidFill>
                <a:latin typeface="Calibri"/>
                <a:ea typeface="Calibri"/>
                <a:cs typeface="Calibri"/>
                <a:sym typeface="Calibri"/>
              </a:rPr>
              <a:t>: </a:t>
            </a:r>
            <a:r>
              <a:rPr lang="en-US" sz="1200" b="0" i="0" dirty="0">
                <a:solidFill>
                  <a:schemeClr val="dk1"/>
                </a:solidFill>
                <a:latin typeface="Calibri"/>
                <a:ea typeface="Calibri"/>
                <a:cs typeface="Calibri"/>
                <a:sym typeface="Calibri"/>
              </a:rPr>
              <a:t>"</a:t>
            </a:r>
            <a:r>
              <a:rPr lang="en-US" sz="1200" b="0" i="0" dirty="0" err="1">
                <a:solidFill>
                  <a:schemeClr val="dk1"/>
                </a:solidFill>
                <a:latin typeface="Calibri"/>
                <a:ea typeface="Calibri"/>
                <a:cs typeface="Calibri"/>
                <a:sym typeface="Calibri"/>
              </a:rPr>
              <a:t>Mikrodozlama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veya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keşif</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amaçlı</a:t>
            </a:r>
            <a:r>
              <a:rPr lang="en-US" sz="1200" b="0" i="0" dirty="0">
                <a:solidFill>
                  <a:schemeClr val="dk1"/>
                </a:solidFill>
                <a:latin typeface="Calibri"/>
                <a:ea typeface="Calibri"/>
                <a:cs typeface="Calibri"/>
                <a:sym typeface="Calibri"/>
              </a:rPr>
              <a:t> yeni </a:t>
            </a:r>
            <a:r>
              <a:rPr lang="en-US" sz="1200" b="0" i="0" dirty="0" err="1">
                <a:solidFill>
                  <a:schemeClr val="dk1"/>
                </a:solidFill>
                <a:latin typeface="Calibri"/>
                <a:ea typeface="Calibri"/>
                <a:cs typeface="Calibri"/>
                <a:sym typeface="Calibri"/>
              </a:rPr>
              <a:t>ilaç</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çalışması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olarak</a:t>
            </a:r>
            <a:r>
              <a:rPr lang="en-US" sz="1200" b="0" i="0" dirty="0">
                <a:solidFill>
                  <a:schemeClr val="dk1"/>
                </a:solidFill>
                <a:latin typeface="Calibri"/>
                <a:ea typeface="Calibri"/>
                <a:cs typeface="Calibri"/>
                <a:sym typeface="Calibri"/>
              </a:rPr>
              <a:t> da </a:t>
            </a:r>
            <a:r>
              <a:rPr lang="en-US" sz="1200" b="0" i="0" dirty="0" err="1">
                <a:solidFill>
                  <a:schemeClr val="dk1"/>
                </a:solidFill>
                <a:latin typeface="Calibri"/>
                <a:ea typeface="Calibri"/>
                <a:cs typeface="Calibri"/>
                <a:sym typeface="Calibri"/>
              </a:rPr>
              <a:t>bilinen</a:t>
            </a:r>
            <a:r>
              <a:rPr lang="en-US" sz="1200" b="0" i="0" dirty="0">
                <a:solidFill>
                  <a:schemeClr val="dk1"/>
                </a:solidFill>
                <a:latin typeface="Calibri"/>
                <a:ea typeface="Calibri"/>
                <a:cs typeface="Calibri"/>
                <a:sym typeface="Calibri"/>
              </a:rPr>
              <a:t> Faz 0 </a:t>
            </a:r>
            <a:r>
              <a:rPr lang="en-US" sz="1200" b="0" i="0" dirty="0" err="1">
                <a:solidFill>
                  <a:schemeClr val="dk1"/>
                </a:solidFill>
                <a:latin typeface="Calibri"/>
                <a:ea typeface="Calibri"/>
                <a:cs typeface="Calibri"/>
                <a:sym typeface="Calibri"/>
              </a:rPr>
              <a:t>klinik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araştırması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az</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sayıda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katılımcıya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ilacın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subterapötik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dozunun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uygulanmasını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içerir</a:t>
            </a:r>
            <a:r>
              <a:rPr lang="en-US" sz="1200" b="0" i="0" dirty="0">
                <a:solidFill>
                  <a:schemeClr val="dk1"/>
                </a:solidFill>
                <a:latin typeface="Calibri"/>
                <a:ea typeface="Calibri"/>
                <a:cs typeface="Calibri"/>
                <a:sym typeface="Calibri"/>
              </a:rPr>
              <a:t>. Faz 0 </a:t>
            </a:r>
            <a:r>
              <a:rPr lang="en-US" sz="1200" b="0" i="0" dirty="0" err="1">
                <a:solidFill>
                  <a:schemeClr val="dk1"/>
                </a:solidFill>
                <a:latin typeface="Calibri"/>
                <a:ea typeface="Calibri"/>
                <a:cs typeface="Calibri"/>
                <a:sym typeface="Calibri"/>
              </a:rPr>
              <a:t>denemelerinin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birincil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amacı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insanlarda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ilacın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farmakokinetiği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vücudun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ilacı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nasıl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işlediği</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farmakodinamiği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ilacın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vücudu</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nasıl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etkilediği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hakkında</a:t>
            </a:r>
            <a:r>
              <a:rPr lang="en-US" sz="1200" b="0" i="0" dirty="0">
                <a:solidFill>
                  <a:schemeClr val="dk1"/>
                </a:solidFill>
                <a:latin typeface="Calibri"/>
                <a:ea typeface="Calibri"/>
                <a:cs typeface="Calibri"/>
                <a:sym typeface="Calibri"/>
              </a:rPr>
              <a:t> ilk </a:t>
            </a:r>
            <a:r>
              <a:rPr lang="en-US" sz="1200" b="0" i="0" dirty="0" err="1">
                <a:solidFill>
                  <a:schemeClr val="dk1"/>
                </a:solidFill>
                <a:latin typeface="Calibri"/>
                <a:ea typeface="Calibri"/>
                <a:cs typeface="Calibri"/>
                <a:sym typeface="Calibri"/>
              </a:rPr>
              <a:t>verileri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elde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etmektir</a:t>
            </a:r>
            <a:r>
              <a:rPr lang="en-US" sz="1200" b="0" i="0" dirty="0">
                <a:solidFill>
                  <a:schemeClr val="dk1"/>
                </a:solidFill>
                <a:latin typeface="Calibri"/>
                <a:ea typeface="Calibri"/>
                <a:cs typeface="Calibri"/>
                <a:sym typeface="Calibri"/>
              </a:rPr>
              <a:t>. Bu </a:t>
            </a:r>
            <a:r>
              <a:rPr lang="en-US" sz="1200" b="0" i="0" dirty="0" err="1">
                <a:solidFill>
                  <a:schemeClr val="dk1"/>
                </a:solidFill>
                <a:latin typeface="Calibri"/>
                <a:ea typeface="Calibri"/>
                <a:cs typeface="Calibri"/>
                <a:sym typeface="Calibri"/>
              </a:rPr>
              <a:t>denemeler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keşif</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niteliğindedir</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geleneksel</a:t>
            </a:r>
            <a:r>
              <a:rPr lang="en-US" sz="1200" b="0" i="0" dirty="0">
                <a:solidFill>
                  <a:schemeClr val="dk1"/>
                </a:solidFill>
                <a:latin typeface="Calibri"/>
                <a:ea typeface="Calibri"/>
                <a:cs typeface="Calibri"/>
                <a:sym typeface="Calibri"/>
              </a:rPr>
              <a:t> Faz 1 </a:t>
            </a:r>
            <a:r>
              <a:rPr lang="en-US" sz="1200" b="0" i="0" dirty="0" err="1">
                <a:solidFill>
                  <a:schemeClr val="dk1"/>
                </a:solidFill>
                <a:latin typeface="Calibri"/>
                <a:ea typeface="Calibri"/>
                <a:cs typeface="Calibri"/>
                <a:sym typeface="Calibri"/>
              </a:rPr>
              <a:t>denemelerinden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önce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yürütülür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Faz 0 </a:t>
            </a:r>
            <a:r>
              <a:rPr lang="en-US" sz="1200" b="0" i="0" dirty="0" err="1">
                <a:solidFill>
                  <a:schemeClr val="dk1"/>
                </a:solidFill>
                <a:latin typeface="Calibri"/>
                <a:ea typeface="Calibri"/>
                <a:cs typeface="Calibri"/>
                <a:sym typeface="Calibri"/>
              </a:rPr>
              <a:t>Klinik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Araştırmaların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Amacı</a:t>
            </a:r>
            <a:r>
              <a:rPr lang="en-US" sz="1200" b="0" i="0" dirty="0">
                <a:solidFill>
                  <a:schemeClr val="dk1"/>
                </a:solidFill>
                <a:latin typeface="Calibri"/>
                <a:ea typeface="Calibri"/>
                <a:cs typeface="Calibri"/>
                <a:sym typeface="Calibri"/>
              </a:rPr>
              <a:t>: Faz 0 </a:t>
            </a:r>
            <a:r>
              <a:rPr lang="en-US" sz="1200" b="0" i="0" dirty="0" err="1">
                <a:solidFill>
                  <a:schemeClr val="dk1"/>
                </a:solidFill>
                <a:latin typeface="Calibri"/>
                <a:ea typeface="Calibri"/>
                <a:cs typeface="Calibri"/>
                <a:sym typeface="Calibri"/>
              </a:rPr>
              <a:t>denemelerinin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amacı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ilacın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insan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vücudundaki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davranışı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hakkında</a:t>
            </a:r>
            <a:r>
              <a:rPr lang="en-US" sz="1200" b="0" i="0" dirty="0">
                <a:solidFill>
                  <a:schemeClr val="dk1"/>
                </a:solidFill>
                <a:latin typeface="Calibri"/>
                <a:ea typeface="Calibri"/>
                <a:cs typeface="Calibri"/>
                <a:sym typeface="Calibri"/>
              </a:rPr>
              <a:t> son </a:t>
            </a:r>
            <a:r>
              <a:rPr lang="en-US" sz="1200" b="0" i="0" dirty="0" err="1">
                <a:solidFill>
                  <a:schemeClr val="dk1"/>
                </a:solidFill>
                <a:latin typeface="Calibri"/>
                <a:ea typeface="Calibri"/>
                <a:cs typeface="Calibri"/>
                <a:sym typeface="Calibri"/>
              </a:rPr>
              <a:t>derece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düşük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dozlarda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ön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bilgi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toplamaktır</a:t>
            </a:r>
            <a:r>
              <a:rPr lang="en-US" sz="1200" b="0" i="0" dirty="0">
                <a:solidFill>
                  <a:schemeClr val="dk1"/>
                </a:solidFill>
                <a:latin typeface="Calibri"/>
                <a:ea typeface="Calibri"/>
                <a:cs typeface="Calibri"/>
                <a:sym typeface="Calibri"/>
              </a:rPr>
              <a:t>. Bu </a:t>
            </a:r>
            <a:r>
              <a:rPr lang="en-US" sz="1200" b="0" i="0" dirty="0" err="1">
                <a:solidFill>
                  <a:schemeClr val="dk1"/>
                </a:solidFill>
                <a:latin typeface="Calibri"/>
                <a:ea typeface="Calibri"/>
                <a:cs typeface="Calibri"/>
                <a:sym typeface="Calibri"/>
              </a:rPr>
              <a:t>denemeler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araştırmacıların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ilacın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amaçlanan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hedefe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ulaşıp</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ulaşmadığını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nasıl</a:t>
            </a:r>
            <a:r>
              <a:rPr lang="en-US" sz="1200" b="0" i="0" dirty="0">
                <a:solidFill>
                  <a:schemeClr val="dk1"/>
                </a:solidFill>
                <a:latin typeface="Calibri"/>
                <a:ea typeface="Calibri"/>
                <a:cs typeface="Calibri"/>
                <a:sym typeface="Calibri"/>
              </a:rPr>
              <a:t> metabolize </a:t>
            </a:r>
            <a:r>
              <a:rPr lang="en-US" sz="1200" b="0" i="0" dirty="0" err="1">
                <a:solidFill>
                  <a:schemeClr val="dk1"/>
                </a:solidFill>
                <a:latin typeface="Calibri"/>
                <a:ea typeface="Calibri"/>
                <a:cs typeface="Calibri"/>
                <a:sym typeface="Calibri"/>
              </a:rPr>
              <a:t>olduğunu</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vücutta</a:t>
            </a:r>
            <a:r>
              <a:rPr lang="en-US" sz="1200" b="0" i="0" dirty="0">
                <a:solidFill>
                  <a:schemeClr val="dk1"/>
                </a:solidFill>
                <a:latin typeface="Calibri"/>
                <a:ea typeface="Calibri"/>
                <a:cs typeface="Calibri"/>
                <a:sym typeface="Calibri"/>
              </a:rPr>
              <a:t> ne </a:t>
            </a:r>
            <a:r>
              <a:rPr lang="en-US" sz="1200" b="0" i="0" dirty="0" err="1">
                <a:solidFill>
                  <a:schemeClr val="dk1"/>
                </a:solidFill>
                <a:latin typeface="Calibri"/>
                <a:ea typeface="Calibri"/>
                <a:cs typeface="Calibri"/>
                <a:sym typeface="Calibri"/>
              </a:rPr>
              <a:t>kadar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süre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kaldığını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değerlendirmelerine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yardımcı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olur</a:t>
            </a:r>
            <a:r>
              <a:rPr lang="en-US" sz="1200" b="0" i="0" dirty="0">
                <a:solidFill>
                  <a:schemeClr val="dk1"/>
                </a:solidFill>
                <a:latin typeface="Calibri"/>
                <a:ea typeface="Calibri"/>
                <a:cs typeface="Calibri"/>
                <a:sym typeface="Calibri"/>
              </a:rPr>
              <a:t>. Faz 0 </a:t>
            </a:r>
            <a:r>
              <a:rPr lang="en-US" sz="1200" b="0" i="0" dirty="0" err="1">
                <a:solidFill>
                  <a:schemeClr val="dk1"/>
                </a:solidFill>
                <a:latin typeface="Calibri"/>
                <a:ea typeface="Calibri"/>
                <a:cs typeface="Calibri"/>
                <a:sym typeface="Calibri"/>
              </a:rPr>
              <a:t>denemeleri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araştırmacıların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geleneksel</a:t>
            </a:r>
            <a:r>
              <a:rPr lang="en-US" sz="1200" b="0" i="0" dirty="0">
                <a:solidFill>
                  <a:schemeClr val="dk1"/>
                </a:solidFill>
                <a:latin typeface="Calibri"/>
                <a:ea typeface="Calibri"/>
                <a:cs typeface="Calibri"/>
                <a:sym typeface="Calibri"/>
              </a:rPr>
              <a:t> Faz 1 </a:t>
            </a:r>
            <a:r>
              <a:rPr lang="en-US" sz="1200" b="0" i="0" dirty="0" err="1">
                <a:solidFill>
                  <a:schemeClr val="dk1"/>
                </a:solidFill>
                <a:latin typeface="Calibri"/>
                <a:ea typeface="Calibri"/>
                <a:cs typeface="Calibri"/>
                <a:sym typeface="Calibri"/>
              </a:rPr>
              <a:t>çalışmalarına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geçip</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geçmeme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konusunda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daha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bilinçli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kararlar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vermelerini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sağlayarak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ilaç</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geliştirme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yollarını</a:t>
            </a:r>
            <a:r>
              <a:rPr lang="en-US" sz="1200" b="0" i="0" dirty="0">
                <a:solidFill>
                  <a:schemeClr val="dk1"/>
                </a:solidFill>
                <a:latin typeface="Calibri"/>
                <a:ea typeface="Calibri"/>
                <a:cs typeface="Calibri"/>
                <a:sym typeface="Calibri"/>
              </a:rPr>
              <a:t> optimize </a:t>
            </a:r>
            <a:r>
              <a:rPr lang="en-US" sz="1200" b="0" i="0" dirty="0" err="1">
                <a:solidFill>
                  <a:schemeClr val="dk1"/>
                </a:solidFill>
                <a:latin typeface="Calibri"/>
                <a:ea typeface="Calibri"/>
                <a:cs typeface="Calibri"/>
                <a:sym typeface="Calibri"/>
              </a:rPr>
              <a:t>etmek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için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özellikle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değerlidir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Faz 1 </a:t>
            </a:r>
            <a:r>
              <a:rPr lang="en-US" sz="1200" b="1" i="0" dirty="0" err="1">
                <a:solidFill>
                  <a:schemeClr val="dk1"/>
                </a:solidFill>
                <a:latin typeface="Calibri"/>
                <a:ea typeface="Calibri"/>
                <a:cs typeface="Calibri"/>
                <a:sym typeface="Calibri"/>
              </a:rPr>
              <a:t>Klinik</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Deneme</a:t>
            </a:r>
            <a:r>
              <a:rPr lang="en-US" sz="1200" b="1" i="0" dirty="0">
                <a:solidFill>
                  <a:schemeClr val="dk1"/>
                </a:solidFill>
                <a:latin typeface="Calibri"/>
                <a:ea typeface="Calibri"/>
                <a:cs typeface="Calibri"/>
                <a:sym typeface="Calibri"/>
              </a:rPr>
              <a:t>:</a:t>
            </a:r>
            <a:r>
              <a:rPr lang="en-US" sz="1200" b="0" i="0" dirty="0">
                <a:solidFill>
                  <a:schemeClr val="dk1"/>
                </a:solidFill>
                <a:latin typeface="Calibri"/>
                <a:ea typeface="Calibri"/>
                <a:cs typeface="Calibri"/>
                <a:sym typeface="Calibri"/>
              </a:rPr>
              <a:t> Faz 1 </a:t>
            </a:r>
            <a:r>
              <a:rPr lang="en-US" sz="1200" b="0" i="0" dirty="0" err="1">
                <a:solidFill>
                  <a:schemeClr val="dk1"/>
                </a:solidFill>
                <a:latin typeface="Calibri"/>
                <a:ea typeface="Calibri"/>
                <a:cs typeface="Calibri"/>
                <a:sym typeface="Calibri"/>
              </a:rPr>
              <a:t>klinik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denemeleri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insan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katılımcıları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içeren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geleneksel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ilaç</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geliştirme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sürecinin</a:t>
            </a:r>
            <a:r>
              <a:rPr lang="en-US" sz="1200" b="0" i="0" dirty="0">
                <a:solidFill>
                  <a:schemeClr val="dk1"/>
                </a:solidFill>
                <a:latin typeface="Calibri"/>
                <a:ea typeface="Calibri"/>
                <a:cs typeface="Calibri"/>
                <a:sym typeface="Calibri"/>
              </a:rPr>
              <a:t> ilk </a:t>
            </a:r>
            <a:r>
              <a:rPr lang="en-US" sz="1200" b="0" i="0" dirty="0" err="1">
                <a:solidFill>
                  <a:schemeClr val="dk1"/>
                </a:solidFill>
                <a:latin typeface="Calibri"/>
                <a:ea typeface="Calibri"/>
                <a:cs typeface="Calibri"/>
                <a:sym typeface="Calibri"/>
              </a:rPr>
              <a:t>aşamasıdır</a:t>
            </a:r>
            <a:r>
              <a:rPr lang="en-US" sz="1200" b="0" i="0" dirty="0">
                <a:solidFill>
                  <a:schemeClr val="dk1"/>
                </a:solidFill>
                <a:latin typeface="Calibri"/>
                <a:ea typeface="Calibri"/>
                <a:cs typeface="Calibri"/>
                <a:sym typeface="Calibri"/>
              </a:rPr>
              <a:t>. Bu </a:t>
            </a:r>
            <a:r>
              <a:rPr lang="en-US" sz="1200" b="0" i="0" dirty="0" err="1">
                <a:solidFill>
                  <a:schemeClr val="dk1"/>
                </a:solidFill>
                <a:latin typeface="Calibri"/>
                <a:ea typeface="Calibri"/>
                <a:cs typeface="Calibri"/>
                <a:sym typeface="Calibri"/>
              </a:rPr>
              <a:t>denemeler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ilacın</a:t>
            </a:r>
            <a:r>
              <a:rPr lang="en-US" sz="1200" b="0"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güvenliğini</a:t>
            </a:r>
            <a:r>
              <a:rPr lang="en-US" sz="1200" b="1" i="0" dirty="0">
                <a:solidFill>
                  <a:schemeClr val="dk1"/>
                </a:solidFill>
                <a:latin typeface="Calibri"/>
                <a:ea typeface="Calibri"/>
                <a:cs typeface="Calibri"/>
                <a:sym typeface="Calibri"/>
              </a:rPr>
              <a:t> ve </a:t>
            </a:r>
            <a:r>
              <a:rPr lang="en-US" sz="1200" b="1" i="0" dirty="0" err="1">
                <a:solidFill>
                  <a:schemeClr val="dk1"/>
                </a:solidFill>
                <a:latin typeface="Calibri"/>
                <a:ea typeface="Calibri"/>
                <a:cs typeface="Calibri"/>
                <a:sym typeface="Calibri"/>
              </a:rPr>
              <a:t>dozajını</a:t>
            </a:r>
            <a:r>
              <a:rPr lang="en-US" sz="1200" b="1"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değerlendirmeye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odaklanır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Sağlıklı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gönüllülerden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veya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hedef</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hastalığa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sahip</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bireylerden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oluşan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küçük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grup</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deneysel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ilacın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artan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dozlarını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alır</a:t>
            </a:r>
            <a:r>
              <a:rPr lang="en-US" sz="1200" b="0" i="0" dirty="0">
                <a:solidFill>
                  <a:schemeClr val="dk1"/>
                </a:solidFill>
                <a:latin typeface="Calibri"/>
                <a:ea typeface="Calibri"/>
                <a:cs typeface="Calibri"/>
                <a:sym typeface="Calibri"/>
              </a:rPr>
              <a:t>. Faz 1 </a:t>
            </a:r>
            <a:r>
              <a:rPr lang="en-US" sz="1200" b="0" i="0" dirty="0" err="1">
                <a:solidFill>
                  <a:schemeClr val="dk1"/>
                </a:solidFill>
                <a:latin typeface="Calibri"/>
                <a:ea typeface="Calibri"/>
                <a:cs typeface="Calibri"/>
                <a:sym typeface="Calibri"/>
              </a:rPr>
              <a:t>denemelerinin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birincil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hedefleri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arasında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tolere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edilen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maksimum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dozun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belirlenmesi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herhangi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yan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etkinin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gözlemlenmesi</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ilacın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farmakokinetiğinin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anlaşılması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yer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alır</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Faz 1 </a:t>
            </a:r>
            <a:r>
              <a:rPr lang="en-US" sz="1200" b="1" i="0" dirty="0" err="1">
                <a:solidFill>
                  <a:schemeClr val="dk1"/>
                </a:solidFill>
                <a:latin typeface="Calibri"/>
                <a:ea typeface="Calibri"/>
                <a:cs typeface="Calibri"/>
                <a:sym typeface="Calibri"/>
              </a:rPr>
              <a:t>Klinik</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Araştırmaların</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Amacı</a:t>
            </a:r>
            <a:r>
              <a:rPr lang="en-US" sz="1200" b="1" i="0" dirty="0">
                <a:solidFill>
                  <a:schemeClr val="dk1"/>
                </a:solidFill>
                <a:latin typeface="Calibri"/>
                <a:ea typeface="Calibri"/>
                <a:cs typeface="Calibri"/>
                <a:sym typeface="Calibri"/>
              </a:rPr>
              <a:t>: </a:t>
            </a:r>
            <a:r>
              <a:rPr lang="en-US" sz="1200" b="0" i="0" dirty="0">
                <a:solidFill>
                  <a:schemeClr val="dk1"/>
                </a:solidFill>
                <a:latin typeface="Calibri"/>
                <a:ea typeface="Calibri"/>
                <a:cs typeface="Calibri"/>
                <a:sym typeface="Calibri"/>
              </a:rPr>
              <a:t>Faz 1 </a:t>
            </a:r>
            <a:r>
              <a:rPr lang="en-US" sz="1200" b="0" i="0" dirty="0" err="1">
                <a:solidFill>
                  <a:schemeClr val="dk1"/>
                </a:solidFill>
                <a:latin typeface="Calibri"/>
                <a:ea typeface="Calibri"/>
                <a:cs typeface="Calibri"/>
                <a:sym typeface="Calibri"/>
              </a:rPr>
              <a:t>denemelerinin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temel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amacı</a:t>
            </a:r>
            <a:r>
              <a:rPr lang="en-US" sz="1200" b="0" i="0" dirty="0">
                <a:solidFill>
                  <a:schemeClr val="dk1"/>
                </a:solidFill>
                <a:latin typeface="Calibri"/>
                <a:ea typeface="Calibri"/>
                <a:cs typeface="Calibri"/>
                <a:sym typeface="Calibri"/>
              </a:rPr>
              <a:t>, yeni </a:t>
            </a:r>
            <a:r>
              <a:rPr lang="en-US" sz="1200" b="0" i="0" dirty="0" err="1">
                <a:solidFill>
                  <a:schemeClr val="dk1"/>
                </a:solidFill>
                <a:latin typeface="Calibri"/>
                <a:ea typeface="Calibri"/>
                <a:cs typeface="Calibri"/>
                <a:sym typeface="Calibri"/>
              </a:rPr>
              <a:t>bir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ilacın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güvenlik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profilini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oluşturmak</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sonraki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çalışmalar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için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uygun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a:t>
            </a:r>
            <a:r>
              <a:rPr lang="en-US" sz="1200" b="0"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dozaj</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aralığı</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belirlemektir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Araştırmacılar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ilacın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insan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vücudunda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nasıl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emildiğini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dağıldığını</a:t>
            </a:r>
            <a:r>
              <a:rPr lang="en-US" sz="1200" b="0" i="0" dirty="0">
                <a:solidFill>
                  <a:schemeClr val="dk1"/>
                </a:solidFill>
                <a:latin typeface="Calibri"/>
                <a:ea typeface="Calibri"/>
                <a:cs typeface="Calibri"/>
                <a:sym typeface="Calibri"/>
              </a:rPr>
              <a:t>, metabolize </a:t>
            </a:r>
            <a:r>
              <a:rPr lang="en-US" sz="1200" b="0" i="0" dirty="0" err="1">
                <a:solidFill>
                  <a:schemeClr val="dk1"/>
                </a:solidFill>
                <a:latin typeface="Calibri"/>
                <a:ea typeface="Calibri"/>
                <a:cs typeface="Calibri"/>
                <a:sym typeface="Calibri"/>
              </a:rPr>
              <a:t>edildiğini</a:t>
            </a:r>
            <a:r>
              <a:rPr lang="en-US" sz="1200" b="0" i="0" dirty="0">
                <a:solidFill>
                  <a:schemeClr val="dk1"/>
                </a:solidFill>
                <a:latin typeface="Calibri"/>
                <a:ea typeface="Calibri"/>
                <a:cs typeface="Calibri"/>
                <a:sym typeface="Calibri"/>
              </a:rPr>
              <a:t> ve </a:t>
            </a:r>
            <a:r>
              <a:rPr lang="en-US" sz="1200" b="0" i="0" dirty="0" err="1">
                <a:solidFill>
                  <a:schemeClr val="dk1"/>
                </a:solidFill>
                <a:latin typeface="Calibri"/>
                <a:ea typeface="Calibri"/>
                <a:cs typeface="Calibri"/>
                <a:sym typeface="Calibri"/>
              </a:rPr>
              <a:t>atıldığını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anlamayı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amaçlamaktadır</a:t>
            </a:r>
            <a:r>
              <a:rPr lang="en-US" sz="1200" b="0" i="0" dirty="0">
                <a:solidFill>
                  <a:schemeClr val="dk1"/>
                </a:solidFill>
                <a:latin typeface="Calibri"/>
                <a:ea typeface="Calibri"/>
                <a:cs typeface="Calibri"/>
                <a:sym typeface="Calibri"/>
              </a:rPr>
              <a:t>. Faz 1'de </a:t>
            </a:r>
            <a:r>
              <a:rPr lang="en-US" sz="1200" b="0" i="0" dirty="0" err="1">
                <a:solidFill>
                  <a:schemeClr val="dk1"/>
                </a:solidFill>
                <a:latin typeface="Calibri"/>
                <a:ea typeface="Calibri"/>
                <a:cs typeface="Calibri"/>
                <a:sym typeface="Calibri"/>
              </a:rPr>
              <a:t>birincil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kaygı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güvenlik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olsa</a:t>
            </a:r>
            <a:r>
              <a:rPr lang="en-US" sz="1200" b="0" i="0" dirty="0">
                <a:solidFill>
                  <a:schemeClr val="dk1"/>
                </a:solidFill>
                <a:latin typeface="Calibri"/>
                <a:ea typeface="Calibri"/>
                <a:cs typeface="Calibri"/>
                <a:sym typeface="Calibri"/>
              </a:rPr>
              <a:t> da, </a:t>
            </a:r>
            <a:r>
              <a:rPr lang="en-US" sz="1200" b="0" i="0" dirty="0" err="1">
                <a:solidFill>
                  <a:schemeClr val="dk1"/>
                </a:solidFill>
                <a:latin typeface="Calibri"/>
                <a:ea typeface="Calibri"/>
                <a:cs typeface="Calibri"/>
                <a:sym typeface="Calibri"/>
              </a:rPr>
              <a:t>bu</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denemeler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ilacın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potansiyel</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etkinliğine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ilişkin</a:t>
            </a:r>
            <a:r>
              <a:rPr lang="en-US" sz="1200" b="0" i="0" dirty="0">
                <a:solidFill>
                  <a:schemeClr val="dk1"/>
                </a:solidFill>
                <a:latin typeface="Calibri"/>
                <a:ea typeface="Calibri"/>
                <a:cs typeface="Calibri"/>
                <a:sym typeface="Calibri"/>
              </a:rPr>
              <a:t> ilk </a:t>
            </a:r>
            <a:r>
              <a:rPr lang="en-US" sz="1200" b="0" i="0" dirty="0" err="1">
                <a:solidFill>
                  <a:schemeClr val="dk1"/>
                </a:solidFill>
                <a:latin typeface="Calibri"/>
                <a:ea typeface="Calibri"/>
                <a:cs typeface="Calibri"/>
                <a:sym typeface="Calibri"/>
              </a:rPr>
              <a:t>bilgileri</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sağlayabilir</a:t>
            </a:r>
            <a:r>
              <a:rPr lang="en-US" sz="12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Faz 1'in </a:t>
            </a:r>
            <a:r>
              <a:rPr lang="en-US" sz="1200" b="0" i="0" dirty="0" err="1">
                <a:solidFill>
                  <a:schemeClr val="dk1"/>
                </a:solidFill>
                <a:latin typeface="Calibri"/>
                <a:ea typeface="Calibri"/>
                <a:cs typeface="Calibri"/>
                <a:sym typeface="Calibri"/>
              </a:rPr>
              <a:t>başarıyla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tamamlanması</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daha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büyük</a:t>
            </a:r>
            <a:r>
              <a:rPr lang="en-US" sz="1200" b="0" i="0" dirty="0">
                <a:solidFill>
                  <a:schemeClr val="dk1"/>
                </a:solidFill>
                <a:latin typeface="Calibri"/>
                <a:ea typeface="Calibri"/>
                <a:cs typeface="Calibri"/>
                <a:sym typeface="Calibri"/>
              </a:rPr>
              <a:t> Faz 2 </a:t>
            </a:r>
            <a:r>
              <a:rPr lang="en-US" sz="1200" b="0" i="0" dirty="0" err="1">
                <a:solidFill>
                  <a:schemeClr val="dk1"/>
                </a:solidFill>
                <a:latin typeface="Calibri"/>
                <a:ea typeface="Calibri"/>
                <a:cs typeface="Calibri"/>
                <a:sym typeface="Calibri"/>
              </a:rPr>
              <a:t>denemelerine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geçmek</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için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ön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koşuldur</a:t>
            </a:r>
            <a:r>
              <a:rPr lang="en-US" sz="1200" b="0" i="0" dirty="0">
                <a:solidFill>
                  <a:schemeClr val="dk1"/>
                </a:solidFill>
                <a:latin typeface="Calibri"/>
                <a:ea typeface="Calibri"/>
                <a:cs typeface="Calibri"/>
                <a:sym typeface="Calibri"/>
              </a:rPr>
              <a:t>.</a:t>
            </a:r>
            <a:endParaRPr b="0" dirty="0"/>
          </a:p>
        </p:txBody>
      </p:sp>
      <p:sp>
        <p:nvSpPr>
          <p:cNvPr id="163" name="Google Shape;16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a:solidFill>
                  <a:schemeClr val="dk1"/>
                </a:solidFill>
                <a:latin typeface="Calibri"/>
                <a:ea typeface="Calibri"/>
                <a:cs typeface="Calibri"/>
                <a:sym typeface="Calibri"/>
              </a:rPr>
              <a:t>Faz 2 Klinik Araştırma: </a:t>
            </a:r>
            <a:r>
              <a:rPr lang="en-US" sz="1200" b="0" i="0">
                <a:solidFill>
                  <a:schemeClr val="dk1"/>
                </a:solidFill>
                <a:latin typeface="Calibri"/>
                <a:ea typeface="Calibri"/>
                <a:cs typeface="Calibri"/>
                <a:sym typeface="Calibri"/>
              </a:rPr>
              <a:t>Faz 2 klinik denemeleri, yeni bir ilaç veya tedavi için klinik testlerin ikinci aşamasıdır. Bu denemeler, tipik olarak ilacın amaçlandığı spesifik tıbbi duruma sahip bireyleri içeren daha büyük bir katılımcı grubunu içerir. Faz 2 denemelerinin birincil hedefleri ilacın güvenliğini daha fazla değerlendirmek, hedeflenen durumun tedavisindeki etkinliğini belirlemek ve optimum dozaj hakkında ek bilgi toplamaktır.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Faz 2 Klinik Araştırmaların Amacı: </a:t>
            </a:r>
            <a:r>
              <a:rPr lang="en-US" sz="1200" b="0" i="0">
                <a:solidFill>
                  <a:schemeClr val="dk1"/>
                </a:solidFill>
                <a:latin typeface="Calibri"/>
                <a:ea typeface="Calibri"/>
                <a:cs typeface="Calibri"/>
                <a:sym typeface="Calibri"/>
              </a:rPr>
              <a:t>Faz 2 denemelerinin temel amacı, hedeflenen hasta popülasyonunda ilacın güvenliği ve etkinliği hakkında daha kapsamlı veriler sağlamaktır. Araştırmacılar, ilacın etkinliğinin anlaşılmasını iyileştirmeye, potansiyel yan etkileri belirlemeye ve daha büyük Faz 3 denemelerinin tasarımını bilgilendirmek için ek bilgi toplamaya çalışırlar. Faz 2 denemelerinden elde edilen olumlu sonuçlar, testin bir sonraki aşamasına geçilip geçilmeyeceği konusunda karar verme sürecine katkıda bulunur.</a:t>
            </a:r>
            <a:endParaRPr/>
          </a:p>
          <a:p>
            <a:pPr marL="0" lvl="0" indent="0" algn="l" rtl="0">
              <a:spcBef>
                <a:spcPts val="0"/>
              </a:spcBef>
              <a:spcAft>
                <a:spcPts val="0"/>
              </a:spcAft>
              <a:buNone/>
            </a:pPr>
            <a:endParaRPr sz="1200" b="1" i="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Faz 3 Klinik Deneme: </a:t>
            </a:r>
            <a:r>
              <a:rPr lang="en-US" sz="1200" b="0" i="0">
                <a:solidFill>
                  <a:schemeClr val="dk1"/>
                </a:solidFill>
                <a:latin typeface="Calibri"/>
                <a:ea typeface="Calibri"/>
                <a:cs typeface="Calibri"/>
                <a:sym typeface="Calibri"/>
              </a:rPr>
              <a:t>Faz 3 klinik denemeleri, hedeflenen tıbbi duruma sahip çeşitli ve kapsamlı bir katılımcı popülasyonunu içeren büyük ölçekli çalışmalardır. Bu denemeler ilacın etkinliğini doğrulamayı, yan etkileri izlemeyi ve yeni tedaviyi standart tedaviler veya plasebolarla karşılaştırmayı amaçlar. Faz 3 denemeleri, ruhsatlandırma onayı için gerekli olan sağlam kanıtların sağlanması açısından kritik öneme sahiptir.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Faz 3 Klinik Araştırmaların Amacı: </a:t>
            </a:r>
            <a:r>
              <a:rPr lang="en-US" sz="1200" b="0" i="0">
                <a:solidFill>
                  <a:schemeClr val="dk1"/>
                </a:solidFill>
                <a:latin typeface="Calibri"/>
                <a:ea typeface="Calibri"/>
                <a:cs typeface="Calibri"/>
                <a:sym typeface="Calibri"/>
              </a:rPr>
              <a:t>Faz 3 denemelerinin birincil amacı, ruhsatlandırma onayı için ilacın güvenliğini ve etkinliğini desteklemek üzere gerekli kanıtları oluşturmaktır. Bu denemeler ilacın yararlarını ve risklerini gerçek dünya ortamında daha fazla araştırır ve bakım standardındaki yerini belirlemeye yardımcı olur. Faz 3 denemelerinden elde edilen olumlu sonuçlar, ABD Gıda ve İlaç Dairesi (FDA) veya Avrupa İlaç Ajansı (EMA) gibi sağlık otoritelerine ruhsat başvurusu için temel oluşturur. Sonuçların olumlu olması halinde, ruhsatlandırma onayı ilacın pazarlanmasına ve amaçlanan tıbbi endikasyon için reçete edilmesine izin verir.</a:t>
            </a:r>
            <a:endParaRPr b="0"/>
          </a:p>
        </p:txBody>
      </p:sp>
      <p:sp>
        <p:nvSpPr>
          <p:cNvPr id="184" name="Google Shape;18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a:solidFill>
                  <a:schemeClr val="dk1"/>
                </a:solidFill>
                <a:latin typeface="Calibri"/>
                <a:ea typeface="Calibri"/>
                <a:cs typeface="Calibri"/>
                <a:sym typeface="Calibri"/>
              </a:rPr>
              <a:t>Faz 4 Klinik Araştırma: </a:t>
            </a:r>
            <a:r>
              <a:rPr lang="en-US" sz="1200" b="0" i="0">
                <a:solidFill>
                  <a:schemeClr val="dk1"/>
                </a:solidFill>
                <a:latin typeface="Calibri"/>
                <a:ea typeface="Calibri"/>
                <a:cs typeface="Calibri"/>
                <a:sym typeface="Calibri"/>
              </a:rPr>
              <a:t>Pazarlama sonrası gözetim veya onay sonrası çalışmalar olarak da bilinen Faz 4 klinik denemeleri, bir ilacın pazarlanması için onaylandıktan ve halkın kullanımına sunulduktan sonra gerçekleşir. Daha önceki aşamaların aksine, Faz 4 denemeleri ruhsatlandırma onayı için bir ön koşul değildir. Bunun yerine, daha geniş ve daha çeşitli bir popülasyonda ilacın </a:t>
            </a:r>
            <a:r>
              <a:rPr lang="en-US" sz="1200" b="1" i="0">
                <a:solidFill>
                  <a:schemeClr val="dk1"/>
                </a:solidFill>
                <a:latin typeface="Calibri"/>
                <a:ea typeface="Calibri"/>
                <a:cs typeface="Calibri"/>
                <a:sym typeface="Calibri"/>
              </a:rPr>
              <a:t>uzun vadeli güvenliği, etkinliği ve potansiyel faydaları veya riskleri </a:t>
            </a:r>
            <a:r>
              <a:rPr lang="en-US" sz="1200" b="0" i="0">
                <a:solidFill>
                  <a:schemeClr val="dk1"/>
                </a:solidFill>
                <a:latin typeface="Calibri"/>
                <a:ea typeface="Calibri"/>
                <a:cs typeface="Calibri"/>
                <a:sym typeface="Calibri"/>
              </a:rPr>
              <a:t>hakkında ek bilgi toplamak için yürütülürler.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Faz 4 Klinik Araştırmaların Amacı: </a:t>
            </a:r>
            <a:r>
              <a:rPr lang="en-US" sz="1200" b="0" i="0">
                <a:solidFill>
                  <a:schemeClr val="dk1"/>
                </a:solidFill>
                <a:latin typeface="Calibri"/>
                <a:ea typeface="Calibri"/>
                <a:cs typeface="Calibri"/>
                <a:sym typeface="Calibri"/>
              </a:rPr>
              <a:t>Faz 4 denemelerinin birincil amacı, bir ilaç piyasaya çıktıktan sonra güvenliğini ve etkinliğini izlemeye devam etmektir. Temel hedefler şunları içerir:</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Nadir Görülen Yan Etkilerin Tespit Edilmesi: </a:t>
            </a:r>
            <a:r>
              <a:rPr lang="en-US" sz="1200" b="0" i="0">
                <a:solidFill>
                  <a:schemeClr val="dk1"/>
                </a:solidFill>
                <a:latin typeface="Calibri"/>
                <a:ea typeface="Calibri"/>
                <a:cs typeface="Calibri"/>
                <a:sym typeface="Calibri"/>
              </a:rPr>
              <a:t>Faz 4 denemeleri, daha küçük örneklem büyüklüğü veya daha kısa gözlem süresi nedeniyle daha önceki aşamalarda belirgin olmayabilecek nadir veya uzun vadeli yan etkilerin belirlenmesine yardımcı olur.</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Uzun Vadeli Güvenlik: Diğer ilaçlarla potansiyel etkileşimler ve çeşitli hasta popülasyonları üzerindeki etki dahil olmak üzere ilacın uzun vadeli güvenlik profilinin gerçek dünya ortamında değerlendirilmesi.</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Karşılaştırmalı Etkililik:</a:t>
            </a:r>
            <a:r>
              <a:rPr lang="en-US" sz="1200" b="0" i="0">
                <a:solidFill>
                  <a:schemeClr val="dk1"/>
                </a:solidFill>
                <a:latin typeface="Calibri"/>
                <a:ea typeface="Calibri"/>
                <a:cs typeface="Calibri"/>
                <a:sym typeface="Calibri"/>
              </a:rPr>
              <a:t> İlacın etkinliğinin mevcut diğer tedavilerle karşılaştırılması ve sağlık hizmeti sağlayıcılarının tedavi seçenekleri hakkında bilinçli kararlar vermeleri için ek bilgi sağlanması.</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Kullanımı Optimize Etme:</a:t>
            </a:r>
            <a:r>
              <a:rPr lang="en-US" sz="1200" b="0" i="0">
                <a:solidFill>
                  <a:schemeClr val="dk1"/>
                </a:solidFill>
                <a:latin typeface="Calibri"/>
                <a:ea typeface="Calibri"/>
                <a:cs typeface="Calibri"/>
                <a:sym typeface="Calibri"/>
              </a:rPr>
              <a:t> Optimal dozajların, uygulama programlarının ve farklı hasta gruplarında ilacın etkinliğini ve güvenliğini etkileyebilecek faktörlerin anlaşılması.</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Sağlık Ekonomisi: </a:t>
            </a:r>
            <a:r>
              <a:rPr lang="en-US" sz="1200" b="0" i="0">
                <a:solidFill>
                  <a:schemeClr val="dk1"/>
                </a:solidFill>
                <a:latin typeface="Calibri"/>
                <a:ea typeface="Calibri"/>
                <a:cs typeface="Calibri"/>
                <a:sym typeface="Calibri"/>
              </a:rPr>
              <a:t>İlacın sağlık sistemi üzerindeki ekonomik etkisinin ve diğer tedavilere kıyasla maliyet etkinliğinin değerlendirilmesi.</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Etiketleme Güncellemeleri: </a:t>
            </a:r>
            <a:r>
              <a:rPr lang="en-US" sz="1200" b="0" i="0">
                <a:solidFill>
                  <a:schemeClr val="dk1"/>
                </a:solidFill>
                <a:latin typeface="Calibri"/>
                <a:ea typeface="Calibri"/>
                <a:cs typeface="Calibri"/>
                <a:sym typeface="Calibri"/>
              </a:rPr>
              <a:t>Gerçek dünya deneyimlerine dayanan yeni uyarılar, önlemler veya endikasyonlar dahil olmak üzere ilacın etiketinde yapılacak güncellemeler için veri sağlanması.</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Faz 4 denemeleri devam eden </a:t>
            </a:r>
            <a:r>
              <a:rPr lang="en-US" sz="1200" b="1" i="0">
                <a:solidFill>
                  <a:schemeClr val="dk1"/>
                </a:solidFill>
                <a:latin typeface="Calibri"/>
                <a:ea typeface="Calibri"/>
                <a:cs typeface="Calibri"/>
                <a:sym typeface="Calibri"/>
              </a:rPr>
              <a:t>farmakovijilans çalışmalarına katkıda bulunur </a:t>
            </a:r>
            <a:r>
              <a:rPr lang="en-US" sz="1200" b="0" i="0">
                <a:solidFill>
                  <a:schemeClr val="dk1"/>
                </a:solidFill>
                <a:latin typeface="Calibri"/>
                <a:ea typeface="Calibri"/>
                <a:cs typeface="Calibri"/>
                <a:sym typeface="Calibri"/>
              </a:rPr>
              <a:t>ve bir ilacın faydalarının daha geniş bir hasta popülasyonunda potansiyel risklerden daha ağır basmaya devam etmesini sağlamaya yardımcı olur. Bu çalışmalardan elde edilen bulgular klinik kılavuzlarda iyileştirmelere yol açabilir ve reçeteleme uygulamalarını etkileyerek sonuçta hasta bakımı ve güvenliğini artırabilir.</a:t>
            </a:r>
            <a:endParaRPr b="0"/>
          </a:p>
        </p:txBody>
      </p:sp>
      <p:sp>
        <p:nvSpPr>
          <p:cNvPr id="195" name="Google Shape;19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4066-4C87-C63E-7F58-D792ABE543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5DF9459C-B6D8-AA24-4A1E-9379A47B2C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01427B88-AAC7-31E7-F496-2DA7E2F8B06E}"/>
              </a:ext>
            </a:extLst>
          </p:cNvPr>
          <p:cNvSpPr>
            <a:spLocks noGrp="1"/>
          </p:cNvSpPr>
          <p:nvPr>
            <p:ph type="dt" sz="half" idx="10"/>
          </p:nvPr>
        </p:nvSpPr>
        <p:spPr/>
        <p:txBody>
          <a:bodyPr/>
          <a:lstStyle/>
          <a:p>
            <a:fld id="{35FF26AE-B7EF-2642-A16F-6F92A10C8307}" type="datetimeFigureOut">
              <a:rPr lang="en-NL" smtClean="0"/>
              <a:t>08/29/2024</a:t>
            </a:fld>
            <a:endParaRPr lang="en-NL"/>
          </a:p>
        </p:txBody>
      </p:sp>
      <p:sp>
        <p:nvSpPr>
          <p:cNvPr id="5" name="Footer Placeholder 4">
            <a:extLst>
              <a:ext uri="{FF2B5EF4-FFF2-40B4-BE49-F238E27FC236}">
                <a16:creationId xmlns:a16="http://schemas.microsoft.com/office/drawing/2014/main" id="{4B13B8F7-6EF7-E897-4E16-519D2C58087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B0A112B1-83C1-A2CE-96FC-5C5404DCC43A}"/>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1248047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219D-0707-3587-A216-AE240AD02630}"/>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9546B5D5-6BFD-A8B2-44E7-737D8A69DDD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845D7E2D-D3EE-7A54-B856-7707464764A5}"/>
              </a:ext>
            </a:extLst>
          </p:cNvPr>
          <p:cNvSpPr>
            <a:spLocks noGrp="1"/>
          </p:cNvSpPr>
          <p:nvPr>
            <p:ph type="dt" sz="half" idx="10"/>
          </p:nvPr>
        </p:nvSpPr>
        <p:spPr/>
        <p:txBody>
          <a:bodyPr/>
          <a:lstStyle/>
          <a:p>
            <a:fld id="{35FF26AE-B7EF-2642-A16F-6F92A10C8307}" type="datetimeFigureOut">
              <a:rPr lang="en-NL" smtClean="0"/>
              <a:t>08/29/2024</a:t>
            </a:fld>
            <a:endParaRPr lang="en-NL"/>
          </a:p>
        </p:txBody>
      </p:sp>
      <p:sp>
        <p:nvSpPr>
          <p:cNvPr id="5" name="Footer Placeholder 4">
            <a:extLst>
              <a:ext uri="{FF2B5EF4-FFF2-40B4-BE49-F238E27FC236}">
                <a16:creationId xmlns:a16="http://schemas.microsoft.com/office/drawing/2014/main" id="{4D40E943-EA9D-5DCE-E2D9-3D97DD07CFC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FAD8109-84B4-F374-EE43-49CA3020C218}"/>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68245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0793-0CB2-44AC-39EB-3446C7B792B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22609534-DC36-3849-5CEF-0DF63BBDC9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7A5CADF-3A22-079A-4C34-E7A37913F49F}"/>
              </a:ext>
            </a:extLst>
          </p:cNvPr>
          <p:cNvSpPr>
            <a:spLocks noGrp="1"/>
          </p:cNvSpPr>
          <p:nvPr>
            <p:ph type="dt" sz="half" idx="10"/>
          </p:nvPr>
        </p:nvSpPr>
        <p:spPr/>
        <p:txBody>
          <a:bodyPr/>
          <a:lstStyle/>
          <a:p>
            <a:fld id="{35FF26AE-B7EF-2642-A16F-6F92A10C8307}" type="datetimeFigureOut">
              <a:rPr lang="en-NL" smtClean="0"/>
              <a:t>08/29/2024</a:t>
            </a:fld>
            <a:endParaRPr lang="en-NL"/>
          </a:p>
        </p:txBody>
      </p:sp>
      <p:sp>
        <p:nvSpPr>
          <p:cNvPr id="5" name="Footer Placeholder 4">
            <a:extLst>
              <a:ext uri="{FF2B5EF4-FFF2-40B4-BE49-F238E27FC236}">
                <a16:creationId xmlns:a16="http://schemas.microsoft.com/office/drawing/2014/main" id="{5A87020C-2F8E-7FDF-1E48-434B2D10DE7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7FDB248-703D-B015-CFCB-7886A02F4F12}"/>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2245256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52A5-DBC1-2692-078E-ADC5A77C3C6E}"/>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CDDB80ED-21EC-8A60-74F4-C6DAFE8AD1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AAEDFCEC-7788-8E16-5D24-0D8F0B2268D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950C5FA3-44DA-687C-950D-02A72EA477BA}"/>
              </a:ext>
            </a:extLst>
          </p:cNvPr>
          <p:cNvSpPr>
            <a:spLocks noGrp="1"/>
          </p:cNvSpPr>
          <p:nvPr>
            <p:ph type="dt" sz="half" idx="10"/>
          </p:nvPr>
        </p:nvSpPr>
        <p:spPr/>
        <p:txBody>
          <a:bodyPr/>
          <a:lstStyle/>
          <a:p>
            <a:fld id="{35FF26AE-B7EF-2642-A16F-6F92A10C8307}" type="datetimeFigureOut">
              <a:rPr lang="en-NL" smtClean="0"/>
              <a:t>08/29/2024</a:t>
            </a:fld>
            <a:endParaRPr lang="en-NL"/>
          </a:p>
        </p:txBody>
      </p:sp>
      <p:sp>
        <p:nvSpPr>
          <p:cNvPr id="6" name="Footer Placeholder 5">
            <a:extLst>
              <a:ext uri="{FF2B5EF4-FFF2-40B4-BE49-F238E27FC236}">
                <a16:creationId xmlns:a16="http://schemas.microsoft.com/office/drawing/2014/main" id="{4D4D7CCF-3DEE-53DD-9C91-29466DC91FD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38B4BF40-2E4D-B183-5C78-682F0956DF10}"/>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4233665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9D17-5DAC-A651-2BA3-18A415887CAC}"/>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07A7FE91-A17D-ADB5-383D-2673E9257D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084BD4A-7889-9D1D-1FEC-45A1FBECB75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B27C8B96-5C33-F225-535A-C369108569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9FF97A6-9312-1504-41D6-BA3DC1D6239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0DB58D88-5AD3-1241-0BE2-0575C316686F}"/>
              </a:ext>
            </a:extLst>
          </p:cNvPr>
          <p:cNvSpPr>
            <a:spLocks noGrp="1"/>
          </p:cNvSpPr>
          <p:nvPr>
            <p:ph type="dt" sz="half" idx="10"/>
          </p:nvPr>
        </p:nvSpPr>
        <p:spPr/>
        <p:txBody>
          <a:bodyPr/>
          <a:lstStyle/>
          <a:p>
            <a:fld id="{35FF26AE-B7EF-2642-A16F-6F92A10C8307}" type="datetimeFigureOut">
              <a:rPr lang="en-NL" smtClean="0"/>
              <a:t>08/29/2024</a:t>
            </a:fld>
            <a:endParaRPr lang="en-NL"/>
          </a:p>
        </p:txBody>
      </p:sp>
      <p:sp>
        <p:nvSpPr>
          <p:cNvPr id="8" name="Footer Placeholder 7">
            <a:extLst>
              <a:ext uri="{FF2B5EF4-FFF2-40B4-BE49-F238E27FC236}">
                <a16:creationId xmlns:a16="http://schemas.microsoft.com/office/drawing/2014/main" id="{11A775C1-4D70-1325-B051-62158A50430C}"/>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BA6658C1-D62E-9DC9-4FA1-7B59A90B8245}"/>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208365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B8A9-D5EE-5132-5DBF-5E32DA24DA61}"/>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63821D62-5C59-ECE1-848E-1706F980C5CF}"/>
              </a:ext>
            </a:extLst>
          </p:cNvPr>
          <p:cNvSpPr>
            <a:spLocks noGrp="1"/>
          </p:cNvSpPr>
          <p:nvPr>
            <p:ph type="dt" sz="half" idx="10"/>
          </p:nvPr>
        </p:nvSpPr>
        <p:spPr/>
        <p:txBody>
          <a:bodyPr/>
          <a:lstStyle/>
          <a:p>
            <a:fld id="{35FF26AE-B7EF-2642-A16F-6F92A10C8307}" type="datetimeFigureOut">
              <a:rPr lang="en-NL" smtClean="0"/>
              <a:t>08/29/2024</a:t>
            </a:fld>
            <a:endParaRPr lang="en-NL"/>
          </a:p>
        </p:txBody>
      </p:sp>
      <p:sp>
        <p:nvSpPr>
          <p:cNvPr id="4" name="Footer Placeholder 3">
            <a:extLst>
              <a:ext uri="{FF2B5EF4-FFF2-40B4-BE49-F238E27FC236}">
                <a16:creationId xmlns:a16="http://schemas.microsoft.com/office/drawing/2014/main" id="{E872CE63-89F8-FC97-1412-E15083B63929}"/>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D26496B3-1624-9286-0B22-F32C02628D80}"/>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4087413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322812-4BFA-B1B8-A5C3-0EC439B264FE}"/>
              </a:ext>
            </a:extLst>
          </p:cNvPr>
          <p:cNvSpPr>
            <a:spLocks noGrp="1"/>
          </p:cNvSpPr>
          <p:nvPr>
            <p:ph type="dt" sz="half" idx="10"/>
          </p:nvPr>
        </p:nvSpPr>
        <p:spPr/>
        <p:txBody>
          <a:bodyPr/>
          <a:lstStyle/>
          <a:p>
            <a:fld id="{35FF26AE-B7EF-2642-A16F-6F92A10C8307}" type="datetimeFigureOut">
              <a:rPr lang="en-NL" smtClean="0"/>
              <a:t>08/29/2024</a:t>
            </a:fld>
            <a:endParaRPr lang="en-NL"/>
          </a:p>
        </p:txBody>
      </p:sp>
      <p:sp>
        <p:nvSpPr>
          <p:cNvPr id="3" name="Footer Placeholder 2">
            <a:extLst>
              <a:ext uri="{FF2B5EF4-FFF2-40B4-BE49-F238E27FC236}">
                <a16:creationId xmlns:a16="http://schemas.microsoft.com/office/drawing/2014/main" id="{6C946B0B-E122-4885-5E9A-79A5F373F35F}"/>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8AEAA95C-B847-2CA7-07A2-FBF8563E1B0F}"/>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816593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D936-16BD-76B3-BD9A-3DC7E0E0F9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A375F5BD-6F7E-B67A-EBE1-5143079765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7D3BB24D-A35E-B72A-F263-582929B6B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244297-2E01-91DE-E144-A9B04D94EA84}"/>
              </a:ext>
            </a:extLst>
          </p:cNvPr>
          <p:cNvSpPr>
            <a:spLocks noGrp="1"/>
          </p:cNvSpPr>
          <p:nvPr>
            <p:ph type="dt" sz="half" idx="10"/>
          </p:nvPr>
        </p:nvSpPr>
        <p:spPr/>
        <p:txBody>
          <a:bodyPr/>
          <a:lstStyle/>
          <a:p>
            <a:fld id="{35FF26AE-B7EF-2642-A16F-6F92A10C8307}" type="datetimeFigureOut">
              <a:rPr lang="en-NL" smtClean="0"/>
              <a:t>08/29/2024</a:t>
            </a:fld>
            <a:endParaRPr lang="en-NL"/>
          </a:p>
        </p:txBody>
      </p:sp>
      <p:sp>
        <p:nvSpPr>
          <p:cNvPr id="6" name="Footer Placeholder 5">
            <a:extLst>
              <a:ext uri="{FF2B5EF4-FFF2-40B4-BE49-F238E27FC236}">
                <a16:creationId xmlns:a16="http://schemas.microsoft.com/office/drawing/2014/main" id="{FE79FDBD-7A35-5D62-4AEA-AF973BC17BD1}"/>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291F5811-5B8B-ED39-FCAF-5D640D0295D6}"/>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114130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F447-F63B-0B52-1F71-D8EF84473F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9A825FA2-2FED-DB57-FA7F-6CAF9C788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F885DDB6-E647-BC19-73A1-A7ACBDEC7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F93A79-12E1-8615-2E15-CD4C33C1C6C2}"/>
              </a:ext>
            </a:extLst>
          </p:cNvPr>
          <p:cNvSpPr>
            <a:spLocks noGrp="1"/>
          </p:cNvSpPr>
          <p:nvPr>
            <p:ph type="dt" sz="half" idx="10"/>
          </p:nvPr>
        </p:nvSpPr>
        <p:spPr/>
        <p:txBody>
          <a:bodyPr/>
          <a:lstStyle/>
          <a:p>
            <a:fld id="{35FF26AE-B7EF-2642-A16F-6F92A10C8307}" type="datetimeFigureOut">
              <a:rPr lang="en-NL" smtClean="0"/>
              <a:t>08/29/2024</a:t>
            </a:fld>
            <a:endParaRPr lang="en-NL"/>
          </a:p>
        </p:txBody>
      </p:sp>
      <p:sp>
        <p:nvSpPr>
          <p:cNvPr id="6" name="Footer Placeholder 5">
            <a:extLst>
              <a:ext uri="{FF2B5EF4-FFF2-40B4-BE49-F238E27FC236}">
                <a16:creationId xmlns:a16="http://schemas.microsoft.com/office/drawing/2014/main" id="{726CB26B-DD14-752B-D3DD-9D76A62973C3}"/>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9C4ADC3F-07F3-48AC-876D-CD2DBFD4B9CE}"/>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533567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DFE4-CDB1-AF1F-A980-02C71CD0C1A3}"/>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B23F42E1-5A34-A92C-0D20-9E064EDEFEB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BEC2BC7A-3A13-13BE-80DE-50723396EE8C}"/>
              </a:ext>
            </a:extLst>
          </p:cNvPr>
          <p:cNvSpPr>
            <a:spLocks noGrp="1"/>
          </p:cNvSpPr>
          <p:nvPr>
            <p:ph type="dt" sz="half" idx="10"/>
          </p:nvPr>
        </p:nvSpPr>
        <p:spPr/>
        <p:txBody>
          <a:bodyPr/>
          <a:lstStyle/>
          <a:p>
            <a:fld id="{35FF26AE-B7EF-2642-A16F-6F92A10C8307}" type="datetimeFigureOut">
              <a:rPr lang="en-NL" smtClean="0"/>
              <a:t>08/29/2024</a:t>
            </a:fld>
            <a:endParaRPr lang="en-NL"/>
          </a:p>
        </p:txBody>
      </p:sp>
      <p:sp>
        <p:nvSpPr>
          <p:cNvPr id="5" name="Footer Placeholder 4">
            <a:extLst>
              <a:ext uri="{FF2B5EF4-FFF2-40B4-BE49-F238E27FC236}">
                <a16:creationId xmlns:a16="http://schemas.microsoft.com/office/drawing/2014/main" id="{DA84A0C1-73C3-CF1E-2498-6502A7FF57D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32658B0-BFE1-AE75-C141-DC30E00E9E99}"/>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1133976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C1BD09-B963-540D-CF57-2550A0D97F8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E7E7B0D5-A52B-37AD-4F94-9E7318770E1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30C97EFF-A3C4-3452-4345-A52147A00774}"/>
              </a:ext>
            </a:extLst>
          </p:cNvPr>
          <p:cNvSpPr>
            <a:spLocks noGrp="1"/>
          </p:cNvSpPr>
          <p:nvPr>
            <p:ph type="dt" sz="half" idx="10"/>
          </p:nvPr>
        </p:nvSpPr>
        <p:spPr/>
        <p:txBody>
          <a:bodyPr/>
          <a:lstStyle/>
          <a:p>
            <a:fld id="{35FF26AE-B7EF-2642-A16F-6F92A10C8307}" type="datetimeFigureOut">
              <a:rPr lang="en-NL" smtClean="0"/>
              <a:t>08/29/2024</a:t>
            </a:fld>
            <a:endParaRPr lang="en-NL"/>
          </a:p>
        </p:txBody>
      </p:sp>
      <p:sp>
        <p:nvSpPr>
          <p:cNvPr id="5" name="Footer Placeholder 4">
            <a:extLst>
              <a:ext uri="{FF2B5EF4-FFF2-40B4-BE49-F238E27FC236}">
                <a16:creationId xmlns:a16="http://schemas.microsoft.com/office/drawing/2014/main" id="{25F7E75D-D3E0-9B9E-4630-36178340B311}"/>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1C14461-7229-6870-BD07-135500E83226}"/>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1091376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8BCE3C-8C5D-E7FE-5C65-B5CC69B5592A}"/>
              </a:ext>
            </a:extLst>
          </p:cNvPr>
          <p:cNvSpPr>
            <a:spLocks noGrp="1"/>
          </p:cNvSpPr>
          <p:nvPr>
            <p:ph type="ctrTitle"/>
          </p:nvPr>
        </p:nvSpPr>
        <p:spPr>
          <a:xfrm>
            <a:off x="1524000" y="1122363"/>
            <a:ext cx="9144000" cy="2387600"/>
          </a:xfrm>
        </p:spPr>
        <p:txBody>
          <a:bodyPr anchor="b"/>
          <a:lstStyle>
            <a:lvl1pPr algn="ctr">
              <a:defRPr sz="45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12C445EE-2EE8-9F0C-D75A-30D78EEAFBD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54E971E9-312F-1DDB-D2C4-0168ECBE237C}"/>
              </a:ext>
            </a:extLst>
          </p:cNvPr>
          <p:cNvSpPr>
            <a:spLocks noGrp="1"/>
          </p:cNvSpPr>
          <p:nvPr>
            <p:ph type="dt" sz="half" idx="10"/>
          </p:nvPr>
        </p:nvSpPr>
        <p:spPr/>
        <p:txBody>
          <a:bodyPr/>
          <a:lstStyle/>
          <a:p>
            <a:fld id="{D0F55121-A583-4E16-A877-5481352407F5}" type="datetimeFigureOut">
              <a:rPr lang="en-US" smtClean="0"/>
              <a:t>8/29/2024</a:t>
            </a:fld>
            <a:endParaRPr lang="en-US"/>
          </a:p>
        </p:txBody>
      </p:sp>
      <p:sp>
        <p:nvSpPr>
          <p:cNvPr id="5" name="Alt Bilgi Yer Tutucusu 4">
            <a:extLst>
              <a:ext uri="{FF2B5EF4-FFF2-40B4-BE49-F238E27FC236}">
                <a16:creationId xmlns:a16="http://schemas.microsoft.com/office/drawing/2014/main" id="{DACCA602-7D66-DFF2-6F29-F957E1CB8C26}"/>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60680B20-7AE0-A7CB-EF13-7A8F3360ACB8}"/>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2296847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035375-BBDE-D66A-8B12-B4660DA97C44}"/>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4E914A3C-26C6-6364-74E8-38DE12C1F8E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A44C099A-19B3-5B8D-0D2B-BFB213AFFC46}"/>
              </a:ext>
            </a:extLst>
          </p:cNvPr>
          <p:cNvSpPr>
            <a:spLocks noGrp="1"/>
          </p:cNvSpPr>
          <p:nvPr>
            <p:ph type="dt" sz="half" idx="10"/>
          </p:nvPr>
        </p:nvSpPr>
        <p:spPr/>
        <p:txBody>
          <a:bodyPr/>
          <a:lstStyle/>
          <a:p>
            <a:fld id="{D0F55121-A583-4E16-A877-5481352407F5}" type="datetimeFigureOut">
              <a:rPr lang="en-US" smtClean="0"/>
              <a:t>8/29/2024</a:t>
            </a:fld>
            <a:endParaRPr lang="en-US"/>
          </a:p>
        </p:txBody>
      </p:sp>
      <p:sp>
        <p:nvSpPr>
          <p:cNvPr id="5" name="Alt Bilgi Yer Tutucusu 4">
            <a:extLst>
              <a:ext uri="{FF2B5EF4-FFF2-40B4-BE49-F238E27FC236}">
                <a16:creationId xmlns:a16="http://schemas.microsoft.com/office/drawing/2014/main" id="{1D8F0C0D-AC31-9BAB-2C0B-2096876CB78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651F5C63-C6C9-23A5-C6DE-9388285CAAC8}"/>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3624756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29F69E-079A-A53D-DA98-03CEF8C20B33}"/>
              </a:ext>
            </a:extLst>
          </p:cNvPr>
          <p:cNvSpPr>
            <a:spLocks noGrp="1"/>
          </p:cNvSpPr>
          <p:nvPr>
            <p:ph type="title"/>
          </p:nvPr>
        </p:nvSpPr>
        <p:spPr>
          <a:xfrm>
            <a:off x="831851" y="1709740"/>
            <a:ext cx="10515600" cy="2852737"/>
          </a:xfrm>
        </p:spPr>
        <p:txBody>
          <a:bodyPr anchor="b"/>
          <a:lstStyle>
            <a:lvl1pPr>
              <a:defRPr sz="45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7BC54788-A499-C118-4377-B0FC5D02C288}"/>
              </a:ext>
            </a:extLst>
          </p:cNvPr>
          <p:cNvSpPr>
            <a:spLocks noGrp="1"/>
          </p:cNvSpPr>
          <p:nvPr>
            <p:ph type="body" idx="1"/>
          </p:nvPr>
        </p:nvSpPr>
        <p:spPr>
          <a:xfrm>
            <a:off x="831851" y="4589465"/>
            <a:ext cx="105156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286E3FB-C923-C3AC-E7C3-FF8E4E827DA3}"/>
              </a:ext>
            </a:extLst>
          </p:cNvPr>
          <p:cNvSpPr>
            <a:spLocks noGrp="1"/>
          </p:cNvSpPr>
          <p:nvPr>
            <p:ph type="dt" sz="half" idx="10"/>
          </p:nvPr>
        </p:nvSpPr>
        <p:spPr/>
        <p:txBody>
          <a:bodyPr/>
          <a:lstStyle/>
          <a:p>
            <a:fld id="{D0F55121-A583-4E16-A877-5481352407F5}" type="datetimeFigureOut">
              <a:rPr lang="en-US" smtClean="0"/>
              <a:t>8/29/2024</a:t>
            </a:fld>
            <a:endParaRPr lang="en-US"/>
          </a:p>
        </p:txBody>
      </p:sp>
      <p:sp>
        <p:nvSpPr>
          <p:cNvPr id="5" name="Alt Bilgi Yer Tutucusu 4">
            <a:extLst>
              <a:ext uri="{FF2B5EF4-FFF2-40B4-BE49-F238E27FC236}">
                <a16:creationId xmlns:a16="http://schemas.microsoft.com/office/drawing/2014/main" id="{3D534628-3BC6-9750-520D-9CEE89758575}"/>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88CA01F2-A3C8-EEB8-5B69-FEFB9AA844BE}"/>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590068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C15E90-B703-A500-4D3A-01C9508A4D2B}"/>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6E72FB88-746B-59C4-5E4C-A998BDF02B1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AFCB10AF-7444-E8D3-8EC6-BA6AFAED6A5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7FFB4800-F0D8-9907-34A3-9E72CFEFAF63}"/>
              </a:ext>
            </a:extLst>
          </p:cNvPr>
          <p:cNvSpPr>
            <a:spLocks noGrp="1"/>
          </p:cNvSpPr>
          <p:nvPr>
            <p:ph type="dt" sz="half" idx="10"/>
          </p:nvPr>
        </p:nvSpPr>
        <p:spPr/>
        <p:txBody>
          <a:bodyPr/>
          <a:lstStyle/>
          <a:p>
            <a:fld id="{D0F55121-A583-4E16-A877-5481352407F5}" type="datetimeFigureOut">
              <a:rPr lang="en-US" smtClean="0"/>
              <a:t>8/29/2024</a:t>
            </a:fld>
            <a:endParaRPr lang="en-US"/>
          </a:p>
        </p:txBody>
      </p:sp>
      <p:sp>
        <p:nvSpPr>
          <p:cNvPr id="6" name="Alt Bilgi Yer Tutucusu 5">
            <a:extLst>
              <a:ext uri="{FF2B5EF4-FFF2-40B4-BE49-F238E27FC236}">
                <a16:creationId xmlns:a16="http://schemas.microsoft.com/office/drawing/2014/main" id="{7749F789-986D-BC0A-BF3D-0B1A64B9F5B5}"/>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CEA9434B-E79B-D5C2-D78C-AA93E9EED339}"/>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1849609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AC8399-FF4B-AAA3-1E0B-FA53EA3EBCC7}"/>
              </a:ext>
            </a:extLst>
          </p:cNvPr>
          <p:cNvSpPr>
            <a:spLocks noGrp="1"/>
          </p:cNvSpPr>
          <p:nvPr>
            <p:ph type="title"/>
          </p:nvPr>
        </p:nvSpPr>
        <p:spPr>
          <a:xfrm>
            <a:off x="839788" y="365127"/>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3D93E712-5E6A-7DF2-A1A7-2147F593F706}"/>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DF83E34-FA4D-2E06-FB59-ABB3E633D019}"/>
              </a:ext>
            </a:extLst>
          </p:cNvPr>
          <p:cNvSpPr>
            <a:spLocks noGrp="1"/>
          </p:cNvSpPr>
          <p:nvPr>
            <p:ph sz="half" idx="2"/>
          </p:nvPr>
        </p:nvSpPr>
        <p:spPr>
          <a:xfrm>
            <a:off x="839789"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EEF106E7-1D46-B385-D624-A1E5391C0271}"/>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1A77729-31D2-E9C2-976E-07528D81D484}"/>
              </a:ext>
            </a:extLst>
          </p:cNvPr>
          <p:cNvSpPr>
            <a:spLocks noGrp="1"/>
          </p:cNvSpPr>
          <p:nvPr>
            <p:ph sz="quarter" idx="4"/>
          </p:nvPr>
        </p:nvSpPr>
        <p:spPr>
          <a:xfrm>
            <a:off x="6172201"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C8C4AB81-4720-DE31-6459-81F20A331115}"/>
              </a:ext>
            </a:extLst>
          </p:cNvPr>
          <p:cNvSpPr>
            <a:spLocks noGrp="1"/>
          </p:cNvSpPr>
          <p:nvPr>
            <p:ph type="dt" sz="half" idx="10"/>
          </p:nvPr>
        </p:nvSpPr>
        <p:spPr/>
        <p:txBody>
          <a:bodyPr/>
          <a:lstStyle/>
          <a:p>
            <a:fld id="{D0F55121-A583-4E16-A877-5481352407F5}" type="datetimeFigureOut">
              <a:rPr lang="en-US" smtClean="0"/>
              <a:t>8/29/2024</a:t>
            </a:fld>
            <a:endParaRPr lang="en-US"/>
          </a:p>
        </p:txBody>
      </p:sp>
      <p:sp>
        <p:nvSpPr>
          <p:cNvPr id="8" name="Alt Bilgi Yer Tutucusu 7">
            <a:extLst>
              <a:ext uri="{FF2B5EF4-FFF2-40B4-BE49-F238E27FC236}">
                <a16:creationId xmlns:a16="http://schemas.microsoft.com/office/drawing/2014/main" id="{0C1A0F12-D01C-31D2-FF24-EB616E5CB84B}"/>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908CF511-AC43-5263-1016-A4FBC29D8AA9}"/>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2190014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BFF337-CE6D-A0F4-1C1F-9C2F4F83A9CF}"/>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2856C571-764C-1F88-1019-1719A694694F}"/>
              </a:ext>
            </a:extLst>
          </p:cNvPr>
          <p:cNvSpPr>
            <a:spLocks noGrp="1"/>
          </p:cNvSpPr>
          <p:nvPr>
            <p:ph type="dt" sz="half" idx="10"/>
          </p:nvPr>
        </p:nvSpPr>
        <p:spPr/>
        <p:txBody>
          <a:bodyPr/>
          <a:lstStyle/>
          <a:p>
            <a:fld id="{D0F55121-A583-4E16-A877-5481352407F5}" type="datetimeFigureOut">
              <a:rPr lang="en-US" smtClean="0"/>
              <a:t>8/29/2024</a:t>
            </a:fld>
            <a:endParaRPr lang="en-US"/>
          </a:p>
        </p:txBody>
      </p:sp>
      <p:sp>
        <p:nvSpPr>
          <p:cNvPr id="4" name="Alt Bilgi Yer Tutucusu 3">
            <a:extLst>
              <a:ext uri="{FF2B5EF4-FFF2-40B4-BE49-F238E27FC236}">
                <a16:creationId xmlns:a16="http://schemas.microsoft.com/office/drawing/2014/main" id="{B39CF309-3A73-BF06-87CF-C955000AE8ED}"/>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6359DF79-032B-412E-0DAA-061BE9B102F2}"/>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858567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8524F69-0481-22A3-2889-E766AC1C4154}"/>
              </a:ext>
            </a:extLst>
          </p:cNvPr>
          <p:cNvSpPr>
            <a:spLocks noGrp="1"/>
          </p:cNvSpPr>
          <p:nvPr>
            <p:ph type="dt" sz="half" idx="10"/>
          </p:nvPr>
        </p:nvSpPr>
        <p:spPr/>
        <p:txBody>
          <a:bodyPr/>
          <a:lstStyle/>
          <a:p>
            <a:fld id="{D0F55121-A583-4E16-A877-5481352407F5}" type="datetimeFigureOut">
              <a:rPr lang="en-US" smtClean="0"/>
              <a:t>8/29/2024</a:t>
            </a:fld>
            <a:endParaRPr lang="en-US"/>
          </a:p>
        </p:txBody>
      </p:sp>
      <p:sp>
        <p:nvSpPr>
          <p:cNvPr id="3" name="Alt Bilgi Yer Tutucusu 2">
            <a:extLst>
              <a:ext uri="{FF2B5EF4-FFF2-40B4-BE49-F238E27FC236}">
                <a16:creationId xmlns:a16="http://schemas.microsoft.com/office/drawing/2014/main" id="{31759607-07AF-BB88-3E1F-BF078990E1F4}"/>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61C5F621-D344-B513-5ADA-88F4BED977E5}"/>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534680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8DD982-9319-474F-1FCC-D277A00EEF5E}"/>
              </a:ext>
            </a:extLst>
          </p:cNvPr>
          <p:cNvSpPr>
            <a:spLocks noGrp="1"/>
          </p:cNvSpPr>
          <p:nvPr>
            <p:ph type="title"/>
          </p:nvPr>
        </p:nvSpPr>
        <p:spPr>
          <a:xfrm>
            <a:off x="839788" y="457200"/>
            <a:ext cx="3932237" cy="1600200"/>
          </a:xfrm>
        </p:spPr>
        <p:txBody>
          <a:bodyPr anchor="b"/>
          <a:lstStyle>
            <a:lvl1pPr>
              <a:defRPr sz="24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0FE29BB7-441B-4F1D-06C1-4D0B897F28D2}"/>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6243FDE0-2482-FEED-5286-4E0B981FB15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B3170DF-FEBF-99A6-7EB5-CA51F060F5E7}"/>
              </a:ext>
            </a:extLst>
          </p:cNvPr>
          <p:cNvSpPr>
            <a:spLocks noGrp="1"/>
          </p:cNvSpPr>
          <p:nvPr>
            <p:ph type="dt" sz="half" idx="10"/>
          </p:nvPr>
        </p:nvSpPr>
        <p:spPr/>
        <p:txBody>
          <a:bodyPr/>
          <a:lstStyle/>
          <a:p>
            <a:fld id="{D0F55121-A583-4E16-A877-5481352407F5}" type="datetimeFigureOut">
              <a:rPr lang="en-US" smtClean="0"/>
              <a:t>8/29/2024</a:t>
            </a:fld>
            <a:endParaRPr lang="en-US"/>
          </a:p>
        </p:txBody>
      </p:sp>
      <p:sp>
        <p:nvSpPr>
          <p:cNvPr id="6" name="Alt Bilgi Yer Tutucusu 5">
            <a:extLst>
              <a:ext uri="{FF2B5EF4-FFF2-40B4-BE49-F238E27FC236}">
                <a16:creationId xmlns:a16="http://schemas.microsoft.com/office/drawing/2014/main" id="{2C96B148-03B5-C72E-AA11-A8C3988897FA}"/>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AD1568D6-A943-C557-D3EA-6DD6961BBA6F}"/>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3227349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4D6877-EC91-F94E-54DF-27E108C88675}"/>
              </a:ext>
            </a:extLst>
          </p:cNvPr>
          <p:cNvSpPr>
            <a:spLocks noGrp="1"/>
          </p:cNvSpPr>
          <p:nvPr>
            <p:ph type="title"/>
          </p:nvPr>
        </p:nvSpPr>
        <p:spPr>
          <a:xfrm>
            <a:off x="839788" y="457200"/>
            <a:ext cx="3932237" cy="1600200"/>
          </a:xfrm>
        </p:spPr>
        <p:txBody>
          <a:bodyPr anchor="b"/>
          <a:lstStyle>
            <a:lvl1pPr>
              <a:defRPr sz="24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60B81DE4-883B-015A-9013-6C5C18513B10}"/>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Metin Yer Tutucusu 3">
            <a:extLst>
              <a:ext uri="{FF2B5EF4-FFF2-40B4-BE49-F238E27FC236}">
                <a16:creationId xmlns:a16="http://schemas.microsoft.com/office/drawing/2014/main" id="{D88C6A1B-9D88-7B8E-42C4-7DD85F8C3DF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2927ADC-5329-DBC7-B0C6-EFAC60B53F0E}"/>
              </a:ext>
            </a:extLst>
          </p:cNvPr>
          <p:cNvSpPr>
            <a:spLocks noGrp="1"/>
          </p:cNvSpPr>
          <p:nvPr>
            <p:ph type="dt" sz="half" idx="10"/>
          </p:nvPr>
        </p:nvSpPr>
        <p:spPr/>
        <p:txBody>
          <a:bodyPr/>
          <a:lstStyle/>
          <a:p>
            <a:fld id="{D0F55121-A583-4E16-A877-5481352407F5}" type="datetimeFigureOut">
              <a:rPr lang="en-US" smtClean="0"/>
              <a:t>8/29/2024</a:t>
            </a:fld>
            <a:endParaRPr lang="en-US"/>
          </a:p>
        </p:txBody>
      </p:sp>
      <p:sp>
        <p:nvSpPr>
          <p:cNvPr id="6" name="Alt Bilgi Yer Tutucusu 5">
            <a:extLst>
              <a:ext uri="{FF2B5EF4-FFF2-40B4-BE49-F238E27FC236}">
                <a16:creationId xmlns:a16="http://schemas.microsoft.com/office/drawing/2014/main" id="{201A9D8E-F6C8-89F9-583B-07C2BEB2A172}"/>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B0673E7B-E3F9-094B-4AE7-9E9DEB460640}"/>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2677184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6ABC63-5A28-ED09-800D-9C79AE32F059}"/>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31D25C07-7B0F-7514-6463-0B27ED4477B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F56442A9-642C-FE30-8440-11059528BE1E}"/>
              </a:ext>
            </a:extLst>
          </p:cNvPr>
          <p:cNvSpPr>
            <a:spLocks noGrp="1"/>
          </p:cNvSpPr>
          <p:nvPr>
            <p:ph type="dt" sz="half" idx="10"/>
          </p:nvPr>
        </p:nvSpPr>
        <p:spPr/>
        <p:txBody>
          <a:bodyPr/>
          <a:lstStyle/>
          <a:p>
            <a:fld id="{D0F55121-A583-4E16-A877-5481352407F5}" type="datetimeFigureOut">
              <a:rPr lang="en-US" smtClean="0"/>
              <a:t>8/29/2024</a:t>
            </a:fld>
            <a:endParaRPr lang="en-US"/>
          </a:p>
        </p:txBody>
      </p:sp>
      <p:sp>
        <p:nvSpPr>
          <p:cNvPr id="5" name="Alt Bilgi Yer Tutucusu 4">
            <a:extLst>
              <a:ext uri="{FF2B5EF4-FFF2-40B4-BE49-F238E27FC236}">
                <a16:creationId xmlns:a16="http://schemas.microsoft.com/office/drawing/2014/main" id="{C7EC71C8-EB65-8897-7AD3-E308C58BCFA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2AADEECC-6A6B-F2FE-E0D2-7B88CE827AA4}"/>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3205712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4AFBE7D-21BE-13A7-920D-58E296DECD8D}"/>
              </a:ext>
            </a:extLst>
          </p:cNvPr>
          <p:cNvSpPr>
            <a:spLocks noGrp="1"/>
          </p:cNvSpPr>
          <p:nvPr>
            <p:ph type="title" orient="vert"/>
          </p:nvPr>
        </p:nvSpPr>
        <p:spPr>
          <a:xfrm>
            <a:off x="8724901"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CE7C31B9-88A4-9AF9-15B2-A6184140D7AE}"/>
              </a:ext>
            </a:extLst>
          </p:cNvPr>
          <p:cNvSpPr>
            <a:spLocks noGrp="1"/>
          </p:cNvSpPr>
          <p:nvPr>
            <p:ph type="body" orient="vert" idx="1"/>
          </p:nvPr>
        </p:nvSpPr>
        <p:spPr>
          <a:xfrm>
            <a:off x="838201"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1B57E251-998C-BD00-5822-0614DE25D14E}"/>
              </a:ext>
            </a:extLst>
          </p:cNvPr>
          <p:cNvSpPr>
            <a:spLocks noGrp="1"/>
          </p:cNvSpPr>
          <p:nvPr>
            <p:ph type="dt" sz="half" idx="10"/>
          </p:nvPr>
        </p:nvSpPr>
        <p:spPr/>
        <p:txBody>
          <a:bodyPr/>
          <a:lstStyle/>
          <a:p>
            <a:fld id="{D0F55121-A583-4E16-A877-5481352407F5}" type="datetimeFigureOut">
              <a:rPr lang="en-US" smtClean="0"/>
              <a:t>8/29/2024</a:t>
            </a:fld>
            <a:endParaRPr lang="en-US"/>
          </a:p>
        </p:txBody>
      </p:sp>
      <p:sp>
        <p:nvSpPr>
          <p:cNvPr id="5" name="Alt Bilgi Yer Tutucusu 4">
            <a:extLst>
              <a:ext uri="{FF2B5EF4-FFF2-40B4-BE49-F238E27FC236}">
                <a16:creationId xmlns:a16="http://schemas.microsoft.com/office/drawing/2014/main" id="{5B249E6D-87BB-6EE4-587A-4E1401CA9CE6}"/>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21CADC51-6282-6331-8FC2-C3F944A2F897}"/>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2689793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41"/>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rmAutofit/>
          </a:bodyPr>
          <a:lstStyle>
            <a:lvl1pPr marL="342900" lvl="0" indent="-171450" algn="l">
              <a:lnSpc>
                <a:spcPct val="100000"/>
              </a:lnSpc>
              <a:spcBef>
                <a:spcPts val="0"/>
              </a:spcBef>
              <a:spcAft>
                <a:spcPts val="0"/>
              </a:spcAft>
              <a:buClr>
                <a:schemeClr val="dk1"/>
              </a:buClr>
              <a:buSzPts val="1800"/>
              <a:buNone/>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6" name="Google Shape;36;p4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tr-TR" smtClean="0"/>
              <a:pPr/>
              <a:t>‹#›</a:t>
            </a:fld>
            <a:endParaRPr lang="tr-TR"/>
          </a:p>
        </p:txBody>
      </p:sp>
    </p:spTree>
    <p:extLst>
      <p:ext uri="{BB962C8B-B14F-4D97-AF65-F5344CB8AC3E}">
        <p14:creationId xmlns:p14="http://schemas.microsoft.com/office/powerpoint/2010/main" val="355866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0"/>
          <p:cNvSpPr>
            <a:spLocks noGrp="1"/>
          </p:cNvSpPr>
          <p:nvPr>
            <p:ph type="pic" idx="2"/>
          </p:nvPr>
        </p:nvSpPr>
        <p:spPr>
          <a:xfrm>
            <a:off x="5183188" y="987425"/>
            <a:ext cx="6172200" cy="4873625"/>
          </a:xfrm>
          <a:prstGeom prst="rect">
            <a:avLst/>
          </a:prstGeom>
          <a:noFill/>
          <a:ln>
            <a:noFill/>
          </a:ln>
        </p:spPr>
      </p:sp>
      <p:sp>
        <p:nvSpPr>
          <p:cNvPr id="71" name="Google Shape;71;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0FEB9-C3D8-0CBC-EAD1-275D8E310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2934CB66-1F75-468A-A033-E02BFAF7A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DC0F636A-72F7-25C8-D585-5F2AC2A6DD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F26AE-B7EF-2642-A16F-6F92A10C8307}" type="datetimeFigureOut">
              <a:rPr lang="en-NL" smtClean="0"/>
              <a:t>08/29/2024</a:t>
            </a:fld>
            <a:endParaRPr lang="en-NL"/>
          </a:p>
        </p:txBody>
      </p:sp>
      <p:sp>
        <p:nvSpPr>
          <p:cNvPr id="5" name="Footer Placeholder 4">
            <a:extLst>
              <a:ext uri="{FF2B5EF4-FFF2-40B4-BE49-F238E27FC236}">
                <a16:creationId xmlns:a16="http://schemas.microsoft.com/office/drawing/2014/main" id="{9203A857-06DF-CB78-A0D8-BAACA3E6D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24FFA3C5-2943-39D2-7C4B-5595C90A15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F94F3-8195-A049-91BA-070FB088255E}" type="slidenum">
              <a:rPr lang="en-NL" smtClean="0"/>
              <a:t>‹#›</a:t>
            </a:fld>
            <a:endParaRPr lang="en-NL"/>
          </a:p>
        </p:txBody>
      </p:sp>
    </p:spTree>
    <p:extLst>
      <p:ext uri="{BB962C8B-B14F-4D97-AF65-F5344CB8AC3E}">
        <p14:creationId xmlns:p14="http://schemas.microsoft.com/office/powerpoint/2010/main" val="39892893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8A55854-F887-F100-6F7C-5D22B7E419C4}"/>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9E5AAE2D-15DA-BF7D-3C05-950527D496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0438CB7E-14D1-718B-B9E8-6998189BD5B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D0F55121-A583-4E16-A877-5481352407F5}" type="datetimeFigureOut">
              <a:rPr lang="en-US" smtClean="0"/>
              <a:t>8/29/2024</a:t>
            </a:fld>
            <a:endParaRPr lang="en-US"/>
          </a:p>
        </p:txBody>
      </p:sp>
      <p:sp>
        <p:nvSpPr>
          <p:cNvPr id="5" name="Alt Bilgi Yer Tutucusu 4">
            <a:extLst>
              <a:ext uri="{FF2B5EF4-FFF2-40B4-BE49-F238E27FC236}">
                <a16:creationId xmlns:a16="http://schemas.microsoft.com/office/drawing/2014/main" id="{40B790F0-F129-40BC-AD8F-FCD5CB03CF0A}"/>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ayt Numarası Yer Tutucusu 5">
            <a:extLst>
              <a:ext uri="{FF2B5EF4-FFF2-40B4-BE49-F238E27FC236}">
                <a16:creationId xmlns:a16="http://schemas.microsoft.com/office/drawing/2014/main" id="{95920184-DCF0-95B6-9264-BD0FE66FC96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42856000-61D2-4BF9-B91A-6604AF4A0A5A}" type="slidenum">
              <a:rPr lang="en-US" smtClean="0"/>
              <a:t>‹#›</a:t>
            </a:fld>
            <a:endParaRPr lang="en-US"/>
          </a:p>
        </p:txBody>
      </p:sp>
    </p:spTree>
    <p:extLst>
      <p:ext uri="{BB962C8B-B14F-4D97-AF65-F5344CB8AC3E}">
        <p14:creationId xmlns:p14="http://schemas.microsoft.com/office/powerpoint/2010/main" val="140736687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afwK2CVpc9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jpg"/><Relationship Id="rId7"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fda.gov/patients/drug-development-process/step-3-clinical-research" TargetMode="External"/><Relationship Id="rId5" Type="http://schemas.openxmlformats.org/officeDocument/2006/relationships/hyperlink" Target="https://www.ema.europa.eu/en/human-regulatory-overview/research-and-development/clinical-trials-human-medicines" TargetMode="External"/><Relationship Id="rId10" Type="http://schemas.openxmlformats.org/officeDocument/2006/relationships/image" Target="../media/image40.png"/><Relationship Id="rId4" Type="http://schemas.openxmlformats.org/officeDocument/2006/relationships/hyperlink" Target="https://titck.gov.tr/faaliyetalanlari/ilac/klinik-arastirmalar" TargetMode="External"/><Relationship Id="rId9"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3.xml"/><Relationship Id="rId6" Type="http://schemas.openxmlformats.org/officeDocument/2006/relationships/image" Target="../media/image48.png"/><Relationship Id="rId5" Type="http://schemas.openxmlformats.org/officeDocument/2006/relationships/image" Target="../media/image47.jpeg"/><Relationship Id="rId10" Type="http://schemas.openxmlformats.org/officeDocument/2006/relationships/image" Target="../media/image52.png"/><Relationship Id="rId4" Type="http://schemas.openxmlformats.org/officeDocument/2006/relationships/image" Target="../media/image46.jpg"/><Relationship Id="rId9"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3" name="Google Shape;93;p1" descr="An example of a molecular structure"/>
          <p:cNvPicPr preferRelativeResize="0"/>
          <p:nvPr/>
        </p:nvPicPr>
        <p:blipFill rotWithShape="1">
          <a:blip r:embed="rId3">
            <a:alphaModFix/>
          </a:blip>
          <a:srcRect t="71" b="12553"/>
          <a:stretch/>
        </p:blipFill>
        <p:spPr>
          <a:xfrm>
            <a:off x="-1" y="-1"/>
            <a:ext cx="12192000" cy="6858001"/>
          </a:xfrm>
          <a:prstGeom prst="rect">
            <a:avLst/>
          </a:prstGeom>
          <a:noFill/>
          <a:ln>
            <a:noFill/>
          </a:ln>
          <a:effectLst>
            <a:outerShdw blurRad="596900" dist="330200" dir="8820000" sx="87000" sy="87000" algn="ctr" rotWithShape="0">
              <a:srgbClr val="000000">
                <a:alpha val="28627"/>
              </a:srgbClr>
            </a:outerShdw>
          </a:effectLst>
        </p:spPr>
      </p:pic>
      <p:sp>
        <p:nvSpPr>
          <p:cNvPr id="94" name="Google Shape;94;p1"/>
          <p:cNvSpPr/>
          <p:nvPr/>
        </p:nvSpPr>
        <p:spPr>
          <a:xfrm rot="-5400000">
            <a:off x="3799865" y="-1524511"/>
            <a:ext cx="4592270" cy="12192001"/>
          </a:xfrm>
          <a:prstGeom prst="rect">
            <a:avLst/>
          </a:prstGeom>
          <a:gradFill>
            <a:gsLst>
              <a:gs pos="0">
                <a:srgbClr val="000000">
                  <a:alpha val="0"/>
                </a:srgbClr>
              </a:gs>
              <a:gs pos="21000">
                <a:srgbClr val="000000">
                  <a:alpha val="29803"/>
                </a:srgbClr>
              </a:gs>
              <a:gs pos="35000">
                <a:srgbClr val="000000">
                  <a:alpha val="45882"/>
                </a:srgbClr>
              </a:gs>
              <a:gs pos="100000">
                <a:srgbClr val="000000">
                  <a:alpha val="89803"/>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
          <p:cNvSpPr txBox="1">
            <a:spLocks noGrp="1"/>
          </p:cNvSpPr>
          <p:nvPr>
            <p:ph type="ctrTitle"/>
          </p:nvPr>
        </p:nvSpPr>
        <p:spPr>
          <a:xfrm>
            <a:off x="404553" y="3091928"/>
            <a:ext cx="10070536"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600"/>
              <a:buFont typeface="Calibri"/>
              <a:buNone/>
            </a:pPr>
            <a:r>
              <a:rPr lang="en-US"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GELİŞTİRME: </a:t>
            </a:r>
            <a:br>
              <a:rPr lang="tr-TR"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br>
            <a:r>
              <a:rPr lang="en-US" b="1" dirty="0" err="1">
                <a:solidFill>
                  <a:schemeClr val="bg1"/>
                </a:solidFill>
                <a:latin typeface="Calibri Light" panose="020F0302020204030204" pitchFamily="34" charset="0"/>
                <a:ea typeface="Calibri Light" panose="020F0302020204030204" pitchFamily="34" charset="0"/>
                <a:cs typeface="Calibri Light" panose="020F0302020204030204" pitchFamily="34" charset="0"/>
              </a:rPr>
              <a:t>Klinik</a:t>
            </a:r>
            <a:r>
              <a:rPr lang="en-US"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 </a:t>
            </a:r>
            <a:r>
              <a:rPr lang="en-US" b="1" dirty="0" err="1">
                <a:solidFill>
                  <a:schemeClr val="bg1"/>
                </a:solidFill>
                <a:latin typeface="Calibri Light" panose="020F0302020204030204" pitchFamily="34" charset="0"/>
                <a:ea typeface="Calibri Light" panose="020F0302020204030204" pitchFamily="34" charset="0"/>
                <a:cs typeface="Calibri Light" panose="020F0302020204030204" pitchFamily="34" charset="0"/>
              </a:rPr>
              <a:t>Araşt</a:t>
            </a:r>
            <a:r>
              <a:rPr lang="tr-TR"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ı</a:t>
            </a:r>
            <a:r>
              <a:rPr lang="en-US" b="1" dirty="0" err="1">
                <a:solidFill>
                  <a:schemeClr val="bg1"/>
                </a:solidFill>
                <a:latin typeface="Calibri Light" panose="020F0302020204030204" pitchFamily="34" charset="0"/>
                <a:ea typeface="Calibri Light" panose="020F0302020204030204" pitchFamily="34" charset="0"/>
                <a:cs typeface="Calibri Light" panose="020F0302020204030204" pitchFamily="34" charset="0"/>
              </a:rPr>
              <a:t>rmalar</a:t>
            </a:r>
            <a:r>
              <a:rPr lang="en-US"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 </a:t>
            </a:r>
            <a:r>
              <a:rPr lang="tr-TR"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ve</a:t>
            </a:r>
            <a:r>
              <a:rPr lang="en-US"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 GCP</a:t>
            </a:r>
            <a:endParaRPr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6" name="Google Shape;96;p1"/>
          <p:cNvSpPr/>
          <p:nvPr/>
        </p:nvSpPr>
        <p:spPr>
          <a:xfrm>
            <a:off x="0" y="5575039"/>
            <a:ext cx="9785897" cy="685800"/>
          </a:xfrm>
          <a:prstGeom prst="roundRect">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1"/>
          <p:cNvSpPr txBox="1">
            <a:spLocks noGrp="1"/>
          </p:cNvSpPr>
          <p:nvPr>
            <p:ph type="subTitle" idx="1"/>
          </p:nvPr>
        </p:nvSpPr>
        <p:spPr>
          <a:xfrm>
            <a:off x="404553" y="5624945"/>
            <a:ext cx="9078562" cy="5929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tr-TR" sz="3200" b="1" dirty="0">
                <a:solidFill>
                  <a:schemeClr val="lt1"/>
                </a:solidFill>
              </a:rPr>
              <a:t>K</a:t>
            </a:r>
            <a:r>
              <a:rPr lang="en-US" sz="3200" b="1" dirty="0" err="1">
                <a:solidFill>
                  <a:schemeClr val="lt1"/>
                </a:solidFill>
              </a:rPr>
              <a:t>linik</a:t>
            </a:r>
            <a:r>
              <a:rPr lang="en-US" sz="3200" b="1" dirty="0">
                <a:solidFill>
                  <a:schemeClr val="lt1"/>
                </a:solidFill>
              </a:rPr>
              <a:t> </a:t>
            </a:r>
            <a:r>
              <a:rPr lang="en-US" sz="3200" b="1" dirty="0" err="1">
                <a:solidFill>
                  <a:schemeClr val="lt1"/>
                </a:solidFill>
              </a:rPr>
              <a:t>Araştırmanın</a:t>
            </a:r>
            <a:r>
              <a:rPr lang="en-US" sz="3200" b="1" dirty="0">
                <a:solidFill>
                  <a:schemeClr val="lt1"/>
                </a:solidFill>
              </a:rPr>
              <a:t> </a:t>
            </a:r>
            <a:r>
              <a:rPr lang="en-US" sz="3200" b="1" dirty="0" err="1">
                <a:solidFill>
                  <a:schemeClr val="lt1"/>
                </a:solidFill>
              </a:rPr>
              <a:t>Temel</a:t>
            </a:r>
            <a:r>
              <a:rPr lang="en-US" sz="3200" b="1" dirty="0">
                <a:solidFill>
                  <a:schemeClr val="lt1"/>
                </a:solidFill>
              </a:rPr>
              <a:t> </a:t>
            </a:r>
            <a:r>
              <a:rPr lang="tr-TR" sz="3200" b="1" dirty="0">
                <a:solidFill>
                  <a:schemeClr val="lt1"/>
                </a:solidFill>
              </a:rPr>
              <a:t>İ</a:t>
            </a:r>
            <a:r>
              <a:rPr lang="en-US" sz="3200" b="1" dirty="0" err="1">
                <a:solidFill>
                  <a:schemeClr val="lt1"/>
                </a:solidFill>
              </a:rPr>
              <a:t>lkeleri</a:t>
            </a:r>
            <a:endParaRPr lang="en-US" b="1" dirty="0">
              <a:solidFill>
                <a:schemeClr val="lt1"/>
              </a:solidFill>
            </a:endParaRPr>
          </a:p>
        </p:txBody>
      </p:sp>
      <p:sp>
        <p:nvSpPr>
          <p:cNvPr id="98" name="Google Shape;98;p1"/>
          <p:cNvSpPr txBox="1"/>
          <p:nvPr/>
        </p:nvSpPr>
        <p:spPr>
          <a:xfrm>
            <a:off x="370389" y="6296102"/>
            <a:ext cx="9415508" cy="56189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FFFFFF"/>
              </a:buClr>
              <a:buSzPts val="1400"/>
              <a:buFont typeface="Arial"/>
              <a:buNone/>
            </a:pPr>
            <a:r>
              <a:rPr lang="tr-TR" sz="2000" b="1" i="0" u="none" strike="noStrike" cap="none" dirty="0">
                <a:solidFill>
                  <a:srgbClr val="FFFFFF"/>
                </a:solidFill>
                <a:latin typeface="Calibri"/>
                <a:ea typeface="Calibri"/>
                <a:cs typeface="Calibri"/>
                <a:sym typeface="Calibri"/>
              </a:rPr>
              <a:t>Doç. Dr. Mehmet Kürşat</a:t>
            </a:r>
            <a:r>
              <a:rPr lang="en-US" sz="2000" b="1" i="0" u="none" strike="noStrike" cap="none" dirty="0">
                <a:solidFill>
                  <a:srgbClr val="FFFFFF"/>
                </a:solidFill>
                <a:latin typeface="Calibri"/>
                <a:ea typeface="Calibri"/>
                <a:cs typeface="Calibri"/>
                <a:sym typeface="Calibri"/>
              </a:rPr>
              <a:t> DER</a:t>
            </a:r>
            <a:r>
              <a:rPr lang="tr-TR" sz="2000" b="1" i="0" u="none" strike="noStrike" cap="none" dirty="0">
                <a:solidFill>
                  <a:srgbClr val="FFFFFF"/>
                </a:solidFill>
                <a:latin typeface="Calibri"/>
                <a:ea typeface="Calibri"/>
                <a:cs typeface="Calibri"/>
                <a:sym typeface="Calibri"/>
              </a:rPr>
              <a:t>İCİ</a:t>
            </a:r>
            <a:endParaRPr b="1" dirty="0"/>
          </a:p>
        </p:txBody>
      </p:sp>
      <p:pic>
        <p:nvPicPr>
          <p:cNvPr id="2" name="Resim 1">
            <a:extLst>
              <a:ext uri="{FF2B5EF4-FFF2-40B4-BE49-F238E27FC236}">
                <a16:creationId xmlns:a16="http://schemas.microsoft.com/office/drawing/2014/main" id="{3BCF6652-B10F-DAC9-EAE0-7036B4903DA5}"/>
              </a:ext>
            </a:extLst>
          </p:cNvPr>
          <p:cNvPicPr>
            <a:picLocks noChangeAspect="1"/>
          </p:cNvPicPr>
          <p:nvPr/>
        </p:nvPicPr>
        <p:blipFill>
          <a:blip r:embed="rId4"/>
          <a:stretch>
            <a:fillRect/>
          </a:stretch>
        </p:blipFill>
        <p:spPr>
          <a:xfrm>
            <a:off x="212849" y="223984"/>
            <a:ext cx="11766300" cy="9998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98">
                                            <p:txEl>
                                              <p:pRg st="0" end="0"/>
                                            </p:txEl>
                                          </p:spTgt>
                                        </p:tgtEl>
                                        <p:attrNameLst>
                                          <p:attrName>style.visibility</p:attrName>
                                        </p:attrNameLst>
                                      </p:cBhvr>
                                      <p:to>
                                        <p:strVal val="visible"/>
                                      </p:to>
                                    </p:set>
                                    <p:animEffect transition="in" filter="fade">
                                      <p:cBhvr>
                                        <p:cTn id="7" dur="4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err="1"/>
              <a:t>Klinik</a:t>
            </a:r>
            <a:r>
              <a:rPr lang="en-US" b="1" dirty="0"/>
              <a:t> </a:t>
            </a:r>
            <a:r>
              <a:rPr lang="en-US" b="1" dirty="0" err="1"/>
              <a:t>Araştırmalarda</a:t>
            </a:r>
            <a:r>
              <a:rPr lang="en-US" b="1" dirty="0"/>
              <a:t> </a:t>
            </a:r>
            <a:r>
              <a:rPr lang="en-US" b="1" dirty="0" err="1"/>
              <a:t>Kilit</a:t>
            </a:r>
            <a:r>
              <a:rPr lang="en-US" b="1" dirty="0"/>
              <a:t> </a:t>
            </a:r>
            <a:r>
              <a:rPr lang="en-US" b="1" dirty="0" err="1"/>
              <a:t>Oyuncular</a:t>
            </a:r>
            <a:endParaRPr dirty="0"/>
          </a:p>
        </p:txBody>
      </p:sp>
      <p:grpSp>
        <p:nvGrpSpPr>
          <p:cNvPr id="210" name="Google Shape;210;p10"/>
          <p:cNvGrpSpPr/>
          <p:nvPr/>
        </p:nvGrpSpPr>
        <p:grpSpPr>
          <a:xfrm>
            <a:off x="838200" y="1829024"/>
            <a:ext cx="5181600" cy="4344538"/>
            <a:chOff x="0" y="3399"/>
            <a:chExt cx="5181600" cy="4344538"/>
          </a:xfrm>
        </p:grpSpPr>
        <p:sp>
          <p:nvSpPr>
            <p:cNvPr id="211" name="Google Shape;211;p10"/>
            <p:cNvSpPr/>
            <p:nvPr/>
          </p:nvSpPr>
          <p:spPr>
            <a:xfrm>
              <a:off x="0" y="3399"/>
              <a:ext cx="5181600" cy="724089"/>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0"/>
            <p:cNvSpPr/>
            <p:nvPr/>
          </p:nvSpPr>
          <p:spPr>
            <a:xfrm>
              <a:off x="219037" y="166319"/>
              <a:ext cx="398249" cy="39824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0"/>
            <p:cNvSpPr/>
            <p:nvPr/>
          </p:nvSpPr>
          <p:spPr>
            <a:xfrm>
              <a:off x="836323" y="3399"/>
              <a:ext cx="4345276" cy="7240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0"/>
            <p:cNvSpPr txBox="1"/>
            <p:nvPr/>
          </p:nvSpPr>
          <p:spPr>
            <a:xfrm>
              <a:off x="836323" y="3399"/>
              <a:ext cx="4345276" cy="724089"/>
            </a:xfrm>
            <a:prstGeom prst="rect">
              <a:avLst/>
            </a:prstGeom>
            <a:noFill/>
            <a:ln>
              <a:noFill/>
            </a:ln>
          </p:spPr>
          <p:txBody>
            <a:bodyPr spcFirstLastPara="1" wrap="square" lIns="76625" tIns="76625" rIns="76625" bIns="76625" anchor="ctr" anchorCtr="0">
              <a:noAutofit/>
            </a:bodyPr>
            <a:lstStyle/>
            <a:p>
              <a:pPr marL="0" marR="0" lvl="0" indent="0" algn="l" rtl="0">
                <a:lnSpc>
                  <a:spcPct val="100000"/>
                </a:lnSpc>
                <a:spcBef>
                  <a:spcPts val="0"/>
                </a:spcBef>
                <a:spcAft>
                  <a:spcPts val="0"/>
                </a:spcAft>
                <a:buNone/>
              </a:pPr>
              <a:r>
                <a:rPr lang="en-US" sz="2400" b="0" i="0" u="none" strike="noStrike" cap="none" dirty="0">
                  <a:solidFill>
                    <a:schemeClr val="dk1"/>
                  </a:solidFill>
                  <a:latin typeface="Calibri"/>
                  <a:ea typeface="Calibri"/>
                  <a:cs typeface="Calibri"/>
                  <a:sym typeface="Calibri"/>
                </a:rPr>
                <a:t>Sponsor</a:t>
              </a:r>
              <a:endParaRPr sz="1800" dirty="0"/>
            </a:p>
          </p:txBody>
        </p:sp>
        <p:sp>
          <p:nvSpPr>
            <p:cNvPr id="215" name="Google Shape;215;p10"/>
            <p:cNvSpPr/>
            <p:nvPr/>
          </p:nvSpPr>
          <p:spPr>
            <a:xfrm>
              <a:off x="0" y="908511"/>
              <a:ext cx="5181600" cy="724089"/>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0"/>
            <p:cNvSpPr/>
            <p:nvPr/>
          </p:nvSpPr>
          <p:spPr>
            <a:xfrm>
              <a:off x="219037" y="1071431"/>
              <a:ext cx="398249" cy="398249"/>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0"/>
            <p:cNvSpPr/>
            <p:nvPr/>
          </p:nvSpPr>
          <p:spPr>
            <a:xfrm>
              <a:off x="836323" y="908511"/>
              <a:ext cx="4345276" cy="7240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0"/>
            <p:cNvSpPr txBox="1"/>
            <p:nvPr/>
          </p:nvSpPr>
          <p:spPr>
            <a:xfrm>
              <a:off x="836323" y="908511"/>
              <a:ext cx="4345276" cy="724089"/>
            </a:xfrm>
            <a:prstGeom prst="rect">
              <a:avLst/>
            </a:prstGeom>
            <a:noFill/>
            <a:ln>
              <a:noFill/>
            </a:ln>
          </p:spPr>
          <p:txBody>
            <a:bodyPr spcFirstLastPara="1" wrap="square" lIns="76625" tIns="76625" rIns="76625" bIns="76625" anchor="ctr" anchorCtr="0">
              <a:noAutofit/>
            </a:bodyPr>
            <a:lstStyle/>
            <a:p>
              <a:pPr marL="0" marR="0" lvl="0" indent="0" algn="l" rtl="0">
                <a:lnSpc>
                  <a:spcPct val="100000"/>
                </a:lnSpc>
                <a:spcBef>
                  <a:spcPts val="0"/>
                </a:spcBef>
                <a:spcAft>
                  <a:spcPts val="0"/>
                </a:spcAft>
                <a:buNone/>
              </a:pPr>
              <a:r>
                <a:rPr lang="en-US" sz="2400" b="0" i="0" u="none" strike="noStrike" cap="none" dirty="0" err="1">
                  <a:solidFill>
                    <a:schemeClr val="dk1"/>
                  </a:solidFill>
                  <a:latin typeface="Calibri"/>
                  <a:ea typeface="Calibri"/>
                  <a:cs typeface="Calibri"/>
                  <a:sym typeface="Calibri"/>
                </a:rPr>
                <a:t>Baş</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Araştırmacı</a:t>
              </a:r>
              <a:r>
                <a:rPr lang="en-US" sz="2400" b="0" i="0" u="none" strike="noStrike" cap="none" dirty="0">
                  <a:solidFill>
                    <a:schemeClr val="dk1"/>
                  </a:solidFill>
                  <a:latin typeface="Calibri"/>
                  <a:ea typeface="Calibri"/>
                  <a:cs typeface="Calibri"/>
                  <a:sym typeface="Calibri"/>
                </a:rPr>
                <a:t> (PI)</a:t>
              </a:r>
              <a:endParaRPr sz="2400" b="0" i="0" u="none" strike="noStrike" cap="none" dirty="0">
                <a:solidFill>
                  <a:schemeClr val="dk1"/>
                </a:solidFill>
                <a:latin typeface="Calibri"/>
                <a:ea typeface="Calibri"/>
                <a:cs typeface="Calibri"/>
                <a:sym typeface="Calibri"/>
              </a:endParaRPr>
            </a:p>
          </p:txBody>
        </p:sp>
        <p:sp>
          <p:nvSpPr>
            <p:cNvPr id="219" name="Google Shape;219;p10"/>
            <p:cNvSpPr/>
            <p:nvPr/>
          </p:nvSpPr>
          <p:spPr>
            <a:xfrm>
              <a:off x="0" y="1813624"/>
              <a:ext cx="5181600" cy="724089"/>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0"/>
            <p:cNvSpPr/>
            <p:nvPr/>
          </p:nvSpPr>
          <p:spPr>
            <a:xfrm>
              <a:off x="219037" y="1976544"/>
              <a:ext cx="398249" cy="398249"/>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0"/>
            <p:cNvSpPr/>
            <p:nvPr/>
          </p:nvSpPr>
          <p:spPr>
            <a:xfrm>
              <a:off x="836323" y="1813624"/>
              <a:ext cx="4345276" cy="7240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0"/>
            <p:cNvSpPr txBox="1"/>
            <p:nvPr/>
          </p:nvSpPr>
          <p:spPr>
            <a:xfrm>
              <a:off x="836323" y="1813624"/>
              <a:ext cx="4345276" cy="724089"/>
            </a:xfrm>
            <a:prstGeom prst="rect">
              <a:avLst/>
            </a:prstGeom>
            <a:noFill/>
            <a:ln>
              <a:noFill/>
            </a:ln>
          </p:spPr>
          <p:txBody>
            <a:bodyPr spcFirstLastPara="1" wrap="square" lIns="76625" tIns="76625" rIns="76625" bIns="76625" anchor="ctr" anchorCtr="0">
              <a:noAutofit/>
            </a:bodyPr>
            <a:lstStyle/>
            <a:p>
              <a:pPr marL="0" marR="0" lvl="0" indent="0" algn="l" rtl="0">
                <a:lnSpc>
                  <a:spcPct val="100000"/>
                </a:lnSpc>
                <a:spcBef>
                  <a:spcPts val="0"/>
                </a:spcBef>
                <a:spcAft>
                  <a:spcPts val="0"/>
                </a:spcAft>
                <a:buNone/>
              </a:pPr>
              <a:r>
                <a:rPr lang="en-US" sz="2400" b="0" i="0" u="none" strike="noStrike" cap="none" dirty="0" err="1">
                  <a:solidFill>
                    <a:schemeClr val="dk1"/>
                  </a:solidFill>
                  <a:latin typeface="Calibri"/>
                  <a:ea typeface="Calibri"/>
                  <a:cs typeface="Calibri"/>
                  <a:sym typeface="Calibri"/>
                </a:rPr>
                <a:t>Klinik</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Araştırma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Koordinatörü</a:t>
              </a:r>
              <a:r>
                <a:rPr lang="en-US" sz="2400" b="0" i="0" u="none" strike="noStrike" cap="none" dirty="0">
                  <a:solidFill>
                    <a:schemeClr val="dk1"/>
                  </a:solidFill>
                  <a:latin typeface="Calibri"/>
                  <a:ea typeface="Calibri"/>
                  <a:cs typeface="Calibri"/>
                  <a:sym typeface="Calibri"/>
                </a:rPr>
                <a:t> (CRC)</a:t>
              </a:r>
              <a:endParaRPr sz="2400" b="0" i="0" u="none" strike="noStrike" cap="none" dirty="0">
                <a:solidFill>
                  <a:schemeClr val="dk1"/>
                </a:solidFill>
                <a:latin typeface="Calibri"/>
                <a:ea typeface="Calibri"/>
                <a:cs typeface="Calibri"/>
                <a:sym typeface="Calibri"/>
              </a:endParaRPr>
            </a:p>
          </p:txBody>
        </p:sp>
        <p:sp>
          <p:nvSpPr>
            <p:cNvPr id="223" name="Google Shape;223;p10"/>
            <p:cNvSpPr/>
            <p:nvPr/>
          </p:nvSpPr>
          <p:spPr>
            <a:xfrm>
              <a:off x="0" y="2718736"/>
              <a:ext cx="5181600" cy="724089"/>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0"/>
            <p:cNvSpPr/>
            <p:nvPr/>
          </p:nvSpPr>
          <p:spPr>
            <a:xfrm>
              <a:off x="219037" y="2881656"/>
              <a:ext cx="398249" cy="398249"/>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0"/>
            <p:cNvSpPr/>
            <p:nvPr/>
          </p:nvSpPr>
          <p:spPr>
            <a:xfrm>
              <a:off x="836323" y="2718736"/>
              <a:ext cx="4345276" cy="7240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txBox="1"/>
            <p:nvPr/>
          </p:nvSpPr>
          <p:spPr>
            <a:xfrm>
              <a:off x="836323" y="2718736"/>
              <a:ext cx="4345276" cy="724089"/>
            </a:xfrm>
            <a:prstGeom prst="rect">
              <a:avLst/>
            </a:prstGeom>
            <a:noFill/>
            <a:ln>
              <a:noFill/>
            </a:ln>
          </p:spPr>
          <p:txBody>
            <a:bodyPr spcFirstLastPara="1" wrap="square" lIns="76625" tIns="76625" rIns="76625" bIns="76625" anchor="ctr" anchorCtr="0">
              <a:noAutofit/>
            </a:bodyPr>
            <a:lstStyle/>
            <a:p>
              <a:pPr marL="0" marR="0" lvl="0" indent="0" algn="l" rtl="0">
                <a:lnSpc>
                  <a:spcPct val="100000"/>
                </a:lnSpc>
                <a:spcBef>
                  <a:spcPts val="0"/>
                </a:spcBef>
                <a:spcAft>
                  <a:spcPts val="0"/>
                </a:spcAft>
                <a:buNone/>
              </a:pPr>
              <a:r>
                <a:rPr lang="en-US" sz="2400" b="0" i="0" u="none" strike="noStrike" cap="none" dirty="0" err="1">
                  <a:solidFill>
                    <a:schemeClr val="dk1"/>
                  </a:solidFill>
                  <a:latin typeface="Calibri"/>
                  <a:ea typeface="Calibri"/>
                  <a:cs typeface="Calibri"/>
                  <a:sym typeface="Calibri"/>
                </a:rPr>
                <a:t>Kurumsal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İnceleme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Kurulu</a:t>
              </a:r>
              <a:r>
                <a:rPr lang="en-US" sz="2400" b="0" i="0" u="none" strike="noStrike" cap="none" dirty="0">
                  <a:solidFill>
                    <a:schemeClr val="dk1"/>
                  </a:solidFill>
                  <a:latin typeface="Calibri"/>
                  <a:ea typeface="Calibri"/>
                  <a:cs typeface="Calibri"/>
                  <a:sym typeface="Calibri"/>
                </a:rPr>
                <a:t> (IRB) </a:t>
              </a:r>
              <a:r>
                <a:rPr lang="en-US" sz="2400" b="0" i="0" u="none" strike="noStrike" cap="none" dirty="0" err="1">
                  <a:solidFill>
                    <a:schemeClr val="dk1"/>
                  </a:solidFill>
                  <a:latin typeface="Calibri"/>
                  <a:ea typeface="Calibri"/>
                  <a:cs typeface="Calibri"/>
                  <a:sym typeface="Calibri"/>
                </a:rPr>
                <a:t>veya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Etik</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Kurul</a:t>
              </a:r>
              <a:endParaRPr sz="2400" b="0" i="0" u="none" strike="noStrike" cap="none" dirty="0">
                <a:solidFill>
                  <a:schemeClr val="dk1"/>
                </a:solidFill>
                <a:latin typeface="Calibri"/>
                <a:ea typeface="Calibri"/>
                <a:cs typeface="Calibri"/>
                <a:sym typeface="Calibri"/>
              </a:endParaRPr>
            </a:p>
          </p:txBody>
        </p:sp>
        <p:sp>
          <p:nvSpPr>
            <p:cNvPr id="227" name="Google Shape;227;p10"/>
            <p:cNvSpPr/>
            <p:nvPr/>
          </p:nvSpPr>
          <p:spPr>
            <a:xfrm>
              <a:off x="0" y="3623848"/>
              <a:ext cx="5181600" cy="724089"/>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0"/>
            <p:cNvSpPr/>
            <p:nvPr/>
          </p:nvSpPr>
          <p:spPr>
            <a:xfrm>
              <a:off x="219037" y="3786768"/>
              <a:ext cx="398249" cy="398249"/>
            </a:xfrm>
            <a:prstGeom prst="rect">
              <a:avLst/>
            </a:prstGeom>
            <a:blipFill rotWithShape="1">
              <a:blip r:embed="rId7">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0"/>
            <p:cNvSpPr/>
            <p:nvPr/>
          </p:nvSpPr>
          <p:spPr>
            <a:xfrm>
              <a:off x="836323" y="3623848"/>
              <a:ext cx="4345276" cy="7240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0"/>
            <p:cNvSpPr txBox="1"/>
            <p:nvPr/>
          </p:nvSpPr>
          <p:spPr>
            <a:xfrm>
              <a:off x="836323" y="3623848"/>
              <a:ext cx="4345276" cy="724089"/>
            </a:xfrm>
            <a:prstGeom prst="rect">
              <a:avLst/>
            </a:prstGeom>
            <a:noFill/>
            <a:ln>
              <a:noFill/>
            </a:ln>
          </p:spPr>
          <p:txBody>
            <a:bodyPr spcFirstLastPara="1" wrap="square" lIns="76625" tIns="76625" rIns="76625" bIns="76625" anchor="ctr" anchorCtr="0">
              <a:noAutofit/>
            </a:bodyPr>
            <a:lstStyle/>
            <a:p>
              <a:pPr marL="0" marR="0" lvl="0" indent="0" algn="l" rtl="0">
                <a:lnSpc>
                  <a:spcPct val="100000"/>
                </a:lnSpc>
                <a:spcBef>
                  <a:spcPts val="0"/>
                </a:spcBef>
                <a:spcAft>
                  <a:spcPts val="0"/>
                </a:spcAft>
                <a:buNone/>
              </a:pPr>
              <a:r>
                <a:rPr lang="en-US" sz="2400" b="0" i="0" u="none" strike="noStrike" cap="none" dirty="0" err="1">
                  <a:solidFill>
                    <a:schemeClr val="dk1"/>
                  </a:solidFill>
                  <a:latin typeface="Calibri"/>
                  <a:ea typeface="Calibri"/>
                  <a:cs typeface="Calibri"/>
                  <a:sym typeface="Calibri"/>
                </a:rPr>
                <a:t>Düzenleyici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Makamlar</a:t>
              </a:r>
              <a:endParaRPr sz="2400" b="0" i="0" u="none" strike="noStrike" cap="none" dirty="0">
                <a:solidFill>
                  <a:schemeClr val="dk1"/>
                </a:solidFill>
                <a:latin typeface="Calibri"/>
                <a:ea typeface="Calibri"/>
                <a:cs typeface="Calibri"/>
                <a:sym typeface="Calibri"/>
              </a:endParaRPr>
            </a:p>
          </p:txBody>
        </p:sp>
      </p:grpSp>
      <p:grpSp>
        <p:nvGrpSpPr>
          <p:cNvPr id="231" name="Google Shape;231;p10"/>
          <p:cNvGrpSpPr/>
          <p:nvPr/>
        </p:nvGrpSpPr>
        <p:grpSpPr>
          <a:xfrm>
            <a:off x="6315635" y="1827430"/>
            <a:ext cx="5181600" cy="4347726"/>
            <a:chOff x="0" y="1805"/>
            <a:chExt cx="5181600" cy="4347726"/>
          </a:xfrm>
        </p:grpSpPr>
        <p:sp>
          <p:nvSpPr>
            <p:cNvPr id="232" name="Google Shape;232;p10"/>
            <p:cNvSpPr/>
            <p:nvPr/>
          </p:nvSpPr>
          <p:spPr>
            <a:xfrm>
              <a:off x="0" y="1805"/>
              <a:ext cx="5181600" cy="915310"/>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0"/>
            <p:cNvSpPr/>
            <p:nvPr/>
          </p:nvSpPr>
          <p:spPr>
            <a:xfrm>
              <a:off x="276881" y="207750"/>
              <a:ext cx="503420" cy="50342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0"/>
            <p:cNvSpPr/>
            <p:nvPr/>
          </p:nvSpPr>
          <p:spPr>
            <a:xfrm>
              <a:off x="1057183" y="1805"/>
              <a:ext cx="4124416" cy="9153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0"/>
            <p:cNvSpPr txBox="1"/>
            <p:nvPr/>
          </p:nvSpPr>
          <p:spPr>
            <a:xfrm>
              <a:off x="1057183" y="1805"/>
              <a:ext cx="4124416" cy="915310"/>
            </a:xfrm>
            <a:prstGeom prst="rect">
              <a:avLst/>
            </a:prstGeom>
            <a:noFill/>
            <a:ln>
              <a:noFill/>
            </a:ln>
          </p:spPr>
          <p:txBody>
            <a:bodyPr spcFirstLastPara="1" wrap="square" lIns="96850" tIns="96850" rIns="96850" bIns="96850" anchor="ctr" anchorCtr="0">
              <a:noAutofit/>
            </a:bodyPr>
            <a:lstStyle/>
            <a:p>
              <a:pPr marL="0" marR="0" lvl="0" indent="0" algn="l" rtl="0">
                <a:lnSpc>
                  <a:spcPct val="100000"/>
                </a:lnSpc>
                <a:spcBef>
                  <a:spcPts val="0"/>
                </a:spcBef>
                <a:spcAft>
                  <a:spcPts val="0"/>
                </a:spcAft>
                <a:buNone/>
              </a:pPr>
              <a:r>
                <a:rPr lang="en-US" sz="2400" b="0" i="0" u="none" strike="noStrike" cap="none" dirty="0" err="1">
                  <a:solidFill>
                    <a:schemeClr val="dk1"/>
                  </a:solidFill>
                  <a:latin typeface="Calibri"/>
                  <a:ea typeface="Calibri"/>
                  <a:cs typeface="Calibri"/>
                  <a:sym typeface="Calibri"/>
                </a:rPr>
                <a:t>Sözleşmeli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Araştırma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Kuruluşu</a:t>
              </a:r>
              <a:r>
                <a:rPr lang="en-US" sz="2400" b="0" i="0" u="none" strike="noStrike" cap="none" dirty="0">
                  <a:solidFill>
                    <a:schemeClr val="dk1"/>
                  </a:solidFill>
                  <a:latin typeface="Calibri"/>
                  <a:ea typeface="Calibri"/>
                  <a:cs typeface="Calibri"/>
                  <a:sym typeface="Calibri"/>
                </a:rPr>
                <a:t> (CRO)</a:t>
              </a:r>
              <a:endParaRPr sz="2400" b="0" i="0" u="none" strike="noStrike" cap="none" dirty="0">
                <a:solidFill>
                  <a:schemeClr val="dk1"/>
                </a:solidFill>
                <a:latin typeface="Calibri"/>
                <a:ea typeface="Calibri"/>
                <a:cs typeface="Calibri"/>
                <a:sym typeface="Calibri"/>
              </a:endParaRPr>
            </a:p>
          </p:txBody>
        </p:sp>
        <p:sp>
          <p:nvSpPr>
            <p:cNvPr id="236" name="Google Shape;236;p10"/>
            <p:cNvSpPr/>
            <p:nvPr/>
          </p:nvSpPr>
          <p:spPr>
            <a:xfrm>
              <a:off x="0" y="1145944"/>
              <a:ext cx="5181600" cy="915310"/>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0"/>
            <p:cNvSpPr/>
            <p:nvPr/>
          </p:nvSpPr>
          <p:spPr>
            <a:xfrm>
              <a:off x="276881" y="1351889"/>
              <a:ext cx="503420" cy="50342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0"/>
            <p:cNvSpPr/>
            <p:nvPr/>
          </p:nvSpPr>
          <p:spPr>
            <a:xfrm>
              <a:off x="1057183" y="1145944"/>
              <a:ext cx="4124416" cy="9153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0"/>
            <p:cNvSpPr txBox="1"/>
            <p:nvPr/>
          </p:nvSpPr>
          <p:spPr>
            <a:xfrm>
              <a:off x="1057183" y="1145944"/>
              <a:ext cx="4124416" cy="915310"/>
            </a:xfrm>
            <a:prstGeom prst="rect">
              <a:avLst/>
            </a:prstGeom>
            <a:noFill/>
            <a:ln>
              <a:noFill/>
            </a:ln>
          </p:spPr>
          <p:txBody>
            <a:bodyPr spcFirstLastPara="1" wrap="square" lIns="96850" tIns="96850" rIns="96850" bIns="96850" anchor="ctr" anchorCtr="0">
              <a:noAutofit/>
            </a:bodyPr>
            <a:lstStyle/>
            <a:p>
              <a:pPr marL="0" marR="0" lvl="0" indent="0" algn="l" rtl="0">
                <a:lnSpc>
                  <a:spcPct val="100000"/>
                </a:lnSpc>
                <a:spcBef>
                  <a:spcPts val="0"/>
                </a:spcBef>
                <a:spcAft>
                  <a:spcPts val="0"/>
                </a:spcAft>
                <a:buNone/>
              </a:pPr>
              <a:r>
                <a:rPr lang="en-US" sz="2400" b="0" i="0" u="none" strike="noStrike" cap="none" dirty="0" err="1">
                  <a:solidFill>
                    <a:schemeClr val="dk1"/>
                  </a:solidFill>
                  <a:latin typeface="Calibri"/>
                  <a:ea typeface="Calibri"/>
                  <a:cs typeface="Calibri"/>
                  <a:sym typeface="Calibri"/>
                </a:rPr>
                <a:t>Klinik</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Araştırma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Monitörleri</a:t>
              </a:r>
              <a:endParaRPr sz="2400" b="0" i="0" u="none" strike="noStrike" cap="none" dirty="0">
                <a:solidFill>
                  <a:schemeClr val="dk1"/>
                </a:solidFill>
                <a:latin typeface="Calibri"/>
                <a:ea typeface="Calibri"/>
                <a:cs typeface="Calibri"/>
                <a:sym typeface="Calibri"/>
              </a:endParaRPr>
            </a:p>
          </p:txBody>
        </p:sp>
        <p:sp>
          <p:nvSpPr>
            <p:cNvPr id="240" name="Google Shape;240;p10"/>
            <p:cNvSpPr/>
            <p:nvPr/>
          </p:nvSpPr>
          <p:spPr>
            <a:xfrm>
              <a:off x="0" y="2290082"/>
              <a:ext cx="5181600" cy="915310"/>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0"/>
            <p:cNvSpPr/>
            <p:nvPr/>
          </p:nvSpPr>
          <p:spPr>
            <a:xfrm>
              <a:off x="276881" y="2496027"/>
              <a:ext cx="503420" cy="50342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0"/>
            <p:cNvSpPr/>
            <p:nvPr/>
          </p:nvSpPr>
          <p:spPr>
            <a:xfrm>
              <a:off x="1057183" y="2290082"/>
              <a:ext cx="4124416" cy="9153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0"/>
            <p:cNvSpPr txBox="1"/>
            <p:nvPr/>
          </p:nvSpPr>
          <p:spPr>
            <a:xfrm>
              <a:off x="1057183" y="2290082"/>
              <a:ext cx="4124416" cy="915310"/>
            </a:xfrm>
            <a:prstGeom prst="rect">
              <a:avLst/>
            </a:prstGeom>
            <a:noFill/>
            <a:ln>
              <a:noFill/>
            </a:ln>
          </p:spPr>
          <p:txBody>
            <a:bodyPr spcFirstLastPara="1" wrap="square" lIns="96850" tIns="96850" rIns="96850" bIns="96850" anchor="ctr" anchorCtr="0">
              <a:noAutofit/>
            </a:bodyPr>
            <a:lstStyle/>
            <a:p>
              <a:pPr marL="0" marR="0" lvl="0" indent="0" algn="l" rtl="0">
                <a:lnSpc>
                  <a:spcPct val="100000"/>
                </a:lnSpc>
                <a:spcBef>
                  <a:spcPts val="0"/>
                </a:spcBef>
                <a:spcAft>
                  <a:spcPts val="0"/>
                </a:spcAft>
                <a:buNone/>
              </a:pPr>
              <a:r>
                <a:rPr lang="en-US" sz="2400" b="0" i="0" u="none" strike="noStrike" cap="none" dirty="0" err="1">
                  <a:solidFill>
                    <a:schemeClr val="dk1"/>
                  </a:solidFill>
                  <a:latin typeface="Calibri"/>
                  <a:ea typeface="Calibri"/>
                  <a:cs typeface="Calibri"/>
                  <a:sym typeface="Calibri"/>
                </a:rPr>
                <a:t>Katılımcılar</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Hastalar</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veya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Sağlıklı</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Gönüllüler</a:t>
              </a:r>
              <a:r>
                <a:rPr lang="en-US" sz="2400" b="0" i="0" u="none" strike="noStrike" cap="none" dirty="0">
                  <a:solidFill>
                    <a:schemeClr val="dk1"/>
                  </a:solidFill>
                  <a:latin typeface="Calibri"/>
                  <a:ea typeface="Calibri"/>
                  <a:cs typeface="Calibri"/>
                  <a:sym typeface="Calibri"/>
                </a:rPr>
                <a:t>)</a:t>
              </a:r>
              <a:endParaRPr sz="2400" b="0" i="0" u="none" strike="noStrike" cap="none" dirty="0">
                <a:solidFill>
                  <a:schemeClr val="dk1"/>
                </a:solidFill>
                <a:latin typeface="Calibri"/>
                <a:ea typeface="Calibri"/>
                <a:cs typeface="Calibri"/>
                <a:sym typeface="Calibri"/>
              </a:endParaRPr>
            </a:p>
          </p:txBody>
        </p:sp>
        <p:sp>
          <p:nvSpPr>
            <p:cNvPr id="244" name="Google Shape;244;p10"/>
            <p:cNvSpPr/>
            <p:nvPr/>
          </p:nvSpPr>
          <p:spPr>
            <a:xfrm>
              <a:off x="0" y="3434221"/>
              <a:ext cx="5181600" cy="915310"/>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0"/>
            <p:cNvSpPr/>
            <p:nvPr/>
          </p:nvSpPr>
          <p:spPr>
            <a:xfrm>
              <a:off x="276881" y="3640166"/>
              <a:ext cx="503420" cy="50342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0"/>
            <p:cNvSpPr/>
            <p:nvPr/>
          </p:nvSpPr>
          <p:spPr>
            <a:xfrm>
              <a:off x="1057183" y="3434221"/>
              <a:ext cx="4124416" cy="9153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txBox="1"/>
            <p:nvPr/>
          </p:nvSpPr>
          <p:spPr>
            <a:xfrm>
              <a:off x="1057183" y="3434221"/>
              <a:ext cx="4124416" cy="915310"/>
            </a:xfrm>
            <a:prstGeom prst="rect">
              <a:avLst/>
            </a:prstGeom>
            <a:noFill/>
            <a:ln>
              <a:noFill/>
            </a:ln>
          </p:spPr>
          <p:txBody>
            <a:bodyPr spcFirstLastPara="1" wrap="square" lIns="96850" tIns="96850" rIns="96850" bIns="96850" anchor="ctr" anchorCtr="0">
              <a:noAutofit/>
            </a:bodyPr>
            <a:lstStyle/>
            <a:p>
              <a:pPr marL="0" marR="0" lvl="0" indent="0" algn="l" rtl="0">
                <a:lnSpc>
                  <a:spcPct val="100000"/>
                </a:lnSpc>
                <a:spcBef>
                  <a:spcPts val="0"/>
                </a:spcBef>
                <a:spcAft>
                  <a:spcPts val="0"/>
                </a:spcAft>
                <a:buNone/>
              </a:pPr>
              <a:r>
                <a:rPr lang="en-US" sz="2400" b="0" i="0" u="none" strike="noStrike" cap="none" dirty="0">
                  <a:solidFill>
                    <a:schemeClr val="dk1"/>
                  </a:solidFill>
                  <a:latin typeface="Calibri"/>
                  <a:ea typeface="Calibri"/>
                  <a:cs typeface="Calibri"/>
                  <a:sym typeface="Calibri"/>
                </a:rPr>
                <a:t>Veri ve </a:t>
              </a:r>
              <a:r>
                <a:rPr lang="en-US" sz="2400" b="0" i="0" u="none" strike="noStrike" cap="none" dirty="0" err="1">
                  <a:solidFill>
                    <a:schemeClr val="dk1"/>
                  </a:solidFill>
                  <a:latin typeface="Calibri"/>
                  <a:ea typeface="Calibri"/>
                  <a:cs typeface="Calibri"/>
                  <a:sym typeface="Calibri"/>
                </a:rPr>
                <a:t>Güvenlik</a:t>
              </a:r>
              <a:r>
                <a:rPr lang="en-US" sz="2400" b="0" i="0" u="none" strike="noStrike" cap="none" dirty="0">
                  <a:solidFill>
                    <a:schemeClr val="dk1"/>
                  </a:solidFill>
                  <a:latin typeface="Calibri"/>
                  <a:ea typeface="Calibri"/>
                  <a:cs typeface="Calibri"/>
                  <a:sym typeface="Calibri"/>
                </a:rPr>
                <a:t> İzleme </a:t>
              </a:r>
              <a:r>
                <a:rPr lang="en-US" sz="2400" b="0" i="0" u="none" strike="noStrike" cap="none" dirty="0" err="1">
                  <a:solidFill>
                    <a:schemeClr val="dk1"/>
                  </a:solidFill>
                  <a:latin typeface="Calibri"/>
                  <a:ea typeface="Calibri"/>
                  <a:cs typeface="Calibri"/>
                  <a:sym typeface="Calibri"/>
                </a:rPr>
                <a:t>Kurulu</a:t>
              </a:r>
              <a:r>
                <a:rPr lang="en-US" sz="2400" b="0" i="0" u="none" strike="noStrike" cap="none" dirty="0">
                  <a:solidFill>
                    <a:schemeClr val="dk1"/>
                  </a:solidFill>
                  <a:latin typeface="Calibri"/>
                  <a:ea typeface="Calibri"/>
                  <a:cs typeface="Calibri"/>
                  <a:sym typeface="Calibri"/>
                </a:rPr>
                <a:t> (DSMB)</a:t>
              </a:r>
              <a:endParaRPr sz="2400" b="0" i="0" u="none" strike="noStrike" cap="none" dirty="0">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p1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4" name="Google Shape;254;p11"/>
          <p:cNvSpPr txBox="1">
            <a:spLocks noGrp="1"/>
          </p:cNvSpPr>
          <p:nvPr>
            <p:ph type="title"/>
          </p:nvPr>
        </p:nvSpPr>
        <p:spPr>
          <a:xfrm>
            <a:off x="572493" y="238539"/>
            <a:ext cx="11018520" cy="14344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b="1" dirty="0" err="1"/>
              <a:t>Vaka</a:t>
            </a:r>
            <a:r>
              <a:rPr lang="en-US" b="1" dirty="0"/>
              <a:t>: Tuskegee </a:t>
            </a:r>
            <a:r>
              <a:rPr lang="en-US" b="1" dirty="0" err="1"/>
              <a:t>Frengi</a:t>
            </a:r>
            <a:r>
              <a:rPr lang="en-US" b="1" dirty="0"/>
              <a:t> </a:t>
            </a:r>
            <a:r>
              <a:rPr lang="en-US" b="1" dirty="0" err="1"/>
              <a:t>Çalışması</a:t>
            </a:r>
            <a:endParaRPr b="1" dirty="0"/>
          </a:p>
        </p:txBody>
      </p:sp>
      <p:sp>
        <p:nvSpPr>
          <p:cNvPr id="255" name="Google Shape;255;p11"/>
          <p:cNvSpPr/>
          <p:nvPr/>
        </p:nvSpPr>
        <p:spPr>
          <a:xfrm>
            <a:off x="572493" y="1681544"/>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6" name="Google Shape;256;p11"/>
          <p:cNvSpPr txBox="1">
            <a:spLocks noGrp="1"/>
          </p:cNvSpPr>
          <p:nvPr>
            <p:ph type="body" idx="2"/>
          </p:nvPr>
        </p:nvSpPr>
        <p:spPr>
          <a:xfrm>
            <a:off x="572493" y="2071316"/>
            <a:ext cx="6713552" cy="41191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t>20. </a:t>
            </a:r>
            <a:r>
              <a:rPr lang="en-US" sz="2400" dirty="0" err="1"/>
              <a:t>yüzyılın</a:t>
            </a:r>
            <a:r>
              <a:rPr lang="en-US" sz="2400" dirty="0"/>
              <a:t> </a:t>
            </a:r>
            <a:r>
              <a:rPr lang="en-US" sz="2400" dirty="0" err="1"/>
              <a:t>başlarında</a:t>
            </a:r>
            <a:r>
              <a:rPr lang="en-US" sz="2400" dirty="0"/>
              <a:t> </a:t>
            </a:r>
            <a:r>
              <a:rPr lang="en-US" sz="2400" dirty="0" err="1"/>
              <a:t>sifiliz</a:t>
            </a:r>
            <a:r>
              <a:rPr lang="en-US" sz="2400" dirty="0"/>
              <a:t> </a:t>
            </a:r>
            <a:r>
              <a:rPr lang="en-US" sz="2400" dirty="0" err="1"/>
              <a:t>yaygın</a:t>
            </a:r>
            <a:r>
              <a:rPr lang="en-US" sz="2400" dirty="0"/>
              <a:t> ve </a:t>
            </a:r>
            <a:r>
              <a:rPr lang="en-US" sz="2400" dirty="0" err="1"/>
              <a:t>ciddi</a:t>
            </a:r>
            <a:r>
              <a:rPr lang="en-US" sz="2400" dirty="0"/>
              <a:t> </a:t>
            </a:r>
            <a:r>
              <a:rPr lang="en-US" sz="2400" dirty="0" err="1"/>
              <a:t>bir</a:t>
            </a:r>
            <a:r>
              <a:rPr lang="en-US" sz="2400" dirty="0"/>
              <a:t> </a:t>
            </a:r>
            <a:r>
              <a:rPr lang="en-US" sz="2400" dirty="0" err="1"/>
              <a:t>sağlık</a:t>
            </a:r>
            <a:r>
              <a:rPr lang="en-US" sz="2400" dirty="0"/>
              <a:t> </a:t>
            </a:r>
            <a:r>
              <a:rPr lang="en-US" sz="2400" dirty="0" err="1"/>
              <a:t>sorunuydu</a:t>
            </a:r>
            <a:r>
              <a:rPr lang="en-US" sz="2400" dirty="0"/>
              <a:t>. </a:t>
            </a:r>
            <a:endParaRPr sz="2400" dirty="0"/>
          </a:p>
          <a:p>
            <a:pPr marL="228600" lvl="0" indent="-228600" algn="l" rtl="0">
              <a:lnSpc>
                <a:spcPct val="90000"/>
              </a:lnSpc>
              <a:spcBef>
                <a:spcPts val="1000"/>
              </a:spcBef>
              <a:spcAft>
                <a:spcPts val="0"/>
              </a:spcAft>
              <a:buClr>
                <a:schemeClr val="dk1"/>
              </a:buClr>
              <a:buSzPts val="2400"/>
              <a:buChar char="•"/>
            </a:pPr>
            <a:r>
              <a:rPr lang="en-US" sz="2400" dirty="0" err="1"/>
              <a:t>Amaç</a:t>
            </a:r>
            <a:r>
              <a:rPr lang="en-US" sz="2400" dirty="0"/>
              <a:t>: Afro-Amerikan </a:t>
            </a:r>
            <a:r>
              <a:rPr lang="en-US" sz="2400" dirty="0" err="1"/>
              <a:t>erkeklerde</a:t>
            </a:r>
            <a:r>
              <a:rPr lang="en-US" sz="2400" dirty="0"/>
              <a:t> </a:t>
            </a:r>
            <a:r>
              <a:rPr lang="en-US" sz="2400" dirty="0" err="1"/>
              <a:t>tedavi</a:t>
            </a:r>
            <a:r>
              <a:rPr lang="en-US" sz="2400" dirty="0"/>
              <a:t> </a:t>
            </a:r>
            <a:r>
              <a:rPr lang="en-US" sz="2400" dirty="0" err="1"/>
              <a:t>edilmemiş</a:t>
            </a:r>
            <a:r>
              <a:rPr lang="en-US" sz="2400" dirty="0"/>
              <a:t> </a:t>
            </a:r>
            <a:r>
              <a:rPr lang="en-US" sz="2400" dirty="0" err="1"/>
              <a:t>sifilizin</a:t>
            </a:r>
            <a:r>
              <a:rPr lang="en-US" sz="2400" dirty="0"/>
              <a:t> </a:t>
            </a:r>
            <a:r>
              <a:rPr lang="en-US" sz="2400" dirty="0" err="1"/>
              <a:t>doğal</a:t>
            </a:r>
            <a:r>
              <a:rPr lang="en-US" sz="2400" dirty="0"/>
              <a:t> </a:t>
            </a:r>
            <a:r>
              <a:rPr lang="en-US" sz="2400" dirty="0" err="1"/>
              <a:t>seyri</a:t>
            </a:r>
            <a:r>
              <a:rPr lang="en-US" sz="2400" dirty="0"/>
              <a:t>. </a:t>
            </a:r>
            <a:endParaRPr sz="2400" dirty="0"/>
          </a:p>
          <a:p>
            <a:pPr marL="228600" lvl="0" indent="-228600" algn="l" rtl="0">
              <a:lnSpc>
                <a:spcPct val="90000"/>
              </a:lnSpc>
              <a:spcBef>
                <a:spcPts val="1000"/>
              </a:spcBef>
              <a:spcAft>
                <a:spcPts val="0"/>
              </a:spcAft>
              <a:buClr>
                <a:schemeClr val="dk1"/>
              </a:buClr>
              <a:buSzPts val="2400"/>
              <a:buChar char="•"/>
            </a:pPr>
            <a:r>
              <a:rPr lang="en-US" sz="2400" dirty="0"/>
              <a:t>1932 </a:t>
            </a:r>
            <a:r>
              <a:rPr lang="en-US" sz="2400" dirty="0" err="1"/>
              <a:t>yılında</a:t>
            </a:r>
            <a:r>
              <a:rPr lang="en-US" sz="2400" dirty="0"/>
              <a:t> </a:t>
            </a:r>
            <a:r>
              <a:rPr lang="en-US" sz="2400" dirty="0" err="1"/>
              <a:t>başlayıp</a:t>
            </a:r>
            <a:r>
              <a:rPr lang="en-US" sz="2400" dirty="0"/>
              <a:t> 1972 </a:t>
            </a:r>
            <a:r>
              <a:rPr lang="en-US" sz="2400" dirty="0" err="1"/>
              <a:t>yılına</a:t>
            </a:r>
            <a:r>
              <a:rPr lang="en-US" sz="2400" dirty="0"/>
              <a:t> </a:t>
            </a:r>
            <a:r>
              <a:rPr lang="en-US" sz="2400" dirty="0" err="1"/>
              <a:t>kadar</a:t>
            </a:r>
            <a:r>
              <a:rPr lang="en-US" sz="2400" dirty="0"/>
              <a:t> </a:t>
            </a:r>
            <a:r>
              <a:rPr lang="en-US" sz="2400" dirty="0" err="1"/>
              <a:t>sürmüştür</a:t>
            </a:r>
            <a:endParaRPr sz="2400" dirty="0"/>
          </a:p>
          <a:p>
            <a:pPr marL="228600" lvl="0" indent="-228600" algn="l" rtl="0">
              <a:lnSpc>
                <a:spcPct val="90000"/>
              </a:lnSpc>
              <a:spcBef>
                <a:spcPts val="1000"/>
              </a:spcBef>
              <a:spcAft>
                <a:spcPts val="0"/>
              </a:spcAft>
              <a:buClr>
                <a:schemeClr val="dk1"/>
              </a:buClr>
              <a:buSzPts val="2400"/>
              <a:buChar char="•"/>
            </a:pPr>
            <a:r>
              <a:rPr lang="en-US" sz="2400" dirty="0"/>
              <a:t>399'u latent </a:t>
            </a:r>
            <a:r>
              <a:rPr lang="en-US" sz="2400" dirty="0" err="1"/>
              <a:t>sifiliz</a:t>
            </a:r>
            <a:r>
              <a:rPr lang="en-US" sz="2400" dirty="0"/>
              <a:t> </a:t>
            </a:r>
            <a:r>
              <a:rPr lang="en-US" sz="2400" dirty="0" err="1"/>
              <a:t>hastası</a:t>
            </a:r>
            <a:r>
              <a:rPr lang="en-US" sz="2400" dirty="0"/>
              <a:t> ve 201 </a:t>
            </a:r>
            <a:r>
              <a:rPr lang="en-US" sz="2400" dirty="0" err="1"/>
              <a:t>sağlıklı</a:t>
            </a:r>
            <a:r>
              <a:rPr lang="en-US" sz="2400" dirty="0"/>
              <a:t> </a:t>
            </a:r>
            <a:r>
              <a:rPr lang="en-US" sz="2400" dirty="0" err="1"/>
              <a:t>kontrol</a:t>
            </a:r>
            <a:r>
              <a:rPr lang="en-US" sz="2400" dirty="0"/>
              <a:t> </a:t>
            </a:r>
            <a:r>
              <a:rPr lang="en-US" sz="2400" dirty="0" err="1"/>
              <a:t>grubu</a:t>
            </a:r>
            <a:r>
              <a:rPr lang="en-US" sz="2400" dirty="0"/>
              <a:t> </a:t>
            </a:r>
            <a:r>
              <a:rPr lang="en-US" sz="2400" dirty="0" err="1"/>
              <a:t>toplam</a:t>
            </a:r>
            <a:r>
              <a:rPr lang="en-US" sz="2400" dirty="0"/>
              <a:t> 600 </a:t>
            </a:r>
            <a:r>
              <a:rPr lang="en-US" sz="2400" dirty="0" err="1"/>
              <a:t>katılımcı</a:t>
            </a:r>
            <a:endParaRPr sz="2400" dirty="0"/>
          </a:p>
        </p:txBody>
      </p:sp>
      <p:pic>
        <p:nvPicPr>
          <p:cNvPr id="257" name="Google Shape;257;p11"/>
          <p:cNvPicPr preferRelativeResize="0">
            <a:picLocks noGrp="1"/>
          </p:cNvPicPr>
          <p:nvPr>
            <p:ph type="body" idx="1"/>
          </p:nvPr>
        </p:nvPicPr>
        <p:blipFill rotWithShape="1">
          <a:blip r:embed="rId3">
            <a:alphaModFix/>
          </a:blip>
          <a:srcRect l="12697" r="28618"/>
          <a:stretch/>
        </p:blipFill>
        <p:spPr>
          <a:xfrm>
            <a:off x="7675658" y="2093976"/>
            <a:ext cx="3941064" cy="40965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2"/>
          <p:cNvSpPr txBox="1">
            <a:spLocks noGrp="1"/>
          </p:cNvSpPr>
          <p:nvPr>
            <p:ph type="title"/>
          </p:nvPr>
        </p:nvSpPr>
        <p:spPr>
          <a:xfrm>
            <a:off x="838200" y="365125"/>
            <a:ext cx="883615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u="sng" dirty="0">
                <a:solidFill>
                  <a:schemeClr val="hlink"/>
                </a:solidFill>
                <a:hlinkClick r:id="rId3"/>
              </a:rPr>
              <a:t>Tuskegee </a:t>
            </a:r>
            <a:r>
              <a:rPr lang="en-US" u="sng" dirty="0" err="1">
                <a:solidFill>
                  <a:schemeClr val="hlink"/>
                </a:solidFill>
                <a:hlinkClick r:id="rId3"/>
              </a:rPr>
              <a:t>Frengi</a:t>
            </a:r>
            <a:r>
              <a:rPr lang="en-US" u="sng" dirty="0">
                <a:solidFill>
                  <a:schemeClr val="hlink"/>
                </a:solidFill>
                <a:hlinkClick r:id="rId3"/>
              </a:rPr>
              <a:t> </a:t>
            </a:r>
            <a:r>
              <a:rPr lang="en-US" u="sng" dirty="0" err="1">
                <a:solidFill>
                  <a:schemeClr val="hlink"/>
                </a:solidFill>
                <a:hlinkClick r:id="rId3"/>
              </a:rPr>
              <a:t>Çalışması</a:t>
            </a:r>
            <a:r>
              <a:rPr lang="en-US" dirty="0"/>
              <a:t> </a:t>
            </a:r>
            <a:endParaRPr dirty="0"/>
          </a:p>
        </p:txBody>
      </p:sp>
      <p:pic>
        <p:nvPicPr>
          <p:cNvPr id="264" name="Google Shape;264;p12"/>
          <p:cNvPicPr preferRelativeResize="0">
            <a:picLocks noGrp="1"/>
          </p:cNvPicPr>
          <p:nvPr>
            <p:ph type="body" idx="1"/>
          </p:nvPr>
        </p:nvPicPr>
        <p:blipFill rotWithShape="1">
          <a:blip r:embed="rId4">
            <a:alphaModFix/>
          </a:blip>
          <a:srcRect/>
          <a:stretch/>
        </p:blipFill>
        <p:spPr>
          <a:xfrm>
            <a:off x="1193859" y="1690688"/>
            <a:ext cx="3979422" cy="2072882"/>
          </a:xfrm>
          <a:prstGeom prst="rect">
            <a:avLst/>
          </a:prstGeom>
          <a:noFill/>
          <a:ln>
            <a:noFill/>
          </a:ln>
        </p:spPr>
      </p:pic>
      <p:pic>
        <p:nvPicPr>
          <p:cNvPr id="266" name="Google Shape;266;p12"/>
          <p:cNvPicPr preferRelativeResize="0"/>
          <p:nvPr/>
        </p:nvPicPr>
        <p:blipFill rotWithShape="1">
          <a:blip r:embed="rId5">
            <a:alphaModFix/>
          </a:blip>
          <a:srcRect/>
          <a:stretch/>
        </p:blipFill>
        <p:spPr>
          <a:xfrm>
            <a:off x="1304321" y="4066824"/>
            <a:ext cx="3117207" cy="2325916"/>
          </a:xfrm>
          <a:prstGeom prst="rect">
            <a:avLst/>
          </a:prstGeom>
          <a:noFill/>
          <a:ln>
            <a:noFill/>
          </a:ln>
        </p:spPr>
      </p:pic>
      <p:pic>
        <p:nvPicPr>
          <p:cNvPr id="267" name="Google Shape;267;p12"/>
          <p:cNvPicPr preferRelativeResize="0"/>
          <p:nvPr/>
        </p:nvPicPr>
        <p:blipFill rotWithShape="1">
          <a:blip r:embed="rId6">
            <a:alphaModFix/>
          </a:blip>
          <a:srcRect/>
          <a:stretch/>
        </p:blipFill>
        <p:spPr>
          <a:xfrm>
            <a:off x="6923953" y="2055666"/>
            <a:ext cx="3264905" cy="3250394"/>
          </a:xfrm>
          <a:prstGeom prst="rect">
            <a:avLst/>
          </a:prstGeom>
          <a:noFill/>
          <a:ln>
            <a:noFill/>
          </a:ln>
        </p:spPr>
      </p:pic>
      <p:sp>
        <p:nvSpPr>
          <p:cNvPr id="2" name="İçerik Yer Tutucusu 3">
            <a:extLst>
              <a:ext uri="{FF2B5EF4-FFF2-40B4-BE49-F238E27FC236}">
                <a16:creationId xmlns:a16="http://schemas.microsoft.com/office/drawing/2014/main" id="{008DE139-4BB0-0BC9-984B-2879D9065B08}"/>
              </a:ext>
            </a:extLst>
          </p:cNvPr>
          <p:cNvSpPr txBox="1">
            <a:spLocks/>
          </p:cNvSpPr>
          <p:nvPr/>
        </p:nvSpPr>
        <p:spPr>
          <a:xfrm>
            <a:off x="7310534" y="938305"/>
            <a:ext cx="1749287" cy="338514"/>
          </a:xfrm>
          <a:prstGeom prst="rect">
            <a:avLst/>
          </a:prstGeom>
          <a:solidFill>
            <a:srgbClr val="FFFF00"/>
          </a:solidFill>
          <a:ln>
            <a:noFill/>
          </a:ln>
        </p:spPr>
        <p:txBody>
          <a:bodyPr spcFirstLastPara="1" wrap="square" lIns="91425" tIns="45700" rIns="91425" bIns="45700" rtlCol="0" anchor="t" anchorCtr="0">
            <a:sp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just">
              <a:lnSpc>
                <a:spcPct val="100000"/>
              </a:lnSpc>
              <a:spcBef>
                <a:spcPts val="0"/>
              </a:spcBef>
              <a:buFont typeface="Arial"/>
              <a:buNone/>
            </a:pPr>
            <a:r>
              <a:rPr lang="tr-TR" sz="1600" dirty="0">
                <a:latin typeface="Arial" panose="020B0604020202020204" pitchFamily="34" charset="0"/>
                <a:cs typeface="Arial" panose="020B0604020202020204" pitchFamily="34" charset="0"/>
              </a:rPr>
              <a:t>Video gösterimi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71"/>
        <p:cNvGrpSpPr/>
        <p:nvPr/>
      </p:nvGrpSpPr>
      <p:grpSpPr>
        <a:xfrm>
          <a:off x="0" y="0"/>
          <a:ext cx="0" cy="0"/>
          <a:chOff x="0" y="0"/>
          <a:chExt cx="0" cy="0"/>
        </a:xfrm>
      </p:grpSpPr>
      <p:sp>
        <p:nvSpPr>
          <p:cNvPr id="272" name="Google Shape;27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6000" b="1" dirty="0"/>
              <a:t>NELER </a:t>
            </a:r>
            <a:r>
              <a:rPr lang="en-US" sz="6000" b="1" dirty="0" err="1"/>
              <a:t>Yanlış</a:t>
            </a:r>
            <a:r>
              <a:rPr lang="en-US" sz="6000" b="1" dirty="0"/>
              <a:t> ?</a:t>
            </a:r>
            <a:endParaRPr sz="6000" b="1"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278"/>
        <p:cNvGrpSpPr/>
        <p:nvPr/>
      </p:nvGrpSpPr>
      <p:grpSpPr>
        <a:xfrm>
          <a:off x="0" y="0"/>
          <a:ext cx="0" cy="0"/>
          <a:chOff x="0" y="0"/>
          <a:chExt cx="0" cy="0"/>
        </a:xfrm>
      </p:grpSpPr>
      <p:sp>
        <p:nvSpPr>
          <p:cNvPr id="279" name="Google Shape;27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6000" b="1" dirty="0"/>
              <a:t>NELER </a:t>
            </a:r>
            <a:r>
              <a:rPr lang="en-US" sz="6000" b="1" dirty="0" err="1"/>
              <a:t>Yanlış</a:t>
            </a:r>
            <a:r>
              <a:rPr lang="en-US" sz="6000" b="1" dirty="0"/>
              <a:t> ?</a:t>
            </a:r>
            <a:endParaRPr sz="6000" b="1" dirty="0"/>
          </a:p>
        </p:txBody>
      </p:sp>
      <p:sp>
        <p:nvSpPr>
          <p:cNvPr id="280" name="Google Shape;280;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3200" dirty="0" err="1"/>
              <a:t>Aldatıcı</a:t>
            </a:r>
            <a:r>
              <a:rPr lang="en-US" sz="3200" dirty="0"/>
              <a:t> </a:t>
            </a:r>
            <a:r>
              <a:rPr lang="en-US" sz="3200" dirty="0" err="1"/>
              <a:t>Uygulamalar</a:t>
            </a:r>
            <a:endParaRPr sz="3200" dirty="0"/>
          </a:p>
          <a:p>
            <a:pPr marL="228600" lvl="0" indent="-228600" algn="l" rtl="0">
              <a:lnSpc>
                <a:spcPct val="90000"/>
              </a:lnSpc>
              <a:spcBef>
                <a:spcPts val="1000"/>
              </a:spcBef>
              <a:spcAft>
                <a:spcPts val="0"/>
              </a:spcAft>
              <a:buClr>
                <a:schemeClr val="dk1"/>
              </a:buClr>
              <a:buSzPts val="2800"/>
              <a:buChar char="•"/>
            </a:pPr>
            <a:r>
              <a:rPr lang="en-US" sz="3200" dirty="0"/>
              <a:t>Bir </a:t>
            </a:r>
            <a:r>
              <a:rPr lang="en-US" sz="3200" dirty="0" err="1"/>
              <a:t>tedaviyi</a:t>
            </a:r>
            <a:r>
              <a:rPr lang="en-US" sz="3200" dirty="0"/>
              <a:t> </a:t>
            </a:r>
            <a:r>
              <a:rPr lang="en-US" sz="3200" dirty="0" err="1"/>
              <a:t>katılımcılardan</a:t>
            </a:r>
            <a:r>
              <a:rPr lang="en-US" sz="3200" dirty="0"/>
              <a:t> </a:t>
            </a:r>
            <a:r>
              <a:rPr lang="en-US" sz="3200" dirty="0" err="1"/>
              <a:t>saklama</a:t>
            </a:r>
            <a:r>
              <a:rPr lang="en-US" sz="3200" dirty="0"/>
              <a:t> </a:t>
            </a:r>
            <a:endParaRPr sz="3200" dirty="0"/>
          </a:p>
          <a:p>
            <a:pPr marL="228600" lvl="0" indent="-228600" algn="l" rtl="0">
              <a:lnSpc>
                <a:spcPct val="90000"/>
              </a:lnSpc>
              <a:spcBef>
                <a:spcPts val="1000"/>
              </a:spcBef>
              <a:spcAft>
                <a:spcPts val="0"/>
              </a:spcAft>
              <a:buClr>
                <a:schemeClr val="dk1"/>
              </a:buClr>
              <a:buSzPts val="2800"/>
              <a:buChar char="•"/>
            </a:pPr>
            <a:r>
              <a:rPr lang="en-US" sz="3200" dirty="0"/>
              <a:t>………</a:t>
            </a:r>
            <a:endParaRPr sz="3200" dirty="0"/>
          </a:p>
          <a:p>
            <a:pPr marL="228600" lvl="0" indent="-50800" algn="l" rtl="0">
              <a:lnSpc>
                <a:spcPct val="90000"/>
              </a:lnSpc>
              <a:spcBef>
                <a:spcPts val="1000"/>
              </a:spcBef>
              <a:spcAft>
                <a:spcPts val="0"/>
              </a:spcAft>
              <a:buClr>
                <a:schemeClr val="dk1"/>
              </a:buClr>
              <a:buSzPts val="2800"/>
              <a:buNone/>
            </a:pPr>
            <a:endParaRPr dirty="0"/>
          </a:p>
        </p:txBody>
      </p:sp>
      <p:sp>
        <p:nvSpPr>
          <p:cNvPr id="281" name="Google Shape;281;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6"/>
        <p:cNvGrpSpPr/>
        <p:nvPr/>
      </p:nvGrpSpPr>
      <p:grpSpPr>
        <a:xfrm>
          <a:off x="0" y="0"/>
          <a:ext cx="0" cy="0"/>
          <a:chOff x="0" y="0"/>
          <a:chExt cx="0" cy="0"/>
        </a:xfrm>
      </p:grpSpPr>
      <p:sp>
        <p:nvSpPr>
          <p:cNvPr id="287" name="Google Shape;287;p1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8" name="Google Shape;288;p15"/>
          <p:cNvSpPr txBox="1">
            <a:spLocks noGrp="1"/>
          </p:cNvSpPr>
          <p:nvPr>
            <p:ph type="title"/>
          </p:nvPr>
        </p:nvSpPr>
        <p:spPr>
          <a:xfrm>
            <a:off x="4797501" y="329184"/>
            <a:ext cx="6755626"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4800" b="1" dirty="0"/>
              <a:t>Miss Evers Boys</a:t>
            </a:r>
            <a:br>
              <a:rPr lang="en-US" sz="4800" b="1" dirty="0"/>
            </a:br>
            <a:r>
              <a:rPr lang="en-US" sz="4800" b="1" dirty="0"/>
              <a:t>Belmont </a:t>
            </a:r>
            <a:r>
              <a:rPr lang="en-US" sz="4800" b="1" dirty="0" err="1"/>
              <a:t>Raporu</a:t>
            </a:r>
            <a:endParaRPr sz="4800" b="1" dirty="0"/>
          </a:p>
        </p:txBody>
      </p:sp>
      <p:pic>
        <p:nvPicPr>
          <p:cNvPr id="289" name="Google Shape;289;p15"/>
          <p:cNvPicPr preferRelativeResize="0"/>
          <p:nvPr/>
        </p:nvPicPr>
        <p:blipFill rotWithShape="1">
          <a:blip r:embed="rId3">
            <a:alphaModFix/>
          </a:blip>
          <a:srcRect/>
          <a:stretch/>
        </p:blipFill>
        <p:spPr>
          <a:xfrm>
            <a:off x="320040" y="603988"/>
            <a:ext cx="4014216" cy="2699560"/>
          </a:xfrm>
          <a:prstGeom prst="rect">
            <a:avLst/>
          </a:prstGeom>
          <a:noFill/>
          <a:ln>
            <a:noFill/>
          </a:ln>
        </p:spPr>
      </p:pic>
      <p:sp>
        <p:nvSpPr>
          <p:cNvPr id="290" name="Google Shape;290;p15"/>
          <p:cNvSpPr/>
          <p:nvPr/>
        </p:nvSpPr>
        <p:spPr>
          <a:xfrm>
            <a:off x="4797494" y="2395728"/>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91" name="Google Shape;291;p15"/>
          <p:cNvPicPr preferRelativeResize="0"/>
          <p:nvPr/>
        </p:nvPicPr>
        <p:blipFill rotWithShape="1">
          <a:blip r:embed="rId4">
            <a:alphaModFix/>
          </a:blip>
          <a:srcRect/>
          <a:stretch/>
        </p:blipFill>
        <p:spPr>
          <a:xfrm>
            <a:off x="362598" y="4149598"/>
            <a:ext cx="3910811" cy="2098802"/>
          </a:xfrm>
          <a:prstGeom prst="rect">
            <a:avLst/>
          </a:prstGeom>
          <a:noFill/>
          <a:ln>
            <a:noFill/>
          </a:ln>
        </p:spPr>
      </p:pic>
      <p:sp>
        <p:nvSpPr>
          <p:cNvPr id="292" name="Google Shape;292;p15"/>
          <p:cNvSpPr txBox="1">
            <a:spLocks noGrp="1"/>
          </p:cNvSpPr>
          <p:nvPr>
            <p:ph type="body" idx="1"/>
          </p:nvPr>
        </p:nvSpPr>
        <p:spPr>
          <a:xfrm>
            <a:off x="4797494" y="2706624"/>
            <a:ext cx="7074466" cy="3483864"/>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600"/>
              </a:spcAft>
              <a:buClr>
                <a:schemeClr val="dk1"/>
              </a:buClr>
              <a:buSzPts val="2200"/>
              <a:buChar char="•"/>
            </a:pPr>
            <a:r>
              <a:rPr lang="en-US" sz="2400" dirty="0"/>
              <a:t>Tuskegee </a:t>
            </a:r>
            <a:r>
              <a:rPr lang="en-US" sz="2400" dirty="0" err="1"/>
              <a:t>Frengi</a:t>
            </a:r>
            <a:r>
              <a:rPr lang="en-US" sz="2400" dirty="0"/>
              <a:t> </a:t>
            </a:r>
            <a:r>
              <a:rPr lang="en-US" sz="2400" dirty="0" err="1"/>
              <a:t>Çalışması</a:t>
            </a:r>
            <a:r>
              <a:rPr lang="en-US" sz="2400" dirty="0"/>
              <a:t>, </a:t>
            </a:r>
            <a:r>
              <a:rPr lang="en-US" sz="2400" dirty="0" err="1"/>
              <a:t>tıp</a:t>
            </a:r>
            <a:r>
              <a:rPr lang="en-US" sz="2400" dirty="0"/>
              <a:t> </a:t>
            </a:r>
            <a:r>
              <a:rPr lang="en-US" sz="2400" dirty="0" err="1"/>
              <a:t>etiği</a:t>
            </a:r>
            <a:r>
              <a:rPr lang="en-US" sz="2400" dirty="0"/>
              <a:t> </a:t>
            </a:r>
            <a:r>
              <a:rPr lang="en-US" sz="2400" dirty="0" err="1"/>
              <a:t>tarihinde</a:t>
            </a:r>
            <a:r>
              <a:rPr lang="en-US" sz="2400" dirty="0"/>
              <a:t> </a:t>
            </a:r>
            <a:r>
              <a:rPr lang="en-US" sz="2400" dirty="0" err="1"/>
              <a:t>karanlık</a:t>
            </a:r>
            <a:r>
              <a:rPr lang="en-US" sz="2400" dirty="0"/>
              <a:t> </a:t>
            </a:r>
            <a:r>
              <a:rPr lang="en-US" sz="2400" dirty="0" err="1"/>
              <a:t>bir</a:t>
            </a:r>
            <a:r>
              <a:rPr lang="en-US" sz="2400" dirty="0"/>
              <a:t> </a:t>
            </a:r>
            <a:r>
              <a:rPr lang="en-US" sz="2400" dirty="0" err="1"/>
              <a:t>bölüm</a:t>
            </a:r>
            <a:r>
              <a:rPr lang="en-US" sz="2400" dirty="0"/>
              <a:t> </a:t>
            </a:r>
            <a:r>
              <a:rPr lang="en-US" sz="2400" dirty="0" err="1"/>
              <a:t>olarak</a:t>
            </a:r>
            <a:r>
              <a:rPr lang="en-US" sz="2400" dirty="0"/>
              <a:t> </a:t>
            </a:r>
            <a:r>
              <a:rPr lang="en-US" sz="2400" dirty="0" err="1"/>
              <a:t>kalmaya</a:t>
            </a:r>
            <a:r>
              <a:rPr lang="en-US" sz="2400" dirty="0"/>
              <a:t> </a:t>
            </a:r>
            <a:r>
              <a:rPr lang="en-US" sz="2400" dirty="0" err="1"/>
              <a:t>devam</a:t>
            </a:r>
            <a:r>
              <a:rPr lang="en-US" sz="2400" dirty="0"/>
              <a:t> </a:t>
            </a:r>
            <a:r>
              <a:rPr lang="en-US" sz="2400" dirty="0" err="1"/>
              <a:t>etmekte</a:t>
            </a:r>
            <a:r>
              <a:rPr lang="en-US" sz="2400" dirty="0"/>
              <a:t> ve </a:t>
            </a:r>
            <a:r>
              <a:rPr lang="en-US" sz="2400" dirty="0" err="1"/>
              <a:t>bilgilendirilmiş</a:t>
            </a:r>
            <a:r>
              <a:rPr lang="en-US" sz="2400" dirty="0"/>
              <a:t> </a:t>
            </a:r>
            <a:r>
              <a:rPr lang="en-US" sz="2400" dirty="0" err="1"/>
              <a:t>onam</a:t>
            </a:r>
            <a:r>
              <a:rPr lang="en-US" sz="2400" dirty="0"/>
              <a:t>, </a:t>
            </a:r>
            <a:r>
              <a:rPr lang="en-US" sz="2400" dirty="0" err="1"/>
              <a:t>etik</a:t>
            </a:r>
            <a:r>
              <a:rPr lang="en-US" sz="2400" dirty="0"/>
              <a:t> </a:t>
            </a:r>
            <a:r>
              <a:rPr lang="en-US" sz="2400" dirty="0" err="1"/>
              <a:t>gözetim</a:t>
            </a:r>
            <a:r>
              <a:rPr lang="en-US" sz="2400" dirty="0"/>
              <a:t> ve </a:t>
            </a:r>
            <a:r>
              <a:rPr lang="en-US" sz="2400" dirty="0" err="1"/>
              <a:t>araştırmalarda</a:t>
            </a:r>
            <a:r>
              <a:rPr lang="en-US" sz="2400" dirty="0"/>
              <a:t> </a:t>
            </a:r>
            <a:r>
              <a:rPr lang="en-US" sz="2400" dirty="0" err="1"/>
              <a:t>savunmasız</a:t>
            </a:r>
            <a:r>
              <a:rPr lang="en-US" sz="2400" dirty="0"/>
              <a:t> </a:t>
            </a:r>
            <a:r>
              <a:rPr lang="en-US" sz="2400" dirty="0" err="1"/>
              <a:t>nüfusların</a:t>
            </a:r>
            <a:r>
              <a:rPr lang="en-US" sz="2400" dirty="0"/>
              <a:t> </a:t>
            </a:r>
            <a:r>
              <a:rPr lang="en-US" sz="2400" dirty="0" err="1"/>
              <a:t>korunmasının</a:t>
            </a:r>
            <a:r>
              <a:rPr lang="en-US" sz="2400" dirty="0"/>
              <a:t> </a:t>
            </a:r>
            <a:r>
              <a:rPr lang="en-US" sz="2400" dirty="0" err="1"/>
              <a:t>önemini</a:t>
            </a:r>
            <a:r>
              <a:rPr lang="en-US" sz="2400" dirty="0"/>
              <a:t> </a:t>
            </a:r>
            <a:r>
              <a:rPr lang="en-US" sz="2400" dirty="0" err="1"/>
              <a:t>vurgulamaktadır</a:t>
            </a:r>
            <a:r>
              <a:rPr lang="en-US" sz="2400" dirty="0"/>
              <a:t>. </a:t>
            </a:r>
            <a:endParaRPr sz="3200" dirty="0"/>
          </a:p>
          <a:p>
            <a:pPr marL="228600" lvl="0" indent="-228600" algn="l" rtl="0">
              <a:lnSpc>
                <a:spcPct val="100000"/>
              </a:lnSpc>
              <a:spcBef>
                <a:spcPts val="0"/>
              </a:spcBef>
              <a:spcAft>
                <a:spcPts val="600"/>
              </a:spcAft>
              <a:buClr>
                <a:schemeClr val="dk1"/>
              </a:buClr>
              <a:buSzPts val="2200"/>
              <a:buChar char="•"/>
            </a:pPr>
            <a:r>
              <a:rPr lang="en-US" sz="2400" dirty="0"/>
              <a:t>Bu </a:t>
            </a:r>
            <a:r>
              <a:rPr lang="en-US" sz="2400" dirty="0" err="1"/>
              <a:t>olay</a:t>
            </a:r>
            <a:r>
              <a:rPr lang="en-US" sz="2400" dirty="0"/>
              <a:t>, </a:t>
            </a:r>
            <a:r>
              <a:rPr lang="en-US" sz="2400" dirty="0" err="1"/>
              <a:t>tıbbi</a:t>
            </a:r>
            <a:r>
              <a:rPr lang="en-US" sz="2400" dirty="0"/>
              <a:t> </a:t>
            </a:r>
            <a:r>
              <a:rPr lang="en-US" sz="2400" dirty="0" err="1"/>
              <a:t>çalışmalarda</a:t>
            </a:r>
            <a:r>
              <a:rPr lang="en-US" sz="2400" dirty="0"/>
              <a:t> </a:t>
            </a:r>
            <a:r>
              <a:rPr lang="en-US" sz="2400" dirty="0" err="1"/>
              <a:t>saygı</a:t>
            </a:r>
            <a:r>
              <a:rPr lang="en-US" sz="2400" dirty="0"/>
              <a:t>, </a:t>
            </a:r>
            <a:r>
              <a:rPr lang="en-US" sz="2400" dirty="0" err="1"/>
              <a:t>yararlılık</a:t>
            </a:r>
            <a:r>
              <a:rPr lang="en-US" sz="2400" dirty="0"/>
              <a:t> ve </a:t>
            </a:r>
            <a:r>
              <a:rPr lang="en-US" sz="2400" dirty="0" err="1"/>
              <a:t>adalet</a:t>
            </a:r>
            <a:r>
              <a:rPr lang="en-US" sz="2400" dirty="0"/>
              <a:t> </a:t>
            </a:r>
            <a:r>
              <a:rPr lang="en-US" sz="2400" dirty="0" err="1"/>
              <a:t>ihtiyacını</a:t>
            </a:r>
            <a:r>
              <a:rPr lang="en-US" sz="2400" dirty="0"/>
              <a:t> </a:t>
            </a:r>
            <a:r>
              <a:rPr lang="en-US" sz="2400" dirty="0" err="1"/>
              <a:t>vurgulayarak</a:t>
            </a:r>
            <a:r>
              <a:rPr lang="en-US" sz="2400" dirty="0"/>
              <a:t>, </a:t>
            </a:r>
            <a:r>
              <a:rPr lang="en-US" sz="2400" dirty="0" err="1"/>
              <a:t>insan</a:t>
            </a:r>
            <a:r>
              <a:rPr lang="en-US" sz="2400" dirty="0"/>
              <a:t> </a:t>
            </a:r>
            <a:r>
              <a:rPr lang="en-US" sz="2400" dirty="0" err="1"/>
              <a:t>deneklerin</a:t>
            </a:r>
            <a:r>
              <a:rPr lang="en-US" sz="2400" dirty="0"/>
              <a:t> </a:t>
            </a:r>
            <a:r>
              <a:rPr lang="en-US" sz="2400" dirty="0" err="1"/>
              <a:t>araştırmaları</a:t>
            </a:r>
            <a:r>
              <a:rPr lang="en-US" sz="2400" dirty="0"/>
              <a:t> </a:t>
            </a:r>
            <a:r>
              <a:rPr lang="en-US" sz="2400" dirty="0" err="1"/>
              <a:t>için</a:t>
            </a:r>
            <a:r>
              <a:rPr lang="en-US" sz="2400" dirty="0"/>
              <a:t> </a:t>
            </a:r>
            <a:r>
              <a:rPr lang="en-US" sz="2400" dirty="0" err="1"/>
              <a:t>etik</a:t>
            </a:r>
            <a:r>
              <a:rPr lang="en-US" sz="2400" dirty="0"/>
              <a:t> </a:t>
            </a:r>
            <a:r>
              <a:rPr lang="en-US" sz="2400" dirty="0" err="1"/>
              <a:t>kılavuzların</a:t>
            </a:r>
            <a:r>
              <a:rPr lang="en-US" sz="2400" dirty="0"/>
              <a:t> ve </a:t>
            </a:r>
            <a:r>
              <a:rPr lang="en-US" sz="2400" dirty="0" err="1"/>
              <a:t>düzenlemelerin</a:t>
            </a:r>
            <a:r>
              <a:rPr lang="en-US" sz="2400" dirty="0"/>
              <a:t> </a:t>
            </a:r>
            <a:r>
              <a:rPr lang="en-US" sz="2400" dirty="0" err="1"/>
              <a:t>geliştirilmesi</a:t>
            </a:r>
            <a:r>
              <a:rPr lang="en-US" sz="2400" dirty="0"/>
              <a:t> </a:t>
            </a:r>
            <a:r>
              <a:rPr lang="en-US" sz="2400" dirty="0" err="1"/>
              <a:t>üzerinde</a:t>
            </a:r>
            <a:r>
              <a:rPr lang="en-US" sz="2400" dirty="0"/>
              <a:t> </a:t>
            </a:r>
            <a:r>
              <a:rPr lang="en-US" sz="2400" dirty="0" err="1"/>
              <a:t>kalıcı</a:t>
            </a:r>
            <a:r>
              <a:rPr lang="en-US" sz="2400" dirty="0"/>
              <a:t> </a:t>
            </a:r>
            <a:r>
              <a:rPr lang="en-US" sz="2400" dirty="0" err="1"/>
              <a:t>bir</a:t>
            </a:r>
            <a:r>
              <a:rPr lang="en-US" sz="2400" dirty="0"/>
              <a:t> </a:t>
            </a:r>
            <a:r>
              <a:rPr lang="en-US" sz="2400" dirty="0" err="1"/>
              <a:t>etkiye</a:t>
            </a:r>
            <a:r>
              <a:rPr lang="en-US" sz="2400" dirty="0"/>
              <a:t> </a:t>
            </a:r>
            <a:r>
              <a:rPr lang="en-US" sz="2400" dirty="0" err="1"/>
              <a:t>sahip</a:t>
            </a:r>
            <a:r>
              <a:rPr lang="en-US" sz="2400" dirty="0"/>
              <a:t> </a:t>
            </a:r>
            <a:r>
              <a:rPr lang="en-US" sz="2400" dirty="0" err="1"/>
              <a:t>olmuştur</a:t>
            </a:r>
            <a:r>
              <a:rPr lang="en-US" sz="2400" dirty="0"/>
              <a:t>.</a:t>
            </a:r>
            <a:endParaRP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pic>
        <p:nvPicPr>
          <p:cNvPr id="298" name="Google Shape;298;p16"/>
          <p:cNvPicPr preferRelativeResize="0"/>
          <p:nvPr/>
        </p:nvPicPr>
        <p:blipFill rotWithShape="1">
          <a:blip r:embed="rId3">
            <a:alphaModFix/>
          </a:blip>
          <a:srcRect/>
          <a:stretch/>
        </p:blipFill>
        <p:spPr>
          <a:xfrm>
            <a:off x="320040" y="603988"/>
            <a:ext cx="3204210" cy="2154831"/>
          </a:xfrm>
          <a:prstGeom prst="rect">
            <a:avLst/>
          </a:prstGeom>
          <a:noFill/>
          <a:ln>
            <a:noFill/>
          </a:ln>
        </p:spPr>
      </p:pic>
      <p:pic>
        <p:nvPicPr>
          <p:cNvPr id="299" name="Google Shape;299;p16"/>
          <p:cNvPicPr preferRelativeResize="0"/>
          <p:nvPr/>
        </p:nvPicPr>
        <p:blipFill rotWithShape="1">
          <a:blip r:embed="rId4">
            <a:alphaModFix/>
          </a:blip>
          <a:srcRect/>
          <a:stretch/>
        </p:blipFill>
        <p:spPr>
          <a:xfrm>
            <a:off x="606552" y="4930177"/>
            <a:ext cx="10173582" cy="1836579"/>
          </a:xfrm>
          <a:prstGeom prst="rect">
            <a:avLst/>
          </a:prstGeom>
          <a:noFill/>
          <a:ln>
            <a:noFill/>
          </a:ln>
        </p:spPr>
      </p:pic>
      <p:sp>
        <p:nvSpPr>
          <p:cNvPr id="300" name="Google Shape;300;p16"/>
          <p:cNvSpPr/>
          <p:nvPr/>
        </p:nvSpPr>
        <p:spPr>
          <a:xfrm>
            <a:off x="606552" y="2967335"/>
            <a:ext cx="10327065"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Gerçek hayatta deneyin altındaki niyet bilimsel veriler miydi? Bu ırksal bir mücadele miydi? Deneklerin başına gelenler fedakarlık mıydı? Her ne olursa olsun filmde veya gerçekte gösterilen tutuma paternalizm denir. Doktorlar hastalar adına karar almıştır.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399 kişilik hasta grubundan 28’i frengiden, 100’ü ilişkili komplikasyonlardan ölmüştür. Hastaların eşlerinden en az 40’ı enfekte olmuştur. 19 çocuk bu hastalıkla doğmuştur.</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301" name="Google Shape;301;p16"/>
          <p:cNvSpPr txBox="1">
            <a:spLocks noGrp="1"/>
          </p:cNvSpPr>
          <p:nvPr>
            <p:ph type="title"/>
          </p:nvPr>
        </p:nvSpPr>
        <p:spPr>
          <a:xfrm>
            <a:off x="3886200" y="1165225"/>
            <a:ext cx="76009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t>PATERNALİZM= Hasta </a:t>
            </a:r>
            <a:r>
              <a:rPr lang="en-US" b="1" dirty="0" err="1"/>
              <a:t>yerine</a:t>
            </a:r>
            <a:r>
              <a:rPr lang="en-US" b="1" dirty="0"/>
              <a:t> </a:t>
            </a:r>
            <a:r>
              <a:rPr lang="en-US" b="1" dirty="0" err="1"/>
              <a:t>karar</a:t>
            </a:r>
            <a:r>
              <a:rPr lang="en-US" b="1" dirty="0"/>
              <a:t> </a:t>
            </a:r>
            <a:r>
              <a:rPr lang="en-US" b="1" dirty="0" err="1"/>
              <a:t>vermek</a:t>
            </a:r>
            <a:endParaRP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17"/>
          <p:cNvSpPr/>
          <p:nvPr/>
        </p:nvSpPr>
        <p:spPr>
          <a:xfrm>
            <a:off x="0" y="0"/>
            <a:ext cx="6291618" cy="5097980"/>
          </a:xfrm>
          <a:custGeom>
            <a:avLst/>
            <a:gdLst/>
            <a:ahLst/>
            <a:cxnLst/>
            <a:rect l="l" t="t" r="r" b="b"/>
            <a:pathLst>
              <a:path w="6443456" h="5753325" extrusionOk="0">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17"/>
          <p:cNvSpPr txBox="1">
            <a:spLocks noGrp="1"/>
          </p:cNvSpPr>
          <p:nvPr>
            <p:ph type="title"/>
          </p:nvPr>
        </p:nvSpPr>
        <p:spPr>
          <a:xfrm>
            <a:off x="1924" y="381814"/>
            <a:ext cx="5739383" cy="19850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ct val="100000"/>
              <a:buFont typeface="Calibri"/>
              <a:buNone/>
            </a:pPr>
            <a:r>
              <a:rPr lang="en-US" sz="3600" b="1" dirty="0" err="1"/>
              <a:t>Etik</a:t>
            </a:r>
            <a:r>
              <a:rPr lang="en-US" sz="3600" b="1" dirty="0"/>
              <a:t> </a:t>
            </a:r>
            <a:r>
              <a:rPr lang="en-US" sz="3600" b="1" dirty="0" err="1"/>
              <a:t>Kurullar</a:t>
            </a:r>
            <a:r>
              <a:rPr lang="en-US" sz="3600" b="1" dirty="0"/>
              <a:t> </a:t>
            </a:r>
            <a:br>
              <a:rPr lang="tr-TR" sz="3600" b="1" dirty="0"/>
            </a:br>
            <a:r>
              <a:rPr lang="en-US" sz="3600" b="1" dirty="0"/>
              <a:t>(</a:t>
            </a:r>
            <a:r>
              <a:rPr lang="en-US" sz="3600" b="1" dirty="0" err="1"/>
              <a:t>Kurumsal</a:t>
            </a:r>
            <a:r>
              <a:rPr lang="en-US" sz="3600" b="1" dirty="0"/>
              <a:t> </a:t>
            </a:r>
            <a:r>
              <a:rPr lang="en-US" sz="3600" b="1" dirty="0" err="1"/>
              <a:t>İnceleme</a:t>
            </a:r>
            <a:r>
              <a:rPr lang="en-US" sz="3600" b="1" dirty="0"/>
              <a:t> </a:t>
            </a:r>
            <a:r>
              <a:rPr lang="en-US" sz="3600" b="1" dirty="0" err="1"/>
              <a:t>Kurulları</a:t>
            </a:r>
            <a:r>
              <a:rPr lang="en-US" sz="3600" b="1" dirty="0"/>
              <a:t> - </a:t>
            </a:r>
            <a:r>
              <a:rPr lang="en-US" sz="3600" b="1" dirty="0" err="1"/>
              <a:t>IRB'ler</a:t>
            </a:r>
            <a:r>
              <a:rPr lang="en-US" sz="3600" b="1" dirty="0"/>
              <a:t>) ve </a:t>
            </a:r>
            <a:r>
              <a:rPr lang="en-US" sz="3600" b="1" dirty="0" err="1"/>
              <a:t>Etik</a:t>
            </a:r>
            <a:r>
              <a:rPr lang="en-US" sz="3600" b="1" dirty="0"/>
              <a:t> </a:t>
            </a:r>
            <a:r>
              <a:rPr lang="en-US" sz="3600" b="1" dirty="0" err="1"/>
              <a:t>Kılavuzlar</a:t>
            </a:r>
            <a:endParaRPr sz="3400" dirty="0">
              <a:solidFill>
                <a:schemeClr val="dk1"/>
              </a:solidFill>
              <a:latin typeface="Calibri"/>
              <a:ea typeface="Calibri"/>
              <a:cs typeface="Calibri"/>
              <a:sym typeface="Calibri"/>
            </a:endParaRPr>
          </a:p>
        </p:txBody>
      </p:sp>
      <p:sp>
        <p:nvSpPr>
          <p:cNvPr id="310" name="Google Shape;310;p17"/>
          <p:cNvSpPr/>
          <p:nvPr/>
        </p:nvSpPr>
        <p:spPr>
          <a:xfrm>
            <a:off x="820890" y="3127248"/>
            <a:ext cx="4555782" cy="2988387"/>
          </a:xfrm>
          <a:custGeom>
            <a:avLst/>
            <a:gdLst/>
            <a:ahLst/>
            <a:cxnLst/>
            <a:rect l="l" t="t" r="r" b="b"/>
            <a:pathLst>
              <a:path w="2400300" h="2400300" extrusionOk="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srgbClr val="000000">
                <a:alpha val="2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1" name="Google Shape;311;p17"/>
          <p:cNvPicPr preferRelativeResize="0"/>
          <p:nvPr/>
        </p:nvPicPr>
        <p:blipFill rotWithShape="1">
          <a:blip r:embed="rId3">
            <a:alphaModFix/>
          </a:blip>
          <a:srcRect/>
          <a:stretch/>
        </p:blipFill>
        <p:spPr>
          <a:xfrm>
            <a:off x="820890" y="3968496"/>
            <a:ext cx="4427766" cy="1718155"/>
          </a:xfrm>
          <a:prstGeom prst="rect">
            <a:avLst/>
          </a:prstGeom>
          <a:noFill/>
          <a:ln>
            <a:noFill/>
          </a:ln>
        </p:spPr>
      </p:pic>
      <p:sp>
        <p:nvSpPr>
          <p:cNvPr id="312" name="Google Shape;312;p17"/>
          <p:cNvSpPr/>
          <p:nvPr/>
        </p:nvSpPr>
        <p:spPr>
          <a:xfrm>
            <a:off x="2114188" y="5840345"/>
            <a:ext cx="1707751" cy="428984"/>
          </a:xfrm>
          <a:custGeom>
            <a:avLst/>
            <a:gdLst/>
            <a:ahLst/>
            <a:cxnLst/>
            <a:rect l="l" t="t" r="r" b="b"/>
            <a:pathLst>
              <a:path w="2201784" h="594531" extrusionOk="0">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17"/>
          <p:cNvSpPr txBox="1">
            <a:spLocks noGrp="1"/>
          </p:cNvSpPr>
          <p:nvPr>
            <p:ph type="body" idx="1"/>
          </p:nvPr>
        </p:nvSpPr>
        <p:spPr>
          <a:xfrm>
            <a:off x="6586415" y="723153"/>
            <a:ext cx="4555782" cy="5392482"/>
          </a:xfrm>
          <a:prstGeom prst="rect">
            <a:avLst/>
          </a:prstGeom>
          <a:noFill/>
          <a:ln>
            <a:noFill/>
          </a:ln>
        </p:spPr>
        <p:txBody>
          <a:bodyPr spcFirstLastPara="1" wrap="square" lIns="91425" tIns="45700" rIns="91425" bIns="45700" anchor="ctr" anchorCtr="0">
            <a:normAutofit lnSpcReduction="10000"/>
          </a:bodyPr>
          <a:lstStyle/>
          <a:p>
            <a:pPr marL="0" lvl="0" indent="0" rtl="0">
              <a:lnSpc>
                <a:spcPct val="90000"/>
              </a:lnSpc>
              <a:spcBef>
                <a:spcPts val="1000"/>
              </a:spcBef>
              <a:spcAft>
                <a:spcPts val="0"/>
              </a:spcAft>
              <a:buClr>
                <a:srgbClr val="FF0000"/>
              </a:buClr>
              <a:buSzPts val="2400"/>
              <a:buNone/>
            </a:pPr>
            <a:r>
              <a:rPr lang="en-US" sz="3200" b="1" dirty="0" err="1">
                <a:solidFill>
                  <a:srgbClr val="FF0000"/>
                </a:solidFill>
              </a:rPr>
              <a:t>Etik</a:t>
            </a:r>
            <a:r>
              <a:rPr lang="en-US" sz="3200" b="1" dirty="0">
                <a:solidFill>
                  <a:srgbClr val="FF0000"/>
                </a:solidFill>
              </a:rPr>
              <a:t> </a:t>
            </a:r>
            <a:r>
              <a:rPr lang="en-US" sz="3200" b="1" dirty="0" err="1">
                <a:solidFill>
                  <a:srgbClr val="FF0000"/>
                </a:solidFill>
              </a:rPr>
              <a:t>Kurulların</a:t>
            </a:r>
            <a:r>
              <a:rPr lang="en-US" sz="3200" b="1" dirty="0">
                <a:solidFill>
                  <a:srgbClr val="FF0000"/>
                </a:solidFill>
              </a:rPr>
              <a:t> </a:t>
            </a:r>
            <a:r>
              <a:rPr lang="en-US" sz="3200" b="1" dirty="0" err="1">
                <a:solidFill>
                  <a:srgbClr val="FF0000"/>
                </a:solidFill>
              </a:rPr>
              <a:t>İşlevleri</a:t>
            </a:r>
            <a:endParaRPr sz="3200" b="1" dirty="0">
              <a:solidFill>
                <a:srgbClr val="FF0000"/>
              </a:solidFill>
            </a:endParaRPr>
          </a:p>
          <a:p>
            <a:pPr marL="228600" lvl="0" indent="-228600" algn="l" rtl="0">
              <a:lnSpc>
                <a:spcPct val="90000"/>
              </a:lnSpc>
              <a:spcBef>
                <a:spcPts val="1000"/>
              </a:spcBef>
              <a:spcAft>
                <a:spcPts val="0"/>
              </a:spcAft>
              <a:buClr>
                <a:schemeClr val="dk1"/>
              </a:buClr>
              <a:buSzPts val="2000"/>
              <a:buChar char="•"/>
            </a:pPr>
            <a:r>
              <a:rPr lang="en-US" sz="2400" dirty="0" err="1"/>
              <a:t>Protokol</a:t>
            </a:r>
            <a:r>
              <a:rPr lang="en-US" sz="2400" dirty="0"/>
              <a:t> </a:t>
            </a:r>
            <a:r>
              <a:rPr lang="en-US" sz="2400" dirty="0" err="1"/>
              <a:t>İncelemesi</a:t>
            </a:r>
            <a:r>
              <a:rPr lang="en-US" sz="2400" dirty="0"/>
              <a:t> ve </a:t>
            </a:r>
            <a:r>
              <a:rPr lang="en-US" sz="2400" dirty="0" err="1"/>
              <a:t>Onayı</a:t>
            </a:r>
            <a:endParaRPr sz="2400" dirty="0"/>
          </a:p>
          <a:p>
            <a:pPr marL="228600" lvl="0" indent="-228600" algn="l" rtl="0">
              <a:lnSpc>
                <a:spcPct val="90000"/>
              </a:lnSpc>
              <a:spcBef>
                <a:spcPts val="1000"/>
              </a:spcBef>
              <a:spcAft>
                <a:spcPts val="0"/>
              </a:spcAft>
              <a:buClr>
                <a:schemeClr val="dk1"/>
              </a:buClr>
              <a:buSzPts val="2000"/>
              <a:buChar char="•"/>
            </a:pPr>
            <a:r>
              <a:rPr lang="en-US" sz="2400" dirty="0" err="1"/>
              <a:t>Bilgilendirilmiş</a:t>
            </a:r>
            <a:r>
              <a:rPr lang="en-US" sz="2400" dirty="0"/>
              <a:t> Onam </a:t>
            </a:r>
            <a:r>
              <a:rPr lang="en-US" sz="2400" dirty="0" err="1"/>
              <a:t>Gözetimi</a:t>
            </a:r>
            <a:endParaRPr sz="2400" dirty="0"/>
          </a:p>
          <a:p>
            <a:pPr marL="228600" lvl="0" indent="-228600" algn="l" rtl="0">
              <a:lnSpc>
                <a:spcPct val="90000"/>
              </a:lnSpc>
              <a:spcBef>
                <a:spcPts val="1000"/>
              </a:spcBef>
              <a:spcAft>
                <a:spcPts val="0"/>
              </a:spcAft>
              <a:buClr>
                <a:schemeClr val="dk1"/>
              </a:buClr>
              <a:buSzPts val="2000"/>
              <a:buChar char="•"/>
            </a:pPr>
            <a:r>
              <a:rPr lang="en-US" sz="2400" dirty="0"/>
              <a:t>Risk-Fayda </a:t>
            </a:r>
            <a:r>
              <a:rPr lang="en-US" sz="2400" dirty="0" err="1"/>
              <a:t>Değerlendirmesi</a:t>
            </a:r>
            <a:endParaRPr sz="2400" dirty="0"/>
          </a:p>
          <a:p>
            <a:pPr marL="228600" lvl="0" indent="-228600" algn="l" rtl="0">
              <a:lnSpc>
                <a:spcPct val="90000"/>
              </a:lnSpc>
              <a:spcBef>
                <a:spcPts val="1000"/>
              </a:spcBef>
              <a:spcAft>
                <a:spcPts val="0"/>
              </a:spcAft>
              <a:buClr>
                <a:schemeClr val="dk1"/>
              </a:buClr>
              <a:buSzPts val="2000"/>
              <a:buChar char="•"/>
            </a:pPr>
            <a:r>
              <a:rPr lang="en-US" sz="2400" dirty="0" err="1"/>
              <a:t>Devam</a:t>
            </a:r>
            <a:r>
              <a:rPr lang="en-US" sz="2400" dirty="0"/>
              <a:t> Eden </a:t>
            </a:r>
            <a:r>
              <a:rPr lang="en-US" sz="2400" dirty="0" err="1"/>
              <a:t>İnceleme</a:t>
            </a:r>
            <a:endParaRPr sz="2400" dirty="0"/>
          </a:p>
          <a:p>
            <a:pPr marL="228600" lvl="0" indent="-228600" algn="l" rtl="0">
              <a:lnSpc>
                <a:spcPct val="90000"/>
              </a:lnSpc>
              <a:spcBef>
                <a:spcPts val="1000"/>
              </a:spcBef>
              <a:spcAft>
                <a:spcPts val="0"/>
              </a:spcAft>
              <a:buClr>
                <a:schemeClr val="dk1"/>
              </a:buClr>
              <a:buSzPts val="2000"/>
              <a:buChar char="•"/>
            </a:pPr>
            <a:r>
              <a:rPr lang="en-US" sz="2400" dirty="0" err="1"/>
              <a:t>Gizlilik</a:t>
            </a:r>
            <a:r>
              <a:rPr lang="en-US" sz="2400" dirty="0"/>
              <a:t> ve </a:t>
            </a:r>
            <a:r>
              <a:rPr lang="en-US" sz="2400" dirty="0" err="1"/>
              <a:t>Mahremiyet</a:t>
            </a:r>
            <a:r>
              <a:rPr lang="en-US" sz="2400" dirty="0"/>
              <a:t> </a:t>
            </a:r>
            <a:r>
              <a:rPr lang="en-US" sz="2400" dirty="0" err="1"/>
              <a:t>Değerlendirmesi</a:t>
            </a:r>
            <a:endParaRPr sz="2400" dirty="0"/>
          </a:p>
          <a:p>
            <a:pPr marL="228600" lvl="0" indent="-228600" algn="l" rtl="0">
              <a:lnSpc>
                <a:spcPct val="90000"/>
              </a:lnSpc>
              <a:spcBef>
                <a:spcPts val="1000"/>
              </a:spcBef>
              <a:spcAft>
                <a:spcPts val="0"/>
              </a:spcAft>
              <a:buClr>
                <a:schemeClr val="dk1"/>
              </a:buClr>
              <a:buSzPts val="2000"/>
              <a:buChar char="•"/>
            </a:pPr>
            <a:r>
              <a:rPr lang="en-US" sz="2400" dirty="0" err="1"/>
              <a:t>Katılımcı</a:t>
            </a:r>
            <a:r>
              <a:rPr lang="en-US" sz="2400" dirty="0"/>
              <a:t> </a:t>
            </a:r>
            <a:r>
              <a:rPr lang="en-US" sz="2400" dirty="0" err="1"/>
              <a:t>Seçimi</a:t>
            </a:r>
            <a:r>
              <a:rPr lang="en-US" sz="2400" dirty="0"/>
              <a:t> ve Dahil </a:t>
            </a:r>
            <a:r>
              <a:rPr lang="en-US" sz="2400" dirty="0" err="1"/>
              <a:t>Etme</a:t>
            </a:r>
            <a:endParaRPr sz="2400" dirty="0"/>
          </a:p>
          <a:p>
            <a:pPr marL="228600" lvl="0" indent="-228600" algn="l" rtl="0">
              <a:lnSpc>
                <a:spcPct val="90000"/>
              </a:lnSpc>
              <a:spcBef>
                <a:spcPts val="1000"/>
              </a:spcBef>
              <a:spcAft>
                <a:spcPts val="0"/>
              </a:spcAft>
              <a:buClr>
                <a:schemeClr val="dk1"/>
              </a:buClr>
              <a:buSzPts val="2000"/>
              <a:buChar char="•"/>
            </a:pPr>
            <a:r>
              <a:rPr lang="en-US" sz="2400" dirty="0" err="1"/>
              <a:t>Acil</a:t>
            </a:r>
            <a:r>
              <a:rPr lang="en-US" sz="2400" dirty="0"/>
              <a:t> </a:t>
            </a:r>
            <a:r>
              <a:rPr lang="en-US" sz="2400" dirty="0" err="1"/>
              <a:t>Durumda</a:t>
            </a:r>
            <a:r>
              <a:rPr lang="en-US" sz="2400" dirty="0"/>
              <a:t> </a:t>
            </a:r>
            <a:r>
              <a:rPr lang="en-US" sz="2400" dirty="0" err="1"/>
              <a:t>Körlüğün</a:t>
            </a:r>
            <a:r>
              <a:rPr lang="en-US" sz="2400" dirty="0"/>
              <a:t> </a:t>
            </a:r>
            <a:r>
              <a:rPr lang="en-US" sz="2400" dirty="0" err="1"/>
              <a:t>Açılması</a:t>
            </a:r>
            <a:r>
              <a:rPr lang="en-US" sz="2400" dirty="0"/>
              <a:t> ve </a:t>
            </a:r>
            <a:r>
              <a:rPr lang="en-US" sz="2400" dirty="0" err="1"/>
              <a:t>Advers</a:t>
            </a:r>
            <a:r>
              <a:rPr lang="en-US" sz="2400" dirty="0"/>
              <a:t> Olay </a:t>
            </a:r>
            <a:r>
              <a:rPr lang="en-US" sz="2400" dirty="0" err="1"/>
              <a:t>Gözetimi</a:t>
            </a:r>
            <a:endParaRPr sz="2400" dirty="0"/>
          </a:p>
          <a:p>
            <a:pPr marL="228600" lvl="0" indent="-228600" algn="l" rtl="0">
              <a:lnSpc>
                <a:spcPct val="90000"/>
              </a:lnSpc>
              <a:spcBef>
                <a:spcPts val="1000"/>
              </a:spcBef>
              <a:spcAft>
                <a:spcPts val="0"/>
              </a:spcAft>
              <a:buClr>
                <a:schemeClr val="dk1"/>
              </a:buClr>
              <a:buSzPts val="2000"/>
              <a:buChar char="•"/>
            </a:pPr>
            <a:r>
              <a:rPr lang="en-US" sz="2400" dirty="0" err="1"/>
              <a:t>Toplumsal</a:t>
            </a:r>
            <a:r>
              <a:rPr lang="en-US" sz="2400" dirty="0"/>
              <a:t> ve </a:t>
            </a:r>
            <a:r>
              <a:rPr lang="en-US" sz="2400" dirty="0" err="1"/>
              <a:t>Kültürel</a:t>
            </a:r>
            <a:r>
              <a:rPr lang="en-US" sz="2400" dirty="0"/>
              <a:t> </a:t>
            </a:r>
            <a:r>
              <a:rPr lang="en-US" sz="2400" dirty="0" err="1"/>
              <a:t>Hususlar</a:t>
            </a:r>
            <a:endParaRPr sz="2400" dirty="0"/>
          </a:p>
          <a:p>
            <a:pPr marL="228600" lvl="0" indent="-228600" algn="l" rtl="0">
              <a:lnSpc>
                <a:spcPct val="90000"/>
              </a:lnSpc>
              <a:spcBef>
                <a:spcPts val="1000"/>
              </a:spcBef>
              <a:spcAft>
                <a:spcPts val="0"/>
              </a:spcAft>
              <a:buClr>
                <a:schemeClr val="dk1"/>
              </a:buClr>
              <a:buSzPts val="2000"/>
              <a:buChar char="•"/>
            </a:pPr>
            <a:r>
              <a:rPr lang="en-US" sz="2400" dirty="0" err="1"/>
              <a:t>Eğitim</a:t>
            </a:r>
            <a:r>
              <a:rPr lang="en-US" sz="2400" dirty="0"/>
              <a:t> ve </a:t>
            </a:r>
            <a:r>
              <a:rPr lang="en-US" sz="2400" dirty="0" err="1"/>
              <a:t>Rehberlik</a:t>
            </a:r>
            <a:endParaRP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Calibri"/>
              <a:buNone/>
            </a:pPr>
            <a:r>
              <a:rPr lang="en-US" b="1" dirty="0" err="1"/>
              <a:t>Etik</a:t>
            </a:r>
            <a:r>
              <a:rPr lang="en-US" b="1" dirty="0"/>
              <a:t> </a:t>
            </a:r>
            <a:r>
              <a:rPr lang="en-US" b="1" dirty="0" err="1"/>
              <a:t>Kurulların</a:t>
            </a:r>
            <a:r>
              <a:rPr lang="en-US" b="1" dirty="0"/>
              <a:t> </a:t>
            </a:r>
            <a:r>
              <a:rPr lang="en-US" b="1" dirty="0" err="1"/>
              <a:t>Önemi</a:t>
            </a:r>
            <a:r>
              <a:rPr lang="tr-TR" b="1" dirty="0"/>
              <a:t> ve </a:t>
            </a:r>
            <a:r>
              <a:rPr lang="en-US" b="1" dirty="0" err="1"/>
              <a:t>Oluşumu</a:t>
            </a:r>
            <a:endParaRPr dirty="0"/>
          </a:p>
        </p:txBody>
      </p:sp>
      <p:grpSp>
        <p:nvGrpSpPr>
          <p:cNvPr id="320" name="Google Shape;320;p18"/>
          <p:cNvGrpSpPr/>
          <p:nvPr/>
        </p:nvGrpSpPr>
        <p:grpSpPr>
          <a:xfrm>
            <a:off x="1477218" y="1548616"/>
            <a:ext cx="8775538" cy="2306537"/>
            <a:chOff x="2411" y="0"/>
            <a:chExt cx="8775538" cy="2306537"/>
          </a:xfrm>
        </p:grpSpPr>
        <p:sp>
          <p:nvSpPr>
            <p:cNvPr id="321" name="Google Shape;321;p18"/>
            <p:cNvSpPr/>
            <p:nvPr/>
          </p:nvSpPr>
          <p:spPr>
            <a:xfrm>
              <a:off x="658527" y="0"/>
              <a:ext cx="7463307" cy="2306537"/>
            </a:xfrm>
            <a:prstGeom prst="rightArrow">
              <a:avLst>
                <a:gd name="adj1" fmla="val 50000"/>
                <a:gd name="adj2" fmla="val 5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8"/>
            <p:cNvSpPr/>
            <p:nvPr/>
          </p:nvSpPr>
          <p:spPr>
            <a:xfrm>
              <a:off x="2411" y="691961"/>
              <a:ext cx="2093401" cy="922614"/>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8"/>
            <p:cNvSpPr txBox="1"/>
            <p:nvPr/>
          </p:nvSpPr>
          <p:spPr>
            <a:xfrm>
              <a:off x="47449" y="736999"/>
              <a:ext cx="2003325" cy="832538"/>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None/>
              </a:pPr>
              <a:r>
                <a:rPr lang="en-US" sz="2300">
                  <a:solidFill>
                    <a:schemeClr val="lt1"/>
                  </a:solidFill>
                  <a:latin typeface="Calibri"/>
                  <a:ea typeface="Calibri"/>
                  <a:cs typeface="Calibri"/>
                  <a:sym typeface="Calibri"/>
                </a:rPr>
                <a:t>Katılımcı Koruması</a:t>
              </a:r>
              <a:endParaRPr sz="2300">
                <a:solidFill>
                  <a:schemeClr val="lt1"/>
                </a:solidFill>
                <a:latin typeface="Calibri"/>
                <a:ea typeface="Calibri"/>
                <a:cs typeface="Calibri"/>
                <a:sym typeface="Calibri"/>
              </a:endParaRPr>
            </a:p>
          </p:txBody>
        </p:sp>
        <p:sp>
          <p:nvSpPr>
            <p:cNvPr id="324" name="Google Shape;324;p18"/>
            <p:cNvSpPr/>
            <p:nvPr/>
          </p:nvSpPr>
          <p:spPr>
            <a:xfrm>
              <a:off x="2229790" y="691961"/>
              <a:ext cx="2093401" cy="922614"/>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8"/>
            <p:cNvSpPr txBox="1"/>
            <p:nvPr/>
          </p:nvSpPr>
          <p:spPr>
            <a:xfrm>
              <a:off x="2274828" y="736999"/>
              <a:ext cx="2003325" cy="832538"/>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None/>
              </a:pPr>
              <a:r>
                <a:rPr lang="en-US" sz="2300">
                  <a:solidFill>
                    <a:schemeClr val="lt1"/>
                  </a:solidFill>
                  <a:latin typeface="Calibri"/>
                  <a:ea typeface="Calibri"/>
                  <a:cs typeface="Calibri"/>
                  <a:sym typeface="Calibri"/>
                </a:rPr>
                <a:t>Kamu Güveni</a:t>
              </a:r>
              <a:endParaRPr/>
            </a:p>
          </p:txBody>
        </p:sp>
        <p:sp>
          <p:nvSpPr>
            <p:cNvPr id="326" name="Google Shape;326;p18"/>
            <p:cNvSpPr/>
            <p:nvPr/>
          </p:nvSpPr>
          <p:spPr>
            <a:xfrm>
              <a:off x="4457169" y="691961"/>
              <a:ext cx="2093401" cy="922614"/>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txBox="1"/>
            <p:nvPr/>
          </p:nvSpPr>
          <p:spPr>
            <a:xfrm>
              <a:off x="4502207" y="736999"/>
              <a:ext cx="2003325" cy="832538"/>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None/>
              </a:pPr>
              <a:r>
                <a:rPr lang="en-US" sz="2300">
                  <a:solidFill>
                    <a:schemeClr val="lt1"/>
                  </a:solidFill>
                  <a:latin typeface="Calibri"/>
                  <a:ea typeface="Calibri"/>
                  <a:cs typeface="Calibri"/>
                  <a:sym typeface="Calibri"/>
                </a:rPr>
                <a:t>Mevzuata Uygunluk</a:t>
              </a:r>
              <a:endParaRPr/>
            </a:p>
          </p:txBody>
        </p:sp>
        <p:sp>
          <p:nvSpPr>
            <p:cNvPr id="328" name="Google Shape;328;p18"/>
            <p:cNvSpPr/>
            <p:nvPr/>
          </p:nvSpPr>
          <p:spPr>
            <a:xfrm>
              <a:off x="6684548" y="691961"/>
              <a:ext cx="2093401" cy="922614"/>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txBox="1"/>
            <p:nvPr/>
          </p:nvSpPr>
          <p:spPr>
            <a:xfrm>
              <a:off x="6729586" y="736999"/>
              <a:ext cx="2003325" cy="832538"/>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None/>
              </a:pPr>
              <a:r>
                <a:rPr lang="en-US" sz="2300">
                  <a:solidFill>
                    <a:schemeClr val="lt1"/>
                  </a:solidFill>
                  <a:latin typeface="Calibri"/>
                  <a:ea typeface="Calibri"/>
                  <a:cs typeface="Calibri"/>
                  <a:sym typeface="Calibri"/>
                </a:rPr>
                <a:t>Bilimsel ve Sosyal Değer</a:t>
              </a:r>
              <a:endParaRPr/>
            </a:p>
          </p:txBody>
        </p:sp>
      </p:grpSp>
      <p:sp>
        <p:nvSpPr>
          <p:cNvPr id="330" name="Google Shape;330;p18"/>
          <p:cNvSpPr txBox="1">
            <a:spLocks noGrp="1"/>
          </p:cNvSpPr>
          <p:nvPr>
            <p:ph type="body" idx="2"/>
          </p:nvPr>
        </p:nvSpPr>
        <p:spPr>
          <a:xfrm>
            <a:off x="600919" y="3900191"/>
            <a:ext cx="5495081" cy="241070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1" dirty="0" err="1"/>
              <a:t>Üyeler</a:t>
            </a:r>
            <a:endParaRPr b="1" dirty="0"/>
          </a:p>
          <a:p>
            <a:pPr marL="228600" lvl="0" indent="-228600" algn="l" rtl="0">
              <a:lnSpc>
                <a:spcPct val="90000"/>
              </a:lnSpc>
              <a:spcBef>
                <a:spcPts val="1000"/>
              </a:spcBef>
              <a:spcAft>
                <a:spcPts val="0"/>
              </a:spcAft>
              <a:buClr>
                <a:schemeClr val="dk1"/>
              </a:buClr>
              <a:buSzPts val="2800"/>
              <a:buChar char="•"/>
            </a:pPr>
            <a:r>
              <a:rPr lang="en-US" b="1" dirty="0" err="1"/>
              <a:t>Başkan</a:t>
            </a:r>
            <a:endParaRPr b="1" dirty="0"/>
          </a:p>
          <a:p>
            <a:pPr marL="228600" lvl="0" indent="-228600" algn="l" rtl="0">
              <a:lnSpc>
                <a:spcPct val="90000"/>
              </a:lnSpc>
              <a:spcBef>
                <a:spcPts val="1000"/>
              </a:spcBef>
              <a:spcAft>
                <a:spcPts val="0"/>
              </a:spcAft>
              <a:buClr>
                <a:schemeClr val="dk1"/>
              </a:buClr>
              <a:buSzPts val="2800"/>
              <a:buChar char="•"/>
            </a:pPr>
            <a:r>
              <a:rPr lang="en-US" b="1" dirty="0" err="1"/>
              <a:t>Topluluk</a:t>
            </a:r>
            <a:r>
              <a:rPr lang="en-US" b="1" dirty="0"/>
              <a:t> </a:t>
            </a:r>
            <a:r>
              <a:rPr lang="en-US" b="1" dirty="0" err="1"/>
              <a:t>Temsilcileri</a:t>
            </a:r>
            <a:endParaRPr b="1" dirty="0"/>
          </a:p>
          <a:p>
            <a:pPr marL="228600" lvl="0" indent="-228600" algn="l" rtl="0">
              <a:lnSpc>
                <a:spcPct val="90000"/>
              </a:lnSpc>
              <a:spcBef>
                <a:spcPts val="1000"/>
              </a:spcBef>
              <a:spcAft>
                <a:spcPts val="0"/>
              </a:spcAft>
              <a:buClr>
                <a:schemeClr val="dk1"/>
              </a:buClr>
              <a:buSzPts val="2800"/>
              <a:buChar char="•"/>
            </a:pPr>
            <a:r>
              <a:rPr lang="en-US" b="1" dirty="0" err="1"/>
              <a:t>Yasal</a:t>
            </a:r>
            <a:r>
              <a:rPr lang="en-US" b="1" dirty="0"/>
              <a:t> ve </a:t>
            </a:r>
            <a:r>
              <a:rPr lang="en-US" b="1" dirty="0" err="1"/>
              <a:t>Düzenleyici</a:t>
            </a:r>
            <a:r>
              <a:rPr lang="en-US" b="1" dirty="0"/>
              <a:t> </a:t>
            </a:r>
            <a:r>
              <a:rPr lang="en-US" b="1" dirty="0" err="1"/>
              <a:t>Uzmanlar</a:t>
            </a:r>
            <a:endParaRPr dirty="0"/>
          </a:p>
        </p:txBody>
      </p:sp>
      <p:pic>
        <p:nvPicPr>
          <p:cNvPr id="331" name="Google Shape;331;p18" descr="Ethics Committees: Guidance for Business and Patient Best Practices"/>
          <p:cNvPicPr preferRelativeResize="0"/>
          <p:nvPr/>
        </p:nvPicPr>
        <p:blipFill rotWithShape="1">
          <a:blip r:embed="rId3">
            <a:alphaModFix/>
          </a:blip>
          <a:srcRect/>
          <a:stretch/>
        </p:blipFill>
        <p:spPr>
          <a:xfrm>
            <a:off x="6731680" y="4009372"/>
            <a:ext cx="4375231" cy="186964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sp>
        <p:nvSpPr>
          <p:cNvPr id="337" name="Google Shape;337;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19"/>
          <p:cNvSpPr/>
          <p:nvPr/>
        </p:nvSpPr>
        <p:spPr>
          <a:xfrm>
            <a:off x="0" y="0"/>
            <a:ext cx="12192000" cy="2176818"/>
          </a:xfrm>
          <a:custGeom>
            <a:avLst/>
            <a:gdLst/>
            <a:ahLst/>
            <a:cxnLst/>
            <a:rect l="l" t="t" r="r" b="b"/>
            <a:pathLst>
              <a:path w="12192000" h="2237474" extrusionOk="0">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19"/>
          <p:cNvSpPr txBox="1">
            <a:spLocks noGrp="1"/>
          </p:cNvSpPr>
          <p:nvPr>
            <p:ph type="title"/>
          </p:nvPr>
        </p:nvSpPr>
        <p:spPr>
          <a:xfrm>
            <a:off x="1137037" y="741082"/>
            <a:ext cx="9274512" cy="9496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latin typeface="Calibri" panose="020F0502020204030204" pitchFamily="34" charset="0"/>
                <a:ea typeface="Calibri" panose="020F0502020204030204" pitchFamily="34" charset="0"/>
                <a:cs typeface="Calibri" panose="020F0502020204030204" pitchFamily="34" charset="0"/>
              </a:rPr>
              <a:t>İyi </a:t>
            </a:r>
            <a:r>
              <a:rPr lang="en-US" b="1" dirty="0" err="1">
                <a:latin typeface="Calibri" panose="020F0502020204030204" pitchFamily="34" charset="0"/>
                <a:ea typeface="Calibri" panose="020F0502020204030204" pitchFamily="34" charset="0"/>
                <a:cs typeface="Calibri" panose="020F0502020204030204" pitchFamily="34" charset="0"/>
              </a:rPr>
              <a:t>Klinik</a:t>
            </a:r>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err="1">
                <a:latin typeface="Calibri" panose="020F0502020204030204" pitchFamily="34" charset="0"/>
                <a:ea typeface="Calibri" panose="020F0502020204030204" pitchFamily="34" charset="0"/>
                <a:cs typeface="Calibri" panose="020F0502020204030204" pitchFamily="34" charset="0"/>
              </a:rPr>
              <a:t>Uygulama</a:t>
            </a:r>
            <a:r>
              <a:rPr lang="tr-TR" b="1" dirty="0" err="1">
                <a:latin typeface="Calibri" panose="020F0502020204030204" pitchFamily="34" charset="0"/>
                <a:ea typeface="Calibri" panose="020F0502020204030204" pitchFamily="34" charset="0"/>
                <a:cs typeface="Calibri" panose="020F0502020204030204" pitchFamily="34" charset="0"/>
              </a:rPr>
              <a:t>lar</a:t>
            </a:r>
            <a:r>
              <a:rPr lang="en-US" b="1" dirty="0">
                <a:latin typeface="Calibri" panose="020F0502020204030204" pitchFamily="34" charset="0"/>
                <a:ea typeface="Calibri" panose="020F0502020204030204" pitchFamily="34" charset="0"/>
                <a:cs typeface="Calibri" panose="020F0502020204030204" pitchFamily="34" charset="0"/>
              </a:rPr>
              <a:t> (GCP)</a:t>
            </a:r>
            <a:endParaRPr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340" name="Google Shape;340;p19"/>
          <p:cNvSpPr/>
          <p:nvPr/>
        </p:nvSpPr>
        <p:spPr>
          <a:xfrm>
            <a:off x="4360460" y="6189260"/>
            <a:ext cx="7831541" cy="668740"/>
          </a:xfrm>
          <a:custGeom>
            <a:avLst/>
            <a:gdLst/>
            <a:ahLst/>
            <a:cxnLst/>
            <a:rect l="l" t="t" r="r" b="b"/>
            <a:pathLst>
              <a:path w="9517857" h="918356" extrusionOk="0">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19"/>
          <p:cNvSpPr/>
          <p:nvPr/>
        </p:nvSpPr>
        <p:spPr>
          <a:xfrm>
            <a:off x="1050925" y="2101391"/>
            <a:ext cx="4834283" cy="40596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2800" dirty="0">
                <a:solidFill>
                  <a:schemeClr val="dk1"/>
                </a:solidFill>
                <a:latin typeface="Calibri"/>
                <a:ea typeface="Calibri"/>
                <a:cs typeface="Calibri"/>
                <a:sym typeface="Calibri"/>
              </a:rPr>
              <a:t>GCP, </a:t>
            </a:r>
            <a:r>
              <a:rPr lang="en-US" sz="2800" dirty="0" err="1">
                <a:solidFill>
                  <a:schemeClr val="dk1"/>
                </a:solidFill>
                <a:latin typeface="Calibri"/>
                <a:ea typeface="Calibri"/>
                <a:cs typeface="Calibri"/>
                <a:sym typeface="Calibri"/>
              </a:rPr>
              <a:t>klinik</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araştırma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sponsorlarının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araştırmacıların</a:t>
            </a:r>
            <a:r>
              <a:rPr lang="en-US" sz="2800" dirty="0">
                <a:solidFill>
                  <a:schemeClr val="dk1"/>
                </a:solidFill>
                <a:latin typeface="Calibri"/>
                <a:ea typeface="Calibri"/>
                <a:cs typeface="Calibri"/>
                <a:sym typeface="Calibri"/>
              </a:rPr>
              <a:t> ve </a:t>
            </a:r>
            <a:r>
              <a:rPr lang="en-US" sz="2800" dirty="0" err="1">
                <a:solidFill>
                  <a:schemeClr val="dk1"/>
                </a:solidFill>
                <a:latin typeface="Calibri"/>
                <a:ea typeface="Calibri"/>
                <a:cs typeface="Calibri"/>
                <a:sym typeface="Calibri"/>
              </a:rPr>
              <a:t>gözlemcilerin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sorumluluklarını</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tanımlayan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bir</a:t>
            </a:r>
            <a:r>
              <a:rPr lang="en-US" sz="2800" dirty="0">
                <a:solidFill>
                  <a:schemeClr val="dk1"/>
                </a:solidFill>
                <a:latin typeface="Calibri"/>
                <a:ea typeface="Calibri"/>
                <a:cs typeface="Calibri"/>
                <a:sym typeface="Calibri"/>
              </a:rPr>
              <a:t> dizi </a:t>
            </a:r>
            <a:r>
              <a:rPr lang="en-US" sz="2800" dirty="0" err="1">
                <a:solidFill>
                  <a:schemeClr val="dk1"/>
                </a:solidFill>
                <a:latin typeface="Calibri"/>
                <a:ea typeface="Calibri"/>
                <a:cs typeface="Calibri"/>
                <a:sym typeface="Calibri"/>
              </a:rPr>
              <a:t>kılavuz</a:t>
            </a:r>
            <a:r>
              <a:rPr lang="en-US" sz="2800" dirty="0">
                <a:solidFill>
                  <a:schemeClr val="dk1"/>
                </a:solidFill>
                <a:latin typeface="Calibri"/>
                <a:ea typeface="Calibri"/>
                <a:cs typeface="Calibri"/>
                <a:sym typeface="Calibri"/>
              </a:rPr>
              <a:t> ve </a:t>
            </a:r>
            <a:r>
              <a:rPr lang="en-US" sz="2800" dirty="0" err="1">
                <a:solidFill>
                  <a:schemeClr val="dk1"/>
                </a:solidFill>
                <a:latin typeface="Calibri"/>
                <a:ea typeface="Calibri"/>
                <a:cs typeface="Calibri"/>
                <a:sym typeface="Calibri"/>
              </a:rPr>
              <a:t>standarttır</a:t>
            </a:r>
            <a:endParaRPr sz="3200" dirty="0">
              <a:solidFill>
                <a:schemeClr val="dk1"/>
              </a:solidFill>
              <a:latin typeface="Calibri"/>
              <a:ea typeface="Calibri"/>
              <a:cs typeface="Calibri"/>
              <a:sym typeface="Calibri"/>
            </a:endParaRPr>
          </a:p>
        </p:txBody>
      </p:sp>
      <p:sp>
        <p:nvSpPr>
          <p:cNvPr id="342" name="Google Shape;342;p19"/>
          <p:cNvSpPr/>
          <p:nvPr/>
        </p:nvSpPr>
        <p:spPr>
          <a:xfrm>
            <a:off x="6096000" y="2010319"/>
            <a:ext cx="5562600" cy="40596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dirty="0">
                <a:solidFill>
                  <a:schemeClr val="dk1"/>
                </a:solidFill>
                <a:latin typeface="Calibri"/>
                <a:ea typeface="Calibri"/>
                <a:cs typeface="Calibri"/>
                <a:sym typeface="Calibri"/>
              </a:rPr>
              <a:t>Bu </a:t>
            </a:r>
            <a:r>
              <a:rPr lang="en-US" sz="2800" dirty="0" err="1">
                <a:solidFill>
                  <a:schemeClr val="dk1"/>
                </a:solidFill>
                <a:latin typeface="Calibri"/>
                <a:ea typeface="Calibri"/>
                <a:cs typeface="Calibri"/>
                <a:sym typeface="Calibri"/>
              </a:rPr>
              <a:t>kılavuzlar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çalışma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katılımcılarının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güvenliğ</a:t>
            </a:r>
            <a:r>
              <a:rPr lang="tr-TR" sz="2800" dirty="0">
                <a:solidFill>
                  <a:schemeClr val="dk1"/>
                </a:solidFill>
                <a:latin typeface="Calibri"/>
                <a:ea typeface="Calibri"/>
                <a:cs typeface="Calibri"/>
                <a:sym typeface="Calibri"/>
              </a:rPr>
              <a:t>ini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refahını</a:t>
            </a:r>
            <a:r>
              <a:rPr lang="en-US" sz="2800" dirty="0">
                <a:solidFill>
                  <a:schemeClr val="dk1"/>
                </a:solidFill>
                <a:latin typeface="Calibri"/>
                <a:ea typeface="Calibri"/>
                <a:cs typeface="Calibri"/>
                <a:sym typeface="Calibri"/>
              </a:rPr>
              <a:t> ve </a:t>
            </a:r>
            <a:r>
              <a:rPr lang="en-US" sz="2800" dirty="0" err="1">
                <a:solidFill>
                  <a:schemeClr val="dk1"/>
                </a:solidFill>
                <a:latin typeface="Calibri"/>
                <a:ea typeface="Calibri"/>
                <a:cs typeface="Calibri"/>
                <a:sym typeface="Calibri"/>
              </a:rPr>
              <a:t>haklarını</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tem</a:t>
            </a:r>
            <a:r>
              <a:rPr lang="tr-TR" sz="2800" dirty="0">
                <a:solidFill>
                  <a:schemeClr val="dk1"/>
                </a:solidFill>
                <a:latin typeface="Calibri"/>
                <a:ea typeface="Calibri"/>
                <a:cs typeface="Calibri"/>
                <a:sym typeface="Calibri"/>
              </a:rPr>
              <a:t>i</a:t>
            </a:r>
            <a:r>
              <a:rPr lang="en-US" sz="2800" dirty="0">
                <a:solidFill>
                  <a:schemeClr val="dk1"/>
                </a:solidFill>
                <a:latin typeface="Calibri"/>
                <a:ea typeface="Calibri"/>
                <a:cs typeface="Calibri"/>
                <a:sym typeface="Calibri"/>
              </a:rPr>
              <a:t>n </a:t>
            </a:r>
            <a:r>
              <a:rPr lang="en-US" sz="2800" dirty="0" err="1">
                <a:solidFill>
                  <a:schemeClr val="dk1"/>
                </a:solidFill>
                <a:latin typeface="Calibri"/>
                <a:ea typeface="Calibri"/>
                <a:cs typeface="Calibri"/>
                <a:sym typeface="Calibri"/>
              </a:rPr>
              <a:t>eder</a:t>
            </a:r>
            <a:r>
              <a:rPr lang="en-US" sz="2800" dirty="0">
                <a:solidFill>
                  <a:schemeClr val="dk1"/>
                </a:solidFill>
                <a:latin typeface="Calibri"/>
                <a:ea typeface="Calibri"/>
                <a:cs typeface="Calibri"/>
                <a:sym typeface="Calibri"/>
              </a:rPr>
              <a:t> ve kl</a:t>
            </a:r>
            <a:r>
              <a:rPr lang="tr-TR" sz="2800" dirty="0">
                <a:solidFill>
                  <a:schemeClr val="dk1"/>
                </a:solidFill>
                <a:latin typeface="Calibri"/>
                <a:ea typeface="Calibri"/>
                <a:cs typeface="Calibri"/>
                <a:sym typeface="Calibri"/>
              </a:rPr>
              <a:t>inik</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araştırma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veriler</a:t>
            </a:r>
            <a:r>
              <a:rPr lang="tr-TR" sz="2800" dirty="0">
                <a:solidFill>
                  <a:schemeClr val="dk1"/>
                </a:solidFill>
                <a:latin typeface="Calibri"/>
                <a:ea typeface="Calibri"/>
                <a:cs typeface="Calibri"/>
                <a:sym typeface="Calibri"/>
              </a:rPr>
              <a:t>inin</a:t>
            </a:r>
            <a:r>
              <a:rPr lang="en-US" sz="2800" dirty="0">
                <a:solidFill>
                  <a:schemeClr val="dk1"/>
                </a:solidFill>
                <a:latin typeface="Calibri"/>
                <a:ea typeface="Calibri"/>
                <a:cs typeface="Calibri"/>
                <a:sym typeface="Calibri"/>
              </a:rPr>
              <a:t> kal</a:t>
            </a:r>
            <a:r>
              <a:rPr lang="tr-TR" sz="2800" dirty="0">
                <a:solidFill>
                  <a:schemeClr val="dk1"/>
                </a:solidFill>
                <a:latin typeface="Calibri"/>
                <a:ea typeface="Calibri"/>
                <a:cs typeface="Calibri"/>
                <a:sym typeface="Calibri"/>
              </a:rPr>
              <a:t>i</a:t>
            </a:r>
            <a:r>
              <a:rPr lang="en-US" sz="2800" dirty="0" err="1">
                <a:solidFill>
                  <a:schemeClr val="dk1"/>
                </a:solidFill>
                <a:latin typeface="Calibri"/>
                <a:ea typeface="Calibri"/>
                <a:cs typeface="Calibri"/>
                <a:sym typeface="Calibri"/>
              </a:rPr>
              <a:t>tes</a:t>
            </a:r>
            <a:r>
              <a:rPr lang="tr-TR" sz="2800" dirty="0">
                <a:solidFill>
                  <a:schemeClr val="dk1"/>
                </a:solidFill>
                <a:latin typeface="Calibri"/>
                <a:ea typeface="Calibri"/>
                <a:cs typeface="Calibri"/>
                <a:sym typeface="Calibri"/>
              </a:rPr>
              <a:t>ini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bütünlüğünü</a:t>
            </a:r>
            <a:r>
              <a:rPr lang="en-US" sz="2800" dirty="0">
                <a:solidFill>
                  <a:schemeClr val="dk1"/>
                </a:solidFill>
                <a:latin typeface="Calibri"/>
                <a:ea typeface="Calibri"/>
                <a:cs typeface="Calibri"/>
                <a:sym typeface="Calibri"/>
              </a:rPr>
              <a:t> ve </a:t>
            </a:r>
            <a:r>
              <a:rPr lang="en-US" sz="2800" dirty="0" err="1">
                <a:solidFill>
                  <a:schemeClr val="dk1"/>
                </a:solidFill>
                <a:latin typeface="Calibri"/>
                <a:ea typeface="Calibri"/>
                <a:cs typeface="Calibri"/>
                <a:sym typeface="Calibri"/>
              </a:rPr>
              <a:t>güven</a:t>
            </a:r>
            <a:r>
              <a:rPr lang="tr-TR" sz="2800" dirty="0" err="1">
                <a:solidFill>
                  <a:schemeClr val="dk1"/>
                </a:solidFill>
                <a:latin typeface="Calibri"/>
                <a:ea typeface="Calibri"/>
                <a:cs typeface="Calibri"/>
                <a:sym typeface="Calibri"/>
              </a:rPr>
              <a:t>ilirliğini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garant</a:t>
            </a:r>
            <a:r>
              <a:rPr lang="tr-TR" sz="2800" dirty="0">
                <a:solidFill>
                  <a:schemeClr val="dk1"/>
                </a:solidFill>
                <a:latin typeface="Calibri"/>
                <a:ea typeface="Calibri"/>
                <a:cs typeface="Calibri"/>
                <a:sym typeface="Calibri"/>
              </a:rPr>
              <a:t>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eder</a:t>
            </a:r>
            <a:endParaRPr sz="3200" dirty="0">
              <a:solidFill>
                <a:schemeClr val="dk1"/>
              </a:solidFill>
              <a:latin typeface="Calibri"/>
              <a:ea typeface="Calibri"/>
              <a:cs typeface="Calibri"/>
              <a:sym typeface="Calibri"/>
            </a:endParaRPr>
          </a:p>
        </p:txBody>
      </p:sp>
      <p:pic>
        <p:nvPicPr>
          <p:cNvPr id="343" name="Google Shape;343;p19" descr="A logo with text on it&#10;&#10;Description automatically generated"/>
          <p:cNvPicPr preferRelativeResize="0"/>
          <p:nvPr/>
        </p:nvPicPr>
        <p:blipFill rotWithShape="1">
          <a:blip r:embed="rId3">
            <a:alphaModFix/>
          </a:blip>
          <a:srcRect/>
          <a:stretch/>
        </p:blipFill>
        <p:spPr>
          <a:xfrm>
            <a:off x="4712184" y="4660472"/>
            <a:ext cx="2346049" cy="16973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pic>
        <p:nvPicPr>
          <p:cNvPr id="104" name="Google Shape;104;p2" descr="Glasses on top of a book"/>
          <p:cNvPicPr preferRelativeResize="0"/>
          <p:nvPr/>
        </p:nvPicPr>
        <p:blipFill rotWithShape="1">
          <a:blip r:embed="rId3">
            <a:alphaModFix/>
          </a:blip>
          <a:srcRect t="21380" r="9091" b="1432"/>
          <a:stretch/>
        </p:blipFill>
        <p:spPr>
          <a:xfrm>
            <a:off x="20" y="10"/>
            <a:ext cx="12191980" cy="6857990"/>
          </a:xfrm>
          <a:prstGeom prst="rect">
            <a:avLst/>
          </a:prstGeom>
          <a:noFill/>
          <a:ln>
            <a:noFill/>
          </a:ln>
        </p:spPr>
      </p:pic>
      <p:sp>
        <p:nvSpPr>
          <p:cNvPr id="105" name="Google Shape;105;p2"/>
          <p:cNvSpPr/>
          <p:nvPr/>
        </p:nvSpPr>
        <p:spPr>
          <a:xfrm>
            <a:off x="0" y="0"/>
            <a:ext cx="12192000" cy="6858000"/>
          </a:xfrm>
          <a:prstGeom prst="rect">
            <a:avLst/>
          </a:prstGeom>
          <a:gradFill>
            <a:gsLst>
              <a:gs pos="0">
                <a:srgbClr val="E7E6E6">
                  <a:alpha val="67843"/>
                </a:srgbClr>
              </a:gs>
              <a:gs pos="10000">
                <a:srgbClr val="E7E6E6">
                  <a:alpha val="67843"/>
                </a:srgbClr>
              </a:gs>
              <a:gs pos="85000">
                <a:srgbClr val="E7E6E6">
                  <a:alpha val="96862"/>
                </a:srgbClr>
              </a:gs>
              <a:gs pos="100000">
                <a:srgbClr val="E7E6E6">
                  <a:alpha val="96862"/>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err="1"/>
              <a:t>Öğrenme</a:t>
            </a:r>
            <a:r>
              <a:rPr lang="en-US" b="1" dirty="0"/>
              <a:t> </a:t>
            </a:r>
            <a:r>
              <a:rPr lang="en-US" b="1" dirty="0" err="1"/>
              <a:t>Hedefleri</a:t>
            </a:r>
            <a:endParaRPr b="1" dirty="0"/>
          </a:p>
        </p:txBody>
      </p:sp>
      <p:grpSp>
        <p:nvGrpSpPr>
          <p:cNvPr id="107" name="Google Shape;107;p2"/>
          <p:cNvGrpSpPr/>
          <p:nvPr/>
        </p:nvGrpSpPr>
        <p:grpSpPr>
          <a:xfrm>
            <a:off x="838200" y="1827632"/>
            <a:ext cx="10515600" cy="4347322"/>
            <a:chOff x="0" y="2007"/>
            <a:chExt cx="10515600" cy="4347322"/>
          </a:xfrm>
        </p:grpSpPr>
        <p:sp>
          <p:nvSpPr>
            <p:cNvPr id="108" name="Google Shape;108;p2"/>
            <p:cNvSpPr/>
            <p:nvPr/>
          </p:nvSpPr>
          <p:spPr>
            <a:xfrm>
              <a:off x="2103120" y="2007"/>
              <a:ext cx="8412480" cy="1040029"/>
            </a:xfrm>
            <a:prstGeom prst="rect">
              <a:avLst/>
            </a:prstGeom>
            <a:solidFill>
              <a:srgbClr val="F7D5CB">
                <a:alpha val="89803"/>
              </a:srgbClr>
            </a:solidFill>
            <a:ln w="9525" cap="flat" cmpd="sng">
              <a:solidFill>
                <a:srgbClr val="F7D5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txBox="1"/>
            <p:nvPr/>
          </p:nvSpPr>
          <p:spPr>
            <a:xfrm>
              <a:off x="2103120" y="2007"/>
              <a:ext cx="8412480" cy="1040029"/>
            </a:xfrm>
            <a:prstGeom prst="rect">
              <a:avLst/>
            </a:prstGeom>
            <a:noFill/>
            <a:ln>
              <a:noFill/>
            </a:ln>
          </p:spPr>
          <p:txBody>
            <a:bodyPr spcFirstLastPara="1" wrap="square" lIns="163225" tIns="264150" rIns="163225" bIns="264150" anchor="ctr" anchorCtr="0">
              <a:noAutofit/>
            </a:bodyPr>
            <a:lstStyle/>
            <a:p>
              <a:pPr marL="0" marR="0" lvl="0" indent="0" algn="l" rtl="0">
                <a:lnSpc>
                  <a:spcPct val="90000"/>
                </a:lnSpc>
                <a:spcBef>
                  <a:spcPts val="0"/>
                </a:spcBef>
                <a:spcAft>
                  <a:spcPts val="0"/>
                </a:spcAft>
                <a:buNone/>
              </a:pPr>
              <a:r>
                <a:rPr lang="en-US" sz="2400" b="0" i="0" u="none" strike="noStrike" cap="none" dirty="0" err="1">
                  <a:solidFill>
                    <a:schemeClr val="dk1"/>
                  </a:solidFill>
                  <a:latin typeface="Calibri"/>
                  <a:ea typeface="Calibri"/>
                  <a:cs typeface="Calibri"/>
                  <a:sym typeface="Calibri"/>
                </a:rPr>
                <a:t>İlaç</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geliştirme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aşamaları</a:t>
              </a:r>
              <a:r>
                <a:rPr lang="en-US" sz="2400" b="0" i="0" u="none" strike="noStrike" cap="none" dirty="0">
                  <a:solidFill>
                    <a:schemeClr val="dk1"/>
                  </a:solidFill>
                  <a:latin typeface="Calibri"/>
                  <a:ea typeface="Calibri"/>
                  <a:cs typeface="Calibri"/>
                  <a:sym typeface="Calibri"/>
                </a:rPr>
                <a:t> ve </a:t>
              </a:r>
              <a:r>
                <a:rPr lang="en-US" sz="2400" b="0" i="0" u="none" strike="noStrike" cap="none" dirty="0" err="1">
                  <a:solidFill>
                    <a:schemeClr val="dk1"/>
                  </a:solidFill>
                  <a:latin typeface="Calibri"/>
                  <a:ea typeface="Calibri"/>
                  <a:cs typeface="Calibri"/>
                  <a:sym typeface="Calibri"/>
                </a:rPr>
                <a:t>klinik</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araştırmanın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temel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ilkeleri</a:t>
              </a:r>
              <a:endParaRPr sz="2400" b="0" i="0" u="none" strike="noStrike" cap="none" dirty="0">
                <a:solidFill>
                  <a:schemeClr val="dk1"/>
                </a:solidFill>
                <a:latin typeface="Calibri"/>
                <a:ea typeface="Calibri"/>
                <a:cs typeface="Calibri"/>
                <a:sym typeface="Calibri"/>
              </a:endParaRPr>
            </a:p>
          </p:txBody>
        </p:sp>
        <p:sp>
          <p:nvSpPr>
            <p:cNvPr id="110" name="Google Shape;110;p2"/>
            <p:cNvSpPr/>
            <p:nvPr/>
          </p:nvSpPr>
          <p:spPr>
            <a:xfrm>
              <a:off x="0" y="2007"/>
              <a:ext cx="2103120" cy="1040029"/>
            </a:xfrm>
            <a:prstGeom prst="rect">
              <a:avLst/>
            </a:prstGeom>
            <a:gradFill>
              <a:gsLst>
                <a:gs pos="0">
                  <a:srgbClr val="F08B54"/>
                </a:gs>
                <a:gs pos="50000">
                  <a:srgbClr val="F67A26"/>
                </a:gs>
                <a:gs pos="100000">
                  <a:srgbClr val="E36A18"/>
                </a:gs>
              </a:gsLst>
              <a:lin ang="5400000" scaled="0"/>
            </a:gradFill>
            <a:ln w="952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txBox="1"/>
            <p:nvPr/>
          </p:nvSpPr>
          <p:spPr>
            <a:xfrm>
              <a:off x="0" y="2007"/>
              <a:ext cx="2103120" cy="1040029"/>
            </a:xfrm>
            <a:prstGeom prst="rect">
              <a:avLst/>
            </a:prstGeom>
            <a:noFill/>
            <a:ln>
              <a:noFill/>
            </a:ln>
          </p:spPr>
          <p:txBody>
            <a:bodyPr spcFirstLastPara="1" wrap="square" lIns="111275" tIns="102725" rIns="111275" bIns="102725" anchor="ctr" anchorCtr="0">
              <a:noAutofit/>
            </a:bodyPr>
            <a:lstStyle/>
            <a:p>
              <a:pPr marL="0" marR="0" lvl="0" indent="0" algn="ctr" rtl="0">
                <a:lnSpc>
                  <a:spcPct val="90000"/>
                </a:lnSpc>
                <a:spcBef>
                  <a:spcPts val="0"/>
                </a:spcBef>
                <a:spcAft>
                  <a:spcPts val="0"/>
                </a:spcAft>
                <a:buNone/>
              </a:pPr>
              <a:r>
                <a:rPr lang="en-US" sz="2800" b="0" i="0" u="none" strike="noStrike" cap="none" dirty="0" err="1">
                  <a:solidFill>
                    <a:schemeClr val="lt1"/>
                  </a:solidFill>
                  <a:latin typeface="Calibri"/>
                  <a:ea typeface="Calibri"/>
                  <a:cs typeface="Calibri"/>
                  <a:sym typeface="Calibri"/>
                </a:rPr>
                <a:t>Tanımla</a:t>
              </a:r>
              <a:endParaRPr sz="2800" b="0" i="0" u="none" strike="noStrike" cap="none" dirty="0">
                <a:solidFill>
                  <a:schemeClr val="lt1"/>
                </a:solidFill>
                <a:latin typeface="Calibri"/>
                <a:ea typeface="Calibri"/>
                <a:cs typeface="Calibri"/>
                <a:sym typeface="Calibri"/>
              </a:endParaRPr>
            </a:p>
          </p:txBody>
        </p:sp>
        <p:sp>
          <p:nvSpPr>
            <p:cNvPr id="112" name="Google Shape;112;p2"/>
            <p:cNvSpPr/>
            <p:nvPr/>
          </p:nvSpPr>
          <p:spPr>
            <a:xfrm>
              <a:off x="2103120" y="1104438"/>
              <a:ext cx="8412480" cy="1040029"/>
            </a:xfrm>
            <a:prstGeom prst="rect">
              <a:avLst/>
            </a:prstGeom>
            <a:solidFill>
              <a:srgbClr val="E0E0E0">
                <a:alpha val="89803"/>
              </a:srgbClr>
            </a:solidFill>
            <a:ln w="9525" cap="flat" cmpd="sng">
              <a:solidFill>
                <a:srgbClr val="E0E0E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txBox="1"/>
            <p:nvPr/>
          </p:nvSpPr>
          <p:spPr>
            <a:xfrm>
              <a:off x="2103120" y="1104438"/>
              <a:ext cx="8412480" cy="1040029"/>
            </a:xfrm>
            <a:prstGeom prst="rect">
              <a:avLst/>
            </a:prstGeom>
            <a:noFill/>
            <a:ln>
              <a:noFill/>
            </a:ln>
          </p:spPr>
          <p:txBody>
            <a:bodyPr spcFirstLastPara="1" wrap="square" lIns="163225" tIns="264150" rIns="163225" bIns="264150" anchor="ctr" anchorCtr="0">
              <a:noAutofit/>
            </a:bodyPr>
            <a:lstStyle/>
            <a:p>
              <a:pPr marL="0" marR="0" lvl="0" indent="0" algn="l" rtl="0">
                <a:lnSpc>
                  <a:spcPct val="90000"/>
                </a:lnSpc>
                <a:spcBef>
                  <a:spcPts val="0"/>
                </a:spcBef>
                <a:spcAft>
                  <a:spcPts val="0"/>
                </a:spcAft>
                <a:buNone/>
              </a:pPr>
              <a:r>
                <a:rPr lang="en-US" sz="2400" b="0" i="0" u="none" strike="noStrike" cap="none" dirty="0" err="1">
                  <a:solidFill>
                    <a:schemeClr val="dk1"/>
                  </a:solidFill>
                  <a:latin typeface="Calibri"/>
                  <a:ea typeface="Calibri"/>
                  <a:cs typeface="Calibri"/>
                  <a:sym typeface="Calibri"/>
                </a:rPr>
                <a:t>Etik</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Kurulların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temel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görevleri</a:t>
              </a:r>
              <a:r>
                <a:rPr lang="en-US" sz="2400" b="0" i="0" u="none" strike="noStrike" cap="none" dirty="0">
                  <a:solidFill>
                    <a:schemeClr val="dk1"/>
                  </a:solidFill>
                  <a:latin typeface="Calibri"/>
                  <a:ea typeface="Calibri"/>
                  <a:cs typeface="Calibri"/>
                  <a:sym typeface="Calibri"/>
                </a:rPr>
                <a:t> ve </a:t>
              </a:r>
              <a:r>
                <a:rPr lang="en-US" sz="2400" b="0" i="0" u="none" strike="noStrike" cap="none" dirty="0" err="1">
                  <a:solidFill>
                    <a:schemeClr val="dk1"/>
                  </a:solidFill>
                  <a:latin typeface="Calibri"/>
                  <a:ea typeface="Calibri"/>
                  <a:cs typeface="Calibri"/>
                  <a:sym typeface="Calibri"/>
                </a:rPr>
                <a:t>alanları</a:t>
              </a:r>
              <a:endParaRPr sz="2400" b="0" i="0" u="none" strike="noStrike" cap="none" dirty="0">
                <a:solidFill>
                  <a:schemeClr val="dk1"/>
                </a:solidFill>
                <a:latin typeface="Calibri"/>
                <a:ea typeface="Calibri"/>
                <a:cs typeface="Calibri"/>
                <a:sym typeface="Calibri"/>
              </a:endParaRPr>
            </a:p>
          </p:txBody>
        </p:sp>
        <p:sp>
          <p:nvSpPr>
            <p:cNvPr id="114" name="Google Shape;114;p2"/>
            <p:cNvSpPr/>
            <p:nvPr/>
          </p:nvSpPr>
          <p:spPr>
            <a:xfrm>
              <a:off x="0" y="1104438"/>
              <a:ext cx="2103120" cy="1040029"/>
            </a:xfrm>
            <a:prstGeom prst="rect">
              <a:avLst/>
            </a:prstGeom>
            <a:gradFill>
              <a:gsLst>
                <a:gs pos="0">
                  <a:srgbClr val="AFAFAF"/>
                </a:gs>
                <a:gs pos="50000">
                  <a:schemeClr val="accent3"/>
                </a:gs>
                <a:gs pos="100000">
                  <a:srgbClr val="919191"/>
                </a:gs>
              </a:gsLst>
              <a:lin ang="5400000" scaled="0"/>
            </a:gradFill>
            <a:ln w="952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txBox="1"/>
            <p:nvPr/>
          </p:nvSpPr>
          <p:spPr>
            <a:xfrm>
              <a:off x="0" y="1104438"/>
              <a:ext cx="2103120" cy="1040029"/>
            </a:xfrm>
            <a:prstGeom prst="rect">
              <a:avLst/>
            </a:prstGeom>
            <a:noFill/>
            <a:ln>
              <a:noFill/>
            </a:ln>
          </p:spPr>
          <p:txBody>
            <a:bodyPr spcFirstLastPara="1" wrap="square" lIns="111275" tIns="102725" rIns="111275" bIns="102725" anchor="ctr" anchorCtr="0">
              <a:noAutofit/>
            </a:bodyPr>
            <a:lstStyle/>
            <a:p>
              <a:pPr marL="0" marR="0" lvl="0" indent="0" algn="ctr" rtl="0">
                <a:lnSpc>
                  <a:spcPct val="90000"/>
                </a:lnSpc>
                <a:spcBef>
                  <a:spcPts val="0"/>
                </a:spcBef>
                <a:spcAft>
                  <a:spcPts val="0"/>
                </a:spcAft>
                <a:buNone/>
              </a:pPr>
              <a:r>
                <a:rPr lang="en-US" sz="2800" b="0" i="0" u="none" strike="noStrike" cap="none" dirty="0" err="1">
                  <a:solidFill>
                    <a:schemeClr val="lt1"/>
                  </a:solidFill>
                  <a:latin typeface="Calibri"/>
                  <a:ea typeface="Calibri"/>
                  <a:cs typeface="Calibri"/>
                  <a:sym typeface="Calibri"/>
                </a:rPr>
                <a:t>Hatırla</a:t>
              </a:r>
              <a:endParaRPr sz="2800" b="0" i="0" u="none" strike="noStrike" cap="none" dirty="0">
                <a:solidFill>
                  <a:schemeClr val="lt1"/>
                </a:solidFill>
                <a:latin typeface="Calibri"/>
                <a:ea typeface="Calibri"/>
                <a:cs typeface="Calibri"/>
                <a:sym typeface="Calibri"/>
              </a:endParaRPr>
            </a:p>
          </p:txBody>
        </p:sp>
        <p:sp>
          <p:nvSpPr>
            <p:cNvPr id="116" name="Google Shape;116;p2"/>
            <p:cNvSpPr/>
            <p:nvPr/>
          </p:nvSpPr>
          <p:spPr>
            <a:xfrm>
              <a:off x="2103120" y="2206869"/>
              <a:ext cx="8412480" cy="1040029"/>
            </a:xfrm>
            <a:prstGeom prst="rect">
              <a:avLst/>
            </a:prstGeom>
            <a:solidFill>
              <a:srgbClr val="FFE8CA">
                <a:alpha val="89803"/>
              </a:srgbClr>
            </a:solidFill>
            <a:ln w="9525" cap="flat" cmpd="sng">
              <a:solidFill>
                <a:srgbClr val="FFE8C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txBox="1"/>
            <p:nvPr/>
          </p:nvSpPr>
          <p:spPr>
            <a:xfrm>
              <a:off x="2103120" y="2206869"/>
              <a:ext cx="8412480" cy="1040029"/>
            </a:xfrm>
            <a:prstGeom prst="rect">
              <a:avLst/>
            </a:prstGeom>
            <a:noFill/>
            <a:ln>
              <a:noFill/>
            </a:ln>
          </p:spPr>
          <p:txBody>
            <a:bodyPr spcFirstLastPara="1" wrap="square" lIns="163225" tIns="264150" rIns="163225" bIns="264150" anchor="ctr" anchorCtr="0">
              <a:noAutofit/>
            </a:bodyPr>
            <a:lstStyle/>
            <a:p>
              <a:pPr marL="0" marR="0" lvl="0" indent="0" algn="l" rtl="0">
                <a:lnSpc>
                  <a:spcPct val="90000"/>
                </a:lnSpc>
                <a:spcBef>
                  <a:spcPts val="0"/>
                </a:spcBef>
                <a:spcAft>
                  <a:spcPts val="0"/>
                </a:spcAft>
                <a:buNone/>
              </a:pPr>
              <a:r>
                <a:rPr lang="en-US" sz="2400" b="0" i="0" u="none" strike="noStrike" cap="none" dirty="0" err="1">
                  <a:solidFill>
                    <a:schemeClr val="dk1"/>
                  </a:solidFill>
                  <a:latin typeface="Calibri"/>
                  <a:ea typeface="Calibri"/>
                  <a:cs typeface="Calibri"/>
                  <a:sym typeface="Calibri"/>
                </a:rPr>
                <a:t>Klinik</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araştırma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aşamaları</a:t>
              </a:r>
              <a:endParaRPr sz="2400" b="0" i="0" u="none" strike="noStrike" cap="none" dirty="0">
                <a:solidFill>
                  <a:schemeClr val="dk1"/>
                </a:solidFill>
                <a:latin typeface="Calibri"/>
                <a:ea typeface="Calibri"/>
                <a:cs typeface="Calibri"/>
                <a:sym typeface="Calibri"/>
              </a:endParaRPr>
            </a:p>
          </p:txBody>
        </p:sp>
        <p:sp>
          <p:nvSpPr>
            <p:cNvPr id="118" name="Google Shape;118;p2"/>
            <p:cNvSpPr/>
            <p:nvPr/>
          </p:nvSpPr>
          <p:spPr>
            <a:xfrm>
              <a:off x="0" y="2206869"/>
              <a:ext cx="2103120" cy="1040029"/>
            </a:xfrm>
            <a:prstGeom prst="rect">
              <a:avLst/>
            </a:prstGeom>
            <a:gradFill>
              <a:gsLst>
                <a:gs pos="0">
                  <a:srgbClr val="FFC647"/>
                </a:gs>
                <a:gs pos="50000">
                  <a:srgbClr val="FFC600"/>
                </a:gs>
                <a:gs pos="100000">
                  <a:srgbClr val="E3B400"/>
                </a:gs>
              </a:gsLst>
              <a:lin ang="5400000" scaled="0"/>
            </a:gra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txBox="1"/>
            <p:nvPr/>
          </p:nvSpPr>
          <p:spPr>
            <a:xfrm>
              <a:off x="0" y="2206869"/>
              <a:ext cx="2103120" cy="1040029"/>
            </a:xfrm>
            <a:prstGeom prst="rect">
              <a:avLst/>
            </a:prstGeom>
            <a:noFill/>
            <a:ln>
              <a:noFill/>
            </a:ln>
          </p:spPr>
          <p:txBody>
            <a:bodyPr spcFirstLastPara="1" wrap="square" lIns="111275" tIns="102725" rIns="111275" bIns="102725"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lt1"/>
                  </a:solidFill>
                  <a:latin typeface="Calibri"/>
                  <a:ea typeface="Calibri"/>
                  <a:cs typeface="Calibri"/>
                  <a:sym typeface="Calibri"/>
                </a:rPr>
                <a:t>Yorumla</a:t>
              </a:r>
              <a:endParaRPr sz="2800" b="0" i="0" u="none" strike="noStrike" cap="none">
                <a:solidFill>
                  <a:schemeClr val="lt1"/>
                </a:solidFill>
                <a:latin typeface="Calibri"/>
                <a:ea typeface="Calibri"/>
                <a:cs typeface="Calibri"/>
                <a:sym typeface="Calibri"/>
              </a:endParaRPr>
            </a:p>
          </p:txBody>
        </p:sp>
        <p:sp>
          <p:nvSpPr>
            <p:cNvPr id="120" name="Google Shape;120;p2"/>
            <p:cNvSpPr/>
            <p:nvPr/>
          </p:nvSpPr>
          <p:spPr>
            <a:xfrm>
              <a:off x="2103120" y="3309300"/>
              <a:ext cx="8412480" cy="1040029"/>
            </a:xfrm>
            <a:prstGeom prst="rect">
              <a:avLst/>
            </a:prstGeom>
            <a:solidFill>
              <a:srgbClr val="CFDEEF">
                <a:alpha val="89803"/>
              </a:srgbClr>
            </a:solidFill>
            <a:ln w="9525"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txBox="1"/>
            <p:nvPr/>
          </p:nvSpPr>
          <p:spPr>
            <a:xfrm>
              <a:off x="2103120" y="3309300"/>
              <a:ext cx="8412480" cy="1040029"/>
            </a:xfrm>
            <a:prstGeom prst="rect">
              <a:avLst/>
            </a:prstGeom>
            <a:noFill/>
            <a:ln>
              <a:noFill/>
            </a:ln>
          </p:spPr>
          <p:txBody>
            <a:bodyPr spcFirstLastPara="1" wrap="square" lIns="163225" tIns="264150" rIns="163225" bIns="264150" anchor="ctr" anchorCtr="0">
              <a:noAutofit/>
            </a:bodyPr>
            <a:lstStyle/>
            <a:p>
              <a:pPr marL="0" marR="0" lvl="0" indent="0" algn="l" rtl="0">
                <a:lnSpc>
                  <a:spcPct val="90000"/>
                </a:lnSpc>
                <a:spcBef>
                  <a:spcPts val="0"/>
                </a:spcBef>
                <a:spcAft>
                  <a:spcPts val="0"/>
                </a:spcAft>
                <a:buNone/>
              </a:pPr>
              <a:r>
                <a:rPr lang="en-US" sz="2400" b="0" i="0" u="none" strike="noStrike" cap="none" dirty="0">
                  <a:solidFill>
                    <a:schemeClr val="dk1"/>
                  </a:solidFill>
                  <a:latin typeface="Calibri"/>
                  <a:ea typeface="Calibri"/>
                  <a:cs typeface="Calibri"/>
                  <a:sym typeface="Calibri"/>
                </a:rPr>
                <a:t>İyi </a:t>
              </a:r>
              <a:r>
                <a:rPr lang="en-US" sz="2400" b="0" i="0" u="none" strike="noStrike" cap="none" dirty="0" err="1">
                  <a:solidFill>
                    <a:schemeClr val="dk1"/>
                  </a:solidFill>
                  <a:latin typeface="Calibri"/>
                  <a:ea typeface="Calibri"/>
                  <a:cs typeface="Calibri"/>
                  <a:sym typeface="Calibri"/>
                </a:rPr>
                <a:t>Klinik</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Uygulama</a:t>
              </a:r>
              <a:r>
                <a:rPr lang="en-US" sz="2400" b="0" i="0" u="none" strike="noStrike" cap="none" dirty="0">
                  <a:solidFill>
                    <a:schemeClr val="dk1"/>
                  </a:solidFill>
                  <a:latin typeface="Calibri"/>
                  <a:ea typeface="Calibri"/>
                  <a:cs typeface="Calibri"/>
                  <a:sym typeface="Calibri"/>
                </a:rPr>
                <a:t> (GCP) </a:t>
              </a:r>
              <a:r>
                <a:rPr lang="en-US" sz="2400" b="0" i="0" u="none" strike="noStrike" cap="none" dirty="0" err="1">
                  <a:solidFill>
                    <a:schemeClr val="dk1"/>
                  </a:solidFill>
                  <a:latin typeface="Calibri"/>
                  <a:ea typeface="Calibri"/>
                  <a:cs typeface="Calibri"/>
                  <a:sym typeface="Calibri"/>
                </a:rPr>
                <a:t>kavramı</a:t>
              </a:r>
              <a:endParaRPr sz="2400" b="0" i="0" u="none" strike="noStrike" cap="none" dirty="0">
                <a:solidFill>
                  <a:schemeClr val="dk1"/>
                </a:solidFill>
                <a:latin typeface="Calibri"/>
                <a:ea typeface="Calibri"/>
                <a:cs typeface="Calibri"/>
                <a:sym typeface="Calibri"/>
              </a:endParaRPr>
            </a:p>
          </p:txBody>
        </p:sp>
        <p:sp>
          <p:nvSpPr>
            <p:cNvPr id="122" name="Google Shape;122;p2"/>
            <p:cNvSpPr/>
            <p:nvPr/>
          </p:nvSpPr>
          <p:spPr>
            <a:xfrm>
              <a:off x="0" y="3309300"/>
              <a:ext cx="2103120" cy="1040029"/>
            </a:xfrm>
            <a:prstGeom prst="rect">
              <a:avLst/>
            </a:prstGeom>
            <a:gradFill>
              <a:gsLst>
                <a:gs pos="0">
                  <a:srgbClr val="6EA5DA"/>
                </a:gs>
                <a:gs pos="50000">
                  <a:srgbClr val="529BDA"/>
                </a:gs>
                <a:gs pos="100000">
                  <a:srgbClr val="4188C8"/>
                </a:gs>
              </a:gsLst>
              <a:lin ang="5400000" scaled="0"/>
            </a:grad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txBox="1"/>
            <p:nvPr/>
          </p:nvSpPr>
          <p:spPr>
            <a:xfrm>
              <a:off x="0" y="3309300"/>
              <a:ext cx="2103120" cy="1040029"/>
            </a:xfrm>
            <a:prstGeom prst="rect">
              <a:avLst/>
            </a:prstGeom>
            <a:noFill/>
            <a:ln>
              <a:noFill/>
            </a:ln>
          </p:spPr>
          <p:txBody>
            <a:bodyPr spcFirstLastPara="1" wrap="square" lIns="111275" tIns="102725" rIns="111275" bIns="102725"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lt1"/>
                  </a:solidFill>
                  <a:latin typeface="Calibri"/>
                  <a:ea typeface="Calibri"/>
                  <a:cs typeface="Calibri"/>
                  <a:sym typeface="Calibri"/>
                </a:rPr>
                <a:t>Açıkla</a:t>
              </a:r>
              <a:endParaRPr sz="2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8"/>
        <p:cNvGrpSpPr/>
        <p:nvPr/>
      </p:nvGrpSpPr>
      <p:grpSpPr>
        <a:xfrm>
          <a:off x="0" y="0"/>
          <a:ext cx="0" cy="0"/>
          <a:chOff x="0" y="0"/>
          <a:chExt cx="0" cy="0"/>
        </a:xfrm>
      </p:grpSpPr>
      <p:sp>
        <p:nvSpPr>
          <p:cNvPr id="349" name="Google Shape;349;p20"/>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20"/>
          <p:cNvSpPr txBox="1">
            <a:spLocks noGrp="1"/>
          </p:cNvSpPr>
          <p:nvPr>
            <p:ph type="title"/>
          </p:nvPr>
        </p:nvSpPr>
        <p:spPr>
          <a:xfrm>
            <a:off x="594360" y="557188"/>
            <a:ext cx="5340096" cy="55692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200"/>
              <a:buFont typeface="Calibri"/>
              <a:buNone/>
            </a:pPr>
            <a:r>
              <a:rPr lang="en-US" b="1" dirty="0"/>
              <a:t>İyi </a:t>
            </a:r>
            <a:r>
              <a:rPr lang="en-US" b="1" dirty="0" err="1"/>
              <a:t>Klinik</a:t>
            </a:r>
            <a:r>
              <a:rPr lang="en-US" b="1" dirty="0"/>
              <a:t> </a:t>
            </a:r>
            <a:r>
              <a:rPr lang="en-US" b="1" dirty="0" err="1"/>
              <a:t>Uygulama</a:t>
            </a:r>
            <a:br>
              <a:rPr lang="tr-TR" b="1" dirty="0"/>
            </a:br>
            <a:r>
              <a:rPr lang="en-US" b="1" dirty="0"/>
              <a:t> </a:t>
            </a:r>
            <a:r>
              <a:rPr lang="en-US" b="1" dirty="0" err="1"/>
              <a:t>İlkeleri</a:t>
            </a:r>
            <a:endParaRPr dirty="0">
              <a:solidFill>
                <a:schemeClr val="dk1"/>
              </a:solidFill>
              <a:latin typeface="Calibri"/>
              <a:ea typeface="Calibri"/>
              <a:cs typeface="Calibri"/>
              <a:sym typeface="Calibri"/>
            </a:endParaRPr>
          </a:p>
        </p:txBody>
      </p:sp>
      <p:grpSp>
        <p:nvGrpSpPr>
          <p:cNvPr id="351" name="Google Shape;351;p20"/>
          <p:cNvGrpSpPr/>
          <p:nvPr/>
        </p:nvGrpSpPr>
        <p:grpSpPr>
          <a:xfrm>
            <a:off x="6099048" y="626728"/>
            <a:ext cx="5257800" cy="5494815"/>
            <a:chOff x="0" y="4936"/>
            <a:chExt cx="5257800" cy="5494815"/>
          </a:xfrm>
        </p:grpSpPr>
        <p:sp>
          <p:nvSpPr>
            <p:cNvPr id="352" name="Google Shape;352;p20"/>
            <p:cNvSpPr/>
            <p:nvPr/>
          </p:nvSpPr>
          <p:spPr>
            <a:xfrm>
              <a:off x="0" y="4936"/>
              <a:ext cx="5257800" cy="551655"/>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libri" panose="020F0502020204030204" pitchFamily="34" charset="0"/>
                <a:ea typeface="Calibri" panose="020F0502020204030204" pitchFamily="34" charset="0"/>
                <a:cs typeface="Calibri" panose="020F0502020204030204" pitchFamily="34" charset="0"/>
              </a:endParaRPr>
            </a:p>
          </p:txBody>
        </p:sp>
        <p:sp>
          <p:nvSpPr>
            <p:cNvPr id="353" name="Google Shape;353;p20"/>
            <p:cNvSpPr txBox="1"/>
            <p:nvPr/>
          </p:nvSpPr>
          <p:spPr>
            <a:xfrm>
              <a:off x="26930" y="31866"/>
              <a:ext cx="520394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None/>
              </a:pPr>
              <a:r>
                <a:rPr lang="en-US" sz="2400" b="1" dirty="0" err="1">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Etik</a:t>
              </a:r>
              <a:r>
                <a:rPr lang="en-US" sz="2400" b="1"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400" b="1" dirty="0" err="1">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Davranış</a:t>
              </a:r>
              <a:endParaRPr sz="2400"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354" name="Google Shape;354;p20"/>
            <p:cNvSpPr/>
            <p:nvPr/>
          </p:nvSpPr>
          <p:spPr>
            <a:xfrm>
              <a:off x="0" y="622831"/>
              <a:ext cx="5257800" cy="551655"/>
            </a:xfrm>
            <a:prstGeom prst="roundRect">
              <a:avLst>
                <a:gd name="adj" fmla="val 16667"/>
              </a:avLst>
            </a:prstGeom>
            <a:solidFill>
              <a:srgbClr val="E1794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libri" panose="020F0502020204030204" pitchFamily="34" charset="0"/>
                <a:ea typeface="Calibri" panose="020F0502020204030204" pitchFamily="34" charset="0"/>
                <a:cs typeface="Calibri" panose="020F0502020204030204" pitchFamily="34" charset="0"/>
              </a:endParaRPr>
            </a:p>
          </p:txBody>
        </p:sp>
        <p:sp>
          <p:nvSpPr>
            <p:cNvPr id="355" name="Google Shape;355;p20"/>
            <p:cNvSpPr txBox="1"/>
            <p:nvPr/>
          </p:nvSpPr>
          <p:spPr>
            <a:xfrm>
              <a:off x="26930" y="649761"/>
              <a:ext cx="520394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None/>
              </a:pPr>
              <a:r>
                <a:rPr lang="en-US" sz="2400" b="1">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Bilimsel Kalite</a:t>
              </a:r>
              <a:endParaRPr sz="2400">
                <a:latin typeface="Calibri" panose="020F0502020204030204" pitchFamily="34" charset="0"/>
                <a:ea typeface="Calibri" panose="020F0502020204030204" pitchFamily="34" charset="0"/>
                <a:cs typeface="Calibri" panose="020F0502020204030204" pitchFamily="34" charset="0"/>
              </a:endParaRPr>
            </a:p>
          </p:txBody>
        </p:sp>
        <p:sp>
          <p:nvSpPr>
            <p:cNvPr id="356" name="Google Shape;356;p20"/>
            <p:cNvSpPr/>
            <p:nvPr/>
          </p:nvSpPr>
          <p:spPr>
            <a:xfrm>
              <a:off x="0" y="1240726"/>
              <a:ext cx="5257800" cy="551655"/>
            </a:xfrm>
            <a:prstGeom prst="roundRect">
              <a:avLst>
                <a:gd name="adj" fmla="val 16667"/>
              </a:avLst>
            </a:prstGeom>
            <a:solidFill>
              <a:srgbClr val="D778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libri" panose="020F0502020204030204" pitchFamily="34" charset="0"/>
                <a:ea typeface="Calibri" panose="020F0502020204030204" pitchFamily="34" charset="0"/>
                <a:cs typeface="Calibri" panose="020F0502020204030204" pitchFamily="34" charset="0"/>
              </a:endParaRPr>
            </a:p>
          </p:txBody>
        </p:sp>
        <p:sp>
          <p:nvSpPr>
            <p:cNvPr id="357" name="Google Shape;357;p20"/>
            <p:cNvSpPr txBox="1"/>
            <p:nvPr/>
          </p:nvSpPr>
          <p:spPr>
            <a:xfrm>
              <a:off x="26930" y="1267656"/>
              <a:ext cx="520394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None/>
              </a:pPr>
              <a:r>
                <a:rPr lang="en-US" sz="2400" b="1">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Protokole Uygunluk</a:t>
              </a:r>
              <a:endParaRPr sz="2400">
                <a:latin typeface="Calibri" panose="020F0502020204030204" pitchFamily="34" charset="0"/>
                <a:ea typeface="Calibri" panose="020F0502020204030204" pitchFamily="34" charset="0"/>
                <a:cs typeface="Calibri" panose="020F0502020204030204" pitchFamily="34" charset="0"/>
              </a:endParaRPr>
            </a:p>
          </p:txBody>
        </p:sp>
        <p:sp>
          <p:nvSpPr>
            <p:cNvPr id="358" name="Google Shape;358;p20"/>
            <p:cNvSpPr/>
            <p:nvPr/>
          </p:nvSpPr>
          <p:spPr>
            <a:xfrm>
              <a:off x="0" y="1858621"/>
              <a:ext cx="5257800" cy="551655"/>
            </a:xfrm>
            <a:prstGeom prst="roundRect">
              <a:avLst>
                <a:gd name="adj" fmla="val 16667"/>
              </a:avLst>
            </a:prstGeom>
            <a:solidFill>
              <a:srgbClr val="CC7B6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libri" panose="020F0502020204030204" pitchFamily="34" charset="0"/>
                <a:ea typeface="Calibri" panose="020F0502020204030204" pitchFamily="34" charset="0"/>
                <a:cs typeface="Calibri" panose="020F0502020204030204" pitchFamily="34" charset="0"/>
              </a:endParaRPr>
            </a:p>
          </p:txBody>
        </p:sp>
        <p:sp>
          <p:nvSpPr>
            <p:cNvPr id="359" name="Google Shape;359;p20"/>
            <p:cNvSpPr txBox="1"/>
            <p:nvPr/>
          </p:nvSpPr>
          <p:spPr>
            <a:xfrm>
              <a:off x="26930" y="1885551"/>
              <a:ext cx="520394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None/>
              </a:pPr>
              <a:r>
                <a:rPr lang="en-US" sz="2400" b="1">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Bilgilendirilmiş Onay</a:t>
              </a:r>
              <a:endParaRPr sz="2400">
                <a:latin typeface="Calibri" panose="020F0502020204030204" pitchFamily="34" charset="0"/>
                <a:ea typeface="Calibri" panose="020F0502020204030204" pitchFamily="34" charset="0"/>
                <a:cs typeface="Calibri" panose="020F0502020204030204" pitchFamily="34" charset="0"/>
              </a:endParaRPr>
            </a:p>
          </p:txBody>
        </p:sp>
        <p:sp>
          <p:nvSpPr>
            <p:cNvPr id="360" name="Google Shape;360;p20"/>
            <p:cNvSpPr/>
            <p:nvPr/>
          </p:nvSpPr>
          <p:spPr>
            <a:xfrm>
              <a:off x="0" y="2476516"/>
              <a:ext cx="5257800" cy="551655"/>
            </a:xfrm>
            <a:prstGeom prst="roundRect">
              <a:avLst>
                <a:gd name="adj" fmla="val 16667"/>
              </a:avLst>
            </a:prstGeom>
            <a:solidFill>
              <a:srgbClr val="C47F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libri" panose="020F0502020204030204" pitchFamily="34" charset="0"/>
                <a:ea typeface="Calibri" panose="020F0502020204030204" pitchFamily="34" charset="0"/>
                <a:cs typeface="Calibri" panose="020F0502020204030204" pitchFamily="34" charset="0"/>
              </a:endParaRPr>
            </a:p>
          </p:txBody>
        </p:sp>
        <p:sp>
          <p:nvSpPr>
            <p:cNvPr id="361" name="Google Shape;361;p20"/>
            <p:cNvSpPr txBox="1"/>
            <p:nvPr/>
          </p:nvSpPr>
          <p:spPr>
            <a:xfrm>
              <a:off x="26930" y="2503446"/>
              <a:ext cx="520394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None/>
              </a:pPr>
              <a:r>
                <a:rPr lang="en-US" sz="2400" b="1">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Veri Bütünlüğü ve Doğruluğu</a:t>
              </a:r>
              <a:endParaRPr sz="2400">
                <a:latin typeface="Calibri" panose="020F0502020204030204" pitchFamily="34" charset="0"/>
                <a:ea typeface="Calibri" panose="020F0502020204030204" pitchFamily="34" charset="0"/>
                <a:cs typeface="Calibri" panose="020F0502020204030204" pitchFamily="34" charset="0"/>
              </a:endParaRPr>
            </a:p>
          </p:txBody>
        </p:sp>
        <p:sp>
          <p:nvSpPr>
            <p:cNvPr id="362" name="Google Shape;362;p20"/>
            <p:cNvSpPr/>
            <p:nvPr/>
          </p:nvSpPr>
          <p:spPr>
            <a:xfrm>
              <a:off x="0" y="3094411"/>
              <a:ext cx="5257800" cy="551655"/>
            </a:xfrm>
            <a:prstGeom prst="roundRect">
              <a:avLst>
                <a:gd name="adj" fmla="val 16667"/>
              </a:avLst>
            </a:prstGeom>
            <a:solidFill>
              <a:srgbClr val="BB867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libri" panose="020F0502020204030204" pitchFamily="34" charset="0"/>
                <a:ea typeface="Calibri" panose="020F0502020204030204" pitchFamily="34" charset="0"/>
                <a:cs typeface="Calibri" panose="020F0502020204030204" pitchFamily="34" charset="0"/>
              </a:endParaRPr>
            </a:p>
          </p:txBody>
        </p:sp>
        <p:sp>
          <p:nvSpPr>
            <p:cNvPr id="363" name="Google Shape;363;p20"/>
            <p:cNvSpPr txBox="1"/>
            <p:nvPr/>
          </p:nvSpPr>
          <p:spPr>
            <a:xfrm>
              <a:off x="26930" y="3121341"/>
              <a:ext cx="520394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None/>
              </a:pPr>
              <a:r>
                <a:rPr lang="en-US" sz="2400" b="1">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İzleme ve Kalite Güvencesi</a:t>
              </a:r>
              <a:endParaRPr sz="2400">
                <a:latin typeface="Calibri" panose="020F0502020204030204" pitchFamily="34" charset="0"/>
                <a:ea typeface="Calibri" panose="020F0502020204030204" pitchFamily="34" charset="0"/>
                <a:cs typeface="Calibri" panose="020F0502020204030204" pitchFamily="34" charset="0"/>
              </a:endParaRPr>
            </a:p>
          </p:txBody>
        </p:sp>
        <p:sp>
          <p:nvSpPr>
            <p:cNvPr id="364" name="Google Shape;364;p20"/>
            <p:cNvSpPr/>
            <p:nvPr/>
          </p:nvSpPr>
          <p:spPr>
            <a:xfrm>
              <a:off x="0" y="3712306"/>
              <a:ext cx="5257800" cy="551655"/>
            </a:xfrm>
            <a:prstGeom prst="roundRect">
              <a:avLst>
                <a:gd name="adj" fmla="val 16667"/>
              </a:avLst>
            </a:prstGeom>
            <a:solidFill>
              <a:srgbClr val="B38E8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libri" panose="020F0502020204030204" pitchFamily="34" charset="0"/>
                <a:ea typeface="Calibri" panose="020F0502020204030204" pitchFamily="34" charset="0"/>
                <a:cs typeface="Calibri" panose="020F0502020204030204" pitchFamily="34" charset="0"/>
              </a:endParaRPr>
            </a:p>
          </p:txBody>
        </p:sp>
        <p:sp>
          <p:nvSpPr>
            <p:cNvPr id="365" name="Google Shape;365;p20"/>
            <p:cNvSpPr txBox="1"/>
            <p:nvPr/>
          </p:nvSpPr>
          <p:spPr>
            <a:xfrm>
              <a:off x="26930" y="3739236"/>
              <a:ext cx="520394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None/>
              </a:pPr>
              <a:r>
                <a:rPr lang="en-US" sz="2400" b="1">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Araştırmacı Sorumlulukları</a:t>
              </a:r>
              <a:endParaRPr sz="2400">
                <a:latin typeface="Calibri" panose="020F0502020204030204" pitchFamily="34" charset="0"/>
                <a:ea typeface="Calibri" panose="020F0502020204030204" pitchFamily="34" charset="0"/>
                <a:cs typeface="Calibri" panose="020F0502020204030204" pitchFamily="34" charset="0"/>
              </a:endParaRPr>
            </a:p>
          </p:txBody>
        </p:sp>
        <p:sp>
          <p:nvSpPr>
            <p:cNvPr id="366" name="Google Shape;366;p20"/>
            <p:cNvSpPr/>
            <p:nvPr/>
          </p:nvSpPr>
          <p:spPr>
            <a:xfrm>
              <a:off x="0" y="4330201"/>
              <a:ext cx="5257800" cy="551655"/>
            </a:xfrm>
            <a:prstGeom prst="roundRect">
              <a:avLst>
                <a:gd name="adj" fmla="val 16667"/>
              </a:avLst>
            </a:prstGeom>
            <a:solidFill>
              <a:srgbClr val="AB999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libri" panose="020F0502020204030204" pitchFamily="34" charset="0"/>
                <a:ea typeface="Calibri" panose="020F0502020204030204" pitchFamily="34" charset="0"/>
                <a:cs typeface="Calibri" panose="020F0502020204030204" pitchFamily="34" charset="0"/>
              </a:endParaRPr>
            </a:p>
          </p:txBody>
        </p:sp>
        <p:sp>
          <p:nvSpPr>
            <p:cNvPr id="367" name="Google Shape;367;p20"/>
            <p:cNvSpPr txBox="1"/>
            <p:nvPr/>
          </p:nvSpPr>
          <p:spPr>
            <a:xfrm>
              <a:off x="26930" y="4357131"/>
              <a:ext cx="520394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None/>
              </a:pPr>
              <a:r>
                <a:rPr lang="en-US" sz="2400" b="1">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Güvenlik Raporlaması</a:t>
              </a:r>
              <a:endParaRPr sz="2400">
                <a:latin typeface="Calibri" panose="020F0502020204030204" pitchFamily="34" charset="0"/>
                <a:ea typeface="Calibri" panose="020F0502020204030204" pitchFamily="34" charset="0"/>
                <a:cs typeface="Calibri" panose="020F0502020204030204" pitchFamily="34" charset="0"/>
              </a:endParaRPr>
            </a:p>
          </p:txBody>
        </p:sp>
        <p:sp>
          <p:nvSpPr>
            <p:cNvPr id="368" name="Google Shape;368;p20"/>
            <p:cNvSpPr/>
            <p:nvPr/>
          </p:nvSpPr>
          <p:spPr>
            <a:xfrm>
              <a:off x="0" y="4948096"/>
              <a:ext cx="5257800" cy="551655"/>
            </a:xfrm>
            <a:prstGeom prst="roundRect">
              <a:avLst>
                <a:gd name="adj" fmla="val 16667"/>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libri" panose="020F0502020204030204" pitchFamily="34" charset="0"/>
                <a:ea typeface="Calibri" panose="020F0502020204030204" pitchFamily="34" charset="0"/>
                <a:cs typeface="Calibri" panose="020F0502020204030204" pitchFamily="34" charset="0"/>
              </a:endParaRPr>
            </a:p>
          </p:txBody>
        </p:sp>
        <p:sp>
          <p:nvSpPr>
            <p:cNvPr id="369" name="Google Shape;369;p20"/>
            <p:cNvSpPr txBox="1"/>
            <p:nvPr/>
          </p:nvSpPr>
          <p:spPr>
            <a:xfrm>
              <a:off x="26930" y="4975026"/>
              <a:ext cx="5203940" cy="497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None/>
              </a:pPr>
              <a:r>
                <a:rPr lang="en-US" sz="2400" b="1">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Kayıt Tutma ve Dokümantasyon</a:t>
              </a:r>
              <a:endParaRPr sz="2400">
                <a:latin typeface="Calibri" panose="020F0502020204030204" pitchFamily="34" charset="0"/>
                <a:ea typeface="Calibri" panose="020F0502020204030204" pitchFamily="34" charset="0"/>
                <a:cs typeface="Calibri" panose="020F050202020403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4"/>
        <p:cNvGrpSpPr/>
        <p:nvPr/>
      </p:nvGrpSpPr>
      <p:grpSpPr>
        <a:xfrm>
          <a:off x="0" y="0"/>
          <a:ext cx="0" cy="0"/>
          <a:chOff x="0" y="0"/>
          <a:chExt cx="0" cy="0"/>
        </a:xfrm>
      </p:grpSpPr>
      <p:sp>
        <p:nvSpPr>
          <p:cNvPr id="375" name="Google Shape;375;p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 name="Google Shape;376;p21"/>
          <p:cNvSpPr/>
          <p:nvPr/>
        </p:nvSpPr>
        <p:spPr>
          <a:xfrm>
            <a:off x="0" y="0"/>
            <a:ext cx="6741994" cy="6858000"/>
          </a:xfrm>
          <a:custGeom>
            <a:avLst/>
            <a:gdLst/>
            <a:ahLst/>
            <a:cxnLst/>
            <a:rect l="l" t="t" r="r" b="b"/>
            <a:pathLst>
              <a:path w="6568309" h="6858000" extrusionOk="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Google Shape;377;p21"/>
          <p:cNvSpPr txBox="1">
            <a:spLocks noGrp="1"/>
          </p:cNvSpPr>
          <p:nvPr>
            <p:ph type="title"/>
          </p:nvPr>
        </p:nvSpPr>
        <p:spPr>
          <a:xfrm>
            <a:off x="521208" y="609600"/>
            <a:ext cx="5925312" cy="133084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Calibri"/>
              <a:buNone/>
            </a:pPr>
            <a:r>
              <a:rPr lang="en-US" b="1" dirty="0"/>
              <a:t>İyi </a:t>
            </a:r>
            <a:r>
              <a:rPr lang="en-US" b="1" dirty="0" err="1"/>
              <a:t>Klinik</a:t>
            </a:r>
            <a:r>
              <a:rPr lang="en-US" b="1" dirty="0"/>
              <a:t> </a:t>
            </a:r>
            <a:r>
              <a:rPr lang="en-US" b="1" dirty="0" err="1"/>
              <a:t>Uygulamaların</a:t>
            </a:r>
            <a:r>
              <a:rPr lang="en-US" b="1" dirty="0"/>
              <a:t> </a:t>
            </a:r>
            <a:r>
              <a:rPr lang="en-US" b="1" dirty="0" err="1"/>
              <a:t>Önemi</a:t>
            </a:r>
            <a:endParaRPr dirty="0">
              <a:solidFill>
                <a:schemeClr val="dk1"/>
              </a:solidFill>
              <a:latin typeface="Calibri"/>
              <a:ea typeface="Calibri"/>
              <a:cs typeface="Calibri"/>
              <a:sym typeface="Calibri"/>
            </a:endParaRPr>
          </a:p>
        </p:txBody>
      </p:sp>
      <p:sp>
        <p:nvSpPr>
          <p:cNvPr id="378" name="Google Shape;378;p21"/>
          <p:cNvSpPr txBox="1">
            <a:spLocks noGrp="1"/>
          </p:cNvSpPr>
          <p:nvPr>
            <p:ph type="body" idx="1"/>
          </p:nvPr>
        </p:nvSpPr>
        <p:spPr>
          <a:xfrm>
            <a:off x="1137034" y="2194102"/>
            <a:ext cx="4438036" cy="390858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1" dirty="0" err="1"/>
              <a:t>Katılımcı</a:t>
            </a:r>
            <a:r>
              <a:rPr lang="en-US" b="1" dirty="0"/>
              <a:t> </a:t>
            </a:r>
            <a:r>
              <a:rPr lang="en-US" b="1" dirty="0" err="1"/>
              <a:t>Koruması</a:t>
            </a:r>
            <a:endParaRPr b="1" dirty="0"/>
          </a:p>
          <a:p>
            <a:pPr marL="228600" lvl="0" indent="-228600" algn="l" rtl="0">
              <a:lnSpc>
                <a:spcPct val="90000"/>
              </a:lnSpc>
              <a:spcBef>
                <a:spcPts val="1000"/>
              </a:spcBef>
              <a:spcAft>
                <a:spcPts val="0"/>
              </a:spcAft>
              <a:buClr>
                <a:schemeClr val="dk1"/>
              </a:buClr>
              <a:buSzPts val="2800"/>
              <a:buChar char="•"/>
            </a:pPr>
            <a:r>
              <a:rPr lang="en-US" b="1" dirty="0"/>
              <a:t>Veri </a:t>
            </a:r>
            <a:r>
              <a:rPr lang="en-US" b="1" dirty="0" err="1"/>
              <a:t>Güvenilirliği</a:t>
            </a:r>
            <a:endParaRPr b="1" dirty="0"/>
          </a:p>
          <a:p>
            <a:pPr marL="228600" lvl="0" indent="-228600" algn="l" rtl="0">
              <a:lnSpc>
                <a:spcPct val="90000"/>
              </a:lnSpc>
              <a:spcBef>
                <a:spcPts val="1000"/>
              </a:spcBef>
              <a:spcAft>
                <a:spcPts val="0"/>
              </a:spcAft>
              <a:buClr>
                <a:schemeClr val="dk1"/>
              </a:buClr>
              <a:buSzPts val="2800"/>
              <a:buChar char="•"/>
            </a:pPr>
            <a:r>
              <a:rPr lang="en-US" b="1" dirty="0" err="1"/>
              <a:t>Mevzuata</a:t>
            </a:r>
            <a:r>
              <a:rPr lang="en-US" b="1" dirty="0"/>
              <a:t> </a:t>
            </a:r>
            <a:r>
              <a:rPr lang="en-US" b="1" dirty="0" err="1"/>
              <a:t>Uygunluk</a:t>
            </a:r>
            <a:endParaRPr b="1" dirty="0"/>
          </a:p>
          <a:p>
            <a:pPr marL="228600" lvl="0" indent="-228600" algn="l" rtl="0">
              <a:lnSpc>
                <a:spcPct val="90000"/>
              </a:lnSpc>
              <a:spcBef>
                <a:spcPts val="1000"/>
              </a:spcBef>
              <a:spcAft>
                <a:spcPts val="0"/>
              </a:spcAft>
              <a:buClr>
                <a:schemeClr val="dk1"/>
              </a:buClr>
              <a:buSzPts val="2800"/>
              <a:buChar char="•"/>
            </a:pPr>
            <a:r>
              <a:rPr lang="en-US" b="1" dirty="0" err="1"/>
              <a:t>Küresel</a:t>
            </a:r>
            <a:r>
              <a:rPr lang="en-US" b="1" dirty="0"/>
              <a:t> Kabul</a:t>
            </a:r>
            <a:endParaRPr dirty="0"/>
          </a:p>
          <a:p>
            <a:pPr marL="228600" lvl="0" indent="-228600" algn="l" rtl="0">
              <a:lnSpc>
                <a:spcPct val="90000"/>
              </a:lnSpc>
              <a:spcBef>
                <a:spcPts val="1000"/>
              </a:spcBef>
              <a:spcAft>
                <a:spcPts val="0"/>
              </a:spcAft>
              <a:buClr>
                <a:schemeClr val="dk1"/>
              </a:buClr>
              <a:buSzPts val="2800"/>
              <a:buChar char="•"/>
            </a:pPr>
            <a:r>
              <a:rPr lang="en-US" b="1" dirty="0"/>
              <a:t>Kamu </a:t>
            </a:r>
            <a:r>
              <a:rPr lang="en-US" b="1" dirty="0" err="1"/>
              <a:t>Güveni</a:t>
            </a:r>
            <a:endParaRPr dirty="0"/>
          </a:p>
        </p:txBody>
      </p:sp>
      <p:pic>
        <p:nvPicPr>
          <p:cNvPr id="379" name="Google Shape;379;p21" descr="Preparing for the Revised Good Clinical Practice Guideline – ICH GCP (R3) -  Genesis Research Services"/>
          <p:cNvPicPr preferRelativeResize="0"/>
          <p:nvPr/>
        </p:nvPicPr>
        <p:blipFill rotWithShape="1">
          <a:blip r:embed="rId3">
            <a:alphaModFix/>
          </a:blip>
          <a:srcRect/>
          <a:stretch/>
        </p:blipFill>
        <p:spPr>
          <a:xfrm>
            <a:off x="6880610" y="1941826"/>
            <a:ext cx="4737650" cy="299656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2"/>
          <p:cNvSpPr txBox="1">
            <a:spLocks noGrp="1"/>
          </p:cNvSpPr>
          <p:nvPr>
            <p:ph type="title"/>
          </p:nvPr>
        </p:nvSpPr>
        <p:spPr>
          <a:xfrm>
            <a:off x="838200" y="365126"/>
            <a:ext cx="10515600" cy="10059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t>İyi </a:t>
            </a:r>
            <a:r>
              <a:rPr lang="en-US" b="1" dirty="0" err="1"/>
              <a:t>Klinik</a:t>
            </a:r>
            <a:r>
              <a:rPr lang="en-US" b="1" dirty="0"/>
              <a:t> </a:t>
            </a:r>
            <a:r>
              <a:rPr lang="en-US" b="1" dirty="0" err="1"/>
              <a:t>Uygulamaların</a:t>
            </a:r>
            <a:r>
              <a:rPr lang="en-US" b="1" dirty="0"/>
              <a:t> </a:t>
            </a:r>
            <a:r>
              <a:rPr lang="en-US" b="1" dirty="0" err="1"/>
              <a:t>Önemi</a:t>
            </a:r>
            <a:endParaRPr dirty="0"/>
          </a:p>
        </p:txBody>
      </p:sp>
      <p:pic>
        <p:nvPicPr>
          <p:cNvPr id="386" name="Google Shape;386;p22"/>
          <p:cNvPicPr preferRelativeResize="0"/>
          <p:nvPr/>
        </p:nvPicPr>
        <p:blipFill rotWithShape="1">
          <a:blip r:embed="rId3">
            <a:alphaModFix/>
          </a:blip>
          <a:srcRect/>
          <a:stretch/>
        </p:blipFill>
        <p:spPr>
          <a:xfrm>
            <a:off x="1000627" y="1371082"/>
            <a:ext cx="10173341" cy="512179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3"/>
          <p:cNvSpPr txBox="1">
            <a:spLocks noGrp="1"/>
          </p:cNvSpPr>
          <p:nvPr>
            <p:ph type="title"/>
          </p:nvPr>
        </p:nvSpPr>
        <p:spPr>
          <a:xfrm>
            <a:off x="838200" y="365126"/>
            <a:ext cx="10515600" cy="8672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t>İyi </a:t>
            </a:r>
            <a:r>
              <a:rPr lang="en-US" b="1" dirty="0" err="1"/>
              <a:t>Klinik</a:t>
            </a:r>
            <a:r>
              <a:rPr lang="en-US" b="1" dirty="0"/>
              <a:t> </a:t>
            </a:r>
            <a:r>
              <a:rPr lang="en-US" b="1" dirty="0" err="1"/>
              <a:t>Uygulamaların</a:t>
            </a:r>
            <a:r>
              <a:rPr lang="en-US" b="1" dirty="0"/>
              <a:t> </a:t>
            </a:r>
            <a:r>
              <a:rPr lang="en-US" b="1" dirty="0" err="1"/>
              <a:t>Önemi</a:t>
            </a:r>
            <a:endParaRPr dirty="0"/>
          </a:p>
        </p:txBody>
      </p:sp>
      <p:pic>
        <p:nvPicPr>
          <p:cNvPr id="393" name="Google Shape;393;p23"/>
          <p:cNvPicPr preferRelativeResize="0"/>
          <p:nvPr/>
        </p:nvPicPr>
        <p:blipFill rotWithShape="1">
          <a:blip r:embed="rId3">
            <a:alphaModFix/>
          </a:blip>
          <a:srcRect/>
          <a:stretch/>
        </p:blipFill>
        <p:spPr>
          <a:xfrm>
            <a:off x="1434296" y="1232362"/>
            <a:ext cx="9919503" cy="542446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9" name="Google Shape;399;p24"/>
          <p:cNvPicPr preferRelativeResize="0">
            <a:picLocks noGrp="1"/>
          </p:cNvPicPr>
          <p:nvPr>
            <p:ph type="body" idx="1"/>
          </p:nvPr>
        </p:nvPicPr>
        <p:blipFill rotWithShape="1">
          <a:blip r:embed="rId3">
            <a:alphaModFix/>
          </a:blip>
          <a:srcRect/>
          <a:stretch/>
        </p:blipFill>
        <p:spPr>
          <a:xfrm>
            <a:off x="3773215" y="0"/>
            <a:ext cx="8031689" cy="6858000"/>
          </a:xfrm>
          <a:prstGeom prst="rect">
            <a:avLst/>
          </a:prstGeom>
          <a:noFill/>
          <a:ln>
            <a:noFill/>
          </a:ln>
        </p:spPr>
      </p:pic>
      <p:sp>
        <p:nvSpPr>
          <p:cNvPr id="2" name="Google Shape;391;p23">
            <a:extLst>
              <a:ext uri="{FF2B5EF4-FFF2-40B4-BE49-F238E27FC236}">
                <a16:creationId xmlns:a16="http://schemas.microsoft.com/office/drawing/2014/main" id="{CE2103C2-F6C7-C18C-D7A6-844429797602}"/>
              </a:ext>
            </a:extLst>
          </p:cNvPr>
          <p:cNvSpPr txBox="1">
            <a:spLocks noGrp="1"/>
          </p:cNvSpPr>
          <p:nvPr>
            <p:ph type="title"/>
          </p:nvPr>
        </p:nvSpPr>
        <p:spPr>
          <a:xfrm>
            <a:off x="262128" y="2561762"/>
            <a:ext cx="3386328" cy="86723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Calibri"/>
              <a:buNone/>
            </a:pPr>
            <a:r>
              <a:rPr lang="en-US" b="1" dirty="0"/>
              <a:t>İyi </a:t>
            </a:r>
            <a:r>
              <a:rPr lang="en-US" b="1" dirty="0" err="1"/>
              <a:t>Klinik</a:t>
            </a:r>
            <a:r>
              <a:rPr lang="en-US" b="1" dirty="0"/>
              <a:t> </a:t>
            </a:r>
            <a:r>
              <a:rPr lang="en-US" b="1" dirty="0" err="1"/>
              <a:t>Uygulamaların</a:t>
            </a:r>
            <a:r>
              <a:rPr lang="en-US" b="1" dirty="0"/>
              <a:t> </a:t>
            </a:r>
            <a:r>
              <a:rPr lang="en-US" b="1" dirty="0" err="1"/>
              <a:t>Önemi</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4"/>
          <p:cNvPicPr preferRelativeResize="0"/>
          <p:nvPr/>
        </p:nvPicPr>
        <p:blipFill rotWithShape="1">
          <a:blip r:embed="rId3">
            <a:alphaModFix/>
          </a:blip>
          <a:srcRect/>
          <a:stretch/>
        </p:blipFill>
        <p:spPr>
          <a:xfrm>
            <a:off x="3439391" y="301040"/>
            <a:ext cx="4136872" cy="6346112"/>
          </a:xfrm>
          <a:prstGeom prst="rect">
            <a:avLst/>
          </a:prstGeom>
          <a:noFill/>
          <a:ln>
            <a:noFill/>
          </a:ln>
        </p:spPr>
      </p:pic>
    </p:spTree>
    <p:extLst>
      <p:ext uri="{BB962C8B-B14F-4D97-AF65-F5344CB8AC3E}">
        <p14:creationId xmlns:p14="http://schemas.microsoft.com/office/powerpoint/2010/main" val="1379051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9"/>
          <p:cNvSpPr txBox="1">
            <a:spLocks noGrp="1"/>
          </p:cNvSpPr>
          <p:nvPr>
            <p:ph type="title"/>
          </p:nvPr>
        </p:nvSpPr>
        <p:spPr>
          <a:xfrm>
            <a:off x="2152650" y="1131094"/>
            <a:ext cx="7886700" cy="994172"/>
          </a:xfrm>
          <a:prstGeom prst="rect">
            <a:avLst/>
          </a:prstGeom>
        </p:spPr>
        <p:txBody>
          <a:bodyPr spcFirstLastPara="1" vert="horz" lIns="68569" tIns="34275" rIns="68569" bIns="34275" rtlCol="0" anchor="ctr" anchorCtr="0">
            <a:normAutofit/>
          </a:bodyPr>
          <a:lstStyle/>
          <a:p>
            <a:pPr>
              <a:spcBef>
                <a:spcPts val="0"/>
              </a:spcBef>
              <a:buClr>
                <a:schemeClr val="dk1"/>
              </a:buClr>
              <a:buSzPts val="3600"/>
            </a:pPr>
            <a:r>
              <a:rPr lang="tr-TR" b="1" dirty="0">
                <a:latin typeface="+mn-lt"/>
                <a:ea typeface="Calibri"/>
                <a:cs typeface="Calibri"/>
                <a:sym typeface="Calibri"/>
              </a:rPr>
              <a:t>Sorular ve Tartışma</a:t>
            </a:r>
            <a:endParaRPr lang="tr-TR" dirty="0">
              <a:latin typeface="+mn-lt"/>
              <a:ea typeface="Calibri"/>
              <a:cs typeface="Calibri"/>
              <a:sym typeface="Calibri"/>
            </a:endParaRPr>
          </a:p>
        </p:txBody>
      </p:sp>
      <p:graphicFrame>
        <p:nvGraphicFramePr>
          <p:cNvPr id="300" name="Google Shape;298;p29">
            <a:extLst>
              <a:ext uri="{FF2B5EF4-FFF2-40B4-BE49-F238E27FC236}">
                <a16:creationId xmlns:a16="http://schemas.microsoft.com/office/drawing/2014/main" id="{9CDBA956-9CA8-264F-0231-AF3639F9F6CB}"/>
              </a:ext>
            </a:extLst>
          </p:cNvPr>
          <p:cNvGraphicFramePr>
            <a:graphicFrameLocks noGrp="1"/>
          </p:cNvGraphicFramePr>
          <p:nvPr>
            <p:ph idx="1"/>
          </p:nvPr>
        </p:nvGraphicFramePr>
        <p:xfrm>
          <a:off x="2152650" y="2528316"/>
          <a:ext cx="7886700" cy="2961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6612"/>
    </mc:Choice>
    <mc:Fallback xmlns="">
      <p:transition spd="slow" advTm="661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5"/>
          <p:cNvSpPr txBox="1">
            <a:spLocks noGrp="1"/>
          </p:cNvSpPr>
          <p:nvPr>
            <p:ph type="title"/>
          </p:nvPr>
        </p:nvSpPr>
        <p:spPr>
          <a:xfrm>
            <a:off x="2569464" y="455252"/>
            <a:ext cx="6016752" cy="107691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000"/>
              <a:buFont typeface="Calibri"/>
              <a:buNone/>
            </a:pP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Klinik</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Araşt</a:t>
            </a:r>
            <a:r>
              <a:rPr lang="tr-TR" b="1" dirty="0">
                <a:solidFill>
                  <a:schemeClr val="tx1"/>
                </a:solidFill>
                <a:latin typeface="Calibri" panose="020F0502020204030204" pitchFamily="34" charset="0"/>
                <a:ea typeface="Calibri" panose="020F0502020204030204" pitchFamily="34" charset="0"/>
                <a:cs typeface="Calibri" panose="020F0502020204030204" pitchFamily="34" charset="0"/>
              </a:rPr>
              <a:t>ı</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rmalar</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tr-TR" b="1" dirty="0">
                <a:solidFill>
                  <a:schemeClr val="tx1"/>
                </a:solidFill>
                <a:latin typeface="Calibri" panose="020F0502020204030204" pitchFamily="34" charset="0"/>
                <a:ea typeface="Calibri" panose="020F0502020204030204" pitchFamily="34" charset="0"/>
                <a:cs typeface="Calibri" panose="020F0502020204030204" pitchFamily="34" charset="0"/>
              </a:rPr>
              <a:t>ve</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GCP</a:t>
            </a:r>
            <a:br>
              <a:rPr lang="tr-TR"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tr-TR" i="1" dirty="0">
                <a:solidFill>
                  <a:schemeClr val="tx1"/>
                </a:solidFill>
                <a:latin typeface="Calibri" panose="020F0502020204030204" pitchFamily="34" charset="0"/>
                <a:ea typeface="Calibri" panose="020F0502020204030204" pitchFamily="34" charset="0"/>
                <a:cs typeface="Calibri" panose="020F0502020204030204" pitchFamily="34" charset="0"/>
              </a:rPr>
              <a:t>Özet</a:t>
            </a:r>
            <a:endParaRPr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406" name="Google Shape;406;p25"/>
          <p:cNvGrpSpPr/>
          <p:nvPr/>
        </p:nvGrpSpPr>
        <p:grpSpPr>
          <a:xfrm>
            <a:off x="609600" y="1926394"/>
            <a:ext cx="11122152" cy="4200085"/>
            <a:chOff x="0" y="408491"/>
            <a:chExt cx="10506456" cy="3718440"/>
          </a:xfrm>
        </p:grpSpPr>
        <p:sp>
          <p:nvSpPr>
            <p:cNvPr id="407" name="Google Shape;407;p25"/>
            <p:cNvSpPr/>
            <p:nvPr/>
          </p:nvSpPr>
          <p:spPr>
            <a:xfrm>
              <a:off x="0" y="408491"/>
              <a:ext cx="10506456" cy="89505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08" name="Google Shape;408;p25"/>
            <p:cNvSpPr txBox="1"/>
            <p:nvPr/>
          </p:nvSpPr>
          <p:spPr>
            <a:xfrm>
              <a:off x="43693" y="452184"/>
              <a:ext cx="10419070" cy="807664"/>
            </a:xfrm>
            <a:prstGeom prst="rect">
              <a:avLst/>
            </a:prstGeom>
            <a:noFill/>
            <a:ln>
              <a:noFill/>
            </a:ln>
          </p:spPr>
          <p:txBody>
            <a:bodyPr spcFirstLastPara="1" wrap="square" lIns="60950" tIns="60950" rIns="60950" bIns="60950" anchor="ctr" anchorCtr="0">
              <a:noAutofit/>
            </a:bodyPr>
            <a:lstStyle/>
            <a:p>
              <a:pPr marL="0" marR="0" lvl="0" indent="0" algn="l" rtl="0">
                <a:spcBef>
                  <a:spcPts val="0"/>
                </a:spcBef>
                <a:spcAft>
                  <a:spcPts val="0"/>
                </a:spcAft>
                <a:buNone/>
              </a:pPr>
              <a:r>
                <a:rPr lang="en-US" sz="1800" dirty="0" err="1">
                  <a:solidFill>
                    <a:schemeClr val="lt1"/>
                  </a:solidFill>
                  <a:latin typeface="Calibri"/>
                  <a:ea typeface="Calibri"/>
                  <a:cs typeface="Calibri"/>
                  <a:sym typeface="Calibri"/>
                </a:rPr>
                <a:t>İnsan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deneylerinde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etik</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hususlar</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araştırma</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katılımcılarının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korunması</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güvenliği</a:t>
              </a:r>
              <a:r>
                <a:rPr lang="en-US" sz="1800" dirty="0">
                  <a:solidFill>
                    <a:schemeClr val="lt1"/>
                  </a:solidFill>
                  <a:latin typeface="Calibri"/>
                  <a:ea typeface="Calibri"/>
                  <a:cs typeface="Calibri"/>
                  <a:sym typeface="Calibri"/>
                </a:rPr>
                <a:t> ve </a:t>
              </a:r>
              <a:r>
                <a:rPr lang="en-US" sz="1800" dirty="0" err="1">
                  <a:solidFill>
                    <a:schemeClr val="lt1"/>
                  </a:solidFill>
                  <a:latin typeface="Calibri"/>
                  <a:ea typeface="Calibri"/>
                  <a:cs typeface="Calibri"/>
                  <a:sym typeface="Calibri"/>
                </a:rPr>
                <a:t>refahının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sağlanmasının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yanı</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sıra</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klinik</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araştırmanın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bütünlüğünün</a:t>
              </a:r>
              <a:r>
                <a:rPr lang="en-US" sz="1800" dirty="0">
                  <a:solidFill>
                    <a:schemeClr val="lt1"/>
                  </a:solidFill>
                  <a:latin typeface="Calibri"/>
                  <a:ea typeface="Calibri"/>
                  <a:cs typeface="Calibri"/>
                  <a:sym typeface="Calibri"/>
                </a:rPr>
                <a:t> ve </a:t>
              </a:r>
              <a:r>
                <a:rPr lang="en-US" sz="1800" dirty="0" err="1">
                  <a:solidFill>
                    <a:schemeClr val="lt1"/>
                  </a:solidFill>
                  <a:latin typeface="Calibri"/>
                  <a:ea typeface="Calibri"/>
                  <a:cs typeface="Calibri"/>
                  <a:sym typeface="Calibri"/>
                </a:rPr>
                <a:t>güvenilirliğinin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korunması</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açısından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büyük</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önem</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taşımaktadır</a:t>
              </a:r>
              <a:endParaRPr sz="1800" dirty="0">
                <a:solidFill>
                  <a:schemeClr val="lt1"/>
                </a:solidFill>
                <a:latin typeface="Calibri"/>
                <a:ea typeface="Calibri"/>
                <a:cs typeface="Calibri"/>
                <a:sym typeface="Calibri"/>
              </a:endParaRPr>
            </a:p>
          </p:txBody>
        </p:sp>
        <p:sp>
          <p:nvSpPr>
            <p:cNvPr id="409" name="Google Shape;409;p25"/>
            <p:cNvSpPr/>
            <p:nvPr/>
          </p:nvSpPr>
          <p:spPr>
            <a:xfrm>
              <a:off x="0" y="1349621"/>
              <a:ext cx="10506456" cy="895050"/>
            </a:xfrm>
            <a:prstGeom prst="roundRect">
              <a:avLst>
                <a:gd name="adj" fmla="val 16667"/>
              </a:avLst>
            </a:prstGeom>
            <a:solidFill>
              <a:srgbClr val="D07A5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10" name="Google Shape;410;p25"/>
            <p:cNvSpPr txBox="1"/>
            <p:nvPr/>
          </p:nvSpPr>
          <p:spPr>
            <a:xfrm>
              <a:off x="43693" y="1393314"/>
              <a:ext cx="10419070" cy="807664"/>
            </a:xfrm>
            <a:prstGeom prst="rect">
              <a:avLst/>
            </a:prstGeom>
            <a:noFill/>
            <a:ln>
              <a:noFill/>
            </a:ln>
          </p:spPr>
          <p:txBody>
            <a:bodyPr spcFirstLastPara="1" wrap="square" lIns="60950" tIns="60950" rIns="60950" bIns="60950" anchor="ctr" anchorCtr="0">
              <a:noAutofit/>
            </a:bodyPr>
            <a:lstStyle/>
            <a:p>
              <a:pPr marL="0" marR="0" lvl="0" indent="0" algn="l" rtl="0">
                <a:spcBef>
                  <a:spcPts val="0"/>
                </a:spcBef>
                <a:spcAft>
                  <a:spcPts val="0"/>
                </a:spcAft>
                <a:buNone/>
              </a:pPr>
              <a:r>
                <a:rPr lang="en-US" sz="1800" dirty="0">
                  <a:solidFill>
                    <a:schemeClr val="lt1"/>
                  </a:solidFill>
                  <a:latin typeface="Calibri"/>
                  <a:ea typeface="Calibri"/>
                  <a:cs typeface="Calibri"/>
                  <a:sym typeface="Calibri"/>
                </a:rPr>
                <a:t>İyi </a:t>
              </a:r>
              <a:r>
                <a:rPr lang="en-US" sz="1800" dirty="0" err="1">
                  <a:solidFill>
                    <a:schemeClr val="lt1"/>
                  </a:solidFill>
                  <a:latin typeface="Calibri"/>
                  <a:ea typeface="Calibri"/>
                  <a:cs typeface="Calibri"/>
                  <a:sym typeface="Calibri"/>
                </a:rPr>
                <a:t>Klinik</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Uygulamalar</a:t>
              </a:r>
              <a:r>
                <a:rPr lang="en-US" sz="1800" dirty="0">
                  <a:solidFill>
                    <a:schemeClr val="lt1"/>
                  </a:solidFill>
                  <a:latin typeface="Calibri"/>
                  <a:ea typeface="Calibri"/>
                  <a:cs typeface="Calibri"/>
                  <a:sym typeface="Calibri"/>
                </a:rPr>
                <a:t> (GCP) </a:t>
              </a:r>
              <a:r>
                <a:rPr lang="en-US" sz="1800" dirty="0" err="1">
                  <a:solidFill>
                    <a:schemeClr val="lt1"/>
                  </a:solidFill>
                  <a:latin typeface="Calibri"/>
                  <a:ea typeface="Calibri"/>
                  <a:cs typeface="Calibri"/>
                  <a:sym typeface="Calibri"/>
                </a:rPr>
                <a:t>gibi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kalite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sistemleri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ile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araştırma</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süreçlerinin</a:t>
              </a:r>
              <a:r>
                <a:rPr lang="en-US" sz="1800" dirty="0">
                  <a:solidFill>
                    <a:schemeClr val="lt1"/>
                  </a:solidFill>
                  <a:latin typeface="Calibri"/>
                  <a:ea typeface="Calibri"/>
                  <a:cs typeface="Calibri"/>
                  <a:sym typeface="Calibri"/>
                </a:rPr>
                <a:t> ve </a:t>
              </a:r>
              <a:r>
                <a:rPr lang="en-US" sz="1800" dirty="0" err="1">
                  <a:solidFill>
                    <a:schemeClr val="lt1"/>
                  </a:solidFill>
                  <a:latin typeface="Calibri"/>
                  <a:ea typeface="Calibri"/>
                  <a:cs typeface="Calibri"/>
                  <a:sym typeface="Calibri"/>
                </a:rPr>
                <a:t>sonuçların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standardizasyonu</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klinik</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araştırmaların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güvenilirliğini</a:t>
              </a:r>
              <a:r>
                <a:rPr lang="en-US" sz="1800" dirty="0">
                  <a:solidFill>
                    <a:schemeClr val="lt1"/>
                  </a:solidFill>
                  <a:latin typeface="Calibri"/>
                  <a:ea typeface="Calibri"/>
                  <a:cs typeface="Calibri"/>
                  <a:sym typeface="Calibri"/>
                </a:rPr>
                <a:t> ve </a:t>
              </a:r>
              <a:r>
                <a:rPr lang="en-US" sz="1800" dirty="0" err="1">
                  <a:solidFill>
                    <a:schemeClr val="lt1"/>
                  </a:solidFill>
                  <a:latin typeface="Calibri"/>
                  <a:ea typeface="Calibri"/>
                  <a:cs typeface="Calibri"/>
                  <a:sym typeface="Calibri"/>
                </a:rPr>
                <a:t>yorumlanabilirliğini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sağlamak</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için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esastır</a:t>
              </a:r>
              <a:r>
                <a:rPr lang="en-US" sz="1800" dirty="0">
                  <a:solidFill>
                    <a:schemeClr val="lt1"/>
                  </a:solidFill>
                  <a:latin typeface="Calibri"/>
                  <a:ea typeface="Calibri"/>
                  <a:cs typeface="Calibri"/>
                  <a:sym typeface="Calibri"/>
                </a:rPr>
                <a:t>. </a:t>
              </a:r>
              <a:endParaRPr sz="1800" dirty="0">
                <a:solidFill>
                  <a:schemeClr val="lt1"/>
                </a:solidFill>
                <a:latin typeface="Calibri"/>
                <a:ea typeface="Calibri"/>
                <a:cs typeface="Calibri"/>
                <a:sym typeface="Calibri"/>
              </a:endParaRPr>
            </a:p>
          </p:txBody>
        </p:sp>
        <p:sp>
          <p:nvSpPr>
            <p:cNvPr id="411" name="Google Shape;411;p25"/>
            <p:cNvSpPr/>
            <p:nvPr/>
          </p:nvSpPr>
          <p:spPr>
            <a:xfrm>
              <a:off x="0" y="2290752"/>
              <a:ext cx="10506456" cy="895050"/>
            </a:xfrm>
            <a:prstGeom prst="roundRect">
              <a:avLst>
                <a:gd name="adj" fmla="val 16667"/>
              </a:avLst>
            </a:prstGeom>
            <a:solidFill>
              <a:srgbClr val="B888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12" name="Google Shape;412;p25"/>
            <p:cNvSpPr txBox="1"/>
            <p:nvPr/>
          </p:nvSpPr>
          <p:spPr>
            <a:xfrm>
              <a:off x="43693" y="2334445"/>
              <a:ext cx="10419070" cy="807664"/>
            </a:xfrm>
            <a:prstGeom prst="rect">
              <a:avLst/>
            </a:prstGeom>
            <a:noFill/>
            <a:ln>
              <a:noFill/>
            </a:ln>
          </p:spPr>
          <p:txBody>
            <a:bodyPr spcFirstLastPara="1" wrap="square" lIns="60950" tIns="60950" rIns="60950" bIns="60950" anchor="ctr" anchorCtr="0">
              <a:noAutofit/>
            </a:bodyPr>
            <a:lstStyle/>
            <a:p>
              <a:pPr marL="0" marR="0" lvl="0" indent="0" algn="l" rtl="0">
                <a:spcBef>
                  <a:spcPts val="0"/>
                </a:spcBef>
                <a:spcAft>
                  <a:spcPts val="0"/>
                </a:spcAft>
                <a:buNone/>
              </a:pPr>
              <a:r>
                <a:rPr lang="en-US" sz="1800" dirty="0" err="1">
                  <a:solidFill>
                    <a:schemeClr val="lt1"/>
                  </a:solidFill>
                  <a:latin typeface="Calibri"/>
                  <a:ea typeface="Calibri"/>
                  <a:cs typeface="Calibri"/>
                  <a:sym typeface="Calibri"/>
                </a:rPr>
                <a:t>Klinik</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araştırmaların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fazları</a:t>
              </a:r>
              <a:r>
                <a:rPr lang="en-US" sz="1800" dirty="0">
                  <a:solidFill>
                    <a:schemeClr val="lt1"/>
                  </a:solidFill>
                  <a:latin typeface="Calibri"/>
                  <a:ea typeface="Calibri"/>
                  <a:cs typeface="Calibri"/>
                  <a:sym typeface="Calibri"/>
                </a:rPr>
                <a:t>, yeni </a:t>
              </a:r>
              <a:r>
                <a:rPr lang="en-US" sz="1800" dirty="0" err="1">
                  <a:solidFill>
                    <a:schemeClr val="lt1"/>
                  </a:solidFill>
                  <a:latin typeface="Calibri"/>
                  <a:ea typeface="Calibri"/>
                  <a:cs typeface="Calibri"/>
                  <a:sym typeface="Calibri"/>
                </a:rPr>
                <a:t>tıbbi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müdahalelerin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güvenlik</a:t>
              </a:r>
              <a:r>
                <a:rPr lang="en-US" sz="1800" dirty="0">
                  <a:solidFill>
                    <a:schemeClr val="lt1"/>
                  </a:solidFill>
                  <a:latin typeface="Calibri"/>
                  <a:ea typeface="Calibri"/>
                  <a:cs typeface="Calibri"/>
                  <a:sym typeface="Calibri"/>
                </a:rPr>
                <a:t> ve </a:t>
              </a:r>
              <a:r>
                <a:rPr lang="en-US" sz="1800" dirty="0" err="1">
                  <a:solidFill>
                    <a:schemeClr val="lt1"/>
                  </a:solidFill>
                  <a:latin typeface="Calibri"/>
                  <a:ea typeface="Calibri"/>
                  <a:cs typeface="Calibri"/>
                  <a:sym typeface="Calibri"/>
                </a:rPr>
                <a:t>etkinliğinin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değerlendirilmesine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yönelik</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sistematik</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bir</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yaklaşımı</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temsil</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etmektedir</a:t>
              </a:r>
              <a:r>
                <a:rPr lang="en-US" sz="1800" dirty="0">
                  <a:solidFill>
                    <a:schemeClr val="lt1"/>
                  </a:solidFill>
                  <a:latin typeface="Calibri"/>
                  <a:ea typeface="Calibri"/>
                  <a:cs typeface="Calibri"/>
                  <a:sym typeface="Calibri"/>
                </a:rPr>
                <a:t>. Her </a:t>
              </a:r>
              <a:r>
                <a:rPr lang="en-US" sz="1800" dirty="0" err="1">
                  <a:solidFill>
                    <a:schemeClr val="lt1"/>
                  </a:solidFill>
                  <a:latin typeface="Calibri"/>
                  <a:ea typeface="Calibri"/>
                  <a:cs typeface="Calibri"/>
                  <a:sym typeface="Calibri"/>
                </a:rPr>
                <a:t>aşama</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farklı</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hedeflere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hizmet</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eder</a:t>
              </a:r>
              <a:r>
                <a:rPr lang="en-US" sz="1800" dirty="0">
                  <a:solidFill>
                    <a:schemeClr val="lt1"/>
                  </a:solidFill>
                  <a:latin typeface="Calibri"/>
                  <a:ea typeface="Calibri"/>
                  <a:cs typeface="Calibri"/>
                  <a:sym typeface="Calibri"/>
                </a:rPr>
                <a:t> ve </a:t>
              </a:r>
              <a:r>
                <a:rPr lang="en-US" sz="1800" dirty="0" err="1">
                  <a:solidFill>
                    <a:schemeClr val="lt1"/>
                  </a:solidFill>
                  <a:latin typeface="Calibri"/>
                  <a:ea typeface="Calibri"/>
                  <a:cs typeface="Calibri"/>
                  <a:sym typeface="Calibri"/>
                </a:rPr>
                <a:t>müdahalenin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profilinin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kapsamlı</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bir</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şekilde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anlaşılmasına</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katkıda</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bulunur</a:t>
              </a:r>
              <a:r>
                <a:rPr lang="en-US" sz="1800" dirty="0">
                  <a:solidFill>
                    <a:schemeClr val="lt1"/>
                  </a:solidFill>
                  <a:latin typeface="Calibri"/>
                  <a:ea typeface="Calibri"/>
                  <a:cs typeface="Calibri"/>
                  <a:sym typeface="Calibri"/>
                </a:rPr>
                <a:t>.</a:t>
              </a:r>
              <a:endParaRPr sz="1800" dirty="0">
                <a:solidFill>
                  <a:schemeClr val="lt1"/>
                </a:solidFill>
                <a:latin typeface="Calibri"/>
                <a:ea typeface="Calibri"/>
                <a:cs typeface="Calibri"/>
                <a:sym typeface="Calibri"/>
              </a:endParaRPr>
            </a:p>
          </p:txBody>
        </p:sp>
        <p:sp>
          <p:nvSpPr>
            <p:cNvPr id="413" name="Google Shape;413;p25"/>
            <p:cNvSpPr/>
            <p:nvPr/>
          </p:nvSpPr>
          <p:spPr>
            <a:xfrm>
              <a:off x="0" y="3231881"/>
              <a:ext cx="10506456" cy="895050"/>
            </a:xfrm>
            <a:prstGeom prst="roundRect">
              <a:avLst>
                <a:gd name="adj" fmla="val 16667"/>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14" name="Google Shape;414;p25"/>
            <p:cNvSpPr txBox="1"/>
            <p:nvPr/>
          </p:nvSpPr>
          <p:spPr>
            <a:xfrm>
              <a:off x="43693" y="3275574"/>
              <a:ext cx="10419070" cy="807664"/>
            </a:xfrm>
            <a:prstGeom prst="rect">
              <a:avLst/>
            </a:prstGeom>
            <a:noFill/>
            <a:ln>
              <a:noFill/>
            </a:ln>
          </p:spPr>
          <p:txBody>
            <a:bodyPr spcFirstLastPara="1" wrap="square" lIns="60950" tIns="60950" rIns="60950" bIns="60950" anchor="ctr" anchorCtr="0">
              <a:noAutofit/>
            </a:bodyPr>
            <a:lstStyle/>
            <a:p>
              <a:pPr marL="0" marR="0" lvl="0" indent="0" algn="l" rtl="0">
                <a:spcBef>
                  <a:spcPts val="0"/>
                </a:spcBef>
                <a:spcAft>
                  <a:spcPts val="0"/>
                </a:spcAft>
                <a:buNone/>
              </a:pPr>
              <a:r>
                <a:rPr lang="en-US" sz="1800" dirty="0" err="1">
                  <a:solidFill>
                    <a:schemeClr val="lt1"/>
                  </a:solidFill>
                  <a:latin typeface="Calibri"/>
                  <a:ea typeface="Calibri"/>
                  <a:cs typeface="Calibri"/>
                  <a:sym typeface="Calibri"/>
                </a:rPr>
                <a:t>Düzenleyici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kurumlar</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klinik</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araştırmaların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etik</a:t>
              </a:r>
              <a:r>
                <a:rPr lang="en-US" sz="1800" dirty="0">
                  <a:solidFill>
                    <a:schemeClr val="lt1"/>
                  </a:solidFill>
                  <a:latin typeface="Calibri"/>
                  <a:ea typeface="Calibri"/>
                  <a:cs typeface="Calibri"/>
                  <a:sym typeface="Calibri"/>
                </a:rPr>
                <a:t> ve </a:t>
              </a:r>
              <a:r>
                <a:rPr lang="en-US" sz="1800" dirty="0" err="1">
                  <a:solidFill>
                    <a:schemeClr val="lt1"/>
                  </a:solidFill>
                  <a:latin typeface="Calibri"/>
                  <a:ea typeface="Calibri"/>
                  <a:cs typeface="Calibri"/>
                  <a:sym typeface="Calibri"/>
                </a:rPr>
                <a:t>bilimsel</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olarak</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yürütülmesinin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denetlenmesi</a:t>
              </a:r>
              <a:r>
                <a:rPr lang="en-US" sz="1800" dirty="0">
                  <a:solidFill>
                    <a:schemeClr val="lt1"/>
                  </a:solidFill>
                  <a:latin typeface="Calibri"/>
                  <a:ea typeface="Calibri"/>
                  <a:cs typeface="Calibri"/>
                  <a:sym typeface="Calibri"/>
                </a:rPr>
                <a:t> ve </a:t>
              </a:r>
              <a:r>
                <a:rPr lang="en-US" sz="1800" dirty="0" err="1">
                  <a:solidFill>
                    <a:schemeClr val="lt1"/>
                  </a:solidFill>
                  <a:latin typeface="Calibri"/>
                  <a:ea typeface="Calibri"/>
                  <a:cs typeface="Calibri"/>
                  <a:sym typeface="Calibri"/>
                </a:rPr>
                <a:t>sağlanmasında</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hayati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öneme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sahiptir</a:t>
              </a:r>
              <a:r>
                <a:rPr lang="en-US" sz="1800" dirty="0">
                  <a:solidFill>
                    <a:schemeClr val="lt1"/>
                  </a:solidFill>
                  <a:latin typeface="Calibri"/>
                  <a:ea typeface="Calibri"/>
                  <a:cs typeface="Calibri"/>
                  <a:sym typeface="Calibri"/>
                </a:rPr>
                <a:t>. Bu </a:t>
              </a:r>
              <a:r>
                <a:rPr lang="en-US" sz="1800" dirty="0" err="1">
                  <a:solidFill>
                    <a:schemeClr val="lt1"/>
                  </a:solidFill>
                  <a:latin typeface="Calibri"/>
                  <a:ea typeface="Calibri"/>
                  <a:cs typeface="Calibri"/>
                  <a:sym typeface="Calibri"/>
                </a:rPr>
                <a:t>kurumlar</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araştırma</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katılımcılarının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haklarını</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güvenliğini</a:t>
              </a:r>
              <a:r>
                <a:rPr lang="en-US" sz="1800" dirty="0">
                  <a:solidFill>
                    <a:schemeClr val="lt1"/>
                  </a:solidFill>
                  <a:latin typeface="Calibri"/>
                  <a:ea typeface="Calibri"/>
                  <a:cs typeface="Calibri"/>
                  <a:sym typeface="Calibri"/>
                </a:rPr>
                <a:t> ve </a:t>
              </a:r>
              <a:r>
                <a:rPr lang="en-US" sz="1800" dirty="0" err="1">
                  <a:solidFill>
                    <a:schemeClr val="lt1"/>
                  </a:solidFill>
                  <a:latin typeface="Calibri"/>
                  <a:ea typeface="Calibri"/>
                  <a:cs typeface="Calibri"/>
                  <a:sym typeface="Calibri"/>
                </a:rPr>
                <a:t>refahını</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korumaya</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yönelik</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standartların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belirlenmesi</a:t>
              </a:r>
              <a:r>
                <a:rPr lang="en-US" sz="1800" dirty="0">
                  <a:solidFill>
                    <a:schemeClr val="lt1"/>
                  </a:solidFill>
                  <a:latin typeface="Calibri"/>
                  <a:ea typeface="Calibri"/>
                  <a:cs typeface="Calibri"/>
                  <a:sym typeface="Calibri"/>
                </a:rPr>
                <a:t> ve </a:t>
              </a:r>
              <a:r>
                <a:rPr lang="en-US" sz="1800" dirty="0" err="1">
                  <a:solidFill>
                    <a:schemeClr val="lt1"/>
                  </a:solidFill>
                  <a:latin typeface="Calibri"/>
                  <a:ea typeface="Calibri"/>
                  <a:cs typeface="Calibri"/>
                  <a:sym typeface="Calibri"/>
                </a:rPr>
                <a:t>uygulanmasının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yanı</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sıra</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araştırma</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sonuçlarının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bütünlüğünü</a:t>
              </a:r>
              <a:r>
                <a:rPr lang="en-US" sz="1800" dirty="0">
                  <a:solidFill>
                    <a:schemeClr val="lt1"/>
                  </a:solidFill>
                  <a:latin typeface="Calibri"/>
                  <a:ea typeface="Calibri"/>
                  <a:cs typeface="Calibri"/>
                  <a:sym typeface="Calibri"/>
                </a:rPr>
                <a:t> ve </a:t>
              </a:r>
              <a:r>
                <a:rPr lang="en-US" sz="1800" dirty="0" err="1">
                  <a:solidFill>
                    <a:schemeClr val="lt1"/>
                  </a:solidFill>
                  <a:latin typeface="Calibri"/>
                  <a:ea typeface="Calibri"/>
                  <a:cs typeface="Calibri"/>
                  <a:sym typeface="Calibri"/>
                </a:rPr>
                <a:t>güvenilirliğini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sürdürmekten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sorumludur</a:t>
              </a:r>
              <a:r>
                <a:rPr lang="en-US" sz="1800" dirty="0">
                  <a:solidFill>
                    <a:schemeClr val="lt1"/>
                  </a:solidFill>
                  <a:latin typeface="Calibri"/>
                  <a:ea typeface="Calibri"/>
                  <a:cs typeface="Calibri"/>
                  <a:sym typeface="Calibri"/>
                </a:rPr>
                <a:t>.</a:t>
              </a:r>
              <a:endParaRPr sz="1800" dirty="0">
                <a:solidFill>
                  <a:schemeClr val="lt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6"/>
          <p:cNvSpPr txBox="1">
            <a:spLocks noGrp="1"/>
          </p:cNvSpPr>
          <p:nvPr>
            <p:ph type="title"/>
          </p:nvPr>
        </p:nvSpPr>
        <p:spPr>
          <a:xfrm>
            <a:off x="6641908" y="741392"/>
            <a:ext cx="3368866" cy="6893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300"/>
              <a:buFont typeface="Calibri"/>
              <a:buNone/>
            </a:pPr>
            <a:r>
              <a:rPr lang="en-US" sz="4000" b="1" dirty="0">
                <a:latin typeface="Calibri"/>
                <a:ea typeface="Calibri"/>
                <a:cs typeface="Calibri"/>
                <a:sym typeface="Calibri"/>
              </a:rPr>
              <a:t>Ek </a:t>
            </a:r>
            <a:r>
              <a:rPr lang="en-US" sz="4000" b="1" dirty="0" err="1">
                <a:latin typeface="Calibri"/>
                <a:ea typeface="Calibri"/>
                <a:cs typeface="Calibri"/>
                <a:sym typeface="Calibri"/>
              </a:rPr>
              <a:t>Kaynaklar</a:t>
            </a:r>
            <a:endParaRPr sz="4000" b="1" dirty="0">
              <a:latin typeface="Calibri"/>
              <a:ea typeface="Calibri"/>
              <a:cs typeface="Calibri"/>
              <a:sym typeface="Calibri"/>
            </a:endParaRPr>
          </a:p>
        </p:txBody>
      </p:sp>
      <p:pic>
        <p:nvPicPr>
          <p:cNvPr id="420" name="Google Shape;420;p26" descr="Desk with productivity items"/>
          <p:cNvPicPr preferRelativeResize="0"/>
          <p:nvPr/>
        </p:nvPicPr>
        <p:blipFill rotWithShape="1">
          <a:blip r:embed="rId3">
            <a:alphaModFix/>
          </a:blip>
          <a:srcRect l="35375" r="20124" b="-1"/>
          <a:stretch/>
        </p:blipFill>
        <p:spPr>
          <a:xfrm>
            <a:off x="534316" y="10"/>
            <a:ext cx="4571980" cy="6857990"/>
          </a:xfrm>
          <a:prstGeom prst="rect">
            <a:avLst/>
          </a:prstGeom>
          <a:noFill/>
          <a:ln>
            <a:noFill/>
          </a:ln>
        </p:spPr>
      </p:pic>
      <p:sp>
        <p:nvSpPr>
          <p:cNvPr id="421" name="Google Shape;421;p26"/>
          <p:cNvSpPr txBox="1">
            <a:spLocks noGrp="1"/>
          </p:cNvSpPr>
          <p:nvPr>
            <p:ph type="body" idx="1"/>
          </p:nvPr>
        </p:nvSpPr>
        <p:spPr>
          <a:xfrm>
            <a:off x="6542313" y="2533476"/>
            <a:ext cx="4946853" cy="3447832"/>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374151"/>
              </a:buClr>
              <a:buSzPts val="2100"/>
              <a:buNone/>
            </a:pPr>
            <a:endParaRPr sz="2000">
              <a:latin typeface="Arial"/>
              <a:ea typeface="Arial"/>
              <a:cs typeface="Arial"/>
              <a:sym typeface="Arial"/>
            </a:endParaRPr>
          </a:p>
          <a:p>
            <a:pPr marL="171450" lvl="0" indent="-38100" algn="l" rtl="0">
              <a:lnSpc>
                <a:spcPct val="90000"/>
              </a:lnSpc>
              <a:spcBef>
                <a:spcPts val="1350"/>
              </a:spcBef>
              <a:spcAft>
                <a:spcPts val="0"/>
              </a:spcAft>
              <a:buClr>
                <a:srgbClr val="374151"/>
              </a:buClr>
              <a:buSzPts val="2100"/>
              <a:buFont typeface="Arial"/>
              <a:buNone/>
            </a:pPr>
            <a:endParaRPr sz="2400">
              <a:latin typeface="Arial"/>
              <a:ea typeface="Arial"/>
              <a:cs typeface="Arial"/>
              <a:sym typeface="Arial"/>
            </a:endParaRPr>
          </a:p>
          <a:p>
            <a:pPr marL="171450" lvl="0" indent="-38100" algn="l" rtl="0">
              <a:lnSpc>
                <a:spcPct val="90000"/>
              </a:lnSpc>
              <a:spcBef>
                <a:spcPts val="750"/>
              </a:spcBef>
              <a:spcAft>
                <a:spcPts val="0"/>
              </a:spcAft>
              <a:buClr>
                <a:srgbClr val="374151"/>
              </a:buClr>
              <a:buSzPts val="2100"/>
              <a:buFont typeface="Arial"/>
              <a:buNone/>
            </a:pPr>
            <a:endParaRPr sz="2400">
              <a:latin typeface="Arial"/>
              <a:ea typeface="Arial"/>
              <a:cs typeface="Arial"/>
              <a:sym typeface="Arial"/>
            </a:endParaRPr>
          </a:p>
          <a:p>
            <a:pPr marL="0" lvl="0" indent="0" algn="l" rtl="0">
              <a:lnSpc>
                <a:spcPct val="90000"/>
              </a:lnSpc>
              <a:spcBef>
                <a:spcPts val="750"/>
              </a:spcBef>
              <a:spcAft>
                <a:spcPts val="0"/>
              </a:spcAft>
              <a:buClr>
                <a:schemeClr val="dk1"/>
              </a:buClr>
              <a:buSzPts val="2100"/>
              <a:buNone/>
            </a:pPr>
            <a:endParaRPr sz="2400">
              <a:latin typeface="Arial"/>
              <a:ea typeface="Arial"/>
              <a:cs typeface="Arial"/>
              <a:sym typeface="Arial"/>
            </a:endParaRPr>
          </a:p>
        </p:txBody>
      </p:sp>
      <p:sp>
        <p:nvSpPr>
          <p:cNvPr id="422" name="Google Shape;422;p26"/>
          <p:cNvSpPr/>
          <p:nvPr/>
        </p:nvSpPr>
        <p:spPr>
          <a:xfrm>
            <a:off x="6388564" y="2231315"/>
            <a:ext cx="5575973" cy="452431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https://titck.gov.tr/faaliyetalanlari/ilac/klinik-arastirmalar</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https://www.ema.europa.eu/en/human-regulatory-overview/research-and-development/clinical-trials-human-medicines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https://www.fda.gov/patients/drug-development-process/step-3-clinical-research</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https://www.who.int/health-topics/clinical-trials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3" name="Google Shape;423;p26"/>
          <p:cNvPicPr preferRelativeResize="0"/>
          <p:nvPr/>
        </p:nvPicPr>
        <p:blipFill rotWithShape="1">
          <a:blip r:embed="rId7">
            <a:alphaModFix/>
          </a:blip>
          <a:srcRect/>
          <a:stretch/>
        </p:blipFill>
        <p:spPr>
          <a:xfrm>
            <a:off x="5362780" y="5318144"/>
            <a:ext cx="856802" cy="856802"/>
          </a:xfrm>
          <a:prstGeom prst="rect">
            <a:avLst/>
          </a:prstGeom>
          <a:noFill/>
          <a:ln>
            <a:noFill/>
          </a:ln>
        </p:spPr>
      </p:pic>
      <p:pic>
        <p:nvPicPr>
          <p:cNvPr id="424" name="Google Shape;424;p26"/>
          <p:cNvPicPr preferRelativeResize="0"/>
          <p:nvPr/>
        </p:nvPicPr>
        <p:blipFill rotWithShape="1">
          <a:blip r:embed="rId8">
            <a:alphaModFix/>
          </a:blip>
          <a:srcRect/>
          <a:stretch/>
        </p:blipFill>
        <p:spPr>
          <a:xfrm>
            <a:off x="5480956" y="4380134"/>
            <a:ext cx="686696" cy="686696"/>
          </a:xfrm>
          <a:prstGeom prst="rect">
            <a:avLst/>
          </a:prstGeom>
          <a:noFill/>
          <a:ln>
            <a:noFill/>
          </a:ln>
        </p:spPr>
      </p:pic>
      <p:pic>
        <p:nvPicPr>
          <p:cNvPr id="425" name="Google Shape;425;p26"/>
          <p:cNvPicPr preferRelativeResize="0"/>
          <p:nvPr/>
        </p:nvPicPr>
        <p:blipFill rotWithShape="1">
          <a:blip r:embed="rId9">
            <a:alphaModFix/>
          </a:blip>
          <a:srcRect/>
          <a:stretch/>
        </p:blipFill>
        <p:spPr>
          <a:xfrm>
            <a:off x="5308628" y="3258443"/>
            <a:ext cx="998949" cy="998949"/>
          </a:xfrm>
          <a:prstGeom prst="rect">
            <a:avLst/>
          </a:prstGeom>
          <a:noFill/>
          <a:ln>
            <a:noFill/>
          </a:ln>
        </p:spPr>
      </p:pic>
      <p:pic>
        <p:nvPicPr>
          <p:cNvPr id="426" name="Google Shape;426;p26"/>
          <p:cNvPicPr preferRelativeResize="0"/>
          <p:nvPr/>
        </p:nvPicPr>
        <p:blipFill rotWithShape="1">
          <a:blip r:embed="rId10">
            <a:alphaModFix/>
          </a:blip>
          <a:srcRect/>
          <a:stretch/>
        </p:blipFill>
        <p:spPr>
          <a:xfrm>
            <a:off x="5396622" y="2166767"/>
            <a:ext cx="822960" cy="82296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1"/>
          <p:cNvSpPr txBox="1">
            <a:spLocks noGrp="1"/>
          </p:cNvSpPr>
          <p:nvPr>
            <p:ph idx="1"/>
          </p:nvPr>
        </p:nvSpPr>
        <p:spPr>
          <a:xfrm>
            <a:off x="2696960" y="4467143"/>
            <a:ext cx="6500191" cy="1191612"/>
          </a:xfrm>
          <a:prstGeom prst="rect">
            <a:avLst/>
          </a:prstGeom>
          <a:noFill/>
          <a:ln>
            <a:noFill/>
          </a:ln>
        </p:spPr>
        <p:txBody>
          <a:bodyPr spcFirstLastPara="1" vert="horz" wrap="square" lIns="68569" tIns="34275" rIns="68569" bIns="34275" rtlCol="0" anchor="t" anchorCtr="0">
            <a:normAutofit/>
          </a:bodyPr>
          <a:lstStyle/>
          <a:p>
            <a:pPr marL="0" indent="0" algn="ctr">
              <a:spcBef>
                <a:spcPts val="0"/>
              </a:spcBef>
              <a:buClr>
                <a:schemeClr val="dk1"/>
              </a:buClr>
              <a:buSzPts val="2000"/>
              <a:buNone/>
            </a:pPr>
            <a:r>
              <a:rPr lang="tr-TR" sz="1500" b="1" dirty="0"/>
              <a:t>Bu doküman </a:t>
            </a:r>
            <a:endParaRPr sz="1500" b="1" dirty="0"/>
          </a:p>
          <a:p>
            <a:pPr marL="0" indent="0" algn="ctr">
              <a:spcBef>
                <a:spcPts val="563"/>
              </a:spcBef>
              <a:buClr>
                <a:schemeClr val="dk1"/>
              </a:buClr>
              <a:buSzPts val="2000"/>
              <a:buNone/>
            </a:pPr>
            <a:r>
              <a:rPr lang="tr-TR" sz="1500" b="1" dirty="0"/>
              <a:t>"2022-1-TR01-KA220-VET-000088373 Erasmus Project </a:t>
            </a:r>
            <a:endParaRPr b="1" dirty="0"/>
          </a:p>
          <a:p>
            <a:pPr marL="0" indent="0" algn="ctr">
              <a:spcBef>
                <a:spcPts val="563"/>
              </a:spcBef>
              <a:buClr>
                <a:schemeClr val="dk1"/>
              </a:buClr>
              <a:buSzPts val="2000"/>
              <a:buNone/>
            </a:pPr>
            <a:r>
              <a:rPr lang="tr-TR" sz="1500" b="1" dirty="0"/>
              <a:t>A UNIVERSAL STRATEGIC NECESSITY: FROM MOLECULE TO DRUG»</a:t>
            </a:r>
          </a:p>
          <a:p>
            <a:pPr marL="0" indent="0" algn="ctr">
              <a:spcBef>
                <a:spcPts val="563"/>
              </a:spcBef>
              <a:buClr>
                <a:schemeClr val="dk1"/>
              </a:buClr>
              <a:buSzPts val="2000"/>
              <a:buNone/>
            </a:pPr>
            <a:r>
              <a:rPr lang="tr-TR" sz="1500" b="1" dirty="0"/>
              <a:t>için hazırlanmıştır</a:t>
            </a:r>
            <a:endParaRPr b="1" dirty="0"/>
          </a:p>
        </p:txBody>
      </p:sp>
      <p:pic>
        <p:nvPicPr>
          <p:cNvPr id="310" name="Google Shape;310;p31"/>
          <p:cNvPicPr preferRelativeResize="0"/>
          <p:nvPr/>
        </p:nvPicPr>
        <p:blipFill rotWithShape="1">
          <a:blip r:embed="rId3">
            <a:alphaModFix/>
          </a:blip>
          <a:srcRect/>
          <a:stretch/>
        </p:blipFill>
        <p:spPr>
          <a:xfrm>
            <a:off x="3618271" y="2713703"/>
            <a:ext cx="4543773" cy="1553497"/>
          </a:xfrm>
          <a:prstGeom prst="rect">
            <a:avLst/>
          </a:prstGeom>
          <a:noFill/>
          <a:ln>
            <a:noFill/>
          </a:ln>
        </p:spPr>
      </p:pic>
      <p:pic>
        <p:nvPicPr>
          <p:cNvPr id="2" name="Immagine 9">
            <a:extLst>
              <a:ext uri="{FF2B5EF4-FFF2-40B4-BE49-F238E27FC236}">
                <a16:creationId xmlns:a16="http://schemas.microsoft.com/office/drawing/2014/main" id="{319ADF93-BF6D-795C-9C0A-B525666168A7}"/>
              </a:ext>
            </a:extLst>
          </p:cNvPr>
          <p:cNvPicPr>
            <a:picLocks noChangeAspect="1"/>
          </p:cNvPicPr>
          <p:nvPr/>
        </p:nvPicPr>
        <p:blipFill>
          <a:blip r:embed="rId4"/>
          <a:stretch>
            <a:fillRect/>
          </a:stretch>
        </p:blipFill>
        <p:spPr>
          <a:xfrm>
            <a:off x="2362767" y="1492750"/>
            <a:ext cx="1717394" cy="863100"/>
          </a:xfrm>
          <a:prstGeom prst="rect">
            <a:avLst/>
          </a:prstGeom>
        </p:spPr>
      </p:pic>
      <p:pic>
        <p:nvPicPr>
          <p:cNvPr id="3" name="Picture 2" descr="Turkish National Agency | ESN Turkey">
            <a:extLst>
              <a:ext uri="{FF2B5EF4-FFF2-40B4-BE49-F238E27FC236}">
                <a16:creationId xmlns:a16="http://schemas.microsoft.com/office/drawing/2014/main" id="{1CD432B5-C14F-76FA-2681-090407400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2444" y="1463014"/>
            <a:ext cx="1717394" cy="9049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nforegio - Download centre for visual elements">
            <a:extLst>
              <a:ext uri="{FF2B5EF4-FFF2-40B4-BE49-F238E27FC236}">
                <a16:creationId xmlns:a16="http://schemas.microsoft.com/office/drawing/2014/main" id="{541D2FFF-D528-A0B7-41B4-A22DA96A67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1591" y="1464929"/>
            <a:ext cx="4409192" cy="9259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43C4EE-23E9-3CF9-62E8-FA96A8B4E68B}"/>
              </a:ext>
            </a:extLst>
          </p:cNvPr>
          <p:cNvSpPr txBox="1"/>
          <p:nvPr/>
        </p:nvSpPr>
        <p:spPr>
          <a:xfrm>
            <a:off x="2101993" y="5736271"/>
            <a:ext cx="7988015" cy="43088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mn-cs"/>
              </a:rPr>
              <a:t>""Erasmus+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mn-cs"/>
              </a:rPr>
              <a:t>Programı</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mn-cs"/>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mn-cs"/>
              </a:rPr>
              <a:t>kapsamında</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mn-cs"/>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mn-cs"/>
              </a:rPr>
              <a:t>Avrupa</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mn-cs"/>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mn-cs"/>
              </a:rPr>
              <a:t>Komisyonu</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mn-cs"/>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mn-cs"/>
              </a:rPr>
              <a:t>tarafından</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mn-cs"/>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mn-cs"/>
              </a:rPr>
              <a:t>desteklenmektedir</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mn-cs"/>
              </a:rPr>
              <a:t>. </a:t>
            </a:r>
            <a:endParaRPr kumimoji="0" lang="tr-TR" sz="1100" b="0" i="0" u="none" strike="noStrike" kern="1200" cap="none" spc="0" normalizeH="0" baseline="0" noProof="0" dirty="0">
              <a:ln>
                <a:noFill/>
              </a:ln>
              <a:solidFill>
                <a:srgbClr val="54565A"/>
              </a:solidFill>
              <a:effectLst/>
              <a:uLnTx/>
              <a:uFillTx/>
              <a:latin typeface="Roboto" panose="02000000000000000000" pitchFamily="2" charset="0"/>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srgbClr val="54565A"/>
                </a:solidFill>
                <a:effectLst/>
                <a:uLnTx/>
                <a:uFillTx/>
                <a:latin typeface="Roboto" panose="02000000000000000000" pitchFamily="2" charset="0"/>
                <a:ea typeface="+mn-ea"/>
                <a:cs typeface="+mn-cs"/>
              </a:rPr>
              <a:t>Ancak b</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mn-cs"/>
              </a:rPr>
              <a:t>urada</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mn-cs"/>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mn-cs"/>
              </a:rPr>
              <a:t>yer</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mn-cs"/>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mn-cs"/>
              </a:rPr>
              <a:t>alan</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mn-cs"/>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mn-cs"/>
              </a:rPr>
              <a:t>görüşlerden</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mn-cs"/>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mn-cs"/>
              </a:rPr>
              <a:t>Avrupa</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mn-cs"/>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mn-cs"/>
              </a:rPr>
              <a:t>Komisyonu</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mn-cs"/>
              </a:rPr>
              <a:t> ve Türkiye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mn-cs"/>
              </a:rPr>
              <a:t>Ulusal</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mn-cs"/>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mn-cs"/>
              </a:rPr>
              <a:t>Ajansı</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mn-cs"/>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mn-cs"/>
              </a:rPr>
              <a:t>sorumlu</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mn-cs"/>
              </a:rPr>
              <a:t> </a:t>
            </a:r>
            <a:r>
              <a:rPr kumimoji="0" lang="en-US" sz="1100" b="0" i="0" u="none" strike="noStrike" kern="1200" cap="none" spc="0" normalizeH="0" baseline="0" noProof="0" dirty="0" err="1">
                <a:ln>
                  <a:noFill/>
                </a:ln>
                <a:solidFill>
                  <a:srgbClr val="54565A"/>
                </a:solidFill>
                <a:effectLst/>
                <a:uLnTx/>
                <a:uFillTx/>
                <a:latin typeface="Roboto" panose="02000000000000000000" pitchFamily="2" charset="0"/>
                <a:ea typeface="+mn-ea"/>
                <a:cs typeface="+mn-cs"/>
              </a:rPr>
              <a:t>tutulamaz</a:t>
            </a:r>
            <a:r>
              <a:rPr kumimoji="0" lang="en-US" sz="1100" b="0" i="0" u="none" strike="noStrike" kern="1200" cap="none" spc="0" normalizeH="0" baseline="0" noProof="0" dirty="0">
                <a:ln>
                  <a:noFill/>
                </a:ln>
                <a:solidFill>
                  <a:srgbClr val="54565A"/>
                </a:solidFill>
                <a:effectLst/>
                <a:uLnTx/>
                <a:uFillTx/>
                <a:latin typeface="Roboto" panose="02000000000000000000" pitchFamily="2" charset="0"/>
                <a:ea typeface="+mn-ea"/>
                <a:cs typeface="+mn-cs"/>
              </a:rPr>
              <a:t>."</a:t>
            </a:r>
            <a:endParaRPr kumimoji="0" lang="en-NL" sz="11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Tm="4738"/>
    </mc:Choice>
    <mc:Fallback xmlns="">
      <p:transition spd="slow" advTm="473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30" name="Google Shape;130;p3"/>
          <p:cNvPicPr preferRelativeResize="0"/>
          <p:nvPr/>
        </p:nvPicPr>
        <p:blipFill rotWithShape="1">
          <a:blip r:embed="rId3">
            <a:alphaModFix/>
          </a:blip>
          <a:srcRect/>
          <a:stretch/>
        </p:blipFill>
        <p:spPr>
          <a:xfrm>
            <a:off x="1" y="1"/>
            <a:ext cx="12192000" cy="6857999"/>
          </a:xfrm>
          <a:prstGeom prst="rect">
            <a:avLst/>
          </a:prstGeom>
          <a:noFill/>
          <a:ln>
            <a:noFill/>
          </a:ln>
        </p:spPr>
      </p:pic>
      <p:sp>
        <p:nvSpPr>
          <p:cNvPr id="131" name="Google Shape;131;p3"/>
          <p:cNvSpPr/>
          <p:nvPr/>
        </p:nvSpPr>
        <p:spPr>
          <a:xfrm>
            <a:off x="723899" y="609600"/>
            <a:ext cx="5372101" cy="5513767"/>
          </a:xfrm>
          <a:custGeom>
            <a:avLst/>
            <a:gdLst/>
            <a:ahLst/>
            <a:cxnLst/>
            <a:rect l="l" t="t" r="r" b="b"/>
            <a:pathLst>
              <a:path w="5372101" h="5513767" extrusionOk="0">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solidFill>
            <a:schemeClr val="lt1"/>
          </a:solidFill>
          <a:ln>
            <a:noFill/>
          </a:ln>
          <a:effectLst>
            <a:outerShdw blurRad="25400" dist="12700" dir="3000000" algn="tl" rotWithShape="0">
              <a:srgbClr val="000000">
                <a:alpha val="2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32" name="Google Shape;132;p3"/>
          <p:cNvSpPr txBox="1">
            <a:spLocks noGrp="1"/>
          </p:cNvSpPr>
          <p:nvPr>
            <p:ph type="title"/>
          </p:nvPr>
        </p:nvSpPr>
        <p:spPr>
          <a:xfrm>
            <a:off x="1037809" y="1071350"/>
            <a:ext cx="4775162" cy="133938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tr-TR" b="1" dirty="0">
                <a:latin typeface="Calibri" panose="020F0502020204030204" pitchFamily="34" charset="0"/>
                <a:ea typeface="Calibri" panose="020F0502020204030204" pitchFamily="34" charset="0"/>
                <a:cs typeface="Calibri" panose="020F0502020204030204" pitchFamily="34" charset="0"/>
                <a:sym typeface="Arial"/>
              </a:rPr>
              <a:t>Sunum İçeriği</a:t>
            </a:r>
            <a:endParaRPr b="1" dirty="0">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33" name="Google Shape;133;p3"/>
          <p:cNvSpPr/>
          <p:nvPr/>
        </p:nvSpPr>
        <p:spPr>
          <a:xfrm>
            <a:off x="2564666" y="399531"/>
            <a:ext cx="1707751" cy="428984"/>
          </a:xfrm>
          <a:custGeom>
            <a:avLst/>
            <a:gdLst/>
            <a:ahLst/>
            <a:cxnLst/>
            <a:rect l="l" t="t" r="r" b="b"/>
            <a:pathLst>
              <a:path w="2201784" h="594531" extrusionOk="0">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34" name="Google Shape;134;p3"/>
          <p:cNvSpPr txBox="1">
            <a:spLocks noGrp="1"/>
          </p:cNvSpPr>
          <p:nvPr>
            <p:ph type="body" idx="1"/>
          </p:nvPr>
        </p:nvSpPr>
        <p:spPr>
          <a:xfrm>
            <a:off x="1196167" y="2108345"/>
            <a:ext cx="4458446" cy="3109740"/>
          </a:xfrm>
          <a:prstGeom prst="rect">
            <a:avLst/>
          </a:prstGeom>
          <a:noFill/>
          <a:ln>
            <a:noFill/>
          </a:ln>
        </p:spPr>
        <p:txBody>
          <a:bodyPr spcFirstLastPara="1" wrap="square" lIns="91425" tIns="45700" rIns="91425" bIns="45700" anchor="ctr" anchorCtr="0">
            <a:normAutofit/>
          </a:bodyPr>
          <a:lstStyle/>
          <a:p>
            <a:pPr marL="571500" lvl="0" indent="-571500" algn="l" rtl="0">
              <a:lnSpc>
                <a:spcPct val="90000"/>
              </a:lnSpc>
              <a:spcBef>
                <a:spcPts val="0"/>
              </a:spcBef>
              <a:spcAft>
                <a:spcPts val="0"/>
              </a:spcAft>
              <a:buClr>
                <a:schemeClr val="dk1"/>
              </a:buClr>
              <a:buSzPts val="2000"/>
              <a:buFont typeface="Calibri"/>
              <a:buAutoNum type="romanUcPeriod"/>
            </a:pPr>
            <a:r>
              <a:rPr lang="en-US" sz="2400" dirty="0" err="1">
                <a:latin typeface="Calibri" panose="020F0502020204030204" pitchFamily="34" charset="0"/>
                <a:ea typeface="Calibri" panose="020F0502020204030204" pitchFamily="34" charset="0"/>
                <a:cs typeface="Calibri" panose="020F0502020204030204" pitchFamily="34" charset="0"/>
              </a:rPr>
              <a:t>İlaç</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geliştirme</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aşamalarına</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genel</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bakış</a:t>
            </a:r>
            <a:r>
              <a:rPr lang="en-US" sz="2400" dirty="0">
                <a:latin typeface="Calibri" panose="020F0502020204030204" pitchFamily="34" charset="0"/>
                <a:ea typeface="Calibri" panose="020F0502020204030204" pitchFamily="34" charset="0"/>
                <a:cs typeface="Calibri" panose="020F0502020204030204" pitchFamily="34" charset="0"/>
              </a:rPr>
              <a:t> </a:t>
            </a:r>
            <a:endParaRPr sz="2400" dirty="0">
              <a:latin typeface="Calibri" panose="020F0502020204030204" pitchFamily="34" charset="0"/>
              <a:ea typeface="Calibri" panose="020F0502020204030204" pitchFamily="34" charset="0"/>
              <a:cs typeface="Calibri" panose="020F0502020204030204" pitchFamily="34" charset="0"/>
            </a:endParaRPr>
          </a:p>
          <a:p>
            <a:pPr marL="571500" lvl="0" indent="-571500" algn="l" rtl="0">
              <a:lnSpc>
                <a:spcPct val="90000"/>
              </a:lnSpc>
              <a:spcBef>
                <a:spcPts val="1000"/>
              </a:spcBef>
              <a:spcAft>
                <a:spcPts val="0"/>
              </a:spcAft>
              <a:buClr>
                <a:schemeClr val="dk1"/>
              </a:buClr>
              <a:buSzPts val="2000"/>
              <a:buFont typeface="Calibri"/>
              <a:buAutoNum type="romanUcPeriod"/>
            </a:pPr>
            <a:r>
              <a:rPr lang="en-US" sz="2400" dirty="0" err="1">
                <a:latin typeface="Calibri" panose="020F0502020204030204" pitchFamily="34" charset="0"/>
                <a:ea typeface="Calibri" panose="020F0502020204030204" pitchFamily="34" charset="0"/>
                <a:cs typeface="Calibri" panose="020F0502020204030204" pitchFamily="34" charset="0"/>
              </a:rPr>
              <a:t>Klinik</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araştırmanın</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temel</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ilkeleri</a:t>
            </a:r>
            <a:endParaRPr sz="2400" dirty="0">
              <a:latin typeface="Calibri" panose="020F0502020204030204" pitchFamily="34" charset="0"/>
              <a:ea typeface="Calibri" panose="020F0502020204030204" pitchFamily="34" charset="0"/>
              <a:cs typeface="Calibri" panose="020F0502020204030204" pitchFamily="34" charset="0"/>
            </a:endParaRPr>
          </a:p>
          <a:p>
            <a:pPr marL="571500" lvl="0" indent="-571500" algn="l" rtl="0">
              <a:lnSpc>
                <a:spcPct val="90000"/>
              </a:lnSpc>
              <a:spcBef>
                <a:spcPts val="1000"/>
              </a:spcBef>
              <a:spcAft>
                <a:spcPts val="0"/>
              </a:spcAft>
              <a:buClr>
                <a:schemeClr val="dk1"/>
              </a:buClr>
              <a:buSzPts val="2000"/>
              <a:buFont typeface="Calibri"/>
              <a:buAutoNum type="romanUcPeriod"/>
            </a:pPr>
            <a:r>
              <a:rPr lang="en-US" sz="2400" dirty="0" err="1">
                <a:latin typeface="Calibri" panose="020F0502020204030204" pitchFamily="34" charset="0"/>
                <a:ea typeface="Calibri" panose="020F0502020204030204" pitchFamily="34" charset="0"/>
                <a:cs typeface="Calibri" panose="020F0502020204030204" pitchFamily="34" charset="0"/>
              </a:rPr>
              <a:t>Klinik</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araştırma</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aşamaları</a:t>
            </a:r>
            <a:endParaRPr sz="2400" dirty="0">
              <a:latin typeface="Calibri" panose="020F0502020204030204" pitchFamily="34" charset="0"/>
              <a:ea typeface="Calibri" panose="020F0502020204030204" pitchFamily="34" charset="0"/>
              <a:cs typeface="Calibri" panose="020F0502020204030204" pitchFamily="34" charset="0"/>
            </a:endParaRPr>
          </a:p>
          <a:p>
            <a:pPr marL="571500" lvl="0" indent="-571500" algn="l" rtl="0">
              <a:lnSpc>
                <a:spcPct val="90000"/>
              </a:lnSpc>
              <a:spcBef>
                <a:spcPts val="1000"/>
              </a:spcBef>
              <a:spcAft>
                <a:spcPts val="0"/>
              </a:spcAft>
              <a:buClr>
                <a:schemeClr val="dk1"/>
              </a:buClr>
              <a:buSzPts val="2000"/>
              <a:buFont typeface="Calibri"/>
              <a:buAutoNum type="romanUcPeriod"/>
            </a:pPr>
            <a:r>
              <a:rPr lang="en-US" sz="2400" dirty="0" err="1">
                <a:latin typeface="Calibri" panose="020F0502020204030204" pitchFamily="34" charset="0"/>
                <a:ea typeface="Calibri" panose="020F0502020204030204" pitchFamily="34" charset="0"/>
                <a:cs typeface="Calibri" panose="020F0502020204030204" pitchFamily="34" charset="0"/>
              </a:rPr>
              <a:t>Etik</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Kurullar</a:t>
            </a:r>
            <a:r>
              <a:rPr lang="en-US" sz="2400" dirty="0">
                <a:latin typeface="Calibri" panose="020F0502020204030204" pitchFamily="34" charset="0"/>
                <a:ea typeface="Calibri" panose="020F0502020204030204" pitchFamily="34" charset="0"/>
                <a:cs typeface="Calibri" panose="020F0502020204030204" pitchFamily="34" charset="0"/>
              </a:rPr>
              <a:t> </a:t>
            </a:r>
            <a:endParaRPr sz="2400" dirty="0">
              <a:latin typeface="Calibri" panose="020F0502020204030204" pitchFamily="34" charset="0"/>
              <a:ea typeface="Calibri" panose="020F0502020204030204" pitchFamily="34" charset="0"/>
              <a:cs typeface="Calibri" panose="020F0502020204030204" pitchFamily="34" charset="0"/>
            </a:endParaRPr>
          </a:p>
          <a:p>
            <a:pPr marL="571500" lvl="0" indent="-571500" algn="l" rtl="0">
              <a:lnSpc>
                <a:spcPct val="90000"/>
              </a:lnSpc>
              <a:spcBef>
                <a:spcPts val="1000"/>
              </a:spcBef>
              <a:spcAft>
                <a:spcPts val="0"/>
              </a:spcAft>
              <a:buClr>
                <a:schemeClr val="dk1"/>
              </a:buClr>
              <a:buSzPts val="2000"/>
              <a:buFont typeface="Calibri"/>
              <a:buAutoNum type="romanUcPeriod"/>
            </a:pPr>
            <a:r>
              <a:rPr lang="en-US" sz="2400" dirty="0">
                <a:latin typeface="Calibri" panose="020F0502020204030204" pitchFamily="34" charset="0"/>
                <a:ea typeface="Calibri" panose="020F0502020204030204" pitchFamily="34" charset="0"/>
                <a:cs typeface="Calibri" panose="020F0502020204030204" pitchFamily="34" charset="0"/>
              </a:rPr>
              <a:t>İyi </a:t>
            </a:r>
            <a:r>
              <a:rPr lang="en-US" sz="2400" dirty="0" err="1">
                <a:latin typeface="Calibri" panose="020F0502020204030204" pitchFamily="34" charset="0"/>
                <a:ea typeface="Calibri" panose="020F0502020204030204" pitchFamily="34" charset="0"/>
                <a:cs typeface="Calibri" panose="020F0502020204030204" pitchFamily="34" charset="0"/>
              </a:rPr>
              <a:t>Klinik</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Uygulamaları</a:t>
            </a:r>
            <a:r>
              <a:rPr lang="en-US" sz="2400" dirty="0">
                <a:latin typeface="Calibri" panose="020F0502020204030204" pitchFamily="34" charset="0"/>
                <a:ea typeface="Calibri" panose="020F0502020204030204" pitchFamily="34" charset="0"/>
                <a:cs typeface="Calibri" panose="020F0502020204030204" pitchFamily="34" charset="0"/>
              </a:rPr>
              <a:t> (GCP)</a:t>
            </a:r>
            <a:endParaRPr sz="2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5D83E6-2F36-C9BD-E14D-3E211EBF21AD}"/>
            </a:ext>
          </a:extLst>
        </p:cNvPr>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Başlık 4">
            <a:extLst>
              <a:ext uri="{FF2B5EF4-FFF2-40B4-BE49-F238E27FC236}">
                <a16:creationId xmlns:a16="http://schemas.microsoft.com/office/drawing/2014/main" id="{DE30716E-38A4-172D-79F4-468BA0B4961F}"/>
              </a:ext>
            </a:extLst>
          </p:cNvPr>
          <p:cNvSpPr>
            <a:spLocks noGrp="1"/>
          </p:cNvSpPr>
          <p:nvPr>
            <p:ph type="ctrTitle"/>
          </p:nvPr>
        </p:nvSpPr>
        <p:spPr>
          <a:xfrm>
            <a:off x="1159928" y="1337868"/>
            <a:ext cx="3404317" cy="4187361"/>
          </a:xfrm>
        </p:spPr>
        <p:txBody>
          <a:bodyPr vert="horz" lIns="68580" tIns="34290" rIns="68580" bIns="34290" rtlCol="0" anchor="ctr">
            <a:normAutofit/>
          </a:bodyPr>
          <a:lstStyle/>
          <a:p>
            <a:pPr algn="l"/>
            <a:r>
              <a:rPr lang="en-US" sz="5400" b="1" dirty="0" err="1">
                <a:latin typeface="Calibri Light" panose="020F0302020204030204" pitchFamily="34" charset="0"/>
                <a:ea typeface="Calibri Light" panose="020F0302020204030204" pitchFamily="34" charset="0"/>
                <a:cs typeface="Calibri Light" panose="020F0302020204030204" pitchFamily="34" charset="0"/>
              </a:rPr>
              <a:t>Proje</a:t>
            </a:r>
            <a:r>
              <a:rPr lang="en-US" sz="5400" b="1" dirty="0">
                <a:latin typeface="Calibri Light" panose="020F0302020204030204" pitchFamily="34" charset="0"/>
                <a:ea typeface="Calibri Light" panose="020F0302020204030204" pitchFamily="34" charset="0"/>
                <a:cs typeface="Calibri Light" panose="020F0302020204030204" pitchFamily="34" charset="0"/>
              </a:rPr>
              <a:t> Partner</a:t>
            </a:r>
            <a:r>
              <a:rPr lang="tr-TR" sz="5400" b="1" dirty="0" err="1">
                <a:latin typeface="Calibri Light" panose="020F0302020204030204" pitchFamily="34" charset="0"/>
                <a:ea typeface="Calibri Light" panose="020F0302020204030204" pitchFamily="34" charset="0"/>
                <a:cs typeface="Calibri Light" panose="020F0302020204030204" pitchFamily="34" charset="0"/>
              </a:rPr>
              <a:t>leri</a:t>
            </a:r>
            <a:endParaRPr lang="en-US" sz="54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3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44588" y="3454289"/>
            <a:ext cx="4057650" cy="13716"/>
          </a:xfrm>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30" name="Picture 6" descr="Ankara University - Wikipedia">
            <a:extLst>
              <a:ext uri="{FF2B5EF4-FFF2-40B4-BE49-F238E27FC236}">
                <a16:creationId xmlns:a16="http://schemas.microsoft.com/office/drawing/2014/main" id="{AC34D15D-C92A-95E9-905B-30B6C1020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719" y="1017333"/>
            <a:ext cx="1138978" cy="1138978"/>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98ADAD1C-D8B5-B73A-D4BF-F8DA6DFE84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005" y="3510706"/>
            <a:ext cx="1011918" cy="1011918"/>
          </a:xfrm>
          <a:prstGeom prst="rect">
            <a:avLst/>
          </a:prstGeom>
        </p:spPr>
      </p:pic>
      <p:pic>
        <p:nvPicPr>
          <p:cNvPr id="11" name="Resim 10">
            <a:extLst>
              <a:ext uri="{FF2B5EF4-FFF2-40B4-BE49-F238E27FC236}">
                <a16:creationId xmlns:a16="http://schemas.microsoft.com/office/drawing/2014/main" id="{CAE05125-7ADB-E780-6D86-61D59E0CF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1417" y="3516218"/>
            <a:ext cx="1107969" cy="1000897"/>
          </a:xfrm>
          <a:prstGeom prst="rect">
            <a:avLst/>
          </a:prstGeom>
        </p:spPr>
      </p:pic>
      <p:pic>
        <p:nvPicPr>
          <p:cNvPr id="12" name="Picture 2" descr="Logolar | Dokuz Eylül Üniversitesi Edebiyat Fakültesi">
            <a:extLst>
              <a:ext uri="{FF2B5EF4-FFF2-40B4-BE49-F238E27FC236}">
                <a16:creationId xmlns:a16="http://schemas.microsoft.com/office/drawing/2014/main" id="{5C10C731-5482-B9CB-C6FD-F86BD67DB6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2005" y="2331560"/>
            <a:ext cx="1011918" cy="1011918"/>
          </a:xfrm>
          <a:prstGeom prst="rect">
            <a:avLst/>
          </a:prstGeom>
          <a:solidFill>
            <a:schemeClr val="bg1"/>
          </a:solidFill>
        </p:spPr>
      </p:pic>
      <p:pic>
        <p:nvPicPr>
          <p:cNvPr id="13" name="Resim 12">
            <a:extLst>
              <a:ext uri="{FF2B5EF4-FFF2-40B4-BE49-F238E27FC236}">
                <a16:creationId xmlns:a16="http://schemas.microsoft.com/office/drawing/2014/main" id="{45268A91-C708-9908-8948-0F817FAD2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1417" y="2453557"/>
            <a:ext cx="1866717" cy="767929"/>
          </a:xfrm>
          <a:prstGeom prst="rect">
            <a:avLst/>
          </a:prstGeom>
        </p:spPr>
      </p:pic>
      <p:pic>
        <p:nvPicPr>
          <p:cNvPr id="14" name="Picture 2">
            <a:extLst>
              <a:ext uri="{FF2B5EF4-FFF2-40B4-BE49-F238E27FC236}">
                <a16:creationId xmlns:a16="http://schemas.microsoft.com/office/drawing/2014/main" id="{A403D928-6AFD-6632-EFC5-7AAB571914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478" y="1155413"/>
            <a:ext cx="941835" cy="941835"/>
          </a:xfrm>
          <a:prstGeom prst="rect">
            <a:avLst/>
          </a:prstGeom>
          <a:solidFill>
            <a:schemeClr val="bg1"/>
          </a:solidFill>
        </p:spPr>
      </p:pic>
      <p:pic>
        <p:nvPicPr>
          <p:cNvPr id="16" name="Picture 6" descr="Minho Üniversitesi – VETforEI">
            <a:extLst>
              <a:ext uri="{FF2B5EF4-FFF2-40B4-BE49-F238E27FC236}">
                <a16:creationId xmlns:a16="http://schemas.microsoft.com/office/drawing/2014/main" id="{84B812C7-31BC-139B-5FB9-3163F92870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1719" y="4705896"/>
            <a:ext cx="1072492" cy="10874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background with blue text&#10;&#10;Description automatically generated">
            <a:extLst>
              <a:ext uri="{FF2B5EF4-FFF2-40B4-BE49-F238E27FC236}">
                <a16:creationId xmlns:a16="http://schemas.microsoft.com/office/drawing/2014/main" id="{53EDAC1A-3EA2-5A71-35A5-FEA72D9D5D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61416" y="4990113"/>
            <a:ext cx="2294356" cy="519051"/>
          </a:xfrm>
          <a:prstGeom prst="rect">
            <a:avLst/>
          </a:prstGeom>
        </p:spPr>
      </p:pic>
    </p:spTree>
    <p:extLst>
      <p:ext uri="{BB962C8B-B14F-4D97-AF65-F5344CB8AC3E}">
        <p14:creationId xmlns:p14="http://schemas.microsoft.com/office/powerpoint/2010/main" val="393443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9" name="Title 8">
            <a:extLst>
              <a:ext uri="{FF2B5EF4-FFF2-40B4-BE49-F238E27FC236}">
                <a16:creationId xmlns:a16="http://schemas.microsoft.com/office/drawing/2014/main" id="{87B0E883-AF1F-525E-D112-74DE2164E64F}"/>
              </a:ext>
            </a:extLst>
          </p:cNvPr>
          <p:cNvSpPr>
            <a:spLocks noGrp="1"/>
          </p:cNvSpPr>
          <p:nvPr>
            <p:ph type="title"/>
          </p:nvPr>
        </p:nvSpPr>
        <p:spPr>
          <a:xfrm>
            <a:off x="1435510" y="1337310"/>
            <a:ext cx="3556755" cy="1622323"/>
          </a:xfrm>
        </p:spPr>
        <p:txBody>
          <a:bodyPr vert="horz" lIns="68580" tIns="34290" rIns="68580" bIns="34290" rtlCol="0" anchor="b">
            <a:normAutofit/>
          </a:bodyPr>
          <a:lstStyle/>
          <a:p>
            <a:r>
              <a:rPr lang="tr-TR" sz="4400" b="1" dirty="0"/>
              <a:t>Teşekkürler</a:t>
            </a:r>
            <a:endParaRPr lang="en-US" sz="4400" b="1" dirty="0"/>
          </a:p>
        </p:txBody>
      </p:sp>
      <p:pic>
        <p:nvPicPr>
          <p:cNvPr id="12" name="Picture 11" descr="Scientist holding solution in glassware in laboratory with rainbow overlay">
            <a:extLst>
              <a:ext uri="{FF2B5EF4-FFF2-40B4-BE49-F238E27FC236}">
                <a16:creationId xmlns:a16="http://schemas.microsoft.com/office/drawing/2014/main" id="{74D10FD7-DA3F-166A-A8A9-3C970F418D89}"/>
              </a:ext>
            </a:extLst>
          </p:cNvPr>
          <p:cNvPicPr>
            <a:picLocks noChangeAspect="1"/>
          </p:cNvPicPr>
          <p:nvPr/>
        </p:nvPicPr>
        <p:blipFill rotWithShape="1">
          <a:blip r:embed="rId3"/>
          <a:srcRect l="11111" r="22438" b="-1"/>
          <a:stretch/>
        </p:blipFill>
        <p:spPr>
          <a:xfrm>
            <a:off x="5507778" y="857258"/>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4" name="Resim 11">
            <a:extLst>
              <a:ext uri="{FF2B5EF4-FFF2-40B4-BE49-F238E27FC236}">
                <a16:creationId xmlns:a16="http://schemas.microsoft.com/office/drawing/2014/main" id="{7750388E-83CF-0267-58AD-27F47D58BC0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37419" y="4188542"/>
            <a:ext cx="4254846" cy="16223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4"/>
          <p:cNvPicPr preferRelativeResize="0"/>
          <p:nvPr/>
        </p:nvPicPr>
        <p:blipFill rotWithShape="1">
          <a:blip r:embed="rId3">
            <a:alphaModFix/>
          </a:blip>
          <a:srcRect/>
          <a:stretch/>
        </p:blipFill>
        <p:spPr>
          <a:xfrm>
            <a:off x="3439391" y="301040"/>
            <a:ext cx="4136872" cy="63461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5"/>
          <p:cNvSpPr/>
          <p:nvPr/>
        </p:nvSpPr>
        <p:spPr>
          <a:xfrm>
            <a:off x="643278" y="2573756"/>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5"/>
          <p:cNvSpPr txBox="1">
            <a:spLocks noGrp="1"/>
          </p:cNvSpPr>
          <p:nvPr>
            <p:ph type="body" idx="1"/>
          </p:nvPr>
        </p:nvSpPr>
        <p:spPr>
          <a:xfrm>
            <a:off x="630936" y="2807208"/>
            <a:ext cx="4023360" cy="3410712"/>
          </a:xfrm>
          <a:prstGeom prst="rect">
            <a:avLst/>
          </a:prstGeom>
          <a:noFill/>
          <a:ln>
            <a:noFill/>
          </a:ln>
        </p:spPr>
        <p:txBody>
          <a:bodyPr spcFirstLastPara="1" wrap="square" lIns="91425" tIns="45700" rIns="91425" bIns="45700" anchor="t" anchorCtr="0">
            <a:normAutofit/>
          </a:bodyPr>
          <a:lstStyle/>
          <a:p>
            <a:pPr marL="342900">
              <a:spcBef>
                <a:spcPts val="0"/>
              </a:spcBef>
              <a:buSzPts val="2200"/>
            </a:pPr>
            <a:r>
              <a:rPr lang="en-US" sz="2200" b="1" dirty="0" err="1"/>
              <a:t>Klinik</a:t>
            </a:r>
            <a:r>
              <a:rPr lang="en-US" sz="2200" b="1" dirty="0"/>
              <a:t> </a:t>
            </a:r>
            <a:r>
              <a:rPr lang="en-US" sz="2200" b="1" dirty="0" err="1"/>
              <a:t>Öncesi</a:t>
            </a:r>
            <a:r>
              <a:rPr lang="en-US" sz="2200" b="1" dirty="0"/>
              <a:t> </a:t>
            </a:r>
            <a:r>
              <a:rPr lang="en-US" sz="2200" b="1" dirty="0" err="1"/>
              <a:t>Araştırma</a:t>
            </a:r>
            <a:endParaRPr sz="2200" b="1" dirty="0"/>
          </a:p>
          <a:p>
            <a:pPr marL="342900">
              <a:buSzPts val="2400"/>
            </a:pPr>
            <a:r>
              <a:rPr lang="en-US" sz="2400" b="1" dirty="0"/>
              <a:t>Faz 1 </a:t>
            </a:r>
            <a:r>
              <a:rPr lang="en-US" sz="2400" b="1" dirty="0" err="1"/>
              <a:t>Klinik</a:t>
            </a:r>
            <a:r>
              <a:rPr lang="en-US" sz="2400" b="1" dirty="0"/>
              <a:t> </a:t>
            </a:r>
            <a:r>
              <a:rPr lang="en-US" sz="2400" b="1" dirty="0" err="1"/>
              <a:t>Çalışmalar</a:t>
            </a:r>
            <a:endParaRPr sz="2400" b="1" dirty="0"/>
          </a:p>
          <a:p>
            <a:pPr marL="342900">
              <a:buSzPts val="2200"/>
            </a:pPr>
            <a:r>
              <a:rPr lang="en-US" sz="2200" b="1" dirty="0"/>
              <a:t>Faz 2 </a:t>
            </a:r>
            <a:r>
              <a:rPr lang="en-US" sz="2200" b="1" dirty="0" err="1"/>
              <a:t>Klinik</a:t>
            </a:r>
            <a:r>
              <a:rPr lang="en-US" sz="2200" b="1" dirty="0"/>
              <a:t> </a:t>
            </a:r>
            <a:r>
              <a:rPr lang="en-US" sz="2200" b="1" dirty="0" err="1"/>
              <a:t>Araştırmalar</a:t>
            </a:r>
            <a:endParaRPr sz="2200" b="1" dirty="0"/>
          </a:p>
          <a:p>
            <a:pPr marL="342900">
              <a:buSzPts val="2200"/>
            </a:pPr>
            <a:r>
              <a:rPr lang="en-US" sz="2200" b="1" dirty="0"/>
              <a:t>Faz 3 </a:t>
            </a:r>
            <a:r>
              <a:rPr lang="en-US" sz="2200" b="1" dirty="0" err="1"/>
              <a:t>Klinik</a:t>
            </a:r>
            <a:r>
              <a:rPr lang="en-US" sz="2200" b="1" dirty="0"/>
              <a:t> </a:t>
            </a:r>
            <a:r>
              <a:rPr lang="en-US" sz="2200" b="1" dirty="0" err="1"/>
              <a:t>Araştırmalar</a:t>
            </a:r>
            <a:endParaRPr sz="2200" b="1" dirty="0"/>
          </a:p>
          <a:p>
            <a:pPr marL="342900">
              <a:buSzPts val="2200"/>
            </a:pPr>
            <a:r>
              <a:rPr lang="en-US" sz="2200" b="1" dirty="0"/>
              <a:t>Faz 4 </a:t>
            </a:r>
            <a:r>
              <a:rPr lang="en-US" sz="2200" b="1" dirty="0" err="1"/>
              <a:t>Klinik</a:t>
            </a:r>
            <a:r>
              <a:rPr lang="en-US" sz="2200" b="1" dirty="0"/>
              <a:t> </a:t>
            </a:r>
            <a:r>
              <a:rPr lang="en-US" sz="2200" b="1" dirty="0" err="1"/>
              <a:t>Araştırmalar</a:t>
            </a:r>
            <a:r>
              <a:rPr lang="en-US" sz="2200" b="1" dirty="0"/>
              <a:t> (</a:t>
            </a:r>
            <a:r>
              <a:rPr lang="en-US" sz="2200" b="1" dirty="0" err="1"/>
              <a:t>Pazarlama</a:t>
            </a:r>
            <a:r>
              <a:rPr lang="en-US" sz="2200" b="1" dirty="0"/>
              <a:t> </a:t>
            </a:r>
            <a:r>
              <a:rPr lang="en-US" sz="2200" b="1" dirty="0" err="1"/>
              <a:t>Sonrası</a:t>
            </a:r>
            <a:r>
              <a:rPr lang="en-US" sz="2200" b="1" dirty="0"/>
              <a:t> </a:t>
            </a:r>
            <a:r>
              <a:rPr lang="en-US" sz="2200" b="1" dirty="0" err="1"/>
              <a:t>Gözetim</a:t>
            </a:r>
            <a:r>
              <a:rPr lang="en-US" sz="2200" b="1" dirty="0"/>
              <a:t>)</a:t>
            </a:r>
            <a:endParaRPr sz="2200" b="1" dirty="0"/>
          </a:p>
        </p:txBody>
      </p:sp>
      <p:pic>
        <p:nvPicPr>
          <p:cNvPr id="149" name="Google Shape;149;p5" descr="https://pbc-society.ca/wp-content/uploads/2022/08/Clinical-Trials-Diagram-%E2%80%93-1.png"/>
          <p:cNvPicPr preferRelativeResize="0"/>
          <p:nvPr/>
        </p:nvPicPr>
        <p:blipFill rotWithShape="1">
          <a:blip r:embed="rId3">
            <a:alphaModFix/>
          </a:blip>
          <a:srcRect/>
          <a:stretch/>
        </p:blipFill>
        <p:spPr>
          <a:xfrm>
            <a:off x="4654296" y="840105"/>
            <a:ext cx="7360920" cy="5533263"/>
          </a:xfrm>
          <a:prstGeom prst="rect">
            <a:avLst/>
          </a:prstGeom>
          <a:noFill/>
          <a:ln>
            <a:noFill/>
          </a:ln>
        </p:spPr>
      </p:pic>
      <p:sp>
        <p:nvSpPr>
          <p:cNvPr id="146" name="Google Shape;146;p5"/>
          <p:cNvSpPr txBox="1">
            <a:spLocks noGrp="1"/>
          </p:cNvSpPr>
          <p:nvPr>
            <p:ph type="title"/>
          </p:nvPr>
        </p:nvSpPr>
        <p:spPr>
          <a:xfrm>
            <a:off x="320040" y="355473"/>
            <a:ext cx="6099048" cy="200311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Calibri"/>
              <a:buNone/>
            </a:pPr>
            <a:r>
              <a:rPr lang="en-US" b="1" dirty="0" err="1"/>
              <a:t>İlaç</a:t>
            </a:r>
            <a:r>
              <a:rPr lang="en-US" b="1" dirty="0"/>
              <a:t> </a:t>
            </a:r>
            <a:r>
              <a:rPr lang="en-US" b="1" dirty="0" err="1"/>
              <a:t>Geliştirme</a:t>
            </a:r>
            <a:r>
              <a:rPr lang="en-US" b="1" dirty="0"/>
              <a:t> </a:t>
            </a:r>
            <a:r>
              <a:rPr lang="en-US" b="1" dirty="0" err="1"/>
              <a:t>Aşamalarına</a:t>
            </a:r>
            <a:r>
              <a:rPr lang="en-US" b="1" dirty="0"/>
              <a:t> </a:t>
            </a:r>
            <a:r>
              <a:rPr lang="en-US" b="1" dirty="0" err="1"/>
              <a:t>Genel</a:t>
            </a:r>
            <a:r>
              <a:rPr lang="en-US" b="1" dirty="0"/>
              <a:t> </a:t>
            </a:r>
            <a:r>
              <a:rPr lang="en-US" b="1" dirty="0" err="1"/>
              <a:t>Bakış</a:t>
            </a:r>
            <a:r>
              <a:rPr lang="en-US" b="1" dirty="0"/>
              <a:t> </a:t>
            </a:r>
            <a:endParaRPr lang="en-US" sz="5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6"/>
          <p:cNvSpPr txBox="1">
            <a:spLocks noGrp="1"/>
          </p:cNvSpPr>
          <p:nvPr>
            <p:ph type="title"/>
          </p:nvPr>
        </p:nvSpPr>
        <p:spPr>
          <a:xfrm>
            <a:off x="4654296" y="329184"/>
            <a:ext cx="6894576" cy="1783080"/>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Clr>
                <a:schemeClr val="dk1"/>
              </a:buClr>
              <a:buSzPts val="5400"/>
              <a:buFont typeface="Calibri"/>
              <a:buNone/>
            </a:pPr>
            <a:r>
              <a:rPr lang="en-US" b="1" dirty="0" err="1"/>
              <a:t>Klinik</a:t>
            </a:r>
            <a:r>
              <a:rPr lang="en-US" b="1" dirty="0"/>
              <a:t> </a:t>
            </a:r>
            <a:r>
              <a:rPr lang="en-US" b="1" dirty="0" err="1"/>
              <a:t>Araştırmaların</a:t>
            </a:r>
            <a:r>
              <a:rPr lang="en-US" b="1" dirty="0"/>
              <a:t> </a:t>
            </a:r>
            <a:br>
              <a:rPr lang="tr-TR" b="1" dirty="0"/>
            </a:br>
            <a:r>
              <a:rPr lang="en-US" b="1" dirty="0" err="1"/>
              <a:t>Temel</a:t>
            </a:r>
            <a:r>
              <a:rPr lang="en-US" b="1" dirty="0"/>
              <a:t> </a:t>
            </a:r>
            <a:r>
              <a:rPr lang="en-US" b="1" dirty="0" err="1"/>
              <a:t>Hedefleri</a:t>
            </a:r>
            <a:endParaRPr b="1" dirty="0"/>
          </a:p>
        </p:txBody>
      </p:sp>
      <p:pic>
        <p:nvPicPr>
          <p:cNvPr id="157" name="Google Shape;157;p6" descr="A row of samples for medical testing"/>
          <p:cNvPicPr preferRelativeResize="0"/>
          <p:nvPr/>
        </p:nvPicPr>
        <p:blipFill rotWithShape="1">
          <a:blip r:embed="rId3">
            <a:alphaModFix/>
          </a:blip>
          <a:srcRect l="51340" r="4340"/>
          <a:stretch/>
        </p:blipFill>
        <p:spPr>
          <a:xfrm>
            <a:off x="20" y="1"/>
            <a:ext cx="4052522" cy="6858000"/>
          </a:xfrm>
          <a:custGeom>
            <a:avLst/>
            <a:gdLst/>
            <a:ahLst/>
            <a:cxnLst/>
            <a:rect l="l" t="t" r="r" b="b"/>
            <a:pathLst>
              <a:path w="4052542" h="6858000" extrusionOk="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ln>
            <a:noFill/>
          </a:ln>
        </p:spPr>
      </p:pic>
      <p:sp>
        <p:nvSpPr>
          <p:cNvPr id="158" name="Google Shape;158;p6"/>
          <p:cNvSpPr/>
          <p:nvPr/>
        </p:nvSpPr>
        <p:spPr>
          <a:xfrm>
            <a:off x="4654296" y="2395728"/>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6"/>
          <p:cNvSpPr txBox="1">
            <a:spLocks noGrp="1"/>
          </p:cNvSpPr>
          <p:nvPr>
            <p:ph type="body" idx="1"/>
          </p:nvPr>
        </p:nvSpPr>
        <p:spPr>
          <a:xfrm>
            <a:off x="4654296" y="2633472"/>
            <a:ext cx="6894576" cy="3895344"/>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200"/>
              <a:buChar char="•"/>
            </a:pPr>
            <a:r>
              <a:rPr lang="en-US" dirty="0" err="1"/>
              <a:t>Güvenlik</a:t>
            </a:r>
            <a:r>
              <a:rPr lang="en-US" dirty="0"/>
              <a:t> </a:t>
            </a:r>
            <a:r>
              <a:rPr lang="en-US" dirty="0" err="1"/>
              <a:t>Değerlendirmesi</a:t>
            </a:r>
            <a:endParaRPr dirty="0"/>
          </a:p>
          <a:p>
            <a:pPr marL="228600" lvl="0" indent="-228600" algn="l" rtl="0">
              <a:lnSpc>
                <a:spcPct val="90000"/>
              </a:lnSpc>
              <a:spcBef>
                <a:spcPts val="1000"/>
              </a:spcBef>
              <a:spcAft>
                <a:spcPts val="0"/>
              </a:spcAft>
              <a:buClr>
                <a:schemeClr val="dk1"/>
              </a:buClr>
              <a:buSzPts val="2200"/>
              <a:buChar char="•"/>
            </a:pPr>
            <a:r>
              <a:rPr lang="en-US" dirty="0" err="1"/>
              <a:t>Etkinliğin</a:t>
            </a:r>
            <a:r>
              <a:rPr lang="en-US" dirty="0"/>
              <a:t> </a:t>
            </a:r>
            <a:r>
              <a:rPr lang="en-US" dirty="0" err="1"/>
              <a:t>Değerlendirilmesi</a:t>
            </a:r>
            <a:endParaRPr dirty="0"/>
          </a:p>
          <a:p>
            <a:pPr marL="228600" lvl="0" indent="-228600" algn="l" rtl="0">
              <a:lnSpc>
                <a:spcPct val="90000"/>
              </a:lnSpc>
              <a:spcBef>
                <a:spcPts val="1000"/>
              </a:spcBef>
              <a:spcAft>
                <a:spcPts val="0"/>
              </a:spcAft>
              <a:buClr>
                <a:schemeClr val="dk1"/>
              </a:buClr>
              <a:buSzPts val="2200"/>
              <a:buChar char="•"/>
            </a:pPr>
            <a:r>
              <a:rPr lang="en-US" dirty="0" err="1"/>
              <a:t>Dozajların</a:t>
            </a:r>
            <a:r>
              <a:rPr lang="en-US" dirty="0"/>
              <a:t> Optimize </a:t>
            </a:r>
            <a:r>
              <a:rPr lang="en-US" dirty="0" err="1"/>
              <a:t>Edilmesi</a:t>
            </a:r>
            <a:endParaRPr dirty="0"/>
          </a:p>
          <a:p>
            <a:pPr marL="228600" lvl="0" indent="-228600" algn="l" rtl="0">
              <a:lnSpc>
                <a:spcPct val="90000"/>
              </a:lnSpc>
              <a:spcBef>
                <a:spcPts val="1000"/>
              </a:spcBef>
              <a:spcAft>
                <a:spcPts val="0"/>
              </a:spcAft>
              <a:buClr>
                <a:schemeClr val="dk1"/>
              </a:buClr>
              <a:buSzPts val="2200"/>
              <a:buChar char="•"/>
            </a:pPr>
            <a:r>
              <a:rPr lang="en-US" dirty="0" err="1"/>
              <a:t>Müdahalelerin</a:t>
            </a:r>
            <a:r>
              <a:rPr lang="en-US" dirty="0"/>
              <a:t> </a:t>
            </a:r>
            <a:r>
              <a:rPr lang="en-US" dirty="0" err="1"/>
              <a:t>Karşılaştırılması</a:t>
            </a:r>
            <a:endParaRPr dirty="0"/>
          </a:p>
          <a:p>
            <a:pPr marL="228600" lvl="0" indent="-228600" algn="l" rtl="0">
              <a:lnSpc>
                <a:spcPct val="90000"/>
              </a:lnSpc>
              <a:spcBef>
                <a:spcPts val="1000"/>
              </a:spcBef>
              <a:spcAft>
                <a:spcPts val="0"/>
              </a:spcAft>
              <a:buClr>
                <a:schemeClr val="dk1"/>
              </a:buClr>
              <a:buSzPts val="2200"/>
              <a:buChar char="•"/>
            </a:pPr>
            <a:r>
              <a:rPr lang="en-US" dirty="0" err="1"/>
              <a:t>Mekanizmaları</a:t>
            </a:r>
            <a:r>
              <a:rPr lang="en-US" dirty="0"/>
              <a:t> </a:t>
            </a:r>
            <a:r>
              <a:rPr lang="en-US" dirty="0" err="1"/>
              <a:t>Anlamak</a:t>
            </a:r>
            <a:endParaRPr dirty="0"/>
          </a:p>
          <a:p>
            <a:pPr marL="228600" lvl="0" indent="-228600" algn="l" rtl="0">
              <a:lnSpc>
                <a:spcPct val="90000"/>
              </a:lnSpc>
              <a:spcBef>
                <a:spcPts val="1000"/>
              </a:spcBef>
              <a:spcAft>
                <a:spcPts val="0"/>
              </a:spcAft>
              <a:buClr>
                <a:schemeClr val="dk1"/>
              </a:buClr>
              <a:buSzPts val="2200"/>
              <a:buChar char="•"/>
            </a:pPr>
            <a:r>
              <a:rPr lang="en-US" dirty="0" err="1"/>
              <a:t>Düzenleyici</a:t>
            </a:r>
            <a:r>
              <a:rPr lang="en-US" dirty="0"/>
              <a:t>- Karar </a:t>
            </a:r>
            <a:r>
              <a:rPr lang="en-US" dirty="0" err="1"/>
              <a:t>vericilerin</a:t>
            </a:r>
            <a:r>
              <a:rPr lang="en-US" dirty="0"/>
              <a:t> </a:t>
            </a:r>
            <a:r>
              <a:rPr lang="en-US" dirty="0" err="1"/>
              <a:t>Bilgilendirilmesi</a:t>
            </a:r>
            <a:endParaRPr dirty="0"/>
          </a:p>
          <a:p>
            <a:pPr marL="228600" lvl="0" indent="-228600" algn="l" rtl="0">
              <a:lnSpc>
                <a:spcPct val="90000"/>
              </a:lnSpc>
              <a:spcBef>
                <a:spcPts val="1000"/>
              </a:spcBef>
              <a:spcAft>
                <a:spcPts val="0"/>
              </a:spcAft>
              <a:buClr>
                <a:schemeClr val="dk1"/>
              </a:buClr>
              <a:buSzPts val="2200"/>
              <a:buChar char="•"/>
            </a:pPr>
            <a:r>
              <a:rPr lang="en-US" dirty="0" err="1"/>
              <a:t>Kanıta</a:t>
            </a:r>
            <a:r>
              <a:rPr lang="en-US" dirty="0"/>
              <a:t> </a:t>
            </a:r>
            <a:r>
              <a:rPr lang="en-US" dirty="0" err="1"/>
              <a:t>Dayalı</a:t>
            </a:r>
            <a:r>
              <a:rPr lang="en-US" dirty="0"/>
              <a:t> </a:t>
            </a:r>
            <a:r>
              <a:rPr lang="en-US" dirty="0" err="1"/>
              <a:t>Tıbba</a:t>
            </a:r>
            <a:r>
              <a:rPr lang="en-US" dirty="0"/>
              <a:t> </a:t>
            </a:r>
            <a:r>
              <a:rPr lang="en-US" dirty="0" err="1"/>
              <a:t>Katkıda</a:t>
            </a:r>
            <a:r>
              <a:rPr lang="en-US" dirty="0"/>
              <a:t> </a:t>
            </a:r>
            <a:r>
              <a:rPr lang="en-US" dirty="0" err="1"/>
              <a:t>Bulunmak</a:t>
            </a:r>
            <a:endParaRPr dirty="0"/>
          </a:p>
          <a:p>
            <a:pPr marL="228600" lvl="0" indent="-228600" algn="l" rtl="0">
              <a:lnSpc>
                <a:spcPct val="90000"/>
              </a:lnSpc>
              <a:spcBef>
                <a:spcPts val="1000"/>
              </a:spcBef>
              <a:spcAft>
                <a:spcPts val="0"/>
              </a:spcAft>
              <a:buClr>
                <a:schemeClr val="dk1"/>
              </a:buClr>
              <a:buSzPts val="2200"/>
              <a:buChar char="•"/>
            </a:pPr>
            <a:r>
              <a:rPr lang="en-US" dirty="0" err="1"/>
              <a:t>Tıbbi</a:t>
            </a:r>
            <a:r>
              <a:rPr lang="en-US" dirty="0"/>
              <a:t> </a:t>
            </a:r>
            <a:r>
              <a:rPr lang="en-US" dirty="0" err="1"/>
              <a:t>Bilginin</a:t>
            </a:r>
            <a:r>
              <a:rPr lang="en-US" dirty="0"/>
              <a:t> </a:t>
            </a:r>
            <a:r>
              <a:rPr lang="en-US" dirty="0" err="1"/>
              <a:t>İlerletilmesi</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 name="Google Shape;166;p7"/>
          <p:cNvSpPr/>
          <p:nvPr/>
        </p:nvSpPr>
        <p:spPr>
          <a:xfrm>
            <a:off x="558209" y="0"/>
            <a:ext cx="11167447" cy="2018806"/>
          </a:xfrm>
          <a:prstGeom prst="rect">
            <a:avLst/>
          </a:prstGeom>
          <a:solidFill>
            <a:schemeClr val="lt1"/>
          </a:solidFill>
          <a:ln w="9525" cap="flat" cmpd="sng">
            <a:solidFill>
              <a:srgbClr val="E1E1E1"/>
            </a:solidFill>
            <a:prstDash val="solid"/>
            <a:miter lim="800000"/>
            <a:headEnd type="none" w="sm" len="sm"/>
            <a:tailEnd type="none" w="sm" len="sm"/>
          </a:ln>
          <a:effectLst>
            <a:outerShdw blurRad="50800" dist="38100" dir="2700000" algn="tl"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7" name="Google Shape;167;p7"/>
          <p:cNvSpPr/>
          <p:nvPr/>
        </p:nvSpPr>
        <p:spPr>
          <a:xfrm>
            <a:off x="566928" y="0"/>
            <a:ext cx="11155680" cy="20116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8" name="Google Shape;168;p7"/>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b="1" dirty="0"/>
              <a:t>Faz 0 ve Faz 1 </a:t>
            </a:r>
            <a:r>
              <a:rPr lang="en-US" b="1" dirty="0" err="1"/>
              <a:t>Klinik</a:t>
            </a:r>
            <a:r>
              <a:rPr lang="en-US" b="1" dirty="0"/>
              <a:t> </a:t>
            </a:r>
            <a:r>
              <a:rPr lang="en-US" b="1" dirty="0" err="1"/>
              <a:t>Çalışması</a:t>
            </a:r>
            <a:endParaRPr dirty="0"/>
          </a:p>
        </p:txBody>
      </p:sp>
      <p:sp>
        <p:nvSpPr>
          <p:cNvPr id="169" name="Google Shape;169;p7"/>
          <p:cNvSpPr/>
          <p:nvPr/>
        </p:nvSpPr>
        <p:spPr>
          <a:xfrm>
            <a:off x="498834" y="758952"/>
            <a:ext cx="128016"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70" name="Google Shape;170;p7"/>
          <p:cNvGrpSpPr/>
          <p:nvPr/>
        </p:nvGrpSpPr>
        <p:grpSpPr>
          <a:xfrm>
            <a:off x="838200" y="1911543"/>
            <a:ext cx="10515600" cy="1982173"/>
            <a:chOff x="0" y="477190"/>
            <a:chExt cx="10515600" cy="1982173"/>
          </a:xfrm>
        </p:grpSpPr>
        <p:sp>
          <p:nvSpPr>
            <p:cNvPr id="171" name="Google Shape;171;p7"/>
            <p:cNvSpPr/>
            <p:nvPr/>
          </p:nvSpPr>
          <p:spPr>
            <a:xfrm>
              <a:off x="0" y="477190"/>
              <a:ext cx="10515600" cy="880966"/>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266492" y="675407"/>
              <a:ext cx="484531" cy="484531"/>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1017515" y="477190"/>
              <a:ext cx="9498084" cy="8809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txBox="1"/>
            <p:nvPr/>
          </p:nvSpPr>
          <p:spPr>
            <a:xfrm>
              <a:off x="1017515" y="477190"/>
              <a:ext cx="9498084" cy="880966"/>
            </a:xfrm>
            <a:prstGeom prst="rect">
              <a:avLst/>
            </a:prstGeom>
            <a:noFill/>
            <a:ln>
              <a:noFill/>
            </a:ln>
          </p:spPr>
          <p:txBody>
            <a:bodyPr spcFirstLastPara="1" wrap="square" lIns="93225" tIns="93225" rIns="93225" bIns="93225"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dk1"/>
                  </a:solidFill>
                  <a:latin typeface="Calibri"/>
                  <a:ea typeface="Calibri"/>
                  <a:cs typeface="Calibri"/>
                  <a:sym typeface="Calibri"/>
                </a:rPr>
                <a:t>Faz 0 </a:t>
              </a:r>
              <a:r>
                <a:rPr lang="en-US" sz="2400" b="1" i="0" u="none" strike="noStrike" cap="none" dirty="0" err="1">
                  <a:solidFill>
                    <a:schemeClr val="dk1"/>
                  </a:solidFill>
                  <a:latin typeface="Calibri"/>
                  <a:ea typeface="Calibri"/>
                  <a:cs typeface="Calibri"/>
                  <a:sym typeface="Calibri"/>
                </a:rPr>
                <a:t>Klinik</a:t>
              </a: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Çalışma</a:t>
              </a:r>
              <a:r>
                <a:rPr lang="en-US" sz="2400" b="1" i="0" u="none" strike="noStrike" cap="none" dirty="0">
                  <a:solidFill>
                    <a:schemeClr val="dk1"/>
                  </a:solidFill>
                  <a:latin typeface="Calibri"/>
                  <a:ea typeface="Calibri"/>
                  <a:cs typeface="Calibri"/>
                  <a:sym typeface="Calibri"/>
                </a:rPr>
                <a:t> = "</a:t>
              </a:r>
              <a:r>
                <a:rPr lang="en-US" sz="2400" b="1" i="0" u="none" strike="noStrike" cap="none" dirty="0" err="1">
                  <a:solidFill>
                    <a:schemeClr val="dk1"/>
                  </a:solidFill>
                  <a:latin typeface="Calibri"/>
                  <a:ea typeface="Calibri"/>
                  <a:cs typeface="Calibri"/>
                  <a:sym typeface="Calibri"/>
                </a:rPr>
                <a:t>mikrodozlama</a:t>
              </a: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veya</a:t>
              </a: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keşif</a:t>
              </a: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amaçlı</a:t>
              </a:r>
              <a:r>
                <a:rPr lang="en-US" sz="2400" b="1" i="0" u="none" strike="noStrike" cap="none" dirty="0">
                  <a:solidFill>
                    <a:schemeClr val="dk1"/>
                  </a:solidFill>
                  <a:latin typeface="Calibri"/>
                  <a:ea typeface="Calibri"/>
                  <a:cs typeface="Calibri"/>
                  <a:sym typeface="Calibri"/>
                </a:rPr>
                <a:t> yeni </a:t>
              </a:r>
              <a:r>
                <a:rPr lang="en-US" sz="2400" b="1" i="0" u="none" strike="noStrike" cap="none" dirty="0" err="1">
                  <a:solidFill>
                    <a:schemeClr val="dk1"/>
                  </a:solidFill>
                  <a:latin typeface="Calibri"/>
                  <a:ea typeface="Calibri"/>
                  <a:cs typeface="Calibri"/>
                  <a:sym typeface="Calibri"/>
                </a:rPr>
                <a:t>ilaç</a:t>
              </a: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araştırması</a:t>
              </a: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çalışması</a:t>
              </a:r>
              <a:endParaRPr sz="2400" b="0" i="0" u="none" strike="noStrike" cap="none" dirty="0">
                <a:solidFill>
                  <a:schemeClr val="dk1"/>
                </a:solidFill>
                <a:latin typeface="Calibri"/>
                <a:ea typeface="Calibri"/>
                <a:cs typeface="Calibri"/>
                <a:sym typeface="Calibri"/>
              </a:endParaRPr>
            </a:p>
          </p:txBody>
        </p:sp>
        <p:sp>
          <p:nvSpPr>
            <p:cNvPr id="175" name="Google Shape;175;p7"/>
            <p:cNvSpPr/>
            <p:nvPr/>
          </p:nvSpPr>
          <p:spPr>
            <a:xfrm>
              <a:off x="0" y="1578397"/>
              <a:ext cx="10515600" cy="880966"/>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266492" y="1776615"/>
              <a:ext cx="484531" cy="484531"/>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1017515" y="1578397"/>
              <a:ext cx="9498084" cy="8809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txBox="1"/>
            <p:nvPr/>
          </p:nvSpPr>
          <p:spPr>
            <a:xfrm>
              <a:off x="1017515" y="1578397"/>
              <a:ext cx="9498084" cy="880966"/>
            </a:xfrm>
            <a:prstGeom prst="rect">
              <a:avLst/>
            </a:prstGeom>
            <a:noFill/>
            <a:ln>
              <a:noFill/>
            </a:ln>
          </p:spPr>
          <p:txBody>
            <a:bodyPr spcFirstLastPara="1" wrap="square" lIns="93225" tIns="93225" rIns="93225" bIns="93225" anchor="ctr" anchorCtr="0">
              <a:noAutofit/>
            </a:bodyPr>
            <a:lstStyle/>
            <a:p>
              <a:pPr lvl="0"/>
              <a:r>
                <a:rPr lang="en-US" sz="2400" b="1" i="0" u="none" strike="noStrike" cap="none" dirty="0">
                  <a:solidFill>
                    <a:schemeClr val="dk1"/>
                  </a:solidFill>
                  <a:latin typeface="Calibri"/>
                  <a:ea typeface="Calibri"/>
                  <a:cs typeface="Calibri"/>
                  <a:sym typeface="Calibri"/>
                </a:rPr>
                <a:t>Faz 1 </a:t>
              </a:r>
              <a:r>
                <a:rPr lang="en-US" sz="2400" b="1" i="0" u="none" strike="noStrike" cap="none" dirty="0" err="1">
                  <a:solidFill>
                    <a:schemeClr val="dk1"/>
                  </a:solidFill>
                  <a:latin typeface="Calibri"/>
                  <a:ea typeface="Calibri"/>
                  <a:cs typeface="Calibri"/>
                  <a:sym typeface="Calibri"/>
                </a:rPr>
                <a:t>Klinik</a:t>
              </a: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Deneme</a:t>
              </a:r>
              <a:r>
                <a:rPr lang="en-US" sz="2400" b="1" i="0" u="none" strike="noStrike" cap="none" dirty="0">
                  <a:solidFill>
                    <a:schemeClr val="dk1"/>
                  </a:solidFill>
                  <a:latin typeface="Calibri"/>
                  <a:ea typeface="Calibri"/>
                  <a:cs typeface="Calibri"/>
                  <a:sym typeface="Calibri"/>
                </a:rPr>
                <a:t>: </a:t>
              </a:r>
              <a:r>
                <a:rPr lang="tr-TR" sz="2400" b="1" i="0" u="none" strike="noStrike" cap="none" dirty="0">
                  <a:solidFill>
                    <a:schemeClr val="dk1"/>
                  </a:solidFill>
                  <a:latin typeface="Calibri"/>
                  <a:ea typeface="Calibri"/>
                  <a:cs typeface="Calibri"/>
                  <a:sym typeface="Calibri"/>
                </a:rPr>
                <a:t>S</a:t>
              </a:r>
              <a:r>
                <a:rPr lang="en-US" sz="2400" b="1" i="0" u="none" strike="noStrike" cap="none" dirty="0" err="1">
                  <a:solidFill>
                    <a:schemeClr val="dk1"/>
                  </a:solidFill>
                  <a:latin typeface="Calibri"/>
                  <a:ea typeface="Calibri"/>
                  <a:cs typeface="Calibri"/>
                  <a:sym typeface="Calibri"/>
                </a:rPr>
                <a:t>ağlıklı</a:t>
              </a: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insan</a:t>
              </a: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katılımcıları</a:t>
              </a: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içeren</a:t>
              </a:r>
              <a:r>
                <a:rPr lang="en-US" sz="2400" b="1" i="0" u="none" strike="noStrike" cap="none" dirty="0">
                  <a:solidFill>
                    <a:schemeClr val="dk1"/>
                  </a:solidFill>
                  <a:latin typeface="Calibri"/>
                  <a:ea typeface="Calibri"/>
                  <a:cs typeface="Calibri"/>
                  <a:sym typeface="Calibri"/>
                </a:rPr>
                <a:t> </a:t>
              </a:r>
              <a:r>
                <a:rPr lang="tr-TR" sz="2400" b="1" i="0" u="none" strike="noStrike" cap="none" dirty="0">
                  <a:solidFill>
                    <a:schemeClr val="dk1"/>
                  </a:solidFill>
                  <a:latin typeface="Calibri"/>
                  <a:ea typeface="Calibri"/>
                  <a:cs typeface="Calibri"/>
                  <a:sym typeface="Calibri"/>
                </a:rPr>
                <a:t>ilaçların </a:t>
              </a:r>
              <a:r>
                <a:rPr lang="en-US" sz="2400" b="1" dirty="0" err="1">
                  <a:solidFill>
                    <a:srgbClr val="FF0000"/>
                  </a:solidFill>
                  <a:latin typeface="Calibri"/>
                  <a:ea typeface="Calibri"/>
                  <a:cs typeface="Calibri"/>
                  <a:sym typeface="Calibri"/>
                </a:rPr>
                <a:t>güvenliğini</a:t>
              </a:r>
              <a:r>
                <a:rPr lang="en-US" sz="2400" b="1" dirty="0">
                  <a:solidFill>
                    <a:srgbClr val="FF0000"/>
                  </a:solidFill>
                  <a:latin typeface="Calibri"/>
                  <a:ea typeface="Calibri"/>
                  <a:cs typeface="Calibri"/>
                  <a:sym typeface="Calibri"/>
                </a:rPr>
                <a:t> ve </a:t>
              </a:r>
              <a:r>
                <a:rPr lang="en-US" sz="2400" b="1" dirty="0" err="1">
                  <a:solidFill>
                    <a:srgbClr val="FF0000"/>
                  </a:solidFill>
                  <a:latin typeface="Calibri"/>
                  <a:ea typeface="Calibri"/>
                  <a:cs typeface="Calibri"/>
                  <a:sym typeface="Calibri"/>
                </a:rPr>
                <a:t>dozajını</a:t>
              </a:r>
              <a:r>
                <a:rPr lang="tr-TR" sz="2400" b="1" dirty="0">
                  <a:solidFill>
                    <a:srgbClr val="FF0000"/>
                  </a:solidFill>
                  <a:latin typeface="Calibri"/>
                  <a:ea typeface="Calibri"/>
                  <a:cs typeface="Calibri"/>
                  <a:sym typeface="Calibri"/>
                </a:rPr>
                <a:t>n değerlendirildiği</a:t>
              </a:r>
              <a:r>
                <a:rPr lang="en-US" sz="2400" b="1" dirty="0">
                  <a:solidFill>
                    <a:srgbClr val="FF0000"/>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geleneksel</a:t>
              </a: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ilaç</a:t>
              </a: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geliştirmenin</a:t>
              </a:r>
              <a:r>
                <a:rPr lang="en-US" sz="2400" b="1" i="0" u="none" strike="noStrike" cap="none" dirty="0">
                  <a:solidFill>
                    <a:schemeClr val="dk1"/>
                  </a:solidFill>
                  <a:latin typeface="Calibri"/>
                  <a:ea typeface="Calibri"/>
                  <a:cs typeface="Calibri"/>
                  <a:sym typeface="Calibri"/>
                </a:rPr>
                <a:t> ilk </a:t>
              </a:r>
              <a:r>
                <a:rPr lang="en-US" sz="2400" b="1" i="0" u="none" strike="noStrike" cap="none" dirty="0" err="1">
                  <a:solidFill>
                    <a:schemeClr val="dk1"/>
                  </a:solidFill>
                  <a:latin typeface="Calibri"/>
                  <a:ea typeface="Calibri"/>
                  <a:cs typeface="Calibri"/>
                  <a:sym typeface="Calibri"/>
                </a:rPr>
                <a:t>aşamasıdır</a:t>
              </a:r>
              <a:r>
                <a:rPr lang="en-US" sz="2400" b="1" i="0" u="none" strike="noStrike" cap="none" dirty="0">
                  <a:solidFill>
                    <a:schemeClr val="dk1"/>
                  </a:solidFill>
                  <a:latin typeface="Calibri"/>
                  <a:ea typeface="Calibri"/>
                  <a:cs typeface="Calibri"/>
                  <a:sym typeface="Calibri"/>
                </a:rPr>
                <a:t>. </a:t>
              </a:r>
              <a:endParaRPr sz="2400" b="0" i="0" u="none" strike="noStrike" cap="none" dirty="0">
                <a:solidFill>
                  <a:srgbClr val="FF0000"/>
                </a:solidFill>
                <a:latin typeface="Calibri"/>
                <a:ea typeface="Calibri"/>
                <a:cs typeface="Calibri"/>
                <a:sym typeface="Calibri"/>
              </a:endParaRPr>
            </a:p>
          </p:txBody>
        </p:sp>
      </p:grpSp>
      <p:pic>
        <p:nvPicPr>
          <p:cNvPr id="179" name="Google Shape;179;p7" descr="Clinical Data Manager in Phase 1 Trials - BioPharma Services"/>
          <p:cNvPicPr preferRelativeResize="0"/>
          <p:nvPr/>
        </p:nvPicPr>
        <p:blipFill rotWithShape="1">
          <a:blip r:embed="rId5">
            <a:alphaModFix/>
          </a:blip>
          <a:srcRect/>
          <a:stretch/>
        </p:blipFill>
        <p:spPr>
          <a:xfrm>
            <a:off x="6822626" y="4007520"/>
            <a:ext cx="4461070" cy="2498199"/>
          </a:xfrm>
          <a:prstGeom prst="rect">
            <a:avLst/>
          </a:prstGeom>
          <a:noFill/>
          <a:ln>
            <a:noFill/>
          </a:ln>
        </p:spPr>
      </p:pic>
      <p:sp>
        <p:nvSpPr>
          <p:cNvPr id="180" name="Google Shape;180;p7"/>
          <p:cNvSpPr/>
          <p:nvPr/>
        </p:nvSpPr>
        <p:spPr>
          <a:xfrm>
            <a:off x="986909" y="4343923"/>
            <a:ext cx="5514475" cy="1569620"/>
          </a:xfrm>
          <a:prstGeom prst="rect">
            <a:avLst/>
          </a:prstGeom>
          <a:noFill/>
          <a:ln>
            <a:noFill/>
          </a:ln>
        </p:spPr>
        <p:txBody>
          <a:bodyPr spcFirstLastPara="1" wrap="square" lIns="91425" tIns="45700" rIns="91425" bIns="45700" anchor="t" anchorCtr="0">
            <a:spAutoFit/>
          </a:bodyPr>
          <a:lstStyle/>
          <a:p>
            <a:pPr lvl="0">
              <a:buClr>
                <a:srgbClr val="FF0000"/>
              </a:buClr>
              <a:buSzPts val="1800"/>
            </a:pPr>
            <a:r>
              <a:rPr lang="en-US" sz="2400" b="1" dirty="0">
                <a:solidFill>
                  <a:srgbClr val="002060"/>
                </a:solidFill>
                <a:latin typeface="Calibri"/>
                <a:ea typeface="Calibri"/>
                <a:cs typeface="Calibri"/>
                <a:sym typeface="Calibri"/>
              </a:rPr>
              <a:t>FARMAKOKİNETİK</a:t>
            </a:r>
            <a:endParaRPr lang="tr-TR" sz="2400" b="1" dirty="0">
              <a:solidFill>
                <a:srgbClr val="002060"/>
              </a:solidFill>
              <a:latin typeface="Calibri"/>
              <a:ea typeface="Calibri"/>
              <a:cs typeface="Calibri"/>
              <a:sym typeface="Calibri"/>
            </a:endParaRPr>
          </a:p>
          <a:p>
            <a:pPr marL="285750" lvl="0" indent="-285750">
              <a:buClr>
                <a:srgbClr val="FF0000"/>
              </a:buClr>
              <a:buSzPts val="1800"/>
              <a:buFont typeface="Arial"/>
              <a:buChar char="•"/>
            </a:pPr>
            <a:r>
              <a:rPr lang="tr-TR" sz="2400" b="1" i="0" u="none" strike="noStrike" cap="none" dirty="0">
                <a:solidFill>
                  <a:srgbClr val="FF0000"/>
                </a:solidFill>
                <a:latin typeface="Calibri"/>
                <a:ea typeface="Calibri"/>
                <a:cs typeface="Calibri"/>
                <a:sym typeface="Calibri"/>
              </a:rPr>
              <a:t>Bir </a:t>
            </a:r>
            <a:r>
              <a:rPr lang="en-US" sz="2400" b="1" i="0" u="none" strike="noStrike" cap="none" dirty="0" err="1">
                <a:solidFill>
                  <a:srgbClr val="FF0000"/>
                </a:solidFill>
                <a:latin typeface="Calibri"/>
                <a:ea typeface="Calibri"/>
                <a:cs typeface="Calibri"/>
                <a:sym typeface="Calibri"/>
              </a:rPr>
              <a:t>ilacın</a:t>
            </a:r>
            <a:r>
              <a:rPr lang="en-US" sz="2400" b="1" i="0" u="none" strike="noStrike" cap="none" dirty="0">
                <a:solidFill>
                  <a:srgbClr val="FF0000"/>
                </a:solidFill>
                <a:latin typeface="Calibri"/>
                <a:ea typeface="Calibri"/>
                <a:cs typeface="Calibri"/>
                <a:sym typeface="Calibri"/>
              </a:rPr>
              <a:t> </a:t>
            </a:r>
            <a:r>
              <a:rPr lang="en-US" sz="2400" b="1" i="0" u="none" strike="noStrike" cap="none" dirty="0" err="1">
                <a:solidFill>
                  <a:srgbClr val="FF0000"/>
                </a:solidFill>
                <a:latin typeface="Calibri"/>
                <a:ea typeface="Calibri"/>
                <a:cs typeface="Calibri"/>
                <a:sym typeface="Calibri"/>
              </a:rPr>
              <a:t>insan</a:t>
            </a:r>
            <a:r>
              <a:rPr lang="en-US" sz="2400" b="1" i="0" u="none" strike="noStrike" cap="none" dirty="0">
                <a:solidFill>
                  <a:srgbClr val="FF0000"/>
                </a:solidFill>
                <a:latin typeface="Calibri"/>
                <a:ea typeface="Calibri"/>
                <a:cs typeface="Calibri"/>
                <a:sym typeface="Calibri"/>
              </a:rPr>
              <a:t> </a:t>
            </a:r>
            <a:r>
              <a:rPr lang="en-US" sz="2400" b="1" i="0" u="none" strike="noStrike" cap="none" dirty="0" err="1">
                <a:solidFill>
                  <a:srgbClr val="FF0000"/>
                </a:solidFill>
                <a:latin typeface="Calibri"/>
                <a:ea typeface="Calibri"/>
                <a:cs typeface="Calibri"/>
                <a:sym typeface="Calibri"/>
              </a:rPr>
              <a:t>vücudunda</a:t>
            </a:r>
            <a:r>
              <a:rPr lang="en-US" sz="2400" b="1" i="0" u="none" strike="noStrike" cap="none" dirty="0">
                <a:solidFill>
                  <a:srgbClr val="FF0000"/>
                </a:solidFill>
                <a:latin typeface="Calibri"/>
                <a:ea typeface="Calibri"/>
                <a:cs typeface="Calibri"/>
                <a:sym typeface="Calibri"/>
              </a:rPr>
              <a:t> </a:t>
            </a:r>
            <a:r>
              <a:rPr lang="en-US" sz="2400" b="1" i="0" u="none" strike="noStrike" cap="none" dirty="0" err="1">
                <a:solidFill>
                  <a:srgbClr val="FF0000"/>
                </a:solidFill>
                <a:latin typeface="Calibri"/>
                <a:ea typeface="Calibri"/>
                <a:cs typeface="Calibri"/>
                <a:sym typeface="Calibri"/>
              </a:rPr>
              <a:t>nasıl</a:t>
            </a:r>
            <a:r>
              <a:rPr lang="en-US" sz="2400" b="1" i="0" u="none" strike="noStrike" cap="none" dirty="0">
                <a:solidFill>
                  <a:srgbClr val="FF0000"/>
                </a:solidFill>
                <a:latin typeface="Calibri"/>
                <a:ea typeface="Calibri"/>
                <a:cs typeface="Calibri"/>
                <a:sym typeface="Calibri"/>
              </a:rPr>
              <a:t> </a:t>
            </a:r>
            <a:r>
              <a:rPr lang="en-US" sz="2400" b="1" i="0" u="none" strike="noStrike" cap="none" dirty="0" err="1">
                <a:solidFill>
                  <a:srgbClr val="FF0000"/>
                </a:solidFill>
                <a:latin typeface="Calibri"/>
                <a:ea typeface="Calibri"/>
                <a:cs typeface="Calibri"/>
                <a:sym typeface="Calibri"/>
              </a:rPr>
              <a:t>emildiğini</a:t>
            </a:r>
            <a:r>
              <a:rPr lang="en-US" sz="2400" b="1" i="0" u="none" strike="noStrike" cap="none" dirty="0">
                <a:solidFill>
                  <a:srgbClr val="FF0000"/>
                </a:solidFill>
                <a:latin typeface="Calibri"/>
                <a:ea typeface="Calibri"/>
                <a:cs typeface="Calibri"/>
                <a:sym typeface="Calibri"/>
              </a:rPr>
              <a:t>, </a:t>
            </a:r>
            <a:r>
              <a:rPr lang="en-US" sz="2400" b="1" i="0" u="none" strike="noStrike" cap="none" dirty="0" err="1">
                <a:solidFill>
                  <a:srgbClr val="FF0000"/>
                </a:solidFill>
                <a:latin typeface="Calibri"/>
                <a:ea typeface="Calibri"/>
                <a:cs typeface="Calibri"/>
                <a:sym typeface="Calibri"/>
              </a:rPr>
              <a:t>dağıldığını</a:t>
            </a:r>
            <a:r>
              <a:rPr lang="en-US" sz="2400" b="1" i="0" u="none" strike="noStrike" cap="none" dirty="0">
                <a:solidFill>
                  <a:srgbClr val="FF0000"/>
                </a:solidFill>
                <a:latin typeface="Calibri"/>
                <a:ea typeface="Calibri"/>
                <a:cs typeface="Calibri"/>
                <a:sym typeface="Calibri"/>
              </a:rPr>
              <a:t>, metabolize </a:t>
            </a:r>
            <a:r>
              <a:rPr lang="en-US" sz="2400" b="1" i="0" u="none" strike="noStrike" cap="none" dirty="0" err="1">
                <a:solidFill>
                  <a:srgbClr val="FF0000"/>
                </a:solidFill>
                <a:latin typeface="Calibri"/>
                <a:ea typeface="Calibri"/>
                <a:cs typeface="Calibri"/>
                <a:sym typeface="Calibri"/>
              </a:rPr>
              <a:t>edildiğini</a:t>
            </a:r>
            <a:r>
              <a:rPr lang="en-US" sz="2400" b="1" i="0" u="none" strike="noStrike" cap="none" dirty="0">
                <a:solidFill>
                  <a:srgbClr val="FF0000"/>
                </a:solidFill>
                <a:latin typeface="Calibri"/>
                <a:ea typeface="Calibri"/>
                <a:cs typeface="Calibri"/>
                <a:sym typeface="Calibri"/>
              </a:rPr>
              <a:t> ve </a:t>
            </a:r>
            <a:r>
              <a:rPr lang="en-US" sz="2400" b="1" i="0" u="none" strike="noStrike" cap="none" dirty="0" err="1">
                <a:solidFill>
                  <a:srgbClr val="FF0000"/>
                </a:solidFill>
                <a:latin typeface="Calibri"/>
                <a:ea typeface="Calibri"/>
                <a:cs typeface="Calibri"/>
                <a:sym typeface="Calibri"/>
              </a:rPr>
              <a:t>atıldığını</a:t>
            </a:r>
            <a:r>
              <a:rPr lang="en-US" sz="2400" b="1" i="0" u="none" strike="noStrike" cap="none" dirty="0">
                <a:solidFill>
                  <a:srgbClr val="FF0000"/>
                </a:solidFill>
                <a:latin typeface="Calibri"/>
                <a:ea typeface="Calibri"/>
                <a:cs typeface="Calibri"/>
                <a:sym typeface="Calibri"/>
              </a:rPr>
              <a:t> </a:t>
            </a:r>
            <a:r>
              <a:rPr lang="en-US" sz="2400" b="1" i="0" u="none" strike="noStrike" cap="none" dirty="0" err="1">
                <a:solidFill>
                  <a:srgbClr val="FF0000"/>
                </a:solidFill>
                <a:latin typeface="Calibri"/>
                <a:ea typeface="Calibri"/>
                <a:cs typeface="Calibri"/>
                <a:sym typeface="Calibri"/>
              </a:rPr>
              <a:t>anlamayı</a:t>
            </a:r>
            <a:r>
              <a:rPr lang="en-US" sz="2400" b="1" i="0" u="none" strike="noStrike" cap="none" dirty="0">
                <a:solidFill>
                  <a:srgbClr val="FF0000"/>
                </a:solidFill>
                <a:latin typeface="Calibri"/>
                <a:ea typeface="Calibri"/>
                <a:cs typeface="Calibri"/>
                <a:sym typeface="Calibri"/>
              </a:rPr>
              <a:t> </a:t>
            </a:r>
            <a:r>
              <a:rPr lang="en-US" sz="2400" b="1" i="0" u="none" strike="noStrike" cap="none" dirty="0" err="1">
                <a:solidFill>
                  <a:srgbClr val="FF0000"/>
                </a:solidFill>
                <a:latin typeface="Calibri"/>
                <a:ea typeface="Calibri"/>
                <a:cs typeface="Calibri"/>
                <a:sym typeface="Calibri"/>
              </a:rPr>
              <a:t>sağlar</a:t>
            </a:r>
            <a:r>
              <a:rPr lang="en-US" sz="2400" b="1" i="0" u="none" strike="noStrike" cap="none" dirty="0">
                <a:solidFill>
                  <a:srgbClr val="FF0000"/>
                </a:solidFill>
                <a:latin typeface="Calibri"/>
                <a:ea typeface="Calibri"/>
                <a:cs typeface="Calibri"/>
                <a:sym typeface="Calibri"/>
              </a:rPr>
              <a:t> </a:t>
            </a:r>
            <a:endParaRPr sz="2400" b="1" i="0" u="none" strike="noStrike" cap="none" dirty="0">
              <a:solidFill>
                <a:srgbClr val="00206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7" name="Google Shape;187;p8"/>
          <p:cNvSpPr txBox="1">
            <a:spLocks noGrp="1"/>
          </p:cNvSpPr>
          <p:nvPr>
            <p:ph type="title"/>
          </p:nvPr>
        </p:nvSpPr>
        <p:spPr>
          <a:xfrm>
            <a:off x="841248" y="334644"/>
            <a:ext cx="10509504" cy="10769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b="1" dirty="0"/>
              <a:t>Faz 2 ve Faz 3 </a:t>
            </a:r>
            <a:r>
              <a:rPr lang="en-US" b="1" dirty="0" err="1"/>
              <a:t>Klinik</a:t>
            </a:r>
            <a:r>
              <a:rPr lang="en-US" b="1" dirty="0"/>
              <a:t> </a:t>
            </a:r>
            <a:r>
              <a:rPr lang="en-US" b="1" dirty="0" err="1"/>
              <a:t>Çalışmalar</a:t>
            </a:r>
            <a:endParaRPr dirty="0">
              <a:solidFill>
                <a:schemeClr val="dk1"/>
              </a:solidFill>
              <a:latin typeface="Calibri"/>
              <a:ea typeface="Calibri"/>
              <a:cs typeface="Calibri"/>
              <a:sym typeface="Calibri"/>
            </a:endParaRPr>
          </a:p>
        </p:txBody>
      </p:sp>
      <p:sp>
        <p:nvSpPr>
          <p:cNvPr id="188" name="Google Shape;188;p8"/>
          <p:cNvSpPr/>
          <p:nvPr/>
        </p:nvSpPr>
        <p:spPr>
          <a:xfrm>
            <a:off x="842772" y="0"/>
            <a:ext cx="10506456" cy="19138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9" name="Google Shape;189;p8"/>
          <p:cNvSpPr/>
          <p:nvPr/>
        </p:nvSpPr>
        <p:spPr>
          <a:xfrm>
            <a:off x="841248" y="1512994"/>
            <a:ext cx="10506456"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0" name="Google Shape;190;p8"/>
          <p:cNvSpPr/>
          <p:nvPr/>
        </p:nvSpPr>
        <p:spPr>
          <a:xfrm>
            <a:off x="838200" y="1831295"/>
            <a:ext cx="4667946" cy="4347554"/>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n-US" sz="2800" b="1" i="0" u="none" strike="noStrike" cap="none" dirty="0">
                <a:solidFill>
                  <a:schemeClr val="dk1"/>
                </a:solidFill>
                <a:latin typeface="Calibri"/>
                <a:ea typeface="Calibri"/>
                <a:cs typeface="Calibri"/>
                <a:sym typeface="Calibri"/>
              </a:rPr>
              <a:t>Faz 2 </a:t>
            </a:r>
            <a:r>
              <a:rPr lang="en-US" sz="2800" b="1" i="0" u="none" strike="noStrike" cap="none" dirty="0" err="1">
                <a:solidFill>
                  <a:schemeClr val="dk1"/>
                </a:solidFill>
                <a:latin typeface="Calibri"/>
                <a:ea typeface="Calibri"/>
                <a:cs typeface="Calibri"/>
                <a:sym typeface="Calibri"/>
              </a:rPr>
              <a:t>Klinik</a:t>
            </a:r>
            <a:r>
              <a:rPr lang="en-US" sz="2800" b="1" i="0" u="none" strike="noStrike" cap="none" dirty="0">
                <a:solidFill>
                  <a:schemeClr val="dk1"/>
                </a:solidFill>
                <a:latin typeface="Calibri"/>
                <a:ea typeface="Calibri"/>
                <a:cs typeface="Calibri"/>
                <a:sym typeface="Calibri"/>
              </a:rPr>
              <a:t> </a:t>
            </a:r>
            <a:r>
              <a:rPr lang="en-US" sz="2800" b="1" i="0" u="none" strike="noStrike" cap="none" dirty="0" err="1">
                <a:solidFill>
                  <a:schemeClr val="dk1"/>
                </a:solidFill>
                <a:latin typeface="Calibri"/>
                <a:ea typeface="Calibri"/>
                <a:cs typeface="Calibri"/>
                <a:sym typeface="Calibri"/>
              </a:rPr>
              <a:t>Deneme</a:t>
            </a:r>
            <a:r>
              <a:rPr lang="en-US" sz="2800" b="1" i="0" u="none" strike="noStrike" cap="none" dirty="0">
                <a:solidFill>
                  <a:schemeClr val="dk1"/>
                </a:solidFill>
                <a:latin typeface="Calibri"/>
                <a:ea typeface="Calibri"/>
                <a:cs typeface="Calibri"/>
                <a:sym typeface="Calibri"/>
              </a:rPr>
              <a:t>: </a:t>
            </a:r>
            <a:endParaRPr sz="1800" dirty="0"/>
          </a:p>
          <a:p>
            <a:pPr marL="342900" marR="0" lvl="0" indent="-342900" algn="l" rtl="0">
              <a:spcBef>
                <a:spcPts val="600"/>
              </a:spcBef>
              <a:spcAft>
                <a:spcPts val="0"/>
              </a:spcAft>
              <a:buClr>
                <a:schemeClr val="dk1"/>
              </a:buClr>
              <a:buSzPts val="2000"/>
              <a:buFont typeface="Arial"/>
              <a:buChar char="•"/>
            </a:pPr>
            <a:r>
              <a:rPr lang="tr-TR" sz="2400" b="0" i="0" u="none" strike="noStrike" cap="none" dirty="0">
                <a:solidFill>
                  <a:schemeClr val="dk1"/>
                </a:solidFill>
                <a:latin typeface="Calibri"/>
                <a:ea typeface="Calibri"/>
                <a:cs typeface="Calibri"/>
                <a:sym typeface="Calibri"/>
              </a:rPr>
              <a:t>D</a:t>
            </a:r>
            <a:r>
              <a:rPr lang="en-US" sz="2400" b="0" i="0" u="none" strike="noStrike" cap="none" dirty="0">
                <a:solidFill>
                  <a:schemeClr val="dk1"/>
                </a:solidFill>
                <a:latin typeface="Calibri"/>
                <a:ea typeface="Calibri"/>
                <a:cs typeface="Calibri"/>
                <a:sym typeface="Calibri"/>
              </a:rPr>
              <a:t>aha </a:t>
            </a:r>
            <a:r>
              <a:rPr lang="en-US" sz="2400" b="0" i="0" u="none" strike="noStrike" cap="none" dirty="0" err="1">
                <a:solidFill>
                  <a:schemeClr val="dk1"/>
                </a:solidFill>
                <a:latin typeface="Calibri"/>
                <a:ea typeface="Calibri"/>
                <a:cs typeface="Calibri"/>
                <a:sym typeface="Calibri"/>
              </a:rPr>
              <a:t>büyük</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bir</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katılımcı</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grubunu</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içerir</a:t>
            </a:r>
            <a:endParaRPr sz="1600" dirty="0"/>
          </a:p>
          <a:p>
            <a:pPr marL="342900" marR="0" lvl="0" indent="-342900" algn="l" rtl="0">
              <a:spcBef>
                <a:spcPts val="600"/>
              </a:spcBef>
              <a:spcAft>
                <a:spcPts val="0"/>
              </a:spcAft>
              <a:buClr>
                <a:schemeClr val="dk1"/>
              </a:buClr>
              <a:buSzPts val="2000"/>
              <a:buFont typeface="Arial"/>
              <a:buChar char="•"/>
            </a:pPr>
            <a:r>
              <a:rPr lang="en-US" sz="2400" b="0" i="0" u="none" strike="noStrike" cap="none" dirty="0" err="1">
                <a:solidFill>
                  <a:schemeClr val="dk1"/>
                </a:solidFill>
                <a:latin typeface="Calibri"/>
                <a:ea typeface="Calibri"/>
                <a:cs typeface="Calibri"/>
                <a:sym typeface="Calibri"/>
              </a:rPr>
              <a:t>İlaç</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güvenliği</a:t>
            </a:r>
            <a:endParaRPr sz="1600" dirty="0"/>
          </a:p>
          <a:p>
            <a:pPr marL="342900" marR="0" lvl="0" indent="-342900" algn="l" rtl="0">
              <a:spcBef>
                <a:spcPts val="600"/>
              </a:spcBef>
              <a:spcAft>
                <a:spcPts val="0"/>
              </a:spcAft>
              <a:buClr>
                <a:schemeClr val="dk1"/>
              </a:buClr>
              <a:buSzPts val="2000"/>
              <a:buFont typeface="Arial"/>
              <a:buChar char="•"/>
            </a:pPr>
            <a:r>
              <a:rPr lang="en-US" sz="2400" b="0" i="0" u="none" strike="noStrike" cap="none" dirty="0" err="1">
                <a:solidFill>
                  <a:schemeClr val="dk1"/>
                </a:solidFill>
                <a:latin typeface="Calibri"/>
                <a:ea typeface="Calibri"/>
                <a:cs typeface="Calibri"/>
                <a:sym typeface="Calibri"/>
              </a:rPr>
              <a:t>Hedeflenen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durumun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tedavisinde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etkililik</a:t>
            </a:r>
            <a:endParaRPr sz="1600" dirty="0"/>
          </a:p>
          <a:p>
            <a:pPr marL="342900" marR="0" lvl="0" indent="-342900" algn="l" rtl="0">
              <a:spcBef>
                <a:spcPts val="600"/>
              </a:spcBef>
              <a:spcAft>
                <a:spcPts val="0"/>
              </a:spcAft>
              <a:buClr>
                <a:schemeClr val="dk1"/>
              </a:buClr>
              <a:buSzPts val="2000"/>
              <a:buFont typeface="Arial"/>
              <a:buChar char="•"/>
            </a:pPr>
            <a:r>
              <a:rPr lang="en-US" sz="2400" b="0" i="0" u="none" strike="noStrike" cap="none" dirty="0">
                <a:solidFill>
                  <a:schemeClr val="dk1"/>
                </a:solidFill>
                <a:latin typeface="Calibri"/>
                <a:ea typeface="Calibri"/>
                <a:cs typeface="Calibri"/>
                <a:sym typeface="Calibri"/>
              </a:rPr>
              <a:t>En </a:t>
            </a:r>
            <a:r>
              <a:rPr lang="en-US" sz="2400" b="0" i="0" u="none" strike="noStrike" cap="none" dirty="0" err="1">
                <a:solidFill>
                  <a:schemeClr val="dk1"/>
                </a:solidFill>
                <a:latin typeface="Calibri"/>
                <a:ea typeface="Calibri"/>
                <a:cs typeface="Calibri"/>
                <a:sym typeface="Calibri"/>
              </a:rPr>
              <a:t>uygun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dozaj</a:t>
            </a:r>
            <a:endParaRPr sz="2400" b="0" i="0" u="none" strike="noStrike" cap="none" dirty="0">
              <a:solidFill>
                <a:schemeClr val="dk1"/>
              </a:solidFill>
              <a:latin typeface="Calibri"/>
              <a:ea typeface="Calibri"/>
              <a:cs typeface="Calibri"/>
              <a:sym typeface="Calibri"/>
            </a:endParaRPr>
          </a:p>
          <a:p>
            <a:pPr marL="0" marR="0" lvl="0" indent="0" algn="l" rtl="0">
              <a:spcBef>
                <a:spcPts val="600"/>
              </a:spcBef>
              <a:spcAft>
                <a:spcPts val="0"/>
              </a:spcAft>
              <a:buNone/>
            </a:pPr>
            <a:endParaRPr sz="2800" b="0" i="0" u="none" strike="noStrike" cap="none" dirty="0">
              <a:solidFill>
                <a:schemeClr val="dk1"/>
              </a:solidFill>
              <a:latin typeface="Calibri"/>
              <a:ea typeface="Calibri"/>
              <a:cs typeface="Calibri"/>
              <a:sym typeface="Calibri"/>
            </a:endParaRPr>
          </a:p>
        </p:txBody>
      </p:sp>
      <p:sp>
        <p:nvSpPr>
          <p:cNvPr id="191" name="Google Shape;191;p8"/>
          <p:cNvSpPr/>
          <p:nvPr/>
        </p:nvSpPr>
        <p:spPr>
          <a:xfrm>
            <a:off x="5591490" y="1842934"/>
            <a:ext cx="5683062" cy="4347554"/>
          </a:xfrm>
          <a:prstGeom prst="rect">
            <a:avLst/>
          </a:prstGeom>
          <a:noFill/>
          <a:ln>
            <a:noFill/>
          </a:ln>
        </p:spPr>
        <p:txBody>
          <a:bodyPr spcFirstLastPara="1" wrap="square" lIns="91425" tIns="45700" rIns="91425" bIns="45700" anchor="t" anchorCtr="0">
            <a:normAutofit lnSpcReduction="10000"/>
          </a:bodyPr>
          <a:lstStyle/>
          <a:p>
            <a:pPr marL="0" marR="0" lvl="0" indent="0" algn="l" rtl="0">
              <a:spcBef>
                <a:spcPts val="0"/>
              </a:spcBef>
              <a:spcAft>
                <a:spcPts val="0"/>
              </a:spcAft>
              <a:buNone/>
            </a:pPr>
            <a:r>
              <a:rPr lang="en-US" sz="3000" b="1" i="0" u="none" strike="noStrike" cap="none" dirty="0">
                <a:solidFill>
                  <a:schemeClr val="dk1"/>
                </a:solidFill>
                <a:latin typeface="Calibri"/>
                <a:ea typeface="Calibri"/>
                <a:cs typeface="Calibri"/>
                <a:sym typeface="Calibri"/>
              </a:rPr>
              <a:t>Faz 3 </a:t>
            </a:r>
            <a:r>
              <a:rPr lang="en-US" sz="3000" b="1" i="0" u="none" strike="noStrike" cap="none" dirty="0" err="1">
                <a:solidFill>
                  <a:schemeClr val="dk1"/>
                </a:solidFill>
                <a:latin typeface="Calibri"/>
                <a:ea typeface="Calibri"/>
                <a:cs typeface="Calibri"/>
                <a:sym typeface="Calibri"/>
              </a:rPr>
              <a:t>Klinik</a:t>
            </a:r>
            <a:r>
              <a:rPr lang="en-US" sz="3000" b="1" i="0" u="none" strike="noStrike" cap="none" dirty="0">
                <a:solidFill>
                  <a:schemeClr val="dk1"/>
                </a:solidFill>
                <a:latin typeface="Calibri"/>
                <a:ea typeface="Calibri"/>
                <a:cs typeface="Calibri"/>
                <a:sym typeface="Calibri"/>
              </a:rPr>
              <a:t> </a:t>
            </a:r>
            <a:r>
              <a:rPr lang="en-US" sz="3000" b="1" i="0" u="none" strike="noStrike" cap="none" dirty="0" err="1">
                <a:solidFill>
                  <a:schemeClr val="dk1"/>
                </a:solidFill>
                <a:latin typeface="Calibri"/>
                <a:ea typeface="Calibri"/>
                <a:cs typeface="Calibri"/>
                <a:sym typeface="Calibri"/>
              </a:rPr>
              <a:t>Araştırma</a:t>
            </a:r>
            <a:r>
              <a:rPr lang="en-US" sz="3000" b="1" i="0" u="none" strike="noStrike" cap="none" dirty="0">
                <a:solidFill>
                  <a:schemeClr val="dk1"/>
                </a:solidFill>
                <a:latin typeface="Calibri"/>
                <a:ea typeface="Calibri"/>
                <a:cs typeface="Calibri"/>
                <a:sym typeface="Calibri"/>
              </a:rPr>
              <a:t>: </a:t>
            </a:r>
            <a:endParaRPr sz="1900" dirty="0"/>
          </a:p>
          <a:p>
            <a:pPr marL="457200" marR="0" lvl="0" indent="-457200" algn="l" rtl="0">
              <a:spcBef>
                <a:spcPts val="600"/>
              </a:spcBef>
              <a:spcAft>
                <a:spcPts val="0"/>
              </a:spcAft>
              <a:buClr>
                <a:schemeClr val="dk1"/>
              </a:buClr>
              <a:buSzPts val="2000"/>
              <a:buFont typeface="Arial"/>
              <a:buChar char="•"/>
            </a:pPr>
            <a:r>
              <a:rPr lang="en-US" sz="2400" b="0" i="0" u="none" strike="noStrike" cap="none" dirty="0" err="1">
                <a:solidFill>
                  <a:schemeClr val="dk1"/>
                </a:solidFill>
                <a:latin typeface="Calibri"/>
                <a:ea typeface="Calibri"/>
                <a:cs typeface="Calibri"/>
                <a:sym typeface="Calibri"/>
              </a:rPr>
              <a:t>Hedeflenen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tıbbi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duruma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sahip</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çeşitli</a:t>
            </a:r>
            <a:r>
              <a:rPr lang="en-US" sz="2400" b="0" i="0" u="none" strike="noStrike" cap="none" dirty="0">
                <a:solidFill>
                  <a:schemeClr val="dk1"/>
                </a:solidFill>
                <a:latin typeface="Calibri"/>
                <a:ea typeface="Calibri"/>
                <a:cs typeface="Calibri"/>
                <a:sym typeface="Calibri"/>
              </a:rPr>
              <a:t> ve </a:t>
            </a:r>
            <a:r>
              <a:rPr lang="en-US" sz="2400" b="0" i="0" u="none" strike="noStrike" cap="none" dirty="0" err="1">
                <a:solidFill>
                  <a:schemeClr val="dk1"/>
                </a:solidFill>
                <a:latin typeface="Calibri"/>
                <a:ea typeface="Calibri"/>
                <a:cs typeface="Calibri"/>
                <a:sym typeface="Calibri"/>
              </a:rPr>
              <a:t>kapsamlı</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bir</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katılımcı</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popülasyonunu</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içeren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büyük</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ölçekli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çalışmalar</a:t>
            </a:r>
            <a:endParaRPr sz="1600" dirty="0"/>
          </a:p>
          <a:p>
            <a:pPr marL="457200" marR="0" lvl="0" indent="-457200" algn="l" rtl="0">
              <a:spcBef>
                <a:spcPts val="600"/>
              </a:spcBef>
              <a:spcAft>
                <a:spcPts val="0"/>
              </a:spcAft>
              <a:buClr>
                <a:schemeClr val="dk1"/>
              </a:buClr>
              <a:buSzPts val="2000"/>
              <a:buFont typeface="Arial"/>
              <a:buChar char="•"/>
            </a:pPr>
            <a:r>
              <a:rPr lang="en-US" sz="2400" b="0" i="0" u="none" strike="noStrike" cap="none" dirty="0" err="1">
                <a:solidFill>
                  <a:schemeClr val="dk1"/>
                </a:solidFill>
                <a:latin typeface="Calibri"/>
                <a:ea typeface="Calibri"/>
                <a:cs typeface="Calibri"/>
                <a:sym typeface="Calibri"/>
              </a:rPr>
              <a:t>İlacın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etkinliğini</a:t>
            </a:r>
            <a:r>
              <a:rPr lang="tr-TR" sz="2400" b="0" i="0" u="none" strike="noStrike" cap="none" dirty="0">
                <a:solidFill>
                  <a:schemeClr val="dk1"/>
                </a:solidFill>
                <a:latin typeface="Calibri"/>
                <a:ea typeface="Calibri"/>
                <a:cs typeface="Calibri"/>
                <a:sym typeface="Calibri"/>
              </a:rPr>
              <a:t>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teyi</a:t>
            </a:r>
            <a:r>
              <a:rPr lang="tr-TR" sz="2400" b="0" i="0" u="none" strike="noStrike" cap="none" dirty="0" err="1">
                <a:solidFill>
                  <a:schemeClr val="dk1"/>
                </a:solidFill>
                <a:latin typeface="Calibri"/>
                <a:ea typeface="Calibri"/>
                <a:cs typeface="Calibri"/>
                <a:sym typeface="Calibri"/>
              </a:rPr>
              <a:t>di</a:t>
            </a:r>
            <a:endParaRPr sz="2400" b="0" i="0" u="none" strike="noStrike" cap="none" dirty="0">
              <a:solidFill>
                <a:schemeClr val="dk1"/>
              </a:solidFill>
              <a:latin typeface="Calibri"/>
              <a:ea typeface="Calibri"/>
              <a:cs typeface="Calibri"/>
              <a:sym typeface="Calibri"/>
            </a:endParaRPr>
          </a:p>
          <a:p>
            <a:pPr marL="457200" marR="0" lvl="0" indent="-457200" algn="l" rtl="0">
              <a:spcBef>
                <a:spcPts val="600"/>
              </a:spcBef>
              <a:spcAft>
                <a:spcPts val="0"/>
              </a:spcAft>
              <a:buClr>
                <a:schemeClr val="dk1"/>
              </a:buClr>
              <a:buSzPts val="2000"/>
              <a:buFont typeface="Arial"/>
              <a:buChar char="•"/>
            </a:pPr>
            <a:r>
              <a:rPr lang="en-US" sz="2400" b="0" i="0" u="none" strike="noStrike" cap="none" dirty="0">
                <a:solidFill>
                  <a:schemeClr val="dk1"/>
                </a:solidFill>
                <a:latin typeface="Calibri"/>
                <a:ea typeface="Calibri"/>
                <a:cs typeface="Calibri"/>
                <a:sym typeface="Calibri"/>
              </a:rPr>
              <a:t>Yan </a:t>
            </a:r>
            <a:r>
              <a:rPr lang="en-US" sz="2400" b="0" i="0" u="none" strike="noStrike" cap="none" dirty="0" err="1">
                <a:solidFill>
                  <a:schemeClr val="dk1"/>
                </a:solidFill>
                <a:latin typeface="Calibri"/>
                <a:ea typeface="Calibri"/>
                <a:cs typeface="Calibri"/>
                <a:sym typeface="Calibri"/>
              </a:rPr>
              <a:t>etkileri</a:t>
            </a:r>
            <a:r>
              <a:rPr lang="tr-TR" sz="2400" b="0" i="0" u="none" strike="noStrike" cap="none" dirty="0">
                <a:solidFill>
                  <a:schemeClr val="dk1"/>
                </a:solidFill>
                <a:latin typeface="Calibri"/>
                <a:ea typeface="Calibri"/>
                <a:cs typeface="Calibri"/>
                <a:sym typeface="Calibri"/>
              </a:rPr>
              <a:t>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izle</a:t>
            </a:r>
            <a:r>
              <a:rPr lang="tr-TR" sz="2400" b="0" i="0" u="none" strike="noStrike" cap="none" dirty="0" err="1">
                <a:solidFill>
                  <a:schemeClr val="dk1"/>
                </a:solidFill>
                <a:latin typeface="Calibri"/>
                <a:ea typeface="Calibri"/>
                <a:cs typeface="Calibri"/>
                <a:sym typeface="Calibri"/>
              </a:rPr>
              <a:t>nmesi</a:t>
            </a:r>
            <a:endParaRPr sz="2400" b="0" i="0" u="none" strike="noStrike" cap="none" dirty="0">
              <a:solidFill>
                <a:schemeClr val="dk1"/>
              </a:solidFill>
              <a:latin typeface="Calibri"/>
              <a:ea typeface="Calibri"/>
              <a:cs typeface="Calibri"/>
              <a:sym typeface="Calibri"/>
            </a:endParaRPr>
          </a:p>
          <a:p>
            <a:pPr marL="457200" marR="0" lvl="0" indent="-457200" algn="l" rtl="0">
              <a:spcBef>
                <a:spcPts val="600"/>
              </a:spcBef>
              <a:spcAft>
                <a:spcPts val="0"/>
              </a:spcAft>
              <a:buClr>
                <a:schemeClr val="dk1"/>
              </a:buClr>
              <a:buSzPts val="2000"/>
              <a:buFont typeface="Arial"/>
              <a:buChar char="•"/>
            </a:pPr>
            <a:r>
              <a:rPr lang="en-US" sz="2400" b="0" i="0" u="none" strike="noStrike" cap="none" dirty="0">
                <a:solidFill>
                  <a:schemeClr val="dk1"/>
                </a:solidFill>
                <a:latin typeface="Calibri"/>
                <a:ea typeface="Calibri"/>
                <a:cs typeface="Calibri"/>
                <a:sym typeface="Calibri"/>
              </a:rPr>
              <a:t>Yeni </a:t>
            </a:r>
            <a:r>
              <a:rPr lang="en-US" sz="2400" b="0" i="0" u="none" strike="noStrike" cap="none" dirty="0" err="1">
                <a:solidFill>
                  <a:schemeClr val="dk1"/>
                </a:solidFill>
                <a:latin typeface="Calibri"/>
                <a:ea typeface="Calibri"/>
                <a:cs typeface="Calibri"/>
                <a:sym typeface="Calibri"/>
              </a:rPr>
              <a:t>tedaviyi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standart</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tedavilerle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veya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rgbClr val="FF0000"/>
                </a:solidFill>
                <a:latin typeface="Calibri"/>
                <a:ea typeface="Calibri"/>
                <a:cs typeface="Calibri"/>
                <a:sym typeface="Calibri"/>
              </a:rPr>
              <a:t>plasebolarla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karşılaştır</a:t>
            </a:r>
            <a:r>
              <a:rPr lang="tr-TR" sz="2400" b="0" i="0" u="none" strike="noStrike" cap="none" dirty="0" err="1">
                <a:solidFill>
                  <a:schemeClr val="dk1"/>
                </a:solidFill>
                <a:latin typeface="Calibri"/>
                <a:ea typeface="Calibri"/>
                <a:cs typeface="Calibri"/>
                <a:sym typeface="Calibri"/>
              </a:rPr>
              <a:t>ma</a:t>
            </a:r>
            <a:endParaRPr sz="2400" b="0" i="0" u="none" strike="noStrike" cap="none" dirty="0">
              <a:solidFill>
                <a:schemeClr val="dk1"/>
              </a:solidFill>
              <a:latin typeface="Calibri"/>
              <a:ea typeface="Calibri"/>
              <a:cs typeface="Calibri"/>
              <a:sym typeface="Calibri"/>
            </a:endParaRPr>
          </a:p>
          <a:p>
            <a:pPr marL="457200" marR="0" lvl="0" indent="-457200" algn="l" rtl="0">
              <a:spcBef>
                <a:spcPts val="600"/>
              </a:spcBef>
              <a:spcAft>
                <a:spcPts val="0"/>
              </a:spcAft>
              <a:buClr>
                <a:schemeClr val="dk1"/>
              </a:buClr>
              <a:buSzPts val="2000"/>
              <a:buFont typeface="Arial"/>
              <a:buChar char="•"/>
            </a:pPr>
            <a:r>
              <a:rPr lang="tr-TR" sz="2400" b="0" i="0" u="none" strike="noStrike" cap="none" dirty="0">
                <a:solidFill>
                  <a:schemeClr val="dk1"/>
                </a:solidFill>
                <a:latin typeface="Calibri"/>
                <a:ea typeface="Calibri"/>
                <a:cs typeface="Calibri"/>
                <a:sym typeface="Calibri"/>
              </a:rPr>
              <a:t>R</a:t>
            </a:r>
            <a:r>
              <a:rPr lang="en-US" sz="2400" b="0" i="0" u="none" strike="noStrike" cap="none" dirty="0" err="1">
                <a:solidFill>
                  <a:schemeClr val="dk1"/>
                </a:solidFill>
                <a:latin typeface="Calibri"/>
                <a:ea typeface="Calibri"/>
                <a:cs typeface="Calibri"/>
                <a:sym typeface="Calibri"/>
              </a:rPr>
              <a:t>uhsatlandırma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onayı</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için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gereken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sağlam</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kanıtların</a:t>
            </a:r>
            <a:r>
              <a:rPr lang="en-US" sz="2400" b="0" i="0" u="none" strike="noStrike" cap="none" dirty="0">
                <a:solidFill>
                  <a:schemeClr val="dk1"/>
                </a:solidFill>
                <a:latin typeface="Calibri"/>
                <a:ea typeface="Calibri"/>
                <a:cs typeface="Calibri"/>
                <a:sym typeface="Calibri"/>
              </a:rPr>
              <a:t> </a:t>
            </a:r>
            <a:r>
              <a:rPr lang="tr-TR" sz="2400" b="0" i="0" u="none" strike="noStrike" cap="none" dirty="0">
                <a:solidFill>
                  <a:schemeClr val="dk1"/>
                </a:solidFill>
                <a:latin typeface="Calibri"/>
                <a:ea typeface="Calibri"/>
                <a:cs typeface="Calibri"/>
                <a:sym typeface="Calibri"/>
              </a:rPr>
              <a:t>edinilmesi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açısından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kritik</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önem</a:t>
            </a:r>
            <a:r>
              <a:rPr lang="tr-TR" sz="2400" b="0" i="0" u="none" strike="noStrike" cap="none" dirty="0">
                <a:solidFill>
                  <a:schemeClr val="dk1"/>
                </a:solidFill>
                <a:latin typeface="Calibri"/>
                <a:ea typeface="Calibri"/>
                <a:cs typeface="Calibri"/>
                <a:sym typeface="Calibri"/>
              </a:rPr>
              <a:t>d</a:t>
            </a:r>
            <a:r>
              <a:rPr lang="en-US" sz="2400" b="0" i="0" u="none" strike="noStrike" cap="none" dirty="0">
                <a:solidFill>
                  <a:schemeClr val="dk1"/>
                </a:solidFill>
                <a:latin typeface="Calibri"/>
                <a:ea typeface="Calibri"/>
                <a:cs typeface="Calibri"/>
                <a:sym typeface="Calibri"/>
              </a:rPr>
              <a:t>e </a:t>
            </a: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8" name="Google Shape;198;p9"/>
          <p:cNvSpPr/>
          <p:nvPr/>
        </p:nvSpPr>
        <p:spPr>
          <a:xfrm>
            <a:off x="558209" y="7126"/>
            <a:ext cx="11167447" cy="2018806"/>
          </a:xfrm>
          <a:prstGeom prst="rect">
            <a:avLst/>
          </a:prstGeom>
          <a:solidFill>
            <a:schemeClr val="lt1"/>
          </a:solidFill>
          <a:ln w="9525" cap="flat" cmpd="sng">
            <a:solidFill>
              <a:srgbClr val="DEDEDE"/>
            </a:solidFill>
            <a:prstDash val="solid"/>
            <a:miter lim="800000"/>
            <a:headEnd type="none" w="sm" len="sm"/>
            <a:tailEnd type="none" w="sm" len="sm"/>
          </a:ln>
          <a:effectLst>
            <a:outerShdw blurRad="50800" dist="38100" dir="2700000" algn="tl"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9" name="Google Shape;199;p9"/>
          <p:cNvSpPr/>
          <p:nvPr/>
        </p:nvSpPr>
        <p:spPr>
          <a:xfrm>
            <a:off x="566928" y="0"/>
            <a:ext cx="11155680" cy="20116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0" name="Google Shape;200;p9"/>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b="1" dirty="0"/>
              <a:t>Faz 4 </a:t>
            </a:r>
            <a:r>
              <a:rPr lang="en-US" b="1" dirty="0" err="1"/>
              <a:t>Klinik</a:t>
            </a:r>
            <a:r>
              <a:rPr lang="en-US" b="1" dirty="0"/>
              <a:t> </a:t>
            </a:r>
            <a:r>
              <a:rPr lang="en-US" b="1" dirty="0" err="1"/>
              <a:t>Araştırma</a:t>
            </a:r>
            <a:endParaRPr dirty="0">
              <a:solidFill>
                <a:schemeClr val="dk1"/>
              </a:solidFill>
              <a:latin typeface="Calibri"/>
              <a:ea typeface="Calibri"/>
              <a:cs typeface="Calibri"/>
              <a:sym typeface="Calibri"/>
            </a:endParaRPr>
          </a:p>
        </p:txBody>
      </p:sp>
      <p:sp>
        <p:nvSpPr>
          <p:cNvPr id="201" name="Google Shape;201;p9"/>
          <p:cNvSpPr/>
          <p:nvPr/>
        </p:nvSpPr>
        <p:spPr>
          <a:xfrm>
            <a:off x="498834" y="758952"/>
            <a:ext cx="128016"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2" name="Google Shape;202;p9"/>
          <p:cNvSpPr/>
          <p:nvPr/>
        </p:nvSpPr>
        <p:spPr>
          <a:xfrm>
            <a:off x="1373718" y="2269730"/>
            <a:ext cx="4755973" cy="3993910"/>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dirty="0" err="1">
                <a:solidFill>
                  <a:schemeClr val="dk1"/>
                </a:solidFill>
                <a:latin typeface="Calibri"/>
                <a:ea typeface="Calibri"/>
                <a:cs typeface="Calibri"/>
                <a:sym typeface="Calibri"/>
              </a:rPr>
              <a:t>Pazarlama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sonrası</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gözetim</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veya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onay</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sonrası</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çalışmalar</a:t>
            </a:r>
            <a:r>
              <a:rPr lang="en-US" sz="2400" b="0" i="0" u="none" strike="noStrike" cap="none" dirty="0">
                <a:solidFill>
                  <a:schemeClr val="dk1"/>
                </a:solidFill>
                <a:latin typeface="Calibri"/>
                <a:ea typeface="Calibri"/>
                <a:cs typeface="Calibri"/>
                <a:sym typeface="Calibri"/>
              </a:rPr>
              <a:t> </a:t>
            </a:r>
            <a:endParaRPr dirty="0"/>
          </a:p>
          <a:p>
            <a:pPr marL="342900" marR="0" lvl="0" indent="-342900" algn="l" rtl="0">
              <a:spcBef>
                <a:spcPts val="600"/>
              </a:spcBef>
              <a:spcAft>
                <a:spcPts val="0"/>
              </a:spcAft>
              <a:buClr>
                <a:schemeClr val="dk1"/>
              </a:buClr>
              <a:buSzPts val="2400"/>
              <a:buFont typeface="Arial"/>
              <a:buChar char="•"/>
            </a:pPr>
            <a:r>
              <a:rPr lang="tr-TR" sz="2400" dirty="0">
                <a:solidFill>
                  <a:schemeClr val="dk1"/>
                </a:solidFill>
                <a:latin typeface="Calibri"/>
                <a:ea typeface="Calibri"/>
                <a:cs typeface="Calibri"/>
                <a:sym typeface="Calibri"/>
              </a:rPr>
              <a:t>R</a:t>
            </a:r>
            <a:r>
              <a:rPr lang="en-US" sz="2400" b="0" i="0" u="none" strike="noStrike" cap="none" dirty="0" err="1">
                <a:solidFill>
                  <a:schemeClr val="dk1"/>
                </a:solidFill>
                <a:latin typeface="Calibri"/>
                <a:ea typeface="Calibri"/>
                <a:cs typeface="Calibri"/>
                <a:sym typeface="Calibri"/>
              </a:rPr>
              <a:t>uhsat</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onayı</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için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bir</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ön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koşul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değil</a:t>
            </a:r>
            <a:endParaRPr dirty="0"/>
          </a:p>
          <a:p>
            <a:pPr marL="342900" marR="0" lvl="0" indent="-342900" algn="l" rtl="0">
              <a:spcBef>
                <a:spcPts val="600"/>
              </a:spcBef>
              <a:spcAft>
                <a:spcPts val="0"/>
              </a:spcAft>
              <a:buClr>
                <a:schemeClr val="dk1"/>
              </a:buClr>
              <a:buSzPts val="2400"/>
              <a:buFont typeface="Arial"/>
              <a:buChar char="•"/>
            </a:pPr>
            <a:r>
              <a:rPr lang="en-US" sz="2400" b="0" i="0" u="none" strike="noStrike" cap="none" dirty="0" err="1">
                <a:solidFill>
                  <a:schemeClr val="dk1"/>
                </a:solidFill>
                <a:latin typeface="Calibri"/>
                <a:ea typeface="Calibri"/>
                <a:cs typeface="Calibri"/>
                <a:sym typeface="Calibri"/>
              </a:rPr>
              <a:t>Daha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geniş</a:t>
            </a:r>
            <a:r>
              <a:rPr lang="en-US" sz="2400" b="0" i="0" u="none" strike="noStrike" cap="none" dirty="0">
                <a:solidFill>
                  <a:schemeClr val="dk1"/>
                </a:solidFill>
                <a:latin typeface="Calibri"/>
                <a:ea typeface="Calibri"/>
                <a:cs typeface="Calibri"/>
                <a:sym typeface="Calibri"/>
              </a:rPr>
              <a:t> ve </a:t>
            </a:r>
            <a:r>
              <a:rPr lang="en-US" sz="2400" b="0" i="0" u="none" strike="noStrike" cap="none" dirty="0" err="1">
                <a:solidFill>
                  <a:schemeClr val="dk1"/>
                </a:solidFill>
                <a:latin typeface="Calibri"/>
                <a:ea typeface="Calibri"/>
                <a:cs typeface="Calibri"/>
                <a:sym typeface="Calibri"/>
              </a:rPr>
              <a:t>daha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çeşitli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bir</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popülasyonda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uzun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vadeli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güvenlik</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etkililik</a:t>
            </a:r>
            <a:r>
              <a:rPr lang="en-US" sz="2400" b="0" i="0" u="none" strike="noStrike" cap="none" dirty="0">
                <a:solidFill>
                  <a:schemeClr val="dk1"/>
                </a:solidFill>
                <a:latin typeface="Calibri"/>
                <a:ea typeface="Calibri"/>
                <a:cs typeface="Calibri"/>
                <a:sym typeface="Calibri"/>
              </a:rPr>
              <a:t> ve </a:t>
            </a:r>
            <a:r>
              <a:rPr lang="en-US" sz="2400" b="0" i="0" u="none" strike="noStrike" cap="none" dirty="0" err="1">
                <a:solidFill>
                  <a:schemeClr val="dk1"/>
                </a:solidFill>
                <a:latin typeface="Calibri"/>
                <a:ea typeface="Calibri"/>
                <a:cs typeface="Calibri"/>
                <a:sym typeface="Calibri"/>
              </a:rPr>
              <a:t>potansiyel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fayda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veya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riskler</a:t>
            </a:r>
            <a:endParaRPr sz="2800" b="0" i="0" u="none" strike="noStrike" cap="none" dirty="0">
              <a:solidFill>
                <a:schemeClr val="dk1"/>
              </a:solidFill>
              <a:latin typeface="Calibri"/>
              <a:ea typeface="Calibri"/>
              <a:cs typeface="Calibri"/>
              <a:sym typeface="Calibri"/>
            </a:endParaRPr>
          </a:p>
        </p:txBody>
      </p:sp>
      <p:sp>
        <p:nvSpPr>
          <p:cNvPr id="203" name="Google Shape;203;p9"/>
          <p:cNvSpPr/>
          <p:nvPr/>
        </p:nvSpPr>
        <p:spPr>
          <a:xfrm>
            <a:off x="6269572" y="2269730"/>
            <a:ext cx="5453036" cy="399391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n-US" sz="2400" b="1" i="0" u="none" strike="noStrike" cap="none" dirty="0">
                <a:solidFill>
                  <a:schemeClr val="dk1"/>
                </a:solidFill>
                <a:latin typeface="Calibri"/>
                <a:ea typeface="Calibri"/>
                <a:cs typeface="Calibri"/>
                <a:sym typeface="Calibri"/>
              </a:rPr>
              <a:t>Faz 4 </a:t>
            </a:r>
            <a:r>
              <a:rPr lang="en-US" sz="2400" b="1" i="0" u="none" strike="noStrike" cap="none" dirty="0" err="1">
                <a:solidFill>
                  <a:schemeClr val="dk1"/>
                </a:solidFill>
                <a:latin typeface="Calibri"/>
                <a:ea typeface="Calibri"/>
                <a:cs typeface="Calibri"/>
                <a:sym typeface="Calibri"/>
              </a:rPr>
              <a:t>Klinik</a:t>
            </a: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Araştırmaların</a:t>
            </a: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Amacı</a:t>
            </a:r>
            <a:endParaRPr sz="2400" b="1" i="0" u="none" strike="noStrike" cap="none" dirty="0">
              <a:solidFill>
                <a:schemeClr val="dk1"/>
              </a:solidFill>
              <a:latin typeface="Calibri"/>
              <a:ea typeface="Calibri"/>
              <a:cs typeface="Calibri"/>
              <a:sym typeface="Calibri"/>
            </a:endParaRPr>
          </a:p>
          <a:p>
            <a:pPr marL="342900" marR="0" lvl="0" indent="-342900" algn="l" rtl="0">
              <a:spcBef>
                <a:spcPts val="6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Nadir </a:t>
            </a:r>
            <a:r>
              <a:rPr lang="en-US" sz="2400" b="0" i="0" u="none" strike="noStrike" cap="none" dirty="0" err="1">
                <a:solidFill>
                  <a:schemeClr val="dk1"/>
                </a:solidFill>
                <a:latin typeface="Calibri"/>
                <a:ea typeface="Calibri"/>
                <a:cs typeface="Calibri"/>
                <a:sym typeface="Calibri"/>
              </a:rPr>
              <a:t>görülen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yan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etkilerin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tespiti</a:t>
            </a:r>
            <a:endParaRPr lang="en-US" sz="2400" b="0" i="0" u="none" strike="noStrike" cap="none" dirty="0">
              <a:solidFill>
                <a:schemeClr val="dk1"/>
              </a:solidFill>
              <a:latin typeface="Calibri"/>
              <a:ea typeface="Calibri"/>
              <a:cs typeface="Calibri"/>
              <a:sym typeface="Calibri"/>
            </a:endParaRPr>
          </a:p>
          <a:p>
            <a:pPr marL="342900" marR="0" lvl="0" indent="-342900" algn="l" rtl="0">
              <a:spcBef>
                <a:spcPts val="600"/>
              </a:spcBef>
              <a:spcAft>
                <a:spcPts val="0"/>
              </a:spcAft>
              <a:buClr>
                <a:schemeClr val="dk1"/>
              </a:buClr>
              <a:buSzPts val="2400"/>
              <a:buFont typeface="Arial"/>
              <a:buChar char="•"/>
            </a:pPr>
            <a:r>
              <a:rPr lang="en-US" sz="2400" b="0" i="0" u="none" strike="noStrike" cap="none" dirty="0" err="1">
                <a:solidFill>
                  <a:schemeClr val="dk1"/>
                </a:solidFill>
                <a:latin typeface="Calibri"/>
                <a:ea typeface="Calibri"/>
                <a:cs typeface="Calibri"/>
                <a:sym typeface="Calibri"/>
              </a:rPr>
              <a:t>Uzun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vadeli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güvenlik</a:t>
            </a:r>
            <a:endParaRPr lang="en-US" sz="2400" b="0" i="0" u="none" strike="noStrike" cap="none" dirty="0">
              <a:solidFill>
                <a:schemeClr val="dk1"/>
              </a:solidFill>
              <a:latin typeface="Calibri"/>
              <a:ea typeface="Calibri"/>
              <a:cs typeface="Calibri"/>
              <a:sym typeface="Calibri"/>
            </a:endParaRPr>
          </a:p>
          <a:p>
            <a:pPr marL="342900" marR="0" lvl="0" indent="-342900" algn="l" rtl="0">
              <a:spcBef>
                <a:spcPts val="600"/>
              </a:spcBef>
              <a:spcAft>
                <a:spcPts val="0"/>
              </a:spcAft>
              <a:buClr>
                <a:schemeClr val="dk1"/>
              </a:buClr>
              <a:buSzPts val="2400"/>
              <a:buFont typeface="Arial"/>
              <a:buChar char="•"/>
            </a:pPr>
            <a:r>
              <a:rPr lang="en-US" sz="2400" b="0" i="0" u="none" strike="noStrike" cap="none" dirty="0" err="1">
                <a:solidFill>
                  <a:schemeClr val="dk1"/>
                </a:solidFill>
                <a:latin typeface="Calibri"/>
                <a:ea typeface="Calibri"/>
                <a:cs typeface="Calibri"/>
                <a:sym typeface="Calibri"/>
              </a:rPr>
              <a:t>Karşılaştırmalı</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etkililik</a:t>
            </a:r>
            <a:endParaRPr lang="en-US" sz="2400" b="0" i="0" u="none" strike="noStrike" cap="none" dirty="0">
              <a:solidFill>
                <a:schemeClr val="dk1"/>
              </a:solidFill>
              <a:latin typeface="Calibri"/>
              <a:ea typeface="Calibri"/>
              <a:cs typeface="Calibri"/>
              <a:sym typeface="Calibri"/>
            </a:endParaRPr>
          </a:p>
          <a:p>
            <a:pPr marL="342900" marR="0" lvl="0" indent="-342900" algn="l" rtl="0">
              <a:spcBef>
                <a:spcPts val="600"/>
              </a:spcBef>
              <a:spcAft>
                <a:spcPts val="0"/>
              </a:spcAft>
              <a:buClr>
                <a:schemeClr val="dk1"/>
              </a:buClr>
              <a:buSzPts val="2400"/>
              <a:buFont typeface="Arial"/>
              <a:buChar char="•"/>
            </a:pPr>
            <a:r>
              <a:rPr lang="en-US" sz="2400" b="0" i="0" u="none" strike="noStrike" cap="none" dirty="0" err="1">
                <a:solidFill>
                  <a:schemeClr val="dk1"/>
                </a:solidFill>
                <a:latin typeface="Calibri"/>
                <a:ea typeface="Calibri"/>
                <a:cs typeface="Calibri"/>
                <a:sym typeface="Calibri"/>
              </a:rPr>
              <a:t>Kullanımı</a:t>
            </a:r>
            <a:r>
              <a:rPr lang="en-US" sz="2400" b="0" i="0" u="none" strike="noStrike" cap="none" dirty="0">
                <a:solidFill>
                  <a:schemeClr val="dk1"/>
                </a:solidFill>
                <a:latin typeface="Calibri"/>
                <a:ea typeface="Calibri"/>
                <a:cs typeface="Calibri"/>
                <a:sym typeface="Calibri"/>
              </a:rPr>
              <a:t> optimize </a:t>
            </a:r>
            <a:r>
              <a:rPr lang="en-US" sz="2400" b="0" i="0" u="none" strike="noStrike" cap="none" dirty="0" err="1">
                <a:solidFill>
                  <a:schemeClr val="dk1"/>
                </a:solidFill>
                <a:latin typeface="Calibri"/>
                <a:ea typeface="Calibri"/>
                <a:cs typeface="Calibri"/>
                <a:sym typeface="Calibri"/>
              </a:rPr>
              <a:t>etme</a:t>
            </a:r>
            <a:endParaRPr lang="en-US" sz="2400" b="0" i="0" u="none" strike="noStrike" cap="none" dirty="0">
              <a:solidFill>
                <a:schemeClr val="dk1"/>
              </a:solidFill>
              <a:latin typeface="Calibri"/>
              <a:ea typeface="Calibri"/>
              <a:cs typeface="Calibri"/>
              <a:sym typeface="Calibri"/>
            </a:endParaRPr>
          </a:p>
          <a:p>
            <a:pPr marL="342900" marR="0" lvl="0" indent="-342900" algn="l" rtl="0">
              <a:spcBef>
                <a:spcPts val="600"/>
              </a:spcBef>
              <a:spcAft>
                <a:spcPts val="0"/>
              </a:spcAft>
              <a:buClr>
                <a:schemeClr val="dk1"/>
              </a:buClr>
              <a:buSzPts val="2400"/>
              <a:buFont typeface="Arial"/>
              <a:buChar char="•"/>
            </a:pPr>
            <a:r>
              <a:rPr lang="en-US" sz="2400" b="0" i="0" u="none" strike="noStrike" cap="none" dirty="0" err="1">
                <a:solidFill>
                  <a:schemeClr val="dk1"/>
                </a:solidFill>
                <a:latin typeface="Calibri"/>
                <a:ea typeface="Calibri"/>
                <a:cs typeface="Calibri"/>
                <a:sym typeface="Calibri"/>
              </a:rPr>
              <a:t>Sağlık</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ekonomisi</a:t>
            </a:r>
            <a:endParaRPr lang="en-US" sz="2400" b="0" i="0" u="none" strike="noStrike" cap="none" dirty="0">
              <a:solidFill>
                <a:schemeClr val="dk1"/>
              </a:solidFill>
              <a:latin typeface="Calibri"/>
              <a:ea typeface="Calibri"/>
              <a:cs typeface="Calibri"/>
              <a:sym typeface="Calibri"/>
            </a:endParaRPr>
          </a:p>
          <a:p>
            <a:pPr marL="342900" marR="0" lvl="0" indent="-342900" algn="l" rtl="0">
              <a:spcBef>
                <a:spcPts val="600"/>
              </a:spcBef>
              <a:spcAft>
                <a:spcPts val="0"/>
              </a:spcAft>
              <a:buClr>
                <a:schemeClr val="dk1"/>
              </a:buClr>
              <a:buSzPts val="2400"/>
              <a:buFont typeface="Arial"/>
              <a:buChar char="•"/>
            </a:pPr>
            <a:r>
              <a:rPr lang="en-US" sz="2400" b="0" i="0" u="none" strike="noStrike" cap="none" dirty="0" err="1">
                <a:solidFill>
                  <a:schemeClr val="dk1"/>
                </a:solidFill>
                <a:latin typeface="Calibri"/>
                <a:ea typeface="Calibri"/>
                <a:cs typeface="Calibri"/>
                <a:sym typeface="Calibri"/>
              </a:rPr>
              <a:t>Etiketleme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güncellemeleri</a:t>
            </a:r>
            <a:endParaRPr lang="en-US" sz="28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4945</Words>
  <Application>Microsoft Office PowerPoint</Application>
  <PresentationFormat>Geniş ekran</PresentationFormat>
  <Paragraphs>330</Paragraphs>
  <Slides>31</Slides>
  <Notes>31</Notes>
  <HiddenSlides>2</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31</vt:i4>
      </vt:variant>
    </vt:vector>
  </HeadingPairs>
  <TitlesOfParts>
    <vt:vector size="40" baseType="lpstr">
      <vt:lpstr>Aptos</vt:lpstr>
      <vt:lpstr>Aptos Display</vt:lpstr>
      <vt:lpstr>Arial</vt:lpstr>
      <vt:lpstr>Calibri</vt:lpstr>
      <vt:lpstr>Calibri Light</vt:lpstr>
      <vt:lpstr>Roboto</vt:lpstr>
      <vt:lpstr>Office Theme</vt:lpstr>
      <vt:lpstr>1_Office Theme</vt:lpstr>
      <vt:lpstr>Office Teması</vt:lpstr>
      <vt:lpstr>GELİŞTİRME:  Klinik Araştırmalar ve GCP</vt:lpstr>
      <vt:lpstr>Öğrenme Hedefleri</vt:lpstr>
      <vt:lpstr>Sunum İçeriği</vt:lpstr>
      <vt:lpstr>PowerPoint Sunusu</vt:lpstr>
      <vt:lpstr>İlaç Geliştirme Aşamalarına Genel Bakış </vt:lpstr>
      <vt:lpstr>Klinik Araştırmaların  Temel Hedefleri</vt:lpstr>
      <vt:lpstr>Faz 0 ve Faz 1 Klinik Çalışması</vt:lpstr>
      <vt:lpstr>Faz 2 ve Faz 3 Klinik Çalışmalar</vt:lpstr>
      <vt:lpstr>Faz 4 Klinik Araştırma</vt:lpstr>
      <vt:lpstr>Klinik Araştırmalarda Kilit Oyuncular</vt:lpstr>
      <vt:lpstr>Vaka: Tuskegee Frengi Çalışması</vt:lpstr>
      <vt:lpstr>Tuskegee Frengi Çalışması </vt:lpstr>
      <vt:lpstr>NELER Yanlış ?</vt:lpstr>
      <vt:lpstr>NELER Yanlış ?</vt:lpstr>
      <vt:lpstr>Miss Evers Boys Belmont Raporu</vt:lpstr>
      <vt:lpstr>PATERNALİZM= Hasta yerine karar vermek</vt:lpstr>
      <vt:lpstr>Etik Kurullar  (Kurumsal İnceleme Kurulları - IRB'ler) ve Etik Kılavuzlar</vt:lpstr>
      <vt:lpstr>Etik Kurulların Önemi ve Oluşumu</vt:lpstr>
      <vt:lpstr>İyi Klinik Uygulamalar (GCP)</vt:lpstr>
      <vt:lpstr>İyi Klinik Uygulama  İlkeleri</vt:lpstr>
      <vt:lpstr>İyi Klinik Uygulamaların Önemi</vt:lpstr>
      <vt:lpstr>İyi Klinik Uygulamaların Önemi</vt:lpstr>
      <vt:lpstr>İyi Klinik Uygulamaların Önemi</vt:lpstr>
      <vt:lpstr>İyi Klinik Uygulamaların Önemi</vt:lpstr>
      <vt:lpstr>PowerPoint Sunusu</vt:lpstr>
      <vt:lpstr>Sorular ve Tartışma</vt:lpstr>
      <vt:lpstr>Klinik Araştırmalar ve GCP Özet</vt:lpstr>
      <vt:lpstr>Ek Kaynaklar</vt:lpstr>
      <vt:lpstr>PowerPoint Sunusu</vt:lpstr>
      <vt:lpstr>Proje Partnerleri</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KDerici</dc:creator>
  <cp:lastModifiedBy>Ayşegül Taylan Özkan</cp:lastModifiedBy>
  <cp:revision>38</cp:revision>
  <dcterms:created xsi:type="dcterms:W3CDTF">2023-12-02T13:46:00Z</dcterms:created>
  <dcterms:modified xsi:type="dcterms:W3CDTF">2024-08-29T19:33:23Z</dcterms:modified>
</cp:coreProperties>
</file>