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57" r:id="rId3"/>
    <p:sldId id="297" r:id="rId4"/>
    <p:sldId id="1722" r:id="rId5"/>
    <p:sldId id="298" r:id="rId6"/>
    <p:sldId id="300" r:id="rId7"/>
    <p:sldId id="301" r:id="rId8"/>
    <p:sldId id="299" r:id="rId9"/>
    <p:sldId id="302" r:id="rId10"/>
    <p:sldId id="1723" r:id="rId11"/>
    <p:sldId id="303" r:id="rId12"/>
    <p:sldId id="1729" r:id="rId13"/>
    <p:sldId id="1731" r:id="rId14"/>
    <p:sldId id="1732" r:id="rId1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86"/>
    <p:restoredTop sz="59116"/>
  </p:normalViewPr>
  <p:slideViewPr>
    <p:cSldViewPr snapToGrid="0">
      <p:cViewPr varScale="1">
        <p:scale>
          <a:sx n="67" d="100"/>
          <a:sy n="67"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dgm:spPr/>
      <dgm:t>
        <a:bodyPr/>
        <a:lstStyle/>
        <a:p>
          <a:r>
            <a:rPr lang="tr-TR" dirty="0" err="1"/>
            <a:t>Identify</a:t>
          </a:r>
          <a:endParaRPr lang="en-US"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6B7A21BC-4FFD-8B47-8D47-4FF8391905F3}">
      <dgm:prSet/>
      <dgm:spPr/>
      <dgm:t>
        <a:bodyPr/>
        <a:lstStyle/>
        <a:p>
          <a:r>
            <a:rPr lang="tr-TR" dirty="0" err="1"/>
            <a:t>Recall</a:t>
          </a:r>
          <a:endParaRPr lang="tr-TR" dirty="0"/>
        </a:p>
      </dgm:t>
    </dgm:pt>
    <dgm:pt modelId="{30E81A66-B356-CB4B-A411-A64A63871CA4}" type="parTrans" cxnId="{ECA36448-91F4-D446-82B3-E64FFB73A938}">
      <dgm:prSet/>
      <dgm:spPr/>
      <dgm:t>
        <a:bodyPr/>
        <a:lstStyle/>
        <a:p>
          <a:endParaRPr lang="en-GB"/>
        </a:p>
      </dgm:t>
    </dgm:pt>
    <dgm:pt modelId="{1C757F6A-2C65-7643-B1E1-E30BCC62FE64}" type="sibTrans" cxnId="{ECA36448-91F4-D446-82B3-E64FFB73A938}">
      <dgm:prSet/>
      <dgm:spPr/>
      <dgm:t>
        <a:bodyPr/>
        <a:lstStyle/>
        <a:p>
          <a:endParaRPr lang="en-GB"/>
        </a:p>
      </dgm:t>
    </dgm:pt>
    <dgm:pt modelId="{30BC2608-2F50-B34D-94DF-ECB915D68CE8}">
      <dgm:prSet/>
      <dgm:spPr/>
      <dgm:t>
        <a:bodyPr/>
        <a:lstStyle/>
        <a:p>
          <a:r>
            <a:rPr lang="tr-TR" dirty="0" err="1"/>
            <a:t>Interpret</a:t>
          </a:r>
          <a:endParaRPr lang="tr-TR" dirty="0"/>
        </a:p>
      </dgm:t>
    </dgm:pt>
    <dgm:pt modelId="{AB872672-3129-8D43-A3D4-B99F9D75E611}" type="parTrans" cxnId="{2364A1E2-A483-B24F-82C2-8ACC779CC27B}">
      <dgm:prSet/>
      <dgm:spPr/>
      <dgm:t>
        <a:bodyPr/>
        <a:lstStyle/>
        <a:p>
          <a:endParaRPr lang="en-GB"/>
        </a:p>
      </dgm:t>
    </dgm:pt>
    <dgm:pt modelId="{C598DEEC-0CC7-7449-BBA5-CBE18217DA44}" type="sibTrans" cxnId="{2364A1E2-A483-B24F-82C2-8ACC779CC27B}">
      <dgm:prSet/>
      <dgm:spPr/>
      <dgm:t>
        <a:bodyPr/>
        <a:lstStyle/>
        <a:p>
          <a:endParaRPr lang="en-GB"/>
        </a:p>
      </dgm:t>
    </dgm:pt>
    <dgm:pt modelId="{EB01A63F-EA3B-B943-8D09-19C043F389D1}">
      <dgm:prSet/>
      <dgm:spPr/>
      <dgm:t>
        <a:bodyPr/>
        <a:lstStyle/>
        <a:p>
          <a:r>
            <a:rPr lang="tr-TR" dirty="0" err="1"/>
            <a:t>Explain</a:t>
          </a:r>
          <a:endParaRPr lang="tr-TR" dirty="0"/>
        </a:p>
      </dgm:t>
    </dgm:pt>
    <dgm:pt modelId="{67592F2E-89E7-C044-AB70-5C16014CA675}" type="parTrans" cxnId="{43E0DE0A-AD68-D244-B793-1A7A2C449584}">
      <dgm:prSet/>
      <dgm:spPr/>
      <dgm:t>
        <a:bodyPr/>
        <a:lstStyle/>
        <a:p>
          <a:endParaRPr lang="en-GB"/>
        </a:p>
      </dgm:t>
    </dgm:pt>
    <dgm:pt modelId="{766D302C-FD2C-F043-B1DB-1D7264139005}" type="sibTrans" cxnId="{43E0DE0A-AD68-D244-B793-1A7A2C449584}">
      <dgm:prSet/>
      <dgm:spPr/>
      <dgm:t>
        <a:bodyPr/>
        <a:lstStyle/>
        <a:p>
          <a:endParaRPr lang="en-GB"/>
        </a:p>
      </dgm:t>
    </dgm:pt>
    <dgm:pt modelId="{A14C7C2F-CB15-E344-A01D-6E7AE694F330}">
      <dgm:prSet/>
      <dgm:spPr/>
      <dgm:t>
        <a:bodyPr/>
        <a:lstStyle/>
        <a:p>
          <a:r>
            <a:rPr lang="tr-TR" dirty="0" err="1"/>
            <a:t>the</a:t>
          </a:r>
          <a:r>
            <a:rPr lang="tr-TR" dirty="0"/>
            <a:t> </a:t>
          </a:r>
          <a:r>
            <a:rPr lang="tr-TR" dirty="0" err="1"/>
            <a:t>reasons</a:t>
          </a:r>
          <a:r>
            <a:rPr lang="tr-TR" dirty="0"/>
            <a:t> </a:t>
          </a:r>
          <a:r>
            <a:rPr lang="tr-TR" dirty="0" err="1"/>
            <a:t>for</a:t>
          </a:r>
          <a:r>
            <a:rPr lang="tr-TR" dirty="0"/>
            <a:t> </a:t>
          </a:r>
          <a:r>
            <a:rPr lang="tr-TR" dirty="0" err="1"/>
            <a:t>the</a:t>
          </a:r>
          <a:r>
            <a:rPr lang="tr-TR" dirty="0"/>
            <a:t> </a:t>
          </a:r>
          <a:r>
            <a:rPr lang="tr-TR" dirty="0" err="1"/>
            <a:t>use</a:t>
          </a:r>
          <a:r>
            <a:rPr lang="tr-TR" dirty="0"/>
            <a:t> of </a:t>
          </a:r>
          <a:r>
            <a:rPr lang="tr-TR" dirty="0" err="1"/>
            <a:t>drugs</a:t>
          </a:r>
          <a:r>
            <a:rPr lang="tr-TR" dirty="0"/>
            <a:t> </a:t>
          </a:r>
          <a:r>
            <a:rPr lang="tr-TR" dirty="0" err="1"/>
            <a:t>outside</a:t>
          </a:r>
          <a:r>
            <a:rPr lang="tr-TR" dirty="0"/>
            <a:t> </a:t>
          </a:r>
          <a:r>
            <a:rPr lang="tr-TR" dirty="0" err="1"/>
            <a:t>the</a:t>
          </a:r>
          <a:r>
            <a:rPr lang="tr-TR" dirty="0"/>
            <a:t> </a:t>
          </a:r>
          <a:r>
            <a:rPr lang="tr-TR" dirty="0" err="1"/>
            <a:t>license</a:t>
          </a:r>
          <a:r>
            <a:rPr lang="tr-TR" dirty="0"/>
            <a:t> </a:t>
          </a:r>
          <a:r>
            <a:rPr lang="tr-TR" dirty="0" err="1"/>
            <a:t>conditions</a:t>
          </a:r>
          <a:endParaRPr lang="en-US" dirty="0"/>
        </a:p>
      </dgm:t>
    </dgm:pt>
    <dgm:pt modelId="{8D099330-21DA-4443-8442-CCD611D70BFB}" type="parTrans" cxnId="{3E7E7C93-0703-C644-B08E-8A2443047B05}">
      <dgm:prSet/>
      <dgm:spPr/>
    </dgm:pt>
    <dgm:pt modelId="{D46B0608-E063-3540-A5DB-CC52DE0AB875}" type="sibTrans" cxnId="{3E7E7C93-0703-C644-B08E-8A2443047B05}">
      <dgm:prSet/>
      <dgm:spPr/>
    </dgm:pt>
    <dgm:pt modelId="{5FACF977-D07A-A74E-AC27-A7C44E59461D}">
      <dgm:prSet/>
      <dgm:spPr/>
      <dgm:t>
        <a:bodyPr/>
        <a:lstStyle/>
        <a:p>
          <a:r>
            <a:rPr lang="tr-TR" dirty="0" err="1"/>
            <a:t>the</a:t>
          </a:r>
          <a:r>
            <a:rPr lang="tr-TR" dirty="0"/>
            <a:t> </a:t>
          </a:r>
          <a:r>
            <a:rPr lang="tr-TR" dirty="0" err="1"/>
            <a:t>types</a:t>
          </a:r>
          <a:r>
            <a:rPr lang="tr-TR" dirty="0"/>
            <a:t> of </a:t>
          </a:r>
          <a:r>
            <a:rPr lang="tr-TR" dirty="0" err="1"/>
            <a:t>side</a:t>
          </a:r>
          <a:r>
            <a:rPr lang="tr-TR" dirty="0"/>
            <a:t> </a:t>
          </a:r>
          <a:r>
            <a:rPr lang="tr-TR" dirty="0" err="1"/>
            <a:t>effects</a:t>
          </a:r>
          <a:r>
            <a:rPr lang="tr-TR" dirty="0"/>
            <a:t> </a:t>
          </a:r>
          <a:r>
            <a:rPr lang="tr-TR" dirty="0" err="1"/>
            <a:t>and</a:t>
          </a:r>
          <a:r>
            <a:rPr lang="tr-TR" dirty="0"/>
            <a:t> </a:t>
          </a:r>
          <a:r>
            <a:rPr lang="tr-TR" dirty="0" err="1"/>
            <a:t>importance</a:t>
          </a:r>
          <a:r>
            <a:rPr lang="tr-TR" dirty="0"/>
            <a:t> of </a:t>
          </a:r>
          <a:r>
            <a:rPr lang="tr-TR" dirty="0" err="1"/>
            <a:t>monitoring</a:t>
          </a:r>
          <a:r>
            <a:rPr lang="tr-TR" dirty="0"/>
            <a:t> </a:t>
          </a:r>
          <a:r>
            <a:rPr lang="tr-TR" dirty="0" err="1"/>
            <a:t>drug</a:t>
          </a:r>
          <a:r>
            <a:rPr lang="tr-TR" dirty="0"/>
            <a:t> </a:t>
          </a:r>
          <a:r>
            <a:rPr lang="tr-TR" dirty="0" err="1"/>
            <a:t>safety</a:t>
          </a:r>
          <a:endParaRPr lang="tr-TR" dirty="0"/>
        </a:p>
      </dgm:t>
    </dgm:pt>
    <dgm:pt modelId="{2D8340F2-5582-4F42-BCA9-0659D3F5F724}" type="parTrans" cxnId="{E8F5CA08-3EDD-3C46-A5A3-9AEA808E56F1}">
      <dgm:prSet/>
      <dgm:spPr/>
    </dgm:pt>
    <dgm:pt modelId="{03250905-D9A1-B84B-953E-61B6EE669E98}" type="sibTrans" cxnId="{E8F5CA08-3EDD-3C46-A5A3-9AEA808E56F1}">
      <dgm:prSet/>
      <dgm:spPr/>
    </dgm:pt>
    <dgm:pt modelId="{7448AF70-9089-E646-A457-58182D281E55}">
      <dgm:prSet/>
      <dgm:spPr/>
      <dgm:t>
        <a:bodyPr/>
        <a:lstStyle/>
        <a:p>
          <a:r>
            <a:rPr lang="tr-TR"/>
            <a:t>the concept of pharmacovigilance</a:t>
          </a:r>
          <a:endParaRPr lang="en-GB"/>
        </a:p>
      </dgm:t>
    </dgm:pt>
    <dgm:pt modelId="{02D3F897-8A41-0E4B-A739-F928C3DB3A73}" type="parTrans" cxnId="{728BAB4D-08EF-8D48-B638-E2D054713004}">
      <dgm:prSet/>
      <dgm:spPr/>
    </dgm:pt>
    <dgm:pt modelId="{ED5E46CC-B7FE-5C40-93B2-E0CA6D3CDE94}" type="sibTrans" cxnId="{728BAB4D-08EF-8D48-B638-E2D054713004}">
      <dgm:prSet/>
      <dgm:spPr/>
    </dgm:pt>
    <dgm:pt modelId="{D6033ABB-8012-F648-BDC9-5E102EB4C46B}">
      <dgm:prSet/>
      <dgm:spPr/>
      <dgm:t>
        <a:bodyPr/>
        <a:lstStyle/>
        <a:p>
          <a:r>
            <a:rPr lang="tr-TR" dirty="0" err="1"/>
            <a:t>the</a:t>
          </a:r>
          <a:r>
            <a:rPr lang="tr-TR" dirty="0"/>
            <a:t> </a:t>
          </a:r>
          <a:r>
            <a:rPr lang="tr-TR" dirty="0" err="1"/>
            <a:t>pharmacovigilance</a:t>
          </a:r>
          <a:r>
            <a:rPr lang="tr-TR" dirty="0"/>
            <a:t> </a:t>
          </a:r>
          <a:r>
            <a:rPr lang="tr-TR" dirty="0" err="1"/>
            <a:t>systems</a:t>
          </a:r>
          <a:r>
            <a:rPr lang="tr-TR" dirty="0"/>
            <a:t> </a:t>
          </a:r>
          <a:r>
            <a:rPr lang="tr-TR" dirty="0" err="1"/>
            <a:t>and</a:t>
          </a:r>
          <a:r>
            <a:rPr lang="tr-TR" dirty="0"/>
            <a:t> </a:t>
          </a:r>
          <a:r>
            <a:rPr lang="tr-TR" dirty="0" err="1"/>
            <a:t>their</a:t>
          </a:r>
          <a:r>
            <a:rPr lang="tr-TR" dirty="0"/>
            <a:t> </a:t>
          </a:r>
          <a:r>
            <a:rPr lang="tr-TR" dirty="0" err="1"/>
            <a:t>operation</a:t>
          </a:r>
          <a:endParaRPr lang="en-GB" dirty="0"/>
        </a:p>
      </dgm:t>
    </dgm:pt>
    <dgm:pt modelId="{6608A2DB-727F-0F4F-9EA4-788AD198AAA8}" type="parTrans" cxnId="{E43C3F85-320D-9848-9427-4E6F13E761F0}">
      <dgm:prSet/>
      <dgm:spPr/>
    </dgm:pt>
    <dgm:pt modelId="{4FAE297C-C2DB-D348-997A-34392C979A57}" type="sibTrans" cxnId="{E43C3F85-320D-9848-9427-4E6F13E761F0}">
      <dgm:prSet/>
      <dgm:spPr/>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3AA38568-B3C5-A242-8D9A-27906CDED549}" type="pres">
      <dgm:prSet presAssocID="{6B7A21BC-4FFD-8B47-8D47-4FF8391905F3}" presName="linNode" presStyleCnt="0"/>
      <dgm:spPr/>
    </dgm:pt>
    <dgm:pt modelId="{E39CB689-1222-3441-988F-F9BE71C9DDC9}" type="pres">
      <dgm:prSet presAssocID="{6B7A21BC-4FFD-8B47-8D47-4FF8391905F3}" presName="parentText" presStyleLbl="alignNode1" presStyleIdx="1" presStyleCnt="4">
        <dgm:presLayoutVars>
          <dgm:chMax val="1"/>
          <dgm:bulletEnabled/>
        </dgm:presLayoutVars>
      </dgm:prSet>
      <dgm:spPr/>
    </dgm:pt>
    <dgm:pt modelId="{21EBFFE5-E334-EC42-8AA3-B5FCD3D8C76E}" type="pres">
      <dgm:prSet presAssocID="{6B7A21BC-4FFD-8B47-8D47-4FF8391905F3}" presName="descendantText" presStyleLbl="alignAccFollowNode1" presStyleIdx="1" presStyleCnt="4">
        <dgm:presLayoutVars>
          <dgm:bulletEnabled/>
        </dgm:presLayoutVars>
      </dgm:prSet>
      <dgm:spPr/>
    </dgm:pt>
    <dgm:pt modelId="{DF81D0C3-7A3C-2B44-A751-FE467F3851E9}" type="pres">
      <dgm:prSet presAssocID="{1C757F6A-2C65-7643-B1E1-E30BCC62FE64}" presName="sp" presStyleCnt="0"/>
      <dgm:spPr/>
    </dgm:pt>
    <dgm:pt modelId="{0F6524B3-E307-8A4D-9DDA-46841F8468BA}" type="pres">
      <dgm:prSet presAssocID="{30BC2608-2F50-B34D-94DF-ECB915D68CE8}" presName="linNode" presStyleCnt="0"/>
      <dgm:spPr/>
    </dgm:pt>
    <dgm:pt modelId="{538414FF-3AAA-7C48-9A43-7CEB177BF3BA}" type="pres">
      <dgm:prSet presAssocID="{30BC2608-2F50-B34D-94DF-ECB915D68CE8}" presName="parentText" presStyleLbl="alignNode1" presStyleIdx="2" presStyleCnt="4">
        <dgm:presLayoutVars>
          <dgm:chMax val="1"/>
          <dgm:bulletEnabled/>
        </dgm:presLayoutVars>
      </dgm:prSet>
      <dgm:spPr/>
    </dgm:pt>
    <dgm:pt modelId="{F3335CCB-5548-7741-ACD6-6F1CAA1C60F1}" type="pres">
      <dgm:prSet presAssocID="{30BC2608-2F50-B34D-94DF-ECB915D68CE8}" presName="descendantText" presStyleLbl="alignAccFollowNode1" presStyleIdx="2" presStyleCnt="4">
        <dgm:presLayoutVars>
          <dgm:bulletEnabled/>
        </dgm:presLayoutVars>
      </dgm:prSet>
      <dgm:spPr/>
    </dgm:pt>
    <dgm:pt modelId="{9B348B49-74A3-D944-AA15-A44D562ADE34}" type="pres">
      <dgm:prSet presAssocID="{C598DEEC-0CC7-7449-BBA5-CBE18217DA44}" presName="sp" presStyleCnt="0"/>
      <dgm:spPr/>
    </dgm:pt>
    <dgm:pt modelId="{B87516F8-3C95-7948-9AD6-156F03742869}" type="pres">
      <dgm:prSet presAssocID="{EB01A63F-EA3B-B943-8D09-19C043F389D1}" presName="linNode" presStyleCnt="0"/>
      <dgm:spPr/>
    </dgm:pt>
    <dgm:pt modelId="{95F9ACB9-DF82-274A-8FEB-F37A2A740585}" type="pres">
      <dgm:prSet presAssocID="{EB01A63F-EA3B-B943-8D09-19C043F389D1}" presName="parentText" presStyleLbl="alignNode1" presStyleIdx="3" presStyleCnt="4">
        <dgm:presLayoutVars>
          <dgm:chMax val="1"/>
          <dgm:bulletEnabled/>
        </dgm:presLayoutVars>
      </dgm:prSet>
      <dgm:spPr/>
    </dgm:pt>
    <dgm:pt modelId="{CB462929-E3CF-5149-901F-0C1A44CE3848}" type="pres">
      <dgm:prSet presAssocID="{EB01A63F-EA3B-B943-8D09-19C043F389D1}" presName="descendantText" presStyleLbl="alignAccFollowNode1" presStyleIdx="3" presStyleCnt="4">
        <dgm:presLayoutVars>
          <dgm:bulletEnabled/>
        </dgm:presLayoutVars>
      </dgm:prSet>
      <dgm:spPr/>
    </dgm:pt>
  </dgm:ptLst>
  <dgm:cxnLst>
    <dgm:cxn modelId="{E8F5CA08-3EDD-3C46-A5A3-9AEA808E56F1}" srcId="{6B7A21BC-4FFD-8B47-8D47-4FF8391905F3}" destId="{5FACF977-D07A-A74E-AC27-A7C44E59461D}" srcOrd="0" destOrd="0" parTransId="{2D8340F2-5582-4F42-BCA9-0659D3F5F724}" sibTransId="{03250905-D9A1-B84B-953E-61B6EE669E98}"/>
    <dgm:cxn modelId="{43E0DE0A-AD68-D244-B793-1A7A2C449584}" srcId="{341DBA06-6F05-4FC6-AD6C-3FF19041E25B}" destId="{EB01A63F-EA3B-B943-8D09-19C043F389D1}" srcOrd="3" destOrd="0" parTransId="{67592F2E-89E7-C044-AB70-5C16014CA675}" sibTransId="{766D302C-FD2C-F043-B1DB-1D7264139005}"/>
    <dgm:cxn modelId="{E947C014-6388-B944-ACB0-27E10D68D423}" type="presOf" srcId="{A14C7C2F-CB15-E344-A01D-6E7AE694F330}" destId="{9D25FA2D-E74A-7D4E-BD1B-371401AD3E0A}" srcOrd="0" destOrd="0" presId="urn:microsoft.com/office/officeart/2016/7/layout/VerticalSolidActionList"/>
    <dgm:cxn modelId="{CF21A961-A022-0444-8EDC-50BFF7F7DEF8}" type="presOf" srcId="{341DBA06-6F05-4FC6-AD6C-3FF19041E25B}" destId="{62498256-D6A9-EF42-B5B5-D595AA322FC6}" srcOrd="0" destOrd="0" presId="urn:microsoft.com/office/officeart/2016/7/layout/VerticalSolidActionList"/>
    <dgm:cxn modelId="{ECA36448-91F4-D446-82B3-E64FFB73A938}" srcId="{341DBA06-6F05-4FC6-AD6C-3FF19041E25B}" destId="{6B7A21BC-4FFD-8B47-8D47-4FF8391905F3}" srcOrd="1" destOrd="0" parTransId="{30E81A66-B356-CB4B-A411-A64A63871CA4}" sibTransId="{1C757F6A-2C65-7643-B1E1-E30BCC62FE64}"/>
    <dgm:cxn modelId="{728BAB4D-08EF-8D48-B638-E2D054713004}" srcId="{30BC2608-2F50-B34D-94DF-ECB915D68CE8}" destId="{7448AF70-9089-E646-A457-58182D281E55}" srcOrd="0" destOrd="0" parTransId="{02D3F897-8A41-0E4B-A739-F928C3DB3A73}" sibTransId="{ED5E46CC-B7FE-5C40-93B2-E0CA6D3CDE94}"/>
    <dgm:cxn modelId="{8B96B56D-8AAE-7241-830D-D065F57D3528}" type="presOf" srcId="{7448AF70-9089-E646-A457-58182D281E55}" destId="{F3335CCB-5548-7741-ACD6-6F1CAA1C60F1}" srcOrd="0" destOrd="0" presId="urn:microsoft.com/office/officeart/2016/7/layout/VerticalSolidActionList"/>
    <dgm:cxn modelId="{0D29BD78-1B52-994C-BCBC-DCC1C4F0A126}" type="presOf" srcId="{D6033ABB-8012-F648-BDC9-5E102EB4C46B}" destId="{CB462929-E3CF-5149-901F-0C1A44CE3848}" srcOrd="0" destOrd="0" presId="urn:microsoft.com/office/officeart/2016/7/layout/VerticalSolidActionList"/>
    <dgm:cxn modelId="{E43C3F85-320D-9848-9427-4E6F13E761F0}" srcId="{EB01A63F-EA3B-B943-8D09-19C043F389D1}" destId="{D6033ABB-8012-F648-BDC9-5E102EB4C46B}" srcOrd="0" destOrd="0" parTransId="{6608A2DB-727F-0F4F-9EA4-788AD198AAA8}" sibTransId="{4FAE297C-C2DB-D348-997A-34392C979A57}"/>
    <dgm:cxn modelId="{09659888-59B5-7A4E-8FC3-894069F441CD}" type="presOf" srcId="{30BC2608-2F50-B34D-94DF-ECB915D68CE8}" destId="{538414FF-3AAA-7C48-9A43-7CEB177BF3BA}" srcOrd="0" destOrd="0" presId="urn:microsoft.com/office/officeart/2016/7/layout/VerticalSolidActionList"/>
    <dgm:cxn modelId="{3E7E7C93-0703-C644-B08E-8A2443047B05}" srcId="{C94A0319-5CE9-4E71-BB56-84184ABFF813}" destId="{A14C7C2F-CB15-E344-A01D-6E7AE694F330}" srcOrd="0" destOrd="0" parTransId="{8D099330-21DA-4443-8442-CCD611D70BFB}" sibTransId="{D46B0608-E063-3540-A5DB-CC52DE0AB875}"/>
    <dgm:cxn modelId="{5603AC9F-E546-2D44-ABD2-44EDA9C0BDC3}" type="presOf" srcId="{6B7A21BC-4FFD-8B47-8D47-4FF8391905F3}" destId="{E39CB689-1222-3441-988F-F9BE71C9DDC9}" srcOrd="0" destOrd="0" presId="urn:microsoft.com/office/officeart/2016/7/layout/VerticalSolidActionList"/>
    <dgm:cxn modelId="{D634DEA0-7E61-EA45-8A8D-CEEF8DC2F3C3}" type="presOf" srcId="{5FACF977-D07A-A74E-AC27-A7C44E59461D}" destId="{21EBFFE5-E334-EC42-8AA3-B5FCD3D8C76E}" srcOrd="0" destOrd="0" presId="urn:microsoft.com/office/officeart/2016/7/layout/VerticalSolidActionList"/>
    <dgm:cxn modelId="{BDA53BA8-D365-E44E-A851-FFAB57F5DBA4}" type="presOf" srcId="{C94A0319-5CE9-4E71-BB56-84184ABFF813}" destId="{C9CBE89E-5935-6343-A13D-FFD1BFA17121}"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2364A1E2-A483-B24F-82C2-8ACC779CC27B}" srcId="{341DBA06-6F05-4FC6-AD6C-3FF19041E25B}" destId="{30BC2608-2F50-B34D-94DF-ECB915D68CE8}" srcOrd="2" destOrd="0" parTransId="{AB872672-3129-8D43-A3D4-B99F9D75E611}" sibTransId="{C598DEEC-0CC7-7449-BBA5-CBE18217DA44}"/>
    <dgm:cxn modelId="{F8C7EDE9-AAD2-F343-AFEE-6B991E8416EF}" type="presOf" srcId="{EB01A63F-EA3B-B943-8D09-19C043F389D1}" destId="{95F9ACB9-DF82-274A-8FEB-F37A2A740585}"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D82D19EA-CAED-064E-ABF8-563F01A3722F}" type="presParOf" srcId="{62498256-D6A9-EF42-B5B5-D595AA322FC6}" destId="{3AA38568-B3C5-A242-8D9A-27906CDED549}" srcOrd="2" destOrd="0" presId="urn:microsoft.com/office/officeart/2016/7/layout/VerticalSolidActionList"/>
    <dgm:cxn modelId="{5CE15FEB-31D6-6E46-94C9-55594A987ABA}" type="presParOf" srcId="{3AA38568-B3C5-A242-8D9A-27906CDED549}" destId="{E39CB689-1222-3441-988F-F9BE71C9DDC9}" srcOrd="0" destOrd="0" presId="urn:microsoft.com/office/officeart/2016/7/layout/VerticalSolidActionList"/>
    <dgm:cxn modelId="{090EFAAA-531D-CC4D-9C24-1BD8F3DEC61F}" type="presParOf" srcId="{3AA38568-B3C5-A242-8D9A-27906CDED549}" destId="{21EBFFE5-E334-EC42-8AA3-B5FCD3D8C76E}" srcOrd="1" destOrd="0" presId="urn:microsoft.com/office/officeart/2016/7/layout/VerticalSolidActionList"/>
    <dgm:cxn modelId="{0B0CBEF7-E223-F64F-8AFA-834AF1A4188F}" type="presParOf" srcId="{62498256-D6A9-EF42-B5B5-D595AA322FC6}" destId="{DF81D0C3-7A3C-2B44-A751-FE467F3851E9}" srcOrd="3" destOrd="0" presId="urn:microsoft.com/office/officeart/2016/7/layout/VerticalSolidActionList"/>
    <dgm:cxn modelId="{90166349-CF16-F44F-9E55-F197A7658759}" type="presParOf" srcId="{62498256-D6A9-EF42-B5B5-D595AA322FC6}" destId="{0F6524B3-E307-8A4D-9DDA-46841F8468BA}" srcOrd="4" destOrd="0" presId="urn:microsoft.com/office/officeart/2016/7/layout/VerticalSolidActionList"/>
    <dgm:cxn modelId="{A9B14142-76C0-B74E-8B7F-B827384F096A}" type="presParOf" srcId="{0F6524B3-E307-8A4D-9DDA-46841F8468BA}" destId="{538414FF-3AAA-7C48-9A43-7CEB177BF3BA}" srcOrd="0" destOrd="0" presId="urn:microsoft.com/office/officeart/2016/7/layout/VerticalSolidActionList"/>
    <dgm:cxn modelId="{E0DDA730-E9D6-0F4D-8FB9-AAB356F42CBE}" type="presParOf" srcId="{0F6524B3-E307-8A4D-9DDA-46841F8468BA}" destId="{F3335CCB-5548-7741-ACD6-6F1CAA1C60F1}" srcOrd="1" destOrd="0" presId="urn:microsoft.com/office/officeart/2016/7/layout/VerticalSolidActionList"/>
    <dgm:cxn modelId="{48570A6C-9BD4-F548-BCF9-CE0774062716}" type="presParOf" srcId="{62498256-D6A9-EF42-B5B5-D595AA322FC6}" destId="{9B348B49-74A3-D944-AA15-A44D562ADE34}" srcOrd="5" destOrd="0" presId="urn:microsoft.com/office/officeart/2016/7/layout/VerticalSolidActionList"/>
    <dgm:cxn modelId="{EC0156E9-DE01-9E4E-AF9F-D2B56EF58C16}" type="presParOf" srcId="{62498256-D6A9-EF42-B5B5-D595AA322FC6}" destId="{B87516F8-3C95-7948-9AD6-156F03742869}" srcOrd="6" destOrd="0" presId="urn:microsoft.com/office/officeart/2016/7/layout/VerticalSolidActionList"/>
    <dgm:cxn modelId="{0A71B668-5A10-9D43-8C5B-97F45C92ECE8}" type="presParOf" srcId="{B87516F8-3C95-7948-9AD6-156F03742869}" destId="{95F9ACB9-DF82-274A-8FEB-F37A2A740585}" srcOrd="0" destOrd="0" presId="urn:microsoft.com/office/officeart/2016/7/layout/VerticalSolidActionList"/>
    <dgm:cxn modelId="{ADFB04DA-75EC-7845-803D-BC6C45EB86DC}" type="presParOf" srcId="{B87516F8-3C95-7948-9AD6-156F03742869}" destId="{CB462929-E3CF-5149-901F-0C1A44CE3848}"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FBCC3-A5F4-4904-85F6-C3A564FBE562}" type="doc">
      <dgm:prSet loTypeId="urn:microsoft.com/office/officeart/2005/8/layout/venn1" loCatId="relationship" qsTypeId="urn:microsoft.com/office/officeart/2005/8/quickstyle/simple5" qsCatId="simple" csTypeId="urn:microsoft.com/office/officeart/2005/8/colors/colorful1" csCatId="colorful"/>
      <dgm:spPr/>
      <dgm:t>
        <a:bodyPr/>
        <a:lstStyle/>
        <a:p>
          <a:endParaRPr lang="tr-TR"/>
        </a:p>
      </dgm:t>
    </dgm:pt>
    <dgm:pt modelId="{BE72F523-75CB-45DB-8A56-89B1E8CBDED9}">
      <dgm:prSet/>
      <dgm:spPr/>
      <dgm:t>
        <a:bodyPr/>
        <a:lstStyle/>
        <a:p>
          <a:pPr rtl="0"/>
          <a:r>
            <a:rPr lang="en-US"/>
            <a:t>Increasing Disease Burden</a:t>
          </a:r>
          <a:endParaRPr lang="tr-TR"/>
        </a:p>
      </dgm:t>
    </dgm:pt>
    <dgm:pt modelId="{70714875-3C9B-4CF4-A599-EC3376CCD968}" type="parTrans" cxnId="{779F2D26-F005-474C-AA3E-162A8AC13F1E}">
      <dgm:prSet/>
      <dgm:spPr/>
      <dgm:t>
        <a:bodyPr/>
        <a:lstStyle/>
        <a:p>
          <a:endParaRPr lang="tr-TR"/>
        </a:p>
      </dgm:t>
    </dgm:pt>
    <dgm:pt modelId="{65F6DE8A-A66D-4970-BF65-CAE78FBC9F3B}" type="sibTrans" cxnId="{779F2D26-F005-474C-AA3E-162A8AC13F1E}">
      <dgm:prSet/>
      <dgm:spPr/>
      <dgm:t>
        <a:bodyPr/>
        <a:lstStyle/>
        <a:p>
          <a:endParaRPr lang="tr-TR"/>
        </a:p>
      </dgm:t>
    </dgm:pt>
    <dgm:pt modelId="{C958F325-760F-499D-B1A0-0EF0EC017BDD}">
      <dgm:prSet/>
      <dgm:spPr/>
      <dgm:t>
        <a:bodyPr/>
        <a:lstStyle/>
        <a:p>
          <a:pPr rtl="0"/>
          <a:r>
            <a:rPr lang="en-US"/>
            <a:t>Aging Population</a:t>
          </a:r>
          <a:endParaRPr lang="tr-TR"/>
        </a:p>
      </dgm:t>
    </dgm:pt>
    <dgm:pt modelId="{6CD9F671-C9BA-422F-A14C-40BE0F3F6568}" type="parTrans" cxnId="{4B5A1230-C28E-4113-881B-EE90817C7B43}">
      <dgm:prSet/>
      <dgm:spPr/>
      <dgm:t>
        <a:bodyPr/>
        <a:lstStyle/>
        <a:p>
          <a:endParaRPr lang="tr-TR"/>
        </a:p>
      </dgm:t>
    </dgm:pt>
    <dgm:pt modelId="{72AF57BB-8C26-4443-AAAE-8D875E05608B}" type="sibTrans" cxnId="{4B5A1230-C28E-4113-881B-EE90817C7B43}">
      <dgm:prSet/>
      <dgm:spPr/>
      <dgm:t>
        <a:bodyPr/>
        <a:lstStyle/>
        <a:p>
          <a:endParaRPr lang="tr-TR"/>
        </a:p>
      </dgm:t>
    </dgm:pt>
    <dgm:pt modelId="{DCB29AE3-AC92-4061-A785-4CC5D7B5D66A}">
      <dgm:prSet/>
      <dgm:spPr/>
      <dgm:t>
        <a:bodyPr/>
        <a:lstStyle/>
        <a:p>
          <a:pPr rtl="0"/>
          <a:r>
            <a:rPr lang="en-US" dirty="0"/>
            <a:t>Globalization and Urbanization</a:t>
          </a:r>
          <a:endParaRPr lang="tr-TR" dirty="0"/>
        </a:p>
      </dgm:t>
    </dgm:pt>
    <dgm:pt modelId="{0D838E17-6D84-4A70-8C35-EA50A926792E}" type="parTrans" cxnId="{AEA09732-C056-43BF-931D-CEBF9B05F4BE}">
      <dgm:prSet/>
      <dgm:spPr/>
      <dgm:t>
        <a:bodyPr/>
        <a:lstStyle/>
        <a:p>
          <a:endParaRPr lang="tr-TR"/>
        </a:p>
      </dgm:t>
    </dgm:pt>
    <dgm:pt modelId="{795E185F-9C8A-42D8-AD9C-A029A02BED13}" type="sibTrans" cxnId="{AEA09732-C056-43BF-931D-CEBF9B05F4BE}">
      <dgm:prSet/>
      <dgm:spPr/>
      <dgm:t>
        <a:bodyPr/>
        <a:lstStyle/>
        <a:p>
          <a:endParaRPr lang="tr-TR"/>
        </a:p>
      </dgm:t>
    </dgm:pt>
    <dgm:pt modelId="{3F78773E-0023-DC4E-9544-77C3C21950ED}" type="pres">
      <dgm:prSet presAssocID="{526FBCC3-A5F4-4904-85F6-C3A564FBE562}" presName="compositeShape" presStyleCnt="0">
        <dgm:presLayoutVars>
          <dgm:chMax val="7"/>
          <dgm:dir/>
          <dgm:resizeHandles val="exact"/>
        </dgm:presLayoutVars>
      </dgm:prSet>
      <dgm:spPr/>
    </dgm:pt>
    <dgm:pt modelId="{96CB2AC1-7B0D-2448-B78C-4E6AD328E7B0}" type="pres">
      <dgm:prSet presAssocID="{BE72F523-75CB-45DB-8A56-89B1E8CBDED9}" presName="circ1" presStyleLbl="vennNode1" presStyleIdx="0" presStyleCnt="3"/>
      <dgm:spPr/>
    </dgm:pt>
    <dgm:pt modelId="{A49CCA3B-EF7C-6A48-B620-D6A4A1156B91}" type="pres">
      <dgm:prSet presAssocID="{BE72F523-75CB-45DB-8A56-89B1E8CBDED9}" presName="circ1Tx" presStyleLbl="revTx" presStyleIdx="0" presStyleCnt="0">
        <dgm:presLayoutVars>
          <dgm:chMax val="0"/>
          <dgm:chPref val="0"/>
          <dgm:bulletEnabled val="1"/>
        </dgm:presLayoutVars>
      </dgm:prSet>
      <dgm:spPr/>
    </dgm:pt>
    <dgm:pt modelId="{B42E806E-F14B-8D40-A518-F98C06545DBD}" type="pres">
      <dgm:prSet presAssocID="{C958F325-760F-499D-B1A0-0EF0EC017BDD}" presName="circ2" presStyleLbl="vennNode1" presStyleIdx="1" presStyleCnt="3"/>
      <dgm:spPr/>
    </dgm:pt>
    <dgm:pt modelId="{F94594D1-B2CE-F04F-B2C6-AD8AE649587B}" type="pres">
      <dgm:prSet presAssocID="{C958F325-760F-499D-B1A0-0EF0EC017BDD}" presName="circ2Tx" presStyleLbl="revTx" presStyleIdx="0" presStyleCnt="0">
        <dgm:presLayoutVars>
          <dgm:chMax val="0"/>
          <dgm:chPref val="0"/>
          <dgm:bulletEnabled val="1"/>
        </dgm:presLayoutVars>
      </dgm:prSet>
      <dgm:spPr/>
    </dgm:pt>
    <dgm:pt modelId="{0B16F3ED-1349-4047-9722-954F06AFF224}" type="pres">
      <dgm:prSet presAssocID="{DCB29AE3-AC92-4061-A785-4CC5D7B5D66A}" presName="circ3" presStyleLbl="vennNode1" presStyleIdx="2" presStyleCnt="3"/>
      <dgm:spPr/>
    </dgm:pt>
    <dgm:pt modelId="{C4FCBE45-FAA1-F944-B3C7-B1C7EF8C165B}" type="pres">
      <dgm:prSet presAssocID="{DCB29AE3-AC92-4061-A785-4CC5D7B5D66A}" presName="circ3Tx" presStyleLbl="revTx" presStyleIdx="0" presStyleCnt="0">
        <dgm:presLayoutVars>
          <dgm:chMax val="0"/>
          <dgm:chPref val="0"/>
          <dgm:bulletEnabled val="1"/>
        </dgm:presLayoutVars>
      </dgm:prSet>
      <dgm:spPr/>
    </dgm:pt>
  </dgm:ptLst>
  <dgm:cxnLst>
    <dgm:cxn modelId="{779F2D26-F005-474C-AA3E-162A8AC13F1E}" srcId="{526FBCC3-A5F4-4904-85F6-C3A564FBE562}" destId="{BE72F523-75CB-45DB-8A56-89B1E8CBDED9}" srcOrd="0" destOrd="0" parTransId="{70714875-3C9B-4CF4-A599-EC3376CCD968}" sibTransId="{65F6DE8A-A66D-4970-BF65-CAE78FBC9F3B}"/>
    <dgm:cxn modelId="{DA154E27-D1C4-AC4E-B183-F73DB9F783D1}" type="presOf" srcId="{BE72F523-75CB-45DB-8A56-89B1E8CBDED9}" destId="{96CB2AC1-7B0D-2448-B78C-4E6AD328E7B0}" srcOrd="0" destOrd="0" presId="urn:microsoft.com/office/officeart/2005/8/layout/venn1"/>
    <dgm:cxn modelId="{4B5A1230-C28E-4113-881B-EE90817C7B43}" srcId="{526FBCC3-A5F4-4904-85F6-C3A564FBE562}" destId="{C958F325-760F-499D-B1A0-0EF0EC017BDD}" srcOrd="1" destOrd="0" parTransId="{6CD9F671-C9BA-422F-A14C-40BE0F3F6568}" sibTransId="{72AF57BB-8C26-4443-AAAE-8D875E05608B}"/>
    <dgm:cxn modelId="{AEA09732-C056-43BF-931D-CEBF9B05F4BE}" srcId="{526FBCC3-A5F4-4904-85F6-C3A564FBE562}" destId="{DCB29AE3-AC92-4061-A785-4CC5D7B5D66A}" srcOrd="2" destOrd="0" parTransId="{0D838E17-6D84-4A70-8C35-EA50A926792E}" sibTransId="{795E185F-9C8A-42D8-AD9C-A029A02BED13}"/>
    <dgm:cxn modelId="{28385447-8730-FD44-860F-528655DEC671}" type="presOf" srcId="{DCB29AE3-AC92-4061-A785-4CC5D7B5D66A}" destId="{C4FCBE45-FAA1-F944-B3C7-B1C7EF8C165B}" srcOrd="1" destOrd="0" presId="urn:microsoft.com/office/officeart/2005/8/layout/venn1"/>
    <dgm:cxn modelId="{628CE949-F328-6646-B616-E3A217ADDE6A}" type="presOf" srcId="{C958F325-760F-499D-B1A0-0EF0EC017BDD}" destId="{B42E806E-F14B-8D40-A518-F98C06545DBD}" srcOrd="0" destOrd="0" presId="urn:microsoft.com/office/officeart/2005/8/layout/venn1"/>
    <dgm:cxn modelId="{03308652-963C-264B-A19B-540EFB22FD48}" type="presOf" srcId="{BE72F523-75CB-45DB-8A56-89B1E8CBDED9}" destId="{A49CCA3B-EF7C-6A48-B620-D6A4A1156B91}" srcOrd="1" destOrd="0" presId="urn:microsoft.com/office/officeart/2005/8/layout/venn1"/>
    <dgm:cxn modelId="{C75DE483-2E8C-3945-8A86-D5EAA1A4ADEA}" type="presOf" srcId="{DCB29AE3-AC92-4061-A785-4CC5D7B5D66A}" destId="{0B16F3ED-1349-4047-9722-954F06AFF224}" srcOrd="0" destOrd="0" presId="urn:microsoft.com/office/officeart/2005/8/layout/venn1"/>
    <dgm:cxn modelId="{D29B24C4-E8B5-3545-968F-392DD2A913E8}" type="presOf" srcId="{C958F325-760F-499D-B1A0-0EF0EC017BDD}" destId="{F94594D1-B2CE-F04F-B2C6-AD8AE649587B}" srcOrd="1" destOrd="0" presId="urn:microsoft.com/office/officeart/2005/8/layout/venn1"/>
    <dgm:cxn modelId="{CF45F1CB-AAEF-0D4B-824B-85D9260FD510}" type="presOf" srcId="{526FBCC3-A5F4-4904-85F6-C3A564FBE562}" destId="{3F78773E-0023-DC4E-9544-77C3C21950ED}" srcOrd="0" destOrd="0" presId="urn:microsoft.com/office/officeart/2005/8/layout/venn1"/>
    <dgm:cxn modelId="{D96F34DF-9055-2B41-A345-1A4696234801}" type="presParOf" srcId="{3F78773E-0023-DC4E-9544-77C3C21950ED}" destId="{96CB2AC1-7B0D-2448-B78C-4E6AD328E7B0}" srcOrd="0" destOrd="0" presId="urn:microsoft.com/office/officeart/2005/8/layout/venn1"/>
    <dgm:cxn modelId="{D91694D9-9D25-ED43-B2DD-6489855817A6}" type="presParOf" srcId="{3F78773E-0023-DC4E-9544-77C3C21950ED}" destId="{A49CCA3B-EF7C-6A48-B620-D6A4A1156B91}" srcOrd="1" destOrd="0" presId="urn:microsoft.com/office/officeart/2005/8/layout/venn1"/>
    <dgm:cxn modelId="{9730F38A-242A-164F-98D0-F7BBA8733684}" type="presParOf" srcId="{3F78773E-0023-DC4E-9544-77C3C21950ED}" destId="{B42E806E-F14B-8D40-A518-F98C06545DBD}" srcOrd="2" destOrd="0" presId="urn:microsoft.com/office/officeart/2005/8/layout/venn1"/>
    <dgm:cxn modelId="{529B7DC8-7B7F-4A45-B1E3-AC8C37D41429}" type="presParOf" srcId="{3F78773E-0023-DC4E-9544-77C3C21950ED}" destId="{F94594D1-B2CE-F04F-B2C6-AD8AE649587B}" srcOrd="3" destOrd="0" presId="urn:microsoft.com/office/officeart/2005/8/layout/venn1"/>
    <dgm:cxn modelId="{57DEB03C-E79E-2C44-B572-538E82482271}" type="presParOf" srcId="{3F78773E-0023-DC4E-9544-77C3C21950ED}" destId="{0B16F3ED-1349-4047-9722-954F06AFF224}" srcOrd="4" destOrd="0" presId="urn:microsoft.com/office/officeart/2005/8/layout/venn1"/>
    <dgm:cxn modelId="{10096D25-1AD9-4E4D-82C7-7E7E0D717E4B}" type="presParOf" srcId="{3F78773E-0023-DC4E-9544-77C3C21950ED}" destId="{C4FCBE45-FAA1-F944-B3C7-B1C7EF8C165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35B9E-D80E-4ACA-A4EE-3B55E558F21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084475F-663F-4027-8858-7A242B84B7DF}">
      <dgm:prSet/>
      <dgm:spPr/>
      <dgm:t>
        <a:bodyPr/>
        <a:lstStyle/>
        <a:p>
          <a:r>
            <a:rPr lang="en-US" b="1" dirty="0"/>
            <a:t>5. Risk Management</a:t>
          </a:r>
          <a:r>
            <a:rPr lang="en-US" dirty="0"/>
            <a:t> </a:t>
          </a:r>
        </a:p>
      </dgm:t>
    </dgm:pt>
    <dgm:pt modelId="{08AC43A5-7715-4E7E-ADBA-76D3827C9C01}" type="parTrans" cxnId="{608119CF-7358-4519-B237-AFCB486196F8}">
      <dgm:prSet/>
      <dgm:spPr/>
      <dgm:t>
        <a:bodyPr/>
        <a:lstStyle/>
        <a:p>
          <a:endParaRPr lang="en-US"/>
        </a:p>
      </dgm:t>
    </dgm:pt>
    <dgm:pt modelId="{89E073E3-34B6-498E-9E5E-6D849B985645}" type="sibTrans" cxnId="{608119CF-7358-4519-B237-AFCB486196F8}">
      <dgm:prSet/>
      <dgm:spPr/>
      <dgm:t>
        <a:bodyPr/>
        <a:lstStyle/>
        <a:p>
          <a:endParaRPr lang="en-US"/>
        </a:p>
      </dgm:t>
    </dgm:pt>
    <dgm:pt modelId="{88FD176F-0DDD-4F4A-8E49-251F6C6B5ECA}">
      <dgm:prSet/>
      <dgm:spPr/>
      <dgm:t>
        <a:bodyPr/>
        <a:lstStyle/>
        <a:p>
          <a:r>
            <a:rPr lang="en-US"/>
            <a:t>updating product labeling, </a:t>
          </a:r>
        </a:p>
      </dgm:t>
    </dgm:pt>
    <dgm:pt modelId="{8A23406E-DCCA-46D9-B6EE-4B10F6DB328E}" type="parTrans" cxnId="{5DE39549-5833-43B7-B82F-F2A6E37D28E4}">
      <dgm:prSet/>
      <dgm:spPr/>
      <dgm:t>
        <a:bodyPr/>
        <a:lstStyle/>
        <a:p>
          <a:endParaRPr lang="en-US"/>
        </a:p>
      </dgm:t>
    </dgm:pt>
    <dgm:pt modelId="{603F21A4-232F-48E9-85F2-E48165943582}" type="sibTrans" cxnId="{5DE39549-5833-43B7-B82F-F2A6E37D28E4}">
      <dgm:prSet/>
      <dgm:spPr/>
      <dgm:t>
        <a:bodyPr/>
        <a:lstStyle/>
        <a:p>
          <a:endParaRPr lang="en-US"/>
        </a:p>
      </dgm:t>
    </dgm:pt>
    <dgm:pt modelId="{5D79A005-C8CF-419F-9399-C8E1CB475C7F}">
      <dgm:prSet/>
      <dgm:spPr/>
      <dgm:t>
        <a:bodyPr/>
        <a:lstStyle/>
        <a:p>
          <a:r>
            <a:rPr lang="en-US"/>
            <a:t>implementing risk minimization measures</a:t>
          </a:r>
        </a:p>
      </dgm:t>
    </dgm:pt>
    <dgm:pt modelId="{0B2D7A5D-13D3-492B-B304-922621F5BC14}" type="parTrans" cxnId="{207C94BE-0942-4949-848A-8C0C9729F71C}">
      <dgm:prSet/>
      <dgm:spPr/>
      <dgm:t>
        <a:bodyPr/>
        <a:lstStyle/>
        <a:p>
          <a:endParaRPr lang="en-US"/>
        </a:p>
      </dgm:t>
    </dgm:pt>
    <dgm:pt modelId="{86480412-7C6A-432C-9602-124BF2EA23DF}" type="sibTrans" cxnId="{207C94BE-0942-4949-848A-8C0C9729F71C}">
      <dgm:prSet/>
      <dgm:spPr/>
      <dgm:t>
        <a:bodyPr/>
        <a:lstStyle/>
        <a:p>
          <a:endParaRPr lang="en-US"/>
        </a:p>
      </dgm:t>
    </dgm:pt>
    <dgm:pt modelId="{6E89FFD4-A635-4636-B025-F5B442BC47DA}">
      <dgm:prSet/>
      <dgm:spPr/>
      <dgm:t>
        <a:bodyPr/>
        <a:lstStyle/>
        <a:p>
          <a:r>
            <a:rPr lang="en-US"/>
            <a:t>withdrawing the drug from the market</a:t>
          </a:r>
        </a:p>
      </dgm:t>
    </dgm:pt>
    <dgm:pt modelId="{E7E4E3EA-C358-4D8A-A312-292AF9FFA006}" type="parTrans" cxnId="{E209AF23-FD57-4DC1-99E7-61A97167B680}">
      <dgm:prSet/>
      <dgm:spPr/>
      <dgm:t>
        <a:bodyPr/>
        <a:lstStyle/>
        <a:p>
          <a:endParaRPr lang="en-US"/>
        </a:p>
      </dgm:t>
    </dgm:pt>
    <dgm:pt modelId="{F183FBBA-2017-441C-B34D-C5EDEB0E6FCA}" type="sibTrans" cxnId="{E209AF23-FD57-4DC1-99E7-61A97167B680}">
      <dgm:prSet/>
      <dgm:spPr/>
      <dgm:t>
        <a:bodyPr/>
        <a:lstStyle/>
        <a:p>
          <a:endParaRPr lang="en-US"/>
        </a:p>
      </dgm:t>
    </dgm:pt>
    <dgm:pt modelId="{94A229A6-E4A5-43E3-9A03-3E7C99A3F451}">
      <dgm:prSet/>
      <dgm:spPr/>
      <dgm:t>
        <a:bodyPr/>
        <a:lstStyle/>
        <a:p>
          <a:r>
            <a:rPr lang="en-US" b="1" dirty="0"/>
            <a:t>6. Communication and Reporting</a:t>
          </a:r>
          <a:r>
            <a:rPr lang="en-US" dirty="0"/>
            <a:t> </a:t>
          </a:r>
        </a:p>
      </dgm:t>
    </dgm:pt>
    <dgm:pt modelId="{B0425100-AF3B-4E2D-80F6-461039EE0B5A}" type="parTrans" cxnId="{4856F0A1-3B69-4C51-85F2-53D4FCD57E28}">
      <dgm:prSet/>
      <dgm:spPr/>
      <dgm:t>
        <a:bodyPr/>
        <a:lstStyle/>
        <a:p>
          <a:endParaRPr lang="en-US"/>
        </a:p>
      </dgm:t>
    </dgm:pt>
    <dgm:pt modelId="{556D3467-261D-4771-A876-275410A44268}" type="sibTrans" cxnId="{4856F0A1-3B69-4C51-85F2-53D4FCD57E28}">
      <dgm:prSet/>
      <dgm:spPr/>
      <dgm:t>
        <a:bodyPr/>
        <a:lstStyle/>
        <a:p>
          <a:endParaRPr lang="en-US"/>
        </a:p>
      </dgm:t>
    </dgm:pt>
    <dgm:pt modelId="{4A0FC81E-9A9C-4376-911A-5C0423EFDA16}">
      <dgm:prSet/>
      <dgm:spPr/>
      <dgm:t>
        <a:bodyPr/>
        <a:lstStyle/>
        <a:p>
          <a:r>
            <a:rPr lang="en-US" dirty="0"/>
            <a:t>Pharmacovigilance is a collaborative effort involving healthcare professionals, regulatory authorities, and the pharmaceutical industry. </a:t>
          </a:r>
        </a:p>
      </dgm:t>
    </dgm:pt>
    <dgm:pt modelId="{FCCC4737-484C-4C89-A8D1-D433B0BECA03}" type="parTrans" cxnId="{A5659F97-7AB7-4C04-AA53-662BDB8E5695}">
      <dgm:prSet/>
      <dgm:spPr/>
      <dgm:t>
        <a:bodyPr/>
        <a:lstStyle/>
        <a:p>
          <a:endParaRPr lang="en-US"/>
        </a:p>
      </dgm:t>
    </dgm:pt>
    <dgm:pt modelId="{016FAD94-B73B-458D-9D71-E2EAEF6F92CD}" type="sibTrans" cxnId="{A5659F97-7AB7-4C04-AA53-662BDB8E5695}">
      <dgm:prSet/>
      <dgm:spPr/>
      <dgm:t>
        <a:bodyPr/>
        <a:lstStyle/>
        <a:p>
          <a:endParaRPr lang="en-US"/>
        </a:p>
      </dgm:t>
    </dgm:pt>
    <dgm:pt modelId="{57D1EFC5-F22E-644E-83B4-99F966231767}" type="pres">
      <dgm:prSet presAssocID="{41535B9E-D80E-4ACA-A4EE-3B55E558F21C}" presName="Name0" presStyleCnt="0">
        <dgm:presLayoutVars>
          <dgm:dir/>
          <dgm:animLvl val="lvl"/>
          <dgm:resizeHandles val="exact"/>
        </dgm:presLayoutVars>
      </dgm:prSet>
      <dgm:spPr/>
    </dgm:pt>
    <dgm:pt modelId="{DD35F86A-8AA0-E347-AD32-C1D0B591C492}" type="pres">
      <dgm:prSet presAssocID="{D084475F-663F-4027-8858-7A242B84B7DF}" presName="linNode" presStyleCnt="0"/>
      <dgm:spPr/>
    </dgm:pt>
    <dgm:pt modelId="{67AA6C1F-CC30-644C-981B-A630AF15BA6C}" type="pres">
      <dgm:prSet presAssocID="{D084475F-663F-4027-8858-7A242B84B7DF}" presName="parentText" presStyleLbl="node1" presStyleIdx="0" presStyleCnt="2">
        <dgm:presLayoutVars>
          <dgm:chMax val="1"/>
          <dgm:bulletEnabled val="1"/>
        </dgm:presLayoutVars>
      </dgm:prSet>
      <dgm:spPr/>
    </dgm:pt>
    <dgm:pt modelId="{E52CA232-EDA3-3846-9F3A-0E9A4C281A68}" type="pres">
      <dgm:prSet presAssocID="{D084475F-663F-4027-8858-7A242B84B7DF}" presName="descendantText" presStyleLbl="alignAccFollowNode1" presStyleIdx="0" presStyleCnt="2">
        <dgm:presLayoutVars>
          <dgm:bulletEnabled val="1"/>
        </dgm:presLayoutVars>
      </dgm:prSet>
      <dgm:spPr/>
    </dgm:pt>
    <dgm:pt modelId="{0D833E0C-DE95-A442-803F-3B9A2A5A1455}" type="pres">
      <dgm:prSet presAssocID="{89E073E3-34B6-498E-9E5E-6D849B985645}" presName="sp" presStyleCnt="0"/>
      <dgm:spPr/>
    </dgm:pt>
    <dgm:pt modelId="{419A04B1-89EC-1F4C-B7CB-B48880FCCC29}" type="pres">
      <dgm:prSet presAssocID="{94A229A6-E4A5-43E3-9A03-3E7C99A3F451}" presName="linNode" presStyleCnt="0"/>
      <dgm:spPr/>
    </dgm:pt>
    <dgm:pt modelId="{0960981A-3468-A845-A9FC-12DDA61B11B3}" type="pres">
      <dgm:prSet presAssocID="{94A229A6-E4A5-43E3-9A03-3E7C99A3F451}" presName="parentText" presStyleLbl="node1" presStyleIdx="1" presStyleCnt="2">
        <dgm:presLayoutVars>
          <dgm:chMax val="1"/>
          <dgm:bulletEnabled val="1"/>
        </dgm:presLayoutVars>
      </dgm:prSet>
      <dgm:spPr/>
    </dgm:pt>
    <dgm:pt modelId="{B4C5F3C0-D90A-AD4D-B496-F6309645B36F}" type="pres">
      <dgm:prSet presAssocID="{94A229A6-E4A5-43E3-9A03-3E7C99A3F451}" presName="descendantText" presStyleLbl="alignAccFollowNode1" presStyleIdx="1" presStyleCnt="2">
        <dgm:presLayoutVars>
          <dgm:bulletEnabled val="1"/>
        </dgm:presLayoutVars>
      </dgm:prSet>
      <dgm:spPr/>
    </dgm:pt>
  </dgm:ptLst>
  <dgm:cxnLst>
    <dgm:cxn modelId="{E209AF23-FD57-4DC1-99E7-61A97167B680}" srcId="{D084475F-663F-4027-8858-7A242B84B7DF}" destId="{6E89FFD4-A635-4636-B025-F5B442BC47DA}" srcOrd="2" destOrd="0" parTransId="{E7E4E3EA-C358-4D8A-A312-292AF9FFA006}" sibTransId="{F183FBBA-2017-441C-B34D-C5EDEB0E6FCA}"/>
    <dgm:cxn modelId="{5033293E-2A61-A840-A8D1-F64E53414FDB}" type="presOf" srcId="{6E89FFD4-A635-4636-B025-F5B442BC47DA}" destId="{E52CA232-EDA3-3846-9F3A-0E9A4C281A68}" srcOrd="0" destOrd="2" presId="urn:microsoft.com/office/officeart/2005/8/layout/vList5"/>
    <dgm:cxn modelId="{5DE39549-5833-43B7-B82F-F2A6E37D28E4}" srcId="{D084475F-663F-4027-8858-7A242B84B7DF}" destId="{88FD176F-0DDD-4F4A-8E49-251F6C6B5ECA}" srcOrd="0" destOrd="0" parTransId="{8A23406E-DCCA-46D9-B6EE-4B10F6DB328E}" sibTransId="{603F21A4-232F-48E9-85F2-E48165943582}"/>
    <dgm:cxn modelId="{374C864E-34CF-F24B-AA34-83E21465B39D}" type="presOf" srcId="{88FD176F-0DDD-4F4A-8E49-251F6C6B5ECA}" destId="{E52CA232-EDA3-3846-9F3A-0E9A4C281A68}" srcOrd="0" destOrd="0" presId="urn:microsoft.com/office/officeart/2005/8/layout/vList5"/>
    <dgm:cxn modelId="{085A407E-8180-2142-ABE9-7DB3B0C2BEE4}" type="presOf" srcId="{41535B9E-D80E-4ACA-A4EE-3B55E558F21C}" destId="{57D1EFC5-F22E-644E-83B4-99F966231767}" srcOrd="0" destOrd="0" presId="urn:microsoft.com/office/officeart/2005/8/layout/vList5"/>
    <dgm:cxn modelId="{90D91889-AF72-684E-BA98-517D06624182}" type="presOf" srcId="{4A0FC81E-9A9C-4376-911A-5C0423EFDA16}" destId="{B4C5F3C0-D90A-AD4D-B496-F6309645B36F}" srcOrd="0" destOrd="0" presId="urn:microsoft.com/office/officeart/2005/8/layout/vList5"/>
    <dgm:cxn modelId="{A5659F97-7AB7-4C04-AA53-662BDB8E5695}" srcId="{94A229A6-E4A5-43E3-9A03-3E7C99A3F451}" destId="{4A0FC81E-9A9C-4376-911A-5C0423EFDA16}" srcOrd="0" destOrd="0" parTransId="{FCCC4737-484C-4C89-A8D1-D433B0BECA03}" sibTransId="{016FAD94-B73B-458D-9D71-E2EAEF6F92CD}"/>
    <dgm:cxn modelId="{4856F0A1-3B69-4C51-85F2-53D4FCD57E28}" srcId="{41535B9E-D80E-4ACA-A4EE-3B55E558F21C}" destId="{94A229A6-E4A5-43E3-9A03-3E7C99A3F451}" srcOrd="1" destOrd="0" parTransId="{B0425100-AF3B-4E2D-80F6-461039EE0B5A}" sibTransId="{556D3467-261D-4771-A876-275410A44268}"/>
    <dgm:cxn modelId="{B1D4BBB9-2EF2-EC45-A989-1E0A6992ABA8}" type="presOf" srcId="{D084475F-663F-4027-8858-7A242B84B7DF}" destId="{67AA6C1F-CC30-644C-981B-A630AF15BA6C}" srcOrd="0" destOrd="0" presId="urn:microsoft.com/office/officeart/2005/8/layout/vList5"/>
    <dgm:cxn modelId="{207C94BE-0942-4949-848A-8C0C9729F71C}" srcId="{D084475F-663F-4027-8858-7A242B84B7DF}" destId="{5D79A005-C8CF-419F-9399-C8E1CB475C7F}" srcOrd="1" destOrd="0" parTransId="{0B2D7A5D-13D3-492B-B304-922621F5BC14}" sibTransId="{86480412-7C6A-432C-9602-124BF2EA23DF}"/>
    <dgm:cxn modelId="{608119CF-7358-4519-B237-AFCB486196F8}" srcId="{41535B9E-D80E-4ACA-A4EE-3B55E558F21C}" destId="{D084475F-663F-4027-8858-7A242B84B7DF}" srcOrd="0" destOrd="0" parTransId="{08AC43A5-7715-4E7E-ADBA-76D3827C9C01}" sibTransId="{89E073E3-34B6-498E-9E5E-6D849B985645}"/>
    <dgm:cxn modelId="{266A1DE2-AC01-BE48-8FAE-63772B8C40B5}" type="presOf" srcId="{5D79A005-C8CF-419F-9399-C8E1CB475C7F}" destId="{E52CA232-EDA3-3846-9F3A-0E9A4C281A68}" srcOrd="0" destOrd="1" presId="urn:microsoft.com/office/officeart/2005/8/layout/vList5"/>
    <dgm:cxn modelId="{4B28FEF3-340E-1A4C-B312-D6FEA67453A1}" type="presOf" srcId="{94A229A6-E4A5-43E3-9A03-3E7C99A3F451}" destId="{0960981A-3468-A845-A9FC-12DDA61B11B3}" srcOrd="0" destOrd="0" presId="urn:microsoft.com/office/officeart/2005/8/layout/vList5"/>
    <dgm:cxn modelId="{EABEAB77-9888-1142-A593-85079145C33D}" type="presParOf" srcId="{57D1EFC5-F22E-644E-83B4-99F966231767}" destId="{DD35F86A-8AA0-E347-AD32-C1D0B591C492}" srcOrd="0" destOrd="0" presId="urn:microsoft.com/office/officeart/2005/8/layout/vList5"/>
    <dgm:cxn modelId="{372DF492-4A01-894C-B4E6-287FB5E0D6C7}" type="presParOf" srcId="{DD35F86A-8AA0-E347-AD32-C1D0B591C492}" destId="{67AA6C1F-CC30-644C-981B-A630AF15BA6C}" srcOrd="0" destOrd="0" presId="urn:microsoft.com/office/officeart/2005/8/layout/vList5"/>
    <dgm:cxn modelId="{AB8976EC-52DF-BD4A-95BC-47016F87D2EA}" type="presParOf" srcId="{DD35F86A-8AA0-E347-AD32-C1D0B591C492}" destId="{E52CA232-EDA3-3846-9F3A-0E9A4C281A68}" srcOrd="1" destOrd="0" presId="urn:microsoft.com/office/officeart/2005/8/layout/vList5"/>
    <dgm:cxn modelId="{700B3D85-1CE2-3B49-8237-A579488FF3DB}" type="presParOf" srcId="{57D1EFC5-F22E-644E-83B4-99F966231767}" destId="{0D833E0C-DE95-A442-803F-3B9A2A5A1455}" srcOrd="1" destOrd="0" presId="urn:microsoft.com/office/officeart/2005/8/layout/vList5"/>
    <dgm:cxn modelId="{060466D2-C867-AD45-82CB-AB3154585785}" type="presParOf" srcId="{57D1EFC5-F22E-644E-83B4-99F966231767}" destId="{419A04B1-89EC-1F4C-B7CB-B48880FCCC29}" srcOrd="2" destOrd="0" presId="urn:microsoft.com/office/officeart/2005/8/layout/vList5"/>
    <dgm:cxn modelId="{A8B365F9-F5A5-4842-AC44-496B1FC0DB44}" type="presParOf" srcId="{419A04B1-89EC-1F4C-B7CB-B48880FCCC29}" destId="{0960981A-3468-A845-A9FC-12DDA61B11B3}" srcOrd="0" destOrd="0" presId="urn:microsoft.com/office/officeart/2005/8/layout/vList5"/>
    <dgm:cxn modelId="{E8A3754B-4722-1B4F-817B-FFD4C0B2DE01}" type="presParOf" srcId="{419A04B1-89EC-1F4C-B7CB-B48880FCCC29}" destId="{B4C5F3C0-D90A-AD4D-B496-F6309645B3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en-GB" sz="2800" b="1" dirty="0"/>
            <a:t>QUESTION AND ANSWER</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en-GB" sz="2800" b="1" dirty="0"/>
            <a:t>SHARING EXPERIENCES</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en-GB" sz="2800" b="1" dirty="0"/>
            <a:t>LET'S SUMMARIZE</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7919C7-807A-48C9-94F5-2013E200E3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056E787-6EDE-4C89-9F83-CB6A538450AB}">
      <dgm:prSet/>
      <dgm:spPr/>
      <dgm:t>
        <a:bodyPr/>
        <a:lstStyle/>
        <a:p>
          <a:r>
            <a:rPr lang="en-US"/>
            <a:t>Pharmacovigilance is an evolving field facing multifaceted challenges that require concerted efforts from stakeholders across the healthcare spectrum. </a:t>
          </a:r>
        </a:p>
      </dgm:t>
    </dgm:pt>
    <dgm:pt modelId="{37B377C2-0E1D-4E59-9EE9-6EDC00AFC9DF}" type="parTrans" cxnId="{F5BA59A5-080C-4421-8A59-801C2D83C174}">
      <dgm:prSet/>
      <dgm:spPr/>
      <dgm:t>
        <a:bodyPr/>
        <a:lstStyle/>
        <a:p>
          <a:endParaRPr lang="en-US"/>
        </a:p>
      </dgm:t>
    </dgm:pt>
    <dgm:pt modelId="{41A3654A-16EA-4298-86F0-F669CB7D3634}" type="sibTrans" cxnId="{F5BA59A5-080C-4421-8A59-801C2D83C174}">
      <dgm:prSet/>
      <dgm:spPr/>
      <dgm:t>
        <a:bodyPr/>
        <a:lstStyle/>
        <a:p>
          <a:endParaRPr lang="en-US"/>
        </a:p>
      </dgm:t>
    </dgm:pt>
    <dgm:pt modelId="{DB62045F-424B-49A7-ADA8-A52246CD29D0}">
      <dgm:prSet/>
      <dgm:spPr/>
      <dgm:t>
        <a:bodyPr/>
        <a:lstStyle/>
        <a:p>
          <a:r>
            <a:rPr lang="en-US"/>
            <a:t>Addressing underreporting, improving data quality, fostering global collaboration, and embracing technological advancements are essential steps to enhance the robustness and responsiveness of pharmacovigilance systems. </a:t>
          </a:r>
        </a:p>
      </dgm:t>
    </dgm:pt>
    <dgm:pt modelId="{366EFD30-2545-4BCC-B170-DC54947C91E2}" type="parTrans" cxnId="{49870C75-8232-4CA5-94C2-C8BA5EC5AE62}">
      <dgm:prSet/>
      <dgm:spPr/>
      <dgm:t>
        <a:bodyPr/>
        <a:lstStyle/>
        <a:p>
          <a:endParaRPr lang="en-US"/>
        </a:p>
      </dgm:t>
    </dgm:pt>
    <dgm:pt modelId="{67C392D3-0BC8-4394-A4E5-EAD7747B75B1}" type="sibTrans" cxnId="{49870C75-8232-4CA5-94C2-C8BA5EC5AE62}">
      <dgm:prSet/>
      <dgm:spPr/>
      <dgm:t>
        <a:bodyPr/>
        <a:lstStyle/>
        <a:p>
          <a:endParaRPr lang="en-US"/>
        </a:p>
      </dgm:t>
    </dgm:pt>
    <dgm:pt modelId="{8B8A3C9D-E951-4FE5-89C7-FE7FF8BF7C24}">
      <dgm:prSet/>
      <dgm:spPr/>
      <dgm:t>
        <a:bodyPr/>
        <a:lstStyle/>
        <a:p>
          <a:r>
            <a:rPr lang="en-US"/>
            <a:t>Overcoming these challenges is crucial to maintaining public trust, ensuring patient safety, and adapting to the evolving landscape of pharmaceutical innovation.</a:t>
          </a:r>
        </a:p>
      </dgm:t>
    </dgm:pt>
    <dgm:pt modelId="{FA9C521D-2973-4C82-88D0-37E6028B6B81}" type="parTrans" cxnId="{533D4FE1-D7D0-4BC7-9FAB-7D95F8C6F3B0}">
      <dgm:prSet/>
      <dgm:spPr/>
      <dgm:t>
        <a:bodyPr/>
        <a:lstStyle/>
        <a:p>
          <a:endParaRPr lang="en-US"/>
        </a:p>
      </dgm:t>
    </dgm:pt>
    <dgm:pt modelId="{152600AC-B27B-4D66-BC81-ACC589E5AD50}" type="sibTrans" cxnId="{533D4FE1-D7D0-4BC7-9FAB-7D95F8C6F3B0}">
      <dgm:prSet/>
      <dgm:spPr/>
      <dgm:t>
        <a:bodyPr/>
        <a:lstStyle/>
        <a:p>
          <a:endParaRPr lang="en-US"/>
        </a:p>
      </dgm:t>
    </dgm:pt>
    <dgm:pt modelId="{89AC487F-F84D-E247-8E75-82C7217A9AD1}" type="pres">
      <dgm:prSet presAssocID="{4E7919C7-807A-48C9-94F5-2013E200E3C2}" presName="linear" presStyleCnt="0">
        <dgm:presLayoutVars>
          <dgm:animLvl val="lvl"/>
          <dgm:resizeHandles val="exact"/>
        </dgm:presLayoutVars>
      </dgm:prSet>
      <dgm:spPr/>
    </dgm:pt>
    <dgm:pt modelId="{A582E1A6-CADA-9544-BD69-45801E7D49D7}" type="pres">
      <dgm:prSet presAssocID="{E056E787-6EDE-4C89-9F83-CB6A538450AB}" presName="parentText" presStyleLbl="node1" presStyleIdx="0" presStyleCnt="3">
        <dgm:presLayoutVars>
          <dgm:chMax val="0"/>
          <dgm:bulletEnabled val="1"/>
        </dgm:presLayoutVars>
      </dgm:prSet>
      <dgm:spPr/>
    </dgm:pt>
    <dgm:pt modelId="{2D4CCD65-D74F-6244-9946-BD0009099294}" type="pres">
      <dgm:prSet presAssocID="{41A3654A-16EA-4298-86F0-F669CB7D3634}" presName="spacer" presStyleCnt="0"/>
      <dgm:spPr/>
    </dgm:pt>
    <dgm:pt modelId="{A55BA8CD-D652-DF43-87AA-3B735C7C4962}" type="pres">
      <dgm:prSet presAssocID="{DB62045F-424B-49A7-ADA8-A52246CD29D0}" presName="parentText" presStyleLbl="node1" presStyleIdx="1" presStyleCnt="3">
        <dgm:presLayoutVars>
          <dgm:chMax val="0"/>
          <dgm:bulletEnabled val="1"/>
        </dgm:presLayoutVars>
      </dgm:prSet>
      <dgm:spPr/>
    </dgm:pt>
    <dgm:pt modelId="{FF8DD72B-6763-8D4B-84FD-39C700947FDF}" type="pres">
      <dgm:prSet presAssocID="{67C392D3-0BC8-4394-A4E5-EAD7747B75B1}" presName="spacer" presStyleCnt="0"/>
      <dgm:spPr/>
    </dgm:pt>
    <dgm:pt modelId="{10E8E19A-301C-B648-8771-D3BF2FE95011}" type="pres">
      <dgm:prSet presAssocID="{8B8A3C9D-E951-4FE5-89C7-FE7FF8BF7C24}" presName="parentText" presStyleLbl="node1" presStyleIdx="2" presStyleCnt="3">
        <dgm:presLayoutVars>
          <dgm:chMax val="0"/>
          <dgm:bulletEnabled val="1"/>
        </dgm:presLayoutVars>
      </dgm:prSet>
      <dgm:spPr/>
    </dgm:pt>
  </dgm:ptLst>
  <dgm:cxnLst>
    <dgm:cxn modelId="{E9EA5D68-DF1B-0345-8E3D-9525A2F53A97}" type="presOf" srcId="{8B8A3C9D-E951-4FE5-89C7-FE7FF8BF7C24}" destId="{10E8E19A-301C-B648-8771-D3BF2FE95011}" srcOrd="0" destOrd="0" presId="urn:microsoft.com/office/officeart/2005/8/layout/vList2"/>
    <dgm:cxn modelId="{3D1EAE6D-68B5-FA4B-8BDF-48030AEA925E}" type="presOf" srcId="{DB62045F-424B-49A7-ADA8-A52246CD29D0}" destId="{A55BA8CD-D652-DF43-87AA-3B735C7C4962}" srcOrd="0" destOrd="0" presId="urn:microsoft.com/office/officeart/2005/8/layout/vList2"/>
    <dgm:cxn modelId="{49870C75-8232-4CA5-94C2-C8BA5EC5AE62}" srcId="{4E7919C7-807A-48C9-94F5-2013E200E3C2}" destId="{DB62045F-424B-49A7-ADA8-A52246CD29D0}" srcOrd="1" destOrd="0" parTransId="{366EFD30-2545-4BCC-B170-DC54947C91E2}" sibTransId="{67C392D3-0BC8-4394-A4E5-EAD7747B75B1}"/>
    <dgm:cxn modelId="{1A5E3896-4C05-204C-A4F5-DDE7E35BD9BD}" type="presOf" srcId="{E056E787-6EDE-4C89-9F83-CB6A538450AB}" destId="{A582E1A6-CADA-9544-BD69-45801E7D49D7}" srcOrd="0" destOrd="0" presId="urn:microsoft.com/office/officeart/2005/8/layout/vList2"/>
    <dgm:cxn modelId="{F5BA59A5-080C-4421-8A59-801C2D83C174}" srcId="{4E7919C7-807A-48C9-94F5-2013E200E3C2}" destId="{E056E787-6EDE-4C89-9F83-CB6A538450AB}" srcOrd="0" destOrd="0" parTransId="{37B377C2-0E1D-4E59-9EE9-6EDC00AFC9DF}" sibTransId="{41A3654A-16EA-4298-86F0-F669CB7D3634}"/>
    <dgm:cxn modelId="{96756CD5-4CEF-104F-AB16-A09F83E4B0D3}" type="presOf" srcId="{4E7919C7-807A-48C9-94F5-2013E200E3C2}" destId="{89AC487F-F84D-E247-8E75-82C7217A9AD1}" srcOrd="0" destOrd="0" presId="urn:microsoft.com/office/officeart/2005/8/layout/vList2"/>
    <dgm:cxn modelId="{533D4FE1-D7D0-4BC7-9FAB-7D95F8C6F3B0}" srcId="{4E7919C7-807A-48C9-94F5-2013E200E3C2}" destId="{8B8A3C9D-E951-4FE5-89C7-FE7FF8BF7C24}" srcOrd="2" destOrd="0" parTransId="{FA9C521D-2973-4C82-88D0-37E6028B6B81}" sibTransId="{152600AC-B27B-4D66-BC81-ACC589E5AD50}"/>
    <dgm:cxn modelId="{C23CB49B-ED3C-D644-BA16-41114D666987}" type="presParOf" srcId="{89AC487F-F84D-E247-8E75-82C7217A9AD1}" destId="{A582E1A6-CADA-9544-BD69-45801E7D49D7}" srcOrd="0" destOrd="0" presId="urn:microsoft.com/office/officeart/2005/8/layout/vList2"/>
    <dgm:cxn modelId="{7F96CB2A-3478-6E4F-81DB-141F8897EC61}" type="presParOf" srcId="{89AC487F-F84D-E247-8E75-82C7217A9AD1}" destId="{2D4CCD65-D74F-6244-9946-BD0009099294}" srcOrd="1" destOrd="0" presId="urn:microsoft.com/office/officeart/2005/8/layout/vList2"/>
    <dgm:cxn modelId="{348EF356-B758-3844-B8A6-7789D629B2B7}" type="presParOf" srcId="{89AC487F-F84D-E247-8E75-82C7217A9AD1}" destId="{A55BA8CD-D652-DF43-87AA-3B735C7C4962}" srcOrd="2" destOrd="0" presId="urn:microsoft.com/office/officeart/2005/8/layout/vList2"/>
    <dgm:cxn modelId="{8D98C71F-92BD-D546-9B0A-E5BAC35D17DF}" type="presParOf" srcId="{89AC487F-F84D-E247-8E75-82C7217A9AD1}" destId="{FF8DD72B-6763-8D4B-84FD-39C700947FDF}" srcOrd="3" destOrd="0" presId="urn:microsoft.com/office/officeart/2005/8/layout/vList2"/>
    <dgm:cxn modelId="{53EC53C3-BCAB-3341-AF72-7CD2525B9617}" type="presParOf" srcId="{89AC487F-F84D-E247-8E75-82C7217A9AD1}" destId="{10E8E19A-301C-B648-8771-D3BF2FE9501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22350">
            <a:lnSpc>
              <a:spcPct val="90000"/>
            </a:lnSpc>
            <a:spcBef>
              <a:spcPct val="0"/>
            </a:spcBef>
            <a:spcAft>
              <a:spcPct val="35000"/>
            </a:spcAft>
            <a:buNone/>
          </a:pPr>
          <a:r>
            <a:rPr lang="tr-TR" sz="2300" kern="1200" dirty="0" err="1"/>
            <a:t>the</a:t>
          </a:r>
          <a:r>
            <a:rPr lang="tr-TR" sz="2300" kern="1200" dirty="0"/>
            <a:t> </a:t>
          </a:r>
          <a:r>
            <a:rPr lang="tr-TR" sz="2300" kern="1200" dirty="0" err="1"/>
            <a:t>reasons</a:t>
          </a:r>
          <a:r>
            <a:rPr lang="tr-TR" sz="2300" kern="1200" dirty="0"/>
            <a:t> </a:t>
          </a:r>
          <a:r>
            <a:rPr lang="tr-TR" sz="2300" kern="1200" dirty="0" err="1"/>
            <a:t>for</a:t>
          </a:r>
          <a:r>
            <a:rPr lang="tr-TR" sz="2300" kern="1200" dirty="0"/>
            <a:t> </a:t>
          </a:r>
          <a:r>
            <a:rPr lang="tr-TR" sz="2300" kern="1200" dirty="0" err="1"/>
            <a:t>the</a:t>
          </a:r>
          <a:r>
            <a:rPr lang="tr-TR" sz="2300" kern="1200" dirty="0"/>
            <a:t> </a:t>
          </a:r>
          <a:r>
            <a:rPr lang="tr-TR" sz="2300" kern="1200" dirty="0" err="1"/>
            <a:t>use</a:t>
          </a:r>
          <a:r>
            <a:rPr lang="tr-TR" sz="2300" kern="1200" dirty="0"/>
            <a:t> of </a:t>
          </a:r>
          <a:r>
            <a:rPr lang="tr-TR" sz="2300" kern="1200" dirty="0" err="1"/>
            <a:t>drugs</a:t>
          </a:r>
          <a:r>
            <a:rPr lang="tr-TR" sz="2300" kern="1200" dirty="0"/>
            <a:t> </a:t>
          </a:r>
          <a:r>
            <a:rPr lang="tr-TR" sz="2300" kern="1200" dirty="0" err="1"/>
            <a:t>outside</a:t>
          </a:r>
          <a:r>
            <a:rPr lang="tr-TR" sz="2300" kern="1200" dirty="0"/>
            <a:t> </a:t>
          </a:r>
          <a:r>
            <a:rPr lang="tr-TR" sz="2300" kern="1200" dirty="0" err="1"/>
            <a:t>the</a:t>
          </a:r>
          <a:r>
            <a:rPr lang="tr-TR" sz="2300" kern="1200" dirty="0"/>
            <a:t> </a:t>
          </a:r>
          <a:r>
            <a:rPr lang="tr-TR" sz="2300" kern="1200" dirty="0" err="1"/>
            <a:t>license</a:t>
          </a:r>
          <a:r>
            <a:rPr lang="tr-TR" sz="2300" kern="1200" dirty="0"/>
            <a:t> </a:t>
          </a:r>
          <a:r>
            <a:rPr lang="tr-TR" sz="2300" kern="1200" dirty="0" err="1"/>
            <a:t>conditions</a:t>
          </a:r>
          <a:endParaRPr lang="en-US" sz="23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Identify</a:t>
          </a:r>
          <a:endParaRPr lang="en-US" sz="2800" kern="1200" dirty="0"/>
        </a:p>
      </dsp:txBody>
      <dsp:txXfrm>
        <a:off x="0" y="2007"/>
        <a:ext cx="2103120" cy="1040029"/>
      </dsp:txXfrm>
    </dsp:sp>
    <dsp:sp modelId="{21EBFFE5-E334-EC42-8AA3-B5FCD3D8C76E}">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22350">
            <a:lnSpc>
              <a:spcPct val="90000"/>
            </a:lnSpc>
            <a:spcBef>
              <a:spcPct val="0"/>
            </a:spcBef>
            <a:spcAft>
              <a:spcPct val="35000"/>
            </a:spcAft>
            <a:buNone/>
          </a:pPr>
          <a:r>
            <a:rPr lang="tr-TR" sz="2300" kern="1200" dirty="0" err="1"/>
            <a:t>the</a:t>
          </a:r>
          <a:r>
            <a:rPr lang="tr-TR" sz="2300" kern="1200" dirty="0"/>
            <a:t> </a:t>
          </a:r>
          <a:r>
            <a:rPr lang="tr-TR" sz="2300" kern="1200" dirty="0" err="1"/>
            <a:t>types</a:t>
          </a:r>
          <a:r>
            <a:rPr lang="tr-TR" sz="2300" kern="1200" dirty="0"/>
            <a:t> of </a:t>
          </a:r>
          <a:r>
            <a:rPr lang="tr-TR" sz="2300" kern="1200" dirty="0" err="1"/>
            <a:t>side</a:t>
          </a:r>
          <a:r>
            <a:rPr lang="tr-TR" sz="2300" kern="1200" dirty="0"/>
            <a:t> </a:t>
          </a:r>
          <a:r>
            <a:rPr lang="tr-TR" sz="2300" kern="1200" dirty="0" err="1"/>
            <a:t>effects</a:t>
          </a:r>
          <a:r>
            <a:rPr lang="tr-TR" sz="2300" kern="1200" dirty="0"/>
            <a:t> </a:t>
          </a:r>
          <a:r>
            <a:rPr lang="tr-TR" sz="2300" kern="1200" dirty="0" err="1"/>
            <a:t>and</a:t>
          </a:r>
          <a:r>
            <a:rPr lang="tr-TR" sz="2300" kern="1200" dirty="0"/>
            <a:t> </a:t>
          </a:r>
          <a:r>
            <a:rPr lang="tr-TR" sz="2300" kern="1200" dirty="0" err="1"/>
            <a:t>importance</a:t>
          </a:r>
          <a:r>
            <a:rPr lang="tr-TR" sz="2300" kern="1200" dirty="0"/>
            <a:t> of </a:t>
          </a:r>
          <a:r>
            <a:rPr lang="tr-TR" sz="2300" kern="1200" dirty="0" err="1"/>
            <a:t>monitoring</a:t>
          </a:r>
          <a:r>
            <a:rPr lang="tr-TR" sz="2300" kern="1200" dirty="0"/>
            <a:t> </a:t>
          </a:r>
          <a:r>
            <a:rPr lang="tr-TR" sz="2300" kern="1200" dirty="0" err="1"/>
            <a:t>drug</a:t>
          </a:r>
          <a:r>
            <a:rPr lang="tr-TR" sz="2300" kern="1200" dirty="0"/>
            <a:t> </a:t>
          </a:r>
          <a:r>
            <a:rPr lang="tr-TR" sz="2300" kern="1200" dirty="0" err="1"/>
            <a:t>safety</a:t>
          </a:r>
          <a:endParaRPr lang="tr-TR" sz="2300" kern="1200" dirty="0"/>
        </a:p>
      </dsp:txBody>
      <dsp:txXfrm>
        <a:off x="2103120" y="1104438"/>
        <a:ext cx="8412480" cy="1040029"/>
      </dsp:txXfrm>
    </dsp:sp>
    <dsp:sp modelId="{E39CB689-1222-3441-988F-F9BE71C9DDC9}">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Recall</a:t>
          </a:r>
          <a:endParaRPr lang="tr-TR" sz="2800" kern="1200" dirty="0"/>
        </a:p>
      </dsp:txBody>
      <dsp:txXfrm>
        <a:off x="0" y="1104438"/>
        <a:ext cx="2103120" cy="1040029"/>
      </dsp:txXfrm>
    </dsp:sp>
    <dsp:sp modelId="{F3335CCB-5548-7741-ACD6-6F1CAA1C60F1}">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22350">
            <a:lnSpc>
              <a:spcPct val="90000"/>
            </a:lnSpc>
            <a:spcBef>
              <a:spcPct val="0"/>
            </a:spcBef>
            <a:spcAft>
              <a:spcPct val="35000"/>
            </a:spcAft>
            <a:buNone/>
          </a:pPr>
          <a:r>
            <a:rPr lang="tr-TR" sz="2300" kern="1200"/>
            <a:t>the concept of pharmacovigilance</a:t>
          </a:r>
          <a:endParaRPr lang="en-GB" sz="2300" kern="1200"/>
        </a:p>
      </dsp:txBody>
      <dsp:txXfrm>
        <a:off x="2103120" y="2206869"/>
        <a:ext cx="8412480" cy="1040029"/>
      </dsp:txXfrm>
    </dsp:sp>
    <dsp:sp modelId="{538414FF-3AAA-7C48-9A43-7CEB177BF3BA}">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Interpret</a:t>
          </a:r>
          <a:endParaRPr lang="tr-TR" sz="2800" kern="1200" dirty="0"/>
        </a:p>
      </dsp:txBody>
      <dsp:txXfrm>
        <a:off x="0" y="2206869"/>
        <a:ext cx="2103120" cy="1040029"/>
      </dsp:txXfrm>
    </dsp:sp>
    <dsp:sp modelId="{CB462929-E3CF-5149-901F-0C1A44CE3848}">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22350">
            <a:lnSpc>
              <a:spcPct val="90000"/>
            </a:lnSpc>
            <a:spcBef>
              <a:spcPct val="0"/>
            </a:spcBef>
            <a:spcAft>
              <a:spcPct val="35000"/>
            </a:spcAft>
            <a:buNone/>
          </a:pPr>
          <a:r>
            <a:rPr lang="tr-TR" sz="2300" kern="1200" dirty="0" err="1"/>
            <a:t>the</a:t>
          </a:r>
          <a:r>
            <a:rPr lang="tr-TR" sz="2300" kern="1200" dirty="0"/>
            <a:t> </a:t>
          </a:r>
          <a:r>
            <a:rPr lang="tr-TR" sz="2300" kern="1200" dirty="0" err="1"/>
            <a:t>pharmacovigilance</a:t>
          </a:r>
          <a:r>
            <a:rPr lang="tr-TR" sz="2300" kern="1200" dirty="0"/>
            <a:t> </a:t>
          </a:r>
          <a:r>
            <a:rPr lang="tr-TR" sz="2300" kern="1200" dirty="0" err="1"/>
            <a:t>systems</a:t>
          </a:r>
          <a:r>
            <a:rPr lang="tr-TR" sz="2300" kern="1200" dirty="0"/>
            <a:t> </a:t>
          </a:r>
          <a:r>
            <a:rPr lang="tr-TR" sz="2300" kern="1200" dirty="0" err="1"/>
            <a:t>and</a:t>
          </a:r>
          <a:r>
            <a:rPr lang="tr-TR" sz="2300" kern="1200" dirty="0"/>
            <a:t> </a:t>
          </a:r>
          <a:r>
            <a:rPr lang="tr-TR" sz="2300" kern="1200" dirty="0" err="1"/>
            <a:t>their</a:t>
          </a:r>
          <a:r>
            <a:rPr lang="tr-TR" sz="2300" kern="1200" dirty="0"/>
            <a:t> </a:t>
          </a:r>
          <a:r>
            <a:rPr lang="tr-TR" sz="2300" kern="1200" dirty="0" err="1"/>
            <a:t>operation</a:t>
          </a:r>
          <a:endParaRPr lang="en-GB" sz="2300" kern="1200" dirty="0"/>
        </a:p>
      </dsp:txBody>
      <dsp:txXfrm>
        <a:off x="2103120" y="3309300"/>
        <a:ext cx="8412480" cy="1040029"/>
      </dsp:txXfrm>
    </dsp:sp>
    <dsp:sp modelId="{95F9ACB9-DF82-274A-8FEB-F37A2A740585}">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err="1"/>
            <a:t>Explain</a:t>
          </a:r>
          <a:endParaRPr lang="tr-TR" sz="2800" kern="1200" dirty="0"/>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B2AC1-7B0D-2448-B78C-4E6AD328E7B0}">
      <dsp:nvSpPr>
        <dsp:cNvPr id="0" name=""/>
        <dsp:cNvSpPr/>
      </dsp:nvSpPr>
      <dsp:spPr>
        <a:xfrm>
          <a:off x="1923521" y="69333"/>
          <a:ext cx="3328004" cy="332800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a:t>Increasing Disease Burden</a:t>
          </a:r>
          <a:endParaRPr lang="tr-TR" sz="2900" kern="1200"/>
        </a:p>
      </dsp:txBody>
      <dsp:txXfrm>
        <a:off x="2367255" y="651734"/>
        <a:ext cx="2440536" cy="1497601"/>
      </dsp:txXfrm>
    </dsp:sp>
    <dsp:sp modelId="{B42E806E-F14B-8D40-A518-F98C06545DBD}">
      <dsp:nvSpPr>
        <dsp:cNvPr id="0" name=""/>
        <dsp:cNvSpPr/>
      </dsp:nvSpPr>
      <dsp:spPr>
        <a:xfrm>
          <a:off x="3124376" y="2149336"/>
          <a:ext cx="3328004" cy="3328004"/>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a:t>Aging Population</a:t>
          </a:r>
          <a:endParaRPr lang="tr-TR" sz="2900" kern="1200"/>
        </a:p>
      </dsp:txBody>
      <dsp:txXfrm>
        <a:off x="4142191" y="3009070"/>
        <a:ext cx="1996802" cy="1830402"/>
      </dsp:txXfrm>
    </dsp:sp>
    <dsp:sp modelId="{0B16F3ED-1349-4047-9722-954F06AFF224}">
      <dsp:nvSpPr>
        <dsp:cNvPr id="0" name=""/>
        <dsp:cNvSpPr/>
      </dsp:nvSpPr>
      <dsp:spPr>
        <a:xfrm>
          <a:off x="722666" y="2149336"/>
          <a:ext cx="3328004" cy="3328004"/>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rtl="0">
            <a:lnSpc>
              <a:spcPct val="90000"/>
            </a:lnSpc>
            <a:spcBef>
              <a:spcPct val="0"/>
            </a:spcBef>
            <a:spcAft>
              <a:spcPct val="35000"/>
            </a:spcAft>
            <a:buNone/>
          </a:pPr>
          <a:r>
            <a:rPr lang="en-US" sz="2900" kern="1200" dirty="0"/>
            <a:t>Globalization and Urbanization</a:t>
          </a:r>
          <a:endParaRPr lang="tr-TR" sz="2900" kern="1200" dirty="0"/>
        </a:p>
      </dsp:txBody>
      <dsp:txXfrm>
        <a:off x="1036053" y="3009070"/>
        <a:ext cx="1996802" cy="1830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A232-EDA3-3846-9F3A-0E9A4C281A68}">
      <dsp:nvSpPr>
        <dsp:cNvPr id="0" name=""/>
        <dsp:cNvSpPr/>
      </dsp:nvSpPr>
      <dsp:spPr>
        <a:xfrm rot="5400000">
          <a:off x="6259450" y="-2255836"/>
          <a:ext cx="1769878" cy="672413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updating product labeling, </a:t>
          </a:r>
        </a:p>
        <a:p>
          <a:pPr marL="228600" lvl="1" indent="-228600" algn="l" defTabSz="1155700">
            <a:lnSpc>
              <a:spcPct val="90000"/>
            </a:lnSpc>
            <a:spcBef>
              <a:spcPct val="0"/>
            </a:spcBef>
            <a:spcAft>
              <a:spcPct val="15000"/>
            </a:spcAft>
            <a:buChar char="•"/>
          </a:pPr>
          <a:r>
            <a:rPr lang="en-US" sz="2600" kern="1200"/>
            <a:t>implementing risk minimization measures</a:t>
          </a:r>
        </a:p>
        <a:p>
          <a:pPr marL="228600" lvl="1" indent="-228600" algn="l" defTabSz="1155700">
            <a:lnSpc>
              <a:spcPct val="90000"/>
            </a:lnSpc>
            <a:spcBef>
              <a:spcPct val="0"/>
            </a:spcBef>
            <a:spcAft>
              <a:spcPct val="15000"/>
            </a:spcAft>
            <a:buChar char="•"/>
          </a:pPr>
          <a:r>
            <a:rPr lang="en-US" sz="2600" kern="1200"/>
            <a:t>withdrawing the drug from the market</a:t>
          </a:r>
        </a:p>
      </dsp:txBody>
      <dsp:txXfrm rot="-5400000">
        <a:off x="3782324" y="307688"/>
        <a:ext cx="6637733" cy="1597082"/>
      </dsp:txXfrm>
    </dsp:sp>
    <dsp:sp modelId="{67AA6C1F-CC30-644C-981B-A630AF15BA6C}">
      <dsp:nvSpPr>
        <dsp:cNvPr id="0" name=""/>
        <dsp:cNvSpPr/>
      </dsp:nvSpPr>
      <dsp:spPr>
        <a:xfrm>
          <a:off x="0" y="55"/>
          <a:ext cx="3782324" cy="22123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dirty="0"/>
            <a:t>5. Risk Management</a:t>
          </a:r>
          <a:r>
            <a:rPr lang="en-US" sz="3700" kern="1200" dirty="0"/>
            <a:t> </a:t>
          </a:r>
        </a:p>
      </dsp:txBody>
      <dsp:txXfrm>
        <a:off x="107998" y="108053"/>
        <a:ext cx="3566328" cy="1996351"/>
      </dsp:txXfrm>
    </dsp:sp>
    <dsp:sp modelId="{B4C5F3C0-D90A-AD4D-B496-F6309645B36F}">
      <dsp:nvSpPr>
        <dsp:cNvPr id="0" name=""/>
        <dsp:cNvSpPr/>
      </dsp:nvSpPr>
      <dsp:spPr>
        <a:xfrm rot="5400000">
          <a:off x="6259450" y="67128"/>
          <a:ext cx="1769878" cy="672413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Pharmacovigilance is a collaborative effort involving healthcare professionals, regulatory authorities, and the pharmaceutical industry. </a:t>
          </a:r>
        </a:p>
      </dsp:txBody>
      <dsp:txXfrm rot="-5400000">
        <a:off x="3782324" y="2630652"/>
        <a:ext cx="6637733" cy="1597082"/>
      </dsp:txXfrm>
    </dsp:sp>
    <dsp:sp modelId="{0960981A-3468-A845-A9FC-12DDA61B11B3}">
      <dsp:nvSpPr>
        <dsp:cNvPr id="0" name=""/>
        <dsp:cNvSpPr/>
      </dsp:nvSpPr>
      <dsp:spPr>
        <a:xfrm>
          <a:off x="0" y="2323020"/>
          <a:ext cx="3782324" cy="221234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b="1" kern="1200" dirty="0"/>
            <a:t>6. Communication and Reporting</a:t>
          </a:r>
          <a:r>
            <a:rPr lang="en-US" sz="3700" kern="1200" dirty="0"/>
            <a:t> </a:t>
          </a:r>
        </a:p>
      </dsp:txBody>
      <dsp:txXfrm>
        <a:off x="107998" y="2431018"/>
        <a:ext cx="3566328" cy="1996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QUESTION AND ANSWER</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SHARING EXPERIENCES</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GB" sz="2800" b="1" kern="1200" dirty="0"/>
            <a:t>LET'S SUMMARIZE</a:t>
          </a:r>
          <a:endParaRPr lang="en-US" sz="2800" b="1" kern="1200" dirty="0"/>
        </a:p>
      </dsp:txBody>
      <dsp:txXfrm>
        <a:off x="5500068" y="1964578"/>
        <a:ext cx="2306250" cy="87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2E1A6-CADA-9544-BD69-45801E7D49D7}">
      <dsp:nvSpPr>
        <dsp:cNvPr id="0" name=""/>
        <dsp:cNvSpPr/>
      </dsp:nvSpPr>
      <dsp:spPr>
        <a:xfrm>
          <a:off x="0" y="97938"/>
          <a:ext cx="10506456"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Pharmacovigilance is an evolving field facing multifaceted challenges that require concerted efforts from stakeholders across the healthcare spectrum. </a:t>
          </a:r>
        </a:p>
      </dsp:txBody>
      <dsp:txXfrm>
        <a:off x="68270" y="166208"/>
        <a:ext cx="10369916" cy="1261975"/>
      </dsp:txXfrm>
    </dsp:sp>
    <dsp:sp modelId="{A55BA8CD-D652-DF43-87AA-3B735C7C4962}">
      <dsp:nvSpPr>
        <dsp:cNvPr id="0" name=""/>
        <dsp:cNvSpPr/>
      </dsp:nvSpPr>
      <dsp:spPr>
        <a:xfrm>
          <a:off x="0" y="1568454"/>
          <a:ext cx="10506456" cy="139851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Addressing underreporting, improving data quality, fostering global collaboration, and embracing technological advancements are essential steps to enhance the robustness and responsiveness of pharmacovigilance systems. </a:t>
          </a:r>
        </a:p>
      </dsp:txBody>
      <dsp:txXfrm>
        <a:off x="68270" y="1636724"/>
        <a:ext cx="10369916" cy="1261975"/>
      </dsp:txXfrm>
    </dsp:sp>
    <dsp:sp modelId="{10E8E19A-301C-B648-8771-D3BF2FE95011}">
      <dsp:nvSpPr>
        <dsp:cNvPr id="0" name=""/>
        <dsp:cNvSpPr/>
      </dsp:nvSpPr>
      <dsp:spPr>
        <a:xfrm>
          <a:off x="0" y="3038969"/>
          <a:ext cx="10506456" cy="13985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Overcoming these challenges is crucial to maintaining public trust, ensuring patient safety, and adapting to the evolving landscape of pharmaceutical innovation.</a:t>
          </a:r>
        </a:p>
      </dsp:txBody>
      <dsp:txXfrm>
        <a:off x="68270" y="3107239"/>
        <a:ext cx="10369916" cy="126197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10/10/2024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‹nr.›</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recent decades, the use of pharmaceuticals has become an integral part of modern healthcare, offering relief and treatment for a myriad of ailments. However, with the widespread use of drugs comes the necessity for vigilant monitoring to ensure safety and efficacy. This chapter explores the growing landscape of drug consumption and the indispensable role of pharmacovigilance in safeguarding public health.</a:t>
            </a:r>
            <a:endParaRPr lang="tr-T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err="1"/>
              <a:t>Please</a:t>
            </a:r>
            <a:r>
              <a:rPr lang="tr-TR" dirty="0"/>
              <a:t> </a:t>
            </a:r>
            <a:r>
              <a:rPr lang="tr-TR" dirty="0" err="1"/>
              <a:t>review</a:t>
            </a:r>
            <a:r>
              <a:rPr lang="tr-TR" dirty="0"/>
              <a:t> </a:t>
            </a:r>
            <a:r>
              <a:rPr lang="tr-TR" dirty="0" err="1"/>
              <a:t>the</a:t>
            </a:r>
            <a:r>
              <a:rPr lang="tr-TR" dirty="0"/>
              <a:t> </a:t>
            </a:r>
            <a:r>
              <a:rPr lang="tr-TR" dirty="0" err="1"/>
              <a:t>books</a:t>
            </a:r>
            <a:r>
              <a:rPr lang="tr-TR" dirty="0"/>
              <a:t> </a:t>
            </a:r>
            <a:r>
              <a:rPr lang="tr-TR" dirty="0" err="1"/>
              <a:t>and</a:t>
            </a:r>
            <a:r>
              <a:rPr lang="tr-TR" dirty="0"/>
              <a:t> </a:t>
            </a:r>
            <a:r>
              <a:rPr lang="tr-TR" dirty="0" err="1"/>
              <a:t>other</a:t>
            </a:r>
            <a:r>
              <a:rPr lang="tr-TR" dirty="0"/>
              <a:t> </a:t>
            </a:r>
            <a:r>
              <a:rPr lang="tr-TR" dirty="0" err="1"/>
              <a:t>documents</a:t>
            </a:r>
            <a:r>
              <a:rPr lang="tr-TR" dirty="0"/>
              <a:t> on </a:t>
            </a:r>
            <a:r>
              <a:rPr lang="tr-TR" dirty="0" err="1"/>
              <a:t>our</a:t>
            </a:r>
            <a:r>
              <a:rPr lang="tr-TR" dirty="0"/>
              <a:t> </a:t>
            </a:r>
            <a:r>
              <a:rPr lang="tr-TR" dirty="0" err="1"/>
              <a:t>website</a:t>
            </a:r>
            <a:r>
              <a:rPr lang="tr-TR" dirty="0"/>
              <a:t> </a:t>
            </a:r>
            <a:r>
              <a:rPr lang="tr-TR" dirty="0" err="1"/>
              <a:t>to</a:t>
            </a:r>
            <a:r>
              <a:rPr lang="tr-TR" dirty="0"/>
              <a:t> </a:t>
            </a:r>
            <a:r>
              <a:rPr lang="tr-TR" dirty="0" err="1"/>
              <a:t>obtain</a:t>
            </a:r>
            <a:r>
              <a:rPr lang="tr-TR" dirty="0"/>
              <a:t> </a:t>
            </a:r>
            <a:r>
              <a:rPr lang="tr-TR" dirty="0" err="1"/>
              <a:t>more</a:t>
            </a:r>
            <a:r>
              <a:rPr lang="tr-TR" dirty="0"/>
              <a:t> </a:t>
            </a:r>
            <a:r>
              <a:rPr lang="tr-TR" dirty="0" err="1"/>
              <a:t>detailed</a:t>
            </a:r>
            <a:r>
              <a:rPr lang="tr-TR" dirty="0"/>
              <a:t> </a:t>
            </a:r>
            <a:r>
              <a:rPr lang="tr-TR" dirty="0" err="1"/>
              <a:t>information</a:t>
            </a:r>
            <a:r>
              <a:rPr lang="tr-TR" dirty="0"/>
              <a:t> on </a:t>
            </a:r>
            <a:r>
              <a:rPr lang="tr-TR" dirty="0" err="1"/>
              <a:t>the</a:t>
            </a:r>
            <a:r>
              <a:rPr lang="tr-TR" dirty="0"/>
              <a:t> </a:t>
            </a:r>
            <a:r>
              <a:rPr lang="tr-TR" dirty="0" err="1"/>
              <a:t>subject</a:t>
            </a:r>
            <a:r>
              <a:rPr lang="tr-TR" dirty="0"/>
              <a:t>. </a:t>
            </a:r>
            <a:r>
              <a:rPr lang="tr-TR" dirty="0" err="1"/>
              <a:t>You</a:t>
            </a:r>
            <a:r>
              <a:rPr lang="tr-TR" dirty="0"/>
              <a:t> can </a:t>
            </a:r>
            <a:r>
              <a:rPr lang="tr-TR" dirty="0" err="1"/>
              <a:t>use</a:t>
            </a:r>
            <a:r>
              <a:rPr lang="tr-TR" dirty="0"/>
              <a:t> </a:t>
            </a:r>
            <a:r>
              <a:rPr lang="tr-TR" dirty="0" err="1"/>
              <a:t>our</a:t>
            </a:r>
            <a:r>
              <a:rPr lang="tr-TR" dirty="0"/>
              <a:t> </a:t>
            </a:r>
            <a:r>
              <a:rPr lang="tr-TR" dirty="0" err="1"/>
              <a:t>social</a:t>
            </a:r>
            <a:r>
              <a:rPr lang="tr-TR" dirty="0"/>
              <a:t> </a:t>
            </a:r>
            <a:r>
              <a:rPr lang="tr-TR" dirty="0" err="1"/>
              <a:t>media</a:t>
            </a:r>
            <a:r>
              <a:rPr lang="tr-TR" dirty="0"/>
              <a:t> </a:t>
            </a:r>
            <a:r>
              <a:rPr lang="tr-TR" dirty="0" err="1"/>
              <a:t>accounts</a:t>
            </a:r>
            <a:r>
              <a:rPr lang="tr-TR" dirty="0"/>
              <a:t> </a:t>
            </a:r>
            <a:r>
              <a:rPr lang="tr-TR" dirty="0" err="1"/>
              <a:t>for</a:t>
            </a:r>
            <a:r>
              <a:rPr lang="tr-TR" dirty="0"/>
              <a:t> </a:t>
            </a:r>
            <a:r>
              <a:rPr lang="tr-TR" dirty="0" err="1"/>
              <a:t>any</a:t>
            </a:r>
            <a:r>
              <a:rPr lang="tr-TR" dirty="0"/>
              <a:t> </a:t>
            </a:r>
            <a:r>
              <a:rPr lang="tr-TR" dirty="0" err="1"/>
              <a:t>questions</a:t>
            </a:r>
            <a:r>
              <a:rPr lang="tr-TR" dirty="0"/>
              <a:t> </a:t>
            </a:r>
            <a:r>
              <a:rPr lang="tr-TR" dirty="0" err="1"/>
              <a:t>or</a:t>
            </a:r>
            <a:r>
              <a:rPr lang="tr-TR" dirty="0"/>
              <a:t> </a:t>
            </a:r>
            <a:r>
              <a:rPr lang="tr-TR" dirty="0" err="1"/>
              <a:t>concerns</a:t>
            </a:r>
            <a:r>
              <a:rPr lang="tr-TR" dirty="0"/>
              <a:t> </a:t>
            </a:r>
            <a:r>
              <a:rPr lang="tr-TR" dirty="0" err="1"/>
              <a:t>you</a:t>
            </a:r>
            <a:r>
              <a:rPr lang="tr-TR" dirty="0"/>
              <a:t> </a:t>
            </a:r>
            <a:r>
              <a:rPr lang="tr-TR" dirty="0" err="1"/>
              <a:t>may</a:t>
            </a:r>
            <a:r>
              <a:rPr lang="tr-TR" dirty="0"/>
              <a:t> </a:t>
            </a:r>
            <a:r>
              <a:rPr lang="tr-TR" dirty="0" err="1"/>
              <a:t>have</a:t>
            </a:r>
            <a:r>
              <a:rPr lang="tr-TR" dirty="0"/>
              <a:t>.</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Pharmacovigilance is an evolving field facing multifaceted challenges that require concerted efforts from stakeholders across the healthcare spectrum. </a:t>
            </a:r>
            <a:endParaRPr lang="tr-TR" dirty="0"/>
          </a:p>
          <a:p>
            <a:r>
              <a:rPr lang="en-US" dirty="0"/>
              <a:t>Addressing underreporting, improving data quality, fostering global collaboration, and embracing technological advancements are essential steps to enhance the robustness and responsiveness of pharmacovigilance systems. </a:t>
            </a:r>
            <a:endParaRPr lang="tr-TR" dirty="0"/>
          </a:p>
          <a:p>
            <a:r>
              <a:rPr lang="en-US" dirty="0"/>
              <a:t>Overcoming these challenges is crucial to maintaining public trust, ensuring patient safety, and adapting to the evolving landscape of pharmaceutical innovation.</a:t>
            </a:r>
            <a:endParaRPr lang="tr-TR" dirty="0"/>
          </a:p>
          <a:p>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11</a:t>
            </a:fld>
            <a:endParaRPr lang="tr-TR"/>
          </a:p>
        </p:txBody>
      </p:sp>
    </p:spTree>
    <p:extLst>
      <p:ext uri="{BB962C8B-B14F-4D97-AF65-F5344CB8AC3E}">
        <p14:creationId xmlns:p14="http://schemas.microsoft.com/office/powerpoint/2010/main" val="126146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A </a:t>
            </a:r>
            <a:r>
              <a:rPr lang="tr-TR" sz="1200" dirty="0" err="1">
                <a:solidFill>
                  <a:srgbClr val="54565A"/>
                </a:solidFill>
                <a:latin typeface="Roboto" panose="02000000000000000000" pitchFamily="2" charset="0"/>
              </a:rPr>
              <a:t>universal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necessity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From</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Molecule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to</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Drug</a:t>
            </a:r>
            <a:r>
              <a:rPr lang="tr-TR" sz="1200" dirty="0">
                <a:solidFill>
                  <a:srgbClr val="54565A"/>
                </a:solidFill>
                <a:latin typeface="Roboto" panose="02000000000000000000" pitchFamily="2" charset="0"/>
              </a:rPr>
              <a:t> Project</a:t>
            </a:r>
          </a:p>
          <a:p>
            <a:pPr algn="ctr" defTabSz="685800"/>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Supported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by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within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Erasmus+ </a:t>
            </a:r>
            <a:r>
              <a:rPr lang="tr-TR" sz="1200" dirty="0" err="1">
                <a:solidFill>
                  <a:srgbClr val="54565A"/>
                </a:solidFill>
                <a:latin typeface="Roboto" panose="02000000000000000000" pitchFamily="2" charset="0"/>
              </a:rPr>
              <a:t>Programme</a:t>
            </a:r>
            <a:r>
              <a:rPr lang="tr-TR" sz="1200" dirty="0">
                <a:solidFill>
                  <a:srgbClr val="54565A"/>
                </a:solidFill>
                <a:latin typeface="Roboto" panose="02000000000000000000" pitchFamily="2" charset="0"/>
              </a:rPr>
              <a:t>.</a:t>
            </a:r>
          </a:p>
          <a:p>
            <a:pPr algn="ctr" defTabSz="685800"/>
            <a:r>
              <a:rPr lang="tr-TR" sz="1200" dirty="0" err="1">
                <a:solidFill>
                  <a:srgbClr val="54565A"/>
                </a:solidFill>
                <a:latin typeface="Roboto" panose="02000000000000000000" pitchFamily="2" charset="0"/>
              </a:rPr>
              <a:t>However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European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Commission</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and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Turkish</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National</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Agency</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cannot</a:t>
            </a:r>
            <a:r>
              <a:rPr lang="tr-TR" sz="1200" dirty="0">
                <a:solidFill>
                  <a:srgbClr val="54565A"/>
                </a:solidFill>
                <a:latin typeface="Roboto" panose="02000000000000000000" pitchFamily="2" charset="0"/>
              </a:rPr>
              <a:t> be </a:t>
            </a:r>
            <a:r>
              <a:rPr lang="tr-TR" sz="1200" dirty="0" err="1">
                <a:solidFill>
                  <a:srgbClr val="54565A"/>
                </a:solidFill>
                <a:latin typeface="Roboto" panose="02000000000000000000" pitchFamily="2" charset="0"/>
              </a:rPr>
              <a:t>held</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responsible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for</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the</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views</a:t>
            </a:r>
            <a:r>
              <a:rPr lang="tr-TR" sz="1200" dirty="0">
                <a:solidFill>
                  <a:srgbClr val="54565A"/>
                </a:solidFill>
                <a:latin typeface="Roboto" panose="02000000000000000000" pitchFamily="2" charset="0"/>
              </a:rPr>
              <a:t> </a:t>
            </a:r>
            <a:r>
              <a:rPr lang="tr-TR" sz="1200" dirty="0" err="1">
                <a:solidFill>
                  <a:srgbClr val="54565A"/>
                </a:solidFill>
                <a:latin typeface="Roboto" panose="02000000000000000000" pitchFamily="2" charset="0"/>
              </a:rPr>
              <a:t>expressed</a:t>
            </a:r>
            <a:r>
              <a:rPr lang="tr-TR" sz="1200" dirty="0">
                <a:solidFill>
                  <a:srgbClr val="54565A"/>
                </a:solidFill>
                <a:latin typeface="Roboto" panose="02000000000000000000" pitchFamily="2" charset="0"/>
              </a:rPr>
              <a:t> here."</a:t>
            </a: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main purpose of this section is to explain the causes of adverse drug reactions and the importance of monitoring them. At the end of this session, you will be able to define the Factors Contributing to Widespread Drug Use, Recall the types of side effects and the importance of monitoring drug safety, Interpret the concept of Pharmacovigilance and Explain Pharmacovigilance systems and their functioning.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b="0"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In this presentation, the topics of Factors Contributing to Widespread Drug Use, Importance of Pharmacovigilance, Pharmacovigilance Process and Challenges in the Field of Pharmacovigilance will be discussed.</a:t>
            </a:r>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Advancements in medical research and technology have led to the development of an extensive array of pharmaceuticals, ranging from antibiotics to complex biologics. As a result, drug utilization has surged globally, with millions of people relying on medications for managing chronic conditions, preventing diseases, and alleviating symptoms.</a:t>
            </a:r>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Factors Contributing to Widespread Drug Use:</a:t>
            </a:r>
          </a:p>
          <a:p>
            <a:r>
              <a:rPr lang="en-US" sz="1200" b="1" i="0" kern="1200" dirty="0">
                <a:solidFill>
                  <a:schemeClr val="tx1"/>
                </a:solidFill>
                <a:effectLst/>
                <a:latin typeface="+mn-lt"/>
                <a:ea typeface="+mn-ea"/>
                <a:cs typeface="+mn-cs"/>
              </a:rPr>
              <a:t>Increasing Disease Burden:</a:t>
            </a:r>
            <a:r>
              <a:rPr lang="en-US" sz="1200" b="0" i="0" kern="1200" dirty="0">
                <a:solidFill>
                  <a:schemeClr val="tx1"/>
                </a:solidFill>
                <a:effectLst/>
                <a:latin typeface="+mn-lt"/>
                <a:ea typeface="+mn-ea"/>
                <a:cs typeface="+mn-cs"/>
              </a:rPr>
              <a:t> The rise in chronic diseases, infectious outbreaks, and lifestyle-related conditions has propelled the demand for pharmaceutical interventions.</a:t>
            </a:r>
          </a:p>
          <a:p>
            <a:r>
              <a:rPr lang="en-US" sz="1200" b="1" i="0" kern="1200" dirty="0">
                <a:solidFill>
                  <a:schemeClr val="tx1"/>
                </a:solidFill>
                <a:effectLst/>
                <a:latin typeface="+mn-lt"/>
                <a:ea typeface="+mn-ea"/>
                <a:cs typeface="+mn-cs"/>
              </a:rPr>
              <a:t>Aging Population:</a:t>
            </a:r>
            <a:r>
              <a:rPr lang="en-US" sz="1200" b="0" i="0" kern="1200" dirty="0">
                <a:solidFill>
                  <a:schemeClr val="tx1"/>
                </a:solidFill>
                <a:effectLst/>
                <a:latin typeface="+mn-lt"/>
                <a:ea typeface="+mn-ea"/>
                <a:cs typeface="+mn-cs"/>
              </a:rPr>
              <a:t> As populations age, the prevalence of age-related conditions such as arthritis, cardiovascular diseases, and neurodegenerative disorders has increased, necessitating the use of medications for treatment and symptom management.</a:t>
            </a:r>
          </a:p>
          <a:p>
            <a:r>
              <a:rPr lang="en-US" sz="1200" b="1" i="0" kern="1200" dirty="0">
                <a:solidFill>
                  <a:schemeClr val="tx1"/>
                </a:solidFill>
                <a:effectLst/>
                <a:latin typeface="+mn-lt"/>
                <a:ea typeface="+mn-ea"/>
                <a:cs typeface="+mn-cs"/>
              </a:rPr>
              <a:t>Globalization and Urbanization:</a:t>
            </a:r>
            <a:r>
              <a:rPr lang="en-US" sz="1200" b="0" i="0" kern="1200" dirty="0">
                <a:solidFill>
                  <a:schemeClr val="tx1"/>
                </a:solidFill>
                <a:effectLst/>
                <a:latin typeface="+mn-lt"/>
                <a:ea typeface="+mn-ea"/>
                <a:cs typeface="+mn-cs"/>
              </a:rPr>
              <a:t> Urbanization and globalization have exposed populations to diverse health challenges, leading to the need for a wide range of medications to address regional and lifestyle-specific health issues.</a:t>
            </a:r>
          </a:p>
          <a:p>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4</a:t>
            </a:fld>
            <a:endParaRPr lang="tr-TR"/>
          </a:p>
        </p:txBody>
      </p:sp>
    </p:spTree>
    <p:extLst>
      <p:ext uri="{BB962C8B-B14F-4D97-AF65-F5344CB8AC3E}">
        <p14:creationId xmlns:p14="http://schemas.microsoft.com/office/powerpoint/2010/main" val="56994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Pharmacovigilance is a scientific and systematic process of monitoring, evaluating, and improving the safety of pharmaceutical products, particularly after they have been released into the market. The primary goal of pharmacovigilance is to detect, assess, understand, and prevent adverse effects or any other drug-related problems. It plays a crucial role in ensuring that the benefits of a medication outweigh its potential risks in real-world settings.</a:t>
            </a:r>
          </a:p>
          <a:p>
            <a:r>
              <a:rPr lang="en-US" sz="1200" b="1" i="0" kern="1200" dirty="0">
                <a:solidFill>
                  <a:schemeClr val="tx1"/>
                </a:solidFill>
                <a:effectLst/>
                <a:latin typeface="+mn-lt"/>
                <a:ea typeface="+mn-ea"/>
                <a:cs typeface="+mn-cs"/>
              </a:rPr>
              <a:t>Early Detection of Adverse Events:</a:t>
            </a:r>
            <a:r>
              <a:rPr lang="en-US" sz="1200" b="0" i="0" kern="1200" dirty="0">
                <a:solidFill>
                  <a:schemeClr val="tx1"/>
                </a:solidFill>
                <a:effectLst/>
                <a:latin typeface="+mn-lt"/>
                <a:ea typeface="+mn-ea"/>
                <a:cs typeface="+mn-cs"/>
              </a:rPr>
              <a:t> Pharmacovigilance involves the continuous monitoring of data from various sources, including healthcare professionals, patients, and regulatory authorities, to identify any unexpected or harmful effects associated with the use of a drug. Early detection is essential for minimizing harm to patients.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Monitoring Drug Efficacy:</a:t>
            </a:r>
            <a:r>
              <a:rPr lang="en-US" sz="1200" b="0" i="0" kern="1200" dirty="0">
                <a:solidFill>
                  <a:schemeClr val="tx1"/>
                </a:solidFill>
                <a:effectLst/>
                <a:latin typeface="+mn-lt"/>
                <a:ea typeface="+mn-ea"/>
                <a:cs typeface="+mn-cs"/>
              </a:rPr>
              <a:t> Beyond safety, pharmacovigilance also assesses the effectiveness of medications in real-world conditions. It helps ensure that drugs deliver the intended therapeutic benefits as demonstrated in clinical trials.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Assessment and Understanding of Risks:</a:t>
            </a:r>
            <a:r>
              <a:rPr lang="en-US" sz="1200" b="0" i="0" kern="1200" dirty="0">
                <a:solidFill>
                  <a:schemeClr val="tx1"/>
                </a:solidFill>
                <a:effectLst/>
                <a:latin typeface="+mn-lt"/>
                <a:ea typeface="+mn-ea"/>
                <a:cs typeface="+mn-cs"/>
              </a:rPr>
              <a:t> When adverse events are identified, pharmacovigilance professionals conduct thorough assessments to understand the nature and extent of the risks associated with a particular drug. This information is crucial for making informed decisions about the continued use, modification, or withdrawal of the medication.</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Informing Regulatory Decision-Making:</a:t>
            </a:r>
            <a:r>
              <a:rPr lang="en-US" sz="1200" b="0" i="0" kern="1200" dirty="0">
                <a:solidFill>
                  <a:schemeClr val="tx1"/>
                </a:solidFill>
                <a:effectLst/>
                <a:latin typeface="+mn-lt"/>
                <a:ea typeface="+mn-ea"/>
                <a:cs typeface="+mn-cs"/>
              </a:rPr>
              <a:t> Pharmacovigilance data play a central role in regulatory decision-making. Regulatory authorities, such as the U.S. Food and Drug Administration (FDA) or the European Medicines Agency (EMA), use this information to make decisions about drug approvals, label updates, and, in extreme cases, market withdrawals.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Enhancing Patient Safety:</a:t>
            </a:r>
            <a:r>
              <a:rPr lang="en-US" sz="1200" b="0" i="0" kern="1200" dirty="0">
                <a:solidFill>
                  <a:schemeClr val="tx1"/>
                </a:solidFill>
                <a:effectLst/>
                <a:latin typeface="+mn-lt"/>
                <a:ea typeface="+mn-ea"/>
                <a:cs typeface="+mn-cs"/>
              </a:rPr>
              <a:t> Patients are active participants in pharmacovigilance through reporting their experiences with medications. Encouraging patients to report any adverse effects or issues with drugs contributes to a more comprehensive understanding of a drug's safety profile and helps protect the broader population.</a:t>
            </a:r>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Pharmacovigilance is a dynamic and collaborative field that involves healthcare professionals, pharmaceutical companies, regulatory agencies, and patients. The continuous monitoring and analysis of drug safety data contribute to the ongoing improvement of healthcare practices and the protection of public health.</a:t>
            </a: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5</a:t>
            </a:fld>
            <a:endParaRPr lang="tr-TR"/>
          </a:p>
        </p:txBody>
      </p:sp>
    </p:spTree>
    <p:extLst>
      <p:ext uri="{BB962C8B-B14F-4D97-AF65-F5344CB8AC3E}">
        <p14:creationId xmlns:p14="http://schemas.microsoft.com/office/powerpoint/2010/main" val="259727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The pharmacovigilance process is a comprehensive system designed to monitor, assess, and enhance drug safety throughout its lifecycle. This chapter delves into the key components and stages of the pharmacovigilance process, shedding light on the systematic approach that ensures the ongoing safety of pharmaceutical products.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Data Collection:</a:t>
            </a:r>
            <a:r>
              <a:rPr lang="en-US" sz="1200" b="0" i="0" kern="1200" dirty="0">
                <a:solidFill>
                  <a:schemeClr val="tx1"/>
                </a:solidFill>
                <a:effectLst/>
                <a:latin typeface="+mn-lt"/>
                <a:ea typeface="+mn-ea"/>
                <a:cs typeface="+mn-cs"/>
              </a:rPr>
              <a:t> The process begins with the systematic collection of data from various sources. These sources include healthcare professionals, patients, regulatory authorities, clinical trials, literature reviews, and social media. The diverse nature of data collection allows for a holistic understanding of a drug's safety profile.</a:t>
            </a:r>
          </a:p>
          <a:p>
            <a:r>
              <a:rPr lang="en-US" sz="1200" b="1" i="0" kern="1200" dirty="0">
                <a:solidFill>
                  <a:schemeClr val="tx1"/>
                </a:solidFill>
                <a:effectLst/>
                <a:latin typeface="+mn-lt"/>
                <a:ea typeface="+mn-ea"/>
                <a:cs typeface="+mn-cs"/>
              </a:rPr>
              <a:t>Spontaneous Reporting:</a:t>
            </a:r>
            <a:r>
              <a:rPr lang="en-US" sz="1200" b="0" i="0" kern="1200" dirty="0">
                <a:solidFill>
                  <a:schemeClr val="tx1"/>
                </a:solidFill>
                <a:effectLst/>
                <a:latin typeface="+mn-lt"/>
                <a:ea typeface="+mn-ea"/>
                <a:cs typeface="+mn-cs"/>
              </a:rPr>
              <a:t> Healthcare professionals and patients voluntarily report adverse events to pharmacovigilance databases. These spontaneous reports form a crucial part of early detection.</a:t>
            </a:r>
          </a:p>
          <a:p>
            <a:r>
              <a:rPr lang="en-US" sz="1200" b="1" i="0" kern="1200" dirty="0">
                <a:solidFill>
                  <a:schemeClr val="tx1"/>
                </a:solidFill>
                <a:effectLst/>
                <a:latin typeface="+mn-lt"/>
                <a:ea typeface="+mn-ea"/>
                <a:cs typeface="+mn-cs"/>
              </a:rPr>
              <a:t>Clinical Trials:</a:t>
            </a:r>
            <a:r>
              <a:rPr lang="en-US" sz="1200" b="0" i="0" kern="1200" dirty="0">
                <a:solidFill>
                  <a:schemeClr val="tx1"/>
                </a:solidFill>
                <a:effectLst/>
                <a:latin typeface="+mn-lt"/>
                <a:ea typeface="+mn-ea"/>
                <a:cs typeface="+mn-cs"/>
              </a:rPr>
              <a:t> Data from pre-marketing clinical trials provide essential information about a drug's safety and efficacy. Post-marketing studies continue to contribute to the understanding of a drug's performance in real-world scenarios.</a:t>
            </a:r>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Data Analysis:</a:t>
            </a:r>
            <a:r>
              <a:rPr lang="en-US" sz="1200" b="0" i="0" kern="1200" dirty="0">
                <a:solidFill>
                  <a:schemeClr val="tx1"/>
                </a:solidFill>
                <a:effectLst/>
                <a:latin typeface="+mn-lt"/>
                <a:ea typeface="+mn-ea"/>
                <a:cs typeface="+mn-cs"/>
              </a:rPr>
              <a:t> Once the data is collected, pharmacovigilance professionals employ statistical and analytical tools to identify patterns, trends, and potential safety signals. Data analysis aims to distinguish between expected and unexpected adverse events and assess the frequency and severity of reported issues.</a:t>
            </a:r>
          </a:p>
          <a:p>
            <a:r>
              <a:rPr lang="en-US" sz="1200" b="1" i="0" kern="1200" dirty="0">
                <a:solidFill>
                  <a:schemeClr val="tx1"/>
                </a:solidFill>
                <a:effectLst/>
                <a:latin typeface="+mn-lt"/>
                <a:ea typeface="+mn-ea"/>
                <a:cs typeface="+mn-cs"/>
              </a:rPr>
              <a:t>Signal Detection:</a:t>
            </a:r>
            <a:r>
              <a:rPr lang="en-US" sz="1200" b="0" i="0" kern="1200" dirty="0">
                <a:solidFill>
                  <a:schemeClr val="tx1"/>
                </a:solidFill>
                <a:effectLst/>
                <a:latin typeface="+mn-lt"/>
                <a:ea typeface="+mn-ea"/>
                <a:cs typeface="+mn-cs"/>
              </a:rPr>
              <a:t> Advanced algorithms and data mining techniques assist in the detection of signals—patterns or associations that may indicate a potential safety concern. These signals prompt further investigation.</a:t>
            </a:r>
          </a:p>
          <a:p>
            <a:endParaRPr lang="en-US" sz="1200" b="0" i="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6</a:t>
            </a:fld>
            <a:endParaRPr lang="tr-TR"/>
          </a:p>
        </p:txBody>
      </p:sp>
    </p:spTree>
    <p:extLst>
      <p:ext uri="{BB962C8B-B14F-4D97-AF65-F5344CB8AC3E}">
        <p14:creationId xmlns:p14="http://schemas.microsoft.com/office/powerpoint/2010/main" val="384940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3. Signal Evaluation:</a:t>
            </a:r>
            <a:r>
              <a:rPr lang="en-US" sz="1200" b="0" i="0" kern="1200" dirty="0">
                <a:solidFill>
                  <a:schemeClr val="tx1"/>
                </a:solidFill>
                <a:effectLst/>
                <a:latin typeface="+mn-lt"/>
                <a:ea typeface="+mn-ea"/>
                <a:cs typeface="+mn-cs"/>
              </a:rPr>
              <a:t> Identified signals undergo a thorough evaluation to determine their clinical relevance and potential impact on public health. This evaluation involves a multidisciplinary approach, incorporating clinical expertise, epidemiological analysis, and an understanding of the drug's pharmacology.</a:t>
            </a:r>
          </a:p>
          <a:p>
            <a:r>
              <a:rPr lang="en-US" sz="1200" b="1" i="0" kern="1200" dirty="0">
                <a:solidFill>
                  <a:schemeClr val="tx1"/>
                </a:solidFill>
                <a:effectLst/>
                <a:latin typeface="+mn-lt"/>
                <a:ea typeface="+mn-ea"/>
                <a:cs typeface="+mn-cs"/>
              </a:rPr>
              <a:t>Causality Assessment:</a:t>
            </a:r>
            <a:r>
              <a:rPr lang="en-US" sz="1200" b="0" i="0" kern="1200" dirty="0">
                <a:solidFill>
                  <a:schemeClr val="tx1"/>
                </a:solidFill>
                <a:effectLst/>
                <a:latin typeface="+mn-lt"/>
                <a:ea typeface="+mn-ea"/>
                <a:cs typeface="+mn-cs"/>
              </a:rPr>
              <a:t> Experts assess the likelihood that a drug is responsible for the observed adverse event. This assessment considers factors such as temporal relationships, known side effects, and alternative explanations.</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Risk Assessment:</a:t>
            </a:r>
            <a:r>
              <a:rPr lang="en-US" sz="1200" b="0" i="0" kern="1200" dirty="0">
                <a:solidFill>
                  <a:schemeClr val="tx1"/>
                </a:solidFill>
                <a:effectLst/>
                <a:latin typeface="+mn-lt"/>
                <a:ea typeface="+mn-ea"/>
                <a:cs typeface="+mn-cs"/>
              </a:rPr>
              <a:t> Once a signal is validated, the next step involves assessing the associated risks. This includes an evaluation of the severity and frequency of the adverse event, as well as an examination of risk factors and patient populations that may be more susceptible</a:t>
            </a: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7</a:t>
            </a:fld>
            <a:endParaRPr lang="tr-TR"/>
          </a:p>
        </p:txBody>
      </p:sp>
    </p:spTree>
    <p:extLst>
      <p:ext uri="{BB962C8B-B14F-4D97-AF65-F5344CB8AC3E}">
        <p14:creationId xmlns:p14="http://schemas.microsoft.com/office/powerpoint/2010/main" val="336128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1" i="0" kern="1200" dirty="0">
                <a:solidFill>
                  <a:schemeClr val="tx1"/>
                </a:solidFill>
                <a:effectLst/>
                <a:latin typeface="+mn-lt"/>
                <a:ea typeface="+mn-ea"/>
                <a:cs typeface="+mn-cs"/>
              </a:rPr>
              <a:t>5. Risk Management:</a:t>
            </a:r>
            <a:r>
              <a:rPr lang="en-US" sz="1200" b="0" i="0" kern="1200" dirty="0">
                <a:solidFill>
                  <a:schemeClr val="tx1"/>
                </a:solidFill>
                <a:effectLst/>
                <a:latin typeface="+mn-lt"/>
                <a:ea typeface="+mn-ea"/>
                <a:cs typeface="+mn-cs"/>
              </a:rPr>
              <a:t> Based on the risk assessment, strategies for risk management are developed. This may involve updating product labeling, implementing risk minimization measures, or, in extreme cases, withdrawing the drug from the market. The aim is to optimize the benefit-risk balance for patient safety.</a:t>
            </a:r>
          </a:p>
          <a:p>
            <a:r>
              <a:rPr lang="en-US" sz="1200" b="1" i="0" kern="1200" dirty="0">
                <a:solidFill>
                  <a:schemeClr val="tx1"/>
                </a:solidFill>
                <a:effectLst/>
                <a:latin typeface="+mn-lt"/>
                <a:ea typeface="+mn-ea"/>
                <a:cs typeface="+mn-cs"/>
              </a:rPr>
              <a:t>6. Communication and Reporting:</a:t>
            </a:r>
            <a:r>
              <a:rPr lang="en-US" sz="1200" b="0" i="0" kern="1200" dirty="0">
                <a:solidFill>
                  <a:schemeClr val="tx1"/>
                </a:solidFill>
                <a:effectLst/>
                <a:latin typeface="+mn-lt"/>
                <a:ea typeface="+mn-ea"/>
                <a:cs typeface="+mn-cs"/>
              </a:rPr>
              <a:t> Pharmacovigilance is a collaborative effort involving healthcare professionals, regulatory authorities, and the pharmaceutical industry. Communication channels are established to disseminate safety information and updates. Timely reporting to regulatory agencies ensures a coordinated and swift response to emerging safety concerns.</a:t>
            </a: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pharmacovigilance process is dynamic and iterative, reflecting the ongoing commitment to ensuring the safety of pharmaceutical products. By systematically collecting, analyzing, and acting upon safety data, the pharmacovigilance process contributes significantly to the continuous improvement of drug safety standards and the protection of public health.</a:t>
            </a:r>
            <a:endParaRPr lang="tr-TR" sz="1200" b="0" i="0" kern="1200" dirty="0">
              <a:solidFill>
                <a:schemeClr val="tx1"/>
              </a:solidFill>
              <a:effectLst/>
              <a:latin typeface="+mn-lt"/>
              <a:ea typeface="+mn-ea"/>
              <a:cs typeface="+mn-cs"/>
            </a:endParaRPr>
          </a:p>
          <a:p>
            <a:endParaRPr lang="tr-T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pharmacovigilance has made significant strides, challenges persist. These include underreporting of adverse events, data quality issues, and the need for global collaboration to address emerging threats like antimicrobial resistance.</a:t>
            </a:r>
          </a:p>
          <a:p>
            <a:r>
              <a:rPr lang="en-US" sz="1200" b="0" i="0" kern="1200" dirty="0">
                <a:solidFill>
                  <a:schemeClr val="tx1"/>
                </a:solidFill>
                <a:effectLst/>
                <a:latin typeface="+mn-lt"/>
                <a:ea typeface="+mn-ea"/>
                <a:cs typeface="+mn-cs"/>
              </a:rPr>
              <a:t>Looking ahead, advancements in technology, such as artificial intelligence and real-world evidence, promise to revolutionize pharmacovigilance, making it more proactive and comprehensive. As drug utilization continues to rise, the evolution and strengthening of pharmacovigilance systems are imperative to ensure the ongoing safety and effectiveness of pharmaceutical interventions on a global scale.</a:t>
            </a:r>
            <a:endParaRPr lang="tr-TR"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8</a:t>
            </a:fld>
            <a:endParaRPr lang="tr-TR"/>
          </a:p>
        </p:txBody>
      </p:sp>
    </p:spTree>
    <p:extLst>
      <p:ext uri="{BB962C8B-B14F-4D97-AF65-F5344CB8AC3E}">
        <p14:creationId xmlns:p14="http://schemas.microsoft.com/office/powerpoint/2010/main" val="267177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kern="1200" dirty="0">
                <a:solidFill>
                  <a:schemeClr val="tx1"/>
                </a:solidFill>
                <a:effectLst/>
                <a:latin typeface="+mn-lt"/>
                <a:ea typeface="+mn-ea"/>
                <a:cs typeface="+mn-cs"/>
              </a:rPr>
              <a:t>Pharmacovigilance, the science of monitoring and ensuring the safety of pharmaceutical products, is an indispensable component of modern healthcare. Despite its critical role, the field faces numerous challenges that impact its effectiveness. </a:t>
            </a:r>
            <a:endParaRPr lang="tr-TR"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 Underreporting of Adverse Events: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One of the primary hurdles in pharmacovigilance is the underreporting of adverse events by healthcare professionals and patients. Many adverse events go unreported due to lack of awareness, time constraints, fear of legal consequences, or the perception that the event is not serious.</a:t>
            </a:r>
          </a:p>
          <a:p>
            <a:r>
              <a:rPr lang="en-US" sz="1200" b="0" i="1" kern="1200" dirty="0">
                <a:solidFill>
                  <a:schemeClr val="tx1"/>
                </a:solidFill>
                <a:effectLst/>
                <a:latin typeface="+mn-lt"/>
                <a:ea typeface="+mn-ea"/>
                <a:cs typeface="+mn-cs"/>
              </a:rPr>
              <a:t>Impact:</a:t>
            </a:r>
            <a:r>
              <a:rPr lang="en-US" sz="1200" b="0" i="0" kern="1200" dirty="0">
                <a:solidFill>
                  <a:schemeClr val="tx1"/>
                </a:solidFill>
                <a:effectLst/>
                <a:latin typeface="+mn-lt"/>
                <a:ea typeface="+mn-ea"/>
                <a:cs typeface="+mn-cs"/>
              </a:rPr>
              <a:t> Underreporting hampers the ability to detect emerging safety signals early, leading to delayed responses and potentially putting patients at risk.</a:t>
            </a:r>
          </a:p>
          <a:p>
            <a:r>
              <a:rPr lang="en-US" sz="1200" b="1" i="0" kern="1200" dirty="0">
                <a:solidFill>
                  <a:schemeClr val="tx1"/>
                </a:solidFill>
                <a:effectLst/>
                <a:latin typeface="+mn-lt"/>
                <a:ea typeface="+mn-ea"/>
                <a:cs typeface="+mn-cs"/>
              </a:rPr>
              <a:t>2. Data Quality and Completeness: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Incomplete or inaccurate data pose significant challenges to the pharmacovigilance process. Variability in data quality across different sources, including spontaneous reports and clinical trials, can hinder the accurate assessment of drug safety.</a:t>
            </a:r>
          </a:p>
          <a:p>
            <a:r>
              <a:rPr lang="en-US" sz="1200" b="0" i="1" kern="1200" dirty="0">
                <a:solidFill>
                  <a:schemeClr val="tx1"/>
                </a:solidFill>
                <a:effectLst/>
                <a:latin typeface="+mn-lt"/>
                <a:ea typeface="+mn-ea"/>
                <a:cs typeface="+mn-cs"/>
              </a:rPr>
              <a:t>Impact:</a:t>
            </a:r>
            <a:r>
              <a:rPr lang="en-US" sz="1200" b="0" i="0" kern="1200" dirty="0">
                <a:solidFill>
                  <a:schemeClr val="tx1"/>
                </a:solidFill>
                <a:effectLst/>
                <a:latin typeface="+mn-lt"/>
                <a:ea typeface="+mn-ea"/>
                <a:cs typeface="+mn-cs"/>
              </a:rPr>
              <a:t> Poor data quality can lead to misinterpretation of safety signals, compromising the reliability of risk assessments and subsequent regulatory decisions.</a:t>
            </a:r>
          </a:p>
          <a:p>
            <a:r>
              <a:rPr lang="en-US" sz="1200" b="1" i="0" kern="1200" dirty="0">
                <a:solidFill>
                  <a:schemeClr val="tx1"/>
                </a:solidFill>
                <a:effectLst/>
                <a:latin typeface="+mn-lt"/>
                <a:ea typeface="+mn-ea"/>
                <a:cs typeface="+mn-cs"/>
              </a:rPr>
              <a:t>3. Regulatory Variability: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The lack of uniformity in pharmacovigilance regulations and reporting requirements globally poses challenges for multinational pharmaceutical companies. Differing standards and expectations create complexities in compliance.</a:t>
            </a:r>
          </a:p>
          <a:p>
            <a:r>
              <a:rPr lang="en-US" sz="1200" b="0" i="1" kern="1200" dirty="0">
                <a:solidFill>
                  <a:schemeClr val="tx1"/>
                </a:solidFill>
                <a:effectLst/>
                <a:latin typeface="+mn-lt"/>
                <a:ea typeface="+mn-ea"/>
                <a:cs typeface="+mn-cs"/>
              </a:rPr>
              <a:t>Impact:</a:t>
            </a:r>
            <a:r>
              <a:rPr lang="en-US" sz="1200" b="0" i="0" kern="1200" dirty="0">
                <a:solidFill>
                  <a:schemeClr val="tx1"/>
                </a:solidFill>
                <a:effectLst/>
                <a:latin typeface="+mn-lt"/>
                <a:ea typeface="+mn-ea"/>
                <a:cs typeface="+mn-cs"/>
              </a:rPr>
              <a:t> Regulatory variability can result in inefficiencies, increased costs, and delays in responding to safety concerns, affecting the timely dissemination of crucial information.</a:t>
            </a:r>
          </a:p>
          <a:p>
            <a:r>
              <a:rPr lang="en-US" sz="1200" b="1" i="0" kern="1200" dirty="0">
                <a:solidFill>
                  <a:schemeClr val="tx1"/>
                </a:solidFill>
                <a:effectLst/>
                <a:latin typeface="+mn-lt"/>
                <a:ea typeface="+mn-ea"/>
                <a:cs typeface="+mn-cs"/>
              </a:rPr>
              <a:t>4. Emerging Threats and Global Collaboration: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The rise of global health threats, such as antimicrobial resistance and emerging infectious diseases, demands collaborative efforts in pharmacovigilance. However, achieving effective global collaboration remains a challenge due to differences in regulatory frameworks, data-sharing agreements, and resource disparities.</a:t>
            </a:r>
          </a:p>
          <a:p>
            <a:r>
              <a:rPr lang="en-US" sz="1200" b="0" i="1" kern="1200" dirty="0">
                <a:solidFill>
                  <a:schemeClr val="tx1"/>
                </a:solidFill>
                <a:effectLst/>
                <a:latin typeface="+mn-lt"/>
                <a:ea typeface="+mn-ea"/>
                <a:cs typeface="+mn-cs"/>
              </a:rPr>
              <a:t>Impact:</a:t>
            </a:r>
            <a:r>
              <a:rPr lang="en-US" sz="1200" b="0" i="0" kern="1200" dirty="0">
                <a:solidFill>
                  <a:schemeClr val="tx1"/>
                </a:solidFill>
                <a:effectLst/>
                <a:latin typeface="+mn-lt"/>
                <a:ea typeface="+mn-ea"/>
                <a:cs typeface="+mn-cs"/>
              </a:rPr>
              <a:t> Inadequate collaboration impedes the timely identification and management of global health threats, potentially leading to widespread health crises.</a:t>
            </a:r>
          </a:p>
          <a:p>
            <a:r>
              <a:rPr lang="en-US" sz="1200" b="1" i="0" kern="1200" dirty="0">
                <a:solidFill>
                  <a:schemeClr val="tx1"/>
                </a:solidFill>
                <a:effectLst/>
                <a:latin typeface="+mn-lt"/>
                <a:ea typeface="+mn-ea"/>
                <a:cs typeface="+mn-cs"/>
              </a:rPr>
              <a:t>5. Technology Implementation and Integration: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Challenge:</a:t>
            </a:r>
            <a:r>
              <a:rPr lang="en-US" sz="1200" b="0" i="0" kern="1200" dirty="0">
                <a:solidFill>
                  <a:schemeClr val="tx1"/>
                </a:solidFill>
                <a:effectLst/>
                <a:latin typeface="+mn-lt"/>
                <a:ea typeface="+mn-ea"/>
                <a:cs typeface="+mn-cs"/>
              </a:rPr>
              <a:t> While technology, including artificial intelligence and real-world evidence, holds great promise for advancing pharmacovigilance, integrating these technologies into existing systems poses challenges. Issues related to data interoperability, privacy concerns, and the need for workforce upskilling must be addressed.</a:t>
            </a:r>
          </a:p>
          <a:p>
            <a:r>
              <a:rPr lang="en-US" sz="1200" b="0" i="1" kern="1200" dirty="0">
                <a:solidFill>
                  <a:schemeClr val="tx1"/>
                </a:solidFill>
                <a:effectLst/>
                <a:latin typeface="+mn-lt"/>
                <a:ea typeface="+mn-ea"/>
                <a:cs typeface="+mn-cs"/>
              </a:rPr>
              <a:t>Impact:</a:t>
            </a:r>
            <a:r>
              <a:rPr lang="en-US" sz="1200" b="0" i="0" kern="1200" dirty="0">
                <a:solidFill>
                  <a:schemeClr val="tx1"/>
                </a:solidFill>
                <a:effectLst/>
                <a:latin typeface="+mn-lt"/>
                <a:ea typeface="+mn-ea"/>
                <a:cs typeface="+mn-cs"/>
              </a:rPr>
              <a:t> Slow adoption of advanced technologies limits the efficiency and effectiveness of pharmacovigilance activities, hindering the realization of their full potential.</a:t>
            </a:r>
          </a:p>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FA54E3FD-A057-4E75-9879-03212BF9F0D5}" type="slidenum">
              <a:rPr lang="tr-TR" smtClean="0"/>
              <a:t>9</a:t>
            </a:fld>
            <a:endParaRPr lang="tr-TR"/>
          </a:p>
        </p:txBody>
      </p:sp>
    </p:spTree>
    <p:extLst>
      <p:ext uri="{BB962C8B-B14F-4D97-AF65-F5344CB8AC3E}">
        <p14:creationId xmlns:p14="http://schemas.microsoft.com/office/powerpoint/2010/main" val="82438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10/10/2024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‹nr.›</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10/10/2024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‹nr.›</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24FB59-DCA4-AD28-C94C-4CC2E33DDBDC}"/>
              </a:ext>
            </a:extLst>
          </p:cNvPr>
          <p:cNvPicPr>
            <a:picLocks noChangeAspect="1"/>
          </p:cNvPicPr>
          <p:nvPr/>
        </p:nvPicPr>
        <p:blipFill rotWithShape="1">
          <a:blip r:embed="rId3"/>
          <a:srcRect l="26471" r="2526"/>
          <a:stretch/>
        </p:blipFill>
        <p:spPr>
          <a:xfrm>
            <a:off x="1" y="-9625"/>
            <a:ext cx="12192000" cy="693950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3" y="3091928"/>
            <a:ext cx="10070536" cy="2387600"/>
          </a:xfrm>
        </p:spPr>
        <p:txBody>
          <a:bodyPr>
            <a:normAutofit fontScale="90000"/>
          </a:bodyPr>
          <a:lstStyle/>
          <a:p>
            <a:pPr algn="l"/>
            <a:r>
              <a:rPr lang="en-US" sz="6600" b="1" dirty="0">
                <a:solidFill>
                  <a:schemeClr val="bg1"/>
                </a:solidFill>
              </a:rPr>
              <a:t>DELIVERY: </a:t>
            </a:r>
            <a:br>
              <a:rPr lang="en-US" sz="6600" b="1" dirty="0">
                <a:solidFill>
                  <a:schemeClr val="bg1"/>
                </a:solidFill>
              </a:rPr>
            </a:br>
            <a:r>
              <a:rPr lang="en-US" sz="6600" b="1" dirty="0">
                <a:solidFill>
                  <a:schemeClr val="bg1"/>
                </a:solidFill>
              </a:rPr>
              <a:t>WIDESPREAD USE OF DRUGS AND PHARMACOVIGILANCE</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en-US" dirty="0">
                <a:solidFill>
                  <a:schemeClr val="bg1"/>
                </a:solidFill>
              </a:rPr>
              <a:t>From Molecule to Drug</a:t>
            </a:r>
          </a:p>
        </p:txBody>
      </p:sp>
      <p:pic>
        <p:nvPicPr>
          <p:cNvPr id="5" name="Resim 4">
            <a:extLst>
              <a:ext uri="{FF2B5EF4-FFF2-40B4-BE49-F238E27FC236}">
                <a16:creationId xmlns:a16="http://schemas.microsoft.com/office/drawing/2014/main" id="{475A02CB-03E5-2B58-3CA3-54A9D00E80F4}"/>
              </a:ext>
            </a:extLst>
          </p:cNvPr>
          <p:cNvPicPr>
            <a:picLocks noChangeAspect="1"/>
          </p:cNvPicPr>
          <p:nvPr/>
        </p:nvPicPr>
        <p:blipFill>
          <a:blip r:embed="rId4"/>
          <a:stretch>
            <a:fillRect/>
          </a:stretch>
        </p:blipFill>
        <p:spPr>
          <a:xfrm>
            <a:off x="212849" y="223984"/>
            <a:ext cx="11766300" cy="999831"/>
          </a:xfrm>
          <a:prstGeom prst="rect">
            <a:avLst/>
          </a:prstGeom>
        </p:spPr>
      </p:pic>
      <p:sp>
        <p:nvSpPr>
          <p:cNvPr id="7" name="Google Shape;98;p1">
            <a:extLst>
              <a:ext uri="{FF2B5EF4-FFF2-40B4-BE49-F238E27FC236}">
                <a16:creationId xmlns:a16="http://schemas.microsoft.com/office/drawing/2014/main" id="{FBEA1349-CE54-1956-FF0A-08CAE1975284}"/>
              </a:ext>
            </a:extLst>
          </p:cNvPr>
          <p:cNvSpPr txBox="1"/>
          <p:nvPr/>
        </p:nvSpPr>
        <p:spPr>
          <a:xfrm>
            <a:off x="404552" y="6329147"/>
            <a:ext cx="9415508" cy="5618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1400"/>
              <a:buFont typeface="Arial"/>
              <a:buNone/>
            </a:pPr>
            <a:r>
              <a:rPr lang="tr-TR" sz="2000" b="1" i="0" u="none" strike="noStrike" cap="none" dirty="0">
                <a:solidFill>
                  <a:srgbClr val="FFFFFF"/>
                </a:solidFill>
                <a:latin typeface="Calibri"/>
                <a:ea typeface="Calibri"/>
                <a:cs typeface="Calibri"/>
                <a:sym typeface="Calibri"/>
              </a:rPr>
              <a:t>Dr. Mehmet Kürşat</a:t>
            </a:r>
            <a:r>
              <a:rPr lang="en-US" sz="2000" b="1" i="0" u="none" strike="noStrike" cap="none" dirty="0">
                <a:solidFill>
                  <a:srgbClr val="FFFFFF"/>
                </a:solidFill>
                <a:latin typeface="Calibri"/>
                <a:ea typeface="Calibri"/>
                <a:cs typeface="Calibri"/>
                <a:sym typeface="Calibri"/>
              </a:rPr>
              <a:t> DER</a:t>
            </a:r>
            <a:r>
              <a:rPr lang="tr-TR" sz="2000" b="1" i="0" u="none" strike="noStrike" cap="none" dirty="0">
                <a:solidFill>
                  <a:srgbClr val="FFFFFF"/>
                </a:solidFill>
                <a:latin typeface="Calibri"/>
                <a:ea typeface="Calibri"/>
                <a:cs typeface="Calibri"/>
                <a:sym typeface="Calibri"/>
              </a:rPr>
              <a:t>İCİ</a:t>
            </a:r>
            <a:endParaRPr b="1" dirty="0"/>
          </a:p>
        </p:txBody>
      </p:sp>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err="1">
                <a:latin typeface="+mn-lt"/>
                <a:ea typeface="Calibri"/>
                <a:cs typeface="Calibri"/>
                <a:sym typeface="Calibri"/>
              </a:rPr>
              <a:t>Questions</a:t>
            </a:r>
            <a:r>
              <a:rPr lang="tr-TR" b="1" dirty="0">
                <a:latin typeface="+mn-lt"/>
                <a:ea typeface="Calibri"/>
                <a:cs typeface="Calibri"/>
                <a:sym typeface="Calibri"/>
              </a:rPr>
              <a:t> </a:t>
            </a:r>
            <a:r>
              <a:rPr lang="tr-TR" b="1" dirty="0" err="1">
                <a:latin typeface="+mn-lt"/>
                <a:ea typeface="Calibri"/>
                <a:cs typeface="Calibri"/>
                <a:sym typeface="Calibri"/>
              </a:rPr>
              <a:t>and</a:t>
            </a:r>
            <a:r>
              <a:rPr lang="tr-TR" b="1" dirty="0">
                <a:latin typeface="+mn-lt"/>
                <a:ea typeface="Calibri"/>
                <a:cs typeface="Calibri"/>
                <a:sym typeface="Calibri"/>
              </a:rPr>
              <a:t> </a:t>
            </a:r>
            <a:r>
              <a:rPr lang="tr-TR" b="1" dirty="0" err="1">
                <a:latin typeface="+mn-lt"/>
                <a:ea typeface="Calibri"/>
                <a:cs typeface="Calibri"/>
                <a:sym typeface="Calibri"/>
              </a:rPr>
              <a:t>Discussion</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anchor="ctr">
            <a:normAutofit/>
          </a:bodyPr>
          <a:lstStyle/>
          <a:p>
            <a:r>
              <a:rPr lang="tr-TR" sz="4000"/>
              <a:t>Conclusion</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A1B32CA8-D5E3-3F24-3A8F-AB467B3C4986}"/>
              </a:ext>
            </a:extLst>
          </p:cNvPr>
          <p:cNvGraphicFramePr>
            <a:graphicFrameLocks noGrp="1"/>
          </p:cNvGraphicFramePr>
          <p:nvPr>
            <p:ph idx="1"/>
            <p:extLst>
              <p:ext uri="{D42A27DB-BD31-4B8C-83A1-F6EECF244321}">
                <p14:modId xmlns:p14="http://schemas.microsoft.com/office/powerpoint/2010/main" val="151230266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10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nl-NL" sz="5400" b="1" dirty="0">
                <a:latin typeface="Calibri Light" panose="020F0302020204030204" pitchFamily="34" charset="0"/>
                <a:ea typeface="Calibri Light" panose="020F0302020204030204" pitchFamily="34" charset="0"/>
                <a:cs typeface="Calibri Light" panose="020F0302020204030204" pitchFamily="34" charset="0"/>
              </a:rPr>
              <a:t>Project Partners</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28358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err="1"/>
              <a:t>This</a:t>
            </a:r>
            <a:r>
              <a:rPr lang="tr-TR" sz="1500" b="1" dirty="0"/>
              <a:t> </a:t>
            </a:r>
            <a:r>
              <a:rPr lang="tr-TR" sz="1500" b="1" dirty="0" err="1"/>
              <a:t>document</a:t>
            </a:r>
            <a:r>
              <a:rPr lang="tr-TR" sz="1500" b="1" dirty="0"/>
              <a:t> </a:t>
            </a:r>
            <a:r>
              <a:rPr lang="tr-TR" sz="1500" b="1" dirty="0" err="1"/>
              <a:t>was</a:t>
            </a:r>
            <a:r>
              <a:rPr lang="tr-TR" sz="1500" b="1" dirty="0"/>
              <a:t> </a:t>
            </a:r>
            <a:r>
              <a:rPr lang="tr-TR" sz="1500" b="1" dirty="0" err="1"/>
              <a:t>prepared</a:t>
            </a:r>
            <a:r>
              <a:rPr lang="tr-TR" sz="1500" b="1" dirty="0"/>
              <a:t> </a:t>
            </a:r>
            <a:r>
              <a:rPr lang="tr-TR" sz="1500" b="1" dirty="0" err="1"/>
              <a:t>for</a:t>
            </a:r>
            <a:r>
              <a:rPr lang="tr-TR" sz="1500" b="1" dirty="0"/>
              <a:t> </a:t>
            </a:r>
            <a:r>
              <a:rPr lang="tr-TR" sz="1500" b="1" dirty="0" err="1"/>
              <a:t>the</a:t>
            </a:r>
            <a:r>
              <a:rPr lang="tr-TR" sz="1500" b="1" dirty="0"/>
              <a:t> Erasmus Project "2022-1-TR01-KA220-VET-000088373</a:t>
            </a:r>
          </a:p>
          <a:p>
            <a:pPr marL="0" indent="0" algn="ctr">
              <a:spcBef>
                <a:spcPts val="0"/>
              </a:spcBef>
              <a:buClr>
                <a:schemeClr val="dk1"/>
              </a:buClr>
              <a:buSzPts val="2000"/>
              <a:buNone/>
            </a:pPr>
            <a:r>
              <a:rPr lang="tr-TR" sz="1500" b="1" dirty="0"/>
              <a:t>A UNIVERSAL STRATEGIC NECESSITY: FROM MOLECULE TO DRUG»</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"”Supported by the European Commission within the scope of the Erasmus+ </a:t>
            </a:r>
            <a:r>
              <a:rPr lang="en-US" sz="1100" dirty="0" err="1">
                <a:solidFill>
                  <a:srgbClr val="54565A"/>
                </a:solidFill>
                <a:latin typeface="Roboto" panose="02000000000000000000" pitchFamily="2" charset="0"/>
              </a:rPr>
              <a:t>Programme</a:t>
            </a:r>
            <a:r>
              <a:rPr lang="en-US" sz="1100" dirty="0">
                <a:solidFill>
                  <a:srgbClr val="54565A"/>
                </a:solidFill>
                <a:latin typeface="Roboto" panose="02000000000000000000" pitchFamily="2" charset="0"/>
              </a:rPr>
              <a:t>. However, the European Commission and the Turkish National Agency cannot be held responsible for the opinions expressed here."</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a:t>THANK YOU</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en-NL"/>
              <a:t>Learning Objectives</a:t>
            </a: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17740878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1339382"/>
          </a:xfrm>
        </p:spPr>
        <p:txBody>
          <a:bodyPr>
            <a:normAutofit/>
          </a:bodyPr>
          <a:lstStyle/>
          <a:p>
            <a:pPr algn="ctr"/>
            <a:r>
              <a:rPr lang="tr-TR" sz="3600">
                <a:latin typeface="Arial" panose="020B0604020202020204" pitchFamily="34" charset="0"/>
                <a:cs typeface="Arial" panose="020B0604020202020204" pitchFamily="34" charset="0"/>
              </a:rPr>
              <a:t>Agenda</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2547257"/>
            <a:ext cx="4458446" cy="3109740"/>
          </a:xfrm>
        </p:spPr>
        <p:txBody>
          <a:bodyPr anchor="ctr">
            <a:normAutofit/>
          </a:bodyPr>
          <a:lstStyle/>
          <a:p>
            <a:pPr marL="571500" indent="-571500">
              <a:buFont typeface="+mj-lt"/>
              <a:buAutoNum type="romanUcPeriod"/>
            </a:pPr>
            <a:r>
              <a:rPr lang="tr-TR" sz="2000" dirty="0" err="1"/>
              <a:t>Factors</a:t>
            </a:r>
            <a:r>
              <a:rPr lang="tr-TR" sz="2000" dirty="0"/>
              <a:t> </a:t>
            </a:r>
            <a:r>
              <a:rPr lang="tr-TR" sz="2000" dirty="0" err="1"/>
              <a:t>Contributing</a:t>
            </a:r>
            <a:r>
              <a:rPr lang="tr-TR" sz="2000" dirty="0"/>
              <a:t> </a:t>
            </a:r>
            <a:r>
              <a:rPr lang="tr-TR" sz="2000" dirty="0" err="1"/>
              <a:t>to</a:t>
            </a:r>
            <a:r>
              <a:rPr lang="tr-TR" sz="2000" dirty="0"/>
              <a:t> </a:t>
            </a:r>
            <a:r>
              <a:rPr lang="tr-TR" sz="2000" dirty="0" err="1"/>
              <a:t>Widespread</a:t>
            </a:r>
            <a:r>
              <a:rPr lang="tr-TR" sz="2000" dirty="0"/>
              <a:t> </a:t>
            </a:r>
            <a:r>
              <a:rPr lang="tr-TR" sz="2000" dirty="0" err="1"/>
              <a:t>Drug</a:t>
            </a:r>
            <a:r>
              <a:rPr lang="tr-TR" sz="2000" dirty="0"/>
              <a:t> </a:t>
            </a:r>
            <a:r>
              <a:rPr lang="tr-TR" sz="2000" dirty="0" err="1"/>
              <a:t>Use</a:t>
            </a:r>
            <a:endParaRPr lang="tr-TR" sz="2000" dirty="0"/>
          </a:p>
          <a:p>
            <a:pPr marL="571500" indent="-571500">
              <a:buFont typeface="+mj-lt"/>
              <a:buAutoNum type="romanUcPeriod"/>
            </a:pPr>
            <a:r>
              <a:rPr lang="tr-TR" sz="2000" dirty="0" err="1"/>
              <a:t>The</a:t>
            </a:r>
            <a:r>
              <a:rPr lang="tr-TR" sz="2000" dirty="0"/>
              <a:t> </a:t>
            </a:r>
            <a:r>
              <a:rPr lang="tr-TR" sz="2000" dirty="0" err="1"/>
              <a:t>Importance</a:t>
            </a:r>
            <a:r>
              <a:rPr lang="tr-TR" sz="2000" dirty="0"/>
              <a:t> of </a:t>
            </a:r>
            <a:r>
              <a:rPr lang="tr-TR" sz="2000" dirty="0" err="1"/>
              <a:t>Pharmacovigilance</a:t>
            </a:r>
            <a:endParaRPr lang="tr-TR" sz="2000" dirty="0"/>
          </a:p>
          <a:p>
            <a:pPr marL="571500" indent="-571500">
              <a:buFont typeface="+mj-lt"/>
              <a:buAutoNum type="romanUcPeriod"/>
            </a:pPr>
            <a:r>
              <a:rPr lang="tr-TR" sz="2000" dirty="0" err="1"/>
              <a:t>The</a:t>
            </a:r>
            <a:r>
              <a:rPr lang="tr-TR" sz="2000" dirty="0"/>
              <a:t> </a:t>
            </a:r>
            <a:r>
              <a:rPr lang="tr-TR" sz="2000" dirty="0" err="1"/>
              <a:t>Pharmacovigilance</a:t>
            </a:r>
            <a:r>
              <a:rPr lang="tr-TR" sz="2000" dirty="0"/>
              <a:t> </a:t>
            </a:r>
            <a:r>
              <a:rPr lang="tr-TR" sz="2000" dirty="0" err="1"/>
              <a:t>Process</a:t>
            </a:r>
            <a:endParaRPr lang="tr-TR" sz="2000" dirty="0"/>
          </a:p>
          <a:p>
            <a:pPr marL="571500" indent="-571500">
              <a:buFont typeface="+mj-lt"/>
              <a:buAutoNum type="romanUcPeriod"/>
            </a:pPr>
            <a:r>
              <a:rPr lang="tr-TR" sz="2000" dirty="0" err="1"/>
              <a:t>Challenges</a:t>
            </a:r>
            <a:r>
              <a:rPr lang="tr-TR" sz="2000" dirty="0"/>
              <a:t> in </a:t>
            </a:r>
            <a:r>
              <a:rPr lang="tr-TR" sz="2000" dirty="0" err="1"/>
              <a:t>Pharmacovigilance</a:t>
            </a:r>
            <a:endParaRPr lang="tr-TR" sz="2000" dirty="0"/>
          </a:p>
          <a:p>
            <a:pPr marL="571500" indent="-571500">
              <a:buFont typeface="+mj-lt"/>
              <a:buAutoNum type="romanUcPeriod"/>
            </a:pPr>
            <a:r>
              <a:rPr lang="tr-TR" sz="2000" dirty="0" err="1"/>
              <a:t>Conclusion</a:t>
            </a:r>
            <a:endParaRPr lang="tr-TR" sz="2000" dirty="0"/>
          </a:p>
        </p:txBody>
      </p:sp>
    </p:spTree>
    <p:extLst>
      <p:ext uri="{BB962C8B-B14F-4D97-AF65-F5344CB8AC3E}">
        <p14:creationId xmlns:p14="http://schemas.microsoft.com/office/powerpoint/2010/main" val="18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anchor="b">
            <a:normAutofit/>
          </a:bodyPr>
          <a:lstStyle/>
          <a:p>
            <a:r>
              <a:rPr lang="en-US" sz="3800"/>
              <a:t>Factors Contributing to Widespread Drug Use</a:t>
            </a:r>
            <a:endParaRPr lang="tr-TR" sz="380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90849737"/>
              </p:ext>
            </p:extLst>
          </p:nvPr>
        </p:nvGraphicFramePr>
        <p:xfrm>
          <a:off x="4754881" y="1005481"/>
          <a:ext cx="7175048" cy="554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48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kern="1200">
                <a:solidFill>
                  <a:schemeClr val="tx1"/>
                </a:solidFill>
                <a:latin typeface="+mj-lt"/>
                <a:ea typeface="+mj-ea"/>
                <a:cs typeface="+mj-cs"/>
              </a:rPr>
              <a:t>The Importance of Pharmacovigilance:</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19E1E44-9487-A30A-0831-EBCC590E1C07}"/>
              </a:ext>
            </a:extLst>
          </p:cNvPr>
          <p:cNvSpPr>
            <a:spLocks/>
          </p:cNvSpPr>
          <p:nvPr/>
        </p:nvSpPr>
        <p:spPr>
          <a:xfrm>
            <a:off x="838200" y="1752782"/>
            <a:ext cx="5153302" cy="823196"/>
          </a:xfrm>
          <a:prstGeom prst="rect">
            <a:avLst/>
          </a:prstGeom>
        </p:spPr>
        <p:txBody>
          <a:bodyPr/>
          <a:lstStyle/>
          <a:p>
            <a:pPr defTabSz="905256">
              <a:spcAft>
                <a:spcPts val="600"/>
              </a:spcAft>
            </a:pPr>
            <a:r>
              <a:rPr lang="en-US" sz="2800" kern="1200" dirty="0">
                <a:solidFill>
                  <a:schemeClr val="tx1"/>
                </a:solidFill>
                <a:latin typeface="+mn-lt"/>
                <a:ea typeface="+mn-ea"/>
                <a:cs typeface="+mn-cs"/>
              </a:rPr>
              <a:t>Pharmacovigilance</a:t>
            </a:r>
            <a:endParaRPr lang="en-NL" sz="2800" dirty="0"/>
          </a:p>
        </p:txBody>
      </p:sp>
      <p:sp>
        <p:nvSpPr>
          <p:cNvPr id="3" name="İçerik Yer Tutucusu 2"/>
          <p:cNvSpPr>
            <a:spLocks/>
          </p:cNvSpPr>
          <p:nvPr/>
        </p:nvSpPr>
        <p:spPr>
          <a:xfrm>
            <a:off x="838200" y="2575978"/>
            <a:ext cx="5153302" cy="3947378"/>
          </a:xfrm>
          <a:prstGeom prst="rect">
            <a:avLst/>
          </a:prstGeom>
        </p:spPr>
        <p:txBody>
          <a:bodyPr>
            <a:normAutofit fontScale="92500" lnSpcReduction="10000"/>
          </a:bodyPr>
          <a:lstStyle/>
          <a:p>
            <a:pPr defTabSz="905256">
              <a:spcAft>
                <a:spcPts val="600"/>
              </a:spcAft>
            </a:pPr>
            <a:r>
              <a:rPr lang="en-US" sz="2400" kern="1200" dirty="0">
                <a:solidFill>
                  <a:schemeClr val="tx1"/>
                </a:solidFill>
                <a:latin typeface="+mn-lt"/>
                <a:ea typeface="+mn-ea"/>
                <a:cs typeface="+mn-cs"/>
              </a:rPr>
              <a:t>Science and activities related to </a:t>
            </a:r>
          </a:p>
          <a:p>
            <a:pPr marL="281178"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Detection</a:t>
            </a:r>
          </a:p>
          <a:p>
            <a:pPr marL="281178"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Assessment</a:t>
            </a:r>
          </a:p>
          <a:p>
            <a:pPr marL="281178"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Understanding</a:t>
            </a:r>
          </a:p>
          <a:p>
            <a:pPr marL="281178" indent="-285750" defTabSz="905256">
              <a:spcAft>
                <a:spcPts val="600"/>
              </a:spcAft>
              <a:buFont typeface="Arial" panose="020B0604020202020204" pitchFamily="34" charset="0"/>
              <a:buChar char="•"/>
            </a:pPr>
            <a:r>
              <a:rPr lang="en-US" sz="2400" kern="1200" dirty="0">
                <a:solidFill>
                  <a:schemeClr val="tx1"/>
                </a:solidFill>
                <a:latin typeface="+mn-lt"/>
                <a:ea typeface="+mn-ea"/>
                <a:cs typeface="+mn-cs"/>
              </a:rPr>
              <a:t>Prevention</a:t>
            </a:r>
          </a:p>
          <a:p>
            <a:pPr defTabSz="905256">
              <a:spcAft>
                <a:spcPts val="600"/>
              </a:spcAft>
            </a:pPr>
            <a:r>
              <a:rPr lang="en-US" sz="2400" kern="1200" dirty="0">
                <a:solidFill>
                  <a:schemeClr val="tx1"/>
                </a:solidFill>
                <a:latin typeface="+mn-lt"/>
                <a:ea typeface="+mn-ea"/>
                <a:cs typeface="+mn-cs"/>
              </a:rPr>
              <a:t>of adverse effects or any other drug-related problems</a:t>
            </a:r>
            <a:br>
              <a:rPr lang="en-US" sz="2400" kern="1200" dirty="0">
                <a:solidFill>
                  <a:schemeClr val="tx1"/>
                </a:solidFill>
                <a:latin typeface="+mn-lt"/>
                <a:ea typeface="+mn-ea"/>
                <a:cs typeface="+mn-cs"/>
              </a:rPr>
            </a:br>
            <a:endParaRPr lang="en-US" sz="2400" kern="1200" dirty="0">
              <a:solidFill>
                <a:schemeClr val="tx1"/>
              </a:solidFill>
              <a:latin typeface="+mn-lt"/>
              <a:ea typeface="+mn-ea"/>
              <a:cs typeface="+mn-cs"/>
            </a:endParaRPr>
          </a:p>
          <a:p>
            <a:pPr defTabSz="905256">
              <a:spcAft>
                <a:spcPts val="600"/>
              </a:spcAft>
            </a:pPr>
            <a:r>
              <a:rPr lang="en-US" sz="2400" b="1" u="sng" kern="1200" dirty="0">
                <a:solidFill>
                  <a:schemeClr val="tx1"/>
                </a:solidFill>
                <a:latin typeface="+mn-lt"/>
                <a:ea typeface="+mn-ea"/>
                <a:cs typeface="+mn-cs"/>
              </a:rPr>
              <a:t>Crucial</a:t>
            </a:r>
            <a:r>
              <a:rPr lang="en-US" sz="2400" kern="1200" dirty="0">
                <a:solidFill>
                  <a:schemeClr val="tx1"/>
                </a:solidFill>
                <a:latin typeface="+mn-lt"/>
                <a:ea typeface="+mn-ea"/>
                <a:cs typeface="+mn-cs"/>
              </a:rPr>
              <a:t> for ensuring the </a:t>
            </a:r>
            <a:r>
              <a:rPr lang="en-US" sz="2400" b="1" u="sng" kern="1200" dirty="0">
                <a:solidFill>
                  <a:schemeClr val="tx1"/>
                </a:solidFill>
                <a:latin typeface="+mn-lt"/>
                <a:ea typeface="+mn-ea"/>
                <a:cs typeface="+mn-cs"/>
              </a:rPr>
              <a:t>safety</a:t>
            </a:r>
            <a:r>
              <a:rPr lang="en-US" sz="2400" kern="1200" dirty="0">
                <a:solidFill>
                  <a:schemeClr val="tx1"/>
                </a:solidFill>
                <a:latin typeface="+mn-lt"/>
                <a:ea typeface="+mn-ea"/>
                <a:cs typeface="+mn-cs"/>
              </a:rPr>
              <a:t> of medications in real-world settings.</a:t>
            </a:r>
            <a:endParaRPr lang="tr-TR" sz="2400" kern="1200" dirty="0">
              <a:solidFill>
                <a:schemeClr val="tx1"/>
              </a:solidFill>
              <a:latin typeface="+mn-lt"/>
              <a:ea typeface="+mn-ea"/>
              <a:cs typeface="+mn-cs"/>
            </a:endParaRPr>
          </a:p>
          <a:p>
            <a:pPr marL="342900" indent="-342900">
              <a:spcAft>
                <a:spcPts val="600"/>
              </a:spcAft>
              <a:buFont typeface="Arial" panose="020B0604020202020204" pitchFamily="34" charset="0"/>
              <a:buChar char="•"/>
            </a:pPr>
            <a:endParaRPr lang="tr-TR" sz="2200" dirty="0"/>
          </a:p>
        </p:txBody>
      </p:sp>
      <p:sp>
        <p:nvSpPr>
          <p:cNvPr id="5" name="Text Placeholder 4">
            <a:extLst>
              <a:ext uri="{FF2B5EF4-FFF2-40B4-BE49-F238E27FC236}">
                <a16:creationId xmlns:a16="http://schemas.microsoft.com/office/drawing/2014/main" id="{A4025F38-13CF-6414-45B0-F6775385AAFD}"/>
              </a:ext>
            </a:extLst>
          </p:cNvPr>
          <p:cNvSpPr>
            <a:spLocks/>
          </p:cNvSpPr>
          <p:nvPr/>
        </p:nvSpPr>
        <p:spPr>
          <a:xfrm>
            <a:off x="6165975" y="1752782"/>
            <a:ext cx="5178681" cy="823196"/>
          </a:xfrm>
          <a:prstGeom prst="rect">
            <a:avLst/>
          </a:prstGeom>
        </p:spPr>
        <p:txBody>
          <a:bodyPr/>
          <a:lstStyle/>
          <a:p>
            <a:pPr defTabSz="905256">
              <a:spcAft>
                <a:spcPts val="600"/>
              </a:spcAft>
            </a:pPr>
            <a:r>
              <a:rPr lang="tr-TR" sz="2800" kern="1200" dirty="0" err="1">
                <a:solidFill>
                  <a:schemeClr val="tx1"/>
                </a:solidFill>
                <a:latin typeface="+mn-lt"/>
                <a:ea typeface="+mn-ea"/>
                <a:cs typeface="+mn-cs"/>
              </a:rPr>
              <a:t>The</a:t>
            </a:r>
            <a:r>
              <a:rPr lang="tr-TR" sz="2800" kern="1200" dirty="0">
                <a:solidFill>
                  <a:schemeClr val="tx1"/>
                </a:solidFill>
                <a:latin typeface="+mn-lt"/>
                <a:ea typeface="+mn-ea"/>
                <a:cs typeface="+mn-cs"/>
              </a:rPr>
              <a:t> </a:t>
            </a:r>
            <a:r>
              <a:rPr lang="tr-TR" sz="2800" kern="1200" dirty="0" err="1">
                <a:solidFill>
                  <a:schemeClr val="tx1"/>
                </a:solidFill>
                <a:latin typeface="+mn-lt"/>
                <a:ea typeface="+mn-ea"/>
                <a:cs typeface="+mn-cs"/>
              </a:rPr>
              <a:t>key</a:t>
            </a:r>
            <a:r>
              <a:rPr lang="tr-TR" sz="2800" kern="1200" dirty="0">
                <a:solidFill>
                  <a:schemeClr val="tx1"/>
                </a:solidFill>
                <a:latin typeface="+mn-lt"/>
                <a:ea typeface="+mn-ea"/>
                <a:cs typeface="+mn-cs"/>
              </a:rPr>
              <a:t> </a:t>
            </a:r>
            <a:r>
              <a:rPr lang="tr-TR" sz="2800" kern="1200" dirty="0" err="1">
                <a:solidFill>
                  <a:schemeClr val="tx1"/>
                </a:solidFill>
                <a:latin typeface="+mn-lt"/>
                <a:ea typeface="+mn-ea"/>
                <a:cs typeface="+mn-cs"/>
              </a:rPr>
              <a:t>objectives</a:t>
            </a:r>
            <a:endParaRPr lang="tr-TR" sz="2800" dirty="0"/>
          </a:p>
        </p:txBody>
      </p:sp>
      <p:sp>
        <p:nvSpPr>
          <p:cNvPr id="6" name="Content Placeholder 5">
            <a:extLst>
              <a:ext uri="{FF2B5EF4-FFF2-40B4-BE49-F238E27FC236}">
                <a16:creationId xmlns:a16="http://schemas.microsoft.com/office/drawing/2014/main" id="{21A24802-70BB-B949-834A-664669886EEE}"/>
              </a:ext>
            </a:extLst>
          </p:cNvPr>
          <p:cNvSpPr>
            <a:spLocks/>
          </p:cNvSpPr>
          <p:nvPr/>
        </p:nvSpPr>
        <p:spPr>
          <a:xfrm>
            <a:off x="6165975" y="2575978"/>
            <a:ext cx="5178681" cy="3681384"/>
          </a:xfrm>
          <a:prstGeom prst="rect">
            <a:avLst/>
          </a:prstGeom>
        </p:spPr>
        <p:txBody>
          <a:bodyPr>
            <a:normAutofit/>
          </a:bodyPr>
          <a:lstStyle/>
          <a:p>
            <a:pPr marL="457200" indent="-457200" defTabSz="905256">
              <a:spcAft>
                <a:spcPts val="600"/>
              </a:spcAft>
              <a:buFont typeface="Arial" panose="020B0604020202020204" pitchFamily="34" charset="0"/>
              <a:buChar char="•"/>
            </a:pPr>
            <a:r>
              <a:rPr lang="en-US" sz="2400" kern="1200" dirty="0">
                <a:solidFill>
                  <a:schemeClr val="tx1"/>
                </a:solidFill>
                <a:latin typeface="+mn-lt"/>
                <a:ea typeface="+mn-ea"/>
                <a:cs typeface="+mn-cs"/>
              </a:rPr>
              <a:t>Early Detection of Adverse Events</a:t>
            </a:r>
            <a:endParaRPr lang="tr-TR" sz="2400" kern="1200" dirty="0">
              <a:solidFill>
                <a:schemeClr val="tx1"/>
              </a:solidFill>
              <a:latin typeface="+mn-lt"/>
              <a:ea typeface="+mn-ea"/>
              <a:cs typeface="+mn-cs"/>
            </a:endParaRPr>
          </a:p>
          <a:p>
            <a:pPr marL="457200" indent="-457200" defTabSz="905256">
              <a:spcAft>
                <a:spcPts val="600"/>
              </a:spcAft>
              <a:buFont typeface="Arial" panose="020B0604020202020204" pitchFamily="34" charset="0"/>
              <a:buChar char="•"/>
            </a:pPr>
            <a:r>
              <a:rPr lang="en-US" sz="2400" kern="1200" dirty="0">
                <a:solidFill>
                  <a:schemeClr val="tx1"/>
                </a:solidFill>
                <a:latin typeface="+mn-lt"/>
                <a:ea typeface="+mn-ea"/>
                <a:cs typeface="+mn-cs"/>
              </a:rPr>
              <a:t>Monitoring Drug Efficacy</a:t>
            </a:r>
            <a:endParaRPr lang="tr-TR" sz="2400" kern="1200" dirty="0">
              <a:solidFill>
                <a:schemeClr val="tx1"/>
              </a:solidFill>
              <a:latin typeface="+mn-lt"/>
              <a:ea typeface="+mn-ea"/>
              <a:cs typeface="+mn-cs"/>
            </a:endParaRPr>
          </a:p>
          <a:p>
            <a:pPr marL="457200" indent="-457200" defTabSz="905256">
              <a:spcAft>
                <a:spcPts val="600"/>
              </a:spcAft>
              <a:buFont typeface="Arial" panose="020B0604020202020204" pitchFamily="34" charset="0"/>
              <a:buChar char="•"/>
            </a:pPr>
            <a:r>
              <a:rPr lang="en-US" sz="2400" kern="1200" dirty="0">
                <a:solidFill>
                  <a:schemeClr val="tx1"/>
                </a:solidFill>
                <a:latin typeface="+mn-lt"/>
                <a:ea typeface="+mn-ea"/>
                <a:cs typeface="+mn-cs"/>
              </a:rPr>
              <a:t>Assessment and Understanding of Risks</a:t>
            </a:r>
            <a:endParaRPr lang="tr-TR" sz="2400" kern="1200" dirty="0">
              <a:solidFill>
                <a:schemeClr val="tx1"/>
              </a:solidFill>
              <a:latin typeface="+mn-lt"/>
              <a:ea typeface="+mn-ea"/>
              <a:cs typeface="+mn-cs"/>
            </a:endParaRPr>
          </a:p>
          <a:p>
            <a:pPr marL="457200" indent="-457200" defTabSz="905256">
              <a:spcAft>
                <a:spcPts val="600"/>
              </a:spcAft>
              <a:buFont typeface="Arial" panose="020B0604020202020204" pitchFamily="34" charset="0"/>
              <a:buChar char="•"/>
            </a:pPr>
            <a:r>
              <a:rPr lang="en-US" sz="2400" kern="1200" dirty="0">
                <a:solidFill>
                  <a:schemeClr val="tx1"/>
                </a:solidFill>
                <a:latin typeface="+mn-lt"/>
                <a:ea typeface="+mn-ea"/>
                <a:cs typeface="+mn-cs"/>
              </a:rPr>
              <a:t>Informing Regulatory Decision-Making</a:t>
            </a:r>
            <a:endParaRPr lang="tr-TR" sz="2400" kern="1200" dirty="0">
              <a:solidFill>
                <a:schemeClr val="tx1"/>
              </a:solidFill>
              <a:latin typeface="+mn-lt"/>
              <a:ea typeface="+mn-ea"/>
              <a:cs typeface="+mn-cs"/>
            </a:endParaRPr>
          </a:p>
          <a:p>
            <a:pPr marL="457200" indent="-457200" defTabSz="905256">
              <a:spcAft>
                <a:spcPts val="600"/>
              </a:spcAft>
              <a:buFont typeface="Arial" panose="020B0604020202020204" pitchFamily="34" charset="0"/>
              <a:buChar char="•"/>
            </a:pPr>
            <a:r>
              <a:rPr lang="en-US" sz="2400" kern="1200" dirty="0">
                <a:solidFill>
                  <a:schemeClr val="tx1"/>
                </a:solidFill>
                <a:latin typeface="+mn-lt"/>
                <a:ea typeface="+mn-ea"/>
                <a:cs typeface="+mn-cs"/>
              </a:rPr>
              <a:t>Enhancing Patient Safety</a:t>
            </a:r>
          </a:p>
          <a:p>
            <a:pPr marL="285750" indent="-285750">
              <a:spcAft>
                <a:spcPts val="600"/>
              </a:spcAft>
              <a:buFont typeface="Arial" panose="020B0604020202020204" pitchFamily="34" charset="0"/>
              <a:buChar char="•"/>
            </a:pPr>
            <a:endParaRPr lang="en-NL" sz="2400" dirty="0"/>
          </a:p>
        </p:txBody>
      </p:sp>
    </p:spTree>
    <p:extLst>
      <p:ext uri="{BB962C8B-B14F-4D97-AF65-F5344CB8AC3E}">
        <p14:creationId xmlns:p14="http://schemas.microsoft.com/office/powerpoint/2010/main" val="310547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a:solidFill>
                  <a:schemeClr val="tx1"/>
                </a:solidFill>
                <a:latin typeface="+mj-lt"/>
                <a:ea typeface="+mj-ea"/>
                <a:cs typeface="+mj-cs"/>
              </a:rPr>
              <a:t>The Pharmacovigilance Process</a:t>
            </a:r>
            <a:endParaRPr lang="en-US" sz="40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9E2A559D-DFAC-19AF-D3EB-B09B7A7B2E20}"/>
              </a:ext>
            </a:extLst>
          </p:cNvPr>
          <p:cNvSpPr>
            <a:spLocks/>
          </p:cNvSpPr>
          <p:nvPr/>
        </p:nvSpPr>
        <p:spPr>
          <a:xfrm>
            <a:off x="838200" y="1752782"/>
            <a:ext cx="5153302" cy="823196"/>
          </a:xfrm>
          <a:prstGeom prst="rect">
            <a:avLst/>
          </a:prstGeom>
        </p:spPr>
        <p:txBody>
          <a:bodyPr/>
          <a:lstStyle/>
          <a:p>
            <a:pPr defTabSz="905256">
              <a:spcAft>
                <a:spcPts val="600"/>
              </a:spcAft>
            </a:pPr>
            <a:r>
              <a:rPr lang="en-US" sz="2800" b="1" kern="1200" dirty="0">
                <a:solidFill>
                  <a:schemeClr val="tx1"/>
                </a:solidFill>
                <a:latin typeface="+mn-lt"/>
                <a:ea typeface="+mn-ea"/>
                <a:cs typeface="+mn-cs"/>
              </a:rPr>
              <a:t>1. Data Collection:</a:t>
            </a:r>
            <a:endParaRPr lang="en-NL" sz="2800" dirty="0"/>
          </a:p>
        </p:txBody>
      </p:sp>
      <p:sp>
        <p:nvSpPr>
          <p:cNvPr id="4" name="İçerik Yer Tutucusu 3"/>
          <p:cNvSpPr>
            <a:spLocks/>
          </p:cNvSpPr>
          <p:nvPr/>
        </p:nvSpPr>
        <p:spPr>
          <a:xfrm>
            <a:off x="838200" y="2575978"/>
            <a:ext cx="5153302" cy="3681384"/>
          </a:xfrm>
          <a:prstGeom prst="rect">
            <a:avLst/>
          </a:prstGeom>
        </p:spPr>
        <p:txBody>
          <a:bodyPr>
            <a:normAutofit/>
          </a:bodyPr>
          <a:lstStyle/>
          <a:p>
            <a:pPr defTabSz="905256">
              <a:spcAft>
                <a:spcPts val="600"/>
              </a:spcAft>
            </a:pPr>
            <a:r>
              <a:rPr lang="en-US" sz="2400" kern="1200" dirty="0">
                <a:solidFill>
                  <a:schemeClr val="tx1"/>
                </a:solidFill>
                <a:latin typeface="+mn-lt"/>
                <a:ea typeface="+mn-ea"/>
                <a:cs typeface="+mn-cs"/>
              </a:rPr>
              <a:t>The process begins with the systematic collection of data from various sources. </a:t>
            </a:r>
            <a:endParaRPr lang="tr-TR" sz="2400" kern="1200" dirty="0">
              <a:solidFill>
                <a:schemeClr val="tx1"/>
              </a:solidFill>
              <a:latin typeface="+mn-lt"/>
              <a:ea typeface="+mn-ea"/>
              <a:cs typeface="+mn-cs"/>
            </a:endParaRPr>
          </a:p>
          <a:p>
            <a:pPr marL="452628" lvl="1" defTabSz="905256">
              <a:spcAft>
                <a:spcPts val="600"/>
              </a:spcAft>
            </a:pPr>
            <a:r>
              <a:rPr lang="en-US" sz="2400" b="1" kern="1200" dirty="0">
                <a:solidFill>
                  <a:schemeClr val="tx1"/>
                </a:solidFill>
                <a:latin typeface="+mn-lt"/>
                <a:ea typeface="+mn-ea"/>
                <a:cs typeface="+mn-cs"/>
              </a:rPr>
              <a:t>Spontaneous Reporting:</a:t>
            </a:r>
            <a:r>
              <a:rPr lang="en-US" sz="2400" kern="1200" dirty="0">
                <a:solidFill>
                  <a:schemeClr val="tx1"/>
                </a:solidFill>
                <a:latin typeface="+mn-lt"/>
                <a:ea typeface="+mn-ea"/>
                <a:cs typeface="+mn-cs"/>
              </a:rPr>
              <a:t> Healthcare professionals and patients </a:t>
            </a:r>
            <a:endParaRPr lang="tr-TR" sz="2400" kern="1200" dirty="0">
              <a:solidFill>
                <a:schemeClr val="tx1"/>
              </a:solidFill>
              <a:latin typeface="+mn-lt"/>
              <a:ea typeface="+mn-ea"/>
              <a:cs typeface="+mn-cs"/>
            </a:endParaRPr>
          </a:p>
          <a:p>
            <a:pPr marL="452628" lvl="1" defTabSz="905256">
              <a:spcAft>
                <a:spcPts val="600"/>
              </a:spcAft>
            </a:pPr>
            <a:r>
              <a:rPr lang="en-US" sz="2400" b="1" kern="1200" dirty="0">
                <a:solidFill>
                  <a:schemeClr val="tx1"/>
                </a:solidFill>
                <a:latin typeface="+mn-lt"/>
                <a:ea typeface="+mn-ea"/>
                <a:cs typeface="+mn-cs"/>
              </a:rPr>
              <a:t>Clinical Trials:</a:t>
            </a:r>
            <a:r>
              <a:rPr lang="en-US" sz="2400" kern="1200" dirty="0">
                <a:solidFill>
                  <a:schemeClr val="tx1"/>
                </a:solidFill>
                <a:latin typeface="+mn-lt"/>
                <a:ea typeface="+mn-ea"/>
                <a:cs typeface="+mn-cs"/>
              </a:rPr>
              <a:t> Data from pre-marketing clinical trials</a:t>
            </a:r>
            <a:endParaRPr lang="tr-TR" sz="2400" dirty="0"/>
          </a:p>
        </p:txBody>
      </p:sp>
      <p:sp>
        <p:nvSpPr>
          <p:cNvPr id="6" name="Text Placeholder 5">
            <a:extLst>
              <a:ext uri="{FF2B5EF4-FFF2-40B4-BE49-F238E27FC236}">
                <a16:creationId xmlns:a16="http://schemas.microsoft.com/office/drawing/2014/main" id="{17489793-74ED-7758-C7F2-E287C3A470C5}"/>
              </a:ext>
            </a:extLst>
          </p:cNvPr>
          <p:cNvSpPr>
            <a:spLocks/>
          </p:cNvSpPr>
          <p:nvPr/>
        </p:nvSpPr>
        <p:spPr>
          <a:xfrm>
            <a:off x="6165975" y="1752782"/>
            <a:ext cx="5178681" cy="823196"/>
          </a:xfrm>
          <a:prstGeom prst="rect">
            <a:avLst/>
          </a:prstGeom>
        </p:spPr>
        <p:txBody>
          <a:bodyPr/>
          <a:lstStyle/>
          <a:p>
            <a:pPr defTabSz="905256">
              <a:spcAft>
                <a:spcPts val="600"/>
              </a:spcAft>
            </a:pPr>
            <a:r>
              <a:rPr lang="en-US" sz="2800" b="1" kern="1200">
                <a:solidFill>
                  <a:schemeClr val="tx1"/>
                </a:solidFill>
                <a:latin typeface="+mn-lt"/>
                <a:ea typeface="+mn-ea"/>
                <a:cs typeface="+mn-cs"/>
              </a:rPr>
              <a:t>2. Data Analysis:</a:t>
            </a:r>
            <a:r>
              <a:rPr lang="en-US" sz="2800" kern="1200">
                <a:solidFill>
                  <a:schemeClr val="tx1"/>
                </a:solidFill>
                <a:latin typeface="+mn-lt"/>
                <a:ea typeface="+mn-ea"/>
                <a:cs typeface="+mn-cs"/>
              </a:rPr>
              <a:t> </a:t>
            </a:r>
            <a:endParaRPr lang="tr-TR" sz="2800"/>
          </a:p>
        </p:txBody>
      </p:sp>
      <p:sp>
        <p:nvSpPr>
          <p:cNvPr id="5" name="İçerik Yer Tutucusu 4"/>
          <p:cNvSpPr>
            <a:spLocks/>
          </p:cNvSpPr>
          <p:nvPr/>
        </p:nvSpPr>
        <p:spPr>
          <a:xfrm>
            <a:off x="6165975" y="2575978"/>
            <a:ext cx="5178681" cy="3681384"/>
          </a:xfrm>
          <a:prstGeom prst="rect">
            <a:avLst/>
          </a:prstGeom>
        </p:spPr>
        <p:txBody>
          <a:bodyPr>
            <a:noAutofit/>
          </a:bodyPr>
          <a:lstStyle/>
          <a:p>
            <a:pPr defTabSz="905256">
              <a:spcAft>
                <a:spcPts val="600"/>
              </a:spcAft>
            </a:pPr>
            <a:r>
              <a:rPr lang="en-US" sz="2400" kern="1200" dirty="0">
                <a:solidFill>
                  <a:schemeClr val="tx1"/>
                </a:solidFill>
                <a:latin typeface="+mn-lt"/>
                <a:ea typeface="+mn-ea"/>
                <a:cs typeface="+mn-cs"/>
              </a:rPr>
              <a:t>Statistical and analytical tools </a:t>
            </a:r>
            <a:endParaRPr lang="tr-TR" sz="2400" kern="1200" dirty="0">
              <a:solidFill>
                <a:schemeClr val="tx1"/>
              </a:solidFill>
              <a:latin typeface="+mn-lt"/>
              <a:ea typeface="+mn-ea"/>
              <a:cs typeface="+mn-cs"/>
            </a:endParaRPr>
          </a:p>
          <a:p>
            <a:pPr defTabSz="905256">
              <a:spcAft>
                <a:spcPts val="600"/>
              </a:spcAft>
            </a:pPr>
            <a:r>
              <a:rPr lang="en-US" sz="2400" kern="1200" dirty="0">
                <a:solidFill>
                  <a:schemeClr val="tx1"/>
                </a:solidFill>
                <a:latin typeface="+mn-lt"/>
                <a:ea typeface="+mn-ea"/>
                <a:cs typeface="+mn-cs"/>
              </a:rPr>
              <a:t>Patterns, trends, and potential safety signals</a:t>
            </a:r>
            <a:endParaRPr lang="tr-TR" sz="2400" kern="1200" dirty="0">
              <a:solidFill>
                <a:schemeClr val="tx1"/>
              </a:solidFill>
              <a:latin typeface="+mn-lt"/>
              <a:ea typeface="+mn-ea"/>
              <a:cs typeface="+mn-cs"/>
            </a:endParaRPr>
          </a:p>
          <a:p>
            <a:pPr marL="452628" lvl="1" defTabSz="905256">
              <a:spcAft>
                <a:spcPts val="600"/>
              </a:spcAft>
            </a:pPr>
            <a:endParaRPr lang="tr-TR" sz="2400" b="1" kern="1200" dirty="0">
              <a:solidFill>
                <a:schemeClr val="tx1"/>
              </a:solidFill>
              <a:latin typeface="+mn-lt"/>
              <a:ea typeface="+mn-ea"/>
              <a:cs typeface="+mn-cs"/>
            </a:endParaRPr>
          </a:p>
          <a:p>
            <a:pPr marL="452628" lvl="1" defTabSz="905256">
              <a:spcAft>
                <a:spcPts val="600"/>
              </a:spcAft>
            </a:pPr>
            <a:r>
              <a:rPr lang="en-US" sz="2400" b="1" kern="1200" dirty="0">
                <a:solidFill>
                  <a:schemeClr val="tx1"/>
                </a:solidFill>
                <a:latin typeface="+mn-lt"/>
                <a:ea typeface="+mn-ea"/>
                <a:cs typeface="+mn-cs"/>
              </a:rPr>
              <a:t>Signal Detection:</a:t>
            </a:r>
            <a:r>
              <a:rPr lang="en-US" sz="2400" kern="1200" dirty="0">
                <a:solidFill>
                  <a:schemeClr val="tx1"/>
                </a:solidFill>
                <a:latin typeface="+mn-lt"/>
                <a:ea typeface="+mn-ea"/>
                <a:cs typeface="+mn-cs"/>
              </a:rPr>
              <a:t> Advanced algorithms and data mining techniques assist in the detection of signals—patterns or associations that may indicate a potential safety concern.</a:t>
            </a:r>
            <a:endParaRPr lang="tr-TR" sz="2400" dirty="0"/>
          </a:p>
        </p:txBody>
      </p:sp>
    </p:spTree>
    <p:extLst>
      <p:ext uri="{BB962C8B-B14F-4D97-AF65-F5344CB8AC3E}">
        <p14:creationId xmlns:p14="http://schemas.microsoft.com/office/powerpoint/2010/main" val="223416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vert="horz" lIns="91440" tIns="45720" rIns="91440" bIns="45720" rtlCol="0" anchor="ctr">
            <a:normAutofit/>
          </a:bodyPr>
          <a:lstStyle/>
          <a:p>
            <a:r>
              <a:rPr lang="en-US" sz="4000" b="1" kern="1200">
                <a:solidFill>
                  <a:schemeClr val="tx1"/>
                </a:solidFill>
                <a:latin typeface="+mj-lt"/>
                <a:ea typeface="+mj-ea"/>
                <a:cs typeface="+mj-cs"/>
              </a:rPr>
              <a:t>The Pharmacovigilance Process</a:t>
            </a:r>
            <a:endParaRPr lang="en-US" sz="4000" kern="1200">
              <a:solidFill>
                <a:schemeClr val="tx1"/>
              </a:solidFill>
              <a:latin typeface="+mj-lt"/>
              <a:ea typeface="+mj-ea"/>
              <a:cs typeface="+mj-cs"/>
            </a:endParaRP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4A85E72C-177B-2C7C-7C98-9ECBD1FFD44F}"/>
              </a:ext>
            </a:extLst>
          </p:cNvPr>
          <p:cNvSpPr>
            <a:spLocks/>
          </p:cNvSpPr>
          <p:nvPr/>
        </p:nvSpPr>
        <p:spPr>
          <a:xfrm>
            <a:off x="838200" y="1752782"/>
            <a:ext cx="5153302" cy="823196"/>
          </a:xfrm>
          <a:prstGeom prst="rect">
            <a:avLst/>
          </a:prstGeom>
        </p:spPr>
        <p:txBody>
          <a:bodyPr>
            <a:normAutofit/>
          </a:bodyPr>
          <a:lstStyle/>
          <a:p>
            <a:pPr defTabSz="905256">
              <a:spcAft>
                <a:spcPts val="600"/>
              </a:spcAft>
            </a:pPr>
            <a:r>
              <a:rPr lang="en-US" sz="2772" b="1" kern="1200">
                <a:solidFill>
                  <a:schemeClr val="tx1"/>
                </a:solidFill>
                <a:latin typeface="+mn-lt"/>
                <a:ea typeface="+mn-ea"/>
                <a:cs typeface="+mn-cs"/>
              </a:rPr>
              <a:t>3. Signal Evaluation:</a:t>
            </a:r>
            <a:endParaRPr lang="en-NL" sz="2800"/>
          </a:p>
        </p:txBody>
      </p:sp>
      <p:sp>
        <p:nvSpPr>
          <p:cNvPr id="3" name="İçerik Yer Tutucusu 2"/>
          <p:cNvSpPr>
            <a:spLocks/>
          </p:cNvSpPr>
          <p:nvPr/>
        </p:nvSpPr>
        <p:spPr>
          <a:xfrm>
            <a:off x="838200" y="2575978"/>
            <a:ext cx="5153302" cy="3681384"/>
          </a:xfrm>
          <a:prstGeom prst="rect">
            <a:avLst/>
          </a:prstGeom>
        </p:spPr>
        <p:txBody>
          <a:bodyPr>
            <a:normAutofit/>
          </a:bodyPr>
          <a:lstStyle/>
          <a:p>
            <a:pPr defTabSz="905256">
              <a:spcAft>
                <a:spcPts val="600"/>
              </a:spcAft>
            </a:pPr>
            <a:r>
              <a:rPr lang="en-US" sz="2376" kern="1200">
                <a:solidFill>
                  <a:schemeClr val="tx1"/>
                </a:solidFill>
                <a:latin typeface="+mn-lt"/>
                <a:ea typeface="+mn-ea"/>
                <a:cs typeface="+mn-cs"/>
              </a:rPr>
              <a:t>Identified signals undergo a thorough evaluation to determine their clinical relevance and potential impact on public health. </a:t>
            </a:r>
            <a:endParaRPr lang="tr-TR" sz="2376" kern="1200">
              <a:solidFill>
                <a:schemeClr val="tx1"/>
              </a:solidFill>
              <a:latin typeface="+mn-lt"/>
              <a:ea typeface="+mn-ea"/>
              <a:cs typeface="+mn-cs"/>
            </a:endParaRPr>
          </a:p>
          <a:p>
            <a:pPr marL="452628" lvl="1" defTabSz="905256">
              <a:spcAft>
                <a:spcPts val="600"/>
              </a:spcAft>
            </a:pPr>
            <a:r>
              <a:rPr lang="en-US" sz="1782" b="1" kern="1200">
                <a:solidFill>
                  <a:schemeClr val="tx1"/>
                </a:solidFill>
                <a:latin typeface="+mn-lt"/>
                <a:ea typeface="+mn-ea"/>
                <a:cs typeface="+mn-cs"/>
              </a:rPr>
              <a:t>Causality Assessment:</a:t>
            </a:r>
            <a:r>
              <a:rPr lang="en-US" sz="1782" kern="1200">
                <a:solidFill>
                  <a:schemeClr val="tx1"/>
                </a:solidFill>
                <a:latin typeface="+mn-lt"/>
                <a:ea typeface="+mn-ea"/>
                <a:cs typeface="+mn-cs"/>
              </a:rPr>
              <a:t> Experts assess the likelihood that a drug is responsible for the observed adverse event. </a:t>
            </a:r>
            <a:endParaRPr lang="tr-TR"/>
          </a:p>
        </p:txBody>
      </p:sp>
      <p:sp>
        <p:nvSpPr>
          <p:cNvPr id="6" name="Text Placeholder 5">
            <a:extLst>
              <a:ext uri="{FF2B5EF4-FFF2-40B4-BE49-F238E27FC236}">
                <a16:creationId xmlns:a16="http://schemas.microsoft.com/office/drawing/2014/main" id="{1A780252-01BF-DBC2-0809-4318A7A9368C}"/>
              </a:ext>
            </a:extLst>
          </p:cNvPr>
          <p:cNvSpPr>
            <a:spLocks/>
          </p:cNvSpPr>
          <p:nvPr/>
        </p:nvSpPr>
        <p:spPr>
          <a:xfrm>
            <a:off x="6165975" y="1752782"/>
            <a:ext cx="5178681" cy="823196"/>
          </a:xfrm>
          <a:prstGeom prst="rect">
            <a:avLst/>
          </a:prstGeom>
        </p:spPr>
        <p:txBody>
          <a:bodyPr>
            <a:normAutofit/>
          </a:bodyPr>
          <a:lstStyle/>
          <a:p>
            <a:pPr defTabSz="905256">
              <a:spcAft>
                <a:spcPts val="600"/>
              </a:spcAft>
            </a:pPr>
            <a:r>
              <a:rPr lang="en-US" sz="2772" b="1" kern="1200">
                <a:solidFill>
                  <a:schemeClr val="tx1"/>
                </a:solidFill>
                <a:latin typeface="+mn-lt"/>
                <a:ea typeface="+mn-ea"/>
                <a:cs typeface="+mn-cs"/>
              </a:rPr>
              <a:t>4. Risk Assessment:</a:t>
            </a:r>
            <a:endParaRPr lang="en-NL" sz="2800"/>
          </a:p>
        </p:txBody>
      </p:sp>
      <p:sp>
        <p:nvSpPr>
          <p:cNvPr id="4" name="İçerik Yer Tutucusu 3"/>
          <p:cNvSpPr>
            <a:spLocks/>
          </p:cNvSpPr>
          <p:nvPr/>
        </p:nvSpPr>
        <p:spPr>
          <a:xfrm>
            <a:off x="6165975" y="2575978"/>
            <a:ext cx="5178681" cy="3681384"/>
          </a:xfrm>
          <a:prstGeom prst="rect">
            <a:avLst/>
          </a:prstGeom>
        </p:spPr>
        <p:txBody>
          <a:bodyPr>
            <a:normAutofit/>
          </a:bodyPr>
          <a:lstStyle/>
          <a:p>
            <a:pPr defTabSz="905256">
              <a:spcAft>
                <a:spcPts val="600"/>
              </a:spcAft>
            </a:pPr>
            <a:r>
              <a:rPr lang="en-US" sz="2376" kern="1200">
                <a:solidFill>
                  <a:schemeClr val="tx1"/>
                </a:solidFill>
                <a:latin typeface="+mn-lt"/>
                <a:ea typeface="+mn-ea"/>
                <a:cs typeface="+mn-cs"/>
              </a:rPr>
              <a:t>Once a signal is validated, the next step involves assessing the associated risks. </a:t>
            </a:r>
            <a:endParaRPr lang="tr-TR" sz="2400"/>
          </a:p>
        </p:txBody>
      </p:sp>
    </p:spTree>
    <p:extLst>
      <p:ext uri="{BB962C8B-B14F-4D97-AF65-F5344CB8AC3E}">
        <p14:creationId xmlns:p14="http://schemas.microsoft.com/office/powerpoint/2010/main" val="1948819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334644"/>
            <a:ext cx="10509504" cy="1076914"/>
          </a:xfrm>
        </p:spPr>
        <p:txBody>
          <a:bodyPr anchor="ctr">
            <a:normAutofit/>
          </a:bodyPr>
          <a:lstStyle/>
          <a:p>
            <a:r>
              <a:rPr lang="tr-TR" sz="4000" b="1"/>
              <a:t>The Pharmacovigilance Process</a:t>
            </a:r>
            <a:endParaRPr lang="tr-TR" sz="400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033F16CF-947D-7942-C97C-028AB50514CC}"/>
              </a:ext>
            </a:extLst>
          </p:cNvPr>
          <p:cNvGraphicFramePr>
            <a:graphicFrameLocks noGrp="1"/>
          </p:cNvGraphicFramePr>
          <p:nvPr>
            <p:ph idx="1"/>
            <p:extLst>
              <p:ext uri="{D42A27DB-BD31-4B8C-83A1-F6EECF244321}">
                <p14:modId xmlns:p14="http://schemas.microsoft.com/office/powerpoint/2010/main" val="4119657029"/>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04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Challenges in Pharmacovigilance</a:t>
            </a:r>
            <a:endParaRPr lang="tr-TR" dirty="0"/>
          </a:p>
        </p:txBody>
      </p:sp>
      <p:graphicFrame>
        <p:nvGraphicFramePr>
          <p:cNvPr id="4" name="Tablo 3"/>
          <p:cNvGraphicFramePr>
            <a:graphicFrameLocks noGrp="1"/>
          </p:cNvGraphicFramePr>
          <p:nvPr/>
        </p:nvGraphicFramePr>
        <p:xfrm>
          <a:off x="601248" y="1277654"/>
          <a:ext cx="11228541" cy="5457117"/>
        </p:xfrm>
        <a:graphic>
          <a:graphicData uri="http://schemas.openxmlformats.org/drawingml/2006/table">
            <a:tbl>
              <a:tblPr firstRow="1" bandRow="1">
                <a:tableStyleId>{5C22544A-7EE6-4342-B048-85BDC9FD1C3A}</a:tableStyleId>
              </a:tblPr>
              <a:tblGrid>
                <a:gridCol w="1782675">
                  <a:extLst>
                    <a:ext uri="{9D8B030D-6E8A-4147-A177-3AD203B41FA5}">
                      <a16:colId xmlns:a16="http://schemas.microsoft.com/office/drawing/2014/main" val="3229730883"/>
                    </a:ext>
                  </a:extLst>
                </a:gridCol>
                <a:gridCol w="4618751">
                  <a:extLst>
                    <a:ext uri="{9D8B030D-6E8A-4147-A177-3AD203B41FA5}">
                      <a16:colId xmlns:a16="http://schemas.microsoft.com/office/drawing/2014/main" val="2454062633"/>
                    </a:ext>
                  </a:extLst>
                </a:gridCol>
                <a:gridCol w="4827115">
                  <a:extLst>
                    <a:ext uri="{9D8B030D-6E8A-4147-A177-3AD203B41FA5}">
                      <a16:colId xmlns:a16="http://schemas.microsoft.com/office/drawing/2014/main" val="1065474444"/>
                    </a:ext>
                  </a:extLst>
                </a:gridCol>
              </a:tblGrid>
              <a:tr h="290605">
                <a:tc>
                  <a:txBody>
                    <a:bodyPr/>
                    <a:lstStyle/>
                    <a:p>
                      <a:endParaRPr lang="tr-TR" dirty="0"/>
                    </a:p>
                  </a:txBody>
                  <a:tcPr/>
                </a:tc>
                <a:tc>
                  <a:txBody>
                    <a:bodyPr/>
                    <a:lstStyle/>
                    <a:p>
                      <a:pPr algn="ctr"/>
                      <a:r>
                        <a:rPr lang="en-US" i="1" dirty="0" err="1"/>
                        <a:t>Challeng</a:t>
                      </a:r>
                      <a:r>
                        <a:rPr lang="tr-TR" i="1" dirty="0"/>
                        <a:t>e</a:t>
                      </a:r>
                      <a:endParaRPr lang="tr-TR" dirty="0"/>
                    </a:p>
                  </a:txBody>
                  <a:tcPr/>
                </a:tc>
                <a:tc>
                  <a:txBody>
                    <a:bodyPr/>
                    <a:lstStyle/>
                    <a:p>
                      <a:pPr algn="ctr"/>
                      <a:r>
                        <a:rPr lang="en-US" i="1" dirty="0"/>
                        <a:t>Impact</a:t>
                      </a:r>
                      <a:endParaRPr lang="tr-TR" dirty="0"/>
                    </a:p>
                  </a:txBody>
                  <a:tcPr/>
                </a:tc>
                <a:extLst>
                  <a:ext uri="{0D108BD9-81ED-4DB2-BD59-A6C34878D82A}">
                    <a16:rowId xmlns:a16="http://schemas.microsoft.com/office/drawing/2014/main" val="1243614736"/>
                  </a:ext>
                </a:extLst>
              </a:tr>
              <a:tr h="716206">
                <a:tc>
                  <a:txBody>
                    <a:bodyPr/>
                    <a:lstStyle/>
                    <a:p>
                      <a:r>
                        <a:rPr lang="en-US" sz="1600" b="1" dirty="0"/>
                        <a:t>1. Underreporting of Adverse Events</a:t>
                      </a:r>
                      <a:endParaRPr lang="tr-TR" sz="1600" dirty="0"/>
                    </a:p>
                  </a:txBody>
                  <a:tcPr/>
                </a:tc>
                <a:tc>
                  <a:txBody>
                    <a:bodyPr/>
                    <a:lstStyle/>
                    <a:p>
                      <a:r>
                        <a:rPr lang="en-US" sz="1600" b="0" i="0" kern="1200" dirty="0">
                          <a:solidFill>
                            <a:schemeClr val="tx1"/>
                          </a:solidFill>
                          <a:effectLst/>
                          <a:latin typeface="+mn-lt"/>
                          <a:ea typeface="+mn-ea"/>
                          <a:cs typeface="+mn-cs"/>
                        </a:rPr>
                        <a:t>One of the primary hurdles in pharmacovigilance is the underreporting of adverse events by healthcare professionals and patients</a:t>
                      </a:r>
                      <a:endParaRPr lang="tr-T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Underreporting hampers the ability to detect emerging safety signals early, leading to delayed responses and potentially putting patients at risk.</a:t>
                      </a:r>
                    </a:p>
                  </a:txBody>
                  <a:tcPr/>
                </a:tc>
                <a:extLst>
                  <a:ext uri="{0D108BD9-81ED-4DB2-BD59-A6C34878D82A}">
                    <a16:rowId xmlns:a16="http://schemas.microsoft.com/office/drawing/2014/main" val="3270058007"/>
                  </a:ext>
                </a:extLst>
              </a:tr>
              <a:tr h="737467">
                <a:tc>
                  <a:txBody>
                    <a:bodyPr/>
                    <a:lstStyle/>
                    <a:p>
                      <a:r>
                        <a:rPr lang="tr-TR" sz="1600" b="1" i="0" kern="1200" dirty="0">
                          <a:solidFill>
                            <a:schemeClr val="tx1"/>
                          </a:solidFill>
                          <a:effectLst/>
                          <a:latin typeface="+mn-lt"/>
                          <a:ea typeface="+mn-ea"/>
                          <a:cs typeface="+mn-cs"/>
                        </a:rPr>
                        <a:t>2. </a:t>
                      </a:r>
                      <a:r>
                        <a:rPr lang="en-US" sz="1600" b="1" i="0" kern="1200" dirty="0">
                          <a:solidFill>
                            <a:schemeClr val="tx1"/>
                          </a:solidFill>
                          <a:effectLst/>
                          <a:latin typeface="+mn-lt"/>
                          <a:ea typeface="+mn-ea"/>
                          <a:cs typeface="+mn-cs"/>
                        </a:rPr>
                        <a:t>Data Quality and Completeness</a:t>
                      </a:r>
                      <a:endParaRPr lang="tr-TR" sz="1600" dirty="0"/>
                    </a:p>
                  </a:txBody>
                  <a:tcPr/>
                </a:tc>
                <a:tc>
                  <a:txBody>
                    <a:bodyPr/>
                    <a:lstStyle/>
                    <a:p>
                      <a:r>
                        <a:rPr lang="en-US" sz="1600" b="0" i="0" kern="1200" dirty="0">
                          <a:solidFill>
                            <a:schemeClr val="tx1"/>
                          </a:solidFill>
                          <a:effectLst/>
                          <a:latin typeface="+mn-lt"/>
                          <a:ea typeface="+mn-ea"/>
                          <a:cs typeface="+mn-cs"/>
                        </a:rPr>
                        <a:t>Incomplete or inaccurate data pose significant challenges to the pharmacovigilance process</a:t>
                      </a:r>
                      <a:endParaRPr lang="tr-T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Poor data quality can lead to misinterpretation of safety signals, compromising the reliability of risk assessments and subsequent regulatory decisions.</a:t>
                      </a:r>
                    </a:p>
                  </a:txBody>
                  <a:tcPr/>
                </a:tc>
                <a:extLst>
                  <a:ext uri="{0D108BD9-81ED-4DB2-BD59-A6C34878D82A}">
                    <a16:rowId xmlns:a16="http://schemas.microsoft.com/office/drawing/2014/main" val="1451782788"/>
                  </a:ext>
                </a:extLst>
              </a:tr>
              <a:tr h="1145929">
                <a:tc>
                  <a:txBody>
                    <a:bodyPr/>
                    <a:lstStyle/>
                    <a:p>
                      <a:r>
                        <a:rPr lang="en-US" sz="1600" b="1" i="0" kern="1200" dirty="0">
                          <a:solidFill>
                            <a:schemeClr val="tx1"/>
                          </a:solidFill>
                          <a:effectLst/>
                          <a:latin typeface="+mn-lt"/>
                          <a:ea typeface="+mn-ea"/>
                          <a:cs typeface="+mn-cs"/>
                        </a:rPr>
                        <a:t>3. Regulatory Variability</a:t>
                      </a:r>
                      <a:endParaRPr lang="tr-TR"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The lack of uniformity in pharmacovigilance regulations and reporting requirements globally poses challenges for multinational pharmaceutical companies. Differing standards and expectations create complexities in compliance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solidFill>
                          <a:effectLst/>
                          <a:latin typeface="+mn-lt"/>
                          <a:ea typeface="+mn-ea"/>
                          <a:cs typeface="+mn-cs"/>
                        </a:rPr>
                        <a:t>Regulatory variability can result in inefficiencies, increased costs, and delays in responding to safety concerns, affecting the timely dissemination of crucial information.</a:t>
                      </a:r>
                    </a:p>
                  </a:txBody>
                  <a:tcPr/>
                </a:tc>
                <a:extLst>
                  <a:ext uri="{0D108BD9-81ED-4DB2-BD59-A6C34878D82A}">
                    <a16:rowId xmlns:a16="http://schemas.microsoft.com/office/drawing/2014/main" val="1678520464"/>
                  </a:ext>
                </a:extLst>
              </a:tr>
              <a:tr h="931068">
                <a:tc>
                  <a:txBody>
                    <a:bodyPr/>
                    <a:lstStyle/>
                    <a:p>
                      <a:r>
                        <a:rPr lang="en-US" sz="1600" b="1" i="0" kern="1200" dirty="0">
                          <a:solidFill>
                            <a:schemeClr val="tx1"/>
                          </a:solidFill>
                          <a:effectLst/>
                          <a:latin typeface="+mn-lt"/>
                          <a:ea typeface="+mn-ea"/>
                          <a:cs typeface="+mn-cs"/>
                        </a:rPr>
                        <a:t>4. Emerging Threats and Global Collaboration</a:t>
                      </a:r>
                      <a:endParaRPr lang="tr-TR" sz="1600" dirty="0"/>
                    </a:p>
                  </a:txBody>
                  <a:tcPr/>
                </a:tc>
                <a:tc>
                  <a:txBody>
                    <a:bodyPr/>
                    <a:lstStyle/>
                    <a:p>
                      <a:r>
                        <a:rPr lang="en-US" sz="1600" b="0" i="0" kern="1200" dirty="0">
                          <a:solidFill>
                            <a:schemeClr val="tx1"/>
                          </a:solidFill>
                          <a:effectLst/>
                          <a:latin typeface="+mn-lt"/>
                          <a:ea typeface="+mn-ea"/>
                          <a:cs typeface="+mn-cs"/>
                        </a:rPr>
                        <a:t>The rise of global health threats, such as antimicrobial resistance and emerging infectious diseases, demands collaborative efforts in pharmacovigilance. </a:t>
                      </a:r>
                      <a:endParaRPr lang="tr-TR" sz="1600" dirty="0"/>
                    </a:p>
                  </a:txBody>
                  <a:tcPr/>
                </a:tc>
                <a:tc>
                  <a:txBody>
                    <a:bodyPr/>
                    <a:lstStyle/>
                    <a:p>
                      <a:r>
                        <a:rPr lang="tr-TR" sz="1600" b="0" i="0" kern="1200" dirty="0">
                          <a:solidFill>
                            <a:schemeClr val="tx1"/>
                          </a:solidFill>
                          <a:effectLst/>
                          <a:latin typeface="+mn-lt"/>
                          <a:ea typeface="+mn-ea"/>
                          <a:cs typeface="+mn-cs"/>
                        </a:rPr>
                        <a:t>I</a:t>
                      </a:r>
                      <a:r>
                        <a:rPr lang="en-US" sz="1600" b="0" i="0" kern="1200" dirty="0" err="1">
                          <a:solidFill>
                            <a:schemeClr val="tx1"/>
                          </a:solidFill>
                          <a:effectLst/>
                          <a:latin typeface="+mn-lt"/>
                          <a:ea typeface="+mn-ea"/>
                          <a:cs typeface="+mn-cs"/>
                        </a:rPr>
                        <a:t>nadequate</a:t>
                      </a:r>
                      <a:r>
                        <a:rPr lang="en-US" sz="1600" b="0" i="0" kern="1200" dirty="0">
                          <a:solidFill>
                            <a:schemeClr val="tx1"/>
                          </a:solidFill>
                          <a:effectLst/>
                          <a:latin typeface="+mn-lt"/>
                          <a:ea typeface="+mn-ea"/>
                          <a:cs typeface="+mn-cs"/>
                        </a:rPr>
                        <a:t> collaboration impedes the timely identification and management of global health threats, potentially leading to widespread health crises</a:t>
                      </a:r>
                      <a:endParaRPr lang="tr-TR" sz="1600" dirty="0"/>
                    </a:p>
                  </a:txBody>
                  <a:tcPr/>
                </a:tc>
                <a:extLst>
                  <a:ext uri="{0D108BD9-81ED-4DB2-BD59-A6C34878D82A}">
                    <a16:rowId xmlns:a16="http://schemas.microsoft.com/office/drawing/2014/main" val="3036382923"/>
                  </a:ext>
                </a:extLst>
              </a:tr>
              <a:tr h="1067997">
                <a:tc>
                  <a:txBody>
                    <a:bodyPr/>
                    <a:lstStyle/>
                    <a:p>
                      <a:r>
                        <a:rPr lang="en-US" sz="1600" b="1" i="0" kern="1200" dirty="0">
                          <a:solidFill>
                            <a:schemeClr val="tx1"/>
                          </a:solidFill>
                          <a:effectLst/>
                          <a:latin typeface="+mn-lt"/>
                          <a:ea typeface="+mn-ea"/>
                          <a:cs typeface="+mn-cs"/>
                        </a:rPr>
                        <a:t>5. Technology Implementation and Integration</a:t>
                      </a:r>
                      <a:endParaRPr lang="tr-TR" sz="1600" dirty="0"/>
                    </a:p>
                  </a:txBody>
                  <a:tcPr/>
                </a:tc>
                <a:tc>
                  <a:txBody>
                    <a:bodyPr/>
                    <a:lstStyle/>
                    <a:p>
                      <a:r>
                        <a:rPr lang="en-US" sz="1600" b="0" i="0" kern="1200" dirty="0">
                          <a:solidFill>
                            <a:schemeClr val="tx1"/>
                          </a:solidFill>
                          <a:effectLst/>
                          <a:latin typeface="+mn-lt"/>
                          <a:ea typeface="+mn-ea"/>
                          <a:cs typeface="+mn-cs"/>
                        </a:rPr>
                        <a:t>While technology, including artificial intelligence and real-world evidence, holds great promise for advancing pharmacovigilance, integrating these technologies into existing systems poses challenges </a:t>
                      </a:r>
                      <a:endParaRPr lang="tr-TR" sz="1600" dirty="0"/>
                    </a:p>
                  </a:txBody>
                  <a:tcPr/>
                </a:tc>
                <a:tc>
                  <a:txBody>
                    <a:bodyPr/>
                    <a:lstStyle/>
                    <a:p>
                      <a:r>
                        <a:rPr lang="en-US" sz="1600" b="0" i="0" kern="1200" dirty="0">
                          <a:solidFill>
                            <a:schemeClr val="tx1"/>
                          </a:solidFill>
                          <a:effectLst/>
                          <a:latin typeface="+mn-lt"/>
                          <a:ea typeface="+mn-ea"/>
                          <a:cs typeface="+mn-cs"/>
                        </a:rPr>
                        <a:t>Slow adoption of advanced technologies limits the efficiency and effectiveness of pharmacovigilance activities, hindering the realization of their full potential</a:t>
                      </a:r>
                      <a:endParaRPr lang="tr-TR" sz="1600" dirty="0"/>
                    </a:p>
                  </a:txBody>
                  <a:tcPr/>
                </a:tc>
                <a:extLst>
                  <a:ext uri="{0D108BD9-81ED-4DB2-BD59-A6C34878D82A}">
                    <a16:rowId xmlns:a16="http://schemas.microsoft.com/office/drawing/2014/main" val="3861549834"/>
                  </a:ext>
                </a:extLst>
              </a:tr>
            </a:tbl>
          </a:graphicData>
        </a:graphic>
      </p:graphicFrame>
    </p:spTree>
    <p:extLst>
      <p:ext uri="{BB962C8B-B14F-4D97-AF65-F5344CB8AC3E}">
        <p14:creationId xmlns:p14="http://schemas.microsoft.com/office/powerpoint/2010/main" val="195498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4428</TotalTime>
  <Words>2624</Words>
  <Application>Microsoft Office PowerPoint</Application>
  <PresentationFormat>Breedbeeld</PresentationFormat>
  <Paragraphs>157</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Aptos</vt:lpstr>
      <vt:lpstr>Arial</vt:lpstr>
      <vt:lpstr>Calibri</vt:lpstr>
      <vt:lpstr>Calibri Light</vt:lpstr>
      <vt:lpstr>Roboto</vt:lpstr>
      <vt:lpstr>Office Theme</vt:lpstr>
      <vt:lpstr>DELIVERY:  WIDESPREAD USE OF DRUGS AND PHARMACOVIGILANCE</vt:lpstr>
      <vt:lpstr>Learning Objectives</vt:lpstr>
      <vt:lpstr>Agenda</vt:lpstr>
      <vt:lpstr>Factors Contributing to Widespread Drug Use</vt:lpstr>
      <vt:lpstr>The Importance of Pharmacovigilance:</vt:lpstr>
      <vt:lpstr>The Pharmacovigilance Process</vt:lpstr>
      <vt:lpstr>The Pharmacovigilance Process</vt:lpstr>
      <vt:lpstr>The Pharmacovigilance Process</vt:lpstr>
      <vt:lpstr>Challenges in Pharmacovigilance</vt:lpstr>
      <vt:lpstr>Questions and Discussion</vt:lpstr>
      <vt:lpstr>Conclusion</vt:lpstr>
      <vt:lpstr>Project Partners</vt:lpstr>
      <vt:lpstr>PowerPoint-presentatie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Arnold Bosman</cp:lastModifiedBy>
  <cp:revision>23</cp:revision>
  <dcterms:created xsi:type="dcterms:W3CDTF">2023-12-02T13:46:00Z</dcterms:created>
  <dcterms:modified xsi:type="dcterms:W3CDTF">2024-10-10T09:43:57Z</dcterms:modified>
</cp:coreProperties>
</file>