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9"/>
  </p:notesMasterIdLst>
  <p:sldIdLst>
    <p:sldId id="287" r:id="rId3"/>
    <p:sldId id="257" r:id="rId4"/>
    <p:sldId id="297" r:id="rId5"/>
    <p:sldId id="1722" r:id="rId6"/>
    <p:sldId id="298" r:id="rId7"/>
    <p:sldId id="1728" r:id="rId8"/>
    <p:sldId id="300" r:id="rId9"/>
    <p:sldId id="301" r:id="rId10"/>
    <p:sldId id="299" r:id="rId11"/>
    <p:sldId id="302" r:id="rId12"/>
    <p:sldId id="1733" r:id="rId13"/>
    <p:sldId id="303" r:id="rId14"/>
    <p:sldId id="1723" r:id="rId15"/>
    <p:sldId id="1739" r:id="rId16"/>
    <p:sldId id="1738" r:id="rId17"/>
    <p:sldId id="1736" r:id="rId1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E0F685-C7DF-AE17-AC0A-51F0BA7F9CBE}" name="Arnold Bosman" initials="" userId="S::Arnold@transmissible.eu::efb74f7b-cd5d-4276-8b4d-123c8fd09e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6"/>
    <p:restoredTop sz="68102" autoAdjust="0"/>
  </p:normalViewPr>
  <p:slideViewPr>
    <p:cSldViewPr snapToGrid="0">
      <p:cViewPr varScale="1">
        <p:scale>
          <a:sx n="59" d="100"/>
          <a:sy n="59" d="100"/>
        </p:scale>
        <p:origin x="9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DBA06-6F05-4FC6-AD6C-3FF19041E25B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4A0319-5CE9-4E71-BB56-84184ABFF813}">
      <dgm:prSet/>
      <dgm:spPr/>
      <dgm:t>
        <a:bodyPr/>
        <a:lstStyle/>
        <a:p>
          <a:r>
            <a:rPr lang="tr-TR" dirty="0"/>
            <a:t>Tanımla</a:t>
          </a:r>
          <a:endParaRPr lang="en-US" dirty="0"/>
        </a:p>
      </dgm:t>
    </dgm:pt>
    <dgm:pt modelId="{9EFC9C67-629C-44EF-BE6C-A50C9228F3D9}" type="parTrans" cxnId="{BB0189B8-5438-4BE7-AA2C-9AD103D2AED1}">
      <dgm:prSet/>
      <dgm:spPr/>
      <dgm:t>
        <a:bodyPr/>
        <a:lstStyle/>
        <a:p>
          <a:endParaRPr lang="en-US"/>
        </a:p>
      </dgm:t>
    </dgm:pt>
    <dgm:pt modelId="{FDD680FF-5897-4FFE-9F57-38A0583DA6D0}" type="sibTrans" cxnId="{BB0189B8-5438-4BE7-AA2C-9AD103D2AED1}">
      <dgm:prSet/>
      <dgm:spPr/>
      <dgm:t>
        <a:bodyPr/>
        <a:lstStyle/>
        <a:p>
          <a:endParaRPr lang="en-US"/>
        </a:p>
      </dgm:t>
    </dgm:pt>
    <dgm:pt modelId="{49301369-A5E2-47DB-AA26-AE837E7C2123}">
      <dgm:prSet/>
      <dgm:spPr/>
      <dgm:t>
        <a:bodyPr/>
        <a:lstStyle/>
        <a:p>
          <a:r>
            <a:rPr lang="en-US" dirty="0" err="1"/>
            <a:t>Yaygın</a:t>
          </a:r>
          <a:r>
            <a:rPr lang="en-US" dirty="0"/>
            <a:t> </a:t>
          </a:r>
          <a:r>
            <a:rPr lang="tr-TR" dirty="0"/>
            <a:t>ilaç</a:t>
          </a:r>
          <a:r>
            <a:rPr lang="en-US" dirty="0"/>
            <a:t> </a:t>
          </a:r>
          <a:r>
            <a:rPr lang="en-US" dirty="0" err="1"/>
            <a:t>Kullanımına</a:t>
          </a:r>
          <a:r>
            <a:rPr lang="en-US" dirty="0"/>
            <a:t> </a:t>
          </a:r>
          <a:r>
            <a:rPr lang="en-US" dirty="0" err="1"/>
            <a:t>Katkıda</a:t>
          </a:r>
          <a:r>
            <a:rPr lang="en-US" dirty="0"/>
            <a:t> </a:t>
          </a:r>
          <a:r>
            <a:rPr lang="en-US" dirty="0" err="1"/>
            <a:t>Bulunan</a:t>
          </a:r>
          <a:r>
            <a:rPr lang="en-US" dirty="0"/>
            <a:t> </a:t>
          </a:r>
          <a:r>
            <a:rPr lang="en-US" dirty="0" err="1"/>
            <a:t>Faktörler</a:t>
          </a:r>
          <a:endParaRPr lang="tr-TR" dirty="0"/>
        </a:p>
      </dgm:t>
    </dgm:pt>
    <dgm:pt modelId="{712109BB-7C14-4327-9740-F5EE6B5958FD}" type="parTrans" cxnId="{D14E5F75-9FED-4B92-8AF4-77F04FD3A6ED}">
      <dgm:prSet/>
      <dgm:spPr/>
      <dgm:t>
        <a:bodyPr/>
        <a:lstStyle/>
        <a:p>
          <a:endParaRPr lang="tr-TR"/>
        </a:p>
      </dgm:t>
    </dgm:pt>
    <dgm:pt modelId="{A5C040CC-175B-4FCB-AC7E-8AEC824B6203}" type="sibTrans" cxnId="{D14E5F75-9FED-4B92-8AF4-77F04FD3A6ED}">
      <dgm:prSet/>
      <dgm:spPr/>
      <dgm:t>
        <a:bodyPr/>
        <a:lstStyle/>
        <a:p>
          <a:endParaRPr lang="tr-TR"/>
        </a:p>
      </dgm:t>
    </dgm:pt>
    <dgm:pt modelId="{41EC86AE-D284-49E8-AEC2-F02B298F7865}">
      <dgm:prSet/>
      <dgm:spPr/>
      <dgm:t>
        <a:bodyPr/>
        <a:lstStyle/>
        <a:p>
          <a:r>
            <a:rPr lang="tr-TR" dirty="0"/>
            <a:t>Hatırla</a:t>
          </a:r>
        </a:p>
      </dgm:t>
    </dgm:pt>
    <dgm:pt modelId="{EDC77AF9-6127-4E5A-9876-B9E3F980C0B8}" type="parTrans" cxnId="{37900CFC-BFC6-483B-9D9A-1A06EDB218AF}">
      <dgm:prSet/>
      <dgm:spPr/>
      <dgm:t>
        <a:bodyPr/>
        <a:lstStyle/>
        <a:p>
          <a:endParaRPr lang="tr-TR"/>
        </a:p>
      </dgm:t>
    </dgm:pt>
    <dgm:pt modelId="{4EC61155-CCDC-4403-B05A-657146F1D547}" type="sibTrans" cxnId="{37900CFC-BFC6-483B-9D9A-1A06EDB218AF}">
      <dgm:prSet/>
      <dgm:spPr/>
      <dgm:t>
        <a:bodyPr/>
        <a:lstStyle/>
        <a:p>
          <a:endParaRPr lang="tr-TR"/>
        </a:p>
      </dgm:t>
    </dgm:pt>
    <dgm:pt modelId="{A9AB6782-B7B5-4EDB-8213-39BE1D0969C6}">
      <dgm:prSet/>
      <dgm:spPr/>
      <dgm:t>
        <a:bodyPr/>
        <a:lstStyle/>
        <a:p>
          <a:r>
            <a:rPr lang="tr-TR" dirty="0"/>
            <a:t>Yan etki türleri ve ilaç güvenliğinin izlenmesinin önemi</a:t>
          </a:r>
        </a:p>
      </dgm:t>
    </dgm:pt>
    <dgm:pt modelId="{05D2548D-DE2B-4C63-AFF6-6BEEFB4CF3BF}" type="parTrans" cxnId="{8EC70D42-955B-4F97-9888-2BBF53DF6B06}">
      <dgm:prSet/>
      <dgm:spPr/>
      <dgm:t>
        <a:bodyPr/>
        <a:lstStyle/>
        <a:p>
          <a:endParaRPr lang="tr-TR"/>
        </a:p>
      </dgm:t>
    </dgm:pt>
    <dgm:pt modelId="{4D26F1DE-DC6E-4876-BCC4-34958469A321}" type="sibTrans" cxnId="{8EC70D42-955B-4F97-9888-2BBF53DF6B06}">
      <dgm:prSet/>
      <dgm:spPr/>
      <dgm:t>
        <a:bodyPr/>
        <a:lstStyle/>
        <a:p>
          <a:endParaRPr lang="tr-TR"/>
        </a:p>
      </dgm:t>
    </dgm:pt>
    <dgm:pt modelId="{D3622082-8354-47FF-8F5F-7C02425CC888}">
      <dgm:prSet/>
      <dgm:spPr/>
      <dgm:t>
        <a:bodyPr/>
        <a:lstStyle/>
        <a:p>
          <a:r>
            <a:rPr lang="tr-TR" dirty="0"/>
            <a:t>Yorumla</a:t>
          </a:r>
        </a:p>
      </dgm:t>
    </dgm:pt>
    <dgm:pt modelId="{AA614069-0B88-437F-8E75-D0423148BA1C}" type="parTrans" cxnId="{E43F1EBE-259E-4EAB-8711-3F8A8AA83990}">
      <dgm:prSet/>
      <dgm:spPr/>
      <dgm:t>
        <a:bodyPr/>
        <a:lstStyle/>
        <a:p>
          <a:endParaRPr lang="tr-TR"/>
        </a:p>
      </dgm:t>
    </dgm:pt>
    <dgm:pt modelId="{D6879A4F-5D5F-42EB-9413-F653A73214CD}" type="sibTrans" cxnId="{E43F1EBE-259E-4EAB-8711-3F8A8AA83990}">
      <dgm:prSet/>
      <dgm:spPr/>
      <dgm:t>
        <a:bodyPr/>
        <a:lstStyle/>
        <a:p>
          <a:endParaRPr lang="tr-TR"/>
        </a:p>
      </dgm:t>
    </dgm:pt>
    <dgm:pt modelId="{E0E21507-EFCF-4A5F-89E8-D645ACCA3DFA}">
      <dgm:prSet/>
      <dgm:spPr/>
      <dgm:t>
        <a:bodyPr/>
        <a:lstStyle/>
        <a:p>
          <a:r>
            <a:rPr lang="tr-TR" dirty="0" err="1"/>
            <a:t>Farmakoviijilans</a:t>
          </a:r>
          <a:r>
            <a:rPr lang="tr-TR" dirty="0"/>
            <a:t> kavramı</a:t>
          </a:r>
        </a:p>
      </dgm:t>
    </dgm:pt>
    <dgm:pt modelId="{10C2EA5F-59D1-481C-AD0B-B750EE96AE9B}" type="parTrans" cxnId="{2E8E1B87-C4A6-4C24-8CD0-159686D77553}">
      <dgm:prSet/>
      <dgm:spPr/>
      <dgm:t>
        <a:bodyPr/>
        <a:lstStyle/>
        <a:p>
          <a:endParaRPr lang="tr-TR"/>
        </a:p>
      </dgm:t>
    </dgm:pt>
    <dgm:pt modelId="{C0385F81-F411-440A-99E2-85C8805252FC}" type="sibTrans" cxnId="{2E8E1B87-C4A6-4C24-8CD0-159686D77553}">
      <dgm:prSet/>
      <dgm:spPr/>
      <dgm:t>
        <a:bodyPr/>
        <a:lstStyle/>
        <a:p>
          <a:endParaRPr lang="tr-TR"/>
        </a:p>
      </dgm:t>
    </dgm:pt>
    <dgm:pt modelId="{60DC5EF4-C9F9-4087-9E1F-68508E267074}">
      <dgm:prSet/>
      <dgm:spPr/>
      <dgm:t>
        <a:bodyPr/>
        <a:lstStyle/>
        <a:p>
          <a:r>
            <a:rPr lang="tr-TR" dirty="0" err="1"/>
            <a:t>Açıkla</a:t>
          </a:r>
        </a:p>
      </dgm:t>
    </dgm:pt>
    <dgm:pt modelId="{7F45EF0B-1F2F-4AB4-8194-F593A6630652}" type="parTrans" cxnId="{48BD659C-44C5-49B6-8B0F-B73CA5B83C1B}">
      <dgm:prSet/>
      <dgm:spPr/>
      <dgm:t>
        <a:bodyPr/>
        <a:lstStyle/>
        <a:p>
          <a:endParaRPr lang="tr-TR"/>
        </a:p>
      </dgm:t>
    </dgm:pt>
    <dgm:pt modelId="{877C74BF-8124-4EAD-914C-0B416E134A16}" type="sibTrans" cxnId="{48BD659C-44C5-49B6-8B0F-B73CA5B83C1B}">
      <dgm:prSet/>
      <dgm:spPr/>
      <dgm:t>
        <a:bodyPr/>
        <a:lstStyle/>
        <a:p>
          <a:endParaRPr lang="tr-TR"/>
        </a:p>
      </dgm:t>
    </dgm:pt>
    <dgm:pt modelId="{5C5A8BF6-597C-4B93-ADA4-AD83FA1D95B5}">
      <dgm:prSet/>
      <dgm:spPr/>
      <dgm:t>
        <a:bodyPr/>
        <a:lstStyle/>
        <a:p>
          <a:r>
            <a:rPr lang="tr-TR" dirty="0"/>
            <a:t>F</a:t>
          </a:r>
          <a:r>
            <a:rPr lang="nb-NO" dirty="0"/>
            <a:t>armakovijilans sistemleri ve bunların işleyişi</a:t>
          </a:r>
          <a:endParaRPr lang="tr-TR" dirty="0" err="1"/>
        </a:p>
      </dgm:t>
    </dgm:pt>
    <dgm:pt modelId="{EF942A96-2432-48EF-AD04-7E864A81E721}" type="parTrans" cxnId="{36A4CB8D-A99A-4D46-86FB-6C7B11E59077}">
      <dgm:prSet/>
      <dgm:spPr/>
      <dgm:t>
        <a:bodyPr/>
        <a:lstStyle/>
        <a:p>
          <a:endParaRPr lang="tr-TR"/>
        </a:p>
      </dgm:t>
    </dgm:pt>
    <dgm:pt modelId="{E6F08CBB-65D9-4843-87CE-B8BE24234FF8}" type="sibTrans" cxnId="{36A4CB8D-A99A-4D46-86FB-6C7B11E59077}">
      <dgm:prSet/>
      <dgm:spPr/>
      <dgm:t>
        <a:bodyPr/>
        <a:lstStyle/>
        <a:p>
          <a:endParaRPr lang="tr-TR"/>
        </a:p>
      </dgm:t>
    </dgm:pt>
    <dgm:pt modelId="{62498256-D6A9-EF42-B5B5-D595AA322FC6}" type="pres">
      <dgm:prSet presAssocID="{341DBA06-6F05-4FC6-AD6C-3FF19041E25B}" presName="Name0" presStyleCnt="0">
        <dgm:presLayoutVars>
          <dgm:dir/>
          <dgm:animLvl val="lvl"/>
          <dgm:resizeHandles val="exact"/>
        </dgm:presLayoutVars>
      </dgm:prSet>
      <dgm:spPr/>
    </dgm:pt>
    <dgm:pt modelId="{210FE58A-C5D6-A841-9CE0-57E165B8735A}" type="pres">
      <dgm:prSet presAssocID="{C94A0319-5CE9-4E71-BB56-84184ABFF813}" presName="linNode" presStyleCnt="0"/>
      <dgm:spPr/>
    </dgm:pt>
    <dgm:pt modelId="{C9CBE89E-5935-6343-A13D-FFD1BFA17121}" type="pres">
      <dgm:prSet presAssocID="{C94A0319-5CE9-4E71-BB56-84184ABFF813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9D25FA2D-E74A-7D4E-BD1B-371401AD3E0A}" type="pres">
      <dgm:prSet presAssocID="{C94A0319-5CE9-4E71-BB56-84184ABFF813}" presName="descendantText" presStyleLbl="alignAccFollowNode1" presStyleIdx="0" presStyleCnt="4">
        <dgm:presLayoutVars>
          <dgm:bulletEnabled/>
        </dgm:presLayoutVars>
      </dgm:prSet>
      <dgm:spPr/>
    </dgm:pt>
    <dgm:pt modelId="{5522B6F9-829D-EE49-8946-83FF46858742}" type="pres">
      <dgm:prSet presAssocID="{FDD680FF-5897-4FFE-9F57-38A0583DA6D0}" presName="sp" presStyleCnt="0"/>
      <dgm:spPr/>
    </dgm:pt>
    <dgm:pt modelId="{C2BF28D5-06E0-4256-AE8D-02BB8F99D89A}" type="pres">
      <dgm:prSet presAssocID="{41EC86AE-D284-49E8-AEC2-F02B298F7865}" presName="linNode" presStyleCnt="0"/>
      <dgm:spPr/>
    </dgm:pt>
    <dgm:pt modelId="{EA1705D3-90C5-4C84-8E88-4ED0609909ED}" type="pres">
      <dgm:prSet presAssocID="{41EC86AE-D284-49E8-AEC2-F02B298F7865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227AEB2C-188F-42B4-9493-6CD268B9FFAB}" type="pres">
      <dgm:prSet presAssocID="{41EC86AE-D284-49E8-AEC2-F02B298F7865}" presName="descendantText" presStyleLbl="alignAccFollowNode1" presStyleIdx="1" presStyleCnt="4">
        <dgm:presLayoutVars>
          <dgm:bulletEnabled/>
        </dgm:presLayoutVars>
      </dgm:prSet>
      <dgm:spPr/>
    </dgm:pt>
    <dgm:pt modelId="{C2E7C4B0-84B4-4F16-855F-9B040C2846FC}" type="pres">
      <dgm:prSet presAssocID="{4EC61155-CCDC-4403-B05A-657146F1D547}" presName="sp" presStyleCnt="0"/>
      <dgm:spPr/>
    </dgm:pt>
    <dgm:pt modelId="{B33404F6-379E-4411-AF86-8ACF5CDAA455}" type="pres">
      <dgm:prSet presAssocID="{D3622082-8354-47FF-8F5F-7C02425CC888}" presName="linNode" presStyleCnt="0"/>
      <dgm:spPr/>
    </dgm:pt>
    <dgm:pt modelId="{6A1DC78B-5901-49BD-A278-FFC0137E309B}" type="pres">
      <dgm:prSet presAssocID="{D3622082-8354-47FF-8F5F-7C02425CC888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2CC45F07-7489-4E60-A46F-712AF3D49A72}" type="pres">
      <dgm:prSet presAssocID="{D3622082-8354-47FF-8F5F-7C02425CC888}" presName="descendantText" presStyleLbl="alignAccFollowNode1" presStyleIdx="2" presStyleCnt="4">
        <dgm:presLayoutVars>
          <dgm:bulletEnabled/>
        </dgm:presLayoutVars>
      </dgm:prSet>
      <dgm:spPr/>
    </dgm:pt>
    <dgm:pt modelId="{20DD31A9-6954-4035-914B-6C5C6FAF4071}" type="pres">
      <dgm:prSet presAssocID="{D6879A4F-5D5F-42EB-9413-F653A73214CD}" presName="sp" presStyleCnt="0"/>
      <dgm:spPr/>
    </dgm:pt>
    <dgm:pt modelId="{C45DCED4-73A0-4EAC-9C31-33702ABBB064}" type="pres">
      <dgm:prSet presAssocID="{60DC5EF4-C9F9-4087-9E1F-68508E267074}" presName="linNode" presStyleCnt="0"/>
      <dgm:spPr/>
    </dgm:pt>
    <dgm:pt modelId="{98AC7FD8-BFCA-4469-A6D0-DA7B98BA8BB2}" type="pres">
      <dgm:prSet presAssocID="{60DC5EF4-C9F9-4087-9E1F-68508E267074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C5EB0022-67C9-457D-818B-29C2D7134447}" type="pres">
      <dgm:prSet presAssocID="{60DC5EF4-C9F9-4087-9E1F-68508E267074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0CF99A23-2B39-4305-8520-F972AEAFB49D}" type="presOf" srcId="{D3622082-8354-47FF-8F5F-7C02425CC888}" destId="{6A1DC78B-5901-49BD-A278-FFC0137E309B}" srcOrd="0" destOrd="0" presId="urn:microsoft.com/office/officeart/2016/7/layout/VerticalSolidActionList"/>
    <dgm:cxn modelId="{CF21A961-A022-0444-8EDC-50BFF7F7DEF8}" type="presOf" srcId="{341DBA06-6F05-4FC6-AD6C-3FF19041E25B}" destId="{62498256-D6A9-EF42-B5B5-D595AA322FC6}" srcOrd="0" destOrd="0" presId="urn:microsoft.com/office/officeart/2016/7/layout/VerticalSolidActionList"/>
    <dgm:cxn modelId="{8EC70D42-955B-4F97-9888-2BBF53DF6B06}" srcId="{41EC86AE-D284-49E8-AEC2-F02B298F7865}" destId="{A9AB6782-B7B5-4EDB-8213-39BE1D0969C6}" srcOrd="0" destOrd="0" parTransId="{05D2548D-DE2B-4C63-AFF6-6BEEFB4CF3BF}" sibTransId="{4D26F1DE-DC6E-4876-BCC4-34958469A321}"/>
    <dgm:cxn modelId="{F6D0EA69-6218-438D-AD83-06B2424D29B4}" type="presOf" srcId="{5C5A8BF6-597C-4B93-ADA4-AD83FA1D95B5}" destId="{C5EB0022-67C9-457D-818B-29C2D7134447}" srcOrd="0" destOrd="0" presId="urn:microsoft.com/office/officeart/2016/7/layout/VerticalSolidActionList"/>
    <dgm:cxn modelId="{D14E5F75-9FED-4B92-8AF4-77F04FD3A6ED}" srcId="{C94A0319-5CE9-4E71-BB56-84184ABFF813}" destId="{49301369-A5E2-47DB-AA26-AE837E7C2123}" srcOrd="0" destOrd="0" parTransId="{712109BB-7C14-4327-9740-F5EE6B5958FD}" sibTransId="{A5C040CC-175B-4FCB-AC7E-8AEC824B6203}"/>
    <dgm:cxn modelId="{517BBD80-91C7-4F03-AAFA-23EE5250349E}" type="presOf" srcId="{A9AB6782-B7B5-4EDB-8213-39BE1D0969C6}" destId="{227AEB2C-188F-42B4-9493-6CD268B9FFAB}" srcOrd="0" destOrd="0" presId="urn:microsoft.com/office/officeart/2016/7/layout/VerticalSolidActionList"/>
    <dgm:cxn modelId="{BAD32F81-711D-4A79-9C48-1444426103A9}" type="presOf" srcId="{E0E21507-EFCF-4A5F-89E8-D645ACCA3DFA}" destId="{2CC45F07-7489-4E60-A46F-712AF3D49A72}" srcOrd="0" destOrd="0" presId="urn:microsoft.com/office/officeart/2016/7/layout/VerticalSolidActionList"/>
    <dgm:cxn modelId="{2E8E1B87-C4A6-4C24-8CD0-159686D77553}" srcId="{D3622082-8354-47FF-8F5F-7C02425CC888}" destId="{E0E21507-EFCF-4A5F-89E8-D645ACCA3DFA}" srcOrd="0" destOrd="0" parTransId="{10C2EA5F-59D1-481C-AD0B-B750EE96AE9B}" sibTransId="{C0385F81-F411-440A-99E2-85C8805252FC}"/>
    <dgm:cxn modelId="{36A4CB8D-A99A-4D46-86FB-6C7B11E59077}" srcId="{60DC5EF4-C9F9-4087-9E1F-68508E267074}" destId="{5C5A8BF6-597C-4B93-ADA4-AD83FA1D95B5}" srcOrd="0" destOrd="0" parTransId="{EF942A96-2432-48EF-AD04-7E864A81E721}" sibTransId="{E6F08CBB-65D9-4843-87CE-B8BE24234FF8}"/>
    <dgm:cxn modelId="{48BD659C-44C5-49B6-8B0F-B73CA5B83C1B}" srcId="{341DBA06-6F05-4FC6-AD6C-3FF19041E25B}" destId="{60DC5EF4-C9F9-4087-9E1F-68508E267074}" srcOrd="3" destOrd="0" parTransId="{7F45EF0B-1F2F-4AB4-8194-F593A6630652}" sibTransId="{877C74BF-8124-4EAD-914C-0B416E134A16}"/>
    <dgm:cxn modelId="{BDA53BA8-D365-E44E-A851-FFAB57F5DBA4}" type="presOf" srcId="{C94A0319-5CE9-4E71-BB56-84184ABFF813}" destId="{C9CBE89E-5935-6343-A13D-FFD1BFA17121}" srcOrd="0" destOrd="0" presId="urn:microsoft.com/office/officeart/2016/7/layout/VerticalSolidActionList"/>
    <dgm:cxn modelId="{DCA8F1A8-2C1C-4B80-9356-46D756E4D0B0}" type="presOf" srcId="{49301369-A5E2-47DB-AA26-AE837E7C2123}" destId="{9D25FA2D-E74A-7D4E-BD1B-371401AD3E0A}" srcOrd="0" destOrd="0" presId="urn:microsoft.com/office/officeart/2016/7/layout/VerticalSolidActionList"/>
    <dgm:cxn modelId="{BB0189B8-5438-4BE7-AA2C-9AD103D2AED1}" srcId="{341DBA06-6F05-4FC6-AD6C-3FF19041E25B}" destId="{C94A0319-5CE9-4E71-BB56-84184ABFF813}" srcOrd="0" destOrd="0" parTransId="{9EFC9C67-629C-44EF-BE6C-A50C9228F3D9}" sibTransId="{FDD680FF-5897-4FFE-9F57-38A0583DA6D0}"/>
    <dgm:cxn modelId="{E43F1EBE-259E-4EAB-8711-3F8A8AA83990}" srcId="{341DBA06-6F05-4FC6-AD6C-3FF19041E25B}" destId="{D3622082-8354-47FF-8F5F-7C02425CC888}" srcOrd="2" destOrd="0" parTransId="{AA614069-0B88-437F-8E75-D0423148BA1C}" sibTransId="{D6879A4F-5D5F-42EB-9413-F653A73214CD}"/>
    <dgm:cxn modelId="{16C314CF-5B61-4CF5-A806-F86CC529AA73}" type="presOf" srcId="{60DC5EF4-C9F9-4087-9E1F-68508E267074}" destId="{98AC7FD8-BFCA-4469-A6D0-DA7B98BA8BB2}" srcOrd="0" destOrd="0" presId="urn:microsoft.com/office/officeart/2016/7/layout/VerticalSolidActionList"/>
    <dgm:cxn modelId="{E55A8DDA-7BD0-429D-A49F-D1176AB1994D}" type="presOf" srcId="{41EC86AE-D284-49E8-AEC2-F02B298F7865}" destId="{EA1705D3-90C5-4C84-8E88-4ED0609909ED}" srcOrd="0" destOrd="0" presId="urn:microsoft.com/office/officeart/2016/7/layout/VerticalSolidActionList"/>
    <dgm:cxn modelId="{37900CFC-BFC6-483B-9D9A-1A06EDB218AF}" srcId="{341DBA06-6F05-4FC6-AD6C-3FF19041E25B}" destId="{41EC86AE-D284-49E8-AEC2-F02B298F7865}" srcOrd="1" destOrd="0" parTransId="{EDC77AF9-6127-4E5A-9876-B9E3F980C0B8}" sibTransId="{4EC61155-CCDC-4403-B05A-657146F1D547}"/>
    <dgm:cxn modelId="{A030C3A8-1683-E943-B953-60D7A31EFB3F}" type="presParOf" srcId="{62498256-D6A9-EF42-B5B5-D595AA322FC6}" destId="{210FE58A-C5D6-A841-9CE0-57E165B8735A}" srcOrd="0" destOrd="0" presId="urn:microsoft.com/office/officeart/2016/7/layout/VerticalSolidActionList"/>
    <dgm:cxn modelId="{795E25DE-181C-194E-A7E6-1AA4B678D547}" type="presParOf" srcId="{210FE58A-C5D6-A841-9CE0-57E165B8735A}" destId="{C9CBE89E-5935-6343-A13D-FFD1BFA17121}" srcOrd="0" destOrd="0" presId="urn:microsoft.com/office/officeart/2016/7/layout/VerticalSolidActionList"/>
    <dgm:cxn modelId="{A0412AB1-1DCE-904C-A93F-153552E9C9E8}" type="presParOf" srcId="{210FE58A-C5D6-A841-9CE0-57E165B8735A}" destId="{9D25FA2D-E74A-7D4E-BD1B-371401AD3E0A}" srcOrd="1" destOrd="0" presId="urn:microsoft.com/office/officeart/2016/7/layout/VerticalSolidActionList"/>
    <dgm:cxn modelId="{E24445FF-A641-864C-9659-8690176C9CEE}" type="presParOf" srcId="{62498256-D6A9-EF42-B5B5-D595AA322FC6}" destId="{5522B6F9-829D-EE49-8946-83FF46858742}" srcOrd="1" destOrd="0" presId="urn:microsoft.com/office/officeart/2016/7/layout/VerticalSolidActionList"/>
    <dgm:cxn modelId="{FBBCAD99-09BA-4B86-A6F6-1998492709CA}" type="presParOf" srcId="{62498256-D6A9-EF42-B5B5-D595AA322FC6}" destId="{C2BF28D5-06E0-4256-AE8D-02BB8F99D89A}" srcOrd="2" destOrd="0" presId="urn:microsoft.com/office/officeart/2016/7/layout/VerticalSolidActionList"/>
    <dgm:cxn modelId="{DC7ECFDA-DA31-4E57-9160-08AD7A423F0B}" type="presParOf" srcId="{C2BF28D5-06E0-4256-AE8D-02BB8F99D89A}" destId="{EA1705D3-90C5-4C84-8E88-4ED0609909ED}" srcOrd="0" destOrd="0" presId="urn:microsoft.com/office/officeart/2016/7/layout/VerticalSolidActionList"/>
    <dgm:cxn modelId="{F59A9C28-8E98-45EF-B0EC-EC9764F42E2E}" type="presParOf" srcId="{C2BF28D5-06E0-4256-AE8D-02BB8F99D89A}" destId="{227AEB2C-188F-42B4-9493-6CD268B9FFAB}" srcOrd="1" destOrd="0" presId="urn:microsoft.com/office/officeart/2016/7/layout/VerticalSolidActionList"/>
    <dgm:cxn modelId="{D44DB7BE-E334-4E87-8731-0571FAB914AD}" type="presParOf" srcId="{62498256-D6A9-EF42-B5B5-D595AA322FC6}" destId="{C2E7C4B0-84B4-4F16-855F-9B040C2846FC}" srcOrd="3" destOrd="0" presId="urn:microsoft.com/office/officeart/2016/7/layout/VerticalSolidActionList"/>
    <dgm:cxn modelId="{3FE8E8EB-EA57-4ACC-BDD9-460549901C49}" type="presParOf" srcId="{62498256-D6A9-EF42-B5B5-D595AA322FC6}" destId="{B33404F6-379E-4411-AF86-8ACF5CDAA455}" srcOrd="4" destOrd="0" presId="urn:microsoft.com/office/officeart/2016/7/layout/VerticalSolidActionList"/>
    <dgm:cxn modelId="{313A9B5C-5F64-4C70-B3E2-8915D480BBCF}" type="presParOf" srcId="{B33404F6-379E-4411-AF86-8ACF5CDAA455}" destId="{6A1DC78B-5901-49BD-A278-FFC0137E309B}" srcOrd="0" destOrd="0" presId="urn:microsoft.com/office/officeart/2016/7/layout/VerticalSolidActionList"/>
    <dgm:cxn modelId="{4424A4F0-4AD5-4D65-9E9F-0309AA0EBBAC}" type="presParOf" srcId="{B33404F6-379E-4411-AF86-8ACF5CDAA455}" destId="{2CC45F07-7489-4E60-A46F-712AF3D49A72}" srcOrd="1" destOrd="0" presId="urn:microsoft.com/office/officeart/2016/7/layout/VerticalSolidActionList"/>
    <dgm:cxn modelId="{A419493B-2BC0-4B94-9145-DD30E5620243}" type="presParOf" srcId="{62498256-D6A9-EF42-B5B5-D595AA322FC6}" destId="{20DD31A9-6954-4035-914B-6C5C6FAF4071}" srcOrd="5" destOrd="0" presId="urn:microsoft.com/office/officeart/2016/7/layout/VerticalSolidActionList"/>
    <dgm:cxn modelId="{DC220062-9234-4D70-BCB3-DE96D0B0C2B8}" type="presParOf" srcId="{62498256-D6A9-EF42-B5B5-D595AA322FC6}" destId="{C45DCED4-73A0-4EAC-9C31-33702ABBB064}" srcOrd="6" destOrd="0" presId="urn:microsoft.com/office/officeart/2016/7/layout/VerticalSolidActionList"/>
    <dgm:cxn modelId="{8B0CEA35-C654-482B-ADD3-57E16C4C76CA}" type="presParOf" srcId="{C45DCED4-73A0-4EAC-9C31-33702ABBB064}" destId="{98AC7FD8-BFCA-4469-A6D0-DA7B98BA8BB2}" srcOrd="0" destOrd="0" presId="urn:microsoft.com/office/officeart/2016/7/layout/VerticalSolidActionList"/>
    <dgm:cxn modelId="{5F834E73-5F89-41EE-B328-F2B09F23DCC2}" type="presParOf" srcId="{C45DCED4-73A0-4EAC-9C31-33702ABBB064}" destId="{C5EB0022-67C9-457D-818B-29C2D713444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FBCC3-A5F4-4904-85F6-C3A564FBE562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E72F523-75CB-45DB-8A56-89B1E8CBDED9}">
      <dgm:prSet/>
      <dgm:spPr/>
      <dgm:t>
        <a:bodyPr/>
        <a:lstStyle/>
        <a:p>
          <a:pPr rtl="0"/>
          <a:r>
            <a:rPr lang="tr-TR" dirty="0"/>
            <a:t>Artan Hastalık Yükü</a:t>
          </a:r>
        </a:p>
      </dgm:t>
    </dgm:pt>
    <dgm:pt modelId="{70714875-3C9B-4CF4-A599-EC3376CCD968}" type="parTrans" cxnId="{779F2D26-F005-474C-AA3E-162A8AC13F1E}">
      <dgm:prSet/>
      <dgm:spPr/>
      <dgm:t>
        <a:bodyPr/>
        <a:lstStyle/>
        <a:p>
          <a:endParaRPr lang="tr-TR"/>
        </a:p>
      </dgm:t>
    </dgm:pt>
    <dgm:pt modelId="{65F6DE8A-A66D-4970-BF65-CAE78FBC9F3B}" type="sibTrans" cxnId="{779F2D26-F005-474C-AA3E-162A8AC13F1E}">
      <dgm:prSet/>
      <dgm:spPr/>
      <dgm:t>
        <a:bodyPr/>
        <a:lstStyle/>
        <a:p>
          <a:endParaRPr lang="tr-TR"/>
        </a:p>
      </dgm:t>
    </dgm:pt>
    <dgm:pt modelId="{7D6345C3-A32A-4A4D-8058-F981A8279187}">
      <dgm:prSet/>
      <dgm:spPr/>
      <dgm:t>
        <a:bodyPr/>
        <a:lstStyle/>
        <a:p>
          <a:r>
            <a:rPr lang="tr-TR" dirty="0"/>
            <a:t>Yaşlanan Nüfus</a:t>
          </a:r>
        </a:p>
      </dgm:t>
    </dgm:pt>
    <dgm:pt modelId="{1832BC0A-2DA5-4EB3-B82F-2BF92EC47018}" type="parTrans" cxnId="{A0D06660-1412-44FD-9208-A6983821B972}">
      <dgm:prSet/>
      <dgm:spPr/>
      <dgm:t>
        <a:bodyPr/>
        <a:lstStyle/>
        <a:p>
          <a:endParaRPr lang="tr-TR"/>
        </a:p>
      </dgm:t>
    </dgm:pt>
    <dgm:pt modelId="{8F18342D-0464-48DE-94E3-D4EC818FAD90}" type="sibTrans" cxnId="{A0D06660-1412-44FD-9208-A6983821B972}">
      <dgm:prSet/>
      <dgm:spPr/>
      <dgm:t>
        <a:bodyPr/>
        <a:lstStyle/>
        <a:p>
          <a:endParaRPr lang="tr-TR"/>
        </a:p>
      </dgm:t>
    </dgm:pt>
    <dgm:pt modelId="{0C08FA1C-1091-4158-94DE-01D179F906E9}">
      <dgm:prSet/>
      <dgm:spPr/>
      <dgm:t>
        <a:bodyPr/>
        <a:lstStyle/>
        <a:p>
          <a:r>
            <a:rPr lang="tr-TR" dirty="0"/>
            <a:t>Küreselleşme ve Kentleşme</a:t>
          </a:r>
        </a:p>
      </dgm:t>
    </dgm:pt>
    <dgm:pt modelId="{6354C4A3-76D6-47CA-9E18-AC5291D450FA}" type="parTrans" cxnId="{68FC46D6-B6C9-47D4-A8BF-218F8750FBB9}">
      <dgm:prSet/>
      <dgm:spPr/>
      <dgm:t>
        <a:bodyPr/>
        <a:lstStyle/>
        <a:p>
          <a:endParaRPr lang="tr-TR"/>
        </a:p>
      </dgm:t>
    </dgm:pt>
    <dgm:pt modelId="{74F95617-0CFD-40E4-BA05-96F6C629E338}" type="sibTrans" cxnId="{68FC46D6-B6C9-47D4-A8BF-218F8750FBB9}">
      <dgm:prSet/>
      <dgm:spPr/>
      <dgm:t>
        <a:bodyPr/>
        <a:lstStyle/>
        <a:p>
          <a:endParaRPr lang="tr-TR"/>
        </a:p>
      </dgm:t>
    </dgm:pt>
    <dgm:pt modelId="{3F78773E-0023-DC4E-9544-77C3C21950ED}" type="pres">
      <dgm:prSet presAssocID="{526FBCC3-A5F4-4904-85F6-C3A564FBE562}" presName="compositeShape" presStyleCnt="0">
        <dgm:presLayoutVars>
          <dgm:chMax val="7"/>
          <dgm:dir/>
          <dgm:resizeHandles val="exact"/>
        </dgm:presLayoutVars>
      </dgm:prSet>
      <dgm:spPr/>
    </dgm:pt>
    <dgm:pt modelId="{96CB2AC1-7B0D-2448-B78C-4E6AD328E7B0}" type="pres">
      <dgm:prSet presAssocID="{BE72F523-75CB-45DB-8A56-89B1E8CBDED9}" presName="circ1" presStyleLbl="vennNode1" presStyleIdx="0" presStyleCnt="3"/>
      <dgm:spPr/>
    </dgm:pt>
    <dgm:pt modelId="{A49CCA3B-EF7C-6A48-B620-D6A4A1156B91}" type="pres">
      <dgm:prSet presAssocID="{BE72F523-75CB-45DB-8A56-89B1E8CBDE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34DE04-382F-479E-8B13-F5621EF4A40A}" type="pres">
      <dgm:prSet presAssocID="{7D6345C3-A32A-4A4D-8058-F981A8279187}" presName="circ2" presStyleLbl="vennNode1" presStyleIdx="1" presStyleCnt="3"/>
      <dgm:spPr/>
    </dgm:pt>
    <dgm:pt modelId="{E8CBB328-C0E8-4347-8EF5-418F7020314E}" type="pres">
      <dgm:prSet presAssocID="{7D6345C3-A32A-4A4D-8058-F981A82791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EC8F247-B971-49B3-87C1-37A0201906F2}" type="pres">
      <dgm:prSet presAssocID="{0C08FA1C-1091-4158-94DE-01D179F906E9}" presName="circ3" presStyleLbl="vennNode1" presStyleIdx="2" presStyleCnt="3"/>
      <dgm:spPr/>
    </dgm:pt>
    <dgm:pt modelId="{EE003CE7-17B1-423A-B95D-D4D6CC5CBDD5}" type="pres">
      <dgm:prSet presAssocID="{0C08FA1C-1091-4158-94DE-01D179F906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47DD24-9020-42BD-A3FC-601E2C60EF83}" type="presOf" srcId="{7D6345C3-A32A-4A4D-8058-F981A8279187}" destId="{E8CBB328-C0E8-4347-8EF5-418F7020314E}" srcOrd="1" destOrd="0" presId="urn:microsoft.com/office/officeart/2005/8/layout/venn1"/>
    <dgm:cxn modelId="{779F2D26-F005-474C-AA3E-162A8AC13F1E}" srcId="{526FBCC3-A5F4-4904-85F6-C3A564FBE562}" destId="{BE72F523-75CB-45DB-8A56-89B1E8CBDED9}" srcOrd="0" destOrd="0" parTransId="{70714875-3C9B-4CF4-A599-EC3376CCD968}" sibTransId="{65F6DE8A-A66D-4970-BF65-CAE78FBC9F3B}"/>
    <dgm:cxn modelId="{DA154E27-D1C4-AC4E-B183-F73DB9F783D1}" type="presOf" srcId="{BE72F523-75CB-45DB-8A56-89B1E8CBDED9}" destId="{96CB2AC1-7B0D-2448-B78C-4E6AD328E7B0}" srcOrd="0" destOrd="0" presId="urn:microsoft.com/office/officeart/2005/8/layout/venn1"/>
    <dgm:cxn modelId="{A0D06660-1412-44FD-9208-A6983821B972}" srcId="{526FBCC3-A5F4-4904-85F6-C3A564FBE562}" destId="{7D6345C3-A32A-4A4D-8058-F981A8279187}" srcOrd="1" destOrd="0" parTransId="{1832BC0A-2DA5-4EB3-B82F-2BF92EC47018}" sibTransId="{8F18342D-0464-48DE-94E3-D4EC818FAD90}"/>
    <dgm:cxn modelId="{03308652-963C-264B-A19B-540EFB22FD48}" type="presOf" srcId="{BE72F523-75CB-45DB-8A56-89B1E8CBDED9}" destId="{A49CCA3B-EF7C-6A48-B620-D6A4A1156B91}" srcOrd="1" destOrd="0" presId="urn:microsoft.com/office/officeart/2005/8/layout/venn1"/>
    <dgm:cxn modelId="{01A23F79-831A-4ADD-9753-517114A772F3}" type="presOf" srcId="{0C08FA1C-1091-4158-94DE-01D179F906E9}" destId="{DEC8F247-B971-49B3-87C1-37A0201906F2}" srcOrd="0" destOrd="0" presId="urn:microsoft.com/office/officeart/2005/8/layout/venn1"/>
    <dgm:cxn modelId="{808A3FAA-CC79-47D6-96C8-B04BC0697E86}" type="presOf" srcId="{7D6345C3-A32A-4A4D-8058-F981A8279187}" destId="{6934DE04-382F-479E-8B13-F5621EF4A40A}" srcOrd="0" destOrd="0" presId="urn:microsoft.com/office/officeart/2005/8/layout/venn1"/>
    <dgm:cxn modelId="{CF45F1CB-AAEF-0D4B-824B-85D9260FD510}" type="presOf" srcId="{526FBCC3-A5F4-4904-85F6-C3A564FBE562}" destId="{3F78773E-0023-DC4E-9544-77C3C21950ED}" srcOrd="0" destOrd="0" presId="urn:microsoft.com/office/officeart/2005/8/layout/venn1"/>
    <dgm:cxn modelId="{68FC46D6-B6C9-47D4-A8BF-218F8750FBB9}" srcId="{526FBCC3-A5F4-4904-85F6-C3A564FBE562}" destId="{0C08FA1C-1091-4158-94DE-01D179F906E9}" srcOrd="2" destOrd="0" parTransId="{6354C4A3-76D6-47CA-9E18-AC5291D450FA}" sibTransId="{74F95617-0CFD-40E4-BA05-96F6C629E338}"/>
    <dgm:cxn modelId="{22858EE1-31B6-4859-92F8-8A75CA9F7847}" type="presOf" srcId="{0C08FA1C-1091-4158-94DE-01D179F906E9}" destId="{EE003CE7-17B1-423A-B95D-D4D6CC5CBDD5}" srcOrd="1" destOrd="0" presId="urn:microsoft.com/office/officeart/2005/8/layout/venn1"/>
    <dgm:cxn modelId="{D96F34DF-9055-2B41-A345-1A4696234801}" type="presParOf" srcId="{3F78773E-0023-DC4E-9544-77C3C21950ED}" destId="{96CB2AC1-7B0D-2448-B78C-4E6AD328E7B0}" srcOrd="0" destOrd="0" presId="urn:microsoft.com/office/officeart/2005/8/layout/venn1"/>
    <dgm:cxn modelId="{D91694D9-9D25-ED43-B2DD-6489855817A6}" type="presParOf" srcId="{3F78773E-0023-DC4E-9544-77C3C21950ED}" destId="{A49CCA3B-EF7C-6A48-B620-D6A4A1156B91}" srcOrd="1" destOrd="0" presId="urn:microsoft.com/office/officeart/2005/8/layout/venn1"/>
    <dgm:cxn modelId="{612D9C32-6F47-48B5-BCB9-AD7597DDC99C}" type="presParOf" srcId="{3F78773E-0023-DC4E-9544-77C3C21950ED}" destId="{6934DE04-382F-479E-8B13-F5621EF4A40A}" srcOrd="2" destOrd="0" presId="urn:microsoft.com/office/officeart/2005/8/layout/venn1"/>
    <dgm:cxn modelId="{EDD914F0-FE74-4C55-8A09-E1E8F526B884}" type="presParOf" srcId="{3F78773E-0023-DC4E-9544-77C3C21950ED}" destId="{E8CBB328-C0E8-4347-8EF5-418F7020314E}" srcOrd="3" destOrd="0" presId="urn:microsoft.com/office/officeart/2005/8/layout/venn1"/>
    <dgm:cxn modelId="{90649B5E-730B-4261-8DDD-C6DD69879943}" type="presParOf" srcId="{3F78773E-0023-DC4E-9544-77C3C21950ED}" destId="{DEC8F247-B971-49B3-87C1-37A0201906F2}" srcOrd="4" destOrd="0" presId="urn:microsoft.com/office/officeart/2005/8/layout/venn1"/>
    <dgm:cxn modelId="{BCAE4241-E6C6-4C78-9B1C-986109D51829}" type="presParOf" srcId="{3F78773E-0023-DC4E-9544-77C3C21950ED}" destId="{EE003CE7-17B1-423A-B95D-D4D6CC5CBDD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535B9E-D80E-4ACA-A4EE-3B55E558F21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84475F-663F-4027-8858-7A242B84B7DF}">
      <dgm:prSet custT="1"/>
      <dgm:spPr/>
      <dgm:t>
        <a:bodyPr/>
        <a:lstStyle/>
        <a:p>
          <a:pPr algn="l"/>
          <a:r>
            <a:rPr lang="tr-TR" sz="2800" b="1" dirty="0"/>
            <a:t>5. Risk Yönetimi </a:t>
          </a:r>
          <a:endParaRPr lang="en-US" sz="2800" dirty="0"/>
        </a:p>
      </dgm:t>
    </dgm:pt>
    <dgm:pt modelId="{08AC43A5-7715-4E7E-ADBA-76D3827C9C01}" type="parTrans" cxnId="{608119CF-7358-4519-B237-AFCB486196F8}">
      <dgm:prSet/>
      <dgm:spPr/>
      <dgm:t>
        <a:bodyPr/>
        <a:lstStyle/>
        <a:p>
          <a:endParaRPr lang="en-US"/>
        </a:p>
      </dgm:t>
    </dgm:pt>
    <dgm:pt modelId="{89E073E3-34B6-498E-9E5E-6D849B985645}" type="sibTrans" cxnId="{608119CF-7358-4519-B237-AFCB486196F8}">
      <dgm:prSet/>
      <dgm:spPr/>
      <dgm:t>
        <a:bodyPr/>
        <a:lstStyle/>
        <a:p>
          <a:endParaRPr lang="en-US"/>
        </a:p>
      </dgm:t>
    </dgm:pt>
    <dgm:pt modelId="{1B98BF75-B1B5-44DF-90C0-A052A83B7649}">
      <dgm:prSet custT="1"/>
      <dgm:spPr/>
      <dgm:t>
        <a:bodyPr/>
        <a:lstStyle/>
        <a:p>
          <a:r>
            <a:rPr lang="tr-TR" sz="2400" b="0" dirty="0"/>
            <a:t>ürün etiketlemesinin güncellenmesi, </a:t>
          </a:r>
        </a:p>
      </dgm:t>
    </dgm:pt>
    <dgm:pt modelId="{4E966D4A-04AE-43E7-BB2E-8BC020C3A0F3}" type="parTrans" cxnId="{B0112A3C-D2DD-43E2-BD50-55FAD2AAAEC6}">
      <dgm:prSet/>
      <dgm:spPr/>
      <dgm:t>
        <a:bodyPr/>
        <a:lstStyle/>
        <a:p>
          <a:endParaRPr lang="tr-TR"/>
        </a:p>
      </dgm:t>
    </dgm:pt>
    <dgm:pt modelId="{8E04716C-7894-4278-BED9-F3EEB64CC590}" type="sibTrans" cxnId="{B0112A3C-D2DD-43E2-BD50-55FAD2AAAEC6}">
      <dgm:prSet/>
      <dgm:spPr/>
      <dgm:t>
        <a:bodyPr/>
        <a:lstStyle/>
        <a:p>
          <a:endParaRPr lang="tr-TR"/>
        </a:p>
      </dgm:t>
    </dgm:pt>
    <dgm:pt modelId="{C7253821-C6C7-4E54-93A9-61F008582860}">
      <dgm:prSet custT="1"/>
      <dgm:spPr/>
      <dgm:t>
        <a:bodyPr/>
        <a:lstStyle/>
        <a:p>
          <a:r>
            <a:rPr lang="tr-TR" sz="2400" b="0" dirty="0"/>
            <a:t>risk minimizasyon önlemlerinin uygulanması</a:t>
          </a:r>
        </a:p>
      </dgm:t>
    </dgm:pt>
    <dgm:pt modelId="{AC81F242-C43A-4A87-BBD3-896FA3936D43}" type="parTrans" cxnId="{369872E3-3562-4758-8B59-20AAC4076F22}">
      <dgm:prSet/>
      <dgm:spPr/>
      <dgm:t>
        <a:bodyPr/>
        <a:lstStyle/>
        <a:p>
          <a:endParaRPr lang="tr-TR"/>
        </a:p>
      </dgm:t>
    </dgm:pt>
    <dgm:pt modelId="{BC2CFF25-EED8-4ED4-A3BC-7982BE7D759F}" type="sibTrans" cxnId="{369872E3-3562-4758-8B59-20AAC4076F22}">
      <dgm:prSet/>
      <dgm:spPr/>
      <dgm:t>
        <a:bodyPr/>
        <a:lstStyle/>
        <a:p>
          <a:endParaRPr lang="tr-TR"/>
        </a:p>
      </dgm:t>
    </dgm:pt>
    <dgm:pt modelId="{F1532C4D-7E3C-4720-ABD5-11B15D71D540}">
      <dgm:prSet custT="1"/>
      <dgm:spPr/>
      <dgm:t>
        <a:bodyPr/>
        <a:lstStyle/>
        <a:p>
          <a:r>
            <a:rPr lang="tr-TR" sz="2400" b="0" dirty="0"/>
            <a:t>ilacın piyasadan çekilmesi</a:t>
          </a:r>
        </a:p>
      </dgm:t>
    </dgm:pt>
    <dgm:pt modelId="{B65D90C9-D6C0-4410-8EE1-9C8B402DD500}" type="parTrans" cxnId="{5BFD9A7D-BF02-4F7B-BD38-00A93F8634D0}">
      <dgm:prSet/>
      <dgm:spPr/>
      <dgm:t>
        <a:bodyPr/>
        <a:lstStyle/>
        <a:p>
          <a:endParaRPr lang="tr-TR"/>
        </a:p>
      </dgm:t>
    </dgm:pt>
    <dgm:pt modelId="{12FD0E06-A72B-4B56-8DFF-85DB398A5D0F}" type="sibTrans" cxnId="{5BFD9A7D-BF02-4F7B-BD38-00A93F8634D0}">
      <dgm:prSet/>
      <dgm:spPr/>
      <dgm:t>
        <a:bodyPr/>
        <a:lstStyle/>
        <a:p>
          <a:endParaRPr lang="tr-TR"/>
        </a:p>
      </dgm:t>
    </dgm:pt>
    <dgm:pt modelId="{AD6775D7-65C3-4EB6-AF65-B6A5898DCBDD}">
      <dgm:prSet custT="1"/>
      <dgm:spPr/>
      <dgm:t>
        <a:bodyPr/>
        <a:lstStyle/>
        <a:p>
          <a:pPr algn="l"/>
          <a:r>
            <a:rPr lang="tr-TR" sz="2800" b="1" dirty="0"/>
            <a:t>6. İletişim ve Raporlama </a:t>
          </a:r>
        </a:p>
      </dgm:t>
    </dgm:pt>
    <dgm:pt modelId="{BFA6D5CA-AB9B-4C3C-9F80-8AFB5FB1DA2F}" type="parTrans" cxnId="{9E357C61-3AD4-452B-90D5-EAED48B209D1}">
      <dgm:prSet/>
      <dgm:spPr/>
      <dgm:t>
        <a:bodyPr/>
        <a:lstStyle/>
        <a:p>
          <a:endParaRPr lang="tr-TR"/>
        </a:p>
      </dgm:t>
    </dgm:pt>
    <dgm:pt modelId="{38711671-F3E3-4E35-95A2-D8E23EC40A89}" type="sibTrans" cxnId="{9E357C61-3AD4-452B-90D5-EAED48B209D1}">
      <dgm:prSet/>
      <dgm:spPr/>
      <dgm:t>
        <a:bodyPr/>
        <a:lstStyle/>
        <a:p>
          <a:endParaRPr lang="tr-TR"/>
        </a:p>
      </dgm:t>
    </dgm:pt>
    <dgm:pt modelId="{DBF56EB5-648A-409A-BEF0-2F33F3BF1049}">
      <dgm:prSet custT="1"/>
      <dgm:spPr/>
      <dgm:t>
        <a:bodyPr/>
        <a:lstStyle/>
        <a:p>
          <a:r>
            <a:rPr lang="tr-TR" sz="2400" b="0" dirty="0"/>
            <a:t>Farmakovijilans, sağlık uzmanları, düzenleyici makamlar ve ilaç endüstrisini içeren ortak bir çabadır.</a:t>
          </a:r>
        </a:p>
      </dgm:t>
    </dgm:pt>
    <dgm:pt modelId="{BC96B0A8-FE6F-44B9-B9AC-AA8CBF76D39D}" type="parTrans" cxnId="{3CB8251D-789F-4DAE-875C-FE6F9DD95842}">
      <dgm:prSet/>
      <dgm:spPr/>
      <dgm:t>
        <a:bodyPr/>
        <a:lstStyle/>
        <a:p>
          <a:endParaRPr lang="tr-TR"/>
        </a:p>
      </dgm:t>
    </dgm:pt>
    <dgm:pt modelId="{F8BFC57F-F6B9-4B2D-BE7B-1B97FE90CB7F}" type="sibTrans" cxnId="{3CB8251D-789F-4DAE-875C-FE6F9DD95842}">
      <dgm:prSet/>
      <dgm:spPr/>
      <dgm:t>
        <a:bodyPr/>
        <a:lstStyle/>
        <a:p>
          <a:endParaRPr lang="tr-TR"/>
        </a:p>
      </dgm:t>
    </dgm:pt>
    <dgm:pt modelId="{57D1EFC5-F22E-644E-83B4-99F966231767}" type="pres">
      <dgm:prSet presAssocID="{41535B9E-D80E-4ACA-A4EE-3B55E558F21C}" presName="Name0" presStyleCnt="0">
        <dgm:presLayoutVars>
          <dgm:dir/>
          <dgm:animLvl val="lvl"/>
          <dgm:resizeHandles val="exact"/>
        </dgm:presLayoutVars>
      </dgm:prSet>
      <dgm:spPr/>
    </dgm:pt>
    <dgm:pt modelId="{DD35F86A-8AA0-E347-AD32-C1D0B591C492}" type="pres">
      <dgm:prSet presAssocID="{D084475F-663F-4027-8858-7A242B84B7DF}" presName="linNode" presStyleCnt="0"/>
      <dgm:spPr/>
    </dgm:pt>
    <dgm:pt modelId="{67AA6C1F-CC30-644C-981B-A630AF15BA6C}" type="pres">
      <dgm:prSet presAssocID="{D084475F-663F-4027-8858-7A242B84B7D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52CA232-EDA3-3846-9F3A-0E9A4C281A68}" type="pres">
      <dgm:prSet presAssocID="{D084475F-663F-4027-8858-7A242B84B7DF}" presName="descendantText" presStyleLbl="alignAccFollowNode1" presStyleIdx="0" presStyleCnt="2">
        <dgm:presLayoutVars>
          <dgm:bulletEnabled val="1"/>
        </dgm:presLayoutVars>
      </dgm:prSet>
      <dgm:spPr/>
    </dgm:pt>
    <dgm:pt modelId="{0D833E0C-DE95-A442-803F-3B9A2A5A1455}" type="pres">
      <dgm:prSet presAssocID="{89E073E3-34B6-498E-9E5E-6D849B985645}" presName="sp" presStyleCnt="0"/>
      <dgm:spPr/>
    </dgm:pt>
    <dgm:pt modelId="{538BEC13-B1B2-48C1-A2AD-6602E8C3160D}" type="pres">
      <dgm:prSet presAssocID="{AD6775D7-65C3-4EB6-AF65-B6A5898DCBDD}" presName="linNode" presStyleCnt="0"/>
      <dgm:spPr/>
    </dgm:pt>
    <dgm:pt modelId="{AF796E3F-5868-443B-A958-1174567F0A72}" type="pres">
      <dgm:prSet presAssocID="{AD6775D7-65C3-4EB6-AF65-B6A5898DCBD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4826921-707B-4E63-B548-4C98DB325E68}" type="pres">
      <dgm:prSet presAssocID="{AD6775D7-65C3-4EB6-AF65-B6A5898DCBD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CB8251D-789F-4DAE-875C-FE6F9DD95842}" srcId="{AD6775D7-65C3-4EB6-AF65-B6A5898DCBDD}" destId="{DBF56EB5-648A-409A-BEF0-2F33F3BF1049}" srcOrd="0" destOrd="0" parTransId="{BC96B0A8-FE6F-44B9-B9AC-AA8CBF76D39D}" sibTransId="{F8BFC57F-F6B9-4B2D-BE7B-1B97FE90CB7F}"/>
    <dgm:cxn modelId="{B0112A3C-D2DD-43E2-BD50-55FAD2AAAEC6}" srcId="{D084475F-663F-4027-8858-7A242B84B7DF}" destId="{1B98BF75-B1B5-44DF-90C0-A052A83B7649}" srcOrd="0" destOrd="0" parTransId="{4E966D4A-04AE-43E7-BB2E-8BC020C3A0F3}" sibTransId="{8E04716C-7894-4278-BED9-F3EEB64CC590}"/>
    <dgm:cxn modelId="{98F02F61-8EFC-4AC4-A5A6-30EF4E29CFD1}" type="presOf" srcId="{C7253821-C6C7-4E54-93A9-61F008582860}" destId="{E52CA232-EDA3-3846-9F3A-0E9A4C281A68}" srcOrd="0" destOrd="1" presId="urn:microsoft.com/office/officeart/2005/8/layout/vList5"/>
    <dgm:cxn modelId="{9E357C61-3AD4-452B-90D5-EAED48B209D1}" srcId="{41535B9E-D80E-4ACA-A4EE-3B55E558F21C}" destId="{AD6775D7-65C3-4EB6-AF65-B6A5898DCBDD}" srcOrd="1" destOrd="0" parTransId="{BFA6D5CA-AB9B-4C3C-9F80-8AFB5FB1DA2F}" sibTransId="{38711671-F3E3-4E35-95A2-D8E23EC40A89}"/>
    <dgm:cxn modelId="{EF0E2466-1ED4-4ACF-A363-940E75DB4E1C}" type="presOf" srcId="{DBF56EB5-648A-409A-BEF0-2F33F3BF1049}" destId="{54826921-707B-4E63-B548-4C98DB325E68}" srcOrd="0" destOrd="0" presId="urn:microsoft.com/office/officeart/2005/8/layout/vList5"/>
    <dgm:cxn modelId="{E43E3452-BE95-45E3-9551-EADA2E986BCD}" type="presOf" srcId="{AD6775D7-65C3-4EB6-AF65-B6A5898DCBDD}" destId="{AF796E3F-5868-443B-A958-1174567F0A72}" srcOrd="0" destOrd="0" presId="urn:microsoft.com/office/officeart/2005/8/layout/vList5"/>
    <dgm:cxn modelId="{5BFD9A7D-BF02-4F7B-BD38-00A93F8634D0}" srcId="{D084475F-663F-4027-8858-7A242B84B7DF}" destId="{F1532C4D-7E3C-4720-ABD5-11B15D71D540}" srcOrd="2" destOrd="0" parTransId="{B65D90C9-D6C0-4410-8EE1-9C8B402DD500}" sibTransId="{12FD0E06-A72B-4B56-8DFF-85DB398A5D0F}"/>
    <dgm:cxn modelId="{085A407E-8180-2142-ABE9-7DB3B0C2BEE4}" type="presOf" srcId="{41535B9E-D80E-4ACA-A4EE-3B55E558F21C}" destId="{57D1EFC5-F22E-644E-83B4-99F966231767}" srcOrd="0" destOrd="0" presId="urn:microsoft.com/office/officeart/2005/8/layout/vList5"/>
    <dgm:cxn modelId="{E2F1CAA9-8AF3-4377-8746-22CC5443BF70}" type="presOf" srcId="{F1532C4D-7E3C-4720-ABD5-11B15D71D540}" destId="{E52CA232-EDA3-3846-9F3A-0E9A4C281A68}" srcOrd="0" destOrd="2" presId="urn:microsoft.com/office/officeart/2005/8/layout/vList5"/>
    <dgm:cxn modelId="{B1D4BBB9-2EF2-EC45-A989-1E0A6992ABA8}" type="presOf" srcId="{D084475F-663F-4027-8858-7A242B84B7DF}" destId="{67AA6C1F-CC30-644C-981B-A630AF15BA6C}" srcOrd="0" destOrd="0" presId="urn:microsoft.com/office/officeart/2005/8/layout/vList5"/>
    <dgm:cxn modelId="{608119CF-7358-4519-B237-AFCB486196F8}" srcId="{41535B9E-D80E-4ACA-A4EE-3B55E558F21C}" destId="{D084475F-663F-4027-8858-7A242B84B7DF}" srcOrd="0" destOrd="0" parTransId="{08AC43A5-7715-4E7E-ADBA-76D3827C9C01}" sibTransId="{89E073E3-34B6-498E-9E5E-6D849B985645}"/>
    <dgm:cxn modelId="{369872E3-3562-4758-8B59-20AAC4076F22}" srcId="{D084475F-663F-4027-8858-7A242B84B7DF}" destId="{C7253821-C6C7-4E54-93A9-61F008582860}" srcOrd="1" destOrd="0" parTransId="{AC81F242-C43A-4A87-BBD3-896FA3936D43}" sibTransId="{BC2CFF25-EED8-4ED4-A3BC-7982BE7D759F}"/>
    <dgm:cxn modelId="{3DEBDAE4-632E-44FE-8156-7EC734BC93B3}" type="presOf" srcId="{1B98BF75-B1B5-44DF-90C0-A052A83B7649}" destId="{E52CA232-EDA3-3846-9F3A-0E9A4C281A68}" srcOrd="0" destOrd="0" presId="urn:microsoft.com/office/officeart/2005/8/layout/vList5"/>
    <dgm:cxn modelId="{EABEAB77-9888-1142-A593-85079145C33D}" type="presParOf" srcId="{57D1EFC5-F22E-644E-83B4-99F966231767}" destId="{DD35F86A-8AA0-E347-AD32-C1D0B591C492}" srcOrd="0" destOrd="0" presId="urn:microsoft.com/office/officeart/2005/8/layout/vList5"/>
    <dgm:cxn modelId="{372DF492-4A01-894C-B4E6-287FB5E0D6C7}" type="presParOf" srcId="{DD35F86A-8AA0-E347-AD32-C1D0B591C492}" destId="{67AA6C1F-CC30-644C-981B-A630AF15BA6C}" srcOrd="0" destOrd="0" presId="urn:microsoft.com/office/officeart/2005/8/layout/vList5"/>
    <dgm:cxn modelId="{AB8976EC-52DF-BD4A-95BC-47016F87D2EA}" type="presParOf" srcId="{DD35F86A-8AA0-E347-AD32-C1D0B591C492}" destId="{E52CA232-EDA3-3846-9F3A-0E9A4C281A68}" srcOrd="1" destOrd="0" presId="urn:microsoft.com/office/officeart/2005/8/layout/vList5"/>
    <dgm:cxn modelId="{700B3D85-1CE2-3B49-8237-A579488FF3DB}" type="presParOf" srcId="{57D1EFC5-F22E-644E-83B4-99F966231767}" destId="{0D833E0C-DE95-A442-803F-3B9A2A5A1455}" srcOrd="1" destOrd="0" presId="urn:microsoft.com/office/officeart/2005/8/layout/vList5"/>
    <dgm:cxn modelId="{2DED433A-9954-4F0C-9165-F6C612A4D08A}" type="presParOf" srcId="{57D1EFC5-F22E-644E-83B4-99F966231767}" destId="{538BEC13-B1B2-48C1-A2AD-6602E8C3160D}" srcOrd="2" destOrd="0" presId="urn:microsoft.com/office/officeart/2005/8/layout/vList5"/>
    <dgm:cxn modelId="{8640D0A1-428F-4001-847B-E7449E30A8A0}" type="presParOf" srcId="{538BEC13-B1B2-48C1-A2AD-6602E8C3160D}" destId="{AF796E3F-5868-443B-A958-1174567F0A72}" srcOrd="0" destOrd="0" presId="urn:microsoft.com/office/officeart/2005/8/layout/vList5"/>
    <dgm:cxn modelId="{C3669522-41AE-48FE-A2A7-C5A0683B42DB}" type="presParOf" srcId="{538BEC13-B1B2-48C1-A2AD-6602E8C3160D}" destId="{54826921-707B-4E63-B548-4C98DB325E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1DC25-5987-47BC-BA69-39DD50F6BB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67BF2EA-5C5D-4CCB-B074-C41F2DA92D2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2800" b="1" dirty="0"/>
            <a:t>SORU VE CEVAP</a:t>
          </a:r>
          <a:endParaRPr lang="en-US" sz="2800" b="1" dirty="0"/>
        </a:p>
      </dgm:t>
    </dgm:pt>
    <dgm:pt modelId="{7F66EF43-8802-4281-AD0B-8E683D8FAFD6}" type="parTrans" cxnId="{00C5150D-3353-4765-A837-8FF77145E78A}">
      <dgm:prSet/>
      <dgm:spPr/>
      <dgm:t>
        <a:bodyPr/>
        <a:lstStyle/>
        <a:p>
          <a:endParaRPr lang="en-US"/>
        </a:p>
      </dgm:t>
    </dgm:pt>
    <dgm:pt modelId="{56221C17-A290-4C6A-BED9-D9F3DFAFF3E5}" type="sibTrans" cxnId="{00C5150D-3353-4765-A837-8FF77145E78A}">
      <dgm:prSet/>
      <dgm:spPr/>
      <dgm:t>
        <a:bodyPr/>
        <a:lstStyle/>
        <a:p>
          <a:endParaRPr lang="en-US"/>
        </a:p>
      </dgm:t>
    </dgm:pt>
    <dgm:pt modelId="{EBBC015A-0528-4886-BC5B-B4601C1FC7D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2800" b="1" dirty="0"/>
            <a:t>DENEYİMLERİN PAYLAŞIMI</a:t>
          </a:r>
          <a:endParaRPr lang="en-US" sz="2800" b="1" dirty="0"/>
        </a:p>
      </dgm:t>
    </dgm:pt>
    <dgm:pt modelId="{9AC48BA4-C602-412F-87A5-787480BED71F}" type="parTrans" cxnId="{57ED3F47-5B33-46D0-BDDE-6CED9ADEFC6E}">
      <dgm:prSet/>
      <dgm:spPr/>
      <dgm:t>
        <a:bodyPr/>
        <a:lstStyle/>
        <a:p>
          <a:endParaRPr lang="en-US"/>
        </a:p>
      </dgm:t>
    </dgm:pt>
    <dgm:pt modelId="{48326871-713A-4D81-A435-80B8935F389F}" type="sibTrans" cxnId="{57ED3F47-5B33-46D0-BDDE-6CED9ADEFC6E}">
      <dgm:prSet/>
      <dgm:spPr/>
      <dgm:t>
        <a:bodyPr/>
        <a:lstStyle/>
        <a:p>
          <a:endParaRPr lang="en-US"/>
        </a:p>
      </dgm:t>
    </dgm:pt>
    <dgm:pt modelId="{69A908F0-264A-43BA-B58B-2376307CC9B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2800" b="1" dirty="0"/>
            <a:t>ÖZETLEYELİM</a:t>
          </a:r>
          <a:endParaRPr lang="en-US" sz="2800" b="1" dirty="0"/>
        </a:p>
      </dgm:t>
    </dgm:pt>
    <dgm:pt modelId="{900CFF19-415F-4276-B9E4-D3684301DED5}" type="parTrans" cxnId="{2805567F-7556-49A7-96FF-1DD0FFD5331D}">
      <dgm:prSet/>
      <dgm:spPr/>
      <dgm:t>
        <a:bodyPr/>
        <a:lstStyle/>
        <a:p>
          <a:endParaRPr lang="en-US"/>
        </a:p>
      </dgm:t>
    </dgm:pt>
    <dgm:pt modelId="{EA4DD9BB-4F6B-4993-A40B-B0E8BA71BBEA}" type="sibTrans" cxnId="{2805567F-7556-49A7-96FF-1DD0FFD5331D}">
      <dgm:prSet/>
      <dgm:spPr/>
      <dgm:t>
        <a:bodyPr/>
        <a:lstStyle/>
        <a:p>
          <a:endParaRPr lang="en-US"/>
        </a:p>
      </dgm:t>
    </dgm:pt>
    <dgm:pt modelId="{24DB6651-9CE1-4D8B-9F82-AA3926793694}" type="pres">
      <dgm:prSet presAssocID="{0561DC25-5987-47BC-BA69-39DD50F6BB8D}" presName="root" presStyleCnt="0">
        <dgm:presLayoutVars>
          <dgm:dir/>
          <dgm:resizeHandles val="exact"/>
        </dgm:presLayoutVars>
      </dgm:prSet>
      <dgm:spPr/>
    </dgm:pt>
    <dgm:pt modelId="{42EA5496-3591-4420-8C1D-C9931AC7F3B6}" type="pres">
      <dgm:prSet presAssocID="{B67BF2EA-5C5D-4CCB-B074-C41F2DA92D28}" presName="compNode" presStyleCnt="0"/>
      <dgm:spPr/>
    </dgm:pt>
    <dgm:pt modelId="{B1CB063C-5A0A-4C99-BD7C-40654D67B382}" type="pres">
      <dgm:prSet presAssocID="{B67BF2EA-5C5D-4CCB-B074-C41F2DA92D28}" presName="iconBgRect" presStyleLbl="bgShp" presStyleIdx="0" presStyleCnt="3"/>
      <dgm:spPr/>
    </dgm:pt>
    <dgm:pt modelId="{AF67D722-BDCB-4F7F-AFD5-5C3A44B2CA41}" type="pres">
      <dgm:prSet presAssocID="{B67BF2EA-5C5D-4CCB-B074-C41F2DA92D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D7A6C3E-53AE-45DA-86DF-7A0F1029EA39}" type="pres">
      <dgm:prSet presAssocID="{B67BF2EA-5C5D-4CCB-B074-C41F2DA92D28}" presName="spaceRect" presStyleCnt="0"/>
      <dgm:spPr/>
    </dgm:pt>
    <dgm:pt modelId="{C716BDEC-F275-46DD-A8BB-CE417CE72022}" type="pres">
      <dgm:prSet presAssocID="{B67BF2EA-5C5D-4CCB-B074-C41F2DA92D28}" presName="textRect" presStyleLbl="revTx" presStyleIdx="0" presStyleCnt="3">
        <dgm:presLayoutVars>
          <dgm:chMax val="1"/>
          <dgm:chPref val="1"/>
        </dgm:presLayoutVars>
      </dgm:prSet>
      <dgm:spPr/>
    </dgm:pt>
    <dgm:pt modelId="{CBF2C6D8-907F-4671-B83B-789288737002}" type="pres">
      <dgm:prSet presAssocID="{56221C17-A290-4C6A-BED9-D9F3DFAFF3E5}" presName="sibTrans" presStyleCnt="0"/>
      <dgm:spPr/>
    </dgm:pt>
    <dgm:pt modelId="{FF83DBC9-CB2B-4B18-8A9D-7B10095A36BC}" type="pres">
      <dgm:prSet presAssocID="{EBBC015A-0528-4886-BC5B-B4601C1FC7DC}" presName="compNode" presStyleCnt="0"/>
      <dgm:spPr/>
    </dgm:pt>
    <dgm:pt modelId="{54FB7054-616F-4151-841C-BD8D425B6D44}" type="pres">
      <dgm:prSet presAssocID="{EBBC015A-0528-4886-BC5B-B4601C1FC7DC}" presName="iconBgRect" presStyleLbl="bgShp" presStyleIdx="1" presStyleCnt="3"/>
      <dgm:spPr/>
    </dgm:pt>
    <dgm:pt modelId="{C5464A2D-0EE0-4EC6-9A7F-E94005E7BF21}" type="pres">
      <dgm:prSet presAssocID="{EBBC015A-0528-4886-BC5B-B4601C1FC7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B067ADD-18FE-4979-A75D-222F5F168FC0}" type="pres">
      <dgm:prSet presAssocID="{EBBC015A-0528-4886-BC5B-B4601C1FC7DC}" presName="spaceRect" presStyleCnt="0"/>
      <dgm:spPr/>
    </dgm:pt>
    <dgm:pt modelId="{00111C2D-8E05-4408-9AE0-8D211EC425D2}" type="pres">
      <dgm:prSet presAssocID="{EBBC015A-0528-4886-BC5B-B4601C1FC7DC}" presName="textRect" presStyleLbl="revTx" presStyleIdx="1" presStyleCnt="3">
        <dgm:presLayoutVars>
          <dgm:chMax val="1"/>
          <dgm:chPref val="1"/>
        </dgm:presLayoutVars>
      </dgm:prSet>
      <dgm:spPr/>
    </dgm:pt>
    <dgm:pt modelId="{0F2A7191-F5F0-4CA1-8B45-715297CE9756}" type="pres">
      <dgm:prSet presAssocID="{48326871-713A-4D81-A435-80B8935F389F}" presName="sibTrans" presStyleCnt="0"/>
      <dgm:spPr/>
    </dgm:pt>
    <dgm:pt modelId="{DAA16332-CDEB-4004-96D7-FF12AEFB9EA9}" type="pres">
      <dgm:prSet presAssocID="{69A908F0-264A-43BA-B58B-2376307CC9BC}" presName="compNode" presStyleCnt="0"/>
      <dgm:spPr/>
    </dgm:pt>
    <dgm:pt modelId="{F1076E40-DCA3-4EED-B21A-2ADF9750DB18}" type="pres">
      <dgm:prSet presAssocID="{69A908F0-264A-43BA-B58B-2376307CC9BC}" presName="iconBgRect" presStyleLbl="bgShp" presStyleIdx="2" presStyleCnt="3"/>
      <dgm:spPr/>
    </dgm:pt>
    <dgm:pt modelId="{73C6E13C-4717-4AEF-93C3-446EBED1F60E}" type="pres">
      <dgm:prSet presAssocID="{69A908F0-264A-43BA-B58B-2376307CC9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9BD8702-E1F9-4EB5-B818-73A44B55C4DB}" type="pres">
      <dgm:prSet presAssocID="{69A908F0-264A-43BA-B58B-2376307CC9BC}" presName="spaceRect" presStyleCnt="0"/>
      <dgm:spPr/>
    </dgm:pt>
    <dgm:pt modelId="{6DE1476B-6FB7-4158-8AFB-939DCAC836EB}" type="pres">
      <dgm:prSet presAssocID="{69A908F0-264A-43BA-B58B-2376307CC9B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C5150D-3353-4765-A837-8FF77145E78A}" srcId="{0561DC25-5987-47BC-BA69-39DD50F6BB8D}" destId="{B67BF2EA-5C5D-4CCB-B074-C41F2DA92D28}" srcOrd="0" destOrd="0" parTransId="{7F66EF43-8802-4281-AD0B-8E683D8FAFD6}" sibTransId="{56221C17-A290-4C6A-BED9-D9F3DFAFF3E5}"/>
    <dgm:cxn modelId="{4444A72F-08A8-7D4B-BB15-9EDC551FA48C}" type="presOf" srcId="{0561DC25-5987-47BC-BA69-39DD50F6BB8D}" destId="{24DB6651-9CE1-4D8B-9F82-AA3926793694}" srcOrd="0" destOrd="0" presId="urn:microsoft.com/office/officeart/2018/5/layout/IconCircleLabelList"/>
    <dgm:cxn modelId="{A049B03D-B34B-B94D-B3CC-6D064F8F15AB}" type="presOf" srcId="{B67BF2EA-5C5D-4CCB-B074-C41F2DA92D28}" destId="{C716BDEC-F275-46DD-A8BB-CE417CE72022}" srcOrd="0" destOrd="0" presId="urn:microsoft.com/office/officeart/2018/5/layout/IconCircleLabelList"/>
    <dgm:cxn modelId="{57ED3F47-5B33-46D0-BDDE-6CED9ADEFC6E}" srcId="{0561DC25-5987-47BC-BA69-39DD50F6BB8D}" destId="{EBBC015A-0528-4886-BC5B-B4601C1FC7DC}" srcOrd="1" destOrd="0" parTransId="{9AC48BA4-C602-412F-87A5-787480BED71F}" sibTransId="{48326871-713A-4D81-A435-80B8935F389F}"/>
    <dgm:cxn modelId="{95702C6D-714E-304D-B127-02BF6FCC7DEE}" type="presOf" srcId="{EBBC015A-0528-4886-BC5B-B4601C1FC7DC}" destId="{00111C2D-8E05-4408-9AE0-8D211EC425D2}" srcOrd="0" destOrd="0" presId="urn:microsoft.com/office/officeart/2018/5/layout/IconCircleLabelList"/>
    <dgm:cxn modelId="{2805567F-7556-49A7-96FF-1DD0FFD5331D}" srcId="{0561DC25-5987-47BC-BA69-39DD50F6BB8D}" destId="{69A908F0-264A-43BA-B58B-2376307CC9BC}" srcOrd="2" destOrd="0" parTransId="{900CFF19-415F-4276-B9E4-D3684301DED5}" sibTransId="{EA4DD9BB-4F6B-4993-A40B-B0E8BA71BBEA}"/>
    <dgm:cxn modelId="{EE88A8F8-13AD-D144-A288-4983DE5E7882}" type="presOf" srcId="{69A908F0-264A-43BA-B58B-2376307CC9BC}" destId="{6DE1476B-6FB7-4158-8AFB-939DCAC836EB}" srcOrd="0" destOrd="0" presId="urn:microsoft.com/office/officeart/2018/5/layout/IconCircleLabelList"/>
    <dgm:cxn modelId="{65904DE1-E760-C74C-B116-30529F46C822}" type="presParOf" srcId="{24DB6651-9CE1-4D8B-9F82-AA3926793694}" destId="{42EA5496-3591-4420-8C1D-C9931AC7F3B6}" srcOrd="0" destOrd="0" presId="urn:microsoft.com/office/officeart/2018/5/layout/IconCircleLabelList"/>
    <dgm:cxn modelId="{3B3C1420-4F7B-7948-A567-1A5E64D35EBF}" type="presParOf" srcId="{42EA5496-3591-4420-8C1D-C9931AC7F3B6}" destId="{B1CB063C-5A0A-4C99-BD7C-40654D67B382}" srcOrd="0" destOrd="0" presId="urn:microsoft.com/office/officeart/2018/5/layout/IconCircleLabelList"/>
    <dgm:cxn modelId="{11A53F40-561C-7640-B097-08E67B0B5FFA}" type="presParOf" srcId="{42EA5496-3591-4420-8C1D-C9931AC7F3B6}" destId="{AF67D722-BDCB-4F7F-AFD5-5C3A44B2CA41}" srcOrd="1" destOrd="0" presId="urn:microsoft.com/office/officeart/2018/5/layout/IconCircleLabelList"/>
    <dgm:cxn modelId="{6B4F5A84-CC65-7F48-8D73-5C6108C0CD0F}" type="presParOf" srcId="{42EA5496-3591-4420-8C1D-C9931AC7F3B6}" destId="{4D7A6C3E-53AE-45DA-86DF-7A0F1029EA39}" srcOrd="2" destOrd="0" presId="urn:microsoft.com/office/officeart/2018/5/layout/IconCircleLabelList"/>
    <dgm:cxn modelId="{4B268FFB-9CCA-C740-A7FD-8395E0DA67BC}" type="presParOf" srcId="{42EA5496-3591-4420-8C1D-C9931AC7F3B6}" destId="{C716BDEC-F275-46DD-A8BB-CE417CE72022}" srcOrd="3" destOrd="0" presId="urn:microsoft.com/office/officeart/2018/5/layout/IconCircleLabelList"/>
    <dgm:cxn modelId="{7172E378-76BA-D343-B201-05FCFC60DE1A}" type="presParOf" srcId="{24DB6651-9CE1-4D8B-9F82-AA3926793694}" destId="{CBF2C6D8-907F-4671-B83B-789288737002}" srcOrd="1" destOrd="0" presId="urn:microsoft.com/office/officeart/2018/5/layout/IconCircleLabelList"/>
    <dgm:cxn modelId="{9D01793D-61EB-6B4B-8D38-297DC51072A8}" type="presParOf" srcId="{24DB6651-9CE1-4D8B-9F82-AA3926793694}" destId="{FF83DBC9-CB2B-4B18-8A9D-7B10095A36BC}" srcOrd="2" destOrd="0" presId="urn:microsoft.com/office/officeart/2018/5/layout/IconCircleLabelList"/>
    <dgm:cxn modelId="{48AF71C2-1808-064D-9A4A-6C9E087B3FC6}" type="presParOf" srcId="{FF83DBC9-CB2B-4B18-8A9D-7B10095A36BC}" destId="{54FB7054-616F-4151-841C-BD8D425B6D44}" srcOrd="0" destOrd="0" presId="urn:microsoft.com/office/officeart/2018/5/layout/IconCircleLabelList"/>
    <dgm:cxn modelId="{EBD8115F-4476-1F45-98A6-6A634A23C959}" type="presParOf" srcId="{FF83DBC9-CB2B-4B18-8A9D-7B10095A36BC}" destId="{C5464A2D-0EE0-4EC6-9A7F-E94005E7BF21}" srcOrd="1" destOrd="0" presId="urn:microsoft.com/office/officeart/2018/5/layout/IconCircleLabelList"/>
    <dgm:cxn modelId="{81AABACB-D98D-8845-B1C3-5751D210717F}" type="presParOf" srcId="{FF83DBC9-CB2B-4B18-8A9D-7B10095A36BC}" destId="{1B067ADD-18FE-4979-A75D-222F5F168FC0}" srcOrd="2" destOrd="0" presId="urn:microsoft.com/office/officeart/2018/5/layout/IconCircleLabelList"/>
    <dgm:cxn modelId="{CE74B24F-BEC0-DC42-A2A3-2CD6F70F15CB}" type="presParOf" srcId="{FF83DBC9-CB2B-4B18-8A9D-7B10095A36BC}" destId="{00111C2D-8E05-4408-9AE0-8D211EC425D2}" srcOrd="3" destOrd="0" presId="urn:microsoft.com/office/officeart/2018/5/layout/IconCircleLabelList"/>
    <dgm:cxn modelId="{A1F7D96F-D349-C04B-9F5A-DFFB40F8782C}" type="presParOf" srcId="{24DB6651-9CE1-4D8B-9F82-AA3926793694}" destId="{0F2A7191-F5F0-4CA1-8B45-715297CE9756}" srcOrd="3" destOrd="0" presId="urn:microsoft.com/office/officeart/2018/5/layout/IconCircleLabelList"/>
    <dgm:cxn modelId="{FB58A621-5FBC-7046-83EA-515748E96AAB}" type="presParOf" srcId="{24DB6651-9CE1-4D8B-9F82-AA3926793694}" destId="{DAA16332-CDEB-4004-96D7-FF12AEFB9EA9}" srcOrd="4" destOrd="0" presId="urn:microsoft.com/office/officeart/2018/5/layout/IconCircleLabelList"/>
    <dgm:cxn modelId="{969273C7-B064-E74F-8D18-205AFA178C5C}" type="presParOf" srcId="{DAA16332-CDEB-4004-96D7-FF12AEFB9EA9}" destId="{F1076E40-DCA3-4EED-B21A-2ADF9750DB18}" srcOrd="0" destOrd="0" presId="urn:microsoft.com/office/officeart/2018/5/layout/IconCircleLabelList"/>
    <dgm:cxn modelId="{DABE808F-F527-724B-BE05-3B459EDA3B17}" type="presParOf" srcId="{DAA16332-CDEB-4004-96D7-FF12AEFB9EA9}" destId="{73C6E13C-4717-4AEF-93C3-446EBED1F60E}" srcOrd="1" destOrd="0" presId="urn:microsoft.com/office/officeart/2018/5/layout/IconCircleLabelList"/>
    <dgm:cxn modelId="{941091EF-3774-3142-8A1F-43AEBF53FCDA}" type="presParOf" srcId="{DAA16332-CDEB-4004-96D7-FF12AEFB9EA9}" destId="{79BD8702-E1F9-4EB5-B818-73A44B55C4DB}" srcOrd="2" destOrd="0" presId="urn:microsoft.com/office/officeart/2018/5/layout/IconCircleLabelList"/>
    <dgm:cxn modelId="{7B0A6EF0-890A-F742-AC37-E83F7A89DAF3}" type="presParOf" srcId="{DAA16332-CDEB-4004-96D7-FF12AEFB9EA9}" destId="{6DE1476B-6FB7-4158-8AFB-939DCAC836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919C7-807A-48C9-94F5-2013E200E3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6E787-6EDE-4C89-9F83-CB6A538450AB}">
      <dgm:prSet/>
      <dgm:spPr/>
      <dgm:t>
        <a:bodyPr/>
        <a:lstStyle/>
        <a:p>
          <a:r>
            <a:rPr lang="tr-TR"/>
            <a:t>Farmakovijilans, sağlık hizmetleri yelpazesindeki paydaşların ortak çabalarını gerektiren çok yönlü zorluklarla karşı karşıya olan ve gelişmekte olan bir alandır. </a:t>
          </a:r>
          <a:endParaRPr lang="en-US" dirty="0"/>
        </a:p>
      </dgm:t>
    </dgm:pt>
    <dgm:pt modelId="{37B377C2-0E1D-4E59-9EE9-6EDC00AFC9DF}" type="parTrans" cxnId="{F5BA59A5-080C-4421-8A59-801C2D83C174}">
      <dgm:prSet/>
      <dgm:spPr/>
      <dgm:t>
        <a:bodyPr/>
        <a:lstStyle/>
        <a:p>
          <a:endParaRPr lang="en-US"/>
        </a:p>
      </dgm:t>
    </dgm:pt>
    <dgm:pt modelId="{41A3654A-16EA-4298-86F0-F669CB7D3634}" type="sibTrans" cxnId="{F5BA59A5-080C-4421-8A59-801C2D83C174}">
      <dgm:prSet/>
      <dgm:spPr/>
      <dgm:t>
        <a:bodyPr/>
        <a:lstStyle/>
        <a:p>
          <a:endParaRPr lang="en-US"/>
        </a:p>
      </dgm:t>
    </dgm:pt>
    <dgm:pt modelId="{3CDBDF0D-0B13-45EC-9E82-F699DEBF5F10}">
      <dgm:prSet/>
      <dgm:spPr/>
      <dgm:t>
        <a:bodyPr/>
        <a:lstStyle/>
        <a:p>
          <a:r>
            <a:rPr lang="tr-TR" dirty="0"/>
            <a:t>Eksik raporlamanın ele alınması, veri kalitesinin iyileştirilmesi, küresel işbirliğinin teşvik edilmesi ve teknolojik gelişmelerin benimsenmesi, farmakovijilans sistemlerinin sağlamlığını ve duyarlılığını artırmak için gerekli adımlardır. </a:t>
          </a:r>
        </a:p>
      </dgm:t>
    </dgm:pt>
    <dgm:pt modelId="{ED43530F-8A64-494C-8813-E815779276CF}" type="parTrans" cxnId="{6B7A3F43-A25A-4A5D-8DB9-50E604FBEA89}">
      <dgm:prSet/>
      <dgm:spPr/>
      <dgm:t>
        <a:bodyPr/>
        <a:lstStyle/>
        <a:p>
          <a:endParaRPr lang="tr-TR"/>
        </a:p>
      </dgm:t>
    </dgm:pt>
    <dgm:pt modelId="{649C4AE6-5F9D-4A51-BDCF-C08D76BD3897}" type="sibTrans" cxnId="{6B7A3F43-A25A-4A5D-8DB9-50E604FBEA89}">
      <dgm:prSet/>
      <dgm:spPr/>
      <dgm:t>
        <a:bodyPr/>
        <a:lstStyle/>
        <a:p>
          <a:endParaRPr lang="tr-TR"/>
        </a:p>
      </dgm:t>
    </dgm:pt>
    <dgm:pt modelId="{5EEF1142-0083-4C46-9CFA-D703F994554D}">
      <dgm:prSet/>
      <dgm:spPr/>
      <dgm:t>
        <a:bodyPr/>
        <a:lstStyle/>
        <a:p>
          <a:r>
            <a:rPr lang="tr-TR" dirty="0"/>
            <a:t>Bu zorlukların üstesinden gelmek, kamu güvenini korumak, hasta güvenliğini sağlamak ve farmasötik inovasyonun değişen ortamına uyum sağlamak için çok önemlidir.</a:t>
          </a:r>
        </a:p>
      </dgm:t>
    </dgm:pt>
    <dgm:pt modelId="{3AF6EC44-5874-4D3D-B0B7-6E7DD9E0B976}" type="parTrans" cxnId="{CAA5091A-D305-45A8-9C4B-2053DC9D9AC5}">
      <dgm:prSet/>
      <dgm:spPr/>
      <dgm:t>
        <a:bodyPr/>
        <a:lstStyle/>
        <a:p>
          <a:endParaRPr lang="tr-TR"/>
        </a:p>
      </dgm:t>
    </dgm:pt>
    <dgm:pt modelId="{4F204B4C-8388-4769-990D-7512F75E590D}" type="sibTrans" cxnId="{CAA5091A-D305-45A8-9C4B-2053DC9D9AC5}">
      <dgm:prSet/>
      <dgm:spPr/>
      <dgm:t>
        <a:bodyPr/>
        <a:lstStyle/>
        <a:p>
          <a:endParaRPr lang="tr-TR"/>
        </a:p>
      </dgm:t>
    </dgm:pt>
    <dgm:pt modelId="{89AC487F-F84D-E247-8E75-82C7217A9AD1}" type="pres">
      <dgm:prSet presAssocID="{4E7919C7-807A-48C9-94F5-2013E200E3C2}" presName="linear" presStyleCnt="0">
        <dgm:presLayoutVars>
          <dgm:animLvl val="lvl"/>
          <dgm:resizeHandles val="exact"/>
        </dgm:presLayoutVars>
      </dgm:prSet>
      <dgm:spPr/>
    </dgm:pt>
    <dgm:pt modelId="{A582E1A6-CADA-9544-BD69-45801E7D49D7}" type="pres">
      <dgm:prSet presAssocID="{E056E787-6EDE-4C89-9F83-CB6A538450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4CCD65-D74F-6244-9946-BD0009099294}" type="pres">
      <dgm:prSet presAssocID="{41A3654A-16EA-4298-86F0-F669CB7D3634}" presName="spacer" presStyleCnt="0"/>
      <dgm:spPr/>
    </dgm:pt>
    <dgm:pt modelId="{0BB506A9-2B59-4584-981C-B47A6D8AF35F}" type="pres">
      <dgm:prSet presAssocID="{3CDBDF0D-0B13-45EC-9E82-F699DEBF5F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8D6317-F7DA-4FAD-9D86-882C279F6B1D}" type="pres">
      <dgm:prSet presAssocID="{649C4AE6-5F9D-4A51-BDCF-C08D76BD3897}" presName="spacer" presStyleCnt="0"/>
      <dgm:spPr/>
    </dgm:pt>
    <dgm:pt modelId="{AB42D052-356A-489D-AD19-9C94BFE7C1F2}" type="pres">
      <dgm:prSet presAssocID="{5EEF1142-0083-4C46-9CFA-D703F99455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5A7A004-AB63-4759-B4B0-FA78A4DB5136}" type="presOf" srcId="{3CDBDF0D-0B13-45EC-9E82-F699DEBF5F10}" destId="{0BB506A9-2B59-4584-981C-B47A6D8AF35F}" srcOrd="0" destOrd="0" presId="urn:microsoft.com/office/officeart/2005/8/layout/vList2"/>
    <dgm:cxn modelId="{CAA5091A-D305-45A8-9C4B-2053DC9D9AC5}" srcId="{4E7919C7-807A-48C9-94F5-2013E200E3C2}" destId="{5EEF1142-0083-4C46-9CFA-D703F994554D}" srcOrd="2" destOrd="0" parTransId="{3AF6EC44-5874-4D3D-B0B7-6E7DD9E0B976}" sibTransId="{4F204B4C-8388-4769-990D-7512F75E590D}"/>
    <dgm:cxn modelId="{6B7A3F43-A25A-4A5D-8DB9-50E604FBEA89}" srcId="{4E7919C7-807A-48C9-94F5-2013E200E3C2}" destId="{3CDBDF0D-0B13-45EC-9E82-F699DEBF5F10}" srcOrd="1" destOrd="0" parTransId="{ED43530F-8A64-494C-8813-E815779276CF}" sibTransId="{649C4AE6-5F9D-4A51-BDCF-C08D76BD3897}"/>
    <dgm:cxn modelId="{831EFA67-C4C2-416B-B0A6-860A4193B697}" type="presOf" srcId="{5EEF1142-0083-4C46-9CFA-D703F994554D}" destId="{AB42D052-356A-489D-AD19-9C94BFE7C1F2}" srcOrd="0" destOrd="0" presId="urn:microsoft.com/office/officeart/2005/8/layout/vList2"/>
    <dgm:cxn modelId="{1A5E3896-4C05-204C-A4F5-DDE7E35BD9BD}" type="presOf" srcId="{E056E787-6EDE-4C89-9F83-CB6A538450AB}" destId="{A582E1A6-CADA-9544-BD69-45801E7D49D7}" srcOrd="0" destOrd="0" presId="urn:microsoft.com/office/officeart/2005/8/layout/vList2"/>
    <dgm:cxn modelId="{F5BA59A5-080C-4421-8A59-801C2D83C174}" srcId="{4E7919C7-807A-48C9-94F5-2013E200E3C2}" destId="{E056E787-6EDE-4C89-9F83-CB6A538450AB}" srcOrd="0" destOrd="0" parTransId="{37B377C2-0E1D-4E59-9EE9-6EDC00AFC9DF}" sibTransId="{41A3654A-16EA-4298-86F0-F669CB7D3634}"/>
    <dgm:cxn modelId="{96756CD5-4CEF-104F-AB16-A09F83E4B0D3}" type="presOf" srcId="{4E7919C7-807A-48C9-94F5-2013E200E3C2}" destId="{89AC487F-F84D-E247-8E75-82C7217A9AD1}" srcOrd="0" destOrd="0" presId="urn:microsoft.com/office/officeart/2005/8/layout/vList2"/>
    <dgm:cxn modelId="{C23CB49B-ED3C-D644-BA16-41114D666987}" type="presParOf" srcId="{89AC487F-F84D-E247-8E75-82C7217A9AD1}" destId="{A582E1A6-CADA-9544-BD69-45801E7D49D7}" srcOrd="0" destOrd="0" presId="urn:microsoft.com/office/officeart/2005/8/layout/vList2"/>
    <dgm:cxn modelId="{7F96CB2A-3478-6E4F-81DB-141F8897EC61}" type="presParOf" srcId="{89AC487F-F84D-E247-8E75-82C7217A9AD1}" destId="{2D4CCD65-D74F-6244-9946-BD0009099294}" srcOrd="1" destOrd="0" presId="urn:microsoft.com/office/officeart/2005/8/layout/vList2"/>
    <dgm:cxn modelId="{03CC861D-120D-4E6C-B254-AA96C76A8323}" type="presParOf" srcId="{89AC487F-F84D-E247-8E75-82C7217A9AD1}" destId="{0BB506A9-2B59-4584-981C-B47A6D8AF35F}" srcOrd="2" destOrd="0" presId="urn:microsoft.com/office/officeart/2005/8/layout/vList2"/>
    <dgm:cxn modelId="{C0C41F09-5608-4EA6-84BC-F22A246B886F}" type="presParOf" srcId="{89AC487F-F84D-E247-8E75-82C7217A9AD1}" destId="{028D6317-F7DA-4FAD-9D86-882C279F6B1D}" srcOrd="3" destOrd="0" presId="urn:microsoft.com/office/officeart/2005/8/layout/vList2"/>
    <dgm:cxn modelId="{10D1A388-24E1-4864-8175-32B820B9E0C7}" type="presParOf" srcId="{89AC487F-F84D-E247-8E75-82C7217A9AD1}" destId="{AB42D052-356A-489D-AD19-9C94BFE7C1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5FA2D-E74A-7D4E-BD1B-371401AD3E0A}">
      <dsp:nvSpPr>
        <dsp:cNvPr id="0" name=""/>
        <dsp:cNvSpPr/>
      </dsp:nvSpPr>
      <dsp:spPr>
        <a:xfrm>
          <a:off x="2103120" y="2007"/>
          <a:ext cx="8412480" cy="10400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Yaygın</a:t>
          </a:r>
          <a:r>
            <a:rPr lang="en-US" sz="2400" kern="1200" dirty="0"/>
            <a:t> </a:t>
          </a:r>
          <a:r>
            <a:rPr lang="tr-TR" sz="2400" kern="1200" dirty="0"/>
            <a:t>ilaç</a:t>
          </a:r>
          <a:r>
            <a:rPr lang="en-US" sz="2400" kern="1200" dirty="0"/>
            <a:t> </a:t>
          </a:r>
          <a:r>
            <a:rPr lang="en-US" sz="2400" kern="1200" dirty="0" err="1"/>
            <a:t>Kullanımına</a:t>
          </a:r>
          <a:r>
            <a:rPr lang="en-US" sz="2400" kern="1200" dirty="0"/>
            <a:t> </a:t>
          </a:r>
          <a:r>
            <a:rPr lang="en-US" sz="2400" kern="1200" dirty="0" err="1"/>
            <a:t>Katkıda</a:t>
          </a:r>
          <a:r>
            <a:rPr lang="en-US" sz="2400" kern="1200" dirty="0"/>
            <a:t> </a:t>
          </a:r>
          <a:r>
            <a:rPr lang="en-US" sz="2400" kern="1200" dirty="0" err="1"/>
            <a:t>Bulunan</a:t>
          </a:r>
          <a:r>
            <a:rPr lang="en-US" sz="2400" kern="1200" dirty="0"/>
            <a:t> </a:t>
          </a:r>
          <a:r>
            <a:rPr lang="en-US" sz="2400" kern="1200" dirty="0" err="1"/>
            <a:t>Faktörler</a:t>
          </a:r>
          <a:endParaRPr lang="tr-TR" sz="2400" kern="1200" dirty="0"/>
        </a:p>
      </dsp:txBody>
      <dsp:txXfrm>
        <a:off x="2103120" y="2007"/>
        <a:ext cx="8412480" cy="1040029"/>
      </dsp:txXfrm>
    </dsp:sp>
    <dsp:sp modelId="{C9CBE89E-5935-6343-A13D-FFD1BFA17121}">
      <dsp:nvSpPr>
        <dsp:cNvPr id="0" name=""/>
        <dsp:cNvSpPr/>
      </dsp:nvSpPr>
      <dsp:spPr>
        <a:xfrm>
          <a:off x="0" y="2007"/>
          <a:ext cx="2103120" cy="10400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Tanımla</a:t>
          </a:r>
          <a:endParaRPr lang="en-US" sz="2800" kern="1200" dirty="0"/>
        </a:p>
      </dsp:txBody>
      <dsp:txXfrm>
        <a:off x="0" y="2007"/>
        <a:ext cx="2103120" cy="1040029"/>
      </dsp:txXfrm>
    </dsp:sp>
    <dsp:sp modelId="{227AEB2C-188F-42B4-9493-6CD268B9FFAB}">
      <dsp:nvSpPr>
        <dsp:cNvPr id="0" name=""/>
        <dsp:cNvSpPr/>
      </dsp:nvSpPr>
      <dsp:spPr>
        <a:xfrm>
          <a:off x="2103120" y="1104438"/>
          <a:ext cx="8412480" cy="10400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Yan etki türleri ve ilaç güvenliğinin izlenmesinin önemi</a:t>
          </a:r>
        </a:p>
      </dsp:txBody>
      <dsp:txXfrm>
        <a:off x="2103120" y="1104438"/>
        <a:ext cx="8412480" cy="1040029"/>
      </dsp:txXfrm>
    </dsp:sp>
    <dsp:sp modelId="{EA1705D3-90C5-4C84-8E88-4ED0609909ED}">
      <dsp:nvSpPr>
        <dsp:cNvPr id="0" name=""/>
        <dsp:cNvSpPr/>
      </dsp:nvSpPr>
      <dsp:spPr>
        <a:xfrm>
          <a:off x="0" y="1104438"/>
          <a:ext cx="2103120" cy="10400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Hatırla</a:t>
          </a:r>
        </a:p>
      </dsp:txBody>
      <dsp:txXfrm>
        <a:off x="0" y="1104438"/>
        <a:ext cx="2103120" cy="1040029"/>
      </dsp:txXfrm>
    </dsp:sp>
    <dsp:sp modelId="{2CC45F07-7489-4E60-A46F-712AF3D49A72}">
      <dsp:nvSpPr>
        <dsp:cNvPr id="0" name=""/>
        <dsp:cNvSpPr/>
      </dsp:nvSpPr>
      <dsp:spPr>
        <a:xfrm>
          <a:off x="2103120" y="2206869"/>
          <a:ext cx="8412480" cy="10400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Farmakoviijilans</a:t>
          </a:r>
          <a:r>
            <a:rPr lang="tr-TR" sz="2400" kern="1200" dirty="0"/>
            <a:t> kavramı</a:t>
          </a:r>
        </a:p>
      </dsp:txBody>
      <dsp:txXfrm>
        <a:off x="2103120" y="2206869"/>
        <a:ext cx="8412480" cy="1040029"/>
      </dsp:txXfrm>
    </dsp:sp>
    <dsp:sp modelId="{6A1DC78B-5901-49BD-A278-FFC0137E309B}">
      <dsp:nvSpPr>
        <dsp:cNvPr id="0" name=""/>
        <dsp:cNvSpPr/>
      </dsp:nvSpPr>
      <dsp:spPr>
        <a:xfrm>
          <a:off x="0" y="2206869"/>
          <a:ext cx="2103120" cy="10400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Yorumla</a:t>
          </a:r>
        </a:p>
      </dsp:txBody>
      <dsp:txXfrm>
        <a:off x="0" y="2206869"/>
        <a:ext cx="2103120" cy="1040029"/>
      </dsp:txXfrm>
    </dsp:sp>
    <dsp:sp modelId="{C5EB0022-67C9-457D-818B-29C2D7134447}">
      <dsp:nvSpPr>
        <dsp:cNvPr id="0" name=""/>
        <dsp:cNvSpPr/>
      </dsp:nvSpPr>
      <dsp:spPr>
        <a:xfrm>
          <a:off x="2103120" y="3309300"/>
          <a:ext cx="8412480" cy="10400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F</a:t>
          </a:r>
          <a:r>
            <a:rPr lang="nb-NO" sz="2400" kern="1200" dirty="0"/>
            <a:t>armakovijilans sistemleri ve bunların işleyişi</a:t>
          </a:r>
          <a:endParaRPr lang="tr-TR" sz="2400" kern="1200" dirty="0" err="1"/>
        </a:p>
      </dsp:txBody>
      <dsp:txXfrm>
        <a:off x="2103120" y="3309300"/>
        <a:ext cx="8412480" cy="1040029"/>
      </dsp:txXfrm>
    </dsp:sp>
    <dsp:sp modelId="{98AC7FD8-BFCA-4469-A6D0-DA7B98BA8BB2}">
      <dsp:nvSpPr>
        <dsp:cNvPr id="0" name=""/>
        <dsp:cNvSpPr/>
      </dsp:nvSpPr>
      <dsp:spPr>
        <a:xfrm>
          <a:off x="0" y="3309300"/>
          <a:ext cx="2103120" cy="10400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Açıkla</a:t>
          </a:r>
        </a:p>
      </dsp:txBody>
      <dsp:txXfrm>
        <a:off x="0" y="3309300"/>
        <a:ext cx="2103120" cy="1040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B2AC1-7B0D-2448-B78C-4E6AD328E7B0}">
      <dsp:nvSpPr>
        <dsp:cNvPr id="0" name=""/>
        <dsp:cNvSpPr/>
      </dsp:nvSpPr>
      <dsp:spPr>
        <a:xfrm>
          <a:off x="1923521" y="69333"/>
          <a:ext cx="3328004" cy="332800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Artan Hastalık Yükü</a:t>
          </a:r>
        </a:p>
      </dsp:txBody>
      <dsp:txXfrm>
        <a:off x="2367255" y="651734"/>
        <a:ext cx="2440536" cy="1497601"/>
      </dsp:txXfrm>
    </dsp:sp>
    <dsp:sp modelId="{6934DE04-382F-479E-8B13-F5621EF4A40A}">
      <dsp:nvSpPr>
        <dsp:cNvPr id="0" name=""/>
        <dsp:cNvSpPr/>
      </dsp:nvSpPr>
      <dsp:spPr>
        <a:xfrm>
          <a:off x="3124376" y="2149336"/>
          <a:ext cx="3328004" cy="332800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Yaşlanan Nüfus</a:t>
          </a:r>
        </a:p>
      </dsp:txBody>
      <dsp:txXfrm>
        <a:off x="4142191" y="3009070"/>
        <a:ext cx="1996802" cy="1830402"/>
      </dsp:txXfrm>
    </dsp:sp>
    <dsp:sp modelId="{DEC8F247-B971-49B3-87C1-37A0201906F2}">
      <dsp:nvSpPr>
        <dsp:cNvPr id="0" name=""/>
        <dsp:cNvSpPr/>
      </dsp:nvSpPr>
      <dsp:spPr>
        <a:xfrm>
          <a:off x="722666" y="2149336"/>
          <a:ext cx="3328004" cy="332800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Küreselleşme ve Kentleşme</a:t>
          </a:r>
        </a:p>
      </dsp:txBody>
      <dsp:txXfrm>
        <a:off x="1036053" y="3009070"/>
        <a:ext cx="1996802" cy="1830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CA232-EDA3-3846-9F3A-0E9A4C281A68}">
      <dsp:nvSpPr>
        <dsp:cNvPr id="0" name=""/>
        <dsp:cNvSpPr/>
      </dsp:nvSpPr>
      <dsp:spPr>
        <a:xfrm rot="5400000">
          <a:off x="5670035" y="-2125792"/>
          <a:ext cx="1391860" cy="59914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0" kern="1200" dirty="0"/>
            <a:t>ürün etiketlemesinin güncellenmesi,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0" kern="1200" dirty="0"/>
            <a:t>risk minimizasyon önlemlerinin uygulanması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0" kern="1200" dirty="0"/>
            <a:t>ilacın piyasadan çekilmesi</a:t>
          </a:r>
        </a:p>
      </dsp:txBody>
      <dsp:txXfrm rot="-5400000">
        <a:off x="3370218" y="241970"/>
        <a:ext cx="5923551" cy="1255970"/>
      </dsp:txXfrm>
    </dsp:sp>
    <dsp:sp modelId="{67AA6C1F-CC30-644C-981B-A630AF15BA6C}">
      <dsp:nvSpPr>
        <dsp:cNvPr id="0" name=""/>
        <dsp:cNvSpPr/>
      </dsp:nvSpPr>
      <dsp:spPr>
        <a:xfrm>
          <a:off x="0" y="43"/>
          <a:ext cx="3370217" cy="1739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5. Risk Yönetimi </a:t>
          </a:r>
          <a:endParaRPr lang="en-US" sz="2800" kern="1200" dirty="0"/>
        </a:p>
      </dsp:txBody>
      <dsp:txXfrm>
        <a:off x="84931" y="84974"/>
        <a:ext cx="3200355" cy="1569963"/>
      </dsp:txXfrm>
    </dsp:sp>
    <dsp:sp modelId="{54826921-707B-4E63-B548-4C98DB325E68}">
      <dsp:nvSpPr>
        <dsp:cNvPr id="0" name=""/>
        <dsp:cNvSpPr/>
      </dsp:nvSpPr>
      <dsp:spPr>
        <a:xfrm rot="5400000">
          <a:off x="5670035" y="-298975"/>
          <a:ext cx="1391860" cy="599149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b="0" kern="1200" dirty="0"/>
            <a:t>Farmakovijilans, sağlık uzmanları, düzenleyici makamlar ve ilaç endüstrisini içeren ortak bir çabadır.</a:t>
          </a:r>
        </a:p>
      </dsp:txBody>
      <dsp:txXfrm rot="-5400000">
        <a:off x="3370218" y="2068787"/>
        <a:ext cx="5923551" cy="1255970"/>
      </dsp:txXfrm>
    </dsp:sp>
    <dsp:sp modelId="{AF796E3F-5868-443B-A958-1174567F0A72}">
      <dsp:nvSpPr>
        <dsp:cNvPr id="0" name=""/>
        <dsp:cNvSpPr/>
      </dsp:nvSpPr>
      <dsp:spPr>
        <a:xfrm>
          <a:off x="0" y="1826860"/>
          <a:ext cx="3370217" cy="17398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6. İletişim ve Raporlama </a:t>
          </a:r>
        </a:p>
      </dsp:txBody>
      <dsp:txXfrm>
        <a:off x="84931" y="1911791"/>
        <a:ext cx="3200355" cy="1569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B063C-5A0A-4C99-BD7C-40654D67B382}">
      <dsp:nvSpPr>
        <dsp:cNvPr id="0" name=""/>
        <dsp:cNvSpPr/>
      </dsp:nvSpPr>
      <dsp:spPr>
        <a:xfrm>
          <a:off x="530099" y="119578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7D722-BDCB-4F7F-AFD5-5C3A44B2CA41}">
      <dsp:nvSpPr>
        <dsp:cNvPr id="0" name=""/>
        <dsp:cNvSpPr/>
      </dsp:nvSpPr>
      <dsp:spPr>
        <a:xfrm>
          <a:off x="829912" y="419390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6BDEC-F275-46DD-A8BB-CE417CE72022}">
      <dsp:nvSpPr>
        <dsp:cNvPr id="0" name=""/>
        <dsp:cNvSpPr/>
      </dsp:nvSpPr>
      <dsp:spPr>
        <a:xfrm>
          <a:off x="80381" y="1964578"/>
          <a:ext cx="23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800" b="1" kern="1200" dirty="0"/>
            <a:t>SORU VE CEVAP</a:t>
          </a:r>
          <a:endParaRPr lang="en-US" sz="2800" b="1" kern="1200" dirty="0"/>
        </a:p>
      </dsp:txBody>
      <dsp:txXfrm>
        <a:off x="80381" y="1964578"/>
        <a:ext cx="2306250" cy="877500"/>
      </dsp:txXfrm>
    </dsp:sp>
    <dsp:sp modelId="{54FB7054-616F-4151-841C-BD8D425B6D44}">
      <dsp:nvSpPr>
        <dsp:cNvPr id="0" name=""/>
        <dsp:cNvSpPr/>
      </dsp:nvSpPr>
      <dsp:spPr>
        <a:xfrm>
          <a:off x="3239943" y="119578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64A2D-0EE0-4EC6-9A7F-E94005E7BF21}">
      <dsp:nvSpPr>
        <dsp:cNvPr id="0" name=""/>
        <dsp:cNvSpPr/>
      </dsp:nvSpPr>
      <dsp:spPr>
        <a:xfrm>
          <a:off x="3539756" y="419390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11C2D-8E05-4408-9AE0-8D211EC425D2}">
      <dsp:nvSpPr>
        <dsp:cNvPr id="0" name=""/>
        <dsp:cNvSpPr/>
      </dsp:nvSpPr>
      <dsp:spPr>
        <a:xfrm>
          <a:off x="2790224" y="1964578"/>
          <a:ext cx="23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800" b="1" kern="1200" dirty="0"/>
            <a:t>DENEYİMLERİN PAYLAŞIMI</a:t>
          </a:r>
          <a:endParaRPr lang="en-US" sz="2800" b="1" kern="1200" dirty="0"/>
        </a:p>
      </dsp:txBody>
      <dsp:txXfrm>
        <a:off x="2790224" y="1964578"/>
        <a:ext cx="2306250" cy="877500"/>
      </dsp:txXfrm>
    </dsp:sp>
    <dsp:sp modelId="{F1076E40-DCA3-4EED-B21A-2ADF9750DB18}">
      <dsp:nvSpPr>
        <dsp:cNvPr id="0" name=""/>
        <dsp:cNvSpPr/>
      </dsp:nvSpPr>
      <dsp:spPr>
        <a:xfrm>
          <a:off x="5949787" y="119578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6E13C-4717-4AEF-93C3-446EBED1F60E}">
      <dsp:nvSpPr>
        <dsp:cNvPr id="0" name=""/>
        <dsp:cNvSpPr/>
      </dsp:nvSpPr>
      <dsp:spPr>
        <a:xfrm>
          <a:off x="6249600" y="419390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1476B-6FB7-4158-8AFB-939DCAC836EB}">
      <dsp:nvSpPr>
        <dsp:cNvPr id="0" name=""/>
        <dsp:cNvSpPr/>
      </dsp:nvSpPr>
      <dsp:spPr>
        <a:xfrm>
          <a:off x="5500068" y="1964578"/>
          <a:ext cx="23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800" b="1" kern="1200" dirty="0"/>
            <a:t>ÖZETLEYELİM</a:t>
          </a:r>
          <a:endParaRPr lang="en-US" sz="2800" b="1" kern="1200" dirty="0"/>
        </a:p>
      </dsp:txBody>
      <dsp:txXfrm>
        <a:off x="5500068" y="1964578"/>
        <a:ext cx="2306250" cy="877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2E1A6-CADA-9544-BD69-45801E7D49D7}">
      <dsp:nvSpPr>
        <dsp:cNvPr id="0" name=""/>
        <dsp:cNvSpPr/>
      </dsp:nvSpPr>
      <dsp:spPr>
        <a:xfrm>
          <a:off x="0" y="184729"/>
          <a:ext cx="10506456" cy="134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Farmakovijilans, sağlık hizmetleri yelpazesindeki paydaşların ortak çabalarını gerektiren çok yönlü zorluklarla karşı karşıya olan ve gelişmekte olan bir alandır. </a:t>
          </a:r>
          <a:endParaRPr lang="en-US" sz="2400" kern="1200" dirty="0"/>
        </a:p>
      </dsp:txBody>
      <dsp:txXfrm>
        <a:off x="65539" y="250268"/>
        <a:ext cx="10375378" cy="1211496"/>
      </dsp:txXfrm>
    </dsp:sp>
    <dsp:sp modelId="{0BB506A9-2B59-4584-981C-B47A6D8AF35F}">
      <dsp:nvSpPr>
        <dsp:cNvPr id="0" name=""/>
        <dsp:cNvSpPr/>
      </dsp:nvSpPr>
      <dsp:spPr>
        <a:xfrm>
          <a:off x="0" y="1596424"/>
          <a:ext cx="10506456" cy="134257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Eksik raporlamanın ele alınması, veri kalitesinin iyileştirilmesi, küresel işbirliğinin teşvik edilmesi ve teknolojik gelişmelerin benimsenmesi, farmakovijilans sistemlerinin sağlamlığını ve duyarlılığını artırmak için gerekli adımlardır. </a:t>
          </a:r>
        </a:p>
      </dsp:txBody>
      <dsp:txXfrm>
        <a:off x="65539" y="1661963"/>
        <a:ext cx="10375378" cy="1211496"/>
      </dsp:txXfrm>
    </dsp:sp>
    <dsp:sp modelId="{AB42D052-356A-489D-AD19-9C94BFE7C1F2}">
      <dsp:nvSpPr>
        <dsp:cNvPr id="0" name=""/>
        <dsp:cNvSpPr/>
      </dsp:nvSpPr>
      <dsp:spPr>
        <a:xfrm>
          <a:off x="0" y="3008119"/>
          <a:ext cx="10506456" cy="13425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Bu zorlukların üstesinden gelmek, kamu güvenini korumak, hasta güvenliğini sağlamak ve farmasötik inovasyonun değişen ortamına uyum sağlamak için çok önemlidir.</a:t>
          </a:r>
        </a:p>
      </dsp:txBody>
      <dsp:txXfrm>
        <a:off x="65539" y="3073658"/>
        <a:ext cx="10375378" cy="121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406D-A957-B346-BCEA-F2DE7FB43DB2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A2AB-4F8A-4B45-BF22-708180DD2EC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843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yıllarda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kullanımı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modern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hizmetlerinin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ayrılmaz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parçası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gelmiş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sayısız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rahatsızlık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rahatlama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tedavi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imkanı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sunmuştur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birlikte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yaygın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kullanımı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etkinliğin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sağlanması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dikkatli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izleme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gerekliliğini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beraberinde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getirmektedir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tüketiminin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giderek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büyüyen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manzarasını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korumadaki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vazgeçilmez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rolünü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incelemektedir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tr-T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9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Farmasötik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ürünlerin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izleme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modern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hizmetlerinin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vazgeçilmez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bileşenidir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rolüne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rağmen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etkinliğini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etkileyen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sayıda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karşıyadır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Yetersiz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Raporlanması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önündeki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engellerden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çalışanları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tarafından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bildirilmesidir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Birçok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farkındalık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eksikliği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zaman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kısıtlamaları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yasal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sonuçlardan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korkma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ciddi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olmadığı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algısı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nedeniyle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bildirilmemektedir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sinyallerini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becerisini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engelleyerek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müdahalelerin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gecikmesine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girmesine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Kalitesi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Tamlığı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hatalı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teşkil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Spontane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çalışmalar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kaynaklardaki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kalitesindeki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değişkenlik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güvenliliğinin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değerlendirilmesini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engelleyebilir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kalitesi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yanlış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yorumlanmasına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müteakip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ruhsatlandırma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kararlarının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güvenilirliğini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tehlikeye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atabilir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Değişkenlik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düzenlemeleri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gerekliliklerinin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yeknesak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olmaması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uluslu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yaratmaktadır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standartlar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beklentiler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konusunda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karmaşıklıklar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yaratmaktadır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değişkenlik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verimsizliklere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maliyetlere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endişelerine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yanıt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gecikmelere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yayılmasını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etkileyebilir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Tehditler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İşbirliği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Antimikrobiyal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direnç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bulaşıcı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tehditlerinin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artması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işbirliğine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çabalar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gerektirmektedir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çerçevelerdeki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farklılıklar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paylaşım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anlaşmaları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eşitsizlikleri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nedeniyle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işbirliğine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ulaşmak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Yetersiz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işbirliği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tehditlerinin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yönetilmesini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engelleyerek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yaygın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krizlerine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açmaktadır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Uygulaması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Entegrasyonu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kanıtları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ilerletmek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büyük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teknolojileri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sistemlere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entegre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doğurmaktadır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birlikte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çalışabilirliği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gizlilik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kaygıları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işgücünün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becerilerinin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artırılması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ihtiyacı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ilgili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alınmalıdır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Gelişmiş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teknolojilerin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yavaş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benimsenmesi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faaliyetlerinin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verimliliğini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etkinliğini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sınırlandırarak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gerçekleştirilmesini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engellemektedir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3FD-A057-4E75-9879-03212BF9F0D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380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Lütfen konu hakkında daha ayrıntılı bilgi edinmek için web sitemizde bulunan kitap ve diğer dokümanları inceleyiniz. Aklınıza takılan veya anlaşılmayan hususlar için sosyal medya hesaplarımızı kullanabilirsiniz.</a:t>
            </a:r>
          </a:p>
        </p:txBody>
      </p:sp>
      <p:sp>
        <p:nvSpPr>
          <p:cNvPr id="295" name="Google Shape;2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Farmakovijilans</a:t>
            </a:r>
            <a:r>
              <a:rPr lang="en-US" dirty="0"/>
              <a:t>,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hizmetleri</a:t>
            </a:r>
            <a:r>
              <a:rPr lang="en-US" dirty="0"/>
              <a:t> </a:t>
            </a:r>
            <a:r>
              <a:rPr lang="en-US" dirty="0" err="1"/>
              <a:t>yelpazesindeki</a:t>
            </a:r>
            <a:r>
              <a:rPr lang="en-US" dirty="0"/>
              <a:t> </a:t>
            </a:r>
            <a:r>
              <a:rPr lang="en-US" dirty="0" err="1"/>
              <a:t>paydaşların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çabalarını</a:t>
            </a:r>
            <a:r>
              <a:rPr lang="en-US" dirty="0"/>
              <a:t> </a:t>
            </a:r>
            <a:r>
              <a:rPr lang="en-US" dirty="0" err="1"/>
              <a:t>gerektiren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yönlü</a:t>
            </a:r>
            <a:r>
              <a:rPr lang="en-US" dirty="0"/>
              <a:t> </a:t>
            </a:r>
            <a:r>
              <a:rPr lang="en-US" dirty="0" err="1"/>
              <a:t>zorluklarla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karşıya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ve </a:t>
            </a:r>
            <a:r>
              <a:rPr lang="en-US" dirty="0" err="1"/>
              <a:t>gelişmekte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alandır</a:t>
            </a:r>
            <a:r>
              <a:rPr lang="en-US" dirty="0"/>
              <a:t>. </a:t>
            </a:r>
          </a:p>
          <a:p>
            <a:r>
              <a:rPr lang="en-US" dirty="0" err="1"/>
              <a:t>Eksik</a:t>
            </a:r>
            <a:r>
              <a:rPr lang="en-US" dirty="0"/>
              <a:t> </a:t>
            </a:r>
            <a:r>
              <a:rPr lang="en-US" dirty="0" err="1"/>
              <a:t>raporlamanın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,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kalitesinin</a:t>
            </a:r>
            <a:r>
              <a:rPr lang="en-US" dirty="0"/>
              <a:t> </a:t>
            </a:r>
            <a:r>
              <a:rPr lang="en-US" dirty="0" err="1"/>
              <a:t>iyileştirilmesi</a:t>
            </a:r>
            <a:r>
              <a:rPr lang="en-US" dirty="0"/>
              <a:t>,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işbirliğinin</a:t>
            </a:r>
            <a:r>
              <a:rPr lang="en-US" dirty="0"/>
              <a:t> </a:t>
            </a:r>
            <a:r>
              <a:rPr lang="en-US" dirty="0" err="1"/>
              <a:t>teşvik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ve </a:t>
            </a:r>
            <a:r>
              <a:rPr lang="en-US" dirty="0" err="1"/>
              <a:t>teknolojik</a:t>
            </a:r>
            <a:r>
              <a:rPr lang="en-US" dirty="0"/>
              <a:t> </a:t>
            </a:r>
            <a:r>
              <a:rPr lang="en-US" dirty="0" err="1"/>
              <a:t>gelişmelerin</a:t>
            </a:r>
            <a:r>
              <a:rPr lang="en-US" dirty="0"/>
              <a:t> </a:t>
            </a:r>
            <a:r>
              <a:rPr lang="en-US" dirty="0" err="1"/>
              <a:t>benimsenmesi</a:t>
            </a:r>
            <a:r>
              <a:rPr lang="en-US" dirty="0"/>
              <a:t>, </a:t>
            </a:r>
            <a:r>
              <a:rPr lang="en-US" dirty="0" err="1"/>
              <a:t>farmakovijilans</a:t>
            </a:r>
            <a:r>
              <a:rPr lang="en-US" dirty="0"/>
              <a:t> </a:t>
            </a:r>
            <a:r>
              <a:rPr lang="en-US" dirty="0" err="1"/>
              <a:t>sistemlerinin</a:t>
            </a:r>
            <a:r>
              <a:rPr lang="en-US" dirty="0"/>
              <a:t> </a:t>
            </a:r>
            <a:r>
              <a:rPr lang="en-US" dirty="0" err="1"/>
              <a:t>sağlamlığını</a:t>
            </a:r>
            <a:r>
              <a:rPr lang="en-US" dirty="0"/>
              <a:t> ve </a:t>
            </a:r>
            <a:r>
              <a:rPr lang="en-US" dirty="0" err="1"/>
              <a:t>duyarlılığını</a:t>
            </a:r>
            <a:r>
              <a:rPr lang="en-US" dirty="0"/>
              <a:t> </a:t>
            </a:r>
            <a:r>
              <a:rPr lang="en-US" dirty="0" err="1"/>
              <a:t>artırmak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adımlardır</a:t>
            </a:r>
            <a:r>
              <a:rPr lang="en-US" dirty="0"/>
              <a:t>. </a:t>
            </a:r>
          </a:p>
          <a:p>
            <a:r>
              <a:rPr lang="en-US" dirty="0"/>
              <a:t>Bu </a:t>
            </a:r>
            <a:r>
              <a:rPr lang="en-US" dirty="0" err="1"/>
              <a:t>zorlukların</a:t>
            </a:r>
            <a:r>
              <a:rPr lang="en-US" dirty="0"/>
              <a:t> </a:t>
            </a:r>
            <a:r>
              <a:rPr lang="en-US" dirty="0" err="1"/>
              <a:t>üstesinden</a:t>
            </a:r>
            <a:r>
              <a:rPr lang="en-US" dirty="0"/>
              <a:t> </a:t>
            </a:r>
            <a:r>
              <a:rPr lang="en-US" dirty="0" err="1"/>
              <a:t>gelmek</a:t>
            </a:r>
            <a:r>
              <a:rPr lang="en-US" dirty="0"/>
              <a:t>,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güvenini</a:t>
            </a:r>
            <a:r>
              <a:rPr lang="en-US" dirty="0"/>
              <a:t> </a:t>
            </a:r>
            <a:r>
              <a:rPr lang="en-US" dirty="0" err="1"/>
              <a:t>korumak</a:t>
            </a:r>
            <a:r>
              <a:rPr lang="en-US" dirty="0"/>
              <a:t>, hasta </a:t>
            </a:r>
            <a:r>
              <a:rPr lang="en-US" dirty="0" err="1"/>
              <a:t>güvenliğini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ve </a:t>
            </a:r>
            <a:r>
              <a:rPr lang="en-US" dirty="0" err="1"/>
              <a:t>farmasötik</a:t>
            </a:r>
            <a:r>
              <a:rPr lang="en-US" dirty="0"/>
              <a:t> </a:t>
            </a:r>
            <a:r>
              <a:rPr lang="en-US" dirty="0" err="1"/>
              <a:t>inovasyonun</a:t>
            </a:r>
            <a:r>
              <a:rPr lang="en-US" dirty="0"/>
              <a:t> </a:t>
            </a:r>
            <a:r>
              <a:rPr lang="en-US" dirty="0" err="1"/>
              <a:t>değişen</a:t>
            </a:r>
            <a:r>
              <a:rPr lang="en-US" dirty="0"/>
              <a:t> </a:t>
            </a:r>
            <a:r>
              <a:rPr lang="en-US" dirty="0" err="1"/>
              <a:t>ortamına</a:t>
            </a:r>
            <a:r>
              <a:rPr lang="en-US" dirty="0"/>
              <a:t>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3FD-A057-4E75-9879-03212BF9F0D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46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68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685800"/>
            <a:r>
              <a:rPr lang="tr-TR" sz="1200" dirty="0">
                <a:solidFill>
                  <a:srgbClr val="54565A"/>
                </a:solidFill>
                <a:latin typeface="Roboto" panose="02000000000000000000" pitchFamily="2" charset="0"/>
              </a:rPr>
              <a:t>Evrensel bir gereklilik: Molekülden İlaca Projesi</a:t>
            </a:r>
          </a:p>
          <a:p>
            <a:pPr algn="ctr" defTabSz="685800"/>
            <a:r>
              <a:rPr lang="tr-TR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"Erasmus+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Programı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kapsamında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Avrupa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Komisyonu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tarafından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desteklenmektedir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. </a:t>
            </a:r>
            <a:endParaRPr lang="tr-TR" sz="1200" dirty="0">
              <a:solidFill>
                <a:srgbClr val="54565A"/>
              </a:solidFill>
              <a:latin typeface="Roboto" panose="02000000000000000000" pitchFamily="2" charset="0"/>
            </a:endParaRPr>
          </a:p>
          <a:p>
            <a:pPr algn="ctr" defTabSz="685800"/>
            <a:r>
              <a:rPr lang="tr-TR" sz="1200" dirty="0">
                <a:solidFill>
                  <a:srgbClr val="54565A"/>
                </a:solidFill>
                <a:latin typeface="Roboto" panose="02000000000000000000" pitchFamily="2" charset="0"/>
              </a:rPr>
              <a:t>Ancak b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urada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yer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alan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görüşlerden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Avrupa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Komisyonu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ve Türkiye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Ulusal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Ajansı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sorumlu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tutulamaz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."</a:t>
            </a:r>
            <a:endParaRPr lang="en-NL" sz="1200" dirty="0">
              <a:solidFill>
                <a:prstClr val="black"/>
              </a:solidFill>
              <a:latin typeface="Aptos" panose="0211000402020202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3B82B-9948-A364-ABFC-D95659B29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D30EAD3-077C-D09A-1EFB-A5149A300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C9DB7D-6330-56CC-193E-7135DA9D2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25AD5D-EAD5-F393-3E11-2837A5B6C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3A0B4-38A7-4EAD-A00A-CF1E6F9FB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059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 sz="1200" dirty="0">
                <a:solidFill>
                  <a:srgbClr val="54565A"/>
                </a:solidFill>
                <a:latin typeface="Roboto" panose="02000000000000000000" pitchFamily="2" charset="0"/>
              </a:rPr>
              <a:t>Projemize desteklerinden ötürü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Avrupa</a:t>
            </a:r>
            <a:r>
              <a:rPr lang="en-US" sz="1200" dirty="0">
                <a:solidFill>
                  <a:srgbClr val="54565A"/>
                </a:solidFill>
                <a:latin typeface="Roboto" panose="02000000000000000000" pitchFamily="2" charset="0"/>
              </a:rPr>
              <a:t> </a:t>
            </a:r>
            <a:r>
              <a:rPr lang="en-US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Komisyonu</a:t>
            </a:r>
            <a:r>
              <a:rPr lang="tr-TR" sz="1200" dirty="0">
                <a:solidFill>
                  <a:srgbClr val="54565A"/>
                </a:solidFill>
                <a:latin typeface="Roboto" panose="02000000000000000000" pitchFamily="2" charset="0"/>
              </a:rPr>
              <a:t>’</a:t>
            </a:r>
            <a:r>
              <a:rPr lang="tr-TR" sz="1200" dirty="0" err="1">
                <a:solidFill>
                  <a:srgbClr val="54565A"/>
                </a:solidFill>
                <a:latin typeface="Roboto" panose="02000000000000000000" pitchFamily="2" charset="0"/>
              </a:rPr>
              <a:t>na</a:t>
            </a:r>
            <a:r>
              <a:rPr lang="tr-TR" sz="1200" dirty="0">
                <a:solidFill>
                  <a:srgbClr val="54565A"/>
                </a:solidFill>
                <a:latin typeface="Roboto" panose="02000000000000000000" pitchFamily="2" charset="0"/>
              </a:rPr>
              <a:t> ve proje ekibinde yer alarak katkıda bulunan tüm üyelerimize ve proje kapsamındaki etkinliklere katılan herkese teşekkür ederiz.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dirty="0"/>
              <a:t>Bu bölümün temel amacı, ilaçlarda beklenmeyen etkilerin nedenlerini ve bunların izlenmesinin önemini açıklamaktır. Bu oturumun sonunda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tr-TR" dirty="0"/>
              <a:t>ilaç</a:t>
            </a:r>
            <a:r>
              <a:rPr lang="en-US" dirty="0"/>
              <a:t> </a:t>
            </a:r>
            <a:r>
              <a:rPr lang="en-US" dirty="0" err="1"/>
              <a:t>Kullanımına</a:t>
            </a:r>
            <a:r>
              <a:rPr lang="en-US" dirty="0"/>
              <a:t> </a:t>
            </a:r>
            <a:r>
              <a:rPr lang="en-US" dirty="0" err="1"/>
              <a:t>Katkıda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Faktörler</a:t>
            </a:r>
            <a:r>
              <a:rPr lang="tr-TR" dirty="0"/>
              <a:t>i tanımlayabilecek, Yan etki türleri ve ilaç güvenliğinin izlenmesinin öneminin hatırlayabilecek, </a:t>
            </a:r>
            <a:r>
              <a:rPr lang="tr-TR" dirty="0" err="1"/>
              <a:t>Farmakoviijilans</a:t>
            </a:r>
            <a:r>
              <a:rPr lang="tr-TR" dirty="0"/>
              <a:t> kavramını </a:t>
            </a:r>
            <a:r>
              <a:rPr lang="tr-TR" dirty="0" err="1"/>
              <a:t>yorumlayablecek</a:t>
            </a:r>
            <a:r>
              <a:rPr lang="tr-TR" dirty="0"/>
              <a:t> ve F</a:t>
            </a:r>
            <a:r>
              <a:rPr lang="nb-NO" dirty="0"/>
              <a:t>armakovijilans sistemleri ve bunların işleyişi</a:t>
            </a:r>
            <a:r>
              <a:rPr lang="tr-TR" dirty="0" err="1"/>
              <a:t>ni</a:t>
            </a:r>
            <a:r>
              <a:rPr lang="tr-TR" dirty="0"/>
              <a:t> açıklayabileceksiniz.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1A2AB-4F8A-4B45-BF22-708180DD2ECA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2945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tr-TR" dirty="0"/>
              <a:t>Bu sunumda </a:t>
            </a:r>
            <a:r>
              <a:rPr lang="tr-TR" sz="1200" dirty="0"/>
              <a:t>Yaygın ilaç Kullanımına Katkıda Bulunan Faktörler, Farmakovijilansın Önemi, Farmakovijilans Süreci ve Farmakovijilans Alanındaki Zorluklar konularına değinilecektir.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832FF-F025-2D47-9A5A-6ADF3BF3F9CD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62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Tıbbi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araştırma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teknolojideki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ilerlemeler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antibiyotiklerden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karmaşık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biyolojik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yelpazede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farmasötiklerin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açmıştır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milyonlarca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durumları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yönetmek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önlemek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semptomları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hafifletmek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güvenmesiyle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kullanımı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artmıştır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Yaygın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Kullanımına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Katkıda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Faktörler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Yükü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bulaşıcı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salgınlar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tarzıyla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ilgili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koşullardaki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artış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farmasötik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müdahalelere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talebi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artırmıştır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Yaşlanan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Nüfus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Nüfus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yaşlandıkça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artrit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kardiyovasküler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hastalıklar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nörodejeneratif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bozukluklar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bağlı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rahatsızlıkların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yaygınlığı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artmış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tedavi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semptom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yönetimi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kullanımını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kılmıştır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Küreselleşme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Kentleşme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Kentleşme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küreselleşme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nüfusları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çeşitli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sorunlarıyla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bırakmış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bölgesel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tarzına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özgü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sorunlarını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çeşitli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ihtiyaç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duyulmasına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açmıştır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3FD-A057-4E75-9879-03212BF9F0D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94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piyasaya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sürüldükten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farmasötik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ürünlerin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izlenmesi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değerlendirilmesi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iyileştirilmesine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bilimsel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süreçtir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birincil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amacı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ilgili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sorunları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anlamak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önlemektir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koşullarında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faydalarının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risklerinden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basmasını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oynar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3FD-A057-4E75-9879-03212BF9F0D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27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uzmanlarını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şirketlerini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kurumları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işbirliğine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sürekli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izlenmesi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uygulamalarının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sürekli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iyileştirilmesine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korunmasına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katkıda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Farmakovijilans ile elde edilmek istenen temel hedefler</a:t>
            </a:r>
            <a:endParaRPr lang="en-NL" sz="1200" dirty="0"/>
          </a:p>
          <a:p>
            <a:endParaRPr lang="tr-T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Olayların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Erken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kullanımıyla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ilişkili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beklenmedik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zararlı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belirlemek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makamlar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çeşitli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sürekli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izlenmesini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esastır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İlaç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Etkinliğinin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İzlenmesi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ötesinde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koşullarındaki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etkinliğini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İlaçların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çalışmalarda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gösterildiği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amaçlanan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terapötik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faydaları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sağlamasına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yardımcı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Risklerin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Değerlendirilmesi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Anlaşılması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edildiğinde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ilişkili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kapsamını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anlamak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kapsamlı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sürekli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kullanımı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değiştirilmesi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çekilmesi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hakkında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bilinçli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Alma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Sürecini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Bilgilendirme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alma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sürecinde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oynar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ABD Gıda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Dairesi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(FDA)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Avrupa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Ajansı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(EMA)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makamlar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onayları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etiket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güncellemeleri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aşırı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durumlarda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piyasadan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çekilmeler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hakkında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kullanırlar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Güvenliğinin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Artırılması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ilaçlarla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ilgili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deneyimlerini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bildirerek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katılımcılarıdır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ilaçlarla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ilgili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olumsuz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sorunları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bildirmeye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teşvik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edilmesi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kapsamlı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anlaşılmasına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katkıda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nüfusun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korunmasına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yardımcı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3FD-A057-4E75-9879-03212BF9F0D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78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döngüsü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boyunca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izlemek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tasarlanmış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kapsamlı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sistemdir</a:t>
            </a:r>
            <a:endParaRPr lang="tr-T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Toplama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çeşitli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toplanmasıyla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makamlar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çalışmalar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literatür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incelemeleri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sosyal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almaktadır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toplamanın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çeşitliliği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bütünsel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anlaşılmasını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Spontane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Raporlama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mesleği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mensupları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tabanlarına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gönüllü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bildirirler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spontane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teşhisin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parçasını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oluşturur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Çalışmalar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Pazarlama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çalışmalardan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etkililiği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hakkında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Pazarlama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çalışmalar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senaryolarındaki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performansının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anlaşılmasına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katkıda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bulunmaya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toplandıktan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kalıpları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eğilimleri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sinyallerini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belirlemek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istatistiksel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beklenen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beklenmeyen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birbirinden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ayırmayı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bildirilen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sorunların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sıklığını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ciddiyetini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değerlendirmeyi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amaçlar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Gelişmiş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algoritmalar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madenciliği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teknikleri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endişesine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işaret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edebilecek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örüntüler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ilişkiler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tespit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edilmesine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yardımcı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fazla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araştırma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yapılmasını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3FD-A057-4E75-9879-03212BF9F0D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40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Değerlendirmesi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Belirlenen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uygunluklarını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üzerindeki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etkilerini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belirlemek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kapsamlı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değerlendirmeye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tutulur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epidemiyolojik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farmakolojisinin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anlaşılmasını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multidisipliner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yaklaşımı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Nedensellik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Değerlendirmesi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Uzmanlar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gözlemlenen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olaydan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sorumlu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olasılığını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değerlendirir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değerlendirmede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zamansal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ilişkiler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bilinen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alternatif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açıklamalar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faktörler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dikkate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alınır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Risk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Değerlendirmesi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sinyal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doğrulandıktan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adım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ilişkili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değerlendirilmesini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ciddiyetinin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sıklığının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değerlendirilmesinin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faktörlerinin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duyarlı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olabilecek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popülasyonlarının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incelenmesini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3FD-A057-4E75-9879-03212BF9F0D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28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Risk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Yönetimi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değerlendirmesine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dayanarak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yönetimi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stratejiler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ürün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etiketlemesinin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güncellenmesini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minimizasyon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önlemlerinin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uygulanmasını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aşırı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durumlarda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ilacın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piyasadan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çekilmesini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içerebilir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hasta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-risk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optimize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İletişim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uzmanları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otoriteler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endüstrisini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işbirlikçi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çabadır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bilgilerini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güncellemeleri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yaymak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kanalları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kurulur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Düzenleyici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kurumlara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zamanında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yapılması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endişelerine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koordineli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hızlı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yanıt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verilmesini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farmasötik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ürünlerin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süregelen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kararlılığı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yansıtan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yinelemeli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süreçtir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verilerini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sistematik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toplayarak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ederek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ederek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güvenlilik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standartlarının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sürekli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iyileştirilmesine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sağlığının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korunmasına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ölçüde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katkıda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önemli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adımlar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atmış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olsa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zorluklar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devam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arasında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olayların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raporlanması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kalitesi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sorunları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antimikrobiyal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direnç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yeni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tehditleri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işbirliği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ihtiyacı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almaktadır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İleriye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baktığımızda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kanıtları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teknolojideki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gelişmeler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proaktif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kapsamlı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getirerek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devrim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yaratmayı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ediyor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İlaç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kullanımı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artmaya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devam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ettikçe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farmakovijilans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sistemlerinin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geliştirilmesi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güçlendirilmesi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farmasötik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müdahalelerin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küresel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ölçekte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sürekli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güvenliğini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etkinliğini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zorunludur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4E3FD-A057-4E75-9879-03212BF9F0D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77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4066-4C87-C63E-7F58-D792ABE54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9459C-B6D8-AA24-4A1E-9379A47B2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27B88-AAC7-31E7-F496-2DA7E2F8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3B8F7-6EF7-E897-4E16-519D2C5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12B1-83C1-A2CE-96FC-5C5404DC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01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DFE4-CDB1-AF1F-A980-02C71CD0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F42E1-5A34-A92C-0D20-9E064EDEF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BC7A-3A13-13BE-80DE-50723396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4A0C1-73C3-CF1E-2498-6502A7FF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658B0-BFE1-AE75-C141-DC30E00E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515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1BD09-B963-540D-CF57-2550A0D97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7B0D5-A52B-37AD-4F94-9E7318770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7EFF-A3C4-3452-4345-A52147A0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E75D-D3E0-9B9E-4630-36178340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4461-7229-6870-BD07-135500E8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575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8BCE3C-8C5D-E7FE-5C65-B5CC69B55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2C445EE-2EE8-9F0C-D75A-30D78EEAF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E971E9-312F-1DDB-D2C4-0168ECBE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CCA602-7D66-DFF2-6F29-F957E1C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680B20-7AE0-A7CB-EF13-7A8F3360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035375-BBDE-D66A-8B12-B4660DA9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914A3C-26C6-6364-74E8-38DE12C1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4C099A-19B3-5B8D-0D2B-BFB213AF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8F0C0D-AC31-9BAB-2C0B-2096876C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1F5C63-C6C9-23A5-C6DE-9388285C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29F69E-079A-A53D-DA98-03CEF8C2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C54788-A499-C118-4377-B0FC5D02C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86E3FB-C923-C3AC-E7C3-FF8E4E82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534628-3BC6-9750-520D-9CEE8975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CA01F2-A3C8-EEB8-5B69-FEFB9AA8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C15E90-B703-A500-4D3A-01C9508A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72FB88-746B-59C4-5E4C-A998BDF0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CB10AF-7444-E8D3-8EC6-BA6AFAED6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FB4800-F0D8-9907-34A3-9E72CFEF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49F789-986D-BC0A-BF3D-0B1A64B9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EA9434B-E79B-D5C2-D78C-AA93E9EE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2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AC8399-FF4B-AAA3-1E0B-FA53EA3E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93E712-5E6A-7DF2-A1A7-2147F593F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DF83E34-FA4D-2E06-FB59-ABB3E633D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EF106E7-1D46-B385-D624-A1E5391C0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A77729-31D2-E9C2-976E-07528D81D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8C4AB81-4720-DE31-6459-81F20A33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C1A0F12-D01C-31D2-FF24-EB616E5C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08CF511-AC43-5263-1016-A4FBC29D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BFF337-CE6D-A0F4-1C1F-9C2F4F83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856C571-764C-1F88-1019-1719A694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39CF309-3A73-BF06-87CF-C955000A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59DF79-032B-412E-0DAA-061BE9B1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1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8524F69-0481-22A3-2889-E766AC1C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1759607-07AF-BB88-3E1F-BF078990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C5F621-D344-B513-5ADA-88F4BED9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88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8DD982-9319-474F-1FCC-D277A00E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E29BB7-441B-4F1D-06C1-4D0B897F2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243FDE0-2482-FEED-5286-4E0B981FB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3170DF-FEBF-99A6-7EB5-CA51F060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96B148-03B5-C72E-AA11-A8C39888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1568D6-A943-C557-D3EA-6DD6961B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219D-0707-3587-A216-AE240AD0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B5D5-6BFD-A8B2-44E7-737D8A69D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D7E2D-D3EE-7A54-B856-77074647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0E943-EA9D-5DCE-E2D9-3D97DD07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D8109-84B4-F374-EE43-49CA3020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95702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D6877-EC91-F94E-54DF-27E108C8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0B81DE4-883B-015A-9013-6C5C18513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8C6A1B-9D88-7B8E-42C4-7DD85F8C3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927ADC-5329-DBC7-B0C6-EFAC60B5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01A9D8E-F6C8-89F9-583B-07C2BEB2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673E7B-E3F9-094B-4AE7-9E9DEB46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4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6ABC63-5A28-ED09-800D-9C79AE32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1D25C07-7B0F-7514-6463-0B27ED447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6442A9-642C-FE30-8440-11059528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EC71C8-EB65-8897-7AD3-E308C58B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ADEECC-6A6B-F2FE-E0D2-7B88CE82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49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4AFBE7D-21BE-13A7-920D-58E296DEC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7C31B9-88A4-9AF9-15B2-A6184140D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57E251-998C-BD00-5822-0614DE25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249E6D-87BB-6EE4-587A-4E1401CA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CADC51-6282-6331-8FC2-C3F944A2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43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82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0793-0CB2-44AC-39EB-3446C7B7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09534-DC36-3849-5CEF-0DF63BBDC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5CADF-3A22-079A-4C34-E7A37913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7020C-2F8E-7FDF-1E48-434B2D10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DB248-703D-B015-CFCB-7886A02F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85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52A5-DBC1-2692-078E-ADC5A77C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80ED-21EC-8A60-74F4-C6DAFE8A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DFCEC-7788-8E16-5D24-0D8F0B22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C5FA3-44DA-687C-950D-02A72EA4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D7CCF-3DEE-53DD-9C91-29466DC9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4BF40-2E4D-B183-5C78-682F0956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2508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9D17-5DAC-A651-2BA3-18A41588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FE91-A17D-ADB5-383D-2673E925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4BD4A-7889-9D1D-1FEC-45A1FBECB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C8B96-5C33-F225-535A-C36910856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F97A6-9312-1504-41D6-BA3DC1D62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58D88-5AD3-1241-0BE2-0575C316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775C1-4D70-1325-B051-62158A50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658C1-D62E-9DC9-4FA1-7B59A90B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3613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B8A9-D5EE-5132-5DBF-5E32DA24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21D62-5C59-ECE1-848E-1706F980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2CE63-89F8-FC97-1412-E15083B6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496B3-1624-9286-0B22-F32C0262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863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22812-4BFA-B1B8-A5C3-0EC439B2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46B0B-E122-4885-5E9A-79A5F373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AA95C-B847-2CA7-07A2-FBF8563E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6157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D936-16BD-76B3-BD9A-3DC7E0E0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5F5BD-6F7E-B67A-EBE1-51430797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BB24D-A35E-B72A-F263-582929B6B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44297-2E01-91DE-E144-A9B04D94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9FDBD-7A35-5D62-4AEA-AF973BC1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5811-5B8B-ED39-FCAF-5D640D02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329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F447-F63B-0B52-1F71-D8EF8447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25FA2-2FED-DB57-FA7F-6CAF9C788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5DDB6-E647-BC19-73A1-A7ACBDEC7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93A79-12E1-8615-2E15-CD4C33C1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CB26B-DD14-752B-D3DD-9D76A629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ADC3F-07F3-48AC-876D-CD2DBFD4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791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0FEB9-C3D8-0CBC-EAD1-275D8E31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4CB66-1F75-468A-A033-E02BFAF7A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F636A-72F7-25C8-D585-5F2AC2A6D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26AE-B7EF-2642-A16F-6F92A10C8307}" type="datetimeFigureOut">
              <a:rPr lang="en-NL" smtClean="0"/>
              <a:t>08/29/2024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3A857-06DF-CB78-A0D8-BAACA3E6D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FA3C5-2943-39D2-7C4B-5595C90A1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94F3-8195-A049-91BA-070FB088255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6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8A55854-F887-F100-6F7C-5D22B7E4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E5AAE2D-15DA-BF7D-3C05-950527D4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38CB7E-14D1-718B-B9E8-6998189BD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F55121-A583-4E16-A877-5481352407F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B790F0-F129-40BC-AD8F-FCD5CB03C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920184-DCF0-95B6-9264-BD0FE66F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56000-61D2-4BF9-B91A-6604AF4A0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titck.gov.tr/faaliyetalanlari/ilac/farmakovijila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4FB59-DCA4-AD28-C94C-4CC2E33DD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1" r="2526"/>
          <a:stretch/>
        </p:blipFill>
        <p:spPr>
          <a:xfrm>
            <a:off x="1" y="-9625"/>
            <a:ext cx="12192000" cy="6939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46A11-821E-F515-7436-A5FADB0BE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2" y="2525486"/>
            <a:ext cx="11254048" cy="295404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DAĞITIM: </a:t>
            </a:r>
            <a:br>
              <a:rPr lang="tr-TR" b="1" dirty="0">
                <a:solidFill>
                  <a:schemeClr val="bg1"/>
                </a:solidFill>
              </a:rPr>
            </a:br>
            <a:r>
              <a:rPr lang="tr-TR" b="1" dirty="0">
                <a:solidFill>
                  <a:schemeClr val="bg1"/>
                </a:solidFill>
              </a:rPr>
              <a:t>İlaçların Yaygın Kullanımı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6CBD62D-F571-06C7-3515-5F02018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  <a:buClr>
                <a:schemeClr val="dk1"/>
              </a:buClr>
              <a:buSzPts val="2800"/>
            </a:pPr>
            <a:r>
              <a:rPr lang="tr-TR" sz="3200" b="1" dirty="0">
                <a:solidFill>
                  <a:schemeClr val="bg1"/>
                </a:solidFill>
              </a:rPr>
              <a:t>İ</a:t>
            </a:r>
            <a:r>
              <a:rPr lang="en-US" sz="3200" b="1" dirty="0" err="1">
                <a:solidFill>
                  <a:schemeClr val="bg1"/>
                </a:solidFill>
              </a:rPr>
              <a:t>laçlar</a:t>
            </a:r>
            <a:r>
              <a:rPr lang="tr-TR" sz="3200" b="1" dirty="0">
                <a:solidFill>
                  <a:schemeClr val="bg1"/>
                </a:solidFill>
              </a:rPr>
              <a:t>ı</a:t>
            </a:r>
            <a:r>
              <a:rPr lang="en-US" sz="3200" b="1" dirty="0">
                <a:solidFill>
                  <a:schemeClr val="bg1"/>
                </a:solidFill>
              </a:rPr>
              <a:t>n </a:t>
            </a:r>
            <a:r>
              <a:rPr lang="en-US" sz="3200" b="1" dirty="0" err="1">
                <a:solidFill>
                  <a:schemeClr val="bg1"/>
                </a:solidFill>
              </a:rPr>
              <a:t>Yayg</a:t>
            </a:r>
            <a:r>
              <a:rPr lang="tr-TR" sz="3200" b="1" dirty="0">
                <a:solidFill>
                  <a:schemeClr val="bg1"/>
                </a:solidFill>
              </a:rPr>
              <a:t>ı</a:t>
            </a:r>
            <a:r>
              <a:rPr lang="en-US" sz="3200" b="1" dirty="0">
                <a:solidFill>
                  <a:schemeClr val="bg1"/>
                </a:solidFill>
              </a:rPr>
              <a:t>n </a:t>
            </a:r>
            <a:r>
              <a:rPr lang="en-US" sz="3200" b="1" dirty="0" err="1">
                <a:solidFill>
                  <a:schemeClr val="bg1"/>
                </a:solidFill>
              </a:rPr>
              <a:t>Kullan</a:t>
            </a:r>
            <a:r>
              <a:rPr lang="tr-TR" sz="3200" b="1" dirty="0" err="1">
                <a:solidFill>
                  <a:schemeClr val="bg1"/>
                </a:solidFill>
              </a:rPr>
              <a:t>ımı</a:t>
            </a:r>
            <a:r>
              <a:rPr lang="tr-TR" sz="3200" b="1" dirty="0">
                <a:solidFill>
                  <a:schemeClr val="bg1"/>
                </a:solidFill>
              </a:rPr>
              <a:t> v</a:t>
            </a:r>
            <a:r>
              <a:rPr lang="en-US" sz="3200" b="1" dirty="0">
                <a:solidFill>
                  <a:schemeClr val="bg1"/>
                </a:solidFill>
              </a:rPr>
              <a:t>e</a:t>
            </a:r>
            <a:r>
              <a:rPr lang="tr-TR" sz="3200" b="1" dirty="0">
                <a:solidFill>
                  <a:schemeClr val="bg1"/>
                </a:solidFill>
              </a:rPr>
              <a:t> Farmakovijilans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E197DDE-6FB5-E7AB-B315-C3DD684CA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49" y="223984"/>
            <a:ext cx="11766300" cy="999831"/>
          </a:xfrm>
          <a:prstGeom prst="rect">
            <a:avLst/>
          </a:prstGeom>
        </p:spPr>
      </p:pic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396DCC99-2D34-6270-FE98-9A197ED3AD05}"/>
              </a:ext>
            </a:extLst>
          </p:cNvPr>
          <p:cNvSpPr txBox="1"/>
          <p:nvPr/>
        </p:nvSpPr>
        <p:spPr>
          <a:xfrm>
            <a:off x="404552" y="6329147"/>
            <a:ext cx="9415508" cy="56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Doç. Dr. Mehmet Kürşat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DER</a:t>
            </a:r>
            <a:r>
              <a:rPr lang="tr-TR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İCİ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812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9"/>
    </mc:Choice>
    <mc:Fallback xmlns="">
      <p:transition spd="slow" advTm="16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8572" y="212725"/>
            <a:ext cx="10262937" cy="533233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+mn-lt"/>
              </a:rPr>
              <a:t>Farmakovijilans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Alanındaki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Zorluklar</a:t>
            </a:r>
            <a:endParaRPr lang="tr-TR" dirty="0">
              <a:latin typeface="+mn-lt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1651"/>
              </p:ext>
            </p:extLst>
          </p:nvPr>
        </p:nvGraphicFramePr>
        <p:xfrm>
          <a:off x="0" y="1065603"/>
          <a:ext cx="12191999" cy="5457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829">
                  <a:extLst>
                    <a:ext uri="{9D8B030D-6E8A-4147-A177-3AD203B41FA5}">
                      <a16:colId xmlns:a16="http://schemas.microsoft.com/office/drawing/2014/main" val="3229730883"/>
                    </a:ext>
                  </a:extLst>
                </a:gridCol>
                <a:gridCol w="4909457">
                  <a:extLst>
                    <a:ext uri="{9D8B030D-6E8A-4147-A177-3AD203B41FA5}">
                      <a16:colId xmlns:a16="http://schemas.microsoft.com/office/drawing/2014/main" val="2454062633"/>
                    </a:ext>
                  </a:extLst>
                </a:gridCol>
                <a:gridCol w="5551713">
                  <a:extLst>
                    <a:ext uri="{9D8B030D-6E8A-4147-A177-3AD203B41FA5}">
                      <a16:colId xmlns:a16="http://schemas.microsoft.com/office/drawing/2014/main" val="1065474444"/>
                    </a:ext>
                  </a:extLst>
                </a:gridCol>
              </a:tblGrid>
              <a:tr h="290605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/>
                        <a:t>ZORLUK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i="1" dirty="0"/>
                        <a:t>ETKİ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14736"/>
                  </a:ext>
                </a:extLst>
              </a:tr>
              <a:tr h="716206">
                <a:tc>
                  <a:txBody>
                    <a:bodyPr/>
                    <a:lstStyle/>
                    <a:p>
                      <a:r>
                        <a:rPr lang="en-US" sz="1600" b="1" dirty="0"/>
                        <a:t>1. </a:t>
                      </a:r>
                      <a:r>
                        <a:rPr lang="en-US" sz="1600" b="1" dirty="0" err="1"/>
                        <a:t>Advers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Olayların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Eksik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Raporlanması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dvers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olayların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çalışanları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hastalar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tarafından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eksik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bildirilmesi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Eksik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bildirim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ortaya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çıkan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güvenlik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sinyallerini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erken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tespit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etme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becerisini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engelleyerek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müdahalelerin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gecikmesine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potansiyel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hastaların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altına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girmesine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açmaktadır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58007"/>
                  </a:ext>
                </a:extLst>
              </a:tr>
              <a:tr h="737467">
                <a:tc>
                  <a:txBody>
                    <a:bodyPr/>
                    <a:lstStyle/>
                    <a:p>
                      <a:r>
                        <a:rPr lang="fi-FI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Veri Kalitesi ve Eksiksizliği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Eksik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veriler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farmakovijilans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önemli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zorluklar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teşkil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Düşük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kalitesi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güvenlik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sinyallerinin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yanlış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yorumlanmasına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açarak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değerlendirmelerinin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müteakip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düzenleyici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kararların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güvenilirliğini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tehlikeye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atabilir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782788"/>
                  </a:ext>
                </a:extLst>
              </a:tr>
              <a:tr h="1145929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Düzenleyici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Değişkenlik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Farmakovijilans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düzenlemeleri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raporlama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gerekliliklerinin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küresel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yeknesak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olmaması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uluslu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ilaç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şirketleri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zorluklar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yaratmaktadır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Farklı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standartlar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beklentiler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uyum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konusunda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karmaşıklıklar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yaratmaktadır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Mevzuat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değişkenliği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verimsizliklere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artan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maliyetlere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güvenlik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endişelerine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yanıt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vermede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gecikmelere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açarak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önemli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bilgilerin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zamanında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yayılmasını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etkileyebilir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520464"/>
                  </a:ext>
                </a:extLst>
              </a:tr>
              <a:tr h="931068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Ortaya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Çıkan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Tehditler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Küresel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İşbirliği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Antimikrobiyal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direnç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ortaya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çıkan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bulaşıcı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hastalıklar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küresel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tehditlerinin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artması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farmakovijilans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alanında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işbirliğine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dayalı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çabalar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gerektirmektedir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Yetersiz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işbirliği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küresel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tehditlerinin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zamanında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tespit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edilmesini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yönetilmesini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engelleyerek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potansiyel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yaygın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krizlerine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açmaktadır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82923"/>
                  </a:ext>
                </a:extLst>
              </a:tr>
              <a:tr h="1067997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Teknoloji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Uygulaması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Entegrasyonu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Yapay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zeka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dünya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kanıtları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dahil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olmak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üzere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teknoloji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farmakovijilansı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ilerletmek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büyük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vaat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etse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teknolojilerin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mevcut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sistemlere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entegre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edilmesi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zorluklar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doğurmaktadır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Gelişmiş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teknolojilerin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yavaş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benimsenmesi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farmakovijilans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faaliyetlerinin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verimliliğini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etkinliğini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sınırlandırmakta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tam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potansiyellerinin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gerçekleştirilmesini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engellemektedir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54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98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 txBox="1">
            <a:spLocks noGrp="1"/>
          </p:cNvSpPr>
          <p:nvPr>
            <p:ph type="title"/>
          </p:nvPr>
        </p:nvSpPr>
        <p:spPr>
          <a:xfrm>
            <a:off x="2152650" y="1131094"/>
            <a:ext cx="7886700" cy="994172"/>
          </a:xfrm>
          <a:prstGeom prst="rect">
            <a:avLst/>
          </a:prstGeom>
        </p:spPr>
        <p:txBody>
          <a:bodyPr spcFirstLastPara="1" vert="horz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tr-TR" b="1" dirty="0">
                <a:latin typeface="+mn-lt"/>
                <a:ea typeface="Calibri"/>
                <a:cs typeface="Calibri"/>
                <a:sym typeface="Calibri"/>
              </a:rPr>
              <a:t>Sorular ve Tartışma</a:t>
            </a:r>
            <a:endParaRPr lang="tr-TR" dirty="0"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0" name="Google Shape;298;p29">
            <a:extLst>
              <a:ext uri="{FF2B5EF4-FFF2-40B4-BE49-F238E27FC236}">
                <a16:creationId xmlns:a16="http://schemas.microsoft.com/office/drawing/2014/main" id="{9CDBA956-9CA8-264F-0231-AF3639F9F6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2528316"/>
          <a:ext cx="7886700" cy="29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"/>
    </mc:Choice>
    <mc:Fallback xmlns="">
      <p:transition spd="slow" advTm="66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Autofit/>
          </a:bodyPr>
          <a:lstStyle/>
          <a:p>
            <a:pPr algn="ctr"/>
            <a:r>
              <a:rPr lang="tr-TR" sz="4000" b="1" dirty="0">
                <a:latin typeface="+mn-lt"/>
              </a:rPr>
              <a:t>İ</a:t>
            </a:r>
            <a:r>
              <a:rPr lang="en-US" sz="4000" b="1" dirty="0" err="1">
                <a:latin typeface="+mn-lt"/>
              </a:rPr>
              <a:t>laçlar</a:t>
            </a:r>
            <a:r>
              <a:rPr lang="tr-TR" sz="4000" b="1" dirty="0">
                <a:latin typeface="+mn-lt"/>
              </a:rPr>
              <a:t>ı</a:t>
            </a:r>
            <a:r>
              <a:rPr lang="en-US" sz="4000" b="1" dirty="0">
                <a:latin typeface="+mn-lt"/>
              </a:rPr>
              <a:t>n </a:t>
            </a:r>
            <a:r>
              <a:rPr lang="en-US" sz="4000" b="1" dirty="0" err="1">
                <a:latin typeface="+mn-lt"/>
              </a:rPr>
              <a:t>Yayg</a:t>
            </a:r>
            <a:r>
              <a:rPr lang="tr-TR" sz="4000" b="1" dirty="0">
                <a:latin typeface="+mn-lt"/>
              </a:rPr>
              <a:t>ı</a:t>
            </a:r>
            <a:r>
              <a:rPr lang="en-US" sz="4000" b="1" dirty="0">
                <a:latin typeface="+mn-lt"/>
              </a:rPr>
              <a:t>n </a:t>
            </a:r>
            <a:r>
              <a:rPr lang="en-US" sz="4000" b="1" dirty="0" err="1">
                <a:latin typeface="+mn-lt"/>
              </a:rPr>
              <a:t>Kullan</a:t>
            </a:r>
            <a:r>
              <a:rPr lang="tr-TR" sz="4000" b="1" dirty="0" err="1">
                <a:latin typeface="+mn-lt"/>
              </a:rPr>
              <a:t>ımı</a:t>
            </a:r>
            <a:r>
              <a:rPr lang="tr-TR" sz="4000" b="1" dirty="0">
                <a:latin typeface="+mn-lt"/>
              </a:rPr>
              <a:t> v</a:t>
            </a:r>
            <a:r>
              <a:rPr lang="en-US" sz="4000" b="1" dirty="0">
                <a:latin typeface="+mn-lt"/>
              </a:rPr>
              <a:t>e</a:t>
            </a:r>
            <a:r>
              <a:rPr lang="tr-TR" sz="4000" b="1" dirty="0">
                <a:latin typeface="+mn-lt"/>
              </a:rPr>
              <a:t> Farmakovijilans</a:t>
            </a:r>
            <a:br>
              <a:rPr lang="en-US" sz="4000" dirty="0">
                <a:latin typeface="+mn-lt"/>
              </a:rPr>
            </a:br>
            <a:r>
              <a:rPr lang="tr-TR" sz="4000" i="1" dirty="0">
                <a:latin typeface="+mn-lt"/>
              </a:rPr>
              <a:t>Özet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A1B32CA8-D5E3-3F24-3A8F-AB467B3C4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14052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710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title"/>
          </p:nvPr>
        </p:nvSpPr>
        <p:spPr>
          <a:xfrm>
            <a:off x="6641908" y="741392"/>
            <a:ext cx="3368866" cy="689375"/>
          </a:xfrm>
          <a:prstGeom prst="rect">
            <a:avLst/>
          </a:prstGeom>
        </p:spPr>
        <p:txBody>
          <a:bodyPr spcFirstLastPara="1" vert="horz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tr-TR" sz="4000" b="1" dirty="0">
                <a:latin typeface="Calibri"/>
                <a:ea typeface="Calibri"/>
                <a:cs typeface="Calibri"/>
                <a:sym typeface="Calibri"/>
              </a:rPr>
              <a:t>Ek Kaynaklar</a:t>
            </a:r>
          </a:p>
        </p:txBody>
      </p:sp>
      <p:pic>
        <p:nvPicPr>
          <p:cNvPr id="306" name="Picture 305" descr="Desk with productivity items">
            <a:extLst>
              <a:ext uri="{FF2B5EF4-FFF2-40B4-BE49-F238E27FC236}">
                <a16:creationId xmlns:a16="http://schemas.microsoft.com/office/drawing/2014/main" id="{1EA92007-10F8-9576-B3FF-B0EFCC3A0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5" r="20125" b="-1"/>
          <a:stretch/>
        </p:blipFill>
        <p:spPr>
          <a:xfrm>
            <a:off x="534316" y="10"/>
            <a:ext cx="4571980" cy="6857990"/>
          </a:xfrm>
          <a:prstGeom prst="rect">
            <a:avLst/>
          </a:prstGeom>
        </p:spPr>
      </p:pic>
      <p:sp>
        <p:nvSpPr>
          <p:cNvPr id="304" name="Google Shape;304;p30"/>
          <p:cNvSpPr txBox="1">
            <a:spLocks noGrp="1"/>
          </p:cNvSpPr>
          <p:nvPr>
            <p:ph idx="1"/>
          </p:nvPr>
        </p:nvSpPr>
        <p:spPr>
          <a:xfrm>
            <a:off x="6542313" y="2533476"/>
            <a:ext cx="4946853" cy="3447832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74151"/>
              </a:buClr>
              <a:buSzPts val="21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750"/>
              </a:spcBef>
              <a:buClr>
                <a:srgbClr val="374151"/>
              </a:buClr>
              <a:buSzPts val="2100"/>
              <a:buFont typeface="Arial"/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750"/>
              </a:spcBef>
              <a:buClr>
                <a:srgbClr val="374151"/>
              </a:buClr>
              <a:buSzPts val="2100"/>
              <a:buFont typeface="Arial"/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100"/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476066" y="1856735"/>
            <a:ext cx="55759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hlinkClick r:id="rId4"/>
              </a:rPr>
              <a:t>https://titck.gov.tr/faaliyetalanlari/ilac/farmakovijilans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https://www.ema.europa.eu/en/human-regulatory-overview/post-authorisation/pharmacovigilance-post-authorisation/good-pharmacovigilance-practices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https://www.fda.gov/regulatory-information/search-fda-guidance-documents/good-pharmacovigilance-practices-and-pharmacoepidemiologic-assessment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https://www.who.int/teams/regulation-prequalification/regulation-and-safety/pharmacovigilance#:~:text=Pharmacovigilance%20is%20the%20science%20and,they%20are%20authorized%20for%20use.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780" y="5089540"/>
            <a:ext cx="856802" cy="8568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956" y="4151530"/>
            <a:ext cx="686696" cy="68669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8628" y="3029839"/>
            <a:ext cx="998949" cy="99894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6622" y="1938163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2"/>
    </mc:Choice>
    <mc:Fallback xmlns="">
      <p:transition spd="slow" advTm="805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idx="1"/>
          </p:nvPr>
        </p:nvSpPr>
        <p:spPr>
          <a:xfrm>
            <a:off x="2696960" y="4467143"/>
            <a:ext cx="6500191" cy="11916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tr-TR" sz="1500" b="1" dirty="0"/>
              <a:t>Bu doküman </a:t>
            </a:r>
            <a:endParaRPr sz="1500" b="1" dirty="0"/>
          </a:p>
          <a:p>
            <a:pPr marL="0" indent="0" algn="ctr">
              <a:spcBef>
                <a:spcPts val="563"/>
              </a:spcBef>
              <a:buClr>
                <a:schemeClr val="dk1"/>
              </a:buClr>
              <a:buSzPts val="2000"/>
              <a:buNone/>
            </a:pPr>
            <a:r>
              <a:rPr lang="tr-TR" sz="1500" b="1" dirty="0"/>
              <a:t>"2022-1-TR01-KA220-VET-000088373 Erasmus Project </a:t>
            </a:r>
            <a:endParaRPr b="1" dirty="0"/>
          </a:p>
          <a:p>
            <a:pPr marL="0" indent="0" algn="ctr">
              <a:spcBef>
                <a:spcPts val="563"/>
              </a:spcBef>
              <a:buClr>
                <a:schemeClr val="dk1"/>
              </a:buClr>
              <a:buSzPts val="2000"/>
              <a:buNone/>
            </a:pPr>
            <a:r>
              <a:rPr lang="tr-TR" sz="1500" b="1" dirty="0"/>
              <a:t>A UNIVERSAL STRATEGIC NECESSITY: FROM MOLECULE TO DRUG»</a:t>
            </a:r>
          </a:p>
          <a:p>
            <a:pPr marL="0" indent="0" algn="ctr">
              <a:spcBef>
                <a:spcPts val="563"/>
              </a:spcBef>
              <a:buClr>
                <a:schemeClr val="dk1"/>
              </a:buClr>
              <a:buSzPts val="2000"/>
              <a:buNone/>
            </a:pPr>
            <a:r>
              <a:rPr lang="tr-TR" sz="1500" b="1" dirty="0"/>
              <a:t>için hazırlanmıştır</a:t>
            </a:r>
            <a:endParaRPr b="1" dirty="0"/>
          </a:p>
        </p:txBody>
      </p:sp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8271" y="2713703"/>
            <a:ext cx="4543773" cy="155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9">
            <a:extLst>
              <a:ext uri="{FF2B5EF4-FFF2-40B4-BE49-F238E27FC236}">
                <a16:creationId xmlns:a16="http://schemas.microsoft.com/office/drawing/2014/main" id="{319ADF93-BF6D-795C-9C0A-B52566616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767" y="1492750"/>
            <a:ext cx="1717394" cy="863100"/>
          </a:xfrm>
          <a:prstGeom prst="rect">
            <a:avLst/>
          </a:prstGeom>
        </p:spPr>
      </p:pic>
      <p:pic>
        <p:nvPicPr>
          <p:cNvPr id="3" name="Picture 2" descr="Turkish National Agency | ESN Turkey">
            <a:extLst>
              <a:ext uri="{FF2B5EF4-FFF2-40B4-BE49-F238E27FC236}">
                <a16:creationId xmlns:a16="http://schemas.microsoft.com/office/drawing/2014/main" id="{1CD432B5-C14F-76FA-2681-09040740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4" y="1463014"/>
            <a:ext cx="1717394" cy="9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foregio - Download centre for visual elements">
            <a:extLst>
              <a:ext uri="{FF2B5EF4-FFF2-40B4-BE49-F238E27FC236}">
                <a16:creationId xmlns:a16="http://schemas.microsoft.com/office/drawing/2014/main" id="{541D2FFF-D528-A0B7-41B4-A22DA96A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91" y="1464929"/>
            <a:ext cx="4409192" cy="9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3C4EE-23E9-3CF9-62E8-FA96A8B4E68B}"/>
              </a:ext>
            </a:extLst>
          </p:cNvPr>
          <p:cNvSpPr txBox="1"/>
          <p:nvPr/>
        </p:nvSpPr>
        <p:spPr>
          <a:xfrm>
            <a:off x="2101993" y="5736271"/>
            <a:ext cx="7988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""Erasmus+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Programı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kapsamında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Avrupa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Komisyonu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tarafından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desteklenmektedir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. </a:t>
            </a:r>
            <a:endParaRPr kumimoji="0" lang="tr-TR" sz="1100" b="0" i="0" u="none" strike="noStrike" kern="1200" cap="none" spc="0" normalizeH="0" baseline="0" noProof="0" dirty="0">
              <a:ln>
                <a:noFill/>
              </a:ln>
              <a:solidFill>
                <a:srgbClr val="54565A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Arial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Ancak b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urada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yer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alan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görüşlerden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Avrupa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Komisyonu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ve Türkiye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Ulusal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Ajansı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sorumlu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tutulamaz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4565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Arial"/>
                <a:sym typeface="Arial"/>
              </a:rPr>
              <a:t>."</a:t>
            </a:r>
            <a:endParaRPr kumimoji="0" lang="en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8"/>
    </mc:Choice>
    <mc:Fallback xmlns="">
      <p:transition spd="slow" advTm="47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D83E6-2F36-C9BD-E14D-3E211EBF2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DE30716E-38A4-172D-79F4-468BA0B49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928" y="1337868"/>
            <a:ext cx="3404317" cy="418736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l"/>
            <a:r>
              <a:rPr lang="en-US" sz="54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</a:t>
            </a:r>
            <a:r>
              <a:rPr lang="en-US" sz="5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Partner</a:t>
            </a:r>
            <a:r>
              <a:rPr lang="tr-TR" sz="54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leri</a:t>
            </a:r>
            <a:endParaRPr lang="en-US" sz="5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3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44588" y="3454289"/>
            <a:ext cx="4057650" cy="13716"/>
          </a:xfrm>
          <a:custGeom>
            <a:avLst/>
            <a:gdLst>
              <a:gd name="connsiteX0" fmla="*/ 0 w 4057650"/>
              <a:gd name="connsiteY0" fmla="*/ 0 h 13716"/>
              <a:gd name="connsiteX1" fmla="*/ 757428 w 4057650"/>
              <a:gd name="connsiteY1" fmla="*/ 0 h 13716"/>
              <a:gd name="connsiteX2" fmla="*/ 1474279 w 4057650"/>
              <a:gd name="connsiteY2" fmla="*/ 0 h 13716"/>
              <a:gd name="connsiteX3" fmla="*/ 2191131 w 4057650"/>
              <a:gd name="connsiteY3" fmla="*/ 0 h 13716"/>
              <a:gd name="connsiteX4" fmla="*/ 2745676 w 4057650"/>
              <a:gd name="connsiteY4" fmla="*/ 0 h 13716"/>
              <a:gd name="connsiteX5" fmla="*/ 3340798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272284 w 4057650"/>
              <a:gd name="connsiteY10" fmla="*/ 13716 h 13716"/>
              <a:gd name="connsiteX11" fmla="*/ 1555432 w 4057650"/>
              <a:gd name="connsiteY11" fmla="*/ 13716 h 13716"/>
              <a:gd name="connsiteX12" fmla="*/ 960310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3716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378" y="4708"/>
                  <a:pt x="4057987" y="7132"/>
                  <a:pt x="4057650" y="13716"/>
                </a:cubicBezTo>
                <a:cubicBezTo>
                  <a:pt x="3743404" y="35553"/>
                  <a:pt x="3625516" y="-19495"/>
                  <a:pt x="3381375" y="13716"/>
                </a:cubicBezTo>
                <a:cubicBezTo>
                  <a:pt x="3137235" y="46927"/>
                  <a:pt x="2946571" y="-4571"/>
                  <a:pt x="2826830" y="13716"/>
                </a:cubicBezTo>
                <a:cubicBezTo>
                  <a:pt x="2707090" y="32003"/>
                  <a:pt x="2402756" y="-3140"/>
                  <a:pt x="2272284" y="13716"/>
                </a:cubicBezTo>
                <a:cubicBezTo>
                  <a:pt x="2141812" y="30572"/>
                  <a:pt x="1895935" y="13627"/>
                  <a:pt x="1555432" y="13716"/>
                </a:cubicBezTo>
                <a:cubicBezTo>
                  <a:pt x="1214929" y="13805"/>
                  <a:pt x="1103072" y="9931"/>
                  <a:pt x="960310" y="13716"/>
                </a:cubicBezTo>
                <a:cubicBezTo>
                  <a:pt x="817548" y="17501"/>
                  <a:pt x="402272" y="-33931"/>
                  <a:pt x="0" y="13716"/>
                </a:cubicBezTo>
                <a:cubicBezTo>
                  <a:pt x="-460" y="10837"/>
                  <a:pt x="38" y="6680"/>
                  <a:pt x="0" y="0"/>
                </a:cubicBezTo>
                <a:close/>
              </a:path>
              <a:path w="4057650" h="13716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980" y="3019"/>
                  <a:pt x="4057134" y="10425"/>
                  <a:pt x="4057650" y="13716"/>
                </a:cubicBezTo>
                <a:cubicBezTo>
                  <a:pt x="3865148" y="-7885"/>
                  <a:pt x="3702543" y="44896"/>
                  <a:pt x="3381375" y="13716"/>
                </a:cubicBezTo>
                <a:cubicBezTo>
                  <a:pt x="3060208" y="-17464"/>
                  <a:pt x="2956571" y="-13250"/>
                  <a:pt x="2826830" y="13716"/>
                </a:cubicBezTo>
                <a:cubicBezTo>
                  <a:pt x="2697089" y="40682"/>
                  <a:pt x="2411031" y="38582"/>
                  <a:pt x="2150555" y="13716"/>
                </a:cubicBezTo>
                <a:cubicBezTo>
                  <a:pt x="1890080" y="-11150"/>
                  <a:pt x="1741827" y="-5187"/>
                  <a:pt x="1474280" y="13716"/>
                </a:cubicBezTo>
                <a:cubicBezTo>
                  <a:pt x="1206734" y="32619"/>
                  <a:pt x="998203" y="28763"/>
                  <a:pt x="838581" y="13716"/>
                </a:cubicBezTo>
                <a:cubicBezTo>
                  <a:pt x="678959" y="-1331"/>
                  <a:pt x="187101" y="-17784"/>
                  <a:pt x="0" y="13716"/>
                </a:cubicBezTo>
                <a:cubicBezTo>
                  <a:pt x="-114" y="7033"/>
                  <a:pt x="103" y="342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pic>
        <p:nvPicPr>
          <p:cNvPr id="1030" name="Picture 6" descr="Ankara University - Wikipedia">
            <a:extLst>
              <a:ext uri="{FF2B5EF4-FFF2-40B4-BE49-F238E27FC236}">
                <a16:creationId xmlns:a16="http://schemas.microsoft.com/office/drawing/2014/main" id="{AC34D15D-C92A-95E9-905B-30B6C102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19" y="1017333"/>
            <a:ext cx="1138978" cy="11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8ADAD1C-D8B5-B73A-D4BF-F8DA6DFE8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5" y="3510706"/>
            <a:ext cx="1011918" cy="101191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AE05125-7ADB-E780-6D86-61D59E0CF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17" y="3516218"/>
            <a:ext cx="1107969" cy="1000897"/>
          </a:xfrm>
          <a:prstGeom prst="rect">
            <a:avLst/>
          </a:prstGeom>
        </p:spPr>
      </p:pic>
      <p:pic>
        <p:nvPicPr>
          <p:cNvPr id="12" name="Picture 2" descr="Logolar | Dokuz Eylül Üniversitesi Edebiyat Fakültesi">
            <a:extLst>
              <a:ext uri="{FF2B5EF4-FFF2-40B4-BE49-F238E27FC236}">
                <a16:creationId xmlns:a16="http://schemas.microsoft.com/office/drawing/2014/main" id="{5C10C731-5482-B9CB-C6FD-F86BD67D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05" y="2331560"/>
            <a:ext cx="1011918" cy="10119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5268A91-C708-9908-8948-0F817FAD2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17" y="2453557"/>
            <a:ext cx="1866717" cy="76792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403D928-6AFD-6632-EFC5-7AAB5719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78" y="1155413"/>
            <a:ext cx="941835" cy="9418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6" descr="Minho Üniversitesi – VETforEI">
            <a:extLst>
              <a:ext uri="{FF2B5EF4-FFF2-40B4-BE49-F238E27FC236}">
                <a16:creationId xmlns:a16="http://schemas.microsoft.com/office/drawing/2014/main" id="{84B812C7-31BC-139B-5FB9-3163F928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19" y="4705896"/>
            <a:ext cx="1072492" cy="10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3EDAC1A-3EA2-5A71-35A5-FEA72D9D5D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16" y="4990113"/>
            <a:ext cx="2294356" cy="5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B0E883-AF1F-525E-D112-74DE2164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10" y="1337310"/>
            <a:ext cx="3556755" cy="16223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tr-TR" sz="4400" b="1" dirty="0"/>
              <a:t>Teşekkürler</a:t>
            </a:r>
            <a:endParaRPr lang="en-US" sz="4400" b="1" dirty="0"/>
          </a:p>
        </p:txBody>
      </p:sp>
      <p:pic>
        <p:nvPicPr>
          <p:cNvPr id="12" name="Picture 11" descr="Scientist holding solution in glassware in laboratory with rainbow overlay">
            <a:extLst>
              <a:ext uri="{FF2B5EF4-FFF2-40B4-BE49-F238E27FC236}">
                <a16:creationId xmlns:a16="http://schemas.microsoft.com/office/drawing/2014/main" id="{74D10FD7-DA3F-166A-A8A9-3C970F418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r="22438" b="-1"/>
          <a:stretch/>
        </p:blipFill>
        <p:spPr>
          <a:xfrm>
            <a:off x="5507778" y="857258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4" name="Resim 11">
            <a:extLst>
              <a:ext uri="{FF2B5EF4-FFF2-40B4-BE49-F238E27FC236}">
                <a16:creationId xmlns:a16="http://schemas.microsoft.com/office/drawing/2014/main" id="{7750388E-83CF-0267-58AD-27F47D58BC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4188542"/>
            <a:ext cx="4254846" cy="16223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CE7368D4-FC26-6611-ECFE-DEACA9279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380" r="9091" b="1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6B4C1-6548-9CEB-61BB-C0532961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latin typeface="+mn-lt"/>
              </a:rPr>
              <a:t>Öğrenme Hedefleri</a:t>
            </a:r>
            <a:endParaRPr lang="en-NL" b="1" dirty="0">
              <a:latin typeface="+mn-lt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C257802-E788-024D-DD04-3CD64497C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4229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444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E528D-4824-D162-8F70-98597E54C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32EC4F-432C-D903-A9E3-CAAAC53A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Sunum İçeriği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075216-45F0-33EB-15F7-731769B3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167" y="2314808"/>
            <a:ext cx="4458446" cy="3109740"/>
          </a:xfrm>
        </p:spPr>
        <p:txBody>
          <a:bodyPr anchor="ctr"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tr-TR" sz="2400" dirty="0"/>
              <a:t>Yaygın ilaç Kullanımına Katkıda Bulunan Faktörler</a:t>
            </a:r>
          </a:p>
          <a:p>
            <a:pPr marL="571500" indent="-571500">
              <a:buFont typeface="+mj-lt"/>
              <a:buAutoNum type="romanUcPeriod"/>
            </a:pPr>
            <a:r>
              <a:rPr lang="tr-TR" sz="2400" dirty="0" err="1"/>
              <a:t>Farmakovijilansın</a:t>
            </a:r>
            <a:r>
              <a:rPr lang="tr-TR" sz="2400" dirty="0"/>
              <a:t> Önemi</a:t>
            </a:r>
          </a:p>
          <a:p>
            <a:pPr marL="571500" indent="-571500">
              <a:buFont typeface="+mj-lt"/>
              <a:buAutoNum type="romanUcPeriod"/>
            </a:pPr>
            <a:r>
              <a:rPr lang="tr-TR" sz="2400" dirty="0" err="1"/>
              <a:t>Farmakovijilans</a:t>
            </a:r>
            <a:r>
              <a:rPr lang="tr-TR" sz="2400" dirty="0"/>
              <a:t> Süreci</a:t>
            </a:r>
          </a:p>
          <a:p>
            <a:pPr marL="571500" indent="-571500">
              <a:buFont typeface="+mj-lt"/>
              <a:buAutoNum type="romanUcPeriod"/>
            </a:pPr>
            <a:r>
              <a:rPr lang="tr-TR" sz="2400" dirty="0" err="1"/>
              <a:t>Farmakovijilans</a:t>
            </a:r>
            <a:r>
              <a:rPr lang="tr-TR" sz="2400" dirty="0"/>
              <a:t> Alanındaki Zorluklar</a:t>
            </a:r>
          </a:p>
          <a:p>
            <a:pPr marL="571500" indent="-571500">
              <a:buFont typeface="+mj-lt"/>
              <a:buAutoNum type="romanUcPeriod"/>
            </a:pPr>
            <a:r>
              <a:rPr lang="tr-TR" sz="2400" dirty="0"/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18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8822" y="324308"/>
            <a:ext cx="6196150" cy="1956841"/>
          </a:xfrm>
        </p:spPr>
        <p:txBody>
          <a:bodyPr anchor="b">
            <a:normAutofit/>
          </a:bodyPr>
          <a:lstStyle/>
          <a:p>
            <a:r>
              <a:rPr lang="en-US" b="1" dirty="0" err="1">
                <a:latin typeface="+mn-lt"/>
              </a:rPr>
              <a:t>Yaygın</a:t>
            </a:r>
            <a:r>
              <a:rPr lang="en-US" b="1" dirty="0">
                <a:latin typeface="+mn-lt"/>
              </a:rPr>
              <a:t> </a:t>
            </a:r>
            <a:r>
              <a:rPr lang="tr-TR" b="1" dirty="0">
                <a:latin typeface="+mn-lt"/>
              </a:rPr>
              <a:t>ilaç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Kullanımına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Katkıda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Bulunan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Faktörler</a:t>
            </a:r>
            <a:endParaRPr lang="tr-TR" b="1" dirty="0">
              <a:latin typeface="+mn-lt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290957"/>
              </p:ext>
            </p:extLst>
          </p:nvPr>
        </p:nvGraphicFramePr>
        <p:xfrm>
          <a:off x="4754881" y="1005481"/>
          <a:ext cx="7175048" cy="554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548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latin typeface="+mn-lt"/>
              </a:rPr>
              <a:t>Farmakovijilansın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 err="1">
                <a:latin typeface="+mn-lt"/>
              </a:rPr>
              <a:t>Önemi</a:t>
            </a:r>
            <a:endParaRPr lang="en-US" sz="4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E1E44-9487-A30A-0831-EBCC590E1C07}"/>
              </a:ext>
            </a:extLst>
          </p:cNvPr>
          <p:cNvSpPr>
            <a:spLocks/>
          </p:cNvSpPr>
          <p:nvPr/>
        </p:nvSpPr>
        <p:spPr>
          <a:xfrm>
            <a:off x="682719" y="1632718"/>
            <a:ext cx="11019424" cy="823196"/>
          </a:xfrm>
          <a:prstGeom prst="rect">
            <a:avLst/>
          </a:prstGeom>
        </p:spPr>
        <p:txBody>
          <a:bodyPr/>
          <a:lstStyle/>
          <a:p>
            <a:pPr defTabSz="905256">
              <a:spcAft>
                <a:spcPts val="600"/>
              </a:spcAft>
            </a:pPr>
            <a:r>
              <a:rPr lang="en-US" sz="2800" dirty="0" err="1"/>
              <a:t>Farmakovijilans</a:t>
            </a:r>
            <a:r>
              <a:rPr lang="tr-TR" sz="2800" dirty="0"/>
              <a:t>; </a:t>
            </a:r>
            <a:r>
              <a:rPr lang="en-US" sz="2800" dirty="0" err="1"/>
              <a:t>piyasaya</a:t>
            </a:r>
            <a:r>
              <a:rPr lang="en-US" sz="2800" dirty="0"/>
              <a:t> </a:t>
            </a:r>
            <a:r>
              <a:rPr lang="en-US" sz="2800" dirty="0" err="1"/>
              <a:t>sürüldükten</a:t>
            </a:r>
            <a:r>
              <a:rPr lang="en-US" sz="2800" dirty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farmasötik</a:t>
            </a:r>
            <a:r>
              <a:rPr lang="en-US" sz="2800" dirty="0"/>
              <a:t> </a:t>
            </a:r>
            <a:r>
              <a:rPr lang="en-US" sz="2800" dirty="0" err="1"/>
              <a:t>ürünlerin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güvenliğinin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izlenmesi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değerlendirilmesi</a:t>
            </a:r>
            <a:r>
              <a:rPr lang="en-US" sz="2800" dirty="0">
                <a:solidFill>
                  <a:srgbClr val="FF0000"/>
                </a:solidFill>
              </a:rPr>
              <a:t> ve </a:t>
            </a:r>
            <a:r>
              <a:rPr lang="en-US" sz="2800" dirty="0" err="1">
                <a:solidFill>
                  <a:srgbClr val="FF0000"/>
                </a:solidFill>
              </a:rPr>
              <a:t>iyileştirilmesine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yönelik</a:t>
            </a:r>
            <a:r>
              <a:rPr lang="en-US" sz="2800" dirty="0"/>
              <a:t> </a:t>
            </a:r>
            <a:r>
              <a:rPr lang="en-US" sz="2800" dirty="0" err="1"/>
              <a:t>bilimsel</a:t>
            </a:r>
            <a:r>
              <a:rPr lang="en-US" sz="2800" dirty="0"/>
              <a:t> ve </a:t>
            </a:r>
            <a:r>
              <a:rPr lang="en-US" sz="2800" dirty="0" err="1"/>
              <a:t>sistematik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süreçtir</a:t>
            </a:r>
            <a:r>
              <a:rPr lang="en-US" sz="2800" dirty="0"/>
              <a:t>.</a:t>
            </a:r>
            <a:endParaRPr lang="en-NL" sz="2800" dirty="0"/>
          </a:p>
        </p:txBody>
      </p:sp>
      <p:sp>
        <p:nvSpPr>
          <p:cNvPr id="3" name="İçerik Yer Tutucusu 2"/>
          <p:cNvSpPr>
            <a:spLocks/>
          </p:cNvSpPr>
          <p:nvPr/>
        </p:nvSpPr>
        <p:spPr>
          <a:xfrm>
            <a:off x="1993859" y="3164000"/>
            <a:ext cx="5153302" cy="340822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Algılama</a:t>
            </a:r>
            <a:endParaRPr lang="en-US" sz="2800" dirty="0"/>
          </a:p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Değerlendirme</a:t>
            </a:r>
            <a:endParaRPr lang="en-US" sz="2800" dirty="0"/>
          </a:p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Anlamak</a:t>
            </a:r>
            <a:endParaRPr lang="en-US" sz="2800" dirty="0"/>
          </a:p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Önleme</a:t>
            </a:r>
            <a:endParaRPr lang="en-US" sz="2800" dirty="0"/>
          </a:p>
          <a:p>
            <a:pPr defTabSz="905256">
              <a:spcAft>
                <a:spcPts val="600"/>
              </a:spcAft>
            </a:pPr>
            <a:endParaRPr lang="tr-TR" sz="2800" dirty="0"/>
          </a:p>
          <a:p>
            <a:pPr defTabSz="905256">
              <a:spcAft>
                <a:spcPts val="600"/>
              </a:spcAft>
            </a:pPr>
            <a:r>
              <a:rPr lang="en-US" sz="2800" dirty="0" err="1"/>
              <a:t>Gerçek</a:t>
            </a:r>
            <a:r>
              <a:rPr lang="en-US" sz="2800" dirty="0"/>
              <a:t> </a:t>
            </a:r>
            <a:r>
              <a:rPr lang="en-US" sz="2800" dirty="0" err="1"/>
              <a:t>dünya</a:t>
            </a:r>
            <a:r>
              <a:rPr lang="en-US" sz="2800" dirty="0"/>
              <a:t> </a:t>
            </a:r>
            <a:r>
              <a:rPr lang="en-US" sz="2800" dirty="0" err="1"/>
              <a:t>ortamlarında</a:t>
            </a:r>
            <a:r>
              <a:rPr lang="en-US" sz="2800" dirty="0"/>
              <a:t> </a:t>
            </a:r>
            <a:r>
              <a:rPr lang="en-US" sz="2800" dirty="0" err="1"/>
              <a:t>ilaçların</a:t>
            </a:r>
            <a:r>
              <a:rPr lang="en-US" sz="2800" dirty="0"/>
              <a:t> </a:t>
            </a:r>
            <a:r>
              <a:rPr lang="en-US" sz="2800" dirty="0" err="1"/>
              <a:t>güvenliğini</a:t>
            </a:r>
            <a:r>
              <a:rPr lang="en-US" sz="2800" dirty="0"/>
              <a:t> </a:t>
            </a:r>
            <a:r>
              <a:rPr lang="en-US" sz="2800" dirty="0" err="1"/>
              <a:t>sağlamak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çok</a:t>
            </a:r>
            <a:r>
              <a:rPr lang="en-US" sz="2800" dirty="0"/>
              <a:t> </a:t>
            </a:r>
            <a:r>
              <a:rPr lang="en-US" sz="2800" dirty="0" err="1"/>
              <a:t>önemlidir</a:t>
            </a:r>
            <a:r>
              <a:rPr lang="en-US" sz="2800" dirty="0"/>
              <a:t>.</a:t>
            </a:r>
            <a:endParaRPr lang="tr-TR" sz="2400" dirty="0"/>
          </a:p>
        </p:txBody>
      </p:sp>
      <p:pic>
        <p:nvPicPr>
          <p:cNvPr id="7" name="Google Shape;130;p3">
            <a:extLst>
              <a:ext uri="{FF2B5EF4-FFF2-40B4-BE49-F238E27FC236}">
                <a16:creationId xmlns:a16="http://schemas.microsoft.com/office/drawing/2014/main" id="{13A5CBAE-6ACF-A35E-233D-DBB0C523EE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487" y="3487687"/>
            <a:ext cx="3488218" cy="204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47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latin typeface="+mn-lt"/>
              </a:rPr>
              <a:t>Farmakovijilansın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 err="1">
                <a:latin typeface="+mn-lt"/>
              </a:rPr>
              <a:t>Önemi</a:t>
            </a:r>
            <a:endParaRPr lang="en-US" sz="4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E1E44-9487-A30A-0831-EBCC590E1C07}"/>
              </a:ext>
            </a:extLst>
          </p:cNvPr>
          <p:cNvSpPr>
            <a:spLocks/>
          </p:cNvSpPr>
          <p:nvPr/>
        </p:nvSpPr>
        <p:spPr>
          <a:xfrm>
            <a:off x="521142" y="1512994"/>
            <a:ext cx="10823514" cy="823196"/>
          </a:xfrm>
          <a:prstGeom prst="rect">
            <a:avLst/>
          </a:prstGeom>
        </p:spPr>
        <p:txBody>
          <a:bodyPr/>
          <a:lstStyle/>
          <a:p>
            <a:pPr defTabSz="905256">
              <a:spcAft>
                <a:spcPts val="600"/>
              </a:spcAft>
            </a:pPr>
            <a:r>
              <a:rPr lang="tr-TR" sz="2800" dirty="0"/>
              <a:t>Farmakovijilans ile elde edilmek istenen temel hedefler</a:t>
            </a:r>
            <a:endParaRPr lang="en-NL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24802-70BB-B949-834A-664669886EEE}"/>
              </a:ext>
            </a:extLst>
          </p:cNvPr>
          <p:cNvSpPr>
            <a:spLocks/>
          </p:cNvSpPr>
          <p:nvPr/>
        </p:nvSpPr>
        <p:spPr>
          <a:xfrm>
            <a:off x="1240971" y="2336190"/>
            <a:ext cx="6574972" cy="3748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Advers</a:t>
            </a:r>
            <a:r>
              <a:rPr lang="en-US" sz="2800" dirty="0"/>
              <a:t> </a:t>
            </a:r>
            <a:r>
              <a:rPr lang="en-US" sz="2800" dirty="0" err="1"/>
              <a:t>Olayların</a:t>
            </a:r>
            <a:r>
              <a:rPr lang="en-US" sz="2800" dirty="0"/>
              <a:t> </a:t>
            </a:r>
            <a:r>
              <a:rPr lang="en-US" sz="2800" dirty="0" err="1"/>
              <a:t>Erken</a:t>
            </a:r>
            <a:r>
              <a:rPr lang="en-US" sz="2800" dirty="0"/>
              <a:t> </a:t>
            </a:r>
            <a:r>
              <a:rPr lang="en-US" sz="2800" dirty="0" err="1"/>
              <a:t>Tespiti</a:t>
            </a:r>
            <a:endParaRPr lang="en-US" sz="2800" dirty="0"/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İlaç</a:t>
            </a:r>
            <a:r>
              <a:rPr lang="en-US" sz="2800" dirty="0"/>
              <a:t> </a:t>
            </a:r>
            <a:r>
              <a:rPr lang="en-US" sz="2800" dirty="0" err="1"/>
              <a:t>Etkinliğinin</a:t>
            </a:r>
            <a:r>
              <a:rPr lang="en-US" sz="2800" dirty="0"/>
              <a:t> </a:t>
            </a:r>
            <a:r>
              <a:rPr lang="en-US" sz="2800" dirty="0" err="1"/>
              <a:t>İzlenmesi</a:t>
            </a:r>
            <a:endParaRPr lang="en-US" sz="2800" dirty="0"/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Risklerin</a:t>
            </a:r>
            <a:r>
              <a:rPr lang="en-US" sz="2800" dirty="0"/>
              <a:t> </a:t>
            </a:r>
            <a:r>
              <a:rPr lang="en-US" sz="2800" dirty="0" err="1"/>
              <a:t>Değerlendirilmesi</a:t>
            </a:r>
            <a:r>
              <a:rPr lang="en-US" sz="2800" dirty="0"/>
              <a:t> ve </a:t>
            </a:r>
            <a:r>
              <a:rPr lang="en-US" sz="2800" dirty="0" err="1"/>
              <a:t>Anlaşılması</a:t>
            </a:r>
            <a:endParaRPr lang="en-US" sz="2800" dirty="0"/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Düzenleyici</a:t>
            </a:r>
            <a:r>
              <a:rPr lang="en-US" sz="2800" dirty="0"/>
              <a:t> </a:t>
            </a:r>
            <a:r>
              <a:rPr lang="en-US" sz="2800" dirty="0" err="1"/>
              <a:t>Karar</a:t>
            </a:r>
            <a:r>
              <a:rPr lang="en-US" sz="2800" dirty="0"/>
              <a:t> Alma </a:t>
            </a:r>
            <a:r>
              <a:rPr lang="en-US" sz="2800" dirty="0" err="1"/>
              <a:t>Sürecinin</a:t>
            </a:r>
            <a:r>
              <a:rPr lang="en-US" sz="2800" dirty="0"/>
              <a:t> </a:t>
            </a:r>
            <a:r>
              <a:rPr lang="en-US" sz="2800" dirty="0" err="1"/>
              <a:t>Bilgilendirilmesi</a:t>
            </a:r>
            <a:endParaRPr lang="en-US" sz="2800" dirty="0"/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Hasta </a:t>
            </a:r>
            <a:r>
              <a:rPr lang="en-US" sz="2800" dirty="0" err="1"/>
              <a:t>Güvenliğinin</a:t>
            </a:r>
            <a:r>
              <a:rPr lang="en-US" sz="2800" dirty="0"/>
              <a:t> </a:t>
            </a:r>
            <a:r>
              <a:rPr lang="en-US" sz="2800" dirty="0" err="1"/>
              <a:t>Artırılması</a:t>
            </a:r>
            <a:endParaRPr lang="en-NL" sz="2800" dirty="0"/>
          </a:p>
        </p:txBody>
      </p:sp>
      <p:pic>
        <p:nvPicPr>
          <p:cNvPr id="9" name="Google Shape;130;p3">
            <a:extLst>
              <a:ext uri="{FF2B5EF4-FFF2-40B4-BE49-F238E27FC236}">
                <a16:creationId xmlns:a16="http://schemas.microsoft.com/office/drawing/2014/main" id="{27A0C218-3ECF-969D-CA0C-2EF463A8B7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487" y="3487687"/>
            <a:ext cx="3488218" cy="204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54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latin typeface="+mn-lt"/>
              </a:rPr>
              <a:t>Farmakovijilans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Süreci</a:t>
            </a:r>
            <a:endParaRPr lang="en-US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A559D-DFAC-19AF-D3EB-B09B7A7B2E20}"/>
              </a:ext>
            </a:extLst>
          </p:cNvPr>
          <p:cNvSpPr>
            <a:spLocks/>
          </p:cNvSpPr>
          <p:nvPr/>
        </p:nvSpPr>
        <p:spPr>
          <a:xfrm>
            <a:off x="838200" y="1752782"/>
            <a:ext cx="5153302" cy="823196"/>
          </a:xfrm>
          <a:prstGeom prst="rect">
            <a:avLst/>
          </a:prstGeom>
        </p:spPr>
        <p:txBody>
          <a:bodyPr/>
          <a:lstStyle/>
          <a:p>
            <a:pPr defTabSz="905256">
              <a:spcAft>
                <a:spcPts val="600"/>
              </a:spcAft>
            </a:pPr>
            <a:r>
              <a:rPr lang="en-US" sz="2800" b="1" dirty="0"/>
              <a:t>1. </a:t>
            </a:r>
            <a:r>
              <a:rPr lang="en-US" sz="2800" b="1" dirty="0" err="1"/>
              <a:t>Veri</a:t>
            </a:r>
            <a:r>
              <a:rPr lang="en-US" sz="2800" b="1" dirty="0"/>
              <a:t> </a:t>
            </a:r>
            <a:r>
              <a:rPr lang="en-US" sz="2800" b="1" dirty="0" err="1"/>
              <a:t>Toplama</a:t>
            </a:r>
            <a:r>
              <a:rPr lang="en-US" sz="2800" b="1" dirty="0"/>
              <a:t>:</a:t>
            </a:r>
            <a:endParaRPr lang="en-NL" sz="2800" dirty="0"/>
          </a:p>
        </p:txBody>
      </p:sp>
      <p:sp>
        <p:nvSpPr>
          <p:cNvPr id="4" name="İçerik Yer Tutucusu 3"/>
          <p:cNvSpPr>
            <a:spLocks/>
          </p:cNvSpPr>
          <p:nvPr/>
        </p:nvSpPr>
        <p:spPr>
          <a:xfrm>
            <a:off x="838200" y="2575978"/>
            <a:ext cx="5153302" cy="368138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</a:pPr>
            <a:r>
              <a:rPr lang="en-US" sz="2400" dirty="0" err="1"/>
              <a:t>Süreç</a:t>
            </a:r>
            <a:r>
              <a:rPr lang="en-US" sz="2400" dirty="0"/>
              <a:t>,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kaynaklardan</a:t>
            </a:r>
            <a:r>
              <a:rPr lang="en-US" sz="2400" dirty="0"/>
              <a:t> </a:t>
            </a:r>
            <a:r>
              <a:rPr lang="en-US" sz="2400" dirty="0" err="1"/>
              <a:t>sistematik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toplanmasıyla</a:t>
            </a:r>
            <a:r>
              <a:rPr lang="en-US" sz="2400" dirty="0"/>
              <a:t> </a:t>
            </a:r>
            <a:r>
              <a:rPr lang="en-US" sz="2400" dirty="0" err="1"/>
              <a:t>başlar</a:t>
            </a:r>
            <a:r>
              <a:rPr lang="en-US" sz="2400" dirty="0"/>
              <a:t>. </a:t>
            </a:r>
          </a:p>
          <a:p>
            <a:pPr defTabSz="905256">
              <a:spcAft>
                <a:spcPts val="600"/>
              </a:spcAft>
            </a:pPr>
            <a:r>
              <a:rPr lang="en-US" sz="2400" b="1" dirty="0" err="1"/>
              <a:t>Spontane</a:t>
            </a:r>
            <a:r>
              <a:rPr lang="en-US" sz="2400" b="1" dirty="0"/>
              <a:t> </a:t>
            </a:r>
            <a:r>
              <a:rPr lang="en-US" sz="2400" b="1" dirty="0" err="1"/>
              <a:t>Raporlama</a:t>
            </a:r>
            <a:r>
              <a:rPr lang="en-US" sz="2400" dirty="0"/>
              <a:t>: </a:t>
            </a:r>
            <a:r>
              <a:rPr lang="en-US" sz="2400" dirty="0" err="1"/>
              <a:t>Sağlık</a:t>
            </a:r>
            <a:r>
              <a:rPr lang="en-US" sz="2400" dirty="0"/>
              <a:t> </a:t>
            </a:r>
            <a:r>
              <a:rPr lang="en-US" sz="2400" dirty="0" err="1"/>
              <a:t>çalışanları</a:t>
            </a:r>
            <a:r>
              <a:rPr lang="en-US" sz="2400" dirty="0"/>
              <a:t> ve </a:t>
            </a:r>
            <a:r>
              <a:rPr lang="en-US" sz="2400" dirty="0" err="1"/>
              <a:t>hastalar</a:t>
            </a:r>
            <a:r>
              <a:rPr lang="en-US" sz="2400" dirty="0"/>
              <a:t> </a:t>
            </a:r>
          </a:p>
          <a:p>
            <a:pPr defTabSz="905256">
              <a:spcAft>
                <a:spcPts val="600"/>
              </a:spcAft>
            </a:pPr>
            <a:r>
              <a:rPr lang="en-US" sz="2400" b="1" dirty="0" err="1"/>
              <a:t>Klinik</a:t>
            </a:r>
            <a:r>
              <a:rPr lang="en-US" sz="2400" b="1" dirty="0"/>
              <a:t> </a:t>
            </a:r>
            <a:r>
              <a:rPr lang="en-US" sz="2400" b="1" dirty="0" err="1"/>
              <a:t>Araştırmalar</a:t>
            </a:r>
            <a:r>
              <a:rPr lang="en-US" sz="2400" dirty="0"/>
              <a:t>: </a:t>
            </a:r>
            <a:r>
              <a:rPr lang="en-US" sz="2400" dirty="0" err="1"/>
              <a:t>Pazarlama</a:t>
            </a:r>
            <a:r>
              <a:rPr lang="en-US" sz="2400" dirty="0"/>
              <a:t> </a:t>
            </a:r>
            <a:r>
              <a:rPr lang="en-US" sz="2400" dirty="0" err="1"/>
              <a:t>öncesi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çalışmalardan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veriler</a:t>
            </a:r>
            <a:endParaRPr lang="tr-TR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489793-74ED-7758-C7F2-E287C3A470C5}"/>
              </a:ext>
            </a:extLst>
          </p:cNvPr>
          <p:cNvSpPr>
            <a:spLocks/>
          </p:cNvSpPr>
          <p:nvPr/>
        </p:nvSpPr>
        <p:spPr>
          <a:xfrm>
            <a:off x="6165975" y="1752782"/>
            <a:ext cx="5178681" cy="823196"/>
          </a:xfrm>
          <a:prstGeom prst="rect">
            <a:avLst/>
          </a:prstGeom>
        </p:spPr>
        <p:txBody>
          <a:bodyPr/>
          <a:lstStyle/>
          <a:p>
            <a:pPr defTabSz="905256">
              <a:spcAft>
                <a:spcPts val="600"/>
              </a:spcAft>
            </a:pPr>
            <a:r>
              <a:rPr lang="en-US" sz="2800" b="1" dirty="0"/>
              <a:t>2. </a:t>
            </a:r>
            <a:r>
              <a:rPr lang="en-US" sz="2800" b="1" dirty="0" err="1"/>
              <a:t>Veri</a:t>
            </a:r>
            <a:r>
              <a:rPr lang="en-US" sz="2800" b="1" dirty="0"/>
              <a:t> </a:t>
            </a:r>
            <a:r>
              <a:rPr lang="en-US" sz="2800" b="1" dirty="0" err="1"/>
              <a:t>Analizi</a:t>
            </a:r>
            <a:r>
              <a:rPr lang="en-US" sz="2800" b="1" dirty="0"/>
              <a:t>:</a:t>
            </a:r>
            <a:endParaRPr lang="tr-TR" sz="2800" dirty="0"/>
          </a:p>
        </p:txBody>
      </p:sp>
      <p:sp>
        <p:nvSpPr>
          <p:cNvPr id="5" name="İçerik Yer Tutucusu 4"/>
          <p:cNvSpPr>
            <a:spLocks/>
          </p:cNvSpPr>
          <p:nvPr/>
        </p:nvSpPr>
        <p:spPr>
          <a:xfrm>
            <a:off x="6165975" y="2575978"/>
            <a:ext cx="5178681" cy="368138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05256">
              <a:spcAft>
                <a:spcPts val="600"/>
              </a:spcAft>
            </a:pPr>
            <a:r>
              <a:rPr lang="en-US" sz="2400" dirty="0" err="1"/>
              <a:t>İstatistiksel</a:t>
            </a:r>
            <a:r>
              <a:rPr lang="en-US" sz="2400" dirty="0"/>
              <a:t> ve </a:t>
            </a:r>
            <a:r>
              <a:rPr lang="en-US" sz="2400" dirty="0" err="1"/>
              <a:t>analitik</a:t>
            </a:r>
            <a:r>
              <a:rPr lang="en-US" sz="2400" dirty="0"/>
              <a:t> </a:t>
            </a:r>
            <a:r>
              <a:rPr lang="en-US" sz="2400" dirty="0" err="1"/>
              <a:t>araçlar</a:t>
            </a:r>
            <a:r>
              <a:rPr lang="en-US" sz="2400" dirty="0"/>
              <a:t> </a:t>
            </a:r>
          </a:p>
          <a:p>
            <a:pPr defTabSz="905256">
              <a:spcAft>
                <a:spcPts val="600"/>
              </a:spcAft>
            </a:pPr>
            <a:r>
              <a:rPr lang="en-US" sz="2400" dirty="0" err="1"/>
              <a:t>Kalıplar</a:t>
            </a:r>
            <a:r>
              <a:rPr lang="en-US" sz="2400" dirty="0"/>
              <a:t>, </a:t>
            </a:r>
            <a:r>
              <a:rPr lang="en-US" sz="2400" dirty="0" err="1"/>
              <a:t>eğilimler</a:t>
            </a:r>
            <a:r>
              <a:rPr lang="en-US" sz="2400" dirty="0"/>
              <a:t> ve </a:t>
            </a:r>
            <a:r>
              <a:rPr lang="en-US" sz="2400" dirty="0" err="1"/>
              <a:t>potansiyel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sinyalleri</a:t>
            </a:r>
            <a:endParaRPr lang="en-US" sz="2400" dirty="0"/>
          </a:p>
          <a:p>
            <a:pPr defTabSz="905256">
              <a:spcAft>
                <a:spcPts val="600"/>
              </a:spcAft>
            </a:pPr>
            <a:endParaRPr lang="en-US" sz="2400" dirty="0"/>
          </a:p>
          <a:p>
            <a:pPr defTabSz="905256">
              <a:spcAft>
                <a:spcPts val="600"/>
              </a:spcAft>
            </a:pPr>
            <a:r>
              <a:rPr lang="en-US" sz="2400" b="1" dirty="0" err="1"/>
              <a:t>Sinyal</a:t>
            </a:r>
            <a:r>
              <a:rPr lang="en-US" sz="2400" b="1" dirty="0"/>
              <a:t> </a:t>
            </a:r>
            <a:r>
              <a:rPr lang="en-US" sz="2400" b="1" dirty="0" err="1"/>
              <a:t>Tespiti</a:t>
            </a:r>
            <a:r>
              <a:rPr lang="en-US" sz="2400" b="1" dirty="0"/>
              <a:t>: </a:t>
            </a:r>
            <a:r>
              <a:rPr lang="en-US" sz="2400" dirty="0" err="1"/>
              <a:t>Gelişmiş</a:t>
            </a:r>
            <a:r>
              <a:rPr lang="en-US" sz="2400" dirty="0"/>
              <a:t> </a:t>
            </a:r>
            <a:r>
              <a:rPr lang="en-US" sz="2400" dirty="0" err="1"/>
              <a:t>algoritmalar</a:t>
            </a:r>
            <a:r>
              <a:rPr lang="en-US" sz="2400" dirty="0"/>
              <a:t> ve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madenciliği</a:t>
            </a:r>
            <a:r>
              <a:rPr lang="en-US" sz="2400" dirty="0"/>
              <a:t> </a:t>
            </a:r>
            <a:r>
              <a:rPr lang="en-US" sz="2400" dirty="0" err="1"/>
              <a:t>teknikleri</a:t>
            </a:r>
            <a:r>
              <a:rPr lang="en-US" sz="2400" dirty="0"/>
              <a:t>, </a:t>
            </a:r>
            <a:r>
              <a:rPr lang="en-US" sz="2400" dirty="0" err="1"/>
              <a:t>potansiyel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güvenlik</a:t>
            </a:r>
            <a:r>
              <a:rPr lang="en-US" sz="2400" dirty="0"/>
              <a:t> </a:t>
            </a:r>
            <a:r>
              <a:rPr lang="en-US" sz="2400" dirty="0" err="1"/>
              <a:t>sorununa</a:t>
            </a:r>
            <a:r>
              <a:rPr lang="en-US" sz="2400" dirty="0"/>
              <a:t> </a:t>
            </a:r>
            <a:r>
              <a:rPr lang="en-US" sz="2400" dirty="0" err="1"/>
              <a:t>işaret</a:t>
            </a:r>
            <a:r>
              <a:rPr lang="en-US" sz="2400" dirty="0"/>
              <a:t> </a:t>
            </a:r>
            <a:r>
              <a:rPr lang="en-US" sz="2400" dirty="0" err="1"/>
              <a:t>edebilecek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örüntülerinin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ilişkilerin</a:t>
            </a:r>
            <a:r>
              <a:rPr lang="en-US" sz="2400" dirty="0"/>
              <a:t> </a:t>
            </a:r>
            <a:r>
              <a:rPr lang="en-US" sz="2400" dirty="0" err="1"/>
              <a:t>tespit</a:t>
            </a:r>
            <a:r>
              <a:rPr lang="en-US" sz="2400" dirty="0"/>
              <a:t> </a:t>
            </a:r>
            <a:r>
              <a:rPr lang="en-US" sz="2400" dirty="0" err="1"/>
              <a:t>edilmesine</a:t>
            </a:r>
            <a:r>
              <a:rPr lang="en-US" sz="2400" dirty="0"/>
              <a:t> </a:t>
            </a:r>
            <a:r>
              <a:rPr lang="en-US" sz="2400" dirty="0" err="1"/>
              <a:t>yardımcı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3416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latin typeface="+mn-lt"/>
              </a:rPr>
              <a:t>Farmakovijilans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Süreci</a:t>
            </a:r>
            <a:endParaRPr lang="en-US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5E72C-177B-2C7C-7C98-9ECBD1FFD44F}"/>
              </a:ext>
            </a:extLst>
          </p:cNvPr>
          <p:cNvSpPr>
            <a:spLocks/>
          </p:cNvSpPr>
          <p:nvPr/>
        </p:nvSpPr>
        <p:spPr>
          <a:xfrm>
            <a:off x="838200" y="1752782"/>
            <a:ext cx="5153302" cy="82319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</a:pPr>
            <a:r>
              <a:rPr lang="en-US" sz="2772" b="1" dirty="0"/>
              <a:t>3. </a:t>
            </a:r>
            <a:r>
              <a:rPr lang="en-US" sz="2772" b="1" dirty="0" err="1"/>
              <a:t>Sinyal</a:t>
            </a:r>
            <a:r>
              <a:rPr lang="en-US" sz="2772" b="1" dirty="0"/>
              <a:t> </a:t>
            </a:r>
            <a:r>
              <a:rPr lang="en-US" sz="2772" b="1" dirty="0" err="1"/>
              <a:t>Değerlendirmesi</a:t>
            </a:r>
            <a:r>
              <a:rPr lang="en-US" sz="2772" b="1" dirty="0"/>
              <a:t>:</a:t>
            </a:r>
            <a:endParaRPr lang="en-NL" sz="2800" dirty="0"/>
          </a:p>
        </p:txBody>
      </p:sp>
      <p:sp>
        <p:nvSpPr>
          <p:cNvPr id="3" name="İçerik Yer Tutucusu 2"/>
          <p:cNvSpPr>
            <a:spLocks/>
          </p:cNvSpPr>
          <p:nvPr/>
        </p:nvSpPr>
        <p:spPr>
          <a:xfrm>
            <a:off x="838200" y="2575978"/>
            <a:ext cx="5153302" cy="368138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</a:pPr>
            <a:r>
              <a:rPr lang="en-US" sz="2400" dirty="0" err="1"/>
              <a:t>Belirlenen</a:t>
            </a:r>
            <a:r>
              <a:rPr lang="en-US" sz="2400" dirty="0"/>
              <a:t> </a:t>
            </a:r>
            <a:r>
              <a:rPr lang="en-US" sz="2400" dirty="0" err="1"/>
              <a:t>sinyaller</a:t>
            </a:r>
            <a:r>
              <a:rPr lang="en-US" sz="2400" dirty="0"/>
              <a:t>,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uygunluklarını</a:t>
            </a:r>
            <a:r>
              <a:rPr lang="en-US" sz="2400" dirty="0"/>
              <a:t> ve </a:t>
            </a:r>
            <a:r>
              <a:rPr lang="en-US" sz="2400" dirty="0" err="1"/>
              <a:t>halk</a:t>
            </a:r>
            <a:r>
              <a:rPr lang="en-US" sz="2400" dirty="0"/>
              <a:t> </a:t>
            </a:r>
            <a:r>
              <a:rPr lang="en-US" sz="2400" dirty="0" err="1"/>
              <a:t>sağlığı</a:t>
            </a:r>
            <a:r>
              <a:rPr lang="en-US" sz="2400" dirty="0"/>
              <a:t> </a:t>
            </a:r>
            <a:r>
              <a:rPr lang="en-US" sz="2400" dirty="0" err="1"/>
              <a:t>üzerindeki</a:t>
            </a:r>
            <a:r>
              <a:rPr lang="en-US" sz="2400" dirty="0"/>
              <a:t> </a:t>
            </a:r>
            <a:r>
              <a:rPr lang="en-US" sz="2400" dirty="0" err="1"/>
              <a:t>potansiyel</a:t>
            </a:r>
            <a:r>
              <a:rPr lang="en-US" sz="2400" dirty="0"/>
              <a:t> </a:t>
            </a:r>
            <a:r>
              <a:rPr lang="en-US" sz="2400" dirty="0" err="1"/>
              <a:t>etkilerini</a:t>
            </a:r>
            <a:r>
              <a:rPr lang="en-US" sz="2400" dirty="0"/>
              <a:t> </a:t>
            </a:r>
            <a:r>
              <a:rPr lang="en-US" sz="2400" dirty="0" err="1"/>
              <a:t>belirlemek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kapsamlı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değerlendirmeye</a:t>
            </a:r>
            <a:r>
              <a:rPr lang="en-US" sz="2400" dirty="0"/>
              <a:t> </a:t>
            </a:r>
            <a:r>
              <a:rPr lang="en-US" sz="2400" dirty="0" err="1"/>
              <a:t>tabi</a:t>
            </a:r>
            <a:r>
              <a:rPr lang="en-US" sz="2400" dirty="0"/>
              <a:t> </a:t>
            </a:r>
            <a:r>
              <a:rPr lang="en-US" sz="2400" dirty="0" err="1"/>
              <a:t>tutulur</a:t>
            </a:r>
            <a:r>
              <a:rPr lang="en-US" sz="2400" dirty="0"/>
              <a:t>. </a:t>
            </a:r>
          </a:p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Nedensellik</a:t>
            </a:r>
            <a:r>
              <a:rPr lang="en-US" sz="2400" dirty="0"/>
              <a:t> </a:t>
            </a:r>
            <a:r>
              <a:rPr lang="en-US" sz="2400" dirty="0" err="1"/>
              <a:t>Değerlendirmesi</a:t>
            </a:r>
            <a:r>
              <a:rPr lang="en-US" sz="2400" dirty="0"/>
              <a:t>: </a:t>
            </a:r>
            <a:r>
              <a:rPr lang="en-US" sz="2400" dirty="0" err="1"/>
              <a:t>Uzmanlar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ilacın</a:t>
            </a:r>
            <a:r>
              <a:rPr lang="en-US" sz="2400" dirty="0"/>
              <a:t> </a:t>
            </a:r>
            <a:r>
              <a:rPr lang="en-US" sz="2400" dirty="0" err="1"/>
              <a:t>gözlemlenen</a:t>
            </a:r>
            <a:r>
              <a:rPr lang="en-US" sz="2400" dirty="0"/>
              <a:t> </a:t>
            </a:r>
            <a:r>
              <a:rPr lang="en-US" sz="2400" dirty="0" err="1"/>
              <a:t>advers</a:t>
            </a:r>
            <a:r>
              <a:rPr lang="en-US" sz="2400" dirty="0"/>
              <a:t> </a:t>
            </a:r>
            <a:r>
              <a:rPr lang="en-US" sz="2400" dirty="0" err="1"/>
              <a:t>olaydan</a:t>
            </a:r>
            <a:r>
              <a:rPr lang="en-US" sz="2400" dirty="0"/>
              <a:t> </a:t>
            </a:r>
            <a:r>
              <a:rPr lang="en-US" sz="2400" dirty="0" err="1"/>
              <a:t>sorumlu</a:t>
            </a:r>
            <a:r>
              <a:rPr lang="en-US" sz="2400" dirty="0"/>
              <a:t> </a:t>
            </a:r>
            <a:r>
              <a:rPr lang="en-US" sz="2400" dirty="0" err="1"/>
              <a:t>olma</a:t>
            </a:r>
            <a:r>
              <a:rPr lang="en-US" sz="2400" dirty="0"/>
              <a:t> </a:t>
            </a:r>
            <a:r>
              <a:rPr lang="en-US" sz="2400" dirty="0" err="1"/>
              <a:t>olasılığını</a:t>
            </a:r>
            <a:r>
              <a:rPr lang="en-US" sz="2400" dirty="0"/>
              <a:t> </a:t>
            </a:r>
            <a:r>
              <a:rPr lang="en-US" sz="2400" dirty="0" err="1"/>
              <a:t>değerlendirir</a:t>
            </a:r>
            <a:r>
              <a:rPr lang="en-US" sz="2400" dirty="0"/>
              <a:t>.</a:t>
            </a:r>
            <a:endParaRPr lang="tr-TR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780252-01BF-DBC2-0809-4318A7A9368C}"/>
              </a:ext>
            </a:extLst>
          </p:cNvPr>
          <p:cNvSpPr>
            <a:spLocks/>
          </p:cNvSpPr>
          <p:nvPr/>
        </p:nvSpPr>
        <p:spPr>
          <a:xfrm>
            <a:off x="6165975" y="1752782"/>
            <a:ext cx="5178681" cy="82319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</a:pPr>
            <a:r>
              <a:rPr lang="en-US" sz="2772" b="1" dirty="0"/>
              <a:t>4. Risk </a:t>
            </a:r>
            <a:r>
              <a:rPr lang="en-US" sz="2772" b="1" dirty="0" err="1"/>
              <a:t>Değerlendirmesi</a:t>
            </a:r>
            <a:r>
              <a:rPr lang="en-US" sz="2772" b="1" dirty="0"/>
              <a:t>:</a:t>
            </a:r>
            <a:endParaRPr lang="en-NL" sz="2800" dirty="0"/>
          </a:p>
        </p:txBody>
      </p:sp>
      <p:sp>
        <p:nvSpPr>
          <p:cNvPr id="4" name="İçerik Yer Tutucusu 3"/>
          <p:cNvSpPr>
            <a:spLocks/>
          </p:cNvSpPr>
          <p:nvPr/>
        </p:nvSpPr>
        <p:spPr>
          <a:xfrm>
            <a:off x="6165975" y="2575978"/>
            <a:ext cx="5178681" cy="368138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</a:pP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doğrulandıktan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sonraki</a:t>
            </a:r>
            <a:r>
              <a:rPr lang="en-US" sz="2400" dirty="0"/>
              <a:t> </a:t>
            </a:r>
            <a:r>
              <a:rPr lang="en-US" sz="2400" dirty="0" err="1"/>
              <a:t>adım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risklerin</a:t>
            </a:r>
            <a:r>
              <a:rPr lang="en-US" sz="2400" dirty="0"/>
              <a:t> </a:t>
            </a:r>
            <a:r>
              <a:rPr lang="en-US" sz="2400" dirty="0" err="1"/>
              <a:t>değerlendirilmesini</a:t>
            </a:r>
            <a:r>
              <a:rPr lang="en-US" sz="2400" dirty="0"/>
              <a:t> </a:t>
            </a:r>
            <a:r>
              <a:rPr lang="en-US" sz="2400" dirty="0" err="1"/>
              <a:t>içerir</a:t>
            </a:r>
            <a:r>
              <a:rPr lang="en-US" sz="2400" dirty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4881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tr-TR" b="1" dirty="0" err="1">
                <a:latin typeface="+mn-lt"/>
              </a:rPr>
              <a:t>Farmakovijilans</a:t>
            </a:r>
            <a:r>
              <a:rPr lang="tr-TR" b="1" dirty="0">
                <a:latin typeface="+mn-lt"/>
              </a:rPr>
              <a:t> Süreci</a:t>
            </a:r>
            <a:endParaRPr lang="tr-TR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33F16CF-947D-7942-C97C-028AB5051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193918"/>
              </p:ext>
            </p:extLst>
          </p:nvPr>
        </p:nvGraphicFramePr>
        <p:xfrm>
          <a:off x="1415143" y="2035628"/>
          <a:ext cx="9361714" cy="356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504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2463</Words>
  <Application>Microsoft Office PowerPoint</Application>
  <PresentationFormat>Geniş ekran</PresentationFormat>
  <Paragraphs>172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Roboto</vt:lpstr>
      <vt:lpstr>Office Theme</vt:lpstr>
      <vt:lpstr>Office Teması</vt:lpstr>
      <vt:lpstr>DAĞITIM:  İlaçların Yaygın Kullanımı</vt:lpstr>
      <vt:lpstr>Öğrenme Hedefleri</vt:lpstr>
      <vt:lpstr>Sunum İçeriği</vt:lpstr>
      <vt:lpstr>Yaygın ilaç Kullanımına Katkıda Bulunan Faktörler</vt:lpstr>
      <vt:lpstr>Farmakovijilansın Önemi</vt:lpstr>
      <vt:lpstr>Farmakovijilansın Önemi</vt:lpstr>
      <vt:lpstr>Farmakovijilans Süreci</vt:lpstr>
      <vt:lpstr>Farmakovijilans Süreci</vt:lpstr>
      <vt:lpstr>Farmakovijilans Süreci</vt:lpstr>
      <vt:lpstr>Farmakovijilans Alanındaki Zorluklar</vt:lpstr>
      <vt:lpstr>Sorular ve Tartışma</vt:lpstr>
      <vt:lpstr>İlaçların Yaygın Kullanımı ve Farmakovijilans Özet</vt:lpstr>
      <vt:lpstr>Ek Kaynaklar</vt:lpstr>
      <vt:lpstr>PowerPoint Sunusu</vt:lpstr>
      <vt:lpstr>Proje Partnerleri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discovery</dc:title>
  <dc:creator>arnold bosman</dc:creator>
  <cp:lastModifiedBy>Ayşegül Taylan Özkan</cp:lastModifiedBy>
  <cp:revision>67</cp:revision>
  <dcterms:created xsi:type="dcterms:W3CDTF">2023-12-02T13:46:00Z</dcterms:created>
  <dcterms:modified xsi:type="dcterms:W3CDTF">2024-08-29T19:44:44Z</dcterms:modified>
</cp:coreProperties>
</file>