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2" r:id="rId2"/>
    <p:sldMasterId id="2147483715" r:id="rId3"/>
    <p:sldMasterId id="2147483727" r:id="rId4"/>
  </p:sldMasterIdLst>
  <p:notesMasterIdLst>
    <p:notesMasterId r:id="rId25"/>
  </p:notesMasterIdLst>
  <p:sldIdLst>
    <p:sldId id="320" r:id="rId5"/>
    <p:sldId id="321" r:id="rId6"/>
    <p:sldId id="296" r:id="rId7"/>
    <p:sldId id="304" r:id="rId8"/>
    <p:sldId id="305" r:id="rId9"/>
    <p:sldId id="314" r:id="rId10"/>
    <p:sldId id="310" r:id="rId11"/>
    <p:sldId id="315" r:id="rId12"/>
    <p:sldId id="316" r:id="rId13"/>
    <p:sldId id="317" r:id="rId14"/>
    <p:sldId id="318" r:id="rId15"/>
    <p:sldId id="319" r:id="rId16"/>
    <p:sldId id="313" r:id="rId17"/>
    <p:sldId id="306" r:id="rId18"/>
    <p:sldId id="1733" r:id="rId19"/>
    <p:sldId id="307" r:id="rId20"/>
    <p:sldId id="1723" r:id="rId21"/>
    <p:sldId id="1739" r:id="rId22"/>
    <p:sldId id="1738" r:id="rId23"/>
    <p:sldId id="1736" r:id="rId2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83" autoAdjust="0"/>
    <p:restoredTop sz="84100" autoAdjust="0"/>
  </p:normalViewPr>
  <p:slideViewPr>
    <p:cSldViewPr snapToGrid="0">
      <p:cViewPr varScale="1">
        <p:scale>
          <a:sx n="74" d="100"/>
          <a:sy n="74" d="100"/>
        </p:scale>
        <p:origin x="852"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341DBA06-6F05-4FC6-AD6C-3FF19041E25B}"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C94A0319-5CE9-4E71-BB56-84184ABFF813}">
      <dgm:prSet/>
      <dgm:spPr/>
      <dgm:t>
        <a:bodyPr/>
        <a:lstStyle/>
        <a:p>
          <a:r>
            <a:rPr lang="tr-TR" dirty="0"/>
            <a:t>Tanımla</a:t>
          </a:r>
          <a:endParaRPr lang="en-US" dirty="0"/>
        </a:p>
      </dgm:t>
    </dgm:pt>
    <dgm:pt modelId="{9EFC9C67-629C-44EF-BE6C-A50C9228F3D9}" type="parTrans" cxnId="{BB0189B8-5438-4BE7-AA2C-9AD103D2AED1}">
      <dgm:prSet/>
      <dgm:spPr/>
      <dgm:t>
        <a:bodyPr/>
        <a:lstStyle/>
        <a:p>
          <a:endParaRPr lang="en-US"/>
        </a:p>
      </dgm:t>
    </dgm:pt>
    <dgm:pt modelId="{FDD680FF-5897-4FFE-9F57-38A0583DA6D0}" type="sibTrans" cxnId="{BB0189B8-5438-4BE7-AA2C-9AD103D2AED1}">
      <dgm:prSet/>
      <dgm:spPr/>
      <dgm:t>
        <a:bodyPr/>
        <a:lstStyle/>
        <a:p>
          <a:endParaRPr lang="en-US"/>
        </a:p>
      </dgm:t>
    </dgm:pt>
    <dgm:pt modelId="{49301369-A5E2-47DB-AA26-AE837E7C2123}">
      <dgm:prSet custT="1"/>
      <dgm:spPr/>
      <dgm:t>
        <a:bodyPr/>
        <a:lstStyle/>
        <a:p>
          <a:r>
            <a:rPr lang="tr-TR" sz="2400" dirty="0"/>
            <a:t>İlaçların olası toksisite nedenlerini ve yan etkileri</a:t>
          </a:r>
        </a:p>
      </dgm:t>
    </dgm:pt>
    <dgm:pt modelId="{712109BB-7C14-4327-9740-F5EE6B5958FD}" type="parTrans" cxnId="{D14E5F75-9FED-4B92-8AF4-77F04FD3A6ED}">
      <dgm:prSet/>
      <dgm:spPr/>
      <dgm:t>
        <a:bodyPr/>
        <a:lstStyle/>
        <a:p>
          <a:endParaRPr lang="tr-TR"/>
        </a:p>
      </dgm:t>
    </dgm:pt>
    <dgm:pt modelId="{A5C040CC-175B-4FCB-AC7E-8AEC824B6203}" type="sibTrans" cxnId="{D14E5F75-9FED-4B92-8AF4-77F04FD3A6ED}">
      <dgm:prSet/>
      <dgm:spPr/>
      <dgm:t>
        <a:bodyPr/>
        <a:lstStyle/>
        <a:p>
          <a:endParaRPr lang="tr-TR"/>
        </a:p>
      </dgm:t>
    </dgm:pt>
    <dgm:pt modelId="{41EC86AE-D284-49E8-AEC2-F02B298F7865}">
      <dgm:prSet/>
      <dgm:spPr/>
      <dgm:t>
        <a:bodyPr/>
        <a:lstStyle/>
        <a:p>
          <a:r>
            <a:rPr lang="tr-TR" dirty="0"/>
            <a:t>Hatırla</a:t>
          </a:r>
        </a:p>
      </dgm:t>
    </dgm:pt>
    <dgm:pt modelId="{EDC77AF9-6127-4E5A-9876-B9E3F980C0B8}" type="parTrans" cxnId="{37900CFC-BFC6-483B-9D9A-1A06EDB218AF}">
      <dgm:prSet/>
      <dgm:spPr/>
      <dgm:t>
        <a:bodyPr/>
        <a:lstStyle/>
        <a:p>
          <a:endParaRPr lang="tr-TR"/>
        </a:p>
      </dgm:t>
    </dgm:pt>
    <dgm:pt modelId="{4EC61155-CCDC-4403-B05A-657146F1D547}" type="sibTrans" cxnId="{37900CFC-BFC6-483B-9D9A-1A06EDB218AF}">
      <dgm:prSet/>
      <dgm:spPr/>
      <dgm:t>
        <a:bodyPr/>
        <a:lstStyle/>
        <a:p>
          <a:endParaRPr lang="tr-TR"/>
        </a:p>
      </dgm:t>
    </dgm:pt>
    <dgm:pt modelId="{A9AB6782-B7B5-4EDB-8213-39BE1D0969C6}">
      <dgm:prSet custT="1"/>
      <dgm:spPr/>
      <dgm:t>
        <a:bodyPr/>
        <a:lstStyle/>
        <a:p>
          <a:r>
            <a:rPr lang="tr-TR" sz="2400" dirty="0"/>
            <a:t>İlaç güvenlik çalışmalarının önemi</a:t>
          </a:r>
        </a:p>
      </dgm:t>
    </dgm:pt>
    <dgm:pt modelId="{05D2548D-DE2B-4C63-AFF6-6BEEFB4CF3BF}" type="parTrans" cxnId="{8EC70D42-955B-4F97-9888-2BBF53DF6B06}">
      <dgm:prSet/>
      <dgm:spPr/>
      <dgm:t>
        <a:bodyPr/>
        <a:lstStyle/>
        <a:p>
          <a:endParaRPr lang="tr-TR"/>
        </a:p>
      </dgm:t>
    </dgm:pt>
    <dgm:pt modelId="{4D26F1DE-DC6E-4876-BCC4-34958469A321}" type="sibTrans" cxnId="{8EC70D42-955B-4F97-9888-2BBF53DF6B06}">
      <dgm:prSet/>
      <dgm:spPr/>
      <dgm:t>
        <a:bodyPr/>
        <a:lstStyle/>
        <a:p>
          <a:endParaRPr lang="tr-TR"/>
        </a:p>
      </dgm:t>
    </dgm:pt>
    <dgm:pt modelId="{D3622082-8354-47FF-8F5F-7C02425CC888}">
      <dgm:prSet/>
      <dgm:spPr/>
      <dgm:t>
        <a:bodyPr/>
        <a:lstStyle/>
        <a:p>
          <a:r>
            <a:rPr lang="tr-TR" dirty="0"/>
            <a:t>Yorumla</a:t>
          </a:r>
        </a:p>
      </dgm:t>
    </dgm:pt>
    <dgm:pt modelId="{AA614069-0B88-437F-8E75-D0423148BA1C}" type="parTrans" cxnId="{E43F1EBE-259E-4EAB-8711-3F8A8AA83990}">
      <dgm:prSet/>
      <dgm:spPr/>
      <dgm:t>
        <a:bodyPr/>
        <a:lstStyle/>
        <a:p>
          <a:endParaRPr lang="tr-TR"/>
        </a:p>
      </dgm:t>
    </dgm:pt>
    <dgm:pt modelId="{D6879A4F-5D5F-42EB-9413-F653A73214CD}" type="sibTrans" cxnId="{E43F1EBE-259E-4EAB-8711-3F8A8AA83990}">
      <dgm:prSet/>
      <dgm:spPr/>
      <dgm:t>
        <a:bodyPr/>
        <a:lstStyle/>
        <a:p>
          <a:endParaRPr lang="tr-TR"/>
        </a:p>
      </dgm:t>
    </dgm:pt>
    <dgm:pt modelId="{E0E21507-EFCF-4A5F-89E8-D645ACCA3DFA}">
      <dgm:prSet/>
      <dgm:spPr/>
      <dgm:t>
        <a:bodyPr/>
        <a:lstStyle/>
        <a:p>
          <a:r>
            <a:rPr lang="tr-TR" dirty="0"/>
            <a:t>İlacın yapısı ve uzun vadeli etkileri arasındaki ilişkiler</a:t>
          </a:r>
        </a:p>
      </dgm:t>
    </dgm:pt>
    <dgm:pt modelId="{10C2EA5F-59D1-481C-AD0B-B750EE96AE9B}" type="parTrans" cxnId="{2E8E1B87-C4A6-4C24-8CD0-159686D77553}">
      <dgm:prSet/>
      <dgm:spPr/>
      <dgm:t>
        <a:bodyPr/>
        <a:lstStyle/>
        <a:p>
          <a:endParaRPr lang="tr-TR"/>
        </a:p>
      </dgm:t>
    </dgm:pt>
    <dgm:pt modelId="{C0385F81-F411-440A-99E2-85C8805252FC}" type="sibTrans" cxnId="{2E8E1B87-C4A6-4C24-8CD0-159686D77553}">
      <dgm:prSet/>
      <dgm:spPr/>
      <dgm:t>
        <a:bodyPr/>
        <a:lstStyle/>
        <a:p>
          <a:endParaRPr lang="tr-TR"/>
        </a:p>
      </dgm:t>
    </dgm:pt>
    <dgm:pt modelId="{60DC5EF4-C9F9-4087-9E1F-68508E267074}">
      <dgm:prSet/>
      <dgm:spPr/>
      <dgm:t>
        <a:bodyPr/>
        <a:lstStyle/>
        <a:p>
          <a:r>
            <a:rPr lang="tr-TR" dirty="0" err="1"/>
            <a:t>Açıkla</a:t>
          </a:r>
        </a:p>
      </dgm:t>
    </dgm:pt>
    <dgm:pt modelId="{7F45EF0B-1F2F-4AB4-8194-F593A6630652}" type="parTrans" cxnId="{48BD659C-44C5-49B6-8B0F-B73CA5B83C1B}">
      <dgm:prSet/>
      <dgm:spPr/>
      <dgm:t>
        <a:bodyPr/>
        <a:lstStyle/>
        <a:p>
          <a:endParaRPr lang="tr-TR"/>
        </a:p>
      </dgm:t>
    </dgm:pt>
    <dgm:pt modelId="{877C74BF-8124-4EAD-914C-0B416E134A16}" type="sibTrans" cxnId="{48BD659C-44C5-49B6-8B0F-B73CA5B83C1B}">
      <dgm:prSet/>
      <dgm:spPr/>
      <dgm:t>
        <a:bodyPr/>
        <a:lstStyle/>
        <a:p>
          <a:endParaRPr lang="tr-TR"/>
        </a:p>
      </dgm:t>
    </dgm:pt>
    <dgm:pt modelId="{5C5A8BF6-597C-4B93-ADA4-AD83FA1D95B5}">
      <dgm:prSet/>
      <dgm:spPr/>
      <dgm:t>
        <a:bodyPr/>
        <a:lstStyle/>
        <a:p>
          <a:r>
            <a:rPr lang="tr-TR" dirty="0"/>
            <a:t>Yan etkilerden kaçınmak için bütünsel bakışın önemi</a:t>
          </a:r>
        </a:p>
      </dgm:t>
    </dgm:pt>
    <dgm:pt modelId="{EF942A96-2432-48EF-AD04-7E864A81E721}" type="parTrans" cxnId="{36A4CB8D-A99A-4D46-86FB-6C7B11E59077}">
      <dgm:prSet/>
      <dgm:spPr/>
      <dgm:t>
        <a:bodyPr/>
        <a:lstStyle/>
        <a:p>
          <a:endParaRPr lang="tr-TR"/>
        </a:p>
      </dgm:t>
    </dgm:pt>
    <dgm:pt modelId="{E6F08CBB-65D9-4843-87CE-B8BE24234FF8}" type="sibTrans" cxnId="{36A4CB8D-A99A-4D46-86FB-6C7B11E59077}">
      <dgm:prSet/>
      <dgm:spPr/>
      <dgm:t>
        <a:bodyPr/>
        <a:lstStyle/>
        <a:p>
          <a:endParaRPr lang="tr-TR"/>
        </a:p>
      </dgm:t>
    </dgm:pt>
    <dgm:pt modelId="{62498256-D6A9-EF42-B5B5-D595AA322FC6}" type="pres">
      <dgm:prSet presAssocID="{341DBA06-6F05-4FC6-AD6C-3FF19041E25B}" presName="Name0" presStyleCnt="0">
        <dgm:presLayoutVars>
          <dgm:dir/>
          <dgm:animLvl val="lvl"/>
          <dgm:resizeHandles val="exact"/>
        </dgm:presLayoutVars>
      </dgm:prSet>
      <dgm:spPr/>
    </dgm:pt>
    <dgm:pt modelId="{210FE58A-C5D6-A841-9CE0-57E165B8735A}" type="pres">
      <dgm:prSet presAssocID="{C94A0319-5CE9-4E71-BB56-84184ABFF813}" presName="linNode" presStyleCnt="0"/>
      <dgm:spPr/>
    </dgm:pt>
    <dgm:pt modelId="{C9CBE89E-5935-6343-A13D-FFD1BFA17121}" type="pres">
      <dgm:prSet presAssocID="{C94A0319-5CE9-4E71-BB56-84184ABFF813}" presName="parentText" presStyleLbl="alignNode1" presStyleIdx="0" presStyleCnt="4">
        <dgm:presLayoutVars>
          <dgm:chMax val="1"/>
          <dgm:bulletEnabled/>
        </dgm:presLayoutVars>
      </dgm:prSet>
      <dgm:spPr/>
    </dgm:pt>
    <dgm:pt modelId="{9D25FA2D-E74A-7D4E-BD1B-371401AD3E0A}" type="pres">
      <dgm:prSet presAssocID="{C94A0319-5CE9-4E71-BB56-84184ABFF813}" presName="descendantText" presStyleLbl="alignAccFollowNode1" presStyleIdx="0" presStyleCnt="4">
        <dgm:presLayoutVars>
          <dgm:bulletEnabled/>
        </dgm:presLayoutVars>
      </dgm:prSet>
      <dgm:spPr/>
    </dgm:pt>
    <dgm:pt modelId="{5522B6F9-829D-EE49-8946-83FF46858742}" type="pres">
      <dgm:prSet presAssocID="{FDD680FF-5897-4FFE-9F57-38A0583DA6D0}" presName="sp" presStyleCnt="0"/>
      <dgm:spPr/>
    </dgm:pt>
    <dgm:pt modelId="{C2BF28D5-06E0-4256-AE8D-02BB8F99D89A}" type="pres">
      <dgm:prSet presAssocID="{41EC86AE-D284-49E8-AEC2-F02B298F7865}" presName="linNode" presStyleCnt="0"/>
      <dgm:spPr/>
    </dgm:pt>
    <dgm:pt modelId="{EA1705D3-90C5-4C84-8E88-4ED0609909ED}" type="pres">
      <dgm:prSet presAssocID="{41EC86AE-D284-49E8-AEC2-F02B298F7865}" presName="parentText" presStyleLbl="alignNode1" presStyleIdx="1" presStyleCnt="4">
        <dgm:presLayoutVars>
          <dgm:chMax val="1"/>
          <dgm:bulletEnabled/>
        </dgm:presLayoutVars>
      </dgm:prSet>
      <dgm:spPr/>
    </dgm:pt>
    <dgm:pt modelId="{227AEB2C-188F-42B4-9493-6CD268B9FFAB}" type="pres">
      <dgm:prSet presAssocID="{41EC86AE-D284-49E8-AEC2-F02B298F7865}" presName="descendantText" presStyleLbl="alignAccFollowNode1" presStyleIdx="1" presStyleCnt="4">
        <dgm:presLayoutVars>
          <dgm:bulletEnabled/>
        </dgm:presLayoutVars>
      </dgm:prSet>
      <dgm:spPr/>
    </dgm:pt>
    <dgm:pt modelId="{C2E7C4B0-84B4-4F16-855F-9B040C2846FC}" type="pres">
      <dgm:prSet presAssocID="{4EC61155-CCDC-4403-B05A-657146F1D547}" presName="sp" presStyleCnt="0"/>
      <dgm:spPr/>
    </dgm:pt>
    <dgm:pt modelId="{B33404F6-379E-4411-AF86-8ACF5CDAA455}" type="pres">
      <dgm:prSet presAssocID="{D3622082-8354-47FF-8F5F-7C02425CC888}" presName="linNode" presStyleCnt="0"/>
      <dgm:spPr/>
    </dgm:pt>
    <dgm:pt modelId="{6A1DC78B-5901-49BD-A278-FFC0137E309B}" type="pres">
      <dgm:prSet presAssocID="{D3622082-8354-47FF-8F5F-7C02425CC888}" presName="parentText" presStyleLbl="alignNode1" presStyleIdx="2" presStyleCnt="4">
        <dgm:presLayoutVars>
          <dgm:chMax val="1"/>
          <dgm:bulletEnabled/>
        </dgm:presLayoutVars>
      </dgm:prSet>
      <dgm:spPr/>
    </dgm:pt>
    <dgm:pt modelId="{2CC45F07-7489-4E60-A46F-712AF3D49A72}" type="pres">
      <dgm:prSet presAssocID="{D3622082-8354-47FF-8F5F-7C02425CC888}" presName="descendantText" presStyleLbl="alignAccFollowNode1" presStyleIdx="2" presStyleCnt="4">
        <dgm:presLayoutVars>
          <dgm:bulletEnabled/>
        </dgm:presLayoutVars>
      </dgm:prSet>
      <dgm:spPr/>
    </dgm:pt>
    <dgm:pt modelId="{20DD31A9-6954-4035-914B-6C5C6FAF4071}" type="pres">
      <dgm:prSet presAssocID="{D6879A4F-5D5F-42EB-9413-F653A73214CD}" presName="sp" presStyleCnt="0"/>
      <dgm:spPr/>
    </dgm:pt>
    <dgm:pt modelId="{C45DCED4-73A0-4EAC-9C31-33702ABBB064}" type="pres">
      <dgm:prSet presAssocID="{60DC5EF4-C9F9-4087-9E1F-68508E267074}" presName="linNode" presStyleCnt="0"/>
      <dgm:spPr/>
    </dgm:pt>
    <dgm:pt modelId="{98AC7FD8-BFCA-4469-A6D0-DA7B98BA8BB2}" type="pres">
      <dgm:prSet presAssocID="{60DC5EF4-C9F9-4087-9E1F-68508E267074}" presName="parentText" presStyleLbl="alignNode1" presStyleIdx="3" presStyleCnt="4">
        <dgm:presLayoutVars>
          <dgm:chMax val="1"/>
          <dgm:bulletEnabled/>
        </dgm:presLayoutVars>
      </dgm:prSet>
      <dgm:spPr/>
    </dgm:pt>
    <dgm:pt modelId="{C5EB0022-67C9-457D-818B-29C2D7134447}" type="pres">
      <dgm:prSet presAssocID="{60DC5EF4-C9F9-4087-9E1F-68508E267074}" presName="descendantText" presStyleLbl="alignAccFollowNode1" presStyleIdx="3" presStyleCnt="4">
        <dgm:presLayoutVars>
          <dgm:bulletEnabled/>
        </dgm:presLayoutVars>
      </dgm:prSet>
      <dgm:spPr/>
    </dgm:pt>
  </dgm:ptLst>
  <dgm:cxnLst>
    <dgm:cxn modelId="{0CF99A23-2B39-4305-8520-F972AEAFB49D}" type="presOf" srcId="{D3622082-8354-47FF-8F5F-7C02425CC888}" destId="{6A1DC78B-5901-49BD-A278-FFC0137E309B}" srcOrd="0" destOrd="0" presId="urn:microsoft.com/office/officeart/2016/7/layout/VerticalSolidActionList"/>
    <dgm:cxn modelId="{CF21A961-A022-0444-8EDC-50BFF7F7DEF8}" type="presOf" srcId="{341DBA06-6F05-4FC6-AD6C-3FF19041E25B}" destId="{62498256-D6A9-EF42-B5B5-D595AA322FC6}" srcOrd="0" destOrd="0" presId="urn:microsoft.com/office/officeart/2016/7/layout/VerticalSolidActionList"/>
    <dgm:cxn modelId="{8EC70D42-955B-4F97-9888-2BBF53DF6B06}" srcId="{41EC86AE-D284-49E8-AEC2-F02B298F7865}" destId="{A9AB6782-B7B5-4EDB-8213-39BE1D0969C6}" srcOrd="0" destOrd="0" parTransId="{05D2548D-DE2B-4C63-AFF6-6BEEFB4CF3BF}" sibTransId="{4D26F1DE-DC6E-4876-BCC4-34958469A321}"/>
    <dgm:cxn modelId="{F6D0EA69-6218-438D-AD83-06B2424D29B4}" type="presOf" srcId="{5C5A8BF6-597C-4B93-ADA4-AD83FA1D95B5}" destId="{C5EB0022-67C9-457D-818B-29C2D7134447}" srcOrd="0" destOrd="0" presId="urn:microsoft.com/office/officeart/2016/7/layout/VerticalSolidActionList"/>
    <dgm:cxn modelId="{D14E5F75-9FED-4B92-8AF4-77F04FD3A6ED}" srcId="{C94A0319-5CE9-4E71-BB56-84184ABFF813}" destId="{49301369-A5E2-47DB-AA26-AE837E7C2123}" srcOrd="0" destOrd="0" parTransId="{712109BB-7C14-4327-9740-F5EE6B5958FD}" sibTransId="{A5C040CC-175B-4FCB-AC7E-8AEC824B6203}"/>
    <dgm:cxn modelId="{517BBD80-91C7-4F03-AAFA-23EE5250349E}" type="presOf" srcId="{A9AB6782-B7B5-4EDB-8213-39BE1D0969C6}" destId="{227AEB2C-188F-42B4-9493-6CD268B9FFAB}" srcOrd="0" destOrd="0" presId="urn:microsoft.com/office/officeart/2016/7/layout/VerticalSolidActionList"/>
    <dgm:cxn modelId="{BAD32F81-711D-4A79-9C48-1444426103A9}" type="presOf" srcId="{E0E21507-EFCF-4A5F-89E8-D645ACCA3DFA}" destId="{2CC45F07-7489-4E60-A46F-712AF3D49A72}" srcOrd="0" destOrd="0" presId="urn:microsoft.com/office/officeart/2016/7/layout/VerticalSolidActionList"/>
    <dgm:cxn modelId="{2E8E1B87-C4A6-4C24-8CD0-159686D77553}" srcId="{D3622082-8354-47FF-8F5F-7C02425CC888}" destId="{E0E21507-EFCF-4A5F-89E8-D645ACCA3DFA}" srcOrd="0" destOrd="0" parTransId="{10C2EA5F-59D1-481C-AD0B-B750EE96AE9B}" sibTransId="{C0385F81-F411-440A-99E2-85C8805252FC}"/>
    <dgm:cxn modelId="{36A4CB8D-A99A-4D46-86FB-6C7B11E59077}" srcId="{60DC5EF4-C9F9-4087-9E1F-68508E267074}" destId="{5C5A8BF6-597C-4B93-ADA4-AD83FA1D95B5}" srcOrd="0" destOrd="0" parTransId="{EF942A96-2432-48EF-AD04-7E864A81E721}" sibTransId="{E6F08CBB-65D9-4843-87CE-B8BE24234FF8}"/>
    <dgm:cxn modelId="{48BD659C-44C5-49B6-8B0F-B73CA5B83C1B}" srcId="{341DBA06-6F05-4FC6-AD6C-3FF19041E25B}" destId="{60DC5EF4-C9F9-4087-9E1F-68508E267074}" srcOrd="3" destOrd="0" parTransId="{7F45EF0B-1F2F-4AB4-8194-F593A6630652}" sibTransId="{877C74BF-8124-4EAD-914C-0B416E134A16}"/>
    <dgm:cxn modelId="{BDA53BA8-D365-E44E-A851-FFAB57F5DBA4}" type="presOf" srcId="{C94A0319-5CE9-4E71-BB56-84184ABFF813}" destId="{C9CBE89E-5935-6343-A13D-FFD1BFA17121}" srcOrd="0" destOrd="0" presId="urn:microsoft.com/office/officeart/2016/7/layout/VerticalSolidActionList"/>
    <dgm:cxn modelId="{DCA8F1A8-2C1C-4B80-9356-46D756E4D0B0}" type="presOf" srcId="{49301369-A5E2-47DB-AA26-AE837E7C2123}" destId="{9D25FA2D-E74A-7D4E-BD1B-371401AD3E0A}" srcOrd="0" destOrd="0" presId="urn:microsoft.com/office/officeart/2016/7/layout/VerticalSolidActionList"/>
    <dgm:cxn modelId="{BB0189B8-5438-4BE7-AA2C-9AD103D2AED1}" srcId="{341DBA06-6F05-4FC6-AD6C-3FF19041E25B}" destId="{C94A0319-5CE9-4E71-BB56-84184ABFF813}" srcOrd="0" destOrd="0" parTransId="{9EFC9C67-629C-44EF-BE6C-A50C9228F3D9}" sibTransId="{FDD680FF-5897-4FFE-9F57-38A0583DA6D0}"/>
    <dgm:cxn modelId="{E43F1EBE-259E-4EAB-8711-3F8A8AA83990}" srcId="{341DBA06-6F05-4FC6-AD6C-3FF19041E25B}" destId="{D3622082-8354-47FF-8F5F-7C02425CC888}" srcOrd="2" destOrd="0" parTransId="{AA614069-0B88-437F-8E75-D0423148BA1C}" sibTransId="{D6879A4F-5D5F-42EB-9413-F653A73214CD}"/>
    <dgm:cxn modelId="{16C314CF-5B61-4CF5-A806-F86CC529AA73}" type="presOf" srcId="{60DC5EF4-C9F9-4087-9E1F-68508E267074}" destId="{98AC7FD8-BFCA-4469-A6D0-DA7B98BA8BB2}" srcOrd="0" destOrd="0" presId="urn:microsoft.com/office/officeart/2016/7/layout/VerticalSolidActionList"/>
    <dgm:cxn modelId="{E55A8DDA-7BD0-429D-A49F-D1176AB1994D}" type="presOf" srcId="{41EC86AE-D284-49E8-AEC2-F02B298F7865}" destId="{EA1705D3-90C5-4C84-8E88-4ED0609909ED}" srcOrd="0" destOrd="0" presId="urn:microsoft.com/office/officeart/2016/7/layout/VerticalSolidActionList"/>
    <dgm:cxn modelId="{37900CFC-BFC6-483B-9D9A-1A06EDB218AF}" srcId="{341DBA06-6F05-4FC6-AD6C-3FF19041E25B}" destId="{41EC86AE-D284-49E8-AEC2-F02B298F7865}" srcOrd="1" destOrd="0" parTransId="{EDC77AF9-6127-4E5A-9876-B9E3F980C0B8}" sibTransId="{4EC61155-CCDC-4403-B05A-657146F1D547}"/>
    <dgm:cxn modelId="{A030C3A8-1683-E943-B953-60D7A31EFB3F}" type="presParOf" srcId="{62498256-D6A9-EF42-B5B5-D595AA322FC6}" destId="{210FE58A-C5D6-A841-9CE0-57E165B8735A}" srcOrd="0" destOrd="0" presId="urn:microsoft.com/office/officeart/2016/7/layout/VerticalSolidActionList"/>
    <dgm:cxn modelId="{795E25DE-181C-194E-A7E6-1AA4B678D547}" type="presParOf" srcId="{210FE58A-C5D6-A841-9CE0-57E165B8735A}" destId="{C9CBE89E-5935-6343-A13D-FFD1BFA17121}" srcOrd="0" destOrd="0" presId="urn:microsoft.com/office/officeart/2016/7/layout/VerticalSolidActionList"/>
    <dgm:cxn modelId="{A0412AB1-1DCE-904C-A93F-153552E9C9E8}" type="presParOf" srcId="{210FE58A-C5D6-A841-9CE0-57E165B8735A}" destId="{9D25FA2D-E74A-7D4E-BD1B-371401AD3E0A}" srcOrd="1" destOrd="0" presId="urn:microsoft.com/office/officeart/2016/7/layout/VerticalSolidActionList"/>
    <dgm:cxn modelId="{E24445FF-A641-864C-9659-8690176C9CEE}" type="presParOf" srcId="{62498256-D6A9-EF42-B5B5-D595AA322FC6}" destId="{5522B6F9-829D-EE49-8946-83FF46858742}" srcOrd="1" destOrd="0" presId="urn:microsoft.com/office/officeart/2016/7/layout/VerticalSolidActionList"/>
    <dgm:cxn modelId="{FBBCAD99-09BA-4B86-A6F6-1998492709CA}" type="presParOf" srcId="{62498256-D6A9-EF42-B5B5-D595AA322FC6}" destId="{C2BF28D5-06E0-4256-AE8D-02BB8F99D89A}" srcOrd="2" destOrd="0" presId="urn:microsoft.com/office/officeart/2016/7/layout/VerticalSolidActionList"/>
    <dgm:cxn modelId="{DC7ECFDA-DA31-4E57-9160-08AD7A423F0B}" type="presParOf" srcId="{C2BF28D5-06E0-4256-AE8D-02BB8F99D89A}" destId="{EA1705D3-90C5-4C84-8E88-4ED0609909ED}" srcOrd="0" destOrd="0" presId="urn:microsoft.com/office/officeart/2016/7/layout/VerticalSolidActionList"/>
    <dgm:cxn modelId="{F59A9C28-8E98-45EF-B0EC-EC9764F42E2E}" type="presParOf" srcId="{C2BF28D5-06E0-4256-AE8D-02BB8F99D89A}" destId="{227AEB2C-188F-42B4-9493-6CD268B9FFAB}" srcOrd="1" destOrd="0" presId="urn:microsoft.com/office/officeart/2016/7/layout/VerticalSolidActionList"/>
    <dgm:cxn modelId="{D44DB7BE-E334-4E87-8731-0571FAB914AD}" type="presParOf" srcId="{62498256-D6A9-EF42-B5B5-D595AA322FC6}" destId="{C2E7C4B0-84B4-4F16-855F-9B040C2846FC}" srcOrd="3" destOrd="0" presId="urn:microsoft.com/office/officeart/2016/7/layout/VerticalSolidActionList"/>
    <dgm:cxn modelId="{3FE8E8EB-EA57-4ACC-BDD9-460549901C49}" type="presParOf" srcId="{62498256-D6A9-EF42-B5B5-D595AA322FC6}" destId="{B33404F6-379E-4411-AF86-8ACF5CDAA455}" srcOrd="4" destOrd="0" presId="urn:microsoft.com/office/officeart/2016/7/layout/VerticalSolidActionList"/>
    <dgm:cxn modelId="{313A9B5C-5F64-4C70-B3E2-8915D480BBCF}" type="presParOf" srcId="{B33404F6-379E-4411-AF86-8ACF5CDAA455}" destId="{6A1DC78B-5901-49BD-A278-FFC0137E309B}" srcOrd="0" destOrd="0" presId="urn:microsoft.com/office/officeart/2016/7/layout/VerticalSolidActionList"/>
    <dgm:cxn modelId="{4424A4F0-4AD5-4D65-9E9F-0309AA0EBBAC}" type="presParOf" srcId="{B33404F6-379E-4411-AF86-8ACF5CDAA455}" destId="{2CC45F07-7489-4E60-A46F-712AF3D49A72}" srcOrd="1" destOrd="0" presId="urn:microsoft.com/office/officeart/2016/7/layout/VerticalSolidActionList"/>
    <dgm:cxn modelId="{A419493B-2BC0-4B94-9145-DD30E5620243}" type="presParOf" srcId="{62498256-D6A9-EF42-B5B5-D595AA322FC6}" destId="{20DD31A9-6954-4035-914B-6C5C6FAF4071}" srcOrd="5" destOrd="0" presId="urn:microsoft.com/office/officeart/2016/7/layout/VerticalSolidActionList"/>
    <dgm:cxn modelId="{DC220062-9234-4D70-BCB3-DE96D0B0C2B8}" type="presParOf" srcId="{62498256-D6A9-EF42-B5B5-D595AA322FC6}" destId="{C45DCED4-73A0-4EAC-9C31-33702ABBB064}" srcOrd="6" destOrd="0" presId="urn:microsoft.com/office/officeart/2016/7/layout/VerticalSolidActionList"/>
    <dgm:cxn modelId="{8B0CEA35-C654-482B-ADD3-57E16C4C76CA}" type="presParOf" srcId="{C45DCED4-73A0-4EAC-9C31-33702ABBB064}" destId="{98AC7FD8-BFCA-4469-A6D0-DA7B98BA8BB2}" srcOrd="0" destOrd="0" presId="urn:microsoft.com/office/officeart/2016/7/layout/VerticalSolidActionList"/>
    <dgm:cxn modelId="{5F834E73-5F89-41EE-B328-F2B09F23DCC2}" type="presParOf" srcId="{C45DCED4-73A0-4EAC-9C31-33702ABBB064}" destId="{C5EB0022-67C9-457D-818B-29C2D7134447}"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9C647-4C27-47A1-BF04-454667CFA893}"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tr-TR"/>
        </a:p>
      </dgm:t>
    </dgm:pt>
    <dgm:pt modelId="{04432786-AF96-4945-84E5-B8378C702E58}">
      <dgm:prSet/>
      <dgm:spPr/>
      <dgm:t>
        <a:bodyPr/>
        <a:lstStyle/>
        <a:p>
          <a:pPr algn="ctr" rtl="0"/>
          <a:r>
            <a:rPr lang="tr-TR" b="1"/>
            <a:t>Grup I.	</a:t>
          </a:r>
          <a:endParaRPr lang="tr-TR" dirty="0"/>
        </a:p>
      </dgm:t>
    </dgm:pt>
    <dgm:pt modelId="{048FFC17-505A-4774-ABE2-A04A2BCCABD7}" type="parTrans" cxnId="{1BE555CE-985A-4909-B9FE-7F22C0925509}">
      <dgm:prSet/>
      <dgm:spPr/>
      <dgm:t>
        <a:bodyPr/>
        <a:lstStyle/>
        <a:p>
          <a:endParaRPr lang="tr-TR"/>
        </a:p>
      </dgm:t>
    </dgm:pt>
    <dgm:pt modelId="{82CA7672-4305-4E2A-9A29-5EA667D1832B}" type="sibTrans" cxnId="{1BE555CE-985A-4909-B9FE-7F22C0925509}">
      <dgm:prSet/>
      <dgm:spPr/>
      <dgm:t>
        <a:bodyPr/>
        <a:lstStyle/>
        <a:p>
          <a:endParaRPr lang="tr-TR"/>
        </a:p>
      </dgm:t>
    </dgm:pt>
    <dgm:pt modelId="{8694C5CD-08F2-45A3-B2C6-1DE256D577E8}">
      <dgm:prSet/>
      <dgm:spPr/>
      <dgm:t>
        <a:bodyPr/>
        <a:lstStyle/>
        <a:p>
          <a:r>
            <a:rPr lang="tr-TR" b="1" dirty="0" err="1"/>
            <a:t>Keşif ve Araştırma</a:t>
          </a:r>
        </a:p>
      </dgm:t>
    </dgm:pt>
    <dgm:pt modelId="{9AF63C6C-068C-4AFB-B2D1-EF9D5818612C}" type="parTrans" cxnId="{A62570F2-80A9-4CF8-85B8-CC046BD910FB}">
      <dgm:prSet/>
      <dgm:spPr/>
      <dgm:t>
        <a:bodyPr/>
        <a:lstStyle/>
        <a:p>
          <a:endParaRPr lang="tr-TR"/>
        </a:p>
      </dgm:t>
    </dgm:pt>
    <dgm:pt modelId="{CEDA3795-4EEB-4266-99CF-786B3EE7EA6C}" type="sibTrans" cxnId="{A62570F2-80A9-4CF8-85B8-CC046BD910FB}">
      <dgm:prSet/>
      <dgm:spPr/>
      <dgm:t>
        <a:bodyPr/>
        <a:lstStyle/>
        <a:p>
          <a:endParaRPr lang="tr-TR"/>
        </a:p>
      </dgm:t>
    </dgm:pt>
    <dgm:pt modelId="{62B6C9F6-1911-479A-B0FB-57B268489816}">
      <dgm:prSet/>
      <dgm:spPr/>
      <dgm:t>
        <a:bodyPr/>
        <a:lstStyle/>
        <a:p>
          <a:r>
            <a:rPr lang="tr-TR" b="1" dirty="0" err="1"/>
            <a:t>Grup II.	</a:t>
          </a:r>
        </a:p>
      </dgm:t>
    </dgm:pt>
    <dgm:pt modelId="{D51C160A-F39D-44B2-A64A-8EE4D0D5E40A}" type="parTrans" cxnId="{B8F8886A-7333-48ED-8F75-7D1CBA6C74D0}">
      <dgm:prSet/>
      <dgm:spPr/>
      <dgm:t>
        <a:bodyPr/>
        <a:lstStyle/>
        <a:p>
          <a:endParaRPr lang="tr-TR"/>
        </a:p>
      </dgm:t>
    </dgm:pt>
    <dgm:pt modelId="{6DDD4441-EE59-4902-BFC0-2E5F73605D20}" type="sibTrans" cxnId="{B8F8886A-7333-48ED-8F75-7D1CBA6C74D0}">
      <dgm:prSet/>
      <dgm:spPr/>
      <dgm:t>
        <a:bodyPr/>
        <a:lstStyle/>
        <a:p>
          <a:endParaRPr lang="tr-TR"/>
        </a:p>
      </dgm:t>
    </dgm:pt>
    <dgm:pt modelId="{12493164-69E3-4C55-9BDA-459F24D96E4F}">
      <dgm:prSet/>
      <dgm:spPr/>
      <dgm:t>
        <a:bodyPr/>
        <a:lstStyle/>
        <a:p>
          <a:r>
            <a:rPr lang="tr-TR" b="1" dirty="0" err="1"/>
            <a:t>Gelişim</a:t>
          </a:r>
        </a:p>
      </dgm:t>
    </dgm:pt>
    <dgm:pt modelId="{09A5D935-5DC9-4335-B9B3-C05A0ADEB818}" type="parTrans" cxnId="{43324C3D-335F-437B-8CFB-5ABC7B1AF7FA}">
      <dgm:prSet/>
      <dgm:spPr/>
      <dgm:t>
        <a:bodyPr/>
        <a:lstStyle/>
        <a:p>
          <a:endParaRPr lang="tr-TR"/>
        </a:p>
      </dgm:t>
    </dgm:pt>
    <dgm:pt modelId="{C106476F-074C-47A9-83DD-7C3A6E32A479}" type="sibTrans" cxnId="{43324C3D-335F-437B-8CFB-5ABC7B1AF7FA}">
      <dgm:prSet/>
      <dgm:spPr/>
      <dgm:t>
        <a:bodyPr/>
        <a:lstStyle/>
        <a:p>
          <a:endParaRPr lang="tr-TR"/>
        </a:p>
      </dgm:t>
    </dgm:pt>
    <dgm:pt modelId="{ECF51E8E-30F1-41DF-BFA3-2DF29E7F054B}">
      <dgm:prSet/>
      <dgm:spPr/>
      <dgm:t>
        <a:bodyPr/>
        <a:lstStyle/>
        <a:p>
          <a:r>
            <a:rPr lang="tr-TR" b="1" dirty="0" err="1"/>
            <a:t>Grup III.	</a:t>
          </a:r>
        </a:p>
      </dgm:t>
    </dgm:pt>
    <dgm:pt modelId="{E7F2600E-D794-4CED-9B01-7D9513F0AB9F}" type="parTrans" cxnId="{89E92893-F394-4FCC-AB9A-3A9EDA809E4D}">
      <dgm:prSet/>
      <dgm:spPr/>
      <dgm:t>
        <a:bodyPr/>
        <a:lstStyle/>
        <a:p>
          <a:endParaRPr lang="tr-TR"/>
        </a:p>
      </dgm:t>
    </dgm:pt>
    <dgm:pt modelId="{4BD6634B-8551-48D0-BA9F-3619994F1DA0}" type="sibTrans" cxnId="{89E92893-F394-4FCC-AB9A-3A9EDA809E4D}">
      <dgm:prSet/>
      <dgm:spPr/>
      <dgm:t>
        <a:bodyPr/>
        <a:lstStyle/>
        <a:p>
          <a:endParaRPr lang="tr-TR"/>
        </a:p>
      </dgm:t>
    </dgm:pt>
    <dgm:pt modelId="{74DA4E7B-9192-4746-9431-B6515778BA3E}">
      <dgm:prSet/>
      <dgm:spPr/>
      <dgm:t>
        <a:bodyPr/>
        <a:lstStyle/>
        <a:p>
          <a:r>
            <a:rPr lang="tr-TR" b="1" dirty="0" err="1"/>
            <a:t>Ruhsatlama</a:t>
          </a:r>
          <a:endParaRPr lang="tr-TR" b="1" dirty="0"/>
        </a:p>
      </dgm:t>
    </dgm:pt>
    <dgm:pt modelId="{4D884A2A-5F07-473F-BA46-2A56A9289F8D}" type="parTrans" cxnId="{115765AA-4B31-409B-854B-27426AE07CA7}">
      <dgm:prSet/>
      <dgm:spPr/>
      <dgm:t>
        <a:bodyPr/>
        <a:lstStyle/>
        <a:p>
          <a:endParaRPr lang="tr-TR"/>
        </a:p>
      </dgm:t>
    </dgm:pt>
    <dgm:pt modelId="{DCE02568-BDBD-46AF-9B84-A488720CE89B}" type="sibTrans" cxnId="{115765AA-4B31-409B-854B-27426AE07CA7}">
      <dgm:prSet/>
      <dgm:spPr/>
      <dgm:t>
        <a:bodyPr/>
        <a:lstStyle/>
        <a:p>
          <a:endParaRPr lang="tr-TR"/>
        </a:p>
      </dgm:t>
    </dgm:pt>
    <dgm:pt modelId="{07E6D242-F412-45E4-8105-6447257C3F0D}">
      <dgm:prSet/>
      <dgm:spPr/>
      <dgm:t>
        <a:bodyPr/>
        <a:lstStyle/>
        <a:p>
          <a:r>
            <a:rPr lang="tr-TR" b="1" dirty="0" err="1"/>
            <a:t>Grup IV.	</a:t>
          </a:r>
        </a:p>
      </dgm:t>
    </dgm:pt>
    <dgm:pt modelId="{AC4AC6F7-B600-44AA-AF77-BC0CA7AC80D9}" type="parTrans" cxnId="{7CEF711B-70F8-4CB1-9BA0-DD366AFBC3FA}">
      <dgm:prSet/>
      <dgm:spPr/>
      <dgm:t>
        <a:bodyPr/>
        <a:lstStyle/>
        <a:p>
          <a:endParaRPr lang="tr-TR"/>
        </a:p>
      </dgm:t>
    </dgm:pt>
    <dgm:pt modelId="{3915B65F-7C71-4FE2-8653-197FCC41097A}" type="sibTrans" cxnId="{7CEF711B-70F8-4CB1-9BA0-DD366AFBC3FA}">
      <dgm:prSet/>
      <dgm:spPr/>
      <dgm:t>
        <a:bodyPr/>
        <a:lstStyle/>
        <a:p>
          <a:endParaRPr lang="tr-TR"/>
        </a:p>
      </dgm:t>
    </dgm:pt>
    <dgm:pt modelId="{4ADCE04D-FA4E-41D1-A4D3-5CD45021DBCC}">
      <dgm:prSet/>
      <dgm:spPr/>
      <dgm:t>
        <a:bodyPr/>
        <a:lstStyle/>
        <a:p>
          <a:r>
            <a:rPr lang="tr-TR" b="1" dirty="0"/>
            <a:t>Dağıtım</a:t>
          </a:r>
        </a:p>
      </dgm:t>
    </dgm:pt>
    <dgm:pt modelId="{46441C3D-3F16-4C8B-A4F6-67FD15913B8B}" type="parTrans" cxnId="{6CEB39A6-4EFD-47A1-B686-E7917873B232}">
      <dgm:prSet/>
      <dgm:spPr/>
      <dgm:t>
        <a:bodyPr/>
        <a:lstStyle/>
        <a:p>
          <a:endParaRPr lang="tr-TR"/>
        </a:p>
      </dgm:t>
    </dgm:pt>
    <dgm:pt modelId="{A253E5F1-651E-498E-A7E8-18990C932526}" type="sibTrans" cxnId="{6CEB39A6-4EFD-47A1-B686-E7917873B232}">
      <dgm:prSet/>
      <dgm:spPr/>
      <dgm:t>
        <a:bodyPr/>
        <a:lstStyle/>
        <a:p>
          <a:endParaRPr lang="tr-TR"/>
        </a:p>
      </dgm:t>
    </dgm:pt>
    <dgm:pt modelId="{D36EE8EA-2EE4-4226-A2FC-534DC0076DBF}" type="pres">
      <dgm:prSet presAssocID="{0E39C647-4C27-47A1-BF04-454667CFA893}" presName="Name0" presStyleCnt="0">
        <dgm:presLayoutVars>
          <dgm:dir/>
          <dgm:animLvl val="lvl"/>
          <dgm:resizeHandles val="exact"/>
        </dgm:presLayoutVars>
      </dgm:prSet>
      <dgm:spPr/>
    </dgm:pt>
    <dgm:pt modelId="{30CF4A2B-0311-4029-BD8C-4BA8B406666B}" type="pres">
      <dgm:prSet presAssocID="{04432786-AF96-4945-84E5-B8378C702E58}" presName="composite" presStyleCnt="0"/>
      <dgm:spPr/>
    </dgm:pt>
    <dgm:pt modelId="{C1D7F8F1-0A29-4872-97BA-16F85F19C11D}" type="pres">
      <dgm:prSet presAssocID="{04432786-AF96-4945-84E5-B8378C702E58}" presName="parTx" presStyleLbl="alignNode1" presStyleIdx="0" presStyleCnt="4">
        <dgm:presLayoutVars>
          <dgm:chMax val="0"/>
          <dgm:chPref val="0"/>
          <dgm:bulletEnabled val="1"/>
        </dgm:presLayoutVars>
      </dgm:prSet>
      <dgm:spPr/>
    </dgm:pt>
    <dgm:pt modelId="{2E22B827-68FE-45DB-8704-301A41B3A14E}" type="pres">
      <dgm:prSet presAssocID="{04432786-AF96-4945-84E5-B8378C702E58}" presName="desTx" presStyleLbl="alignAccFollowNode1" presStyleIdx="0" presStyleCnt="4">
        <dgm:presLayoutVars>
          <dgm:bulletEnabled val="1"/>
        </dgm:presLayoutVars>
      </dgm:prSet>
      <dgm:spPr/>
    </dgm:pt>
    <dgm:pt modelId="{BDD1D6C4-D8C1-415A-9AD0-52CCACDDD383}" type="pres">
      <dgm:prSet presAssocID="{82CA7672-4305-4E2A-9A29-5EA667D1832B}" presName="space" presStyleCnt="0"/>
      <dgm:spPr/>
    </dgm:pt>
    <dgm:pt modelId="{3845ECE0-6FFB-43B1-AAC3-DE5DB528D74D}" type="pres">
      <dgm:prSet presAssocID="{62B6C9F6-1911-479A-B0FB-57B268489816}" presName="composite" presStyleCnt="0"/>
      <dgm:spPr/>
    </dgm:pt>
    <dgm:pt modelId="{8DAEE655-896D-4644-A6BB-30021EDFC955}" type="pres">
      <dgm:prSet presAssocID="{62B6C9F6-1911-479A-B0FB-57B268489816}" presName="parTx" presStyleLbl="alignNode1" presStyleIdx="1" presStyleCnt="4">
        <dgm:presLayoutVars>
          <dgm:chMax val="0"/>
          <dgm:chPref val="0"/>
          <dgm:bulletEnabled val="1"/>
        </dgm:presLayoutVars>
      </dgm:prSet>
      <dgm:spPr/>
    </dgm:pt>
    <dgm:pt modelId="{C1B4EB1F-A14D-47A3-A2DA-D2A4B2956418}" type="pres">
      <dgm:prSet presAssocID="{62B6C9F6-1911-479A-B0FB-57B268489816}" presName="desTx" presStyleLbl="alignAccFollowNode1" presStyleIdx="1" presStyleCnt="4">
        <dgm:presLayoutVars>
          <dgm:bulletEnabled val="1"/>
        </dgm:presLayoutVars>
      </dgm:prSet>
      <dgm:spPr/>
    </dgm:pt>
    <dgm:pt modelId="{C3F57E3B-9371-4285-B21B-3022D496B6D8}" type="pres">
      <dgm:prSet presAssocID="{6DDD4441-EE59-4902-BFC0-2E5F73605D20}" presName="space" presStyleCnt="0"/>
      <dgm:spPr/>
    </dgm:pt>
    <dgm:pt modelId="{5D54F7CC-80D7-4CB8-9950-76E13FF20464}" type="pres">
      <dgm:prSet presAssocID="{ECF51E8E-30F1-41DF-BFA3-2DF29E7F054B}" presName="composite" presStyleCnt="0"/>
      <dgm:spPr/>
    </dgm:pt>
    <dgm:pt modelId="{C6777D42-385B-4492-BDB5-145B436779DA}" type="pres">
      <dgm:prSet presAssocID="{ECF51E8E-30F1-41DF-BFA3-2DF29E7F054B}" presName="parTx" presStyleLbl="alignNode1" presStyleIdx="2" presStyleCnt="4">
        <dgm:presLayoutVars>
          <dgm:chMax val="0"/>
          <dgm:chPref val="0"/>
          <dgm:bulletEnabled val="1"/>
        </dgm:presLayoutVars>
      </dgm:prSet>
      <dgm:spPr/>
    </dgm:pt>
    <dgm:pt modelId="{E21FB496-A382-4CD7-8E77-9CB5C550AE68}" type="pres">
      <dgm:prSet presAssocID="{ECF51E8E-30F1-41DF-BFA3-2DF29E7F054B}" presName="desTx" presStyleLbl="alignAccFollowNode1" presStyleIdx="2" presStyleCnt="4">
        <dgm:presLayoutVars>
          <dgm:bulletEnabled val="1"/>
        </dgm:presLayoutVars>
      </dgm:prSet>
      <dgm:spPr/>
    </dgm:pt>
    <dgm:pt modelId="{A581F3A2-30EB-4576-BCF6-E321A21D8C01}" type="pres">
      <dgm:prSet presAssocID="{4BD6634B-8551-48D0-BA9F-3619994F1DA0}" presName="space" presStyleCnt="0"/>
      <dgm:spPr/>
    </dgm:pt>
    <dgm:pt modelId="{6999B80B-574E-4B1C-A2E0-4213F75253CF}" type="pres">
      <dgm:prSet presAssocID="{07E6D242-F412-45E4-8105-6447257C3F0D}" presName="composite" presStyleCnt="0"/>
      <dgm:spPr/>
    </dgm:pt>
    <dgm:pt modelId="{C9243913-13E7-435F-8032-93E98891D62A}" type="pres">
      <dgm:prSet presAssocID="{07E6D242-F412-45E4-8105-6447257C3F0D}" presName="parTx" presStyleLbl="alignNode1" presStyleIdx="3" presStyleCnt="4">
        <dgm:presLayoutVars>
          <dgm:chMax val="0"/>
          <dgm:chPref val="0"/>
          <dgm:bulletEnabled val="1"/>
        </dgm:presLayoutVars>
      </dgm:prSet>
      <dgm:spPr/>
    </dgm:pt>
    <dgm:pt modelId="{CB34EFAF-B198-4311-A15E-A83F97900DF5}" type="pres">
      <dgm:prSet presAssocID="{07E6D242-F412-45E4-8105-6447257C3F0D}" presName="desTx" presStyleLbl="alignAccFollowNode1" presStyleIdx="3" presStyleCnt="4">
        <dgm:presLayoutVars>
          <dgm:bulletEnabled val="1"/>
        </dgm:presLayoutVars>
      </dgm:prSet>
      <dgm:spPr/>
    </dgm:pt>
  </dgm:ptLst>
  <dgm:cxnLst>
    <dgm:cxn modelId="{7D98A10A-4851-49AC-84C3-18A920A2755A}" type="presOf" srcId="{ECF51E8E-30F1-41DF-BFA3-2DF29E7F054B}" destId="{C6777D42-385B-4492-BDB5-145B436779DA}" srcOrd="0" destOrd="0" presId="urn:microsoft.com/office/officeart/2005/8/layout/hList1"/>
    <dgm:cxn modelId="{7CEF711B-70F8-4CB1-9BA0-DD366AFBC3FA}" srcId="{0E39C647-4C27-47A1-BF04-454667CFA893}" destId="{07E6D242-F412-45E4-8105-6447257C3F0D}" srcOrd="3" destOrd="0" parTransId="{AC4AC6F7-B600-44AA-AF77-BC0CA7AC80D9}" sibTransId="{3915B65F-7C71-4FE2-8653-197FCC41097A}"/>
    <dgm:cxn modelId="{99826E32-8AE3-49C2-B196-4CA53FBE2BF3}" type="presOf" srcId="{74DA4E7B-9192-4746-9431-B6515778BA3E}" destId="{E21FB496-A382-4CD7-8E77-9CB5C550AE68}" srcOrd="0" destOrd="0" presId="urn:microsoft.com/office/officeart/2005/8/layout/hList1"/>
    <dgm:cxn modelId="{43324C3D-335F-437B-8CFB-5ABC7B1AF7FA}" srcId="{62B6C9F6-1911-479A-B0FB-57B268489816}" destId="{12493164-69E3-4C55-9BDA-459F24D96E4F}" srcOrd="0" destOrd="0" parTransId="{09A5D935-5DC9-4335-B9B3-C05A0ADEB818}" sibTransId="{C106476F-074C-47A9-83DD-7C3A6E32A479}"/>
    <dgm:cxn modelId="{BEA10D62-C72D-41DA-87A6-CB22E3B17083}" type="presOf" srcId="{0E39C647-4C27-47A1-BF04-454667CFA893}" destId="{D36EE8EA-2EE4-4226-A2FC-534DC0076DBF}" srcOrd="0" destOrd="0" presId="urn:microsoft.com/office/officeart/2005/8/layout/hList1"/>
    <dgm:cxn modelId="{B8F8886A-7333-48ED-8F75-7D1CBA6C74D0}" srcId="{0E39C647-4C27-47A1-BF04-454667CFA893}" destId="{62B6C9F6-1911-479A-B0FB-57B268489816}" srcOrd="1" destOrd="0" parTransId="{D51C160A-F39D-44B2-A64A-8EE4D0D5E40A}" sibTransId="{6DDD4441-EE59-4902-BFC0-2E5F73605D20}"/>
    <dgm:cxn modelId="{B7D6554F-AFCC-44D9-9C2F-669F19D846C6}" type="presOf" srcId="{04432786-AF96-4945-84E5-B8378C702E58}" destId="{C1D7F8F1-0A29-4872-97BA-16F85F19C11D}" srcOrd="0" destOrd="0" presId="urn:microsoft.com/office/officeart/2005/8/layout/hList1"/>
    <dgm:cxn modelId="{31971F50-2541-4771-9A88-2A5D7C77B6A6}" type="presOf" srcId="{12493164-69E3-4C55-9BDA-459F24D96E4F}" destId="{C1B4EB1F-A14D-47A3-A2DA-D2A4B2956418}" srcOrd="0" destOrd="0" presId="urn:microsoft.com/office/officeart/2005/8/layout/hList1"/>
    <dgm:cxn modelId="{89E92893-F394-4FCC-AB9A-3A9EDA809E4D}" srcId="{0E39C647-4C27-47A1-BF04-454667CFA893}" destId="{ECF51E8E-30F1-41DF-BFA3-2DF29E7F054B}" srcOrd="2" destOrd="0" parTransId="{E7F2600E-D794-4CED-9B01-7D9513F0AB9F}" sibTransId="{4BD6634B-8551-48D0-BA9F-3619994F1DA0}"/>
    <dgm:cxn modelId="{1356D693-10EE-42C3-90F8-0BA94EE99519}" type="presOf" srcId="{4ADCE04D-FA4E-41D1-A4D3-5CD45021DBCC}" destId="{CB34EFAF-B198-4311-A15E-A83F97900DF5}" srcOrd="0" destOrd="0" presId="urn:microsoft.com/office/officeart/2005/8/layout/hList1"/>
    <dgm:cxn modelId="{BCE99DA4-07F9-479C-B9FB-6B2E38D7FF59}" type="presOf" srcId="{07E6D242-F412-45E4-8105-6447257C3F0D}" destId="{C9243913-13E7-435F-8032-93E98891D62A}" srcOrd="0" destOrd="0" presId="urn:microsoft.com/office/officeart/2005/8/layout/hList1"/>
    <dgm:cxn modelId="{17AB4FA5-E875-41B3-A568-EAF2C0EA1165}" type="presOf" srcId="{62B6C9F6-1911-479A-B0FB-57B268489816}" destId="{8DAEE655-896D-4644-A6BB-30021EDFC955}" srcOrd="0" destOrd="0" presId="urn:microsoft.com/office/officeart/2005/8/layout/hList1"/>
    <dgm:cxn modelId="{6CEB39A6-4EFD-47A1-B686-E7917873B232}" srcId="{07E6D242-F412-45E4-8105-6447257C3F0D}" destId="{4ADCE04D-FA4E-41D1-A4D3-5CD45021DBCC}" srcOrd="0" destOrd="0" parTransId="{46441C3D-3F16-4C8B-A4F6-67FD15913B8B}" sibTransId="{A253E5F1-651E-498E-A7E8-18990C932526}"/>
    <dgm:cxn modelId="{115765AA-4B31-409B-854B-27426AE07CA7}" srcId="{ECF51E8E-30F1-41DF-BFA3-2DF29E7F054B}" destId="{74DA4E7B-9192-4746-9431-B6515778BA3E}" srcOrd="0" destOrd="0" parTransId="{4D884A2A-5F07-473F-BA46-2A56A9289F8D}" sibTransId="{DCE02568-BDBD-46AF-9B84-A488720CE89B}"/>
    <dgm:cxn modelId="{1BE555CE-985A-4909-B9FE-7F22C0925509}" srcId="{0E39C647-4C27-47A1-BF04-454667CFA893}" destId="{04432786-AF96-4945-84E5-B8378C702E58}" srcOrd="0" destOrd="0" parTransId="{048FFC17-505A-4774-ABE2-A04A2BCCABD7}" sibTransId="{82CA7672-4305-4E2A-9A29-5EA667D1832B}"/>
    <dgm:cxn modelId="{8A7EBBE6-5DDE-4C05-A859-714065B04AD9}" type="presOf" srcId="{8694C5CD-08F2-45A3-B2C6-1DE256D577E8}" destId="{2E22B827-68FE-45DB-8704-301A41B3A14E}" srcOrd="0" destOrd="0" presId="urn:microsoft.com/office/officeart/2005/8/layout/hList1"/>
    <dgm:cxn modelId="{A62570F2-80A9-4CF8-85B8-CC046BD910FB}" srcId="{04432786-AF96-4945-84E5-B8378C702E58}" destId="{8694C5CD-08F2-45A3-B2C6-1DE256D577E8}" srcOrd="0" destOrd="0" parTransId="{9AF63C6C-068C-4AFB-B2D1-EF9D5818612C}" sibTransId="{CEDA3795-4EEB-4266-99CF-786B3EE7EA6C}"/>
    <dgm:cxn modelId="{3C54D4E1-A0B9-45EF-8153-38C368C248C4}" type="presParOf" srcId="{D36EE8EA-2EE4-4226-A2FC-534DC0076DBF}" destId="{30CF4A2B-0311-4029-BD8C-4BA8B406666B}" srcOrd="0" destOrd="0" presId="urn:microsoft.com/office/officeart/2005/8/layout/hList1"/>
    <dgm:cxn modelId="{E32D32F7-9E95-43E8-8BD7-26FDB52516B9}" type="presParOf" srcId="{30CF4A2B-0311-4029-BD8C-4BA8B406666B}" destId="{C1D7F8F1-0A29-4872-97BA-16F85F19C11D}" srcOrd="0" destOrd="0" presId="urn:microsoft.com/office/officeart/2005/8/layout/hList1"/>
    <dgm:cxn modelId="{396309CC-7938-426D-8A3B-EC6BF3523A7D}" type="presParOf" srcId="{30CF4A2B-0311-4029-BD8C-4BA8B406666B}" destId="{2E22B827-68FE-45DB-8704-301A41B3A14E}" srcOrd="1" destOrd="0" presId="urn:microsoft.com/office/officeart/2005/8/layout/hList1"/>
    <dgm:cxn modelId="{63875446-20AB-4FB2-AFF4-B2C2A7BC16C8}" type="presParOf" srcId="{D36EE8EA-2EE4-4226-A2FC-534DC0076DBF}" destId="{BDD1D6C4-D8C1-415A-9AD0-52CCACDDD383}" srcOrd="1" destOrd="0" presId="urn:microsoft.com/office/officeart/2005/8/layout/hList1"/>
    <dgm:cxn modelId="{3731702E-9821-4D0D-B929-0E59A3BD5B29}" type="presParOf" srcId="{D36EE8EA-2EE4-4226-A2FC-534DC0076DBF}" destId="{3845ECE0-6FFB-43B1-AAC3-DE5DB528D74D}" srcOrd="2" destOrd="0" presId="urn:microsoft.com/office/officeart/2005/8/layout/hList1"/>
    <dgm:cxn modelId="{E9AEF368-C455-4EDA-AABE-BF783FD6195C}" type="presParOf" srcId="{3845ECE0-6FFB-43B1-AAC3-DE5DB528D74D}" destId="{8DAEE655-896D-4644-A6BB-30021EDFC955}" srcOrd="0" destOrd="0" presId="urn:microsoft.com/office/officeart/2005/8/layout/hList1"/>
    <dgm:cxn modelId="{F799F08A-FF01-473A-A734-F9F78550B470}" type="presParOf" srcId="{3845ECE0-6FFB-43B1-AAC3-DE5DB528D74D}" destId="{C1B4EB1F-A14D-47A3-A2DA-D2A4B2956418}" srcOrd="1" destOrd="0" presId="urn:microsoft.com/office/officeart/2005/8/layout/hList1"/>
    <dgm:cxn modelId="{E70C92D1-CD06-4137-923C-4B2C77130201}" type="presParOf" srcId="{D36EE8EA-2EE4-4226-A2FC-534DC0076DBF}" destId="{C3F57E3B-9371-4285-B21B-3022D496B6D8}" srcOrd="3" destOrd="0" presId="urn:microsoft.com/office/officeart/2005/8/layout/hList1"/>
    <dgm:cxn modelId="{5EE551A8-D076-471C-9C77-5C5B84D0B1A1}" type="presParOf" srcId="{D36EE8EA-2EE4-4226-A2FC-534DC0076DBF}" destId="{5D54F7CC-80D7-4CB8-9950-76E13FF20464}" srcOrd="4" destOrd="0" presId="urn:microsoft.com/office/officeart/2005/8/layout/hList1"/>
    <dgm:cxn modelId="{A47B6F91-DBCC-4405-B652-8AC1AA79CC4A}" type="presParOf" srcId="{5D54F7CC-80D7-4CB8-9950-76E13FF20464}" destId="{C6777D42-385B-4492-BDB5-145B436779DA}" srcOrd="0" destOrd="0" presId="urn:microsoft.com/office/officeart/2005/8/layout/hList1"/>
    <dgm:cxn modelId="{1BF9363D-79C0-45F7-84EC-A64A8A6B4864}" type="presParOf" srcId="{5D54F7CC-80D7-4CB8-9950-76E13FF20464}" destId="{E21FB496-A382-4CD7-8E77-9CB5C550AE68}" srcOrd="1" destOrd="0" presId="urn:microsoft.com/office/officeart/2005/8/layout/hList1"/>
    <dgm:cxn modelId="{FF94D73C-69C7-4E5F-ACBA-7415A61BD268}" type="presParOf" srcId="{D36EE8EA-2EE4-4226-A2FC-534DC0076DBF}" destId="{A581F3A2-30EB-4576-BCF6-E321A21D8C01}" srcOrd="5" destOrd="0" presId="urn:microsoft.com/office/officeart/2005/8/layout/hList1"/>
    <dgm:cxn modelId="{B73115FD-5E0E-4A0A-8694-79581FF5E1E9}" type="presParOf" srcId="{D36EE8EA-2EE4-4226-A2FC-534DC0076DBF}" destId="{6999B80B-574E-4B1C-A2E0-4213F75253CF}" srcOrd="6" destOrd="0" presId="urn:microsoft.com/office/officeart/2005/8/layout/hList1"/>
    <dgm:cxn modelId="{7E438563-3A36-4587-BA21-877F36A4D9FC}" type="presParOf" srcId="{6999B80B-574E-4B1C-A2E0-4213F75253CF}" destId="{C9243913-13E7-435F-8032-93E98891D62A}" srcOrd="0" destOrd="0" presId="urn:microsoft.com/office/officeart/2005/8/layout/hList1"/>
    <dgm:cxn modelId="{8229F5C6-B39E-4ED8-A425-07A1966833D2}" type="presParOf" srcId="{6999B80B-574E-4B1C-A2E0-4213F75253CF}" destId="{CB34EFAF-B198-4311-A15E-A83F97900DF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tr-TR" sz="2800" b="1" dirty="0"/>
            <a:t>SORU VE CEVAP</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tr-TR" sz="2800" b="1" dirty="0"/>
            <a:t>DENEYİMLERİN PAYLAŞIMI</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tr-TR" sz="2800" b="1" dirty="0"/>
            <a:t>ÖZETLEYELİM</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5FA2D-E74A-7D4E-BD1B-371401AD3E0A}">
      <dsp:nvSpPr>
        <dsp:cNvPr id="0" name=""/>
        <dsp:cNvSpPr/>
      </dsp:nvSpPr>
      <dsp:spPr>
        <a:xfrm>
          <a:off x="2103120" y="2007"/>
          <a:ext cx="8412480" cy="104002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a:t>İlaçların olası toksisite nedenlerini ve yan etkileri</a:t>
          </a:r>
        </a:p>
      </dsp:txBody>
      <dsp:txXfrm>
        <a:off x="2103120" y="2007"/>
        <a:ext cx="8412480" cy="1040029"/>
      </dsp:txXfrm>
    </dsp:sp>
    <dsp:sp modelId="{C9CBE89E-5935-6343-A13D-FFD1BFA17121}">
      <dsp:nvSpPr>
        <dsp:cNvPr id="0" name=""/>
        <dsp:cNvSpPr/>
      </dsp:nvSpPr>
      <dsp:spPr>
        <a:xfrm>
          <a:off x="0" y="2007"/>
          <a:ext cx="2103120" cy="1040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Tanımla</a:t>
          </a:r>
          <a:endParaRPr lang="en-US" sz="2800" kern="1200" dirty="0"/>
        </a:p>
      </dsp:txBody>
      <dsp:txXfrm>
        <a:off x="0" y="2007"/>
        <a:ext cx="2103120" cy="1040029"/>
      </dsp:txXfrm>
    </dsp:sp>
    <dsp:sp modelId="{227AEB2C-188F-42B4-9493-6CD268B9FFAB}">
      <dsp:nvSpPr>
        <dsp:cNvPr id="0" name=""/>
        <dsp:cNvSpPr/>
      </dsp:nvSpPr>
      <dsp:spPr>
        <a:xfrm>
          <a:off x="2103120" y="1104438"/>
          <a:ext cx="8412480" cy="104002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a:t>İlaç güvenlik çalışmalarının önemi</a:t>
          </a:r>
        </a:p>
      </dsp:txBody>
      <dsp:txXfrm>
        <a:off x="2103120" y="1104438"/>
        <a:ext cx="8412480" cy="1040029"/>
      </dsp:txXfrm>
    </dsp:sp>
    <dsp:sp modelId="{EA1705D3-90C5-4C84-8E88-4ED0609909ED}">
      <dsp:nvSpPr>
        <dsp:cNvPr id="0" name=""/>
        <dsp:cNvSpPr/>
      </dsp:nvSpPr>
      <dsp:spPr>
        <a:xfrm>
          <a:off x="0" y="1104438"/>
          <a:ext cx="210312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Hatırla</a:t>
          </a:r>
        </a:p>
      </dsp:txBody>
      <dsp:txXfrm>
        <a:off x="0" y="1104438"/>
        <a:ext cx="2103120" cy="1040029"/>
      </dsp:txXfrm>
    </dsp:sp>
    <dsp:sp modelId="{2CC45F07-7489-4E60-A46F-712AF3D49A72}">
      <dsp:nvSpPr>
        <dsp:cNvPr id="0" name=""/>
        <dsp:cNvSpPr/>
      </dsp:nvSpPr>
      <dsp:spPr>
        <a:xfrm>
          <a:off x="2103120" y="2206869"/>
          <a:ext cx="8412480" cy="104002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a:t>İlacın yapısı ve uzun vadeli etkileri arasındaki ilişkiler</a:t>
          </a:r>
        </a:p>
      </dsp:txBody>
      <dsp:txXfrm>
        <a:off x="2103120" y="2206869"/>
        <a:ext cx="8412480" cy="1040029"/>
      </dsp:txXfrm>
    </dsp:sp>
    <dsp:sp modelId="{6A1DC78B-5901-49BD-A278-FFC0137E309B}">
      <dsp:nvSpPr>
        <dsp:cNvPr id="0" name=""/>
        <dsp:cNvSpPr/>
      </dsp:nvSpPr>
      <dsp:spPr>
        <a:xfrm>
          <a:off x="0" y="2206869"/>
          <a:ext cx="2103120" cy="104002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Yorumla</a:t>
          </a:r>
        </a:p>
      </dsp:txBody>
      <dsp:txXfrm>
        <a:off x="0" y="2206869"/>
        <a:ext cx="2103120" cy="1040029"/>
      </dsp:txXfrm>
    </dsp:sp>
    <dsp:sp modelId="{C5EB0022-67C9-457D-818B-29C2D7134447}">
      <dsp:nvSpPr>
        <dsp:cNvPr id="0" name=""/>
        <dsp:cNvSpPr/>
      </dsp:nvSpPr>
      <dsp:spPr>
        <a:xfrm>
          <a:off x="2103120" y="3309300"/>
          <a:ext cx="8412480" cy="104002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3225" tIns="264167" rIns="163225" bIns="264167" numCol="1" spcCol="1270" anchor="ctr" anchorCtr="0">
          <a:noAutofit/>
        </a:bodyPr>
        <a:lstStyle/>
        <a:p>
          <a:pPr marL="0" lvl="0" indent="0" algn="l" defTabSz="1066800">
            <a:lnSpc>
              <a:spcPct val="90000"/>
            </a:lnSpc>
            <a:spcBef>
              <a:spcPct val="0"/>
            </a:spcBef>
            <a:spcAft>
              <a:spcPct val="35000"/>
            </a:spcAft>
            <a:buNone/>
          </a:pPr>
          <a:r>
            <a:rPr lang="tr-TR" sz="2400" kern="1200" dirty="0"/>
            <a:t>Yan etkilerden kaçınmak için bütünsel bakışın önemi</a:t>
          </a:r>
        </a:p>
      </dsp:txBody>
      <dsp:txXfrm>
        <a:off x="2103120" y="3309300"/>
        <a:ext cx="8412480" cy="1040029"/>
      </dsp:txXfrm>
    </dsp:sp>
    <dsp:sp modelId="{98AC7FD8-BFCA-4469-A6D0-DA7B98BA8BB2}">
      <dsp:nvSpPr>
        <dsp:cNvPr id="0" name=""/>
        <dsp:cNvSpPr/>
      </dsp:nvSpPr>
      <dsp:spPr>
        <a:xfrm>
          <a:off x="0" y="3309300"/>
          <a:ext cx="2103120" cy="104002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1290" tIns="102732" rIns="111290" bIns="102732" numCol="1" spcCol="1270" anchor="ctr" anchorCtr="0">
          <a:noAutofit/>
        </a:bodyPr>
        <a:lstStyle/>
        <a:p>
          <a:pPr marL="0" lvl="0" indent="0" algn="ctr" defTabSz="1244600">
            <a:lnSpc>
              <a:spcPct val="90000"/>
            </a:lnSpc>
            <a:spcBef>
              <a:spcPct val="0"/>
            </a:spcBef>
            <a:spcAft>
              <a:spcPct val="35000"/>
            </a:spcAft>
            <a:buNone/>
          </a:pPr>
          <a:r>
            <a:rPr lang="tr-TR" sz="2800" kern="1200" dirty="0" err="1"/>
            <a:t>Açıkla</a:t>
          </a:r>
        </a:p>
      </dsp:txBody>
      <dsp:txXfrm>
        <a:off x="0" y="3309300"/>
        <a:ext cx="210312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7F8F1-0A29-4872-97BA-16F85F19C11D}">
      <dsp:nvSpPr>
        <dsp:cNvPr id="0" name=""/>
        <dsp:cNvSpPr/>
      </dsp:nvSpPr>
      <dsp:spPr>
        <a:xfrm>
          <a:off x="4149" y="1188697"/>
          <a:ext cx="2495388" cy="835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tr-TR" sz="2900" b="1" kern="1200"/>
            <a:t>Grup I.	</a:t>
          </a:r>
          <a:endParaRPr lang="tr-TR" sz="2900" kern="1200" dirty="0"/>
        </a:p>
      </dsp:txBody>
      <dsp:txXfrm>
        <a:off x="4149" y="1188697"/>
        <a:ext cx="2495388" cy="835200"/>
      </dsp:txXfrm>
    </dsp:sp>
    <dsp:sp modelId="{2E22B827-68FE-45DB-8704-301A41B3A14E}">
      <dsp:nvSpPr>
        <dsp:cNvPr id="0" name=""/>
        <dsp:cNvSpPr/>
      </dsp:nvSpPr>
      <dsp:spPr>
        <a:xfrm>
          <a:off x="4149" y="2023897"/>
          <a:ext cx="2495388" cy="12736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tr-TR" sz="2900" b="1" kern="1200" dirty="0" err="1"/>
            <a:t>Keşif ve Araştırma</a:t>
          </a:r>
        </a:p>
      </dsp:txBody>
      <dsp:txXfrm>
        <a:off x="4149" y="2023897"/>
        <a:ext cx="2495388" cy="1273680"/>
      </dsp:txXfrm>
    </dsp:sp>
    <dsp:sp modelId="{8DAEE655-896D-4644-A6BB-30021EDFC955}">
      <dsp:nvSpPr>
        <dsp:cNvPr id="0" name=""/>
        <dsp:cNvSpPr/>
      </dsp:nvSpPr>
      <dsp:spPr>
        <a:xfrm>
          <a:off x="2848892" y="1188697"/>
          <a:ext cx="2495388" cy="835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tr-TR" sz="2900" b="1" kern="1200" dirty="0" err="1"/>
            <a:t>Grup II.	</a:t>
          </a:r>
        </a:p>
      </dsp:txBody>
      <dsp:txXfrm>
        <a:off x="2848892" y="1188697"/>
        <a:ext cx="2495388" cy="835200"/>
      </dsp:txXfrm>
    </dsp:sp>
    <dsp:sp modelId="{C1B4EB1F-A14D-47A3-A2DA-D2A4B2956418}">
      <dsp:nvSpPr>
        <dsp:cNvPr id="0" name=""/>
        <dsp:cNvSpPr/>
      </dsp:nvSpPr>
      <dsp:spPr>
        <a:xfrm>
          <a:off x="2848892" y="2023897"/>
          <a:ext cx="2495388" cy="12736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tr-TR" sz="2900" b="1" kern="1200" dirty="0" err="1"/>
            <a:t>Gelişim</a:t>
          </a:r>
        </a:p>
      </dsp:txBody>
      <dsp:txXfrm>
        <a:off x="2848892" y="2023897"/>
        <a:ext cx="2495388" cy="1273680"/>
      </dsp:txXfrm>
    </dsp:sp>
    <dsp:sp modelId="{C6777D42-385B-4492-BDB5-145B436779DA}">
      <dsp:nvSpPr>
        <dsp:cNvPr id="0" name=""/>
        <dsp:cNvSpPr/>
      </dsp:nvSpPr>
      <dsp:spPr>
        <a:xfrm>
          <a:off x="5693635" y="1188697"/>
          <a:ext cx="2495388" cy="835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tr-TR" sz="2900" b="1" kern="1200" dirty="0" err="1"/>
            <a:t>Grup III.	</a:t>
          </a:r>
        </a:p>
      </dsp:txBody>
      <dsp:txXfrm>
        <a:off x="5693635" y="1188697"/>
        <a:ext cx="2495388" cy="835200"/>
      </dsp:txXfrm>
    </dsp:sp>
    <dsp:sp modelId="{E21FB496-A382-4CD7-8E77-9CB5C550AE68}">
      <dsp:nvSpPr>
        <dsp:cNvPr id="0" name=""/>
        <dsp:cNvSpPr/>
      </dsp:nvSpPr>
      <dsp:spPr>
        <a:xfrm>
          <a:off x="5693635" y="2023897"/>
          <a:ext cx="2495388" cy="12736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tr-TR" sz="2900" b="1" kern="1200" dirty="0" err="1"/>
            <a:t>Ruhsatlama</a:t>
          </a:r>
          <a:endParaRPr lang="tr-TR" sz="2900" b="1" kern="1200" dirty="0"/>
        </a:p>
      </dsp:txBody>
      <dsp:txXfrm>
        <a:off x="5693635" y="2023897"/>
        <a:ext cx="2495388" cy="1273680"/>
      </dsp:txXfrm>
    </dsp:sp>
    <dsp:sp modelId="{C9243913-13E7-435F-8032-93E98891D62A}">
      <dsp:nvSpPr>
        <dsp:cNvPr id="0" name=""/>
        <dsp:cNvSpPr/>
      </dsp:nvSpPr>
      <dsp:spPr>
        <a:xfrm>
          <a:off x="8538377" y="1188697"/>
          <a:ext cx="2495388" cy="835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tr-TR" sz="2900" b="1" kern="1200" dirty="0" err="1"/>
            <a:t>Grup IV.	</a:t>
          </a:r>
        </a:p>
      </dsp:txBody>
      <dsp:txXfrm>
        <a:off x="8538377" y="1188697"/>
        <a:ext cx="2495388" cy="835200"/>
      </dsp:txXfrm>
    </dsp:sp>
    <dsp:sp modelId="{CB34EFAF-B198-4311-A15E-A83F97900DF5}">
      <dsp:nvSpPr>
        <dsp:cNvPr id="0" name=""/>
        <dsp:cNvSpPr/>
      </dsp:nvSpPr>
      <dsp:spPr>
        <a:xfrm>
          <a:off x="8538377" y="2023897"/>
          <a:ext cx="2495388" cy="12736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tr-TR" sz="2900" b="1" kern="1200" dirty="0"/>
            <a:t>Dağıtım</a:t>
          </a:r>
        </a:p>
      </dsp:txBody>
      <dsp:txXfrm>
        <a:off x="8538377" y="2023897"/>
        <a:ext cx="2495388" cy="1273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530099" y="119578"/>
          <a:ext cx="1406812" cy="1406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829912" y="419390"/>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80381"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SORU VE CEVAP</a:t>
          </a:r>
          <a:endParaRPr lang="en-US" sz="2800" b="1" kern="1200" dirty="0"/>
        </a:p>
      </dsp:txBody>
      <dsp:txXfrm>
        <a:off x="80381" y="1964578"/>
        <a:ext cx="2306250" cy="877500"/>
      </dsp:txXfrm>
    </dsp:sp>
    <dsp:sp modelId="{54FB7054-616F-4151-841C-BD8D425B6D44}">
      <dsp:nvSpPr>
        <dsp:cNvPr id="0" name=""/>
        <dsp:cNvSpPr/>
      </dsp:nvSpPr>
      <dsp:spPr>
        <a:xfrm>
          <a:off x="3239943" y="119578"/>
          <a:ext cx="1406812" cy="1406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539756" y="419390"/>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790224"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DENEYİMLERİN PAYLAŞIMI</a:t>
          </a:r>
          <a:endParaRPr lang="en-US" sz="2800" b="1" kern="1200" dirty="0"/>
        </a:p>
      </dsp:txBody>
      <dsp:txXfrm>
        <a:off x="2790224" y="1964578"/>
        <a:ext cx="2306250" cy="877500"/>
      </dsp:txXfrm>
    </dsp:sp>
    <dsp:sp modelId="{F1076E40-DCA3-4EED-B21A-2ADF9750DB18}">
      <dsp:nvSpPr>
        <dsp:cNvPr id="0" name=""/>
        <dsp:cNvSpPr/>
      </dsp:nvSpPr>
      <dsp:spPr>
        <a:xfrm>
          <a:off x="5949787" y="119578"/>
          <a:ext cx="1406812" cy="1406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49600" y="419390"/>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500068" y="1964578"/>
          <a:ext cx="230625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ÖZETLEYELİM</a:t>
          </a:r>
          <a:endParaRPr lang="en-US" sz="2800" b="1" kern="1200" dirty="0"/>
        </a:p>
      </dsp:txBody>
      <dsp:txXfrm>
        <a:off x="5500068" y="1964578"/>
        <a:ext cx="2306250" cy="87750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FD789-0646-4AC1-BAE6-E5A9887D8CC5}" type="datetimeFigureOut">
              <a:rPr lang="tr-TR" smtClean="0"/>
              <a:t>10.10.2024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4E3FD-A057-4E75-9879-03212BF9F0D5}" type="slidenum">
              <a:rPr lang="tr-TR" smtClean="0"/>
              <a:t>‹nr.›</a:t>
            </a:fld>
            <a:endParaRPr lang="tr-TR"/>
          </a:p>
        </p:txBody>
      </p:sp>
    </p:spTree>
    <p:extLst>
      <p:ext uri="{BB962C8B-B14F-4D97-AF65-F5344CB8AC3E}">
        <p14:creationId xmlns:p14="http://schemas.microsoft.com/office/powerpoint/2010/main" val="192249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Son </a:t>
            </a:r>
            <a:r>
              <a:rPr lang="en-US" sz="1200" b="0" i="0" kern="1200" dirty="0" err="1">
                <a:solidFill>
                  <a:schemeClr val="tx1"/>
                </a:solidFill>
                <a:effectLst/>
                <a:latin typeface="+mn-lt"/>
                <a:ea typeface="+mn-ea"/>
                <a:cs typeface="+mn-cs"/>
              </a:rPr>
              <a:t>yıllarda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ilaç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kullanımı</a:t>
            </a:r>
            <a:r>
              <a:rPr lang="en-US" sz="1200" b="0" i="0" kern="1200" dirty="0">
                <a:solidFill>
                  <a:schemeClr val="tx1"/>
                </a:solidFill>
                <a:effectLst/>
                <a:latin typeface="+mn-lt"/>
                <a:ea typeface="+mn-ea"/>
                <a:cs typeface="+mn-cs"/>
              </a:rPr>
              <a:t> modern </a:t>
            </a:r>
            <a:r>
              <a:rPr lang="en-US" sz="1200" b="0" i="0" kern="1200" dirty="0" err="1">
                <a:solidFill>
                  <a:schemeClr val="tx1"/>
                </a:solidFill>
                <a:effectLst/>
                <a:latin typeface="+mn-lt"/>
                <a:ea typeface="+mn-ea"/>
                <a:cs typeface="+mn-cs"/>
              </a:rPr>
              <a:t>sağlık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hizmetlerinin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ayrılmaz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parçası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haline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gelmiş</a:t>
            </a:r>
            <a:r>
              <a:rPr lang="en-US" sz="1200" b="0" i="0" kern="1200" dirty="0">
                <a:solidFill>
                  <a:schemeClr val="tx1"/>
                </a:solidFill>
                <a:effectLst/>
                <a:latin typeface="+mn-lt"/>
                <a:ea typeface="+mn-ea"/>
                <a:cs typeface="+mn-cs"/>
              </a:rPr>
              <a:t> ve </a:t>
            </a:r>
            <a:r>
              <a:rPr lang="en-US" sz="1200" b="0" i="0" kern="1200" dirty="0" err="1">
                <a:solidFill>
                  <a:schemeClr val="tx1"/>
                </a:solidFill>
                <a:effectLst/>
                <a:latin typeface="+mn-lt"/>
                <a:ea typeface="+mn-ea"/>
                <a:cs typeface="+mn-cs"/>
              </a:rPr>
              <a:t>sayısız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rahatsızlık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için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rahatlama</a:t>
            </a:r>
            <a:r>
              <a:rPr lang="en-US" sz="1200" b="0" i="0" kern="1200" dirty="0">
                <a:solidFill>
                  <a:schemeClr val="tx1"/>
                </a:solidFill>
                <a:effectLst/>
                <a:latin typeface="+mn-lt"/>
                <a:ea typeface="+mn-ea"/>
                <a:cs typeface="+mn-cs"/>
              </a:rPr>
              <a:t> ve </a:t>
            </a:r>
            <a:r>
              <a:rPr lang="en-US" sz="1200" b="0" i="0" kern="1200" dirty="0" err="1">
                <a:solidFill>
                  <a:schemeClr val="tx1"/>
                </a:solidFill>
                <a:effectLst/>
                <a:latin typeface="+mn-lt"/>
                <a:ea typeface="+mn-ea"/>
                <a:cs typeface="+mn-cs"/>
              </a:rPr>
              <a:t>tedavi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imkanı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sunmuştur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Bununla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birlikte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ilaçların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yaygın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kullanımı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güvenlik</a:t>
            </a:r>
            <a:r>
              <a:rPr lang="en-US" sz="1200" b="0" i="0" kern="1200" dirty="0">
                <a:solidFill>
                  <a:schemeClr val="tx1"/>
                </a:solidFill>
                <a:effectLst/>
                <a:latin typeface="+mn-lt"/>
                <a:ea typeface="+mn-ea"/>
                <a:cs typeface="+mn-cs"/>
              </a:rPr>
              <a:t> ve </a:t>
            </a:r>
            <a:r>
              <a:rPr lang="en-US" sz="1200" b="0" i="0" kern="1200" dirty="0" err="1">
                <a:solidFill>
                  <a:schemeClr val="tx1"/>
                </a:solidFill>
                <a:effectLst/>
                <a:latin typeface="+mn-lt"/>
                <a:ea typeface="+mn-ea"/>
                <a:cs typeface="+mn-cs"/>
              </a:rPr>
              <a:t>etkinliğin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sağlanması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için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dikkatli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izleme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gerekliliğini</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beraberinde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getirmektedir</a:t>
            </a:r>
            <a:r>
              <a:rPr lang="en-US" sz="1200" b="0" i="0" kern="1200" dirty="0">
                <a:solidFill>
                  <a:schemeClr val="tx1"/>
                </a:solidFill>
                <a:effectLst/>
                <a:latin typeface="+mn-lt"/>
                <a:ea typeface="+mn-ea"/>
                <a:cs typeface="+mn-cs"/>
              </a:rPr>
              <a:t>. Bu </a:t>
            </a:r>
            <a:r>
              <a:rPr lang="en-US" sz="1200" b="0" i="0" kern="1200" dirty="0" err="1">
                <a:solidFill>
                  <a:schemeClr val="tx1"/>
                </a:solidFill>
                <a:effectLst/>
                <a:latin typeface="+mn-lt"/>
                <a:ea typeface="+mn-ea"/>
                <a:cs typeface="+mn-cs"/>
              </a:rPr>
              <a:t>bölüm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ilaç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tüketiminin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giderek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büyüyen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manzarasını</a:t>
            </a:r>
            <a:r>
              <a:rPr lang="en-US" sz="1200" b="0" i="0" kern="1200" dirty="0">
                <a:solidFill>
                  <a:schemeClr val="tx1"/>
                </a:solidFill>
                <a:effectLst/>
                <a:latin typeface="+mn-lt"/>
                <a:ea typeface="+mn-ea"/>
                <a:cs typeface="+mn-cs"/>
              </a:rPr>
              <a:t> ve </a:t>
            </a:r>
            <a:r>
              <a:rPr lang="en-US" sz="1200" b="0" i="0" kern="1200" dirty="0" err="1">
                <a:solidFill>
                  <a:schemeClr val="tx1"/>
                </a:solidFill>
                <a:effectLst/>
                <a:latin typeface="+mn-lt"/>
                <a:ea typeface="+mn-ea"/>
                <a:cs typeface="+mn-cs"/>
              </a:rPr>
              <a:t>farmakovijilansın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halk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sağlığını</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korumadaki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vazgeçilmez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rolünü</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incelemektedir</a:t>
            </a:r>
            <a:r>
              <a:rPr lang="en-US" sz="1200" b="0" i="0" kern="1200" dirty="0">
                <a:solidFill>
                  <a:schemeClr val="tx1"/>
                </a:solidFill>
                <a:effectLst/>
                <a:latin typeface="+mn-lt"/>
                <a:ea typeface="+mn-ea"/>
                <a:cs typeface="+mn-cs"/>
              </a:rPr>
              <a:t>.</a:t>
            </a:r>
            <a:endParaRPr lang="tr-TR"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8590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vakada dağıtım aşamasında yapılan hatalar nelerdir? Bulgularınızı yazınız</a:t>
            </a:r>
            <a:endParaRPr lang="en-US" dirty="0"/>
          </a:p>
          <a:p>
            <a:endParaRPr lang="en-US" dirty="0"/>
          </a:p>
        </p:txBody>
      </p:sp>
      <p:sp>
        <p:nvSpPr>
          <p:cNvPr id="4" name="Slayt Numarası Yer Tutucusu 3"/>
          <p:cNvSpPr>
            <a:spLocks noGrp="1"/>
          </p:cNvSpPr>
          <p:nvPr>
            <p:ph type="sldNum" sz="quarter" idx="5"/>
          </p:nvPr>
        </p:nvSpPr>
        <p:spPr/>
        <p:txBody>
          <a:bodyPr/>
          <a:lstStyle/>
          <a:p>
            <a:fld id="{FA54E3FD-A057-4E75-9879-03212BF9F0D5}" type="slidenum">
              <a:rPr lang="tr-TR" smtClean="0"/>
              <a:t>11</a:t>
            </a:fld>
            <a:endParaRPr lang="tr-TR"/>
          </a:p>
        </p:txBody>
      </p:sp>
    </p:spTree>
    <p:extLst>
      <p:ext uri="{BB962C8B-B14F-4D97-AF65-F5344CB8AC3E}">
        <p14:creationId xmlns:p14="http://schemas.microsoft.com/office/powerpoint/2010/main" val="228785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tr-TR" dirty="0" err="1"/>
              <a:t>Thalidomide</a:t>
            </a:r>
            <a:r>
              <a:rPr lang="tr-TR" dirty="0"/>
              <a:t> Trajedisinin Hataları</a:t>
            </a:r>
          </a:p>
          <a:p>
            <a:pPr marL="0" lvl="0" indent="0" algn="l" rtl="0">
              <a:lnSpc>
                <a:spcPct val="100000"/>
              </a:lnSpc>
              <a:spcBef>
                <a:spcPts val="0"/>
              </a:spcBef>
              <a:spcAft>
                <a:spcPts val="0"/>
              </a:spcAft>
              <a:buSzPts val="1400"/>
              <a:buNone/>
            </a:pPr>
            <a:r>
              <a:rPr lang="tr-TR" dirty="0"/>
              <a:t>1. Titiz Test Eksikliği: </a:t>
            </a:r>
            <a:r>
              <a:rPr lang="tr-TR" dirty="0" err="1"/>
              <a:t>Talidomid</a:t>
            </a:r>
            <a:r>
              <a:rPr lang="tr-TR" dirty="0"/>
              <a:t>, güvenliğini, özellikle de hamile kadınlar ve gelişmekte olan fetüsleri üzerindeki etkilerini değerlendirmek için yeterli klinik test yapılmadan onaylanmış ve pazarlanmıştır.</a:t>
            </a:r>
          </a:p>
          <a:p>
            <a:pPr marL="0" lvl="0" indent="0" algn="l" rtl="0">
              <a:lnSpc>
                <a:spcPct val="100000"/>
              </a:lnSpc>
              <a:spcBef>
                <a:spcPts val="0"/>
              </a:spcBef>
              <a:spcAft>
                <a:spcPts val="0"/>
              </a:spcAft>
              <a:buSzPts val="1400"/>
              <a:buNone/>
            </a:pPr>
            <a:r>
              <a:rPr lang="tr-TR" dirty="0"/>
              <a:t>2. Yetersiz Dokümantasyon: </a:t>
            </a:r>
            <a:r>
              <a:rPr lang="tr-TR" dirty="0" err="1"/>
              <a:t>Talidomidin</a:t>
            </a:r>
            <a:r>
              <a:rPr lang="tr-TR" dirty="0"/>
              <a:t> üretimi ve dağıtımı uygun dokümantasyon ve kayıt tutmadan yoksundu. Bu durum, ilacın kaynağını izlemeyi veya ortaya çıktığında olumsuz etkileri araştırmayı zorlaştırmıştır.</a:t>
            </a:r>
          </a:p>
          <a:p>
            <a:pPr marL="0" lvl="0" indent="0" algn="l" rtl="0">
              <a:lnSpc>
                <a:spcPct val="100000"/>
              </a:lnSpc>
              <a:spcBef>
                <a:spcPts val="0"/>
              </a:spcBef>
              <a:spcAft>
                <a:spcPts val="0"/>
              </a:spcAft>
              <a:buSzPts val="1400"/>
              <a:buNone/>
            </a:pPr>
            <a:r>
              <a:rPr lang="tr-TR" dirty="0"/>
              <a:t>3. Düzenleyici Gözetim: Düzenleyici kurumlar, ilaçların kalite ve güvenliğini sağlamak için sıkı GMP standartlarına sahip değildi. Yetersiz gözetim, ilacın yeterli güvenlik değerlendirmeleri yapılmadan pazara ulaşmasına izin verdi.</a:t>
            </a:r>
          </a:p>
          <a:p>
            <a:pPr marL="0" lvl="0" indent="0" algn="l" rtl="0">
              <a:lnSpc>
                <a:spcPct val="100000"/>
              </a:lnSpc>
              <a:spcBef>
                <a:spcPts val="0"/>
              </a:spcBef>
              <a:spcAft>
                <a:spcPts val="0"/>
              </a:spcAft>
              <a:buSzPts val="1400"/>
              <a:buNone/>
            </a:pPr>
            <a:r>
              <a:rPr lang="tr-TR" dirty="0"/>
              <a:t>4. Yetersiz </a:t>
            </a:r>
            <a:r>
              <a:rPr lang="tr-TR" dirty="0" err="1"/>
              <a:t>Farmakovijilans</a:t>
            </a:r>
            <a:r>
              <a:rPr lang="tr-TR" dirty="0"/>
              <a:t>; </a:t>
            </a:r>
            <a:r>
              <a:rPr lang="tr-TR" dirty="0" err="1"/>
              <a:t>Farmakovijilans</a:t>
            </a:r>
            <a:r>
              <a:rPr lang="tr-TR" dirty="0"/>
              <a:t> bildirimlerinin yetersizliği ve değerlendirilmemesi, ciddi olmayan izleme ve risk temelli sistemler</a:t>
            </a:r>
            <a:endParaRPr dirty="0"/>
          </a:p>
        </p:txBody>
      </p:sp>
      <p:sp>
        <p:nvSpPr>
          <p:cNvPr id="523" name="Google Shape;52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12</a:t>
            </a:fld>
            <a:endParaRPr/>
          </a:p>
        </p:txBody>
      </p:sp>
    </p:spTree>
    <p:extLst>
      <p:ext uri="{BB962C8B-B14F-4D97-AF65-F5344CB8AC3E}">
        <p14:creationId xmlns:p14="http://schemas.microsoft.com/office/powerpoint/2010/main" val="108877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tr-TR" dirty="0" err="1"/>
              <a:t>Thalidomide</a:t>
            </a:r>
            <a:r>
              <a:rPr lang="tr-TR" dirty="0"/>
              <a:t> vakası, ilaç sektöründe ve ötesinde </a:t>
            </a:r>
            <a:r>
              <a:rPr lang="tr-TR" dirty="0" err="1"/>
              <a:t>GxP'nin</a:t>
            </a:r>
            <a:r>
              <a:rPr lang="tr-TR" dirty="0"/>
              <a:t> (GMP ve GLP ve GCP) kritik öneminin altını çizmektedir:</a:t>
            </a:r>
          </a:p>
          <a:p>
            <a:pPr marL="0" lvl="0" indent="0" algn="l" rtl="0">
              <a:lnSpc>
                <a:spcPct val="100000"/>
              </a:lnSpc>
              <a:spcBef>
                <a:spcPts val="0"/>
              </a:spcBef>
              <a:spcAft>
                <a:spcPts val="0"/>
              </a:spcAft>
              <a:buSzPts val="1400"/>
              <a:buNone/>
            </a:pPr>
            <a:r>
              <a:rPr lang="tr-TR" dirty="0"/>
              <a:t>1. Ürünlerin güvenliğini ve etkinliğini değerlendirmek için titiz testler ve dokümantasyon şarttır.</a:t>
            </a:r>
          </a:p>
          <a:p>
            <a:pPr marL="0" lvl="0" indent="0" algn="l" rtl="0">
              <a:lnSpc>
                <a:spcPct val="100000"/>
              </a:lnSpc>
              <a:spcBef>
                <a:spcPts val="0"/>
              </a:spcBef>
              <a:spcAft>
                <a:spcPts val="0"/>
              </a:spcAft>
              <a:buSzPts val="1400"/>
              <a:buNone/>
            </a:pPr>
            <a:r>
              <a:rPr lang="tr-TR" dirty="0"/>
              <a:t>2. Düzenleyici kurumlar halk sağlığını korumak için güçlü </a:t>
            </a:r>
            <a:r>
              <a:rPr lang="tr-TR" dirty="0" err="1"/>
              <a:t>GxP</a:t>
            </a:r>
            <a:r>
              <a:rPr lang="tr-TR" dirty="0"/>
              <a:t> standartlarını uygulamalı ve yürürlüğe koymalıdır.</a:t>
            </a:r>
          </a:p>
          <a:p>
            <a:pPr marL="0" lvl="0" indent="0" algn="l" rtl="0">
              <a:lnSpc>
                <a:spcPct val="100000"/>
              </a:lnSpc>
              <a:spcBef>
                <a:spcPts val="0"/>
              </a:spcBef>
              <a:spcAft>
                <a:spcPts val="0"/>
              </a:spcAft>
              <a:buSzPts val="1400"/>
              <a:buNone/>
            </a:pPr>
            <a:r>
              <a:rPr lang="tr-TR" dirty="0"/>
              <a:t>3. Bu trajedi, kapsamlı piyasa öncesi testlere, </a:t>
            </a:r>
            <a:r>
              <a:rPr lang="tr-TR" dirty="0" err="1"/>
              <a:t>advers</a:t>
            </a:r>
            <a:r>
              <a:rPr lang="tr-TR" dirty="0"/>
              <a:t> olayların izlenmesine ve sağlam piyasa sonrası gözetime duyulan ihtiyaç konusunda farkındalığın artmasına yol açmıştır.</a:t>
            </a:r>
          </a:p>
          <a:p>
            <a:pPr marL="0" lvl="0" indent="0" algn="l" rtl="0">
              <a:lnSpc>
                <a:spcPct val="100000"/>
              </a:lnSpc>
              <a:spcBef>
                <a:spcPts val="0"/>
              </a:spcBef>
              <a:spcAft>
                <a:spcPts val="0"/>
              </a:spcAft>
              <a:buSzPts val="1400"/>
              <a:buNone/>
            </a:pPr>
            <a:r>
              <a:rPr lang="tr-TR" dirty="0" err="1"/>
              <a:t>Thalidomide</a:t>
            </a:r>
            <a:r>
              <a:rPr lang="tr-TR" dirty="0"/>
              <a:t> vakası geçmişte kalmış olsa da, </a:t>
            </a:r>
            <a:r>
              <a:rPr lang="tr-TR" dirty="0" err="1"/>
              <a:t>GxP'nin</a:t>
            </a:r>
            <a:r>
              <a:rPr lang="tr-TR" dirty="0"/>
              <a:t> başta ilaç sektörü olmak üzere çeşitli sektörlerdeki ürünlerin güvenliğini ve kalitesini sağlamak için neden çok önemli olduğunu güçlü bir şekilde hatırlatmaya devam etmektedir. Küresel olarak daha sıkı </a:t>
            </a:r>
            <a:r>
              <a:rPr lang="tr-TR" dirty="0" err="1"/>
              <a:t>GxP</a:t>
            </a:r>
            <a:r>
              <a:rPr lang="tr-TR" dirty="0"/>
              <a:t> düzenlemeleri ve uygulamaları için uyarıcı bir hikaye ve bir katalizör görevi görmektedir.</a:t>
            </a:r>
            <a:endParaRPr dirty="0"/>
          </a:p>
        </p:txBody>
      </p:sp>
      <p:sp>
        <p:nvSpPr>
          <p:cNvPr id="565" name="Google Shape;565;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13</a:t>
            </a:fld>
            <a:endParaRPr/>
          </a:p>
        </p:txBody>
      </p:sp>
    </p:spTree>
    <p:extLst>
      <p:ext uri="{BB962C8B-B14F-4D97-AF65-F5344CB8AC3E}">
        <p14:creationId xmlns:p14="http://schemas.microsoft.com/office/powerpoint/2010/main" val="4190700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trajedisi, dünya çapında ilaç güvenliği protokollerinin ve düzenleyici süreçlerin önemli ölçüde yeniden değerlendirilmesine yol açmıştır. İşte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vakasından çıkarılan bazı temel sonuçlar ve dersler: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Güçlendirilmiş Düzenleyici Gözetim: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felaketi, dünyanın dört bir yanındaki hükümetleri, güvenlik ve etkililiğe daha fazla vurgu yaparak ilaç onayı için daha titiz düzenleyici kurumlar ve süreçler oluşturmaya sevk etti.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Klinik Öncesi Test Standartları: Bu vaka, insan deneylerinden önce potansiyel riskleri ve yan etkileri belirlemek için hayvan çalışmaları da dahil olmak üzere kapsamlı klinik öncesi testlere duyulan ihtiyacı vurgulamıştır.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Sıkı Klinik Deneme Gereksinimleri: Düzenleyici kurumlar, yeni ilaçların pazarlanmadan önce güvenlik ve etkinliğini değerlendirmek için daha kapsamlı ve iyi tasarlanmış klinik deneyler talep etmeye başladı.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Advers</a:t>
            </a:r>
            <a:r>
              <a:rPr lang="tr-TR" sz="1200" kern="1200" dirty="0">
                <a:solidFill>
                  <a:schemeClr val="tx1"/>
                </a:solidFill>
                <a:effectLst/>
                <a:latin typeface="+mn-lt"/>
                <a:ea typeface="+mn-ea"/>
                <a:cs typeface="+mn-cs"/>
              </a:rPr>
              <a:t> Olayların Daha İyi İzlenmesi: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vakası, </a:t>
            </a:r>
            <a:r>
              <a:rPr lang="tr-TR" sz="1200" kern="1200" dirty="0" err="1">
                <a:solidFill>
                  <a:schemeClr val="tx1"/>
                </a:solidFill>
                <a:effectLst/>
                <a:latin typeface="+mn-lt"/>
                <a:ea typeface="+mn-ea"/>
                <a:cs typeface="+mn-cs"/>
              </a:rPr>
              <a:t>farmasötik</a:t>
            </a:r>
            <a:r>
              <a:rPr lang="tr-TR" sz="1200" kern="1200" dirty="0">
                <a:solidFill>
                  <a:schemeClr val="tx1"/>
                </a:solidFill>
                <a:effectLst/>
                <a:latin typeface="+mn-lt"/>
                <a:ea typeface="+mn-ea"/>
                <a:cs typeface="+mn-cs"/>
              </a:rPr>
              <a:t> ürünlerle ilişkili </a:t>
            </a:r>
            <a:r>
              <a:rPr lang="tr-TR" sz="1200" kern="1200" dirty="0" err="1">
                <a:solidFill>
                  <a:schemeClr val="tx1"/>
                </a:solidFill>
                <a:effectLst/>
                <a:latin typeface="+mn-lt"/>
                <a:ea typeface="+mn-ea"/>
                <a:cs typeface="+mn-cs"/>
              </a:rPr>
              <a:t>advers</a:t>
            </a:r>
            <a:r>
              <a:rPr lang="tr-TR" sz="1200" kern="1200" dirty="0">
                <a:solidFill>
                  <a:schemeClr val="tx1"/>
                </a:solidFill>
                <a:effectLst/>
                <a:latin typeface="+mn-lt"/>
                <a:ea typeface="+mn-ea"/>
                <a:cs typeface="+mn-cs"/>
              </a:rPr>
              <a:t> olayların ve yan etkilerin izlenmesi ve bunlara derhal müdahale edilmesi için piyasa sonrası gözetim sistemlerinin önemini vurguladı.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Teratojenite</a:t>
            </a:r>
            <a:r>
              <a:rPr lang="tr-TR" sz="1200" kern="1200" dirty="0">
                <a:solidFill>
                  <a:schemeClr val="tx1"/>
                </a:solidFill>
                <a:effectLst/>
                <a:latin typeface="+mn-lt"/>
                <a:ea typeface="+mn-ea"/>
                <a:cs typeface="+mn-cs"/>
              </a:rPr>
              <a:t> Konusunda Artan Farkındalık: </a:t>
            </a:r>
            <a:r>
              <a:rPr lang="tr-TR" sz="1200" kern="1200" dirty="0" err="1">
                <a:solidFill>
                  <a:schemeClr val="tx1"/>
                </a:solidFill>
                <a:effectLst/>
                <a:latin typeface="+mn-lt"/>
                <a:ea typeface="+mn-ea"/>
                <a:cs typeface="+mn-cs"/>
              </a:rPr>
              <a:t>Thalidomide'in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teratojenik</a:t>
            </a:r>
            <a:r>
              <a:rPr lang="tr-TR" sz="1200" kern="1200" dirty="0">
                <a:solidFill>
                  <a:schemeClr val="tx1"/>
                </a:solidFill>
                <a:effectLst/>
                <a:latin typeface="+mn-lt"/>
                <a:ea typeface="+mn-ea"/>
                <a:cs typeface="+mn-cs"/>
              </a:rPr>
              <a:t> etkileri (doğum kusurlarına neden olması), hamilelik sırasında ilaca maruz kalmanın potansiyel tehlikelerinin ve hamile kadınlar için özel önlemlere duyulan ihtiyacın daha iyi anlaşılmasına yol açmıştır.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İlaç Onay Sürecine Hasta Katılımı: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trajedisi, hastaların ve savunucu grupların bakış açılarının ve endişelerinin dikkate alınmasını sağlamak için ilaç onay sürecine dahil edilmelerinin önemini vurgulamıştır.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İlaç Güvenliği Konusunda Küresel İşbirliği: </a:t>
            </a:r>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vakası, ilaç güvenliği standartları konusunda uluslararası işbirliğini teşvik ederek Uluslararası Beşeri İlaçlar Teknik Gereklilikleri Uyumlaştırma Konseyi (ICH) gibi kuruluşların kurulmasına yol açmıştır.</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14</a:t>
            </a:fld>
            <a:endParaRPr lang="tr-TR"/>
          </a:p>
        </p:txBody>
      </p:sp>
    </p:spTree>
    <p:extLst>
      <p:ext uri="{BB962C8B-B14F-4D97-AF65-F5344CB8AC3E}">
        <p14:creationId xmlns:p14="http://schemas.microsoft.com/office/powerpoint/2010/main" val="435758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Lütfen konu hakkında daha ayrıntılı bilgi edinmek için web sitemizde bulunan kitap ve diğer dokümanları inceleyiniz. Aklınıza takılan veya anlaşılmayan hususlar için sosyal medya hesaplarımızı kullanabilirsiniz.</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 </a:t>
            </a:r>
          </a:p>
          <a:p>
            <a:r>
              <a:rPr lang="tr-TR" sz="1200" kern="1200" dirty="0" err="1">
                <a:solidFill>
                  <a:schemeClr val="tx1"/>
                </a:solidFill>
                <a:effectLst/>
                <a:latin typeface="+mn-lt"/>
                <a:ea typeface="+mn-ea"/>
                <a:cs typeface="+mn-cs"/>
              </a:rPr>
              <a:t>Thalidomide</a:t>
            </a:r>
            <a:r>
              <a:rPr lang="tr-TR" sz="1200" kern="1200" dirty="0">
                <a:solidFill>
                  <a:schemeClr val="tx1"/>
                </a:solidFill>
                <a:effectLst/>
                <a:latin typeface="+mn-lt"/>
                <a:ea typeface="+mn-ea"/>
                <a:cs typeface="+mn-cs"/>
              </a:rPr>
              <a:t> vakası, ilaç güvenliği titizlikle değerlendirilmediğinde ortaya çıkabilecek yıkıcı sonuçların güçlü bir hatırlatıcısı olmaya devam etmektedir. İlaç endüstrisinde ve düzenleyici uygulamalarda önemli değişikliklere yol açmış ve sonuçta dünya çapındaki hastalar için daha güvenli ve daha etkili ilaçların kullanılmasını sağlamıştır.</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16</a:t>
            </a:fld>
            <a:endParaRPr lang="tr-TR"/>
          </a:p>
        </p:txBody>
      </p:sp>
    </p:spTree>
    <p:extLst>
      <p:ext uri="{BB962C8B-B14F-4D97-AF65-F5344CB8AC3E}">
        <p14:creationId xmlns:p14="http://schemas.microsoft.com/office/powerpoint/2010/main" val="164297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68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Evrensel bir gereklilik: Molekülden İlaca Projesi</a:t>
            </a:r>
          </a:p>
          <a:p>
            <a:pPr algn="ctr" defTabSz="685800"/>
            <a:r>
              <a:rPr lang="tr-TR" sz="1200" dirty="0">
                <a:solidFill>
                  <a:srgbClr val="54565A"/>
                </a:solidFill>
                <a:latin typeface="Roboto" panose="02000000000000000000" pitchFamily="2" charset="0"/>
              </a:rPr>
              <a:t> </a:t>
            </a:r>
            <a:r>
              <a:rPr lang="en-US" sz="1200" dirty="0">
                <a:solidFill>
                  <a:srgbClr val="54565A"/>
                </a:solidFill>
                <a:latin typeface="Roboto" panose="02000000000000000000" pitchFamily="2" charset="0"/>
              </a:rPr>
              <a:t>"Erasmus+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Ancak b</a:t>
            </a:r>
            <a:r>
              <a:rPr lang="en-US" sz="1200" dirty="0" err="1">
                <a:solidFill>
                  <a:srgbClr val="54565A"/>
                </a:solidFill>
                <a:latin typeface="Roboto" panose="02000000000000000000" pitchFamily="2" charset="0"/>
              </a:rPr>
              <a:t>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en-NL" sz="1200" dirty="0">
              <a:solidFill>
                <a:prstClr val="black"/>
              </a:solidFill>
              <a:latin typeface="Aptos" panose="02110004020202020204"/>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707059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t>Bu bölümün temel amacı, ilaçlarda beklenmeyen etkilerin nedenlerini ve bunların izlenmesinin önemini açıklamaktır. Bu oturumun sonunda </a:t>
            </a:r>
            <a:r>
              <a:rPr lang="tr-TR" sz="1200" dirty="0"/>
              <a:t>İlaçların olası toksisite nedenlerini ve yan etkilerini tanımlayabilme, İlaç güvenlik çalışmalarının önemini hatırlayabilme, </a:t>
            </a:r>
            <a:r>
              <a:rPr lang="tr-TR" dirty="0"/>
              <a:t>İlacın yapısı ve uzun vadeli etkileri arasındaki ilişkileri yorumlayabilme ve Yan etkilerden kaçınmak için bütünsel bakışın önemini açıklayabilme yetilerini kazanmanız beklenmektedir.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1A2AB-4F8A-4B45-BF22-708180DD2ECA}"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57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İlaç A, 1950'lerin sonunda Alman ilaç şirketi tarafından geliştirilen bir ilaçtı. Başlangıçta özellikle sabah bulantısı çeken hamile kadınlar için sakinleştirici ve bulantı önleyici bir ilaç olarak pazarlanmıştır.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İlk olarak 1957 yılında Almanya'da aşırı dozda alınması mümkün olmayan, bağımlılık yapmayan bir yatıştırıcı olarak kullanılmak üzere resmi olarak piyasaya sürülmüştür. İnsanlar üzerinde çok sınırlı klinik deneyler yapılmasına ve hamile kadınlar üzerinde hiç deney yapılmamasına rağmen, A ilacı hamileliğin erken dönemlerinde sabah bulantıları, </a:t>
            </a:r>
            <a:r>
              <a:rPr lang="tr-TR" sz="1200" kern="1200" dirty="0" err="1">
                <a:solidFill>
                  <a:schemeClr val="tx1"/>
                </a:solidFill>
                <a:effectLst/>
                <a:latin typeface="+mn-lt"/>
                <a:ea typeface="+mn-ea"/>
                <a:cs typeface="+mn-cs"/>
              </a:rPr>
              <a:t>anksiyete</a:t>
            </a:r>
            <a:r>
              <a:rPr lang="tr-TR" sz="1200" kern="1200" dirty="0">
                <a:solidFill>
                  <a:schemeClr val="tx1"/>
                </a:solidFill>
                <a:effectLst/>
                <a:latin typeface="+mn-lt"/>
                <a:ea typeface="+mn-ea"/>
                <a:cs typeface="+mn-cs"/>
              </a:rPr>
              <a:t> ve uykusuzluğun tedavisi için uygun olarak pazarlanmıştır.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İlaç Nisan 1958'de Birleşik </a:t>
            </a:r>
            <a:r>
              <a:rPr lang="tr-TR" sz="1200" kern="1200" dirty="0" err="1">
                <a:solidFill>
                  <a:schemeClr val="tx1"/>
                </a:solidFill>
                <a:effectLst/>
                <a:latin typeface="+mn-lt"/>
                <a:ea typeface="+mn-ea"/>
                <a:cs typeface="+mn-cs"/>
              </a:rPr>
              <a:t>Krallık'ta</a:t>
            </a:r>
            <a:r>
              <a:rPr lang="tr-TR" sz="1200" kern="1200" dirty="0">
                <a:solidFill>
                  <a:schemeClr val="tx1"/>
                </a:solidFill>
                <a:effectLst/>
                <a:latin typeface="+mn-lt"/>
                <a:ea typeface="+mn-ea"/>
                <a:cs typeface="+mn-cs"/>
              </a:rPr>
              <a:t> çoğunlukla </a:t>
            </a:r>
            <a:r>
              <a:rPr lang="tr-TR" sz="1200" kern="1200" dirty="0" err="1">
                <a:solidFill>
                  <a:schemeClr val="tx1"/>
                </a:solidFill>
                <a:effectLst/>
                <a:latin typeface="+mn-lt"/>
                <a:ea typeface="+mn-ea"/>
                <a:cs typeface="+mn-cs"/>
              </a:rPr>
              <a:t>Distaval</a:t>
            </a:r>
            <a:r>
              <a:rPr lang="tr-TR" sz="1200" kern="1200" dirty="0">
                <a:solidFill>
                  <a:schemeClr val="tx1"/>
                </a:solidFill>
                <a:effectLst/>
                <a:latin typeface="+mn-lt"/>
                <a:ea typeface="+mn-ea"/>
                <a:cs typeface="+mn-cs"/>
              </a:rPr>
              <a:t> ticari adı altında dağıtılmak üzere ruhsatlandırıldı. Kasım 1961'in sonunda her iki ülkede de resmi olarak kullanımdan çekilmiştir.</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4</a:t>
            </a:fld>
            <a:endParaRPr lang="tr-TR"/>
          </a:p>
        </p:txBody>
      </p:sp>
    </p:spTree>
    <p:extLst>
      <p:ext uri="{BB962C8B-B14F-4D97-AF65-F5344CB8AC3E}">
        <p14:creationId xmlns:p14="http://schemas.microsoft.com/office/powerpoint/2010/main" val="256147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Trajik bir şekilde, </a:t>
            </a:r>
            <a:r>
              <a:rPr lang="tr-TR" sz="1200" kern="1200" dirty="0" err="1">
                <a:solidFill>
                  <a:schemeClr val="tx1"/>
                </a:solidFill>
                <a:effectLst/>
                <a:latin typeface="+mn-lt"/>
                <a:ea typeface="+mn-ea"/>
                <a:cs typeface="+mn-cs"/>
              </a:rPr>
              <a:t>Thalidomide'in</a:t>
            </a:r>
            <a:r>
              <a:rPr lang="tr-TR" sz="1200" kern="1200" dirty="0">
                <a:solidFill>
                  <a:schemeClr val="tx1"/>
                </a:solidFill>
                <a:effectLst/>
                <a:latin typeface="+mn-lt"/>
                <a:ea typeface="+mn-ea"/>
                <a:cs typeface="+mn-cs"/>
              </a:rPr>
              <a:t> hamilelik sırasında ilacı alan annelerden doğan çocuklarda ciddi doğum kusurlarına neden olduğu daha sonra keşfedildi. Bu </a:t>
            </a:r>
            <a:r>
              <a:rPr lang="tr-TR" sz="1200" kern="1200" dirty="0" err="1">
                <a:solidFill>
                  <a:schemeClr val="tx1"/>
                </a:solidFill>
                <a:effectLst/>
                <a:latin typeface="+mn-lt"/>
                <a:ea typeface="+mn-ea"/>
                <a:cs typeface="+mn-cs"/>
              </a:rPr>
              <a:t>deformiteler</a:t>
            </a:r>
            <a:r>
              <a:rPr lang="tr-TR" sz="1200" kern="1200" dirty="0">
                <a:solidFill>
                  <a:schemeClr val="tx1"/>
                </a:solidFill>
                <a:effectLst/>
                <a:latin typeface="+mn-lt"/>
                <a:ea typeface="+mn-ea"/>
                <a:cs typeface="+mn-cs"/>
              </a:rPr>
              <a:t> arasında uzuv anormallikleri, kalp kusurları ve diğer ciddi sağlık sorunları yer alıyordu.</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Talidomidden</a:t>
            </a:r>
            <a:r>
              <a:rPr lang="tr-TR" sz="1200" kern="1200" dirty="0">
                <a:solidFill>
                  <a:schemeClr val="tx1"/>
                </a:solidFill>
                <a:effectLst/>
                <a:latin typeface="+mn-lt"/>
                <a:ea typeface="+mn-ea"/>
                <a:cs typeface="+mn-cs"/>
              </a:rPr>
              <a:t> tam olarak kaç kişinin etkilendiğini hiçbir zaman bilemeyeceğiz, ancak ihtiyatlı rakamlar dünya çapında yaklaşık 147.000 </a:t>
            </a:r>
            <a:r>
              <a:rPr lang="tr-TR" sz="1200" kern="1200" dirty="0" err="1">
                <a:solidFill>
                  <a:schemeClr val="tx1"/>
                </a:solidFill>
                <a:effectLst/>
                <a:latin typeface="+mn-lt"/>
                <a:ea typeface="+mn-ea"/>
                <a:cs typeface="+mn-cs"/>
              </a:rPr>
              <a:t>talidomidden</a:t>
            </a:r>
            <a:r>
              <a:rPr lang="tr-TR" sz="1200" kern="1200" dirty="0">
                <a:solidFill>
                  <a:schemeClr val="tx1"/>
                </a:solidFill>
                <a:effectLst/>
                <a:latin typeface="+mn-lt"/>
                <a:ea typeface="+mn-ea"/>
                <a:cs typeface="+mn-cs"/>
              </a:rPr>
              <a:t> etkilenen gebelik olduğunu ve bunlardan sadece 24.600'ünün canlı doğumla sonuçlandığını göstermektedir. Birleşik </a:t>
            </a:r>
            <a:r>
              <a:rPr lang="tr-TR" sz="1200" kern="1200" dirty="0" err="1">
                <a:solidFill>
                  <a:schemeClr val="tx1"/>
                </a:solidFill>
                <a:effectLst/>
                <a:latin typeface="+mn-lt"/>
                <a:ea typeface="+mn-ea"/>
                <a:cs typeface="+mn-cs"/>
              </a:rPr>
              <a:t>Krallık'ta</a:t>
            </a:r>
            <a:r>
              <a:rPr lang="tr-TR" sz="1200" kern="1200" dirty="0">
                <a:solidFill>
                  <a:schemeClr val="tx1"/>
                </a:solidFill>
                <a:effectLst/>
                <a:latin typeface="+mn-lt"/>
                <a:ea typeface="+mn-ea"/>
                <a:cs typeface="+mn-cs"/>
              </a:rPr>
              <a:t> kaydedilen 12.000 </a:t>
            </a:r>
            <a:r>
              <a:rPr lang="tr-TR" sz="1200" kern="1200" dirty="0" err="1">
                <a:solidFill>
                  <a:schemeClr val="tx1"/>
                </a:solidFill>
                <a:effectLst/>
                <a:latin typeface="+mn-lt"/>
                <a:ea typeface="+mn-ea"/>
                <a:cs typeface="+mn-cs"/>
              </a:rPr>
              <a:t>talidomid</a:t>
            </a:r>
            <a:r>
              <a:rPr lang="tr-TR" sz="1200" kern="1200" dirty="0">
                <a:solidFill>
                  <a:schemeClr val="tx1"/>
                </a:solidFill>
                <a:effectLst/>
                <a:latin typeface="+mn-lt"/>
                <a:ea typeface="+mn-ea"/>
                <a:cs typeface="+mn-cs"/>
              </a:rPr>
              <a:t> gebeliğinden sadece 2.000'i canlı doğumla sonuçlanmıştır. Ve bebeklerin çoğu bebeklik dönemini atlatamamıştır.</a:t>
            </a:r>
            <a:endParaRPr lang="tr-TR" dirty="0"/>
          </a:p>
        </p:txBody>
      </p:sp>
      <p:sp>
        <p:nvSpPr>
          <p:cNvPr id="4" name="Slayt Numarası Yer Tutucusu 3"/>
          <p:cNvSpPr>
            <a:spLocks noGrp="1"/>
          </p:cNvSpPr>
          <p:nvPr>
            <p:ph type="sldNum" sz="quarter" idx="10"/>
          </p:nvPr>
        </p:nvSpPr>
        <p:spPr/>
        <p:txBody>
          <a:bodyPr/>
          <a:lstStyle/>
          <a:p>
            <a:fld id="{FA54E3FD-A057-4E75-9879-03212BF9F0D5}" type="slidenum">
              <a:rPr lang="tr-TR" smtClean="0"/>
              <a:t>5</a:t>
            </a:fld>
            <a:endParaRPr lang="tr-TR"/>
          </a:p>
        </p:txBody>
      </p:sp>
    </p:spTree>
    <p:extLst>
      <p:ext uri="{BB962C8B-B14F-4D97-AF65-F5344CB8AC3E}">
        <p14:creationId xmlns:p14="http://schemas.microsoft.com/office/powerpoint/2010/main" val="408337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olayı dört başlık altında tartışalım</a:t>
            </a:r>
          </a:p>
        </p:txBody>
      </p:sp>
      <p:sp>
        <p:nvSpPr>
          <p:cNvPr id="4" name="Slayt Numarası Yer Tutucusu 3"/>
          <p:cNvSpPr>
            <a:spLocks noGrp="1"/>
          </p:cNvSpPr>
          <p:nvPr>
            <p:ph type="sldNum" sz="quarter" idx="10"/>
          </p:nvPr>
        </p:nvSpPr>
        <p:spPr/>
        <p:txBody>
          <a:bodyPr/>
          <a:lstStyle/>
          <a:p>
            <a:fld id="{FA54E3FD-A057-4E75-9879-03212BF9F0D5}" type="slidenum">
              <a:rPr lang="tr-TR" smtClean="0"/>
              <a:t>6</a:t>
            </a:fld>
            <a:endParaRPr lang="tr-TR"/>
          </a:p>
        </p:txBody>
      </p:sp>
    </p:spTree>
    <p:extLst>
      <p:ext uri="{BB962C8B-B14F-4D97-AF65-F5344CB8AC3E}">
        <p14:creationId xmlns:p14="http://schemas.microsoft.com/office/powerpoint/2010/main" val="2664357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tr-TR" dirty="0"/>
              <a:t>Bir düşünün;</a:t>
            </a:r>
          </a:p>
          <a:p>
            <a:pPr marL="171450" lvl="0" indent="-171450" algn="l" rtl="0">
              <a:lnSpc>
                <a:spcPct val="100000"/>
              </a:lnSpc>
              <a:spcBef>
                <a:spcPts val="0"/>
              </a:spcBef>
              <a:spcAft>
                <a:spcPts val="0"/>
              </a:spcAft>
              <a:buSzPts val="1400"/>
              <a:buFont typeface="Arial" panose="020B0604020202020204" pitchFamily="34" charset="0"/>
              <a:buChar char="•"/>
            </a:pPr>
            <a:r>
              <a:rPr lang="tr-TR" dirty="0" err="1"/>
              <a:t>GxP</a:t>
            </a:r>
            <a:r>
              <a:rPr lang="tr-TR" dirty="0"/>
              <a:t> başarısızlıkları nelerdi?</a:t>
            </a:r>
          </a:p>
          <a:p>
            <a:pPr marL="171450" lvl="0" indent="-171450" algn="l" rtl="0">
              <a:lnSpc>
                <a:spcPct val="100000"/>
              </a:lnSpc>
              <a:spcBef>
                <a:spcPts val="0"/>
              </a:spcBef>
              <a:spcAft>
                <a:spcPts val="0"/>
              </a:spcAft>
              <a:buSzPts val="1400"/>
              <a:buFont typeface="Arial" panose="020B0604020202020204" pitchFamily="34" charset="0"/>
              <a:buChar char="•"/>
            </a:pPr>
            <a:r>
              <a:rPr lang="tr-TR" dirty="0"/>
              <a:t>Etkisi ne oldu?</a:t>
            </a:r>
          </a:p>
          <a:p>
            <a:pPr marL="171450" lvl="0" indent="-171450" algn="l" rtl="0">
              <a:lnSpc>
                <a:spcPct val="100000"/>
              </a:lnSpc>
              <a:spcBef>
                <a:spcPts val="0"/>
              </a:spcBef>
              <a:spcAft>
                <a:spcPts val="0"/>
              </a:spcAft>
              <a:buSzPts val="1400"/>
              <a:buFont typeface="Arial" panose="020B0604020202020204" pitchFamily="34" charset="0"/>
              <a:buChar char="•"/>
            </a:pPr>
            <a:r>
              <a:rPr lang="tr-TR" dirty="0"/>
              <a:t>Ne yapılması gerekiyordu?</a:t>
            </a:r>
          </a:p>
          <a:p>
            <a:pPr marL="171450" lvl="0" indent="-171450" algn="l" rtl="0">
              <a:lnSpc>
                <a:spcPct val="100000"/>
              </a:lnSpc>
              <a:spcBef>
                <a:spcPts val="0"/>
              </a:spcBef>
              <a:spcAft>
                <a:spcPts val="0"/>
              </a:spcAft>
              <a:buSzPts val="1400"/>
              <a:buFont typeface="Arial" panose="020B0604020202020204" pitchFamily="34" charset="0"/>
              <a:buChar char="•"/>
            </a:pPr>
            <a:r>
              <a:rPr lang="tr-TR" dirty="0"/>
              <a:t>İlacın bebekler üzerindeki etkilerini tahmin etmek mümkün müydü?</a:t>
            </a:r>
          </a:p>
          <a:p>
            <a:pPr marL="171450" lvl="0" indent="-171450" algn="l" rtl="0">
              <a:lnSpc>
                <a:spcPct val="100000"/>
              </a:lnSpc>
              <a:spcBef>
                <a:spcPts val="0"/>
              </a:spcBef>
              <a:spcAft>
                <a:spcPts val="0"/>
              </a:spcAft>
              <a:buSzPts val="1400"/>
              <a:buFont typeface="Arial" panose="020B0604020202020204" pitchFamily="34" charset="0"/>
              <a:buChar char="•"/>
            </a:pPr>
            <a:r>
              <a:rPr lang="tr-TR" dirty="0"/>
              <a:t>İlacın yan etkilerinden kaçınmak için ne gibi önlemler alınmalıydı?</a:t>
            </a:r>
          </a:p>
          <a:p>
            <a:pPr marL="171450" lvl="0" indent="-171450" algn="l" rtl="0">
              <a:lnSpc>
                <a:spcPct val="100000"/>
              </a:lnSpc>
              <a:spcBef>
                <a:spcPts val="0"/>
              </a:spcBef>
              <a:spcAft>
                <a:spcPts val="0"/>
              </a:spcAft>
              <a:buSzPts val="1400"/>
              <a:buFont typeface="Arial" panose="020B0604020202020204" pitchFamily="34" charset="0"/>
              <a:buChar char="•"/>
            </a:pPr>
            <a:r>
              <a:rPr lang="tr-TR" dirty="0"/>
              <a:t>İlacın sahadan çekilmesi için yaklaşık 4 yıl geçti. Bunu nasıl kısaltabiliriz?</a:t>
            </a:r>
            <a:endParaRPr lang="en-US" sz="1200" dirty="0">
              <a:solidFill>
                <a:schemeClr val="dk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dirty="0">
              <a:solidFill>
                <a:schemeClr val="dk1"/>
              </a:solidFill>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03" name="Google Shape;50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tr-TR"/>
              <a:t>7</a:t>
            </a:fld>
            <a:endParaRPr/>
          </a:p>
        </p:txBody>
      </p:sp>
    </p:spTree>
    <p:extLst>
      <p:ext uri="{BB962C8B-B14F-4D97-AF65-F5344CB8AC3E}">
        <p14:creationId xmlns:p14="http://schemas.microsoft.com/office/powerpoint/2010/main" val="230702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vakada keşif ve araştırma aşamasında yapılan hatalar nelerdir? Bulgularınızı yazınız</a:t>
            </a:r>
            <a:endParaRPr lang="en-US" dirty="0"/>
          </a:p>
        </p:txBody>
      </p:sp>
      <p:sp>
        <p:nvSpPr>
          <p:cNvPr id="4" name="Slayt Numarası Yer Tutucusu 3"/>
          <p:cNvSpPr>
            <a:spLocks noGrp="1"/>
          </p:cNvSpPr>
          <p:nvPr>
            <p:ph type="sldNum" sz="quarter" idx="5"/>
          </p:nvPr>
        </p:nvSpPr>
        <p:spPr/>
        <p:txBody>
          <a:bodyPr/>
          <a:lstStyle/>
          <a:p>
            <a:fld id="{FA54E3FD-A057-4E75-9879-03212BF9F0D5}" type="slidenum">
              <a:rPr lang="tr-TR" smtClean="0"/>
              <a:t>8</a:t>
            </a:fld>
            <a:endParaRPr lang="tr-TR"/>
          </a:p>
        </p:txBody>
      </p:sp>
    </p:spTree>
    <p:extLst>
      <p:ext uri="{BB962C8B-B14F-4D97-AF65-F5344CB8AC3E}">
        <p14:creationId xmlns:p14="http://schemas.microsoft.com/office/powerpoint/2010/main" val="225581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vakada ilaç geliştirme aşamasında yapılan hatalar nelerdir? Bulgularınızı yazınız</a:t>
            </a:r>
            <a:endParaRPr lang="en-US" dirty="0"/>
          </a:p>
          <a:p>
            <a:endParaRPr lang="en-US" dirty="0"/>
          </a:p>
        </p:txBody>
      </p:sp>
      <p:sp>
        <p:nvSpPr>
          <p:cNvPr id="4" name="Slayt Numarası Yer Tutucusu 3"/>
          <p:cNvSpPr>
            <a:spLocks noGrp="1"/>
          </p:cNvSpPr>
          <p:nvPr>
            <p:ph type="sldNum" sz="quarter" idx="5"/>
          </p:nvPr>
        </p:nvSpPr>
        <p:spPr/>
        <p:txBody>
          <a:bodyPr/>
          <a:lstStyle/>
          <a:p>
            <a:fld id="{FA54E3FD-A057-4E75-9879-03212BF9F0D5}" type="slidenum">
              <a:rPr lang="tr-TR" smtClean="0"/>
              <a:t>9</a:t>
            </a:fld>
            <a:endParaRPr lang="tr-TR"/>
          </a:p>
        </p:txBody>
      </p:sp>
    </p:spTree>
    <p:extLst>
      <p:ext uri="{BB962C8B-B14F-4D97-AF65-F5344CB8AC3E}">
        <p14:creationId xmlns:p14="http://schemas.microsoft.com/office/powerpoint/2010/main" val="389117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vakada ruhsatlandırma aşamasında yapılan hatalar nelerdir? Bulgularınızı yazınız</a:t>
            </a:r>
            <a:endParaRPr lang="en-US" dirty="0"/>
          </a:p>
          <a:p>
            <a:endParaRPr lang="en-US" dirty="0"/>
          </a:p>
        </p:txBody>
      </p:sp>
      <p:sp>
        <p:nvSpPr>
          <p:cNvPr id="4" name="Slayt Numarası Yer Tutucusu 3"/>
          <p:cNvSpPr>
            <a:spLocks noGrp="1"/>
          </p:cNvSpPr>
          <p:nvPr>
            <p:ph type="sldNum" sz="quarter" idx="5"/>
          </p:nvPr>
        </p:nvSpPr>
        <p:spPr/>
        <p:txBody>
          <a:bodyPr/>
          <a:lstStyle/>
          <a:p>
            <a:fld id="{FA54E3FD-A057-4E75-9879-03212BF9F0D5}" type="slidenum">
              <a:rPr lang="tr-TR" smtClean="0"/>
              <a:t>10</a:t>
            </a:fld>
            <a:endParaRPr lang="tr-TR"/>
          </a:p>
        </p:txBody>
      </p:sp>
    </p:spTree>
    <p:extLst>
      <p:ext uri="{BB962C8B-B14F-4D97-AF65-F5344CB8AC3E}">
        <p14:creationId xmlns:p14="http://schemas.microsoft.com/office/powerpoint/2010/main" val="865362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33662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tr-TR"/>
              <a:t>Asıl başlık stili için tıklatın</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176276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tr-TR"/>
              <a:t>Asıl başlık stili için tıklatın</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3236809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0147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572705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130162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610697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804569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1088932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109781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89755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tr-TR"/>
              <a:t>Asıl başlık stili için tıklatın</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3237427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19154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01215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795803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363570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1852166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901364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612186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87010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820718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150719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3050832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1262345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3404378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2183786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‹nr.›</a:t>
            </a:fld>
            <a:endParaRPr lang="en-NL"/>
          </a:p>
        </p:txBody>
      </p:sp>
    </p:spTree>
    <p:extLst>
      <p:ext uri="{BB962C8B-B14F-4D97-AF65-F5344CB8AC3E}">
        <p14:creationId xmlns:p14="http://schemas.microsoft.com/office/powerpoint/2010/main" val="40841193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8BCE3C-8C5D-E7FE-5C65-B5CC69B5592A}"/>
              </a:ext>
            </a:extLst>
          </p:cNvPr>
          <p:cNvSpPr>
            <a:spLocks noGrp="1"/>
          </p:cNvSpPr>
          <p:nvPr>
            <p:ph type="ctrTitle"/>
          </p:nvPr>
        </p:nvSpPr>
        <p:spPr>
          <a:xfrm>
            <a:off x="1524000" y="1122363"/>
            <a:ext cx="9144000" cy="2387600"/>
          </a:xfrm>
        </p:spPr>
        <p:txBody>
          <a:bodyPr anchor="b"/>
          <a:lstStyle>
            <a:lvl1pPr algn="ctr">
              <a:defRPr sz="45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12C445EE-2EE8-9F0C-D75A-30D78EEAFBD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54E971E9-312F-1DDB-D2C4-0168ECBE237C}"/>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DACCA602-7D66-DFF2-6F29-F957E1CB8C2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680B20-7AE0-A7CB-EF13-7A8F3360ACB8}"/>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2195399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035375-BBDE-D66A-8B12-B4660DA97C44}"/>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E914A3C-26C6-6364-74E8-38DE12C1F8E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44C099A-19B3-5B8D-0D2B-BFB213AFFC46}"/>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1D8F0C0D-AC31-9BAB-2C0B-2096876CB78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51F5C63-C6C9-23A5-C6DE-9388285CAAC8}"/>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2704902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29F69E-079A-A53D-DA98-03CEF8C20B33}"/>
              </a:ext>
            </a:extLst>
          </p:cNvPr>
          <p:cNvSpPr>
            <a:spLocks noGrp="1"/>
          </p:cNvSpPr>
          <p:nvPr>
            <p:ph type="title"/>
          </p:nvPr>
        </p:nvSpPr>
        <p:spPr>
          <a:xfrm>
            <a:off x="831851" y="1709740"/>
            <a:ext cx="10515600" cy="2852737"/>
          </a:xfrm>
        </p:spPr>
        <p:txBody>
          <a:bodyPr anchor="b"/>
          <a:lstStyle>
            <a:lvl1pPr>
              <a:defRPr sz="45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BC54788-A499-C118-4377-B0FC5D02C288}"/>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286E3FB-C923-C3AC-E7C3-FF8E4E827DA3}"/>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3D534628-3BC6-9750-520D-9CEE8975857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8CA01F2-A3C8-EEB8-5B69-FEFB9AA844BE}"/>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81246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C15E90-B703-A500-4D3A-01C9508A4D2B}"/>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6E72FB88-746B-59C4-5E4C-A998BDF02B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FCB10AF-7444-E8D3-8EC6-BA6AFAED6A5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7FFB4800-F0D8-9907-34A3-9E72CFEFAF63}"/>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6" name="Alt Bilgi Yer Tutucusu 5">
            <a:extLst>
              <a:ext uri="{FF2B5EF4-FFF2-40B4-BE49-F238E27FC236}">
                <a16:creationId xmlns:a16="http://schemas.microsoft.com/office/drawing/2014/main" id="{7749F789-986D-BC0A-BF3D-0B1A64B9F5B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CEA9434B-E79B-D5C2-D78C-AA93E9EED339}"/>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3365002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AC8399-FF4B-AAA3-1E0B-FA53EA3EBCC7}"/>
              </a:ext>
            </a:extLst>
          </p:cNvPr>
          <p:cNvSpPr>
            <a:spLocks noGrp="1"/>
          </p:cNvSpPr>
          <p:nvPr>
            <p:ph type="title"/>
          </p:nvPr>
        </p:nvSpPr>
        <p:spPr>
          <a:xfrm>
            <a:off x="839788" y="365127"/>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3D93E712-5E6A-7DF2-A1A7-2147F593F70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DF83E34-FA4D-2E06-FB59-ABB3E633D019}"/>
              </a:ext>
            </a:extLst>
          </p:cNvPr>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EEF106E7-1D46-B385-D624-A1E5391C027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1A77729-31D2-E9C2-976E-07528D81D484}"/>
              </a:ext>
            </a:extLst>
          </p:cNvPr>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C8C4AB81-4720-DE31-6459-81F20A331115}"/>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8" name="Alt Bilgi Yer Tutucusu 7">
            <a:extLst>
              <a:ext uri="{FF2B5EF4-FFF2-40B4-BE49-F238E27FC236}">
                <a16:creationId xmlns:a16="http://schemas.microsoft.com/office/drawing/2014/main" id="{0C1A0F12-D01C-31D2-FF24-EB616E5CB84B}"/>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908CF511-AC43-5263-1016-A4FBC29D8AA9}"/>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732932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FF337-CE6D-A0F4-1C1F-9C2F4F83A9CF}"/>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2856C571-764C-1F88-1019-1719A694694F}"/>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4" name="Alt Bilgi Yer Tutucusu 3">
            <a:extLst>
              <a:ext uri="{FF2B5EF4-FFF2-40B4-BE49-F238E27FC236}">
                <a16:creationId xmlns:a16="http://schemas.microsoft.com/office/drawing/2014/main" id="{B39CF309-3A73-BF06-87CF-C955000AE8ED}"/>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359DF79-032B-412E-0DAA-061BE9B102F2}"/>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380705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tr-TR"/>
              <a:t>Asıl başlık stili için tıklatın</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3248561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8524F69-0481-22A3-2889-E766AC1C4154}"/>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3" name="Alt Bilgi Yer Tutucusu 2">
            <a:extLst>
              <a:ext uri="{FF2B5EF4-FFF2-40B4-BE49-F238E27FC236}">
                <a16:creationId xmlns:a16="http://schemas.microsoft.com/office/drawing/2014/main" id="{31759607-07AF-BB88-3E1F-BF078990E1F4}"/>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1C5F621-D344-B513-5ADA-88F4BED977E5}"/>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3346286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8DD982-9319-474F-1FCC-D277A00EEF5E}"/>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FE29BB7-441B-4F1D-06C1-4D0B897F28D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6243FDE0-2482-FEED-5286-4E0B981FB1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3170DF-FEBF-99A6-7EB5-CA51F060F5E7}"/>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6" name="Alt Bilgi Yer Tutucusu 5">
            <a:extLst>
              <a:ext uri="{FF2B5EF4-FFF2-40B4-BE49-F238E27FC236}">
                <a16:creationId xmlns:a16="http://schemas.microsoft.com/office/drawing/2014/main" id="{2C96B148-03B5-C72E-AA11-A8C3988897FA}"/>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D1568D6-A943-C557-D3EA-6DD6961BBA6F}"/>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84848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4D6877-EC91-F94E-54DF-27E108C88675}"/>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60B81DE4-883B-015A-9013-6C5C18513B1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etin Yer Tutucusu 3">
            <a:extLst>
              <a:ext uri="{FF2B5EF4-FFF2-40B4-BE49-F238E27FC236}">
                <a16:creationId xmlns:a16="http://schemas.microsoft.com/office/drawing/2014/main" id="{D88C6A1B-9D88-7B8E-42C4-7DD85F8C3DF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2927ADC-5329-DBC7-B0C6-EFAC60B53F0E}"/>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6" name="Alt Bilgi Yer Tutucusu 5">
            <a:extLst>
              <a:ext uri="{FF2B5EF4-FFF2-40B4-BE49-F238E27FC236}">
                <a16:creationId xmlns:a16="http://schemas.microsoft.com/office/drawing/2014/main" id="{201A9D8E-F6C8-89F9-583B-07C2BEB2A17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0673E7B-E3F9-094B-4AE7-9E9DEB460640}"/>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1372631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6ABC63-5A28-ED09-800D-9C79AE32F059}"/>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1D25C07-7B0F-7514-6463-0B27ED4477B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56442A9-642C-FE30-8440-11059528BE1E}"/>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C7EC71C8-EB65-8897-7AD3-E308C58BCFA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AADEECC-6A6B-F2FE-E0D2-7B88CE827AA4}"/>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146881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AFBE7D-21BE-13A7-920D-58E296DECD8D}"/>
              </a:ext>
            </a:extLst>
          </p:cNvPr>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CE7C31B9-88A4-9AF9-15B2-A6184140D7AE}"/>
              </a:ext>
            </a:extLst>
          </p:cNvPr>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B57E251-998C-BD00-5822-0614DE25D14E}"/>
              </a:ext>
            </a:extLst>
          </p:cNvPr>
          <p:cNvSpPr>
            <a:spLocks noGrp="1"/>
          </p:cNvSpPr>
          <p:nvPr>
            <p:ph type="dt" sz="half" idx="10"/>
          </p:nvPr>
        </p:nvSpPr>
        <p:spPr/>
        <p:txBody>
          <a:body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5B249E6D-87BB-6EE4-587A-4E1401CA9CE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1CADC51-6282-6331-8FC2-C3F944A2F897}"/>
              </a:ext>
            </a:extLst>
          </p:cNvPr>
          <p:cNvSpPr>
            <a:spLocks noGrp="1"/>
          </p:cNvSpPr>
          <p:nvPr>
            <p:ph type="sldNum" sz="quarter" idx="12"/>
          </p:nvPr>
        </p:nvSpPr>
        <p:spPr/>
        <p:txBody>
          <a:bodyPr/>
          <a:lstStyle/>
          <a:p>
            <a:fld id="{42856000-61D2-4BF9-B91A-6604AF4A0A5A}" type="slidenum">
              <a:rPr lang="en-US" smtClean="0"/>
              <a:t>‹nr.›</a:t>
            </a:fld>
            <a:endParaRPr lang="en-US"/>
          </a:p>
        </p:txBody>
      </p:sp>
    </p:spTree>
    <p:extLst>
      <p:ext uri="{BB962C8B-B14F-4D97-AF65-F5344CB8AC3E}">
        <p14:creationId xmlns:p14="http://schemas.microsoft.com/office/powerpoint/2010/main" val="700569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4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342900" lvl="0" indent="-171450" algn="l">
              <a:lnSpc>
                <a:spcPct val="100000"/>
              </a:lnSpc>
              <a:spcBef>
                <a:spcPts val="0"/>
              </a:spcBef>
              <a:spcAft>
                <a:spcPts val="0"/>
              </a:spcAft>
              <a:buClr>
                <a:schemeClr val="dk1"/>
              </a:buClr>
              <a:buSzPts val="1800"/>
              <a:buNone/>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tr-TR" smtClean="0"/>
              <a:pPr/>
              <a:t>‹nr.›</a:t>
            </a:fld>
            <a:endParaRPr lang="tr-TR"/>
          </a:p>
        </p:txBody>
      </p:sp>
    </p:spTree>
    <p:extLst>
      <p:ext uri="{BB962C8B-B14F-4D97-AF65-F5344CB8AC3E}">
        <p14:creationId xmlns:p14="http://schemas.microsoft.com/office/powerpoint/2010/main" val="316193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tr-TR"/>
              <a:t>Asıl başlık stili için tıklatın</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50276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tr-TR"/>
              <a:t>Asıl başlık stili için tıklatın</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1256176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197265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276145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091E9B3E-58A6-4260-B1EF-EA77722EA6DC}" type="datetimeFigureOut">
              <a:rPr lang="tr-TR" smtClean="0"/>
              <a:t>10.10.2024</a:t>
            </a:fld>
            <a:endParaRPr lang="tr-TR"/>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DC618714-CE96-4109-AD4E-C3FDFEE781B4}" type="slidenum">
              <a:rPr lang="tr-TR" smtClean="0"/>
              <a:t>‹nr.›</a:t>
            </a:fld>
            <a:endParaRPr lang="tr-TR"/>
          </a:p>
        </p:txBody>
      </p:sp>
    </p:spTree>
    <p:extLst>
      <p:ext uri="{BB962C8B-B14F-4D97-AF65-F5344CB8AC3E}">
        <p14:creationId xmlns:p14="http://schemas.microsoft.com/office/powerpoint/2010/main" val="2323857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E9B3E-58A6-4260-B1EF-EA77722EA6DC}" type="datetimeFigureOut">
              <a:rPr lang="tr-TR" smtClean="0"/>
              <a:t>10.10.2024</a:t>
            </a:fld>
            <a:endParaRPr lang="tr-TR"/>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18714-CE96-4109-AD4E-C3FDFEE781B4}" type="slidenum">
              <a:rPr lang="tr-TR" smtClean="0"/>
              <a:t>‹nr.›</a:t>
            </a:fld>
            <a:endParaRPr lang="tr-TR"/>
          </a:p>
        </p:txBody>
      </p:sp>
    </p:spTree>
    <p:extLst>
      <p:ext uri="{BB962C8B-B14F-4D97-AF65-F5344CB8AC3E}">
        <p14:creationId xmlns:p14="http://schemas.microsoft.com/office/powerpoint/2010/main" val="21705227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‹nr.›</a:t>
            </a:fld>
            <a:endParaRPr lang="en-NL"/>
          </a:p>
        </p:txBody>
      </p:sp>
    </p:spTree>
    <p:extLst>
      <p:ext uri="{BB962C8B-B14F-4D97-AF65-F5344CB8AC3E}">
        <p14:creationId xmlns:p14="http://schemas.microsoft.com/office/powerpoint/2010/main" val="29473463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10/10/2024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‹nr.›</a:t>
            </a:fld>
            <a:endParaRPr lang="en-NL"/>
          </a:p>
        </p:txBody>
      </p:sp>
    </p:spTree>
    <p:extLst>
      <p:ext uri="{BB962C8B-B14F-4D97-AF65-F5344CB8AC3E}">
        <p14:creationId xmlns:p14="http://schemas.microsoft.com/office/powerpoint/2010/main" val="213711106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8A55854-F887-F100-6F7C-5D22B7E419C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5AAE2D-15DA-BF7D-3C05-950527D49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438CB7E-14D1-718B-B9E8-6998189BD5B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0F55121-A583-4E16-A877-5481352407F5}" type="datetimeFigureOut">
              <a:rPr lang="en-US" smtClean="0"/>
              <a:t>10/10/2024</a:t>
            </a:fld>
            <a:endParaRPr lang="en-US"/>
          </a:p>
        </p:txBody>
      </p:sp>
      <p:sp>
        <p:nvSpPr>
          <p:cNvPr id="5" name="Alt Bilgi Yer Tutucusu 4">
            <a:extLst>
              <a:ext uri="{FF2B5EF4-FFF2-40B4-BE49-F238E27FC236}">
                <a16:creationId xmlns:a16="http://schemas.microsoft.com/office/drawing/2014/main" id="{40B790F0-F129-40BC-AD8F-FCD5CB03CF0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95920184-DCF0-95B6-9264-BD0FE66FC9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856000-61D2-4BF9-B91A-6604AF4A0A5A}" type="slidenum">
              <a:rPr lang="en-US" smtClean="0"/>
              <a:t>‹nr.›</a:t>
            </a:fld>
            <a:endParaRPr lang="en-US"/>
          </a:p>
        </p:txBody>
      </p:sp>
    </p:spTree>
    <p:extLst>
      <p:ext uri="{BB962C8B-B14F-4D97-AF65-F5344CB8AC3E}">
        <p14:creationId xmlns:p14="http://schemas.microsoft.com/office/powerpoint/2010/main" val="405339984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hyperlink" Target="https://www.thalidomidetrust.org/about-us/about-thalidomide/" TargetMode="External"/><Relationship Id="rId4" Type="http://schemas.openxmlformats.org/officeDocument/2006/relationships/hyperlink" Target="https://pubmed.ncbi.nlm.nih.gov/21507989/#:~:text=Thalidomide%20was%20a%20widely%20used,defects%20in%20thousands%20of%20childr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D24FB59-DCA4-AD28-C94C-4CC2E33DDBDC}"/>
              </a:ext>
            </a:extLst>
          </p:cNvPr>
          <p:cNvPicPr>
            <a:picLocks noChangeAspect="1"/>
          </p:cNvPicPr>
          <p:nvPr/>
        </p:nvPicPr>
        <p:blipFill rotWithShape="1">
          <a:blip r:embed="rId3"/>
          <a:srcRect l="26471" r="2526"/>
          <a:stretch/>
        </p:blipFill>
        <p:spPr>
          <a:xfrm>
            <a:off x="1883691" y="631294"/>
            <a:ext cx="12192000" cy="6939500"/>
          </a:xfrm>
          <a:prstGeom prst="rect">
            <a:avLst/>
          </a:prstGeom>
        </p:spPr>
      </p:pic>
      <p:sp>
        <p:nvSpPr>
          <p:cNvPr id="22" name="Rectangle 2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846A11-821E-F515-7436-A5FADB0BE68A}"/>
              </a:ext>
            </a:extLst>
          </p:cNvPr>
          <p:cNvSpPr>
            <a:spLocks noGrp="1"/>
          </p:cNvSpPr>
          <p:nvPr>
            <p:ph type="ctrTitle"/>
          </p:nvPr>
        </p:nvSpPr>
        <p:spPr>
          <a:xfrm>
            <a:off x="404553" y="3091928"/>
            <a:ext cx="10070536" cy="2387600"/>
          </a:xfrm>
        </p:spPr>
        <p:txBody>
          <a:bodyPr>
            <a:normAutofit/>
          </a:bodyPr>
          <a:lstStyle/>
          <a:p>
            <a:pPr algn="l"/>
            <a:r>
              <a:rPr lang="en-US" b="1" dirty="0">
                <a:solidFill>
                  <a:schemeClr val="bg1"/>
                </a:solidFill>
              </a:rPr>
              <a:t>GENEL BAKIŞ</a:t>
            </a:r>
            <a:r>
              <a:rPr lang="tr-TR" b="1" dirty="0">
                <a:solidFill>
                  <a:schemeClr val="bg1"/>
                </a:solidFill>
              </a:rPr>
              <a:t>:</a:t>
            </a:r>
            <a:br>
              <a:rPr lang="tr-TR" b="1" dirty="0">
                <a:solidFill>
                  <a:schemeClr val="bg1"/>
                </a:solidFill>
              </a:rPr>
            </a:br>
            <a:r>
              <a:rPr lang="tr-TR" b="1" dirty="0">
                <a:solidFill>
                  <a:schemeClr val="bg1"/>
                </a:solidFill>
              </a:rPr>
              <a:t>Molekülden İlaca</a:t>
            </a:r>
            <a:endParaRPr lang="en-US" b="1" dirty="0">
              <a:solidFill>
                <a:schemeClr val="bg1"/>
              </a:solidFill>
            </a:endParaRPr>
          </a:p>
        </p:txBody>
      </p:sp>
      <p:sp>
        <p:nvSpPr>
          <p:cNvPr id="24" name="Rectangle: Rounded Corners 2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36CBD62D-F571-06C7-3515-5F02018BC142}"/>
              </a:ext>
            </a:extLst>
          </p:cNvPr>
          <p:cNvSpPr>
            <a:spLocks noGrp="1"/>
          </p:cNvSpPr>
          <p:nvPr>
            <p:ph type="subTitle" idx="1"/>
          </p:nvPr>
        </p:nvSpPr>
        <p:spPr>
          <a:xfrm>
            <a:off x="404553" y="5624945"/>
            <a:ext cx="9078562" cy="592975"/>
          </a:xfrm>
        </p:spPr>
        <p:txBody>
          <a:bodyPr anchor="ctr">
            <a:normAutofit/>
          </a:bodyPr>
          <a:lstStyle/>
          <a:p>
            <a:pPr algn="l">
              <a:spcAft>
                <a:spcPts val="600"/>
              </a:spcAft>
              <a:buClr>
                <a:schemeClr val="dk1"/>
              </a:buClr>
              <a:buSzPts val="2800"/>
            </a:pPr>
            <a:r>
              <a:rPr lang="tr-TR" sz="3200" b="1" dirty="0">
                <a:solidFill>
                  <a:schemeClr val="bg1"/>
                </a:solidFill>
              </a:rPr>
              <a:t>İlaçlardaki Tehlike</a:t>
            </a:r>
            <a:endParaRPr lang="en-US" sz="3200" dirty="0">
              <a:solidFill>
                <a:schemeClr val="bg1"/>
              </a:solidFill>
            </a:endParaRPr>
          </a:p>
        </p:txBody>
      </p:sp>
      <p:sp>
        <p:nvSpPr>
          <p:cNvPr id="6" name="Alt Başlık 1">
            <a:extLst>
              <a:ext uri="{FF2B5EF4-FFF2-40B4-BE49-F238E27FC236}">
                <a16:creationId xmlns:a16="http://schemas.microsoft.com/office/drawing/2014/main" id="{4E5F40F9-756E-B727-ADB3-5B64B5503543}"/>
              </a:ext>
            </a:extLst>
          </p:cNvPr>
          <p:cNvSpPr txBox="1">
            <a:spLocks/>
          </p:cNvSpPr>
          <p:nvPr/>
        </p:nvSpPr>
        <p:spPr>
          <a:xfrm>
            <a:off x="370389" y="6296102"/>
            <a:ext cx="9415508" cy="56189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spcBef>
                <a:spcPts val="0"/>
              </a:spcBef>
              <a:buClr>
                <a:srgbClr val="FFFFFF"/>
              </a:buClr>
              <a:buSzPts val="1400"/>
            </a:pPr>
            <a:r>
              <a:rPr lang="tr-TR" sz="2000" b="1" dirty="0">
                <a:solidFill>
                  <a:srgbClr val="FFFFFF"/>
                </a:solidFill>
                <a:ea typeface="Calibri"/>
                <a:cs typeface="Calibri"/>
                <a:sym typeface="Calibri"/>
              </a:rPr>
              <a:t>Doç. Dr. Mehmet Kürşat DERİCİ</a:t>
            </a:r>
            <a:endParaRPr lang="tr-TR" sz="2000" b="1" dirty="0"/>
          </a:p>
        </p:txBody>
      </p:sp>
      <p:pic>
        <p:nvPicPr>
          <p:cNvPr id="5" name="Resim 4">
            <a:extLst>
              <a:ext uri="{FF2B5EF4-FFF2-40B4-BE49-F238E27FC236}">
                <a16:creationId xmlns:a16="http://schemas.microsoft.com/office/drawing/2014/main" id="{6545F409-B9CD-C75D-88F7-ACBCBDB433A7}"/>
              </a:ext>
            </a:extLst>
          </p:cNvPr>
          <p:cNvPicPr>
            <a:picLocks noChangeAspect="1"/>
          </p:cNvPicPr>
          <p:nvPr/>
        </p:nvPicPr>
        <p:blipFill>
          <a:blip r:embed="rId4"/>
          <a:stretch>
            <a:fillRect/>
          </a:stretch>
        </p:blipFill>
        <p:spPr>
          <a:xfrm>
            <a:off x="212849" y="223984"/>
            <a:ext cx="11766300" cy="999831"/>
          </a:xfrm>
          <a:prstGeom prst="rect">
            <a:avLst/>
          </a:prstGeom>
        </p:spPr>
      </p:pic>
    </p:spTree>
    <p:extLst>
      <p:ext uri="{BB962C8B-B14F-4D97-AF65-F5344CB8AC3E}">
        <p14:creationId xmlns:p14="http://schemas.microsoft.com/office/powerpoint/2010/main" val="3194363857"/>
      </p:ext>
    </p:extLst>
  </p:cSld>
  <p:clrMapOvr>
    <a:masterClrMapping/>
  </p:clrMapOvr>
  <mc:AlternateContent xmlns:mc="http://schemas.openxmlformats.org/markup-compatibility/2006" xmlns:p14="http://schemas.microsoft.com/office/powerpoint/2010/main">
    <mc:Choice Requires="p14">
      <p:transition spd="slow" p14:dur="2000" advTm="16739"/>
    </mc:Choice>
    <mc:Fallback xmlns="">
      <p:transition spd="slow" advTm="16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b="1" dirty="0">
                <a:latin typeface="+mn-lt"/>
              </a:rPr>
              <a:t>Bulgular</a:t>
            </a:r>
            <a:endParaRPr lang="tr-TR" dirty="0"/>
          </a:p>
        </p:txBody>
      </p:sp>
      <p:sp>
        <p:nvSpPr>
          <p:cNvPr id="3" name="İçerik Yer Tutucusu 2"/>
          <p:cNvSpPr>
            <a:spLocks noGrp="1"/>
          </p:cNvSpPr>
          <p:nvPr>
            <p:ph idx="1"/>
          </p:nvPr>
        </p:nvSpPr>
        <p:spPr>
          <a:xfrm>
            <a:off x="4289367" y="1842250"/>
            <a:ext cx="7064433" cy="4351338"/>
          </a:xfrm>
          <a:solidFill>
            <a:schemeClr val="bg1"/>
          </a:solidFill>
        </p:spPr>
        <p:txBody>
          <a:bodyPr/>
          <a:lstStyle/>
          <a:p>
            <a:endParaRPr lang="tr-TR" dirty="0"/>
          </a:p>
        </p:txBody>
      </p:sp>
      <p:grpSp>
        <p:nvGrpSpPr>
          <p:cNvPr id="10" name="Grup 9"/>
          <p:cNvGrpSpPr/>
          <p:nvPr/>
        </p:nvGrpSpPr>
        <p:grpSpPr>
          <a:xfrm>
            <a:off x="838200" y="2663224"/>
            <a:ext cx="2495388" cy="977478"/>
            <a:chOff x="5693635" y="1161478"/>
            <a:chExt cx="2495388" cy="977478"/>
          </a:xfrm>
        </p:grpSpPr>
        <p:sp>
          <p:nvSpPr>
            <p:cNvPr id="14" name="Dikdörtgen 13"/>
            <p:cNvSpPr/>
            <p:nvPr/>
          </p:nvSpPr>
          <p:spPr>
            <a:xfrm>
              <a:off x="5693635" y="1161478"/>
              <a:ext cx="2495388" cy="977478"/>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15" name="Metin kutusu 14"/>
            <p:cNvSpPr txBox="1"/>
            <p:nvPr/>
          </p:nvSpPr>
          <p:spPr>
            <a:xfrm>
              <a:off x="5693635"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a:t>Grup III.	</a:t>
              </a:r>
              <a:endParaRPr lang="tr-TR" sz="2700" kern="1200" dirty="0"/>
            </a:p>
          </p:txBody>
        </p:sp>
      </p:grpSp>
      <p:grpSp>
        <p:nvGrpSpPr>
          <p:cNvPr id="11" name="Grup 10"/>
          <p:cNvGrpSpPr/>
          <p:nvPr/>
        </p:nvGrpSpPr>
        <p:grpSpPr>
          <a:xfrm>
            <a:off x="838200" y="3640702"/>
            <a:ext cx="2495388" cy="1185840"/>
            <a:chOff x="5693635" y="2138956"/>
            <a:chExt cx="2495388" cy="1185840"/>
          </a:xfrm>
        </p:grpSpPr>
        <p:sp>
          <p:nvSpPr>
            <p:cNvPr id="12" name="Dikdörtgen 11"/>
            <p:cNvSpPr/>
            <p:nvPr/>
          </p:nvSpPr>
          <p:spPr>
            <a:xfrm>
              <a:off x="5693635" y="2138956"/>
              <a:ext cx="2495388" cy="1185840"/>
            </a:xfrm>
            <a:prstGeom prst="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Metin kutusu 12"/>
            <p:cNvSpPr txBox="1"/>
            <p:nvPr/>
          </p:nvSpPr>
          <p:spPr>
            <a:xfrm>
              <a:off x="5693635"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rtl="0">
                <a:lnSpc>
                  <a:spcPct val="90000"/>
                </a:lnSpc>
                <a:spcBef>
                  <a:spcPct val="0"/>
                </a:spcBef>
                <a:spcAft>
                  <a:spcPct val="15000"/>
                </a:spcAft>
                <a:buChar char="••"/>
              </a:pPr>
              <a:r>
                <a:rPr lang="tr-TR" sz="2700" b="1" kern="1200" dirty="0" err="1"/>
                <a:t>Ruhsatlama</a:t>
              </a:r>
              <a:endParaRPr lang="tr-TR" sz="2700" kern="1200" dirty="0"/>
            </a:p>
          </p:txBody>
        </p:sp>
      </p:grpSp>
    </p:spTree>
    <p:extLst>
      <p:ext uri="{BB962C8B-B14F-4D97-AF65-F5344CB8AC3E}">
        <p14:creationId xmlns:p14="http://schemas.microsoft.com/office/powerpoint/2010/main" val="293917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b="1" dirty="0">
                <a:latin typeface="+mn-lt"/>
              </a:rPr>
              <a:t>Bulgular</a:t>
            </a:r>
            <a:endParaRPr lang="tr-TR" dirty="0"/>
          </a:p>
        </p:txBody>
      </p:sp>
      <p:sp>
        <p:nvSpPr>
          <p:cNvPr id="3" name="İçerik Yer Tutucusu 2"/>
          <p:cNvSpPr>
            <a:spLocks noGrp="1"/>
          </p:cNvSpPr>
          <p:nvPr>
            <p:ph idx="1"/>
          </p:nvPr>
        </p:nvSpPr>
        <p:spPr>
          <a:xfrm>
            <a:off x="4289367" y="1842250"/>
            <a:ext cx="7064433" cy="4351338"/>
          </a:xfrm>
          <a:solidFill>
            <a:schemeClr val="bg1"/>
          </a:solidFill>
        </p:spPr>
        <p:txBody>
          <a:bodyPr/>
          <a:lstStyle/>
          <a:p>
            <a:endParaRPr lang="tr-TR" dirty="0"/>
          </a:p>
        </p:txBody>
      </p:sp>
      <p:grpSp>
        <p:nvGrpSpPr>
          <p:cNvPr id="10" name="Grup 9"/>
          <p:cNvGrpSpPr/>
          <p:nvPr/>
        </p:nvGrpSpPr>
        <p:grpSpPr>
          <a:xfrm>
            <a:off x="838200" y="2839776"/>
            <a:ext cx="2495388" cy="977478"/>
            <a:chOff x="8538377" y="1161478"/>
            <a:chExt cx="2495388" cy="977478"/>
          </a:xfrm>
        </p:grpSpPr>
        <p:sp>
          <p:nvSpPr>
            <p:cNvPr id="14" name="Dikdörtgen 13"/>
            <p:cNvSpPr/>
            <p:nvPr/>
          </p:nvSpPr>
          <p:spPr>
            <a:xfrm>
              <a:off x="8538377" y="1161478"/>
              <a:ext cx="2495388" cy="977478"/>
            </a:xfrm>
            <a:prstGeom prst="rect">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5" name="Metin kutusu 14"/>
            <p:cNvSpPr txBox="1"/>
            <p:nvPr/>
          </p:nvSpPr>
          <p:spPr>
            <a:xfrm>
              <a:off x="8538377"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a:t>Grup IV.	</a:t>
              </a:r>
              <a:endParaRPr lang="tr-TR" sz="2700" kern="1200" dirty="0"/>
            </a:p>
          </p:txBody>
        </p:sp>
      </p:grpSp>
      <p:grpSp>
        <p:nvGrpSpPr>
          <p:cNvPr id="11" name="Grup 10"/>
          <p:cNvGrpSpPr/>
          <p:nvPr/>
        </p:nvGrpSpPr>
        <p:grpSpPr>
          <a:xfrm>
            <a:off x="838200" y="3817254"/>
            <a:ext cx="2495388" cy="1185840"/>
            <a:chOff x="8538377" y="2138956"/>
            <a:chExt cx="2495388" cy="1185840"/>
          </a:xfrm>
        </p:grpSpPr>
        <p:sp>
          <p:nvSpPr>
            <p:cNvPr id="12" name="Dikdörtgen 11"/>
            <p:cNvSpPr/>
            <p:nvPr/>
          </p:nvSpPr>
          <p:spPr>
            <a:xfrm>
              <a:off x="8538377" y="2138956"/>
              <a:ext cx="2495388" cy="1185840"/>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Metin kutusu 12"/>
            <p:cNvSpPr txBox="1"/>
            <p:nvPr/>
          </p:nvSpPr>
          <p:spPr>
            <a:xfrm>
              <a:off x="8538377"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rtl="0">
                <a:lnSpc>
                  <a:spcPct val="90000"/>
                </a:lnSpc>
                <a:spcBef>
                  <a:spcPct val="0"/>
                </a:spcBef>
                <a:spcAft>
                  <a:spcPct val="15000"/>
                </a:spcAft>
                <a:buChar char="••"/>
              </a:pPr>
              <a:r>
                <a:rPr lang="tr-TR" sz="2700" b="1" kern="1200" dirty="0"/>
                <a:t>Dağıtım</a:t>
              </a:r>
              <a:endParaRPr lang="tr-TR" sz="2700" kern="1200" dirty="0"/>
            </a:p>
          </p:txBody>
        </p:sp>
      </p:grpSp>
    </p:spTree>
    <p:extLst>
      <p:ext uri="{BB962C8B-B14F-4D97-AF65-F5344CB8AC3E}">
        <p14:creationId xmlns:p14="http://schemas.microsoft.com/office/powerpoint/2010/main" val="239815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22" name="Google Shape;537;p53"/>
          <p:cNvSpPr/>
          <p:nvPr/>
        </p:nvSpPr>
        <p:spPr>
          <a:xfrm rot="5400000">
            <a:off x="7151700" y="2468759"/>
            <a:ext cx="978491" cy="6464198"/>
          </a:xfrm>
          <a:prstGeom prst="round2SameRect">
            <a:avLst>
              <a:gd name="adj1" fmla="val 16667"/>
              <a:gd name="adj2" fmla="val 0"/>
            </a:avLst>
          </a:prstGeom>
          <a:solidFill>
            <a:srgbClr val="F7D5CB">
              <a:alpha val="89803"/>
            </a:srgbClr>
          </a:solidFill>
          <a:ln w="9525"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0" name="Google Shape;539;p53"/>
          <p:cNvSpPr/>
          <p:nvPr/>
        </p:nvSpPr>
        <p:spPr>
          <a:xfrm>
            <a:off x="751569" y="5130731"/>
            <a:ext cx="3636110" cy="1223114"/>
          </a:xfrm>
          <a:prstGeom prst="roundRect">
            <a:avLst>
              <a:gd name="adj" fmla="val 16667"/>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endParaRPr/>
          </a:p>
        </p:txBody>
      </p:sp>
      <p:sp>
        <p:nvSpPr>
          <p:cNvPr id="527" name="Google Shape;527;p53"/>
          <p:cNvSpPr txBox="1">
            <a:spLocks noGrp="1"/>
          </p:cNvSpPr>
          <p:nvPr>
            <p:ph type="title"/>
          </p:nvPr>
        </p:nvSpPr>
        <p:spPr>
          <a:xfrm>
            <a:off x="772737" y="198853"/>
            <a:ext cx="7886700"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Hatalar nelerdi?</a:t>
            </a:r>
            <a:endParaRPr dirty="0"/>
          </a:p>
        </p:txBody>
      </p:sp>
      <p:grpSp>
        <p:nvGrpSpPr>
          <p:cNvPr id="528" name="Google Shape;528;p53"/>
          <p:cNvGrpSpPr/>
          <p:nvPr/>
        </p:nvGrpSpPr>
        <p:grpSpPr>
          <a:xfrm>
            <a:off x="772737" y="1262483"/>
            <a:ext cx="10100309" cy="3791655"/>
            <a:chOff x="0" y="2125"/>
            <a:chExt cx="7886700" cy="4347088"/>
          </a:xfrm>
        </p:grpSpPr>
        <p:sp>
          <p:nvSpPr>
            <p:cNvPr id="529" name="Google Shape;529;p53"/>
            <p:cNvSpPr/>
            <p:nvPr/>
          </p:nvSpPr>
          <p:spPr>
            <a:xfrm rot="5400000">
              <a:off x="4802041" y="-1820474"/>
              <a:ext cx="1121829" cy="5047488"/>
            </a:xfrm>
            <a:prstGeom prst="round2SameRect">
              <a:avLst>
                <a:gd name="adj1" fmla="val 16667"/>
                <a:gd name="adj2" fmla="val 0"/>
              </a:avLst>
            </a:prstGeom>
            <a:solidFill>
              <a:srgbClr val="F7D5CB">
                <a:alpha val="89803"/>
              </a:srgbClr>
            </a:solidFill>
            <a:ln w="9525"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30" name="Google Shape;530;p53"/>
            <p:cNvSpPr txBox="1"/>
            <p:nvPr/>
          </p:nvSpPr>
          <p:spPr>
            <a:xfrm>
              <a:off x="2839212" y="197118"/>
              <a:ext cx="4992725" cy="1012303"/>
            </a:xfrm>
            <a:prstGeom prst="rect">
              <a:avLst/>
            </a:prstGeom>
            <a:noFill/>
            <a:ln>
              <a:noFill/>
            </a:ln>
          </p:spPr>
          <p:txBody>
            <a:bodyPr spcFirstLastPara="1" wrap="square" lIns="57150" tIns="28575" rIns="57150" bIns="28575" anchor="ctr" anchorCtr="0">
              <a:noAutofit/>
            </a:bodyPr>
            <a:lstStyle/>
            <a:p>
              <a:pPr marL="114300" lvl="1" indent="-114300">
                <a:lnSpc>
                  <a:spcPct val="90000"/>
                </a:lnSpc>
                <a:buClr>
                  <a:schemeClr val="dk1"/>
                </a:buClr>
                <a:buSzPts val="1500"/>
                <a:buFont typeface="Calibri"/>
                <a:buChar char="•"/>
              </a:pPr>
              <a:r>
                <a:rPr lang="tr-TR" sz="2000" dirty="0">
                  <a:solidFill>
                    <a:schemeClr val="dk1"/>
                  </a:solidFill>
                  <a:ea typeface="Calibri"/>
                  <a:cs typeface="Calibri"/>
                  <a:sym typeface="Calibri"/>
                </a:rPr>
                <a:t>Yetersiz klinik test</a:t>
              </a:r>
            </a:p>
            <a:p>
              <a:pPr marL="114300" lvl="1" indent="-114300">
                <a:lnSpc>
                  <a:spcPct val="90000"/>
                </a:lnSpc>
                <a:buClr>
                  <a:schemeClr val="dk1"/>
                </a:buClr>
                <a:buSzPts val="1500"/>
                <a:buFont typeface="Calibri"/>
                <a:buChar char="•"/>
              </a:pPr>
              <a:r>
                <a:rPr lang="tr-TR" sz="2000" dirty="0">
                  <a:solidFill>
                    <a:schemeClr val="dk1"/>
                  </a:solidFill>
                  <a:ea typeface="Calibri"/>
                  <a:cs typeface="Calibri"/>
                  <a:sym typeface="Calibri"/>
                </a:rPr>
                <a:t>Hamilelik sırasındaki etkiler için çalışma olmaması</a:t>
              </a:r>
              <a:endParaRPr sz="2000" dirty="0">
                <a:solidFill>
                  <a:schemeClr val="dk1"/>
                </a:solidFill>
                <a:latin typeface="Calibri"/>
                <a:ea typeface="Calibri"/>
                <a:cs typeface="Calibri"/>
                <a:sym typeface="Calibri"/>
              </a:endParaRPr>
            </a:p>
          </p:txBody>
        </p:sp>
        <p:sp>
          <p:nvSpPr>
            <p:cNvPr id="531" name="Google Shape;531;p53"/>
            <p:cNvSpPr/>
            <p:nvPr/>
          </p:nvSpPr>
          <p:spPr>
            <a:xfrm>
              <a:off x="0" y="2125"/>
              <a:ext cx="2839211" cy="1402286"/>
            </a:xfrm>
            <a:prstGeom prst="roundRect">
              <a:avLst>
                <a:gd name="adj" fmla="val 16667"/>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endParaRPr/>
            </a:p>
          </p:txBody>
        </p:sp>
        <p:sp>
          <p:nvSpPr>
            <p:cNvPr id="532" name="Google Shape;532;p53"/>
            <p:cNvSpPr txBox="1"/>
            <p:nvPr/>
          </p:nvSpPr>
          <p:spPr>
            <a:xfrm>
              <a:off x="68454" y="70579"/>
              <a:ext cx="2702303" cy="1265378"/>
            </a:xfrm>
            <a:prstGeom prst="rect">
              <a:avLst/>
            </a:prstGeom>
            <a:noFill/>
            <a:ln>
              <a:noFill/>
            </a:ln>
          </p:spPr>
          <p:txBody>
            <a:bodyPr spcFirstLastPara="1" wrap="square" lIns="110475" tIns="55225" rIns="110475" bIns="55225" anchor="ctr" anchorCtr="0">
              <a:noAutofit/>
            </a:bodyPr>
            <a:lstStyle/>
            <a:p>
              <a:pPr algn="ctr">
                <a:lnSpc>
                  <a:spcPct val="90000"/>
                </a:lnSpc>
                <a:buClr>
                  <a:schemeClr val="lt1"/>
                </a:buClr>
                <a:buSzPts val="2900"/>
              </a:pPr>
              <a:r>
                <a:rPr lang="tr-TR" sz="2800" b="1" dirty="0">
                  <a:solidFill>
                    <a:schemeClr val="lt1"/>
                  </a:solidFill>
                  <a:ea typeface="Calibri"/>
                  <a:cs typeface="Calibri"/>
                  <a:sym typeface="Calibri"/>
                </a:rPr>
                <a:t>Titiz GLP ve </a:t>
              </a:r>
              <a:r>
                <a:rPr lang="tr-TR" sz="2800" b="1" dirty="0" err="1">
                  <a:solidFill>
                    <a:schemeClr val="lt1"/>
                  </a:solidFill>
                  <a:ea typeface="Calibri"/>
                  <a:cs typeface="Calibri"/>
                  <a:sym typeface="Calibri"/>
                </a:rPr>
                <a:t>GCPTestlerinin</a:t>
              </a:r>
              <a:r>
                <a:rPr lang="tr-TR" sz="2800" b="1" dirty="0">
                  <a:solidFill>
                    <a:schemeClr val="lt1"/>
                  </a:solidFill>
                  <a:ea typeface="Calibri"/>
                  <a:cs typeface="Calibri"/>
                  <a:sym typeface="Calibri"/>
                </a:rPr>
                <a:t> Eksikliği</a:t>
              </a:r>
              <a:endParaRPr sz="2800" b="1" dirty="0">
                <a:solidFill>
                  <a:schemeClr val="lt1"/>
                </a:solidFill>
                <a:latin typeface="Calibri"/>
                <a:ea typeface="Calibri"/>
                <a:cs typeface="Calibri"/>
                <a:sym typeface="Calibri"/>
              </a:endParaRPr>
            </a:p>
          </p:txBody>
        </p:sp>
        <p:sp>
          <p:nvSpPr>
            <p:cNvPr id="533" name="Google Shape;533;p53"/>
            <p:cNvSpPr/>
            <p:nvPr/>
          </p:nvSpPr>
          <p:spPr>
            <a:xfrm rot="5400000">
              <a:off x="4802041" y="-348073"/>
              <a:ext cx="1121829" cy="5047488"/>
            </a:xfrm>
            <a:prstGeom prst="round2SameRect">
              <a:avLst>
                <a:gd name="adj1" fmla="val 16667"/>
                <a:gd name="adj2" fmla="val 0"/>
              </a:avLst>
            </a:prstGeom>
            <a:solidFill>
              <a:srgbClr val="F7D5CB">
                <a:alpha val="89803"/>
              </a:srgbClr>
            </a:solidFill>
            <a:ln w="9525"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34" name="Google Shape;534;p53"/>
            <p:cNvSpPr txBox="1"/>
            <p:nvPr/>
          </p:nvSpPr>
          <p:spPr>
            <a:xfrm>
              <a:off x="2839212" y="1669519"/>
              <a:ext cx="4992725" cy="1012303"/>
            </a:xfrm>
            <a:prstGeom prst="rect">
              <a:avLst/>
            </a:prstGeom>
            <a:noFill/>
            <a:ln>
              <a:noFill/>
            </a:ln>
          </p:spPr>
          <p:txBody>
            <a:bodyPr spcFirstLastPara="1" wrap="square" lIns="57150" tIns="28575" rIns="57150" bIns="28575" anchor="ctr" anchorCtr="0">
              <a:noAutofit/>
            </a:bodyPr>
            <a:lstStyle/>
            <a:p>
              <a:pPr marL="114300" lvl="1" indent="-114300">
                <a:lnSpc>
                  <a:spcPct val="90000"/>
                </a:lnSpc>
                <a:buClr>
                  <a:schemeClr val="dk1"/>
                </a:buClr>
                <a:buSzPts val="1500"/>
                <a:buFont typeface="Calibri"/>
                <a:buChar char="•"/>
              </a:pPr>
              <a:r>
                <a:rPr lang="tr-TR" sz="2000" dirty="0">
                  <a:solidFill>
                    <a:schemeClr val="dk1"/>
                  </a:solidFill>
                  <a:ea typeface="Calibri"/>
                  <a:cs typeface="Calibri"/>
                  <a:sym typeface="Calibri"/>
                </a:rPr>
                <a:t>Uygun dokümantasyon olmaması ve düzgün kayıt tutulmaması nedeniyle kaynak takibinin yapılamaması</a:t>
              </a:r>
            </a:p>
            <a:p>
              <a:pPr marL="114300" lvl="1" indent="-114300">
                <a:lnSpc>
                  <a:spcPct val="90000"/>
                </a:lnSpc>
                <a:buClr>
                  <a:schemeClr val="dk1"/>
                </a:buClr>
                <a:buSzPts val="1500"/>
                <a:buFont typeface="Calibri"/>
                <a:buChar char="•"/>
              </a:pPr>
              <a:r>
                <a:rPr lang="tr-TR" sz="2000" dirty="0" err="1">
                  <a:solidFill>
                    <a:schemeClr val="dk1"/>
                  </a:solidFill>
                  <a:ea typeface="Calibri"/>
                  <a:cs typeface="Calibri"/>
                  <a:sym typeface="Calibri"/>
                </a:rPr>
                <a:t>Advers</a:t>
              </a:r>
              <a:r>
                <a:rPr lang="tr-TR" sz="2000" dirty="0">
                  <a:solidFill>
                    <a:schemeClr val="dk1"/>
                  </a:solidFill>
                  <a:ea typeface="Calibri"/>
                  <a:cs typeface="Calibri"/>
                  <a:sym typeface="Calibri"/>
                </a:rPr>
                <a:t> etkilerin araştırılmasının önündeki engeller</a:t>
              </a:r>
              <a:endParaRPr sz="2000" dirty="0">
                <a:solidFill>
                  <a:schemeClr val="dk1"/>
                </a:solidFill>
                <a:latin typeface="Calibri"/>
                <a:ea typeface="Calibri"/>
                <a:cs typeface="Calibri"/>
                <a:sym typeface="Calibri"/>
              </a:endParaRPr>
            </a:p>
          </p:txBody>
        </p:sp>
        <p:sp>
          <p:nvSpPr>
            <p:cNvPr id="535" name="Google Shape;535;p53"/>
            <p:cNvSpPr/>
            <p:nvPr/>
          </p:nvSpPr>
          <p:spPr>
            <a:xfrm>
              <a:off x="0" y="1474526"/>
              <a:ext cx="2839211" cy="1402286"/>
            </a:xfrm>
            <a:prstGeom prst="roundRect">
              <a:avLst>
                <a:gd name="adj" fmla="val 16667"/>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endParaRPr/>
            </a:p>
          </p:txBody>
        </p:sp>
        <p:sp>
          <p:nvSpPr>
            <p:cNvPr id="536" name="Google Shape;536;p53"/>
            <p:cNvSpPr txBox="1"/>
            <p:nvPr/>
          </p:nvSpPr>
          <p:spPr>
            <a:xfrm>
              <a:off x="68454" y="1542981"/>
              <a:ext cx="2702303" cy="1265378"/>
            </a:xfrm>
            <a:prstGeom prst="rect">
              <a:avLst/>
            </a:prstGeom>
            <a:noFill/>
            <a:ln>
              <a:noFill/>
            </a:ln>
          </p:spPr>
          <p:txBody>
            <a:bodyPr spcFirstLastPara="1" wrap="square" lIns="110475" tIns="55225" rIns="110475" bIns="55225" anchor="ctr" anchorCtr="0">
              <a:noAutofit/>
            </a:bodyPr>
            <a:lstStyle/>
            <a:p>
              <a:pPr algn="ctr">
                <a:lnSpc>
                  <a:spcPct val="90000"/>
                </a:lnSpc>
                <a:buClr>
                  <a:schemeClr val="lt1"/>
                </a:buClr>
                <a:buSzPts val="2900"/>
              </a:pPr>
              <a:r>
                <a:rPr lang="tr-TR" sz="2800" b="1" dirty="0">
                  <a:solidFill>
                    <a:schemeClr val="lt1"/>
                  </a:solidFill>
                  <a:ea typeface="Calibri"/>
                  <a:cs typeface="Calibri"/>
                  <a:sym typeface="Calibri"/>
                </a:rPr>
                <a:t>Yetersiz Dokümantasyon</a:t>
              </a:r>
              <a:endParaRPr sz="2800" b="1" dirty="0">
                <a:solidFill>
                  <a:schemeClr val="lt1"/>
                </a:solidFill>
                <a:latin typeface="Calibri"/>
                <a:ea typeface="Calibri"/>
                <a:cs typeface="Calibri"/>
                <a:sym typeface="Calibri"/>
              </a:endParaRPr>
            </a:p>
          </p:txBody>
        </p:sp>
        <p:sp>
          <p:nvSpPr>
            <p:cNvPr id="537" name="Google Shape;537;p53"/>
            <p:cNvSpPr/>
            <p:nvPr/>
          </p:nvSpPr>
          <p:spPr>
            <a:xfrm rot="5400000">
              <a:off x="4802041" y="1124327"/>
              <a:ext cx="1121829" cy="5047488"/>
            </a:xfrm>
            <a:prstGeom prst="round2SameRect">
              <a:avLst>
                <a:gd name="adj1" fmla="val 16667"/>
                <a:gd name="adj2" fmla="val 0"/>
              </a:avLst>
            </a:prstGeom>
            <a:solidFill>
              <a:srgbClr val="F7D5CB">
                <a:alpha val="89803"/>
              </a:srgbClr>
            </a:solidFill>
            <a:ln w="9525" cap="flat" cmpd="sng">
              <a:solidFill>
                <a:srgbClr val="F7D5CB">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38" name="Google Shape;538;p53"/>
            <p:cNvSpPr txBox="1"/>
            <p:nvPr/>
          </p:nvSpPr>
          <p:spPr>
            <a:xfrm>
              <a:off x="2839212" y="3141920"/>
              <a:ext cx="4992725" cy="1012303"/>
            </a:xfrm>
            <a:prstGeom prst="rect">
              <a:avLst/>
            </a:prstGeom>
            <a:noFill/>
            <a:ln>
              <a:noFill/>
            </a:ln>
          </p:spPr>
          <p:txBody>
            <a:bodyPr spcFirstLastPara="1" wrap="square" lIns="57150" tIns="28575" rIns="57150" bIns="28575" anchor="ctr" anchorCtr="0">
              <a:noAutofit/>
            </a:bodyPr>
            <a:lstStyle/>
            <a:p>
              <a:pPr marL="114300" lvl="1" indent="-114300">
                <a:lnSpc>
                  <a:spcPct val="90000"/>
                </a:lnSpc>
                <a:buClr>
                  <a:schemeClr val="dk1"/>
                </a:buClr>
                <a:buSzPts val="1500"/>
                <a:buFont typeface="Calibri"/>
                <a:buChar char="•"/>
              </a:pPr>
              <a:r>
                <a:rPr lang="tr-TR" sz="2000" dirty="0">
                  <a:solidFill>
                    <a:schemeClr val="dk1"/>
                  </a:solidFill>
                  <a:ea typeface="Calibri"/>
                  <a:cs typeface="Calibri"/>
                  <a:sym typeface="Calibri"/>
                </a:rPr>
                <a:t>Sıkı GMP standartları mevcut değil</a:t>
              </a:r>
            </a:p>
            <a:p>
              <a:pPr marL="114300" lvl="1" indent="-114300">
                <a:lnSpc>
                  <a:spcPct val="90000"/>
                </a:lnSpc>
                <a:buClr>
                  <a:schemeClr val="dk1"/>
                </a:buClr>
                <a:buSzPts val="1500"/>
                <a:buFont typeface="Calibri"/>
                <a:buChar char="•"/>
              </a:pPr>
              <a:r>
                <a:rPr lang="tr-TR" sz="2000" dirty="0">
                  <a:solidFill>
                    <a:schemeClr val="dk1"/>
                  </a:solidFill>
                  <a:ea typeface="Calibri"/>
                  <a:cs typeface="Calibri"/>
                  <a:sym typeface="Calibri"/>
                </a:rPr>
                <a:t>Yeterli güvenlik değerlendirmesi bulunmaması</a:t>
              </a:r>
              <a:endParaRPr sz="2000" dirty="0">
                <a:solidFill>
                  <a:schemeClr val="dk1"/>
                </a:solidFill>
                <a:latin typeface="Calibri"/>
                <a:ea typeface="Calibri"/>
                <a:cs typeface="Calibri"/>
                <a:sym typeface="Calibri"/>
              </a:endParaRPr>
            </a:p>
          </p:txBody>
        </p:sp>
        <p:sp>
          <p:nvSpPr>
            <p:cNvPr id="539" name="Google Shape;539;p53"/>
            <p:cNvSpPr/>
            <p:nvPr/>
          </p:nvSpPr>
          <p:spPr>
            <a:xfrm>
              <a:off x="0" y="2946927"/>
              <a:ext cx="2839211" cy="1402286"/>
            </a:xfrm>
            <a:prstGeom prst="roundRect">
              <a:avLst>
                <a:gd name="adj" fmla="val 16667"/>
              </a:avLst>
            </a:pr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endParaRPr/>
            </a:p>
          </p:txBody>
        </p:sp>
        <p:sp>
          <p:nvSpPr>
            <p:cNvPr id="540" name="Google Shape;540;p53"/>
            <p:cNvSpPr txBox="1"/>
            <p:nvPr/>
          </p:nvSpPr>
          <p:spPr>
            <a:xfrm>
              <a:off x="68454" y="3015380"/>
              <a:ext cx="2702303" cy="1265378"/>
            </a:xfrm>
            <a:prstGeom prst="rect">
              <a:avLst/>
            </a:prstGeom>
            <a:noFill/>
            <a:ln>
              <a:noFill/>
            </a:ln>
          </p:spPr>
          <p:txBody>
            <a:bodyPr spcFirstLastPara="1" wrap="square" lIns="110475" tIns="55225" rIns="110475" bIns="55225" anchor="ctr" anchorCtr="0">
              <a:noAutofit/>
            </a:bodyPr>
            <a:lstStyle/>
            <a:p>
              <a:pPr algn="ctr">
                <a:lnSpc>
                  <a:spcPct val="90000"/>
                </a:lnSpc>
                <a:buClr>
                  <a:schemeClr val="lt1"/>
                </a:buClr>
                <a:buSzPts val="2900"/>
              </a:pPr>
              <a:r>
                <a:rPr lang="tr-TR" sz="2800" b="1" dirty="0">
                  <a:solidFill>
                    <a:schemeClr val="lt1"/>
                  </a:solidFill>
                  <a:ea typeface="Calibri"/>
                  <a:cs typeface="Calibri"/>
                  <a:sym typeface="Calibri"/>
                </a:rPr>
                <a:t>Düzenleyici Gözetim</a:t>
              </a:r>
              <a:endParaRPr sz="2800" b="1" dirty="0">
                <a:solidFill>
                  <a:schemeClr val="lt1"/>
                </a:solidFill>
                <a:latin typeface="Calibri"/>
                <a:ea typeface="Calibri"/>
                <a:cs typeface="Calibri"/>
                <a:sym typeface="Calibri"/>
              </a:endParaRPr>
            </a:p>
          </p:txBody>
        </p:sp>
      </p:grpSp>
      <p:sp>
        <p:nvSpPr>
          <p:cNvPr id="18" name="Google Shape;538;p53"/>
          <p:cNvSpPr txBox="1"/>
          <p:nvPr/>
        </p:nvSpPr>
        <p:spPr>
          <a:xfrm>
            <a:off x="4408846" y="5170231"/>
            <a:ext cx="6394065" cy="1012303"/>
          </a:xfrm>
          <a:prstGeom prst="rect">
            <a:avLst/>
          </a:prstGeom>
          <a:noFill/>
          <a:ln>
            <a:noFill/>
          </a:ln>
        </p:spPr>
        <p:txBody>
          <a:bodyPr spcFirstLastPara="1" wrap="square" lIns="57150" tIns="28575" rIns="57150" bIns="28575" anchor="ctr" anchorCtr="0">
            <a:noAutofit/>
          </a:bodyPr>
          <a:lstStyle/>
          <a:p>
            <a:pPr marL="114300" lvl="1" indent="-114300">
              <a:lnSpc>
                <a:spcPct val="90000"/>
              </a:lnSpc>
              <a:buClr>
                <a:schemeClr val="dk1"/>
              </a:buClr>
              <a:buSzPts val="1500"/>
              <a:buFont typeface="Calibri"/>
              <a:buChar char="•"/>
            </a:pPr>
            <a:r>
              <a:rPr lang="tr-TR" sz="2000" dirty="0"/>
              <a:t>Farmakovijilans bildirimlerinin yetersizliği ve değerlendirilmemesi </a:t>
            </a:r>
          </a:p>
          <a:p>
            <a:pPr marL="114300" lvl="1" indent="-114300">
              <a:lnSpc>
                <a:spcPct val="90000"/>
              </a:lnSpc>
              <a:buClr>
                <a:schemeClr val="dk1"/>
              </a:buClr>
              <a:buSzPts val="1500"/>
              <a:buFont typeface="Calibri"/>
              <a:buChar char="•"/>
            </a:pPr>
            <a:r>
              <a:rPr lang="tr-TR" sz="2000" dirty="0"/>
              <a:t>Ciddi olmayan izleme ve risk temelli sistemler</a:t>
            </a:r>
          </a:p>
        </p:txBody>
      </p:sp>
      <p:sp>
        <p:nvSpPr>
          <p:cNvPr id="2" name="Dikdörtgen 1"/>
          <p:cNvSpPr/>
          <p:nvPr/>
        </p:nvSpPr>
        <p:spPr>
          <a:xfrm>
            <a:off x="1233040" y="5294473"/>
            <a:ext cx="2673169" cy="895630"/>
          </a:xfrm>
          <a:prstGeom prst="rect">
            <a:avLst/>
          </a:prstGeom>
        </p:spPr>
        <p:txBody>
          <a:bodyPr wrap="none">
            <a:spAutoFit/>
          </a:bodyPr>
          <a:lstStyle/>
          <a:p>
            <a:pPr algn="ctr">
              <a:lnSpc>
                <a:spcPct val="90000"/>
              </a:lnSpc>
              <a:buClr>
                <a:schemeClr val="lt1"/>
              </a:buClr>
              <a:buSzPts val="2900"/>
            </a:pPr>
            <a:r>
              <a:rPr lang="tr-TR" sz="2800" b="1" dirty="0">
                <a:solidFill>
                  <a:schemeClr val="lt1"/>
                </a:solidFill>
                <a:ea typeface="Calibri"/>
                <a:cs typeface="Calibri"/>
                <a:sym typeface="Calibri"/>
              </a:rPr>
              <a:t>Yetersiz </a:t>
            </a:r>
          </a:p>
          <a:p>
            <a:pPr algn="ctr">
              <a:lnSpc>
                <a:spcPct val="90000"/>
              </a:lnSpc>
              <a:buClr>
                <a:schemeClr val="lt1"/>
              </a:buClr>
              <a:buSzPts val="2900"/>
            </a:pPr>
            <a:r>
              <a:rPr lang="tr-TR" sz="2800" b="1" dirty="0" err="1">
                <a:solidFill>
                  <a:schemeClr val="lt1"/>
                </a:solidFill>
                <a:ea typeface="Calibri"/>
                <a:cs typeface="Calibri"/>
                <a:sym typeface="Calibri"/>
              </a:rPr>
              <a:t>Farmakovigilans</a:t>
            </a:r>
            <a:endParaRPr lang="tr-TR" sz="1600" b="1" dirty="0">
              <a:solidFill>
                <a:schemeClr val="lt1"/>
              </a:solidFill>
              <a:ea typeface="Calibri"/>
              <a:cs typeface="Calibri"/>
              <a:sym typeface="Calibri"/>
            </a:endParaRPr>
          </a:p>
        </p:txBody>
      </p:sp>
    </p:spTree>
    <p:extLst>
      <p:ext uri="{BB962C8B-B14F-4D97-AF65-F5344CB8AC3E}">
        <p14:creationId xmlns:p14="http://schemas.microsoft.com/office/powerpoint/2010/main" val="135358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9" name="Google Shape;569;p55"/>
          <p:cNvSpPr txBox="1">
            <a:spLocks noGrp="1"/>
          </p:cNvSpPr>
          <p:nvPr>
            <p:ph type="title"/>
          </p:nvPr>
        </p:nvSpPr>
        <p:spPr>
          <a:xfrm>
            <a:off x="2152650" y="365126"/>
            <a:ext cx="7886700" cy="1325563"/>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Ne yapılması gerekiyor?</a:t>
            </a:r>
            <a:endParaRPr dirty="0"/>
          </a:p>
        </p:txBody>
      </p:sp>
      <p:grpSp>
        <p:nvGrpSpPr>
          <p:cNvPr id="570" name="Google Shape;570;p55"/>
          <p:cNvGrpSpPr/>
          <p:nvPr/>
        </p:nvGrpSpPr>
        <p:grpSpPr>
          <a:xfrm>
            <a:off x="2152650" y="2099955"/>
            <a:ext cx="7886700" cy="3802679"/>
            <a:chOff x="0" y="274329"/>
            <a:chExt cx="7886700" cy="3802679"/>
          </a:xfrm>
        </p:grpSpPr>
        <p:sp>
          <p:nvSpPr>
            <p:cNvPr id="571" name="Google Shape;571;p55"/>
            <p:cNvSpPr/>
            <p:nvPr/>
          </p:nvSpPr>
          <p:spPr>
            <a:xfrm>
              <a:off x="0" y="584289"/>
              <a:ext cx="7886700" cy="5292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2" name="Google Shape;572;p55"/>
            <p:cNvSpPr/>
            <p:nvPr/>
          </p:nvSpPr>
          <p:spPr>
            <a:xfrm>
              <a:off x="394335" y="274329"/>
              <a:ext cx="5520690" cy="61992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3" name="Google Shape;573;p55"/>
            <p:cNvSpPr txBox="1"/>
            <p:nvPr/>
          </p:nvSpPr>
          <p:spPr>
            <a:xfrm>
              <a:off x="424597" y="30459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400" b="1" dirty="0">
                  <a:solidFill>
                    <a:schemeClr val="lt1"/>
                  </a:solidFill>
                  <a:ea typeface="Calibri"/>
                  <a:cs typeface="Calibri"/>
                  <a:sym typeface="Calibri"/>
                </a:rPr>
                <a:t>Titiz testler ve dokümantasyon</a:t>
              </a:r>
              <a:endParaRPr sz="2400" b="1" dirty="0">
                <a:solidFill>
                  <a:schemeClr val="lt1"/>
                </a:solidFill>
                <a:latin typeface="Calibri"/>
                <a:ea typeface="Calibri"/>
                <a:cs typeface="Calibri"/>
                <a:sym typeface="Calibri"/>
              </a:endParaRPr>
            </a:p>
          </p:txBody>
        </p:sp>
        <p:sp>
          <p:nvSpPr>
            <p:cNvPr id="574" name="Google Shape;574;p55"/>
            <p:cNvSpPr/>
            <p:nvPr/>
          </p:nvSpPr>
          <p:spPr>
            <a:xfrm>
              <a:off x="0" y="1536849"/>
              <a:ext cx="7886700" cy="529200"/>
            </a:xfrm>
            <a:prstGeom prst="rect">
              <a:avLst/>
            </a:prstGeom>
            <a:solidFill>
              <a:schemeClr val="lt1">
                <a:alpha val="89803"/>
              </a:schemeClr>
            </a:solidFill>
            <a:ln w="12700" cap="flat" cmpd="sng">
              <a:solidFill>
                <a:srgbClr val="C47F6E"/>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5" name="Google Shape;575;p55"/>
            <p:cNvSpPr/>
            <p:nvPr/>
          </p:nvSpPr>
          <p:spPr>
            <a:xfrm>
              <a:off x="394335" y="1226889"/>
              <a:ext cx="5520690" cy="619920"/>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6" name="Google Shape;576;p55"/>
            <p:cNvSpPr txBox="1"/>
            <p:nvPr/>
          </p:nvSpPr>
          <p:spPr>
            <a:xfrm>
              <a:off x="424597" y="125715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400" b="1" dirty="0">
                  <a:solidFill>
                    <a:schemeClr val="lt1"/>
                  </a:solidFill>
                  <a:ea typeface="Calibri"/>
                  <a:cs typeface="Calibri"/>
                  <a:sym typeface="Calibri"/>
                </a:rPr>
                <a:t>Güçlü </a:t>
              </a:r>
              <a:r>
                <a:rPr lang="tr-TR" sz="2400" b="1" dirty="0" err="1">
                  <a:solidFill>
                    <a:schemeClr val="lt1"/>
                  </a:solidFill>
                  <a:ea typeface="Calibri"/>
                  <a:cs typeface="Calibri"/>
                  <a:sym typeface="Calibri"/>
                </a:rPr>
                <a:t>GxP</a:t>
              </a:r>
              <a:r>
                <a:rPr lang="tr-TR" sz="2400" b="1" dirty="0">
                  <a:solidFill>
                    <a:schemeClr val="lt1"/>
                  </a:solidFill>
                  <a:ea typeface="Calibri"/>
                  <a:cs typeface="Calibri"/>
                  <a:sym typeface="Calibri"/>
                </a:rPr>
                <a:t> standartları uygulayın ve uygulatın</a:t>
              </a:r>
              <a:endParaRPr sz="2400" b="1" dirty="0">
                <a:solidFill>
                  <a:schemeClr val="lt1"/>
                </a:solidFill>
                <a:latin typeface="Calibri"/>
                <a:ea typeface="Calibri"/>
                <a:cs typeface="Calibri"/>
                <a:sym typeface="Calibri"/>
              </a:endParaRPr>
            </a:p>
          </p:txBody>
        </p:sp>
        <p:sp>
          <p:nvSpPr>
            <p:cNvPr id="577" name="Google Shape;577;p55"/>
            <p:cNvSpPr/>
            <p:nvPr/>
          </p:nvSpPr>
          <p:spPr>
            <a:xfrm>
              <a:off x="0" y="2489409"/>
              <a:ext cx="7886700" cy="1587599"/>
            </a:xfrm>
            <a:prstGeom prst="rect">
              <a:avLst/>
            </a:prstGeom>
            <a:solidFill>
              <a:schemeClr val="lt1">
                <a:alpha val="89803"/>
              </a:schemeClr>
            </a:solidFill>
            <a:ln w="12700" cap="flat" cmpd="sng">
              <a:solidFill>
                <a:srgbClr val="A4A4A4"/>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78" name="Google Shape;578;p55"/>
            <p:cNvSpPr txBox="1"/>
            <p:nvPr/>
          </p:nvSpPr>
          <p:spPr>
            <a:xfrm>
              <a:off x="0" y="2489409"/>
              <a:ext cx="7886700" cy="1587599"/>
            </a:xfrm>
            <a:prstGeom prst="rect">
              <a:avLst/>
            </a:prstGeom>
            <a:noFill/>
            <a:ln>
              <a:noFill/>
            </a:ln>
          </p:spPr>
          <p:txBody>
            <a:bodyPr spcFirstLastPara="1" wrap="square" lIns="612075" tIns="437375" rIns="612075" bIns="149350" anchor="t" anchorCtr="0">
              <a:noAutofit/>
            </a:bodyPr>
            <a:lstStyle/>
            <a:p>
              <a:pPr marL="228600" lvl="1" indent="-228600">
                <a:lnSpc>
                  <a:spcPct val="90000"/>
                </a:lnSpc>
                <a:buClr>
                  <a:schemeClr val="dk1"/>
                </a:buClr>
                <a:buSzPts val="2100"/>
                <a:buFont typeface="Calibri"/>
                <a:buChar char="•"/>
              </a:pPr>
              <a:r>
                <a:rPr lang="tr-TR" sz="2100" dirty="0">
                  <a:solidFill>
                    <a:schemeClr val="dk1"/>
                  </a:solidFill>
                  <a:ea typeface="Calibri"/>
                  <a:cs typeface="Calibri"/>
                  <a:sym typeface="Calibri"/>
                </a:rPr>
                <a:t>pazarlama öncesi testler</a:t>
              </a:r>
            </a:p>
            <a:p>
              <a:pPr marL="228600" lvl="1" indent="-228600">
                <a:lnSpc>
                  <a:spcPct val="90000"/>
                </a:lnSpc>
                <a:buClr>
                  <a:schemeClr val="dk1"/>
                </a:buClr>
                <a:buSzPts val="2100"/>
                <a:buFont typeface="Calibri"/>
                <a:buChar char="•"/>
              </a:pPr>
              <a:r>
                <a:rPr lang="tr-TR" sz="2100" dirty="0">
                  <a:solidFill>
                    <a:schemeClr val="dk1"/>
                  </a:solidFill>
                  <a:ea typeface="Calibri"/>
                  <a:cs typeface="Calibri"/>
                  <a:sym typeface="Calibri"/>
                </a:rPr>
                <a:t>advers olayların izlenmesi</a:t>
              </a:r>
            </a:p>
            <a:p>
              <a:pPr marL="228600" lvl="1" indent="-228600">
                <a:lnSpc>
                  <a:spcPct val="90000"/>
                </a:lnSpc>
                <a:buClr>
                  <a:schemeClr val="dk1"/>
                </a:buClr>
                <a:buSzPts val="2100"/>
                <a:buFont typeface="Calibri"/>
                <a:buChar char="•"/>
              </a:pPr>
              <a:r>
                <a:rPr lang="tr-TR" sz="2100" dirty="0">
                  <a:solidFill>
                    <a:schemeClr val="dk1"/>
                  </a:solidFill>
                  <a:ea typeface="Calibri"/>
                  <a:cs typeface="Calibri"/>
                  <a:sym typeface="Calibri"/>
                </a:rPr>
                <a:t>pazar sonrası gözetim</a:t>
              </a:r>
              <a:endParaRPr sz="2100" dirty="0">
                <a:solidFill>
                  <a:schemeClr val="dk1"/>
                </a:solidFill>
                <a:latin typeface="Calibri"/>
                <a:ea typeface="Calibri"/>
                <a:cs typeface="Calibri"/>
                <a:sym typeface="Calibri"/>
              </a:endParaRPr>
            </a:p>
          </p:txBody>
        </p:sp>
        <p:sp>
          <p:nvSpPr>
            <p:cNvPr id="579" name="Google Shape;579;p55"/>
            <p:cNvSpPr/>
            <p:nvPr/>
          </p:nvSpPr>
          <p:spPr>
            <a:xfrm>
              <a:off x="394335" y="2179449"/>
              <a:ext cx="5520690" cy="619920"/>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80" name="Google Shape;580;p55"/>
            <p:cNvSpPr txBox="1"/>
            <p:nvPr/>
          </p:nvSpPr>
          <p:spPr>
            <a:xfrm>
              <a:off x="424597" y="2209711"/>
              <a:ext cx="5460166" cy="559396"/>
            </a:xfrm>
            <a:prstGeom prst="rect">
              <a:avLst/>
            </a:prstGeom>
            <a:noFill/>
            <a:ln>
              <a:noFill/>
            </a:ln>
          </p:spPr>
          <p:txBody>
            <a:bodyPr spcFirstLastPara="1" wrap="square" lIns="208650" tIns="0" rIns="208650" bIns="0" anchor="ctr" anchorCtr="0">
              <a:noAutofit/>
            </a:bodyPr>
            <a:lstStyle/>
            <a:p>
              <a:pPr>
                <a:lnSpc>
                  <a:spcPct val="90000"/>
                </a:lnSpc>
                <a:buClr>
                  <a:schemeClr val="lt1"/>
                </a:buClr>
                <a:buSzPts val="2100"/>
              </a:pPr>
              <a:r>
                <a:rPr lang="tr-TR" sz="2400" b="1" dirty="0">
                  <a:solidFill>
                    <a:schemeClr val="lt1"/>
                  </a:solidFill>
                  <a:ea typeface="Calibri"/>
                  <a:cs typeface="Calibri"/>
                  <a:sym typeface="Calibri"/>
                </a:rPr>
                <a:t>………..için sürekli farkındalık</a:t>
              </a:r>
              <a:endParaRPr sz="2400" b="1"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60869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err="1">
                <a:latin typeface="+mn-lt"/>
              </a:rPr>
              <a:t>Thalidomid</a:t>
            </a:r>
            <a:r>
              <a:rPr lang="tr-TR" sz="4000" b="1" dirty="0">
                <a:latin typeface="+mn-lt"/>
              </a:rPr>
              <a:t> Davasının Sonuçları</a:t>
            </a:r>
          </a:p>
        </p:txBody>
      </p:sp>
      <p:sp>
        <p:nvSpPr>
          <p:cNvPr id="3" name="İçerik Yer Tutucusu 2"/>
          <p:cNvSpPr>
            <a:spLocks noGrp="1"/>
          </p:cNvSpPr>
          <p:nvPr>
            <p:ph idx="1"/>
          </p:nvPr>
        </p:nvSpPr>
        <p:spPr/>
        <p:txBody>
          <a:bodyPr>
            <a:normAutofit/>
          </a:bodyPr>
          <a:lstStyle/>
          <a:p>
            <a:r>
              <a:rPr lang="tr-TR" dirty="0"/>
              <a:t>Güçlendirilmiş Düzenleyici Gözetim</a:t>
            </a:r>
          </a:p>
          <a:p>
            <a:r>
              <a:rPr lang="tr-TR" dirty="0"/>
              <a:t>Klinik Öncesi Test Standartları</a:t>
            </a:r>
          </a:p>
          <a:p>
            <a:r>
              <a:rPr lang="tr-TR" dirty="0"/>
              <a:t>Sıkı Klinik Araştırma Gereklilikleri</a:t>
            </a:r>
          </a:p>
          <a:p>
            <a:r>
              <a:rPr lang="tr-TR" dirty="0" err="1"/>
              <a:t>Advers</a:t>
            </a:r>
            <a:r>
              <a:rPr lang="tr-TR" dirty="0"/>
              <a:t> Olayların Gelişmiş İzlenmesi</a:t>
            </a:r>
          </a:p>
          <a:p>
            <a:r>
              <a:rPr lang="tr-TR" dirty="0" err="1"/>
              <a:t>Teratojenite</a:t>
            </a:r>
            <a:r>
              <a:rPr lang="tr-TR" dirty="0"/>
              <a:t> Konusunda Artan Farkındalık</a:t>
            </a:r>
          </a:p>
          <a:p>
            <a:r>
              <a:rPr lang="tr-TR" dirty="0"/>
              <a:t>İlaç Onay Sürecine Hasta Katılımı</a:t>
            </a:r>
          </a:p>
          <a:p>
            <a:r>
              <a:rPr lang="tr-TR" dirty="0"/>
              <a:t>İlaç Güvenliği Konusunda Küresel İşbirliği</a:t>
            </a:r>
          </a:p>
        </p:txBody>
      </p:sp>
    </p:spTree>
    <p:extLst>
      <p:ext uri="{BB962C8B-B14F-4D97-AF65-F5344CB8AC3E}">
        <p14:creationId xmlns:p14="http://schemas.microsoft.com/office/powerpoint/2010/main" val="3375898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a:latin typeface="+mn-lt"/>
                <a:ea typeface="Calibri"/>
                <a:cs typeface="Calibri"/>
                <a:sym typeface="Calibri"/>
              </a:rPr>
              <a:t>Sorular ve Tartışma</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alidomide and the UK Welfare State: How a Unique Tragedy Showed the  Problems of All People With Disability – Active Histo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6673" y="1680252"/>
            <a:ext cx="7448204" cy="5177748"/>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a:extLst>
              <a:ext uri="{FF2B5EF4-FFF2-40B4-BE49-F238E27FC236}">
                <a16:creationId xmlns:a16="http://schemas.microsoft.com/office/drawing/2014/main" id="{74FF63B5-C4B1-AE86-1D6C-E29F631615E4}"/>
              </a:ext>
            </a:extLst>
          </p:cNvPr>
          <p:cNvSpPr>
            <a:spLocks noGrp="1"/>
          </p:cNvSpPr>
          <p:nvPr>
            <p:ph type="title"/>
          </p:nvPr>
        </p:nvSpPr>
        <p:spPr>
          <a:xfrm>
            <a:off x="841248" y="334644"/>
            <a:ext cx="10509504" cy="1076914"/>
          </a:xfrm>
        </p:spPr>
        <p:txBody>
          <a:bodyPr anchor="ctr">
            <a:noAutofit/>
          </a:bodyPr>
          <a:lstStyle/>
          <a:p>
            <a:pPr algn="ctr"/>
            <a:r>
              <a:rPr lang="tr-TR" sz="4000" b="1" dirty="0">
                <a:latin typeface="+mn-lt"/>
              </a:rPr>
              <a:t>Molekülden İlaca – İlaçlardaki Tehlike</a:t>
            </a:r>
            <a:br>
              <a:rPr lang="en-US" sz="4000" dirty="0">
                <a:latin typeface="+mn-lt"/>
              </a:rPr>
            </a:br>
            <a:r>
              <a:rPr lang="tr-TR" sz="4000" i="1" dirty="0">
                <a:latin typeface="+mn-lt"/>
              </a:rPr>
              <a:t>Özet</a:t>
            </a:r>
          </a:p>
        </p:txBody>
      </p:sp>
      <p:sp>
        <p:nvSpPr>
          <p:cNvPr id="6" name="Metin kutusu 5">
            <a:extLst>
              <a:ext uri="{FF2B5EF4-FFF2-40B4-BE49-F238E27FC236}">
                <a16:creationId xmlns:a16="http://schemas.microsoft.com/office/drawing/2014/main" id="{3811D09D-16FB-ED44-D75F-B2B70FD6712E}"/>
              </a:ext>
            </a:extLst>
          </p:cNvPr>
          <p:cNvSpPr txBox="1"/>
          <p:nvPr/>
        </p:nvSpPr>
        <p:spPr>
          <a:xfrm>
            <a:off x="8195094" y="2182482"/>
            <a:ext cx="3571336" cy="1938992"/>
          </a:xfrm>
          <a:prstGeom prst="rect">
            <a:avLst/>
          </a:prstGeom>
          <a:noFill/>
        </p:spPr>
        <p:txBody>
          <a:bodyPr wrap="square" rtlCol="0">
            <a:spAutoFit/>
          </a:bodyPr>
          <a:lstStyle/>
          <a:p>
            <a:r>
              <a:rPr lang="tr-TR" sz="2400" b="1" dirty="0">
                <a:solidFill>
                  <a:srgbClr val="FF0000"/>
                </a:solidFill>
              </a:rPr>
              <a:t>Bir ilacın molekül olarak keşfinden dağıtım sonrası piyasa takibine kadar her aşaması büyük bir titizlikle yürütülmelidir.</a:t>
            </a:r>
            <a:endParaRPr lang="en-US" sz="2400" b="1" dirty="0">
              <a:solidFill>
                <a:srgbClr val="FF0000"/>
              </a:solidFill>
            </a:endParaRPr>
          </a:p>
        </p:txBody>
      </p:sp>
    </p:spTree>
    <p:extLst>
      <p:ext uri="{BB962C8B-B14F-4D97-AF65-F5344CB8AC3E}">
        <p14:creationId xmlns:p14="http://schemas.microsoft.com/office/powerpoint/2010/main" val="348492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6641908" y="741392"/>
            <a:ext cx="3368866" cy="689375"/>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000" b="1" dirty="0">
                <a:latin typeface="Calibri"/>
                <a:ea typeface="Calibri"/>
                <a:cs typeface="Calibri"/>
                <a:sym typeface="Calibri"/>
              </a:rPr>
              <a:t>Ek Kaynaklar</a:t>
            </a:r>
          </a:p>
        </p:txBody>
      </p:sp>
      <p:pic>
        <p:nvPicPr>
          <p:cNvPr id="306" name="Picture 305" descr="Desk with productivity items">
            <a:extLst>
              <a:ext uri="{FF2B5EF4-FFF2-40B4-BE49-F238E27FC236}">
                <a16:creationId xmlns:a16="http://schemas.microsoft.com/office/drawing/2014/main" id="{1EA92007-10F8-9576-B3FF-B0EFCC3A0324}"/>
              </a:ext>
            </a:extLst>
          </p:cNvPr>
          <p:cNvPicPr>
            <a:picLocks noChangeAspect="1"/>
          </p:cNvPicPr>
          <p:nvPr/>
        </p:nvPicPr>
        <p:blipFill rotWithShape="1">
          <a:blip r:embed="rId3"/>
          <a:srcRect l="35375" r="20125" b="-1"/>
          <a:stretch/>
        </p:blipFill>
        <p:spPr>
          <a:xfrm>
            <a:off x="534316" y="10"/>
            <a:ext cx="4571980" cy="6857990"/>
          </a:xfrm>
          <a:prstGeom prst="rect">
            <a:avLst/>
          </a:prstGeom>
        </p:spPr>
      </p:pic>
      <p:sp>
        <p:nvSpPr>
          <p:cNvPr id="304" name="Google Shape;304;p30"/>
          <p:cNvSpPr txBox="1">
            <a:spLocks noGrp="1"/>
          </p:cNvSpPr>
          <p:nvPr>
            <p:ph idx="1"/>
          </p:nvPr>
        </p:nvSpPr>
        <p:spPr>
          <a:xfrm>
            <a:off x="6542313" y="2533476"/>
            <a:ext cx="4946853" cy="3447832"/>
          </a:xfrm>
          <a:prstGeom prst="rect">
            <a:avLst/>
          </a:prstGeom>
        </p:spPr>
        <p:txBody>
          <a:bodyPr spcFirstLastPara="1" vert="horz" lIns="91425" tIns="45700" rIns="91425" bIns="45700" rtlCol="0" anchor="t" anchorCtr="0">
            <a:normAutofit/>
          </a:bodyPr>
          <a:lstStyle/>
          <a:p>
            <a:pPr marL="0" indent="0">
              <a:lnSpc>
                <a:spcPct val="120000"/>
              </a:lnSpc>
              <a:spcBef>
                <a:spcPts val="0"/>
              </a:spcBef>
              <a:spcAft>
                <a:spcPts val="600"/>
              </a:spcAft>
              <a:buClr>
                <a:srgbClr val="374151"/>
              </a:buClr>
              <a:buSzPts val="2100"/>
              <a:buNone/>
            </a:pPr>
            <a:endParaRPr lang="en-US" sz="2000" dirty="0">
              <a:latin typeface="Arial" panose="020B0604020202020204" pitchFamily="34" charset="0"/>
              <a:cs typeface="Arial" panose="020B0604020202020204" pitchFamily="34" charset="0"/>
            </a:endParaRPr>
          </a:p>
          <a:p>
            <a:pPr marL="171450" indent="-171450">
              <a:spcBef>
                <a:spcPts val="750"/>
              </a:spcBef>
              <a:buClr>
                <a:srgbClr val="374151"/>
              </a:buClr>
              <a:buSzPts val="2100"/>
              <a:buFont typeface="Arial"/>
              <a:buChar char="•"/>
            </a:pPr>
            <a:endParaRPr lang="tr-TR" sz="2400" dirty="0">
              <a:latin typeface="Arial" panose="020B0604020202020204" pitchFamily="34" charset="0"/>
              <a:cs typeface="Arial" panose="020B0604020202020204" pitchFamily="34" charset="0"/>
            </a:endParaRPr>
          </a:p>
          <a:p>
            <a:pPr marL="171450" indent="-171450">
              <a:spcBef>
                <a:spcPts val="750"/>
              </a:spcBef>
              <a:buClr>
                <a:srgbClr val="374151"/>
              </a:buClr>
              <a:buSzPts val="2100"/>
              <a:buFont typeface="Arial"/>
              <a:buChar char="•"/>
            </a:pPr>
            <a:endParaRPr lang="tr-TR" sz="2400" dirty="0">
              <a:latin typeface="Arial" panose="020B0604020202020204" pitchFamily="34" charset="0"/>
              <a:cs typeface="Arial" panose="020B0604020202020204" pitchFamily="34" charset="0"/>
            </a:endParaRPr>
          </a:p>
          <a:p>
            <a:pPr marL="0" indent="0">
              <a:spcBef>
                <a:spcPts val="750"/>
              </a:spcBef>
              <a:buClr>
                <a:schemeClr val="dk1"/>
              </a:buClr>
              <a:buSzPts val="2100"/>
              <a:buNone/>
            </a:pPr>
            <a:endParaRPr lang="tr-TR" sz="2400" dirty="0">
              <a:latin typeface="Arial" panose="020B0604020202020204" pitchFamily="34" charset="0"/>
              <a:cs typeface="Arial" panose="020B0604020202020204" pitchFamily="34" charset="0"/>
            </a:endParaRPr>
          </a:p>
        </p:txBody>
      </p:sp>
      <p:sp>
        <p:nvSpPr>
          <p:cNvPr id="3" name="Dikdörtgen 2">
            <a:extLst>
              <a:ext uri="{FF2B5EF4-FFF2-40B4-BE49-F238E27FC236}">
                <a16:creationId xmlns:a16="http://schemas.microsoft.com/office/drawing/2014/main" id="{588F186D-F256-119F-F0F7-253312ACB067}"/>
              </a:ext>
            </a:extLst>
          </p:cNvPr>
          <p:cNvSpPr/>
          <p:nvPr/>
        </p:nvSpPr>
        <p:spPr>
          <a:xfrm>
            <a:off x="5649688" y="1989776"/>
            <a:ext cx="5575973" cy="3139321"/>
          </a:xfrm>
          <a:prstGeom prst="rect">
            <a:avLst/>
          </a:prstGeom>
        </p:spPr>
        <p:txBody>
          <a:bodyPr wrap="square">
            <a:spAutoFit/>
          </a:bodyPr>
          <a:lstStyle/>
          <a:p>
            <a:pPr marL="285750" indent="-285750">
              <a:buFont typeface="Arial" panose="020B0604020202020204" pitchFamily="34" charset="0"/>
              <a:buChar char="•"/>
            </a:pPr>
            <a:r>
              <a:rPr lang="tr-TR" dirty="0">
                <a:hlinkClick r:id="rId4"/>
              </a:rPr>
              <a:t>https://pubmed.ncbi.nlm.nih.gov/21507989/#:~:text=Thalidomide%20was%20a%20widely%20used,defects%20in%20thousands%20of%20children</a:t>
            </a:r>
            <a:r>
              <a:rPr lang="tr-TR" dirty="0"/>
              <a:t>.</a:t>
            </a:r>
          </a:p>
          <a:p>
            <a:pPr marL="285750" indent="-285750">
              <a:buFont typeface="Arial" panose="020B0604020202020204" pitchFamily="34" charset="0"/>
              <a:buChar char="•"/>
            </a:pPr>
            <a:endParaRPr lang="tr-TR" dirty="0"/>
          </a:p>
          <a:p>
            <a:endParaRPr lang="tr-TR" dirty="0"/>
          </a:p>
          <a:p>
            <a:pPr marL="285750" indent="-285750">
              <a:buFont typeface="Arial" panose="020B0604020202020204" pitchFamily="34" charset="0"/>
              <a:buChar char="•"/>
            </a:pPr>
            <a:r>
              <a:rPr lang="tr-TR" dirty="0">
                <a:hlinkClick r:id="rId5"/>
              </a:rPr>
              <a:t>https://www.thalidomidetrust.org/about-us/about-thalidomide/</a:t>
            </a:r>
            <a:endParaRPr lang="tr-TR"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https://academic.oup.com/toxsci/article/122/1/1/1672454</a:t>
            </a:r>
          </a:p>
          <a:p>
            <a:endParaRPr lang="tr-TR" dirty="0"/>
          </a:p>
        </p:txBody>
      </p:sp>
    </p:spTree>
    <p:extLst>
      <p:ext uri="{BB962C8B-B14F-4D97-AF65-F5344CB8AC3E}">
        <p14:creationId xmlns:p14="http://schemas.microsoft.com/office/powerpoint/2010/main" val="1538548564"/>
      </p:ext>
    </p:extLst>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advTm="805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""Erasmus+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Programı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kapsamında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tarafından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desteklenmektedir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endPar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Ancak b</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urada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yer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alan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görüşlerden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ve Türkiye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Ulusal</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Ajansı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sorumlu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Arial"/>
                <a:sym typeface="Arial"/>
              </a:rPr>
              <a:t>tutulamaz</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Arial"/>
                <a:sym typeface="Arial"/>
              </a:rPr>
              <a:t>."</a:t>
            </a:r>
            <a:endParaRPr kumimoji="0" lang="en-NL" sz="1100" b="0" i="0" u="none" strike="noStrike" kern="1200" cap="none" spc="0" normalizeH="0" baseline="0" noProof="0" dirty="0">
              <a:ln>
                <a:noFill/>
              </a:ln>
              <a:solidFill>
                <a:prstClr val="black"/>
              </a:solidFill>
              <a:effectLst/>
              <a:uLnTx/>
              <a:uFillTx/>
              <a:latin typeface="Aptos" panose="02110004020202020204"/>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en-US" sz="5400" b="1" dirty="0" err="1">
                <a:latin typeface="Calibri Light" panose="020F0302020204030204" pitchFamily="34" charset="0"/>
                <a:ea typeface="Calibri Light" panose="020F0302020204030204" pitchFamily="34" charset="0"/>
                <a:cs typeface="Calibri Light" panose="020F0302020204030204" pitchFamily="34" charset="0"/>
              </a:rPr>
              <a:t>Proje</a:t>
            </a:r>
            <a:r>
              <a:rPr lang="en-US" sz="5400" b="1" dirty="0">
                <a:latin typeface="Calibri Light" panose="020F0302020204030204" pitchFamily="34" charset="0"/>
                <a:ea typeface="Calibri Light" panose="020F0302020204030204" pitchFamily="34" charset="0"/>
                <a:cs typeface="Calibri Light" panose="020F0302020204030204" pitchFamily="34" charset="0"/>
              </a:rPr>
              <a:t> Partner</a:t>
            </a:r>
            <a:r>
              <a:rPr lang="tr-TR" sz="5400" b="1" dirty="0" err="1">
                <a:latin typeface="Calibri Light" panose="020F0302020204030204" pitchFamily="34" charset="0"/>
                <a:ea typeface="Calibri Light" panose="020F0302020204030204" pitchFamily="34" charset="0"/>
                <a:cs typeface="Calibri Light" panose="020F0302020204030204" pitchFamily="34" charset="0"/>
              </a:rPr>
              <a:t>leri</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3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44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39344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CE7368D4-FC26-6611-ECFE-DEACA92796B5}"/>
              </a:ext>
            </a:extLst>
          </p:cNvPr>
          <p:cNvPicPr>
            <a:picLocks noChangeAspect="1"/>
          </p:cNvPicPr>
          <p:nvPr/>
        </p:nvPicPr>
        <p:blipFill rotWithShape="1">
          <a:blip r:embed="rId3">
            <a:duotone>
              <a:schemeClr val="bg2">
                <a:shade val="45000"/>
                <a:satMod val="135000"/>
              </a:schemeClr>
              <a:prstClr val="white"/>
            </a:duotone>
          </a:blip>
          <a:srcRect t="21380" r="9091" b="1433"/>
          <a:stretch/>
        </p:blipFill>
        <p:spPr>
          <a:xfrm>
            <a:off x="20" y="0"/>
            <a:ext cx="12191980" cy="6857990"/>
          </a:xfrm>
          <a:prstGeom prst="rect">
            <a:avLst/>
          </a:prstGeom>
        </p:spPr>
      </p:pic>
      <p:sp>
        <p:nvSpPr>
          <p:cNvPr id="27" name="Rectangle 2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76B4C1-6548-9CEB-61BB-C0532961E746}"/>
              </a:ext>
            </a:extLst>
          </p:cNvPr>
          <p:cNvSpPr>
            <a:spLocks noGrp="1"/>
          </p:cNvSpPr>
          <p:nvPr>
            <p:ph type="title"/>
          </p:nvPr>
        </p:nvSpPr>
        <p:spPr>
          <a:xfrm>
            <a:off x="838200" y="365125"/>
            <a:ext cx="10515600" cy="1325563"/>
          </a:xfrm>
        </p:spPr>
        <p:txBody>
          <a:bodyPr>
            <a:normAutofit/>
          </a:bodyPr>
          <a:lstStyle/>
          <a:p>
            <a:r>
              <a:rPr lang="tr-TR" b="1" dirty="0">
                <a:latin typeface="+mn-lt"/>
              </a:rPr>
              <a:t>Öğrenme Hedefleri</a:t>
            </a:r>
            <a:endParaRPr lang="en-NL" b="1" dirty="0">
              <a:latin typeface="+mn-lt"/>
            </a:endParaRPr>
          </a:p>
        </p:txBody>
      </p:sp>
      <p:graphicFrame>
        <p:nvGraphicFramePr>
          <p:cNvPr id="15" name="Content Placeholder 2">
            <a:extLst>
              <a:ext uri="{FF2B5EF4-FFF2-40B4-BE49-F238E27FC236}">
                <a16:creationId xmlns:a16="http://schemas.microsoft.com/office/drawing/2014/main" id="{8C257802-E788-024D-DD04-3CD64497CE44}"/>
              </a:ext>
            </a:extLst>
          </p:cNvPr>
          <p:cNvGraphicFramePr>
            <a:graphicFrameLocks noGrp="1"/>
          </p:cNvGraphicFramePr>
          <p:nvPr>
            <p:ph idx="1"/>
            <p:extLst>
              <p:ext uri="{D42A27DB-BD31-4B8C-83A1-F6EECF244321}">
                <p14:modId xmlns:p14="http://schemas.microsoft.com/office/powerpoint/2010/main" val="13597649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1280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mn-lt"/>
              </a:rPr>
              <a:t>Sunum İçeriği</a:t>
            </a:r>
          </a:p>
        </p:txBody>
      </p:sp>
      <p:sp>
        <p:nvSpPr>
          <p:cNvPr id="3" name="İçerik Yer Tutucusu 2"/>
          <p:cNvSpPr>
            <a:spLocks noGrp="1"/>
          </p:cNvSpPr>
          <p:nvPr>
            <p:ph idx="1"/>
          </p:nvPr>
        </p:nvSpPr>
        <p:spPr/>
        <p:txBody>
          <a:bodyPr>
            <a:normAutofit/>
          </a:bodyPr>
          <a:lstStyle/>
          <a:p>
            <a:pPr marL="571500" indent="-571500">
              <a:buFont typeface="+mj-lt"/>
              <a:buAutoNum type="romanUcPeriod"/>
            </a:pPr>
            <a:r>
              <a:rPr lang="tr-TR" sz="2400" dirty="0"/>
              <a:t>İlaca ve vakaya genel bakış</a:t>
            </a:r>
          </a:p>
          <a:p>
            <a:pPr marL="571500" indent="-571500">
              <a:buFont typeface="+mj-lt"/>
              <a:buAutoNum type="romanUcPeriod"/>
            </a:pPr>
            <a:r>
              <a:rPr lang="tr-TR" sz="2400" dirty="0"/>
              <a:t>Grupların oluşturulması</a:t>
            </a:r>
          </a:p>
          <a:p>
            <a:pPr marL="571500" indent="-571500">
              <a:buFont typeface="+mj-lt"/>
              <a:buAutoNum type="romanUcPeriod"/>
            </a:pPr>
            <a:r>
              <a:rPr lang="tr-TR" sz="2400" dirty="0"/>
              <a:t>Keşif ve Araştırma</a:t>
            </a:r>
          </a:p>
          <a:p>
            <a:pPr marL="571500" indent="-571500">
              <a:buFont typeface="+mj-lt"/>
              <a:buAutoNum type="romanUcPeriod"/>
            </a:pPr>
            <a:r>
              <a:rPr lang="tr-TR" sz="2400" dirty="0"/>
              <a:t>Geliştirme</a:t>
            </a:r>
          </a:p>
          <a:p>
            <a:pPr marL="571500" indent="-571500">
              <a:buFont typeface="+mj-lt"/>
              <a:buAutoNum type="romanUcPeriod"/>
            </a:pPr>
            <a:r>
              <a:rPr lang="tr-TR" sz="2400" dirty="0"/>
              <a:t>Kayıt</a:t>
            </a:r>
          </a:p>
          <a:p>
            <a:pPr marL="571500" indent="-571500">
              <a:buFont typeface="+mj-lt"/>
              <a:buAutoNum type="romanUcPeriod"/>
            </a:pPr>
            <a:r>
              <a:rPr lang="tr-TR" sz="2400" dirty="0"/>
              <a:t>Teslimat</a:t>
            </a:r>
          </a:p>
          <a:p>
            <a:pPr marL="571500" indent="-571500">
              <a:buFont typeface="+mj-lt"/>
              <a:buAutoNum type="romanUcPeriod"/>
            </a:pPr>
            <a:r>
              <a:rPr lang="tr-TR" sz="2400" dirty="0"/>
              <a:t>Sonuç ve tartışma</a:t>
            </a:r>
          </a:p>
        </p:txBody>
      </p:sp>
    </p:spTree>
    <p:extLst>
      <p:ext uri="{BB962C8B-B14F-4D97-AF65-F5344CB8AC3E}">
        <p14:creationId xmlns:p14="http://schemas.microsoft.com/office/powerpoint/2010/main" val="3930058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mn-lt"/>
              </a:rPr>
              <a:t>Vaka Çalışması; İlaç A</a:t>
            </a:r>
          </a:p>
        </p:txBody>
      </p:sp>
      <p:pic>
        <p:nvPicPr>
          <p:cNvPr id="4" name="İçerik Yer Tutucusu 3"/>
          <p:cNvPicPr>
            <a:picLocks noGrp="1" noChangeAspect="1"/>
          </p:cNvPicPr>
          <p:nvPr>
            <p:ph idx="1"/>
          </p:nvPr>
        </p:nvPicPr>
        <p:blipFill>
          <a:blip r:embed="rId3"/>
          <a:stretch>
            <a:fillRect/>
          </a:stretch>
        </p:blipFill>
        <p:spPr>
          <a:xfrm>
            <a:off x="838200" y="1978428"/>
            <a:ext cx="3023810" cy="2427317"/>
          </a:xfrm>
          <a:prstGeom prst="rect">
            <a:avLst/>
          </a:prstGeom>
        </p:spPr>
      </p:pic>
      <p:pic>
        <p:nvPicPr>
          <p:cNvPr id="6" name="Resim 5"/>
          <p:cNvPicPr>
            <a:picLocks noChangeAspect="1"/>
          </p:cNvPicPr>
          <p:nvPr/>
        </p:nvPicPr>
        <p:blipFill>
          <a:blip r:embed="rId4"/>
          <a:stretch>
            <a:fillRect/>
          </a:stretch>
        </p:blipFill>
        <p:spPr>
          <a:xfrm>
            <a:off x="961660" y="4693485"/>
            <a:ext cx="3729353" cy="2078182"/>
          </a:xfrm>
          <a:prstGeom prst="rect">
            <a:avLst/>
          </a:prstGeom>
        </p:spPr>
      </p:pic>
      <p:pic>
        <p:nvPicPr>
          <p:cNvPr id="1026" name="Picture 2" descr="Photograph of a die-cut advertisement issued by The Distillers Company (Biochemicals) Limited for the sedatives Distaval and Distaval Forte, circa 1958, resting on a brown paper textured background. The advertisement is a rectangular blue shape with a 'v' cut out of the top. On the front in black and white text of varying sizes are the words, &quot;Safe Sedation 'DISTAVAL' 25mg thalidomide per tablet. Tube of 24 and bottles of 100 and 500. Basic cost to NHS of 12 tablets from dispensing pack of 100 - 1s. 0d. (P. Tax extra). Non-barbituric sedative and hypnotic. No known toxicity and free from untoward side-effects.&quot;"/>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544563" y="1535300"/>
            <a:ext cx="4143514" cy="3313574"/>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408815" y="5418884"/>
            <a:ext cx="6096000" cy="1200329"/>
          </a:xfrm>
          <a:prstGeom prst="rect">
            <a:avLst/>
          </a:prstGeom>
        </p:spPr>
        <p:txBody>
          <a:bodyPr>
            <a:spAutoFit/>
          </a:bodyPr>
          <a:lstStyle/>
          <a:p>
            <a:r>
              <a:rPr lang="en-US" dirty="0" err="1"/>
              <a:t>İlaç</a:t>
            </a:r>
            <a:r>
              <a:rPr lang="en-US" dirty="0"/>
              <a:t> A, 1950'lerin </a:t>
            </a:r>
            <a:r>
              <a:rPr lang="en-US" dirty="0" err="1"/>
              <a:t>sonunda</a:t>
            </a:r>
            <a:r>
              <a:rPr lang="en-US" dirty="0"/>
              <a:t> </a:t>
            </a:r>
            <a:r>
              <a:rPr lang="en-US" dirty="0" err="1"/>
              <a:t>Alman</a:t>
            </a:r>
            <a:r>
              <a:rPr lang="en-US" dirty="0"/>
              <a:t> </a:t>
            </a:r>
            <a:r>
              <a:rPr lang="en-US" dirty="0" err="1"/>
              <a:t>ilaç</a:t>
            </a:r>
            <a:r>
              <a:rPr lang="en-US" dirty="0"/>
              <a:t> </a:t>
            </a:r>
            <a:r>
              <a:rPr lang="en-US" dirty="0" err="1"/>
              <a:t>şirketi</a:t>
            </a:r>
            <a:r>
              <a:rPr lang="en-US" dirty="0"/>
              <a:t> </a:t>
            </a:r>
            <a:r>
              <a:rPr lang="en-US" dirty="0" err="1"/>
              <a:t>tarafından</a:t>
            </a:r>
            <a:r>
              <a:rPr lang="en-US" dirty="0"/>
              <a:t> </a:t>
            </a:r>
            <a:r>
              <a:rPr lang="en-US" dirty="0" err="1"/>
              <a:t>geliştirilen</a:t>
            </a:r>
            <a:r>
              <a:rPr lang="en-US" dirty="0"/>
              <a:t> </a:t>
            </a:r>
            <a:r>
              <a:rPr lang="en-US" dirty="0" err="1"/>
              <a:t>bir</a:t>
            </a:r>
            <a:r>
              <a:rPr lang="en-US" dirty="0"/>
              <a:t> </a:t>
            </a:r>
            <a:r>
              <a:rPr lang="en-US" dirty="0" err="1"/>
              <a:t>ilaçtı</a:t>
            </a:r>
            <a:r>
              <a:rPr lang="en-US" dirty="0"/>
              <a:t>. </a:t>
            </a:r>
            <a:r>
              <a:rPr lang="en-US" dirty="0" err="1"/>
              <a:t>Başlangıçta</a:t>
            </a:r>
            <a:r>
              <a:rPr lang="en-US" dirty="0"/>
              <a:t>, </a:t>
            </a:r>
            <a:r>
              <a:rPr lang="en-US" dirty="0" err="1"/>
              <a:t>özellikle</a:t>
            </a:r>
            <a:r>
              <a:rPr lang="en-US" dirty="0"/>
              <a:t> </a:t>
            </a:r>
            <a:r>
              <a:rPr lang="en-US" dirty="0" err="1"/>
              <a:t>sabah</a:t>
            </a:r>
            <a:r>
              <a:rPr lang="en-US" dirty="0"/>
              <a:t> </a:t>
            </a:r>
            <a:r>
              <a:rPr lang="en-US" dirty="0" err="1"/>
              <a:t>bulantısı</a:t>
            </a:r>
            <a:r>
              <a:rPr lang="en-US" dirty="0"/>
              <a:t> </a:t>
            </a:r>
            <a:r>
              <a:rPr lang="en-US" dirty="0" err="1"/>
              <a:t>çeken</a:t>
            </a:r>
            <a:r>
              <a:rPr lang="en-US" dirty="0"/>
              <a:t> </a:t>
            </a:r>
            <a:r>
              <a:rPr lang="en-US" dirty="0" err="1"/>
              <a:t>hamile</a:t>
            </a:r>
            <a:r>
              <a:rPr lang="en-US" dirty="0"/>
              <a:t> </a:t>
            </a:r>
            <a:r>
              <a:rPr lang="en-US" dirty="0" err="1"/>
              <a:t>kadınlar</a:t>
            </a:r>
            <a:r>
              <a:rPr lang="en-US" dirty="0"/>
              <a:t> </a:t>
            </a:r>
            <a:r>
              <a:rPr lang="en-US" dirty="0" err="1"/>
              <a:t>için</a:t>
            </a:r>
            <a:r>
              <a:rPr lang="en-US" dirty="0"/>
              <a:t> </a:t>
            </a:r>
            <a:r>
              <a:rPr lang="en-US" dirty="0" err="1"/>
              <a:t>sakinleştirici</a:t>
            </a:r>
            <a:r>
              <a:rPr lang="en-US" dirty="0"/>
              <a:t> ve </a:t>
            </a:r>
            <a:r>
              <a:rPr lang="en-US" dirty="0" err="1"/>
              <a:t>bulantı</a:t>
            </a:r>
            <a:r>
              <a:rPr lang="en-US" dirty="0"/>
              <a:t> </a:t>
            </a:r>
            <a:r>
              <a:rPr lang="en-US" dirty="0" err="1"/>
              <a:t>önleyici</a:t>
            </a:r>
            <a:r>
              <a:rPr lang="en-US" dirty="0"/>
              <a:t> </a:t>
            </a:r>
            <a:r>
              <a:rPr lang="en-US" dirty="0" err="1"/>
              <a:t>bir</a:t>
            </a:r>
            <a:r>
              <a:rPr lang="en-US" dirty="0"/>
              <a:t> </a:t>
            </a:r>
            <a:r>
              <a:rPr lang="en-US" dirty="0" err="1"/>
              <a:t>ilaç</a:t>
            </a:r>
            <a:r>
              <a:rPr lang="en-US" dirty="0"/>
              <a:t> </a:t>
            </a:r>
            <a:r>
              <a:rPr lang="en-US" dirty="0" err="1"/>
              <a:t>olarak</a:t>
            </a:r>
            <a:r>
              <a:rPr lang="en-US" dirty="0"/>
              <a:t> </a:t>
            </a:r>
            <a:r>
              <a:rPr lang="en-US" dirty="0" err="1"/>
              <a:t>pazarlanmıştır</a:t>
            </a:r>
            <a:r>
              <a:rPr lang="en-US" dirty="0"/>
              <a:t>.</a:t>
            </a:r>
          </a:p>
        </p:txBody>
      </p:sp>
    </p:spTree>
    <p:extLst>
      <p:ext uri="{BB962C8B-B14F-4D97-AF65-F5344CB8AC3E}">
        <p14:creationId xmlns:p14="http://schemas.microsoft.com/office/powerpoint/2010/main" val="1391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mn-lt"/>
              </a:rPr>
              <a:t>THALIDOMIDE …….. Sonuçlar </a:t>
            </a:r>
            <a:r>
              <a:rPr lang="tr-TR" sz="4000" b="1" dirty="0">
                <a:latin typeface="+mn-lt"/>
                <a:sym typeface="Wingdings" panose="05000000000000000000" pitchFamily="2" charset="2"/>
              </a:rPr>
              <a:t></a:t>
            </a:r>
            <a:endParaRPr lang="tr-TR" sz="4000" b="1" dirty="0">
              <a:latin typeface="+mn-lt"/>
            </a:endParaRPr>
          </a:p>
        </p:txBody>
      </p:sp>
      <p:pic>
        <p:nvPicPr>
          <p:cNvPr id="2050" name="Picture 2" descr="Wonder Drug: The Secret History of... by Vanderbes, Jenni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57" y="2072034"/>
            <a:ext cx="17430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stretch>
            <a:fillRect/>
          </a:stretch>
        </p:blipFill>
        <p:spPr>
          <a:xfrm>
            <a:off x="2368588" y="3935124"/>
            <a:ext cx="5612669" cy="2443162"/>
          </a:xfrm>
          <a:prstGeom prst="rect">
            <a:avLst/>
          </a:prstGeom>
        </p:spPr>
      </p:pic>
      <p:pic>
        <p:nvPicPr>
          <p:cNvPr id="6" name="Resim 5"/>
          <p:cNvPicPr>
            <a:picLocks noChangeAspect="1"/>
          </p:cNvPicPr>
          <p:nvPr/>
        </p:nvPicPr>
        <p:blipFill>
          <a:blip r:embed="rId5"/>
          <a:stretch>
            <a:fillRect/>
          </a:stretch>
        </p:blipFill>
        <p:spPr>
          <a:xfrm>
            <a:off x="4033341" y="1426930"/>
            <a:ext cx="3427048" cy="2280545"/>
          </a:xfrm>
          <a:prstGeom prst="rect">
            <a:avLst/>
          </a:prstGeom>
        </p:spPr>
      </p:pic>
      <p:pic>
        <p:nvPicPr>
          <p:cNvPr id="2054" name="Picture 6" descr="In the 1950's, This Over-The-Counter Drug Killed and Mutated Thousands of  Peop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6295" y="2072034"/>
            <a:ext cx="3338811" cy="230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7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mn-lt"/>
              </a:rPr>
              <a:t>Grupların kurulması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85920868"/>
              </p:ext>
            </p:extLst>
          </p:nvPr>
        </p:nvGraphicFramePr>
        <p:xfrm>
          <a:off x="315884" y="1690688"/>
          <a:ext cx="11037916"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7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14"/>
          <p:cNvSpPr/>
          <p:nvPr/>
        </p:nvSpPr>
        <p:spPr>
          <a:xfrm>
            <a:off x="1266825" y="66918"/>
            <a:ext cx="9144000" cy="1690688"/>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506" name="Google Shape;506;p14"/>
          <p:cNvSpPr txBox="1">
            <a:spLocks noGrp="1"/>
          </p:cNvSpPr>
          <p:nvPr>
            <p:ph type="title"/>
          </p:nvPr>
        </p:nvSpPr>
        <p:spPr>
          <a:xfrm>
            <a:off x="2152650" y="300581"/>
            <a:ext cx="7372350" cy="1089529"/>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sz="4800" b="1" dirty="0">
                <a:solidFill>
                  <a:srgbClr val="FFFFFF"/>
                </a:solidFill>
                <a:latin typeface="Calibri"/>
                <a:ea typeface="Calibri"/>
                <a:cs typeface="Calibri"/>
                <a:sym typeface="Calibri"/>
              </a:rPr>
              <a:t>Sorular………..</a:t>
            </a:r>
            <a:endParaRPr sz="4800" dirty="0">
              <a:solidFill>
                <a:srgbClr val="FFFFFF"/>
              </a:solidFill>
            </a:endParaRPr>
          </a:p>
        </p:txBody>
      </p:sp>
      <p:sp>
        <p:nvSpPr>
          <p:cNvPr id="507" name="Google Shape;507;p14"/>
          <p:cNvSpPr/>
          <p:nvPr/>
        </p:nvSpPr>
        <p:spPr>
          <a:xfrm>
            <a:off x="9701912" y="591830"/>
            <a:ext cx="10427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
        <p:nvSpPr>
          <p:cNvPr id="508" name="Google Shape;508;p14"/>
          <p:cNvSpPr/>
          <p:nvPr/>
        </p:nvSpPr>
        <p:spPr>
          <a:xfrm>
            <a:off x="9970996" y="821124"/>
            <a:ext cx="68354"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sp>
        <p:nvSpPr>
          <p:cNvPr id="509" name="Google Shape;509;p14"/>
          <p:cNvSpPr/>
          <p:nvPr/>
        </p:nvSpPr>
        <p:spPr>
          <a:xfrm>
            <a:off x="9690256" y="1336268"/>
            <a:ext cx="95786"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spcFirstLastPara="1" wrap="square" lIns="91425" tIns="45700" rIns="91425" bIns="45700" anchor="ctr" anchorCtr="0">
            <a:noAutofit/>
          </a:bodyPr>
          <a:lstStyle/>
          <a:p>
            <a:endParaRPr>
              <a:solidFill>
                <a:schemeClr val="dk1"/>
              </a:solidFill>
              <a:latin typeface="Calibri"/>
              <a:ea typeface="Calibri"/>
              <a:cs typeface="Calibri"/>
              <a:sym typeface="Calibri"/>
            </a:endParaRPr>
          </a:p>
        </p:txBody>
      </p:sp>
      <p:grpSp>
        <p:nvGrpSpPr>
          <p:cNvPr id="510" name="Google Shape;510;p14"/>
          <p:cNvGrpSpPr/>
          <p:nvPr/>
        </p:nvGrpSpPr>
        <p:grpSpPr>
          <a:xfrm>
            <a:off x="532015" y="2055804"/>
            <a:ext cx="11080090" cy="1642651"/>
            <a:chOff x="0" y="1161539"/>
            <a:chExt cx="7886699" cy="1642651"/>
          </a:xfrm>
        </p:grpSpPr>
        <p:sp>
          <p:nvSpPr>
            <p:cNvPr id="511" name="Google Shape;511;p14"/>
            <p:cNvSpPr/>
            <p:nvPr/>
          </p:nvSpPr>
          <p:spPr>
            <a:xfrm>
              <a:off x="0"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2" name="Google Shape;512;p14"/>
            <p:cNvSpPr/>
            <p:nvPr/>
          </p:nvSpPr>
          <p:spPr>
            <a:xfrm>
              <a:off x="246459"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3" name="Google Shape;513;p14"/>
            <p:cNvSpPr txBox="1"/>
            <p:nvPr/>
          </p:nvSpPr>
          <p:spPr>
            <a:xfrm>
              <a:off x="287713"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tr-TR" sz="2600" dirty="0" err="1">
                  <a:solidFill>
                    <a:schemeClr val="dk1"/>
                  </a:solidFill>
                  <a:ea typeface="Calibri"/>
                  <a:cs typeface="Calibri"/>
                  <a:sym typeface="Calibri"/>
                </a:rPr>
                <a:t>GxP</a:t>
              </a:r>
              <a:r>
                <a:rPr lang="tr-TR" sz="2600" dirty="0">
                  <a:solidFill>
                    <a:schemeClr val="dk1"/>
                  </a:solidFill>
                  <a:ea typeface="Calibri"/>
                  <a:cs typeface="Calibri"/>
                  <a:sym typeface="Calibri"/>
                </a:rPr>
                <a:t> hataları nelerdir?</a:t>
              </a:r>
              <a:endParaRPr sz="2600" dirty="0">
                <a:solidFill>
                  <a:schemeClr val="dk1"/>
                </a:solidFill>
                <a:latin typeface="Calibri"/>
                <a:ea typeface="Calibri"/>
                <a:cs typeface="Calibri"/>
                <a:sym typeface="Calibri"/>
              </a:endParaRPr>
            </a:p>
          </p:txBody>
        </p:sp>
        <p:sp>
          <p:nvSpPr>
            <p:cNvPr id="514" name="Google Shape;514;p14"/>
            <p:cNvSpPr/>
            <p:nvPr/>
          </p:nvSpPr>
          <p:spPr>
            <a:xfrm>
              <a:off x="2711053"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5" name="Google Shape;515;p14"/>
            <p:cNvSpPr/>
            <p:nvPr/>
          </p:nvSpPr>
          <p:spPr>
            <a:xfrm>
              <a:off x="2957512"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6" name="Google Shape;516;p14"/>
            <p:cNvSpPr txBox="1"/>
            <p:nvPr/>
          </p:nvSpPr>
          <p:spPr>
            <a:xfrm>
              <a:off x="2998766"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adımında</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yapılan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olası</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hatalar</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nelerdir</a:t>
              </a:r>
              <a:r>
                <a:rPr lang="en-US" sz="2600" dirty="0">
                  <a:solidFill>
                    <a:schemeClr val="dk1"/>
                  </a:solidFill>
                  <a:ea typeface="Calibri"/>
                  <a:cs typeface="Calibri"/>
                  <a:sym typeface="Calibri"/>
                </a:rPr>
                <a:t>?</a:t>
              </a:r>
              <a:endParaRPr sz="2600" dirty="0">
                <a:solidFill>
                  <a:schemeClr val="dk1"/>
                </a:solidFill>
                <a:latin typeface="Calibri"/>
                <a:ea typeface="Calibri"/>
                <a:cs typeface="Calibri"/>
                <a:sym typeface="Calibri"/>
              </a:endParaRPr>
            </a:p>
          </p:txBody>
        </p:sp>
        <p:sp>
          <p:nvSpPr>
            <p:cNvPr id="517" name="Google Shape;517;p14"/>
            <p:cNvSpPr/>
            <p:nvPr/>
          </p:nvSpPr>
          <p:spPr>
            <a:xfrm>
              <a:off x="5422106"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8" name="Google Shape;518;p14"/>
            <p:cNvSpPr/>
            <p:nvPr/>
          </p:nvSpPr>
          <p:spPr>
            <a:xfrm>
              <a:off x="5668565"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519" name="Google Shape;519;p14"/>
            <p:cNvSpPr txBox="1"/>
            <p:nvPr/>
          </p:nvSpPr>
          <p:spPr>
            <a:xfrm>
              <a:off x="5709819"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tr-TR" sz="2600" dirty="0">
                  <a:solidFill>
                    <a:schemeClr val="dk1"/>
                  </a:solidFill>
                  <a:ea typeface="Calibri"/>
                  <a:cs typeface="Calibri"/>
                  <a:sym typeface="Calibri"/>
                </a:rPr>
                <a:t>..... adımında ne yapılmalıdır?</a:t>
              </a:r>
              <a:endParaRPr sz="2600" dirty="0">
                <a:solidFill>
                  <a:schemeClr val="dk1"/>
                </a:solidFill>
                <a:latin typeface="Calibri"/>
                <a:ea typeface="Calibri"/>
                <a:cs typeface="Calibri"/>
                <a:sym typeface="Calibri"/>
              </a:endParaRPr>
            </a:p>
          </p:txBody>
        </p:sp>
      </p:grpSp>
      <p:grpSp>
        <p:nvGrpSpPr>
          <p:cNvPr id="17" name="Google Shape;510;p14"/>
          <p:cNvGrpSpPr/>
          <p:nvPr/>
        </p:nvGrpSpPr>
        <p:grpSpPr>
          <a:xfrm>
            <a:off x="532015" y="4046910"/>
            <a:ext cx="11272057" cy="2686399"/>
            <a:chOff x="0" y="1161539"/>
            <a:chExt cx="7886699" cy="1642651"/>
          </a:xfrm>
        </p:grpSpPr>
        <p:sp>
          <p:nvSpPr>
            <p:cNvPr id="18" name="Google Shape;511;p14"/>
            <p:cNvSpPr/>
            <p:nvPr/>
          </p:nvSpPr>
          <p:spPr>
            <a:xfrm>
              <a:off x="0"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9" name="Google Shape;512;p14"/>
            <p:cNvSpPr/>
            <p:nvPr/>
          </p:nvSpPr>
          <p:spPr>
            <a:xfrm>
              <a:off x="246459"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0" name="Google Shape;513;p14"/>
            <p:cNvSpPr txBox="1"/>
            <p:nvPr/>
          </p:nvSpPr>
          <p:spPr>
            <a:xfrm>
              <a:off x="287713"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err="1">
                  <a:solidFill>
                    <a:schemeClr val="dk1"/>
                  </a:solidFill>
                  <a:ea typeface="Calibri"/>
                  <a:cs typeface="Calibri"/>
                  <a:sym typeface="Calibri"/>
                </a:rPr>
                <a:t>İlacın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bebekler</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üzerindeki</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etkilerini</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tahmin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etmek</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mümkün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müydü</a:t>
              </a:r>
              <a:r>
                <a:rPr lang="en-US" sz="2600" dirty="0">
                  <a:solidFill>
                    <a:schemeClr val="dk1"/>
                  </a:solidFill>
                  <a:ea typeface="Calibri"/>
                  <a:cs typeface="Calibri"/>
                  <a:sym typeface="Calibri"/>
                </a:rPr>
                <a:t>?</a:t>
              </a:r>
            </a:p>
          </p:txBody>
        </p:sp>
        <p:sp>
          <p:nvSpPr>
            <p:cNvPr id="21" name="Google Shape;514;p14"/>
            <p:cNvSpPr/>
            <p:nvPr/>
          </p:nvSpPr>
          <p:spPr>
            <a:xfrm>
              <a:off x="2711053"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2" name="Google Shape;515;p14"/>
            <p:cNvSpPr/>
            <p:nvPr/>
          </p:nvSpPr>
          <p:spPr>
            <a:xfrm>
              <a:off x="2957512"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3" name="Google Shape;516;p14"/>
            <p:cNvSpPr txBox="1"/>
            <p:nvPr/>
          </p:nvSpPr>
          <p:spPr>
            <a:xfrm>
              <a:off x="2998766"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err="1">
                  <a:solidFill>
                    <a:schemeClr val="dk1"/>
                  </a:solidFill>
                  <a:ea typeface="Calibri"/>
                  <a:cs typeface="Calibri"/>
                  <a:sym typeface="Calibri"/>
                </a:rPr>
                <a:t>İlacın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yan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etkilerinden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kaçınmak</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için</a:t>
              </a:r>
              <a:r>
                <a:rPr lang="en-US" sz="2600" dirty="0">
                  <a:solidFill>
                    <a:schemeClr val="dk1"/>
                  </a:solidFill>
                  <a:ea typeface="Calibri"/>
                  <a:cs typeface="Calibri"/>
                  <a:sym typeface="Calibri"/>
                </a:rPr>
                <a:t> ne </a:t>
              </a:r>
              <a:r>
                <a:rPr lang="en-US" sz="2600" dirty="0" err="1">
                  <a:solidFill>
                    <a:schemeClr val="dk1"/>
                  </a:solidFill>
                  <a:ea typeface="Calibri"/>
                  <a:cs typeface="Calibri"/>
                  <a:sym typeface="Calibri"/>
                </a:rPr>
                <a:t>gibi</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önlemler</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alınmalıdır</a:t>
              </a:r>
              <a:r>
                <a:rPr lang="en-US" sz="2600" dirty="0">
                  <a:solidFill>
                    <a:schemeClr val="dk1"/>
                  </a:solidFill>
                  <a:ea typeface="Calibri"/>
                  <a:cs typeface="Calibri"/>
                  <a:sym typeface="Calibri"/>
                </a:rPr>
                <a:t>?</a:t>
              </a:r>
            </a:p>
          </p:txBody>
        </p:sp>
        <p:sp>
          <p:nvSpPr>
            <p:cNvPr id="24" name="Google Shape;517;p14"/>
            <p:cNvSpPr/>
            <p:nvPr/>
          </p:nvSpPr>
          <p:spPr>
            <a:xfrm>
              <a:off x="5422106" y="1161539"/>
              <a:ext cx="2218134" cy="1408515"/>
            </a:xfrm>
            <a:prstGeom prst="roundRect">
              <a:avLst>
                <a:gd name="adj" fmla="val 10000"/>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5" name="Google Shape;518;p14"/>
            <p:cNvSpPr/>
            <p:nvPr/>
          </p:nvSpPr>
          <p:spPr>
            <a:xfrm>
              <a:off x="5668565" y="1395675"/>
              <a:ext cx="2218134" cy="1408515"/>
            </a:xfrm>
            <a:prstGeom prst="roundRect">
              <a:avLst>
                <a:gd name="adj" fmla="val 10000"/>
              </a:avLst>
            </a:prstGeom>
            <a:solidFill>
              <a:schemeClr val="lt2">
                <a:alpha val="89803"/>
              </a:schemeClr>
            </a:solidFill>
            <a:ln w="12700"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6" name="Google Shape;519;p14"/>
            <p:cNvSpPr txBox="1"/>
            <p:nvPr/>
          </p:nvSpPr>
          <p:spPr>
            <a:xfrm>
              <a:off x="5709819" y="1436929"/>
              <a:ext cx="2135626" cy="1326007"/>
            </a:xfrm>
            <a:prstGeom prst="rect">
              <a:avLst/>
            </a:prstGeom>
            <a:noFill/>
            <a:ln>
              <a:noFill/>
            </a:ln>
          </p:spPr>
          <p:txBody>
            <a:bodyPr spcFirstLastPara="1" wrap="square" lIns="99050" tIns="99050" rIns="99050" bIns="99050" anchor="ctr" anchorCtr="0">
              <a:noAutofit/>
            </a:bodyPr>
            <a:lstStyle/>
            <a:p>
              <a:pPr algn="ctr">
                <a:lnSpc>
                  <a:spcPct val="90000"/>
                </a:lnSpc>
                <a:buClr>
                  <a:schemeClr val="dk1"/>
                </a:buClr>
                <a:buSzPts val="2600"/>
              </a:pPr>
              <a:r>
                <a:rPr lang="en-US" sz="2600" dirty="0" err="1">
                  <a:solidFill>
                    <a:schemeClr val="dk1"/>
                  </a:solidFill>
                  <a:ea typeface="Calibri"/>
                  <a:cs typeface="Calibri"/>
                  <a:sym typeface="Calibri"/>
                </a:rPr>
                <a:t>İlacın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sahadan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çekilmesi</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için</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yaklaşık</a:t>
              </a:r>
              <a:r>
                <a:rPr lang="en-US" sz="2600" dirty="0">
                  <a:solidFill>
                    <a:schemeClr val="dk1"/>
                  </a:solidFill>
                  <a:ea typeface="Calibri"/>
                  <a:cs typeface="Calibri"/>
                  <a:sym typeface="Calibri"/>
                </a:rPr>
                <a:t> 4 </a:t>
              </a:r>
              <a:r>
                <a:rPr lang="en-US" sz="2600" dirty="0" err="1">
                  <a:solidFill>
                    <a:schemeClr val="dk1"/>
                  </a:solidFill>
                  <a:ea typeface="Calibri"/>
                  <a:cs typeface="Calibri"/>
                  <a:sym typeface="Calibri"/>
                </a:rPr>
                <a:t>yıl</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geçti</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Bunu</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nasıl</a:t>
              </a:r>
              <a:r>
                <a:rPr lang="en-US" sz="2600" dirty="0">
                  <a:solidFill>
                    <a:schemeClr val="dk1"/>
                  </a:solidFill>
                  <a:ea typeface="Calibri"/>
                  <a:cs typeface="Calibri"/>
                  <a:sym typeface="Calibri"/>
                </a:rPr>
                <a:t> </a:t>
              </a:r>
              <a:r>
                <a:rPr lang="en-US" sz="2600" dirty="0" err="1">
                  <a:solidFill>
                    <a:schemeClr val="dk1"/>
                  </a:solidFill>
                  <a:ea typeface="Calibri"/>
                  <a:cs typeface="Calibri"/>
                  <a:sym typeface="Calibri"/>
                </a:rPr>
                <a:t>kısaltabiliriz</a:t>
              </a:r>
              <a:r>
                <a:rPr lang="en-US" sz="2600" dirty="0">
                  <a:solidFill>
                    <a:schemeClr val="dk1"/>
                  </a:solidFill>
                  <a:ea typeface="Calibri"/>
                  <a:cs typeface="Calibri"/>
                  <a:sym typeface="Calibri"/>
                </a:rPr>
                <a:t>?</a:t>
              </a:r>
            </a:p>
          </p:txBody>
        </p:sp>
      </p:grpSp>
    </p:spTree>
    <p:extLst>
      <p:ext uri="{BB962C8B-B14F-4D97-AF65-F5344CB8AC3E}">
        <p14:creationId xmlns:p14="http://schemas.microsoft.com/office/powerpoint/2010/main" val="69059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mn-lt"/>
              </a:rPr>
              <a:t>Bulgular</a:t>
            </a:r>
          </a:p>
        </p:txBody>
      </p:sp>
      <p:sp>
        <p:nvSpPr>
          <p:cNvPr id="3" name="İçerik Yer Tutucusu 2"/>
          <p:cNvSpPr>
            <a:spLocks noGrp="1"/>
          </p:cNvSpPr>
          <p:nvPr>
            <p:ph idx="1"/>
          </p:nvPr>
        </p:nvSpPr>
        <p:spPr>
          <a:xfrm>
            <a:off x="4289367" y="1842250"/>
            <a:ext cx="7064433" cy="4351338"/>
          </a:xfrm>
          <a:solidFill>
            <a:schemeClr val="bg1"/>
          </a:solidFill>
        </p:spPr>
        <p:txBody>
          <a:bodyPr/>
          <a:lstStyle/>
          <a:p>
            <a:endParaRPr lang="tr-TR" dirty="0"/>
          </a:p>
        </p:txBody>
      </p:sp>
      <p:grpSp>
        <p:nvGrpSpPr>
          <p:cNvPr id="4" name="Grup 3"/>
          <p:cNvGrpSpPr/>
          <p:nvPr/>
        </p:nvGrpSpPr>
        <p:grpSpPr>
          <a:xfrm>
            <a:off x="1090953" y="2014832"/>
            <a:ext cx="3027403" cy="977478"/>
            <a:chOff x="4149" y="1161478"/>
            <a:chExt cx="3027403" cy="977478"/>
          </a:xfrm>
        </p:grpSpPr>
        <p:sp>
          <p:nvSpPr>
            <p:cNvPr id="8" name="Dikdörtgen 7"/>
            <p:cNvSpPr/>
            <p:nvPr/>
          </p:nvSpPr>
          <p:spPr>
            <a:xfrm>
              <a:off x="4149" y="1161478"/>
              <a:ext cx="2495388" cy="977478"/>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9" name="Metin kutusu 8"/>
            <p:cNvSpPr txBox="1"/>
            <p:nvPr/>
          </p:nvSpPr>
          <p:spPr>
            <a:xfrm>
              <a:off x="536164"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tr-TR" sz="2700" b="1" dirty="0"/>
                <a:t>Grup I.</a:t>
              </a:r>
              <a:endParaRPr lang="tr-TR" sz="2700" kern="1200" dirty="0"/>
            </a:p>
          </p:txBody>
        </p:sp>
      </p:grpSp>
      <p:grpSp>
        <p:nvGrpSpPr>
          <p:cNvPr id="5" name="Grup 4"/>
          <p:cNvGrpSpPr/>
          <p:nvPr/>
        </p:nvGrpSpPr>
        <p:grpSpPr>
          <a:xfrm>
            <a:off x="1090953" y="2992310"/>
            <a:ext cx="2495388" cy="1185840"/>
            <a:chOff x="4149" y="2138956"/>
            <a:chExt cx="2495388" cy="1185840"/>
          </a:xfrm>
        </p:grpSpPr>
        <p:sp>
          <p:nvSpPr>
            <p:cNvPr id="6" name="Dikdörtgen 5"/>
            <p:cNvSpPr/>
            <p:nvPr/>
          </p:nvSpPr>
          <p:spPr>
            <a:xfrm>
              <a:off x="4149" y="2138956"/>
              <a:ext cx="2495388" cy="1185840"/>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Metin kutusu 6"/>
            <p:cNvSpPr txBox="1"/>
            <p:nvPr/>
          </p:nvSpPr>
          <p:spPr>
            <a:xfrm>
              <a:off x="4149"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Char char="••"/>
              </a:pPr>
              <a:r>
                <a:rPr lang="tr-TR" sz="2700" b="1" dirty="0"/>
                <a:t>Keşif ve Araştırma</a:t>
              </a:r>
              <a:endParaRPr lang="tr-TR" sz="2700" kern="1200" dirty="0"/>
            </a:p>
          </p:txBody>
        </p:sp>
      </p:grpSp>
    </p:spTree>
    <p:extLst>
      <p:ext uri="{BB962C8B-B14F-4D97-AF65-F5344CB8AC3E}">
        <p14:creationId xmlns:p14="http://schemas.microsoft.com/office/powerpoint/2010/main" val="3100537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4400" b="1" dirty="0">
                <a:latin typeface="+mn-lt"/>
              </a:rPr>
              <a:t>Bulgular</a:t>
            </a:r>
            <a:endParaRPr lang="tr-TR" dirty="0"/>
          </a:p>
        </p:txBody>
      </p:sp>
      <p:sp>
        <p:nvSpPr>
          <p:cNvPr id="3" name="İçerik Yer Tutucusu 2"/>
          <p:cNvSpPr>
            <a:spLocks noGrp="1"/>
          </p:cNvSpPr>
          <p:nvPr>
            <p:ph idx="1"/>
          </p:nvPr>
        </p:nvSpPr>
        <p:spPr>
          <a:xfrm>
            <a:off x="4289367" y="1842250"/>
            <a:ext cx="7064433" cy="4351338"/>
          </a:xfrm>
          <a:solidFill>
            <a:schemeClr val="bg1"/>
          </a:solidFill>
        </p:spPr>
        <p:txBody>
          <a:bodyPr/>
          <a:lstStyle/>
          <a:p>
            <a:endParaRPr lang="tr-TR" dirty="0"/>
          </a:p>
        </p:txBody>
      </p:sp>
      <p:grpSp>
        <p:nvGrpSpPr>
          <p:cNvPr id="10" name="Grup 9"/>
          <p:cNvGrpSpPr/>
          <p:nvPr/>
        </p:nvGrpSpPr>
        <p:grpSpPr>
          <a:xfrm>
            <a:off x="1090954" y="2713101"/>
            <a:ext cx="2495388" cy="977478"/>
            <a:chOff x="2848892" y="1161478"/>
            <a:chExt cx="2495388" cy="977478"/>
          </a:xfrm>
        </p:grpSpPr>
        <p:sp>
          <p:nvSpPr>
            <p:cNvPr id="14" name="Dikdörtgen 13"/>
            <p:cNvSpPr/>
            <p:nvPr/>
          </p:nvSpPr>
          <p:spPr>
            <a:xfrm>
              <a:off x="2848892" y="1161478"/>
              <a:ext cx="2495388" cy="977478"/>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5" name="Metin kutusu 14"/>
            <p:cNvSpPr txBox="1"/>
            <p:nvPr/>
          </p:nvSpPr>
          <p:spPr>
            <a:xfrm>
              <a:off x="2848892" y="1161478"/>
              <a:ext cx="2495388" cy="977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tr-TR" sz="2700" b="1" kern="1200" dirty="0"/>
                <a:t>Grup II.	</a:t>
              </a:r>
              <a:endParaRPr lang="tr-TR" sz="2700" kern="1200" dirty="0"/>
            </a:p>
          </p:txBody>
        </p:sp>
      </p:grpSp>
      <p:grpSp>
        <p:nvGrpSpPr>
          <p:cNvPr id="11" name="Grup 10"/>
          <p:cNvGrpSpPr/>
          <p:nvPr/>
        </p:nvGrpSpPr>
        <p:grpSpPr>
          <a:xfrm>
            <a:off x="1090954" y="3690579"/>
            <a:ext cx="2495388" cy="1185840"/>
            <a:chOff x="2848892" y="2138956"/>
            <a:chExt cx="2495388" cy="1185840"/>
          </a:xfrm>
        </p:grpSpPr>
        <p:sp>
          <p:nvSpPr>
            <p:cNvPr id="12" name="Dikdörtgen 11"/>
            <p:cNvSpPr/>
            <p:nvPr/>
          </p:nvSpPr>
          <p:spPr>
            <a:xfrm>
              <a:off x="2848892" y="2138956"/>
              <a:ext cx="2495388" cy="1185840"/>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Metin kutusu 12"/>
            <p:cNvSpPr txBox="1"/>
            <p:nvPr/>
          </p:nvSpPr>
          <p:spPr>
            <a:xfrm>
              <a:off x="2848892" y="2138956"/>
              <a:ext cx="2495388" cy="11858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Char char="••"/>
              </a:pPr>
              <a:r>
                <a:rPr lang="tr-TR" sz="2700" b="1" dirty="0"/>
                <a:t>Geliştirme</a:t>
              </a:r>
              <a:endParaRPr lang="tr-TR" sz="2700" kern="1200" dirty="0"/>
            </a:p>
          </p:txBody>
        </p:sp>
      </p:grpSp>
    </p:spTree>
    <p:extLst>
      <p:ext uri="{BB962C8B-B14F-4D97-AF65-F5344CB8AC3E}">
        <p14:creationId xmlns:p14="http://schemas.microsoft.com/office/powerpoint/2010/main" val="3981273689"/>
      </p:ext>
    </p:extLst>
  </p:cSld>
  <p:clrMapOvr>
    <a:masterClrMapping/>
  </p:clrMapOvr>
</p:sld>
</file>

<file path=ppt/theme/theme1.xml><?xml version="1.0" encoding="utf-8"?>
<a:theme xmlns:a="http://schemas.openxmlformats.org/drawingml/2006/main" name="Tema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2" id="{0E0867A1-9996-4156-8BD4-7201059D65C7}" vid="{8C416D3B-6B12-4BE8-99CC-42CAF73074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Tema2</Template>
  <TotalTime>1141</TotalTime>
  <Words>1512</Words>
  <Application>Microsoft Office PowerPoint</Application>
  <PresentationFormat>Breedbeeld</PresentationFormat>
  <Paragraphs>166</Paragraphs>
  <Slides>20</Slides>
  <Notes>19</Notes>
  <HiddenSlides>0</HiddenSlides>
  <MMClips>0</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20</vt:i4>
      </vt:variant>
    </vt:vector>
  </HeadingPairs>
  <TitlesOfParts>
    <vt:vector size="30" baseType="lpstr">
      <vt:lpstr>Aptos</vt:lpstr>
      <vt:lpstr>Aptos Display</vt:lpstr>
      <vt:lpstr>Arial</vt:lpstr>
      <vt:lpstr>Calibri</vt:lpstr>
      <vt:lpstr>Calibri Light</vt:lpstr>
      <vt:lpstr>Roboto</vt:lpstr>
      <vt:lpstr>Tema2</vt:lpstr>
      <vt:lpstr>Office Theme</vt:lpstr>
      <vt:lpstr>1_Office Theme</vt:lpstr>
      <vt:lpstr>Office Teması</vt:lpstr>
      <vt:lpstr>GENEL BAKIŞ: Molekülden İlaca</vt:lpstr>
      <vt:lpstr>Öğrenme Hedefleri</vt:lpstr>
      <vt:lpstr>Sunum İçeriği</vt:lpstr>
      <vt:lpstr>Vaka Çalışması; İlaç A</vt:lpstr>
      <vt:lpstr>THALIDOMIDE …….. Sonuçlar </vt:lpstr>
      <vt:lpstr>Grupların kurulması</vt:lpstr>
      <vt:lpstr>Sorular………..</vt:lpstr>
      <vt:lpstr>Bulgular</vt:lpstr>
      <vt:lpstr>Bulgular</vt:lpstr>
      <vt:lpstr>Bulgular</vt:lpstr>
      <vt:lpstr>Bulgular</vt:lpstr>
      <vt:lpstr>Hatalar nelerdi?</vt:lpstr>
      <vt:lpstr>Ne yapılması gerekiyor?</vt:lpstr>
      <vt:lpstr>Thalidomid Davasının Sonuçları</vt:lpstr>
      <vt:lpstr>Sorular ve Tartışma</vt:lpstr>
      <vt:lpstr>Molekülden İlaca – İlaçlardaki Tehlike Özet</vt:lpstr>
      <vt:lpstr>Ek Kaynaklar</vt:lpstr>
      <vt:lpstr>PowerPoint-presentatie</vt:lpstr>
      <vt:lpstr>Proje Partnerleri</vt:lpstr>
      <vt:lpstr>Teşekkürler</vt:lpstr>
    </vt:vector>
  </TitlesOfParts>
  <Company>TITCK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İlaç Geliştirme Süreçlerinde Klinik araştırmalar ve GCP</dc:title>
  <dc:creator>Mehmet Kürşat DERİCİ</dc:creator>
  <cp:lastModifiedBy>Arnold Bosman</cp:lastModifiedBy>
  <cp:revision>146</cp:revision>
  <dcterms:created xsi:type="dcterms:W3CDTF">2023-10-01T12:00:46Z</dcterms:created>
  <dcterms:modified xsi:type="dcterms:W3CDTF">2024-10-10T12:35:38Z</dcterms:modified>
</cp:coreProperties>
</file>