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50.jp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7" r:id="rId2"/>
    <p:sldId id="257" r:id="rId3"/>
    <p:sldId id="29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1723" r:id="rId18"/>
    <p:sldId id="326" r:id="rId19"/>
    <p:sldId id="1719" r:id="rId20"/>
    <p:sldId id="1729" r:id="rId21"/>
    <p:sldId id="1731" r:id="rId22"/>
    <p:sldId id="1732" r:id="rId23"/>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7"/>
    <p:restoredTop sz="59116"/>
  </p:normalViewPr>
  <p:slideViewPr>
    <p:cSldViewPr snapToGrid="0">
      <p:cViewPr varScale="1">
        <p:scale>
          <a:sx n="67" d="100"/>
          <a:sy n="67" d="100"/>
        </p:scale>
        <p:origin x="16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dgm:spPr/>
      <dgm:t>
        <a:bodyPr/>
        <a:lstStyle/>
        <a:p>
          <a:r>
            <a:rPr lang="en-GB" spc="-74" dirty="0">
              <a:latin typeface="Tahoma"/>
              <a:cs typeface="Tahoma"/>
            </a:rPr>
            <a:t>Describe</a:t>
          </a:r>
          <a:endParaRPr lang="en-US"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1361BC5A-718D-294B-BCC7-68B04A608358}">
      <dgm:prSet/>
      <dgm:spPr/>
      <dgm:t>
        <a:bodyPr/>
        <a:lstStyle/>
        <a:p>
          <a:r>
            <a:rPr lang="en-GB" spc="-53" dirty="0">
              <a:latin typeface="Tahoma"/>
              <a:cs typeface="Tahoma"/>
            </a:rPr>
            <a:t>Define</a:t>
          </a:r>
          <a:endParaRPr lang="en-GB" dirty="0">
            <a:latin typeface="Tahoma"/>
            <a:cs typeface="Tahoma"/>
          </a:endParaRPr>
        </a:p>
      </dgm:t>
    </dgm:pt>
    <dgm:pt modelId="{0945E72E-1D6D-CC4C-A3F7-BD30409BA9F7}" type="parTrans" cxnId="{2BA62005-AF52-CB40-BB64-F5AC11649165}">
      <dgm:prSet/>
      <dgm:spPr/>
      <dgm:t>
        <a:bodyPr/>
        <a:lstStyle/>
        <a:p>
          <a:endParaRPr lang="en-GB"/>
        </a:p>
      </dgm:t>
    </dgm:pt>
    <dgm:pt modelId="{AA39A429-FC27-9948-AC77-279739D5A9A4}" type="sibTrans" cxnId="{2BA62005-AF52-CB40-BB64-F5AC11649165}">
      <dgm:prSet/>
      <dgm:spPr/>
      <dgm:t>
        <a:bodyPr/>
        <a:lstStyle/>
        <a:p>
          <a:endParaRPr lang="en-GB"/>
        </a:p>
      </dgm:t>
    </dgm:pt>
    <dgm:pt modelId="{656D2F35-6A3C-B54A-BE8A-052B8B7EF8DB}">
      <dgm:prSet/>
      <dgm:spPr/>
      <dgm:t>
        <a:bodyPr/>
        <a:lstStyle/>
        <a:p>
          <a:r>
            <a:rPr lang="en-GB" spc="-74" dirty="0">
              <a:latin typeface="Tahoma"/>
              <a:cs typeface="Tahoma"/>
            </a:rPr>
            <a:t>Explain</a:t>
          </a:r>
          <a:endParaRPr lang="en-GB" dirty="0">
            <a:latin typeface="Tahoma"/>
            <a:cs typeface="Tahoma"/>
          </a:endParaRPr>
        </a:p>
      </dgm:t>
    </dgm:pt>
    <dgm:pt modelId="{72B7667E-633C-A944-ADCC-23526A1D2423}" type="parTrans" cxnId="{E806E596-4A58-924A-AECE-2BE06E3D25CE}">
      <dgm:prSet/>
      <dgm:spPr/>
      <dgm:t>
        <a:bodyPr/>
        <a:lstStyle/>
        <a:p>
          <a:endParaRPr lang="en-GB"/>
        </a:p>
      </dgm:t>
    </dgm:pt>
    <dgm:pt modelId="{097B75CB-AC70-9540-9EF4-D6835580C2C1}" type="sibTrans" cxnId="{E806E596-4A58-924A-AECE-2BE06E3D25CE}">
      <dgm:prSet/>
      <dgm:spPr/>
      <dgm:t>
        <a:bodyPr/>
        <a:lstStyle/>
        <a:p>
          <a:endParaRPr lang="en-GB"/>
        </a:p>
      </dgm:t>
    </dgm:pt>
    <dgm:pt modelId="{205228C9-8313-9D43-ACCC-0AAAA176CD68}">
      <dgm:prSet/>
      <dgm:spPr/>
      <dgm:t>
        <a:bodyPr/>
        <a:lstStyle/>
        <a:p>
          <a:r>
            <a:rPr lang="en-GB" spc="-21" dirty="0">
              <a:latin typeface="Tahoma"/>
              <a:cs typeface="Tahoma"/>
            </a:rPr>
            <a:t>the</a:t>
          </a:r>
          <a:r>
            <a:rPr lang="en-GB" spc="-116" dirty="0">
              <a:latin typeface="Tahoma"/>
              <a:cs typeface="Tahoma"/>
            </a:rPr>
            <a:t> </a:t>
          </a:r>
          <a:r>
            <a:rPr lang="en-GB" spc="-106" dirty="0">
              <a:latin typeface="Tahoma"/>
              <a:cs typeface="Tahoma"/>
            </a:rPr>
            <a:t>general</a:t>
          </a:r>
          <a:r>
            <a:rPr lang="en-GB" spc="-85" dirty="0">
              <a:latin typeface="Tahoma"/>
              <a:cs typeface="Tahoma"/>
            </a:rPr>
            <a:t> </a:t>
          </a:r>
          <a:r>
            <a:rPr lang="en-GB" spc="-63" dirty="0">
              <a:latin typeface="Tahoma"/>
              <a:cs typeface="Tahoma"/>
            </a:rPr>
            <a:t>pipeline</a:t>
          </a:r>
          <a:r>
            <a:rPr lang="en-GB" spc="-85" dirty="0">
              <a:latin typeface="Tahoma"/>
              <a:cs typeface="Tahoma"/>
            </a:rPr>
            <a:t> </a:t>
          </a:r>
          <a:r>
            <a:rPr lang="en-GB" dirty="0">
              <a:latin typeface="Tahoma"/>
              <a:cs typeface="Tahoma"/>
            </a:rPr>
            <a:t>to</a:t>
          </a:r>
          <a:r>
            <a:rPr lang="en-GB" spc="-95" dirty="0">
              <a:latin typeface="Tahoma"/>
              <a:cs typeface="Tahoma"/>
            </a:rPr>
            <a:t> </a:t>
          </a:r>
          <a:r>
            <a:rPr lang="en-GB" spc="-42" dirty="0">
              <a:latin typeface="Tahoma"/>
              <a:cs typeface="Tahoma"/>
            </a:rPr>
            <a:t>obtain</a:t>
          </a:r>
          <a:r>
            <a:rPr lang="en-GB" spc="-85" dirty="0">
              <a:latin typeface="Tahoma"/>
              <a:cs typeface="Tahoma"/>
            </a:rPr>
            <a:t> </a:t>
          </a:r>
          <a:r>
            <a:rPr lang="en-GB" dirty="0">
              <a:latin typeface="Tahoma"/>
              <a:cs typeface="Tahoma"/>
            </a:rPr>
            <a:t>a</a:t>
          </a:r>
          <a:r>
            <a:rPr lang="en-GB" spc="-85" dirty="0">
              <a:latin typeface="Tahoma"/>
              <a:cs typeface="Tahoma"/>
            </a:rPr>
            <a:t> </a:t>
          </a:r>
          <a:r>
            <a:rPr lang="en-GB" spc="-127" dirty="0">
              <a:latin typeface="Tahoma"/>
              <a:cs typeface="Tahoma"/>
            </a:rPr>
            <a:t>new</a:t>
          </a:r>
          <a:r>
            <a:rPr lang="en-GB" spc="-53" dirty="0">
              <a:latin typeface="Tahoma"/>
              <a:cs typeface="Tahoma"/>
            </a:rPr>
            <a:t> </a:t>
          </a:r>
          <a:r>
            <a:rPr lang="en-GB" spc="-85" dirty="0">
              <a:latin typeface="Tahoma"/>
              <a:cs typeface="Tahoma"/>
            </a:rPr>
            <a:t>drug, </a:t>
          </a:r>
          <a:r>
            <a:rPr lang="en-GB" dirty="0">
              <a:latin typeface="Tahoma"/>
              <a:cs typeface="Tahoma"/>
            </a:rPr>
            <a:t>with</a:t>
          </a:r>
          <a:r>
            <a:rPr lang="en-GB" spc="-85" dirty="0">
              <a:latin typeface="Tahoma"/>
              <a:cs typeface="Tahoma"/>
            </a:rPr>
            <a:t> </a:t>
          </a:r>
          <a:r>
            <a:rPr lang="en-GB" dirty="0">
              <a:latin typeface="Tahoma"/>
              <a:cs typeface="Tahoma"/>
            </a:rPr>
            <a:t>an</a:t>
          </a:r>
          <a:r>
            <a:rPr lang="en-GB" spc="-85" dirty="0">
              <a:latin typeface="Tahoma"/>
              <a:cs typeface="Tahoma"/>
            </a:rPr>
            <a:t> </a:t>
          </a:r>
          <a:r>
            <a:rPr lang="en-GB" spc="-106" dirty="0">
              <a:latin typeface="Tahoma"/>
              <a:cs typeface="Tahoma"/>
            </a:rPr>
            <a:t>emphasis</a:t>
          </a:r>
          <a:r>
            <a:rPr lang="en-GB" spc="-85" dirty="0">
              <a:latin typeface="Tahoma"/>
              <a:cs typeface="Tahoma"/>
            </a:rPr>
            <a:t> </a:t>
          </a:r>
          <a:r>
            <a:rPr lang="en-GB" spc="-21" dirty="0">
              <a:latin typeface="Tahoma"/>
              <a:cs typeface="Tahoma"/>
            </a:rPr>
            <a:t>on</a:t>
          </a:r>
          <a:r>
            <a:rPr lang="en-GB" spc="-85" dirty="0">
              <a:latin typeface="Tahoma"/>
              <a:cs typeface="Tahoma"/>
            </a:rPr>
            <a:t> </a:t>
          </a:r>
          <a:r>
            <a:rPr lang="en-GB" spc="-74" dirty="0">
              <a:latin typeface="Tahoma"/>
              <a:cs typeface="Tahoma"/>
            </a:rPr>
            <a:t>how 	</a:t>
          </a:r>
          <a:r>
            <a:rPr lang="en-GB" spc="-85" dirty="0">
              <a:latin typeface="Tahoma"/>
              <a:cs typeface="Tahoma"/>
            </a:rPr>
            <a:t>computer</a:t>
          </a:r>
          <a:r>
            <a:rPr lang="en-GB" spc="-74" dirty="0">
              <a:latin typeface="Tahoma"/>
              <a:cs typeface="Tahoma"/>
            </a:rPr>
            <a:t> </a:t>
          </a:r>
          <a:r>
            <a:rPr lang="en-GB" spc="-95" dirty="0">
              <a:latin typeface="Tahoma"/>
              <a:cs typeface="Tahoma"/>
            </a:rPr>
            <a:t>methodologies</a:t>
          </a:r>
          <a:r>
            <a:rPr lang="en-GB" spc="-63" dirty="0">
              <a:latin typeface="Tahoma"/>
              <a:cs typeface="Tahoma"/>
            </a:rPr>
            <a:t> </a:t>
          </a:r>
          <a:r>
            <a:rPr lang="en-GB" spc="-42" dirty="0">
              <a:latin typeface="Tahoma"/>
              <a:cs typeface="Tahoma"/>
            </a:rPr>
            <a:t>can</a:t>
          </a:r>
          <a:r>
            <a:rPr lang="en-GB" spc="-63" dirty="0">
              <a:latin typeface="Tahoma"/>
              <a:cs typeface="Tahoma"/>
            </a:rPr>
            <a:t> </a:t>
          </a:r>
          <a:r>
            <a:rPr lang="en-GB" spc="-95" dirty="0">
              <a:latin typeface="Tahoma"/>
              <a:cs typeface="Tahoma"/>
            </a:rPr>
            <a:t>increase</a:t>
          </a:r>
          <a:r>
            <a:rPr lang="en-GB" spc="-74" dirty="0">
              <a:latin typeface="Tahoma"/>
              <a:cs typeface="Tahoma"/>
            </a:rPr>
            <a:t> </a:t>
          </a:r>
          <a:r>
            <a:rPr lang="en-GB" spc="-21" dirty="0">
              <a:latin typeface="Tahoma"/>
              <a:cs typeface="Tahoma"/>
            </a:rPr>
            <a:t>the</a:t>
          </a:r>
          <a:r>
            <a:rPr lang="en-GB" spc="-63" dirty="0">
              <a:latin typeface="Tahoma"/>
              <a:cs typeface="Tahoma"/>
            </a:rPr>
            <a:t> </a:t>
          </a:r>
          <a:r>
            <a:rPr lang="en-GB" spc="-85" dirty="0">
              <a:latin typeface="Tahoma"/>
              <a:cs typeface="Tahoma"/>
            </a:rPr>
            <a:t>efficiency</a:t>
          </a:r>
          <a:r>
            <a:rPr lang="en-GB" spc="-74" dirty="0">
              <a:latin typeface="Tahoma"/>
              <a:cs typeface="Tahoma"/>
            </a:rPr>
            <a:t> </a:t>
          </a:r>
          <a:r>
            <a:rPr lang="en-GB" dirty="0">
              <a:latin typeface="Tahoma"/>
              <a:cs typeface="Tahoma"/>
            </a:rPr>
            <a:t>of</a:t>
          </a:r>
          <a:r>
            <a:rPr lang="en-GB" spc="-74" dirty="0">
              <a:latin typeface="Tahoma"/>
              <a:cs typeface="Tahoma"/>
            </a:rPr>
            <a:t> </a:t>
          </a:r>
          <a:r>
            <a:rPr lang="en-GB" spc="-85" dirty="0">
              <a:latin typeface="Tahoma"/>
              <a:cs typeface="Tahoma"/>
            </a:rPr>
            <a:t>drug</a:t>
          </a:r>
          <a:r>
            <a:rPr lang="en-GB" spc="-63" dirty="0">
              <a:latin typeface="Tahoma"/>
              <a:cs typeface="Tahoma"/>
            </a:rPr>
            <a:t> </a:t>
          </a:r>
          <a:r>
            <a:rPr lang="en-GB" spc="-21" dirty="0">
              <a:latin typeface="Tahoma"/>
              <a:cs typeface="Tahoma"/>
            </a:rPr>
            <a:t>discovery.</a:t>
          </a:r>
          <a:endParaRPr lang="en-US" dirty="0"/>
        </a:p>
      </dgm:t>
    </dgm:pt>
    <dgm:pt modelId="{37EF56FC-AE0D-044C-B7CF-CB20B3A01DA5}" type="parTrans" cxnId="{A238985A-F3B7-D249-8DD6-7B83B1B2F0FD}">
      <dgm:prSet/>
      <dgm:spPr/>
    </dgm:pt>
    <dgm:pt modelId="{20CB3806-D36C-9F49-B340-F73CA750432D}" type="sibTrans" cxnId="{A238985A-F3B7-D249-8DD6-7B83B1B2F0FD}">
      <dgm:prSet/>
      <dgm:spPr/>
    </dgm:pt>
    <dgm:pt modelId="{BF51B88B-C614-B14B-A8B5-4F85EB694803}">
      <dgm:prSet/>
      <dgm:spPr/>
      <dgm:t>
        <a:bodyPr/>
        <a:lstStyle/>
        <a:p>
          <a:r>
            <a:rPr lang="en-GB" spc="-85" dirty="0">
              <a:latin typeface="Tahoma"/>
              <a:cs typeface="Tahoma"/>
            </a:rPr>
            <a:t>relevant</a:t>
          </a:r>
          <a:r>
            <a:rPr lang="en-GB" spc="-21" dirty="0">
              <a:latin typeface="Tahoma"/>
              <a:cs typeface="Tahoma"/>
            </a:rPr>
            <a:t> </a:t>
          </a:r>
          <a:r>
            <a:rPr lang="en-GB" spc="-63" dirty="0">
              <a:latin typeface="Tahoma"/>
              <a:cs typeface="Tahoma"/>
            </a:rPr>
            <a:t>terms</a:t>
          </a:r>
          <a:r>
            <a:rPr lang="en-GB" spc="-32" dirty="0">
              <a:latin typeface="Tahoma"/>
              <a:cs typeface="Tahoma"/>
            </a:rPr>
            <a:t> </a:t>
          </a:r>
          <a:r>
            <a:rPr lang="en-GB" dirty="0">
              <a:latin typeface="Tahoma"/>
              <a:cs typeface="Tahoma"/>
            </a:rPr>
            <a:t>in</a:t>
          </a:r>
          <a:r>
            <a:rPr lang="en-GB" spc="-21" dirty="0">
              <a:latin typeface="Tahoma"/>
              <a:cs typeface="Tahoma"/>
            </a:rPr>
            <a:t> </a:t>
          </a:r>
          <a:r>
            <a:rPr lang="en-GB" dirty="0">
              <a:latin typeface="Tahoma"/>
              <a:cs typeface="Tahoma"/>
            </a:rPr>
            <a:t>in</a:t>
          </a:r>
          <a:r>
            <a:rPr lang="en-GB" spc="-32" dirty="0">
              <a:latin typeface="Tahoma"/>
              <a:cs typeface="Tahoma"/>
            </a:rPr>
            <a:t> </a:t>
          </a:r>
          <a:r>
            <a:rPr lang="en-GB" spc="-21" dirty="0">
              <a:latin typeface="Tahoma"/>
              <a:cs typeface="Tahoma"/>
            </a:rPr>
            <a:t>the </a:t>
          </a:r>
          <a:r>
            <a:rPr lang="en-GB" spc="-42" dirty="0">
              <a:latin typeface="Tahoma"/>
              <a:cs typeface="Tahoma"/>
            </a:rPr>
            <a:t>field,</a:t>
          </a:r>
          <a:r>
            <a:rPr lang="en-GB" spc="-21" dirty="0">
              <a:latin typeface="Tahoma"/>
              <a:cs typeface="Tahoma"/>
            </a:rPr>
            <a:t> </a:t>
          </a:r>
          <a:r>
            <a:rPr lang="en-GB" spc="-63" dirty="0">
              <a:latin typeface="Tahoma"/>
              <a:cs typeface="Tahoma"/>
            </a:rPr>
            <a:t>including</a:t>
          </a:r>
          <a:r>
            <a:rPr lang="en-GB" spc="-21" dirty="0">
              <a:latin typeface="Tahoma"/>
              <a:cs typeface="Tahoma"/>
            </a:rPr>
            <a:t> </a:t>
          </a:r>
          <a:r>
            <a:rPr lang="en-GB" dirty="0">
              <a:latin typeface="Tahoma"/>
              <a:cs typeface="Tahoma"/>
            </a:rPr>
            <a:t>”target”,</a:t>
          </a:r>
          <a:r>
            <a:rPr lang="en-GB" spc="-32" dirty="0">
              <a:latin typeface="Tahoma"/>
              <a:cs typeface="Tahoma"/>
            </a:rPr>
            <a:t> </a:t>
          </a:r>
          <a:r>
            <a:rPr lang="en-GB" dirty="0">
              <a:latin typeface="Tahoma"/>
              <a:cs typeface="Tahoma"/>
            </a:rPr>
            <a:t>”hit”,</a:t>
          </a:r>
          <a:r>
            <a:rPr lang="en-GB" spc="-21" dirty="0">
              <a:latin typeface="Tahoma"/>
              <a:cs typeface="Tahoma"/>
            </a:rPr>
            <a:t> </a:t>
          </a:r>
          <a:r>
            <a:rPr lang="en-GB" dirty="0">
              <a:latin typeface="Tahoma"/>
              <a:cs typeface="Tahoma"/>
            </a:rPr>
            <a:t>”lead”,</a:t>
          </a:r>
          <a:r>
            <a:rPr lang="en-GB" spc="-21" dirty="0">
              <a:latin typeface="Tahoma"/>
              <a:cs typeface="Tahoma"/>
            </a:rPr>
            <a:t> </a:t>
          </a:r>
          <a:r>
            <a:rPr lang="en-GB" spc="127" dirty="0">
              <a:latin typeface="Tahoma"/>
              <a:cs typeface="Tahoma"/>
            </a:rPr>
            <a:t>”ADMET 	</a:t>
          </a:r>
          <a:r>
            <a:rPr lang="en-GB" spc="-63" dirty="0">
              <a:latin typeface="Tahoma"/>
              <a:cs typeface="Tahoma"/>
            </a:rPr>
            <a:t>properties”,</a:t>
          </a:r>
          <a:r>
            <a:rPr lang="en-GB" spc="-53" dirty="0">
              <a:latin typeface="Tahoma"/>
              <a:cs typeface="Tahoma"/>
            </a:rPr>
            <a:t> </a:t>
          </a:r>
          <a:r>
            <a:rPr lang="en-GB" spc="-85" dirty="0">
              <a:latin typeface="Tahoma"/>
              <a:cs typeface="Tahoma"/>
            </a:rPr>
            <a:t>”knowledge</a:t>
          </a:r>
          <a:r>
            <a:rPr lang="en-GB" spc="-42" dirty="0">
              <a:latin typeface="Tahoma"/>
              <a:cs typeface="Tahoma"/>
            </a:rPr>
            <a:t> </a:t>
          </a:r>
          <a:r>
            <a:rPr lang="en-GB" spc="-53" dirty="0">
              <a:latin typeface="Tahoma"/>
              <a:cs typeface="Tahoma"/>
            </a:rPr>
            <a:t>graphs” </a:t>
          </a:r>
          <a:r>
            <a:rPr lang="en-GB" spc="-74" dirty="0">
              <a:latin typeface="Tahoma"/>
              <a:cs typeface="Tahoma"/>
            </a:rPr>
            <a:t>and</a:t>
          </a:r>
          <a:r>
            <a:rPr lang="en-GB" spc="-42" dirty="0">
              <a:latin typeface="Tahoma"/>
              <a:cs typeface="Tahoma"/>
            </a:rPr>
            <a:t> </a:t>
          </a:r>
          <a:r>
            <a:rPr lang="en-GB" spc="-21" dirty="0">
              <a:latin typeface="Tahoma"/>
              <a:cs typeface="Tahoma"/>
            </a:rPr>
            <a:t>”SMILES”.</a:t>
          </a:r>
          <a:endParaRPr lang="en-GB" dirty="0">
            <a:latin typeface="Tahoma"/>
            <a:cs typeface="Tahoma"/>
          </a:endParaRPr>
        </a:p>
      </dgm:t>
    </dgm:pt>
    <dgm:pt modelId="{2833979D-57D2-0E41-83A2-3057CFA3E9B8}" type="parTrans" cxnId="{CC0D1F5E-D1DB-8E40-A255-CEC09846BE0A}">
      <dgm:prSet/>
      <dgm:spPr/>
    </dgm:pt>
    <dgm:pt modelId="{23B101E3-EFB6-CB4D-BFC3-EB9A74BFE716}" type="sibTrans" cxnId="{CC0D1F5E-D1DB-8E40-A255-CEC09846BE0A}">
      <dgm:prSet/>
      <dgm:spPr/>
    </dgm:pt>
    <dgm:pt modelId="{852DB753-C6E0-3D4E-BF87-DB67B43E8960}">
      <dgm:prSet/>
      <dgm:spPr/>
      <dgm:t>
        <a:bodyPr/>
        <a:lstStyle/>
        <a:p>
          <a:r>
            <a:rPr lang="en-GB" spc="-42" dirty="0">
              <a:latin typeface="Tahoma"/>
              <a:cs typeface="Tahoma"/>
            </a:rPr>
            <a:t>what</a:t>
          </a:r>
          <a:r>
            <a:rPr lang="en-GB" dirty="0">
              <a:latin typeface="Tahoma"/>
              <a:cs typeface="Tahoma"/>
            </a:rPr>
            <a:t> </a:t>
          </a:r>
          <a:r>
            <a:rPr lang="en-GB" dirty="0" err="1">
              <a:latin typeface="Tahoma"/>
              <a:cs typeface="Tahoma"/>
            </a:rPr>
            <a:t>ChEMBL</a:t>
          </a:r>
          <a:r>
            <a:rPr lang="en-GB" dirty="0">
              <a:latin typeface="Tahoma"/>
              <a:cs typeface="Tahoma"/>
            </a:rPr>
            <a:t> is</a:t>
          </a:r>
          <a:r>
            <a:rPr lang="en-GB" spc="-11" dirty="0">
              <a:latin typeface="Tahoma"/>
              <a:cs typeface="Tahoma"/>
            </a:rPr>
            <a:t> </a:t>
          </a:r>
          <a:r>
            <a:rPr lang="en-GB" spc="-74" dirty="0">
              <a:latin typeface="Tahoma"/>
              <a:cs typeface="Tahoma"/>
            </a:rPr>
            <a:t>and</a:t>
          </a:r>
          <a:r>
            <a:rPr lang="en-GB" spc="11" dirty="0">
              <a:latin typeface="Tahoma"/>
              <a:cs typeface="Tahoma"/>
            </a:rPr>
            <a:t> </a:t>
          </a:r>
          <a:r>
            <a:rPr lang="en-GB" spc="-116" dirty="0">
              <a:latin typeface="Tahoma"/>
              <a:cs typeface="Tahoma"/>
            </a:rPr>
            <a:t>how</a:t>
          </a:r>
          <a:r>
            <a:rPr lang="en-GB" spc="-11" dirty="0">
              <a:latin typeface="Tahoma"/>
              <a:cs typeface="Tahoma"/>
            </a:rPr>
            <a:t> </a:t>
          </a:r>
          <a:r>
            <a:rPr lang="en-GB" dirty="0">
              <a:latin typeface="Tahoma"/>
              <a:cs typeface="Tahoma"/>
            </a:rPr>
            <a:t>it</a:t>
          </a:r>
          <a:r>
            <a:rPr lang="en-GB" spc="-11" dirty="0">
              <a:latin typeface="Tahoma"/>
              <a:cs typeface="Tahoma"/>
            </a:rPr>
            <a:t> </a:t>
          </a:r>
          <a:r>
            <a:rPr lang="en-GB" spc="-42" dirty="0">
              <a:latin typeface="Tahoma"/>
              <a:cs typeface="Tahoma"/>
            </a:rPr>
            <a:t>can</a:t>
          </a:r>
          <a:r>
            <a:rPr lang="en-GB" dirty="0">
              <a:latin typeface="Tahoma"/>
              <a:cs typeface="Tahoma"/>
            </a:rPr>
            <a:t> </a:t>
          </a:r>
          <a:r>
            <a:rPr lang="en-GB" spc="-74" dirty="0">
              <a:latin typeface="Tahoma"/>
              <a:cs typeface="Tahoma"/>
            </a:rPr>
            <a:t>help</a:t>
          </a:r>
          <a:r>
            <a:rPr lang="en-GB" dirty="0">
              <a:latin typeface="Tahoma"/>
              <a:cs typeface="Tahoma"/>
            </a:rPr>
            <a:t> </a:t>
          </a:r>
          <a:r>
            <a:rPr lang="en-GB" spc="-106" dirty="0">
              <a:latin typeface="Tahoma"/>
              <a:cs typeface="Tahoma"/>
            </a:rPr>
            <a:t>understanding</a:t>
          </a:r>
          <a:r>
            <a:rPr lang="en-GB" dirty="0">
              <a:latin typeface="Tahoma"/>
              <a:cs typeface="Tahoma"/>
            </a:rPr>
            <a:t> </a:t>
          </a:r>
          <a:r>
            <a:rPr lang="en-GB" spc="-21" dirty="0">
              <a:latin typeface="Tahoma"/>
              <a:cs typeface="Tahoma"/>
            </a:rPr>
            <a:t>the</a:t>
          </a:r>
          <a:r>
            <a:rPr lang="en-GB" dirty="0">
              <a:latin typeface="Tahoma"/>
              <a:cs typeface="Tahoma"/>
            </a:rPr>
            <a:t> </a:t>
          </a:r>
          <a:r>
            <a:rPr lang="en-GB" spc="-53" dirty="0">
              <a:latin typeface="Tahoma"/>
              <a:cs typeface="Tahoma"/>
            </a:rPr>
            <a:t>interactions 	</a:t>
          </a:r>
          <a:r>
            <a:rPr lang="en-GB" spc="-148" dirty="0">
              <a:latin typeface="Tahoma"/>
              <a:cs typeface="Tahoma"/>
            </a:rPr>
            <a:t>between</a:t>
          </a:r>
          <a:r>
            <a:rPr lang="en-GB" spc="-42" dirty="0">
              <a:latin typeface="Tahoma"/>
              <a:cs typeface="Tahoma"/>
            </a:rPr>
            <a:t> </a:t>
          </a:r>
          <a:r>
            <a:rPr lang="en-GB" spc="-95" dirty="0">
              <a:latin typeface="Tahoma"/>
              <a:cs typeface="Tahoma"/>
            </a:rPr>
            <a:t>molecules</a:t>
          </a:r>
          <a:r>
            <a:rPr lang="en-GB" spc="-53" dirty="0">
              <a:latin typeface="Tahoma"/>
              <a:cs typeface="Tahoma"/>
            </a:rPr>
            <a:t> </a:t>
          </a:r>
          <a:r>
            <a:rPr lang="en-GB" spc="-74" dirty="0">
              <a:latin typeface="Tahoma"/>
              <a:cs typeface="Tahoma"/>
            </a:rPr>
            <a:t>and</a:t>
          </a:r>
          <a:r>
            <a:rPr lang="en-GB" spc="-42" dirty="0">
              <a:latin typeface="Tahoma"/>
              <a:cs typeface="Tahoma"/>
            </a:rPr>
            <a:t> </a:t>
          </a:r>
          <a:r>
            <a:rPr lang="en-GB" spc="-21" dirty="0">
              <a:latin typeface="Tahoma"/>
              <a:cs typeface="Tahoma"/>
            </a:rPr>
            <a:t>their</a:t>
          </a:r>
          <a:r>
            <a:rPr lang="en-GB" spc="-42" dirty="0">
              <a:latin typeface="Tahoma"/>
              <a:cs typeface="Tahoma"/>
            </a:rPr>
            <a:t> </a:t>
          </a:r>
          <a:r>
            <a:rPr lang="en-GB" spc="-21" dirty="0">
              <a:latin typeface="Tahoma"/>
              <a:cs typeface="Tahoma"/>
            </a:rPr>
            <a:t>targets.</a:t>
          </a:r>
          <a:endParaRPr lang="en-GB" dirty="0"/>
        </a:p>
      </dgm:t>
    </dgm:pt>
    <dgm:pt modelId="{B7E8158E-8F62-B349-851B-C176F3DABEF9}" type="parTrans" cxnId="{49EA3292-4CA9-C64E-BD5F-EC086CEC7DD2}">
      <dgm:prSet/>
      <dgm:spPr/>
    </dgm:pt>
    <dgm:pt modelId="{BA5E2FDD-01E7-7142-A718-2166736024F8}" type="sibTrans" cxnId="{49EA3292-4CA9-C64E-BD5F-EC086CEC7DD2}">
      <dgm:prSet/>
      <dgm:spPr/>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3">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3">
        <dgm:presLayoutVars>
          <dgm:bulletEnabled/>
        </dgm:presLayoutVars>
      </dgm:prSet>
      <dgm:spPr/>
    </dgm:pt>
    <dgm:pt modelId="{5522B6F9-829D-EE49-8946-83FF46858742}" type="pres">
      <dgm:prSet presAssocID="{FDD680FF-5897-4FFE-9F57-38A0583DA6D0}" presName="sp" presStyleCnt="0"/>
      <dgm:spPr/>
    </dgm:pt>
    <dgm:pt modelId="{5BD5F789-3F9B-4747-8115-B65DACFE47FA}" type="pres">
      <dgm:prSet presAssocID="{1361BC5A-718D-294B-BCC7-68B04A608358}" presName="linNode" presStyleCnt="0"/>
      <dgm:spPr/>
    </dgm:pt>
    <dgm:pt modelId="{A99B5C61-6CCD-D742-97D7-EA5C39E1C349}" type="pres">
      <dgm:prSet presAssocID="{1361BC5A-718D-294B-BCC7-68B04A608358}" presName="parentText" presStyleLbl="alignNode1" presStyleIdx="1" presStyleCnt="3">
        <dgm:presLayoutVars>
          <dgm:chMax val="1"/>
          <dgm:bulletEnabled/>
        </dgm:presLayoutVars>
      </dgm:prSet>
      <dgm:spPr/>
    </dgm:pt>
    <dgm:pt modelId="{F8ABB057-B8DA-1946-8D95-809A9891B283}" type="pres">
      <dgm:prSet presAssocID="{1361BC5A-718D-294B-BCC7-68B04A608358}" presName="descendantText" presStyleLbl="alignAccFollowNode1" presStyleIdx="1" presStyleCnt="3">
        <dgm:presLayoutVars>
          <dgm:bulletEnabled/>
        </dgm:presLayoutVars>
      </dgm:prSet>
      <dgm:spPr/>
    </dgm:pt>
    <dgm:pt modelId="{40ABCFFF-20FD-164E-9538-183E3740EAC2}" type="pres">
      <dgm:prSet presAssocID="{AA39A429-FC27-9948-AC77-279739D5A9A4}" presName="sp" presStyleCnt="0"/>
      <dgm:spPr/>
    </dgm:pt>
    <dgm:pt modelId="{E162B65D-2C1F-F746-A1DD-A27014A59628}" type="pres">
      <dgm:prSet presAssocID="{656D2F35-6A3C-B54A-BE8A-052B8B7EF8DB}" presName="linNode" presStyleCnt="0"/>
      <dgm:spPr/>
    </dgm:pt>
    <dgm:pt modelId="{C86EA8F7-27DF-B640-AA34-85C8371C446E}" type="pres">
      <dgm:prSet presAssocID="{656D2F35-6A3C-B54A-BE8A-052B8B7EF8DB}" presName="parentText" presStyleLbl="alignNode1" presStyleIdx="2" presStyleCnt="3">
        <dgm:presLayoutVars>
          <dgm:chMax val="1"/>
          <dgm:bulletEnabled/>
        </dgm:presLayoutVars>
      </dgm:prSet>
      <dgm:spPr/>
    </dgm:pt>
    <dgm:pt modelId="{B954831F-42EF-4041-8477-1F2F273DA377}" type="pres">
      <dgm:prSet presAssocID="{656D2F35-6A3C-B54A-BE8A-052B8B7EF8DB}" presName="descendantText" presStyleLbl="alignAccFollowNode1" presStyleIdx="2" presStyleCnt="3">
        <dgm:presLayoutVars>
          <dgm:bulletEnabled/>
        </dgm:presLayoutVars>
      </dgm:prSet>
      <dgm:spPr/>
    </dgm:pt>
  </dgm:ptLst>
  <dgm:cxnLst>
    <dgm:cxn modelId="{2BA62005-AF52-CB40-BB64-F5AC11649165}" srcId="{341DBA06-6F05-4FC6-AD6C-3FF19041E25B}" destId="{1361BC5A-718D-294B-BCC7-68B04A608358}" srcOrd="1" destOrd="0" parTransId="{0945E72E-1D6D-CC4C-A3F7-BD30409BA9F7}" sibTransId="{AA39A429-FC27-9948-AC77-279739D5A9A4}"/>
    <dgm:cxn modelId="{439D4727-DBFA-2942-819B-464B1135CD37}" type="presOf" srcId="{BF51B88B-C614-B14B-A8B5-4F85EB694803}" destId="{F8ABB057-B8DA-1946-8D95-809A9891B283}" srcOrd="0" destOrd="0" presId="urn:microsoft.com/office/officeart/2016/7/layout/VerticalSolidActionList"/>
    <dgm:cxn modelId="{CC0D1F5E-D1DB-8E40-A255-CEC09846BE0A}" srcId="{1361BC5A-718D-294B-BCC7-68B04A608358}" destId="{BF51B88B-C614-B14B-A8B5-4F85EB694803}" srcOrd="0" destOrd="0" parTransId="{2833979D-57D2-0E41-83A2-3057CFA3E9B8}" sibTransId="{23B101E3-EFB6-CB4D-BFC3-EB9A74BFE716}"/>
    <dgm:cxn modelId="{CF21A961-A022-0444-8EDC-50BFF7F7DEF8}" type="presOf" srcId="{341DBA06-6F05-4FC6-AD6C-3FF19041E25B}" destId="{62498256-D6A9-EF42-B5B5-D595AA322FC6}" srcOrd="0" destOrd="0" presId="urn:microsoft.com/office/officeart/2016/7/layout/VerticalSolidActionList"/>
    <dgm:cxn modelId="{1D73FB63-7034-F54D-B982-6F5653722831}" type="presOf" srcId="{656D2F35-6A3C-B54A-BE8A-052B8B7EF8DB}" destId="{C86EA8F7-27DF-B640-AA34-85C8371C446E}" srcOrd="0" destOrd="0" presId="urn:microsoft.com/office/officeart/2016/7/layout/VerticalSolidActionList"/>
    <dgm:cxn modelId="{32490679-68AB-8B48-9E57-94645CCCECEB}" type="presOf" srcId="{205228C9-8313-9D43-ACCC-0AAAA176CD68}" destId="{9D25FA2D-E74A-7D4E-BD1B-371401AD3E0A}" srcOrd="0" destOrd="0" presId="urn:microsoft.com/office/officeart/2016/7/layout/VerticalSolidActionList"/>
    <dgm:cxn modelId="{A238985A-F3B7-D249-8DD6-7B83B1B2F0FD}" srcId="{C94A0319-5CE9-4E71-BB56-84184ABFF813}" destId="{205228C9-8313-9D43-ACCC-0AAAA176CD68}" srcOrd="0" destOrd="0" parTransId="{37EF56FC-AE0D-044C-B7CF-CB20B3A01DA5}" sibTransId="{20CB3806-D36C-9F49-B340-F73CA750432D}"/>
    <dgm:cxn modelId="{49EA3292-4CA9-C64E-BD5F-EC086CEC7DD2}" srcId="{656D2F35-6A3C-B54A-BE8A-052B8B7EF8DB}" destId="{852DB753-C6E0-3D4E-BF87-DB67B43E8960}" srcOrd="0" destOrd="0" parTransId="{B7E8158E-8F62-B349-851B-C176F3DABEF9}" sibTransId="{BA5E2FDD-01E7-7142-A718-2166736024F8}"/>
    <dgm:cxn modelId="{E806E596-4A58-924A-AECE-2BE06E3D25CE}" srcId="{341DBA06-6F05-4FC6-AD6C-3FF19041E25B}" destId="{656D2F35-6A3C-B54A-BE8A-052B8B7EF8DB}" srcOrd="2" destOrd="0" parTransId="{72B7667E-633C-A944-ADCC-23526A1D2423}" sibTransId="{097B75CB-AC70-9540-9EF4-D6835580C2C1}"/>
    <dgm:cxn modelId="{BDA53BA8-D365-E44E-A851-FFAB57F5DBA4}" type="presOf" srcId="{C94A0319-5CE9-4E71-BB56-84184ABFF813}" destId="{C9CBE89E-5935-6343-A13D-FFD1BFA17121}" srcOrd="0" destOrd="0" presId="urn:microsoft.com/office/officeart/2016/7/layout/VerticalSolidActionList"/>
    <dgm:cxn modelId="{675D67AB-ABAF-6D48-90FB-8FEE25C5EDAF}" type="presOf" srcId="{852DB753-C6E0-3D4E-BF87-DB67B43E8960}" destId="{B954831F-42EF-4041-8477-1F2F273DA377}"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267E25BE-A5B8-CE45-B5DE-B2F6FB723953}" type="presOf" srcId="{1361BC5A-718D-294B-BCC7-68B04A608358}" destId="{A99B5C61-6CCD-D742-97D7-EA5C39E1C349}"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767DA19B-B189-C648-BB93-E260DBB043FE}" type="presParOf" srcId="{62498256-D6A9-EF42-B5B5-D595AA322FC6}" destId="{5BD5F789-3F9B-4747-8115-B65DACFE47FA}" srcOrd="2" destOrd="0" presId="urn:microsoft.com/office/officeart/2016/7/layout/VerticalSolidActionList"/>
    <dgm:cxn modelId="{B00DA143-48D9-7044-B62B-2F6B1EA3B745}" type="presParOf" srcId="{5BD5F789-3F9B-4747-8115-B65DACFE47FA}" destId="{A99B5C61-6CCD-D742-97D7-EA5C39E1C349}" srcOrd="0" destOrd="0" presId="urn:microsoft.com/office/officeart/2016/7/layout/VerticalSolidActionList"/>
    <dgm:cxn modelId="{8FD2E5A0-E46F-0546-8656-7D4C98B9B806}" type="presParOf" srcId="{5BD5F789-3F9B-4747-8115-B65DACFE47FA}" destId="{F8ABB057-B8DA-1946-8D95-809A9891B283}" srcOrd="1" destOrd="0" presId="urn:microsoft.com/office/officeart/2016/7/layout/VerticalSolidActionList"/>
    <dgm:cxn modelId="{474A08D9-40E9-6049-8ABF-3BA39773B749}" type="presParOf" srcId="{62498256-D6A9-EF42-B5B5-D595AA322FC6}" destId="{40ABCFFF-20FD-164E-9538-183E3740EAC2}" srcOrd="3" destOrd="0" presId="urn:microsoft.com/office/officeart/2016/7/layout/VerticalSolidActionList"/>
    <dgm:cxn modelId="{39C0AC91-51F2-EC41-885D-B0A7E89919F6}" type="presParOf" srcId="{62498256-D6A9-EF42-B5B5-D595AA322FC6}" destId="{E162B65D-2C1F-F746-A1DD-A27014A59628}" srcOrd="4" destOrd="0" presId="urn:microsoft.com/office/officeart/2016/7/layout/VerticalSolidActionList"/>
    <dgm:cxn modelId="{F23F1ED0-2F82-7643-B98B-A05E9360F685}" type="presParOf" srcId="{E162B65D-2C1F-F746-A1DD-A27014A59628}" destId="{C86EA8F7-27DF-B640-AA34-85C8371C446E}" srcOrd="0" destOrd="0" presId="urn:microsoft.com/office/officeart/2016/7/layout/VerticalSolidActionList"/>
    <dgm:cxn modelId="{E1ED59AE-5665-7F47-9563-8F98BDC2B329}" type="presParOf" srcId="{E162B65D-2C1F-F746-A1DD-A27014A59628}" destId="{B954831F-42EF-4041-8477-1F2F273DA377}"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F0140-D763-4B68-9CE5-88A764B6354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20148D-0470-422B-BAE3-8DDB73E7F49E}">
      <dgm:prSet/>
      <dgm:spPr/>
      <dgm:t>
        <a:bodyPr/>
        <a:lstStyle/>
        <a:p>
          <a:pPr>
            <a:lnSpc>
              <a:spcPct val="100000"/>
            </a:lnSpc>
          </a:pPr>
          <a:r>
            <a:rPr lang="en-GB"/>
            <a:t>Obtaining a new drug is complex and costly.</a:t>
          </a:r>
          <a:endParaRPr lang="en-US"/>
        </a:p>
      </dgm:t>
    </dgm:pt>
    <dgm:pt modelId="{4D0FB4FF-470A-4B05-93DF-2B8453A6C68D}" type="parTrans" cxnId="{4AA14EC3-CA20-4CDF-A198-755DB5DC2870}">
      <dgm:prSet/>
      <dgm:spPr/>
      <dgm:t>
        <a:bodyPr/>
        <a:lstStyle/>
        <a:p>
          <a:endParaRPr lang="en-US"/>
        </a:p>
      </dgm:t>
    </dgm:pt>
    <dgm:pt modelId="{7105453F-93C8-4FF9-B1CA-7218BC4B03AC}" type="sibTrans" cxnId="{4AA14EC3-CA20-4CDF-A198-755DB5DC2870}">
      <dgm:prSet/>
      <dgm:spPr/>
      <dgm:t>
        <a:bodyPr/>
        <a:lstStyle/>
        <a:p>
          <a:endParaRPr lang="en-US"/>
        </a:p>
      </dgm:t>
    </dgm:pt>
    <dgm:pt modelId="{D1C941AC-5838-49E0-8D08-2E19541D6B63}">
      <dgm:prSet/>
      <dgm:spPr/>
      <dgm:t>
        <a:bodyPr/>
        <a:lstStyle/>
        <a:p>
          <a:pPr>
            <a:lnSpc>
              <a:spcPct val="100000"/>
            </a:lnSpc>
          </a:pPr>
          <a:r>
            <a:rPr lang="en-GB"/>
            <a:t>AI can assist in various aspects of drug discovery</a:t>
          </a:r>
          <a:endParaRPr lang="en-US"/>
        </a:p>
      </dgm:t>
    </dgm:pt>
    <dgm:pt modelId="{45725343-099F-4CD9-A24E-9C6028D1F67C}" type="parTrans" cxnId="{DCF3302A-0BEC-4223-8916-FB1C71FD568B}">
      <dgm:prSet/>
      <dgm:spPr/>
      <dgm:t>
        <a:bodyPr/>
        <a:lstStyle/>
        <a:p>
          <a:endParaRPr lang="en-US"/>
        </a:p>
      </dgm:t>
    </dgm:pt>
    <dgm:pt modelId="{A3B4D932-6A37-4A1E-BD72-E81B41216CB6}" type="sibTrans" cxnId="{DCF3302A-0BEC-4223-8916-FB1C71FD568B}">
      <dgm:prSet/>
      <dgm:spPr/>
      <dgm:t>
        <a:bodyPr/>
        <a:lstStyle/>
        <a:p>
          <a:endParaRPr lang="en-US"/>
        </a:p>
      </dgm:t>
    </dgm:pt>
    <dgm:pt modelId="{281D6102-4A6F-473C-8FDD-6E9368906671}">
      <dgm:prSet/>
      <dgm:spPr/>
      <dgm:t>
        <a:bodyPr/>
        <a:lstStyle/>
        <a:p>
          <a:pPr>
            <a:lnSpc>
              <a:spcPct val="100000"/>
            </a:lnSpc>
          </a:pPr>
          <a:r>
            <a:rPr lang="en-GB"/>
            <a:t>AI is not a magic bullet!</a:t>
          </a:r>
          <a:endParaRPr lang="en-US"/>
        </a:p>
      </dgm:t>
    </dgm:pt>
    <dgm:pt modelId="{E4FED999-84C0-4AF8-B17E-5A9AD68DB2B2}" type="parTrans" cxnId="{0EB36937-F30C-42DA-9F1B-C587A28D48E9}">
      <dgm:prSet/>
      <dgm:spPr/>
      <dgm:t>
        <a:bodyPr/>
        <a:lstStyle/>
        <a:p>
          <a:endParaRPr lang="en-US"/>
        </a:p>
      </dgm:t>
    </dgm:pt>
    <dgm:pt modelId="{E039943F-5479-4BF5-A172-AF9334D4AB3F}" type="sibTrans" cxnId="{0EB36937-F30C-42DA-9F1B-C587A28D48E9}">
      <dgm:prSet/>
      <dgm:spPr/>
      <dgm:t>
        <a:bodyPr/>
        <a:lstStyle/>
        <a:p>
          <a:endParaRPr lang="en-US"/>
        </a:p>
      </dgm:t>
    </dgm:pt>
    <dgm:pt modelId="{EC686EE1-289F-4DFE-81B3-3F664D8D7845}" type="pres">
      <dgm:prSet presAssocID="{B8FF0140-D763-4B68-9CE5-88A764B63548}" presName="root" presStyleCnt="0">
        <dgm:presLayoutVars>
          <dgm:dir/>
          <dgm:resizeHandles val="exact"/>
        </dgm:presLayoutVars>
      </dgm:prSet>
      <dgm:spPr/>
    </dgm:pt>
    <dgm:pt modelId="{0C17D130-DA7A-420B-97B2-2724CE38A5C1}" type="pres">
      <dgm:prSet presAssocID="{9720148D-0470-422B-BAE3-8DDB73E7F49E}" presName="compNode" presStyleCnt="0"/>
      <dgm:spPr/>
    </dgm:pt>
    <dgm:pt modelId="{A43A64DA-410E-4CEF-B3A9-E40F7ED8D572}" type="pres">
      <dgm:prSet presAssocID="{9720148D-0470-422B-BAE3-8DDB73E7F49E}" presName="bgRect" presStyleLbl="bgShp" presStyleIdx="0" presStyleCnt="3"/>
      <dgm:spPr/>
    </dgm:pt>
    <dgm:pt modelId="{52D336CF-6AE8-4478-B6DF-7587A70E8AE8}" type="pres">
      <dgm:prSet presAssocID="{9720148D-0470-422B-BAE3-8DDB73E7F4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D554C725-2474-42CF-92EE-DED659F39538}" type="pres">
      <dgm:prSet presAssocID="{9720148D-0470-422B-BAE3-8DDB73E7F49E}" presName="spaceRect" presStyleCnt="0"/>
      <dgm:spPr/>
    </dgm:pt>
    <dgm:pt modelId="{CE5371C1-9689-4D73-8D8D-99749593A377}" type="pres">
      <dgm:prSet presAssocID="{9720148D-0470-422B-BAE3-8DDB73E7F49E}" presName="parTx" presStyleLbl="revTx" presStyleIdx="0" presStyleCnt="3">
        <dgm:presLayoutVars>
          <dgm:chMax val="0"/>
          <dgm:chPref val="0"/>
        </dgm:presLayoutVars>
      </dgm:prSet>
      <dgm:spPr/>
    </dgm:pt>
    <dgm:pt modelId="{5BAFBD5C-F183-4AE7-B20C-352660ED7B85}" type="pres">
      <dgm:prSet presAssocID="{7105453F-93C8-4FF9-B1CA-7218BC4B03AC}" presName="sibTrans" presStyleCnt="0"/>
      <dgm:spPr/>
    </dgm:pt>
    <dgm:pt modelId="{EC48C5C4-FFB5-4919-B1DE-53944B6C8449}" type="pres">
      <dgm:prSet presAssocID="{D1C941AC-5838-49E0-8D08-2E19541D6B63}" presName="compNode" presStyleCnt="0"/>
      <dgm:spPr/>
    </dgm:pt>
    <dgm:pt modelId="{989977E8-A532-46B8-89DB-DBEE4B3B4EFF}" type="pres">
      <dgm:prSet presAssocID="{D1C941AC-5838-49E0-8D08-2E19541D6B63}" presName="bgRect" presStyleLbl="bgShp" presStyleIdx="1" presStyleCnt="3"/>
      <dgm:spPr/>
    </dgm:pt>
    <dgm:pt modelId="{F1B35A17-4A33-41B7-A78A-852872224AEE}" type="pres">
      <dgm:prSet presAssocID="{D1C941AC-5838-49E0-8D08-2E19541D6B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EF8E82B1-86F4-4C54-8937-1912843A6EFF}" type="pres">
      <dgm:prSet presAssocID="{D1C941AC-5838-49E0-8D08-2E19541D6B63}" presName="spaceRect" presStyleCnt="0"/>
      <dgm:spPr/>
    </dgm:pt>
    <dgm:pt modelId="{C85213F3-57A1-490A-AC9F-C7F1ECEBD793}" type="pres">
      <dgm:prSet presAssocID="{D1C941AC-5838-49E0-8D08-2E19541D6B63}" presName="parTx" presStyleLbl="revTx" presStyleIdx="1" presStyleCnt="3">
        <dgm:presLayoutVars>
          <dgm:chMax val="0"/>
          <dgm:chPref val="0"/>
        </dgm:presLayoutVars>
      </dgm:prSet>
      <dgm:spPr/>
    </dgm:pt>
    <dgm:pt modelId="{D6BE9B67-421B-458F-BC2B-D1A8EB3D29E7}" type="pres">
      <dgm:prSet presAssocID="{A3B4D932-6A37-4A1E-BD72-E81B41216CB6}" presName="sibTrans" presStyleCnt="0"/>
      <dgm:spPr/>
    </dgm:pt>
    <dgm:pt modelId="{44E4FC3A-3A87-49FA-A0FB-A9C96BF33955}" type="pres">
      <dgm:prSet presAssocID="{281D6102-4A6F-473C-8FDD-6E9368906671}" presName="compNode" presStyleCnt="0"/>
      <dgm:spPr/>
    </dgm:pt>
    <dgm:pt modelId="{AD7BAE1C-838F-47D7-9616-A5D06978A4DC}" type="pres">
      <dgm:prSet presAssocID="{281D6102-4A6F-473C-8FDD-6E9368906671}" presName="bgRect" presStyleLbl="bgShp" presStyleIdx="2" presStyleCnt="3"/>
      <dgm:spPr/>
    </dgm:pt>
    <dgm:pt modelId="{FC2D45FE-E0BF-4B22-93FB-0736F0D855BD}" type="pres">
      <dgm:prSet presAssocID="{281D6102-4A6F-473C-8FDD-6E93689066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48376DA1-DD9B-4110-9983-F854FC09CF06}" type="pres">
      <dgm:prSet presAssocID="{281D6102-4A6F-473C-8FDD-6E9368906671}" presName="spaceRect" presStyleCnt="0"/>
      <dgm:spPr/>
    </dgm:pt>
    <dgm:pt modelId="{27448EC4-5058-4828-8EB1-0D3670ECE890}" type="pres">
      <dgm:prSet presAssocID="{281D6102-4A6F-473C-8FDD-6E9368906671}" presName="parTx" presStyleLbl="revTx" presStyleIdx="2" presStyleCnt="3">
        <dgm:presLayoutVars>
          <dgm:chMax val="0"/>
          <dgm:chPref val="0"/>
        </dgm:presLayoutVars>
      </dgm:prSet>
      <dgm:spPr/>
    </dgm:pt>
  </dgm:ptLst>
  <dgm:cxnLst>
    <dgm:cxn modelId="{623F3B25-E477-4CF7-801B-F00D4C0EEF56}" type="presOf" srcId="{281D6102-4A6F-473C-8FDD-6E9368906671}" destId="{27448EC4-5058-4828-8EB1-0D3670ECE890}" srcOrd="0" destOrd="0" presId="urn:microsoft.com/office/officeart/2018/2/layout/IconVerticalSolidList"/>
    <dgm:cxn modelId="{DCF3302A-0BEC-4223-8916-FB1C71FD568B}" srcId="{B8FF0140-D763-4B68-9CE5-88A764B63548}" destId="{D1C941AC-5838-49E0-8D08-2E19541D6B63}" srcOrd="1" destOrd="0" parTransId="{45725343-099F-4CD9-A24E-9C6028D1F67C}" sibTransId="{A3B4D932-6A37-4A1E-BD72-E81B41216CB6}"/>
    <dgm:cxn modelId="{0EB36937-F30C-42DA-9F1B-C587A28D48E9}" srcId="{B8FF0140-D763-4B68-9CE5-88A764B63548}" destId="{281D6102-4A6F-473C-8FDD-6E9368906671}" srcOrd="2" destOrd="0" parTransId="{E4FED999-84C0-4AF8-B17E-5A9AD68DB2B2}" sibTransId="{E039943F-5479-4BF5-A172-AF9334D4AB3F}"/>
    <dgm:cxn modelId="{6C1BE039-F542-4542-8B96-4C7ADA98B9BF}" type="presOf" srcId="{D1C941AC-5838-49E0-8D08-2E19541D6B63}" destId="{C85213F3-57A1-490A-AC9F-C7F1ECEBD793}" srcOrd="0" destOrd="0" presId="urn:microsoft.com/office/officeart/2018/2/layout/IconVerticalSolidList"/>
    <dgm:cxn modelId="{0ACB069A-9C11-4EF5-AD19-5EBD5D5BECFE}" type="presOf" srcId="{B8FF0140-D763-4B68-9CE5-88A764B63548}" destId="{EC686EE1-289F-4DFE-81B3-3F664D8D7845}" srcOrd="0" destOrd="0" presId="urn:microsoft.com/office/officeart/2018/2/layout/IconVerticalSolidList"/>
    <dgm:cxn modelId="{DD2DB6A3-3005-43B6-B300-4FC1BCAA07BC}" type="presOf" srcId="{9720148D-0470-422B-BAE3-8DDB73E7F49E}" destId="{CE5371C1-9689-4D73-8D8D-99749593A377}" srcOrd="0" destOrd="0" presId="urn:microsoft.com/office/officeart/2018/2/layout/IconVerticalSolidList"/>
    <dgm:cxn modelId="{4AA14EC3-CA20-4CDF-A198-755DB5DC2870}" srcId="{B8FF0140-D763-4B68-9CE5-88A764B63548}" destId="{9720148D-0470-422B-BAE3-8DDB73E7F49E}" srcOrd="0" destOrd="0" parTransId="{4D0FB4FF-470A-4B05-93DF-2B8453A6C68D}" sibTransId="{7105453F-93C8-4FF9-B1CA-7218BC4B03AC}"/>
    <dgm:cxn modelId="{7E677EEB-547D-42E7-A9D1-15D6D309AD4B}" type="presParOf" srcId="{EC686EE1-289F-4DFE-81B3-3F664D8D7845}" destId="{0C17D130-DA7A-420B-97B2-2724CE38A5C1}" srcOrd="0" destOrd="0" presId="urn:microsoft.com/office/officeart/2018/2/layout/IconVerticalSolidList"/>
    <dgm:cxn modelId="{7619DA37-61AF-4B7A-A58B-A696F36C59C9}" type="presParOf" srcId="{0C17D130-DA7A-420B-97B2-2724CE38A5C1}" destId="{A43A64DA-410E-4CEF-B3A9-E40F7ED8D572}" srcOrd="0" destOrd="0" presId="urn:microsoft.com/office/officeart/2018/2/layout/IconVerticalSolidList"/>
    <dgm:cxn modelId="{75EA17E3-B12B-4B79-8CEF-7213575BF4A0}" type="presParOf" srcId="{0C17D130-DA7A-420B-97B2-2724CE38A5C1}" destId="{52D336CF-6AE8-4478-B6DF-7587A70E8AE8}" srcOrd="1" destOrd="0" presId="urn:microsoft.com/office/officeart/2018/2/layout/IconVerticalSolidList"/>
    <dgm:cxn modelId="{C3FF04B0-72AC-4BBB-BAF7-9B86CC69416E}" type="presParOf" srcId="{0C17D130-DA7A-420B-97B2-2724CE38A5C1}" destId="{D554C725-2474-42CF-92EE-DED659F39538}" srcOrd="2" destOrd="0" presId="urn:microsoft.com/office/officeart/2018/2/layout/IconVerticalSolidList"/>
    <dgm:cxn modelId="{AB7CEAF5-5CD9-4BA9-9D85-DE7FD144C6EF}" type="presParOf" srcId="{0C17D130-DA7A-420B-97B2-2724CE38A5C1}" destId="{CE5371C1-9689-4D73-8D8D-99749593A377}" srcOrd="3" destOrd="0" presId="urn:microsoft.com/office/officeart/2018/2/layout/IconVerticalSolidList"/>
    <dgm:cxn modelId="{9F16BAAD-5736-475E-8780-AB1DF3F8F9E8}" type="presParOf" srcId="{EC686EE1-289F-4DFE-81B3-3F664D8D7845}" destId="{5BAFBD5C-F183-4AE7-B20C-352660ED7B85}" srcOrd="1" destOrd="0" presId="urn:microsoft.com/office/officeart/2018/2/layout/IconVerticalSolidList"/>
    <dgm:cxn modelId="{77A7BEC2-7E03-4C9C-9766-264E5473FB6C}" type="presParOf" srcId="{EC686EE1-289F-4DFE-81B3-3F664D8D7845}" destId="{EC48C5C4-FFB5-4919-B1DE-53944B6C8449}" srcOrd="2" destOrd="0" presId="urn:microsoft.com/office/officeart/2018/2/layout/IconVerticalSolidList"/>
    <dgm:cxn modelId="{E77E95A3-E59A-4C53-AA60-03724C1EB123}" type="presParOf" srcId="{EC48C5C4-FFB5-4919-B1DE-53944B6C8449}" destId="{989977E8-A532-46B8-89DB-DBEE4B3B4EFF}" srcOrd="0" destOrd="0" presId="urn:microsoft.com/office/officeart/2018/2/layout/IconVerticalSolidList"/>
    <dgm:cxn modelId="{598DCCDE-B134-460A-B767-2B0DF9FBBB8F}" type="presParOf" srcId="{EC48C5C4-FFB5-4919-B1DE-53944B6C8449}" destId="{F1B35A17-4A33-41B7-A78A-852872224AEE}" srcOrd="1" destOrd="0" presId="urn:microsoft.com/office/officeart/2018/2/layout/IconVerticalSolidList"/>
    <dgm:cxn modelId="{D0C0A7A5-55B2-4496-8C55-8A4C0A781325}" type="presParOf" srcId="{EC48C5C4-FFB5-4919-B1DE-53944B6C8449}" destId="{EF8E82B1-86F4-4C54-8937-1912843A6EFF}" srcOrd="2" destOrd="0" presId="urn:microsoft.com/office/officeart/2018/2/layout/IconVerticalSolidList"/>
    <dgm:cxn modelId="{6F1A42D0-0826-471E-B4B3-B331DEEB3CF1}" type="presParOf" srcId="{EC48C5C4-FFB5-4919-B1DE-53944B6C8449}" destId="{C85213F3-57A1-490A-AC9F-C7F1ECEBD793}" srcOrd="3" destOrd="0" presId="urn:microsoft.com/office/officeart/2018/2/layout/IconVerticalSolidList"/>
    <dgm:cxn modelId="{B56537A7-3164-40E8-9542-502F8F363BB6}" type="presParOf" srcId="{EC686EE1-289F-4DFE-81B3-3F664D8D7845}" destId="{D6BE9B67-421B-458F-BC2B-D1A8EB3D29E7}" srcOrd="3" destOrd="0" presId="urn:microsoft.com/office/officeart/2018/2/layout/IconVerticalSolidList"/>
    <dgm:cxn modelId="{AADDA299-B9E7-4032-977B-C9D0EDAC89B8}" type="presParOf" srcId="{EC686EE1-289F-4DFE-81B3-3F664D8D7845}" destId="{44E4FC3A-3A87-49FA-A0FB-A9C96BF33955}" srcOrd="4" destOrd="0" presId="urn:microsoft.com/office/officeart/2018/2/layout/IconVerticalSolidList"/>
    <dgm:cxn modelId="{6B87DB1B-9150-4FD9-B4BF-135DAF678CE6}" type="presParOf" srcId="{44E4FC3A-3A87-49FA-A0FB-A9C96BF33955}" destId="{AD7BAE1C-838F-47D7-9616-A5D06978A4DC}" srcOrd="0" destOrd="0" presId="urn:microsoft.com/office/officeart/2018/2/layout/IconVerticalSolidList"/>
    <dgm:cxn modelId="{8EC9C565-A4A3-4C19-AD8F-DEAC898B5EAA}" type="presParOf" srcId="{44E4FC3A-3A87-49FA-A0FB-A9C96BF33955}" destId="{FC2D45FE-E0BF-4B22-93FB-0736F0D855BD}" srcOrd="1" destOrd="0" presId="urn:microsoft.com/office/officeart/2018/2/layout/IconVerticalSolidList"/>
    <dgm:cxn modelId="{F90E4839-D004-4DCE-B5CF-32EA9541E351}" type="presParOf" srcId="{44E4FC3A-3A87-49FA-A0FB-A9C96BF33955}" destId="{48376DA1-DD9B-4110-9983-F854FC09CF06}" srcOrd="2" destOrd="0" presId="urn:microsoft.com/office/officeart/2018/2/layout/IconVerticalSolidList"/>
    <dgm:cxn modelId="{FFBAA000-EC81-45E6-A0A3-1288C4BD5695}" type="presParOf" srcId="{44E4FC3A-3A87-49FA-A0FB-A9C96BF33955}" destId="{27448EC4-5058-4828-8EB1-0D3670ECE8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6275B-8FD0-414F-9D7E-F7F2779DC0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D882A3F-3065-4D8E-B0C9-BE326D7681B6}">
      <dgm:prSet/>
      <dgm:spPr/>
      <dgm:t>
        <a:bodyPr/>
        <a:lstStyle/>
        <a:p>
          <a:r>
            <a:rPr lang="en-US" b="1"/>
            <a:t>Absorption: </a:t>
          </a:r>
          <a:r>
            <a:rPr lang="en-US"/>
            <a:t>Refers to how a drug enters the bloodstream after administration.</a:t>
          </a:r>
        </a:p>
      </dgm:t>
    </dgm:pt>
    <dgm:pt modelId="{5132C2F7-660E-4B81-BC70-EB8C08F521F2}" type="parTrans" cxnId="{1DE1BE10-F701-4CBC-8C94-616896B6B5AC}">
      <dgm:prSet/>
      <dgm:spPr/>
      <dgm:t>
        <a:bodyPr/>
        <a:lstStyle/>
        <a:p>
          <a:endParaRPr lang="en-US"/>
        </a:p>
      </dgm:t>
    </dgm:pt>
    <dgm:pt modelId="{6A92E3D7-E218-4D5E-A05E-DA9096BBB23C}" type="sibTrans" cxnId="{1DE1BE10-F701-4CBC-8C94-616896B6B5AC}">
      <dgm:prSet/>
      <dgm:spPr/>
      <dgm:t>
        <a:bodyPr/>
        <a:lstStyle/>
        <a:p>
          <a:endParaRPr lang="en-US"/>
        </a:p>
      </dgm:t>
    </dgm:pt>
    <dgm:pt modelId="{0B176D54-5440-49FA-A252-5A4E6C77B5AA}">
      <dgm:prSet/>
      <dgm:spPr/>
      <dgm:t>
        <a:bodyPr/>
        <a:lstStyle/>
        <a:p>
          <a:r>
            <a:rPr lang="en-US" b="1"/>
            <a:t>Distribution: </a:t>
          </a:r>
          <a:r>
            <a:rPr lang="en-US"/>
            <a:t>Refers to how the drug is distributed throughout the body, including which tissues it reaches.</a:t>
          </a:r>
        </a:p>
      </dgm:t>
    </dgm:pt>
    <dgm:pt modelId="{0187F749-A948-4878-9141-5328E85C3BC6}" type="parTrans" cxnId="{A91ADBD8-1ADF-4AD4-895B-8868241E3415}">
      <dgm:prSet/>
      <dgm:spPr/>
      <dgm:t>
        <a:bodyPr/>
        <a:lstStyle/>
        <a:p>
          <a:endParaRPr lang="en-US"/>
        </a:p>
      </dgm:t>
    </dgm:pt>
    <dgm:pt modelId="{432EA4E2-9EB7-4245-B340-8B03C630C57A}" type="sibTrans" cxnId="{A91ADBD8-1ADF-4AD4-895B-8868241E3415}">
      <dgm:prSet/>
      <dgm:spPr/>
      <dgm:t>
        <a:bodyPr/>
        <a:lstStyle/>
        <a:p>
          <a:endParaRPr lang="en-US"/>
        </a:p>
      </dgm:t>
    </dgm:pt>
    <dgm:pt modelId="{253BFD93-F80F-4C6A-A195-EB494CDCAA1E}">
      <dgm:prSet/>
      <dgm:spPr/>
      <dgm:t>
        <a:bodyPr/>
        <a:lstStyle/>
        <a:p>
          <a:r>
            <a:rPr lang="en-US" b="1"/>
            <a:t>Metabolism: </a:t>
          </a:r>
          <a:r>
            <a:rPr lang="en-US"/>
            <a:t>Refers to how the drug is broken down in the body for elimination.</a:t>
          </a:r>
        </a:p>
      </dgm:t>
    </dgm:pt>
    <dgm:pt modelId="{AB098020-016F-405B-AEDF-4DA4619BFE47}" type="parTrans" cxnId="{B0910139-E849-4078-A1A7-FFFFFEFEDAAB}">
      <dgm:prSet/>
      <dgm:spPr/>
      <dgm:t>
        <a:bodyPr/>
        <a:lstStyle/>
        <a:p>
          <a:endParaRPr lang="en-US"/>
        </a:p>
      </dgm:t>
    </dgm:pt>
    <dgm:pt modelId="{D19B9ED5-9251-48DC-8E21-EEC346E2DEAF}" type="sibTrans" cxnId="{B0910139-E849-4078-A1A7-FFFFFEFEDAAB}">
      <dgm:prSet/>
      <dgm:spPr/>
      <dgm:t>
        <a:bodyPr/>
        <a:lstStyle/>
        <a:p>
          <a:endParaRPr lang="en-US"/>
        </a:p>
      </dgm:t>
    </dgm:pt>
    <dgm:pt modelId="{155F327B-8319-48BA-9A15-50436BA5702E}">
      <dgm:prSet/>
      <dgm:spPr/>
      <dgm:t>
        <a:bodyPr/>
        <a:lstStyle/>
        <a:p>
          <a:r>
            <a:rPr lang="en-US" b="1"/>
            <a:t>Excretion: </a:t>
          </a:r>
          <a:r>
            <a:rPr lang="en-US"/>
            <a:t>Refers to how the drug is removed from the body.</a:t>
          </a:r>
        </a:p>
      </dgm:t>
    </dgm:pt>
    <dgm:pt modelId="{F11FA362-7176-41C1-BDB1-4456D466887A}" type="parTrans" cxnId="{422658E0-6E2B-4F58-ABD6-9D7ED56DE31D}">
      <dgm:prSet/>
      <dgm:spPr/>
      <dgm:t>
        <a:bodyPr/>
        <a:lstStyle/>
        <a:p>
          <a:endParaRPr lang="en-US"/>
        </a:p>
      </dgm:t>
    </dgm:pt>
    <dgm:pt modelId="{9661E3B7-CAD5-41D4-A2E7-2991B9AA69BE}" type="sibTrans" cxnId="{422658E0-6E2B-4F58-ABD6-9D7ED56DE31D}">
      <dgm:prSet/>
      <dgm:spPr/>
      <dgm:t>
        <a:bodyPr/>
        <a:lstStyle/>
        <a:p>
          <a:endParaRPr lang="en-US"/>
        </a:p>
      </dgm:t>
    </dgm:pt>
    <dgm:pt modelId="{572B76CA-C54E-468A-B762-721FE8915CC9}">
      <dgm:prSet/>
      <dgm:spPr/>
      <dgm:t>
        <a:bodyPr/>
        <a:lstStyle/>
        <a:p>
          <a:r>
            <a:rPr lang="en-US" b="1"/>
            <a:t>Toxicity: </a:t>
          </a:r>
          <a:r>
            <a:rPr lang="en-US"/>
            <a:t>Refers to the potential harmful effects of the drug on the body.</a:t>
          </a:r>
        </a:p>
      </dgm:t>
    </dgm:pt>
    <dgm:pt modelId="{45898CEE-6354-4F91-AA1C-B9225BE94E10}" type="parTrans" cxnId="{6E7CA3B2-B825-45B8-B97C-84D7AE06168C}">
      <dgm:prSet/>
      <dgm:spPr/>
      <dgm:t>
        <a:bodyPr/>
        <a:lstStyle/>
        <a:p>
          <a:endParaRPr lang="en-US"/>
        </a:p>
      </dgm:t>
    </dgm:pt>
    <dgm:pt modelId="{68C448FB-9A3D-4B55-ABD7-D6456C8DC8F8}" type="sibTrans" cxnId="{6E7CA3B2-B825-45B8-B97C-84D7AE06168C}">
      <dgm:prSet/>
      <dgm:spPr/>
      <dgm:t>
        <a:bodyPr/>
        <a:lstStyle/>
        <a:p>
          <a:endParaRPr lang="en-US"/>
        </a:p>
      </dgm:t>
    </dgm:pt>
    <dgm:pt modelId="{1E53677E-26DF-4F26-B605-87C2FAC39966}" type="pres">
      <dgm:prSet presAssocID="{AD36275B-8FD0-414F-9D7E-F7F2779DC054}" presName="root" presStyleCnt="0">
        <dgm:presLayoutVars>
          <dgm:dir/>
          <dgm:resizeHandles val="exact"/>
        </dgm:presLayoutVars>
      </dgm:prSet>
      <dgm:spPr/>
    </dgm:pt>
    <dgm:pt modelId="{1D84248F-C8BD-4C64-B0BF-8139C429B897}" type="pres">
      <dgm:prSet presAssocID="{4D882A3F-3065-4D8E-B0C9-BE326D7681B6}" presName="compNode" presStyleCnt="0"/>
      <dgm:spPr/>
    </dgm:pt>
    <dgm:pt modelId="{416B93B2-2167-4D2D-BCED-CCACB72A0A42}" type="pres">
      <dgm:prSet presAssocID="{4D882A3F-3065-4D8E-B0C9-BE326D7681B6}" presName="bgRect" presStyleLbl="bgShp" presStyleIdx="0" presStyleCnt="5"/>
      <dgm:spPr/>
    </dgm:pt>
    <dgm:pt modelId="{3C0D1C84-E6C2-4481-AC16-35EDD47F4BBF}" type="pres">
      <dgm:prSet presAssocID="{4D882A3F-3065-4D8E-B0C9-BE326D7681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0E2C92E-11FE-4650-94A4-33EA473A2B30}" type="pres">
      <dgm:prSet presAssocID="{4D882A3F-3065-4D8E-B0C9-BE326D7681B6}" presName="spaceRect" presStyleCnt="0"/>
      <dgm:spPr/>
    </dgm:pt>
    <dgm:pt modelId="{837B73CA-EE79-4BA8-8B2E-139FFAC4C7FD}" type="pres">
      <dgm:prSet presAssocID="{4D882A3F-3065-4D8E-B0C9-BE326D7681B6}" presName="parTx" presStyleLbl="revTx" presStyleIdx="0" presStyleCnt="5">
        <dgm:presLayoutVars>
          <dgm:chMax val="0"/>
          <dgm:chPref val="0"/>
        </dgm:presLayoutVars>
      </dgm:prSet>
      <dgm:spPr/>
    </dgm:pt>
    <dgm:pt modelId="{0D560BF7-A26B-4388-AA31-D177CD5151AE}" type="pres">
      <dgm:prSet presAssocID="{6A92E3D7-E218-4D5E-A05E-DA9096BBB23C}" presName="sibTrans" presStyleCnt="0"/>
      <dgm:spPr/>
    </dgm:pt>
    <dgm:pt modelId="{D3F5DECD-AB25-4001-8A08-829ECAC4B19D}" type="pres">
      <dgm:prSet presAssocID="{0B176D54-5440-49FA-A252-5A4E6C77B5AA}" presName="compNode" presStyleCnt="0"/>
      <dgm:spPr/>
    </dgm:pt>
    <dgm:pt modelId="{1446ABF3-FDD9-423D-9760-EC9796F9893E}" type="pres">
      <dgm:prSet presAssocID="{0B176D54-5440-49FA-A252-5A4E6C77B5AA}" presName="bgRect" presStyleLbl="bgShp" presStyleIdx="1" presStyleCnt="5"/>
      <dgm:spPr/>
    </dgm:pt>
    <dgm:pt modelId="{5D91FED0-9C4E-4984-9BB1-CB220B58082F}" type="pres">
      <dgm:prSet presAssocID="{0B176D54-5440-49FA-A252-5A4E6C77B5A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24D92DED-8A8D-4EB2-993D-7C689F4D1098}" type="pres">
      <dgm:prSet presAssocID="{0B176D54-5440-49FA-A252-5A4E6C77B5AA}" presName="spaceRect" presStyleCnt="0"/>
      <dgm:spPr/>
    </dgm:pt>
    <dgm:pt modelId="{FCFA89F6-C170-40FE-8A7A-5BDF20358E6F}" type="pres">
      <dgm:prSet presAssocID="{0B176D54-5440-49FA-A252-5A4E6C77B5AA}" presName="parTx" presStyleLbl="revTx" presStyleIdx="1" presStyleCnt="5">
        <dgm:presLayoutVars>
          <dgm:chMax val="0"/>
          <dgm:chPref val="0"/>
        </dgm:presLayoutVars>
      </dgm:prSet>
      <dgm:spPr/>
    </dgm:pt>
    <dgm:pt modelId="{5B0ED660-AEFB-4581-80C8-620502CDC7B9}" type="pres">
      <dgm:prSet presAssocID="{432EA4E2-9EB7-4245-B340-8B03C630C57A}" presName="sibTrans" presStyleCnt="0"/>
      <dgm:spPr/>
    </dgm:pt>
    <dgm:pt modelId="{81A18D51-9C13-4E45-9441-36EBBF4DD123}" type="pres">
      <dgm:prSet presAssocID="{253BFD93-F80F-4C6A-A195-EB494CDCAA1E}" presName="compNode" presStyleCnt="0"/>
      <dgm:spPr/>
    </dgm:pt>
    <dgm:pt modelId="{38A7ED07-CF95-4F9A-83EC-D7382E7414F1}" type="pres">
      <dgm:prSet presAssocID="{253BFD93-F80F-4C6A-A195-EB494CDCAA1E}" presName="bgRect" presStyleLbl="bgShp" presStyleIdx="2" presStyleCnt="5"/>
      <dgm:spPr/>
    </dgm:pt>
    <dgm:pt modelId="{70AFC07B-FF38-4989-B8C9-C80908BADA57}" type="pres">
      <dgm:prSet presAssocID="{253BFD93-F80F-4C6A-A195-EB494CDCAA1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3ACE73B0-B676-4F40-B42F-7CF6902323CA}" type="pres">
      <dgm:prSet presAssocID="{253BFD93-F80F-4C6A-A195-EB494CDCAA1E}" presName="spaceRect" presStyleCnt="0"/>
      <dgm:spPr/>
    </dgm:pt>
    <dgm:pt modelId="{87DA9356-D727-40FB-955D-D65ABC671E00}" type="pres">
      <dgm:prSet presAssocID="{253BFD93-F80F-4C6A-A195-EB494CDCAA1E}" presName="parTx" presStyleLbl="revTx" presStyleIdx="2" presStyleCnt="5">
        <dgm:presLayoutVars>
          <dgm:chMax val="0"/>
          <dgm:chPref val="0"/>
        </dgm:presLayoutVars>
      </dgm:prSet>
      <dgm:spPr/>
    </dgm:pt>
    <dgm:pt modelId="{AE446626-6A7F-4224-AFE3-D747D3BF4224}" type="pres">
      <dgm:prSet presAssocID="{D19B9ED5-9251-48DC-8E21-EEC346E2DEAF}" presName="sibTrans" presStyleCnt="0"/>
      <dgm:spPr/>
    </dgm:pt>
    <dgm:pt modelId="{0F27F473-CE9E-4BAA-828D-2D92B8DA05B4}" type="pres">
      <dgm:prSet presAssocID="{155F327B-8319-48BA-9A15-50436BA5702E}" presName="compNode" presStyleCnt="0"/>
      <dgm:spPr/>
    </dgm:pt>
    <dgm:pt modelId="{988137E7-4D67-483D-90F4-C7EEBB9B4DCE}" type="pres">
      <dgm:prSet presAssocID="{155F327B-8319-48BA-9A15-50436BA5702E}" presName="bgRect" presStyleLbl="bgShp" presStyleIdx="3" presStyleCnt="5"/>
      <dgm:spPr/>
    </dgm:pt>
    <dgm:pt modelId="{CDECE32C-D69D-401E-B80D-6B990B2F8DF7}" type="pres">
      <dgm:prSet presAssocID="{155F327B-8319-48BA-9A15-50436BA5702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dneys"/>
        </a:ext>
      </dgm:extLst>
    </dgm:pt>
    <dgm:pt modelId="{C7E2D47B-4A73-434B-8AFE-60937C239483}" type="pres">
      <dgm:prSet presAssocID="{155F327B-8319-48BA-9A15-50436BA5702E}" presName="spaceRect" presStyleCnt="0"/>
      <dgm:spPr/>
    </dgm:pt>
    <dgm:pt modelId="{BE5DB439-B34F-4C1B-B9FF-8226481E4C3E}" type="pres">
      <dgm:prSet presAssocID="{155F327B-8319-48BA-9A15-50436BA5702E}" presName="parTx" presStyleLbl="revTx" presStyleIdx="3" presStyleCnt="5">
        <dgm:presLayoutVars>
          <dgm:chMax val="0"/>
          <dgm:chPref val="0"/>
        </dgm:presLayoutVars>
      </dgm:prSet>
      <dgm:spPr/>
    </dgm:pt>
    <dgm:pt modelId="{5CC96B13-246D-4FC4-85F3-F0B44D91F023}" type="pres">
      <dgm:prSet presAssocID="{9661E3B7-CAD5-41D4-A2E7-2991B9AA69BE}" presName="sibTrans" presStyleCnt="0"/>
      <dgm:spPr/>
    </dgm:pt>
    <dgm:pt modelId="{363EF90B-F2BE-4466-BFE4-E5C27CA8FF6D}" type="pres">
      <dgm:prSet presAssocID="{572B76CA-C54E-468A-B762-721FE8915CC9}" presName="compNode" presStyleCnt="0"/>
      <dgm:spPr/>
    </dgm:pt>
    <dgm:pt modelId="{CF14FFB9-4F04-4D06-A2F8-6DA59844E661}" type="pres">
      <dgm:prSet presAssocID="{572B76CA-C54E-468A-B762-721FE8915CC9}" presName="bgRect" presStyleLbl="bgShp" presStyleIdx="4" presStyleCnt="5"/>
      <dgm:spPr/>
    </dgm:pt>
    <dgm:pt modelId="{8C91451D-DF2D-47B0-9829-43895C48DB0E}" type="pres">
      <dgm:prSet presAssocID="{572B76CA-C54E-468A-B762-721FE8915CC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dioactive"/>
        </a:ext>
      </dgm:extLst>
    </dgm:pt>
    <dgm:pt modelId="{7677876D-A8CD-4392-B75C-6B6F7B47D842}" type="pres">
      <dgm:prSet presAssocID="{572B76CA-C54E-468A-B762-721FE8915CC9}" presName="spaceRect" presStyleCnt="0"/>
      <dgm:spPr/>
    </dgm:pt>
    <dgm:pt modelId="{3294EECA-D2A6-4E89-AF09-1DBCB992C9CC}" type="pres">
      <dgm:prSet presAssocID="{572B76CA-C54E-468A-B762-721FE8915CC9}" presName="parTx" presStyleLbl="revTx" presStyleIdx="4" presStyleCnt="5">
        <dgm:presLayoutVars>
          <dgm:chMax val="0"/>
          <dgm:chPref val="0"/>
        </dgm:presLayoutVars>
      </dgm:prSet>
      <dgm:spPr/>
    </dgm:pt>
  </dgm:ptLst>
  <dgm:cxnLst>
    <dgm:cxn modelId="{1DE1BE10-F701-4CBC-8C94-616896B6B5AC}" srcId="{AD36275B-8FD0-414F-9D7E-F7F2779DC054}" destId="{4D882A3F-3065-4D8E-B0C9-BE326D7681B6}" srcOrd="0" destOrd="0" parTransId="{5132C2F7-660E-4B81-BC70-EB8C08F521F2}" sibTransId="{6A92E3D7-E218-4D5E-A05E-DA9096BBB23C}"/>
    <dgm:cxn modelId="{824C851B-4046-4565-B376-2BDD10A29B38}" type="presOf" srcId="{AD36275B-8FD0-414F-9D7E-F7F2779DC054}" destId="{1E53677E-26DF-4F26-B605-87C2FAC39966}" srcOrd="0" destOrd="0" presId="urn:microsoft.com/office/officeart/2018/2/layout/IconVerticalSolidList"/>
    <dgm:cxn modelId="{7DEC832B-8D03-4384-8237-9BC29570B0EC}" type="presOf" srcId="{253BFD93-F80F-4C6A-A195-EB494CDCAA1E}" destId="{87DA9356-D727-40FB-955D-D65ABC671E00}" srcOrd="0" destOrd="0" presId="urn:microsoft.com/office/officeart/2018/2/layout/IconVerticalSolidList"/>
    <dgm:cxn modelId="{B0910139-E849-4078-A1A7-FFFFFEFEDAAB}" srcId="{AD36275B-8FD0-414F-9D7E-F7F2779DC054}" destId="{253BFD93-F80F-4C6A-A195-EB494CDCAA1E}" srcOrd="2" destOrd="0" parTransId="{AB098020-016F-405B-AEDF-4DA4619BFE47}" sibTransId="{D19B9ED5-9251-48DC-8E21-EEC346E2DEAF}"/>
    <dgm:cxn modelId="{917CF983-4749-474D-93E4-1DA0F5E00A5D}" type="presOf" srcId="{0B176D54-5440-49FA-A252-5A4E6C77B5AA}" destId="{FCFA89F6-C170-40FE-8A7A-5BDF20358E6F}" srcOrd="0" destOrd="0" presId="urn:microsoft.com/office/officeart/2018/2/layout/IconVerticalSolidList"/>
    <dgm:cxn modelId="{6E7CA3B2-B825-45B8-B97C-84D7AE06168C}" srcId="{AD36275B-8FD0-414F-9D7E-F7F2779DC054}" destId="{572B76CA-C54E-468A-B762-721FE8915CC9}" srcOrd="4" destOrd="0" parTransId="{45898CEE-6354-4F91-AA1C-B9225BE94E10}" sibTransId="{68C448FB-9A3D-4B55-ABD7-D6456C8DC8F8}"/>
    <dgm:cxn modelId="{3FC146C5-C85F-4C30-9975-065107C81046}" type="presOf" srcId="{4D882A3F-3065-4D8E-B0C9-BE326D7681B6}" destId="{837B73CA-EE79-4BA8-8B2E-139FFAC4C7FD}" srcOrd="0" destOrd="0" presId="urn:microsoft.com/office/officeart/2018/2/layout/IconVerticalSolidList"/>
    <dgm:cxn modelId="{A91ADBD8-1ADF-4AD4-895B-8868241E3415}" srcId="{AD36275B-8FD0-414F-9D7E-F7F2779DC054}" destId="{0B176D54-5440-49FA-A252-5A4E6C77B5AA}" srcOrd="1" destOrd="0" parTransId="{0187F749-A948-4878-9141-5328E85C3BC6}" sibTransId="{432EA4E2-9EB7-4245-B340-8B03C630C57A}"/>
    <dgm:cxn modelId="{9F3CE7DF-6A1A-4AB4-AABB-464E7D94B971}" type="presOf" srcId="{155F327B-8319-48BA-9A15-50436BA5702E}" destId="{BE5DB439-B34F-4C1B-B9FF-8226481E4C3E}" srcOrd="0" destOrd="0" presId="urn:microsoft.com/office/officeart/2018/2/layout/IconVerticalSolidList"/>
    <dgm:cxn modelId="{422658E0-6E2B-4F58-ABD6-9D7ED56DE31D}" srcId="{AD36275B-8FD0-414F-9D7E-F7F2779DC054}" destId="{155F327B-8319-48BA-9A15-50436BA5702E}" srcOrd="3" destOrd="0" parTransId="{F11FA362-7176-41C1-BDB1-4456D466887A}" sibTransId="{9661E3B7-CAD5-41D4-A2E7-2991B9AA69BE}"/>
    <dgm:cxn modelId="{647131F7-3B43-4CAF-951E-1ACAB588F9A4}" type="presOf" srcId="{572B76CA-C54E-468A-B762-721FE8915CC9}" destId="{3294EECA-D2A6-4E89-AF09-1DBCB992C9CC}" srcOrd="0" destOrd="0" presId="urn:microsoft.com/office/officeart/2018/2/layout/IconVerticalSolidList"/>
    <dgm:cxn modelId="{3107D21C-4FAB-46C4-B828-FD93D6B4718C}" type="presParOf" srcId="{1E53677E-26DF-4F26-B605-87C2FAC39966}" destId="{1D84248F-C8BD-4C64-B0BF-8139C429B897}" srcOrd="0" destOrd="0" presId="urn:microsoft.com/office/officeart/2018/2/layout/IconVerticalSolidList"/>
    <dgm:cxn modelId="{A4EB37F2-16C0-40EA-A8E9-A1A6EAA6D030}" type="presParOf" srcId="{1D84248F-C8BD-4C64-B0BF-8139C429B897}" destId="{416B93B2-2167-4D2D-BCED-CCACB72A0A42}" srcOrd="0" destOrd="0" presId="urn:microsoft.com/office/officeart/2018/2/layout/IconVerticalSolidList"/>
    <dgm:cxn modelId="{B72D2BFE-73F8-4AF4-A96D-8C8D6550532F}" type="presParOf" srcId="{1D84248F-C8BD-4C64-B0BF-8139C429B897}" destId="{3C0D1C84-E6C2-4481-AC16-35EDD47F4BBF}" srcOrd="1" destOrd="0" presId="urn:microsoft.com/office/officeart/2018/2/layout/IconVerticalSolidList"/>
    <dgm:cxn modelId="{91B65356-CB6B-4EEE-B7BC-859851E2F1F9}" type="presParOf" srcId="{1D84248F-C8BD-4C64-B0BF-8139C429B897}" destId="{20E2C92E-11FE-4650-94A4-33EA473A2B30}" srcOrd="2" destOrd="0" presId="urn:microsoft.com/office/officeart/2018/2/layout/IconVerticalSolidList"/>
    <dgm:cxn modelId="{C8326397-F978-45C6-82A4-1804F8AA0817}" type="presParOf" srcId="{1D84248F-C8BD-4C64-B0BF-8139C429B897}" destId="{837B73CA-EE79-4BA8-8B2E-139FFAC4C7FD}" srcOrd="3" destOrd="0" presId="urn:microsoft.com/office/officeart/2018/2/layout/IconVerticalSolidList"/>
    <dgm:cxn modelId="{64430BFA-7AC3-44FD-B228-FB901A7D14C0}" type="presParOf" srcId="{1E53677E-26DF-4F26-B605-87C2FAC39966}" destId="{0D560BF7-A26B-4388-AA31-D177CD5151AE}" srcOrd="1" destOrd="0" presId="urn:microsoft.com/office/officeart/2018/2/layout/IconVerticalSolidList"/>
    <dgm:cxn modelId="{DE45656F-708B-457A-A6D9-81AB9A6EABCB}" type="presParOf" srcId="{1E53677E-26DF-4F26-B605-87C2FAC39966}" destId="{D3F5DECD-AB25-4001-8A08-829ECAC4B19D}" srcOrd="2" destOrd="0" presId="urn:microsoft.com/office/officeart/2018/2/layout/IconVerticalSolidList"/>
    <dgm:cxn modelId="{AB409220-39AD-4C1C-AF31-C8EFF7EA82C5}" type="presParOf" srcId="{D3F5DECD-AB25-4001-8A08-829ECAC4B19D}" destId="{1446ABF3-FDD9-423D-9760-EC9796F9893E}" srcOrd="0" destOrd="0" presId="urn:microsoft.com/office/officeart/2018/2/layout/IconVerticalSolidList"/>
    <dgm:cxn modelId="{A8E8A943-5781-4A2D-9635-E033926753E9}" type="presParOf" srcId="{D3F5DECD-AB25-4001-8A08-829ECAC4B19D}" destId="{5D91FED0-9C4E-4984-9BB1-CB220B58082F}" srcOrd="1" destOrd="0" presId="urn:microsoft.com/office/officeart/2018/2/layout/IconVerticalSolidList"/>
    <dgm:cxn modelId="{620DDD10-4463-4A9C-9C43-2E22A9F7D489}" type="presParOf" srcId="{D3F5DECD-AB25-4001-8A08-829ECAC4B19D}" destId="{24D92DED-8A8D-4EB2-993D-7C689F4D1098}" srcOrd="2" destOrd="0" presId="urn:microsoft.com/office/officeart/2018/2/layout/IconVerticalSolidList"/>
    <dgm:cxn modelId="{6D6441CD-ECD3-4EE4-809B-EF73F7711506}" type="presParOf" srcId="{D3F5DECD-AB25-4001-8A08-829ECAC4B19D}" destId="{FCFA89F6-C170-40FE-8A7A-5BDF20358E6F}" srcOrd="3" destOrd="0" presId="urn:microsoft.com/office/officeart/2018/2/layout/IconVerticalSolidList"/>
    <dgm:cxn modelId="{0A1AF421-6A44-449A-A95A-DB636CD352FA}" type="presParOf" srcId="{1E53677E-26DF-4F26-B605-87C2FAC39966}" destId="{5B0ED660-AEFB-4581-80C8-620502CDC7B9}" srcOrd="3" destOrd="0" presId="urn:microsoft.com/office/officeart/2018/2/layout/IconVerticalSolidList"/>
    <dgm:cxn modelId="{CA7F3A0D-F20A-4FB1-855A-FAF6A2617C69}" type="presParOf" srcId="{1E53677E-26DF-4F26-B605-87C2FAC39966}" destId="{81A18D51-9C13-4E45-9441-36EBBF4DD123}" srcOrd="4" destOrd="0" presId="urn:microsoft.com/office/officeart/2018/2/layout/IconVerticalSolidList"/>
    <dgm:cxn modelId="{E38CE64C-5DCD-41A5-ACE4-22CF19949C70}" type="presParOf" srcId="{81A18D51-9C13-4E45-9441-36EBBF4DD123}" destId="{38A7ED07-CF95-4F9A-83EC-D7382E7414F1}" srcOrd="0" destOrd="0" presId="urn:microsoft.com/office/officeart/2018/2/layout/IconVerticalSolidList"/>
    <dgm:cxn modelId="{81D8603B-59BB-4264-863B-8E24CF687D84}" type="presParOf" srcId="{81A18D51-9C13-4E45-9441-36EBBF4DD123}" destId="{70AFC07B-FF38-4989-B8C9-C80908BADA57}" srcOrd="1" destOrd="0" presId="urn:microsoft.com/office/officeart/2018/2/layout/IconVerticalSolidList"/>
    <dgm:cxn modelId="{32255F06-A771-4591-BE62-7680D8D885D7}" type="presParOf" srcId="{81A18D51-9C13-4E45-9441-36EBBF4DD123}" destId="{3ACE73B0-B676-4F40-B42F-7CF6902323CA}" srcOrd="2" destOrd="0" presId="urn:microsoft.com/office/officeart/2018/2/layout/IconVerticalSolidList"/>
    <dgm:cxn modelId="{5E6DCB9D-FD98-4C46-90EB-DAD517568455}" type="presParOf" srcId="{81A18D51-9C13-4E45-9441-36EBBF4DD123}" destId="{87DA9356-D727-40FB-955D-D65ABC671E00}" srcOrd="3" destOrd="0" presId="urn:microsoft.com/office/officeart/2018/2/layout/IconVerticalSolidList"/>
    <dgm:cxn modelId="{851572B1-CEF2-4256-96B2-8CBBC5256DF1}" type="presParOf" srcId="{1E53677E-26DF-4F26-B605-87C2FAC39966}" destId="{AE446626-6A7F-4224-AFE3-D747D3BF4224}" srcOrd="5" destOrd="0" presId="urn:microsoft.com/office/officeart/2018/2/layout/IconVerticalSolidList"/>
    <dgm:cxn modelId="{3127C715-8F57-4924-B263-CC170CC4273F}" type="presParOf" srcId="{1E53677E-26DF-4F26-B605-87C2FAC39966}" destId="{0F27F473-CE9E-4BAA-828D-2D92B8DA05B4}" srcOrd="6" destOrd="0" presId="urn:microsoft.com/office/officeart/2018/2/layout/IconVerticalSolidList"/>
    <dgm:cxn modelId="{8016AC37-17AA-43E4-B6F7-F940F452322E}" type="presParOf" srcId="{0F27F473-CE9E-4BAA-828D-2D92B8DA05B4}" destId="{988137E7-4D67-483D-90F4-C7EEBB9B4DCE}" srcOrd="0" destOrd="0" presId="urn:microsoft.com/office/officeart/2018/2/layout/IconVerticalSolidList"/>
    <dgm:cxn modelId="{D8EAFE2D-FAD6-415B-9434-60FCDF92F7D0}" type="presParOf" srcId="{0F27F473-CE9E-4BAA-828D-2D92B8DA05B4}" destId="{CDECE32C-D69D-401E-B80D-6B990B2F8DF7}" srcOrd="1" destOrd="0" presId="urn:microsoft.com/office/officeart/2018/2/layout/IconVerticalSolidList"/>
    <dgm:cxn modelId="{06C3B65A-B5F4-45E8-A161-85F0BE8F5451}" type="presParOf" srcId="{0F27F473-CE9E-4BAA-828D-2D92B8DA05B4}" destId="{C7E2D47B-4A73-434B-8AFE-60937C239483}" srcOrd="2" destOrd="0" presId="urn:microsoft.com/office/officeart/2018/2/layout/IconVerticalSolidList"/>
    <dgm:cxn modelId="{A65D6BD9-619F-463F-98A9-2AE0C52D0F14}" type="presParOf" srcId="{0F27F473-CE9E-4BAA-828D-2D92B8DA05B4}" destId="{BE5DB439-B34F-4C1B-B9FF-8226481E4C3E}" srcOrd="3" destOrd="0" presId="urn:microsoft.com/office/officeart/2018/2/layout/IconVerticalSolidList"/>
    <dgm:cxn modelId="{4DCEB068-0437-458D-AF52-EDA4881C6FE9}" type="presParOf" srcId="{1E53677E-26DF-4F26-B605-87C2FAC39966}" destId="{5CC96B13-246D-4FC4-85F3-F0B44D91F023}" srcOrd="7" destOrd="0" presId="urn:microsoft.com/office/officeart/2018/2/layout/IconVerticalSolidList"/>
    <dgm:cxn modelId="{6A6F1641-3F95-419A-8651-892DC0B51174}" type="presParOf" srcId="{1E53677E-26DF-4F26-B605-87C2FAC39966}" destId="{363EF90B-F2BE-4466-BFE4-E5C27CA8FF6D}" srcOrd="8" destOrd="0" presId="urn:microsoft.com/office/officeart/2018/2/layout/IconVerticalSolidList"/>
    <dgm:cxn modelId="{0AEB45FB-CDBA-4E7D-B88D-96F0FD9A49AD}" type="presParOf" srcId="{363EF90B-F2BE-4466-BFE4-E5C27CA8FF6D}" destId="{CF14FFB9-4F04-4D06-A2F8-6DA59844E661}" srcOrd="0" destOrd="0" presId="urn:microsoft.com/office/officeart/2018/2/layout/IconVerticalSolidList"/>
    <dgm:cxn modelId="{B6B6D6F6-8A58-4C17-B07B-E3C8FE89FDB7}" type="presParOf" srcId="{363EF90B-F2BE-4466-BFE4-E5C27CA8FF6D}" destId="{8C91451D-DF2D-47B0-9829-43895C48DB0E}" srcOrd="1" destOrd="0" presId="urn:microsoft.com/office/officeart/2018/2/layout/IconVerticalSolidList"/>
    <dgm:cxn modelId="{5179D804-833D-4D3E-99DC-4B543865D483}" type="presParOf" srcId="{363EF90B-F2BE-4466-BFE4-E5C27CA8FF6D}" destId="{7677876D-A8CD-4392-B75C-6B6F7B47D842}" srcOrd="2" destOrd="0" presId="urn:microsoft.com/office/officeart/2018/2/layout/IconVerticalSolidList"/>
    <dgm:cxn modelId="{D80C72C7-BDB9-4FE9-9FE1-30BF9E9E57A6}" type="presParOf" srcId="{363EF90B-F2BE-4466-BFE4-E5C27CA8FF6D}" destId="{3294EECA-D2A6-4E89-AF09-1DBCB992C9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958ABE-76DC-4330-B78A-2FBFB1F73AF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64A516-EC37-4A4F-B964-2E4BC7A1EED2}">
      <dgm:prSet/>
      <dgm:spPr/>
      <dgm:t>
        <a:bodyPr/>
        <a:lstStyle/>
        <a:p>
          <a:pPr>
            <a:lnSpc>
              <a:spcPct val="100000"/>
            </a:lnSpc>
          </a:pPr>
          <a:r>
            <a:rPr lang="en-US" dirty="0"/>
            <a:t>Databases play a crucial role in drug discovery providing vast amounts of data about compounds</a:t>
          </a:r>
        </a:p>
      </dgm:t>
    </dgm:pt>
    <dgm:pt modelId="{D0E9E98E-F202-4E47-BF6D-6B61549DFDD1}" type="parTrans" cxnId="{99E1E01D-C4AF-430B-80A3-663DAFC87442}">
      <dgm:prSet/>
      <dgm:spPr/>
      <dgm:t>
        <a:bodyPr/>
        <a:lstStyle/>
        <a:p>
          <a:endParaRPr lang="en-US"/>
        </a:p>
      </dgm:t>
    </dgm:pt>
    <dgm:pt modelId="{DDBC2A5A-C297-40BD-A327-6C4950B588C3}" type="sibTrans" cxnId="{99E1E01D-C4AF-430B-80A3-663DAFC87442}">
      <dgm:prSet/>
      <dgm:spPr/>
      <dgm:t>
        <a:bodyPr/>
        <a:lstStyle/>
        <a:p>
          <a:endParaRPr lang="en-US"/>
        </a:p>
      </dgm:t>
    </dgm:pt>
    <dgm:pt modelId="{75E3FAC2-53F8-4ADF-BD8E-1EE119C53B8A}">
      <dgm:prSet/>
      <dgm:spPr/>
      <dgm:t>
        <a:bodyPr/>
        <a:lstStyle/>
        <a:p>
          <a:pPr>
            <a:lnSpc>
              <a:spcPct val="100000"/>
            </a:lnSpc>
          </a:pPr>
          <a:r>
            <a:rPr lang="en-US" dirty="0" err="1"/>
            <a:t>ChEMBL</a:t>
          </a:r>
          <a:r>
            <a:rPr lang="en-US" dirty="0"/>
            <a:t>: focused and curated</a:t>
          </a:r>
        </a:p>
      </dgm:t>
    </dgm:pt>
    <dgm:pt modelId="{5E82EB03-9E74-44DC-8ED6-8B364D87B846}" type="parTrans" cxnId="{CAAD7DAB-8446-43D6-8449-5F9A44C3220D}">
      <dgm:prSet/>
      <dgm:spPr/>
      <dgm:t>
        <a:bodyPr/>
        <a:lstStyle/>
        <a:p>
          <a:endParaRPr lang="en-US"/>
        </a:p>
      </dgm:t>
    </dgm:pt>
    <dgm:pt modelId="{485FB8AE-9532-414A-B583-090BE40ED731}" type="sibTrans" cxnId="{CAAD7DAB-8446-43D6-8449-5F9A44C3220D}">
      <dgm:prSet/>
      <dgm:spPr/>
      <dgm:t>
        <a:bodyPr/>
        <a:lstStyle/>
        <a:p>
          <a:endParaRPr lang="en-US"/>
        </a:p>
      </dgm:t>
    </dgm:pt>
    <dgm:pt modelId="{0F973842-2861-474B-B5E3-15DFD77E8BC2}">
      <dgm:prSet/>
      <dgm:spPr/>
      <dgm:t>
        <a:bodyPr/>
        <a:lstStyle/>
        <a:p>
          <a:pPr>
            <a:lnSpc>
              <a:spcPct val="100000"/>
            </a:lnSpc>
          </a:pPr>
          <a:r>
            <a:rPr lang="en-US" dirty="0"/>
            <a:t>PubChem: quantity and	diversity</a:t>
          </a:r>
        </a:p>
      </dgm:t>
    </dgm:pt>
    <dgm:pt modelId="{05931A2F-F5AB-414B-A149-7123A167362C}" type="parTrans" cxnId="{C5C67A55-223A-4AEC-891E-C88D4B4E31C7}">
      <dgm:prSet/>
      <dgm:spPr/>
      <dgm:t>
        <a:bodyPr/>
        <a:lstStyle/>
        <a:p>
          <a:endParaRPr lang="en-US"/>
        </a:p>
      </dgm:t>
    </dgm:pt>
    <dgm:pt modelId="{BC734339-029B-4D0F-ABBA-8DA4117C51E7}" type="sibTrans" cxnId="{C5C67A55-223A-4AEC-891E-C88D4B4E31C7}">
      <dgm:prSet/>
      <dgm:spPr/>
      <dgm:t>
        <a:bodyPr/>
        <a:lstStyle/>
        <a:p>
          <a:endParaRPr lang="en-US"/>
        </a:p>
      </dgm:t>
    </dgm:pt>
    <dgm:pt modelId="{7AFF9E51-399D-487D-9A68-E1BD8B085679}" type="pres">
      <dgm:prSet presAssocID="{16958ABE-76DC-4330-B78A-2FBFB1F73AF0}" presName="root" presStyleCnt="0">
        <dgm:presLayoutVars>
          <dgm:dir/>
          <dgm:resizeHandles val="exact"/>
        </dgm:presLayoutVars>
      </dgm:prSet>
      <dgm:spPr/>
    </dgm:pt>
    <dgm:pt modelId="{B20F3211-CCC5-4C75-BF81-F60BF6FED23A}" type="pres">
      <dgm:prSet presAssocID="{9A64A516-EC37-4A4F-B964-2E4BC7A1EED2}" presName="compNode" presStyleCnt="0"/>
      <dgm:spPr/>
    </dgm:pt>
    <dgm:pt modelId="{E156948D-F596-4225-99BA-24C50E6C7312}" type="pres">
      <dgm:prSet presAssocID="{9A64A516-EC37-4A4F-B964-2E4BC7A1EED2}" presName="bgRect" presStyleLbl="bgShp" presStyleIdx="0" presStyleCnt="3"/>
      <dgm:spPr/>
    </dgm:pt>
    <dgm:pt modelId="{CAA43ECF-A814-44E4-AE88-B05E5A42184C}" type="pres">
      <dgm:prSet presAssocID="{9A64A516-EC37-4A4F-B964-2E4BC7A1EE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Outline"/>
        </a:ext>
      </dgm:extLst>
    </dgm:pt>
    <dgm:pt modelId="{2A204F75-A060-4CBA-9A40-858A0408AF68}" type="pres">
      <dgm:prSet presAssocID="{9A64A516-EC37-4A4F-B964-2E4BC7A1EED2}" presName="spaceRect" presStyleCnt="0"/>
      <dgm:spPr/>
    </dgm:pt>
    <dgm:pt modelId="{CD00EA56-2D78-4A9E-A8E9-C0B77B87BBB9}" type="pres">
      <dgm:prSet presAssocID="{9A64A516-EC37-4A4F-B964-2E4BC7A1EED2}" presName="parTx" presStyleLbl="revTx" presStyleIdx="0" presStyleCnt="3">
        <dgm:presLayoutVars>
          <dgm:chMax val="0"/>
          <dgm:chPref val="0"/>
        </dgm:presLayoutVars>
      </dgm:prSet>
      <dgm:spPr/>
    </dgm:pt>
    <dgm:pt modelId="{8815AC9D-BE0E-4A3D-8EDB-6B082D55ACE4}" type="pres">
      <dgm:prSet presAssocID="{DDBC2A5A-C297-40BD-A327-6C4950B588C3}" presName="sibTrans" presStyleCnt="0"/>
      <dgm:spPr/>
    </dgm:pt>
    <dgm:pt modelId="{513B9995-8BB6-4B5C-9429-B28F88B263CE}" type="pres">
      <dgm:prSet presAssocID="{75E3FAC2-53F8-4ADF-BD8E-1EE119C53B8A}" presName="compNode" presStyleCnt="0"/>
      <dgm:spPr/>
    </dgm:pt>
    <dgm:pt modelId="{D8599FC7-B23A-4D1B-B5FE-BAE88AF56C14}" type="pres">
      <dgm:prSet presAssocID="{75E3FAC2-53F8-4ADF-BD8E-1EE119C53B8A}" presName="bgRect" presStyleLbl="bgShp" presStyleIdx="1" presStyleCnt="3"/>
      <dgm:spPr/>
    </dgm:pt>
    <dgm:pt modelId="{E742C676-AACE-4EAE-9A68-D1AA4CBF95ED}" type="pres">
      <dgm:prSet presAssocID="{75E3FAC2-53F8-4ADF-BD8E-1EE119C53B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ngerprint"/>
        </a:ext>
      </dgm:extLst>
    </dgm:pt>
    <dgm:pt modelId="{1C39E695-187C-4EBB-BC31-93AB89003B21}" type="pres">
      <dgm:prSet presAssocID="{75E3FAC2-53F8-4ADF-BD8E-1EE119C53B8A}" presName="spaceRect" presStyleCnt="0"/>
      <dgm:spPr/>
    </dgm:pt>
    <dgm:pt modelId="{221284EC-DADC-45EC-8F16-704EF65CD86A}" type="pres">
      <dgm:prSet presAssocID="{75E3FAC2-53F8-4ADF-BD8E-1EE119C53B8A}" presName="parTx" presStyleLbl="revTx" presStyleIdx="1" presStyleCnt="3">
        <dgm:presLayoutVars>
          <dgm:chMax val="0"/>
          <dgm:chPref val="0"/>
        </dgm:presLayoutVars>
      </dgm:prSet>
      <dgm:spPr/>
    </dgm:pt>
    <dgm:pt modelId="{1B035FAF-F9A0-47EB-AA67-9266A7F375AD}" type="pres">
      <dgm:prSet presAssocID="{485FB8AE-9532-414A-B583-090BE40ED731}" presName="sibTrans" presStyleCnt="0"/>
      <dgm:spPr/>
    </dgm:pt>
    <dgm:pt modelId="{08012DEB-080A-49F2-9565-AD76BD7E3135}" type="pres">
      <dgm:prSet presAssocID="{0F973842-2861-474B-B5E3-15DFD77E8BC2}" presName="compNode" presStyleCnt="0"/>
      <dgm:spPr/>
    </dgm:pt>
    <dgm:pt modelId="{7E5EE5B0-9BA0-4004-8BDF-68E40384E008}" type="pres">
      <dgm:prSet presAssocID="{0F973842-2861-474B-B5E3-15DFD77E8BC2}" presName="bgRect" presStyleLbl="bgShp" presStyleIdx="2" presStyleCnt="3"/>
      <dgm:spPr/>
    </dgm:pt>
    <dgm:pt modelId="{CC79BE49-A5A8-4D29-8EEE-ED0C1258E15E}" type="pres">
      <dgm:prSet presAssocID="{0F973842-2861-474B-B5E3-15DFD77E8B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y Outline"/>
        </a:ext>
      </dgm:extLst>
    </dgm:pt>
    <dgm:pt modelId="{B75E7B09-EDC0-492C-83CE-C1CE7958EA7E}" type="pres">
      <dgm:prSet presAssocID="{0F973842-2861-474B-B5E3-15DFD77E8BC2}" presName="spaceRect" presStyleCnt="0"/>
      <dgm:spPr/>
    </dgm:pt>
    <dgm:pt modelId="{2DC72429-DF13-4FBC-84EE-9E650D2B92BA}" type="pres">
      <dgm:prSet presAssocID="{0F973842-2861-474B-B5E3-15DFD77E8BC2}" presName="parTx" presStyleLbl="revTx" presStyleIdx="2" presStyleCnt="3">
        <dgm:presLayoutVars>
          <dgm:chMax val="0"/>
          <dgm:chPref val="0"/>
        </dgm:presLayoutVars>
      </dgm:prSet>
      <dgm:spPr/>
    </dgm:pt>
  </dgm:ptLst>
  <dgm:cxnLst>
    <dgm:cxn modelId="{99E1E01D-C4AF-430B-80A3-663DAFC87442}" srcId="{16958ABE-76DC-4330-B78A-2FBFB1F73AF0}" destId="{9A64A516-EC37-4A4F-B964-2E4BC7A1EED2}" srcOrd="0" destOrd="0" parTransId="{D0E9E98E-F202-4E47-BF6D-6B61549DFDD1}" sibTransId="{DDBC2A5A-C297-40BD-A327-6C4950B588C3}"/>
    <dgm:cxn modelId="{29F3A937-2145-4148-BD77-FECBCC3F04A8}" type="presOf" srcId="{16958ABE-76DC-4330-B78A-2FBFB1F73AF0}" destId="{7AFF9E51-399D-487D-9A68-E1BD8B085679}" srcOrd="0" destOrd="0" presId="urn:microsoft.com/office/officeart/2018/2/layout/IconVerticalSolidList"/>
    <dgm:cxn modelId="{CE51143F-8385-42EA-B564-A237DED02DA6}" type="presOf" srcId="{0F973842-2861-474B-B5E3-15DFD77E8BC2}" destId="{2DC72429-DF13-4FBC-84EE-9E650D2B92BA}" srcOrd="0" destOrd="0" presId="urn:microsoft.com/office/officeart/2018/2/layout/IconVerticalSolidList"/>
    <dgm:cxn modelId="{C5C67A55-223A-4AEC-891E-C88D4B4E31C7}" srcId="{16958ABE-76DC-4330-B78A-2FBFB1F73AF0}" destId="{0F973842-2861-474B-B5E3-15DFD77E8BC2}" srcOrd="2" destOrd="0" parTransId="{05931A2F-F5AB-414B-A149-7123A167362C}" sibTransId="{BC734339-029B-4D0F-ABBA-8DA4117C51E7}"/>
    <dgm:cxn modelId="{CAAD7DAB-8446-43D6-8449-5F9A44C3220D}" srcId="{16958ABE-76DC-4330-B78A-2FBFB1F73AF0}" destId="{75E3FAC2-53F8-4ADF-BD8E-1EE119C53B8A}" srcOrd="1" destOrd="0" parTransId="{5E82EB03-9E74-44DC-8ED6-8B364D87B846}" sibTransId="{485FB8AE-9532-414A-B583-090BE40ED731}"/>
    <dgm:cxn modelId="{5128BFC8-E4C5-4445-8631-94E0FDD6C629}" type="presOf" srcId="{9A64A516-EC37-4A4F-B964-2E4BC7A1EED2}" destId="{CD00EA56-2D78-4A9E-A8E9-C0B77B87BBB9}" srcOrd="0" destOrd="0" presId="urn:microsoft.com/office/officeart/2018/2/layout/IconVerticalSolidList"/>
    <dgm:cxn modelId="{0AB0B7CC-3471-4E36-BE7C-3D999EC16CE8}" type="presOf" srcId="{75E3FAC2-53F8-4ADF-BD8E-1EE119C53B8A}" destId="{221284EC-DADC-45EC-8F16-704EF65CD86A}" srcOrd="0" destOrd="0" presId="urn:microsoft.com/office/officeart/2018/2/layout/IconVerticalSolidList"/>
    <dgm:cxn modelId="{459101D0-9A87-49D4-86FA-BFF4B2967EE5}" type="presParOf" srcId="{7AFF9E51-399D-487D-9A68-E1BD8B085679}" destId="{B20F3211-CCC5-4C75-BF81-F60BF6FED23A}" srcOrd="0" destOrd="0" presId="urn:microsoft.com/office/officeart/2018/2/layout/IconVerticalSolidList"/>
    <dgm:cxn modelId="{46AB7E03-2FAD-4C3F-93DA-7606C1C62B4D}" type="presParOf" srcId="{B20F3211-CCC5-4C75-BF81-F60BF6FED23A}" destId="{E156948D-F596-4225-99BA-24C50E6C7312}" srcOrd="0" destOrd="0" presId="urn:microsoft.com/office/officeart/2018/2/layout/IconVerticalSolidList"/>
    <dgm:cxn modelId="{15E64CEC-CD57-4577-B37B-09C007BB4B68}" type="presParOf" srcId="{B20F3211-CCC5-4C75-BF81-F60BF6FED23A}" destId="{CAA43ECF-A814-44E4-AE88-B05E5A42184C}" srcOrd="1" destOrd="0" presId="urn:microsoft.com/office/officeart/2018/2/layout/IconVerticalSolidList"/>
    <dgm:cxn modelId="{DB4D8A4D-3E0E-4959-9403-67D137F3DD82}" type="presParOf" srcId="{B20F3211-CCC5-4C75-BF81-F60BF6FED23A}" destId="{2A204F75-A060-4CBA-9A40-858A0408AF68}" srcOrd="2" destOrd="0" presId="urn:microsoft.com/office/officeart/2018/2/layout/IconVerticalSolidList"/>
    <dgm:cxn modelId="{58C0BC48-7BC1-4646-8383-A33CE3CFC4F3}" type="presParOf" srcId="{B20F3211-CCC5-4C75-BF81-F60BF6FED23A}" destId="{CD00EA56-2D78-4A9E-A8E9-C0B77B87BBB9}" srcOrd="3" destOrd="0" presId="urn:microsoft.com/office/officeart/2018/2/layout/IconVerticalSolidList"/>
    <dgm:cxn modelId="{D282613F-9591-4F25-8C20-40C45B52F539}" type="presParOf" srcId="{7AFF9E51-399D-487D-9A68-E1BD8B085679}" destId="{8815AC9D-BE0E-4A3D-8EDB-6B082D55ACE4}" srcOrd="1" destOrd="0" presId="urn:microsoft.com/office/officeart/2018/2/layout/IconVerticalSolidList"/>
    <dgm:cxn modelId="{CDAB7194-2D32-44AE-A729-8191D4D71BCA}" type="presParOf" srcId="{7AFF9E51-399D-487D-9A68-E1BD8B085679}" destId="{513B9995-8BB6-4B5C-9429-B28F88B263CE}" srcOrd="2" destOrd="0" presId="urn:microsoft.com/office/officeart/2018/2/layout/IconVerticalSolidList"/>
    <dgm:cxn modelId="{42666F98-E00E-4784-935D-635F8BD0265D}" type="presParOf" srcId="{513B9995-8BB6-4B5C-9429-B28F88B263CE}" destId="{D8599FC7-B23A-4D1B-B5FE-BAE88AF56C14}" srcOrd="0" destOrd="0" presId="urn:microsoft.com/office/officeart/2018/2/layout/IconVerticalSolidList"/>
    <dgm:cxn modelId="{A07D2632-7B6E-4F42-A96F-87BD28A2BA51}" type="presParOf" srcId="{513B9995-8BB6-4B5C-9429-B28F88B263CE}" destId="{E742C676-AACE-4EAE-9A68-D1AA4CBF95ED}" srcOrd="1" destOrd="0" presId="urn:microsoft.com/office/officeart/2018/2/layout/IconVerticalSolidList"/>
    <dgm:cxn modelId="{7D81DACE-6C96-4558-ACB8-2EAA2FCD97C5}" type="presParOf" srcId="{513B9995-8BB6-4B5C-9429-B28F88B263CE}" destId="{1C39E695-187C-4EBB-BC31-93AB89003B21}" srcOrd="2" destOrd="0" presId="urn:microsoft.com/office/officeart/2018/2/layout/IconVerticalSolidList"/>
    <dgm:cxn modelId="{A895D588-23A1-40C3-8673-CE5BD141555A}" type="presParOf" srcId="{513B9995-8BB6-4B5C-9429-B28F88B263CE}" destId="{221284EC-DADC-45EC-8F16-704EF65CD86A}" srcOrd="3" destOrd="0" presId="urn:microsoft.com/office/officeart/2018/2/layout/IconVerticalSolidList"/>
    <dgm:cxn modelId="{04D6F8D7-7A93-4F77-8EFC-FC09108C311D}" type="presParOf" srcId="{7AFF9E51-399D-487D-9A68-E1BD8B085679}" destId="{1B035FAF-F9A0-47EB-AA67-9266A7F375AD}" srcOrd="3" destOrd="0" presId="urn:microsoft.com/office/officeart/2018/2/layout/IconVerticalSolidList"/>
    <dgm:cxn modelId="{D2B78AD7-6270-41EF-9847-CEB28EF79AD7}" type="presParOf" srcId="{7AFF9E51-399D-487D-9A68-E1BD8B085679}" destId="{08012DEB-080A-49F2-9565-AD76BD7E3135}" srcOrd="4" destOrd="0" presId="urn:microsoft.com/office/officeart/2018/2/layout/IconVerticalSolidList"/>
    <dgm:cxn modelId="{BA58F5DD-DA80-4C8B-AB13-467FB3539086}" type="presParOf" srcId="{08012DEB-080A-49F2-9565-AD76BD7E3135}" destId="{7E5EE5B0-9BA0-4004-8BDF-68E40384E008}" srcOrd="0" destOrd="0" presId="urn:microsoft.com/office/officeart/2018/2/layout/IconVerticalSolidList"/>
    <dgm:cxn modelId="{23A8ADD4-5334-4E4C-B7A5-5E7B195EEAD8}" type="presParOf" srcId="{08012DEB-080A-49F2-9565-AD76BD7E3135}" destId="{CC79BE49-A5A8-4D29-8EEE-ED0C1258E15E}" srcOrd="1" destOrd="0" presId="urn:microsoft.com/office/officeart/2018/2/layout/IconVerticalSolidList"/>
    <dgm:cxn modelId="{AFBCE0B6-8654-419A-8837-A0B0944FB69B}" type="presParOf" srcId="{08012DEB-080A-49F2-9565-AD76BD7E3135}" destId="{B75E7B09-EDC0-492C-83CE-C1CE7958EA7E}" srcOrd="2" destOrd="0" presId="urn:microsoft.com/office/officeart/2018/2/layout/IconVerticalSolidList"/>
    <dgm:cxn modelId="{DF648269-AB60-47B1-88DA-1834A7E4CE5D}" type="presParOf" srcId="{08012DEB-080A-49F2-9565-AD76BD7E3135}" destId="{2DC72429-DF13-4FBC-84EE-9E650D2B92B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en-GB" sz="2800" b="1" dirty="0"/>
            <a:t>QUESTION AND ANSWER</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en-GB" sz="2800" b="1" dirty="0"/>
            <a:t>SHARING EXPERIENCES</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en-GB" sz="2800" b="1" dirty="0"/>
            <a:t>LET'S SUMMARIZE</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1359"/>
          <a:ext cx="8412480" cy="139378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44550">
            <a:lnSpc>
              <a:spcPct val="90000"/>
            </a:lnSpc>
            <a:spcBef>
              <a:spcPct val="0"/>
            </a:spcBef>
            <a:spcAft>
              <a:spcPct val="35000"/>
            </a:spcAft>
            <a:buNone/>
          </a:pPr>
          <a:r>
            <a:rPr lang="en-GB" sz="1900" kern="1200" spc="-21" dirty="0">
              <a:latin typeface="Tahoma"/>
              <a:cs typeface="Tahoma"/>
            </a:rPr>
            <a:t>the</a:t>
          </a:r>
          <a:r>
            <a:rPr lang="en-GB" sz="1900" kern="1200" spc="-116" dirty="0">
              <a:latin typeface="Tahoma"/>
              <a:cs typeface="Tahoma"/>
            </a:rPr>
            <a:t> </a:t>
          </a:r>
          <a:r>
            <a:rPr lang="en-GB" sz="1900" kern="1200" spc="-106" dirty="0">
              <a:latin typeface="Tahoma"/>
              <a:cs typeface="Tahoma"/>
            </a:rPr>
            <a:t>general</a:t>
          </a:r>
          <a:r>
            <a:rPr lang="en-GB" sz="1900" kern="1200" spc="-85" dirty="0">
              <a:latin typeface="Tahoma"/>
              <a:cs typeface="Tahoma"/>
            </a:rPr>
            <a:t> </a:t>
          </a:r>
          <a:r>
            <a:rPr lang="en-GB" sz="1900" kern="1200" spc="-63" dirty="0">
              <a:latin typeface="Tahoma"/>
              <a:cs typeface="Tahoma"/>
            </a:rPr>
            <a:t>pipeline</a:t>
          </a:r>
          <a:r>
            <a:rPr lang="en-GB" sz="1900" kern="1200" spc="-85" dirty="0">
              <a:latin typeface="Tahoma"/>
              <a:cs typeface="Tahoma"/>
            </a:rPr>
            <a:t> </a:t>
          </a:r>
          <a:r>
            <a:rPr lang="en-GB" sz="1900" kern="1200" dirty="0">
              <a:latin typeface="Tahoma"/>
              <a:cs typeface="Tahoma"/>
            </a:rPr>
            <a:t>to</a:t>
          </a:r>
          <a:r>
            <a:rPr lang="en-GB" sz="1900" kern="1200" spc="-95" dirty="0">
              <a:latin typeface="Tahoma"/>
              <a:cs typeface="Tahoma"/>
            </a:rPr>
            <a:t> </a:t>
          </a:r>
          <a:r>
            <a:rPr lang="en-GB" sz="1900" kern="1200" spc="-42" dirty="0">
              <a:latin typeface="Tahoma"/>
              <a:cs typeface="Tahoma"/>
            </a:rPr>
            <a:t>obtain</a:t>
          </a:r>
          <a:r>
            <a:rPr lang="en-GB" sz="1900" kern="1200" spc="-85" dirty="0">
              <a:latin typeface="Tahoma"/>
              <a:cs typeface="Tahoma"/>
            </a:rPr>
            <a:t> </a:t>
          </a:r>
          <a:r>
            <a:rPr lang="en-GB" sz="1900" kern="1200" dirty="0">
              <a:latin typeface="Tahoma"/>
              <a:cs typeface="Tahoma"/>
            </a:rPr>
            <a:t>a</a:t>
          </a:r>
          <a:r>
            <a:rPr lang="en-GB" sz="1900" kern="1200" spc="-85" dirty="0">
              <a:latin typeface="Tahoma"/>
              <a:cs typeface="Tahoma"/>
            </a:rPr>
            <a:t> </a:t>
          </a:r>
          <a:r>
            <a:rPr lang="en-GB" sz="1900" kern="1200" spc="-127" dirty="0">
              <a:latin typeface="Tahoma"/>
              <a:cs typeface="Tahoma"/>
            </a:rPr>
            <a:t>new</a:t>
          </a:r>
          <a:r>
            <a:rPr lang="en-GB" sz="1900" kern="1200" spc="-53" dirty="0">
              <a:latin typeface="Tahoma"/>
              <a:cs typeface="Tahoma"/>
            </a:rPr>
            <a:t> </a:t>
          </a:r>
          <a:r>
            <a:rPr lang="en-GB" sz="1900" kern="1200" spc="-85" dirty="0">
              <a:latin typeface="Tahoma"/>
              <a:cs typeface="Tahoma"/>
            </a:rPr>
            <a:t>drug, </a:t>
          </a:r>
          <a:r>
            <a:rPr lang="en-GB" sz="1900" kern="1200" dirty="0">
              <a:latin typeface="Tahoma"/>
              <a:cs typeface="Tahoma"/>
            </a:rPr>
            <a:t>with</a:t>
          </a:r>
          <a:r>
            <a:rPr lang="en-GB" sz="1900" kern="1200" spc="-85" dirty="0">
              <a:latin typeface="Tahoma"/>
              <a:cs typeface="Tahoma"/>
            </a:rPr>
            <a:t> </a:t>
          </a:r>
          <a:r>
            <a:rPr lang="en-GB" sz="1900" kern="1200" dirty="0">
              <a:latin typeface="Tahoma"/>
              <a:cs typeface="Tahoma"/>
            </a:rPr>
            <a:t>an</a:t>
          </a:r>
          <a:r>
            <a:rPr lang="en-GB" sz="1900" kern="1200" spc="-85" dirty="0">
              <a:latin typeface="Tahoma"/>
              <a:cs typeface="Tahoma"/>
            </a:rPr>
            <a:t> </a:t>
          </a:r>
          <a:r>
            <a:rPr lang="en-GB" sz="1900" kern="1200" spc="-106" dirty="0">
              <a:latin typeface="Tahoma"/>
              <a:cs typeface="Tahoma"/>
            </a:rPr>
            <a:t>emphasis</a:t>
          </a:r>
          <a:r>
            <a:rPr lang="en-GB" sz="1900" kern="1200" spc="-85" dirty="0">
              <a:latin typeface="Tahoma"/>
              <a:cs typeface="Tahoma"/>
            </a:rPr>
            <a:t> </a:t>
          </a:r>
          <a:r>
            <a:rPr lang="en-GB" sz="1900" kern="1200" spc="-21" dirty="0">
              <a:latin typeface="Tahoma"/>
              <a:cs typeface="Tahoma"/>
            </a:rPr>
            <a:t>on</a:t>
          </a:r>
          <a:r>
            <a:rPr lang="en-GB" sz="1900" kern="1200" spc="-85" dirty="0">
              <a:latin typeface="Tahoma"/>
              <a:cs typeface="Tahoma"/>
            </a:rPr>
            <a:t> </a:t>
          </a:r>
          <a:r>
            <a:rPr lang="en-GB" sz="1900" kern="1200" spc="-74" dirty="0">
              <a:latin typeface="Tahoma"/>
              <a:cs typeface="Tahoma"/>
            </a:rPr>
            <a:t>how 	</a:t>
          </a:r>
          <a:r>
            <a:rPr lang="en-GB" sz="1900" kern="1200" spc="-85" dirty="0">
              <a:latin typeface="Tahoma"/>
              <a:cs typeface="Tahoma"/>
            </a:rPr>
            <a:t>computer</a:t>
          </a:r>
          <a:r>
            <a:rPr lang="en-GB" sz="1900" kern="1200" spc="-74" dirty="0">
              <a:latin typeface="Tahoma"/>
              <a:cs typeface="Tahoma"/>
            </a:rPr>
            <a:t> </a:t>
          </a:r>
          <a:r>
            <a:rPr lang="en-GB" sz="1900" kern="1200" spc="-95" dirty="0">
              <a:latin typeface="Tahoma"/>
              <a:cs typeface="Tahoma"/>
            </a:rPr>
            <a:t>methodologies</a:t>
          </a:r>
          <a:r>
            <a:rPr lang="en-GB" sz="1900" kern="1200" spc="-63" dirty="0">
              <a:latin typeface="Tahoma"/>
              <a:cs typeface="Tahoma"/>
            </a:rPr>
            <a:t> </a:t>
          </a:r>
          <a:r>
            <a:rPr lang="en-GB" sz="1900" kern="1200" spc="-42" dirty="0">
              <a:latin typeface="Tahoma"/>
              <a:cs typeface="Tahoma"/>
            </a:rPr>
            <a:t>can</a:t>
          </a:r>
          <a:r>
            <a:rPr lang="en-GB" sz="1900" kern="1200" spc="-63" dirty="0">
              <a:latin typeface="Tahoma"/>
              <a:cs typeface="Tahoma"/>
            </a:rPr>
            <a:t> </a:t>
          </a:r>
          <a:r>
            <a:rPr lang="en-GB" sz="1900" kern="1200" spc="-95" dirty="0">
              <a:latin typeface="Tahoma"/>
              <a:cs typeface="Tahoma"/>
            </a:rPr>
            <a:t>increase</a:t>
          </a:r>
          <a:r>
            <a:rPr lang="en-GB" sz="1900" kern="1200" spc="-74" dirty="0">
              <a:latin typeface="Tahoma"/>
              <a:cs typeface="Tahoma"/>
            </a:rPr>
            <a:t> </a:t>
          </a:r>
          <a:r>
            <a:rPr lang="en-GB" sz="1900" kern="1200" spc="-21" dirty="0">
              <a:latin typeface="Tahoma"/>
              <a:cs typeface="Tahoma"/>
            </a:rPr>
            <a:t>the</a:t>
          </a:r>
          <a:r>
            <a:rPr lang="en-GB" sz="1900" kern="1200" spc="-63" dirty="0">
              <a:latin typeface="Tahoma"/>
              <a:cs typeface="Tahoma"/>
            </a:rPr>
            <a:t> </a:t>
          </a:r>
          <a:r>
            <a:rPr lang="en-GB" sz="1900" kern="1200" spc="-85" dirty="0">
              <a:latin typeface="Tahoma"/>
              <a:cs typeface="Tahoma"/>
            </a:rPr>
            <a:t>efficiency</a:t>
          </a:r>
          <a:r>
            <a:rPr lang="en-GB" sz="1900" kern="1200" spc="-74" dirty="0">
              <a:latin typeface="Tahoma"/>
              <a:cs typeface="Tahoma"/>
            </a:rPr>
            <a:t> </a:t>
          </a:r>
          <a:r>
            <a:rPr lang="en-GB" sz="1900" kern="1200" dirty="0">
              <a:latin typeface="Tahoma"/>
              <a:cs typeface="Tahoma"/>
            </a:rPr>
            <a:t>of</a:t>
          </a:r>
          <a:r>
            <a:rPr lang="en-GB" sz="1900" kern="1200" spc="-74" dirty="0">
              <a:latin typeface="Tahoma"/>
              <a:cs typeface="Tahoma"/>
            </a:rPr>
            <a:t> </a:t>
          </a:r>
          <a:r>
            <a:rPr lang="en-GB" sz="1900" kern="1200" spc="-85" dirty="0">
              <a:latin typeface="Tahoma"/>
              <a:cs typeface="Tahoma"/>
            </a:rPr>
            <a:t>drug</a:t>
          </a:r>
          <a:r>
            <a:rPr lang="en-GB" sz="1900" kern="1200" spc="-63" dirty="0">
              <a:latin typeface="Tahoma"/>
              <a:cs typeface="Tahoma"/>
            </a:rPr>
            <a:t> </a:t>
          </a:r>
          <a:r>
            <a:rPr lang="en-GB" sz="1900" kern="1200" spc="-21" dirty="0">
              <a:latin typeface="Tahoma"/>
              <a:cs typeface="Tahoma"/>
            </a:rPr>
            <a:t>discovery.</a:t>
          </a:r>
          <a:endParaRPr lang="en-US" sz="1900" kern="1200" dirty="0"/>
        </a:p>
      </dsp:txBody>
      <dsp:txXfrm>
        <a:off x="2103120" y="1359"/>
        <a:ext cx="8412480" cy="1393787"/>
      </dsp:txXfrm>
    </dsp:sp>
    <dsp:sp modelId="{C9CBE89E-5935-6343-A13D-FFD1BFA17121}">
      <dsp:nvSpPr>
        <dsp:cNvPr id="0" name=""/>
        <dsp:cNvSpPr/>
      </dsp:nvSpPr>
      <dsp:spPr>
        <a:xfrm>
          <a:off x="0" y="1359"/>
          <a:ext cx="2103120" cy="13937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066800">
            <a:lnSpc>
              <a:spcPct val="90000"/>
            </a:lnSpc>
            <a:spcBef>
              <a:spcPct val="0"/>
            </a:spcBef>
            <a:spcAft>
              <a:spcPct val="35000"/>
            </a:spcAft>
            <a:buNone/>
          </a:pPr>
          <a:r>
            <a:rPr lang="en-GB" sz="2400" kern="1200" spc="-74" dirty="0">
              <a:latin typeface="Tahoma"/>
              <a:cs typeface="Tahoma"/>
            </a:rPr>
            <a:t>Describe</a:t>
          </a:r>
          <a:endParaRPr lang="en-US" sz="2400" kern="1200" dirty="0"/>
        </a:p>
      </dsp:txBody>
      <dsp:txXfrm>
        <a:off x="0" y="1359"/>
        <a:ext cx="2103120" cy="1393787"/>
      </dsp:txXfrm>
    </dsp:sp>
    <dsp:sp modelId="{F8ABB057-B8DA-1946-8D95-809A9891B283}">
      <dsp:nvSpPr>
        <dsp:cNvPr id="0" name=""/>
        <dsp:cNvSpPr/>
      </dsp:nvSpPr>
      <dsp:spPr>
        <a:xfrm>
          <a:off x="2103120" y="1478775"/>
          <a:ext cx="8412480" cy="1393787"/>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44550">
            <a:lnSpc>
              <a:spcPct val="90000"/>
            </a:lnSpc>
            <a:spcBef>
              <a:spcPct val="0"/>
            </a:spcBef>
            <a:spcAft>
              <a:spcPct val="35000"/>
            </a:spcAft>
            <a:buNone/>
          </a:pPr>
          <a:r>
            <a:rPr lang="en-GB" sz="1900" kern="1200" spc="-85" dirty="0">
              <a:latin typeface="Tahoma"/>
              <a:cs typeface="Tahoma"/>
            </a:rPr>
            <a:t>relevant</a:t>
          </a:r>
          <a:r>
            <a:rPr lang="en-GB" sz="1900" kern="1200" spc="-21" dirty="0">
              <a:latin typeface="Tahoma"/>
              <a:cs typeface="Tahoma"/>
            </a:rPr>
            <a:t> </a:t>
          </a:r>
          <a:r>
            <a:rPr lang="en-GB" sz="1900" kern="1200" spc="-63" dirty="0">
              <a:latin typeface="Tahoma"/>
              <a:cs typeface="Tahoma"/>
            </a:rPr>
            <a:t>terms</a:t>
          </a:r>
          <a:r>
            <a:rPr lang="en-GB" sz="1900" kern="1200" spc="-32" dirty="0">
              <a:latin typeface="Tahoma"/>
              <a:cs typeface="Tahoma"/>
            </a:rPr>
            <a:t> </a:t>
          </a:r>
          <a:r>
            <a:rPr lang="en-GB" sz="1900" kern="1200" dirty="0">
              <a:latin typeface="Tahoma"/>
              <a:cs typeface="Tahoma"/>
            </a:rPr>
            <a:t>in</a:t>
          </a:r>
          <a:r>
            <a:rPr lang="en-GB" sz="1900" kern="1200" spc="-21" dirty="0">
              <a:latin typeface="Tahoma"/>
              <a:cs typeface="Tahoma"/>
            </a:rPr>
            <a:t> </a:t>
          </a:r>
          <a:r>
            <a:rPr lang="en-GB" sz="1900" kern="1200" dirty="0">
              <a:latin typeface="Tahoma"/>
              <a:cs typeface="Tahoma"/>
            </a:rPr>
            <a:t>in</a:t>
          </a:r>
          <a:r>
            <a:rPr lang="en-GB" sz="1900" kern="1200" spc="-32" dirty="0">
              <a:latin typeface="Tahoma"/>
              <a:cs typeface="Tahoma"/>
            </a:rPr>
            <a:t> </a:t>
          </a:r>
          <a:r>
            <a:rPr lang="en-GB" sz="1900" kern="1200" spc="-21" dirty="0">
              <a:latin typeface="Tahoma"/>
              <a:cs typeface="Tahoma"/>
            </a:rPr>
            <a:t>the </a:t>
          </a:r>
          <a:r>
            <a:rPr lang="en-GB" sz="1900" kern="1200" spc="-42" dirty="0">
              <a:latin typeface="Tahoma"/>
              <a:cs typeface="Tahoma"/>
            </a:rPr>
            <a:t>field,</a:t>
          </a:r>
          <a:r>
            <a:rPr lang="en-GB" sz="1900" kern="1200" spc="-21" dirty="0">
              <a:latin typeface="Tahoma"/>
              <a:cs typeface="Tahoma"/>
            </a:rPr>
            <a:t> </a:t>
          </a:r>
          <a:r>
            <a:rPr lang="en-GB" sz="1900" kern="1200" spc="-63" dirty="0">
              <a:latin typeface="Tahoma"/>
              <a:cs typeface="Tahoma"/>
            </a:rPr>
            <a:t>including</a:t>
          </a:r>
          <a:r>
            <a:rPr lang="en-GB" sz="1900" kern="1200" spc="-21" dirty="0">
              <a:latin typeface="Tahoma"/>
              <a:cs typeface="Tahoma"/>
            </a:rPr>
            <a:t> </a:t>
          </a:r>
          <a:r>
            <a:rPr lang="en-GB" sz="1900" kern="1200" dirty="0">
              <a:latin typeface="Tahoma"/>
              <a:cs typeface="Tahoma"/>
            </a:rPr>
            <a:t>”target”,</a:t>
          </a:r>
          <a:r>
            <a:rPr lang="en-GB" sz="1900" kern="1200" spc="-32" dirty="0">
              <a:latin typeface="Tahoma"/>
              <a:cs typeface="Tahoma"/>
            </a:rPr>
            <a:t> </a:t>
          </a:r>
          <a:r>
            <a:rPr lang="en-GB" sz="1900" kern="1200" dirty="0">
              <a:latin typeface="Tahoma"/>
              <a:cs typeface="Tahoma"/>
            </a:rPr>
            <a:t>”hit”,</a:t>
          </a:r>
          <a:r>
            <a:rPr lang="en-GB" sz="1900" kern="1200" spc="-21" dirty="0">
              <a:latin typeface="Tahoma"/>
              <a:cs typeface="Tahoma"/>
            </a:rPr>
            <a:t> </a:t>
          </a:r>
          <a:r>
            <a:rPr lang="en-GB" sz="1900" kern="1200" dirty="0">
              <a:latin typeface="Tahoma"/>
              <a:cs typeface="Tahoma"/>
            </a:rPr>
            <a:t>”lead”,</a:t>
          </a:r>
          <a:r>
            <a:rPr lang="en-GB" sz="1900" kern="1200" spc="-21" dirty="0">
              <a:latin typeface="Tahoma"/>
              <a:cs typeface="Tahoma"/>
            </a:rPr>
            <a:t> </a:t>
          </a:r>
          <a:r>
            <a:rPr lang="en-GB" sz="1900" kern="1200" spc="127" dirty="0">
              <a:latin typeface="Tahoma"/>
              <a:cs typeface="Tahoma"/>
            </a:rPr>
            <a:t>”ADMET 	</a:t>
          </a:r>
          <a:r>
            <a:rPr lang="en-GB" sz="1900" kern="1200" spc="-63" dirty="0">
              <a:latin typeface="Tahoma"/>
              <a:cs typeface="Tahoma"/>
            </a:rPr>
            <a:t>properties”,</a:t>
          </a:r>
          <a:r>
            <a:rPr lang="en-GB" sz="1900" kern="1200" spc="-53" dirty="0">
              <a:latin typeface="Tahoma"/>
              <a:cs typeface="Tahoma"/>
            </a:rPr>
            <a:t> </a:t>
          </a:r>
          <a:r>
            <a:rPr lang="en-GB" sz="1900" kern="1200" spc="-85" dirty="0">
              <a:latin typeface="Tahoma"/>
              <a:cs typeface="Tahoma"/>
            </a:rPr>
            <a:t>”knowledge</a:t>
          </a:r>
          <a:r>
            <a:rPr lang="en-GB" sz="1900" kern="1200" spc="-42" dirty="0">
              <a:latin typeface="Tahoma"/>
              <a:cs typeface="Tahoma"/>
            </a:rPr>
            <a:t> </a:t>
          </a:r>
          <a:r>
            <a:rPr lang="en-GB" sz="1900" kern="1200" spc="-53" dirty="0">
              <a:latin typeface="Tahoma"/>
              <a:cs typeface="Tahoma"/>
            </a:rPr>
            <a:t>graphs” </a:t>
          </a:r>
          <a:r>
            <a:rPr lang="en-GB" sz="1900" kern="1200" spc="-74" dirty="0">
              <a:latin typeface="Tahoma"/>
              <a:cs typeface="Tahoma"/>
            </a:rPr>
            <a:t>and</a:t>
          </a:r>
          <a:r>
            <a:rPr lang="en-GB" sz="1900" kern="1200" spc="-42" dirty="0">
              <a:latin typeface="Tahoma"/>
              <a:cs typeface="Tahoma"/>
            </a:rPr>
            <a:t> </a:t>
          </a:r>
          <a:r>
            <a:rPr lang="en-GB" sz="1900" kern="1200" spc="-21" dirty="0">
              <a:latin typeface="Tahoma"/>
              <a:cs typeface="Tahoma"/>
            </a:rPr>
            <a:t>”SMILES”.</a:t>
          </a:r>
          <a:endParaRPr lang="en-GB" sz="1900" kern="1200" dirty="0">
            <a:latin typeface="Tahoma"/>
            <a:cs typeface="Tahoma"/>
          </a:endParaRPr>
        </a:p>
      </dsp:txBody>
      <dsp:txXfrm>
        <a:off x="2103120" y="1478775"/>
        <a:ext cx="8412480" cy="1393787"/>
      </dsp:txXfrm>
    </dsp:sp>
    <dsp:sp modelId="{A99B5C61-6CCD-D742-97D7-EA5C39E1C349}">
      <dsp:nvSpPr>
        <dsp:cNvPr id="0" name=""/>
        <dsp:cNvSpPr/>
      </dsp:nvSpPr>
      <dsp:spPr>
        <a:xfrm>
          <a:off x="0" y="1478775"/>
          <a:ext cx="2103120" cy="139378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066800">
            <a:lnSpc>
              <a:spcPct val="90000"/>
            </a:lnSpc>
            <a:spcBef>
              <a:spcPct val="0"/>
            </a:spcBef>
            <a:spcAft>
              <a:spcPct val="35000"/>
            </a:spcAft>
            <a:buNone/>
          </a:pPr>
          <a:r>
            <a:rPr lang="en-GB" sz="2400" kern="1200" spc="-53" dirty="0">
              <a:latin typeface="Tahoma"/>
              <a:cs typeface="Tahoma"/>
            </a:rPr>
            <a:t>Define</a:t>
          </a:r>
          <a:endParaRPr lang="en-GB" sz="2400" kern="1200" dirty="0">
            <a:latin typeface="Tahoma"/>
            <a:cs typeface="Tahoma"/>
          </a:endParaRPr>
        </a:p>
      </dsp:txBody>
      <dsp:txXfrm>
        <a:off x="0" y="1478775"/>
        <a:ext cx="2103120" cy="1393787"/>
      </dsp:txXfrm>
    </dsp:sp>
    <dsp:sp modelId="{B954831F-42EF-4041-8477-1F2F273DA377}">
      <dsp:nvSpPr>
        <dsp:cNvPr id="0" name=""/>
        <dsp:cNvSpPr/>
      </dsp:nvSpPr>
      <dsp:spPr>
        <a:xfrm>
          <a:off x="2103120" y="2956190"/>
          <a:ext cx="8412480" cy="1393787"/>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44550">
            <a:lnSpc>
              <a:spcPct val="90000"/>
            </a:lnSpc>
            <a:spcBef>
              <a:spcPct val="0"/>
            </a:spcBef>
            <a:spcAft>
              <a:spcPct val="35000"/>
            </a:spcAft>
            <a:buNone/>
          </a:pPr>
          <a:r>
            <a:rPr lang="en-GB" sz="1900" kern="1200" spc="-42" dirty="0">
              <a:latin typeface="Tahoma"/>
              <a:cs typeface="Tahoma"/>
            </a:rPr>
            <a:t>what</a:t>
          </a:r>
          <a:r>
            <a:rPr lang="en-GB" sz="1900" kern="1200" dirty="0">
              <a:latin typeface="Tahoma"/>
              <a:cs typeface="Tahoma"/>
            </a:rPr>
            <a:t> </a:t>
          </a:r>
          <a:r>
            <a:rPr lang="en-GB" sz="1900" kern="1200" dirty="0" err="1">
              <a:latin typeface="Tahoma"/>
              <a:cs typeface="Tahoma"/>
            </a:rPr>
            <a:t>ChEMBL</a:t>
          </a:r>
          <a:r>
            <a:rPr lang="en-GB" sz="1900" kern="1200" dirty="0">
              <a:latin typeface="Tahoma"/>
              <a:cs typeface="Tahoma"/>
            </a:rPr>
            <a:t> is</a:t>
          </a:r>
          <a:r>
            <a:rPr lang="en-GB" sz="1900" kern="1200" spc="-11" dirty="0">
              <a:latin typeface="Tahoma"/>
              <a:cs typeface="Tahoma"/>
            </a:rPr>
            <a:t> </a:t>
          </a:r>
          <a:r>
            <a:rPr lang="en-GB" sz="1900" kern="1200" spc="-74" dirty="0">
              <a:latin typeface="Tahoma"/>
              <a:cs typeface="Tahoma"/>
            </a:rPr>
            <a:t>and</a:t>
          </a:r>
          <a:r>
            <a:rPr lang="en-GB" sz="1900" kern="1200" spc="11" dirty="0">
              <a:latin typeface="Tahoma"/>
              <a:cs typeface="Tahoma"/>
            </a:rPr>
            <a:t> </a:t>
          </a:r>
          <a:r>
            <a:rPr lang="en-GB" sz="1900" kern="1200" spc="-116" dirty="0">
              <a:latin typeface="Tahoma"/>
              <a:cs typeface="Tahoma"/>
            </a:rPr>
            <a:t>how</a:t>
          </a:r>
          <a:r>
            <a:rPr lang="en-GB" sz="1900" kern="1200" spc="-11" dirty="0">
              <a:latin typeface="Tahoma"/>
              <a:cs typeface="Tahoma"/>
            </a:rPr>
            <a:t> </a:t>
          </a:r>
          <a:r>
            <a:rPr lang="en-GB" sz="1900" kern="1200" dirty="0">
              <a:latin typeface="Tahoma"/>
              <a:cs typeface="Tahoma"/>
            </a:rPr>
            <a:t>it</a:t>
          </a:r>
          <a:r>
            <a:rPr lang="en-GB" sz="1900" kern="1200" spc="-11" dirty="0">
              <a:latin typeface="Tahoma"/>
              <a:cs typeface="Tahoma"/>
            </a:rPr>
            <a:t> </a:t>
          </a:r>
          <a:r>
            <a:rPr lang="en-GB" sz="1900" kern="1200" spc="-42" dirty="0">
              <a:latin typeface="Tahoma"/>
              <a:cs typeface="Tahoma"/>
            </a:rPr>
            <a:t>can</a:t>
          </a:r>
          <a:r>
            <a:rPr lang="en-GB" sz="1900" kern="1200" dirty="0">
              <a:latin typeface="Tahoma"/>
              <a:cs typeface="Tahoma"/>
            </a:rPr>
            <a:t> </a:t>
          </a:r>
          <a:r>
            <a:rPr lang="en-GB" sz="1900" kern="1200" spc="-74" dirty="0">
              <a:latin typeface="Tahoma"/>
              <a:cs typeface="Tahoma"/>
            </a:rPr>
            <a:t>help</a:t>
          </a:r>
          <a:r>
            <a:rPr lang="en-GB" sz="1900" kern="1200" dirty="0">
              <a:latin typeface="Tahoma"/>
              <a:cs typeface="Tahoma"/>
            </a:rPr>
            <a:t> </a:t>
          </a:r>
          <a:r>
            <a:rPr lang="en-GB" sz="1900" kern="1200" spc="-106" dirty="0">
              <a:latin typeface="Tahoma"/>
              <a:cs typeface="Tahoma"/>
            </a:rPr>
            <a:t>understanding</a:t>
          </a:r>
          <a:r>
            <a:rPr lang="en-GB" sz="1900" kern="1200" dirty="0">
              <a:latin typeface="Tahoma"/>
              <a:cs typeface="Tahoma"/>
            </a:rPr>
            <a:t> </a:t>
          </a:r>
          <a:r>
            <a:rPr lang="en-GB" sz="1900" kern="1200" spc="-21" dirty="0">
              <a:latin typeface="Tahoma"/>
              <a:cs typeface="Tahoma"/>
            </a:rPr>
            <a:t>the</a:t>
          </a:r>
          <a:r>
            <a:rPr lang="en-GB" sz="1900" kern="1200" dirty="0">
              <a:latin typeface="Tahoma"/>
              <a:cs typeface="Tahoma"/>
            </a:rPr>
            <a:t> </a:t>
          </a:r>
          <a:r>
            <a:rPr lang="en-GB" sz="1900" kern="1200" spc="-53" dirty="0">
              <a:latin typeface="Tahoma"/>
              <a:cs typeface="Tahoma"/>
            </a:rPr>
            <a:t>interactions 	</a:t>
          </a:r>
          <a:r>
            <a:rPr lang="en-GB" sz="1900" kern="1200" spc="-148" dirty="0">
              <a:latin typeface="Tahoma"/>
              <a:cs typeface="Tahoma"/>
            </a:rPr>
            <a:t>between</a:t>
          </a:r>
          <a:r>
            <a:rPr lang="en-GB" sz="1900" kern="1200" spc="-42" dirty="0">
              <a:latin typeface="Tahoma"/>
              <a:cs typeface="Tahoma"/>
            </a:rPr>
            <a:t> </a:t>
          </a:r>
          <a:r>
            <a:rPr lang="en-GB" sz="1900" kern="1200" spc="-95" dirty="0">
              <a:latin typeface="Tahoma"/>
              <a:cs typeface="Tahoma"/>
            </a:rPr>
            <a:t>molecules</a:t>
          </a:r>
          <a:r>
            <a:rPr lang="en-GB" sz="1900" kern="1200" spc="-53" dirty="0">
              <a:latin typeface="Tahoma"/>
              <a:cs typeface="Tahoma"/>
            </a:rPr>
            <a:t> </a:t>
          </a:r>
          <a:r>
            <a:rPr lang="en-GB" sz="1900" kern="1200" spc="-74" dirty="0">
              <a:latin typeface="Tahoma"/>
              <a:cs typeface="Tahoma"/>
            </a:rPr>
            <a:t>and</a:t>
          </a:r>
          <a:r>
            <a:rPr lang="en-GB" sz="1900" kern="1200" spc="-42" dirty="0">
              <a:latin typeface="Tahoma"/>
              <a:cs typeface="Tahoma"/>
            </a:rPr>
            <a:t> </a:t>
          </a:r>
          <a:r>
            <a:rPr lang="en-GB" sz="1900" kern="1200" spc="-21" dirty="0">
              <a:latin typeface="Tahoma"/>
              <a:cs typeface="Tahoma"/>
            </a:rPr>
            <a:t>their</a:t>
          </a:r>
          <a:r>
            <a:rPr lang="en-GB" sz="1900" kern="1200" spc="-42" dirty="0">
              <a:latin typeface="Tahoma"/>
              <a:cs typeface="Tahoma"/>
            </a:rPr>
            <a:t> </a:t>
          </a:r>
          <a:r>
            <a:rPr lang="en-GB" sz="1900" kern="1200" spc="-21" dirty="0">
              <a:latin typeface="Tahoma"/>
              <a:cs typeface="Tahoma"/>
            </a:rPr>
            <a:t>targets.</a:t>
          </a:r>
          <a:endParaRPr lang="en-GB" sz="1900" kern="1200" dirty="0"/>
        </a:p>
      </dsp:txBody>
      <dsp:txXfrm>
        <a:off x="2103120" y="2956190"/>
        <a:ext cx="8412480" cy="1393787"/>
      </dsp:txXfrm>
    </dsp:sp>
    <dsp:sp modelId="{C86EA8F7-27DF-B640-AA34-85C8371C446E}">
      <dsp:nvSpPr>
        <dsp:cNvPr id="0" name=""/>
        <dsp:cNvSpPr/>
      </dsp:nvSpPr>
      <dsp:spPr>
        <a:xfrm>
          <a:off x="0" y="2956190"/>
          <a:ext cx="2103120" cy="13937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066800">
            <a:lnSpc>
              <a:spcPct val="90000"/>
            </a:lnSpc>
            <a:spcBef>
              <a:spcPct val="0"/>
            </a:spcBef>
            <a:spcAft>
              <a:spcPct val="35000"/>
            </a:spcAft>
            <a:buNone/>
          </a:pPr>
          <a:r>
            <a:rPr lang="en-GB" sz="2400" kern="1200" spc="-74" dirty="0">
              <a:latin typeface="Tahoma"/>
              <a:cs typeface="Tahoma"/>
            </a:rPr>
            <a:t>Explain</a:t>
          </a:r>
          <a:endParaRPr lang="en-GB" sz="2400" kern="1200" dirty="0">
            <a:latin typeface="Tahoma"/>
            <a:cs typeface="Tahoma"/>
          </a:endParaRPr>
        </a:p>
      </dsp:txBody>
      <dsp:txXfrm>
        <a:off x="0" y="2956190"/>
        <a:ext cx="2103120" cy="1393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A64DA-410E-4CEF-B3A9-E40F7ED8D572}">
      <dsp:nvSpPr>
        <dsp:cNvPr id="0" name=""/>
        <dsp:cNvSpPr/>
      </dsp:nvSpPr>
      <dsp:spPr>
        <a:xfrm>
          <a:off x="0" y="531"/>
          <a:ext cx="705074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336CF-6AE8-4478-B6DF-7587A70E8AE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371C1-9689-4D73-8D8D-99749593A377}">
      <dsp:nvSpPr>
        <dsp:cNvPr id="0" name=""/>
        <dsp:cNvSpPr/>
      </dsp:nvSpPr>
      <dsp:spPr>
        <a:xfrm>
          <a:off x="1435590" y="531"/>
          <a:ext cx="5615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t>Obtaining a new drug is complex and costly.</a:t>
          </a:r>
          <a:endParaRPr lang="en-US" sz="2500" kern="1200"/>
        </a:p>
      </dsp:txBody>
      <dsp:txXfrm>
        <a:off x="1435590" y="531"/>
        <a:ext cx="5615150" cy="1242935"/>
      </dsp:txXfrm>
    </dsp:sp>
    <dsp:sp modelId="{989977E8-A532-46B8-89DB-DBEE4B3B4EFF}">
      <dsp:nvSpPr>
        <dsp:cNvPr id="0" name=""/>
        <dsp:cNvSpPr/>
      </dsp:nvSpPr>
      <dsp:spPr>
        <a:xfrm>
          <a:off x="0" y="1554201"/>
          <a:ext cx="705074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B35A17-4A33-41B7-A78A-852872224AE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213F3-57A1-490A-AC9F-C7F1ECEBD793}">
      <dsp:nvSpPr>
        <dsp:cNvPr id="0" name=""/>
        <dsp:cNvSpPr/>
      </dsp:nvSpPr>
      <dsp:spPr>
        <a:xfrm>
          <a:off x="1435590" y="1554201"/>
          <a:ext cx="5615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t>AI can assist in various aspects of drug discovery</a:t>
          </a:r>
          <a:endParaRPr lang="en-US" sz="2500" kern="1200"/>
        </a:p>
      </dsp:txBody>
      <dsp:txXfrm>
        <a:off x="1435590" y="1554201"/>
        <a:ext cx="5615150" cy="1242935"/>
      </dsp:txXfrm>
    </dsp:sp>
    <dsp:sp modelId="{AD7BAE1C-838F-47D7-9616-A5D06978A4DC}">
      <dsp:nvSpPr>
        <dsp:cNvPr id="0" name=""/>
        <dsp:cNvSpPr/>
      </dsp:nvSpPr>
      <dsp:spPr>
        <a:xfrm>
          <a:off x="0" y="3107870"/>
          <a:ext cx="705074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2D45FE-E0BF-4B22-93FB-0736F0D855B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48EC4-5058-4828-8EB1-0D3670ECE890}">
      <dsp:nvSpPr>
        <dsp:cNvPr id="0" name=""/>
        <dsp:cNvSpPr/>
      </dsp:nvSpPr>
      <dsp:spPr>
        <a:xfrm>
          <a:off x="1435590" y="3107870"/>
          <a:ext cx="5615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t>AI is not a magic bullet!</a:t>
          </a:r>
          <a:endParaRPr lang="en-US" sz="2500" kern="1200"/>
        </a:p>
      </dsp:txBody>
      <dsp:txXfrm>
        <a:off x="1435590" y="3107870"/>
        <a:ext cx="5615150"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B93B2-2167-4D2D-BCED-CCACB72A0A42}">
      <dsp:nvSpPr>
        <dsp:cNvPr id="0" name=""/>
        <dsp:cNvSpPr/>
      </dsp:nvSpPr>
      <dsp:spPr>
        <a:xfrm>
          <a:off x="0" y="4170"/>
          <a:ext cx="6651253" cy="8884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D1C84-E6C2-4481-AC16-35EDD47F4BBF}">
      <dsp:nvSpPr>
        <dsp:cNvPr id="0" name=""/>
        <dsp:cNvSpPr/>
      </dsp:nvSpPr>
      <dsp:spPr>
        <a:xfrm>
          <a:off x="268742" y="204061"/>
          <a:ext cx="488622" cy="4886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7B73CA-EE79-4BA8-8B2E-139FFAC4C7FD}">
      <dsp:nvSpPr>
        <dsp:cNvPr id="0" name=""/>
        <dsp:cNvSpPr/>
      </dsp:nvSpPr>
      <dsp:spPr>
        <a:xfrm>
          <a:off x="1026106" y="4170"/>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en-US" sz="1800" b="1" kern="1200"/>
            <a:t>Absorption: </a:t>
          </a:r>
          <a:r>
            <a:rPr lang="en-US" sz="1800" kern="1200"/>
            <a:t>Refers to how a drug enters the bloodstream after administration.</a:t>
          </a:r>
        </a:p>
      </dsp:txBody>
      <dsp:txXfrm>
        <a:off x="1026106" y="4170"/>
        <a:ext cx="5625146" cy="888403"/>
      </dsp:txXfrm>
    </dsp:sp>
    <dsp:sp modelId="{1446ABF3-FDD9-423D-9760-EC9796F9893E}">
      <dsp:nvSpPr>
        <dsp:cNvPr id="0" name=""/>
        <dsp:cNvSpPr/>
      </dsp:nvSpPr>
      <dsp:spPr>
        <a:xfrm>
          <a:off x="0" y="1114675"/>
          <a:ext cx="6651253" cy="8884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1FED0-9C4E-4984-9BB1-CB220B58082F}">
      <dsp:nvSpPr>
        <dsp:cNvPr id="0" name=""/>
        <dsp:cNvSpPr/>
      </dsp:nvSpPr>
      <dsp:spPr>
        <a:xfrm>
          <a:off x="268742" y="1314566"/>
          <a:ext cx="488622" cy="4886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A89F6-C170-40FE-8A7A-5BDF20358E6F}">
      <dsp:nvSpPr>
        <dsp:cNvPr id="0" name=""/>
        <dsp:cNvSpPr/>
      </dsp:nvSpPr>
      <dsp:spPr>
        <a:xfrm>
          <a:off x="1026106" y="1114675"/>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en-US" sz="1800" b="1" kern="1200"/>
            <a:t>Distribution: </a:t>
          </a:r>
          <a:r>
            <a:rPr lang="en-US" sz="1800" kern="1200"/>
            <a:t>Refers to how the drug is distributed throughout the body, including which tissues it reaches.</a:t>
          </a:r>
        </a:p>
      </dsp:txBody>
      <dsp:txXfrm>
        <a:off x="1026106" y="1114675"/>
        <a:ext cx="5625146" cy="888403"/>
      </dsp:txXfrm>
    </dsp:sp>
    <dsp:sp modelId="{38A7ED07-CF95-4F9A-83EC-D7382E7414F1}">
      <dsp:nvSpPr>
        <dsp:cNvPr id="0" name=""/>
        <dsp:cNvSpPr/>
      </dsp:nvSpPr>
      <dsp:spPr>
        <a:xfrm>
          <a:off x="0" y="2225180"/>
          <a:ext cx="6651253" cy="8884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FC07B-FF38-4989-B8C9-C80908BADA57}">
      <dsp:nvSpPr>
        <dsp:cNvPr id="0" name=""/>
        <dsp:cNvSpPr/>
      </dsp:nvSpPr>
      <dsp:spPr>
        <a:xfrm>
          <a:off x="268742" y="2425070"/>
          <a:ext cx="488622" cy="4886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DA9356-D727-40FB-955D-D65ABC671E00}">
      <dsp:nvSpPr>
        <dsp:cNvPr id="0" name=""/>
        <dsp:cNvSpPr/>
      </dsp:nvSpPr>
      <dsp:spPr>
        <a:xfrm>
          <a:off x="1026106" y="2225180"/>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en-US" sz="1800" b="1" kern="1200"/>
            <a:t>Metabolism: </a:t>
          </a:r>
          <a:r>
            <a:rPr lang="en-US" sz="1800" kern="1200"/>
            <a:t>Refers to how the drug is broken down in the body for elimination.</a:t>
          </a:r>
        </a:p>
      </dsp:txBody>
      <dsp:txXfrm>
        <a:off x="1026106" y="2225180"/>
        <a:ext cx="5625146" cy="888403"/>
      </dsp:txXfrm>
    </dsp:sp>
    <dsp:sp modelId="{988137E7-4D67-483D-90F4-C7EEBB9B4DCE}">
      <dsp:nvSpPr>
        <dsp:cNvPr id="0" name=""/>
        <dsp:cNvSpPr/>
      </dsp:nvSpPr>
      <dsp:spPr>
        <a:xfrm>
          <a:off x="0" y="3335684"/>
          <a:ext cx="6651253" cy="8884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CE32C-D69D-401E-B80D-6B990B2F8DF7}">
      <dsp:nvSpPr>
        <dsp:cNvPr id="0" name=""/>
        <dsp:cNvSpPr/>
      </dsp:nvSpPr>
      <dsp:spPr>
        <a:xfrm>
          <a:off x="268742" y="3535575"/>
          <a:ext cx="488622" cy="4886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DB439-B34F-4C1B-B9FF-8226481E4C3E}">
      <dsp:nvSpPr>
        <dsp:cNvPr id="0" name=""/>
        <dsp:cNvSpPr/>
      </dsp:nvSpPr>
      <dsp:spPr>
        <a:xfrm>
          <a:off x="1026106" y="3335684"/>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en-US" sz="1800" b="1" kern="1200"/>
            <a:t>Excretion: </a:t>
          </a:r>
          <a:r>
            <a:rPr lang="en-US" sz="1800" kern="1200"/>
            <a:t>Refers to how the drug is removed from the body.</a:t>
          </a:r>
        </a:p>
      </dsp:txBody>
      <dsp:txXfrm>
        <a:off x="1026106" y="3335684"/>
        <a:ext cx="5625146" cy="888403"/>
      </dsp:txXfrm>
    </dsp:sp>
    <dsp:sp modelId="{CF14FFB9-4F04-4D06-A2F8-6DA59844E661}">
      <dsp:nvSpPr>
        <dsp:cNvPr id="0" name=""/>
        <dsp:cNvSpPr/>
      </dsp:nvSpPr>
      <dsp:spPr>
        <a:xfrm>
          <a:off x="0" y="4446189"/>
          <a:ext cx="6651253" cy="88840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1451D-DF2D-47B0-9829-43895C48DB0E}">
      <dsp:nvSpPr>
        <dsp:cNvPr id="0" name=""/>
        <dsp:cNvSpPr/>
      </dsp:nvSpPr>
      <dsp:spPr>
        <a:xfrm>
          <a:off x="268742" y="4646080"/>
          <a:ext cx="488622" cy="4886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4EECA-D2A6-4E89-AF09-1DBCB992C9CC}">
      <dsp:nvSpPr>
        <dsp:cNvPr id="0" name=""/>
        <dsp:cNvSpPr/>
      </dsp:nvSpPr>
      <dsp:spPr>
        <a:xfrm>
          <a:off x="1026106" y="4446189"/>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en-US" sz="1800" b="1" kern="1200"/>
            <a:t>Toxicity: </a:t>
          </a:r>
          <a:r>
            <a:rPr lang="en-US" sz="1800" kern="1200"/>
            <a:t>Refers to the potential harmful effects of the drug on the body.</a:t>
          </a:r>
        </a:p>
      </dsp:txBody>
      <dsp:txXfrm>
        <a:off x="1026106" y="4446189"/>
        <a:ext cx="5625146" cy="888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6948D-F596-4225-99BA-24C50E6C7312}">
      <dsp:nvSpPr>
        <dsp:cNvPr id="0" name=""/>
        <dsp:cNvSpPr/>
      </dsp:nvSpPr>
      <dsp:spPr>
        <a:xfrm>
          <a:off x="0" y="433"/>
          <a:ext cx="6343605" cy="1013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43ECF-A814-44E4-AE88-B05E5A42184C}">
      <dsp:nvSpPr>
        <dsp:cNvPr id="0" name=""/>
        <dsp:cNvSpPr/>
      </dsp:nvSpPr>
      <dsp:spPr>
        <a:xfrm>
          <a:off x="306562" y="228454"/>
          <a:ext cx="557386" cy="5573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0EA56-2D78-4A9E-A8E9-C0B77B87BBB9}">
      <dsp:nvSpPr>
        <dsp:cNvPr id="0" name=""/>
        <dsp:cNvSpPr/>
      </dsp:nvSpPr>
      <dsp:spPr>
        <a:xfrm>
          <a:off x="1170511" y="433"/>
          <a:ext cx="5173093" cy="101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55" tIns="107255" rIns="107255" bIns="107255" numCol="1" spcCol="1270" anchor="ctr" anchorCtr="0">
          <a:noAutofit/>
        </a:bodyPr>
        <a:lstStyle/>
        <a:p>
          <a:pPr marL="0" lvl="0" indent="0" algn="l" defTabSz="844550">
            <a:lnSpc>
              <a:spcPct val="100000"/>
            </a:lnSpc>
            <a:spcBef>
              <a:spcPct val="0"/>
            </a:spcBef>
            <a:spcAft>
              <a:spcPct val="35000"/>
            </a:spcAft>
            <a:buNone/>
          </a:pPr>
          <a:r>
            <a:rPr lang="en-US" sz="1900" kern="1200" dirty="0"/>
            <a:t>Databases play a crucial role in drug discovery providing vast amounts of data about compounds</a:t>
          </a:r>
        </a:p>
      </dsp:txBody>
      <dsp:txXfrm>
        <a:off x="1170511" y="433"/>
        <a:ext cx="5173093" cy="1013430"/>
      </dsp:txXfrm>
    </dsp:sp>
    <dsp:sp modelId="{D8599FC7-B23A-4D1B-B5FE-BAE88AF56C14}">
      <dsp:nvSpPr>
        <dsp:cNvPr id="0" name=""/>
        <dsp:cNvSpPr/>
      </dsp:nvSpPr>
      <dsp:spPr>
        <a:xfrm>
          <a:off x="0" y="1267220"/>
          <a:ext cx="6343605" cy="1013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2C676-AACE-4EAE-9A68-D1AA4CBF95ED}">
      <dsp:nvSpPr>
        <dsp:cNvPr id="0" name=""/>
        <dsp:cNvSpPr/>
      </dsp:nvSpPr>
      <dsp:spPr>
        <a:xfrm>
          <a:off x="306562" y="1495242"/>
          <a:ext cx="557386" cy="557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284EC-DADC-45EC-8F16-704EF65CD86A}">
      <dsp:nvSpPr>
        <dsp:cNvPr id="0" name=""/>
        <dsp:cNvSpPr/>
      </dsp:nvSpPr>
      <dsp:spPr>
        <a:xfrm>
          <a:off x="1170511" y="1267220"/>
          <a:ext cx="5173093" cy="101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55" tIns="107255" rIns="107255" bIns="107255" numCol="1" spcCol="1270" anchor="ctr" anchorCtr="0">
          <a:noAutofit/>
        </a:bodyPr>
        <a:lstStyle/>
        <a:p>
          <a:pPr marL="0" lvl="0" indent="0" algn="l" defTabSz="844550">
            <a:lnSpc>
              <a:spcPct val="100000"/>
            </a:lnSpc>
            <a:spcBef>
              <a:spcPct val="0"/>
            </a:spcBef>
            <a:spcAft>
              <a:spcPct val="35000"/>
            </a:spcAft>
            <a:buNone/>
          </a:pPr>
          <a:r>
            <a:rPr lang="en-US" sz="1900" kern="1200" dirty="0" err="1"/>
            <a:t>ChEMBL</a:t>
          </a:r>
          <a:r>
            <a:rPr lang="en-US" sz="1900" kern="1200" dirty="0"/>
            <a:t>: focused and curated</a:t>
          </a:r>
        </a:p>
      </dsp:txBody>
      <dsp:txXfrm>
        <a:off x="1170511" y="1267220"/>
        <a:ext cx="5173093" cy="1013430"/>
      </dsp:txXfrm>
    </dsp:sp>
    <dsp:sp modelId="{7E5EE5B0-9BA0-4004-8BDF-68E40384E008}">
      <dsp:nvSpPr>
        <dsp:cNvPr id="0" name=""/>
        <dsp:cNvSpPr/>
      </dsp:nvSpPr>
      <dsp:spPr>
        <a:xfrm>
          <a:off x="0" y="2534008"/>
          <a:ext cx="6343605" cy="1013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79BE49-A5A8-4D29-8EEE-ED0C1258E15E}">
      <dsp:nvSpPr>
        <dsp:cNvPr id="0" name=""/>
        <dsp:cNvSpPr/>
      </dsp:nvSpPr>
      <dsp:spPr>
        <a:xfrm>
          <a:off x="306562" y="2762030"/>
          <a:ext cx="557386" cy="5573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72429-DF13-4FBC-84EE-9E650D2B92BA}">
      <dsp:nvSpPr>
        <dsp:cNvPr id="0" name=""/>
        <dsp:cNvSpPr/>
      </dsp:nvSpPr>
      <dsp:spPr>
        <a:xfrm>
          <a:off x="1170511" y="2534008"/>
          <a:ext cx="5173093" cy="101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55" tIns="107255" rIns="107255" bIns="107255" numCol="1" spcCol="1270" anchor="ctr" anchorCtr="0">
          <a:noAutofit/>
        </a:bodyPr>
        <a:lstStyle/>
        <a:p>
          <a:pPr marL="0" lvl="0" indent="0" algn="l" defTabSz="844550">
            <a:lnSpc>
              <a:spcPct val="100000"/>
            </a:lnSpc>
            <a:spcBef>
              <a:spcPct val="0"/>
            </a:spcBef>
            <a:spcAft>
              <a:spcPct val="35000"/>
            </a:spcAft>
            <a:buNone/>
          </a:pPr>
          <a:r>
            <a:rPr lang="en-US" sz="1900" kern="1200" dirty="0"/>
            <a:t>PubChem: quantity and	diversity</a:t>
          </a:r>
        </a:p>
      </dsp:txBody>
      <dsp:txXfrm>
        <a:off x="1170511" y="2534008"/>
        <a:ext cx="5173093" cy="1013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QUESTION AND ANSWER</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SHARING EXPERIENCES</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LET'S SUMMARIZE</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10/10/2024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‹nr.›</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We’re going to delve into the fascinating world of ‘Computer Aided Drug Discovery’, a field that is continuously evolving and revolutionizing how we approach the development of new therapeutic agents.</a:t>
            </a:r>
            <a:endParaRPr lang="pt-P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Now, once we have identified a potential target using tools like KGs and AI, the next step in our journey is to find a hit that shows activity against the target. A hit with promising drug-like properties and potential for further optimization is called a lead. This process involves screening large libraries of compounds for activity against the target, followed by iterative cycles of design, synthesis, and testing to optimize the lead compound.</a:t>
            </a:r>
          </a:p>
          <a:p>
            <a:endParaRPr lang="en-US"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10</a:t>
            </a:fld>
            <a:endParaRPr lang="pt-PT"/>
          </a:p>
        </p:txBody>
      </p:sp>
    </p:spTree>
    <p:extLst>
      <p:ext uri="{BB962C8B-B14F-4D97-AF65-F5344CB8AC3E}">
        <p14:creationId xmlns:p14="http://schemas.microsoft.com/office/powerpoint/2010/main" val="381125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The chemical space is a theoretical space that encompasses all possible chemical compounds. Navigating this space is a significant challenge in drug discovery. However, computational methods can help to explore this space more efficiently, identifying promising regions of the space to explore in more detail. The chemical space is vast but only a part of the compounds have properties that allowed them to be used as drugs.</a:t>
            </a:r>
          </a:p>
          <a:p>
            <a:endParaRPr lang="en-US"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11</a:t>
            </a:fld>
            <a:endParaRPr lang="pt-PT"/>
          </a:p>
        </p:txBody>
      </p:sp>
    </p:spTree>
    <p:extLst>
      <p:ext uri="{BB962C8B-B14F-4D97-AF65-F5344CB8AC3E}">
        <p14:creationId xmlns:p14="http://schemas.microsoft.com/office/powerpoint/2010/main" val="363611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ADMET properties - Absorption, Distribution, Metabolism, Excretion, and Toxicity - are crucial considerations in drug discovery. These properties determine how a drug will be absorbed and distributed in the body, how it will be metabolized and excreted, and what toxic effects it might have. Computational methods can help to predict these properties early in the drug discovery process, helping to avoid costly failures in later stages of drug development.”</a:t>
            </a:r>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12</a:t>
            </a:fld>
            <a:endParaRPr lang="pt-PT"/>
          </a:p>
        </p:txBody>
      </p:sp>
    </p:spTree>
    <p:extLst>
      <p:ext uri="{BB962C8B-B14F-4D97-AF65-F5344CB8AC3E}">
        <p14:creationId xmlns:p14="http://schemas.microsoft.com/office/powerpoint/2010/main" val="155279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Databases like </a:t>
            </a:r>
            <a:r>
              <a:rPr lang="en-US" dirty="0" err="1"/>
              <a:t>ChEMBL</a:t>
            </a:r>
            <a:r>
              <a:rPr lang="en-US" dirty="0"/>
              <a:t> and PubChem provide vast amounts of data about compounds, including their structures, biological activities, and ADMET properties. These databases are invaluable resources in drug discovery, providing a wealth of information that can be used to guide the design and optimization of new drugs. Compounds are typically represented in DB by SMILES.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latin typeface="+mn-lt"/>
              <a:cs typeface="+mn-cs"/>
            </a:endParaRPr>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13</a:t>
            </a:fld>
            <a:endParaRPr lang="pt-PT"/>
          </a:p>
        </p:txBody>
      </p:sp>
    </p:spTree>
    <p:extLst>
      <p:ext uri="{BB962C8B-B14F-4D97-AF65-F5344CB8AC3E}">
        <p14:creationId xmlns:p14="http://schemas.microsoft.com/office/powerpoint/2010/main" val="125265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SMILES is a notation system that encodes the structure of a compound as a linear string of symbols. This compact representation allows for efficient storage and retrieval of compound information, and can be easily converted into other representations for further analysis.</a:t>
            </a:r>
          </a:p>
          <a:p>
            <a:r>
              <a:rPr lang="en-US" dirty="0"/>
              <a:t>For instance, let’s consider Aspirin, a common medication used to treat pain and reduce fever or inflammation. You can see in the figure the SMILES notation for Aspirin. This string represents the structure of Aspirin in a simplified form. On the other hand, the </a:t>
            </a:r>
            <a:r>
              <a:rPr lang="en-US" dirty="0" err="1"/>
              <a:t>Kekulé</a:t>
            </a:r>
            <a:r>
              <a:rPr lang="en-US" dirty="0"/>
              <a:t> structure of Aspirin, which is also shown in the figure, provides a more detailed representation of the molecule, showing the arrangement of atoms and the bonds between them. Both SMILES and </a:t>
            </a:r>
            <a:r>
              <a:rPr lang="en-US" dirty="0" err="1"/>
              <a:t>Kekulé</a:t>
            </a:r>
            <a:r>
              <a:rPr lang="en-US" dirty="0"/>
              <a:t> structures provide valuable information about the compound, but in different formats. SMILES is particularly useful for computational analysis due to its simplicity and compactness, while </a:t>
            </a:r>
            <a:r>
              <a:rPr lang="en-US" dirty="0" err="1"/>
              <a:t>Kekulé</a:t>
            </a:r>
            <a:r>
              <a:rPr lang="en-US" dirty="0"/>
              <a:t> structures are more intuitive for humans to understand the molecular structure.</a:t>
            </a:r>
          </a:p>
          <a:p>
            <a:endParaRPr lang="en-US"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14</a:t>
            </a:fld>
            <a:endParaRPr lang="pt-PT"/>
          </a:p>
        </p:txBody>
      </p:sp>
    </p:spTree>
    <p:extLst>
      <p:ext uri="{BB962C8B-B14F-4D97-AF65-F5344CB8AC3E}">
        <p14:creationId xmlns:p14="http://schemas.microsoft.com/office/powerpoint/2010/main" val="159861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High-throughput screening is a common method for hit identification. It involves laboratorial testing of large libraries of compounds for activity against the target. Computer Aided Drug Discovery methods complementing HTS include Virtual Screening, which uses computational methods to predict the activity of compounds, and Quantitative Structure-Activity Relationship analysis, which uses statistical methods to relate the structure of compounds to their activity.</a:t>
            </a:r>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15</a:t>
            </a:fld>
            <a:endParaRPr lang="pt-PT"/>
          </a:p>
        </p:txBody>
      </p:sp>
    </p:spTree>
    <p:extLst>
      <p:ext uri="{BB962C8B-B14F-4D97-AF65-F5344CB8AC3E}">
        <p14:creationId xmlns:p14="http://schemas.microsoft.com/office/powerpoint/2010/main" val="424653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Lead optimization involves modifying the lead compound to improve its properties. This can involve changes to improve potency, selectivity, and ADMET properties, among others. </a:t>
            </a:r>
            <a:r>
              <a:rPr lang="en-US" dirty="0" err="1"/>
              <a:t>Chemoinformatics</a:t>
            </a:r>
            <a:r>
              <a:rPr lang="en-US" dirty="0"/>
              <a:t>, the application of informatics methods to chemical data, has been integrated with ML/AI methods to increase the efficiency of this </a:t>
            </a:r>
            <a:r>
              <a:rPr lang="en-US" dirty="0" err="1"/>
              <a:t>process.This</a:t>
            </a:r>
            <a:r>
              <a:rPr lang="en-US" dirty="0"/>
              <a:t> figure shows a t-SNE projection, it visualizes the distribution of existing molecules from </a:t>
            </a:r>
            <a:r>
              <a:rPr lang="en-US" dirty="0" err="1"/>
              <a:t>ChEMBL</a:t>
            </a:r>
            <a:r>
              <a:rPr lang="en-US" dirty="0"/>
              <a:t> (blue) and AI-generated molecules (green), based on 7 physicochemical descriptors. This is a powerful way to compare and understand the chemical space covered by the original and generated molecules. The overlap of the distributions indicates that the AI model has learned to generate molecules that are similar to those in the </a:t>
            </a:r>
            <a:r>
              <a:rPr lang="en-US" dirty="0" err="1"/>
              <a:t>ChEMBL</a:t>
            </a:r>
            <a:r>
              <a:rPr lang="en-US" dirty="0"/>
              <a:t> database in terms of their physicochemical properties6 This is crucial in the lead optimization process as it allows for the generation of novel molecules with desired properties, thus expediting the drug discovery process.</a:t>
            </a:r>
          </a:p>
          <a:p>
            <a:endParaRPr lang="en-US"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16</a:t>
            </a:fld>
            <a:endParaRPr lang="pt-PT"/>
          </a:p>
        </p:txBody>
      </p:sp>
    </p:spTree>
    <p:extLst>
      <p:ext uri="{BB962C8B-B14F-4D97-AF65-F5344CB8AC3E}">
        <p14:creationId xmlns:p14="http://schemas.microsoft.com/office/powerpoint/2010/main" val="321550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Please</a:t>
            </a:r>
            <a:r>
              <a:rPr lang="tr-TR" dirty="0"/>
              <a:t> </a:t>
            </a:r>
            <a:r>
              <a:rPr lang="tr-TR" dirty="0" err="1"/>
              <a:t>review</a:t>
            </a:r>
            <a:r>
              <a:rPr lang="tr-TR" dirty="0"/>
              <a:t> </a:t>
            </a:r>
            <a:r>
              <a:rPr lang="tr-TR" dirty="0" err="1"/>
              <a:t>the</a:t>
            </a:r>
            <a:r>
              <a:rPr lang="tr-TR" dirty="0"/>
              <a:t> </a:t>
            </a:r>
            <a:r>
              <a:rPr lang="tr-TR" dirty="0" err="1"/>
              <a:t>books</a:t>
            </a:r>
            <a:r>
              <a:rPr lang="tr-TR" dirty="0"/>
              <a:t> </a:t>
            </a:r>
            <a:r>
              <a:rPr lang="tr-TR" dirty="0" err="1"/>
              <a:t>and</a:t>
            </a:r>
            <a:r>
              <a:rPr lang="tr-TR" dirty="0"/>
              <a:t> </a:t>
            </a:r>
            <a:r>
              <a:rPr lang="tr-TR" dirty="0" err="1"/>
              <a:t>other</a:t>
            </a:r>
            <a:r>
              <a:rPr lang="tr-TR" dirty="0"/>
              <a:t> </a:t>
            </a:r>
            <a:r>
              <a:rPr lang="tr-TR" dirty="0" err="1"/>
              <a:t>documents</a:t>
            </a:r>
            <a:r>
              <a:rPr lang="tr-TR" dirty="0"/>
              <a:t> on </a:t>
            </a:r>
            <a:r>
              <a:rPr lang="tr-TR" dirty="0" err="1"/>
              <a:t>our</a:t>
            </a:r>
            <a:r>
              <a:rPr lang="tr-TR" dirty="0"/>
              <a:t> </a:t>
            </a:r>
            <a:r>
              <a:rPr lang="tr-TR" dirty="0" err="1"/>
              <a:t>website</a:t>
            </a:r>
            <a:r>
              <a:rPr lang="tr-TR" dirty="0"/>
              <a:t> </a:t>
            </a:r>
            <a:r>
              <a:rPr lang="tr-TR" dirty="0" err="1"/>
              <a:t>to</a:t>
            </a:r>
            <a:r>
              <a:rPr lang="tr-TR" dirty="0"/>
              <a:t> </a:t>
            </a:r>
            <a:r>
              <a:rPr lang="tr-TR" dirty="0" err="1"/>
              <a:t>obtain</a:t>
            </a:r>
            <a:r>
              <a:rPr lang="tr-TR" dirty="0"/>
              <a:t> </a:t>
            </a:r>
            <a:r>
              <a:rPr lang="tr-TR" dirty="0" err="1"/>
              <a:t>more</a:t>
            </a:r>
            <a:r>
              <a:rPr lang="tr-TR" dirty="0"/>
              <a:t> </a:t>
            </a:r>
            <a:r>
              <a:rPr lang="tr-TR" dirty="0" err="1"/>
              <a:t>detailed</a:t>
            </a:r>
            <a:r>
              <a:rPr lang="tr-TR" dirty="0"/>
              <a:t> </a:t>
            </a:r>
            <a:r>
              <a:rPr lang="tr-TR" dirty="0" err="1"/>
              <a:t>information</a:t>
            </a:r>
            <a:r>
              <a:rPr lang="tr-TR" dirty="0"/>
              <a:t> on </a:t>
            </a:r>
            <a:r>
              <a:rPr lang="tr-TR" dirty="0" err="1"/>
              <a:t>the</a:t>
            </a:r>
            <a:r>
              <a:rPr lang="tr-TR" dirty="0"/>
              <a:t> </a:t>
            </a:r>
            <a:r>
              <a:rPr lang="tr-TR" dirty="0" err="1"/>
              <a:t>subject</a:t>
            </a:r>
            <a:r>
              <a:rPr lang="tr-TR" dirty="0"/>
              <a:t>. </a:t>
            </a:r>
            <a:r>
              <a:rPr lang="tr-TR" dirty="0" err="1"/>
              <a:t>You</a:t>
            </a:r>
            <a:r>
              <a:rPr lang="tr-TR" dirty="0"/>
              <a:t> can </a:t>
            </a:r>
            <a:r>
              <a:rPr lang="tr-TR" dirty="0" err="1"/>
              <a:t>use</a:t>
            </a:r>
            <a:r>
              <a:rPr lang="tr-TR" dirty="0"/>
              <a:t> </a:t>
            </a:r>
            <a:r>
              <a:rPr lang="tr-TR" dirty="0" err="1"/>
              <a:t>our</a:t>
            </a:r>
            <a:r>
              <a:rPr lang="tr-TR" dirty="0"/>
              <a:t> </a:t>
            </a:r>
            <a:r>
              <a:rPr lang="tr-TR" dirty="0" err="1"/>
              <a:t>social</a:t>
            </a:r>
            <a:r>
              <a:rPr lang="tr-TR" dirty="0"/>
              <a:t> </a:t>
            </a:r>
            <a:r>
              <a:rPr lang="tr-TR" dirty="0" err="1"/>
              <a:t>media</a:t>
            </a:r>
            <a:r>
              <a:rPr lang="tr-TR" dirty="0"/>
              <a:t> </a:t>
            </a:r>
            <a:r>
              <a:rPr lang="tr-TR" dirty="0" err="1"/>
              <a:t>accounts</a:t>
            </a:r>
            <a:r>
              <a:rPr lang="tr-TR" dirty="0"/>
              <a:t> </a:t>
            </a:r>
            <a:r>
              <a:rPr lang="tr-TR" dirty="0" err="1"/>
              <a:t>for</a:t>
            </a:r>
            <a:r>
              <a:rPr lang="tr-TR" dirty="0"/>
              <a:t> </a:t>
            </a:r>
            <a:r>
              <a:rPr lang="tr-TR" dirty="0" err="1"/>
              <a:t>any</a:t>
            </a:r>
            <a:r>
              <a:rPr lang="tr-TR" dirty="0"/>
              <a:t> </a:t>
            </a:r>
            <a:r>
              <a:rPr lang="tr-TR" dirty="0" err="1"/>
              <a:t>questions</a:t>
            </a:r>
            <a:r>
              <a:rPr lang="tr-TR" dirty="0"/>
              <a:t> </a:t>
            </a:r>
            <a:r>
              <a:rPr lang="tr-TR" dirty="0" err="1"/>
              <a:t>or</a:t>
            </a:r>
            <a:r>
              <a:rPr lang="tr-TR" dirty="0"/>
              <a:t> </a:t>
            </a:r>
            <a:r>
              <a:rPr lang="tr-TR" dirty="0" err="1"/>
              <a:t>concerns</a:t>
            </a:r>
            <a:r>
              <a:rPr lang="tr-TR" dirty="0"/>
              <a:t> </a:t>
            </a:r>
            <a:r>
              <a:rPr lang="tr-TR" dirty="0" err="1"/>
              <a:t>you</a:t>
            </a:r>
            <a:r>
              <a:rPr lang="tr-TR" dirty="0"/>
              <a:t> </a:t>
            </a:r>
            <a:r>
              <a:rPr lang="tr-TR" dirty="0" err="1"/>
              <a:t>may</a:t>
            </a:r>
            <a:r>
              <a:rPr lang="tr-TR" dirty="0"/>
              <a:t> </a:t>
            </a:r>
            <a:r>
              <a:rPr lang="tr-TR" dirty="0" err="1"/>
              <a:t>have</a:t>
            </a:r>
            <a:r>
              <a:rPr lang="tr-TR" dirty="0"/>
              <a:t>.</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In conclusion, computer-based methods like ML/AI can assist in various stages of drug discovery, from target identification to lead optimization. However, they have limitations and cannot replace experimental validation. The future of drug discovery will likely continue to involve a combination of computational and experimental laboratory methods.</a:t>
            </a:r>
          </a:p>
          <a:p>
            <a:endParaRPr lang="en-US" dirty="0"/>
          </a:p>
        </p:txBody>
      </p:sp>
      <p:sp>
        <p:nvSpPr>
          <p:cNvPr id="4" name="Slayt Numarası Yer Tutucusu 3"/>
          <p:cNvSpPr>
            <a:spLocks noGrp="1"/>
          </p:cNvSpPr>
          <p:nvPr>
            <p:ph type="sldNum" sz="quarter" idx="5"/>
          </p:nvPr>
        </p:nvSpPr>
        <p:spPr/>
        <p:txBody>
          <a:bodyPr/>
          <a:lstStyle/>
          <a:p>
            <a:fld id="{A5D96E63-4A9B-FD47-9602-F3DE70DC30BB}" type="slidenum">
              <a:rPr lang="tr-TR" smtClean="0"/>
              <a:t>18</a:t>
            </a:fld>
            <a:endParaRPr lang="tr-TR"/>
          </a:p>
        </p:txBody>
      </p:sp>
    </p:spTree>
    <p:extLst>
      <p:ext uri="{BB962C8B-B14F-4D97-AF65-F5344CB8AC3E}">
        <p14:creationId xmlns:p14="http://schemas.microsoft.com/office/powerpoint/2010/main" val="189642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end of this presentation, you’ll have a better understanding of the general pipeline to obtain a new drug, with an emphasis on how computer methodologies can increase the efficiency of drug discovery. We’ll also define some key terms in the field and discuss the role of databases like </a:t>
            </a:r>
            <a:r>
              <a:rPr lang="en-US" dirty="0" err="1"/>
              <a:t>ChEMBL</a:t>
            </a:r>
            <a:r>
              <a:rPr lang="en-US" dirty="0"/>
              <a:t>.</a:t>
            </a:r>
            <a:endParaRPr lang="pt-PT"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A </a:t>
            </a:r>
            <a:r>
              <a:rPr lang="tr-TR" sz="1200" dirty="0" err="1">
                <a:solidFill>
                  <a:srgbClr val="54565A"/>
                </a:solidFill>
                <a:latin typeface="Roboto" panose="02000000000000000000" pitchFamily="2" charset="0"/>
              </a:rPr>
              <a:t>universal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necessity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From</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Molecule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to</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Drug</a:t>
            </a:r>
            <a:r>
              <a:rPr lang="tr-TR" sz="1200" dirty="0">
                <a:solidFill>
                  <a:srgbClr val="54565A"/>
                </a:solidFill>
                <a:latin typeface="Roboto" panose="02000000000000000000" pitchFamily="2" charset="0"/>
              </a:rPr>
              <a:t> Project</a:t>
            </a:r>
          </a:p>
          <a:p>
            <a:pPr algn="ctr" defTabSz="685800"/>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Supported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by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within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Erasmus+ </a:t>
            </a:r>
            <a:r>
              <a:rPr lang="tr-TR" sz="1200" dirty="0" err="1">
                <a:solidFill>
                  <a:srgbClr val="54565A"/>
                </a:solidFill>
                <a:latin typeface="Roboto" panose="02000000000000000000" pitchFamily="2" charset="0"/>
              </a:rPr>
              <a:t>Programme</a:t>
            </a:r>
            <a:r>
              <a:rPr lang="tr-TR" sz="1200" dirty="0">
                <a:solidFill>
                  <a:srgbClr val="54565A"/>
                </a:solidFill>
                <a:latin typeface="Roboto" panose="02000000000000000000" pitchFamily="2" charset="0"/>
              </a:rPr>
              <a:t>.</a:t>
            </a:r>
          </a:p>
          <a:p>
            <a:pPr algn="ctr" defTabSz="685800"/>
            <a:r>
              <a:rPr lang="tr-TR" sz="1200" dirty="0" err="1">
                <a:solidFill>
                  <a:srgbClr val="54565A"/>
                </a:solidFill>
                <a:latin typeface="Roboto" panose="02000000000000000000" pitchFamily="2" charset="0"/>
              </a:rPr>
              <a:t>However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and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Turkish</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National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Agency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cannot</a:t>
            </a:r>
            <a:r>
              <a:rPr lang="tr-TR" sz="1200" dirty="0">
                <a:solidFill>
                  <a:srgbClr val="54565A"/>
                </a:solidFill>
                <a:latin typeface="Roboto" panose="02000000000000000000" pitchFamily="2" charset="0"/>
              </a:rPr>
              <a:t> be </a:t>
            </a:r>
            <a:r>
              <a:rPr lang="tr-TR" sz="1200" dirty="0" err="1">
                <a:solidFill>
                  <a:srgbClr val="54565A"/>
                </a:solidFill>
                <a:latin typeface="Roboto" panose="02000000000000000000" pitchFamily="2" charset="0"/>
              </a:rPr>
              <a:t>held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responsible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for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views</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expressed</a:t>
            </a:r>
            <a:r>
              <a:rPr lang="tr-TR" sz="1200" dirty="0">
                <a:solidFill>
                  <a:srgbClr val="54565A"/>
                </a:solidFill>
                <a:latin typeface="Roboto" panose="02000000000000000000" pitchFamily="2" charset="0"/>
              </a:rPr>
              <a:t> here."</a:t>
            </a: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a:t>
            </a:r>
            <a:r>
              <a:rPr lang="tr-TR" dirty="0"/>
              <a:t> </a:t>
            </a:r>
            <a:r>
              <a:rPr lang="tr-TR" dirty="0" err="1"/>
              <a:t>this</a:t>
            </a:r>
            <a:r>
              <a:rPr lang="tr-TR" dirty="0"/>
              <a:t> </a:t>
            </a:r>
            <a:r>
              <a:rPr lang="tr-TR" dirty="0" err="1"/>
              <a:t>second</a:t>
            </a:r>
            <a:r>
              <a:rPr lang="tr-TR" dirty="0"/>
              <a:t> </a:t>
            </a:r>
            <a:r>
              <a:rPr lang="tr-TR" dirty="0" err="1"/>
              <a:t>session</a:t>
            </a:r>
            <a:r>
              <a:rPr lang="tr-TR" dirty="0"/>
              <a:t> of </a:t>
            </a:r>
            <a:r>
              <a:rPr lang="tr-TR" dirty="0" err="1"/>
              <a:t>the</a:t>
            </a:r>
            <a:r>
              <a:rPr lang="tr-TR" dirty="0"/>
              <a:t> </a:t>
            </a:r>
            <a:r>
              <a:rPr lang="tr-TR" dirty="0" err="1"/>
              <a:t>discovery</a:t>
            </a:r>
            <a:r>
              <a:rPr lang="tr-TR" dirty="0"/>
              <a:t> </a:t>
            </a:r>
            <a:r>
              <a:rPr lang="tr-TR" dirty="0" err="1"/>
              <a:t>phase</a:t>
            </a:r>
            <a:r>
              <a:rPr lang="tr-TR" dirty="0"/>
              <a:t>, </a:t>
            </a:r>
            <a:r>
              <a:rPr lang="tr-TR" dirty="0" err="1"/>
              <a:t>we</a:t>
            </a:r>
            <a:r>
              <a:rPr lang="tr-TR" dirty="0"/>
              <a:t> </a:t>
            </a:r>
            <a:r>
              <a:rPr lang="tr-TR" dirty="0" err="1"/>
              <a:t>will</a:t>
            </a:r>
            <a:r>
              <a:rPr lang="tr-TR" dirty="0"/>
              <a:t> </a:t>
            </a:r>
            <a:r>
              <a:rPr lang="tr-TR" dirty="0" err="1"/>
              <a:t>try</a:t>
            </a:r>
            <a:r>
              <a:rPr lang="tr-TR" dirty="0"/>
              <a:t> </a:t>
            </a:r>
            <a:r>
              <a:rPr lang="tr-TR" dirty="0" err="1"/>
              <a:t>to</a:t>
            </a:r>
            <a:r>
              <a:rPr lang="tr-TR" dirty="0"/>
              <a:t> </a:t>
            </a:r>
            <a:r>
              <a:rPr lang="tr-TR" dirty="0" err="1"/>
              <a:t>understand</a:t>
            </a:r>
            <a:r>
              <a:rPr lang="tr-TR" dirty="0"/>
              <a:t> </a:t>
            </a:r>
            <a:r>
              <a:rPr lang="tr-TR" dirty="0" err="1"/>
              <a:t>the</a:t>
            </a:r>
            <a:r>
              <a:rPr lang="tr-TR" dirty="0"/>
              <a:t> role of </a:t>
            </a:r>
            <a:r>
              <a:rPr lang="tr-TR" dirty="0" err="1"/>
              <a:t>bioinformatics</a:t>
            </a:r>
            <a:r>
              <a:rPr lang="tr-TR" dirty="0"/>
              <a:t>. </a:t>
            </a:r>
            <a:r>
              <a:rPr lang="tr-TR" dirty="0" err="1"/>
              <a:t>In</a:t>
            </a:r>
            <a:r>
              <a:rPr lang="tr-TR" dirty="0"/>
              <a:t> </a:t>
            </a:r>
            <a:r>
              <a:rPr lang="tr-TR" dirty="0" err="1"/>
              <a:t>this</a:t>
            </a:r>
            <a:r>
              <a:rPr lang="tr-TR" dirty="0"/>
              <a:t> </a:t>
            </a:r>
            <a:r>
              <a:rPr lang="tr-TR" dirty="0" err="1"/>
              <a:t>context</a:t>
            </a:r>
            <a:r>
              <a:rPr lang="tr-TR" dirty="0"/>
              <a:t>, </a:t>
            </a:r>
            <a:r>
              <a:rPr lang="tr-TR" dirty="0" err="1"/>
              <a:t>after</a:t>
            </a:r>
            <a:r>
              <a:rPr lang="tr-TR" dirty="0"/>
              <a:t> </a:t>
            </a:r>
            <a:r>
              <a:rPr lang="tr-TR" dirty="0" err="1"/>
              <a:t>making</a:t>
            </a:r>
            <a:r>
              <a:rPr lang="tr-TR" dirty="0"/>
              <a:t> an </a:t>
            </a:r>
            <a:r>
              <a:rPr lang="tr-TR" dirty="0" err="1"/>
              <a:t>introduction</a:t>
            </a:r>
            <a:r>
              <a:rPr lang="tr-TR" dirty="0"/>
              <a:t> </a:t>
            </a:r>
            <a:r>
              <a:rPr lang="tr-TR" dirty="0" err="1"/>
              <a:t>to</a:t>
            </a:r>
            <a:r>
              <a:rPr lang="tr-TR" dirty="0"/>
              <a:t> </a:t>
            </a:r>
            <a:r>
              <a:rPr lang="tr-TR" dirty="0" err="1"/>
              <a:t>understand</a:t>
            </a:r>
            <a:r>
              <a:rPr lang="tr-TR" dirty="0"/>
              <a:t> </a:t>
            </a:r>
            <a:r>
              <a:rPr lang="tr-TR" dirty="0" err="1"/>
              <a:t>the</a:t>
            </a:r>
            <a:r>
              <a:rPr lang="tr-TR" dirty="0"/>
              <a:t> </a:t>
            </a:r>
            <a:r>
              <a:rPr lang="tr-TR" dirty="0" err="1"/>
              <a:t>Holistic</a:t>
            </a:r>
            <a:r>
              <a:rPr lang="tr-TR" dirty="0"/>
              <a:t> </a:t>
            </a:r>
            <a:r>
              <a:rPr lang="tr-TR" dirty="0" err="1"/>
              <a:t>Process</a:t>
            </a:r>
            <a:r>
              <a:rPr lang="tr-TR" dirty="0"/>
              <a:t> of </a:t>
            </a:r>
            <a:r>
              <a:rPr lang="tr-TR" dirty="0" err="1"/>
              <a:t>Drug</a:t>
            </a:r>
            <a:r>
              <a:rPr lang="tr-TR" dirty="0"/>
              <a:t> </a:t>
            </a:r>
            <a:r>
              <a:rPr lang="tr-TR" dirty="0" err="1"/>
              <a:t>Discovery</a:t>
            </a:r>
            <a:r>
              <a:rPr lang="tr-TR" dirty="0"/>
              <a:t>, </a:t>
            </a:r>
            <a:r>
              <a:rPr lang="tr-TR" dirty="0" err="1"/>
              <a:t>we</a:t>
            </a:r>
            <a:r>
              <a:rPr lang="tr-TR" dirty="0"/>
              <a:t> </a:t>
            </a:r>
            <a:r>
              <a:rPr lang="tr-TR" dirty="0" err="1"/>
              <a:t>will</a:t>
            </a:r>
            <a:r>
              <a:rPr lang="tr-TR" dirty="0"/>
              <a:t> </a:t>
            </a:r>
            <a:r>
              <a:rPr lang="tr-TR" dirty="0" err="1"/>
              <a:t>focus</a:t>
            </a:r>
            <a:r>
              <a:rPr lang="tr-TR" dirty="0"/>
              <a:t> on </a:t>
            </a:r>
            <a:r>
              <a:rPr lang="tr-TR" dirty="0" err="1"/>
              <a:t>the</a:t>
            </a:r>
            <a:r>
              <a:rPr lang="tr-TR" dirty="0"/>
              <a:t> </a:t>
            </a:r>
            <a:r>
              <a:rPr lang="tr-TR" dirty="0" err="1"/>
              <a:t>topics</a:t>
            </a:r>
            <a:r>
              <a:rPr lang="tr-TR" dirty="0"/>
              <a:t> of </a:t>
            </a:r>
            <a:r>
              <a:rPr lang="tr-TR" dirty="0" err="1"/>
              <a:t>Target</a:t>
            </a:r>
            <a:r>
              <a:rPr lang="tr-TR" dirty="0"/>
              <a:t> </a:t>
            </a:r>
            <a:r>
              <a:rPr lang="tr-TR" dirty="0" err="1"/>
              <a:t>Identification</a:t>
            </a:r>
            <a:r>
              <a:rPr lang="tr-TR" dirty="0"/>
              <a:t>, </a:t>
            </a:r>
            <a:r>
              <a:rPr lang="tr-TR" dirty="0" err="1"/>
              <a:t>Identification</a:t>
            </a:r>
            <a:r>
              <a:rPr lang="tr-TR" dirty="0"/>
              <a:t> Knowledge </a:t>
            </a:r>
            <a:r>
              <a:rPr lang="tr-TR" dirty="0" err="1"/>
              <a:t>Graphs</a:t>
            </a:r>
            <a:r>
              <a:rPr lang="tr-TR" dirty="0"/>
              <a:t>, ADMET </a:t>
            </a:r>
            <a:r>
              <a:rPr lang="tr-TR" dirty="0" err="1"/>
              <a:t>Features</a:t>
            </a:r>
            <a:r>
              <a:rPr lang="tr-TR" dirty="0"/>
              <a:t> </a:t>
            </a:r>
            <a:r>
              <a:rPr lang="tr-TR" dirty="0" err="1"/>
              <a:t>and</a:t>
            </a:r>
            <a:r>
              <a:rPr lang="tr-TR" dirty="0"/>
              <a:t> </a:t>
            </a:r>
            <a:r>
              <a:rPr lang="tr-TR" dirty="0" err="1"/>
              <a:t>the</a:t>
            </a:r>
            <a:r>
              <a:rPr lang="tr-TR" dirty="0"/>
              <a:t> Role of Databases.</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Drug discovery is a complex and costly process, often taking years and billions of dollars to bring a new drug to market. Artificial intelligence can assist in various aspects of drug discovery, although it’s not a magic bullet. It’s a tool that, when used correctly, can significantly aid in the identification and optimization of potential new drugs.</a:t>
            </a:r>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4</a:t>
            </a:fld>
            <a:endParaRPr lang="pt-PT"/>
          </a:p>
        </p:txBody>
      </p:sp>
    </p:spTree>
    <p:extLst>
      <p:ext uri="{BB962C8B-B14F-4D97-AF65-F5344CB8AC3E}">
        <p14:creationId xmlns:p14="http://schemas.microsoft.com/office/powerpoint/2010/main" val="26954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Drug discovery is a dynamic process. Each path has its own challenges and rewards. Let’s take a look at this diagram representing possible drug discovery pipelines. As you can see in the continuous lines, the typical pipeline starts with Target identification, proceeds to target validation, then to target-to-hit, hit-to-lead, lead-optimization and preclinical phases. However, there are different approaches to this target-based path like phenotypic-based or serendipity-based that have been shown to generate successful drugs.</a:t>
            </a:r>
          </a:p>
          <a:p>
            <a:endParaRPr lang="en-US" dirty="0"/>
          </a:p>
          <a:p>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5</a:t>
            </a:fld>
            <a:endParaRPr lang="pt-PT"/>
          </a:p>
        </p:txBody>
      </p:sp>
    </p:spTree>
    <p:extLst>
      <p:ext uri="{BB962C8B-B14F-4D97-AF65-F5344CB8AC3E}">
        <p14:creationId xmlns:p14="http://schemas.microsoft.com/office/powerpoint/2010/main" val="277403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Each stage of drug discovery, from Target ID/validation to Lead optimization, can benefit from AI/ML. These technologies can help to streamline the process, identify promising targets and candidates drugs more quickly, and reduce the risk of late-stage failures.</a:t>
            </a:r>
          </a:p>
          <a:p>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6</a:t>
            </a:fld>
            <a:endParaRPr lang="pt-PT"/>
          </a:p>
        </p:txBody>
      </p:sp>
    </p:spTree>
    <p:extLst>
      <p:ext uri="{BB962C8B-B14F-4D97-AF65-F5344CB8AC3E}">
        <p14:creationId xmlns:p14="http://schemas.microsoft.com/office/powerpoint/2010/main" val="422404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A target is a biomolecule related to a disease in a group of individuals and is the intended destination of the therapy. Finding the best target is critical to maximize success. This process involves a deep understanding of the disease pathology and the role of different biomolecules in the disease process.</a:t>
            </a:r>
          </a:p>
          <a:p>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7</a:t>
            </a:fld>
            <a:endParaRPr lang="pt-PT"/>
          </a:p>
        </p:txBody>
      </p:sp>
    </p:spTree>
    <p:extLst>
      <p:ext uri="{BB962C8B-B14F-4D97-AF65-F5344CB8AC3E}">
        <p14:creationId xmlns:p14="http://schemas.microsoft.com/office/powerpoint/2010/main" val="8751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Machine learning and AI can integrate vast data for disease target identification, moving away from the classical, hypothesis-driven approach. It’s like having a bird’s eye view of the entire treasure map.</a:t>
            </a:r>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8</a:t>
            </a:fld>
            <a:endParaRPr lang="pt-PT"/>
          </a:p>
        </p:txBody>
      </p:sp>
    </p:spTree>
    <p:extLst>
      <p:ext uri="{BB962C8B-B14F-4D97-AF65-F5344CB8AC3E}">
        <p14:creationId xmlns:p14="http://schemas.microsoft.com/office/powerpoint/2010/main" val="45115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On this topic, let’s take a moment to discuss a powerful tool that aids in target identification - Knowledge Graphs, or </a:t>
            </a:r>
            <a:r>
              <a:rPr lang="en-US" dirty="0" err="1"/>
              <a:t>KGs.</a:t>
            </a:r>
            <a:r>
              <a:rPr lang="en-US" dirty="0"/>
              <a:t> KGs are structured data representations that capture relationships between entities. Imagine a web of interconnected nodes, where each node represents a piece of information and the connections between them represent the relationships. This structure facilitates data retrieval and knowledge inference, promoting the discovery of novel drug targets. Take a look at this example of a Cancer Knowledge Graph. Each point represents a piece of data, and the lines between them represent relationships. This interconnected web of information allows us to see patterns and connections that might otherwise be missed, aiding in the identification of potential drug targets. By integrating vast amounts of multimodal data, KGs provide a bird’s eye view of the entire landscape of potential targets, moving away from the classical, hypothesis-driven approach and towards a more holistic, data-driven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latin typeface="+mn-lt"/>
              <a:cs typeface="+mn-cs"/>
            </a:endParaRPr>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9</a:t>
            </a:fld>
            <a:endParaRPr lang="pt-PT"/>
          </a:p>
        </p:txBody>
      </p:sp>
    </p:spTree>
    <p:extLst>
      <p:ext uri="{BB962C8B-B14F-4D97-AF65-F5344CB8AC3E}">
        <p14:creationId xmlns:p14="http://schemas.microsoft.com/office/powerpoint/2010/main" val="200647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‹nr.›</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jp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www.ebi.ac.uk/chembl/%3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doi.org/10.1093/nar/gkac1052" TargetMode="External"/><Relationship Id="rId4" Type="http://schemas.openxmlformats.org/officeDocument/2006/relationships/hyperlink" Target="https://link.springer.com/article/10.%201007/s12039-021-01995-2"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jpeg"/><Relationship Id="rId10" Type="http://schemas.openxmlformats.org/officeDocument/2006/relationships/image" Target="../media/image56.png"/><Relationship Id="rId4" Type="http://schemas.openxmlformats.org/officeDocument/2006/relationships/image" Target="../media/image50.jp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6O0K.web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bstract network of node and mesh">
            <a:extLst>
              <a:ext uri="{FF2B5EF4-FFF2-40B4-BE49-F238E27FC236}">
                <a16:creationId xmlns:a16="http://schemas.microsoft.com/office/drawing/2014/main" id="{F772EE7F-DD73-2FF1-1847-64353E1BDB9A}"/>
              </a:ext>
            </a:extLst>
          </p:cNvPr>
          <p:cNvPicPr>
            <a:picLocks noChangeAspect="1"/>
          </p:cNvPicPr>
          <p:nvPr/>
        </p:nvPicPr>
        <p:blipFill rotWithShape="1">
          <a:blip r:embed="rId3"/>
          <a:srcRect t="1059" b="23941"/>
          <a:stretch/>
        </p:blipFill>
        <p:spPr>
          <a:xfrm>
            <a:off x="-3048" y="10"/>
            <a:ext cx="12191999" cy="685799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2" y="3091928"/>
            <a:ext cx="10819259" cy="2387600"/>
          </a:xfrm>
        </p:spPr>
        <p:txBody>
          <a:bodyPr>
            <a:normAutofit fontScale="90000"/>
          </a:bodyPr>
          <a:lstStyle/>
          <a:p>
            <a:pPr algn="l"/>
            <a:r>
              <a:rPr lang="en-US" sz="6600" b="1">
                <a:solidFill>
                  <a:schemeClr val="bg1"/>
                </a:solidFill>
              </a:rPr>
              <a:t>DISCOVERY 2:</a:t>
            </a:r>
            <a:br>
              <a:rPr lang="en-US" sz="6600" b="1" dirty="0">
                <a:solidFill>
                  <a:schemeClr val="bg1"/>
                </a:solidFill>
              </a:rPr>
            </a:br>
            <a:r>
              <a:rPr lang="en-US" sz="6600" b="1" dirty="0">
                <a:solidFill>
                  <a:schemeClr val="bg1"/>
                </a:solidFill>
              </a:rPr>
              <a:t>Computer Aided Drug Discovery</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en-US" dirty="0">
                <a:solidFill>
                  <a:schemeClr val="bg1"/>
                </a:solidFill>
              </a:rPr>
              <a:t>From Molecule to Drug</a:t>
            </a:r>
          </a:p>
        </p:txBody>
      </p:sp>
      <p:sp>
        <p:nvSpPr>
          <p:cNvPr id="5" name="Alt Başlık 1">
            <a:extLst>
              <a:ext uri="{FF2B5EF4-FFF2-40B4-BE49-F238E27FC236}">
                <a16:creationId xmlns:a16="http://schemas.microsoft.com/office/drawing/2014/main" id="{97B1AD5C-05C2-77D9-77E6-42EBA187D2B6}"/>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2000" b="1" dirty="0">
                <a:solidFill>
                  <a:srgbClr val="FFFFFF"/>
                </a:solidFill>
              </a:rPr>
              <a:t>Prof. Dr. </a:t>
            </a:r>
            <a:r>
              <a:rPr lang="tr-TR" sz="2000" b="1" dirty="0" err="1">
                <a:solidFill>
                  <a:srgbClr val="FFFFFF"/>
                </a:solidFill>
              </a:rPr>
              <a:t>Nuno</a:t>
            </a:r>
            <a:r>
              <a:rPr lang="tr-TR" sz="2000" b="1" dirty="0">
                <a:solidFill>
                  <a:srgbClr val="FFFFFF"/>
                </a:solidFill>
              </a:rPr>
              <a:t> S. OSORIO</a:t>
            </a:r>
          </a:p>
        </p:txBody>
      </p:sp>
      <p:pic>
        <p:nvPicPr>
          <p:cNvPr id="7" name="Resim 6">
            <a:extLst>
              <a:ext uri="{FF2B5EF4-FFF2-40B4-BE49-F238E27FC236}">
                <a16:creationId xmlns:a16="http://schemas.microsoft.com/office/drawing/2014/main" id="{DDD1473F-D479-4400-5D03-6EDF3ACEE682}"/>
              </a:ext>
            </a:extLst>
          </p:cNvPr>
          <p:cNvPicPr>
            <a:picLocks noChangeAspect="1"/>
          </p:cNvPicPr>
          <p:nvPr/>
        </p:nvPicPr>
        <p:blipFill>
          <a:blip r:embed="rId4"/>
          <a:stretch>
            <a:fillRect/>
          </a:stretch>
        </p:blipFill>
        <p:spPr>
          <a:xfrm>
            <a:off x="209801" y="137846"/>
            <a:ext cx="11766300" cy="999831"/>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39520"/>
            <a:ext cx="3429000" cy="1719072"/>
          </a:xfrm>
          <a:prstGeom prst="rect">
            <a:avLst/>
          </a:prstGeom>
        </p:spPr>
        <p:txBody>
          <a:bodyPr vert="horz" lIns="91440" tIns="45720" rIns="91440" bIns="45720" rtlCol="0" anchor="ctr">
            <a:noAutofit/>
          </a:bodyPr>
          <a:lstStyle/>
          <a:p>
            <a:pPr marL="151654"/>
            <a:r>
              <a:rPr lang="en-US" sz="3600" b="1" dirty="0"/>
              <a:t>From Targets to Hits and Leads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30934" y="2807208"/>
            <a:ext cx="4801677" cy="3754240"/>
          </a:xfrm>
          <a:prstGeom prst="rect">
            <a:avLst/>
          </a:prstGeom>
        </p:spPr>
        <p:txBody>
          <a:bodyPr vert="horz" lIns="91440" tIns="45720" rIns="91440" bIns="45720" rtlCol="0" anchor="t">
            <a:normAutofit/>
          </a:bodyPr>
          <a:lstStyle/>
          <a:p>
            <a:pPr marL="367728" marR="101998" indent="-228600">
              <a:lnSpc>
                <a:spcPct val="90000"/>
              </a:lnSpc>
              <a:spcBef>
                <a:spcPts val="116"/>
              </a:spcBef>
              <a:buFont typeface="Arial" panose="020B0604020202020204" pitchFamily="34" charset="0"/>
              <a:buChar char="•"/>
              <a:tabLst>
                <a:tab pos="373096" algn="l"/>
              </a:tabLst>
            </a:pPr>
            <a:r>
              <a:rPr lang="en-US" sz="2400" dirty="0"/>
              <a:t>After</a:t>
            </a:r>
            <a:r>
              <a:rPr lang="en-US" sz="2400" spc="-53" dirty="0"/>
              <a:t> </a:t>
            </a:r>
            <a:r>
              <a:rPr lang="en-US" sz="2400" spc="-63" dirty="0"/>
              <a:t>identifying</a:t>
            </a:r>
            <a:r>
              <a:rPr lang="en-US" sz="2400" spc="-53" dirty="0"/>
              <a:t> </a:t>
            </a:r>
            <a:r>
              <a:rPr lang="en-US" sz="2400" dirty="0"/>
              <a:t>a</a:t>
            </a:r>
            <a:r>
              <a:rPr lang="en-US" sz="2400" spc="-53" dirty="0"/>
              <a:t> </a:t>
            </a:r>
            <a:r>
              <a:rPr lang="en-US" sz="2400" spc="-63" dirty="0"/>
              <a:t>target,</a:t>
            </a:r>
            <a:r>
              <a:rPr lang="en-US" sz="2400" spc="-53" dirty="0"/>
              <a:t> the next</a:t>
            </a:r>
            <a:r>
              <a:rPr lang="en-US" sz="2400" spc="-85" dirty="0"/>
              <a:t> </a:t>
            </a:r>
            <a:r>
              <a:rPr lang="en-US" sz="2400" spc="-74" dirty="0"/>
              <a:t>step </a:t>
            </a:r>
            <a:r>
              <a:rPr lang="en-US" sz="2400" dirty="0"/>
              <a:t>is</a:t>
            </a:r>
            <a:r>
              <a:rPr lang="en-US" sz="2400" spc="-85" dirty="0"/>
              <a:t> </a:t>
            </a:r>
            <a:r>
              <a:rPr lang="en-US" sz="2400" dirty="0"/>
              <a:t>to</a:t>
            </a:r>
            <a:r>
              <a:rPr lang="en-US" sz="2400" spc="-74" dirty="0"/>
              <a:t> </a:t>
            </a:r>
            <a:r>
              <a:rPr lang="en-US" sz="2400" spc="-21" dirty="0"/>
              <a:t>find</a:t>
            </a:r>
            <a:r>
              <a:rPr lang="en-US" sz="2400" spc="-74" dirty="0"/>
              <a:t> </a:t>
            </a:r>
            <a:r>
              <a:rPr lang="en-US" sz="2400" dirty="0"/>
              <a:t>a</a:t>
            </a:r>
            <a:r>
              <a:rPr lang="en-US" sz="2400" spc="-74" dirty="0"/>
              <a:t> </a:t>
            </a:r>
            <a:r>
              <a:rPr lang="en-US" sz="2400" b="1" u="sng" dirty="0"/>
              <a:t>hit</a:t>
            </a:r>
            <a:r>
              <a:rPr lang="en-US" sz="2400" dirty="0"/>
              <a:t>.</a:t>
            </a:r>
            <a:endParaRPr lang="en-US" sz="2400" spc="148" dirty="0"/>
          </a:p>
          <a:p>
            <a:pPr marL="824928" marR="101998" lvl="1" indent="-228600">
              <a:lnSpc>
                <a:spcPct val="90000"/>
              </a:lnSpc>
              <a:spcBef>
                <a:spcPts val="116"/>
              </a:spcBef>
              <a:buFont typeface="Arial" panose="020B0604020202020204" pitchFamily="34" charset="0"/>
              <a:buChar char="•"/>
              <a:tabLst>
                <a:tab pos="373096" algn="l"/>
              </a:tabLst>
            </a:pPr>
            <a:r>
              <a:rPr lang="en-US" sz="2400" spc="11" dirty="0"/>
              <a:t>A </a:t>
            </a:r>
            <a:r>
              <a:rPr lang="en-US" sz="2400" dirty="0"/>
              <a:t>hit</a:t>
            </a:r>
            <a:r>
              <a:rPr lang="en-US" sz="2400" spc="-74" dirty="0"/>
              <a:t> </a:t>
            </a:r>
            <a:r>
              <a:rPr lang="en-US" sz="2400" dirty="0"/>
              <a:t>is</a:t>
            </a:r>
            <a:r>
              <a:rPr lang="en-US" sz="2400" spc="-53" dirty="0"/>
              <a:t> </a:t>
            </a:r>
            <a:r>
              <a:rPr lang="en-US" sz="2400" dirty="0"/>
              <a:t>a</a:t>
            </a:r>
            <a:r>
              <a:rPr lang="en-US" sz="2400" spc="-53" dirty="0"/>
              <a:t> </a:t>
            </a:r>
            <a:r>
              <a:rPr lang="en-US" sz="2400" spc="-95" dirty="0"/>
              <a:t>compound</a:t>
            </a:r>
            <a:r>
              <a:rPr lang="en-US" sz="2400" spc="-53" dirty="0"/>
              <a:t> </a:t>
            </a:r>
            <a:r>
              <a:rPr lang="en-US" sz="2400" dirty="0"/>
              <a:t>that</a:t>
            </a:r>
            <a:r>
              <a:rPr lang="en-US" sz="2400" spc="-63" dirty="0"/>
              <a:t> </a:t>
            </a:r>
            <a:r>
              <a:rPr lang="en-US" sz="2400" spc="-148" dirty="0"/>
              <a:t>shows </a:t>
            </a:r>
            <a:r>
              <a:rPr lang="en-US" sz="2400" spc="-21" dirty="0"/>
              <a:t>activity</a:t>
            </a:r>
            <a:r>
              <a:rPr lang="en-US" sz="2400" spc="-116" dirty="0"/>
              <a:t> </a:t>
            </a:r>
            <a:r>
              <a:rPr lang="en-US" sz="2400" spc="-63" dirty="0"/>
              <a:t>against</a:t>
            </a:r>
            <a:r>
              <a:rPr lang="en-US" sz="2400" spc="-106" dirty="0"/>
              <a:t> </a:t>
            </a:r>
            <a:r>
              <a:rPr lang="en-US" sz="2400" spc="-21" dirty="0"/>
              <a:t>the</a:t>
            </a:r>
            <a:r>
              <a:rPr lang="en-US" sz="2400" spc="-106" dirty="0"/>
              <a:t> </a:t>
            </a:r>
            <a:r>
              <a:rPr lang="en-US" sz="2400" spc="-21" dirty="0"/>
              <a:t>target.</a:t>
            </a:r>
            <a:endParaRPr lang="en-US" sz="2400" dirty="0"/>
          </a:p>
          <a:p>
            <a:pPr marL="367728" marR="64419" indent="-228600">
              <a:lnSpc>
                <a:spcPct val="90000"/>
              </a:lnSpc>
              <a:spcBef>
                <a:spcPts val="634"/>
              </a:spcBef>
              <a:buFont typeface="Arial" panose="020B0604020202020204" pitchFamily="34" charset="0"/>
              <a:buChar char="•"/>
              <a:tabLst>
                <a:tab pos="373096" algn="l"/>
              </a:tabLst>
            </a:pPr>
            <a:r>
              <a:rPr lang="en-US" sz="2400" spc="116" dirty="0"/>
              <a:t>A</a:t>
            </a:r>
            <a:r>
              <a:rPr lang="en-US" sz="2400" spc="-21" dirty="0"/>
              <a:t> </a:t>
            </a:r>
            <a:r>
              <a:rPr lang="en-US" sz="2400" dirty="0"/>
              <a:t>hit</a:t>
            </a:r>
            <a:r>
              <a:rPr lang="en-US" sz="2400" spc="-11" dirty="0"/>
              <a:t> </a:t>
            </a:r>
            <a:r>
              <a:rPr lang="en-US" sz="2400" dirty="0"/>
              <a:t>with</a:t>
            </a:r>
            <a:r>
              <a:rPr lang="en-US" sz="2400" spc="-11" dirty="0"/>
              <a:t> </a:t>
            </a:r>
            <a:r>
              <a:rPr lang="en-US" sz="2400" spc="-85" dirty="0"/>
              <a:t>promising</a:t>
            </a:r>
            <a:r>
              <a:rPr lang="en-US" sz="2400" spc="-21" dirty="0"/>
              <a:t> </a:t>
            </a:r>
            <a:r>
              <a:rPr lang="en-US" sz="2400" spc="-95" dirty="0"/>
              <a:t>drug-like </a:t>
            </a:r>
            <a:r>
              <a:rPr lang="en-US" sz="2400" spc="-85" dirty="0"/>
              <a:t>properties</a:t>
            </a:r>
            <a:r>
              <a:rPr lang="en-US" sz="2400" spc="-53" dirty="0"/>
              <a:t> </a:t>
            </a:r>
            <a:r>
              <a:rPr lang="en-US" sz="2400" spc="-74" dirty="0"/>
              <a:t>and</a:t>
            </a:r>
            <a:r>
              <a:rPr lang="en-US" sz="2400" spc="-42" dirty="0"/>
              <a:t> potential</a:t>
            </a:r>
            <a:r>
              <a:rPr lang="en-US" sz="2400" spc="-53" dirty="0"/>
              <a:t> for further</a:t>
            </a:r>
            <a:r>
              <a:rPr lang="en-US" sz="2400" spc="-42" dirty="0"/>
              <a:t> </a:t>
            </a:r>
            <a:r>
              <a:rPr lang="en-US" sz="2400" spc="-53" dirty="0"/>
              <a:t>optimization</a:t>
            </a:r>
            <a:r>
              <a:rPr lang="en-US" sz="2400" spc="-42" dirty="0"/>
              <a:t> </a:t>
            </a:r>
            <a:r>
              <a:rPr lang="en-US" sz="2400" dirty="0"/>
              <a:t>is</a:t>
            </a:r>
            <a:r>
              <a:rPr lang="en-US" sz="2400" spc="-42" dirty="0"/>
              <a:t> </a:t>
            </a:r>
            <a:r>
              <a:rPr lang="en-US" sz="2400" spc="-21" dirty="0"/>
              <a:t>called </a:t>
            </a:r>
            <a:r>
              <a:rPr lang="en-US" sz="2400" dirty="0"/>
              <a:t>a</a:t>
            </a:r>
            <a:r>
              <a:rPr lang="en-US" sz="2400" spc="-74" dirty="0"/>
              <a:t> </a:t>
            </a:r>
            <a:r>
              <a:rPr lang="en-US" sz="2400" b="1" u="sng" spc="-21" dirty="0"/>
              <a:t>lead</a:t>
            </a:r>
            <a:r>
              <a:rPr lang="en-US" sz="2400" spc="-21" dirty="0"/>
              <a:t>.</a:t>
            </a:r>
            <a:endParaRPr lang="en-US" sz="2400" dirty="0"/>
          </a:p>
        </p:txBody>
      </p:sp>
      <p:pic>
        <p:nvPicPr>
          <p:cNvPr id="4" name="object 4"/>
          <p:cNvPicPr/>
          <p:nvPr/>
        </p:nvPicPr>
        <p:blipFill>
          <a:blip r:embed="rId3" cstate="print"/>
          <a:stretch>
            <a:fillRect/>
          </a:stretch>
        </p:blipFill>
        <p:spPr>
          <a:xfrm>
            <a:off x="5432611" y="639520"/>
            <a:ext cx="6516470" cy="5577840"/>
          </a:xfrm>
          <a:prstGeom prst="rect">
            <a:avLst/>
          </a:prstGeom>
        </p:spPr>
      </p:pic>
      <p:sp>
        <p:nvSpPr>
          <p:cNvPr id="14" name="TextBox 13">
            <a:extLst>
              <a:ext uri="{FF2B5EF4-FFF2-40B4-BE49-F238E27FC236}">
                <a16:creationId xmlns:a16="http://schemas.microsoft.com/office/drawing/2014/main" id="{5C36D251-A714-BA4C-F64D-076B78811CFC}"/>
              </a:ext>
            </a:extLst>
          </p:cNvPr>
          <p:cNvSpPr txBox="1"/>
          <p:nvPr/>
        </p:nvSpPr>
        <p:spPr>
          <a:xfrm>
            <a:off x="7028329" y="6337547"/>
            <a:ext cx="3865773" cy="461665"/>
          </a:xfrm>
          <a:prstGeom prst="rect">
            <a:avLst/>
          </a:prstGeom>
          <a:noFill/>
        </p:spPr>
        <p:txBody>
          <a:bodyPr wrap="square">
            <a:spAutoFit/>
          </a:bodyPr>
          <a:lstStyle/>
          <a:p>
            <a:r>
              <a:rPr lang="en-GB" sz="1200" dirty="0">
                <a:latin typeface="Arial MT"/>
                <a:cs typeface="Arial MT"/>
              </a:rPr>
              <a:t>PDB</a:t>
            </a:r>
            <a:r>
              <a:rPr lang="en-GB" sz="1200" spc="85" dirty="0">
                <a:latin typeface="Arial MT"/>
                <a:cs typeface="Arial MT"/>
              </a:rPr>
              <a:t> </a:t>
            </a:r>
            <a:r>
              <a:rPr lang="en-GB" sz="1200" dirty="0">
                <a:latin typeface="Arial MT"/>
                <a:cs typeface="Arial MT"/>
              </a:rPr>
              <a:t>ID:</a:t>
            </a:r>
            <a:r>
              <a:rPr lang="en-GB" sz="1200" spc="85" dirty="0">
                <a:latin typeface="Arial MT"/>
                <a:cs typeface="Arial MT"/>
              </a:rPr>
              <a:t> </a:t>
            </a:r>
            <a:r>
              <a:rPr lang="en-GB" sz="1200" dirty="0">
                <a:latin typeface="Arial MT"/>
                <a:cs typeface="Arial MT"/>
              </a:rPr>
              <a:t>6O0K</a:t>
            </a:r>
            <a:r>
              <a:rPr lang="en-GB" sz="1200" spc="85" dirty="0">
                <a:latin typeface="Arial MT"/>
                <a:cs typeface="Arial MT"/>
              </a:rPr>
              <a:t> </a:t>
            </a:r>
            <a:r>
              <a:rPr lang="en-GB" sz="1200" dirty="0">
                <a:latin typeface="Arial MT"/>
                <a:cs typeface="Arial MT"/>
              </a:rPr>
              <a:t>(Structure</a:t>
            </a:r>
            <a:r>
              <a:rPr lang="en-GB" sz="1200" spc="74" dirty="0">
                <a:latin typeface="Arial MT"/>
                <a:cs typeface="Arial MT"/>
              </a:rPr>
              <a:t> </a:t>
            </a:r>
            <a:r>
              <a:rPr lang="en-GB" sz="1200" dirty="0">
                <a:latin typeface="Arial MT"/>
                <a:cs typeface="Arial MT"/>
              </a:rPr>
              <a:t>of</a:t>
            </a:r>
            <a:r>
              <a:rPr lang="en-GB" sz="1200" spc="85" dirty="0">
                <a:latin typeface="Arial MT"/>
                <a:cs typeface="Arial MT"/>
              </a:rPr>
              <a:t> </a:t>
            </a:r>
            <a:r>
              <a:rPr lang="en-GB" sz="1200" spc="-21" dirty="0">
                <a:latin typeface="Arial MT"/>
                <a:cs typeface="Arial MT"/>
              </a:rPr>
              <a:t>BCL-</a:t>
            </a:r>
            <a:r>
              <a:rPr lang="en-GB" sz="1200" dirty="0">
                <a:latin typeface="Arial MT"/>
                <a:cs typeface="Arial MT"/>
              </a:rPr>
              <a:t>2</a:t>
            </a:r>
            <a:r>
              <a:rPr lang="en-GB" sz="1200" spc="85" dirty="0">
                <a:latin typeface="Arial MT"/>
                <a:cs typeface="Arial MT"/>
              </a:rPr>
              <a:t> </a:t>
            </a:r>
            <a:r>
              <a:rPr lang="en-GB" sz="1200" dirty="0">
                <a:latin typeface="Arial MT"/>
                <a:cs typeface="Arial MT"/>
              </a:rPr>
              <a:t>with</a:t>
            </a:r>
            <a:r>
              <a:rPr lang="en-GB" sz="1200" spc="85" dirty="0">
                <a:latin typeface="Arial MT"/>
                <a:cs typeface="Arial MT"/>
              </a:rPr>
              <a:t> </a:t>
            </a:r>
            <a:r>
              <a:rPr lang="en-GB" sz="1200" dirty="0" err="1">
                <a:latin typeface="Arial MT"/>
                <a:cs typeface="Arial MT"/>
              </a:rPr>
              <a:t>venetoclax</a:t>
            </a:r>
            <a:r>
              <a:rPr lang="en-GB" sz="1200" dirty="0">
                <a:latin typeface="Arial MT"/>
                <a:cs typeface="Arial MT"/>
              </a:rPr>
              <a:t>).</a:t>
            </a:r>
            <a:r>
              <a:rPr lang="en-GB" sz="1200" spc="201" dirty="0">
                <a:latin typeface="Arial MT"/>
                <a:cs typeface="Arial MT"/>
              </a:rPr>
              <a:t> </a:t>
            </a:r>
            <a:br>
              <a:rPr lang="en-GB" sz="1200" spc="201" dirty="0">
                <a:latin typeface="Arial MT"/>
                <a:cs typeface="Arial MT"/>
              </a:rPr>
            </a:br>
            <a:r>
              <a:rPr lang="en-GB" sz="1200" spc="-21" dirty="0">
                <a:latin typeface="Arial MT"/>
                <a:cs typeface="Arial MT"/>
              </a:rPr>
              <a:t>Source:</a:t>
            </a:r>
            <a:r>
              <a:rPr lang="en-GB" sz="1200" spc="201" dirty="0">
                <a:latin typeface="Arial MT"/>
                <a:cs typeface="Arial MT"/>
              </a:rPr>
              <a:t> </a:t>
            </a:r>
            <a:r>
              <a:rPr lang="en-GB" sz="1200" spc="-21" dirty="0">
                <a:latin typeface="Arial MT"/>
                <a:cs typeface="Arial MT"/>
              </a:rPr>
              <a:t>Created</a:t>
            </a:r>
            <a:r>
              <a:rPr lang="en-GB" sz="1200" spc="85" dirty="0">
                <a:latin typeface="Arial MT"/>
                <a:cs typeface="Arial MT"/>
              </a:rPr>
              <a:t> </a:t>
            </a:r>
            <a:r>
              <a:rPr lang="en-GB" sz="1200" dirty="0">
                <a:latin typeface="Arial MT"/>
                <a:cs typeface="Arial MT"/>
              </a:rPr>
              <a:t>by</a:t>
            </a:r>
            <a:r>
              <a:rPr lang="en-GB" sz="1200" spc="85" dirty="0">
                <a:latin typeface="Arial MT"/>
                <a:cs typeface="Arial MT"/>
              </a:rPr>
              <a:t> </a:t>
            </a:r>
            <a:r>
              <a:rPr lang="en-GB" sz="1200" dirty="0">
                <a:latin typeface="Arial MT"/>
                <a:cs typeface="Arial MT"/>
              </a:rPr>
              <a:t>Nuno</a:t>
            </a:r>
            <a:r>
              <a:rPr lang="en-GB" sz="1200" spc="85" dirty="0">
                <a:latin typeface="Arial MT"/>
                <a:cs typeface="Arial MT"/>
              </a:rPr>
              <a:t> </a:t>
            </a:r>
            <a:r>
              <a:rPr lang="en-GB" sz="1200" spc="-53" dirty="0">
                <a:latin typeface="Arial MT"/>
                <a:cs typeface="Arial MT"/>
              </a:rPr>
              <a:t>S. </a:t>
            </a:r>
            <a:r>
              <a:rPr lang="en-GB" sz="1200" spc="-74" dirty="0">
                <a:latin typeface="Arial MT"/>
                <a:cs typeface="Arial MT"/>
              </a:rPr>
              <a:t>Osorio</a:t>
            </a:r>
            <a:r>
              <a:rPr lang="en-GB" sz="1200" spc="137" dirty="0">
                <a:latin typeface="Arial MT"/>
                <a:cs typeface="Arial MT"/>
              </a:rPr>
              <a:t> </a:t>
            </a:r>
            <a:r>
              <a:rPr lang="en-GB" sz="1200" spc="-21" dirty="0">
                <a:latin typeface="Arial MT"/>
                <a:cs typeface="Arial MT"/>
              </a:rPr>
              <a:t>using</a:t>
            </a:r>
            <a:r>
              <a:rPr lang="en-GB" sz="1200" spc="137" dirty="0">
                <a:latin typeface="Arial MT"/>
                <a:cs typeface="Arial MT"/>
              </a:rPr>
              <a:t> </a:t>
            </a:r>
            <a:r>
              <a:rPr lang="en-GB" sz="1200" dirty="0">
                <a:latin typeface="Arial MT"/>
                <a:cs typeface="Arial MT"/>
              </a:rPr>
              <a:t>Mol*</a:t>
            </a:r>
            <a:r>
              <a:rPr lang="en-GB" sz="1200" spc="-21" dirty="0">
                <a:latin typeface="Arial MT"/>
                <a:cs typeface="Arial MT"/>
              </a:rPr>
              <a:t>Viewer</a:t>
            </a:r>
            <a:endParaRPr lang="pt-PT" sz="1200" dirty="0"/>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rotWithShape="1">
          <a:blip r:embed="rId3" cstate="print"/>
          <a:srcRect l="-2821" r="5795"/>
          <a:stretch/>
        </p:blipFill>
        <p:spPr>
          <a:xfrm>
            <a:off x="3299012" y="10"/>
            <a:ext cx="889299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371094" y="1161288"/>
            <a:ext cx="3438144" cy="1125728"/>
          </a:xfrm>
          <a:prstGeom prst="rect">
            <a:avLst/>
          </a:prstGeom>
        </p:spPr>
        <p:txBody>
          <a:bodyPr vert="horz" lIns="91440" tIns="45720" rIns="91440" bIns="45720" rtlCol="0" anchor="b">
            <a:normAutofit/>
          </a:bodyPr>
          <a:lstStyle/>
          <a:p>
            <a:pPr marL="151654"/>
            <a:r>
              <a:rPr lang="en-US" sz="2800" spc="-85"/>
              <a:t>The</a:t>
            </a:r>
            <a:r>
              <a:rPr lang="en-US" sz="2800" spc="-180"/>
              <a:t> </a:t>
            </a:r>
            <a:r>
              <a:rPr lang="en-US" sz="2800" spc="-116"/>
              <a:t>Vast</a:t>
            </a:r>
            <a:r>
              <a:rPr lang="en-US" sz="2800" spc="-148"/>
              <a:t> </a:t>
            </a:r>
            <a:r>
              <a:rPr lang="en-US" sz="2800" spc="-211"/>
              <a:t>Chemical</a:t>
            </a:r>
            <a:r>
              <a:rPr lang="en-US" sz="2800" spc="-116"/>
              <a:t> </a:t>
            </a:r>
            <a:r>
              <a:rPr lang="en-US" sz="2800" spc="-21"/>
              <a:t>Space</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p:nvPr/>
        </p:nvSpPr>
        <p:spPr>
          <a:xfrm>
            <a:off x="371093" y="2718054"/>
            <a:ext cx="3842319" cy="3648308"/>
          </a:xfrm>
          <a:prstGeom prst="rect">
            <a:avLst/>
          </a:prstGeom>
        </p:spPr>
        <p:txBody>
          <a:bodyPr vert="horz" lIns="91440" tIns="45720" rIns="91440" bIns="45720" rtlCol="0" anchor="t">
            <a:normAutofit/>
          </a:bodyPr>
          <a:lstStyle/>
          <a:p>
            <a:pPr marL="314045" marR="10737" indent="-228600">
              <a:lnSpc>
                <a:spcPct val="90000"/>
              </a:lnSpc>
              <a:spcBef>
                <a:spcPts val="116"/>
              </a:spcBef>
              <a:buFont typeface="Arial" panose="020B0604020202020204" pitchFamily="34" charset="0"/>
              <a:buChar char="•"/>
              <a:tabLst>
                <a:tab pos="319413" algn="l"/>
              </a:tabLst>
            </a:pPr>
            <a:r>
              <a:rPr lang="en-US" sz="2400" dirty="0"/>
              <a:t>The</a:t>
            </a:r>
            <a:r>
              <a:rPr lang="en-US" sz="2400" spc="-42" dirty="0"/>
              <a:t> </a:t>
            </a:r>
            <a:r>
              <a:rPr lang="en-US" sz="2400" spc="-63" dirty="0"/>
              <a:t>chemical</a:t>
            </a:r>
            <a:r>
              <a:rPr lang="en-US" sz="2400" spc="-42" dirty="0"/>
              <a:t> </a:t>
            </a:r>
            <a:r>
              <a:rPr lang="en-US" sz="2400" spc="-116" dirty="0"/>
              <a:t>space,</a:t>
            </a:r>
            <a:r>
              <a:rPr lang="en-US" sz="2400" spc="-42" dirty="0"/>
              <a:t> </a:t>
            </a:r>
            <a:r>
              <a:rPr lang="en-US" sz="2400" dirty="0"/>
              <a:t>a</a:t>
            </a:r>
            <a:r>
              <a:rPr lang="en-US" sz="2400" spc="-32" dirty="0"/>
              <a:t> </a:t>
            </a:r>
            <a:r>
              <a:rPr lang="en-US" sz="2400" spc="-42" dirty="0"/>
              <a:t>vast, </a:t>
            </a:r>
            <a:r>
              <a:rPr lang="en-US" sz="2400" spc="-74" dirty="0"/>
              <a:t>multidimensional</a:t>
            </a:r>
            <a:r>
              <a:rPr lang="en-US" sz="2400" spc="11" dirty="0"/>
              <a:t> </a:t>
            </a:r>
            <a:r>
              <a:rPr lang="en-US" sz="2400" spc="-21" dirty="0"/>
              <a:t>domain</a:t>
            </a:r>
            <a:br>
              <a:rPr lang="en-US" sz="2400" spc="-21" dirty="0"/>
            </a:br>
            <a:endParaRPr lang="en-US" sz="2400" spc="-21" dirty="0"/>
          </a:p>
          <a:p>
            <a:pPr marL="314045" marR="10737" indent="-228600">
              <a:lnSpc>
                <a:spcPct val="90000"/>
              </a:lnSpc>
              <a:spcBef>
                <a:spcPts val="116"/>
              </a:spcBef>
              <a:buFont typeface="Arial" panose="020B0604020202020204" pitchFamily="34" charset="0"/>
              <a:buChar char="•"/>
              <a:tabLst>
                <a:tab pos="319413" algn="l"/>
              </a:tabLst>
            </a:pPr>
            <a:r>
              <a:rPr lang="en-US" sz="2400" spc="-21" dirty="0"/>
              <a:t>E</a:t>
            </a:r>
            <a:r>
              <a:rPr lang="en-US" sz="2400" spc="-137" dirty="0"/>
              <a:t>ncompasses</a:t>
            </a:r>
            <a:r>
              <a:rPr lang="en-US" sz="2400" dirty="0"/>
              <a:t> all</a:t>
            </a:r>
            <a:r>
              <a:rPr lang="en-US" sz="2400" spc="11" dirty="0"/>
              <a:t> </a:t>
            </a:r>
            <a:r>
              <a:rPr lang="en-US" sz="2400" spc="-42" dirty="0"/>
              <a:t>conceivable </a:t>
            </a:r>
            <a:r>
              <a:rPr lang="en-US" sz="2400" spc="-63" dirty="0"/>
              <a:t>chemical</a:t>
            </a:r>
            <a:r>
              <a:rPr lang="en-US" sz="2400" spc="-42" dirty="0"/>
              <a:t> </a:t>
            </a:r>
            <a:r>
              <a:rPr lang="en-US" sz="2400" spc="-106" dirty="0"/>
              <a:t>compounds</a:t>
            </a:r>
            <a:br>
              <a:rPr lang="en-US" sz="2400" spc="-106" dirty="0"/>
            </a:br>
            <a:endParaRPr lang="en-US" sz="2400" spc="-42" dirty="0"/>
          </a:p>
          <a:p>
            <a:pPr marL="314045" marR="10737" indent="-228600">
              <a:lnSpc>
                <a:spcPct val="90000"/>
              </a:lnSpc>
              <a:spcBef>
                <a:spcPts val="116"/>
              </a:spcBef>
              <a:buFont typeface="Arial" panose="020B0604020202020204" pitchFamily="34" charset="0"/>
              <a:buChar char="•"/>
              <a:tabLst>
                <a:tab pos="319413" algn="l"/>
              </a:tabLst>
            </a:pPr>
            <a:r>
              <a:rPr lang="en-US" sz="2400" spc="-42" dirty="0"/>
              <a:t>S</a:t>
            </a:r>
            <a:r>
              <a:rPr lang="en-US" sz="2400" spc="-137" dirty="0"/>
              <a:t>erves</a:t>
            </a:r>
            <a:r>
              <a:rPr lang="en-US" sz="2400" spc="-53" dirty="0"/>
              <a:t> </a:t>
            </a:r>
            <a:r>
              <a:rPr lang="en-US" sz="2400" spc="-42" dirty="0"/>
              <a:t>as</a:t>
            </a:r>
            <a:r>
              <a:rPr lang="en-US" sz="2400" spc="-85" dirty="0"/>
              <a:t> </a:t>
            </a:r>
            <a:r>
              <a:rPr lang="en-US" sz="2400" dirty="0"/>
              <a:t>a</a:t>
            </a:r>
            <a:r>
              <a:rPr lang="en-US" sz="2400" spc="-63" dirty="0"/>
              <a:t> </a:t>
            </a:r>
            <a:r>
              <a:rPr lang="en-US" sz="2400" spc="-21" dirty="0"/>
              <a:t>conceptual </a:t>
            </a:r>
            <a:r>
              <a:rPr lang="en-US" sz="2400" spc="-106" dirty="0"/>
              <a:t>framework</a:t>
            </a:r>
            <a:r>
              <a:rPr lang="en-US" sz="2400" spc="-63" dirty="0"/>
              <a:t> </a:t>
            </a:r>
            <a:r>
              <a:rPr lang="en-US" sz="2400" dirty="0"/>
              <a:t>in</a:t>
            </a:r>
            <a:r>
              <a:rPr lang="en-US" sz="2400" spc="-53" dirty="0"/>
              <a:t> </a:t>
            </a:r>
            <a:r>
              <a:rPr lang="en-US" sz="2400" spc="-85" dirty="0"/>
              <a:t>drug</a:t>
            </a:r>
            <a:r>
              <a:rPr lang="en-US" sz="2400" spc="-63" dirty="0"/>
              <a:t> </a:t>
            </a:r>
            <a:r>
              <a:rPr lang="en-US" sz="2400" spc="-127" dirty="0"/>
              <a:t>discovery</a:t>
            </a:r>
            <a:endParaRPr lang="en-US" sz="2400" dirty="0"/>
          </a:p>
        </p:txBody>
      </p:sp>
      <p:sp>
        <p:nvSpPr>
          <p:cNvPr id="19" name="TextBox 18">
            <a:extLst>
              <a:ext uri="{FF2B5EF4-FFF2-40B4-BE49-F238E27FC236}">
                <a16:creationId xmlns:a16="http://schemas.microsoft.com/office/drawing/2014/main" id="{8BC19BEC-4F1B-335E-61B9-9C8F5D12A9DA}"/>
              </a:ext>
            </a:extLst>
          </p:cNvPr>
          <p:cNvSpPr txBox="1"/>
          <p:nvPr/>
        </p:nvSpPr>
        <p:spPr>
          <a:xfrm>
            <a:off x="4017954" y="6528992"/>
            <a:ext cx="6104964" cy="276999"/>
          </a:xfrm>
          <a:prstGeom prst="rect">
            <a:avLst/>
          </a:prstGeom>
          <a:noFill/>
        </p:spPr>
        <p:txBody>
          <a:bodyPr wrap="square">
            <a:spAutoFit/>
          </a:bodyPr>
          <a:lstStyle/>
          <a:p>
            <a:r>
              <a:rPr lang="en-GB" sz="1200" spc="-42" dirty="0">
                <a:latin typeface="Arial MT"/>
                <a:cs typeface="Arial MT"/>
              </a:rPr>
              <a:t>Representation</a:t>
            </a:r>
            <a:r>
              <a:rPr lang="en-GB" sz="1200" spc="53" dirty="0">
                <a:latin typeface="Arial MT"/>
                <a:cs typeface="Arial MT"/>
              </a:rPr>
              <a:t> </a:t>
            </a:r>
            <a:r>
              <a:rPr lang="en-GB" sz="1200" dirty="0">
                <a:latin typeface="Arial MT"/>
                <a:cs typeface="Arial MT"/>
              </a:rPr>
              <a:t>of</a:t>
            </a:r>
            <a:r>
              <a:rPr lang="en-GB" sz="1200" spc="63" dirty="0">
                <a:latin typeface="Arial MT"/>
                <a:cs typeface="Arial MT"/>
              </a:rPr>
              <a:t> </a:t>
            </a:r>
            <a:r>
              <a:rPr lang="en-GB" sz="1200" dirty="0">
                <a:latin typeface="Arial MT"/>
                <a:cs typeface="Arial MT"/>
              </a:rPr>
              <a:t>the</a:t>
            </a:r>
            <a:r>
              <a:rPr lang="en-GB" sz="1200" spc="53" dirty="0">
                <a:latin typeface="Arial MT"/>
                <a:cs typeface="Arial MT"/>
              </a:rPr>
              <a:t> </a:t>
            </a:r>
            <a:r>
              <a:rPr lang="en-GB" sz="1200" spc="-21" dirty="0">
                <a:latin typeface="Arial MT"/>
                <a:cs typeface="Arial MT"/>
              </a:rPr>
              <a:t>chemical</a:t>
            </a:r>
            <a:r>
              <a:rPr lang="en-GB" sz="1200" spc="63" dirty="0">
                <a:latin typeface="Arial MT"/>
                <a:cs typeface="Arial MT"/>
              </a:rPr>
              <a:t> </a:t>
            </a:r>
            <a:r>
              <a:rPr lang="en-GB" sz="1200" spc="-42" dirty="0">
                <a:latin typeface="Arial MT"/>
                <a:cs typeface="Arial MT"/>
              </a:rPr>
              <a:t>space.</a:t>
            </a:r>
            <a:r>
              <a:rPr lang="en-GB" sz="1200" spc="169" dirty="0">
                <a:latin typeface="Arial MT"/>
                <a:cs typeface="Arial MT"/>
              </a:rPr>
              <a:t> </a:t>
            </a:r>
            <a:r>
              <a:rPr lang="en-GB" sz="1200" spc="-21" dirty="0">
                <a:latin typeface="Arial MT"/>
                <a:cs typeface="Arial MT"/>
              </a:rPr>
              <a:t>Source:</a:t>
            </a:r>
            <a:r>
              <a:rPr lang="en-GB" sz="1200" spc="169" dirty="0">
                <a:latin typeface="Arial MT"/>
                <a:cs typeface="Arial MT"/>
              </a:rPr>
              <a:t> </a:t>
            </a:r>
            <a:r>
              <a:rPr lang="en-GB" sz="1200" spc="-21" dirty="0">
                <a:latin typeface="Arial MT"/>
                <a:cs typeface="Arial MT"/>
              </a:rPr>
              <a:t>10.1038/nature03193</a:t>
            </a:r>
            <a:endParaRPr lang="pt-PT" sz="1200" dirty="0"/>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object 2"/>
          <p:cNvSpPr txBox="1">
            <a:spLocks noGrp="1"/>
          </p:cNvSpPr>
          <p:nvPr>
            <p:ph type="title"/>
          </p:nvPr>
        </p:nvSpPr>
        <p:spPr>
          <a:xfrm>
            <a:off x="1000941" y="685801"/>
            <a:ext cx="3494859" cy="5491162"/>
          </a:xfrm>
          <a:prstGeom prst="rect">
            <a:avLst/>
          </a:prstGeom>
        </p:spPr>
        <p:txBody>
          <a:bodyPr vert="horz" lIns="0" tIns="134207" rIns="0" bIns="0" rtlCol="0">
            <a:normAutofit/>
          </a:bodyPr>
          <a:lstStyle/>
          <a:p>
            <a:pPr marL="151654">
              <a:spcBef>
                <a:spcPts val="1057"/>
              </a:spcBef>
            </a:pPr>
            <a:r>
              <a:rPr lang="en-GB" spc="-85"/>
              <a:t>The</a:t>
            </a:r>
            <a:r>
              <a:rPr lang="en-GB" spc="-106"/>
              <a:t> </a:t>
            </a:r>
            <a:r>
              <a:rPr lang="en-GB" spc="106"/>
              <a:t>ADMET</a:t>
            </a:r>
            <a:r>
              <a:rPr lang="en-GB" spc="-106"/>
              <a:t> </a:t>
            </a:r>
            <a:r>
              <a:rPr lang="en-GB" spc="-21"/>
              <a:t>Properties</a:t>
            </a:r>
            <a:endParaRPr lang="en-NL" spc="-21"/>
          </a:p>
        </p:txBody>
      </p:sp>
      <p:graphicFrame>
        <p:nvGraphicFramePr>
          <p:cNvPr id="20" name="object 3">
            <a:extLst>
              <a:ext uri="{FF2B5EF4-FFF2-40B4-BE49-F238E27FC236}">
                <a16:creationId xmlns:a16="http://schemas.microsoft.com/office/drawing/2014/main" id="{01CE1B1B-B36B-AB28-DB22-2E46E22F93EC}"/>
              </a:ext>
            </a:extLst>
          </p:cNvPr>
          <p:cNvGraphicFramePr/>
          <p:nvPr>
            <p:extLst>
              <p:ext uri="{D42A27DB-BD31-4B8C-83A1-F6EECF244321}">
                <p14:modId xmlns:p14="http://schemas.microsoft.com/office/powerpoint/2010/main" val="894739536"/>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40080"/>
            <a:ext cx="4818888" cy="1481328"/>
          </a:xfrm>
          <a:prstGeom prst="rect">
            <a:avLst/>
          </a:prstGeom>
        </p:spPr>
        <p:txBody>
          <a:bodyPr vert="horz" lIns="91440" tIns="45720" rIns="91440" bIns="45720" rtlCol="0" anchor="b">
            <a:normAutofit/>
          </a:bodyPr>
          <a:lstStyle/>
          <a:p>
            <a:pPr marL="151654"/>
            <a:r>
              <a:rPr lang="en-US" sz="5000" kern="1200" spc="-85">
                <a:solidFill>
                  <a:schemeClr val="tx1"/>
                </a:solidFill>
                <a:latin typeface="+mj-lt"/>
                <a:ea typeface="+mj-ea"/>
                <a:cs typeface="+mj-cs"/>
              </a:rPr>
              <a:t>The</a:t>
            </a:r>
            <a:r>
              <a:rPr lang="en-US" sz="5000" kern="1200" spc="-254">
                <a:solidFill>
                  <a:schemeClr val="tx1"/>
                </a:solidFill>
                <a:latin typeface="+mj-lt"/>
                <a:ea typeface="+mj-ea"/>
                <a:cs typeface="+mj-cs"/>
              </a:rPr>
              <a:t> </a:t>
            </a:r>
            <a:r>
              <a:rPr lang="en-US" sz="5000" kern="1200" spc="-159">
                <a:solidFill>
                  <a:schemeClr val="tx1"/>
                </a:solidFill>
                <a:latin typeface="+mj-lt"/>
                <a:ea typeface="+mj-ea"/>
                <a:cs typeface="+mj-cs"/>
              </a:rPr>
              <a:t>Role</a:t>
            </a:r>
            <a:r>
              <a:rPr lang="en-US" sz="5000" kern="1200" spc="-180">
                <a:solidFill>
                  <a:schemeClr val="tx1"/>
                </a:solidFill>
                <a:latin typeface="+mj-lt"/>
                <a:ea typeface="+mj-ea"/>
                <a:cs typeface="+mj-cs"/>
              </a:rPr>
              <a:t> </a:t>
            </a:r>
            <a:r>
              <a:rPr lang="en-US" sz="5000" kern="1200" spc="-106">
                <a:solidFill>
                  <a:schemeClr val="tx1"/>
                </a:solidFill>
                <a:latin typeface="+mj-lt"/>
                <a:ea typeface="+mj-ea"/>
                <a:cs typeface="+mj-cs"/>
              </a:rPr>
              <a:t>of</a:t>
            </a:r>
            <a:r>
              <a:rPr lang="en-US" sz="5000" kern="1200" spc="-211">
                <a:solidFill>
                  <a:schemeClr val="tx1"/>
                </a:solidFill>
                <a:latin typeface="+mj-lt"/>
                <a:ea typeface="+mj-ea"/>
                <a:cs typeface="+mj-cs"/>
              </a:rPr>
              <a:t> </a:t>
            </a:r>
            <a:r>
              <a:rPr lang="en-US" sz="5000" kern="1200" spc="-42">
                <a:solidFill>
                  <a:schemeClr val="tx1"/>
                </a:solidFill>
                <a:latin typeface="+mj-lt"/>
                <a:ea typeface="+mj-ea"/>
                <a:cs typeface="+mj-cs"/>
              </a:rPr>
              <a:t>Databases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a:blip r:embed="rId3" cstate="print"/>
          <a:stretch>
            <a:fillRect/>
          </a:stretch>
        </p:blipFill>
        <p:spPr>
          <a:xfrm>
            <a:off x="7927849" y="4097653"/>
            <a:ext cx="3633216" cy="1929431"/>
          </a:xfrm>
          <a:prstGeom prst="rect">
            <a:avLst/>
          </a:prstGeom>
        </p:spPr>
      </p:pic>
      <p:graphicFrame>
        <p:nvGraphicFramePr>
          <p:cNvPr id="14" name="object 3">
            <a:extLst>
              <a:ext uri="{FF2B5EF4-FFF2-40B4-BE49-F238E27FC236}">
                <a16:creationId xmlns:a16="http://schemas.microsoft.com/office/drawing/2014/main" id="{0DBCED84-FFC9-F8B9-2ABD-2C0B49A562B1}"/>
              </a:ext>
            </a:extLst>
          </p:cNvPr>
          <p:cNvGraphicFramePr/>
          <p:nvPr>
            <p:extLst>
              <p:ext uri="{D42A27DB-BD31-4B8C-83A1-F6EECF244321}">
                <p14:modId xmlns:p14="http://schemas.microsoft.com/office/powerpoint/2010/main" val="457954883"/>
              </p:ext>
            </p:extLst>
          </p:nvPr>
        </p:nvGraphicFramePr>
        <p:xfrm>
          <a:off x="630935" y="2660904"/>
          <a:ext cx="6343605" cy="3547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234EEC72-49B2-1083-F9DD-A0949E8245A5}"/>
              </a:ext>
            </a:extLst>
          </p:cNvPr>
          <p:cNvSpPr txBox="1"/>
          <p:nvPr/>
        </p:nvSpPr>
        <p:spPr>
          <a:xfrm>
            <a:off x="7860522" y="6208776"/>
            <a:ext cx="34454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21" dirty="0">
                <a:latin typeface="Arial MT"/>
                <a:cs typeface="Arial MT"/>
              </a:rPr>
              <a:t>Sources:</a:t>
            </a:r>
            <a:r>
              <a:rPr lang="en-GB" sz="1200" spc="465" dirty="0">
                <a:latin typeface="Arial MT"/>
                <a:cs typeface="Arial MT"/>
              </a:rPr>
              <a:t> 	</a:t>
            </a:r>
            <a:r>
              <a:rPr lang="en-GB" sz="1200" dirty="0">
                <a:latin typeface="Arial MT"/>
                <a:cs typeface="Arial MT"/>
                <a:hlinkClick r:id="rId9">
                  <a:extLst>
                    <a:ext uri="{A12FA001-AC4F-418D-AE19-62706E023703}">
                      <ahyp:hlinkClr xmlns:ahyp="http://schemas.microsoft.com/office/drawing/2018/hyperlinkcolor" val="tx"/>
                    </a:ext>
                  </a:extLst>
                </a:hlinkClick>
              </a:rPr>
              <a:t>https://www.ebi.ac.uk/chembl/;</a:t>
            </a:r>
            <a:r>
              <a:rPr lang="en-GB" sz="1200" spc="296" dirty="0">
                <a:latin typeface="Arial MT"/>
                <a:cs typeface="Arial MT"/>
              </a:rPr>
              <a:t> </a:t>
            </a:r>
            <a:br>
              <a:rPr lang="en-GB" sz="1200" spc="296" dirty="0">
                <a:latin typeface="Arial MT"/>
                <a:cs typeface="Arial MT"/>
              </a:rPr>
            </a:br>
            <a:r>
              <a:rPr lang="en-GB" sz="1200" spc="296" dirty="0">
                <a:latin typeface="Arial MT"/>
                <a:cs typeface="Arial MT"/>
              </a:rPr>
              <a:t>	</a:t>
            </a:r>
            <a:r>
              <a:rPr lang="en-GB" sz="1200" spc="-21" dirty="0">
                <a:latin typeface="Arial MT"/>
                <a:cs typeface="Arial MT"/>
              </a:rPr>
              <a:t>https://</a:t>
            </a:r>
            <a:r>
              <a:rPr lang="en-GB" sz="1200" spc="-21" dirty="0" err="1">
                <a:latin typeface="Arial MT"/>
                <a:cs typeface="Arial MT"/>
              </a:rPr>
              <a:t>pubchem.ncbi.nlm.nih.gov</a:t>
            </a:r>
            <a:r>
              <a:rPr lang="en-GB" sz="1200" spc="-21" dirty="0">
                <a:latin typeface="Arial MT"/>
                <a:cs typeface="Arial MT"/>
              </a:rPr>
              <a:t>/</a:t>
            </a:r>
            <a:endParaRPr lang="en-GB" sz="1200" dirty="0">
              <a:latin typeface="Arial MT"/>
              <a:cs typeface="Arial MT"/>
            </a:endParaRP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554416" y="586822"/>
            <a:ext cx="4052582" cy="1645920"/>
          </a:xfrm>
          <a:prstGeom prst="rect">
            <a:avLst/>
          </a:prstGeom>
        </p:spPr>
        <p:txBody>
          <a:bodyPr vert="horz" lIns="91440" tIns="45720" rIns="91440" bIns="45720" rtlCol="0" anchor="ctr">
            <a:noAutofit/>
          </a:bodyPr>
          <a:lstStyle/>
          <a:p>
            <a:pPr marL="151654"/>
            <a:r>
              <a:rPr lang="en-US" sz="3600" b="1" dirty="0"/>
              <a:t>Compounds are represented in DB by SMILES</a:t>
            </a: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p:nvPr/>
        </p:nvSpPr>
        <p:spPr>
          <a:xfrm>
            <a:off x="4671006" y="586822"/>
            <a:ext cx="6966578" cy="1645920"/>
          </a:xfrm>
          <a:prstGeom prst="rect">
            <a:avLst/>
          </a:prstGeom>
        </p:spPr>
        <p:txBody>
          <a:bodyPr vert="horz" lIns="91440" tIns="45720" rIns="91440" bIns="45720" rtlCol="0" anchor="ctr">
            <a:normAutofit/>
          </a:bodyPr>
          <a:lstStyle/>
          <a:p>
            <a:pPr marL="367728" marR="64419" indent="-228600">
              <a:lnSpc>
                <a:spcPct val="90000"/>
              </a:lnSpc>
              <a:spcBef>
                <a:spcPts val="116"/>
              </a:spcBef>
              <a:buFont typeface="Arial" panose="020B0604020202020204" pitchFamily="34" charset="0"/>
              <a:buChar char="•"/>
              <a:tabLst>
                <a:tab pos="373096" algn="l"/>
              </a:tabLst>
            </a:pPr>
            <a:r>
              <a:rPr lang="en-US" sz="2400" dirty="0"/>
              <a:t>SMILES</a:t>
            </a:r>
            <a:r>
              <a:rPr lang="en-US" sz="2400" spc="-32" dirty="0"/>
              <a:t> </a:t>
            </a:r>
            <a:r>
              <a:rPr lang="en-US" sz="2400" dirty="0"/>
              <a:t>is</a:t>
            </a:r>
            <a:r>
              <a:rPr lang="en-US" sz="2400" spc="-21" dirty="0"/>
              <a:t> </a:t>
            </a:r>
            <a:r>
              <a:rPr lang="en-US" sz="2400" dirty="0"/>
              <a:t>a</a:t>
            </a:r>
            <a:r>
              <a:rPr lang="en-US" sz="2400" spc="-21" dirty="0"/>
              <a:t> </a:t>
            </a:r>
            <a:r>
              <a:rPr lang="en-US" sz="2400" spc="-42" dirty="0"/>
              <a:t>notation</a:t>
            </a:r>
            <a:r>
              <a:rPr lang="en-US" sz="2400" spc="-21" dirty="0"/>
              <a:t> system </a:t>
            </a:r>
            <a:r>
              <a:rPr lang="en-US" sz="2400" dirty="0"/>
              <a:t>that</a:t>
            </a:r>
            <a:r>
              <a:rPr lang="en-US" sz="2400" spc="-106" dirty="0"/>
              <a:t> </a:t>
            </a:r>
            <a:r>
              <a:rPr lang="en-US" sz="2400" spc="-116" dirty="0"/>
              <a:t>encodes</a:t>
            </a:r>
            <a:r>
              <a:rPr lang="en-US" sz="2400" spc="-63" dirty="0"/>
              <a:t> </a:t>
            </a:r>
            <a:r>
              <a:rPr lang="en-US" sz="2400" spc="-21" dirty="0"/>
              <a:t>the</a:t>
            </a:r>
            <a:r>
              <a:rPr lang="en-US" sz="2400" spc="-74" dirty="0"/>
              <a:t> </a:t>
            </a:r>
            <a:r>
              <a:rPr lang="en-US" sz="2400" spc="-63" dirty="0"/>
              <a:t>structure</a:t>
            </a:r>
            <a:r>
              <a:rPr lang="en-US" sz="2400" spc="-74" dirty="0"/>
              <a:t> </a:t>
            </a:r>
            <a:r>
              <a:rPr lang="en-US" sz="2400" spc="-53" dirty="0"/>
              <a:t>of 	</a:t>
            </a:r>
            <a:r>
              <a:rPr lang="en-US" sz="2400" dirty="0"/>
              <a:t>a</a:t>
            </a:r>
            <a:r>
              <a:rPr lang="en-US" sz="2400" spc="-85" dirty="0"/>
              <a:t> </a:t>
            </a:r>
            <a:r>
              <a:rPr lang="en-US" sz="2400" spc="-95" dirty="0"/>
              <a:t>compound</a:t>
            </a:r>
            <a:r>
              <a:rPr lang="en-US" sz="2400" spc="-85" dirty="0"/>
              <a:t> </a:t>
            </a:r>
            <a:r>
              <a:rPr lang="en-US" sz="2400" spc="-42" dirty="0"/>
              <a:t>as</a:t>
            </a:r>
            <a:r>
              <a:rPr lang="en-US" sz="2400" spc="-74" dirty="0"/>
              <a:t> </a:t>
            </a:r>
            <a:r>
              <a:rPr lang="en-US" sz="2400" dirty="0"/>
              <a:t>a</a:t>
            </a:r>
            <a:r>
              <a:rPr lang="en-US" sz="2400" spc="-85" dirty="0"/>
              <a:t> </a:t>
            </a:r>
            <a:r>
              <a:rPr lang="en-US" sz="2400" spc="-63" dirty="0"/>
              <a:t>linear</a:t>
            </a:r>
            <a:r>
              <a:rPr lang="en-US" sz="2400" spc="-85" dirty="0"/>
              <a:t> </a:t>
            </a:r>
            <a:r>
              <a:rPr lang="en-US" sz="2400" spc="-74" dirty="0"/>
              <a:t>string </a:t>
            </a:r>
            <a:r>
              <a:rPr lang="en-US" sz="2400" dirty="0"/>
              <a:t>of</a:t>
            </a:r>
            <a:r>
              <a:rPr lang="en-US" sz="2400" spc="-127" dirty="0"/>
              <a:t> </a:t>
            </a:r>
            <a:r>
              <a:rPr lang="en-US" sz="2400" spc="-21" dirty="0"/>
              <a:t>symbols.</a:t>
            </a:r>
            <a:endParaRPr lang="en-US" sz="2400" dirty="0"/>
          </a:p>
          <a:p>
            <a:pPr marL="367728" marR="84551" indent="-228600">
              <a:lnSpc>
                <a:spcPct val="90000"/>
              </a:lnSpc>
              <a:spcBef>
                <a:spcPts val="634"/>
              </a:spcBef>
              <a:buFont typeface="Arial" panose="020B0604020202020204" pitchFamily="34" charset="0"/>
              <a:buChar char="•"/>
              <a:tabLst>
                <a:tab pos="373096" algn="l"/>
              </a:tabLst>
            </a:pPr>
            <a:r>
              <a:rPr lang="en-US" sz="2400" dirty="0"/>
              <a:t>It</a:t>
            </a:r>
            <a:r>
              <a:rPr lang="en-US" sz="2400" spc="-159" dirty="0"/>
              <a:t> </a:t>
            </a:r>
            <a:r>
              <a:rPr lang="en-US" sz="2400" spc="-95" dirty="0"/>
              <a:t>has </a:t>
            </a:r>
            <a:r>
              <a:rPr lang="en-US" sz="2400" spc="-21" dirty="0"/>
              <a:t>the</a:t>
            </a:r>
            <a:r>
              <a:rPr lang="en-US" sz="2400" spc="-116" dirty="0"/>
              <a:t> </a:t>
            </a:r>
            <a:r>
              <a:rPr lang="en-US" sz="2400" spc="-21" dirty="0"/>
              <a:t>necessary </a:t>
            </a:r>
            <a:r>
              <a:rPr lang="en-US" sz="2400" spc="-74" dirty="0"/>
              <a:t>information</a:t>
            </a:r>
            <a:r>
              <a:rPr lang="en-US" sz="2400" spc="-11" dirty="0"/>
              <a:t> </a:t>
            </a:r>
            <a:r>
              <a:rPr lang="en-US" sz="2400" dirty="0"/>
              <a:t>to </a:t>
            </a:r>
            <a:r>
              <a:rPr lang="en-US" sz="2400" spc="-116" dirty="0"/>
              <a:t>generate</a:t>
            </a:r>
            <a:r>
              <a:rPr lang="en-US" sz="2400" dirty="0"/>
              <a:t> </a:t>
            </a:r>
            <a:r>
              <a:rPr lang="en-US" sz="2400" spc="-74" dirty="0"/>
              <a:t>other </a:t>
            </a:r>
            <a:r>
              <a:rPr lang="en-US" sz="2400" spc="-106" dirty="0"/>
              <a:t>representations</a:t>
            </a:r>
            <a:r>
              <a:rPr lang="en-US" sz="2400" spc="-32" dirty="0"/>
              <a:t> </a:t>
            </a:r>
            <a:r>
              <a:rPr lang="en-US" sz="2400" dirty="0"/>
              <a:t>of</a:t>
            </a:r>
            <a:r>
              <a:rPr lang="en-US" sz="2400" spc="-21" dirty="0"/>
              <a:t> </a:t>
            </a:r>
            <a:r>
              <a:rPr lang="en-US" sz="2400" spc="-53" dirty="0"/>
              <a:t>the </a:t>
            </a:r>
            <a:r>
              <a:rPr lang="en-US" sz="2400" spc="-21" dirty="0"/>
              <a:t>molecule.</a:t>
            </a:r>
            <a:endParaRPr lang="en-US" sz="2400" dirty="0"/>
          </a:p>
        </p:txBody>
      </p:sp>
      <p:pic>
        <p:nvPicPr>
          <p:cNvPr id="4" name="object 4" descr="A chemical structure with red lines&#10;&#10;Description automatically generated"/>
          <p:cNvPicPr/>
          <p:nvPr/>
        </p:nvPicPr>
        <p:blipFill>
          <a:blip r:embed="rId3" cstate="print"/>
          <a:stretch>
            <a:fillRect/>
          </a:stretch>
        </p:blipFill>
        <p:spPr>
          <a:xfrm>
            <a:off x="2779058" y="2734056"/>
            <a:ext cx="7703465" cy="3128862"/>
          </a:xfrm>
          <a:prstGeom prst="rect">
            <a:avLst/>
          </a:prstGeom>
        </p:spPr>
      </p:pic>
      <p:sp>
        <p:nvSpPr>
          <p:cNvPr id="16" name="TextBox 15">
            <a:extLst>
              <a:ext uri="{FF2B5EF4-FFF2-40B4-BE49-F238E27FC236}">
                <a16:creationId xmlns:a16="http://schemas.microsoft.com/office/drawing/2014/main" id="{F0226469-8E94-234E-0CB5-1A1C6FD6456B}"/>
              </a:ext>
            </a:extLst>
          </p:cNvPr>
          <p:cNvSpPr txBox="1"/>
          <p:nvPr/>
        </p:nvSpPr>
        <p:spPr>
          <a:xfrm>
            <a:off x="3980329" y="6399460"/>
            <a:ext cx="6096000" cy="276999"/>
          </a:xfrm>
          <a:prstGeom prst="rect">
            <a:avLst/>
          </a:prstGeom>
          <a:noFill/>
        </p:spPr>
        <p:txBody>
          <a:bodyPr wrap="square">
            <a:spAutoFit/>
          </a:bodyPr>
          <a:lstStyle/>
          <a:p>
            <a:r>
              <a:rPr lang="en-GB" sz="1200" spc="-63" dirty="0" err="1">
                <a:latin typeface="Arial MT"/>
                <a:cs typeface="Arial MT"/>
              </a:rPr>
              <a:t>Kekulé</a:t>
            </a:r>
            <a:r>
              <a:rPr lang="en-GB" sz="1200" spc="21" dirty="0">
                <a:latin typeface="Arial MT"/>
                <a:cs typeface="Arial MT"/>
              </a:rPr>
              <a:t> </a:t>
            </a:r>
            <a:r>
              <a:rPr lang="en-GB" sz="1200" dirty="0">
                <a:latin typeface="Arial MT"/>
                <a:cs typeface="Arial MT"/>
              </a:rPr>
              <a:t>diagram</a:t>
            </a:r>
            <a:r>
              <a:rPr lang="en-GB" sz="1200" spc="11" dirty="0">
                <a:latin typeface="Arial MT"/>
                <a:cs typeface="Arial MT"/>
              </a:rPr>
              <a:t> </a:t>
            </a:r>
            <a:r>
              <a:rPr lang="en-GB" sz="1200" dirty="0">
                <a:latin typeface="Arial MT"/>
                <a:cs typeface="Arial MT"/>
              </a:rPr>
              <a:t>and</a:t>
            </a:r>
            <a:r>
              <a:rPr lang="en-GB" sz="1200" spc="21" dirty="0">
                <a:latin typeface="Arial MT"/>
                <a:cs typeface="Arial MT"/>
              </a:rPr>
              <a:t> </a:t>
            </a:r>
            <a:r>
              <a:rPr lang="en-GB" sz="1200" dirty="0">
                <a:latin typeface="Arial MT"/>
                <a:cs typeface="Arial MT"/>
              </a:rPr>
              <a:t>SMILES</a:t>
            </a:r>
            <a:r>
              <a:rPr lang="en-GB" sz="1200" spc="21" dirty="0">
                <a:latin typeface="Arial MT"/>
                <a:cs typeface="Arial MT"/>
              </a:rPr>
              <a:t> </a:t>
            </a:r>
            <a:r>
              <a:rPr lang="en-GB" sz="1200" dirty="0">
                <a:latin typeface="Arial MT"/>
                <a:cs typeface="Arial MT"/>
              </a:rPr>
              <a:t>of</a:t>
            </a:r>
            <a:r>
              <a:rPr lang="en-GB" sz="1200" spc="11" dirty="0">
                <a:latin typeface="Arial MT"/>
                <a:cs typeface="Arial MT"/>
              </a:rPr>
              <a:t> </a:t>
            </a:r>
            <a:r>
              <a:rPr lang="en-GB" sz="1200" dirty="0">
                <a:latin typeface="Arial MT"/>
                <a:cs typeface="Arial MT"/>
              </a:rPr>
              <a:t>Aspirin.</a:t>
            </a:r>
            <a:r>
              <a:rPr lang="en-GB" sz="1200" spc="127" dirty="0">
                <a:latin typeface="Arial MT"/>
                <a:cs typeface="Arial MT"/>
              </a:rPr>
              <a:t> </a:t>
            </a:r>
            <a:r>
              <a:rPr lang="en-GB" sz="1200" spc="-21" dirty="0">
                <a:latin typeface="Arial MT"/>
                <a:cs typeface="Arial MT"/>
              </a:rPr>
              <a:t>Source:</a:t>
            </a:r>
            <a:r>
              <a:rPr lang="en-GB" sz="1200" spc="127" dirty="0">
                <a:latin typeface="Arial MT"/>
                <a:cs typeface="Arial MT"/>
              </a:rPr>
              <a:t> </a:t>
            </a:r>
            <a:r>
              <a:rPr lang="en-GB" sz="1200" dirty="0">
                <a:latin typeface="Arial MT"/>
                <a:cs typeface="Arial MT"/>
              </a:rPr>
              <a:t>public</a:t>
            </a:r>
            <a:r>
              <a:rPr lang="en-GB" sz="1200" spc="11" dirty="0">
                <a:latin typeface="Arial MT"/>
                <a:cs typeface="Arial MT"/>
              </a:rPr>
              <a:t> </a:t>
            </a:r>
            <a:r>
              <a:rPr lang="en-GB" sz="1200" spc="-21" dirty="0">
                <a:latin typeface="Arial MT"/>
                <a:cs typeface="Arial MT"/>
              </a:rPr>
              <a:t>domain</a:t>
            </a:r>
            <a:endParaRPr lang="pt-PT" sz="1200" dirty="0"/>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0" y="609600"/>
            <a:ext cx="4577541" cy="1330839"/>
          </a:xfrm>
          <a:prstGeom prst="rect">
            <a:avLst/>
          </a:prstGeom>
        </p:spPr>
        <p:txBody>
          <a:bodyPr vert="horz" lIns="91440" tIns="45720" rIns="91440" bIns="45720" rtlCol="0" anchor="ctr">
            <a:normAutofit/>
          </a:bodyPr>
          <a:lstStyle/>
          <a:p>
            <a:pPr marL="151654"/>
            <a:r>
              <a:rPr lang="en-US" kern="1200" dirty="0">
                <a:solidFill>
                  <a:schemeClr val="tx1"/>
                </a:solidFill>
                <a:latin typeface="+mj-lt"/>
                <a:ea typeface="+mj-ea"/>
                <a:cs typeface="+mj-cs"/>
              </a:rPr>
              <a:t>Hit</a:t>
            </a:r>
            <a:r>
              <a:rPr lang="en-US" kern="1200" spc="-53" dirty="0">
                <a:solidFill>
                  <a:schemeClr val="tx1"/>
                </a:solidFill>
                <a:latin typeface="+mj-lt"/>
                <a:ea typeface="+mj-ea"/>
                <a:cs typeface="+mj-cs"/>
              </a:rPr>
              <a:t> </a:t>
            </a:r>
            <a:r>
              <a:rPr lang="en-US" kern="1200" spc="-63" dirty="0">
                <a:solidFill>
                  <a:schemeClr val="tx1"/>
                </a:solidFill>
                <a:latin typeface="+mj-lt"/>
                <a:ea typeface="+mj-ea"/>
                <a:cs typeface="+mj-cs"/>
              </a:rPr>
              <a:t>Identification</a:t>
            </a:r>
          </a:p>
        </p:txBody>
      </p:sp>
      <p:sp>
        <p:nvSpPr>
          <p:cNvPr id="3" name="object 3"/>
          <p:cNvSpPr txBox="1"/>
          <p:nvPr/>
        </p:nvSpPr>
        <p:spPr>
          <a:xfrm>
            <a:off x="125506" y="2194102"/>
            <a:ext cx="4894729" cy="3908586"/>
          </a:xfrm>
          <a:prstGeom prst="rect">
            <a:avLst/>
          </a:prstGeom>
        </p:spPr>
        <p:txBody>
          <a:bodyPr vert="horz" lIns="91440" tIns="45720" rIns="91440" bIns="45720" rtlCol="0">
            <a:normAutofit/>
          </a:bodyPr>
          <a:lstStyle/>
          <a:p>
            <a:pPr marL="367728" marR="134207" indent="-228600">
              <a:lnSpc>
                <a:spcPct val="90000"/>
              </a:lnSpc>
              <a:spcBef>
                <a:spcPts val="116"/>
              </a:spcBef>
              <a:buFont typeface="Arial" panose="020B0604020202020204" pitchFamily="34" charset="0"/>
              <a:buChar char="•"/>
              <a:tabLst>
                <a:tab pos="373096" algn="l"/>
              </a:tabLst>
            </a:pPr>
            <a:r>
              <a:rPr lang="en-US" sz="2400" spc="-85" dirty="0"/>
              <a:t>High-</a:t>
            </a:r>
            <a:r>
              <a:rPr lang="en-US" sz="2400" spc="-63" dirty="0"/>
              <a:t>throughput</a:t>
            </a:r>
            <a:r>
              <a:rPr lang="en-US" sz="2400" spc="63" dirty="0"/>
              <a:t> </a:t>
            </a:r>
            <a:r>
              <a:rPr lang="en-US" sz="2400" spc="-21" dirty="0"/>
              <a:t>screening 	</a:t>
            </a:r>
            <a:r>
              <a:rPr lang="en-US" sz="2400" dirty="0"/>
              <a:t>(HTS):</a:t>
            </a:r>
            <a:r>
              <a:rPr lang="en-US" sz="2400" spc="32" dirty="0"/>
              <a:t> </a:t>
            </a:r>
            <a:endParaRPr lang="en-US" sz="2400" dirty="0"/>
          </a:p>
          <a:p>
            <a:pPr marL="824928" marR="134207" lvl="1" indent="-228600">
              <a:lnSpc>
                <a:spcPct val="90000"/>
              </a:lnSpc>
              <a:spcBef>
                <a:spcPts val="116"/>
              </a:spcBef>
              <a:buFont typeface="Arial" panose="020B0604020202020204" pitchFamily="34" charset="0"/>
              <a:buChar char="•"/>
              <a:tabLst>
                <a:tab pos="373096" algn="l"/>
              </a:tabLst>
            </a:pPr>
            <a:r>
              <a:rPr lang="en-US" sz="2400" dirty="0"/>
              <a:t>a</a:t>
            </a:r>
            <a:r>
              <a:rPr lang="en-US" sz="2400" spc="32" dirty="0"/>
              <a:t> </a:t>
            </a:r>
            <a:r>
              <a:rPr lang="en-US" sz="2400" spc="-116" dirty="0"/>
              <a:t>common</a:t>
            </a:r>
            <a:r>
              <a:rPr lang="en-US" sz="2400" spc="42" dirty="0"/>
              <a:t> </a:t>
            </a:r>
            <a:r>
              <a:rPr lang="en-US" sz="2400" spc="-95" dirty="0"/>
              <a:t>method </a:t>
            </a:r>
            <a:r>
              <a:rPr lang="en-US" sz="2400" spc="-42" dirty="0"/>
              <a:t>for</a:t>
            </a:r>
            <a:r>
              <a:rPr lang="en-US" sz="2400" spc="-63" dirty="0"/>
              <a:t> </a:t>
            </a:r>
            <a:r>
              <a:rPr lang="en-US" sz="2400" dirty="0"/>
              <a:t>hit</a:t>
            </a:r>
            <a:r>
              <a:rPr lang="en-US" sz="2400" spc="-53" dirty="0"/>
              <a:t> </a:t>
            </a:r>
            <a:r>
              <a:rPr lang="en-US" sz="2400" spc="-21" dirty="0"/>
              <a:t>identification.</a:t>
            </a:r>
            <a:endParaRPr lang="en-US" sz="2400" dirty="0"/>
          </a:p>
          <a:p>
            <a:pPr marL="367728" marR="64419" indent="-228600">
              <a:lnSpc>
                <a:spcPct val="90000"/>
              </a:lnSpc>
              <a:spcBef>
                <a:spcPts val="634"/>
              </a:spcBef>
              <a:buFont typeface="Arial" panose="020B0604020202020204" pitchFamily="34" charset="0"/>
              <a:buChar char="•"/>
              <a:tabLst>
                <a:tab pos="373096" algn="l"/>
              </a:tabLst>
            </a:pPr>
            <a:r>
              <a:rPr lang="en-US" sz="2400" dirty="0"/>
              <a:t>CADD</a:t>
            </a:r>
            <a:r>
              <a:rPr lang="en-US" sz="2400" spc="380" dirty="0"/>
              <a:t> </a:t>
            </a:r>
            <a:r>
              <a:rPr lang="en-US" sz="2400" spc="-21" dirty="0"/>
              <a:t>methods </a:t>
            </a:r>
            <a:r>
              <a:rPr lang="en-US" sz="2400" spc="-95" dirty="0"/>
              <a:t>complementing</a:t>
            </a:r>
            <a:r>
              <a:rPr lang="en-US" sz="2400" spc="137" dirty="0"/>
              <a:t> </a:t>
            </a:r>
            <a:r>
              <a:rPr lang="en-US" sz="2400" dirty="0"/>
              <a:t>HTS</a:t>
            </a:r>
            <a:r>
              <a:rPr lang="en-US" sz="2400" spc="169" dirty="0"/>
              <a:t> </a:t>
            </a:r>
            <a:r>
              <a:rPr lang="en-US" sz="2400" spc="-95" dirty="0"/>
              <a:t>include: </a:t>
            </a:r>
          </a:p>
          <a:p>
            <a:pPr marL="824928" marR="64419" lvl="1" indent="-228600">
              <a:lnSpc>
                <a:spcPct val="90000"/>
              </a:lnSpc>
              <a:spcBef>
                <a:spcPts val="634"/>
              </a:spcBef>
              <a:buFont typeface="Arial" panose="020B0604020202020204" pitchFamily="34" charset="0"/>
              <a:buChar char="•"/>
              <a:tabLst>
                <a:tab pos="373096" algn="l"/>
              </a:tabLst>
            </a:pPr>
            <a:r>
              <a:rPr lang="en-US" sz="2400" dirty="0"/>
              <a:t>Virtual</a:t>
            </a:r>
            <a:r>
              <a:rPr lang="en-US" sz="2400" spc="-32" dirty="0"/>
              <a:t> </a:t>
            </a:r>
            <a:r>
              <a:rPr lang="en-US" sz="2400" spc="-21" dirty="0"/>
              <a:t>Screening</a:t>
            </a:r>
          </a:p>
          <a:p>
            <a:pPr marL="824928" marR="64419" lvl="1" indent="-228600">
              <a:lnSpc>
                <a:spcPct val="90000"/>
              </a:lnSpc>
              <a:spcBef>
                <a:spcPts val="634"/>
              </a:spcBef>
              <a:buFont typeface="Arial" panose="020B0604020202020204" pitchFamily="34" charset="0"/>
              <a:buChar char="•"/>
              <a:tabLst>
                <a:tab pos="373096" algn="l"/>
              </a:tabLst>
            </a:pPr>
            <a:r>
              <a:rPr lang="en-US" sz="2400" spc="-21" dirty="0"/>
              <a:t>Quantitative</a:t>
            </a:r>
            <a:r>
              <a:rPr lang="en-US" sz="2400" dirty="0"/>
              <a:t> </a:t>
            </a:r>
            <a:r>
              <a:rPr lang="en-US" sz="2400" spc="-42" dirty="0"/>
              <a:t>Structure-</a:t>
            </a:r>
            <a:r>
              <a:rPr lang="en-US" sz="2400" spc="-21" dirty="0"/>
              <a:t>Activity </a:t>
            </a:r>
            <a:r>
              <a:rPr lang="en-US" sz="2400" spc="-63" dirty="0"/>
              <a:t>Relationship</a:t>
            </a:r>
            <a:r>
              <a:rPr lang="en-US" sz="2400" spc="53" dirty="0"/>
              <a:t> </a:t>
            </a:r>
            <a:r>
              <a:rPr lang="en-US" sz="2400" spc="-21" dirty="0"/>
              <a:t>(QSAR) </a:t>
            </a:r>
            <a:r>
              <a:rPr lang="en-US" sz="2400" spc="-74" dirty="0"/>
              <a:t>analysis</a:t>
            </a:r>
          </a:p>
          <a:p>
            <a:pPr marL="824928" marR="64419" lvl="1" indent="-228600">
              <a:lnSpc>
                <a:spcPct val="90000"/>
              </a:lnSpc>
              <a:spcBef>
                <a:spcPts val="634"/>
              </a:spcBef>
              <a:buFont typeface="Arial" panose="020B0604020202020204" pitchFamily="34" charset="0"/>
              <a:buChar char="•"/>
              <a:tabLst>
                <a:tab pos="373096" algn="l"/>
              </a:tabLst>
            </a:pPr>
            <a:r>
              <a:rPr lang="en-US" sz="2400" spc="-42" dirty="0"/>
              <a:t>etc.</a:t>
            </a:r>
            <a:endParaRPr lang="en-US" sz="2400" dirty="0"/>
          </a:p>
        </p:txBody>
      </p:sp>
      <p:pic>
        <p:nvPicPr>
          <p:cNvPr id="4" name="object 4"/>
          <p:cNvPicPr/>
          <p:nvPr/>
        </p:nvPicPr>
        <p:blipFill>
          <a:blip r:embed="rId3" cstate="print"/>
          <a:stretch>
            <a:fillRect/>
          </a:stretch>
        </p:blipFill>
        <p:spPr>
          <a:xfrm>
            <a:off x="5008193" y="1219200"/>
            <a:ext cx="6921196" cy="4374776"/>
          </a:xfrm>
          <a:prstGeom prst="rect">
            <a:avLst/>
          </a:prstGeom>
        </p:spPr>
      </p:pic>
      <p:sp>
        <p:nvSpPr>
          <p:cNvPr id="14" name="TextBox 13">
            <a:extLst>
              <a:ext uri="{FF2B5EF4-FFF2-40B4-BE49-F238E27FC236}">
                <a16:creationId xmlns:a16="http://schemas.microsoft.com/office/drawing/2014/main" id="{E0F11D2B-2C86-FFDC-BC67-A9550ECA6CE2}"/>
              </a:ext>
            </a:extLst>
          </p:cNvPr>
          <p:cNvSpPr txBox="1"/>
          <p:nvPr/>
        </p:nvSpPr>
        <p:spPr>
          <a:xfrm>
            <a:off x="5653438" y="6229217"/>
            <a:ext cx="6096000" cy="276999"/>
          </a:xfrm>
          <a:prstGeom prst="rect">
            <a:avLst/>
          </a:prstGeom>
          <a:noFill/>
        </p:spPr>
        <p:txBody>
          <a:bodyPr wrap="square">
            <a:spAutoFit/>
          </a:bodyPr>
          <a:lstStyle/>
          <a:p>
            <a:r>
              <a:rPr lang="en-GB" sz="1200" spc="-21" dirty="0">
                <a:latin typeface="Arial MT"/>
                <a:cs typeface="Arial MT"/>
              </a:rPr>
              <a:t>Overview</a:t>
            </a:r>
            <a:r>
              <a:rPr lang="en-GB" sz="1200" spc="85" dirty="0">
                <a:latin typeface="Arial MT"/>
                <a:cs typeface="Arial MT"/>
              </a:rPr>
              <a:t> </a:t>
            </a:r>
            <a:r>
              <a:rPr lang="en-GB" sz="1200" dirty="0">
                <a:latin typeface="Arial MT"/>
                <a:cs typeface="Arial MT"/>
              </a:rPr>
              <a:t>of</a:t>
            </a:r>
            <a:r>
              <a:rPr lang="en-GB" sz="1200" spc="85" dirty="0">
                <a:latin typeface="Arial MT"/>
                <a:cs typeface="Arial MT"/>
              </a:rPr>
              <a:t> </a:t>
            </a:r>
            <a:r>
              <a:rPr lang="en-GB" sz="1200" dirty="0">
                <a:latin typeface="Arial MT"/>
                <a:cs typeface="Arial MT"/>
              </a:rPr>
              <a:t>computer</a:t>
            </a:r>
            <a:r>
              <a:rPr lang="en-GB" sz="1200" spc="74" dirty="0">
                <a:latin typeface="Arial MT"/>
                <a:cs typeface="Arial MT"/>
              </a:rPr>
              <a:t> </a:t>
            </a:r>
            <a:r>
              <a:rPr lang="en-GB" sz="1200" spc="-53" dirty="0">
                <a:latin typeface="Arial MT"/>
                <a:cs typeface="Arial MT"/>
              </a:rPr>
              <a:t>assisted</a:t>
            </a:r>
            <a:r>
              <a:rPr lang="en-GB" sz="1200" spc="85" dirty="0">
                <a:latin typeface="Arial MT"/>
                <a:cs typeface="Arial MT"/>
              </a:rPr>
              <a:t> </a:t>
            </a:r>
            <a:r>
              <a:rPr lang="en-GB" sz="1200" dirty="0">
                <a:latin typeface="Arial MT"/>
                <a:cs typeface="Arial MT"/>
              </a:rPr>
              <a:t>hit</a:t>
            </a:r>
            <a:r>
              <a:rPr lang="en-GB" sz="1200" spc="85" dirty="0">
                <a:latin typeface="Arial MT"/>
                <a:cs typeface="Arial MT"/>
              </a:rPr>
              <a:t> </a:t>
            </a:r>
            <a:r>
              <a:rPr lang="en-GB" sz="1200" dirty="0">
                <a:latin typeface="Arial MT"/>
                <a:cs typeface="Arial MT"/>
              </a:rPr>
              <a:t>identification.</a:t>
            </a:r>
            <a:r>
              <a:rPr lang="en-GB" sz="1200" spc="211" dirty="0">
                <a:latin typeface="Arial MT"/>
                <a:cs typeface="Arial MT"/>
              </a:rPr>
              <a:t> </a:t>
            </a:r>
            <a:r>
              <a:rPr lang="en-GB" sz="1200" spc="-21" dirty="0">
                <a:latin typeface="Arial MT"/>
                <a:cs typeface="Arial MT"/>
              </a:rPr>
              <a:t>Source:</a:t>
            </a:r>
            <a:r>
              <a:rPr lang="en-GB" sz="1200" spc="201" dirty="0">
                <a:latin typeface="Arial MT"/>
                <a:cs typeface="Arial MT"/>
              </a:rPr>
              <a:t> </a:t>
            </a:r>
            <a:r>
              <a:rPr lang="en-GB" sz="1200" spc="-21" dirty="0">
                <a:latin typeface="Arial MT"/>
                <a:cs typeface="Arial MT"/>
              </a:rPr>
              <a:t>10.1016/j.ejps.2022.106324</a:t>
            </a:r>
            <a:endParaRPr lang="pt-PT" sz="1200" dirty="0"/>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838200" y="609600"/>
            <a:ext cx="3739341" cy="1330839"/>
          </a:xfrm>
          <a:prstGeom prst="rect">
            <a:avLst/>
          </a:prstGeom>
        </p:spPr>
        <p:txBody>
          <a:bodyPr vert="horz" lIns="91440" tIns="45720" rIns="91440" bIns="45720" rtlCol="0" anchor="ctr">
            <a:normAutofit/>
          </a:bodyPr>
          <a:lstStyle/>
          <a:p>
            <a:pPr marL="151654"/>
            <a:r>
              <a:rPr lang="en-US" kern="1200" spc="-222">
                <a:solidFill>
                  <a:schemeClr val="tx1"/>
                </a:solidFill>
                <a:latin typeface="+mj-lt"/>
                <a:ea typeface="+mj-ea"/>
                <a:cs typeface="+mj-cs"/>
              </a:rPr>
              <a:t>Lead</a:t>
            </a:r>
            <a:r>
              <a:rPr lang="en-US" kern="1200" spc="-106">
                <a:solidFill>
                  <a:schemeClr val="tx1"/>
                </a:solidFill>
                <a:latin typeface="+mj-lt"/>
                <a:ea typeface="+mj-ea"/>
                <a:cs typeface="+mj-cs"/>
              </a:rPr>
              <a:t> </a:t>
            </a:r>
            <a:r>
              <a:rPr lang="en-US" kern="1200" spc="-21">
                <a:solidFill>
                  <a:schemeClr val="tx1"/>
                </a:solidFill>
                <a:latin typeface="+mj-lt"/>
                <a:ea typeface="+mj-ea"/>
                <a:cs typeface="+mj-cs"/>
              </a:rPr>
              <a:t>Optimization</a:t>
            </a:r>
          </a:p>
        </p:txBody>
      </p:sp>
      <p:sp>
        <p:nvSpPr>
          <p:cNvPr id="3" name="object 3"/>
          <p:cNvSpPr txBox="1"/>
          <p:nvPr/>
        </p:nvSpPr>
        <p:spPr>
          <a:xfrm>
            <a:off x="862367" y="2194102"/>
            <a:ext cx="4188910" cy="3908586"/>
          </a:xfrm>
          <a:prstGeom prst="rect">
            <a:avLst/>
          </a:prstGeom>
        </p:spPr>
        <p:txBody>
          <a:bodyPr vert="horz" lIns="91440" tIns="45720" rIns="91440" bIns="45720" rtlCol="0">
            <a:normAutofit/>
          </a:bodyPr>
          <a:lstStyle>
            <a:defPPr>
              <a:defRPr lang="en-NL"/>
            </a:defPPr>
            <a:lvl1pPr marL="367728" marR="134207" indent="-228600">
              <a:lnSpc>
                <a:spcPct val="90000"/>
              </a:lnSpc>
              <a:spcBef>
                <a:spcPts val="116"/>
              </a:spcBef>
              <a:buFont typeface="Arial" panose="020B0604020202020204" pitchFamily="34" charset="0"/>
              <a:buChar char="•"/>
              <a:tabLst>
                <a:tab pos="373096" algn="l"/>
              </a:tabLst>
              <a:defRPr sz="2400" spc="-85"/>
            </a:lvl1pPr>
            <a:lvl2pPr marL="824928" marR="134207" lvl="1" indent="-228600">
              <a:lnSpc>
                <a:spcPct val="90000"/>
              </a:lnSpc>
              <a:spcBef>
                <a:spcPts val="116"/>
              </a:spcBef>
              <a:buFont typeface="Arial" panose="020B0604020202020204" pitchFamily="34" charset="0"/>
              <a:buChar char="•"/>
              <a:tabLst>
                <a:tab pos="373096" algn="l"/>
              </a:tabLst>
              <a:defRPr sz="2400"/>
            </a:lvl2pPr>
          </a:lstStyle>
          <a:p>
            <a:r>
              <a:rPr lang="en-US" dirty="0"/>
              <a:t>Lead optimization involves modifying the lead to improve its properties.</a:t>
            </a:r>
            <a:br>
              <a:rPr lang="en-US" dirty="0"/>
            </a:br>
            <a:endParaRPr lang="en-US" dirty="0"/>
          </a:p>
          <a:p>
            <a:r>
              <a:rPr lang="en-US" dirty="0" err="1"/>
              <a:t>Chemoinformatics</a:t>
            </a:r>
            <a:r>
              <a:rPr lang="en-US" dirty="0"/>
              <a:t> has been 	integrated with ML/AI methods to increase the 	efficiency of optimizing leads.</a:t>
            </a:r>
          </a:p>
        </p:txBody>
      </p:sp>
      <p:pic>
        <p:nvPicPr>
          <p:cNvPr id="4" name="object 4"/>
          <p:cNvPicPr/>
          <p:nvPr/>
        </p:nvPicPr>
        <p:blipFill>
          <a:blip r:embed="rId3" cstate="print"/>
          <a:stretch>
            <a:fillRect/>
          </a:stretch>
        </p:blipFill>
        <p:spPr>
          <a:xfrm>
            <a:off x="5445457" y="1200399"/>
            <a:ext cx="6155141" cy="4480942"/>
          </a:xfrm>
          <a:prstGeom prst="rect">
            <a:avLst/>
          </a:prstGeom>
        </p:spPr>
      </p:pic>
      <p:sp>
        <p:nvSpPr>
          <p:cNvPr id="14" name="TextBox 13">
            <a:extLst>
              <a:ext uri="{FF2B5EF4-FFF2-40B4-BE49-F238E27FC236}">
                <a16:creationId xmlns:a16="http://schemas.microsoft.com/office/drawing/2014/main" id="{38493B55-FA98-66B7-06D3-50275252A96E}"/>
              </a:ext>
            </a:extLst>
          </p:cNvPr>
          <p:cNvSpPr txBox="1"/>
          <p:nvPr/>
        </p:nvSpPr>
        <p:spPr>
          <a:xfrm>
            <a:off x="5450538" y="6076667"/>
            <a:ext cx="6347281" cy="646331"/>
          </a:xfrm>
          <a:prstGeom prst="rect">
            <a:avLst/>
          </a:prstGeom>
          <a:noFill/>
        </p:spPr>
        <p:txBody>
          <a:bodyPr wrap="square">
            <a:spAutoFit/>
          </a:bodyPr>
          <a:lstStyle/>
          <a:p>
            <a:r>
              <a:rPr lang="en-GB" sz="1200" dirty="0">
                <a:latin typeface="Arial MT"/>
                <a:cs typeface="Arial MT"/>
              </a:rPr>
              <a:t>The</a:t>
            </a:r>
            <a:r>
              <a:rPr lang="en-GB" sz="1200" spc="74" dirty="0">
                <a:latin typeface="Arial MT"/>
                <a:cs typeface="Arial MT"/>
              </a:rPr>
              <a:t> </a:t>
            </a:r>
            <a:r>
              <a:rPr lang="en-GB" sz="1200" dirty="0">
                <a:latin typeface="Arial MT"/>
                <a:cs typeface="Arial MT"/>
              </a:rPr>
              <a:t>t-SNE</a:t>
            </a:r>
            <a:r>
              <a:rPr lang="en-GB" sz="1200" spc="85" dirty="0">
                <a:latin typeface="Arial MT"/>
                <a:cs typeface="Arial MT"/>
              </a:rPr>
              <a:t> </a:t>
            </a:r>
            <a:r>
              <a:rPr lang="en-GB" sz="1200" dirty="0">
                <a:latin typeface="Arial MT"/>
                <a:cs typeface="Arial MT"/>
              </a:rPr>
              <a:t>projection</a:t>
            </a:r>
            <a:r>
              <a:rPr lang="en-GB" sz="1200" spc="74" dirty="0">
                <a:latin typeface="Arial MT"/>
                <a:cs typeface="Arial MT"/>
              </a:rPr>
              <a:t> </a:t>
            </a:r>
            <a:r>
              <a:rPr lang="en-GB" sz="1200" spc="-63" dirty="0">
                <a:latin typeface="Arial MT"/>
                <a:cs typeface="Arial MT"/>
              </a:rPr>
              <a:t>shows</a:t>
            </a:r>
            <a:r>
              <a:rPr lang="en-GB" sz="1200" spc="74" dirty="0">
                <a:latin typeface="Arial MT"/>
                <a:cs typeface="Arial MT"/>
              </a:rPr>
              <a:t> </a:t>
            </a:r>
            <a:r>
              <a:rPr lang="en-GB" sz="1200" spc="-42" dirty="0">
                <a:latin typeface="Arial MT"/>
                <a:cs typeface="Arial MT"/>
              </a:rPr>
              <a:t>molecules</a:t>
            </a:r>
            <a:r>
              <a:rPr lang="en-GB" sz="1200" spc="85" dirty="0">
                <a:latin typeface="Arial MT"/>
                <a:cs typeface="Arial MT"/>
              </a:rPr>
              <a:t> </a:t>
            </a:r>
            <a:r>
              <a:rPr lang="en-GB" sz="1200" dirty="0">
                <a:latin typeface="Arial MT"/>
                <a:cs typeface="Arial MT"/>
              </a:rPr>
              <a:t>from</a:t>
            </a:r>
            <a:r>
              <a:rPr lang="en-GB" sz="1200" spc="74" dirty="0">
                <a:latin typeface="Arial MT"/>
                <a:cs typeface="Arial MT"/>
              </a:rPr>
              <a:t> </a:t>
            </a:r>
            <a:r>
              <a:rPr lang="en-GB" sz="1200" dirty="0" err="1">
                <a:latin typeface="Arial MT"/>
                <a:cs typeface="Arial MT"/>
              </a:rPr>
              <a:t>ChEMBL</a:t>
            </a:r>
            <a:r>
              <a:rPr lang="en-GB" sz="1200" spc="74" dirty="0">
                <a:latin typeface="Arial MT"/>
                <a:cs typeface="Arial MT"/>
              </a:rPr>
              <a:t> </a:t>
            </a:r>
            <a:r>
              <a:rPr lang="en-GB" sz="1200" dirty="0">
                <a:latin typeface="Arial MT"/>
                <a:cs typeface="Arial MT"/>
              </a:rPr>
              <a:t>(blue)</a:t>
            </a:r>
            <a:r>
              <a:rPr lang="en-GB" sz="1200" spc="85" dirty="0">
                <a:latin typeface="Arial MT"/>
                <a:cs typeface="Arial MT"/>
              </a:rPr>
              <a:t> </a:t>
            </a:r>
            <a:r>
              <a:rPr lang="en-GB" sz="1200" dirty="0">
                <a:latin typeface="Arial MT"/>
                <a:cs typeface="Arial MT"/>
              </a:rPr>
              <a:t>and</a:t>
            </a:r>
            <a:r>
              <a:rPr lang="en-GB" sz="1200" spc="74" dirty="0">
                <a:latin typeface="Arial MT"/>
                <a:cs typeface="Arial MT"/>
              </a:rPr>
              <a:t> </a:t>
            </a:r>
            <a:r>
              <a:rPr lang="en-GB" sz="1200" dirty="0">
                <a:latin typeface="Arial MT"/>
                <a:cs typeface="Arial MT"/>
              </a:rPr>
              <a:t>AI</a:t>
            </a:r>
            <a:r>
              <a:rPr lang="en-GB" sz="1200" spc="74" dirty="0">
                <a:latin typeface="Arial MT"/>
                <a:cs typeface="Arial MT"/>
              </a:rPr>
              <a:t> </a:t>
            </a:r>
            <a:r>
              <a:rPr lang="en-GB" sz="1200" spc="-21" dirty="0">
                <a:latin typeface="Arial MT"/>
                <a:cs typeface="Arial MT"/>
              </a:rPr>
              <a:t>generated </a:t>
            </a:r>
            <a:r>
              <a:rPr lang="en-GB" sz="1200" spc="-42" dirty="0">
                <a:latin typeface="Arial MT"/>
                <a:cs typeface="Arial MT"/>
              </a:rPr>
              <a:t>molecules,</a:t>
            </a:r>
            <a:r>
              <a:rPr lang="en-GB" sz="1200" spc="74" dirty="0">
                <a:latin typeface="Arial MT"/>
                <a:cs typeface="Arial MT"/>
              </a:rPr>
              <a:t> </a:t>
            </a:r>
            <a:r>
              <a:rPr lang="en-GB" sz="1200" spc="-53" dirty="0">
                <a:latin typeface="Arial MT"/>
                <a:cs typeface="Arial MT"/>
              </a:rPr>
              <a:t>based</a:t>
            </a:r>
            <a:r>
              <a:rPr lang="en-GB" sz="1200" spc="85" dirty="0">
                <a:latin typeface="Arial MT"/>
                <a:cs typeface="Arial MT"/>
              </a:rPr>
              <a:t> </a:t>
            </a:r>
            <a:r>
              <a:rPr lang="en-GB" sz="1200" dirty="0">
                <a:latin typeface="Arial MT"/>
                <a:cs typeface="Arial MT"/>
              </a:rPr>
              <a:t>on</a:t>
            </a:r>
            <a:r>
              <a:rPr lang="en-GB" sz="1200" spc="85" dirty="0">
                <a:latin typeface="Arial MT"/>
                <a:cs typeface="Arial MT"/>
              </a:rPr>
              <a:t> </a:t>
            </a:r>
            <a:r>
              <a:rPr lang="en-GB" sz="1200" dirty="0">
                <a:latin typeface="Arial MT"/>
                <a:cs typeface="Arial MT"/>
              </a:rPr>
              <a:t>7</a:t>
            </a:r>
            <a:r>
              <a:rPr lang="en-GB" sz="1200" spc="74" dirty="0">
                <a:latin typeface="Arial MT"/>
                <a:cs typeface="Arial MT"/>
              </a:rPr>
              <a:t> </a:t>
            </a:r>
            <a:r>
              <a:rPr lang="en-GB" sz="1200" spc="-42" dirty="0">
                <a:latin typeface="Arial MT"/>
                <a:cs typeface="Arial MT"/>
              </a:rPr>
              <a:t>physicochemical</a:t>
            </a:r>
            <a:r>
              <a:rPr lang="en-GB" sz="1200" spc="85" dirty="0">
                <a:latin typeface="Arial MT"/>
                <a:cs typeface="Arial MT"/>
              </a:rPr>
              <a:t> </a:t>
            </a:r>
            <a:r>
              <a:rPr lang="en-GB" sz="1200" spc="-21" dirty="0">
                <a:latin typeface="Arial MT"/>
                <a:cs typeface="Arial MT"/>
              </a:rPr>
              <a:t>descriptors.</a:t>
            </a:r>
            <a:r>
              <a:rPr lang="en-GB" sz="1200" spc="201" dirty="0">
                <a:latin typeface="Arial MT"/>
                <a:cs typeface="Arial MT"/>
              </a:rPr>
              <a:t> </a:t>
            </a:r>
            <a:br>
              <a:rPr lang="en-GB" sz="1200" spc="201" dirty="0">
                <a:latin typeface="Arial MT"/>
                <a:cs typeface="Arial MT"/>
              </a:rPr>
            </a:br>
            <a:r>
              <a:rPr lang="en-GB" sz="1200" spc="-21" dirty="0">
                <a:latin typeface="Arial MT"/>
                <a:cs typeface="Arial MT"/>
              </a:rPr>
              <a:t>Source:</a:t>
            </a:r>
            <a:r>
              <a:rPr lang="en-GB" sz="1200" spc="211" dirty="0">
                <a:latin typeface="Arial MT"/>
                <a:cs typeface="Arial MT"/>
              </a:rPr>
              <a:t> </a:t>
            </a:r>
            <a:r>
              <a:rPr lang="en-GB" sz="1200" spc="-21" dirty="0">
                <a:latin typeface="Arial MT"/>
                <a:cs typeface="Arial MT"/>
              </a:rPr>
              <a:t>10.1021/acscentsci.7b00512</a:t>
            </a:r>
            <a:endParaRPr lang="pt-PT" sz="1200" dirty="0"/>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err="1">
                <a:latin typeface="+mn-lt"/>
                <a:ea typeface="Calibri"/>
                <a:cs typeface="Calibri"/>
                <a:sym typeface="Calibri"/>
              </a:rPr>
              <a:t>Questions</a:t>
            </a:r>
            <a:r>
              <a:rPr lang="tr-TR" b="1" dirty="0">
                <a:latin typeface="+mn-lt"/>
                <a:ea typeface="Calibri"/>
                <a:cs typeface="Calibri"/>
                <a:sym typeface="Calibri"/>
              </a:rPr>
              <a:t> </a:t>
            </a:r>
            <a:r>
              <a:rPr lang="tr-TR" b="1" dirty="0" err="1">
                <a:latin typeface="+mn-lt"/>
                <a:ea typeface="Calibri"/>
                <a:cs typeface="Calibri"/>
                <a:sym typeface="Calibri"/>
              </a:rPr>
              <a:t>and</a:t>
            </a:r>
            <a:r>
              <a:rPr lang="tr-TR" b="1" dirty="0">
                <a:latin typeface="+mn-lt"/>
                <a:ea typeface="Calibri"/>
                <a:cs typeface="Calibri"/>
                <a:sym typeface="Calibri"/>
              </a:rPr>
              <a:t> </a:t>
            </a:r>
            <a:r>
              <a:rPr lang="tr-TR" b="1" dirty="0" err="1">
                <a:latin typeface="+mn-lt"/>
                <a:ea typeface="Calibri"/>
                <a:cs typeface="Calibri"/>
                <a:sym typeface="Calibri"/>
              </a:rPr>
              <a:t>Discussion</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C7AD7E3-EDFD-A0C9-B63F-77518ED1D6E4}"/>
              </a:ext>
            </a:extLst>
          </p:cNvPr>
          <p:cNvSpPr>
            <a:spLocks noGrp="1"/>
          </p:cNvSpPr>
          <p:nvPr>
            <p:ph type="title"/>
          </p:nvPr>
        </p:nvSpPr>
        <p:spPr>
          <a:xfrm>
            <a:off x="6116569" y="365125"/>
            <a:ext cx="5237229" cy="1807305"/>
          </a:xfrm>
        </p:spPr>
        <p:txBody>
          <a:bodyPr>
            <a:normAutofit/>
          </a:bodyPr>
          <a:lstStyle/>
          <a:p>
            <a:r>
              <a:rPr lang="tr-TR" b="1" dirty="0" err="1">
                <a:latin typeface="Arial" panose="020B0604020202020204" pitchFamily="34" charset="0"/>
                <a:cs typeface="Arial" panose="020B0604020202020204" pitchFamily="34" charset="0"/>
              </a:rPr>
              <a:t>Conclusion</a:t>
            </a:r>
            <a:endParaRPr lang="tr-TR" b="1" dirty="0">
              <a:latin typeface="Arial" panose="020B0604020202020204" pitchFamily="34" charset="0"/>
              <a:cs typeface="Arial" panose="020B0604020202020204" pitchFamily="34" charset="0"/>
            </a:endParaRPr>
          </a:p>
        </p:txBody>
      </p:sp>
      <p:pic>
        <p:nvPicPr>
          <p:cNvPr id="5" name="Picture 4" descr="Glass and digital lights">
            <a:extLst>
              <a:ext uri="{FF2B5EF4-FFF2-40B4-BE49-F238E27FC236}">
                <a16:creationId xmlns:a16="http://schemas.microsoft.com/office/drawing/2014/main" id="{A3CEEE27-7DA7-9785-E559-A4F6D6FA8C94}"/>
              </a:ext>
            </a:extLst>
          </p:cNvPr>
          <p:cNvPicPr>
            <a:picLocks noChangeAspect="1"/>
          </p:cNvPicPr>
          <p:nvPr/>
        </p:nvPicPr>
        <p:blipFill rotWithShape="1">
          <a:blip r:embed="rId3"/>
          <a:srcRect l="22923" r="1107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D9DC38A4-A5E2-E48A-1730-B3EE90A34865}"/>
              </a:ext>
            </a:extLst>
          </p:cNvPr>
          <p:cNvSpPr>
            <a:spLocks noGrp="1"/>
          </p:cNvSpPr>
          <p:nvPr>
            <p:ph idx="1"/>
          </p:nvPr>
        </p:nvSpPr>
        <p:spPr>
          <a:xfrm>
            <a:off x="6116570" y="1918447"/>
            <a:ext cx="5237228" cy="4258516"/>
          </a:xfrm>
        </p:spPr>
        <p:txBody>
          <a:bodyPr>
            <a:normAutofit lnSpcReduction="10000"/>
          </a:bodyPr>
          <a:lstStyle/>
          <a:p>
            <a:r>
              <a:rPr lang="tr-TR" sz="2400" dirty="0" err="1">
                <a:latin typeface="Arial" panose="020B0604020202020204" pitchFamily="34" charset="0"/>
                <a:cs typeface="Arial" panose="020B0604020202020204" pitchFamily="34" charset="0"/>
              </a:rPr>
              <a:t>Computer-based</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methods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like</a:t>
            </a:r>
            <a:r>
              <a:rPr lang="tr-TR" sz="2400" dirty="0">
                <a:latin typeface="Arial" panose="020B0604020202020204" pitchFamily="34" charset="0"/>
                <a:cs typeface="Arial" panose="020B0604020202020204" pitchFamily="34" charset="0"/>
              </a:rPr>
              <a:t> ML/AI can </a:t>
            </a:r>
            <a:r>
              <a:rPr lang="tr-TR" sz="2400" dirty="0" err="1">
                <a:latin typeface="Arial" panose="020B0604020202020204" pitchFamily="34" charset="0"/>
                <a:cs typeface="Arial" panose="020B0604020202020204" pitchFamily="34" charset="0"/>
              </a:rPr>
              <a:t>assist</a:t>
            </a:r>
            <a:r>
              <a:rPr lang="tr-TR" sz="2400" dirty="0">
                <a:latin typeface="Arial" panose="020B0604020202020204" pitchFamily="34" charset="0"/>
                <a:cs typeface="Arial" panose="020B0604020202020204" pitchFamily="34" charset="0"/>
              </a:rPr>
              <a:t> in </a:t>
            </a:r>
            <a:r>
              <a:rPr lang="tr-TR" sz="2400" dirty="0" err="1">
                <a:latin typeface="Arial" panose="020B0604020202020204" pitchFamily="34" charset="0"/>
                <a:cs typeface="Arial" panose="020B0604020202020204" pitchFamily="34" charset="0"/>
              </a:rPr>
              <a:t>various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stages</a:t>
            </a:r>
            <a:r>
              <a:rPr lang="tr-TR" sz="2400" dirty="0">
                <a:latin typeface="Arial" panose="020B0604020202020204" pitchFamily="34" charset="0"/>
                <a:cs typeface="Arial" panose="020B0604020202020204" pitchFamily="34" charset="0"/>
              </a:rPr>
              <a:t> of </a:t>
            </a:r>
            <a:r>
              <a:rPr lang="tr-TR" sz="2400" dirty="0" err="1">
                <a:latin typeface="Arial" panose="020B0604020202020204" pitchFamily="34" charset="0"/>
                <a:cs typeface="Arial" panose="020B0604020202020204" pitchFamily="34" charset="0"/>
              </a:rPr>
              <a:t>drug</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discovery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from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target</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identification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to</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lead</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optimization</a:t>
            </a:r>
            <a:r>
              <a:rPr lang="tr-TR" sz="2400" dirty="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ML/AI </a:t>
            </a:r>
            <a:r>
              <a:rPr lang="tr-TR" sz="2400" dirty="0" err="1">
                <a:latin typeface="Arial" panose="020B0604020202020204" pitchFamily="34" charset="0"/>
                <a:cs typeface="Arial" panose="020B0604020202020204" pitchFamily="34" charset="0"/>
              </a:rPr>
              <a:t>have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limitations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and</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cannot</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replace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experimental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validation</a:t>
            </a:r>
            <a:r>
              <a:rPr lang="tr-TR" sz="2400" dirty="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r>
              <a:rPr lang="tr-TR" sz="2400" dirty="0" err="1">
                <a:latin typeface="Arial" panose="020B0604020202020204" pitchFamily="34" charset="0"/>
                <a:cs typeface="Arial" panose="020B0604020202020204" pitchFamily="34" charset="0"/>
              </a:rPr>
              <a:t>The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future</a:t>
            </a:r>
            <a:r>
              <a:rPr lang="tr-TR" sz="2400" dirty="0">
                <a:latin typeface="Arial" panose="020B0604020202020204" pitchFamily="34" charset="0"/>
                <a:cs typeface="Arial" panose="020B0604020202020204" pitchFamily="34" charset="0"/>
              </a:rPr>
              <a:t> of </a:t>
            </a:r>
            <a:r>
              <a:rPr lang="tr-TR" sz="2400" dirty="0" err="1">
                <a:latin typeface="Arial" panose="020B0604020202020204" pitchFamily="34" charset="0"/>
                <a:cs typeface="Arial" panose="020B0604020202020204" pitchFamily="34" charset="0"/>
              </a:rPr>
              <a:t>drug</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discovery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will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likely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continue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to</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involve</a:t>
            </a:r>
            <a:r>
              <a:rPr lang="tr-TR" sz="2400" dirty="0">
                <a:latin typeface="Arial" panose="020B0604020202020204" pitchFamily="34" charset="0"/>
                <a:cs typeface="Arial" panose="020B0604020202020204" pitchFamily="34" charset="0"/>
              </a:rPr>
              <a:t> a </a:t>
            </a:r>
            <a:r>
              <a:rPr lang="tr-TR" sz="2400" dirty="0" err="1">
                <a:latin typeface="Arial" panose="020B0604020202020204" pitchFamily="34" charset="0"/>
                <a:cs typeface="Arial" panose="020B0604020202020204" pitchFamily="34" charset="0"/>
              </a:rPr>
              <a:t>combination</a:t>
            </a:r>
            <a:r>
              <a:rPr lang="tr-TR" sz="2400" dirty="0">
                <a:latin typeface="Arial" panose="020B0604020202020204" pitchFamily="34" charset="0"/>
                <a:cs typeface="Arial" panose="020B0604020202020204" pitchFamily="34" charset="0"/>
              </a:rPr>
              <a:t> of </a:t>
            </a:r>
            <a:r>
              <a:rPr lang="tr-TR" sz="2400" dirty="0" err="1">
                <a:latin typeface="Arial" panose="020B0604020202020204" pitchFamily="34" charset="0"/>
                <a:cs typeface="Arial" panose="020B0604020202020204" pitchFamily="34" charset="0"/>
              </a:rPr>
              <a:t>computational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and</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experimental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laboratory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methods</a:t>
            </a:r>
            <a:r>
              <a:rPr lang="tr-TR" sz="2400" dirty="0">
                <a:latin typeface="Arial" panose="020B0604020202020204" pitchFamily="34" charset="0"/>
                <a:cs typeface="Arial" panose="020B0604020202020204" pitchFamily="34" charset="0"/>
              </a:rPr>
              <a:t>.</a:t>
            </a:r>
          </a:p>
          <a:p>
            <a:endParaRPr lang="tr-TR" sz="24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22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p:cNvSpPr txBox="1">
            <a:spLocks noGrp="1"/>
          </p:cNvSpPr>
          <p:nvPr>
            <p:ph type="title"/>
          </p:nvPr>
        </p:nvSpPr>
        <p:spPr>
          <a:xfrm>
            <a:off x="6739562" y="124287"/>
            <a:ext cx="4842837" cy="798992"/>
          </a:xfrm>
          <a:prstGeom prst="rect">
            <a:avLst/>
          </a:prstGeom>
        </p:spPr>
        <p:txBody>
          <a:bodyPr spcFirstLastPara="1" vert="horz" lIns="91425" tIns="45700" rIns="91425" bIns="45700" rtlCol="0" anchor="b" anchorCtr="0">
            <a:normAutofit/>
          </a:bodyPr>
          <a:lstStyle/>
          <a:p>
            <a:pPr>
              <a:spcBef>
                <a:spcPts val="0"/>
              </a:spcBef>
              <a:buClr>
                <a:schemeClr val="dk1"/>
              </a:buClr>
              <a:buSzPts val="3300"/>
            </a:pPr>
            <a:r>
              <a:rPr lang="tr-TR" sz="4000" b="1" dirty="0" err="1">
                <a:latin typeface="Calibri"/>
                <a:ea typeface="Calibri"/>
                <a:cs typeface="Calibri"/>
                <a:sym typeface="Calibri"/>
              </a:rPr>
              <a:t>Additional</a:t>
            </a:r>
            <a:r>
              <a:rPr lang="tr-TR" sz="4000" b="1" dirty="0">
                <a:latin typeface="Calibri"/>
                <a:ea typeface="Calibri"/>
                <a:cs typeface="Calibri"/>
                <a:sym typeface="Calibri"/>
              </a:rPr>
              <a:t> </a:t>
            </a:r>
            <a:r>
              <a:rPr lang="tr-TR" sz="4000" b="1" dirty="0" err="1">
                <a:latin typeface="Calibri"/>
                <a:ea typeface="Calibri"/>
                <a:cs typeface="Calibri"/>
                <a:sym typeface="Calibri"/>
              </a:rPr>
              <a:t>Resources</a:t>
            </a:r>
            <a:endParaRPr lang="tr-TR" sz="4000" b="1" dirty="0">
              <a:latin typeface="Calibri"/>
              <a:ea typeface="Calibri"/>
              <a:cs typeface="Calibri"/>
              <a:sym typeface="Calibri"/>
            </a:endParaRPr>
          </a:p>
        </p:txBody>
      </p:sp>
      <p:pic>
        <p:nvPicPr>
          <p:cNvPr id="306" name="Picture 305" descr="Desk with productivity items">
            <a:extLst>
              <a:ext uri="{FF2B5EF4-FFF2-40B4-BE49-F238E27FC236}">
                <a16:creationId xmlns:a16="http://schemas.microsoft.com/office/drawing/2014/main" id="{1EA92007-10F8-9576-B3FF-B0EFCC3A0324}"/>
              </a:ext>
            </a:extLst>
          </p:cNvPr>
          <p:cNvPicPr>
            <a:picLocks noChangeAspect="1"/>
          </p:cNvPicPr>
          <p:nvPr/>
        </p:nvPicPr>
        <p:blipFill rotWithShape="1">
          <a:blip r:embed="rId3"/>
          <a:srcRect l="35375" r="20125" b="-1"/>
          <a:stretch/>
        </p:blipFill>
        <p:spPr>
          <a:xfrm>
            <a:off x="1524020" y="10"/>
            <a:ext cx="4571980" cy="6857990"/>
          </a:xfrm>
          <a:prstGeom prst="rect">
            <a:avLst/>
          </a:prstGeom>
        </p:spPr>
      </p:pic>
      <p:sp>
        <p:nvSpPr>
          <p:cNvPr id="304" name="Google Shape;304;p30"/>
          <p:cNvSpPr txBox="1">
            <a:spLocks noGrp="1"/>
          </p:cNvSpPr>
          <p:nvPr>
            <p:ph idx="1"/>
          </p:nvPr>
        </p:nvSpPr>
        <p:spPr>
          <a:xfrm>
            <a:off x="6435781" y="1148558"/>
            <a:ext cx="5451418" cy="4879379"/>
          </a:xfrm>
          <a:prstGeom prst="rect">
            <a:avLst/>
          </a:prstGeom>
        </p:spPr>
        <p:txBody>
          <a:bodyPr spcFirstLastPara="1" vert="horz" lIns="91425" tIns="45700" rIns="91425" bIns="45700" rtlCol="0" anchor="t" anchorCtr="0">
            <a:noAutofit/>
          </a:bodyPr>
          <a:lstStyle/>
          <a:p>
            <a:pPr marL="171450" indent="-171450">
              <a:lnSpc>
                <a:spcPct val="100000"/>
              </a:lnSpc>
              <a:spcBef>
                <a:spcPts val="0"/>
              </a:spcBef>
              <a:spcAft>
                <a:spcPts val="600"/>
              </a:spcAft>
              <a:buClr>
                <a:srgbClr val="374151"/>
              </a:buClr>
              <a:buSzPts val="2100"/>
              <a:buFont typeface="Arial"/>
              <a:buChar char="•"/>
            </a:pPr>
            <a:r>
              <a:rPr lang="en-US" sz="1600" dirty="0">
                <a:latin typeface="Calibri" panose="020F0502020204030204" pitchFamily="34" charset="0"/>
                <a:ea typeface="Calibri" panose="020F0502020204030204" pitchFamily="34" charset="0"/>
                <a:cs typeface="Calibri" panose="020F0502020204030204" pitchFamily="34" charset="0"/>
              </a:rPr>
              <a:t>Akshaya, Karthikeyan and </a:t>
            </a:r>
            <a:r>
              <a:rPr lang="en-US" sz="1600" dirty="0" err="1">
                <a:latin typeface="Calibri" panose="020F0502020204030204" pitchFamily="34" charset="0"/>
                <a:ea typeface="Calibri" panose="020F0502020204030204" pitchFamily="34" charset="0"/>
                <a:cs typeface="Calibri" panose="020F0502020204030204" pitchFamily="34" charset="0"/>
              </a:rPr>
              <a:t>Priyakumar</a:t>
            </a:r>
            <a:r>
              <a:rPr lang="en-US" sz="1600" dirty="0">
                <a:latin typeface="Calibri" panose="020F0502020204030204" pitchFamily="34" charset="0"/>
                <a:ea typeface="Calibri" panose="020F0502020204030204" pitchFamily="34" charset="0"/>
                <a:cs typeface="Calibri" panose="020F0502020204030204" pitchFamily="34" charset="0"/>
              </a:rPr>
              <a:t> U Deva (2022). “Artificial intelligence: machine learning for chemical sciences”. In: Journal of Chemical Sciences. url: </a:t>
            </a:r>
            <a:r>
              <a:rPr lang="en-US" sz="1600" dirty="0">
                <a:latin typeface="Calibri" panose="020F0502020204030204" pitchFamily="34" charset="0"/>
                <a:ea typeface="Calibri" panose="020F0502020204030204" pitchFamily="34" charset="0"/>
                <a:cs typeface="Calibri" panose="020F0502020204030204" pitchFamily="34" charset="0"/>
                <a:hlinkClick r:id="rId4"/>
              </a:rPr>
              <a:t>https://link.springer.com/article/10. 1007/s12039-021-01995-2</a:t>
            </a:r>
            <a:r>
              <a:rPr lang="en-US" sz="1600" dirty="0">
                <a:latin typeface="Calibri" panose="020F0502020204030204" pitchFamily="34" charset="0"/>
                <a:ea typeface="Calibri" panose="020F0502020204030204" pitchFamily="34" charset="0"/>
                <a:cs typeface="Calibri" panose="020F0502020204030204" pitchFamily="34" charset="0"/>
              </a:rPr>
              <a:t>.</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r>
              <a:rPr lang="tr-TR" sz="1600" dirty="0" err="1">
                <a:latin typeface="Calibri" panose="020F0502020204030204" pitchFamily="34" charset="0"/>
                <a:ea typeface="Calibri" panose="020F0502020204030204" pitchFamily="34" charset="0"/>
                <a:cs typeface="Calibri" panose="020F0502020204030204" pitchFamily="34" charset="0"/>
              </a:rPr>
              <a:t>Biotechnology</a:t>
            </a:r>
            <a:r>
              <a:rPr lang="tr-TR" sz="1600" dirty="0">
                <a:latin typeface="Calibri" panose="020F0502020204030204" pitchFamily="34" charset="0"/>
                <a:ea typeface="Calibri" panose="020F0502020204030204" pitchFamily="34" charset="0"/>
                <a:cs typeface="Calibri" panose="020F0502020204030204" pitchFamily="34" charset="0"/>
              </a:rPr>
              <a:t> Information, </a:t>
            </a:r>
            <a:r>
              <a:rPr lang="tr-TR" sz="1600" dirty="0" err="1">
                <a:latin typeface="Calibri" panose="020F0502020204030204" pitchFamily="34" charset="0"/>
                <a:ea typeface="Calibri" panose="020F0502020204030204" pitchFamily="34" charset="0"/>
                <a:cs typeface="Calibri" panose="020F0502020204030204" pitchFamily="34" charset="0"/>
              </a:rPr>
              <a:t>National</a:t>
            </a:r>
            <a:r>
              <a:rPr lang="tr-TR" sz="1600" dirty="0">
                <a:latin typeface="Calibri" panose="020F0502020204030204" pitchFamily="34" charset="0"/>
                <a:ea typeface="Calibri" panose="020F0502020204030204" pitchFamily="34" charset="0"/>
                <a:cs typeface="Calibri" panose="020F0502020204030204" pitchFamily="34" charset="0"/>
              </a:rPr>
              <a:t> Center </a:t>
            </a:r>
            <a:r>
              <a:rPr lang="tr-TR" sz="1600" dirty="0" err="1">
                <a:latin typeface="Calibri" panose="020F0502020204030204" pitchFamily="34" charset="0"/>
                <a:ea typeface="Calibri" panose="020F0502020204030204" pitchFamily="34" charset="0"/>
                <a:cs typeface="Calibri" panose="020F0502020204030204" pitchFamily="34" charset="0"/>
              </a:rPr>
              <a:t>for</a:t>
            </a:r>
            <a:r>
              <a:rPr lang="tr-TR" sz="1600" dirty="0">
                <a:latin typeface="Calibri" panose="020F0502020204030204" pitchFamily="34" charset="0"/>
                <a:ea typeface="Calibri" panose="020F0502020204030204" pitchFamily="34" charset="0"/>
                <a:cs typeface="Calibri" panose="020F0502020204030204" pitchFamily="34" charset="0"/>
              </a:rPr>
              <a:t> (2023). </a:t>
            </a:r>
            <a:r>
              <a:rPr lang="tr-TR" sz="1600" dirty="0" err="1">
                <a:latin typeface="Calibri" panose="020F0502020204030204" pitchFamily="34" charset="0"/>
                <a:ea typeface="Calibri" panose="020F0502020204030204" pitchFamily="34" charset="0"/>
                <a:cs typeface="Calibri" panose="020F0502020204030204" pitchFamily="34" charset="0"/>
              </a:rPr>
              <a:t>PubChem</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Compound</a:t>
            </a:r>
            <a:r>
              <a:rPr lang="tr-TR" sz="1600" dirty="0">
                <a:latin typeface="Calibri" panose="020F0502020204030204" pitchFamily="34" charset="0"/>
                <a:ea typeface="Calibri" panose="020F0502020204030204" pitchFamily="34" charset="0"/>
                <a:cs typeface="Calibri" panose="020F0502020204030204" pitchFamily="34" charset="0"/>
              </a:rPr>
              <a:t> Database. https://pubchem. ncbi.nlm.nih.gov/. </a:t>
            </a:r>
            <a:r>
              <a:rPr lang="tr-TR" sz="1600" dirty="0" err="1">
                <a:latin typeface="Calibri" panose="020F0502020204030204" pitchFamily="34" charset="0"/>
                <a:ea typeface="Calibri" panose="020F0502020204030204" pitchFamily="34" charset="0"/>
                <a:cs typeface="Calibri" panose="020F0502020204030204" pitchFamily="34" charset="0"/>
              </a:rPr>
              <a:t>Accessed</a:t>
            </a:r>
            <a:r>
              <a:rPr lang="tr-TR" sz="1600" dirty="0">
                <a:latin typeface="Calibri" panose="020F0502020204030204" pitchFamily="34" charset="0"/>
                <a:ea typeface="Calibri" panose="020F0502020204030204" pitchFamily="34" charset="0"/>
                <a:cs typeface="Calibri" panose="020F0502020204030204" pitchFamily="34" charset="0"/>
              </a:rPr>
              <a:t>: 2023-11-02.</a:t>
            </a:r>
          </a:p>
          <a:p>
            <a:pPr marL="171450" indent="-171450">
              <a:lnSpc>
                <a:spcPct val="100000"/>
              </a:lnSpc>
              <a:spcBef>
                <a:spcPts val="0"/>
              </a:spcBef>
              <a:spcAft>
                <a:spcPts val="600"/>
              </a:spcAft>
              <a:buClr>
                <a:srgbClr val="374151"/>
              </a:buClr>
              <a:buSzPts val="2100"/>
              <a:buFont typeface="Arial"/>
              <a:buChar char="•"/>
            </a:pPr>
            <a:r>
              <a:rPr lang="tr-TR" sz="1600" dirty="0" err="1">
                <a:latin typeface="Calibri" panose="020F0502020204030204" pitchFamily="34" charset="0"/>
                <a:ea typeface="Calibri" panose="020F0502020204030204" pitchFamily="34" charset="0"/>
                <a:cs typeface="Calibri" panose="020F0502020204030204" pitchFamily="34" charset="0"/>
              </a:rPr>
              <a:t>Consortium</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The</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UniProt</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Nov</a:t>
            </a:r>
            <a:r>
              <a:rPr lang="tr-TR" sz="1600" dirty="0">
                <a:latin typeface="Calibri" panose="020F0502020204030204" pitchFamily="34" charset="0"/>
                <a:ea typeface="Calibri" panose="020F0502020204030204" pitchFamily="34" charset="0"/>
                <a:cs typeface="Calibri" panose="020F0502020204030204" pitchFamily="34" charset="0"/>
              </a:rPr>
              <a:t>. 2022). “</a:t>
            </a:r>
            <a:r>
              <a:rPr lang="tr-TR" sz="1600" dirty="0" err="1">
                <a:latin typeface="Calibri" panose="020F0502020204030204" pitchFamily="34" charset="0"/>
                <a:ea typeface="Calibri" panose="020F0502020204030204" pitchFamily="34" charset="0"/>
                <a:cs typeface="Calibri" panose="020F0502020204030204" pitchFamily="34" charset="0"/>
              </a:rPr>
              <a:t>UniProt</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the</a:t>
            </a:r>
            <a:r>
              <a:rPr lang="tr-TR" sz="1600" dirty="0">
                <a:latin typeface="Calibri" panose="020F0502020204030204" pitchFamily="34" charset="0"/>
                <a:ea typeface="Calibri" panose="020F0502020204030204" pitchFamily="34" charset="0"/>
                <a:cs typeface="Calibri" panose="020F0502020204030204" pitchFamily="34" charset="0"/>
              </a:rPr>
              <a:t> Universal Protein </a:t>
            </a:r>
            <a:r>
              <a:rPr lang="tr-TR" sz="1600" dirty="0" err="1">
                <a:latin typeface="Calibri" panose="020F0502020204030204" pitchFamily="34" charset="0"/>
                <a:ea typeface="Calibri" panose="020F0502020204030204" pitchFamily="34" charset="0"/>
                <a:cs typeface="Calibri" panose="020F0502020204030204" pitchFamily="34" charset="0"/>
              </a:rPr>
              <a:t>Knowledgebase</a:t>
            </a:r>
            <a:r>
              <a:rPr lang="tr-TR" sz="1600" dirty="0">
                <a:latin typeface="Calibri" panose="020F0502020204030204" pitchFamily="34" charset="0"/>
                <a:ea typeface="Calibri" panose="020F0502020204030204" pitchFamily="34" charset="0"/>
                <a:cs typeface="Calibri" panose="020F0502020204030204" pitchFamily="34" charset="0"/>
              </a:rPr>
              <a:t> in 2023”. </a:t>
            </a:r>
            <a:r>
              <a:rPr lang="tr-TR" sz="1600" dirty="0" err="1">
                <a:latin typeface="Calibri" panose="020F0502020204030204" pitchFamily="34" charset="0"/>
                <a:ea typeface="Calibri" panose="020F0502020204030204" pitchFamily="34" charset="0"/>
                <a:cs typeface="Calibri" panose="020F0502020204030204" pitchFamily="34" charset="0"/>
              </a:rPr>
              <a:t>In</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Nucleic</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Acids</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Research</a:t>
            </a:r>
            <a:r>
              <a:rPr lang="tr-TR" sz="1600" dirty="0">
                <a:latin typeface="Calibri" panose="020F0502020204030204" pitchFamily="34" charset="0"/>
                <a:ea typeface="Calibri" panose="020F0502020204030204" pitchFamily="34" charset="0"/>
                <a:cs typeface="Calibri" panose="020F0502020204030204" pitchFamily="34" charset="0"/>
              </a:rPr>
              <a:t> 51.D1, </a:t>
            </a:r>
            <a:r>
              <a:rPr lang="tr-TR" sz="1600" dirty="0" err="1">
                <a:latin typeface="Calibri" panose="020F0502020204030204" pitchFamily="34" charset="0"/>
                <a:ea typeface="Calibri" panose="020F0502020204030204" pitchFamily="34" charset="0"/>
                <a:cs typeface="Calibri" panose="020F0502020204030204" pitchFamily="34" charset="0"/>
              </a:rPr>
              <a:t>pp</a:t>
            </a:r>
            <a:r>
              <a:rPr lang="tr-TR" sz="1600" dirty="0">
                <a:latin typeface="Calibri" panose="020F0502020204030204" pitchFamily="34" charset="0"/>
                <a:ea typeface="Calibri" panose="020F0502020204030204" pitchFamily="34" charset="0"/>
                <a:cs typeface="Calibri" panose="020F0502020204030204" pitchFamily="34" charset="0"/>
              </a:rPr>
              <a:t>. D523–D531. </a:t>
            </a:r>
            <a:r>
              <a:rPr lang="tr-TR" sz="1600" dirty="0" err="1">
                <a:latin typeface="Calibri" panose="020F0502020204030204" pitchFamily="34" charset="0"/>
                <a:ea typeface="Calibri" panose="020F0502020204030204" pitchFamily="34" charset="0"/>
                <a:cs typeface="Calibri" panose="020F0502020204030204" pitchFamily="34" charset="0"/>
              </a:rPr>
              <a:t>issn</a:t>
            </a:r>
            <a:r>
              <a:rPr lang="tr-TR" sz="1600" dirty="0">
                <a:latin typeface="Calibri" panose="020F0502020204030204" pitchFamily="34" charset="0"/>
                <a:ea typeface="Calibri" panose="020F0502020204030204" pitchFamily="34" charset="0"/>
                <a:cs typeface="Calibri" panose="020F0502020204030204" pitchFamily="34" charset="0"/>
              </a:rPr>
              <a:t>: 0305-1048. </a:t>
            </a:r>
            <a:r>
              <a:rPr lang="tr-TR" sz="1600" dirty="0" err="1">
                <a:latin typeface="Calibri" panose="020F0502020204030204" pitchFamily="34" charset="0"/>
                <a:ea typeface="Calibri" panose="020F0502020204030204" pitchFamily="34" charset="0"/>
                <a:cs typeface="Calibri" panose="020F0502020204030204" pitchFamily="34" charset="0"/>
              </a:rPr>
              <a:t>doi</a:t>
            </a:r>
            <a:r>
              <a:rPr lang="tr-TR" sz="1600" dirty="0">
                <a:latin typeface="Calibri" panose="020F0502020204030204" pitchFamily="34" charset="0"/>
                <a:ea typeface="Calibri" panose="020F0502020204030204" pitchFamily="34" charset="0"/>
                <a:cs typeface="Calibri" panose="020F0502020204030204" pitchFamily="34" charset="0"/>
              </a:rPr>
              <a:t>: 10.1093/nar/gkac1052. </a:t>
            </a:r>
            <a:r>
              <a:rPr lang="tr-TR" sz="1600" dirty="0" err="1">
                <a:latin typeface="Calibri" panose="020F0502020204030204" pitchFamily="34" charset="0"/>
                <a:ea typeface="Calibri" panose="020F0502020204030204" pitchFamily="34" charset="0"/>
                <a:cs typeface="Calibri" panose="020F0502020204030204" pitchFamily="34" charset="0"/>
              </a:rPr>
              <a:t>eprint</a:t>
            </a:r>
            <a:r>
              <a:rPr lang="tr-TR" sz="1600" dirty="0">
                <a:latin typeface="Calibri" panose="020F0502020204030204" pitchFamily="34" charset="0"/>
                <a:ea typeface="Calibri" panose="020F0502020204030204" pitchFamily="34" charset="0"/>
                <a:cs typeface="Calibri" panose="020F0502020204030204" pitchFamily="34" charset="0"/>
              </a:rPr>
              <a:t>: https://academic.oup.com/nar/article-pdf/51/D1/D523/48441158/gkac1052.pdf. url: </a:t>
            </a:r>
            <a:r>
              <a:rPr lang="tr-TR" sz="1600" dirty="0">
                <a:latin typeface="Calibri" panose="020F0502020204030204" pitchFamily="34" charset="0"/>
                <a:ea typeface="Calibri" panose="020F0502020204030204" pitchFamily="34" charset="0"/>
                <a:cs typeface="Calibri" panose="020F0502020204030204" pitchFamily="34" charset="0"/>
                <a:hlinkClick r:id="rId5"/>
              </a:rPr>
              <a:t>https://doi.org/10.1093/nar/gkac1052</a:t>
            </a:r>
            <a:r>
              <a:rPr lang="tr-TR" sz="1600" dirty="0">
                <a:latin typeface="Calibri" panose="020F0502020204030204" pitchFamily="34" charset="0"/>
                <a:ea typeface="Calibri" panose="020F0502020204030204" pitchFamily="34" charset="0"/>
                <a:cs typeface="Calibri" panose="020F0502020204030204" pitchFamily="34" charset="0"/>
              </a:rPr>
              <a:t>.</a:t>
            </a:r>
          </a:p>
          <a:p>
            <a:pPr marL="171450" indent="-171450">
              <a:lnSpc>
                <a:spcPct val="100000"/>
              </a:lnSpc>
              <a:spcBef>
                <a:spcPts val="0"/>
              </a:spcBef>
              <a:spcAft>
                <a:spcPts val="600"/>
              </a:spcAft>
              <a:buClr>
                <a:srgbClr val="374151"/>
              </a:buClr>
              <a:buSzPts val="2100"/>
              <a:buFont typeface="Arial"/>
              <a:buChar char="•"/>
            </a:pPr>
            <a:r>
              <a:rPr lang="en-US" sz="1600" dirty="0">
                <a:latin typeface="Calibri" panose="020F0502020204030204" pitchFamily="34" charset="0"/>
                <a:ea typeface="Calibri" panose="020F0502020204030204" pitchFamily="34" charset="0"/>
                <a:cs typeface="Calibri" panose="020F0502020204030204" pitchFamily="34" charset="0"/>
              </a:rPr>
              <a:t>Kim, </a:t>
            </a:r>
            <a:r>
              <a:rPr lang="en-US" sz="1600" dirty="0" err="1">
                <a:latin typeface="Calibri" panose="020F0502020204030204" pitchFamily="34" charset="0"/>
                <a:ea typeface="Calibri" panose="020F0502020204030204" pitchFamily="34" charset="0"/>
                <a:cs typeface="Calibri" panose="020F0502020204030204" pitchFamily="34" charset="0"/>
              </a:rPr>
              <a:t>Hyunho</a:t>
            </a:r>
            <a:r>
              <a:rPr lang="en-US" sz="1600" dirty="0">
                <a:latin typeface="Calibri" panose="020F0502020204030204" pitchFamily="34" charset="0"/>
                <a:ea typeface="Calibri" panose="020F0502020204030204" pitchFamily="34" charset="0"/>
                <a:cs typeface="Calibri" panose="020F0502020204030204" pitchFamily="34" charset="0"/>
              </a:rPr>
              <a:t> et al. (2020). “Artificial Intelligence in Drug Discovery: A Comprehensive Review of Data- driven and Machine Learning Approaches”. In: Biotechnology and Bioprocess Engineering 25.6, pp. 895– 930. </a:t>
            </a:r>
            <a:r>
              <a:rPr lang="en-US" sz="1600" dirty="0" err="1">
                <a:latin typeface="Calibri" panose="020F0502020204030204" pitchFamily="34" charset="0"/>
                <a:ea typeface="Calibri" panose="020F0502020204030204" pitchFamily="34" charset="0"/>
                <a:cs typeface="Calibri" panose="020F0502020204030204" pitchFamily="34" charset="0"/>
              </a:rPr>
              <a:t>doi</a:t>
            </a:r>
            <a:r>
              <a:rPr lang="en-US" sz="1600" dirty="0">
                <a:latin typeface="Calibri" panose="020F0502020204030204" pitchFamily="34" charset="0"/>
                <a:ea typeface="Calibri" panose="020F0502020204030204" pitchFamily="34" charset="0"/>
                <a:cs typeface="Calibri" panose="020F0502020204030204" pitchFamily="34" charset="0"/>
              </a:rPr>
              <a:t>: 10.1007/s12257-020-0049-y. url: https://doi.org/10.1007/s12257-020-0049-y.</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600"/>
              </a:spcAft>
              <a:buClr>
                <a:srgbClr val="374151"/>
              </a:buClr>
              <a:buSzPts val="2100"/>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600"/>
              </a:spcAft>
              <a:buClr>
                <a:schemeClr val="dk1"/>
              </a:buClr>
              <a:buSzPts val="2100"/>
              <a:buNone/>
            </a:pPr>
            <a:endParaRPr lang="tr-TR"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52"/>
    </mc:Choice>
    <mc:Fallback xmlns="">
      <p:transition spd="slow" advTm="80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en-NL"/>
              <a:t>Learning Objectives</a:t>
            </a: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28776410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nl-NL" sz="5400" b="1" dirty="0">
                <a:latin typeface="Calibri Light" panose="020F0302020204030204" pitchFamily="34" charset="0"/>
                <a:ea typeface="Calibri Light" panose="020F0302020204030204" pitchFamily="34" charset="0"/>
                <a:cs typeface="Calibri Light" panose="020F0302020204030204" pitchFamily="34" charset="0"/>
              </a:rPr>
              <a:t>Project Partners</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2835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err="1"/>
              <a:t>This</a:t>
            </a:r>
            <a:r>
              <a:rPr lang="tr-TR" sz="1500" b="1" dirty="0"/>
              <a:t> </a:t>
            </a:r>
            <a:r>
              <a:rPr lang="tr-TR" sz="1500" b="1" dirty="0" err="1"/>
              <a:t>document</a:t>
            </a:r>
            <a:r>
              <a:rPr lang="tr-TR" sz="1500" b="1" dirty="0"/>
              <a:t> </a:t>
            </a:r>
            <a:r>
              <a:rPr lang="tr-TR" sz="1500" b="1" dirty="0" err="1"/>
              <a:t>was</a:t>
            </a:r>
            <a:r>
              <a:rPr lang="tr-TR" sz="1500" b="1" dirty="0"/>
              <a:t> </a:t>
            </a:r>
            <a:r>
              <a:rPr lang="tr-TR" sz="1500" b="1" dirty="0" err="1"/>
              <a:t>prepared</a:t>
            </a:r>
            <a:r>
              <a:rPr lang="tr-TR" sz="1500" b="1" dirty="0"/>
              <a:t> </a:t>
            </a:r>
            <a:r>
              <a:rPr lang="tr-TR" sz="1500" b="1" dirty="0" err="1"/>
              <a:t>for</a:t>
            </a:r>
            <a:r>
              <a:rPr lang="tr-TR" sz="1500" b="1" dirty="0"/>
              <a:t> </a:t>
            </a:r>
            <a:r>
              <a:rPr lang="tr-TR" sz="1500" b="1" dirty="0" err="1"/>
              <a:t>the</a:t>
            </a:r>
            <a:r>
              <a:rPr lang="tr-TR" sz="1500" b="1" dirty="0"/>
              <a:t> Erasmus Project "2022-1-TR01-KA220-VET-000088373</a:t>
            </a:r>
          </a:p>
          <a:p>
            <a:pPr marL="0" indent="0" algn="ctr">
              <a:spcBef>
                <a:spcPts val="0"/>
              </a:spcBef>
              <a:buClr>
                <a:schemeClr val="dk1"/>
              </a:buClr>
              <a:buSzPts val="2000"/>
              <a:buNone/>
            </a:pPr>
            <a:r>
              <a:rPr lang="tr-TR" sz="1500" b="1" dirty="0"/>
              <a:t>A UNIVERSAL STRATEGIC NECESSITY: FROM MOLECULE TO DRUG»</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"”Supported by the European Commission within the scope of the Erasmus+ </a:t>
            </a:r>
            <a:r>
              <a:rPr lang="en-US" sz="1100" dirty="0" err="1">
                <a:solidFill>
                  <a:srgbClr val="54565A"/>
                </a:solidFill>
                <a:latin typeface="Roboto" panose="02000000000000000000" pitchFamily="2" charset="0"/>
              </a:rPr>
              <a:t>Programme</a:t>
            </a:r>
            <a:r>
              <a:rPr lang="en-US" sz="1100" dirty="0">
                <a:solidFill>
                  <a:srgbClr val="54565A"/>
                </a:solidFill>
                <a:latin typeface="Roboto" panose="02000000000000000000" pitchFamily="2" charset="0"/>
              </a:rPr>
              <a:t>. However, the European Commission and the Turkish National Agency cannot be held responsible for the opinions expressed here."</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nl-NL" sz="4400" b="1" dirty="0" err="1"/>
              <a:t>Thank</a:t>
            </a:r>
            <a:r>
              <a:rPr lang="nl-NL" sz="4400" b="1" dirty="0"/>
              <a:t> </a:t>
            </a:r>
            <a:r>
              <a:rPr lang="nl-NL" sz="4400" b="1"/>
              <a:t>You</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542092"/>
          </a:xfrm>
        </p:spPr>
        <p:txBody>
          <a:bodyPr>
            <a:normAutofit fontScale="90000"/>
          </a:bodyPr>
          <a:lstStyle/>
          <a:p>
            <a:pPr algn="ctr"/>
            <a:r>
              <a:rPr lang="tr-TR" sz="3600" dirty="0" err="1">
                <a:latin typeface="Arial" panose="020B0604020202020204" pitchFamily="34" charset="0"/>
                <a:cs typeface="Arial" panose="020B0604020202020204" pitchFamily="34" charset="0"/>
              </a:rPr>
              <a:t>Agenda</a:t>
            </a:r>
            <a:endParaRPr lang="tr-TR" sz="3600" dirty="0">
              <a:latin typeface="Arial" panose="020B0604020202020204" pitchFamily="34" charset="0"/>
              <a:cs typeface="Arial" panose="020B0604020202020204" pitchFamily="34" charset="0"/>
            </a:endParaRP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1823512"/>
            <a:ext cx="4458446" cy="3833486"/>
          </a:xfrm>
        </p:spPr>
        <p:txBody>
          <a:bodyPr anchor="ctr">
            <a:normAutofit/>
          </a:bodyPr>
          <a:lstStyle/>
          <a:p>
            <a:pPr marL="514350" indent="-514350">
              <a:buFont typeface="+mj-lt"/>
              <a:buAutoNum type="romanLcPeriod"/>
            </a:pPr>
            <a:r>
              <a:rPr lang="tr-TR" sz="2000" i="0" dirty="0" err="1">
                <a:effectLst/>
                <a:latin typeface="Arial" panose="020B0604020202020204" pitchFamily="34" charset="0"/>
                <a:cs typeface="Arial" panose="020B0604020202020204" pitchFamily="34" charset="0"/>
              </a:rPr>
              <a:t>The</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Drug</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Discovery</a:t>
            </a:r>
            <a:r>
              <a:rPr lang="tr-TR" sz="2000" i="0" dirty="0">
                <a:effectLst/>
                <a:latin typeface="Arial" panose="020B0604020202020204" pitchFamily="34" charset="0"/>
                <a:cs typeface="Arial" panose="020B0604020202020204" pitchFamily="34" charset="0"/>
              </a:rPr>
              <a:t> </a:t>
            </a:r>
            <a:r>
              <a:rPr lang="tr-TR" sz="2000" i="0" dirty="0" err="1">
                <a:effectLst/>
                <a:latin typeface="Arial" panose="020B0604020202020204" pitchFamily="34" charset="0"/>
                <a:cs typeface="Arial" panose="020B0604020202020204" pitchFamily="34" charset="0"/>
              </a:rPr>
              <a:t>Pipeline</a:t>
            </a:r>
            <a:r>
              <a:rPr lang="tr-TR" sz="2000" i="0" dirty="0">
                <a:effectLst/>
                <a:latin typeface="Arial" panose="020B0604020202020204" pitchFamily="34" charset="0"/>
                <a:cs typeface="Arial" panose="020B0604020202020204" pitchFamily="34" charset="0"/>
              </a:rPr>
              <a:t>(s)</a:t>
            </a:r>
          </a:p>
          <a:p>
            <a:pPr marL="514350" indent="-514350">
              <a:buFont typeface="+mj-lt"/>
              <a:buAutoNum type="romanLcPeriod"/>
            </a:pPr>
            <a:r>
              <a:rPr lang="tr-TR" sz="2000" dirty="0" err="1">
                <a:latin typeface="Arial" panose="020B0604020202020204" pitchFamily="34" charset="0"/>
                <a:cs typeface="Arial" panose="020B0604020202020204" pitchFamily="34" charset="0"/>
              </a:rPr>
              <a:t>Target</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Identification</a:t>
            </a:r>
            <a:endParaRPr lang="tr-TR" sz="2000" dirty="0">
              <a:latin typeface="Arial" panose="020B0604020202020204" pitchFamily="34" charset="0"/>
              <a:cs typeface="Arial" panose="020B0604020202020204" pitchFamily="34" charset="0"/>
            </a:endParaRPr>
          </a:p>
          <a:p>
            <a:pPr marL="514350" indent="-514350">
              <a:buFont typeface="+mj-lt"/>
              <a:buAutoNum type="romanLcPeriod"/>
            </a:pPr>
            <a:r>
              <a:rPr lang="tr-TR" sz="2000" dirty="0">
                <a:latin typeface="Arial" panose="020B0604020202020204" pitchFamily="34" charset="0"/>
                <a:cs typeface="Arial" panose="020B0604020202020204" pitchFamily="34" charset="0"/>
              </a:rPr>
              <a:t>Knowledge </a:t>
            </a:r>
            <a:r>
              <a:rPr lang="tr-TR" sz="2000" dirty="0" err="1">
                <a:latin typeface="Arial" panose="020B0604020202020204" pitchFamily="34" charset="0"/>
                <a:cs typeface="Arial" panose="020B0604020202020204" pitchFamily="34" charset="0"/>
              </a:rPr>
              <a:t>Graphs</a:t>
            </a:r>
            <a:endParaRPr lang="tr-TR" sz="2000" dirty="0">
              <a:latin typeface="Arial" panose="020B0604020202020204" pitchFamily="34" charset="0"/>
              <a:cs typeface="Arial" panose="020B0604020202020204" pitchFamily="34" charset="0"/>
            </a:endParaRPr>
          </a:p>
          <a:p>
            <a:pPr marL="514350" indent="-514350">
              <a:buFont typeface="+mj-lt"/>
              <a:buAutoNum type="romanLcPeriod"/>
            </a:pPr>
            <a:r>
              <a:rPr lang="tr-TR" sz="2000" dirty="0">
                <a:latin typeface="Arial" panose="020B0604020202020204" pitchFamily="34" charset="0"/>
                <a:cs typeface="Arial" panose="020B0604020202020204" pitchFamily="34" charset="0"/>
              </a:rPr>
              <a:t>ADMET </a:t>
            </a:r>
            <a:r>
              <a:rPr lang="tr-TR" sz="2000" dirty="0" err="1">
                <a:latin typeface="Arial" panose="020B0604020202020204" pitchFamily="34" charset="0"/>
                <a:cs typeface="Arial" panose="020B0604020202020204" pitchFamily="34" charset="0"/>
              </a:rPr>
              <a:t>Properties</a:t>
            </a:r>
            <a:endParaRPr lang="tr-TR" sz="2000" dirty="0">
              <a:latin typeface="Arial" panose="020B0604020202020204" pitchFamily="34" charset="0"/>
              <a:cs typeface="Arial" panose="020B0604020202020204" pitchFamily="34" charset="0"/>
            </a:endParaRPr>
          </a:p>
          <a:p>
            <a:pPr marL="514350" indent="-514350">
              <a:buFont typeface="+mj-lt"/>
              <a:buAutoNum type="romanLcPeriod"/>
            </a:pPr>
            <a:r>
              <a:rPr lang="tr-TR" sz="2000" dirty="0">
                <a:latin typeface="Arial" panose="020B0604020202020204" pitchFamily="34" charset="0"/>
                <a:cs typeface="Arial" panose="020B0604020202020204" pitchFamily="34" charset="0"/>
              </a:rPr>
              <a:t>Role of Databases</a:t>
            </a:r>
            <a:endParaRPr lang="tr-TR" sz="2000" dirty="0"/>
          </a:p>
        </p:txBody>
      </p:sp>
    </p:spTree>
    <p:extLst>
      <p:ext uri="{BB962C8B-B14F-4D97-AF65-F5344CB8AC3E}">
        <p14:creationId xmlns:p14="http://schemas.microsoft.com/office/powerpoint/2010/main" val="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lIns="0" tIns="134207" rIns="0" bIns="0" rtlCol="0" anchor="b">
            <a:normAutofit/>
          </a:bodyPr>
          <a:lstStyle/>
          <a:p>
            <a:pPr marL="151654">
              <a:spcBef>
                <a:spcPts val="1057"/>
              </a:spcBef>
            </a:pPr>
            <a:r>
              <a:rPr lang="en-GB" sz="5000" spc="-53"/>
              <a:t>Introduction</a:t>
            </a:r>
          </a:p>
        </p:txBody>
      </p:sp>
      <p:graphicFrame>
        <p:nvGraphicFramePr>
          <p:cNvPr id="15" name="Content Placeholder 11">
            <a:extLst>
              <a:ext uri="{FF2B5EF4-FFF2-40B4-BE49-F238E27FC236}">
                <a16:creationId xmlns:a16="http://schemas.microsoft.com/office/drawing/2014/main" id="{99CC7C2D-4134-1606-25DC-0F3B566EB745}"/>
              </a:ext>
            </a:extLst>
          </p:cNvPr>
          <p:cNvGraphicFramePr>
            <a:graphicFrameLocks noGrp="1"/>
          </p:cNvGraphicFramePr>
          <p:nvPr>
            <p:ph idx="1"/>
            <p:extLst>
              <p:ext uri="{D42A27DB-BD31-4B8C-83A1-F6EECF244321}">
                <p14:modId xmlns:p14="http://schemas.microsoft.com/office/powerpoint/2010/main" val="1671695805"/>
              </p:ext>
            </p:extLst>
          </p:nvPr>
        </p:nvGraphicFramePr>
        <p:xfrm>
          <a:off x="838200" y="1825625"/>
          <a:ext cx="705074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ject 4" descr="A robot with many hands holding a sign&#10;&#10;Description automatically generated"/>
          <p:cNvPicPr/>
          <p:nvPr/>
        </p:nvPicPr>
        <p:blipFill>
          <a:blip r:embed="rId8" cstate="print"/>
          <a:stretch>
            <a:fillRect/>
          </a:stretch>
        </p:blipFill>
        <p:spPr>
          <a:xfrm>
            <a:off x="8090102" y="1941308"/>
            <a:ext cx="3669074" cy="3693459"/>
          </a:xfrm>
          <a:prstGeom prst="rect">
            <a:avLst/>
          </a:prstGeom>
        </p:spPr>
      </p:pic>
      <p:pic>
        <p:nvPicPr>
          <p:cNvPr id="6" name="object 6"/>
          <p:cNvPicPr/>
          <p:nvPr/>
        </p:nvPicPr>
        <p:blipFill>
          <a:blip r:embed="rId9" cstate="print"/>
          <a:stretch>
            <a:fillRect/>
          </a:stretch>
        </p:blipFill>
        <p:spPr>
          <a:xfrm>
            <a:off x="10291802" y="4778195"/>
            <a:ext cx="259827" cy="259827"/>
          </a:xfrm>
          <a:prstGeom prst="rect">
            <a:avLst/>
          </a:prstGeom>
        </p:spPr>
      </p:pic>
      <p:pic>
        <p:nvPicPr>
          <p:cNvPr id="7" name="object 7"/>
          <p:cNvPicPr/>
          <p:nvPr/>
        </p:nvPicPr>
        <p:blipFill>
          <a:blip r:embed="rId10" cstate="print"/>
          <a:stretch>
            <a:fillRect/>
          </a:stretch>
        </p:blipFill>
        <p:spPr>
          <a:xfrm>
            <a:off x="10627263" y="4778195"/>
            <a:ext cx="259827" cy="259827"/>
          </a:xfrm>
          <a:prstGeom prst="rect">
            <a:avLst/>
          </a:prstGeom>
        </p:spPr>
      </p:pic>
      <p:pic>
        <p:nvPicPr>
          <p:cNvPr id="8" name="object 8"/>
          <p:cNvPicPr/>
          <p:nvPr/>
        </p:nvPicPr>
        <p:blipFill>
          <a:blip r:embed="rId11" cstate="print"/>
          <a:stretch>
            <a:fillRect/>
          </a:stretch>
        </p:blipFill>
        <p:spPr>
          <a:xfrm>
            <a:off x="10962723" y="4778195"/>
            <a:ext cx="259827" cy="259827"/>
          </a:xfrm>
          <a:prstGeom prst="rect">
            <a:avLst/>
          </a:prstGeom>
        </p:spPr>
      </p:pic>
      <p:pic>
        <p:nvPicPr>
          <p:cNvPr id="9" name="object 9"/>
          <p:cNvPicPr/>
          <p:nvPr/>
        </p:nvPicPr>
        <p:blipFill>
          <a:blip r:embed="rId12" cstate="print"/>
          <a:stretch>
            <a:fillRect/>
          </a:stretch>
        </p:blipFill>
        <p:spPr>
          <a:xfrm>
            <a:off x="11298189" y="4778195"/>
            <a:ext cx="259827" cy="259827"/>
          </a:xfrm>
          <a:prstGeom prst="rect">
            <a:avLst/>
          </a:prstGeom>
        </p:spPr>
      </p:pic>
      <p:sp>
        <p:nvSpPr>
          <p:cNvPr id="17" name="TextBox 16">
            <a:extLst>
              <a:ext uri="{FF2B5EF4-FFF2-40B4-BE49-F238E27FC236}">
                <a16:creationId xmlns:a16="http://schemas.microsoft.com/office/drawing/2014/main" id="{2739972B-AB08-B8D4-BA75-816BB3405F79}"/>
              </a:ext>
            </a:extLst>
          </p:cNvPr>
          <p:cNvSpPr txBox="1"/>
          <p:nvPr/>
        </p:nvSpPr>
        <p:spPr>
          <a:xfrm>
            <a:off x="8090103" y="5885388"/>
            <a:ext cx="366907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spc="-13" dirty="0">
                <a:solidFill>
                  <a:schemeClr val="tx1"/>
                </a:solidFill>
                <a:latin typeface="Arial MT"/>
                <a:ea typeface="+mn-ea"/>
                <a:cs typeface="+mn-cs"/>
              </a:rPr>
              <a:t>Source:</a:t>
            </a:r>
            <a:r>
              <a:rPr lang="en-GB" sz="1200" kern="1200" spc="125" dirty="0">
                <a:solidFill>
                  <a:schemeClr val="tx1"/>
                </a:solidFill>
                <a:latin typeface="Arial MT"/>
                <a:ea typeface="+mn-ea"/>
                <a:cs typeface="+mn-cs"/>
              </a:rPr>
              <a:t> </a:t>
            </a:r>
            <a:r>
              <a:rPr lang="en-GB" sz="1200" kern="1200" spc="-26" dirty="0">
                <a:solidFill>
                  <a:schemeClr val="tx1"/>
                </a:solidFill>
                <a:latin typeface="Arial MT"/>
                <a:ea typeface="+mn-ea"/>
                <a:cs typeface="+mn-cs"/>
              </a:rPr>
              <a:t>generated</a:t>
            </a:r>
            <a:r>
              <a:rPr lang="en-GB" sz="1200" kern="1200" spc="39" dirty="0">
                <a:solidFill>
                  <a:schemeClr val="tx1"/>
                </a:solidFill>
                <a:latin typeface="Arial MT"/>
                <a:ea typeface="+mn-ea"/>
                <a:cs typeface="+mn-cs"/>
              </a:rPr>
              <a:t> </a:t>
            </a:r>
            <a:r>
              <a:rPr lang="en-GB" sz="1200" kern="1200" dirty="0">
                <a:solidFill>
                  <a:schemeClr val="tx1"/>
                </a:solidFill>
                <a:latin typeface="Arial MT"/>
                <a:ea typeface="+mn-ea"/>
                <a:cs typeface="+mn-cs"/>
              </a:rPr>
              <a:t>by</a:t>
            </a:r>
            <a:r>
              <a:rPr lang="en-GB" sz="1200" kern="1200" spc="46" dirty="0">
                <a:solidFill>
                  <a:schemeClr val="tx1"/>
                </a:solidFill>
                <a:latin typeface="Arial MT"/>
                <a:ea typeface="+mn-ea"/>
                <a:cs typeface="+mn-cs"/>
              </a:rPr>
              <a:t> </a:t>
            </a:r>
            <a:r>
              <a:rPr lang="en-GB" sz="1200" kern="1200" dirty="0">
                <a:solidFill>
                  <a:schemeClr val="tx1"/>
                </a:solidFill>
                <a:latin typeface="Arial MT"/>
                <a:ea typeface="+mn-ea"/>
                <a:cs typeface="+mn-cs"/>
              </a:rPr>
              <a:t>DALL-E</a:t>
            </a:r>
            <a:r>
              <a:rPr lang="en-GB" sz="1200" kern="1200" spc="46" dirty="0">
                <a:solidFill>
                  <a:schemeClr val="tx1"/>
                </a:solidFill>
                <a:latin typeface="Arial MT"/>
                <a:ea typeface="+mn-ea"/>
                <a:cs typeface="+mn-cs"/>
              </a:rPr>
              <a:t> </a:t>
            </a:r>
            <a:r>
              <a:rPr lang="en-GB" sz="1200" kern="1200" dirty="0">
                <a:solidFill>
                  <a:schemeClr val="tx1"/>
                </a:solidFill>
                <a:latin typeface="Arial MT"/>
                <a:ea typeface="+mn-ea"/>
                <a:cs typeface="+mn-cs"/>
              </a:rPr>
              <a:t>3</a:t>
            </a:r>
            <a:r>
              <a:rPr lang="en-GB" sz="1200" kern="1200" spc="46" dirty="0">
                <a:solidFill>
                  <a:schemeClr val="tx1"/>
                </a:solidFill>
                <a:latin typeface="Arial MT"/>
                <a:ea typeface="+mn-ea"/>
                <a:cs typeface="+mn-cs"/>
              </a:rPr>
              <a:t> </a:t>
            </a:r>
            <a:r>
              <a:rPr lang="en-GB" sz="1200" kern="1200" dirty="0">
                <a:solidFill>
                  <a:schemeClr val="tx1"/>
                </a:solidFill>
                <a:latin typeface="Arial MT"/>
                <a:ea typeface="+mn-ea"/>
                <a:cs typeface="+mn-cs"/>
              </a:rPr>
              <a:t>from</a:t>
            </a:r>
            <a:r>
              <a:rPr lang="en-GB" sz="1200" kern="1200" spc="46" dirty="0">
                <a:solidFill>
                  <a:schemeClr val="tx1"/>
                </a:solidFill>
                <a:latin typeface="Arial MT"/>
                <a:ea typeface="+mn-ea"/>
                <a:cs typeface="+mn-cs"/>
              </a:rPr>
              <a:t> </a:t>
            </a:r>
            <a:r>
              <a:rPr lang="en-GB" sz="1200" kern="1200" dirty="0">
                <a:solidFill>
                  <a:schemeClr val="tx1"/>
                </a:solidFill>
                <a:latin typeface="Arial MT"/>
                <a:ea typeface="+mn-ea"/>
                <a:cs typeface="+mn-cs"/>
              </a:rPr>
              <a:t>a</a:t>
            </a:r>
            <a:r>
              <a:rPr lang="en-GB" sz="1200" kern="1200" spc="46" dirty="0">
                <a:solidFill>
                  <a:schemeClr val="tx1"/>
                </a:solidFill>
                <a:latin typeface="Arial MT"/>
                <a:ea typeface="+mn-ea"/>
                <a:cs typeface="+mn-cs"/>
              </a:rPr>
              <a:t> </a:t>
            </a:r>
            <a:r>
              <a:rPr lang="en-GB" sz="1200" kern="1200" dirty="0">
                <a:solidFill>
                  <a:schemeClr val="tx1"/>
                </a:solidFill>
                <a:latin typeface="Arial MT"/>
                <a:ea typeface="+mn-ea"/>
                <a:cs typeface="+mn-cs"/>
              </a:rPr>
              <a:t>text</a:t>
            </a:r>
            <a:r>
              <a:rPr lang="en-GB" sz="1200" kern="1200" spc="46" dirty="0">
                <a:solidFill>
                  <a:schemeClr val="tx1"/>
                </a:solidFill>
                <a:latin typeface="Arial MT"/>
                <a:ea typeface="+mn-ea"/>
                <a:cs typeface="+mn-cs"/>
              </a:rPr>
              <a:t> </a:t>
            </a:r>
            <a:r>
              <a:rPr lang="en-GB" sz="1200" kern="1200" spc="-13" dirty="0">
                <a:solidFill>
                  <a:schemeClr val="tx1"/>
                </a:solidFill>
                <a:latin typeface="Arial MT"/>
                <a:ea typeface="+mn-ea"/>
                <a:cs typeface="+mn-cs"/>
              </a:rPr>
              <a:t>prompt.</a:t>
            </a:r>
            <a:endParaRPr lang="en-GB" sz="4800" dirty="0">
              <a:latin typeface="Arial MT"/>
              <a:cs typeface="Arial MT"/>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bject 2"/>
          <p:cNvSpPr txBox="1">
            <a:spLocks noGrp="1"/>
          </p:cNvSpPr>
          <p:nvPr>
            <p:ph type="title"/>
          </p:nvPr>
        </p:nvSpPr>
        <p:spPr>
          <a:xfrm>
            <a:off x="663388" y="643467"/>
            <a:ext cx="4063339" cy="1800526"/>
          </a:xfrm>
          <a:prstGeom prst="rect">
            <a:avLst/>
          </a:prstGeom>
        </p:spPr>
        <p:txBody>
          <a:bodyPr vert="horz" lIns="0" tIns="134207" rIns="0" bIns="0" rtlCol="0">
            <a:normAutofit/>
          </a:bodyPr>
          <a:lstStyle/>
          <a:p>
            <a:pPr marL="151654">
              <a:spcBef>
                <a:spcPts val="1057"/>
              </a:spcBef>
            </a:pPr>
            <a:r>
              <a:rPr lang="en-GB" sz="4100" spc="-85" dirty="0"/>
              <a:t>The</a:t>
            </a:r>
            <a:r>
              <a:rPr lang="en-GB" sz="4100" spc="-159" dirty="0"/>
              <a:t> </a:t>
            </a:r>
            <a:r>
              <a:rPr lang="en-GB" sz="4100" spc="-169" dirty="0"/>
              <a:t>Drug</a:t>
            </a:r>
            <a:r>
              <a:rPr lang="en-GB" sz="4100" spc="-127" dirty="0"/>
              <a:t> </a:t>
            </a:r>
            <a:r>
              <a:rPr lang="en-GB" sz="4100" spc="-222" dirty="0"/>
              <a:t>Discovery</a:t>
            </a:r>
            <a:r>
              <a:rPr lang="en-GB" sz="4100" spc="-127" dirty="0"/>
              <a:t> </a:t>
            </a:r>
            <a:r>
              <a:rPr lang="en-GB" sz="4100" spc="-21" dirty="0"/>
              <a:t>Pipeline(s)</a:t>
            </a:r>
          </a:p>
        </p:txBody>
      </p:sp>
      <p:sp>
        <p:nvSpPr>
          <p:cNvPr id="11" name="Content Placeholder 10">
            <a:extLst>
              <a:ext uri="{FF2B5EF4-FFF2-40B4-BE49-F238E27FC236}">
                <a16:creationId xmlns:a16="http://schemas.microsoft.com/office/drawing/2014/main" id="{391F6C2E-B383-774B-464F-9A6068C4933C}"/>
              </a:ext>
            </a:extLst>
          </p:cNvPr>
          <p:cNvSpPr>
            <a:spLocks noGrp="1"/>
          </p:cNvSpPr>
          <p:nvPr>
            <p:ph idx="1"/>
          </p:nvPr>
        </p:nvSpPr>
        <p:spPr>
          <a:xfrm>
            <a:off x="838200" y="2623381"/>
            <a:ext cx="4424175" cy="3553581"/>
          </a:xfrm>
        </p:spPr>
        <p:txBody>
          <a:bodyPr>
            <a:normAutofit/>
          </a:bodyPr>
          <a:lstStyle/>
          <a:p>
            <a:r>
              <a:rPr lang="en-GB" sz="2400" dirty="0"/>
              <a:t>Drug discovery is a complex and dynamic process</a:t>
            </a:r>
          </a:p>
          <a:p>
            <a:r>
              <a:rPr lang="en-GB" sz="2400" dirty="0"/>
              <a:t>Different approaches:</a:t>
            </a:r>
          </a:p>
          <a:p>
            <a:pPr lvl="1"/>
            <a:r>
              <a:rPr lang="en-GB" dirty="0"/>
              <a:t>target-based</a:t>
            </a:r>
          </a:p>
          <a:p>
            <a:pPr lvl="1"/>
            <a:r>
              <a:rPr lang="en-GB" dirty="0"/>
              <a:t>phenotypic-based</a:t>
            </a:r>
          </a:p>
          <a:p>
            <a:pPr lvl="1"/>
            <a:r>
              <a:rPr lang="en-GB" dirty="0"/>
              <a:t>serendipity-based</a:t>
            </a:r>
          </a:p>
          <a:p>
            <a:pPr lvl="1"/>
            <a:r>
              <a:rPr lang="en-GB" dirty="0"/>
              <a:t>etc.</a:t>
            </a:r>
          </a:p>
        </p:txBody>
      </p:sp>
      <p:pic>
        <p:nvPicPr>
          <p:cNvPr id="4" name="object 4"/>
          <p:cNvPicPr/>
          <p:nvPr/>
        </p:nvPicPr>
        <p:blipFill>
          <a:blip r:embed="rId3" cstate="print"/>
          <a:stretch>
            <a:fillRect/>
          </a:stretch>
        </p:blipFill>
        <p:spPr>
          <a:xfrm>
            <a:off x="5564929" y="230732"/>
            <a:ext cx="6321470" cy="5973787"/>
          </a:xfrm>
          <a:prstGeom prst="rect">
            <a:avLst/>
          </a:prstGeom>
        </p:spPr>
      </p:pic>
      <p:sp>
        <p:nvSpPr>
          <p:cNvPr id="14" name="TextBox 13">
            <a:extLst>
              <a:ext uri="{FF2B5EF4-FFF2-40B4-BE49-F238E27FC236}">
                <a16:creationId xmlns:a16="http://schemas.microsoft.com/office/drawing/2014/main" id="{4181B9CC-F142-826F-F52D-BEB595EDDD0C}"/>
              </a:ext>
            </a:extLst>
          </p:cNvPr>
          <p:cNvSpPr txBox="1"/>
          <p:nvPr/>
        </p:nvSpPr>
        <p:spPr>
          <a:xfrm>
            <a:off x="6900086" y="6228399"/>
            <a:ext cx="4403823" cy="413703"/>
          </a:xfrm>
          <a:prstGeom prst="rect">
            <a:avLst/>
          </a:prstGeom>
          <a:noFill/>
        </p:spPr>
        <p:txBody>
          <a:bodyPr wrap="square">
            <a:spAutoFit/>
          </a:bodyPr>
          <a:lstStyle/>
          <a:p>
            <a:pPr marL="26841" marR="10737">
              <a:lnSpc>
                <a:spcPct val="87200"/>
              </a:lnSpc>
              <a:spcBef>
                <a:spcPts val="21"/>
              </a:spcBef>
            </a:pPr>
            <a:r>
              <a:rPr lang="en-GB" sz="1200" dirty="0">
                <a:latin typeface="Arial MT"/>
                <a:cs typeface="Arial MT"/>
              </a:rPr>
              <a:t>Diagram</a:t>
            </a:r>
            <a:r>
              <a:rPr lang="en-GB" sz="1200" spc="21" dirty="0">
                <a:latin typeface="Arial MT"/>
                <a:cs typeface="Arial MT"/>
              </a:rPr>
              <a:t> </a:t>
            </a:r>
            <a:r>
              <a:rPr lang="en-GB" sz="1200" spc="-42" dirty="0">
                <a:latin typeface="Arial MT"/>
                <a:cs typeface="Arial MT"/>
              </a:rPr>
              <a:t>representing</a:t>
            </a:r>
            <a:r>
              <a:rPr lang="en-GB" sz="1200" spc="32" dirty="0">
                <a:latin typeface="Arial MT"/>
                <a:cs typeface="Arial MT"/>
              </a:rPr>
              <a:t> </a:t>
            </a:r>
            <a:r>
              <a:rPr lang="en-GB" sz="1200" spc="-42" dirty="0">
                <a:latin typeface="Arial MT"/>
                <a:cs typeface="Arial MT"/>
              </a:rPr>
              <a:t>possible</a:t>
            </a:r>
            <a:r>
              <a:rPr lang="en-GB" sz="1200" spc="21" dirty="0">
                <a:latin typeface="Arial MT"/>
                <a:cs typeface="Arial MT"/>
              </a:rPr>
              <a:t> </a:t>
            </a:r>
            <a:r>
              <a:rPr lang="en-GB" sz="1200" dirty="0">
                <a:latin typeface="Arial MT"/>
                <a:cs typeface="Arial MT"/>
              </a:rPr>
              <a:t>drug</a:t>
            </a:r>
            <a:r>
              <a:rPr lang="en-GB" sz="1200" spc="21" dirty="0">
                <a:latin typeface="Arial MT"/>
                <a:cs typeface="Arial MT"/>
              </a:rPr>
              <a:t> </a:t>
            </a:r>
            <a:r>
              <a:rPr lang="en-GB" sz="1200" spc="-21" dirty="0">
                <a:latin typeface="Arial MT"/>
                <a:cs typeface="Arial MT"/>
              </a:rPr>
              <a:t>discovery</a:t>
            </a:r>
            <a:r>
              <a:rPr lang="en-GB" sz="1200" spc="32" dirty="0">
                <a:latin typeface="Arial MT"/>
                <a:cs typeface="Arial MT"/>
              </a:rPr>
              <a:t> </a:t>
            </a:r>
            <a:r>
              <a:rPr lang="en-GB" sz="1200" spc="-21" dirty="0">
                <a:latin typeface="Arial MT"/>
                <a:cs typeface="Arial MT"/>
              </a:rPr>
              <a:t>pipelines.</a:t>
            </a:r>
            <a:r>
              <a:rPr lang="en-GB" sz="1200" spc="127" dirty="0">
                <a:latin typeface="Arial MT"/>
                <a:cs typeface="Arial MT"/>
              </a:rPr>
              <a:t> </a:t>
            </a:r>
            <a:br>
              <a:rPr lang="en-GB" sz="1200" spc="127" dirty="0">
                <a:latin typeface="Arial MT"/>
                <a:cs typeface="Arial MT"/>
              </a:rPr>
            </a:br>
            <a:r>
              <a:rPr lang="en-GB" sz="1200" spc="-21" dirty="0">
                <a:latin typeface="Arial MT"/>
                <a:cs typeface="Arial MT"/>
              </a:rPr>
              <a:t>Source:</a:t>
            </a:r>
            <a:r>
              <a:rPr lang="en-GB" sz="1200" spc="137" dirty="0">
                <a:latin typeface="Arial MT"/>
                <a:cs typeface="Arial MT"/>
              </a:rPr>
              <a:t> </a:t>
            </a:r>
            <a:r>
              <a:rPr lang="en-GB" sz="1200" spc="-21" dirty="0">
                <a:latin typeface="Arial MT"/>
                <a:cs typeface="Arial MT"/>
              </a:rPr>
              <a:t>Created</a:t>
            </a:r>
            <a:r>
              <a:rPr lang="en-GB" sz="1200" spc="21" dirty="0">
                <a:latin typeface="Arial MT"/>
                <a:cs typeface="Arial MT"/>
              </a:rPr>
              <a:t> </a:t>
            </a:r>
            <a:r>
              <a:rPr lang="en-GB" sz="1200" dirty="0">
                <a:latin typeface="Arial MT"/>
                <a:cs typeface="Arial MT"/>
              </a:rPr>
              <a:t>by</a:t>
            </a:r>
            <a:r>
              <a:rPr lang="en-GB" sz="1200" spc="21" dirty="0">
                <a:latin typeface="Arial MT"/>
                <a:cs typeface="Arial MT"/>
              </a:rPr>
              <a:t> </a:t>
            </a:r>
            <a:r>
              <a:rPr lang="en-GB" sz="1200" dirty="0">
                <a:latin typeface="Arial MT"/>
                <a:cs typeface="Arial MT"/>
              </a:rPr>
              <a:t>Nuno</a:t>
            </a:r>
            <a:r>
              <a:rPr lang="en-GB" sz="1200" spc="32" dirty="0">
                <a:latin typeface="Arial MT"/>
                <a:cs typeface="Arial MT"/>
              </a:rPr>
              <a:t> </a:t>
            </a:r>
            <a:r>
              <a:rPr lang="en-GB" sz="1200" spc="-53" dirty="0" err="1">
                <a:latin typeface="Arial MT"/>
                <a:cs typeface="Arial MT"/>
              </a:rPr>
              <a:t>S.</a:t>
            </a:r>
            <a:r>
              <a:rPr lang="en-GB" sz="1200" spc="-74" dirty="0" err="1">
                <a:latin typeface="Arial MT"/>
                <a:cs typeface="Arial MT"/>
              </a:rPr>
              <a:t>Osorio</a:t>
            </a:r>
            <a:r>
              <a:rPr lang="en-GB" sz="1200" spc="32" dirty="0">
                <a:latin typeface="Arial MT"/>
                <a:cs typeface="Arial MT"/>
              </a:rPr>
              <a:t> </a:t>
            </a:r>
            <a:r>
              <a:rPr lang="en-GB" sz="1200" spc="-21" dirty="0">
                <a:latin typeface="Arial MT"/>
                <a:cs typeface="Arial MT"/>
              </a:rPr>
              <a:t>using</a:t>
            </a:r>
            <a:r>
              <a:rPr lang="en-GB" sz="1200" spc="32" dirty="0">
                <a:latin typeface="Arial MT"/>
                <a:cs typeface="Arial MT"/>
              </a:rPr>
              <a:t> </a:t>
            </a:r>
            <a:r>
              <a:rPr lang="en-GB" sz="1200" spc="-21" dirty="0">
                <a:latin typeface="Arial MT"/>
                <a:cs typeface="Arial MT"/>
              </a:rPr>
              <a:t>Python.</a:t>
            </a:r>
            <a:endParaRPr lang="en-GB" sz="1200" dirty="0">
              <a:latin typeface="Arial MT"/>
              <a:cs typeface="Arial MT"/>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bject 2"/>
          <p:cNvSpPr txBox="1">
            <a:spLocks noGrp="1"/>
          </p:cNvSpPr>
          <p:nvPr>
            <p:ph type="title"/>
          </p:nvPr>
        </p:nvSpPr>
        <p:spPr>
          <a:xfrm>
            <a:off x="466166" y="643467"/>
            <a:ext cx="4733363" cy="1800526"/>
          </a:xfrm>
          <a:prstGeom prst="rect">
            <a:avLst/>
          </a:prstGeom>
        </p:spPr>
        <p:txBody>
          <a:bodyPr vert="horz" lIns="91440" tIns="45720" rIns="91440" bIns="45720" rtlCol="0" anchor="ctr">
            <a:normAutofit/>
          </a:bodyPr>
          <a:lstStyle/>
          <a:p>
            <a:pPr marL="151654"/>
            <a:r>
              <a:rPr lang="en-US" sz="4100" kern="1200" spc="-85" dirty="0">
                <a:solidFill>
                  <a:schemeClr val="tx1"/>
                </a:solidFill>
                <a:latin typeface="+mj-lt"/>
                <a:ea typeface="+mj-ea"/>
                <a:cs typeface="+mj-cs"/>
              </a:rPr>
              <a:t>The</a:t>
            </a:r>
            <a:r>
              <a:rPr lang="en-US" sz="4100" kern="1200" spc="-159" dirty="0">
                <a:solidFill>
                  <a:schemeClr val="tx1"/>
                </a:solidFill>
                <a:latin typeface="+mj-lt"/>
                <a:ea typeface="+mj-ea"/>
                <a:cs typeface="+mj-cs"/>
              </a:rPr>
              <a:t> </a:t>
            </a:r>
            <a:r>
              <a:rPr lang="en-US" sz="4100" kern="1200" spc="-169" dirty="0">
                <a:solidFill>
                  <a:schemeClr val="tx1"/>
                </a:solidFill>
                <a:latin typeface="+mj-lt"/>
                <a:ea typeface="+mj-ea"/>
                <a:cs typeface="+mj-cs"/>
              </a:rPr>
              <a:t>Drug</a:t>
            </a:r>
            <a:r>
              <a:rPr lang="en-US" sz="4100" kern="1200" spc="-127" dirty="0">
                <a:solidFill>
                  <a:schemeClr val="tx1"/>
                </a:solidFill>
                <a:latin typeface="+mj-lt"/>
                <a:ea typeface="+mj-ea"/>
                <a:cs typeface="+mj-cs"/>
              </a:rPr>
              <a:t> </a:t>
            </a:r>
            <a:r>
              <a:rPr lang="en-US" sz="4100" kern="1200" spc="-222" dirty="0">
                <a:solidFill>
                  <a:schemeClr val="tx1"/>
                </a:solidFill>
                <a:latin typeface="+mj-lt"/>
                <a:ea typeface="+mj-ea"/>
                <a:cs typeface="+mj-cs"/>
              </a:rPr>
              <a:t>Discovery</a:t>
            </a:r>
            <a:r>
              <a:rPr lang="en-US" sz="4100" kern="1200" spc="-127" dirty="0">
                <a:solidFill>
                  <a:schemeClr val="tx1"/>
                </a:solidFill>
                <a:latin typeface="+mj-lt"/>
                <a:ea typeface="+mj-ea"/>
                <a:cs typeface="+mj-cs"/>
              </a:rPr>
              <a:t> </a:t>
            </a:r>
            <a:r>
              <a:rPr lang="en-US" sz="4100" kern="1200" spc="-21" dirty="0">
                <a:solidFill>
                  <a:schemeClr val="tx1"/>
                </a:solidFill>
                <a:latin typeface="+mj-lt"/>
                <a:ea typeface="+mj-ea"/>
                <a:cs typeface="+mj-cs"/>
              </a:rPr>
              <a:t>Pipelines(s)</a:t>
            </a:r>
          </a:p>
        </p:txBody>
      </p:sp>
      <p:sp>
        <p:nvSpPr>
          <p:cNvPr id="3" name="object 3"/>
          <p:cNvSpPr txBox="1"/>
          <p:nvPr/>
        </p:nvSpPr>
        <p:spPr>
          <a:xfrm>
            <a:off x="466166" y="2623381"/>
            <a:ext cx="4554070" cy="3553581"/>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vl1pPr>
            <a:lvl2pPr marL="685800" lvl="1"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Drug discovery involves multiple stages, including </a:t>
            </a:r>
          </a:p>
          <a:p>
            <a:pPr lvl="1"/>
            <a:r>
              <a:rPr lang="en-US" dirty="0"/>
              <a:t>Target ID/validation</a:t>
            </a:r>
          </a:p>
          <a:p>
            <a:pPr lvl="1"/>
            <a:r>
              <a:rPr lang="en-US" dirty="0"/>
              <a:t>Target-to-Hit-to-Lead</a:t>
            </a:r>
          </a:p>
          <a:p>
            <a:pPr lvl="1"/>
            <a:r>
              <a:rPr lang="en-US" dirty="0"/>
              <a:t>Lead optimization</a:t>
            </a:r>
          </a:p>
          <a:p>
            <a:pPr lvl="1"/>
            <a:r>
              <a:rPr lang="en-US" dirty="0"/>
              <a:t>etc.</a:t>
            </a:r>
          </a:p>
          <a:p>
            <a:r>
              <a:rPr lang="en-US" dirty="0"/>
              <a:t>AI/ML are important in all 	steps of this process</a:t>
            </a:r>
          </a:p>
        </p:txBody>
      </p:sp>
      <p:pic>
        <p:nvPicPr>
          <p:cNvPr id="4" name="object 4"/>
          <p:cNvPicPr/>
          <p:nvPr/>
        </p:nvPicPr>
        <p:blipFill>
          <a:blip r:embed="rId3" cstate="print"/>
          <a:stretch>
            <a:fillRect/>
          </a:stretch>
        </p:blipFill>
        <p:spPr>
          <a:xfrm>
            <a:off x="5765560" y="330667"/>
            <a:ext cx="6186557" cy="5846295"/>
          </a:xfrm>
          <a:prstGeom prst="rect">
            <a:avLst/>
          </a:prstGeom>
        </p:spPr>
      </p:pic>
      <p:sp>
        <p:nvSpPr>
          <p:cNvPr id="13" name="TextBox 12">
            <a:extLst>
              <a:ext uri="{FF2B5EF4-FFF2-40B4-BE49-F238E27FC236}">
                <a16:creationId xmlns:a16="http://schemas.microsoft.com/office/drawing/2014/main" id="{7BBCFF19-D0B6-B6E4-2223-F0BF534F99FD}"/>
              </a:ext>
            </a:extLst>
          </p:cNvPr>
          <p:cNvSpPr txBox="1"/>
          <p:nvPr/>
        </p:nvSpPr>
        <p:spPr>
          <a:xfrm>
            <a:off x="6900086" y="6228399"/>
            <a:ext cx="4403823" cy="413703"/>
          </a:xfrm>
          <a:prstGeom prst="rect">
            <a:avLst/>
          </a:prstGeom>
          <a:noFill/>
        </p:spPr>
        <p:txBody>
          <a:bodyPr wrap="square">
            <a:spAutoFit/>
          </a:bodyPr>
          <a:lstStyle/>
          <a:p>
            <a:pPr marL="26841" marR="10737">
              <a:lnSpc>
                <a:spcPct val="87200"/>
              </a:lnSpc>
              <a:spcBef>
                <a:spcPts val="21"/>
              </a:spcBef>
            </a:pPr>
            <a:r>
              <a:rPr lang="en-GB" sz="1200" dirty="0">
                <a:latin typeface="Arial MT"/>
                <a:cs typeface="Arial MT"/>
              </a:rPr>
              <a:t>Diagram</a:t>
            </a:r>
            <a:r>
              <a:rPr lang="en-GB" sz="1200" spc="21" dirty="0">
                <a:latin typeface="Arial MT"/>
                <a:cs typeface="Arial MT"/>
              </a:rPr>
              <a:t> </a:t>
            </a:r>
            <a:r>
              <a:rPr lang="en-GB" sz="1200" spc="-42" dirty="0">
                <a:latin typeface="Arial MT"/>
                <a:cs typeface="Arial MT"/>
              </a:rPr>
              <a:t>representing</a:t>
            </a:r>
            <a:r>
              <a:rPr lang="en-GB" sz="1200" spc="32" dirty="0">
                <a:latin typeface="Arial MT"/>
                <a:cs typeface="Arial MT"/>
              </a:rPr>
              <a:t> </a:t>
            </a:r>
            <a:r>
              <a:rPr lang="en-GB" sz="1200" spc="-42" dirty="0">
                <a:latin typeface="Arial MT"/>
                <a:cs typeface="Arial MT"/>
              </a:rPr>
              <a:t>possible</a:t>
            </a:r>
            <a:r>
              <a:rPr lang="en-GB" sz="1200" spc="21" dirty="0">
                <a:latin typeface="Arial MT"/>
                <a:cs typeface="Arial MT"/>
              </a:rPr>
              <a:t> </a:t>
            </a:r>
            <a:r>
              <a:rPr lang="en-GB" sz="1200" dirty="0">
                <a:latin typeface="Arial MT"/>
                <a:cs typeface="Arial MT"/>
              </a:rPr>
              <a:t>drug</a:t>
            </a:r>
            <a:r>
              <a:rPr lang="en-GB" sz="1200" spc="21" dirty="0">
                <a:latin typeface="Arial MT"/>
                <a:cs typeface="Arial MT"/>
              </a:rPr>
              <a:t> </a:t>
            </a:r>
            <a:r>
              <a:rPr lang="en-GB" sz="1200" spc="-21" dirty="0">
                <a:latin typeface="Arial MT"/>
                <a:cs typeface="Arial MT"/>
              </a:rPr>
              <a:t>discovery</a:t>
            </a:r>
            <a:r>
              <a:rPr lang="en-GB" sz="1200" spc="32" dirty="0">
                <a:latin typeface="Arial MT"/>
                <a:cs typeface="Arial MT"/>
              </a:rPr>
              <a:t> </a:t>
            </a:r>
            <a:r>
              <a:rPr lang="en-GB" sz="1200" spc="-21" dirty="0">
                <a:latin typeface="Arial MT"/>
                <a:cs typeface="Arial MT"/>
              </a:rPr>
              <a:t>pipelines.</a:t>
            </a:r>
            <a:r>
              <a:rPr lang="en-GB" sz="1200" spc="127" dirty="0">
                <a:latin typeface="Arial MT"/>
                <a:cs typeface="Arial MT"/>
              </a:rPr>
              <a:t> </a:t>
            </a:r>
            <a:br>
              <a:rPr lang="en-GB" sz="1200" spc="127" dirty="0">
                <a:latin typeface="Arial MT"/>
                <a:cs typeface="Arial MT"/>
              </a:rPr>
            </a:br>
            <a:r>
              <a:rPr lang="en-GB" sz="1200" spc="-21" dirty="0">
                <a:latin typeface="Arial MT"/>
                <a:cs typeface="Arial MT"/>
              </a:rPr>
              <a:t>Source:</a:t>
            </a:r>
            <a:r>
              <a:rPr lang="en-GB" sz="1200" spc="137" dirty="0">
                <a:latin typeface="Arial MT"/>
                <a:cs typeface="Arial MT"/>
              </a:rPr>
              <a:t> </a:t>
            </a:r>
            <a:r>
              <a:rPr lang="en-GB" sz="1200" spc="-21" dirty="0">
                <a:latin typeface="Arial MT"/>
                <a:cs typeface="Arial MT"/>
              </a:rPr>
              <a:t>Created</a:t>
            </a:r>
            <a:r>
              <a:rPr lang="en-GB" sz="1200" spc="21" dirty="0">
                <a:latin typeface="Arial MT"/>
                <a:cs typeface="Arial MT"/>
              </a:rPr>
              <a:t> </a:t>
            </a:r>
            <a:r>
              <a:rPr lang="en-GB" sz="1200" dirty="0">
                <a:latin typeface="Arial MT"/>
                <a:cs typeface="Arial MT"/>
              </a:rPr>
              <a:t>by</a:t>
            </a:r>
            <a:r>
              <a:rPr lang="en-GB" sz="1200" spc="21" dirty="0">
                <a:latin typeface="Arial MT"/>
                <a:cs typeface="Arial MT"/>
              </a:rPr>
              <a:t> </a:t>
            </a:r>
            <a:r>
              <a:rPr lang="en-GB" sz="1200" dirty="0">
                <a:latin typeface="Arial MT"/>
                <a:cs typeface="Arial MT"/>
              </a:rPr>
              <a:t>Nuno</a:t>
            </a:r>
            <a:r>
              <a:rPr lang="en-GB" sz="1200" spc="32" dirty="0">
                <a:latin typeface="Arial MT"/>
                <a:cs typeface="Arial MT"/>
              </a:rPr>
              <a:t> </a:t>
            </a:r>
            <a:r>
              <a:rPr lang="en-GB" sz="1200" spc="-53" dirty="0" err="1">
                <a:latin typeface="Arial MT"/>
                <a:cs typeface="Arial MT"/>
              </a:rPr>
              <a:t>S.</a:t>
            </a:r>
            <a:r>
              <a:rPr lang="en-GB" sz="1200" spc="-74" dirty="0" err="1">
                <a:latin typeface="Arial MT"/>
                <a:cs typeface="Arial MT"/>
              </a:rPr>
              <a:t>Osorio</a:t>
            </a:r>
            <a:r>
              <a:rPr lang="en-GB" sz="1200" spc="32" dirty="0">
                <a:latin typeface="Arial MT"/>
                <a:cs typeface="Arial MT"/>
              </a:rPr>
              <a:t> </a:t>
            </a:r>
            <a:r>
              <a:rPr lang="en-GB" sz="1200" spc="-21" dirty="0">
                <a:latin typeface="Arial MT"/>
                <a:cs typeface="Arial MT"/>
              </a:rPr>
              <a:t>using</a:t>
            </a:r>
            <a:r>
              <a:rPr lang="en-GB" sz="1200" spc="32" dirty="0">
                <a:latin typeface="Arial MT"/>
                <a:cs typeface="Arial MT"/>
              </a:rPr>
              <a:t> </a:t>
            </a:r>
            <a:r>
              <a:rPr lang="en-GB" sz="1200" spc="-21" dirty="0">
                <a:latin typeface="Arial MT"/>
                <a:cs typeface="Arial MT"/>
              </a:rPr>
              <a:t>Python.</a:t>
            </a:r>
            <a:endParaRPr lang="en-GB" sz="1200" dirty="0">
              <a:latin typeface="Arial MT"/>
              <a:cs typeface="Arial MT"/>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40080"/>
            <a:ext cx="4818888" cy="1481328"/>
          </a:xfrm>
          <a:prstGeom prst="rect">
            <a:avLst/>
          </a:prstGeom>
        </p:spPr>
        <p:txBody>
          <a:bodyPr vert="horz" lIns="91440" tIns="45720" rIns="91440" bIns="45720" rtlCol="0" anchor="ctr">
            <a:noAutofit/>
          </a:bodyPr>
          <a:lstStyle/>
          <a:p>
            <a:pPr marL="151654"/>
            <a:r>
              <a:rPr lang="en-US" sz="3600" b="1" dirty="0"/>
              <a:t>Target Identification</a:t>
            </a:r>
          </a:p>
        </p:txBody>
      </p:sp>
      <p:sp>
        <p:nvSpPr>
          <p:cNvPr id="1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30936" y="2660904"/>
            <a:ext cx="4818888" cy="3547872"/>
          </a:xfrm>
          <a:prstGeom prst="rect">
            <a:avLst/>
          </a:prstGeom>
        </p:spPr>
        <p:txBody>
          <a:bodyPr vert="horz" lIns="91440" tIns="45720" rIns="91440" bIns="45720" rtlCol="0">
            <a:normAutofit/>
          </a:bodyPr>
          <a:lstStyle>
            <a:defPPr>
              <a:defRPr lang="en-NL"/>
            </a:defPPr>
            <a:lvl1pPr marL="228600" indent="-228600">
              <a:lnSpc>
                <a:spcPct val="90000"/>
              </a:lnSpc>
              <a:spcBef>
                <a:spcPts val="1000"/>
              </a:spcBef>
              <a:buFont typeface="Arial" panose="020B0604020202020204" pitchFamily="34" charset="0"/>
              <a:buChar char="•"/>
              <a:defRPr sz="2400"/>
            </a:lvl1pPr>
            <a:lvl2pPr marL="685800" lvl="1"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Target is a biomolecule </a:t>
            </a:r>
            <a:br>
              <a:rPr lang="en-US" dirty="0"/>
            </a:br>
            <a:r>
              <a:rPr lang="en-US" dirty="0"/>
              <a:t>(Protein, RNA, DNA, Lipid, </a:t>
            </a:r>
            <a:r>
              <a:rPr lang="en-US" dirty="0" err="1"/>
              <a:t>etc</a:t>
            </a:r>
            <a:r>
              <a:rPr lang="en-US" dirty="0"/>
              <a:t>) that is related with a disease in a group of individuals and the intended destination of the therapy</a:t>
            </a:r>
          </a:p>
          <a:p>
            <a:r>
              <a:rPr lang="en-US" dirty="0"/>
              <a:t>Finding the best target is critical to maximize success</a:t>
            </a:r>
          </a:p>
        </p:txBody>
      </p:sp>
      <p:pic>
        <p:nvPicPr>
          <p:cNvPr id="4" name="object 4">
            <a:hlinkClick r:id="rId3"/>
          </p:cNvPr>
          <p:cNvPicPr/>
          <p:nvPr/>
        </p:nvPicPr>
        <p:blipFill rotWithShape="1">
          <a:blip r:embed="rId4" cstate="print"/>
          <a:srcRect l="6337" r="6374" b="3"/>
          <a:stretch/>
        </p:blipFill>
        <p:spPr>
          <a:xfrm>
            <a:off x="6099048" y="707762"/>
            <a:ext cx="5458968" cy="5442475"/>
          </a:xfrm>
          <a:prstGeom prst="rect">
            <a:avLst/>
          </a:prstGeom>
        </p:spPr>
      </p:pic>
      <p:sp>
        <p:nvSpPr>
          <p:cNvPr id="14" name="TextBox 13">
            <a:extLst>
              <a:ext uri="{FF2B5EF4-FFF2-40B4-BE49-F238E27FC236}">
                <a16:creationId xmlns:a16="http://schemas.microsoft.com/office/drawing/2014/main" id="{C529D256-275E-1E8D-C7D6-17417A604073}"/>
              </a:ext>
            </a:extLst>
          </p:cNvPr>
          <p:cNvSpPr txBox="1"/>
          <p:nvPr/>
        </p:nvSpPr>
        <p:spPr>
          <a:xfrm>
            <a:off x="6703358" y="6273286"/>
            <a:ext cx="42503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MT"/>
                <a:cs typeface="Arial MT"/>
              </a:rPr>
              <a:t>PDB</a:t>
            </a:r>
            <a:r>
              <a:rPr lang="en-GB" sz="1200" spc="85" dirty="0">
                <a:latin typeface="Arial MT"/>
                <a:cs typeface="Arial MT"/>
              </a:rPr>
              <a:t> </a:t>
            </a:r>
            <a:r>
              <a:rPr lang="en-GB" sz="1200" dirty="0">
                <a:latin typeface="Arial MT"/>
                <a:cs typeface="Arial MT"/>
              </a:rPr>
              <a:t>ID:</a:t>
            </a:r>
            <a:r>
              <a:rPr lang="en-GB" sz="1200" spc="85" dirty="0">
                <a:latin typeface="Arial MT"/>
                <a:cs typeface="Arial MT"/>
              </a:rPr>
              <a:t> </a:t>
            </a:r>
            <a:r>
              <a:rPr lang="en-GB" sz="1200" dirty="0">
                <a:latin typeface="Arial MT"/>
                <a:cs typeface="Arial MT"/>
              </a:rPr>
              <a:t>6O0K</a:t>
            </a:r>
            <a:r>
              <a:rPr lang="en-GB" sz="1200" spc="85" dirty="0">
                <a:latin typeface="Arial MT"/>
                <a:cs typeface="Arial MT"/>
              </a:rPr>
              <a:t> </a:t>
            </a:r>
            <a:r>
              <a:rPr lang="en-GB" sz="1200" dirty="0">
                <a:latin typeface="Arial MT"/>
                <a:cs typeface="Arial MT"/>
              </a:rPr>
              <a:t>(Structure</a:t>
            </a:r>
            <a:r>
              <a:rPr lang="en-GB" sz="1200" spc="74" dirty="0">
                <a:latin typeface="Arial MT"/>
                <a:cs typeface="Arial MT"/>
              </a:rPr>
              <a:t> </a:t>
            </a:r>
            <a:r>
              <a:rPr lang="en-GB" sz="1200" dirty="0">
                <a:latin typeface="Arial MT"/>
                <a:cs typeface="Arial MT"/>
              </a:rPr>
              <a:t>of</a:t>
            </a:r>
            <a:r>
              <a:rPr lang="en-GB" sz="1200" spc="85" dirty="0">
                <a:latin typeface="Arial MT"/>
                <a:cs typeface="Arial MT"/>
              </a:rPr>
              <a:t> </a:t>
            </a:r>
            <a:r>
              <a:rPr lang="en-GB" sz="1200" spc="-21" dirty="0">
                <a:latin typeface="Arial MT"/>
                <a:cs typeface="Arial MT"/>
              </a:rPr>
              <a:t>BCL-</a:t>
            </a:r>
            <a:r>
              <a:rPr lang="en-GB" sz="1200" dirty="0">
                <a:latin typeface="Arial MT"/>
                <a:cs typeface="Arial MT"/>
              </a:rPr>
              <a:t>2</a:t>
            </a:r>
            <a:r>
              <a:rPr lang="en-GB" sz="1200" spc="85" dirty="0">
                <a:latin typeface="Arial MT"/>
                <a:cs typeface="Arial MT"/>
              </a:rPr>
              <a:t> </a:t>
            </a:r>
            <a:r>
              <a:rPr lang="en-GB" sz="1200" dirty="0">
                <a:latin typeface="Arial MT"/>
                <a:cs typeface="Arial MT"/>
              </a:rPr>
              <a:t>with</a:t>
            </a:r>
            <a:r>
              <a:rPr lang="en-GB" sz="1200" spc="85" dirty="0">
                <a:latin typeface="Arial MT"/>
                <a:cs typeface="Arial MT"/>
              </a:rPr>
              <a:t> </a:t>
            </a:r>
            <a:r>
              <a:rPr lang="en-GB" sz="1200" dirty="0" err="1">
                <a:latin typeface="Arial MT"/>
                <a:cs typeface="Arial MT"/>
              </a:rPr>
              <a:t>venetoclax</a:t>
            </a:r>
            <a:r>
              <a:rPr lang="en-GB" sz="1200" dirty="0">
                <a:latin typeface="Arial MT"/>
                <a:cs typeface="Arial MT"/>
              </a:rPr>
              <a:t>).</a:t>
            </a:r>
            <a:r>
              <a:rPr lang="en-GB" sz="1200" spc="201" dirty="0">
                <a:latin typeface="Arial MT"/>
                <a:cs typeface="Arial MT"/>
              </a:rPr>
              <a:t> </a:t>
            </a:r>
            <a:br>
              <a:rPr lang="en-GB" sz="1200" spc="201" dirty="0">
                <a:latin typeface="Arial MT"/>
                <a:cs typeface="Arial MT"/>
              </a:rPr>
            </a:br>
            <a:r>
              <a:rPr lang="en-GB" sz="1200" spc="-21" dirty="0">
                <a:latin typeface="Arial MT"/>
                <a:cs typeface="Arial MT"/>
              </a:rPr>
              <a:t>Source:</a:t>
            </a:r>
            <a:r>
              <a:rPr lang="en-GB" sz="1200" spc="201" dirty="0">
                <a:latin typeface="Arial MT"/>
                <a:cs typeface="Arial MT"/>
              </a:rPr>
              <a:t> </a:t>
            </a:r>
            <a:r>
              <a:rPr lang="en-GB" sz="1200" spc="-21" dirty="0">
                <a:latin typeface="Arial MT"/>
                <a:cs typeface="Arial MT"/>
              </a:rPr>
              <a:t>Created</a:t>
            </a:r>
            <a:r>
              <a:rPr lang="en-GB" sz="1200" spc="85" dirty="0">
                <a:latin typeface="Arial MT"/>
                <a:cs typeface="Arial MT"/>
              </a:rPr>
              <a:t> </a:t>
            </a:r>
            <a:r>
              <a:rPr lang="en-GB" sz="1200" dirty="0">
                <a:latin typeface="Arial MT"/>
                <a:cs typeface="Arial MT"/>
              </a:rPr>
              <a:t>by</a:t>
            </a:r>
            <a:r>
              <a:rPr lang="en-GB" sz="1200" spc="85" dirty="0">
                <a:latin typeface="Arial MT"/>
                <a:cs typeface="Arial MT"/>
              </a:rPr>
              <a:t> </a:t>
            </a:r>
            <a:r>
              <a:rPr lang="en-GB" sz="1200" dirty="0">
                <a:latin typeface="Arial MT"/>
                <a:cs typeface="Arial MT"/>
              </a:rPr>
              <a:t>Nuno</a:t>
            </a:r>
            <a:r>
              <a:rPr lang="en-GB" sz="1200" spc="85" dirty="0">
                <a:latin typeface="Arial MT"/>
                <a:cs typeface="Arial MT"/>
              </a:rPr>
              <a:t> </a:t>
            </a:r>
            <a:r>
              <a:rPr lang="en-GB" sz="1200" spc="-53" dirty="0">
                <a:latin typeface="Arial MT"/>
                <a:cs typeface="Arial MT"/>
              </a:rPr>
              <a:t>S.</a:t>
            </a:r>
            <a:r>
              <a:rPr lang="en-GB" sz="1200" spc="1057" dirty="0">
                <a:latin typeface="Arial MT"/>
                <a:cs typeface="Arial MT"/>
              </a:rPr>
              <a:t> </a:t>
            </a:r>
            <a:r>
              <a:rPr lang="en-GB" sz="1200" spc="-74" dirty="0">
                <a:latin typeface="Arial MT"/>
                <a:cs typeface="Arial MT"/>
              </a:rPr>
              <a:t>Osorio</a:t>
            </a:r>
            <a:r>
              <a:rPr lang="en-GB" sz="1200" spc="137" dirty="0">
                <a:latin typeface="Arial MT"/>
                <a:cs typeface="Arial MT"/>
              </a:rPr>
              <a:t> </a:t>
            </a:r>
            <a:r>
              <a:rPr lang="en-GB" sz="1200" spc="-21" dirty="0">
                <a:latin typeface="Arial MT"/>
                <a:cs typeface="Arial MT"/>
              </a:rPr>
              <a:t>using</a:t>
            </a:r>
            <a:r>
              <a:rPr lang="en-GB" sz="1200" spc="137" dirty="0">
                <a:latin typeface="Arial MT"/>
                <a:cs typeface="Arial MT"/>
              </a:rPr>
              <a:t> </a:t>
            </a:r>
            <a:r>
              <a:rPr lang="en-GB" sz="1200" dirty="0">
                <a:latin typeface="Arial MT"/>
                <a:cs typeface="Arial MT"/>
              </a:rPr>
              <a:t>Mol*</a:t>
            </a:r>
            <a:r>
              <a:rPr lang="en-GB" sz="1200" spc="148" dirty="0">
                <a:latin typeface="Arial MT"/>
                <a:cs typeface="Arial MT"/>
              </a:rPr>
              <a:t> </a:t>
            </a:r>
            <a:r>
              <a:rPr lang="en-GB" sz="1200" spc="-21" dirty="0">
                <a:latin typeface="Arial MT"/>
                <a:cs typeface="Arial MT"/>
              </a:rPr>
              <a:t>Viewer</a:t>
            </a:r>
            <a:endParaRPr lang="en-GB" sz="1200" dirty="0">
              <a:latin typeface="Arial MT"/>
              <a:cs typeface="Arial MT"/>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502920"/>
            <a:ext cx="3419856" cy="1463040"/>
          </a:xfrm>
          <a:prstGeom prst="rect">
            <a:avLst/>
          </a:prstGeom>
        </p:spPr>
        <p:txBody>
          <a:bodyPr vert="horz" lIns="91440" tIns="45720" rIns="91440" bIns="45720" rtlCol="0" anchor="ctr">
            <a:normAutofit/>
          </a:bodyPr>
          <a:lstStyle/>
          <a:p>
            <a:pPr marL="151654"/>
            <a:r>
              <a:rPr lang="en-US" sz="3400" kern="1200" spc="-241">
                <a:solidFill>
                  <a:schemeClr val="tx1"/>
                </a:solidFill>
                <a:latin typeface="+mj-lt"/>
                <a:ea typeface="+mj-ea"/>
                <a:cs typeface="+mj-cs"/>
              </a:rPr>
              <a:t>Target</a:t>
            </a:r>
            <a:r>
              <a:rPr lang="en-US" sz="3400" kern="1200" spc="-74">
                <a:solidFill>
                  <a:schemeClr val="tx1"/>
                </a:solidFill>
                <a:latin typeface="+mj-lt"/>
                <a:ea typeface="+mj-ea"/>
                <a:cs typeface="+mj-cs"/>
              </a:rPr>
              <a:t> </a:t>
            </a:r>
            <a:r>
              <a:rPr lang="en-US" sz="3400" kern="1200" spc="-201">
                <a:solidFill>
                  <a:schemeClr val="tx1"/>
                </a:solidFill>
                <a:latin typeface="+mj-lt"/>
                <a:ea typeface="+mj-ea"/>
                <a:cs typeface="+mj-cs"/>
              </a:rPr>
              <a:t>Identification</a:t>
            </a:r>
            <a:r>
              <a:rPr lang="en-US" sz="3400" kern="1200" spc="-32">
                <a:solidFill>
                  <a:schemeClr val="tx1"/>
                </a:solidFill>
                <a:latin typeface="+mj-lt"/>
                <a:ea typeface="+mj-ea"/>
                <a:cs typeface="+mj-cs"/>
              </a:rPr>
              <a:t> </a:t>
            </a:r>
            <a:r>
              <a:rPr lang="en-US" sz="3400" kern="1200" spc="-211">
                <a:solidFill>
                  <a:schemeClr val="tx1"/>
                </a:solidFill>
                <a:latin typeface="+mj-lt"/>
                <a:ea typeface="+mj-ea"/>
                <a:cs typeface="+mj-cs"/>
              </a:rPr>
              <a:t>Assisted</a:t>
            </a:r>
            <a:r>
              <a:rPr lang="en-US" sz="3400" kern="1200" spc="-32">
                <a:solidFill>
                  <a:schemeClr val="tx1"/>
                </a:solidFill>
                <a:latin typeface="+mj-lt"/>
                <a:ea typeface="+mj-ea"/>
                <a:cs typeface="+mj-cs"/>
              </a:rPr>
              <a:t> </a:t>
            </a:r>
            <a:r>
              <a:rPr lang="en-US" sz="3400" kern="1200" spc="-370">
                <a:solidFill>
                  <a:schemeClr val="tx1"/>
                </a:solidFill>
                <a:latin typeface="+mj-lt"/>
                <a:ea typeface="+mj-ea"/>
                <a:cs typeface="+mj-cs"/>
              </a:rPr>
              <a:t>by</a:t>
            </a:r>
            <a:r>
              <a:rPr lang="en-US" sz="3400" kern="1200" spc="11">
                <a:solidFill>
                  <a:schemeClr val="tx1"/>
                </a:solidFill>
                <a:latin typeface="+mj-lt"/>
                <a:ea typeface="+mj-ea"/>
                <a:cs typeface="+mj-cs"/>
              </a:rPr>
              <a:t> </a:t>
            </a:r>
            <a:r>
              <a:rPr lang="en-US" sz="3400" kern="1200" spc="-21">
                <a:solidFill>
                  <a:schemeClr val="tx1"/>
                </a:solidFill>
                <a:latin typeface="+mj-lt"/>
                <a:ea typeface="+mj-ea"/>
                <a:cs typeface="+mj-cs"/>
              </a:rPr>
              <a:t>AI/ML</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654295" y="502920"/>
            <a:ext cx="6894576" cy="1463040"/>
          </a:xfrm>
          <a:prstGeom prst="rect">
            <a:avLst/>
          </a:prstGeom>
        </p:spPr>
        <p:txBody>
          <a:bodyPr vert="horz" lIns="91440" tIns="45720" rIns="91440" bIns="45720" rtlCol="0" anchor="ctr">
            <a:normAutofit/>
          </a:bodyPr>
          <a:lstStyle>
            <a:defPPr>
              <a:defRPr lang="en-NL"/>
            </a:defPPr>
            <a:lvl1pPr marL="367728" marR="64419" indent="-228600">
              <a:lnSpc>
                <a:spcPct val="90000"/>
              </a:lnSpc>
              <a:spcBef>
                <a:spcPts val="116"/>
              </a:spcBef>
              <a:buFont typeface="Arial" panose="020B0604020202020204" pitchFamily="34" charset="0"/>
              <a:buChar char="•"/>
              <a:tabLst>
                <a:tab pos="373096" algn="l"/>
              </a:tabLst>
              <a:defRPr sz="2400"/>
            </a:lvl1pPr>
          </a:lstStyle>
          <a:p>
            <a:r>
              <a:rPr lang="en-US" dirty="0"/>
              <a:t>”Classical Target ID” was hypothesis-driven, often 	compartmentalized into silos.</a:t>
            </a:r>
          </a:p>
          <a:p>
            <a:r>
              <a:rPr lang="en-US" dirty="0"/>
              <a:t>Machine learning/AI integrates vast data for disease target identification.</a:t>
            </a:r>
          </a:p>
        </p:txBody>
      </p:sp>
      <p:pic>
        <p:nvPicPr>
          <p:cNvPr id="4" name="object 4"/>
          <p:cNvPicPr/>
          <p:nvPr/>
        </p:nvPicPr>
        <p:blipFill>
          <a:blip r:embed="rId3" cstate="print"/>
          <a:stretch>
            <a:fillRect/>
          </a:stretch>
        </p:blipFill>
        <p:spPr>
          <a:xfrm>
            <a:off x="1585886" y="2011680"/>
            <a:ext cx="8698855" cy="4586344"/>
          </a:xfrm>
          <a:prstGeom prst="rect">
            <a:avLst/>
          </a:prstGeom>
        </p:spPr>
      </p:pic>
      <p:sp>
        <p:nvSpPr>
          <p:cNvPr id="14" name="TextBox 13">
            <a:extLst>
              <a:ext uri="{FF2B5EF4-FFF2-40B4-BE49-F238E27FC236}">
                <a16:creationId xmlns:a16="http://schemas.microsoft.com/office/drawing/2014/main" id="{B53B161B-6458-787A-0D7D-5D765F620D06}"/>
              </a:ext>
            </a:extLst>
          </p:cNvPr>
          <p:cNvSpPr txBox="1"/>
          <p:nvPr/>
        </p:nvSpPr>
        <p:spPr>
          <a:xfrm>
            <a:off x="864842" y="6572490"/>
            <a:ext cx="723674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21" dirty="0">
                <a:latin typeface="Arial MT"/>
                <a:cs typeface="Arial MT"/>
              </a:rPr>
              <a:t>Example</a:t>
            </a:r>
            <a:r>
              <a:rPr lang="en-GB" sz="1200" spc="11" dirty="0">
                <a:latin typeface="Arial MT"/>
                <a:cs typeface="Arial MT"/>
              </a:rPr>
              <a:t> </a:t>
            </a:r>
            <a:r>
              <a:rPr lang="en-GB" sz="1200" dirty="0">
                <a:latin typeface="Arial MT"/>
                <a:cs typeface="Arial MT"/>
              </a:rPr>
              <a:t>of</a:t>
            </a:r>
            <a:r>
              <a:rPr lang="en-GB" sz="1200" spc="11" dirty="0">
                <a:latin typeface="Arial MT"/>
                <a:cs typeface="Arial MT"/>
              </a:rPr>
              <a:t> </a:t>
            </a:r>
            <a:r>
              <a:rPr lang="en-GB" sz="1200" dirty="0">
                <a:latin typeface="Arial MT"/>
                <a:cs typeface="Arial MT"/>
              </a:rPr>
              <a:t>a</a:t>
            </a:r>
            <a:r>
              <a:rPr lang="en-GB" sz="1200" spc="21" dirty="0">
                <a:latin typeface="Arial MT"/>
                <a:cs typeface="Arial MT"/>
              </a:rPr>
              <a:t> </a:t>
            </a:r>
            <a:r>
              <a:rPr lang="en-GB" sz="1200" spc="-42" dirty="0">
                <a:latin typeface="Arial MT"/>
                <a:cs typeface="Arial MT"/>
              </a:rPr>
              <a:t>Cancer</a:t>
            </a:r>
            <a:r>
              <a:rPr lang="en-GB" sz="1200" spc="11" dirty="0">
                <a:latin typeface="Arial MT"/>
                <a:cs typeface="Arial MT"/>
              </a:rPr>
              <a:t> </a:t>
            </a:r>
            <a:r>
              <a:rPr lang="en-GB" sz="1200" spc="-21" dirty="0">
                <a:latin typeface="Arial MT"/>
                <a:cs typeface="Arial MT"/>
              </a:rPr>
              <a:t>Knowledge</a:t>
            </a:r>
            <a:r>
              <a:rPr lang="en-GB" sz="1200" spc="11" dirty="0">
                <a:latin typeface="Arial MT"/>
                <a:cs typeface="Arial MT"/>
              </a:rPr>
              <a:t> </a:t>
            </a:r>
            <a:r>
              <a:rPr lang="en-GB" sz="1200" dirty="0">
                <a:latin typeface="Arial MT"/>
                <a:cs typeface="Arial MT"/>
              </a:rPr>
              <a:t>Graph.</a:t>
            </a:r>
            <a:r>
              <a:rPr lang="en-GB" sz="1200" spc="116" dirty="0">
                <a:latin typeface="Arial MT"/>
                <a:cs typeface="Arial MT"/>
              </a:rPr>
              <a:t> </a:t>
            </a:r>
            <a:r>
              <a:rPr lang="en-GB" sz="1200" spc="-21" dirty="0">
                <a:latin typeface="Arial MT"/>
                <a:cs typeface="Arial MT"/>
              </a:rPr>
              <a:t>Source:</a:t>
            </a:r>
            <a:r>
              <a:rPr lang="en-GB" sz="1200" spc="116" dirty="0">
                <a:latin typeface="Arial MT"/>
                <a:cs typeface="Arial MT"/>
              </a:rPr>
              <a:t> </a:t>
            </a:r>
            <a:r>
              <a:rPr lang="en-GB" sz="1200" spc="-21" dirty="0">
                <a:latin typeface="Arial MT"/>
                <a:cs typeface="Arial MT"/>
              </a:rPr>
              <a:t>arXiv:2302.04737</a:t>
            </a:r>
            <a:endParaRPr lang="en-GB" sz="1200" dirty="0">
              <a:latin typeface="Arial MT"/>
              <a:cs typeface="Arial MT"/>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5" y="502920"/>
            <a:ext cx="3721607" cy="1463040"/>
          </a:xfrm>
          <a:prstGeom prst="rect">
            <a:avLst/>
          </a:prstGeom>
        </p:spPr>
        <p:txBody>
          <a:bodyPr vert="horz" lIns="91440" tIns="45720" rIns="91440" bIns="45720" rtlCol="0" anchor="ctr">
            <a:noAutofit/>
          </a:bodyPr>
          <a:lstStyle/>
          <a:p>
            <a:pPr marL="151654"/>
            <a:r>
              <a:rPr lang="en-US" sz="3600" b="1" dirty="0"/>
              <a:t>KGs Integrate Multimodal Data</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654295" y="502920"/>
            <a:ext cx="6894576" cy="1463040"/>
          </a:xfrm>
          <a:prstGeom prst="rect">
            <a:avLst/>
          </a:prstGeom>
        </p:spPr>
        <p:txBody>
          <a:bodyPr vert="horz" lIns="91440" tIns="45720" rIns="91440" bIns="45720" rtlCol="0" anchor="ctr">
            <a:normAutofit/>
          </a:bodyPr>
          <a:lstStyle>
            <a:defPPr>
              <a:defRPr lang="en-NL"/>
            </a:defPPr>
            <a:lvl1pPr marL="367728" marR="64419" indent="-228600">
              <a:lnSpc>
                <a:spcPct val="90000"/>
              </a:lnSpc>
              <a:spcBef>
                <a:spcPts val="116"/>
              </a:spcBef>
              <a:buFont typeface="Arial" panose="020B0604020202020204" pitchFamily="34" charset="0"/>
              <a:buChar char="•"/>
              <a:tabLst>
                <a:tab pos="373096" algn="l"/>
              </a:tabLst>
              <a:defRPr sz="2400"/>
            </a:lvl1pPr>
          </a:lstStyle>
          <a:p>
            <a:r>
              <a:rPr lang="en-US" dirty="0"/>
              <a:t>Knowledge Graphs (KGs) are structured data 	representations that capture entity relationships.</a:t>
            </a:r>
          </a:p>
          <a:p>
            <a:r>
              <a:rPr lang="en-US" dirty="0"/>
              <a:t>Facilitate data retrieval and knowledge inference, 	promoting the discovery of novel drug targets.</a:t>
            </a:r>
          </a:p>
        </p:txBody>
      </p:sp>
      <p:pic>
        <p:nvPicPr>
          <p:cNvPr id="4" name="object 4"/>
          <p:cNvPicPr/>
          <p:nvPr/>
        </p:nvPicPr>
        <p:blipFill>
          <a:blip r:embed="rId3" cstate="print"/>
          <a:stretch>
            <a:fillRect/>
          </a:stretch>
        </p:blipFill>
        <p:spPr>
          <a:xfrm>
            <a:off x="2335080" y="2290936"/>
            <a:ext cx="7509648" cy="3959352"/>
          </a:xfrm>
          <a:prstGeom prst="rect">
            <a:avLst/>
          </a:prstGeom>
        </p:spPr>
      </p:pic>
      <p:sp>
        <p:nvSpPr>
          <p:cNvPr id="14" name="TextBox 13">
            <a:extLst>
              <a:ext uri="{FF2B5EF4-FFF2-40B4-BE49-F238E27FC236}">
                <a16:creationId xmlns:a16="http://schemas.microsoft.com/office/drawing/2014/main" id="{61BA74C5-32E9-1AC4-EA05-058B3BEA1D71}"/>
              </a:ext>
            </a:extLst>
          </p:cNvPr>
          <p:cNvSpPr txBox="1"/>
          <p:nvPr/>
        </p:nvSpPr>
        <p:spPr>
          <a:xfrm>
            <a:off x="2796987" y="6401792"/>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21" dirty="0">
                <a:latin typeface="Arial MT"/>
                <a:cs typeface="Arial MT"/>
              </a:rPr>
              <a:t>Example</a:t>
            </a:r>
            <a:r>
              <a:rPr lang="en-GB" sz="1200" spc="11" dirty="0">
                <a:latin typeface="Arial MT"/>
                <a:cs typeface="Arial MT"/>
              </a:rPr>
              <a:t> </a:t>
            </a:r>
            <a:r>
              <a:rPr lang="en-GB" sz="1200" dirty="0">
                <a:latin typeface="Arial MT"/>
                <a:cs typeface="Arial MT"/>
              </a:rPr>
              <a:t>of</a:t>
            </a:r>
            <a:r>
              <a:rPr lang="en-GB" sz="1200" spc="11" dirty="0">
                <a:latin typeface="Arial MT"/>
                <a:cs typeface="Arial MT"/>
              </a:rPr>
              <a:t> </a:t>
            </a:r>
            <a:r>
              <a:rPr lang="en-GB" sz="1200" dirty="0">
                <a:latin typeface="Arial MT"/>
                <a:cs typeface="Arial MT"/>
              </a:rPr>
              <a:t>a</a:t>
            </a:r>
            <a:r>
              <a:rPr lang="en-GB" sz="1200" spc="21" dirty="0">
                <a:latin typeface="Arial MT"/>
                <a:cs typeface="Arial MT"/>
              </a:rPr>
              <a:t> </a:t>
            </a:r>
            <a:r>
              <a:rPr lang="en-GB" sz="1200" spc="-42" dirty="0">
                <a:latin typeface="Arial MT"/>
                <a:cs typeface="Arial MT"/>
              </a:rPr>
              <a:t>Cancer</a:t>
            </a:r>
            <a:r>
              <a:rPr lang="en-GB" sz="1200" spc="11" dirty="0">
                <a:latin typeface="Arial MT"/>
                <a:cs typeface="Arial MT"/>
              </a:rPr>
              <a:t> </a:t>
            </a:r>
            <a:r>
              <a:rPr lang="en-GB" sz="1200" spc="-21" dirty="0">
                <a:latin typeface="Arial MT"/>
                <a:cs typeface="Arial MT"/>
              </a:rPr>
              <a:t>Knowledge</a:t>
            </a:r>
            <a:r>
              <a:rPr lang="en-GB" sz="1200" spc="11" dirty="0">
                <a:latin typeface="Arial MT"/>
                <a:cs typeface="Arial MT"/>
              </a:rPr>
              <a:t> </a:t>
            </a:r>
            <a:r>
              <a:rPr lang="en-GB" sz="1200" dirty="0">
                <a:latin typeface="Arial MT"/>
                <a:cs typeface="Arial MT"/>
              </a:rPr>
              <a:t>Graph.</a:t>
            </a:r>
            <a:r>
              <a:rPr lang="en-GB" sz="1200" spc="116" dirty="0">
                <a:latin typeface="Arial MT"/>
                <a:cs typeface="Arial MT"/>
              </a:rPr>
              <a:t> </a:t>
            </a:r>
            <a:r>
              <a:rPr lang="en-GB" sz="1200" spc="-21" dirty="0">
                <a:latin typeface="Arial MT"/>
                <a:cs typeface="Arial MT"/>
              </a:rPr>
              <a:t>Source:</a:t>
            </a:r>
            <a:r>
              <a:rPr lang="en-GB" sz="1200" spc="116" dirty="0">
                <a:latin typeface="Arial MT"/>
                <a:cs typeface="Arial MT"/>
              </a:rPr>
              <a:t> </a:t>
            </a:r>
            <a:r>
              <a:rPr lang="en-GB" sz="1200" spc="-21" dirty="0">
                <a:latin typeface="Arial MT"/>
                <a:cs typeface="Arial MT"/>
              </a:rPr>
              <a:t>arXiv:2302.04737</a:t>
            </a:r>
            <a:endParaRPr lang="en-GB" sz="1200" dirty="0">
              <a:latin typeface="Arial MT"/>
              <a:cs typeface="Arial MT"/>
            </a:endParaRP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4825</TotalTime>
  <Words>2637</Words>
  <Application>Microsoft Office PowerPoint</Application>
  <PresentationFormat>Breedbeeld</PresentationFormat>
  <Paragraphs>154</Paragraphs>
  <Slides>22</Slides>
  <Notes>22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Aptos</vt:lpstr>
      <vt:lpstr>Arial</vt:lpstr>
      <vt:lpstr>Arial MT</vt:lpstr>
      <vt:lpstr>Calibri</vt:lpstr>
      <vt:lpstr>Calibri Light</vt:lpstr>
      <vt:lpstr>Roboto</vt:lpstr>
      <vt:lpstr>Tahoma</vt:lpstr>
      <vt:lpstr>Office Theme</vt:lpstr>
      <vt:lpstr>DISCOVERY 2: Computer Aided Drug Discovery</vt:lpstr>
      <vt:lpstr>Learning Objectives</vt:lpstr>
      <vt:lpstr>Agenda</vt:lpstr>
      <vt:lpstr>Introduction</vt:lpstr>
      <vt:lpstr>The Drug Discovery Pipeline(s)</vt:lpstr>
      <vt:lpstr>The Drug Discovery Pipelines(s)</vt:lpstr>
      <vt:lpstr>Target Identification</vt:lpstr>
      <vt:lpstr>Target Identification Assisted by AI/ML</vt:lpstr>
      <vt:lpstr>KGs Integrate Multimodal Data</vt:lpstr>
      <vt:lpstr>From Targets to Hits and Leads</vt:lpstr>
      <vt:lpstr>The Vast Chemical Space</vt:lpstr>
      <vt:lpstr>The ADMET Properties</vt:lpstr>
      <vt:lpstr>The Role of Databases</vt:lpstr>
      <vt:lpstr>Compounds are represented in DB by SMILES</vt:lpstr>
      <vt:lpstr>Hit Identification</vt:lpstr>
      <vt:lpstr>Lead Optimization</vt:lpstr>
      <vt:lpstr>Questions and Discussion</vt:lpstr>
      <vt:lpstr>Conclusion</vt:lpstr>
      <vt:lpstr>Additional Resources</vt:lpstr>
      <vt:lpstr>Project Partners</vt:lpstr>
      <vt:lpstr>PowerPoint-presentatie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Arnold Bosman</cp:lastModifiedBy>
  <cp:revision>36</cp:revision>
  <dcterms:created xsi:type="dcterms:W3CDTF">2023-12-02T13:46:00Z</dcterms:created>
  <dcterms:modified xsi:type="dcterms:W3CDTF">2024-10-10T10:18:12Z</dcterms:modified>
</cp:coreProperties>
</file>