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54.jpg" ContentType="image/jpeg"/>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87" r:id="rId3"/>
    <p:sldId id="257" r:id="rId4"/>
    <p:sldId id="297" r:id="rId5"/>
    <p:sldId id="258" r:id="rId6"/>
    <p:sldId id="259" r:id="rId7"/>
    <p:sldId id="260" r:id="rId8"/>
    <p:sldId id="261" r:id="rId9"/>
    <p:sldId id="262" r:id="rId10"/>
    <p:sldId id="1734" r:id="rId11"/>
    <p:sldId id="264" r:id="rId12"/>
    <p:sldId id="265" r:id="rId13"/>
    <p:sldId id="266" r:id="rId14"/>
    <p:sldId id="267" r:id="rId15"/>
    <p:sldId id="268" r:id="rId16"/>
    <p:sldId id="269" r:id="rId17"/>
    <p:sldId id="270" r:id="rId18"/>
    <p:sldId id="1733" r:id="rId19"/>
    <p:sldId id="326" r:id="rId20"/>
    <p:sldId id="1719" r:id="rId21"/>
    <p:sldId id="1736" r:id="rId22"/>
    <p:sldId id="1735" r:id="rId23"/>
    <p:sldId id="1732" r:id="rId2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877F6D-3BCC-29FE-9242-8136951FBE5B}" name="Ayşegül Taylan Özkan" initials="AT" userId="S::aysegultaylanozkan@etu.edu.tr::573110f6-153e-4684-8466-925232557062" providerId="AD"/>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9" autoAdjust="0"/>
    <p:restoredTop sz="81824" autoAdjust="0"/>
  </p:normalViewPr>
  <p:slideViewPr>
    <p:cSldViewPr snapToGrid="0">
      <p:cViewPr varScale="1">
        <p:scale>
          <a:sx n="72" d="100"/>
          <a:sy n="72" d="100"/>
        </p:scale>
        <p:origin x="944"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w="6350" cap="flat" cmpd="sng" algn="ctr">
          <a:solidFill>
            <a:srgbClr val="ED7D31">
              <a:hueOff val="0"/>
              <a:satOff val="0"/>
              <a:lumOff val="0"/>
              <a:alphaOff val="0"/>
            </a:srgbClr>
          </a:solidFill>
          <a:prstDash val="solid"/>
          <a:miter lim="800000"/>
        </a:ln>
        <a:effectLst/>
      </dgm:spPr>
      <dgm:t>
        <a:bodyPr spcFirstLastPara="0" vert="horz" wrap="square" lIns="111290" tIns="137675" rIns="111290" bIns="137675" numCol="1" spcCol="1270" anchor="ctr" anchorCtr="0"/>
        <a:lstStyle/>
        <a:p>
          <a:pPr marL="0" lvl="0" indent="0" algn="ctr" defTabSz="1066800">
            <a:lnSpc>
              <a:spcPct val="90000"/>
            </a:lnSpc>
            <a:spcBef>
              <a:spcPct val="0"/>
            </a:spcBef>
            <a:spcAft>
              <a:spcPct val="35000"/>
            </a:spcAft>
            <a:buNone/>
          </a:pPr>
          <a:r>
            <a:rPr lang="tr-TR" sz="2800" b="0" kern="1200" spc="-74" dirty="0">
              <a:solidFill>
                <a:prstClr val="white"/>
              </a:solidFill>
              <a:latin typeface="+mn-lt"/>
              <a:ea typeface="+mn-ea"/>
              <a:cs typeface="Tahoma"/>
            </a:rPr>
            <a:t>Tanımla</a:t>
          </a:r>
          <a:endParaRPr lang="en-US" sz="2800" b="0" kern="1200" spc="-74" dirty="0">
            <a:solidFill>
              <a:prstClr val="white"/>
            </a:solidFill>
            <a:latin typeface="+mn-lt"/>
            <a:ea typeface="+mn-ea"/>
            <a:cs typeface="Tahoma"/>
          </a:endParaRPr>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1361BC5A-718D-294B-BCC7-68B04A608358}">
      <dgm:prSet custT="1"/>
      <dgm:spPr/>
      <dgm:t>
        <a:bodyPr/>
        <a:lstStyle/>
        <a:p>
          <a:r>
            <a:rPr lang="tr-TR" sz="2800" b="0" dirty="0">
              <a:latin typeface="+mn-lt"/>
              <a:cs typeface="Tahoma"/>
            </a:rPr>
            <a:t>Hatırla</a:t>
          </a:r>
          <a:endParaRPr lang="en-GB" sz="2800" b="0" dirty="0">
            <a:latin typeface="+mn-lt"/>
            <a:cs typeface="Tahoma"/>
          </a:endParaRPr>
        </a:p>
      </dgm:t>
    </dgm:pt>
    <dgm:pt modelId="{0945E72E-1D6D-CC4C-A3F7-BD30409BA9F7}" type="parTrans" cxnId="{2BA62005-AF52-CB40-BB64-F5AC11649165}">
      <dgm:prSet/>
      <dgm:spPr/>
      <dgm:t>
        <a:bodyPr/>
        <a:lstStyle/>
        <a:p>
          <a:endParaRPr lang="en-GB"/>
        </a:p>
      </dgm:t>
    </dgm:pt>
    <dgm:pt modelId="{AA39A429-FC27-9948-AC77-279739D5A9A4}" type="sibTrans" cxnId="{2BA62005-AF52-CB40-BB64-F5AC11649165}">
      <dgm:prSet/>
      <dgm:spPr/>
      <dgm:t>
        <a:bodyPr/>
        <a:lstStyle/>
        <a:p>
          <a:endParaRPr lang="en-GB"/>
        </a:p>
      </dgm:t>
    </dgm:pt>
    <dgm:pt modelId="{656D2F35-6A3C-B54A-BE8A-052B8B7EF8DB}">
      <dgm:prSet custT="1"/>
      <dgm:spPr/>
      <dgm:t>
        <a:bodyPr/>
        <a:lstStyle/>
        <a:p>
          <a:r>
            <a:rPr lang="tr-TR" sz="2800" b="0" dirty="0">
              <a:latin typeface="+mn-lt"/>
              <a:cs typeface="Tahoma"/>
            </a:rPr>
            <a:t>Açıkla</a:t>
          </a:r>
          <a:endParaRPr lang="en-GB" sz="2800" b="0" dirty="0">
            <a:latin typeface="+mn-lt"/>
            <a:cs typeface="Tahoma"/>
          </a:endParaRPr>
        </a:p>
      </dgm:t>
    </dgm:pt>
    <dgm:pt modelId="{72B7667E-633C-A944-ADCC-23526A1D2423}" type="parTrans" cxnId="{E806E596-4A58-924A-AECE-2BE06E3D25CE}">
      <dgm:prSet/>
      <dgm:spPr/>
      <dgm:t>
        <a:bodyPr/>
        <a:lstStyle/>
        <a:p>
          <a:endParaRPr lang="en-GB"/>
        </a:p>
      </dgm:t>
    </dgm:pt>
    <dgm:pt modelId="{097B75CB-AC70-9540-9EF4-D6835580C2C1}" type="sibTrans" cxnId="{E806E596-4A58-924A-AECE-2BE06E3D25CE}">
      <dgm:prSet/>
      <dgm:spPr/>
      <dgm:t>
        <a:bodyPr/>
        <a:lstStyle/>
        <a:p>
          <a:endParaRPr lang="en-GB"/>
        </a:p>
      </dgm:t>
    </dgm:pt>
    <dgm:pt modelId="{205228C9-8313-9D43-ACCC-0AAAA176CD68}">
      <dgm:prSet custT="1"/>
      <dgm:spPr>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gm:spPr>
      <dgm:t>
        <a:bodyPr spcFirstLastPara="0" vert="horz" wrap="square" lIns="163225" tIns="354022" rIns="163225" bIns="354022" numCol="1" spcCol="1270" anchor="ctr" anchorCtr="0"/>
        <a:lstStyle/>
        <a:p>
          <a:pPr marL="0" lvl="0" indent="0" algn="l" defTabSz="844550">
            <a:lnSpc>
              <a:spcPct val="90000"/>
            </a:lnSpc>
            <a:spcBef>
              <a:spcPct val="0"/>
            </a:spcBef>
            <a:spcAft>
              <a:spcPct val="35000"/>
            </a:spcAft>
            <a:buNone/>
          </a:pP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Bilgisayar metodolojilerinin ilaç keşfinin verimliliğini nasıl artırabileceğine vurgu yaparak yeni bir ilaç elde etmek için gereken üretim yolu</a:t>
          </a:r>
          <a:endPar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37EF56FC-AE0D-044C-B7CF-CB20B3A01DA5}" type="parTrans" cxnId="{A238985A-F3B7-D249-8DD6-7B83B1B2F0FD}">
      <dgm:prSet/>
      <dgm:spPr/>
      <dgm:t>
        <a:bodyPr/>
        <a:lstStyle/>
        <a:p>
          <a:endParaRPr lang="en-US"/>
        </a:p>
      </dgm:t>
    </dgm:pt>
    <dgm:pt modelId="{20CB3806-D36C-9F49-B340-F73CA750432D}" type="sibTrans" cxnId="{A238985A-F3B7-D249-8DD6-7B83B1B2F0FD}">
      <dgm:prSet/>
      <dgm:spPr/>
      <dgm:t>
        <a:bodyPr/>
        <a:lstStyle/>
        <a:p>
          <a:endParaRPr lang="en-US"/>
        </a:p>
      </dgm:t>
    </dgm:pt>
    <dgm:pt modelId="{BF51B88B-C614-B14B-A8B5-4F85EB694803}">
      <dgm:prSet custT="1"/>
      <dgm:spPr>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dgm:spPr>
      <dgm:t>
        <a:bodyPr spcFirstLastPara="0" vert="horz" wrap="square" lIns="163225" tIns="354022" rIns="163225" bIns="354022" numCol="1" spcCol="1270" anchor="ctr" anchorCtr="0"/>
        <a:lstStyle/>
        <a:p>
          <a:pPr marL="0" lvl="0" indent="0" algn="l" defTabSz="844550">
            <a:lnSpc>
              <a:spcPct val="90000"/>
            </a:lnSpc>
            <a:spcBef>
              <a:spcPct val="0"/>
            </a:spcBef>
            <a:spcAft>
              <a:spcPct val="35000"/>
            </a:spcAft>
            <a:buNone/>
          </a:pP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"hedef", "öncü molekül", "lider molekül", "ADMET özellikleri", "bilgi grafikleri"  ve "SMILES" dahil olmak üzere alandaki ilgili terimler</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2833979D-57D2-0E41-83A2-3057CFA3E9B8}" type="parTrans" cxnId="{CC0D1F5E-D1DB-8E40-A255-CEC09846BE0A}">
      <dgm:prSet/>
      <dgm:spPr/>
      <dgm:t>
        <a:bodyPr/>
        <a:lstStyle/>
        <a:p>
          <a:endParaRPr lang="en-US"/>
        </a:p>
      </dgm:t>
    </dgm:pt>
    <dgm:pt modelId="{23B101E3-EFB6-CB4D-BFC3-EB9A74BFE716}" type="sibTrans" cxnId="{CC0D1F5E-D1DB-8E40-A255-CEC09846BE0A}">
      <dgm:prSet/>
      <dgm:spPr/>
      <dgm:t>
        <a:bodyPr/>
        <a:lstStyle/>
        <a:p>
          <a:endParaRPr lang="en-US"/>
        </a:p>
      </dgm:t>
    </dgm:pt>
    <dgm:pt modelId="{852DB753-C6E0-3D4E-BF87-DB67B43E8960}">
      <dgm:prSet custT="1"/>
      <dgm:spPr>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gm:spPr>
      <dgm:t>
        <a:bodyPr spcFirstLastPara="0" vert="horz" wrap="square" lIns="163225" tIns="354022" rIns="163225" bIns="354022" numCol="1" spcCol="1270" anchor="ctr" anchorCtr="0"/>
        <a:lstStyle/>
        <a:p>
          <a:pPr marL="0" lvl="0" indent="0" algn="l" defTabSz="844550">
            <a:lnSpc>
              <a:spcPct val="90000"/>
            </a:lnSpc>
            <a:spcBef>
              <a:spcPct val="0"/>
            </a:spcBef>
            <a:spcAft>
              <a:spcPct val="35000"/>
            </a:spcAft>
            <a:buNone/>
          </a:pPr>
          <a:r>
            <a:rPr lang="tr-TR"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ChEMBL'in</a:t>
          </a: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ne olduğu ve moleküller ile hedefleri arasındaki etkileşimleri anlamaya nasıl yardımcı olabileceği</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B7E8158E-8F62-B349-851B-C176F3DABEF9}" type="parTrans" cxnId="{49EA3292-4CA9-C64E-BD5F-EC086CEC7DD2}">
      <dgm:prSet/>
      <dgm:spPr/>
      <dgm:t>
        <a:bodyPr/>
        <a:lstStyle/>
        <a:p>
          <a:endParaRPr lang="en-US"/>
        </a:p>
      </dgm:t>
    </dgm:pt>
    <dgm:pt modelId="{BA5E2FDD-01E7-7142-A718-2166736024F8}" type="sibTrans" cxnId="{49EA3292-4CA9-C64E-BD5F-EC086CEC7DD2}">
      <dgm:prSet/>
      <dgm:spPr/>
      <dgm:t>
        <a:bodyPr/>
        <a:lstStyle/>
        <a:p>
          <a:endParaRPr lang="en-US"/>
        </a:p>
      </dgm:t>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3" custLinFactNeighborX="-2275">
        <dgm:presLayoutVars>
          <dgm:chMax val="1"/>
          <dgm:bulletEnabled/>
        </dgm:presLayoutVars>
      </dgm:prSet>
      <dgm:spPr>
        <a:xfrm>
          <a:off x="0" y="1359"/>
          <a:ext cx="2103120" cy="1393787"/>
        </a:xfrm>
        <a:prstGeom prst="rect">
          <a:avLst/>
        </a:prstGeom>
      </dgm:spPr>
    </dgm:pt>
    <dgm:pt modelId="{9D25FA2D-E74A-7D4E-BD1B-371401AD3E0A}" type="pres">
      <dgm:prSet presAssocID="{C94A0319-5CE9-4E71-BB56-84184ABFF813}" presName="descendantText" presStyleLbl="alignAccFollowNode1" presStyleIdx="0" presStyleCnt="3">
        <dgm:presLayoutVars>
          <dgm:bulletEnabled/>
        </dgm:presLayoutVars>
      </dgm:prSet>
      <dgm:spPr>
        <a:xfrm>
          <a:off x="2103120" y="1359"/>
          <a:ext cx="8412480" cy="1393787"/>
        </a:xfrm>
        <a:prstGeom prst="rect">
          <a:avLst/>
        </a:prstGeom>
      </dgm:spPr>
    </dgm:pt>
    <dgm:pt modelId="{5522B6F9-829D-EE49-8946-83FF46858742}" type="pres">
      <dgm:prSet presAssocID="{FDD680FF-5897-4FFE-9F57-38A0583DA6D0}" presName="sp" presStyleCnt="0"/>
      <dgm:spPr/>
    </dgm:pt>
    <dgm:pt modelId="{5BD5F789-3F9B-4747-8115-B65DACFE47FA}" type="pres">
      <dgm:prSet presAssocID="{1361BC5A-718D-294B-BCC7-68B04A608358}" presName="linNode" presStyleCnt="0"/>
      <dgm:spPr/>
    </dgm:pt>
    <dgm:pt modelId="{A99B5C61-6CCD-D742-97D7-EA5C39E1C349}" type="pres">
      <dgm:prSet presAssocID="{1361BC5A-718D-294B-BCC7-68B04A608358}" presName="parentText" presStyleLbl="alignNode1" presStyleIdx="1" presStyleCnt="3">
        <dgm:presLayoutVars>
          <dgm:chMax val="1"/>
          <dgm:bulletEnabled/>
        </dgm:presLayoutVars>
      </dgm:prSet>
      <dgm:spPr/>
    </dgm:pt>
    <dgm:pt modelId="{F8ABB057-B8DA-1946-8D95-809A9891B283}" type="pres">
      <dgm:prSet presAssocID="{1361BC5A-718D-294B-BCC7-68B04A608358}" presName="descendantText" presStyleLbl="alignAccFollowNode1" presStyleIdx="1" presStyleCnt="3">
        <dgm:presLayoutVars>
          <dgm:bulletEnabled/>
        </dgm:presLayoutVars>
      </dgm:prSet>
      <dgm:spPr>
        <a:xfrm>
          <a:off x="2103120" y="1478775"/>
          <a:ext cx="8412480" cy="1393787"/>
        </a:xfrm>
        <a:prstGeom prst="rect">
          <a:avLst/>
        </a:prstGeom>
      </dgm:spPr>
    </dgm:pt>
    <dgm:pt modelId="{40ABCFFF-20FD-164E-9538-183E3740EAC2}" type="pres">
      <dgm:prSet presAssocID="{AA39A429-FC27-9948-AC77-279739D5A9A4}" presName="sp" presStyleCnt="0"/>
      <dgm:spPr/>
    </dgm:pt>
    <dgm:pt modelId="{E162B65D-2C1F-F746-A1DD-A27014A59628}" type="pres">
      <dgm:prSet presAssocID="{656D2F35-6A3C-B54A-BE8A-052B8B7EF8DB}" presName="linNode" presStyleCnt="0"/>
      <dgm:spPr/>
    </dgm:pt>
    <dgm:pt modelId="{C86EA8F7-27DF-B640-AA34-85C8371C446E}" type="pres">
      <dgm:prSet presAssocID="{656D2F35-6A3C-B54A-BE8A-052B8B7EF8DB}" presName="parentText" presStyleLbl="alignNode1" presStyleIdx="2" presStyleCnt="3">
        <dgm:presLayoutVars>
          <dgm:chMax val="1"/>
          <dgm:bulletEnabled/>
        </dgm:presLayoutVars>
      </dgm:prSet>
      <dgm:spPr/>
    </dgm:pt>
    <dgm:pt modelId="{B954831F-42EF-4041-8477-1F2F273DA377}" type="pres">
      <dgm:prSet presAssocID="{656D2F35-6A3C-B54A-BE8A-052B8B7EF8DB}" presName="descendantText" presStyleLbl="alignAccFollowNode1" presStyleIdx="2" presStyleCnt="3">
        <dgm:presLayoutVars>
          <dgm:bulletEnabled/>
        </dgm:presLayoutVars>
      </dgm:prSet>
      <dgm:spPr>
        <a:xfrm>
          <a:off x="2103120" y="2956190"/>
          <a:ext cx="8412480" cy="1393787"/>
        </a:xfrm>
        <a:prstGeom prst="rect">
          <a:avLst/>
        </a:prstGeom>
      </dgm:spPr>
    </dgm:pt>
  </dgm:ptLst>
  <dgm:cxnLst>
    <dgm:cxn modelId="{2BA62005-AF52-CB40-BB64-F5AC11649165}" srcId="{341DBA06-6F05-4FC6-AD6C-3FF19041E25B}" destId="{1361BC5A-718D-294B-BCC7-68B04A608358}" srcOrd="1" destOrd="0" parTransId="{0945E72E-1D6D-CC4C-A3F7-BD30409BA9F7}" sibTransId="{AA39A429-FC27-9948-AC77-279739D5A9A4}"/>
    <dgm:cxn modelId="{439D4727-DBFA-2942-819B-464B1135CD37}" type="presOf" srcId="{BF51B88B-C614-B14B-A8B5-4F85EB694803}" destId="{F8ABB057-B8DA-1946-8D95-809A9891B283}" srcOrd="0" destOrd="0" presId="urn:microsoft.com/office/officeart/2016/7/layout/VerticalSolidActionList"/>
    <dgm:cxn modelId="{CC0D1F5E-D1DB-8E40-A255-CEC09846BE0A}" srcId="{1361BC5A-718D-294B-BCC7-68B04A608358}" destId="{BF51B88B-C614-B14B-A8B5-4F85EB694803}" srcOrd="0" destOrd="0" parTransId="{2833979D-57D2-0E41-83A2-3057CFA3E9B8}" sibTransId="{23B101E3-EFB6-CB4D-BFC3-EB9A74BFE716}"/>
    <dgm:cxn modelId="{CF21A961-A022-0444-8EDC-50BFF7F7DEF8}" type="presOf" srcId="{341DBA06-6F05-4FC6-AD6C-3FF19041E25B}" destId="{62498256-D6A9-EF42-B5B5-D595AA322FC6}" srcOrd="0" destOrd="0" presId="urn:microsoft.com/office/officeart/2016/7/layout/VerticalSolidActionList"/>
    <dgm:cxn modelId="{1D73FB63-7034-F54D-B982-6F5653722831}" type="presOf" srcId="{656D2F35-6A3C-B54A-BE8A-052B8B7EF8DB}" destId="{C86EA8F7-27DF-B640-AA34-85C8371C446E}" srcOrd="0" destOrd="0" presId="urn:microsoft.com/office/officeart/2016/7/layout/VerticalSolidActionList"/>
    <dgm:cxn modelId="{32490679-68AB-8B48-9E57-94645CCCECEB}" type="presOf" srcId="{205228C9-8313-9D43-ACCC-0AAAA176CD68}" destId="{9D25FA2D-E74A-7D4E-BD1B-371401AD3E0A}" srcOrd="0" destOrd="0" presId="urn:microsoft.com/office/officeart/2016/7/layout/VerticalSolidActionList"/>
    <dgm:cxn modelId="{A238985A-F3B7-D249-8DD6-7B83B1B2F0FD}" srcId="{C94A0319-5CE9-4E71-BB56-84184ABFF813}" destId="{205228C9-8313-9D43-ACCC-0AAAA176CD68}" srcOrd="0" destOrd="0" parTransId="{37EF56FC-AE0D-044C-B7CF-CB20B3A01DA5}" sibTransId="{20CB3806-D36C-9F49-B340-F73CA750432D}"/>
    <dgm:cxn modelId="{49EA3292-4CA9-C64E-BD5F-EC086CEC7DD2}" srcId="{656D2F35-6A3C-B54A-BE8A-052B8B7EF8DB}" destId="{852DB753-C6E0-3D4E-BF87-DB67B43E8960}" srcOrd="0" destOrd="0" parTransId="{B7E8158E-8F62-B349-851B-C176F3DABEF9}" sibTransId="{BA5E2FDD-01E7-7142-A718-2166736024F8}"/>
    <dgm:cxn modelId="{E806E596-4A58-924A-AECE-2BE06E3D25CE}" srcId="{341DBA06-6F05-4FC6-AD6C-3FF19041E25B}" destId="{656D2F35-6A3C-B54A-BE8A-052B8B7EF8DB}" srcOrd="2" destOrd="0" parTransId="{72B7667E-633C-A944-ADCC-23526A1D2423}" sibTransId="{097B75CB-AC70-9540-9EF4-D6835580C2C1}"/>
    <dgm:cxn modelId="{BDA53BA8-D365-E44E-A851-FFAB57F5DBA4}" type="presOf" srcId="{C94A0319-5CE9-4E71-BB56-84184ABFF813}" destId="{C9CBE89E-5935-6343-A13D-FFD1BFA17121}" srcOrd="0" destOrd="0" presId="urn:microsoft.com/office/officeart/2016/7/layout/VerticalSolidActionList"/>
    <dgm:cxn modelId="{675D67AB-ABAF-6D48-90FB-8FEE25C5EDAF}" type="presOf" srcId="{852DB753-C6E0-3D4E-BF87-DB67B43E8960}" destId="{B954831F-42EF-4041-8477-1F2F273DA377}"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267E25BE-A5B8-CE45-B5DE-B2F6FB723953}" type="presOf" srcId="{1361BC5A-718D-294B-BCC7-68B04A608358}" destId="{A99B5C61-6CCD-D742-97D7-EA5C39E1C349}"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767DA19B-B189-C648-BB93-E260DBB043FE}" type="presParOf" srcId="{62498256-D6A9-EF42-B5B5-D595AA322FC6}" destId="{5BD5F789-3F9B-4747-8115-B65DACFE47FA}" srcOrd="2" destOrd="0" presId="urn:microsoft.com/office/officeart/2016/7/layout/VerticalSolidActionList"/>
    <dgm:cxn modelId="{B00DA143-48D9-7044-B62B-2F6B1EA3B745}" type="presParOf" srcId="{5BD5F789-3F9B-4747-8115-B65DACFE47FA}" destId="{A99B5C61-6CCD-D742-97D7-EA5C39E1C349}" srcOrd="0" destOrd="0" presId="urn:microsoft.com/office/officeart/2016/7/layout/VerticalSolidActionList"/>
    <dgm:cxn modelId="{8FD2E5A0-E46F-0546-8656-7D4C98B9B806}" type="presParOf" srcId="{5BD5F789-3F9B-4747-8115-B65DACFE47FA}" destId="{F8ABB057-B8DA-1946-8D95-809A9891B283}" srcOrd="1" destOrd="0" presId="urn:microsoft.com/office/officeart/2016/7/layout/VerticalSolidActionList"/>
    <dgm:cxn modelId="{474A08D9-40E9-6049-8ABF-3BA39773B749}" type="presParOf" srcId="{62498256-D6A9-EF42-B5B5-D595AA322FC6}" destId="{40ABCFFF-20FD-164E-9538-183E3740EAC2}" srcOrd="3" destOrd="0" presId="urn:microsoft.com/office/officeart/2016/7/layout/VerticalSolidActionList"/>
    <dgm:cxn modelId="{39C0AC91-51F2-EC41-885D-B0A7E89919F6}" type="presParOf" srcId="{62498256-D6A9-EF42-B5B5-D595AA322FC6}" destId="{E162B65D-2C1F-F746-A1DD-A27014A59628}" srcOrd="4" destOrd="0" presId="urn:microsoft.com/office/officeart/2016/7/layout/VerticalSolidActionList"/>
    <dgm:cxn modelId="{F23F1ED0-2F82-7643-B98B-A05E9360F685}" type="presParOf" srcId="{E162B65D-2C1F-F746-A1DD-A27014A59628}" destId="{C86EA8F7-27DF-B640-AA34-85C8371C446E}" srcOrd="0" destOrd="0" presId="urn:microsoft.com/office/officeart/2016/7/layout/VerticalSolidActionList"/>
    <dgm:cxn modelId="{E1ED59AE-5665-7F47-9563-8F98BDC2B329}" type="presParOf" srcId="{E162B65D-2C1F-F746-A1DD-A27014A59628}" destId="{B954831F-42EF-4041-8477-1F2F273DA377}"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F0140-D763-4B68-9CE5-88A764B6354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20148D-0470-422B-BAE3-8DDB73E7F49E}">
      <dgm:prSet custT="1"/>
      <dgm:spPr>
        <a:noFill/>
        <a:ln>
          <a:noFill/>
        </a:ln>
        <a:effectLst/>
      </dgm:spPr>
      <dgm:t>
        <a:bodyPr spcFirstLastPara="0" vert="horz" wrap="square" lIns="131544" tIns="131544" rIns="131544" bIns="131544" numCol="1" spcCol="1270" anchor="ctr" anchorCtr="0"/>
        <a:lstStyle/>
        <a:p>
          <a:pPr marL="0" lvl="0" indent="0" algn="l" defTabSz="1111250">
            <a:lnSpc>
              <a:spcPct val="100000"/>
            </a:lnSpc>
            <a:spcBef>
              <a:spcPct val="0"/>
            </a:spcBef>
            <a:spcAft>
              <a:spcPct val="35000"/>
            </a:spcAft>
            <a:buNone/>
          </a:pPr>
          <a:r>
            <a:rPr lang="tr-TR" sz="2500" kern="1200" dirty="0">
              <a:solidFill>
                <a:prstClr val="black">
                  <a:hueOff val="0"/>
                  <a:satOff val="0"/>
                  <a:lumOff val="0"/>
                  <a:alphaOff val="0"/>
                </a:prstClr>
              </a:solidFill>
              <a:latin typeface="Calibri" panose="020F0502020204030204"/>
              <a:ea typeface="+mn-ea"/>
              <a:cs typeface="+mn-cs"/>
            </a:rPr>
            <a:t>Yeni bir ilacın elde edilmesi karmaşık ve maliyetlidir.</a:t>
          </a:r>
          <a:endParaRPr lang="en-US" sz="2500" kern="1200" dirty="0">
            <a:solidFill>
              <a:prstClr val="black">
                <a:hueOff val="0"/>
                <a:satOff val="0"/>
                <a:lumOff val="0"/>
                <a:alphaOff val="0"/>
              </a:prstClr>
            </a:solidFill>
            <a:latin typeface="Calibri" panose="020F0502020204030204"/>
            <a:ea typeface="+mn-ea"/>
            <a:cs typeface="+mn-cs"/>
          </a:endParaRPr>
        </a:p>
      </dgm:t>
    </dgm:pt>
    <dgm:pt modelId="{4D0FB4FF-470A-4B05-93DF-2B8453A6C68D}" type="parTrans" cxnId="{4AA14EC3-CA20-4CDF-A198-755DB5DC2870}">
      <dgm:prSet/>
      <dgm:spPr/>
      <dgm:t>
        <a:bodyPr/>
        <a:lstStyle/>
        <a:p>
          <a:endParaRPr lang="en-US"/>
        </a:p>
      </dgm:t>
    </dgm:pt>
    <dgm:pt modelId="{7105453F-93C8-4FF9-B1CA-7218BC4B03AC}" type="sibTrans" cxnId="{4AA14EC3-CA20-4CDF-A198-755DB5DC2870}">
      <dgm:prSet/>
      <dgm:spPr/>
      <dgm:t>
        <a:bodyPr/>
        <a:lstStyle/>
        <a:p>
          <a:endParaRPr lang="en-US"/>
        </a:p>
      </dgm:t>
    </dgm:pt>
    <dgm:pt modelId="{D1C941AC-5838-49E0-8D08-2E19541D6B63}">
      <dgm:prSet custT="1"/>
      <dgm:spPr>
        <a:noFill/>
        <a:ln>
          <a:noFill/>
        </a:ln>
        <a:effectLst/>
      </dgm:spPr>
      <dgm:t>
        <a:bodyPr spcFirstLastPara="0" vert="horz" wrap="square" lIns="131544" tIns="131544" rIns="131544" bIns="131544" numCol="1" spcCol="1270" anchor="ctr" anchorCtr="0"/>
        <a:lstStyle/>
        <a:p>
          <a:pPr marL="0" lvl="0" indent="0" algn="l" defTabSz="1111250">
            <a:lnSpc>
              <a:spcPct val="100000"/>
            </a:lnSpc>
            <a:spcBef>
              <a:spcPct val="0"/>
            </a:spcBef>
            <a:spcAft>
              <a:spcPct val="35000"/>
            </a:spcAft>
            <a:buNone/>
          </a:pPr>
          <a:r>
            <a:rPr lang="tr-TR" sz="2500" kern="1200" dirty="0">
              <a:solidFill>
                <a:prstClr val="black">
                  <a:hueOff val="0"/>
                  <a:satOff val="0"/>
                  <a:lumOff val="0"/>
                  <a:alphaOff val="0"/>
                </a:prstClr>
              </a:solidFill>
              <a:latin typeface="Calibri" panose="020F0502020204030204"/>
              <a:ea typeface="+mn-ea"/>
              <a:cs typeface="+mn-cs"/>
            </a:rPr>
            <a:t>Yapay zeka, ilaç keşfinin çeşitli yönlerine yardımcı olabilir</a:t>
          </a:r>
          <a:endParaRPr lang="en-US" sz="2500" kern="1200" dirty="0">
            <a:solidFill>
              <a:prstClr val="black">
                <a:hueOff val="0"/>
                <a:satOff val="0"/>
                <a:lumOff val="0"/>
                <a:alphaOff val="0"/>
              </a:prstClr>
            </a:solidFill>
            <a:latin typeface="Calibri" panose="020F0502020204030204"/>
            <a:ea typeface="+mn-ea"/>
            <a:cs typeface="+mn-cs"/>
          </a:endParaRPr>
        </a:p>
      </dgm:t>
    </dgm:pt>
    <dgm:pt modelId="{45725343-099F-4CD9-A24E-9C6028D1F67C}" type="parTrans" cxnId="{DCF3302A-0BEC-4223-8916-FB1C71FD568B}">
      <dgm:prSet/>
      <dgm:spPr/>
      <dgm:t>
        <a:bodyPr/>
        <a:lstStyle/>
        <a:p>
          <a:endParaRPr lang="en-US"/>
        </a:p>
      </dgm:t>
    </dgm:pt>
    <dgm:pt modelId="{A3B4D932-6A37-4A1E-BD72-E81B41216CB6}" type="sibTrans" cxnId="{DCF3302A-0BEC-4223-8916-FB1C71FD568B}">
      <dgm:prSet/>
      <dgm:spPr/>
      <dgm:t>
        <a:bodyPr/>
        <a:lstStyle/>
        <a:p>
          <a:endParaRPr lang="en-US"/>
        </a:p>
      </dgm:t>
    </dgm:pt>
    <dgm:pt modelId="{281D6102-4A6F-473C-8FDD-6E9368906671}">
      <dgm:prSet custT="1"/>
      <dgm:spPr>
        <a:noFill/>
        <a:ln>
          <a:noFill/>
        </a:ln>
        <a:effectLst/>
      </dgm:spPr>
      <dgm:t>
        <a:bodyPr spcFirstLastPara="0" vert="horz" wrap="square" lIns="131544" tIns="131544" rIns="131544" bIns="131544" numCol="1" spcCol="1270" anchor="ctr" anchorCtr="0"/>
        <a:lstStyle/>
        <a:p>
          <a:pPr marL="0" lvl="0" indent="0" algn="l" defTabSz="1111250">
            <a:lnSpc>
              <a:spcPct val="100000"/>
            </a:lnSpc>
            <a:spcBef>
              <a:spcPct val="0"/>
            </a:spcBef>
            <a:spcAft>
              <a:spcPct val="35000"/>
            </a:spcAft>
            <a:buNone/>
          </a:pPr>
          <a:r>
            <a:rPr lang="tr-TR" sz="2500" kern="1200" dirty="0">
              <a:solidFill>
                <a:prstClr val="black">
                  <a:hueOff val="0"/>
                  <a:satOff val="0"/>
                  <a:lumOff val="0"/>
                  <a:alphaOff val="0"/>
                </a:prstClr>
              </a:solidFill>
              <a:latin typeface="Calibri" panose="020F0502020204030204"/>
              <a:ea typeface="+mn-ea"/>
              <a:cs typeface="+mn-cs"/>
            </a:rPr>
            <a:t>Yapay zeka sihirli bir değnek değildir!</a:t>
          </a:r>
          <a:endParaRPr lang="en-US" sz="2500" kern="1200" dirty="0">
            <a:solidFill>
              <a:prstClr val="black">
                <a:hueOff val="0"/>
                <a:satOff val="0"/>
                <a:lumOff val="0"/>
                <a:alphaOff val="0"/>
              </a:prstClr>
            </a:solidFill>
            <a:latin typeface="Calibri" panose="020F0502020204030204"/>
            <a:ea typeface="+mn-ea"/>
            <a:cs typeface="+mn-cs"/>
          </a:endParaRPr>
        </a:p>
      </dgm:t>
    </dgm:pt>
    <dgm:pt modelId="{E4FED999-84C0-4AF8-B17E-5A9AD68DB2B2}" type="parTrans" cxnId="{0EB36937-F30C-42DA-9F1B-C587A28D48E9}">
      <dgm:prSet/>
      <dgm:spPr/>
      <dgm:t>
        <a:bodyPr/>
        <a:lstStyle/>
        <a:p>
          <a:endParaRPr lang="en-US"/>
        </a:p>
      </dgm:t>
    </dgm:pt>
    <dgm:pt modelId="{E039943F-5479-4BF5-A172-AF9334D4AB3F}" type="sibTrans" cxnId="{0EB36937-F30C-42DA-9F1B-C587A28D48E9}">
      <dgm:prSet/>
      <dgm:spPr/>
      <dgm:t>
        <a:bodyPr/>
        <a:lstStyle/>
        <a:p>
          <a:endParaRPr lang="en-US"/>
        </a:p>
      </dgm:t>
    </dgm:pt>
    <dgm:pt modelId="{EC686EE1-289F-4DFE-81B3-3F664D8D7845}" type="pres">
      <dgm:prSet presAssocID="{B8FF0140-D763-4B68-9CE5-88A764B63548}" presName="root" presStyleCnt="0">
        <dgm:presLayoutVars>
          <dgm:dir/>
          <dgm:resizeHandles val="exact"/>
        </dgm:presLayoutVars>
      </dgm:prSet>
      <dgm:spPr/>
    </dgm:pt>
    <dgm:pt modelId="{0C17D130-DA7A-420B-97B2-2724CE38A5C1}" type="pres">
      <dgm:prSet presAssocID="{9720148D-0470-422B-BAE3-8DDB73E7F49E}" presName="compNode" presStyleCnt="0"/>
      <dgm:spPr/>
    </dgm:pt>
    <dgm:pt modelId="{A43A64DA-410E-4CEF-B3A9-E40F7ED8D572}" type="pres">
      <dgm:prSet presAssocID="{9720148D-0470-422B-BAE3-8DDB73E7F49E}" presName="bgRect" presStyleLbl="bgShp" presStyleIdx="0" presStyleCnt="3"/>
      <dgm:spPr/>
    </dgm:pt>
    <dgm:pt modelId="{52D336CF-6AE8-4478-B6DF-7587A70E8AE8}" type="pres">
      <dgm:prSet presAssocID="{9720148D-0470-422B-BAE3-8DDB73E7F4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D554C725-2474-42CF-92EE-DED659F39538}" type="pres">
      <dgm:prSet presAssocID="{9720148D-0470-422B-BAE3-8DDB73E7F49E}" presName="spaceRect" presStyleCnt="0"/>
      <dgm:spPr/>
    </dgm:pt>
    <dgm:pt modelId="{CE5371C1-9689-4D73-8D8D-99749593A377}" type="pres">
      <dgm:prSet presAssocID="{9720148D-0470-422B-BAE3-8DDB73E7F49E}" presName="parTx" presStyleLbl="revTx" presStyleIdx="0" presStyleCnt="3">
        <dgm:presLayoutVars>
          <dgm:chMax val="0"/>
          <dgm:chPref val="0"/>
        </dgm:presLayoutVars>
      </dgm:prSet>
      <dgm:spPr>
        <a:xfrm>
          <a:off x="1435590" y="531"/>
          <a:ext cx="5615150" cy="1242935"/>
        </a:xfrm>
        <a:prstGeom prst="rect">
          <a:avLst/>
        </a:prstGeom>
      </dgm:spPr>
    </dgm:pt>
    <dgm:pt modelId="{5BAFBD5C-F183-4AE7-B20C-352660ED7B85}" type="pres">
      <dgm:prSet presAssocID="{7105453F-93C8-4FF9-B1CA-7218BC4B03AC}" presName="sibTrans" presStyleCnt="0"/>
      <dgm:spPr/>
    </dgm:pt>
    <dgm:pt modelId="{EC48C5C4-FFB5-4919-B1DE-53944B6C8449}" type="pres">
      <dgm:prSet presAssocID="{D1C941AC-5838-49E0-8D08-2E19541D6B63}" presName="compNode" presStyleCnt="0"/>
      <dgm:spPr/>
    </dgm:pt>
    <dgm:pt modelId="{989977E8-A532-46B8-89DB-DBEE4B3B4EFF}" type="pres">
      <dgm:prSet presAssocID="{D1C941AC-5838-49E0-8D08-2E19541D6B63}" presName="bgRect" presStyleLbl="bgShp" presStyleIdx="1" presStyleCnt="3"/>
      <dgm:spPr/>
    </dgm:pt>
    <dgm:pt modelId="{F1B35A17-4A33-41B7-A78A-852872224AEE}" type="pres">
      <dgm:prSet presAssocID="{D1C941AC-5838-49E0-8D08-2E19541D6B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EF8E82B1-86F4-4C54-8937-1912843A6EFF}" type="pres">
      <dgm:prSet presAssocID="{D1C941AC-5838-49E0-8D08-2E19541D6B63}" presName="spaceRect" presStyleCnt="0"/>
      <dgm:spPr/>
    </dgm:pt>
    <dgm:pt modelId="{C85213F3-57A1-490A-AC9F-C7F1ECEBD793}" type="pres">
      <dgm:prSet presAssocID="{D1C941AC-5838-49E0-8D08-2E19541D6B63}" presName="parTx" presStyleLbl="revTx" presStyleIdx="1" presStyleCnt="3">
        <dgm:presLayoutVars>
          <dgm:chMax val="0"/>
          <dgm:chPref val="0"/>
        </dgm:presLayoutVars>
      </dgm:prSet>
      <dgm:spPr>
        <a:xfrm>
          <a:off x="1435590" y="1554201"/>
          <a:ext cx="5615150" cy="1242935"/>
        </a:xfrm>
        <a:prstGeom prst="rect">
          <a:avLst/>
        </a:prstGeom>
      </dgm:spPr>
    </dgm:pt>
    <dgm:pt modelId="{D6BE9B67-421B-458F-BC2B-D1A8EB3D29E7}" type="pres">
      <dgm:prSet presAssocID="{A3B4D932-6A37-4A1E-BD72-E81B41216CB6}" presName="sibTrans" presStyleCnt="0"/>
      <dgm:spPr/>
    </dgm:pt>
    <dgm:pt modelId="{44E4FC3A-3A87-49FA-A0FB-A9C96BF33955}" type="pres">
      <dgm:prSet presAssocID="{281D6102-4A6F-473C-8FDD-6E9368906671}" presName="compNode" presStyleCnt="0"/>
      <dgm:spPr/>
    </dgm:pt>
    <dgm:pt modelId="{AD7BAE1C-838F-47D7-9616-A5D06978A4DC}" type="pres">
      <dgm:prSet presAssocID="{281D6102-4A6F-473C-8FDD-6E9368906671}" presName="bgRect" presStyleLbl="bgShp" presStyleIdx="2" presStyleCnt="3"/>
      <dgm:spPr/>
    </dgm:pt>
    <dgm:pt modelId="{FC2D45FE-E0BF-4B22-93FB-0736F0D855BD}" type="pres">
      <dgm:prSet presAssocID="{281D6102-4A6F-473C-8FDD-6E93689066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48376DA1-DD9B-4110-9983-F854FC09CF06}" type="pres">
      <dgm:prSet presAssocID="{281D6102-4A6F-473C-8FDD-6E9368906671}" presName="spaceRect" presStyleCnt="0"/>
      <dgm:spPr/>
    </dgm:pt>
    <dgm:pt modelId="{27448EC4-5058-4828-8EB1-0D3670ECE890}" type="pres">
      <dgm:prSet presAssocID="{281D6102-4A6F-473C-8FDD-6E9368906671}" presName="parTx" presStyleLbl="revTx" presStyleIdx="2" presStyleCnt="3">
        <dgm:presLayoutVars>
          <dgm:chMax val="0"/>
          <dgm:chPref val="0"/>
        </dgm:presLayoutVars>
      </dgm:prSet>
      <dgm:spPr>
        <a:xfrm>
          <a:off x="1435590" y="3107870"/>
          <a:ext cx="5615150" cy="1242935"/>
        </a:xfrm>
        <a:prstGeom prst="rect">
          <a:avLst/>
        </a:prstGeom>
      </dgm:spPr>
    </dgm:pt>
  </dgm:ptLst>
  <dgm:cxnLst>
    <dgm:cxn modelId="{623F3B25-E477-4CF7-801B-F00D4C0EEF56}" type="presOf" srcId="{281D6102-4A6F-473C-8FDD-6E9368906671}" destId="{27448EC4-5058-4828-8EB1-0D3670ECE890}" srcOrd="0" destOrd="0" presId="urn:microsoft.com/office/officeart/2018/2/layout/IconVerticalSolidList"/>
    <dgm:cxn modelId="{DCF3302A-0BEC-4223-8916-FB1C71FD568B}" srcId="{B8FF0140-D763-4B68-9CE5-88A764B63548}" destId="{D1C941AC-5838-49E0-8D08-2E19541D6B63}" srcOrd="1" destOrd="0" parTransId="{45725343-099F-4CD9-A24E-9C6028D1F67C}" sibTransId="{A3B4D932-6A37-4A1E-BD72-E81B41216CB6}"/>
    <dgm:cxn modelId="{0EB36937-F30C-42DA-9F1B-C587A28D48E9}" srcId="{B8FF0140-D763-4B68-9CE5-88A764B63548}" destId="{281D6102-4A6F-473C-8FDD-6E9368906671}" srcOrd="2" destOrd="0" parTransId="{E4FED999-84C0-4AF8-B17E-5A9AD68DB2B2}" sibTransId="{E039943F-5479-4BF5-A172-AF9334D4AB3F}"/>
    <dgm:cxn modelId="{6C1BE039-F542-4542-8B96-4C7ADA98B9BF}" type="presOf" srcId="{D1C941AC-5838-49E0-8D08-2E19541D6B63}" destId="{C85213F3-57A1-490A-AC9F-C7F1ECEBD793}" srcOrd="0" destOrd="0" presId="urn:microsoft.com/office/officeart/2018/2/layout/IconVerticalSolidList"/>
    <dgm:cxn modelId="{0ACB069A-9C11-4EF5-AD19-5EBD5D5BECFE}" type="presOf" srcId="{B8FF0140-D763-4B68-9CE5-88A764B63548}" destId="{EC686EE1-289F-4DFE-81B3-3F664D8D7845}" srcOrd="0" destOrd="0" presId="urn:microsoft.com/office/officeart/2018/2/layout/IconVerticalSolidList"/>
    <dgm:cxn modelId="{DD2DB6A3-3005-43B6-B300-4FC1BCAA07BC}" type="presOf" srcId="{9720148D-0470-422B-BAE3-8DDB73E7F49E}" destId="{CE5371C1-9689-4D73-8D8D-99749593A377}" srcOrd="0" destOrd="0" presId="urn:microsoft.com/office/officeart/2018/2/layout/IconVerticalSolidList"/>
    <dgm:cxn modelId="{4AA14EC3-CA20-4CDF-A198-755DB5DC2870}" srcId="{B8FF0140-D763-4B68-9CE5-88A764B63548}" destId="{9720148D-0470-422B-BAE3-8DDB73E7F49E}" srcOrd="0" destOrd="0" parTransId="{4D0FB4FF-470A-4B05-93DF-2B8453A6C68D}" sibTransId="{7105453F-93C8-4FF9-B1CA-7218BC4B03AC}"/>
    <dgm:cxn modelId="{7E677EEB-547D-42E7-A9D1-15D6D309AD4B}" type="presParOf" srcId="{EC686EE1-289F-4DFE-81B3-3F664D8D7845}" destId="{0C17D130-DA7A-420B-97B2-2724CE38A5C1}" srcOrd="0" destOrd="0" presId="urn:microsoft.com/office/officeart/2018/2/layout/IconVerticalSolidList"/>
    <dgm:cxn modelId="{7619DA37-61AF-4B7A-A58B-A696F36C59C9}" type="presParOf" srcId="{0C17D130-DA7A-420B-97B2-2724CE38A5C1}" destId="{A43A64DA-410E-4CEF-B3A9-E40F7ED8D572}" srcOrd="0" destOrd="0" presId="urn:microsoft.com/office/officeart/2018/2/layout/IconVerticalSolidList"/>
    <dgm:cxn modelId="{75EA17E3-B12B-4B79-8CEF-7213575BF4A0}" type="presParOf" srcId="{0C17D130-DA7A-420B-97B2-2724CE38A5C1}" destId="{52D336CF-6AE8-4478-B6DF-7587A70E8AE8}" srcOrd="1" destOrd="0" presId="urn:microsoft.com/office/officeart/2018/2/layout/IconVerticalSolidList"/>
    <dgm:cxn modelId="{C3FF04B0-72AC-4BBB-BAF7-9B86CC69416E}" type="presParOf" srcId="{0C17D130-DA7A-420B-97B2-2724CE38A5C1}" destId="{D554C725-2474-42CF-92EE-DED659F39538}" srcOrd="2" destOrd="0" presId="urn:microsoft.com/office/officeart/2018/2/layout/IconVerticalSolidList"/>
    <dgm:cxn modelId="{AB7CEAF5-5CD9-4BA9-9D85-DE7FD144C6EF}" type="presParOf" srcId="{0C17D130-DA7A-420B-97B2-2724CE38A5C1}" destId="{CE5371C1-9689-4D73-8D8D-99749593A377}" srcOrd="3" destOrd="0" presId="urn:microsoft.com/office/officeart/2018/2/layout/IconVerticalSolidList"/>
    <dgm:cxn modelId="{9F16BAAD-5736-475E-8780-AB1DF3F8F9E8}" type="presParOf" srcId="{EC686EE1-289F-4DFE-81B3-3F664D8D7845}" destId="{5BAFBD5C-F183-4AE7-B20C-352660ED7B85}" srcOrd="1" destOrd="0" presId="urn:microsoft.com/office/officeart/2018/2/layout/IconVerticalSolidList"/>
    <dgm:cxn modelId="{77A7BEC2-7E03-4C9C-9766-264E5473FB6C}" type="presParOf" srcId="{EC686EE1-289F-4DFE-81B3-3F664D8D7845}" destId="{EC48C5C4-FFB5-4919-B1DE-53944B6C8449}" srcOrd="2" destOrd="0" presId="urn:microsoft.com/office/officeart/2018/2/layout/IconVerticalSolidList"/>
    <dgm:cxn modelId="{E77E95A3-E59A-4C53-AA60-03724C1EB123}" type="presParOf" srcId="{EC48C5C4-FFB5-4919-B1DE-53944B6C8449}" destId="{989977E8-A532-46B8-89DB-DBEE4B3B4EFF}" srcOrd="0" destOrd="0" presId="urn:microsoft.com/office/officeart/2018/2/layout/IconVerticalSolidList"/>
    <dgm:cxn modelId="{598DCCDE-B134-460A-B767-2B0DF9FBBB8F}" type="presParOf" srcId="{EC48C5C4-FFB5-4919-B1DE-53944B6C8449}" destId="{F1B35A17-4A33-41B7-A78A-852872224AEE}" srcOrd="1" destOrd="0" presId="urn:microsoft.com/office/officeart/2018/2/layout/IconVerticalSolidList"/>
    <dgm:cxn modelId="{D0C0A7A5-55B2-4496-8C55-8A4C0A781325}" type="presParOf" srcId="{EC48C5C4-FFB5-4919-B1DE-53944B6C8449}" destId="{EF8E82B1-86F4-4C54-8937-1912843A6EFF}" srcOrd="2" destOrd="0" presId="urn:microsoft.com/office/officeart/2018/2/layout/IconVerticalSolidList"/>
    <dgm:cxn modelId="{6F1A42D0-0826-471E-B4B3-B331DEEB3CF1}" type="presParOf" srcId="{EC48C5C4-FFB5-4919-B1DE-53944B6C8449}" destId="{C85213F3-57A1-490A-AC9F-C7F1ECEBD793}" srcOrd="3" destOrd="0" presId="urn:microsoft.com/office/officeart/2018/2/layout/IconVerticalSolidList"/>
    <dgm:cxn modelId="{B56537A7-3164-40E8-9542-502F8F363BB6}" type="presParOf" srcId="{EC686EE1-289F-4DFE-81B3-3F664D8D7845}" destId="{D6BE9B67-421B-458F-BC2B-D1A8EB3D29E7}" srcOrd="3" destOrd="0" presId="urn:microsoft.com/office/officeart/2018/2/layout/IconVerticalSolidList"/>
    <dgm:cxn modelId="{AADDA299-B9E7-4032-977B-C9D0EDAC89B8}" type="presParOf" srcId="{EC686EE1-289F-4DFE-81B3-3F664D8D7845}" destId="{44E4FC3A-3A87-49FA-A0FB-A9C96BF33955}" srcOrd="4" destOrd="0" presId="urn:microsoft.com/office/officeart/2018/2/layout/IconVerticalSolidList"/>
    <dgm:cxn modelId="{6B87DB1B-9150-4FD9-B4BF-135DAF678CE6}" type="presParOf" srcId="{44E4FC3A-3A87-49FA-A0FB-A9C96BF33955}" destId="{AD7BAE1C-838F-47D7-9616-A5D06978A4DC}" srcOrd="0" destOrd="0" presId="urn:microsoft.com/office/officeart/2018/2/layout/IconVerticalSolidList"/>
    <dgm:cxn modelId="{8EC9C565-A4A3-4C19-AD8F-DEAC898B5EAA}" type="presParOf" srcId="{44E4FC3A-3A87-49FA-A0FB-A9C96BF33955}" destId="{FC2D45FE-E0BF-4B22-93FB-0736F0D855BD}" srcOrd="1" destOrd="0" presId="urn:microsoft.com/office/officeart/2018/2/layout/IconVerticalSolidList"/>
    <dgm:cxn modelId="{F90E4839-D004-4DCE-B5CF-32EA9541E351}" type="presParOf" srcId="{44E4FC3A-3A87-49FA-A0FB-A9C96BF33955}" destId="{48376DA1-DD9B-4110-9983-F854FC09CF06}" srcOrd="2" destOrd="0" presId="urn:microsoft.com/office/officeart/2018/2/layout/IconVerticalSolidList"/>
    <dgm:cxn modelId="{FFBAA000-EC81-45E6-A0A3-1288C4BD5695}" type="presParOf" srcId="{44E4FC3A-3A87-49FA-A0FB-A9C96BF33955}" destId="{27448EC4-5058-4828-8EB1-0D3670ECE8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6275B-8FD0-414F-9D7E-F7F2779DC0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D882A3F-3065-4D8E-B0C9-BE326D7681B6}">
      <dgm:prSet custT="1"/>
      <dgm:spPr/>
      <dgm:t>
        <a:bodyPr/>
        <a:lstStyle/>
        <a:p>
          <a:r>
            <a:rPr lang="tr-TR" sz="2000" b="1" dirty="0"/>
            <a:t>Absorpsiyon (Emilim): </a:t>
          </a:r>
          <a:r>
            <a:rPr lang="tr-TR" sz="2000" dirty="0"/>
            <a:t>Bir ilacın verildikten sonra kan dolaşımına nasıl girdiğini ifade eder.</a:t>
          </a:r>
          <a:endParaRPr lang="en-US" sz="2000" dirty="0"/>
        </a:p>
      </dgm:t>
    </dgm:pt>
    <dgm:pt modelId="{5132C2F7-660E-4B81-BC70-EB8C08F521F2}" type="parTrans" cxnId="{1DE1BE10-F701-4CBC-8C94-616896B6B5AC}">
      <dgm:prSet/>
      <dgm:spPr/>
      <dgm:t>
        <a:bodyPr/>
        <a:lstStyle/>
        <a:p>
          <a:endParaRPr lang="en-US"/>
        </a:p>
      </dgm:t>
    </dgm:pt>
    <dgm:pt modelId="{6A92E3D7-E218-4D5E-A05E-DA9096BBB23C}" type="sibTrans" cxnId="{1DE1BE10-F701-4CBC-8C94-616896B6B5AC}">
      <dgm:prSet/>
      <dgm:spPr/>
      <dgm:t>
        <a:bodyPr/>
        <a:lstStyle/>
        <a:p>
          <a:endParaRPr lang="en-US"/>
        </a:p>
      </dgm:t>
    </dgm:pt>
    <dgm:pt modelId="{0B176D54-5440-49FA-A252-5A4E6C77B5AA}">
      <dgm:prSet custT="1"/>
      <dgm:spPr>
        <a:noFill/>
        <a:ln>
          <a:noFill/>
        </a:ln>
        <a:effectLst/>
      </dgm:spPr>
      <dgm:t>
        <a:bodyPr spcFirstLastPara="0" vert="horz" wrap="square" lIns="94023" tIns="94023" rIns="94023" bIns="94023" numCol="1" spcCol="1270" anchor="ctr" anchorCtr="0"/>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Calibri" panose="020F0502020204030204"/>
              <a:ea typeface="+mn-ea"/>
              <a:cs typeface="+mn-cs"/>
            </a:rPr>
            <a:t>Dağılım: </a:t>
          </a:r>
          <a:r>
            <a:rPr lang="tr-TR" sz="2000" b="0" kern="1200" dirty="0">
              <a:solidFill>
                <a:prstClr val="white">
                  <a:hueOff val="0"/>
                  <a:satOff val="0"/>
                  <a:lumOff val="0"/>
                  <a:alphaOff val="0"/>
                </a:prstClr>
              </a:solidFill>
              <a:latin typeface="Calibri" panose="020F0502020204030204"/>
              <a:ea typeface="+mn-ea"/>
              <a:cs typeface="+mn-cs"/>
            </a:rPr>
            <a:t>Hangi dokulara ulaştığı da dahil olmak üzere ilacın vücutta nasıl dağıldığını ifade eder.</a:t>
          </a:r>
          <a:endParaRPr lang="en-US" sz="2000" b="0" kern="1200" dirty="0">
            <a:solidFill>
              <a:prstClr val="white">
                <a:hueOff val="0"/>
                <a:satOff val="0"/>
                <a:lumOff val="0"/>
                <a:alphaOff val="0"/>
              </a:prstClr>
            </a:solidFill>
            <a:latin typeface="Calibri" panose="020F0502020204030204"/>
            <a:ea typeface="+mn-ea"/>
            <a:cs typeface="+mn-cs"/>
          </a:endParaRPr>
        </a:p>
      </dgm:t>
    </dgm:pt>
    <dgm:pt modelId="{0187F749-A948-4878-9141-5328E85C3BC6}" type="parTrans" cxnId="{A91ADBD8-1ADF-4AD4-895B-8868241E3415}">
      <dgm:prSet/>
      <dgm:spPr/>
      <dgm:t>
        <a:bodyPr/>
        <a:lstStyle/>
        <a:p>
          <a:endParaRPr lang="en-US"/>
        </a:p>
      </dgm:t>
    </dgm:pt>
    <dgm:pt modelId="{432EA4E2-9EB7-4245-B340-8B03C630C57A}" type="sibTrans" cxnId="{A91ADBD8-1ADF-4AD4-895B-8868241E3415}">
      <dgm:prSet/>
      <dgm:spPr/>
      <dgm:t>
        <a:bodyPr/>
        <a:lstStyle/>
        <a:p>
          <a:endParaRPr lang="en-US"/>
        </a:p>
      </dgm:t>
    </dgm:pt>
    <dgm:pt modelId="{253BFD93-F80F-4C6A-A195-EB494CDCAA1E}">
      <dgm:prSet custT="1"/>
      <dgm:spPr>
        <a:noFill/>
        <a:ln>
          <a:noFill/>
        </a:ln>
        <a:effectLst/>
      </dgm:spPr>
      <dgm:t>
        <a:bodyPr spcFirstLastPara="0" vert="horz" wrap="square" lIns="94023" tIns="94023" rIns="94023" bIns="94023" numCol="1" spcCol="1270" anchor="ctr" anchorCtr="0"/>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Calibri" panose="020F0502020204030204"/>
              <a:ea typeface="+mn-ea"/>
              <a:cs typeface="+mn-cs"/>
            </a:rPr>
            <a:t>Metabolizma: </a:t>
          </a:r>
          <a:r>
            <a:rPr lang="tr-TR" sz="2000" b="0" kern="1200" dirty="0">
              <a:solidFill>
                <a:prstClr val="white">
                  <a:hueOff val="0"/>
                  <a:satOff val="0"/>
                  <a:lumOff val="0"/>
                  <a:alphaOff val="0"/>
                </a:prstClr>
              </a:solidFill>
              <a:latin typeface="Calibri" panose="020F0502020204030204"/>
              <a:ea typeface="+mn-ea"/>
              <a:cs typeface="+mn-cs"/>
            </a:rPr>
            <a:t>İlacın eliminasyon için vücutta nasıl parçalandığını ifade eder.</a:t>
          </a:r>
          <a:endParaRPr lang="en-US" sz="2000" b="0" kern="1200" dirty="0">
            <a:solidFill>
              <a:prstClr val="white">
                <a:hueOff val="0"/>
                <a:satOff val="0"/>
                <a:lumOff val="0"/>
                <a:alphaOff val="0"/>
              </a:prstClr>
            </a:solidFill>
            <a:latin typeface="Calibri" panose="020F0502020204030204"/>
            <a:ea typeface="+mn-ea"/>
            <a:cs typeface="+mn-cs"/>
          </a:endParaRPr>
        </a:p>
      </dgm:t>
    </dgm:pt>
    <dgm:pt modelId="{AB098020-016F-405B-AEDF-4DA4619BFE47}" type="parTrans" cxnId="{B0910139-E849-4078-A1A7-FFFFFEFEDAAB}">
      <dgm:prSet/>
      <dgm:spPr/>
      <dgm:t>
        <a:bodyPr/>
        <a:lstStyle/>
        <a:p>
          <a:endParaRPr lang="en-US"/>
        </a:p>
      </dgm:t>
    </dgm:pt>
    <dgm:pt modelId="{D19B9ED5-9251-48DC-8E21-EEC346E2DEAF}" type="sibTrans" cxnId="{B0910139-E849-4078-A1A7-FFFFFEFEDAAB}">
      <dgm:prSet/>
      <dgm:spPr/>
      <dgm:t>
        <a:bodyPr/>
        <a:lstStyle/>
        <a:p>
          <a:endParaRPr lang="en-US"/>
        </a:p>
      </dgm:t>
    </dgm:pt>
    <dgm:pt modelId="{155F327B-8319-48BA-9A15-50436BA5702E}">
      <dgm:prSet custT="1"/>
      <dgm:spPr>
        <a:noFill/>
        <a:ln>
          <a:noFill/>
        </a:ln>
        <a:effectLst/>
      </dgm:spPr>
      <dgm:t>
        <a:bodyPr spcFirstLastPara="0" vert="horz" wrap="square" lIns="94023" tIns="94023" rIns="94023" bIns="94023" numCol="1" spcCol="1270" anchor="ctr" anchorCtr="0"/>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mn-lt"/>
              <a:ea typeface="+mn-ea"/>
              <a:cs typeface="+mn-cs"/>
            </a:rPr>
            <a:t>Eliminasyon (</a:t>
          </a:r>
          <a:r>
            <a:rPr lang="tr-TR" sz="2000" b="1" kern="1200" dirty="0">
              <a:solidFill>
                <a:prstClr val="white">
                  <a:hueOff val="0"/>
                  <a:satOff val="0"/>
                  <a:lumOff val="0"/>
                  <a:alphaOff val="0"/>
                </a:prstClr>
              </a:solidFill>
              <a:latin typeface="Calibri" panose="020F0502020204030204"/>
              <a:ea typeface="+mn-ea"/>
              <a:cs typeface="+mn-cs"/>
            </a:rPr>
            <a:t>Atılım): </a:t>
          </a:r>
          <a:r>
            <a:rPr lang="tr-TR" sz="2000" b="0" kern="1200" dirty="0">
              <a:solidFill>
                <a:prstClr val="white">
                  <a:hueOff val="0"/>
                  <a:satOff val="0"/>
                  <a:lumOff val="0"/>
                  <a:alphaOff val="0"/>
                </a:prstClr>
              </a:solidFill>
              <a:latin typeface="Calibri" panose="020F0502020204030204"/>
              <a:ea typeface="+mn-ea"/>
              <a:cs typeface="+mn-cs"/>
            </a:rPr>
            <a:t>İlacın vücuttan nasıl atıldığını ifade eder.</a:t>
          </a:r>
          <a:endParaRPr lang="en-US" sz="2000" b="0" kern="1200" dirty="0">
            <a:solidFill>
              <a:prstClr val="white">
                <a:hueOff val="0"/>
                <a:satOff val="0"/>
                <a:lumOff val="0"/>
                <a:alphaOff val="0"/>
              </a:prstClr>
            </a:solidFill>
            <a:latin typeface="Calibri" panose="020F0502020204030204"/>
            <a:ea typeface="+mn-ea"/>
            <a:cs typeface="+mn-cs"/>
          </a:endParaRPr>
        </a:p>
      </dgm:t>
    </dgm:pt>
    <dgm:pt modelId="{F11FA362-7176-41C1-BDB1-4456D466887A}" type="parTrans" cxnId="{422658E0-6E2B-4F58-ABD6-9D7ED56DE31D}">
      <dgm:prSet/>
      <dgm:spPr/>
      <dgm:t>
        <a:bodyPr/>
        <a:lstStyle/>
        <a:p>
          <a:endParaRPr lang="en-US"/>
        </a:p>
      </dgm:t>
    </dgm:pt>
    <dgm:pt modelId="{9661E3B7-CAD5-41D4-A2E7-2991B9AA69BE}" type="sibTrans" cxnId="{422658E0-6E2B-4F58-ABD6-9D7ED56DE31D}">
      <dgm:prSet/>
      <dgm:spPr/>
      <dgm:t>
        <a:bodyPr/>
        <a:lstStyle/>
        <a:p>
          <a:endParaRPr lang="en-US"/>
        </a:p>
      </dgm:t>
    </dgm:pt>
    <dgm:pt modelId="{572B76CA-C54E-468A-B762-721FE8915CC9}">
      <dgm:prSet custT="1"/>
      <dgm:spPr>
        <a:noFill/>
        <a:ln>
          <a:noFill/>
        </a:ln>
        <a:effectLst/>
      </dgm:spPr>
      <dgm:t>
        <a:bodyPr spcFirstLastPara="0" vert="horz" wrap="square" lIns="94023" tIns="94023" rIns="94023" bIns="94023" numCol="1" spcCol="1270" anchor="ctr" anchorCtr="0"/>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Calibri" panose="020F0502020204030204"/>
              <a:ea typeface="+mn-ea"/>
              <a:cs typeface="+mn-cs"/>
            </a:rPr>
            <a:t>Toksisite: </a:t>
          </a:r>
          <a:r>
            <a:rPr lang="tr-TR" sz="2000" b="0" kern="1200" dirty="0">
              <a:solidFill>
                <a:prstClr val="white">
                  <a:hueOff val="0"/>
                  <a:satOff val="0"/>
                  <a:lumOff val="0"/>
                  <a:alphaOff val="0"/>
                </a:prstClr>
              </a:solidFill>
              <a:latin typeface="Calibri" panose="020F0502020204030204"/>
              <a:ea typeface="+mn-ea"/>
              <a:cs typeface="+mn-cs"/>
            </a:rPr>
            <a:t>İlacın vücut üzerindeki potansiyel zararlı etkilerini ifade eder.</a:t>
          </a:r>
          <a:endParaRPr lang="en-US" sz="2000" b="0" kern="1200" dirty="0">
            <a:solidFill>
              <a:prstClr val="white">
                <a:hueOff val="0"/>
                <a:satOff val="0"/>
                <a:lumOff val="0"/>
                <a:alphaOff val="0"/>
              </a:prstClr>
            </a:solidFill>
            <a:latin typeface="Calibri" panose="020F0502020204030204"/>
            <a:ea typeface="+mn-ea"/>
            <a:cs typeface="+mn-cs"/>
          </a:endParaRPr>
        </a:p>
      </dgm:t>
    </dgm:pt>
    <dgm:pt modelId="{45898CEE-6354-4F91-AA1C-B9225BE94E10}" type="parTrans" cxnId="{6E7CA3B2-B825-45B8-B97C-84D7AE06168C}">
      <dgm:prSet/>
      <dgm:spPr/>
      <dgm:t>
        <a:bodyPr/>
        <a:lstStyle/>
        <a:p>
          <a:endParaRPr lang="en-US"/>
        </a:p>
      </dgm:t>
    </dgm:pt>
    <dgm:pt modelId="{68C448FB-9A3D-4B55-ABD7-D6456C8DC8F8}" type="sibTrans" cxnId="{6E7CA3B2-B825-45B8-B97C-84D7AE06168C}">
      <dgm:prSet/>
      <dgm:spPr/>
      <dgm:t>
        <a:bodyPr/>
        <a:lstStyle/>
        <a:p>
          <a:endParaRPr lang="en-US"/>
        </a:p>
      </dgm:t>
    </dgm:pt>
    <dgm:pt modelId="{1E53677E-26DF-4F26-B605-87C2FAC39966}" type="pres">
      <dgm:prSet presAssocID="{AD36275B-8FD0-414F-9D7E-F7F2779DC054}" presName="root" presStyleCnt="0">
        <dgm:presLayoutVars>
          <dgm:dir/>
          <dgm:resizeHandles val="exact"/>
        </dgm:presLayoutVars>
      </dgm:prSet>
      <dgm:spPr/>
    </dgm:pt>
    <dgm:pt modelId="{1D84248F-C8BD-4C64-B0BF-8139C429B897}" type="pres">
      <dgm:prSet presAssocID="{4D882A3F-3065-4D8E-B0C9-BE326D7681B6}" presName="compNode" presStyleCnt="0"/>
      <dgm:spPr/>
    </dgm:pt>
    <dgm:pt modelId="{416B93B2-2167-4D2D-BCED-CCACB72A0A42}" type="pres">
      <dgm:prSet presAssocID="{4D882A3F-3065-4D8E-B0C9-BE326D7681B6}" presName="bgRect" presStyleLbl="bgShp" presStyleIdx="0" presStyleCnt="5"/>
      <dgm:spPr>
        <a:xfrm>
          <a:off x="0" y="4170"/>
          <a:ext cx="6651253" cy="888403"/>
        </a:xfrm>
        <a:prstGeom prst="roundRect">
          <a:avLst>
            <a:gd name="adj" fmla="val 10000"/>
          </a:avLst>
        </a:prstGeom>
        <a:solidFill>
          <a:srgbClr val="ED7D31">
            <a:hueOff val="0"/>
            <a:satOff val="0"/>
            <a:lumOff val="0"/>
            <a:alphaOff val="0"/>
          </a:srgbClr>
        </a:solidFill>
        <a:ln>
          <a:noFill/>
        </a:ln>
        <a:effectLst/>
      </dgm:spPr>
    </dgm:pt>
    <dgm:pt modelId="{3C0D1C84-E6C2-4481-AC16-35EDD47F4BBF}" type="pres">
      <dgm:prSet presAssocID="{4D882A3F-3065-4D8E-B0C9-BE326D7681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0E2C92E-11FE-4650-94A4-33EA473A2B30}" type="pres">
      <dgm:prSet presAssocID="{4D882A3F-3065-4D8E-B0C9-BE326D7681B6}" presName="spaceRect" presStyleCnt="0"/>
      <dgm:spPr/>
    </dgm:pt>
    <dgm:pt modelId="{837B73CA-EE79-4BA8-8B2E-139FFAC4C7FD}" type="pres">
      <dgm:prSet presAssocID="{4D882A3F-3065-4D8E-B0C9-BE326D7681B6}" presName="parTx" presStyleLbl="revTx" presStyleIdx="0" presStyleCnt="5">
        <dgm:presLayoutVars>
          <dgm:chMax val="0"/>
          <dgm:chPref val="0"/>
        </dgm:presLayoutVars>
      </dgm:prSet>
      <dgm:spPr/>
    </dgm:pt>
    <dgm:pt modelId="{0D560BF7-A26B-4388-AA31-D177CD5151AE}" type="pres">
      <dgm:prSet presAssocID="{6A92E3D7-E218-4D5E-A05E-DA9096BBB23C}" presName="sibTrans" presStyleCnt="0"/>
      <dgm:spPr/>
    </dgm:pt>
    <dgm:pt modelId="{D3F5DECD-AB25-4001-8A08-829ECAC4B19D}" type="pres">
      <dgm:prSet presAssocID="{0B176D54-5440-49FA-A252-5A4E6C77B5AA}" presName="compNode" presStyleCnt="0"/>
      <dgm:spPr/>
    </dgm:pt>
    <dgm:pt modelId="{1446ABF3-FDD9-423D-9760-EC9796F9893E}" type="pres">
      <dgm:prSet presAssocID="{0B176D54-5440-49FA-A252-5A4E6C77B5AA}" presName="bgRect" presStyleLbl="bgShp" presStyleIdx="1" presStyleCnt="5"/>
      <dgm:spPr/>
    </dgm:pt>
    <dgm:pt modelId="{5D91FED0-9C4E-4984-9BB1-CB220B58082F}" type="pres">
      <dgm:prSet presAssocID="{0B176D54-5440-49FA-A252-5A4E6C77B5A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24D92DED-8A8D-4EB2-993D-7C689F4D1098}" type="pres">
      <dgm:prSet presAssocID="{0B176D54-5440-49FA-A252-5A4E6C77B5AA}" presName="spaceRect" presStyleCnt="0"/>
      <dgm:spPr/>
    </dgm:pt>
    <dgm:pt modelId="{FCFA89F6-C170-40FE-8A7A-5BDF20358E6F}" type="pres">
      <dgm:prSet presAssocID="{0B176D54-5440-49FA-A252-5A4E6C77B5AA}" presName="parTx" presStyleLbl="revTx" presStyleIdx="1" presStyleCnt="5">
        <dgm:presLayoutVars>
          <dgm:chMax val="0"/>
          <dgm:chPref val="0"/>
        </dgm:presLayoutVars>
      </dgm:prSet>
      <dgm:spPr>
        <a:xfrm>
          <a:off x="1026106" y="1114675"/>
          <a:ext cx="5625146" cy="888403"/>
        </a:xfrm>
        <a:prstGeom prst="rect">
          <a:avLst/>
        </a:prstGeom>
      </dgm:spPr>
    </dgm:pt>
    <dgm:pt modelId="{5B0ED660-AEFB-4581-80C8-620502CDC7B9}" type="pres">
      <dgm:prSet presAssocID="{432EA4E2-9EB7-4245-B340-8B03C630C57A}" presName="sibTrans" presStyleCnt="0"/>
      <dgm:spPr/>
    </dgm:pt>
    <dgm:pt modelId="{81A18D51-9C13-4E45-9441-36EBBF4DD123}" type="pres">
      <dgm:prSet presAssocID="{253BFD93-F80F-4C6A-A195-EB494CDCAA1E}" presName="compNode" presStyleCnt="0"/>
      <dgm:spPr/>
    </dgm:pt>
    <dgm:pt modelId="{38A7ED07-CF95-4F9A-83EC-D7382E7414F1}" type="pres">
      <dgm:prSet presAssocID="{253BFD93-F80F-4C6A-A195-EB494CDCAA1E}" presName="bgRect" presStyleLbl="bgShp" presStyleIdx="2" presStyleCnt="5"/>
      <dgm:spPr/>
    </dgm:pt>
    <dgm:pt modelId="{70AFC07B-FF38-4989-B8C9-C80908BADA57}" type="pres">
      <dgm:prSet presAssocID="{253BFD93-F80F-4C6A-A195-EB494CDCAA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3ACE73B0-B676-4F40-B42F-7CF6902323CA}" type="pres">
      <dgm:prSet presAssocID="{253BFD93-F80F-4C6A-A195-EB494CDCAA1E}" presName="spaceRect" presStyleCnt="0"/>
      <dgm:spPr/>
    </dgm:pt>
    <dgm:pt modelId="{87DA9356-D727-40FB-955D-D65ABC671E00}" type="pres">
      <dgm:prSet presAssocID="{253BFD93-F80F-4C6A-A195-EB494CDCAA1E}" presName="parTx" presStyleLbl="revTx" presStyleIdx="2" presStyleCnt="5">
        <dgm:presLayoutVars>
          <dgm:chMax val="0"/>
          <dgm:chPref val="0"/>
        </dgm:presLayoutVars>
      </dgm:prSet>
      <dgm:spPr>
        <a:xfrm>
          <a:off x="1026106" y="2225180"/>
          <a:ext cx="5625146" cy="888403"/>
        </a:xfrm>
        <a:prstGeom prst="rect">
          <a:avLst/>
        </a:prstGeom>
      </dgm:spPr>
    </dgm:pt>
    <dgm:pt modelId="{AE446626-6A7F-4224-AFE3-D747D3BF4224}" type="pres">
      <dgm:prSet presAssocID="{D19B9ED5-9251-48DC-8E21-EEC346E2DEAF}" presName="sibTrans" presStyleCnt="0"/>
      <dgm:spPr/>
    </dgm:pt>
    <dgm:pt modelId="{0F27F473-CE9E-4BAA-828D-2D92B8DA05B4}" type="pres">
      <dgm:prSet presAssocID="{155F327B-8319-48BA-9A15-50436BA5702E}" presName="compNode" presStyleCnt="0"/>
      <dgm:spPr/>
    </dgm:pt>
    <dgm:pt modelId="{988137E7-4D67-483D-90F4-C7EEBB9B4DCE}" type="pres">
      <dgm:prSet presAssocID="{155F327B-8319-48BA-9A15-50436BA5702E}" presName="bgRect" presStyleLbl="bgShp" presStyleIdx="3" presStyleCnt="5"/>
      <dgm:spPr/>
    </dgm:pt>
    <dgm:pt modelId="{CDECE32C-D69D-401E-B80D-6B990B2F8DF7}" type="pres">
      <dgm:prSet presAssocID="{155F327B-8319-48BA-9A15-50436BA5702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s"/>
        </a:ext>
      </dgm:extLst>
    </dgm:pt>
    <dgm:pt modelId="{C7E2D47B-4A73-434B-8AFE-60937C239483}" type="pres">
      <dgm:prSet presAssocID="{155F327B-8319-48BA-9A15-50436BA5702E}" presName="spaceRect" presStyleCnt="0"/>
      <dgm:spPr/>
    </dgm:pt>
    <dgm:pt modelId="{BE5DB439-B34F-4C1B-B9FF-8226481E4C3E}" type="pres">
      <dgm:prSet presAssocID="{155F327B-8319-48BA-9A15-50436BA5702E}" presName="parTx" presStyleLbl="revTx" presStyleIdx="3" presStyleCnt="5">
        <dgm:presLayoutVars>
          <dgm:chMax val="0"/>
          <dgm:chPref val="0"/>
        </dgm:presLayoutVars>
      </dgm:prSet>
      <dgm:spPr>
        <a:xfrm>
          <a:off x="1026106" y="3335684"/>
          <a:ext cx="5625146" cy="888403"/>
        </a:xfrm>
        <a:prstGeom prst="rect">
          <a:avLst/>
        </a:prstGeom>
      </dgm:spPr>
    </dgm:pt>
    <dgm:pt modelId="{5CC96B13-246D-4FC4-85F3-F0B44D91F023}" type="pres">
      <dgm:prSet presAssocID="{9661E3B7-CAD5-41D4-A2E7-2991B9AA69BE}" presName="sibTrans" presStyleCnt="0"/>
      <dgm:spPr/>
    </dgm:pt>
    <dgm:pt modelId="{363EF90B-F2BE-4466-BFE4-E5C27CA8FF6D}" type="pres">
      <dgm:prSet presAssocID="{572B76CA-C54E-468A-B762-721FE8915CC9}" presName="compNode" presStyleCnt="0"/>
      <dgm:spPr/>
    </dgm:pt>
    <dgm:pt modelId="{CF14FFB9-4F04-4D06-A2F8-6DA59844E661}" type="pres">
      <dgm:prSet presAssocID="{572B76CA-C54E-468A-B762-721FE8915CC9}" presName="bgRect" presStyleLbl="bgShp" presStyleIdx="4" presStyleCnt="5"/>
      <dgm:spPr/>
    </dgm:pt>
    <dgm:pt modelId="{8C91451D-DF2D-47B0-9829-43895C48DB0E}" type="pres">
      <dgm:prSet presAssocID="{572B76CA-C54E-468A-B762-721FE8915CC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dioactive"/>
        </a:ext>
      </dgm:extLst>
    </dgm:pt>
    <dgm:pt modelId="{7677876D-A8CD-4392-B75C-6B6F7B47D842}" type="pres">
      <dgm:prSet presAssocID="{572B76CA-C54E-468A-B762-721FE8915CC9}" presName="spaceRect" presStyleCnt="0"/>
      <dgm:spPr/>
    </dgm:pt>
    <dgm:pt modelId="{3294EECA-D2A6-4E89-AF09-1DBCB992C9CC}" type="pres">
      <dgm:prSet presAssocID="{572B76CA-C54E-468A-B762-721FE8915CC9}" presName="parTx" presStyleLbl="revTx" presStyleIdx="4" presStyleCnt="5">
        <dgm:presLayoutVars>
          <dgm:chMax val="0"/>
          <dgm:chPref val="0"/>
        </dgm:presLayoutVars>
      </dgm:prSet>
      <dgm:spPr>
        <a:xfrm>
          <a:off x="1026106" y="4446189"/>
          <a:ext cx="5625146" cy="888403"/>
        </a:xfrm>
        <a:prstGeom prst="rect">
          <a:avLst/>
        </a:prstGeom>
      </dgm:spPr>
    </dgm:pt>
  </dgm:ptLst>
  <dgm:cxnLst>
    <dgm:cxn modelId="{1DE1BE10-F701-4CBC-8C94-616896B6B5AC}" srcId="{AD36275B-8FD0-414F-9D7E-F7F2779DC054}" destId="{4D882A3F-3065-4D8E-B0C9-BE326D7681B6}" srcOrd="0" destOrd="0" parTransId="{5132C2F7-660E-4B81-BC70-EB8C08F521F2}" sibTransId="{6A92E3D7-E218-4D5E-A05E-DA9096BBB23C}"/>
    <dgm:cxn modelId="{824C851B-4046-4565-B376-2BDD10A29B38}" type="presOf" srcId="{AD36275B-8FD0-414F-9D7E-F7F2779DC054}" destId="{1E53677E-26DF-4F26-B605-87C2FAC39966}" srcOrd="0" destOrd="0" presId="urn:microsoft.com/office/officeart/2018/2/layout/IconVerticalSolidList"/>
    <dgm:cxn modelId="{7DEC832B-8D03-4384-8237-9BC29570B0EC}" type="presOf" srcId="{253BFD93-F80F-4C6A-A195-EB494CDCAA1E}" destId="{87DA9356-D727-40FB-955D-D65ABC671E00}" srcOrd="0" destOrd="0" presId="urn:microsoft.com/office/officeart/2018/2/layout/IconVerticalSolidList"/>
    <dgm:cxn modelId="{B0910139-E849-4078-A1A7-FFFFFEFEDAAB}" srcId="{AD36275B-8FD0-414F-9D7E-F7F2779DC054}" destId="{253BFD93-F80F-4C6A-A195-EB494CDCAA1E}" srcOrd="2" destOrd="0" parTransId="{AB098020-016F-405B-AEDF-4DA4619BFE47}" sibTransId="{D19B9ED5-9251-48DC-8E21-EEC346E2DEAF}"/>
    <dgm:cxn modelId="{917CF983-4749-474D-93E4-1DA0F5E00A5D}" type="presOf" srcId="{0B176D54-5440-49FA-A252-5A4E6C77B5AA}" destId="{FCFA89F6-C170-40FE-8A7A-5BDF20358E6F}" srcOrd="0" destOrd="0" presId="urn:microsoft.com/office/officeart/2018/2/layout/IconVerticalSolidList"/>
    <dgm:cxn modelId="{6E7CA3B2-B825-45B8-B97C-84D7AE06168C}" srcId="{AD36275B-8FD0-414F-9D7E-F7F2779DC054}" destId="{572B76CA-C54E-468A-B762-721FE8915CC9}" srcOrd="4" destOrd="0" parTransId="{45898CEE-6354-4F91-AA1C-B9225BE94E10}" sibTransId="{68C448FB-9A3D-4B55-ABD7-D6456C8DC8F8}"/>
    <dgm:cxn modelId="{3FC146C5-C85F-4C30-9975-065107C81046}" type="presOf" srcId="{4D882A3F-3065-4D8E-B0C9-BE326D7681B6}" destId="{837B73CA-EE79-4BA8-8B2E-139FFAC4C7FD}" srcOrd="0" destOrd="0" presId="urn:microsoft.com/office/officeart/2018/2/layout/IconVerticalSolidList"/>
    <dgm:cxn modelId="{A91ADBD8-1ADF-4AD4-895B-8868241E3415}" srcId="{AD36275B-8FD0-414F-9D7E-F7F2779DC054}" destId="{0B176D54-5440-49FA-A252-5A4E6C77B5AA}" srcOrd="1" destOrd="0" parTransId="{0187F749-A948-4878-9141-5328E85C3BC6}" sibTransId="{432EA4E2-9EB7-4245-B340-8B03C630C57A}"/>
    <dgm:cxn modelId="{9F3CE7DF-6A1A-4AB4-AABB-464E7D94B971}" type="presOf" srcId="{155F327B-8319-48BA-9A15-50436BA5702E}" destId="{BE5DB439-B34F-4C1B-B9FF-8226481E4C3E}" srcOrd="0" destOrd="0" presId="urn:microsoft.com/office/officeart/2018/2/layout/IconVerticalSolidList"/>
    <dgm:cxn modelId="{422658E0-6E2B-4F58-ABD6-9D7ED56DE31D}" srcId="{AD36275B-8FD0-414F-9D7E-F7F2779DC054}" destId="{155F327B-8319-48BA-9A15-50436BA5702E}" srcOrd="3" destOrd="0" parTransId="{F11FA362-7176-41C1-BDB1-4456D466887A}" sibTransId="{9661E3B7-CAD5-41D4-A2E7-2991B9AA69BE}"/>
    <dgm:cxn modelId="{647131F7-3B43-4CAF-951E-1ACAB588F9A4}" type="presOf" srcId="{572B76CA-C54E-468A-B762-721FE8915CC9}" destId="{3294EECA-D2A6-4E89-AF09-1DBCB992C9CC}" srcOrd="0" destOrd="0" presId="urn:microsoft.com/office/officeart/2018/2/layout/IconVerticalSolidList"/>
    <dgm:cxn modelId="{3107D21C-4FAB-46C4-B828-FD93D6B4718C}" type="presParOf" srcId="{1E53677E-26DF-4F26-B605-87C2FAC39966}" destId="{1D84248F-C8BD-4C64-B0BF-8139C429B897}" srcOrd="0" destOrd="0" presId="urn:microsoft.com/office/officeart/2018/2/layout/IconVerticalSolidList"/>
    <dgm:cxn modelId="{A4EB37F2-16C0-40EA-A8E9-A1A6EAA6D030}" type="presParOf" srcId="{1D84248F-C8BD-4C64-B0BF-8139C429B897}" destId="{416B93B2-2167-4D2D-BCED-CCACB72A0A42}" srcOrd="0" destOrd="0" presId="urn:microsoft.com/office/officeart/2018/2/layout/IconVerticalSolidList"/>
    <dgm:cxn modelId="{B72D2BFE-73F8-4AF4-A96D-8C8D6550532F}" type="presParOf" srcId="{1D84248F-C8BD-4C64-B0BF-8139C429B897}" destId="{3C0D1C84-E6C2-4481-AC16-35EDD47F4BBF}" srcOrd="1" destOrd="0" presId="urn:microsoft.com/office/officeart/2018/2/layout/IconVerticalSolidList"/>
    <dgm:cxn modelId="{91B65356-CB6B-4EEE-B7BC-859851E2F1F9}" type="presParOf" srcId="{1D84248F-C8BD-4C64-B0BF-8139C429B897}" destId="{20E2C92E-11FE-4650-94A4-33EA473A2B30}" srcOrd="2" destOrd="0" presId="urn:microsoft.com/office/officeart/2018/2/layout/IconVerticalSolidList"/>
    <dgm:cxn modelId="{C8326397-F978-45C6-82A4-1804F8AA0817}" type="presParOf" srcId="{1D84248F-C8BD-4C64-B0BF-8139C429B897}" destId="{837B73CA-EE79-4BA8-8B2E-139FFAC4C7FD}" srcOrd="3" destOrd="0" presId="urn:microsoft.com/office/officeart/2018/2/layout/IconVerticalSolidList"/>
    <dgm:cxn modelId="{64430BFA-7AC3-44FD-B228-FB901A7D14C0}" type="presParOf" srcId="{1E53677E-26DF-4F26-B605-87C2FAC39966}" destId="{0D560BF7-A26B-4388-AA31-D177CD5151AE}" srcOrd="1" destOrd="0" presId="urn:microsoft.com/office/officeart/2018/2/layout/IconVerticalSolidList"/>
    <dgm:cxn modelId="{DE45656F-708B-457A-A6D9-81AB9A6EABCB}" type="presParOf" srcId="{1E53677E-26DF-4F26-B605-87C2FAC39966}" destId="{D3F5DECD-AB25-4001-8A08-829ECAC4B19D}" srcOrd="2" destOrd="0" presId="urn:microsoft.com/office/officeart/2018/2/layout/IconVerticalSolidList"/>
    <dgm:cxn modelId="{AB409220-39AD-4C1C-AF31-C8EFF7EA82C5}" type="presParOf" srcId="{D3F5DECD-AB25-4001-8A08-829ECAC4B19D}" destId="{1446ABF3-FDD9-423D-9760-EC9796F9893E}" srcOrd="0" destOrd="0" presId="urn:microsoft.com/office/officeart/2018/2/layout/IconVerticalSolidList"/>
    <dgm:cxn modelId="{A8E8A943-5781-4A2D-9635-E033926753E9}" type="presParOf" srcId="{D3F5DECD-AB25-4001-8A08-829ECAC4B19D}" destId="{5D91FED0-9C4E-4984-9BB1-CB220B58082F}" srcOrd="1" destOrd="0" presId="urn:microsoft.com/office/officeart/2018/2/layout/IconVerticalSolidList"/>
    <dgm:cxn modelId="{620DDD10-4463-4A9C-9C43-2E22A9F7D489}" type="presParOf" srcId="{D3F5DECD-AB25-4001-8A08-829ECAC4B19D}" destId="{24D92DED-8A8D-4EB2-993D-7C689F4D1098}" srcOrd="2" destOrd="0" presId="urn:microsoft.com/office/officeart/2018/2/layout/IconVerticalSolidList"/>
    <dgm:cxn modelId="{6D6441CD-ECD3-4EE4-809B-EF73F7711506}" type="presParOf" srcId="{D3F5DECD-AB25-4001-8A08-829ECAC4B19D}" destId="{FCFA89F6-C170-40FE-8A7A-5BDF20358E6F}" srcOrd="3" destOrd="0" presId="urn:microsoft.com/office/officeart/2018/2/layout/IconVerticalSolidList"/>
    <dgm:cxn modelId="{0A1AF421-6A44-449A-A95A-DB636CD352FA}" type="presParOf" srcId="{1E53677E-26DF-4F26-B605-87C2FAC39966}" destId="{5B0ED660-AEFB-4581-80C8-620502CDC7B9}" srcOrd="3" destOrd="0" presId="urn:microsoft.com/office/officeart/2018/2/layout/IconVerticalSolidList"/>
    <dgm:cxn modelId="{CA7F3A0D-F20A-4FB1-855A-FAF6A2617C69}" type="presParOf" srcId="{1E53677E-26DF-4F26-B605-87C2FAC39966}" destId="{81A18D51-9C13-4E45-9441-36EBBF4DD123}" srcOrd="4" destOrd="0" presId="urn:microsoft.com/office/officeart/2018/2/layout/IconVerticalSolidList"/>
    <dgm:cxn modelId="{E38CE64C-5DCD-41A5-ACE4-22CF19949C70}" type="presParOf" srcId="{81A18D51-9C13-4E45-9441-36EBBF4DD123}" destId="{38A7ED07-CF95-4F9A-83EC-D7382E7414F1}" srcOrd="0" destOrd="0" presId="urn:microsoft.com/office/officeart/2018/2/layout/IconVerticalSolidList"/>
    <dgm:cxn modelId="{81D8603B-59BB-4264-863B-8E24CF687D84}" type="presParOf" srcId="{81A18D51-9C13-4E45-9441-36EBBF4DD123}" destId="{70AFC07B-FF38-4989-B8C9-C80908BADA57}" srcOrd="1" destOrd="0" presId="urn:microsoft.com/office/officeart/2018/2/layout/IconVerticalSolidList"/>
    <dgm:cxn modelId="{32255F06-A771-4591-BE62-7680D8D885D7}" type="presParOf" srcId="{81A18D51-9C13-4E45-9441-36EBBF4DD123}" destId="{3ACE73B0-B676-4F40-B42F-7CF6902323CA}" srcOrd="2" destOrd="0" presId="urn:microsoft.com/office/officeart/2018/2/layout/IconVerticalSolidList"/>
    <dgm:cxn modelId="{5E6DCB9D-FD98-4C46-90EB-DAD517568455}" type="presParOf" srcId="{81A18D51-9C13-4E45-9441-36EBBF4DD123}" destId="{87DA9356-D727-40FB-955D-D65ABC671E00}" srcOrd="3" destOrd="0" presId="urn:microsoft.com/office/officeart/2018/2/layout/IconVerticalSolidList"/>
    <dgm:cxn modelId="{851572B1-CEF2-4256-96B2-8CBBC5256DF1}" type="presParOf" srcId="{1E53677E-26DF-4F26-B605-87C2FAC39966}" destId="{AE446626-6A7F-4224-AFE3-D747D3BF4224}" srcOrd="5" destOrd="0" presId="urn:microsoft.com/office/officeart/2018/2/layout/IconVerticalSolidList"/>
    <dgm:cxn modelId="{3127C715-8F57-4924-B263-CC170CC4273F}" type="presParOf" srcId="{1E53677E-26DF-4F26-B605-87C2FAC39966}" destId="{0F27F473-CE9E-4BAA-828D-2D92B8DA05B4}" srcOrd="6" destOrd="0" presId="urn:microsoft.com/office/officeart/2018/2/layout/IconVerticalSolidList"/>
    <dgm:cxn modelId="{8016AC37-17AA-43E4-B6F7-F940F452322E}" type="presParOf" srcId="{0F27F473-CE9E-4BAA-828D-2D92B8DA05B4}" destId="{988137E7-4D67-483D-90F4-C7EEBB9B4DCE}" srcOrd="0" destOrd="0" presId="urn:microsoft.com/office/officeart/2018/2/layout/IconVerticalSolidList"/>
    <dgm:cxn modelId="{D8EAFE2D-FAD6-415B-9434-60FCDF92F7D0}" type="presParOf" srcId="{0F27F473-CE9E-4BAA-828D-2D92B8DA05B4}" destId="{CDECE32C-D69D-401E-B80D-6B990B2F8DF7}" srcOrd="1" destOrd="0" presId="urn:microsoft.com/office/officeart/2018/2/layout/IconVerticalSolidList"/>
    <dgm:cxn modelId="{06C3B65A-B5F4-45E8-A161-85F0BE8F5451}" type="presParOf" srcId="{0F27F473-CE9E-4BAA-828D-2D92B8DA05B4}" destId="{C7E2D47B-4A73-434B-8AFE-60937C239483}" srcOrd="2" destOrd="0" presId="urn:microsoft.com/office/officeart/2018/2/layout/IconVerticalSolidList"/>
    <dgm:cxn modelId="{A65D6BD9-619F-463F-98A9-2AE0C52D0F14}" type="presParOf" srcId="{0F27F473-CE9E-4BAA-828D-2D92B8DA05B4}" destId="{BE5DB439-B34F-4C1B-B9FF-8226481E4C3E}" srcOrd="3" destOrd="0" presId="urn:microsoft.com/office/officeart/2018/2/layout/IconVerticalSolidList"/>
    <dgm:cxn modelId="{4DCEB068-0437-458D-AF52-EDA4881C6FE9}" type="presParOf" srcId="{1E53677E-26DF-4F26-B605-87C2FAC39966}" destId="{5CC96B13-246D-4FC4-85F3-F0B44D91F023}" srcOrd="7" destOrd="0" presId="urn:microsoft.com/office/officeart/2018/2/layout/IconVerticalSolidList"/>
    <dgm:cxn modelId="{6A6F1641-3F95-419A-8651-892DC0B51174}" type="presParOf" srcId="{1E53677E-26DF-4F26-B605-87C2FAC39966}" destId="{363EF90B-F2BE-4466-BFE4-E5C27CA8FF6D}" srcOrd="8" destOrd="0" presId="urn:microsoft.com/office/officeart/2018/2/layout/IconVerticalSolidList"/>
    <dgm:cxn modelId="{0AEB45FB-CDBA-4E7D-B88D-96F0FD9A49AD}" type="presParOf" srcId="{363EF90B-F2BE-4466-BFE4-E5C27CA8FF6D}" destId="{CF14FFB9-4F04-4D06-A2F8-6DA59844E661}" srcOrd="0" destOrd="0" presId="urn:microsoft.com/office/officeart/2018/2/layout/IconVerticalSolidList"/>
    <dgm:cxn modelId="{B6B6D6F6-8A58-4C17-B07B-E3C8FE89FDB7}" type="presParOf" srcId="{363EF90B-F2BE-4466-BFE4-E5C27CA8FF6D}" destId="{8C91451D-DF2D-47B0-9829-43895C48DB0E}" srcOrd="1" destOrd="0" presId="urn:microsoft.com/office/officeart/2018/2/layout/IconVerticalSolidList"/>
    <dgm:cxn modelId="{5179D804-833D-4D3E-99DC-4B543865D483}" type="presParOf" srcId="{363EF90B-F2BE-4466-BFE4-E5C27CA8FF6D}" destId="{7677876D-A8CD-4392-B75C-6B6F7B47D842}" srcOrd="2" destOrd="0" presId="urn:microsoft.com/office/officeart/2018/2/layout/IconVerticalSolidList"/>
    <dgm:cxn modelId="{D80C72C7-BDB9-4FE9-9FE1-30BF9E9E57A6}" type="presParOf" srcId="{363EF90B-F2BE-4466-BFE4-E5C27CA8FF6D}" destId="{3294EECA-D2A6-4E89-AF09-1DBCB992C9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58ABE-76DC-4330-B78A-2FBFB1F73AF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64A516-EC37-4A4F-B964-2E4BC7A1EED2}">
      <dgm:prSet custT="1"/>
      <dgm:spPr>
        <a:noFill/>
        <a:ln>
          <a:noFill/>
        </a:ln>
        <a:effectLst/>
      </dgm:spPr>
      <dgm:t>
        <a:bodyPr spcFirstLastPara="0" vert="horz" wrap="square" lIns="107255" tIns="107255" rIns="107255" bIns="107255" numCol="1" spcCol="1270" anchor="ctr" anchorCtr="0"/>
        <a:lstStyle/>
        <a:p>
          <a:pPr marL="0" lvl="0" indent="0" algn="l" defTabSz="844550">
            <a:lnSpc>
              <a:spcPct val="100000"/>
            </a:lnSpc>
            <a:spcBef>
              <a:spcPct val="0"/>
            </a:spcBef>
            <a:spcAft>
              <a:spcPct val="35000"/>
            </a:spcAft>
            <a:buNone/>
          </a:pPr>
          <a:r>
            <a:rPr lang="tr-TR" sz="2000" kern="1200" dirty="0">
              <a:solidFill>
                <a:prstClr val="black">
                  <a:hueOff val="0"/>
                  <a:satOff val="0"/>
                  <a:lumOff val="0"/>
                  <a:alphaOff val="0"/>
                </a:prstClr>
              </a:solidFill>
              <a:latin typeface="Calibri" panose="020F0502020204030204"/>
              <a:ea typeface="+mn-ea"/>
              <a:cs typeface="+mn-cs"/>
            </a:rPr>
            <a:t>Veri tabanları, bileşikler hakkında büyük miktarda veri sağlayarak ilaç keşfinde çok önemli bir rol oynamaktadır</a:t>
          </a:r>
          <a:endParaRPr lang="en-US" sz="2000" kern="1200" dirty="0">
            <a:solidFill>
              <a:prstClr val="black">
                <a:hueOff val="0"/>
                <a:satOff val="0"/>
                <a:lumOff val="0"/>
                <a:alphaOff val="0"/>
              </a:prstClr>
            </a:solidFill>
            <a:latin typeface="Calibri" panose="020F0502020204030204"/>
            <a:ea typeface="+mn-ea"/>
            <a:cs typeface="+mn-cs"/>
          </a:endParaRPr>
        </a:p>
      </dgm:t>
    </dgm:pt>
    <dgm:pt modelId="{D0E9E98E-F202-4E47-BF6D-6B61549DFDD1}" type="parTrans" cxnId="{99E1E01D-C4AF-430B-80A3-663DAFC87442}">
      <dgm:prSet/>
      <dgm:spPr/>
      <dgm:t>
        <a:bodyPr/>
        <a:lstStyle/>
        <a:p>
          <a:endParaRPr lang="en-US"/>
        </a:p>
      </dgm:t>
    </dgm:pt>
    <dgm:pt modelId="{DDBC2A5A-C297-40BD-A327-6C4950B588C3}" type="sibTrans" cxnId="{99E1E01D-C4AF-430B-80A3-663DAFC87442}">
      <dgm:prSet/>
      <dgm:spPr/>
      <dgm:t>
        <a:bodyPr/>
        <a:lstStyle/>
        <a:p>
          <a:endParaRPr lang="en-US"/>
        </a:p>
      </dgm:t>
    </dgm:pt>
    <dgm:pt modelId="{75E3FAC2-53F8-4ADF-BD8E-1EE119C53B8A}">
      <dgm:prSet custT="1"/>
      <dgm:spPr>
        <a:noFill/>
        <a:ln>
          <a:noFill/>
        </a:ln>
        <a:effectLst/>
      </dgm:spPr>
      <dgm:t>
        <a:bodyPr spcFirstLastPara="0" vert="horz" wrap="square" lIns="107255" tIns="107255" rIns="107255" bIns="107255" numCol="1" spcCol="1270" anchor="ctr" anchorCtr="0"/>
        <a:lstStyle/>
        <a:p>
          <a:pPr marL="0" lvl="0" indent="0" algn="l" defTabSz="844550">
            <a:lnSpc>
              <a:spcPct val="100000"/>
            </a:lnSpc>
            <a:spcBef>
              <a:spcPct val="0"/>
            </a:spcBef>
            <a:spcAft>
              <a:spcPct val="35000"/>
            </a:spcAft>
            <a:buNone/>
          </a:pPr>
          <a:r>
            <a:rPr lang="tr-TR" sz="2000" kern="1200" dirty="0" err="1">
              <a:solidFill>
                <a:prstClr val="black">
                  <a:hueOff val="0"/>
                  <a:satOff val="0"/>
                  <a:lumOff val="0"/>
                  <a:alphaOff val="0"/>
                </a:prstClr>
              </a:solidFill>
              <a:latin typeface="Calibri" panose="020F0502020204030204"/>
              <a:ea typeface="+mn-ea"/>
              <a:cs typeface="+mn-cs"/>
            </a:rPr>
            <a:t>ChEMBL</a:t>
          </a:r>
          <a:r>
            <a:rPr lang="tr-TR" sz="2000" kern="1200" dirty="0">
              <a:solidFill>
                <a:prstClr val="black">
                  <a:hueOff val="0"/>
                  <a:satOff val="0"/>
                  <a:lumOff val="0"/>
                  <a:alphaOff val="0"/>
                </a:prstClr>
              </a:solidFill>
              <a:latin typeface="Calibri" panose="020F0502020204030204"/>
              <a:ea typeface="+mn-ea"/>
              <a:cs typeface="+mn-cs"/>
            </a:rPr>
            <a:t>: odaklanmış ve düzenlenmiş</a:t>
          </a:r>
          <a:endParaRPr lang="en-US" sz="2000" kern="1200" dirty="0">
            <a:solidFill>
              <a:prstClr val="black">
                <a:hueOff val="0"/>
                <a:satOff val="0"/>
                <a:lumOff val="0"/>
                <a:alphaOff val="0"/>
              </a:prstClr>
            </a:solidFill>
            <a:latin typeface="Calibri" panose="020F0502020204030204"/>
            <a:ea typeface="+mn-ea"/>
            <a:cs typeface="+mn-cs"/>
          </a:endParaRPr>
        </a:p>
      </dgm:t>
    </dgm:pt>
    <dgm:pt modelId="{5E82EB03-9E74-44DC-8ED6-8B364D87B846}" type="parTrans" cxnId="{CAAD7DAB-8446-43D6-8449-5F9A44C3220D}">
      <dgm:prSet/>
      <dgm:spPr/>
      <dgm:t>
        <a:bodyPr/>
        <a:lstStyle/>
        <a:p>
          <a:endParaRPr lang="en-US"/>
        </a:p>
      </dgm:t>
    </dgm:pt>
    <dgm:pt modelId="{485FB8AE-9532-414A-B583-090BE40ED731}" type="sibTrans" cxnId="{CAAD7DAB-8446-43D6-8449-5F9A44C3220D}">
      <dgm:prSet/>
      <dgm:spPr/>
      <dgm:t>
        <a:bodyPr/>
        <a:lstStyle/>
        <a:p>
          <a:endParaRPr lang="en-US"/>
        </a:p>
      </dgm:t>
    </dgm:pt>
    <dgm:pt modelId="{0F973842-2861-474B-B5E3-15DFD77E8BC2}">
      <dgm:prSet custT="1"/>
      <dgm:spPr>
        <a:noFill/>
        <a:ln>
          <a:noFill/>
        </a:ln>
        <a:effectLst/>
      </dgm:spPr>
      <dgm:t>
        <a:bodyPr spcFirstLastPara="0" vert="horz" wrap="square" lIns="107255" tIns="107255" rIns="107255" bIns="107255" numCol="1" spcCol="1270" anchor="ctr" anchorCtr="0"/>
        <a:lstStyle/>
        <a:p>
          <a:pPr marL="0" lvl="0" indent="0" algn="l" defTabSz="844550">
            <a:lnSpc>
              <a:spcPct val="100000"/>
            </a:lnSpc>
            <a:spcBef>
              <a:spcPct val="0"/>
            </a:spcBef>
            <a:spcAft>
              <a:spcPct val="35000"/>
            </a:spcAft>
            <a:buNone/>
          </a:pPr>
          <a:r>
            <a:rPr lang="tr-TR" sz="2000" kern="1200" dirty="0" err="1">
              <a:solidFill>
                <a:prstClr val="black">
                  <a:hueOff val="0"/>
                  <a:satOff val="0"/>
                  <a:lumOff val="0"/>
                  <a:alphaOff val="0"/>
                </a:prstClr>
              </a:solidFill>
              <a:latin typeface="Calibri" panose="020F0502020204030204"/>
              <a:ea typeface="+mn-ea"/>
              <a:cs typeface="+mn-cs"/>
            </a:rPr>
            <a:t>PubChem</a:t>
          </a:r>
          <a:r>
            <a:rPr lang="tr-TR" sz="2000" kern="1200" dirty="0">
              <a:solidFill>
                <a:prstClr val="black">
                  <a:hueOff val="0"/>
                  <a:satOff val="0"/>
                  <a:lumOff val="0"/>
                  <a:alphaOff val="0"/>
                </a:prstClr>
              </a:solidFill>
              <a:latin typeface="Calibri" panose="020F0502020204030204"/>
              <a:ea typeface="+mn-ea"/>
              <a:cs typeface="+mn-cs"/>
            </a:rPr>
            <a:t>: miktar ve çeşitlilik</a:t>
          </a:r>
          <a:endParaRPr lang="en-US" sz="2000" kern="1200" dirty="0">
            <a:solidFill>
              <a:prstClr val="black">
                <a:hueOff val="0"/>
                <a:satOff val="0"/>
                <a:lumOff val="0"/>
                <a:alphaOff val="0"/>
              </a:prstClr>
            </a:solidFill>
            <a:latin typeface="Calibri" panose="020F0502020204030204"/>
            <a:ea typeface="+mn-ea"/>
            <a:cs typeface="+mn-cs"/>
          </a:endParaRPr>
        </a:p>
      </dgm:t>
    </dgm:pt>
    <dgm:pt modelId="{05931A2F-F5AB-414B-A149-7123A167362C}" type="parTrans" cxnId="{C5C67A55-223A-4AEC-891E-C88D4B4E31C7}">
      <dgm:prSet/>
      <dgm:spPr/>
      <dgm:t>
        <a:bodyPr/>
        <a:lstStyle/>
        <a:p>
          <a:endParaRPr lang="en-US"/>
        </a:p>
      </dgm:t>
    </dgm:pt>
    <dgm:pt modelId="{BC734339-029B-4D0F-ABBA-8DA4117C51E7}" type="sibTrans" cxnId="{C5C67A55-223A-4AEC-891E-C88D4B4E31C7}">
      <dgm:prSet/>
      <dgm:spPr/>
      <dgm:t>
        <a:bodyPr/>
        <a:lstStyle/>
        <a:p>
          <a:endParaRPr lang="en-US"/>
        </a:p>
      </dgm:t>
    </dgm:pt>
    <dgm:pt modelId="{7AFF9E51-399D-487D-9A68-E1BD8B085679}" type="pres">
      <dgm:prSet presAssocID="{16958ABE-76DC-4330-B78A-2FBFB1F73AF0}" presName="root" presStyleCnt="0">
        <dgm:presLayoutVars>
          <dgm:dir/>
          <dgm:resizeHandles val="exact"/>
        </dgm:presLayoutVars>
      </dgm:prSet>
      <dgm:spPr/>
    </dgm:pt>
    <dgm:pt modelId="{B20F3211-CCC5-4C75-BF81-F60BF6FED23A}" type="pres">
      <dgm:prSet presAssocID="{9A64A516-EC37-4A4F-B964-2E4BC7A1EED2}" presName="compNode" presStyleCnt="0"/>
      <dgm:spPr/>
    </dgm:pt>
    <dgm:pt modelId="{E156948D-F596-4225-99BA-24C50E6C7312}" type="pres">
      <dgm:prSet presAssocID="{9A64A516-EC37-4A4F-B964-2E4BC7A1EED2}" presName="bgRect" presStyleLbl="bgShp" presStyleIdx="0" presStyleCnt="3"/>
      <dgm:spPr/>
    </dgm:pt>
    <dgm:pt modelId="{CAA43ECF-A814-44E4-AE88-B05E5A42184C}" type="pres">
      <dgm:prSet presAssocID="{9A64A516-EC37-4A4F-B964-2E4BC7A1EE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Outline"/>
        </a:ext>
      </dgm:extLst>
    </dgm:pt>
    <dgm:pt modelId="{2A204F75-A060-4CBA-9A40-858A0408AF68}" type="pres">
      <dgm:prSet presAssocID="{9A64A516-EC37-4A4F-B964-2E4BC7A1EED2}" presName="spaceRect" presStyleCnt="0"/>
      <dgm:spPr/>
    </dgm:pt>
    <dgm:pt modelId="{CD00EA56-2D78-4A9E-A8E9-C0B77B87BBB9}" type="pres">
      <dgm:prSet presAssocID="{9A64A516-EC37-4A4F-B964-2E4BC7A1EED2}" presName="parTx" presStyleLbl="revTx" presStyleIdx="0" presStyleCnt="3">
        <dgm:presLayoutVars>
          <dgm:chMax val="0"/>
          <dgm:chPref val="0"/>
        </dgm:presLayoutVars>
      </dgm:prSet>
      <dgm:spPr>
        <a:xfrm>
          <a:off x="1170511" y="433"/>
          <a:ext cx="5173093" cy="1013430"/>
        </a:xfrm>
        <a:prstGeom prst="rect">
          <a:avLst/>
        </a:prstGeom>
      </dgm:spPr>
    </dgm:pt>
    <dgm:pt modelId="{8815AC9D-BE0E-4A3D-8EDB-6B082D55ACE4}" type="pres">
      <dgm:prSet presAssocID="{DDBC2A5A-C297-40BD-A327-6C4950B588C3}" presName="sibTrans" presStyleCnt="0"/>
      <dgm:spPr/>
    </dgm:pt>
    <dgm:pt modelId="{513B9995-8BB6-4B5C-9429-B28F88B263CE}" type="pres">
      <dgm:prSet presAssocID="{75E3FAC2-53F8-4ADF-BD8E-1EE119C53B8A}" presName="compNode" presStyleCnt="0"/>
      <dgm:spPr/>
    </dgm:pt>
    <dgm:pt modelId="{D8599FC7-B23A-4D1B-B5FE-BAE88AF56C14}" type="pres">
      <dgm:prSet presAssocID="{75E3FAC2-53F8-4ADF-BD8E-1EE119C53B8A}" presName="bgRect" presStyleLbl="bgShp" presStyleIdx="1" presStyleCnt="3"/>
      <dgm:spPr/>
    </dgm:pt>
    <dgm:pt modelId="{E742C676-AACE-4EAE-9A68-D1AA4CBF95ED}" type="pres">
      <dgm:prSet presAssocID="{75E3FAC2-53F8-4ADF-BD8E-1EE119C53B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print"/>
        </a:ext>
      </dgm:extLst>
    </dgm:pt>
    <dgm:pt modelId="{1C39E695-187C-4EBB-BC31-93AB89003B21}" type="pres">
      <dgm:prSet presAssocID="{75E3FAC2-53F8-4ADF-BD8E-1EE119C53B8A}" presName="spaceRect" presStyleCnt="0"/>
      <dgm:spPr/>
    </dgm:pt>
    <dgm:pt modelId="{221284EC-DADC-45EC-8F16-704EF65CD86A}" type="pres">
      <dgm:prSet presAssocID="{75E3FAC2-53F8-4ADF-BD8E-1EE119C53B8A}" presName="parTx" presStyleLbl="revTx" presStyleIdx="1" presStyleCnt="3">
        <dgm:presLayoutVars>
          <dgm:chMax val="0"/>
          <dgm:chPref val="0"/>
        </dgm:presLayoutVars>
      </dgm:prSet>
      <dgm:spPr>
        <a:xfrm>
          <a:off x="1178135" y="1263659"/>
          <a:ext cx="5103580" cy="1020553"/>
        </a:xfrm>
        <a:prstGeom prst="rect">
          <a:avLst/>
        </a:prstGeom>
      </dgm:spPr>
    </dgm:pt>
    <dgm:pt modelId="{1B035FAF-F9A0-47EB-AA67-9266A7F375AD}" type="pres">
      <dgm:prSet presAssocID="{485FB8AE-9532-414A-B583-090BE40ED731}" presName="sibTrans" presStyleCnt="0"/>
      <dgm:spPr/>
    </dgm:pt>
    <dgm:pt modelId="{08012DEB-080A-49F2-9565-AD76BD7E3135}" type="pres">
      <dgm:prSet presAssocID="{0F973842-2861-474B-B5E3-15DFD77E8BC2}" presName="compNode" presStyleCnt="0"/>
      <dgm:spPr/>
    </dgm:pt>
    <dgm:pt modelId="{7E5EE5B0-9BA0-4004-8BDF-68E40384E008}" type="pres">
      <dgm:prSet presAssocID="{0F973842-2861-474B-B5E3-15DFD77E8BC2}" presName="bgRect" presStyleLbl="bgShp" presStyleIdx="2" presStyleCnt="3"/>
      <dgm:spPr/>
    </dgm:pt>
    <dgm:pt modelId="{CC79BE49-A5A8-4D29-8EEE-ED0C1258E15E}" type="pres">
      <dgm:prSet presAssocID="{0F973842-2861-474B-B5E3-15DFD77E8B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y Outline"/>
        </a:ext>
      </dgm:extLst>
    </dgm:pt>
    <dgm:pt modelId="{B75E7B09-EDC0-492C-83CE-C1CE7958EA7E}" type="pres">
      <dgm:prSet presAssocID="{0F973842-2861-474B-B5E3-15DFD77E8BC2}" presName="spaceRect" presStyleCnt="0"/>
      <dgm:spPr/>
    </dgm:pt>
    <dgm:pt modelId="{2DC72429-DF13-4FBC-84EE-9E650D2B92BA}" type="pres">
      <dgm:prSet presAssocID="{0F973842-2861-474B-B5E3-15DFD77E8BC2}" presName="parTx" presStyleLbl="revTx" presStyleIdx="2" presStyleCnt="3">
        <dgm:presLayoutVars>
          <dgm:chMax val="0"/>
          <dgm:chPref val="0"/>
        </dgm:presLayoutVars>
      </dgm:prSet>
      <dgm:spPr>
        <a:xfrm>
          <a:off x="1178135" y="2524342"/>
          <a:ext cx="5103580" cy="1020553"/>
        </a:xfrm>
        <a:prstGeom prst="rect">
          <a:avLst/>
        </a:prstGeom>
      </dgm:spPr>
    </dgm:pt>
  </dgm:ptLst>
  <dgm:cxnLst>
    <dgm:cxn modelId="{99E1E01D-C4AF-430B-80A3-663DAFC87442}" srcId="{16958ABE-76DC-4330-B78A-2FBFB1F73AF0}" destId="{9A64A516-EC37-4A4F-B964-2E4BC7A1EED2}" srcOrd="0" destOrd="0" parTransId="{D0E9E98E-F202-4E47-BF6D-6B61549DFDD1}" sibTransId="{DDBC2A5A-C297-40BD-A327-6C4950B588C3}"/>
    <dgm:cxn modelId="{29F3A937-2145-4148-BD77-FECBCC3F04A8}" type="presOf" srcId="{16958ABE-76DC-4330-B78A-2FBFB1F73AF0}" destId="{7AFF9E51-399D-487D-9A68-E1BD8B085679}" srcOrd="0" destOrd="0" presId="urn:microsoft.com/office/officeart/2018/2/layout/IconVerticalSolidList"/>
    <dgm:cxn modelId="{CE51143F-8385-42EA-B564-A237DED02DA6}" type="presOf" srcId="{0F973842-2861-474B-B5E3-15DFD77E8BC2}" destId="{2DC72429-DF13-4FBC-84EE-9E650D2B92BA}" srcOrd="0" destOrd="0" presId="urn:microsoft.com/office/officeart/2018/2/layout/IconVerticalSolidList"/>
    <dgm:cxn modelId="{C5C67A55-223A-4AEC-891E-C88D4B4E31C7}" srcId="{16958ABE-76DC-4330-B78A-2FBFB1F73AF0}" destId="{0F973842-2861-474B-B5E3-15DFD77E8BC2}" srcOrd="2" destOrd="0" parTransId="{05931A2F-F5AB-414B-A149-7123A167362C}" sibTransId="{BC734339-029B-4D0F-ABBA-8DA4117C51E7}"/>
    <dgm:cxn modelId="{CAAD7DAB-8446-43D6-8449-5F9A44C3220D}" srcId="{16958ABE-76DC-4330-B78A-2FBFB1F73AF0}" destId="{75E3FAC2-53F8-4ADF-BD8E-1EE119C53B8A}" srcOrd="1" destOrd="0" parTransId="{5E82EB03-9E74-44DC-8ED6-8B364D87B846}" sibTransId="{485FB8AE-9532-414A-B583-090BE40ED731}"/>
    <dgm:cxn modelId="{5128BFC8-E4C5-4445-8631-94E0FDD6C629}" type="presOf" srcId="{9A64A516-EC37-4A4F-B964-2E4BC7A1EED2}" destId="{CD00EA56-2D78-4A9E-A8E9-C0B77B87BBB9}" srcOrd="0" destOrd="0" presId="urn:microsoft.com/office/officeart/2018/2/layout/IconVerticalSolidList"/>
    <dgm:cxn modelId="{0AB0B7CC-3471-4E36-BE7C-3D999EC16CE8}" type="presOf" srcId="{75E3FAC2-53F8-4ADF-BD8E-1EE119C53B8A}" destId="{221284EC-DADC-45EC-8F16-704EF65CD86A}" srcOrd="0" destOrd="0" presId="urn:microsoft.com/office/officeart/2018/2/layout/IconVerticalSolidList"/>
    <dgm:cxn modelId="{459101D0-9A87-49D4-86FA-BFF4B2967EE5}" type="presParOf" srcId="{7AFF9E51-399D-487D-9A68-E1BD8B085679}" destId="{B20F3211-CCC5-4C75-BF81-F60BF6FED23A}" srcOrd="0" destOrd="0" presId="urn:microsoft.com/office/officeart/2018/2/layout/IconVerticalSolidList"/>
    <dgm:cxn modelId="{46AB7E03-2FAD-4C3F-93DA-7606C1C62B4D}" type="presParOf" srcId="{B20F3211-CCC5-4C75-BF81-F60BF6FED23A}" destId="{E156948D-F596-4225-99BA-24C50E6C7312}" srcOrd="0" destOrd="0" presId="urn:microsoft.com/office/officeart/2018/2/layout/IconVerticalSolidList"/>
    <dgm:cxn modelId="{15E64CEC-CD57-4577-B37B-09C007BB4B68}" type="presParOf" srcId="{B20F3211-CCC5-4C75-BF81-F60BF6FED23A}" destId="{CAA43ECF-A814-44E4-AE88-B05E5A42184C}" srcOrd="1" destOrd="0" presId="urn:microsoft.com/office/officeart/2018/2/layout/IconVerticalSolidList"/>
    <dgm:cxn modelId="{DB4D8A4D-3E0E-4959-9403-67D137F3DD82}" type="presParOf" srcId="{B20F3211-CCC5-4C75-BF81-F60BF6FED23A}" destId="{2A204F75-A060-4CBA-9A40-858A0408AF68}" srcOrd="2" destOrd="0" presId="urn:microsoft.com/office/officeart/2018/2/layout/IconVerticalSolidList"/>
    <dgm:cxn modelId="{58C0BC48-7BC1-4646-8383-A33CE3CFC4F3}" type="presParOf" srcId="{B20F3211-CCC5-4C75-BF81-F60BF6FED23A}" destId="{CD00EA56-2D78-4A9E-A8E9-C0B77B87BBB9}" srcOrd="3" destOrd="0" presId="urn:microsoft.com/office/officeart/2018/2/layout/IconVerticalSolidList"/>
    <dgm:cxn modelId="{D282613F-9591-4F25-8C20-40C45B52F539}" type="presParOf" srcId="{7AFF9E51-399D-487D-9A68-E1BD8B085679}" destId="{8815AC9D-BE0E-4A3D-8EDB-6B082D55ACE4}" srcOrd="1" destOrd="0" presId="urn:microsoft.com/office/officeart/2018/2/layout/IconVerticalSolidList"/>
    <dgm:cxn modelId="{CDAB7194-2D32-44AE-A729-8191D4D71BCA}" type="presParOf" srcId="{7AFF9E51-399D-487D-9A68-E1BD8B085679}" destId="{513B9995-8BB6-4B5C-9429-B28F88B263CE}" srcOrd="2" destOrd="0" presId="urn:microsoft.com/office/officeart/2018/2/layout/IconVerticalSolidList"/>
    <dgm:cxn modelId="{42666F98-E00E-4784-935D-635F8BD0265D}" type="presParOf" srcId="{513B9995-8BB6-4B5C-9429-B28F88B263CE}" destId="{D8599FC7-B23A-4D1B-B5FE-BAE88AF56C14}" srcOrd="0" destOrd="0" presId="urn:microsoft.com/office/officeart/2018/2/layout/IconVerticalSolidList"/>
    <dgm:cxn modelId="{A07D2632-7B6E-4F42-A96F-87BD28A2BA51}" type="presParOf" srcId="{513B9995-8BB6-4B5C-9429-B28F88B263CE}" destId="{E742C676-AACE-4EAE-9A68-D1AA4CBF95ED}" srcOrd="1" destOrd="0" presId="urn:microsoft.com/office/officeart/2018/2/layout/IconVerticalSolidList"/>
    <dgm:cxn modelId="{7D81DACE-6C96-4558-ACB8-2EAA2FCD97C5}" type="presParOf" srcId="{513B9995-8BB6-4B5C-9429-B28F88B263CE}" destId="{1C39E695-187C-4EBB-BC31-93AB89003B21}" srcOrd="2" destOrd="0" presId="urn:microsoft.com/office/officeart/2018/2/layout/IconVerticalSolidList"/>
    <dgm:cxn modelId="{A895D588-23A1-40C3-8673-CE5BD141555A}" type="presParOf" srcId="{513B9995-8BB6-4B5C-9429-B28F88B263CE}" destId="{221284EC-DADC-45EC-8F16-704EF65CD86A}" srcOrd="3" destOrd="0" presId="urn:microsoft.com/office/officeart/2018/2/layout/IconVerticalSolidList"/>
    <dgm:cxn modelId="{04D6F8D7-7A93-4F77-8EFC-FC09108C311D}" type="presParOf" srcId="{7AFF9E51-399D-487D-9A68-E1BD8B085679}" destId="{1B035FAF-F9A0-47EB-AA67-9266A7F375AD}" srcOrd="3" destOrd="0" presId="urn:microsoft.com/office/officeart/2018/2/layout/IconVerticalSolidList"/>
    <dgm:cxn modelId="{D2B78AD7-6270-41EF-9847-CEB28EF79AD7}" type="presParOf" srcId="{7AFF9E51-399D-487D-9A68-E1BD8B085679}" destId="{08012DEB-080A-49F2-9565-AD76BD7E3135}" srcOrd="4" destOrd="0" presId="urn:microsoft.com/office/officeart/2018/2/layout/IconVerticalSolidList"/>
    <dgm:cxn modelId="{BA58F5DD-DA80-4C8B-AB13-467FB3539086}" type="presParOf" srcId="{08012DEB-080A-49F2-9565-AD76BD7E3135}" destId="{7E5EE5B0-9BA0-4004-8BDF-68E40384E008}" srcOrd="0" destOrd="0" presId="urn:microsoft.com/office/officeart/2018/2/layout/IconVerticalSolidList"/>
    <dgm:cxn modelId="{23A8ADD4-5334-4E4C-B7A5-5E7B195EEAD8}" type="presParOf" srcId="{08012DEB-080A-49F2-9565-AD76BD7E3135}" destId="{CC79BE49-A5A8-4D29-8EEE-ED0C1258E15E}" srcOrd="1" destOrd="0" presId="urn:microsoft.com/office/officeart/2018/2/layout/IconVerticalSolidList"/>
    <dgm:cxn modelId="{AFBCE0B6-8654-419A-8837-A0B0944FB69B}" type="presParOf" srcId="{08012DEB-080A-49F2-9565-AD76BD7E3135}" destId="{B75E7B09-EDC0-492C-83CE-C1CE7958EA7E}" srcOrd="2" destOrd="0" presId="urn:microsoft.com/office/officeart/2018/2/layout/IconVerticalSolidList"/>
    <dgm:cxn modelId="{DF648269-AB60-47B1-88DA-1834A7E4CE5D}" type="presParOf" srcId="{08012DEB-080A-49F2-9565-AD76BD7E3135}" destId="{2DC72429-DF13-4FBC-84EE-9E650D2B92B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tr-TR" sz="2800" b="1" dirty="0"/>
            <a:t>SORU VE CEVAP</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tr-TR" sz="2800" b="1" dirty="0"/>
            <a:t>DENEYİMLERİN PAYLAŞIMI</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tr-TR" sz="2800" b="1" dirty="0"/>
            <a:t>ÖZETLEYELİM</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1359"/>
          <a:ext cx="8412480" cy="1393787"/>
        </a:xfrm>
        <a:prstGeom prst="rect">
          <a:avLst/>
        </a:pr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Bilgisayar metodolojilerinin ilaç keşfinin verimliliğini nasıl artırabileceğine vurgu yaparak yeni bir ilaç elde etmek için gereken üretim yolu</a:t>
          </a:r>
          <a:endParaRPr lang="en-US"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2103120" y="1359"/>
        <a:ext cx="8412480" cy="1393787"/>
      </dsp:txXfrm>
    </dsp:sp>
    <dsp:sp modelId="{C9CBE89E-5935-6343-A13D-FFD1BFA17121}">
      <dsp:nvSpPr>
        <dsp:cNvPr id="0" name=""/>
        <dsp:cNvSpPr/>
      </dsp:nvSpPr>
      <dsp:spPr>
        <a:xfrm>
          <a:off x="0" y="1359"/>
          <a:ext cx="2103120" cy="1393787"/>
        </a:xfrm>
        <a:prstGeom prst="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w="6350" cap="flat" cmpd="sng" algn="ctr">
          <a:solidFill>
            <a:srgbClr val="ED7D31">
              <a:hueOff val="0"/>
              <a:satOff val="0"/>
              <a:lumOff val="0"/>
              <a:alphaOff val="0"/>
            </a:srgb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066800">
            <a:lnSpc>
              <a:spcPct val="90000"/>
            </a:lnSpc>
            <a:spcBef>
              <a:spcPct val="0"/>
            </a:spcBef>
            <a:spcAft>
              <a:spcPct val="35000"/>
            </a:spcAft>
            <a:buNone/>
          </a:pPr>
          <a:r>
            <a:rPr lang="tr-TR" sz="2800" b="0" kern="1200" spc="-74" dirty="0">
              <a:solidFill>
                <a:prstClr val="white"/>
              </a:solidFill>
              <a:latin typeface="+mn-lt"/>
              <a:ea typeface="+mn-ea"/>
              <a:cs typeface="Tahoma"/>
            </a:rPr>
            <a:t>Tanımla</a:t>
          </a:r>
          <a:endParaRPr lang="en-US" sz="2800" b="0" kern="1200" spc="-74" dirty="0">
            <a:solidFill>
              <a:prstClr val="white"/>
            </a:solidFill>
            <a:latin typeface="+mn-lt"/>
            <a:ea typeface="+mn-ea"/>
            <a:cs typeface="Tahoma"/>
          </a:endParaRPr>
        </a:p>
      </dsp:txBody>
      <dsp:txXfrm>
        <a:off x="0" y="1359"/>
        <a:ext cx="2103120" cy="1393787"/>
      </dsp:txXfrm>
    </dsp:sp>
    <dsp:sp modelId="{F8ABB057-B8DA-1946-8D95-809A9891B283}">
      <dsp:nvSpPr>
        <dsp:cNvPr id="0" name=""/>
        <dsp:cNvSpPr/>
      </dsp:nvSpPr>
      <dsp:spPr>
        <a:xfrm>
          <a:off x="2103120" y="1478775"/>
          <a:ext cx="8412480" cy="1393787"/>
        </a:xfrm>
        <a:prstGeom prst="rect">
          <a:avLst/>
        </a:prstGeom>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"hedef", "öncü molekül", "lider molekül", "ADMET özellikleri", "bilgi grafikleri"  ve "SMILES" dahil olmak üzere alandaki ilgili terimler</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2103120" y="1478775"/>
        <a:ext cx="8412480" cy="1393787"/>
      </dsp:txXfrm>
    </dsp:sp>
    <dsp:sp modelId="{A99B5C61-6CCD-D742-97D7-EA5C39E1C349}">
      <dsp:nvSpPr>
        <dsp:cNvPr id="0" name=""/>
        <dsp:cNvSpPr/>
      </dsp:nvSpPr>
      <dsp:spPr>
        <a:xfrm>
          <a:off x="0" y="1478775"/>
          <a:ext cx="2103120" cy="139378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tr-TR" sz="2800" b="0" kern="1200" dirty="0">
              <a:latin typeface="+mn-lt"/>
              <a:cs typeface="Tahoma"/>
            </a:rPr>
            <a:t>Hatırla</a:t>
          </a:r>
          <a:endParaRPr lang="en-GB" sz="2800" b="0" kern="1200" dirty="0">
            <a:latin typeface="+mn-lt"/>
            <a:cs typeface="Tahoma"/>
          </a:endParaRPr>
        </a:p>
      </dsp:txBody>
      <dsp:txXfrm>
        <a:off x="0" y="1478775"/>
        <a:ext cx="2103120" cy="1393787"/>
      </dsp:txXfrm>
    </dsp:sp>
    <dsp:sp modelId="{B954831F-42EF-4041-8477-1F2F273DA377}">
      <dsp:nvSpPr>
        <dsp:cNvPr id="0" name=""/>
        <dsp:cNvSpPr/>
      </dsp:nvSpPr>
      <dsp:spPr>
        <a:xfrm>
          <a:off x="2103120" y="2956190"/>
          <a:ext cx="8412480" cy="1393787"/>
        </a:xfrm>
        <a:prstGeom prst="rect">
          <a:avLst/>
        </a:pr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844550">
            <a:lnSpc>
              <a:spcPct val="90000"/>
            </a:lnSpc>
            <a:spcBef>
              <a:spcPct val="0"/>
            </a:spcBef>
            <a:spcAft>
              <a:spcPct val="35000"/>
            </a:spcAft>
            <a:buNone/>
          </a:pPr>
          <a:r>
            <a:rPr lang="tr-TR" sz="2400" kern="1200" spc="-21"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ChEMBL'in</a:t>
          </a:r>
          <a:r>
            <a:rPr lang="tr-TR"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ne olduğu ve moleküller ile hedefleri arasındaki etkileşimleri anlamaya nasıl yardımcı olabileceği</a:t>
          </a:r>
          <a:endParaRPr lang="en-GB" sz="2400" kern="1200" spc="-21"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2103120" y="2956190"/>
        <a:ext cx="8412480" cy="1393787"/>
      </dsp:txXfrm>
    </dsp:sp>
    <dsp:sp modelId="{C86EA8F7-27DF-B640-AA34-85C8371C446E}">
      <dsp:nvSpPr>
        <dsp:cNvPr id="0" name=""/>
        <dsp:cNvSpPr/>
      </dsp:nvSpPr>
      <dsp:spPr>
        <a:xfrm>
          <a:off x="0" y="2956190"/>
          <a:ext cx="2103120" cy="13937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tr-TR" sz="2800" b="0" kern="1200" dirty="0">
              <a:latin typeface="+mn-lt"/>
              <a:cs typeface="Tahoma"/>
            </a:rPr>
            <a:t>Açıkla</a:t>
          </a:r>
          <a:endParaRPr lang="en-GB" sz="2800" b="0" kern="1200" dirty="0">
            <a:latin typeface="+mn-lt"/>
            <a:cs typeface="Tahoma"/>
          </a:endParaRPr>
        </a:p>
      </dsp:txBody>
      <dsp:txXfrm>
        <a:off x="0" y="2956190"/>
        <a:ext cx="2103120" cy="1393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A64DA-410E-4CEF-B3A9-E40F7ED8D572}">
      <dsp:nvSpPr>
        <dsp:cNvPr id="0" name=""/>
        <dsp:cNvSpPr/>
      </dsp:nvSpPr>
      <dsp:spPr>
        <a:xfrm>
          <a:off x="0" y="531"/>
          <a:ext cx="705074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336CF-6AE8-4478-B6DF-7587A70E8AE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371C1-9689-4D73-8D8D-99749593A377}">
      <dsp:nvSpPr>
        <dsp:cNvPr id="0" name=""/>
        <dsp:cNvSpPr/>
      </dsp:nvSpPr>
      <dsp:spPr>
        <a:xfrm>
          <a:off x="1435590" y="531"/>
          <a:ext cx="5615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tr-TR" sz="2500" kern="1200" dirty="0">
              <a:solidFill>
                <a:prstClr val="black">
                  <a:hueOff val="0"/>
                  <a:satOff val="0"/>
                  <a:lumOff val="0"/>
                  <a:alphaOff val="0"/>
                </a:prstClr>
              </a:solidFill>
              <a:latin typeface="Calibri" panose="020F0502020204030204"/>
              <a:ea typeface="+mn-ea"/>
              <a:cs typeface="+mn-cs"/>
            </a:rPr>
            <a:t>Yeni bir ilacın elde edilmesi karmaşık ve maliyetlidir.</a:t>
          </a:r>
          <a:endParaRPr lang="en-US" sz="2500" kern="1200" dirty="0">
            <a:solidFill>
              <a:prstClr val="black">
                <a:hueOff val="0"/>
                <a:satOff val="0"/>
                <a:lumOff val="0"/>
                <a:alphaOff val="0"/>
              </a:prstClr>
            </a:solidFill>
            <a:latin typeface="Calibri" panose="020F0502020204030204"/>
            <a:ea typeface="+mn-ea"/>
            <a:cs typeface="+mn-cs"/>
          </a:endParaRPr>
        </a:p>
      </dsp:txBody>
      <dsp:txXfrm>
        <a:off x="1435590" y="531"/>
        <a:ext cx="5615150" cy="1242935"/>
      </dsp:txXfrm>
    </dsp:sp>
    <dsp:sp modelId="{989977E8-A532-46B8-89DB-DBEE4B3B4EFF}">
      <dsp:nvSpPr>
        <dsp:cNvPr id="0" name=""/>
        <dsp:cNvSpPr/>
      </dsp:nvSpPr>
      <dsp:spPr>
        <a:xfrm>
          <a:off x="0" y="1554201"/>
          <a:ext cx="705074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35A17-4A33-41B7-A78A-852872224AE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213F3-57A1-490A-AC9F-C7F1ECEBD793}">
      <dsp:nvSpPr>
        <dsp:cNvPr id="0" name=""/>
        <dsp:cNvSpPr/>
      </dsp:nvSpPr>
      <dsp:spPr>
        <a:xfrm>
          <a:off x="1435590" y="1554201"/>
          <a:ext cx="5615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tr-TR" sz="2500" kern="1200" dirty="0">
              <a:solidFill>
                <a:prstClr val="black">
                  <a:hueOff val="0"/>
                  <a:satOff val="0"/>
                  <a:lumOff val="0"/>
                  <a:alphaOff val="0"/>
                </a:prstClr>
              </a:solidFill>
              <a:latin typeface="Calibri" panose="020F0502020204030204"/>
              <a:ea typeface="+mn-ea"/>
              <a:cs typeface="+mn-cs"/>
            </a:rPr>
            <a:t>Yapay zeka, ilaç keşfinin çeşitli yönlerine yardımcı olabilir</a:t>
          </a:r>
          <a:endParaRPr lang="en-US" sz="2500" kern="1200" dirty="0">
            <a:solidFill>
              <a:prstClr val="black">
                <a:hueOff val="0"/>
                <a:satOff val="0"/>
                <a:lumOff val="0"/>
                <a:alphaOff val="0"/>
              </a:prstClr>
            </a:solidFill>
            <a:latin typeface="Calibri" panose="020F0502020204030204"/>
            <a:ea typeface="+mn-ea"/>
            <a:cs typeface="+mn-cs"/>
          </a:endParaRPr>
        </a:p>
      </dsp:txBody>
      <dsp:txXfrm>
        <a:off x="1435590" y="1554201"/>
        <a:ext cx="5615150" cy="1242935"/>
      </dsp:txXfrm>
    </dsp:sp>
    <dsp:sp modelId="{AD7BAE1C-838F-47D7-9616-A5D06978A4DC}">
      <dsp:nvSpPr>
        <dsp:cNvPr id="0" name=""/>
        <dsp:cNvSpPr/>
      </dsp:nvSpPr>
      <dsp:spPr>
        <a:xfrm>
          <a:off x="0" y="3107870"/>
          <a:ext cx="7050741"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2D45FE-E0BF-4B22-93FB-0736F0D855B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48EC4-5058-4828-8EB1-0D3670ECE890}">
      <dsp:nvSpPr>
        <dsp:cNvPr id="0" name=""/>
        <dsp:cNvSpPr/>
      </dsp:nvSpPr>
      <dsp:spPr>
        <a:xfrm>
          <a:off x="1435590" y="3107870"/>
          <a:ext cx="56151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tr-TR" sz="2500" kern="1200" dirty="0">
              <a:solidFill>
                <a:prstClr val="black">
                  <a:hueOff val="0"/>
                  <a:satOff val="0"/>
                  <a:lumOff val="0"/>
                  <a:alphaOff val="0"/>
                </a:prstClr>
              </a:solidFill>
              <a:latin typeface="Calibri" panose="020F0502020204030204"/>
              <a:ea typeface="+mn-ea"/>
              <a:cs typeface="+mn-cs"/>
            </a:rPr>
            <a:t>Yapay zeka sihirli bir değnek değildir!</a:t>
          </a:r>
          <a:endParaRPr lang="en-US" sz="2500" kern="1200" dirty="0">
            <a:solidFill>
              <a:prstClr val="black">
                <a:hueOff val="0"/>
                <a:satOff val="0"/>
                <a:lumOff val="0"/>
                <a:alphaOff val="0"/>
              </a:prstClr>
            </a:solidFill>
            <a:latin typeface="Calibri" panose="020F0502020204030204"/>
            <a:ea typeface="+mn-ea"/>
            <a:cs typeface="+mn-cs"/>
          </a:endParaRPr>
        </a:p>
      </dsp:txBody>
      <dsp:txXfrm>
        <a:off x="1435590" y="3107870"/>
        <a:ext cx="5615150"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B93B2-2167-4D2D-BCED-CCACB72A0A42}">
      <dsp:nvSpPr>
        <dsp:cNvPr id="0" name=""/>
        <dsp:cNvSpPr/>
      </dsp:nvSpPr>
      <dsp:spPr>
        <a:xfrm>
          <a:off x="0" y="4170"/>
          <a:ext cx="6651253" cy="888403"/>
        </a:xfrm>
        <a:prstGeom prst="roundRect">
          <a:avLst>
            <a:gd name="adj" fmla="val 1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C0D1C84-E6C2-4481-AC16-35EDD47F4BBF}">
      <dsp:nvSpPr>
        <dsp:cNvPr id="0" name=""/>
        <dsp:cNvSpPr/>
      </dsp:nvSpPr>
      <dsp:spPr>
        <a:xfrm>
          <a:off x="268742" y="204061"/>
          <a:ext cx="488622" cy="488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7B73CA-EE79-4BA8-8B2E-139FFAC4C7FD}">
      <dsp:nvSpPr>
        <dsp:cNvPr id="0" name=""/>
        <dsp:cNvSpPr/>
      </dsp:nvSpPr>
      <dsp:spPr>
        <a:xfrm>
          <a:off x="1026106" y="4170"/>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89000">
            <a:lnSpc>
              <a:spcPct val="90000"/>
            </a:lnSpc>
            <a:spcBef>
              <a:spcPct val="0"/>
            </a:spcBef>
            <a:spcAft>
              <a:spcPct val="35000"/>
            </a:spcAft>
            <a:buNone/>
          </a:pPr>
          <a:r>
            <a:rPr lang="tr-TR" sz="2000" b="1" kern="1200" dirty="0"/>
            <a:t>Absorpsiyon (Emilim): </a:t>
          </a:r>
          <a:r>
            <a:rPr lang="tr-TR" sz="2000" kern="1200" dirty="0"/>
            <a:t>Bir ilacın verildikten sonra kan dolaşımına nasıl girdiğini ifade eder.</a:t>
          </a:r>
          <a:endParaRPr lang="en-US" sz="2000" kern="1200" dirty="0"/>
        </a:p>
      </dsp:txBody>
      <dsp:txXfrm>
        <a:off x="1026106" y="4170"/>
        <a:ext cx="5625146" cy="888403"/>
      </dsp:txXfrm>
    </dsp:sp>
    <dsp:sp modelId="{1446ABF3-FDD9-423D-9760-EC9796F9893E}">
      <dsp:nvSpPr>
        <dsp:cNvPr id="0" name=""/>
        <dsp:cNvSpPr/>
      </dsp:nvSpPr>
      <dsp:spPr>
        <a:xfrm>
          <a:off x="0" y="1114675"/>
          <a:ext cx="6651253" cy="888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1FED0-9C4E-4984-9BB1-CB220B58082F}">
      <dsp:nvSpPr>
        <dsp:cNvPr id="0" name=""/>
        <dsp:cNvSpPr/>
      </dsp:nvSpPr>
      <dsp:spPr>
        <a:xfrm>
          <a:off x="268742" y="1314566"/>
          <a:ext cx="488622" cy="488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A89F6-C170-40FE-8A7A-5BDF20358E6F}">
      <dsp:nvSpPr>
        <dsp:cNvPr id="0" name=""/>
        <dsp:cNvSpPr/>
      </dsp:nvSpPr>
      <dsp:spPr>
        <a:xfrm>
          <a:off x="1026106" y="1114675"/>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Calibri" panose="020F0502020204030204"/>
              <a:ea typeface="+mn-ea"/>
              <a:cs typeface="+mn-cs"/>
            </a:rPr>
            <a:t>Dağılım: </a:t>
          </a:r>
          <a:r>
            <a:rPr lang="tr-TR" sz="2000" b="0" kern="1200" dirty="0">
              <a:solidFill>
                <a:prstClr val="white">
                  <a:hueOff val="0"/>
                  <a:satOff val="0"/>
                  <a:lumOff val="0"/>
                  <a:alphaOff val="0"/>
                </a:prstClr>
              </a:solidFill>
              <a:latin typeface="Calibri" panose="020F0502020204030204"/>
              <a:ea typeface="+mn-ea"/>
              <a:cs typeface="+mn-cs"/>
            </a:rPr>
            <a:t>Hangi dokulara ulaştığı da dahil olmak üzere ilacın vücutta nasıl dağıldığını ifade eder.</a:t>
          </a:r>
          <a:endParaRPr lang="en-US" sz="2000" b="0" kern="1200" dirty="0">
            <a:solidFill>
              <a:prstClr val="white">
                <a:hueOff val="0"/>
                <a:satOff val="0"/>
                <a:lumOff val="0"/>
                <a:alphaOff val="0"/>
              </a:prstClr>
            </a:solidFill>
            <a:latin typeface="Calibri" panose="020F0502020204030204"/>
            <a:ea typeface="+mn-ea"/>
            <a:cs typeface="+mn-cs"/>
          </a:endParaRPr>
        </a:p>
      </dsp:txBody>
      <dsp:txXfrm>
        <a:off x="1026106" y="1114675"/>
        <a:ext cx="5625146" cy="888403"/>
      </dsp:txXfrm>
    </dsp:sp>
    <dsp:sp modelId="{38A7ED07-CF95-4F9A-83EC-D7382E7414F1}">
      <dsp:nvSpPr>
        <dsp:cNvPr id="0" name=""/>
        <dsp:cNvSpPr/>
      </dsp:nvSpPr>
      <dsp:spPr>
        <a:xfrm>
          <a:off x="0" y="2225180"/>
          <a:ext cx="6651253" cy="888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FC07B-FF38-4989-B8C9-C80908BADA57}">
      <dsp:nvSpPr>
        <dsp:cNvPr id="0" name=""/>
        <dsp:cNvSpPr/>
      </dsp:nvSpPr>
      <dsp:spPr>
        <a:xfrm>
          <a:off x="268742" y="2425070"/>
          <a:ext cx="488622" cy="488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DA9356-D727-40FB-955D-D65ABC671E00}">
      <dsp:nvSpPr>
        <dsp:cNvPr id="0" name=""/>
        <dsp:cNvSpPr/>
      </dsp:nvSpPr>
      <dsp:spPr>
        <a:xfrm>
          <a:off x="1026106" y="2225180"/>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Calibri" panose="020F0502020204030204"/>
              <a:ea typeface="+mn-ea"/>
              <a:cs typeface="+mn-cs"/>
            </a:rPr>
            <a:t>Metabolizma: </a:t>
          </a:r>
          <a:r>
            <a:rPr lang="tr-TR" sz="2000" b="0" kern="1200" dirty="0">
              <a:solidFill>
                <a:prstClr val="white">
                  <a:hueOff val="0"/>
                  <a:satOff val="0"/>
                  <a:lumOff val="0"/>
                  <a:alphaOff val="0"/>
                </a:prstClr>
              </a:solidFill>
              <a:latin typeface="Calibri" panose="020F0502020204030204"/>
              <a:ea typeface="+mn-ea"/>
              <a:cs typeface="+mn-cs"/>
            </a:rPr>
            <a:t>İlacın eliminasyon için vücutta nasıl parçalandığını ifade eder.</a:t>
          </a:r>
          <a:endParaRPr lang="en-US" sz="2000" b="0" kern="1200" dirty="0">
            <a:solidFill>
              <a:prstClr val="white">
                <a:hueOff val="0"/>
                <a:satOff val="0"/>
                <a:lumOff val="0"/>
                <a:alphaOff val="0"/>
              </a:prstClr>
            </a:solidFill>
            <a:latin typeface="Calibri" panose="020F0502020204030204"/>
            <a:ea typeface="+mn-ea"/>
            <a:cs typeface="+mn-cs"/>
          </a:endParaRPr>
        </a:p>
      </dsp:txBody>
      <dsp:txXfrm>
        <a:off x="1026106" y="2225180"/>
        <a:ext cx="5625146" cy="888403"/>
      </dsp:txXfrm>
    </dsp:sp>
    <dsp:sp modelId="{988137E7-4D67-483D-90F4-C7EEBB9B4DCE}">
      <dsp:nvSpPr>
        <dsp:cNvPr id="0" name=""/>
        <dsp:cNvSpPr/>
      </dsp:nvSpPr>
      <dsp:spPr>
        <a:xfrm>
          <a:off x="0" y="3335684"/>
          <a:ext cx="6651253" cy="8884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CE32C-D69D-401E-B80D-6B990B2F8DF7}">
      <dsp:nvSpPr>
        <dsp:cNvPr id="0" name=""/>
        <dsp:cNvSpPr/>
      </dsp:nvSpPr>
      <dsp:spPr>
        <a:xfrm>
          <a:off x="268742" y="3535575"/>
          <a:ext cx="488622" cy="4886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5DB439-B34F-4C1B-B9FF-8226481E4C3E}">
      <dsp:nvSpPr>
        <dsp:cNvPr id="0" name=""/>
        <dsp:cNvSpPr/>
      </dsp:nvSpPr>
      <dsp:spPr>
        <a:xfrm>
          <a:off x="1026106" y="3335684"/>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mn-lt"/>
              <a:ea typeface="+mn-ea"/>
              <a:cs typeface="+mn-cs"/>
            </a:rPr>
            <a:t>Eliminasyon (</a:t>
          </a:r>
          <a:r>
            <a:rPr lang="tr-TR" sz="2000" b="1" kern="1200" dirty="0">
              <a:solidFill>
                <a:prstClr val="white">
                  <a:hueOff val="0"/>
                  <a:satOff val="0"/>
                  <a:lumOff val="0"/>
                  <a:alphaOff val="0"/>
                </a:prstClr>
              </a:solidFill>
              <a:latin typeface="Calibri" panose="020F0502020204030204"/>
              <a:ea typeface="+mn-ea"/>
              <a:cs typeface="+mn-cs"/>
            </a:rPr>
            <a:t>Atılım): </a:t>
          </a:r>
          <a:r>
            <a:rPr lang="tr-TR" sz="2000" b="0" kern="1200" dirty="0">
              <a:solidFill>
                <a:prstClr val="white">
                  <a:hueOff val="0"/>
                  <a:satOff val="0"/>
                  <a:lumOff val="0"/>
                  <a:alphaOff val="0"/>
                </a:prstClr>
              </a:solidFill>
              <a:latin typeface="Calibri" panose="020F0502020204030204"/>
              <a:ea typeface="+mn-ea"/>
              <a:cs typeface="+mn-cs"/>
            </a:rPr>
            <a:t>İlacın vücuttan nasıl atıldığını ifade eder.</a:t>
          </a:r>
          <a:endParaRPr lang="en-US" sz="2000" b="0" kern="1200" dirty="0">
            <a:solidFill>
              <a:prstClr val="white">
                <a:hueOff val="0"/>
                <a:satOff val="0"/>
                <a:lumOff val="0"/>
                <a:alphaOff val="0"/>
              </a:prstClr>
            </a:solidFill>
            <a:latin typeface="Calibri" panose="020F0502020204030204"/>
            <a:ea typeface="+mn-ea"/>
            <a:cs typeface="+mn-cs"/>
          </a:endParaRPr>
        </a:p>
      </dsp:txBody>
      <dsp:txXfrm>
        <a:off x="1026106" y="3335684"/>
        <a:ext cx="5625146" cy="888403"/>
      </dsp:txXfrm>
    </dsp:sp>
    <dsp:sp modelId="{CF14FFB9-4F04-4D06-A2F8-6DA59844E661}">
      <dsp:nvSpPr>
        <dsp:cNvPr id="0" name=""/>
        <dsp:cNvSpPr/>
      </dsp:nvSpPr>
      <dsp:spPr>
        <a:xfrm>
          <a:off x="0" y="4446189"/>
          <a:ext cx="6651253" cy="88840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1451D-DF2D-47B0-9829-43895C48DB0E}">
      <dsp:nvSpPr>
        <dsp:cNvPr id="0" name=""/>
        <dsp:cNvSpPr/>
      </dsp:nvSpPr>
      <dsp:spPr>
        <a:xfrm>
          <a:off x="268742" y="4646080"/>
          <a:ext cx="488622" cy="4886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4EECA-D2A6-4E89-AF09-1DBCB992C9CC}">
      <dsp:nvSpPr>
        <dsp:cNvPr id="0" name=""/>
        <dsp:cNvSpPr/>
      </dsp:nvSpPr>
      <dsp:spPr>
        <a:xfrm>
          <a:off x="1026106" y="4446189"/>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00100">
            <a:lnSpc>
              <a:spcPct val="90000"/>
            </a:lnSpc>
            <a:spcBef>
              <a:spcPct val="0"/>
            </a:spcBef>
            <a:spcAft>
              <a:spcPct val="35000"/>
            </a:spcAft>
            <a:buNone/>
          </a:pPr>
          <a:r>
            <a:rPr lang="tr-TR" sz="2000" b="1" kern="1200" dirty="0">
              <a:solidFill>
                <a:prstClr val="white">
                  <a:hueOff val="0"/>
                  <a:satOff val="0"/>
                  <a:lumOff val="0"/>
                  <a:alphaOff val="0"/>
                </a:prstClr>
              </a:solidFill>
              <a:latin typeface="Calibri" panose="020F0502020204030204"/>
              <a:ea typeface="+mn-ea"/>
              <a:cs typeface="+mn-cs"/>
            </a:rPr>
            <a:t>Toksisite: </a:t>
          </a:r>
          <a:r>
            <a:rPr lang="tr-TR" sz="2000" b="0" kern="1200" dirty="0">
              <a:solidFill>
                <a:prstClr val="white">
                  <a:hueOff val="0"/>
                  <a:satOff val="0"/>
                  <a:lumOff val="0"/>
                  <a:alphaOff val="0"/>
                </a:prstClr>
              </a:solidFill>
              <a:latin typeface="Calibri" panose="020F0502020204030204"/>
              <a:ea typeface="+mn-ea"/>
              <a:cs typeface="+mn-cs"/>
            </a:rPr>
            <a:t>İlacın vücut üzerindeki potansiyel zararlı etkilerini ifade eder.</a:t>
          </a:r>
          <a:endParaRPr lang="en-US" sz="2000" b="0" kern="1200" dirty="0">
            <a:solidFill>
              <a:prstClr val="white">
                <a:hueOff val="0"/>
                <a:satOff val="0"/>
                <a:lumOff val="0"/>
                <a:alphaOff val="0"/>
              </a:prstClr>
            </a:solidFill>
            <a:latin typeface="Calibri" panose="020F0502020204030204"/>
            <a:ea typeface="+mn-ea"/>
            <a:cs typeface="+mn-cs"/>
          </a:endParaRPr>
        </a:p>
      </dsp:txBody>
      <dsp:txXfrm>
        <a:off x="1026106" y="4446189"/>
        <a:ext cx="5625146" cy="888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6948D-F596-4225-99BA-24C50E6C7312}">
      <dsp:nvSpPr>
        <dsp:cNvPr id="0" name=""/>
        <dsp:cNvSpPr/>
      </dsp:nvSpPr>
      <dsp:spPr>
        <a:xfrm>
          <a:off x="0" y="3106"/>
          <a:ext cx="6343605" cy="1023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43ECF-A814-44E4-AE88-B05E5A42184C}">
      <dsp:nvSpPr>
        <dsp:cNvPr id="0" name=""/>
        <dsp:cNvSpPr/>
      </dsp:nvSpPr>
      <dsp:spPr>
        <a:xfrm>
          <a:off x="309592" y="233381"/>
          <a:ext cx="563445" cy="562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0EA56-2D78-4A9E-A8E9-C0B77B87BBB9}">
      <dsp:nvSpPr>
        <dsp:cNvPr id="0" name=""/>
        <dsp:cNvSpPr/>
      </dsp:nvSpPr>
      <dsp:spPr>
        <a:xfrm>
          <a:off x="1182631" y="3106"/>
          <a:ext cx="5082928" cy="102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55" tIns="107255" rIns="107255" bIns="107255" numCol="1" spcCol="1270" anchor="ctr" anchorCtr="0">
          <a:noAutofit/>
        </a:bodyPr>
        <a:lstStyle/>
        <a:p>
          <a:pPr marL="0" lvl="0" indent="0" algn="l" defTabSz="844550">
            <a:lnSpc>
              <a:spcPct val="100000"/>
            </a:lnSpc>
            <a:spcBef>
              <a:spcPct val="0"/>
            </a:spcBef>
            <a:spcAft>
              <a:spcPct val="35000"/>
            </a:spcAft>
            <a:buNone/>
          </a:pPr>
          <a:r>
            <a:rPr lang="tr-TR" sz="2000" kern="1200" dirty="0">
              <a:solidFill>
                <a:prstClr val="black">
                  <a:hueOff val="0"/>
                  <a:satOff val="0"/>
                  <a:lumOff val="0"/>
                  <a:alphaOff val="0"/>
                </a:prstClr>
              </a:solidFill>
              <a:latin typeface="Calibri" panose="020F0502020204030204"/>
              <a:ea typeface="+mn-ea"/>
              <a:cs typeface="+mn-cs"/>
            </a:rPr>
            <a:t>Veri tabanları, bileşikler hakkında büyük miktarda veri sağlayarak ilaç keşfinde çok önemli bir rol oynamaktadır</a:t>
          </a:r>
          <a:endParaRPr lang="en-US" sz="2000" kern="1200" dirty="0">
            <a:solidFill>
              <a:prstClr val="black">
                <a:hueOff val="0"/>
                <a:satOff val="0"/>
                <a:lumOff val="0"/>
                <a:alphaOff val="0"/>
              </a:prstClr>
            </a:solidFill>
            <a:latin typeface="Calibri" panose="020F0502020204030204"/>
            <a:ea typeface="+mn-ea"/>
            <a:cs typeface="+mn-cs"/>
          </a:endParaRPr>
        </a:p>
      </dsp:txBody>
      <dsp:txXfrm>
        <a:off x="1182631" y="3106"/>
        <a:ext cx="5082928" cy="1024447"/>
      </dsp:txXfrm>
    </dsp:sp>
    <dsp:sp modelId="{D8599FC7-B23A-4D1B-B5FE-BAE88AF56C14}">
      <dsp:nvSpPr>
        <dsp:cNvPr id="0" name=""/>
        <dsp:cNvSpPr/>
      </dsp:nvSpPr>
      <dsp:spPr>
        <a:xfrm>
          <a:off x="0" y="1261712"/>
          <a:ext cx="6343605" cy="1023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2C676-AACE-4EAE-9A68-D1AA4CBF95ED}">
      <dsp:nvSpPr>
        <dsp:cNvPr id="0" name=""/>
        <dsp:cNvSpPr/>
      </dsp:nvSpPr>
      <dsp:spPr>
        <a:xfrm>
          <a:off x="309592" y="1491987"/>
          <a:ext cx="563445" cy="5628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284EC-DADC-45EC-8F16-704EF65CD86A}">
      <dsp:nvSpPr>
        <dsp:cNvPr id="0" name=""/>
        <dsp:cNvSpPr/>
      </dsp:nvSpPr>
      <dsp:spPr>
        <a:xfrm>
          <a:off x="1182631" y="1261712"/>
          <a:ext cx="5082928" cy="102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55" tIns="107255" rIns="107255" bIns="107255" numCol="1" spcCol="1270" anchor="ctr" anchorCtr="0">
          <a:noAutofit/>
        </a:bodyPr>
        <a:lstStyle/>
        <a:p>
          <a:pPr marL="0" lvl="0" indent="0" algn="l" defTabSz="844550">
            <a:lnSpc>
              <a:spcPct val="100000"/>
            </a:lnSpc>
            <a:spcBef>
              <a:spcPct val="0"/>
            </a:spcBef>
            <a:spcAft>
              <a:spcPct val="35000"/>
            </a:spcAft>
            <a:buNone/>
          </a:pPr>
          <a:r>
            <a:rPr lang="tr-TR" sz="2000" kern="1200" dirty="0" err="1">
              <a:solidFill>
                <a:prstClr val="black">
                  <a:hueOff val="0"/>
                  <a:satOff val="0"/>
                  <a:lumOff val="0"/>
                  <a:alphaOff val="0"/>
                </a:prstClr>
              </a:solidFill>
              <a:latin typeface="Calibri" panose="020F0502020204030204"/>
              <a:ea typeface="+mn-ea"/>
              <a:cs typeface="+mn-cs"/>
            </a:rPr>
            <a:t>ChEMBL</a:t>
          </a:r>
          <a:r>
            <a:rPr lang="tr-TR" sz="2000" kern="1200" dirty="0">
              <a:solidFill>
                <a:prstClr val="black">
                  <a:hueOff val="0"/>
                  <a:satOff val="0"/>
                  <a:lumOff val="0"/>
                  <a:alphaOff val="0"/>
                </a:prstClr>
              </a:solidFill>
              <a:latin typeface="Calibri" panose="020F0502020204030204"/>
              <a:ea typeface="+mn-ea"/>
              <a:cs typeface="+mn-cs"/>
            </a:rPr>
            <a:t>: odaklanmış ve düzenlenmiş</a:t>
          </a:r>
          <a:endParaRPr lang="en-US" sz="2000" kern="1200" dirty="0">
            <a:solidFill>
              <a:prstClr val="black">
                <a:hueOff val="0"/>
                <a:satOff val="0"/>
                <a:lumOff val="0"/>
                <a:alphaOff val="0"/>
              </a:prstClr>
            </a:solidFill>
            <a:latin typeface="Calibri" panose="020F0502020204030204"/>
            <a:ea typeface="+mn-ea"/>
            <a:cs typeface="+mn-cs"/>
          </a:endParaRPr>
        </a:p>
      </dsp:txBody>
      <dsp:txXfrm>
        <a:off x="1182631" y="1261712"/>
        <a:ext cx="5082928" cy="1024447"/>
      </dsp:txXfrm>
    </dsp:sp>
    <dsp:sp modelId="{7E5EE5B0-9BA0-4004-8BDF-68E40384E008}">
      <dsp:nvSpPr>
        <dsp:cNvPr id="0" name=""/>
        <dsp:cNvSpPr/>
      </dsp:nvSpPr>
      <dsp:spPr>
        <a:xfrm>
          <a:off x="0" y="2520318"/>
          <a:ext cx="6343605" cy="1023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79BE49-A5A8-4D29-8EEE-ED0C1258E15E}">
      <dsp:nvSpPr>
        <dsp:cNvPr id="0" name=""/>
        <dsp:cNvSpPr/>
      </dsp:nvSpPr>
      <dsp:spPr>
        <a:xfrm>
          <a:off x="309592" y="2750594"/>
          <a:ext cx="563445" cy="5628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72429-DF13-4FBC-84EE-9E650D2B92BA}">
      <dsp:nvSpPr>
        <dsp:cNvPr id="0" name=""/>
        <dsp:cNvSpPr/>
      </dsp:nvSpPr>
      <dsp:spPr>
        <a:xfrm>
          <a:off x="1182631" y="2520318"/>
          <a:ext cx="5082928" cy="102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55" tIns="107255" rIns="107255" bIns="107255" numCol="1" spcCol="1270" anchor="ctr" anchorCtr="0">
          <a:noAutofit/>
        </a:bodyPr>
        <a:lstStyle/>
        <a:p>
          <a:pPr marL="0" lvl="0" indent="0" algn="l" defTabSz="844550">
            <a:lnSpc>
              <a:spcPct val="100000"/>
            </a:lnSpc>
            <a:spcBef>
              <a:spcPct val="0"/>
            </a:spcBef>
            <a:spcAft>
              <a:spcPct val="35000"/>
            </a:spcAft>
            <a:buNone/>
          </a:pPr>
          <a:r>
            <a:rPr lang="tr-TR" sz="2000" kern="1200" dirty="0" err="1">
              <a:solidFill>
                <a:prstClr val="black">
                  <a:hueOff val="0"/>
                  <a:satOff val="0"/>
                  <a:lumOff val="0"/>
                  <a:alphaOff val="0"/>
                </a:prstClr>
              </a:solidFill>
              <a:latin typeface="Calibri" panose="020F0502020204030204"/>
              <a:ea typeface="+mn-ea"/>
              <a:cs typeface="+mn-cs"/>
            </a:rPr>
            <a:t>PubChem</a:t>
          </a:r>
          <a:r>
            <a:rPr lang="tr-TR" sz="2000" kern="1200" dirty="0">
              <a:solidFill>
                <a:prstClr val="black">
                  <a:hueOff val="0"/>
                  <a:satOff val="0"/>
                  <a:lumOff val="0"/>
                  <a:alphaOff val="0"/>
                </a:prstClr>
              </a:solidFill>
              <a:latin typeface="Calibri" panose="020F0502020204030204"/>
              <a:ea typeface="+mn-ea"/>
              <a:cs typeface="+mn-cs"/>
            </a:rPr>
            <a:t>: miktar ve çeşitlilik</a:t>
          </a:r>
          <a:endParaRPr lang="en-US" sz="2000" kern="1200" dirty="0">
            <a:solidFill>
              <a:prstClr val="black">
                <a:hueOff val="0"/>
                <a:satOff val="0"/>
                <a:lumOff val="0"/>
                <a:alphaOff val="0"/>
              </a:prstClr>
            </a:solidFill>
            <a:latin typeface="Calibri" panose="020F0502020204030204"/>
            <a:ea typeface="+mn-ea"/>
            <a:cs typeface="+mn-cs"/>
          </a:endParaRPr>
        </a:p>
      </dsp:txBody>
      <dsp:txXfrm>
        <a:off x="1182631" y="2520318"/>
        <a:ext cx="5082928" cy="1024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SORU VE CEVAP</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DENEYİMLERİN PAYLAŞIMI</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ÖZETLEYELİM</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09/01/2024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Herkese</a:t>
            </a:r>
            <a:r>
              <a:rPr lang="en-US" dirty="0"/>
              <a:t> </a:t>
            </a:r>
            <a:r>
              <a:rPr lang="en-US" dirty="0" err="1"/>
              <a:t>merhaba</a:t>
            </a:r>
            <a:r>
              <a:rPr lang="en-US" dirty="0"/>
              <a:t>. </a:t>
            </a:r>
            <a:r>
              <a:rPr lang="tr-TR" dirty="0"/>
              <a:t>Bu oturumda s</a:t>
            </a:r>
            <a:r>
              <a:rPr lang="en-US" dirty="0" err="1"/>
              <a:t>ürekli</a:t>
            </a:r>
            <a:r>
              <a:rPr lang="en-US" dirty="0"/>
              <a:t> </a:t>
            </a:r>
            <a:r>
              <a:rPr lang="en-US" dirty="0" err="1"/>
              <a:t>gelişen</a:t>
            </a:r>
            <a:r>
              <a:rPr lang="en-US" dirty="0"/>
              <a:t> ve yeni </a:t>
            </a:r>
            <a:r>
              <a:rPr lang="en-US" dirty="0" err="1"/>
              <a:t>terapötik</a:t>
            </a:r>
            <a:r>
              <a:rPr lang="en-US" dirty="0"/>
              <a:t> </a:t>
            </a:r>
            <a:r>
              <a:rPr lang="en-US" dirty="0" err="1"/>
              <a:t>ajanların</a:t>
            </a:r>
            <a:r>
              <a:rPr lang="en-US" dirty="0"/>
              <a:t> </a:t>
            </a:r>
            <a:r>
              <a:rPr lang="en-US" dirty="0" err="1"/>
              <a:t>geliştirilmesine</a:t>
            </a:r>
            <a:r>
              <a:rPr lang="en-US" dirty="0"/>
              <a:t> </a:t>
            </a:r>
            <a:r>
              <a:rPr lang="en-US" dirty="0" err="1"/>
              <a:t>yaklaşımımızı</a:t>
            </a:r>
            <a:r>
              <a:rPr lang="en-US" dirty="0"/>
              <a:t> </a:t>
            </a:r>
            <a:r>
              <a:rPr lang="en-US" dirty="0" err="1"/>
              <a:t>devrim</a:t>
            </a:r>
            <a:r>
              <a:rPr lang="en-US" dirty="0"/>
              <a:t> </a:t>
            </a:r>
            <a:r>
              <a:rPr lang="en-US" dirty="0" err="1"/>
              <a:t>niteliğinde</a:t>
            </a:r>
            <a:r>
              <a:rPr lang="en-US" dirty="0"/>
              <a:t> </a:t>
            </a:r>
            <a:r>
              <a:rPr lang="en-US" dirty="0" err="1"/>
              <a:t>değiştiren</a:t>
            </a:r>
            <a:r>
              <a:rPr lang="en-US" dirty="0"/>
              <a:t> </a:t>
            </a:r>
            <a:r>
              <a:rPr lang="en-US" dirty="0" err="1"/>
              <a:t>bir</a:t>
            </a:r>
            <a:r>
              <a:rPr lang="en-US" dirty="0"/>
              <a:t> </a:t>
            </a:r>
            <a:r>
              <a:rPr lang="en-US" dirty="0" err="1"/>
              <a:t>alan</a:t>
            </a:r>
            <a:r>
              <a:rPr lang="en-US" dirty="0"/>
              <a:t> </a:t>
            </a:r>
            <a:r>
              <a:rPr lang="en-US" dirty="0" err="1"/>
              <a:t>olan</a:t>
            </a:r>
            <a:r>
              <a:rPr lang="en-US" dirty="0"/>
              <a:t> '</a:t>
            </a:r>
            <a:r>
              <a:rPr lang="en-US" dirty="0" err="1"/>
              <a:t>Bilgisayar</a:t>
            </a:r>
            <a:r>
              <a:rPr lang="en-US" dirty="0"/>
              <a:t> </a:t>
            </a:r>
            <a:r>
              <a:rPr lang="en-US" dirty="0" err="1"/>
              <a:t>Destekli</a:t>
            </a:r>
            <a:r>
              <a:rPr lang="en-US" dirty="0"/>
              <a:t> </a:t>
            </a:r>
            <a:r>
              <a:rPr lang="en-US" dirty="0" err="1"/>
              <a:t>İlaç</a:t>
            </a:r>
            <a:r>
              <a:rPr lang="en-US" dirty="0"/>
              <a:t> </a:t>
            </a:r>
            <a:r>
              <a:rPr lang="en-US" dirty="0" err="1"/>
              <a:t>Keşfi'nin</a:t>
            </a:r>
            <a:r>
              <a:rPr lang="en-US" dirty="0"/>
              <a:t> </a:t>
            </a:r>
            <a:r>
              <a:rPr lang="en-US" dirty="0" err="1"/>
              <a:t>büyüleyici</a:t>
            </a:r>
            <a:r>
              <a:rPr lang="en-US" dirty="0"/>
              <a:t> </a:t>
            </a:r>
            <a:r>
              <a:rPr lang="en-US" dirty="0" err="1"/>
              <a:t>dünyasına</a:t>
            </a:r>
            <a:r>
              <a:rPr lang="en-US" dirty="0"/>
              <a:t> </a:t>
            </a:r>
            <a:r>
              <a:rPr lang="en-US" dirty="0" err="1"/>
              <a:t>dalacağız</a:t>
            </a:r>
            <a:r>
              <a:rPr lang="en-US" dirty="0"/>
              <a:t>.</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tr-TR" dirty="0"/>
              <a:t>Bilgi Grafikleri ve Yapay zeka gibi araçları kullanarak bir hedef belirlediğimizde, yolculuğumuzdaki bir sonraki adım bu hedefe karşı aktivite gösteren öncü molekül adayı bulmaktır. Umut vadeden ilaç benzeri özelliklere ve daha fazla optimizasyon potansiyeline sahip bir aday, lider molekül olarak adlandırılır. Bu süreç, hedefe karşı aktivite için büyük molekül kütüphanelerinin taranmasını ve ardından lider molekülü optimize etmek için yinelemeli tasarım, sentez ve test döngülerinin gerçekleştirilmesini içerir.</a:t>
            </a:r>
            <a:endParaRPr lang="en-US"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10</a:t>
            </a:fld>
            <a:endParaRPr lang="pt-PT"/>
          </a:p>
        </p:txBody>
      </p:sp>
    </p:spTree>
    <p:extLst>
      <p:ext uri="{BB962C8B-B14F-4D97-AF65-F5344CB8AC3E}">
        <p14:creationId xmlns:p14="http://schemas.microsoft.com/office/powerpoint/2010/main" val="381125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Kimyasal</a:t>
            </a:r>
            <a:r>
              <a:rPr lang="en-US" dirty="0"/>
              <a:t> </a:t>
            </a:r>
            <a:r>
              <a:rPr lang="en-US" dirty="0" err="1"/>
              <a:t>alan</a:t>
            </a:r>
            <a:r>
              <a:rPr lang="en-US" dirty="0"/>
              <a:t>, </a:t>
            </a:r>
            <a:r>
              <a:rPr lang="en-US" dirty="0" err="1"/>
              <a:t>tüm</a:t>
            </a:r>
            <a:r>
              <a:rPr lang="en-US" dirty="0"/>
              <a:t> </a:t>
            </a:r>
            <a:r>
              <a:rPr lang="en-US" dirty="0" err="1"/>
              <a:t>olası</a:t>
            </a:r>
            <a:r>
              <a:rPr lang="en-US" dirty="0"/>
              <a:t> </a:t>
            </a:r>
            <a:r>
              <a:rPr lang="en-US" dirty="0" err="1"/>
              <a:t>kimyasal</a:t>
            </a:r>
            <a:r>
              <a:rPr lang="en-US" dirty="0"/>
              <a:t> </a:t>
            </a:r>
            <a:r>
              <a:rPr lang="en-US" dirty="0" err="1"/>
              <a:t>bileşikleri</a:t>
            </a:r>
            <a:r>
              <a:rPr lang="en-US" dirty="0"/>
              <a:t> </a:t>
            </a:r>
            <a:r>
              <a:rPr lang="en-US" dirty="0" err="1"/>
              <a:t>kapsayan</a:t>
            </a:r>
            <a:r>
              <a:rPr lang="en-US" dirty="0"/>
              <a:t> </a:t>
            </a:r>
            <a:r>
              <a:rPr lang="en-US" dirty="0" err="1"/>
              <a:t>teorik</a:t>
            </a:r>
            <a:r>
              <a:rPr lang="en-US" dirty="0"/>
              <a:t> </a:t>
            </a:r>
            <a:r>
              <a:rPr lang="en-US" dirty="0" err="1"/>
              <a:t>bir</a:t>
            </a:r>
            <a:r>
              <a:rPr lang="en-US" dirty="0"/>
              <a:t> </a:t>
            </a:r>
            <a:r>
              <a:rPr lang="en-US" dirty="0" err="1"/>
              <a:t>alandır</a:t>
            </a:r>
            <a:r>
              <a:rPr lang="en-US" dirty="0"/>
              <a:t>. Bu </a:t>
            </a:r>
            <a:r>
              <a:rPr lang="en-US" dirty="0" err="1"/>
              <a:t>alanda</a:t>
            </a:r>
            <a:r>
              <a:rPr lang="en-US" dirty="0"/>
              <a:t> </a:t>
            </a:r>
            <a:r>
              <a:rPr lang="en-US" dirty="0" err="1"/>
              <a:t>gezinmek</a:t>
            </a:r>
            <a:r>
              <a:rPr lang="en-US" dirty="0"/>
              <a:t> </a:t>
            </a:r>
            <a:r>
              <a:rPr lang="en-US" dirty="0" err="1"/>
              <a:t>ilaç</a:t>
            </a:r>
            <a:r>
              <a:rPr lang="en-US" dirty="0"/>
              <a:t> </a:t>
            </a:r>
            <a:r>
              <a:rPr lang="en-US" dirty="0" err="1"/>
              <a:t>keşfinde</a:t>
            </a:r>
            <a:r>
              <a:rPr lang="en-US" dirty="0"/>
              <a:t> </a:t>
            </a:r>
            <a:r>
              <a:rPr lang="en-US" dirty="0" err="1"/>
              <a:t>önemli</a:t>
            </a:r>
            <a:r>
              <a:rPr lang="en-US" dirty="0"/>
              <a:t> </a:t>
            </a:r>
            <a:r>
              <a:rPr lang="en-US" dirty="0" err="1"/>
              <a:t>bir</a:t>
            </a:r>
            <a:r>
              <a:rPr lang="en-US" dirty="0"/>
              <a:t> </a:t>
            </a:r>
            <a:r>
              <a:rPr lang="en-US" dirty="0" err="1"/>
              <a:t>zorluktur</a:t>
            </a:r>
            <a:r>
              <a:rPr lang="en-US" dirty="0"/>
              <a:t>. </a:t>
            </a:r>
            <a:r>
              <a:rPr lang="en-US" dirty="0" err="1"/>
              <a:t>Ancak</a:t>
            </a:r>
            <a:r>
              <a:rPr lang="en-US" dirty="0"/>
              <a:t>, </a:t>
            </a:r>
            <a:r>
              <a:rPr lang="en-US" dirty="0" err="1"/>
              <a:t>hesaplamalı</a:t>
            </a:r>
            <a:r>
              <a:rPr lang="en-US" dirty="0"/>
              <a:t> </a:t>
            </a:r>
            <a:r>
              <a:rPr lang="en-US" dirty="0" err="1"/>
              <a:t>yöntemler</a:t>
            </a:r>
            <a:r>
              <a:rPr lang="en-US" dirty="0"/>
              <a:t> </a:t>
            </a:r>
            <a:r>
              <a:rPr lang="en-US" dirty="0" err="1"/>
              <a:t>bu</a:t>
            </a:r>
            <a:r>
              <a:rPr lang="en-US" dirty="0"/>
              <a:t> </a:t>
            </a:r>
            <a:r>
              <a:rPr lang="en-US" dirty="0" err="1"/>
              <a:t>alanı</a:t>
            </a:r>
            <a:r>
              <a:rPr lang="en-US" dirty="0"/>
              <a:t> </a:t>
            </a:r>
            <a:r>
              <a:rPr lang="en-US" dirty="0" err="1"/>
              <a:t>daha</a:t>
            </a:r>
            <a:r>
              <a:rPr lang="en-US" dirty="0"/>
              <a:t> </a:t>
            </a:r>
            <a:r>
              <a:rPr lang="en-US" dirty="0" err="1"/>
              <a:t>verimli</a:t>
            </a:r>
            <a:r>
              <a:rPr lang="en-US" dirty="0"/>
              <a:t> </a:t>
            </a:r>
            <a:r>
              <a:rPr lang="en-US" dirty="0" err="1"/>
              <a:t>bir</a:t>
            </a:r>
            <a:r>
              <a:rPr lang="en-US" dirty="0"/>
              <a:t> </a:t>
            </a:r>
            <a:r>
              <a:rPr lang="en-US" dirty="0" err="1"/>
              <a:t>şekilde</a:t>
            </a:r>
            <a:r>
              <a:rPr lang="en-US" dirty="0"/>
              <a:t> </a:t>
            </a:r>
            <a:r>
              <a:rPr lang="en-US" dirty="0" err="1"/>
              <a:t>keşfetmeye</a:t>
            </a:r>
            <a:r>
              <a:rPr lang="en-US" dirty="0"/>
              <a:t> </a:t>
            </a:r>
            <a:r>
              <a:rPr lang="en-US" dirty="0" err="1"/>
              <a:t>yardımcı</a:t>
            </a:r>
            <a:r>
              <a:rPr lang="en-US" dirty="0"/>
              <a:t> </a:t>
            </a:r>
            <a:r>
              <a:rPr lang="en-US" dirty="0" err="1"/>
              <a:t>olabilir</a:t>
            </a:r>
            <a:r>
              <a:rPr lang="en-US" dirty="0"/>
              <a:t> ve </a:t>
            </a:r>
            <a:r>
              <a:rPr lang="en-US" dirty="0" err="1"/>
              <a:t>daha</a:t>
            </a:r>
            <a:r>
              <a:rPr lang="en-US" dirty="0"/>
              <a:t> </a:t>
            </a:r>
            <a:r>
              <a:rPr lang="en-US" dirty="0" err="1"/>
              <a:t>ayrıntılı</a:t>
            </a:r>
            <a:r>
              <a:rPr lang="en-US" dirty="0"/>
              <a:t> </a:t>
            </a:r>
            <a:r>
              <a:rPr lang="en-US" dirty="0" err="1"/>
              <a:t>olarak</a:t>
            </a:r>
            <a:r>
              <a:rPr lang="en-US" dirty="0"/>
              <a:t> </a:t>
            </a:r>
            <a:r>
              <a:rPr lang="en-US" dirty="0" err="1"/>
              <a:t>keşfedilecek</a:t>
            </a:r>
            <a:r>
              <a:rPr lang="en-US" dirty="0"/>
              <a:t> </a:t>
            </a:r>
            <a:r>
              <a:rPr lang="en-US" dirty="0" err="1"/>
              <a:t>umut</a:t>
            </a:r>
            <a:r>
              <a:rPr lang="en-US" dirty="0"/>
              <a:t> </a:t>
            </a:r>
            <a:r>
              <a:rPr lang="en-US" dirty="0" err="1"/>
              <a:t>verici</a:t>
            </a:r>
            <a:r>
              <a:rPr lang="en-US" dirty="0"/>
              <a:t> </a:t>
            </a:r>
            <a:r>
              <a:rPr lang="en-US" dirty="0" err="1"/>
              <a:t>alan</a:t>
            </a:r>
            <a:r>
              <a:rPr lang="en-US" dirty="0"/>
              <a:t> </a:t>
            </a:r>
            <a:r>
              <a:rPr lang="en-US" dirty="0" err="1"/>
              <a:t>bölgelerini</a:t>
            </a:r>
            <a:r>
              <a:rPr lang="en-US" dirty="0"/>
              <a:t> </a:t>
            </a:r>
            <a:r>
              <a:rPr lang="en-US" dirty="0" err="1"/>
              <a:t>belirleyebilir</a:t>
            </a:r>
            <a:r>
              <a:rPr lang="en-US" dirty="0"/>
              <a:t>. </a:t>
            </a:r>
            <a:r>
              <a:rPr lang="en-US" dirty="0" err="1"/>
              <a:t>Kimyasal</a:t>
            </a:r>
            <a:r>
              <a:rPr lang="en-US" dirty="0"/>
              <a:t> </a:t>
            </a:r>
            <a:r>
              <a:rPr lang="en-US" dirty="0" err="1"/>
              <a:t>alan</a:t>
            </a:r>
            <a:r>
              <a:rPr lang="en-US" dirty="0"/>
              <a:t> </a:t>
            </a:r>
            <a:r>
              <a:rPr lang="en-US" dirty="0" err="1"/>
              <a:t>çok</a:t>
            </a:r>
            <a:r>
              <a:rPr lang="en-US" dirty="0"/>
              <a:t> </a:t>
            </a:r>
            <a:r>
              <a:rPr lang="en-US" dirty="0" err="1"/>
              <a:t>geniştir</a:t>
            </a:r>
            <a:r>
              <a:rPr lang="en-US" dirty="0"/>
              <a:t> </a:t>
            </a:r>
            <a:r>
              <a:rPr lang="en-US" dirty="0" err="1"/>
              <a:t>ancak</a:t>
            </a:r>
            <a:r>
              <a:rPr lang="en-US" dirty="0"/>
              <a:t> </a:t>
            </a:r>
            <a:r>
              <a:rPr lang="en-US" dirty="0" err="1"/>
              <a:t>bileşiklerin</a:t>
            </a:r>
            <a:r>
              <a:rPr lang="en-US" dirty="0"/>
              <a:t> </a:t>
            </a:r>
            <a:r>
              <a:rPr lang="en-US" dirty="0" err="1"/>
              <a:t>yalnızca</a:t>
            </a:r>
            <a:r>
              <a:rPr lang="en-US" dirty="0"/>
              <a:t> </a:t>
            </a:r>
            <a:r>
              <a:rPr lang="tr-TR" dirty="0"/>
              <a:t>küçük </a:t>
            </a:r>
            <a:r>
              <a:rPr lang="en-US" dirty="0" err="1"/>
              <a:t>bir</a:t>
            </a:r>
            <a:r>
              <a:rPr lang="en-US" dirty="0"/>
              <a:t> </a:t>
            </a:r>
            <a:r>
              <a:rPr lang="en-US" dirty="0" err="1"/>
              <a:t>kısmı</a:t>
            </a:r>
            <a:r>
              <a:rPr lang="en-US" dirty="0"/>
              <a:t> </a:t>
            </a:r>
            <a:r>
              <a:rPr lang="en-US" dirty="0" err="1"/>
              <a:t>ilaç</a:t>
            </a:r>
            <a:r>
              <a:rPr lang="en-US" dirty="0"/>
              <a:t> </a:t>
            </a:r>
            <a:r>
              <a:rPr lang="en-US" dirty="0" err="1"/>
              <a:t>olarak</a:t>
            </a:r>
            <a:r>
              <a:rPr lang="en-US" dirty="0"/>
              <a:t> </a:t>
            </a:r>
            <a:r>
              <a:rPr lang="en-US" dirty="0" err="1"/>
              <a:t>kullanılma</a:t>
            </a:r>
            <a:r>
              <a:rPr lang="tr-TR" dirty="0"/>
              <a:t>ya uygun </a:t>
            </a:r>
            <a:r>
              <a:rPr lang="en-US" dirty="0" err="1"/>
              <a:t>özelliklere</a:t>
            </a:r>
            <a:r>
              <a:rPr lang="en-US" dirty="0"/>
              <a:t> </a:t>
            </a:r>
            <a:r>
              <a:rPr lang="en-US" dirty="0" err="1"/>
              <a:t>sahiptir</a:t>
            </a:r>
            <a:r>
              <a:rPr lang="en-US" dirty="0"/>
              <a:t>.</a:t>
            </a:r>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11</a:t>
            </a:fld>
            <a:endParaRPr lang="pt-PT"/>
          </a:p>
        </p:txBody>
      </p:sp>
    </p:spTree>
    <p:extLst>
      <p:ext uri="{BB962C8B-B14F-4D97-AF65-F5344CB8AC3E}">
        <p14:creationId xmlns:p14="http://schemas.microsoft.com/office/powerpoint/2010/main" val="363611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ADMET </a:t>
            </a:r>
            <a:r>
              <a:rPr lang="en-US" dirty="0" err="1"/>
              <a:t>özellikleri</a:t>
            </a:r>
            <a:r>
              <a:rPr lang="en-US" dirty="0"/>
              <a:t> - </a:t>
            </a:r>
            <a:r>
              <a:rPr lang="en-US" dirty="0" err="1"/>
              <a:t>Emilim</a:t>
            </a:r>
            <a:r>
              <a:rPr lang="en-US" dirty="0"/>
              <a:t>, </a:t>
            </a:r>
            <a:r>
              <a:rPr lang="en-US" dirty="0" err="1"/>
              <a:t>Dağıtım</a:t>
            </a:r>
            <a:r>
              <a:rPr lang="en-US" dirty="0"/>
              <a:t>, </a:t>
            </a:r>
            <a:r>
              <a:rPr lang="en-US" dirty="0" err="1"/>
              <a:t>Metabolizma</a:t>
            </a:r>
            <a:r>
              <a:rPr lang="en-US" dirty="0"/>
              <a:t>, </a:t>
            </a:r>
            <a:r>
              <a:rPr lang="en-US" dirty="0" err="1"/>
              <a:t>Atılım</a:t>
            </a:r>
            <a:r>
              <a:rPr lang="en-US" dirty="0"/>
              <a:t> ve </a:t>
            </a:r>
            <a:r>
              <a:rPr lang="en-US" dirty="0" err="1"/>
              <a:t>Toksisite</a:t>
            </a:r>
            <a:r>
              <a:rPr lang="en-US" dirty="0"/>
              <a:t> - </a:t>
            </a:r>
            <a:r>
              <a:rPr lang="en-US" dirty="0" err="1"/>
              <a:t>ilaç</a:t>
            </a:r>
            <a:r>
              <a:rPr lang="en-US" dirty="0"/>
              <a:t> </a:t>
            </a:r>
            <a:r>
              <a:rPr lang="en-US" dirty="0" err="1"/>
              <a:t>keşfinde</a:t>
            </a:r>
            <a:r>
              <a:rPr lang="en-US" dirty="0"/>
              <a:t> </a:t>
            </a:r>
            <a:r>
              <a:rPr lang="en-US" dirty="0" err="1"/>
              <a:t>önemli</a:t>
            </a:r>
            <a:r>
              <a:rPr lang="en-US" dirty="0"/>
              <a:t> </a:t>
            </a:r>
            <a:r>
              <a:rPr lang="en-US" dirty="0" err="1"/>
              <a:t>hususlardır</a:t>
            </a:r>
            <a:r>
              <a:rPr lang="en-US" dirty="0"/>
              <a:t>. Bu </a:t>
            </a:r>
            <a:r>
              <a:rPr lang="en-US" dirty="0" err="1"/>
              <a:t>özellikler</a:t>
            </a:r>
            <a:r>
              <a:rPr lang="en-US" dirty="0"/>
              <a:t>, </a:t>
            </a:r>
            <a:r>
              <a:rPr lang="en-US" dirty="0" err="1"/>
              <a:t>bir</a:t>
            </a:r>
            <a:r>
              <a:rPr lang="en-US" dirty="0"/>
              <a:t> </a:t>
            </a:r>
            <a:r>
              <a:rPr lang="en-US" dirty="0" err="1"/>
              <a:t>ilacın</a:t>
            </a:r>
            <a:r>
              <a:rPr lang="en-US" dirty="0"/>
              <a:t> </a:t>
            </a:r>
            <a:r>
              <a:rPr lang="en-US" dirty="0" err="1"/>
              <a:t>vücutta</a:t>
            </a:r>
            <a:r>
              <a:rPr lang="en-US" dirty="0"/>
              <a:t> </a:t>
            </a:r>
            <a:r>
              <a:rPr lang="en-US" dirty="0" err="1"/>
              <a:t>nasıl</a:t>
            </a:r>
            <a:r>
              <a:rPr lang="en-US" dirty="0"/>
              <a:t> </a:t>
            </a:r>
            <a:r>
              <a:rPr lang="en-US" dirty="0" err="1"/>
              <a:t>emilip</a:t>
            </a:r>
            <a:r>
              <a:rPr lang="en-US" dirty="0"/>
              <a:t> </a:t>
            </a:r>
            <a:r>
              <a:rPr lang="en-US" dirty="0" err="1"/>
              <a:t>dağıtılacağını</a:t>
            </a:r>
            <a:r>
              <a:rPr lang="en-US" dirty="0"/>
              <a:t>, </a:t>
            </a:r>
            <a:r>
              <a:rPr lang="en-US" dirty="0" err="1"/>
              <a:t>nasıl</a:t>
            </a:r>
            <a:r>
              <a:rPr lang="en-US" dirty="0"/>
              <a:t> metabolize </a:t>
            </a:r>
            <a:r>
              <a:rPr lang="en-US" dirty="0" err="1"/>
              <a:t>edilip</a:t>
            </a:r>
            <a:r>
              <a:rPr lang="en-US" dirty="0"/>
              <a:t> </a:t>
            </a:r>
            <a:r>
              <a:rPr lang="en-US" dirty="0" err="1"/>
              <a:t>atılacağını</a:t>
            </a:r>
            <a:r>
              <a:rPr lang="en-US" dirty="0"/>
              <a:t> ve hangi </a:t>
            </a:r>
            <a:r>
              <a:rPr lang="en-US" dirty="0" err="1"/>
              <a:t>toksik</a:t>
            </a:r>
            <a:r>
              <a:rPr lang="en-US" dirty="0"/>
              <a:t> </a:t>
            </a:r>
            <a:r>
              <a:rPr lang="en-US" dirty="0" err="1"/>
              <a:t>etkilere</a:t>
            </a:r>
            <a:r>
              <a:rPr lang="en-US" dirty="0"/>
              <a:t> </a:t>
            </a:r>
            <a:r>
              <a:rPr lang="en-US" dirty="0" err="1"/>
              <a:t>sahip</a:t>
            </a:r>
            <a:r>
              <a:rPr lang="en-US" dirty="0"/>
              <a:t> </a:t>
            </a:r>
            <a:r>
              <a:rPr lang="en-US" dirty="0" err="1"/>
              <a:t>olabileceğini</a:t>
            </a:r>
            <a:r>
              <a:rPr lang="en-US" dirty="0"/>
              <a:t> </a:t>
            </a:r>
            <a:r>
              <a:rPr lang="en-US" dirty="0" err="1"/>
              <a:t>belirler</a:t>
            </a:r>
            <a:r>
              <a:rPr lang="en-US" dirty="0"/>
              <a:t>. </a:t>
            </a:r>
            <a:r>
              <a:rPr lang="en-US" dirty="0" err="1"/>
              <a:t>Hesaplamalı</a:t>
            </a:r>
            <a:r>
              <a:rPr lang="en-US" dirty="0"/>
              <a:t> </a:t>
            </a:r>
            <a:r>
              <a:rPr lang="en-US" dirty="0" err="1"/>
              <a:t>yöntemler</a:t>
            </a:r>
            <a:r>
              <a:rPr lang="en-US" dirty="0"/>
              <a:t>, </a:t>
            </a:r>
            <a:r>
              <a:rPr lang="en-US" dirty="0" err="1"/>
              <a:t>ilaç</a:t>
            </a:r>
            <a:r>
              <a:rPr lang="en-US" dirty="0"/>
              <a:t> </a:t>
            </a:r>
            <a:r>
              <a:rPr lang="en-US" dirty="0" err="1"/>
              <a:t>keşfi</a:t>
            </a:r>
            <a:r>
              <a:rPr lang="en-US" dirty="0"/>
              <a:t> </a:t>
            </a:r>
            <a:r>
              <a:rPr lang="en-US" dirty="0" err="1"/>
              <a:t>sürecinin</a:t>
            </a:r>
            <a:r>
              <a:rPr lang="en-US" dirty="0"/>
              <a:t> </a:t>
            </a:r>
            <a:r>
              <a:rPr lang="en-US" dirty="0" err="1"/>
              <a:t>erken</a:t>
            </a:r>
            <a:r>
              <a:rPr lang="en-US" dirty="0"/>
              <a:t> </a:t>
            </a:r>
            <a:r>
              <a:rPr lang="en-US" dirty="0" err="1"/>
              <a:t>aşamalarında</a:t>
            </a:r>
            <a:r>
              <a:rPr lang="en-US" dirty="0"/>
              <a:t> </a:t>
            </a:r>
            <a:r>
              <a:rPr lang="en-US" dirty="0" err="1"/>
              <a:t>bu</a:t>
            </a:r>
            <a:r>
              <a:rPr lang="en-US" dirty="0"/>
              <a:t> </a:t>
            </a:r>
            <a:r>
              <a:rPr lang="en-US" dirty="0" err="1"/>
              <a:t>özellikleri</a:t>
            </a:r>
            <a:r>
              <a:rPr lang="en-US" dirty="0"/>
              <a:t> </a:t>
            </a:r>
            <a:r>
              <a:rPr lang="en-US" dirty="0" err="1"/>
              <a:t>tahmin</a:t>
            </a:r>
            <a:r>
              <a:rPr lang="en-US" dirty="0"/>
              <a:t> </a:t>
            </a:r>
            <a:r>
              <a:rPr lang="en-US" dirty="0" err="1"/>
              <a:t>etmeye</a:t>
            </a:r>
            <a:r>
              <a:rPr lang="en-US" dirty="0"/>
              <a:t> </a:t>
            </a:r>
            <a:r>
              <a:rPr lang="en-US" dirty="0" err="1"/>
              <a:t>yardımcı</a:t>
            </a:r>
            <a:r>
              <a:rPr lang="en-US" dirty="0"/>
              <a:t> </a:t>
            </a:r>
            <a:r>
              <a:rPr lang="en-US" dirty="0" err="1"/>
              <a:t>olabilir</a:t>
            </a:r>
            <a:r>
              <a:rPr lang="en-US" dirty="0"/>
              <a:t> ve </a:t>
            </a:r>
            <a:r>
              <a:rPr lang="en-US" dirty="0" err="1"/>
              <a:t>ilaç</a:t>
            </a:r>
            <a:r>
              <a:rPr lang="en-US" dirty="0"/>
              <a:t> </a:t>
            </a:r>
            <a:r>
              <a:rPr lang="en-US" dirty="0" err="1"/>
              <a:t>geliştirmenin</a:t>
            </a:r>
            <a:r>
              <a:rPr lang="en-US" dirty="0"/>
              <a:t> </a:t>
            </a:r>
            <a:r>
              <a:rPr lang="en-US" dirty="0" err="1"/>
              <a:t>sonraki</a:t>
            </a:r>
            <a:r>
              <a:rPr lang="en-US" dirty="0"/>
              <a:t> </a:t>
            </a:r>
            <a:r>
              <a:rPr lang="en-US" dirty="0" err="1"/>
              <a:t>aşamalarında</a:t>
            </a:r>
            <a:r>
              <a:rPr lang="en-US" dirty="0"/>
              <a:t> </a:t>
            </a:r>
            <a:r>
              <a:rPr lang="en-US" dirty="0" err="1"/>
              <a:t>maliyetli</a:t>
            </a:r>
            <a:r>
              <a:rPr lang="en-US" dirty="0"/>
              <a:t> </a:t>
            </a:r>
            <a:r>
              <a:rPr lang="en-US" dirty="0" err="1"/>
              <a:t>başarısızlıkların</a:t>
            </a:r>
            <a:r>
              <a:rPr lang="en-US" dirty="0"/>
              <a:t> </a:t>
            </a:r>
            <a:r>
              <a:rPr lang="en-US" dirty="0" err="1"/>
              <a:t>önlenmesine</a:t>
            </a:r>
            <a:r>
              <a:rPr lang="en-US" dirty="0"/>
              <a:t> </a:t>
            </a:r>
            <a:r>
              <a:rPr lang="en-US" dirty="0" err="1"/>
              <a:t>yardımcı</a:t>
            </a:r>
            <a:r>
              <a:rPr lang="en-US" dirty="0"/>
              <a:t> </a:t>
            </a:r>
            <a:r>
              <a:rPr lang="en-US" dirty="0" err="1"/>
              <a:t>olabilir</a:t>
            </a:r>
            <a:r>
              <a:rPr lang="en-US" dirty="0"/>
              <a:t>.”</a:t>
            </a:r>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12</a:t>
            </a:fld>
            <a:endParaRPr lang="pt-PT"/>
          </a:p>
        </p:txBody>
      </p:sp>
    </p:spTree>
    <p:extLst>
      <p:ext uri="{BB962C8B-B14F-4D97-AF65-F5344CB8AC3E}">
        <p14:creationId xmlns:p14="http://schemas.microsoft.com/office/powerpoint/2010/main" val="155279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ChEMBL</a:t>
            </a:r>
            <a:r>
              <a:rPr lang="en-US" dirty="0"/>
              <a:t> ve PubChem </a:t>
            </a:r>
            <a:r>
              <a:rPr lang="en-US" dirty="0" err="1"/>
              <a:t>gibi</a:t>
            </a:r>
            <a:r>
              <a:rPr lang="en-US" dirty="0"/>
              <a:t> </a:t>
            </a:r>
            <a:r>
              <a:rPr lang="en-US" dirty="0" err="1"/>
              <a:t>veritabanları</a:t>
            </a:r>
            <a:r>
              <a:rPr lang="en-US" dirty="0"/>
              <a:t>, </a:t>
            </a:r>
            <a:r>
              <a:rPr lang="en-US" dirty="0" err="1"/>
              <a:t>bileşikler</a:t>
            </a:r>
            <a:r>
              <a:rPr lang="en-US" dirty="0"/>
              <a:t> </a:t>
            </a:r>
            <a:r>
              <a:rPr lang="en-US" dirty="0" err="1"/>
              <a:t>hakkında</a:t>
            </a:r>
            <a:r>
              <a:rPr lang="tr-TR" dirty="0"/>
              <a:t> </a:t>
            </a:r>
            <a:r>
              <a:rPr lang="en-US" dirty="0" err="1"/>
              <a:t>yapılar</a:t>
            </a:r>
            <a:r>
              <a:rPr lang="tr-TR" dirty="0"/>
              <a:t>ı</a:t>
            </a:r>
            <a:r>
              <a:rPr lang="en-US" dirty="0"/>
              <a:t>, </a:t>
            </a:r>
            <a:r>
              <a:rPr lang="en-US" dirty="0" err="1"/>
              <a:t>biyolojik</a:t>
            </a:r>
            <a:r>
              <a:rPr lang="en-US" dirty="0"/>
              <a:t> </a:t>
            </a:r>
            <a:r>
              <a:rPr lang="en-US" dirty="0" err="1"/>
              <a:t>aktiviteleri</a:t>
            </a:r>
            <a:r>
              <a:rPr lang="en-US" dirty="0"/>
              <a:t> ve ADMET </a:t>
            </a:r>
            <a:r>
              <a:rPr lang="en-US" dirty="0" err="1"/>
              <a:t>özellikleri</a:t>
            </a:r>
            <a:r>
              <a:rPr lang="en-US" dirty="0"/>
              <a:t> </a:t>
            </a:r>
            <a:r>
              <a:rPr lang="tr-TR" dirty="0"/>
              <a:t>de </a:t>
            </a:r>
            <a:r>
              <a:rPr lang="en-US" dirty="0" err="1"/>
              <a:t>dahil</a:t>
            </a:r>
            <a:r>
              <a:rPr lang="en-US" dirty="0"/>
              <a:t> </a:t>
            </a:r>
            <a:r>
              <a:rPr lang="en-US" dirty="0" err="1"/>
              <a:t>olmak</a:t>
            </a:r>
            <a:r>
              <a:rPr lang="en-US" dirty="0"/>
              <a:t> </a:t>
            </a:r>
            <a:r>
              <a:rPr lang="en-US" dirty="0" err="1"/>
              <a:t>üzere</a:t>
            </a:r>
            <a:r>
              <a:rPr lang="en-US" dirty="0"/>
              <a:t> </a:t>
            </a:r>
            <a:r>
              <a:rPr lang="en-US" dirty="0" err="1"/>
              <a:t>çok</a:t>
            </a:r>
            <a:r>
              <a:rPr lang="en-US" dirty="0"/>
              <a:t> </a:t>
            </a:r>
            <a:r>
              <a:rPr lang="en-US" dirty="0" err="1"/>
              <a:t>miktarda</a:t>
            </a:r>
            <a:r>
              <a:rPr lang="en-US" dirty="0"/>
              <a:t> </a:t>
            </a:r>
            <a:r>
              <a:rPr lang="en-US" dirty="0" err="1"/>
              <a:t>veri</a:t>
            </a:r>
            <a:r>
              <a:rPr lang="en-US" dirty="0"/>
              <a:t> </a:t>
            </a:r>
            <a:r>
              <a:rPr lang="en-US" dirty="0" err="1"/>
              <a:t>sağlar</a:t>
            </a:r>
            <a:r>
              <a:rPr lang="en-US" dirty="0"/>
              <a:t>. Bu </a:t>
            </a:r>
            <a:r>
              <a:rPr lang="en-US" dirty="0" err="1"/>
              <a:t>veritabanları</a:t>
            </a:r>
            <a:r>
              <a:rPr lang="en-US" dirty="0"/>
              <a:t>, </a:t>
            </a:r>
            <a:r>
              <a:rPr lang="en-US" dirty="0" err="1"/>
              <a:t>ilaç</a:t>
            </a:r>
            <a:r>
              <a:rPr lang="en-US" dirty="0"/>
              <a:t> </a:t>
            </a:r>
            <a:r>
              <a:rPr lang="en-US" dirty="0" err="1"/>
              <a:t>keşfinde</a:t>
            </a:r>
            <a:r>
              <a:rPr lang="en-US" dirty="0"/>
              <a:t> </a:t>
            </a:r>
            <a:r>
              <a:rPr lang="en-US" dirty="0" err="1"/>
              <a:t>paha</a:t>
            </a:r>
            <a:r>
              <a:rPr lang="en-US" dirty="0"/>
              <a:t> </a:t>
            </a:r>
            <a:r>
              <a:rPr lang="en-US" dirty="0" err="1"/>
              <a:t>biçilmez</a:t>
            </a:r>
            <a:r>
              <a:rPr lang="en-US" dirty="0"/>
              <a:t> </a:t>
            </a:r>
            <a:r>
              <a:rPr lang="en-US" dirty="0" err="1"/>
              <a:t>kaynaklardır</a:t>
            </a:r>
            <a:r>
              <a:rPr lang="en-US" dirty="0"/>
              <a:t> ve yeni </a:t>
            </a:r>
            <a:r>
              <a:rPr lang="en-US" dirty="0" err="1"/>
              <a:t>ilaçların</a:t>
            </a:r>
            <a:r>
              <a:rPr lang="en-US" dirty="0"/>
              <a:t> </a:t>
            </a:r>
            <a:r>
              <a:rPr lang="en-US" dirty="0" err="1"/>
              <a:t>tasarımı</a:t>
            </a:r>
            <a:r>
              <a:rPr lang="en-US" dirty="0"/>
              <a:t> ve </a:t>
            </a:r>
            <a:r>
              <a:rPr lang="en-US" dirty="0" err="1"/>
              <a:t>optimizasyonuna</a:t>
            </a:r>
            <a:r>
              <a:rPr lang="en-US" dirty="0"/>
              <a:t> </a:t>
            </a:r>
            <a:r>
              <a:rPr lang="en-US" dirty="0" err="1"/>
              <a:t>rehberlik</a:t>
            </a:r>
            <a:r>
              <a:rPr lang="en-US" dirty="0"/>
              <a:t> </a:t>
            </a:r>
            <a:r>
              <a:rPr lang="en-US" dirty="0" err="1"/>
              <a:t>etmek</a:t>
            </a:r>
            <a:r>
              <a:rPr lang="en-US" dirty="0"/>
              <a:t> </a:t>
            </a:r>
            <a:r>
              <a:rPr lang="en-US" dirty="0" err="1"/>
              <a:t>için</a:t>
            </a:r>
            <a:r>
              <a:rPr lang="en-US" dirty="0"/>
              <a:t> </a:t>
            </a:r>
            <a:r>
              <a:rPr lang="en-US" dirty="0" err="1"/>
              <a:t>kullanılabilecek</a:t>
            </a:r>
            <a:r>
              <a:rPr lang="en-US" dirty="0"/>
              <a:t> </a:t>
            </a:r>
            <a:r>
              <a:rPr lang="en-US" dirty="0" err="1"/>
              <a:t>bir</a:t>
            </a:r>
            <a:r>
              <a:rPr lang="en-US" dirty="0"/>
              <a:t> </a:t>
            </a:r>
            <a:r>
              <a:rPr lang="en-US" dirty="0" err="1"/>
              <a:t>bilgi</a:t>
            </a:r>
            <a:r>
              <a:rPr lang="en-US" dirty="0"/>
              <a:t> </a:t>
            </a:r>
            <a:r>
              <a:rPr lang="en-US" dirty="0" err="1"/>
              <a:t>zenginliği</a:t>
            </a:r>
            <a:r>
              <a:rPr lang="en-US" dirty="0"/>
              <a:t> </a:t>
            </a:r>
            <a:r>
              <a:rPr lang="en-US" dirty="0" err="1"/>
              <a:t>sağlar</a:t>
            </a:r>
            <a:r>
              <a:rPr lang="en-US" dirty="0"/>
              <a:t>. </a:t>
            </a:r>
            <a:r>
              <a:rPr lang="en-US" dirty="0" err="1"/>
              <a:t>Bileşikler</a:t>
            </a:r>
            <a:r>
              <a:rPr lang="en-US" dirty="0"/>
              <a:t> </a:t>
            </a:r>
            <a:r>
              <a:rPr lang="en-US" dirty="0" err="1"/>
              <a:t>genellikle</a:t>
            </a:r>
            <a:r>
              <a:rPr lang="en-US" dirty="0"/>
              <a:t> </a:t>
            </a:r>
            <a:r>
              <a:rPr lang="en-US" dirty="0" err="1"/>
              <a:t>DB'de</a:t>
            </a:r>
            <a:r>
              <a:rPr lang="en-US" dirty="0"/>
              <a:t> SMILES </a:t>
            </a:r>
            <a:r>
              <a:rPr lang="en-US" dirty="0" err="1"/>
              <a:t>ile</a:t>
            </a:r>
            <a:r>
              <a:rPr lang="en-US" dirty="0"/>
              <a:t> </a:t>
            </a:r>
            <a:r>
              <a:rPr lang="en-US" dirty="0" err="1"/>
              <a:t>temsil</a:t>
            </a:r>
            <a:r>
              <a:rPr lang="en-US" dirty="0"/>
              <a:t> </a:t>
            </a:r>
            <a:r>
              <a:rPr lang="en-US" dirty="0" err="1"/>
              <a:t>edilir</a:t>
            </a:r>
            <a:r>
              <a:rPr lang="en-US" dirty="0"/>
              <a:t>.</a:t>
            </a:r>
            <a:endParaRPr lang="en-US" sz="1200" spc="0" dirty="0">
              <a:latin typeface="+mn-lt"/>
              <a:cs typeface="+mn-cs"/>
            </a:endParaRPr>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13</a:t>
            </a:fld>
            <a:endParaRPr lang="pt-PT"/>
          </a:p>
        </p:txBody>
      </p:sp>
    </p:spTree>
    <p:extLst>
      <p:ext uri="{BB962C8B-B14F-4D97-AF65-F5344CB8AC3E}">
        <p14:creationId xmlns:p14="http://schemas.microsoft.com/office/powerpoint/2010/main" val="125265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tr-TR" dirty="0"/>
              <a:t>SMILES, bir bileşiğin yapısını doğrusal bir sembol dizisi olarak kodlayan bir gösterim sistemidir. Bu kompakt gösterim, bileşik bilgilerinin verimli bir şekilde depolanmasını ve alınmasını sağlar ve daha fazla analiz için kolayca diğer gösterimlere dönüştürülebilir. Örneğin, ağrıyı tedavi etmek ve ateşi veya iltihabı azaltmak için kullanılan yaygın bir ilaç olan Aspirin'i ele alalım. Şekilde Aspirin için SMILES gösterimini görebilirsiniz. Bu dizi, Aspirin'in yapısını basitleştirilmiş bir biçimde temsil eder. Öte yandan, şekilde de gösterilen Aspirin'in </a:t>
            </a:r>
            <a:r>
              <a:rPr lang="tr-TR" dirty="0" err="1"/>
              <a:t>Kekulé</a:t>
            </a:r>
            <a:r>
              <a:rPr lang="tr-TR" dirty="0"/>
              <a:t> yapısı, molekülün daha ayrıntılı bir gösterimini sağlayarak atomların düzenlenmesini ve aralarındaki bağları gösterir. Hem SMILES hem de </a:t>
            </a:r>
            <a:r>
              <a:rPr lang="tr-TR" dirty="0" err="1"/>
              <a:t>Kekulé</a:t>
            </a:r>
            <a:r>
              <a:rPr lang="tr-TR" dirty="0"/>
              <a:t> yapıları, bileşik hakkında değerli bilgiler sağlar, ancak farklı formatlardadır. SMILES, basitliği ve kompaktlığı nedeniyle hesaplamalı analiz için özellikle yararlıdır, </a:t>
            </a:r>
            <a:r>
              <a:rPr lang="tr-TR" dirty="0" err="1"/>
              <a:t>Kekulé</a:t>
            </a:r>
            <a:r>
              <a:rPr lang="tr-TR" dirty="0"/>
              <a:t> yapıları ise insanların moleküler yapıyı anlamaları için daha sezgiseldir.</a:t>
            </a:r>
            <a:endParaRPr lang="en-US"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14</a:t>
            </a:fld>
            <a:endParaRPr lang="pt-PT"/>
          </a:p>
        </p:txBody>
      </p:sp>
    </p:spTree>
    <p:extLst>
      <p:ext uri="{BB962C8B-B14F-4D97-AF65-F5344CB8AC3E}">
        <p14:creationId xmlns:p14="http://schemas.microsoft.com/office/powerpoint/2010/main" val="159861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tr-TR" dirty="0"/>
              <a:t>Yüksek verimli tarama, öncü molekül adayı tespiti için yaygın bir yöntemdir. Hedefe karşı aktivite için büyük bileşik kütüphanelerinin laboratuvar testini içerir. </a:t>
            </a:r>
            <a:r>
              <a:rPr lang="tr-TR" dirty="0" err="1"/>
              <a:t>HTS'yi</a:t>
            </a:r>
            <a:r>
              <a:rPr lang="tr-TR" dirty="0"/>
              <a:t> tamamlayan Bilgisayar Destekli İlaç Keşfi yöntemleri arasında, bileşiklerin aktivitesini tahmin etmek için hesaplamalı yöntemler kullanan Sanal Tarama ve bileşiklerin yapısını aktivitelerine ilişkilendirmek için istatistiksel yöntemler kullanan Kantitatif Yapı-Aktivite İlişkisi analizi yer alır.</a:t>
            </a:r>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15</a:t>
            </a:fld>
            <a:endParaRPr lang="pt-PT"/>
          </a:p>
        </p:txBody>
      </p:sp>
    </p:spTree>
    <p:extLst>
      <p:ext uri="{BB962C8B-B14F-4D97-AF65-F5344CB8AC3E}">
        <p14:creationId xmlns:p14="http://schemas.microsoft.com/office/powerpoint/2010/main" val="424653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rtl="0"/>
            <a:r>
              <a:rPr lang="en-US" dirty="0" err="1">
                <a:solidFill>
                  <a:srgbClr val="3C4043"/>
                </a:solidFill>
                <a:effectLst/>
                <a:highlight>
                  <a:srgbClr val="F5F5F5"/>
                </a:highlight>
              </a:rPr>
              <a:t>Lider</a:t>
            </a:r>
            <a:r>
              <a:rPr lang="en-US" dirty="0">
                <a:solidFill>
                  <a:srgbClr val="3C4043"/>
                </a:solidFill>
                <a:effectLst/>
                <a:highlight>
                  <a:srgbClr val="F5F5F5"/>
                </a:highlight>
              </a:rPr>
              <a:t> </a:t>
            </a:r>
            <a:r>
              <a:rPr lang="en-US" dirty="0" err="1">
                <a:solidFill>
                  <a:srgbClr val="3C4043"/>
                </a:solidFill>
                <a:effectLst/>
                <a:highlight>
                  <a:srgbClr val="F5F5F5"/>
                </a:highlight>
              </a:rPr>
              <a:t>molekül</a:t>
            </a:r>
            <a:r>
              <a:rPr lang="en-US" dirty="0">
                <a:solidFill>
                  <a:srgbClr val="3C4043"/>
                </a:solidFill>
                <a:effectLst/>
                <a:highlight>
                  <a:srgbClr val="F5F5F5"/>
                </a:highlight>
              </a:rPr>
              <a:t> </a:t>
            </a:r>
            <a:r>
              <a:rPr lang="en-US" dirty="0" err="1">
                <a:solidFill>
                  <a:srgbClr val="3C4043"/>
                </a:solidFill>
                <a:effectLst/>
                <a:highlight>
                  <a:srgbClr val="F5F5F5"/>
                </a:highlight>
              </a:rPr>
              <a:t>optimizasyon</a:t>
            </a:r>
            <a:r>
              <a:rPr lang="en-US" dirty="0">
                <a:solidFill>
                  <a:srgbClr val="3C4043"/>
                </a:solidFill>
                <a:effectLst/>
                <a:highlight>
                  <a:srgbClr val="F5F5F5"/>
                </a:highlight>
              </a:rPr>
              <a:t>, </a:t>
            </a:r>
            <a:r>
              <a:rPr lang="en-US" dirty="0" err="1">
                <a:solidFill>
                  <a:srgbClr val="3C4043"/>
                </a:solidFill>
                <a:effectLst/>
                <a:highlight>
                  <a:srgbClr val="F5F5F5"/>
                </a:highlight>
              </a:rPr>
              <a:t>lider</a:t>
            </a:r>
            <a:r>
              <a:rPr lang="en-US" dirty="0">
                <a:solidFill>
                  <a:srgbClr val="3C4043"/>
                </a:solidFill>
                <a:effectLst/>
                <a:highlight>
                  <a:srgbClr val="F5F5F5"/>
                </a:highlight>
              </a:rPr>
              <a:t> </a:t>
            </a:r>
            <a:r>
              <a:rPr lang="en-US" dirty="0" err="1">
                <a:solidFill>
                  <a:srgbClr val="3C4043"/>
                </a:solidFill>
                <a:effectLst/>
                <a:highlight>
                  <a:srgbClr val="F5F5F5"/>
                </a:highlight>
              </a:rPr>
              <a:t>molekül</a:t>
            </a:r>
            <a:r>
              <a:rPr lang="en-US" dirty="0">
                <a:solidFill>
                  <a:srgbClr val="3C4043"/>
                </a:solidFill>
                <a:effectLst/>
                <a:highlight>
                  <a:srgbClr val="F5F5F5"/>
                </a:highlight>
              </a:rPr>
              <a:t> </a:t>
            </a:r>
            <a:r>
              <a:rPr lang="en-US" dirty="0" err="1">
                <a:solidFill>
                  <a:srgbClr val="3C4043"/>
                </a:solidFill>
                <a:effectLst/>
                <a:highlight>
                  <a:srgbClr val="F5F5F5"/>
                </a:highlight>
              </a:rPr>
              <a:t>özelliklerini</a:t>
            </a:r>
            <a:r>
              <a:rPr lang="en-US" dirty="0">
                <a:solidFill>
                  <a:srgbClr val="3C4043"/>
                </a:solidFill>
                <a:effectLst/>
                <a:highlight>
                  <a:srgbClr val="F5F5F5"/>
                </a:highlight>
              </a:rPr>
              <a:t> </a:t>
            </a:r>
            <a:r>
              <a:rPr lang="en-US" dirty="0" err="1">
                <a:solidFill>
                  <a:srgbClr val="3C4043"/>
                </a:solidFill>
                <a:effectLst/>
                <a:highlight>
                  <a:srgbClr val="F5F5F5"/>
                </a:highlight>
              </a:rPr>
              <a:t>iyileştirmek</a:t>
            </a:r>
            <a:r>
              <a:rPr lang="en-US" dirty="0">
                <a:solidFill>
                  <a:srgbClr val="3C4043"/>
                </a:solidFill>
                <a:effectLst/>
                <a:highlight>
                  <a:srgbClr val="F5F5F5"/>
                </a:highlight>
              </a:rPr>
              <a:t> </a:t>
            </a:r>
            <a:r>
              <a:rPr lang="en-US" dirty="0" err="1">
                <a:solidFill>
                  <a:srgbClr val="3C4043"/>
                </a:solidFill>
                <a:effectLst/>
                <a:highlight>
                  <a:srgbClr val="F5F5F5"/>
                </a:highlight>
              </a:rPr>
              <a:t>için</a:t>
            </a:r>
            <a:r>
              <a:rPr lang="en-US" dirty="0">
                <a:solidFill>
                  <a:srgbClr val="3C4043"/>
                </a:solidFill>
                <a:effectLst/>
                <a:highlight>
                  <a:srgbClr val="F5F5F5"/>
                </a:highlight>
              </a:rPr>
              <a:t> </a:t>
            </a:r>
            <a:r>
              <a:rPr lang="en-US" dirty="0" err="1">
                <a:solidFill>
                  <a:srgbClr val="3C4043"/>
                </a:solidFill>
                <a:effectLst/>
                <a:highlight>
                  <a:srgbClr val="F5F5F5"/>
                </a:highlight>
              </a:rPr>
              <a:t>değiştirmeyi</a:t>
            </a:r>
            <a:r>
              <a:rPr lang="en-US" dirty="0">
                <a:solidFill>
                  <a:srgbClr val="3C4043"/>
                </a:solidFill>
                <a:effectLst/>
                <a:highlight>
                  <a:srgbClr val="F5F5F5"/>
                </a:highlight>
              </a:rPr>
              <a:t> </a:t>
            </a:r>
            <a:r>
              <a:rPr lang="en-US" dirty="0" err="1">
                <a:solidFill>
                  <a:srgbClr val="3C4043"/>
                </a:solidFill>
                <a:effectLst/>
                <a:highlight>
                  <a:srgbClr val="F5F5F5"/>
                </a:highlight>
              </a:rPr>
              <a:t>içerir</a:t>
            </a:r>
            <a:r>
              <a:rPr lang="en-US" dirty="0">
                <a:solidFill>
                  <a:srgbClr val="3C4043"/>
                </a:solidFill>
                <a:effectLst/>
                <a:highlight>
                  <a:srgbClr val="F5F5F5"/>
                </a:highlight>
              </a:rPr>
              <a:t>. Bu, </a:t>
            </a:r>
            <a:r>
              <a:rPr lang="en-US" dirty="0" err="1">
                <a:solidFill>
                  <a:srgbClr val="3C4043"/>
                </a:solidFill>
                <a:effectLst/>
                <a:highlight>
                  <a:srgbClr val="F5F5F5"/>
                </a:highlight>
              </a:rPr>
              <a:t>diğerlerinin</a:t>
            </a:r>
            <a:r>
              <a:rPr lang="en-US" dirty="0">
                <a:solidFill>
                  <a:srgbClr val="3C4043"/>
                </a:solidFill>
                <a:effectLst/>
                <a:highlight>
                  <a:srgbClr val="F5F5F5"/>
                </a:highlight>
              </a:rPr>
              <a:t> </a:t>
            </a:r>
            <a:r>
              <a:rPr lang="en-US" dirty="0" err="1">
                <a:solidFill>
                  <a:srgbClr val="3C4043"/>
                </a:solidFill>
                <a:effectLst/>
                <a:highlight>
                  <a:srgbClr val="F5F5F5"/>
                </a:highlight>
              </a:rPr>
              <a:t>yanı</a:t>
            </a:r>
            <a:r>
              <a:rPr lang="en-US" dirty="0">
                <a:solidFill>
                  <a:srgbClr val="3C4043"/>
                </a:solidFill>
                <a:effectLst/>
                <a:highlight>
                  <a:srgbClr val="F5F5F5"/>
                </a:highlight>
              </a:rPr>
              <a:t> </a:t>
            </a:r>
            <a:r>
              <a:rPr lang="en-US" dirty="0" err="1">
                <a:solidFill>
                  <a:srgbClr val="3C4043"/>
                </a:solidFill>
                <a:effectLst/>
                <a:highlight>
                  <a:srgbClr val="F5F5F5"/>
                </a:highlight>
              </a:rPr>
              <a:t>sıra</a:t>
            </a:r>
            <a:r>
              <a:rPr lang="en-US" dirty="0">
                <a:solidFill>
                  <a:srgbClr val="3C4043"/>
                </a:solidFill>
                <a:effectLst/>
                <a:highlight>
                  <a:srgbClr val="F5F5F5"/>
                </a:highlight>
              </a:rPr>
              <a:t>, </a:t>
            </a:r>
            <a:r>
              <a:rPr lang="en-US" dirty="0" err="1">
                <a:solidFill>
                  <a:srgbClr val="3C4043"/>
                </a:solidFill>
                <a:effectLst/>
                <a:highlight>
                  <a:srgbClr val="F5F5F5"/>
                </a:highlight>
              </a:rPr>
              <a:t>etkinliği</a:t>
            </a:r>
            <a:r>
              <a:rPr lang="en-US" dirty="0">
                <a:solidFill>
                  <a:srgbClr val="3C4043"/>
                </a:solidFill>
                <a:effectLst/>
                <a:highlight>
                  <a:srgbClr val="F5F5F5"/>
                </a:highlight>
              </a:rPr>
              <a:t>, </a:t>
            </a:r>
            <a:r>
              <a:rPr lang="en-US" dirty="0" err="1">
                <a:solidFill>
                  <a:srgbClr val="3C4043"/>
                </a:solidFill>
                <a:effectLst/>
                <a:highlight>
                  <a:srgbClr val="F5F5F5"/>
                </a:highlight>
              </a:rPr>
              <a:t>seçiciliği</a:t>
            </a:r>
            <a:r>
              <a:rPr lang="en-US" dirty="0">
                <a:solidFill>
                  <a:srgbClr val="3C4043"/>
                </a:solidFill>
                <a:effectLst/>
                <a:highlight>
                  <a:srgbClr val="F5F5F5"/>
                </a:highlight>
              </a:rPr>
              <a:t> ve ADMET </a:t>
            </a:r>
            <a:r>
              <a:rPr lang="en-US" dirty="0" err="1">
                <a:solidFill>
                  <a:srgbClr val="3C4043"/>
                </a:solidFill>
                <a:effectLst/>
                <a:highlight>
                  <a:srgbClr val="F5F5F5"/>
                </a:highlight>
              </a:rPr>
              <a:t>özelliklerini</a:t>
            </a:r>
            <a:r>
              <a:rPr lang="en-US" dirty="0">
                <a:solidFill>
                  <a:srgbClr val="3C4043"/>
                </a:solidFill>
                <a:effectLst/>
                <a:highlight>
                  <a:srgbClr val="F5F5F5"/>
                </a:highlight>
              </a:rPr>
              <a:t> </a:t>
            </a:r>
            <a:r>
              <a:rPr lang="en-US" dirty="0" err="1">
                <a:solidFill>
                  <a:srgbClr val="3C4043"/>
                </a:solidFill>
                <a:effectLst/>
                <a:highlight>
                  <a:srgbClr val="F5F5F5"/>
                </a:highlight>
              </a:rPr>
              <a:t>iyileştirmek</a:t>
            </a:r>
            <a:r>
              <a:rPr lang="en-US" dirty="0">
                <a:solidFill>
                  <a:srgbClr val="3C4043"/>
                </a:solidFill>
                <a:effectLst/>
                <a:highlight>
                  <a:srgbClr val="F5F5F5"/>
                </a:highlight>
              </a:rPr>
              <a:t> </a:t>
            </a:r>
            <a:r>
              <a:rPr lang="en-US" dirty="0" err="1">
                <a:solidFill>
                  <a:srgbClr val="3C4043"/>
                </a:solidFill>
                <a:effectLst/>
                <a:highlight>
                  <a:srgbClr val="F5F5F5"/>
                </a:highlight>
              </a:rPr>
              <a:t>için</a:t>
            </a:r>
            <a:r>
              <a:rPr lang="en-US" dirty="0">
                <a:solidFill>
                  <a:srgbClr val="3C4043"/>
                </a:solidFill>
                <a:effectLst/>
                <a:highlight>
                  <a:srgbClr val="F5F5F5"/>
                </a:highlight>
              </a:rPr>
              <a:t> </a:t>
            </a:r>
            <a:r>
              <a:rPr lang="en-US" dirty="0" err="1">
                <a:solidFill>
                  <a:srgbClr val="3C4043"/>
                </a:solidFill>
                <a:effectLst/>
                <a:highlight>
                  <a:srgbClr val="F5F5F5"/>
                </a:highlight>
              </a:rPr>
              <a:t>değişiklikler</a:t>
            </a:r>
            <a:r>
              <a:rPr lang="en-US" dirty="0">
                <a:solidFill>
                  <a:srgbClr val="3C4043"/>
                </a:solidFill>
                <a:effectLst/>
                <a:highlight>
                  <a:srgbClr val="F5F5F5"/>
                </a:highlight>
              </a:rPr>
              <a:t> </a:t>
            </a:r>
            <a:r>
              <a:rPr lang="en-US" dirty="0" err="1">
                <a:solidFill>
                  <a:srgbClr val="3C4043"/>
                </a:solidFill>
                <a:effectLst/>
                <a:highlight>
                  <a:srgbClr val="F5F5F5"/>
                </a:highlight>
              </a:rPr>
              <a:t>içerebilir</a:t>
            </a:r>
            <a:r>
              <a:rPr lang="en-US" dirty="0">
                <a:solidFill>
                  <a:srgbClr val="3C4043"/>
                </a:solidFill>
                <a:effectLst/>
                <a:highlight>
                  <a:srgbClr val="F5F5F5"/>
                </a:highlight>
              </a:rPr>
              <a:t>. </a:t>
            </a:r>
            <a:r>
              <a:rPr lang="en-US" dirty="0" err="1">
                <a:solidFill>
                  <a:srgbClr val="3C4043"/>
                </a:solidFill>
                <a:effectLst/>
                <a:highlight>
                  <a:srgbClr val="F5F5F5"/>
                </a:highlight>
              </a:rPr>
              <a:t>Kimyasal</a:t>
            </a:r>
            <a:r>
              <a:rPr lang="en-US" dirty="0">
                <a:solidFill>
                  <a:srgbClr val="3C4043"/>
                </a:solidFill>
                <a:effectLst/>
                <a:highlight>
                  <a:srgbClr val="F5F5F5"/>
                </a:highlight>
              </a:rPr>
              <a:t> </a:t>
            </a:r>
            <a:r>
              <a:rPr lang="en-US" dirty="0" err="1">
                <a:solidFill>
                  <a:srgbClr val="3C4043"/>
                </a:solidFill>
                <a:effectLst/>
                <a:highlight>
                  <a:srgbClr val="F5F5F5"/>
                </a:highlight>
              </a:rPr>
              <a:t>verilere</a:t>
            </a:r>
            <a:r>
              <a:rPr lang="en-US" dirty="0">
                <a:solidFill>
                  <a:srgbClr val="3C4043"/>
                </a:solidFill>
                <a:effectLst/>
                <a:highlight>
                  <a:srgbClr val="F5F5F5"/>
                </a:highlight>
              </a:rPr>
              <a:t> </a:t>
            </a:r>
            <a:r>
              <a:rPr lang="en-US" dirty="0" err="1">
                <a:solidFill>
                  <a:srgbClr val="3C4043"/>
                </a:solidFill>
                <a:effectLst/>
                <a:highlight>
                  <a:srgbClr val="F5F5F5"/>
                </a:highlight>
              </a:rPr>
              <a:t>bilişim</a:t>
            </a:r>
            <a:r>
              <a:rPr lang="en-US" dirty="0">
                <a:solidFill>
                  <a:srgbClr val="3C4043"/>
                </a:solidFill>
                <a:effectLst/>
                <a:highlight>
                  <a:srgbClr val="F5F5F5"/>
                </a:highlight>
              </a:rPr>
              <a:t> </a:t>
            </a:r>
            <a:r>
              <a:rPr lang="en-US" dirty="0" err="1">
                <a:solidFill>
                  <a:srgbClr val="3C4043"/>
                </a:solidFill>
                <a:effectLst/>
                <a:highlight>
                  <a:srgbClr val="F5F5F5"/>
                </a:highlight>
              </a:rPr>
              <a:t>yöntemlerinin</a:t>
            </a:r>
            <a:r>
              <a:rPr lang="en-US" dirty="0">
                <a:solidFill>
                  <a:srgbClr val="3C4043"/>
                </a:solidFill>
                <a:effectLst/>
                <a:highlight>
                  <a:srgbClr val="F5F5F5"/>
                </a:highlight>
              </a:rPr>
              <a:t> </a:t>
            </a:r>
            <a:r>
              <a:rPr lang="en-US" dirty="0" err="1">
                <a:solidFill>
                  <a:srgbClr val="3C4043"/>
                </a:solidFill>
                <a:effectLst/>
                <a:highlight>
                  <a:srgbClr val="F5F5F5"/>
                </a:highlight>
              </a:rPr>
              <a:t>uygulanması</a:t>
            </a:r>
            <a:r>
              <a:rPr lang="en-US" dirty="0">
                <a:solidFill>
                  <a:srgbClr val="3C4043"/>
                </a:solidFill>
                <a:effectLst/>
                <a:highlight>
                  <a:srgbClr val="F5F5F5"/>
                </a:highlight>
              </a:rPr>
              <a:t> </a:t>
            </a:r>
            <a:r>
              <a:rPr lang="en-US" dirty="0" err="1">
                <a:solidFill>
                  <a:srgbClr val="3C4043"/>
                </a:solidFill>
                <a:effectLst/>
                <a:highlight>
                  <a:srgbClr val="F5F5F5"/>
                </a:highlight>
              </a:rPr>
              <a:t>olan</a:t>
            </a:r>
            <a:r>
              <a:rPr lang="en-US" dirty="0">
                <a:solidFill>
                  <a:srgbClr val="3C4043"/>
                </a:solidFill>
                <a:effectLst/>
                <a:highlight>
                  <a:srgbClr val="F5F5F5"/>
                </a:highlight>
              </a:rPr>
              <a:t> </a:t>
            </a:r>
            <a:r>
              <a:rPr lang="en-US" dirty="0" err="1">
                <a:solidFill>
                  <a:srgbClr val="3C4043"/>
                </a:solidFill>
                <a:effectLst/>
                <a:highlight>
                  <a:srgbClr val="F5F5F5"/>
                </a:highlight>
              </a:rPr>
              <a:t>kemoinformatik</a:t>
            </a:r>
            <a:r>
              <a:rPr lang="en-US" dirty="0">
                <a:solidFill>
                  <a:srgbClr val="3C4043"/>
                </a:solidFill>
                <a:effectLst/>
                <a:highlight>
                  <a:srgbClr val="F5F5F5"/>
                </a:highlight>
              </a:rPr>
              <a:t>, </a:t>
            </a:r>
            <a:r>
              <a:rPr lang="en-US" dirty="0" err="1">
                <a:solidFill>
                  <a:srgbClr val="3C4043"/>
                </a:solidFill>
                <a:effectLst/>
                <a:highlight>
                  <a:srgbClr val="F5F5F5"/>
                </a:highlight>
              </a:rPr>
              <a:t>bu</a:t>
            </a:r>
            <a:r>
              <a:rPr lang="en-US" dirty="0">
                <a:solidFill>
                  <a:srgbClr val="3C4043"/>
                </a:solidFill>
                <a:effectLst/>
                <a:highlight>
                  <a:srgbClr val="F5F5F5"/>
                </a:highlight>
              </a:rPr>
              <a:t> </a:t>
            </a:r>
            <a:r>
              <a:rPr lang="en-US" dirty="0" err="1">
                <a:solidFill>
                  <a:srgbClr val="3C4043"/>
                </a:solidFill>
                <a:effectLst/>
                <a:highlight>
                  <a:srgbClr val="F5F5F5"/>
                </a:highlight>
              </a:rPr>
              <a:t>sürecin</a:t>
            </a:r>
            <a:r>
              <a:rPr lang="en-US" dirty="0">
                <a:solidFill>
                  <a:srgbClr val="3C4043"/>
                </a:solidFill>
                <a:effectLst/>
                <a:highlight>
                  <a:srgbClr val="F5F5F5"/>
                </a:highlight>
              </a:rPr>
              <a:t> </a:t>
            </a:r>
            <a:r>
              <a:rPr lang="en-US" dirty="0" err="1">
                <a:solidFill>
                  <a:srgbClr val="3C4043"/>
                </a:solidFill>
                <a:effectLst/>
                <a:highlight>
                  <a:srgbClr val="F5F5F5"/>
                </a:highlight>
              </a:rPr>
              <a:t>verimliliğini</a:t>
            </a:r>
            <a:r>
              <a:rPr lang="en-US" dirty="0">
                <a:solidFill>
                  <a:srgbClr val="3C4043"/>
                </a:solidFill>
                <a:effectLst/>
                <a:highlight>
                  <a:srgbClr val="F5F5F5"/>
                </a:highlight>
              </a:rPr>
              <a:t> </a:t>
            </a:r>
            <a:r>
              <a:rPr lang="en-US" dirty="0" err="1">
                <a:solidFill>
                  <a:srgbClr val="3C4043"/>
                </a:solidFill>
                <a:effectLst/>
                <a:highlight>
                  <a:srgbClr val="F5F5F5"/>
                </a:highlight>
              </a:rPr>
              <a:t>artırmak</a:t>
            </a:r>
            <a:r>
              <a:rPr lang="en-US" dirty="0">
                <a:solidFill>
                  <a:srgbClr val="3C4043"/>
                </a:solidFill>
                <a:effectLst/>
                <a:highlight>
                  <a:srgbClr val="F5F5F5"/>
                </a:highlight>
              </a:rPr>
              <a:t> </a:t>
            </a:r>
            <a:r>
              <a:rPr lang="en-US" dirty="0" err="1">
                <a:solidFill>
                  <a:srgbClr val="3C4043"/>
                </a:solidFill>
                <a:effectLst/>
                <a:highlight>
                  <a:srgbClr val="F5F5F5"/>
                </a:highlight>
              </a:rPr>
              <a:t>için</a:t>
            </a:r>
            <a:r>
              <a:rPr lang="en-US" dirty="0">
                <a:solidFill>
                  <a:srgbClr val="3C4043"/>
                </a:solidFill>
                <a:effectLst/>
                <a:highlight>
                  <a:srgbClr val="F5F5F5"/>
                </a:highlight>
              </a:rPr>
              <a:t> </a:t>
            </a:r>
            <a:r>
              <a:rPr lang="tr-TR" sz="1200" dirty="0"/>
              <a:t>Yapay Zeka/ Makine Öğrenmesi </a:t>
            </a:r>
            <a:r>
              <a:rPr lang="en-US" dirty="0" err="1">
                <a:solidFill>
                  <a:srgbClr val="3C4043"/>
                </a:solidFill>
                <a:effectLst/>
                <a:highlight>
                  <a:srgbClr val="F5F5F5"/>
                </a:highlight>
              </a:rPr>
              <a:t>yöntemleriyle</a:t>
            </a:r>
            <a:r>
              <a:rPr lang="en-US" dirty="0">
                <a:solidFill>
                  <a:srgbClr val="3C4043"/>
                </a:solidFill>
                <a:effectLst/>
                <a:highlight>
                  <a:srgbClr val="F5F5F5"/>
                </a:highlight>
              </a:rPr>
              <a:t> </a:t>
            </a:r>
            <a:r>
              <a:rPr lang="en-US" dirty="0" err="1">
                <a:solidFill>
                  <a:srgbClr val="3C4043"/>
                </a:solidFill>
                <a:effectLst/>
                <a:highlight>
                  <a:srgbClr val="F5F5F5"/>
                </a:highlight>
              </a:rPr>
              <a:t>entegre</a:t>
            </a:r>
            <a:r>
              <a:rPr lang="en-US" dirty="0">
                <a:solidFill>
                  <a:srgbClr val="3C4043"/>
                </a:solidFill>
                <a:effectLst/>
                <a:highlight>
                  <a:srgbClr val="F5F5F5"/>
                </a:highlight>
              </a:rPr>
              <a:t> </a:t>
            </a:r>
            <a:r>
              <a:rPr lang="en-US" dirty="0" err="1">
                <a:solidFill>
                  <a:srgbClr val="3C4043"/>
                </a:solidFill>
                <a:effectLst/>
                <a:highlight>
                  <a:srgbClr val="F5F5F5"/>
                </a:highlight>
              </a:rPr>
              <a:t>edilmiştir</a:t>
            </a:r>
            <a:r>
              <a:rPr lang="en-US" dirty="0">
                <a:solidFill>
                  <a:srgbClr val="3C4043"/>
                </a:solidFill>
                <a:effectLst/>
                <a:highlight>
                  <a:srgbClr val="F5F5F5"/>
                </a:highlight>
              </a:rPr>
              <a:t>. Bu </a:t>
            </a:r>
            <a:r>
              <a:rPr lang="en-US" dirty="0" err="1">
                <a:solidFill>
                  <a:srgbClr val="3C4043"/>
                </a:solidFill>
                <a:effectLst/>
                <a:highlight>
                  <a:srgbClr val="F5F5F5"/>
                </a:highlight>
              </a:rPr>
              <a:t>şekil</a:t>
            </a:r>
            <a:r>
              <a:rPr lang="en-US" dirty="0">
                <a:solidFill>
                  <a:srgbClr val="3C4043"/>
                </a:solidFill>
                <a:effectLst/>
                <a:highlight>
                  <a:srgbClr val="F5F5F5"/>
                </a:highlight>
              </a:rPr>
              <a:t> </a:t>
            </a:r>
            <a:r>
              <a:rPr lang="en-US" dirty="0" err="1">
                <a:solidFill>
                  <a:srgbClr val="3C4043"/>
                </a:solidFill>
                <a:effectLst/>
                <a:highlight>
                  <a:srgbClr val="F5F5F5"/>
                </a:highlight>
              </a:rPr>
              <a:t>bir</a:t>
            </a:r>
            <a:r>
              <a:rPr lang="en-US" dirty="0">
                <a:solidFill>
                  <a:srgbClr val="3C4043"/>
                </a:solidFill>
                <a:effectLst/>
                <a:highlight>
                  <a:srgbClr val="F5F5F5"/>
                </a:highlight>
              </a:rPr>
              <a:t> t-SNE </a:t>
            </a:r>
            <a:r>
              <a:rPr lang="en-US" dirty="0" err="1">
                <a:solidFill>
                  <a:srgbClr val="3C4043"/>
                </a:solidFill>
                <a:effectLst/>
                <a:highlight>
                  <a:srgbClr val="F5F5F5"/>
                </a:highlight>
              </a:rPr>
              <a:t>projeksiyonunu</a:t>
            </a:r>
            <a:r>
              <a:rPr lang="en-US" dirty="0">
                <a:solidFill>
                  <a:srgbClr val="3C4043"/>
                </a:solidFill>
                <a:effectLst/>
                <a:highlight>
                  <a:srgbClr val="F5F5F5"/>
                </a:highlight>
              </a:rPr>
              <a:t> </a:t>
            </a:r>
            <a:r>
              <a:rPr lang="en-US" dirty="0" err="1">
                <a:solidFill>
                  <a:srgbClr val="3C4043"/>
                </a:solidFill>
                <a:effectLst/>
                <a:highlight>
                  <a:srgbClr val="F5F5F5"/>
                </a:highlight>
              </a:rPr>
              <a:t>gösterir</a:t>
            </a:r>
            <a:r>
              <a:rPr lang="en-US" dirty="0">
                <a:solidFill>
                  <a:srgbClr val="3C4043"/>
                </a:solidFill>
                <a:effectLst/>
                <a:highlight>
                  <a:srgbClr val="F5F5F5"/>
                </a:highlight>
              </a:rPr>
              <a:t>, 7 </a:t>
            </a:r>
            <a:r>
              <a:rPr lang="en-US" dirty="0" err="1">
                <a:solidFill>
                  <a:srgbClr val="3C4043"/>
                </a:solidFill>
                <a:effectLst/>
                <a:highlight>
                  <a:srgbClr val="F5F5F5"/>
                </a:highlight>
              </a:rPr>
              <a:t>fizikokimyasal</a:t>
            </a:r>
            <a:r>
              <a:rPr lang="en-US" dirty="0">
                <a:solidFill>
                  <a:srgbClr val="3C4043"/>
                </a:solidFill>
                <a:effectLst/>
                <a:highlight>
                  <a:srgbClr val="F5F5F5"/>
                </a:highlight>
              </a:rPr>
              <a:t> </a:t>
            </a:r>
            <a:r>
              <a:rPr lang="en-US" dirty="0" err="1">
                <a:solidFill>
                  <a:srgbClr val="3C4043"/>
                </a:solidFill>
                <a:effectLst/>
                <a:highlight>
                  <a:srgbClr val="F5F5F5"/>
                </a:highlight>
              </a:rPr>
              <a:t>tanımlayıcıya</a:t>
            </a:r>
            <a:r>
              <a:rPr lang="en-US" dirty="0">
                <a:solidFill>
                  <a:srgbClr val="3C4043"/>
                </a:solidFill>
                <a:effectLst/>
                <a:highlight>
                  <a:srgbClr val="F5F5F5"/>
                </a:highlight>
              </a:rPr>
              <a:t> </a:t>
            </a:r>
            <a:r>
              <a:rPr lang="en-US" dirty="0" err="1">
                <a:solidFill>
                  <a:srgbClr val="3C4043"/>
                </a:solidFill>
                <a:effectLst/>
                <a:highlight>
                  <a:srgbClr val="F5F5F5"/>
                </a:highlight>
              </a:rPr>
              <a:t>dayalı</a:t>
            </a:r>
            <a:r>
              <a:rPr lang="en-US" dirty="0">
                <a:solidFill>
                  <a:srgbClr val="3C4043"/>
                </a:solidFill>
                <a:effectLst/>
                <a:highlight>
                  <a:srgbClr val="F5F5F5"/>
                </a:highlight>
              </a:rPr>
              <a:t> </a:t>
            </a:r>
            <a:r>
              <a:rPr lang="en-US" dirty="0" err="1">
                <a:solidFill>
                  <a:srgbClr val="3C4043"/>
                </a:solidFill>
                <a:effectLst/>
                <a:highlight>
                  <a:srgbClr val="F5F5F5"/>
                </a:highlight>
              </a:rPr>
              <a:t>olarak</a:t>
            </a:r>
            <a:r>
              <a:rPr lang="en-US" dirty="0">
                <a:solidFill>
                  <a:srgbClr val="3C4043"/>
                </a:solidFill>
                <a:effectLst/>
                <a:highlight>
                  <a:srgbClr val="F5F5F5"/>
                </a:highlight>
              </a:rPr>
              <a:t> </a:t>
            </a:r>
            <a:r>
              <a:rPr lang="en-US" dirty="0" err="1">
                <a:solidFill>
                  <a:srgbClr val="3C4043"/>
                </a:solidFill>
                <a:effectLst/>
                <a:highlight>
                  <a:srgbClr val="F5F5F5"/>
                </a:highlight>
              </a:rPr>
              <a:t>ChEMBL'den</a:t>
            </a:r>
            <a:r>
              <a:rPr lang="en-US" dirty="0">
                <a:solidFill>
                  <a:srgbClr val="3C4043"/>
                </a:solidFill>
                <a:effectLst/>
                <a:highlight>
                  <a:srgbClr val="F5F5F5"/>
                </a:highlight>
              </a:rPr>
              <a:t> (</a:t>
            </a:r>
            <a:r>
              <a:rPr lang="en-US" dirty="0" err="1">
                <a:solidFill>
                  <a:srgbClr val="3C4043"/>
                </a:solidFill>
                <a:effectLst/>
                <a:highlight>
                  <a:srgbClr val="F5F5F5"/>
                </a:highlight>
              </a:rPr>
              <a:t>mavi</a:t>
            </a:r>
            <a:r>
              <a:rPr lang="en-US" dirty="0">
                <a:solidFill>
                  <a:srgbClr val="3C4043"/>
                </a:solidFill>
                <a:effectLst/>
                <a:highlight>
                  <a:srgbClr val="F5F5F5"/>
                </a:highlight>
              </a:rPr>
              <a:t>) ve </a:t>
            </a:r>
            <a:r>
              <a:rPr lang="tr-TR" sz="1200" dirty="0"/>
              <a:t>Yapay Zeka</a:t>
            </a:r>
            <a:r>
              <a:rPr lang="en-US" dirty="0">
                <a:solidFill>
                  <a:srgbClr val="3C4043"/>
                </a:solidFill>
                <a:effectLst/>
                <a:highlight>
                  <a:srgbClr val="F5F5F5"/>
                </a:highlight>
              </a:rPr>
              <a:t> </a:t>
            </a:r>
            <a:r>
              <a:rPr lang="en-US" dirty="0" err="1">
                <a:solidFill>
                  <a:srgbClr val="3C4043"/>
                </a:solidFill>
                <a:effectLst/>
                <a:highlight>
                  <a:srgbClr val="F5F5F5"/>
                </a:highlight>
              </a:rPr>
              <a:t>tarafından</a:t>
            </a:r>
            <a:r>
              <a:rPr lang="en-US" dirty="0">
                <a:solidFill>
                  <a:srgbClr val="3C4043"/>
                </a:solidFill>
                <a:effectLst/>
                <a:highlight>
                  <a:srgbClr val="F5F5F5"/>
                </a:highlight>
              </a:rPr>
              <a:t> </a:t>
            </a:r>
            <a:r>
              <a:rPr lang="en-US" dirty="0" err="1">
                <a:solidFill>
                  <a:srgbClr val="3C4043"/>
                </a:solidFill>
                <a:effectLst/>
                <a:highlight>
                  <a:srgbClr val="F5F5F5"/>
                </a:highlight>
              </a:rPr>
              <a:t>oluşturulan</a:t>
            </a:r>
            <a:r>
              <a:rPr lang="en-US" dirty="0">
                <a:solidFill>
                  <a:srgbClr val="3C4043"/>
                </a:solidFill>
                <a:effectLst/>
                <a:highlight>
                  <a:srgbClr val="F5F5F5"/>
                </a:highlight>
              </a:rPr>
              <a:t> </a:t>
            </a:r>
            <a:r>
              <a:rPr lang="en-US" dirty="0" err="1">
                <a:solidFill>
                  <a:srgbClr val="3C4043"/>
                </a:solidFill>
                <a:effectLst/>
                <a:highlight>
                  <a:srgbClr val="F5F5F5"/>
                </a:highlight>
              </a:rPr>
              <a:t>moleküllerden</a:t>
            </a:r>
            <a:r>
              <a:rPr lang="en-US" dirty="0">
                <a:solidFill>
                  <a:srgbClr val="3C4043"/>
                </a:solidFill>
                <a:effectLst/>
                <a:highlight>
                  <a:srgbClr val="F5F5F5"/>
                </a:highlight>
              </a:rPr>
              <a:t> (</a:t>
            </a:r>
            <a:r>
              <a:rPr lang="en-US" dirty="0" err="1">
                <a:solidFill>
                  <a:srgbClr val="3C4043"/>
                </a:solidFill>
                <a:effectLst/>
                <a:highlight>
                  <a:srgbClr val="F5F5F5"/>
                </a:highlight>
              </a:rPr>
              <a:t>yeşil</a:t>
            </a:r>
            <a:r>
              <a:rPr lang="en-US" dirty="0">
                <a:solidFill>
                  <a:srgbClr val="3C4043"/>
                </a:solidFill>
                <a:effectLst/>
                <a:highlight>
                  <a:srgbClr val="F5F5F5"/>
                </a:highlight>
              </a:rPr>
              <a:t>) </a:t>
            </a:r>
            <a:r>
              <a:rPr lang="en-US" dirty="0" err="1">
                <a:solidFill>
                  <a:srgbClr val="3C4043"/>
                </a:solidFill>
                <a:effectLst/>
                <a:highlight>
                  <a:srgbClr val="F5F5F5"/>
                </a:highlight>
              </a:rPr>
              <a:t>mevcut</a:t>
            </a:r>
            <a:r>
              <a:rPr lang="en-US" dirty="0">
                <a:solidFill>
                  <a:srgbClr val="3C4043"/>
                </a:solidFill>
                <a:effectLst/>
                <a:highlight>
                  <a:srgbClr val="F5F5F5"/>
                </a:highlight>
              </a:rPr>
              <a:t> </a:t>
            </a:r>
            <a:r>
              <a:rPr lang="en-US" dirty="0" err="1">
                <a:solidFill>
                  <a:srgbClr val="3C4043"/>
                </a:solidFill>
                <a:effectLst/>
                <a:highlight>
                  <a:srgbClr val="F5F5F5"/>
                </a:highlight>
              </a:rPr>
              <a:t>moleküllerin</a:t>
            </a:r>
            <a:r>
              <a:rPr lang="en-US" dirty="0">
                <a:solidFill>
                  <a:srgbClr val="3C4043"/>
                </a:solidFill>
                <a:effectLst/>
                <a:highlight>
                  <a:srgbClr val="F5F5F5"/>
                </a:highlight>
              </a:rPr>
              <a:t> </a:t>
            </a:r>
            <a:r>
              <a:rPr lang="en-US" dirty="0" err="1">
                <a:solidFill>
                  <a:srgbClr val="3C4043"/>
                </a:solidFill>
                <a:effectLst/>
                <a:highlight>
                  <a:srgbClr val="F5F5F5"/>
                </a:highlight>
              </a:rPr>
              <a:t>dağılımını</a:t>
            </a:r>
            <a:r>
              <a:rPr lang="en-US" dirty="0">
                <a:solidFill>
                  <a:srgbClr val="3C4043"/>
                </a:solidFill>
                <a:effectLst/>
                <a:highlight>
                  <a:srgbClr val="F5F5F5"/>
                </a:highlight>
              </a:rPr>
              <a:t> </a:t>
            </a:r>
            <a:r>
              <a:rPr lang="en-US" dirty="0" err="1">
                <a:solidFill>
                  <a:srgbClr val="3C4043"/>
                </a:solidFill>
                <a:effectLst/>
                <a:highlight>
                  <a:srgbClr val="F5F5F5"/>
                </a:highlight>
              </a:rPr>
              <a:t>görselleştirir</a:t>
            </a:r>
            <a:r>
              <a:rPr lang="en-US" dirty="0">
                <a:solidFill>
                  <a:srgbClr val="3C4043"/>
                </a:solidFill>
                <a:effectLst/>
                <a:highlight>
                  <a:srgbClr val="F5F5F5"/>
                </a:highlight>
              </a:rPr>
              <a:t>. Bu, </a:t>
            </a:r>
            <a:r>
              <a:rPr lang="en-US" dirty="0" err="1">
                <a:solidFill>
                  <a:srgbClr val="3C4043"/>
                </a:solidFill>
                <a:effectLst/>
                <a:highlight>
                  <a:srgbClr val="F5F5F5"/>
                </a:highlight>
              </a:rPr>
              <a:t>orijinal</a:t>
            </a:r>
            <a:r>
              <a:rPr lang="en-US" dirty="0">
                <a:solidFill>
                  <a:srgbClr val="3C4043"/>
                </a:solidFill>
                <a:effectLst/>
                <a:highlight>
                  <a:srgbClr val="F5F5F5"/>
                </a:highlight>
              </a:rPr>
              <a:t> ve </a:t>
            </a:r>
            <a:r>
              <a:rPr lang="en-US" dirty="0" err="1">
                <a:solidFill>
                  <a:srgbClr val="3C4043"/>
                </a:solidFill>
                <a:effectLst/>
                <a:highlight>
                  <a:srgbClr val="F5F5F5"/>
                </a:highlight>
              </a:rPr>
              <a:t>oluşturulan</a:t>
            </a:r>
            <a:r>
              <a:rPr lang="en-US" dirty="0">
                <a:solidFill>
                  <a:srgbClr val="3C4043"/>
                </a:solidFill>
                <a:effectLst/>
                <a:highlight>
                  <a:srgbClr val="F5F5F5"/>
                </a:highlight>
              </a:rPr>
              <a:t> </a:t>
            </a:r>
            <a:r>
              <a:rPr lang="en-US" dirty="0" err="1">
                <a:solidFill>
                  <a:srgbClr val="3C4043"/>
                </a:solidFill>
                <a:effectLst/>
                <a:highlight>
                  <a:srgbClr val="F5F5F5"/>
                </a:highlight>
              </a:rPr>
              <a:t>moleküllerin</a:t>
            </a:r>
            <a:r>
              <a:rPr lang="en-US" dirty="0">
                <a:solidFill>
                  <a:srgbClr val="3C4043"/>
                </a:solidFill>
                <a:effectLst/>
                <a:highlight>
                  <a:srgbClr val="F5F5F5"/>
                </a:highlight>
              </a:rPr>
              <a:t> </a:t>
            </a:r>
            <a:r>
              <a:rPr lang="en-US" dirty="0" err="1">
                <a:solidFill>
                  <a:srgbClr val="3C4043"/>
                </a:solidFill>
                <a:effectLst/>
                <a:highlight>
                  <a:srgbClr val="F5F5F5"/>
                </a:highlight>
              </a:rPr>
              <a:t>kapsadığı</a:t>
            </a:r>
            <a:r>
              <a:rPr lang="en-US" dirty="0">
                <a:solidFill>
                  <a:srgbClr val="3C4043"/>
                </a:solidFill>
                <a:effectLst/>
                <a:highlight>
                  <a:srgbClr val="F5F5F5"/>
                </a:highlight>
              </a:rPr>
              <a:t> </a:t>
            </a:r>
            <a:r>
              <a:rPr lang="en-US" dirty="0" err="1">
                <a:solidFill>
                  <a:srgbClr val="3C4043"/>
                </a:solidFill>
                <a:effectLst/>
                <a:highlight>
                  <a:srgbClr val="F5F5F5"/>
                </a:highlight>
              </a:rPr>
              <a:t>kimyasal</a:t>
            </a:r>
            <a:r>
              <a:rPr lang="en-US" dirty="0">
                <a:solidFill>
                  <a:srgbClr val="3C4043"/>
                </a:solidFill>
                <a:effectLst/>
                <a:highlight>
                  <a:srgbClr val="F5F5F5"/>
                </a:highlight>
              </a:rPr>
              <a:t> </a:t>
            </a:r>
            <a:r>
              <a:rPr lang="en-US" dirty="0" err="1">
                <a:solidFill>
                  <a:srgbClr val="3C4043"/>
                </a:solidFill>
                <a:effectLst/>
                <a:highlight>
                  <a:srgbClr val="F5F5F5"/>
                </a:highlight>
              </a:rPr>
              <a:t>alanı</a:t>
            </a:r>
            <a:r>
              <a:rPr lang="en-US" dirty="0">
                <a:solidFill>
                  <a:srgbClr val="3C4043"/>
                </a:solidFill>
                <a:effectLst/>
                <a:highlight>
                  <a:srgbClr val="F5F5F5"/>
                </a:highlight>
              </a:rPr>
              <a:t> </a:t>
            </a:r>
            <a:r>
              <a:rPr lang="en-US" dirty="0" err="1">
                <a:solidFill>
                  <a:srgbClr val="3C4043"/>
                </a:solidFill>
                <a:effectLst/>
                <a:highlight>
                  <a:srgbClr val="F5F5F5"/>
                </a:highlight>
              </a:rPr>
              <a:t>karşılaştırmanın</a:t>
            </a:r>
            <a:r>
              <a:rPr lang="en-US" dirty="0">
                <a:solidFill>
                  <a:srgbClr val="3C4043"/>
                </a:solidFill>
                <a:effectLst/>
                <a:highlight>
                  <a:srgbClr val="F5F5F5"/>
                </a:highlight>
              </a:rPr>
              <a:t> ve </a:t>
            </a:r>
            <a:r>
              <a:rPr lang="en-US" dirty="0" err="1">
                <a:solidFill>
                  <a:srgbClr val="3C4043"/>
                </a:solidFill>
                <a:effectLst/>
                <a:highlight>
                  <a:srgbClr val="F5F5F5"/>
                </a:highlight>
              </a:rPr>
              <a:t>anlamanın</a:t>
            </a:r>
            <a:r>
              <a:rPr lang="en-US" dirty="0">
                <a:solidFill>
                  <a:srgbClr val="3C4043"/>
                </a:solidFill>
                <a:effectLst/>
                <a:highlight>
                  <a:srgbClr val="F5F5F5"/>
                </a:highlight>
              </a:rPr>
              <a:t> </a:t>
            </a:r>
            <a:r>
              <a:rPr lang="en-US" dirty="0" err="1">
                <a:solidFill>
                  <a:srgbClr val="3C4043"/>
                </a:solidFill>
                <a:effectLst/>
                <a:highlight>
                  <a:srgbClr val="F5F5F5"/>
                </a:highlight>
              </a:rPr>
              <a:t>güçlü</a:t>
            </a:r>
            <a:r>
              <a:rPr lang="en-US" dirty="0">
                <a:solidFill>
                  <a:srgbClr val="3C4043"/>
                </a:solidFill>
                <a:effectLst/>
                <a:highlight>
                  <a:srgbClr val="F5F5F5"/>
                </a:highlight>
              </a:rPr>
              <a:t> </a:t>
            </a:r>
            <a:r>
              <a:rPr lang="en-US" dirty="0" err="1">
                <a:solidFill>
                  <a:srgbClr val="3C4043"/>
                </a:solidFill>
                <a:effectLst/>
                <a:highlight>
                  <a:srgbClr val="F5F5F5"/>
                </a:highlight>
              </a:rPr>
              <a:t>bir</a:t>
            </a:r>
            <a:r>
              <a:rPr lang="en-US" dirty="0">
                <a:solidFill>
                  <a:srgbClr val="3C4043"/>
                </a:solidFill>
                <a:effectLst/>
                <a:highlight>
                  <a:srgbClr val="F5F5F5"/>
                </a:highlight>
              </a:rPr>
              <a:t> </a:t>
            </a:r>
            <a:r>
              <a:rPr lang="en-US" dirty="0" err="1">
                <a:solidFill>
                  <a:srgbClr val="3C4043"/>
                </a:solidFill>
                <a:effectLst/>
                <a:highlight>
                  <a:srgbClr val="F5F5F5"/>
                </a:highlight>
              </a:rPr>
              <a:t>yoludur</a:t>
            </a:r>
            <a:r>
              <a:rPr lang="en-US" dirty="0">
                <a:solidFill>
                  <a:srgbClr val="3C4043"/>
                </a:solidFill>
                <a:effectLst/>
                <a:highlight>
                  <a:srgbClr val="F5F5F5"/>
                </a:highlight>
              </a:rPr>
              <a:t>. </a:t>
            </a:r>
            <a:r>
              <a:rPr lang="en-US" dirty="0" err="1">
                <a:solidFill>
                  <a:srgbClr val="3C4043"/>
                </a:solidFill>
                <a:effectLst/>
                <a:highlight>
                  <a:srgbClr val="D2E3FC"/>
                </a:highlight>
              </a:rPr>
              <a:t>Dağılımların</a:t>
            </a:r>
            <a:r>
              <a:rPr lang="en-US" dirty="0">
                <a:solidFill>
                  <a:srgbClr val="3C4043"/>
                </a:solidFill>
                <a:effectLst/>
                <a:highlight>
                  <a:srgbClr val="D2E3FC"/>
                </a:highlight>
              </a:rPr>
              <a:t> </a:t>
            </a:r>
            <a:r>
              <a:rPr lang="en-US" dirty="0" err="1">
                <a:solidFill>
                  <a:srgbClr val="3C4043"/>
                </a:solidFill>
                <a:effectLst/>
                <a:highlight>
                  <a:srgbClr val="D2E3FC"/>
                </a:highlight>
              </a:rPr>
              <a:t>örtüşmesi</a:t>
            </a:r>
            <a:r>
              <a:rPr lang="en-US" dirty="0">
                <a:solidFill>
                  <a:srgbClr val="3C4043"/>
                </a:solidFill>
                <a:effectLst/>
                <a:highlight>
                  <a:srgbClr val="D2E3FC"/>
                </a:highlight>
              </a:rPr>
              <a:t>, </a:t>
            </a:r>
            <a:r>
              <a:rPr lang="tr-TR" sz="1200" dirty="0"/>
              <a:t>Yapay Zeka</a:t>
            </a:r>
            <a:r>
              <a:rPr lang="en-US" dirty="0">
                <a:solidFill>
                  <a:srgbClr val="3C4043"/>
                </a:solidFill>
                <a:effectLst/>
                <a:highlight>
                  <a:srgbClr val="F5F5F5"/>
                </a:highlight>
              </a:rPr>
              <a:t> </a:t>
            </a:r>
            <a:r>
              <a:rPr lang="en-US" dirty="0" err="1">
                <a:solidFill>
                  <a:srgbClr val="3C4043"/>
                </a:solidFill>
                <a:effectLst/>
                <a:highlight>
                  <a:srgbClr val="D2E3FC"/>
                </a:highlight>
              </a:rPr>
              <a:t>modelinin</a:t>
            </a:r>
            <a:r>
              <a:rPr lang="en-US" dirty="0">
                <a:solidFill>
                  <a:srgbClr val="3C4043"/>
                </a:solidFill>
                <a:effectLst/>
                <a:highlight>
                  <a:srgbClr val="D2E3FC"/>
                </a:highlight>
              </a:rPr>
              <a:t> </a:t>
            </a:r>
            <a:r>
              <a:rPr lang="en-US" dirty="0" err="1">
                <a:solidFill>
                  <a:srgbClr val="3C4043"/>
                </a:solidFill>
                <a:effectLst/>
                <a:highlight>
                  <a:srgbClr val="D2E3FC"/>
                </a:highlight>
              </a:rPr>
              <a:t>fizikokimyasal</a:t>
            </a:r>
            <a:r>
              <a:rPr lang="en-US" dirty="0">
                <a:solidFill>
                  <a:srgbClr val="3C4043"/>
                </a:solidFill>
                <a:effectLst/>
                <a:highlight>
                  <a:srgbClr val="D2E3FC"/>
                </a:highlight>
              </a:rPr>
              <a:t> </a:t>
            </a:r>
            <a:r>
              <a:rPr lang="en-US" dirty="0" err="1">
                <a:solidFill>
                  <a:srgbClr val="3C4043"/>
                </a:solidFill>
                <a:effectLst/>
                <a:highlight>
                  <a:srgbClr val="D2E3FC"/>
                </a:highlight>
              </a:rPr>
              <a:t>özellikleri</a:t>
            </a:r>
            <a:r>
              <a:rPr lang="en-US" dirty="0">
                <a:solidFill>
                  <a:srgbClr val="3C4043"/>
                </a:solidFill>
                <a:effectLst/>
                <a:highlight>
                  <a:srgbClr val="D2E3FC"/>
                </a:highlight>
              </a:rPr>
              <a:t> </a:t>
            </a:r>
            <a:r>
              <a:rPr lang="en-US" dirty="0" err="1">
                <a:solidFill>
                  <a:srgbClr val="3C4043"/>
                </a:solidFill>
                <a:effectLst/>
                <a:highlight>
                  <a:srgbClr val="D2E3FC"/>
                </a:highlight>
              </a:rPr>
              <a:t>açısından</a:t>
            </a:r>
            <a:r>
              <a:rPr lang="en-US" dirty="0">
                <a:solidFill>
                  <a:srgbClr val="3C4043"/>
                </a:solidFill>
                <a:effectLst/>
                <a:highlight>
                  <a:srgbClr val="D2E3FC"/>
                </a:highlight>
              </a:rPr>
              <a:t> </a:t>
            </a:r>
            <a:r>
              <a:rPr lang="en-US" dirty="0" err="1">
                <a:solidFill>
                  <a:srgbClr val="3C4043"/>
                </a:solidFill>
                <a:effectLst/>
                <a:highlight>
                  <a:srgbClr val="D2E3FC"/>
                </a:highlight>
              </a:rPr>
              <a:t>ChEMBL</a:t>
            </a:r>
            <a:r>
              <a:rPr lang="en-US" dirty="0">
                <a:solidFill>
                  <a:srgbClr val="3C4043"/>
                </a:solidFill>
                <a:effectLst/>
                <a:highlight>
                  <a:srgbClr val="D2E3FC"/>
                </a:highlight>
              </a:rPr>
              <a:t> </a:t>
            </a:r>
            <a:r>
              <a:rPr lang="en-US" dirty="0" err="1">
                <a:solidFill>
                  <a:srgbClr val="3C4043"/>
                </a:solidFill>
                <a:effectLst/>
                <a:highlight>
                  <a:srgbClr val="D2E3FC"/>
                </a:highlight>
              </a:rPr>
              <a:t>veritabanındakilere</a:t>
            </a:r>
            <a:r>
              <a:rPr lang="en-US" dirty="0">
                <a:solidFill>
                  <a:srgbClr val="3C4043"/>
                </a:solidFill>
                <a:effectLst/>
                <a:highlight>
                  <a:srgbClr val="D2E3FC"/>
                </a:highlight>
              </a:rPr>
              <a:t> </a:t>
            </a:r>
            <a:r>
              <a:rPr lang="en-US" dirty="0" err="1">
                <a:solidFill>
                  <a:srgbClr val="3C4043"/>
                </a:solidFill>
                <a:effectLst/>
                <a:highlight>
                  <a:srgbClr val="D2E3FC"/>
                </a:highlight>
              </a:rPr>
              <a:t>benzer</a:t>
            </a:r>
            <a:r>
              <a:rPr lang="en-US" dirty="0">
                <a:solidFill>
                  <a:srgbClr val="3C4043"/>
                </a:solidFill>
                <a:effectLst/>
                <a:highlight>
                  <a:srgbClr val="D2E3FC"/>
                </a:highlight>
              </a:rPr>
              <a:t> </a:t>
            </a:r>
            <a:r>
              <a:rPr lang="en-US" dirty="0" err="1">
                <a:solidFill>
                  <a:srgbClr val="3C4043"/>
                </a:solidFill>
                <a:effectLst/>
                <a:highlight>
                  <a:srgbClr val="D2E3FC"/>
                </a:highlight>
              </a:rPr>
              <a:t>moleküller</a:t>
            </a:r>
            <a:r>
              <a:rPr lang="en-US" dirty="0">
                <a:solidFill>
                  <a:srgbClr val="3C4043"/>
                </a:solidFill>
                <a:effectLst/>
                <a:highlight>
                  <a:srgbClr val="D2E3FC"/>
                </a:highlight>
              </a:rPr>
              <a:t> </a:t>
            </a:r>
            <a:r>
              <a:rPr lang="en-US" dirty="0" err="1">
                <a:solidFill>
                  <a:srgbClr val="3C4043"/>
                </a:solidFill>
                <a:effectLst/>
                <a:highlight>
                  <a:srgbClr val="D2E3FC"/>
                </a:highlight>
              </a:rPr>
              <a:t>üretmeyi</a:t>
            </a:r>
            <a:r>
              <a:rPr lang="en-US" dirty="0">
                <a:solidFill>
                  <a:srgbClr val="3C4043"/>
                </a:solidFill>
                <a:effectLst/>
                <a:highlight>
                  <a:srgbClr val="D2E3FC"/>
                </a:highlight>
              </a:rPr>
              <a:t> </a:t>
            </a:r>
            <a:r>
              <a:rPr lang="en-US" dirty="0" err="1">
                <a:solidFill>
                  <a:srgbClr val="3C4043"/>
                </a:solidFill>
                <a:effectLst/>
                <a:highlight>
                  <a:srgbClr val="D2E3FC"/>
                </a:highlight>
              </a:rPr>
              <a:t>öğrendiğini</a:t>
            </a:r>
            <a:r>
              <a:rPr lang="en-US" dirty="0">
                <a:solidFill>
                  <a:srgbClr val="3C4043"/>
                </a:solidFill>
                <a:effectLst/>
                <a:highlight>
                  <a:srgbClr val="D2E3FC"/>
                </a:highlight>
              </a:rPr>
              <a:t> </a:t>
            </a:r>
            <a:r>
              <a:rPr lang="en-US" dirty="0" err="1">
                <a:solidFill>
                  <a:srgbClr val="3C4043"/>
                </a:solidFill>
                <a:effectLst/>
                <a:highlight>
                  <a:srgbClr val="D2E3FC"/>
                </a:highlight>
              </a:rPr>
              <a:t>gösterir</a:t>
            </a:r>
            <a:r>
              <a:rPr lang="tr-TR" dirty="0">
                <a:solidFill>
                  <a:srgbClr val="3C4043"/>
                </a:solidFill>
                <a:effectLst/>
                <a:highlight>
                  <a:srgbClr val="D2E3FC"/>
                </a:highlight>
              </a:rPr>
              <a:t>.</a:t>
            </a:r>
            <a:r>
              <a:rPr lang="en-US" dirty="0">
                <a:solidFill>
                  <a:srgbClr val="3C4043"/>
                </a:solidFill>
                <a:effectLst/>
                <a:highlight>
                  <a:srgbClr val="D2E3FC"/>
                </a:highlight>
              </a:rPr>
              <a:t> Bu, </a:t>
            </a:r>
            <a:r>
              <a:rPr lang="en-US" dirty="0" err="1">
                <a:solidFill>
                  <a:srgbClr val="3C4043"/>
                </a:solidFill>
                <a:effectLst/>
                <a:highlight>
                  <a:srgbClr val="D2E3FC"/>
                </a:highlight>
              </a:rPr>
              <a:t>öncü</a:t>
            </a:r>
            <a:r>
              <a:rPr lang="en-US" dirty="0">
                <a:solidFill>
                  <a:srgbClr val="3C4043"/>
                </a:solidFill>
                <a:effectLst/>
                <a:highlight>
                  <a:srgbClr val="D2E3FC"/>
                </a:highlight>
              </a:rPr>
              <a:t> </a:t>
            </a:r>
            <a:r>
              <a:rPr lang="en-US" dirty="0" err="1">
                <a:solidFill>
                  <a:srgbClr val="3C4043"/>
                </a:solidFill>
                <a:effectLst/>
                <a:highlight>
                  <a:srgbClr val="D2E3FC"/>
                </a:highlight>
              </a:rPr>
              <a:t>optimizasyon</a:t>
            </a:r>
            <a:r>
              <a:rPr lang="en-US" dirty="0">
                <a:solidFill>
                  <a:srgbClr val="3C4043"/>
                </a:solidFill>
                <a:effectLst/>
                <a:highlight>
                  <a:srgbClr val="D2E3FC"/>
                </a:highlight>
              </a:rPr>
              <a:t> </a:t>
            </a:r>
            <a:r>
              <a:rPr lang="en-US" dirty="0" err="1">
                <a:solidFill>
                  <a:srgbClr val="3C4043"/>
                </a:solidFill>
                <a:effectLst/>
                <a:highlight>
                  <a:srgbClr val="D2E3FC"/>
                </a:highlight>
              </a:rPr>
              <a:t>sürecinde</a:t>
            </a:r>
            <a:r>
              <a:rPr lang="en-US" dirty="0">
                <a:solidFill>
                  <a:srgbClr val="3C4043"/>
                </a:solidFill>
                <a:effectLst/>
                <a:highlight>
                  <a:srgbClr val="D2E3FC"/>
                </a:highlight>
              </a:rPr>
              <a:t> </a:t>
            </a:r>
            <a:r>
              <a:rPr lang="en-US" dirty="0" err="1">
                <a:solidFill>
                  <a:srgbClr val="3C4043"/>
                </a:solidFill>
                <a:effectLst/>
                <a:highlight>
                  <a:srgbClr val="D2E3FC"/>
                </a:highlight>
              </a:rPr>
              <a:t>çok</a:t>
            </a:r>
            <a:r>
              <a:rPr lang="en-US" dirty="0">
                <a:solidFill>
                  <a:srgbClr val="3C4043"/>
                </a:solidFill>
                <a:effectLst/>
                <a:highlight>
                  <a:srgbClr val="D2E3FC"/>
                </a:highlight>
              </a:rPr>
              <a:t> </a:t>
            </a:r>
            <a:r>
              <a:rPr lang="en-US" dirty="0" err="1">
                <a:solidFill>
                  <a:srgbClr val="3C4043"/>
                </a:solidFill>
                <a:effectLst/>
                <a:highlight>
                  <a:srgbClr val="D2E3FC"/>
                </a:highlight>
              </a:rPr>
              <a:t>önemlidir</a:t>
            </a:r>
            <a:r>
              <a:rPr lang="en-US" dirty="0">
                <a:solidFill>
                  <a:srgbClr val="3C4043"/>
                </a:solidFill>
                <a:effectLst/>
                <a:highlight>
                  <a:srgbClr val="D2E3FC"/>
                </a:highlight>
              </a:rPr>
              <a:t> </a:t>
            </a:r>
            <a:r>
              <a:rPr lang="en-US" dirty="0" err="1">
                <a:solidFill>
                  <a:srgbClr val="3C4043"/>
                </a:solidFill>
                <a:effectLst/>
                <a:highlight>
                  <a:srgbClr val="D2E3FC"/>
                </a:highlight>
              </a:rPr>
              <a:t>çünkü</a:t>
            </a:r>
            <a:r>
              <a:rPr lang="en-US" dirty="0">
                <a:solidFill>
                  <a:srgbClr val="3C4043"/>
                </a:solidFill>
                <a:effectLst/>
                <a:highlight>
                  <a:srgbClr val="D2E3FC"/>
                </a:highlight>
              </a:rPr>
              <a:t> </a:t>
            </a:r>
            <a:r>
              <a:rPr lang="en-US" dirty="0" err="1">
                <a:solidFill>
                  <a:srgbClr val="3C4043"/>
                </a:solidFill>
                <a:effectLst/>
                <a:highlight>
                  <a:srgbClr val="D2E3FC"/>
                </a:highlight>
              </a:rPr>
              <a:t>istenen</a:t>
            </a:r>
            <a:r>
              <a:rPr lang="en-US" dirty="0">
                <a:solidFill>
                  <a:srgbClr val="3C4043"/>
                </a:solidFill>
                <a:effectLst/>
                <a:highlight>
                  <a:srgbClr val="D2E3FC"/>
                </a:highlight>
              </a:rPr>
              <a:t> </a:t>
            </a:r>
            <a:r>
              <a:rPr lang="en-US" dirty="0" err="1">
                <a:solidFill>
                  <a:srgbClr val="3C4043"/>
                </a:solidFill>
                <a:effectLst/>
                <a:highlight>
                  <a:srgbClr val="D2E3FC"/>
                </a:highlight>
              </a:rPr>
              <a:t>özelliklere</a:t>
            </a:r>
            <a:r>
              <a:rPr lang="en-US" dirty="0">
                <a:solidFill>
                  <a:srgbClr val="3C4043"/>
                </a:solidFill>
                <a:effectLst/>
                <a:highlight>
                  <a:srgbClr val="D2E3FC"/>
                </a:highlight>
              </a:rPr>
              <a:t> </a:t>
            </a:r>
            <a:r>
              <a:rPr lang="en-US" dirty="0" err="1">
                <a:solidFill>
                  <a:srgbClr val="3C4043"/>
                </a:solidFill>
                <a:effectLst/>
                <a:highlight>
                  <a:srgbClr val="D2E3FC"/>
                </a:highlight>
              </a:rPr>
              <a:t>sahip</a:t>
            </a:r>
            <a:r>
              <a:rPr lang="en-US" dirty="0">
                <a:solidFill>
                  <a:srgbClr val="3C4043"/>
                </a:solidFill>
                <a:effectLst/>
                <a:highlight>
                  <a:srgbClr val="D2E3FC"/>
                </a:highlight>
              </a:rPr>
              <a:t> yeni </a:t>
            </a:r>
            <a:r>
              <a:rPr lang="en-US" dirty="0" err="1">
                <a:solidFill>
                  <a:srgbClr val="3C4043"/>
                </a:solidFill>
                <a:effectLst/>
                <a:highlight>
                  <a:srgbClr val="D2E3FC"/>
                </a:highlight>
              </a:rPr>
              <a:t>moleküllerin</a:t>
            </a:r>
            <a:r>
              <a:rPr lang="en-US" dirty="0">
                <a:solidFill>
                  <a:srgbClr val="3C4043"/>
                </a:solidFill>
                <a:effectLst/>
                <a:highlight>
                  <a:srgbClr val="D2E3FC"/>
                </a:highlight>
              </a:rPr>
              <a:t> </a:t>
            </a:r>
            <a:r>
              <a:rPr lang="en-US" dirty="0" err="1">
                <a:solidFill>
                  <a:srgbClr val="3C4043"/>
                </a:solidFill>
                <a:effectLst/>
                <a:highlight>
                  <a:srgbClr val="D2E3FC"/>
                </a:highlight>
              </a:rPr>
              <a:t>üretilmesine</a:t>
            </a:r>
            <a:r>
              <a:rPr lang="en-US" dirty="0">
                <a:solidFill>
                  <a:srgbClr val="3C4043"/>
                </a:solidFill>
                <a:effectLst/>
                <a:highlight>
                  <a:srgbClr val="D2E3FC"/>
                </a:highlight>
              </a:rPr>
              <a:t> </a:t>
            </a:r>
            <a:r>
              <a:rPr lang="en-US" dirty="0" err="1">
                <a:solidFill>
                  <a:srgbClr val="3C4043"/>
                </a:solidFill>
                <a:effectLst/>
                <a:highlight>
                  <a:srgbClr val="D2E3FC"/>
                </a:highlight>
              </a:rPr>
              <a:t>olanak</a:t>
            </a:r>
            <a:r>
              <a:rPr lang="en-US" dirty="0">
                <a:solidFill>
                  <a:srgbClr val="3C4043"/>
                </a:solidFill>
                <a:effectLst/>
                <a:highlight>
                  <a:srgbClr val="D2E3FC"/>
                </a:highlight>
              </a:rPr>
              <a:t> </a:t>
            </a:r>
            <a:r>
              <a:rPr lang="en-US" dirty="0" err="1">
                <a:solidFill>
                  <a:srgbClr val="3C4043"/>
                </a:solidFill>
                <a:effectLst/>
                <a:highlight>
                  <a:srgbClr val="D2E3FC"/>
                </a:highlight>
              </a:rPr>
              <a:t>tanır</a:t>
            </a:r>
            <a:r>
              <a:rPr lang="en-US" dirty="0">
                <a:solidFill>
                  <a:srgbClr val="3C4043"/>
                </a:solidFill>
                <a:effectLst/>
                <a:highlight>
                  <a:srgbClr val="D2E3FC"/>
                </a:highlight>
              </a:rPr>
              <a:t> ve </a:t>
            </a:r>
            <a:r>
              <a:rPr lang="en-US" dirty="0" err="1">
                <a:solidFill>
                  <a:srgbClr val="3C4043"/>
                </a:solidFill>
                <a:effectLst/>
                <a:highlight>
                  <a:srgbClr val="D2E3FC"/>
                </a:highlight>
              </a:rPr>
              <a:t>böylece</a:t>
            </a:r>
            <a:r>
              <a:rPr lang="en-US" dirty="0">
                <a:solidFill>
                  <a:srgbClr val="3C4043"/>
                </a:solidFill>
                <a:effectLst/>
                <a:highlight>
                  <a:srgbClr val="D2E3FC"/>
                </a:highlight>
              </a:rPr>
              <a:t> </a:t>
            </a:r>
            <a:r>
              <a:rPr lang="en-US" dirty="0" err="1">
                <a:solidFill>
                  <a:srgbClr val="3C4043"/>
                </a:solidFill>
                <a:effectLst/>
                <a:highlight>
                  <a:srgbClr val="D2E3FC"/>
                </a:highlight>
              </a:rPr>
              <a:t>ilaç</a:t>
            </a:r>
            <a:r>
              <a:rPr lang="en-US" dirty="0">
                <a:solidFill>
                  <a:srgbClr val="3C4043"/>
                </a:solidFill>
                <a:effectLst/>
                <a:highlight>
                  <a:srgbClr val="D2E3FC"/>
                </a:highlight>
              </a:rPr>
              <a:t> </a:t>
            </a:r>
            <a:r>
              <a:rPr lang="en-US" dirty="0" err="1">
                <a:solidFill>
                  <a:srgbClr val="3C4043"/>
                </a:solidFill>
                <a:effectLst/>
                <a:highlight>
                  <a:srgbClr val="D2E3FC"/>
                </a:highlight>
              </a:rPr>
              <a:t>keşif</a:t>
            </a:r>
            <a:r>
              <a:rPr lang="en-US" dirty="0">
                <a:solidFill>
                  <a:srgbClr val="3C4043"/>
                </a:solidFill>
                <a:effectLst/>
                <a:highlight>
                  <a:srgbClr val="D2E3FC"/>
                </a:highlight>
              </a:rPr>
              <a:t> </a:t>
            </a:r>
            <a:r>
              <a:rPr lang="en-US" dirty="0" err="1">
                <a:solidFill>
                  <a:srgbClr val="3C4043"/>
                </a:solidFill>
                <a:effectLst/>
                <a:highlight>
                  <a:srgbClr val="D2E3FC"/>
                </a:highlight>
              </a:rPr>
              <a:t>sürecini</a:t>
            </a:r>
            <a:r>
              <a:rPr lang="en-US" dirty="0">
                <a:solidFill>
                  <a:srgbClr val="3C4043"/>
                </a:solidFill>
                <a:effectLst/>
                <a:highlight>
                  <a:srgbClr val="D2E3FC"/>
                </a:highlight>
              </a:rPr>
              <a:t> </a:t>
            </a:r>
            <a:r>
              <a:rPr lang="en-US" dirty="0" err="1">
                <a:solidFill>
                  <a:srgbClr val="3C4043"/>
                </a:solidFill>
                <a:effectLst/>
                <a:highlight>
                  <a:srgbClr val="D2E3FC"/>
                </a:highlight>
              </a:rPr>
              <a:t>hızlandırır</a:t>
            </a:r>
            <a:r>
              <a:rPr lang="en-US" dirty="0">
                <a:solidFill>
                  <a:srgbClr val="3C4043"/>
                </a:solidFill>
                <a:effectLst/>
                <a:highlight>
                  <a:srgbClr val="D2E3FC"/>
                </a:highlight>
              </a:rPr>
              <a:t>.</a:t>
            </a:r>
            <a:endParaRPr lang="en-US" dirty="0">
              <a:solidFill>
                <a:srgbClr val="3C4043"/>
              </a:solidFill>
              <a:effectLst/>
              <a:highlight>
                <a:srgbClr val="F5F5F5"/>
              </a:highlight>
            </a:endParaRPr>
          </a:p>
          <a:p>
            <a:endParaRPr lang="tr-TR" dirty="0"/>
          </a:p>
          <a:p>
            <a:endParaRPr lang="tr-TR" dirty="0"/>
          </a:p>
          <a:p>
            <a:r>
              <a:rPr lang="en-US" dirty="0"/>
              <a:t>Lead optimization involves modifying the lead compound to improve its properties. This can involve changes to improve potency, selectivity, and ADMET properties, among others. </a:t>
            </a:r>
            <a:r>
              <a:rPr lang="en-US" dirty="0" err="1"/>
              <a:t>Chemoinformatics</a:t>
            </a:r>
            <a:r>
              <a:rPr lang="en-US" dirty="0"/>
              <a:t>, the application of informatics methods to chemical data, has been integrated with ML/AI methods to increase the efficiency of this </a:t>
            </a:r>
            <a:r>
              <a:rPr lang="en-US" dirty="0" err="1"/>
              <a:t>process.This</a:t>
            </a:r>
            <a:r>
              <a:rPr lang="en-US" dirty="0"/>
              <a:t> figure shows a t-SNE projection, it visualizes the distribution of existing molecules from </a:t>
            </a:r>
            <a:r>
              <a:rPr lang="en-US" dirty="0" err="1"/>
              <a:t>ChEMBL</a:t>
            </a:r>
            <a:r>
              <a:rPr lang="en-US" dirty="0"/>
              <a:t> (blue) and AI-generated molecules (green), based on 7 physicochemical descriptors. This is a powerful way to compare and understand the chemical space covered by the original and generated molecules. The overlap of the distributions indicates that the AI model has learned to generate molecules that are similar to those in the </a:t>
            </a:r>
            <a:r>
              <a:rPr lang="en-US" dirty="0" err="1"/>
              <a:t>ChEMBL</a:t>
            </a:r>
            <a:r>
              <a:rPr lang="en-US" dirty="0"/>
              <a:t> database in terms of their physicochemical properties6 This is crucial in the lead optimization process as it allows for the generation of novel molecules with desired properties, thus expediting the drug discovery process.</a:t>
            </a:r>
          </a:p>
          <a:p>
            <a:endParaRPr lang="en-US"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16</a:t>
            </a:fld>
            <a:endParaRPr lang="pt-PT"/>
          </a:p>
        </p:txBody>
      </p:sp>
    </p:spTree>
    <p:extLst>
      <p:ext uri="{BB962C8B-B14F-4D97-AF65-F5344CB8AC3E}">
        <p14:creationId xmlns:p14="http://schemas.microsoft.com/office/powerpoint/2010/main" val="321550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Lütfen konu hakkında daha ayrıntılı bilgi edinmek için web sitemizde bulunan kitap ve diğer dokümanları inceleyiniz. </a:t>
            </a:r>
            <a:r>
              <a:rPr lang="tr-TR"/>
              <a:t>Aklınıza takılan veya anlaşılmayan hususlar için sosyal medya hesaplarımızı kullanabilirsiniz.</a:t>
            </a:r>
            <a:endParaRPr lang="tr-TR" dirty="0"/>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Sonuç olarak, </a:t>
            </a:r>
            <a:r>
              <a:rPr lang="tr-TR" sz="1200" dirty="0"/>
              <a:t>Yapay Zeka/ Makine Öğrenmesi </a:t>
            </a:r>
            <a:r>
              <a:rPr lang="tr-TR" dirty="0"/>
              <a:t>gibi bilgisayar tabanlı yöntemler, hedef tanımlamadan öncü optimizasyona kadar ilaç keşfinin çeşitli aşamalarında yardımcı olabilir. Ancak, bunların sınırlamaları vardır ve deneysel doğrulamanın yerini alamazlar. İlaç keşfinin geleceği muhtemelen hesaplamalı ve deneysel laboratuvar yöntemlerinin bir kombinasyonunu içermeye devam edecektir.</a:t>
            </a:r>
          </a:p>
        </p:txBody>
      </p:sp>
      <p:sp>
        <p:nvSpPr>
          <p:cNvPr id="4" name="Slayt Numarası Yer Tutucusu 3"/>
          <p:cNvSpPr>
            <a:spLocks noGrp="1"/>
          </p:cNvSpPr>
          <p:nvPr>
            <p:ph type="sldNum" sz="quarter" idx="5"/>
          </p:nvPr>
        </p:nvSpPr>
        <p:spPr/>
        <p:txBody>
          <a:bodyPr/>
          <a:lstStyle/>
          <a:p>
            <a:fld id="{A5D96E63-4A9B-FD47-9602-F3DE70DC30BB}" type="slidenum">
              <a:rPr lang="tr-TR" smtClean="0"/>
              <a:t>18</a:t>
            </a:fld>
            <a:endParaRPr lang="tr-TR"/>
          </a:p>
        </p:txBody>
      </p:sp>
    </p:spTree>
    <p:extLst>
      <p:ext uri="{BB962C8B-B14F-4D97-AF65-F5344CB8AC3E}">
        <p14:creationId xmlns:p14="http://schemas.microsoft.com/office/powerpoint/2010/main" val="1896426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 </a:t>
            </a:r>
            <a:r>
              <a:rPr lang="en-US" dirty="0" err="1"/>
              <a:t>sunumun</a:t>
            </a:r>
            <a:r>
              <a:rPr lang="en-US" dirty="0"/>
              <a:t> </a:t>
            </a:r>
            <a:r>
              <a:rPr lang="en-US" dirty="0" err="1"/>
              <a:t>sonunda</a:t>
            </a:r>
            <a:r>
              <a:rPr lang="en-US" dirty="0"/>
              <a:t>, </a:t>
            </a:r>
            <a:r>
              <a:rPr lang="en-US" dirty="0" err="1"/>
              <a:t>bilgisayar</a:t>
            </a:r>
            <a:r>
              <a:rPr lang="en-US" dirty="0"/>
              <a:t> </a:t>
            </a:r>
            <a:r>
              <a:rPr lang="en-US" dirty="0" err="1"/>
              <a:t>metodolojilerinin</a:t>
            </a:r>
            <a:r>
              <a:rPr lang="en-US" dirty="0"/>
              <a:t> </a:t>
            </a:r>
            <a:r>
              <a:rPr lang="en-US" dirty="0" err="1"/>
              <a:t>ilaç</a:t>
            </a:r>
            <a:r>
              <a:rPr lang="en-US" dirty="0"/>
              <a:t> </a:t>
            </a:r>
            <a:r>
              <a:rPr lang="en-US" dirty="0" err="1"/>
              <a:t>keşfinin</a:t>
            </a:r>
            <a:r>
              <a:rPr lang="en-US" dirty="0"/>
              <a:t> </a:t>
            </a:r>
            <a:r>
              <a:rPr lang="en-US" dirty="0" err="1"/>
              <a:t>verimliliğini</a:t>
            </a:r>
            <a:r>
              <a:rPr lang="en-US" dirty="0"/>
              <a:t> </a:t>
            </a:r>
            <a:r>
              <a:rPr lang="en-US" dirty="0" err="1"/>
              <a:t>nasıl</a:t>
            </a:r>
            <a:r>
              <a:rPr lang="en-US" dirty="0"/>
              <a:t> </a:t>
            </a:r>
            <a:r>
              <a:rPr lang="en-US" dirty="0" err="1"/>
              <a:t>artırabileceğine</a:t>
            </a:r>
            <a:r>
              <a:rPr lang="en-US" dirty="0"/>
              <a:t> </a:t>
            </a:r>
            <a:r>
              <a:rPr lang="en-US" dirty="0" err="1"/>
              <a:t>vurgu</a:t>
            </a:r>
            <a:r>
              <a:rPr lang="en-US" dirty="0"/>
              <a:t> </a:t>
            </a:r>
            <a:r>
              <a:rPr lang="en-US" dirty="0" err="1"/>
              <a:t>yapılarak</a:t>
            </a:r>
            <a:r>
              <a:rPr lang="en-US" dirty="0"/>
              <a:t>, yeni </a:t>
            </a:r>
            <a:r>
              <a:rPr lang="en-US" dirty="0" err="1"/>
              <a:t>bir</a:t>
            </a:r>
            <a:r>
              <a:rPr lang="en-US" dirty="0"/>
              <a:t> </a:t>
            </a:r>
            <a:r>
              <a:rPr lang="en-US" dirty="0" err="1"/>
              <a:t>ilaç</a:t>
            </a:r>
            <a:r>
              <a:rPr lang="en-US" dirty="0"/>
              <a:t> </a:t>
            </a:r>
            <a:r>
              <a:rPr lang="en-US" dirty="0" err="1"/>
              <a:t>elde</a:t>
            </a:r>
            <a:r>
              <a:rPr lang="en-US" dirty="0"/>
              <a:t> </a:t>
            </a:r>
            <a:r>
              <a:rPr lang="en-US" dirty="0" err="1"/>
              <a:t>etmek</a:t>
            </a:r>
            <a:r>
              <a:rPr lang="en-US" dirty="0"/>
              <a:t> </a:t>
            </a:r>
            <a:r>
              <a:rPr lang="en-US" dirty="0" err="1"/>
              <a:t>için</a:t>
            </a:r>
            <a:r>
              <a:rPr lang="en-US" dirty="0"/>
              <a:t> </a:t>
            </a:r>
            <a:r>
              <a:rPr lang="tr-TR" dirty="0"/>
              <a:t>gereken başından sonuna olan </a:t>
            </a:r>
            <a:r>
              <a:rPr lang="en-US" dirty="0" err="1"/>
              <a:t>genel</a:t>
            </a:r>
            <a:r>
              <a:rPr lang="en-US" dirty="0"/>
              <a:t> </a:t>
            </a:r>
            <a:r>
              <a:rPr lang="tr-TR" dirty="0"/>
              <a:t>süreci </a:t>
            </a:r>
            <a:r>
              <a:rPr lang="en-US" dirty="0" err="1"/>
              <a:t>daha</a:t>
            </a:r>
            <a:r>
              <a:rPr lang="en-US" dirty="0"/>
              <a:t> iyi </a:t>
            </a:r>
            <a:r>
              <a:rPr lang="en-US" dirty="0" err="1"/>
              <a:t>anlayacaksınız</a:t>
            </a:r>
            <a:r>
              <a:rPr lang="en-US" dirty="0"/>
              <a:t>. </a:t>
            </a:r>
            <a:r>
              <a:rPr lang="en-US" dirty="0" err="1"/>
              <a:t>Ayrıca</a:t>
            </a:r>
            <a:r>
              <a:rPr lang="en-US" dirty="0"/>
              <a:t>, </a:t>
            </a:r>
            <a:r>
              <a:rPr lang="en-US" dirty="0" err="1"/>
              <a:t>alandaki</a:t>
            </a:r>
            <a:r>
              <a:rPr lang="en-US" dirty="0"/>
              <a:t> </a:t>
            </a:r>
            <a:r>
              <a:rPr lang="en-US" dirty="0" err="1"/>
              <a:t>bazı</a:t>
            </a:r>
            <a:r>
              <a:rPr lang="en-US" dirty="0"/>
              <a:t> </a:t>
            </a:r>
            <a:r>
              <a:rPr lang="en-US" dirty="0" err="1"/>
              <a:t>temel</a:t>
            </a:r>
            <a:r>
              <a:rPr lang="en-US" dirty="0"/>
              <a:t> </a:t>
            </a:r>
            <a:r>
              <a:rPr lang="en-US" dirty="0" err="1"/>
              <a:t>terimleri</a:t>
            </a:r>
            <a:r>
              <a:rPr lang="en-US" dirty="0"/>
              <a:t> </a:t>
            </a:r>
            <a:r>
              <a:rPr lang="en-US" dirty="0" err="1"/>
              <a:t>tanımlayacağız</a:t>
            </a:r>
            <a:r>
              <a:rPr lang="en-US" dirty="0"/>
              <a:t> ve </a:t>
            </a:r>
            <a:r>
              <a:rPr lang="en-US" dirty="0" err="1"/>
              <a:t>ChEMBL</a:t>
            </a:r>
            <a:r>
              <a:rPr lang="en-US" dirty="0"/>
              <a:t> </a:t>
            </a:r>
            <a:r>
              <a:rPr lang="en-US" dirty="0" err="1"/>
              <a:t>gibi</a:t>
            </a:r>
            <a:r>
              <a:rPr lang="en-US" dirty="0"/>
              <a:t> </a:t>
            </a:r>
            <a:r>
              <a:rPr lang="en-US" dirty="0" err="1"/>
              <a:t>veritabanlarının</a:t>
            </a:r>
            <a:r>
              <a:rPr lang="en-US" dirty="0"/>
              <a:t> </a:t>
            </a:r>
            <a:r>
              <a:rPr lang="en-US" dirty="0" err="1"/>
              <a:t>rolünü</a:t>
            </a:r>
            <a:r>
              <a:rPr lang="en-US" dirty="0"/>
              <a:t> </a:t>
            </a:r>
            <a:r>
              <a:rPr lang="en-US" dirty="0" err="1"/>
              <a:t>tartışacağız</a:t>
            </a:r>
            <a:r>
              <a:rPr lang="en-US" dirty="0"/>
              <a:t>.</a:t>
            </a:r>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Evrensel bir gereklilik: Molekülden İlaca Projesi</a:t>
            </a:r>
          </a:p>
          <a:p>
            <a:pPr algn="ctr" defTabSz="685800"/>
            <a:r>
              <a:rPr lang="tr-TR" sz="1200" dirty="0">
                <a:solidFill>
                  <a:srgbClr val="54565A"/>
                </a:solidFill>
                <a:latin typeface="Roboto" panose="02000000000000000000" pitchFamily="2" charset="0"/>
              </a:rPr>
              <a:t> </a:t>
            </a:r>
            <a:r>
              <a:rPr lang="en-US" sz="1200" dirty="0">
                <a:solidFill>
                  <a:srgbClr val="54565A"/>
                </a:solidFill>
                <a:latin typeface="Roboto" panose="02000000000000000000" pitchFamily="2" charset="0"/>
              </a:rPr>
              <a:t>"Erasmus+ </a:t>
            </a:r>
            <a:r>
              <a:rPr lang="en-US" sz="1200" dirty="0" err="1">
                <a:solidFill>
                  <a:srgbClr val="54565A"/>
                </a:solidFill>
                <a:latin typeface="Roboto" panose="02000000000000000000" pitchFamily="2" charset="0"/>
              </a:rPr>
              <a:t>Programı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kapsamında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tarafından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desteklenmektedir</a:t>
            </a:r>
            <a:r>
              <a:rPr lang="en-US" sz="1200" dirty="0">
                <a:solidFill>
                  <a:srgbClr val="54565A"/>
                </a:solidFill>
                <a:latin typeface="Roboto" panose="02000000000000000000" pitchFamily="2" charset="0"/>
              </a:rPr>
              <a:t>. </a:t>
            </a:r>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Ancak b</a:t>
            </a:r>
            <a:r>
              <a:rPr lang="en-US" sz="1200" dirty="0" err="1">
                <a:solidFill>
                  <a:srgbClr val="54565A"/>
                </a:solidFill>
                <a:latin typeface="Roboto" panose="02000000000000000000" pitchFamily="2" charset="0"/>
              </a:rPr>
              <a:t>urada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yer</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alan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görüşlerden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ve Türkiye </a:t>
            </a:r>
            <a:r>
              <a:rPr lang="en-US" sz="1200" dirty="0" err="1">
                <a:solidFill>
                  <a:srgbClr val="54565A"/>
                </a:solidFill>
                <a:latin typeface="Roboto" panose="02000000000000000000" pitchFamily="2" charset="0"/>
              </a:rPr>
              <a:t>Ulusal</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Ajansı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sorumlu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tutulamaz</a:t>
            </a:r>
            <a:r>
              <a:rPr lang="en-US" sz="1200" dirty="0">
                <a:solidFill>
                  <a:srgbClr val="54565A"/>
                </a:solidFill>
                <a:latin typeface="Roboto" panose="02000000000000000000" pitchFamily="2" charset="0"/>
              </a:rPr>
              <a:t>."</a:t>
            </a:r>
            <a:endParaRPr lang="en-NL" sz="1200" dirty="0">
              <a:solidFill>
                <a:prstClr val="black"/>
              </a:solidFill>
              <a:latin typeface="Aptos" panose="02110004020202020204"/>
            </a:endParaRPr>
          </a:p>
          <a:p>
            <a:pPr marL="0" lvl="0" indent="0" algn="l" rtl="0">
              <a:spcBef>
                <a:spcPts val="0"/>
              </a:spcBef>
              <a:spcAft>
                <a:spcPts val="0"/>
              </a:spcAft>
              <a:buNone/>
            </a:pP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mj-lt"/>
              <a:buNone/>
            </a:pPr>
            <a:r>
              <a:rPr lang="tr-TR" sz="1200" dirty="0">
                <a:latin typeface="Arial" panose="020B0604020202020204" pitchFamily="34" charset="0"/>
                <a:cs typeface="Arial" panose="020B0604020202020204" pitchFamily="34" charset="0"/>
              </a:rPr>
              <a:t>Keşif aşamasının bu ikinci oturumunda biyoinformatiğin rolünü kavramaya çalışacağız. Bu kapsamda İlaç Keşfinin Bütüncül Sürecini kavramak amacıyla bir giriş yaptıktan sonra hedef Tanımlama, Tanımlama Bilgi Grafikleri, ADMET Özellikleri ve Veri tabanlarının Rolü konuları üzerinde duracağız.</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İlaç</a:t>
            </a:r>
            <a:r>
              <a:rPr lang="en-US" dirty="0"/>
              <a:t> </a:t>
            </a:r>
            <a:r>
              <a:rPr lang="en-US" dirty="0" err="1"/>
              <a:t>keşfi</a:t>
            </a:r>
            <a:r>
              <a:rPr lang="en-US" dirty="0"/>
              <a:t> </a:t>
            </a:r>
            <a:r>
              <a:rPr lang="en-US" dirty="0" err="1"/>
              <a:t>karmaşık</a:t>
            </a:r>
            <a:r>
              <a:rPr lang="en-US" dirty="0"/>
              <a:t> ve </a:t>
            </a:r>
            <a:r>
              <a:rPr lang="en-US" dirty="0" err="1"/>
              <a:t>maliyetli</a:t>
            </a:r>
            <a:r>
              <a:rPr lang="en-US" dirty="0"/>
              <a:t> </a:t>
            </a:r>
            <a:r>
              <a:rPr lang="en-US" dirty="0" err="1"/>
              <a:t>bir</a:t>
            </a:r>
            <a:r>
              <a:rPr lang="en-US" dirty="0"/>
              <a:t> </a:t>
            </a:r>
            <a:r>
              <a:rPr lang="en-US" dirty="0" err="1"/>
              <a:t>süreçtir</a:t>
            </a:r>
            <a:r>
              <a:rPr lang="en-US" dirty="0"/>
              <a:t>, yeni </a:t>
            </a:r>
            <a:r>
              <a:rPr lang="en-US" dirty="0" err="1"/>
              <a:t>bir</a:t>
            </a:r>
            <a:r>
              <a:rPr lang="en-US" dirty="0"/>
              <a:t> </a:t>
            </a:r>
            <a:r>
              <a:rPr lang="en-US" dirty="0" err="1"/>
              <a:t>ilacı</a:t>
            </a:r>
            <a:r>
              <a:rPr lang="en-US" dirty="0"/>
              <a:t> </a:t>
            </a:r>
            <a:r>
              <a:rPr lang="en-US" dirty="0" err="1"/>
              <a:t>pazara</a:t>
            </a:r>
            <a:r>
              <a:rPr lang="en-US" dirty="0"/>
              <a:t> </a:t>
            </a:r>
            <a:r>
              <a:rPr lang="en-US" dirty="0" err="1"/>
              <a:t>sunmak</a:t>
            </a:r>
            <a:r>
              <a:rPr lang="en-US" dirty="0"/>
              <a:t> </a:t>
            </a:r>
            <a:r>
              <a:rPr lang="en-US" dirty="0" err="1"/>
              <a:t>genellikle</a:t>
            </a:r>
            <a:r>
              <a:rPr lang="en-US" dirty="0"/>
              <a:t> </a:t>
            </a:r>
            <a:r>
              <a:rPr lang="en-US" dirty="0" err="1"/>
              <a:t>yıllar</a:t>
            </a:r>
            <a:r>
              <a:rPr lang="en-US" dirty="0"/>
              <a:t> ve </a:t>
            </a:r>
            <a:r>
              <a:rPr lang="en-US" dirty="0" err="1"/>
              <a:t>milyarlarca</a:t>
            </a:r>
            <a:r>
              <a:rPr lang="en-US" dirty="0"/>
              <a:t> </a:t>
            </a:r>
            <a:r>
              <a:rPr lang="en-US" dirty="0" err="1"/>
              <a:t>dolar</a:t>
            </a:r>
            <a:r>
              <a:rPr lang="en-US" dirty="0"/>
              <a:t> </a:t>
            </a:r>
            <a:r>
              <a:rPr lang="en-US" dirty="0" err="1"/>
              <a:t>alır</a:t>
            </a:r>
            <a:r>
              <a:rPr lang="en-US" dirty="0"/>
              <a:t>. </a:t>
            </a:r>
            <a:r>
              <a:rPr lang="en-US" dirty="0" err="1"/>
              <a:t>Yapay</a:t>
            </a:r>
            <a:r>
              <a:rPr lang="en-US" dirty="0"/>
              <a:t> </a:t>
            </a:r>
            <a:r>
              <a:rPr lang="en-US" dirty="0" err="1"/>
              <a:t>zeka</a:t>
            </a:r>
            <a:r>
              <a:rPr lang="en-US" dirty="0"/>
              <a:t>, </a:t>
            </a:r>
            <a:r>
              <a:rPr lang="en-US" dirty="0" err="1"/>
              <a:t>ilaç</a:t>
            </a:r>
            <a:r>
              <a:rPr lang="en-US" dirty="0"/>
              <a:t> </a:t>
            </a:r>
            <a:r>
              <a:rPr lang="en-US" dirty="0" err="1"/>
              <a:t>keşfinin</a:t>
            </a:r>
            <a:r>
              <a:rPr lang="en-US" dirty="0"/>
              <a:t> </a:t>
            </a:r>
            <a:r>
              <a:rPr lang="en-US" dirty="0" err="1"/>
              <a:t>çeşitli</a:t>
            </a:r>
            <a:r>
              <a:rPr lang="en-US" dirty="0"/>
              <a:t> </a:t>
            </a:r>
            <a:r>
              <a:rPr lang="en-US" dirty="0" err="1"/>
              <a:t>yönlerinde</a:t>
            </a:r>
            <a:r>
              <a:rPr lang="en-US" dirty="0"/>
              <a:t> </a:t>
            </a:r>
            <a:r>
              <a:rPr lang="en-US" dirty="0" err="1"/>
              <a:t>yardımcı</a:t>
            </a:r>
            <a:r>
              <a:rPr lang="en-US" dirty="0"/>
              <a:t> </a:t>
            </a:r>
            <a:r>
              <a:rPr lang="en-US" dirty="0" err="1"/>
              <a:t>olabilir</a:t>
            </a:r>
            <a:r>
              <a:rPr lang="en-US" dirty="0"/>
              <a:t>, </a:t>
            </a:r>
            <a:r>
              <a:rPr lang="en-US" dirty="0" err="1"/>
              <a:t>ancak</a:t>
            </a:r>
            <a:r>
              <a:rPr lang="en-US" dirty="0"/>
              <a:t> </a:t>
            </a:r>
            <a:r>
              <a:rPr lang="en-US" dirty="0" err="1"/>
              <a:t>sihirli</a:t>
            </a:r>
            <a:r>
              <a:rPr lang="en-US" dirty="0"/>
              <a:t> </a:t>
            </a:r>
            <a:r>
              <a:rPr lang="en-US" dirty="0" err="1"/>
              <a:t>bir</a:t>
            </a:r>
            <a:r>
              <a:rPr lang="en-US" dirty="0"/>
              <a:t> </a:t>
            </a:r>
            <a:r>
              <a:rPr lang="tr-TR" dirty="0"/>
              <a:t>değnek</a:t>
            </a:r>
            <a:r>
              <a:rPr lang="en-US" dirty="0"/>
              <a:t> </a:t>
            </a:r>
            <a:r>
              <a:rPr lang="en-US" dirty="0" err="1"/>
              <a:t>değildir</a:t>
            </a:r>
            <a:r>
              <a:rPr lang="en-US" dirty="0"/>
              <a:t>. </a:t>
            </a:r>
            <a:r>
              <a:rPr lang="en-US" dirty="0" err="1"/>
              <a:t>Doğru</a:t>
            </a:r>
            <a:r>
              <a:rPr lang="en-US" dirty="0"/>
              <a:t> </a:t>
            </a:r>
            <a:r>
              <a:rPr lang="en-US" dirty="0" err="1"/>
              <a:t>kullanıldığında</a:t>
            </a:r>
            <a:r>
              <a:rPr lang="en-US" dirty="0"/>
              <a:t>, </a:t>
            </a:r>
            <a:r>
              <a:rPr lang="en-US" dirty="0" err="1"/>
              <a:t>potansiyel</a:t>
            </a:r>
            <a:r>
              <a:rPr lang="en-US" dirty="0"/>
              <a:t> yeni </a:t>
            </a:r>
            <a:r>
              <a:rPr lang="en-US" dirty="0" err="1"/>
              <a:t>ilaçların</a:t>
            </a:r>
            <a:r>
              <a:rPr lang="en-US" dirty="0"/>
              <a:t> </a:t>
            </a:r>
            <a:r>
              <a:rPr lang="en-US" dirty="0" err="1"/>
              <a:t>tanımlanması</a:t>
            </a:r>
            <a:r>
              <a:rPr lang="en-US" dirty="0"/>
              <a:t> ve </a:t>
            </a:r>
            <a:r>
              <a:rPr lang="en-US" dirty="0" err="1"/>
              <a:t>optimizasyonunda</a:t>
            </a:r>
            <a:r>
              <a:rPr lang="en-US" dirty="0"/>
              <a:t> </a:t>
            </a:r>
            <a:r>
              <a:rPr lang="en-US" dirty="0" err="1"/>
              <a:t>önemli</a:t>
            </a:r>
            <a:r>
              <a:rPr lang="en-US" dirty="0"/>
              <a:t> </a:t>
            </a:r>
            <a:r>
              <a:rPr lang="en-US" dirty="0" err="1"/>
              <a:t>ölçüde</a:t>
            </a:r>
            <a:r>
              <a:rPr lang="en-US" dirty="0"/>
              <a:t> </a:t>
            </a:r>
            <a:r>
              <a:rPr lang="en-US" dirty="0" err="1"/>
              <a:t>yardımcı</a:t>
            </a:r>
            <a:r>
              <a:rPr lang="en-US" dirty="0"/>
              <a:t> </a:t>
            </a:r>
            <a:r>
              <a:rPr lang="en-US" dirty="0" err="1"/>
              <a:t>olabilen</a:t>
            </a:r>
            <a:r>
              <a:rPr lang="en-US" dirty="0"/>
              <a:t> </a:t>
            </a:r>
            <a:r>
              <a:rPr lang="en-US" dirty="0" err="1"/>
              <a:t>bir</a:t>
            </a:r>
            <a:r>
              <a:rPr lang="en-US" dirty="0"/>
              <a:t> </a:t>
            </a:r>
            <a:r>
              <a:rPr lang="en-US" dirty="0" err="1"/>
              <a:t>araçtır</a:t>
            </a:r>
            <a:r>
              <a:rPr lang="en-US" dirty="0"/>
              <a:t>.</a:t>
            </a:r>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4</a:t>
            </a:fld>
            <a:endParaRPr lang="pt-PT"/>
          </a:p>
        </p:txBody>
      </p:sp>
    </p:spTree>
    <p:extLst>
      <p:ext uri="{BB962C8B-B14F-4D97-AF65-F5344CB8AC3E}">
        <p14:creationId xmlns:p14="http://schemas.microsoft.com/office/powerpoint/2010/main" val="26954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İlaç</a:t>
            </a:r>
            <a:r>
              <a:rPr lang="en-US" dirty="0"/>
              <a:t> </a:t>
            </a:r>
            <a:r>
              <a:rPr lang="en-US" dirty="0" err="1"/>
              <a:t>keşfi</a:t>
            </a:r>
            <a:r>
              <a:rPr lang="en-US" dirty="0"/>
              <a:t> </a:t>
            </a:r>
            <a:r>
              <a:rPr lang="en-US" dirty="0" err="1"/>
              <a:t>dinamik</a:t>
            </a:r>
            <a:r>
              <a:rPr lang="en-US" dirty="0"/>
              <a:t> </a:t>
            </a:r>
            <a:r>
              <a:rPr lang="en-US" dirty="0" err="1"/>
              <a:t>bir</a:t>
            </a:r>
            <a:r>
              <a:rPr lang="en-US" dirty="0"/>
              <a:t> </a:t>
            </a:r>
            <a:r>
              <a:rPr lang="en-US" dirty="0" err="1"/>
              <a:t>süreçtir</a:t>
            </a:r>
            <a:r>
              <a:rPr lang="en-US" dirty="0"/>
              <a:t>. Her </a:t>
            </a:r>
            <a:r>
              <a:rPr lang="en-US" dirty="0" err="1"/>
              <a:t>yolun</a:t>
            </a:r>
            <a:r>
              <a:rPr lang="en-US" dirty="0"/>
              <a:t> </a:t>
            </a:r>
            <a:r>
              <a:rPr lang="en-US" dirty="0" err="1"/>
              <a:t>kendine</a:t>
            </a:r>
            <a:r>
              <a:rPr lang="en-US" dirty="0"/>
              <a:t> </a:t>
            </a:r>
            <a:r>
              <a:rPr lang="en-US" dirty="0" err="1"/>
              <a:t>özgü</a:t>
            </a:r>
            <a:r>
              <a:rPr lang="en-US" dirty="0"/>
              <a:t> </a:t>
            </a:r>
            <a:r>
              <a:rPr lang="en-US" dirty="0" err="1"/>
              <a:t>zorlukları</a:t>
            </a:r>
            <a:r>
              <a:rPr lang="en-US" dirty="0"/>
              <a:t> ve </a:t>
            </a:r>
            <a:r>
              <a:rPr lang="en-US" dirty="0" err="1"/>
              <a:t>ödülleri</a:t>
            </a:r>
            <a:r>
              <a:rPr lang="en-US" dirty="0"/>
              <a:t> </a:t>
            </a:r>
            <a:r>
              <a:rPr lang="en-US" dirty="0" err="1"/>
              <a:t>vardır</a:t>
            </a:r>
            <a:r>
              <a:rPr lang="en-US" dirty="0"/>
              <a:t>. </a:t>
            </a:r>
            <a:r>
              <a:rPr lang="en-US" dirty="0" err="1"/>
              <a:t>Olası</a:t>
            </a:r>
            <a:r>
              <a:rPr lang="en-US" dirty="0"/>
              <a:t> </a:t>
            </a:r>
            <a:r>
              <a:rPr lang="en-US" dirty="0" err="1"/>
              <a:t>ilaç</a:t>
            </a:r>
            <a:r>
              <a:rPr lang="en-US" dirty="0"/>
              <a:t> </a:t>
            </a:r>
            <a:r>
              <a:rPr lang="en-US" dirty="0" err="1"/>
              <a:t>keşfi</a:t>
            </a:r>
            <a:r>
              <a:rPr lang="en-US" dirty="0"/>
              <a:t> </a:t>
            </a:r>
            <a:r>
              <a:rPr lang="tr-TR" dirty="0"/>
              <a:t>sürecini </a:t>
            </a:r>
            <a:r>
              <a:rPr lang="en-US" dirty="0" err="1"/>
              <a:t>temsil</a:t>
            </a:r>
            <a:r>
              <a:rPr lang="en-US" dirty="0"/>
              <a:t> </a:t>
            </a:r>
            <a:r>
              <a:rPr lang="en-US" dirty="0" err="1"/>
              <a:t>eden</a:t>
            </a:r>
            <a:r>
              <a:rPr lang="en-US" dirty="0"/>
              <a:t> </a:t>
            </a:r>
            <a:r>
              <a:rPr lang="en-US" dirty="0" err="1"/>
              <a:t>bu</a:t>
            </a:r>
            <a:r>
              <a:rPr lang="en-US" dirty="0"/>
              <a:t> </a:t>
            </a:r>
            <a:r>
              <a:rPr lang="en-US" dirty="0" err="1"/>
              <a:t>diyagrama</a:t>
            </a:r>
            <a:r>
              <a:rPr lang="en-US" dirty="0"/>
              <a:t> </a:t>
            </a:r>
            <a:r>
              <a:rPr lang="en-US" dirty="0" err="1"/>
              <a:t>bir</a:t>
            </a:r>
            <a:r>
              <a:rPr lang="en-US" dirty="0"/>
              <a:t> </a:t>
            </a:r>
            <a:r>
              <a:rPr lang="en-US" dirty="0" err="1"/>
              <a:t>göz</a:t>
            </a:r>
            <a:r>
              <a:rPr lang="en-US" dirty="0"/>
              <a:t> </a:t>
            </a:r>
            <a:r>
              <a:rPr lang="en-US" dirty="0" err="1"/>
              <a:t>atalım</a:t>
            </a:r>
            <a:r>
              <a:rPr lang="en-US" dirty="0"/>
              <a:t>. </a:t>
            </a:r>
            <a:r>
              <a:rPr lang="en-US" dirty="0" err="1"/>
              <a:t>Sürekli</a:t>
            </a:r>
            <a:r>
              <a:rPr lang="en-US" dirty="0"/>
              <a:t> </a:t>
            </a:r>
            <a:r>
              <a:rPr lang="tr-TR" dirty="0"/>
              <a:t>çizgilerde de</a:t>
            </a:r>
            <a:r>
              <a:rPr lang="en-US" dirty="0"/>
              <a:t> </a:t>
            </a:r>
            <a:r>
              <a:rPr lang="en-US" dirty="0" err="1"/>
              <a:t>görebileceğiniz</a:t>
            </a:r>
            <a:r>
              <a:rPr lang="en-US" dirty="0"/>
              <a:t> </a:t>
            </a:r>
            <a:r>
              <a:rPr lang="tr-TR" dirty="0"/>
              <a:t>üzere</a:t>
            </a:r>
            <a:r>
              <a:rPr lang="en-US" dirty="0"/>
              <a:t>, </a:t>
            </a:r>
            <a:r>
              <a:rPr lang="en-US" dirty="0" err="1"/>
              <a:t>tipik</a:t>
            </a:r>
            <a:r>
              <a:rPr lang="en-US" dirty="0"/>
              <a:t> </a:t>
            </a:r>
            <a:r>
              <a:rPr lang="tr-TR" dirty="0"/>
              <a:t>olan bu süreç </a:t>
            </a:r>
            <a:r>
              <a:rPr lang="en-US" dirty="0" err="1"/>
              <a:t>Hedef</a:t>
            </a:r>
            <a:r>
              <a:rPr lang="en-US" dirty="0"/>
              <a:t> </a:t>
            </a:r>
            <a:r>
              <a:rPr lang="en-US" dirty="0" err="1"/>
              <a:t>tanımlama</a:t>
            </a:r>
            <a:r>
              <a:rPr lang="en-US" dirty="0"/>
              <a:t> </a:t>
            </a:r>
            <a:r>
              <a:rPr lang="en-US" dirty="0" err="1"/>
              <a:t>ile</a:t>
            </a:r>
            <a:r>
              <a:rPr lang="en-US" dirty="0"/>
              <a:t> </a:t>
            </a:r>
            <a:r>
              <a:rPr lang="en-US" dirty="0" err="1"/>
              <a:t>başlar</a:t>
            </a:r>
            <a:r>
              <a:rPr lang="en-US" dirty="0"/>
              <a:t>, </a:t>
            </a:r>
            <a:r>
              <a:rPr lang="en-US" dirty="0" err="1"/>
              <a:t>hedef</a:t>
            </a:r>
            <a:r>
              <a:rPr lang="en-US" dirty="0"/>
              <a:t> </a:t>
            </a:r>
            <a:r>
              <a:rPr lang="en-US" dirty="0" err="1"/>
              <a:t>doğrulamaya</a:t>
            </a:r>
            <a:r>
              <a:rPr lang="en-US" dirty="0"/>
              <a:t>, </a:t>
            </a:r>
            <a:r>
              <a:rPr lang="en-US" dirty="0" err="1"/>
              <a:t>ardından</a:t>
            </a:r>
            <a:r>
              <a:rPr lang="en-US" dirty="0"/>
              <a:t> </a:t>
            </a:r>
            <a:r>
              <a:rPr lang="en-US" dirty="0" err="1"/>
              <a:t>hedeften</a:t>
            </a:r>
            <a:r>
              <a:rPr lang="en-US" dirty="0"/>
              <a:t> </a:t>
            </a:r>
            <a:r>
              <a:rPr lang="tr-TR" dirty="0"/>
              <a:t>öncü moleküle</a:t>
            </a:r>
            <a:r>
              <a:rPr lang="en-US" dirty="0"/>
              <a:t>, </a:t>
            </a:r>
            <a:r>
              <a:rPr lang="tr-TR" dirty="0"/>
              <a:t>öncü molekülden lider moleküle</a:t>
            </a:r>
            <a:r>
              <a:rPr lang="en-US" dirty="0"/>
              <a:t>, </a:t>
            </a:r>
            <a:r>
              <a:rPr lang="en-US" dirty="0" err="1"/>
              <a:t>lider</a:t>
            </a:r>
            <a:r>
              <a:rPr lang="en-US" dirty="0"/>
              <a:t> </a:t>
            </a:r>
            <a:r>
              <a:rPr lang="tr-TR" dirty="0"/>
              <a:t>molekülün </a:t>
            </a:r>
            <a:r>
              <a:rPr lang="en-US" dirty="0" err="1"/>
              <a:t>optimizasyonuna</a:t>
            </a:r>
            <a:r>
              <a:rPr lang="en-US" dirty="0"/>
              <a:t> ve </a:t>
            </a:r>
            <a:r>
              <a:rPr lang="en-US" dirty="0" err="1"/>
              <a:t>klinik</a:t>
            </a:r>
            <a:r>
              <a:rPr lang="en-US" dirty="0"/>
              <a:t> </a:t>
            </a:r>
            <a:r>
              <a:rPr lang="en-US" dirty="0" err="1"/>
              <a:t>öncesi</a:t>
            </a:r>
            <a:r>
              <a:rPr lang="en-US" dirty="0"/>
              <a:t> </a:t>
            </a:r>
            <a:r>
              <a:rPr lang="en-US" dirty="0" err="1"/>
              <a:t>aşamalara</a:t>
            </a:r>
            <a:r>
              <a:rPr lang="en-US" dirty="0"/>
              <a:t> </a:t>
            </a:r>
            <a:r>
              <a:rPr lang="en-US" dirty="0" err="1"/>
              <a:t>geçer</a:t>
            </a:r>
            <a:r>
              <a:rPr lang="en-US" dirty="0"/>
              <a:t>. </a:t>
            </a:r>
            <a:r>
              <a:rPr lang="en-US" dirty="0" err="1"/>
              <a:t>Ancak</a:t>
            </a:r>
            <a:r>
              <a:rPr lang="en-US" dirty="0"/>
              <a:t>, </a:t>
            </a:r>
            <a:r>
              <a:rPr lang="en-US" dirty="0" err="1"/>
              <a:t>başarılı</a:t>
            </a:r>
            <a:r>
              <a:rPr lang="en-US" dirty="0"/>
              <a:t> </a:t>
            </a:r>
            <a:r>
              <a:rPr lang="en-US" dirty="0" err="1"/>
              <a:t>ilaçlar</a:t>
            </a:r>
            <a:r>
              <a:rPr lang="en-US" dirty="0"/>
              <a:t> </a:t>
            </a:r>
            <a:r>
              <a:rPr lang="en-US" dirty="0" err="1"/>
              <a:t>ürettiği</a:t>
            </a:r>
            <a:r>
              <a:rPr lang="en-US" dirty="0"/>
              <a:t> </a:t>
            </a:r>
            <a:r>
              <a:rPr lang="en-US" dirty="0" err="1"/>
              <a:t>gösterilen</a:t>
            </a:r>
            <a:r>
              <a:rPr lang="en-US" dirty="0"/>
              <a:t> </a:t>
            </a:r>
            <a:r>
              <a:rPr lang="en-US" dirty="0" err="1"/>
              <a:t>fenotipik</a:t>
            </a:r>
            <a:r>
              <a:rPr lang="en-US" dirty="0"/>
              <a:t> </a:t>
            </a:r>
            <a:r>
              <a:rPr lang="en-US" dirty="0" err="1"/>
              <a:t>tabanlı</a:t>
            </a:r>
            <a:r>
              <a:rPr lang="tr-TR" dirty="0"/>
              <a:t>, tesadüfe</a:t>
            </a:r>
            <a:r>
              <a:rPr lang="en-US" dirty="0"/>
              <a:t> </a:t>
            </a:r>
            <a:r>
              <a:rPr lang="en-US" dirty="0" err="1"/>
              <a:t>dayalı</a:t>
            </a:r>
            <a:r>
              <a:rPr lang="en-US" dirty="0"/>
              <a:t> </a:t>
            </a:r>
            <a:r>
              <a:rPr lang="tr-TR" dirty="0"/>
              <a:t>veya </a:t>
            </a:r>
            <a:r>
              <a:rPr lang="en-US" dirty="0" err="1"/>
              <a:t>hedef</a:t>
            </a:r>
            <a:r>
              <a:rPr lang="en-US" dirty="0"/>
              <a:t> </a:t>
            </a:r>
            <a:r>
              <a:rPr lang="en-US" dirty="0" err="1"/>
              <a:t>tabanlı</a:t>
            </a:r>
            <a:r>
              <a:rPr lang="en-US" dirty="0"/>
              <a:t> </a:t>
            </a:r>
            <a:r>
              <a:rPr lang="tr-TR" dirty="0"/>
              <a:t>gibi </a:t>
            </a:r>
            <a:r>
              <a:rPr lang="en-US" dirty="0" err="1"/>
              <a:t>farklı</a:t>
            </a:r>
            <a:r>
              <a:rPr lang="en-US" dirty="0"/>
              <a:t> </a:t>
            </a:r>
            <a:r>
              <a:rPr lang="en-US" dirty="0" err="1"/>
              <a:t>yaklaşımlar</a:t>
            </a:r>
            <a:r>
              <a:rPr lang="en-US" dirty="0"/>
              <a:t> </a:t>
            </a:r>
            <a:r>
              <a:rPr lang="tr-TR" dirty="0"/>
              <a:t>bulunmaktadır</a:t>
            </a:r>
            <a:r>
              <a:rPr lang="en-US" dirty="0"/>
              <a:t>.</a:t>
            </a:r>
          </a:p>
          <a:p>
            <a:endParaRPr lang="en-US" dirty="0"/>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5</a:t>
            </a:fld>
            <a:endParaRPr lang="pt-PT"/>
          </a:p>
        </p:txBody>
      </p:sp>
    </p:spTree>
    <p:extLst>
      <p:ext uri="{BB962C8B-B14F-4D97-AF65-F5344CB8AC3E}">
        <p14:creationId xmlns:p14="http://schemas.microsoft.com/office/powerpoint/2010/main" val="277403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İlaç</a:t>
            </a:r>
            <a:r>
              <a:rPr lang="en-US" dirty="0"/>
              <a:t> </a:t>
            </a:r>
            <a:r>
              <a:rPr lang="en-US" dirty="0" err="1"/>
              <a:t>keşfinin</a:t>
            </a:r>
            <a:r>
              <a:rPr lang="en-US" dirty="0"/>
              <a:t> her </a:t>
            </a:r>
            <a:r>
              <a:rPr lang="en-US" dirty="0" err="1"/>
              <a:t>aşaması</a:t>
            </a:r>
            <a:r>
              <a:rPr lang="en-US" dirty="0"/>
              <a:t>, </a:t>
            </a:r>
            <a:r>
              <a:rPr lang="en-US" dirty="0" err="1"/>
              <a:t>Hedef</a:t>
            </a:r>
            <a:r>
              <a:rPr lang="en-US" dirty="0"/>
              <a:t> </a:t>
            </a:r>
            <a:r>
              <a:rPr lang="en-US" dirty="0" err="1"/>
              <a:t>Kimliği</a:t>
            </a:r>
            <a:r>
              <a:rPr lang="en-US" dirty="0"/>
              <a:t>/</a:t>
            </a:r>
            <a:r>
              <a:rPr lang="en-US" dirty="0" err="1"/>
              <a:t>doğrulamadan</a:t>
            </a:r>
            <a:r>
              <a:rPr lang="en-US" dirty="0"/>
              <a:t> </a:t>
            </a:r>
            <a:r>
              <a:rPr lang="en-US" dirty="0" err="1"/>
              <a:t>Lider</a:t>
            </a:r>
            <a:r>
              <a:rPr lang="en-US" dirty="0"/>
              <a:t> </a:t>
            </a:r>
            <a:r>
              <a:rPr lang="en-US" dirty="0" err="1"/>
              <a:t>molekül</a:t>
            </a:r>
            <a:r>
              <a:rPr lang="en-US" dirty="0"/>
              <a:t> </a:t>
            </a:r>
            <a:r>
              <a:rPr lang="en-US" dirty="0" err="1"/>
              <a:t>optimizasyona</a:t>
            </a:r>
            <a:r>
              <a:rPr lang="en-US" dirty="0"/>
              <a:t> </a:t>
            </a:r>
            <a:r>
              <a:rPr lang="en-US" dirty="0" err="1"/>
              <a:t>kadar</a:t>
            </a:r>
            <a:r>
              <a:rPr lang="en-US" dirty="0"/>
              <a:t>, </a:t>
            </a:r>
            <a:r>
              <a:rPr lang="tr-TR" dirty="0"/>
              <a:t>Yapay Zeka</a:t>
            </a:r>
            <a:r>
              <a:rPr lang="en-US" dirty="0"/>
              <a:t>/M</a:t>
            </a:r>
            <a:r>
              <a:rPr lang="tr-TR" dirty="0" err="1"/>
              <a:t>akine</a:t>
            </a:r>
            <a:r>
              <a:rPr lang="tr-TR" dirty="0"/>
              <a:t> Öğrenmesin</a:t>
            </a:r>
            <a:r>
              <a:rPr lang="en-US" dirty="0"/>
              <a:t>den </a:t>
            </a:r>
            <a:r>
              <a:rPr lang="en-US" dirty="0" err="1"/>
              <a:t>faydalanabilir</a:t>
            </a:r>
            <a:r>
              <a:rPr lang="en-US" dirty="0"/>
              <a:t>. Bu </a:t>
            </a:r>
            <a:r>
              <a:rPr lang="en-US" dirty="0" err="1"/>
              <a:t>teknolojiler</a:t>
            </a:r>
            <a:r>
              <a:rPr lang="en-US" dirty="0"/>
              <a:t>, </a:t>
            </a:r>
            <a:r>
              <a:rPr lang="en-US" dirty="0" err="1"/>
              <a:t>süreci</a:t>
            </a:r>
            <a:r>
              <a:rPr lang="en-US" dirty="0"/>
              <a:t> </a:t>
            </a:r>
            <a:r>
              <a:rPr lang="en-US" dirty="0" err="1"/>
              <a:t>kolaylaştırmaya</a:t>
            </a:r>
            <a:r>
              <a:rPr lang="en-US" dirty="0"/>
              <a:t>, </a:t>
            </a:r>
            <a:r>
              <a:rPr lang="en-US" dirty="0" err="1"/>
              <a:t>umut</a:t>
            </a:r>
            <a:r>
              <a:rPr lang="en-US" dirty="0"/>
              <a:t> </a:t>
            </a:r>
            <a:r>
              <a:rPr lang="en-US" dirty="0" err="1"/>
              <a:t>vadeden</a:t>
            </a:r>
            <a:r>
              <a:rPr lang="en-US" dirty="0"/>
              <a:t> </a:t>
            </a:r>
            <a:r>
              <a:rPr lang="en-US" dirty="0" err="1"/>
              <a:t>hedefleri</a:t>
            </a:r>
            <a:r>
              <a:rPr lang="en-US" dirty="0"/>
              <a:t> ve </a:t>
            </a:r>
            <a:r>
              <a:rPr lang="en-US" dirty="0" err="1"/>
              <a:t>aday</a:t>
            </a:r>
            <a:r>
              <a:rPr lang="en-US" dirty="0"/>
              <a:t> </a:t>
            </a:r>
            <a:r>
              <a:rPr lang="en-US" dirty="0" err="1"/>
              <a:t>ilaçları</a:t>
            </a:r>
            <a:r>
              <a:rPr lang="en-US" dirty="0"/>
              <a:t> </a:t>
            </a:r>
            <a:r>
              <a:rPr lang="en-US" dirty="0" err="1"/>
              <a:t>daha</a:t>
            </a:r>
            <a:r>
              <a:rPr lang="en-US" dirty="0"/>
              <a:t> </a:t>
            </a:r>
            <a:r>
              <a:rPr lang="en-US" dirty="0" err="1"/>
              <a:t>hızlı</a:t>
            </a:r>
            <a:r>
              <a:rPr lang="en-US" dirty="0"/>
              <a:t> </a:t>
            </a:r>
            <a:r>
              <a:rPr lang="en-US" dirty="0" err="1"/>
              <a:t>belirlemeye</a:t>
            </a:r>
            <a:r>
              <a:rPr lang="en-US" dirty="0"/>
              <a:t> ve </a:t>
            </a:r>
            <a:r>
              <a:rPr lang="en-US" dirty="0" err="1"/>
              <a:t>geç</a:t>
            </a:r>
            <a:r>
              <a:rPr lang="en-US" dirty="0"/>
              <a:t> </a:t>
            </a:r>
            <a:r>
              <a:rPr lang="en-US" dirty="0" err="1"/>
              <a:t>aşamadaki</a:t>
            </a:r>
            <a:r>
              <a:rPr lang="en-US" dirty="0"/>
              <a:t> </a:t>
            </a:r>
            <a:r>
              <a:rPr lang="en-US" dirty="0" err="1"/>
              <a:t>başarısızlık</a:t>
            </a:r>
            <a:r>
              <a:rPr lang="en-US" dirty="0"/>
              <a:t> </a:t>
            </a:r>
            <a:r>
              <a:rPr lang="en-US" dirty="0" err="1"/>
              <a:t>riskini</a:t>
            </a:r>
            <a:r>
              <a:rPr lang="en-US" dirty="0"/>
              <a:t> </a:t>
            </a:r>
            <a:r>
              <a:rPr lang="en-US" dirty="0" err="1"/>
              <a:t>azaltmaya</a:t>
            </a:r>
            <a:r>
              <a:rPr lang="en-US" dirty="0"/>
              <a:t> </a:t>
            </a:r>
            <a:r>
              <a:rPr lang="en-US" dirty="0" err="1"/>
              <a:t>yardımcı</a:t>
            </a:r>
            <a:r>
              <a:rPr lang="en-US" dirty="0"/>
              <a:t> </a:t>
            </a:r>
            <a:r>
              <a:rPr lang="en-US" dirty="0" err="1"/>
              <a:t>olabilir</a:t>
            </a:r>
            <a:r>
              <a:rPr lang="en-US" dirty="0"/>
              <a:t>.</a:t>
            </a:r>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6</a:t>
            </a:fld>
            <a:endParaRPr lang="pt-PT"/>
          </a:p>
        </p:txBody>
      </p:sp>
    </p:spTree>
    <p:extLst>
      <p:ext uri="{BB962C8B-B14F-4D97-AF65-F5344CB8AC3E}">
        <p14:creationId xmlns:p14="http://schemas.microsoft.com/office/powerpoint/2010/main" val="422404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Hedef</a:t>
            </a:r>
            <a:r>
              <a:rPr lang="en-US" dirty="0"/>
              <a:t>, </a:t>
            </a:r>
            <a:r>
              <a:rPr lang="en-US" dirty="0" err="1"/>
              <a:t>bir</a:t>
            </a:r>
            <a:r>
              <a:rPr lang="en-US" dirty="0"/>
              <a:t> </a:t>
            </a:r>
            <a:r>
              <a:rPr lang="en-US" dirty="0" err="1"/>
              <a:t>grup</a:t>
            </a:r>
            <a:r>
              <a:rPr lang="en-US" dirty="0"/>
              <a:t> </a:t>
            </a:r>
            <a:r>
              <a:rPr lang="en-US" dirty="0" err="1"/>
              <a:t>bireyde</a:t>
            </a:r>
            <a:r>
              <a:rPr lang="en-US" dirty="0"/>
              <a:t> </a:t>
            </a:r>
            <a:r>
              <a:rPr lang="en-US" dirty="0" err="1"/>
              <a:t>bir</a:t>
            </a:r>
            <a:r>
              <a:rPr lang="en-US" dirty="0"/>
              <a:t> </a:t>
            </a:r>
            <a:r>
              <a:rPr lang="en-US" dirty="0" err="1"/>
              <a:t>hastalıkla</a:t>
            </a:r>
            <a:r>
              <a:rPr lang="en-US" dirty="0"/>
              <a:t> </a:t>
            </a:r>
            <a:r>
              <a:rPr lang="en-US" dirty="0" err="1"/>
              <a:t>ilişkili</a:t>
            </a:r>
            <a:r>
              <a:rPr lang="en-US" dirty="0"/>
              <a:t> </a:t>
            </a:r>
            <a:r>
              <a:rPr lang="en-US" dirty="0" err="1"/>
              <a:t>bir</a:t>
            </a:r>
            <a:r>
              <a:rPr lang="en-US" dirty="0"/>
              <a:t> </a:t>
            </a:r>
            <a:r>
              <a:rPr lang="en-US" dirty="0" err="1"/>
              <a:t>biyomoleküldür</a:t>
            </a:r>
            <a:r>
              <a:rPr lang="en-US" dirty="0"/>
              <a:t> ve </a:t>
            </a:r>
            <a:r>
              <a:rPr lang="en-US" dirty="0" err="1"/>
              <a:t>terapinin</a:t>
            </a:r>
            <a:r>
              <a:rPr lang="en-US" dirty="0"/>
              <a:t> </a:t>
            </a:r>
            <a:r>
              <a:rPr lang="en-US" dirty="0" err="1"/>
              <a:t>amaçlanan</a:t>
            </a:r>
            <a:r>
              <a:rPr lang="en-US" dirty="0"/>
              <a:t> </a:t>
            </a:r>
            <a:r>
              <a:rPr lang="en-US" dirty="0" err="1"/>
              <a:t>hedefidir</a:t>
            </a:r>
            <a:r>
              <a:rPr lang="en-US" dirty="0"/>
              <a:t>. </a:t>
            </a:r>
            <a:r>
              <a:rPr lang="en-US" dirty="0" err="1"/>
              <a:t>Başarıyı</a:t>
            </a:r>
            <a:r>
              <a:rPr lang="en-US" dirty="0"/>
              <a:t> </a:t>
            </a:r>
            <a:r>
              <a:rPr lang="en-US" dirty="0" err="1"/>
              <a:t>en</a:t>
            </a:r>
            <a:r>
              <a:rPr lang="en-US" dirty="0"/>
              <a:t> </a:t>
            </a:r>
            <a:r>
              <a:rPr lang="en-US" dirty="0" err="1"/>
              <a:t>üst</a:t>
            </a:r>
            <a:r>
              <a:rPr lang="en-US" dirty="0"/>
              <a:t> </a:t>
            </a:r>
            <a:r>
              <a:rPr lang="en-US" dirty="0" err="1"/>
              <a:t>düzeye</a:t>
            </a:r>
            <a:r>
              <a:rPr lang="en-US" dirty="0"/>
              <a:t> </a:t>
            </a:r>
            <a:r>
              <a:rPr lang="en-US" dirty="0" err="1"/>
              <a:t>çıkarmak</a:t>
            </a:r>
            <a:r>
              <a:rPr lang="en-US" dirty="0"/>
              <a:t> </a:t>
            </a:r>
            <a:r>
              <a:rPr lang="en-US" dirty="0" err="1"/>
              <a:t>için</a:t>
            </a:r>
            <a:r>
              <a:rPr lang="en-US" dirty="0"/>
              <a:t> </a:t>
            </a:r>
            <a:r>
              <a:rPr lang="en-US" dirty="0" err="1"/>
              <a:t>en</a:t>
            </a:r>
            <a:r>
              <a:rPr lang="en-US" dirty="0"/>
              <a:t> iyi </a:t>
            </a:r>
            <a:r>
              <a:rPr lang="en-US" dirty="0" err="1"/>
              <a:t>hedefi</a:t>
            </a:r>
            <a:r>
              <a:rPr lang="en-US" dirty="0"/>
              <a:t> </a:t>
            </a:r>
            <a:r>
              <a:rPr lang="en-US" dirty="0" err="1"/>
              <a:t>bulmak</a:t>
            </a:r>
            <a:r>
              <a:rPr lang="en-US" dirty="0"/>
              <a:t> </a:t>
            </a:r>
            <a:r>
              <a:rPr lang="en-US" dirty="0" err="1"/>
              <a:t>kritik</a:t>
            </a:r>
            <a:r>
              <a:rPr lang="en-US" dirty="0"/>
              <a:t> </a:t>
            </a:r>
            <a:r>
              <a:rPr lang="en-US" dirty="0" err="1"/>
              <a:t>öneme</a:t>
            </a:r>
            <a:r>
              <a:rPr lang="en-US" dirty="0"/>
              <a:t> </a:t>
            </a:r>
            <a:r>
              <a:rPr lang="en-US" dirty="0" err="1"/>
              <a:t>sahiptir</a:t>
            </a:r>
            <a:r>
              <a:rPr lang="en-US" dirty="0"/>
              <a:t>. Bu </a:t>
            </a:r>
            <a:r>
              <a:rPr lang="en-US" dirty="0" err="1"/>
              <a:t>süreç</a:t>
            </a:r>
            <a:r>
              <a:rPr lang="en-US" dirty="0"/>
              <a:t>, </a:t>
            </a:r>
            <a:r>
              <a:rPr lang="en-US" dirty="0" err="1"/>
              <a:t>hastalık</a:t>
            </a:r>
            <a:r>
              <a:rPr lang="en-US" dirty="0"/>
              <a:t> </a:t>
            </a:r>
            <a:r>
              <a:rPr lang="en-US" dirty="0" err="1"/>
              <a:t>patolojisi</a:t>
            </a:r>
            <a:r>
              <a:rPr lang="en-US" dirty="0"/>
              <a:t> ve </a:t>
            </a:r>
            <a:r>
              <a:rPr lang="en-US" dirty="0" err="1"/>
              <a:t>hastalık</a:t>
            </a:r>
            <a:r>
              <a:rPr lang="en-US" dirty="0"/>
              <a:t> </a:t>
            </a:r>
            <a:r>
              <a:rPr lang="en-US" dirty="0" err="1"/>
              <a:t>sürecinde</a:t>
            </a:r>
            <a:r>
              <a:rPr lang="en-US" dirty="0"/>
              <a:t> </a:t>
            </a:r>
            <a:r>
              <a:rPr lang="en-US" dirty="0" err="1"/>
              <a:t>farklı</a:t>
            </a:r>
            <a:r>
              <a:rPr lang="en-US" dirty="0"/>
              <a:t> </a:t>
            </a:r>
            <a:r>
              <a:rPr lang="en-US" dirty="0" err="1"/>
              <a:t>biyomoleküllerin</a:t>
            </a:r>
            <a:r>
              <a:rPr lang="en-US" dirty="0"/>
              <a:t> </a:t>
            </a:r>
            <a:r>
              <a:rPr lang="en-US" dirty="0" err="1"/>
              <a:t>rolü</a:t>
            </a:r>
            <a:r>
              <a:rPr lang="en-US" dirty="0"/>
              <a:t> </a:t>
            </a:r>
            <a:r>
              <a:rPr lang="en-US" dirty="0" err="1"/>
              <a:t>hakkında</a:t>
            </a:r>
            <a:r>
              <a:rPr lang="en-US" dirty="0"/>
              <a:t> </a:t>
            </a:r>
            <a:r>
              <a:rPr lang="en-US" dirty="0" err="1"/>
              <a:t>derin</a:t>
            </a:r>
            <a:r>
              <a:rPr lang="en-US" dirty="0"/>
              <a:t> </a:t>
            </a:r>
            <a:r>
              <a:rPr lang="en-US" dirty="0" err="1"/>
              <a:t>bir</a:t>
            </a:r>
            <a:r>
              <a:rPr lang="en-US" dirty="0"/>
              <a:t> </a:t>
            </a:r>
            <a:r>
              <a:rPr lang="en-US" dirty="0" err="1"/>
              <a:t>anlayış</a:t>
            </a:r>
            <a:r>
              <a:rPr lang="en-US" dirty="0"/>
              <a:t> </a:t>
            </a:r>
            <a:r>
              <a:rPr lang="en-US" dirty="0" err="1"/>
              <a:t>gerektirir</a:t>
            </a:r>
            <a:r>
              <a:rPr lang="en-US" dirty="0"/>
              <a:t>.</a:t>
            </a:r>
          </a:p>
          <a:p>
            <a:endParaRPr lang="pt-PT" dirty="0"/>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7</a:t>
            </a:fld>
            <a:endParaRPr lang="pt-PT"/>
          </a:p>
        </p:txBody>
      </p:sp>
    </p:spTree>
    <p:extLst>
      <p:ext uri="{BB962C8B-B14F-4D97-AF65-F5344CB8AC3E}">
        <p14:creationId xmlns:p14="http://schemas.microsoft.com/office/powerpoint/2010/main" val="8751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err="1"/>
              <a:t>Makine</a:t>
            </a:r>
            <a:r>
              <a:rPr lang="en-US" dirty="0"/>
              <a:t> </a:t>
            </a:r>
            <a:r>
              <a:rPr lang="en-US" dirty="0" err="1"/>
              <a:t>öğrenimi</a:t>
            </a:r>
            <a:r>
              <a:rPr lang="en-US" dirty="0"/>
              <a:t> ve </a:t>
            </a:r>
            <a:r>
              <a:rPr lang="en-US" dirty="0" err="1"/>
              <a:t>yapay</a:t>
            </a:r>
            <a:r>
              <a:rPr lang="en-US" dirty="0"/>
              <a:t> </a:t>
            </a:r>
            <a:r>
              <a:rPr lang="en-US" dirty="0" err="1"/>
              <a:t>zeka</a:t>
            </a:r>
            <a:r>
              <a:rPr lang="en-US" dirty="0"/>
              <a:t>, </a:t>
            </a:r>
            <a:r>
              <a:rPr lang="en-US" dirty="0" err="1"/>
              <a:t>hastalık</a:t>
            </a:r>
            <a:r>
              <a:rPr lang="en-US" dirty="0"/>
              <a:t> </a:t>
            </a:r>
            <a:r>
              <a:rPr lang="en-US" dirty="0" err="1"/>
              <a:t>hedefi</a:t>
            </a:r>
            <a:r>
              <a:rPr lang="en-US" dirty="0"/>
              <a:t> </a:t>
            </a:r>
            <a:r>
              <a:rPr lang="en-US" dirty="0" err="1"/>
              <a:t>tanımlaması</a:t>
            </a:r>
            <a:r>
              <a:rPr lang="en-US" dirty="0"/>
              <a:t> </a:t>
            </a:r>
            <a:r>
              <a:rPr lang="en-US" dirty="0" err="1"/>
              <a:t>için</a:t>
            </a:r>
            <a:r>
              <a:rPr lang="en-US" dirty="0"/>
              <a:t> </a:t>
            </a:r>
            <a:r>
              <a:rPr lang="en-US" dirty="0" err="1"/>
              <a:t>geniş</a:t>
            </a:r>
            <a:r>
              <a:rPr lang="en-US" dirty="0"/>
              <a:t> </a:t>
            </a:r>
            <a:r>
              <a:rPr lang="en-US" dirty="0" err="1"/>
              <a:t>verileri</a:t>
            </a:r>
            <a:r>
              <a:rPr lang="en-US" dirty="0"/>
              <a:t> </a:t>
            </a:r>
            <a:r>
              <a:rPr lang="en-US" dirty="0" err="1"/>
              <a:t>entegre</a:t>
            </a:r>
            <a:r>
              <a:rPr lang="en-US" dirty="0"/>
              <a:t> </a:t>
            </a:r>
            <a:r>
              <a:rPr lang="en-US" dirty="0" err="1"/>
              <a:t>ederek</a:t>
            </a:r>
            <a:r>
              <a:rPr lang="en-US" dirty="0"/>
              <a:t> </a:t>
            </a:r>
            <a:r>
              <a:rPr lang="en-US" dirty="0" err="1"/>
              <a:t>klasik</a:t>
            </a:r>
            <a:r>
              <a:rPr lang="en-US" dirty="0"/>
              <a:t>, </a:t>
            </a:r>
            <a:r>
              <a:rPr lang="en-US" dirty="0" err="1"/>
              <a:t>hipotez</a:t>
            </a:r>
            <a:r>
              <a:rPr lang="en-US" dirty="0"/>
              <a:t> </a:t>
            </a:r>
            <a:r>
              <a:rPr lang="en-US" dirty="0" err="1"/>
              <a:t>odaklı</a:t>
            </a:r>
            <a:r>
              <a:rPr lang="en-US" dirty="0"/>
              <a:t> </a:t>
            </a:r>
            <a:r>
              <a:rPr lang="en-US" dirty="0" err="1"/>
              <a:t>yaklaşımdan</a:t>
            </a:r>
            <a:r>
              <a:rPr lang="en-US" dirty="0"/>
              <a:t> </a:t>
            </a:r>
            <a:r>
              <a:rPr lang="en-US" dirty="0" err="1"/>
              <a:t>uzaklaşabilir</a:t>
            </a:r>
            <a:r>
              <a:rPr lang="en-US" dirty="0"/>
              <a:t>. Bu, </a:t>
            </a:r>
            <a:r>
              <a:rPr lang="tr-TR" dirty="0"/>
              <a:t>bir</a:t>
            </a:r>
            <a:r>
              <a:rPr lang="en-US" dirty="0"/>
              <a:t> </a:t>
            </a:r>
            <a:r>
              <a:rPr lang="en-US" dirty="0" err="1"/>
              <a:t>hazine</a:t>
            </a:r>
            <a:r>
              <a:rPr lang="en-US" dirty="0"/>
              <a:t> </a:t>
            </a:r>
            <a:r>
              <a:rPr lang="en-US" dirty="0" err="1"/>
              <a:t>haritasının</a:t>
            </a:r>
            <a:r>
              <a:rPr lang="en-US" dirty="0"/>
              <a:t> </a:t>
            </a:r>
            <a:r>
              <a:rPr lang="en-US" dirty="0" err="1"/>
              <a:t>kuşbakışı</a:t>
            </a:r>
            <a:r>
              <a:rPr lang="en-US" dirty="0"/>
              <a:t> </a:t>
            </a:r>
            <a:r>
              <a:rPr lang="en-US" dirty="0" err="1"/>
              <a:t>görünümüne</a:t>
            </a:r>
            <a:r>
              <a:rPr lang="en-US" dirty="0"/>
              <a:t> </a:t>
            </a:r>
            <a:r>
              <a:rPr lang="en-US" dirty="0" err="1"/>
              <a:t>sahip</a:t>
            </a:r>
            <a:r>
              <a:rPr lang="en-US" dirty="0"/>
              <a:t> </a:t>
            </a:r>
            <a:r>
              <a:rPr lang="en-US" dirty="0" err="1"/>
              <a:t>olmak</a:t>
            </a:r>
            <a:r>
              <a:rPr lang="en-US" dirty="0"/>
              <a:t> </a:t>
            </a:r>
            <a:r>
              <a:rPr lang="en-US" dirty="0" err="1"/>
              <a:t>gibidir</a:t>
            </a:r>
            <a:r>
              <a:rPr lang="en-US" dirty="0"/>
              <a:t>.</a:t>
            </a:r>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8</a:t>
            </a:fld>
            <a:endParaRPr lang="pt-PT"/>
          </a:p>
        </p:txBody>
      </p:sp>
    </p:spTree>
    <p:extLst>
      <p:ext uri="{BB962C8B-B14F-4D97-AF65-F5344CB8AC3E}">
        <p14:creationId xmlns:p14="http://schemas.microsoft.com/office/powerpoint/2010/main" val="45115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tr-TR" dirty="0"/>
              <a:t>Bu konuda, hedef tanımlamada yardımcı olan güçlü bir araç olan Bilgi Grafiklerini tartışmak için bir dakikanızı ayıralım. Bilgi Grafikleri varlıklar arasındaki ilişkileri yakalayan yapılandırılmış veri gösterimleridir. Her düğümün bir bilgi parçasını ve aralarındaki bağlantıların ilişkileri temsil ettiği, birbirine bağlı düğümlerden oluşan bir ağ hayal edin. Bu yapı, veri alma ve bilgi çıkarımını kolaylaştırarak yeni ilaç hedeflerinin keşfini teşvik eder. Kanser Bilgi Grafiği örneğine bir göz atın. Her nokta bir veri parçasını ve aralarındaki çizgiler ilişkileri temsil eder. Bu birbirine bağlı bilgi ağı, aksi takdirde gözden kaçabilecek kalıpları ve bağlantıları görmemizi sağlayarak olası ilaç hedeflerinin tanımlanmasına yardımcı olur. Çok miktarda çok modlu veriyi entegre ederek, Bilgi Grafikleri olası hedeflerin tüm manzarasına kuşbakışı bir görünüm sağlar ve klasik, hipotez odaklı yaklaşımdan uzaklaşarak daha bütünsel, veri odaklı bir metodolojiye doğru ilerler.</a:t>
            </a:r>
          </a:p>
        </p:txBody>
      </p:sp>
      <p:sp>
        <p:nvSpPr>
          <p:cNvPr id="4" name="Marcador de Posição do Número do Diapositivo 3"/>
          <p:cNvSpPr>
            <a:spLocks noGrp="1"/>
          </p:cNvSpPr>
          <p:nvPr>
            <p:ph type="sldNum" sz="quarter" idx="5"/>
          </p:nvPr>
        </p:nvSpPr>
        <p:spPr/>
        <p:txBody>
          <a:bodyPr/>
          <a:lstStyle/>
          <a:p>
            <a:fld id="{3FC94CB7-8AC0-4D70-8591-399EDB2CD9B1}" type="slidenum">
              <a:rPr lang="pt-PT" smtClean="0"/>
              <a:t>9</a:t>
            </a:fld>
            <a:endParaRPr lang="pt-PT"/>
          </a:p>
        </p:txBody>
      </p:sp>
    </p:spTree>
    <p:extLst>
      <p:ext uri="{BB962C8B-B14F-4D97-AF65-F5344CB8AC3E}">
        <p14:creationId xmlns:p14="http://schemas.microsoft.com/office/powerpoint/2010/main" val="353742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BCE3C-8C5D-E7FE-5C65-B5CC69B5592A}"/>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2C445EE-2EE8-9F0C-D75A-30D78EEAFBD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54E971E9-312F-1DDB-D2C4-0168ECBE237C}"/>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DACCA602-7D66-DFF2-6F29-F957E1CB8C2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0680B20-7AE0-A7CB-EF13-7A8F3360ACB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9857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035375-BBDE-D66A-8B12-B4660DA97C4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E914A3C-26C6-6364-74E8-38DE12C1F8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44C099A-19B3-5B8D-0D2B-BFB213AFFC46}"/>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1D8F0C0D-AC31-9BAB-2C0B-2096876CB78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1F5C63-C6C9-23A5-C6DE-9388285CAAC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12083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29F69E-079A-A53D-DA98-03CEF8C20B33}"/>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BC54788-A499-C118-4377-B0FC5D02C288}"/>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286E3FB-C923-C3AC-E7C3-FF8E4E827DA3}"/>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3D534628-3BC6-9750-520D-9CEE8975857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CA01F2-A3C8-EEB8-5B69-FEFB9AA844BE}"/>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869125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C15E90-B703-A500-4D3A-01C9508A4D2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6E72FB88-746B-59C4-5E4C-A998BDF02B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AFCB10AF-7444-E8D3-8EC6-BA6AFAED6A5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FFB4800-F0D8-9907-34A3-9E72CFEFAF63}"/>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6" name="Alt Bilgi Yer Tutucusu 5">
            <a:extLst>
              <a:ext uri="{FF2B5EF4-FFF2-40B4-BE49-F238E27FC236}">
                <a16:creationId xmlns:a16="http://schemas.microsoft.com/office/drawing/2014/main" id="{7749F789-986D-BC0A-BF3D-0B1A64B9F5B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EA9434B-E79B-D5C2-D78C-AA93E9EED33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469651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C8399-FF4B-AAA3-1E0B-FA53EA3EBCC7}"/>
              </a:ext>
            </a:extLst>
          </p:cNvPr>
          <p:cNvSpPr>
            <a:spLocks noGrp="1"/>
          </p:cNvSpPr>
          <p:nvPr>
            <p:ph type="title"/>
          </p:nvPr>
        </p:nvSpPr>
        <p:spPr>
          <a:xfrm>
            <a:off x="839788" y="365127"/>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3D93E712-5E6A-7DF2-A1A7-2147F593F70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DF83E34-FA4D-2E06-FB59-ABB3E633D019}"/>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EF106E7-1D46-B385-D624-A1E5391C027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A77729-31D2-E9C2-976E-07528D81D484}"/>
              </a:ext>
            </a:extLst>
          </p:cNvPr>
          <p:cNvSpPr>
            <a:spLocks noGrp="1"/>
          </p:cNvSpPr>
          <p:nvPr>
            <p:ph sz="quarter" idx="4"/>
          </p:nvPr>
        </p:nvSpPr>
        <p:spPr>
          <a:xfrm>
            <a:off x="6172201"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C8C4AB81-4720-DE31-6459-81F20A331115}"/>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8" name="Alt Bilgi Yer Tutucusu 7">
            <a:extLst>
              <a:ext uri="{FF2B5EF4-FFF2-40B4-BE49-F238E27FC236}">
                <a16:creationId xmlns:a16="http://schemas.microsoft.com/office/drawing/2014/main" id="{0C1A0F12-D01C-31D2-FF24-EB616E5CB84B}"/>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908CF511-AC43-5263-1016-A4FBC29D8AA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93220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FF337-CE6D-A0F4-1C1F-9C2F4F83A9CF}"/>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2856C571-764C-1F88-1019-1719A694694F}"/>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4" name="Alt Bilgi Yer Tutucusu 3">
            <a:extLst>
              <a:ext uri="{FF2B5EF4-FFF2-40B4-BE49-F238E27FC236}">
                <a16:creationId xmlns:a16="http://schemas.microsoft.com/office/drawing/2014/main" id="{B39CF309-3A73-BF06-87CF-C955000AE8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6359DF79-032B-412E-0DAA-061BE9B102F2}"/>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884443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524F69-0481-22A3-2889-E766AC1C4154}"/>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3" name="Alt Bilgi Yer Tutucusu 2">
            <a:extLst>
              <a:ext uri="{FF2B5EF4-FFF2-40B4-BE49-F238E27FC236}">
                <a16:creationId xmlns:a16="http://schemas.microsoft.com/office/drawing/2014/main" id="{31759607-07AF-BB88-3E1F-BF078990E1F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61C5F621-D344-B513-5ADA-88F4BED977E5}"/>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81270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DD982-9319-474F-1FCC-D277A00EEF5E}"/>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FE29BB7-441B-4F1D-06C1-4D0B897F28D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6243FDE0-2482-FEED-5286-4E0B981FB1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3170DF-FEBF-99A6-7EB5-CA51F060F5E7}"/>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6" name="Alt Bilgi Yer Tutucusu 5">
            <a:extLst>
              <a:ext uri="{FF2B5EF4-FFF2-40B4-BE49-F238E27FC236}">
                <a16:creationId xmlns:a16="http://schemas.microsoft.com/office/drawing/2014/main" id="{2C96B148-03B5-C72E-AA11-A8C3988897F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AD1568D6-A943-C557-D3EA-6DD6961BBA6F}"/>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83819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D6877-EC91-F94E-54DF-27E108C88675}"/>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60B81DE4-883B-015A-9013-6C5C18513B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etin Yer Tutucusu 3">
            <a:extLst>
              <a:ext uri="{FF2B5EF4-FFF2-40B4-BE49-F238E27FC236}">
                <a16:creationId xmlns:a16="http://schemas.microsoft.com/office/drawing/2014/main" id="{D88C6A1B-9D88-7B8E-42C4-7DD85F8C3DF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927ADC-5329-DBC7-B0C6-EFAC60B53F0E}"/>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6" name="Alt Bilgi Yer Tutucusu 5">
            <a:extLst>
              <a:ext uri="{FF2B5EF4-FFF2-40B4-BE49-F238E27FC236}">
                <a16:creationId xmlns:a16="http://schemas.microsoft.com/office/drawing/2014/main" id="{201A9D8E-F6C8-89F9-583B-07C2BEB2A17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0673E7B-E3F9-094B-4AE7-9E9DEB460640}"/>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508847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ABC63-5A28-ED09-800D-9C79AE32F059}"/>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1D25C07-7B0F-7514-6463-0B27ED4477B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56442A9-642C-FE30-8440-11059528BE1E}"/>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C7EC71C8-EB65-8897-7AD3-E308C58BCFA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ADEECC-6A6B-F2FE-E0D2-7B88CE827AA4}"/>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1334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4AFBE7D-21BE-13A7-920D-58E296DECD8D}"/>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CE7C31B9-88A4-9AF9-15B2-A6184140D7AE}"/>
              </a:ext>
            </a:extLst>
          </p:cNvPr>
          <p:cNvSpPr>
            <a:spLocks noGrp="1"/>
          </p:cNvSpPr>
          <p:nvPr>
            <p:ph type="body" orient="vert" idx="1"/>
          </p:nvPr>
        </p:nvSpPr>
        <p:spPr>
          <a:xfrm>
            <a:off x="838201"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B57E251-998C-BD00-5822-0614DE25D14E}"/>
              </a:ext>
            </a:extLst>
          </p:cNvPr>
          <p:cNvSpPr>
            <a:spLocks noGrp="1"/>
          </p:cNvSpPr>
          <p:nvPr>
            <p:ph type="dt" sz="half" idx="10"/>
          </p:nvPr>
        </p:nvSpPr>
        <p:spPr/>
        <p:txBody>
          <a:body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5B249E6D-87BB-6EE4-587A-4E1401CA9CE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1CADC51-6282-6331-8FC2-C3F944A2F897}"/>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759318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342900" lvl="0" indent="-171450" algn="l">
              <a:lnSpc>
                <a:spcPct val="100000"/>
              </a:lnSpc>
              <a:spcBef>
                <a:spcPts val="0"/>
              </a:spcBef>
              <a:spcAft>
                <a:spcPts val="0"/>
              </a:spcAft>
              <a:buClr>
                <a:schemeClr val="dk1"/>
              </a:buClr>
              <a:buSzPts val="1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410986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09/01/2024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09/01/2024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A55854-F887-F100-6F7C-5D22B7E419C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E5AAE2D-15DA-BF7D-3C05-950527D49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438CB7E-14D1-718B-B9E8-6998189BD5B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0F55121-A583-4E16-A877-5481352407F5}" type="datetimeFigureOut">
              <a:rPr lang="en-US" smtClean="0"/>
              <a:t>9/1/2024</a:t>
            </a:fld>
            <a:endParaRPr lang="en-US"/>
          </a:p>
        </p:txBody>
      </p:sp>
      <p:sp>
        <p:nvSpPr>
          <p:cNvPr id="5" name="Alt Bilgi Yer Tutucusu 4">
            <a:extLst>
              <a:ext uri="{FF2B5EF4-FFF2-40B4-BE49-F238E27FC236}">
                <a16:creationId xmlns:a16="http://schemas.microsoft.com/office/drawing/2014/main" id="{40B790F0-F129-40BC-AD8F-FCD5CB03CF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95920184-DCF0-95B6-9264-BD0FE66FC96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2856000-61D2-4BF9-B91A-6604AF4A0A5A}" type="slidenum">
              <a:rPr lang="en-US" smtClean="0"/>
              <a:t>‹#›</a:t>
            </a:fld>
            <a:endParaRPr lang="en-US"/>
          </a:p>
        </p:txBody>
      </p:sp>
    </p:spTree>
    <p:extLst>
      <p:ext uri="{BB962C8B-B14F-4D97-AF65-F5344CB8AC3E}">
        <p14:creationId xmlns:p14="http://schemas.microsoft.com/office/powerpoint/2010/main" val="1374440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jp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www.ebi.ac.uk/chembl/%3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doi.org/10.1093/nar/gkac1052" TargetMode="External"/><Relationship Id="rId4" Type="http://schemas.openxmlformats.org/officeDocument/2006/relationships/hyperlink" Target="https://link.springer.com/article/10.%201007/s12039-021-01995-2"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g"/><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6O0K.web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bstract network of node and mesh">
            <a:extLst>
              <a:ext uri="{FF2B5EF4-FFF2-40B4-BE49-F238E27FC236}">
                <a16:creationId xmlns:a16="http://schemas.microsoft.com/office/drawing/2014/main" id="{F772EE7F-DD73-2FF1-1847-64353E1BDB9A}"/>
              </a:ext>
            </a:extLst>
          </p:cNvPr>
          <p:cNvPicPr>
            <a:picLocks noChangeAspect="1"/>
          </p:cNvPicPr>
          <p:nvPr/>
        </p:nvPicPr>
        <p:blipFill rotWithShape="1">
          <a:blip r:embed="rId3"/>
          <a:srcRect t="1059" b="23941"/>
          <a:stretch/>
        </p:blipFill>
        <p:spPr>
          <a:xfrm>
            <a:off x="-3048" y="10"/>
            <a:ext cx="12191999"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2" y="3091928"/>
            <a:ext cx="10819259" cy="2387600"/>
          </a:xfrm>
        </p:spPr>
        <p:txBody>
          <a:bodyPr>
            <a:normAutofit/>
          </a:bodyPr>
          <a:lstStyle/>
          <a:p>
            <a:pPr algn="l"/>
            <a:r>
              <a:rPr lang="tr-TR" b="1" dirty="0">
                <a:solidFill>
                  <a:schemeClr val="bg1"/>
                </a:solidFill>
              </a:rPr>
              <a:t>KEŞİF: </a:t>
            </a:r>
            <a:br>
              <a:rPr lang="tr-TR" b="1" dirty="0">
                <a:solidFill>
                  <a:schemeClr val="bg1"/>
                </a:solidFill>
              </a:rPr>
            </a:br>
            <a:r>
              <a:rPr lang="tr-TR" b="1" dirty="0">
                <a:solidFill>
                  <a:schemeClr val="bg1"/>
                </a:solidFill>
              </a:rPr>
              <a:t>Biyoinformatik </a:t>
            </a:r>
            <a:endParaRPr lang="en-US" b="1"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tr-TR" sz="3200" b="1" dirty="0">
                <a:solidFill>
                  <a:schemeClr val="bg1"/>
                </a:solidFill>
              </a:rPr>
              <a:t>Bilgisayar Destekli İlaç Keşfi</a:t>
            </a:r>
            <a:endParaRPr lang="tr-TR" sz="3200" dirty="0">
              <a:solidFill>
                <a:schemeClr val="bg1"/>
              </a:solidFill>
            </a:endParaRP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2000" b="1" dirty="0">
                <a:solidFill>
                  <a:srgbClr val="FFFFFF"/>
                </a:solidFill>
              </a:rPr>
              <a:t>Prof. Dr. </a:t>
            </a:r>
            <a:r>
              <a:rPr lang="tr-TR" sz="2000" b="1" dirty="0" err="1">
                <a:solidFill>
                  <a:srgbClr val="FFFFFF"/>
                </a:solidFill>
              </a:rPr>
              <a:t>Nuno</a:t>
            </a:r>
            <a:r>
              <a:rPr lang="tr-TR" sz="2000" b="1">
                <a:solidFill>
                  <a:srgbClr val="FFFFFF"/>
                </a:solidFill>
              </a:rPr>
              <a:t> S. OSORIO</a:t>
            </a:r>
            <a:endParaRPr lang="tr-TR" sz="2000" b="1" dirty="0">
              <a:solidFill>
                <a:srgbClr val="FFFFFF"/>
              </a:solidFill>
            </a:endParaRPr>
          </a:p>
        </p:txBody>
      </p:sp>
      <p:pic>
        <p:nvPicPr>
          <p:cNvPr id="7" name="Resim 6">
            <a:extLst>
              <a:ext uri="{FF2B5EF4-FFF2-40B4-BE49-F238E27FC236}">
                <a16:creationId xmlns:a16="http://schemas.microsoft.com/office/drawing/2014/main" id="{F3AFB0A4-4AE3-7E7C-E8BD-A0C97BF4E7CB}"/>
              </a:ext>
            </a:extLst>
          </p:cNvPr>
          <p:cNvPicPr>
            <a:picLocks noChangeAspect="1"/>
          </p:cNvPicPr>
          <p:nvPr/>
        </p:nvPicPr>
        <p:blipFill>
          <a:blip r:embed="rId4"/>
          <a:stretch>
            <a:fillRect/>
          </a:stretch>
        </p:blipFill>
        <p:spPr>
          <a:xfrm>
            <a:off x="209801" y="137846"/>
            <a:ext cx="11766300" cy="999831"/>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5" y="639520"/>
            <a:ext cx="4558757" cy="1719072"/>
          </a:xfrm>
          <a:prstGeom prst="rect">
            <a:avLst/>
          </a:prstGeom>
        </p:spPr>
        <p:txBody>
          <a:bodyPr vert="horz" lIns="91440" tIns="45720" rIns="91440" bIns="45720" rtlCol="0" anchor="ctr">
            <a:noAutofit/>
          </a:bodyPr>
          <a:lstStyle/>
          <a:p>
            <a:pPr marL="151654"/>
            <a:r>
              <a:rPr lang="tr-TR" sz="4000" b="1" dirty="0">
                <a:latin typeface="Calibri" panose="020F0502020204030204" pitchFamily="34" charset="0"/>
                <a:ea typeface="Calibri" panose="020F0502020204030204" pitchFamily="34" charset="0"/>
                <a:cs typeface="Calibri" panose="020F0502020204030204" pitchFamily="34" charset="0"/>
              </a:rPr>
              <a:t>Hedeften Öncü Molekül ve Lider Moleküle</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a:blip r:embed="rId3" cstate="print"/>
          <a:stretch>
            <a:fillRect/>
          </a:stretch>
        </p:blipFill>
        <p:spPr>
          <a:xfrm>
            <a:off x="5432611" y="639520"/>
            <a:ext cx="6516470" cy="5577840"/>
          </a:xfrm>
          <a:prstGeom prst="rect">
            <a:avLst/>
          </a:prstGeom>
        </p:spPr>
      </p:pic>
      <p:sp>
        <p:nvSpPr>
          <p:cNvPr id="14" name="TextBox 13">
            <a:extLst>
              <a:ext uri="{FF2B5EF4-FFF2-40B4-BE49-F238E27FC236}">
                <a16:creationId xmlns:a16="http://schemas.microsoft.com/office/drawing/2014/main" id="{5C36D251-A714-BA4C-F64D-076B78811CFC}"/>
              </a:ext>
            </a:extLst>
          </p:cNvPr>
          <p:cNvSpPr txBox="1"/>
          <p:nvPr/>
        </p:nvSpPr>
        <p:spPr>
          <a:xfrm>
            <a:off x="7028328" y="6337547"/>
            <a:ext cx="4532737" cy="461665"/>
          </a:xfrm>
          <a:prstGeom prst="rect">
            <a:avLst/>
          </a:prstGeom>
          <a:noFill/>
        </p:spPr>
        <p:txBody>
          <a:bodyPr wrap="square">
            <a:spAutoFit/>
          </a:bodyPr>
          <a:lstStyle>
            <a:defPPr>
              <a:defRPr lang="en-NL"/>
            </a:defPPr>
            <a:lvl1pPr>
              <a:defRPr sz="1200">
                <a:latin typeface="Arial MT"/>
                <a:cs typeface="Arial MT"/>
              </a:defRPr>
            </a:lvl1pPr>
          </a:lstStyle>
          <a:p>
            <a:r>
              <a:rPr lang="pt-PT" dirty="0">
                <a:latin typeface="Arial" panose="020B0604020202020204" pitchFamily="34" charset="0"/>
                <a:cs typeface="Arial" panose="020B0604020202020204" pitchFamily="34" charset="0"/>
              </a:rPr>
              <a:t>PDB ID: 6O0K (BCL-2'nin venetoklaks ile yapısı). Kaynak: Nuno S. Osorio tarafından Mol*Viewer kullanılarak oluşturulmuştur</a:t>
            </a:r>
          </a:p>
        </p:txBody>
      </p:sp>
      <p:sp>
        <p:nvSpPr>
          <p:cNvPr id="3" name="object 3"/>
          <p:cNvSpPr txBox="1"/>
          <p:nvPr/>
        </p:nvSpPr>
        <p:spPr>
          <a:xfrm>
            <a:off x="630934" y="2807208"/>
            <a:ext cx="5254961" cy="3754240"/>
          </a:xfrm>
          <a:prstGeom prst="rect">
            <a:avLst/>
          </a:prstGeom>
        </p:spPr>
        <p:txBody>
          <a:bodyPr vert="horz" lIns="91440" tIns="45720" rIns="91440" bIns="45720" rtlCol="0" anchor="t">
            <a:normAutofit/>
          </a:bodyPr>
          <a:lstStyle>
            <a:defPPr>
              <a:defRPr lang="en-NL"/>
            </a:defPPr>
            <a:lvl1pPr marL="367728" marR="101998" indent="-228600">
              <a:lnSpc>
                <a:spcPct val="90000"/>
              </a:lnSpc>
              <a:spcBef>
                <a:spcPts val="116"/>
              </a:spcBef>
              <a:buFont typeface="Arial" panose="020B0604020202020204" pitchFamily="34" charset="0"/>
              <a:buChar char="•"/>
              <a:tabLst>
                <a:tab pos="373096" algn="l"/>
              </a:tabLst>
              <a:defRPr sz="2400"/>
            </a:lvl1pPr>
            <a:lvl2pPr marL="824928" marR="101998" lvl="1" indent="-228600">
              <a:lnSpc>
                <a:spcPct val="90000"/>
              </a:lnSpc>
              <a:spcBef>
                <a:spcPts val="116"/>
              </a:spcBef>
              <a:buFont typeface="Arial" panose="020B0604020202020204" pitchFamily="34" charset="0"/>
              <a:buChar char="•"/>
              <a:tabLst>
                <a:tab pos="373096" algn="l"/>
              </a:tabLst>
              <a:defRPr sz="2400" spc="11"/>
            </a:lvl2pPr>
          </a:lstStyle>
          <a:p>
            <a:pPr>
              <a:lnSpc>
                <a:spcPct val="100000"/>
              </a:lnSpc>
              <a:spcBef>
                <a:spcPts val="0"/>
              </a:spcBef>
              <a:spcAft>
                <a:spcPts val="600"/>
              </a:spcAft>
            </a:pPr>
            <a:r>
              <a:rPr lang="en-US" dirty="0"/>
              <a:t>Bir </a:t>
            </a:r>
            <a:r>
              <a:rPr lang="en-US" dirty="0" err="1"/>
              <a:t>hedef</a:t>
            </a:r>
            <a:r>
              <a:rPr lang="en-US" dirty="0"/>
              <a:t> </a:t>
            </a:r>
            <a:r>
              <a:rPr lang="en-US" dirty="0" err="1"/>
              <a:t>belirledikten</a:t>
            </a:r>
            <a:r>
              <a:rPr lang="en-US" dirty="0"/>
              <a:t> </a:t>
            </a:r>
            <a:r>
              <a:rPr lang="en-US" dirty="0" err="1"/>
              <a:t>sonra</a:t>
            </a:r>
            <a:r>
              <a:rPr lang="en-US" dirty="0"/>
              <a:t>, </a:t>
            </a:r>
            <a:r>
              <a:rPr lang="en-US" dirty="0" err="1"/>
              <a:t>bir</a:t>
            </a:r>
            <a:r>
              <a:rPr lang="en-US" dirty="0"/>
              <a:t> </a:t>
            </a:r>
            <a:r>
              <a:rPr lang="en-US" dirty="0" err="1"/>
              <a:t>sonraki</a:t>
            </a:r>
            <a:r>
              <a:rPr lang="en-US" dirty="0"/>
              <a:t> </a:t>
            </a:r>
            <a:r>
              <a:rPr lang="en-US" dirty="0" err="1"/>
              <a:t>adım</a:t>
            </a:r>
            <a:r>
              <a:rPr lang="en-US" dirty="0"/>
              <a:t> </a:t>
            </a:r>
            <a:r>
              <a:rPr lang="tr-TR" b="1" u="sng" dirty="0"/>
              <a:t>öncü bir molekül</a:t>
            </a:r>
            <a:r>
              <a:rPr lang="en-US" dirty="0"/>
              <a:t> </a:t>
            </a:r>
            <a:r>
              <a:rPr lang="en-US" dirty="0" err="1"/>
              <a:t>bulmaktır</a:t>
            </a:r>
            <a:endParaRPr lang="tr-TR" dirty="0"/>
          </a:p>
          <a:p>
            <a:pPr marL="596328" lvl="1" indent="0">
              <a:lnSpc>
                <a:spcPct val="100000"/>
              </a:lnSpc>
              <a:spcBef>
                <a:spcPts val="0"/>
              </a:spcBef>
              <a:spcAft>
                <a:spcPts val="600"/>
              </a:spcAft>
              <a:buNone/>
            </a:pPr>
            <a:r>
              <a:rPr lang="tr-TR" sz="2000" dirty="0"/>
              <a:t>Öncü molekül</a:t>
            </a:r>
            <a:r>
              <a:rPr lang="en-US" sz="2000" dirty="0"/>
              <a:t>, </a:t>
            </a:r>
            <a:r>
              <a:rPr lang="en-US" sz="2000" dirty="0" err="1"/>
              <a:t>hedefe</a:t>
            </a:r>
            <a:r>
              <a:rPr lang="en-US" sz="2000" dirty="0"/>
              <a:t> </a:t>
            </a:r>
            <a:r>
              <a:rPr lang="en-US" sz="2000" dirty="0" err="1"/>
              <a:t>karşı</a:t>
            </a:r>
            <a:r>
              <a:rPr lang="en-US" sz="2000" dirty="0"/>
              <a:t> </a:t>
            </a:r>
            <a:r>
              <a:rPr lang="en-US" sz="2000" dirty="0" err="1"/>
              <a:t>aktivite</a:t>
            </a:r>
            <a:r>
              <a:rPr lang="en-US" sz="2000" dirty="0"/>
              <a:t> </a:t>
            </a:r>
            <a:r>
              <a:rPr lang="en-US" sz="2000" dirty="0" err="1"/>
              <a:t>gösteren</a:t>
            </a:r>
            <a:r>
              <a:rPr lang="en-US" sz="2000" dirty="0"/>
              <a:t> </a:t>
            </a:r>
            <a:r>
              <a:rPr lang="en-US" sz="2000" dirty="0" err="1"/>
              <a:t>bir</a:t>
            </a:r>
            <a:r>
              <a:rPr lang="en-US" sz="2000" dirty="0"/>
              <a:t> </a:t>
            </a:r>
            <a:r>
              <a:rPr lang="en-US" sz="2000" dirty="0" err="1"/>
              <a:t>bileşiktir</a:t>
            </a:r>
            <a:r>
              <a:rPr lang="en-US" sz="2000" dirty="0"/>
              <a:t>.</a:t>
            </a:r>
            <a:endParaRPr lang="tr-TR" sz="2000" dirty="0"/>
          </a:p>
          <a:p>
            <a:pPr>
              <a:lnSpc>
                <a:spcPct val="100000"/>
              </a:lnSpc>
              <a:spcBef>
                <a:spcPts val="0"/>
              </a:spcBef>
              <a:spcAft>
                <a:spcPts val="600"/>
              </a:spcAft>
            </a:pPr>
            <a:r>
              <a:rPr lang="en-US" dirty="0" err="1"/>
              <a:t>Umut</a:t>
            </a:r>
            <a:r>
              <a:rPr lang="en-US" dirty="0"/>
              <a:t> </a:t>
            </a:r>
            <a:r>
              <a:rPr lang="en-US" dirty="0" err="1"/>
              <a:t>verici</a:t>
            </a:r>
            <a:r>
              <a:rPr lang="en-US" dirty="0"/>
              <a:t> </a:t>
            </a:r>
            <a:r>
              <a:rPr lang="en-US" dirty="0" err="1"/>
              <a:t>ilaç</a:t>
            </a:r>
            <a:r>
              <a:rPr lang="en-US" dirty="0"/>
              <a:t> </a:t>
            </a:r>
            <a:r>
              <a:rPr lang="en-US" dirty="0" err="1"/>
              <a:t>benzeri</a:t>
            </a:r>
            <a:r>
              <a:rPr lang="en-US" dirty="0"/>
              <a:t> </a:t>
            </a:r>
            <a:r>
              <a:rPr lang="en-US" dirty="0" err="1"/>
              <a:t>özelliklere</a:t>
            </a:r>
            <a:r>
              <a:rPr lang="en-US" dirty="0"/>
              <a:t> ve </a:t>
            </a:r>
            <a:r>
              <a:rPr lang="en-US" dirty="0" err="1"/>
              <a:t>daha</a:t>
            </a:r>
            <a:r>
              <a:rPr lang="en-US" dirty="0"/>
              <a:t> </a:t>
            </a:r>
            <a:r>
              <a:rPr lang="en-US" dirty="0" err="1"/>
              <a:t>fazla</a:t>
            </a:r>
            <a:r>
              <a:rPr lang="en-US" dirty="0"/>
              <a:t> </a:t>
            </a:r>
            <a:r>
              <a:rPr lang="en-US" dirty="0" err="1"/>
              <a:t>optimizasyon</a:t>
            </a:r>
            <a:r>
              <a:rPr lang="en-US" dirty="0"/>
              <a:t> </a:t>
            </a:r>
            <a:r>
              <a:rPr lang="en-US" dirty="0" err="1"/>
              <a:t>potansiyeline</a:t>
            </a:r>
            <a:r>
              <a:rPr lang="en-US" dirty="0"/>
              <a:t> </a:t>
            </a:r>
            <a:r>
              <a:rPr lang="en-US" dirty="0" err="1"/>
              <a:t>sahip</a:t>
            </a:r>
            <a:r>
              <a:rPr lang="en-US" dirty="0"/>
              <a:t> </a:t>
            </a:r>
            <a:r>
              <a:rPr lang="tr-TR" dirty="0"/>
              <a:t>potansiyel aday</a:t>
            </a:r>
            <a:r>
              <a:rPr lang="en-US" dirty="0"/>
              <a:t>, </a:t>
            </a:r>
            <a:r>
              <a:rPr lang="tr-TR" b="1" u="sng" dirty="0"/>
              <a:t>lider</a:t>
            </a:r>
            <a:r>
              <a:rPr lang="en-US" b="1" u="sng" dirty="0"/>
              <a:t> </a:t>
            </a:r>
            <a:r>
              <a:rPr lang="en-US" b="1" u="sng" dirty="0" err="1"/>
              <a:t>molekül</a:t>
            </a:r>
            <a:r>
              <a:rPr lang="en-US" b="1" u="sng" dirty="0"/>
              <a:t> </a:t>
            </a:r>
            <a:r>
              <a:rPr lang="en-US" dirty="0" err="1"/>
              <a:t>olarak</a:t>
            </a:r>
            <a:r>
              <a:rPr lang="en-US" dirty="0"/>
              <a:t> </a:t>
            </a:r>
            <a:r>
              <a:rPr lang="en-US" dirty="0" err="1"/>
              <a:t>adlandırılır</a:t>
            </a:r>
            <a:endParaRPr lang="en-US" dirty="0"/>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rotWithShape="1">
          <a:blip r:embed="rId3" cstate="print"/>
          <a:srcRect l="-2821" r="5795"/>
          <a:stretch/>
        </p:blipFill>
        <p:spPr>
          <a:xfrm>
            <a:off x="3299010" y="0"/>
            <a:ext cx="889299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371094" y="916687"/>
            <a:ext cx="3438144" cy="1370329"/>
          </a:xfrm>
          <a:prstGeom prst="rect">
            <a:avLst/>
          </a:prstGeom>
        </p:spPr>
        <p:txBody>
          <a:bodyPr vert="horz" lIns="91440" tIns="45720" rIns="91440" bIns="45720" rtlCol="0" anchor="b">
            <a:normAutofit/>
          </a:bodyPr>
          <a:lstStyle/>
          <a:p>
            <a:pPr marL="151654"/>
            <a:r>
              <a:rPr lang="en-US" sz="4000" b="1" spc="-85" dirty="0" err="1">
                <a:latin typeface="Calibri" panose="020F0502020204030204" pitchFamily="34" charset="0"/>
                <a:ea typeface="Calibri" panose="020F0502020204030204" pitchFamily="34" charset="0"/>
                <a:cs typeface="Calibri" panose="020F0502020204030204" pitchFamily="34" charset="0"/>
              </a:rPr>
              <a:t>Geniş</a:t>
            </a:r>
            <a:r>
              <a:rPr lang="en-US" sz="4000" b="1" spc="-85" dirty="0">
                <a:latin typeface="Calibri" panose="020F0502020204030204" pitchFamily="34" charset="0"/>
                <a:ea typeface="Calibri" panose="020F0502020204030204" pitchFamily="34" charset="0"/>
                <a:cs typeface="Calibri" panose="020F0502020204030204" pitchFamily="34" charset="0"/>
              </a:rPr>
              <a:t> </a:t>
            </a:r>
            <a:r>
              <a:rPr lang="en-US" sz="4000" b="1" spc="-85" dirty="0" err="1">
                <a:latin typeface="Calibri" panose="020F0502020204030204" pitchFamily="34" charset="0"/>
                <a:ea typeface="Calibri" panose="020F0502020204030204" pitchFamily="34" charset="0"/>
                <a:cs typeface="Calibri" panose="020F0502020204030204" pitchFamily="34" charset="0"/>
              </a:rPr>
              <a:t>Kimyasal</a:t>
            </a:r>
            <a:r>
              <a:rPr lang="en-US" sz="4000" b="1" spc="-85" dirty="0">
                <a:latin typeface="Calibri" panose="020F0502020204030204" pitchFamily="34" charset="0"/>
                <a:ea typeface="Calibri" panose="020F0502020204030204" pitchFamily="34" charset="0"/>
                <a:cs typeface="Calibri" panose="020F0502020204030204" pitchFamily="34" charset="0"/>
              </a:rPr>
              <a:t> </a:t>
            </a:r>
            <a:br>
              <a:rPr lang="tr-TR" sz="4000" b="1" spc="-85" dirty="0">
                <a:latin typeface="Calibri" panose="020F0502020204030204" pitchFamily="34" charset="0"/>
                <a:ea typeface="Calibri" panose="020F0502020204030204" pitchFamily="34" charset="0"/>
                <a:cs typeface="Calibri" panose="020F0502020204030204" pitchFamily="34" charset="0"/>
              </a:rPr>
            </a:br>
            <a:r>
              <a:rPr lang="en-US" sz="4000" b="1" spc="-85" dirty="0">
                <a:latin typeface="Calibri" panose="020F0502020204030204" pitchFamily="34" charset="0"/>
                <a:ea typeface="Calibri" panose="020F0502020204030204" pitchFamily="34" charset="0"/>
                <a:cs typeface="Calibri" panose="020F0502020204030204" pitchFamily="34" charset="0"/>
              </a:rPr>
              <a:t>Alan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371093" y="2718054"/>
            <a:ext cx="3842319" cy="3648308"/>
          </a:xfrm>
          <a:prstGeom prst="rect">
            <a:avLst/>
          </a:prstGeom>
        </p:spPr>
        <p:txBody>
          <a:bodyPr vert="horz" lIns="91440" tIns="45720" rIns="91440" bIns="45720" rtlCol="0" anchor="t">
            <a:normAutofit lnSpcReduction="10000"/>
          </a:bodyPr>
          <a:lstStyle>
            <a:defPPr>
              <a:defRPr lang="en-NL"/>
            </a:defPPr>
            <a:lvl1pPr marL="314045" marR="10737" indent="-228600">
              <a:lnSpc>
                <a:spcPct val="90000"/>
              </a:lnSpc>
              <a:spcBef>
                <a:spcPts val="116"/>
              </a:spcBef>
              <a:buFont typeface="Arial" panose="020B0604020202020204" pitchFamily="34" charset="0"/>
              <a:buChar char="•"/>
              <a:tabLst>
                <a:tab pos="319413" algn="l"/>
              </a:tabLst>
              <a:defRPr sz="2400"/>
            </a:lvl1pPr>
          </a:lstStyle>
          <a:p>
            <a:r>
              <a:rPr lang="en-US" sz="2800" dirty="0" err="1"/>
              <a:t>Kimyasal</a:t>
            </a:r>
            <a:r>
              <a:rPr lang="en-US" sz="2800" dirty="0"/>
              <a:t> </a:t>
            </a:r>
            <a:r>
              <a:rPr lang="en-US" sz="2800" dirty="0" err="1"/>
              <a:t>uzay</a:t>
            </a:r>
            <a:r>
              <a:rPr lang="en-US" sz="2800" dirty="0"/>
              <a:t>, </a:t>
            </a:r>
            <a:r>
              <a:rPr lang="en-US" sz="2800" dirty="0" err="1"/>
              <a:t>geniş</a:t>
            </a:r>
            <a:r>
              <a:rPr lang="en-US" sz="2800" dirty="0"/>
              <a:t>, </a:t>
            </a:r>
            <a:r>
              <a:rPr lang="en-US" sz="2800" dirty="0" err="1"/>
              <a:t>çok</a:t>
            </a:r>
            <a:r>
              <a:rPr lang="en-US" sz="2800" dirty="0"/>
              <a:t> </a:t>
            </a:r>
            <a:r>
              <a:rPr lang="en-US" sz="2800" dirty="0" err="1"/>
              <a:t>boyutlu</a:t>
            </a:r>
            <a:r>
              <a:rPr lang="en-US" sz="2800" dirty="0"/>
              <a:t> </a:t>
            </a:r>
            <a:r>
              <a:rPr lang="en-US" sz="2800" dirty="0" err="1"/>
              <a:t>bir</a:t>
            </a:r>
            <a:r>
              <a:rPr lang="en-US" sz="2800" dirty="0"/>
              <a:t> </a:t>
            </a:r>
            <a:r>
              <a:rPr lang="en-US" sz="2800" dirty="0" err="1"/>
              <a:t>alan</a:t>
            </a:r>
            <a:r>
              <a:rPr lang="tr-TR" sz="2800" dirty="0" err="1"/>
              <a:t>dır</a:t>
            </a:r>
            <a:endParaRPr lang="tr-TR" sz="2800" dirty="0"/>
          </a:p>
          <a:p>
            <a:endParaRPr lang="tr-TR" sz="2800" dirty="0"/>
          </a:p>
          <a:p>
            <a:r>
              <a:rPr lang="en-US" sz="2800" dirty="0" err="1"/>
              <a:t>Akla</a:t>
            </a:r>
            <a:r>
              <a:rPr lang="en-US" sz="2800" dirty="0"/>
              <a:t> </a:t>
            </a:r>
            <a:r>
              <a:rPr lang="en-US" sz="2800" dirty="0" err="1"/>
              <a:t>gelebilecek</a:t>
            </a:r>
            <a:r>
              <a:rPr lang="en-US" sz="2800" dirty="0"/>
              <a:t> </a:t>
            </a:r>
            <a:r>
              <a:rPr lang="en-US" sz="2800" dirty="0" err="1"/>
              <a:t>tüm</a:t>
            </a:r>
            <a:r>
              <a:rPr lang="en-US" sz="2800" dirty="0"/>
              <a:t> </a:t>
            </a:r>
            <a:r>
              <a:rPr lang="en-US" sz="2800" dirty="0" err="1"/>
              <a:t>kimyasal</a:t>
            </a:r>
            <a:r>
              <a:rPr lang="en-US" sz="2800" dirty="0"/>
              <a:t> </a:t>
            </a:r>
            <a:r>
              <a:rPr lang="en-US" sz="2800" dirty="0" err="1"/>
              <a:t>bileşikleri</a:t>
            </a:r>
            <a:r>
              <a:rPr lang="en-US" sz="2800" dirty="0"/>
              <a:t> </a:t>
            </a:r>
            <a:r>
              <a:rPr lang="en-US" sz="2800" dirty="0" err="1"/>
              <a:t>kapsar</a:t>
            </a:r>
            <a:endParaRPr lang="tr-TR" sz="2800" dirty="0"/>
          </a:p>
          <a:p>
            <a:endParaRPr lang="tr-TR" sz="2800" dirty="0"/>
          </a:p>
          <a:p>
            <a:r>
              <a:rPr lang="en-US" sz="2800" dirty="0" err="1"/>
              <a:t>İlaç</a:t>
            </a:r>
            <a:r>
              <a:rPr lang="en-US" sz="2800" dirty="0"/>
              <a:t> </a:t>
            </a:r>
            <a:r>
              <a:rPr lang="en-US" sz="2800" dirty="0" err="1"/>
              <a:t>keşfinde</a:t>
            </a:r>
            <a:r>
              <a:rPr lang="en-US" sz="2800" dirty="0"/>
              <a:t> </a:t>
            </a:r>
            <a:r>
              <a:rPr lang="en-US" sz="2800" dirty="0" err="1"/>
              <a:t>kavramsal</a:t>
            </a:r>
            <a:r>
              <a:rPr lang="en-US" sz="2800" dirty="0"/>
              <a:t> </a:t>
            </a:r>
            <a:r>
              <a:rPr lang="en-US" sz="2800" dirty="0" err="1"/>
              <a:t>bir</a:t>
            </a:r>
            <a:r>
              <a:rPr lang="en-US" sz="2800" dirty="0"/>
              <a:t> </a:t>
            </a:r>
            <a:r>
              <a:rPr lang="en-US" sz="2800" dirty="0" err="1"/>
              <a:t>çerçeve</a:t>
            </a:r>
            <a:r>
              <a:rPr lang="en-US" sz="2800" dirty="0"/>
              <a:t> </a:t>
            </a:r>
            <a:r>
              <a:rPr lang="en-US" sz="2800" dirty="0" err="1"/>
              <a:t>olarak</a:t>
            </a:r>
            <a:r>
              <a:rPr lang="en-US" sz="2800" dirty="0"/>
              <a:t> </a:t>
            </a:r>
            <a:r>
              <a:rPr lang="en-US" sz="2800" dirty="0" err="1"/>
              <a:t>hizmet</a:t>
            </a:r>
            <a:r>
              <a:rPr lang="en-US" sz="2800" dirty="0"/>
              <a:t> </a:t>
            </a:r>
            <a:r>
              <a:rPr lang="en-US" sz="2800" dirty="0" err="1"/>
              <a:t>eder</a:t>
            </a:r>
            <a:endParaRPr lang="en-US" sz="2800" dirty="0"/>
          </a:p>
        </p:txBody>
      </p:sp>
      <p:sp>
        <p:nvSpPr>
          <p:cNvPr id="19" name="TextBox 18">
            <a:extLst>
              <a:ext uri="{FF2B5EF4-FFF2-40B4-BE49-F238E27FC236}">
                <a16:creationId xmlns:a16="http://schemas.microsoft.com/office/drawing/2014/main" id="{8BC19BEC-4F1B-335E-61B9-9C8F5D12A9DA}"/>
              </a:ext>
            </a:extLst>
          </p:cNvPr>
          <p:cNvSpPr txBox="1"/>
          <p:nvPr/>
        </p:nvSpPr>
        <p:spPr>
          <a:xfrm>
            <a:off x="4017954" y="6528992"/>
            <a:ext cx="6104964" cy="276999"/>
          </a:xfrm>
          <a:prstGeom prst="rect">
            <a:avLst/>
          </a:prstGeom>
          <a:noFill/>
        </p:spPr>
        <p:txBody>
          <a:bodyPr wrap="square">
            <a:spAutoFit/>
          </a:bodyPr>
          <a:lstStyle>
            <a:defPPr>
              <a:defRPr lang="en-NL"/>
            </a:defPPr>
            <a:lvl1pPr>
              <a:defRPr sz="1200" spc="-42">
                <a:latin typeface="Arial MT"/>
                <a:cs typeface="Arial MT"/>
              </a:defRPr>
            </a:lvl1pPr>
          </a:lstStyle>
          <a:p>
            <a:r>
              <a:rPr lang="pt-PT" dirty="0"/>
              <a:t>Kimyasal uzayın temsili. Kaynak: 10.1038/nature03193</a:t>
            </a: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object 2"/>
          <p:cNvSpPr txBox="1">
            <a:spLocks noGrp="1"/>
          </p:cNvSpPr>
          <p:nvPr>
            <p:ph type="title"/>
          </p:nvPr>
        </p:nvSpPr>
        <p:spPr>
          <a:xfrm>
            <a:off x="1000941" y="685801"/>
            <a:ext cx="3494859" cy="5491162"/>
          </a:xfrm>
          <a:prstGeom prst="rect">
            <a:avLst/>
          </a:prstGeom>
        </p:spPr>
        <p:txBody>
          <a:bodyPr vert="horz" lIns="0" tIns="134207" rIns="0" bIns="0" rtlCol="0" anchor="ctr">
            <a:normAutofit/>
          </a:bodyPr>
          <a:lstStyle/>
          <a:p>
            <a:pPr marL="151654">
              <a:spcBef>
                <a:spcPts val="1057"/>
              </a:spcBef>
            </a:pPr>
            <a:r>
              <a:rPr lang="en-GB" sz="4800" b="1" spc="-85" dirty="0">
                <a:latin typeface="+mn-lt"/>
              </a:rPr>
              <a:t>ADMET </a:t>
            </a:r>
            <a:r>
              <a:rPr lang="en-GB" sz="4800" b="1" spc="-85" dirty="0" err="1">
                <a:latin typeface="+mn-lt"/>
              </a:rPr>
              <a:t>Özellikleri</a:t>
            </a:r>
            <a:endParaRPr lang="en-NL" sz="4800" b="1" spc="-85" dirty="0">
              <a:latin typeface="+mn-lt"/>
            </a:endParaRPr>
          </a:p>
        </p:txBody>
      </p:sp>
      <p:graphicFrame>
        <p:nvGraphicFramePr>
          <p:cNvPr id="20" name="object 3">
            <a:extLst>
              <a:ext uri="{FF2B5EF4-FFF2-40B4-BE49-F238E27FC236}">
                <a16:creationId xmlns:a16="http://schemas.microsoft.com/office/drawing/2014/main" id="{01CE1B1B-B36B-AB28-DB22-2E46E22F93EC}"/>
              </a:ext>
            </a:extLst>
          </p:cNvPr>
          <p:cNvGraphicFramePr/>
          <p:nvPr>
            <p:extLst>
              <p:ext uri="{D42A27DB-BD31-4B8C-83A1-F6EECF244321}">
                <p14:modId xmlns:p14="http://schemas.microsoft.com/office/powerpoint/2010/main" val="1384281206"/>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40080"/>
            <a:ext cx="4818888" cy="1481328"/>
          </a:xfrm>
          <a:prstGeom prst="rect">
            <a:avLst/>
          </a:prstGeom>
        </p:spPr>
        <p:txBody>
          <a:bodyPr vert="horz" lIns="91440" tIns="45720" rIns="91440" bIns="45720" rtlCol="0" anchor="b">
            <a:normAutofit/>
          </a:bodyPr>
          <a:lstStyle/>
          <a:p>
            <a:pPr marL="151654"/>
            <a:r>
              <a:rPr lang="en-US" sz="4800" b="1" spc="-85" dirty="0">
                <a:latin typeface="+mn-lt"/>
              </a:rPr>
              <a:t>Veri </a:t>
            </a:r>
            <a:r>
              <a:rPr lang="en-US" sz="4800" b="1" spc="-85" dirty="0" err="1">
                <a:latin typeface="+mn-lt"/>
              </a:rPr>
              <a:t>Tabanlarının</a:t>
            </a:r>
            <a:r>
              <a:rPr lang="en-US" sz="4800" b="1" spc="-85" dirty="0">
                <a:latin typeface="+mn-lt"/>
              </a:rPr>
              <a:t> </a:t>
            </a:r>
            <a:r>
              <a:rPr lang="en-US" sz="4800" b="1" spc="-85" dirty="0" err="1">
                <a:latin typeface="+mn-lt"/>
              </a:rPr>
              <a:t>Rolü</a:t>
            </a:r>
            <a:endParaRPr lang="en-US" sz="4800" b="1" spc="-85" dirty="0">
              <a:latin typeface="+mn-lt"/>
            </a:endParaRP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a:blip r:embed="rId3" cstate="print"/>
          <a:stretch>
            <a:fillRect/>
          </a:stretch>
        </p:blipFill>
        <p:spPr>
          <a:xfrm>
            <a:off x="7927849" y="4097653"/>
            <a:ext cx="3633216" cy="1929431"/>
          </a:xfrm>
          <a:prstGeom prst="rect">
            <a:avLst/>
          </a:prstGeom>
        </p:spPr>
      </p:pic>
      <p:graphicFrame>
        <p:nvGraphicFramePr>
          <p:cNvPr id="14" name="object 3">
            <a:extLst>
              <a:ext uri="{FF2B5EF4-FFF2-40B4-BE49-F238E27FC236}">
                <a16:creationId xmlns:a16="http://schemas.microsoft.com/office/drawing/2014/main" id="{0DBCED84-FFC9-F8B9-2ABD-2C0B49A562B1}"/>
              </a:ext>
            </a:extLst>
          </p:cNvPr>
          <p:cNvGraphicFramePr/>
          <p:nvPr>
            <p:extLst>
              <p:ext uri="{D42A27DB-BD31-4B8C-83A1-F6EECF244321}">
                <p14:modId xmlns:p14="http://schemas.microsoft.com/office/powerpoint/2010/main" val="1586662401"/>
              </p:ext>
            </p:extLst>
          </p:nvPr>
        </p:nvGraphicFramePr>
        <p:xfrm>
          <a:off x="630935" y="2660904"/>
          <a:ext cx="6343605" cy="3547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234EEC72-49B2-1083-F9DD-A0949E8245A5}"/>
              </a:ext>
            </a:extLst>
          </p:cNvPr>
          <p:cNvSpPr txBox="1"/>
          <p:nvPr/>
        </p:nvSpPr>
        <p:spPr>
          <a:xfrm>
            <a:off x="7860522" y="6208776"/>
            <a:ext cx="3445496" cy="461665"/>
          </a:xfrm>
          <a:prstGeom prst="rect">
            <a:avLst/>
          </a:prstGeom>
          <a:noFill/>
        </p:spPr>
        <p:txBody>
          <a:bodyPr wrap="square">
            <a:spAutoFit/>
          </a:bodyPr>
          <a:lstStyle>
            <a:defPPr>
              <a:defRPr lang="en-NL"/>
            </a:defPPr>
            <a:lvl1pPr marR="0" lvl="0" indent="0" fontAlgn="auto">
              <a:lnSpc>
                <a:spcPct val="100000"/>
              </a:lnSpc>
              <a:spcBef>
                <a:spcPts val="0"/>
              </a:spcBef>
              <a:spcAft>
                <a:spcPts val="0"/>
              </a:spcAft>
              <a:buClrTx/>
              <a:buSzTx/>
              <a:buFontTx/>
              <a:buNone/>
              <a:tabLst/>
              <a:defRPr sz="1200" spc="-21">
                <a:latin typeface="Arial MT"/>
                <a:cs typeface="Arial MT"/>
              </a:defRPr>
            </a:lvl1pPr>
          </a:lstStyle>
          <a:p>
            <a:r>
              <a:rPr lang="tr-TR" dirty="0">
                <a:latin typeface="Arial" panose="020B0604020202020204" pitchFamily="34" charset="0"/>
                <a:cs typeface="Arial" panose="020B0604020202020204" pitchFamily="34" charset="0"/>
              </a:rPr>
              <a:t>Kaynak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https://www.ebi.ac.uk/chembl/;</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https://pubchem.ncbi.nlm.nih.gov/</a:t>
            </a: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xfrm>
            <a:off x="554416" y="586822"/>
            <a:ext cx="4052582" cy="1645920"/>
          </a:xfrm>
          <a:prstGeom prst="rect">
            <a:avLst/>
          </a:prstGeom>
        </p:spPr>
        <p:txBody>
          <a:bodyPr vert="horz" lIns="91440" tIns="45720" rIns="91440" bIns="45720" rtlCol="0" anchor="ctr">
            <a:noAutofit/>
          </a:bodyPr>
          <a:lstStyle/>
          <a:p>
            <a:pPr marL="151654"/>
            <a:r>
              <a:rPr lang="en-US" sz="4000" b="1" dirty="0" err="1">
                <a:latin typeface="Calibri" panose="020F0502020204030204" pitchFamily="34" charset="0"/>
                <a:ea typeface="Calibri" panose="020F0502020204030204" pitchFamily="34" charset="0"/>
                <a:cs typeface="Calibri" panose="020F0502020204030204" pitchFamily="34" charset="0"/>
              </a:rPr>
              <a:t>Bileşikler</a:t>
            </a:r>
            <a:r>
              <a:rPr lang="en-US" sz="4000" b="1" dirty="0">
                <a:latin typeface="Calibri" panose="020F0502020204030204" pitchFamily="34" charset="0"/>
                <a:ea typeface="Calibri" panose="020F0502020204030204" pitchFamily="34" charset="0"/>
                <a:cs typeface="Calibri" panose="020F0502020204030204" pitchFamily="34" charset="0"/>
              </a:rPr>
              <a:t> </a:t>
            </a:r>
            <a:r>
              <a:rPr lang="en-US" sz="4000" b="1" dirty="0" err="1">
                <a:latin typeface="Calibri" panose="020F0502020204030204" pitchFamily="34" charset="0"/>
                <a:ea typeface="Calibri" panose="020F0502020204030204" pitchFamily="34" charset="0"/>
                <a:cs typeface="Calibri" panose="020F0502020204030204" pitchFamily="34" charset="0"/>
              </a:rPr>
              <a:t>DB'de</a:t>
            </a:r>
            <a:r>
              <a:rPr lang="en-US" sz="4000" b="1" dirty="0">
                <a:latin typeface="Calibri" panose="020F0502020204030204" pitchFamily="34" charset="0"/>
                <a:ea typeface="Calibri" panose="020F0502020204030204" pitchFamily="34" charset="0"/>
                <a:cs typeface="Calibri" panose="020F0502020204030204" pitchFamily="34" charset="0"/>
              </a:rPr>
              <a:t> SMILES </a:t>
            </a:r>
            <a:r>
              <a:rPr lang="en-US" sz="4000" b="1" dirty="0" err="1">
                <a:latin typeface="Calibri" panose="020F0502020204030204" pitchFamily="34" charset="0"/>
                <a:ea typeface="Calibri" panose="020F0502020204030204" pitchFamily="34" charset="0"/>
                <a:cs typeface="Calibri" panose="020F0502020204030204" pitchFamily="34" charset="0"/>
              </a:rPr>
              <a:t>ile</a:t>
            </a:r>
            <a:r>
              <a:rPr lang="en-US" sz="4000" b="1" dirty="0">
                <a:latin typeface="Calibri" panose="020F0502020204030204" pitchFamily="34" charset="0"/>
                <a:ea typeface="Calibri" panose="020F0502020204030204" pitchFamily="34" charset="0"/>
                <a:cs typeface="Calibri" panose="020F0502020204030204" pitchFamily="34" charset="0"/>
              </a:rPr>
              <a:t> </a:t>
            </a:r>
            <a:r>
              <a:rPr lang="en-US" sz="4000" b="1" dirty="0" err="1">
                <a:latin typeface="Calibri" panose="020F0502020204030204" pitchFamily="34" charset="0"/>
                <a:ea typeface="Calibri" panose="020F0502020204030204" pitchFamily="34" charset="0"/>
                <a:cs typeface="Calibri" panose="020F0502020204030204" pitchFamily="34" charset="0"/>
              </a:rPr>
              <a:t>temsil</a:t>
            </a:r>
            <a:r>
              <a:rPr lang="en-US" sz="4000" b="1" dirty="0">
                <a:latin typeface="Calibri" panose="020F0502020204030204" pitchFamily="34" charset="0"/>
                <a:ea typeface="Calibri" panose="020F0502020204030204" pitchFamily="34" charset="0"/>
                <a:cs typeface="Calibri" panose="020F0502020204030204" pitchFamily="34" charset="0"/>
              </a:rPr>
              <a:t> </a:t>
            </a:r>
            <a:r>
              <a:rPr lang="en-US" sz="4000" b="1" dirty="0" err="1">
                <a:latin typeface="Calibri" panose="020F0502020204030204" pitchFamily="34" charset="0"/>
                <a:ea typeface="Calibri" panose="020F0502020204030204" pitchFamily="34" charset="0"/>
                <a:cs typeface="Calibri" panose="020F0502020204030204" pitchFamily="34" charset="0"/>
              </a:rPr>
              <a:t>edilir</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bject 3"/>
          <p:cNvSpPr txBox="1"/>
          <p:nvPr/>
        </p:nvSpPr>
        <p:spPr>
          <a:xfrm>
            <a:off x="4671006" y="586822"/>
            <a:ext cx="6966578" cy="1645920"/>
          </a:xfrm>
          <a:prstGeom prst="rect">
            <a:avLst/>
          </a:prstGeom>
        </p:spPr>
        <p:txBody>
          <a:bodyPr vert="horz" lIns="91440" tIns="45720" rIns="91440" bIns="45720" rtlCol="0" anchor="ctr">
            <a:normAutofit/>
          </a:bodyPr>
          <a:lstStyle>
            <a:defPPr>
              <a:defRPr lang="en-NL"/>
            </a:defPPr>
            <a:lvl1pPr marL="367728" marR="64419" indent="-228600">
              <a:lnSpc>
                <a:spcPct val="90000"/>
              </a:lnSpc>
              <a:spcBef>
                <a:spcPts val="116"/>
              </a:spcBef>
              <a:buFont typeface="Arial" panose="020B0604020202020204" pitchFamily="34" charset="0"/>
              <a:buChar char="•"/>
              <a:tabLst>
                <a:tab pos="373096" algn="l"/>
              </a:tabLst>
              <a:defRPr sz="2400"/>
            </a:lvl1pPr>
          </a:lstStyle>
          <a:p>
            <a:r>
              <a:rPr lang="en-US" dirty="0"/>
              <a:t>SMILES, </a:t>
            </a:r>
            <a:r>
              <a:rPr lang="en-US" dirty="0" err="1"/>
              <a:t>bir</a:t>
            </a:r>
            <a:r>
              <a:rPr lang="en-US" dirty="0"/>
              <a:t> </a:t>
            </a:r>
            <a:r>
              <a:rPr lang="en-US" dirty="0" err="1"/>
              <a:t>bileşiğin</a:t>
            </a:r>
            <a:r>
              <a:rPr lang="en-US" dirty="0"/>
              <a:t> </a:t>
            </a:r>
            <a:r>
              <a:rPr lang="en-US" dirty="0" err="1"/>
              <a:t>yapısını</a:t>
            </a:r>
            <a:r>
              <a:rPr lang="en-US" dirty="0"/>
              <a:t> </a:t>
            </a:r>
            <a:r>
              <a:rPr lang="en-US" dirty="0" err="1"/>
              <a:t>doğrusal</a:t>
            </a:r>
            <a:r>
              <a:rPr lang="en-US" dirty="0"/>
              <a:t> </a:t>
            </a:r>
            <a:r>
              <a:rPr lang="en-US" dirty="0" err="1"/>
              <a:t>bir</a:t>
            </a:r>
            <a:r>
              <a:rPr lang="en-US" dirty="0"/>
              <a:t> </a:t>
            </a:r>
            <a:r>
              <a:rPr lang="en-US" dirty="0" err="1"/>
              <a:t>sembol</a:t>
            </a:r>
            <a:r>
              <a:rPr lang="en-US" dirty="0"/>
              <a:t> </a:t>
            </a:r>
            <a:r>
              <a:rPr lang="en-US" dirty="0" err="1"/>
              <a:t>dizisi</a:t>
            </a:r>
            <a:r>
              <a:rPr lang="en-US" dirty="0"/>
              <a:t> </a:t>
            </a:r>
            <a:r>
              <a:rPr lang="en-US" dirty="0" err="1"/>
              <a:t>olarak</a:t>
            </a:r>
            <a:r>
              <a:rPr lang="en-US" dirty="0"/>
              <a:t> </a:t>
            </a:r>
            <a:r>
              <a:rPr lang="en-US" dirty="0" err="1"/>
              <a:t>kodlayan</a:t>
            </a:r>
            <a:r>
              <a:rPr lang="en-US" dirty="0"/>
              <a:t> </a:t>
            </a:r>
            <a:r>
              <a:rPr lang="en-US" dirty="0" err="1"/>
              <a:t>bir</a:t>
            </a:r>
            <a:r>
              <a:rPr lang="en-US" dirty="0"/>
              <a:t> </a:t>
            </a:r>
            <a:r>
              <a:rPr lang="en-US" dirty="0" err="1"/>
              <a:t>gösterim</a:t>
            </a:r>
            <a:r>
              <a:rPr lang="en-US" dirty="0"/>
              <a:t> </a:t>
            </a:r>
            <a:r>
              <a:rPr lang="en-US" dirty="0" err="1"/>
              <a:t>sistemidir</a:t>
            </a:r>
            <a:endParaRPr lang="tr-TR" dirty="0"/>
          </a:p>
          <a:p>
            <a:r>
              <a:rPr lang="en-US" dirty="0" err="1"/>
              <a:t>Molekülün</a:t>
            </a:r>
            <a:r>
              <a:rPr lang="en-US" dirty="0"/>
              <a:t> </a:t>
            </a:r>
            <a:r>
              <a:rPr lang="en-US" dirty="0" err="1"/>
              <a:t>diğer</a:t>
            </a:r>
            <a:r>
              <a:rPr lang="en-US" dirty="0"/>
              <a:t> </a:t>
            </a:r>
            <a:r>
              <a:rPr lang="en-US" dirty="0" err="1"/>
              <a:t>gösterimlerini</a:t>
            </a:r>
            <a:r>
              <a:rPr lang="en-US" dirty="0"/>
              <a:t> </a:t>
            </a:r>
            <a:r>
              <a:rPr lang="en-US" dirty="0" err="1"/>
              <a:t>oluşturmak</a:t>
            </a:r>
            <a:r>
              <a:rPr lang="en-US" dirty="0"/>
              <a:t> </a:t>
            </a:r>
            <a:r>
              <a:rPr lang="en-US" dirty="0" err="1"/>
              <a:t>için</a:t>
            </a:r>
            <a:r>
              <a:rPr lang="en-US" dirty="0"/>
              <a:t> </a:t>
            </a:r>
            <a:r>
              <a:rPr lang="en-US" dirty="0" err="1"/>
              <a:t>gerekli</a:t>
            </a:r>
            <a:r>
              <a:rPr lang="en-US" dirty="0"/>
              <a:t> </a:t>
            </a:r>
            <a:r>
              <a:rPr lang="en-US" dirty="0" err="1"/>
              <a:t>bilgilere</a:t>
            </a:r>
            <a:r>
              <a:rPr lang="en-US" dirty="0"/>
              <a:t> </a:t>
            </a:r>
            <a:r>
              <a:rPr lang="en-US" dirty="0" err="1"/>
              <a:t>sahiptir</a:t>
            </a:r>
            <a:endParaRPr lang="en-US" dirty="0"/>
          </a:p>
        </p:txBody>
      </p:sp>
      <p:pic>
        <p:nvPicPr>
          <p:cNvPr id="4" name="object 4" descr="A chemical structure with red lines&#10;&#10;Description automatically generated"/>
          <p:cNvPicPr/>
          <p:nvPr/>
        </p:nvPicPr>
        <p:blipFill>
          <a:blip r:embed="rId3" cstate="print"/>
          <a:stretch>
            <a:fillRect/>
          </a:stretch>
        </p:blipFill>
        <p:spPr>
          <a:xfrm>
            <a:off x="2779058" y="2734056"/>
            <a:ext cx="7703465" cy="3128862"/>
          </a:xfrm>
          <a:prstGeom prst="rect">
            <a:avLst/>
          </a:prstGeom>
        </p:spPr>
      </p:pic>
      <p:sp>
        <p:nvSpPr>
          <p:cNvPr id="16" name="TextBox 15">
            <a:extLst>
              <a:ext uri="{FF2B5EF4-FFF2-40B4-BE49-F238E27FC236}">
                <a16:creationId xmlns:a16="http://schemas.microsoft.com/office/drawing/2014/main" id="{F0226469-8E94-234E-0CB5-1A1C6FD6456B}"/>
              </a:ext>
            </a:extLst>
          </p:cNvPr>
          <p:cNvSpPr txBox="1"/>
          <p:nvPr/>
        </p:nvSpPr>
        <p:spPr>
          <a:xfrm>
            <a:off x="3980329" y="6399460"/>
            <a:ext cx="6096000" cy="276999"/>
          </a:xfrm>
          <a:prstGeom prst="rect">
            <a:avLst/>
          </a:prstGeom>
          <a:noFill/>
        </p:spPr>
        <p:txBody>
          <a:bodyPr wrap="square">
            <a:spAutoFit/>
          </a:bodyPr>
          <a:lstStyle>
            <a:defPPr>
              <a:defRPr lang="en-NL"/>
            </a:defPPr>
            <a:lvl1pPr>
              <a:defRPr sz="1200" spc="-63">
                <a:latin typeface="Arial MT"/>
                <a:cs typeface="Arial MT"/>
              </a:defRPr>
            </a:lvl1pPr>
          </a:lstStyle>
          <a:p>
            <a:r>
              <a:rPr lang="en-GB" dirty="0" err="1">
                <a:latin typeface="Arial" panose="020B0604020202020204" pitchFamily="34" charset="0"/>
                <a:cs typeface="Arial" panose="020B0604020202020204" pitchFamily="34" charset="0"/>
              </a:rPr>
              <a:t>Aspirin'in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Kekulé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diyagramı</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ve</a:t>
            </a:r>
            <a:r>
              <a:rPr lang="en-GB" dirty="0">
                <a:latin typeface="Arial" panose="020B0604020202020204" pitchFamily="34" charset="0"/>
                <a:cs typeface="Arial" panose="020B0604020202020204" pitchFamily="34" charset="0"/>
              </a:rPr>
              <a:t> SMILES. Kaynak: </a:t>
            </a:r>
            <a:r>
              <a:rPr lang="en-GB" dirty="0" err="1">
                <a:latin typeface="Arial" panose="020B0604020202020204" pitchFamily="34" charset="0"/>
                <a:cs typeface="Arial" panose="020B0604020202020204" pitchFamily="34" charset="0"/>
              </a:rPr>
              <a:t>kamu</a:t>
            </a:r>
            <a:r>
              <a:rPr lang="tr-TR" dirty="0">
                <a:latin typeface="Arial" panose="020B0604020202020204" pitchFamily="34" charset="0"/>
                <a:cs typeface="Arial" panose="020B0604020202020204" pitchFamily="34" charset="0"/>
              </a:rPr>
              <a:t> malı</a:t>
            </a:r>
            <a:endParaRPr lang="pt-PT" dirty="0">
              <a:latin typeface="Arial" panose="020B0604020202020204" pitchFamily="34" charset="0"/>
              <a:cs typeface="Arial" panose="020B0604020202020204" pitchFamily="34" charset="0"/>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0" y="609600"/>
            <a:ext cx="4811697" cy="1330839"/>
          </a:xfrm>
          <a:prstGeom prst="rect">
            <a:avLst/>
          </a:prstGeom>
        </p:spPr>
        <p:txBody>
          <a:bodyPr vert="horz" lIns="91440" tIns="45720" rIns="91440" bIns="45720" rtlCol="0" anchor="ctr">
            <a:normAutofit/>
          </a:bodyPr>
          <a:lstStyle/>
          <a:p>
            <a:pPr marL="151654"/>
            <a:r>
              <a:rPr lang="tr-TR" b="1" dirty="0">
                <a:latin typeface="+mn-lt"/>
              </a:rPr>
              <a:t>Öncü Molekül Aday Tespiti</a:t>
            </a:r>
            <a:endParaRPr lang="en-US" b="1" dirty="0">
              <a:latin typeface="+mn-lt"/>
            </a:endParaRPr>
          </a:p>
        </p:txBody>
      </p:sp>
      <p:pic>
        <p:nvPicPr>
          <p:cNvPr id="4" name="object 4"/>
          <p:cNvPicPr/>
          <p:nvPr/>
        </p:nvPicPr>
        <p:blipFill>
          <a:blip r:embed="rId3" cstate="print"/>
          <a:stretch>
            <a:fillRect/>
          </a:stretch>
        </p:blipFill>
        <p:spPr>
          <a:xfrm>
            <a:off x="5008193" y="1219200"/>
            <a:ext cx="6921196" cy="4374776"/>
          </a:xfrm>
          <a:prstGeom prst="rect">
            <a:avLst/>
          </a:prstGeom>
        </p:spPr>
      </p:pic>
      <p:sp>
        <p:nvSpPr>
          <p:cNvPr id="14" name="TextBox 13">
            <a:extLst>
              <a:ext uri="{FF2B5EF4-FFF2-40B4-BE49-F238E27FC236}">
                <a16:creationId xmlns:a16="http://schemas.microsoft.com/office/drawing/2014/main" id="{E0F11D2B-2C86-FFDC-BC67-A9550ECA6CE2}"/>
              </a:ext>
            </a:extLst>
          </p:cNvPr>
          <p:cNvSpPr txBox="1"/>
          <p:nvPr/>
        </p:nvSpPr>
        <p:spPr>
          <a:xfrm>
            <a:off x="5653438" y="6229217"/>
            <a:ext cx="6096000" cy="276999"/>
          </a:xfrm>
          <a:prstGeom prst="rect">
            <a:avLst/>
          </a:prstGeom>
          <a:noFill/>
        </p:spPr>
        <p:txBody>
          <a:bodyPr wrap="square">
            <a:spAutoFit/>
          </a:bodyPr>
          <a:lstStyle>
            <a:defPPr>
              <a:defRPr lang="en-NL"/>
            </a:defPPr>
            <a:lvl1pPr>
              <a:defRPr sz="1200" spc="-21">
                <a:latin typeface="Arial MT"/>
                <a:cs typeface="Arial MT"/>
              </a:defRPr>
            </a:lvl1pPr>
          </a:lstStyle>
          <a:p>
            <a:r>
              <a:rPr lang="en-US" dirty="0" err="1">
                <a:latin typeface="Arial" panose="020B0604020202020204" pitchFamily="34" charset="0"/>
                <a:cs typeface="Arial" panose="020B0604020202020204" pitchFamily="34" charset="0"/>
              </a:rPr>
              <a:t>Bilgisayar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destekli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isabet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tespitine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genel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bakış</a:t>
            </a:r>
            <a:r>
              <a:rPr lang="en-US" dirty="0">
                <a:latin typeface="Arial" panose="020B0604020202020204" pitchFamily="34" charset="0"/>
                <a:cs typeface="Arial" panose="020B0604020202020204" pitchFamily="34" charset="0"/>
              </a:rPr>
              <a:t>. Kaynak: </a:t>
            </a:r>
            <a:r>
              <a:rPr lang="en-GB" dirty="0">
                <a:latin typeface="Arial" panose="020B0604020202020204" pitchFamily="34" charset="0"/>
                <a:cs typeface="Arial" panose="020B0604020202020204" pitchFamily="34" charset="0"/>
              </a:rPr>
              <a:t> 10.1016/j.ejps.2022.106324</a:t>
            </a:r>
            <a:endParaRPr lang="pt-PT" dirty="0">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C6E2A89A-0C3A-8ACF-B5AB-5242691EEB03}"/>
              </a:ext>
            </a:extLst>
          </p:cNvPr>
          <p:cNvSpPr txBox="1"/>
          <p:nvPr/>
        </p:nvSpPr>
        <p:spPr>
          <a:xfrm>
            <a:off x="113464" y="2145260"/>
            <a:ext cx="4811697" cy="3908586"/>
          </a:xfrm>
          <a:prstGeom prst="rect">
            <a:avLst/>
          </a:prstGeom>
        </p:spPr>
        <p:txBody>
          <a:bodyPr vert="horz" lIns="91440" tIns="45720" rIns="91440" bIns="45720" rtlCol="0">
            <a:normAutofit/>
          </a:bodyPr>
          <a:lstStyle/>
          <a:p>
            <a:pPr marL="367728" marR="134207" indent="-228600">
              <a:lnSpc>
                <a:spcPct val="90000"/>
              </a:lnSpc>
              <a:spcBef>
                <a:spcPts val="116"/>
              </a:spcBef>
              <a:buFont typeface="Arial" panose="020B0604020202020204" pitchFamily="34" charset="0"/>
              <a:buChar char="•"/>
              <a:tabLst>
                <a:tab pos="373096" algn="l"/>
              </a:tabLst>
            </a:pPr>
            <a:r>
              <a:rPr lang="tr-TR" sz="2400" spc="-85" dirty="0"/>
              <a:t>Yüksek verimli tarama</a:t>
            </a:r>
            <a:r>
              <a:rPr lang="en-US" sz="2400" spc="-21" dirty="0"/>
              <a:t> </a:t>
            </a:r>
            <a:r>
              <a:rPr lang="en-US" sz="2400" dirty="0"/>
              <a:t>(HTS):</a:t>
            </a:r>
            <a:r>
              <a:rPr lang="en-US" sz="2400" spc="32" dirty="0"/>
              <a:t> </a:t>
            </a:r>
            <a:endParaRPr lang="en-US" sz="2400" dirty="0"/>
          </a:p>
          <a:p>
            <a:pPr marL="824928" marR="134207" lvl="1" indent="-228600">
              <a:lnSpc>
                <a:spcPct val="90000"/>
              </a:lnSpc>
              <a:spcBef>
                <a:spcPts val="116"/>
              </a:spcBef>
              <a:buFont typeface="Arial" panose="020B0604020202020204" pitchFamily="34" charset="0"/>
              <a:buChar char="•"/>
              <a:tabLst>
                <a:tab pos="373096" algn="l"/>
              </a:tabLst>
            </a:pPr>
            <a:r>
              <a:rPr lang="tr-TR" sz="2400" spc="-95" dirty="0"/>
              <a:t>İsabetli molekül adayı tespiti için yaygın kullanılan bir yöntemdir</a:t>
            </a:r>
            <a:endParaRPr lang="en-US" sz="2400" dirty="0"/>
          </a:p>
          <a:p>
            <a:pPr marL="367728" marR="64419" indent="-228600">
              <a:lnSpc>
                <a:spcPct val="90000"/>
              </a:lnSpc>
              <a:spcBef>
                <a:spcPts val="634"/>
              </a:spcBef>
              <a:buFont typeface="Arial" panose="020B0604020202020204" pitchFamily="34" charset="0"/>
              <a:buChar char="•"/>
              <a:tabLst>
                <a:tab pos="373096" algn="l"/>
              </a:tabLst>
            </a:pPr>
            <a:r>
              <a:rPr lang="tr-TR" sz="2400" spc="-21" dirty="0" err="1"/>
              <a:t>HTS’yi</a:t>
            </a:r>
            <a:r>
              <a:rPr lang="tr-TR" sz="2400" spc="-21" dirty="0"/>
              <a:t> tamamlayan CADD yöntemleri şunları içerir:</a:t>
            </a:r>
            <a:r>
              <a:rPr lang="en-US" sz="2400" spc="-21" dirty="0"/>
              <a:t> </a:t>
            </a:r>
            <a:r>
              <a:rPr lang="en-US" sz="2400" spc="-95" dirty="0"/>
              <a:t> </a:t>
            </a:r>
          </a:p>
          <a:p>
            <a:pPr marL="824928" marR="64419" lvl="1" indent="-228600">
              <a:lnSpc>
                <a:spcPct val="90000"/>
              </a:lnSpc>
              <a:spcBef>
                <a:spcPts val="634"/>
              </a:spcBef>
              <a:buFont typeface="Arial" panose="020B0604020202020204" pitchFamily="34" charset="0"/>
              <a:buChar char="•"/>
              <a:tabLst>
                <a:tab pos="373096" algn="l"/>
              </a:tabLst>
            </a:pPr>
            <a:r>
              <a:rPr lang="tr-TR" sz="2400" spc="-21" dirty="0"/>
              <a:t>Sanal Tarama</a:t>
            </a:r>
            <a:endParaRPr lang="en-US" sz="2400" spc="-21" dirty="0"/>
          </a:p>
          <a:p>
            <a:pPr marL="824928" marR="64419" lvl="1" indent="-228600">
              <a:lnSpc>
                <a:spcPct val="90000"/>
              </a:lnSpc>
              <a:spcBef>
                <a:spcPts val="634"/>
              </a:spcBef>
              <a:buFont typeface="Arial" panose="020B0604020202020204" pitchFamily="34" charset="0"/>
              <a:buChar char="•"/>
              <a:tabLst>
                <a:tab pos="373096" algn="l"/>
              </a:tabLst>
            </a:pPr>
            <a:r>
              <a:rPr lang="tr-TR" sz="2400" spc="-21" dirty="0"/>
              <a:t>Kantitatif</a:t>
            </a:r>
            <a:r>
              <a:rPr lang="en-US" sz="2400" dirty="0"/>
              <a:t> </a:t>
            </a:r>
            <a:r>
              <a:rPr lang="tr-TR" sz="2400" spc="-42" dirty="0"/>
              <a:t>Yapı</a:t>
            </a:r>
            <a:r>
              <a:rPr lang="en-US" sz="2400" spc="-42" dirty="0"/>
              <a:t>-</a:t>
            </a:r>
            <a:r>
              <a:rPr lang="en-US" sz="2400" spc="-21" dirty="0"/>
              <a:t>A</a:t>
            </a:r>
            <a:r>
              <a:rPr lang="tr-TR" sz="2400" spc="-21" dirty="0" err="1"/>
              <a:t>ktivite</a:t>
            </a:r>
            <a:r>
              <a:rPr lang="en-US" sz="2400" spc="-21" dirty="0"/>
              <a:t> </a:t>
            </a:r>
            <a:r>
              <a:rPr lang="tr-TR" sz="2400" spc="-63" dirty="0"/>
              <a:t>İlişkisi</a:t>
            </a:r>
            <a:r>
              <a:rPr lang="en-US" sz="2400" spc="53" dirty="0"/>
              <a:t> </a:t>
            </a:r>
            <a:r>
              <a:rPr lang="en-US" sz="2400" spc="-21" dirty="0"/>
              <a:t>(QSAR) </a:t>
            </a:r>
            <a:r>
              <a:rPr lang="en-US" sz="2400" spc="-74" dirty="0"/>
              <a:t>ana</a:t>
            </a:r>
            <a:r>
              <a:rPr lang="tr-TR" sz="2400" spc="-74" dirty="0" err="1"/>
              <a:t>lizi</a:t>
            </a:r>
            <a:endParaRPr lang="en-US" sz="2400" spc="-74" dirty="0"/>
          </a:p>
          <a:p>
            <a:pPr marL="824928" marR="64419" lvl="1" indent="-228600">
              <a:lnSpc>
                <a:spcPct val="90000"/>
              </a:lnSpc>
              <a:spcBef>
                <a:spcPts val="634"/>
              </a:spcBef>
              <a:buFont typeface="Arial" panose="020B0604020202020204" pitchFamily="34" charset="0"/>
              <a:buChar char="•"/>
              <a:tabLst>
                <a:tab pos="373096" algn="l"/>
              </a:tabLst>
            </a:pPr>
            <a:r>
              <a:rPr lang="tr-TR" sz="2400" spc="-42" dirty="0" err="1"/>
              <a:t>vs</a:t>
            </a:r>
            <a:r>
              <a:rPr lang="en-US" sz="2400" spc="-42" dirty="0"/>
              <a:t>.</a:t>
            </a:r>
            <a:endParaRPr lang="en-US" sz="2400" dirty="0"/>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591402" y="609600"/>
            <a:ext cx="3986139" cy="1330839"/>
          </a:xfrm>
          <a:prstGeom prst="rect">
            <a:avLst/>
          </a:prstGeom>
        </p:spPr>
        <p:txBody>
          <a:bodyPr vert="horz" lIns="91440" tIns="45720" rIns="91440" bIns="45720" rtlCol="0" anchor="ctr">
            <a:normAutofit/>
          </a:bodyPr>
          <a:lstStyle/>
          <a:p>
            <a:pPr marL="151654"/>
            <a:r>
              <a:rPr lang="tr-TR" b="1" spc="-222" dirty="0">
                <a:latin typeface="Calibri" panose="020F0502020204030204" pitchFamily="34" charset="0"/>
                <a:ea typeface="Calibri" panose="020F0502020204030204" pitchFamily="34" charset="0"/>
                <a:cs typeface="Calibri" panose="020F0502020204030204" pitchFamily="34" charset="0"/>
              </a:rPr>
              <a:t>Lider Molekül</a:t>
            </a:r>
            <a:r>
              <a:rPr lang="en-US" b="1" spc="-222" dirty="0">
                <a:latin typeface="Calibri" panose="020F0502020204030204" pitchFamily="34" charset="0"/>
                <a:ea typeface="Calibri" panose="020F0502020204030204" pitchFamily="34" charset="0"/>
                <a:cs typeface="Calibri" panose="020F0502020204030204" pitchFamily="34" charset="0"/>
              </a:rPr>
              <a:t> </a:t>
            </a:r>
            <a:r>
              <a:rPr lang="en-US" b="1" spc="-222" dirty="0" err="1">
                <a:latin typeface="Calibri" panose="020F0502020204030204" pitchFamily="34" charset="0"/>
                <a:ea typeface="Calibri" panose="020F0502020204030204" pitchFamily="34" charset="0"/>
                <a:cs typeface="Calibri" panose="020F0502020204030204" pitchFamily="34" charset="0"/>
              </a:rPr>
              <a:t>Optimizasyon</a:t>
            </a:r>
            <a:r>
              <a:rPr lang="tr-TR" b="1" spc="-222" dirty="0">
                <a:latin typeface="Calibri" panose="020F0502020204030204" pitchFamily="34" charset="0"/>
                <a:ea typeface="Calibri" panose="020F0502020204030204" pitchFamily="34" charset="0"/>
                <a:cs typeface="Calibri" panose="020F0502020204030204" pitchFamily="34" charset="0"/>
              </a:rPr>
              <a:t>u</a:t>
            </a:r>
            <a:endParaRPr lang="en-US" b="1" spc="-222"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394181" y="2194102"/>
            <a:ext cx="4657095" cy="4054298"/>
          </a:xfrm>
          <a:prstGeom prst="rect">
            <a:avLst/>
          </a:prstGeom>
        </p:spPr>
        <p:txBody>
          <a:bodyPr vert="horz" lIns="91440" tIns="45720" rIns="91440" bIns="45720" rtlCol="0">
            <a:normAutofit fontScale="92500" lnSpcReduction="10000"/>
          </a:bodyPr>
          <a:lstStyle>
            <a:defPPr>
              <a:defRPr lang="en-NL"/>
            </a:defPPr>
            <a:lvl1pPr marL="367728" marR="134207" indent="-228600">
              <a:lnSpc>
                <a:spcPct val="90000"/>
              </a:lnSpc>
              <a:spcBef>
                <a:spcPts val="116"/>
              </a:spcBef>
              <a:buFont typeface="Arial" panose="020B0604020202020204" pitchFamily="34" charset="0"/>
              <a:buChar char="•"/>
              <a:tabLst>
                <a:tab pos="373096" algn="l"/>
              </a:tabLst>
              <a:defRPr sz="2400" spc="-85"/>
            </a:lvl1pPr>
            <a:lvl2pPr marL="824928" marR="134207" lvl="1" indent="-228600">
              <a:lnSpc>
                <a:spcPct val="90000"/>
              </a:lnSpc>
              <a:spcBef>
                <a:spcPts val="116"/>
              </a:spcBef>
              <a:buFont typeface="Arial" panose="020B0604020202020204" pitchFamily="34" charset="0"/>
              <a:buChar char="•"/>
              <a:tabLst>
                <a:tab pos="373096" algn="l"/>
              </a:tabLst>
              <a:defRPr sz="2400"/>
            </a:lvl2pPr>
          </a:lstStyle>
          <a:p>
            <a:pPr>
              <a:lnSpc>
                <a:spcPct val="110000"/>
              </a:lnSpc>
              <a:spcBef>
                <a:spcPts val="0"/>
              </a:spcBef>
              <a:spcAft>
                <a:spcPts val="600"/>
              </a:spcAft>
            </a:pPr>
            <a:r>
              <a:rPr lang="tr-TR" sz="2800" dirty="0"/>
              <a:t>Lider molekül</a:t>
            </a:r>
            <a:r>
              <a:rPr lang="en-US" sz="2800" dirty="0"/>
              <a:t> </a:t>
            </a:r>
            <a:r>
              <a:rPr lang="en-US" sz="2800" dirty="0" err="1"/>
              <a:t>optimizasyonu</a:t>
            </a:r>
            <a:r>
              <a:rPr lang="en-US" sz="2800" dirty="0"/>
              <a:t>, </a:t>
            </a:r>
            <a:r>
              <a:rPr lang="en-US" sz="2800" dirty="0" err="1"/>
              <a:t>özelliklerini</a:t>
            </a:r>
            <a:r>
              <a:rPr lang="en-US" sz="2800" dirty="0"/>
              <a:t> </a:t>
            </a:r>
            <a:r>
              <a:rPr lang="en-US" sz="2800" dirty="0" err="1"/>
              <a:t>iyileştirmek</a:t>
            </a:r>
            <a:r>
              <a:rPr lang="en-US" sz="2800" dirty="0"/>
              <a:t> </a:t>
            </a:r>
            <a:r>
              <a:rPr lang="en-US" sz="2800" dirty="0" err="1"/>
              <a:t>için</a:t>
            </a:r>
            <a:r>
              <a:rPr lang="en-US" sz="2800" dirty="0"/>
              <a:t> </a:t>
            </a:r>
            <a:r>
              <a:rPr lang="tr-TR" sz="2800" dirty="0"/>
              <a:t>öncünün</a:t>
            </a:r>
            <a:r>
              <a:rPr lang="en-US" sz="2800" dirty="0"/>
              <a:t> </a:t>
            </a:r>
            <a:r>
              <a:rPr lang="en-US" sz="2800" dirty="0" err="1"/>
              <a:t>modifiye</a:t>
            </a:r>
            <a:r>
              <a:rPr lang="en-US" sz="2800" dirty="0"/>
              <a:t> </a:t>
            </a:r>
            <a:r>
              <a:rPr lang="en-US" sz="2800" dirty="0" err="1"/>
              <a:t>edilmesini</a:t>
            </a:r>
            <a:r>
              <a:rPr lang="en-US" sz="2800" dirty="0"/>
              <a:t> </a:t>
            </a:r>
            <a:r>
              <a:rPr lang="en-US" sz="2800" dirty="0" err="1"/>
              <a:t>içerir</a:t>
            </a:r>
            <a:endParaRPr lang="tr-TR" sz="2800" dirty="0"/>
          </a:p>
          <a:p>
            <a:pPr>
              <a:lnSpc>
                <a:spcPct val="110000"/>
              </a:lnSpc>
              <a:spcBef>
                <a:spcPts val="0"/>
              </a:spcBef>
              <a:spcAft>
                <a:spcPts val="600"/>
              </a:spcAft>
            </a:pPr>
            <a:r>
              <a:rPr lang="en-US" sz="2800" dirty="0" err="1"/>
              <a:t>Kemoinformatik</a:t>
            </a:r>
            <a:r>
              <a:rPr lang="en-US" sz="2800" dirty="0"/>
              <a:t>, </a:t>
            </a:r>
            <a:r>
              <a:rPr lang="tr-TR" sz="2800" dirty="0"/>
              <a:t>öncü</a:t>
            </a:r>
            <a:r>
              <a:rPr lang="en-US" sz="2800" dirty="0"/>
              <a:t> </a:t>
            </a:r>
            <a:r>
              <a:rPr lang="en-US" sz="2800" dirty="0" err="1"/>
              <a:t>optimizasyonunun</a:t>
            </a:r>
            <a:r>
              <a:rPr lang="en-US" sz="2800" dirty="0"/>
              <a:t> </a:t>
            </a:r>
            <a:r>
              <a:rPr lang="en-US" sz="2800" dirty="0" err="1"/>
              <a:t>verimliliğini</a:t>
            </a:r>
            <a:r>
              <a:rPr lang="en-US" sz="2800" dirty="0"/>
              <a:t> </a:t>
            </a:r>
            <a:r>
              <a:rPr lang="en-US" sz="2800" dirty="0" err="1"/>
              <a:t>artırmak</a:t>
            </a:r>
            <a:r>
              <a:rPr lang="en-US" sz="2800" dirty="0"/>
              <a:t> </a:t>
            </a:r>
            <a:r>
              <a:rPr lang="en-US" sz="2800" dirty="0" err="1"/>
              <a:t>için</a:t>
            </a:r>
            <a:r>
              <a:rPr lang="en-US" sz="2800" dirty="0"/>
              <a:t> </a:t>
            </a:r>
            <a:r>
              <a:rPr lang="tr-TR" sz="2800" dirty="0"/>
              <a:t>Yapay Zeka/ Makine Öğrenmesi </a:t>
            </a:r>
            <a:r>
              <a:rPr lang="en-US" sz="2800" dirty="0" err="1"/>
              <a:t>yöntemleriyle</a:t>
            </a:r>
            <a:r>
              <a:rPr lang="en-US" sz="2800" dirty="0"/>
              <a:t> </a:t>
            </a:r>
            <a:r>
              <a:rPr lang="en-US" sz="2800" dirty="0" err="1"/>
              <a:t>entegre</a:t>
            </a:r>
            <a:r>
              <a:rPr lang="en-US" sz="2800" dirty="0"/>
              <a:t> </a:t>
            </a:r>
            <a:r>
              <a:rPr lang="en-US" sz="2800" dirty="0" err="1"/>
              <a:t>edilmiştir</a:t>
            </a:r>
            <a:endParaRPr lang="en-US" sz="2800" dirty="0"/>
          </a:p>
        </p:txBody>
      </p:sp>
      <p:pic>
        <p:nvPicPr>
          <p:cNvPr id="4" name="object 4"/>
          <p:cNvPicPr/>
          <p:nvPr/>
        </p:nvPicPr>
        <p:blipFill>
          <a:blip r:embed="rId3" cstate="print"/>
          <a:stretch>
            <a:fillRect/>
          </a:stretch>
        </p:blipFill>
        <p:spPr>
          <a:xfrm>
            <a:off x="5445457" y="1200399"/>
            <a:ext cx="6155141" cy="4480942"/>
          </a:xfrm>
          <a:prstGeom prst="rect">
            <a:avLst/>
          </a:prstGeom>
        </p:spPr>
      </p:pic>
      <p:sp>
        <p:nvSpPr>
          <p:cNvPr id="14" name="TextBox 13">
            <a:extLst>
              <a:ext uri="{FF2B5EF4-FFF2-40B4-BE49-F238E27FC236}">
                <a16:creationId xmlns:a16="http://schemas.microsoft.com/office/drawing/2014/main" id="{38493B55-FA98-66B7-06D3-50275252A96E}"/>
              </a:ext>
            </a:extLst>
          </p:cNvPr>
          <p:cNvSpPr txBox="1"/>
          <p:nvPr/>
        </p:nvSpPr>
        <p:spPr>
          <a:xfrm>
            <a:off x="5450538" y="6076667"/>
            <a:ext cx="6347281" cy="646331"/>
          </a:xfrm>
          <a:prstGeom prst="rect">
            <a:avLst/>
          </a:prstGeom>
          <a:noFill/>
        </p:spPr>
        <p:txBody>
          <a:bodyPr wrap="square">
            <a:spAutoFit/>
          </a:bodyPr>
          <a:lstStyle>
            <a:defPPr>
              <a:defRPr lang="en-NL"/>
            </a:defPPr>
            <a:lvl1pPr>
              <a:defRPr sz="1200">
                <a:latin typeface="Arial MT"/>
                <a:cs typeface="Arial MT"/>
              </a:defRPr>
            </a:lvl1pPr>
          </a:lstStyle>
          <a:p>
            <a:r>
              <a:rPr lang="en-GB" dirty="0"/>
              <a:t>t-SNE </a:t>
            </a:r>
            <a:r>
              <a:rPr lang="en-GB" dirty="0" err="1"/>
              <a:t>projeksiyonu</a:t>
            </a:r>
            <a:r>
              <a:rPr lang="en-GB" dirty="0"/>
              <a:t>, </a:t>
            </a:r>
            <a:r>
              <a:rPr lang="en-GB" dirty="0" err="1"/>
              <a:t>ChEMBL'den</a:t>
            </a:r>
            <a:r>
              <a:rPr lang="en-GB" dirty="0"/>
              <a:t> (</a:t>
            </a:r>
            <a:r>
              <a:rPr lang="en-GB" dirty="0" err="1"/>
              <a:t>mavi</a:t>
            </a:r>
            <a:r>
              <a:rPr lang="en-GB" dirty="0"/>
              <a:t>) </a:t>
            </a:r>
            <a:r>
              <a:rPr lang="en-GB" dirty="0" err="1"/>
              <a:t>molekülleri</a:t>
            </a:r>
            <a:r>
              <a:rPr lang="en-GB" dirty="0"/>
              <a:t> </a:t>
            </a:r>
            <a:r>
              <a:rPr lang="en-GB" dirty="0" err="1"/>
              <a:t>ve</a:t>
            </a:r>
            <a:r>
              <a:rPr lang="en-GB" dirty="0"/>
              <a:t> 7 </a:t>
            </a:r>
            <a:r>
              <a:rPr lang="en-GB" dirty="0" err="1"/>
              <a:t>fizikokimyasal</a:t>
            </a:r>
            <a:r>
              <a:rPr lang="en-GB" dirty="0"/>
              <a:t> </a:t>
            </a:r>
            <a:r>
              <a:rPr lang="en-GB" dirty="0" err="1"/>
              <a:t>tanımlayıcıya</a:t>
            </a:r>
            <a:r>
              <a:rPr lang="en-GB" dirty="0"/>
              <a:t> </a:t>
            </a:r>
            <a:r>
              <a:rPr lang="en-GB" dirty="0" err="1"/>
              <a:t>dayalı</a:t>
            </a:r>
            <a:r>
              <a:rPr lang="en-GB" dirty="0"/>
              <a:t> </a:t>
            </a:r>
            <a:r>
              <a:rPr lang="en-GB" dirty="0" err="1"/>
              <a:t>olarak</a:t>
            </a:r>
            <a:r>
              <a:rPr lang="en-GB" dirty="0"/>
              <a:t> AI </a:t>
            </a:r>
            <a:r>
              <a:rPr lang="en-GB" dirty="0" err="1">
                <a:latin typeface="Arial" panose="020B0604020202020204" pitchFamily="34" charset="0"/>
                <a:cs typeface="Arial" panose="020B0604020202020204" pitchFamily="34" charset="0"/>
              </a:rPr>
              <a:t>tarafından</a:t>
            </a:r>
            <a:r>
              <a:rPr lang="en-GB" dirty="0"/>
              <a:t> </a:t>
            </a:r>
            <a:r>
              <a:rPr lang="en-GB" dirty="0" err="1"/>
              <a:t>üretilen</a:t>
            </a:r>
            <a:r>
              <a:rPr lang="en-GB" dirty="0"/>
              <a:t> </a:t>
            </a:r>
            <a:r>
              <a:rPr lang="en-GB" dirty="0" err="1"/>
              <a:t>molekülleri</a:t>
            </a:r>
            <a:r>
              <a:rPr lang="en-GB" dirty="0"/>
              <a:t> </a:t>
            </a:r>
            <a:r>
              <a:rPr lang="en-GB" dirty="0" err="1"/>
              <a:t>göstermektedir</a:t>
            </a:r>
            <a:r>
              <a:rPr lang="en-GB" dirty="0"/>
              <a:t>.</a:t>
            </a:r>
            <a:endParaRPr lang="tr-TR" dirty="0"/>
          </a:p>
          <a:p>
            <a:r>
              <a:rPr lang="en-GB" dirty="0"/>
              <a:t>Kaynak: 10.1021/acscentsci.7b00512</a:t>
            </a:r>
            <a:endParaRPr lang="pt-PT" dirty="0"/>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a:latin typeface="+mn-lt"/>
                <a:ea typeface="Calibri"/>
                <a:cs typeface="Calibri"/>
                <a:sym typeface="Calibri"/>
              </a:rPr>
              <a:t>Sorular ve Tartışma</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C7AD7E3-EDFD-A0C9-B63F-77518ED1D6E4}"/>
              </a:ext>
            </a:extLst>
          </p:cNvPr>
          <p:cNvSpPr>
            <a:spLocks noGrp="1"/>
          </p:cNvSpPr>
          <p:nvPr>
            <p:ph type="title"/>
          </p:nvPr>
        </p:nvSpPr>
        <p:spPr>
          <a:xfrm>
            <a:off x="6116569" y="276447"/>
            <a:ext cx="5237229" cy="1807305"/>
          </a:xfrm>
        </p:spPr>
        <p:txBody>
          <a:bodyPr vert="horz" lIns="91440" tIns="45720" rIns="91440" bIns="45720" rtlCol="0" anchor="ctr">
            <a:normAutofit/>
          </a:bodyPr>
          <a:lstStyle/>
          <a:p>
            <a:pPr algn="ctr"/>
            <a:r>
              <a:rPr lang="tr-TR" b="1" dirty="0">
                <a:latin typeface="Calibri" panose="020F0502020204030204" pitchFamily="34" charset="0"/>
                <a:ea typeface="Calibri" panose="020F0502020204030204" pitchFamily="34" charset="0"/>
                <a:cs typeface="Calibri" panose="020F0502020204030204" pitchFamily="34" charset="0"/>
              </a:rPr>
              <a:t>Biyoinformatik </a:t>
            </a:r>
            <a:br>
              <a:rPr lang="tr-TR" b="1" dirty="0">
                <a:latin typeface="Calibri" panose="020F0502020204030204" pitchFamily="34" charset="0"/>
                <a:ea typeface="Calibri" panose="020F0502020204030204" pitchFamily="34" charset="0"/>
                <a:cs typeface="Calibri" panose="020F0502020204030204" pitchFamily="34" charset="0"/>
              </a:rPr>
            </a:br>
            <a:r>
              <a:rPr lang="tr-TR" b="1" dirty="0">
                <a:latin typeface="Calibri" panose="020F0502020204030204" pitchFamily="34" charset="0"/>
                <a:ea typeface="Calibri" panose="020F0502020204030204" pitchFamily="34" charset="0"/>
                <a:cs typeface="Calibri" panose="020F0502020204030204" pitchFamily="34" charset="0"/>
              </a:rPr>
              <a:t>Sonuç</a:t>
            </a:r>
          </a:p>
        </p:txBody>
      </p:sp>
      <p:pic>
        <p:nvPicPr>
          <p:cNvPr id="5" name="Picture 4" descr="Glass and digital lights">
            <a:extLst>
              <a:ext uri="{FF2B5EF4-FFF2-40B4-BE49-F238E27FC236}">
                <a16:creationId xmlns:a16="http://schemas.microsoft.com/office/drawing/2014/main" id="{A3CEEE27-7DA7-9785-E559-A4F6D6FA8C94}"/>
              </a:ext>
            </a:extLst>
          </p:cNvPr>
          <p:cNvPicPr>
            <a:picLocks noChangeAspect="1"/>
          </p:cNvPicPr>
          <p:nvPr/>
        </p:nvPicPr>
        <p:blipFill rotWithShape="1">
          <a:blip r:embed="rId3"/>
          <a:srcRect l="22923" r="1107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D9DC38A4-A5E2-E48A-1730-B3EE90A34865}"/>
              </a:ext>
            </a:extLst>
          </p:cNvPr>
          <p:cNvSpPr>
            <a:spLocks noGrp="1"/>
          </p:cNvSpPr>
          <p:nvPr>
            <p:ph idx="1"/>
          </p:nvPr>
        </p:nvSpPr>
        <p:spPr>
          <a:xfrm>
            <a:off x="6116569" y="1918447"/>
            <a:ext cx="5557979" cy="4663106"/>
          </a:xfrm>
        </p:spPr>
        <p:txBody>
          <a:bodyPr vert="horz" lIns="91440" tIns="45720" rIns="91440" bIns="45720" rtlCol="0">
            <a:normAutofit fontScale="92500"/>
          </a:bodyPr>
          <a:lstStyle/>
          <a:p>
            <a:pPr>
              <a:lnSpc>
                <a:spcPct val="100000"/>
              </a:lnSpc>
              <a:spcBef>
                <a:spcPts val="0"/>
              </a:spcBef>
              <a:spcAft>
                <a:spcPts val="600"/>
              </a:spcAft>
            </a:pPr>
            <a:r>
              <a:rPr lang="tr-TR" dirty="0">
                <a:cs typeface="Arial" panose="020B0604020202020204" pitchFamily="34" charset="0"/>
              </a:rPr>
              <a:t>ML/AI gibi bilgisayar tabanlı yöntemler, hedef tanımlamadan öncü optimizasyonuna kadar ilaç keşfinin çeşitli aşamalarında yardımcı olabilir</a:t>
            </a:r>
          </a:p>
          <a:p>
            <a:pPr>
              <a:lnSpc>
                <a:spcPct val="100000"/>
              </a:lnSpc>
              <a:spcBef>
                <a:spcPts val="0"/>
              </a:spcBef>
              <a:spcAft>
                <a:spcPts val="600"/>
              </a:spcAft>
            </a:pPr>
            <a:r>
              <a:rPr lang="tr-TR" dirty="0">
                <a:cs typeface="Arial" panose="020B0604020202020204" pitchFamily="34" charset="0"/>
              </a:rPr>
              <a:t>ML/</a:t>
            </a:r>
            <a:r>
              <a:rPr lang="tr-TR" dirty="0" err="1">
                <a:cs typeface="Arial" panose="020B0604020202020204" pitchFamily="34" charset="0"/>
              </a:rPr>
              <a:t>AI'nin</a:t>
            </a:r>
            <a:r>
              <a:rPr lang="tr-TR" dirty="0">
                <a:cs typeface="Arial" panose="020B0604020202020204" pitchFamily="34" charset="0"/>
              </a:rPr>
              <a:t> sınırlamaları vardır ve deneysel doğrulamanın yerini alamaz</a:t>
            </a:r>
          </a:p>
          <a:p>
            <a:pPr>
              <a:lnSpc>
                <a:spcPct val="100000"/>
              </a:lnSpc>
              <a:spcBef>
                <a:spcPts val="0"/>
              </a:spcBef>
              <a:spcAft>
                <a:spcPts val="600"/>
              </a:spcAft>
            </a:pPr>
            <a:r>
              <a:rPr lang="tr-TR" dirty="0">
                <a:cs typeface="Arial" panose="020B0604020202020204" pitchFamily="34" charset="0"/>
              </a:rPr>
              <a:t>İlaç keşfinin geleceği muhtemelen hesaplamalı ve deneysel laboratuvar yöntemlerinin bir kombinasyonunu içermeye devam edecektir</a:t>
            </a:r>
          </a:p>
        </p:txBody>
      </p:sp>
    </p:spTree>
    <p:extLst>
      <p:ext uri="{BB962C8B-B14F-4D97-AF65-F5344CB8AC3E}">
        <p14:creationId xmlns:p14="http://schemas.microsoft.com/office/powerpoint/2010/main" val="326922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p:cNvSpPr txBox="1">
            <a:spLocks noGrp="1"/>
          </p:cNvSpPr>
          <p:nvPr>
            <p:ph type="title"/>
          </p:nvPr>
        </p:nvSpPr>
        <p:spPr>
          <a:xfrm>
            <a:off x="6739563" y="124287"/>
            <a:ext cx="4162216" cy="798992"/>
          </a:xfrm>
          <a:prstGeom prst="rect">
            <a:avLst/>
          </a:prstGeom>
        </p:spPr>
        <p:txBody>
          <a:bodyPr spcFirstLastPara="1" vert="horz" lIns="91425" tIns="45700" rIns="91425" bIns="45700" rtlCol="0" anchor="b" anchorCtr="0">
            <a:normAutofit/>
          </a:bodyPr>
          <a:lstStyle/>
          <a:p>
            <a:pPr>
              <a:spcBef>
                <a:spcPts val="0"/>
              </a:spcBef>
              <a:buClr>
                <a:schemeClr val="dk1"/>
              </a:buClr>
              <a:buSzPts val="3300"/>
            </a:pPr>
            <a:r>
              <a:rPr lang="tr-TR" sz="4000" b="1" dirty="0">
                <a:latin typeface="Calibri"/>
                <a:ea typeface="Calibri"/>
                <a:cs typeface="Calibri"/>
                <a:sym typeface="Calibri"/>
              </a:rPr>
              <a:t>Ek Kaynaklar</a:t>
            </a:r>
          </a:p>
        </p:txBody>
      </p:sp>
      <p:pic>
        <p:nvPicPr>
          <p:cNvPr id="306" name="Picture 305" descr="Desk with productivity items">
            <a:extLst>
              <a:ext uri="{FF2B5EF4-FFF2-40B4-BE49-F238E27FC236}">
                <a16:creationId xmlns:a16="http://schemas.microsoft.com/office/drawing/2014/main" id="{1EA92007-10F8-9576-B3FF-B0EFCC3A0324}"/>
              </a:ext>
            </a:extLst>
          </p:cNvPr>
          <p:cNvPicPr>
            <a:picLocks noChangeAspect="1"/>
          </p:cNvPicPr>
          <p:nvPr/>
        </p:nvPicPr>
        <p:blipFill rotWithShape="1">
          <a:blip r:embed="rId3"/>
          <a:srcRect l="35375" r="20125" b="-1"/>
          <a:stretch/>
        </p:blipFill>
        <p:spPr>
          <a:xfrm>
            <a:off x="1524020" y="10"/>
            <a:ext cx="4571980" cy="6857990"/>
          </a:xfrm>
          <a:prstGeom prst="rect">
            <a:avLst/>
          </a:prstGeom>
        </p:spPr>
      </p:pic>
      <p:sp>
        <p:nvSpPr>
          <p:cNvPr id="304" name="Google Shape;304;p30"/>
          <p:cNvSpPr txBox="1">
            <a:spLocks noGrp="1"/>
          </p:cNvSpPr>
          <p:nvPr>
            <p:ph idx="1"/>
          </p:nvPr>
        </p:nvSpPr>
        <p:spPr>
          <a:xfrm>
            <a:off x="6435781" y="1148558"/>
            <a:ext cx="5451418" cy="4879379"/>
          </a:xfrm>
          <a:prstGeom prst="rect">
            <a:avLst/>
          </a:prstGeom>
        </p:spPr>
        <p:txBody>
          <a:bodyPr spcFirstLastPara="1" vert="horz" lIns="91425" tIns="45700" rIns="91425" bIns="45700" rtlCol="0" anchor="t" anchorCtr="0">
            <a:noAutofit/>
          </a:bodyPr>
          <a:lstStyle/>
          <a:p>
            <a:pPr marL="171450" indent="-171450">
              <a:lnSpc>
                <a:spcPct val="100000"/>
              </a:lnSpc>
              <a:spcBef>
                <a:spcPts val="0"/>
              </a:spcBef>
              <a:spcAft>
                <a:spcPts val="600"/>
              </a:spcAft>
              <a:buClr>
                <a:srgbClr val="374151"/>
              </a:buClr>
              <a:buSzPts val="2100"/>
              <a:buFont typeface="Arial"/>
              <a:buChar char="•"/>
            </a:pPr>
            <a:r>
              <a:rPr lang="en-US" sz="1600" dirty="0">
                <a:latin typeface="Calibri" panose="020F0502020204030204" pitchFamily="34" charset="0"/>
                <a:ea typeface="Calibri" panose="020F0502020204030204" pitchFamily="34" charset="0"/>
                <a:cs typeface="Calibri" panose="020F0502020204030204" pitchFamily="34" charset="0"/>
              </a:rPr>
              <a:t>Akshaya, Karthikeyan and </a:t>
            </a:r>
            <a:r>
              <a:rPr lang="en-US" sz="1600" dirty="0" err="1">
                <a:latin typeface="Calibri" panose="020F0502020204030204" pitchFamily="34" charset="0"/>
                <a:ea typeface="Calibri" panose="020F0502020204030204" pitchFamily="34" charset="0"/>
                <a:cs typeface="Calibri" panose="020F0502020204030204" pitchFamily="34" charset="0"/>
              </a:rPr>
              <a:t>Priyakumar</a:t>
            </a:r>
            <a:r>
              <a:rPr lang="en-US" sz="1600" dirty="0">
                <a:latin typeface="Calibri" panose="020F0502020204030204" pitchFamily="34" charset="0"/>
                <a:ea typeface="Calibri" panose="020F0502020204030204" pitchFamily="34" charset="0"/>
                <a:cs typeface="Calibri" panose="020F0502020204030204" pitchFamily="34" charset="0"/>
              </a:rPr>
              <a:t> U Deva (2022). “Artificial intelligence: machine learning for chemical sciences”. In: Journal of Chemical Sciences. url: </a:t>
            </a:r>
            <a:r>
              <a:rPr lang="en-US" sz="1600" dirty="0">
                <a:latin typeface="Calibri" panose="020F0502020204030204" pitchFamily="34" charset="0"/>
                <a:ea typeface="Calibri" panose="020F0502020204030204" pitchFamily="34" charset="0"/>
                <a:cs typeface="Calibri" panose="020F0502020204030204" pitchFamily="34" charset="0"/>
                <a:hlinkClick r:id="rId4"/>
              </a:rPr>
              <a:t>https://link.springer.com/article/10. 1007/s12039-021-01995-2</a:t>
            </a:r>
            <a:r>
              <a:rPr lang="en-US" sz="1600" dirty="0">
                <a:latin typeface="Calibri" panose="020F0502020204030204" pitchFamily="34" charset="0"/>
                <a:ea typeface="Calibri" panose="020F0502020204030204" pitchFamily="34" charset="0"/>
                <a:cs typeface="Calibri" panose="020F0502020204030204" pitchFamily="34" charset="0"/>
              </a:rPr>
              <a:t>.</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r>
              <a:rPr lang="tr-TR" sz="1600" dirty="0" err="1">
                <a:latin typeface="Calibri" panose="020F0502020204030204" pitchFamily="34" charset="0"/>
                <a:ea typeface="Calibri" panose="020F0502020204030204" pitchFamily="34" charset="0"/>
                <a:cs typeface="Calibri" panose="020F0502020204030204" pitchFamily="34" charset="0"/>
              </a:rPr>
              <a:t>Biotechnology</a:t>
            </a:r>
            <a:r>
              <a:rPr lang="tr-TR" sz="1600" dirty="0">
                <a:latin typeface="Calibri" panose="020F0502020204030204" pitchFamily="34" charset="0"/>
                <a:ea typeface="Calibri" panose="020F0502020204030204" pitchFamily="34" charset="0"/>
                <a:cs typeface="Calibri" panose="020F0502020204030204" pitchFamily="34" charset="0"/>
              </a:rPr>
              <a:t> Information, </a:t>
            </a:r>
            <a:r>
              <a:rPr lang="tr-TR" sz="1600" dirty="0" err="1">
                <a:latin typeface="Calibri" panose="020F0502020204030204" pitchFamily="34" charset="0"/>
                <a:ea typeface="Calibri" panose="020F0502020204030204" pitchFamily="34" charset="0"/>
                <a:cs typeface="Calibri" panose="020F0502020204030204" pitchFamily="34" charset="0"/>
              </a:rPr>
              <a:t>National</a:t>
            </a:r>
            <a:r>
              <a:rPr lang="tr-TR" sz="1600" dirty="0">
                <a:latin typeface="Calibri" panose="020F0502020204030204" pitchFamily="34" charset="0"/>
                <a:ea typeface="Calibri" panose="020F0502020204030204" pitchFamily="34" charset="0"/>
                <a:cs typeface="Calibri" panose="020F0502020204030204" pitchFamily="34" charset="0"/>
              </a:rPr>
              <a:t> Center </a:t>
            </a:r>
            <a:r>
              <a:rPr lang="tr-TR" sz="1600" dirty="0" err="1">
                <a:latin typeface="Calibri" panose="020F0502020204030204" pitchFamily="34" charset="0"/>
                <a:ea typeface="Calibri" panose="020F0502020204030204" pitchFamily="34" charset="0"/>
                <a:cs typeface="Calibri" panose="020F0502020204030204" pitchFamily="34" charset="0"/>
              </a:rPr>
              <a:t>for</a:t>
            </a:r>
            <a:r>
              <a:rPr lang="tr-TR" sz="1600" dirty="0">
                <a:latin typeface="Calibri" panose="020F0502020204030204" pitchFamily="34" charset="0"/>
                <a:ea typeface="Calibri" panose="020F0502020204030204" pitchFamily="34" charset="0"/>
                <a:cs typeface="Calibri" panose="020F0502020204030204" pitchFamily="34" charset="0"/>
              </a:rPr>
              <a:t> (2023). </a:t>
            </a:r>
            <a:r>
              <a:rPr lang="tr-TR" sz="1600" dirty="0" err="1">
                <a:latin typeface="Calibri" panose="020F0502020204030204" pitchFamily="34" charset="0"/>
                <a:ea typeface="Calibri" panose="020F0502020204030204" pitchFamily="34" charset="0"/>
                <a:cs typeface="Calibri" panose="020F0502020204030204" pitchFamily="34" charset="0"/>
              </a:rPr>
              <a:t>PubChem</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Compound</a:t>
            </a:r>
            <a:r>
              <a:rPr lang="tr-TR" sz="1600" dirty="0">
                <a:latin typeface="Calibri" panose="020F0502020204030204" pitchFamily="34" charset="0"/>
                <a:ea typeface="Calibri" panose="020F0502020204030204" pitchFamily="34" charset="0"/>
                <a:cs typeface="Calibri" panose="020F0502020204030204" pitchFamily="34" charset="0"/>
              </a:rPr>
              <a:t> Database. https://pubchem. ncbi.nlm.nih.gov/. </a:t>
            </a:r>
            <a:r>
              <a:rPr lang="tr-TR" sz="1600" dirty="0" err="1">
                <a:latin typeface="Calibri" panose="020F0502020204030204" pitchFamily="34" charset="0"/>
                <a:ea typeface="Calibri" panose="020F0502020204030204" pitchFamily="34" charset="0"/>
                <a:cs typeface="Calibri" panose="020F0502020204030204" pitchFamily="34" charset="0"/>
              </a:rPr>
              <a:t>Accessed</a:t>
            </a:r>
            <a:r>
              <a:rPr lang="tr-TR" sz="1600" dirty="0">
                <a:latin typeface="Calibri" panose="020F0502020204030204" pitchFamily="34" charset="0"/>
                <a:ea typeface="Calibri" panose="020F0502020204030204" pitchFamily="34" charset="0"/>
                <a:cs typeface="Calibri" panose="020F0502020204030204" pitchFamily="34" charset="0"/>
              </a:rPr>
              <a:t>: 2023-11-02.</a:t>
            </a:r>
          </a:p>
          <a:p>
            <a:pPr marL="171450" indent="-171450">
              <a:lnSpc>
                <a:spcPct val="100000"/>
              </a:lnSpc>
              <a:spcBef>
                <a:spcPts val="0"/>
              </a:spcBef>
              <a:spcAft>
                <a:spcPts val="600"/>
              </a:spcAft>
              <a:buClr>
                <a:srgbClr val="374151"/>
              </a:buClr>
              <a:buSzPts val="2100"/>
              <a:buFont typeface="Arial"/>
              <a:buChar char="•"/>
            </a:pPr>
            <a:r>
              <a:rPr lang="tr-TR" sz="1600" dirty="0" err="1">
                <a:latin typeface="Calibri" panose="020F0502020204030204" pitchFamily="34" charset="0"/>
                <a:ea typeface="Calibri" panose="020F0502020204030204" pitchFamily="34" charset="0"/>
                <a:cs typeface="Calibri" panose="020F0502020204030204" pitchFamily="34" charset="0"/>
              </a:rPr>
              <a:t>Consortium</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The</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UniProt</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Nov</a:t>
            </a:r>
            <a:r>
              <a:rPr lang="tr-TR" sz="1600" dirty="0">
                <a:latin typeface="Calibri" panose="020F0502020204030204" pitchFamily="34" charset="0"/>
                <a:ea typeface="Calibri" panose="020F0502020204030204" pitchFamily="34" charset="0"/>
                <a:cs typeface="Calibri" panose="020F0502020204030204" pitchFamily="34" charset="0"/>
              </a:rPr>
              <a:t>. 2022). “</a:t>
            </a:r>
            <a:r>
              <a:rPr lang="tr-TR" sz="1600" dirty="0" err="1">
                <a:latin typeface="Calibri" panose="020F0502020204030204" pitchFamily="34" charset="0"/>
                <a:ea typeface="Calibri" panose="020F0502020204030204" pitchFamily="34" charset="0"/>
                <a:cs typeface="Calibri" panose="020F0502020204030204" pitchFamily="34" charset="0"/>
              </a:rPr>
              <a:t>UniProt</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the</a:t>
            </a:r>
            <a:r>
              <a:rPr lang="tr-TR" sz="1600" dirty="0">
                <a:latin typeface="Calibri" panose="020F0502020204030204" pitchFamily="34" charset="0"/>
                <a:ea typeface="Calibri" panose="020F0502020204030204" pitchFamily="34" charset="0"/>
                <a:cs typeface="Calibri" panose="020F0502020204030204" pitchFamily="34" charset="0"/>
              </a:rPr>
              <a:t> Universal Protein </a:t>
            </a:r>
            <a:r>
              <a:rPr lang="tr-TR" sz="1600" dirty="0" err="1">
                <a:latin typeface="Calibri" panose="020F0502020204030204" pitchFamily="34" charset="0"/>
                <a:ea typeface="Calibri" panose="020F0502020204030204" pitchFamily="34" charset="0"/>
                <a:cs typeface="Calibri" panose="020F0502020204030204" pitchFamily="34" charset="0"/>
              </a:rPr>
              <a:t>Knowledgebase</a:t>
            </a:r>
            <a:r>
              <a:rPr lang="tr-TR" sz="1600" dirty="0">
                <a:latin typeface="Calibri" panose="020F0502020204030204" pitchFamily="34" charset="0"/>
                <a:ea typeface="Calibri" panose="020F0502020204030204" pitchFamily="34" charset="0"/>
                <a:cs typeface="Calibri" panose="020F0502020204030204" pitchFamily="34" charset="0"/>
              </a:rPr>
              <a:t> in 2023”. </a:t>
            </a:r>
            <a:r>
              <a:rPr lang="tr-TR" sz="1600" dirty="0" err="1">
                <a:latin typeface="Calibri" panose="020F0502020204030204" pitchFamily="34" charset="0"/>
                <a:ea typeface="Calibri" panose="020F0502020204030204" pitchFamily="34" charset="0"/>
                <a:cs typeface="Calibri" panose="020F0502020204030204" pitchFamily="34" charset="0"/>
              </a:rPr>
              <a:t>In</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Nucleic</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Acids</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Research</a:t>
            </a:r>
            <a:r>
              <a:rPr lang="tr-TR" sz="1600" dirty="0">
                <a:latin typeface="Calibri" panose="020F0502020204030204" pitchFamily="34" charset="0"/>
                <a:ea typeface="Calibri" panose="020F0502020204030204" pitchFamily="34" charset="0"/>
                <a:cs typeface="Calibri" panose="020F0502020204030204" pitchFamily="34" charset="0"/>
              </a:rPr>
              <a:t> 51.D1, </a:t>
            </a:r>
            <a:r>
              <a:rPr lang="tr-TR" sz="1600" dirty="0" err="1">
                <a:latin typeface="Calibri" panose="020F0502020204030204" pitchFamily="34" charset="0"/>
                <a:ea typeface="Calibri" panose="020F0502020204030204" pitchFamily="34" charset="0"/>
                <a:cs typeface="Calibri" panose="020F0502020204030204" pitchFamily="34" charset="0"/>
              </a:rPr>
              <a:t>pp</a:t>
            </a:r>
            <a:r>
              <a:rPr lang="tr-TR" sz="1600" dirty="0">
                <a:latin typeface="Calibri" panose="020F0502020204030204" pitchFamily="34" charset="0"/>
                <a:ea typeface="Calibri" panose="020F0502020204030204" pitchFamily="34" charset="0"/>
                <a:cs typeface="Calibri" panose="020F0502020204030204" pitchFamily="34" charset="0"/>
              </a:rPr>
              <a:t>. D523–D531. </a:t>
            </a:r>
            <a:r>
              <a:rPr lang="tr-TR" sz="1600" dirty="0" err="1">
                <a:latin typeface="Calibri" panose="020F0502020204030204" pitchFamily="34" charset="0"/>
                <a:ea typeface="Calibri" panose="020F0502020204030204" pitchFamily="34" charset="0"/>
                <a:cs typeface="Calibri" panose="020F0502020204030204" pitchFamily="34" charset="0"/>
              </a:rPr>
              <a:t>issn</a:t>
            </a:r>
            <a:r>
              <a:rPr lang="tr-TR" sz="1600" dirty="0">
                <a:latin typeface="Calibri" panose="020F0502020204030204" pitchFamily="34" charset="0"/>
                <a:ea typeface="Calibri" panose="020F0502020204030204" pitchFamily="34" charset="0"/>
                <a:cs typeface="Calibri" panose="020F0502020204030204" pitchFamily="34" charset="0"/>
              </a:rPr>
              <a:t>: 0305-1048. </a:t>
            </a:r>
            <a:r>
              <a:rPr lang="tr-TR" sz="1600" dirty="0" err="1">
                <a:latin typeface="Calibri" panose="020F0502020204030204" pitchFamily="34" charset="0"/>
                <a:ea typeface="Calibri" panose="020F0502020204030204" pitchFamily="34" charset="0"/>
                <a:cs typeface="Calibri" panose="020F0502020204030204" pitchFamily="34" charset="0"/>
              </a:rPr>
              <a:t>doi</a:t>
            </a:r>
            <a:r>
              <a:rPr lang="tr-TR" sz="1600" dirty="0">
                <a:latin typeface="Calibri" panose="020F0502020204030204" pitchFamily="34" charset="0"/>
                <a:ea typeface="Calibri" panose="020F0502020204030204" pitchFamily="34" charset="0"/>
                <a:cs typeface="Calibri" panose="020F0502020204030204" pitchFamily="34" charset="0"/>
              </a:rPr>
              <a:t>: 10.1093/nar/gkac1052. </a:t>
            </a:r>
            <a:r>
              <a:rPr lang="tr-TR" sz="1600" dirty="0" err="1">
                <a:latin typeface="Calibri" panose="020F0502020204030204" pitchFamily="34" charset="0"/>
                <a:ea typeface="Calibri" panose="020F0502020204030204" pitchFamily="34" charset="0"/>
                <a:cs typeface="Calibri" panose="020F0502020204030204" pitchFamily="34" charset="0"/>
              </a:rPr>
              <a:t>eprint</a:t>
            </a:r>
            <a:r>
              <a:rPr lang="tr-TR" sz="1600" dirty="0">
                <a:latin typeface="Calibri" panose="020F0502020204030204" pitchFamily="34" charset="0"/>
                <a:ea typeface="Calibri" panose="020F0502020204030204" pitchFamily="34" charset="0"/>
                <a:cs typeface="Calibri" panose="020F0502020204030204" pitchFamily="34" charset="0"/>
              </a:rPr>
              <a:t>: https://academic.oup.com/nar/article-pdf/51/D1/D523/48441158/gkac1052.pdf. url: </a:t>
            </a:r>
            <a:r>
              <a:rPr lang="tr-TR" sz="1600" dirty="0">
                <a:latin typeface="Calibri" panose="020F0502020204030204" pitchFamily="34" charset="0"/>
                <a:ea typeface="Calibri" panose="020F0502020204030204" pitchFamily="34" charset="0"/>
                <a:cs typeface="Calibri" panose="020F0502020204030204" pitchFamily="34" charset="0"/>
                <a:hlinkClick r:id="rId5"/>
              </a:rPr>
              <a:t>https://doi.org/10.1093/nar/gkac1052</a:t>
            </a:r>
            <a:r>
              <a:rPr lang="tr-TR" sz="1600" dirty="0">
                <a:latin typeface="Calibri" panose="020F0502020204030204" pitchFamily="34" charset="0"/>
                <a:ea typeface="Calibri" panose="020F0502020204030204" pitchFamily="34" charset="0"/>
                <a:cs typeface="Calibri" panose="020F0502020204030204" pitchFamily="34" charset="0"/>
              </a:rPr>
              <a:t>.</a:t>
            </a:r>
          </a:p>
          <a:p>
            <a:pPr marL="171450" indent="-171450">
              <a:lnSpc>
                <a:spcPct val="100000"/>
              </a:lnSpc>
              <a:spcBef>
                <a:spcPts val="0"/>
              </a:spcBef>
              <a:spcAft>
                <a:spcPts val="600"/>
              </a:spcAft>
              <a:buClr>
                <a:srgbClr val="374151"/>
              </a:buClr>
              <a:buSzPts val="2100"/>
              <a:buFont typeface="Arial"/>
              <a:buChar char="•"/>
            </a:pPr>
            <a:r>
              <a:rPr lang="en-US" sz="1600" dirty="0">
                <a:latin typeface="Calibri" panose="020F0502020204030204" pitchFamily="34" charset="0"/>
                <a:ea typeface="Calibri" panose="020F0502020204030204" pitchFamily="34" charset="0"/>
                <a:cs typeface="Calibri" panose="020F0502020204030204" pitchFamily="34" charset="0"/>
              </a:rPr>
              <a:t>Kim, </a:t>
            </a:r>
            <a:r>
              <a:rPr lang="en-US" sz="1600" dirty="0" err="1">
                <a:latin typeface="Calibri" panose="020F0502020204030204" pitchFamily="34" charset="0"/>
                <a:ea typeface="Calibri" panose="020F0502020204030204" pitchFamily="34" charset="0"/>
                <a:cs typeface="Calibri" panose="020F0502020204030204" pitchFamily="34" charset="0"/>
              </a:rPr>
              <a:t>Hyunho</a:t>
            </a:r>
            <a:r>
              <a:rPr lang="en-US" sz="1600" dirty="0">
                <a:latin typeface="Calibri" panose="020F0502020204030204" pitchFamily="34" charset="0"/>
                <a:ea typeface="Calibri" panose="020F0502020204030204" pitchFamily="34" charset="0"/>
                <a:cs typeface="Calibri" panose="020F0502020204030204" pitchFamily="34" charset="0"/>
              </a:rPr>
              <a:t> et al. (2020). “Artificial Intelligence in Drug Discovery: A Comprehensive Review of Data- driven and Machine Learning Approaches”. In: Biotechnology and Bioprocess Engineering 25.6, pp. 895– 930. </a:t>
            </a:r>
            <a:r>
              <a:rPr lang="en-US" sz="1600" dirty="0" err="1">
                <a:latin typeface="Calibri" panose="020F0502020204030204" pitchFamily="34" charset="0"/>
                <a:ea typeface="Calibri" panose="020F0502020204030204" pitchFamily="34" charset="0"/>
                <a:cs typeface="Calibri" panose="020F0502020204030204" pitchFamily="34" charset="0"/>
              </a:rPr>
              <a:t>doi</a:t>
            </a:r>
            <a:r>
              <a:rPr lang="en-US" sz="1600" dirty="0">
                <a:latin typeface="Calibri" panose="020F0502020204030204" pitchFamily="34" charset="0"/>
                <a:ea typeface="Calibri" panose="020F0502020204030204" pitchFamily="34" charset="0"/>
                <a:cs typeface="Calibri" panose="020F0502020204030204" pitchFamily="34" charset="0"/>
              </a:rPr>
              <a:t>: 10.1007/s12257-020-0049-y. url: https://doi.org/10.1007/s12257-020-0049-y.</a:t>
            </a: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600"/>
              </a:spcAft>
              <a:buClr>
                <a:srgbClr val="374151"/>
              </a:buClr>
              <a:buSzPts val="210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spcBef>
                <a:spcPts val="0"/>
              </a:spcBef>
              <a:spcAft>
                <a:spcPts val="600"/>
              </a:spcAft>
              <a:buClr>
                <a:srgbClr val="374151"/>
              </a:buClr>
              <a:buSzPts val="2100"/>
              <a:buFont typeface="Arial"/>
              <a:buChar char="•"/>
            </a:pPr>
            <a:endParaRPr lang="tr-TR"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spcAft>
                <a:spcPts val="600"/>
              </a:spcAft>
              <a:buClr>
                <a:schemeClr val="dk1"/>
              </a:buClr>
              <a:buSzPts val="2100"/>
              <a:buNone/>
            </a:pPr>
            <a:endParaRPr lang="tr-T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52"/>
    </mc:Choice>
    <mc:Fallback xmlns="">
      <p:transition spd="slow" advTm="80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tr-TR" b="1" dirty="0">
                <a:latin typeface="+mn-lt"/>
              </a:rPr>
              <a:t>Öğrenme Hedefleri</a:t>
            </a:r>
            <a:endParaRPr lang="en-NL" b="1" dirty="0">
              <a:latin typeface="+mn-lt"/>
            </a:endParaRP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15789271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a:t>Bu doküman </a:t>
            </a:r>
            <a:endParaRPr sz="1500" b="1" dirty="0"/>
          </a:p>
          <a:p>
            <a:pPr marL="0" indent="0" algn="ctr">
              <a:spcBef>
                <a:spcPts val="563"/>
              </a:spcBef>
              <a:buClr>
                <a:schemeClr val="dk1"/>
              </a:buClr>
              <a:buSzPts val="2000"/>
              <a:buNone/>
            </a:pPr>
            <a:r>
              <a:rPr lang="tr-TR" sz="1500" b="1" dirty="0"/>
              <a:t>"2022-1-TR01-KA220-VET-000088373 Erasmus Project </a:t>
            </a:r>
            <a:endParaRPr b="1" dirty="0"/>
          </a:p>
          <a:p>
            <a:pPr marL="0" indent="0" algn="ctr">
              <a:spcBef>
                <a:spcPts val="563"/>
              </a:spcBef>
              <a:buClr>
                <a:schemeClr val="dk1"/>
              </a:buClr>
              <a:buSzPts val="2000"/>
              <a:buNone/>
            </a:pPr>
            <a:r>
              <a:rPr lang="tr-TR" sz="1500" b="1" dirty="0"/>
              <a:t>A UNIVERSAL STRATEGIC NECESSITY: FROM MOLECULE TO DRUG»</a:t>
            </a:r>
          </a:p>
          <a:p>
            <a:pPr marL="0" indent="0" algn="ctr">
              <a:spcBef>
                <a:spcPts val="563"/>
              </a:spcBef>
              <a:buClr>
                <a:schemeClr val="dk1"/>
              </a:buClr>
              <a:buSzPts val="2000"/>
              <a:buNone/>
            </a:pPr>
            <a:r>
              <a:rPr lang="tr-TR" sz="1500" b="1" dirty="0"/>
              <a:t>için hazırlanmıştır</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""Erasmus+ </a:t>
            </a:r>
            <a:r>
              <a:rPr lang="en-US" sz="1100" dirty="0" err="1">
                <a:solidFill>
                  <a:srgbClr val="54565A"/>
                </a:solidFill>
                <a:latin typeface="Roboto" panose="02000000000000000000" pitchFamily="2" charset="0"/>
              </a:rPr>
              <a:t>Programı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kapsamında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tarafından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desteklenmektedir</a:t>
            </a:r>
            <a:r>
              <a:rPr lang="en-US" sz="1100" dirty="0">
                <a:solidFill>
                  <a:srgbClr val="54565A"/>
                </a:solidFill>
                <a:latin typeface="Roboto" panose="02000000000000000000" pitchFamily="2" charset="0"/>
              </a:rPr>
              <a:t>. </a:t>
            </a:r>
            <a:endParaRPr lang="tr-TR" sz="1100" dirty="0">
              <a:solidFill>
                <a:srgbClr val="54565A"/>
              </a:solidFill>
              <a:latin typeface="Roboto" panose="02000000000000000000" pitchFamily="2" charset="0"/>
            </a:endParaRPr>
          </a:p>
          <a:p>
            <a:pPr algn="ctr" defTabSz="685800"/>
            <a:r>
              <a:rPr lang="tr-TR" sz="1100" dirty="0">
                <a:solidFill>
                  <a:srgbClr val="54565A"/>
                </a:solidFill>
                <a:latin typeface="Roboto" panose="02000000000000000000" pitchFamily="2" charset="0"/>
              </a:rPr>
              <a:t>Ancak b</a:t>
            </a:r>
            <a:r>
              <a:rPr lang="en-US" sz="1100" dirty="0" err="1">
                <a:solidFill>
                  <a:srgbClr val="54565A"/>
                </a:solidFill>
                <a:latin typeface="Roboto" panose="02000000000000000000" pitchFamily="2" charset="0"/>
              </a:rPr>
              <a:t>urada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yer</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alan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görüşlerden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ve Türkiye </a:t>
            </a:r>
            <a:r>
              <a:rPr lang="en-US" sz="1100" dirty="0" err="1">
                <a:solidFill>
                  <a:srgbClr val="54565A"/>
                </a:solidFill>
                <a:latin typeface="Roboto" panose="02000000000000000000" pitchFamily="2" charset="0"/>
              </a:rPr>
              <a:t>Ulusal</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Ajansı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sorumlu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tutulamaz</a:t>
            </a:r>
            <a:r>
              <a:rPr lang="en-US" sz="1100" dirty="0">
                <a:solidFill>
                  <a:srgbClr val="54565A"/>
                </a:solidFill>
                <a:latin typeface="Roboto" panose="02000000000000000000" pitchFamily="2" charset="0"/>
              </a:rPr>
              <a:t>."</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en-US" sz="5400" b="1" dirty="0" err="1">
                <a:latin typeface="Calibri Light" panose="020F0302020204030204" pitchFamily="34" charset="0"/>
                <a:ea typeface="Calibri Light" panose="020F0302020204030204" pitchFamily="34" charset="0"/>
                <a:cs typeface="Calibri Light" panose="020F0302020204030204" pitchFamily="34" charset="0"/>
              </a:rPr>
              <a:t>Proje</a:t>
            </a:r>
            <a:r>
              <a:rPr lang="en-US" sz="5400" b="1" dirty="0">
                <a:latin typeface="Calibri Light" panose="020F0302020204030204" pitchFamily="34" charset="0"/>
                <a:ea typeface="Calibri Light" panose="020F0302020204030204" pitchFamily="34" charset="0"/>
                <a:cs typeface="Calibri Light" panose="020F0302020204030204" pitchFamily="34" charset="0"/>
              </a:rPr>
              <a:t> Partner</a:t>
            </a:r>
            <a:r>
              <a:rPr lang="tr-TR" sz="5400" b="1" dirty="0" err="1">
                <a:latin typeface="Calibri Light" panose="020F0302020204030204" pitchFamily="34" charset="0"/>
                <a:ea typeface="Calibri Light" panose="020F0302020204030204" pitchFamily="34" charset="0"/>
                <a:cs typeface="Calibri Light" panose="020F0302020204030204" pitchFamily="34" charset="0"/>
              </a:rPr>
              <a:t>leri</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4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39344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dirty="0"/>
              <a:t>Teşekkürler</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49"/>
            <a:ext cx="4775162" cy="859760"/>
          </a:xfrm>
        </p:spPr>
        <p:txBody>
          <a:bodyPr vert="horz" lIns="91440" tIns="45720" rIns="91440" bIns="45720" rtlCol="0" anchor="ctr">
            <a:normAutofit/>
          </a:bodyPr>
          <a:lstStyle/>
          <a:p>
            <a:pPr algn="ctr"/>
            <a:r>
              <a:rPr lang="tr-TR" b="1">
                <a:latin typeface="Calibri" panose="020F0502020204030204" pitchFamily="34" charset="0"/>
                <a:ea typeface="Calibri" panose="020F0502020204030204" pitchFamily="34" charset="0"/>
                <a:cs typeface="Calibri" panose="020F0502020204030204" pitchFamily="34" charset="0"/>
              </a:rPr>
              <a:t>Sunum İçeriği</a:t>
            </a:r>
            <a:endParaRPr lang="tr-TR" b="1" dirty="0">
              <a:latin typeface="Calibri" panose="020F0502020204030204" pitchFamily="34" charset="0"/>
              <a:ea typeface="Calibri" panose="020F0502020204030204" pitchFamily="34" charset="0"/>
              <a:cs typeface="Calibri" panose="020F0502020204030204" pitchFamily="34" charset="0"/>
            </a:endParaRP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037809" y="1712194"/>
            <a:ext cx="4559474" cy="3833486"/>
          </a:xfrm>
        </p:spPr>
        <p:txBody>
          <a:bodyPr vert="horz" lIns="91440" tIns="45720" rIns="91440" bIns="45720" rtlCol="0" anchor="ctr">
            <a:normAutofit/>
          </a:bodyPr>
          <a:lstStyle/>
          <a:p>
            <a:pPr marL="571500" indent="-571500">
              <a:buFont typeface="+mj-lt"/>
              <a:buAutoNum type="romanUcPeriod"/>
            </a:pPr>
            <a:r>
              <a:rPr lang="tr-TR" dirty="0">
                <a:latin typeface="Calibri" panose="020F0502020204030204" pitchFamily="34" charset="0"/>
                <a:ea typeface="Calibri" panose="020F0502020204030204" pitchFamily="34" charset="0"/>
                <a:cs typeface="Calibri" panose="020F0502020204030204" pitchFamily="34" charset="0"/>
              </a:rPr>
              <a:t>İlaç Keşfinin Bütüncül Süreci</a:t>
            </a:r>
          </a:p>
          <a:p>
            <a:pPr marL="571500" indent="-571500">
              <a:buFont typeface="+mj-lt"/>
              <a:buAutoNum type="romanUcPeriod"/>
            </a:pPr>
            <a:r>
              <a:rPr lang="tr-TR" dirty="0">
                <a:latin typeface="Calibri" panose="020F0502020204030204" pitchFamily="34" charset="0"/>
                <a:ea typeface="Calibri" panose="020F0502020204030204" pitchFamily="34" charset="0"/>
                <a:cs typeface="Calibri" panose="020F0502020204030204" pitchFamily="34" charset="0"/>
              </a:rPr>
              <a:t>Hedef Tanımlama</a:t>
            </a:r>
          </a:p>
          <a:p>
            <a:pPr marL="571500" indent="-571500">
              <a:buFont typeface="+mj-lt"/>
              <a:buAutoNum type="romanUcPeriod"/>
            </a:pPr>
            <a:r>
              <a:rPr lang="tr-TR" dirty="0">
                <a:latin typeface="Calibri" panose="020F0502020204030204" pitchFamily="34" charset="0"/>
                <a:ea typeface="Calibri" panose="020F0502020204030204" pitchFamily="34" charset="0"/>
                <a:cs typeface="Calibri" panose="020F0502020204030204" pitchFamily="34" charset="0"/>
              </a:rPr>
              <a:t>Tanımlama Bilgi Grafikleri</a:t>
            </a:r>
          </a:p>
          <a:p>
            <a:pPr marL="571500" indent="-571500">
              <a:buFont typeface="+mj-lt"/>
              <a:buAutoNum type="romanUcPeriod"/>
            </a:pPr>
            <a:r>
              <a:rPr lang="tr-TR" dirty="0">
                <a:latin typeface="Calibri" panose="020F0502020204030204" pitchFamily="34" charset="0"/>
                <a:ea typeface="Calibri" panose="020F0502020204030204" pitchFamily="34" charset="0"/>
                <a:cs typeface="Calibri" panose="020F0502020204030204" pitchFamily="34" charset="0"/>
              </a:rPr>
              <a:t>ADMET Özellikleri</a:t>
            </a:r>
          </a:p>
          <a:p>
            <a:pPr marL="571500" indent="-571500">
              <a:buFont typeface="+mj-lt"/>
              <a:buAutoNum type="romanUcPeriod"/>
            </a:pPr>
            <a:r>
              <a:rPr lang="tr-TR" dirty="0">
                <a:latin typeface="Calibri" panose="020F0502020204030204" pitchFamily="34" charset="0"/>
                <a:ea typeface="Calibri" panose="020F0502020204030204" pitchFamily="34" charset="0"/>
                <a:cs typeface="Calibri" panose="020F0502020204030204" pitchFamily="34" charset="0"/>
              </a:rPr>
              <a:t>Veri tabanlarının Rolü</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lIns="0" tIns="134207" rIns="0" bIns="0" rtlCol="0" anchor="b">
            <a:normAutofit/>
          </a:bodyPr>
          <a:lstStyle/>
          <a:p>
            <a:pPr marL="151654">
              <a:spcBef>
                <a:spcPts val="1057"/>
              </a:spcBef>
            </a:pPr>
            <a:r>
              <a:rPr lang="tr-TR" sz="4800" b="1" spc="-53" dirty="0">
                <a:latin typeface="+mn-lt"/>
              </a:rPr>
              <a:t>Giriş</a:t>
            </a:r>
            <a:endParaRPr lang="en-GB" sz="4800" b="1" spc="-53" dirty="0">
              <a:latin typeface="+mn-lt"/>
            </a:endParaRPr>
          </a:p>
        </p:txBody>
      </p:sp>
      <p:graphicFrame>
        <p:nvGraphicFramePr>
          <p:cNvPr id="15" name="Content Placeholder 11">
            <a:extLst>
              <a:ext uri="{FF2B5EF4-FFF2-40B4-BE49-F238E27FC236}">
                <a16:creationId xmlns:a16="http://schemas.microsoft.com/office/drawing/2014/main" id="{99CC7C2D-4134-1606-25DC-0F3B566EB745}"/>
              </a:ext>
            </a:extLst>
          </p:cNvPr>
          <p:cNvGraphicFramePr>
            <a:graphicFrameLocks noGrp="1"/>
          </p:cNvGraphicFramePr>
          <p:nvPr>
            <p:ph idx="1"/>
            <p:extLst>
              <p:ext uri="{D42A27DB-BD31-4B8C-83A1-F6EECF244321}">
                <p14:modId xmlns:p14="http://schemas.microsoft.com/office/powerpoint/2010/main" val="2249256306"/>
              </p:ext>
            </p:extLst>
          </p:nvPr>
        </p:nvGraphicFramePr>
        <p:xfrm>
          <a:off x="838200" y="1825625"/>
          <a:ext cx="705074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ject 4" descr="A robot with many hands holding a sign&#10;&#10;Description automatically generated"/>
          <p:cNvPicPr/>
          <p:nvPr/>
        </p:nvPicPr>
        <p:blipFill>
          <a:blip r:embed="rId8" cstate="print"/>
          <a:stretch>
            <a:fillRect/>
          </a:stretch>
        </p:blipFill>
        <p:spPr>
          <a:xfrm>
            <a:off x="8090102" y="1941308"/>
            <a:ext cx="3669074" cy="3693459"/>
          </a:xfrm>
          <a:prstGeom prst="rect">
            <a:avLst/>
          </a:prstGeom>
        </p:spPr>
      </p:pic>
      <p:pic>
        <p:nvPicPr>
          <p:cNvPr id="6" name="object 6"/>
          <p:cNvPicPr/>
          <p:nvPr/>
        </p:nvPicPr>
        <p:blipFill>
          <a:blip r:embed="rId9" cstate="print"/>
          <a:stretch>
            <a:fillRect/>
          </a:stretch>
        </p:blipFill>
        <p:spPr>
          <a:xfrm>
            <a:off x="10291802" y="4778195"/>
            <a:ext cx="259827" cy="259827"/>
          </a:xfrm>
          <a:prstGeom prst="rect">
            <a:avLst/>
          </a:prstGeom>
        </p:spPr>
      </p:pic>
      <p:pic>
        <p:nvPicPr>
          <p:cNvPr id="7" name="object 7"/>
          <p:cNvPicPr/>
          <p:nvPr/>
        </p:nvPicPr>
        <p:blipFill>
          <a:blip r:embed="rId10" cstate="print"/>
          <a:stretch>
            <a:fillRect/>
          </a:stretch>
        </p:blipFill>
        <p:spPr>
          <a:xfrm>
            <a:off x="10627263" y="4778195"/>
            <a:ext cx="259827" cy="259827"/>
          </a:xfrm>
          <a:prstGeom prst="rect">
            <a:avLst/>
          </a:prstGeom>
        </p:spPr>
      </p:pic>
      <p:pic>
        <p:nvPicPr>
          <p:cNvPr id="8" name="object 8"/>
          <p:cNvPicPr/>
          <p:nvPr/>
        </p:nvPicPr>
        <p:blipFill>
          <a:blip r:embed="rId11" cstate="print"/>
          <a:stretch>
            <a:fillRect/>
          </a:stretch>
        </p:blipFill>
        <p:spPr>
          <a:xfrm>
            <a:off x="10962723" y="4778195"/>
            <a:ext cx="259827" cy="259827"/>
          </a:xfrm>
          <a:prstGeom prst="rect">
            <a:avLst/>
          </a:prstGeom>
        </p:spPr>
      </p:pic>
      <p:pic>
        <p:nvPicPr>
          <p:cNvPr id="9" name="object 9"/>
          <p:cNvPicPr/>
          <p:nvPr/>
        </p:nvPicPr>
        <p:blipFill>
          <a:blip r:embed="rId12" cstate="print"/>
          <a:stretch>
            <a:fillRect/>
          </a:stretch>
        </p:blipFill>
        <p:spPr>
          <a:xfrm>
            <a:off x="11298189" y="4778195"/>
            <a:ext cx="259827" cy="259827"/>
          </a:xfrm>
          <a:prstGeom prst="rect">
            <a:avLst/>
          </a:prstGeom>
        </p:spPr>
      </p:pic>
      <p:sp>
        <p:nvSpPr>
          <p:cNvPr id="17" name="TextBox 16">
            <a:extLst>
              <a:ext uri="{FF2B5EF4-FFF2-40B4-BE49-F238E27FC236}">
                <a16:creationId xmlns:a16="http://schemas.microsoft.com/office/drawing/2014/main" id="{2739972B-AB08-B8D4-BA75-816BB3405F79}"/>
              </a:ext>
            </a:extLst>
          </p:cNvPr>
          <p:cNvSpPr txBox="1"/>
          <p:nvPr/>
        </p:nvSpPr>
        <p:spPr>
          <a:xfrm>
            <a:off x="8090103" y="5885388"/>
            <a:ext cx="36690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spc="-13" dirty="0">
                <a:solidFill>
                  <a:schemeClr val="tx1"/>
                </a:solidFill>
                <a:latin typeface="Arial MT"/>
                <a:ea typeface="+mn-ea"/>
                <a:cs typeface="+mn-cs"/>
              </a:rPr>
              <a:t>Kaynak: DALL-E 3 </a:t>
            </a:r>
            <a:r>
              <a:rPr lang="en-GB" sz="1200" kern="1200" spc="-13" dirty="0" err="1">
                <a:solidFill>
                  <a:schemeClr val="tx1"/>
                </a:solidFill>
                <a:latin typeface="Arial MT"/>
                <a:ea typeface="+mn-ea"/>
                <a:cs typeface="+mn-cs"/>
              </a:rPr>
              <a:t>tarafından</a:t>
            </a:r>
            <a:r>
              <a:rPr lang="en-GB" sz="1200" kern="1200" spc="-13" dirty="0">
                <a:solidFill>
                  <a:schemeClr val="tx1"/>
                </a:solidFill>
                <a:latin typeface="Arial MT"/>
                <a:ea typeface="+mn-ea"/>
                <a:cs typeface="+mn-cs"/>
              </a:rPr>
              <a:t> </a:t>
            </a:r>
            <a:r>
              <a:rPr lang="en-GB" sz="1200" kern="1200" spc="-13" dirty="0" err="1">
                <a:solidFill>
                  <a:schemeClr val="tx1"/>
                </a:solidFill>
                <a:latin typeface="Arial MT"/>
                <a:ea typeface="+mn-ea"/>
                <a:cs typeface="+mn-cs"/>
              </a:rPr>
              <a:t>bir</a:t>
            </a:r>
            <a:r>
              <a:rPr lang="en-GB" sz="1200" kern="1200" spc="-13" dirty="0">
                <a:solidFill>
                  <a:schemeClr val="tx1"/>
                </a:solidFill>
                <a:latin typeface="Arial MT"/>
                <a:ea typeface="+mn-ea"/>
                <a:cs typeface="+mn-cs"/>
              </a:rPr>
              <a:t> </a:t>
            </a:r>
            <a:r>
              <a:rPr lang="en-GB" sz="1200" kern="1200" spc="-13" dirty="0" err="1">
                <a:solidFill>
                  <a:schemeClr val="tx1"/>
                </a:solidFill>
                <a:latin typeface="Arial MT"/>
                <a:ea typeface="+mn-ea"/>
                <a:cs typeface="+mn-cs"/>
              </a:rPr>
              <a:t>metin</a:t>
            </a:r>
            <a:r>
              <a:rPr lang="en-GB" sz="1200" kern="1200" spc="-13" dirty="0">
                <a:solidFill>
                  <a:schemeClr val="tx1"/>
                </a:solidFill>
                <a:latin typeface="Arial MT"/>
                <a:ea typeface="+mn-ea"/>
                <a:cs typeface="+mn-cs"/>
              </a:rPr>
              <a:t> </a:t>
            </a:r>
            <a:r>
              <a:rPr lang="en-GB" sz="1200" kern="1200" spc="-13" dirty="0" err="1">
                <a:solidFill>
                  <a:schemeClr val="tx1"/>
                </a:solidFill>
                <a:latin typeface="Arial MT"/>
                <a:ea typeface="+mn-ea"/>
                <a:cs typeface="+mn-cs"/>
              </a:rPr>
              <a:t>isteminden</a:t>
            </a:r>
            <a:r>
              <a:rPr lang="en-GB" sz="1200" kern="1200" spc="-13" dirty="0">
                <a:solidFill>
                  <a:schemeClr val="tx1"/>
                </a:solidFill>
                <a:latin typeface="Arial MT"/>
                <a:ea typeface="+mn-ea"/>
                <a:cs typeface="+mn-cs"/>
              </a:rPr>
              <a:t> </a:t>
            </a:r>
            <a:r>
              <a:rPr lang="en-GB" sz="1200" kern="1200" spc="-13" dirty="0" err="1">
                <a:solidFill>
                  <a:schemeClr val="tx1"/>
                </a:solidFill>
                <a:latin typeface="Arial MT"/>
                <a:ea typeface="+mn-ea"/>
                <a:cs typeface="+mn-cs"/>
              </a:rPr>
              <a:t>oluşturulmuştur</a:t>
            </a:r>
            <a:r>
              <a:rPr lang="tr-TR" sz="1200" kern="1200" spc="-13" dirty="0">
                <a:solidFill>
                  <a:schemeClr val="tx1"/>
                </a:solidFill>
                <a:latin typeface="Arial MT"/>
                <a:ea typeface="+mn-ea"/>
                <a:cs typeface="+mn-cs"/>
              </a:rPr>
              <a:t>.</a:t>
            </a:r>
            <a:endParaRPr lang="en-GB" sz="4800" dirty="0">
              <a:latin typeface="Arial MT"/>
              <a:cs typeface="Arial MT"/>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bject 2"/>
          <p:cNvSpPr txBox="1">
            <a:spLocks noGrp="1"/>
          </p:cNvSpPr>
          <p:nvPr>
            <p:ph type="title"/>
          </p:nvPr>
        </p:nvSpPr>
        <p:spPr>
          <a:xfrm>
            <a:off x="663388" y="643467"/>
            <a:ext cx="4063339" cy="1800526"/>
          </a:xfrm>
          <a:prstGeom prst="rect">
            <a:avLst/>
          </a:prstGeom>
        </p:spPr>
        <p:txBody>
          <a:bodyPr vert="horz" lIns="0" tIns="134207" rIns="0" bIns="0" rtlCol="0" anchor="ctr">
            <a:normAutofit/>
          </a:bodyPr>
          <a:lstStyle/>
          <a:p>
            <a:pPr marL="151654">
              <a:spcBef>
                <a:spcPts val="1057"/>
              </a:spcBef>
            </a:pPr>
            <a:r>
              <a:rPr lang="en-GB" b="1" spc="-85" dirty="0" err="1">
                <a:latin typeface="+mn-lt"/>
              </a:rPr>
              <a:t>İlaç</a:t>
            </a:r>
            <a:r>
              <a:rPr lang="en-GB" b="1" spc="-85" dirty="0">
                <a:latin typeface="+mn-lt"/>
              </a:rPr>
              <a:t> </a:t>
            </a:r>
            <a:r>
              <a:rPr lang="en-GB" b="1" spc="-85" dirty="0" err="1">
                <a:latin typeface="+mn-lt"/>
              </a:rPr>
              <a:t>Keş</a:t>
            </a:r>
            <a:r>
              <a:rPr lang="tr-TR" b="1" spc="-85" dirty="0" err="1">
                <a:latin typeface="+mn-lt"/>
              </a:rPr>
              <a:t>finin</a:t>
            </a:r>
            <a:r>
              <a:rPr lang="tr-TR" b="1" spc="-85" dirty="0">
                <a:latin typeface="+mn-lt"/>
              </a:rPr>
              <a:t> Bütüncül Süreci</a:t>
            </a:r>
            <a:endParaRPr lang="en-GB" b="1" spc="-85" dirty="0">
              <a:latin typeface="+mn-lt"/>
            </a:endParaRPr>
          </a:p>
        </p:txBody>
      </p:sp>
      <p:sp>
        <p:nvSpPr>
          <p:cNvPr id="11" name="Content Placeholder 10">
            <a:extLst>
              <a:ext uri="{FF2B5EF4-FFF2-40B4-BE49-F238E27FC236}">
                <a16:creationId xmlns:a16="http://schemas.microsoft.com/office/drawing/2014/main" id="{391F6C2E-B383-774B-464F-9A6068C4933C}"/>
              </a:ext>
            </a:extLst>
          </p:cNvPr>
          <p:cNvSpPr>
            <a:spLocks noGrp="1"/>
          </p:cNvSpPr>
          <p:nvPr>
            <p:ph idx="1"/>
          </p:nvPr>
        </p:nvSpPr>
        <p:spPr>
          <a:xfrm>
            <a:off x="838200" y="2623381"/>
            <a:ext cx="4424175" cy="3553581"/>
          </a:xfrm>
        </p:spPr>
        <p:txBody>
          <a:bodyPr vert="horz" lIns="91440" tIns="45720" rIns="91440" bIns="45720" rtlCol="0">
            <a:normAutofit/>
          </a:bodyPr>
          <a:lstStyle/>
          <a:p>
            <a:r>
              <a:rPr lang="en-GB" sz="2400" dirty="0" err="1"/>
              <a:t>İlaç</a:t>
            </a:r>
            <a:r>
              <a:rPr lang="en-GB" sz="2400" dirty="0"/>
              <a:t> </a:t>
            </a:r>
            <a:r>
              <a:rPr lang="en-GB" sz="2400" dirty="0" err="1"/>
              <a:t>keşfi</a:t>
            </a:r>
            <a:r>
              <a:rPr lang="en-GB" sz="2400" dirty="0"/>
              <a:t> </a:t>
            </a:r>
            <a:r>
              <a:rPr lang="en-GB" sz="2400" dirty="0" err="1"/>
              <a:t>karmaşık</a:t>
            </a:r>
            <a:r>
              <a:rPr lang="en-GB" sz="2400" dirty="0"/>
              <a:t> </a:t>
            </a:r>
            <a:r>
              <a:rPr lang="en-GB" sz="2400" dirty="0" err="1"/>
              <a:t>ve</a:t>
            </a:r>
            <a:r>
              <a:rPr lang="en-GB" sz="2400" dirty="0"/>
              <a:t> </a:t>
            </a:r>
            <a:r>
              <a:rPr lang="en-GB" sz="2400" dirty="0" err="1"/>
              <a:t>dinamik</a:t>
            </a:r>
            <a:r>
              <a:rPr lang="en-GB" sz="2400" dirty="0"/>
              <a:t> </a:t>
            </a:r>
            <a:r>
              <a:rPr lang="en-GB" sz="2400" dirty="0" err="1"/>
              <a:t>bir</a:t>
            </a:r>
            <a:r>
              <a:rPr lang="en-GB" sz="2400" dirty="0"/>
              <a:t> </a:t>
            </a:r>
            <a:r>
              <a:rPr lang="en-GB" sz="2400" dirty="0" err="1"/>
              <a:t>süreçtir</a:t>
            </a:r>
            <a:endParaRPr lang="tr-TR" sz="2400" dirty="0"/>
          </a:p>
          <a:p>
            <a:r>
              <a:rPr lang="en-GB" sz="2400" dirty="0" err="1"/>
              <a:t>Farklı</a:t>
            </a:r>
            <a:r>
              <a:rPr lang="en-GB" sz="2400" dirty="0"/>
              <a:t> </a:t>
            </a:r>
            <a:r>
              <a:rPr lang="en-GB" sz="2400" dirty="0" err="1"/>
              <a:t>yaklaşımlar</a:t>
            </a:r>
            <a:r>
              <a:rPr lang="en-GB" sz="2400" dirty="0"/>
              <a:t>:</a:t>
            </a:r>
            <a:endParaRPr lang="tr-TR" sz="2400" dirty="0"/>
          </a:p>
          <a:p>
            <a:pPr lvl="1"/>
            <a:r>
              <a:rPr lang="en-GB" dirty="0" err="1"/>
              <a:t>hedef</a:t>
            </a:r>
            <a:r>
              <a:rPr lang="en-GB" dirty="0"/>
              <a:t> </a:t>
            </a:r>
            <a:r>
              <a:rPr lang="en-GB" dirty="0" err="1"/>
              <a:t>bazlı</a:t>
            </a:r>
            <a:endParaRPr lang="tr-TR" dirty="0"/>
          </a:p>
          <a:p>
            <a:pPr lvl="1"/>
            <a:r>
              <a:rPr lang="en-GB" dirty="0" err="1"/>
              <a:t>fenotipik</a:t>
            </a:r>
            <a:r>
              <a:rPr lang="en-GB" dirty="0"/>
              <a:t> </a:t>
            </a:r>
            <a:r>
              <a:rPr lang="en-GB" dirty="0" err="1"/>
              <a:t>tabanlı</a:t>
            </a:r>
            <a:endParaRPr lang="tr-TR" dirty="0"/>
          </a:p>
          <a:p>
            <a:pPr lvl="1"/>
            <a:r>
              <a:rPr lang="en-GB" dirty="0"/>
              <a:t>serendipity </a:t>
            </a:r>
            <a:r>
              <a:rPr lang="en-GB" dirty="0" err="1"/>
              <a:t>tabanlı</a:t>
            </a:r>
            <a:endParaRPr lang="tr-TR" dirty="0"/>
          </a:p>
          <a:p>
            <a:pPr lvl="1"/>
            <a:r>
              <a:rPr lang="en-GB" dirty="0"/>
              <a:t>vs.</a:t>
            </a:r>
          </a:p>
        </p:txBody>
      </p:sp>
      <p:sp>
        <p:nvSpPr>
          <p:cNvPr id="14" name="TextBox 13">
            <a:extLst>
              <a:ext uri="{FF2B5EF4-FFF2-40B4-BE49-F238E27FC236}">
                <a16:creationId xmlns:a16="http://schemas.microsoft.com/office/drawing/2014/main" id="{4181B9CC-F142-826F-F52D-BEB595EDDD0C}"/>
              </a:ext>
            </a:extLst>
          </p:cNvPr>
          <p:cNvSpPr txBox="1"/>
          <p:nvPr/>
        </p:nvSpPr>
        <p:spPr>
          <a:xfrm>
            <a:off x="5962786" y="6228399"/>
            <a:ext cx="5341124" cy="413703"/>
          </a:xfrm>
          <a:prstGeom prst="rect">
            <a:avLst/>
          </a:prstGeom>
          <a:noFill/>
        </p:spPr>
        <p:txBody>
          <a:bodyPr wrap="square">
            <a:spAutoFit/>
          </a:bodyPr>
          <a:lstStyle>
            <a:defPPr>
              <a:defRPr lang="en-NL"/>
            </a:defPPr>
            <a:lvl1pPr marL="26841" marR="10737">
              <a:lnSpc>
                <a:spcPct val="87200"/>
              </a:lnSpc>
              <a:spcBef>
                <a:spcPts val="21"/>
              </a:spcBef>
              <a:defRPr sz="1200">
                <a:latin typeface="Arial MT"/>
                <a:cs typeface="Arial MT"/>
              </a:defRPr>
            </a:lvl1pPr>
          </a:lstStyle>
          <a:p>
            <a:r>
              <a:rPr lang="en-GB" dirty="0" err="1"/>
              <a:t>Olası</a:t>
            </a:r>
            <a:r>
              <a:rPr lang="en-GB" dirty="0"/>
              <a:t> </a:t>
            </a:r>
            <a:r>
              <a:rPr lang="en-GB" dirty="0" err="1"/>
              <a:t>ilaç</a:t>
            </a:r>
            <a:r>
              <a:rPr lang="en-GB" dirty="0"/>
              <a:t> </a:t>
            </a:r>
            <a:r>
              <a:rPr lang="en-GB" dirty="0" err="1"/>
              <a:t>keşif</a:t>
            </a:r>
            <a:r>
              <a:rPr lang="en-GB" dirty="0"/>
              <a:t> </a:t>
            </a:r>
            <a:r>
              <a:rPr lang="en-GB" dirty="0" err="1"/>
              <a:t>hatlarını</a:t>
            </a:r>
            <a:r>
              <a:rPr lang="en-GB" dirty="0"/>
              <a:t> </a:t>
            </a:r>
            <a:r>
              <a:rPr lang="en-GB" dirty="0" err="1"/>
              <a:t>temsil</a:t>
            </a:r>
            <a:r>
              <a:rPr lang="en-GB" dirty="0"/>
              <a:t> </a:t>
            </a:r>
            <a:r>
              <a:rPr lang="en-GB" dirty="0" err="1"/>
              <a:t>eden</a:t>
            </a:r>
            <a:r>
              <a:rPr lang="en-GB" dirty="0"/>
              <a:t> </a:t>
            </a:r>
            <a:r>
              <a:rPr lang="en-GB" dirty="0" err="1"/>
              <a:t>diyagram</a:t>
            </a:r>
            <a:r>
              <a:rPr lang="en-GB" dirty="0"/>
              <a:t>. </a:t>
            </a:r>
            <a:endParaRPr lang="tr-TR" dirty="0"/>
          </a:p>
          <a:p>
            <a:r>
              <a:rPr lang="en-GB" dirty="0"/>
              <a:t>Kaynak: Nuno </a:t>
            </a:r>
            <a:r>
              <a:rPr lang="en-GB" dirty="0" err="1"/>
              <a:t>S.Osorio</a:t>
            </a:r>
            <a:r>
              <a:rPr lang="en-GB" dirty="0"/>
              <a:t> </a:t>
            </a:r>
            <a:r>
              <a:rPr lang="en-GB" dirty="0" err="1"/>
              <a:t>tarafından</a:t>
            </a:r>
            <a:r>
              <a:rPr lang="en-GB" dirty="0"/>
              <a:t> Python </a:t>
            </a:r>
            <a:r>
              <a:rPr lang="en-GB" dirty="0" err="1"/>
              <a:t>kullanılarak</a:t>
            </a:r>
            <a:r>
              <a:rPr lang="en-GB" dirty="0"/>
              <a:t> </a:t>
            </a:r>
            <a:r>
              <a:rPr lang="en-GB" dirty="0" err="1"/>
              <a:t>oluşturulmuştur</a:t>
            </a:r>
            <a:r>
              <a:rPr lang="en-GB" dirty="0"/>
              <a:t>.</a:t>
            </a:r>
          </a:p>
        </p:txBody>
      </p:sp>
      <p:pic>
        <p:nvPicPr>
          <p:cNvPr id="5" name="Resim 4">
            <a:extLst>
              <a:ext uri="{FF2B5EF4-FFF2-40B4-BE49-F238E27FC236}">
                <a16:creationId xmlns:a16="http://schemas.microsoft.com/office/drawing/2014/main" id="{5A6BB4BF-0074-9386-313C-ECB3EA187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7892" y="643467"/>
            <a:ext cx="6398642" cy="5180558"/>
          </a:xfrm>
          <a:prstGeom prst="rect">
            <a:avLst/>
          </a:prstGeom>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object 2"/>
          <p:cNvSpPr txBox="1">
            <a:spLocks noGrp="1"/>
          </p:cNvSpPr>
          <p:nvPr>
            <p:ph type="title"/>
          </p:nvPr>
        </p:nvSpPr>
        <p:spPr>
          <a:xfrm>
            <a:off x="466167" y="643467"/>
            <a:ext cx="4554070" cy="1800526"/>
          </a:xfrm>
          <a:prstGeom prst="rect">
            <a:avLst/>
          </a:prstGeom>
        </p:spPr>
        <p:txBody>
          <a:bodyPr vert="horz" lIns="91440" tIns="45720" rIns="91440" bIns="45720" rtlCol="0" anchor="ctr">
            <a:normAutofit/>
          </a:bodyPr>
          <a:lstStyle/>
          <a:p>
            <a:pPr marL="151654"/>
            <a:r>
              <a:rPr lang="en-GB" b="1" spc="-85" dirty="0" err="1">
                <a:latin typeface="+mn-lt"/>
              </a:rPr>
              <a:t>İlaç</a:t>
            </a:r>
            <a:r>
              <a:rPr lang="en-GB" b="1" spc="-85" dirty="0">
                <a:latin typeface="+mn-lt"/>
              </a:rPr>
              <a:t> </a:t>
            </a:r>
            <a:r>
              <a:rPr lang="en-GB" b="1" spc="-85" dirty="0" err="1">
                <a:latin typeface="+mn-lt"/>
              </a:rPr>
              <a:t>Keş</a:t>
            </a:r>
            <a:r>
              <a:rPr lang="tr-TR" b="1" spc="-85" dirty="0" err="1">
                <a:latin typeface="+mn-lt"/>
              </a:rPr>
              <a:t>finin</a:t>
            </a:r>
            <a:r>
              <a:rPr lang="tr-TR" b="1" spc="-85" dirty="0">
                <a:latin typeface="+mn-lt"/>
              </a:rPr>
              <a:t> Bütüncül Süreci</a:t>
            </a:r>
            <a:endParaRPr lang="en-US" kern="1200" spc="-21" dirty="0">
              <a:solidFill>
                <a:schemeClr val="tx1"/>
              </a:solidFill>
              <a:latin typeface="+mj-lt"/>
              <a:ea typeface="+mj-ea"/>
              <a:cs typeface="+mj-cs"/>
            </a:endParaRPr>
          </a:p>
        </p:txBody>
      </p:sp>
      <p:sp>
        <p:nvSpPr>
          <p:cNvPr id="3" name="object 3"/>
          <p:cNvSpPr txBox="1"/>
          <p:nvPr/>
        </p:nvSpPr>
        <p:spPr>
          <a:xfrm>
            <a:off x="466166" y="2623381"/>
            <a:ext cx="4554070" cy="3553581"/>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vl1pPr>
            <a:lvl2pPr marL="685800" lvl="1"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err="1"/>
              <a:t>İlaç</a:t>
            </a:r>
            <a:r>
              <a:rPr lang="en-US" dirty="0"/>
              <a:t> </a:t>
            </a:r>
            <a:r>
              <a:rPr lang="en-US" dirty="0" err="1"/>
              <a:t>keşfi</a:t>
            </a:r>
            <a:r>
              <a:rPr lang="en-US" dirty="0"/>
              <a:t>, </a:t>
            </a:r>
            <a:r>
              <a:rPr lang="en-US" dirty="0" err="1"/>
              <a:t>birçok</a:t>
            </a:r>
            <a:r>
              <a:rPr lang="en-US" dirty="0"/>
              <a:t> </a:t>
            </a:r>
            <a:r>
              <a:rPr lang="en-US" dirty="0" err="1"/>
              <a:t>aşamayı</a:t>
            </a:r>
            <a:r>
              <a:rPr lang="en-US" dirty="0"/>
              <a:t> </a:t>
            </a:r>
            <a:r>
              <a:rPr lang="en-US" dirty="0" err="1"/>
              <a:t>içerir</a:t>
            </a:r>
            <a:r>
              <a:rPr lang="tr-TR" dirty="0"/>
              <a:t>:</a:t>
            </a:r>
          </a:p>
          <a:p>
            <a:pPr lvl="1"/>
            <a:r>
              <a:rPr lang="en-US" dirty="0" err="1"/>
              <a:t>Hedef</a:t>
            </a:r>
            <a:r>
              <a:rPr lang="en-US" dirty="0"/>
              <a:t> </a:t>
            </a:r>
            <a:r>
              <a:rPr lang="en-US" dirty="0" err="1"/>
              <a:t>kimliği</a:t>
            </a:r>
            <a:r>
              <a:rPr lang="en-US" dirty="0"/>
              <a:t>/</a:t>
            </a:r>
            <a:r>
              <a:rPr lang="en-US" dirty="0" err="1"/>
              <a:t>doğrulama</a:t>
            </a:r>
            <a:endParaRPr lang="tr-TR" dirty="0"/>
          </a:p>
          <a:p>
            <a:pPr lvl="1"/>
            <a:r>
              <a:rPr lang="en-US" dirty="0" err="1"/>
              <a:t>Hedeften</a:t>
            </a:r>
            <a:r>
              <a:rPr lang="tr-TR" dirty="0"/>
              <a:t>-</a:t>
            </a:r>
            <a:r>
              <a:rPr lang="en-US" dirty="0" err="1"/>
              <a:t>Öncü</a:t>
            </a:r>
            <a:r>
              <a:rPr lang="en-US" dirty="0"/>
              <a:t> </a:t>
            </a:r>
            <a:r>
              <a:rPr lang="en-US" dirty="0" err="1"/>
              <a:t>molekül</a:t>
            </a:r>
            <a:r>
              <a:rPr lang="tr-TR" dirty="0"/>
              <a:t>-</a:t>
            </a:r>
            <a:r>
              <a:rPr lang="en-US" dirty="0" err="1"/>
              <a:t>Lider</a:t>
            </a:r>
            <a:r>
              <a:rPr lang="en-US" dirty="0"/>
              <a:t> </a:t>
            </a:r>
            <a:r>
              <a:rPr lang="en-US" dirty="0" err="1"/>
              <a:t>molekül</a:t>
            </a:r>
            <a:endParaRPr lang="tr-TR" dirty="0"/>
          </a:p>
          <a:p>
            <a:pPr lvl="1"/>
            <a:r>
              <a:rPr lang="tr-TR" dirty="0"/>
              <a:t>Lider molekül</a:t>
            </a:r>
            <a:r>
              <a:rPr lang="en-US" dirty="0"/>
              <a:t> </a:t>
            </a:r>
            <a:r>
              <a:rPr lang="en-US" dirty="0" err="1"/>
              <a:t>optimizasyonu</a:t>
            </a:r>
            <a:r>
              <a:rPr lang="tr-TR" dirty="0"/>
              <a:t> </a:t>
            </a:r>
            <a:r>
              <a:rPr lang="en-US" dirty="0"/>
              <a:t>vb.</a:t>
            </a:r>
            <a:endParaRPr lang="tr-TR" dirty="0"/>
          </a:p>
          <a:p>
            <a:r>
              <a:rPr lang="tr-TR" dirty="0"/>
              <a:t>Yapay Zeka</a:t>
            </a:r>
            <a:r>
              <a:rPr lang="en-US" dirty="0"/>
              <a:t>/M</a:t>
            </a:r>
            <a:r>
              <a:rPr lang="tr-TR" dirty="0" err="1"/>
              <a:t>akine</a:t>
            </a:r>
            <a:r>
              <a:rPr lang="tr-TR" dirty="0"/>
              <a:t> Öğrenmesi </a:t>
            </a:r>
            <a:r>
              <a:rPr lang="en-US" dirty="0" err="1"/>
              <a:t>bu</a:t>
            </a:r>
            <a:r>
              <a:rPr lang="en-US" dirty="0"/>
              <a:t> </a:t>
            </a:r>
            <a:r>
              <a:rPr lang="en-US" dirty="0" err="1"/>
              <a:t>sürecin</a:t>
            </a:r>
            <a:r>
              <a:rPr lang="en-US" dirty="0"/>
              <a:t> </a:t>
            </a:r>
            <a:r>
              <a:rPr lang="en-US" dirty="0" err="1"/>
              <a:t>tüm</a:t>
            </a:r>
            <a:r>
              <a:rPr lang="en-US" dirty="0"/>
              <a:t> </a:t>
            </a:r>
            <a:r>
              <a:rPr lang="en-US" dirty="0" err="1"/>
              <a:t>adımlarında</a:t>
            </a:r>
            <a:r>
              <a:rPr lang="en-US" dirty="0"/>
              <a:t> </a:t>
            </a:r>
            <a:r>
              <a:rPr lang="en-US" dirty="0" err="1"/>
              <a:t>önemlidir</a:t>
            </a:r>
            <a:endParaRPr lang="en-US" dirty="0"/>
          </a:p>
        </p:txBody>
      </p:sp>
      <p:sp>
        <p:nvSpPr>
          <p:cNvPr id="13" name="TextBox 12">
            <a:extLst>
              <a:ext uri="{FF2B5EF4-FFF2-40B4-BE49-F238E27FC236}">
                <a16:creationId xmlns:a16="http://schemas.microsoft.com/office/drawing/2014/main" id="{7BBCFF19-D0B6-B6E4-2223-F0BF534F99FD}"/>
              </a:ext>
            </a:extLst>
          </p:cNvPr>
          <p:cNvSpPr txBox="1"/>
          <p:nvPr/>
        </p:nvSpPr>
        <p:spPr>
          <a:xfrm>
            <a:off x="6900086" y="6228399"/>
            <a:ext cx="4403823" cy="574388"/>
          </a:xfrm>
          <a:prstGeom prst="rect">
            <a:avLst/>
          </a:prstGeom>
          <a:noFill/>
        </p:spPr>
        <p:txBody>
          <a:bodyPr wrap="square">
            <a:spAutoFit/>
          </a:bodyPr>
          <a:lstStyle/>
          <a:p>
            <a:pPr marL="26841" marR="10737">
              <a:lnSpc>
                <a:spcPct val="87200"/>
              </a:lnSpc>
              <a:spcBef>
                <a:spcPts val="21"/>
              </a:spcBef>
            </a:pPr>
            <a:r>
              <a:rPr lang="en-GB" sz="1200" dirty="0" err="1">
                <a:latin typeface="Arial MT"/>
                <a:cs typeface="Arial MT"/>
              </a:rPr>
              <a:t>Olası</a:t>
            </a:r>
            <a:r>
              <a:rPr lang="en-GB" sz="1200" dirty="0">
                <a:latin typeface="Arial MT"/>
                <a:cs typeface="Arial MT"/>
              </a:rPr>
              <a:t> </a:t>
            </a:r>
            <a:r>
              <a:rPr lang="en-GB" sz="1200" dirty="0" err="1">
                <a:latin typeface="Arial MT"/>
                <a:cs typeface="Arial MT"/>
              </a:rPr>
              <a:t>ilaç</a:t>
            </a:r>
            <a:r>
              <a:rPr lang="en-GB" sz="1200" dirty="0">
                <a:latin typeface="Arial MT"/>
                <a:cs typeface="Arial MT"/>
              </a:rPr>
              <a:t> </a:t>
            </a:r>
            <a:r>
              <a:rPr lang="en-GB" sz="1200" dirty="0" err="1">
                <a:latin typeface="Arial MT"/>
                <a:cs typeface="Arial MT"/>
              </a:rPr>
              <a:t>keşif</a:t>
            </a:r>
            <a:r>
              <a:rPr lang="en-GB" sz="1200" dirty="0">
                <a:latin typeface="Arial MT"/>
                <a:cs typeface="Arial MT"/>
              </a:rPr>
              <a:t> </a:t>
            </a:r>
            <a:r>
              <a:rPr lang="en-GB" sz="1200" dirty="0" err="1">
                <a:latin typeface="Arial MT"/>
                <a:cs typeface="Arial MT"/>
              </a:rPr>
              <a:t>hatlarını</a:t>
            </a:r>
            <a:r>
              <a:rPr lang="en-GB" sz="1200" dirty="0">
                <a:latin typeface="Arial MT"/>
                <a:cs typeface="Arial MT"/>
              </a:rPr>
              <a:t> </a:t>
            </a:r>
            <a:r>
              <a:rPr lang="en-GB" sz="1200" dirty="0" err="1">
                <a:latin typeface="Arial MT"/>
                <a:cs typeface="Arial MT"/>
              </a:rPr>
              <a:t>temsil</a:t>
            </a:r>
            <a:r>
              <a:rPr lang="en-GB" sz="1200" dirty="0">
                <a:latin typeface="Arial MT"/>
                <a:cs typeface="Arial MT"/>
              </a:rPr>
              <a:t> </a:t>
            </a:r>
            <a:r>
              <a:rPr lang="en-GB" sz="1200" dirty="0" err="1">
                <a:latin typeface="Arial MT"/>
                <a:cs typeface="Arial MT"/>
              </a:rPr>
              <a:t>eden</a:t>
            </a:r>
            <a:r>
              <a:rPr lang="en-GB" sz="1200" dirty="0">
                <a:latin typeface="Arial MT"/>
                <a:cs typeface="Arial MT"/>
              </a:rPr>
              <a:t> </a:t>
            </a:r>
            <a:r>
              <a:rPr lang="en-GB" sz="1200" dirty="0" err="1">
                <a:latin typeface="Arial MT"/>
                <a:cs typeface="Arial MT"/>
              </a:rPr>
              <a:t>diyagram</a:t>
            </a:r>
            <a:r>
              <a:rPr lang="en-GB" sz="1200" dirty="0">
                <a:latin typeface="Arial MT"/>
                <a:cs typeface="Arial MT"/>
              </a:rPr>
              <a:t>. </a:t>
            </a:r>
            <a:endParaRPr lang="tr-TR" sz="1200" dirty="0">
              <a:latin typeface="Arial MT"/>
              <a:cs typeface="Arial MT"/>
            </a:endParaRPr>
          </a:p>
          <a:p>
            <a:pPr marL="26841" marR="10737">
              <a:lnSpc>
                <a:spcPct val="87200"/>
              </a:lnSpc>
              <a:spcBef>
                <a:spcPts val="21"/>
              </a:spcBef>
            </a:pPr>
            <a:r>
              <a:rPr lang="en-GB" sz="1200" dirty="0">
                <a:latin typeface="Arial MT"/>
                <a:cs typeface="Arial MT"/>
              </a:rPr>
              <a:t>Kaynak: Nuno </a:t>
            </a:r>
            <a:r>
              <a:rPr lang="en-GB" sz="1200" dirty="0" err="1">
                <a:latin typeface="Arial MT"/>
                <a:cs typeface="Arial MT"/>
              </a:rPr>
              <a:t>S.Osorio</a:t>
            </a:r>
            <a:r>
              <a:rPr lang="en-GB" sz="1200" dirty="0">
                <a:latin typeface="Arial MT"/>
                <a:cs typeface="Arial MT"/>
              </a:rPr>
              <a:t> </a:t>
            </a:r>
            <a:r>
              <a:rPr lang="en-GB" sz="1200" dirty="0" err="1">
                <a:latin typeface="Arial MT"/>
                <a:cs typeface="Arial MT"/>
              </a:rPr>
              <a:t>tarafından</a:t>
            </a:r>
            <a:r>
              <a:rPr lang="en-GB" sz="1200" dirty="0">
                <a:latin typeface="Arial MT"/>
                <a:cs typeface="Arial MT"/>
              </a:rPr>
              <a:t> Python </a:t>
            </a:r>
            <a:r>
              <a:rPr lang="en-GB" sz="1200" dirty="0" err="1">
                <a:latin typeface="Arial MT"/>
                <a:cs typeface="Arial MT"/>
              </a:rPr>
              <a:t>kullanılarak</a:t>
            </a:r>
            <a:r>
              <a:rPr lang="en-GB" sz="1200" dirty="0">
                <a:latin typeface="Arial MT"/>
                <a:cs typeface="Arial MT"/>
              </a:rPr>
              <a:t> </a:t>
            </a:r>
            <a:r>
              <a:rPr lang="en-GB" sz="1200" dirty="0" err="1">
                <a:latin typeface="Arial MT"/>
                <a:cs typeface="Arial MT"/>
              </a:rPr>
              <a:t>oluşturulmuştur</a:t>
            </a:r>
            <a:r>
              <a:rPr lang="en-GB" sz="1200" dirty="0">
                <a:latin typeface="Arial MT"/>
                <a:cs typeface="Arial MT"/>
              </a:rPr>
              <a:t>.</a:t>
            </a:r>
          </a:p>
        </p:txBody>
      </p:sp>
      <p:pic>
        <p:nvPicPr>
          <p:cNvPr id="5" name="Resim 4">
            <a:extLst>
              <a:ext uri="{FF2B5EF4-FFF2-40B4-BE49-F238E27FC236}">
                <a16:creationId xmlns:a16="http://schemas.microsoft.com/office/drawing/2014/main" id="{B174B240-11BE-BF93-9EB9-EA5097DED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785" y="643467"/>
            <a:ext cx="5760720" cy="4664075"/>
          </a:xfrm>
          <a:prstGeom prst="rect">
            <a:avLst/>
          </a:prstGeom>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30936" y="640080"/>
            <a:ext cx="4818888" cy="1481328"/>
          </a:xfrm>
          <a:prstGeom prst="rect">
            <a:avLst/>
          </a:prstGeom>
        </p:spPr>
        <p:txBody>
          <a:bodyPr vert="horz" lIns="91440" tIns="45720" rIns="91440" bIns="45720" rtlCol="0" anchor="ctr">
            <a:noAutofit/>
          </a:bodyPr>
          <a:lstStyle/>
          <a:p>
            <a:pPr marL="151654"/>
            <a:r>
              <a:rPr lang="en-US" b="1" dirty="0" err="1">
                <a:latin typeface="+mn-lt"/>
              </a:rPr>
              <a:t>Hedef</a:t>
            </a:r>
            <a:r>
              <a:rPr lang="en-US" b="1" dirty="0">
                <a:latin typeface="+mn-lt"/>
              </a:rPr>
              <a:t> </a:t>
            </a:r>
            <a:r>
              <a:rPr lang="en-US" b="1" dirty="0" err="1">
                <a:latin typeface="+mn-lt"/>
              </a:rPr>
              <a:t>Tanımlama</a:t>
            </a:r>
            <a:endParaRPr lang="en-US" b="1" dirty="0">
              <a:latin typeface="+mn-lt"/>
            </a:endParaRPr>
          </a:p>
        </p:txBody>
      </p:sp>
      <p:sp>
        <p:nvSpPr>
          <p:cNvPr id="1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30936" y="2660904"/>
            <a:ext cx="4818888" cy="3547872"/>
          </a:xfrm>
          <a:prstGeom prst="rect">
            <a:avLst/>
          </a:prstGeom>
        </p:spPr>
        <p:txBody>
          <a:bodyPr vert="horz" lIns="91440" tIns="45720" rIns="91440" bIns="45720" rtlCol="0">
            <a:normAutofit/>
          </a:bodyPr>
          <a:lstStyle>
            <a:defPPr>
              <a:defRPr lang="en-NL"/>
            </a:defPPr>
            <a:lvl1pPr marL="228600" indent="-228600">
              <a:lnSpc>
                <a:spcPct val="90000"/>
              </a:lnSpc>
              <a:spcBef>
                <a:spcPts val="1000"/>
              </a:spcBef>
              <a:buFont typeface="Arial" panose="020B0604020202020204" pitchFamily="34" charset="0"/>
              <a:buChar char="•"/>
              <a:defRPr sz="2400"/>
            </a:lvl1pPr>
            <a:lvl2pPr marL="685800" lvl="1"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800" dirty="0" err="1"/>
              <a:t>Hedef</a:t>
            </a:r>
            <a:r>
              <a:rPr lang="en-US" sz="2800" dirty="0"/>
              <a:t>, </a:t>
            </a:r>
            <a:r>
              <a:rPr lang="en-US" sz="2800" dirty="0" err="1"/>
              <a:t>bir</a:t>
            </a:r>
            <a:r>
              <a:rPr lang="en-US" sz="2800" dirty="0"/>
              <a:t> </a:t>
            </a:r>
            <a:r>
              <a:rPr lang="en-US" sz="2800" dirty="0" err="1"/>
              <a:t>grup</a:t>
            </a:r>
            <a:r>
              <a:rPr lang="en-US" sz="2800" dirty="0"/>
              <a:t> </a:t>
            </a:r>
            <a:r>
              <a:rPr lang="en-US" sz="2800" dirty="0" err="1"/>
              <a:t>bireyde</a:t>
            </a:r>
            <a:r>
              <a:rPr lang="en-US" sz="2800" dirty="0"/>
              <a:t> </a:t>
            </a:r>
            <a:r>
              <a:rPr lang="en-US" sz="2800" dirty="0" err="1"/>
              <a:t>bir</a:t>
            </a:r>
            <a:r>
              <a:rPr lang="en-US" sz="2800" dirty="0"/>
              <a:t> </a:t>
            </a:r>
            <a:r>
              <a:rPr lang="en-US" sz="2800" dirty="0" err="1"/>
              <a:t>hastalıkla</a:t>
            </a:r>
            <a:r>
              <a:rPr lang="en-US" sz="2800" dirty="0"/>
              <a:t> </a:t>
            </a:r>
            <a:r>
              <a:rPr lang="en-US" sz="2800" dirty="0" err="1"/>
              <a:t>ilişkili</a:t>
            </a:r>
            <a:r>
              <a:rPr lang="en-US" sz="2800" dirty="0"/>
              <a:t> </a:t>
            </a:r>
            <a:r>
              <a:rPr lang="en-US" sz="2800" dirty="0" err="1"/>
              <a:t>olan</a:t>
            </a:r>
            <a:r>
              <a:rPr lang="en-US" sz="2800" dirty="0"/>
              <a:t> </a:t>
            </a:r>
            <a:r>
              <a:rPr lang="en-US" sz="2800" dirty="0" err="1"/>
              <a:t>ve</a:t>
            </a:r>
            <a:r>
              <a:rPr lang="en-US" sz="2800" dirty="0"/>
              <a:t> </a:t>
            </a:r>
            <a:r>
              <a:rPr lang="en-US" sz="2800" dirty="0" err="1"/>
              <a:t>tedavinin</a:t>
            </a:r>
            <a:r>
              <a:rPr lang="en-US" sz="2800" dirty="0"/>
              <a:t> </a:t>
            </a:r>
            <a:r>
              <a:rPr lang="en-US" sz="2800" dirty="0" err="1"/>
              <a:t>amaçlanan</a:t>
            </a:r>
            <a:r>
              <a:rPr lang="en-US" sz="2800" dirty="0"/>
              <a:t> </a:t>
            </a:r>
            <a:r>
              <a:rPr lang="en-US" sz="2800" dirty="0" err="1"/>
              <a:t>hedefi</a:t>
            </a:r>
            <a:r>
              <a:rPr lang="en-US" sz="2800" dirty="0"/>
              <a:t> </a:t>
            </a:r>
            <a:r>
              <a:rPr lang="en-US" sz="2800" dirty="0" err="1"/>
              <a:t>olan</a:t>
            </a:r>
            <a:r>
              <a:rPr lang="en-US" sz="2800" dirty="0"/>
              <a:t> </a:t>
            </a:r>
            <a:r>
              <a:rPr lang="en-US" sz="2800" dirty="0" err="1"/>
              <a:t>bir</a:t>
            </a:r>
            <a:r>
              <a:rPr lang="en-US" sz="2800" dirty="0"/>
              <a:t> </a:t>
            </a:r>
            <a:r>
              <a:rPr lang="en-US" sz="2800" dirty="0" err="1"/>
              <a:t>biyomoleküldür</a:t>
            </a:r>
            <a:r>
              <a:rPr lang="en-US" sz="2800" dirty="0"/>
              <a:t> (Protein, RNA, DNA, Lipid, vb.)</a:t>
            </a:r>
            <a:endParaRPr lang="tr-TR" sz="2800" dirty="0"/>
          </a:p>
          <a:p>
            <a:r>
              <a:rPr lang="en-US" sz="2800" dirty="0" err="1"/>
              <a:t>Başarıyı</a:t>
            </a:r>
            <a:r>
              <a:rPr lang="en-US" sz="2800" dirty="0"/>
              <a:t> </a:t>
            </a:r>
            <a:r>
              <a:rPr lang="en-US" sz="2800" dirty="0" err="1"/>
              <a:t>en</a:t>
            </a:r>
            <a:r>
              <a:rPr lang="en-US" sz="2800" dirty="0"/>
              <a:t> </a:t>
            </a:r>
            <a:r>
              <a:rPr lang="en-US" sz="2800" dirty="0" err="1"/>
              <a:t>üst</a:t>
            </a:r>
            <a:r>
              <a:rPr lang="en-US" sz="2800" dirty="0"/>
              <a:t> </a:t>
            </a:r>
            <a:r>
              <a:rPr lang="en-US" sz="2800" dirty="0" err="1"/>
              <a:t>düzeye</a:t>
            </a:r>
            <a:r>
              <a:rPr lang="en-US" sz="2800" dirty="0"/>
              <a:t> </a:t>
            </a:r>
            <a:r>
              <a:rPr lang="en-US" sz="2800" dirty="0" err="1"/>
              <a:t>çıkarmak</a:t>
            </a:r>
            <a:r>
              <a:rPr lang="en-US" sz="2800" dirty="0"/>
              <a:t> </a:t>
            </a:r>
            <a:r>
              <a:rPr lang="en-US" sz="2800" dirty="0" err="1"/>
              <a:t>için</a:t>
            </a:r>
            <a:r>
              <a:rPr lang="en-US" sz="2800" dirty="0"/>
              <a:t> </a:t>
            </a:r>
            <a:r>
              <a:rPr lang="en-US" sz="2800" dirty="0" err="1"/>
              <a:t>en</a:t>
            </a:r>
            <a:r>
              <a:rPr lang="en-US" sz="2800" dirty="0"/>
              <a:t> iyi </a:t>
            </a:r>
            <a:r>
              <a:rPr lang="en-US" sz="2800" dirty="0" err="1"/>
              <a:t>hedefi</a:t>
            </a:r>
            <a:r>
              <a:rPr lang="en-US" sz="2800" dirty="0"/>
              <a:t> </a:t>
            </a:r>
            <a:r>
              <a:rPr lang="en-US" sz="2800" dirty="0" err="1"/>
              <a:t>bulmak</a:t>
            </a:r>
            <a:r>
              <a:rPr lang="en-US" sz="2800" dirty="0"/>
              <a:t> </a:t>
            </a:r>
            <a:r>
              <a:rPr lang="en-US" sz="2800" dirty="0" err="1"/>
              <a:t>çok</a:t>
            </a:r>
            <a:r>
              <a:rPr lang="en-US" sz="2800" dirty="0"/>
              <a:t> </a:t>
            </a:r>
            <a:r>
              <a:rPr lang="en-US" sz="2800" dirty="0" err="1"/>
              <a:t>önemlidir</a:t>
            </a:r>
            <a:endParaRPr lang="en-US" sz="2800" dirty="0"/>
          </a:p>
        </p:txBody>
      </p:sp>
      <p:pic>
        <p:nvPicPr>
          <p:cNvPr id="4" name="object 4">
            <a:hlinkClick r:id="rId3"/>
          </p:cNvPr>
          <p:cNvPicPr/>
          <p:nvPr/>
        </p:nvPicPr>
        <p:blipFill rotWithShape="1">
          <a:blip r:embed="rId4" cstate="print"/>
          <a:srcRect l="6337" r="6374" b="3"/>
          <a:stretch/>
        </p:blipFill>
        <p:spPr>
          <a:xfrm>
            <a:off x="6099048" y="485819"/>
            <a:ext cx="5458968" cy="5442475"/>
          </a:xfrm>
          <a:prstGeom prst="rect">
            <a:avLst/>
          </a:prstGeom>
        </p:spPr>
      </p:pic>
      <p:sp>
        <p:nvSpPr>
          <p:cNvPr id="14" name="TextBox 13">
            <a:extLst>
              <a:ext uri="{FF2B5EF4-FFF2-40B4-BE49-F238E27FC236}">
                <a16:creationId xmlns:a16="http://schemas.microsoft.com/office/drawing/2014/main" id="{C529D256-275E-1E8D-C7D6-17417A604073}"/>
              </a:ext>
            </a:extLst>
          </p:cNvPr>
          <p:cNvSpPr txBox="1"/>
          <p:nvPr/>
        </p:nvSpPr>
        <p:spPr>
          <a:xfrm>
            <a:off x="6604986" y="6040100"/>
            <a:ext cx="558701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PDB ID: 6O0K (BCL-2'nin </a:t>
            </a:r>
            <a:r>
              <a:rPr lang="en-GB" sz="1200" dirty="0" err="1">
                <a:latin typeface="Arial" panose="020B0604020202020204" pitchFamily="34" charset="0"/>
                <a:cs typeface="Arial" panose="020B0604020202020204" pitchFamily="34" charset="0"/>
              </a:rPr>
              <a:t>venetoklaks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ile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yapısı</a:t>
            </a:r>
            <a:r>
              <a:rPr lang="en-GB" sz="1200" dirty="0">
                <a:latin typeface="Arial" panose="020B0604020202020204" pitchFamily="34" charset="0"/>
                <a:cs typeface="Arial" panose="020B0604020202020204" pitchFamily="34" charset="0"/>
              </a:rPr>
              <a:t>). Kaynak: Nuno S. Osorio </a:t>
            </a:r>
            <a:r>
              <a:rPr lang="en-GB" sz="1200" dirty="0" err="1">
                <a:latin typeface="Arial" panose="020B0604020202020204" pitchFamily="34" charset="0"/>
                <a:cs typeface="Arial" panose="020B0604020202020204" pitchFamily="34" charset="0"/>
              </a:rPr>
              <a:t>tarafından</a:t>
            </a:r>
            <a:r>
              <a:rPr lang="en-GB" sz="1200" dirty="0">
                <a:latin typeface="Arial" panose="020B0604020202020204" pitchFamily="34" charset="0"/>
                <a:cs typeface="Arial" panose="020B0604020202020204" pitchFamily="34" charset="0"/>
              </a:rPr>
              <a:t> Mol* Viewer </a:t>
            </a:r>
            <a:r>
              <a:rPr lang="en-GB" sz="1200" dirty="0" err="1">
                <a:latin typeface="Arial" panose="020B0604020202020204" pitchFamily="34" charset="0"/>
                <a:cs typeface="Arial" panose="020B0604020202020204" pitchFamily="34" charset="0"/>
              </a:rPr>
              <a:t>kullanılarak</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oluşturulmuştur</a:t>
            </a:r>
            <a:endParaRPr lang="en-GB" sz="1200" dirty="0">
              <a:latin typeface="Arial" panose="020B0604020202020204" pitchFamily="34" charset="0"/>
              <a:cs typeface="Arial" panose="020B0604020202020204" pitchFamily="34" charset="0"/>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87675" y="502920"/>
            <a:ext cx="3946440" cy="1463040"/>
          </a:xfrm>
          <a:prstGeom prst="rect">
            <a:avLst/>
          </a:prstGeom>
        </p:spPr>
        <p:txBody>
          <a:bodyPr vert="horz" lIns="91440" tIns="45720" rIns="91440" bIns="45720" rtlCol="0" anchor="ctr">
            <a:noAutofit/>
          </a:bodyPr>
          <a:lstStyle/>
          <a:p>
            <a:pPr marL="151654"/>
            <a:r>
              <a:rPr lang="it-IT" b="1" spc="-241" dirty="0">
                <a:latin typeface="+mn-lt"/>
              </a:rPr>
              <a:t>AI/ML Destekli Hedef Tanımlama</a:t>
            </a:r>
            <a:endParaRPr lang="en-US" b="1" spc="-241" dirty="0">
              <a:latin typeface="+mn-lt"/>
            </a:endParaRP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287675" y="2011680"/>
            <a:ext cx="3946440" cy="4007379"/>
          </a:xfrm>
          <a:prstGeom prst="rect">
            <a:avLst/>
          </a:prstGeom>
        </p:spPr>
        <p:txBody>
          <a:bodyPr vert="horz" lIns="91440" tIns="45720" rIns="91440" bIns="45720" rtlCol="0" anchor="ctr">
            <a:normAutofit lnSpcReduction="10000"/>
          </a:bodyPr>
          <a:lstStyle>
            <a:defPPr>
              <a:defRPr lang="en-NL"/>
            </a:defPPr>
            <a:lvl1pPr marL="367728" marR="64419" indent="-228600">
              <a:lnSpc>
                <a:spcPct val="90000"/>
              </a:lnSpc>
              <a:spcBef>
                <a:spcPts val="116"/>
              </a:spcBef>
              <a:buFont typeface="Arial" panose="020B0604020202020204" pitchFamily="34" charset="0"/>
              <a:buChar char="•"/>
              <a:tabLst>
                <a:tab pos="373096" algn="l"/>
              </a:tabLst>
              <a:defRPr sz="2400"/>
            </a:lvl1pPr>
          </a:lstStyle>
          <a:p>
            <a:pPr>
              <a:lnSpc>
                <a:spcPct val="100000"/>
              </a:lnSpc>
              <a:spcBef>
                <a:spcPts val="0"/>
              </a:spcBef>
              <a:spcAft>
                <a:spcPts val="600"/>
              </a:spcAft>
            </a:pPr>
            <a:r>
              <a:rPr lang="en-US" sz="2800" dirty="0"/>
              <a:t>"</a:t>
            </a:r>
            <a:r>
              <a:rPr lang="en-US" sz="2800" dirty="0" err="1"/>
              <a:t>Klasik</a:t>
            </a:r>
            <a:r>
              <a:rPr lang="en-US" sz="2800" dirty="0"/>
              <a:t> </a:t>
            </a:r>
            <a:r>
              <a:rPr lang="en-US" sz="2800" dirty="0" err="1"/>
              <a:t>Hedef</a:t>
            </a:r>
            <a:r>
              <a:rPr lang="en-US" sz="2800" dirty="0"/>
              <a:t> </a:t>
            </a:r>
            <a:r>
              <a:rPr lang="en-US" sz="2800" dirty="0" err="1"/>
              <a:t>Kimliği</a:t>
            </a:r>
            <a:r>
              <a:rPr lang="en-US" sz="2800" dirty="0"/>
              <a:t>" </a:t>
            </a:r>
            <a:r>
              <a:rPr lang="en-US" sz="2800" dirty="0" err="1"/>
              <a:t>hipotez</a:t>
            </a:r>
            <a:r>
              <a:rPr lang="en-US" sz="2800" dirty="0"/>
              <a:t> </a:t>
            </a:r>
            <a:r>
              <a:rPr lang="en-US" sz="2800" dirty="0" err="1"/>
              <a:t>odaklıdır</a:t>
            </a:r>
            <a:r>
              <a:rPr lang="en-US" sz="2800" dirty="0"/>
              <a:t> ve </a:t>
            </a:r>
            <a:r>
              <a:rPr lang="en-US" sz="2800" dirty="0" err="1"/>
              <a:t>genellikle</a:t>
            </a:r>
            <a:r>
              <a:rPr lang="en-US" sz="2800" dirty="0"/>
              <a:t> </a:t>
            </a:r>
            <a:r>
              <a:rPr lang="tr-TR" sz="2800" dirty="0"/>
              <a:t>ana gruplara</a:t>
            </a:r>
            <a:r>
              <a:rPr lang="en-US" sz="2800" dirty="0"/>
              <a:t> </a:t>
            </a:r>
            <a:r>
              <a:rPr lang="en-US" sz="2800" dirty="0" err="1"/>
              <a:t>bölünmüştür</a:t>
            </a:r>
            <a:r>
              <a:rPr lang="en-US" sz="2800" dirty="0"/>
              <a:t>.</a:t>
            </a:r>
            <a:endParaRPr lang="tr-TR" sz="2800" dirty="0"/>
          </a:p>
          <a:p>
            <a:pPr>
              <a:lnSpc>
                <a:spcPct val="100000"/>
              </a:lnSpc>
              <a:spcBef>
                <a:spcPts val="0"/>
              </a:spcBef>
              <a:spcAft>
                <a:spcPts val="600"/>
              </a:spcAft>
            </a:pPr>
            <a:r>
              <a:rPr lang="en-US" sz="2800" dirty="0" err="1"/>
              <a:t>Makine</a:t>
            </a:r>
            <a:r>
              <a:rPr lang="en-US" sz="2800" dirty="0"/>
              <a:t> </a:t>
            </a:r>
            <a:r>
              <a:rPr lang="en-US" sz="2800" dirty="0" err="1"/>
              <a:t>öğrenimi</a:t>
            </a:r>
            <a:r>
              <a:rPr lang="en-US" sz="2800" dirty="0"/>
              <a:t>/</a:t>
            </a:r>
            <a:r>
              <a:rPr lang="tr-TR" sz="2800" dirty="0"/>
              <a:t> yapay zeka</a:t>
            </a:r>
            <a:r>
              <a:rPr lang="en-US" sz="2800" dirty="0"/>
              <a:t>, </a:t>
            </a:r>
            <a:r>
              <a:rPr lang="en-US" sz="2800" dirty="0" err="1"/>
              <a:t>hastalık</a:t>
            </a:r>
            <a:r>
              <a:rPr lang="en-US" sz="2800" dirty="0"/>
              <a:t> </a:t>
            </a:r>
            <a:r>
              <a:rPr lang="en-US" sz="2800" dirty="0" err="1"/>
              <a:t>hedeflerinin</a:t>
            </a:r>
            <a:r>
              <a:rPr lang="en-US" sz="2800" dirty="0"/>
              <a:t> </a:t>
            </a:r>
            <a:r>
              <a:rPr lang="en-US" sz="2800" dirty="0" err="1"/>
              <a:t>belirlenmesi</a:t>
            </a:r>
            <a:r>
              <a:rPr lang="en-US" sz="2800" dirty="0"/>
              <a:t> </a:t>
            </a:r>
            <a:r>
              <a:rPr lang="en-US" sz="2800" dirty="0" err="1"/>
              <a:t>için</a:t>
            </a:r>
            <a:r>
              <a:rPr lang="en-US" sz="2800" dirty="0"/>
              <a:t> </a:t>
            </a:r>
            <a:r>
              <a:rPr lang="en-US" sz="2800" dirty="0" err="1"/>
              <a:t>geniş</a:t>
            </a:r>
            <a:r>
              <a:rPr lang="en-US" sz="2800" dirty="0"/>
              <a:t> </a:t>
            </a:r>
            <a:r>
              <a:rPr lang="en-US" sz="2800" dirty="0" err="1"/>
              <a:t>verileri</a:t>
            </a:r>
            <a:r>
              <a:rPr lang="en-US" sz="2800" dirty="0"/>
              <a:t> </a:t>
            </a:r>
            <a:r>
              <a:rPr lang="en-US" sz="2800" dirty="0" err="1"/>
              <a:t>entegre</a:t>
            </a:r>
            <a:r>
              <a:rPr lang="en-US" sz="2800" dirty="0"/>
              <a:t> </a:t>
            </a:r>
            <a:r>
              <a:rPr lang="en-US" sz="2800" dirty="0" err="1"/>
              <a:t>eder</a:t>
            </a:r>
            <a:r>
              <a:rPr lang="en-US" sz="2800" dirty="0"/>
              <a:t>.</a:t>
            </a:r>
          </a:p>
        </p:txBody>
      </p:sp>
      <p:pic>
        <p:nvPicPr>
          <p:cNvPr id="4" name="object 4"/>
          <p:cNvPicPr/>
          <p:nvPr/>
        </p:nvPicPr>
        <p:blipFill>
          <a:blip r:embed="rId3" cstate="print"/>
          <a:stretch>
            <a:fillRect/>
          </a:stretch>
        </p:blipFill>
        <p:spPr>
          <a:xfrm>
            <a:off x="4601408" y="1222683"/>
            <a:ext cx="7391654" cy="5236465"/>
          </a:xfrm>
          <a:prstGeom prst="rect">
            <a:avLst/>
          </a:prstGeom>
        </p:spPr>
      </p:pic>
      <p:sp>
        <p:nvSpPr>
          <p:cNvPr id="14" name="TextBox 13">
            <a:extLst>
              <a:ext uri="{FF2B5EF4-FFF2-40B4-BE49-F238E27FC236}">
                <a16:creationId xmlns:a16="http://schemas.microsoft.com/office/drawing/2014/main" id="{B53B161B-6458-787A-0D7D-5D765F620D06}"/>
              </a:ext>
            </a:extLst>
          </p:cNvPr>
          <p:cNvSpPr txBox="1"/>
          <p:nvPr/>
        </p:nvSpPr>
        <p:spPr>
          <a:xfrm>
            <a:off x="198938" y="6459148"/>
            <a:ext cx="3750106" cy="276999"/>
          </a:xfrm>
          <a:prstGeom prst="rect">
            <a:avLst/>
          </a:prstGeom>
          <a:noFill/>
        </p:spPr>
        <p:txBody>
          <a:bodyPr wrap="square">
            <a:spAutoFit/>
          </a:bodyPr>
          <a:lstStyle>
            <a:defPPr>
              <a:defRPr lang="en-NL"/>
            </a:defPPr>
            <a:lvl1pPr marR="0" lvl="0" indent="0" fontAlgn="auto">
              <a:lnSpc>
                <a:spcPct val="100000"/>
              </a:lnSpc>
              <a:spcBef>
                <a:spcPts val="0"/>
              </a:spcBef>
              <a:spcAft>
                <a:spcPts val="0"/>
              </a:spcAft>
              <a:buClrTx/>
              <a:buSzTx/>
              <a:buFontTx/>
              <a:buNone/>
              <a:tabLst/>
              <a:defRPr sz="1200" spc="-21">
                <a:latin typeface="Arial MT"/>
                <a:cs typeface="Arial MT"/>
              </a:defRPr>
            </a:lvl1pPr>
          </a:lstStyle>
          <a:p>
            <a:r>
              <a:rPr lang="en-GB" dirty="0" err="1">
                <a:latin typeface="Arial" panose="020B0604020202020204" pitchFamily="34" charset="0"/>
                <a:cs typeface="Arial" panose="020B0604020202020204" pitchFamily="34" charset="0"/>
              </a:rPr>
              <a:t>Kanser</a:t>
            </a:r>
            <a:r>
              <a:rPr lang="en-GB" dirty="0">
                <a:latin typeface="Arial" panose="020B0604020202020204" pitchFamily="34" charset="0"/>
                <a:cs typeface="Arial" panose="020B0604020202020204" pitchFamily="34" charset="0"/>
              </a:rPr>
              <a:t> Bilgi </a:t>
            </a:r>
            <a:r>
              <a:rPr lang="en-GB" dirty="0" err="1">
                <a:latin typeface="Arial" panose="020B0604020202020204" pitchFamily="34" charset="0"/>
                <a:cs typeface="Arial" panose="020B0604020202020204" pitchFamily="34" charset="0"/>
              </a:rPr>
              <a:t>Grafiği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örneği</a:t>
            </a:r>
            <a:r>
              <a:rPr lang="en-GB" dirty="0">
                <a:latin typeface="Arial" panose="020B0604020202020204" pitchFamily="34" charset="0"/>
                <a:cs typeface="Arial" panose="020B0604020202020204" pitchFamily="34" charset="0"/>
              </a:rPr>
              <a:t>. Kaynak: arXiv:2302.04737</a:t>
            </a: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150" y="502920"/>
            <a:ext cx="4279035" cy="1463040"/>
          </a:xfrm>
          <a:prstGeom prst="rect">
            <a:avLst/>
          </a:prstGeom>
        </p:spPr>
        <p:txBody>
          <a:bodyPr vert="horz" lIns="91440" tIns="45720" rIns="91440" bIns="45720" rtlCol="0" anchor="ctr">
            <a:noAutofit/>
          </a:bodyPr>
          <a:lstStyle/>
          <a:p>
            <a:pPr marL="151654"/>
            <a:r>
              <a:rPr lang="tr-TR" sz="4000" b="1" dirty="0">
                <a:latin typeface="+mn-lt"/>
              </a:rPr>
              <a:t>Bilgi Grafikleri</a:t>
            </a:r>
            <a:endParaRPr lang="en-US" sz="4000" b="1" spc="-241" dirty="0">
              <a:latin typeface="+mn-lt"/>
            </a:endParaRPr>
          </a:p>
        </p:txBody>
      </p:sp>
      <p:sp>
        <p:nvSpPr>
          <p:cNvPr id="3" name="object 3"/>
          <p:cNvSpPr txBox="1"/>
          <p:nvPr/>
        </p:nvSpPr>
        <p:spPr>
          <a:xfrm>
            <a:off x="305024" y="2186226"/>
            <a:ext cx="4488510" cy="4007379"/>
          </a:xfrm>
          <a:prstGeom prst="rect">
            <a:avLst/>
          </a:prstGeom>
        </p:spPr>
        <p:txBody>
          <a:bodyPr vert="horz" lIns="91440" tIns="45720" rIns="91440" bIns="45720" rtlCol="0" anchor="ctr">
            <a:normAutofit lnSpcReduction="10000"/>
          </a:bodyPr>
          <a:lstStyle>
            <a:defPPr>
              <a:defRPr lang="en-NL"/>
            </a:defPPr>
            <a:lvl1pPr marL="367728" marR="64419" indent="-228600">
              <a:lnSpc>
                <a:spcPct val="90000"/>
              </a:lnSpc>
              <a:spcBef>
                <a:spcPts val="116"/>
              </a:spcBef>
              <a:buFont typeface="Arial" panose="020B0604020202020204" pitchFamily="34" charset="0"/>
              <a:buChar char="•"/>
              <a:tabLst>
                <a:tab pos="373096" algn="l"/>
              </a:tabLst>
              <a:defRPr sz="2400"/>
            </a:lvl1pPr>
          </a:lstStyle>
          <a:p>
            <a:pPr>
              <a:lnSpc>
                <a:spcPct val="100000"/>
              </a:lnSpc>
              <a:spcBef>
                <a:spcPts val="0"/>
              </a:spcBef>
              <a:spcAft>
                <a:spcPts val="600"/>
              </a:spcAft>
            </a:pPr>
            <a:r>
              <a:rPr lang="tr-TR" sz="2800" dirty="0"/>
              <a:t>V</a:t>
            </a:r>
            <a:r>
              <a:rPr lang="en-US" sz="2800" dirty="0" err="1"/>
              <a:t>arlık</a:t>
            </a:r>
            <a:r>
              <a:rPr lang="en-US" sz="2800" dirty="0"/>
              <a:t> </a:t>
            </a:r>
            <a:r>
              <a:rPr lang="en-US" sz="2800" dirty="0" err="1"/>
              <a:t>ilişkilerini</a:t>
            </a:r>
            <a:r>
              <a:rPr lang="en-US" sz="2800" dirty="0"/>
              <a:t> </a:t>
            </a:r>
            <a:r>
              <a:rPr lang="en-US" sz="2800" dirty="0" err="1"/>
              <a:t>yakalayan</a:t>
            </a:r>
            <a:r>
              <a:rPr lang="en-US" sz="2800" dirty="0"/>
              <a:t> </a:t>
            </a:r>
            <a:r>
              <a:rPr lang="en-US" sz="2800" dirty="0" err="1"/>
              <a:t>yapılandırılmış</a:t>
            </a:r>
            <a:r>
              <a:rPr lang="en-US" sz="2800" dirty="0"/>
              <a:t> </a:t>
            </a:r>
            <a:r>
              <a:rPr lang="en-US" sz="2800" dirty="0" err="1"/>
              <a:t>veri</a:t>
            </a:r>
            <a:r>
              <a:rPr lang="en-US" sz="2800" dirty="0"/>
              <a:t> </a:t>
            </a:r>
            <a:r>
              <a:rPr lang="en-US" sz="2800" dirty="0" err="1"/>
              <a:t>gösterimleridir</a:t>
            </a:r>
            <a:endParaRPr lang="tr-TR" sz="2800" dirty="0"/>
          </a:p>
          <a:p>
            <a:pPr>
              <a:lnSpc>
                <a:spcPct val="100000"/>
              </a:lnSpc>
              <a:spcBef>
                <a:spcPts val="0"/>
              </a:spcBef>
              <a:spcAft>
                <a:spcPts val="600"/>
              </a:spcAft>
            </a:pPr>
            <a:r>
              <a:rPr lang="tr-TR" sz="2800" dirty="0"/>
              <a:t>Çok modlu verileri entegre eder</a:t>
            </a:r>
          </a:p>
          <a:p>
            <a:pPr>
              <a:lnSpc>
                <a:spcPct val="100000"/>
              </a:lnSpc>
              <a:spcBef>
                <a:spcPts val="0"/>
              </a:spcBef>
              <a:spcAft>
                <a:spcPts val="600"/>
              </a:spcAft>
            </a:pPr>
            <a:r>
              <a:rPr lang="en-US" sz="2800" dirty="0"/>
              <a:t>Veri </a:t>
            </a:r>
            <a:r>
              <a:rPr lang="en-US" sz="2800" dirty="0" err="1"/>
              <a:t>erişimini</a:t>
            </a:r>
            <a:r>
              <a:rPr lang="en-US" sz="2800" dirty="0"/>
              <a:t> ve </a:t>
            </a:r>
            <a:r>
              <a:rPr lang="en-US" sz="2800" dirty="0" err="1"/>
              <a:t>bilgi</a:t>
            </a:r>
            <a:r>
              <a:rPr lang="en-US" sz="2800" dirty="0"/>
              <a:t> </a:t>
            </a:r>
            <a:r>
              <a:rPr lang="en-US" sz="2800" dirty="0" err="1"/>
              <a:t>çıkarımını</a:t>
            </a:r>
            <a:r>
              <a:rPr lang="en-US" sz="2800" dirty="0"/>
              <a:t> </a:t>
            </a:r>
            <a:r>
              <a:rPr lang="en-US" sz="2800" dirty="0" err="1"/>
              <a:t>kolaylaştırarak</a:t>
            </a:r>
            <a:r>
              <a:rPr lang="en-US" sz="2800" dirty="0"/>
              <a:t> yeni </a:t>
            </a:r>
            <a:r>
              <a:rPr lang="en-US" sz="2800" dirty="0" err="1"/>
              <a:t>ilaç</a:t>
            </a:r>
            <a:r>
              <a:rPr lang="en-US" sz="2800" dirty="0"/>
              <a:t> </a:t>
            </a:r>
            <a:r>
              <a:rPr lang="en-US" sz="2800" dirty="0" err="1"/>
              <a:t>hedeflerinin</a:t>
            </a:r>
            <a:r>
              <a:rPr lang="en-US" sz="2800" dirty="0"/>
              <a:t> </a:t>
            </a:r>
            <a:r>
              <a:rPr lang="en-US" sz="2800" dirty="0" err="1"/>
              <a:t>keşfedilmesini</a:t>
            </a:r>
            <a:r>
              <a:rPr lang="en-US" sz="2800" dirty="0"/>
              <a:t> </a:t>
            </a:r>
            <a:r>
              <a:rPr lang="en-US" sz="2800" dirty="0" err="1"/>
              <a:t>teşvik</a:t>
            </a:r>
            <a:r>
              <a:rPr lang="en-US" sz="2800" dirty="0"/>
              <a:t> </a:t>
            </a:r>
            <a:r>
              <a:rPr lang="en-US" sz="2800" dirty="0" err="1"/>
              <a:t>eder</a:t>
            </a:r>
            <a:endParaRPr lang="en-US" sz="2800" dirty="0"/>
          </a:p>
        </p:txBody>
      </p:sp>
      <p:pic>
        <p:nvPicPr>
          <p:cNvPr id="4" name="object 4"/>
          <p:cNvPicPr/>
          <p:nvPr/>
        </p:nvPicPr>
        <p:blipFill>
          <a:blip r:embed="rId3" cstate="print"/>
          <a:stretch>
            <a:fillRect/>
          </a:stretch>
        </p:blipFill>
        <p:spPr>
          <a:xfrm>
            <a:off x="4601408" y="1222683"/>
            <a:ext cx="7391654" cy="5236465"/>
          </a:xfrm>
          <a:prstGeom prst="rect">
            <a:avLst/>
          </a:prstGeom>
        </p:spPr>
      </p:pic>
      <p:sp>
        <p:nvSpPr>
          <p:cNvPr id="14" name="TextBox 13">
            <a:extLst>
              <a:ext uri="{FF2B5EF4-FFF2-40B4-BE49-F238E27FC236}">
                <a16:creationId xmlns:a16="http://schemas.microsoft.com/office/drawing/2014/main" id="{B53B161B-6458-787A-0D7D-5D765F620D06}"/>
              </a:ext>
            </a:extLst>
          </p:cNvPr>
          <p:cNvSpPr txBox="1"/>
          <p:nvPr/>
        </p:nvSpPr>
        <p:spPr>
          <a:xfrm>
            <a:off x="198938" y="6459148"/>
            <a:ext cx="3750106" cy="276999"/>
          </a:xfrm>
          <a:prstGeom prst="rect">
            <a:avLst/>
          </a:prstGeom>
          <a:noFill/>
        </p:spPr>
        <p:txBody>
          <a:bodyPr wrap="square">
            <a:spAutoFit/>
          </a:bodyPr>
          <a:lstStyle>
            <a:defPPr>
              <a:defRPr lang="en-NL"/>
            </a:defPPr>
            <a:lvl1pPr marR="0" lvl="0" indent="0" fontAlgn="auto">
              <a:lnSpc>
                <a:spcPct val="100000"/>
              </a:lnSpc>
              <a:spcBef>
                <a:spcPts val="0"/>
              </a:spcBef>
              <a:spcAft>
                <a:spcPts val="0"/>
              </a:spcAft>
              <a:buClrTx/>
              <a:buSzTx/>
              <a:buFontTx/>
              <a:buNone/>
              <a:tabLst/>
              <a:defRPr sz="1200" spc="-21">
                <a:latin typeface="Arial MT"/>
                <a:cs typeface="Arial MT"/>
              </a:defRPr>
            </a:lvl1pPr>
          </a:lstStyle>
          <a:p>
            <a:r>
              <a:rPr lang="en-GB" dirty="0" err="1"/>
              <a:t>Kanser</a:t>
            </a:r>
            <a:r>
              <a:rPr lang="en-GB" dirty="0"/>
              <a:t> Bilgi </a:t>
            </a:r>
            <a:r>
              <a:rPr lang="en-GB" dirty="0" err="1"/>
              <a:t>Grafiği</a:t>
            </a:r>
            <a:r>
              <a:rPr lang="en-GB" dirty="0"/>
              <a:t> </a:t>
            </a:r>
            <a:r>
              <a:rPr lang="en-GB" dirty="0" err="1"/>
              <a:t>örneği</a:t>
            </a:r>
            <a:r>
              <a:rPr lang="en-GB" dirty="0"/>
              <a:t>. Kaynak: arXiv:2302.04737</a:t>
            </a:r>
          </a:p>
        </p:txBody>
      </p:sp>
    </p:spTree>
    <p:extLst>
      <p:ext uri="{BB962C8B-B14F-4D97-AF65-F5344CB8AC3E}">
        <p14:creationId xmlns:p14="http://schemas.microsoft.com/office/powerpoint/2010/main" val="4186972242"/>
      </p:ext>
    </p:extLst>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5340</TotalTime>
  <Words>2502</Words>
  <Application>Microsoft Office PowerPoint</Application>
  <PresentationFormat>Geniş ekran</PresentationFormat>
  <Paragraphs>159</Paragraphs>
  <Slides>22</Slides>
  <Notes>22</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22</vt:i4>
      </vt:variant>
    </vt:vector>
  </HeadingPairs>
  <TitlesOfParts>
    <vt:vector size="31" baseType="lpstr">
      <vt:lpstr>Aptos</vt:lpstr>
      <vt:lpstr>Aptos Display</vt:lpstr>
      <vt:lpstr>Arial</vt:lpstr>
      <vt:lpstr>Arial MT</vt:lpstr>
      <vt:lpstr>Calibri</vt:lpstr>
      <vt:lpstr>Calibri Light</vt:lpstr>
      <vt:lpstr>Roboto</vt:lpstr>
      <vt:lpstr>Office Theme</vt:lpstr>
      <vt:lpstr>Office Teması</vt:lpstr>
      <vt:lpstr>KEŞİF:  Biyoinformatik </vt:lpstr>
      <vt:lpstr>Öğrenme Hedefleri</vt:lpstr>
      <vt:lpstr>Sunum İçeriği</vt:lpstr>
      <vt:lpstr>Giriş</vt:lpstr>
      <vt:lpstr>İlaç Keşfinin Bütüncül Süreci</vt:lpstr>
      <vt:lpstr>İlaç Keşfinin Bütüncül Süreci</vt:lpstr>
      <vt:lpstr>Hedef Tanımlama</vt:lpstr>
      <vt:lpstr>AI/ML Destekli Hedef Tanımlama</vt:lpstr>
      <vt:lpstr>Bilgi Grafikleri</vt:lpstr>
      <vt:lpstr>Hedeften Öncü Molekül ve Lider Moleküle</vt:lpstr>
      <vt:lpstr>Geniş Kimyasal  Alan</vt:lpstr>
      <vt:lpstr>ADMET Özellikleri</vt:lpstr>
      <vt:lpstr>Veri Tabanlarının Rolü</vt:lpstr>
      <vt:lpstr>Bileşikler DB'de SMILES ile temsil edilir</vt:lpstr>
      <vt:lpstr>Öncü Molekül Aday Tespiti</vt:lpstr>
      <vt:lpstr>Lider Molekül Optimizasyonu</vt:lpstr>
      <vt:lpstr>Sorular ve Tartışma</vt:lpstr>
      <vt:lpstr>Biyoinformatik  Sonuç</vt:lpstr>
      <vt:lpstr>Ek Kaynaklar</vt:lpstr>
      <vt:lpstr>PowerPoint Sunusu</vt:lpstr>
      <vt:lpstr>Proje Partnerleri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Ayşegül Taylan Özkan</cp:lastModifiedBy>
  <cp:revision>99</cp:revision>
  <dcterms:created xsi:type="dcterms:W3CDTF">2023-12-02T13:46:00Z</dcterms:created>
  <dcterms:modified xsi:type="dcterms:W3CDTF">2024-09-01T15:04:27Z</dcterms:modified>
</cp:coreProperties>
</file>