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87" r:id="rId2"/>
    <p:sldId id="257" r:id="rId3"/>
    <p:sldId id="297" r:id="rId4"/>
    <p:sldId id="259" r:id="rId5"/>
    <p:sldId id="298" r:id="rId6"/>
    <p:sldId id="260" r:id="rId7"/>
    <p:sldId id="261" r:id="rId8"/>
    <p:sldId id="262" r:id="rId9"/>
    <p:sldId id="263" r:id="rId10"/>
    <p:sldId id="299" r:id="rId11"/>
    <p:sldId id="265" r:id="rId12"/>
    <p:sldId id="266" r:id="rId13"/>
    <p:sldId id="267" r:id="rId14"/>
    <p:sldId id="268" r:id="rId15"/>
    <p:sldId id="269" r:id="rId16"/>
    <p:sldId id="270" r:id="rId17"/>
    <p:sldId id="300" r:id="rId18"/>
    <p:sldId id="272" r:id="rId19"/>
    <p:sldId id="647" r:id="rId20"/>
    <p:sldId id="273" r:id="rId21"/>
    <p:sldId id="274" r:id="rId22"/>
    <p:sldId id="275" r:id="rId23"/>
    <p:sldId id="553" r:id="rId24"/>
    <p:sldId id="276" r:id="rId25"/>
    <p:sldId id="277" r:id="rId26"/>
    <p:sldId id="451" r:id="rId27"/>
    <p:sldId id="544" r:id="rId28"/>
    <p:sldId id="301" r:id="rId29"/>
    <p:sldId id="279" r:id="rId30"/>
    <p:sldId id="280" r:id="rId31"/>
    <p:sldId id="302" r:id="rId32"/>
    <p:sldId id="282" r:id="rId33"/>
    <p:sldId id="1723" r:id="rId34"/>
    <p:sldId id="283" r:id="rId35"/>
    <p:sldId id="284" r:id="rId36"/>
    <p:sldId id="329" r:id="rId37"/>
    <p:sldId id="1729" r:id="rId38"/>
    <p:sldId id="1731" r:id="rId39"/>
    <p:sldId id="1732" r:id="rId40"/>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E0F685-C7DF-AE17-AC0A-51F0BA7F9CBE}" name="Arnold Bosman" initials="" userId="S::Arnold@transmissible.eu::efb74f7b-cd5d-4276-8b4d-123c8fd09e06" providerId="AD"/>
  <p188:author id="{49F4A997-CC14-798B-2E79-4B815F448274}" name="Hülya AYAR KAYALI" initials="" userId="Anonymous_Hülya AYAR KAYALI" providerId="None"/>
  <p188:author id="{779B3FE2-303A-3A94-715B-F958D2E59003}" name="Mariam J.M GHUNAIM" initials="" userId="Anonymous_Mariam J.M GHUNAIM"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ülya AYAR KAYALI" initials="" lastIdx="3" clrIdx="0"/>
  <p:cmAuthor id="2" name="Mariam J.M GHUNAIM"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552"/>
    <p:restoredTop sz="80136"/>
  </p:normalViewPr>
  <p:slideViewPr>
    <p:cSldViewPr snapToGrid="0">
      <p:cViewPr varScale="1">
        <p:scale>
          <a:sx n="61" d="100"/>
          <a:sy n="61" d="100"/>
        </p:scale>
        <p:origin x="240" y="10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47"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_rels/data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ata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rawing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341DBA06-6F05-4FC6-AD6C-3FF19041E25B}" type="doc">
      <dgm:prSet loTypeId="urn:microsoft.com/office/officeart/2016/7/layout/VerticalSolidActionList" loCatId="List" qsTypeId="urn:microsoft.com/office/officeart/2005/8/quickstyle/simple4" qsCatId="simple" csTypeId="urn:microsoft.com/office/officeart/2005/8/colors/colorful1" csCatId="colorful" phldr="1"/>
      <dgm:spPr/>
      <dgm:t>
        <a:bodyPr/>
        <a:lstStyle/>
        <a:p>
          <a:endParaRPr lang="en-US"/>
        </a:p>
      </dgm:t>
    </dgm:pt>
    <dgm:pt modelId="{C94A0319-5CE9-4E71-BB56-84184ABFF813}">
      <dgm:prSet/>
      <dgm:spPr/>
      <dgm:t>
        <a:bodyPr/>
        <a:lstStyle/>
        <a:p>
          <a:r>
            <a:rPr lang="en-GB" dirty="0"/>
            <a:t>Identify</a:t>
          </a:r>
          <a:endParaRPr lang="en-US" dirty="0"/>
        </a:p>
      </dgm:t>
    </dgm:pt>
    <dgm:pt modelId="{9EFC9C67-629C-44EF-BE6C-A50C9228F3D9}" type="parTrans" cxnId="{BB0189B8-5438-4BE7-AA2C-9AD103D2AED1}">
      <dgm:prSet/>
      <dgm:spPr/>
      <dgm:t>
        <a:bodyPr/>
        <a:lstStyle/>
        <a:p>
          <a:endParaRPr lang="en-US"/>
        </a:p>
      </dgm:t>
    </dgm:pt>
    <dgm:pt modelId="{FDD680FF-5897-4FFE-9F57-38A0583DA6D0}" type="sibTrans" cxnId="{BB0189B8-5438-4BE7-AA2C-9AD103D2AED1}">
      <dgm:prSet/>
      <dgm:spPr/>
      <dgm:t>
        <a:bodyPr/>
        <a:lstStyle/>
        <a:p>
          <a:endParaRPr lang="en-US"/>
        </a:p>
      </dgm:t>
    </dgm:pt>
    <dgm:pt modelId="{9B807808-BDF3-455A-A5DC-372BA3E6D898}">
      <dgm:prSet/>
      <dgm:spPr/>
      <dgm:t>
        <a:bodyPr/>
        <a:lstStyle/>
        <a:p>
          <a:pPr>
            <a:buNone/>
          </a:pPr>
          <a:r>
            <a:rPr lang="tr-TR" dirty="0" err="1">
              <a:solidFill>
                <a:schemeClr val="dk1"/>
              </a:solidFill>
              <a:latin typeface="Calibri"/>
              <a:ea typeface="Calibri"/>
              <a:cs typeface="Calibri"/>
              <a:sym typeface="Calibri"/>
            </a:rPr>
            <a:t>the</a:t>
          </a:r>
          <a:r>
            <a:rPr lang="tr-TR" dirty="0">
              <a:solidFill>
                <a:schemeClr val="dk1"/>
              </a:solidFill>
              <a:latin typeface="Calibri"/>
              <a:ea typeface="Calibri"/>
              <a:cs typeface="Calibri"/>
              <a:sym typeface="Calibri"/>
            </a:rPr>
            <a:t> </a:t>
          </a:r>
          <a:r>
            <a:rPr lang="tr-TR" dirty="0" err="1">
              <a:solidFill>
                <a:schemeClr val="dk1"/>
              </a:solidFill>
              <a:latin typeface="Calibri"/>
              <a:ea typeface="Calibri"/>
              <a:cs typeface="Calibri"/>
              <a:sym typeface="Calibri"/>
            </a:rPr>
            <a:t>importance</a:t>
          </a:r>
          <a:r>
            <a:rPr lang="tr-TR" dirty="0">
              <a:solidFill>
                <a:schemeClr val="dk1"/>
              </a:solidFill>
              <a:latin typeface="Calibri"/>
              <a:ea typeface="Calibri"/>
              <a:cs typeface="Calibri"/>
              <a:sym typeface="Calibri"/>
            </a:rPr>
            <a:t> of </a:t>
          </a:r>
          <a:r>
            <a:rPr lang="en-GB" dirty="0">
              <a:solidFill>
                <a:schemeClr val="dk1"/>
              </a:solidFill>
              <a:latin typeface="Calibri"/>
              <a:cs typeface="Calibri"/>
              <a:sym typeface="Calibri"/>
            </a:rPr>
            <a:t>Recombinant protein production (RPP)</a:t>
          </a:r>
          <a:endParaRPr lang="en-US" dirty="0"/>
        </a:p>
      </dgm:t>
    </dgm:pt>
    <dgm:pt modelId="{1A3165C0-1917-44EF-83C5-4C84F405FC54}" type="parTrans" cxnId="{F7DB7A0B-B35E-41CB-BACD-8B61F694290A}">
      <dgm:prSet/>
      <dgm:spPr/>
      <dgm:t>
        <a:bodyPr/>
        <a:lstStyle/>
        <a:p>
          <a:endParaRPr lang="en-US"/>
        </a:p>
      </dgm:t>
    </dgm:pt>
    <dgm:pt modelId="{053576AF-CAB9-46A0-9166-180298D73D21}" type="sibTrans" cxnId="{F7DB7A0B-B35E-41CB-BACD-8B61F694290A}">
      <dgm:prSet/>
      <dgm:spPr/>
      <dgm:t>
        <a:bodyPr/>
        <a:lstStyle/>
        <a:p>
          <a:endParaRPr lang="en-US"/>
        </a:p>
      </dgm:t>
    </dgm:pt>
    <dgm:pt modelId="{24319154-443D-4204-A9F1-9C994EA106E2}">
      <dgm:prSet/>
      <dgm:spPr/>
      <dgm:t>
        <a:bodyPr/>
        <a:lstStyle/>
        <a:p>
          <a:r>
            <a:rPr lang="en-GB" dirty="0"/>
            <a:t>Recall</a:t>
          </a:r>
          <a:endParaRPr lang="en-US" dirty="0"/>
        </a:p>
      </dgm:t>
    </dgm:pt>
    <dgm:pt modelId="{98AC99C7-BF6F-4BFD-9B66-097753100D17}" type="parTrans" cxnId="{1BD6B268-F7B6-4DB4-9487-45AC7AF888CB}">
      <dgm:prSet/>
      <dgm:spPr/>
      <dgm:t>
        <a:bodyPr/>
        <a:lstStyle/>
        <a:p>
          <a:endParaRPr lang="en-US"/>
        </a:p>
      </dgm:t>
    </dgm:pt>
    <dgm:pt modelId="{634F84B9-F2AE-4791-917F-6DF40D144543}" type="sibTrans" cxnId="{1BD6B268-F7B6-4DB4-9487-45AC7AF888CB}">
      <dgm:prSet/>
      <dgm:spPr/>
      <dgm:t>
        <a:bodyPr/>
        <a:lstStyle/>
        <a:p>
          <a:endParaRPr lang="en-US"/>
        </a:p>
      </dgm:t>
    </dgm:pt>
    <dgm:pt modelId="{779E6AC8-8F4B-4118-A0DF-0DE8F1C6E64A}">
      <dgm:prSet/>
      <dgm:spPr/>
      <dgm:t>
        <a:bodyPr/>
        <a:lstStyle/>
        <a:p>
          <a:r>
            <a:rPr lang="en-GB" dirty="0"/>
            <a:t>Explain</a:t>
          </a:r>
          <a:endParaRPr lang="en-US" dirty="0"/>
        </a:p>
      </dgm:t>
    </dgm:pt>
    <dgm:pt modelId="{08956D65-22AA-4F1E-82B9-9824085ACD24}" type="parTrans" cxnId="{5FB80A37-FD35-4FFA-9184-9A2C7750FDDF}">
      <dgm:prSet/>
      <dgm:spPr/>
      <dgm:t>
        <a:bodyPr/>
        <a:lstStyle/>
        <a:p>
          <a:endParaRPr lang="en-US"/>
        </a:p>
      </dgm:t>
    </dgm:pt>
    <dgm:pt modelId="{46B7E7FF-7186-449C-875E-A829AFFC0ED8}" type="sibTrans" cxnId="{5FB80A37-FD35-4FFA-9184-9A2C7750FDDF}">
      <dgm:prSet/>
      <dgm:spPr/>
      <dgm:t>
        <a:bodyPr/>
        <a:lstStyle/>
        <a:p>
          <a:endParaRPr lang="en-US"/>
        </a:p>
      </dgm:t>
    </dgm:pt>
    <dgm:pt modelId="{EEF21A46-2844-4EAD-97DF-3D0C60131CFE}">
      <dgm:prSet/>
      <dgm:spPr/>
      <dgm:t>
        <a:bodyPr/>
        <a:lstStyle/>
        <a:p>
          <a:pPr>
            <a:buNone/>
          </a:pPr>
          <a:r>
            <a:rPr lang="tr-TR" dirty="0" err="1">
              <a:solidFill>
                <a:schemeClr val="dk1"/>
              </a:solidFill>
              <a:latin typeface="Calibri"/>
              <a:ea typeface="Calibri"/>
              <a:cs typeface="Calibri"/>
              <a:sym typeface="Calibri"/>
            </a:rPr>
            <a:t>the</a:t>
          </a:r>
          <a:r>
            <a:rPr lang="tr-TR" dirty="0">
              <a:solidFill>
                <a:schemeClr val="dk1"/>
              </a:solidFill>
              <a:latin typeface="Calibri"/>
              <a:ea typeface="Calibri"/>
              <a:cs typeface="Calibri"/>
              <a:sym typeface="Calibri"/>
            </a:rPr>
            <a:t> RPP </a:t>
          </a:r>
          <a:r>
            <a:rPr lang="tr-TR" dirty="0" err="1">
              <a:solidFill>
                <a:schemeClr val="dk1"/>
              </a:solidFill>
              <a:latin typeface="Calibri"/>
              <a:ea typeface="Calibri"/>
              <a:cs typeface="Calibri"/>
              <a:sym typeface="Calibri"/>
            </a:rPr>
            <a:t>process</a:t>
          </a:r>
          <a:r>
            <a:rPr lang="tr-TR" dirty="0">
              <a:solidFill>
                <a:schemeClr val="dk1"/>
              </a:solidFill>
              <a:latin typeface="Calibri"/>
              <a:ea typeface="Calibri"/>
              <a:cs typeface="Calibri"/>
              <a:sym typeface="Calibri"/>
            </a:rPr>
            <a:t> </a:t>
          </a:r>
          <a:r>
            <a:rPr lang="tr-TR" dirty="0" err="1">
              <a:solidFill>
                <a:schemeClr val="dk1"/>
              </a:solidFill>
              <a:latin typeface="Calibri"/>
              <a:ea typeface="Calibri"/>
              <a:cs typeface="Calibri"/>
              <a:sym typeface="Calibri"/>
            </a:rPr>
            <a:t>from</a:t>
          </a:r>
          <a:r>
            <a:rPr lang="tr-TR" dirty="0">
              <a:solidFill>
                <a:schemeClr val="dk1"/>
              </a:solidFill>
              <a:latin typeface="Calibri"/>
              <a:ea typeface="Calibri"/>
              <a:cs typeface="Calibri"/>
              <a:sym typeface="Calibri"/>
            </a:rPr>
            <a:t> </a:t>
          </a:r>
          <a:r>
            <a:rPr lang="tr-TR" dirty="0" err="1">
              <a:solidFill>
                <a:schemeClr val="dk1"/>
              </a:solidFill>
              <a:latin typeface="Calibri"/>
              <a:ea typeface="Calibri"/>
              <a:cs typeface="Calibri"/>
              <a:sym typeface="Calibri"/>
            </a:rPr>
            <a:t>vector</a:t>
          </a:r>
          <a:r>
            <a:rPr lang="tr-TR" dirty="0">
              <a:solidFill>
                <a:schemeClr val="dk1"/>
              </a:solidFill>
              <a:latin typeface="Calibri"/>
              <a:ea typeface="Calibri"/>
              <a:cs typeface="Calibri"/>
              <a:sym typeface="Calibri"/>
            </a:rPr>
            <a:t> </a:t>
          </a:r>
          <a:r>
            <a:rPr lang="tr-TR" dirty="0" err="1">
              <a:solidFill>
                <a:schemeClr val="dk1"/>
              </a:solidFill>
              <a:latin typeface="Calibri"/>
              <a:ea typeface="Calibri"/>
              <a:cs typeface="Calibri"/>
              <a:sym typeface="Calibri"/>
            </a:rPr>
            <a:t>design</a:t>
          </a:r>
          <a:r>
            <a:rPr lang="tr-TR" dirty="0">
              <a:solidFill>
                <a:schemeClr val="dk1"/>
              </a:solidFill>
              <a:latin typeface="Calibri"/>
              <a:ea typeface="Calibri"/>
              <a:cs typeface="Calibri"/>
              <a:sym typeface="Calibri"/>
            </a:rPr>
            <a:t> </a:t>
          </a:r>
          <a:r>
            <a:rPr lang="tr-TR" dirty="0" err="1">
              <a:solidFill>
                <a:schemeClr val="dk1"/>
              </a:solidFill>
              <a:latin typeface="Calibri"/>
              <a:ea typeface="Calibri"/>
              <a:cs typeface="Calibri"/>
              <a:sym typeface="Calibri"/>
            </a:rPr>
            <a:t>to</a:t>
          </a:r>
          <a:r>
            <a:rPr lang="tr-TR" dirty="0">
              <a:solidFill>
                <a:schemeClr val="dk1"/>
              </a:solidFill>
              <a:latin typeface="Calibri"/>
              <a:ea typeface="Calibri"/>
              <a:cs typeface="Calibri"/>
              <a:sym typeface="Calibri"/>
            </a:rPr>
            <a:t> protein </a:t>
          </a:r>
          <a:r>
            <a:rPr lang="tr-TR" dirty="0" err="1">
              <a:solidFill>
                <a:schemeClr val="dk1"/>
              </a:solidFill>
              <a:latin typeface="Calibri"/>
              <a:ea typeface="Calibri"/>
              <a:cs typeface="Calibri"/>
              <a:sym typeface="Calibri"/>
            </a:rPr>
            <a:t>characterization</a:t>
          </a:r>
          <a:r>
            <a:rPr lang="tr-TR" dirty="0">
              <a:solidFill>
                <a:schemeClr val="dk1"/>
              </a:solidFill>
              <a:latin typeface="Calibri"/>
              <a:ea typeface="Calibri"/>
              <a:cs typeface="Calibri"/>
              <a:sym typeface="Calibri"/>
            </a:rPr>
            <a:t> </a:t>
          </a:r>
          <a:endParaRPr lang="en-US" dirty="0"/>
        </a:p>
      </dgm:t>
    </dgm:pt>
    <dgm:pt modelId="{82690F70-C709-4101-9A6F-32A368F00D32}" type="parTrans" cxnId="{6119A100-4F5E-4C73-A40A-94F02C024504}">
      <dgm:prSet/>
      <dgm:spPr/>
      <dgm:t>
        <a:bodyPr/>
        <a:lstStyle/>
        <a:p>
          <a:endParaRPr lang="en-US"/>
        </a:p>
      </dgm:t>
    </dgm:pt>
    <dgm:pt modelId="{ED9EE954-1664-47C3-A147-70EEA8240136}" type="sibTrans" cxnId="{6119A100-4F5E-4C73-A40A-94F02C024504}">
      <dgm:prSet/>
      <dgm:spPr/>
      <dgm:t>
        <a:bodyPr/>
        <a:lstStyle/>
        <a:p>
          <a:endParaRPr lang="en-US"/>
        </a:p>
      </dgm:t>
    </dgm:pt>
    <dgm:pt modelId="{45D8047F-00FC-4A7F-8159-6B16253BD571}">
      <dgm:prSet/>
      <dgm:spPr/>
      <dgm:t>
        <a:bodyPr/>
        <a:lstStyle/>
        <a:p>
          <a:r>
            <a:rPr lang="en-GB" dirty="0"/>
            <a:t>Interpret</a:t>
          </a:r>
        </a:p>
      </dgm:t>
    </dgm:pt>
    <dgm:pt modelId="{C02AC235-4206-4BB8-8AE7-170FBA674A04}" type="parTrans" cxnId="{E543DFA5-BA30-4564-B251-ABA1BAE18F22}">
      <dgm:prSet/>
      <dgm:spPr/>
      <dgm:t>
        <a:bodyPr/>
        <a:lstStyle/>
        <a:p>
          <a:endParaRPr lang="en-US"/>
        </a:p>
      </dgm:t>
    </dgm:pt>
    <dgm:pt modelId="{CF22305D-7D51-440F-96F8-9124024850FB}" type="sibTrans" cxnId="{E543DFA5-BA30-4564-B251-ABA1BAE18F22}">
      <dgm:prSet/>
      <dgm:spPr/>
      <dgm:t>
        <a:bodyPr/>
        <a:lstStyle/>
        <a:p>
          <a:endParaRPr lang="en-US"/>
        </a:p>
      </dgm:t>
    </dgm:pt>
    <dgm:pt modelId="{74AB0AEF-81D7-40AF-B4AF-947631EAC6EE}">
      <dgm:prSet custT="1"/>
      <dgm:spPr>
        <a:solidFill>
          <a:srgbClr val="ED7D31">
            <a:tint val="40000"/>
            <a:alpha val="90000"/>
            <a:hueOff val="0"/>
            <a:satOff val="0"/>
            <a:lumOff val="0"/>
            <a:alphaOff val="0"/>
          </a:srgbClr>
        </a:solidFill>
        <a:ln w="6350" cap="flat" cmpd="sng" algn="ctr">
          <a:solidFill>
            <a:srgbClr val="ED7D31">
              <a:tint val="40000"/>
              <a:alpha val="90000"/>
              <a:hueOff val="0"/>
              <a:satOff val="0"/>
              <a:lumOff val="0"/>
              <a:alphaOff val="0"/>
            </a:srgbClr>
          </a:solidFill>
          <a:prstDash val="solid"/>
          <a:miter lim="800000"/>
        </a:ln>
        <a:effectLst/>
      </dgm:spPr>
      <dgm:t>
        <a:bodyPr spcFirstLastPara="0" vert="horz" wrap="square" lIns="163225" tIns="264167" rIns="163225" bIns="264167" numCol="1" spcCol="1270" anchor="ctr" anchorCtr="0"/>
        <a:lstStyle/>
        <a:p>
          <a:pPr>
            <a:buNone/>
          </a:pPr>
          <a:r>
            <a:rPr lang="tr-TR" sz="2400" kern="1200" dirty="0" err="1">
              <a:solidFill>
                <a:schemeClr val="dk1"/>
              </a:solidFill>
              <a:latin typeface="+mn-lt"/>
              <a:ea typeface="Times New Roman"/>
              <a:cs typeface="Times New Roman"/>
              <a:sym typeface="Times New Roman"/>
            </a:rPr>
            <a:t>various</a:t>
          </a:r>
          <a:r>
            <a:rPr lang="tr-TR" sz="2400" kern="1200" dirty="0">
              <a:solidFill>
                <a:schemeClr val="dk1"/>
              </a:solidFill>
              <a:latin typeface="+mn-lt"/>
              <a:ea typeface="Times New Roman"/>
              <a:cs typeface="Times New Roman"/>
              <a:sym typeface="Times New Roman"/>
            </a:rPr>
            <a:t> </a:t>
          </a:r>
          <a:r>
            <a:rPr lang="tr-TR" sz="2400" kern="1200" dirty="0" err="1">
              <a:solidFill>
                <a:prstClr val="black"/>
              </a:solidFill>
              <a:latin typeface="+mn-lt"/>
              <a:ea typeface="Calibri"/>
              <a:cs typeface="Calibri"/>
              <a:sym typeface="Times New Roman"/>
            </a:rPr>
            <a:t>tools</a:t>
          </a:r>
          <a:r>
            <a:rPr lang="tr-TR" sz="2400" kern="1200" dirty="0">
              <a:solidFill>
                <a:schemeClr val="dk1"/>
              </a:solidFill>
              <a:latin typeface="+mn-lt"/>
              <a:ea typeface="Times New Roman"/>
              <a:cs typeface="Times New Roman"/>
              <a:sym typeface="Times New Roman"/>
            </a:rPr>
            <a:t> </a:t>
          </a:r>
          <a:r>
            <a:rPr lang="tr-TR" sz="2400" kern="1200" dirty="0" err="1">
              <a:solidFill>
                <a:schemeClr val="dk1"/>
              </a:solidFill>
              <a:latin typeface="+mn-lt"/>
              <a:ea typeface="Times New Roman"/>
              <a:cs typeface="Times New Roman"/>
              <a:sym typeface="Times New Roman"/>
            </a:rPr>
            <a:t>used</a:t>
          </a:r>
          <a:r>
            <a:rPr lang="tr-TR" sz="2400" kern="1200" dirty="0">
              <a:solidFill>
                <a:schemeClr val="dk1"/>
              </a:solidFill>
              <a:latin typeface="+mn-lt"/>
              <a:ea typeface="Times New Roman"/>
              <a:cs typeface="Times New Roman"/>
              <a:sym typeface="Times New Roman"/>
            </a:rPr>
            <a:t> </a:t>
          </a:r>
          <a:r>
            <a:rPr lang="tr-TR" sz="2400" kern="1200" dirty="0" err="1">
              <a:solidFill>
                <a:schemeClr val="dk1"/>
              </a:solidFill>
              <a:latin typeface="+mn-lt"/>
              <a:ea typeface="Times New Roman"/>
              <a:cs typeface="Times New Roman"/>
              <a:sym typeface="Times New Roman"/>
            </a:rPr>
            <a:t>for</a:t>
          </a:r>
          <a:r>
            <a:rPr lang="tr-TR" sz="2400" kern="1200" dirty="0">
              <a:solidFill>
                <a:schemeClr val="dk1"/>
              </a:solidFill>
              <a:latin typeface="+mn-lt"/>
              <a:ea typeface="Times New Roman"/>
              <a:cs typeface="Times New Roman"/>
              <a:sym typeface="Times New Roman"/>
            </a:rPr>
            <a:t> </a:t>
          </a:r>
          <a:r>
            <a:rPr lang="tr-TR" sz="2400" kern="1200" dirty="0" err="1">
              <a:solidFill>
                <a:schemeClr val="dk1"/>
              </a:solidFill>
              <a:latin typeface="+mn-lt"/>
              <a:ea typeface="Times New Roman"/>
              <a:cs typeface="Times New Roman"/>
              <a:sym typeface="Times New Roman"/>
            </a:rPr>
            <a:t>recombinant</a:t>
          </a:r>
          <a:r>
            <a:rPr lang="tr-TR" sz="2400" kern="1200" dirty="0">
              <a:solidFill>
                <a:schemeClr val="dk1"/>
              </a:solidFill>
              <a:latin typeface="+mn-lt"/>
              <a:ea typeface="Times New Roman"/>
              <a:cs typeface="Times New Roman"/>
              <a:sym typeface="Times New Roman"/>
            </a:rPr>
            <a:t> protein </a:t>
          </a:r>
          <a:r>
            <a:rPr lang="tr-TR" sz="2400" kern="1200" dirty="0" err="1">
              <a:solidFill>
                <a:schemeClr val="dk1"/>
              </a:solidFill>
              <a:latin typeface="+mn-lt"/>
              <a:ea typeface="Times New Roman"/>
              <a:cs typeface="Times New Roman"/>
              <a:sym typeface="Times New Roman"/>
            </a:rPr>
            <a:t>production</a:t>
          </a:r>
          <a:endParaRPr lang="en-US" sz="2400" kern="1200" dirty="0">
            <a:latin typeface="+mn-lt"/>
          </a:endParaRPr>
        </a:p>
      </dgm:t>
    </dgm:pt>
    <dgm:pt modelId="{E91FC079-36E6-462D-942D-DC8A74E7628D}" type="parTrans" cxnId="{C6B9D58D-5DB1-4A2F-A8D2-3D56462C15C2}">
      <dgm:prSet/>
      <dgm:spPr/>
      <dgm:t>
        <a:bodyPr/>
        <a:lstStyle/>
        <a:p>
          <a:endParaRPr lang="en-US"/>
        </a:p>
      </dgm:t>
    </dgm:pt>
    <dgm:pt modelId="{58F7D188-AA65-4FB3-9633-FAE596314EDA}" type="sibTrans" cxnId="{C6B9D58D-5DB1-4A2F-A8D2-3D56462C15C2}">
      <dgm:prSet/>
      <dgm:spPr/>
      <dgm:t>
        <a:bodyPr/>
        <a:lstStyle/>
        <a:p>
          <a:endParaRPr lang="en-US"/>
        </a:p>
      </dgm:t>
    </dgm:pt>
    <dgm:pt modelId="{1E0F9D8E-BA99-4CD9-8A21-B3EF6B256984}">
      <dgm:prSet/>
      <dgm:spPr/>
      <dgm:t>
        <a:bodyPr/>
        <a:lstStyle/>
        <a:p>
          <a:r>
            <a:rPr lang="tr-TR" dirty="0" err="1">
              <a:solidFill>
                <a:schemeClr val="dk1"/>
              </a:solidFill>
              <a:latin typeface="Arial" panose="020B0604020202020204" pitchFamily="34" charset="0"/>
              <a:ea typeface="Calibri"/>
              <a:cs typeface="Arial" panose="020B0604020202020204" pitchFamily="34" charset="0"/>
              <a:sym typeface="Calibri"/>
            </a:rPr>
            <a:t>the</a:t>
          </a:r>
          <a:r>
            <a:rPr lang="tr-TR" dirty="0">
              <a:solidFill>
                <a:schemeClr val="dk1"/>
              </a:solidFill>
              <a:latin typeface="Arial" panose="020B0604020202020204" pitchFamily="34" charset="0"/>
              <a:ea typeface="Times New Roman"/>
              <a:cs typeface="Arial" panose="020B0604020202020204" pitchFamily="34" charset="0"/>
              <a:sym typeface="Times New Roman"/>
            </a:rPr>
            <a:t> </a:t>
          </a:r>
          <a:r>
            <a:rPr lang="tr-TR" dirty="0" err="1">
              <a:solidFill>
                <a:schemeClr val="dk1"/>
              </a:solidFill>
              <a:latin typeface="Arial" panose="020B0604020202020204" pitchFamily="34" charset="0"/>
              <a:ea typeface="Times New Roman"/>
              <a:cs typeface="Arial" panose="020B0604020202020204" pitchFamily="34" charset="0"/>
              <a:sym typeface="Times New Roman"/>
            </a:rPr>
            <a:t>key</a:t>
          </a:r>
          <a:r>
            <a:rPr lang="tr-TR" dirty="0">
              <a:solidFill>
                <a:schemeClr val="dk1"/>
              </a:solidFill>
              <a:latin typeface="Arial" panose="020B0604020202020204" pitchFamily="34" charset="0"/>
              <a:ea typeface="Times New Roman"/>
              <a:cs typeface="Arial" panose="020B0604020202020204" pitchFamily="34" charset="0"/>
              <a:sym typeface="Times New Roman"/>
            </a:rPr>
            <a:t> </a:t>
          </a:r>
          <a:r>
            <a:rPr lang="tr-TR" dirty="0" err="1">
              <a:solidFill>
                <a:schemeClr val="dk1"/>
              </a:solidFill>
              <a:latin typeface="Arial" panose="020B0604020202020204" pitchFamily="34" charset="0"/>
              <a:ea typeface="Times New Roman"/>
              <a:cs typeface="Arial" panose="020B0604020202020204" pitchFamily="34" charset="0"/>
              <a:sym typeface="Times New Roman"/>
            </a:rPr>
            <a:t>principles</a:t>
          </a:r>
          <a:r>
            <a:rPr lang="tr-TR" dirty="0">
              <a:solidFill>
                <a:schemeClr val="dk1"/>
              </a:solidFill>
              <a:latin typeface="Arial" panose="020B0604020202020204" pitchFamily="34" charset="0"/>
              <a:ea typeface="Times New Roman"/>
              <a:cs typeface="Arial" panose="020B0604020202020204" pitchFamily="34" charset="0"/>
              <a:sym typeface="Times New Roman"/>
            </a:rPr>
            <a:t> of RPP</a:t>
          </a:r>
          <a:endParaRPr lang="en-US" dirty="0">
            <a:latin typeface="Arial" panose="020B0604020202020204" pitchFamily="34" charset="0"/>
            <a:cs typeface="Arial" panose="020B0604020202020204" pitchFamily="34" charset="0"/>
          </a:endParaRPr>
        </a:p>
      </dgm:t>
    </dgm:pt>
    <dgm:pt modelId="{CEAEA971-04C0-4388-A157-9A1B040BC3C2}" type="sibTrans" cxnId="{97BFE0A3-1BBB-4561-BF96-A8AD4AC553F4}">
      <dgm:prSet/>
      <dgm:spPr/>
      <dgm:t>
        <a:bodyPr/>
        <a:lstStyle/>
        <a:p>
          <a:endParaRPr lang="en-US"/>
        </a:p>
      </dgm:t>
    </dgm:pt>
    <dgm:pt modelId="{55A326E7-06C6-4026-B9FD-CB1BD0AD9F53}" type="parTrans" cxnId="{97BFE0A3-1BBB-4561-BF96-A8AD4AC553F4}">
      <dgm:prSet/>
      <dgm:spPr/>
      <dgm:t>
        <a:bodyPr/>
        <a:lstStyle/>
        <a:p>
          <a:endParaRPr lang="en-US"/>
        </a:p>
      </dgm:t>
    </dgm:pt>
    <dgm:pt modelId="{62498256-D6A9-EF42-B5B5-D595AA322FC6}" type="pres">
      <dgm:prSet presAssocID="{341DBA06-6F05-4FC6-AD6C-3FF19041E25B}" presName="Name0" presStyleCnt="0">
        <dgm:presLayoutVars>
          <dgm:dir/>
          <dgm:animLvl val="lvl"/>
          <dgm:resizeHandles val="exact"/>
        </dgm:presLayoutVars>
      </dgm:prSet>
      <dgm:spPr/>
    </dgm:pt>
    <dgm:pt modelId="{210FE58A-C5D6-A841-9CE0-57E165B8735A}" type="pres">
      <dgm:prSet presAssocID="{C94A0319-5CE9-4E71-BB56-84184ABFF813}" presName="linNode" presStyleCnt="0"/>
      <dgm:spPr/>
    </dgm:pt>
    <dgm:pt modelId="{C9CBE89E-5935-6343-A13D-FFD1BFA17121}" type="pres">
      <dgm:prSet presAssocID="{C94A0319-5CE9-4E71-BB56-84184ABFF813}" presName="parentText" presStyleLbl="alignNode1" presStyleIdx="0" presStyleCnt="4">
        <dgm:presLayoutVars>
          <dgm:chMax val="1"/>
          <dgm:bulletEnabled/>
        </dgm:presLayoutVars>
      </dgm:prSet>
      <dgm:spPr/>
    </dgm:pt>
    <dgm:pt modelId="{9D25FA2D-E74A-7D4E-BD1B-371401AD3E0A}" type="pres">
      <dgm:prSet presAssocID="{C94A0319-5CE9-4E71-BB56-84184ABFF813}" presName="descendantText" presStyleLbl="alignAccFollowNode1" presStyleIdx="0" presStyleCnt="4">
        <dgm:presLayoutVars>
          <dgm:bulletEnabled/>
        </dgm:presLayoutVars>
      </dgm:prSet>
      <dgm:spPr/>
    </dgm:pt>
    <dgm:pt modelId="{5522B6F9-829D-EE49-8946-83FF46858742}" type="pres">
      <dgm:prSet presAssocID="{FDD680FF-5897-4FFE-9F57-38A0583DA6D0}" presName="sp" presStyleCnt="0"/>
      <dgm:spPr/>
    </dgm:pt>
    <dgm:pt modelId="{BA4B5ABB-2A98-5C4B-8508-70AFA385A201}" type="pres">
      <dgm:prSet presAssocID="{24319154-443D-4204-A9F1-9C994EA106E2}" presName="linNode" presStyleCnt="0"/>
      <dgm:spPr/>
    </dgm:pt>
    <dgm:pt modelId="{AC510A82-E587-8543-8BFD-28FFCB074CA6}" type="pres">
      <dgm:prSet presAssocID="{24319154-443D-4204-A9F1-9C994EA106E2}" presName="parentText" presStyleLbl="alignNode1" presStyleIdx="1" presStyleCnt="4">
        <dgm:presLayoutVars>
          <dgm:chMax val="1"/>
          <dgm:bulletEnabled/>
        </dgm:presLayoutVars>
      </dgm:prSet>
      <dgm:spPr/>
    </dgm:pt>
    <dgm:pt modelId="{BDC6E74F-B6D4-1846-946F-8F6300378CE0}" type="pres">
      <dgm:prSet presAssocID="{24319154-443D-4204-A9F1-9C994EA106E2}" presName="descendantText" presStyleLbl="alignAccFollowNode1" presStyleIdx="1" presStyleCnt="4">
        <dgm:presLayoutVars>
          <dgm:bulletEnabled/>
        </dgm:presLayoutVars>
      </dgm:prSet>
      <dgm:spPr/>
    </dgm:pt>
    <dgm:pt modelId="{9B104C99-A45C-9F48-8EF9-E6526873CD24}" type="pres">
      <dgm:prSet presAssocID="{634F84B9-F2AE-4791-917F-6DF40D144543}" presName="sp" presStyleCnt="0"/>
      <dgm:spPr/>
    </dgm:pt>
    <dgm:pt modelId="{3242DB2F-9825-604E-A85F-C14E215AE715}" type="pres">
      <dgm:prSet presAssocID="{779E6AC8-8F4B-4118-A0DF-0DE8F1C6E64A}" presName="linNode" presStyleCnt="0"/>
      <dgm:spPr/>
    </dgm:pt>
    <dgm:pt modelId="{C449CAB9-7082-EB41-862B-8ADCC730F640}" type="pres">
      <dgm:prSet presAssocID="{779E6AC8-8F4B-4118-A0DF-0DE8F1C6E64A}" presName="parentText" presStyleLbl="alignNode1" presStyleIdx="2" presStyleCnt="4">
        <dgm:presLayoutVars>
          <dgm:chMax val="1"/>
          <dgm:bulletEnabled/>
        </dgm:presLayoutVars>
      </dgm:prSet>
      <dgm:spPr/>
    </dgm:pt>
    <dgm:pt modelId="{E00A0424-BC3E-E844-AC31-E90C7515775F}" type="pres">
      <dgm:prSet presAssocID="{779E6AC8-8F4B-4118-A0DF-0DE8F1C6E64A}" presName="descendantText" presStyleLbl="alignAccFollowNode1" presStyleIdx="2" presStyleCnt="4">
        <dgm:presLayoutVars>
          <dgm:bulletEnabled/>
        </dgm:presLayoutVars>
      </dgm:prSet>
      <dgm:spPr/>
    </dgm:pt>
    <dgm:pt modelId="{8D9049F2-8AE4-A444-85F6-AED134193076}" type="pres">
      <dgm:prSet presAssocID="{46B7E7FF-7186-449C-875E-A829AFFC0ED8}" presName="sp" presStyleCnt="0"/>
      <dgm:spPr/>
    </dgm:pt>
    <dgm:pt modelId="{C556FA28-CB46-724B-B2A4-D1FDBDE2E56F}" type="pres">
      <dgm:prSet presAssocID="{45D8047F-00FC-4A7F-8159-6B16253BD571}" presName="linNode" presStyleCnt="0"/>
      <dgm:spPr/>
    </dgm:pt>
    <dgm:pt modelId="{C1A4FA53-DEB2-CA4B-8588-D26CA574C737}" type="pres">
      <dgm:prSet presAssocID="{45D8047F-00FC-4A7F-8159-6B16253BD571}" presName="parentText" presStyleLbl="alignNode1" presStyleIdx="3" presStyleCnt="4">
        <dgm:presLayoutVars>
          <dgm:chMax val="1"/>
          <dgm:bulletEnabled/>
        </dgm:presLayoutVars>
      </dgm:prSet>
      <dgm:spPr/>
    </dgm:pt>
    <dgm:pt modelId="{E05D34C4-FFC2-224A-97ED-E0266FF9E4CC}" type="pres">
      <dgm:prSet presAssocID="{45D8047F-00FC-4A7F-8159-6B16253BD571}" presName="descendantText" presStyleLbl="alignAccFollowNode1" presStyleIdx="3" presStyleCnt="4">
        <dgm:presLayoutVars>
          <dgm:bulletEnabled/>
        </dgm:presLayoutVars>
      </dgm:prSet>
      <dgm:spPr>
        <a:xfrm>
          <a:off x="2103120" y="3309300"/>
          <a:ext cx="8412480" cy="1040029"/>
        </a:xfrm>
        <a:prstGeom prst="rect">
          <a:avLst/>
        </a:prstGeom>
      </dgm:spPr>
    </dgm:pt>
  </dgm:ptLst>
  <dgm:cxnLst>
    <dgm:cxn modelId="{6119A100-4F5E-4C73-A40A-94F02C024504}" srcId="{779E6AC8-8F4B-4118-A0DF-0DE8F1C6E64A}" destId="{EEF21A46-2844-4EAD-97DF-3D0C60131CFE}" srcOrd="0" destOrd="0" parTransId="{82690F70-C709-4101-9A6F-32A368F00D32}" sibTransId="{ED9EE954-1664-47C3-A147-70EEA8240136}"/>
    <dgm:cxn modelId="{CD552002-993F-174B-A286-559A33ECC42E}" type="presOf" srcId="{1E0F9D8E-BA99-4CD9-8A21-B3EF6B256984}" destId="{BDC6E74F-B6D4-1846-946F-8F6300378CE0}" srcOrd="0" destOrd="0" presId="urn:microsoft.com/office/officeart/2016/7/layout/VerticalSolidActionList"/>
    <dgm:cxn modelId="{F7DB7A0B-B35E-41CB-BACD-8B61F694290A}" srcId="{C94A0319-5CE9-4E71-BB56-84184ABFF813}" destId="{9B807808-BDF3-455A-A5DC-372BA3E6D898}" srcOrd="0" destOrd="0" parTransId="{1A3165C0-1917-44EF-83C5-4C84F405FC54}" sibTransId="{053576AF-CAB9-46A0-9166-180298D73D21}"/>
    <dgm:cxn modelId="{5FB80A37-FD35-4FFA-9184-9A2C7750FDDF}" srcId="{341DBA06-6F05-4FC6-AD6C-3FF19041E25B}" destId="{779E6AC8-8F4B-4118-A0DF-0DE8F1C6E64A}" srcOrd="2" destOrd="0" parTransId="{08956D65-22AA-4F1E-82B9-9824085ACD24}" sibTransId="{46B7E7FF-7186-449C-875E-A829AFFC0ED8}"/>
    <dgm:cxn modelId="{65F8D04F-8B9E-6443-80F1-A66DE97089B0}" type="presOf" srcId="{EEF21A46-2844-4EAD-97DF-3D0C60131CFE}" destId="{E00A0424-BC3E-E844-AC31-E90C7515775F}" srcOrd="0" destOrd="0" presId="urn:microsoft.com/office/officeart/2016/7/layout/VerticalSolidActionList"/>
    <dgm:cxn modelId="{CF21A961-A022-0444-8EDC-50BFF7F7DEF8}" type="presOf" srcId="{341DBA06-6F05-4FC6-AD6C-3FF19041E25B}" destId="{62498256-D6A9-EF42-B5B5-D595AA322FC6}" srcOrd="0" destOrd="0" presId="urn:microsoft.com/office/officeart/2016/7/layout/VerticalSolidActionList"/>
    <dgm:cxn modelId="{1BD6B268-F7B6-4DB4-9487-45AC7AF888CB}" srcId="{341DBA06-6F05-4FC6-AD6C-3FF19041E25B}" destId="{24319154-443D-4204-A9F1-9C994EA106E2}" srcOrd="1" destOrd="0" parTransId="{98AC99C7-BF6F-4BFD-9B66-097753100D17}" sibTransId="{634F84B9-F2AE-4791-917F-6DF40D144543}"/>
    <dgm:cxn modelId="{5F5E7779-8022-DF49-A4FF-26931087BD42}" type="presOf" srcId="{45D8047F-00FC-4A7F-8159-6B16253BD571}" destId="{C1A4FA53-DEB2-CA4B-8588-D26CA574C737}" srcOrd="0" destOrd="0" presId="urn:microsoft.com/office/officeart/2016/7/layout/VerticalSolidActionList"/>
    <dgm:cxn modelId="{C6B9D58D-5DB1-4A2F-A8D2-3D56462C15C2}" srcId="{45D8047F-00FC-4A7F-8159-6B16253BD571}" destId="{74AB0AEF-81D7-40AF-B4AF-947631EAC6EE}" srcOrd="0" destOrd="0" parTransId="{E91FC079-36E6-462D-942D-DC8A74E7628D}" sibTransId="{58F7D188-AA65-4FB3-9633-FAE596314EDA}"/>
    <dgm:cxn modelId="{97BFE0A3-1BBB-4561-BF96-A8AD4AC553F4}" srcId="{24319154-443D-4204-A9F1-9C994EA106E2}" destId="{1E0F9D8E-BA99-4CD9-8A21-B3EF6B256984}" srcOrd="0" destOrd="0" parTransId="{55A326E7-06C6-4026-B9FD-CB1BD0AD9F53}" sibTransId="{CEAEA971-04C0-4388-A157-9A1B040BC3C2}"/>
    <dgm:cxn modelId="{E543DFA5-BA30-4564-B251-ABA1BAE18F22}" srcId="{341DBA06-6F05-4FC6-AD6C-3FF19041E25B}" destId="{45D8047F-00FC-4A7F-8159-6B16253BD571}" srcOrd="3" destOrd="0" parTransId="{C02AC235-4206-4BB8-8AE7-170FBA674A04}" sibTransId="{CF22305D-7D51-440F-96F8-9124024850FB}"/>
    <dgm:cxn modelId="{BDA53BA8-D365-E44E-A851-FFAB57F5DBA4}" type="presOf" srcId="{C94A0319-5CE9-4E71-BB56-84184ABFF813}" destId="{C9CBE89E-5935-6343-A13D-FFD1BFA17121}" srcOrd="0" destOrd="0" presId="urn:microsoft.com/office/officeart/2016/7/layout/VerticalSolidActionList"/>
    <dgm:cxn modelId="{BB0189B8-5438-4BE7-AA2C-9AD103D2AED1}" srcId="{341DBA06-6F05-4FC6-AD6C-3FF19041E25B}" destId="{C94A0319-5CE9-4E71-BB56-84184ABFF813}" srcOrd="0" destOrd="0" parTransId="{9EFC9C67-629C-44EF-BE6C-A50C9228F3D9}" sibTransId="{FDD680FF-5897-4FFE-9F57-38A0583DA6D0}"/>
    <dgm:cxn modelId="{B5117CBF-FCB7-3D4B-B921-34FA6FC7DD05}" type="presOf" srcId="{9B807808-BDF3-455A-A5DC-372BA3E6D898}" destId="{9D25FA2D-E74A-7D4E-BD1B-371401AD3E0A}" srcOrd="0" destOrd="0" presId="urn:microsoft.com/office/officeart/2016/7/layout/VerticalSolidActionList"/>
    <dgm:cxn modelId="{F69D03C2-2992-9C43-AEB4-F22B5855899D}" type="presOf" srcId="{74AB0AEF-81D7-40AF-B4AF-947631EAC6EE}" destId="{E05D34C4-FFC2-224A-97ED-E0266FF9E4CC}" srcOrd="0" destOrd="0" presId="urn:microsoft.com/office/officeart/2016/7/layout/VerticalSolidActionList"/>
    <dgm:cxn modelId="{971ECFD8-D13F-1C41-AEF1-8551897DDA2C}" type="presOf" srcId="{24319154-443D-4204-A9F1-9C994EA106E2}" destId="{AC510A82-E587-8543-8BFD-28FFCB074CA6}" srcOrd="0" destOrd="0" presId="urn:microsoft.com/office/officeart/2016/7/layout/VerticalSolidActionList"/>
    <dgm:cxn modelId="{88C821F7-AF5B-C047-AF15-16E884F9C1BA}" type="presOf" srcId="{779E6AC8-8F4B-4118-A0DF-0DE8F1C6E64A}" destId="{C449CAB9-7082-EB41-862B-8ADCC730F640}" srcOrd="0" destOrd="0" presId="urn:microsoft.com/office/officeart/2016/7/layout/VerticalSolidActionList"/>
    <dgm:cxn modelId="{A030C3A8-1683-E943-B953-60D7A31EFB3F}" type="presParOf" srcId="{62498256-D6A9-EF42-B5B5-D595AA322FC6}" destId="{210FE58A-C5D6-A841-9CE0-57E165B8735A}" srcOrd="0" destOrd="0" presId="urn:microsoft.com/office/officeart/2016/7/layout/VerticalSolidActionList"/>
    <dgm:cxn modelId="{795E25DE-181C-194E-A7E6-1AA4B678D547}" type="presParOf" srcId="{210FE58A-C5D6-A841-9CE0-57E165B8735A}" destId="{C9CBE89E-5935-6343-A13D-FFD1BFA17121}" srcOrd="0" destOrd="0" presId="urn:microsoft.com/office/officeart/2016/7/layout/VerticalSolidActionList"/>
    <dgm:cxn modelId="{A0412AB1-1DCE-904C-A93F-153552E9C9E8}" type="presParOf" srcId="{210FE58A-C5D6-A841-9CE0-57E165B8735A}" destId="{9D25FA2D-E74A-7D4E-BD1B-371401AD3E0A}" srcOrd="1" destOrd="0" presId="urn:microsoft.com/office/officeart/2016/7/layout/VerticalSolidActionList"/>
    <dgm:cxn modelId="{E24445FF-A641-864C-9659-8690176C9CEE}" type="presParOf" srcId="{62498256-D6A9-EF42-B5B5-D595AA322FC6}" destId="{5522B6F9-829D-EE49-8946-83FF46858742}" srcOrd="1" destOrd="0" presId="urn:microsoft.com/office/officeart/2016/7/layout/VerticalSolidActionList"/>
    <dgm:cxn modelId="{C68F5DE7-AE24-E948-AE29-B809612C373F}" type="presParOf" srcId="{62498256-D6A9-EF42-B5B5-D595AA322FC6}" destId="{BA4B5ABB-2A98-5C4B-8508-70AFA385A201}" srcOrd="2" destOrd="0" presId="urn:microsoft.com/office/officeart/2016/7/layout/VerticalSolidActionList"/>
    <dgm:cxn modelId="{247C2B69-F8F1-A340-81F3-9A1BF9B8267D}" type="presParOf" srcId="{BA4B5ABB-2A98-5C4B-8508-70AFA385A201}" destId="{AC510A82-E587-8543-8BFD-28FFCB074CA6}" srcOrd="0" destOrd="0" presId="urn:microsoft.com/office/officeart/2016/7/layout/VerticalSolidActionList"/>
    <dgm:cxn modelId="{76CE20A4-551C-F34E-8072-135E602909AD}" type="presParOf" srcId="{BA4B5ABB-2A98-5C4B-8508-70AFA385A201}" destId="{BDC6E74F-B6D4-1846-946F-8F6300378CE0}" srcOrd="1" destOrd="0" presId="urn:microsoft.com/office/officeart/2016/7/layout/VerticalSolidActionList"/>
    <dgm:cxn modelId="{26FD68DD-4359-9145-A686-127115A91EF1}" type="presParOf" srcId="{62498256-D6A9-EF42-B5B5-D595AA322FC6}" destId="{9B104C99-A45C-9F48-8EF9-E6526873CD24}" srcOrd="3" destOrd="0" presId="urn:microsoft.com/office/officeart/2016/7/layout/VerticalSolidActionList"/>
    <dgm:cxn modelId="{35C721C9-DEBF-0649-90C0-824334AE5FBF}" type="presParOf" srcId="{62498256-D6A9-EF42-B5B5-D595AA322FC6}" destId="{3242DB2F-9825-604E-A85F-C14E215AE715}" srcOrd="4" destOrd="0" presId="urn:microsoft.com/office/officeart/2016/7/layout/VerticalSolidActionList"/>
    <dgm:cxn modelId="{43066BED-83DD-DA47-B20F-959C590C7DE9}" type="presParOf" srcId="{3242DB2F-9825-604E-A85F-C14E215AE715}" destId="{C449CAB9-7082-EB41-862B-8ADCC730F640}" srcOrd="0" destOrd="0" presId="urn:microsoft.com/office/officeart/2016/7/layout/VerticalSolidActionList"/>
    <dgm:cxn modelId="{B4B778DE-4898-D542-B724-78B27A972A2F}" type="presParOf" srcId="{3242DB2F-9825-604E-A85F-C14E215AE715}" destId="{E00A0424-BC3E-E844-AC31-E90C7515775F}" srcOrd="1" destOrd="0" presId="urn:microsoft.com/office/officeart/2016/7/layout/VerticalSolidActionList"/>
    <dgm:cxn modelId="{B6768781-AA8C-1B4B-8485-E6F47CC33AC5}" type="presParOf" srcId="{62498256-D6A9-EF42-B5B5-D595AA322FC6}" destId="{8D9049F2-8AE4-A444-85F6-AED134193076}" srcOrd="5" destOrd="0" presId="urn:microsoft.com/office/officeart/2016/7/layout/VerticalSolidActionList"/>
    <dgm:cxn modelId="{4BCA61BC-E903-8D44-B3E4-B5F0138C20C9}" type="presParOf" srcId="{62498256-D6A9-EF42-B5B5-D595AA322FC6}" destId="{C556FA28-CB46-724B-B2A4-D1FDBDE2E56F}" srcOrd="6" destOrd="0" presId="urn:microsoft.com/office/officeart/2016/7/layout/VerticalSolidActionList"/>
    <dgm:cxn modelId="{C0DD3DBF-3086-CC4C-A7E6-0C59DC48ACA7}" type="presParOf" srcId="{C556FA28-CB46-724B-B2A4-D1FDBDE2E56F}" destId="{C1A4FA53-DEB2-CA4B-8588-D26CA574C737}" srcOrd="0" destOrd="0" presId="urn:microsoft.com/office/officeart/2016/7/layout/VerticalSolidActionList"/>
    <dgm:cxn modelId="{4EF3F619-E14A-2C43-B3D2-EE92392593FE}" type="presParOf" srcId="{C556FA28-CB46-724B-B2A4-D1FDBDE2E56F}" destId="{E05D34C4-FFC2-224A-97ED-E0266FF9E4CC}"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F14F22-AC6A-7B41-96FB-ADE3ADF98EA3}" type="doc">
      <dgm:prSet loTypeId="urn:microsoft.com/office/officeart/2005/8/layout/radial3" loCatId="" qsTypeId="urn:microsoft.com/office/officeart/2005/8/quickstyle/simple2" qsCatId="simple" csTypeId="urn:microsoft.com/office/officeart/2005/8/colors/colorful1" csCatId="colorful" phldr="1"/>
      <dgm:spPr/>
      <dgm:t>
        <a:bodyPr/>
        <a:lstStyle/>
        <a:p>
          <a:endParaRPr lang="en-GB"/>
        </a:p>
      </dgm:t>
    </dgm:pt>
    <dgm:pt modelId="{415A0A35-EFAB-A94B-B7D6-48319329B974}">
      <dgm:prSet phldrT="[Text]"/>
      <dgm:spPr/>
      <dgm:t>
        <a:bodyPr/>
        <a:lstStyle/>
        <a:p>
          <a:pPr>
            <a:buNone/>
          </a:pPr>
          <a:r>
            <a:rPr lang="tr-TR" b="1" dirty="0" err="1">
              <a:latin typeface="+mn-lt"/>
              <a:ea typeface="Times New Roman"/>
              <a:cs typeface="Times New Roman"/>
              <a:sym typeface="Times New Roman"/>
            </a:rPr>
            <a:t>The</a:t>
          </a:r>
          <a:r>
            <a:rPr lang="tr-TR" b="1" dirty="0">
              <a:latin typeface="+mn-lt"/>
              <a:ea typeface="Times New Roman"/>
              <a:cs typeface="Times New Roman"/>
              <a:sym typeface="Times New Roman"/>
            </a:rPr>
            <a:t> </a:t>
          </a:r>
          <a:r>
            <a:rPr lang="tr-TR" b="1" dirty="0" err="1">
              <a:latin typeface="+mn-lt"/>
              <a:ea typeface="Times New Roman"/>
              <a:cs typeface="Times New Roman"/>
              <a:sym typeface="Times New Roman"/>
            </a:rPr>
            <a:t>significance</a:t>
          </a:r>
          <a:r>
            <a:rPr lang="tr-TR" b="1" dirty="0">
              <a:latin typeface="+mn-lt"/>
              <a:ea typeface="Times New Roman"/>
              <a:cs typeface="Times New Roman"/>
              <a:sym typeface="Times New Roman"/>
            </a:rPr>
            <a:t> of RPP</a:t>
          </a:r>
          <a:endParaRPr lang="en-GB" dirty="0">
            <a:latin typeface="+mn-lt"/>
          </a:endParaRPr>
        </a:p>
      </dgm:t>
    </dgm:pt>
    <dgm:pt modelId="{A7C45555-D5DA-E94C-9CBF-70A9D65B4847}" type="parTrans" cxnId="{8B075A24-ED75-1143-88BF-A4413CFD0AB6}">
      <dgm:prSet/>
      <dgm:spPr/>
      <dgm:t>
        <a:bodyPr/>
        <a:lstStyle/>
        <a:p>
          <a:endParaRPr lang="en-GB"/>
        </a:p>
      </dgm:t>
    </dgm:pt>
    <dgm:pt modelId="{49A3F3CB-7310-3140-9BC2-FE368F0F12D0}" type="sibTrans" cxnId="{8B075A24-ED75-1143-88BF-A4413CFD0AB6}">
      <dgm:prSet/>
      <dgm:spPr/>
      <dgm:t>
        <a:bodyPr/>
        <a:lstStyle/>
        <a:p>
          <a:endParaRPr lang="en-GB"/>
        </a:p>
      </dgm:t>
    </dgm:pt>
    <dgm:pt modelId="{6CCDAE77-02A7-6F41-9322-DD7667715BEE}">
      <dgm:prSet phldrT="[Text]"/>
      <dgm:spPr/>
      <dgm:t>
        <a:bodyPr/>
        <a:lstStyle/>
        <a:p>
          <a:r>
            <a:rPr lang="en-GB">
              <a:latin typeface="+mn-lt"/>
            </a:rPr>
            <a:t>Pharma-ceuticals</a:t>
          </a:r>
        </a:p>
      </dgm:t>
    </dgm:pt>
    <dgm:pt modelId="{189F1756-51A6-7F43-B656-8AC4B58E478C}" type="parTrans" cxnId="{69EA3064-644C-D44D-A649-BE3DA8C36C95}">
      <dgm:prSet/>
      <dgm:spPr/>
      <dgm:t>
        <a:bodyPr/>
        <a:lstStyle/>
        <a:p>
          <a:endParaRPr lang="en-GB"/>
        </a:p>
      </dgm:t>
    </dgm:pt>
    <dgm:pt modelId="{DB819FD1-0F55-144C-A232-B8694CB5B9D9}" type="sibTrans" cxnId="{69EA3064-644C-D44D-A649-BE3DA8C36C95}">
      <dgm:prSet/>
      <dgm:spPr/>
      <dgm:t>
        <a:bodyPr/>
        <a:lstStyle/>
        <a:p>
          <a:endParaRPr lang="en-GB"/>
        </a:p>
      </dgm:t>
    </dgm:pt>
    <dgm:pt modelId="{DB83AC09-20C8-2748-A6B1-48F0B82D7292}">
      <dgm:prSet phldrT="[Text]"/>
      <dgm:spPr/>
      <dgm:t>
        <a:bodyPr/>
        <a:lstStyle/>
        <a:p>
          <a:r>
            <a:rPr lang="en-GB">
              <a:latin typeface="+mn-lt"/>
            </a:rPr>
            <a:t>Diagnostic Testing</a:t>
          </a:r>
        </a:p>
      </dgm:t>
    </dgm:pt>
    <dgm:pt modelId="{0CAC0897-9906-F64B-9BA2-AA03078E9113}" type="parTrans" cxnId="{2971B656-304D-8943-81A5-B565EE868021}">
      <dgm:prSet/>
      <dgm:spPr/>
      <dgm:t>
        <a:bodyPr/>
        <a:lstStyle/>
        <a:p>
          <a:endParaRPr lang="en-GB"/>
        </a:p>
      </dgm:t>
    </dgm:pt>
    <dgm:pt modelId="{3C3224CE-71C7-3A4A-9235-9A73B17E14FD}" type="sibTrans" cxnId="{2971B656-304D-8943-81A5-B565EE868021}">
      <dgm:prSet/>
      <dgm:spPr/>
      <dgm:t>
        <a:bodyPr/>
        <a:lstStyle/>
        <a:p>
          <a:endParaRPr lang="en-GB"/>
        </a:p>
      </dgm:t>
    </dgm:pt>
    <dgm:pt modelId="{0C54DBEA-43EF-7E43-BFD4-BC3554D51889}">
      <dgm:prSet phldrT="[Text]"/>
      <dgm:spPr/>
      <dgm:t>
        <a:bodyPr/>
        <a:lstStyle/>
        <a:p>
          <a:r>
            <a:rPr lang="en-GB">
              <a:latin typeface="+mn-lt"/>
            </a:rPr>
            <a:t>Food Industry</a:t>
          </a:r>
        </a:p>
      </dgm:t>
    </dgm:pt>
    <dgm:pt modelId="{A688D7E8-1450-5E40-9D4B-E9E064DA62F2}" type="parTrans" cxnId="{AAFA66FA-C7CF-5941-A83E-2F7387C0F647}">
      <dgm:prSet/>
      <dgm:spPr/>
      <dgm:t>
        <a:bodyPr/>
        <a:lstStyle/>
        <a:p>
          <a:endParaRPr lang="en-GB"/>
        </a:p>
      </dgm:t>
    </dgm:pt>
    <dgm:pt modelId="{028DC5D2-53FE-704F-BF29-35E87C916950}" type="sibTrans" cxnId="{AAFA66FA-C7CF-5941-A83E-2F7387C0F647}">
      <dgm:prSet/>
      <dgm:spPr/>
      <dgm:t>
        <a:bodyPr/>
        <a:lstStyle/>
        <a:p>
          <a:endParaRPr lang="en-GB"/>
        </a:p>
      </dgm:t>
    </dgm:pt>
    <dgm:pt modelId="{B111E24E-967A-7847-8F01-F0E1D3C6A8D2}">
      <dgm:prSet phldrT="[Text]"/>
      <dgm:spPr/>
      <dgm:t>
        <a:bodyPr/>
        <a:lstStyle/>
        <a:p>
          <a:r>
            <a:rPr lang="en-GB">
              <a:latin typeface="+mn-lt"/>
            </a:rPr>
            <a:t>Bio-remediation</a:t>
          </a:r>
        </a:p>
      </dgm:t>
    </dgm:pt>
    <dgm:pt modelId="{6163DCDB-F5BB-6044-A023-A374C83D8760}" type="parTrans" cxnId="{C369488D-ED20-AD46-BA6D-F6BAD4B7957B}">
      <dgm:prSet/>
      <dgm:spPr/>
      <dgm:t>
        <a:bodyPr/>
        <a:lstStyle/>
        <a:p>
          <a:endParaRPr lang="en-GB"/>
        </a:p>
      </dgm:t>
    </dgm:pt>
    <dgm:pt modelId="{FBFEBBA7-3EC1-DF4A-95A3-5A5A027CD0D3}" type="sibTrans" cxnId="{C369488D-ED20-AD46-BA6D-F6BAD4B7957B}">
      <dgm:prSet/>
      <dgm:spPr/>
      <dgm:t>
        <a:bodyPr/>
        <a:lstStyle/>
        <a:p>
          <a:endParaRPr lang="en-GB"/>
        </a:p>
      </dgm:t>
    </dgm:pt>
    <dgm:pt modelId="{61BECA08-84DE-B740-A065-CC312FD83912}">
      <dgm:prSet phldrT="[Text]"/>
      <dgm:spPr/>
      <dgm:t>
        <a:bodyPr/>
        <a:lstStyle/>
        <a:p>
          <a:r>
            <a:rPr lang="en-GB">
              <a:latin typeface="+mn-lt"/>
            </a:rPr>
            <a:t>Stability</a:t>
          </a:r>
        </a:p>
      </dgm:t>
    </dgm:pt>
    <dgm:pt modelId="{61B0187B-6F43-044C-9BD8-60A8BA4BB316}" type="parTrans" cxnId="{FEBF7496-A570-5043-8FBD-21C4C59D1FA8}">
      <dgm:prSet/>
      <dgm:spPr/>
      <dgm:t>
        <a:bodyPr/>
        <a:lstStyle/>
        <a:p>
          <a:endParaRPr lang="en-GB"/>
        </a:p>
      </dgm:t>
    </dgm:pt>
    <dgm:pt modelId="{69B5CFD5-4D8F-F54B-AB41-6CF3CBC4BE2C}" type="sibTrans" cxnId="{FEBF7496-A570-5043-8FBD-21C4C59D1FA8}">
      <dgm:prSet/>
      <dgm:spPr/>
      <dgm:t>
        <a:bodyPr/>
        <a:lstStyle/>
        <a:p>
          <a:endParaRPr lang="en-GB"/>
        </a:p>
      </dgm:t>
    </dgm:pt>
    <dgm:pt modelId="{5858A87B-4F3D-384F-B776-849AB7D4741E}" type="pres">
      <dgm:prSet presAssocID="{33F14F22-AC6A-7B41-96FB-ADE3ADF98EA3}" presName="composite" presStyleCnt="0">
        <dgm:presLayoutVars>
          <dgm:chMax val="1"/>
          <dgm:dir/>
          <dgm:resizeHandles val="exact"/>
        </dgm:presLayoutVars>
      </dgm:prSet>
      <dgm:spPr/>
    </dgm:pt>
    <dgm:pt modelId="{D17F4E75-4ECF-864F-843E-D2B9407DE457}" type="pres">
      <dgm:prSet presAssocID="{33F14F22-AC6A-7B41-96FB-ADE3ADF98EA3}" presName="radial" presStyleCnt="0">
        <dgm:presLayoutVars>
          <dgm:animLvl val="ctr"/>
        </dgm:presLayoutVars>
      </dgm:prSet>
      <dgm:spPr/>
    </dgm:pt>
    <dgm:pt modelId="{53B12975-473B-F94A-975F-5E237C4029A9}" type="pres">
      <dgm:prSet presAssocID="{415A0A35-EFAB-A94B-B7D6-48319329B974}" presName="centerShape" presStyleLbl="vennNode1" presStyleIdx="0" presStyleCnt="6"/>
      <dgm:spPr/>
    </dgm:pt>
    <dgm:pt modelId="{9F910B33-C779-5249-AC04-31A6927EE05E}" type="pres">
      <dgm:prSet presAssocID="{6CCDAE77-02A7-6F41-9322-DD7667715BEE}" presName="node" presStyleLbl="vennNode1" presStyleIdx="1" presStyleCnt="6">
        <dgm:presLayoutVars>
          <dgm:bulletEnabled val="1"/>
        </dgm:presLayoutVars>
      </dgm:prSet>
      <dgm:spPr/>
    </dgm:pt>
    <dgm:pt modelId="{704ABB88-AB0D-684F-B5F3-377A03FA4141}" type="pres">
      <dgm:prSet presAssocID="{DB83AC09-20C8-2748-A6B1-48F0B82D7292}" presName="node" presStyleLbl="vennNode1" presStyleIdx="2" presStyleCnt="6">
        <dgm:presLayoutVars>
          <dgm:bulletEnabled val="1"/>
        </dgm:presLayoutVars>
      </dgm:prSet>
      <dgm:spPr/>
    </dgm:pt>
    <dgm:pt modelId="{7A32D495-1729-7948-A91F-904B445A0F2F}" type="pres">
      <dgm:prSet presAssocID="{0C54DBEA-43EF-7E43-BFD4-BC3554D51889}" presName="node" presStyleLbl="vennNode1" presStyleIdx="3" presStyleCnt="6">
        <dgm:presLayoutVars>
          <dgm:bulletEnabled val="1"/>
        </dgm:presLayoutVars>
      </dgm:prSet>
      <dgm:spPr/>
    </dgm:pt>
    <dgm:pt modelId="{708E0DDC-1926-664A-8FB6-33B95F47352C}" type="pres">
      <dgm:prSet presAssocID="{B111E24E-967A-7847-8F01-F0E1D3C6A8D2}" presName="node" presStyleLbl="vennNode1" presStyleIdx="4" presStyleCnt="6">
        <dgm:presLayoutVars>
          <dgm:bulletEnabled val="1"/>
        </dgm:presLayoutVars>
      </dgm:prSet>
      <dgm:spPr/>
    </dgm:pt>
    <dgm:pt modelId="{D199B1A4-1B13-8F45-B5FF-13612583F1DA}" type="pres">
      <dgm:prSet presAssocID="{61BECA08-84DE-B740-A065-CC312FD83912}" presName="node" presStyleLbl="vennNode1" presStyleIdx="5" presStyleCnt="6">
        <dgm:presLayoutVars>
          <dgm:bulletEnabled val="1"/>
        </dgm:presLayoutVars>
      </dgm:prSet>
      <dgm:spPr/>
    </dgm:pt>
  </dgm:ptLst>
  <dgm:cxnLst>
    <dgm:cxn modelId="{8B075A24-ED75-1143-88BF-A4413CFD0AB6}" srcId="{33F14F22-AC6A-7B41-96FB-ADE3ADF98EA3}" destId="{415A0A35-EFAB-A94B-B7D6-48319329B974}" srcOrd="0" destOrd="0" parTransId="{A7C45555-D5DA-E94C-9CBF-70A9D65B4847}" sibTransId="{49A3F3CB-7310-3140-9BC2-FE368F0F12D0}"/>
    <dgm:cxn modelId="{2971B656-304D-8943-81A5-B565EE868021}" srcId="{415A0A35-EFAB-A94B-B7D6-48319329B974}" destId="{DB83AC09-20C8-2748-A6B1-48F0B82D7292}" srcOrd="1" destOrd="0" parTransId="{0CAC0897-9906-F64B-9BA2-AA03078E9113}" sibTransId="{3C3224CE-71C7-3A4A-9235-9A73B17E14FD}"/>
    <dgm:cxn modelId="{84F4905E-8569-2644-ACA5-F29E4BC73F3A}" type="presOf" srcId="{61BECA08-84DE-B740-A065-CC312FD83912}" destId="{D199B1A4-1B13-8F45-B5FF-13612583F1DA}" srcOrd="0" destOrd="0" presId="urn:microsoft.com/office/officeart/2005/8/layout/radial3"/>
    <dgm:cxn modelId="{69EA3064-644C-D44D-A649-BE3DA8C36C95}" srcId="{415A0A35-EFAB-A94B-B7D6-48319329B974}" destId="{6CCDAE77-02A7-6F41-9322-DD7667715BEE}" srcOrd="0" destOrd="0" parTransId="{189F1756-51A6-7F43-B656-8AC4B58E478C}" sibTransId="{DB819FD1-0F55-144C-A232-B8694CB5B9D9}"/>
    <dgm:cxn modelId="{C369488D-ED20-AD46-BA6D-F6BAD4B7957B}" srcId="{415A0A35-EFAB-A94B-B7D6-48319329B974}" destId="{B111E24E-967A-7847-8F01-F0E1D3C6A8D2}" srcOrd="3" destOrd="0" parTransId="{6163DCDB-F5BB-6044-A023-A374C83D8760}" sibTransId="{FBFEBBA7-3EC1-DF4A-95A3-5A5A027CD0D3}"/>
    <dgm:cxn modelId="{FEBF7496-A570-5043-8FBD-21C4C59D1FA8}" srcId="{415A0A35-EFAB-A94B-B7D6-48319329B974}" destId="{61BECA08-84DE-B740-A065-CC312FD83912}" srcOrd="4" destOrd="0" parTransId="{61B0187B-6F43-044C-9BD8-60A8BA4BB316}" sibTransId="{69B5CFD5-4D8F-F54B-AB41-6CF3CBC4BE2C}"/>
    <dgm:cxn modelId="{CC9A849D-51E1-3F4F-990D-A7E1982132DE}" type="presOf" srcId="{415A0A35-EFAB-A94B-B7D6-48319329B974}" destId="{53B12975-473B-F94A-975F-5E237C4029A9}" srcOrd="0" destOrd="0" presId="urn:microsoft.com/office/officeart/2005/8/layout/radial3"/>
    <dgm:cxn modelId="{4EF5D7B9-6DF1-2C48-AD31-D1F920B27ECF}" type="presOf" srcId="{6CCDAE77-02A7-6F41-9322-DD7667715BEE}" destId="{9F910B33-C779-5249-AC04-31A6927EE05E}" srcOrd="0" destOrd="0" presId="urn:microsoft.com/office/officeart/2005/8/layout/radial3"/>
    <dgm:cxn modelId="{71EA0FC1-259D-264D-97C6-31B5E658442B}" type="presOf" srcId="{DB83AC09-20C8-2748-A6B1-48F0B82D7292}" destId="{704ABB88-AB0D-684F-B5F3-377A03FA4141}" srcOrd="0" destOrd="0" presId="urn:microsoft.com/office/officeart/2005/8/layout/radial3"/>
    <dgm:cxn modelId="{8357C2C4-5B67-8942-BA7C-0D2AFBBABB49}" type="presOf" srcId="{33F14F22-AC6A-7B41-96FB-ADE3ADF98EA3}" destId="{5858A87B-4F3D-384F-B776-849AB7D4741E}" srcOrd="0" destOrd="0" presId="urn:microsoft.com/office/officeart/2005/8/layout/radial3"/>
    <dgm:cxn modelId="{B37022CB-0688-3944-B82F-C14D85D23712}" type="presOf" srcId="{0C54DBEA-43EF-7E43-BFD4-BC3554D51889}" destId="{7A32D495-1729-7948-A91F-904B445A0F2F}" srcOrd="0" destOrd="0" presId="urn:microsoft.com/office/officeart/2005/8/layout/radial3"/>
    <dgm:cxn modelId="{AC074CEB-B12B-D949-A682-973DA782CFCE}" type="presOf" srcId="{B111E24E-967A-7847-8F01-F0E1D3C6A8D2}" destId="{708E0DDC-1926-664A-8FB6-33B95F47352C}" srcOrd="0" destOrd="0" presId="urn:microsoft.com/office/officeart/2005/8/layout/radial3"/>
    <dgm:cxn modelId="{AAFA66FA-C7CF-5941-A83E-2F7387C0F647}" srcId="{415A0A35-EFAB-A94B-B7D6-48319329B974}" destId="{0C54DBEA-43EF-7E43-BFD4-BC3554D51889}" srcOrd="2" destOrd="0" parTransId="{A688D7E8-1450-5E40-9D4B-E9E064DA62F2}" sibTransId="{028DC5D2-53FE-704F-BF29-35E87C916950}"/>
    <dgm:cxn modelId="{1BCC45FC-91F5-404E-BB89-1F340D3F9608}" type="presParOf" srcId="{5858A87B-4F3D-384F-B776-849AB7D4741E}" destId="{D17F4E75-4ECF-864F-843E-D2B9407DE457}" srcOrd="0" destOrd="0" presId="urn:microsoft.com/office/officeart/2005/8/layout/radial3"/>
    <dgm:cxn modelId="{A2DF5205-3047-464E-B26B-2B0AED4F8FAD}" type="presParOf" srcId="{D17F4E75-4ECF-864F-843E-D2B9407DE457}" destId="{53B12975-473B-F94A-975F-5E237C4029A9}" srcOrd="0" destOrd="0" presId="urn:microsoft.com/office/officeart/2005/8/layout/radial3"/>
    <dgm:cxn modelId="{2B95BC87-90FC-EC45-81FE-1452A8A8FC02}" type="presParOf" srcId="{D17F4E75-4ECF-864F-843E-D2B9407DE457}" destId="{9F910B33-C779-5249-AC04-31A6927EE05E}" srcOrd="1" destOrd="0" presId="urn:microsoft.com/office/officeart/2005/8/layout/radial3"/>
    <dgm:cxn modelId="{A2D96BBD-5B13-1D4D-B7D8-A2D19469684A}" type="presParOf" srcId="{D17F4E75-4ECF-864F-843E-D2B9407DE457}" destId="{704ABB88-AB0D-684F-B5F3-377A03FA4141}" srcOrd="2" destOrd="0" presId="urn:microsoft.com/office/officeart/2005/8/layout/radial3"/>
    <dgm:cxn modelId="{9C2993B8-3C8E-C54A-9904-482C146220F6}" type="presParOf" srcId="{D17F4E75-4ECF-864F-843E-D2B9407DE457}" destId="{7A32D495-1729-7948-A91F-904B445A0F2F}" srcOrd="3" destOrd="0" presId="urn:microsoft.com/office/officeart/2005/8/layout/radial3"/>
    <dgm:cxn modelId="{38C928A2-2814-C24D-97D6-C60D689ACF67}" type="presParOf" srcId="{D17F4E75-4ECF-864F-843E-D2B9407DE457}" destId="{708E0DDC-1926-664A-8FB6-33B95F47352C}" srcOrd="4" destOrd="0" presId="urn:microsoft.com/office/officeart/2005/8/layout/radial3"/>
    <dgm:cxn modelId="{20F67768-B3A3-B141-B0E3-11E26C3A57E2}" type="presParOf" srcId="{D17F4E75-4ECF-864F-843E-D2B9407DE457}" destId="{D199B1A4-1B13-8F45-B5FF-13612583F1DA}" srcOrd="5"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F1E7AC-8776-7D43-BCA7-11B447EF242D}" type="doc">
      <dgm:prSet loTypeId="urn:microsoft.com/office/officeart/2005/8/layout/cycle2" loCatId="" qsTypeId="urn:microsoft.com/office/officeart/2005/8/quickstyle/simple1" qsCatId="simple" csTypeId="urn:microsoft.com/office/officeart/2005/8/colors/colorful1" csCatId="colorful" phldr="1"/>
      <dgm:spPr/>
      <dgm:t>
        <a:bodyPr/>
        <a:lstStyle/>
        <a:p>
          <a:endParaRPr lang="en-GB"/>
        </a:p>
      </dgm:t>
    </dgm:pt>
    <dgm:pt modelId="{EEF4A0A9-EF3A-3342-BE1E-7BF7B21F817F}">
      <dgm:prSet phldrT="[Text]"/>
      <dgm:spPr/>
      <dgm:t>
        <a:bodyPr/>
        <a:lstStyle/>
        <a:p>
          <a:r>
            <a:rPr lang="en-GB" dirty="0"/>
            <a:t>Media</a:t>
          </a:r>
        </a:p>
      </dgm:t>
    </dgm:pt>
    <dgm:pt modelId="{E756DD2B-9C0F-4F45-8A24-FE354564F319}" type="parTrans" cxnId="{C3C30512-77A7-8640-B034-41B3311F5671}">
      <dgm:prSet/>
      <dgm:spPr/>
      <dgm:t>
        <a:bodyPr/>
        <a:lstStyle/>
        <a:p>
          <a:endParaRPr lang="en-GB"/>
        </a:p>
      </dgm:t>
    </dgm:pt>
    <dgm:pt modelId="{C9F19194-5E9A-EF4F-AD83-26C8EB604AB9}" type="sibTrans" cxnId="{C3C30512-77A7-8640-B034-41B3311F5671}">
      <dgm:prSet/>
      <dgm:spPr/>
      <dgm:t>
        <a:bodyPr/>
        <a:lstStyle/>
        <a:p>
          <a:endParaRPr lang="en-GB"/>
        </a:p>
      </dgm:t>
    </dgm:pt>
    <dgm:pt modelId="{BCA2752E-0D41-DF40-B705-0040FD467AF4}">
      <dgm:prSet phldrT="[Text]"/>
      <dgm:spPr/>
      <dgm:t>
        <a:bodyPr/>
        <a:lstStyle/>
        <a:p>
          <a:r>
            <a:rPr lang="en-GB" dirty="0"/>
            <a:t>Production conditions</a:t>
          </a:r>
        </a:p>
      </dgm:t>
    </dgm:pt>
    <dgm:pt modelId="{E9D985EB-0AC0-F64B-B8A3-87D024BE6A08}" type="parTrans" cxnId="{24337E09-838A-8841-ABD9-2B7DDD862198}">
      <dgm:prSet/>
      <dgm:spPr/>
      <dgm:t>
        <a:bodyPr/>
        <a:lstStyle/>
        <a:p>
          <a:endParaRPr lang="en-GB"/>
        </a:p>
      </dgm:t>
    </dgm:pt>
    <dgm:pt modelId="{4BC413EB-33D0-FC49-AF0A-0DDE70E9D164}" type="sibTrans" cxnId="{24337E09-838A-8841-ABD9-2B7DDD862198}">
      <dgm:prSet/>
      <dgm:spPr/>
      <dgm:t>
        <a:bodyPr/>
        <a:lstStyle/>
        <a:p>
          <a:endParaRPr lang="en-GB"/>
        </a:p>
      </dgm:t>
    </dgm:pt>
    <dgm:pt modelId="{482FC4F3-4F2A-9943-A10C-21C3482FA80C}">
      <dgm:prSet phldrT="[Text]"/>
      <dgm:spPr/>
      <dgm:t>
        <a:bodyPr/>
        <a:lstStyle/>
        <a:p>
          <a:r>
            <a:rPr lang="en-GB" dirty="0"/>
            <a:t>Scale-Up</a:t>
          </a:r>
        </a:p>
      </dgm:t>
    </dgm:pt>
    <dgm:pt modelId="{72BC1A3D-0E38-354D-90A7-88B34AAFF446}" type="parTrans" cxnId="{5D37DA80-F21F-5A49-83E8-C409B0F735A4}">
      <dgm:prSet/>
      <dgm:spPr/>
      <dgm:t>
        <a:bodyPr/>
        <a:lstStyle/>
        <a:p>
          <a:endParaRPr lang="en-GB"/>
        </a:p>
      </dgm:t>
    </dgm:pt>
    <dgm:pt modelId="{B895EC6A-D5B8-614B-891C-A126600DCF5D}" type="sibTrans" cxnId="{5D37DA80-F21F-5A49-83E8-C409B0F735A4}">
      <dgm:prSet/>
      <dgm:spPr/>
      <dgm:t>
        <a:bodyPr/>
        <a:lstStyle/>
        <a:p>
          <a:endParaRPr lang="en-GB"/>
        </a:p>
      </dgm:t>
    </dgm:pt>
    <dgm:pt modelId="{D7830609-802A-D54A-B8E5-D064AD528B9B}">
      <dgm:prSet phldrT="[Text]"/>
      <dgm:spPr/>
      <dgm:t>
        <a:bodyPr/>
        <a:lstStyle/>
        <a:p>
          <a:r>
            <a:rPr lang="en-GB" dirty="0"/>
            <a:t>Inoculum</a:t>
          </a:r>
        </a:p>
      </dgm:t>
    </dgm:pt>
    <dgm:pt modelId="{7517206F-C546-1248-A4CB-75363E078E16}" type="parTrans" cxnId="{89AB2CE2-7A70-9D40-95D1-E07CBDB18173}">
      <dgm:prSet/>
      <dgm:spPr/>
      <dgm:t>
        <a:bodyPr/>
        <a:lstStyle/>
        <a:p>
          <a:endParaRPr lang="en-GB"/>
        </a:p>
      </dgm:t>
    </dgm:pt>
    <dgm:pt modelId="{6F33F3F4-B5B7-A746-9B82-FB23EFA3A3C1}" type="sibTrans" cxnId="{89AB2CE2-7A70-9D40-95D1-E07CBDB18173}">
      <dgm:prSet/>
      <dgm:spPr/>
      <dgm:t>
        <a:bodyPr/>
        <a:lstStyle/>
        <a:p>
          <a:endParaRPr lang="en-GB"/>
        </a:p>
      </dgm:t>
    </dgm:pt>
    <dgm:pt modelId="{55F2CFCE-5203-5947-A2B6-641395AB2D40}" type="pres">
      <dgm:prSet presAssocID="{C0F1E7AC-8776-7D43-BCA7-11B447EF242D}" presName="cycle" presStyleCnt="0">
        <dgm:presLayoutVars>
          <dgm:dir/>
          <dgm:resizeHandles val="exact"/>
        </dgm:presLayoutVars>
      </dgm:prSet>
      <dgm:spPr/>
    </dgm:pt>
    <dgm:pt modelId="{055554E0-87A0-FE44-ABEC-EAF2ACF552C8}" type="pres">
      <dgm:prSet presAssocID="{EEF4A0A9-EF3A-3342-BE1E-7BF7B21F817F}" presName="node" presStyleLbl="node1" presStyleIdx="0" presStyleCnt="4">
        <dgm:presLayoutVars>
          <dgm:bulletEnabled val="1"/>
        </dgm:presLayoutVars>
      </dgm:prSet>
      <dgm:spPr/>
    </dgm:pt>
    <dgm:pt modelId="{A7FAB194-2743-2D40-BC3E-E06866CD7787}" type="pres">
      <dgm:prSet presAssocID="{C9F19194-5E9A-EF4F-AD83-26C8EB604AB9}" presName="sibTrans" presStyleLbl="sibTrans2D1" presStyleIdx="0" presStyleCnt="4"/>
      <dgm:spPr/>
    </dgm:pt>
    <dgm:pt modelId="{F51ACB4A-5F1D-C24C-9978-F6811E7457B9}" type="pres">
      <dgm:prSet presAssocID="{C9F19194-5E9A-EF4F-AD83-26C8EB604AB9}" presName="connectorText" presStyleLbl="sibTrans2D1" presStyleIdx="0" presStyleCnt="4"/>
      <dgm:spPr/>
    </dgm:pt>
    <dgm:pt modelId="{BAD966E3-00E5-7C48-A7BC-A31F2C5062FF}" type="pres">
      <dgm:prSet presAssocID="{BCA2752E-0D41-DF40-B705-0040FD467AF4}" presName="node" presStyleLbl="node1" presStyleIdx="1" presStyleCnt="4">
        <dgm:presLayoutVars>
          <dgm:bulletEnabled val="1"/>
        </dgm:presLayoutVars>
      </dgm:prSet>
      <dgm:spPr/>
    </dgm:pt>
    <dgm:pt modelId="{010D087A-4418-9D46-9702-6CEE68B4E6B6}" type="pres">
      <dgm:prSet presAssocID="{4BC413EB-33D0-FC49-AF0A-0DDE70E9D164}" presName="sibTrans" presStyleLbl="sibTrans2D1" presStyleIdx="1" presStyleCnt="4"/>
      <dgm:spPr/>
    </dgm:pt>
    <dgm:pt modelId="{18D987E1-FF0D-7647-9DBF-65DB56967D62}" type="pres">
      <dgm:prSet presAssocID="{4BC413EB-33D0-FC49-AF0A-0DDE70E9D164}" presName="connectorText" presStyleLbl="sibTrans2D1" presStyleIdx="1" presStyleCnt="4"/>
      <dgm:spPr/>
    </dgm:pt>
    <dgm:pt modelId="{5F7D1842-5E41-774E-B1F8-A5925F0C80A2}" type="pres">
      <dgm:prSet presAssocID="{482FC4F3-4F2A-9943-A10C-21C3482FA80C}" presName="node" presStyleLbl="node1" presStyleIdx="2" presStyleCnt="4">
        <dgm:presLayoutVars>
          <dgm:bulletEnabled val="1"/>
        </dgm:presLayoutVars>
      </dgm:prSet>
      <dgm:spPr/>
    </dgm:pt>
    <dgm:pt modelId="{5A0EA64D-2275-7543-8944-D94ADD5CB3F5}" type="pres">
      <dgm:prSet presAssocID="{B895EC6A-D5B8-614B-891C-A126600DCF5D}" presName="sibTrans" presStyleLbl="sibTrans2D1" presStyleIdx="2" presStyleCnt="4"/>
      <dgm:spPr/>
    </dgm:pt>
    <dgm:pt modelId="{A610BC73-39A7-404A-93CF-1DFBDE34D050}" type="pres">
      <dgm:prSet presAssocID="{B895EC6A-D5B8-614B-891C-A126600DCF5D}" presName="connectorText" presStyleLbl="sibTrans2D1" presStyleIdx="2" presStyleCnt="4"/>
      <dgm:spPr/>
    </dgm:pt>
    <dgm:pt modelId="{6070D125-831D-A246-A238-377ED4D57E86}" type="pres">
      <dgm:prSet presAssocID="{D7830609-802A-D54A-B8E5-D064AD528B9B}" presName="node" presStyleLbl="node1" presStyleIdx="3" presStyleCnt="4">
        <dgm:presLayoutVars>
          <dgm:bulletEnabled val="1"/>
        </dgm:presLayoutVars>
      </dgm:prSet>
      <dgm:spPr/>
    </dgm:pt>
    <dgm:pt modelId="{8094BFC9-2F5B-F840-8F8B-560FEB140746}" type="pres">
      <dgm:prSet presAssocID="{6F33F3F4-B5B7-A746-9B82-FB23EFA3A3C1}" presName="sibTrans" presStyleLbl="sibTrans2D1" presStyleIdx="3" presStyleCnt="4"/>
      <dgm:spPr/>
    </dgm:pt>
    <dgm:pt modelId="{AE47EC2F-6589-C641-8C20-8234FF12719E}" type="pres">
      <dgm:prSet presAssocID="{6F33F3F4-B5B7-A746-9B82-FB23EFA3A3C1}" presName="connectorText" presStyleLbl="sibTrans2D1" presStyleIdx="3" presStyleCnt="4"/>
      <dgm:spPr/>
    </dgm:pt>
  </dgm:ptLst>
  <dgm:cxnLst>
    <dgm:cxn modelId="{CBB93301-EB89-4D43-A6C8-E9942E6E83A6}" type="presOf" srcId="{4BC413EB-33D0-FC49-AF0A-0DDE70E9D164}" destId="{010D087A-4418-9D46-9702-6CEE68B4E6B6}" srcOrd="0" destOrd="0" presId="urn:microsoft.com/office/officeart/2005/8/layout/cycle2"/>
    <dgm:cxn modelId="{24337E09-838A-8841-ABD9-2B7DDD862198}" srcId="{C0F1E7AC-8776-7D43-BCA7-11B447EF242D}" destId="{BCA2752E-0D41-DF40-B705-0040FD467AF4}" srcOrd="1" destOrd="0" parTransId="{E9D985EB-0AC0-F64B-B8A3-87D024BE6A08}" sibTransId="{4BC413EB-33D0-FC49-AF0A-0DDE70E9D164}"/>
    <dgm:cxn modelId="{C3C30512-77A7-8640-B034-41B3311F5671}" srcId="{C0F1E7AC-8776-7D43-BCA7-11B447EF242D}" destId="{EEF4A0A9-EF3A-3342-BE1E-7BF7B21F817F}" srcOrd="0" destOrd="0" parTransId="{E756DD2B-9C0F-4F45-8A24-FE354564F319}" sibTransId="{C9F19194-5E9A-EF4F-AD83-26C8EB604AB9}"/>
    <dgm:cxn modelId="{ED327E1B-2557-5F45-953D-FA84CB74A45E}" type="presOf" srcId="{B895EC6A-D5B8-614B-891C-A126600DCF5D}" destId="{5A0EA64D-2275-7543-8944-D94ADD5CB3F5}" srcOrd="0" destOrd="0" presId="urn:microsoft.com/office/officeart/2005/8/layout/cycle2"/>
    <dgm:cxn modelId="{BAEA391E-74BE-3340-8842-8E5EA3C0858A}" type="presOf" srcId="{C9F19194-5E9A-EF4F-AD83-26C8EB604AB9}" destId="{A7FAB194-2743-2D40-BC3E-E06866CD7787}" srcOrd="0" destOrd="0" presId="urn:microsoft.com/office/officeart/2005/8/layout/cycle2"/>
    <dgm:cxn modelId="{7074D430-1696-1049-A87D-C6F61D314F28}" type="presOf" srcId="{6F33F3F4-B5B7-A746-9B82-FB23EFA3A3C1}" destId="{8094BFC9-2F5B-F840-8F8B-560FEB140746}" srcOrd="0" destOrd="0" presId="urn:microsoft.com/office/officeart/2005/8/layout/cycle2"/>
    <dgm:cxn modelId="{077F7E44-B8AB-5547-85BB-1F47E0014380}" type="presOf" srcId="{482FC4F3-4F2A-9943-A10C-21C3482FA80C}" destId="{5F7D1842-5E41-774E-B1F8-A5925F0C80A2}" srcOrd="0" destOrd="0" presId="urn:microsoft.com/office/officeart/2005/8/layout/cycle2"/>
    <dgm:cxn modelId="{CBADD654-9919-E340-82F2-5B797D93E6F1}" type="presOf" srcId="{BCA2752E-0D41-DF40-B705-0040FD467AF4}" destId="{BAD966E3-00E5-7C48-A7BC-A31F2C5062FF}" srcOrd="0" destOrd="0" presId="urn:microsoft.com/office/officeart/2005/8/layout/cycle2"/>
    <dgm:cxn modelId="{B9DD6162-9183-CC44-8B44-690D74A8831A}" type="presOf" srcId="{C0F1E7AC-8776-7D43-BCA7-11B447EF242D}" destId="{55F2CFCE-5203-5947-A2B6-641395AB2D40}" srcOrd="0" destOrd="0" presId="urn:microsoft.com/office/officeart/2005/8/layout/cycle2"/>
    <dgm:cxn modelId="{FC4DDE7B-2CC0-EA4F-A501-0730CFBF07D4}" type="presOf" srcId="{6F33F3F4-B5B7-A746-9B82-FB23EFA3A3C1}" destId="{AE47EC2F-6589-C641-8C20-8234FF12719E}" srcOrd="1" destOrd="0" presId="urn:microsoft.com/office/officeart/2005/8/layout/cycle2"/>
    <dgm:cxn modelId="{5D37DA80-F21F-5A49-83E8-C409B0F735A4}" srcId="{C0F1E7AC-8776-7D43-BCA7-11B447EF242D}" destId="{482FC4F3-4F2A-9943-A10C-21C3482FA80C}" srcOrd="2" destOrd="0" parTransId="{72BC1A3D-0E38-354D-90A7-88B34AAFF446}" sibTransId="{B895EC6A-D5B8-614B-891C-A126600DCF5D}"/>
    <dgm:cxn modelId="{1FD30583-90E4-7745-97DD-5C47A1C1680F}" type="presOf" srcId="{EEF4A0A9-EF3A-3342-BE1E-7BF7B21F817F}" destId="{055554E0-87A0-FE44-ABEC-EAF2ACF552C8}" srcOrd="0" destOrd="0" presId="urn:microsoft.com/office/officeart/2005/8/layout/cycle2"/>
    <dgm:cxn modelId="{A8DE3D8D-B004-3845-8692-4D5AEC63449C}" type="presOf" srcId="{C9F19194-5E9A-EF4F-AD83-26C8EB604AB9}" destId="{F51ACB4A-5F1D-C24C-9978-F6811E7457B9}" srcOrd="1" destOrd="0" presId="urn:microsoft.com/office/officeart/2005/8/layout/cycle2"/>
    <dgm:cxn modelId="{0970F38E-A587-3C42-8E2E-F959D426964B}" type="presOf" srcId="{4BC413EB-33D0-FC49-AF0A-0DDE70E9D164}" destId="{18D987E1-FF0D-7647-9DBF-65DB56967D62}" srcOrd="1" destOrd="0" presId="urn:microsoft.com/office/officeart/2005/8/layout/cycle2"/>
    <dgm:cxn modelId="{21FD35D1-865A-2244-BA28-AF5B6E4849C1}" type="presOf" srcId="{D7830609-802A-D54A-B8E5-D064AD528B9B}" destId="{6070D125-831D-A246-A238-377ED4D57E86}" srcOrd="0" destOrd="0" presId="urn:microsoft.com/office/officeart/2005/8/layout/cycle2"/>
    <dgm:cxn modelId="{ABB580DE-0436-744F-8291-EEA18B823368}" type="presOf" srcId="{B895EC6A-D5B8-614B-891C-A126600DCF5D}" destId="{A610BC73-39A7-404A-93CF-1DFBDE34D050}" srcOrd="1" destOrd="0" presId="urn:microsoft.com/office/officeart/2005/8/layout/cycle2"/>
    <dgm:cxn modelId="{89AB2CE2-7A70-9D40-95D1-E07CBDB18173}" srcId="{C0F1E7AC-8776-7D43-BCA7-11B447EF242D}" destId="{D7830609-802A-D54A-B8E5-D064AD528B9B}" srcOrd="3" destOrd="0" parTransId="{7517206F-C546-1248-A4CB-75363E078E16}" sibTransId="{6F33F3F4-B5B7-A746-9B82-FB23EFA3A3C1}"/>
    <dgm:cxn modelId="{BA1023E2-57C9-D441-80D7-4B00FC4DE78A}" type="presParOf" srcId="{55F2CFCE-5203-5947-A2B6-641395AB2D40}" destId="{055554E0-87A0-FE44-ABEC-EAF2ACF552C8}" srcOrd="0" destOrd="0" presId="urn:microsoft.com/office/officeart/2005/8/layout/cycle2"/>
    <dgm:cxn modelId="{CC2CA66E-C062-2B41-84CF-1F4FD9499CF2}" type="presParOf" srcId="{55F2CFCE-5203-5947-A2B6-641395AB2D40}" destId="{A7FAB194-2743-2D40-BC3E-E06866CD7787}" srcOrd="1" destOrd="0" presId="urn:microsoft.com/office/officeart/2005/8/layout/cycle2"/>
    <dgm:cxn modelId="{ECBEC4AC-BB34-3645-82D6-6A6071468D95}" type="presParOf" srcId="{A7FAB194-2743-2D40-BC3E-E06866CD7787}" destId="{F51ACB4A-5F1D-C24C-9978-F6811E7457B9}" srcOrd="0" destOrd="0" presId="urn:microsoft.com/office/officeart/2005/8/layout/cycle2"/>
    <dgm:cxn modelId="{B0D61341-1F3C-924B-8ED9-E284A805DE98}" type="presParOf" srcId="{55F2CFCE-5203-5947-A2B6-641395AB2D40}" destId="{BAD966E3-00E5-7C48-A7BC-A31F2C5062FF}" srcOrd="2" destOrd="0" presId="urn:microsoft.com/office/officeart/2005/8/layout/cycle2"/>
    <dgm:cxn modelId="{EC8F980B-3F6B-9F41-96FC-04A9C0BBA3B3}" type="presParOf" srcId="{55F2CFCE-5203-5947-A2B6-641395AB2D40}" destId="{010D087A-4418-9D46-9702-6CEE68B4E6B6}" srcOrd="3" destOrd="0" presId="urn:microsoft.com/office/officeart/2005/8/layout/cycle2"/>
    <dgm:cxn modelId="{0462ACAB-FCDB-6747-8188-949BF4CB1D38}" type="presParOf" srcId="{010D087A-4418-9D46-9702-6CEE68B4E6B6}" destId="{18D987E1-FF0D-7647-9DBF-65DB56967D62}" srcOrd="0" destOrd="0" presId="urn:microsoft.com/office/officeart/2005/8/layout/cycle2"/>
    <dgm:cxn modelId="{83F51E82-6C4C-1546-9623-D8BBBAF1305B}" type="presParOf" srcId="{55F2CFCE-5203-5947-A2B6-641395AB2D40}" destId="{5F7D1842-5E41-774E-B1F8-A5925F0C80A2}" srcOrd="4" destOrd="0" presId="urn:microsoft.com/office/officeart/2005/8/layout/cycle2"/>
    <dgm:cxn modelId="{BF8E3700-6CF9-A540-BC18-CFD7E50919C8}" type="presParOf" srcId="{55F2CFCE-5203-5947-A2B6-641395AB2D40}" destId="{5A0EA64D-2275-7543-8944-D94ADD5CB3F5}" srcOrd="5" destOrd="0" presId="urn:microsoft.com/office/officeart/2005/8/layout/cycle2"/>
    <dgm:cxn modelId="{BFCF700B-E0A1-BE41-A02A-14CA6CF00079}" type="presParOf" srcId="{5A0EA64D-2275-7543-8944-D94ADD5CB3F5}" destId="{A610BC73-39A7-404A-93CF-1DFBDE34D050}" srcOrd="0" destOrd="0" presId="urn:microsoft.com/office/officeart/2005/8/layout/cycle2"/>
    <dgm:cxn modelId="{F73B32C6-B3C6-384B-B883-22B07D1A91B7}" type="presParOf" srcId="{55F2CFCE-5203-5947-A2B6-641395AB2D40}" destId="{6070D125-831D-A246-A238-377ED4D57E86}" srcOrd="6" destOrd="0" presId="urn:microsoft.com/office/officeart/2005/8/layout/cycle2"/>
    <dgm:cxn modelId="{63615640-CB1E-FA49-A427-B62C3922B3AB}" type="presParOf" srcId="{55F2CFCE-5203-5947-A2B6-641395AB2D40}" destId="{8094BFC9-2F5B-F840-8F8B-560FEB140746}" srcOrd="7" destOrd="0" presId="urn:microsoft.com/office/officeart/2005/8/layout/cycle2"/>
    <dgm:cxn modelId="{45D9CA1C-0D73-B646-83E3-8302B58A7631}" type="presParOf" srcId="{8094BFC9-2F5B-F840-8F8B-560FEB140746}" destId="{AE47EC2F-6589-C641-8C20-8234FF12719E}"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C0EE41-ED3B-A845-9E91-0B0272F43867}"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GB"/>
        </a:p>
      </dgm:t>
    </dgm:pt>
    <dgm:pt modelId="{0E1DF5BE-E57D-3D4F-8002-214EDD3ED3AA}">
      <dgm:prSet/>
      <dgm:spPr/>
      <dgm:t>
        <a:bodyPr/>
        <a:lstStyle/>
        <a:p>
          <a:pPr>
            <a:lnSpc>
              <a:spcPct val="100000"/>
            </a:lnSpc>
            <a:defRPr b="1"/>
          </a:pPr>
          <a:r>
            <a:rPr lang="en-GB"/>
            <a:t>Purification</a:t>
          </a:r>
        </a:p>
      </dgm:t>
    </dgm:pt>
    <dgm:pt modelId="{AB9C6D0E-A5D3-0E4D-9985-F746B8F7AA43}" type="parTrans" cxnId="{6E139162-0149-D34F-BB0F-947012549ADF}">
      <dgm:prSet/>
      <dgm:spPr/>
      <dgm:t>
        <a:bodyPr/>
        <a:lstStyle/>
        <a:p>
          <a:endParaRPr lang="en-GB"/>
        </a:p>
      </dgm:t>
    </dgm:pt>
    <dgm:pt modelId="{37DDA3D3-B0BD-E94D-875A-180F2EBF17F8}" type="sibTrans" cxnId="{6E139162-0149-D34F-BB0F-947012549ADF}">
      <dgm:prSet/>
      <dgm:spPr/>
      <dgm:t>
        <a:bodyPr/>
        <a:lstStyle/>
        <a:p>
          <a:endParaRPr lang="en-GB"/>
        </a:p>
      </dgm:t>
    </dgm:pt>
    <dgm:pt modelId="{657D7776-E3C2-BA4F-AB28-00C2DDB22846}">
      <dgm:prSet/>
      <dgm:spPr/>
      <dgm:t>
        <a:bodyPr/>
        <a:lstStyle/>
        <a:p>
          <a:pPr>
            <a:lnSpc>
              <a:spcPct val="100000"/>
            </a:lnSpc>
          </a:pPr>
          <a:r>
            <a:rPr lang="en-GB" dirty="0"/>
            <a:t>Improving purification methods and </a:t>
          </a:r>
          <a:r>
            <a:rPr lang="en-GB" dirty="0" err="1"/>
            <a:t>chromotography</a:t>
          </a:r>
          <a:r>
            <a:rPr lang="en-GB" dirty="0"/>
            <a:t> techniques can increase protein purity and yield, resulting in higher overall production efficiency.</a:t>
          </a:r>
        </a:p>
      </dgm:t>
    </dgm:pt>
    <dgm:pt modelId="{176155F9-990A-7A47-B056-410A5B1B8ED1}" type="parTrans" cxnId="{0CDF7D88-4749-6A4B-A053-2F42D32F1AD0}">
      <dgm:prSet/>
      <dgm:spPr/>
      <dgm:t>
        <a:bodyPr/>
        <a:lstStyle/>
        <a:p>
          <a:endParaRPr lang="en-GB"/>
        </a:p>
      </dgm:t>
    </dgm:pt>
    <dgm:pt modelId="{133CB19F-99E2-3E49-BFA3-C19F252E11D7}" type="sibTrans" cxnId="{0CDF7D88-4749-6A4B-A053-2F42D32F1AD0}">
      <dgm:prSet/>
      <dgm:spPr/>
      <dgm:t>
        <a:bodyPr/>
        <a:lstStyle/>
        <a:p>
          <a:endParaRPr lang="en-GB"/>
        </a:p>
      </dgm:t>
    </dgm:pt>
    <dgm:pt modelId="{30F95A8A-BC60-024D-9C10-B8C488E7A369}">
      <dgm:prSet/>
      <dgm:spPr/>
      <dgm:t>
        <a:bodyPr/>
        <a:lstStyle/>
        <a:p>
          <a:pPr>
            <a:lnSpc>
              <a:spcPct val="100000"/>
            </a:lnSpc>
            <a:defRPr b="1"/>
          </a:pPr>
          <a:r>
            <a:rPr lang="en-GB"/>
            <a:t>Process Robustness</a:t>
          </a:r>
        </a:p>
      </dgm:t>
    </dgm:pt>
    <dgm:pt modelId="{FCA0A93D-34FA-A94B-AC0D-ADC3E8E4CE25}" type="parTrans" cxnId="{935230F0-ECD6-0749-8BF5-DB8E3616991B}">
      <dgm:prSet/>
      <dgm:spPr/>
      <dgm:t>
        <a:bodyPr/>
        <a:lstStyle/>
        <a:p>
          <a:endParaRPr lang="en-GB"/>
        </a:p>
      </dgm:t>
    </dgm:pt>
    <dgm:pt modelId="{29E0ABC1-3D17-5A42-82EE-9A49C9FB9CD4}" type="sibTrans" cxnId="{935230F0-ECD6-0749-8BF5-DB8E3616991B}">
      <dgm:prSet/>
      <dgm:spPr/>
      <dgm:t>
        <a:bodyPr/>
        <a:lstStyle/>
        <a:p>
          <a:endParaRPr lang="en-GB"/>
        </a:p>
      </dgm:t>
    </dgm:pt>
    <dgm:pt modelId="{5A627336-AF32-164C-8593-57D6F9F2C4BD}">
      <dgm:prSet/>
      <dgm:spPr/>
      <dgm:t>
        <a:bodyPr/>
        <a:lstStyle/>
        <a:p>
          <a:pPr>
            <a:lnSpc>
              <a:spcPct val="100000"/>
            </a:lnSpc>
          </a:pPr>
          <a:r>
            <a:rPr lang="en-GB"/>
            <a:t>Enhancing process robustness through optimized buffer systems and improved resin selection can lead more consistent and reproducible protein production.</a:t>
          </a:r>
          <a:endParaRPr lang="en-GB" dirty="0"/>
        </a:p>
      </dgm:t>
    </dgm:pt>
    <dgm:pt modelId="{1A00B4F9-2AB3-C548-A7E2-BE3637D45D19}" type="parTrans" cxnId="{8B275201-E02B-1C40-A6BB-E830DD40E9CF}">
      <dgm:prSet/>
      <dgm:spPr/>
      <dgm:t>
        <a:bodyPr/>
        <a:lstStyle/>
        <a:p>
          <a:endParaRPr lang="en-GB"/>
        </a:p>
      </dgm:t>
    </dgm:pt>
    <dgm:pt modelId="{0DD4C9D9-C4D4-9E4F-B578-86F7737B7396}" type="sibTrans" cxnId="{8B275201-E02B-1C40-A6BB-E830DD40E9CF}">
      <dgm:prSet/>
      <dgm:spPr/>
      <dgm:t>
        <a:bodyPr/>
        <a:lstStyle/>
        <a:p>
          <a:endParaRPr lang="en-GB"/>
        </a:p>
      </dgm:t>
    </dgm:pt>
    <dgm:pt modelId="{D1878049-DEA3-C147-8EA4-EC249445B4A8}">
      <dgm:prSet/>
      <dgm:spPr/>
      <dgm:t>
        <a:bodyPr/>
        <a:lstStyle/>
        <a:p>
          <a:pPr>
            <a:lnSpc>
              <a:spcPct val="100000"/>
            </a:lnSpc>
            <a:defRPr b="1"/>
          </a:pPr>
          <a:r>
            <a:rPr lang="tr-TR">
              <a:latin typeface="Calibri"/>
              <a:ea typeface="Calibri"/>
              <a:cs typeface="Calibri"/>
              <a:sym typeface="Calibri"/>
            </a:rPr>
            <a:t>Scale-Up</a:t>
          </a:r>
          <a:endParaRPr lang="en-GB" b="0" i="0" u="none" strike="noStrike" cap="none">
            <a:latin typeface="+mn-lt"/>
            <a:ea typeface="+mn-ea"/>
            <a:cs typeface="+mn-cs"/>
            <a:sym typeface="Calibri"/>
          </a:endParaRPr>
        </a:p>
      </dgm:t>
    </dgm:pt>
    <dgm:pt modelId="{B7FD9E3F-37DD-9D48-B322-B6EA29E5F0EF}" type="parTrans" cxnId="{88424B27-32FF-CE41-AD0B-C13B62E28210}">
      <dgm:prSet/>
      <dgm:spPr/>
      <dgm:t>
        <a:bodyPr/>
        <a:lstStyle/>
        <a:p>
          <a:endParaRPr lang="en-GB"/>
        </a:p>
      </dgm:t>
    </dgm:pt>
    <dgm:pt modelId="{8249372E-0444-6E4E-BA6A-C2D8182590B1}" type="sibTrans" cxnId="{88424B27-32FF-CE41-AD0B-C13B62E28210}">
      <dgm:prSet/>
      <dgm:spPr/>
      <dgm:t>
        <a:bodyPr/>
        <a:lstStyle/>
        <a:p>
          <a:endParaRPr lang="en-GB"/>
        </a:p>
      </dgm:t>
    </dgm:pt>
    <dgm:pt modelId="{AE6E9F02-83F2-2943-BE77-CF80AB205FC0}">
      <dgm:prSet/>
      <dgm:spPr/>
      <dgm:t>
        <a:bodyPr/>
        <a:lstStyle/>
        <a:p>
          <a:pPr>
            <a:lnSpc>
              <a:spcPct val="100000"/>
            </a:lnSpc>
          </a:pPr>
          <a:r>
            <a:rPr lang="tr-TR" b="0" i="0" u="none" strike="noStrike" cap="none">
              <a:latin typeface="Calibri"/>
              <a:ea typeface="Calibri"/>
              <a:cs typeface="Calibri"/>
              <a:sym typeface="Calibri"/>
            </a:rPr>
            <a:t>Developing effective scale-up strategies ensures smooth and efficient transition from small-scale to large-scale production, meeting the demand for commercial quantities of protein.</a:t>
          </a:r>
        </a:p>
      </dgm:t>
    </dgm:pt>
    <dgm:pt modelId="{1691DFE6-046E-1646-A887-9CF96C84B0E7}" type="parTrans" cxnId="{C5BB8B20-B86F-D74A-BF0E-7A1F85815589}">
      <dgm:prSet/>
      <dgm:spPr/>
      <dgm:t>
        <a:bodyPr/>
        <a:lstStyle/>
        <a:p>
          <a:endParaRPr lang="en-GB"/>
        </a:p>
      </dgm:t>
    </dgm:pt>
    <dgm:pt modelId="{40736039-503E-9946-A54D-52A19B300D3F}" type="sibTrans" cxnId="{C5BB8B20-B86F-D74A-BF0E-7A1F85815589}">
      <dgm:prSet/>
      <dgm:spPr/>
      <dgm:t>
        <a:bodyPr/>
        <a:lstStyle/>
        <a:p>
          <a:endParaRPr lang="en-GB"/>
        </a:p>
      </dgm:t>
    </dgm:pt>
    <dgm:pt modelId="{F5230853-6E24-C047-8F7E-C88DE994123E}">
      <dgm:prSet/>
      <dgm:spPr/>
      <dgm:t>
        <a:bodyPr/>
        <a:lstStyle/>
        <a:p>
          <a:pPr>
            <a:lnSpc>
              <a:spcPct val="100000"/>
            </a:lnSpc>
            <a:defRPr b="1"/>
          </a:pPr>
          <a:r>
            <a:rPr lang="tr-TR">
              <a:latin typeface="Times New Roman"/>
              <a:ea typeface="Times New Roman"/>
              <a:cs typeface="Times New Roman"/>
              <a:sym typeface="Times New Roman"/>
            </a:rPr>
            <a:t>Process Economics</a:t>
          </a:r>
          <a:endParaRPr lang="tr-TR" b="0" i="0" u="none" strike="noStrike" cap="none">
            <a:latin typeface="Times New Roman"/>
            <a:ea typeface="Times New Roman"/>
            <a:cs typeface="Times New Roman"/>
            <a:sym typeface="Times New Roman"/>
          </a:endParaRPr>
        </a:p>
      </dgm:t>
    </dgm:pt>
    <dgm:pt modelId="{68B96508-2B41-F84D-84C9-AA6A9FAB5C7F}" type="parTrans" cxnId="{FEED840D-AC60-D640-9F81-C8ACDFE9437F}">
      <dgm:prSet/>
      <dgm:spPr/>
      <dgm:t>
        <a:bodyPr/>
        <a:lstStyle/>
        <a:p>
          <a:endParaRPr lang="en-GB"/>
        </a:p>
      </dgm:t>
    </dgm:pt>
    <dgm:pt modelId="{80770E7D-2FD5-D04B-8B2B-3C6A1377C200}" type="sibTrans" cxnId="{FEED840D-AC60-D640-9F81-C8ACDFE9437F}">
      <dgm:prSet/>
      <dgm:spPr/>
      <dgm:t>
        <a:bodyPr/>
        <a:lstStyle/>
        <a:p>
          <a:endParaRPr lang="en-GB"/>
        </a:p>
      </dgm:t>
    </dgm:pt>
    <dgm:pt modelId="{5D7E9940-DDFC-2A4C-96AD-7DD6AE06FB0D}">
      <dgm:prSet/>
      <dgm:spPr/>
      <dgm:t>
        <a:bodyPr/>
        <a:lstStyle/>
        <a:p>
          <a:pPr>
            <a:lnSpc>
              <a:spcPct val="100000"/>
            </a:lnSpc>
          </a:pPr>
          <a:r>
            <a:rPr lang="tr-TR" b="0" i="0" u="none" strike="noStrike" cap="none">
              <a:latin typeface="Times New Roman"/>
              <a:ea typeface="Times New Roman"/>
              <a:cs typeface="Times New Roman"/>
              <a:sym typeface="Times New Roman"/>
            </a:rPr>
            <a:t>Identifying cost-effective approaches, such as reducing expensive reagents or improving pocess yield, can lead to more economically viable protein production</a:t>
          </a:r>
          <a:r>
            <a:rPr lang="tr-TR" b="0" i="0" u="none" strike="noStrike" cap="none">
              <a:latin typeface="Calibri"/>
              <a:ea typeface="Calibri"/>
              <a:cs typeface="Calibri"/>
              <a:sym typeface="Calibri"/>
            </a:rPr>
            <a:t>.</a:t>
          </a:r>
        </a:p>
      </dgm:t>
    </dgm:pt>
    <dgm:pt modelId="{A0ADFAB4-4D6E-6941-A177-FDFDCF88AA36}" type="parTrans" cxnId="{6E27E640-E3FA-9748-A4C9-A5B1181C9758}">
      <dgm:prSet/>
      <dgm:spPr/>
      <dgm:t>
        <a:bodyPr/>
        <a:lstStyle/>
        <a:p>
          <a:endParaRPr lang="en-GB"/>
        </a:p>
      </dgm:t>
    </dgm:pt>
    <dgm:pt modelId="{15B442E3-5399-3E41-9410-5C323A31CE68}" type="sibTrans" cxnId="{6E27E640-E3FA-9748-A4C9-A5B1181C9758}">
      <dgm:prSet/>
      <dgm:spPr/>
      <dgm:t>
        <a:bodyPr/>
        <a:lstStyle/>
        <a:p>
          <a:endParaRPr lang="en-GB"/>
        </a:p>
      </dgm:t>
    </dgm:pt>
    <dgm:pt modelId="{D93862E4-050B-6E4D-8196-BB1079BF0A06}">
      <dgm:prSet/>
      <dgm:spPr/>
      <dgm:t>
        <a:bodyPr/>
        <a:lstStyle/>
        <a:p>
          <a:pPr>
            <a:lnSpc>
              <a:spcPct val="100000"/>
            </a:lnSpc>
            <a:defRPr b="1"/>
          </a:pPr>
          <a:r>
            <a:rPr lang="tr-TR">
              <a:latin typeface="Times New Roman"/>
              <a:ea typeface="Times New Roman"/>
              <a:cs typeface="Times New Roman"/>
              <a:sym typeface="Times New Roman"/>
            </a:rPr>
            <a:t>Quality Control</a:t>
          </a:r>
        </a:p>
      </dgm:t>
    </dgm:pt>
    <dgm:pt modelId="{D4C26547-B674-0243-B4D0-BD5F4E6F9B03}" type="parTrans" cxnId="{000929E7-4BA9-9C40-8459-44FD66ED20A6}">
      <dgm:prSet/>
      <dgm:spPr/>
      <dgm:t>
        <a:bodyPr/>
        <a:lstStyle/>
        <a:p>
          <a:endParaRPr lang="en-GB"/>
        </a:p>
      </dgm:t>
    </dgm:pt>
    <dgm:pt modelId="{B19CEECD-032B-2E4B-B7FC-4755148AF6DF}" type="sibTrans" cxnId="{000929E7-4BA9-9C40-8459-44FD66ED20A6}">
      <dgm:prSet/>
      <dgm:spPr/>
      <dgm:t>
        <a:bodyPr/>
        <a:lstStyle/>
        <a:p>
          <a:endParaRPr lang="en-GB"/>
        </a:p>
      </dgm:t>
    </dgm:pt>
    <dgm:pt modelId="{55A5EF9B-D115-8F42-A77E-AD9F9E2E7C82}">
      <dgm:prSet/>
      <dgm:spPr/>
      <dgm:t>
        <a:bodyPr/>
        <a:lstStyle/>
        <a:p>
          <a:pPr>
            <a:lnSpc>
              <a:spcPct val="100000"/>
            </a:lnSpc>
          </a:pPr>
          <a:r>
            <a:rPr lang="tr-TR" b="0" i="0" u="none" strike="noStrike" cap="none">
              <a:latin typeface="Times New Roman"/>
              <a:ea typeface="Times New Roman"/>
              <a:cs typeface="Times New Roman"/>
              <a:sym typeface="Times New Roman"/>
            </a:rPr>
            <a:t>Stringent quality control measures and analyticl techniques help monitor protein quality throughout the production process, ensuring the final product meets required standards</a:t>
          </a:r>
          <a:r>
            <a:rPr lang="tr-TR" b="0" i="0" u="none" strike="noStrike" cap="none">
              <a:latin typeface="Calibri"/>
              <a:ea typeface="Calibri"/>
              <a:cs typeface="Calibri"/>
              <a:sym typeface="Calibri"/>
            </a:rPr>
            <a:t>.</a:t>
          </a:r>
          <a:endParaRPr lang="tr-TR"/>
        </a:p>
      </dgm:t>
    </dgm:pt>
    <dgm:pt modelId="{47C32E00-8B17-5F43-A3DC-DF6C954B0A97}" type="parTrans" cxnId="{1567235D-9E46-C547-81F2-16A4C484A32E}">
      <dgm:prSet/>
      <dgm:spPr/>
      <dgm:t>
        <a:bodyPr/>
        <a:lstStyle/>
        <a:p>
          <a:endParaRPr lang="en-GB"/>
        </a:p>
      </dgm:t>
    </dgm:pt>
    <dgm:pt modelId="{CABD39D6-C9D5-B34A-AE19-3DA69767D0BB}" type="sibTrans" cxnId="{1567235D-9E46-C547-81F2-16A4C484A32E}">
      <dgm:prSet/>
      <dgm:spPr/>
      <dgm:t>
        <a:bodyPr/>
        <a:lstStyle/>
        <a:p>
          <a:endParaRPr lang="en-GB"/>
        </a:p>
      </dgm:t>
    </dgm:pt>
    <dgm:pt modelId="{DB02F1AF-EF8E-4C2C-B48F-0F76E1CF1D94}" type="pres">
      <dgm:prSet presAssocID="{68C0EE41-ED3B-A845-9E91-0B0272F43867}" presName="root" presStyleCnt="0">
        <dgm:presLayoutVars>
          <dgm:dir/>
          <dgm:resizeHandles val="exact"/>
        </dgm:presLayoutVars>
      </dgm:prSet>
      <dgm:spPr/>
    </dgm:pt>
    <dgm:pt modelId="{524867F1-EDAF-486B-B381-39A3E10D09CA}" type="pres">
      <dgm:prSet presAssocID="{0E1DF5BE-E57D-3D4F-8002-214EDD3ED3AA}" presName="compNode" presStyleCnt="0"/>
      <dgm:spPr/>
    </dgm:pt>
    <dgm:pt modelId="{47494119-92A7-4FD9-B4BC-2EC7B1A9B25E}" type="pres">
      <dgm:prSet presAssocID="{0E1DF5BE-E57D-3D4F-8002-214EDD3ED3A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ientist"/>
        </a:ext>
      </dgm:extLst>
    </dgm:pt>
    <dgm:pt modelId="{AC6E8738-763E-4A19-AA10-32EB6741ED92}" type="pres">
      <dgm:prSet presAssocID="{0E1DF5BE-E57D-3D4F-8002-214EDD3ED3AA}" presName="iconSpace" presStyleCnt="0"/>
      <dgm:spPr/>
    </dgm:pt>
    <dgm:pt modelId="{15D59927-A3D4-4B1A-8079-5060E941953D}" type="pres">
      <dgm:prSet presAssocID="{0E1DF5BE-E57D-3D4F-8002-214EDD3ED3AA}" presName="parTx" presStyleLbl="revTx" presStyleIdx="0" presStyleCnt="10">
        <dgm:presLayoutVars>
          <dgm:chMax val="0"/>
          <dgm:chPref val="0"/>
        </dgm:presLayoutVars>
      </dgm:prSet>
      <dgm:spPr/>
    </dgm:pt>
    <dgm:pt modelId="{84B6DCDF-1F7D-4566-93CD-548E101FA901}" type="pres">
      <dgm:prSet presAssocID="{0E1DF5BE-E57D-3D4F-8002-214EDD3ED3AA}" presName="txSpace" presStyleCnt="0"/>
      <dgm:spPr/>
    </dgm:pt>
    <dgm:pt modelId="{98976212-4E6D-4B56-8223-ABAE4D959A81}" type="pres">
      <dgm:prSet presAssocID="{0E1DF5BE-E57D-3D4F-8002-214EDD3ED3AA}" presName="desTx" presStyleLbl="revTx" presStyleIdx="1" presStyleCnt="10">
        <dgm:presLayoutVars/>
      </dgm:prSet>
      <dgm:spPr/>
    </dgm:pt>
    <dgm:pt modelId="{6ADD7E72-747A-4F8C-9AE8-EEEC21847E93}" type="pres">
      <dgm:prSet presAssocID="{37DDA3D3-B0BD-E94D-875A-180F2EBF17F8}" presName="sibTrans" presStyleCnt="0"/>
      <dgm:spPr/>
    </dgm:pt>
    <dgm:pt modelId="{EC18D254-82D8-4EAB-BE60-6CED309D4D05}" type="pres">
      <dgm:prSet presAssocID="{30F95A8A-BC60-024D-9C10-B8C488E7A369}" presName="compNode" presStyleCnt="0"/>
      <dgm:spPr/>
    </dgm:pt>
    <dgm:pt modelId="{5BB7814E-D719-499A-8F1C-7C2DC7D67187}" type="pres">
      <dgm:prSet presAssocID="{30F95A8A-BC60-024D-9C10-B8C488E7A36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ick"/>
        </a:ext>
      </dgm:extLst>
    </dgm:pt>
    <dgm:pt modelId="{5A9F60D2-D93D-4FC9-9FCC-DBB513EB74CC}" type="pres">
      <dgm:prSet presAssocID="{30F95A8A-BC60-024D-9C10-B8C488E7A369}" presName="iconSpace" presStyleCnt="0"/>
      <dgm:spPr/>
    </dgm:pt>
    <dgm:pt modelId="{EA6E252D-F5CA-47A2-B205-F389DD416393}" type="pres">
      <dgm:prSet presAssocID="{30F95A8A-BC60-024D-9C10-B8C488E7A369}" presName="parTx" presStyleLbl="revTx" presStyleIdx="2" presStyleCnt="10">
        <dgm:presLayoutVars>
          <dgm:chMax val="0"/>
          <dgm:chPref val="0"/>
        </dgm:presLayoutVars>
      </dgm:prSet>
      <dgm:spPr/>
    </dgm:pt>
    <dgm:pt modelId="{5CEA6DC8-1E2D-428E-802E-512F0E3C5DE5}" type="pres">
      <dgm:prSet presAssocID="{30F95A8A-BC60-024D-9C10-B8C488E7A369}" presName="txSpace" presStyleCnt="0"/>
      <dgm:spPr/>
    </dgm:pt>
    <dgm:pt modelId="{711B691D-A329-419B-8ADF-D122F3EE36D3}" type="pres">
      <dgm:prSet presAssocID="{30F95A8A-BC60-024D-9C10-B8C488E7A369}" presName="desTx" presStyleLbl="revTx" presStyleIdx="3" presStyleCnt="10">
        <dgm:presLayoutVars/>
      </dgm:prSet>
      <dgm:spPr/>
    </dgm:pt>
    <dgm:pt modelId="{1E72874F-6FC2-4124-8A72-85245045CEE4}" type="pres">
      <dgm:prSet presAssocID="{29E0ABC1-3D17-5A42-82EE-9A49C9FB9CD4}" presName="sibTrans" presStyleCnt="0"/>
      <dgm:spPr/>
    </dgm:pt>
    <dgm:pt modelId="{B91E91B1-99C1-408F-B664-0A56BB2B5FB7}" type="pres">
      <dgm:prSet presAssocID="{D1878049-DEA3-C147-8EA4-EC249445B4A8}" presName="compNode" presStyleCnt="0"/>
      <dgm:spPr/>
    </dgm:pt>
    <dgm:pt modelId="{1B5458CD-84A8-4A44-A378-2080C9FD122F}" type="pres">
      <dgm:prSet presAssocID="{D1878049-DEA3-C147-8EA4-EC249445B4A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nching Diagram"/>
        </a:ext>
      </dgm:extLst>
    </dgm:pt>
    <dgm:pt modelId="{983D1FC1-4B91-4BB7-8C4D-1F10EDF93A7F}" type="pres">
      <dgm:prSet presAssocID="{D1878049-DEA3-C147-8EA4-EC249445B4A8}" presName="iconSpace" presStyleCnt="0"/>
      <dgm:spPr/>
    </dgm:pt>
    <dgm:pt modelId="{A9E30157-C1B0-44F0-A182-FE04B4BD1E3F}" type="pres">
      <dgm:prSet presAssocID="{D1878049-DEA3-C147-8EA4-EC249445B4A8}" presName="parTx" presStyleLbl="revTx" presStyleIdx="4" presStyleCnt="10">
        <dgm:presLayoutVars>
          <dgm:chMax val="0"/>
          <dgm:chPref val="0"/>
        </dgm:presLayoutVars>
      </dgm:prSet>
      <dgm:spPr/>
    </dgm:pt>
    <dgm:pt modelId="{6FC66CEE-52C4-4A68-99B6-D89F5BA4F801}" type="pres">
      <dgm:prSet presAssocID="{D1878049-DEA3-C147-8EA4-EC249445B4A8}" presName="txSpace" presStyleCnt="0"/>
      <dgm:spPr/>
    </dgm:pt>
    <dgm:pt modelId="{A5FEDF73-5BE0-44BE-9FF3-0FA96133B70E}" type="pres">
      <dgm:prSet presAssocID="{D1878049-DEA3-C147-8EA4-EC249445B4A8}" presName="desTx" presStyleLbl="revTx" presStyleIdx="5" presStyleCnt="10">
        <dgm:presLayoutVars/>
      </dgm:prSet>
      <dgm:spPr/>
    </dgm:pt>
    <dgm:pt modelId="{FED446E8-1DC2-4ADD-9E0C-3398009A3B7F}" type="pres">
      <dgm:prSet presAssocID="{8249372E-0444-6E4E-BA6A-C2D8182590B1}" presName="sibTrans" presStyleCnt="0"/>
      <dgm:spPr/>
    </dgm:pt>
    <dgm:pt modelId="{0F2A14B2-38C9-4AF4-9F42-E5C56E8CEE8D}" type="pres">
      <dgm:prSet presAssocID="{F5230853-6E24-C047-8F7E-C88DE994123E}" presName="compNode" presStyleCnt="0"/>
      <dgm:spPr/>
    </dgm:pt>
    <dgm:pt modelId="{6468C92B-95C0-40BE-B6D3-16D19A13C001}" type="pres">
      <dgm:prSet presAssocID="{F5230853-6E24-C047-8F7E-C88DE994123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llar"/>
        </a:ext>
      </dgm:extLst>
    </dgm:pt>
    <dgm:pt modelId="{28C75B64-8DF5-4910-A52E-47FB2B0568AB}" type="pres">
      <dgm:prSet presAssocID="{F5230853-6E24-C047-8F7E-C88DE994123E}" presName="iconSpace" presStyleCnt="0"/>
      <dgm:spPr/>
    </dgm:pt>
    <dgm:pt modelId="{76D84EFC-B6CE-4A5B-A546-8FD2DD8835B4}" type="pres">
      <dgm:prSet presAssocID="{F5230853-6E24-C047-8F7E-C88DE994123E}" presName="parTx" presStyleLbl="revTx" presStyleIdx="6" presStyleCnt="10">
        <dgm:presLayoutVars>
          <dgm:chMax val="0"/>
          <dgm:chPref val="0"/>
        </dgm:presLayoutVars>
      </dgm:prSet>
      <dgm:spPr/>
    </dgm:pt>
    <dgm:pt modelId="{C6758988-C497-494C-A5EE-6F2D353A3987}" type="pres">
      <dgm:prSet presAssocID="{F5230853-6E24-C047-8F7E-C88DE994123E}" presName="txSpace" presStyleCnt="0"/>
      <dgm:spPr/>
    </dgm:pt>
    <dgm:pt modelId="{D2467D04-607A-480E-B625-97819D94F616}" type="pres">
      <dgm:prSet presAssocID="{F5230853-6E24-C047-8F7E-C88DE994123E}" presName="desTx" presStyleLbl="revTx" presStyleIdx="7" presStyleCnt="10">
        <dgm:presLayoutVars/>
      </dgm:prSet>
      <dgm:spPr/>
    </dgm:pt>
    <dgm:pt modelId="{ACA1B82D-BF0A-4E52-B3FE-6EBCEC887909}" type="pres">
      <dgm:prSet presAssocID="{80770E7D-2FD5-D04B-8B2B-3C6A1377C200}" presName="sibTrans" presStyleCnt="0"/>
      <dgm:spPr/>
    </dgm:pt>
    <dgm:pt modelId="{A6FB352C-ADD5-430C-BE16-260EBAD074A2}" type="pres">
      <dgm:prSet presAssocID="{D93862E4-050B-6E4D-8196-BB1079BF0A06}" presName="compNode" presStyleCnt="0"/>
      <dgm:spPr/>
    </dgm:pt>
    <dgm:pt modelId="{8DD04529-08D6-424A-9A78-17685A84D4C6}" type="pres">
      <dgm:prSet presAssocID="{D93862E4-050B-6E4D-8196-BB1079BF0A0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resentation with Checklist"/>
        </a:ext>
      </dgm:extLst>
    </dgm:pt>
    <dgm:pt modelId="{9DB71DBF-55AE-4571-A940-18F45A6849DE}" type="pres">
      <dgm:prSet presAssocID="{D93862E4-050B-6E4D-8196-BB1079BF0A06}" presName="iconSpace" presStyleCnt="0"/>
      <dgm:spPr/>
    </dgm:pt>
    <dgm:pt modelId="{30F10718-C607-44CD-923F-6317D4F072AD}" type="pres">
      <dgm:prSet presAssocID="{D93862E4-050B-6E4D-8196-BB1079BF0A06}" presName="parTx" presStyleLbl="revTx" presStyleIdx="8" presStyleCnt="10">
        <dgm:presLayoutVars>
          <dgm:chMax val="0"/>
          <dgm:chPref val="0"/>
        </dgm:presLayoutVars>
      </dgm:prSet>
      <dgm:spPr/>
    </dgm:pt>
    <dgm:pt modelId="{AAAA4A77-7117-48ED-8EAF-09047C3CEE7D}" type="pres">
      <dgm:prSet presAssocID="{D93862E4-050B-6E4D-8196-BB1079BF0A06}" presName="txSpace" presStyleCnt="0"/>
      <dgm:spPr/>
    </dgm:pt>
    <dgm:pt modelId="{10E54370-C689-4B87-B734-57C950860463}" type="pres">
      <dgm:prSet presAssocID="{D93862E4-050B-6E4D-8196-BB1079BF0A06}" presName="desTx" presStyleLbl="revTx" presStyleIdx="9" presStyleCnt="10">
        <dgm:presLayoutVars/>
      </dgm:prSet>
      <dgm:spPr/>
    </dgm:pt>
  </dgm:ptLst>
  <dgm:cxnLst>
    <dgm:cxn modelId="{8B275201-E02B-1C40-A6BB-E830DD40E9CF}" srcId="{30F95A8A-BC60-024D-9C10-B8C488E7A369}" destId="{5A627336-AF32-164C-8593-57D6F9F2C4BD}" srcOrd="0" destOrd="0" parTransId="{1A00B4F9-2AB3-C548-A7E2-BE3637D45D19}" sibTransId="{0DD4C9D9-C4D4-9E4F-B578-86F7737B7396}"/>
    <dgm:cxn modelId="{0128E604-2659-B040-BDC1-03C0CA18B31B}" type="presOf" srcId="{0E1DF5BE-E57D-3D4F-8002-214EDD3ED3AA}" destId="{15D59927-A3D4-4B1A-8079-5060E941953D}" srcOrd="0" destOrd="0" presId="urn:microsoft.com/office/officeart/2018/2/layout/IconLabelDescriptionList"/>
    <dgm:cxn modelId="{FEED840D-AC60-D640-9F81-C8ACDFE9437F}" srcId="{68C0EE41-ED3B-A845-9E91-0B0272F43867}" destId="{F5230853-6E24-C047-8F7E-C88DE994123E}" srcOrd="3" destOrd="0" parTransId="{68B96508-2B41-F84D-84C9-AA6A9FAB5C7F}" sibTransId="{80770E7D-2FD5-D04B-8B2B-3C6A1377C200}"/>
    <dgm:cxn modelId="{50ABA61B-71CA-1641-80F1-44B12B6370BD}" type="presOf" srcId="{5A627336-AF32-164C-8593-57D6F9F2C4BD}" destId="{711B691D-A329-419B-8ADF-D122F3EE36D3}" srcOrd="0" destOrd="0" presId="urn:microsoft.com/office/officeart/2018/2/layout/IconLabelDescriptionList"/>
    <dgm:cxn modelId="{A3D3561D-CF37-A546-B130-ED9FF674F53A}" type="presOf" srcId="{D93862E4-050B-6E4D-8196-BB1079BF0A06}" destId="{30F10718-C607-44CD-923F-6317D4F072AD}" srcOrd="0" destOrd="0" presId="urn:microsoft.com/office/officeart/2018/2/layout/IconLabelDescriptionList"/>
    <dgm:cxn modelId="{C5BB8B20-B86F-D74A-BF0E-7A1F85815589}" srcId="{D1878049-DEA3-C147-8EA4-EC249445B4A8}" destId="{AE6E9F02-83F2-2943-BE77-CF80AB205FC0}" srcOrd="0" destOrd="0" parTransId="{1691DFE6-046E-1646-A887-9CF96C84B0E7}" sibTransId="{40736039-503E-9946-A54D-52A19B300D3F}"/>
    <dgm:cxn modelId="{88424B27-32FF-CE41-AD0B-C13B62E28210}" srcId="{68C0EE41-ED3B-A845-9E91-0B0272F43867}" destId="{D1878049-DEA3-C147-8EA4-EC249445B4A8}" srcOrd="2" destOrd="0" parTransId="{B7FD9E3F-37DD-9D48-B322-B6EA29E5F0EF}" sibTransId="{8249372E-0444-6E4E-BA6A-C2D8182590B1}"/>
    <dgm:cxn modelId="{1D4F7731-0A4B-5045-875A-31E0CC97003A}" type="presOf" srcId="{68C0EE41-ED3B-A845-9E91-0B0272F43867}" destId="{DB02F1AF-EF8E-4C2C-B48F-0F76E1CF1D94}" srcOrd="0" destOrd="0" presId="urn:microsoft.com/office/officeart/2018/2/layout/IconLabelDescriptionList"/>
    <dgm:cxn modelId="{F11B5D35-63A4-3C40-8569-2F52CADCFCB3}" type="presOf" srcId="{657D7776-E3C2-BA4F-AB28-00C2DDB22846}" destId="{98976212-4E6D-4B56-8223-ABAE4D959A81}" srcOrd="0" destOrd="0" presId="urn:microsoft.com/office/officeart/2018/2/layout/IconLabelDescriptionList"/>
    <dgm:cxn modelId="{6E27E640-E3FA-9748-A4C9-A5B1181C9758}" srcId="{F5230853-6E24-C047-8F7E-C88DE994123E}" destId="{5D7E9940-DDFC-2A4C-96AD-7DD6AE06FB0D}" srcOrd="0" destOrd="0" parTransId="{A0ADFAB4-4D6E-6941-A177-FDFDCF88AA36}" sibTransId="{15B442E3-5399-3E41-9410-5C323A31CE68}"/>
    <dgm:cxn modelId="{0166C756-C6DA-D64F-95B4-D40C4489ECFD}" type="presOf" srcId="{55A5EF9B-D115-8F42-A77E-AD9F9E2E7C82}" destId="{10E54370-C689-4B87-B734-57C950860463}" srcOrd="0" destOrd="0" presId="urn:microsoft.com/office/officeart/2018/2/layout/IconLabelDescriptionList"/>
    <dgm:cxn modelId="{1567235D-9E46-C547-81F2-16A4C484A32E}" srcId="{D93862E4-050B-6E4D-8196-BB1079BF0A06}" destId="{55A5EF9B-D115-8F42-A77E-AD9F9E2E7C82}" srcOrd="0" destOrd="0" parTransId="{47C32E00-8B17-5F43-A3DC-DF6C954B0A97}" sibTransId="{CABD39D6-C9D5-B34A-AE19-3DA69767D0BB}"/>
    <dgm:cxn modelId="{6E139162-0149-D34F-BB0F-947012549ADF}" srcId="{68C0EE41-ED3B-A845-9E91-0B0272F43867}" destId="{0E1DF5BE-E57D-3D4F-8002-214EDD3ED3AA}" srcOrd="0" destOrd="0" parTransId="{AB9C6D0E-A5D3-0E4D-9985-F746B8F7AA43}" sibTransId="{37DDA3D3-B0BD-E94D-875A-180F2EBF17F8}"/>
    <dgm:cxn modelId="{90F05579-BBDE-3346-A3FC-CBCC73727AD4}" type="presOf" srcId="{F5230853-6E24-C047-8F7E-C88DE994123E}" destId="{76D84EFC-B6CE-4A5B-A546-8FD2DD8835B4}" srcOrd="0" destOrd="0" presId="urn:microsoft.com/office/officeart/2018/2/layout/IconLabelDescriptionList"/>
    <dgm:cxn modelId="{D430FD80-FB74-E049-A91A-03490D167BBF}" type="presOf" srcId="{30F95A8A-BC60-024D-9C10-B8C488E7A369}" destId="{EA6E252D-F5CA-47A2-B205-F389DD416393}" srcOrd="0" destOrd="0" presId="urn:microsoft.com/office/officeart/2018/2/layout/IconLabelDescriptionList"/>
    <dgm:cxn modelId="{0CDF7D88-4749-6A4B-A053-2F42D32F1AD0}" srcId="{0E1DF5BE-E57D-3D4F-8002-214EDD3ED3AA}" destId="{657D7776-E3C2-BA4F-AB28-00C2DDB22846}" srcOrd="0" destOrd="0" parTransId="{176155F9-990A-7A47-B056-410A5B1B8ED1}" sibTransId="{133CB19F-99E2-3E49-BFA3-C19F252E11D7}"/>
    <dgm:cxn modelId="{A0782592-0A35-3C4F-B681-05325BA9DB77}" type="presOf" srcId="{D1878049-DEA3-C147-8EA4-EC249445B4A8}" destId="{A9E30157-C1B0-44F0-A182-FE04B4BD1E3F}" srcOrd="0" destOrd="0" presId="urn:microsoft.com/office/officeart/2018/2/layout/IconLabelDescriptionList"/>
    <dgm:cxn modelId="{70398BAE-B403-FD4D-8266-2B4B37BC8978}" type="presOf" srcId="{AE6E9F02-83F2-2943-BE77-CF80AB205FC0}" destId="{A5FEDF73-5BE0-44BE-9FF3-0FA96133B70E}" srcOrd="0" destOrd="0" presId="urn:microsoft.com/office/officeart/2018/2/layout/IconLabelDescriptionList"/>
    <dgm:cxn modelId="{DE7E97B5-9FA3-3C4F-A102-8598EC0B055C}" type="presOf" srcId="{5D7E9940-DDFC-2A4C-96AD-7DD6AE06FB0D}" destId="{D2467D04-607A-480E-B625-97819D94F616}" srcOrd="0" destOrd="0" presId="urn:microsoft.com/office/officeart/2018/2/layout/IconLabelDescriptionList"/>
    <dgm:cxn modelId="{000929E7-4BA9-9C40-8459-44FD66ED20A6}" srcId="{68C0EE41-ED3B-A845-9E91-0B0272F43867}" destId="{D93862E4-050B-6E4D-8196-BB1079BF0A06}" srcOrd="4" destOrd="0" parTransId="{D4C26547-B674-0243-B4D0-BD5F4E6F9B03}" sibTransId="{B19CEECD-032B-2E4B-B7FC-4755148AF6DF}"/>
    <dgm:cxn modelId="{935230F0-ECD6-0749-8BF5-DB8E3616991B}" srcId="{68C0EE41-ED3B-A845-9E91-0B0272F43867}" destId="{30F95A8A-BC60-024D-9C10-B8C488E7A369}" srcOrd="1" destOrd="0" parTransId="{FCA0A93D-34FA-A94B-AC0D-ADC3E8E4CE25}" sibTransId="{29E0ABC1-3D17-5A42-82EE-9A49C9FB9CD4}"/>
    <dgm:cxn modelId="{9AB77A9F-7951-B147-963C-C49FBBA49F1C}" type="presParOf" srcId="{DB02F1AF-EF8E-4C2C-B48F-0F76E1CF1D94}" destId="{524867F1-EDAF-486B-B381-39A3E10D09CA}" srcOrd="0" destOrd="0" presId="urn:microsoft.com/office/officeart/2018/2/layout/IconLabelDescriptionList"/>
    <dgm:cxn modelId="{29AE145B-C1A3-E748-B5B8-8590921A3122}" type="presParOf" srcId="{524867F1-EDAF-486B-B381-39A3E10D09CA}" destId="{47494119-92A7-4FD9-B4BC-2EC7B1A9B25E}" srcOrd="0" destOrd="0" presId="urn:microsoft.com/office/officeart/2018/2/layout/IconLabelDescriptionList"/>
    <dgm:cxn modelId="{E1C0A9A7-F7E3-6C40-AC0F-BCAE68254408}" type="presParOf" srcId="{524867F1-EDAF-486B-B381-39A3E10D09CA}" destId="{AC6E8738-763E-4A19-AA10-32EB6741ED92}" srcOrd="1" destOrd="0" presId="urn:microsoft.com/office/officeart/2018/2/layout/IconLabelDescriptionList"/>
    <dgm:cxn modelId="{61DAB894-7B78-544B-A37D-27F9C6DF326C}" type="presParOf" srcId="{524867F1-EDAF-486B-B381-39A3E10D09CA}" destId="{15D59927-A3D4-4B1A-8079-5060E941953D}" srcOrd="2" destOrd="0" presId="urn:microsoft.com/office/officeart/2018/2/layout/IconLabelDescriptionList"/>
    <dgm:cxn modelId="{8B329AA1-A6A4-B749-992A-D8C3762CAB64}" type="presParOf" srcId="{524867F1-EDAF-486B-B381-39A3E10D09CA}" destId="{84B6DCDF-1F7D-4566-93CD-548E101FA901}" srcOrd="3" destOrd="0" presId="urn:microsoft.com/office/officeart/2018/2/layout/IconLabelDescriptionList"/>
    <dgm:cxn modelId="{699C5660-F981-AC4D-9B35-C18440ECB9B5}" type="presParOf" srcId="{524867F1-EDAF-486B-B381-39A3E10D09CA}" destId="{98976212-4E6D-4B56-8223-ABAE4D959A81}" srcOrd="4" destOrd="0" presId="urn:microsoft.com/office/officeart/2018/2/layout/IconLabelDescriptionList"/>
    <dgm:cxn modelId="{02178DC4-8A6B-0244-A000-01FC21A52AB2}" type="presParOf" srcId="{DB02F1AF-EF8E-4C2C-B48F-0F76E1CF1D94}" destId="{6ADD7E72-747A-4F8C-9AE8-EEEC21847E93}" srcOrd="1" destOrd="0" presId="urn:microsoft.com/office/officeart/2018/2/layout/IconLabelDescriptionList"/>
    <dgm:cxn modelId="{FD0867EA-3D89-114F-8123-8595082B0D99}" type="presParOf" srcId="{DB02F1AF-EF8E-4C2C-B48F-0F76E1CF1D94}" destId="{EC18D254-82D8-4EAB-BE60-6CED309D4D05}" srcOrd="2" destOrd="0" presId="urn:microsoft.com/office/officeart/2018/2/layout/IconLabelDescriptionList"/>
    <dgm:cxn modelId="{1CEA9D1E-2190-9A4B-AB95-733B9458803D}" type="presParOf" srcId="{EC18D254-82D8-4EAB-BE60-6CED309D4D05}" destId="{5BB7814E-D719-499A-8F1C-7C2DC7D67187}" srcOrd="0" destOrd="0" presId="urn:microsoft.com/office/officeart/2018/2/layout/IconLabelDescriptionList"/>
    <dgm:cxn modelId="{D494DB3C-E299-B44D-9843-98AF403BD9CC}" type="presParOf" srcId="{EC18D254-82D8-4EAB-BE60-6CED309D4D05}" destId="{5A9F60D2-D93D-4FC9-9FCC-DBB513EB74CC}" srcOrd="1" destOrd="0" presId="urn:microsoft.com/office/officeart/2018/2/layout/IconLabelDescriptionList"/>
    <dgm:cxn modelId="{6A5AAE07-1030-FD45-8441-5AD33CEB748D}" type="presParOf" srcId="{EC18D254-82D8-4EAB-BE60-6CED309D4D05}" destId="{EA6E252D-F5CA-47A2-B205-F389DD416393}" srcOrd="2" destOrd="0" presId="urn:microsoft.com/office/officeart/2018/2/layout/IconLabelDescriptionList"/>
    <dgm:cxn modelId="{5F909B86-D2D1-3248-8346-E76EC2D5B99D}" type="presParOf" srcId="{EC18D254-82D8-4EAB-BE60-6CED309D4D05}" destId="{5CEA6DC8-1E2D-428E-802E-512F0E3C5DE5}" srcOrd="3" destOrd="0" presId="urn:microsoft.com/office/officeart/2018/2/layout/IconLabelDescriptionList"/>
    <dgm:cxn modelId="{E4CCD6D3-87E0-1B45-9268-70319BACE07C}" type="presParOf" srcId="{EC18D254-82D8-4EAB-BE60-6CED309D4D05}" destId="{711B691D-A329-419B-8ADF-D122F3EE36D3}" srcOrd="4" destOrd="0" presId="urn:microsoft.com/office/officeart/2018/2/layout/IconLabelDescriptionList"/>
    <dgm:cxn modelId="{99E978C2-B7EC-B747-A793-A798F4B9E66A}" type="presParOf" srcId="{DB02F1AF-EF8E-4C2C-B48F-0F76E1CF1D94}" destId="{1E72874F-6FC2-4124-8A72-85245045CEE4}" srcOrd="3" destOrd="0" presId="urn:microsoft.com/office/officeart/2018/2/layout/IconLabelDescriptionList"/>
    <dgm:cxn modelId="{85D20ED2-8CA4-1544-8ECD-1510558A2911}" type="presParOf" srcId="{DB02F1AF-EF8E-4C2C-B48F-0F76E1CF1D94}" destId="{B91E91B1-99C1-408F-B664-0A56BB2B5FB7}" srcOrd="4" destOrd="0" presId="urn:microsoft.com/office/officeart/2018/2/layout/IconLabelDescriptionList"/>
    <dgm:cxn modelId="{461FEEA6-C224-104C-9845-C1C38548E11F}" type="presParOf" srcId="{B91E91B1-99C1-408F-B664-0A56BB2B5FB7}" destId="{1B5458CD-84A8-4A44-A378-2080C9FD122F}" srcOrd="0" destOrd="0" presId="urn:microsoft.com/office/officeart/2018/2/layout/IconLabelDescriptionList"/>
    <dgm:cxn modelId="{982F8DF9-ACE5-D347-890E-808E542D6227}" type="presParOf" srcId="{B91E91B1-99C1-408F-B664-0A56BB2B5FB7}" destId="{983D1FC1-4B91-4BB7-8C4D-1F10EDF93A7F}" srcOrd="1" destOrd="0" presId="urn:microsoft.com/office/officeart/2018/2/layout/IconLabelDescriptionList"/>
    <dgm:cxn modelId="{0B4F9329-6A49-BD4E-AF7C-80628B2AA0C0}" type="presParOf" srcId="{B91E91B1-99C1-408F-B664-0A56BB2B5FB7}" destId="{A9E30157-C1B0-44F0-A182-FE04B4BD1E3F}" srcOrd="2" destOrd="0" presId="urn:microsoft.com/office/officeart/2018/2/layout/IconLabelDescriptionList"/>
    <dgm:cxn modelId="{8F7E0B75-3165-5348-89B8-CE6727B0884B}" type="presParOf" srcId="{B91E91B1-99C1-408F-B664-0A56BB2B5FB7}" destId="{6FC66CEE-52C4-4A68-99B6-D89F5BA4F801}" srcOrd="3" destOrd="0" presId="urn:microsoft.com/office/officeart/2018/2/layout/IconLabelDescriptionList"/>
    <dgm:cxn modelId="{D461E742-00A3-D54E-B19F-E94AE2358520}" type="presParOf" srcId="{B91E91B1-99C1-408F-B664-0A56BB2B5FB7}" destId="{A5FEDF73-5BE0-44BE-9FF3-0FA96133B70E}" srcOrd="4" destOrd="0" presId="urn:microsoft.com/office/officeart/2018/2/layout/IconLabelDescriptionList"/>
    <dgm:cxn modelId="{A9B7418B-FBE0-B648-BF9A-2FA3997EEBAA}" type="presParOf" srcId="{DB02F1AF-EF8E-4C2C-B48F-0F76E1CF1D94}" destId="{FED446E8-1DC2-4ADD-9E0C-3398009A3B7F}" srcOrd="5" destOrd="0" presId="urn:microsoft.com/office/officeart/2018/2/layout/IconLabelDescriptionList"/>
    <dgm:cxn modelId="{8F48AE8F-7BB1-B24F-8E07-813DAA525377}" type="presParOf" srcId="{DB02F1AF-EF8E-4C2C-B48F-0F76E1CF1D94}" destId="{0F2A14B2-38C9-4AF4-9F42-E5C56E8CEE8D}" srcOrd="6" destOrd="0" presId="urn:microsoft.com/office/officeart/2018/2/layout/IconLabelDescriptionList"/>
    <dgm:cxn modelId="{3000D6E1-8215-3F47-A54C-D60FD8BAF7F0}" type="presParOf" srcId="{0F2A14B2-38C9-4AF4-9F42-E5C56E8CEE8D}" destId="{6468C92B-95C0-40BE-B6D3-16D19A13C001}" srcOrd="0" destOrd="0" presId="urn:microsoft.com/office/officeart/2018/2/layout/IconLabelDescriptionList"/>
    <dgm:cxn modelId="{CD464F82-6F2F-D04A-B650-9F6602C3939B}" type="presParOf" srcId="{0F2A14B2-38C9-4AF4-9F42-E5C56E8CEE8D}" destId="{28C75B64-8DF5-4910-A52E-47FB2B0568AB}" srcOrd="1" destOrd="0" presId="urn:microsoft.com/office/officeart/2018/2/layout/IconLabelDescriptionList"/>
    <dgm:cxn modelId="{109EA264-933E-624F-B3C2-E2182646E518}" type="presParOf" srcId="{0F2A14B2-38C9-4AF4-9F42-E5C56E8CEE8D}" destId="{76D84EFC-B6CE-4A5B-A546-8FD2DD8835B4}" srcOrd="2" destOrd="0" presId="urn:microsoft.com/office/officeart/2018/2/layout/IconLabelDescriptionList"/>
    <dgm:cxn modelId="{202A8D69-E7F6-EA4F-9A75-67B93F90C643}" type="presParOf" srcId="{0F2A14B2-38C9-4AF4-9F42-E5C56E8CEE8D}" destId="{C6758988-C497-494C-A5EE-6F2D353A3987}" srcOrd="3" destOrd="0" presId="urn:microsoft.com/office/officeart/2018/2/layout/IconLabelDescriptionList"/>
    <dgm:cxn modelId="{F1A2F68D-02DA-DA45-95B4-25EBEDFF1780}" type="presParOf" srcId="{0F2A14B2-38C9-4AF4-9F42-E5C56E8CEE8D}" destId="{D2467D04-607A-480E-B625-97819D94F616}" srcOrd="4" destOrd="0" presId="urn:microsoft.com/office/officeart/2018/2/layout/IconLabelDescriptionList"/>
    <dgm:cxn modelId="{1F5A32AA-F290-9747-952E-837FFAA32042}" type="presParOf" srcId="{DB02F1AF-EF8E-4C2C-B48F-0F76E1CF1D94}" destId="{ACA1B82D-BF0A-4E52-B3FE-6EBCEC887909}" srcOrd="7" destOrd="0" presId="urn:microsoft.com/office/officeart/2018/2/layout/IconLabelDescriptionList"/>
    <dgm:cxn modelId="{2C4EF1D0-B9CD-FF4B-9068-1CE7AF4992CD}" type="presParOf" srcId="{DB02F1AF-EF8E-4C2C-B48F-0F76E1CF1D94}" destId="{A6FB352C-ADD5-430C-BE16-260EBAD074A2}" srcOrd="8" destOrd="0" presId="urn:microsoft.com/office/officeart/2018/2/layout/IconLabelDescriptionList"/>
    <dgm:cxn modelId="{66863DD7-9659-A14C-B950-459FF619D78A}" type="presParOf" srcId="{A6FB352C-ADD5-430C-BE16-260EBAD074A2}" destId="{8DD04529-08D6-424A-9A78-17685A84D4C6}" srcOrd="0" destOrd="0" presId="urn:microsoft.com/office/officeart/2018/2/layout/IconLabelDescriptionList"/>
    <dgm:cxn modelId="{EE77C04F-0B8F-7445-A7F1-CDE51DCD02A6}" type="presParOf" srcId="{A6FB352C-ADD5-430C-BE16-260EBAD074A2}" destId="{9DB71DBF-55AE-4571-A940-18F45A6849DE}" srcOrd="1" destOrd="0" presId="urn:microsoft.com/office/officeart/2018/2/layout/IconLabelDescriptionList"/>
    <dgm:cxn modelId="{C135C835-C919-AE4E-B7AF-71D58DB586B6}" type="presParOf" srcId="{A6FB352C-ADD5-430C-BE16-260EBAD074A2}" destId="{30F10718-C607-44CD-923F-6317D4F072AD}" srcOrd="2" destOrd="0" presId="urn:microsoft.com/office/officeart/2018/2/layout/IconLabelDescriptionList"/>
    <dgm:cxn modelId="{9A6D2C3C-2570-D041-A060-A7E7707CAC64}" type="presParOf" srcId="{A6FB352C-ADD5-430C-BE16-260EBAD074A2}" destId="{AAAA4A77-7117-48ED-8EAF-09047C3CEE7D}" srcOrd="3" destOrd="0" presId="urn:microsoft.com/office/officeart/2018/2/layout/IconLabelDescriptionList"/>
    <dgm:cxn modelId="{748ACFBF-EE32-F044-9536-65EBF7585C5D}" type="presParOf" srcId="{A6FB352C-ADD5-430C-BE16-260EBAD074A2}" destId="{10E54370-C689-4B87-B734-57C950860463}"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9ABAE75-9733-9848-8616-40D82303A206}" type="doc">
      <dgm:prSet loTypeId="urn:microsoft.com/office/officeart/2005/8/layout/radial6" loCatId="" qsTypeId="urn:microsoft.com/office/officeart/2005/8/quickstyle/simple5" qsCatId="simple" csTypeId="urn:microsoft.com/office/officeart/2005/8/colors/colorful1" csCatId="colorful" phldr="1"/>
      <dgm:spPr/>
      <dgm:t>
        <a:bodyPr/>
        <a:lstStyle/>
        <a:p>
          <a:endParaRPr lang="en-GB"/>
        </a:p>
      </dgm:t>
    </dgm:pt>
    <dgm:pt modelId="{2B70A7BF-8ECD-4F47-8AEA-E6522369F35C}">
      <dgm:prSet phldrT="[Text]"/>
      <dgm:spPr/>
      <dgm:t>
        <a:bodyPr lIns="0" tIns="0" rIns="0" bIns="0"/>
        <a:lstStyle/>
        <a:p>
          <a:pPr>
            <a:buClr>
              <a:schemeClr val="dk1"/>
            </a:buClr>
            <a:buSzPts val="1200"/>
            <a:buFont typeface="Arial" panose="020B0604020202020204" pitchFamily="34" charset="0"/>
            <a:buChar char="•"/>
          </a:pPr>
          <a:r>
            <a:rPr lang="en-GB">
              <a:latin typeface="+mn-lt"/>
              <a:ea typeface="Times New Roman"/>
              <a:cs typeface="Times New Roman"/>
              <a:sym typeface="Times New Roman"/>
            </a:rPr>
            <a:t>Spectro-photometric analysis</a:t>
          </a:r>
          <a:endParaRPr lang="en-GB">
            <a:latin typeface="+mn-lt"/>
          </a:endParaRPr>
        </a:p>
      </dgm:t>
    </dgm:pt>
    <dgm:pt modelId="{F6708D3E-0C46-D34D-A680-94DCB6E0FFDA}" type="parTrans" cxnId="{9F719CB9-D335-CB4D-86E0-07C863172E63}">
      <dgm:prSet/>
      <dgm:spPr/>
      <dgm:t>
        <a:bodyPr/>
        <a:lstStyle/>
        <a:p>
          <a:endParaRPr lang="en-GB"/>
        </a:p>
      </dgm:t>
    </dgm:pt>
    <dgm:pt modelId="{4B6A0E44-542D-AE4E-B5A2-74B73ED17AA4}" type="sibTrans" cxnId="{9F719CB9-D335-CB4D-86E0-07C863172E63}">
      <dgm:prSet/>
      <dgm:spPr/>
      <dgm:t>
        <a:bodyPr/>
        <a:lstStyle/>
        <a:p>
          <a:endParaRPr lang="en-GB"/>
        </a:p>
      </dgm:t>
    </dgm:pt>
    <dgm:pt modelId="{50BAC918-E298-5842-BA1E-D4847A194EF5}">
      <dgm:prSet/>
      <dgm:spPr/>
      <dgm:t>
        <a:bodyPr/>
        <a:lstStyle/>
        <a:p>
          <a:r>
            <a:rPr lang="en-GB">
              <a:latin typeface="+mn-lt"/>
              <a:ea typeface="Times New Roman"/>
              <a:cs typeface="Times New Roman"/>
              <a:sym typeface="Times New Roman"/>
            </a:rPr>
            <a:t>Enzyme Activity Assay </a:t>
          </a:r>
        </a:p>
      </dgm:t>
    </dgm:pt>
    <dgm:pt modelId="{FA271A39-488A-8640-9ECC-57BB32AC772F}" type="parTrans" cxnId="{05055E10-CBB1-4F49-B691-5B37FEFA0702}">
      <dgm:prSet/>
      <dgm:spPr/>
      <dgm:t>
        <a:bodyPr/>
        <a:lstStyle/>
        <a:p>
          <a:endParaRPr lang="en-GB"/>
        </a:p>
      </dgm:t>
    </dgm:pt>
    <dgm:pt modelId="{063753A1-AD92-8A40-87F9-994DB11DB27A}" type="sibTrans" cxnId="{05055E10-CBB1-4F49-B691-5B37FEFA0702}">
      <dgm:prSet/>
      <dgm:spPr/>
      <dgm:t>
        <a:bodyPr/>
        <a:lstStyle/>
        <a:p>
          <a:endParaRPr lang="en-GB"/>
        </a:p>
      </dgm:t>
    </dgm:pt>
    <dgm:pt modelId="{80548EE0-E2F7-4A4E-990C-5343C403AB18}">
      <dgm:prSet/>
      <dgm:spPr/>
      <dgm:t>
        <a:bodyPr/>
        <a:lstStyle/>
        <a:p>
          <a:r>
            <a:rPr lang="en-GB">
              <a:latin typeface="+mn-lt"/>
              <a:ea typeface="Times New Roman"/>
              <a:cs typeface="Times New Roman"/>
              <a:sym typeface="Times New Roman"/>
            </a:rPr>
            <a:t>pH and Temperature  Optimum </a:t>
          </a:r>
        </a:p>
      </dgm:t>
    </dgm:pt>
    <dgm:pt modelId="{CDB91A9E-92B1-A64B-99DE-439683C112C8}" type="parTrans" cxnId="{03AC2826-7957-7847-AB99-82E7693094BC}">
      <dgm:prSet/>
      <dgm:spPr/>
      <dgm:t>
        <a:bodyPr/>
        <a:lstStyle/>
        <a:p>
          <a:endParaRPr lang="en-GB"/>
        </a:p>
      </dgm:t>
    </dgm:pt>
    <dgm:pt modelId="{4F5065AC-51B1-C849-8C67-E3D7D1B6438E}" type="sibTrans" cxnId="{03AC2826-7957-7847-AB99-82E7693094BC}">
      <dgm:prSet/>
      <dgm:spPr/>
      <dgm:t>
        <a:bodyPr/>
        <a:lstStyle/>
        <a:p>
          <a:endParaRPr lang="en-GB"/>
        </a:p>
      </dgm:t>
    </dgm:pt>
    <dgm:pt modelId="{1D860A84-2297-4A43-BABB-75572BEE3164}">
      <dgm:prSet/>
      <dgm:spPr/>
      <dgm:t>
        <a:bodyPr/>
        <a:lstStyle/>
        <a:p>
          <a:r>
            <a:rPr lang="en-GB">
              <a:latin typeface="+mn-lt"/>
              <a:ea typeface="Times New Roman"/>
              <a:cs typeface="Times New Roman"/>
              <a:sym typeface="Times New Roman"/>
            </a:rPr>
            <a:t>Inhibition Studies</a:t>
          </a:r>
        </a:p>
      </dgm:t>
    </dgm:pt>
    <dgm:pt modelId="{6412C7F2-F554-E246-9623-1B18F836B1B0}" type="parTrans" cxnId="{F0097D6E-5550-5048-9F79-64611A1A7A90}">
      <dgm:prSet/>
      <dgm:spPr/>
      <dgm:t>
        <a:bodyPr/>
        <a:lstStyle/>
        <a:p>
          <a:endParaRPr lang="en-GB"/>
        </a:p>
      </dgm:t>
    </dgm:pt>
    <dgm:pt modelId="{11031D0F-48A6-8447-8AAA-4EA7D8BAAEB9}" type="sibTrans" cxnId="{F0097D6E-5550-5048-9F79-64611A1A7A90}">
      <dgm:prSet/>
      <dgm:spPr/>
      <dgm:t>
        <a:bodyPr/>
        <a:lstStyle/>
        <a:p>
          <a:endParaRPr lang="en-GB"/>
        </a:p>
      </dgm:t>
    </dgm:pt>
    <dgm:pt modelId="{ACA2F91F-F795-154C-89F7-640E11CB4EC8}">
      <dgm:prSet/>
      <dgm:spPr/>
      <dgm:t>
        <a:bodyPr/>
        <a:lstStyle/>
        <a:p>
          <a:r>
            <a:rPr lang="en-GB">
              <a:latin typeface="+mn-lt"/>
              <a:ea typeface="Times New Roman"/>
              <a:cs typeface="Times New Roman"/>
              <a:sym typeface="Times New Roman"/>
            </a:rPr>
            <a:t>Enzyme Kinetics Assay </a:t>
          </a:r>
        </a:p>
      </dgm:t>
    </dgm:pt>
    <dgm:pt modelId="{FF009E3C-DB9D-A645-BDE2-11EC0F08AEC9}" type="parTrans" cxnId="{7F85C67B-B106-F24F-909C-E76A33E6384F}">
      <dgm:prSet/>
      <dgm:spPr/>
      <dgm:t>
        <a:bodyPr/>
        <a:lstStyle/>
        <a:p>
          <a:endParaRPr lang="en-GB"/>
        </a:p>
      </dgm:t>
    </dgm:pt>
    <dgm:pt modelId="{9B4D8E58-A914-D14D-A768-343AA7205CA6}" type="sibTrans" cxnId="{7F85C67B-B106-F24F-909C-E76A33E6384F}">
      <dgm:prSet/>
      <dgm:spPr/>
      <dgm:t>
        <a:bodyPr/>
        <a:lstStyle/>
        <a:p>
          <a:endParaRPr lang="en-GB"/>
        </a:p>
      </dgm:t>
    </dgm:pt>
    <dgm:pt modelId="{A3457D14-DF2A-D44B-A792-A2E2CDEFB5BC}">
      <dgm:prSet/>
      <dgm:spPr/>
      <dgm:t>
        <a:bodyPr/>
        <a:lstStyle/>
        <a:p>
          <a:r>
            <a:rPr lang="en-GB">
              <a:latin typeface="+mn-lt"/>
              <a:ea typeface="Times New Roman"/>
              <a:cs typeface="Times New Roman"/>
              <a:sym typeface="Times New Roman"/>
            </a:rPr>
            <a:t>Stability Assays</a:t>
          </a:r>
        </a:p>
      </dgm:t>
    </dgm:pt>
    <dgm:pt modelId="{1F2FC4F8-37A4-784F-9645-9CBD06ED6188}" type="parTrans" cxnId="{5E67F0B7-D36D-584D-B26E-2F8FC7D2B5D7}">
      <dgm:prSet/>
      <dgm:spPr/>
      <dgm:t>
        <a:bodyPr/>
        <a:lstStyle/>
        <a:p>
          <a:endParaRPr lang="en-GB"/>
        </a:p>
      </dgm:t>
    </dgm:pt>
    <dgm:pt modelId="{E59CC403-572D-1F42-B956-1C10BB556BB8}" type="sibTrans" cxnId="{5E67F0B7-D36D-584D-B26E-2F8FC7D2B5D7}">
      <dgm:prSet/>
      <dgm:spPr/>
      <dgm:t>
        <a:bodyPr/>
        <a:lstStyle/>
        <a:p>
          <a:endParaRPr lang="en-GB"/>
        </a:p>
      </dgm:t>
    </dgm:pt>
    <dgm:pt modelId="{B689B8AE-985B-4545-B4D7-4D137A389FA2}" type="pres">
      <dgm:prSet presAssocID="{59ABAE75-9733-9848-8616-40D82303A206}" presName="Name0" presStyleCnt="0">
        <dgm:presLayoutVars>
          <dgm:chMax val="1"/>
          <dgm:dir/>
          <dgm:animLvl val="ctr"/>
          <dgm:resizeHandles val="exact"/>
        </dgm:presLayoutVars>
      </dgm:prSet>
      <dgm:spPr/>
    </dgm:pt>
    <dgm:pt modelId="{1A79C20B-6CAA-3C4F-A5C6-24A51BE38098}" type="pres">
      <dgm:prSet presAssocID="{2B70A7BF-8ECD-4F47-8AEA-E6522369F35C}" presName="centerShape" presStyleLbl="node0" presStyleIdx="0" presStyleCnt="1"/>
      <dgm:spPr/>
    </dgm:pt>
    <dgm:pt modelId="{80FF6045-566B-B344-A58D-AF6D00B16AA5}" type="pres">
      <dgm:prSet presAssocID="{50BAC918-E298-5842-BA1E-D4847A194EF5}" presName="node" presStyleLbl="node1" presStyleIdx="0" presStyleCnt="5">
        <dgm:presLayoutVars>
          <dgm:bulletEnabled val="1"/>
        </dgm:presLayoutVars>
      </dgm:prSet>
      <dgm:spPr/>
    </dgm:pt>
    <dgm:pt modelId="{27EB6626-A97D-8148-9273-0312319EC215}" type="pres">
      <dgm:prSet presAssocID="{50BAC918-E298-5842-BA1E-D4847A194EF5}" presName="dummy" presStyleCnt="0"/>
      <dgm:spPr/>
    </dgm:pt>
    <dgm:pt modelId="{A94D6682-AA00-944C-9AAF-9C007B44259D}" type="pres">
      <dgm:prSet presAssocID="{063753A1-AD92-8A40-87F9-994DB11DB27A}" presName="sibTrans" presStyleLbl="sibTrans2D1" presStyleIdx="0" presStyleCnt="5"/>
      <dgm:spPr/>
    </dgm:pt>
    <dgm:pt modelId="{2C0D0CAB-9469-CB49-8C16-84B5CB138ABC}" type="pres">
      <dgm:prSet presAssocID="{80548EE0-E2F7-4A4E-990C-5343C403AB18}" presName="node" presStyleLbl="node1" presStyleIdx="1" presStyleCnt="5">
        <dgm:presLayoutVars>
          <dgm:bulletEnabled val="1"/>
        </dgm:presLayoutVars>
      </dgm:prSet>
      <dgm:spPr/>
    </dgm:pt>
    <dgm:pt modelId="{B3A5E4B4-B3DB-8847-B552-0755D7170323}" type="pres">
      <dgm:prSet presAssocID="{80548EE0-E2F7-4A4E-990C-5343C403AB18}" presName="dummy" presStyleCnt="0"/>
      <dgm:spPr/>
    </dgm:pt>
    <dgm:pt modelId="{0EFFB879-0C44-3245-B649-B7A83D297978}" type="pres">
      <dgm:prSet presAssocID="{4F5065AC-51B1-C849-8C67-E3D7D1B6438E}" presName="sibTrans" presStyleLbl="sibTrans2D1" presStyleIdx="1" presStyleCnt="5"/>
      <dgm:spPr/>
    </dgm:pt>
    <dgm:pt modelId="{87249307-5D33-FF42-93C8-7D4F4E939B1F}" type="pres">
      <dgm:prSet presAssocID="{1D860A84-2297-4A43-BABB-75572BEE3164}" presName="node" presStyleLbl="node1" presStyleIdx="2" presStyleCnt="5">
        <dgm:presLayoutVars>
          <dgm:bulletEnabled val="1"/>
        </dgm:presLayoutVars>
      </dgm:prSet>
      <dgm:spPr/>
    </dgm:pt>
    <dgm:pt modelId="{A3C99EB2-6620-2341-93D7-B42F1E464E34}" type="pres">
      <dgm:prSet presAssocID="{1D860A84-2297-4A43-BABB-75572BEE3164}" presName="dummy" presStyleCnt="0"/>
      <dgm:spPr/>
    </dgm:pt>
    <dgm:pt modelId="{6767F415-9FA8-B346-84E7-927BFE57A7E7}" type="pres">
      <dgm:prSet presAssocID="{11031D0F-48A6-8447-8AAA-4EA7D8BAAEB9}" presName="sibTrans" presStyleLbl="sibTrans2D1" presStyleIdx="2" presStyleCnt="5"/>
      <dgm:spPr/>
    </dgm:pt>
    <dgm:pt modelId="{61E769BC-02B1-014C-9D88-35F6BC3670C1}" type="pres">
      <dgm:prSet presAssocID="{ACA2F91F-F795-154C-89F7-640E11CB4EC8}" presName="node" presStyleLbl="node1" presStyleIdx="3" presStyleCnt="5">
        <dgm:presLayoutVars>
          <dgm:bulletEnabled val="1"/>
        </dgm:presLayoutVars>
      </dgm:prSet>
      <dgm:spPr/>
    </dgm:pt>
    <dgm:pt modelId="{8DBA129B-F994-A643-8CCF-925D846A101F}" type="pres">
      <dgm:prSet presAssocID="{ACA2F91F-F795-154C-89F7-640E11CB4EC8}" presName="dummy" presStyleCnt="0"/>
      <dgm:spPr/>
    </dgm:pt>
    <dgm:pt modelId="{BEE23991-2C6A-8A44-A639-8FD30EC84030}" type="pres">
      <dgm:prSet presAssocID="{9B4D8E58-A914-D14D-A768-343AA7205CA6}" presName="sibTrans" presStyleLbl="sibTrans2D1" presStyleIdx="3" presStyleCnt="5"/>
      <dgm:spPr/>
    </dgm:pt>
    <dgm:pt modelId="{451EF031-7ACF-F542-B7F2-D7B486DD9F7B}" type="pres">
      <dgm:prSet presAssocID="{A3457D14-DF2A-D44B-A792-A2E2CDEFB5BC}" presName="node" presStyleLbl="node1" presStyleIdx="4" presStyleCnt="5">
        <dgm:presLayoutVars>
          <dgm:bulletEnabled val="1"/>
        </dgm:presLayoutVars>
      </dgm:prSet>
      <dgm:spPr/>
    </dgm:pt>
    <dgm:pt modelId="{D348A21C-8228-254F-A087-A3F3957E7B1A}" type="pres">
      <dgm:prSet presAssocID="{A3457D14-DF2A-D44B-A792-A2E2CDEFB5BC}" presName="dummy" presStyleCnt="0"/>
      <dgm:spPr/>
    </dgm:pt>
    <dgm:pt modelId="{599F55A1-2D26-F045-9D51-EADF2506D072}" type="pres">
      <dgm:prSet presAssocID="{E59CC403-572D-1F42-B956-1C10BB556BB8}" presName="sibTrans" presStyleLbl="sibTrans2D1" presStyleIdx="4" presStyleCnt="5"/>
      <dgm:spPr/>
    </dgm:pt>
  </dgm:ptLst>
  <dgm:cxnLst>
    <dgm:cxn modelId="{29DBD302-F27B-FE4A-B7FF-7EEE544B11EE}" type="presOf" srcId="{80548EE0-E2F7-4A4E-990C-5343C403AB18}" destId="{2C0D0CAB-9469-CB49-8C16-84B5CB138ABC}" srcOrd="0" destOrd="0" presId="urn:microsoft.com/office/officeart/2005/8/layout/radial6"/>
    <dgm:cxn modelId="{05055E10-CBB1-4F49-B691-5B37FEFA0702}" srcId="{2B70A7BF-8ECD-4F47-8AEA-E6522369F35C}" destId="{50BAC918-E298-5842-BA1E-D4847A194EF5}" srcOrd="0" destOrd="0" parTransId="{FA271A39-488A-8640-9ECC-57BB32AC772F}" sibTransId="{063753A1-AD92-8A40-87F9-994DB11DB27A}"/>
    <dgm:cxn modelId="{03AC2826-7957-7847-AB99-82E7693094BC}" srcId="{2B70A7BF-8ECD-4F47-8AEA-E6522369F35C}" destId="{80548EE0-E2F7-4A4E-990C-5343C403AB18}" srcOrd="1" destOrd="0" parTransId="{CDB91A9E-92B1-A64B-99DE-439683C112C8}" sibTransId="{4F5065AC-51B1-C849-8C67-E3D7D1B6438E}"/>
    <dgm:cxn modelId="{D3526B2F-3340-0848-B00B-BD0F3DF404EC}" type="presOf" srcId="{ACA2F91F-F795-154C-89F7-640E11CB4EC8}" destId="{61E769BC-02B1-014C-9D88-35F6BC3670C1}" srcOrd="0" destOrd="0" presId="urn:microsoft.com/office/officeart/2005/8/layout/radial6"/>
    <dgm:cxn modelId="{EF6BF64C-C220-8940-B9D8-F004AE0A9505}" type="presOf" srcId="{50BAC918-E298-5842-BA1E-D4847A194EF5}" destId="{80FF6045-566B-B344-A58D-AF6D00B16AA5}" srcOrd="0" destOrd="0" presId="urn:microsoft.com/office/officeart/2005/8/layout/radial6"/>
    <dgm:cxn modelId="{872DB25D-A7F1-BB4C-9636-95D3750108FF}" type="presOf" srcId="{1D860A84-2297-4A43-BABB-75572BEE3164}" destId="{87249307-5D33-FF42-93C8-7D4F4E939B1F}" srcOrd="0" destOrd="0" presId="urn:microsoft.com/office/officeart/2005/8/layout/radial6"/>
    <dgm:cxn modelId="{D83B1863-C78C-7C42-8870-7173BA9EF4F2}" type="presOf" srcId="{A3457D14-DF2A-D44B-A792-A2E2CDEFB5BC}" destId="{451EF031-7ACF-F542-B7F2-D7B486DD9F7B}" srcOrd="0" destOrd="0" presId="urn:microsoft.com/office/officeart/2005/8/layout/radial6"/>
    <dgm:cxn modelId="{DE0B0E66-3707-B34E-90AB-078C528915DC}" type="presOf" srcId="{4F5065AC-51B1-C849-8C67-E3D7D1B6438E}" destId="{0EFFB879-0C44-3245-B649-B7A83D297978}" srcOrd="0" destOrd="0" presId="urn:microsoft.com/office/officeart/2005/8/layout/radial6"/>
    <dgm:cxn modelId="{F0097D6E-5550-5048-9F79-64611A1A7A90}" srcId="{2B70A7BF-8ECD-4F47-8AEA-E6522369F35C}" destId="{1D860A84-2297-4A43-BABB-75572BEE3164}" srcOrd="2" destOrd="0" parTransId="{6412C7F2-F554-E246-9623-1B18F836B1B0}" sibTransId="{11031D0F-48A6-8447-8AAA-4EA7D8BAAEB9}"/>
    <dgm:cxn modelId="{91B53573-0DF6-1E49-8707-E33CD6C9095B}" type="presOf" srcId="{063753A1-AD92-8A40-87F9-994DB11DB27A}" destId="{A94D6682-AA00-944C-9AAF-9C007B44259D}" srcOrd="0" destOrd="0" presId="urn:microsoft.com/office/officeart/2005/8/layout/radial6"/>
    <dgm:cxn modelId="{7F85C67B-B106-F24F-909C-E76A33E6384F}" srcId="{2B70A7BF-8ECD-4F47-8AEA-E6522369F35C}" destId="{ACA2F91F-F795-154C-89F7-640E11CB4EC8}" srcOrd="3" destOrd="0" parTransId="{FF009E3C-DB9D-A645-BDE2-11EC0F08AEC9}" sibTransId="{9B4D8E58-A914-D14D-A768-343AA7205CA6}"/>
    <dgm:cxn modelId="{4A569A8E-8E97-9A46-9A28-4F214AEF51C6}" type="presOf" srcId="{11031D0F-48A6-8447-8AAA-4EA7D8BAAEB9}" destId="{6767F415-9FA8-B346-84E7-927BFE57A7E7}" srcOrd="0" destOrd="0" presId="urn:microsoft.com/office/officeart/2005/8/layout/radial6"/>
    <dgm:cxn modelId="{557624A9-BCFA-2C4B-BF1A-70EEB12B5B24}" type="presOf" srcId="{9B4D8E58-A914-D14D-A768-343AA7205CA6}" destId="{BEE23991-2C6A-8A44-A639-8FD30EC84030}" srcOrd="0" destOrd="0" presId="urn:microsoft.com/office/officeart/2005/8/layout/radial6"/>
    <dgm:cxn modelId="{5E67F0B7-D36D-584D-B26E-2F8FC7D2B5D7}" srcId="{2B70A7BF-8ECD-4F47-8AEA-E6522369F35C}" destId="{A3457D14-DF2A-D44B-A792-A2E2CDEFB5BC}" srcOrd="4" destOrd="0" parTransId="{1F2FC4F8-37A4-784F-9645-9CBD06ED6188}" sibTransId="{E59CC403-572D-1F42-B956-1C10BB556BB8}"/>
    <dgm:cxn modelId="{B2DA06B8-A2BD-104D-961F-C9BFC370EF4C}" type="presOf" srcId="{2B70A7BF-8ECD-4F47-8AEA-E6522369F35C}" destId="{1A79C20B-6CAA-3C4F-A5C6-24A51BE38098}" srcOrd="0" destOrd="0" presId="urn:microsoft.com/office/officeart/2005/8/layout/radial6"/>
    <dgm:cxn modelId="{9F719CB9-D335-CB4D-86E0-07C863172E63}" srcId="{59ABAE75-9733-9848-8616-40D82303A206}" destId="{2B70A7BF-8ECD-4F47-8AEA-E6522369F35C}" srcOrd="0" destOrd="0" parTransId="{F6708D3E-0C46-D34D-A680-94DCB6E0FFDA}" sibTransId="{4B6A0E44-542D-AE4E-B5A2-74B73ED17AA4}"/>
    <dgm:cxn modelId="{8E4F27E9-E047-A344-BA6B-A243F1FEFA65}" type="presOf" srcId="{E59CC403-572D-1F42-B956-1C10BB556BB8}" destId="{599F55A1-2D26-F045-9D51-EADF2506D072}" srcOrd="0" destOrd="0" presId="urn:microsoft.com/office/officeart/2005/8/layout/radial6"/>
    <dgm:cxn modelId="{12E2ECFC-B5A6-A94A-8E8C-46A4A60135E1}" type="presOf" srcId="{59ABAE75-9733-9848-8616-40D82303A206}" destId="{B689B8AE-985B-4545-B4D7-4D137A389FA2}" srcOrd="0" destOrd="0" presId="urn:microsoft.com/office/officeart/2005/8/layout/radial6"/>
    <dgm:cxn modelId="{E88C6940-B67E-0F45-A13A-346D2CFDC41B}" type="presParOf" srcId="{B689B8AE-985B-4545-B4D7-4D137A389FA2}" destId="{1A79C20B-6CAA-3C4F-A5C6-24A51BE38098}" srcOrd="0" destOrd="0" presId="urn:microsoft.com/office/officeart/2005/8/layout/radial6"/>
    <dgm:cxn modelId="{63FB8B22-7276-3549-B759-8CB5215E87D7}" type="presParOf" srcId="{B689B8AE-985B-4545-B4D7-4D137A389FA2}" destId="{80FF6045-566B-B344-A58D-AF6D00B16AA5}" srcOrd="1" destOrd="0" presId="urn:microsoft.com/office/officeart/2005/8/layout/radial6"/>
    <dgm:cxn modelId="{E470B1D2-4A14-B746-B924-4B230AF464A8}" type="presParOf" srcId="{B689B8AE-985B-4545-B4D7-4D137A389FA2}" destId="{27EB6626-A97D-8148-9273-0312319EC215}" srcOrd="2" destOrd="0" presId="urn:microsoft.com/office/officeart/2005/8/layout/radial6"/>
    <dgm:cxn modelId="{4165E8F4-B3A3-9A4C-A198-D017D875E6E7}" type="presParOf" srcId="{B689B8AE-985B-4545-B4D7-4D137A389FA2}" destId="{A94D6682-AA00-944C-9AAF-9C007B44259D}" srcOrd="3" destOrd="0" presId="urn:microsoft.com/office/officeart/2005/8/layout/radial6"/>
    <dgm:cxn modelId="{4D46A4B0-6BD9-4844-B685-FCED26F8C645}" type="presParOf" srcId="{B689B8AE-985B-4545-B4D7-4D137A389FA2}" destId="{2C0D0CAB-9469-CB49-8C16-84B5CB138ABC}" srcOrd="4" destOrd="0" presId="urn:microsoft.com/office/officeart/2005/8/layout/radial6"/>
    <dgm:cxn modelId="{03401E3F-F71D-3A4B-AF3E-551DE2F90488}" type="presParOf" srcId="{B689B8AE-985B-4545-B4D7-4D137A389FA2}" destId="{B3A5E4B4-B3DB-8847-B552-0755D7170323}" srcOrd="5" destOrd="0" presId="urn:microsoft.com/office/officeart/2005/8/layout/radial6"/>
    <dgm:cxn modelId="{BF6B86EA-8144-B245-B801-9256C5076055}" type="presParOf" srcId="{B689B8AE-985B-4545-B4D7-4D137A389FA2}" destId="{0EFFB879-0C44-3245-B649-B7A83D297978}" srcOrd="6" destOrd="0" presId="urn:microsoft.com/office/officeart/2005/8/layout/radial6"/>
    <dgm:cxn modelId="{401F525F-6E43-0849-B3CD-9A396055F14C}" type="presParOf" srcId="{B689B8AE-985B-4545-B4D7-4D137A389FA2}" destId="{87249307-5D33-FF42-93C8-7D4F4E939B1F}" srcOrd="7" destOrd="0" presId="urn:microsoft.com/office/officeart/2005/8/layout/radial6"/>
    <dgm:cxn modelId="{59F570AD-98E2-B345-9864-094F58071049}" type="presParOf" srcId="{B689B8AE-985B-4545-B4D7-4D137A389FA2}" destId="{A3C99EB2-6620-2341-93D7-B42F1E464E34}" srcOrd="8" destOrd="0" presId="urn:microsoft.com/office/officeart/2005/8/layout/radial6"/>
    <dgm:cxn modelId="{2B38F0BC-97AE-7947-ACE4-17A2812D230D}" type="presParOf" srcId="{B689B8AE-985B-4545-B4D7-4D137A389FA2}" destId="{6767F415-9FA8-B346-84E7-927BFE57A7E7}" srcOrd="9" destOrd="0" presId="urn:microsoft.com/office/officeart/2005/8/layout/radial6"/>
    <dgm:cxn modelId="{14C6429B-4242-F744-B917-FA6C99B4E34B}" type="presParOf" srcId="{B689B8AE-985B-4545-B4D7-4D137A389FA2}" destId="{61E769BC-02B1-014C-9D88-35F6BC3670C1}" srcOrd="10" destOrd="0" presId="urn:microsoft.com/office/officeart/2005/8/layout/radial6"/>
    <dgm:cxn modelId="{60834E3A-7B1C-6544-BC0B-B37D140C070A}" type="presParOf" srcId="{B689B8AE-985B-4545-B4D7-4D137A389FA2}" destId="{8DBA129B-F994-A643-8CCF-925D846A101F}" srcOrd="11" destOrd="0" presId="urn:microsoft.com/office/officeart/2005/8/layout/radial6"/>
    <dgm:cxn modelId="{A7D7CDF3-B6C7-C246-9596-0220A98C85E4}" type="presParOf" srcId="{B689B8AE-985B-4545-B4D7-4D137A389FA2}" destId="{BEE23991-2C6A-8A44-A639-8FD30EC84030}" srcOrd="12" destOrd="0" presId="urn:microsoft.com/office/officeart/2005/8/layout/radial6"/>
    <dgm:cxn modelId="{C9F20086-5813-7F40-B9B7-C69B08A8EE9A}" type="presParOf" srcId="{B689B8AE-985B-4545-B4D7-4D137A389FA2}" destId="{451EF031-7ACF-F542-B7F2-D7B486DD9F7B}" srcOrd="13" destOrd="0" presId="urn:microsoft.com/office/officeart/2005/8/layout/radial6"/>
    <dgm:cxn modelId="{00698F78-9F7D-CC49-99DB-579C4DBC2C33}" type="presParOf" srcId="{B689B8AE-985B-4545-B4D7-4D137A389FA2}" destId="{D348A21C-8228-254F-A087-A3F3957E7B1A}" srcOrd="14" destOrd="0" presId="urn:microsoft.com/office/officeart/2005/8/layout/radial6"/>
    <dgm:cxn modelId="{D9EF9418-DFCF-AB4E-BEDB-73BDE8BE46F3}" type="presParOf" srcId="{B689B8AE-985B-4545-B4D7-4D137A389FA2}" destId="{599F55A1-2D26-F045-9D51-EADF2506D072}"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561DC25-5987-47BC-BA69-39DD50F6BB8D}"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B67BF2EA-5C5D-4CCB-B074-C41F2DA92D28}">
      <dgm:prSet custT="1"/>
      <dgm:spPr/>
      <dgm:t>
        <a:bodyPr/>
        <a:lstStyle/>
        <a:p>
          <a:pPr>
            <a:lnSpc>
              <a:spcPct val="100000"/>
            </a:lnSpc>
            <a:defRPr cap="all"/>
          </a:pPr>
          <a:r>
            <a:rPr lang="en-GB" sz="2800" b="1" dirty="0"/>
            <a:t>QUESTION AND ANSWER</a:t>
          </a:r>
          <a:endParaRPr lang="en-US" sz="2800" b="1" dirty="0"/>
        </a:p>
      </dgm:t>
    </dgm:pt>
    <dgm:pt modelId="{7F66EF43-8802-4281-AD0B-8E683D8FAFD6}" type="parTrans" cxnId="{00C5150D-3353-4765-A837-8FF77145E78A}">
      <dgm:prSet/>
      <dgm:spPr/>
      <dgm:t>
        <a:bodyPr/>
        <a:lstStyle/>
        <a:p>
          <a:endParaRPr lang="en-US"/>
        </a:p>
      </dgm:t>
    </dgm:pt>
    <dgm:pt modelId="{56221C17-A290-4C6A-BED9-D9F3DFAFF3E5}" type="sibTrans" cxnId="{00C5150D-3353-4765-A837-8FF77145E78A}">
      <dgm:prSet/>
      <dgm:spPr/>
      <dgm:t>
        <a:bodyPr/>
        <a:lstStyle/>
        <a:p>
          <a:endParaRPr lang="en-US"/>
        </a:p>
      </dgm:t>
    </dgm:pt>
    <dgm:pt modelId="{EBBC015A-0528-4886-BC5B-B4601C1FC7DC}">
      <dgm:prSet custT="1"/>
      <dgm:spPr/>
      <dgm:t>
        <a:bodyPr/>
        <a:lstStyle/>
        <a:p>
          <a:pPr>
            <a:lnSpc>
              <a:spcPct val="100000"/>
            </a:lnSpc>
            <a:defRPr cap="all"/>
          </a:pPr>
          <a:r>
            <a:rPr lang="en-GB" sz="2800" b="1" dirty="0"/>
            <a:t>SHARING EXPERIENCES</a:t>
          </a:r>
          <a:endParaRPr lang="en-US" sz="2800" b="1" dirty="0"/>
        </a:p>
      </dgm:t>
    </dgm:pt>
    <dgm:pt modelId="{9AC48BA4-C602-412F-87A5-787480BED71F}" type="parTrans" cxnId="{57ED3F47-5B33-46D0-BDDE-6CED9ADEFC6E}">
      <dgm:prSet/>
      <dgm:spPr/>
      <dgm:t>
        <a:bodyPr/>
        <a:lstStyle/>
        <a:p>
          <a:endParaRPr lang="en-US"/>
        </a:p>
      </dgm:t>
    </dgm:pt>
    <dgm:pt modelId="{48326871-713A-4D81-A435-80B8935F389F}" type="sibTrans" cxnId="{57ED3F47-5B33-46D0-BDDE-6CED9ADEFC6E}">
      <dgm:prSet/>
      <dgm:spPr/>
      <dgm:t>
        <a:bodyPr/>
        <a:lstStyle/>
        <a:p>
          <a:endParaRPr lang="en-US"/>
        </a:p>
      </dgm:t>
    </dgm:pt>
    <dgm:pt modelId="{69A908F0-264A-43BA-B58B-2376307CC9BC}">
      <dgm:prSet custT="1"/>
      <dgm:spPr/>
      <dgm:t>
        <a:bodyPr/>
        <a:lstStyle/>
        <a:p>
          <a:pPr>
            <a:lnSpc>
              <a:spcPct val="100000"/>
            </a:lnSpc>
            <a:defRPr cap="all"/>
          </a:pPr>
          <a:r>
            <a:rPr lang="en-GB" sz="2800" b="1" dirty="0"/>
            <a:t>LET'S SUMMARIZE</a:t>
          </a:r>
          <a:endParaRPr lang="en-US" sz="2800" b="1" dirty="0"/>
        </a:p>
      </dgm:t>
    </dgm:pt>
    <dgm:pt modelId="{900CFF19-415F-4276-B9E4-D3684301DED5}" type="parTrans" cxnId="{2805567F-7556-49A7-96FF-1DD0FFD5331D}">
      <dgm:prSet/>
      <dgm:spPr/>
      <dgm:t>
        <a:bodyPr/>
        <a:lstStyle/>
        <a:p>
          <a:endParaRPr lang="en-US"/>
        </a:p>
      </dgm:t>
    </dgm:pt>
    <dgm:pt modelId="{EA4DD9BB-4F6B-4993-A40B-B0E8BA71BBEA}" type="sibTrans" cxnId="{2805567F-7556-49A7-96FF-1DD0FFD5331D}">
      <dgm:prSet/>
      <dgm:spPr/>
      <dgm:t>
        <a:bodyPr/>
        <a:lstStyle/>
        <a:p>
          <a:endParaRPr lang="en-US"/>
        </a:p>
      </dgm:t>
    </dgm:pt>
    <dgm:pt modelId="{24DB6651-9CE1-4D8B-9F82-AA3926793694}" type="pres">
      <dgm:prSet presAssocID="{0561DC25-5987-47BC-BA69-39DD50F6BB8D}" presName="root" presStyleCnt="0">
        <dgm:presLayoutVars>
          <dgm:dir/>
          <dgm:resizeHandles val="exact"/>
        </dgm:presLayoutVars>
      </dgm:prSet>
      <dgm:spPr/>
    </dgm:pt>
    <dgm:pt modelId="{42EA5496-3591-4420-8C1D-C9931AC7F3B6}" type="pres">
      <dgm:prSet presAssocID="{B67BF2EA-5C5D-4CCB-B074-C41F2DA92D28}" presName="compNode" presStyleCnt="0"/>
      <dgm:spPr/>
    </dgm:pt>
    <dgm:pt modelId="{B1CB063C-5A0A-4C99-BD7C-40654D67B382}" type="pres">
      <dgm:prSet presAssocID="{B67BF2EA-5C5D-4CCB-B074-C41F2DA92D28}" presName="iconBgRect" presStyleLbl="bgShp" presStyleIdx="0" presStyleCnt="3"/>
      <dgm:spPr/>
    </dgm:pt>
    <dgm:pt modelId="{AF67D722-BDCB-4F7F-AFD5-5C3A44B2CA41}" type="pres">
      <dgm:prSet presAssocID="{B67BF2EA-5C5D-4CCB-B074-C41F2DA92D2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4D7A6C3E-53AE-45DA-86DF-7A0F1029EA39}" type="pres">
      <dgm:prSet presAssocID="{B67BF2EA-5C5D-4CCB-B074-C41F2DA92D28}" presName="spaceRect" presStyleCnt="0"/>
      <dgm:spPr/>
    </dgm:pt>
    <dgm:pt modelId="{C716BDEC-F275-46DD-A8BB-CE417CE72022}" type="pres">
      <dgm:prSet presAssocID="{B67BF2EA-5C5D-4CCB-B074-C41F2DA92D28}" presName="textRect" presStyleLbl="revTx" presStyleIdx="0" presStyleCnt="3">
        <dgm:presLayoutVars>
          <dgm:chMax val="1"/>
          <dgm:chPref val="1"/>
        </dgm:presLayoutVars>
      </dgm:prSet>
      <dgm:spPr/>
    </dgm:pt>
    <dgm:pt modelId="{CBF2C6D8-907F-4671-B83B-789288737002}" type="pres">
      <dgm:prSet presAssocID="{56221C17-A290-4C6A-BED9-D9F3DFAFF3E5}" presName="sibTrans" presStyleCnt="0"/>
      <dgm:spPr/>
    </dgm:pt>
    <dgm:pt modelId="{FF83DBC9-CB2B-4B18-8A9D-7B10095A36BC}" type="pres">
      <dgm:prSet presAssocID="{EBBC015A-0528-4886-BC5B-B4601C1FC7DC}" presName="compNode" presStyleCnt="0"/>
      <dgm:spPr/>
    </dgm:pt>
    <dgm:pt modelId="{54FB7054-616F-4151-841C-BD8D425B6D44}" type="pres">
      <dgm:prSet presAssocID="{EBBC015A-0528-4886-BC5B-B4601C1FC7DC}" presName="iconBgRect" presStyleLbl="bgShp" presStyleIdx="1" presStyleCnt="3"/>
      <dgm:spPr/>
    </dgm:pt>
    <dgm:pt modelId="{C5464A2D-0EE0-4EC6-9A7F-E94005E7BF21}" type="pres">
      <dgm:prSet presAssocID="{EBBC015A-0528-4886-BC5B-B4601C1FC7D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1B067ADD-18FE-4979-A75D-222F5F168FC0}" type="pres">
      <dgm:prSet presAssocID="{EBBC015A-0528-4886-BC5B-B4601C1FC7DC}" presName="spaceRect" presStyleCnt="0"/>
      <dgm:spPr/>
    </dgm:pt>
    <dgm:pt modelId="{00111C2D-8E05-4408-9AE0-8D211EC425D2}" type="pres">
      <dgm:prSet presAssocID="{EBBC015A-0528-4886-BC5B-B4601C1FC7DC}" presName="textRect" presStyleLbl="revTx" presStyleIdx="1" presStyleCnt="3">
        <dgm:presLayoutVars>
          <dgm:chMax val="1"/>
          <dgm:chPref val="1"/>
        </dgm:presLayoutVars>
      </dgm:prSet>
      <dgm:spPr/>
    </dgm:pt>
    <dgm:pt modelId="{0F2A7191-F5F0-4CA1-8B45-715297CE9756}" type="pres">
      <dgm:prSet presAssocID="{48326871-713A-4D81-A435-80B8935F389F}" presName="sibTrans" presStyleCnt="0"/>
      <dgm:spPr/>
    </dgm:pt>
    <dgm:pt modelId="{DAA16332-CDEB-4004-96D7-FF12AEFB9EA9}" type="pres">
      <dgm:prSet presAssocID="{69A908F0-264A-43BA-B58B-2376307CC9BC}" presName="compNode" presStyleCnt="0"/>
      <dgm:spPr/>
    </dgm:pt>
    <dgm:pt modelId="{F1076E40-DCA3-4EED-B21A-2ADF9750DB18}" type="pres">
      <dgm:prSet presAssocID="{69A908F0-264A-43BA-B58B-2376307CC9BC}" presName="iconBgRect" presStyleLbl="bgShp" presStyleIdx="2" presStyleCnt="3"/>
      <dgm:spPr/>
    </dgm:pt>
    <dgm:pt modelId="{73C6E13C-4717-4AEF-93C3-446EBED1F60E}" type="pres">
      <dgm:prSet presAssocID="{69A908F0-264A-43BA-B58B-2376307CC9B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ncil"/>
        </a:ext>
      </dgm:extLst>
    </dgm:pt>
    <dgm:pt modelId="{79BD8702-E1F9-4EB5-B818-73A44B55C4DB}" type="pres">
      <dgm:prSet presAssocID="{69A908F0-264A-43BA-B58B-2376307CC9BC}" presName="spaceRect" presStyleCnt="0"/>
      <dgm:spPr/>
    </dgm:pt>
    <dgm:pt modelId="{6DE1476B-6FB7-4158-8AFB-939DCAC836EB}" type="pres">
      <dgm:prSet presAssocID="{69A908F0-264A-43BA-B58B-2376307CC9BC}" presName="textRect" presStyleLbl="revTx" presStyleIdx="2" presStyleCnt="3">
        <dgm:presLayoutVars>
          <dgm:chMax val="1"/>
          <dgm:chPref val="1"/>
        </dgm:presLayoutVars>
      </dgm:prSet>
      <dgm:spPr/>
    </dgm:pt>
  </dgm:ptLst>
  <dgm:cxnLst>
    <dgm:cxn modelId="{00C5150D-3353-4765-A837-8FF77145E78A}" srcId="{0561DC25-5987-47BC-BA69-39DD50F6BB8D}" destId="{B67BF2EA-5C5D-4CCB-B074-C41F2DA92D28}" srcOrd="0" destOrd="0" parTransId="{7F66EF43-8802-4281-AD0B-8E683D8FAFD6}" sibTransId="{56221C17-A290-4C6A-BED9-D9F3DFAFF3E5}"/>
    <dgm:cxn modelId="{4444A72F-08A8-7D4B-BB15-9EDC551FA48C}" type="presOf" srcId="{0561DC25-5987-47BC-BA69-39DD50F6BB8D}" destId="{24DB6651-9CE1-4D8B-9F82-AA3926793694}" srcOrd="0" destOrd="0" presId="urn:microsoft.com/office/officeart/2018/5/layout/IconCircleLabelList"/>
    <dgm:cxn modelId="{A049B03D-B34B-B94D-B3CC-6D064F8F15AB}" type="presOf" srcId="{B67BF2EA-5C5D-4CCB-B074-C41F2DA92D28}" destId="{C716BDEC-F275-46DD-A8BB-CE417CE72022}" srcOrd="0" destOrd="0" presId="urn:microsoft.com/office/officeart/2018/5/layout/IconCircleLabelList"/>
    <dgm:cxn modelId="{57ED3F47-5B33-46D0-BDDE-6CED9ADEFC6E}" srcId="{0561DC25-5987-47BC-BA69-39DD50F6BB8D}" destId="{EBBC015A-0528-4886-BC5B-B4601C1FC7DC}" srcOrd="1" destOrd="0" parTransId="{9AC48BA4-C602-412F-87A5-787480BED71F}" sibTransId="{48326871-713A-4D81-A435-80B8935F389F}"/>
    <dgm:cxn modelId="{95702C6D-714E-304D-B127-02BF6FCC7DEE}" type="presOf" srcId="{EBBC015A-0528-4886-BC5B-B4601C1FC7DC}" destId="{00111C2D-8E05-4408-9AE0-8D211EC425D2}" srcOrd="0" destOrd="0" presId="urn:microsoft.com/office/officeart/2018/5/layout/IconCircleLabelList"/>
    <dgm:cxn modelId="{2805567F-7556-49A7-96FF-1DD0FFD5331D}" srcId="{0561DC25-5987-47BC-BA69-39DD50F6BB8D}" destId="{69A908F0-264A-43BA-B58B-2376307CC9BC}" srcOrd="2" destOrd="0" parTransId="{900CFF19-415F-4276-B9E4-D3684301DED5}" sibTransId="{EA4DD9BB-4F6B-4993-A40B-B0E8BA71BBEA}"/>
    <dgm:cxn modelId="{EE88A8F8-13AD-D144-A288-4983DE5E7882}" type="presOf" srcId="{69A908F0-264A-43BA-B58B-2376307CC9BC}" destId="{6DE1476B-6FB7-4158-8AFB-939DCAC836EB}" srcOrd="0" destOrd="0" presId="urn:microsoft.com/office/officeart/2018/5/layout/IconCircleLabelList"/>
    <dgm:cxn modelId="{65904DE1-E760-C74C-B116-30529F46C822}" type="presParOf" srcId="{24DB6651-9CE1-4D8B-9F82-AA3926793694}" destId="{42EA5496-3591-4420-8C1D-C9931AC7F3B6}" srcOrd="0" destOrd="0" presId="urn:microsoft.com/office/officeart/2018/5/layout/IconCircleLabelList"/>
    <dgm:cxn modelId="{3B3C1420-4F7B-7948-A567-1A5E64D35EBF}" type="presParOf" srcId="{42EA5496-3591-4420-8C1D-C9931AC7F3B6}" destId="{B1CB063C-5A0A-4C99-BD7C-40654D67B382}" srcOrd="0" destOrd="0" presId="urn:microsoft.com/office/officeart/2018/5/layout/IconCircleLabelList"/>
    <dgm:cxn modelId="{11A53F40-561C-7640-B097-08E67B0B5FFA}" type="presParOf" srcId="{42EA5496-3591-4420-8C1D-C9931AC7F3B6}" destId="{AF67D722-BDCB-4F7F-AFD5-5C3A44B2CA41}" srcOrd="1" destOrd="0" presId="urn:microsoft.com/office/officeart/2018/5/layout/IconCircleLabelList"/>
    <dgm:cxn modelId="{6B4F5A84-CC65-7F48-8D73-5C6108C0CD0F}" type="presParOf" srcId="{42EA5496-3591-4420-8C1D-C9931AC7F3B6}" destId="{4D7A6C3E-53AE-45DA-86DF-7A0F1029EA39}" srcOrd="2" destOrd="0" presId="urn:microsoft.com/office/officeart/2018/5/layout/IconCircleLabelList"/>
    <dgm:cxn modelId="{4B268FFB-9CCA-C740-A7FD-8395E0DA67BC}" type="presParOf" srcId="{42EA5496-3591-4420-8C1D-C9931AC7F3B6}" destId="{C716BDEC-F275-46DD-A8BB-CE417CE72022}" srcOrd="3" destOrd="0" presId="urn:microsoft.com/office/officeart/2018/5/layout/IconCircleLabelList"/>
    <dgm:cxn modelId="{7172E378-76BA-D343-B201-05FCFC60DE1A}" type="presParOf" srcId="{24DB6651-9CE1-4D8B-9F82-AA3926793694}" destId="{CBF2C6D8-907F-4671-B83B-789288737002}" srcOrd="1" destOrd="0" presId="urn:microsoft.com/office/officeart/2018/5/layout/IconCircleLabelList"/>
    <dgm:cxn modelId="{9D01793D-61EB-6B4B-8D38-297DC51072A8}" type="presParOf" srcId="{24DB6651-9CE1-4D8B-9F82-AA3926793694}" destId="{FF83DBC9-CB2B-4B18-8A9D-7B10095A36BC}" srcOrd="2" destOrd="0" presId="urn:microsoft.com/office/officeart/2018/5/layout/IconCircleLabelList"/>
    <dgm:cxn modelId="{48AF71C2-1808-064D-9A4A-6C9E087B3FC6}" type="presParOf" srcId="{FF83DBC9-CB2B-4B18-8A9D-7B10095A36BC}" destId="{54FB7054-616F-4151-841C-BD8D425B6D44}" srcOrd="0" destOrd="0" presId="urn:microsoft.com/office/officeart/2018/5/layout/IconCircleLabelList"/>
    <dgm:cxn modelId="{EBD8115F-4476-1F45-98A6-6A634A23C959}" type="presParOf" srcId="{FF83DBC9-CB2B-4B18-8A9D-7B10095A36BC}" destId="{C5464A2D-0EE0-4EC6-9A7F-E94005E7BF21}" srcOrd="1" destOrd="0" presId="urn:microsoft.com/office/officeart/2018/5/layout/IconCircleLabelList"/>
    <dgm:cxn modelId="{81AABACB-D98D-8845-B1C3-5751D210717F}" type="presParOf" srcId="{FF83DBC9-CB2B-4B18-8A9D-7B10095A36BC}" destId="{1B067ADD-18FE-4979-A75D-222F5F168FC0}" srcOrd="2" destOrd="0" presId="urn:microsoft.com/office/officeart/2018/5/layout/IconCircleLabelList"/>
    <dgm:cxn modelId="{CE74B24F-BEC0-DC42-A2A3-2CD6F70F15CB}" type="presParOf" srcId="{FF83DBC9-CB2B-4B18-8A9D-7B10095A36BC}" destId="{00111C2D-8E05-4408-9AE0-8D211EC425D2}" srcOrd="3" destOrd="0" presId="urn:microsoft.com/office/officeart/2018/5/layout/IconCircleLabelList"/>
    <dgm:cxn modelId="{A1F7D96F-D349-C04B-9F5A-DFFB40F8782C}" type="presParOf" srcId="{24DB6651-9CE1-4D8B-9F82-AA3926793694}" destId="{0F2A7191-F5F0-4CA1-8B45-715297CE9756}" srcOrd="3" destOrd="0" presId="urn:microsoft.com/office/officeart/2018/5/layout/IconCircleLabelList"/>
    <dgm:cxn modelId="{FB58A621-5FBC-7046-83EA-515748E96AAB}" type="presParOf" srcId="{24DB6651-9CE1-4D8B-9F82-AA3926793694}" destId="{DAA16332-CDEB-4004-96D7-FF12AEFB9EA9}" srcOrd="4" destOrd="0" presId="urn:microsoft.com/office/officeart/2018/5/layout/IconCircleLabelList"/>
    <dgm:cxn modelId="{969273C7-B064-E74F-8D18-205AFA178C5C}" type="presParOf" srcId="{DAA16332-CDEB-4004-96D7-FF12AEFB9EA9}" destId="{F1076E40-DCA3-4EED-B21A-2ADF9750DB18}" srcOrd="0" destOrd="0" presId="urn:microsoft.com/office/officeart/2018/5/layout/IconCircleLabelList"/>
    <dgm:cxn modelId="{DABE808F-F527-724B-BE05-3B459EDA3B17}" type="presParOf" srcId="{DAA16332-CDEB-4004-96D7-FF12AEFB9EA9}" destId="{73C6E13C-4717-4AEF-93C3-446EBED1F60E}" srcOrd="1" destOrd="0" presId="urn:microsoft.com/office/officeart/2018/5/layout/IconCircleLabelList"/>
    <dgm:cxn modelId="{941091EF-3774-3142-8A1F-43AEBF53FCDA}" type="presParOf" srcId="{DAA16332-CDEB-4004-96D7-FF12AEFB9EA9}" destId="{79BD8702-E1F9-4EB5-B818-73A44B55C4DB}" srcOrd="2" destOrd="0" presId="urn:microsoft.com/office/officeart/2018/5/layout/IconCircleLabelList"/>
    <dgm:cxn modelId="{7B0A6EF0-890A-F742-AC37-E83F7A89DAF3}" type="presParOf" srcId="{DAA16332-CDEB-4004-96D7-FF12AEFB9EA9}" destId="{6DE1476B-6FB7-4158-8AFB-939DCAC836E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25FA2D-E74A-7D4E-BD1B-371401AD3E0A}">
      <dsp:nvSpPr>
        <dsp:cNvPr id="0" name=""/>
        <dsp:cNvSpPr/>
      </dsp:nvSpPr>
      <dsp:spPr>
        <a:xfrm>
          <a:off x="2103120" y="2007"/>
          <a:ext cx="8412480" cy="1040029"/>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225" tIns="264167" rIns="163225" bIns="264167" numCol="1" spcCol="1270" anchor="ctr" anchorCtr="0">
          <a:noAutofit/>
        </a:bodyPr>
        <a:lstStyle/>
        <a:p>
          <a:pPr marL="0" lvl="0" indent="0" algn="l" defTabSz="1066800">
            <a:lnSpc>
              <a:spcPct val="90000"/>
            </a:lnSpc>
            <a:spcBef>
              <a:spcPct val="0"/>
            </a:spcBef>
            <a:spcAft>
              <a:spcPct val="35000"/>
            </a:spcAft>
            <a:buNone/>
          </a:pPr>
          <a:r>
            <a:rPr lang="tr-TR" sz="2400" kern="1200" dirty="0" err="1">
              <a:solidFill>
                <a:schemeClr val="dk1"/>
              </a:solidFill>
              <a:latin typeface="Calibri"/>
              <a:ea typeface="Calibri"/>
              <a:cs typeface="Calibri"/>
              <a:sym typeface="Calibri"/>
            </a:rPr>
            <a:t>the</a:t>
          </a:r>
          <a:r>
            <a:rPr lang="tr-TR" sz="2400" kern="1200" dirty="0">
              <a:solidFill>
                <a:schemeClr val="dk1"/>
              </a:solidFill>
              <a:latin typeface="Calibri"/>
              <a:ea typeface="Calibri"/>
              <a:cs typeface="Calibri"/>
              <a:sym typeface="Calibri"/>
            </a:rPr>
            <a:t> </a:t>
          </a:r>
          <a:r>
            <a:rPr lang="tr-TR" sz="2400" kern="1200" dirty="0" err="1">
              <a:solidFill>
                <a:schemeClr val="dk1"/>
              </a:solidFill>
              <a:latin typeface="Calibri"/>
              <a:ea typeface="Calibri"/>
              <a:cs typeface="Calibri"/>
              <a:sym typeface="Calibri"/>
            </a:rPr>
            <a:t>importance</a:t>
          </a:r>
          <a:r>
            <a:rPr lang="tr-TR" sz="2400" kern="1200" dirty="0">
              <a:solidFill>
                <a:schemeClr val="dk1"/>
              </a:solidFill>
              <a:latin typeface="Calibri"/>
              <a:ea typeface="Calibri"/>
              <a:cs typeface="Calibri"/>
              <a:sym typeface="Calibri"/>
            </a:rPr>
            <a:t> of </a:t>
          </a:r>
          <a:r>
            <a:rPr lang="en-GB" sz="2400" kern="1200" dirty="0">
              <a:solidFill>
                <a:schemeClr val="dk1"/>
              </a:solidFill>
              <a:latin typeface="Calibri"/>
              <a:cs typeface="Calibri"/>
              <a:sym typeface="Calibri"/>
            </a:rPr>
            <a:t>Recombinant protein production (RPP)</a:t>
          </a:r>
          <a:endParaRPr lang="en-US" sz="2400" kern="1200" dirty="0"/>
        </a:p>
      </dsp:txBody>
      <dsp:txXfrm>
        <a:off x="2103120" y="2007"/>
        <a:ext cx="8412480" cy="1040029"/>
      </dsp:txXfrm>
    </dsp:sp>
    <dsp:sp modelId="{C9CBE89E-5935-6343-A13D-FFD1BFA17121}">
      <dsp:nvSpPr>
        <dsp:cNvPr id="0" name=""/>
        <dsp:cNvSpPr/>
      </dsp:nvSpPr>
      <dsp:spPr>
        <a:xfrm>
          <a:off x="0" y="2007"/>
          <a:ext cx="2103120" cy="104002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1290" tIns="102732" rIns="111290" bIns="102732" numCol="1" spcCol="1270" anchor="ctr" anchorCtr="0">
          <a:noAutofit/>
        </a:bodyPr>
        <a:lstStyle/>
        <a:p>
          <a:pPr marL="0" lvl="0" indent="0" algn="ctr" defTabSz="1244600">
            <a:lnSpc>
              <a:spcPct val="90000"/>
            </a:lnSpc>
            <a:spcBef>
              <a:spcPct val="0"/>
            </a:spcBef>
            <a:spcAft>
              <a:spcPct val="35000"/>
            </a:spcAft>
            <a:buNone/>
          </a:pPr>
          <a:r>
            <a:rPr lang="en-GB" sz="2800" kern="1200" dirty="0"/>
            <a:t>Identify</a:t>
          </a:r>
          <a:endParaRPr lang="en-US" sz="2800" kern="1200" dirty="0"/>
        </a:p>
      </dsp:txBody>
      <dsp:txXfrm>
        <a:off x="0" y="2007"/>
        <a:ext cx="2103120" cy="1040029"/>
      </dsp:txXfrm>
    </dsp:sp>
    <dsp:sp modelId="{BDC6E74F-B6D4-1846-946F-8F6300378CE0}">
      <dsp:nvSpPr>
        <dsp:cNvPr id="0" name=""/>
        <dsp:cNvSpPr/>
      </dsp:nvSpPr>
      <dsp:spPr>
        <a:xfrm>
          <a:off x="2103120" y="1104438"/>
          <a:ext cx="8412480" cy="1040029"/>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225" tIns="264167" rIns="163225" bIns="264167" numCol="1" spcCol="1270" anchor="ctr" anchorCtr="0">
          <a:noAutofit/>
        </a:bodyPr>
        <a:lstStyle/>
        <a:p>
          <a:pPr marL="0" lvl="0" indent="0" algn="l" defTabSz="1066800">
            <a:lnSpc>
              <a:spcPct val="90000"/>
            </a:lnSpc>
            <a:spcBef>
              <a:spcPct val="0"/>
            </a:spcBef>
            <a:spcAft>
              <a:spcPct val="35000"/>
            </a:spcAft>
            <a:buNone/>
          </a:pPr>
          <a:r>
            <a:rPr lang="tr-TR" sz="2400" kern="1200" dirty="0" err="1">
              <a:solidFill>
                <a:schemeClr val="dk1"/>
              </a:solidFill>
              <a:latin typeface="Arial" panose="020B0604020202020204" pitchFamily="34" charset="0"/>
              <a:ea typeface="Calibri"/>
              <a:cs typeface="Arial" panose="020B0604020202020204" pitchFamily="34" charset="0"/>
              <a:sym typeface="Calibri"/>
            </a:rPr>
            <a:t>the</a:t>
          </a:r>
          <a:r>
            <a:rPr lang="tr-TR" sz="2400" kern="1200" dirty="0">
              <a:solidFill>
                <a:schemeClr val="dk1"/>
              </a:solidFill>
              <a:latin typeface="Arial" panose="020B0604020202020204" pitchFamily="34" charset="0"/>
              <a:ea typeface="Times New Roman"/>
              <a:cs typeface="Arial" panose="020B0604020202020204" pitchFamily="34" charset="0"/>
              <a:sym typeface="Times New Roman"/>
            </a:rPr>
            <a:t> </a:t>
          </a:r>
          <a:r>
            <a:rPr lang="tr-TR" sz="2400" kern="1200" dirty="0" err="1">
              <a:solidFill>
                <a:schemeClr val="dk1"/>
              </a:solidFill>
              <a:latin typeface="Arial" panose="020B0604020202020204" pitchFamily="34" charset="0"/>
              <a:ea typeface="Times New Roman"/>
              <a:cs typeface="Arial" panose="020B0604020202020204" pitchFamily="34" charset="0"/>
              <a:sym typeface="Times New Roman"/>
            </a:rPr>
            <a:t>key</a:t>
          </a:r>
          <a:r>
            <a:rPr lang="tr-TR" sz="2400" kern="1200" dirty="0">
              <a:solidFill>
                <a:schemeClr val="dk1"/>
              </a:solidFill>
              <a:latin typeface="Arial" panose="020B0604020202020204" pitchFamily="34" charset="0"/>
              <a:ea typeface="Times New Roman"/>
              <a:cs typeface="Arial" panose="020B0604020202020204" pitchFamily="34" charset="0"/>
              <a:sym typeface="Times New Roman"/>
            </a:rPr>
            <a:t> </a:t>
          </a:r>
          <a:r>
            <a:rPr lang="tr-TR" sz="2400" kern="1200" dirty="0" err="1">
              <a:solidFill>
                <a:schemeClr val="dk1"/>
              </a:solidFill>
              <a:latin typeface="Arial" panose="020B0604020202020204" pitchFamily="34" charset="0"/>
              <a:ea typeface="Times New Roman"/>
              <a:cs typeface="Arial" panose="020B0604020202020204" pitchFamily="34" charset="0"/>
              <a:sym typeface="Times New Roman"/>
            </a:rPr>
            <a:t>principles</a:t>
          </a:r>
          <a:r>
            <a:rPr lang="tr-TR" sz="2400" kern="1200" dirty="0">
              <a:solidFill>
                <a:schemeClr val="dk1"/>
              </a:solidFill>
              <a:latin typeface="Arial" panose="020B0604020202020204" pitchFamily="34" charset="0"/>
              <a:ea typeface="Times New Roman"/>
              <a:cs typeface="Arial" panose="020B0604020202020204" pitchFamily="34" charset="0"/>
              <a:sym typeface="Times New Roman"/>
            </a:rPr>
            <a:t> of RPP</a:t>
          </a:r>
          <a:endParaRPr lang="en-US" sz="2400" kern="1200" dirty="0">
            <a:latin typeface="Arial" panose="020B0604020202020204" pitchFamily="34" charset="0"/>
            <a:cs typeface="Arial" panose="020B0604020202020204" pitchFamily="34" charset="0"/>
          </a:endParaRPr>
        </a:p>
      </dsp:txBody>
      <dsp:txXfrm>
        <a:off x="2103120" y="1104438"/>
        <a:ext cx="8412480" cy="1040029"/>
      </dsp:txXfrm>
    </dsp:sp>
    <dsp:sp modelId="{AC510A82-E587-8543-8BFD-28FFCB074CA6}">
      <dsp:nvSpPr>
        <dsp:cNvPr id="0" name=""/>
        <dsp:cNvSpPr/>
      </dsp:nvSpPr>
      <dsp:spPr>
        <a:xfrm>
          <a:off x="0" y="1104438"/>
          <a:ext cx="2103120" cy="104002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1290" tIns="102732" rIns="111290" bIns="102732" numCol="1" spcCol="1270" anchor="ctr" anchorCtr="0">
          <a:noAutofit/>
        </a:bodyPr>
        <a:lstStyle/>
        <a:p>
          <a:pPr marL="0" lvl="0" indent="0" algn="ctr" defTabSz="1244600">
            <a:lnSpc>
              <a:spcPct val="90000"/>
            </a:lnSpc>
            <a:spcBef>
              <a:spcPct val="0"/>
            </a:spcBef>
            <a:spcAft>
              <a:spcPct val="35000"/>
            </a:spcAft>
            <a:buNone/>
          </a:pPr>
          <a:r>
            <a:rPr lang="en-GB" sz="2800" kern="1200" dirty="0"/>
            <a:t>Recall</a:t>
          </a:r>
          <a:endParaRPr lang="en-US" sz="2800" kern="1200" dirty="0"/>
        </a:p>
      </dsp:txBody>
      <dsp:txXfrm>
        <a:off x="0" y="1104438"/>
        <a:ext cx="2103120" cy="1040029"/>
      </dsp:txXfrm>
    </dsp:sp>
    <dsp:sp modelId="{E00A0424-BC3E-E844-AC31-E90C7515775F}">
      <dsp:nvSpPr>
        <dsp:cNvPr id="0" name=""/>
        <dsp:cNvSpPr/>
      </dsp:nvSpPr>
      <dsp:spPr>
        <a:xfrm>
          <a:off x="2103120" y="2206869"/>
          <a:ext cx="8412480" cy="1040029"/>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225" tIns="264167" rIns="163225" bIns="264167" numCol="1" spcCol="1270" anchor="ctr" anchorCtr="0">
          <a:noAutofit/>
        </a:bodyPr>
        <a:lstStyle/>
        <a:p>
          <a:pPr marL="0" lvl="0" indent="0" algn="l" defTabSz="1066800">
            <a:lnSpc>
              <a:spcPct val="90000"/>
            </a:lnSpc>
            <a:spcBef>
              <a:spcPct val="0"/>
            </a:spcBef>
            <a:spcAft>
              <a:spcPct val="35000"/>
            </a:spcAft>
            <a:buNone/>
          </a:pPr>
          <a:r>
            <a:rPr lang="tr-TR" sz="2400" kern="1200" dirty="0" err="1">
              <a:solidFill>
                <a:schemeClr val="dk1"/>
              </a:solidFill>
              <a:latin typeface="Calibri"/>
              <a:ea typeface="Calibri"/>
              <a:cs typeface="Calibri"/>
              <a:sym typeface="Calibri"/>
            </a:rPr>
            <a:t>the</a:t>
          </a:r>
          <a:r>
            <a:rPr lang="tr-TR" sz="2400" kern="1200" dirty="0">
              <a:solidFill>
                <a:schemeClr val="dk1"/>
              </a:solidFill>
              <a:latin typeface="Calibri"/>
              <a:ea typeface="Calibri"/>
              <a:cs typeface="Calibri"/>
              <a:sym typeface="Calibri"/>
            </a:rPr>
            <a:t> RPP </a:t>
          </a:r>
          <a:r>
            <a:rPr lang="tr-TR" sz="2400" kern="1200" dirty="0" err="1">
              <a:solidFill>
                <a:schemeClr val="dk1"/>
              </a:solidFill>
              <a:latin typeface="Calibri"/>
              <a:ea typeface="Calibri"/>
              <a:cs typeface="Calibri"/>
              <a:sym typeface="Calibri"/>
            </a:rPr>
            <a:t>process</a:t>
          </a:r>
          <a:r>
            <a:rPr lang="tr-TR" sz="2400" kern="1200" dirty="0">
              <a:solidFill>
                <a:schemeClr val="dk1"/>
              </a:solidFill>
              <a:latin typeface="Calibri"/>
              <a:ea typeface="Calibri"/>
              <a:cs typeface="Calibri"/>
              <a:sym typeface="Calibri"/>
            </a:rPr>
            <a:t> </a:t>
          </a:r>
          <a:r>
            <a:rPr lang="tr-TR" sz="2400" kern="1200" dirty="0" err="1">
              <a:solidFill>
                <a:schemeClr val="dk1"/>
              </a:solidFill>
              <a:latin typeface="Calibri"/>
              <a:ea typeface="Calibri"/>
              <a:cs typeface="Calibri"/>
              <a:sym typeface="Calibri"/>
            </a:rPr>
            <a:t>from</a:t>
          </a:r>
          <a:r>
            <a:rPr lang="tr-TR" sz="2400" kern="1200" dirty="0">
              <a:solidFill>
                <a:schemeClr val="dk1"/>
              </a:solidFill>
              <a:latin typeface="Calibri"/>
              <a:ea typeface="Calibri"/>
              <a:cs typeface="Calibri"/>
              <a:sym typeface="Calibri"/>
            </a:rPr>
            <a:t> </a:t>
          </a:r>
          <a:r>
            <a:rPr lang="tr-TR" sz="2400" kern="1200" dirty="0" err="1">
              <a:solidFill>
                <a:schemeClr val="dk1"/>
              </a:solidFill>
              <a:latin typeface="Calibri"/>
              <a:ea typeface="Calibri"/>
              <a:cs typeface="Calibri"/>
              <a:sym typeface="Calibri"/>
            </a:rPr>
            <a:t>vector</a:t>
          </a:r>
          <a:r>
            <a:rPr lang="tr-TR" sz="2400" kern="1200" dirty="0">
              <a:solidFill>
                <a:schemeClr val="dk1"/>
              </a:solidFill>
              <a:latin typeface="Calibri"/>
              <a:ea typeface="Calibri"/>
              <a:cs typeface="Calibri"/>
              <a:sym typeface="Calibri"/>
            </a:rPr>
            <a:t> </a:t>
          </a:r>
          <a:r>
            <a:rPr lang="tr-TR" sz="2400" kern="1200" dirty="0" err="1">
              <a:solidFill>
                <a:schemeClr val="dk1"/>
              </a:solidFill>
              <a:latin typeface="Calibri"/>
              <a:ea typeface="Calibri"/>
              <a:cs typeface="Calibri"/>
              <a:sym typeface="Calibri"/>
            </a:rPr>
            <a:t>design</a:t>
          </a:r>
          <a:r>
            <a:rPr lang="tr-TR" sz="2400" kern="1200" dirty="0">
              <a:solidFill>
                <a:schemeClr val="dk1"/>
              </a:solidFill>
              <a:latin typeface="Calibri"/>
              <a:ea typeface="Calibri"/>
              <a:cs typeface="Calibri"/>
              <a:sym typeface="Calibri"/>
            </a:rPr>
            <a:t> </a:t>
          </a:r>
          <a:r>
            <a:rPr lang="tr-TR" sz="2400" kern="1200" dirty="0" err="1">
              <a:solidFill>
                <a:schemeClr val="dk1"/>
              </a:solidFill>
              <a:latin typeface="Calibri"/>
              <a:ea typeface="Calibri"/>
              <a:cs typeface="Calibri"/>
              <a:sym typeface="Calibri"/>
            </a:rPr>
            <a:t>to</a:t>
          </a:r>
          <a:r>
            <a:rPr lang="tr-TR" sz="2400" kern="1200" dirty="0">
              <a:solidFill>
                <a:schemeClr val="dk1"/>
              </a:solidFill>
              <a:latin typeface="Calibri"/>
              <a:ea typeface="Calibri"/>
              <a:cs typeface="Calibri"/>
              <a:sym typeface="Calibri"/>
            </a:rPr>
            <a:t> protein </a:t>
          </a:r>
          <a:r>
            <a:rPr lang="tr-TR" sz="2400" kern="1200" dirty="0" err="1">
              <a:solidFill>
                <a:schemeClr val="dk1"/>
              </a:solidFill>
              <a:latin typeface="Calibri"/>
              <a:ea typeface="Calibri"/>
              <a:cs typeface="Calibri"/>
              <a:sym typeface="Calibri"/>
            </a:rPr>
            <a:t>characterization</a:t>
          </a:r>
          <a:r>
            <a:rPr lang="tr-TR" sz="2400" kern="1200" dirty="0">
              <a:solidFill>
                <a:schemeClr val="dk1"/>
              </a:solidFill>
              <a:latin typeface="Calibri"/>
              <a:ea typeface="Calibri"/>
              <a:cs typeface="Calibri"/>
              <a:sym typeface="Calibri"/>
            </a:rPr>
            <a:t> </a:t>
          </a:r>
          <a:endParaRPr lang="en-US" sz="2400" kern="1200" dirty="0"/>
        </a:p>
      </dsp:txBody>
      <dsp:txXfrm>
        <a:off x="2103120" y="2206869"/>
        <a:ext cx="8412480" cy="1040029"/>
      </dsp:txXfrm>
    </dsp:sp>
    <dsp:sp modelId="{C449CAB9-7082-EB41-862B-8ADCC730F640}">
      <dsp:nvSpPr>
        <dsp:cNvPr id="0" name=""/>
        <dsp:cNvSpPr/>
      </dsp:nvSpPr>
      <dsp:spPr>
        <a:xfrm>
          <a:off x="0" y="2206869"/>
          <a:ext cx="2103120" cy="104002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1290" tIns="102732" rIns="111290" bIns="102732" numCol="1" spcCol="1270" anchor="ctr" anchorCtr="0">
          <a:noAutofit/>
        </a:bodyPr>
        <a:lstStyle/>
        <a:p>
          <a:pPr marL="0" lvl="0" indent="0" algn="ctr" defTabSz="1244600">
            <a:lnSpc>
              <a:spcPct val="90000"/>
            </a:lnSpc>
            <a:spcBef>
              <a:spcPct val="0"/>
            </a:spcBef>
            <a:spcAft>
              <a:spcPct val="35000"/>
            </a:spcAft>
            <a:buNone/>
          </a:pPr>
          <a:r>
            <a:rPr lang="en-GB" sz="2800" kern="1200" dirty="0"/>
            <a:t>Explain</a:t>
          </a:r>
          <a:endParaRPr lang="en-US" sz="2800" kern="1200" dirty="0"/>
        </a:p>
      </dsp:txBody>
      <dsp:txXfrm>
        <a:off x="0" y="2206869"/>
        <a:ext cx="2103120" cy="1040029"/>
      </dsp:txXfrm>
    </dsp:sp>
    <dsp:sp modelId="{E05D34C4-FFC2-224A-97ED-E0266FF9E4CC}">
      <dsp:nvSpPr>
        <dsp:cNvPr id="0" name=""/>
        <dsp:cNvSpPr/>
      </dsp:nvSpPr>
      <dsp:spPr>
        <a:xfrm>
          <a:off x="2103120" y="3309300"/>
          <a:ext cx="8412480" cy="1040029"/>
        </a:xfrm>
        <a:prstGeom prst="rect">
          <a:avLst/>
        </a:prstGeom>
        <a:solidFill>
          <a:srgbClr val="ED7D31">
            <a:tint val="40000"/>
            <a:alpha val="90000"/>
            <a:hueOff val="0"/>
            <a:satOff val="0"/>
            <a:lumOff val="0"/>
            <a:alphaOff val="0"/>
          </a:srgbClr>
        </a:solidFill>
        <a:ln w="6350" cap="flat" cmpd="sng" algn="ctr">
          <a:solidFill>
            <a:srgbClr val="ED7D31">
              <a:tint val="40000"/>
              <a:alpha val="90000"/>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225" tIns="264167" rIns="163225" bIns="264167" numCol="1" spcCol="1270" anchor="ctr" anchorCtr="0">
          <a:noAutofit/>
        </a:bodyPr>
        <a:lstStyle/>
        <a:p>
          <a:pPr marL="0" lvl="0" indent="0" algn="l" defTabSz="1066800">
            <a:lnSpc>
              <a:spcPct val="90000"/>
            </a:lnSpc>
            <a:spcBef>
              <a:spcPct val="0"/>
            </a:spcBef>
            <a:spcAft>
              <a:spcPct val="35000"/>
            </a:spcAft>
            <a:buNone/>
          </a:pPr>
          <a:r>
            <a:rPr lang="tr-TR" sz="2400" kern="1200" dirty="0" err="1">
              <a:solidFill>
                <a:schemeClr val="dk1"/>
              </a:solidFill>
              <a:latin typeface="+mn-lt"/>
              <a:ea typeface="Times New Roman"/>
              <a:cs typeface="Times New Roman"/>
              <a:sym typeface="Times New Roman"/>
            </a:rPr>
            <a:t>various</a:t>
          </a:r>
          <a:r>
            <a:rPr lang="tr-TR" sz="2400" kern="1200" dirty="0">
              <a:solidFill>
                <a:schemeClr val="dk1"/>
              </a:solidFill>
              <a:latin typeface="+mn-lt"/>
              <a:ea typeface="Times New Roman"/>
              <a:cs typeface="Times New Roman"/>
              <a:sym typeface="Times New Roman"/>
            </a:rPr>
            <a:t> </a:t>
          </a:r>
          <a:r>
            <a:rPr lang="tr-TR" sz="2400" kern="1200" dirty="0" err="1">
              <a:solidFill>
                <a:prstClr val="black"/>
              </a:solidFill>
              <a:latin typeface="+mn-lt"/>
              <a:ea typeface="Calibri"/>
              <a:cs typeface="Calibri"/>
              <a:sym typeface="Times New Roman"/>
            </a:rPr>
            <a:t>tools</a:t>
          </a:r>
          <a:r>
            <a:rPr lang="tr-TR" sz="2400" kern="1200" dirty="0">
              <a:solidFill>
                <a:schemeClr val="dk1"/>
              </a:solidFill>
              <a:latin typeface="+mn-lt"/>
              <a:ea typeface="Times New Roman"/>
              <a:cs typeface="Times New Roman"/>
              <a:sym typeface="Times New Roman"/>
            </a:rPr>
            <a:t> </a:t>
          </a:r>
          <a:r>
            <a:rPr lang="tr-TR" sz="2400" kern="1200" dirty="0" err="1">
              <a:solidFill>
                <a:schemeClr val="dk1"/>
              </a:solidFill>
              <a:latin typeface="+mn-lt"/>
              <a:ea typeface="Times New Roman"/>
              <a:cs typeface="Times New Roman"/>
              <a:sym typeface="Times New Roman"/>
            </a:rPr>
            <a:t>used</a:t>
          </a:r>
          <a:r>
            <a:rPr lang="tr-TR" sz="2400" kern="1200" dirty="0">
              <a:solidFill>
                <a:schemeClr val="dk1"/>
              </a:solidFill>
              <a:latin typeface="+mn-lt"/>
              <a:ea typeface="Times New Roman"/>
              <a:cs typeface="Times New Roman"/>
              <a:sym typeface="Times New Roman"/>
            </a:rPr>
            <a:t> </a:t>
          </a:r>
          <a:r>
            <a:rPr lang="tr-TR" sz="2400" kern="1200" dirty="0" err="1">
              <a:solidFill>
                <a:schemeClr val="dk1"/>
              </a:solidFill>
              <a:latin typeface="+mn-lt"/>
              <a:ea typeface="Times New Roman"/>
              <a:cs typeface="Times New Roman"/>
              <a:sym typeface="Times New Roman"/>
            </a:rPr>
            <a:t>for</a:t>
          </a:r>
          <a:r>
            <a:rPr lang="tr-TR" sz="2400" kern="1200" dirty="0">
              <a:solidFill>
                <a:schemeClr val="dk1"/>
              </a:solidFill>
              <a:latin typeface="+mn-lt"/>
              <a:ea typeface="Times New Roman"/>
              <a:cs typeface="Times New Roman"/>
              <a:sym typeface="Times New Roman"/>
            </a:rPr>
            <a:t> </a:t>
          </a:r>
          <a:r>
            <a:rPr lang="tr-TR" sz="2400" kern="1200" dirty="0" err="1">
              <a:solidFill>
                <a:schemeClr val="dk1"/>
              </a:solidFill>
              <a:latin typeface="+mn-lt"/>
              <a:ea typeface="Times New Roman"/>
              <a:cs typeface="Times New Roman"/>
              <a:sym typeface="Times New Roman"/>
            </a:rPr>
            <a:t>recombinant</a:t>
          </a:r>
          <a:r>
            <a:rPr lang="tr-TR" sz="2400" kern="1200" dirty="0">
              <a:solidFill>
                <a:schemeClr val="dk1"/>
              </a:solidFill>
              <a:latin typeface="+mn-lt"/>
              <a:ea typeface="Times New Roman"/>
              <a:cs typeface="Times New Roman"/>
              <a:sym typeface="Times New Roman"/>
            </a:rPr>
            <a:t> protein </a:t>
          </a:r>
          <a:r>
            <a:rPr lang="tr-TR" sz="2400" kern="1200" dirty="0" err="1">
              <a:solidFill>
                <a:schemeClr val="dk1"/>
              </a:solidFill>
              <a:latin typeface="+mn-lt"/>
              <a:ea typeface="Times New Roman"/>
              <a:cs typeface="Times New Roman"/>
              <a:sym typeface="Times New Roman"/>
            </a:rPr>
            <a:t>production</a:t>
          </a:r>
          <a:endParaRPr lang="en-US" sz="2400" kern="1200" dirty="0">
            <a:latin typeface="+mn-lt"/>
          </a:endParaRPr>
        </a:p>
      </dsp:txBody>
      <dsp:txXfrm>
        <a:off x="2103120" y="3309300"/>
        <a:ext cx="8412480" cy="1040029"/>
      </dsp:txXfrm>
    </dsp:sp>
    <dsp:sp modelId="{C1A4FA53-DEB2-CA4B-8588-D26CA574C737}">
      <dsp:nvSpPr>
        <dsp:cNvPr id="0" name=""/>
        <dsp:cNvSpPr/>
      </dsp:nvSpPr>
      <dsp:spPr>
        <a:xfrm>
          <a:off x="0" y="3309300"/>
          <a:ext cx="2103120" cy="1040029"/>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1290" tIns="102732" rIns="111290" bIns="102732" numCol="1" spcCol="1270" anchor="ctr" anchorCtr="0">
          <a:noAutofit/>
        </a:bodyPr>
        <a:lstStyle/>
        <a:p>
          <a:pPr marL="0" lvl="0" indent="0" algn="ctr" defTabSz="1244600">
            <a:lnSpc>
              <a:spcPct val="90000"/>
            </a:lnSpc>
            <a:spcBef>
              <a:spcPct val="0"/>
            </a:spcBef>
            <a:spcAft>
              <a:spcPct val="35000"/>
            </a:spcAft>
            <a:buNone/>
          </a:pPr>
          <a:r>
            <a:rPr lang="en-GB" sz="2800" kern="1200" dirty="0"/>
            <a:t>Interpret</a:t>
          </a:r>
        </a:p>
      </dsp:txBody>
      <dsp:txXfrm>
        <a:off x="0" y="3309300"/>
        <a:ext cx="2103120" cy="10400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B12975-473B-F94A-975F-5E237C4029A9}">
      <dsp:nvSpPr>
        <dsp:cNvPr id="0" name=""/>
        <dsp:cNvSpPr/>
      </dsp:nvSpPr>
      <dsp:spPr>
        <a:xfrm>
          <a:off x="2172111" y="1022106"/>
          <a:ext cx="2369328" cy="2369328"/>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tr-TR" sz="2600" b="1" kern="1200" dirty="0" err="1">
              <a:latin typeface="+mn-lt"/>
              <a:ea typeface="Times New Roman"/>
              <a:cs typeface="Times New Roman"/>
              <a:sym typeface="Times New Roman"/>
            </a:rPr>
            <a:t>The</a:t>
          </a:r>
          <a:r>
            <a:rPr lang="tr-TR" sz="2600" b="1" kern="1200" dirty="0">
              <a:latin typeface="+mn-lt"/>
              <a:ea typeface="Times New Roman"/>
              <a:cs typeface="Times New Roman"/>
              <a:sym typeface="Times New Roman"/>
            </a:rPr>
            <a:t> </a:t>
          </a:r>
          <a:r>
            <a:rPr lang="tr-TR" sz="2600" b="1" kern="1200" dirty="0" err="1">
              <a:latin typeface="+mn-lt"/>
              <a:ea typeface="Times New Roman"/>
              <a:cs typeface="Times New Roman"/>
              <a:sym typeface="Times New Roman"/>
            </a:rPr>
            <a:t>significance</a:t>
          </a:r>
          <a:r>
            <a:rPr lang="tr-TR" sz="2600" b="1" kern="1200" dirty="0">
              <a:latin typeface="+mn-lt"/>
              <a:ea typeface="Times New Roman"/>
              <a:cs typeface="Times New Roman"/>
              <a:sym typeface="Times New Roman"/>
            </a:rPr>
            <a:t> of RPP</a:t>
          </a:r>
          <a:endParaRPr lang="en-GB" sz="2600" kern="1200" dirty="0">
            <a:latin typeface="+mn-lt"/>
          </a:endParaRPr>
        </a:p>
      </dsp:txBody>
      <dsp:txXfrm>
        <a:off x="2519091" y="1369086"/>
        <a:ext cx="1675368" cy="1675368"/>
      </dsp:txXfrm>
    </dsp:sp>
    <dsp:sp modelId="{9F910B33-C779-5249-AC04-31A6927EE05E}">
      <dsp:nvSpPr>
        <dsp:cNvPr id="0" name=""/>
        <dsp:cNvSpPr/>
      </dsp:nvSpPr>
      <dsp:spPr>
        <a:xfrm>
          <a:off x="2764443" y="73099"/>
          <a:ext cx="1184664" cy="1184664"/>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latin typeface="+mn-lt"/>
            </a:rPr>
            <a:t>Pharma-ceuticals</a:t>
          </a:r>
        </a:p>
      </dsp:txBody>
      <dsp:txXfrm>
        <a:off x="2937933" y="246589"/>
        <a:ext cx="837684" cy="837684"/>
      </dsp:txXfrm>
    </dsp:sp>
    <dsp:sp modelId="{704ABB88-AB0D-684F-B5F3-377A03FA4141}">
      <dsp:nvSpPr>
        <dsp:cNvPr id="0" name=""/>
        <dsp:cNvSpPr/>
      </dsp:nvSpPr>
      <dsp:spPr>
        <a:xfrm>
          <a:off x="4230344" y="1138138"/>
          <a:ext cx="1184664" cy="1184664"/>
        </a:xfrm>
        <a:prstGeom prst="ellipse">
          <a:avLst/>
        </a:prstGeom>
        <a:solidFill>
          <a:schemeClr val="accent4">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latin typeface="+mn-lt"/>
            </a:rPr>
            <a:t>Diagnostic Testing</a:t>
          </a:r>
        </a:p>
      </dsp:txBody>
      <dsp:txXfrm>
        <a:off x="4403834" y="1311628"/>
        <a:ext cx="837684" cy="837684"/>
      </dsp:txXfrm>
    </dsp:sp>
    <dsp:sp modelId="{7A32D495-1729-7948-A91F-904B445A0F2F}">
      <dsp:nvSpPr>
        <dsp:cNvPr id="0" name=""/>
        <dsp:cNvSpPr/>
      </dsp:nvSpPr>
      <dsp:spPr>
        <a:xfrm>
          <a:off x="3670420" y="2861408"/>
          <a:ext cx="1184664" cy="1184664"/>
        </a:xfrm>
        <a:prstGeom prst="ellipse">
          <a:avLst/>
        </a:prstGeom>
        <a:solidFill>
          <a:schemeClr val="accent5">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latin typeface="+mn-lt"/>
            </a:rPr>
            <a:t>Food Industry</a:t>
          </a:r>
        </a:p>
      </dsp:txBody>
      <dsp:txXfrm>
        <a:off x="3843910" y="3034898"/>
        <a:ext cx="837684" cy="837684"/>
      </dsp:txXfrm>
    </dsp:sp>
    <dsp:sp modelId="{708E0DDC-1926-664A-8FB6-33B95F47352C}">
      <dsp:nvSpPr>
        <dsp:cNvPr id="0" name=""/>
        <dsp:cNvSpPr/>
      </dsp:nvSpPr>
      <dsp:spPr>
        <a:xfrm>
          <a:off x="1858467" y="2861408"/>
          <a:ext cx="1184664" cy="1184664"/>
        </a:xfrm>
        <a:prstGeom prst="ellipse">
          <a:avLst/>
        </a:prstGeom>
        <a:solidFill>
          <a:schemeClr val="accent6">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latin typeface="+mn-lt"/>
            </a:rPr>
            <a:t>Bio-remediation</a:t>
          </a:r>
        </a:p>
      </dsp:txBody>
      <dsp:txXfrm>
        <a:off x="2031957" y="3034898"/>
        <a:ext cx="837684" cy="837684"/>
      </dsp:txXfrm>
    </dsp:sp>
    <dsp:sp modelId="{D199B1A4-1B13-8F45-B5FF-13612583F1DA}">
      <dsp:nvSpPr>
        <dsp:cNvPr id="0" name=""/>
        <dsp:cNvSpPr/>
      </dsp:nvSpPr>
      <dsp:spPr>
        <a:xfrm>
          <a:off x="1298543" y="1138138"/>
          <a:ext cx="1184664" cy="1184664"/>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latin typeface="+mn-lt"/>
            </a:rPr>
            <a:t>Stability</a:t>
          </a:r>
        </a:p>
      </dsp:txBody>
      <dsp:txXfrm>
        <a:off x="1472033" y="1311628"/>
        <a:ext cx="837684" cy="8376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554E0-87A0-FE44-ABEC-EAF2ACF552C8}">
      <dsp:nvSpPr>
        <dsp:cNvPr id="0" name=""/>
        <dsp:cNvSpPr/>
      </dsp:nvSpPr>
      <dsp:spPr>
        <a:xfrm>
          <a:off x="4562065" y="1117"/>
          <a:ext cx="1391468" cy="139146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Media</a:t>
          </a:r>
        </a:p>
      </dsp:txBody>
      <dsp:txXfrm>
        <a:off x="4765841" y="204893"/>
        <a:ext cx="983916" cy="983916"/>
      </dsp:txXfrm>
    </dsp:sp>
    <dsp:sp modelId="{A7FAB194-2743-2D40-BC3E-E06866CD7787}">
      <dsp:nvSpPr>
        <dsp:cNvPr id="0" name=""/>
        <dsp:cNvSpPr/>
      </dsp:nvSpPr>
      <dsp:spPr>
        <a:xfrm rot="2700000">
          <a:off x="5804312" y="1194026"/>
          <a:ext cx="370944" cy="46962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5820609" y="1248606"/>
        <a:ext cx="259661" cy="281772"/>
      </dsp:txXfrm>
    </dsp:sp>
    <dsp:sp modelId="{BAD966E3-00E5-7C48-A7BC-A31F2C5062FF}">
      <dsp:nvSpPr>
        <dsp:cNvPr id="0" name=""/>
        <dsp:cNvSpPr/>
      </dsp:nvSpPr>
      <dsp:spPr>
        <a:xfrm>
          <a:off x="6040882" y="1479934"/>
          <a:ext cx="1391468" cy="1391468"/>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Production conditions</a:t>
          </a:r>
        </a:p>
      </dsp:txBody>
      <dsp:txXfrm>
        <a:off x="6244658" y="1683710"/>
        <a:ext cx="983916" cy="983916"/>
      </dsp:txXfrm>
    </dsp:sp>
    <dsp:sp modelId="{010D087A-4418-9D46-9702-6CEE68B4E6B6}">
      <dsp:nvSpPr>
        <dsp:cNvPr id="0" name=""/>
        <dsp:cNvSpPr/>
      </dsp:nvSpPr>
      <dsp:spPr>
        <a:xfrm rot="8100000">
          <a:off x="5819159" y="2672843"/>
          <a:ext cx="370944" cy="46962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rot="10800000">
        <a:off x="5914145" y="2727423"/>
        <a:ext cx="259661" cy="281772"/>
      </dsp:txXfrm>
    </dsp:sp>
    <dsp:sp modelId="{5F7D1842-5E41-774E-B1F8-A5925F0C80A2}">
      <dsp:nvSpPr>
        <dsp:cNvPr id="0" name=""/>
        <dsp:cNvSpPr/>
      </dsp:nvSpPr>
      <dsp:spPr>
        <a:xfrm>
          <a:off x="4562065" y="2958751"/>
          <a:ext cx="1391468" cy="139146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Scale-Up</a:t>
          </a:r>
        </a:p>
      </dsp:txBody>
      <dsp:txXfrm>
        <a:off x="4765841" y="3162527"/>
        <a:ext cx="983916" cy="983916"/>
      </dsp:txXfrm>
    </dsp:sp>
    <dsp:sp modelId="{5A0EA64D-2275-7543-8944-D94ADD5CB3F5}">
      <dsp:nvSpPr>
        <dsp:cNvPr id="0" name=""/>
        <dsp:cNvSpPr/>
      </dsp:nvSpPr>
      <dsp:spPr>
        <a:xfrm rot="13500000">
          <a:off x="4340342" y="2687690"/>
          <a:ext cx="370944" cy="46962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rot="10800000">
        <a:off x="4435328" y="2820958"/>
        <a:ext cx="259661" cy="281772"/>
      </dsp:txXfrm>
    </dsp:sp>
    <dsp:sp modelId="{6070D125-831D-A246-A238-377ED4D57E86}">
      <dsp:nvSpPr>
        <dsp:cNvPr id="0" name=""/>
        <dsp:cNvSpPr/>
      </dsp:nvSpPr>
      <dsp:spPr>
        <a:xfrm>
          <a:off x="3083248" y="1479934"/>
          <a:ext cx="1391468" cy="1391468"/>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Inoculum</a:t>
          </a:r>
        </a:p>
      </dsp:txBody>
      <dsp:txXfrm>
        <a:off x="3287024" y="1683710"/>
        <a:ext cx="983916" cy="983916"/>
      </dsp:txXfrm>
    </dsp:sp>
    <dsp:sp modelId="{8094BFC9-2F5B-F840-8F8B-560FEB140746}">
      <dsp:nvSpPr>
        <dsp:cNvPr id="0" name=""/>
        <dsp:cNvSpPr/>
      </dsp:nvSpPr>
      <dsp:spPr>
        <a:xfrm rot="18900000">
          <a:off x="4325495" y="1208873"/>
          <a:ext cx="370944" cy="46962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4341792" y="1342141"/>
        <a:ext cx="259661" cy="2817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94119-92A7-4FD9-B4BC-2EC7B1A9B25E}">
      <dsp:nvSpPr>
        <dsp:cNvPr id="0" name=""/>
        <dsp:cNvSpPr/>
      </dsp:nvSpPr>
      <dsp:spPr>
        <a:xfrm>
          <a:off x="5273" y="405780"/>
          <a:ext cx="670359" cy="6703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D59927-A3D4-4B1A-8079-5060E941953D}">
      <dsp:nvSpPr>
        <dsp:cNvPr id="0" name=""/>
        <dsp:cNvSpPr/>
      </dsp:nvSpPr>
      <dsp:spPr>
        <a:xfrm>
          <a:off x="5273" y="1199887"/>
          <a:ext cx="1915312" cy="287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GB" sz="1800" kern="1200"/>
            <a:t>Purification</a:t>
          </a:r>
        </a:p>
      </dsp:txBody>
      <dsp:txXfrm>
        <a:off x="5273" y="1199887"/>
        <a:ext cx="1915312" cy="287296"/>
      </dsp:txXfrm>
    </dsp:sp>
    <dsp:sp modelId="{98976212-4E6D-4B56-8223-ABAE4D959A81}">
      <dsp:nvSpPr>
        <dsp:cNvPr id="0" name=""/>
        <dsp:cNvSpPr/>
      </dsp:nvSpPr>
      <dsp:spPr>
        <a:xfrm>
          <a:off x="5273" y="1544740"/>
          <a:ext cx="1915312" cy="1738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GB" sz="1400" kern="1200" dirty="0"/>
            <a:t>Improving purification methods and </a:t>
          </a:r>
          <a:r>
            <a:rPr lang="en-GB" sz="1400" kern="1200" dirty="0" err="1"/>
            <a:t>chromotography</a:t>
          </a:r>
          <a:r>
            <a:rPr lang="en-GB" sz="1400" kern="1200" dirty="0"/>
            <a:t> techniques can increase protein purity and yield, resulting in higher overall production efficiency.</a:t>
          </a:r>
        </a:p>
      </dsp:txBody>
      <dsp:txXfrm>
        <a:off x="5273" y="1544740"/>
        <a:ext cx="1915312" cy="1738883"/>
      </dsp:txXfrm>
    </dsp:sp>
    <dsp:sp modelId="{5BB7814E-D719-499A-8F1C-7C2DC7D67187}">
      <dsp:nvSpPr>
        <dsp:cNvPr id="0" name=""/>
        <dsp:cNvSpPr/>
      </dsp:nvSpPr>
      <dsp:spPr>
        <a:xfrm>
          <a:off x="2255766" y="405780"/>
          <a:ext cx="670359" cy="6703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6E252D-F5CA-47A2-B205-F389DD416393}">
      <dsp:nvSpPr>
        <dsp:cNvPr id="0" name=""/>
        <dsp:cNvSpPr/>
      </dsp:nvSpPr>
      <dsp:spPr>
        <a:xfrm>
          <a:off x="2255766" y="1199887"/>
          <a:ext cx="1915312" cy="287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GB" sz="1800" kern="1200"/>
            <a:t>Process Robustness</a:t>
          </a:r>
        </a:p>
      </dsp:txBody>
      <dsp:txXfrm>
        <a:off x="2255766" y="1199887"/>
        <a:ext cx="1915312" cy="287296"/>
      </dsp:txXfrm>
    </dsp:sp>
    <dsp:sp modelId="{711B691D-A329-419B-8ADF-D122F3EE36D3}">
      <dsp:nvSpPr>
        <dsp:cNvPr id="0" name=""/>
        <dsp:cNvSpPr/>
      </dsp:nvSpPr>
      <dsp:spPr>
        <a:xfrm>
          <a:off x="2255766" y="1544740"/>
          <a:ext cx="1915312" cy="1738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GB" sz="1400" kern="1200"/>
            <a:t>Enhancing process robustness through optimized buffer systems and improved resin selection can lead more consistent and reproducible protein production.</a:t>
          </a:r>
          <a:endParaRPr lang="en-GB" sz="1400" kern="1200" dirty="0"/>
        </a:p>
      </dsp:txBody>
      <dsp:txXfrm>
        <a:off x="2255766" y="1544740"/>
        <a:ext cx="1915312" cy="1738883"/>
      </dsp:txXfrm>
    </dsp:sp>
    <dsp:sp modelId="{1B5458CD-84A8-4A44-A378-2080C9FD122F}">
      <dsp:nvSpPr>
        <dsp:cNvPr id="0" name=""/>
        <dsp:cNvSpPr/>
      </dsp:nvSpPr>
      <dsp:spPr>
        <a:xfrm>
          <a:off x="4506258" y="405780"/>
          <a:ext cx="670359" cy="6703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E30157-C1B0-44F0-A182-FE04B4BD1E3F}">
      <dsp:nvSpPr>
        <dsp:cNvPr id="0" name=""/>
        <dsp:cNvSpPr/>
      </dsp:nvSpPr>
      <dsp:spPr>
        <a:xfrm>
          <a:off x="4506258" y="1199887"/>
          <a:ext cx="1915312" cy="287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tr-TR" sz="1800" kern="1200">
              <a:latin typeface="Calibri"/>
              <a:ea typeface="Calibri"/>
              <a:cs typeface="Calibri"/>
              <a:sym typeface="Calibri"/>
            </a:rPr>
            <a:t>Scale-Up</a:t>
          </a:r>
          <a:endParaRPr lang="en-GB" sz="1800" b="0" i="0" u="none" strike="noStrike" kern="1200" cap="none">
            <a:latin typeface="+mn-lt"/>
            <a:ea typeface="+mn-ea"/>
            <a:cs typeface="+mn-cs"/>
            <a:sym typeface="Calibri"/>
          </a:endParaRPr>
        </a:p>
      </dsp:txBody>
      <dsp:txXfrm>
        <a:off x="4506258" y="1199887"/>
        <a:ext cx="1915312" cy="287296"/>
      </dsp:txXfrm>
    </dsp:sp>
    <dsp:sp modelId="{A5FEDF73-5BE0-44BE-9FF3-0FA96133B70E}">
      <dsp:nvSpPr>
        <dsp:cNvPr id="0" name=""/>
        <dsp:cNvSpPr/>
      </dsp:nvSpPr>
      <dsp:spPr>
        <a:xfrm>
          <a:off x="4506258" y="1544740"/>
          <a:ext cx="1915312" cy="1738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tr-TR" sz="1400" b="0" i="0" u="none" strike="noStrike" kern="1200" cap="none">
              <a:latin typeface="Calibri"/>
              <a:ea typeface="Calibri"/>
              <a:cs typeface="Calibri"/>
              <a:sym typeface="Calibri"/>
            </a:rPr>
            <a:t>Developing effective scale-up strategies ensures smooth and efficient transition from small-scale to large-scale production, meeting the demand for commercial quantities of protein.</a:t>
          </a:r>
        </a:p>
      </dsp:txBody>
      <dsp:txXfrm>
        <a:off x="4506258" y="1544740"/>
        <a:ext cx="1915312" cy="1738883"/>
      </dsp:txXfrm>
    </dsp:sp>
    <dsp:sp modelId="{6468C92B-95C0-40BE-B6D3-16D19A13C001}">
      <dsp:nvSpPr>
        <dsp:cNvPr id="0" name=""/>
        <dsp:cNvSpPr/>
      </dsp:nvSpPr>
      <dsp:spPr>
        <a:xfrm>
          <a:off x="6756750" y="405780"/>
          <a:ext cx="670359" cy="6703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D84EFC-B6CE-4A5B-A546-8FD2DD8835B4}">
      <dsp:nvSpPr>
        <dsp:cNvPr id="0" name=""/>
        <dsp:cNvSpPr/>
      </dsp:nvSpPr>
      <dsp:spPr>
        <a:xfrm>
          <a:off x="6756750" y="1199887"/>
          <a:ext cx="1915312" cy="287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tr-TR" sz="1800" kern="1200">
              <a:latin typeface="Times New Roman"/>
              <a:ea typeface="Times New Roman"/>
              <a:cs typeface="Times New Roman"/>
              <a:sym typeface="Times New Roman"/>
            </a:rPr>
            <a:t>Process Economics</a:t>
          </a:r>
          <a:endParaRPr lang="tr-TR" sz="1800" b="0" i="0" u="none" strike="noStrike" kern="1200" cap="none">
            <a:latin typeface="Times New Roman"/>
            <a:ea typeface="Times New Roman"/>
            <a:cs typeface="Times New Roman"/>
            <a:sym typeface="Times New Roman"/>
          </a:endParaRPr>
        </a:p>
      </dsp:txBody>
      <dsp:txXfrm>
        <a:off x="6756750" y="1199887"/>
        <a:ext cx="1915312" cy="287296"/>
      </dsp:txXfrm>
    </dsp:sp>
    <dsp:sp modelId="{D2467D04-607A-480E-B625-97819D94F616}">
      <dsp:nvSpPr>
        <dsp:cNvPr id="0" name=""/>
        <dsp:cNvSpPr/>
      </dsp:nvSpPr>
      <dsp:spPr>
        <a:xfrm>
          <a:off x="6756750" y="1544740"/>
          <a:ext cx="1915312" cy="1738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tr-TR" sz="1400" b="0" i="0" u="none" strike="noStrike" kern="1200" cap="none">
              <a:latin typeface="Times New Roman"/>
              <a:ea typeface="Times New Roman"/>
              <a:cs typeface="Times New Roman"/>
              <a:sym typeface="Times New Roman"/>
            </a:rPr>
            <a:t>Identifying cost-effective approaches, such as reducing expensive reagents or improving pocess yield, can lead to more economically viable protein production</a:t>
          </a:r>
          <a:r>
            <a:rPr lang="tr-TR" sz="1400" b="0" i="0" u="none" strike="noStrike" kern="1200" cap="none">
              <a:latin typeface="Calibri"/>
              <a:ea typeface="Calibri"/>
              <a:cs typeface="Calibri"/>
              <a:sym typeface="Calibri"/>
            </a:rPr>
            <a:t>.</a:t>
          </a:r>
        </a:p>
      </dsp:txBody>
      <dsp:txXfrm>
        <a:off x="6756750" y="1544740"/>
        <a:ext cx="1915312" cy="1738883"/>
      </dsp:txXfrm>
    </dsp:sp>
    <dsp:sp modelId="{8DD04529-08D6-424A-9A78-17685A84D4C6}">
      <dsp:nvSpPr>
        <dsp:cNvPr id="0" name=""/>
        <dsp:cNvSpPr/>
      </dsp:nvSpPr>
      <dsp:spPr>
        <a:xfrm>
          <a:off x="9007242" y="405780"/>
          <a:ext cx="670359" cy="67035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F10718-C607-44CD-923F-6317D4F072AD}">
      <dsp:nvSpPr>
        <dsp:cNvPr id="0" name=""/>
        <dsp:cNvSpPr/>
      </dsp:nvSpPr>
      <dsp:spPr>
        <a:xfrm>
          <a:off x="9007242" y="1199887"/>
          <a:ext cx="1915312" cy="287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tr-TR" sz="1800" kern="1200">
              <a:latin typeface="Times New Roman"/>
              <a:ea typeface="Times New Roman"/>
              <a:cs typeface="Times New Roman"/>
              <a:sym typeface="Times New Roman"/>
            </a:rPr>
            <a:t>Quality Control</a:t>
          </a:r>
        </a:p>
      </dsp:txBody>
      <dsp:txXfrm>
        <a:off x="9007242" y="1199887"/>
        <a:ext cx="1915312" cy="287296"/>
      </dsp:txXfrm>
    </dsp:sp>
    <dsp:sp modelId="{10E54370-C689-4B87-B734-57C950860463}">
      <dsp:nvSpPr>
        <dsp:cNvPr id="0" name=""/>
        <dsp:cNvSpPr/>
      </dsp:nvSpPr>
      <dsp:spPr>
        <a:xfrm>
          <a:off x="9007242" y="1544740"/>
          <a:ext cx="1915312" cy="1738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tr-TR" sz="1400" b="0" i="0" u="none" strike="noStrike" kern="1200" cap="none">
              <a:latin typeface="Times New Roman"/>
              <a:ea typeface="Times New Roman"/>
              <a:cs typeface="Times New Roman"/>
              <a:sym typeface="Times New Roman"/>
            </a:rPr>
            <a:t>Stringent quality control measures and analyticl techniques help monitor protein quality throughout the production process, ensuring the final product meets required standards</a:t>
          </a:r>
          <a:r>
            <a:rPr lang="tr-TR" sz="1400" b="0" i="0" u="none" strike="noStrike" kern="1200" cap="none">
              <a:latin typeface="Calibri"/>
              <a:ea typeface="Calibri"/>
              <a:cs typeface="Calibri"/>
              <a:sym typeface="Calibri"/>
            </a:rPr>
            <a:t>.</a:t>
          </a:r>
          <a:endParaRPr lang="tr-TR" sz="1400" kern="1200"/>
        </a:p>
      </dsp:txBody>
      <dsp:txXfrm>
        <a:off x="9007242" y="1544740"/>
        <a:ext cx="1915312" cy="17388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9F55A1-2D26-F045-9D51-EADF2506D072}">
      <dsp:nvSpPr>
        <dsp:cNvPr id="0" name=""/>
        <dsp:cNvSpPr/>
      </dsp:nvSpPr>
      <dsp:spPr>
        <a:xfrm>
          <a:off x="975885" y="781045"/>
          <a:ext cx="5213302" cy="5213302"/>
        </a:xfrm>
        <a:prstGeom prst="blockArc">
          <a:avLst>
            <a:gd name="adj1" fmla="val 11880000"/>
            <a:gd name="adj2" fmla="val 16200000"/>
            <a:gd name="adj3" fmla="val 464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EE23991-2C6A-8A44-A639-8FD30EC84030}">
      <dsp:nvSpPr>
        <dsp:cNvPr id="0" name=""/>
        <dsp:cNvSpPr/>
      </dsp:nvSpPr>
      <dsp:spPr>
        <a:xfrm>
          <a:off x="975885" y="781045"/>
          <a:ext cx="5213302" cy="5213302"/>
        </a:xfrm>
        <a:prstGeom prst="blockArc">
          <a:avLst>
            <a:gd name="adj1" fmla="val 7560000"/>
            <a:gd name="adj2" fmla="val 11880000"/>
            <a:gd name="adj3" fmla="val 464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767F415-9FA8-B346-84E7-927BFE57A7E7}">
      <dsp:nvSpPr>
        <dsp:cNvPr id="0" name=""/>
        <dsp:cNvSpPr/>
      </dsp:nvSpPr>
      <dsp:spPr>
        <a:xfrm>
          <a:off x="975885" y="781045"/>
          <a:ext cx="5213302" cy="5213302"/>
        </a:xfrm>
        <a:prstGeom prst="blockArc">
          <a:avLst>
            <a:gd name="adj1" fmla="val 3240000"/>
            <a:gd name="adj2" fmla="val 7560000"/>
            <a:gd name="adj3" fmla="val 464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EFFB879-0C44-3245-B649-B7A83D297978}">
      <dsp:nvSpPr>
        <dsp:cNvPr id="0" name=""/>
        <dsp:cNvSpPr/>
      </dsp:nvSpPr>
      <dsp:spPr>
        <a:xfrm>
          <a:off x="975885" y="781045"/>
          <a:ext cx="5213302" cy="5213302"/>
        </a:xfrm>
        <a:prstGeom prst="blockArc">
          <a:avLst>
            <a:gd name="adj1" fmla="val 20520000"/>
            <a:gd name="adj2" fmla="val 3240000"/>
            <a:gd name="adj3" fmla="val 464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94D6682-AA00-944C-9AAF-9C007B44259D}">
      <dsp:nvSpPr>
        <dsp:cNvPr id="0" name=""/>
        <dsp:cNvSpPr/>
      </dsp:nvSpPr>
      <dsp:spPr>
        <a:xfrm>
          <a:off x="975885" y="781045"/>
          <a:ext cx="5213302" cy="5213302"/>
        </a:xfrm>
        <a:prstGeom prst="blockArc">
          <a:avLst>
            <a:gd name="adj1" fmla="val 16200000"/>
            <a:gd name="adj2" fmla="val 20520000"/>
            <a:gd name="adj3" fmla="val 464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A79C20B-6CAA-3C4F-A5C6-24A51BE38098}">
      <dsp:nvSpPr>
        <dsp:cNvPr id="0" name=""/>
        <dsp:cNvSpPr/>
      </dsp:nvSpPr>
      <dsp:spPr>
        <a:xfrm>
          <a:off x="2382527" y="2187686"/>
          <a:ext cx="2400019" cy="240001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Clr>
              <a:schemeClr val="dk1"/>
            </a:buClr>
            <a:buSzPts val="1200"/>
            <a:buFont typeface="Arial" panose="020B0604020202020204" pitchFamily="34" charset="0"/>
            <a:buNone/>
          </a:pPr>
          <a:r>
            <a:rPr lang="en-GB" sz="2600" kern="1200">
              <a:latin typeface="+mn-lt"/>
              <a:ea typeface="Times New Roman"/>
              <a:cs typeface="Times New Roman"/>
              <a:sym typeface="Times New Roman"/>
            </a:rPr>
            <a:t>Spectro-photometric analysis</a:t>
          </a:r>
          <a:endParaRPr lang="en-GB" sz="2600" kern="1200">
            <a:latin typeface="+mn-lt"/>
          </a:endParaRPr>
        </a:p>
      </dsp:txBody>
      <dsp:txXfrm>
        <a:off x="2734002" y="2539161"/>
        <a:ext cx="1697069" cy="1697069"/>
      </dsp:txXfrm>
    </dsp:sp>
    <dsp:sp modelId="{80FF6045-566B-B344-A58D-AF6D00B16AA5}">
      <dsp:nvSpPr>
        <dsp:cNvPr id="0" name=""/>
        <dsp:cNvSpPr/>
      </dsp:nvSpPr>
      <dsp:spPr>
        <a:xfrm>
          <a:off x="2742530" y="1518"/>
          <a:ext cx="1680013" cy="1680013"/>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latin typeface="+mn-lt"/>
              <a:ea typeface="Times New Roman"/>
              <a:cs typeface="Times New Roman"/>
              <a:sym typeface="Times New Roman"/>
            </a:rPr>
            <a:t>Enzyme Activity Assay </a:t>
          </a:r>
        </a:p>
      </dsp:txBody>
      <dsp:txXfrm>
        <a:off x="2988562" y="247550"/>
        <a:ext cx="1187949" cy="1187949"/>
      </dsp:txXfrm>
    </dsp:sp>
    <dsp:sp modelId="{2C0D0CAB-9469-CB49-8C16-84B5CB138ABC}">
      <dsp:nvSpPr>
        <dsp:cNvPr id="0" name=""/>
        <dsp:cNvSpPr/>
      </dsp:nvSpPr>
      <dsp:spPr>
        <a:xfrm>
          <a:off x="5164082" y="1760879"/>
          <a:ext cx="1680013" cy="1680013"/>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latin typeface="+mn-lt"/>
              <a:ea typeface="Times New Roman"/>
              <a:cs typeface="Times New Roman"/>
              <a:sym typeface="Times New Roman"/>
            </a:rPr>
            <a:t>pH and Temperature  Optimum </a:t>
          </a:r>
        </a:p>
      </dsp:txBody>
      <dsp:txXfrm>
        <a:off x="5410114" y="2006911"/>
        <a:ext cx="1187949" cy="1187949"/>
      </dsp:txXfrm>
    </dsp:sp>
    <dsp:sp modelId="{87249307-5D33-FF42-93C8-7D4F4E939B1F}">
      <dsp:nvSpPr>
        <dsp:cNvPr id="0" name=""/>
        <dsp:cNvSpPr/>
      </dsp:nvSpPr>
      <dsp:spPr>
        <a:xfrm>
          <a:off x="4239131" y="4607584"/>
          <a:ext cx="1680013" cy="1680013"/>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latin typeface="+mn-lt"/>
              <a:ea typeface="Times New Roman"/>
              <a:cs typeface="Times New Roman"/>
              <a:sym typeface="Times New Roman"/>
            </a:rPr>
            <a:t>Inhibition Studies</a:t>
          </a:r>
        </a:p>
      </dsp:txBody>
      <dsp:txXfrm>
        <a:off x="4485163" y="4853616"/>
        <a:ext cx="1187949" cy="1187949"/>
      </dsp:txXfrm>
    </dsp:sp>
    <dsp:sp modelId="{61E769BC-02B1-014C-9D88-35F6BC3670C1}">
      <dsp:nvSpPr>
        <dsp:cNvPr id="0" name=""/>
        <dsp:cNvSpPr/>
      </dsp:nvSpPr>
      <dsp:spPr>
        <a:xfrm>
          <a:off x="1245928" y="4607584"/>
          <a:ext cx="1680013" cy="1680013"/>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latin typeface="+mn-lt"/>
              <a:ea typeface="Times New Roman"/>
              <a:cs typeface="Times New Roman"/>
              <a:sym typeface="Times New Roman"/>
            </a:rPr>
            <a:t>Enzyme Kinetics Assay </a:t>
          </a:r>
        </a:p>
      </dsp:txBody>
      <dsp:txXfrm>
        <a:off x="1491960" y="4853616"/>
        <a:ext cx="1187949" cy="1187949"/>
      </dsp:txXfrm>
    </dsp:sp>
    <dsp:sp modelId="{451EF031-7ACF-F542-B7F2-D7B486DD9F7B}">
      <dsp:nvSpPr>
        <dsp:cNvPr id="0" name=""/>
        <dsp:cNvSpPr/>
      </dsp:nvSpPr>
      <dsp:spPr>
        <a:xfrm>
          <a:off x="320977" y="1760879"/>
          <a:ext cx="1680013" cy="1680013"/>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latin typeface="+mn-lt"/>
              <a:ea typeface="Times New Roman"/>
              <a:cs typeface="Times New Roman"/>
              <a:sym typeface="Times New Roman"/>
            </a:rPr>
            <a:t>Stability Assays</a:t>
          </a:r>
        </a:p>
      </dsp:txBody>
      <dsp:txXfrm>
        <a:off x="567009" y="2006911"/>
        <a:ext cx="1187949" cy="11879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B063C-5A0A-4C99-BD7C-40654D67B382}">
      <dsp:nvSpPr>
        <dsp:cNvPr id="0" name=""/>
        <dsp:cNvSpPr/>
      </dsp:nvSpPr>
      <dsp:spPr>
        <a:xfrm>
          <a:off x="530099" y="119578"/>
          <a:ext cx="1406812" cy="14068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67D722-BDCB-4F7F-AFD5-5C3A44B2CA41}">
      <dsp:nvSpPr>
        <dsp:cNvPr id="0" name=""/>
        <dsp:cNvSpPr/>
      </dsp:nvSpPr>
      <dsp:spPr>
        <a:xfrm>
          <a:off x="829912" y="419390"/>
          <a:ext cx="807187" cy="807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16BDEC-F275-46DD-A8BB-CE417CE72022}">
      <dsp:nvSpPr>
        <dsp:cNvPr id="0" name=""/>
        <dsp:cNvSpPr/>
      </dsp:nvSpPr>
      <dsp:spPr>
        <a:xfrm>
          <a:off x="80381" y="1964578"/>
          <a:ext cx="230625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GB" sz="2800" b="1" kern="1200" dirty="0"/>
            <a:t>QUESTION AND ANSWER</a:t>
          </a:r>
          <a:endParaRPr lang="en-US" sz="2800" b="1" kern="1200" dirty="0"/>
        </a:p>
      </dsp:txBody>
      <dsp:txXfrm>
        <a:off x="80381" y="1964578"/>
        <a:ext cx="2306250" cy="877500"/>
      </dsp:txXfrm>
    </dsp:sp>
    <dsp:sp modelId="{54FB7054-616F-4151-841C-BD8D425B6D44}">
      <dsp:nvSpPr>
        <dsp:cNvPr id="0" name=""/>
        <dsp:cNvSpPr/>
      </dsp:nvSpPr>
      <dsp:spPr>
        <a:xfrm>
          <a:off x="3239943" y="119578"/>
          <a:ext cx="1406812" cy="14068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464A2D-0EE0-4EC6-9A7F-E94005E7BF21}">
      <dsp:nvSpPr>
        <dsp:cNvPr id="0" name=""/>
        <dsp:cNvSpPr/>
      </dsp:nvSpPr>
      <dsp:spPr>
        <a:xfrm>
          <a:off x="3539756" y="419390"/>
          <a:ext cx="807187" cy="807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111C2D-8E05-4408-9AE0-8D211EC425D2}">
      <dsp:nvSpPr>
        <dsp:cNvPr id="0" name=""/>
        <dsp:cNvSpPr/>
      </dsp:nvSpPr>
      <dsp:spPr>
        <a:xfrm>
          <a:off x="2790224" y="1964578"/>
          <a:ext cx="230625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GB" sz="2800" b="1" kern="1200" dirty="0"/>
            <a:t>SHARING EXPERIENCES</a:t>
          </a:r>
          <a:endParaRPr lang="en-US" sz="2800" b="1" kern="1200" dirty="0"/>
        </a:p>
      </dsp:txBody>
      <dsp:txXfrm>
        <a:off x="2790224" y="1964578"/>
        <a:ext cx="2306250" cy="877500"/>
      </dsp:txXfrm>
    </dsp:sp>
    <dsp:sp modelId="{F1076E40-DCA3-4EED-B21A-2ADF9750DB18}">
      <dsp:nvSpPr>
        <dsp:cNvPr id="0" name=""/>
        <dsp:cNvSpPr/>
      </dsp:nvSpPr>
      <dsp:spPr>
        <a:xfrm>
          <a:off x="5949787" y="119578"/>
          <a:ext cx="1406812" cy="14068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C6E13C-4717-4AEF-93C3-446EBED1F60E}">
      <dsp:nvSpPr>
        <dsp:cNvPr id="0" name=""/>
        <dsp:cNvSpPr/>
      </dsp:nvSpPr>
      <dsp:spPr>
        <a:xfrm>
          <a:off x="6249600" y="419390"/>
          <a:ext cx="807187" cy="807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E1476B-6FB7-4158-8AFB-939DCAC836EB}">
      <dsp:nvSpPr>
        <dsp:cNvPr id="0" name=""/>
        <dsp:cNvSpPr/>
      </dsp:nvSpPr>
      <dsp:spPr>
        <a:xfrm>
          <a:off x="5500068" y="1964578"/>
          <a:ext cx="230625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GB" sz="2800" b="1" kern="1200" dirty="0"/>
            <a:t>LET'S SUMMARIZE</a:t>
          </a:r>
          <a:endParaRPr lang="en-US" sz="2800" b="1" kern="1200" dirty="0"/>
        </a:p>
      </dsp:txBody>
      <dsp:txXfrm>
        <a:off x="5500068" y="1964578"/>
        <a:ext cx="2306250" cy="877500"/>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B2406D-A957-B346-BCEA-F2DE7FB43DB2}" type="datetimeFigureOut">
              <a:rPr lang="en-NL" smtClean="0"/>
              <a:t>09/10/2024</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B1A2AB-4F8A-4B45-BF22-708180DD2ECA}" type="slidenum">
              <a:rPr lang="en-NL" smtClean="0"/>
              <a:t>‹#›</a:t>
            </a:fld>
            <a:endParaRPr lang="en-NL"/>
          </a:p>
        </p:txBody>
      </p:sp>
    </p:spTree>
    <p:extLst>
      <p:ext uri="{BB962C8B-B14F-4D97-AF65-F5344CB8AC3E}">
        <p14:creationId xmlns:p14="http://schemas.microsoft.com/office/powerpoint/2010/main" val="2748434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solidFill>
                  <a:srgbClr val="374151"/>
                </a:solidFill>
                <a:latin typeface="Roboto"/>
                <a:ea typeface="Roboto"/>
                <a:cs typeface="Roboto"/>
                <a:sym typeface="Roboto"/>
              </a:rPr>
              <a:t>Greetings </a:t>
            </a:r>
            <a:r>
              <a:rPr lang="tr-TR" dirty="0" err="1">
                <a:solidFill>
                  <a:srgbClr val="374151"/>
                </a:solidFill>
                <a:latin typeface="Roboto"/>
                <a:ea typeface="Roboto"/>
                <a:cs typeface="Roboto"/>
                <a:sym typeface="Roboto"/>
              </a:rPr>
              <a:t>esteemed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colleagues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enthusiasts</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molecular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biology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biotechnology</a:t>
            </a:r>
            <a:r>
              <a:rPr lang="tr-TR" dirty="0">
                <a:solidFill>
                  <a:srgbClr val="374151"/>
                </a:solidFill>
                <a:latin typeface="Roboto"/>
                <a:ea typeface="Roboto"/>
                <a:cs typeface="Roboto"/>
                <a:sym typeface="Roboto"/>
              </a:rPr>
              <a:t>. I am Prof. Dr. Hülya Ayar Kayalı,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it is </a:t>
            </a:r>
            <a:r>
              <a:rPr lang="tr-TR" dirty="0" err="1">
                <a:solidFill>
                  <a:srgbClr val="374151"/>
                </a:solidFill>
                <a:latin typeface="Roboto"/>
                <a:ea typeface="Roboto"/>
                <a:cs typeface="Roboto"/>
                <a:sym typeface="Roboto"/>
              </a:rPr>
              <a:t>both</a:t>
            </a:r>
            <a:r>
              <a:rPr lang="tr-TR" dirty="0">
                <a:solidFill>
                  <a:srgbClr val="374151"/>
                </a:solidFill>
                <a:latin typeface="Roboto"/>
                <a:ea typeface="Roboto"/>
                <a:cs typeface="Roboto"/>
                <a:sym typeface="Roboto"/>
              </a:rPr>
              <a:t> an </a:t>
            </a:r>
            <a:r>
              <a:rPr lang="tr-TR" dirty="0" err="1">
                <a:solidFill>
                  <a:srgbClr val="374151"/>
                </a:solidFill>
                <a:latin typeface="Roboto"/>
                <a:ea typeface="Roboto"/>
                <a:cs typeface="Roboto"/>
                <a:sym typeface="Roboto"/>
              </a:rPr>
              <a:t>honor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 </a:t>
            </a:r>
            <a:r>
              <a:rPr lang="tr-TR" dirty="0" err="1">
                <a:solidFill>
                  <a:srgbClr val="374151"/>
                </a:solidFill>
                <a:latin typeface="Roboto"/>
                <a:ea typeface="Roboto"/>
                <a:cs typeface="Roboto"/>
                <a:sym typeface="Roboto"/>
              </a:rPr>
              <a:t>pleasure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guide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you</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through</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intricacies</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our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subject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today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Our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journey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will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revolve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around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captivating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realm</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protein </a:t>
            </a:r>
            <a:r>
              <a:rPr lang="tr-TR" dirty="0" err="1">
                <a:solidFill>
                  <a:srgbClr val="374151"/>
                </a:solidFill>
                <a:latin typeface="Roboto"/>
                <a:ea typeface="Roboto"/>
                <a:cs typeface="Roboto"/>
                <a:sym typeface="Roboto"/>
              </a:rPr>
              <a:t>production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delving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meticulous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processes</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purification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culminating</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critical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aspect</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characterization</a:t>
            </a:r>
            <a:r>
              <a:rPr lang="tr-TR" dirty="0">
                <a:solidFill>
                  <a:srgbClr val="374151"/>
                </a:solidFill>
                <a:latin typeface="Roboto"/>
                <a:ea typeface="Roboto"/>
                <a:cs typeface="Roboto"/>
                <a:sym typeface="Roboto"/>
              </a:rPr>
              <a:t>. As </a:t>
            </a:r>
            <a:r>
              <a:rPr lang="tr-TR" dirty="0" err="1">
                <a:solidFill>
                  <a:srgbClr val="374151"/>
                </a:solidFill>
                <a:latin typeface="Roboto"/>
                <a:ea typeface="Roboto"/>
                <a:cs typeface="Roboto"/>
                <a:sym typeface="Roboto"/>
              </a:rPr>
              <a:t>we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embark</a:t>
            </a:r>
            <a:r>
              <a:rPr lang="tr-TR" dirty="0">
                <a:solidFill>
                  <a:srgbClr val="374151"/>
                </a:solidFill>
                <a:latin typeface="Roboto"/>
                <a:ea typeface="Roboto"/>
                <a:cs typeface="Roboto"/>
                <a:sym typeface="Roboto"/>
              </a:rPr>
              <a:t> on </a:t>
            </a:r>
            <a:r>
              <a:rPr lang="tr-TR" dirty="0" err="1">
                <a:solidFill>
                  <a:srgbClr val="374151"/>
                </a:solidFill>
                <a:latin typeface="Roboto"/>
                <a:ea typeface="Roboto"/>
                <a:cs typeface="Roboto"/>
                <a:sym typeface="Roboto"/>
              </a:rPr>
              <a:t>this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academic</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odyssey</a:t>
            </a:r>
            <a:r>
              <a:rPr lang="tr-TR" dirty="0">
                <a:solidFill>
                  <a:srgbClr val="374151"/>
                </a:solidFill>
                <a:latin typeface="Roboto"/>
                <a:ea typeface="Roboto"/>
                <a:cs typeface="Roboto"/>
                <a:sym typeface="Roboto"/>
              </a:rPr>
              <a:t>, I </a:t>
            </a:r>
            <a:r>
              <a:rPr lang="tr-TR" dirty="0" err="1">
                <a:solidFill>
                  <a:srgbClr val="374151"/>
                </a:solidFill>
                <a:latin typeface="Roboto"/>
                <a:ea typeface="Roboto"/>
                <a:cs typeface="Roboto"/>
                <a:sym typeface="Roboto"/>
              </a:rPr>
              <a:t>invite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you</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join</a:t>
            </a:r>
            <a:r>
              <a:rPr lang="tr-TR" dirty="0">
                <a:solidFill>
                  <a:srgbClr val="374151"/>
                </a:solidFill>
                <a:latin typeface="Roboto"/>
                <a:ea typeface="Roboto"/>
                <a:cs typeface="Roboto"/>
                <a:sym typeface="Roboto"/>
              </a:rPr>
              <a:t> me in </a:t>
            </a:r>
            <a:r>
              <a:rPr lang="tr-TR" dirty="0" err="1">
                <a:solidFill>
                  <a:srgbClr val="374151"/>
                </a:solidFill>
                <a:latin typeface="Roboto"/>
                <a:ea typeface="Roboto"/>
                <a:cs typeface="Roboto"/>
                <a:sym typeface="Roboto"/>
              </a:rPr>
              <a:t>exploring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science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technology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that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underpin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fascinating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world</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proteins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Without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further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delay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let</a:t>
            </a:r>
            <a:r>
              <a:rPr lang="tr-TR" dirty="0">
                <a:solidFill>
                  <a:srgbClr val="374151"/>
                </a:solidFill>
                <a:latin typeface="Roboto"/>
                <a:ea typeface="Roboto"/>
                <a:cs typeface="Roboto"/>
                <a:sym typeface="Roboto"/>
              </a:rPr>
              <a:t> us </a:t>
            </a:r>
            <a:r>
              <a:rPr lang="tr-TR" dirty="0" err="1">
                <a:solidFill>
                  <a:srgbClr val="374151"/>
                </a:solidFill>
                <a:latin typeface="Roboto"/>
                <a:ea typeface="Roboto"/>
                <a:cs typeface="Roboto"/>
                <a:sym typeface="Roboto"/>
              </a:rPr>
              <a:t>delve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heart</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our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discussion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unlock</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secrets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within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fascinating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field</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molecular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engineering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Welcome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let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exploration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begin</a:t>
            </a:r>
            <a:r>
              <a:rPr lang="tr-TR" dirty="0">
                <a:solidFill>
                  <a:srgbClr val="374151"/>
                </a:solidFill>
                <a:latin typeface="Roboto"/>
                <a:ea typeface="Roboto"/>
                <a:cs typeface="Roboto"/>
                <a:sym typeface="Roboto"/>
              </a:rPr>
              <a:t>.</a:t>
            </a:r>
            <a:endParaRPr lang="tr-TR" dirty="0"/>
          </a:p>
          <a:p>
            <a:endParaRPr lang="en-NL"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1</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9990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b="0" i="1" dirty="0" err="1">
                <a:solidFill>
                  <a:srgbClr val="374151"/>
                </a:solidFill>
                <a:latin typeface="Arial"/>
                <a:ea typeface="Arial"/>
                <a:cs typeface="Arial"/>
                <a:sym typeface="Arial"/>
              </a:rPr>
              <a:t>This</a:t>
            </a:r>
            <a:r>
              <a:rPr lang="tr-TR" b="0" i="1" dirty="0">
                <a:solidFill>
                  <a:srgbClr val="374151"/>
                </a:solidFill>
                <a:latin typeface="Arial"/>
                <a:ea typeface="Arial"/>
                <a:cs typeface="Arial"/>
                <a:sym typeface="Arial"/>
              </a:rPr>
              <a:t> is </a:t>
            </a:r>
            <a:r>
              <a:rPr lang="tr-TR" b="0" i="1" dirty="0" err="1">
                <a:solidFill>
                  <a:srgbClr val="374151"/>
                </a:solidFill>
                <a:latin typeface="Arial"/>
                <a:ea typeface="Arial"/>
                <a:cs typeface="Arial"/>
                <a:sym typeface="Arial"/>
              </a:rPr>
              <a:t>one</a:t>
            </a:r>
            <a:r>
              <a:rPr lang="tr-TR" b="0" i="1" dirty="0">
                <a:solidFill>
                  <a:srgbClr val="374151"/>
                </a:solidFill>
                <a:latin typeface="Arial"/>
                <a:ea typeface="Arial"/>
                <a:cs typeface="Arial"/>
                <a:sym typeface="Arial"/>
              </a:rPr>
              <a:t> of </a:t>
            </a:r>
            <a:r>
              <a:rPr lang="tr-TR" b="0" i="1" dirty="0" err="1">
                <a:solidFill>
                  <a:srgbClr val="374151"/>
                </a:solidFill>
                <a:latin typeface="Arial"/>
                <a:ea typeface="Arial"/>
                <a:cs typeface="Arial"/>
                <a:sym typeface="Arial"/>
              </a:rPr>
              <a:t>the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critical</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decision-making</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processes</a:t>
            </a:r>
            <a:r>
              <a:rPr lang="tr-TR" b="0" i="1" dirty="0">
                <a:solidFill>
                  <a:srgbClr val="374151"/>
                </a:solidFill>
                <a:latin typeface="Arial"/>
                <a:ea typeface="Arial"/>
                <a:cs typeface="Arial"/>
                <a:sym typeface="Arial"/>
              </a:rPr>
              <a:t> in </a:t>
            </a:r>
            <a:r>
              <a:rPr lang="tr-TR" b="0" i="1" dirty="0" err="1">
                <a:solidFill>
                  <a:srgbClr val="374151"/>
                </a:solidFill>
                <a:latin typeface="Arial"/>
                <a:ea typeface="Arial"/>
                <a:cs typeface="Arial"/>
                <a:sym typeface="Arial"/>
              </a:rPr>
              <a:t>selecting</a:t>
            </a:r>
            <a:r>
              <a:rPr lang="tr-TR" b="0" i="1" dirty="0">
                <a:solidFill>
                  <a:srgbClr val="374151"/>
                </a:solidFill>
                <a:latin typeface="Arial"/>
                <a:ea typeface="Arial"/>
                <a:cs typeface="Arial"/>
                <a:sym typeface="Arial"/>
              </a:rPr>
              <a:t> a host </a:t>
            </a:r>
            <a:r>
              <a:rPr lang="tr-TR" b="0" i="1" dirty="0" err="1">
                <a:solidFill>
                  <a:srgbClr val="374151"/>
                </a:solidFill>
                <a:latin typeface="Arial"/>
                <a:ea typeface="Arial"/>
                <a:cs typeface="Arial"/>
                <a:sym typeface="Arial"/>
              </a:rPr>
              <a:t>expression</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system</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for</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recombinant</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IgG</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production</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This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important</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choice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significantly</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impacts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the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efficiency</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and</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properties</a:t>
            </a:r>
            <a:r>
              <a:rPr lang="tr-TR" b="0" i="1" dirty="0">
                <a:solidFill>
                  <a:srgbClr val="374151"/>
                </a:solidFill>
                <a:latin typeface="Arial"/>
                <a:ea typeface="Arial"/>
                <a:cs typeface="Arial"/>
                <a:sym typeface="Arial"/>
              </a:rPr>
              <a:t> of </a:t>
            </a:r>
            <a:r>
              <a:rPr lang="tr-TR" b="0" i="1" dirty="0" err="1">
                <a:solidFill>
                  <a:srgbClr val="374151"/>
                </a:solidFill>
                <a:latin typeface="Arial"/>
                <a:ea typeface="Arial"/>
                <a:cs typeface="Arial"/>
                <a:sym typeface="Arial"/>
              </a:rPr>
              <a:t>the</a:t>
            </a:r>
            <a:r>
              <a:rPr lang="tr-TR" b="0" i="1" dirty="0">
                <a:solidFill>
                  <a:srgbClr val="374151"/>
                </a:solidFill>
                <a:latin typeface="Arial"/>
                <a:ea typeface="Arial"/>
                <a:cs typeface="Arial"/>
                <a:sym typeface="Arial"/>
              </a:rPr>
              <a:t> final </a:t>
            </a:r>
            <a:r>
              <a:rPr lang="tr-TR" b="0" i="1" dirty="0" err="1">
                <a:solidFill>
                  <a:srgbClr val="374151"/>
                </a:solidFill>
                <a:latin typeface="Arial"/>
                <a:ea typeface="Arial"/>
                <a:cs typeface="Arial"/>
                <a:sym typeface="Arial"/>
              </a:rPr>
              <a:t>product</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Let’s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examine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the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various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expression</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systems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with</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their</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advantages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and</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disadvantages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to</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better</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understand</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the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key</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points</a:t>
            </a:r>
            <a:r>
              <a:rPr lang="tr-TR" b="0" i="1" dirty="0">
                <a:solidFill>
                  <a:srgbClr val="374151"/>
                </a:solidFill>
                <a:latin typeface="Arial"/>
                <a:ea typeface="Arial"/>
                <a:cs typeface="Arial"/>
                <a:sym typeface="Arial"/>
              </a:rPr>
              <a:t>.</a:t>
            </a:r>
          </a:p>
          <a:p>
            <a:pPr marL="0" lvl="0" indent="0" algn="l" rtl="0">
              <a:spcBef>
                <a:spcPts val="0"/>
              </a:spcBef>
              <a:spcAft>
                <a:spcPts val="0"/>
              </a:spcAft>
              <a:buNone/>
            </a:pPr>
            <a:r>
              <a:rPr lang="tr-TR" b="0" i="1" dirty="0">
                <a:solidFill>
                  <a:srgbClr val="374151"/>
                </a:solidFill>
                <a:latin typeface="Arial"/>
                <a:ea typeface="Arial"/>
                <a:cs typeface="Arial"/>
                <a:sym typeface="Arial"/>
              </a:rPr>
              <a:t>1. </a:t>
            </a:r>
            <a:r>
              <a:rPr lang="tr-TR" b="0" i="1" dirty="0" err="1">
                <a:solidFill>
                  <a:srgbClr val="374151"/>
                </a:solidFill>
                <a:latin typeface="Arial"/>
                <a:ea typeface="Arial"/>
                <a:cs typeface="Arial"/>
                <a:sym typeface="Arial"/>
              </a:rPr>
              <a:t>Bacterial</a:t>
            </a:r>
            <a:r>
              <a:rPr lang="tr-TR" b="0" i="1" dirty="0">
                <a:solidFill>
                  <a:srgbClr val="374151"/>
                </a:solidFill>
                <a:latin typeface="Arial"/>
                <a:ea typeface="Arial"/>
                <a:cs typeface="Arial"/>
                <a:sym typeface="Arial"/>
              </a:rPr>
              <a:t> Protein </a:t>
            </a:r>
            <a:r>
              <a:rPr lang="tr-TR" b="0" i="1" dirty="0" err="1">
                <a:solidFill>
                  <a:srgbClr val="374151"/>
                </a:solidFill>
                <a:latin typeface="Arial"/>
                <a:ea typeface="Arial"/>
                <a:cs typeface="Arial"/>
                <a:sym typeface="Arial"/>
              </a:rPr>
              <a:t>Expression</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System</a:t>
            </a:r>
            <a:endParaRPr lang="tr-TR" b="0" i="1" dirty="0">
              <a:solidFill>
                <a:srgbClr val="374151"/>
              </a:solidFill>
              <a:latin typeface="Arial"/>
              <a:ea typeface="Arial"/>
              <a:cs typeface="Arial"/>
              <a:sym typeface="Arial"/>
            </a:endParaRPr>
          </a:p>
          <a:p>
            <a:pPr marL="0" lvl="0" indent="0" algn="l" rtl="0">
              <a:spcBef>
                <a:spcPts val="0"/>
              </a:spcBef>
              <a:spcAft>
                <a:spcPts val="0"/>
              </a:spcAft>
              <a:buNone/>
            </a:pPr>
            <a:r>
              <a:rPr lang="tr-TR" b="0" i="1" dirty="0" err="1">
                <a:solidFill>
                  <a:srgbClr val="374151"/>
                </a:solidFill>
                <a:latin typeface="Arial"/>
                <a:ea typeface="Arial"/>
                <a:cs typeface="Arial"/>
                <a:sym typeface="Arial"/>
              </a:rPr>
              <a:t>Our</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first</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competitor</a:t>
            </a:r>
            <a:r>
              <a:rPr lang="tr-TR" b="0" i="1" dirty="0">
                <a:solidFill>
                  <a:srgbClr val="374151"/>
                </a:solidFill>
                <a:latin typeface="Arial"/>
                <a:ea typeface="Arial"/>
                <a:cs typeface="Arial"/>
                <a:sym typeface="Arial"/>
              </a:rPr>
              <a:t> in </a:t>
            </a:r>
            <a:r>
              <a:rPr lang="tr-TR" b="0" i="1" dirty="0" err="1">
                <a:solidFill>
                  <a:srgbClr val="374151"/>
                </a:solidFill>
                <a:latin typeface="Arial"/>
                <a:ea typeface="Arial"/>
                <a:cs typeface="Arial"/>
                <a:sym typeface="Arial"/>
              </a:rPr>
              <a:t>the</a:t>
            </a:r>
            <a:r>
              <a:rPr lang="tr-TR" b="0" i="1" dirty="0">
                <a:solidFill>
                  <a:srgbClr val="374151"/>
                </a:solidFill>
                <a:latin typeface="Arial"/>
                <a:ea typeface="Arial"/>
                <a:cs typeface="Arial"/>
                <a:sym typeface="Arial"/>
              </a:rPr>
              <a:t> host </a:t>
            </a:r>
            <a:r>
              <a:rPr lang="tr-TR" b="0" i="1" dirty="0" err="1">
                <a:solidFill>
                  <a:srgbClr val="374151"/>
                </a:solidFill>
                <a:latin typeface="Arial"/>
                <a:ea typeface="Arial"/>
                <a:cs typeface="Arial"/>
                <a:sym typeface="Arial"/>
              </a:rPr>
              <a:t>expression</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systems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field</a:t>
            </a:r>
            <a:r>
              <a:rPr lang="tr-TR" b="0" i="1" dirty="0">
                <a:solidFill>
                  <a:srgbClr val="374151"/>
                </a:solidFill>
                <a:latin typeface="Arial"/>
                <a:ea typeface="Arial"/>
                <a:cs typeface="Arial"/>
                <a:sym typeface="Arial"/>
              </a:rPr>
              <a:t> is </a:t>
            </a:r>
            <a:r>
              <a:rPr lang="tr-TR" b="0" i="1" dirty="0" err="1">
                <a:solidFill>
                  <a:srgbClr val="374151"/>
                </a:solidFill>
                <a:latin typeface="Arial"/>
                <a:ea typeface="Arial"/>
                <a:cs typeface="Arial"/>
                <a:sym typeface="Arial"/>
              </a:rPr>
              <a:t>the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bacterial</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system</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Known</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for</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its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simplicity</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and</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cost-effectiveness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bacterial</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systems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such</a:t>
            </a:r>
            <a:r>
              <a:rPr lang="tr-TR" b="0" i="1" dirty="0">
                <a:solidFill>
                  <a:srgbClr val="374151"/>
                </a:solidFill>
                <a:latin typeface="Arial"/>
                <a:ea typeface="Arial"/>
                <a:cs typeface="Arial"/>
                <a:sym typeface="Arial"/>
              </a:rPr>
              <a:t> as E. </a:t>
            </a:r>
            <a:r>
              <a:rPr lang="tr-TR" b="0" i="1" dirty="0" err="1">
                <a:solidFill>
                  <a:srgbClr val="374151"/>
                </a:solidFill>
                <a:latin typeface="Arial"/>
                <a:ea typeface="Arial"/>
                <a:cs typeface="Arial"/>
                <a:sym typeface="Arial"/>
              </a:rPr>
              <a:t>coli</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are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widely</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used</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for</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recombinant</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IgG</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production</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However</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there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are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limitations</a:t>
            </a:r>
            <a:r>
              <a:rPr lang="tr-TR" b="0" i="1" dirty="0">
                <a:solidFill>
                  <a:srgbClr val="374151"/>
                </a:solidFill>
                <a:latin typeface="Arial"/>
                <a:ea typeface="Arial"/>
                <a:cs typeface="Arial"/>
                <a:sym typeface="Arial"/>
              </a:rPr>
              <a:t> in </a:t>
            </a:r>
            <a:r>
              <a:rPr lang="tr-TR" b="0" i="1" dirty="0" err="1">
                <a:solidFill>
                  <a:srgbClr val="374151"/>
                </a:solidFill>
                <a:latin typeface="Arial"/>
                <a:ea typeface="Arial"/>
                <a:cs typeface="Arial"/>
                <a:sym typeface="Arial"/>
              </a:rPr>
              <a:t>terms</a:t>
            </a:r>
            <a:r>
              <a:rPr lang="tr-TR" b="0" i="1" dirty="0">
                <a:solidFill>
                  <a:srgbClr val="374151"/>
                </a:solidFill>
                <a:latin typeface="Arial"/>
                <a:ea typeface="Arial"/>
                <a:cs typeface="Arial"/>
                <a:sym typeface="Arial"/>
              </a:rPr>
              <a:t> of post-</a:t>
            </a:r>
            <a:r>
              <a:rPr lang="tr-TR" b="0" i="1" dirty="0" err="1">
                <a:solidFill>
                  <a:srgbClr val="374151"/>
                </a:solidFill>
                <a:latin typeface="Arial"/>
                <a:ea typeface="Arial"/>
                <a:cs typeface="Arial"/>
                <a:sym typeface="Arial"/>
              </a:rPr>
              <a:t>translational</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modifications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potentially</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affecting</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the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functionality</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and</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efficacy</a:t>
            </a:r>
            <a:r>
              <a:rPr lang="tr-TR" b="0" i="1" dirty="0">
                <a:solidFill>
                  <a:srgbClr val="374151"/>
                </a:solidFill>
                <a:latin typeface="Arial"/>
                <a:ea typeface="Arial"/>
                <a:cs typeface="Arial"/>
                <a:sym typeface="Arial"/>
              </a:rPr>
              <a:t> of </a:t>
            </a:r>
            <a:r>
              <a:rPr lang="tr-TR" b="0" i="1" dirty="0" err="1">
                <a:solidFill>
                  <a:srgbClr val="374151"/>
                </a:solidFill>
                <a:latin typeface="Arial"/>
                <a:ea typeface="Arial"/>
                <a:cs typeface="Arial"/>
                <a:sym typeface="Arial"/>
              </a:rPr>
              <a:t>the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antibody</a:t>
            </a:r>
            <a:r>
              <a:rPr lang="tr-TR" b="0" i="1" dirty="0">
                <a:solidFill>
                  <a:srgbClr val="374151"/>
                </a:solidFill>
                <a:latin typeface="Arial"/>
                <a:ea typeface="Arial"/>
                <a:cs typeface="Arial"/>
                <a:sym typeface="Arial"/>
              </a:rPr>
              <a:t>.</a:t>
            </a:r>
          </a:p>
          <a:p>
            <a:pPr marL="0" lvl="0" indent="0" algn="l" rtl="0">
              <a:spcBef>
                <a:spcPts val="0"/>
              </a:spcBef>
              <a:spcAft>
                <a:spcPts val="0"/>
              </a:spcAft>
              <a:buNone/>
            </a:pPr>
            <a:r>
              <a:rPr lang="tr-TR" b="0" i="1" dirty="0">
                <a:solidFill>
                  <a:srgbClr val="374151"/>
                </a:solidFill>
                <a:latin typeface="Arial"/>
                <a:ea typeface="Arial"/>
                <a:cs typeface="Arial"/>
                <a:sym typeface="Arial"/>
              </a:rPr>
              <a:t>2. </a:t>
            </a:r>
            <a:r>
              <a:rPr lang="tr-TR" b="0" i="1" dirty="0" err="1">
                <a:solidFill>
                  <a:srgbClr val="374151"/>
                </a:solidFill>
                <a:latin typeface="Arial"/>
                <a:ea typeface="Arial"/>
                <a:cs typeface="Arial"/>
                <a:sym typeface="Arial"/>
              </a:rPr>
              <a:t>Yeast</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Expression</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System</a:t>
            </a:r>
            <a:endParaRPr lang="tr-TR" b="0" i="1" dirty="0">
              <a:solidFill>
                <a:srgbClr val="374151"/>
              </a:solidFill>
              <a:latin typeface="Arial"/>
              <a:ea typeface="Arial"/>
              <a:cs typeface="Arial"/>
              <a:sym typeface="Arial"/>
            </a:endParaRPr>
          </a:p>
          <a:p>
            <a:pPr marL="0" lvl="0" indent="0" algn="l" rtl="0">
              <a:spcBef>
                <a:spcPts val="0"/>
              </a:spcBef>
              <a:spcAft>
                <a:spcPts val="0"/>
              </a:spcAft>
              <a:buNone/>
            </a:pPr>
            <a:r>
              <a:rPr lang="tr-TR" b="0" i="1" dirty="0" err="1">
                <a:solidFill>
                  <a:srgbClr val="374151"/>
                </a:solidFill>
                <a:latin typeface="Arial"/>
                <a:ea typeface="Arial"/>
                <a:cs typeface="Arial"/>
                <a:sym typeface="Arial"/>
              </a:rPr>
              <a:t>When</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we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move</a:t>
            </a:r>
            <a:r>
              <a:rPr lang="tr-TR" b="0" i="1" dirty="0">
                <a:solidFill>
                  <a:srgbClr val="374151"/>
                </a:solidFill>
                <a:latin typeface="Arial"/>
                <a:ea typeface="Arial"/>
                <a:cs typeface="Arial"/>
                <a:sym typeface="Arial"/>
              </a:rPr>
              <a:t> on </a:t>
            </a:r>
            <a:r>
              <a:rPr lang="tr-TR" b="0" i="1" dirty="0" err="1">
                <a:solidFill>
                  <a:srgbClr val="374151"/>
                </a:solidFill>
                <a:latin typeface="Arial"/>
                <a:ea typeface="Arial"/>
                <a:cs typeface="Arial"/>
                <a:sym typeface="Arial"/>
              </a:rPr>
              <a:t>to</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yeast</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expression</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systems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especially</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Saccharomyces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cerevisiae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we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encounter</a:t>
            </a:r>
            <a:r>
              <a:rPr lang="tr-TR" b="0" i="1" dirty="0">
                <a:solidFill>
                  <a:srgbClr val="374151"/>
                </a:solidFill>
                <a:latin typeface="Arial"/>
                <a:ea typeface="Arial"/>
                <a:cs typeface="Arial"/>
                <a:sym typeface="Arial"/>
              </a:rPr>
              <a:t> a </a:t>
            </a:r>
            <a:r>
              <a:rPr lang="tr-TR" b="0" i="1" dirty="0" err="1">
                <a:solidFill>
                  <a:srgbClr val="374151"/>
                </a:solidFill>
                <a:latin typeface="Arial"/>
                <a:ea typeface="Arial"/>
                <a:cs typeface="Arial"/>
                <a:sym typeface="Arial"/>
              </a:rPr>
              <a:t>eukaryotic</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environment</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that</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allows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for</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some</a:t>
            </a:r>
            <a:r>
              <a:rPr lang="tr-TR" b="0" i="1" dirty="0">
                <a:solidFill>
                  <a:srgbClr val="374151"/>
                </a:solidFill>
                <a:latin typeface="Arial"/>
                <a:ea typeface="Arial"/>
                <a:cs typeface="Arial"/>
                <a:sym typeface="Arial"/>
              </a:rPr>
              <a:t> post-</a:t>
            </a:r>
            <a:r>
              <a:rPr lang="tr-TR" b="0" i="1" dirty="0" err="1">
                <a:solidFill>
                  <a:srgbClr val="374151"/>
                </a:solidFill>
                <a:latin typeface="Arial"/>
                <a:ea typeface="Arial"/>
                <a:cs typeface="Arial"/>
                <a:sym typeface="Arial"/>
              </a:rPr>
              <a:t>translational</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modifications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Yeast</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systems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offer</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advantages</a:t>
            </a:r>
            <a:r>
              <a:rPr lang="tr-TR" b="0" i="1" dirty="0">
                <a:solidFill>
                  <a:srgbClr val="374151"/>
                </a:solidFill>
                <a:latin typeface="Arial"/>
                <a:ea typeface="Arial"/>
                <a:cs typeface="Arial"/>
                <a:sym typeface="Arial"/>
              </a:rPr>
              <a:t> in </a:t>
            </a:r>
            <a:r>
              <a:rPr lang="tr-TR" b="0" i="1" dirty="0" err="1">
                <a:solidFill>
                  <a:srgbClr val="374151"/>
                </a:solidFill>
                <a:latin typeface="Arial"/>
                <a:ea typeface="Arial"/>
                <a:cs typeface="Arial"/>
                <a:sym typeface="Arial"/>
              </a:rPr>
              <a:t>terms</a:t>
            </a:r>
            <a:r>
              <a:rPr lang="tr-TR" b="0" i="1" dirty="0">
                <a:solidFill>
                  <a:srgbClr val="374151"/>
                </a:solidFill>
                <a:latin typeface="Arial"/>
                <a:ea typeface="Arial"/>
                <a:cs typeface="Arial"/>
                <a:sym typeface="Arial"/>
              </a:rPr>
              <a:t> of protein </a:t>
            </a:r>
            <a:r>
              <a:rPr lang="tr-TR" b="0" i="1" dirty="0" err="1">
                <a:solidFill>
                  <a:srgbClr val="374151"/>
                </a:solidFill>
                <a:latin typeface="Arial"/>
                <a:ea typeface="Arial"/>
                <a:cs typeface="Arial"/>
                <a:sym typeface="Arial"/>
              </a:rPr>
              <a:t>folding</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and</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secretion</a:t>
            </a:r>
            <a:r>
              <a:rPr lang="tr-TR" b="0" i="1" dirty="0">
                <a:solidFill>
                  <a:srgbClr val="374151"/>
                </a:solidFill>
                <a:latin typeface="Arial"/>
                <a:ea typeface="Arial"/>
                <a:cs typeface="Arial"/>
                <a:sym typeface="Arial"/>
              </a:rPr>
              <a:t>, but </a:t>
            </a:r>
            <a:r>
              <a:rPr lang="tr-TR" b="0" i="1" dirty="0" err="1">
                <a:solidFill>
                  <a:srgbClr val="374151"/>
                </a:solidFill>
                <a:latin typeface="Arial"/>
                <a:ea typeface="Arial"/>
                <a:cs typeface="Arial"/>
                <a:sym typeface="Arial"/>
              </a:rPr>
              <a:t>may</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fall</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short</a:t>
            </a:r>
            <a:r>
              <a:rPr lang="tr-TR" b="0" i="1" dirty="0">
                <a:solidFill>
                  <a:srgbClr val="374151"/>
                </a:solidFill>
                <a:latin typeface="Arial"/>
                <a:ea typeface="Arial"/>
                <a:cs typeface="Arial"/>
                <a:sym typeface="Arial"/>
              </a:rPr>
              <a:t> of </a:t>
            </a:r>
            <a:r>
              <a:rPr lang="tr-TR" b="0" i="1" dirty="0" err="1">
                <a:solidFill>
                  <a:srgbClr val="374151"/>
                </a:solidFill>
                <a:latin typeface="Arial"/>
                <a:ea typeface="Arial"/>
                <a:cs typeface="Arial"/>
                <a:sym typeface="Arial"/>
              </a:rPr>
              <a:t>providing</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the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full</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spectrum</a:t>
            </a:r>
            <a:r>
              <a:rPr lang="tr-TR" b="0" i="1" dirty="0">
                <a:solidFill>
                  <a:srgbClr val="374151"/>
                </a:solidFill>
                <a:latin typeface="Arial"/>
                <a:ea typeface="Arial"/>
                <a:cs typeface="Arial"/>
                <a:sym typeface="Arial"/>
              </a:rPr>
              <a:t> of </a:t>
            </a:r>
            <a:r>
              <a:rPr lang="tr-TR" b="0" i="1" dirty="0" err="1">
                <a:solidFill>
                  <a:srgbClr val="374151"/>
                </a:solidFill>
                <a:latin typeface="Arial"/>
                <a:ea typeface="Arial"/>
                <a:cs typeface="Arial"/>
                <a:sym typeface="Arial"/>
              </a:rPr>
              <a:t>mammalian-specific</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modifications</a:t>
            </a:r>
            <a:r>
              <a:rPr lang="tr-TR" b="0" i="1" dirty="0">
                <a:solidFill>
                  <a:srgbClr val="374151"/>
                </a:solidFill>
                <a:latin typeface="Arial"/>
                <a:ea typeface="Arial"/>
                <a:cs typeface="Arial"/>
                <a:sym typeface="Arial"/>
              </a:rPr>
              <a:t>.</a:t>
            </a:r>
          </a:p>
          <a:p>
            <a:pPr marL="0" lvl="0" indent="0" algn="l" rtl="0">
              <a:spcBef>
                <a:spcPts val="0"/>
              </a:spcBef>
              <a:spcAft>
                <a:spcPts val="0"/>
              </a:spcAft>
              <a:buNone/>
            </a:pPr>
            <a:r>
              <a:rPr lang="tr-TR" b="0" i="1" dirty="0">
                <a:solidFill>
                  <a:srgbClr val="374151"/>
                </a:solidFill>
                <a:latin typeface="Arial"/>
                <a:ea typeface="Arial"/>
                <a:cs typeface="Arial"/>
                <a:sym typeface="Arial"/>
              </a:rPr>
              <a:t>3. </a:t>
            </a:r>
            <a:r>
              <a:rPr lang="tr-TR" b="0" i="1" dirty="0" err="1">
                <a:solidFill>
                  <a:srgbClr val="374151"/>
                </a:solidFill>
                <a:latin typeface="Arial"/>
                <a:ea typeface="Arial"/>
                <a:cs typeface="Arial"/>
                <a:sym typeface="Arial"/>
              </a:rPr>
              <a:t>Insect</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Expression</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System</a:t>
            </a:r>
            <a:endParaRPr lang="tr-TR" b="0" i="1" dirty="0">
              <a:solidFill>
                <a:srgbClr val="374151"/>
              </a:solidFill>
              <a:latin typeface="Arial"/>
              <a:ea typeface="Arial"/>
              <a:cs typeface="Arial"/>
              <a:sym typeface="Arial"/>
            </a:endParaRPr>
          </a:p>
          <a:p>
            <a:pPr marL="0" lvl="0" indent="0" algn="l" rtl="0">
              <a:spcBef>
                <a:spcPts val="0"/>
              </a:spcBef>
              <a:spcAft>
                <a:spcPts val="0"/>
              </a:spcAft>
              <a:buNone/>
            </a:pPr>
            <a:r>
              <a:rPr lang="tr-TR" b="0" i="1" dirty="0" err="1">
                <a:solidFill>
                  <a:srgbClr val="374151"/>
                </a:solidFill>
                <a:latin typeface="Arial"/>
                <a:ea typeface="Arial"/>
                <a:cs typeface="Arial"/>
                <a:sym typeface="Arial"/>
              </a:rPr>
              <a:t>Insect</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cell</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expression</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systems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using</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baculovirus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vectors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offer</a:t>
            </a:r>
            <a:r>
              <a:rPr lang="tr-TR" b="0" i="1" dirty="0">
                <a:solidFill>
                  <a:srgbClr val="374151"/>
                </a:solidFill>
                <a:latin typeface="Arial"/>
                <a:ea typeface="Arial"/>
                <a:cs typeface="Arial"/>
                <a:sym typeface="Arial"/>
              </a:rPr>
              <a:t> an </a:t>
            </a:r>
            <a:r>
              <a:rPr lang="tr-TR" b="0" i="1" dirty="0" err="1">
                <a:solidFill>
                  <a:srgbClr val="374151"/>
                </a:solidFill>
                <a:latin typeface="Arial"/>
                <a:ea typeface="Arial"/>
                <a:cs typeface="Arial"/>
                <a:sym typeface="Arial"/>
              </a:rPr>
              <a:t>attractive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middle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ground</a:t>
            </a:r>
            <a:r>
              <a:rPr lang="tr-TR" b="0" i="1" dirty="0">
                <a:solidFill>
                  <a:srgbClr val="374151"/>
                </a:solidFill>
                <a:latin typeface="Arial"/>
                <a:ea typeface="Arial"/>
                <a:cs typeface="Arial"/>
                <a:sym typeface="Arial"/>
              </a:rPr>
              <a:t>. They </a:t>
            </a:r>
            <a:r>
              <a:rPr lang="tr-TR" b="0" i="1" dirty="0" err="1">
                <a:solidFill>
                  <a:srgbClr val="374151"/>
                </a:solidFill>
                <a:latin typeface="Arial"/>
                <a:ea typeface="Arial"/>
                <a:cs typeface="Arial"/>
                <a:sym typeface="Arial"/>
              </a:rPr>
              <a:t>provide</a:t>
            </a:r>
            <a:r>
              <a:rPr lang="tr-TR" b="0" i="1" dirty="0">
                <a:solidFill>
                  <a:srgbClr val="374151"/>
                </a:solidFill>
                <a:latin typeface="Arial"/>
                <a:ea typeface="Arial"/>
                <a:cs typeface="Arial"/>
                <a:sym typeface="Arial"/>
              </a:rPr>
              <a:t> a </a:t>
            </a:r>
            <a:r>
              <a:rPr lang="tr-TR" b="0" i="1" dirty="0" err="1">
                <a:solidFill>
                  <a:srgbClr val="374151"/>
                </a:solidFill>
                <a:latin typeface="Arial"/>
                <a:ea typeface="Arial"/>
                <a:cs typeface="Arial"/>
                <a:sym typeface="Arial"/>
              </a:rPr>
              <a:t>eukaryotic</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environment</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that</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facilitates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proper</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folding</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and</a:t>
            </a:r>
            <a:r>
              <a:rPr lang="tr-TR" b="0" i="1" dirty="0">
                <a:solidFill>
                  <a:srgbClr val="374151"/>
                </a:solidFill>
                <a:latin typeface="Arial"/>
                <a:ea typeface="Arial"/>
                <a:cs typeface="Arial"/>
                <a:sym typeface="Arial"/>
              </a:rPr>
              <a:t> post-</a:t>
            </a:r>
            <a:r>
              <a:rPr lang="tr-TR" b="0" i="1" dirty="0" err="1">
                <a:solidFill>
                  <a:srgbClr val="374151"/>
                </a:solidFill>
                <a:latin typeface="Arial"/>
                <a:ea typeface="Arial"/>
                <a:cs typeface="Arial"/>
                <a:sym typeface="Arial"/>
              </a:rPr>
              <a:t>translational</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modifications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However</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the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scalability</a:t>
            </a:r>
            <a:r>
              <a:rPr lang="tr-TR" b="0" i="1" dirty="0">
                <a:solidFill>
                  <a:srgbClr val="374151"/>
                </a:solidFill>
                <a:latin typeface="Arial"/>
                <a:ea typeface="Arial"/>
                <a:cs typeface="Arial"/>
                <a:sym typeface="Arial"/>
              </a:rPr>
              <a:t> of </a:t>
            </a:r>
            <a:r>
              <a:rPr lang="tr-TR" b="0" i="1" dirty="0" err="1">
                <a:solidFill>
                  <a:srgbClr val="374151"/>
                </a:solidFill>
                <a:latin typeface="Arial"/>
                <a:ea typeface="Arial"/>
                <a:cs typeface="Arial"/>
                <a:sym typeface="Arial"/>
              </a:rPr>
              <a:t>insect</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cell</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systems</a:t>
            </a:r>
            <a:r>
              <a:rPr lang="tr-TR" b="0" i="1" dirty="0">
                <a:solidFill>
                  <a:srgbClr val="374151"/>
                </a:solidFill>
                <a:latin typeface="Arial"/>
                <a:ea typeface="Arial"/>
                <a:cs typeface="Arial"/>
                <a:sym typeface="Arial"/>
              </a:rPr>
              <a:t> can </a:t>
            </a:r>
            <a:r>
              <a:rPr lang="tr-TR" b="0" i="1" dirty="0" err="1">
                <a:solidFill>
                  <a:srgbClr val="374151"/>
                </a:solidFill>
                <a:latin typeface="Arial"/>
                <a:ea typeface="Arial"/>
                <a:cs typeface="Arial"/>
                <a:sym typeface="Arial"/>
              </a:rPr>
              <a:t>pose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challenges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for</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large-scale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production</a:t>
            </a:r>
            <a:r>
              <a:rPr lang="tr-TR" b="0" i="1" dirty="0">
                <a:solidFill>
                  <a:srgbClr val="374151"/>
                </a:solidFill>
                <a:latin typeface="Arial"/>
                <a:ea typeface="Arial"/>
                <a:cs typeface="Arial"/>
                <a:sym typeface="Arial"/>
              </a:rPr>
              <a:t>.</a:t>
            </a:r>
          </a:p>
          <a:p>
            <a:pPr marL="0" lvl="0" indent="0" algn="l" rtl="0">
              <a:spcBef>
                <a:spcPts val="0"/>
              </a:spcBef>
              <a:spcAft>
                <a:spcPts val="0"/>
              </a:spcAft>
              <a:buNone/>
            </a:pPr>
            <a:endParaRPr lang="tr-TR" b="0" i="1" dirty="0">
              <a:solidFill>
                <a:srgbClr val="374151"/>
              </a:solidFill>
              <a:latin typeface="Arial"/>
              <a:ea typeface="Arial"/>
              <a:cs typeface="Arial"/>
              <a:sym typeface="Arial"/>
            </a:endParaRPr>
          </a:p>
          <a:p>
            <a:pPr marL="0" lvl="0" indent="0" algn="l" rtl="0">
              <a:spcBef>
                <a:spcPts val="0"/>
              </a:spcBef>
              <a:spcAft>
                <a:spcPts val="0"/>
              </a:spcAft>
              <a:buNone/>
            </a:pPr>
            <a:r>
              <a:rPr lang="tr-TR" b="0" i="1" dirty="0">
                <a:solidFill>
                  <a:srgbClr val="374151"/>
                </a:solidFill>
                <a:latin typeface="Arial"/>
                <a:ea typeface="Arial"/>
                <a:cs typeface="Arial"/>
                <a:sym typeface="Arial"/>
              </a:rPr>
              <a:t>4. </a:t>
            </a:r>
            <a:r>
              <a:rPr lang="tr-TR" b="0" i="1" dirty="0" err="1">
                <a:solidFill>
                  <a:srgbClr val="374151"/>
                </a:solidFill>
                <a:latin typeface="Arial"/>
                <a:ea typeface="Arial"/>
                <a:cs typeface="Arial"/>
                <a:sym typeface="Arial"/>
              </a:rPr>
              <a:t>Mammalian</a:t>
            </a:r>
            <a:r>
              <a:rPr lang="tr-TR" b="0" i="1" dirty="0">
                <a:solidFill>
                  <a:srgbClr val="374151"/>
                </a:solidFill>
                <a:latin typeface="Arial"/>
                <a:ea typeface="Arial"/>
                <a:cs typeface="Arial"/>
                <a:sym typeface="Arial"/>
              </a:rPr>
              <a:t> Cell </a:t>
            </a:r>
            <a:r>
              <a:rPr lang="tr-TR" b="0" i="1" dirty="0" err="1">
                <a:solidFill>
                  <a:srgbClr val="374151"/>
                </a:solidFill>
                <a:latin typeface="Arial"/>
                <a:ea typeface="Arial"/>
                <a:cs typeface="Arial"/>
                <a:sym typeface="Arial"/>
              </a:rPr>
              <a:t>Expression</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System</a:t>
            </a:r>
            <a:endParaRPr lang="tr-TR" b="0" i="1" dirty="0">
              <a:solidFill>
                <a:srgbClr val="374151"/>
              </a:solidFill>
              <a:latin typeface="Arial"/>
              <a:ea typeface="Arial"/>
              <a:cs typeface="Arial"/>
              <a:sym typeface="Arial"/>
            </a:endParaRPr>
          </a:p>
          <a:p>
            <a:pPr marL="0" lvl="0" indent="0" algn="l" rtl="0">
              <a:spcBef>
                <a:spcPts val="0"/>
              </a:spcBef>
              <a:spcAft>
                <a:spcPts val="0"/>
              </a:spcAft>
              <a:buNone/>
            </a:pPr>
            <a:r>
              <a:rPr lang="tr-TR" b="0" i="1" dirty="0" err="1">
                <a:solidFill>
                  <a:srgbClr val="374151"/>
                </a:solidFill>
                <a:latin typeface="Arial"/>
                <a:ea typeface="Arial"/>
                <a:cs typeface="Arial"/>
                <a:sym typeface="Arial"/>
              </a:rPr>
              <a:t>Mammalian</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cell</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expression</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systems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are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superior</a:t>
            </a:r>
            <a:r>
              <a:rPr lang="tr-TR" b="0" i="1" dirty="0">
                <a:solidFill>
                  <a:srgbClr val="374151"/>
                </a:solidFill>
                <a:latin typeface="Arial"/>
                <a:ea typeface="Arial"/>
                <a:cs typeface="Arial"/>
                <a:sym typeface="Arial"/>
              </a:rPr>
              <a:t> at </a:t>
            </a:r>
            <a:r>
              <a:rPr lang="tr-TR" b="0" i="1" dirty="0" err="1">
                <a:solidFill>
                  <a:srgbClr val="374151"/>
                </a:solidFill>
                <a:latin typeface="Arial"/>
                <a:ea typeface="Arial"/>
                <a:cs typeface="Arial"/>
                <a:sym typeface="Arial"/>
              </a:rPr>
              <a:t>replicating</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the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natural</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environment</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for</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IgG</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production</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Mammalian</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cells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such</a:t>
            </a:r>
            <a:r>
              <a:rPr lang="tr-TR" b="0" i="1" dirty="0">
                <a:solidFill>
                  <a:srgbClr val="374151"/>
                </a:solidFill>
                <a:latin typeface="Arial"/>
                <a:ea typeface="Arial"/>
                <a:cs typeface="Arial"/>
                <a:sym typeface="Arial"/>
              </a:rPr>
              <a:t> as </a:t>
            </a:r>
            <a:r>
              <a:rPr lang="tr-TR" b="0" i="1" dirty="0" err="1">
                <a:solidFill>
                  <a:srgbClr val="374151"/>
                </a:solidFill>
                <a:latin typeface="Arial"/>
                <a:ea typeface="Arial"/>
                <a:cs typeface="Arial"/>
                <a:sym typeface="Arial"/>
              </a:rPr>
              <a:t>Chinese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Hamster</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Ovary</a:t>
            </a:r>
            <a:r>
              <a:rPr lang="tr-TR" b="0" i="1" dirty="0">
                <a:solidFill>
                  <a:srgbClr val="374151"/>
                </a:solidFill>
                <a:latin typeface="Arial"/>
                <a:ea typeface="Arial"/>
                <a:cs typeface="Arial"/>
                <a:sym typeface="Arial"/>
              </a:rPr>
              <a:t> (CHO) </a:t>
            </a:r>
            <a:r>
              <a:rPr lang="tr-TR" b="0" i="1" dirty="0" err="1">
                <a:solidFill>
                  <a:srgbClr val="374151"/>
                </a:solidFill>
                <a:latin typeface="Arial"/>
                <a:ea typeface="Arial"/>
                <a:cs typeface="Arial"/>
                <a:sym typeface="Arial"/>
              </a:rPr>
              <a:t>cells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allow</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for</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the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full</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spectrum</a:t>
            </a:r>
            <a:r>
              <a:rPr lang="tr-TR" b="0" i="1" dirty="0">
                <a:solidFill>
                  <a:srgbClr val="374151"/>
                </a:solidFill>
                <a:latin typeface="Arial"/>
                <a:ea typeface="Arial"/>
                <a:cs typeface="Arial"/>
                <a:sym typeface="Arial"/>
              </a:rPr>
              <a:t> of post-</a:t>
            </a:r>
            <a:r>
              <a:rPr lang="tr-TR" b="0" i="1" dirty="0" err="1">
                <a:solidFill>
                  <a:srgbClr val="374151"/>
                </a:solidFill>
                <a:latin typeface="Arial"/>
                <a:ea typeface="Arial"/>
                <a:cs typeface="Arial"/>
                <a:sym typeface="Arial"/>
              </a:rPr>
              <a:t>translational</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modifications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that</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result</a:t>
            </a:r>
            <a:r>
              <a:rPr lang="tr-TR" b="0" i="1" dirty="0">
                <a:solidFill>
                  <a:srgbClr val="374151"/>
                </a:solidFill>
                <a:latin typeface="Arial"/>
                <a:ea typeface="Arial"/>
                <a:cs typeface="Arial"/>
                <a:sym typeface="Arial"/>
              </a:rPr>
              <a:t> in </a:t>
            </a:r>
            <a:r>
              <a:rPr lang="tr-TR" b="0" i="1" dirty="0" err="1">
                <a:solidFill>
                  <a:srgbClr val="374151"/>
                </a:solidFill>
                <a:latin typeface="Arial"/>
                <a:ea typeface="Arial"/>
                <a:cs typeface="Arial"/>
                <a:sym typeface="Arial"/>
              </a:rPr>
              <a:t>biologically</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active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antibodies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However</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the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complexity</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and</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cost</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associated</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with</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mammalian</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cell</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systems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must</a:t>
            </a:r>
            <a:r>
              <a:rPr lang="tr-TR" b="0" i="1" dirty="0">
                <a:solidFill>
                  <a:srgbClr val="374151"/>
                </a:solidFill>
                <a:latin typeface="Arial"/>
                <a:ea typeface="Arial"/>
                <a:cs typeface="Arial"/>
                <a:sym typeface="Arial"/>
              </a:rPr>
              <a:t> be </a:t>
            </a:r>
            <a:r>
              <a:rPr lang="tr-TR" b="0" i="1" dirty="0" err="1">
                <a:solidFill>
                  <a:srgbClr val="374151"/>
                </a:solidFill>
                <a:latin typeface="Arial"/>
                <a:ea typeface="Arial"/>
                <a:cs typeface="Arial"/>
                <a:sym typeface="Arial"/>
              </a:rPr>
              <a:t>carefully</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weighed</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Ultimately</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selection</a:t>
            </a:r>
            <a:r>
              <a:rPr lang="tr-TR" b="0" i="1" dirty="0">
                <a:solidFill>
                  <a:srgbClr val="374151"/>
                </a:solidFill>
                <a:latin typeface="Arial"/>
                <a:ea typeface="Arial"/>
                <a:cs typeface="Arial"/>
                <a:sym typeface="Arial"/>
              </a:rPr>
              <a:t> of a host </a:t>
            </a:r>
            <a:r>
              <a:rPr lang="tr-TR" b="0" i="1" dirty="0" err="1">
                <a:solidFill>
                  <a:srgbClr val="374151"/>
                </a:solidFill>
                <a:latin typeface="Arial"/>
                <a:ea typeface="Arial"/>
                <a:cs typeface="Arial"/>
                <a:sym typeface="Arial"/>
              </a:rPr>
              <a:t>expression</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system</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for</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recombinant</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IgG</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production</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requires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careful</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consideration</a:t>
            </a:r>
            <a:r>
              <a:rPr lang="tr-TR" b="0" i="1" dirty="0">
                <a:solidFill>
                  <a:srgbClr val="374151"/>
                </a:solidFill>
                <a:latin typeface="Arial"/>
                <a:ea typeface="Arial"/>
                <a:cs typeface="Arial"/>
                <a:sym typeface="Arial"/>
              </a:rPr>
              <a:t> of </a:t>
            </a:r>
            <a:r>
              <a:rPr lang="tr-TR" b="0" i="1" dirty="0" err="1">
                <a:solidFill>
                  <a:srgbClr val="374151"/>
                </a:solidFill>
                <a:latin typeface="Arial"/>
                <a:ea typeface="Arial"/>
                <a:cs typeface="Arial"/>
                <a:sym typeface="Arial"/>
              </a:rPr>
              <a:t>the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trade-offs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between</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cost</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simplicity</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and</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the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ability</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to</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achieve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the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desired</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product</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quality</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Each</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system</a:t>
            </a:r>
            <a:r>
              <a:rPr lang="tr-TR" b="0" i="1" dirty="0">
                <a:solidFill>
                  <a:srgbClr val="374151"/>
                </a:solidFill>
                <a:latin typeface="Arial"/>
                <a:ea typeface="Arial"/>
                <a:cs typeface="Arial"/>
                <a:sym typeface="Arial"/>
              </a:rPr>
              <a:t> has </a:t>
            </a:r>
            <a:r>
              <a:rPr lang="tr-TR" b="0" i="1" dirty="0" err="1">
                <a:solidFill>
                  <a:srgbClr val="374151"/>
                </a:solidFill>
                <a:latin typeface="Arial"/>
                <a:ea typeface="Arial"/>
                <a:cs typeface="Arial"/>
                <a:sym typeface="Arial"/>
              </a:rPr>
              <a:t>its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own</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advantages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and</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disadvantages</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and</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the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most</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appropriate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choice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depends</a:t>
            </a:r>
            <a:r>
              <a:rPr lang="tr-TR" b="0" i="1" dirty="0">
                <a:solidFill>
                  <a:srgbClr val="374151"/>
                </a:solidFill>
                <a:latin typeface="Arial"/>
                <a:ea typeface="Arial"/>
                <a:cs typeface="Arial"/>
                <a:sym typeface="Arial"/>
              </a:rPr>
              <a:t> on </a:t>
            </a:r>
            <a:r>
              <a:rPr lang="tr-TR" b="0" i="1" dirty="0" err="1">
                <a:solidFill>
                  <a:srgbClr val="374151"/>
                </a:solidFill>
                <a:latin typeface="Arial"/>
                <a:ea typeface="Arial"/>
                <a:cs typeface="Arial"/>
                <a:sym typeface="Arial"/>
              </a:rPr>
              <a:t>the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specific</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needs</a:t>
            </a:r>
            <a:r>
              <a:rPr lang="tr-TR" b="0" i="1" dirty="0">
                <a:solidFill>
                  <a:srgbClr val="374151"/>
                </a:solidFill>
                <a:latin typeface="Arial"/>
                <a:ea typeface="Arial"/>
                <a:cs typeface="Arial"/>
                <a:sym typeface="Arial"/>
              </a:rPr>
              <a:t> of </a:t>
            </a:r>
            <a:r>
              <a:rPr lang="tr-TR" b="0" i="1" dirty="0" err="1">
                <a:solidFill>
                  <a:srgbClr val="374151"/>
                </a:solidFill>
                <a:latin typeface="Arial"/>
                <a:ea typeface="Arial"/>
                <a:cs typeface="Arial"/>
                <a:sym typeface="Arial"/>
              </a:rPr>
              <a:t>the</a:t>
            </a:r>
            <a:r>
              <a:rPr lang="tr-TR" b="0" i="1" dirty="0">
                <a:solidFill>
                  <a:srgbClr val="374151"/>
                </a:solidFill>
                <a:latin typeface="Arial"/>
                <a:ea typeface="Arial"/>
                <a:cs typeface="Arial"/>
                <a:sym typeface="Arial"/>
              </a:rPr>
              <a:t> </a:t>
            </a:r>
            <a:r>
              <a:rPr lang="tr-TR" b="0" i="1" dirty="0" err="1">
                <a:solidFill>
                  <a:srgbClr val="374151"/>
                </a:solidFill>
                <a:latin typeface="Arial"/>
                <a:ea typeface="Arial"/>
                <a:cs typeface="Arial"/>
                <a:sym typeface="Arial"/>
              </a:rPr>
              <a:t>project</a:t>
            </a:r>
            <a:r>
              <a:rPr lang="tr-TR" b="0" i="1" dirty="0">
                <a:solidFill>
                  <a:srgbClr val="374151"/>
                </a:solidFill>
                <a:latin typeface="Arial"/>
                <a:ea typeface="Arial"/>
                <a:cs typeface="Arial"/>
                <a:sym typeface="Arial"/>
              </a:rPr>
              <a:t>.</a:t>
            </a:r>
            <a:endParaRPr dirty="0"/>
          </a:p>
        </p:txBody>
      </p:sp>
      <p:sp>
        <p:nvSpPr>
          <p:cNvPr id="153" name="Google Shape;15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10</a:t>
            </a:fld>
            <a:endParaRPr/>
          </a:p>
        </p:txBody>
      </p:sp>
    </p:spTree>
    <p:extLst>
      <p:ext uri="{BB962C8B-B14F-4D97-AF65-F5344CB8AC3E}">
        <p14:creationId xmlns:p14="http://schemas.microsoft.com/office/powerpoint/2010/main" val="4061209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28600" lvl="0" indent="-171450" algn="l" rtl="0">
              <a:lnSpc>
                <a:spcPct val="90000"/>
              </a:lnSpc>
              <a:spcBef>
                <a:spcPts val="0"/>
              </a:spcBef>
              <a:spcAft>
                <a:spcPts val="0"/>
              </a:spcAft>
              <a:buClr>
                <a:schemeClr val="dk1"/>
              </a:buClr>
              <a:buSzPts val="1300"/>
              <a:buChar char="•"/>
            </a:pPr>
            <a:r>
              <a:rPr lang="tr-TR" sz="1300" b="1" dirty="0" err="1">
                <a:latin typeface="Arial"/>
                <a:ea typeface="Arial"/>
                <a:cs typeface="Arial"/>
                <a:sym typeface="Arial"/>
              </a:rPr>
              <a:t>Transformation</a:t>
            </a:r>
            <a:r>
              <a:rPr lang="tr-TR" sz="1300" b="1" dirty="0">
                <a:latin typeface="Arial"/>
                <a:ea typeface="Arial"/>
                <a:cs typeface="Arial"/>
                <a:sym typeface="Arial"/>
              </a:rPr>
              <a:t> is </a:t>
            </a:r>
            <a:r>
              <a:rPr lang="tr-TR" sz="1300" b="1" dirty="0" err="1">
                <a:latin typeface="Arial"/>
                <a:ea typeface="Arial"/>
                <a:cs typeface="Arial"/>
                <a:sym typeface="Arial"/>
              </a:rPr>
              <a:t>the</a:t>
            </a:r>
            <a:r>
              <a:rPr lang="tr-TR" sz="1300" b="1" dirty="0">
                <a:latin typeface="Arial"/>
                <a:ea typeface="Arial"/>
                <a:cs typeface="Arial"/>
                <a:sym typeface="Arial"/>
              </a:rPr>
              <a:t> </a:t>
            </a:r>
            <a:r>
              <a:rPr lang="tr-TR" sz="1300" b="1" dirty="0" err="1">
                <a:latin typeface="Arial"/>
                <a:ea typeface="Arial"/>
                <a:cs typeface="Arial"/>
                <a:sym typeface="Arial"/>
              </a:rPr>
              <a:t>introduction</a:t>
            </a:r>
            <a:r>
              <a:rPr lang="tr-TR" sz="1300" b="1" dirty="0">
                <a:latin typeface="Arial"/>
                <a:ea typeface="Arial"/>
                <a:cs typeface="Arial"/>
                <a:sym typeface="Arial"/>
              </a:rPr>
              <a:t> of </a:t>
            </a:r>
            <a:r>
              <a:rPr lang="tr-TR" sz="1300" b="1" dirty="0" err="1">
                <a:latin typeface="Arial"/>
                <a:ea typeface="Arial"/>
                <a:cs typeface="Arial"/>
                <a:sym typeface="Arial"/>
              </a:rPr>
              <a:t>foreign</a:t>
            </a:r>
            <a:r>
              <a:rPr lang="tr-TR" sz="1300" b="1" dirty="0">
                <a:latin typeface="Arial"/>
                <a:ea typeface="Arial"/>
                <a:cs typeface="Arial"/>
                <a:sym typeface="Arial"/>
              </a:rPr>
              <a:t> </a:t>
            </a:r>
            <a:r>
              <a:rPr lang="tr-TR" sz="1300" b="1" dirty="0" err="1">
                <a:latin typeface="Arial"/>
                <a:ea typeface="Arial"/>
                <a:cs typeface="Arial"/>
                <a:sym typeface="Arial"/>
              </a:rPr>
              <a:t>or</a:t>
            </a:r>
            <a:r>
              <a:rPr lang="tr-TR" sz="1300" b="1" dirty="0">
                <a:latin typeface="Arial"/>
                <a:ea typeface="Arial"/>
                <a:cs typeface="Arial"/>
                <a:sym typeface="Arial"/>
              </a:rPr>
              <a:t> </a:t>
            </a:r>
            <a:r>
              <a:rPr lang="tr-TR" sz="1300" b="1" dirty="0" err="1">
                <a:latin typeface="Arial"/>
                <a:ea typeface="Arial"/>
                <a:cs typeface="Arial"/>
                <a:sym typeface="Arial"/>
              </a:rPr>
              <a:t>recombinant</a:t>
            </a:r>
            <a:r>
              <a:rPr lang="tr-TR" sz="1300" b="1" dirty="0">
                <a:latin typeface="Arial"/>
                <a:ea typeface="Arial"/>
                <a:cs typeface="Arial"/>
                <a:sym typeface="Arial"/>
              </a:rPr>
              <a:t> DNA (</a:t>
            </a:r>
            <a:r>
              <a:rPr lang="tr-TR" sz="1300" b="1" dirty="0" err="1">
                <a:latin typeface="Arial"/>
                <a:ea typeface="Arial"/>
                <a:cs typeface="Arial"/>
                <a:sym typeface="Arial"/>
              </a:rPr>
              <a:t>containing</a:t>
            </a:r>
            <a:r>
              <a:rPr lang="tr-TR" sz="1300" b="1" dirty="0">
                <a:latin typeface="Arial"/>
                <a:ea typeface="Arial"/>
                <a:cs typeface="Arial"/>
                <a:sym typeface="Arial"/>
              </a:rPr>
              <a:t> </a:t>
            </a:r>
            <a:r>
              <a:rPr lang="tr-TR" sz="1300" b="1" dirty="0" err="1">
                <a:latin typeface="Arial"/>
                <a:ea typeface="Arial"/>
                <a:cs typeface="Arial"/>
                <a:sym typeface="Arial"/>
              </a:rPr>
              <a:t>the</a:t>
            </a:r>
            <a:r>
              <a:rPr lang="tr-TR" sz="1300" b="1" dirty="0">
                <a:latin typeface="Arial"/>
                <a:ea typeface="Arial"/>
                <a:cs typeface="Arial"/>
                <a:sym typeface="Arial"/>
              </a:rPr>
              <a:t> gene of </a:t>
            </a:r>
            <a:r>
              <a:rPr lang="tr-TR" sz="1300" b="1" dirty="0" err="1">
                <a:latin typeface="Arial"/>
                <a:ea typeface="Arial"/>
                <a:cs typeface="Arial"/>
                <a:sym typeface="Arial"/>
              </a:rPr>
              <a:t>interest</a:t>
            </a:r>
            <a:r>
              <a:rPr lang="tr-TR" sz="1300" b="1" dirty="0">
                <a:latin typeface="Arial"/>
                <a:ea typeface="Arial"/>
                <a:cs typeface="Arial"/>
                <a:sym typeface="Arial"/>
              </a:rPr>
              <a:t>, </a:t>
            </a:r>
            <a:r>
              <a:rPr lang="tr-TR" sz="1300" b="1" dirty="0" err="1">
                <a:latin typeface="Arial"/>
                <a:ea typeface="Arial"/>
                <a:cs typeface="Arial"/>
                <a:sym typeface="Arial"/>
              </a:rPr>
              <a:t>such</a:t>
            </a:r>
            <a:r>
              <a:rPr lang="tr-TR" sz="1300" b="1" dirty="0">
                <a:latin typeface="Arial"/>
                <a:ea typeface="Arial"/>
                <a:cs typeface="Arial"/>
                <a:sym typeface="Arial"/>
              </a:rPr>
              <a:t> as a gene </a:t>
            </a:r>
            <a:r>
              <a:rPr lang="tr-TR" sz="1300" b="1" dirty="0" err="1">
                <a:latin typeface="Arial"/>
                <a:ea typeface="Arial"/>
                <a:cs typeface="Arial"/>
                <a:sym typeface="Arial"/>
              </a:rPr>
              <a:t>that</a:t>
            </a:r>
            <a:r>
              <a:rPr lang="tr-TR" sz="1300" b="1" dirty="0">
                <a:latin typeface="Arial"/>
                <a:ea typeface="Arial"/>
                <a:cs typeface="Arial"/>
                <a:sym typeface="Arial"/>
              </a:rPr>
              <a:t> </a:t>
            </a:r>
            <a:r>
              <a:rPr lang="tr-TR" sz="1300" b="1" dirty="0" err="1">
                <a:latin typeface="Arial"/>
                <a:ea typeface="Arial"/>
                <a:cs typeface="Arial"/>
                <a:sym typeface="Arial"/>
              </a:rPr>
              <a:t>codes</a:t>
            </a:r>
            <a:r>
              <a:rPr lang="tr-TR" sz="1300" b="1" dirty="0">
                <a:latin typeface="Arial"/>
                <a:ea typeface="Arial"/>
                <a:cs typeface="Arial"/>
                <a:sym typeface="Arial"/>
              </a:rPr>
              <a:t> </a:t>
            </a:r>
            <a:r>
              <a:rPr lang="tr-TR" sz="1300" b="1" dirty="0" err="1">
                <a:latin typeface="Arial"/>
                <a:ea typeface="Arial"/>
                <a:cs typeface="Arial"/>
                <a:sym typeface="Arial"/>
              </a:rPr>
              <a:t>for</a:t>
            </a:r>
            <a:r>
              <a:rPr lang="tr-TR" sz="1300" b="1" dirty="0">
                <a:latin typeface="Arial"/>
                <a:ea typeface="Arial"/>
                <a:cs typeface="Arial"/>
                <a:sym typeface="Arial"/>
              </a:rPr>
              <a:t> a protein) </a:t>
            </a:r>
            <a:r>
              <a:rPr lang="tr-TR" sz="1300" b="1" dirty="0" err="1">
                <a:latin typeface="Arial"/>
                <a:ea typeface="Arial"/>
                <a:cs typeface="Arial"/>
                <a:sym typeface="Arial"/>
              </a:rPr>
              <a:t>into</a:t>
            </a:r>
            <a:r>
              <a:rPr lang="tr-TR" sz="1300" b="1" dirty="0">
                <a:latin typeface="Arial"/>
                <a:ea typeface="Arial"/>
                <a:cs typeface="Arial"/>
                <a:sym typeface="Arial"/>
              </a:rPr>
              <a:t> a host </a:t>
            </a:r>
            <a:r>
              <a:rPr lang="tr-TR" sz="1300" b="1" dirty="0" err="1">
                <a:latin typeface="Arial"/>
                <a:ea typeface="Arial"/>
                <a:cs typeface="Arial"/>
                <a:sym typeface="Arial"/>
              </a:rPr>
              <a:t>organism</a:t>
            </a:r>
            <a:r>
              <a:rPr lang="tr-TR" sz="1300" b="1" dirty="0">
                <a:latin typeface="Arial"/>
                <a:ea typeface="Arial"/>
                <a:cs typeface="Arial"/>
                <a:sym typeface="Arial"/>
              </a:rPr>
              <a:t>.</a:t>
            </a:r>
          </a:p>
          <a:p>
            <a:pPr marL="228600" lvl="0" indent="-171450" algn="l" rtl="0">
              <a:lnSpc>
                <a:spcPct val="90000"/>
              </a:lnSpc>
              <a:spcBef>
                <a:spcPts val="0"/>
              </a:spcBef>
              <a:spcAft>
                <a:spcPts val="0"/>
              </a:spcAft>
              <a:buClr>
                <a:schemeClr val="dk1"/>
              </a:buClr>
              <a:buSzPts val="1300"/>
              <a:buChar char="•"/>
            </a:pPr>
            <a:endParaRPr lang="tr-TR" sz="1300" b="1" dirty="0">
              <a:latin typeface="Arial"/>
              <a:ea typeface="Arial"/>
              <a:cs typeface="Arial"/>
              <a:sym typeface="Arial"/>
            </a:endParaRPr>
          </a:p>
          <a:p>
            <a:pPr marL="228600" lvl="0" indent="-171450" algn="l" rtl="0">
              <a:lnSpc>
                <a:spcPct val="90000"/>
              </a:lnSpc>
              <a:spcBef>
                <a:spcPts val="0"/>
              </a:spcBef>
              <a:spcAft>
                <a:spcPts val="0"/>
              </a:spcAft>
              <a:buClr>
                <a:schemeClr val="dk1"/>
              </a:buClr>
              <a:buSzPts val="1300"/>
              <a:buChar char="•"/>
            </a:pPr>
            <a:r>
              <a:rPr lang="tr-TR" sz="1300" b="1" dirty="0">
                <a:latin typeface="Arial"/>
                <a:ea typeface="Arial"/>
                <a:cs typeface="Arial"/>
                <a:sym typeface="Arial"/>
              </a:rPr>
              <a:t>A </a:t>
            </a:r>
            <a:r>
              <a:rPr lang="tr-TR" sz="1300" b="1" dirty="0" err="1">
                <a:latin typeface="Arial"/>
                <a:ea typeface="Arial"/>
                <a:cs typeface="Arial"/>
                <a:sym typeface="Arial"/>
              </a:rPr>
              <a:t>mixture</a:t>
            </a:r>
            <a:r>
              <a:rPr lang="tr-TR" sz="1300" b="1" dirty="0">
                <a:latin typeface="Arial"/>
                <a:ea typeface="Arial"/>
                <a:cs typeface="Arial"/>
                <a:sym typeface="Arial"/>
              </a:rPr>
              <a:t> of </a:t>
            </a:r>
            <a:r>
              <a:rPr lang="tr-TR" sz="1300" b="1" dirty="0" err="1">
                <a:latin typeface="Arial"/>
                <a:ea typeface="Arial"/>
                <a:cs typeface="Arial"/>
                <a:sym typeface="Arial"/>
              </a:rPr>
              <a:t>plasmids</a:t>
            </a:r>
            <a:r>
              <a:rPr lang="tr-TR" sz="1300" b="1" dirty="0">
                <a:latin typeface="Arial"/>
                <a:ea typeface="Arial"/>
                <a:cs typeface="Arial"/>
                <a:sym typeface="Arial"/>
              </a:rPr>
              <a:t> </a:t>
            </a:r>
            <a:r>
              <a:rPr lang="tr-TR" sz="1300" b="1" dirty="0" err="1">
                <a:latin typeface="Arial"/>
                <a:ea typeface="Arial"/>
                <a:cs typeface="Arial"/>
                <a:sym typeface="Arial"/>
              </a:rPr>
              <a:t>and</a:t>
            </a:r>
            <a:r>
              <a:rPr lang="tr-TR" sz="1300" b="1" dirty="0">
                <a:latin typeface="Arial"/>
                <a:ea typeface="Arial"/>
                <a:cs typeface="Arial"/>
                <a:sym typeface="Arial"/>
              </a:rPr>
              <a:t> </a:t>
            </a:r>
            <a:r>
              <a:rPr lang="tr-TR" sz="1300" b="1" dirty="0" err="1">
                <a:latin typeface="Arial"/>
                <a:ea typeface="Arial"/>
                <a:cs typeface="Arial"/>
                <a:sym typeface="Arial"/>
              </a:rPr>
              <a:t>competent</a:t>
            </a:r>
            <a:r>
              <a:rPr lang="tr-TR" sz="1300" b="1" dirty="0">
                <a:latin typeface="Arial"/>
                <a:ea typeface="Arial"/>
                <a:cs typeface="Arial"/>
                <a:sym typeface="Arial"/>
              </a:rPr>
              <a:t> </a:t>
            </a:r>
            <a:r>
              <a:rPr lang="tr-TR" sz="1300" b="1" dirty="0" err="1">
                <a:latin typeface="Arial"/>
                <a:ea typeface="Arial"/>
                <a:cs typeface="Arial"/>
                <a:sym typeface="Arial"/>
              </a:rPr>
              <a:t>cells</a:t>
            </a:r>
            <a:r>
              <a:rPr lang="tr-TR" sz="1300" b="1" dirty="0">
                <a:latin typeface="Arial"/>
                <a:ea typeface="Arial"/>
                <a:cs typeface="Arial"/>
                <a:sym typeface="Arial"/>
              </a:rPr>
              <a:t> is </a:t>
            </a:r>
            <a:r>
              <a:rPr lang="tr-TR" sz="1300" b="1" dirty="0" err="1">
                <a:latin typeface="Arial"/>
                <a:ea typeface="Arial"/>
                <a:cs typeface="Arial"/>
                <a:sym typeface="Arial"/>
              </a:rPr>
              <a:t>subjected</a:t>
            </a:r>
            <a:r>
              <a:rPr lang="tr-TR" sz="1300" b="1" dirty="0">
                <a:latin typeface="Arial"/>
                <a:ea typeface="Arial"/>
                <a:cs typeface="Arial"/>
                <a:sym typeface="Arial"/>
              </a:rPr>
              <a:t> </a:t>
            </a:r>
            <a:r>
              <a:rPr lang="tr-TR" sz="1300" b="1" dirty="0" err="1">
                <a:latin typeface="Arial"/>
                <a:ea typeface="Arial"/>
                <a:cs typeface="Arial"/>
                <a:sym typeface="Arial"/>
              </a:rPr>
              <a:t>to</a:t>
            </a:r>
            <a:r>
              <a:rPr lang="tr-TR" sz="1300" b="1" dirty="0">
                <a:latin typeface="Arial"/>
                <a:ea typeface="Arial"/>
                <a:cs typeface="Arial"/>
                <a:sym typeface="Arial"/>
              </a:rPr>
              <a:t> a </a:t>
            </a:r>
            <a:r>
              <a:rPr lang="tr-TR" sz="1300" b="1" dirty="0" err="1">
                <a:latin typeface="Arial"/>
                <a:ea typeface="Arial"/>
                <a:cs typeface="Arial"/>
                <a:sym typeface="Arial"/>
              </a:rPr>
              <a:t>heat</a:t>
            </a:r>
            <a:r>
              <a:rPr lang="tr-TR" sz="1300" b="1" dirty="0">
                <a:latin typeface="Arial"/>
                <a:ea typeface="Arial"/>
                <a:cs typeface="Arial"/>
                <a:sym typeface="Arial"/>
              </a:rPr>
              <a:t> </a:t>
            </a:r>
            <a:r>
              <a:rPr lang="tr-TR" sz="1300" b="1" dirty="0" err="1">
                <a:latin typeface="Arial"/>
                <a:ea typeface="Arial"/>
                <a:cs typeface="Arial"/>
                <a:sym typeface="Arial"/>
              </a:rPr>
              <a:t>shock</a:t>
            </a:r>
            <a:r>
              <a:rPr lang="tr-TR" sz="1300" b="1" dirty="0">
                <a:latin typeface="Arial"/>
                <a:ea typeface="Arial"/>
                <a:cs typeface="Arial"/>
                <a:sym typeface="Arial"/>
              </a:rPr>
              <a:t>. </a:t>
            </a:r>
            <a:r>
              <a:rPr lang="tr-TR" sz="1300" b="1" dirty="0" err="1">
                <a:latin typeface="Arial"/>
                <a:ea typeface="Arial"/>
                <a:cs typeface="Arial"/>
                <a:sym typeface="Arial"/>
              </a:rPr>
              <a:t>This</a:t>
            </a:r>
            <a:r>
              <a:rPr lang="tr-TR" sz="1300" b="1" dirty="0">
                <a:latin typeface="Arial"/>
                <a:ea typeface="Arial"/>
                <a:cs typeface="Arial"/>
                <a:sym typeface="Arial"/>
              </a:rPr>
              <a:t> </a:t>
            </a:r>
            <a:r>
              <a:rPr lang="tr-TR" sz="1300" b="1" dirty="0" err="1">
                <a:latin typeface="Arial"/>
                <a:ea typeface="Arial"/>
                <a:cs typeface="Arial"/>
                <a:sym typeface="Arial"/>
              </a:rPr>
              <a:t>involves</a:t>
            </a:r>
            <a:r>
              <a:rPr lang="tr-TR" sz="1300" b="1" dirty="0">
                <a:latin typeface="Arial"/>
                <a:ea typeface="Arial"/>
                <a:cs typeface="Arial"/>
                <a:sym typeface="Arial"/>
              </a:rPr>
              <a:t> </a:t>
            </a:r>
            <a:r>
              <a:rPr lang="tr-TR" sz="1300" b="1" dirty="0" err="1">
                <a:latin typeface="Arial"/>
                <a:ea typeface="Arial"/>
                <a:cs typeface="Arial"/>
                <a:sym typeface="Arial"/>
              </a:rPr>
              <a:t>rapidly</a:t>
            </a:r>
            <a:r>
              <a:rPr lang="tr-TR" sz="1300" b="1" dirty="0">
                <a:latin typeface="Arial"/>
                <a:ea typeface="Arial"/>
                <a:cs typeface="Arial"/>
                <a:sym typeface="Arial"/>
              </a:rPr>
              <a:t> </a:t>
            </a:r>
            <a:r>
              <a:rPr lang="tr-TR" sz="1300" b="1" dirty="0" err="1">
                <a:latin typeface="Arial"/>
                <a:ea typeface="Arial"/>
                <a:cs typeface="Arial"/>
                <a:sym typeface="Arial"/>
              </a:rPr>
              <a:t>exposing</a:t>
            </a:r>
            <a:r>
              <a:rPr lang="tr-TR" sz="1300" b="1" dirty="0">
                <a:latin typeface="Arial"/>
                <a:ea typeface="Arial"/>
                <a:cs typeface="Arial"/>
                <a:sym typeface="Arial"/>
              </a:rPr>
              <a:t> </a:t>
            </a:r>
            <a:r>
              <a:rPr lang="tr-TR" sz="1300" b="1" dirty="0" err="1">
                <a:latin typeface="Arial"/>
                <a:ea typeface="Arial"/>
                <a:cs typeface="Arial"/>
                <a:sym typeface="Arial"/>
              </a:rPr>
              <a:t>the</a:t>
            </a:r>
            <a:r>
              <a:rPr lang="tr-TR" sz="1300" b="1" dirty="0">
                <a:latin typeface="Arial"/>
                <a:ea typeface="Arial"/>
                <a:cs typeface="Arial"/>
                <a:sym typeface="Arial"/>
              </a:rPr>
              <a:t> </a:t>
            </a:r>
            <a:r>
              <a:rPr lang="tr-TR" sz="1300" b="1" dirty="0" err="1">
                <a:latin typeface="Arial"/>
                <a:ea typeface="Arial"/>
                <a:cs typeface="Arial"/>
                <a:sym typeface="Arial"/>
              </a:rPr>
              <a:t>cells</a:t>
            </a:r>
            <a:r>
              <a:rPr lang="tr-TR" sz="1300" b="1" dirty="0">
                <a:latin typeface="Arial"/>
                <a:ea typeface="Arial"/>
                <a:cs typeface="Arial"/>
                <a:sym typeface="Arial"/>
              </a:rPr>
              <a:t> </a:t>
            </a:r>
            <a:r>
              <a:rPr lang="tr-TR" sz="1300" b="1" dirty="0" err="1">
                <a:latin typeface="Arial"/>
                <a:ea typeface="Arial"/>
                <a:cs typeface="Arial"/>
                <a:sym typeface="Arial"/>
              </a:rPr>
              <a:t>to</a:t>
            </a:r>
            <a:r>
              <a:rPr lang="tr-TR" sz="1300" b="1" dirty="0">
                <a:latin typeface="Arial"/>
                <a:ea typeface="Arial"/>
                <a:cs typeface="Arial"/>
                <a:sym typeface="Arial"/>
              </a:rPr>
              <a:t> a </a:t>
            </a:r>
            <a:r>
              <a:rPr lang="tr-TR" sz="1300" b="1" dirty="0" err="1">
                <a:latin typeface="Arial"/>
                <a:ea typeface="Arial"/>
                <a:cs typeface="Arial"/>
                <a:sym typeface="Arial"/>
              </a:rPr>
              <a:t>higher</a:t>
            </a:r>
            <a:r>
              <a:rPr lang="tr-TR" sz="1300" b="1" dirty="0">
                <a:latin typeface="Arial"/>
                <a:ea typeface="Arial"/>
                <a:cs typeface="Arial"/>
                <a:sym typeface="Arial"/>
              </a:rPr>
              <a:t> </a:t>
            </a:r>
            <a:r>
              <a:rPr lang="tr-TR" sz="1300" b="1" dirty="0" err="1">
                <a:latin typeface="Arial"/>
                <a:ea typeface="Arial"/>
                <a:cs typeface="Arial"/>
                <a:sym typeface="Arial"/>
              </a:rPr>
              <a:t>temperature</a:t>
            </a:r>
            <a:r>
              <a:rPr lang="tr-TR" sz="1300" b="1" dirty="0">
                <a:latin typeface="Arial"/>
                <a:ea typeface="Arial"/>
                <a:cs typeface="Arial"/>
                <a:sym typeface="Arial"/>
              </a:rPr>
              <a:t> </a:t>
            </a:r>
            <a:r>
              <a:rPr lang="tr-TR" sz="1300" b="1" dirty="0" err="1">
                <a:latin typeface="Arial"/>
                <a:ea typeface="Arial"/>
                <a:cs typeface="Arial"/>
                <a:sym typeface="Arial"/>
              </a:rPr>
              <a:t>and</a:t>
            </a:r>
            <a:r>
              <a:rPr lang="tr-TR" sz="1300" b="1" dirty="0">
                <a:latin typeface="Arial"/>
                <a:ea typeface="Arial"/>
                <a:cs typeface="Arial"/>
                <a:sym typeface="Arial"/>
              </a:rPr>
              <a:t> </a:t>
            </a:r>
            <a:r>
              <a:rPr lang="tr-TR" sz="1300" b="1" dirty="0" err="1">
                <a:latin typeface="Arial"/>
                <a:ea typeface="Arial"/>
                <a:cs typeface="Arial"/>
                <a:sym typeface="Arial"/>
              </a:rPr>
              <a:t>then</a:t>
            </a:r>
            <a:r>
              <a:rPr lang="tr-TR" sz="1300" b="1" dirty="0">
                <a:latin typeface="Arial"/>
                <a:ea typeface="Arial"/>
                <a:cs typeface="Arial"/>
                <a:sym typeface="Arial"/>
              </a:rPr>
              <a:t> </a:t>
            </a:r>
            <a:r>
              <a:rPr lang="tr-TR" sz="1300" b="1" dirty="0" err="1">
                <a:latin typeface="Arial"/>
                <a:ea typeface="Arial"/>
                <a:cs typeface="Arial"/>
                <a:sym typeface="Arial"/>
              </a:rPr>
              <a:t>quickly</a:t>
            </a:r>
            <a:r>
              <a:rPr lang="tr-TR" sz="1300" b="1" dirty="0">
                <a:latin typeface="Arial"/>
                <a:ea typeface="Arial"/>
                <a:cs typeface="Arial"/>
                <a:sym typeface="Arial"/>
              </a:rPr>
              <a:t> </a:t>
            </a:r>
            <a:r>
              <a:rPr lang="tr-TR" sz="1300" b="1" dirty="0" err="1">
                <a:latin typeface="Arial"/>
                <a:ea typeface="Arial"/>
                <a:cs typeface="Arial"/>
                <a:sym typeface="Arial"/>
              </a:rPr>
              <a:t>returning</a:t>
            </a:r>
            <a:r>
              <a:rPr lang="tr-TR" sz="1300" b="1" dirty="0">
                <a:latin typeface="Arial"/>
                <a:ea typeface="Arial"/>
                <a:cs typeface="Arial"/>
                <a:sym typeface="Arial"/>
              </a:rPr>
              <a:t> </a:t>
            </a:r>
            <a:r>
              <a:rPr lang="tr-TR" sz="1300" b="1" dirty="0" err="1">
                <a:latin typeface="Arial"/>
                <a:ea typeface="Arial"/>
                <a:cs typeface="Arial"/>
                <a:sym typeface="Arial"/>
              </a:rPr>
              <a:t>them</a:t>
            </a:r>
            <a:r>
              <a:rPr lang="tr-TR" sz="1300" b="1" dirty="0">
                <a:latin typeface="Arial"/>
                <a:ea typeface="Arial"/>
                <a:cs typeface="Arial"/>
                <a:sym typeface="Arial"/>
              </a:rPr>
              <a:t> </a:t>
            </a:r>
            <a:r>
              <a:rPr lang="tr-TR" sz="1300" b="1" dirty="0" err="1">
                <a:latin typeface="Arial"/>
                <a:ea typeface="Arial"/>
                <a:cs typeface="Arial"/>
                <a:sym typeface="Arial"/>
              </a:rPr>
              <a:t>to</a:t>
            </a:r>
            <a:r>
              <a:rPr lang="tr-TR" sz="1300" b="1" dirty="0">
                <a:latin typeface="Arial"/>
                <a:ea typeface="Arial"/>
                <a:cs typeface="Arial"/>
                <a:sym typeface="Arial"/>
              </a:rPr>
              <a:t> </a:t>
            </a:r>
            <a:r>
              <a:rPr lang="tr-TR" sz="1300" b="1" dirty="0" err="1">
                <a:latin typeface="Arial"/>
                <a:ea typeface="Arial"/>
                <a:cs typeface="Arial"/>
                <a:sym typeface="Arial"/>
              </a:rPr>
              <a:t>ice</a:t>
            </a:r>
            <a:r>
              <a:rPr lang="tr-TR" sz="1300" b="1" dirty="0">
                <a:latin typeface="Arial"/>
                <a:ea typeface="Arial"/>
                <a:cs typeface="Arial"/>
                <a:sym typeface="Arial"/>
              </a:rPr>
              <a:t>. </a:t>
            </a:r>
            <a:r>
              <a:rPr lang="tr-TR" sz="1300" b="1" dirty="0" err="1">
                <a:latin typeface="Arial"/>
                <a:ea typeface="Arial"/>
                <a:cs typeface="Arial"/>
                <a:sym typeface="Arial"/>
              </a:rPr>
              <a:t>It</a:t>
            </a:r>
            <a:r>
              <a:rPr lang="tr-TR" sz="1300" b="1" dirty="0">
                <a:latin typeface="Arial"/>
                <a:ea typeface="Arial"/>
                <a:cs typeface="Arial"/>
                <a:sym typeface="Arial"/>
              </a:rPr>
              <a:t> is </a:t>
            </a:r>
            <a:r>
              <a:rPr lang="tr-TR" sz="1300" b="1" dirty="0" err="1">
                <a:latin typeface="Arial"/>
                <a:ea typeface="Arial"/>
                <a:cs typeface="Arial"/>
                <a:sym typeface="Arial"/>
              </a:rPr>
              <a:t>believed</a:t>
            </a:r>
            <a:r>
              <a:rPr lang="tr-TR" sz="1300" b="1" dirty="0">
                <a:latin typeface="Arial"/>
                <a:ea typeface="Arial"/>
                <a:cs typeface="Arial"/>
                <a:sym typeface="Arial"/>
              </a:rPr>
              <a:t> </a:t>
            </a:r>
            <a:r>
              <a:rPr lang="tr-TR" sz="1300" b="1" dirty="0" err="1">
                <a:latin typeface="Arial"/>
                <a:ea typeface="Arial"/>
                <a:cs typeface="Arial"/>
                <a:sym typeface="Arial"/>
              </a:rPr>
              <a:t>that</a:t>
            </a:r>
            <a:r>
              <a:rPr lang="tr-TR" sz="1300" b="1" dirty="0">
                <a:latin typeface="Arial"/>
                <a:ea typeface="Arial"/>
                <a:cs typeface="Arial"/>
                <a:sym typeface="Arial"/>
              </a:rPr>
              <a:t> </a:t>
            </a:r>
            <a:r>
              <a:rPr lang="tr-TR" sz="1300" b="1" dirty="0" err="1">
                <a:latin typeface="Arial"/>
                <a:ea typeface="Arial"/>
                <a:cs typeface="Arial"/>
                <a:sym typeface="Arial"/>
              </a:rPr>
              <a:t>the</a:t>
            </a:r>
            <a:r>
              <a:rPr lang="tr-TR" sz="1300" b="1" dirty="0">
                <a:latin typeface="Arial"/>
                <a:ea typeface="Arial"/>
                <a:cs typeface="Arial"/>
                <a:sym typeface="Arial"/>
              </a:rPr>
              <a:t> </a:t>
            </a:r>
            <a:r>
              <a:rPr lang="tr-TR" sz="1300" b="1" dirty="0" err="1">
                <a:latin typeface="Arial"/>
                <a:ea typeface="Arial"/>
                <a:cs typeface="Arial"/>
                <a:sym typeface="Arial"/>
              </a:rPr>
              <a:t>heat</a:t>
            </a:r>
            <a:r>
              <a:rPr lang="tr-TR" sz="1300" b="1" dirty="0">
                <a:latin typeface="Arial"/>
                <a:ea typeface="Arial"/>
                <a:cs typeface="Arial"/>
                <a:sym typeface="Arial"/>
              </a:rPr>
              <a:t> </a:t>
            </a:r>
            <a:r>
              <a:rPr lang="tr-TR" sz="1300" b="1" dirty="0" err="1">
                <a:latin typeface="Arial"/>
                <a:ea typeface="Arial"/>
                <a:cs typeface="Arial"/>
                <a:sym typeface="Arial"/>
              </a:rPr>
              <a:t>shock</a:t>
            </a:r>
            <a:r>
              <a:rPr lang="tr-TR" sz="1300" b="1" dirty="0">
                <a:latin typeface="Arial"/>
                <a:ea typeface="Arial"/>
                <a:cs typeface="Arial"/>
                <a:sym typeface="Arial"/>
              </a:rPr>
              <a:t> </a:t>
            </a:r>
            <a:r>
              <a:rPr lang="tr-TR" sz="1300" b="1" dirty="0" err="1">
                <a:latin typeface="Arial"/>
                <a:ea typeface="Arial"/>
                <a:cs typeface="Arial"/>
                <a:sym typeface="Arial"/>
              </a:rPr>
              <a:t>creates</a:t>
            </a:r>
            <a:r>
              <a:rPr lang="tr-TR" sz="1300" b="1" dirty="0">
                <a:latin typeface="Arial"/>
                <a:ea typeface="Arial"/>
                <a:cs typeface="Arial"/>
                <a:sym typeface="Arial"/>
              </a:rPr>
              <a:t> </a:t>
            </a:r>
            <a:r>
              <a:rPr lang="tr-TR" sz="1300" b="1" dirty="0" err="1">
                <a:latin typeface="Arial"/>
                <a:ea typeface="Arial"/>
                <a:cs typeface="Arial"/>
                <a:sym typeface="Arial"/>
              </a:rPr>
              <a:t>temporary</a:t>
            </a:r>
            <a:r>
              <a:rPr lang="tr-TR" sz="1300" b="1" dirty="0">
                <a:latin typeface="Arial"/>
                <a:ea typeface="Arial"/>
                <a:cs typeface="Arial"/>
                <a:sym typeface="Arial"/>
              </a:rPr>
              <a:t> </a:t>
            </a:r>
            <a:r>
              <a:rPr lang="tr-TR" sz="1300" b="1" dirty="0" err="1">
                <a:latin typeface="Arial"/>
                <a:ea typeface="Arial"/>
                <a:cs typeface="Arial"/>
                <a:sym typeface="Arial"/>
              </a:rPr>
              <a:t>pores</a:t>
            </a:r>
            <a:r>
              <a:rPr lang="tr-TR" sz="1300" b="1" dirty="0">
                <a:latin typeface="Arial"/>
                <a:ea typeface="Arial"/>
                <a:cs typeface="Arial"/>
                <a:sym typeface="Arial"/>
              </a:rPr>
              <a:t> in </a:t>
            </a:r>
            <a:r>
              <a:rPr lang="tr-TR" sz="1300" b="1" dirty="0" err="1">
                <a:latin typeface="Arial"/>
                <a:ea typeface="Arial"/>
                <a:cs typeface="Arial"/>
                <a:sym typeface="Arial"/>
              </a:rPr>
              <a:t>the</a:t>
            </a:r>
            <a:r>
              <a:rPr lang="tr-TR" sz="1300" b="1" dirty="0">
                <a:latin typeface="Arial"/>
                <a:ea typeface="Arial"/>
                <a:cs typeface="Arial"/>
                <a:sym typeface="Arial"/>
              </a:rPr>
              <a:t> </a:t>
            </a:r>
            <a:r>
              <a:rPr lang="tr-TR" sz="1300" b="1" dirty="0" err="1">
                <a:latin typeface="Arial"/>
                <a:ea typeface="Arial"/>
                <a:cs typeface="Arial"/>
                <a:sym typeface="Arial"/>
              </a:rPr>
              <a:t>bacterial</a:t>
            </a:r>
            <a:r>
              <a:rPr lang="tr-TR" sz="1300" b="1" dirty="0">
                <a:latin typeface="Arial"/>
                <a:ea typeface="Arial"/>
                <a:cs typeface="Arial"/>
                <a:sym typeface="Arial"/>
              </a:rPr>
              <a:t> </a:t>
            </a:r>
            <a:r>
              <a:rPr lang="tr-TR" sz="1300" b="1" dirty="0" err="1">
                <a:latin typeface="Arial"/>
                <a:ea typeface="Arial"/>
                <a:cs typeface="Arial"/>
                <a:sym typeface="Arial"/>
              </a:rPr>
              <a:t>cell</a:t>
            </a:r>
            <a:r>
              <a:rPr lang="tr-TR" sz="1300" b="1" dirty="0">
                <a:latin typeface="Arial"/>
                <a:ea typeface="Arial"/>
                <a:cs typeface="Arial"/>
                <a:sym typeface="Arial"/>
              </a:rPr>
              <a:t> </a:t>
            </a:r>
            <a:r>
              <a:rPr lang="tr-TR" sz="1300" b="1" dirty="0" err="1">
                <a:latin typeface="Arial"/>
                <a:ea typeface="Arial"/>
                <a:cs typeface="Arial"/>
                <a:sym typeface="Arial"/>
              </a:rPr>
              <a:t>membrane</a:t>
            </a:r>
            <a:r>
              <a:rPr lang="tr-TR" sz="1300" b="1" dirty="0">
                <a:latin typeface="Arial"/>
                <a:ea typeface="Arial"/>
                <a:cs typeface="Arial"/>
                <a:sym typeface="Arial"/>
              </a:rPr>
              <a:t>, </a:t>
            </a:r>
            <a:r>
              <a:rPr lang="tr-TR" sz="1300" b="1" dirty="0" err="1">
                <a:latin typeface="Arial"/>
                <a:ea typeface="Arial"/>
                <a:cs typeface="Arial"/>
                <a:sym typeface="Arial"/>
              </a:rPr>
              <a:t>facilitating</a:t>
            </a:r>
            <a:r>
              <a:rPr lang="tr-TR" sz="1300" b="1" dirty="0">
                <a:latin typeface="Arial"/>
                <a:ea typeface="Arial"/>
                <a:cs typeface="Arial"/>
                <a:sym typeface="Arial"/>
              </a:rPr>
              <a:t> </a:t>
            </a:r>
            <a:r>
              <a:rPr lang="tr-TR" sz="1300" b="1" dirty="0" err="1">
                <a:latin typeface="Arial"/>
                <a:ea typeface="Arial"/>
                <a:cs typeface="Arial"/>
                <a:sym typeface="Arial"/>
              </a:rPr>
              <a:t>the</a:t>
            </a:r>
            <a:r>
              <a:rPr lang="tr-TR" sz="1300" b="1" dirty="0">
                <a:latin typeface="Arial"/>
                <a:ea typeface="Arial"/>
                <a:cs typeface="Arial"/>
                <a:sym typeface="Arial"/>
              </a:rPr>
              <a:t> </a:t>
            </a:r>
            <a:r>
              <a:rPr lang="tr-TR" sz="1300" b="1" dirty="0" err="1">
                <a:latin typeface="Arial"/>
                <a:ea typeface="Arial"/>
                <a:cs typeface="Arial"/>
                <a:sym typeface="Arial"/>
              </a:rPr>
              <a:t>entry</a:t>
            </a:r>
            <a:r>
              <a:rPr lang="tr-TR" sz="1300" b="1" dirty="0">
                <a:latin typeface="Arial"/>
                <a:ea typeface="Arial"/>
                <a:cs typeface="Arial"/>
                <a:sym typeface="Arial"/>
              </a:rPr>
              <a:t> of </a:t>
            </a:r>
            <a:r>
              <a:rPr lang="tr-TR" sz="1300" b="1" dirty="0" err="1">
                <a:latin typeface="Arial"/>
                <a:ea typeface="Arial"/>
                <a:cs typeface="Arial"/>
                <a:sym typeface="Arial"/>
              </a:rPr>
              <a:t>plasmid</a:t>
            </a:r>
            <a:r>
              <a:rPr lang="tr-TR" sz="1300" b="1" dirty="0">
                <a:latin typeface="Arial"/>
                <a:ea typeface="Arial"/>
                <a:cs typeface="Arial"/>
                <a:sym typeface="Arial"/>
              </a:rPr>
              <a:t> DNA.</a:t>
            </a:r>
          </a:p>
          <a:p>
            <a:pPr marL="228600" lvl="0" indent="-171450" algn="l" rtl="0">
              <a:lnSpc>
                <a:spcPct val="90000"/>
              </a:lnSpc>
              <a:spcBef>
                <a:spcPts val="0"/>
              </a:spcBef>
              <a:spcAft>
                <a:spcPts val="0"/>
              </a:spcAft>
              <a:buClr>
                <a:schemeClr val="dk1"/>
              </a:buClr>
              <a:buSzPts val="1300"/>
              <a:buChar char="•"/>
            </a:pPr>
            <a:endParaRPr lang="tr-TR" sz="1300" b="1" dirty="0">
              <a:latin typeface="Arial"/>
              <a:ea typeface="Arial"/>
              <a:cs typeface="Arial"/>
              <a:sym typeface="Arial"/>
            </a:endParaRPr>
          </a:p>
          <a:p>
            <a:pPr marL="228600" lvl="0" indent="-171450" algn="l" rtl="0">
              <a:lnSpc>
                <a:spcPct val="90000"/>
              </a:lnSpc>
              <a:spcBef>
                <a:spcPts val="0"/>
              </a:spcBef>
              <a:spcAft>
                <a:spcPts val="0"/>
              </a:spcAft>
              <a:buClr>
                <a:schemeClr val="dk1"/>
              </a:buClr>
              <a:buSzPts val="1300"/>
              <a:buChar char="•"/>
            </a:pPr>
            <a:r>
              <a:rPr lang="tr-TR" sz="1300" b="1" dirty="0" err="1">
                <a:latin typeface="Arial"/>
                <a:ea typeface="Arial"/>
                <a:cs typeface="Arial"/>
                <a:sym typeface="Arial"/>
              </a:rPr>
              <a:t>Electroporation</a:t>
            </a:r>
            <a:r>
              <a:rPr lang="tr-TR" sz="1300" b="1" dirty="0">
                <a:latin typeface="Arial"/>
                <a:ea typeface="Arial"/>
                <a:cs typeface="Arial"/>
                <a:sym typeface="Arial"/>
              </a:rPr>
              <a:t> is a </a:t>
            </a:r>
            <a:r>
              <a:rPr lang="tr-TR" sz="1300" b="1" dirty="0" err="1">
                <a:latin typeface="Arial"/>
                <a:ea typeface="Arial"/>
                <a:cs typeface="Arial"/>
                <a:sym typeface="Arial"/>
              </a:rPr>
              <a:t>technique</a:t>
            </a:r>
            <a:r>
              <a:rPr lang="tr-TR" sz="1300" b="1" dirty="0">
                <a:latin typeface="Arial"/>
                <a:ea typeface="Arial"/>
                <a:cs typeface="Arial"/>
                <a:sym typeface="Arial"/>
              </a:rPr>
              <a:t> </a:t>
            </a:r>
            <a:r>
              <a:rPr lang="tr-TR" sz="1300" b="1" dirty="0" err="1">
                <a:latin typeface="Arial"/>
                <a:ea typeface="Arial"/>
                <a:cs typeface="Arial"/>
                <a:sym typeface="Arial"/>
              </a:rPr>
              <a:t>used</a:t>
            </a:r>
            <a:r>
              <a:rPr lang="tr-TR" sz="1300" b="1" dirty="0">
                <a:latin typeface="Arial"/>
                <a:ea typeface="Arial"/>
                <a:cs typeface="Arial"/>
                <a:sym typeface="Arial"/>
              </a:rPr>
              <a:t> </a:t>
            </a:r>
            <a:r>
              <a:rPr lang="tr-TR" sz="1300" b="1" dirty="0" err="1">
                <a:latin typeface="Arial"/>
                <a:ea typeface="Arial"/>
                <a:cs typeface="Arial"/>
                <a:sym typeface="Arial"/>
              </a:rPr>
              <a:t>to</a:t>
            </a:r>
            <a:r>
              <a:rPr lang="tr-TR" sz="1300" b="1" dirty="0">
                <a:latin typeface="Arial"/>
                <a:ea typeface="Arial"/>
                <a:cs typeface="Arial"/>
                <a:sym typeface="Arial"/>
              </a:rPr>
              <a:t> </a:t>
            </a:r>
            <a:r>
              <a:rPr lang="tr-TR" sz="1300" b="1" dirty="0" err="1">
                <a:latin typeface="Arial"/>
                <a:ea typeface="Arial"/>
                <a:cs typeface="Arial"/>
                <a:sym typeface="Arial"/>
              </a:rPr>
              <a:t>introduce</a:t>
            </a:r>
            <a:r>
              <a:rPr lang="tr-TR" sz="1300" b="1" dirty="0">
                <a:latin typeface="Arial"/>
                <a:ea typeface="Arial"/>
                <a:cs typeface="Arial"/>
                <a:sym typeface="Arial"/>
              </a:rPr>
              <a:t> </a:t>
            </a:r>
            <a:r>
              <a:rPr lang="tr-TR" sz="1300" b="1" dirty="0" err="1">
                <a:latin typeface="Arial"/>
                <a:ea typeface="Arial"/>
                <a:cs typeface="Arial"/>
                <a:sym typeface="Arial"/>
              </a:rPr>
              <a:t>foreign</a:t>
            </a:r>
            <a:r>
              <a:rPr lang="tr-TR" sz="1300" b="1" dirty="0">
                <a:latin typeface="Arial"/>
                <a:ea typeface="Arial"/>
                <a:cs typeface="Arial"/>
                <a:sym typeface="Arial"/>
              </a:rPr>
              <a:t> DNA, </a:t>
            </a:r>
            <a:r>
              <a:rPr lang="tr-TR" sz="1300" b="1" dirty="0" err="1">
                <a:latin typeface="Arial"/>
                <a:ea typeface="Arial"/>
                <a:cs typeface="Arial"/>
                <a:sym typeface="Arial"/>
              </a:rPr>
              <a:t>such</a:t>
            </a:r>
            <a:r>
              <a:rPr lang="tr-TR" sz="1300" b="1" dirty="0">
                <a:latin typeface="Arial"/>
                <a:ea typeface="Arial"/>
                <a:cs typeface="Arial"/>
                <a:sym typeface="Arial"/>
              </a:rPr>
              <a:t> as </a:t>
            </a:r>
            <a:r>
              <a:rPr lang="tr-TR" sz="1300" b="1" dirty="0" err="1">
                <a:latin typeface="Arial"/>
                <a:ea typeface="Arial"/>
                <a:cs typeface="Arial"/>
                <a:sym typeface="Arial"/>
              </a:rPr>
              <a:t>plasmids</a:t>
            </a:r>
            <a:r>
              <a:rPr lang="tr-TR" sz="1300" b="1" dirty="0">
                <a:latin typeface="Arial"/>
                <a:ea typeface="Arial"/>
                <a:cs typeface="Arial"/>
                <a:sym typeface="Arial"/>
              </a:rPr>
              <a:t>, </a:t>
            </a:r>
            <a:r>
              <a:rPr lang="tr-TR" sz="1300" b="1" dirty="0" err="1">
                <a:latin typeface="Arial"/>
                <a:ea typeface="Arial"/>
                <a:cs typeface="Arial"/>
                <a:sym typeface="Arial"/>
              </a:rPr>
              <a:t>into</a:t>
            </a:r>
            <a:r>
              <a:rPr lang="tr-TR" sz="1300" b="1" dirty="0">
                <a:latin typeface="Arial"/>
                <a:ea typeface="Arial"/>
                <a:cs typeface="Arial"/>
                <a:sym typeface="Arial"/>
              </a:rPr>
              <a:t> </a:t>
            </a:r>
            <a:r>
              <a:rPr lang="tr-TR" sz="1300" b="1" dirty="0" err="1">
                <a:latin typeface="Arial"/>
                <a:ea typeface="Arial"/>
                <a:cs typeface="Arial"/>
                <a:sym typeface="Arial"/>
              </a:rPr>
              <a:t>cells</a:t>
            </a:r>
            <a:r>
              <a:rPr lang="tr-TR" sz="1300" b="1" dirty="0">
                <a:latin typeface="Arial"/>
                <a:ea typeface="Arial"/>
                <a:cs typeface="Arial"/>
                <a:sym typeface="Arial"/>
              </a:rPr>
              <a:t> </a:t>
            </a:r>
            <a:r>
              <a:rPr lang="tr-TR" sz="1300" b="1" dirty="0" err="1">
                <a:latin typeface="Arial"/>
                <a:ea typeface="Arial"/>
                <a:cs typeface="Arial"/>
                <a:sym typeface="Arial"/>
              </a:rPr>
              <a:t>by</a:t>
            </a:r>
            <a:r>
              <a:rPr lang="tr-TR" sz="1300" b="1" dirty="0">
                <a:latin typeface="Arial"/>
                <a:ea typeface="Arial"/>
                <a:cs typeface="Arial"/>
                <a:sym typeface="Arial"/>
              </a:rPr>
              <a:t> </a:t>
            </a:r>
            <a:r>
              <a:rPr lang="tr-TR" sz="1300" b="1" dirty="0" err="1">
                <a:latin typeface="Arial"/>
                <a:ea typeface="Arial"/>
                <a:cs typeface="Arial"/>
                <a:sym typeface="Arial"/>
              </a:rPr>
              <a:t>applying</a:t>
            </a:r>
            <a:r>
              <a:rPr lang="tr-TR" sz="1300" b="1" dirty="0">
                <a:latin typeface="Arial"/>
                <a:ea typeface="Arial"/>
                <a:cs typeface="Arial"/>
                <a:sym typeface="Arial"/>
              </a:rPr>
              <a:t> a </a:t>
            </a:r>
            <a:r>
              <a:rPr lang="tr-TR" sz="1300" b="1" dirty="0" err="1">
                <a:latin typeface="Arial"/>
                <a:ea typeface="Arial"/>
                <a:cs typeface="Arial"/>
                <a:sym typeface="Arial"/>
              </a:rPr>
              <a:t>short</a:t>
            </a:r>
            <a:r>
              <a:rPr lang="tr-TR" sz="1300" b="1" dirty="0">
                <a:latin typeface="Arial"/>
                <a:ea typeface="Arial"/>
                <a:cs typeface="Arial"/>
                <a:sym typeface="Arial"/>
              </a:rPr>
              <a:t> </a:t>
            </a:r>
            <a:r>
              <a:rPr lang="tr-TR" sz="1300" b="1" dirty="0" err="1">
                <a:latin typeface="Arial"/>
                <a:ea typeface="Arial"/>
                <a:cs typeface="Arial"/>
                <a:sym typeface="Arial"/>
              </a:rPr>
              <a:t>pulse</a:t>
            </a:r>
            <a:r>
              <a:rPr lang="tr-TR" sz="1300" b="1" dirty="0">
                <a:latin typeface="Arial"/>
                <a:ea typeface="Arial"/>
                <a:cs typeface="Arial"/>
                <a:sym typeface="Arial"/>
              </a:rPr>
              <a:t> of </a:t>
            </a:r>
            <a:r>
              <a:rPr lang="tr-TR" sz="1300" b="1" dirty="0" err="1">
                <a:latin typeface="Arial"/>
                <a:ea typeface="Arial"/>
                <a:cs typeface="Arial"/>
                <a:sym typeface="Arial"/>
              </a:rPr>
              <a:t>electricity</a:t>
            </a:r>
            <a:r>
              <a:rPr lang="tr-TR" sz="1300" b="1" dirty="0">
                <a:latin typeface="Arial"/>
                <a:ea typeface="Arial"/>
                <a:cs typeface="Arial"/>
                <a:sym typeface="Arial"/>
              </a:rPr>
              <a:t>. </a:t>
            </a:r>
            <a:r>
              <a:rPr lang="tr-TR" sz="1300" b="1" dirty="0" err="1">
                <a:latin typeface="Arial"/>
                <a:ea typeface="Arial"/>
                <a:cs typeface="Arial"/>
                <a:sym typeface="Arial"/>
              </a:rPr>
              <a:t>The</a:t>
            </a:r>
            <a:r>
              <a:rPr lang="tr-TR" sz="1300" b="1" dirty="0">
                <a:latin typeface="Arial"/>
                <a:ea typeface="Arial"/>
                <a:cs typeface="Arial"/>
                <a:sym typeface="Arial"/>
              </a:rPr>
              <a:t> </a:t>
            </a:r>
            <a:r>
              <a:rPr lang="tr-TR" sz="1300" b="1" dirty="0" err="1">
                <a:latin typeface="Arial"/>
                <a:ea typeface="Arial"/>
                <a:cs typeface="Arial"/>
                <a:sym typeface="Arial"/>
              </a:rPr>
              <a:t>electric</a:t>
            </a:r>
            <a:r>
              <a:rPr lang="tr-TR" sz="1300" b="1" dirty="0">
                <a:latin typeface="Arial"/>
                <a:ea typeface="Arial"/>
                <a:cs typeface="Arial"/>
                <a:sym typeface="Arial"/>
              </a:rPr>
              <a:t> </a:t>
            </a:r>
            <a:r>
              <a:rPr lang="tr-TR" sz="1300" b="1" dirty="0" err="1">
                <a:latin typeface="Arial"/>
                <a:ea typeface="Arial"/>
                <a:cs typeface="Arial"/>
                <a:sym typeface="Arial"/>
              </a:rPr>
              <a:t>field</a:t>
            </a:r>
            <a:r>
              <a:rPr lang="tr-TR" sz="1300" b="1" dirty="0">
                <a:latin typeface="Arial"/>
                <a:ea typeface="Arial"/>
                <a:cs typeface="Arial"/>
                <a:sym typeface="Arial"/>
              </a:rPr>
              <a:t> </a:t>
            </a:r>
            <a:r>
              <a:rPr lang="tr-TR" sz="1300" b="1" dirty="0" err="1">
                <a:latin typeface="Arial"/>
                <a:ea typeface="Arial"/>
                <a:cs typeface="Arial"/>
                <a:sym typeface="Arial"/>
              </a:rPr>
              <a:t>disrupts</a:t>
            </a:r>
            <a:r>
              <a:rPr lang="tr-TR" sz="1300" b="1" dirty="0">
                <a:latin typeface="Arial"/>
                <a:ea typeface="Arial"/>
                <a:cs typeface="Arial"/>
                <a:sym typeface="Arial"/>
              </a:rPr>
              <a:t> </a:t>
            </a:r>
            <a:r>
              <a:rPr lang="tr-TR" sz="1300" b="1" dirty="0" err="1">
                <a:latin typeface="Arial"/>
                <a:ea typeface="Arial"/>
                <a:cs typeface="Arial"/>
                <a:sym typeface="Arial"/>
              </a:rPr>
              <a:t>the</a:t>
            </a:r>
            <a:r>
              <a:rPr lang="tr-TR" sz="1300" b="1" dirty="0">
                <a:latin typeface="Arial"/>
                <a:ea typeface="Arial"/>
                <a:cs typeface="Arial"/>
                <a:sym typeface="Arial"/>
              </a:rPr>
              <a:t> </a:t>
            </a:r>
            <a:r>
              <a:rPr lang="tr-TR" sz="1300" b="1" dirty="0" err="1">
                <a:latin typeface="Arial"/>
                <a:ea typeface="Arial"/>
                <a:cs typeface="Arial"/>
                <a:sym typeface="Arial"/>
              </a:rPr>
              <a:t>cell</a:t>
            </a:r>
            <a:r>
              <a:rPr lang="tr-TR" sz="1300" b="1" dirty="0">
                <a:latin typeface="Arial"/>
                <a:ea typeface="Arial"/>
                <a:cs typeface="Arial"/>
                <a:sym typeface="Arial"/>
              </a:rPr>
              <a:t> </a:t>
            </a:r>
            <a:r>
              <a:rPr lang="tr-TR" sz="1300" b="1" dirty="0" err="1">
                <a:latin typeface="Arial"/>
                <a:ea typeface="Arial"/>
                <a:cs typeface="Arial"/>
                <a:sym typeface="Arial"/>
              </a:rPr>
              <a:t>membrane</a:t>
            </a:r>
            <a:r>
              <a:rPr lang="tr-TR" sz="1300" b="1" dirty="0">
                <a:latin typeface="Arial"/>
                <a:ea typeface="Arial"/>
                <a:cs typeface="Arial"/>
                <a:sym typeface="Arial"/>
              </a:rPr>
              <a:t>, </a:t>
            </a:r>
            <a:r>
              <a:rPr lang="tr-TR" sz="1300" b="1" dirty="0" err="1">
                <a:latin typeface="Arial"/>
                <a:ea typeface="Arial"/>
                <a:cs typeface="Arial"/>
                <a:sym typeface="Arial"/>
              </a:rPr>
              <a:t>creating</a:t>
            </a:r>
            <a:r>
              <a:rPr lang="tr-TR" sz="1300" b="1" dirty="0">
                <a:latin typeface="Arial"/>
                <a:ea typeface="Arial"/>
                <a:cs typeface="Arial"/>
                <a:sym typeface="Arial"/>
              </a:rPr>
              <a:t> </a:t>
            </a:r>
            <a:r>
              <a:rPr lang="tr-TR" sz="1300" b="1" dirty="0" err="1">
                <a:latin typeface="Arial"/>
                <a:ea typeface="Arial"/>
                <a:cs typeface="Arial"/>
                <a:sym typeface="Arial"/>
              </a:rPr>
              <a:t>temporary</a:t>
            </a:r>
            <a:r>
              <a:rPr lang="tr-TR" sz="1300" b="1" dirty="0">
                <a:latin typeface="Arial"/>
                <a:ea typeface="Arial"/>
                <a:cs typeface="Arial"/>
                <a:sym typeface="Arial"/>
              </a:rPr>
              <a:t> </a:t>
            </a:r>
            <a:r>
              <a:rPr lang="tr-TR" sz="1300" b="1" dirty="0" err="1">
                <a:latin typeface="Arial"/>
                <a:ea typeface="Arial"/>
                <a:cs typeface="Arial"/>
                <a:sym typeface="Arial"/>
              </a:rPr>
              <a:t>pores</a:t>
            </a:r>
            <a:r>
              <a:rPr lang="tr-TR" sz="1300" b="1" dirty="0">
                <a:latin typeface="Arial"/>
                <a:ea typeface="Arial"/>
                <a:cs typeface="Arial"/>
                <a:sym typeface="Arial"/>
              </a:rPr>
              <a:t> </a:t>
            </a:r>
            <a:r>
              <a:rPr lang="tr-TR" sz="1300" b="1" dirty="0" err="1">
                <a:latin typeface="Arial"/>
                <a:ea typeface="Arial"/>
                <a:cs typeface="Arial"/>
                <a:sym typeface="Arial"/>
              </a:rPr>
              <a:t>through</a:t>
            </a:r>
            <a:r>
              <a:rPr lang="tr-TR" sz="1300" b="1" dirty="0">
                <a:latin typeface="Arial"/>
                <a:ea typeface="Arial"/>
                <a:cs typeface="Arial"/>
                <a:sym typeface="Arial"/>
              </a:rPr>
              <a:t> </a:t>
            </a:r>
            <a:r>
              <a:rPr lang="tr-TR" sz="1300" b="1" dirty="0" err="1">
                <a:latin typeface="Arial"/>
                <a:ea typeface="Arial"/>
                <a:cs typeface="Arial"/>
                <a:sym typeface="Arial"/>
              </a:rPr>
              <a:t>which</a:t>
            </a:r>
            <a:r>
              <a:rPr lang="tr-TR" sz="1300" b="1" dirty="0">
                <a:latin typeface="Arial"/>
                <a:ea typeface="Arial"/>
                <a:cs typeface="Arial"/>
                <a:sym typeface="Arial"/>
              </a:rPr>
              <a:t> </a:t>
            </a:r>
            <a:r>
              <a:rPr lang="tr-TR" sz="1300" b="1" dirty="0" err="1">
                <a:latin typeface="Arial"/>
                <a:ea typeface="Arial"/>
                <a:cs typeface="Arial"/>
                <a:sym typeface="Arial"/>
              </a:rPr>
              <a:t>the</a:t>
            </a:r>
            <a:r>
              <a:rPr lang="tr-TR" sz="1300" b="1" dirty="0">
                <a:latin typeface="Arial"/>
                <a:ea typeface="Arial"/>
                <a:cs typeface="Arial"/>
                <a:sym typeface="Arial"/>
              </a:rPr>
              <a:t> DNA can </a:t>
            </a:r>
            <a:r>
              <a:rPr lang="tr-TR" sz="1300" b="1" dirty="0" err="1">
                <a:latin typeface="Arial"/>
                <a:ea typeface="Arial"/>
                <a:cs typeface="Arial"/>
                <a:sym typeface="Arial"/>
              </a:rPr>
              <a:t>pass</a:t>
            </a:r>
            <a:r>
              <a:rPr lang="tr-TR" sz="1300" b="1" dirty="0">
                <a:latin typeface="Arial"/>
                <a:ea typeface="Arial"/>
                <a:cs typeface="Arial"/>
                <a:sym typeface="Arial"/>
              </a:rPr>
              <a:t>.</a:t>
            </a:r>
            <a:endParaRPr dirty="0"/>
          </a:p>
        </p:txBody>
      </p:sp>
      <p:sp>
        <p:nvSpPr>
          <p:cNvPr id="194" name="Google Shape;19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electroporation</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procedure</a:t>
            </a:r>
            <a:r>
              <a:rPr lang="tr-TR" sz="1400" b="0" i="1" dirty="0">
                <a:solidFill>
                  <a:srgbClr val="374151"/>
                </a:solidFill>
                <a:latin typeface="Arial"/>
                <a:ea typeface="Arial"/>
                <a:cs typeface="Arial"/>
                <a:sym typeface="Arial"/>
              </a:rPr>
              <a:t> is a </a:t>
            </a:r>
            <a:r>
              <a:rPr lang="tr-TR" sz="1400" b="0" i="1" dirty="0" err="1">
                <a:solidFill>
                  <a:srgbClr val="374151"/>
                </a:solidFill>
                <a:latin typeface="Arial"/>
                <a:ea typeface="Arial"/>
                <a:cs typeface="Arial"/>
                <a:sym typeface="Arial"/>
              </a:rPr>
              <a:t>widely</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used</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technique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for</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introducing</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foreign</a:t>
            </a:r>
            <a:r>
              <a:rPr lang="tr-TR" sz="1400" b="0" i="1" dirty="0">
                <a:solidFill>
                  <a:srgbClr val="374151"/>
                </a:solidFill>
                <a:latin typeface="Arial"/>
                <a:ea typeface="Arial"/>
                <a:cs typeface="Arial"/>
                <a:sym typeface="Arial"/>
              </a:rPr>
              <a:t> DNA </a:t>
            </a:r>
            <a:r>
              <a:rPr lang="tr-TR" sz="1400" b="0" i="1" dirty="0" err="1">
                <a:solidFill>
                  <a:srgbClr val="374151"/>
                </a:solidFill>
                <a:latin typeface="Arial"/>
                <a:ea typeface="Arial"/>
                <a:cs typeface="Arial"/>
                <a:sym typeface="Arial"/>
              </a:rPr>
              <a:t>into</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cells</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This</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method</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involves</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several</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important</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steps</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each</a:t>
            </a:r>
            <a:r>
              <a:rPr lang="tr-TR" sz="1400" b="0" i="1" dirty="0">
                <a:solidFill>
                  <a:srgbClr val="374151"/>
                </a:solidFill>
                <a:latin typeface="Arial"/>
                <a:ea typeface="Arial"/>
                <a:cs typeface="Arial"/>
                <a:sym typeface="Arial"/>
              </a:rPr>
              <a:t> of </a:t>
            </a:r>
            <a:r>
              <a:rPr lang="tr-TR" sz="1400" b="0" i="1" dirty="0" err="1">
                <a:solidFill>
                  <a:srgbClr val="374151"/>
                </a:solidFill>
                <a:latin typeface="Arial"/>
                <a:ea typeface="Arial"/>
                <a:cs typeface="Arial"/>
                <a:sym typeface="Arial"/>
              </a:rPr>
              <a:t>which</a:t>
            </a:r>
            <a:r>
              <a:rPr lang="tr-TR" sz="1400" b="0" i="1" dirty="0">
                <a:solidFill>
                  <a:srgbClr val="374151"/>
                </a:solidFill>
                <a:latin typeface="Arial"/>
                <a:ea typeface="Arial"/>
                <a:cs typeface="Arial"/>
                <a:sym typeface="Arial"/>
              </a:rPr>
              <a:t> is </a:t>
            </a:r>
            <a:r>
              <a:rPr lang="tr-TR" sz="1400" b="0" i="1" dirty="0" err="1">
                <a:solidFill>
                  <a:srgbClr val="374151"/>
                </a:solidFill>
                <a:latin typeface="Arial"/>
                <a:ea typeface="Arial"/>
                <a:cs typeface="Arial"/>
                <a:sym typeface="Arial"/>
              </a:rPr>
              <a:t>crucial</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for</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successful</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transformation</a:t>
            </a:r>
            <a:r>
              <a:rPr lang="tr-TR" sz="1400" b="0" i="1" dirty="0">
                <a:solidFill>
                  <a:srgbClr val="374151"/>
                </a:solidFill>
                <a:latin typeface="Arial"/>
                <a:ea typeface="Arial"/>
                <a:cs typeface="Arial"/>
                <a:sym typeface="Arial"/>
              </a:rPr>
              <a:t> of </a:t>
            </a:r>
            <a:r>
              <a:rPr lang="tr-TR" sz="1400" b="0" i="1" dirty="0" err="1">
                <a:solidFill>
                  <a:srgbClr val="374151"/>
                </a:solidFill>
                <a:latin typeface="Arial"/>
                <a:ea typeface="Arial"/>
                <a:cs typeface="Arial"/>
                <a:sym typeface="Arial"/>
              </a:rPr>
              <a:t>cells</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Let’s</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dive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into</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details</a:t>
            </a:r>
            <a:r>
              <a:rPr lang="tr-TR" sz="1400" b="0" i="1" dirty="0">
                <a:solidFill>
                  <a:srgbClr val="374151"/>
                </a:solidFill>
                <a:latin typeface="Arial"/>
                <a:ea typeface="Arial"/>
                <a:cs typeface="Arial"/>
                <a:sym typeface="Arial"/>
              </a:rPr>
              <a:t> of </a:t>
            </a:r>
            <a:r>
              <a:rPr lang="tr-TR" sz="1400" b="0" i="1" dirty="0" err="1">
                <a:solidFill>
                  <a:srgbClr val="374151"/>
                </a:solidFill>
                <a:latin typeface="Arial"/>
                <a:ea typeface="Arial"/>
                <a:cs typeface="Arial"/>
                <a:sym typeface="Arial"/>
              </a:rPr>
              <a:t>this</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process</a:t>
            </a:r>
            <a:r>
              <a:rPr lang="tr-TR" sz="1400" b="0" i="1" dirty="0">
                <a:solidFill>
                  <a:srgbClr val="374151"/>
                </a:solidFill>
                <a:latin typeface="Arial"/>
                <a:ea typeface="Arial"/>
                <a:cs typeface="Arial"/>
                <a:sym typeface="Arial"/>
              </a:rPr>
              <a:t>.</a:t>
            </a:r>
          </a:p>
          <a:p>
            <a:pPr marL="0" lvl="0" indent="0" algn="l" rtl="0">
              <a:spcBef>
                <a:spcPts val="0"/>
              </a:spcBef>
              <a:spcAft>
                <a:spcPts val="0"/>
              </a:spcAft>
              <a:buNone/>
            </a:pPr>
            <a:endParaRPr lang="tr-TR" sz="1400" b="0" i="1" dirty="0">
              <a:solidFill>
                <a:srgbClr val="374151"/>
              </a:solidFill>
              <a:latin typeface="Arial"/>
              <a:ea typeface="Arial"/>
              <a:cs typeface="Arial"/>
              <a:sym typeface="Arial"/>
            </a:endParaRPr>
          </a:p>
          <a:p>
            <a:pPr marL="0" lvl="0" indent="0" algn="l" rtl="0">
              <a:spcBef>
                <a:spcPts val="0"/>
              </a:spcBef>
              <a:spcAft>
                <a:spcPts val="0"/>
              </a:spcAft>
              <a:buNone/>
            </a:pPr>
            <a:r>
              <a:rPr lang="tr-TR" sz="1400" b="0" i="1" dirty="0">
                <a:solidFill>
                  <a:srgbClr val="374151"/>
                </a:solidFill>
                <a:latin typeface="Arial"/>
                <a:ea typeface="Arial"/>
                <a:cs typeface="Arial"/>
                <a:sym typeface="Arial"/>
              </a:rPr>
              <a:t>Cell </a:t>
            </a:r>
            <a:r>
              <a:rPr lang="tr-TR" sz="1400" b="0" i="1" dirty="0" err="1">
                <a:solidFill>
                  <a:srgbClr val="374151"/>
                </a:solidFill>
                <a:latin typeface="Arial"/>
                <a:ea typeface="Arial"/>
                <a:cs typeface="Arial"/>
                <a:sym typeface="Arial"/>
              </a:rPr>
              <a:t>Preparation</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Harvest</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cells</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and</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prepare</a:t>
            </a:r>
            <a:r>
              <a:rPr lang="tr-TR" sz="1400" b="0" i="1" dirty="0">
                <a:solidFill>
                  <a:srgbClr val="374151"/>
                </a:solidFill>
                <a:latin typeface="Arial"/>
                <a:ea typeface="Arial"/>
                <a:cs typeface="Arial"/>
                <a:sym typeface="Arial"/>
              </a:rPr>
              <a:t> a </a:t>
            </a:r>
            <a:r>
              <a:rPr lang="tr-TR" sz="1400" b="0" i="1" dirty="0" err="1">
                <a:solidFill>
                  <a:srgbClr val="374151"/>
                </a:solidFill>
                <a:latin typeface="Arial"/>
                <a:ea typeface="Arial"/>
                <a:cs typeface="Arial"/>
                <a:sym typeface="Arial"/>
              </a:rPr>
              <a:t>cell</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suspension</a:t>
            </a:r>
            <a:r>
              <a:rPr lang="tr-TR" sz="1400" b="0" i="1" dirty="0">
                <a:solidFill>
                  <a:srgbClr val="374151"/>
                </a:solidFill>
                <a:latin typeface="Arial"/>
                <a:ea typeface="Arial"/>
                <a:cs typeface="Arial"/>
                <a:sym typeface="Arial"/>
              </a:rPr>
              <a:t>.</a:t>
            </a:r>
          </a:p>
          <a:p>
            <a:pPr marL="0" lvl="0" indent="0" algn="l" rtl="0">
              <a:spcBef>
                <a:spcPts val="0"/>
              </a:spcBef>
              <a:spcAft>
                <a:spcPts val="0"/>
              </a:spcAft>
              <a:buNone/>
            </a:pPr>
            <a:r>
              <a:rPr lang="tr-TR" sz="1400" b="0" i="1" dirty="0" err="1">
                <a:solidFill>
                  <a:srgbClr val="374151"/>
                </a:solidFill>
                <a:latin typeface="Arial"/>
                <a:ea typeface="Arial"/>
                <a:cs typeface="Arial"/>
                <a:sym typeface="Arial"/>
              </a:rPr>
              <a:t>Our</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journey</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begins</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with</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collection</a:t>
            </a:r>
            <a:r>
              <a:rPr lang="tr-TR" sz="1400" b="0" i="1" dirty="0">
                <a:solidFill>
                  <a:srgbClr val="374151"/>
                </a:solidFill>
                <a:latin typeface="Arial"/>
                <a:ea typeface="Arial"/>
                <a:cs typeface="Arial"/>
                <a:sym typeface="Arial"/>
              </a:rPr>
              <a:t> of </a:t>
            </a:r>
            <a:r>
              <a:rPr lang="tr-TR" sz="1400" b="0" i="1" dirty="0" err="1">
                <a:solidFill>
                  <a:srgbClr val="374151"/>
                </a:solidFill>
                <a:latin typeface="Arial"/>
                <a:ea typeface="Arial"/>
                <a:cs typeface="Arial"/>
                <a:sym typeface="Arial"/>
              </a:rPr>
              <a:t>cells</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and</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preparation</a:t>
            </a:r>
            <a:r>
              <a:rPr lang="tr-TR" sz="1400" b="0" i="1" dirty="0">
                <a:solidFill>
                  <a:srgbClr val="374151"/>
                </a:solidFill>
                <a:latin typeface="Arial"/>
                <a:ea typeface="Arial"/>
                <a:cs typeface="Arial"/>
                <a:sym typeface="Arial"/>
              </a:rPr>
              <a:t> of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cell</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suspension</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This</a:t>
            </a:r>
            <a:r>
              <a:rPr lang="tr-TR" sz="1400" b="0" i="1" dirty="0">
                <a:solidFill>
                  <a:srgbClr val="374151"/>
                </a:solidFill>
                <a:latin typeface="Arial"/>
                <a:ea typeface="Arial"/>
                <a:cs typeface="Arial"/>
                <a:sym typeface="Arial"/>
              </a:rPr>
              <a:t> step </a:t>
            </a:r>
            <a:r>
              <a:rPr lang="tr-TR" sz="1400" b="0" i="1" dirty="0" err="1">
                <a:solidFill>
                  <a:srgbClr val="374151"/>
                </a:solidFill>
                <a:latin typeface="Arial"/>
                <a:ea typeface="Arial"/>
                <a:cs typeface="Arial"/>
                <a:sym typeface="Arial"/>
              </a:rPr>
              <a:t>ensures</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that</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cells</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are</a:t>
            </a:r>
            <a:r>
              <a:rPr lang="tr-TR" sz="1400" b="0" i="1" dirty="0">
                <a:solidFill>
                  <a:srgbClr val="374151"/>
                </a:solidFill>
                <a:latin typeface="Arial"/>
                <a:ea typeface="Arial"/>
                <a:cs typeface="Arial"/>
                <a:sym typeface="Arial"/>
              </a:rPr>
              <a:t> in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most</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suitable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condition</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for</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transformation</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by</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providing</a:t>
            </a:r>
            <a:r>
              <a:rPr lang="tr-TR" sz="1400" b="0" i="1" dirty="0">
                <a:solidFill>
                  <a:srgbClr val="374151"/>
                </a:solidFill>
                <a:latin typeface="Arial"/>
                <a:ea typeface="Arial"/>
                <a:cs typeface="Arial"/>
                <a:sym typeface="Arial"/>
              </a:rPr>
              <a:t> a </a:t>
            </a:r>
            <a:r>
              <a:rPr lang="tr-TR" sz="1400" b="0" i="1" dirty="0" err="1">
                <a:solidFill>
                  <a:srgbClr val="374151"/>
                </a:solidFill>
                <a:latin typeface="Arial"/>
                <a:ea typeface="Arial"/>
                <a:cs typeface="Arial"/>
                <a:sym typeface="Arial"/>
              </a:rPr>
              <a:t>receptive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environment</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for</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introduction</a:t>
            </a:r>
            <a:r>
              <a:rPr lang="tr-TR" sz="1400" b="0" i="1" dirty="0">
                <a:solidFill>
                  <a:srgbClr val="374151"/>
                </a:solidFill>
                <a:latin typeface="Arial"/>
                <a:ea typeface="Arial"/>
                <a:cs typeface="Arial"/>
                <a:sym typeface="Arial"/>
              </a:rPr>
              <a:t> of </a:t>
            </a:r>
            <a:r>
              <a:rPr lang="tr-TR" sz="1400" b="0" i="1" dirty="0" err="1">
                <a:solidFill>
                  <a:srgbClr val="374151"/>
                </a:solidFill>
                <a:latin typeface="Arial"/>
                <a:ea typeface="Arial"/>
                <a:cs typeface="Arial"/>
                <a:sym typeface="Arial"/>
              </a:rPr>
              <a:t>foreign</a:t>
            </a:r>
            <a:r>
              <a:rPr lang="tr-TR" sz="1400" b="0" i="1" dirty="0">
                <a:solidFill>
                  <a:srgbClr val="374151"/>
                </a:solidFill>
                <a:latin typeface="Arial"/>
                <a:ea typeface="Arial"/>
                <a:cs typeface="Arial"/>
                <a:sym typeface="Arial"/>
              </a:rPr>
              <a:t> DNA.</a:t>
            </a:r>
          </a:p>
          <a:p>
            <a:pPr marL="0" lvl="0" indent="0" algn="l" rtl="0">
              <a:spcBef>
                <a:spcPts val="0"/>
              </a:spcBef>
              <a:spcAft>
                <a:spcPts val="0"/>
              </a:spcAft>
              <a:buNone/>
            </a:pPr>
            <a:endParaRPr lang="tr-TR" sz="1400" b="0" i="1" dirty="0">
              <a:solidFill>
                <a:srgbClr val="374151"/>
              </a:solidFill>
              <a:latin typeface="Arial"/>
              <a:ea typeface="Arial"/>
              <a:cs typeface="Arial"/>
              <a:sym typeface="Arial"/>
            </a:endParaRPr>
          </a:p>
          <a:p>
            <a:pPr marL="0" lvl="0" indent="0" algn="l" rtl="0">
              <a:spcBef>
                <a:spcPts val="0"/>
              </a:spcBef>
              <a:spcAft>
                <a:spcPts val="0"/>
              </a:spcAft>
              <a:buNone/>
            </a:pPr>
            <a:r>
              <a:rPr lang="tr-TR" sz="1400" b="0" i="1" dirty="0">
                <a:solidFill>
                  <a:srgbClr val="374151"/>
                </a:solidFill>
                <a:latin typeface="Arial"/>
                <a:ea typeface="Arial"/>
                <a:cs typeface="Arial"/>
                <a:sym typeface="Arial"/>
              </a:rPr>
              <a:t>DNA </a:t>
            </a:r>
            <a:r>
              <a:rPr lang="tr-TR" sz="1400" b="0" i="1" dirty="0" err="1">
                <a:solidFill>
                  <a:srgbClr val="374151"/>
                </a:solidFill>
                <a:latin typeface="Arial"/>
                <a:ea typeface="Arial"/>
                <a:cs typeface="Arial"/>
                <a:sym typeface="Arial"/>
              </a:rPr>
              <a:t>Mixing</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Combine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cells</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with</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DNA of </a:t>
            </a:r>
            <a:r>
              <a:rPr lang="tr-TR" sz="1400" b="0" i="1" dirty="0" err="1">
                <a:solidFill>
                  <a:srgbClr val="374151"/>
                </a:solidFill>
                <a:latin typeface="Arial"/>
                <a:ea typeface="Arial"/>
                <a:cs typeface="Arial"/>
                <a:sym typeface="Arial"/>
              </a:rPr>
              <a:t>interest</a:t>
            </a:r>
            <a:r>
              <a:rPr lang="tr-TR" sz="1400" b="0" i="1" dirty="0">
                <a:solidFill>
                  <a:srgbClr val="374151"/>
                </a:solidFill>
                <a:latin typeface="Arial"/>
                <a:ea typeface="Arial"/>
                <a:cs typeface="Arial"/>
                <a:sym typeface="Arial"/>
              </a:rPr>
              <a:t>.</a:t>
            </a:r>
          </a:p>
          <a:p>
            <a:pPr marL="0" lvl="0" indent="0" algn="l" rtl="0">
              <a:spcBef>
                <a:spcPts val="0"/>
              </a:spcBef>
              <a:spcAft>
                <a:spcPts val="0"/>
              </a:spcAft>
              <a:buNone/>
            </a:pPr>
            <a:r>
              <a:rPr lang="tr-TR" sz="1400" b="0" i="1" dirty="0" err="1">
                <a:solidFill>
                  <a:srgbClr val="374151"/>
                </a:solidFill>
                <a:latin typeface="Arial"/>
                <a:ea typeface="Arial"/>
                <a:cs typeface="Arial"/>
                <a:sym typeface="Arial"/>
              </a:rPr>
              <a:t>Moving</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forward</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we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come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across</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critical</a:t>
            </a:r>
            <a:r>
              <a:rPr lang="tr-TR" sz="1400" b="0" i="1" dirty="0">
                <a:solidFill>
                  <a:srgbClr val="374151"/>
                </a:solidFill>
                <a:latin typeface="Arial"/>
                <a:ea typeface="Arial"/>
                <a:cs typeface="Arial"/>
                <a:sym typeface="Arial"/>
              </a:rPr>
              <a:t> step of DNA </a:t>
            </a:r>
            <a:r>
              <a:rPr lang="tr-TR" sz="1400" b="0" i="1" dirty="0" err="1">
                <a:solidFill>
                  <a:srgbClr val="374151"/>
                </a:solidFill>
                <a:latin typeface="Arial"/>
                <a:ea typeface="Arial"/>
                <a:cs typeface="Arial"/>
                <a:sym typeface="Arial"/>
              </a:rPr>
              <a:t>mixing</a:t>
            </a:r>
            <a:r>
              <a:rPr lang="tr-TR" sz="1400" b="0" i="1" dirty="0">
                <a:solidFill>
                  <a:srgbClr val="374151"/>
                </a:solidFill>
                <a:latin typeface="Arial"/>
                <a:ea typeface="Arial"/>
                <a:cs typeface="Arial"/>
                <a:sym typeface="Arial"/>
              </a:rPr>
              <a:t>. Here,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cells</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combine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with</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DNA of </a:t>
            </a:r>
            <a:r>
              <a:rPr lang="tr-TR" sz="1400" b="0" i="1" dirty="0" err="1">
                <a:solidFill>
                  <a:srgbClr val="374151"/>
                </a:solidFill>
                <a:latin typeface="Arial"/>
                <a:ea typeface="Arial"/>
                <a:cs typeface="Arial"/>
                <a:sym typeface="Arial"/>
              </a:rPr>
              <a:t>interest</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to</a:t>
            </a:r>
            <a:r>
              <a:rPr lang="tr-TR" sz="1400" b="0" i="1" dirty="0">
                <a:solidFill>
                  <a:srgbClr val="374151"/>
                </a:solidFill>
                <a:latin typeface="Arial"/>
                <a:ea typeface="Arial"/>
                <a:cs typeface="Arial"/>
                <a:sym typeface="Arial"/>
              </a:rPr>
              <a:t> form a </a:t>
            </a:r>
            <a:r>
              <a:rPr lang="tr-TR" sz="1400" b="0" i="1" dirty="0" err="1">
                <a:solidFill>
                  <a:srgbClr val="374151"/>
                </a:solidFill>
                <a:latin typeface="Arial"/>
                <a:ea typeface="Arial"/>
                <a:cs typeface="Arial"/>
                <a:sym typeface="Arial"/>
              </a:rPr>
              <a:t>cell</a:t>
            </a:r>
            <a:r>
              <a:rPr lang="tr-TR" sz="1400" b="0" i="1" dirty="0">
                <a:solidFill>
                  <a:srgbClr val="374151"/>
                </a:solidFill>
                <a:latin typeface="Arial"/>
                <a:ea typeface="Arial"/>
                <a:cs typeface="Arial"/>
                <a:sym typeface="Arial"/>
              </a:rPr>
              <a:t>-DNA </a:t>
            </a:r>
            <a:r>
              <a:rPr lang="tr-TR" sz="1400" b="0" i="1" dirty="0" err="1">
                <a:solidFill>
                  <a:srgbClr val="374151"/>
                </a:solidFill>
                <a:latin typeface="Arial"/>
                <a:ea typeface="Arial"/>
                <a:cs typeface="Arial"/>
                <a:sym typeface="Arial"/>
              </a:rPr>
              <a:t>mixture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precision</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and</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accuracy</a:t>
            </a:r>
            <a:r>
              <a:rPr lang="tr-TR" sz="1400" b="0" i="1" dirty="0">
                <a:solidFill>
                  <a:srgbClr val="374151"/>
                </a:solidFill>
                <a:latin typeface="Arial"/>
                <a:ea typeface="Arial"/>
                <a:cs typeface="Arial"/>
                <a:sym typeface="Arial"/>
              </a:rPr>
              <a:t> in </a:t>
            </a:r>
            <a:r>
              <a:rPr lang="tr-TR" sz="1400" b="0" i="1" dirty="0" err="1">
                <a:solidFill>
                  <a:srgbClr val="374151"/>
                </a:solidFill>
                <a:latin typeface="Arial"/>
                <a:ea typeface="Arial"/>
                <a:cs typeface="Arial"/>
                <a:sym typeface="Arial"/>
              </a:rPr>
              <a:t>this</a:t>
            </a:r>
            <a:r>
              <a:rPr lang="tr-TR" sz="1400" b="0" i="1" dirty="0">
                <a:solidFill>
                  <a:srgbClr val="374151"/>
                </a:solidFill>
                <a:latin typeface="Arial"/>
                <a:ea typeface="Arial"/>
                <a:cs typeface="Arial"/>
                <a:sym typeface="Arial"/>
              </a:rPr>
              <a:t> step is </a:t>
            </a:r>
            <a:r>
              <a:rPr lang="tr-TR" sz="1400" b="0" i="1" dirty="0" err="1">
                <a:solidFill>
                  <a:srgbClr val="374151"/>
                </a:solidFill>
                <a:latin typeface="Arial"/>
                <a:ea typeface="Arial"/>
                <a:cs typeface="Arial"/>
                <a:sym typeface="Arial"/>
              </a:rPr>
              <a:t>vital</a:t>
            </a:r>
            <a:r>
              <a:rPr lang="tr-TR" sz="1400" b="0" i="1" dirty="0">
                <a:solidFill>
                  <a:srgbClr val="374151"/>
                </a:solidFill>
                <a:latin typeface="Arial"/>
                <a:ea typeface="Arial"/>
                <a:cs typeface="Arial"/>
                <a:sym typeface="Arial"/>
              </a:rPr>
              <a:t> as it </a:t>
            </a:r>
            <a:r>
              <a:rPr lang="tr-TR" sz="1400" b="0" i="1" dirty="0" err="1">
                <a:solidFill>
                  <a:srgbClr val="374151"/>
                </a:solidFill>
                <a:latin typeface="Arial"/>
                <a:ea typeface="Arial"/>
                <a:cs typeface="Arial"/>
                <a:sym typeface="Arial"/>
              </a:rPr>
              <a:t>directly</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affects</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success</a:t>
            </a:r>
            <a:r>
              <a:rPr lang="tr-TR" sz="1400" b="0" i="1" dirty="0">
                <a:solidFill>
                  <a:srgbClr val="374151"/>
                </a:solidFill>
                <a:latin typeface="Arial"/>
                <a:ea typeface="Arial"/>
                <a:cs typeface="Arial"/>
                <a:sym typeface="Arial"/>
              </a:rPr>
              <a:t> of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subsequent</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transformation</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process</a:t>
            </a:r>
            <a:r>
              <a:rPr lang="tr-TR" sz="1400" b="0" i="1" dirty="0">
                <a:solidFill>
                  <a:srgbClr val="374151"/>
                </a:solidFill>
                <a:latin typeface="Arial"/>
                <a:ea typeface="Arial"/>
                <a:cs typeface="Arial"/>
                <a:sym typeface="Arial"/>
              </a:rPr>
              <a:t>.</a:t>
            </a:r>
          </a:p>
          <a:p>
            <a:pPr marL="0" lvl="0" indent="0" algn="l" rtl="0">
              <a:spcBef>
                <a:spcPts val="0"/>
              </a:spcBef>
              <a:spcAft>
                <a:spcPts val="0"/>
              </a:spcAft>
              <a:buNone/>
            </a:pPr>
            <a:r>
              <a:rPr lang="tr-TR" sz="1400" b="0" i="1" dirty="0" err="1">
                <a:solidFill>
                  <a:srgbClr val="374151"/>
                </a:solidFill>
                <a:latin typeface="Arial"/>
                <a:ea typeface="Arial"/>
                <a:cs typeface="Arial"/>
                <a:sym typeface="Arial"/>
              </a:rPr>
              <a:t>Cube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Loading</a:t>
            </a:r>
            <a:r>
              <a:rPr lang="tr-TR" sz="1400" b="0" i="1" dirty="0">
                <a:solidFill>
                  <a:srgbClr val="374151"/>
                </a:solidFill>
                <a:latin typeface="Arial"/>
                <a:ea typeface="Arial"/>
                <a:cs typeface="Arial"/>
                <a:sym typeface="Arial"/>
              </a:rPr>
              <a:t>: Transfer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cell</a:t>
            </a:r>
            <a:r>
              <a:rPr lang="tr-TR" sz="1400" b="0" i="1" dirty="0">
                <a:solidFill>
                  <a:srgbClr val="374151"/>
                </a:solidFill>
                <a:latin typeface="Arial"/>
                <a:ea typeface="Arial"/>
                <a:cs typeface="Arial"/>
                <a:sym typeface="Arial"/>
              </a:rPr>
              <a:t>-DNA </a:t>
            </a:r>
            <a:r>
              <a:rPr lang="tr-TR" sz="1400" b="0" i="1" dirty="0" err="1">
                <a:solidFill>
                  <a:srgbClr val="374151"/>
                </a:solidFill>
                <a:latin typeface="Arial"/>
                <a:ea typeface="Arial"/>
                <a:cs typeface="Arial"/>
                <a:sym typeface="Arial"/>
              </a:rPr>
              <a:t>mixture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into</a:t>
            </a:r>
            <a:r>
              <a:rPr lang="tr-TR" sz="1400" b="0" i="1" dirty="0">
                <a:solidFill>
                  <a:srgbClr val="374151"/>
                </a:solidFill>
                <a:latin typeface="Arial"/>
                <a:ea typeface="Arial"/>
                <a:cs typeface="Arial"/>
                <a:sym typeface="Arial"/>
              </a:rPr>
              <a:t> an </a:t>
            </a:r>
            <a:r>
              <a:rPr lang="tr-TR" sz="1400" b="0" i="1" dirty="0" err="1">
                <a:solidFill>
                  <a:srgbClr val="374151"/>
                </a:solidFill>
                <a:latin typeface="Arial"/>
                <a:ea typeface="Arial"/>
                <a:cs typeface="Arial"/>
                <a:sym typeface="Arial"/>
              </a:rPr>
              <a:t>electroporation</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cuvette</a:t>
            </a:r>
            <a:r>
              <a:rPr lang="tr-TR" sz="1400" b="0" i="1" dirty="0">
                <a:solidFill>
                  <a:srgbClr val="374151"/>
                </a:solidFill>
                <a:latin typeface="Arial"/>
                <a:ea typeface="Arial"/>
                <a:cs typeface="Arial"/>
                <a:sym typeface="Arial"/>
              </a:rPr>
              <a:t>.</a:t>
            </a:r>
          </a:p>
          <a:p>
            <a:pPr marL="0" lvl="0" indent="0" algn="l" rtl="0">
              <a:spcBef>
                <a:spcPts val="0"/>
              </a:spcBef>
              <a:spcAft>
                <a:spcPts val="0"/>
              </a:spcAft>
              <a:buNone/>
            </a:pPr>
            <a:r>
              <a:rPr lang="tr-TR" sz="1400" b="0" i="1" dirty="0">
                <a:solidFill>
                  <a:srgbClr val="374151"/>
                </a:solidFill>
                <a:latin typeface="Arial"/>
                <a:ea typeface="Arial"/>
                <a:cs typeface="Arial"/>
                <a:sym typeface="Arial"/>
              </a:rPr>
              <a:t>As </a:t>
            </a:r>
            <a:r>
              <a:rPr lang="tr-TR" sz="1400" b="0" i="1" dirty="0" err="1">
                <a:solidFill>
                  <a:srgbClr val="374151"/>
                </a:solidFill>
                <a:latin typeface="Arial"/>
                <a:ea typeface="Arial"/>
                <a:cs typeface="Arial"/>
                <a:sym typeface="Arial"/>
              </a:rPr>
              <a:t>we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proceed</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cell</a:t>
            </a:r>
            <a:r>
              <a:rPr lang="tr-TR" sz="1400" b="0" i="1" dirty="0">
                <a:solidFill>
                  <a:srgbClr val="374151"/>
                </a:solidFill>
                <a:latin typeface="Arial"/>
                <a:ea typeface="Arial"/>
                <a:cs typeface="Arial"/>
                <a:sym typeface="Arial"/>
              </a:rPr>
              <a:t>-DNA </a:t>
            </a:r>
            <a:r>
              <a:rPr lang="tr-TR" sz="1400" b="0" i="1" dirty="0" err="1">
                <a:solidFill>
                  <a:srgbClr val="374151"/>
                </a:solidFill>
                <a:latin typeface="Arial"/>
                <a:ea typeface="Arial"/>
                <a:cs typeface="Arial"/>
                <a:sym typeface="Arial"/>
              </a:rPr>
              <a:t>mixture</a:t>
            </a:r>
            <a:r>
              <a:rPr lang="tr-TR" sz="1400" b="0" i="1" dirty="0">
                <a:solidFill>
                  <a:srgbClr val="374151"/>
                </a:solidFill>
                <a:latin typeface="Arial"/>
                <a:ea typeface="Arial"/>
                <a:cs typeface="Arial"/>
                <a:sym typeface="Arial"/>
              </a:rPr>
              <a:t> is </a:t>
            </a:r>
            <a:r>
              <a:rPr lang="tr-TR" sz="1400" b="0" i="1" dirty="0" err="1">
                <a:solidFill>
                  <a:srgbClr val="374151"/>
                </a:solidFill>
                <a:latin typeface="Arial"/>
                <a:ea typeface="Arial"/>
                <a:cs typeface="Arial"/>
                <a:sym typeface="Arial"/>
              </a:rPr>
              <a:t>carefully</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transferred</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into</a:t>
            </a:r>
            <a:r>
              <a:rPr lang="tr-TR" sz="1400" b="0" i="1" dirty="0">
                <a:solidFill>
                  <a:srgbClr val="374151"/>
                </a:solidFill>
                <a:latin typeface="Arial"/>
                <a:ea typeface="Arial"/>
                <a:cs typeface="Arial"/>
                <a:sym typeface="Arial"/>
              </a:rPr>
              <a:t> an </a:t>
            </a:r>
            <a:r>
              <a:rPr lang="tr-TR" sz="1400" b="0" i="1" dirty="0" err="1">
                <a:solidFill>
                  <a:srgbClr val="374151"/>
                </a:solidFill>
                <a:latin typeface="Arial"/>
                <a:ea typeface="Arial"/>
                <a:cs typeface="Arial"/>
                <a:sym typeface="Arial"/>
              </a:rPr>
              <a:t>electroporation</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cuvette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This</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special</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container</a:t>
            </a:r>
            <a:r>
              <a:rPr lang="tr-TR" sz="1400" b="0" i="1" dirty="0">
                <a:solidFill>
                  <a:srgbClr val="374151"/>
                </a:solidFill>
                <a:latin typeface="Arial"/>
                <a:ea typeface="Arial"/>
                <a:cs typeface="Arial"/>
                <a:sym typeface="Arial"/>
              </a:rPr>
              <a:t> is </a:t>
            </a:r>
            <a:r>
              <a:rPr lang="tr-TR" sz="1400" b="0" i="1" dirty="0" err="1">
                <a:solidFill>
                  <a:srgbClr val="374151"/>
                </a:solidFill>
                <a:latin typeface="Arial"/>
                <a:ea typeface="Arial"/>
                <a:cs typeface="Arial"/>
                <a:sym typeface="Arial"/>
              </a:rPr>
              <a:t>designed</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to</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facilitate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application</a:t>
            </a:r>
            <a:r>
              <a:rPr lang="tr-TR" sz="1400" b="0" i="1" dirty="0">
                <a:solidFill>
                  <a:srgbClr val="374151"/>
                </a:solidFill>
                <a:latin typeface="Arial"/>
                <a:ea typeface="Arial"/>
                <a:cs typeface="Arial"/>
                <a:sym typeface="Arial"/>
              </a:rPr>
              <a:t> of an </a:t>
            </a:r>
            <a:r>
              <a:rPr lang="tr-TR" sz="1400" b="0" i="1" dirty="0" err="1">
                <a:solidFill>
                  <a:srgbClr val="374151"/>
                </a:solidFill>
                <a:latin typeface="Arial"/>
                <a:ea typeface="Arial"/>
                <a:cs typeface="Arial"/>
                <a:sym typeface="Arial"/>
              </a:rPr>
              <a:t>electric</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pulse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to</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cell</a:t>
            </a:r>
            <a:r>
              <a:rPr lang="tr-TR" sz="1400" b="0" i="1" dirty="0">
                <a:solidFill>
                  <a:srgbClr val="374151"/>
                </a:solidFill>
                <a:latin typeface="Arial"/>
                <a:ea typeface="Arial"/>
                <a:cs typeface="Arial"/>
                <a:sym typeface="Arial"/>
              </a:rPr>
              <a:t>-DNA </a:t>
            </a:r>
            <a:r>
              <a:rPr lang="tr-TR" sz="1400" b="0" i="1" dirty="0" err="1">
                <a:solidFill>
                  <a:srgbClr val="374151"/>
                </a:solidFill>
                <a:latin typeface="Arial"/>
                <a:ea typeface="Arial"/>
                <a:cs typeface="Arial"/>
                <a:sym typeface="Arial"/>
              </a:rPr>
              <a:t>complex</a:t>
            </a:r>
            <a:r>
              <a:rPr lang="tr-TR" sz="1400" b="0" i="1" dirty="0">
                <a:solidFill>
                  <a:srgbClr val="374151"/>
                </a:solidFill>
                <a:latin typeface="Arial"/>
                <a:ea typeface="Arial"/>
                <a:cs typeface="Arial"/>
                <a:sym typeface="Arial"/>
              </a:rPr>
              <a:t>, a </a:t>
            </a:r>
            <a:r>
              <a:rPr lang="tr-TR" sz="1400" b="0" i="1" dirty="0" err="1">
                <a:solidFill>
                  <a:srgbClr val="374151"/>
                </a:solidFill>
                <a:latin typeface="Arial"/>
                <a:ea typeface="Arial"/>
                <a:cs typeface="Arial"/>
                <a:sym typeface="Arial"/>
              </a:rPr>
              <a:t>key</a:t>
            </a:r>
            <a:r>
              <a:rPr lang="tr-TR" sz="1400" b="0" i="1" dirty="0">
                <a:solidFill>
                  <a:srgbClr val="374151"/>
                </a:solidFill>
                <a:latin typeface="Arial"/>
                <a:ea typeface="Arial"/>
                <a:cs typeface="Arial"/>
                <a:sym typeface="Arial"/>
              </a:rPr>
              <a:t> step in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electroporation</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process</a:t>
            </a:r>
            <a:r>
              <a:rPr lang="tr-TR" sz="1400" b="0" i="1" dirty="0">
                <a:solidFill>
                  <a:srgbClr val="374151"/>
                </a:solidFill>
                <a:latin typeface="Arial"/>
                <a:ea typeface="Arial"/>
                <a:cs typeface="Arial"/>
                <a:sym typeface="Arial"/>
              </a:rPr>
              <a:t>.</a:t>
            </a:r>
          </a:p>
          <a:p>
            <a:pPr marL="0" lvl="0" indent="0" algn="l" rtl="0">
              <a:spcBef>
                <a:spcPts val="0"/>
              </a:spcBef>
              <a:spcAft>
                <a:spcPts val="0"/>
              </a:spcAft>
              <a:buNone/>
            </a:pPr>
            <a:r>
              <a:rPr lang="tr-TR" sz="1400" b="0" i="1" dirty="0" err="1">
                <a:solidFill>
                  <a:srgbClr val="374151"/>
                </a:solidFill>
                <a:latin typeface="Arial"/>
                <a:ea typeface="Arial"/>
                <a:cs typeface="Arial"/>
                <a:sym typeface="Arial"/>
              </a:rPr>
              <a:t>Electrical</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Pulse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Apply</a:t>
            </a:r>
            <a:r>
              <a:rPr lang="tr-TR" sz="1400" b="0" i="1" dirty="0">
                <a:solidFill>
                  <a:srgbClr val="374151"/>
                </a:solidFill>
                <a:latin typeface="Arial"/>
                <a:ea typeface="Arial"/>
                <a:cs typeface="Arial"/>
                <a:sym typeface="Arial"/>
              </a:rPr>
              <a:t> a </a:t>
            </a:r>
            <a:r>
              <a:rPr lang="tr-TR" sz="1400" b="0" i="1" dirty="0" err="1">
                <a:solidFill>
                  <a:srgbClr val="374151"/>
                </a:solidFill>
                <a:latin typeface="Arial"/>
                <a:ea typeface="Arial"/>
                <a:cs typeface="Arial"/>
                <a:sym typeface="Arial"/>
              </a:rPr>
              <a:t>precisely</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controlled</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electric</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pulse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to</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cuvette</a:t>
            </a:r>
            <a:r>
              <a:rPr lang="tr-TR" sz="1400" b="0" i="1" dirty="0">
                <a:solidFill>
                  <a:srgbClr val="374151"/>
                </a:solidFill>
                <a:latin typeface="Arial"/>
                <a:ea typeface="Arial"/>
                <a:cs typeface="Arial"/>
                <a:sym typeface="Arial"/>
              </a:rPr>
              <a:t>.</a:t>
            </a:r>
          </a:p>
          <a:p>
            <a:pPr marL="0" lvl="0" indent="0" algn="l" rtl="0">
              <a:spcBef>
                <a:spcPts val="0"/>
              </a:spcBef>
              <a:spcAft>
                <a:spcPts val="0"/>
              </a:spcAft>
              <a:buNone/>
            </a:pPr>
            <a:r>
              <a:rPr lang="tr-TR" sz="1400" b="0" i="1" dirty="0">
                <a:solidFill>
                  <a:srgbClr val="374151"/>
                </a:solidFill>
                <a:latin typeface="Arial"/>
                <a:ea typeface="Arial"/>
                <a:cs typeface="Arial"/>
                <a:sym typeface="Arial"/>
              </a:rPr>
              <a:t>A </a:t>
            </a:r>
            <a:r>
              <a:rPr lang="tr-TR" sz="1400" b="0" i="1" dirty="0" err="1">
                <a:solidFill>
                  <a:srgbClr val="374151"/>
                </a:solidFill>
                <a:latin typeface="Arial"/>
                <a:ea typeface="Arial"/>
                <a:cs typeface="Arial"/>
                <a:sym typeface="Arial"/>
              </a:rPr>
              <a:t>defining</a:t>
            </a:r>
            <a:r>
              <a:rPr lang="tr-TR" sz="1400" b="0" i="1" dirty="0">
                <a:solidFill>
                  <a:srgbClr val="374151"/>
                </a:solidFill>
                <a:latin typeface="Arial"/>
                <a:ea typeface="Arial"/>
                <a:cs typeface="Arial"/>
                <a:sym typeface="Arial"/>
              </a:rPr>
              <a:t> moment in </a:t>
            </a:r>
            <a:r>
              <a:rPr lang="tr-TR" sz="1400" b="0" i="1" dirty="0" err="1">
                <a:solidFill>
                  <a:srgbClr val="374151"/>
                </a:solidFill>
                <a:latin typeface="Arial"/>
                <a:ea typeface="Arial"/>
                <a:cs typeface="Arial"/>
                <a:sym typeface="Arial"/>
              </a:rPr>
              <a:t>electroporation</a:t>
            </a:r>
            <a:r>
              <a:rPr lang="tr-TR" sz="1400" b="0" i="1" dirty="0">
                <a:solidFill>
                  <a:srgbClr val="374151"/>
                </a:solidFill>
                <a:latin typeface="Arial"/>
                <a:ea typeface="Arial"/>
                <a:cs typeface="Arial"/>
                <a:sym typeface="Arial"/>
              </a:rPr>
              <a:t> is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application</a:t>
            </a:r>
            <a:r>
              <a:rPr lang="tr-TR" sz="1400" b="0" i="1" dirty="0">
                <a:solidFill>
                  <a:srgbClr val="374151"/>
                </a:solidFill>
                <a:latin typeface="Arial"/>
                <a:ea typeface="Arial"/>
                <a:cs typeface="Arial"/>
                <a:sym typeface="Arial"/>
              </a:rPr>
              <a:t> of a </a:t>
            </a:r>
            <a:r>
              <a:rPr lang="tr-TR" sz="1400" b="0" i="1" dirty="0" err="1">
                <a:solidFill>
                  <a:srgbClr val="374151"/>
                </a:solidFill>
                <a:latin typeface="Arial"/>
                <a:ea typeface="Arial"/>
                <a:cs typeface="Arial"/>
                <a:sym typeface="Arial"/>
              </a:rPr>
              <a:t>precisely</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controlled</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electric</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pulse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to</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cuvette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This</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pulse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creates</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temporary</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pores</a:t>
            </a:r>
            <a:r>
              <a:rPr lang="tr-TR" sz="1400" b="0" i="1" dirty="0">
                <a:solidFill>
                  <a:srgbClr val="374151"/>
                </a:solidFill>
                <a:latin typeface="Arial"/>
                <a:ea typeface="Arial"/>
                <a:cs typeface="Arial"/>
                <a:sym typeface="Arial"/>
              </a:rPr>
              <a:t> in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cell</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membrane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allowing</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entry</a:t>
            </a:r>
            <a:r>
              <a:rPr lang="tr-TR" sz="1400" b="0" i="1" dirty="0">
                <a:solidFill>
                  <a:srgbClr val="374151"/>
                </a:solidFill>
                <a:latin typeface="Arial"/>
                <a:ea typeface="Arial"/>
                <a:cs typeface="Arial"/>
                <a:sym typeface="Arial"/>
              </a:rPr>
              <a:t> of </a:t>
            </a:r>
            <a:r>
              <a:rPr lang="tr-TR" sz="1400" b="0" i="1" dirty="0" err="1">
                <a:solidFill>
                  <a:srgbClr val="374151"/>
                </a:solidFill>
                <a:latin typeface="Arial"/>
                <a:ea typeface="Arial"/>
                <a:cs typeface="Arial"/>
                <a:sym typeface="Arial"/>
              </a:rPr>
              <a:t>foreign</a:t>
            </a:r>
            <a:r>
              <a:rPr lang="tr-TR" sz="1400" b="0" i="1" dirty="0">
                <a:solidFill>
                  <a:srgbClr val="374151"/>
                </a:solidFill>
                <a:latin typeface="Arial"/>
                <a:ea typeface="Arial"/>
                <a:cs typeface="Arial"/>
                <a:sym typeface="Arial"/>
              </a:rPr>
              <a:t> DNA.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accuracy</a:t>
            </a:r>
            <a:r>
              <a:rPr lang="tr-TR" sz="1400" b="0" i="1" dirty="0">
                <a:solidFill>
                  <a:srgbClr val="374151"/>
                </a:solidFill>
                <a:latin typeface="Arial"/>
                <a:ea typeface="Arial"/>
                <a:cs typeface="Arial"/>
                <a:sym typeface="Arial"/>
              </a:rPr>
              <a:t> of </a:t>
            </a:r>
            <a:r>
              <a:rPr lang="tr-TR" sz="1400" b="0" i="1" dirty="0" err="1">
                <a:solidFill>
                  <a:srgbClr val="374151"/>
                </a:solidFill>
                <a:latin typeface="Arial"/>
                <a:ea typeface="Arial"/>
                <a:cs typeface="Arial"/>
                <a:sym typeface="Arial"/>
              </a:rPr>
              <a:t>this</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electrical</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pulse</a:t>
            </a:r>
            <a:r>
              <a:rPr lang="tr-TR" sz="1400" b="0" i="1" dirty="0">
                <a:solidFill>
                  <a:srgbClr val="374151"/>
                </a:solidFill>
                <a:latin typeface="Arial"/>
                <a:ea typeface="Arial"/>
                <a:cs typeface="Arial"/>
                <a:sym typeface="Arial"/>
              </a:rPr>
              <a:t> is </a:t>
            </a:r>
            <a:r>
              <a:rPr lang="tr-TR" sz="1400" b="0" i="1" dirty="0" err="1">
                <a:solidFill>
                  <a:srgbClr val="374151"/>
                </a:solidFill>
                <a:latin typeface="Arial"/>
                <a:ea typeface="Arial"/>
                <a:cs typeface="Arial"/>
                <a:sym typeface="Arial"/>
              </a:rPr>
              <a:t>crucial</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for</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successful</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transformation</a:t>
            </a:r>
            <a:r>
              <a:rPr lang="tr-TR" sz="1400" b="0" i="1" dirty="0">
                <a:solidFill>
                  <a:srgbClr val="374151"/>
                </a:solidFill>
                <a:latin typeface="Arial"/>
                <a:ea typeface="Arial"/>
                <a:cs typeface="Arial"/>
                <a:sym typeface="Arial"/>
              </a:rPr>
              <a:t>.</a:t>
            </a:r>
          </a:p>
          <a:p>
            <a:pPr marL="0" lvl="0" indent="0" algn="l" rtl="0">
              <a:spcBef>
                <a:spcPts val="0"/>
              </a:spcBef>
              <a:spcAft>
                <a:spcPts val="0"/>
              </a:spcAft>
              <a:buNone/>
            </a:pPr>
            <a:r>
              <a:rPr lang="tr-TR" sz="1400" b="0" i="1" dirty="0" err="1">
                <a:solidFill>
                  <a:srgbClr val="374151"/>
                </a:solidFill>
                <a:latin typeface="Arial"/>
                <a:ea typeface="Arial"/>
                <a:cs typeface="Arial"/>
                <a:sym typeface="Arial"/>
              </a:rPr>
              <a:t>Recovery</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Allow</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cells</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to</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recover</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and</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express</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transfected</a:t>
            </a:r>
            <a:r>
              <a:rPr lang="tr-TR" sz="1400" b="0" i="1" dirty="0">
                <a:solidFill>
                  <a:srgbClr val="374151"/>
                </a:solidFill>
                <a:latin typeface="Arial"/>
                <a:ea typeface="Arial"/>
                <a:cs typeface="Arial"/>
                <a:sym typeface="Arial"/>
              </a:rPr>
              <a:t> DNA.</a:t>
            </a:r>
          </a:p>
          <a:p>
            <a:pPr marL="0" lvl="0" indent="0" algn="l" rtl="0">
              <a:spcBef>
                <a:spcPts val="0"/>
              </a:spcBef>
              <a:spcAft>
                <a:spcPts val="0"/>
              </a:spcAft>
              <a:buNone/>
            </a:pPr>
            <a:r>
              <a:rPr lang="tr-TR" sz="1400" b="0" i="1" dirty="0" err="1">
                <a:solidFill>
                  <a:srgbClr val="374151"/>
                </a:solidFill>
                <a:latin typeface="Arial"/>
                <a:ea typeface="Arial"/>
                <a:cs typeface="Arial"/>
                <a:sym typeface="Arial"/>
              </a:rPr>
              <a:t>Our</a:t>
            </a:r>
            <a:r>
              <a:rPr lang="tr-TR" sz="1400" b="0" i="1" dirty="0">
                <a:solidFill>
                  <a:srgbClr val="374151"/>
                </a:solidFill>
                <a:latin typeface="Arial"/>
                <a:ea typeface="Arial"/>
                <a:cs typeface="Arial"/>
                <a:sym typeface="Arial"/>
              </a:rPr>
              <a:t> final step </a:t>
            </a:r>
            <a:r>
              <a:rPr lang="tr-TR" sz="1400" b="0" i="1" dirty="0" err="1">
                <a:solidFill>
                  <a:srgbClr val="374151"/>
                </a:solidFill>
                <a:latin typeface="Arial"/>
                <a:ea typeface="Arial"/>
                <a:cs typeface="Arial"/>
                <a:sym typeface="Arial"/>
              </a:rPr>
              <a:t>involves</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recovering</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transformed</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cells</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It</a:t>
            </a:r>
            <a:r>
              <a:rPr lang="tr-TR" sz="1400" b="0" i="1" dirty="0">
                <a:solidFill>
                  <a:srgbClr val="374151"/>
                </a:solidFill>
                <a:latin typeface="Arial"/>
                <a:ea typeface="Arial"/>
                <a:cs typeface="Arial"/>
                <a:sym typeface="Arial"/>
              </a:rPr>
              <a:t> is </a:t>
            </a:r>
            <a:r>
              <a:rPr lang="tr-TR" sz="1400" b="0" i="1" dirty="0" err="1">
                <a:solidFill>
                  <a:srgbClr val="374151"/>
                </a:solidFill>
                <a:latin typeface="Arial"/>
                <a:ea typeface="Arial"/>
                <a:cs typeface="Arial"/>
                <a:sym typeface="Arial"/>
              </a:rPr>
              <a:t>crucial</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to</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allow</a:t>
            </a:r>
            <a:r>
              <a:rPr lang="tr-TR" sz="1400" b="0" i="1" dirty="0">
                <a:solidFill>
                  <a:srgbClr val="374151"/>
                </a:solidFill>
                <a:latin typeface="Arial"/>
                <a:ea typeface="Arial"/>
                <a:cs typeface="Arial"/>
                <a:sym typeface="Arial"/>
              </a:rPr>
              <a:t> time </a:t>
            </a:r>
            <a:r>
              <a:rPr lang="tr-TR" sz="1400" b="0" i="1" dirty="0" err="1">
                <a:solidFill>
                  <a:srgbClr val="374151"/>
                </a:solidFill>
                <a:latin typeface="Arial"/>
                <a:ea typeface="Arial"/>
                <a:cs typeface="Arial"/>
                <a:sym typeface="Arial"/>
              </a:rPr>
              <a:t>for</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cells</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to</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recover</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and</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express</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transfected</a:t>
            </a:r>
            <a:r>
              <a:rPr lang="tr-TR" sz="1400" b="0" i="1" dirty="0">
                <a:solidFill>
                  <a:srgbClr val="374151"/>
                </a:solidFill>
                <a:latin typeface="Arial"/>
                <a:ea typeface="Arial"/>
                <a:cs typeface="Arial"/>
                <a:sym typeface="Arial"/>
              </a:rPr>
              <a:t> DNA </a:t>
            </a:r>
            <a:r>
              <a:rPr lang="tr-TR" sz="1400" b="0" i="1" dirty="0" err="1">
                <a:solidFill>
                  <a:srgbClr val="374151"/>
                </a:solidFill>
                <a:latin typeface="Arial"/>
                <a:ea typeface="Arial"/>
                <a:cs typeface="Arial"/>
                <a:sym typeface="Arial"/>
              </a:rPr>
              <a:t>after</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electroporation</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This</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period</a:t>
            </a:r>
            <a:r>
              <a:rPr lang="tr-TR" sz="1400" b="0" i="1" dirty="0">
                <a:solidFill>
                  <a:srgbClr val="374151"/>
                </a:solidFill>
                <a:latin typeface="Arial"/>
                <a:ea typeface="Arial"/>
                <a:cs typeface="Arial"/>
                <a:sym typeface="Arial"/>
              </a:rPr>
              <a:t> is </a:t>
            </a:r>
            <a:r>
              <a:rPr lang="tr-TR" sz="1400" b="0" i="1" dirty="0" err="1">
                <a:solidFill>
                  <a:srgbClr val="374151"/>
                </a:solidFill>
                <a:latin typeface="Arial"/>
                <a:ea typeface="Arial"/>
                <a:cs typeface="Arial"/>
                <a:sym typeface="Arial"/>
              </a:rPr>
              <a:t>essential</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for</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integration</a:t>
            </a:r>
            <a:r>
              <a:rPr lang="tr-TR" sz="1400" b="0" i="1" dirty="0">
                <a:solidFill>
                  <a:srgbClr val="374151"/>
                </a:solidFill>
                <a:latin typeface="Arial"/>
                <a:ea typeface="Arial"/>
                <a:cs typeface="Arial"/>
                <a:sym typeface="Arial"/>
              </a:rPr>
              <a:t> of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foreign</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genetic</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material</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and</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subsequent</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emergence</a:t>
            </a:r>
            <a:r>
              <a:rPr lang="tr-TR" sz="1400" b="0" i="1" dirty="0">
                <a:solidFill>
                  <a:srgbClr val="374151"/>
                </a:solidFill>
                <a:latin typeface="Arial"/>
                <a:ea typeface="Arial"/>
                <a:cs typeface="Arial"/>
                <a:sym typeface="Arial"/>
              </a:rPr>
              <a:t> of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desired</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traits</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electroporation</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procedure</a:t>
            </a:r>
            <a:r>
              <a:rPr lang="tr-TR" sz="1400" b="0" i="1" dirty="0">
                <a:solidFill>
                  <a:srgbClr val="374151"/>
                </a:solidFill>
                <a:latin typeface="Arial"/>
                <a:ea typeface="Arial"/>
                <a:cs typeface="Arial"/>
                <a:sym typeface="Arial"/>
              </a:rPr>
              <a:t> is </a:t>
            </a:r>
            <a:r>
              <a:rPr lang="tr-TR" sz="1400" b="0" i="1" dirty="0" err="1">
                <a:solidFill>
                  <a:srgbClr val="374151"/>
                </a:solidFill>
                <a:latin typeface="Arial"/>
                <a:ea typeface="Arial"/>
                <a:cs typeface="Arial"/>
                <a:sym typeface="Arial"/>
              </a:rPr>
              <a:t>therefore</a:t>
            </a:r>
            <a:r>
              <a:rPr lang="tr-TR" sz="1400" b="0" i="1" dirty="0">
                <a:solidFill>
                  <a:srgbClr val="374151"/>
                </a:solidFill>
                <a:latin typeface="Arial"/>
                <a:ea typeface="Arial"/>
                <a:cs typeface="Arial"/>
                <a:sym typeface="Arial"/>
              </a:rPr>
              <a:t> a </a:t>
            </a:r>
            <a:r>
              <a:rPr lang="tr-TR" sz="1400" b="0" i="1" dirty="0" err="1">
                <a:solidFill>
                  <a:srgbClr val="374151"/>
                </a:solidFill>
                <a:latin typeface="Arial"/>
                <a:ea typeface="Arial"/>
                <a:cs typeface="Arial"/>
                <a:sym typeface="Arial"/>
              </a:rPr>
              <a:t>meticulously</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orchestrated</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series</a:t>
            </a:r>
            <a:r>
              <a:rPr lang="tr-TR" sz="1400" b="0" i="1" dirty="0">
                <a:solidFill>
                  <a:srgbClr val="374151"/>
                </a:solidFill>
                <a:latin typeface="Arial"/>
                <a:ea typeface="Arial"/>
                <a:cs typeface="Arial"/>
                <a:sym typeface="Arial"/>
              </a:rPr>
              <a:t> of </a:t>
            </a:r>
            <a:r>
              <a:rPr lang="tr-TR" sz="1400" b="0" i="1" dirty="0" err="1">
                <a:solidFill>
                  <a:srgbClr val="374151"/>
                </a:solidFill>
                <a:latin typeface="Arial"/>
                <a:ea typeface="Arial"/>
                <a:cs typeface="Arial"/>
                <a:sym typeface="Arial"/>
              </a:rPr>
              <a:t>steps</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each</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contributing</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to</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successful</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incorporation</a:t>
            </a:r>
            <a:r>
              <a:rPr lang="tr-TR" sz="1400" b="0" i="1" dirty="0">
                <a:solidFill>
                  <a:srgbClr val="374151"/>
                </a:solidFill>
                <a:latin typeface="Arial"/>
                <a:ea typeface="Arial"/>
                <a:cs typeface="Arial"/>
                <a:sym typeface="Arial"/>
              </a:rPr>
              <a:t> of </a:t>
            </a:r>
            <a:r>
              <a:rPr lang="tr-TR" sz="1400" b="0" i="1" dirty="0" err="1">
                <a:solidFill>
                  <a:srgbClr val="374151"/>
                </a:solidFill>
                <a:latin typeface="Arial"/>
                <a:ea typeface="Arial"/>
                <a:cs typeface="Arial"/>
                <a:sym typeface="Arial"/>
              </a:rPr>
              <a:t>foreign</a:t>
            </a:r>
            <a:r>
              <a:rPr lang="tr-TR" sz="1400" b="0" i="1" dirty="0">
                <a:solidFill>
                  <a:srgbClr val="374151"/>
                </a:solidFill>
                <a:latin typeface="Arial"/>
                <a:ea typeface="Arial"/>
                <a:cs typeface="Arial"/>
                <a:sym typeface="Arial"/>
              </a:rPr>
              <a:t> DNA </a:t>
            </a:r>
            <a:r>
              <a:rPr lang="tr-TR" sz="1400" b="0" i="1" dirty="0" err="1">
                <a:solidFill>
                  <a:srgbClr val="374151"/>
                </a:solidFill>
                <a:latin typeface="Arial"/>
                <a:ea typeface="Arial"/>
                <a:cs typeface="Arial"/>
                <a:sym typeface="Arial"/>
              </a:rPr>
              <a:t>into</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cells</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precision</a:t>
            </a:r>
            <a:r>
              <a:rPr lang="tr-TR" sz="1400" b="0" i="1" dirty="0">
                <a:solidFill>
                  <a:srgbClr val="374151"/>
                </a:solidFill>
                <a:latin typeface="Arial"/>
                <a:ea typeface="Arial"/>
                <a:cs typeface="Arial"/>
                <a:sym typeface="Arial"/>
              </a:rPr>
              <a:t> of </a:t>
            </a:r>
            <a:r>
              <a:rPr lang="tr-TR" sz="1400" b="0" i="1" dirty="0" err="1">
                <a:solidFill>
                  <a:srgbClr val="374151"/>
                </a:solidFill>
                <a:latin typeface="Arial"/>
                <a:ea typeface="Arial"/>
                <a:cs typeface="Arial"/>
                <a:sym typeface="Arial"/>
              </a:rPr>
              <a:t>cell</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preparation</a:t>
            </a:r>
            <a:r>
              <a:rPr lang="tr-TR" sz="1400" b="0" i="1" dirty="0">
                <a:solidFill>
                  <a:srgbClr val="374151"/>
                </a:solidFill>
                <a:latin typeface="Arial"/>
                <a:ea typeface="Arial"/>
                <a:cs typeface="Arial"/>
                <a:sym typeface="Arial"/>
              </a:rPr>
              <a:t>, DNA </a:t>
            </a:r>
            <a:r>
              <a:rPr lang="tr-TR" sz="1400" b="0" i="1" dirty="0" err="1">
                <a:solidFill>
                  <a:srgbClr val="374151"/>
                </a:solidFill>
                <a:latin typeface="Arial"/>
                <a:ea typeface="Arial"/>
                <a:cs typeface="Arial"/>
                <a:sym typeface="Arial"/>
              </a:rPr>
              <a:t>mixing</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cuvette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loading</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electrical</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pulse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application</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and</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recovery</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collectively</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determine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the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efficiency</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and</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effectiveness</a:t>
            </a:r>
            <a:r>
              <a:rPr lang="tr-TR" sz="1400" b="0" i="1" dirty="0">
                <a:solidFill>
                  <a:srgbClr val="374151"/>
                </a:solidFill>
                <a:latin typeface="Arial"/>
                <a:ea typeface="Arial"/>
                <a:cs typeface="Arial"/>
                <a:sym typeface="Arial"/>
              </a:rPr>
              <a:t> of </a:t>
            </a:r>
            <a:r>
              <a:rPr lang="tr-TR" sz="1400" b="0" i="1" dirty="0" err="1">
                <a:solidFill>
                  <a:srgbClr val="374151"/>
                </a:solidFill>
                <a:latin typeface="Arial"/>
                <a:ea typeface="Arial"/>
                <a:cs typeface="Arial"/>
                <a:sym typeface="Arial"/>
              </a:rPr>
              <a:t>this</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transformative</a:t>
            </a:r>
            <a:r>
              <a:rPr lang="tr-TR" sz="1400" b="0" i="1" dirty="0">
                <a:solidFill>
                  <a:srgbClr val="374151"/>
                </a:solidFill>
                <a:latin typeface="Arial"/>
                <a:ea typeface="Arial"/>
                <a:cs typeface="Arial"/>
                <a:sym typeface="Arial"/>
              </a:rPr>
              <a:t> </a:t>
            </a:r>
            <a:r>
              <a:rPr lang="tr-TR" sz="1400" b="0" i="1" dirty="0" err="1">
                <a:solidFill>
                  <a:srgbClr val="374151"/>
                </a:solidFill>
                <a:latin typeface="Arial"/>
                <a:ea typeface="Arial"/>
                <a:cs typeface="Arial"/>
                <a:sym typeface="Arial"/>
              </a:rPr>
              <a:t>technique</a:t>
            </a:r>
            <a:r>
              <a:rPr lang="tr-TR" sz="1400" b="0" i="1" dirty="0">
                <a:solidFill>
                  <a:srgbClr val="374151"/>
                </a:solidFill>
                <a:latin typeface="Arial"/>
                <a:ea typeface="Arial"/>
                <a:cs typeface="Arial"/>
                <a:sym typeface="Arial"/>
              </a:rPr>
              <a:t>.</a:t>
            </a:r>
            <a:endParaRPr sz="1300" dirty="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tr-TR" dirty="0" err="1">
                <a:solidFill>
                  <a:srgbClr val="374151"/>
                </a:solidFill>
                <a:latin typeface="Roboto"/>
                <a:ea typeface="Roboto"/>
                <a:cs typeface="Roboto"/>
                <a:sym typeface="Roboto"/>
              </a:rPr>
              <a:t>One</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most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effective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ways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transform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genes</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cells</a:t>
            </a:r>
            <a:r>
              <a:rPr lang="tr-TR" dirty="0">
                <a:solidFill>
                  <a:srgbClr val="374151"/>
                </a:solidFill>
                <a:latin typeface="Roboto"/>
                <a:ea typeface="Roboto"/>
                <a:cs typeface="Roboto"/>
                <a:sym typeface="Roboto"/>
              </a:rPr>
              <a:t> is </a:t>
            </a:r>
            <a:r>
              <a:rPr lang="tr-TR" dirty="0" err="1">
                <a:solidFill>
                  <a:srgbClr val="374151"/>
                </a:solidFill>
                <a:latin typeface="Roboto"/>
                <a:ea typeface="Roboto"/>
                <a:cs typeface="Roboto"/>
                <a:sym typeface="Roboto"/>
              </a:rPr>
              <a:t>through</a:t>
            </a:r>
            <a:r>
              <a:rPr lang="tr-TR" dirty="0">
                <a:solidFill>
                  <a:srgbClr val="374151"/>
                </a:solidFill>
                <a:latin typeface="Roboto"/>
                <a:ea typeface="Roboto"/>
                <a:cs typeface="Roboto"/>
                <a:sym typeface="Roboto"/>
              </a:rPr>
              <a:t> CRISPR. </a:t>
            </a:r>
            <a:r>
              <a:rPr lang="tr-TR" dirty="0" err="1">
                <a:solidFill>
                  <a:srgbClr val="374151"/>
                </a:solidFill>
                <a:latin typeface="Roboto"/>
                <a:ea typeface="Roboto"/>
                <a:cs typeface="Roboto"/>
                <a:sym typeface="Roboto"/>
              </a:rPr>
              <a:t>This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cutting-edge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technology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enables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precise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genome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editing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is </a:t>
            </a:r>
            <a:r>
              <a:rPr lang="tr-TR" dirty="0" err="1">
                <a:solidFill>
                  <a:srgbClr val="374151"/>
                </a:solidFill>
                <a:latin typeface="Roboto"/>
                <a:ea typeface="Roboto"/>
                <a:cs typeface="Roboto"/>
                <a:sym typeface="Roboto"/>
              </a:rPr>
              <a:t>changing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landscape</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molecular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biology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Let’s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explore</a:t>
            </a:r>
            <a:r>
              <a:rPr lang="tr-TR" dirty="0">
                <a:solidFill>
                  <a:srgbClr val="374151"/>
                </a:solidFill>
                <a:latin typeface="Roboto"/>
                <a:ea typeface="Roboto"/>
                <a:cs typeface="Roboto"/>
                <a:sym typeface="Roboto"/>
              </a:rPr>
              <a:t> how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CRISPR </a:t>
            </a:r>
            <a:r>
              <a:rPr lang="tr-TR" dirty="0" err="1">
                <a:solidFill>
                  <a:srgbClr val="374151"/>
                </a:solidFill>
                <a:latin typeface="Roboto"/>
                <a:ea typeface="Roboto"/>
                <a:cs typeface="Roboto"/>
                <a:sym typeface="Roboto"/>
              </a:rPr>
              <a:t>system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facilitates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increased</a:t>
            </a:r>
            <a:r>
              <a:rPr lang="tr-TR" dirty="0">
                <a:solidFill>
                  <a:srgbClr val="374151"/>
                </a:solidFill>
                <a:latin typeface="Roboto"/>
                <a:ea typeface="Roboto"/>
                <a:cs typeface="Roboto"/>
                <a:sym typeface="Roboto"/>
              </a:rPr>
              <a:t> protein </a:t>
            </a:r>
            <a:r>
              <a:rPr lang="tr-TR" dirty="0" err="1">
                <a:solidFill>
                  <a:srgbClr val="374151"/>
                </a:solidFill>
                <a:latin typeface="Roboto"/>
                <a:ea typeface="Roboto"/>
                <a:cs typeface="Roboto"/>
                <a:sym typeface="Roboto"/>
              </a:rPr>
              <a:t>production</a:t>
            </a:r>
            <a:r>
              <a:rPr lang="tr-TR" dirty="0">
                <a:solidFill>
                  <a:srgbClr val="374151"/>
                </a:solidFill>
                <a:latin typeface="Roboto"/>
                <a:ea typeface="Roboto"/>
                <a:cs typeface="Roboto"/>
                <a:sym typeface="Roboto"/>
              </a:rPr>
              <a:t> in a </a:t>
            </a:r>
            <a:r>
              <a:rPr lang="tr-TR" dirty="0" err="1">
                <a:solidFill>
                  <a:srgbClr val="374151"/>
                </a:solidFill>
                <a:latin typeface="Roboto"/>
                <a:ea typeface="Roboto"/>
                <a:cs typeface="Roboto"/>
                <a:sym typeface="Roboto"/>
              </a:rPr>
              <a:t>seamless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process</a:t>
            </a:r>
            <a:r>
              <a:rPr lang="tr-TR" dirty="0">
                <a:solidFill>
                  <a:srgbClr val="374151"/>
                </a:solidFill>
                <a:latin typeface="Roboto"/>
                <a:ea typeface="Roboto"/>
                <a:cs typeface="Roboto"/>
                <a:sym typeface="Roboto"/>
              </a:rPr>
              <a:t>.</a:t>
            </a:r>
          </a:p>
          <a:p>
            <a:pPr marL="0" lvl="0" indent="0" algn="l" rtl="0">
              <a:spcBef>
                <a:spcPts val="0"/>
              </a:spcBef>
              <a:spcAft>
                <a:spcPts val="0"/>
              </a:spcAft>
              <a:buClr>
                <a:schemeClr val="dk1"/>
              </a:buClr>
              <a:buSzPts val="1100"/>
              <a:buFont typeface="Arial"/>
              <a:buNone/>
            </a:pPr>
            <a:endParaRPr lang="tr-TR" dirty="0">
              <a:solidFill>
                <a:srgbClr val="37415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tr-TR" dirty="0" err="1">
                <a:solidFill>
                  <a:srgbClr val="374151"/>
                </a:solidFill>
                <a:latin typeface="Roboto"/>
                <a:ea typeface="Roboto"/>
                <a:cs typeface="Roboto"/>
                <a:sym typeface="Roboto"/>
              </a:rPr>
              <a:t>Genome</a:t>
            </a:r>
            <a:r>
              <a:rPr lang="tr-TR" dirty="0">
                <a:solidFill>
                  <a:srgbClr val="374151"/>
                </a:solidFill>
                <a:latin typeface="Roboto"/>
                <a:ea typeface="Roboto"/>
                <a:cs typeface="Roboto"/>
                <a:sym typeface="Roboto"/>
              </a:rPr>
              <a:t> Editing </a:t>
            </a:r>
            <a:r>
              <a:rPr lang="tr-TR" dirty="0" err="1">
                <a:solidFill>
                  <a:srgbClr val="374151"/>
                </a:solidFill>
                <a:latin typeface="Roboto"/>
                <a:ea typeface="Roboto"/>
                <a:cs typeface="Roboto"/>
                <a:sym typeface="Roboto"/>
              </a:rPr>
              <a:t>with</a:t>
            </a:r>
            <a:r>
              <a:rPr lang="tr-TR" dirty="0">
                <a:solidFill>
                  <a:srgbClr val="374151"/>
                </a:solidFill>
                <a:latin typeface="Roboto"/>
                <a:ea typeface="Roboto"/>
                <a:cs typeface="Roboto"/>
                <a:sym typeface="Roboto"/>
              </a:rPr>
              <a:t> CRISPR: </a:t>
            </a:r>
            <a:r>
              <a:rPr lang="tr-TR" dirty="0" err="1">
                <a:solidFill>
                  <a:srgbClr val="374151"/>
                </a:solidFill>
                <a:latin typeface="Roboto"/>
                <a:ea typeface="Roboto"/>
                <a:cs typeface="Roboto"/>
                <a:sym typeface="Roboto"/>
              </a:rPr>
              <a:t>Introduction</a:t>
            </a:r>
            <a:endParaRPr lang="tr-TR" dirty="0">
              <a:solidFill>
                <a:srgbClr val="37415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tr-TR" dirty="0">
                <a:solidFill>
                  <a:srgbClr val="374151"/>
                </a:solidFill>
                <a:latin typeface="Roboto"/>
                <a:ea typeface="Roboto"/>
                <a:cs typeface="Roboto"/>
                <a:sym typeface="Roboto"/>
              </a:rPr>
              <a:t>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heart</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this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transformative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process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lies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genome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editing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with</a:t>
            </a:r>
            <a:r>
              <a:rPr lang="tr-TR" dirty="0">
                <a:solidFill>
                  <a:srgbClr val="374151"/>
                </a:solidFill>
                <a:latin typeface="Roboto"/>
                <a:ea typeface="Roboto"/>
                <a:cs typeface="Roboto"/>
                <a:sym typeface="Roboto"/>
              </a:rPr>
              <a:t> CRISPR. CRISPR, </a:t>
            </a:r>
            <a:r>
              <a:rPr lang="tr-TR" dirty="0" err="1">
                <a:solidFill>
                  <a:srgbClr val="374151"/>
                </a:solidFill>
                <a:latin typeface="Roboto"/>
                <a:ea typeface="Roboto"/>
                <a:cs typeface="Roboto"/>
                <a:sym typeface="Roboto"/>
              </a:rPr>
              <a:t>which</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stands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Clustered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Regularly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Interspaced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Short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Palindromic</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Repeats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enables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targeted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modifications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within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cellular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genome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This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technology</a:t>
            </a:r>
            <a:r>
              <a:rPr lang="tr-TR" dirty="0">
                <a:solidFill>
                  <a:srgbClr val="374151"/>
                </a:solidFill>
                <a:latin typeface="Roboto"/>
                <a:ea typeface="Roboto"/>
                <a:cs typeface="Roboto"/>
                <a:sym typeface="Roboto"/>
              </a:rPr>
              <a:t> has </a:t>
            </a:r>
            <a:r>
              <a:rPr lang="tr-TR" dirty="0" err="1">
                <a:solidFill>
                  <a:srgbClr val="374151"/>
                </a:solidFill>
                <a:latin typeface="Roboto"/>
                <a:ea typeface="Roboto"/>
                <a:cs typeface="Roboto"/>
                <a:sym typeface="Roboto"/>
              </a:rPr>
              <a:t>revolutionized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our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approach</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genetic</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manipulation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offering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unprecedented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accuracy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efficiency</a:t>
            </a:r>
            <a:r>
              <a:rPr lang="tr-TR" dirty="0">
                <a:solidFill>
                  <a:srgbClr val="374151"/>
                </a:solidFill>
                <a:latin typeface="Roboto"/>
                <a:ea typeface="Roboto"/>
                <a:cs typeface="Roboto"/>
                <a:sym typeface="Roboto"/>
              </a:rPr>
              <a:t>.</a:t>
            </a:r>
          </a:p>
          <a:p>
            <a:pPr marL="0" lvl="0" indent="0" algn="l" rtl="0">
              <a:spcBef>
                <a:spcPts val="0"/>
              </a:spcBef>
              <a:spcAft>
                <a:spcPts val="0"/>
              </a:spcAft>
              <a:buClr>
                <a:schemeClr val="dk1"/>
              </a:buClr>
              <a:buSzPts val="1100"/>
              <a:buFont typeface="Arial"/>
              <a:buNone/>
            </a:pPr>
            <a:r>
              <a:rPr lang="tr-TR" dirty="0" err="1">
                <a:solidFill>
                  <a:srgbClr val="374151"/>
                </a:solidFill>
                <a:latin typeface="Roboto"/>
                <a:ea typeface="Roboto"/>
                <a:cs typeface="Roboto"/>
                <a:sym typeface="Roboto"/>
              </a:rPr>
              <a:t>Designing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sgRNA</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Protein </a:t>
            </a:r>
            <a:r>
              <a:rPr lang="tr-TR" dirty="0" err="1">
                <a:solidFill>
                  <a:srgbClr val="374151"/>
                </a:solidFill>
                <a:latin typeface="Roboto"/>
                <a:ea typeface="Roboto"/>
                <a:cs typeface="Roboto"/>
                <a:sym typeface="Roboto"/>
              </a:rPr>
              <a:t>Overexpression</a:t>
            </a:r>
            <a:endParaRPr lang="tr-TR" dirty="0">
              <a:solidFill>
                <a:srgbClr val="37415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first</a:t>
            </a:r>
            <a:r>
              <a:rPr lang="tr-TR" dirty="0">
                <a:solidFill>
                  <a:srgbClr val="374151"/>
                </a:solidFill>
                <a:latin typeface="Roboto"/>
                <a:ea typeface="Roboto"/>
                <a:cs typeface="Roboto"/>
                <a:sym typeface="Roboto"/>
              </a:rPr>
              <a:t> step in </a:t>
            </a:r>
            <a:r>
              <a:rPr lang="tr-TR" dirty="0" err="1">
                <a:solidFill>
                  <a:srgbClr val="374151"/>
                </a:solidFill>
                <a:latin typeface="Roboto"/>
                <a:ea typeface="Roboto"/>
                <a:cs typeface="Roboto"/>
                <a:sym typeface="Roboto"/>
              </a:rPr>
              <a:t>utilizing</a:t>
            </a:r>
            <a:r>
              <a:rPr lang="tr-TR" dirty="0">
                <a:solidFill>
                  <a:srgbClr val="374151"/>
                </a:solidFill>
                <a:latin typeface="Roboto"/>
                <a:ea typeface="Roboto"/>
                <a:cs typeface="Roboto"/>
                <a:sym typeface="Roboto"/>
              </a:rPr>
              <a:t> CRISPR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protein </a:t>
            </a:r>
            <a:r>
              <a:rPr lang="tr-TR" dirty="0" err="1">
                <a:solidFill>
                  <a:srgbClr val="374151"/>
                </a:solidFill>
                <a:latin typeface="Roboto"/>
                <a:ea typeface="Roboto"/>
                <a:cs typeface="Roboto"/>
                <a:sym typeface="Roboto"/>
              </a:rPr>
              <a:t>overexpression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involves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designing</a:t>
            </a:r>
            <a:r>
              <a:rPr lang="tr-TR" dirty="0">
                <a:solidFill>
                  <a:srgbClr val="374151"/>
                </a:solidFill>
                <a:latin typeface="Roboto"/>
                <a:ea typeface="Roboto"/>
                <a:cs typeface="Roboto"/>
                <a:sym typeface="Roboto"/>
              </a:rPr>
              <a:t> a </a:t>
            </a:r>
            <a:r>
              <a:rPr lang="tr-TR" dirty="0" err="1">
                <a:solidFill>
                  <a:srgbClr val="374151"/>
                </a:solidFill>
                <a:latin typeface="Roboto"/>
                <a:ea typeface="Roboto"/>
                <a:cs typeface="Roboto"/>
                <a:sym typeface="Roboto"/>
              </a:rPr>
              <a:t>guide</a:t>
            </a:r>
            <a:r>
              <a:rPr lang="tr-TR" dirty="0">
                <a:solidFill>
                  <a:srgbClr val="374151"/>
                </a:solidFill>
                <a:latin typeface="Roboto"/>
                <a:ea typeface="Roboto"/>
                <a:cs typeface="Roboto"/>
                <a:sym typeface="Roboto"/>
              </a:rPr>
              <a:t> RNA (</a:t>
            </a:r>
            <a:r>
              <a:rPr lang="tr-TR" dirty="0" err="1">
                <a:solidFill>
                  <a:srgbClr val="374151"/>
                </a:solidFill>
                <a:latin typeface="Roboto"/>
                <a:ea typeface="Roboto"/>
                <a:cs typeface="Roboto"/>
                <a:sym typeface="Roboto"/>
              </a:rPr>
              <a:t>sgRNA</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This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sgRNA</a:t>
            </a:r>
            <a:r>
              <a:rPr lang="tr-TR" dirty="0">
                <a:solidFill>
                  <a:srgbClr val="374151"/>
                </a:solidFill>
                <a:latin typeface="Roboto"/>
                <a:ea typeface="Roboto"/>
                <a:cs typeface="Roboto"/>
                <a:sym typeface="Roboto"/>
              </a:rPr>
              <a:t> is </a:t>
            </a:r>
            <a:r>
              <a:rPr lang="tr-TR" dirty="0" err="1">
                <a:solidFill>
                  <a:srgbClr val="374151"/>
                </a:solidFill>
                <a:latin typeface="Roboto"/>
                <a:ea typeface="Roboto"/>
                <a:cs typeface="Roboto"/>
                <a:sym typeface="Roboto"/>
              </a:rPr>
              <a:t>specifically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designed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target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modify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genomic</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region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responsible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editing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desired</a:t>
            </a:r>
            <a:r>
              <a:rPr lang="tr-TR" dirty="0">
                <a:solidFill>
                  <a:srgbClr val="374151"/>
                </a:solidFill>
                <a:latin typeface="Roboto"/>
                <a:ea typeface="Roboto"/>
                <a:cs typeface="Roboto"/>
                <a:sym typeface="Roboto"/>
              </a:rPr>
              <a:t> protein. Precision in </a:t>
            </a:r>
            <a:r>
              <a:rPr lang="tr-TR" dirty="0" err="1">
                <a:solidFill>
                  <a:srgbClr val="374151"/>
                </a:solidFill>
                <a:latin typeface="Roboto"/>
                <a:ea typeface="Roboto"/>
                <a:cs typeface="Roboto"/>
                <a:sym typeface="Roboto"/>
              </a:rPr>
              <a:t>sgRNA</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design</a:t>
            </a:r>
            <a:r>
              <a:rPr lang="tr-TR" dirty="0">
                <a:solidFill>
                  <a:srgbClr val="374151"/>
                </a:solidFill>
                <a:latin typeface="Roboto"/>
                <a:ea typeface="Roboto"/>
                <a:cs typeface="Roboto"/>
                <a:sym typeface="Roboto"/>
              </a:rPr>
              <a:t> is </a:t>
            </a:r>
            <a:r>
              <a:rPr lang="tr-TR" dirty="0" err="1">
                <a:solidFill>
                  <a:srgbClr val="374151"/>
                </a:solidFill>
                <a:latin typeface="Roboto"/>
                <a:ea typeface="Roboto"/>
                <a:cs typeface="Roboto"/>
                <a:sym typeface="Roboto"/>
              </a:rPr>
              <a:t>crucial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achieving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desired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overexpression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result</a:t>
            </a:r>
            <a:r>
              <a:rPr lang="tr-TR" dirty="0">
                <a:solidFill>
                  <a:srgbClr val="374151"/>
                </a:solidFill>
                <a:latin typeface="Roboto"/>
                <a:ea typeface="Roboto"/>
                <a:cs typeface="Roboto"/>
                <a:sym typeface="Roboto"/>
              </a:rPr>
              <a:t>.</a:t>
            </a:r>
          </a:p>
          <a:p>
            <a:pPr marL="0" lvl="0" indent="0" algn="l" rtl="0">
              <a:spcBef>
                <a:spcPts val="0"/>
              </a:spcBef>
              <a:spcAft>
                <a:spcPts val="0"/>
              </a:spcAft>
              <a:buClr>
                <a:schemeClr val="dk1"/>
              </a:buClr>
              <a:buSzPts val="1100"/>
              <a:buFont typeface="Arial"/>
              <a:buNone/>
            </a:pPr>
            <a:r>
              <a:rPr lang="tr-TR" dirty="0">
                <a:solidFill>
                  <a:srgbClr val="374151"/>
                </a:solidFill>
                <a:latin typeface="Roboto"/>
                <a:ea typeface="Roboto"/>
                <a:cs typeface="Roboto"/>
                <a:sym typeface="Roboto"/>
              </a:rPr>
              <a:t>CRISPR-</a:t>
            </a:r>
            <a:r>
              <a:rPr lang="tr-TR" dirty="0" err="1">
                <a:solidFill>
                  <a:srgbClr val="374151"/>
                </a:solidFill>
                <a:latin typeface="Roboto"/>
                <a:ea typeface="Roboto"/>
                <a:cs typeface="Roboto"/>
                <a:sym typeface="Roboto"/>
              </a:rPr>
              <a:t>Mediated</a:t>
            </a:r>
            <a:r>
              <a:rPr lang="tr-TR" dirty="0">
                <a:solidFill>
                  <a:srgbClr val="374151"/>
                </a:solidFill>
                <a:latin typeface="Roboto"/>
                <a:ea typeface="Roboto"/>
                <a:cs typeface="Roboto"/>
                <a:sym typeface="Roboto"/>
              </a:rPr>
              <a:t> Protein </a:t>
            </a:r>
            <a:r>
              <a:rPr lang="tr-TR" dirty="0" err="1">
                <a:solidFill>
                  <a:srgbClr val="374151"/>
                </a:solidFill>
                <a:latin typeface="Roboto"/>
                <a:ea typeface="Roboto"/>
                <a:cs typeface="Roboto"/>
                <a:sym typeface="Roboto"/>
              </a:rPr>
              <a:t>Overexpression</a:t>
            </a:r>
            <a:endParaRPr lang="tr-TR" dirty="0">
              <a:solidFill>
                <a:srgbClr val="37415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tr-TR" dirty="0" err="1">
                <a:solidFill>
                  <a:srgbClr val="374151"/>
                </a:solidFill>
                <a:latin typeface="Roboto"/>
                <a:ea typeface="Roboto"/>
                <a:cs typeface="Roboto"/>
                <a:sym typeface="Roboto"/>
              </a:rPr>
              <a:t>With</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sgRNA</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place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CRISPR </a:t>
            </a:r>
            <a:r>
              <a:rPr lang="tr-TR" dirty="0" err="1">
                <a:solidFill>
                  <a:srgbClr val="374151"/>
                </a:solidFill>
                <a:latin typeface="Roboto"/>
                <a:ea typeface="Roboto"/>
                <a:cs typeface="Roboto"/>
                <a:sym typeface="Roboto"/>
              </a:rPr>
              <a:t>system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triggers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precise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modifications</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cellular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genome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leading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increased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expression</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target</a:t>
            </a:r>
            <a:r>
              <a:rPr lang="tr-TR" dirty="0">
                <a:solidFill>
                  <a:srgbClr val="374151"/>
                </a:solidFill>
                <a:latin typeface="Roboto"/>
                <a:ea typeface="Roboto"/>
                <a:cs typeface="Roboto"/>
                <a:sym typeface="Roboto"/>
              </a:rPr>
              <a:t> protein. </a:t>
            </a:r>
            <a:r>
              <a:rPr lang="tr-TR" dirty="0" err="1">
                <a:solidFill>
                  <a:srgbClr val="374151"/>
                </a:solidFill>
                <a:latin typeface="Roboto"/>
                <a:ea typeface="Roboto"/>
                <a:cs typeface="Roboto"/>
                <a:sym typeface="Roboto"/>
              </a:rPr>
              <a:t>This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controlled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overexpression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results</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higher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yields</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protein of </a:t>
            </a:r>
            <a:r>
              <a:rPr lang="tr-TR" dirty="0" err="1">
                <a:solidFill>
                  <a:srgbClr val="374151"/>
                </a:solidFill>
                <a:latin typeface="Roboto"/>
                <a:ea typeface="Roboto"/>
                <a:cs typeface="Roboto"/>
                <a:sym typeface="Roboto"/>
              </a:rPr>
              <a:t>interest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forms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basis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subsequent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purification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steps</a:t>
            </a:r>
            <a:r>
              <a:rPr lang="tr-TR" dirty="0">
                <a:solidFill>
                  <a:srgbClr val="374151"/>
                </a:solidFill>
                <a:latin typeface="Roboto"/>
                <a:ea typeface="Roboto"/>
                <a:cs typeface="Roboto"/>
                <a:sym typeface="Roboto"/>
              </a:rPr>
              <a:t>.</a:t>
            </a:r>
          </a:p>
          <a:p>
            <a:pPr marL="0" lvl="0" indent="0" algn="l" rtl="0">
              <a:spcBef>
                <a:spcPts val="0"/>
              </a:spcBef>
              <a:spcAft>
                <a:spcPts val="0"/>
              </a:spcAft>
              <a:buClr>
                <a:schemeClr val="dk1"/>
              </a:buClr>
              <a:buSzPts val="1100"/>
              <a:buFont typeface="Arial"/>
              <a:buNone/>
            </a:pPr>
            <a:endParaRPr lang="tr-TR" dirty="0">
              <a:solidFill>
                <a:srgbClr val="37415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tr-TR" dirty="0" err="1">
                <a:solidFill>
                  <a:srgbClr val="374151"/>
                </a:solidFill>
                <a:latin typeface="Roboto"/>
                <a:ea typeface="Roboto"/>
                <a:cs typeface="Roboto"/>
                <a:sym typeface="Roboto"/>
              </a:rPr>
              <a:t>Advantages</a:t>
            </a:r>
            <a:r>
              <a:rPr lang="tr-TR" dirty="0">
                <a:solidFill>
                  <a:srgbClr val="374151"/>
                </a:solidFill>
                <a:latin typeface="Roboto"/>
                <a:ea typeface="Roboto"/>
                <a:cs typeface="Roboto"/>
                <a:sym typeface="Roboto"/>
              </a:rPr>
              <a:t> of CRISPR in Protein </a:t>
            </a:r>
            <a:r>
              <a:rPr lang="tr-TR" dirty="0" err="1">
                <a:solidFill>
                  <a:srgbClr val="374151"/>
                </a:solidFill>
                <a:latin typeface="Roboto"/>
                <a:ea typeface="Roboto"/>
                <a:cs typeface="Roboto"/>
                <a:sym typeface="Roboto"/>
              </a:rPr>
              <a:t>Production</a:t>
            </a:r>
            <a:endParaRPr lang="tr-TR" dirty="0">
              <a:solidFill>
                <a:srgbClr val="37415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use</a:t>
            </a:r>
            <a:r>
              <a:rPr lang="tr-TR" dirty="0">
                <a:solidFill>
                  <a:srgbClr val="374151"/>
                </a:solidFill>
                <a:latin typeface="Roboto"/>
                <a:ea typeface="Roboto"/>
                <a:cs typeface="Roboto"/>
                <a:sym typeface="Roboto"/>
              </a:rPr>
              <a:t> of CRISPR in protein </a:t>
            </a:r>
            <a:r>
              <a:rPr lang="tr-TR" dirty="0" err="1">
                <a:solidFill>
                  <a:srgbClr val="374151"/>
                </a:solidFill>
                <a:latin typeface="Roboto"/>
                <a:ea typeface="Roboto"/>
                <a:cs typeface="Roboto"/>
                <a:sym typeface="Roboto"/>
              </a:rPr>
              <a:t>overexpression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offers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many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advantages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These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include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unparalleled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specificity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efficiency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ability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precisely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control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genetic</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modifications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ensuring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that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target</a:t>
            </a:r>
            <a:r>
              <a:rPr lang="tr-TR" dirty="0">
                <a:solidFill>
                  <a:srgbClr val="374151"/>
                </a:solidFill>
                <a:latin typeface="Roboto"/>
                <a:ea typeface="Roboto"/>
                <a:cs typeface="Roboto"/>
                <a:sym typeface="Roboto"/>
              </a:rPr>
              <a:t> protein is </a:t>
            </a:r>
            <a:r>
              <a:rPr lang="tr-TR" dirty="0" err="1">
                <a:solidFill>
                  <a:srgbClr val="374151"/>
                </a:solidFill>
                <a:latin typeface="Roboto"/>
                <a:ea typeface="Roboto"/>
                <a:cs typeface="Roboto"/>
                <a:sym typeface="Roboto"/>
              </a:rPr>
              <a:t>produced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with</a:t>
            </a:r>
            <a:r>
              <a:rPr lang="tr-TR" dirty="0">
                <a:solidFill>
                  <a:srgbClr val="374151"/>
                </a:solidFill>
                <a:latin typeface="Roboto"/>
                <a:ea typeface="Roboto"/>
                <a:cs typeface="Roboto"/>
                <a:sym typeface="Roboto"/>
              </a:rPr>
              <a:t> minimal </a:t>
            </a:r>
            <a:r>
              <a:rPr lang="tr-TR" dirty="0" err="1">
                <a:solidFill>
                  <a:srgbClr val="374151"/>
                </a:solidFill>
                <a:latin typeface="Roboto"/>
                <a:ea typeface="Roboto"/>
                <a:cs typeface="Roboto"/>
                <a:sym typeface="Roboto"/>
              </a:rPr>
              <a:t>off-target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effects</a:t>
            </a:r>
            <a:r>
              <a:rPr lang="tr-TR" dirty="0">
                <a:solidFill>
                  <a:srgbClr val="374151"/>
                </a:solidFill>
                <a:latin typeface="Roboto"/>
                <a:ea typeface="Roboto"/>
                <a:cs typeface="Roboto"/>
                <a:sym typeface="Roboto"/>
              </a:rPr>
              <a:t>.</a:t>
            </a:r>
          </a:p>
          <a:p>
            <a:pPr marL="0" lvl="0" indent="0" algn="l" rtl="0">
              <a:spcBef>
                <a:spcPts val="0"/>
              </a:spcBef>
              <a:spcAft>
                <a:spcPts val="0"/>
              </a:spcAft>
              <a:buClr>
                <a:schemeClr val="dk1"/>
              </a:buClr>
              <a:buSzPts val="1100"/>
              <a:buFont typeface="Arial"/>
              <a:buNone/>
            </a:pPr>
            <a:endParaRPr lang="tr-TR" dirty="0">
              <a:solidFill>
                <a:srgbClr val="37415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tr-TR" dirty="0" err="1">
                <a:solidFill>
                  <a:srgbClr val="374151"/>
                </a:solidFill>
                <a:latin typeface="Roboto"/>
                <a:ea typeface="Roboto"/>
                <a:cs typeface="Roboto"/>
                <a:sym typeface="Roboto"/>
              </a:rPr>
              <a:t>Therefore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integration</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CRISPR </a:t>
            </a:r>
            <a:r>
              <a:rPr lang="tr-TR" dirty="0" err="1">
                <a:solidFill>
                  <a:srgbClr val="374151"/>
                </a:solidFill>
                <a:latin typeface="Roboto"/>
                <a:ea typeface="Roboto"/>
                <a:cs typeface="Roboto"/>
                <a:sym typeface="Roboto"/>
              </a:rPr>
              <a:t>system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protein </a:t>
            </a:r>
            <a:r>
              <a:rPr lang="tr-TR" dirty="0" err="1">
                <a:solidFill>
                  <a:srgbClr val="374151"/>
                </a:solidFill>
                <a:latin typeface="Roboto"/>
                <a:ea typeface="Roboto"/>
                <a:cs typeface="Roboto"/>
                <a:sym typeface="Roboto"/>
              </a:rPr>
              <a:t>overexpression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workflow</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represents</a:t>
            </a:r>
            <a:r>
              <a:rPr lang="tr-TR" dirty="0">
                <a:solidFill>
                  <a:srgbClr val="374151"/>
                </a:solidFill>
                <a:latin typeface="Roboto"/>
                <a:ea typeface="Roboto"/>
                <a:cs typeface="Roboto"/>
                <a:sym typeface="Roboto"/>
              </a:rPr>
              <a:t> a </a:t>
            </a:r>
            <a:r>
              <a:rPr lang="tr-TR" dirty="0" err="1">
                <a:solidFill>
                  <a:srgbClr val="374151"/>
                </a:solidFill>
                <a:latin typeface="Roboto"/>
                <a:ea typeface="Roboto"/>
                <a:cs typeface="Roboto"/>
                <a:sym typeface="Roboto"/>
              </a:rPr>
              <a:t>paradigm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shift</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molecular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biology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This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technology</a:t>
            </a:r>
            <a:r>
              <a:rPr lang="tr-TR" dirty="0">
                <a:solidFill>
                  <a:srgbClr val="374151"/>
                </a:solidFill>
                <a:latin typeface="Roboto"/>
                <a:ea typeface="Roboto"/>
                <a:cs typeface="Roboto"/>
                <a:sym typeface="Roboto"/>
              </a:rPr>
              <a:t> is </a:t>
            </a:r>
            <a:r>
              <a:rPr lang="tr-TR" dirty="0" err="1">
                <a:solidFill>
                  <a:srgbClr val="374151"/>
                </a:solidFill>
                <a:latin typeface="Roboto"/>
                <a:ea typeface="Roboto"/>
                <a:cs typeface="Roboto"/>
                <a:sym typeface="Roboto"/>
              </a:rPr>
              <a:t>paving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way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advances</a:t>
            </a:r>
            <a:r>
              <a:rPr lang="tr-TR" dirty="0">
                <a:solidFill>
                  <a:srgbClr val="374151"/>
                </a:solidFill>
                <a:latin typeface="Roboto"/>
                <a:ea typeface="Roboto"/>
                <a:cs typeface="Roboto"/>
                <a:sym typeface="Roboto"/>
              </a:rPr>
              <a:t> in a </a:t>
            </a:r>
            <a:r>
              <a:rPr lang="tr-TR" dirty="0" err="1">
                <a:solidFill>
                  <a:srgbClr val="374151"/>
                </a:solidFill>
                <a:latin typeface="Roboto"/>
                <a:ea typeface="Roboto"/>
                <a:cs typeface="Roboto"/>
                <a:sym typeface="Roboto"/>
              </a:rPr>
              <a:t>variety</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fields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empowering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researchers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achieve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targeted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efficient</a:t>
            </a:r>
            <a:r>
              <a:rPr lang="tr-TR" dirty="0">
                <a:solidFill>
                  <a:srgbClr val="374151"/>
                </a:solidFill>
                <a:latin typeface="Roboto"/>
                <a:ea typeface="Roboto"/>
                <a:cs typeface="Roboto"/>
                <a:sym typeface="Roboto"/>
              </a:rPr>
              <a:t> protein </a:t>
            </a:r>
            <a:r>
              <a:rPr lang="tr-TR" dirty="0" err="1">
                <a:solidFill>
                  <a:srgbClr val="374151"/>
                </a:solidFill>
                <a:latin typeface="Roboto"/>
                <a:ea typeface="Roboto"/>
                <a:cs typeface="Roboto"/>
                <a:sym typeface="Roboto"/>
              </a:rPr>
              <a:t>production</a:t>
            </a:r>
            <a:r>
              <a:rPr lang="tr-TR" dirty="0">
                <a:solidFill>
                  <a:srgbClr val="374151"/>
                </a:solidFill>
                <a:latin typeface="Roboto"/>
                <a:ea typeface="Roboto"/>
                <a:cs typeface="Roboto"/>
                <a:sym typeface="Roboto"/>
              </a:rPr>
              <a:t>.</a:t>
            </a:r>
            <a:endParaRPr dirty="0">
              <a:solidFill>
                <a:srgbClr val="374151"/>
              </a:solidFill>
              <a:latin typeface="Roboto"/>
              <a:ea typeface="Roboto"/>
              <a:cs typeface="Roboto"/>
              <a:sym typeface="Roboto"/>
            </a:endParaRPr>
          </a:p>
        </p:txBody>
      </p:sp>
      <p:sp>
        <p:nvSpPr>
          <p:cNvPr id="207" name="Google Shape;20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tr-TR" sz="1200" b="0" dirty="0" err="1">
                <a:latin typeface="Times New Roman"/>
                <a:ea typeface="Times New Roman"/>
                <a:cs typeface="Times New Roman"/>
                <a:sym typeface="Times New Roman"/>
              </a:rPr>
              <a:t>Transient</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Expression</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Transient</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expression</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involves</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the</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temporary</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or</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short-term</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expression</a:t>
            </a:r>
            <a:r>
              <a:rPr lang="tr-TR" sz="1200" b="0" dirty="0">
                <a:latin typeface="Times New Roman"/>
                <a:ea typeface="Times New Roman"/>
                <a:cs typeface="Times New Roman"/>
                <a:sym typeface="Times New Roman"/>
              </a:rPr>
              <a:t> of a gene </a:t>
            </a:r>
            <a:r>
              <a:rPr lang="tr-TR" sz="1200" b="0" dirty="0" err="1">
                <a:latin typeface="Times New Roman"/>
                <a:ea typeface="Times New Roman"/>
                <a:cs typeface="Times New Roman"/>
                <a:sym typeface="Times New Roman"/>
              </a:rPr>
              <a:t>within</a:t>
            </a:r>
            <a:r>
              <a:rPr lang="tr-TR" sz="1200" b="0" dirty="0">
                <a:latin typeface="Times New Roman"/>
                <a:ea typeface="Times New Roman"/>
                <a:cs typeface="Times New Roman"/>
                <a:sym typeface="Times New Roman"/>
              </a:rPr>
              <a:t> a </a:t>
            </a:r>
            <a:r>
              <a:rPr lang="tr-TR" sz="1200" b="0" dirty="0" err="1">
                <a:latin typeface="Times New Roman"/>
                <a:ea typeface="Times New Roman"/>
                <a:cs typeface="Times New Roman"/>
                <a:sym typeface="Times New Roman"/>
              </a:rPr>
              <a:t>cell</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or</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organism</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This</a:t>
            </a:r>
            <a:r>
              <a:rPr lang="tr-TR" sz="1200" b="0" dirty="0">
                <a:latin typeface="Times New Roman"/>
                <a:ea typeface="Times New Roman"/>
                <a:cs typeface="Times New Roman"/>
                <a:sym typeface="Times New Roman"/>
              </a:rPr>
              <a:t> can </a:t>
            </a:r>
            <a:r>
              <a:rPr lang="tr-TR" sz="1200" b="0" dirty="0" err="1">
                <a:latin typeface="Times New Roman"/>
                <a:ea typeface="Times New Roman"/>
                <a:cs typeface="Times New Roman"/>
                <a:sym typeface="Times New Roman"/>
              </a:rPr>
              <a:t>help</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researchers</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understand</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the</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function</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or</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effects</a:t>
            </a:r>
            <a:r>
              <a:rPr lang="tr-TR" sz="1200" b="0" dirty="0">
                <a:latin typeface="Times New Roman"/>
                <a:ea typeface="Times New Roman"/>
                <a:cs typeface="Times New Roman"/>
                <a:sym typeface="Times New Roman"/>
              </a:rPr>
              <a:t> of a </a:t>
            </a:r>
            <a:r>
              <a:rPr lang="tr-TR" sz="1200" b="0" dirty="0" err="1">
                <a:latin typeface="Times New Roman"/>
                <a:ea typeface="Times New Roman"/>
                <a:cs typeface="Times New Roman"/>
                <a:sym typeface="Times New Roman"/>
              </a:rPr>
              <a:t>particular</a:t>
            </a:r>
            <a:r>
              <a:rPr lang="tr-TR" sz="1200" b="0" dirty="0">
                <a:latin typeface="Times New Roman"/>
                <a:ea typeface="Times New Roman"/>
                <a:cs typeface="Times New Roman"/>
                <a:sym typeface="Times New Roman"/>
              </a:rPr>
              <a:t> gene </a:t>
            </a:r>
            <a:r>
              <a:rPr lang="tr-TR" sz="1200" b="0" dirty="0" err="1">
                <a:latin typeface="Times New Roman"/>
                <a:ea typeface="Times New Roman"/>
                <a:cs typeface="Times New Roman"/>
                <a:sym typeface="Times New Roman"/>
              </a:rPr>
              <a:t>over</a:t>
            </a:r>
            <a:r>
              <a:rPr lang="tr-TR" sz="1200" b="0" dirty="0">
                <a:latin typeface="Times New Roman"/>
                <a:ea typeface="Times New Roman"/>
                <a:cs typeface="Times New Roman"/>
                <a:sym typeface="Times New Roman"/>
              </a:rPr>
              <a:t> a </a:t>
            </a:r>
            <a:r>
              <a:rPr lang="tr-TR" sz="1200" b="0" dirty="0" err="1">
                <a:latin typeface="Times New Roman"/>
                <a:ea typeface="Times New Roman"/>
                <a:cs typeface="Times New Roman"/>
                <a:sym typeface="Times New Roman"/>
              </a:rPr>
              <a:t>short</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period</a:t>
            </a:r>
            <a:r>
              <a:rPr lang="tr-TR" sz="1200" b="0" dirty="0">
                <a:latin typeface="Times New Roman"/>
                <a:ea typeface="Times New Roman"/>
                <a:cs typeface="Times New Roman"/>
                <a:sym typeface="Times New Roman"/>
              </a:rPr>
              <a:t> of time. </a:t>
            </a:r>
            <a:r>
              <a:rPr lang="tr-TR" sz="1200" b="0" dirty="0" err="1">
                <a:latin typeface="Times New Roman"/>
                <a:ea typeface="Times New Roman"/>
                <a:cs typeface="Times New Roman"/>
                <a:sym typeface="Times New Roman"/>
              </a:rPr>
              <a:t>Common</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methods</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for</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achieving</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transient</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expression</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include</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introducing</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plasmid</a:t>
            </a:r>
            <a:r>
              <a:rPr lang="tr-TR" sz="1200" b="0" dirty="0">
                <a:latin typeface="Times New Roman"/>
                <a:ea typeface="Times New Roman"/>
                <a:cs typeface="Times New Roman"/>
                <a:sym typeface="Times New Roman"/>
              </a:rPr>
              <a:t> DNA </a:t>
            </a:r>
            <a:r>
              <a:rPr lang="tr-TR" sz="1200" b="0" dirty="0" err="1">
                <a:latin typeface="Times New Roman"/>
                <a:ea typeface="Times New Roman"/>
                <a:cs typeface="Times New Roman"/>
                <a:sym typeface="Times New Roman"/>
              </a:rPr>
              <a:t>or</a:t>
            </a:r>
            <a:r>
              <a:rPr lang="tr-TR" sz="1200" b="0" dirty="0">
                <a:latin typeface="Times New Roman"/>
                <a:ea typeface="Times New Roman"/>
                <a:cs typeface="Times New Roman"/>
                <a:sym typeface="Times New Roman"/>
              </a:rPr>
              <a:t> RNA </a:t>
            </a:r>
            <a:r>
              <a:rPr lang="tr-TR" sz="1200" b="0" dirty="0" err="1">
                <a:latin typeface="Times New Roman"/>
                <a:ea typeface="Times New Roman"/>
                <a:cs typeface="Times New Roman"/>
                <a:sym typeface="Times New Roman"/>
              </a:rPr>
              <a:t>into</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target</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cells</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which</a:t>
            </a:r>
            <a:r>
              <a:rPr lang="tr-TR" sz="1200" b="0" dirty="0">
                <a:latin typeface="Times New Roman"/>
                <a:ea typeface="Times New Roman"/>
                <a:cs typeface="Times New Roman"/>
                <a:sym typeface="Times New Roman"/>
              </a:rPr>
              <a:t> can </a:t>
            </a:r>
            <a:r>
              <a:rPr lang="tr-TR" sz="1200" b="0" dirty="0" err="1">
                <a:latin typeface="Times New Roman"/>
                <a:ea typeface="Times New Roman"/>
                <a:cs typeface="Times New Roman"/>
                <a:sym typeface="Times New Roman"/>
              </a:rPr>
              <a:t>lead</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to</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temporary</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production</a:t>
            </a:r>
            <a:r>
              <a:rPr lang="tr-TR" sz="1200" b="0" dirty="0">
                <a:latin typeface="Times New Roman"/>
                <a:ea typeface="Times New Roman"/>
                <a:cs typeface="Times New Roman"/>
                <a:sym typeface="Times New Roman"/>
              </a:rPr>
              <a:t> of </a:t>
            </a:r>
            <a:r>
              <a:rPr lang="tr-TR" sz="1200" b="0" dirty="0" err="1">
                <a:latin typeface="Times New Roman"/>
                <a:ea typeface="Times New Roman"/>
                <a:cs typeface="Times New Roman"/>
                <a:sym typeface="Times New Roman"/>
              </a:rPr>
              <a:t>the</a:t>
            </a:r>
            <a:r>
              <a:rPr lang="tr-TR" sz="1200" b="0" dirty="0">
                <a:latin typeface="Times New Roman"/>
                <a:ea typeface="Times New Roman"/>
                <a:cs typeface="Times New Roman"/>
                <a:sym typeface="Times New Roman"/>
              </a:rPr>
              <a:t> gene </a:t>
            </a:r>
            <a:r>
              <a:rPr lang="tr-TR" sz="1200" b="0" dirty="0" err="1">
                <a:latin typeface="Times New Roman"/>
                <a:ea typeface="Times New Roman"/>
                <a:cs typeface="Times New Roman"/>
                <a:sym typeface="Times New Roman"/>
              </a:rPr>
              <a:t>product</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e.g</a:t>
            </a:r>
            <a:r>
              <a:rPr lang="tr-TR" sz="1200" b="0" dirty="0">
                <a:latin typeface="Times New Roman"/>
                <a:ea typeface="Times New Roman"/>
                <a:cs typeface="Times New Roman"/>
                <a:sym typeface="Times New Roman"/>
              </a:rPr>
              <a:t>. protein) </a:t>
            </a:r>
            <a:r>
              <a:rPr lang="tr-TR" sz="1200" b="0" dirty="0" err="1">
                <a:latin typeface="Times New Roman"/>
                <a:ea typeface="Times New Roman"/>
                <a:cs typeface="Times New Roman"/>
                <a:sym typeface="Times New Roman"/>
              </a:rPr>
              <a:t>for</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experimental</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purposes</a:t>
            </a:r>
            <a:r>
              <a:rPr lang="tr-TR" sz="1200" b="0" dirty="0">
                <a:latin typeface="Times New Roman"/>
                <a:ea typeface="Times New Roman"/>
                <a:cs typeface="Times New Roman"/>
                <a:sym typeface="Times New Roman"/>
              </a:rPr>
              <a:t>. </a:t>
            </a:r>
          </a:p>
          <a:p>
            <a:pPr marL="0" lvl="0" indent="0" algn="just" rtl="0">
              <a:spcBef>
                <a:spcPts val="0"/>
              </a:spcBef>
              <a:spcAft>
                <a:spcPts val="0"/>
              </a:spcAft>
              <a:buNone/>
            </a:pPr>
            <a:endParaRPr lang="tr-TR" sz="1200" b="0" dirty="0">
              <a:latin typeface="Times New Roman"/>
              <a:ea typeface="Times New Roman"/>
              <a:cs typeface="Times New Roman"/>
              <a:sym typeface="Times New Roman"/>
            </a:endParaRPr>
          </a:p>
          <a:p>
            <a:pPr marL="0" lvl="0" indent="0" algn="just" rtl="0">
              <a:spcBef>
                <a:spcPts val="0"/>
              </a:spcBef>
              <a:spcAft>
                <a:spcPts val="0"/>
              </a:spcAft>
              <a:buNone/>
            </a:pPr>
            <a:r>
              <a:rPr lang="tr-TR" sz="1200" b="0" dirty="0" err="1">
                <a:latin typeface="Times New Roman"/>
                <a:ea typeface="Times New Roman"/>
                <a:cs typeface="Times New Roman"/>
                <a:sym typeface="Times New Roman"/>
              </a:rPr>
              <a:t>Stable</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Expression</a:t>
            </a:r>
            <a:r>
              <a:rPr lang="tr-TR" sz="1200" b="0" dirty="0">
                <a:latin typeface="Times New Roman"/>
                <a:ea typeface="Times New Roman"/>
                <a:cs typeface="Times New Roman"/>
                <a:sym typeface="Times New Roman"/>
              </a:rPr>
              <a:t>: On </a:t>
            </a:r>
            <a:r>
              <a:rPr lang="tr-TR" sz="1200" b="0" dirty="0" err="1">
                <a:latin typeface="Times New Roman"/>
                <a:ea typeface="Times New Roman"/>
                <a:cs typeface="Times New Roman"/>
                <a:sym typeface="Times New Roman"/>
              </a:rPr>
              <a:t>the</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other</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hand</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stable</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expression</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involves</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the</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long-term</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or</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permanent</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expression</a:t>
            </a:r>
            <a:r>
              <a:rPr lang="tr-TR" sz="1200" b="0" dirty="0">
                <a:latin typeface="Times New Roman"/>
                <a:ea typeface="Times New Roman"/>
                <a:cs typeface="Times New Roman"/>
                <a:sym typeface="Times New Roman"/>
              </a:rPr>
              <a:t> of a gene </a:t>
            </a:r>
            <a:r>
              <a:rPr lang="tr-TR" sz="1200" b="0" dirty="0" err="1">
                <a:latin typeface="Times New Roman"/>
                <a:ea typeface="Times New Roman"/>
                <a:cs typeface="Times New Roman"/>
                <a:sym typeface="Times New Roman"/>
              </a:rPr>
              <a:t>within</a:t>
            </a:r>
            <a:r>
              <a:rPr lang="tr-TR" sz="1200" b="0" dirty="0">
                <a:latin typeface="Times New Roman"/>
                <a:ea typeface="Times New Roman"/>
                <a:cs typeface="Times New Roman"/>
                <a:sym typeface="Times New Roman"/>
              </a:rPr>
              <a:t> a </a:t>
            </a:r>
            <a:r>
              <a:rPr lang="tr-TR" sz="1200" b="0" dirty="0" err="1">
                <a:latin typeface="Times New Roman"/>
                <a:ea typeface="Times New Roman"/>
                <a:cs typeface="Times New Roman"/>
                <a:sym typeface="Times New Roman"/>
              </a:rPr>
              <a:t>cell</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or</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organism</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This</a:t>
            </a:r>
            <a:r>
              <a:rPr lang="tr-TR" sz="1200" b="0" dirty="0">
                <a:latin typeface="Times New Roman"/>
                <a:ea typeface="Times New Roman"/>
                <a:cs typeface="Times New Roman"/>
                <a:sym typeface="Times New Roman"/>
              </a:rPr>
              <a:t> is </a:t>
            </a:r>
            <a:r>
              <a:rPr lang="tr-TR" sz="1200" b="0" dirty="0" err="1">
                <a:latin typeface="Times New Roman"/>
                <a:ea typeface="Times New Roman"/>
                <a:cs typeface="Times New Roman"/>
                <a:sym typeface="Times New Roman"/>
              </a:rPr>
              <a:t>usually</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achieved</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by</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integrating</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the</a:t>
            </a:r>
            <a:r>
              <a:rPr lang="tr-TR" sz="1200" b="0" dirty="0">
                <a:latin typeface="Times New Roman"/>
                <a:ea typeface="Times New Roman"/>
                <a:cs typeface="Times New Roman"/>
                <a:sym typeface="Times New Roman"/>
              </a:rPr>
              <a:t> gene of </a:t>
            </a:r>
            <a:r>
              <a:rPr lang="tr-TR" sz="1200" b="0" dirty="0" err="1">
                <a:latin typeface="Times New Roman"/>
                <a:ea typeface="Times New Roman"/>
                <a:cs typeface="Times New Roman"/>
                <a:sym typeface="Times New Roman"/>
              </a:rPr>
              <a:t>interest</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into</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the</a:t>
            </a:r>
            <a:r>
              <a:rPr lang="tr-TR" sz="1200" b="0" dirty="0">
                <a:latin typeface="Times New Roman"/>
                <a:ea typeface="Times New Roman"/>
                <a:cs typeface="Times New Roman"/>
                <a:sym typeface="Times New Roman"/>
              </a:rPr>
              <a:t> host </a:t>
            </a:r>
            <a:r>
              <a:rPr lang="tr-TR" sz="1200" b="0" dirty="0" err="1">
                <a:latin typeface="Times New Roman"/>
                <a:ea typeface="Times New Roman"/>
                <a:cs typeface="Times New Roman"/>
                <a:sym typeface="Times New Roman"/>
              </a:rPr>
              <a:t>cell’s</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genome</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or</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by</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using</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other</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methods</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that</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provide</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stable</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sustained</a:t>
            </a:r>
            <a:r>
              <a:rPr lang="tr-TR" sz="1200" b="0" dirty="0">
                <a:latin typeface="Times New Roman"/>
                <a:ea typeface="Times New Roman"/>
                <a:cs typeface="Times New Roman"/>
                <a:sym typeface="Times New Roman"/>
              </a:rPr>
              <a:t> </a:t>
            </a:r>
            <a:r>
              <a:rPr lang="tr-TR" sz="1200" b="0" dirty="0" err="1">
                <a:latin typeface="Times New Roman"/>
                <a:ea typeface="Times New Roman"/>
                <a:cs typeface="Times New Roman"/>
                <a:sym typeface="Times New Roman"/>
              </a:rPr>
              <a:t>expression</a:t>
            </a:r>
            <a:r>
              <a:rPr lang="tr-TR" sz="1200" b="0" dirty="0">
                <a:latin typeface="Times New Roman"/>
                <a:ea typeface="Times New Roman"/>
                <a:cs typeface="Times New Roman"/>
                <a:sym typeface="Times New Roman"/>
              </a:rPr>
              <a:t> of </a:t>
            </a:r>
            <a:r>
              <a:rPr lang="tr-TR" sz="1200" b="0" dirty="0" err="1">
                <a:latin typeface="Times New Roman"/>
                <a:ea typeface="Times New Roman"/>
                <a:cs typeface="Times New Roman"/>
                <a:sym typeface="Times New Roman"/>
              </a:rPr>
              <a:t>the</a:t>
            </a:r>
            <a:r>
              <a:rPr lang="tr-TR" sz="1200" b="0" dirty="0">
                <a:latin typeface="Times New Roman"/>
                <a:ea typeface="Times New Roman"/>
                <a:cs typeface="Times New Roman"/>
                <a:sym typeface="Times New Roman"/>
              </a:rPr>
              <a:t> gene.</a:t>
            </a:r>
            <a:endParaRPr b="0" dirty="0"/>
          </a:p>
        </p:txBody>
      </p:sp>
      <p:sp>
        <p:nvSpPr>
          <p:cNvPr id="215" name="Google Shape;21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dirty="0" err="1">
                <a:solidFill>
                  <a:srgbClr val="374151"/>
                </a:solidFill>
                <a:latin typeface="Roboto"/>
                <a:ea typeface="Roboto"/>
                <a:cs typeface="Roboto"/>
                <a:sym typeface="Roboto"/>
              </a:rPr>
              <a:t>In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field</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protein </a:t>
            </a:r>
            <a:r>
              <a:rPr lang="tr-TR" dirty="0" err="1">
                <a:solidFill>
                  <a:srgbClr val="374151"/>
                </a:solidFill>
                <a:latin typeface="Roboto"/>
                <a:ea typeface="Roboto"/>
                <a:cs typeface="Roboto"/>
                <a:sym typeface="Roboto"/>
              </a:rPr>
              <a:t>production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process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occurs</a:t>
            </a:r>
            <a:r>
              <a:rPr lang="tr-TR" dirty="0">
                <a:solidFill>
                  <a:srgbClr val="374151"/>
                </a:solidFill>
                <a:latin typeface="Roboto"/>
                <a:ea typeface="Roboto"/>
                <a:cs typeface="Roboto"/>
                <a:sym typeface="Roboto"/>
              </a:rPr>
              <a:t> in two </a:t>
            </a:r>
            <a:r>
              <a:rPr lang="tr-TR" dirty="0" err="1">
                <a:solidFill>
                  <a:srgbClr val="374151"/>
                </a:solidFill>
                <a:latin typeface="Roboto"/>
                <a:ea typeface="Roboto"/>
                <a:cs typeface="Roboto"/>
                <a:sym typeface="Roboto"/>
              </a:rPr>
              <a:t>distinct</a:t>
            </a:r>
            <a:r>
              <a:rPr lang="tr-TR" dirty="0">
                <a:solidFill>
                  <a:srgbClr val="374151"/>
                </a:solidFill>
                <a:latin typeface="Roboto"/>
                <a:ea typeface="Roboto"/>
                <a:cs typeface="Roboto"/>
                <a:sym typeface="Roboto"/>
              </a:rPr>
              <a:t> but </a:t>
            </a:r>
            <a:r>
              <a:rPr lang="tr-TR" dirty="0" err="1">
                <a:solidFill>
                  <a:srgbClr val="374151"/>
                </a:solidFill>
                <a:latin typeface="Roboto"/>
                <a:ea typeface="Roboto"/>
                <a:cs typeface="Roboto"/>
                <a:sym typeface="Roboto"/>
              </a:rPr>
              <a:t>interconnected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stages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upstream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downstream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upstream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process</a:t>
            </a:r>
            <a:r>
              <a:rPr lang="tr-TR" dirty="0">
                <a:solidFill>
                  <a:srgbClr val="374151"/>
                </a:solidFill>
                <a:latin typeface="Roboto"/>
                <a:ea typeface="Roboto"/>
                <a:cs typeface="Roboto"/>
                <a:sym typeface="Roboto"/>
              </a:rPr>
              <a:t> is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first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stage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where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foundations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successful</a:t>
            </a:r>
            <a:r>
              <a:rPr lang="tr-TR" dirty="0">
                <a:solidFill>
                  <a:srgbClr val="374151"/>
                </a:solidFill>
                <a:latin typeface="Roboto"/>
                <a:ea typeface="Roboto"/>
                <a:cs typeface="Roboto"/>
                <a:sym typeface="Roboto"/>
              </a:rPr>
              <a:t> protein </a:t>
            </a:r>
            <a:r>
              <a:rPr lang="tr-TR" dirty="0" err="1">
                <a:solidFill>
                  <a:srgbClr val="374151"/>
                </a:solidFill>
                <a:latin typeface="Roboto"/>
                <a:ea typeface="Roboto"/>
                <a:cs typeface="Roboto"/>
                <a:sym typeface="Roboto"/>
              </a:rPr>
              <a:t>production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laid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This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stage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includes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tasks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such</a:t>
            </a:r>
            <a:r>
              <a:rPr lang="tr-TR" dirty="0">
                <a:solidFill>
                  <a:srgbClr val="374151"/>
                </a:solidFill>
                <a:latin typeface="Roboto"/>
                <a:ea typeface="Roboto"/>
                <a:cs typeface="Roboto"/>
                <a:sym typeface="Roboto"/>
              </a:rPr>
              <a:t> as </a:t>
            </a:r>
            <a:r>
              <a:rPr lang="tr-TR" dirty="0" err="1">
                <a:solidFill>
                  <a:srgbClr val="374151"/>
                </a:solidFill>
                <a:latin typeface="Roboto"/>
                <a:ea typeface="Roboto"/>
                <a:cs typeface="Roboto"/>
                <a:sym typeface="Roboto"/>
              </a:rPr>
              <a:t>cell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culture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where</a:t>
            </a:r>
            <a:r>
              <a:rPr lang="tr-TR" dirty="0">
                <a:solidFill>
                  <a:srgbClr val="374151"/>
                </a:solidFill>
                <a:latin typeface="Roboto"/>
                <a:ea typeface="Roboto"/>
                <a:cs typeface="Roboto"/>
                <a:sym typeface="Roboto"/>
              </a:rPr>
              <a:t> host </a:t>
            </a:r>
            <a:r>
              <a:rPr lang="tr-TR" dirty="0" err="1">
                <a:solidFill>
                  <a:srgbClr val="374151"/>
                </a:solidFill>
                <a:latin typeface="Roboto"/>
                <a:ea typeface="Roboto"/>
                <a:cs typeface="Roboto"/>
                <a:sym typeface="Roboto"/>
              </a:rPr>
              <a:t>cells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grown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express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desired</a:t>
            </a:r>
            <a:r>
              <a:rPr lang="tr-TR" dirty="0">
                <a:solidFill>
                  <a:srgbClr val="374151"/>
                </a:solidFill>
                <a:latin typeface="Roboto"/>
                <a:ea typeface="Roboto"/>
                <a:cs typeface="Roboto"/>
                <a:sym typeface="Roboto"/>
              </a:rPr>
              <a:t> protein,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optimization</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growth</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conditions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maximize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their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productivity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downstream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process</a:t>
            </a:r>
            <a:r>
              <a:rPr lang="tr-TR" dirty="0">
                <a:solidFill>
                  <a:srgbClr val="374151"/>
                </a:solidFill>
                <a:latin typeface="Roboto"/>
                <a:ea typeface="Roboto"/>
                <a:cs typeface="Roboto"/>
                <a:sym typeface="Roboto"/>
              </a:rPr>
              <a:t>, on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other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hand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follows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upstream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stage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covers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steps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required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purification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refining</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protein. </a:t>
            </a:r>
            <a:r>
              <a:rPr lang="tr-TR" dirty="0" err="1">
                <a:solidFill>
                  <a:srgbClr val="374151"/>
                </a:solidFill>
                <a:latin typeface="Roboto"/>
                <a:ea typeface="Roboto"/>
                <a:cs typeface="Roboto"/>
                <a:sym typeface="Roboto"/>
              </a:rPr>
              <a:t>This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involves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various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purification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techniques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aimed</a:t>
            </a:r>
            <a:r>
              <a:rPr lang="tr-TR" dirty="0">
                <a:solidFill>
                  <a:srgbClr val="374151"/>
                </a:solidFill>
                <a:latin typeface="Roboto"/>
                <a:ea typeface="Roboto"/>
                <a:cs typeface="Roboto"/>
                <a:sym typeface="Roboto"/>
              </a:rPr>
              <a:t> at </a:t>
            </a:r>
            <a:r>
              <a:rPr lang="tr-TR" dirty="0" err="1">
                <a:solidFill>
                  <a:srgbClr val="374151"/>
                </a:solidFill>
                <a:latin typeface="Roboto"/>
                <a:ea typeface="Roboto"/>
                <a:cs typeface="Roboto"/>
                <a:sym typeface="Roboto"/>
              </a:rPr>
              <a:t>separating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target</a:t>
            </a:r>
            <a:r>
              <a:rPr lang="tr-TR" dirty="0">
                <a:solidFill>
                  <a:srgbClr val="374151"/>
                </a:solidFill>
                <a:latin typeface="Roboto"/>
                <a:ea typeface="Roboto"/>
                <a:cs typeface="Roboto"/>
                <a:sym typeface="Roboto"/>
              </a:rPr>
              <a:t> protein </a:t>
            </a:r>
            <a:r>
              <a:rPr lang="tr-TR" dirty="0" err="1">
                <a:solidFill>
                  <a:srgbClr val="374151"/>
                </a:solidFill>
                <a:latin typeface="Roboto"/>
                <a:ea typeface="Roboto"/>
                <a:cs typeface="Roboto"/>
                <a:sym typeface="Roboto"/>
              </a:rPr>
              <a:t>from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cellular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components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other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impurities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Both</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upstream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downstream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processes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crucial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working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hand</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hand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ensure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efficient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high-quality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production</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proteins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with</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various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applications</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fields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such</a:t>
            </a:r>
            <a:r>
              <a:rPr lang="tr-TR" dirty="0">
                <a:solidFill>
                  <a:srgbClr val="374151"/>
                </a:solidFill>
                <a:latin typeface="Roboto"/>
                <a:ea typeface="Roboto"/>
                <a:cs typeface="Roboto"/>
                <a:sym typeface="Roboto"/>
              </a:rPr>
              <a:t> as </a:t>
            </a:r>
            <a:r>
              <a:rPr lang="tr-TR" dirty="0" err="1">
                <a:solidFill>
                  <a:srgbClr val="374151"/>
                </a:solidFill>
                <a:latin typeface="Roboto"/>
                <a:ea typeface="Roboto"/>
                <a:cs typeface="Roboto"/>
                <a:sym typeface="Roboto"/>
              </a:rPr>
              <a:t>medicine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agriculture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industry</a:t>
            </a:r>
            <a:r>
              <a:rPr lang="tr-TR" dirty="0">
                <a:solidFill>
                  <a:srgbClr val="374151"/>
                </a:solidFill>
                <a:latin typeface="Roboto"/>
                <a:ea typeface="Roboto"/>
                <a:cs typeface="Roboto"/>
                <a:sym typeface="Roboto"/>
              </a:rPr>
              <a:t>.</a:t>
            </a:r>
            <a:endParaRPr b="1" dirty="0">
              <a:latin typeface="Roboto"/>
              <a:ea typeface="Roboto"/>
              <a:cs typeface="Roboto"/>
              <a:sym typeface="Roboto"/>
            </a:endParaRPr>
          </a:p>
        </p:txBody>
      </p:sp>
      <p:sp>
        <p:nvSpPr>
          <p:cNvPr id="222" name="Google Shape;22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tr-TR" dirty="0">
                <a:solidFill>
                  <a:srgbClr val="374151"/>
                </a:solidFill>
                <a:latin typeface="Roboto"/>
                <a:ea typeface="Roboto"/>
                <a:cs typeface="Roboto"/>
                <a:sym typeface="Roboto"/>
              </a:rPr>
              <a:t>A </a:t>
            </a:r>
            <a:r>
              <a:rPr lang="tr-TR" dirty="0" err="1">
                <a:solidFill>
                  <a:srgbClr val="374151"/>
                </a:solidFill>
                <a:latin typeface="Roboto"/>
                <a:ea typeface="Roboto"/>
                <a:cs typeface="Roboto"/>
                <a:sym typeface="Roboto"/>
              </a:rPr>
              <a:t>key</a:t>
            </a:r>
            <a:r>
              <a:rPr lang="tr-TR" dirty="0">
                <a:solidFill>
                  <a:srgbClr val="374151"/>
                </a:solidFill>
                <a:latin typeface="Roboto"/>
                <a:ea typeface="Roboto"/>
                <a:cs typeface="Roboto"/>
                <a:sym typeface="Roboto"/>
              </a:rPr>
              <a:t> step in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process</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preparing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cells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fermentation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involves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transferring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into</a:t>
            </a:r>
            <a:r>
              <a:rPr lang="tr-TR" dirty="0">
                <a:solidFill>
                  <a:srgbClr val="374151"/>
                </a:solidFill>
                <a:latin typeface="Roboto"/>
                <a:ea typeface="Roboto"/>
                <a:cs typeface="Roboto"/>
                <a:sym typeface="Roboto"/>
              </a:rPr>
              <a:t> a </a:t>
            </a:r>
            <a:r>
              <a:rPr lang="tr-TR" dirty="0" err="1">
                <a:solidFill>
                  <a:srgbClr val="374151"/>
                </a:solidFill>
                <a:latin typeface="Roboto"/>
                <a:ea typeface="Roboto"/>
                <a:cs typeface="Roboto"/>
                <a:sym typeface="Roboto"/>
              </a:rPr>
              <a:t>special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environment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known</a:t>
            </a:r>
            <a:r>
              <a:rPr lang="tr-TR" dirty="0">
                <a:solidFill>
                  <a:srgbClr val="374151"/>
                </a:solidFill>
                <a:latin typeface="Roboto"/>
                <a:ea typeface="Roboto"/>
                <a:cs typeface="Roboto"/>
                <a:sym typeface="Roboto"/>
              </a:rPr>
              <a:t> as a </a:t>
            </a:r>
            <a:r>
              <a:rPr lang="tr-TR" dirty="0" err="1">
                <a:solidFill>
                  <a:srgbClr val="374151"/>
                </a:solidFill>
                <a:latin typeface="Roboto"/>
                <a:ea typeface="Roboto"/>
                <a:cs typeface="Roboto"/>
                <a:sym typeface="Roboto"/>
              </a:rPr>
              <a:t>bioreactor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Think</a:t>
            </a:r>
            <a:r>
              <a:rPr lang="tr-TR" dirty="0">
                <a:solidFill>
                  <a:srgbClr val="374151"/>
                </a:solidFill>
                <a:latin typeface="Roboto"/>
                <a:ea typeface="Roboto"/>
                <a:cs typeface="Roboto"/>
                <a:sym typeface="Roboto"/>
              </a:rPr>
              <a:t> of a </a:t>
            </a:r>
            <a:r>
              <a:rPr lang="tr-TR" dirty="0" err="1">
                <a:solidFill>
                  <a:srgbClr val="374151"/>
                </a:solidFill>
                <a:latin typeface="Roboto"/>
                <a:ea typeface="Roboto"/>
                <a:cs typeface="Roboto"/>
                <a:sym typeface="Roboto"/>
              </a:rPr>
              <a:t>bioreactor</a:t>
            </a:r>
            <a:r>
              <a:rPr lang="tr-TR" dirty="0">
                <a:solidFill>
                  <a:srgbClr val="374151"/>
                </a:solidFill>
                <a:latin typeface="Roboto"/>
                <a:ea typeface="Roboto"/>
                <a:cs typeface="Roboto"/>
                <a:sym typeface="Roboto"/>
              </a:rPr>
              <a:t> as a </a:t>
            </a:r>
            <a:r>
              <a:rPr lang="tr-TR" dirty="0" err="1">
                <a:solidFill>
                  <a:srgbClr val="374151"/>
                </a:solidFill>
                <a:latin typeface="Roboto"/>
                <a:ea typeface="Roboto"/>
                <a:cs typeface="Roboto"/>
                <a:sym typeface="Roboto"/>
              </a:rPr>
              <a:t>sophisticated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culture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vessel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designed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with</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meticulous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attention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airflow</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sterility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main </a:t>
            </a:r>
            <a:r>
              <a:rPr lang="tr-TR" dirty="0" err="1">
                <a:solidFill>
                  <a:srgbClr val="374151"/>
                </a:solidFill>
                <a:latin typeface="Roboto"/>
                <a:ea typeface="Roboto"/>
                <a:cs typeface="Roboto"/>
                <a:sym typeface="Roboto"/>
              </a:rPr>
              <a:t>goal</a:t>
            </a:r>
            <a:r>
              <a:rPr lang="tr-TR" dirty="0">
                <a:solidFill>
                  <a:srgbClr val="374151"/>
                </a:solidFill>
                <a:latin typeface="Roboto"/>
                <a:ea typeface="Roboto"/>
                <a:cs typeface="Roboto"/>
                <a:sym typeface="Roboto"/>
              </a:rPr>
              <a:t> here is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facilitate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controlled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sterile </a:t>
            </a:r>
            <a:r>
              <a:rPr lang="tr-TR" dirty="0" err="1">
                <a:solidFill>
                  <a:srgbClr val="374151"/>
                </a:solidFill>
                <a:latin typeface="Roboto"/>
                <a:ea typeface="Roboto"/>
                <a:cs typeface="Roboto"/>
                <a:sym typeface="Roboto"/>
              </a:rPr>
              <a:t>production</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significant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quantities</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biological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material</a:t>
            </a:r>
            <a:r>
              <a:rPr lang="tr-TR" dirty="0">
                <a:solidFill>
                  <a:srgbClr val="374151"/>
                </a:solidFill>
                <a:latin typeface="Roboto"/>
                <a:ea typeface="Roboto"/>
                <a:cs typeface="Roboto"/>
                <a:sym typeface="Roboto"/>
              </a:rPr>
              <a:t>. As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prepared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cells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enter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bioreactor</a:t>
            </a:r>
            <a:r>
              <a:rPr lang="tr-TR" dirty="0">
                <a:solidFill>
                  <a:srgbClr val="374151"/>
                </a:solidFill>
                <a:latin typeface="Roboto"/>
                <a:ea typeface="Roboto"/>
                <a:cs typeface="Roboto"/>
                <a:sym typeface="Roboto"/>
              </a:rPr>
              <a:t>, they </a:t>
            </a:r>
            <a:r>
              <a:rPr lang="tr-TR" dirty="0" err="1">
                <a:solidFill>
                  <a:srgbClr val="374151"/>
                </a:solidFill>
                <a:latin typeface="Roboto"/>
                <a:ea typeface="Roboto"/>
                <a:cs typeface="Roboto"/>
                <a:sym typeface="Roboto"/>
              </a:rPr>
              <a:t>encounter</a:t>
            </a:r>
            <a:r>
              <a:rPr lang="tr-TR" dirty="0">
                <a:solidFill>
                  <a:srgbClr val="374151"/>
                </a:solidFill>
                <a:latin typeface="Roboto"/>
                <a:ea typeface="Roboto"/>
                <a:cs typeface="Roboto"/>
                <a:sym typeface="Roboto"/>
              </a:rPr>
              <a:t> a </a:t>
            </a:r>
            <a:r>
              <a:rPr lang="tr-TR" dirty="0" err="1">
                <a:solidFill>
                  <a:srgbClr val="374151"/>
                </a:solidFill>
                <a:latin typeface="Roboto"/>
                <a:ea typeface="Roboto"/>
                <a:cs typeface="Roboto"/>
                <a:sym typeface="Roboto"/>
              </a:rPr>
              <a:t>carefully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orchestrated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system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where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air</a:t>
            </a:r>
            <a:r>
              <a:rPr lang="tr-TR" dirty="0">
                <a:solidFill>
                  <a:srgbClr val="374151"/>
                </a:solidFill>
                <a:latin typeface="Roboto"/>
                <a:ea typeface="Roboto"/>
                <a:cs typeface="Roboto"/>
                <a:sym typeface="Roboto"/>
              </a:rPr>
              <a:t> is </a:t>
            </a:r>
            <a:r>
              <a:rPr lang="tr-TR" dirty="0" err="1">
                <a:solidFill>
                  <a:srgbClr val="374151"/>
                </a:solidFill>
                <a:latin typeface="Roboto"/>
                <a:ea typeface="Roboto"/>
                <a:cs typeface="Roboto"/>
                <a:sym typeface="Roboto"/>
              </a:rPr>
              <a:t>intelligently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introduced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expelled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This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deliberate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airflow</a:t>
            </a:r>
            <a:r>
              <a:rPr lang="tr-TR" dirty="0">
                <a:solidFill>
                  <a:srgbClr val="374151"/>
                </a:solidFill>
                <a:latin typeface="Roboto"/>
                <a:ea typeface="Roboto"/>
                <a:cs typeface="Roboto"/>
                <a:sym typeface="Roboto"/>
              </a:rPr>
              <a:t> is </a:t>
            </a:r>
            <a:r>
              <a:rPr lang="tr-TR" dirty="0" err="1">
                <a:solidFill>
                  <a:srgbClr val="374151"/>
                </a:solidFill>
                <a:latin typeface="Roboto"/>
                <a:ea typeface="Roboto"/>
                <a:cs typeface="Roboto"/>
                <a:sym typeface="Roboto"/>
              </a:rPr>
              <a:t>instrumental</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maintaining</a:t>
            </a:r>
            <a:r>
              <a:rPr lang="tr-TR" dirty="0">
                <a:solidFill>
                  <a:srgbClr val="374151"/>
                </a:solidFill>
                <a:latin typeface="Roboto"/>
                <a:ea typeface="Roboto"/>
                <a:cs typeface="Roboto"/>
                <a:sym typeface="Roboto"/>
              </a:rPr>
              <a:t> ideal </a:t>
            </a:r>
            <a:r>
              <a:rPr lang="tr-TR" dirty="0" err="1">
                <a:solidFill>
                  <a:srgbClr val="374151"/>
                </a:solidFill>
                <a:latin typeface="Roboto"/>
                <a:ea typeface="Roboto"/>
                <a:cs typeface="Roboto"/>
                <a:sym typeface="Roboto"/>
              </a:rPr>
              <a:t>conditions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large-scale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fermentation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Essentially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bioreactors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play</a:t>
            </a:r>
            <a:r>
              <a:rPr lang="tr-TR" dirty="0">
                <a:solidFill>
                  <a:srgbClr val="374151"/>
                </a:solidFill>
                <a:latin typeface="Roboto"/>
                <a:ea typeface="Roboto"/>
                <a:cs typeface="Roboto"/>
                <a:sym typeface="Roboto"/>
              </a:rPr>
              <a:t> a </a:t>
            </a:r>
            <a:r>
              <a:rPr lang="tr-TR" dirty="0" err="1">
                <a:solidFill>
                  <a:srgbClr val="374151"/>
                </a:solidFill>
                <a:latin typeface="Roboto"/>
                <a:ea typeface="Roboto"/>
                <a:cs typeface="Roboto"/>
                <a:sym typeface="Roboto"/>
              </a:rPr>
              <a:t>crucial</a:t>
            </a:r>
            <a:r>
              <a:rPr lang="tr-TR" dirty="0">
                <a:solidFill>
                  <a:srgbClr val="374151"/>
                </a:solidFill>
                <a:latin typeface="Roboto"/>
                <a:ea typeface="Roboto"/>
                <a:cs typeface="Roboto"/>
                <a:sym typeface="Roboto"/>
              </a:rPr>
              <a:t> role in </a:t>
            </a:r>
            <a:r>
              <a:rPr lang="tr-TR" dirty="0" err="1">
                <a:solidFill>
                  <a:srgbClr val="374151"/>
                </a:solidFill>
                <a:latin typeface="Roboto"/>
                <a:ea typeface="Roboto"/>
                <a:cs typeface="Roboto"/>
                <a:sym typeface="Roboto"/>
              </a:rPr>
              <a:t>providing</a:t>
            </a:r>
            <a:r>
              <a:rPr lang="tr-TR" dirty="0">
                <a:solidFill>
                  <a:srgbClr val="374151"/>
                </a:solidFill>
                <a:latin typeface="Roboto"/>
                <a:ea typeface="Roboto"/>
                <a:cs typeface="Roboto"/>
                <a:sym typeface="Roboto"/>
              </a:rPr>
              <a:t> a </a:t>
            </a:r>
            <a:r>
              <a:rPr lang="tr-TR" dirty="0" err="1">
                <a:solidFill>
                  <a:srgbClr val="374151"/>
                </a:solidFill>
                <a:latin typeface="Roboto"/>
                <a:ea typeface="Roboto"/>
                <a:cs typeface="Roboto"/>
                <a:sym typeface="Roboto"/>
              </a:rPr>
              <a:t>clean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controlled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environment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promoting</a:t>
            </a:r>
            <a:r>
              <a:rPr lang="tr-TR" dirty="0">
                <a:solidFill>
                  <a:srgbClr val="374151"/>
                </a:solidFill>
                <a:latin typeface="Roboto"/>
                <a:ea typeface="Roboto"/>
                <a:cs typeface="Roboto"/>
                <a:sym typeface="Roboto"/>
              </a:rPr>
              <a:t> optimal </a:t>
            </a:r>
            <a:r>
              <a:rPr lang="tr-TR" dirty="0" err="1">
                <a:solidFill>
                  <a:srgbClr val="374151"/>
                </a:solidFill>
                <a:latin typeface="Roboto"/>
                <a:ea typeface="Roboto"/>
                <a:cs typeface="Roboto"/>
                <a:sym typeface="Roboto"/>
              </a:rPr>
              <a:t>conditions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growth</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production</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various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biological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materials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This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feature</a:t>
            </a:r>
            <a:r>
              <a:rPr lang="tr-TR" dirty="0">
                <a:solidFill>
                  <a:srgbClr val="374151"/>
                </a:solidFill>
                <a:latin typeface="Roboto"/>
                <a:ea typeface="Roboto"/>
                <a:cs typeface="Roboto"/>
                <a:sym typeface="Roboto"/>
              </a:rPr>
              <a:t> is of </a:t>
            </a:r>
            <a:r>
              <a:rPr lang="tr-TR" dirty="0" err="1">
                <a:solidFill>
                  <a:srgbClr val="374151"/>
                </a:solidFill>
                <a:latin typeface="Roboto"/>
                <a:ea typeface="Roboto"/>
                <a:cs typeface="Roboto"/>
                <a:sym typeface="Roboto"/>
              </a:rPr>
              <a:t>great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importance</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various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industries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offering</a:t>
            </a:r>
            <a:r>
              <a:rPr lang="tr-TR" dirty="0">
                <a:solidFill>
                  <a:srgbClr val="374151"/>
                </a:solidFill>
                <a:latin typeface="Roboto"/>
                <a:ea typeface="Roboto"/>
                <a:cs typeface="Roboto"/>
                <a:sym typeface="Roboto"/>
              </a:rPr>
              <a:t> a modern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efficient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approach</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large-scale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biomanufacturing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processes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will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now</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look</a:t>
            </a:r>
            <a:r>
              <a:rPr lang="tr-TR" dirty="0">
                <a:solidFill>
                  <a:srgbClr val="374151"/>
                </a:solidFill>
                <a:latin typeface="Roboto"/>
                <a:ea typeface="Roboto"/>
                <a:cs typeface="Roboto"/>
                <a:sym typeface="Roboto"/>
              </a:rPr>
              <a:t>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Types</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Reactors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Used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Upstream</a:t>
            </a:r>
            <a:r>
              <a:rPr lang="tr-TR" dirty="0">
                <a:solidFill>
                  <a:srgbClr val="374151"/>
                </a:solidFill>
                <a:latin typeface="Roboto"/>
                <a:ea typeface="Roboto"/>
                <a:cs typeface="Roboto"/>
                <a:sym typeface="Roboto"/>
              </a:rPr>
              <a:t>.</a:t>
            </a:r>
            <a:endParaRPr dirty="0">
              <a:solidFill>
                <a:srgbClr val="374151"/>
              </a:solidFill>
              <a:latin typeface="Roboto"/>
              <a:ea typeface="Roboto"/>
              <a:cs typeface="Roboto"/>
              <a:sym typeface="Roboto"/>
            </a:endParaRPr>
          </a:p>
        </p:txBody>
      </p:sp>
      <p:sp>
        <p:nvSpPr>
          <p:cNvPr id="228" name="Google Shape;22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tr-TR" dirty="0" err="1">
                <a:solidFill>
                  <a:srgbClr val="374151"/>
                </a:solidFill>
                <a:latin typeface="Roboto"/>
                <a:ea typeface="Roboto"/>
                <a:cs typeface="Roboto"/>
                <a:sym typeface="Roboto"/>
              </a:rPr>
              <a:t>In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upstream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bioprocessing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various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reactor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types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play</a:t>
            </a:r>
            <a:r>
              <a:rPr lang="tr-TR" dirty="0">
                <a:solidFill>
                  <a:srgbClr val="374151"/>
                </a:solidFill>
                <a:latin typeface="Roboto"/>
                <a:ea typeface="Roboto"/>
                <a:cs typeface="Roboto"/>
                <a:sym typeface="Roboto"/>
              </a:rPr>
              <a:t> an </a:t>
            </a:r>
            <a:r>
              <a:rPr lang="tr-TR" dirty="0" err="1">
                <a:solidFill>
                  <a:srgbClr val="374151"/>
                </a:solidFill>
                <a:latin typeface="Roboto"/>
                <a:ea typeface="Roboto"/>
                <a:cs typeface="Roboto"/>
                <a:sym typeface="Roboto"/>
              </a:rPr>
              <a:t>important</a:t>
            </a:r>
            <a:r>
              <a:rPr lang="tr-TR" dirty="0">
                <a:solidFill>
                  <a:srgbClr val="374151"/>
                </a:solidFill>
                <a:latin typeface="Roboto"/>
                <a:ea typeface="Roboto"/>
                <a:cs typeface="Roboto"/>
                <a:sym typeface="Roboto"/>
              </a:rPr>
              <a:t> role in </a:t>
            </a:r>
            <a:r>
              <a:rPr lang="tr-TR" dirty="0" err="1">
                <a:solidFill>
                  <a:srgbClr val="374151"/>
                </a:solidFill>
                <a:latin typeface="Roboto"/>
                <a:ea typeface="Roboto"/>
                <a:cs typeface="Roboto"/>
                <a:sym typeface="Roboto"/>
              </a:rPr>
              <a:t>growing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microorganisms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cells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produce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biopharmaceuticals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major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types</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reactors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used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include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stirred</a:t>
            </a:r>
            <a:r>
              <a:rPr lang="tr-TR" dirty="0">
                <a:solidFill>
                  <a:srgbClr val="374151"/>
                </a:solidFill>
                <a:latin typeface="Roboto"/>
                <a:ea typeface="Roboto"/>
                <a:cs typeface="Roboto"/>
                <a:sym typeface="Roboto"/>
              </a:rPr>
              <a:t> tank </a:t>
            </a:r>
            <a:r>
              <a:rPr lang="tr-TR" dirty="0" err="1">
                <a:solidFill>
                  <a:srgbClr val="374151"/>
                </a:solidFill>
                <a:latin typeface="Roboto"/>
                <a:ea typeface="Roboto"/>
                <a:cs typeface="Roboto"/>
                <a:sym typeface="Roboto"/>
              </a:rPr>
              <a:t>reactors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airlift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reactors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packed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reactors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Stirred</a:t>
            </a:r>
            <a:r>
              <a:rPr lang="tr-TR" dirty="0">
                <a:solidFill>
                  <a:srgbClr val="374151"/>
                </a:solidFill>
                <a:latin typeface="Roboto"/>
                <a:ea typeface="Roboto"/>
                <a:cs typeface="Roboto"/>
                <a:sym typeface="Roboto"/>
              </a:rPr>
              <a:t> tank </a:t>
            </a:r>
            <a:r>
              <a:rPr lang="tr-TR" dirty="0" err="1">
                <a:solidFill>
                  <a:srgbClr val="374151"/>
                </a:solidFill>
                <a:latin typeface="Roboto"/>
                <a:ea typeface="Roboto"/>
                <a:cs typeface="Roboto"/>
                <a:sym typeface="Roboto"/>
              </a:rPr>
              <a:t>reactors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facilitate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efficient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mixing</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nutrients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provide</a:t>
            </a:r>
            <a:r>
              <a:rPr lang="tr-TR" dirty="0">
                <a:solidFill>
                  <a:srgbClr val="374151"/>
                </a:solidFill>
                <a:latin typeface="Roboto"/>
                <a:ea typeface="Roboto"/>
                <a:cs typeface="Roboto"/>
                <a:sym typeface="Roboto"/>
              </a:rPr>
              <a:t> a </a:t>
            </a:r>
            <a:r>
              <a:rPr lang="tr-TR" dirty="0" err="1">
                <a:solidFill>
                  <a:srgbClr val="374151"/>
                </a:solidFill>
                <a:latin typeface="Roboto"/>
                <a:ea typeface="Roboto"/>
                <a:cs typeface="Roboto"/>
                <a:sym typeface="Roboto"/>
              </a:rPr>
              <a:t>homogeneous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environment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cell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growth</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Airlift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reactors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provide</a:t>
            </a:r>
            <a:r>
              <a:rPr lang="tr-TR" dirty="0">
                <a:solidFill>
                  <a:srgbClr val="374151"/>
                </a:solidFill>
                <a:latin typeface="Roboto"/>
                <a:ea typeface="Roboto"/>
                <a:cs typeface="Roboto"/>
                <a:sym typeface="Roboto"/>
              </a:rPr>
              <a:t> an </a:t>
            </a:r>
            <a:r>
              <a:rPr lang="tr-TR" dirty="0" err="1">
                <a:solidFill>
                  <a:srgbClr val="374151"/>
                </a:solidFill>
                <a:latin typeface="Roboto"/>
                <a:ea typeface="Roboto"/>
                <a:cs typeface="Roboto"/>
                <a:sym typeface="Roboto"/>
              </a:rPr>
              <a:t>alternative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method</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aeration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mixing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utilizing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natural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buoyancy</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air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bubbles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circulate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culture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medium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Packed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reactors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involve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immobilization</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cells</a:t>
            </a:r>
            <a:r>
              <a:rPr lang="tr-TR" dirty="0">
                <a:solidFill>
                  <a:srgbClr val="374151"/>
                </a:solidFill>
                <a:latin typeface="Roboto"/>
                <a:ea typeface="Roboto"/>
                <a:cs typeface="Roboto"/>
                <a:sym typeface="Roboto"/>
              </a:rPr>
              <a:t> on a </a:t>
            </a:r>
            <a:r>
              <a:rPr lang="tr-TR" dirty="0" err="1">
                <a:solidFill>
                  <a:srgbClr val="374151"/>
                </a:solidFill>
                <a:latin typeface="Roboto"/>
                <a:ea typeface="Roboto"/>
                <a:cs typeface="Roboto"/>
                <a:sym typeface="Roboto"/>
              </a:rPr>
              <a:t>solid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support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offer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advantages</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increased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cell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density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simplified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downstream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processing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choice</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reactor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type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depends</a:t>
            </a:r>
            <a:r>
              <a:rPr lang="tr-TR" dirty="0">
                <a:solidFill>
                  <a:srgbClr val="374151"/>
                </a:solidFill>
                <a:latin typeface="Roboto"/>
                <a:ea typeface="Roboto"/>
                <a:cs typeface="Roboto"/>
                <a:sym typeface="Roboto"/>
              </a:rPr>
              <a:t> on </a:t>
            </a:r>
            <a:r>
              <a:rPr lang="tr-TR" dirty="0" err="1">
                <a:solidFill>
                  <a:srgbClr val="374151"/>
                </a:solidFill>
                <a:latin typeface="Roboto"/>
                <a:ea typeface="Roboto"/>
                <a:cs typeface="Roboto"/>
                <a:sym typeface="Roboto"/>
              </a:rPr>
              <a:t>factors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such</a:t>
            </a:r>
            <a:r>
              <a:rPr lang="tr-TR" dirty="0">
                <a:solidFill>
                  <a:srgbClr val="374151"/>
                </a:solidFill>
                <a:latin typeface="Roboto"/>
                <a:ea typeface="Roboto"/>
                <a:cs typeface="Roboto"/>
                <a:sym typeface="Roboto"/>
              </a:rPr>
              <a:t> as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specific</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cell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line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nature</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bioprocess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desired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product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yield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Each</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reactor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type</a:t>
            </a:r>
            <a:r>
              <a:rPr lang="tr-TR" dirty="0">
                <a:solidFill>
                  <a:srgbClr val="374151"/>
                </a:solidFill>
                <a:latin typeface="Roboto"/>
                <a:ea typeface="Roboto"/>
                <a:cs typeface="Roboto"/>
                <a:sym typeface="Roboto"/>
              </a:rPr>
              <a:t> has </a:t>
            </a:r>
            <a:r>
              <a:rPr lang="tr-TR" dirty="0" err="1">
                <a:solidFill>
                  <a:srgbClr val="374151"/>
                </a:solidFill>
                <a:latin typeface="Roboto"/>
                <a:ea typeface="Roboto"/>
                <a:cs typeface="Roboto"/>
                <a:sym typeface="Roboto"/>
              </a:rPr>
              <a:t>its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own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advantages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considerations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contributes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versatility</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upstream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processing</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biomanufacturing</a:t>
            </a:r>
            <a:r>
              <a:rPr lang="tr-TR" dirty="0">
                <a:solidFill>
                  <a:srgbClr val="374151"/>
                </a:solidFill>
                <a:latin typeface="Roboto"/>
                <a:ea typeface="Roboto"/>
                <a:cs typeface="Roboto"/>
                <a:sym typeface="Roboto"/>
              </a:rPr>
              <a:t>.</a:t>
            </a:r>
            <a:endParaRPr lang="tr-TR" dirty="0"/>
          </a:p>
        </p:txBody>
      </p:sp>
      <p:sp>
        <p:nvSpPr>
          <p:cNvPr id="228" name="Google Shape;22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29917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dirty="0">
                <a:solidFill>
                  <a:srgbClr val="374151"/>
                </a:solidFill>
                <a:latin typeface="Roboto"/>
                <a:ea typeface="Roboto"/>
                <a:cs typeface="Roboto"/>
                <a:sym typeface="Roboto"/>
              </a:rPr>
              <a:t>Media </a:t>
            </a:r>
            <a:r>
              <a:rPr lang="tr-TR" dirty="0" err="1">
                <a:solidFill>
                  <a:srgbClr val="374151"/>
                </a:solidFill>
                <a:latin typeface="Roboto"/>
                <a:ea typeface="Roboto"/>
                <a:cs typeface="Roboto"/>
                <a:sym typeface="Roboto"/>
              </a:rPr>
              <a:t>Optimization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involves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formulating</a:t>
            </a:r>
            <a:r>
              <a:rPr lang="tr-TR" dirty="0">
                <a:solidFill>
                  <a:srgbClr val="374151"/>
                </a:solidFill>
                <a:latin typeface="Roboto"/>
                <a:ea typeface="Roboto"/>
                <a:cs typeface="Roboto"/>
                <a:sym typeface="Roboto"/>
              </a:rPr>
              <a:t> a </a:t>
            </a:r>
            <a:r>
              <a:rPr lang="tr-TR" dirty="0" err="1">
                <a:solidFill>
                  <a:srgbClr val="374151"/>
                </a:solidFill>
                <a:latin typeface="Roboto"/>
                <a:ea typeface="Roboto"/>
                <a:cs typeface="Roboto"/>
                <a:sym typeface="Roboto"/>
              </a:rPr>
              <a:t>culture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medium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that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contains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nutrients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needed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cell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growth</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enzyme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production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significantly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impacts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yield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Further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optimization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involves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adjusting</a:t>
            </a:r>
            <a:r>
              <a:rPr lang="tr-TR" dirty="0">
                <a:solidFill>
                  <a:srgbClr val="374151"/>
                </a:solidFill>
                <a:latin typeface="Roboto"/>
                <a:ea typeface="Roboto"/>
                <a:cs typeface="Roboto"/>
                <a:sym typeface="Roboto"/>
              </a:rPr>
              <a:t> pH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temperature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improved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cell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growth</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enzyme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activity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affecting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stability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overall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fermentation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performance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Scale-up</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optimization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involves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developing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models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configuring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equipment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consistent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efficient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production</a:t>
            </a:r>
            <a:r>
              <a:rPr lang="tr-TR" dirty="0">
                <a:solidFill>
                  <a:srgbClr val="374151"/>
                </a:solidFill>
                <a:latin typeface="Roboto"/>
                <a:ea typeface="Roboto"/>
                <a:cs typeface="Roboto"/>
                <a:sym typeface="Roboto"/>
              </a:rPr>
              <a:t> at </a:t>
            </a:r>
            <a:r>
              <a:rPr lang="tr-TR" dirty="0" err="1">
                <a:solidFill>
                  <a:srgbClr val="374151"/>
                </a:solidFill>
                <a:latin typeface="Roboto"/>
                <a:ea typeface="Roboto"/>
                <a:cs typeface="Roboto"/>
                <a:sym typeface="Roboto"/>
              </a:rPr>
              <a:t>larger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scales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Inoculation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optimization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considers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factors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such</a:t>
            </a:r>
            <a:r>
              <a:rPr lang="tr-TR" dirty="0">
                <a:solidFill>
                  <a:srgbClr val="374151"/>
                </a:solidFill>
                <a:latin typeface="Roboto"/>
                <a:ea typeface="Roboto"/>
                <a:cs typeface="Roboto"/>
                <a:sym typeface="Roboto"/>
              </a:rPr>
              <a:t> as size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age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tailoring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desired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cell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density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growth</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characteristics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ensure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high</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metabolic</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activity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productivity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Collectively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these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optimization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steps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contribute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success</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large-scale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enzyme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production</a:t>
            </a:r>
            <a:r>
              <a:rPr lang="tr-TR" dirty="0">
                <a:solidFill>
                  <a:srgbClr val="374151"/>
                </a:solidFill>
                <a:latin typeface="Roboto"/>
                <a:ea typeface="Roboto"/>
                <a:cs typeface="Roboto"/>
                <a:sym typeface="Roboto"/>
              </a:rPr>
              <a:t>.</a:t>
            </a:r>
            <a:endParaRPr dirty="0"/>
          </a:p>
        </p:txBody>
      </p:sp>
      <p:sp>
        <p:nvSpPr>
          <p:cNvPr id="246" name="Google Shape;24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 development and optimization studies include detailed experimental studies of the effects of environmental parameters on cellular behavior. Culture conditions such as temperature, pH, medium and feed composition, and feeding strategies can provide significant improvements in culture performance. For example, in this case, the new conditions resulted in both increased cell mass and average specific productivity, and the overall yield of the process increased by a factor of four.</a:t>
            </a:r>
          </a:p>
        </p:txBody>
      </p:sp>
    </p:spTree>
    <p:extLst>
      <p:ext uri="{BB962C8B-B14F-4D97-AF65-F5344CB8AC3E}">
        <p14:creationId xmlns:p14="http://schemas.microsoft.com/office/powerpoint/2010/main" val="122052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a:solidFill>
                  <a:srgbClr val="374151"/>
                </a:solidFill>
                <a:latin typeface="Roboto"/>
                <a:ea typeface="Roboto"/>
                <a:cs typeface="Roboto"/>
                <a:sym typeface="Roboto"/>
              </a:rPr>
              <a:t>In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our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foundational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session</a:t>
            </a:r>
            <a:r>
              <a:rPr lang="tr-TR" dirty="0">
                <a:solidFill>
                  <a:srgbClr val="374151"/>
                </a:solidFill>
                <a:latin typeface="Roboto"/>
                <a:ea typeface="Roboto"/>
                <a:cs typeface="Roboto"/>
                <a:sym typeface="Roboto"/>
              </a:rPr>
              <a:t> on </a:t>
            </a:r>
            <a:r>
              <a:rPr lang="tr-TR" dirty="0" err="1">
                <a:solidFill>
                  <a:srgbClr val="374151"/>
                </a:solidFill>
                <a:latin typeface="Roboto"/>
                <a:ea typeface="Roboto"/>
                <a:cs typeface="Roboto"/>
                <a:sym typeface="Roboto"/>
              </a:rPr>
              <a:t>biotechnological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Protein </a:t>
            </a:r>
            <a:r>
              <a:rPr lang="tr-TR" dirty="0" err="1">
                <a:solidFill>
                  <a:srgbClr val="374151"/>
                </a:solidFill>
                <a:latin typeface="Roboto"/>
                <a:ea typeface="Roboto"/>
                <a:cs typeface="Roboto"/>
                <a:sym typeface="Roboto"/>
              </a:rPr>
              <a:t>Production</a:t>
            </a:r>
            <a:r>
              <a:rPr lang="tr-TR" dirty="0">
                <a:solidFill>
                  <a:srgbClr val="374151"/>
                </a:solidFill>
                <a:latin typeface="Roboto"/>
                <a:ea typeface="Roboto"/>
                <a:cs typeface="Roboto"/>
                <a:sym typeface="Roboto"/>
              </a:rPr>
              <a:t> (RPP), </a:t>
            </a:r>
            <a:r>
              <a:rPr lang="tr-TR" dirty="0" err="1">
                <a:solidFill>
                  <a:srgbClr val="374151"/>
                </a:solidFill>
                <a:latin typeface="Roboto"/>
                <a:ea typeface="Roboto"/>
                <a:cs typeface="Roboto"/>
                <a:sym typeface="Roboto"/>
              </a:rPr>
              <a:t>which</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drives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large-scale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synthesis</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specific</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proteins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enzymes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required</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various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sectors</a:t>
            </a:r>
            <a:r>
              <a:rPr lang="tr-TR" dirty="0">
                <a:solidFill>
                  <a:srgbClr val="374151"/>
                </a:solidFill>
                <a:latin typeface="Roboto"/>
                <a:ea typeface="Roboto"/>
                <a:cs typeface="Roboto"/>
                <a:sym typeface="Roboto"/>
              </a:rPr>
              <a:t> of life, </a:t>
            </a:r>
            <a:r>
              <a:rPr lang="tr-TR" dirty="0" err="1">
                <a:solidFill>
                  <a:srgbClr val="374151"/>
                </a:solidFill>
                <a:latin typeface="Roboto"/>
                <a:ea typeface="Roboto"/>
                <a:cs typeface="Roboto"/>
                <a:sym typeface="Roboto"/>
              </a:rPr>
              <a:t>we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will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explore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importance</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using</a:t>
            </a:r>
            <a:r>
              <a:rPr lang="tr-TR" dirty="0">
                <a:solidFill>
                  <a:srgbClr val="374151"/>
                </a:solidFill>
                <a:latin typeface="Roboto"/>
                <a:ea typeface="Roboto"/>
                <a:cs typeface="Roboto"/>
                <a:sym typeface="Roboto"/>
              </a:rPr>
              <a:t> RPP </a:t>
            </a:r>
            <a:r>
              <a:rPr lang="tr-TR" dirty="0" err="1">
                <a:solidFill>
                  <a:srgbClr val="374151"/>
                </a:solidFill>
                <a:latin typeface="Roboto"/>
                <a:ea typeface="Roboto"/>
                <a:cs typeface="Roboto"/>
                <a:sym typeface="Roboto"/>
              </a:rPr>
              <a:t>methods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revealing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important</a:t>
            </a:r>
            <a:r>
              <a:rPr lang="tr-TR" dirty="0">
                <a:solidFill>
                  <a:srgbClr val="374151"/>
                </a:solidFill>
                <a:latin typeface="Roboto"/>
                <a:ea typeface="Roboto"/>
                <a:cs typeface="Roboto"/>
                <a:sym typeface="Roboto"/>
              </a:rPr>
              <a:t> role in </a:t>
            </a:r>
            <a:r>
              <a:rPr lang="tr-TR" dirty="0" err="1">
                <a:solidFill>
                  <a:srgbClr val="374151"/>
                </a:solidFill>
                <a:latin typeface="Roboto"/>
                <a:ea typeface="Roboto"/>
                <a:cs typeface="Roboto"/>
                <a:sym typeface="Roboto"/>
              </a:rPr>
              <a:t>various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applications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Our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journey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will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focus</a:t>
            </a:r>
            <a:r>
              <a:rPr lang="tr-TR" dirty="0">
                <a:solidFill>
                  <a:srgbClr val="374151"/>
                </a:solidFill>
                <a:latin typeface="Roboto"/>
                <a:ea typeface="Roboto"/>
                <a:cs typeface="Roboto"/>
                <a:sym typeface="Roboto"/>
              </a:rPr>
              <a:t> on </a:t>
            </a:r>
            <a:r>
              <a:rPr lang="tr-TR" dirty="0" err="1">
                <a:solidFill>
                  <a:srgbClr val="374151"/>
                </a:solidFill>
                <a:latin typeface="Roboto"/>
                <a:ea typeface="Roboto"/>
                <a:cs typeface="Roboto"/>
                <a:sym typeface="Roboto"/>
              </a:rPr>
              <a:t>key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components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such</a:t>
            </a:r>
            <a:r>
              <a:rPr lang="tr-TR" dirty="0">
                <a:solidFill>
                  <a:srgbClr val="374151"/>
                </a:solidFill>
                <a:latin typeface="Roboto"/>
                <a:ea typeface="Roboto"/>
                <a:cs typeface="Roboto"/>
                <a:sym typeface="Roboto"/>
              </a:rPr>
              <a:t> as gene </a:t>
            </a:r>
            <a:r>
              <a:rPr lang="tr-TR" dirty="0" err="1">
                <a:solidFill>
                  <a:srgbClr val="374151"/>
                </a:solidFill>
                <a:latin typeface="Roboto"/>
                <a:ea typeface="Roboto"/>
                <a:cs typeface="Roboto"/>
                <a:sym typeface="Roboto"/>
              </a:rPr>
              <a:t>cloning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expression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systems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purification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techniques</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protein </a:t>
            </a:r>
            <a:r>
              <a:rPr lang="tr-TR" dirty="0" err="1">
                <a:solidFill>
                  <a:srgbClr val="374151"/>
                </a:solidFill>
                <a:latin typeface="Roboto"/>
                <a:ea typeface="Roboto"/>
                <a:cs typeface="Roboto"/>
                <a:sym typeface="Roboto"/>
              </a:rPr>
              <a:t>production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will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examine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complex</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steps</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both</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upstream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downstream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processing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emphasizing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optimization</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upstream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processes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protein </a:t>
            </a:r>
            <a:r>
              <a:rPr lang="tr-TR" dirty="0" err="1">
                <a:solidFill>
                  <a:srgbClr val="374151"/>
                </a:solidFill>
                <a:latin typeface="Roboto"/>
                <a:ea typeface="Roboto"/>
                <a:cs typeface="Roboto"/>
                <a:sym typeface="Roboto"/>
              </a:rPr>
              <a:t>yield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quality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downstream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processing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section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will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demystify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cell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fractionation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methods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explain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purification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techniques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Finally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will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examine</a:t>
            </a:r>
            <a:r>
              <a:rPr lang="tr-TR" dirty="0">
                <a:solidFill>
                  <a:srgbClr val="374151"/>
                </a:solidFill>
                <a:latin typeface="Roboto"/>
                <a:ea typeface="Roboto"/>
                <a:cs typeface="Roboto"/>
                <a:sym typeface="Roboto"/>
              </a:rPr>
              <a:t> protein </a:t>
            </a:r>
            <a:r>
              <a:rPr lang="tr-TR" dirty="0" err="1">
                <a:solidFill>
                  <a:srgbClr val="374151"/>
                </a:solidFill>
                <a:latin typeface="Roboto"/>
                <a:ea typeface="Roboto"/>
                <a:cs typeface="Roboto"/>
                <a:sym typeface="Roboto"/>
              </a:rPr>
              <a:t>characterization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including</a:t>
            </a:r>
            <a:r>
              <a:rPr lang="tr-TR" dirty="0">
                <a:solidFill>
                  <a:srgbClr val="374151"/>
                </a:solidFill>
                <a:latin typeface="Roboto"/>
                <a:ea typeface="Roboto"/>
                <a:cs typeface="Roboto"/>
                <a:sym typeface="Roboto"/>
              </a:rPr>
              <a:t> gel </a:t>
            </a:r>
            <a:r>
              <a:rPr lang="tr-TR" dirty="0" err="1">
                <a:solidFill>
                  <a:srgbClr val="374151"/>
                </a:solidFill>
                <a:latin typeface="Roboto"/>
                <a:ea typeface="Roboto"/>
                <a:cs typeface="Roboto"/>
                <a:sym typeface="Roboto"/>
              </a:rPr>
              <a:t>electrophoresis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chromatography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mass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spectrometry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enzymatic</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assays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end</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this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module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you</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will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have</a:t>
            </a:r>
            <a:r>
              <a:rPr lang="tr-TR" dirty="0">
                <a:solidFill>
                  <a:srgbClr val="374151"/>
                </a:solidFill>
                <a:latin typeface="Roboto"/>
                <a:ea typeface="Roboto"/>
                <a:cs typeface="Roboto"/>
                <a:sym typeface="Roboto"/>
              </a:rPr>
              <a:t> a </a:t>
            </a:r>
            <a:r>
              <a:rPr lang="tr-TR" dirty="0" err="1">
                <a:solidFill>
                  <a:srgbClr val="374151"/>
                </a:solidFill>
                <a:latin typeface="Roboto"/>
                <a:ea typeface="Roboto"/>
                <a:cs typeface="Roboto"/>
                <a:sym typeface="Roboto"/>
              </a:rPr>
              <a:t>comprehensive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understanding</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integral role of RPP in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protein </a:t>
            </a:r>
            <a:r>
              <a:rPr lang="tr-TR" dirty="0" err="1">
                <a:solidFill>
                  <a:srgbClr val="374151"/>
                </a:solidFill>
                <a:latin typeface="Roboto"/>
                <a:ea typeface="Roboto"/>
                <a:cs typeface="Roboto"/>
                <a:sym typeface="Roboto"/>
              </a:rPr>
              <a:t>production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journey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enabling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you</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effectively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apply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these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methods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produce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your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desired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proteins</a:t>
            </a:r>
            <a:r>
              <a:rPr lang="tr-TR" dirty="0">
                <a:solidFill>
                  <a:srgbClr val="374151"/>
                </a:solidFill>
                <a:latin typeface="Roboto"/>
                <a:ea typeface="Roboto"/>
                <a:cs typeface="Roboto"/>
                <a:sym typeface="Roboto"/>
              </a:rPr>
              <a:t>.</a:t>
            </a:r>
            <a:endParaRPr lang="en-NL" dirty="0"/>
          </a:p>
        </p:txBody>
      </p:sp>
      <p:sp>
        <p:nvSpPr>
          <p:cNvPr id="4" name="Slide Number Placeholder 3"/>
          <p:cNvSpPr>
            <a:spLocks noGrp="1"/>
          </p:cNvSpPr>
          <p:nvPr>
            <p:ph type="sldNum" sz="quarter" idx="5"/>
          </p:nvPr>
        </p:nvSpPr>
        <p:spPr/>
        <p:txBody>
          <a:bodyPr/>
          <a:lstStyle/>
          <a:p>
            <a:fld id="{32B1A2AB-4F8A-4B45-BF22-708180DD2ECA}" type="slidenum">
              <a:rPr lang="en-NL" smtClean="0"/>
              <a:t>2</a:t>
            </a:fld>
            <a:endParaRPr lang="en-NL"/>
          </a:p>
        </p:txBody>
      </p:sp>
    </p:spTree>
    <p:extLst>
      <p:ext uri="{BB962C8B-B14F-4D97-AF65-F5344CB8AC3E}">
        <p14:creationId xmlns:p14="http://schemas.microsoft.com/office/powerpoint/2010/main" val="4229458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dirty="0" err="1">
                <a:solidFill>
                  <a:srgbClr val="374151"/>
                </a:solidFill>
                <a:latin typeface="Roboto"/>
                <a:ea typeface="Roboto"/>
                <a:cs typeface="Roboto"/>
                <a:sym typeface="Roboto"/>
              </a:rPr>
              <a:t>When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look</a:t>
            </a:r>
            <a:r>
              <a:rPr lang="tr-TR" dirty="0">
                <a:solidFill>
                  <a:srgbClr val="374151"/>
                </a:solidFill>
                <a:latin typeface="Roboto"/>
                <a:ea typeface="Roboto"/>
                <a:cs typeface="Roboto"/>
                <a:sym typeface="Roboto"/>
              </a:rPr>
              <a:t>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downstream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process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steps</a:t>
            </a:r>
            <a:r>
              <a:rPr lang="tr-TR" dirty="0">
                <a:solidFill>
                  <a:srgbClr val="374151"/>
                </a:solidFill>
                <a:latin typeface="Roboto"/>
                <a:ea typeface="Roboto"/>
                <a:cs typeface="Roboto"/>
                <a:sym typeface="Roboto"/>
              </a:rPr>
              <a:t>, it is a </a:t>
            </a:r>
            <a:r>
              <a:rPr lang="tr-TR" dirty="0" err="1">
                <a:solidFill>
                  <a:srgbClr val="374151"/>
                </a:solidFill>
                <a:latin typeface="Roboto"/>
                <a:ea typeface="Roboto"/>
                <a:cs typeface="Roboto"/>
                <a:sym typeface="Roboto"/>
              </a:rPr>
              <a:t>very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important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stage</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bioprocessing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that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follows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cultivation</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cells</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bioreactors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involves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separation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purification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recovery</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desired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products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that</a:t>
            </a:r>
            <a:r>
              <a:rPr lang="tr-TR" dirty="0">
                <a:solidFill>
                  <a:srgbClr val="374151"/>
                </a:solidFill>
                <a:latin typeface="Roboto"/>
                <a:ea typeface="Roboto"/>
                <a:cs typeface="Roboto"/>
                <a:sym typeface="Roboto"/>
              </a:rPr>
              <a:t> can be </a:t>
            </a:r>
            <a:r>
              <a:rPr lang="tr-TR" dirty="0" err="1">
                <a:solidFill>
                  <a:srgbClr val="374151"/>
                </a:solidFill>
                <a:latin typeface="Roboto"/>
                <a:ea typeface="Roboto"/>
                <a:cs typeface="Roboto"/>
                <a:sym typeface="Roboto"/>
              </a:rPr>
              <a:t>categorized</a:t>
            </a:r>
            <a:r>
              <a:rPr lang="tr-TR" dirty="0">
                <a:solidFill>
                  <a:srgbClr val="374151"/>
                </a:solidFill>
                <a:latin typeface="Roboto"/>
                <a:ea typeface="Roboto"/>
                <a:cs typeface="Roboto"/>
                <a:sym typeface="Roboto"/>
              </a:rPr>
              <a:t> as </a:t>
            </a:r>
            <a:r>
              <a:rPr lang="tr-TR" dirty="0" err="1">
                <a:solidFill>
                  <a:srgbClr val="374151"/>
                </a:solidFill>
                <a:latin typeface="Roboto"/>
                <a:ea typeface="Roboto"/>
                <a:cs typeface="Roboto"/>
                <a:sym typeface="Roboto"/>
              </a:rPr>
              <a:t>extracellular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intracellular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products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Extracellular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products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substances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such</a:t>
            </a:r>
            <a:r>
              <a:rPr lang="tr-TR" dirty="0">
                <a:solidFill>
                  <a:srgbClr val="374151"/>
                </a:solidFill>
                <a:latin typeface="Roboto"/>
                <a:ea typeface="Roboto"/>
                <a:cs typeface="Roboto"/>
                <a:sym typeface="Roboto"/>
              </a:rPr>
              <a:t> as </a:t>
            </a:r>
            <a:r>
              <a:rPr lang="tr-TR" dirty="0" err="1">
                <a:solidFill>
                  <a:srgbClr val="374151"/>
                </a:solidFill>
                <a:latin typeface="Roboto"/>
                <a:ea typeface="Roboto"/>
                <a:cs typeface="Roboto"/>
                <a:sym typeface="Roboto"/>
              </a:rPr>
              <a:t>enzymes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secreted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proteins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that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released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culture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medium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cells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during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fermentation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subsequent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processes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these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products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typically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separated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from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fermentation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broth</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using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techniques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such</a:t>
            </a:r>
            <a:r>
              <a:rPr lang="tr-TR" dirty="0">
                <a:solidFill>
                  <a:srgbClr val="374151"/>
                </a:solidFill>
                <a:latin typeface="Roboto"/>
                <a:ea typeface="Roboto"/>
                <a:cs typeface="Roboto"/>
                <a:sym typeface="Roboto"/>
              </a:rPr>
              <a:t> as </a:t>
            </a:r>
            <a:r>
              <a:rPr lang="tr-TR" dirty="0" err="1">
                <a:solidFill>
                  <a:srgbClr val="374151"/>
                </a:solidFill>
                <a:latin typeface="Roboto"/>
                <a:ea typeface="Roboto"/>
                <a:cs typeface="Roboto"/>
                <a:sym typeface="Roboto"/>
              </a:rPr>
              <a:t>filtration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chromatography</a:t>
            </a:r>
            <a:r>
              <a:rPr lang="tr-TR" dirty="0">
                <a:solidFill>
                  <a:srgbClr val="374151"/>
                </a:solidFill>
                <a:latin typeface="Roboto"/>
                <a:ea typeface="Roboto"/>
                <a:cs typeface="Roboto"/>
                <a:sym typeface="Roboto"/>
              </a:rPr>
              <a:t>. On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other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hand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intracellular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products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biomolecules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synthesized</a:t>
            </a:r>
            <a:r>
              <a:rPr lang="tr-TR" dirty="0">
                <a:solidFill>
                  <a:srgbClr val="374151"/>
                </a:solidFill>
                <a:latin typeface="Roboto"/>
                <a:ea typeface="Roboto"/>
                <a:cs typeface="Roboto"/>
                <a:sym typeface="Roboto"/>
              </a:rPr>
              <a:t> inside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cell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such</a:t>
            </a:r>
            <a:r>
              <a:rPr lang="tr-TR" dirty="0">
                <a:solidFill>
                  <a:srgbClr val="374151"/>
                </a:solidFill>
                <a:latin typeface="Roboto"/>
                <a:ea typeface="Roboto"/>
                <a:cs typeface="Roboto"/>
                <a:sym typeface="Roboto"/>
              </a:rPr>
              <a:t> as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proteins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pharmaceuticals</a:t>
            </a:r>
            <a:r>
              <a:rPr lang="tr-TR" dirty="0">
                <a:solidFill>
                  <a:srgbClr val="374151"/>
                </a:solidFill>
                <a:latin typeface="Roboto"/>
                <a:ea typeface="Roboto"/>
                <a:cs typeface="Roboto"/>
                <a:sym typeface="Roboto"/>
              </a:rPr>
              <a:t>. Cell </a:t>
            </a:r>
            <a:r>
              <a:rPr lang="tr-TR" dirty="0" err="1">
                <a:solidFill>
                  <a:srgbClr val="374151"/>
                </a:solidFill>
                <a:latin typeface="Roboto"/>
                <a:ea typeface="Roboto"/>
                <a:cs typeface="Roboto"/>
                <a:sym typeface="Roboto"/>
              </a:rPr>
              <a:t>disruption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methods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used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release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these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intracellular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products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which</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purified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using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various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separation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techniques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Overall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downstream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processing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plays</a:t>
            </a:r>
            <a:r>
              <a:rPr lang="tr-TR" dirty="0">
                <a:solidFill>
                  <a:srgbClr val="374151"/>
                </a:solidFill>
                <a:latin typeface="Roboto"/>
                <a:ea typeface="Roboto"/>
                <a:cs typeface="Roboto"/>
                <a:sym typeface="Roboto"/>
              </a:rPr>
              <a:t> a </a:t>
            </a:r>
            <a:r>
              <a:rPr lang="tr-TR" dirty="0" err="1">
                <a:solidFill>
                  <a:srgbClr val="374151"/>
                </a:solidFill>
                <a:latin typeface="Roboto"/>
                <a:ea typeface="Roboto"/>
                <a:cs typeface="Roboto"/>
                <a:sym typeface="Roboto"/>
              </a:rPr>
              <a:t>very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important</a:t>
            </a:r>
            <a:r>
              <a:rPr lang="tr-TR" dirty="0">
                <a:solidFill>
                  <a:srgbClr val="374151"/>
                </a:solidFill>
                <a:latin typeface="Roboto"/>
                <a:ea typeface="Roboto"/>
                <a:cs typeface="Roboto"/>
                <a:sym typeface="Roboto"/>
              </a:rPr>
              <a:t> role in </a:t>
            </a:r>
            <a:r>
              <a:rPr lang="tr-TR" dirty="0" err="1">
                <a:solidFill>
                  <a:srgbClr val="374151"/>
                </a:solidFill>
                <a:latin typeface="Roboto"/>
                <a:ea typeface="Roboto"/>
                <a:cs typeface="Roboto"/>
                <a:sym typeface="Roboto"/>
              </a:rPr>
              <a:t>obtaining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high-quality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pure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bio-products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pharmaceutical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industrial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research</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purposes</a:t>
            </a:r>
            <a:r>
              <a:rPr lang="tr-TR" dirty="0">
                <a:solidFill>
                  <a:srgbClr val="374151"/>
                </a:solidFill>
                <a:latin typeface="Roboto"/>
                <a:ea typeface="Roboto"/>
                <a:cs typeface="Roboto"/>
                <a:sym typeface="Roboto"/>
              </a:rPr>
              <a:t>.</a:t>
            </a:r>
            <a:endParaRPr dirty="0"/>
          </a:p>
        </p:txBody>
      </p:sp>
      <p:sp>
        <p:nvSpPr>
          <p:cNvPr id="264" name="Google Shape;26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dirty="0">
                <a:solidFill>
                  <a:srgbClr val="374151"/>
                </a:solidFill>
                <a:latin typeface="Roboto"/>
                <a:ea typeface="Roboto"/>
                <a:cs typeface="Roboto"/>
                <a:sym typeface="Roboto"/>
              </a:rPr>
              <a:t>Cell </a:t>
            </a:r>
            <a:r>
              <a:rPr lang="tr-TR" dirty="0" err="1">
                <a:solidFill>
                  <a:srgbClr val="374151"/>
                </a:solidFill>
                <a:latin typeface="Roboto"/>
                <a:ea typeface="Roboto"/>
                <a:cs typeface="Roboto"/>
                <a:sym typeface="Roboto"/>
              </a:rPr>
              <a:t>disruption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methods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essential</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bioprocessing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release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cellular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components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further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processing</a:t>
            </a:r>
            <a:r>
              <a:rPr lang="tr-TR" dirty="0">
                <a:solidFill>
                  <a:srgbClr val="374151"/>
                </a:solidFill>
                <a:latin typeface="Roboto"/>
                <a:ea typeface="Roboto"/>
                <a:cs typeface="Roboto"/>
                <a:sym typeface="Roboto"/>
              </a:rPr>
              <a:t>.</a:t>
            </a:r>
          </a:p>
          <a:p>
            <a:pPr marL="0" lvl="0" indent="0" algn="l" rtl="0">
              <a:spcBef>
                <a:spcPts val="0"/>
              </a:spcBef>
              <a:spcAft>
                <a:spcPts val="0"/>
              </a:spcAft>
              <a:buNone/>
            </a:pPr>
            <a:endParaRPr lang="tr-TR" dirty="0">
              <a:solidFill>
                <a:srgbClr val="374151"/>
              </a:solidFill>
              <a:latin typeface="Roboto"/>
              <a:ea typeface="Roboto"/>
              <a:cs typeface="Roboto"/>
              <a:sym typeface="Roboto"/>
            </a:endParaRPr>
          </a:p>
          <a:p>
            <a:pPr marL="0" lvl="0" indent="0" algn="l" rtl="0">
              <a:spcBef>
                <a:spcPts val="0"/>
              </a:spcBef>
              <a:spcAft>
                <a:spcPts val="0"/>
              </a:spcAft>
              <a:buNone/>
            </a:pPr>
            <a:r>
              <a:rPr lang="tr-TR" dirty="0" err="1">
                <a:solidFill>
                  <a:srgbClr val="374151"/>
                </a:solidFill>
                <a:latin typeface="Roboto"/>
                <a:ea typeface="Roboto"/>
                <a:cs typeface="Roboto"/>
                <a:sym typeface="Roboto"/>
              </a:rPr>
              <a:t>Mechanical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disruption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involves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application</a:t>
            </a:r>
            <a:r>
              <a:rPr lang="tr-TR" dirty="0">
                <a:solidFill>
                  <a:srgbClr val="374151"/>
                </a:solidFill>
                <a:latin typeface="Roboto"/>
                <a:ea typeface="Roboto"/>
                <a:cs typeface="Roboto"/>
                <a:sym typeface="Roboto"/>
              </a:rPr>
              <a:t> of a </a:t>
            </a:r>
            <a:r>
              <a:rPr lang="tr-TR" dirty="0" err="1">
                <a:solidFill>
                  <a:srgbClr val="374151"/>
                </a:solidFill>
                <a:latin typeface="Roboto"/>
                <a:ea typeface="Roboto"/>
                <a:cs typeface="Roboto"/>
                <a:sym typeface="Roboto"/>
              </a:rPr>
              <a:t>non-specific</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force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using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methods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such</a:t>
            </a:r>
            <a:r>
              <a:rPr lang="tr-TR" dirty="0">
                <a:solidFill>
                  <a:srgbClr val="374151"/>
                </a:solidFill>
                <a:latin typeface="Roboto"/>
                <a:ea typeface="Roboto"/>
                <a:cs typeface="Roboto"/>
                <a:sym typeface="Roboto"/>
              </a:rPr>
              <a:t> as </a:t>
            </a:r>
            <a:r>
              <a:rPr lang="tr-TR" dirty="0" err="1">
                <a:solidFill>
                  <a:srgbClr val="374151"/>
                </a:solidFill>
                <a:latin typeface="Roboto"/>
                <a:ea typeface="Roboto"/>
                <a:cs typeface="Roboto"/>
                <a:sym typeface="Roboto"/>
              </a:rPr>
              <a:t>cavitation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shearing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impact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is </a:t>
            </a:r>
            <a:r>
              <a:rPr lang="tr-TR" dirty="0" err="1">
                <a:solidFill>
                  <a:srgbClr val="374151"/>
                </a:solidFill>
                <a:latin typeface="Roboto"/>
                <a:ea typeface="Roboto"/>
                <a:cs typeface="Roboto"/>
                <a:sym typeface="Roboto"/>
              </a:rPr>
              <a:t>usually</a:t>
            </a:r>
            <a:r>
              <a:rPr lang="tr-TR" dirty="0">
                <a:solidFill>
                  <a:srgbClr val="374151"/>
                </a:solidFill>
                <a:latin typeface="Roboto"/>
                <a:ea typeface="Roboto"/>
                <a:cs typeface="Roboto"/>
                <a:sym typeface="Roboto"/>
              </a:rPr>
              <a:t> done </a:t>
            </a:r>
            <a:r>
              <a:rPr lang="tr-TR" dirty="0" err="1">
                <a:solidFill>
                  <a:srgbClr val="374151"/>
                </a:solidFill>
                <a:latin typeface="Roboto"/>
                <a:ea typeface="Roboto"/>
                <a:cs typeface="Roboto"/>
                <a:sym typeface="Roboto"/>
              </a:rPr>
              <a:t>using</a:t>
            </a:r>
            <a:r>
              <a:rPr lang="tr-TR" dirty="0">
                <a:solidFill>
                  <a:srgbClr val="374151"/>
                </a:solidFill>
                <a:latin typeface="Roboto"/>
                <a:ea typeface="Roboto"/>
                <a:cs typeface="Roboto"/>
                <a:sym typeface="Roboto"/>
              </a:rPr>
              <a:t> a </a:t>
            </a:r>
            <a:r>
              <a:rPr lang="tr-TR" dirty="0" err="1">
                <a:solidFill>
                  <a:srgbClr val="374151"/>
                </a:solidFill>
                <a:latin typeface="Roboto"/>
                <a:ea typeface="Roboto"/>
                <a:cs typeface="Roboto"/>
                <a:sym typeface="Roboto"/>
              </a:rPr>
              <a:t>high-pressure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homogenizer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bead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mill</a:t>
            </a:r>
            <a:r>
              <a:rPr lang="tr-TR" dirty="0">
                <a:solidFill>
                  <a:srgbClr val="374151"/>
                </a:solidFill>
                <a:latin typeface="Roboto"/>
                <a:ea typeface="Roboto"/>
                <a:cs typeface="Roboto"/>
                <a:sym typeface="Roboto"/>
              </a:rPr>
              <a:t> (?).</a:t>
            </a:r>
          </a:p>
          <a:p>
            <a:pPr marL="0" lvl="0" indent="0" algn="l" rtl="0">
              <a:spcBef>
                <a:spcPts val="0"/>
              </a:spcBef>
              <a:spcAft>
                <a:spcPts val="0"/>
              </a:spcAft>
              <a:buNone/>
            </a:pPr>
            <a:endParaRPr lang="tr-TR" dirty="0">
              <a:solidFill>
                <a:srgbClr val="374151"/>
              </a:solidFill>
              <a:latin typeface="Roboto"/>
              <a:ea typeface="Roboto"/>
              <a:cs typeface="Roboto"/>
              <a:sym typeface="Roboto"/>
            </a:endParaRPr>
          </a:p>
          <a:p>
            <a:pPr marL="0" lvl="0" indent="0" algn="l" rtl="0">
              <a:spcBef>
                <a:spcPts val="0"/>
              </a:spcBef>
              <a:spcAft>
                <a:spcPts val="0"/>
              </a:spcAft>
              <a:buNone/>
            </a:pPr>
            <a:r>
              <a:rPr lang="tr-TR" dirty="0" err="1">
                <a:solidFill>
                  <a:srgbClr val="374151"/>
                </a:solidFill>
                <a:latin typeface="Roboto"/>
                <a:ea typeface="Roboto"/>
                <a:cs typeface="Roboto"/>
                <a:sym typeface="Roboto"/>
              </a:rPr>
              <a:t>Physical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disruption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disrupts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cell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membranes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through</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shear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external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forces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chemical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disruption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uses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buffers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detergents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change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pH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solubilize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membranes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Enzymatic</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lysis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uses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enzymes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such</a:t>
            </a:r>
            <a:r>
              <a:rPr lang="tr-TR" dirty="0">
                <a:solidFill>
                  <a:srgbClr val="374151"/>
                </a:solidFill>
                <a:latin typeface="Roboto"/>
                <a:ea typeface="Roboto"/>
                <a:cs typeface="Roboto"/>
                <a:sym typeface="Roboto"/>
              </a:rPr>
              <a:t> as </a:t>
            </a:r>
            <a:r>
              <a:rPr lang="tr-TR" dirty="0" err="1">
                <a:solidFill>
                  <a:srgbClr val="374151"/>
                </a:solidFill>
                <a:latin typeface="Roboto"/>
                <a:ea typeface="Roboto"/>
                <a:cs typeface="Roboto"/>
                <a:sym typeface="Roboto"/>
              </a:rPr>
              <a:t>lysozyme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protease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biodisintegration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Each</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method</a:t>
            </a:r>
            <a:r>
              <a:rPr lang="tr-TR" dirty="0">
                <a:solidFill>
                  <a:srgbClr val="374151"/>
                </a:solidFill>
                <a:latin typeface="Roboto"/>
                <a:ea typeface="Roboto"/>
                <a:cs typeface="Roboto"/>
                <a:sym typeface="Roboto"/>
              </a:rPr>
              <a:t> has </a:t>
            </a:r>
            <a:r>
              <a:rPr lang="tr-TR" dirty="0" err="1">
                <a:solidFill>
                  <a:srgbClr val="374151"/>
                </a:solidFill>
                <a:latin typeface="Roboto"/>
                <a:ea typeface="Roboto"/>
                <a:cs typeface="Roboto"/>
                <a:sym typeface="Roboto"/>
              </a:rPr>
              <a:t>its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advantages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considerations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that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affect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quality</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lysates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subsequent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purification</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intracellular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products</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biomanufacturing</a:t>
            </a:r>
            <a:r>
              <a:rPr lang="tr-TR" dirty="0">
                <a:solidFill>
                  <a:srgbClr val="374151"/>
                </a:solidFill>
                <a:latin typeface="Roboto"/>
                <a:ea typeface="Roboto"/>
                <a:cs typeface="Roboto"/>
                <a:sym typeface="Roboto"/>
              </a:rPr>
              <a:t>.</a:t>
            </a:r>
            <a:endParaRPr dirty="0"/>
          </a:p>
        </p:txBody>
      </p:sp>
      <p:sp>
        <p:nvSpPr>
          <p:cNvPr id="270" name="Google Shape;27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dirty="0" err="1">
                <a:solidFill>
                  <a:srgbClr val="374151"/>
                </a:solidFill>
                <a:latin typeface="Roboto"/>
                <a:ea typeface="Roboto"/>
                <a:cs typeface="Roboto"/>
                <a:sym typeface="Roboto"/>
              </a:rPr>
              <a:t>Once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fractionation</a:t>
            </a:r>
            <a:r>
              <a:rPr lang="tr-TR" dirty="0">
                <a:solidFill>
                  <a:srgbClr val="374151"/>
                </a:solidFill>
                <a:latin typeface="Roboto"/>
                <a:ea typeface="Roboto"/>
                <a:cs typeface="Roboto"/>
                <a:sym typeface="Roboto"/>
              </a:rPr>
              <a:t> is </a:t>
            </a:r>
            <a:r>
              <a:rPr lang="tr-TR" dirty="0" err="1">
                <a:solidFill>
                  <a:srgbClr val="374151"/>
                </a:solidFill>
                <a:latin typeface="Roboto"/>
                <a:ea typeface="Roboto"/>
                <a:cs typeface="Roboto"/>
                <a:sym typeface="Roboto"/>
              </a:rPr>
              <a:t>complete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next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important</a:t>
            </a:r>
            <a:r>
              <a:rPr lang="tr-TR" dirty="0">
                <a:solidFill>
                  <a:srgbClr val="374151"/>
                </a:solidFill>
                <a:latin typeface="Roboto"/>
                <a:ea typeface="Roboto"/>
                <a:cs typeface="Roboto"/>
                <a:sym typeface="Roboto"/>
              </a:rPr>
              <a:t> step in </a:t>
            </a:r>
            <a:r>
              <a:rPr lang="tr-TR" dirty="0" err="1">
                <a:solidFill>
                  <a:srgbClr val="374151"/>
                </a:solidFill>
                <a:latin typeface="Roboto"/>
                <a:ea typeface="Roboto"/>
                <a:cs typeface="Roboto"/>
                <a:sym typeface="Roboto"/>
              </a:rPr>
              <a:t>bioprocessing</a:t>
            </a:r>
            <a:r>
              <a:rPr lang="tr-TR" dirty="0">
                <a:solidFill>
                  <a:srgbClr val="374151"/>
                </a:solidFill>
                <a:latin typeface="Roboto"/>
                <a:ea typeface="Roboto"/>
                <a:cs typeface="Roboto"/>
                <a:sym typeface="Roboto"/>
              </a:rPr>
              <a:t> is </a:t>
            </a:r>
            <a:r>
              <a:rPr lang="tr-TR" dirty="0" err="1">
                <a:solidFill>
                  <a:srgbClr val="374151"/>
                </a:solidFill>
                <a:latin typeface="Roboto"/>
                <a:ea typeface="Roboto"/>
                <a:cs typeface="Roboto"/>
                <a:sym typeface="Roboto"/>
              </a:rPr>
              <a:t>purification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which</a:t>
            </a:r>
            <a:r>
              <a:rPr lang="tr-TR" dirty="0">
                <a:solidFill>
                  <a:srgbClr val="374151"/>
                </a:solidFill>
                <a:latin typeface="Roboto"/>
                <a:ea typeface="Roboto"/>
                <a:cs typeface="Roboto"/>
                <a:sym typeface="Roboto"/>
              </a:rPr>
              <a:t> is </a:t>
            </a:r>
            <a:r>
              <a:rPr lang="tr-TR" dirty="0" err="1">
                <a:solidFill>
                  <a:srgbClr val="374151"/>
                </a:solidFill>
                <a:latin typeface="Roboto"/>
                <a:ea typeface="Roboto"/>
                <a:cs typeface="Roboto"/>
                <a:sym typeface="Roboto"/>
              </a:rPr>
              <a:t>usually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achieved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chromatographic</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techniques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Ion</a:t>
            </a:r>
            <a:r>
              <a:rPr lang="tr-TR" dirty="0">
                <a:solidFill>
                  <a:srgbClr val="374151"/>
                </a:solidFill>
                <a:latin typeface="Roboto"/>
                <a:ea typeface="Roboto"/>
                <a:cs typeface="Roboto"/>
                <a:sym typeface="Roboto"/>
              </a:rPr>
              <a:t> Exchange </a:t>
            </a:r>
            <a:r>
              <a:rPr lang="tr-TR" dirty="0" err="1">
                <a:solidFill>
                  <a:srgbClr val="374151"/>
                </a:solidFill>
                <a:latin typeface="Roboto"/>
                <a:ea typeface="Roboto"/>
                <a:cs typeface="Roboto"/>
                <a:sym typeface="Roboto"/>
              </a:rPr>
              <a:t>Chromatography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separates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proteins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based</a:t>
            </a:r>
            <a:r>
              <a:rPr lang="tr-TR" dirty="0">
                <a:solidFill>
                  <a:srgbClr val="374151"/>
                </a:solidFill>
                <a:latin typeface="Roboto"/>
                <a:ea typeface="Roboto"/>
                <a:cs typeface="Roboto"/>
                <a:sym typeface="Roboto"/>
              </a:rPr>
              <a:t> on </a:t>
            </a:r>
            <a:r>
              <a:rPr lang="tr-TR" dirty="0" err="1">
                <a:solidFill>
                  <a:srgbClr val="374151"/>
                </a:solidFill>
                <a:latin typeface="Roboto"/>
                <a:ea typeface="Roboto"/>
                <a:cs typeface="Roboto"/>
                <a:sym typeface="Roboto"/>
              </a:rPr>
              <a:t>their</a:t>
            </a:r>
            <a:r>
              <a:rPr lang="tr-TR" dirty="0">
                <a:solidFill>
                  <a:srgbClr val="374151"/>
                </a:solidFill>
                <a:latin typeface="Roboto"/>
                <a:ea typeface="Roboto"/>
                <a:cs typeface="Roboto"/>
                <a:sym typeface="Roboto"/>
              </a:rPr>
              <a:t> net </a:t>
            </a:r>
            <a:r>
              <a:rPr lang="tr-TR" dirty="0" err="1">
                <a:solidFill>
                  <a:srgbClr val="374151"/>
                </a:solidFill>
                <a:latin typeface="Roboto"/>
                <a:ea typeface="Roboto"/>
                <a:cs typeface="Roboto"/>
                <a:sym typeface="Roboto"/>
              </a:rPr>
              <a:t>charge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while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widely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used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Affinity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Chromatography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relies</a:t>
            </a:r>
            <a:r>
              <a:rPr lang="tr-TR" dirty="0">
                <a:solidFill>
                  <a:srgbClr val="374151"/>
                </a:solidFill>
                <a:latin typeface="Roboto"/>
                <a:ea typeface="Roboto"/>
                <a:cs typeface="Roboto"/>
                <a:sym typeface="Roboto"/>
              </a:rPr>
              <a:t> on </a:t>
            </a:r>
            <a:r>
              <a:rPr lang="tr-TR" dirty="0" err="1">
                <a:solidFill>
                  <a:srgbClr val="374151"/>
                </a:solidFill>
                <a:latin typeface="Roboto"/>
                <a:ea typeface="Roboto"/>
                <a:cs typeface="Roboto"/>
                <a:sym typeface="Roboto"/>
              </a:rPr>
              <a:t>specific</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interactions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between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proteins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 </a:t>
            </a:r>
            <a:r>
              <a:rPr lang="tr-TR" dirty="0" err="1">
                <a:solidFill>
                  <a:srgbClr val="374151"/>
                </a:solidFill>
                <a:latin typeface="Roboto"/>
                <a:ea typeface="Roboto"/>
                <a:cs typeface="Roboto"/>
                <a:sym typeface="Roboto"/>
              </a:rPr>
              <a:t>matrix-bound</a:t>
            </a:r>
            <a:r>
              <a:rPr lang="tr-TR" dirty="0">
                <a:solidFill>
                  <a:srgbClr val="374151"/>
                </a:solidFill>
                <a:latin typeface="Roboto"/>
                <a:ea typeface="Roboto"/>
                <a:cs typeface="Roboto"/>
                <a:sym typeface="Roboto"/>
              </a:rPr>
              <a:t> ligand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often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adds</a:t>
            </a:r>
            <a:r>
              <a:rPr lang="tr-TR" dirty="0">
                <a:solidFill>
                  <a:srgbClr val="374151"/>
                </a:solidFill>
                <a:latin typeface="Roboto"/>
                <a:ea typeface="Roboto"/>
                <a:cs typeface="Roboto"/>
                <a:sym typeface="Roboto"/>
              </a:rPr>
              <a:t> a </a:t>
            </a:r>
            <a:r>
              <a:rPr lang="tr-TR" dirty="0" err="1">
                <a:solidFill>
                  <a:srgbClr val="374151"/>
                </a:solidFill>
                <a:latin typeface="Roboto"/>
                <a:ea typeface="Roboto"/>
                <a:cs typeface="Roboto"/>
                <a:sym typeface="Roboto"/>
              </a:rPr>
              <a:t>structure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tag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onto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protein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improved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purification</a:t>
            </a:r>
            <a:r>
              <a:rPr lang="tr-TR" dirty="0">
                <a:solidFill>
                  <a:srgbClr val="374151"/>
                </a:solidFill>
                <a:latin typeface="Roboto"/>
                <a:ea typeface="Roboto"/>
                <a:cs typeface="Roboto"/>
                <a:sym typeface="Roboto"/>
              </a:rPr>
              <a:t>. Size </a:t>
            </a:r>
            <a:r>
              <a:rPr lang="tr-TR" dirty="0" err="1">
                <a:solidFill>
                  <a:srgbClr val="374151"/>
                </a:solidFill>
                <a:latin typeface="Roboto"/>
                <a:ea typeface="Roboto"/>
                <a:cs typeface="Roboto"/>
                <a:sym typeface="Roboto"/>
              </a:rPr>
              <a:t>Exclusion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Chromatography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or</a:t>
            </a:r>
            <a:r>
              <a:rPr lang="tr-TR" dirty="0">
                <a:solidFill>
                  <a:srgbClr val="374151"/>
                </a:solidFill>
                <a:latin typeface="Roboto"/>
                <a:ea typeface="Roboto"/>
                <a:cs typeface="Roboto"/>
                <a:sym typeface="Roboto"/>
              </a:rPr>
              <a:t> gel </a:t>
            </a:r>
            <a:r>
              <a:rPr lang="tr-TR" dirty="0" err="1">
                <a:solidFill>
                  <a:srgbClr val="374151"/>
                </a:solidFill>
                <a:latin typeface="Roboto"/>
                <a:ea typeface="Roboto"/>
                <a:cs typeface="Roboto"/>
                <a:sym typeface="Roboto"/>
              </a:rPr>
              <a:t>filtration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chromatography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separates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proteins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based</a:t>
            </a:r>
            <a:r>
              <a:rPr lang="tr-TR" dirty="0">
                <a:solidFill>
                  <a:srgbClr val="374151"/>
                </a:solidFill>
                <a:latin typeface="Roboto"/>
                <a:ea typeface="Roboto"/>
                <a:cs typeface="Roboto"/>
                <a:sym typeface="Roboto"/>
              </a:rPr>
              <a:t> on </a:t>
            </a:r>
            <a:r>
              <a:rPr lang="tr-TR" dirty="0" err="1">
                <a:solidFill>
                  <a:srgbClr val="374151"/>
                </a:solidFill>
                <a:latin typeface="Roboto"/>
                <a:ea typeface="Roboto"/>
                <a:cs typeface="Roboto"/>
                <a:sym typeface="Roboto"/>
              </a:rPr>
              <a:t>their</a:t>
            </a:r>
            <a:r>
              <a:rPr lang="tr-TR" dirty="0">
                <a:solidFill>
                  <a:srgbClr val="374151"/>
                </a:solidFill>
                <a:latin typeface="Roboto"/>
                <a:ea typeface="Roboto"/>
                <a:cs typeface="Roboto"/>
                <a:sym typeface="Roboto"/>
              </a:rPr>
              <a:t> size </a:t>
            </a:r>
            <a:r>
              <a:rPr lang="tr-TR" dirty="0" err="1">
                <a:solidFill>
                  <a:srgbClr val="374151"/>
                </a:solidFill>
                <a:latin typeface="Roboto"/>
                <a:ea typeface="Roboto"/>
                <a:cs typeface="Roboto"/>
                <a:sym typeface="Roboto"/>
              </a:rPr>
              <a:t>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molecular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weight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These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methods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play</a:t>
            </a:r>
            <a:r>
              <a:rPr lang="tr-TR" dirty="0">
                <a:solidFill>
                  <a:srgbClr val="374151"/>
                </a:solidFill>
                <a:latin typeface="Roboto"/>
                <a:ea typeface="Roboto"/>
                <a:cs typeface="Roboto"/>
                <a:sym typeface="Roboto"/>
              </a:rPr>
              <a:t> a </a:t>
            </a:r>
            <a:r>
              <a:rPr lang="tr-TR" dirty="0" err="1">
                <a:solidFill>
                  <a:srgbClr val="374151"/>
                </a:solidFill>
                <a:latin typeface="Roboto"/>
                <a:ea typeface="Roboto"/>
                <a:cs typeface="Roboto"/>
                <a:sym typeface="Roboto"/>
              </a:rPr>
              <a:t>vital</a:t>
            </a:r>
            <a:r>
              <a:rPr lang="tr-TR" dirty="0">
                <a:solidFill>
                  <a:srgbClr val="374151"/>
                </a:solidFill>
                <a:latin typeface="Roboto"/>
                <a:ea typeface="Roboto"/>
                <a:cs typeface="Roboto"/>
                <a:sym typeface="Roboto"/>
              </a:rPr>
              <a:t> role in </a:t>
            </a:r>
            <a:r>
              <a:rPr lang="tr-TR" dirty="0" err="1">
                <a:solidFill>
                  <a:srgbClr val="374151"/>
                </a:solidFill>
                <a:latin typeface="Roboto"/>
                <a:ea typeface="Roboto"/>
                <a:cs typeface="Roboto"/>
                <a:sym typeface="Roboto"/>
              </a:rPr>
              <a:t>obtaining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pure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high-quality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proteins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various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applications</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biotechnology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research</a:t>
            </a:r>
            <a:r>
              <a:rPr lang="tr-TR" dirty="0">
                <a:solidFill>
                  <a:srgbClr val="374151"/>
                </a:solidFill>
                <a:latin typeface="Roboto"/>
                <a:ea typeface="Roboto"/>
                <a:cs typeface="Roboto"/>
                <a:sym typeface="Roboto"/>
              </a:rPr>
              <a:t>.</a:t>
            </a:r>
            <a:endParaRPr dirty="0"/>
          </a:p>
        </p:txBody>
      </p:sp>
      <p:sp>
        <p:nvSpPr>
          <p:cNvPr id="284" name="Google Shape;28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Let's take a look at the downstream process</a:t>
            </a:r>
          </a:p>
        </p:txBody>
      </p:sp>
      <p:sp>
        <p:nvSpPr>
          <p:cNvPr id="4" name="Slayt Numarası Yer Tutucusu 3"/>
          <p:cNvSpPr>
            <a:spLocks noGrp="1"/>
          </p:cNvSpPr>
          <p:nvPr>
            <p:ph type="sldNum" sz="quarter" idx="5"/>
          </p:nvPr>
        </p:nvSpPr>
        <p:spPr/>
        <p:txBody>
          <a:bodyPr/>
          <a:lstStyle/>
          <a:p>
            <a:fld id="{32B1A2AB-4F8A-4B45-BF22-708180DD2ECA}" type="slidenum">
              <a:rPr lang="aa-ET" smtClean="0"/>
              <a:t>23</a:t>
            </a:fld>
            <a:endParaRPr lang="aa-ET"/>
          </a:p>
        </p:txBody>
      </p:sp>
    </p:spTree>
    <p:extLst>
      <p:ext uri="{BB962C8B-B14F-4D97-AF65-F5344CB8AC3E}">
        <p14:creationId xmlns:p14="http://schemas.microsoft.com/office/powerpoint/2010/main" val="1654460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b="0" dirty="0" err="1"/>
              <a:t>What</a:t>
            </a:r>
            <a:r>
              <a:rPr lang="tr-TR" b="0" dirty="0"/>
              <a:t> </a:t>
            </a:r>
            <a:r>
              <a:rPr lang="tr-TR" b="0" dirty="0" err="1"/>
              <a:t>factors</a:t>
            </a:r>
            <a:r>
              <a:rPr lang="tr-TR" b="0" dirty="0"/>
              <a:t> </a:t>
            </a:r>
            <a:r>
              <a:rPr lang="tr-TR" b="0" dirty="0" err="1"/>
              <a:t>contribute</a:t>
            </a:r>
            <a:r>
              <a:rPr lang="tr-TR" b="0" dirty="0"/>
              <a:t> </a:t>
            </a:r>
            <a:r>
              <a:rPr lang="tr-TR" b="0" dirty="0" err="1"/>
              <a:t>to</a:t>
            </a:r>
            <a:r>
              <a:rPr lang="tr-TR" b="0" dirty="0"/>
              <a:t> </a:t>
            </a:r>
            <a:r>
              <a:rPr lang="tr-TR" b="0" dirty="0" err="1"/>
              <a:t>impurities</a:t>
            </a:r>
            <a:r>
              <a:rPr lang="tr-TR" b="0" dirty="0"/>
              <a:t> in </a:t>
            </a:r>
            <a:r>
              <a:rPr lang="tr-TR" b="0" dirty="0" err="1"/>
              <a:t>downstream</a:t>
            </a:r>
            <a:r>
              <a:rPr lang="tr-TR" b="0" dirty="0"/>
              <a:t> </a:t>
            </a:r>
            <a:r>
              <a:rPr lang="tr-TR" b="0" dirty="0" err="1"/>
              <a:t>processes</a:t>
            </a:r>
            <a:r>
              <a:rPr lang="tr-TR" b="0" dirty="0"/>
              <a:t> </a:t>
            </a:r>
            <a:r>
              <a:rPr lang="tr-TR" b="0" dirty="0" err="1"/>
              <a:t>during</a:t>
            </a:r>
            <a:r>
              <a:rPr lang="tr-TR" b="0" dirty="0"/>
              <a:t> </a:t>
            </a:r>
            <a:r>
              <a:rPr lang="tr-TR" b="0" dirty="0" err="1"/>
              <a:t>recombinant</a:t>
            </a:r>
            <a:r>
              <a:rPr lang="tr-TR" b="0" dirty="0"/>
              <a:t> protein </a:t>
            </a:r>
            <a:r>
              <a:rPr lang="tr-TR" b="0" dirty="0" err="1"/>
              <a:t>production</a:t>
            </a:r>
            <a:r>
              <a:rPr lang="tr-TR" b="0" dirty="0"/>
              <a:t>?</a:t>
            </a:r>
          </a:p>
          <a:p>
            <a:pPr marL="0" lvl="0" indent="0" algn="l" rtl="0">
              <a:spcBef>
                <a:spcPts val="0"/>
              </a:spcBef>
              <a:spcAft>
                <a:spcPts val="0"/>
              </a:spcAft>
              <a:buNone/>
            </a:pPr>
            <a:endParaRPr lang="tr-TR" b="0" dirty="0"/>
          </a:p>
          <a:p>
            <a:pPr marL="0" lvl="0" indent="0" algn="l" rtl="0">
              <a:spcBef>
                <a:spcPts val="0"/>
              </a:spcBef>
              <a:spcAft>
                <a:spcPts val="0"/>
              </a:spcAft>
              <a:buNone/>
            </a:pPr>
            <a:r>
              <a:rPr lang="tr-TR" b="0" dirty="0" err="1"/>
              <a:t>In</a:t>
            </a:r>
            <a:r>
              <a:rPr lang="tr-TR" b="0" dirty="0"/>
              <a:t> </a:t>
            </a:r>
            <a:r>
              <a:rPr lang="tr-TR" b="0" dirty="0" err="1"/>
              <a:t>addition</a:t>
            </a:r>
            <a:r>
              <a:rPr lang="tr-TR" b="0" dirty="0"/>
              <a:t> </a:t>
            </a:r>
            <a:r>
              <a:rPr lang="tr-TR" b="0" dirty="0" err="1"/>
              <a:t>to</a:t>
            </a:r>
            <a:r>
              <a:rPr lang="tr-TR" b="0" dirty="0"/>
              <a:t> </a:t>
            </a:r>
            <a:r>
              <a:rPr lang="tr-TR" b="0" dirty="0" err="1"/>
              <a:t>product</a:t>
            </a:r>
            <a:r>
              <a:rPr lang="tr-TR" b="0" dirty="0"/>
              <a:t> </a:t>
            </a:r>
            <a:r>
              <a:rPr lang="tr-TR" b="0" dirty="0" err="1"/>
              <a:t>and</a:t>
            </a:r>
            <a:r>
              <a:rPr lang="tr-TR" b="0" dirty="0"/>
              <a:t> </a:t>
            </a:r>
            <a:r>
              <a:rPr lang="tr-TR" b="0" dirty="0" err="1"/>
              <a:t>process-related</a:t>
            </a:r>
            <a:r>
              <a:rPr lang="tr-TR" b="0" dirty="0"/>
              <a:t> </a:t>
            </a:r>
            <a:r>
              <a:rPr lang="tr-TR" b="0" dirty="0" err="1"/>
              <a:t>components</a:t>
            </a:r>
            <a:r>
              <a:rPr lang="tr-TR" b="0" dirty="0"/>
              <a:t>, they </a:t>
            </a:r>
            <a:r>
              <a:rPr lang="tr-TR" b="0" dirty="0" err="1"/>
              <a:t>also</a:t>
            </a:r>
            <a:r>
              <a:rPr lang="tr-TR" b="0" dirty="0"/>
              <a:t> </a:t>
            </a:r>
            <a:r>
              <a:rPr lang="tr-TR" b="0" dirty="0" err="1"/>
              <a:t>include</a:t>
            </a:r>
            <a:r>
              <a:rPr lang="tr-TR" b="0" dirty="0"/>
              <a:t> </a:t>
            </a:r>
            <a:r>
              <a:rPr lang="tr-TR" b="0" dirty="0" err="1"/>
              <a:t>contaminants</a:t>
            </a:r>
            <a:r>
              <a:rPr lang="tr-TR" b="0" dirty="0"/>
              <a:t>. Host </a:t>
            </a:r>
            <a:r>
              <a:rPr lang="tr-TR" b="0" dirty="0" err="1"/>
              <a:t>cell</a:t>
            </a:r>
            <a:r>
              <a:rPr lang="tr-TR" b="0" dirty="0"/>
              <a:t> </a:t>
            </a:r>
            <a:r>
              <a:rPr lang="tr-TR" b="0" dirty="0" err="1"/>
              <a:t>proteins</a:t>
            </a:r>
            <a:r>
              <a:rPr lang="tr-TR" b="0" dirty="0"/>
              <a:t> (</a:t>
            </a:r>
            <a:r>
              <a:rPr lang="tr-TR" b="0" dirty="0" err="1"/>
              <a:t>HCPs</a:t>
            </a:r>
            <a:r>
              <a:rPr lang="tr-TR" b="0" dirty="0"/>
              <a:t>) </a:t>
            </a:r>
            <a:r>
              <a:rPr lang="tr-TR" b="0" dirty="0" err="1"/>
              <a:t>are</a:t>
            </a:r>
            <a:r>
              <a:rPr lang="tr-TR" b="0" dirty="0"/>
              <a:t> a </a:t>
            </a:r>
            <a:r>
              <a:rPr lang="tr-TR" b="0" dirty="0" err="1"/>
              <a:t>significant</a:t>
            </a:r>
            <a:r>
              <a:rPr lang="tr-TR" b="0" dirty="0"/>
              <a:t> </a:t>
            </a:r>
            <a:r>
              <a:rPr lang="tr-TR" b="0" dirty="0" err="1"/>
              <a:t>source</a:t>
            </a:r>
            <a:r>
              <a:rPr lang="tr-TR" b="0" dirty="0"/>
              <a:t> of </a:t>
            </a:r>
            <a:r>
              <a:rPr lang="tr-TR" b="0" dirty="0" err="1"/>
              <a:t>impurities</a:t>
            </a:r>
            <a:r>
              <a:rPr lang="tr-TR" b="0" dirty="0"/>
              <a:t> </a:t>
            </a:r>
            <a:r>
              <a:rPr lang="tr-TR" b="0" dirty="0" err="1"/>
              <a:t>and</a:t>
            </a:r>
            <a:r>
              <a:rPr lang="tr-TR" b="0" dirty="0"/>
              <a:t> </a:t>
            </a:r>
            <a:r>
              <a:rPr lang="tr-TR" b="0" dirty="0" err="1"/>
              <a:t>their</a:t>
            </a:r>
            <a:r>
              <a:rPr lang="tr-TR" b="0" dirty="0"/>
              <a:t> </a:t>
            </a:r>
            <a:r>
              <a:rPr lang="tr-TR" b="0" dirty="0" err="1"/>
              <a:t>composition</a:t>
            </a:r>
            <a:r>
              <a:rPr lang="tr-TR" b="0" dirty="0"/>
              <a:t> </a:t>
            </a:r>
            <a:r>
              <a:rPr lang="tr-TR" b="0" dirty="0" err="1"/>
              <a:t>changes</a:t>
            </a:r>
            <a:r>
              <a:rPr lang="tr-TR" b="0" dirty="0"/>
              <a:t> </a:t>
            </a:r>
            <a:r>
              <a:rPr lang="tr-TR" b="0" dirty="0" err="1"/>
              <a:t>during</a:t>
            </a:r>
            <a:r>
              <a:rPr lang="tr-TR" b="0" dirty="0"/>
              <a:t> </a:t>
            </a:r>
            <a:r>
              <a:rPr lang="tr-TR" b="0" dirty="0" err="1"/>
              <a:t>fermentation</a:t>
            </a:r>
            <a:r>
              <a:rPr lang="tr-TR" b="0" dirty="0"/>
              <a:t>.</a:t>
            </a:r>
          </a:p>
          <a:p>
            <a:pPr marL="0" lvl="0" indent="0" algn="l" rtl="0">
              <a:spcBef>
                <a:spcPts val="0"/>
              </a:spcBef>
              <a:spcAft>
                <a:spcPts val="0"/>
              </a:spcAft>
              <a:buNone/>
            </a:pPr>
            <a:endParaRPr lang="tr-TR" b="0" dirty="0"/>
          </a:p>
          <a:p>
            <a:pPr marL="0" lvl="0" indent="0" algn="l" rtl="0">
              <a:spcBef>
                <a:spcPts val="0"/>
              </a:spcBef>
              <a:spcAft>
                <a:spcPts val="0"/>
              </a:spcAft>
              <a:buNone/>
            </a:pPr>
            <a:r>
              <a:rPr lang="tr-TR" b="0" dirty="0" err="1"/>
              <a:t>Process-Related</a:t>
            </a:r>
            <a:r>
              <a:rPr lang="tr-TR" b="0" dirty="0"/>
              <a:t> </a:t>
            </a:r>
            <a:r>
              <a:rPr lang="tr-TR" b="0" dirty="0" err="1"/>
              <a:t>Impurities</a:t>
            </a:r>
            <a:r>
              <a:rPr lang="tr-TR" b="0" dirty="0"/>
              <a:t>: </a:t>
            </a:r>
            <a:r>
              <a:rPr lang="tr-TR" b="0" dirty="0" err="1"/>
              <a:t>Additives</a:t>
            </a:r>
            <a:r>
              <a:rPr lang="tr-TR" b="0" dirty="0"/>
              <a:t>, </a:t>
            </a:r>
            <a:r>
              <a:rPr lang="tr-TR" b="0" dirty="0" err="1"/>
              <a:t>equipment</a:t>
            </a:r>
            <a:r>
              <a:rPr lang="tr-TR" b="0" dirty="0"/>
              <a:t> </a:t>
            </a:r>
            <a:r>
              <a:rPr lang="tr-TR" b="0" dirty="0" err="1"/>
              <a:t>leaching</a:t>
            </a:r>
            <a:r>
              <a:rPr lang="tr-TR" b="0" dirty="0"/>
              <a:t>, </a:t>
            </a:r>
            <a:r>
              <a:rPr lang="tr-TR" b="0" dirty="0" err="1"/>
              <a:t>and</a:t>
            </a:r>
            <a:r>
              <a:rPr lang="tr-TR" b="0" dirty="0"/>
              <a:t> </a:t>
            </a:r>
            <a:r>
              <a:rPr lang="tr-TR" b="0" dirty="0" err="1"/>
              <a:t>other</a:t>
            </a:r>
            <a:r>
              <a:rPr lang="tr-TR" b="0" dirty="0"/>
              <a:t> </a:t>
            </a:r>
            <a:r>
              <a:rPr lang="tr-TR" b="0" dirty="0" err="1"/>
              <a:t>chemicals</a:t>
            </a:r>
            <a:r>
              <a:rPr lang="tr-TR" b="0" dirty="0"/>
              <a:t> </a:t>
            </a:r>
            <a:r>
              <a:rPr lang="tr-TR" b="0" dirty="0" err="1"/>
              <a:t>used</a:t>
            </a:r>
            <a:r>
              <a:rPr lang="tr-TR" b="0" dirty="0"/>
              <a:t> in </a:t>
            </a:r>
            <a:r>
              <a:rPr lang="tr-TR" b="0" dirty="0" err="1"/>
              <a:t>the</a:t>
            </a:r>
            <a:r>
              <a:rPr lang="tr-TR" b="0" dirty="0"/>
              <a:t> </a:t>
            </a:r>
            <a:r>
              <a:rPr lang="tr-TR" b="0" dirty="0" err="1"/>
              <a:t>process</a:t>
            </a:r>
            <a:r>
              <a:rPr lang="tr-TR" b="0" dirty="0"/>
              <a:t> can </a:t>
            </a:r>
            <a:r>
              <a:rPr lang="tr-TR" b="0" dirty="0" err="1"/>
              <a:t>become</a:t>
            </a:r>
            <a:r>
              <a:rPr lang="tr-TR" b="0" dirty="0"/>
              <a:t> </a:t>
            </a:r>
            <a:r>
              <a:rPr lang="tr-TR" b="0" dirty="0" err="1"/>
              <a:t>impurities</a:t>
            </a:r>
            <a:r>
              <a:rPr lang="tr-TR" b="0" dirty="0"/>
              <a:t> in </a:t>
            </a:r>
            <a:r>
              <a:rPr lang="tr-TR" b="0" dirty="0" err="1"/>
              <a:t>the</a:t>
            </a:r>
            <a:r>
              <a:rPr lang="tr-TR" b="0" dirty="0"/>
              <a:t> final protein </a:t>
            </a:r>
            <a:r>
              <a:rPr lang="tr-TR" b="0" dirty="0" err="1"/>
              <a:t>product</a:t>
            </a:r>
            <a:r>
              <a:rPr lang="tr-TR" b="0" dirty="0"/>
              <a:t>. </a:t>
            </a:r>
            <a:r>
              <a:rPr lang="tr-TR" b="0" dirty="0" err="1"/>
              <a:t>Early</a:t>
            </a:r>
            <a:r>
              <a:rPr lang="tr-TR" b="0" dirty="0"/>
              <a:t> </a:t>
            </a:r>
            <a:r>
              <a:rPr lang="tr-TR" b="0" dirty="0" err="1"/>
              <a:t>upstream</a:t>
            </a:r>
            <a:r>
              <a:rPr lang="tr-TR" b="0" dirty="0"/>
              <a:t> </a:t>
            </a:r>
            <a:r>
              <a:rPr lang="tr-TR" b="0" dirty="0" err="1"/>
              <a:t>optimization</a:t>
            </a:r>
            <a:r>
              <a:rPr lang="tr-TR" b="0" dirty="0"/>
              <a:t> can </a:t>
            </a:r>
            <a:r>
              <a:rPr lang="tr-TR" b="0" dirty="0" err="1"/>
              <a:t>reduce</a:t>
            </a:r>
            <a:r>
              <a:rPr lang="tr-TR" b="0" dirty="0"/>
              <a:t> HCP </a:t>
            </a:r>
            <a:r>
              <a:rPr lang="tr-TR" b="0" dirty="0" err="1"/>
              <a:t>production</a:t>
            </a:r>
            <a:r>
              <a:rPr lang="tr-TR" b="0" dirty="0"/>
              <a:t> </a:t>
            </a:r>
            <a:r>
              <a:rPr lang="tr-TR" b="0" dirty="0" err="1"/>
              <a:t>and</a:t>
            </a:r>
            <a:r>
              <a:rPr lang="tr-TR" b="0" dirty="0"/>
              <a:t> </a:t>
            </a:r>
            <a:r>
              <a:rPr lang="tr-TR" b="0" dirty="0" err="1"/>
              <a:t>improve</a:t>
            </a:r>
            <a:r>
              <a:rPr lang="tr-TR" b="0" dirty="0"/>
              <a:t> DSP </a:t>
            </a:r>
            <a:r>
              <a:rPr lang="tr-TR" b="0" dirty="0" err="1"/>
              <a:t>performance</a:t>
            </a:r>
            <a:r>
              <a:rPr lang="tr-TR" b="0" dirty="0"/>
              <a:t>, </a:t>
            </a:r>
            <a:r>
              <a:rPr lang="tr-TR" b="0" dirty="0" err="1"/>
              <a:t>leading</a:t>
            </a:r>
            <a:r>
              <a:rPr lang="tr-TR" b="0" dirty="0"/>
              <a:t> </a:t>
            </a:r>
            <a:r>
              <a:rPr lang="tr-TR" b="0" dirty="0" err="1"/>
              <a:t>to</a:t>
            </a:r>
            <a:r>
              <a:rPr lang="tr-TR" b="0" dirty="0"/>
              <a:t> </a:t>
            </a:r>
            <a:r>
              <a:rPr lang="tr-TR" b="0" dirty="0" err="1"/>
              <a:t>more</a:t>
            </a:r>
            <a:r>
              <a:rPr lang="tr-TR" b="0" dirty="0"/>
              <a:t> </a:t>
            </a:r>
            <a:r>
              <a:rPr lang="tr-TR" b="0" dirty="0" err="1"/>
              <a:t>efficient</a:t>
            </a:r>
            <a:r>
              <a:rPr lang="tr-TR" b="0" dirty="0"/>
              <a:t> protein </a:t>
            </a:r>
            <a:r>
              <a:rPr lang="tr-TR" b="0" dirty="0" err="1"/>
              <a:t>purification</a:t>
            </a:r>
            <a:r>
              <a:rPr lang="tr-TR" b="0" dirty="0"/>
              <a:t>.</a:t>
            </a:r>
          </a:p>
          <a:p>
            <a:pPr marL="0" lvl="0" indent="0" algn="l" rtl="0">
              <a:spcBef>
                <a:spcPts val="0"/>
              </a:spcBef>
              <a:spcAft>
                <a:spcPts val="0"/>
              </a:spcAft>
              <a:buNone/>
            </a:pPr>
            <a:endParaRPr lang="tr-TR" b="0" dirty="0"/>
          </a:p>
          <a:p>
            <a:pPr marL="0" lvl="0" indent="0" algn="l" rtl="0">
              <a:spcBef>
                <a:spcPts val="0"/>
              </a:spcBef>
              <a:spcAft>
                <a:spcPts val="0"/>
              </a:spcAft>
              <a:buNone/>
            </a:pPr>
            <a:r>
              <a:rPr lang="tr-TR" b="0" dirty="0"/>
              <a:t>How can </a:t>
            </a:r>
            <a:r>
              <a:rPr lang="tr-TR" b="0" dirty="0" err="1"/>
              <a:t>impurities</a:t>
            </a:r>
            <a:r>
              <a:rPr lang="tr-TR" b="0" dirty="0"/>
              <a:t> be </a:t>
            </a:r>
            <a:r>
              <a:rPr lang="tr-TR" b="0" dirty="0" err="1"/>
              <a:t>managed</a:t>
            </a:r>
            <a:r>
              <a:rPr lang="tr-TR" b="0" dirty="0"/>
              <a:t>?</a:t>
            </a:r>
          </a:p>
          <a:p>
            <a:pPr marL="0" lvl="0" indent="0" algn="l" rtl="0">
              <a:spcBef>
                <a:spcPts val="0"/>
              </a:spcBef>
              <a:spcAft>
                <a:spcPts val="0"/>
              </a:spcAft>
              <a:buNone/>
            </a:pPr>
            <a:endParaRPr lang="tr-TR" b="0" dirty="0"/>
          </a:p>
          <a:p>
            <a:pPr marL="0" lvl="0" indent="0" algn="l" rtl="0">
              <a:spcBef>
                <a:spcPts val="0"/>
              </a:spcBef>
              <a:spcAft>
                <a:spcPts val="0"/>
              </a:spcAft>
              <a:buNone/>
            </a:pPr>
            <a:r>
              <a:rPr lang="tr-TR" b="0" dirty="0" err="1"/>
              <a:t>We</a:t>
            </a:r>
            <a:r>
              <a:rPr lang="tr-TR" b="0" dirty="0"/>
              <a:t> can </a:t>
            </a:r>
            <a:r>
              <a:rPr lang="tr-TR" b="0" dirty="0" err="1"/>
              <a:t>use</a:t>
            </a:r>
            <a:r>
              <a:rPr lang="tr-TR" b="0" dirty="0"/>
              <a:t> SEC </a:t>
            </a:r>
            <a:r>
              <a:rPr lang="tr-TR" b="0" dirty="0" err="1"/>
              <a:t>and</a:t>
            </a:r>
            <a:r>
              <a:rPr lang="tr-TR" b="0" dirty="0"/>
              <a:t> IEC, </a:t>
            </a:r>
            <a:r>
              <a:rPr lang="tr-TR" b="0" dirty="0" err="1"/>
              <a:t>which</a:t>
            </a:r>
            <a:r>
              <a:rPr lang="tr-TR" b="0" dirty="0"/>
              <a:t> </a:t>
            </a:r>
            <a:r>
              <a:rPr lang="tr-TR" b="0" dirty="0" err="1"/>
              <a:t>are</a:t>
            </a:r>
            <a:r>
              <a:rPr lang="tr-TR" b="0" dirty="0"/>
              <a:t> </a:t>
            </a:r>
            <a:r>
              <a:rPr lang="tr-TR" b="0" dirty="0" err="1"/>
              <a:t>important</a:t>
            </a:r>
            <a:r>
              <a:rPr lang="tr-TR" b="0" dirty="0"/>
              <a:t> </a:t>
            </a:r>
            <a:r>
              <a:rPr lang="tr-TR" b="0" dirty="0" err="1"/>
              <a:t>types</a:t>
            </a:r>
            <a:r>
              <a:rPr lang="tr-TR" b="0" dirty="0"/>
              <a:t> of </a:t>
            </a:r>
            <a:r>
              <a:rPr lang="tr-TR" b="0" dirty="0" err="1"/>
              <a:t>chromatographic</a:t>
            </a:r>
            <a:r>
              <a:rPr lang="tr-TR" b="0" dirty="0"/>
              <a:t> </a:t>
            </a:r>
            <a:r>
              <a:rPr lang="tr-TR" b="0" dirty="0" err="1"/>
              <a:t>methods</a:t>
            </a:r>
            <a:r>
              <a:rPr lang="tr-TR" b="0" dirty="0"/>
              <a:t>.</a:t>
            </a:r>
          </a:p>
          <a:p>
            <a:pPr marL="0" lvl="0" indent="0" algn="l" rtl="0">
              <a:spcBef>
                <a:spcPts val="0"/>
              </a:spcBef>
              <a:spcAft>
                <a:spcPts val="0"/>
              </a:spcAft>
              <a:buNone/>
            </a:pPr>
            <a:endParaRPr lang="tr-TR" b="0" dirty="0"/>
          </a:p>
          <a:p>
            <a:pPr marL="0" lvl="0" indent="0" algn="l" rtl="0">
              <a:spcBef>
                <a:spcPts val="0"/>
              </a:spcBef>
              <a:spcAft>
                <a:spcPts val="0"/>
              </a:spcAft>
              <a:buNone/>
            </a:pPr>
            <a:r>
              <a:rPr lang="tr-TR" b="0" dirty="0"/>
              <a:t>SEC is </a:t>
            </a:r>
            <a:r>
              <a:rPr lang="tr-TR" b="0" dirty="0" err="1"/>
              <a:t>used</a:t>
            </a:r>
            <a:r>
              <a:rPr lang="tr-TR" b="0" dirty="0"/>
              <a:t> </a:t>
            </a:r>
            <a:r>
              <a:rPr lang="tr-TR" b="0" dirty="0" err="1"/>
              <a:t>to</a:t>
            </a:r>
            <a:r>
              <a:rPr lang="tr-TR" b="0" dirty="0"/>
              <a:t> </a:t>
            </a:r>
            <a:r>
              <a:rPr lang="tr-TR" b="0" dirty="0" err="1"/>
              <a:t>separate</a:t>
            </a:r>
            <a:r>
              <a:rPr lang="tr-TR" b="0" dirty="0"/>
              <a:t> </a:t>
            </a:r>
            <a:r>
              <a:rPr lang="tr-TR" b="0" dirty="0" err="1"/>
              <a:t>molecules</a:t>
            </a:r>
            <a:r>
              <a:rPr lang="tr-TR" b="0" dirty="0"/>
              <a:t> </a:t>
            </a:r>
            <a:r>
              <a:rPr lang="tr-TR" b="0" dirty="0" err="1"/>
              <a:t>based</a:t>
            </a:r>
            <a:r>
              <a:rPr lang="tr-TR" b="0" dirty="0"/>
              <a:t> on </a:t>
            </a:r>
            <a:r>
              <a:rPr lang="tr-TR" b="0" dirty="0" err="1"/>
              <a:t>their</a:t>
            </a:r>
            <a:r>
              <a:rPr lang="tr-TR" b="0" dirty="0"/>
              <a:t> size. </a:t>
            </a:r>
            <a:r>
              <a:rPr lang="tr-TR" b="0" dirty="0" err="1"/>
              <a:t>It</a:t>
            </a:r>
            <a:r>
              <a:rPr lang="tr-TR" b="0" dirty="0"/>
              <a:t> </a:t>
            </a:r>
            <a:r>
              <a:rPr lang="tr-TR" b="0" dirty="0" err="1"/>
              <a:t>helps</a:t>
            </a:r>
            <a:r>
              <a:rPr lang="tr-TR" b="0" dirty="0"/>
              <a:t> </a:t>
            </a:r>
            <a:r>
              <a:rPr lang="tr-TR" b="0" dirty="0" err="1"/>
              <a:t>detect</a:t>
            </a:r>
            <a:r>
              <a:rPr lang="tr-TR" b="0" dirty="0"/>
              <a:t> </a:t>
            </a:r>
            <a:r>
              <a:rPr lang="tr-TR" b="0" dirty="0" err="1"/>
              <a:t>and</a:t>
            </a:r>
            <a:r>
              <a:rPr lang="tr-TR" b="0" dirty="0"/>
              <a:t> </a:t>
            </a:r>
            <a:r>
              <a:rPr lang="tr-TR" b="0" dirty="0" err="1"/>
              <a:t>quantify</a:t>
            </a:r>
            <a:r>
              <a:rPr lang="tr-TR" b="0" dirty="0"/>
              <a:t> protein </a:t>
            </a:r>
            <a:r>
              <a:rPr lang="tr-TR" b="0" dirty="0" err="1"/>
              <a:t>clumps</a:t>
            </a:r>
            <a:r>
              <a:rPr lang="tr-TR" b="0" dirty="0"/>
              <a:t>, </a:t>
            </a:r>
            <a:r>
              <a:rPr lang="tr-TR" b="0" dirty="0" err="1"/>
              <a:t>fragments</a:t>
            </a:r>
            <a:r>
              <a:rPr lang="tr-TR" b="0" dirty="0"/>
              <a:t>, </a:t>
            </a:r>
            <a:r>
              <a:rPr lang="tr-TR" b="0" dirty="0" err="1"/>
              <a:t>or</a:t>
            </a:r>
            <a:r>
              <a:rPr lang="tr-TR" b="0" dirty="0"/>
              <a:t> </a:t>
            </a:r>
            <a:r>
              <a:rPr lang="tr-TR" b="0" dirty="0" err="1"/>
              <a:t>other</a:t>
            </a:r>
            <a:r>
              <a:rPr lang="tr-TR" b="0" dirty="0"/>
              <a:t> </a:t>
            </a:r>
            <a:r>
              <a:rPr lang="tr-TR" b="0" dirty="0" err="1"/>
              <a:t>impurities</a:t>
            </a:r>
            <a:r>
              <a:rPr lang="tr-TR" b="0" dirty="0"/>
              <a:t> </a:t>
            </a:r>
            <a:r>
              <a:rPr lang="tr-TR" b="0" dirty="0" err="1"/>
              <a:t>that</a:t>
            </a:r>
            <a:r>
              <a:rPr lang="tr-TR" b="0" dirty="0"/>
              <a:t> </a:t>
            </a:r>
            <a:r>
              <a:rPr lang="tr-TR" b="0" dirty="0" err="1"/>
              <a:t>may</a:t>
            </a:r>
            <a:r>
              <a:rPr lang="tr-TR" b="0" dirty="0"/>
              <a:t> be </a:t>
            </a:r>
            <a:r>
              <a:rPr lang="tr-TR" b="0" dirty="0" err="1"/>
              <a:t>present</a:t>
            </a:r>
            <a:r>
              <a:rPr lang="tr-TR" b="0" dirty="0"/>
              <a:t> in a protein </a:t>
            </a:r>
            <a:r>
              <a:rPr lang="tr-TR" b="0" dirty="0" err="1"/>
              <a:t>sample</a:t>
            </a:r>
            <a:r>
              <a:rPr lang="tr-TR" b="0" dirty="0"/>
              <a:t>.</a:t>
            </a:r>
          </a:p>
          <a:p>
            <a:pPr marL="0" lvl="0" indent="0" algn="l" rtl="0">
              <a:spcBef>
                <a:spcPts val="0"/>
              </a:spcBef>
              <a:spcAft>
                <a:spcPts val="0"/>
              </a:spcAft>
              <a:buNone/>
            </a:pPr>
            <a:endParaRPr lang="tr-TR" b="0" dirty="0"/>
          </a:p>
          <a:p>
            <a:pPr marL="0" lvl="0" indent="0" algn="l" rtl="0">
              <a:spcBef>
                <a:spcPts val="0"/>
              </a:spcBef>
              <a:spcAft>
                <a:spcPts val="0"/>
              </a:spcAft>
              <a:buNone/>
            </a:pPr>
            <a:r>
              <a:rPr lang="tr-TR" b="0" dirty="0"/>
              <a:t>IEC is </a:t>
            </a:r>
            <a:r>
              <a:rPr lang="tr-TR" b="0" dirty="0" err="1"/>
              <a:t>used</a:t>
            </a:r>
            <a:r>
              <a:rPr lang="tr-TR" b="0" dirty="0"/>
              <a:t> </a:t>
            </a:r>
            <a:r>
              <a:rPr lang="tr-TR" b="0" dirty="0" err="1"/>
              <a:t>to</a:t>
            </a:r>
            <a:r>
              <a:rPr lang="tr-TR" b="0" dirty="0"/>
              <a:t> </a:t>
            </a:r>
            <a:r>
              <a:rPr lang="tr-TR" b="0" dirty="0" err="1"/>
              <a:t>separate</a:t>
            </a:r>
            <a:r>
              <a:rPr lang="tr-TR" b="0" dirty="0"/>
              <a:t> </a:t>
            </a:r>
            <a:r>
              <a:rPr lang="tr-TR" b="0" dirty="0" err="1"/>
              <a:t>proteins</a:t>
            </a:r>
            <a:r>
              <a:rPr lang="tr-TR" b="0" dirty="0"/>
              <a:t> </a:t>
            </a:r>
            <a:r>
              <a:rPr lang="tr-TR" b="0" dirty="0" err="1"/>
              <a:t>based</a:t>
            </a:r>
            <a:r>
              <a:rPr lang="tr-TR" b="0" dirty="0"/>
              <a:t> on </a:t>
            </a:r>
            <a:r>
              <a:rPr lang="tr-TR" b="0" dirty="0" err="1"/>
              <a:t>their</a:t>
            </a:r>
            <a:r>
              <a:rPr lang="tr-TR" b="0" dirty="0"/>
              <a:t> </a:t>
            </a:r>
            <a:r>
              <a:rPr lang="tr-TR" b="0" dirty="0" err="1"/>
              <a:t>charge</a:t>
            </a:r>
            <a:r>
              <a:rPr lang="tr-TR" b="0" dirty="0"/>
              <a:t> </a:t>
            </a:r>
            <a:r>
              <a:rPr lang="tr-TR" b="0" dirty="0" err="1"/>
              <a:t>characteristics</a:t>
            </a:r>
            <a:r>
              <a:rPr lang="tr-TR" b="0" dirty="0"/>
              <a:t>. </a:t>
            </a:r>
            <a:r>
              <a:rPr lang="tr-TR" b="0" dirty="0" err="1"/>
              <a:t>It</a:t>
            </a:r>
            <a:r>
              <a:rPr lang="tr-TR" b="0" dirty="0"/>
              <a:t> is </a:t>
            </a:r>
            <a:r>
              <a:rPr lang="tr-TR" b="0" dirty="0" err="1"/>
              <a:t>effective</a:t>
            </a:r>
            <a:r>
              <a:rPr lang="tr-TR" b="0" dirty="0"/>
              <a:t> in </a:t>
            </a:r>
            <a:r>
              <a:rPr lang="tr-TR" b="0" dirty="0" err="1"/>
              <a:t>identifying</a:t>
            </a:r>
            <a:r>
              <a:rPr lang="tr-TR" b="0" dirty="0"/>
              <a:t> </a:t>
            </a:r>
            <a:r>
              <a:rPr lang="tr-TR" b="0" dirty="0" err="1"/>
              <a:t>and</a:t>
            </a:r>
            <a:r>
              <a:rPr lang="tr-TR" b="0" dirty="0"/>
              <a:t> </a:t>
            </a:r>
            <a:r>
              <a:rPr lang="tr-TR" b="0" dirty="0" err="1"/>
              <a:t>removing</a:t>
            </a:r>
            <a:r>
              <a:rPr lang="tr-TR" b="0" dirty="0"/>
              <a:t> </a:t>
            </a:r>
            <a:r>
              <a:rPr lang="tr-TR" b="0" dirty="0" err="1"/>
              <a:t>HCPs</a:t>
            </a:r>
            <a:r>
              <a:rPr lang="tr-TR" b="0" dirty="0"/>
              <a:t>, </a:t>
            </a:r>
            <a:r>
              <a:rPr lang="tr-TR" b="0" dirty="0" err="1"/>
              <a:t>which</a:t>
            </a:r>
            <a:r>
              <a:rPr lang="tr-TR" b="0" dirty="0"/>
              <a:t> </a:t>
            </a:r>
            <a:r>
              <a:rPr lang="tr-TR" b="0" dirty="0" err="1"/>
              <a:t>are</a:t>
            </a:r>
            <a:r>
              <a:rPr lang="tr-TR" b="0" dirty="0"/>
              <a:t> a </a:t>
            </a:r>
            <a:r>
              <a:rPr lang="tr-TR" b="0" dirty="0" err="1"/>
              <a:t>significant</a:t>
            </a:r>
            <a:r>
              <a:rPr lang="tr-TR" b="0" dirty="0"/>
              <a:t> </a:t>
            </a:r>
            <a:r>
              <a:rPr lang="tr-TR" b="0" dirty="0" err="1"/>
              <a:t>source</a:t>
            </a:r>
            <a:r>
              <a:rPr lang="tr-TR" b="0" dirty="0"/>
              <a:t> of </a:t>
            </a:r>
            <a:r>
              <a:rPr lang="tr-TR" b="0" dirty="0" err="1"/>
              <a:t>impurities</a:t>
            </a:r>
            <a:r>
              <a:rPr lang="tr-TR" b="0" dirty="0"/>
              <a:t> </a:t>
            </a:r>
            <a:r>
              <a:rPr lang="tr-TR" b="0" dirty="0" err="1"/>
              <a:t>during</a:t>
            </a:r>
            <a:r>
              <a:rPr lang="tr-TR" b="0" dirty="0"/>
              <a:t> </a:t>
            </a:r>
            <a:r>
              <a:rPr lang="tr-TR" b="0" dirty="0" err="1"/>
              <a:t>the</a:t>
            </a:r>
            <a:r>
              <a:rPr lang="tr-TR" b="0" dirty="0"/>
              <a:t> </a:t>
            </a:r>
            <a:r>
              <a:rPr lang="tr-TR" b="0" dirty="0" err="1"/>
              <a:t>purification</a:t>
            </a:r>
            <a:r>
              <a:rPr lang="tr-TR" b="0" dirty="0"/>
              <a:t> </a:t>
            </a:r>
            <a:r>
              <a:rPr lang="tr-TR" b="0" dirty="0" err="1"/>
              <a:t>process</a:t>
            </a:r>
            <a:r>
              <a:rPr lang="tr-TR" b="0" dirty="0"/>
              <a:t>.</a:t>
            </a:r>
          </a:p>
          <a:p>
            <a:pPr marL="0" lvl="0" indent="0" algn="l" rtl="0">
              <a:spcBef>
                <a:spcPts val="0"/>
              </a:spcBef>
              <a:spcAft>
                <a:spcPts val="0"/>
              </a:spcAft>
              <a:buNone/>
            </a:pPr>
            <a:endParaRPr lang="tr-TR" b="0" dirty="0"/>
          </a:p>
          <a:p>
            <a:pPr marL="0" lvl="0" indent="0" algn="l" rtl="0">
              <a:spcBef>
                <a:spcPts val="0"/>
              </a:spcBef>
              <a:spcAft>
                <a:spcPts val="0"/>
              </a:spcAft>
              <a:buNone/>
            </a:pPr>
            <a:r>
              <a:rPr lang="tr-TR" b="0" dirty="0" err="1"/>
              <a:t>We</a:t>
            </a:r>
            <a:r>
              <a:rPr lang="tr-TR" b="0" dirty="0"/>
              <a:t> can </a:t>
            </a:r>
            <a:r>
              <a:rPr lang="tr-TR" b="0" dirty="0" err="1"/>
              <a:t>also</a:t>
            </a:r>
            <a:r>
              <a:rPr lang="tr-TR" b="0" dirty="0"/>
              <a:t> </a:t>
            </a:r>
            <a:r>
              <a:rPr lang="tr-TR" b="0" dirty="0" err="1"/>
              <a:t>use</a:t>
            </a:r>
            <a:r>
              <a:rPr lang="tr-TR" b="0" dirty="0"/>
              <a:t> </a:t>
            </a:r>
            <a:r>
              <a:rPr lang="tr-TR" b="0" dirty="0" err="1"/>
              <a:t>biological</a:t>
            </a:r>
            <a:r>
              <a:rPr lang="tr-TR" b="0" dirty="0"/>
              <a:t> </a:t>
            </a:r>
            <a:r>
              <a:rPr lang="tr-TR" b="0" dirty="0" err="1"/>
              <a:t>tests</a:t>
            </a:r>
            <a:r>
              <a:rPr lang="tr-TR" b="0" dirty="0"/>
              <a:t> </a:t>
            </a:r>
            <a:r>
              <a:rPr lang="tr-TR" b="0" dirty="0" err="1"/>
              <a:t>to</a:t>
            </a:r>
            <a:r>
              <a:rPr lang="tr-TR" b="0" dirty="0"/>
              <a:t> </a:t>
            </a:r>
            <a:r>
              <a:rPr lang="tr-TR" b="0" dirty="0" err="1"/>
              <a:t>detect</a:t>
            </a:r>
            <a:r>
              <a:rPr lang="tr-TR" b="0" dirty="0"/>
              <a:t> </a:t>
            </a:r>
            <a:r>
              <a:rPr lang="tr-TR" b="0" dirty="0" err="1"/>
              <a:t>mycoplasma</a:t>
            </a:r>
            <a:r>
              <a:rPr lang="tr-TR" b="0" dirty="0"/>
              <a:t> </a:t>
            </a:r>
            <a:r>
              <a:rPr lang="tr-TR" b="0" dirty="0" err="1"/>
              <a:t>contamination</a:t>
            </a:r>
            <a:r>
              <a:rPr lang="tr-TR" b="0" dirty="0"/>
              <a:t>.</a:t>
            </a:r>
            <a:endParaRPr b="0" dirty="0"/>
          </a:p>
        </p:txBody>
      </p:sp>
      <p:sp>
        <p:nvSpPr>
          <p:cNvPr id="293" name="Google Shape;29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a1952dcc46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a1952dcc46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dirty="0" err="1">
                <a:solidFill>
                  <a:srgbClr val="374151"/>
                </a:solidFill>
                <a:latin typeface="Roboto"/>
                <a:ea typeface="Roboto"/>
                <a:cs typeface="Roboto"/>
                <a:sym typeface="Roboto"/>
              </a:rPr>
              <a:t>Biological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mycoplasma</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testing</a:t>
            </a:r>
            <a:r>
              <a:rPr lang="tr-TR" dirty="0">
                <a:solidFill>
                  <a:srgbClr val="374151"/>
                </a:solidFill>
                <a:latin typeface="Roboto"/>
                <a:ea typeface="Roboto"/>
                <a:cs typeface="Roboto"/>
                <a:sym typeface="Roboto"/>
              </a:rPr>
              <a:t> is a </a:t>
            </a:r>
            <a:r>
              <a:rPr lang="tr-TR" dirty="0" err="1">
                <a:solidFill>
                  <a:srgbClr val="374151"/>
                </a:solidFill>
                <a:latin typeface="Roboto"/>
                <a:ea typeface="Roboto"/>
                <a:cs typeface="Roboto"/>
                <a:sym typeface="Roboto"/>
              </a:rPr>
              <a:t>crucial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technique</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impurity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control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process</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protein </a:t>
            </a:r>
            <a:r>
              <a:rPr lang="tr-TR" dirty="0" err="1">
                <a:solidFill>
                  <a:srgbClr val="374151"/>
                </a:solidFill>
                <a:latin typeface="Roboto"/>
                <a:ea typeface="Roboto"/>
                <a:cs typeface="Roboto"/>
                <a:sym typeface="Roboto"/>
              </a:rPr>
              <a:t>production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This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testing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method</a:t>
            </a:r>
            <a:r>
              <a:rPr lang="tr-TR" dirty="0">
                <a:solidFill>
                  <a:srgbClr val="374151"/>
                </a:solidFill>
                <a:latin typeface="Roboto"/>
                <a:ea typeface="Roboto"/>
                <a:cs typeface="Roboto"/>
                <a:sym typeface="Roboto"/>
              </a:rPr>
              <a:t> is </a:t>
            </a:r>
            <a:r>
              <a:rPr lang="tr-TR" dirty="0" err="1">
                <a:solidFill>
                  <a:srgbClr val="374151"/>
                </a:solidFill>
                <a:latin typeface="Roboto"/>
                <a:ea typeface="Roboto"/>
                <a:cs typeface="Roboto"/>
                <a:sym typeface="Roboto"/>
              </a:rPr>
              <a:t>used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ensure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that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there</a:t>
            </a:r>
            <a:r>
              <a:rPr lang="tr-TR" dirty="0">
                <a:solidFill>
                  <a:srgbClr val="374151"/>
                </a:solidFill>
                <a:latin typeface="Roboto"/>
                <a:ea typeface="Roboto"/>
                <a:cs typeface="Roboto"/>
                <a:sym typeface="Roboto"/>
              </a:rPr>
              <a:t> is </a:t>
            </a:r>
            <a:r>
              <a:rPr lang="tr-TR" dirty="0" err="1">
                <a:solidFill>
                  <a:srgbClr val="374151"/>
                </a:solidFill>
                <a:latin typeface="Roboto"/>
                <a:ea typeface="Roboto"/>
                <a:cs typeface="Roboto"/>
                <a:sym typeface="Roboto"/>
              </a:rPr>
              <a:t>no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mycoplasma</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contamination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that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could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potentially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compromise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quality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safety</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protein. </a:t>
            </a:r>
            <a:r>
              <a:rPr lang="tr-TR" dirty="0" err="1">
                <a:solidFill>
                  <a:srgbClr val="374151"/>
                </a:solidFill>
                <a:latin typeface="Roboto"/>
                <a:ea typeface="Roboto"/>
                <a:cs typeface="Roboto"/>
                <a:sym typeface="Roboto"/>
              </a:rPr>
              <a:t>By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performing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rigorous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biological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mycoplasma</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testing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manufacturing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facilities</a:t>
            </a:r>
            <a:r>
              <a:rPr lang="tr-TR" dirty="0">
                <a:solidFill>
                  <a:srgbClr val="374151"/>
                </a:solidFill>
                <a:latin typeface="Roboto"/>
                <a:ea typeface="Roboto"/>
                <a:cs typeface="Roboto"/>
                <a:sym typeface="Roboto"/>
              </a:rPr>
              <a:t> can </a:t>
            </a:r>
            <a:r>
              <a:rPr lang="tr-TR" dirty="0" err="1">
                <a:solidFill>
                  <a:srgbClr val="374151"/>
                </a:solidFill>
                <a:latin typeface="Roboto"/>
                <a:ea typeface="Roboto"/>
                <a:cs typeface="Roboto"/>
                <a:sym typeface="Roboto"/>
              </a:rPr>
              <a:t>maintain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high</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standards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ensure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purity</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final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protein </a:t>
            </a:r>
            <a:r>
              <a:rPr lang="tr-TR" dirty="0" err="1">
                <a:solidFill>
                  <a:srgbClr val="374151"/>
                </a:solidFill>
                <a:latin typeface="Roboto"/>
                <a:ea typeface="Roboto"/>
                <a:cs typeface="Roboto"/>
                <a:sym typeface="Roboto"/>
              </a:rPr>
              <a:t>product</a:t>
            </a:r>
            <a:r>
              <a:rPr lang="tr-TR" dirty="0">
                <a:solidFill>
                  <a:srgbClr val="374151"/>
                </a:solidFill>
                <a:latin typeface="Roboto"/>
                <a:ea typeface="Roboto"/>
                <a:cs typeface="Roboto"/>
                <a:sym typeface="Roboto"/>
              </a:rPr>
              <a:t>.</a:t>
            </a:r>
            <a:endParaRPr dirty="0"/>
          </a:p>
        </p:txBody>
      </p:sp>
      <p:sp>
        <p:nvSpPr>
          <p:cNvPr id="300" name="Google Shape;300;g2a1952dcc46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tr-T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Animal</a:t>
            </a:r>
            <a:r>
              <a:rPr lang="tr-TR" dirty="0"/>
              <a:t> </a:t>
            </a:r>
            <a:r>
              <a:rPr lang="tr-TR" dirty="0" err="1"/>
              <a:t>cell</a:t>
            </a:r>
            <a:r>
              <a:rPr lang="tr-TR" dirty="0"/>
              <a:t> </a:t>
            </a:r>
            <a:r>
              <a:rPr lang="tr-TR" dirty="0" err="1"/>
              <a:t>culture</a:t>
            </a:r>
            <a:r>
              <a:rPr lang="tr-TR" dirty="0"/>
              <a:t> </a:t>
            </a:r>
            <a:r>
              <a:rPr lang="tr-TR" dirty="0" err="1"/>
              <a:t>technology</a:t>
            </a:r>
            <a:r>
              <a:rPr lang="tr-TR" dirty="0"/>
              <a:t> has </a:t>
            </a:r>
            <a:r>
              <a:rPr lang="tr-TR" dirty="0" err="1"/>
              <a:t>advanced</a:t>
            </a:r>
            <a:r>
              <a:rPr lang="tr-TR" dirty="0"/>
              <a:t> </a:t>
            </a:r>
            <a:r>
              <a:rPr lang="tr-TR" dirty="0" err="1"/>
              <a:t>significantly</a:t>
            </a:r>
            <a:r>
              <a:rPr lang="tr-TR" dirty="0"/>
              <a:t> </a:t>
            </a:r>
            <a:r>
              <a:rPr lang="tr-TR" dirty="0" err="1"/>
              <a:t>over</a:t>
            </a:r>
            <a:r>
              <a:rPr lang="tr-TR" dirty="0"/>
              <a:t> </a:t>
            </a:r>
            <a:r>
              <a:rPr lang="tr-TR" dirty="0" err="1"/>
              <a:t>the</a:t>
            </a:r>
            <a:r>
              <a:rPr lang="tr-TR" dirty="0"/>
              <a:t> </a:t>
            </a:r>
            <a:r>
              <a:rPr lang="tr-TR" dirty="0" err="1"/>
              <a:t>last</a:t>
            </a:r>
            <a:r>
              <a:rPr lang="tr-TR" dirty="0"/>
              <a:t> </a:t>
            </a:r>
            <a:r>
              <a:rPr lang="tr-TR" dirty="0" err="1"/>
              <a:t>few</a:t>
            </a:r>
            <a:r>
              <a:rPr lang="tr-TR" dirty="0"/>
              <a:t> </a:t>
            </a:r>
            <a:r>
              <a:rPr lang="tr-TR" dirty="0" err="1"/>
              <a:t>decades</a:t>
            </a:r>
            <a:r>
              <a:rPr lang="tr-TR" dirty="0"/>
              <a:t> </a:t>
            </a:r>
            <a:r>
              <a:rPr lang="tr-TR" dirty="0" err="1"/>
              <a:t>and</a:t>
            </a:r>
            <a:r>
              <a:rPr lang="tr-TR" dirty="0"/>
              <a:t> is </a:t>
            </a:r>
            <a:r>
              <a:rPr lang="tr-TR" dirty="0" err="1"/>
              <a:t>now</a:t>
            </a:r>
            <a:r>
              <a:rPr lang="tr-TR" dirty="0"/>
              <a:t> </a:t>
            </a:r>
            <a:r>
              <a:rPr lang="tr-TR" dirty="0" err="1"/>
              <a:t>generally</a:t>
            </a:r>
            <a:r>
              <a:rPr lang="tr-TR" dirty="0"/>
              <a:t> </a:t>
            </a:r>
            <a:r>
              <a:rPr lang="tr-TR" dirty="0" err="1"/>
              <a:t>accepted</a:t>
            </a:r>
            <a:r>
              <a:rPr lang="tr-TR" dirty="0"/>
              <a:t> as a </a:t>
            </a:r>
            <a:r>
              <a:rPr lang="tr-TR" dirty="0" err="1"/>
              <a:t>reliable</a:t>
            </a:r>
            <a:r>
              <a:rPr lang="tr-TR" dirty="0"/>
              <a:t>, </a:t>
            </a:r>
            <a:r>
              <a:rPr lang="tr-TR" dirty="0" err="1"/>
              <a:t>robust</a:t>
            </a:r>
            <a:r>
              <a:rPr lang="tr-TR" dirty="0"/>
              <a:t> </a:t>
            </a:r>
            <a:r>
              <a:rPr lang="tr-TR" dirty="0" err="1"/>
              <a:t>and</a:t>
            </a:r>
            <a:r>
              <a:rPr lang="tr-TR" dirty="0"/>
              <a:t> </a:t>
            </a:r>
            <a:r>
              <a:rPr lang="tr-TR" dirty="0" err="1"/>
              <a:t>relatively</a:t>
            </a:r>
            <a:r>
              <a:rPr lang="tr-TR" dirty="0"/>
              <a:t> </a:t>
            </a:r>
            <a:r>
              <a:rPr lang="tr-TR" dirty="0" err="1"/>
              <a:t>mature</a:t>
            </a:r>
            <a:r>
              <a:rPr lang="tr-TR" dirty="0"/>
              <a:t> </a:t>
            </a:r>
            <a:r>
              <a:rPr lang="tr-TR" dirty="0" err="1"/>
              <a:t>technology</a:t>
            </a:r>
            <a:r>
              <a:rPr lang="tr-TR" dirty="0"/>
              <a:t>. </a:t>
            </a:r>
            <a:r>
              <a:rPr lang="tr-TR" dirty="0" err="1"/>
              <a:t>The</a:t>
            </a:r>
            <a:r>
              <a:rPr lang="tr-TR" dirty="0"/>
              <a:t> </a:t>
            </a:r>
            <a:r>
              <a:rPr lang="tr-TR" dirty="0" err="1"/>
              <a:t>process</a:t>
            </a:r>
            <a:r>
              <a:rPr lang="tr-TR" dirty="0"/>
              <a:t> of </a:t>
            </a:r>
            <a:r>
              <a:rPr lang="tr-TR" dirty="0" err="1"/>
              <a:t>developing</a:t>
            </a:r>
            <a:r>
              <a:rPr lang="tr-TR" dirty="0"/>
              <a:t> a </a:t>
            </a:r>
            <a:r>
              <a:rPr lang="tr-TR" dirty="0" err="1"/>
              <a:t>stable</a:t>
            </a:r>
            <a:r>
              <a:rPr lang="tr-TR" dirty="0"/>
              <a:t> </a:t>
            </a:r>
            <a:r>
              <a:rPr lang="tr-TR" dirty="0" err="1"/>
              <a:t>cell</a:t>
            </a:r>
            <a:r>
              <a:rPr lang="tr-TR" dirty="0"/>
              <a:t> </a:t>
            </a:r>
            <a:r>
              <a:rPr lang="tr-TR" dirty="0" err="1"/>
              <a:t>line</a:t>
            </a:r>
            <a:r>
              <a:rPr lang="tr-TR" dirty="0"/>
              <a:t> </a:t>
            </a:r>
            <a:r>
              <a:rPr lang="tr-TR" dirty="0" err="1"/>
              <a:t>begins</a:t>
            </a:r>
            <a:r>
              <a:rPr lang="tr-TR" dirty="0"/>
              <a:t> </a:t>
            </a:r>
            <a:r>
              <a:rPr lang="tr-TR" dirty="0" err="1"/>
              <a:t>with</a:t>
            </a:r>
            <a:r>
              <a:rPr lang="tr-TR" dirty="0"/>
              <a:t> </a:t>
            </a:r>
            <a:r>
              <a:rPr lang="tr-TR" dirty="0" err="1"/>
              <a:t>expression</a:t>
            </a:r>
            <a:r>
              <a:rPr lang="tr-TR" dirty="0"/>
              <a:t> </a:t>
            </a:r>
            <a:r>
              <a:rPr lang="tr-TR" dirty="0" err="1"/>
              <a:t>vector</a:t>
            </a:r>
            <a:r>
              <a:rPr lang="tr-TR" dirty="0"/>
              <a:t> </a:t>
            </a:r>
            <a:r>
              <a:rPr lang="tr-TR" dirty="0" err="1"/>
              <a:t>construction</a:t>
            </a:r>
            <a:r>
              <a:rPr lang="tr-TR" dirty="0"/>
              <a:t> </a:t>
            </a:r>
            <a:r>
              <a:rPr lang="tr-TR" dirty="0" err="1"/>
              <a:t>and</a:t>
            </a:r>
            <a:r>
              <a:rPr lang="tr-TR" dirty="0"/>
              <a:t> </a:t>
            </a:r>
            <a:r>
              <a:rPr lang="tr-TR" dirty="0" err="1"/>
              <a:t>transfection</a:t>
            </a:r>
            <a:r>
              <a:rPr lang="tr-TR" dirty="0"/>
              <a:t>. </a:t>
            </a:r>
            <a:r>
              <a:rPr lang="tr-TR" dirty="0" err="1"/>
              <a:t>After</a:t>
            </a:r>
            <a:r>
              <a:rPr lang="tr-TR" dirty="0"/>
              <a:t> </a:t>
            </a:r>
            <a:r>
              <a:rPr lang="tr-TR" dirty="0" err="1"/>
              <a:t>transfection</a:t>
            </a:r>
            <a:r>
              <a:rPr lang="tr-TR" dirty="0"/>
              <a:t> </a:t>
            </a:r>
            <a:r>
              <a:rPr lang="tr-TR" dirty="0" err="1"/>
              <a:t>with</a:t>
            </a:r>
            <a:r>
              <a:rPr lang="tr-TR" dirty="0"/>
              <a:t> </a:t>
            </a:r>
            <a:r>
              <a:rPr lang="tr-TR" dirty="0" err="1"/>
              <a:t>plasmids</a:t>
            </a:r>
            <a:r>
              <a:rPr lang="tr-TR" dirty="0"/>
              <a:t> </a:t>
            </a:r>
            <a:r>
              <a:rPr lang="tr-TR" dirty="0" err="1"/>
              <a:t>carrying</a:t>
            </a:r>
            <a:r>
              <a:rPr lang="tr-TR" dirty="0"/>
              <a:t> </a:t>
            </a:r>
            <a:r>
              <a:rPr lang="tr-TR" dirty="0" err="1"/>
              <a:t>antibody</a:t>
            </a:r>
            <a:r>
              <a:rPr lang="tr-TR" dirty="0"/>
              <a:t> </a:t>
            </a:r>
            <a:r>
              <a:rPr lang="tr-TR" dirty="0" err="1"/>
              <a:t>light</a:t>
            </a:r>
            <a:r>
              <a:rPr lang="tr-TR" dirty="0"/>
              <a:t> </a:t>
            </a:r>
            <a:r>
              <a:rPr lang="tr-TR" dirty="0" err="1"/>
              <a:t>and</a:t>
            </a:r>
            <a:r>
              <a:rPr lang="tr-TR" dirty="0"/>
              <a:t> </a:t>
            </a:r>
            <a:r>
              <a:rPr lang="tr-TR" dirty="0" err="1"/>
              <a:t>heavy</a:t>
            </a:r>
            <a:r>
              <a:rPr lang="tr-TR" dirty="0"/>
              <a:t> </a:t>
            </a:r>
            <a:r>
              <a:rPr lang="tr-TR" dirty="0" err="1"/>
              <a:t>chain</a:t>
            </a:r>
            <a:r>
              <a:rPr lang="tr-TR" dirty="0"/>
              <a:t> </a:t>
            </a:r>
            <a:r>
              <a:rPr lang="tr-TR" dirty="0" err="1"/>
              <a:t>genes</a:t>
            </a:r>
            <a:r>
              <a:rPr lang="tr-TR" dirty="0"/>
              <a:t> </a:t>
            </a:r>
            <a:r>
              <a:rPr lang="tr-TR" dirty="0" err="1"/>
              <a:t>and</a:t>
            </a:r>
            <a:r>
              <a:rPr lang="tr-TR" dirty="0"/>
              <a:t> a </a:t>
            </a:r>
            <a:r>
              <a:rPr lang="tr-TR" dirty="0" err="1"/>
              <a:t>selectable</a:t>
            </a:r>
            <a:r>
              <a:rPr lang="tr-TR" dirty="0"/>
              <a:t> marker </a:t>
            </a:r>
            <a:r>
              <a:rPr lang="tr-TR" dirty="0" err="1"/>
              <a:t>or</a:t>
            </a:r>
            <a:r>
              <a:rPr lang="tr-TR" dirty="0"/>
              <a:t> </a:t>
            </a:r>
            <a:r>
              <a:rPr lang="tr-TR" dirty="0" err="1"/>
              <a:t>markers</a:t>
            </a:r>
            <a:r>
              <a:rPr lang="tr-TR" dirty="0"/>
              <a:t>, </a:t>
            </a:r>
            <a:r>
              <a:rPr lang="tr-TR" dirty="0" err="1"/>
              <a:t>the</a:t>
            </a:r>
            <a:r>
              <a:rPr lang="tr-TR" dirty="0"/>
              <a:t> </a:t>
            </a:r>
            <a:r>
              <a:rPr lang="tr-TR" dirty="0" err="1"/>
              <a:t>cells</a:t>
            </a:r>
            <a:r>
              <a:rPr lang="tr-TR" dirty="0"/>
              <a:t> </a:t>
            </a:r>
            <a:r>
              <a:rPr lang="tr-TR" dirty="0" err="1"/>
              <a:t>are</a:t>
            </a:r>
            <a:r>
              <a:rPr lang="tr-TR" dirty="0"/>
              <a:t> </a:t>
            </a:r>
            <a:r>
              <a:rPr lang="tr-TR" dirty="0" err="1"/>
              <a:t>screened</a:t>
            </a:r>
            <a:r>
              <a:rPr lang="tr-TR" dirty="0"/>
              <a:t> </a:t>
            </a:r>
            <a:r>
              <a:rPr lang="tr-TR" dirty="0" err="1"/>
              <a:t>for</a:t>
            </a:r>
            <a:r>
              <a:rPr lang="tr-TR" dirty="0"/>
              <a:t> </a:t>
            </a:r>
            <a:r>
              <a:rPr lang="tr-TR" dirty="0" err="1"/>
              <a:t>high</a:t>
            </a:r>
            <a:r>
              <a:rPr lang="tr-TR" dirty="0"/>
              <a:t> </a:t>
            </a:r>
            <a:r>
              <a:rPr lang="tr-TR" dirty="0" err="1"/>
              <a:t>productivity</a:t>
            </a:r>
            <a:r>
              <a:rPr lang="tr-TR" dirty="0"/>
              <a:t> </a:t>
            </a:r>
            <a:r>
              <a:rPr lang="tr-TR" dirty="0" err="1"/>
              <a:t>after</a:t>
            </a:r>
            <a:r>
              <a:rPr lang="tr-TR" dirty="0"/>
              <a:t> </a:t>
            </a:r>
            <a:r>
              <a:rPr lang="tr-TR" dirty="0" err="1"/>
              <a:t>recovery</a:t>
            </a:r>
            <a:r>
              <a:rPr lang="tr-TR" dirty="0"/>
              <a:t> of </a:t>
            </a:r>
            <a:r>
              <a:rPr lang="tr-TR" dirty="0" err="1"/>
              <a:t>growth</a:t>
            </a:r>
            <a:r>
              <a:rPr lang="tr-TR" dirty="0"/>
              <a:t>, </a:t>
            </a:r>
            <a:r>
              <a:rPr lang="tr-TR" dirty="0" err="1"/>
              <a:t>adaptation</a:t>
            </a:r>
            <a:r>
              <a:rPr lang="tr-TR" dirty="0"/>
              <a:t> </a:t>
            </a:r>
            <a:r>
              <a:rPr lang="tr-TR" dirty="0" err="1"/>
              <a:t>to</a:t>
            </a:r>
            <a:r>
              <a:rPr lang="tr-TR" dirty="0"/>
              <a:t> serum-</a:t>
            </a:r>
            <a:r>
              <a:rPr lang="tr-TR" dirty="0" err="1"/>
              <a:t>free</a:t>
            </a:r>
            <a:r>
              <a:rPr lang="tr-TR" dirty="0"/>
              <a:t> </a:t>
            </a:r>
            <a:r>
              <a:rPr lang="tr-TR" dirty="0" err="1"/>
              <a:t>suspension</a:t>
            </a:r>
            <a:r>
              <a:rPr lang="tr-TR" dirty="0"/>
              <a:t> </a:t>
            </a:r>
            <a:r>
              <a:rPr lang="tr-TR" dirty="0" err="1"/>
              <a:t>and</a:t>
            </a:r>
            <a:r>
              <a:rPr lang="tr-TR" dirty="0"/>
              <a:t> </a:t>
            </a:r>
            <a:r>
              <a:rPr lang="tr-TR" dirty="0" err="1"/>
              <a:t>amplification</a:t>
            </a:r>
            <a:r>
              <a:rPr lang="tr-TR" dirty="0"/>
              <a:t> (</a:t>
            </a:r>
            <a:r>
              <a:rPr lang="tr-TR" dirty="0" err="1"/>
              <a:t>if</a:t>
            </a:r>
            <a:r>
              <a:rPr lang="tr-TR" dirty="0"/>
              <a:t> </a:t>
            </a:r>
            <a:r>
              <a:rPr lang="tr-TR" dirty="0" err="1"/>
              <a:t>required</a:t>
            </a:r>
            <a:r>
              <a:rPr lang="tr-TR" dirty="0"/>
              <a:t>) </a:t>
            </a:r>
            <a:r>
              <a:rPr lang="tr-TR" dirty="0" err="1"/>
              <a:t>and</a:t>
            </a:r>
            <a:r>
              <a:rPr lang="tr-TR" dirty="0"/>
              <a:t> </a:t>
            </a:r>
            <a:r>
              <a:rPr lang="tr-TR" dirty="0" err="1"/>
              <a:t>clone</a:t>
            </a:r>
            <a:r>
              <a:rPr lang="tr-TR" dirty="0"/>
              <a:t> </a:t>
            </a:r>
            <a:r>
              <a:rPr lang="tr-TR" dirty="0" err="1"/>
              <a:t>selection</a:t>
            </a:r>
            <a:r>
              <a:rPr lang="tr-TR" dirty="0"/>
              <a:t>. </a:t>
            </a:r>
            <a:r>
              <a:rPr lang="tr-TR" dirty="0" err="1"/>
              <a:t>Screening</a:t>
            </a:r>
            <a:r>
              <a:rPr lang="tr-TR" dirty="0"/>
              <a:t> </a:t>
            </a:r>
            <a:r>
              <a:rPr lang="tr-TR" dirty="0" err="1"/>
              <a:t>and</a:t>
            </a:r>
            <a:r>
              <a:rPr lang="tr-TR" dirty="0"/>
              <a:t> </a:t>
            </a:r>
            <a:r>
              <a:rPr lang="tr-TR" dirty="0" err="1"/>
              <a:t>selecting</a:t>
            </a:r>
            <a:r>
              <a:rPr lang="tr-TR" dirty="0"/>
              <a:t> a </a:t>
            </a:r>
            <a:r>
              <a:rPr lang="tr-TR" dirty="0" err="1"/>
              <a:t>highly</a:t>
            </a:r>
            <a:r>
              <a:rPr lang="tr-TR" dirty="0"/>
              <a:t> </a:t>
            </a:r>
            <a:r>
              <a:rPr lang="tr-TR" dirty="0" err="1"/>
              <a:t>productive</a:t>
            </a:r>
            <a:r>
              <a:rPr lang="tr-TR" dirty="0"/>
              <a:t> </a:t>
            </a:r>
            <a:r>
              <a:rPr lang="tr-TR" dirty="0" err="1"/>
              <a:t>and</a:t>
            </a:r>
            <a:r>
              <a:rPr lang="tr-TR" dirty="0"/>
              <a:t> </a:t>
            </a:r>
            <a:r>
              <a:rPr lang="tr-TR" dirty="0" err="1"/>
              <a:t>stable</a:t>
            </a:r>
            <a:r>
              <a:rPr lang="tr-TR" dirty="0"/>
              <a:t> </a:t>
            </a:r>
            <a:r>
              <a:rPr lang="tr-TR" dirty="0" err="1"/>
              <a:t>clone</a:t>
            </a:r>
            <a:r>
              <a:rPr lang="tr-TR" dirty="0"/>
              <a:t> </a:t>
            </a:r>
            <a:r>
              <a:rPr lang="tr-TR" dirty="0" err="1"/>
              <a:t>from</a:t>
            </a:r>
            <a:r>
              <a:rPr lang="tr-TR" dirty="0"/>
              <a:t> </a:t>
            </a:r>
            <a:r>
              <a:rPr lang="tr-TR" dirty="0" err="1"/>
              <a:t>the</a:t>
            </a:r>
            <a:r>
              <a:rPr lang="tr-TR" dirty="0"/>
              <a:t> </a:t>
            </a:r>
            <a:r>
              <a:rPr lang="tr-TR" dirty="0" err="1"/>
              <a:t>transfectant</a:t>
            </a:r>
            <a:r>
              <a:rPr lang="tr-TR" dirty="0"/>
              <a:t> </a:t>
            </a:r>
            <a:r>
              <a:rPr lang="tr-TR" dirty="0" err="1"/>
              <a:t>population</a:t>
            </a:r>
            <a:r>
              <a:rPr lang="tr-TR" dirty="0"/>
              <a:t> </a:t>
            </a:r>
            <a:r>
              <a:rPr lang="tr-TR" dirty="0" err="1"/>
              <a:t>within</a:t>
            </a:r>
            <a:r>
              <a:rPr lang="tr-TR" dirty="0"/>
              <a:t> a </a:t>
            </a:r>
            <a:r>
              <a:rPr lang="tr-TR" dirty="0" err="1"/>
              <a:t>limited</a:t>
            </a:r>
            <a:r>
              <a:rPr lang="tr-TR" dirty="0"/>
              <a:t> time </a:t>
            </a:r>
            <a:r>
              <a:rPr lang="tr-TR" dirty="0" err="1"/>
              <a:t>frame</a:t>
            </a:r>
            <a:r>
              <a:rPr lang="tr-TR" dirty="0"/>
              <a:t> is a </a:t>
            </a:r>
            <a:r>
              <a:rPr lang="tr-TR" dirty="0" err="1"/>
              <a:t>major</a:t>
            </a:r>
            <a:r>
              <a:rPr lang="tr-TR" dirty="0"/>
              <a:t> </a:t>
            </a:r>
            <a:r>
              <a:rPr lang="tr-TR" dirty="0" err="1"/>
              <a:t>challenge</a:t>
            </a:r>
            <a:r>
              <a:rPr lang="tr-TR" dirty="0"/>
              <a:t>.</a:t>
            </a:r>
          </a:p>
        </p:txBody>
      </p:sp>
      <p:sp>
        <p:nvSpPr>
          <p:cNvPr id="4" name="Slayt Numarası Yer Tutucusu 3"/>
          <p:cNvSpPr>
            <a:spLocks noGrp="1"/>
          </p:cNvSpPr>
          <p:nvPr>
            <p:ph type="sldNum" sz="quarter" idx="5"/>
          </p:nvPr>
        </p:nvSpPr>
        <p:spPr/>
        <p:txBody>
          <a:bodyPr/>
          <a:lstStyle/>
          <a:p>
            <a:fld id="{1F6AF24E-DA27-47D5-9E65-D4116B05FCAA}" type="slidenum">
              <a:rPr lang="tr-TR" smtClean="0"/>
              <a:t>26</a:t>
            </a:fld>
            <a:endParaRPr lang="tr-TR"/>
          </a:p>
        </p:txBody>
      </p:sp>
    </p:spTree>
    <p:extLst>
      <p:ext uri="{BB962C8B-B14F-4D97-AF65-F5344CB8AC3E}">
        <p14:creationId xmlns:p14="http://schemas.microsoft.com/office/powerpoint/2010/main" val="3682928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Many</a:t>
            </a:r>
            <a:r>
              <a:rPr lang="tr-TR" dirty="0"/>
              <a:t> </a:t>
            </a:r>
            <a:r>
              <a:rPr lang="tr-TR" dirty="0" err="1"/>
              <a:t>separation</a:t>
            </a:r>
            <a:r>
              <a:rPr lang="tr-TR" dirty="0"/>
              <a:t> </a:t>
            </a:r>
            <a:r>
              <a:rPr lang="tr-TR" dirty="0" err="1"/>
              <a:t>techniques</a:t>
            </a:r>
            <a:r>
              <a:rPr lang="tr-TR" dirty="0"/>
              <a:t> </a:t>
            </a:r>
            <a:r>
              <a:rPr lang="tr-TR" dirty="0" err="1"/>
              <a:t>based</a:t>
            </a:r>
            <a:r>
              <a:rPr lang="tr-TR" dirty="0"/>
              <a:t> on </a:t>
            </a:r>
            <a:r>
              <a:rPr lang="tr-TR" dirty="0" err="1"/>
              <a:t>liquid</a:t>
            </a:r>
            <a:r>
              <a:rPr lang="tr-TR" dirty="0"/>
              <a:t> </a:t>
            </a:r>
            <a:r>
              <a:rPr lang="tr-TR" dirty="0" err="1"/>
              <a:t>chromatography</a:t>
            </a:r>
            <a:r>
              <a:rPr lang="tr-TR" dirty="0"/>
              <a:t> </a:t>
            </a:r>
            <a:r>
              <a:rPr lang="tr-TR" dirty="0" err="1"/>
              <a:t>and</a:t>
            </a:r>
            <a:r>
              <a:rPr lang="tr-TR" dirty="0"/>
              <a:t> </a:t>
            </a:r>
            <a:r>
              <a:rPr lang="tr-TR" dirty="0" err="1"/>
              <a:t>electrophoresis</a:t>
            </a:r>
            <a:r>
              <a:rPr lang="tr-TR" dirty="0"/>
              <a:t> </a:t>
            </a:r>
            <a:r>
              <a:rPr lang="tr-TR" dirty="0" err="1"/>
              <a:t>and</a:t>
            </a:r>
            <a:r>
              <a:rPr lang="tr-TR" dirty="0"/>
              <a:t> MS </a:t>
            </a:r>
            <a:r>
              <a:rPr lang="tr-TR" dirty="0" err="1"/>
              <a:t>are</a:t>
            </a:r>
            <a:r>
              <a:rPr lang="tr-TR" dirty="0"/>
              <a:t> </a:t>
            </a:r>
            <a:r>
              <a:rPr lang="tr-TR" dirty="0" err="1"/>
              <a:t>used</a:t>
            </a:r>
            <a:r>
              <a:rPr lang="tr-TR" dirty="0"/>
              <a:t> </a:t>
            </a:r>
            <a:r>
              <a:rPr lang="tr-TR" dirty="0" err="1"/>
              <a:t>for</a:t>
            </a:r>
            <a:r>
              <a:rPr lang="tr-TR" dirty="0"/>
              <a:t> </a:t>
            </a:r>
            <a:r>
              <a:rPr lang="tr-TR" dirty="0" err="1"/>
              <a:t>antibody</a:t>
            </a:r>
            <a:r>
              <a:rPr lang="tr-TR" dirty="0"/>
              <a:t> </a:t>
            </a:r>
            <a:r>
              <a:rPr lang="tr-TR" dirty="0" err="1"/>
              <a:t>characterization</a:t>
            </a:r>
            <a:r>
              <a:rPr lang="tr-TR" dirty="0"/>
              <a:t> </a:t>
            </a:r>
            <a:r>
              <a:rPr lang="tr-TR" dirty="0" err="1"/>
              <a:t>and</a:t>
            </a:r>
            <a:r>
              <a:rPr lang="tr-TR" dirty="0"/>
              <a:t> </a:t>
            </a:r>
            <a:r>
              <a:rPr lang="tr-TR" dirty="0" err="1"/>
              <a:t>homogeneity</a:t>
            </a:r>
            <a:r>
              <a:rPr lang="tr-TR" dirty="0"/>
              <a:t> </a:t>
            </a:r>
            <a:r>
              <a:rPr lang="tr-TR" dirty="0" err="1"/>
              <a:t>assessment</a:t>
            </a:r>
            <a:r>
              <a:rPr lang="tr-TR" dirty="0"/>
              <a:t>. </a:t>
            </a:r>
            <a:r>
              <a:rPr lang="tr-TR" dirty="0" err="1"/>
              <a:t>These</a:t>
            </a:r>
            <a:r>
              <a:rPr lang="tr-TR" dirty="0"/>
              <a:t> </a:t>
            </a:r>
            <a:r>
              <a:rPr lang="tr-TR" dirty="0" err="1"/>
              <a:t>analytical</a:t>
            </a:r>
            <a:r>
              <a:rPr lang="tr-TR" dirty="0"/>
              <a:t> </a:t>
            </a:r>
            <a:r>
              <a:rPr lang="tr-TR" dirty="0" err="1"/>
              <a:t>techniques</a:t>
            </a:r>
            <a:r>
              <a:rPr lang="tr-TR" dirty="0"/>
              <a:t> </a:t>
            </a:r>
            <a:r>
              <a:rPr lang="tr-TR" dirty="0" err="1"/>
              <a:t>help</a:t>
            </a:r>
            <a:r>
              <a:rPr lang="tr-TR" dirty="0"/>
              <a:t> </a:t>
            </a:r>
            <a:r>
              <a:rPr lang="tr-TR" dirty="0" err="1"/>
              <a:t>to</a:t>
            </a:r>
            <a:r>
              <a:rPr lang="tr-TR" dirty="0"/>
              <a:t> </a:t>
            </a:r>
            <a:r>
              <a:rPr lang="tr-TR" dirty="0" err="1"/>
              <a:t>select</a:t>
            </a:r>
            <a:r>
              <a:rPr lang="tr-TR" dirty="0"/>
              <a:t> </a:t>
            </a:r>
            <a:r>
              <a:rPr lang="tr-TR" dirty="0" err="1"/>
              <a:t>the</a:t>
            </a:r>
            <a:r>
              <a:rPr lang="tr-TR" dirty="0"/>
              <a:t> </a:t>
            </a:r>
            <a:r>
              <a:rPr lang="tr-TR" dirty="0" err="1"/>
              <a:t>best</a:t>
            </a:r>
            <a:r>
              <a:rPr lang="tr-TR" dirty="0"/>
              <a:t> </a:t>
            </a:r>
            <a:r>
              <a:rPr lang="tr-TR" dirty="0" err="1"/>
              <a:t>antibody</a:t>
            </a:r>
            <a:r>
              <a:rPr lang="tr-TR" dirty="0"/>
              <a:t> </a:t>
            </a:r>
            <a:r>
              <a:rPr lang="tr-TR" dirty="0" err="1"/>
              <a:t>producing</a:t>
            </a:r>
            <a:r>
              <a:rPr lang="tr-TR" dirty="0"/>
              <a:t> </a:t>
            </a:r>
            <a:r>
              <a:rPr lang="tr-TR" dirty="0" err="1"/>
              <a:t>clone</a:t>
            </a:r>
            <a:r>
              <a:rPr lang="tr-TR" dirty="0"/>
              <a:t> </a:t>
            </a:r>
            <a:r>
              <a:rPr lang="tr-TR" dirty="0" err="1"/>
              <a:t>with</a:t>
            </a:r>
            <a:r>
              <a:rPr lang="tr-TR" dirty="0"/>
              <a:t> </a:t>
            </a:r>
            <a:r>
              <a:rPr lang="tr-TR" dirty="0" err="1"/>
              <a:t>the</a:t>
            </a:r>
            <a:r>
              <a:rPr lang="tr-TR" dirty="0"/>
              <a:t> </a:t>
            </a:r>
            <a:r>
              <a:rPr lang="tr-TR" dirty="0" err="1"/>
              <a:t>right</a:t>
            </a:r>
            <a:r>
              <a:rPr lang="tr-TR" dirty="0"/>
              <a:t> </a:t>
            </a:r>
            <a:r>
              <a:rPr lang="tr-TR" dirty="0" err="1"/>
              <a:t>glycoprofile</a:t>
            </a:r>
            <a:r>
              <a:rPr lang="tr-TR" dirty="0"/>
              <a:t> </a:t>
            </a:r>
            <a:r>
              <a:rPr lang="tr-TR" dirty="0" err="1"/>
              <a:t>for</a:t>
            </a:r>
            <a:r>
              <a:rPr lang="tr-TR" dirty="0"/>
              <a:t> </a:t>
            </a:r>
            <a:r>
              <a:rPr lang="tr-TR" dirty="0" err="1"/>
              <a:t>full</a:t>
            </a:r>
            <a:r>
              <a:rPr lang="tr-TR" dirty="0"/>
              <a:t> </a:t>
            </a:r>
            <a:r>
              <a:rPr lang="tr-TR" dirty="0" err="1"/>
              <a:t>structural</a:t>
            </a:r>
            <a:r>
              <a:rPr lang="tr-TR" dirty="0"/>
              <a:t> </a:t>
            </a:r>
            <a:r>
              <a:rPr lang="tr-TR" dirty="0" err="1"/>
              <a:t>characterization</a:t>
            </a:r>
            <a:r>
              <a:rPr lang="tr-TR" dirty="0"/>
              <a:t> of </a:t>
            </a:r>
            <a:r>
              <a:rPr lang="tr-TR" dirty="0" err="1"/>
              <a:t>research</a:t>
            </a:r>
            <a:r>
              <a:rPr lang="tr-TR" dirty="0"/>
              <a:t> </a:t>
            </a:r>
            <a:r>
              <a:rPr lang="tr-TR" dirty="0" err="1"/>
              <a:t>leads</a:t>
            </a:r>
            <a:r>
              <a:rPr lang="tr-TR" dirty="0"/>
              <a:t> </a:t>
            </a:r>
            <a:r>
              <a:rPr lang="tr-TR" dirty="0" err="1"/>
              <a:t>and</a:t>
            </a:r>
            <a:r>
              <a:rPr lang="tr-TR" dirty="0"/>
              <a:t> </a:t>
            </a:r>
            <a:r>
              <a:rPr lang="tr-TR" dirty="0" err="1"/>
              <a:t>clinical</a:t>
            </a:r>
            <a:r>
              <a:rPr lang="tr-TR" dirty="0"/>
              <a:t> </a:t>
            </a:r>
            <a:r>
              <a:rPr lang="tr-TR" dirty="0" err="1"/>
              <a:t>candidates</a:t>
            </a:r>
            <a:r>
              <a:rPr lang="tr-TR" dirty="0"/>
              <a:t>. </a:t>
            </a:r>
            <a:r>
              <a:rPr lang="tr-TR" dirty="0" err="1"/>
              <a:t>Also</a:t>
            </a:r>
            <a:r>
              <a:rPr lang="tr-TR" dirty="0"/>
              <a:t> </a:t>
            </a:r>
            <a:r>
              <a:rPr lang="tr-TR" dirty="0" err="1"/>
              <a:t>orthogonal</a:t>
            </a:r>
            <a:r>
              <a:rPr lang="tr-TR" dirty="0"/>
              <a:t> </a:t>
            </a:r>
            <a:r>
              <a:rPr lang="tr-TR" dirty="0" err="1"/>
              <a:t>analytical</a:t>
            </a:r>
            <a:r>
              <a:rPr lang="tr-TR" dirty="0"/>
              <a:t> </a:t>
            </a:r>
            <a:r>
              <a:rPr lang="tr-TR" dirty="0" err="1"/>
              <a:t>methods</a:t>
            </a:r>
            <a:r>
              <a:rPr lang="tr-TR" dirty="0"/>
              <a:t> </a:t>
            </a:r>
            <a:r>
              <a:rPr lang="tr-TR" dirty="0" err="1"/>
              <a:t>aim</a:t>
            </a:r>
            <a:r>
              <a:rPr lang="tr-TR" dirty="0"/>
              <a:t> </a:t>
            </a:r>
            <a:r>
              <a:rPr lang="tr-TR" dirty="0" err="1"/>
              <a:t>to</a:t>
            </a:r>
            <a:r>
              <a:rPr lang="tr-TR" dirty="0"/>
              <a:t> </a:t>
            </a:r>
            <a:r>
              <a:rPr lang="tr-TR" dirty="0" err="1"/>
              <a:t>separate</a:t>
            </a:r>
            <a:r>
              <a:rPr lang="tr-TR" dirty="0"/>
              <a:t> multiple </a:t>
            </a:r>
            <a:r>
              <a:rPr lang="tr-TR" dirty="0" err="1"/>
              <a:t>isoforms</a:t>
            </a:r>
            <a:r>
              <a:rPr lang="tr-TR" dirty="0"/>
              <a:t> of </a:t>
            </a:r>
            <a:r>
              <a:rPr lang="tr-TR" dirty="0" err="1"/>
              <a:t>antibody</a:t>
            </a:r>
            <a:r>
              <a:rPr lang="tr-TR" dirty="0"/>
              <a:t> </a:t>
            </a:r>
            <a:r>
              <a:rPr lang="tr-TR" dirty="0" err="1"/>
              <a:t>from</a:t>
            </a:r>
            <a:r>
              <a:rPr lang="tr-TR" dirty="0"/>
              <a:t> </a:t>
            </a:r>
            <a:r>
              <a:rPr lang="tr-TR" dirty="0" err="1"/>
              <a:t>microvariants</a:t>
            </a:r>
            <a:r>
              <a:rPr lang="tr-TR" dirty="0"/>
              <a:t>.</a:t>
            </a:r>
          </a:p>
          <a:p>
            <a:endParaRPr lang="tr-TR" dirty="0"/>
          </a:p>
          <a:p>
            <a:r>
              <a:rPr lang="tr-TR" dirty="0"/>
              <a:t>SDS-PAGE, SEC, </a:t>
            </a:r>
            <a:r>
              <a:rPr lang="tr-TR" dirty="0" err="1"/>
              <a:t>intact</a:t>
            </a:r>
            <a:r>
              <a:rPr lang="tr-TR" dirty="0"/>
              <a:t> </a:t>
            </a:r>
            <a:r>
              <a:rPr lang="tr-TR" dirty="0" err="1"/>
              <a:t>mass</a:t>
            </a:r>
            <a:r>
              <a:rPr lang="tr-TR" dirty="0"/>
              <a:t> </a:t>
            </a:r>
            <a:r>
              <a:rPr lang="tr-TR" dirty="0" err="1"/>
              <a:t>for</a:t>
            </a:r>
            <a:r>
              <a:rPr lang="tr-TR" dirty="0"/>
              <a:t> </a:t>
            </a:r>
            <a:r>
              <a:rPr lang="tr-TR" dirty="0" err="1"/>
              <a:t>differences</a:t>
            </a:r>
            <a:r>
              <a:rPr lang="tr-TR" dirty="0"/>
              <a:t> in </a:t>
            </a:r>
            <a:r>
              <a:rPr lang="tr-TR" dirty="0" err="1"/>
              <a:t>mass</a:t>
            </a:r>
            <a:endParaRPr lang="tr-TR" dirty="0"/>
          </a:p>
          <a:p>
            <a:endParaRPr lang="tr-TR" dirty="0"/>
          </a:p>
          <a:p>
            <a:r>
              <a:rPr lang="tr-TR" dirty="0"/>
              <a:t>CEX, </a:t>
            </a:r>
            <a:r>
              <a:rPr lang="tr-TR" dirty="0" err="1"/>
              <a:t>hydrophobic</a:t>
            </a:r>
            <a:r>
              <a:rPr lang="tr-TR" dirty="0"/>
              <a:t> </a:t>
            </a:r>
            <a:r>
              <a:rPr lang="tr-TR" dirty="0" err="1"/>
              <a:t>chromatography</a:t>
            </a:r>
            <a:r>
              <a:rPr lang="tr-TR" dirty="0"/>
              <a:t>, </a:t>
            </a:r>
            <a:r>
              <a:rPr lang="tr-TR" dirty="0" err="1"/>
              <a:t>cIEF</a:t>
            </a:r>
            <a:r>
              <a:rPr lang="tr-TR" dirty="0"/>
              <a:t> </a:t>
            </a:r>
            <a:r>
              <a:rPr lang="tr-TR" dirty="0" err="1"/>
              <a:t>for</a:t>
            </a:r>
            <a:r>
              <a:rPr lang="tr-TR" dirty="0"/>
              <a:t> </a:t>
            </a:r>
            <a:r>
              <a:rPr lang="tr-TR" dirty="0" err="1"/>
              <a:t>charge</a:t>
            </a:r>
            <a:r>
              <a:rPr lang="tr-TR" dirty="0"/>
              <a:t> </a:t>
            </a:r>
            <a:r>
              <a:rPr lang="tr-TR" dirty="0" err="1"/>
              <a:t>variants</a:t>
            </a:r>
            <a:endParaRPr lang="tr-TR" dirty="0"/>
          </a:p>
        </p:txBody>
      </p:sp>
      <p:sp>
        <p:nvSpPr>
          <p:cNvPr id="4" name="Slayt Numarası Yer Tutucusu 3"/>
          <p:cNvSpPr>
            <a:spLocks noGrp="1"/>
          </p:cNvSpPr>
          <p:nvPr>
            <p:ph type="sldNum" sz="quarter" idx="5"/>
          </p:nvPr>
        </p:nvSpPr>
        <p:spPr/>
        <p:txBody>
          <a:bodyPr/>
          <a:lstStyle/>
          <a:p>
            <a:fld id="{1F6AF24E-DA27-47D5-9E65-D4116B05FCAA}" type="slidenum">
              <a:rPr lang="tr-TR" smtClean="0"/>
              <a:t>27</a:t>
            </a:fld>
            <a:endParaRPr lang="tr-TR"/>
          </a:p>
        </p:txBody>
      </p:sp>
    </p:spTree>
    <p:extLst>
      <p:ext uri="{BB962C8B-B14F-4D97-AF65-F5344CB8AC3E}">
        <p14:creationId xmlns:p14="http://schemas.microsoft.com/office/powerpoint/2010/main" val="262654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GB" dirty="0"/>
              <a:t>In the field of protein production, upgrading purification methods and utilizing chromatography techniques have the potential to increase both protein purity and yield, contributing to overall production efficiency. Strengthening process robustness achieved through refined buffer systems and optimum resin selection plays a crucial role in establishing a consistent and reproducible protein production process. Effective scale-up strategies are essential to smoothly transition from small-scale to large-scale production and meet the demand for commercial quantities of protein. Recognizing cost-effective approaches, such as minimizing the use of expensive reagents or increasing process efficiency, is key to achieving more economically viable protein production. Furthermore, stringent quality control measures and analytical techniques are used to monitor protein quality throughout the production process and ensure that the final product meets the required standards.</a:t>
            </a:r>
            <a:endParaRPr dirty="0"/>
          </a:p>
        </p:txBody>
      </p:sp>
      <p:sp>
        <p:nvSpPr>
          <p:cNvPr id="307" name="Google Shape;30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65577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tr-TR" dirty="0" err="1"/>
              <a:t>Some</a:t>
            </a:r>
            <a:r>
              <a:rPr lang="tr-TR" dirty="0"/>
              <a:t> </a:t>
            </a:r>
            <a:r>
              <a:rPr lang="tr-TR" dirty="0" err="1"/>
              <a:t>comprehensive</a:t>
            </a:r>
            <a:r>
              <a:rPr lang="tr-TR" dirty="0"/>
              <a:t> </a:t>
            </a:r>
            <a:r>
              <a:rPr lang="tr-TR" dirty="0" err="1"/>
              <a:t>analyses</a:t>
            </a:r>
            <a:r>
              <a:rPr lang="tr-TR" dirty="0"/>
              <a:t> </a:t>
            </a:r>
            <a:r>
              <a:rPr lang="tr-TR" dirty="0" err="1"/>
              <a:t>are</a:t>
            </a:r>
            <a:r>
              <a:rPr lang="tr-TR" dirty="0"/>
              <a:t> </a:t>
            </a:r>
            <a:r>
              <a:rPr lang="tr-TR" dirty="0" err="1"/>
              <a:t>required</a:t>
            </a:r>
            <a:r>
              <a:rPr lang="tr-TR" dirty="0"/>
              <a:t> </a:t>
            </a:r>
            <a:r>
              <a:rPr lang="tr-TR" dirty="0" err="1"/>
              <a:t>to</a:t>
            </a:r>
            <a:r>
              <a:rPr lang="tr-TR" dirty="0"/>
              <a:t> </a:t>
            </a:r>
            <a:r>
              <a:rPr lang="tr-TR" dirty="0" err="1"/>
              <a:t>characterize</a:t>
            </a:r>
            <a:r>
              <a:rPr lang="tr-TR" dirty="0"/>
              <a:t> </a:t>
            </a:r>
            <a:r>
              <a:rPr lang="tr-TR" dirty="0" err="1"/>
              <a:t>the</a:t>
            </a:r>
            <a:r>
              <a:rPr lang="tr-TR" dirty="0"/>
              <a:t> </a:t>
            </a:r>
            <a:r>
              <a:rPr lang="tr-TR" dirty="0" err="1"/>
              <a:t>produced</a:t>
            </a:r>
            <a:r>
              <a:rPr lang="tr-TR" dirty="0"/>
              <a:t> </a:t>
            </a:r>
            <a:r>
              <a:rPr lang="tr-TR" dirty="0" err="1"/>
              <a:t>recombinant</a:t>
            </a:r>
            <a:r>
              <a:rPr lang="tr-TR" dirty="0"/>
              <a:t> protein </a:t>
            </a:r>
            <a:r>
              <a:rPr lang="tr-TR" dirty="0" err="1"/>
              <a:t>and</a:t>
            </a:r>
            <a:r>
              <a:rPr lang="tr-TR" dirty="0"/>
              <a:t> </a:t>
            </a:r>
            <a:r>
              <a:rPr lang="tr-TR" dirty="0" err="1"/>
              <a:t>evaluate</a:t>
            </a:r>
            <a:r>
              <a:rPr lang="tr-TR" dirty="0"/>
              <a:t> </a:t>
            </a:r>
            <a:r>
              <a:rPr lang="tr-TR" dirty="0" err="1"/>
              <a:t>its</a:t>
            </a:r>
            <a:r>
              <a:rPr lang="tr-TR" dirty="0"/>
              <a:t> </a:t>
            </a:r>
            <a:r>
              <a:rPr lang="tr-TR" dirty="0" err="1"/>
              <a:t>structural</a:t>
            </a:r>
            <a:r>
              <a:rPr lang="tr-TR" dirty="0"/>
              <a:t>, </a:t>
            </a:r>
            <a:r>
              <a:rPr lang="tr-TR" dirty="0" err="1"/>
              <a:t>functional</a:t>
            </a:r>
            <a:r>
              <a:rPr lang="tr-TR" dirty="0"/>
              <a:t> </a:t>
            </a:r>
            <a:r>
              <a:rPr lang="tr-TR" dirty="0" err="1"/>
              <a:t>and</a:t>
            </a:r>
            <a:r>
              <a:rPr lang="tr-TR" dirty="0"/>
              <a:t> </a:t>
            </a:r>
            <a:r>
              <a:rPr lang="tr-TR" dirty="0" err="1"/>
              <a:t>biochemical</a:t>
            </a:r>
            <a:r>
              <a:rPr lang="tr-TR" dirty="0"/>
              <a:t> </a:t>
            </a:r>
            <a:r>
              <a:rPr lang="tr-TR" dirty="0" err="1"/>
              <a:t>properties</a:t>
            </a:r>
            <a:r>
              <a:rPr lang="tr-TR" dirty="0"/>
              <a:t>.</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tr-TR" b="0" dirty="0" err="1">
                <a:solidFill>
                  <a:srgbClr val="374151"/>
                </a:solidFill>
                <a:latin typeface="Arial"/>
                <a:ea typeface="Arial"/>
                <a:cs typeface="Arial"/>
                <a:sym typeface="Arial"/>
              </a:rPr>
              <a:t>Our</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agenda</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begins</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by</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uncovering</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the</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importance</a:t>
            </a:r>
            <a:r>
              <a:rPr lang="tr-TR" b="0" dirty="0">
                <a:solidFill>
                  <a:srgbClr val="374151"/>
                </a:solidFill>
                <a:latin typeface="Arial"/>
                <a:ea typeface="Arial"/>
                <a:cs typeface="Arial"/>
                <a:sym typeface="Arial"/>
              </a:rPr>
              <a:t> of </a:t>
            </a:r>
            <a:r>
              <a:rPr lang="tr-TR" b="0" dirty="0" err="1">
                <a:solidFill>
                  <a:srgbClr val="374151"/>
                </a:solidFill>
                <a:latin typeface="Arial"/>
                <a:ea typeface="Arial"/>
                <a:cs typeface="Arial"/>
                <a:sym typeface="Arial"/>
              </a:rPr>
              <a:t>recombinant</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enzymes</a:t>
            </a:r>
            <a:r>
              <a:rPr lang="tr-TR" b="0" dirty="0">
                <a:solidFill>
                  <a:srgbClr val="374151"/>
                </a:solidFill>
                <a:latin typeface="Arial"/>
                <a:ea typeface="Arial"/>
                <a:cs typeface="Arial"/>
                <a:sym typeface="Arial"/>
              </a:rPr>
              <a:t> in </a:t>
            </a:r>
            <a:r>
              <a:rPr lang="tr-TR" b="0" dirty="0" err="1">
                <a:solidFill>
                  <a:srgbClr val="374151"/>
                </a:solidFill>
                <a:latin typeface="Arial"/>
                <a:ea typeface="Arial"/>
                <a:cs typeface="Arial"/>
                <a:sym typeface="Arial"/>
              </a:rPr>
              <a:t>various</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sectors</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Moving</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forward</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we</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examine</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the</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Molecular</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Cloning</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Steps</a:t>
            </a:r>
            <a:r>
              <a:rPr lang="tr-TR" b="0" dirty="0">
                <a:solidFill>
                  <a:srgbClr val="374151"/>
                </a:solidFill>
                <a:latin typeface="Arial"/>
                <a:ea typeface="Arial"/>
                <a:cs typeface="Arial"/>
                <a:sym typeface="Arial"/>
              </a:rPr>
              <a:t>, a </a:t>
            </a:r>
            <a:r>
              <a:rPr lang="tr-TR" b="0" dirty="0" err="1">
                <a:solidFill>
                  <a:srgbClr val="374151"/>
                </a:solidFill>
                <a:latin typeface="Arial"/>
                <a:ea typeface="Arial"/>
                <a:cs typeface="Arial"/>
                <a:sym typeface="Arial"/>
              </a:rPr>
              <a:t>crucial</a:t>
            </a:r>
            <a:r>
              <a:rPr lang="tr-TR" b="0" dirty="0">
                <a:solidFill>
                  <a:srgbClr val="374151"/>
                </a:solidFill>
                <a:latin typeface="Arial"/>
                <a:ea typeface="Arial"/>
                <a:cs typeface="Arial"/>
                <a:sym typeface="Arial"/>
              </a:rPr>
              <a:t> step </a:t>
            </a:r>
            <a:r>
              <a:rPr lang="tr-TR" b="0" dirty="0" err="1">
                <a:solidFill>
                  <a:srgbClr val="374151"/>
                </a:solidFill>
                <a:latin typeface="Arial"/>
                <a:ea typeface="Arial"/>
                <a:cs typeface="Arial"/>
                <a:sym typeface="Arial"/>
              </a:rPr>
              <a:t>that</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unlocks</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the</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transformative</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potential</a:t>
            </a:r>
            <a:r>
              <a:rPr lang="tr-TR" b="0" dirty="0">
                <a:solidFill>
                  <a:srgbClr val="374151"/>
                </a:solidFill>
                <a:latin typeface="Arial"/>
                <a:ea typeface="Arial"/>
                <a:cs typeface="Arial"/>
                <a:sym typeface="Arial"/>
              </a:rPr>
              <a:t> of </a:t>
            </a:r>
            <a:r>
              <a:rPr lang="tr-TR" b="0" dirty="0" err="1">
                <a:solidFill>
                  <a:srgbClr val="374151"/>
                </a:solidFill>
                <a:latin typeface="Arial"/>
                <a:ea typeface="Arial"/>
                <a:cs typeface="Arial"/>
                <a:sym typeface="Arial"/>
              </a:rPr>
              <a:t>genetic</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modification</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Moving</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up</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the</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production</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line</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we</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explore</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the</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upstream</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process</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laying</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the</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foundation</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for</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successful</a:t>
            </a:r>
            <a:r>
              <a:rPr lang="tr-TR" b="0" dirty="0">
                <a:solidFill>
                  <a:srgbClr val="374151"/>
                </a:solidFill>
                <a:latin typeface="Arial"/>
                <a:ea typeface="Arial"/>
                <a:cs typeface="Arial"/>
                <a:sym typeface="Arial"/>
              </a:rPr>
              <a:t> protein </a:t>
            </a:r>
            <a:r>
              <a:rPr lang="tr-TR" b="0" dirty="0" err="1">
                <a:solidFill>
                  <a:srgbClr val="374151"/>
                </a:solidFill>
                <a:latin typeface="Arial"/>
                <a:ea typeface="Arial"/>
                <a:cs typeface="Arial"/>
                <a:sym typeface="Arial"/>
              </a:rPr>
              <a:t>production</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through</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cell</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culture</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and</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growth</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condition</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optimization</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Moving</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downstream</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we</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witness</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the</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purification</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and</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refinement</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steps</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that</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are</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vital</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to</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meet</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quality</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and</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purity</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standards</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Finally</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our</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journey</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ends</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with</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the</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characterization</a:t>
            </a:r>
            <a:r>
              <a:rPr lang="tr-TR" b="0" dirty="0">
                <a:solidFill>
                  <a:srgbClr val="374151"/>
                </a:solidFill>
                <a:latin typeface="Arial"/>
                <a:ea typeface="Arial"/>
                <a:cs typeface="Arial"/>
                <a:sym typeface="Arial"/>
              </a:rPr>
              <a:t> of </a:t>
            </a:r>
            <a:r>
              <a:rPr lang="tr-TR" b="0" dirty="0" err="1">
                <a:solidFill>
                  <a:srgbClr val="374151"/>
                </a:solidFill>
                <a:latin typeface="Arial"/>
                <a:ea typeface="Arial"/>
                <a:cs typeface="Arial"/>
                <a:sym typeface="Arial"/>
              </a:rPr>
              <a:t>the</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produced</a:t>
            </a:r>
            <a:r>
              <a:rPr lang="tr-TR" b="0" dirty="0">
                <a:solidFill>
                  <a:srgbClr val="374151"/>
                </a:solidFill>
                <a:latin typeface="Arial"/>
                <a:ea typeface="Arial"/>
                <a:cs typeface="Arial"/>
                <a:sym typeface="Arial"/>
              </a:rPr>
              <a:t> protein, </a:t>
            </a:r>
            <a:r>
              <a:rPr lang="tr-TR" b="0" dirty="0" err="1">
                <a:solidFill>
                  <a:srgbClr val="374151"/>
                </a:solidFill>
                <a:latin typeface="Arial"/>
                <a:ea typeface="Arial"/>
                <a:cs typeface="Arial"/>
                <a:sym typeface="Arial"/>
              </a:rPr>
              <a:t>emphasizing</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the</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importance</a:t>
            </a:r>
            <a:r>
              <a:rPr lang="tr-TR" b="0" dirty="0">
                <a:solidFill>
                  <a:srgbClr val="374151"/>
                </a:solidFill>
                <a:latin typeface="Arial"/>
                <a:ea typeface="Arial"/>
                <a:cs typeface="Arial"/>
                <a:sym typeface="Arial"/>
              </a:rPr>
              <a:t> of </a:t>
            </a:r>
            <a:r>
              <a:rPr lang="tr-TR" b="0" dirty="0" err="1">
                <a:solidFill>
                  <a:srgbClr val="374151"/>
                </a:solidFill>
                <a:latin typeface="Arial"/>
                <a:ea typeface="Arial"/>
                <a:cs typeface="Arial"/>
                <a:sym typeface="Arial"/>
              </a:rPr>
              <a:t>understanding</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its</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structure</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function</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and</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behavior</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to</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assess</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its</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efficacy</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and</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potential</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applications</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This</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exploration</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offers</a:t>
            </a:r>
            <a:r>
              <a:rPr lang="tr-TR" b="0" dirty="0">
                <a:solidFill>
                  <a:srgbClr val="374151"/>
                </a:solidFill>
                <a:latin typeface="Arial"/>
                <a:ea typeface="Arial"/>
                <a:cs typeface="Arial"/>
                <a:sym typeface="Arial"/>
              </a:rPr>
              <a:t> a </a:t>
            </a:r>
            <a:r>
              <a:rPr lang="tr-TR" b="0" dirty="0" err="1">
                <a:solidFill>
                  <a:srgbClr val="374151"/>
                </a:solidFill>
                <a:latin typeface="Arial"/>
                <a:ea typeface="Arial"/>
                <a:cs typeface="Arial"/>
                <a:sym typeface="Arial"/>
              </a:rPr>
              <a:t>glimpse</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into</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the</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multifaceted</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world</a:t>
            </a:r>
            <a:r>
              <a:rPr lang="tr-TR" b="0" dirty="0">
                <a:solidFill>
                  <a:srgbClr val="374151"/>
                </a:solidFill>
                <a:latin typeface="Arial"/>
                <a:ea typeface="Arial"/>
                <a:cs typeface="Arial"/>
                <a:sym typeface="Arial"/>
              </a:rPr>
              <a:t> of </a:t>
            </a:r>
            <a:r>
              <a:rPr lang="tr-TR" b="0" dirty="0" err="1">
                <a:solidFill>
                  <a:srgbClr val="374151"/>
                </a:solidFill>
                <a:latin typeface="Arial"/>
                <a:ea typeface="Arial"/>
                <a:cs typeface="Arial"/>
                <a:sym typeface="Arial"/>
              </a:rPr>
              <a:t>recombinant</a:t>
            </a:r>
            <a:r>
              <a:rPr lang="tr-TR" b="0" dirty="0">
                <a:solidFill>
                  <a:srgbClr val="374151"/>
                </a:solidFill>
                <a:latin typeface="Arial"/>
                <a:ea typeface="Arial"/>
                <a:cs typeface="Arial"/>
                <a:sym typeface="Arial"/>
              </a:rPr>
              <a:t> protein </a:t>
            </a:r>
            <a:r>
              <a:rPr lang="tr-TR" b="0" dirty="0" err="1">
                <a:solidFill>
                  <a:srgbClr val="374151"/>
                </a:solidFill>
                <a:latin typeface="Arial"/>
                <a:ea typeface="Arial"/>
                <a:cs typeface="Arial"/>
                <a:sym typeface="Arial"/>
              </a:rPr>
              <a:t>production</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inviting</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you</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to</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appreciate</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the</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importance</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and</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limitless</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potential</a:t>
            </a:r>
            <a:r>
              <a:rPr lang="tr-TR" b="0" dirty="0">
                <a:solidFill>
                  <a:srgbClr val="374151"/>
                </a:solidFill>
                <a:latin typeface="Arial"/>
                <a:ea typeface="Arial"/>
                <a:cs typeface="Arial"/>
                <a:sym typeface="Arial"/>
              </a:rPr>
              <a:t> of </a:t>
            </a:r>
            <a:r>
              <a:rPr lang="tr-TR" b="0" dirty="0" err="1">
                <a:solidFill>
                  <a:srgbClr val="374151"/>
                </a:solidFill>
                <a:latin typeface="Arial"/>
                <a:ea typeface="Arial"/>
                <a:cs typeface="Arial"/>
                <a:sym typeface="Arial"/>
              </a:rPr>
              <a:t>this</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dynamic</a:t>
            </a:r>
            <a:r>
              <a:rPr lang="tr-TR" b="0" dirty="0">
                <a:solidFill>
                  <a:srgbClr val="374151"/>
                </a:solidFill>
                <a:latin typeface="Arial"/>
                <a:ea typeface="Arial"/>
                <a:cs typeface="Arial"/>
                <a:sym typeface="Arial"/>
              </a:rPr>
              <a:t> </a:t>
            </a:r>
            <a:r>
              <a:rPr lang="tr-TR" b="0" dirty="0" err="1">
                <a:solidFill>
                  <a:srgbClr val="374151"/>
                </a:solidFill>
                <a:latin typeface="Arial"/>
                <a:ea typeface="Arial"/>
                <a:cs typeface="Arial"/>
                <a:sym typeface="Arial"/>
              </a:rPr>
              <a:t>field</a:t>
            </a:r>
            <a:r>
              <a:rPr lang="tr-TR" b="0" dirty="0">
                <a:solidFill>
                  <a:srgbClr val="374151"/>
                </a:solidFill>
                <a:latin typeface="Arial"/>
                <a:ea typeface="Arial"/>
                <a:cs typeface="Arial"/>
                <a:sym typeface="Arial"/>
              </a:rPr>
              <a:t>.</a:t>
            </a:r>
            <a:endParaRPr lang="tr-TR" b="0" dirty="0"/>
          </a:p>
        </p:txBody>
      </p:sp>
      <p:sp>
        <p:nvSpPr>
          <p:cNvPr id="4" name="Slayt Numarası Yer Tutucusu 3"/>
          <p:cNvSpPr>
            <a:spLocks noGrp="1"/>
          </p:cNvSpPr>
          <p:nvPr>
            <p:ph type="sldNum" sz="quarter" idx="5"/>
          </p:nvPr>
        </p:nvSpPr>
        <p:spPr/>
        <p:txBody>
          <a:bodyPr/>
          <a:lstStyle/>
          <a:p>
            <a:pPr>
              <a:defRPr/>
            </a:pPr>
            <a:fld id="{244832FF-F025-2D47-9A5A-6ADF3BF3F9CD}" type="slidenum">
              <a:rPr lang="tr-TR" smtClean="0"/>
              <a:pPr>
                <a:defRPr/>
              </a:pPr>
              <a:t>3</a:t>
            </a:fld>
            <a:endParaRPr lang="tr-TR"/>
          </a:p>
        </p:txBody>
      </p:sp>
    </p:spTree>
    <p:extLst>
      <p:ext uri="{BB962C8B-B14F-4D97-AF65-F5344CB8AC3E}">
        <p14:creationId xmlns:p14="http://schemas.microsoft.com/office/powerpoint/2010/main" val="2752623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dirty="0">
                <a:solidFill>
                  <a:srgbClr val="374151"/>
                </a:solidFill>
                <a:latin typeface="Roboto"/>
                <a:ea typeface="Roboto"/>
                <a:cs typeface="Roboto"/>
                <a:sym typeface="Roboto"/>
              </a:rPr>
              <a:t>SDS-PAGE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Western </a:t>
            </a:r>
            <a:r>
              <a:rPr lang="tr-TR" dirty="0" err="1">
                <a:solidFill>
                  <a:srgbClr val="374151"/>
                </a:solidFill>
                <a:latin typeface="Roboto"/>
                <a:ea typeface="Roboto"/>
                <a:cs typeface="Roboto"/>
                <a:sym typeface="Roboto"/>
              </a:rPr>
              <a:t>Blotting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crucial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methods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characterizing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Protein </a:t>
            </a:r>
            <a:r>
              <a:rPr lang="tr-TR" dirty="0" err="1">
                <a:solidFill>
                  <a:srgbClr val="374151"/>
                </a:solidFill>
                <a:latin typeface="Roboto"/>
                <a:ea typeface="Roboto"/>
                <a:cs typeface="Roboto"/>
                <a:sym typeface="Roboto"/>
              </a:rPr>
              <a:t>Production</a:t>
            </a:r>
            <a:r>
              <a:rPr lang="tr-TR" dirty="0">
                <a:solidFill>
                  <a:srgbClr val="374151"/>
                </a:solidFill>
                <a:latin typeface="Roboto"/>
                <a:ea typeface="Roboto"/>
                <a:cs typeface="Roboto"/>
                <a:sym typeface="Roboto"/>
              </a:rPr>
              <a:t> (RPP). A </a:t>
            </a:r>
            <a:r>
              <a:rPr lang="tr-TR" dirty="0" err="1">
                <a:solidFill>
                  <a:srgbClr val="374151"/>
                </a:solidFill>
                <a:latin typeface="Roboto"/>
                <a:ea typeface="Roboto"/>
                <a:cs typeface="Roboto"/>
                <a:sym typeface="Roboto"/>
              </a:rPr>
              <a:t>cornerstone</a:t>
            </a:r>
            <a:r>
              <a:rPr lang="tr-TR" dirty="0">
                <a:solidFill>
                  <a:srgbClr val="374151"/>
                </a:solidFill>
                <a:latin typeface="Roboto"/>
                <a:ea typeface="Roboto"/>
                <a:cs typeface="Roboto"/>
                <a:sym typeface="Roboto"/>
              </a:rPr>
              <a:t> in protein </a:t>
            </a:r>
            <a:r>
              <a:rPr lang="tr-TR" dirty="0" err="1">
                <a:solidFill>
                  <a:srgbClr val="374151"/>
                </a:solidFill>
                <a:latin typeface="Roboto"/>
                <a:ea typeface="Roboto"/>
                <a:cs typeface="Roboto"/>
                <a:sym typeface="Roboto"/>
              </a:rPr>
              <a:t>production</a:t>
            </a:r>
            <a:r>
              <a:rPr lang="tr-TR" dirty="0">
                <a:solidFill>
                  <a:srgbClr val="374151"/>
                </a:solidFill>
                <a:latin typeface="Roboto"/>
                <a:ea typeface="Roboto"/>
                <a:cs typeface="Roboto"/>
                <a:sym typeface="Roboto"/>
              </a:rPr>
              <a:t>, SDS-PAGE </a:t>
            </a:r>
            <a:r>
              <a:rPr lang="tr-TR" dirty="0" err="1">
                <a:solidFill>
                  <a:srgbClr val="374151"/>
                </a:solidFill>
                <a:latin typeface="Roboto"/>
                <a:ea typeface="Roboto"/>
                <a:cs typeface="Roboto"/>
                <a:sym typeface="Roboto"/>
              </a:rPr>
              <a:t>separates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proteins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by</a:t>
            </a:r>
            <a:r>
              <a:rPr lang="tr-TR" dirty="0">
                <a:solidFill>
                  <a:srgbClr val="374151"/>
                </a:solidFill>
                <a:latin typeface="Roboto"/>
                <a:ea typeface="Roboto"/>
                <a:cs typeface="Roboto"/>
                <a:sym typeface="Roboto"/>
              </a:rPr>
              <a:t> size, </a:t>
            </a:r>
            <a:r>
              <a:rPr lang="tr-TR" dirty="0" err="1">
                <a:solidFill>
                  <a:srgbClr val="374151"/>
                </a:solidFill>
                <a:latin typeface="Roboto"/>
                <a:ea typeface="Roboto"/>
                <a:cs typeface="Roboto"/>
                <a:sym typeface="Roboto"/>
              </a:rPr>
              <a:t>confirming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purity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molecular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weight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through</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distinct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bands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observed</a:t>
            </a:r>
            <a:r>
              <a:rPr lang="tr-TR" dirty="0">
                <a:solidFill>
                  <a:srgbClr val="374151"/>
                </a:solidFill>
                <a:latin typeface="Roboto"/>
                <a:ea typeface="Roboto"/>
                <a:cs typeface="Roboto"/>
                <a:sym typeface="Roboto"/>
              </a:rPr>
              <a:t> on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gel. </a:t>
            </a:r>
            <a:r>
              <a:rPr lang="tr-TR" dirty="0" err="1">
                <a:solidFill>
                  <a:srgbClr val="374151"/>
                </a:solidFill>
                <a:latin typeface="Roboto"/>
                <a:ea typeface="Roboto"/>
                <a:cs typeface="Roboto"/>
                <a:sym typeface="Roboto"/>
              </a:rPr>
              <a:t>Complementary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this</a:t>
            </a:r>
            <a:r>
              <a:rPr lang="tr-TR" dirty="0">
                <a:solidFill>
                  <a:srgbClr val="374151"/>
                </a:solidFill>
                <a:latin typeface="Roboto"/>
                <a:ea typeface="Roboto"/>
                <a:cs typeface="Roboto"/>
                <a:sym typeface="Roboto"/>
              </a:rPr>
              <a:t>, Western </a:t>
            </a:r>
            <a:r>
              <a:rPr lang="tr-TR" dirty="0" err="1">
                <a:solidFill>
                  <a:srgbClr val="374151"/>
                </a:solidFill>
                <a:latin typeface="Roboto"/>
                <a:ea typeface="Roboto"/>
                <a:cs typeface="Roboto"/>
                <a:sym typeface="Roboto"/>
              </a:rPr>
              <a:t>Blotting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detects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quantifies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specific</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proteins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confirming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presence of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target</a:t>
            </a:r>
            <a:r>
              <a:rPr lang="tr-TR" dirty="0">
                <a:solidFill>
                  <a:srgbClr val="374151"/>
                </a:solidFill>
                <a:latin typeface="Roboto"/>
                <a:ea typeface="Roboto"/>
                <a:cs typeface="Roboto"/>
                <a:sym typeface="Roboto"/>
              </a:rPr>
              <a:t> protein. </a:t>
            </a:r>
            <a:r>
              <a:rPr lang="tr-TR" dirty="0" err="1">
                <a:solidFill>
                  <a:srgbClr val="374151"/>
                </a:solidFill>
                <a:latin typeface="Roboto"/>
                <a:ea typeface="Roboto"/>
                <a:cs typeface="Roboto"/>
                <a:sym typeface="Roboto"/>
              </a:rPr>
              <a:t>After</a:t>
            </a:r>
            <a:r>
              <a:rPr lang="tr-TR" dirty="0">
                <a:solidFill>
                  <a:srgbClr val="374151"/>
                </a:solidFill>
                <a:latin typeface="Roboto"/>
                <a:ea typeface="Roboto"/>
                <a:cs typeface="Roboto"/>
                <a:sym typeface="Roboto"/>
              </a:rPr>
              <a:t> SDS-PAGE, </a:t>
            </a:r>
            <a:r>
              <a:rPr lang="tr-TR" dirty="0" err="1">
                <a:solidFill>
                  <a:srgbClr val="374151"/>
                </a:solidFill>
                <a:latin typeface="Roboto"/>
                <a:ea typeface="Roboto"/>
                <a:cs typeface="Roboto"/>
                <a:sym typeface="Roboto"/>
              </a:rPr>
              <a:t>proteins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transferred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 </a:t>
            </a:r>
            <a:r>
              <a:rPr lang="tr-TR" dirty="0" err="1">
                <a:solidFill>
                  <a:srgbClr val="374151"/>
                </a:solidFill>
                <a:latin typeface="Roboto"/>
                <a:ea typeface="Roboto"/>
                <a:cs typeface="Roboto"/>
                <a:sym typeface="Roboto"/>
              </a:rPr>
              <a:t>membrane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where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antibodies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bind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protein of </a:t>
            </a:r>
            <a:r>
              <a:rPr lang="tr-TR" dirty="0" err="1">
                <a:solidFill>
                  <a:srgbClr val="374151"/>
                </a:solidFill>
                <a:latin typeface="Roboto"/>
                <a:ea typeface="Roboto"/>
                <a:cs typeface="Roboto"/>
                <a:sym typeface="Roboto"/>
              </a:rPr>
              <a:t>interest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visually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confirming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successful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expression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purification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Collectively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these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techniques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play</a:t>
            </a:r>
            <a:r>
              <a:rPr lang="tr-TR" dirty="0">
                <a:solidFill>
                  <a:srgbClr val="374151"/>
                </a:solidFill>
                <a:latin typeface="Roboto"/>
                <a:ea typeface="Roboto"/>
                <a:cs typeface="Roboto"/>
                <a:sym typeface="Roboto"/>
              </a:rPr>
              <a:t> a </a:t>
            </a:r>
            <a:r>
              <a:rPr lang="tr-TR" dirty="0" err="1">
                <a:solidFill>
                  <a:srgbClr val="374151"/>
                </a:solidFill>
                <a:latin typeface="Roboto"/>
                <a:ea typeface="Roboto"/>
                <a:cs typeface="Roboto"/>
                <a:sym typeface="Roboto"/>
              </a:rPr>
              <a:t>crucial</a:t>
            </a:r>
            <a:r>
              <a:rPr lang="tr-TR" dirty="0">
                <a:solidFill>
                  <a:srgbClr val="374151"/>
                </a:solidFill>
                <a:latin typeface="Roboto"/>
                <a:ea typeface="Roboto"/>
                <a:cs typeface="Roboto"/>
                <a:sym typeface="Roboto"/>
              </a:rPr>
              <a:t> role in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success</a:t>
            </a:r>
            <a:r>
              <a:rPr lang="tr-TR" dirty="0">
                <a:solidFill>
                  <a:srgbClr val="374151"/>
                </a:solidFill>
                <a:latin typeface="Roboto"/>
                <a:ea typeface="Roboto"/>
                <a:cs typeface="Roboto"/>
                <a:sym typeface="Roboto"/>
              </a:rPr>
              <a:t> of protein </a:t>
            </a:r>
            <a:r>
              <a:rPr lang="tr-TR" dirty="0" err="1">
                <a:solidFill>
                  <a:srgbClr val="374151"/>
                </a:solidFill>
                <a:latin typeface="Roboto"/>
                <a:ea typeface="Roboto"/>
                <a:cs typeface="Roboto"/>
                <a:sym typeface="Roboto"/>
              </a:rPr>
              <a:t>production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efforts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ensuring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purity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integrity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presence of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proteins</a:t>
            </a:r>
            <a:r>
              <a:rPr lang="tr-TR" dirty="0">
                <a:solidFill>
                  <a:srgbClr val="374151"/>
                </a:solidFill>
                <a:latin typeface="Roboto"/>
                <a:ea typeface="Roboto"/>
                <a:cs typeface="Roboto"/>
                <a:sym typeface="Roboto"/>
              </a:rPr>
              <a:t>.</a:t>
            </a:r>
            <a:endParaRPr dirty="0"/>
          </a:p>
        </p:txBody>
      </p:sp>
      <p:sp>
        <p:nvSpPr>
          <p:cNvPr id="332" name="Google Shape;33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a15c6920ba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2a15c6920ba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tr-TR" dirty="0" err="1">
                <a:solidFill>
                  <a:srgbClr val="374151"/>
                </a:solidFill>
                <a:latin typeface="Roboto"/>
                <a:ea typeface="Roboto"/>
                <a:cs typeface="Roboto"/>
                <a:sym typeface="Roboto"/>
              </a:rPr>
              <a:t>Spectrophotometry</a:t>
            </a:r>
            <a:r>
              <a:rPr lang="tr-TR" dirty="0">
                <a:solidFill>
                  <a:srgbClr val="374151"/>
                </a:solidFill>
                <a:latin typeface="Roboto"/>
                <a:ea typeface="Roboto"/>
                <a:cs typeface="Roboto"/>
                <a:sym typeface="Roboto"/>
              </a:rPr>
              <a:t> is a </a:t>
            </a:r>
            <a:r>
              <a:rPr lang="tr-TR" dirty="0" err="1">
                <a:solidFill>
                  <a:srgbClr val="374151"/>
                </a:solidFill>
                <a:latin typeface="Roboto"/>
                <a:ea typeface="Roboto"/>
                <a:cs typeface="Roboto"/>
                <a:sym typeface="Roboto"/>
              </a:rPr>
              <a:t>valuable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tool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enzyme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characterization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different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assays</a:t>
            </a:r>
            <a:r>
              <a:rPr lang="tr-TR" dirty="0">
                <a:solidFill>
                  <a:srgbClr val="374151"/>
                </a:solidFill>
                <a:latin typeface="Roboto"/>
                <a:ea typeface="Roboto"/>
                <a:cs typeface="Roboto"/>
                <a:sym typeface="Roboto"/>
              </a:rPr>
              <a:t> can be </a:t>
            </a:r>
            <a:r>
              <a:rPr lang="tr-TR" dirty="0" err="1">
                <a:solidFill>
                  <a:srgbClr val="374151"/>
                </a:solidFill>
                <a:latin typeface="Roboto"/>
                <a:ea typeface="Roboto"/>
                <a:cs typeface="Roboto"/>
                <a:sym typeface="Roboto"/>
              </a:rPr>
              <a:t>performed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investigate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different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aspects</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enzyme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behavior</a:t>
            </a:r>
            <a:r>
              <a:rPr lang="tr-TR" dirty="0">
                <a:solidFill>
                  <a:srgbClr val="374151"/>
                </a:solidFill>
                <a:latin typeface="Roboto"/>
                <a:ea typeface="Roboto"/>
                <a:cs typeface="Roboto"/>
                <a:sym typeface="Roboto"/>
              </a:rPr>
              <a:t>.</a:t>
            </a:r>
          </a:p>
          <a:p>
            <a:pPr marL="0" lvl="0" indent="0" algn="l" rtl="0">
              <a:spcBef>
                <a:spcPts val="0"/>
              </a:spcBef>
              <a:spcAft>
                <a:spcPts val="0"/>
              </a:spcAft>
              <a:buClr>
                <a:schemeClr val="dk1"/>
              </a:buClr>
              <a:buSzPts val="1200"/>
              <a:buFont typeface="Calibri"/>
              <a:buNone/>
            </a:pPr>
            <a:r>
              <a:rPr lang="tr-TR" dirty="0" err="1">
                <a:solidFill>
                  <a:srgbClr val="374151"/>
                </a:solidFill>
                <a:latin typeface="Roboto"/>
                <a:ea typeface="Roboto"/>
                <a:cs typeface="Roboto"/>
                <a:sym typeface="Roboto"/>
              </a:rPr>
              <a:t>Enzyme</a:t>
            </a:r>
            <a:r>
              <a:rPr lang="tr-TR" dirty="0">
                <a:solidFill>
                  <a:srgbClr val="374151"/>
                </a:solidFill>
                <a:latin typeface="Roboto"/>
                <a:ea typeface="Roboto"/>
                <a:cs typeface="Roboto"/>
                <a:sym typeface="Roboto"/>
              </a:rPr>
              <a:t> Activity Analysis </a:t>
            </a:r>
            <a:r>
              <a:rPr lang="tr-TR" dirty="0" err="1">
                <a:solidFill>
                  <a:srgbClr val="374151"/>
                </a:solidFill>
                <a:latin typeface="Roboto"/>
                <a:ea typeface="Roboto"/>
                <a:cs typeface="Roboto"/>
                <a:sym typeface="Roboto"/>
              </a:rPr>
              <a:t>measures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enzyme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activity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monitoring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substrate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concentration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product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formation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over</a:t>
            </a:r>
            <a:r>
              <a:rPr lang="tr-TR" dirty="0">
                <a:solidFill>
                  <a:srgbClr val="374151"/>
                </a:solidFill>
                <a:latin typeface="Roboto"/>
                <a:ea typeface="Roboto"/>
                <a:cs typeface="Roboto"/>
                <a:sym typeface="Roboto"/>
              </a:rPr>
              <a:t> time.</a:t>
            </a:r>
          </a:p>
          <a:p>
            <a:pPr marL="0" lvl="0" indent="0" algn="l" rtl="0">
              <a:spcBef>
                <a:spcPts val="0"/>
              </a:spcBef>
              <a:spcAft>
                <a:spcPts val="0"/>
              </a:spcAft>
              <a:buClr>
                <a:schemeClr val="dk1"/>
              </a:buClr>
              <a:buSzPts val="1200"/>
              <a:buFont typeface="Calibri"/>
              <a:buNone/>
            </a:pPr>
            <a:r>
              <a:rPr lang="tr-TR" dirty="0" err="1">
                <a:solidFill>
                  <a:srgbClr val="374151"/>
                </a:solidFill>
                <a:latin typeface="Roboto"/>
                <a:ea typeface="Roboto"/>
                <a:cs typeface="Roboto"/>
                <a:sym typeface="Roboto"/>
              </a:rPr>
              <a:t>Kinetic</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experiments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such</a:t>
            </a:r>
            <a:r>
              <a:rPr lang="tr-TR" dirty="0">
                <a:solidFill>
                  <a:srgbClr val="374151"/>
                </a:solidFill>
                <a:latin typeface="Roboto"/>
                <a:ea typeface="Roboto"/>
                <a:cs typeface="Roboto"/>
                <a:sym typeface="Roboto"/>
              </a:rPr>
              <a:t> as </a:t>
            </a:r>
            <a:r>
              <a:rPr lang="tr-TR" dirty="0" err="1">
                <a:solidFill>
                  <a:srgbClr val="374151"/>
                </a:solidFill>
                <a:latin typeface="Roboto"/>
                <a:ea typeface="Roboto"/>
                <a:cs typeface="Roboto"/>
                <a:sym typeface="Roboto"/>
              </a:rPr>
              <a:t>determination</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Michaelis-Menten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constants</a:t>
            </a:r>
            <a:r>
              <a:rPr lang="tr-TR" dirty="0">
                <a:solidFill>
                  <a:srgbClr val="374151"/>
                </a:solidFill>
                <a:latin typeface="Roboto"/>
                <a:ea typeface="Roboto"/>
                <a:cs typeface="Roboto"/>
                <a:sym typeface="Roboto"/>
              </a:rPr>
              <a:t> (Km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Vmax</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provide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information</a:t>
            </a:r>
            <a:r>
              <a:rPr lang="tr-TR" dirty="0">
                <a:solidFill>
                  <a:srgbClr val="374151"/>
                </a:solidFill>
                <a:latin typeface="Roboto"/>
                <a:ea typeface="Roboto"/>
                <a:cs typeface="Roboto"/>
                <a:sym typeface="Roboto"/>
              </a:rPr>
              <a:t> on </a:t>
            </a:r>
            <a:r>
              <a:rPr lang="tr-TR" dirty="0" err="1">
                <a:solidFill>
                  <a:srgbClr val="374151"/>
                </a:solidFill>
                <a:latin typeface="Roboto"/>
                <a:ea typeface="Roboto"/>
                <a:cs typeface="Roboto"/>
                <a:sym typeface="Roboto"/>
              </a:rPr>
              <a:t>substrate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affinity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catalytic</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efficiency</a:t>
            </a:r>
            <a:r>
              <a:rPr lang="tr-TR" dirty="0">
                <a:solidFill>
                  <a:srgbClr val="374151"/>
                </a:solidFill>
                <a:latin typeface="Roboto"/>
                <a:ea typeface="Roboto"/>
                <a:cs typeface="Roboto"/>
                <a:sym typeface="Roboto"/>
              </a:rPr>
              <a:t>.</a:t>
            </a:r>
          </a:p>
          <a:p>
            <a:pPr marL="0" lvl="0" indent="0" algn="l" rtl="0">
              <a:spcBef>
                <a:spcPts val="0"/>
              </a:spcBef>
              <a:spcAft>
                <a:spcPts val="0"/>
              </a:spcAft>
              <a:buClr>
                <a:schemeClr val="dk1"/>
              </a:buClr>
              <a:buSzPts val="1200"/>
              <a:buFont typeface="Calibri"/>
              <a:buNone/>
            </a:pPr>
            <a:r>
              <a:rPr lang="tr-TR" dirty="0">
                <a:solidFill>
                  <a:srgbClr val="374151"/>
                </a:solidFill>
                <a:latin typeface="Roboto"/>
                <a:ea typeface="Roboto"/>
                <a:cs typeface="Roboto"/>
                <a:sym typeface="Roboto"/>
              </a:rPr>
              <a:t>pH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Temperature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Optimization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experiments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reveal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optimal </a:t>
            </a:r>
            <a:r>
              <a:rPr lang="tr-TR" dirty="0" err="1">
                <a:solidFill>
                  <a:srgbClr val="374151"/>
                </a:solidFill>
                <a:latin typeface="Roboto"/>
                <a:ea typeface="Roboto"/>
                <a:cs typeface="Roboto"/>
                <a:sym typeface="Roboto"/>
              </a:rPr>
              <a:t>conditions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enzyme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activity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evaluate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stability</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different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environments</a:t>
            </a:r>
            <a:r>
              <a:rPr lang="tr-TR" dirty="0">
                <a:solidFill>
                  <a:srgbClr val="374151"/>
                </a:solidFill>
                <a:latin typeface="Roboto"/>
                <a:ea typeface="Roboto"/>
                <a:cs typeface="Roboto"/>
                <a:sym typeface="Roboto"/>
              </a:rPr>
              <a:t>.</a:t>
            </a:r>
          </a:p>
          <a:p>
            <a:pPr marL="0" lvl="0" indent="0" algn="l" rtl="0">
              <a:spcBef>
                <a:spcPts val="0"/>
              </a:spcBef>
              <a:spcAft>
                <a:spcPts val="0"/>
              </a:spcAft>
              <a:buClr>
                <a:schemeClr val="dk1"/>
              </a:buClr>
              <a:buSzPts val="1200"/>
              <a:buFont typeface="Calibri"/>
              <a:buNone/>
            </a:pPr>
            <a:r>
              <a:rPr lang="tr-TR" dirty="0" err="1">
                <a:solidFill>
                  <a:srgbClr val="374151"/>
                </a:solidFill>
                <a:latin typeface="Roboto"/>
                <a:ea typeface="Roboto"/>
                <a:cs typeface="Roboto"/>
                <a:sym typeface="Roboto"/>
              </a:rPr>
              <a:t>Stability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experiments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include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thermal</a:t>
            </a:r>
            <a:r>
              <a:rPr lang="tr-TR" dirty="0">
                <a:solidFill>
                  <a:srgbClr val="374151"/>
                </a:solidFill>
                <a:latin typeface="Roboto"/>
                <a:ea typeface="Roboto"/>
                <a:cs typeface="Roboto"/>
                <a:sym typeface="Roboto"/>
              </a:rPr>
              <a:t>, pH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chemical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stability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tests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help</a:t>
            </a:r>
            <a:r>
              <a:rPr lang="tr-TR" dirty="0">
                <a:solidFill>
                  <a:srgbClr val="374151"/>
                </a:solidFill>
                <a:latin typeface="Roboto"/>
                <a:ea typeface="Roboto"/>
                <a:cs typeface="Roboto"/>
                <a:sym typeface="Roboto"/>
              </a:rPr>
              <a:t> optimize </a:t>
            </a:r>
            <a:r>
              <a:rPr lang="tr-TR" dirty="0" err="1">
                <a:solidFill>
                  <a:srgbClr val="374151"/>
                </a:solidFill>
                <a:latin typeface="Roboto"/>
                <a:ea typeface="Roboto"/>
                <a:cs typeface="Roboto"/>
                <a:sym typeface="Roboto"/>
              </a:rPr>
              <a:t>storage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handling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conditions</a:t>
            </a:r>
            <a:r>
              <a:rPr lang="tr-TR" dirty="0">
                <a:solidFill>
                  <a:srgbClr val="374151"/>
                </a:solidFill>
                <a:latin typeface="Roboto"/>
                <a:ea typeface="Roboto"/>
                <a:cs typeface="Roboto"/>
                <a:sym typeface="Roboto"/>
              </a:rPr>
              <a:t>.</a:t>
            </a:r>
          </a:p>
          <a:p>
            <a:pPr marL="0" lvl="0" indent="0" algn="l" rtl="0">
              <a:spcBef>
                <a:spcPts val="0"/>
              </a:spcBef>
              <a:spcAft>
                <a:spcPts val="0"/>
              </a:spcAft>
              <a:buClr>
                <a:schemeClr val="dk1"/>
              </a:buClr>
              <a:buSzPts val="1200"/>
              <a:buFont typeface="Calibri"/>
              <a:buNone/>
            </a:pPr>
            <a:r>
              <a:rPr lang="tr-TR" dirty="0" err="1">
                <a:solidFill>
                  <a:srgbClr val="374151"/>
                </a:solidFill>
                <a:latin typeface="Roboto"/>
                <a:ea typeface="Roboto"/>
                <a:cs typeface="Roboto"/>
                <a:sym typeface="Roboto"/>
              </a:rPr>
              <a:t>Inhibition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Studies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evaluate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effect</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inhibitors</a:t>
            </a:r>
            <a:r>
              <a:rPr lang="tr-TR" dirty="0">
                <a:solidFill>
                  <a:srgbClr val="374151"/>
                </a:solidFill>
                <a:latin typeface="Roboto"/>
                <a:ea typeface="Roboto"/>
                <a:cs typeface="Roboto"/>
                <a:sym typeface="Roboto"/>
              </a:rPr>
              <a:t> on </a:t>
            </a:r>
            <a:r>
              <a:rPr lang="tr-TR" dirty="0" err="1">
                <a:solidFill>
                  <a:srgbClr val="374151"/>
                </a:solidFill>
                <a:latin typeface="Roboto"/>
                <a:ea typeface="Roboto"/>
                <a:cs typeface="Roboto"/>
                <a:sym typeface="Roboto"/>
              </a:rPr>
              <a:t>enzyme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activity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distinguishing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between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competitive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uncompetitive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competitive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inhibition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These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spectrophotometric</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assays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contribute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 </a:t>
            </a:r>
            <a:r>
              <a:rPr lang="tr-TR" dirty="0" err="1">
                <a:solidFill>
                  <a:srgbClr val="374151"/>
                </a:solidFill>
                <a:latin typeface="Roboto"/>
                <a:ea typeface="Roboto"/>
                <a:cs typeface="Roboto"/>
                <a:sym typeface="Roboto"/>
              </a:rPr>
              <a:t>comprehensive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understanding</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enzyme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properties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behavior</a:t>
            </a:r>
            <a:r>
              <a:rPr lang="tr-TR" dirty="0">
                <a:solidFill>
                  <a:srgbClr val="374151"/>
                </a:solidFill>
                <a:latin typeface="Roboto"/>
                <a:ea typeface="Roboto"/>
                <a:cs typeface="Roboto"/>
                <a:sym typeface="Roboto"/>
              </a:rPr>
              <a:t>.</a:t>
            </a:r>
            <a:endParaRPr sz="1400" dirty="0">
              <a:latin typeface="Times New Roman"/>
              <a:ea typeface="Times New Roman"/>
              <a:cs typeface="Times New Roman"/>
              <a:sym typeface="Times New Roman"/>
            </a:endParaRPr>
          </a:p>
        </p:txBody>
      </p:sp>
      <p:sp>
        <p:nvSpPr>
          <p:cNvPr id="339" name="Google Shape;339;g2a15c6920ba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tr-TR"/>
              <a:t>31</a:t>
            </a:fld>
            <a:endParaRPr/>
          </a:p>
        </p:txBody>
      </p:sp>
    </p:spTree>
    <p:extLst>
      <p:ext uri="{BB962C8B-B14F-4D97-AF65-F5344CB8AC3E}">
        <p14:creationId xmlns:p14="http://schemas.microsoft.com/office/powerpoint/2010/main" val="3752772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dirty="0" err="1">
                <a:solidFill>
                  <a:srgbClr val="374151"/>
                </a:solidFill>
                <a:latin typeface="Roboto"/>
                <a:ea typeface="Roboto"/>
                <a:cs typeface="Roboto"/>
                <a:sym typeface="Roboto"/>
              </a:rPr>
              <a:t>Chromatographic</a:t>
            </a:r>
            <a:r>
              <a:rPr lang="tr-TR" dirty="0">
                <a:solidFill>
                  <a:srgbClr val="374151"/>
                </a:solidFill>
                <a:latin typeface="Roboto"/>
                <a:ea typeface="Roboto"/>
                <a:cs typeface="Roboto"/>
                <a:sym typeface="Roboto"/>
              </a:rPr>
              <a:t> Analysis, </a:t>
            </a:r>
            <a:r>
              <a:rPr lang="tr-TR" dirty="0" err="1">
                <a:solidFill>
                  <a:srgbClr val="374151"/>
                </a:solidFill>
                <a:latin typeface="Roboto"/>
                <a:ea typeface="Roboto"/>
                <a:cs typeface="Roboto"/>
                <a:sym typeface="Roboto"/>
              </a:rPr>
              <a:t>particularly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Intact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Mass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Peptide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Mapping</a:t>
            </a:r>
            <a:r>
              <a:rPr lang="tr-TR" dirty="0">
                <a:solidFill>
                  <a:srgbClr val="374151"/>
                </a:solidFill>
                <a:latin typeface="Roboto"/>
                <a:ea typeface="Roboto"/>
                <a:cs typeface="Roboto"/>
                <a:sym typeface="Roboto"/>
              </a:rPr>
              <a:t>, is a </a:t>
            </a:r>
            <a:r>
              <a:rPr lang="tr-TR" dirty="0" err="1">
                <a:solidFill>
                  <a:srgbClr val="374151"/>
                </a:solidFill>
                <a:latin typeface="Roboto"/>
                <a:ea typeface="Roboto"/>
                <a:cs typeface="Roboto"/>
                <a:sym typeface="Roboto"/>
              </a:rPr>
              <a:t>powerful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technique</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bioanalytical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chemistry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Intact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Mass</a:t>
            </a:r>
            <a:r>
              <a:rPr lang="tr-TR" dirty="0">
                <a:solidFill>
                  <a:srgbClr val="374151"/>
                </a:solidFill>
                <a:latin typeface="Roboto"/>
                <a:ea typeface="Roboto"/>
                <a:cs typeface="Roboto"/>
                <a:sym typeface="Roboto"/>
              </a:rPr>
              <a:t> Analysis </a:t>
            </a:r>
            <a:r>
              <a:rPr lang="tr-TR" dirty="0" err="1">
                <a:solidFill>
                  <a:srgbClr val="374151"/>
                </a:solidFill>
                <a:latin typeface="Roboto"/>
                <a:ea typeface="Roboto"/>
                <a:cs typeface="Roboto"/>
                <a:sym typeface="Roboto"/>
              </a:rPr>
              <a:t>involves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determining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mass</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whole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proteins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large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biomolecules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provides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information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about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their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structure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modifications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This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method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helps</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verifying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integrity</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target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molecules</a:t>
            </a:r>
            <a:r>
              <a:rPr lang="tr-TR" dirty="0">
                <a:solidFill>
                  <a:srgbClr val="374151"/>
                </a:solidFill>
                <a:latin typeface="Roboto"/>
                <a:ea typeface="Roboto"/>
                <a:cs typeface="Roboto"/>
                <a:sym typeface="Roboto"/>
              </a:rPr>
              <a:t>. On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other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hand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Peptide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Mapping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involves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breaking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down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proteins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peptides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analyzing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their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sequences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This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detailed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mapping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helps</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identifying</a:t>
            </a:r>
            <a:r>
              <a:rPr lang="tr-TR" dirty="0">
                <a:solidFill>
                  <a:srgbClr val="374151"/>
                </a:solidFill>
                <a:latin typeface="Roboto"/>
                <a:ea typeface="Roboto"/>
                <a:cs typeface="Roboto"/>
                <a:sym typeface="Roboto"/>
              </a:rPr>
              <a:t> post-</a:t>
            </a:r>
            <a:r>
              <a:rPr lang="tr-TR" dirty="0" err="1">
                <a:solidFill>
                  <a:srgbClr val="374151"/>
                </a:solidFill>
                <a:latin typeface="Roboto"/>
                <a:ea typeface="Roboto"/>
                <a:cs typeface="Roboto"/>
                <a:sym typeface="Roboto"/>
              </a:rPr>
              <a:t>translational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modifications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ensures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purity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authenticity</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protein. </a:t>
            </a:r>
            <a:r>
              <a:rPr lang="tr-TR" dirty="0" err="1">
                <a:solidFill>
                  <a:srgbClr val="374151"/>
                </a:solidFill>
                <a:latin typeface="Roboto"/>
                <a:ea typeface="Roboto"/>
                <a:cs typeface="Roboto"/>
                <a:sym typeface="Roboto"/>
              </a:rPr>
              <a:t>Intact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Mass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Peptide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Mapping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together</a:t>
            </a:r>
            <a:r>
              <a:rPr lang="tr-TR" dirty="0">
                <a:solidFill>
                  <a:srgbClr val="374151"/>
                </a:solidFill>
                <a:latin typeface="Roboto"/>
                <a:ea typeface="Roboto"/>
                <a:cs typeface="Roboto"/>
                <a:sym typeface="Roboto"/>
              </a:rPr>
              <a:t> form a </a:t>
            </a:r>
            <a:r>
              <a:rPr lang="tr-TR" dirty="0" err="1">
                <a:solidFill>
                  <a:srgbClr val="374151"/>
                </a:solidFill>
                <a:latin typeface="Roboto"/>
                <a:ea typeface="Roboto"/>
                <a:cs typeface="Roboto"/>
                <a:sym typeface="Roboto"/>
              </a:rPr>
              <a:t>comprehensive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approach</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characterize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validate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proteins</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various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biopharmaceutical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research</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applications</a:t>
            </a:r>
            <a:r>
              <a:rPr lang="tr-TR" dirty="0">
                <a:solidFill>
                  <a:srgbClr val="374151"/>
                </a:solidFill>
                <a:latin typeface="Roboto"/>
                <a:ea typeface="Roboto"/>
                <a:cs typeface="Roboto"/>
                <a:sym typeface="Roboto"/>
              </a:rPr>
              <a:t>.</a:t>
            </a:r>
            <a:endParaRPr dirty="0"/>
          </a:p>
        </p:txBody>
      </p:sp>
      <p:sp>
        <p:nvSpPr>
          <p:cNvPr id="365" name="Google Shape;36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dirty="0" err="1"/>
              <a:t>Please</a:t>
            </a:r>
            <a:r>
              <a:rPr lang="tr-TR" dirty="0"/>
              <a:t> </a:t>
            </a:r>
            <a:r>
              <a:rPr lang="tr-TR" dirty="0" err="1"/>
              <a:t>review</a:t>
            </a:r>
            <a:r>
              <a:rPr lang="tr-TR" dirty="0"/>
              <a:t> </a:t>
            </a:r>
            <a:r>
              <a:rPr lang="tr-TR" dirty="0" err="1"/>
              <a:t>the</a:t>
            </a:r>
            <a:r>
              <a:rPr lang="tr-TR" dirty="0"/>
              <a:t> </a:t>
            </a:r>
            <a:r>
              <a:rPr lang="tr-TR" dirty="0" err="1"/>
              <a:t>books</a:t>
            </a:r>
            <a:r>
              <a:rPr lang="tr-TR" dirty="0"/>
              <a:t> </a:t>
            </a:r>
            <a:r>
              <a:rPr lang="tr-TR" dirty="0" err="1"/>
              <a:t>and</a:t>
            </a:r>
            <a:r>
              <a:rPr lang="tr-TR" dirty="0"/>
              <a:t> </a:t>
            </a:r>
            <a:r>
              <a:rPr lang="tr-TR" dirty="0" err="1"/>
              <a:t>other</a:t>
            </a:r>
            <a:r>
              <a:rPr lang="tr-TR" dirty="0"/>
              <a:t> </a:t>
            </a:r>
            <a:r>
              <a:rPr lang="tr-TR" dirty="0" err="1"/>
              <a:t>documents</a:t>
            </a:r>
            <a:r>
              <a:rPr lang="tr-TR" dirty="0"/>
              <a:t> on </a:t>
            </a:r>
            <a:r>
              <a:rPr lang="tr-TR" dirty="0" err="1"/>
              <a:t>our</a:t>
            </a:r>
            <a:r>
              <a:rPr lang="tr-TR" dirty="0"/>
              <a:t> </a:t>
            </a:r>
            <a:r>
              <a:rPr lang="tr-TR" dirty="0" err="1"/>
              <a:t>website</a:t>
            </a:r>
            <a:r>
              <a:rPr lang="tr-TR" dirty="0"/>
              <a:t> </a:t>
            </a:r>
            <a:r>
              <a:rPr lang="tr-TR" dirty="0" err="1"/>
              <a:t>to</a:t>
            </a:r>
            <a:r>
              <a:rPr lang="tr-TR" dirty="0"/>
              <a:t> </a:t>
            </a:r>
            <a:r>
              <a:rPr lang="tr-TR" dirty="0" err="1"/>
              <a:t>obtain</a:t>
            </a:r>
            <a:r>
              <a:rPr lang="tr-TR" dirty="0"/>
              <a:t> </a:t>
            </a:r>
            <a:r>
              <a:rPr lang="tr-TR" dirty="0" err="1"/>
              <a:t>more</a:t>
            </a:r>
            <a:r>
              <a:rPr lang="tr-TR" dirty="0"/>
              <a:t> </a:t>
            </a:r>
            <a:r>
              <a:rPr lang="tr-TR" dirty="0" err="1"/>
              <a:t>detailed</a:t>
            </a:r>
            <a:r>
              <a:rPr lang="tr-TR" dirty="0"/>
              <a:t> </a:t>
            </a:r>
            <a:r>
              <a:rPr lang="tr-TR" dirty="0" err="1"/>
              <a:t>information</a:t>
            </a:r>
            <a:r>
              <a:rPr lang="tr-TR" dirty="0"/>
              <a:t> on </a:t>
            </a:r>
            <a:r>
              <a:rPr lang="tr-TR" dirty="0" err="1"/>
              <a:t>the</a:t>
            </a:r>
            <a:r>
              <a:rPr lang="tr-TR" dirty="0"/>
              <a:t> </a:t>
            </a:r>
            <a:r>
              <a:rPr lang="tr-TR" dirty="0" err="1"/>
              <a:t>subject</a:t>
            </a:r>
            <a:r>
              <a:rPr lang="tr-TR" dirty="0"/>
              <a:t>. </a:t>
            </a:r>
            <a:r>
              <a:rPr lang="tr-TR" dirty="0" err="1"/>
              <a:t>You</a:t>
            </a:r>
            <a:r>
              <a:rPr lang="tr-TR" dirty="0"/>
              <a:t> can </a:t>
            </a:r>
            <a:r>
              <a:rPr lang="tr-TR" dirty="0" err="1"/>
              <a:t>use</a:t>
            </a:r>
            <a:r>
              <a:rPr lang="tr-TR" dirty="0"/>
              <a:t> </a:t>
            </a:r>
            <a:r>
              <a:rPr lang="tr-TR" dirty="0" err="1"/>
              <a:t>our</a:t>
            </a:r>
            <a:r>
              <a:rPr lang="tr-TR" dirty="0"/>
              <a:t> </a:t>
            </a:r>
            <a:r>
              <a:rPr lang="tr-TR" dirty="0" err="1"/>
              <a:t>social</a:t>
            </a:r>
            <a:r>
              <a:rPr lang="tr-TR" dirty="0"/>
              <a:t> </a:t>
            </a:r>
            <a:r>
              <a:rPr lang="tr-TR" dirty="0" err="1"/>
              <a:t>media</a:t>
            </a:r>
            <a:r>
              <a:rPr lang="tr-TR" dirty="0"/>
              <a:t> </a:t>
            </a:r>
            <a:r>
              <a:rPr lang="tr-TR" dirty="0" err="1"/>
              <a:t>accounts</a:t>
            </a:r>
            <a:r>
              <a:rPr lang="tr-TR" dirty="0"/>
              <a:t> </a:t>
            </a:r>
            <a:r>
              <a:rPr lang="tr-TR" dirty="0" err="1"/>
              <a:t>for</a:t>
            </a:r>
            <a:r>
              <a:rPr lang="tr-TR" dirty="0"/>
              <a:t> </a:t>
            </a:r>
            <a:r>
              <a:rPr lang="tr-TR" dirty="0" err="1"/>
              <a:t>any</a:t>
            </a:r>
            <a:r>
              <a:rPr lang="tr-TR" dirty="0"/>
              <a:t> </a:t>
            </a:r>
            <a:r>
              <a:rPr lang="tr-TR" dirty="0" err="1"/>
              <a:t>questions</a:t>
            </a:r>
            <a:r>
              <a:rPr lang="tr-TR" dirty="0"/>
              <a:t> </a:t>
            </a:r>
            <a:r>
              <a:rPr lang="tr-TR" dirty="0" err="1"/>
              <a:t>or</a:t>
            </a:r>
            <a:r>
              <a:rPr lang="tr-TR" dirty="0"/>
              <a:t> </a:t>
            </a:r>
            <a:r>
              <a:rPr lang="tr-TR" dirty="0" err="1"/>
              <a:t>concerns</a:t>
            </a:r>
            <a:r>
              <a:rPr lang="tr-TR" dirty="0"/>
              <a:t> </a:t>
            </a:r>
            <a:r>
              <a:rPr lang="tr-TR" dirty="0" err="1"/>
              <a:t>you</a:t>
            </a:r>
            <a:r>
              <a:rPr lang="tr-TR" dirty="0"/>
              <a:t> </a:t>
            </a:r>
            <a:r>
              <a:rPr lang="tr-TR" dirty="0" err="1"/>
              <a:t>may</a:t>
            </a:r>
            <a:r>
              <a:rPr lang="tr-TR" dirty="0"/>
              <a:t> </a:t>
            </a:r>
            <a:r>
              <a:rPr lang="tr-TR" dirty="0" err="1"/>
              <a:t>have</a:t>
            </a:r>
            <a:r>
              <a:rPr lang="tr-TR" dirty="0"/>
              <a:t>.</a:t>
            </a:r>
          </a:p>
        </p:txBody>
      </p:sp>
      <p:sp>
        <p:nvSpPr>
          <p:cNvPr id="295" name="Google Shape;29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Recombinant protein production offers a versatile approach to produce high-quality proteins across a variety of application areas</a:t>
            </a:r>
          </a:p>
          <a:p>
            <a:pPr marL="0" lvl="0" indent="0" algn="l" rtl="0">
              <a:spcBef>
                <a:spcPts val="0"/>
              </a:spcBef>
              <a:spcAft>
                <a:spcPts val="0"/>
              </a:spcAft>
              <a:buNone/>
            </a:pPr>
            <a:r>
              <a:rPr lang="en-GB" dirty="0"/>
              <a:t>Advances in molecular biology techniques, expression systems, and protein purification methods have facilitated efficient and scalable production of recombinant proteins</a:t>
            </a:r>
          </a:p>
          <a:p>
            <a:pPr marL="0" lvl="0" indent="0" algn="l" rtl="0">
              <a:spcBef>
                <a:spcPts val="0"/>
              </a:spcBef>
              <a:spcAft>
                <a:spcPts val="0"/>
              </a:spcAft>
              <a:buNone/>
            </a:pPr>
            <a:r>
              <a:rPr lang="en-GB" dirty="0"/>
              <a:t>Characterization of recombinant proteins is crucial to ensure their functionality, stability, and safety</a:t>
            </a:r>
            <a:endParaRPr dirty="0"/>
          </a:p>
        </p:txBody>
      </p:sp>
      <p:sp>
        <p:nvSpPr>
          <p:cNvPr id="372" name="Google Shape;37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The use of analytical tools such as chromatography, mass spectrometry, and biophysical tests allows for comprehensive assessment of recombinant protein properties.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Successful recombinant protein production and characterization fosters innovation in drug development, biopharmaceuticals, industrial enzymes, and diagnostics, ultimately benefiting society through improved healthcare and technological advances.</a:t>
            </a:r>
            <a:endParaRPr dirty="0"/>
          </a:p>
        </p:txBody>
      </p:sp>
      <p:sp>
        <p:nvSpPr>
          <p:cNvPr id="378" name="Google Shape;37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1048930" name="Google Shape;30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8931" name="Google Shape;30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3B82B-9948-A364-ABFC-D95659B299C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D30EAD3-077C-D09A-1EFB-A5149A300D5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DC9DB7D-6330-56CC-193E-7135DA9D2A80}"/>
              </a:ext>
            </a:extLst>
          </p:cNvPr>
          <p:cNvSpPr>
            <a:spLocks noGrp="1"/>
          </p:cNvSpPr>
          <p:nvPr>
            <p:ph type="body" idx="1"/>
          </p:nvPr>
        </p:nvSpPr>
        <p:spPr/>
        <p:txBody>
          <a:bodyPr/>
          <a:lstStyle/>
          <a:p>
            <a:endParaRPr lang="en-US" dirty="0"/>
          </a:p>
        </p:txBody>
      </p:sp>
      <p:sp>
        <p:nvSpPr>
          <p:cNvPr id="4" name="Segnaposto numero diapositiva 3">
            <a:extLst>
              <a:ext uri="{FF2B5EF4-FFF2-40B4-BE49-F238E27FC236}">
                <a16:creationId xmlns:a16="http://schemas.microsoft.com/office/drawing/2014/main" id="{EF25AD5D-EAD5-F393-3E11-2837A5B6CA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F3A0B4-38A7-4EAD-A00A-CF1E6F9FBC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70598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ctr" defTabSz="685800"/>
            <a:r>
              <a:rPr lang="tr-TR" sz="1200" dirty="0">
                <a:solidFill>
                  <a:srgbClr val="54565A"/>
                </a:solidFill>
                <a:latin typeface="Roboto" panose="02000000000000000000" pitchFamily="2" charset="0"/>
              </a:rPr>
              <a:t>A </a:t>
            </a:r>
            <a:r>
              <a:rPr lang="tr-TR" sz="1200" dirty="0" err="1">
                <a:solidFill>
                  <a:srgbClr val="54565A"/>
                </a:solidFill>
                <a:latin typeface="Roboto" panose="02000000000000000000" pitchFamily="2" charset="0"/>
              </a:rPr>
              <a:t>universal</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necessity</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From</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Molecule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to</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Drug</a:t>
            </a:r>
            <a:r>
              <a:rPr lang="tr-TR" sz="1200" dirty="0">
                <a:solidFill>
                  <a:srgbClr val="54565A"/>
                </a:solidFill>
                <a:latin typeface="Roboto" panose="02000000000000000000" pitchFamily="2" charset="0"/>
              </a:rPr>
              <a:t> Project</a:t>
            </a:r>
          </a:p>
          <a:p>
            <a:pPr algn="ctr" defTabSz="685800"/>
            <a:endParaRPr lang="tr-TR" sz="1200" dirty="0">
              <a:solidFill>
                <a:srgbClr val="54565A"/>
              </a:solidFill>
              <a:latin typeface="Roboto" panose="02000000000000000000" pitchFamily="2" charset="0"/>
            </a:endParaRPr>
          </a:p>
          <a:p>
            <a:pPr algn="ctr" defTabSz="685800"/>
            <a:r>
              <a:rPr lang="tr-TR" sz="1200" dirty="0">
                <a:solidFill>
                  <a:srgbClr val="54565A"/>
                </a:solidFill>
                <a:latin typeface="Roboto" panose="02000000000000000000" pitchFamily="2" charset="0"/>
              </a:rPr>
              <a:t>"</a:t>
            </a:r>
            <a:r>
              <a:rPr lang="tr-TR" sz="1200" dirty="0" err="1">
                <a:solidFill>
                  <a:srgbClr val="54565A"/>
                </a:solidFill>
                <a:latin typeface="Roboto" panose="02000000000000000000" pitchFamily="2" charset="0"/>
              </a:rPr>
              <a:t>Supported</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by</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European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Commission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within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Erasmus+ </a:t>
            </a:r>
            <a:r>
              <a:rPr lang="tr-TR" sz="1200" dirty="0" err="1">
                <a:solidFill>
                  <a:srgbClr val="54565A"/>
                </a:solidFill>
                <a:latin typeface="Roboto" panose="02000000000000000000" pitchFamily="2" charset="0"/>
              </a:rPr>
              <a:t>Programme</a:t>
            </a:r>
            <a:r>
              <a:rPr lang="tr-TR" sz="1200" dirty="0">
                <a:solidFill>
                  <a:srgbClr val="54565A"/>
                </a:solidFill>
                <a:latin typeface="Roboto" panose="02000000000000000000" pitchFamily="2" charset="0"/>
              </a:rPr>
              <a:t>.</a:t>
            </a:r>
          </a:p>
          <a:p>
            <a:pPr algn="ctr" defTabSz="685800"/>
            <a:r>
              <a:rPr lang="tr-TR" sz="1200" dirty="0" err="1">
                <a:solidFill>
                  <a:srgbClr val="54565A"/>
                </a:solidFill>
                <a:latin typeface="Roboto" panose="02000000000000000000" pitchFamily="2" charset="0"/>
              </a:rPr>
              <a:t>However</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European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Commission</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and</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Turkish</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National</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Agency</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cannot</a:t>
            </a:r>
            <a:r>
              <a:rPr lang="tr-TR" sz="1200" dirty="0">
                <a:solidFill>
                  <a:srgbClr val="54565A"/>
                </a:solidFill>
                <a:latin typeface="Roboto" panose="02000000000000000000" pitchFamily="2" charset="0"/>
              </a:rPr>
              <a:t> be </a:t>
            </a:r>
            <a:r>
              <a:rPr lang="tr-TR" sz="1200" dirty="0" err="1">
                <a:solidFill>
                  <a:srgbClr val="54565A"/>
                </a:solidFill>
                <a:latin typeface="Roboto" panose="02000000000000000000" pitchFamily="2" charset="0"/>
              </a:rPr>
              <a:t>held</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responsible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for</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the</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views</a:t>
            </a:r>
            <a:r>
              <a:rPr lang="tr-TR" sz="1200" dirty="0">
                <a:solidFill>
                  <a:srgbClr val="54565A"/>
                </a:solidFill>
                <a:latin typeface="Roboto" panose="02000000000000000000" pitchFamily="2" charset="0"/>
              </a:rPr>
              <a:t> </a:t>
            </a:r>
            <a:r>
              <a:rPr lang="tr-TR" sz="1200" dirty="0" err="1">
                <a:solidFill>
                  <a:srgbClr val="54565A"/>
                </a:solidFill>
                <a:latin typeface="Roboto" panose="02000000000000000000" pitchFamily="2" charset="0"/>
              </a:rPr>
              <a:t>expressed</a:t>
            </a:r>
            <a:r>
              <a:rPr lang="tr-TR" sz="1200" dirty="0">
                <a:solidFill>
                  <a:srgbClr val="54565A"/>
                </a:solidFill>
                <a:latin typeface="Roboto" panose="02000000000000000000" pitchFamily="2" charset="0"/>
              </a:rPr>
              <a:t> here."</a:t>
            </a:r>
            <a:endParaRPr dirty="0"/>
          </a:p>
        </p:txBody>
      </p:sp>
      <p:sp>
        <p:nvSpPr>
          <p:cNvPr id="307" name="Google Shape;30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tr-TR" sz="1200" dirty="0">
                <a:solidFill>
                  <a:srgbClr val="54565A"/>
                </a:solidFill>
                <a:latin typeface="Roboto" panose="02000000000000000000" pitchFamily="2" charset="0"/>
              </a:rPr>
              <a:t>Projemize desteklerinden ötürü </a:t>
            </a:r>
            <a:r>
              <a:rPr lang="en-US" sz="1200" dirty="0" err="1">
                <a:solidFill>
                  <a:srgbClr val="54565A"/>
                </a:solidFill>
                <a:latin typeface="Roboto" panose="02000000000000000000" pitchFamily="2" charset="0"/>
              </a:rPr>
              <a:t>Avrupa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Komisyonu</a:t>
            </a:r>
            <a:r>
              <a:rPr lang="tr-TR" sz="1200" dirty="0">
                <a:solidFill>
                  <a:srgbClr val="54565A"/>
                </a:solidFill>
                <a:latin typeface="Roboto" panose="02000000000000000000" pitchFamily="2" charset="0"/>
              </a:rPr>
              <a:t>’</a:t>
            </a:r>
            <a:r>
              <a:rPr lang="tr-TR" sz="1200" dirty="0" err="1">
                <a:solidFill>
                  <a:srgbClr val="54565A"/>
                </a:solidFill>
                <a:latin typeface="Roboto" panose="02000000000000000000" pitchFamily="2" charset="0"/>
              </a:rPr>
              <a:t>na</a:t>
            </a:r>
            <a:r>
              <a:rPr lang="tr-TR" sz="1200" dirty="0">
                <a:solidFill>
                  <a:srgbClr val="54565A"/>
                </a:solidFill>
                <a:latin typeface="Roboto" panose="02000000000000000000" pitchFamily="2" charset="0"/>
              </a:rPr>
              <a:t> ve proje ekibinde yer alarak katkıda bulunan tüm üyelerimize ve proje kapsamındaki etkinliklere katılan herkese teşekkür ederiz.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a1952dd349_1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a1952dd349_1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tr-TR">
                <a:solidFill>
                  <a:srgbClr val="343541"/>
                </a:solidFill>
                <a:latin typeface="Roboto"/>
                <a:ea typeface="Roboto"/>
                <a:cs typeface="Roboto"/>
                <a:sym typeface="Roboto"/>
              </a:rPr>
              <a:t>Now we will </a:t>
            </a:r>
            <a:r>
              <a:rPr lang="tr-TR">
                <a:solidFill>
                  <a:srgbClr val="374151"/>
                </a:solidFill>
                <a:latin typeface="Roboto"/>
                <a:ea typeface="Roboto"/>
                <a:cs typeface="Roboto"/>
                <a:sym typeface="Roboto"/>
              </a:rPr>
              <a:t>embark on a journey into the realm of recombinant protein production. This intricate process involves the manipulation of genes to create proteins with precise traits. During cloning, specific genes are introduced into bacterial DNA, transforming the cells into efficient protein factories. In the expression stage, these modified bacteria generate the targeted proteins. Following a thorough purification process, we extract and refine the proteins, catering to a wide range of applications, spanning from pharmaceuticals to industrial use. This streamlined method has significantly transformed protein production, offering tailored solutions across diverse fields.</a:t>
            </a:r>
            <a:endParaRPr>
              <a:solidFill>
                <a:srgbClr val="37415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solidFill>
                <a:srgbClr val="343541"/>
              </a:solidFill>
              <a:latin typeface="Roboto"/>
              <a:ea typeface="Roboto"/>
              <a:cs typeface="Roboto"/>
              <a:sym typeface="Roboto"/>
            </a:endParaRPr>
          </a:p>
        </p:txBody>
      </p:sp>
      <p:sp>
        <p:nvSpPr>
          <p:cNvPr id="133" name="Google Shape;133;g2a1952dd349_1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tr-T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a1952dd349_1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a1952dd349_1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production</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enzymes</a:t>
            </a:r>
            <a:r>
              <a:rPr lang="tr-TR" dirty="0">
                <a:solidFill>
                  <a:srgbClr val="374151"/>
                </a:solidFill>
                <a:latin typeface="Roboto"/>
                <a:ea typeface="Roboto"/>
                <a:cs typeface="Roboto"/>
                <a:sym typeface="Roboto"/>
              </a:rPr>
              <a:t> is of </a:t>
            </a:r>
            <a:r>
              <a:rPr lang="tr-TR" dirty="0" err="1">
                <a:solidFill>
                  <a:srgbClr val="374151"/>
                </a:solidFill>
                <a:latin typeface="Roboto"/>
                <a:ea typeface="Roboto"/>
                <a:cs typeface="Roboto"/>
                <a:sym typeface="Roboto"/>
              </a:rPr>
              <a:t>great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importance</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various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fields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such</a:t>
            </a:r>
            <a:r>
              <a:rPr lang="tr-TR" dirty="0">
                <a:solidFill>
                  <a:srgbClr val="374151"/>
                </a:solidFill>
                <a:latin typeface="Roboto"/>
                <a:ea typeface="Roboto"/>
                <a:cs typeface="Roboto"/>
                <a:sym typeface="Roboto"/>
              </a:rPr>
              <a:t> as </a:t>
            </a:r>
            <a:r>
              <a:rPr lang="tr-TR" dirty="0" err="1">
                <a:solidFill>
                  <a:srgbClr val="374151"/>
                </a:solidFill>
                <a:latin typeface="Roboto"/>
                <a:ea typeface="Roboto"/>
                <a:cs typeface="Roboto"/>
                <a:sym typeface="Roboto"/>
              </a:rPr>
              <a:t>biotechnology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medicine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industry</a:t>
            </a:r>
            <a:r>
              <a:rPr lang="tr-TR" dirty="0">
                <a:solidFill>
                  <a:srgbClr val="374151"/>
                </a:solidFill>
                <a:latin typeface="Roboto"/>
                <a:ea typeface="Roboto"/>
                <a:cs typeface="Roboto"/>
                <a:sym typeface="Roboto"/>
              </a:rPr>
              <a:t>.</a:t>
            </a:r>
          </a:p>
          <a:p>
            <a:pPr marL="0" lvl="0" indent="0" algn="l" rtl="0">
              <a:lnSpc>
                <a:spcPct val="115000"/>
              </a:lnSpc>
              <a:spcBef>
                <a:spcPts val="0"/>
              </a:spcBef>
              <a:spcAft>
                <a:spcPts val="0"/>
              </a:spcAft>
              <a:buClr>
                <a:schemeClr val="dk1"/>
              </a:buClr>
              <a:buSzPts val="1100"/>
              <a:buFont typeface="Arial"/>
              <a:buNone/>
            </a:pPr>
            <a:endParaRPr lang="tr-TR" dirty="0">
              <a:solidFill>
                <a:srgbClr val="37415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tr-TR" dirty="0" err="1">
                <a:solidFill>
                  <a:srgbClr val="374151"/>
                </a:solidFill>
                <a:latin typeface="Roboto"/>
                <a:ea typeface="Roboto"/>
                <a:cs typeface="Roboto"/>
                <a:sym typeface="Roboto"/>
              </a:rPr>
              <a:t>Stability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enzymes</a:t>
            </a:r>
            <a:r>
              <a:rPr lang="tr-TR" dirty="0">
                <a:solidFill>
                  <a:srgbClr val="374151"/>
                </a:solidFill>
                <a:latin typeface="Roboto"/>
                <a:ea typeface="Roboto"/>
                <a:cs typeface="Roboto"/>
                <a:sym typeface="Roboto"/>
              </a:rPr>
              <a:t> can be </a:t>
            </a:r>
            <a:r>
              <a:rPr lang="tr-TR" dirty="0" err="1">
                <a:solidFill>
                  <a:srgbClr val="374151"/>
                </a:solidFill>
                <a:latin typeface="Roboto"/>
                <a:ea typeface="Roboto"/>
                <a:cs typeface="Roboto"/>
                <a:sym typeface="Roboto"/>
              </a:rPr>
              <a:t>designed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improved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stability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longer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shelf</a:t>
            </a:r>
            <a:r>
              <a:rPr lang="tr-TR" dirty="0">
                <a:solidFill>
                  <a:srgbClr val="374151"/>
                </a:solidFill>
                <a:latin typeface="Roboto"/>
                <a:ea typeface="Roboto"/>
                <a:cs typeface="Roboto"/>
                <a:sym typeface="Roboto"/>
              </a:rPr>
              <a:t> life, </a:t>
            </a:r>
            <a:r>
              <a:rPr lang="tr-TR" dirty="0" err="1">
                <a:solidFill>
                  <a:srgbClr val="374151"/>
                </a:solidFill>
                <a:latin typeface="Roboto"/>
                <a:ea typeface="Roboto"/>
                <a:cs typeface="Roboto"/>
                <a:sym typeface="Roboto"/>
              </a:rPr>
              <a:t>reducing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need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frequent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enzyme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replacement</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various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applications</a:t>
            </a:r>
            <a:r>
              <a:rPr lang="tr-TR" dirty="0">
                <a:solidFill>
                  <a:srgbClr val="374151"/>
                </a:solidFill>
                <a:latin typeface="Roboto"/>
                <a:ea typeface="Roboto"/>
                <a:cs typeface="Roboto"/>
                <a:sym typeface="Roboto"/>
              </a:rPr>
              <a:t>.</a:t>
            </a:r>
          </a:p>
          <a:p>
            <a:pPr marL="0" lvl="0" indent="0" algn="l" rtl="0">
              <a:lnSpc>
                <a:spcPct val="115000"/>
              </a:lnSpc>
              <a:spcBef>
                <a:spcPts val="0"/>
              </a:spcBef>
              <a:spcAft>
                <a:spcPts val="0"/>
              </a:spcAft>
              <a:buClr>
                <a:schemeClr val="dk1"/>
              </a:buClr>
              <a:buSzPts val="1100"/>
              <a:buFont typeface="Arial"/>
              <a:buNone/>
            </a:pPr>
            <a:endParaRPr lang="tr-TR" dirty="0">
              <a:solidFill>
                <a:srgbClr val="37415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tr-TR" dirty="0" err="1">
                <a:solidFill>
                  <a:srgbClr val="374151"/>
                </a:solidFill>
                <a:latin typeface="Roboto"/>
                <a:ea typeface="Roboto"/>
                <a:cs typeface="Roboto"/>
                <a:sym typeface="Roboto"/>
              </a:rPr>
              <a:t>Bioremediation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enzymes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play</a:t>
            </a:r>
            <a:r>
              <a:rPr lang="tr-TR" dirty="0">
                <a:solidFill>
                  <a:srgbClr val="374151"/>
                </a:solidFill>
                <a:latin typeface="Roboto"/>
                <a:ea typeface="Roboto"/>
                <a:cs typeface="Roboto"/>
                <a:sym typeface="Roboto"/>
              </a:rPr>
              <a:t> a </a:t>
            </a:r>
            <a:r>
              <a:rPr lang="tr-TR" dirty="0" err="1">
                <a:solidFill>
                  <a:srgbClr val="374151"/>
                </a:solidFill>
                <a:latin typeface="Roboto"/>
                <a:ea typeface="Roboto"/>
                <a:cs typeface="Roboto"/>
                <a:sym typeface="Roboto"/>
              </a:rPr>
              <a:t>very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important</a:t>
            </a:r>
            <a:r>
              <a:rPr lang="tr-TR" dirty="0">
                <a:solidFill>
                  <a:srgbClr val="374151"/>
                </a:solidFill>
                <a:latin typeface="Roboto"/>
                <a:ea typeface="Roboto"/>
                <a:cs typeface="Roboto"/>
                <a:sym typeface="Roboto"/>
              </a:rPr>
              <a:t> role in </a:t>
            </a:r>
            <a:r>
              <a:rPr lang="tr-TR" dirty="0" err="1">
                <a:solidFill>
                  <a:srgbClr val="374151"/>
                </a:solidFill>
                <a:latin typeface="Roboto"/>
                <a:ea typeface="Roboto"/>
                <a:cs typeface="Roboto"/>
                <a:sym typeface="Roboto"/>
              </a:rPr>
              <a:t>environmental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bioremediation</a:t>
            </a:r>
            <a:r>
              <a:rPr lang="tr-TR" dirty="0">
                <a:solidFill>
                  <a:srgbClr val="374151"/>
                </a:solidFill>
                <a:latin typeface="Roboto"/>
                <a:ea typeface="Roboto"/>
                <a:cs typeface="Roboto"/>
                <a:sym typeface="Roboto"/>
              </a:rPr>
              <a:t>. They can be </a:t>
            </a:r>
            <a:r>
              <a:rPr lang="tr-TR" dirty="0" err="1">
                <a:solidFill>
                  <a:srgbClr val="374151"/>
                </a:solidFill>
                <a:latin typeface="Roboto"/>
                <a:ea typeface="Roboto"/>
                <a:cs typeface="Roboto"/>
                <a:sym typeface="Roboto"/>
              </a:rPr>
              <a:t>designed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break </a:t>
            </a:r>
            <a:r>
              <a:rPr lang="tr-TR" dirty="0" err="1">
                <a:solidFill>
                  <a:srgbClr val="374151"/>
                </a:solidFill>
                <a:latin typeface="Roboto"/>
                <a:ea typeface="Roboto"/>
                <a:cs typeface="Roboto"/>
                <a:sym typeface="Roboto"/>
              </a:rPr>
              <a:t>down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contaminants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contributing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cleaning</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polluted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environments</a:t>
            </a:r>
            <a:r>
              <a:rPr lang="tr-TR" dirty="0">
                <a:solidFill>
                  <a:srgbClr val="374151"/>
                </a:solidFill>
                <a:latin typeface="Roboto"/>
                <a:ea typeface="Roboto"/>
                <a:cs typeface="Roboto"/>
                <a:sym typeface="Roboto"/>
              </a:rPr>
              <a:t>.</a:t>
            </a:r>
          </a:p>
          <a:p>
            <a:pPr marL="0" lvl="0" indent="0" algn="l" rtl="0">
              <a:lnSpc>
                <a:spcPct val="115000"/>
              </a:lnSpc>
              <a:spcBef>
                <a:spcPts val="0"/>
              </a:spcBef>
              <a:spcAft>
                <a:spcPts val="0"/>
              </a:spcAft>
              <a:buClr>
                <a:schemeClr val="dk1"/>
              </a:buClr>
              <a:buSzPts val="1100"/>
              <a:buFont typeface="Arial"/>
              <a:buNone/>
            </a:pPr>
            <a:endParaRPr lang="tr-TR" dirty="0">
              <a:solidFill>
                <a:srgbClr val="37415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tr-TR" dirty="0" err="1">
                <a:solidFill>
                  <a:srgbClr val="374151"/>
                </a:solidFill>
                <a:latin typeface="Roboto"/>
                <a:ea typeface="Roboto"/>
                <a:cs typeface="Roboto"/>
                <a:sym typeface="Roboto"/>
              </a:rPr>
              <a:t>Medicines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enzymes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used</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pharmaceutical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industry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produce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therapeutic</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proteins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such</a:t>
            </a:r>
            <a:r>
              <a:rPr lang="tr-TR" dirty="0">
                <a:solidFill>
                  <a:srgbClr val="374151"/>
                </a:solidFill>
                <a:latin typeface="Roboto"/>
                <a:ea typeface="Roboto"/>
                <a:cs typeface="Roboto"/>
                <a:sym typeface="Roboto"/>
              </a:rPr>
              <a:t> as insulin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clotting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factors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treatment</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various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diseases</a:t>
            </a:r>
            <a:r>
              <a:rPr lang="tr-TR" dirty="0">
                <a:solidFill>
                  <a:srgbClr val="374151"/>
                </a:solidFill>
                <a:latin typeface="Roboto"/>
                <a:ea typeface="Roboto"/>
                <a:cs typeface="Roboto"/>
                <a:sym typeface="Roboto"/>
              </a:rPr>
              <a:t>.</a:t>
            </a:r>
          </a:p>
          <a:p>
            <a:pPr marL="0" lvl="0" indent="0" algn="l" rtl="0">
              <a:lnSpc>
                <a:spcPct val="115000"/>
              </a:lnSpc>
              <a:spcBef>
                <a:spcPts val="0"/>
              </a:spcBef>
              <a:spcAft>
                <a:spcPts val="0"/>
              </a:spcAft>
              <a:buClr>
                <a:schemeClr val="dk1"/>
              </a:buClr>
              <a:buSzPts val="1100"/>
              <a:buFont typeface="Arial"/>
              <a:buNone/>
            </a:pPr>
            <a:endParaRPr lang="tr-TR" dirty="0">
              <a:solidFill>
                <a:srgbClr val="37415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tr-TR" dirty="0" err="1">
                <a:solidFill>
                  <a:srgbClr val="374151"/>
                </a:solidFill>
                <a:latin typeface="Roboto"/>
                <a:ea typeface="Roboto"/>
                <a:cs typeface="Roboto"/>
                <a:sym typeface="Roboto"/>
              </a:rPr>
              <a:t>Diagnostic</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tests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Enzymes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produced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technology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used</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diagnostic</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tests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example</a:t>
            </a:r>
            <a:r>
              <a:rPr lang="tr-TR" dirty="0">
                <a:solidFill>
                  <a:srgbClr val="374151"/>
                </a:solidFill>
                <a:latin typeface="Roboto"/>
                <a:ea typeface="Roboto"/>
                <a:cs typeface="Roboto"/>
                <a:sym typeface="Roboto"/>
              </a:rPr>
              <a:t>, DNA </a:t>
            </a:r>
            <a:r>
              <a:rPr lang="tr-TR" dirty="0" err="1">
                <a:solidFill>
                  <a:srgbClr val="374151"/>
                </a:solidFill>
                <a:latin typeface="Roboto"/>
                <a:ea typeface="Roboto"/>
                <a:cs typeface="Roboto"/>
                <a:sym typeface="Roboto"/>
              </a:rPr>
              <a:t>polymerases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used</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polymerase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chain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reaction</a:t>
            </a:r>
            <a:r>
              <a:rPr lang="tr-TR" dirty="0">
                <a:solidFill>
                  <a:srgbClr val="374151"/>
                </a:solidFill>
                <a:latin typeface="Roboto"/>
                <a:ea typeface="Roboto"/>
                <a:cs typeface="Roboto"/>
                <a:sym typeface="Roboto"/>
              </a:rPr>
              <a:t> (PCR) </a:t>
            </a:r>
            <a:r>
              <a:rPr lang="tr-TR" dirty="0" err="1">
                <a:solidFill>
                  <a:srgbClr val="374151"/>
                </a:solidFill>
                <a:latin typeface="Roboto"/>
                <a:ea typeface="Roboto"/>
                <a:cs typeface="Roboto"/>
                <a:sym typeface="Roboto"/>
              </a:rPr>
              <a:t>analyses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genetic</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testing</a:t>
            </a:r>
            <a:r>
              <a:rPr lang="tr-TR" dirty="0">
                <a:solidFill>
                  <a:srgbClr val="374151"/>
                </a:solidFill>
                <a:latin typeface="Roboto"/>
                <a:ea typeface="Roboto"/>
                <a:cs typeface="Roboto"/>
                <a:sym typeface="Roboto"/>
              </a:rPr>
              <a:t>.</a:t>
            </a:r>
          </a:p>
          <a:p>
            <a:pPr marL="0" lvl="0" indent="0" algn="l" rtl="0">
              <a:lnSpc>
                <a:spcPct val="115000"/>
              </a:lnSpc>
              <a:spcBef>
                <a:spcPts val="0"/>
              </a:spcBef>
              <a:spcAft>
                <a:spcPts val="0"/>
              </a:spcAft>
              <a:buClr>
                <a:schemeClr val="dk1"/>
              </a:buClr>
              <a:buSzPts val="1100"/>
              <a:buFont typeface="Arial"/>
              <a:buNone/>
            </a:pPr>
            <a:endParaRPr lang="tr-TR" dirty="0">
              <a:solidFill>
                <a:srgbClr val="37415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tr-TR" dirty="0" err="1">
                <a:solidFill>
                  <a:srgbClr val="374151"/>
                </a:solidFill>
                <a:latin typeface="Roboto"/>
                <a:ea typeface="Roboto"/>
                <a:cs typeface="Roboto"/>
                <a:sym typeface="Roboto"/>
              </a:rPr>
              <a:t>Food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Industry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Enzymes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used</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various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food-related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processes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such</a:t>
            </a:r>
            <a:r>
              <a:rPr lang="tr-TR" dirty="0">
                <a:solidFill>
                  <a:srgbClr val="374151"/>
                </a:solidFill>
                <a:latin typeface="Roboto"/>
                <a:ea typeface="Roboto"/>
                <a:cs typeface="Roboto"/>
                <a:sym typeface="Roboto"/>
              </a:rPr>
              <a:t> as </a:t>
            </a:r>
            <a:r>
              <a:rPr lang="tr-TR" dirty="0" err="1">
                <a:solidFill>
                  <a:srgbClr val="374151"/>
                </a:solidFill>
                <a:latin typeface="Roboto"/>
                <a:ea typeface="Roboto"/>
                <a:cs typeface="Roboto"/>
                <a:sym typeface="Roboto"/>
              </a:rPr>
              <a:t>baking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brewing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cheese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production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enzymes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provide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consistency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control</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these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processes</a:t>
            </a:r>
            <a:r>
              <a:rPr lang="tr-TR" dirty="0">
                <a:solidFill>
                  <a:srgbClr val="374151"/>
                </a:solidFill>
                <a:latin typeface="Roboto"/>
                <a:ea typeface="Roboto"/>
                <a:cs typeface="Roboto"/>
                <a:sym typeface="Roboto"/>
              </a:rPr>
              <a:t>.</a:t>
            </a:r>
            <a:endParaRPr dirty="0"/>
          </a:p>
        </p:txBody>
      </p:sp>
      <p:sp>
        <p:nvSpPr>
          <p:cNvPr id="140" name="Google Shape;140;g2a1952dd349_1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tr-TR"/>
              <a:t>5</a:t>
            </a:fld>
            <a:endParaRPr/>
          </a:p>
        </p:txBody>
      </p:sp>
    </p:spTree>
    <p:extLst>
      <p:ext uri="{BB962C8B-B14F-4D97-AF65-F5344CB8AC3E}">
        <p14:creationId xmlns:p14="http://schemas.microsoft.com/office/powerpoint/2010/main" val="1537578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048616" name="Google Shape;131;g2a1952dd349_1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617" name="Google Shape;132;g2a1952dd349_1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dirty="0">
                <a:solidFill>
                  <a:srgbClr val="343541"/>
                </a:solidFill>
                <a:latin typeface="Roboto"/>
                <a:ea typeface="Roboto"/>
                <a:cs typeface="Roboto"/>
                <a:sym typeface="Roboto"/>
              </a:rPr>
              <a:t>We will now embark on a journey into the field of recombinant protein production. This complex process involves manipulating genes to create proteins with desired properties. During cloning, desired genes are introduced into bacterial DNA, making the cells efficient for protein production. During the expression phase, the modified bacteria produce the targeted proteins. After an extensive purification process, we extract and refine proteins that address a wide range of applications from pharmaceutical to industrial use. This streamlined method has significantly transformed protein production, offering specialized solutions in different areas.</a:t>
            </a:r>
            <a:endParaRPr dirty="0">
              <a:solidFill>
                <a:srgbClr val="343541"/>
              </a:solidFill>
              <a:latin typeface="Roboto"/>
              <a:ea typeface="Roboto"/>
              <a:cs typeface="Roboto"/>
              <a:sym typeface="Roboto"/>
            </a:endParaRPr>
          </a:p>
        </p:txBody>
      </p:sp>
      <p:sp>
        <p:nvSpPr>
          <p:cNvPr id="1048618" name="Google Shape;133;g2a1952dd349_1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tr-TR"/>
              <a:t>6</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dirty="0" err="1">
                <a:solidFill>
                  <a:srgbClr val="374151"/>
                </a:solidFill>
                <a:latin typeface="Roboto"/>
                <a:ea typeface="Roboto"/>
                <a:cs typeface="Roboto"/>
                <a:sym typeface="Roboto"/>
              </a:rPr>
              <a:t>In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schematic</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representation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you</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see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have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summarized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enzyme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production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process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Let's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examine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each</a:t>
            </a:r>
            <a:r>
              <a:rPr lang="tr-TR" dirty="0">
                <a:solidFill>
                  <a:srgbClr val="374151"/>
                </a:solidFill>
                <a:latin typeface="Roboto"/>
                <a:ea typeface="Roboto"/>
                <a:cs typeface="Roboto"/>
                <a:sym typeface="Roboto"/>
              </a:rPr>
              <a:t> step in </a:t>
            </a:r>
            <a:r>
              <a:rPr lang="tr-TR" dirty="0" err="1">
                <a:solidFill>
                  <a:srgbClr val="374151"/>
                </a:solidFill>
                <a:latin typeface="Roboto"/>
                <a:ea typeface="Roboto"/>
                <a:cs typeface="Roboto"/>
                <a:sym typeface="Roboto"/>
              </a:rPr>
              <a:t>detail</a:t>
            </a:r>
            <a:r>
              <a:rPr lang="tr-TR" dirty="0">
                <a:solidFill>
                  <a:srgbClr val="374151"/>
                </a:solidFill>
                <a:latin typeface="Roboto"/>
                <a:ea typeface="Roboto"/>
                <a:cs typeface="Roboto"/>
                <a:sym typeface="Roboto"/>
              </a:rPr>
              <a:t>.</a:t>
            </a:r>
          </a:p>
          <a:p>
            <a:pPr marL="0" lvl="0" indent="0" algn="l" rtl="0">
              <a:spcBef>
                <a:spcPts val="0"/>
              </a:spcBef>
              <a:spcAft>
                <a:spcPts val="0"/>
              </a:spcAft>
              <a:buNone/>
            </a:pPr>
            <a:endParaRPr lang="tr-TR" dirty="0">
              <a:solidFill>
                <a:srgbClr val="374151"/>
              </a:solidFill>
              <a:latin typeface="Roboto"/>
              <a:ea typeface="Roboto"/>
              <a:cs typeface="Roboto"/>
              <a:sym typeface="Roboto"/>
            </a:endParaRPr>
          </a:p>
          <a:p>
            <a:pPr marL="0" lvl="0" indent="0" algn="l" rtl="0">
              <a:spcBef>
                <a:spcPts val="0"/>
              </a:spcBef>
              <a:spcAft>
                <a:spcPts val="0"/>
              </a:spcAft>
              <a:buNone/>
            </a:pPr>
            <a:r>
              <a:rPr lang="tr-TR" dirty="0" err="1">
                <a:solidFill>
                  <a:srgbClr val="374151"/>
                </a:solidFill>
                <a:latin typeface="Roboto"/>
                <a:ea typeface="Roboto"/>
                <a:cs typeface="Roboto"/>
                <a:sym typeface="Roboto"/>
              </a:rPr>
              <a:t>Plasmid</a:t>
            </a:r>
            <a:r>
              <a:rPr lang="tr-TR" dirty="0">
                <a:solidFill>
                  <a:srgbClr val="374151"/>
                </a:solidFill>
                <a:latin typeface="Roboto"/>
                <a:ea typeface="Roboto"/>
                <a:cs typeface="Roboto"/>
                <a:sym typeface="Roboto"/>
              </a:rPr>
              <a:t> Design, </a:t>
            </a:r>
            <a:r>
              <a:rPr lang="tr-TR" dirty="0" err="1">
                <a:solidFill>
                  <a:srgbClr val="374151"/>
                </a:solidFill>
                <a:latin typeface="Roboto"/>
                <a:ea typeface="Roboto"/>
                <a:cs typeface="Roboto"/>
                <a:sym typeface="Roboto"/>
              </a:rPr>
              <a:t>Amplification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Isolation</a:t>
            </a:r>
            <a:endParaRPr lang="tr-TR" dirty="0">
              <a:solidFill>
                <a:srgbClr val="374151"/>
              </a:solidFill>
              <a:latin typeface="Roboto"/>
              <a:ea typeface="Roboto"/>
              <a:cs typeface="Roboto"/>
              <a:sym typeface="Roboto"/>
            </a:endParaRPr>
          </a:p>
          <a:p>
            <a:pPr marL="0" lvl="0" indent="0" algn="l" rtl="0">
              <a:spcBef>
                <a:spcPts val="0"/>
              </a:spcBef>
              <a:spcAft>
                <a:spcPts val="0"/>
              </a:spcAft>
              <a:buNone/>
            </a:pPr>
            <a:r>
              <a:rPr lang="tr-TR" dirty="0" err="1">
                <a:solidFill>
                  <a:srgbClr val="374151"/>
                </a:solidFill>
                <a:latin typeface="Roboto"/>
                <a:ea typeface="Roboto"/>
                <a:cs typeface="Roboto"/>
                <a:sym typeface="Roboto"/>
              </a:rPr>
              <a:t>Our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process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begins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with</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careful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design</a:t>
            </a:r>
            <a:r>
              <a:rPr lang="tr-TR" dirty="0">
                <a:solidFill>
                  <a:srgbClr val="374151"/>
                </a:solidFill>
                <a:latin typeface="Roboto"/>
                <a:ea typeface="Roboto"/>
                <a:cs typeface="Roboto"/>
                <a:sym typeface="Roboto"/>
              </a:rPr>
              <a:t> of a </a:t>
            </a:r>
            <a:r>
              <a:rPr lang="tr-TR" dirty="0" err="1">
                <a:solidFill>
                  <a:srgbClr val="374151"/>
                </a:solidFill>
                <a:latin typeface="Roboto"/>
                <a:ea typeface="Roboto"/>
                <a:cs typeface="Roboto"/>
                <a:sym typeface="Roboto"/>
              </a:rPr>
              <a:t>plasmid</a:t>
            </a:r>
            <a:r>
              <a:rPr lang="tr-TR" dirty="0">
                <a:solidFill>
                  <a:srgbClr val="374151"/>
                </a:solidFill>
                <a:latin typeface="Roboto"/>
                <a:ea typeface="Roboto"/>
                <a:cs typeface="Roboto"/>
                <a:sym typeface="Roboto"/>
              </a:rPr>
              <a:t>, a </a:t>
            </a:r>
            <a:r>
              <a:rPr lang="tr-TR" dirty="0" err="1">
                <a:solidFill>
                  <a:srgbClr val="374151"/>
                </a:solidFill>
                <a:latin typeface="Roboto"/>
                <a:ea typeface="Roboto"/>
                <a:cs typeface="Roboto"/>
                <a:sym typeface="Roboto"/>
              </a:rPr>
              <a:t>vital</a:t>
            </a:r>
            <a:r>
              <a:rPr lang="tr-TR" dirty="0">
                <a:solidFill>
                  <a:srgbClr val="374151"/>
                </a:solidFill>
                <a:latin typeface="Roboto"/>
                <a:ea typeface="Roboto"/>
                <a:cs typeface="Roboto"/>
                <a:sym typeface="Roboto"/>
              </a:rPr>
              <a:t> DNA </a:t>
            </a:r>
            <a:r>
              <a:rPr lang="tr-TR" dirty="0" err="1">
                <a:solidFill>
                  <a:srgbClr val="374151"/>
                </a:solidFill>
                <a:latin typeface="Roboto"/>
                <a:ea typeface="Roboto"/>
                <a:cs typeface="Roboto"/>
                <a:sym typeface="Roboto"/>
              </a:rPr>
              <a:t>structure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that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serves</a:t>
            </a:r>
            <a:r>
              <a:rPr lang="tr-TR" dirty="0">
                <a:solidFill>
                  <a:srgbClr val="374151"/>
                </a:solidFill>
                <a:latin typeface="Roboto"/>
                <a:ea typeface="Roboto"/>
                <a:cs typeface="Roboto"/>
                <a:sym typeface="Roboto"/>
              </a:rPr>
              <a:t> as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blueprint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our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protein (</a:t>
            </a:r>
            <a:r>
              <a:rPr lang="tr-TR" dirty="0" err="1">
                <a:solidFill>
                  <a:srgbClr val="374151"/>
                </a:solidFill>
                <a:latin typeface="Roboto"/>
                <a:ea typeface="Roboto"/>
                <a:cs typeface="Roboto"/>
                <a:sym typeface="Roboto"/>
              </a:rPr>
              <a:t>metaphorically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plasmid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refers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an </a:t>
            </a:r>
            <a:r>
              <a:rPr lang="tr-TR" dirty="0" err="1">
                <a:solidFill>
                  <a:srgbClr val="374151"/>
                </a:solidFill>
                <a:latin typeface="Roboto"/>
                <a:ea typeface="Roboto"/>
                <a:cs typeface="Roboto"/>
                <a:sym typeface="Roboto"/>
              </a:rPr>
              <a:t>important</a:t>
            </a:r>
            <a:r>
              <a:rPr lang="tr-TR" dirty="0">
                <a:solidFill>
                  <a:srgbClr val="374151"/>
                </a:solidFill>
                <a:latin typeface="Roboto"/>
                <a:ea typeface="Roboto"/>
                <a:cs typeface="Roboto"/>
                <a:sym typeface="Roboto"/>
              </a:rPr>
              <a:t> DNA </a:t>
            </a:r>
            <a:r>
              <a:rPr lang="tr-TR" dirty="0" err="1">
                <a:solidFill>
                  <a:srgbClr val="374151"/>
                </a:solidFill>
                <a:latin typeface="Roboto"/>
                <a:ea typeface="Roboto"/>
                <a:cs typeface="Roboto"/>
                <a:sym typeface="Roboto"/>
              </a:rPr>
              <a:t>structure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that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serves</a:t>
            </a:r>
            <a:r>
              <a:rPr lang="tr-TR" dirty="0">
                <a:solidFill>
                  <a:srgbClr val="374151"/>
                </a:solidFill>
                <a:latin typeface="Roboto"/>
                <a:ea typeface="Roboto"/>
                <a:cs typeface="Roboto"/>
                <a:sym typeface="Roboto"/>
              </a:rPr>
              <a:t> as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blueprint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template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production</a:t>
            </a:r>
            <a:r>
              <a:rPr lang="tr-TR" dirty="0">
                <a:solidFill>
                  <a:srgbClr val="374151"/>
                </a:solidFill>
                <a:latin typeface="Roboto"/>
                <a:ea typeface="Roboto"/>
                <a:cs typeface="Roboto"/>
                <a:sym typeface="Roboto"/>
              </a:rPr>
              <a:t> of a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protein).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plasmid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goes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through</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amplification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isolation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processes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providing</a:t>
            </a:r>
            <a:r>
              <a:rPr lang="tr-TR" dirty="0">
                <a:solidFill>
                  <a:srgbClr val="374151"/>
                </a:solidFill>
                <a:latin typeface="Roboto"/>
                <a:ea typeface="Roboto"/>
                <a:cs typeface="Roboto"/>
                <a:sym typeface="Roboto"/>
              </a:rPr>
              <a:t> a </a:t>
            </a:r>
            <a:r>
              <a:rPr lang="tr-TR" dirty="0" err="1">
                <a:solidFill>
                  <a:srgbClr val="374151"/>
                </a:solidFill>
                <a:latin typeface="Roboto"/>
                <a:ea typeface="Roboto"/>
                <a:cs typeface="Roboto"/>
                <a:sym typeface="Roboto"/>
              </a:rPr>
              <a:t>sufficient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pure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genetic</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template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next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steps</a:t>
            </a:r>
            <a:r>
              <a:rPr lang="tr-TR" dirty="0">
                <a:solidFill>
                  <a:srgbClr val="374151"/>
                </a:solidFill>
                <a:latin typeface="Roboto"/>
                <a:ea typeface="Roboto"/>
                <a:cs typeface="Roboto"/>
                <a:sym typeface="Roboto"/>
              </a:rPr>
              <a:t>.</a:t>
            </a:r>
          </a:p>
          <a:p>
            <a:pPr marL="0" lvl="0" indent="0" algn="l" rtl="0">
              <a:spcBef>
                <a:spcPts val="0"/>
              </a:spcBef>
              <a:spcAft>
                <a:spcPts val="0"/>
              </a:spcAft>
              <a:buNone/>
            </a:pPr>
            <a:endParaRPr lang="tr-TR" dirty="0">
              <a:solidFill>
                <a:srgbClr val="374151"/>
              </a:solidFill>
              <a:latin typeface="Roboto"/>
              <a:ea typeface="Roboto"/>
              <a:cs typeface="Roboto"/>
              <a:sym typeface="Roboto"/>
            </a:endParaRPr>
          </a:p>
          <a:p>
            <a:pPr marL="0" lvl="0" indent="0" algn="l" rtl="0">
              <a:spcBef>
                <a:spcPts val="0"/>
              </a:spcBef>
              <a:spcAft>
                <a:spcPts val="0"/>
              </a:spcAft>
              <a:buNone/>
            </a:pPr>
            <a:r>
              <a:rPr lang="tr-TR" dirty="0">
                <a:solidFill>
                  <a:srgbClr val="374151"/>
                </a:solidFill>
                <a:latin typeface="Roboto"/>
                <a:ea typeface="Roboto"/>
                <a:cs typeface="Roboto"/>
                <a:sym typeface="Roboto"/>
              </a:rPr>
              <a:t>Optimizing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Protein </a:t>
            </a:r>
            <a:r>
              <a:rPr lang="tr-TR" dirty="0" err="1">
                <a:solidFill>
                  <a:srgbClr val="374151"/>
                </a:solidFill>
                <a:latin typeface="Roboto"/>
                <a:ea typeface="Roboto"/>
                <a:cs typeface="Roboto"/>
                <a:sym typeface="Roboto"/>
              </a:rPr>
              <a:t>Production</a:t>
            </a:r>
            <a:endParaRPr lang="tr-TR" dirty="0">
              <a:solidFill>
                <a:srgbClr val="374151"/>
              </a:solidFill>
              <a:latin typeface="Roboto"/>
              <a:ea typeface="Roboto"/>
              <a:cs typeface="Roboto"/>
              <a:sym typeface="Roboto"/>
            </a:endParaRPr>
          </a:p>
          <a:p>
            <a:pPr marL="0" lvl="0" indent="0" algn="l" rtl="0">
              <a:spcBef>
                <a:spcPts val="0"/>
              </a:spcBef>
              <a:spcAft>
                <a:spcPts val="0"/>
              </a:spcAft>
              <a:buNone/>
            </a:pPr>
            <a:r>
              <a:rPr lang="tr-TR" dirty="0" err="1">
                <a:solidFill>
                  <a:srgbClr val="374151"/>
                </a:solidFill>
                <a:latin typeface="Roboto"/>
                <a:ea typeface="Roboto"/>
                <a:cs typeface="Roboto"/>
                <a:sym typeface="Roboto"/>
              </a:rPr>
              <a:t>Moving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second</a:t>
            </a:r>
            <a:r>
              <a:rPr lang="tr-TR" dirty="0">
                <a:solidFill>
                  <a:srgbClr val="374151"/>
                </a:solidFill>
                <a:latin typeface="Roboto"/>
                <a:ea typeface="Roboto"/>
                <a:cs typeface="Roboto"/>
                <a:sym typeface="Roboto"/>
              </a:rPr>
              <a:t> step, </a:t>
            </a:r>
            <a:r>
              <a:rPr lang="tr-TR" dirty="0" err="1">
                <a:solidFill>
                  <a:srgbClr val="374151"/>
                </a:solidFill>
                <a:latin typeface="Roboto"/>
                <a:ea typeface="Roboto"/>
                <a:cs typeface="Roboto"/>
                <a:sym typeface="Roboto"/>
              </a:rPr>
              <a:t>we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focus</a:t>
            </a:r>
            <a:r>
              <a:rPr lang="tr-TR" dirty="0">
                <a:solidFill>
                  <a:srgbClr val="374151"/>
                </a:solidFill>
                <a:latin typeface="Roboto"/>
                <a:ea typeface="Roboto"/>
                <a:cs typeface="Roboto"/>
                <a:sym typeface="Roboto"/>
              </a:rPr>
              <a:t> on </a:t>
            </a:r>
            <a:r>
              <a:rPr lang="tr-TR" dirty="0" err="1">
                <a:solidFill>
                  <a:srgbClr val="374151"/>
                </a:solidFill>
                <a:latin typeface="Roboto"/>
                <a:ea typeface="Roboto"/>
                <a:cs typeface="Roboto"/>
                <a:sym typeface="Roboto"/>
              </a:rPr>
              <a:t>optimizing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protein </a:t>
            </a:r>
            <a:r>
              <a:rPr lang="tr-TR" dirty="0" err="1">
                <a:solidFill>
                  <a:srgbClr val="374151"/>
                </a:solidFill>
                <a:latin typeface="Roboto"/>
                <a:ea typeface="Roboto"/>
                <a:cs typeface="Roboto"/>
                <a:sym typeface="Roboto"/>
              </a:rPr>
              <a:t>production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This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requires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optimizing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various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factors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such</a:t>
            </a:r>
            <a:r>
              <a:rPr lang="tr-TR" dirty="0">
                <a:solidFill>
                  <a:srgbClr val="374151"/>
                </a:solidFill>
                <a:latin typeface="Roboto"/>
                <a:ea typeface="Roboto"/>
                <a:cs typeface="Roboto"/>
                <a:sym typeface="Roboto"/>
              </a:rPr>
              <a:t> as </a:t>
            </a:r>
            <a:r>
              <a:rPr lang="tr-TR" dirty="0" err="1">
                <a:solidFill>
                  <a:srgbClr val="374151"/>
                </a:solidFill>
                <a:latin typeface="Roboto"/>
                <a:ea typeface="Roboto"/>
                <a:cs typeface="Roboto"/>
                <a:sym typeface="Roboto"/>
              </a:rPr>
              <a:t>culture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conditions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inducer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concentrations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increase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yield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efficiency</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protein </a:t>
            </a:r>
            <a:r>
              <a:rPr lang="tr-TR" dirty="0" err="1">
                <a:solidFill>
                  <a:srgbClr val="374151"/>
                </a:solidFill>
                <a:latin typeface="Roboto"/>
                <a:ea typeface="Roboto"/>
                <a:cs typeface="Roboto"/>
                <a:sym typeface="Roboto"/>
              </a:rPr>
              <a:t>production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process</a:t>
            </a:r>
            <a:r>
              <a:rPr lang="tr-TR" dirty="0">
                <a:solidFill>
                  <a:srgbClr val="374151"/>
                </a:solidFill>
                <a:latin typeface="Roboto"/>
                <a:ea typeface="Roboto"/>
                <a:cs typeface="Roboto"/>
                <a:sym typeface="Roboto"/>
              </a:rPr>
              <a:t>.</a:t>
            </a:r>
          </a:p>
          <a:p>
            <a:pPr marL="0" lvl="0" indent="0" algn="l" rtl="0">
              <a:spcBef>
                <a:spcPts val="0"/>
              </a:spcBef>
              <a:spcAft>
                <a:spcPts val="0"/>
              </a:spcAft>
              <a:buNone/>
            </a:pPr>
            <a:r>
              <a:rPr lang="tr-TR" dirty="0" err="1">
                <a:solidFill>
                  <a:srgbClr val="374151"/>
                </a:solidFill>
                <a:latin typeface="Roboto"/>
                <a:ea typeface="Roboto"/>
                <a:cs typeface="Roboto"/>
                <a:sym typeface="Roboto"/>
              </a:rPr>
              <a:t>Purification</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Protein</a:t>
            </a:r>
          </a:p>
          <a:p>
            <a:pPr marL="0" lvl="0" indent="0" algn="l" rtl="0">
              <a:spcBef>
                <a:spcPts val="0"/>
              </a:spcBef>
              <a:spcAft>
                <a:spcPts val="0"/>
              </a:spcAft>
              <a:buNone/>
            </a:pPr>
            <a:r>
              <a:rPr lang="tr-TR" dirty="0" err="1">
                <a:solidFill>
                  <a:srgbClr val="374151"/>
                </a:solidFill>
                <a:latin typeface="Roboto"/>
                <a:ea typeface="Roboto"/>
                <a:cs typeface="Roboto"/>
                <a:sym typeface="Roboto"/>
              </a:rPr>
              <a:t>Moving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third</a:t>
            </a:r>
            <a:r>
              <a:rPr lang="tr-TR" dirty="0">
                <a:solidFill>
                  <a:srgbClr val="374151"/>
                </a:solidFill>
                <a:latin typeface="Roboto"/>
                <a:ea typeface="Roboto"/>
                <a:cs typeface="Roboto"/>
                <a:sym typeface="Roboto"/>
              </a:rPr>
              <a:t> step, </a:t>
            </a:r>
            <a:r>
              <a:rPr lang="tr-TR" dirty="0" err="1">
                <a:solidFill>
                  <a:srgbClr val="374151"/>
                </a:solidFill>
                <a:latin typeface="Roboto"/>
                <a:ea typeface="Roboto"/>
                <a:cs typeface="Roboto"/>
                <a:sym typeface="Roboto"/>
              </a:rPr>
              <a:t>we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purify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protein. Using </a:t>
            </a:r>
            <a:r>
              <a:rPr lang="tr-TR" dirty="0" err="1">
                <a:solidFill>
                  <a:srgbClr val="374151"/>
                </a:solidFill>
                <a:latin typeface="Roboto"/>
                <a:ea typeface="Roboto"/>
                <a:cs typeface="Roboto"/>
                <a:sym typeface="Roboto"/>
              </a:rPr>
              <a:t>advanced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techniques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isolate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protein </a:t>
            </a:r>
            <a:r>
              <a:rPr lang="tr-TR" dirty="0" err="1">
                <a:solidFill>
                  <a:srgbClr val="374151"/>
                </a:solidFill>
                <a:latin typeface="Roboto"/>
                <a:ea typeface="Roboto"/>
                <a:cs typeface="Roboto"/>
                <a:sym typeface="Roboto"/>
              </a:rPr>
              <a:t>from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other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cellular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components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ensuring</a:t>
            </a:r>
            <a:r>
              <a:rPr lang="tr-TR" dirty="0">
                <a:solidFill>
                  <a:srgbClr val="374151"/>
                </a:solidFill>
                <a:latin typeface="Roboto"/>
                <a:ea typeface="Roboto"/>
                <a:cs typeface="Roboto"/>
                <a:sym typeface="Roboto"/>
              </a:rPr>
              <a:t> a </a:t>
            </a:r>
            <a:r>
              <a:rPr lang="tr-TR" dirty="0" err="1">
                <a:solidFill>
                  <a:srgbClr val="374151"/>
                </a:solidFill>
                <a:latin typeface="Roboto"/>
                <a:ea typeface="Roboto"/>
                <a:cs typeface="Roboto"/>
                <a:sym typeface="Roboto"/>
              </a:rPr>
              <a:t>highly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pure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bioactive</a:t>
            </a:r>
            <a:r>
              <a:rPr lang="tr-TR" dirty="0">
                <a:solidFill>
                  <a:srgbClr val="374151"/>
                </a:solidFill>
                <a:latin typeface="Roboto"/>
                <a:ea typeface="Roboto"/>
                <a:cs typeface="Roboto"/>
                <a:sym typeface="Roboto"/>
              </a:rPr>
              <a:t> final </a:t>
            </a:r>
            <a:r>
              <a:rPr lang="tr-TR" dirty="0" err="1">
                <a:solidFill>
                  <a:srgbClr val="374151"/>
                </a:solidFill>
                <a:latin typeface="Roboto"/>
                <a:ea typeface="Roboto"/>
                <a:cs typeface="Roboto"/>
                <a:sym typeface="Roboto"/>
              </a:rPr>
              <a:t>product</a:t>
            </a:r>
            <a:r>
              <a:rPr lang="tr-TR" dirty="0">
                <a:solidFill>
                  <a:srgbClr val="374151"/>
                </a:solidFill>
                <a:latin typeface="Roboto"/>
                <a:ea typeface="Roboto"/>
                <a:cs typeface="Roboto"/>
                <a:sym typeface="Roboto"/>
              </a:rPr>
              <a:t>.</a:t>
            </a:r>
          </a:p>
          <a:p>
            <a:pPr marL="0" lvl="0" indent="0" algn="l" rtl="0">
              <a:spcBef>
                <a:spcPts val="0"/>
              </a:spcBef>
              <a:spcAft>
                <a:spcPts val="0"/>
              </a:spcAft>
              <a:buNone/>
            </a:pPr>
            <a:r>
              <a:rPr lang="tr-TR" dirty="0" err="1">
                <a:solidFill>
                  <a:srgbClr val="374151"/>
                </a:solidFill>
                <a:latin typeface="Roboto"/>
                <a:ea typeface="Roboto"/>
                <a:cs typeface="Roboto"/>
                <a:sym typeface="Roboto"/>
              </a:rPr>
              <a:t>Measurement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Characterization</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Protein Activity </a:t>
            </a:r>
            <a:r>
              <a:rPr lang="tr-TR" dirty="0" err="1">
                <a:solidFill>
                  <a:srgbClr val="374151"/>
                </a:solidFill>
                <a:latin typeface="Roboto"/>
                <a:ea typeface="Roboto"/>
                <a:cs typeface="Roboto"/>
                <a:sym typeface="Roboto"/>
              </a:rPr>
              <a:t>Our</a:t>
            </a:r>
            <a:r>
              <a:rPr lang="tr-TR" dirty="0">
                <a:solidFill>
                  <a:srgbClr val="374151"/>
                </a:solidFill>
                <a:latin typeface="Roboto"/>
                <a:ea typeface="Roboto"/>
                <a:cs typeface="Roboto"/>
                <a:sym typeface="Roboto"/>
              </a:rPr>
              <a:t> final </a:t>
            </a:r>
            <a:r>
              <a:rPr lang="tr-TR" dirty="0" err="1">
                <a:solidFill>
                  <a:srgbClr val="374151"/>
                </a:solidFill>
                <a:latin typeface="Roboto"/>
                <a:ea typeface="Roboto"/>
                <a:cs typeface="Roboto"/>
                <a:sym typeface="Roboto"/>
              </a:rPr>
              <a:t>goal</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this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journey</a:t>
            </a:r>
            <a:r>
              <a:rPr lang="tr-TR" dirty="0">
                <a:solidFill>
                  <a:srgbClr val="374151"/>
                </a:solidFill>
                <a:latin typeface="Roboto"/>
                <a:ea typeface="Roboto"/>
                <a:cs typeface="Roboto"/>
                <a:sym typeface="Roboto"/>
              </a:rPr>
              <a:t> is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measure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characterize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activity</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protein. </a:t>
            </a:r>
            <a:r>
              <a:rPr lang="tr-TR" dirty="0" err="1">
                <a:solidFill>
                  <a:srgbClr val="374151"/>
                </a:solidFill>
                <a:latin typeface="Roboto"/>
                <a:ea typeface="Roboto"/>
                <a:cs typeface="Roboto"/>
                <a:sym typeface="Roboto"/>
              </a:rPr>
              <a:t>This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important</a:t>
            </a:r>
            <a:r>
              <a:rPr lang="tr-TR" dirty="0">
                <a:solidFill>
                  <a:srgbClr val="374151"/>
                </a:solidFill>
                <a:latin typeface="Roboto"/>
                <a:ea typeface="Roboto"/>
                <a:cs typeface="Roboto"/>
                <a:sym typeface="Roboto"/>
              </a:rPr>
              <a:t> step </a:t>
            </a:r>
            <a:r>
              <a:rPr lang="tr-TR" dirty="0" err="1">
                <a:solidFill>
                  <a:srgbClr val="374151"/>
                </a:solidFill>
                <a:latin typeface="Roboto"/>
                <a:ea typeface="Roboto"/>
                <a:cs typeface="Roboto"/>
                <a:sym typeface="Roboto"/>
              </a:rPr>
              <a:t>involves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assessing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protein’s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functionality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substrate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specificity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overall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performance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providing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valuable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insight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potential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applications</a:t>
            </a:r>
            <a:r>
              <a:rPr lang="tr-TR" dirty="0">
                <a:solidFill>
                  <a:srgbClr val="374151"/>
                </a:solidFill>
                <a:latin typeface="Roboto"/>
                <a:ea typeface="Roboto"/>
                <a:cs typeface="Roboto"/>
                <a:sym typeface="Roboto"/>
              </a:rPr>
              <a:t>.</a:t>
            </a:r>
            <a:endParaRPr lang="tr-TR" dirty="0"/>
          </a:p>
        </p:txBody>
      </p:sp>
      <p:sp>
        <p:nvSpPr>
          <p:cNvPr id="153" name="Google Shape;15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components</a:t>
            </a:r>
            <a:r>
              <a:rPr lang="tr-TR" b="0" i="0" dirty="0">
                <a:solidFill>
                  <a:srgbClr val="374151"/>
                </a:solidFill>
                <a:latin typeface="Arial"/>
                <a:ea typeface="Arial"/>
                <a:cs typeface="Arial"/>
                <a:sym typeface="Arial"/>
              </a:rPr>
              <a:t> of a </a:t>
            </a:r>
            <a:r>
              <a:rPr lang="tr-TR" b="0" i="0" dirty="0" err="1">
                <a:solidFill>
                  <a:srgbClr val="374151"/>
                </a:solidFill>
                <a:latin typeface="Arial"/>
                <a:ea typeface="Arial"/>
                <a:cs typeface="Arial"/>
                <a:sym typeface="Arial"/>
              </a:rPr>
              <a:t>typical</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plasmid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include</a:t>
            </a:r>
            <a:r>
              <a:rPr lang="tr-TR" b="0" i="0" dirty="0">
                <a:solidFill>
                  <a:srgbClr val="374151"/>
                </a:solidFill>
                <a:latin typeface="Arial"/>
                <a:ea typeface="Arial"/>
                <a:cs typeface="Arial"/>
                <a:sym typeface="Arial"/>
              </a:rPr>
              <a:t>:</a:t>
            </a:r>
          </a:p>
          <a:p>
            <a:pPr marL="0" lvl="0" indent="0" algn="l" rtl="0">
              <a:spcBef>
                <a:spcPts val="0"/>
              </a:spcBef>
              <a:spcAft>
                <a:spcPts val="0"/>
              </a:spcAft>
              <a:buNone/>
            </a:pPr>
            <a:r>
              <a:rPr lang="tr-TR" b="0" i="0" dirty="0">
                <a:solidFill>
                  <a:srgbClr val="374151"/>
                </a:solidFill>
                <a:latin typeface="Arial"/>
                <a:ea typeface="Arial"/>
                <a:cs typeface="Arial"/>
                <a:sym typeface="Arial"/>
              </a:rPr>
              <a:t>1. </a:t>
            </a:r>
            <a:r>
              <a:rPr lang="tr-TR" b="0" i="0" dirty="0" err="1">
                <a:solidFill>
                  <a:srgbClr val="374151"/>
                </a:solidFill>
                <a:latin typeface="Arial"/>
                <a:ea typeface="Arial"/>
                <a:cs typeface="Arial"/>
                <a:sym typeface="Arial"/>
              </a:rPr>
              <a:t>Origin</a:t>
            </a:r>
            <a:r>
              <a:rPr lang="tr-TR" b="0" i="0" dirty="0">
                <a:solidFill>
                  <a:srgbClr val="374151"/>
                </a:solidFill>
                <a:latin typeface="Arial"/>
                <a:ea typeface="Arial"/>
                <a:cs typeface="Arial"/>
                <a:sym typeface="Arial"/>
              </a:rPr>
              <a:t> of Replication: </a:t>
            </a:r>
            <a:r>
              <a:rPr lang="tr-TR" b="0" i="0" dirty="0" err="1">
                <a:solidFill>
                  <a:srgbClr val="374151"/>
                </a:solidFill>
                <a:latin typeface="Arial"/>
                <a:ea typeface="Arial"/>
                <a:cs typeface="Arial"/>
                <a:sym typeface="Arial"/>
              </a:rPr>
              <a:t>This</a:t>
            </a:r>
            <a:r>
              <a:rPr lang="tr-TR" b="0" i="0" dirty="0">
                <a:solidFill>
                  <a:srgbClr val="374151"/>
                </a:solidFill>
                <a:latin typeface="Arial"/>
                <a:ea typeface="Arial"/>
                <a:cs typeface="Arial"/>
                <a:sym typeface="Arial"/>
              </a:rPr>
              <a:t> is a </a:t>
            </a:r>
            <a:r>
              <a:rPr lang="tr-TR" b="0" i="0" dirty="0" err="1">
                <a:solidFill>
                  <a:srgbClr val="374151"/>
                </a:solidFill>
                <a:latin typeface="Arial"/>
                <a:ea typeface="Arial"/>
                <a:cs typeface="Arial"/>
                <a:sym typeface="Arial"/>
              </a:rPr>
              <a:t>specific</a:t>
            </a:r>
            <a:r>
              <a:rPr lang="tr-TR" b="0" i="0" dirty="0">
                <a:solidFill>
                  <a:srgbClr val="374151"/>
                </a:solidFill>
                <a:latin typeface="Arial"/>
                <a:ea typeface="Arial"/>
                <a:cs typeface="Arial"/>
                <a:sym typeface="Arial"/>
              </a:rPr>
              <a:t> DNA </a:t>
            </a:r>
            <a:r>
              <a:rPr lang="tr-TR" b="0" i="0" dirty="0" err="1">
                <a:solidFill>
                  <a:srgbClr val="374151"/>
                </a:solidFill>
                <a:latin typeface="Arial"/>
                <a:ea typeface="Arial"/>
                <a:cs typeface="Arial"/>
                <a:sym typeface="Arial"/>
              </a:rPr>
              <a:t>sequence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where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replication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process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begins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ori</a:t>
            </a:r>
            <a:r>
              <a:rPr lang="tr-TR" b="0" i="0" dirty="0">
                <a:solidFill>
                  <a:srgbClr val="374151"/>
                </a:solidFill>
                <a:latin typeface="Arial"/>
                <a:ea typeface="Arial"/>
                <a:cs typeface="Arial"/>
                <a:sym typeface="Arial"/>
              </a:rPr>
              <a:t> is </a:t>
            </a:r>
            <a:r>
              <a:rPr lang="tr-TR" b="0" i="0" dirty="0" err="1">
                <a:solidFill>
                  <a:srgbClr val="374151"/>
                </a:solidFill>
                <a:latin typeface="Arial"/>
                <a:ea typeface="Arial"/>
                <a:cs typeface="Arial"/>
                <a:sym typeface="Arial"/>
              </a:rPr>
              <a:t>necessary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for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plasmid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replicate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independently</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host </a:t>
            </a:r>
            <a:r>
              <a:rPr lang="tr-TR" b="0" i="0" dirty="0" err="1">
                <a:solidFill>
                  <a:srgbClr val="374151"/>
                </a:solidFill>
                <a:latin typeface="Arial"/>
                <a:ea typeface="Arial"/>
                <a:cs typeface="Arial"/>
                <a:sym typeface="Arial"/>
              </a:rPr>
              <a:t>cell's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chromosomal</a:t>
            </a:r>
            <a:r>
              <a:rPr lang="tr-TR" b="0" i="0" dirty="0">
                <a:solidFill>
                  <a:srgbClr val="374151"/>
                </a:solidFill>
                <a:latin typeface="Arial"/>
                <a:ea typeface="Arial"/>
                <a:cs typeface="Arial"/>
                <a:sym typeface="Arial"/>
              </a:rPr>
              <a:t> DNA.</a:t>
            </a:r>
          </a:p>
          <a:p>
            <a:pPr marL="0" lvl="0" indent="0" algn="l" rtl="0">
              <a:spcBef>
                <a:spcPts val="0"/>
              </a:spcBef>
              <a:spcAft>
                <a:spcPts val="0"/>
              </a:spcAft>
              <a:buNone/>
            </a:pPr>
            <a:r>
              <a:rPr lang="tr-TR" b="0" i="0" dirty="0" err="1">
                <a:solidFill>
                  <a:srgbClr val="374151"/>
                </a:solidFill>
                <a:latin typeface="Arial"/>
                <a:ea typeface="Arial"/>
                <a:cs typeface="Arial"/>
                <a:sym typeface="Arial"/>
              </a:rPr>
              <a:t>Selectable</a:t>
            </a:r>
            <a:r>
              <a:rPr lang="tr-TR" b="0" i="0" dirty="0">
                <a:solidFill>
                  <a:srgbClr val="374151"/>
                </a:solidFill>
                <a:latin typeface="Arial"/>
                <a:ea typeface="Arial"/>
                <a:cs typeface="Arial"/>
                <a:sym typeface="Arial"/>
              </a:rPr>
              <a:t> Marker: </a:t>
            </a:r>
            <a:r>
              <a:rPr lang="tr-TR" b="0" i="0" dirty="0" err="1">
                <a:solidFill>
                  <a:srgbClr val="374151"/>
                </a:solidFill>
                <a:latin typeface="Arial"/>
                <a:ea typeface="Arial"/>
                <a:cs typeface="Arial"/>
                <a:sym typeface="Arial"/>
              </a:rPr>
              <a:t>This</a:t>
            </a:r>
            <a:r>
              <a:rPr lang="tr-TR" b="0" i="0" dirty="0">
                <a:solidFill>
                  <a:srgbClr val="374151"/>
                </a:solidFill>
                <a:latin typeface="Arial"/>
                <a:ea typeface="Arial"/>
                <a:cs typeface="Arial"/>
                <a:sym typeface="Arial"/>
              </a:rPr>
              <a:t> is a gene </a:t>
            </a:r>
            <a:r>
              <a:rPr lang="tr-TR" b="0" i="0" dirty="0" err="1">
                <a:solidFill>
                  <a:srgbClr val="374151"/>
                </a:solidFill>
                <a:latin typeface="Arial"/>
                <a:ea typeface="Arial"/>
                <a:cs typeface="Arial"/>
                <a:sym typeface="Arial"/>
              </a:rPr>
              <a:t>that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gives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host </a:t>
            </a:r>
            <a:r>
              <a:rPr lang="tr-TR" b="0" i="0" dirty="0" err="1">
                <a:solidFill>
                  <a:srgbClr val="374151"/>
                </a:solidFill>
                <a:latin typeface="Arial"/>
                <a:ea typeface="Arial"/>
                <a:cs typeface="Arial"/>
                <a:sym typeface="Arial"/>
              </a:rPr>
              <a:t>cell</a:t>
            </a:r>
            <a:r>
              <a:rPr lang="tr-TR" b="0" i="0" dirty="0">
                <a:solidFill>
                  <a:srgbClr val="374151"/>
                </a:solidFill>
                <a:latin typeface="Arial"/>
                <a:ea typeface="Arial"/>
                <a:cs typeface="Arial"/>
                <a:sym typeface="Arial"/>
              </a:rPr>
              <a:t> a </a:t>
            </a:r>
            <a:r>
              <a:rPr lang="tr-TR" b="0" i="0" dirty="0" err="1">
                <a:solidFill>
                  <a:srgbClr val="374151"/>
                </a:solidFill>
                <a:latin typeface="Arial"/>
                <a:ea typeface="Arial"/>
                <a:cs typeface="Arial"/>
                <a:sym typeface="Arial"/>
              </a:rPr>
              <a:t>trait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that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allows</a:t>
            </a:r>
            <a:r>
              <a:rPr lang="tr-TR" b="0" i="0" dirty="0">
                <a:solidFill>
                  <a:srgbClr val="374151"/>
                </a:solidFill>
                <a:latin typeface="Arial"/>
                <a:ea typeface="Arial"/>
                <a:cs typeface="Arial"/>
                <a:sym typeface="Arial"/>
              </a:rPr>
              <a:t> it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be </a:t>
            </a:r>
            <a:r>
              <a:rPr lang="tr-TR" b="0" i="0" dirty="0" err="1">
                <a:solidFill>
                  <a:srgbClr val="374151"/>
                </a:solidFill>
                <a:latin typeface="Arial"/>
                <a:ea typeface="Arial"/>
                <a:cs typeface="Arial"/>
                <a:sym typeface="Arial"/>
              </a:rPr>
              <a:t>selected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Common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selectable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markers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include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genes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that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confer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resistance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antibiotics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such</a:t>
            </a:r>
            <a:r>
              <a:rPr lang="tr-TR" b="0" i="0" dirty="0">
                <a:solidFill>
                  <a:srgbClr val="374151"/>
                </a:solidFill>
                <a:latin typeface="Arial"/>
                <a:ea typeface="Arial"/>
                <a:cs typeface="Arial"/>
                <a:sym typeface="Arial"/>
              </a:rPr>
              <a:t> as </a:t>
            </a:r>
            <a:r>
              <a:rPr lang="tr-TR" b="0" i="0" dirty="0" err="1">
                <a:solidFill>
                  <a:srgbClr val="374151"/>
                </a:solidFill>
                <a:latin typeface="Arial"/>
                <a:ea typeface="Arial"/>
                <a:cs typeface="Arial"/>
                <a:sym typeface="Arial"/>
              </a:rPr>
              <a:t>ampicillin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or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kanamycin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Cells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that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take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up</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plasmid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express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selectable</a:t>
            </a:r>
            <a:r>
              <a:rPr lang="tr-TR" b="0" i="0" dirty="0">
                <a:solidFill>
                  <a:srgbClr val="374151"/>
                </a:solidFill>
                <a:latin typeface="Arial"/>
                <a:ea typeface="Arial"/>
                <a:cs typeface="Arial"/>
                <a:sym typeface="Arial"/>
              </a:rPr>
              <a:t> marker gene </a:t>
            </a:r>
            <a:r>
              <a:rPr lang="tr-TR" b="0" i="0" dirty="0" err="1">
                <a:solidFill>
                  <a:srgbClr val="374151"/>
                </a:solidFill>
                <a:latin typeface="Arial"/>
                <a:ea typeface="Arial"/>
                <a:cs typeface="Arial"/>
                <a:sym typeface="Arial"/>
              </a:rPr>
              <a:t>survive</a:t>
            </a:r>
            <a:r>
              <a:rPr lang="tr-TR" b="0" i="0" dirty="0">
                <a:solidFill>
                  <a:srgbClr val="374151"/>
                </a:solidFill>
                <a:latin typeface="Arial"/>
                <a:ea typeface="Arial"/>
                <a:cs typeface="Arial"/>
                <a:sym typeface="Arial"/>
              </a:rPr>
              <a:t> in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presence of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corresponding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antibiotic</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while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untransformed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cells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die</a:t>
            </a:r>
            <a:r>
              <a:rPr lang="tr-TR" b="0" i="0" dirty="0">
                <a:solidFill>
                  <a:srgbClr val="374151"/>
                </a:solidFill>
                <a:latin typeface="Arial"/>
                <a:ea typeface="Arial"/>
                <a:cs typeface="Arial"/>
                <a:sym typeface="Arial"/>
              </a:rPr>
              <a:t>.</a:t>
            </a:r>
          </a:p>
          <a:p>
            <a:pPr marL="0" lvl="0" indent="0" algn="l" rtl="0">
              <a:spcBef>
                <a:spcPts val="0"/>
              </a:spcBef>
              <a:spcAft>
                <a:spcPts val="0"/>
              </a:spcAft>
              <a:buNone/>
            </a:pPr>
            <a:r>
              <a:rPr lang="tr-TR" b="0" i="0" dirty="0">
                <a:solidFill>
                  <a:srgbClr val="374151"/>
                </a:solidFill>
                <a:latin typeface="Arial"/>
                <a:ea typeface="Arial"/>
                <a:cs typeface="Arial"/>
                <a:sym typeface="Arial"/>
              </a:rPr>
              <a:t>2.Multiple </a:t>
            </a:r>
            <a:r>
              <a:rPr lang="tr-TR" b="0" i="0" dirty="0" err="1">
                <a:solidFill>
                  <a:srgbClr val="374151"/>
                </a:solidFill>
                <a:latin typeface="Arial"/>
                <a:ea typeface="Arial"/>
                <a:cs typeface="Arial"/>
                <a:sym typeface="Arial"/>
              </a:rPr>
              <a:t>Cloning</a:t>
            </a:r>
            <a:r>
              <a:rPr lang="tr-TR" b="0" i="0" dirty="0">
                <a:solidFill>
                  <a:srgbClr val="374151"/>
                </a:solidFill>
                <a:latin typeface="Arial"/>
                <a:ea typeface="Arial"/>
                <a:cs typeface="Arial"/>
                <a:sym typeface="Arial"/>
              </a:rPr>
              <a:t> Site: </a:t>
            </a:r>
            <a:r>
              <a:rPr lang="tr-TR" b="0" i="0" dirty="0" err="1">
                <a:solidFill>
                  <a:srgbClr val="374151"/>
                </a:solidFill>
                <a:latin typeface="Arial"/>
                <a:ea typeface="Arial"/>
                <a:cs typeface="Arial"/>
                <a:sym typeface="Arial"/>
              </a:rPr>
              <a:t>Also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known</a:t>
            </a:r>
            <a:r>
              <a:rPr lang="tr-TR" b="0" i="0" dirty="0">
                <a:solidFill>
                  <a:srgbClr val="374151"/>
                </a:solidFill>
                <a:latin typeface="Arial"/>
                <a:ea typeface="Arial"/>
                <a:cs typeface="Arial"/>
                <a:sym typeface="Arial"/>
              </a:rPr>
              <a:t> as a </a:t>
            </a:r>
            <a:r>
              <a:rPr lang="tr-TR" b="0" i="0" dirty="0" err="1">
                <a:solidFill>
                  <a:srgbClr val="374151"/>
                </a:solidFill>
                <a:latin typeface="Arial"/>
                <a:ea typeface="Arial"/>
                <a:cs typeface="Arial"/>
                <a:sym typeface="Arial"/>
              </a:rPr>
              <a:t>polylinker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MCS is a </a:t>
            </a:r>
            <a:r>
              <a:rPr lang="tr-TR" b="0" i="0" dirty="0" err="1">
                <a:solidFill>
                  <a:srgbClr val="374151"/>
                </a:solidFill>
                <a:latin typeface="Arial"/>
                <a:ea typeface="Arial"/>
                <a:cs typeface="Arial"/>
                <a:sym typeface="Arial"/>
              </a:rPr>
              <a:t>region</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plasmid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that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contains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more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than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one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unique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restriction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enzyme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recognition</a:t>
            </a:r>
            <a:r>
              <a:rPr lang="tr-TR" b="0" i="0" dirty="0">
                <a:solidFill>
                  <a:srgbClr val="374151"/>
                </a:solidFill>
                <a:latin typeface="Arial"/>
                <a:ea typeface="Arial"/>
                <a:cs typeface="Arial"/>
                <a:sym typeface="Arial"/>
              </a:rPr>
              <a:t> site. </a:t>
            </a:r>
            <a:r>
              <a:rPr lang="tr-TR" b="0" i="0" dirty="0" err="1">
                <a:solidFill>
                  <a:srgbClr val="374151"/>
                </a:solidFill>
                <a:latin typeface="Arial"/>
                <a:ea typeface="Arial"/>
                <a:cs typeface="Arial"/>
                <a:sym typeface="Arial"/>
              </a:rPr>
              <a:t>This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allows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foreign</a:t>
            </a:r>
            <a:r>
              <a:rPr lang="tr-TR" b="0" i="0" dirty="0">
                <a:solidFill>
                  <a:srgbClr val="374151"/>
                </a:solidFill>
                <a:latin typeface="Arial"/>
                <a:ea typeface="Arial"/>
                <a:cs typeface="Arial"/>
                <a:sym typeface="Arial"/>
              </a:rPr>
              <a:t> DNA </a:t>
            </a:r>
            <a:r>
              <a:rPr lang="tr-TR" b="0" i="0" dirty="0" err="1">
                <a:solidFill>
                  <a:srgbClr val="374151"/>
                </a:solidFill>
                <a:latin typeface="Arial"/>
                <a:ea typeface="Arial"/>
                <a:cs typeface="Arial"/>
                <a:sym typeface="Arial"/>
              </a:rPr>
              <a:t>fragments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be </a:t>
            </a:r>
            <a:r>
              <a:rPr lang="tr-TR" b="0" i="0" dirty="0" err="1">
                <a:solidFill>
                  <a:srgbClr val="374151"/>
                </a:solidFill>
                <a:latin typeface="Arial"/>
                <a:ea typeface="Arial"/>
                <a:cs typeface="Arial"/>
                <a:sym typeface="Arial"/>
              </a:rPr>
              <a:t>inserted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into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specific</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locations</a:t>
            </a:r>
            <a:r>
              <a:rPr lang="tr-TR" b="0" i="0" dirty="0">
                <a:solidFill>
                  <a:srgbClr val="374151"/>
                </a:solidFill>
                <a:latin typeface="Arial"/>
                <a:ea typeface="Arial"/>
                <a:cs typeface="Arial"/>
                <a:sym typeface="Arial"/>
              </a:rPr>
              <a:t> on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plasmid</a:t>
            </a:r>
            <a:r>
              <a:rPr lang="tr-TR" b="0" i="0" dirty="0">
                <a:solidFill>
                  <a:srgbClr val="374151"/>
                </a:solidFill>
                <a:latin typeface="Arial"/>
                <a:ea typeface="Arial"/>
                <a:cs typeface="Arial"/>
                <a:sym typeface="Arial"/>
              </a:rPr>
              <a:t>.</a:t>
            </a:r>
          </a:p>
          <a:p>
            <a:pPr marL="0" lvl="0" indent="0" algn="l" rtl="0">
              <a:spcBef>
                <a:spcPts val="0"/>
              </a:spcBef>
              <a:spcAft>
                <a:spcPts val="0"/>
              </a:spcAft>
              <a:buNone/>
            </a:pPr>
            <a:r>
              <a:rPr lang="tr-TR" b="0" i="0" dirty="0" err="1">
                <a:solidFill>
                  <a:srgbClr val="374151"/>
                </a:solidFill>
                <a:latin typeface="Arial"/>
                <a:ea typeface="Arial"/>
                <a:cs typeface="Arial"/>
                <a:sym typeface="Arial"/>
              </a:rPr>
              <a:t>Promoter</a:t>
            </a:r>
            <a:r>
              <a:rPr lang="tr-TR" b="0" i="0" dirty="0">
                <a:solidFill>
                  <a:srgbClr val="374151"/>
                </a:solidFill>
                <a:latin typeface="Arial"/>
                <a:ea typeface="Arial"/>
                <a:cs typeface="Arial"/>
                <a:sym typeface="Arial"/>
              </a:rPr>
              <a:t>: A </a:t>
            </a:r>
            <a:r>
              <a:rPr lang="tr-TR" b="0" i="0" dirty="0" err="1">
                <a:solidFill>
                  <a:srgbClr val="374151"/>
                </a:solidFill>
                <a:latin typeface="Arial"/>
                <a:ea typeface="Arial"/>
                <a:cs typeface="Arial"/>
                <a:sym typeface="Arial"/>
              </a:rPr>
              <a:t>promoter</a:t>
            </a:r>
            <a:r>
              <a:rPr lang="tr-TR" b="0" i="0" dirty="0">
                <a:solidFill>
                  <a:srgbClr val="374151"/>
                </a:solidFill>
                <a:latin typeface="Arial"/>
                <a:ea typeface="Arial"/>
                <a:cs typeface="Arial"/>
                <a:sym typeface="Arial"/>
              </a:rPr>
              <a:t> is a DNA </a:t>
            </a:r>
            <a:r>
              <a:rPr lang="tr-TR" b="0" i="0" dirty="0" err="1">
                <a:solidFill>
                  <a:srgbClr val="374151"/>
                </a:solidFill>
                <a:latin typeface="Arial"/>
                <a:ea typeface="Arial"/>
                <a:cs typeface="Arial"/>
                <a:sym typeface="Arial"/>
              </a:rPr>
              <a:t>sequence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that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initiates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transcription</a:t>
            </a:r>
            <a:r>
              <a:rPr lang="tr-TR" b="0" i="0" dirty="0">
                <a:solidFill>
                  <a:srgbClr val="374151"/>
                </a:solidFill>
                <a:latin typeface="Arial"/>
                <a:ea typeface="Arial"/>
                <a:cs typeface="Arial"/>
                <a:sym typeface="Arial"/>
              </a:rPr>
              <a:t> of a gene. </a:t>
            </a:r>
            <a:r>
              <a:rPr lang="tr-TR" b="0" i="0" dirty="0" err="1">
                <a:solidFill>
                  <a:srgbClr val="374151"/>
                </a:solidFill>
                <a:latin typeface="Arial"/>
                <a:ea typeface="Arial"/>
                <a:cs typeface="Arial"/>
                <a:sym typeface="Arial"/>
              </a:rPr>
              <a:t>Plasmids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typically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have</a:t>
            </a:r>
            <a:r>
              <a:rPr lang="tr-TR" b="0" i="0" dirty="0">
                <a:solidFill>
                  <a:srgbClr val="374151"/>
                </a:solidFill>
                <a:latin typeface="Arial"/>
                <a:ea typeface="Arial"/>
                <a:cs typeface="Arial"/>
                <a:sym typeface="Arial"/>
              </a:rPr>
              <a:t> a </a:t>
            </a:r>
            <a:r>
              <a:rPr lang="tr-TR" b="0" i="0" dirty="0" err="1">
                <a:solidFill>
                  <a:srgbClr val="374151"/>
                </a:solidFill>
                <a:latin typeface="Arial"/>
                <a:ea typeface="Arial"/>
                <a:cs typeface="Arial"/>
                <a:sym typeface="Arial"/>
              </a:rPr>
              <a:t>promoter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that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directs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expression</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genes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that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inserted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into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plasmid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most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commonly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used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promoters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for</a:t>
            </a:r>
            <a:r>
              <a:rPr lang="tr-TR" b="0" i="0" dirty="0">
                <a:solidFill>
                  <a:srgbClr val="374151"/>
                </a:solidFill>
                <a:latin typeface="Arial"/>
                <a:ea typeface="Arial"/>
                <a:cs typeface="Arial"/>
                <a:sym typeface="Arial"/>
              </a:rPr>
              <a:t> protein </a:t>
            </a:r>
            <a:r>
              <a:rPr lang="tr-TR" b="0" i="0" dirty="0" err="1">
                <a:solidFill>
                  <a:srgbClr val="374151"/>
                </a:solidFill>
                <a:latin typeface="Arial"/>
                <a:ea typeface="Arial"/>
                <a:cs typeface="Arial"/>
                <a:sym typeface="Arial"/>
              </a:rPr>
              <a:t>synthesis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T7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IPTG-</a:t>
            </a:r>
            <a:r>
              <a:rPr lang="tr-TR" b="0" i="0" dirty="0" err="1">
                <a:solidFill>
                  <a:srgbClr val="374151"/>
                </a:solidFill>
                <a:latin typeface="Arial"/>
                <a:ea typeface="Arial"/>
                <a:cs typeface="Arial"/>
                <a:sym typeface="Arial"/>
              </a:rPr>
              <a:t>Inducible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Promoters</a:t>
            </a:r>
            <a:r>
              <a:rPr lang="tr-TR" b="0" i="0" dirty="0">
                <a:solidFill>
                  <a:srgbClr val="374151"/>
                </a:solidFill>
                <a:latin typeface="Arial"/>
                <a:ea typeface="Arial"/>
                <a:cs typeface="Arial"/>
                <a:sym typeface="Arial"/>
              </a:rPr>
              <a:t>.</a:t>
            </a:r>
          </a:p>
          <a:p>
            <a:pPr marL="0" lvl="0" indent="0" algn="l" rtl="0">
              <a:spcBef>
                <a:spcPts val="0"/>
              </a:spcBef>
              <a:spcAft>
                <a:spcPts val="0"/>
              </a:spcAft>
              <a:buNone/>
            </a:pPr>
            <a:endParaRPr lang="tr-TR" b="0" i="0" dirty="0">
              <a:solidFill>
                <a:srgbClr val="374151"/>
              </a:solidFill>
              <a:latin typeface="Arial"/>
              <a:ea typeface="Arial"/>
              <a:cs typeface="Arial"/>
              <a:sym typeface="Arial"/>
            </a:endParaRPr>
          </a:p>
          <a:p>
            <a:pPr marL="0" lvl="0" indent="0" algn="l" rtl="0">
              <a:spcBef>
                <a:spcPts val="0"/>
              </a:spcBef>
              <a:spcAft>
                <a:spcPts val="0"/>
              </a:spcAft>
              <a:buNone/>
            </a:pPr>
            <a:r>
              <a:rPr lang="tr-TR" b="0" i="0" dirty="0">
                <a:solidFill>
                  <a:srgbClr val="374151"/>
                </a:solidFill>
                <a:latin typeface="Arial"/>
                <a:ea typeface="Arial"/>
                <a:cs typeface="Arial"/>
                <a:sym typeface="Arial"/>
              </a:rPr>
              <a:t>T7 </a:t>
            </a:r>
            <a:r>
              <a:rPr lang="tr-TR" b="0" i="0" dirty="0" err="1">
                <a:solidFill>
                  <a:srgbClr val="374151"/>
                </a:solidFill>
                <a:latin typeface="Arial"/>
                <a:ea typeface="Arial"/>
                <a:cs typeface="Arial"/>
                <a:sym typeface="Arial"/>
              </a:rPr>
              <a:t>Promoter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T7 </a:t>
            </a:r>
            <a:r>
              <a:rPr lang="tr-TR" b="0" i="0" dirty="0" err="1">
                <a:solidFill>
                  <a:srgbClr val="374151"/>
                </a:solidFill>
                <a:latin typeface="Arial"/>
                <a:ea typeface="Arial"/>
                <a:cs typeface="Arial"/>
                <a:sym typeface="Arial"/>
              </a:rPr>
              <a:t>promoter</a:t>
            </a:r>
            <a:r>
              <a:rPr lang="tr-TR" b="0" i="0" dirty="0">
                <a:solidFill>
                  <a:srgbClr val="374151"/>
                </a:solidFill>
                <a:latin typeface="Arial"/>
                <a:ea typeface="Arial"/>
                <a:cs typeface="Arial"/>
                <a:sym typeface="Arial"/>
              </a:rPr>
              <a:t> is </a:t>
            </a:r>
            <a:r>
              <a:rPr lang="tr-TR" b="0" i="0" dirty="0" err="1">
                <a:solidFill>
                  <a:srgbClr val="374151"/>
                </a:solidFill>
                <a:latin typeface="Arial"/>
                <a:ea typeface="Arial"/>
                <a:cs typeface="Arial"/>
                <a:sym typeface="Arial"/>
              </a:rPr>
              <a:t>commonly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used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for</a:t>
            </a:r>
            <a:r>
              <a:rPr lang="tr-TR" b="0" i="0" dirty="0">
                <a:solidFill>
                  <a:srgbClr val="374151"/>
                </a:solidFill>
                <a:latin typeface="Arial"/>
                <a:ea typeface="Arial"/>
                <a:cs typeface="Arial"/>
                <a:sym typeface="Arial"/>
              </a:rPr>
              <a:t> protein </a:t>
            </a:r>
            <a:r>
              <a:rPr lang="tr-TR" b="0" i="0" dirty="0" err="1">
                <a:solidFill>
                  <a:srgbClr val="374151"/>
                </a:solidFill>
                <a:latin typeface="Arial"/>
                <a:ea typeface="Arial"/>
                <a:cs typeface="Arial"/>
                <a:sym typeface="Arial"/>
              </a:rPr>
              <a:t>expression</a:t>
            </a:r>
            <a:r>
              <a:rPr lang="tr-TR" b="0" i="0" dirty="0">
                <a:solidFill>
                  <a:srgbClr val="374151"/>
                </a:solidFill>
                <a:latin typeface="Arial"/>
                <a:ea typeface="Arial"/>
                <a:cs typeface="Arial"/>
                <a:sym typeface="Arial"/>
              </a:rPr>
              <a:t> in E. </a:t>
            </a:r>
            <a:r>
              <a:rPr lang="tr-TR" b="0" i="0" dirty="0" err="1">
                <a:solidFill>
                  <a:srgbClr val="374151"/>
                </a:solidFill>
                <a:latin typeface="Arial"/>
                <a:ea typeface="Arial"/>
                <a:cs typeface="Arial"/>
                <a:sym typeface="Arial"/>
              </a:rPr>
              <a:t>coli</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when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combined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with</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T7 RNA </a:t>
            </a:r>
            <a:r>
              <a:rPr lang="tr-TR" b="0" i="0" dirty="0" err="1">
                <a:solidFill>
                  <a:srgbClr val="374151"/>
                </a:solidFill>
                <a:latin typeface="Arial"/>
                <a:ea typeface="Arial"/>
                <a:cs typeface="Arial"/>
                <a:sym typeface="Arial"/>
              </a:rPr>
              <a:t>polymerase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It</a:t>
            </a:r>
            <a:r>
              <a:rPr lang="tr-TR" b="0" i="0" dirty="0">
                <a:solidFill>
                  <a:srgbClr val="374151"/>
                </a:solidFill>
                <a:latin typeface="Arial"/>
                <a:ea typeface="Arial"/>
                <a:cs typeface="Arial"/>
                <a:sym typeface="Arial"/>
              </a:rPr>
              <a:t> is </a:t>
            </a:r>
            <a:r>
              <a:rPr lang="tr-TR" b="0" i="0" dirty="0" err="1">
                <a:solidFill>
                  <a:srgbClr val="374151"/>
                </a:solidFill>
                <a:latin typeface="Arial"/>
                <a:ea typeface="Arial"/>
                <a:cs typeface="Arial"/>
                <a:sym typeface="Arial"/>
              </a:rPr>
              <a:t>often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used</a:t>
            </a:r>
            <a:r>
              <a:rPr lang="tr-TR" b="0" i="0" dirty="0">
                <a:solidFill>
                  <a:srgbClr val="374151"/>
                </a:solidFill>
                <a:latin typeface="Arial"/>
                <a:ea typeface="Arial"/>
                <a:cs typeface="Arial"/>
                <a:sym typeface="Arial"/>
              </a:rPr>
              <a:t> in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T7 </a:t>
            </a:r>
            <a:r>
              <a:rPr lang="tr-TR" b="0" i="0" dirty="0" err="1">
                <a:solidFill>
                  <a:srgbClr val="374151"/>
                </a:solidFill>
                <a:latin typeface="Arial"/>
                <a:ea typeface="Arial"/>
                <a:cs typeface="Arial"/>
                <a:sym typeface="Arial"/>
              </a:rPr>
              <a:t>expression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system</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where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gene of </a:t>
            </a:r>
            <a:r>
              <a:rPr lang="tr-TR" b="0" i="0" dirty="0" err="1">
                <a:solidFill>
                  <a:srgbClr val="374151"/>
                </a:solidFill>
                <a:latin typeface="Arial"/>
                <a:ea typeface="Arial"/>
                <a:cs typeface="Arial"/>
                <a:sym typeface="Arial"/>
              </a:rPr>
              <a:t>interest</a:t>
            </a:r>
            <a:r>
              <a:rPr lang="tr-TR" b="0" i="0" dirty="0">
                <a:solidFill>
                  <a:srgbClr val="374151"/>
                </a:solidFill>
                <a:latin typeface="Arial"/>
                <a:ea typeface="Arial"/>
                <a:cs typeface="Arial"/>
                <a:sym typeface="Arial"/>
              </a:rPr>
              <a:t> is </a:t>
            </a:r>
            <a:r>
              <a:rPr lang="tr-TR" b="0" i="0" dirty="0" err="1">
                <a:solidFill>
                  <a:srgbClr val="374151"/>
                </a:solidFill>
                <a:latin typeface="Arial"/>
                <a:ea typeface="Arial"/>
                <a:cs typeface="Arial"/>
                <a:sym typeface="Arial"/>
              </a:rPr>
              <a:t>placed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downstream</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T7 </a:t>
            </a:r>
            <a:r>
              <a:rPr lang="tr-TR" b="0" i="0" dirty="0" err="1">
                <a:solidFill>
                  <a:srgbClr val="374151"/>
                </a:solidFill>
                <a:latin typeface="Arial"/>
                <a:ea typeface="Arial"/>
                <a:cs typeface="Arial"/>
                <a:sym typeface="Arial"/>
              </a:rPr>
              <a:t>promoter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T7 RNA </a:t>
            </a:r>
            <a:r>
              <a:rPr lang="tr-TR" b="0" i="0" dirty="0" err="1">
                <a:solidFill>
                  <a:srgbClr val="374151"/>
                </a:solidFill>
                <a:latin typeface="Arial"/>
                <a:ea typeface="Arial"/>
                <a:cs typeface="Arial"/>
                <a:sym typeface="Arial"/>
              </a:rPr>
              <a:t>polymerase</a:t>
            </a:r>
            <a:r>
              <a:rPr lang="tr-TR" b="0" i="0" dirty="0">
                <a:solidFill>
                  <a:srgbClr val="374151"/>
                </a:solidFill>
                <a:latin typeface="Arial"/>
                <a:ea typeface="Arial"/>
                <a:cs typeface="Arial"/>
                <a:sym typeface="Arial"/>
              </a:rPr>
              <a:t> is </a:t>
            </a:r>
            <a:r>
              <a:rPr lang="tr-TR" b="0" i="0" dirty="0" err="1">
                <a:solidFill>
                  <a:srgbClr val="374151"/>
                </a:solidFill>
                <a:latin typeface="Arial"/>
                <a:ea typeface="Arial"/>
                <a:cs typeface="Arial"/>
                <a:sym typeface="Arial"/>
              </a:rPr>
              <a:t>provided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separately</a:t>
            </a:r>
            <a:r>
              <a:rPr lang="tr-TR" b="0" i="0" dirty="0">
                <a:solidFill>
                  <a:srgbClr val="374151"/>
                </a:solidFill>
                <a:latin typeface="Arial"/>
                <a:ea typeface="Arial"/>
                <a:cs typeface="Arial"/>
                <a:sym typeface="Arial"/>
              </a:rPr>
              <a:t>.</a:t>
            </a:r>
          </a:p>
          <a:p>
            <a:pPr marL="0" lvl="0" indent="0" algn="l" rtl="0">
              <a:spcBef>
                <a:spcPts val="0"/>
              </a:spcBef>
              <a:spcAft>
                <a:spcPts val="0"/>
              </a:spcAft>
              <a:buNone/>
            </a:pPr>
            <a:endParaRPr lang="tr-TR" b="0" i="0" dirty="0">
              <a:solidFill>
                <a:srgbClr val="374151"/>
              </a:solidFill>
              <a:latin typeface="Arial"/>
              <a:ea typeface="Arial"/>
              <a:cs typeface="Arial"/>
              <a:sym typeface="Arial"/>
            </a:endParaRPr>
          </a:p>
          <a:p>
            <a:pPr marL="0" lvl="0" indent="0" algn="l" rtl="0">
              <a:spcBef>
                <a:spcPts val="0"/>
              </a:spcBef>
              <a:spcAft>
                <a:spcPts val="0"/>
              </a:spcAft>
              <a:buNone/>
            </a:pPr>
            <a:r>
              <a:rPr lang="tr-TR" b="0" i="0" dirty="0">
                <a:solidFill>
                  <a:srgbClr val="374151"/>
                </a:solidFill>
                <a:latin typeface="Arial"/>
                <a:ea typeface="Arial"/>
                <a:cs typeface="Arial"/>
                <a:sym typeface="Arial"/>
              </a:rPr>
              <a:t>IPTG-</a:t>
            </a:r>
            <a:r>
              <a:rPr lang="tr-TR" b="0" i="0" dirty="0" err="1">
                <a:solidFill>
                  <a:srgbClr val="374151"/>
                </a:solidFill>
                <a:latin typeface="Arial"/>
                <a:ea typeface="Arial"/>
                <a:cs typeface="Arial"/>
                <a:sym typeface="Arial"/>
              </a:rPr>
              <a:t>Inducible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Promoters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Promoters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such</a:t>
            </a:r>
            <a:r>
              <a:rPr lang="tr-TR" b="0" i="0" dirty="0">
                <a:solidFill>
                  <a:srgbClr val="374151"/>
                </a:solidFill>
                <a:latin typeface="Arial"/>
                <a:ea typeface="Arial"/>
                <a:cs typeface="Arial"/>
                <a:sym typeface="Arial"/>
              </a:rPr>
              <a:t> as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lac</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promoter</a:t>
            </a:r>
            <a:r>
              <a:rPr lang="tr-TR" b="0" i="0" dirty="0">
                <a:solidFill>
                  <a:srgbClr val="374151"/>
                </a:solidFill>
                <a:latin typeface="Arial"/>
                <a:ea typeface="Arial"/>
                <a:cs typeface="Arial"/>
                <a:sym typeface="Arial"/>
              </a:rPr>
              <a:t> can be </a:t>
            </a:r>
            <a:r>
              <a:rPr lang="tr-TR" b="0" i="0" dirty="0" err="1">
                <a:solidFill>
                  <a:srgbClr val="374151"/>
                </a:solidFill>
                <a:latin typeface="Arial"/>
                <a:ea typeface="Arial"/>
                <a:cs typeface="Arial"/>
                <a:sym typeface="Arial"/>
              </a:rPr>
              <a:t>induced</a:t>
            </a:r>
            <a:r>
              <a:rPr lang="tr-TR" b="0" i="0" dirty="0">
                <a:solidFill>
                  <a:srgbClr val="374151"/>
                </a:solidFill>
                <a:latin typeface="Arial"/>
                <a:ea typeface="Arial"/>
                <a:cs typeface="Arial"/>
                <a:sym typeface="Arial"/>
              </a:rPr>
              <a:t> in E. </a:t>
            </a:r>
            <a:r>
              <a:rPr lang="tr-TR" b="0" i="0" dirty="0" err="1">
                <a:solidFill>
                  <a:srgbClr val="374151"/>
                </a:solidFill>
                <a:latin typeface="Arial"/>
                <a:ea typeface="Arial"/>
                <a:cs typeface="Arial"/>
                <a:sym typeface="Arial"/>
              </a:rPr>
              <a:t>coli</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by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isopropyl</a:t>
            </a:r>
            <a:r>
              <a:rPr lang="tr-TR" b="0" i="0" dirty="0">
                <a:solidFill>
                  <a:srgbClr val="374151"/>
                </a:solidFill>
                <a:latin typeface="Arial"/>
                <a:ea typeface="Arial"/>
                <a:cs typeface="Arial"/>
                <a:sym typeface="Arial"/>
              </a:rPr>
              <a:t> </a:t>
            </a:r>
            <a:r>
              <a:rPr lang="el-GR" b="0" i="0" dirty="0">
                <a:solidFill>
                  <a:srgbClr val="374151"/>
                </a:solidFill>
                <a:latin typeface="Arial"/>
                <a:ea typeface="Arial"/>
                <a:cs typeface="Arial"/>
                <a:sym typeface="Arial"/>
              </a:rPr>
              <a:t>β-</a:t>
            </a:r>
            <a:r>
              <a:rPr lang="tr-TR" b="0" i="0" dirty="0">
                <a:solidFill>
                  <a:srgbClr val="374151"/>
                </a:solidFill>
                <a:latin typeface="Arial"/>
                <a:ea typeface="Arial"/>
                <a:cs typeface="Arial"/>
                <a:sym typeface="Arial"/>
              </a:rPr>
              <a:t>D-1-thiogalactopyranoside (IPTG).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lac</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promoter</a:t>
            </a:r>
            <a:r>
              <a:rPr lang="tr-TR" b="0" i="0" dirty="0">
                <a:solidFill>
                  <a:srgbClr val="374151"/>
                </a:solidFill>
                <a:latin typeface="Arial"/>
                <a:ea typeface="Arial"/>
                <a:cs typeface="Arial"/>
                <a:sym typeface="Arial"/>
              </a:rPr>
              <a:t> is </a:t>
            </a:r>
            <a:r>
              <a:rPr lang="tr-TR" b="0" i="0" dirty="0" err="1">
                <a:solidFill>
                  <a:srgbClr val="374151"/>
                </a:solidFill>
                <a:latin typeface="Arial"/>
                <a:ea typeface="Arial"/>
                <a:cs typeface="Arial"/>
                <a:sym typeface="Arial"/>
              </a:rPr>
              <a:t>part</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lac</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operon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is </a:t>
            </a:r>
            <a:r>
              <a:rPr lang="tr-TR" b="0" i="0" dirty="0" err="1">
                <a:solidFill>
                  <a:srgbClr val="374151"/>
                </a:solidFill>
                <a:latin typeface="Arial"/>
                <a:ea typeface="Arial"/>
                <a:cs typeface="Arial"/>
                <a:sym typeface="Arial"/>
              </a:rPr>
              <a:t>often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used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for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controlled</a:t>
            </a:r>
            <a:r>
              <a:rPr lang="tr-TR" b="0" i="0" dirty="0">
                <a:solidFill>
                  <a:srgbClr val="374151"/>
                </a:solidFill>
                <a:latin typeface="Arial"/>
                <a:ea typeface="Arial"/>
                <a:cs typeface="Arial"/>
                <a:sym typeface="Arial"/>
              </a:rPr>
              <a:t> gene </a:t>
            </a:r>
            <a:r>
              <a:rPr lang="tr-TR" b="0" i="0" dirty="0" err="1">
                <a:solidFill>
                  <a:srgbClr val="374151"/>
                </a:solidFill>
                <a:latin typeface="Arial"/>
                <a:ea typeface="Arial"/>
                <a:cs typeface="Arial"/>
                <a:sym typeface="Arial"/>
              </a:rPr>
              <a:t>expression</a:t>
            </a:r>
            <a:r>
              <a:rPr lang="tr-TR" b="0" i="0" dirty="0">
                <a:solidFill>
                  <a:srgbClr val="374151"/>
                </a:solidFill>
                <a:latin typeface="Arial"/>
                <a:ea typeface="Arial"/>
                <a:cs typeface="Arial"/>
                <a:sym typeface="Arial"/>
              </a:rPr>
              <a:t>.</a:t>
            </a:r>
          </a:p>
          <a:p>
            <a:pPr marL="0" lvl="0" indent="0" algn="l" rtl="0">
              <a:spcBef>
                <a:spcPts val="0"/>
              </a:spcBef>
              <a:spcAft>
                <a:spcPts val="0"/>
              </a:spcAft>
              <a:buNone/>
            </a:pPr>
            <a:endParaRPr lang="tr-TR" b="0" i="0" dirty="0">
              <a:solidFill>
                <a:srgbClr val="374151"/>
              </a:solidFill>
              <a:latin typeface="Arial"/>
              <a:ea typeface="Arial"/>
              <a:cs typeface="Arial"/>
              <a:sym typeface="Arial"/>
            </a:endParaRPr>
          </a:p>
          <a:p>
            <a:pPr marL="0" lvl="0" indent="0" algn="l" rtl="0">
              <a:spcBef>
                <a:spcPts val="0"/>
              </a:spcBef>
              <a:spcAft>
                <a:spcPts val="0"/>
              </a:spcAft>
              <a:buNone/>
            </a:pPr>
            <a:r>
              <a:rPr lang="tr-TR" b="0" i="0" dirty="0">
                <a:solidFill>
                  <a:srgbClr val="374151"/>
                </a:solidFill>
                <a:latin typeface="Arial"/>
                <a:ea typeface="Arial"/>
                <a:cs typeface="Arial"/>
                <a:sym typeface="Arial"/>
              </a:rPr>
              <a:t>5. </a:t>
            </a:r>
            <a:r>
              <a:rPr lang="tr-TR" b="0" i="0" dirty="0" err="1">
                <a:solidFill>
                  <a:srgbClr val="374151"/>
                </a:solidFill>
                <a:latin typeface="Arial"/>
                <a:ea typeface="Arial"/>
                <a:cs typeface="Arial"/>
                <a:sym typeface="Arial"/>
              </a:rPr>
              <a:t>Tags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often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used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simplify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purification</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proteins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By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attaching</a:t>
            </a:r>
            <a:r>
              <a:rPr lang="tr-TR" b="0" i="0" dirty="0">
                <a:solidFill>
                  <a:srgbClr val="374151"/>
                </a:solidFill>
                <a:latin typeface="Arial"/>
                <a:ea typeface="Arial"/>
                <a:cs typeface="Arial"/>
                <a:sym typeface="Arial"/>
              </a:rPr>
              <a:t> a </a:t>
            </a:r>
            <a:r>
              <a:rPr lang="tr-TR" b="0" i="0" dirty="0" err="1">
                <a:solidFill>
                  <a:srgbClr val="374151"/>
                </a:solidFill>
                <a:latin typeface="Arial"/>
                <a:ea typeface="Arial"/>
                <a:cs typeface="Arial"/>
                <a:sym typeface="Arial"/>
              </a:rPr>
              <a:t>tag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target</a:t>
            </a:r>
            <a:r>
              <a:rPr lang="tr-TR" b="0" i="0" dirty="0">
                <a:solidFill>
                  <a:srgbClr val="374151"/>
                </a:solidFill>
                <a:latin typeface="Arial"/>
                <a:ea typeface="Arial"/>
                <a:cs typeface="Arial"/>
                <a:sym typeface="Arial"/>
              </a:rPr>
              <a:t> protein, </a:t>
            </a:r>
            <a:r>
              <a:rPr lang="tr-TR" b="0" i="0" dirty="0" err="1">
                <a:solidFill>
                  <a:srgbClr val="374151"/>
                </a:solidFill>
                <a:latin typeface="Arial"/>
                <a:ea typeface="Arial"/>
                <a:cs typeface="Arial"/>
                <a:sym typeface="Arial"/>
              </a:rPr>
              <a:t>researchers</a:t>
            </a:r>
            <a:r>
              <a:rPr lang="tr-TR" b="0" i="0" dirty="0">
                <a:solidFill>
                  <a:srgbClr val="374151"/>
                </a:solidFill>
                <a:latin typeface="Arial"/>
                <a:ea typeface="Arial"/>
                <a:cs typeface="Arial"/>
                <a:sym typeface="Arial"/>
              </a:rPr>
              <a:t> can </a:t>
            </a:r>
            <a:r>
              <a:rPr lang="tr-TR" b="0" i="0" dirty="0" err="1">
                <a:solidFill>
                  <a:srgbClr val="374151"/>
                </a:solidFill>
                <a:latin typeface="Arial"/>
                <a:ea typeface="Arial"/>
                <a:cs typeface="Arial"/>
                <a:sym typeface="Arial"/>
              </a:rPr>
              <a:t>use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affinity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chromatography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selectively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isolate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tagged</a:t>
            </a:r>
            <a:r>
              <a:rPr lang="tr-TR" b="0" i="0" dirty="0">
                <a:solidFill>
                  <a:srgbClr val="374151"/>
                </a:solidFill>
                <a:latin typeface="Arial"/>
                <a:ea typeface="Arial"/>
                <a:cs typeface="Arial"/>
                <a:sym typeface="Arial"/>
              </a:rPr>
              <a:t> protein </a:t>
            </a:r>
            <a:r>
              <a:rPr lang="tr-TR" b="0" i="0" dirty="0" err="1">
                <a:solidFill>
                  <a:srgbClr val="374151"/>
                </a:solidFill>
                <a:latin typeface="Arial"/>
                <a:ea typeface="Arial"/>
                <a:cs typeface="Arial"/>
                <a:sym typeface="Arial"/>
              </a:rPr>
              <a:t>from</a:t>
            </a:r>
            <a:r>
              <a:rPr lang="tr-TR" b="0" i="0" dirty="0">
                <a:solidFill>
                  <a:srgbClr val="374151"/>
                </a:solidFill>
                <a:latin typeface="Arial"/>
                <a:ea typeface="Arial"/>
                <a:cs typeface="Arial"/>
                <a:sym typeface="Arial"/>
              </a:rPr>
              <a:t> a </a:t>
            </a:r>
            <a:r>
              <a:rPr lang="tr-TR" b="0" i="0" dirty="0" err="1">
                <a:solidFill>
                  <a:srgbClr val="374151"/>
                </a:solidFill>
                <a:latin typeface="Arial"/>
                <a:ea typeface="Arial"/>
                <a:cs typeface="Arial"/>
                <a:sym typeface="Arial"/>
              </a:rPr>
              <a:t>complex</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mixture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This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simplifies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purification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process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often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results</a:t>
            </a:r>
            <a:r>
              <a:rPr lang="tr-TR" b="0" i="0" dirty="0">
                <a:solidFill>
                  <a:srgbClr val="374151"/>
                </a:solidFill>
                <a:latin typeface="Arial"/>
                <a:ea typeface="Arial"/>
                <a:cs typeface="Arial"/>
                <a:sym typeface="Arial"/>
              </a:rPr>
              <a:t> in </a:t>
            </a:r>
            <a:r>
              <a:rPr lang="tr-TR" b="0" i="0" dirty="0" err="1">
                <a:solidFill>
                  <a:srgbClr val="374151"/>
                </a:solidFill>
                <a:latin typeface="Arial"/>
                <a:ea typeface="Arial"/>
                <a:cs typeface="Arial"/>
                <a:sym typeface="Arial"/>
              </a:rPr>
              <a:t>higher</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purity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and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yield</a:t>
            </a:r>
            <a:r>
              <a:rPr lang="tr-TR" b="0" i="0" dirty="0">
                <a:solidFill>
                  <a:srgbClr val="374151"/>
                </a:solidFill>
                <a:latin typeface="Arial"/>
                <a:ea typeface="Arial"/>
                <a:cs typeface="Arial"/>
                <a:sym typeface="Arial"/>
              </a:rPr>
              <a:t>. A </a:t>
            </a:r>
            <a:r>
              <a:rPr lang="tr-TR" b="0" i="0" dirty="0" err="1">
                <a:solidFill>
                  <a:srgbClr val="374151"/>
                </a:solidFill>
                <a:latin typeface="Arial"/>
                <a:ea typeface="Arial"/>
                <a:cs typeface="Arial"/>
                <a:sym typeface="Arial"/>
              </a:rPr>
              <a:t>common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tag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used</a:t>
            </a:r>
            <a:r>
              <a:rPr lang="tr-TR" b="0" i="0" dirty="0">
                <a:solidFill>
                  <a:srgbClr val="374151"/>
                </a:solidFill>
                <a:latin typeface="Arial"/>
                <a:ea typeface="Arial"/>
                <a:cs typeface="Arial"/>
                <a:sym typeface="Arial"/>
              </a:rPr>
              <a:t> in </a:t>
            </a:r>
            <a:r>
              <a:rPr lang="tr-TR" b="0" i="0" dirty="0" err="1">
                <a:solidFill>
                  <a:srgbClr val="374151"/>
                </a:solidFill>
                <a:latin typeface="Arial"/>
                <a:ea typeface="Arial"/>
                <a:cs typeface="Arial"/>
                <a:sym typeface="Arial"/>
              </a:rPr>
              <a:t>plasmids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allow</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specific</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purification</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proteins</a:t>
            </a:r>
            <a:r>
              <a:rPr lang="tr-TR" b="0" i="0" dirty="0">
                <a:solidFill>
                  <a:srgbClr val="374151"/>
                </a:solidFill>
                <a:latin typeface="Arial"/>
                <a:ea typeface="Arial"/>
                <a:cs typeface="Arial"/>
                <a:sym typeface="Arial"/>
              </a:rPr>
              <a:t> is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His-</a:t>
            </a:r>
            <a:r>
              <a:rPr lang="tr-TR" b="0" i="0" dirty="0" err="1">
                <a:solidFill>
                  <a:srgbClr val="374151"/>
                </a:solidFill>
                <a:latin typeface="Arial"/>
                <a:ea typeface="Arial"/>
                <a:cs typeface="Arial"/>
                <a:sym typeface="Arial"/>
              </a:rPr>
              <a:t>tag</a:t>
            </a:r>
            <a:r>
              <a:rPr lang="tr-TR" b="0" i="0" dirty="0">
                <a:solidFill>
                  <a:srgbClr val="374151"/>
                </a:solidFill>
                <a:latin typeface="Arial"/>
                <a:ea typeface="Arial"/>
                <a:cs typeface="Arial"/>
                <a:sym typeface="Arial"/>
              </a:rPr>
              <a:t> (histidine </a:t>
            </a:r>
            <a:r>
              <a:rPr lang="tr-TR" b="0" i="0" dirty="0" err="1">
                <a:solidFill>
                  <a:srgbClr val="374151"/>
                </a:solidFill>
                <a:latin typeface="Arial"/>
                <a:ea typeface="Arial"/>
                <a:cs typeface="Arial"/>
                <a:sym typeface="Arial"/>
              </a:rPr>
              <a:t>tag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His-</a:t>
            </a:r>
            <a:r>
              <a:rPr lang="tr-TR" b="0" i="0" dirty="0" err="1">
                <a:solidFill>
                  <a:srgbClr val="374151"/>
                </a:solidFill>
                <a:latin typeface="Arial"/>
                <a:ea typeface="Arial"/>
                <a:cs typeface="Arial"/>
                <a:sym typeface="Arial"/>
              </a:rPr>
              <a:t>tag</a:t>
            </a:r>
            <a:r>
              <a:rPr lang="tr-TR" b="0" i="0" dirty="0">
                <a:solidFill>
                  <a:srgbClr val="374151"/>
                </a:solidFill>
                <a:latin typeface="Arial"/>
                <a:ea typeface="Arial"/>
                <a:cs typeface="Arial"/>
                <a:sym typeface="Arial"/>
              </a:rPr>
              <a:t> is a </a:t>
            </a:r>
            <a:r>
              <a:rPr lang="tr-TR" b="0" i="0" dirty="0" err="1">
                <a:solidFill>
                  <a:srgbClr val="374151"/>
                </a:solidFill>
                <a:latin typeface="Arial"/>
                <a:ea typeface="Arial"/>
                <a:cs typeface="Arial"/>
                <a:sym typeface="Arial"/>
              </a:rPr>
              <a:t>short</a:t>
            </a:r>
            <a:r>
              <a:rPr lang="tr-TR" b="0" i="0" dirty="0">
                <a:solidFill>
                  <a:srgbClr val="374151"/>
                </a:solidFill>
                <a:latin typeface="Arial"/>
                <a:ea typeface="Arial"/>
                <a:cs typeface="Arial"/>
                <a:sym typeface="Arial"/>
              </a:rPr>
              <a:t> amino </a:t>
            </a:r>
            <a:r>
              <a:rPr lang="tr-TR" b="0" i="0" dirty="0" err="1">
                <a:solidFill>
                  <a:srgbClr val="374151"/>
                </a:solidFill>
                <a:latin typeface="Arial"/>
                <a:ea typeface="Arial"/>
                <a:cs typeface="Arial"/>
                <a:sym typeface="Arial"/>
              </a:rPr>
              <a:t>acid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sequence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typically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containing</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six</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to</a:t>
            </a:r>
            <a:r>
              <a:rPr lang="tr-TR" b="0" i="0" dirty="0">
                <a:solidFill>
                  <a:srgbClr val="374151"/>
                </a:solidFill>
                <a:latin typeface="Arial"/>
                <a:ea typeface="Arial"/>
                <a:cs typeface="Arial"/>
                <a:sym typeface="Arial"/>
              </a:rPr>
              <a:t> ten histidine </a:t>
            </a:r>
            <a:r>
              <a:rPr lang="tr-TR" b="0" i="0" dirty="0" err="1">
                <a:solidFill>
                  <a:srgbClr val="374151"/>
                </a:solidFill>
                <a:latin typeface="Arial"/>
                <a:ea typeface="Arial"/>
                <a:cs typeface="Arial"/>
                <a:sym typeface="Arial"/>
              </a:rPr>
              <a:t>residues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that</a:t>
            </a:r>
            <a:r>
              <a:rPr lang="tr-TR" b="0" i="0" dirty="0">
                <a:solidFill>
                  <a:srgbClr val="374151"/>
                </a:solidFill>
                <a:latin typeface="Arial"/>
                <a:ea typeface="Arial"/>
                <a:cs typeface="Arial"/>
                <a:sym typeface="Arial"/>
              </a:rPr>
              <a:t> is </a:t>
            </a:r>
            <a:r>
              <a:rPr lang="tr-TR" b="0" i="0" dirty="0" err="1">
                <a:solidFill>
                  <a:srgbClr val="374151"/>
                </a:solidFill>
                <a:latin typeface="Arial"/>
                <a:ea typeface="Arial"/>
                <a:cs typeface="Arial"/>
                <a:sym typeface="Arial"/>
              </a:rPr>
              <a:t>genetically</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engineered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into</a:t>
            </a:r>
            <a:r>
              <a:rPr lang="tr-TR" b="0" i="0" dirty="0">
                <a:solidFill>
                  <a:srgbClr val="374151"/>
                </a:solidFill>
                <a:latin typeface="Arial"/>
                <a:ea typeface="Arial"/>
                <a:cs typeface="Arial"/>
                <a:sym typeface="Arial"/>
              </a:rPr>
              <a:t> a protein </a:t>
            </a:r>
            <a:r>
              <a:rPr lang="tr-TR" b="0" i="0" dirty="0" err="1">
                <a:solidFill>
                  <a:srgbClr val="374151"/>
                </a:solidFill>
                <a:latin typeface="Arial"/>
                <a:ea typeface="Arial"/>
                <a:cs typeface="Arial"/>
                <a:sym typeface="Arial"/>
              </a:rPr>
              <a:t>expression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vector</a:t>
            </a:r>
            <a:r>
              <a:rPr lang="tr-TR" b="0" i="0" dirty="0">
                <a:solidFill>
                  <a:srgbClr val="374151"/>
                </a:solidFill>
                <a:latin typeface="Arial"/>
                <a:ea typeface="Arial"/>
                <a:cs typeface="Arial"/>
                <a:sym typeface="Arial"/>
              </a:rPr>
              <a:t>. 6. </a:t>
            </a:r>
            <a:r>
              <a:rPr lang="tr-TR" b="0" i="0" dirty="0" err="1">
                <a:solidFill>
                  <a:srgbClr val="374151"/>
                </a:solidFill>
                <a:latin typeface="Arial"/>
                <a:ea typeface="Arial"/>
                <a:cs typeface="Arial"/>
                <a:sym typeface="Arial"/>
              </a:rPr>
              <a:t>Terminator</a:t>
            </a:r>
            <a:r>
              <a:rPr lang="tr-TR" b="0" i="0" dirty="0">
                <a:solidFill>
                  <a:srgbClr val="374151"/>
                </a:solidFill>
                <a:latin typeface="Arial"/>
                <a:ea typeface="Arial"/>
                <a:cs typeface="Arial"/>
                <a:sym typeface="Arial"/>
              </a:rPr>
              <a:t>: A </a:t>
            </a:r>
            <a:r>
              <a:rPr lang="tr-TR" b="0" i="0" dirty="0" err="1">
                <a:solidFill>
                  <a:srgbClr val="374151"/>
                </a:solidFill>
                <a:latin typeface="Arial"/>
                <a:ea typeface="Arial"/>
                <a:cs typeface="Arial"/>
                <a:sym typeface="Arial"/>
              </a:rPr>
              <a:t>sequence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that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signals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end</a:t>
            </a:r>
            <a:r>
              <a:rPr lang="tr-TR" b="0" i="0" dirty="0">
                <a:solidFill>
                  <a:srgbClr val="374151"/>
                </a:solidFill>
                <a:latin typeface="Arial"/>
                <a:ea typeface="Arial"/>
                <a:cs typeface="Arial"/>
                <a:sym typeface="Arial"/>
              </a:rPr>
              <a:t> of </a:t>
            </a:r>
            <a:r>
              <a:rPr lang="tr-TR" b="0" i="0" dirty="0" err="1">
                <a:solidFill>
                  <a:srgbClr val="374151"/>
                </a:solidFill>
                <a:latin typeface="Arial"/>
                <a:ea typeface="Arial"/>
                <a:cs typeface="Arial"/>
                <a:sym typeface="Arial"/>
              </a:rPr>
              <a:t>transcription</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It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helps</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ensure</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that</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the</a:t>
            </a:r>
            <a:r>
              <a:rPr lang="tr-TR" b="0" i="0" dirty="0">
                <a:solidFill>
                  <a:srgbClr val="374151"/>
                </a:solidFill>
                <a:latin typeface="Arial"/>
                <a:ea typeface="Arial"/>
                <a:cs typeface="Arial"/>
                <a:sym typeface="Arial"/>
              </a:rPr>
              <a:t> gene of </a:t>
            </a:r>
            <a:r>
              <a:rPr lang="tr-TR" b="0" i="0" dirty="0" err="1">
                <a:solidFill>
                  <a:srgbClr val="374151"/>
                </a:solidFill>
                <a:latin typeface="Arial"/>
                <a:ea typeface="Arial"/>
                <a:cs typeface="Arial"/>
                <a:sym typeface="Arial"/>
              </a:rPr>
              <a:t>interest</a:t>
            </a:r>
            <a:r>
              <a:rPr lang="tr-TR" b="0" i="0" dirty="0">
                <a:solidFill>
                  <a:srgbClr val="374151"/>
                </a:solidFill>
                <a:latin typeface="Arial"/>
                <a:ea typeface="Arial"/>
                <a:cs typeface="Arial"/>
                <a:sym typeface="Arial"/>
              </a:rPr>
              <a:t> is </a:t>
            </a:r>
            <a:r>
              <a:rPr lang="tr-TR" b="0" i="0" dirty="0" err="1">
                <a:solidFill>
                  <a:srgbClr val="374151"/>
                </a:solidFill>
                <a:latin typeface="Arial"/>
                <a:ea typeface="Arial"/>
                <a:cs typeface="Arial"/>
                <a:sym typeface="Arial"/>
              </a:rPr>
              <a:t>copied</a:t>
            </a:r>
            <a:r>
              <a:rPr lang="tr-TR" b="0" i="0" dirty="0">
                <a:solidFill>
                  <a:srgbClr val="374151"/>
                </a:solidFill>
                <a:latin typeface="Arial"/>
                <a:ea typeface="Arial"/>
                <a:cs typeface="Arial"/>
                <a:sym typeface="Arial"/>
              </a:rPr>
              <a:t> </a:t>
            </a:r>
            <a:r>
              <a:rPr lang="tr-TR" b="0" i="0" dirty="0" err="1">
                <a:solidFill>
                  <a:srgbClr val="374151"/>
                </a:solidFill>
                <a:latin typeface="Arial"/>
                <a:ea typeface="Arial"/>
                <a:cs typeface="Arial"/>
                <a:sym typeface="Arial"/>
              </a:rPr>
              <a:t>correctly</a:t>
            </a:r>
            <a:r>
              <a:rPr lang="tr-TR" b="0" i="0" dirty="0">
                <a:solidFill>
                  <a:srgbClr val="374151"/>
                </a:solidFill>
                <a:latin typeface="Arial"/>
                <a:ea typeface="Arial"/>
                <a:cs typeface="Arial"/>
                <a:sym typeface="Arial"/>
              </a:rPr>
              <a:t>.</a:t>
            </a:r>
            <a:endParaRPr dirty="0"/>
          </a:p>
        </p:txBody>
      </p:sp>
      <p:sp>
        <p:nvSpPr>
          <p:cNvPr id="161" name="Google Shape;16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a1952dd349_6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a1952dd349_6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500"/>
              </a:spcBef>
              <a:spcAft>
                <a:spcPts val="0"/>
              </a:spcAft>
              <a:buNone/>
            </a:pP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ligation</a:t>
            </a:r>
            <a:r>
              <a:rPr lang="tr-TR" dirty="0">
                <a:solidFill>
                  <a:srgbClr val="374151"/>
                </a:solidFill>
                <a:latin typeface="Roboto"/>
                <a:ea typeface="Roboto"/>
                <a:cs typeface="Roboto"/>
                <a:sym typeface="Roboto"/>
              </a:rPr>
              <a:t> step in </a:t>
            </a:r>
            <a:r>
              <a:rPr lang="tr-TR" dirty="0" err="1">
                <a:solidFill>
                  <a:srgbClr val="374151"/>
                </a:solidFill>
                <a:latin typeface="Roboto"/>
                <a:ea typeface="Roboto"/>
                <a:cs typeface="Roboto"/>
                <a:sym typeface="Roboto"/>
              </a:rPr>
              <a:t>molecular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cloning</a:t>
            </a:r>
            <a:r>
              <a:rPr lang="tr-TR" dirty="0">
                <a:solidFill>
                  <a:srgbClr val="374151"/>
                </a:solidFill>
                <a:latin typeface="Roboto"/>
                <a:ea typeface="Roboto"/>
                <a:cs typeface="Roboto"/>
                <a:sym typeface="Roboto"/>
              </a:rPr>
              <a:t> is a </a:t>
            </a:r>
            <a:r>
              <a:rPr lang="tr-TR" dirty="0" err="1">
                <a:solidFill>
                  <a:srgbClr val="374151"/>
                </a:solidFill>
                <a:latin typeface="Roboto"/>
                <a:ea typeface="Roboto"/>
                <a:cs typeface="Roboto"/>
                <a:sym typeface="Roboto"/>
              </a:rPr>
              <a:t>critical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process</a:t>
            </a:r>
            <a:r>
              <a:rPr lang="tr-TR" dirty="0">
                <a:solidFill>
                  <a:srgbClr val="374151"/>
                </a:solidFill>
                <a:latin typeface="Roboto"/>
                <a:ea typeface="Roboto"/>
                <a:cs typeface="Roboto"/>
                <a:sym typeface="Roboto"/>
              </a:rPr>
              <a:t> in </a:t>
            </a:r>
            <a:r>
              <a:rPr lang="tr-TR" dirty="0" err="1">
                <a:solidFill>
                  <a:srgbClr val="374151"/>
                </a:solidFill>
                <a:latin typeface="Roboto"/>
                <a:ea typeface="Roboto"/>
                <a:cs typeface="Roboto"/>
                <a:sym typeface="Roboto"/>
              </a:rPr>
              <a:t>which</a:t>
            </a:r>
            <a:r>
              <a:rPr lang="tr-TR" dirty="0">
                <a:solidFill>
                  <a:srgbClr val="374151"/>
                </a:solidFill>
                <a:latin typeface="Roboto"/>
                <a:ea typeface="Roboto"/>
                <a:cs typeface="Roboto"/>
                <a:sym typeface="Roboto"/>
              </a:rPr>
              <a:t> two DNA </a:t>
            </a:r>
            <a:r>
              <a:rPr lang="tr-TR" dirty="0" err="1">
                <a:solidFill>
                  <a:srgbClr val="374151"/>
                </a:solidFill>
                <a:latin typeface="Roboto"/>
                <a:ea typeface="Roboto"/>
                <a:cs typeface="Roboto"/>
                <a:sym typeface="Roboto"/>
              </a:rPr>
              <a:t>fragments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typically</a:t>
            </a:r>
            <a:r>
              <a:rPr lang="tr-TR" dirty="0">
                <a:solidFill>
                  <a:srgbClr val="374151"/>
                </a:solidFill>
                <a:latin typeface="Roboto"/>
                <a:ea typeface="Roboto"/>
                <a:cs typeface="Roboto"/>
                <a:sym typeface="Roboto"/>
              </a:rPr>
              <a:t> a </a:t>
            </a:r>
            <a:r>
              <a:rPr lang="tr-TR" dirty="0" err="1">
                <a:solidFill>
                  <a:srgbClr val="374151"/>
                </a:solidFill>
                <a:latin typeface="Roboto"/>
                <a:ea typeface="Roboto"/>
                <a:cs typeface="Roboto"/>
                <a:sym typeface="Roboto"/>
              </a:rPr>
              <a:t>plasmid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vector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an insert DNA, </a:t>
            </a:r>
            <a:r>
              <a:rPr lang="tr-TR" dirty="0" err="1">
                <a:solidFill>
                  <a:srgbClr val="374151"/>
                </a:solidFill>
                <a:latin typeface="Roboto"/>
                <a:ea typeface="Roboto"/>
                <a:cs typeface="Roboto"/>
                <a:sym typeface="Roboto"/>
              </a:rPr>
              <a:t>are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covalently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joined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together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form a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DNA </a:t>
            </a:r>
            <a:r>
              <a:rPr lang="tr-TR" dirty="0" err="1">
                <a:solidFill>
                  <a:srgbClr val="374151"/>
                </a:solidFill>
                <a:latin typeface="Roboto"/>
                <a:ea typeface="Roboto"/>
                <a:cs typeface="Roboto"/>
                <a:sym typeface="Roboto"/>
              </a:rPr>
              <a:t>molecule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This</a:t>
            </a:r>
            <a:r>
              <a:rPr lang="tr-TR" dirty="0">
                <a:solidFill>
                  <a:srgbClr val="374151"/>
                </a:solidFill>
                <a:latin typeface="Roboto"/>
                <a:ea typeface="Roboto"/>
                <a:cs typeface="Roboto"/>
                <a:sym typeface="Roboto"/>
              </a:rPr>
              <a:t> step is </a:t>
            </a:r>
            <a:r>
              <a:rPr lang="tr-TR" dirty="0" err="1">
                <a:solidFill>
                  <a:srgbClr val="374151"/>
                </a:solidFill>
                <a:latin typeface="Roboto"/>
                <a:ea typeface="Roboto"/>
                <a:cs typeface="Roboto"/>
                <a:sym typeface="Roboto"/>
              </a:rPr>
              <a:t>facilitated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by</a:t>
            </a:r>
            <a:r>
              <a:rPr lang="tr-TR" dirty="0">
                <a:solidFill>
                  <a:srgbClr val="374151"/>
                </a:solidFill>
                <a:latin typeface="Roboto"/>
                <a:ea typeface="Roboto"/>
                <a:cs typeface="Roboto"/>
                <a:sym typeface="Roboto"/>
              </a:rPr>
              <a:t> an </a:t>
            </a:r>
            <a:r>
              <a:rPr lang="tr-TR" dirty="0" err="1">
                <a:solidFill>
                  <a:srgbClr val="374151"/>
                </a:solidFill>
                <a:latin typeface="Roboto"/>
                <a:ea typeface="Roboto"/>
                <a:cs typeface="Roboto"/>
                <a:sym typeface="Roboto"/>
              </a:rPr>
              <a:t>enzyme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called</a:t>
            </a:r>
            <a:r>
              <a:rPr lang="tr-TR" dirty="0">
                <a:solidFill>
                  <a:srgbClr val="374151"/>
                </a:solidFill>
                <a:latin typeface="Roboto"/>
                <a:ea typeface="Roboto"/>
                <a:cs typeface="Roboto"/>
                <a:sym typeface="Roboto"/>
              </a:rPr>
              <a:t> DNA </a:t>
            </a:r>
            <a:r>
              <a:rPr lang="tr-TR" dirty="0" err="1">
                <a:solidFill>
                  <a:srgbClr val="374151"/>
                </a:solidFill>
                <a:latin typeface="Roboto"/>
                <a:ea typeface="Roboto"/>
                <a:cs typeface="Roboto"/>
                <a:sym typeface="Roboto"/>
              </a:rPr>
              <a:t>ligase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details</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ligation</a:t>
            </a:r>
            <a:r>
              <a:rPr lang="tr-TR" dirty="0">
                <a:solidFill>
                  <a:srgbClr val="374151"/>
                </a:solidFill>
                <a:latin typeface="Roboto"/>
                <a:ea typeface="Roboto"/>
                <a:cs typeface="Roboto"/>
                <a:sym typeface="Roboto"/>
              </a:rPr>
              <a:t> step in </a:t>
            </a:r>
            <a:r>
              <a:rPr lang="tr-TR" dirty="0" err="1">
                <a:solidFill>
                  <a:srgbClr val="374151"/>
                </a:solidFill>
                <a:latin typeface="Roboto"/>
                <a:ea typeface="Roboto"/>
                <a:cs typeface="Roboto"/>
                <a:sym typeface="Roboto"/>
              </a:rPr>
              <a:t>molecular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cloning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given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below</a:t>
            </a:r>
            <a:r>
              <a:rPr lang="tr-TR" dirty="0">
                <a:solidFill>
                  <a:srgbClr val="374151"/>
                </a:solidFill>
                <a:latin typeface="Roboto"/>
                <a:ea typeface="Roboto"/>
                <a:cs typeface="Roboto"/>
                <a:sym typeface="Roboto"/>
              </a:rPr>
              <a:t>:</a:t>
            </a:r>
          </a:p>
          <a:p>
            <a:pPr marL="0" lvl="0" indent="0" algn="l" rtl="0">
              <a:lnSpc>
                <a:spcPct val="115000"/>
              </a:lnSpc>
              <a:spcBef>
                <a:spcPts val="1500"/>
              </a:spcBef>
              <a:spcAft>
                <a:spcPts val="0"/>
              </a:spcAft>
              <a:buNone/>
            </a:pPr>
            <a:r>
              <a:rPr lang="tr-TR" dirty="0" err="1">
                <a:solidFill>
                  <a:srgbClr val="374151"/>
                </a:solidFill>
                <a:latin typeface="Roboto"/>
                <a:ea typeface="Roboto"/>
                <a:cs typeface="Roboto"/>
                <a:sym typeface="Roboto"/>
              </a:rPr>
              <a:t>Digestion</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Plasmid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Insert</a:t>
            </a:r>
            <a:r>
              <a:rPr lang="tr-TR" dirty="0">
                <a:solidFill>
                  <a:srgbClr val="374151"/>
                </a:solidFill>
                <a:latin typeface="Roboto"/>
                <a:ea typeface="Roboto"/>
                <a:cs typeface="Roboto"/>
                <a:sym typeface="Roboto"/>
              </a:rPr>
              <a:t> DNA:</a:t>
            </a:r>
          </a:p>
          <a:p>
            <a:pPr marL="0" lvl="0" indent="0" algn="l" rtl="0">
              <a:lnSpc>
                <a:spcPct val="115000"/>
              </a:lnSpc>
              <a:spcBef>
                <a:spcPts val="1500"/>
              </a:spcBef>
              <a:spcAft>
                <a:spcPts val="0"/>
              </a:spcAft>
              <a:buNone/>
            </a:pPr>
            <a:r>
              <a:rPr lang="tr-TR" dirty="0" err="1">
                <a:solidFill>
                  <a:srgbClr val="374151"/>
                </a:solidFill>
                <a:latin typeface="Roboto"/>
                <a:ea typeface="Roboto"/>
                <a:cs typeface="Roboto"/>
                <a:sym typeface="Roboto"/>
              </a:rPr>
              <a:t>Restriction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enzymes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used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cut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both</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plasmid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insert DNA at </a:t>
            </a:r>
            <a:r>
              <a:rPr lang="tr-TR" dirty="0" err="1">
                <a:solidFill>
                  <a:srgbClr val="374151"/>
                </a:solidFill>
                <a:latin typeface="Roboto"/>
                <a:ea typeface="Roboto"/>
                <a:cs typeface="Roboto"/>
                <a:sym typeface="Roboto"/>
              </a:rPr>
              <a:t>specific</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recognition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sites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This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produces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compatible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ends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that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will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allow</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DNA </a:t>
            </a:r>
            <a:r>
              <a:rPr lang="tr-TR" dirty="0" err="1">
                <a:solidFill>
                  <a:srgbClr val="374151"/>
                </a:solidFill>
                <a:latin typeface="Roboto"/>
                <a:ea typeface="Roboto"/>
                <a:cs typeface="Roboto"/>
                <a:sym typeface="Roboto"/>
              </a:rPr>
              <a:t>fragments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be </a:t>
            </a:r>
            <a:r>
              <a:rPr lang="tr-TR" dirty="0" err="1">
                <a:solidFill>
                  <a:srgbClr val="374151"/>
                </a:solidFill>
                <a:latin typeface="Roboto"/>
                <a:ea typeface="Roboto"/>
                <a:cs typeface="Roboto"/>
                <a:sym typeface="Roboto"/>
              </a:rPr>
              <a:t>ligated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together</a:t>
            </a:r>
            <a:r>
              <a:rPr lang="tr-TR" dirty="0">
                <a:solidFill>
                  <a:srgbClr val="374151"/>
                </a:solidFill>
                <a:latin typeface="Roboto"/>
                <a:ea typeface="Roboto"/>
                <a:cs typeface="Roboto"/>
                <a:sym typeface="Roboto"/>
              </a:rPr>
              <a:t>.</a:t>
            </a:r>
          </a:p>
          <a:p>
            <a:pPr marL="0" lvl="0" indent="0" algn="l" rtl="0">
              <a:lnSpc>
                <a:spcPct val="115000"/>
              </a:lnSpc>
              <a:spcBef>
                <a:spcPts val="1500"/>
              </a:spcBef>
              <a:spcAft>
                <a:spcPts val="0"/>
              </a:spcAft>
              <a:buNone/>
            </a:pPr>
            <a:endParaRPr lang="tr-TR" dirty="0">
              <a:solidFill>
                <a:srgbClr val="374151"/>
              </a:solidFill>
              <a:latin typeface="Roboto"/>
              <a:ea typeface="Roboto"/>
              <a:cs typeface="Roboto"/>
              <a:sym typeface="Roboto"/>
            </a:endParaRPr>
          </a:p>
          <a:p>
            <a:pPr marL="0" lvl="0" indent="0" algn="l" rtl="0">
              <a:lnSpc>
                <a:spcPct val="115000"/>
              </a:lnSpc>
              <a:spcBef>
                <a:spcPts val="1500"/>
              </a:spcBef>
              <a:spcAft>
                <a:spcPts val="0"/>
              </a:spcAft>
              <a:buNone/>
            </a:pPr>
            <a:r>
              <a:rPr lang="tr-TR" dirty="0">
                <a:solidFill>
                  <a:srgbClr val="374151"/>
                </a:solidFill>
                <a:latin typeface="Roboto"/>
                <a:ea typeface="Roboto"/>
                <a:cs typeface="Roboto"/>
                <a:sym typeface="Roboto"/>
              </a:rPr>
              <a:t>2. </a:t>
            </a:r>
            <a:r>
              <a:rPr lang="tr-TR" dirty="0" err="1">
                <a:solidFill>
                  <a:srgbClr val="374151"/>
                </a:solidFill>
                <a:latin typeface="Roboto"/>
                <a:ea typeface="Roboto"/>
                <a:cs typeface="Roboto"/>
                <a:sym typeface="Roboto"/>
              </a:rPr>
              <a:t>Ligation</a:t>
            </a:r>
            <a:r>
              <a:rPr lang="tr-TR" dirty="0">
                <a:solidFill>
                  <a:srgbClr val="374151"/>
                </a:solidFill>
                <a:latin typeface="Roboto"/>
                <a:ea typeface="Roboto"/>
                <a:cs typeface="Roboto"/>
                <a:sym typeface="Roboto"/>
              </a:rPr>
              <a:t>:</a:t>
            </a:r>
          </a:p>
          <a:p>
            <a:pPr marL="0" lvl="0" indent="0" algn="l" rtl="0">
              <a:lnSpc>
                <a:spcPct val="115000"/>
              </a:lnSpc>
              <a:spcBef>
                <a:spcPts val="1500"/>
              </a:spcBef>
              <a:spcAft>
                <a:spcPts val="0"/>
              </a:spcAft>
              <a:buNone/>
            </a:pPr>
            <a:r>
              <a:rPr lang="tr-TR" dirty="0" err="1">
                <a:solidFill>
                  <a:srgbClr val="374151"/>
                </a:solidFill>
                <a:latin typeface="Roboto"/>
                <a:ea typeface="Roboto"/>
                <a:cs typeface="Roboto"/>
                <a:sym typeface="Roboto"/>
              </a:rPr>
              <a:t>Mix</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cut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plasmid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add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DNA </a:t>
            </a:r>
            <a:r>
              <a:rPr lang="tr-TR" dirty="0" err="1">
                <a:solidFill>
                  <a:srgbClr val="374151"/>
                </a:solidFill>
                <a:latin typeface="Roboto"/>
                <a:ea typeface="Roboto"/>
                <a:cs typeface="Roboto"/>
                <a:sym typeface="Roboto"/>
              </a:rPr>
              <a:t>with</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enzyme</a:t>
            </a:r>
            <a:r>
              <a:rPr lang="tr-TR" dirty="0">
                <a:solidFill>
                  <a:srgbClr val="374151"/>
                </a:solidFill>
                <a:latin typeface="Roboto"/>
                <a:ea typeface="Roboto"/>
                <a:cs typeface="Roboto"/>
                <a:sym typeface="Roboto"/>
              </a:rPr>
              <a:t> DNA </a:t>
            </a:r>
            <a:r>
              <a:rPr lang="tr-TR" dirty="0" err="1">
                <a:solidFill>
                  <a:srgbClr val="374151"/>
                </a:solidFill>
                <a:latin typeface="Roboto"/>
                <a:ea typeface="Roboto"/>
                <a:cs typeface="Roboto"/>
                <a:sym typeface="Roboto"/>
              </a:rPr>
              <a:t>ligase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ligase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seals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ends</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insert DNA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plasmid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vector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catalyzing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formation</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phosphodiester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bonds</a:t>
            </a:r>
            <a:r>
              <a:rPr lang="tr-TR" dirty="0">
                <a:solidFill>
                  <a:srgbClr val="374151"/>
                </a:solidFill>
                <a:latin typeface="Roboto"/>
                <a:ea typeface="Roboto"/>
                <a:cs typeface="Roboto"/>
                <a:sym typeface="Roboto"/>
              </a:rPr>
              <a:t>.</a:t>
            </a:r>
          </a:p>
          <a:p>
            <a:pPr marL="0" lvl="0" indent="0" algn="l" rtl="0">
              <a:lnSpc>
                <a:spcPct val="115000"/>
              </a:lnSpc>
              <a:spcBef>
                <a:spcPts val="1500"/>
              </a:spcBef>
              <a:spcAft>
                <a:spcPts val="0"/>
              </a:spcAft>
              <a:buNone/>
            </a:pPr>
            <a:r>
              <a:rPr lang="tr-TR" dirty="0">
                <a:solidFill>
                  <a:srgbClr val="374151"/>
                </a:solidFill>
                <a:latin typeface="Roboto"/>
                <a:ea typeface="Roboto"/>
                <a:cs typeface="Roboto"/>
                <a:sym typeface="Roboto"/>
              </a:rPr>
              <a:t>3. </a:t>
            </a:r>
            <a:r>
              <a:rPr lang="tr-TR" dirty="0" err="1">
                <a:solidFill>
                  <a:srgbClr val="374151"/>
                </a:solidFill>
                <a:latin typeface="Roboto"/>
                <a:ea typeface="Roboto"/>
                <a:cs typeface="Roboto"/>
                <a:sym typeface="Roboto"/>
              </a:rPr>
              <a:t>Transformation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clone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ligated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plasmid</a:t>
            </a:r>
            <a:r>
              <a:rPr lang="tr-TR" dirty="0">
                <a:solidFill>
                  <a:srgbClr val="374151"/>
                </a:solidFill>
                <a:latin typeface="Roboto"/>
                <a:ea typeface="Roboto"/>
                <a:cs typeface="Roboto"/>
                <a:sym typeface="Roboto"/>
              </a:rPr>
              <a:t>:</a:t>
            </a:r>
          </a:p>
          <a:p>
            <a:pPr marL="0" lvl="0" indent="0" algn="l" rtl="0">
              <a:lnSpc>
                <a:spcPct val="115000"/>
              </a:lnSpc>
              <a:spcBef>
                <a:spcPts val="1500"/>
              </a:spcBef>
              <a:spcAft>
                <a:spcPts val="0"/>
              </a:spcAft>
              <a:buNone/>
            </a:pPr>
            <a:r>
              <a:rPr lang="tr-TR" dirty="0" err="1">
                <a:solidFill>
                  <a:srgbClr val="374151"/>
                </a:solidFill>
                <a:latin typeface="Roboto"/>
                <a:ea typeface="Roboto"/>
                <a:cs typeface="Roboto"/>
                <a:sym typeface="Roboto"/>
              </a:rPr>
              <a:t>Introduce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ligated</a:t>
            </a:r>
            <a:r>
              <a:rPr lang="tr-TR" dirty="0">
                <a:solidFill>
                  <a:srgbClr val="374151"/>
                </a:solidFill>
                <a:latin typeface="Roboto"/>
                <a:ea typeface="Roboto"/>
                <a:cs typeface="Roboto"/>
                <a:sym typeface="Roboto"/>
              </a:rPr>
              <a:t> DNA (</a:t>
            </a:r>
            <a:r>
              <a:rPr lang="tr-TR" dirty="0" err="1">
                <a:solidFill>
                  <a:srgbClr val="374151"/>
                </a:solidFill>
                <a:latin typeface="Roboto"/>
                <a:ea typeface="Roboto"/>
                <a:cs typeface="Roboto"/>
                <a:sym typeface="Roboto"/>
              </a:rPr>
              <a:t>now</a:t>
            </a:r>
            <a:r>
              <a:rPr lang="tr-TR" dirty="0">
                <a:solidFill>
                  <a:srgbClr val="374151"/>
                </a:solidFill>
                <a:latin typeface="Roboto"/>
                <a:ea typeface="Roboto"/>
                <a:cs typeface="Roboto"/>
                <a:sym typeface="Roboto"/>
              </a:rPr>
              <a:t> a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plasmid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bacterial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cells</a:t>
            </a:r>
            <a:r>
              <a:rPr lang="tr-TR" dirty="0">
                <a:solidFill>
                  <a:srgbClr val="374151"/>
                </a:solidFill>
                <a:latin typeface="Roboto"/>
                <a:ea typeface="Roboto"/>
                <a:cs typeface="Roboto"/>
                <a:sym typeface="Roboto"/>
              </a:rPr>
              <a:t> in a </a:t>
            </a:r>
            <a:r>
              <a:rPr lang="tr-TR" dirty="0" err="1">
                <a:solidFill>
                  <a:srgbClr val="374151"/>
                </a:solidFill>
                <a:latin typeface="Roboto"/>
                <a:ea typeface="Roboto"/>
                <a:cs typeface="Roboto"/>
                <a:sym typeface="Roboto"/>
              </a:rPr>
              <a:t>process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called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transformation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This</a:t>
            </a:r>
            <a:r>
              <a:rPr lang="tr-TR" dirty="0">
                <a:solidFill>
                  <a:srgbClr val="374151"/>
                </a:solidFill>
                <a:latin typeface="Roboto"/>
                <a:ea typeface="Roboto"/>
                <a:cs typeface="Roboto"/>
                <a:sym typeface="Roboto"/>
              </a:rPr>
              <a:t> can be done </a:t>
            </a:r>
            <a:r>
              <a:rPr lang="tr-TR" dirty="0" err="1">
                <a:solidFill>
                  <a:srgbClr val="374151"/>
                </a:solidFill>
                <a:latin typeface="Roboto"/>
                <a:ea typeface="Roboto"/>
                <a:cs typeface="Roboto"/>
                <a:sym typeface="Roboto"/>
              </a:rPr>
              <a:t>using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various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methods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such</a:t>
            </a:r>
            <a:r>
              <a:rPr lang="tr-TR" dirty="0">
                <a:solidFill>
                  <a:srgbClr val="374151"/>
                </a:solidFill>
                <a:latin typeface="Roboto"/>
                <a:ea typeface="Roboto"/>
                <a:cs typeface="Roboto"/>
                <a:sym typeface="Roboto"/>
              </a:rPr>
              <a:t> as </a:t>
            </a:r>
            <a:r>
              <a:rPr lang="tr-TR" dirty="0" err="1">
                <a:solidFill>
                  <a:srgbClr val="374151"/>
                </a:solidFill>
                <a:latin typeface="Roboto"/>
                <a:ea typeface="Roboto"/>
                <a:cs typeface="Roboto"/>
                <a:sym typeface="Roboto"/>
              </a:rPr>
              <a:t>heat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shock</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electroporation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chemical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methods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make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bacterial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cells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more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permeable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foreign</a:t>
            </a:r>
            <a:r>
              <a:rPr lang="tr-TR" dirty="0">
                <a:solidFill>
                  <a:srgbClr val="374151"/>
                </a:solidFill>
                <a:latin typeface="Roboto"/>
                <a:ea typeface="Roboto"/>
                <a:cs typeface="Roboto"/>
                <a:sym typeface="Roboto"/>
              </a:rPr>
              <a:t> DNA.</a:t>
            </a:r>
          </a:p>
          <a:p>
            <a:pPr marL="0" lvl="0" indent="0" algn="l" rtl="0">
              <a:lnSpc>
                <a:spcPct val="115000"/>
              </a:lnSpc>
              <a:spcBef>
                <a:spcPts val="1500"/>
              </a:spcBef>
              <a:spcAft>
                <a:spcPts val="0"/>
              </a:spcAft>
              <a:buNone/>
            </a:pPr>
            <a:endParaRPr lang="tr-TR" dirty="0">
              <a:solidFill>
                <a:srgbClr val="374151"/>
              </a:solidFill>
              <a:latin typeface="Roboto"/>
              <a:ea typeface="Roboto"/>
              <a:cs typeface="Roboto"/>
              <a:sym typeface="Roboto"/>
            </a:endParaRPr>
          </a:p>
          <a:p>
            <a:pPr marL="0" lvl="0" indent="0" algn="l" rtl="0">
              <a:lnSpc>
                <a:spcPct val="115000"/>
              </a:lnSpc>
              <a:spcBef>
                <a:spcPts val="1500"/>
              </a:spcBef>
              <a:spcAft>
                <a:spcPts val="0"/>
              </a:spcAft>
              <a:buNone/>
            </a:pPr>
            <a:r>
              <a:rPr lang="tr-TR" dirty="0">
                <a:solidFill>
                  <a:srgbClr val="374151"/>
                </a:solidFill>
                <a:latin typeface="Roboto"/>
                <a:ea typeface="Roboto"/>
                <a:cs typeface="Roboto"/>
                <a:sym typeface="Roboto"/>
              </a:rPr>
              <a:t>4. </a:t>
            </a:r>
            <a:r>
              <a:rPr lang="tr-TR" dirty="0" err="1">
                <a:solidFill>
                  <a:srgbClr val="374151"/>
                </a:solidFill>
                <a:latin typeface="Roboto"/>
                <a:ea typeface="Roboto"/>
                <a:cs typeface="Roboto"/>
                <a:sym typeface="Roboto"/>
              </a:rPr>
              <a:t>Selection</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Transformants</a:t>
            </a:r>
            <a:r>
              <a:rPr lang="tr-TR" dirty="0">
                <a:solidFill>
                  <a:srgbClr val="374151"/>
                </a:solidFill>
                <a:latin typeface="Roboto"/>
                <a:ea typeface="Roboto"/>
                <a:cs typeface="Roboto"/>
                <a:sym typeface="Roboto"/>
              </a:rPr>
              <a:t>:</a:t>
            </a:r>
          </a:p>
          <a:p>
            <a:pPr marL="0" lvl="0" indent="0" algn="l" rtl="0">
              <a:lnSpc>
                <a:spcPct val="115000"/>
              </a:lnSpc>
              <a:spcBef>
                <a:spcPts val="1500"/>
              </a:spcBef>
              <a:spcAft>
                <a:spcPts val="0"/>
              </a:spcAft>
              <a:buNone/>
            </a:pPr>
            <a:r>
              <a:rPr lang="tr-TR" dirty="0" err="1">
                <a:solidFill>
                  <a:srgbClr val="374151"/>
                </a:solidFill>
                <a:latin typeface="Roboto"/>
                <a:ea typeface="Roboto"/>
                <a:cs typeface="Roboto"/>
                <a:sym typeface="Roboto"/>
              </a:rPr>
              <a:t>Place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transformed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bacteria</a:t>
            </a:r>
            <a:r>
              <a:rPr lang="tr-TR" dirty="0">
                <a:solidFill>
                  <a:srgbClr val="374151"/>
                </a:solidFill>
                <a:latin typeface="Roboto"/>
                <a:ea typeface="Roboto"/>
                <a:cs typeface="Roboto"/>
                <a:sym typeface="Roboto"/>
              </a:rPr>
              <a:t> on a </a:t>
            </a:r>
            <a:r>
              <a:rPr lang="tr-TR" dirty="0" err="1">
                <a:solidFill>
                  <a:srgbClr val="374151"/>
                </a:solidFill>
                <a:latin typeface="Roboto"/>
                <a:ea typeface="Roboto"/>
                <a:cs typeface="Roboto"/>
                <a:sym typeface="Roboto"/>
              </a:rPr>
              <a:t>selective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medium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containing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antibiotics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plasmid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vector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usually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carries</a:t>
            </a:r>
            <a:r>
              <a:rPr lang="tr-TR" dirty="0">
                <a:solidFill>
                  <a:srgbClr val="374151"/>
                </a:solidFill>
                <a:latin typeface="Roboto"/>
                <a:ea typeface="Roboto"/>
                <a:cs typeface="Roboto"/>
                <a:sym typeface="Roboto"/>
              </a:rPr>
              <a:t> a gene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antibiotic</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resistance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Only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bacteria</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that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take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up</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plasmid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will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survive</a:t>
            </a:r>
            <a:r>
              <a:rPr lang="tr-TR" dirty="0">
                <a:solidFill>
                  <a:srgbClr val="374151"/>
                </a:solidFill>
                <a:latin typeface="Roboto"/>
                <a:ea typeface="Roboto"/>
                <a:cs typeface="Roboto"/>
                <a:sym typeface="Roboto"/>
              </a:rPr>
              <a:t> on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selective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medium</a:t>
            </a:r>
            <a:r>
              <a:rPr lang="tr-TR" dirty="0">
                <a:solidFill>
                  <a:srgbClr val="374151"/>
                </a:solidFill>
                <a:latin typeface="Roboto"/>
                <a:ea typeface="Roboto"/>
                <a:cs typeface="Roboto"/>
                <a:sym typeface="Roboto"/>
              </a:rPr>
              <a:t>.</a:t>
            </a:r>
          </a:p>
          <a:p>
            <a:pPr marL="0" lvl="0" indent="0" algn="l" rtl="0">
              <a:lnSpc>
                <a:spcPct val="115000"/>
              </a:lnSpc>
              <a:spcBef>
                <a:spcPts val="1500"/>
              </a:spcBef>
              <a:spcAft>
                <a:spcPts val="0"/>
              </a:spcAft>
              <a:buNone/>
            </a:pPr>
            <a:endParaRPr lang="tr-TR" dirty="0">
              <a:solidFill>
                <a:srgbClr val="374151"/>
              </a:solidFill>
              <a:latin typeface="Roboto"/>
              <a:ea typeface="Roboto"/>
              <a:cs typeface="Roboto"/>
              <a:sym typeface="Roboto"/>
            </a:endParaRPr>
          </a:p>
          <a:p>
            <a:pPr marL="0" lvl="0" indent="0" algn="l" rtl="0">
              <a:lnSpc>
                <a:spcPct val="115000"/>
              </a:lnSpc>
              <a:spcBef>
                <a:spcPts val="1500"/>
              </a:spcBef>
              <a:spcAft>
                <a:spcPts val="0"/>
              </a:spcAft>
              <a:buNone/>
            </a:pPr>
            <a:r>
              <a:rPr lang="tr-TR" dirty="0">
                <a:solidFill>
                  <a:srgbClr val="374151"/>
                </a:solidFill>
                <a:latin typeface="Roboto"/>
                <a:ea typeface="Roboto"/>
                <a:cs typeface="Roboto"/>
                <a:sym typeface="Roboto"/>
              </a:rPr>
              <a:t>5. </a:t>
            </a:r>
            <a:r>
              <a:rPr lang="tr-TR" dirty="0" err="1">
                <a:solidFill>
                  <a:srgbClr val="374151"/>
                </a:solidFill>
                <a:latin typeface="Roboto"/>
                <a:ea typeface="Roboto"/>
                <a:cs typeface="Roboto"/>
                <a:sym typeface="Roboto"/>
              </a:rPr>
              <a:t>Screening</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Recombinants</a:t>
            </a:r>
            <a:r>
              <a:rPr lang="tr-TR" dirty="0">
                <a:solidFill>
                  <a:srgbClr val="374151"/>
                </a:solidFill>
                <a:latin typeface="Roboto"/>
                <a:ea typeface="Roboto"/>
                <a:cs typeface="Roboto"/>
                <a:sym typeface="Roboto"/>
              </a:rPr>
              <a:t>:</a:t>
            </a:r>
          </a:p>
          <a:p>
            <a:pPr marL="0" lvl="0" indent="0" algn="l" rtl="0">
              <a:lnSpc>
                <a:spcPct val="115000"/>
              </a:lnSpc>
              <a:spcBef>
                <a:spcPts val="1500"/>
              </a:spcBef>
              <a:spcAft>
                <a:spcPts val="0"/>
              </a:spcAft>
              <a:buNone/>
            </a:pPr>
            <a:r>
              <a:rPr lang="tr-TR" dirty="0" err="1">
                <a:solidFill>
                  <a:srgbClr val="374151"/>
                </a:solidFill>
                <a:latin typeface="Roboto"/>
                <a:ea typeface="Roboto"/>
                <a:cs typeface="Roboto"/>
                <a:sym typeface="Roboto"/>
              </a:rPr>
              <a:t>Perform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screening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identify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bacterial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colonies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that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contain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plasmid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along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with</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insert. </a:t>
            </a:r>
            <a:r>
              <a:rPr lang="tr-TR" dirty="0" err="1">
                <a:solidFill>
                  <a:srgbClr val="374151"/>
                </a:solidFill>
                <a:latin typeface="Roboto"/>
                <a:ea typeface="Roboto"/>
                <a:cs typeface="Roboto"/>
                <a:sym typeface="Roboto"/>
              </a:rPr>
              <a:t>This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may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include</a:t>
            </a:r>
            <a:r>
              <a:rPr lang="tr-TR" dirty="0">
                <a:solidFill>
                  <a:srgbClr val="374151"/>
                </a:solidFill>
                <a:latin typeface="Roboto"/>
                <a:ea typeface="Roboto"/>
                <a:cs typeface="Roboto"/>
                <a:sym typeface="Roboto"/>
              </a:rPr>
              <a:t> PCR, </a:t>
            </a:r>
            <a:r>
              <a:rPr lang="tr-TR" dirty="0" err="1">
                <a:solidFill>
                  <a:srgbClr val="374151"/>
                </a:solidFill>
                <a:latin typeface="Roboto"/>
                <a:ea typeface="Roboto"/>
                <a:cs typeface="Roboto"/>
                <a:sym typeface="Roboto"/>
              </a:rPr>
              <a:t>restriction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enzyme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digestion</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other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methods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verify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presence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size of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inserted</a:t>
            </a:r>
            <a:r>
              <a:rPr lang="tr-TR" dirty="0">
                <a:solidFill>
                  <a:srgbClr val="374151"/>
                </a:solidFill>
                <a:latin typeface="Roboto"/>
                <a:ea typeface="Roboto"/>
                <a:cs typeface="Roboto"/>
                <a:sym typeface="Roboto"/>
              </a:rPr>
              <a:t> DNA.</a:t>
            </a:r>
          </a:p>
          <a:p>
            <a:pPr marL="0" lvl="0" indent="0" algn="l" rtl="0">
              <a:lnSpc>
                <a:spcPct val="115000"/>
              </a:lnSpc>
              <a:spcBef>
                <a:spcPts val="1500"/>
              </a:spcBef>
              <a:spcAft>
                <a:spcPts val="0"/>
              </a:spcAft>
              <a:buNone/>
            </a:pPr>
            <a:endParaRPr lang="tr-TR" dirty="0">
              <a:solidFill>
                <a:srgbClr val="374151"/>
              </a:solidFill>
              <a:latin typeface="Roboto"/>
              <a:ea typeface="Roboto"/>
              <a:cs typeface="Roboto"/>
              <a:sym typeface="Roboto"/>
            </a:endParaRPr>
          </a:p>
          <a:p>
            <a:pPr marL="0" lvl="0" indent="0" algn="l" rtl="0">
              <a:lnSpc>
                <a:spcPct val="115000"/>
              </a:lnSpc>
              <a:spcBef>
                <a:spcPts val="1500"/>
              </a:spcBef>
              <a:spcAft>
                <a:spcPts val="0"/>
              </a:spcAft>
              <a:buNone/>
            </a:pPr>
            <a:r>
              <a:rPr lang="tr-TR" dirty="0">
                <a:solidFill>
                  <a:srgbClr val="374151"/>
                </a:solidFill>
                <a:latin typeface="Roboto"/>
                <a:ea typeface="Roboto"/>
                <a:cs typeface="Roboto"/>
                <a:sym typeface="Roboto"/>
              </a:rPr>
              <a:t>6. </a:t>
            </a:r>
            <a:r>
              <a:rPr lang="tr-TR" dirty="0" err="1">
                <a:solidFill>
                  <a:srgbClr val="374151"/>
                </a:solidFill>
                <a:latin typeface="Roboto"/>
                <a:ea typeface="Roboto"/>
                <a:cs typeface="Roboto"/>
                <a:sym typeface="Roboto"/>
              </a:rPr>
              <a:t>Propagation</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Plasmids</a:t>
            </a:r>
            <a:r>
              <a:rPr lang="tr-TR" dirty="0">
                <a:solidFill>
                  <a:srgbClr val="374151"/>
                </a:solidFill>
                <a:latin typeface="Roboto"/>
                <a:ea typeface="Roboto"/>
                <a:cs typeface="Roboto"/>
                <a:sym typeface="Roboto"/>
              </a:rPr>
              <a:t>:</a:t>
            </a:r>
          </a:p>
          <a:p>
            <a:pPr marL="0" lvl="0" indent="0" algn="l" rtl="0">
              <a:lnSpc>
                <a:spcPct val="115000"/>
              </a:lnSpc>
              <a:spcBef>
                <a:spcPts val="1500"/>
              </a:spcBef>
              <a:spcAft>
                <a:spcPts val="0"/>
              </a:spcAft>
              <a:buNone/>
            </a:pPr>
            <a:r>
              <a:rPr lang="tr-TR" dirty="0" err="1">
                <a:solidFill>
                  <a:srgbClr val="374151"/>
                </a:solidFill>
                <a:latin typeface="Roboto"/>
                <a:ea typeface="Roboto"/>
                <a:cs typeface="Roboto"/>
                <a:sym typeface="Roboto"/>
              </a:rPr>
              <a:t>Culture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positive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colonies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to</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propagate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recombinant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plasmids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This</a:t>
            </a:r>
            <a:r>
              <a:rPr lang="tr-TR" dirty="0">
                <a:solidFill>
                  <a:srgbClr val="374151"/>
                </a:solidFill>
                <a:latin typeface="Roboto"/>
                <a:ea typeface="Roboto"/>
                <a:cs typeface="Roboto"/>
                <a:sym typeface="Roboto"/>
              </a:rPr>
              <a:t> step </a:t>
            </a:r>
            <a:r>
              <a:rPr lang="tr-TR" dirty="0" err="1">
                <a:solidFill>
                  <a:srgbClr val="374151"/>
                </a:solidFill>
                <a:latin typeface="Roboto"/>
                <a:ea typeface="Roboto"/>
                <a:cs typeface="Roboto"/>
                <a:sym typeface="Roboto"/>
              </a:rPr>
              <a:t>ensures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that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there</a:t>
            </a:r>
            <a:r>
              <a:rPr lang="tr-TR" dirty="0">
                <a:solidFill>
                  <a:srgbClr val="374151"/>
                </a:solidFill>
                <a:latin typeface="Roboto"/>
                <a:ea typeface="Roboto"/>
                <a:cs typeface="Roboto"/>
                <a:sym typeface="Roboto"/>
              </a:rPr>
              <a:t> is </a:t>
            </a:r>
            <a:r>
              <a:rPr lang="tr-TR" dirty="0" err="1">
                <a:solidFill>
                  <a:srgbClr val="374151"/>
                </a:solidFill>
                <a:latin typeface="Roboto"/>
                <a:ea typeface="Roboto"/>
                <a:cs typeface="Roboto"/>
                <a:sym typeface="Roboto"/>
              </a:rPr>
              <a:t>sufficient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plasmid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downstream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applications</a:t>
            </a:r>
            <a:r>
              <a:rPr lang="tr-TR" dirty="0">
                <a:solidFill>
                  <a:srgbClr val="374151"/>
                </a:solidFill>
                <a:latin typeface="Roboto"/>
                <a:ea typeface="Roboto"/>
                <a:cs typeface="Roboto"/>
                <a:sym typeface="Roboto"/>
              </a:rPr>
              <a:t>.</a:t>
            </a:r>
          </a:p>
          <a:p>
            <a:pPr marL="0" lvl="0" indent="0" algn="l" rtl="0">
              <a:lnSpc>
                <a:spcPct val="115000"/>
              </a:lnSpc>
              <a:spcBef>
                <a:spcPts val="1500"/>
              </a:spcBef>
              <a:spcAft>
                <a:spcPts val="0"/>
              </a:spcAft>
              <a:buNone/>
            </a:pPr>
            <a:endParaRPr lang="tr-TR" dirty="0">
              <a:solidFill>
                <a:srgbClr val="374151"/>
              </a:solidFill>
              <a:latin typeface="Roboto"/>
              <a:ea typeface="Roboto"/>
              <a:cs typeface="Roboto"/>
              <a:sym typeface="Roboto"/>
            </a:endParaRPr>
          </a:p>
          <a:p>
            <a:pPr marL="0" lvl="0" indent="0" algn="l" rtl="0">
              <a:lnSpc>
                <a:spcPct val="115000"/>
              </a:lnSpc>
              <a:spcBef>
                <a:spcPts val="1500"/>
              </a:spcBef>
              <a:spcAft>
                <a:spcPts val="0"/>
              </a:spcAft>
              <a:buNone/>
            </a:pPr>
            <a:r>
              <a:rPr lang="tr-TR" dirty="0">
                <a:solidFill>
                  <a:srgbClr val="374151"/>
                </a:solidFill>
                <a:latin typeface="Roboto"/>
                <a:ea typeface="Roboto"/>
                <a:cs typeface="Roboto"/>
                <a:sym typeface="Roboto"/>
              </a:rPr>
              <a:t>7. </a:t>
            </a:r>
            <a:r>
              <a:rPr lang="tr-TR" dirty="0" err="1">
                <a:solidFill>
                  <a:srgbClr val="374151"/>
                </a:solidFill>
                <a:latin typeface="Roboto"/>
                <a:ea typeface="Roboto"/>
                <a:cs typeface="Roboto"/>
                <a:sym typeface="Roboto"/>
              </a:rPr>
              <a:t>Isolation</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Plasmid</a:t>
            </a:r>
            <a:r>
              <a:rPr lang="tr-TR" dirty="0">
                <a:solidFill>
                  <a:srgbClr val="374151"/>
                </a:solidFill>
                <a:latin typeface="Roboto"/>
                <a:ea typeface="Roboto"/>
                <a:cs typeface="Roboto"/>
                <a:sym typeface="Roboto"/>
              </a:rPr>
              <a:t> DNA:</a:t>
            </a:r>
          </a:p>
          <a:p>
            <a:pPr marL="0" lvl="0" indent="0" algn="l" rtl="0">
              <a:lnSpc>
                <a:spcPct val="115000"/>
              </a:lnSpc>
              <a:spcBef>
                <a:spcPts val="1500"/>
              </a:spcBef>
              <a:spcAft>
                <a:spcPts val="0"/>
              </a:spcAft>
              <a:buNone/>
            </a:pPr>
            <a:r>
              <a:rPr lang="tr-TR" dirty="0" err="1">
                <a:solidFill>
                  <a:srgbClr val="374151"/>
                </a:solidFill>
                <a:latin typeface="Roboto"/>
                <a:ea typeface="Roboto"/>
                <a:cs typeface="Roboto"/>
                <a:sym typeface="Roboto"/>
              </a:rPr>
              <a:t>Extract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plasmid</a:t>
            </a:r>
            <a:r>
              <a:rPr lang="tr-TR" dirty="0">
                <a:solidFill>
                  <a:srgbClr val="374151"/>
                </a:solidFill>
                <a:latin typeface="Roboto"/>
                <a:ea typeface="Roboto"/>
                <a:cs typeface="Roboto"/>
                <a:sym typeface="Roboto"/>
              </a:rPr>
              <a:t> DNA </a:t>
            </a:r>
            <a:r>
              <a:rPr lang="tr-TR" dirty="0" err="1">
                <a:solidFill>
                  <a:srgbClr val="374151"/>
                </a:solidFill>
                <a:latin typeface="Roboto"/>
                <a:ea typeface="Roboto"/>
                <a:cs typeface="Roboto"/>
                <a:sym typeface="Roboto"/>
              </a:rPr>
              <a:t>from</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bacterial</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cultures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using</a:t>
            </a:r>
            <a:r>
              <a:rPr lang="tr-TR" dirty="0">
                <a:solidFill>
                  <a:srgbClr val="374151"/>
                </a:solidFill>
                <a:latin typeface="Roboto"/>
                <a:ea typeface="Roboto"/>
                <a:cs typeface="Roboto"/>
                <a:sym typeface="Roboto"/>
              </a:rPr>
              <a:t> a </a:t>
            </a:r>
            <a:r>
              <a:rPr lang="tr-TR" dirty="0" err="1">
                <a:solidFill>
                  <a:srgbClr val="374151"/>
                </a:solidFill>
                <a:latin typeface="Roboto"/>
                <a:ea typeface="Roboto"/>
                <a:cs typeface="Roboto"/>
                <a:sym typeface="Roboto"/>
              </a:rPr>
              <a:t>plasmid</a:t>
            </a:r>
            <a:r>
              <a:rPr lang="tr-TR" dirty="0">
                <a:solidFill>
                  <a:srgbClr val="374151"/>
                </a:solidFill>
                <a:latin typeface="Roboto"/>
                <a:ea typeface="Roboto"/>
                <a:cs typeface="Roboto"/>
                <a:sym typeface="Roboto"/>
              </a:rPr>
              <a:t> DNA </a:t>
            </a:r>
            <a:r>
              <a:rPr lang="tr-TR" dirty="0" err="1">
                <a:solidFill>
                  <a:srgbClr val="374151"/>
                </a:solidFill>
                <a:latin typeface="Roboto"/>
                <a:ea typeface="Roboto"/>
                <a:cs typeface="Roboto"/>
                <a:sym typeface="Roboto"/>
              </a:rPr>
              <a:t>isolation</a:t>
            </a:r>
            <a:r>
              <a:rPr lang="tr-TR" dirty="0">
                <a:solidFill>
                  <a:srgbClr val="374151"/>
                </a:solidFill>
                <a:latin typeface="Roboto"/>
                <a:ea typeface="Roboto"/>
                <a:cs typeface="Roboto"/>
                <a:sym typeface="Roboto"/>
              </a:rPr>
              <a:t> kit </a:t>
            </a:r>
            <a:r>
              <a:rPr lang="tr-TR" dirty="0" err="1">
                <a:solidFill>
                  <a:srgbClr val="374151"/>
                </a:solidFill>
                <a:latin typeface="Roboto"/>
                <a:ea typeface="Roboto"/>
                <a:cs typeface="Roboto"/>
                <a:sym typeface="Roboto"/>
              </a:rPr>
              <a:t>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other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suitable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methods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This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purified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plasmid</a:t>
            </a:r>
            <a:r>
              <a:rPr lang="tr-TR" dirty="0">
                <a:solidFill>
                  <a:srgbClr val="374151"/>
                </a:solidFill>
                <a:latin typeface="Roboto"/>
                <a:ea typeface="Roboto"/>
                <a:cs typeface="Roboto"/>
                <a:sym typeface="Roboto"/>
              </a:rPr>
              <a:t> DNA can </a:t>
            </a:r>
            <a:r>
              <a:rPr lang="tr-TR" dirty="0" err="1">
                <a:solidFill>
                  <a:srgbClr val="374151"/>
                </a:solidFill>
                <a:latin typeface="Roboto"/>
                <a:ea typeface="Roboto"/>
                <a:cs typeface="Roboto"/>
                <a:sym typeface="Roboto"/>
              </a:rPr>
              <a:t>then</a:t>
            </a:r>
            <a:r>
              <a:rPr lang="tr-TR" dirty="0">
                <a:solidFill>
                  <a:srgbClr val="374151"/>
                </a:solidFill>
                <a:latin typeface="Roboto"/>
                <a:ea typeface="Roboto"/>
                <a:cs typeface="Roboto"/>
                <a:sym typeface="Roboto"/>
              </a:rPr>
              <a:t> be </a:t>
            </a:r>
            <a:r>
              <a:rPr lang="tr-TR" dirty="0" err="1">
                <a:solidFill>
                  <a:srgbClr val="374151"/>
                </a:solidFill>
                <a:latin typeface="Roboto"/>
                <a:ea typeface="Roboto"/>
                <a:cs typeface="Roboto"/>
                <a:sym typeface="Roboto"/>
              </a:rPr>
              <a:t>used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further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experiments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or</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analyses</a:t>
            </a:r>
            <a:r>
              <a:rPr lang="tr-TR" dirty="0">
                <a:solidFill>
                  <a:srgbClr val="374151"/>
                </a:solidFill>
                <a:latin typeface="Roboto"/>
                <a:ea typeface="Roboto"/>
                <a:cs typeface="Roboto"/>
                <a:sym typeface="Roboto"/>
              </a:rPr>
              <a:t>.</a:t>
            </a:r>
          </a:p>
          <a:p>
            <a:pPr marL="0" lvl="0" indent="0" algn="l" rtl="0">
              <a:lnSpc>
                <a:spcPct val="115000"/>
              </a:lnSpc>
              <a:spcBef>
                <a:spcPts val="1500"/>
              </a:spcBef>
              <a:spcAft>
                <a:spcPts val="0"/>
              </a:spcAft>
              <a:buNone/>
            </a:pPr>
            <a:endParaRPr lang="tr-TR" dirty="0">
              <a:solidFill>
                <a:srgbClr val="374151"/>
              </a:solidFill>
              <a:latin typeface="Roboto"/>
              <a:ea typeface="Roboto"/>
              <a:cs typeface="Roboto"/>
              <a:sym typeface="Roboto"/>
            </a:endParaRPr>
          </a:p>
          <a:p>
            <a:pPr marL="0" lvl="0" indent="0" algn="l" rtl="0">
              <a:lnSpc>
                <a:spcPct val="115000"/>
              </a:lnSpc>
              <a:spcBef>
                <a:spcPts val="1500"/>
              </a:spcBef>
              <a:spcAft>
                <a:spcPts val="0"/>
              </a:spcAft>
              <a:buNone/>
            </a:pPr>
            <a:r>
              <a:rPr lang="tr-TR" dirty="0">
                <a:solidFill>
                  <a:srgbClr val="374151"/>
                </a:solidFill>
                <a:latin typeface="Roboto"/>
                <a:ea typeface="Roboto"/>
                <a:cs typeface="Roboto"/>
                <a:sym typeface="Roboto"/>
              </a:rPr>
              <a:t>8. </a:t>
            </a:r>
            <a:r>
              <a:rPr lang="tr-TR" dirty="0" err="1">
                <a:solidFill>
                  <a:srgbClr val="374151"/>
                </a:solidFill>
                <a:latin typeface="Roboto"/>
                <a:ea typeface="Roboto"/>
                <a:cs typeface="Roboto"/>
                <a:sym typeface="Roboto"/>
              </a:rPr>
              <a:t>Verify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Insert</a:t>
            </a:r>
            <a:r>
              <a:rPr lang="tr-TR" dirty="0">
                <a:solidFill>
                  <a:srgbClr val="374151"/>
                </a:solidFill>
                <a:latin typeface="Roboto"/>
                <a:ea typeface="Roboto"/>
                <a:cs typeface="Roboto"/>
                <a:sym typeface="Roboto"/>
              </a:rPr>
              <a:t> DNA:</a:t>
            </a:r>
          </a:p>
          <a:p>
            <a:pPr marL="0" lvl="0" indent="0" algn="l" rtl="0">
              <a:lnSpc>
                <a:spcPct val="115000"/>
              </a:lnSpc>
              <a:spcBef>
                <a:spcPts val="1500"/>
              </a:spcBef>
              <a:spcAft>
                <a:spcPts val="0"/>
              </a:spcAft>
              <a:buNone/>
            </a:pPr>
            <a:r>
              <a:rPr lang="tr-TR" dirty="0" err="1">
                <a:solidFill>
                  <a:srgbClr val="374151"/>
                </a:solidFill>
                <a:latin typeface="Roboto"/>
                <a:ea typeface="Roboto"/>
                <a:cs typeface="Roboto"/>
                <a:sym typeface="Roboto"/>
              </a:rPr>
              <a:t>Verify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identity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integrity</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cloned</a:t>
            </a:r>
            <a:r>
              <a:rPr lang="tr-TR" dirty="0">
                <a:solidFill>
                  <a:srgbClr val="374151"/>
                </a:solidFill>
                <a:latin typeface="Roboto"/>
                <a:ea typeface="Roboto"/>
                <a:cs typeface="Roboto"/>
                <a:sym typeface="Roboto"/>
              </a:rPr>
              <a:t> insert </a:t>
            </a:r>
            <a:r>
              <a:rPr lang="tr-TR" dirty="0" err="1">
                <a:solidFill>
                  <a:srgbClr val="374151"/>
                </a:solidFill>
                <a:latin typeface="Roboto"/>
                <a:ea typeface="Roboto"/>
                <a:cs typeface="Roboto"/>
                <a:sym typeface="Roboto"/>
              </a:rPr>
              <a:t>by</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sequencing</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agarose</a:t>
            </a:r>
            <a:r>
              <a:rPr lang="tr-TR" dirty="0">
                <a:solidFill>
                  <a:srgbClr val="374151"/>
                </a:solidFill>
                <a:latin typeface="Roboto"/>
                <a:ea typeface="Roboto"/>
                <a:cs typeface="Roboto"/>
                <a:sym typeface="Roboto"/>
              </a:rPr>
              <a:t> gel </a:t>
            </a:r>
            <a:r>
              <a:rPr lang="tr-TR" dirty="0" err="1">
                <a:solidFill>
                  <a:srgbClr val="374151"/>
                </a:solidFill>
                <a:latin typeface="Roboto"/>
                <a:ea typeface="Roboto"/>
                <a:cs typeface="Roboto"/>
                <a:sym typeface="Roboto"/>
              </a:rPr>
              <a:t>electrophoresis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This</a:t>
            </a:r>
            <a:r>
              <a:rPr lang="tr-TR" dirty="0">
                <a:solidFill>
                  <a:srgbClr val="374151"/>
                </a:solidFill>
                <a:latin typeface="Roboto"/>
                <a:ea typeface="Roboto"/>
                <a:cs typeface="Roboto"/>
                <a:sym typeface="Roboto"/>
              </a:rPr>
              <a:t> step </a:t>
            </a:r>
            <a:r>
              <a:rPr lang="tr-TR" dirty="0" err="1">
                <a:solidFill>
                  <a:srgbClr val="374151"/>
                </a:solidFill>
                <a:latin typeface="Roboto"/>
                <a:ea typeface="Roboto"/>
                <a:cs typeface="Roboto"/>
                <a:sym typeface="Roboto"/>
              </a:rPr>
              <a:t>ensures</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that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the</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cloned</a:t>
            </a:r>
            <a:r>
              <a:rPr lang="tr-TR" dirty="0">
                <a:solidFill>
                  <a:srgbClr val="374151"/>
                </a:solidFill>
                <a:latin typeface="Roboto"/>
                <a:ea typeface="Roboto"/>
                <a:cs typeface="Roboto"/>
                <a:sym typeface="Roboto"/>
              </a:rPr>
              <a:t> DNA is </a:t>
            </a:r>
            <a:r>
              <a:rPr lang="tr-TR" dirty="0" err="1">
                <a:solidFill>
                  <a:srgbClr val="374151"/>
                </a:solidFill>
                <a:latin typeface="Roboto"/>
                <a:ea typeface="Roboto"/>
                <a:cs typeface="Roboto"/>
                <a:sym typeface="Roboto"/>
              </a:rPr>
              <a:t>correct</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and</a:t>
            </a:r>
            <a:r>
              <a:rPr lang="tr-TR" dirty="0">
                <a:solidFill>
                  <a:srgbClr val="374151"/>
                </a:solidFill>
                <a:latin typeface="Roboto"/>
                <a:ea typeface="Roboto"/>
                <a:cs typeface="Roboto"/>
                <a:sym typeface="Roboto"/>
              </a:rPr>
              <a:t> </a:t>
            </a:r>
            <a:r>
              <a:rPr lang="tr-TR" dirty="0" err="1">
                <a:solidFill>
                  <a:srgbClr val="374151"/>
                </a:solidFill>
                <a:latin typeface="Roboto"/>
                <a:ea typeface="Roboto"/>
                <a:cs typeface="Roboto"/>
                <a:sym typeface="Roboto"/>
              </a:rPr>
              <a:t>free</a:t>
            </a:r>
            <a:r>
              <a:rPr lang="tr-TR" dirty="0">
                <a:solidFill>
                  <a:srgbClr val="374151"/>
                </a:solidFill>
                <a:latin typeface="Roboto"/>
                <a:ea typeface="Roboto"/>
                <a:cs typeface="Roboto"/>
                <a:sym typeface="Roboto"/>
              </a:rPr>
              <a:t> of </a:t>
            </a:r>
            <a:r>
              <a:rPr lang="tr-TR" dirty="0" err="1">
                <a:solidFill>
                  <a:srgbClr val="374151"/>
                </a:solidFill>
                <a:latin typeface="Roboto"/>
                <a:ea typeface="Roboto"/>
                <a:cs typeface="Roboto"/>
                <a:sym typeface="Roboto"/>
              </a:rPr>
              <a:t>mutations</a:t>
            </a:r>
            <a:r>
              <a:rPr lang="tr-TR" dirty="0">
                <a:solidFill>
                  <a:srgbClr val="374151"/>
                </a:solidFill>
                <a:latin typeface="Roboto"/>
                <a:ea typeface="Roboto"/>
                <a:cs typeface="Roboto"/>
                <a:sym typeface="Roboto"/>
              </a:rPr>
              <a:t>.</a:t>
            </a:r>
            <a:endParaRPr dirty="0"/>
          </a:p>
        </p:txBody>
      </p:sp>
      <p:sp>
        <p:nvSpPr>
          <p:cNvPr id="170" name="Google Shape;170;g2a1952dd349_6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tr-T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84066-4C87-C63E-7F58-D792ABE543E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5DF9459C-B6D8-AA24-4A1E-9379A47B2C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01427B88-AAC7-31E7-F496-2DA7E2F8B06E}"/>
              </a:ext>
            </a:extLst>
          </p:cNvPr>
          <p:cNvSpPr>
            <a:spLocks noGrp="1"/>
          </p:cNvSpPr>
          <p:nvPr>
            <p:ph type="dt" sz="half" idx="10"/>
          </p:nvPr>
        </p:nvSpPr>
        <p:spPr/>
        <p:txBody>
          <a:bodyPr/>
          <a:lstStyle/>
          <a:p>
            <a:fld id="{35FF26AE-B7EF-2642-A16F-6F92A10C8307}" type="datetimeFigureOut">
              <a:rPr lang="en-NL" smtClean="0"/>
              <a:t>09/10/2024</a:t>
            </a:fld>
            <a:endParaRPr lang="en-NL"/>
          </a:p>
        </p:txBody>
      </p:sp>
      <p:sp>
        <p:nvSpPr>
          <p:cNvPr id="5" name="Footer Placeholder 4">
            <a:extLst>
              <a:ext uri="{FF2B5EF4-FFF2-40B4-BE49-F238E27FC236}">
                <a16:creationId xmlns:a16="http://schemas.microsoft.com/office/drawing/2014/main" id="{4B13B8F7-6EF7-E897-4E16-519D2C580876}"/>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B0A112B1-83C1-A2CE-96FC-5C5404DCC43A}"/>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640158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DDFE4-CDB1-AF1F-A980-02C71CD0C1A3}"/>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B23F42E1-5A34-A92C-0D20-9E064EDEFEB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BEC2BC7A-3A13-13BE-80DE-50723396EE8C}"/>
              </a:ext>
            </a:extLst>
          </p:cNvPr>
          <p:cNvSpPr>
            <a:spLocks noGrp="1"/>
          </p:cNvSpPr>
          <p:nvPr>
            <p:ph type="dt" sz="half" idx="10"/>
          </p:nvPr>
        </p:nvSpPr>
        <p:spPr/>
        <p:txBody>
          <a:bodyPr/>
          <a:lstStyle/>
          <a:p>
            <a:fld id="{35FF26AE-B7EF-2642-A16F-6F92A10C8307}" type="datetimeFigureOut">
              <a:rPr lang="en-NL" smtClean="0"/>
              <a:t>09/10/2024</a:t>
            </a:fld>
            <a:endParaRPr lang="en-NL"/>
          </a:p>
        </p:txBody>
      </p:sp>
      <p:sp>
        <p:nvSpPr>
          <p:cNvPr id="5" name="Footer Placeholder 4">
            <a:extLst>
              <a:ext uri="{FF2B5EF4-FFF2-40B4-BE49-F238E27FC236}">
                <a16:creationId xmlns:a16="http://schemas.microsoft.com/office/drawing/2014/main" id="{DA84A0C1-73C3-CF1E-2498-6502A7FF57DC}"/>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032658B0-BFE1-AE75-C141-DC30E00E9E99}"/>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525156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C1BD09-B963-540D-CF57-2550A0D97F8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E7E7B0D5-A52B-37AD-4F94-9E7318770E1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30C97EFF-A3C4-3452-4345-A52147A00774}"/>
              </a:ext>
            </a:extLst>
          </p:cNvPr>
          <p:cNvSpPr>
            <a:spLocks noGrp="1"/>
          </p:cNvSpPr>
          <p:nvPr>
            <p:ph type="dt" sz="half" idx="10"/>
          </p:nvPr>
        </p:nvSpPr>
        <p:spPr/>
        <p:txBody>
          <a:bodyPr/>
          <a:lstStyle/>
          <a:p>
            <a:fld id="{35FF26AE-B7EF-2642-A16F-6F92A10C8307}" type="datetimeFigureOut">
              <a:rPr lang="en-NL" smtClean="0"/>
              <a:t>09/10/2024</a:t>
            </a:fld>
            <a:endParaRPr lang="en-NL"/>
          </a:p>
        </p:txBody>
      </p:sp>
      <p:sp>
        <p:nvSpPr>
          <p:cNvPr id="5" name="Footer Placeholder 4">
            <a:extLst>
              <a:ext uri="{FF2B5EF4-FFF2-40B4-BE49-F238E27FC236}">
                <a16:creationId xmlns:a16="http://schemas.microsoft.com/office/drawing/2014/main" id="{25F7E75D-D3E0-9B9E-4630-36178340B311}"/>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21C14461-7229-6870-BD07-135500E83226}"/>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4245750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1"/>
        <p:cNvGrpSpPr/>
        <p:nvPr/>
      </p:nvGrpSpPr>
      <p:grpSpPr>
        <a:xfrm>
          <a:off x="0" y="0"/>
          <a:ext cx="0" cy="0"/>
          <a:chOff x="0" y="0"/>
          <a:chExt cx="0" cy="0"/>
        </a:xfrm>
      </p:grpSpPr>
      <p:sp>
        <p:nvSpPr>
          <p:cNvPr id="32" name="Google Shape;32;p40"/>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dk1"/>
              </a:buClr>
              <a:buSzPts val="3600"/>
              <a:buFont typeface="Calibri"/>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3" name="Google Shape;33;p4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extLst>
      <p:ext uri="{BB962C8B-B14F-4D97-AF65-F5344CB8AC3E}">
        <p14:creationId xmlns:p14="http://schemas.microsoft.com/office/powerpoint/2010/main" val="655374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7"/>
        <p:cNvGrpSpPr/>
        <p:nvPr/>
      </p:nvGrpSpPr>
      <p:grpSpPr>
        <a:xfrm>
          <a:off x="0" y="0"/>
          <a:ext cx="0" cy="0"/>
          <a:chOff x="0" y="0"/>
          <a:chExt cx="0" cy="0"/>
        </a:xfrm>
      </p:grpSpPr>
      <p:sp>
        <p:nvSpPr>
          <p:cNvPr id="38" name="Google Shape;38;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9" name="Google Shape;39;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dk1"/>
              </a:buClr>
              <a:buSzPts val="1800"/>
              <a:buChar char="●"/>
              <a:defRPr/>
            </a:lvl1pPr>
            <a:lvl2pPr marL="914400" lvl="1" indent="-317500" algn="l">
              <a:lnSpc>
                <a:spcPct val="115000"/>
              </a:lnSpc>
              <a:spcBef>
                <a:spcPts val="0"/>
              </a:spcBef>
              <a:spcAft>
                <a:spcPts val="0"/>
              </a:spcAft>
              <a:buClr>
                <a:schemeClr val="dk1"/>
              </a:buClr>
              <a:buSzPts val="1400"/>
              <a:buChar char="○"/>
              <a:defRPr/>
            </a:lvl2pPr>
            <a:lvl3pPr marL="1371600" lvl="2" indent="-317500" algn="l">
              <a:lnSpc>
                <a:spcPct val="115000"/>
              </a:lnSpc>
              <a:spcBef>
                <a:spcPts val="0"/>
              </a:spcBef>
              <a:spcAft>
                <a:spcPts val="0"/>
              </a:spcAft>
              <a:buClr>
                <a:schemeClr val="dk1"/>
              </a:buClr>
              <a:buSzPts val="1400"/>
              <a:buChar char="■"/>
              <a:defRPr/>
            </a:lvl3pPr>
            <a:lvl4pPr marL="1828800" lvl="3" indent="-317500" algn="l">
              <a:lnSpc>
                <a:spcPct val="115000"/>
              </a:lnSpc>
              <a:spcBef>
                <a:spcPts val="0"/>
              </a:spcBef>
              <a:spcAft>
                <a:spcPts val="0"/>
              </a:spcAft>
              <a:buClr>
                <a:schemeClr val="dk1"/>
              </a:buClr>
              <a:buSzPts val="1400"/>
              <a:buChar char="●"/>
              <a:defRPr/>
            </a:lvl4pPr>
            <a:lvl5pPr marL="2286000" lvl="4" indent="-317500" algn="l">
              <a:lnSpc>
                <a:spcPct val="115000"/>
              </a:lnSpc>
              <a:spcBef>
                <a:spcPts val="0"/>
              </a:spcBef>
              <a:spcAft>
                <a:spcPts val="0"/>
              </a:spcAft>
              <a:buClr>
                <a:schemeClr val="dk1"/>
              </a:buClr>
              <a:buSzPts val="1400"/>
              <a:buChar char="○"/>
              <a:defRPr/>
            </a:lvl5pPr>
            <a:lvl6pPr marL="2743200" lvl="5" indent="-317500" algn="l">
              <a:lnSpc>
                <a:spcPct val="115000"/>
              </a:lnSpc>
              <a:spcBef>
                <a:spcPts val="0"/>
              </a:spcBef>
              <a:spcAft>
                <a:spcPts val="0"/>
              </a:spcAft>
              <a:buClr>
                <a:schemeClr val="dk1"/>
              </a:buClr>
              <a:buSzPts val="1400"/>
              <a:buChar char="■"/>
              <a:defRPr/>
            </a:lvl6pPr>
            <a:lvl7pPr marL="3200400" lvl="6" indent="-317500" algn="l">
              <a:lnSpc>
                <a:spcPct val="115000"/>
              </a:lnSpc>
              <a:spcBef>
                <a:spcPts val="0"/>
              </a:spcBef>
              <a:spcAft>
                <a:spcPts val="0"/>
              </a:spcAft>
              <a:buClr>
                <a:schemeClr val="dk1"/>
              </a:buClr>
              <a:buSzPts val="1400"/>
              <a:buChar char="●"/>
              <a:defRPr/>
            </a:lvl7pPr>
            <a:lvl8pPr marL="3657600" lvl="7" indent="-317500" algn="l">
              <a:lnSpc>
                <a:spcPct val="115000"/>
              </a:lnSpc>
              <a:spcBef>
                <a:spcPts val="0"/>
              </a:spcBef>
              <a:spcAft>
                <a:spcPts val="0"/>
              </a:spcAft>
              <a:buClr>
                <a:schemeClr val="dk1"/>
              </a:buClr>
              <a:buSzPts val="1400"/>
              <a:buChar char="○"/>
              <a:defRPr/>
            </a:lvl8pPr>
            <a:lvl9pPr marL="4114800" lvl="8" indent="-317500" algn="l">
              <a:lnSpc>
                <a:spcPct val="115000"/>
              </a:lnSpc>
              <a:spcBef>
                <a:spcPts val="0"/>
              </a:spcBef>
              <a:spcAft>
                <a:spcPts val="0"/>
              </a:spcAft>
              <a:buClr>
                <a:schemeClr val="dk1"/>
              </a:buClr>
              <a:buSzPts val="1400"/>
              <a:buChar char="■"/>
              <a:defRPr/>
            </a:lvl9pPr>
          </a:lstStyle>
          <a:p>
            <a:endParaRPr/>
          </a:p>
        </p:txBody>
      </p:sp>
      <p:sp>
        <p:nvSpPr>
          <p:cNvPr id="40" name="Google Shape;40;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extLst>
      <p:ext uri="{BB962C8B-B14F-4D97-AF65-F5344CB8AC3E}">
        <p14:creationId xmlns:p14="http://schemas.microsoft.com/office/powerpoint/2010/main" val="3396969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6219D-0707-3587-A216-AE240AD02630}"/>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9546B5D5-6BFD-A8B2-44E7-737D8A69DDD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845D7E2D-D3EE-7A54-B856-7707464764A5}"/>
              </a:ext>
            </a:extLst>
          </p:cNvPr>
          <p:cNvSpPr>
            <a:spLocks noGrp="1"/>
          </p:cNvSpPr>
          <p:nvPr>
            <p:ph type="dt" sz="half" idx="10"/>
          </p:nvPr>
        </p:nvSpPr>
        <p:spPr/>
        <p:txBody>
          <a:bodyPr/>
          <a:lstStyle/>
          <a:p>
            <a:fld id="{35FF26AE-B7EF-2642-A16F-6F92A10C8307}" type="datetimeFigureOut">
              <a:rPr lang="en-NL" smtClean="0"/>
              <a:t>09/10/2024</a:t>
            </a:fld>
            <a:endParaRPr lang="en-NL"/>
          </a:p>
        </p:txBody>
      </p:sp>
      <p:sp>
        <p:nvSpPr>
          <p:cNvPr id="5" name="Footer Placeholder 4">
            <a:extLst>
              <a:ext uri="{FF2B5EF4-FFF2-40B4-BE49-F238E27FC236}">
                <a16:creationId xmlns:a16="http://schemas.microsoft.com/office/drawing/2014/main" id="{4D40E943-EA9D-5DCE-E2D9-3D97DD07CFC3}"/>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7FAD8109-84B4-F374-EE43-49CA3020C218}"/>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3495702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20793-0CB2-44AC-39EB-3446C7B792B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22609534-DC36-3849-5CEF-0DF63BBDC9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7A5CADF-3A22-079A-4C34-E7A37913F49F}"/>
              </a:ext>
            </a:extLst>
          </p:cNvPr>
          <p:cNvSpPr>
            <a:spLocks noGrp="1"/>
          </p:cNvSpPr>
          <p:nvPr>
            <p:ph type="dt" sz="half" idx="10"/>
          </p:nvPr>
        </p:nvSpPr>
        <p:spPr/>
        <p:txBody>
          <a:bodyPr/>
          <a:lstStyle/>
          <a:p>
            <a:fld id="{35FF26AE-B7EF-2642-A16F-6F92A10C8307}" type="datetimeFigureOut">
              <a:rPr lang="en-NL" smtClean="0"/>
              <a:t>09/10/2024</a:t>
            </a:fld>
            <a:endParaRPr lang="en-NL"/>
          </a:p>
        </p:txBody>
      </p:sp>
      <p:sp>
        <p:nvSpPr>
          <p:cNvPr id="5" name="Footer Placeholder 4">
            <a:extLst>
              <a:ext uri="{FF2B5EF4-FFF2-40B4-BE49-F238E27FC236}">
                <a16:creationId xmlns:a16="http://schemas.microsoft.com/office/drawing/2014/main" id="{5A87020C-2F8E-7FDF-1E48-434B2D10DE73}"/>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27FDB248-703D-B015-CFCB-7886A02F4F12}"/>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310857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052A5-DBC1-2692-078E-ADC5A77C3C6E}"/>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CDDB80ED-21EC-8A60-74F4-C6DAFE8AD1D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AAEDFCEC-7788-8E16-5D24-0D8F0B2268D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950C5FA3-44DA-687C-950D-02A72EA477BA}"/>
              </a:ext>
            </a:extLst>
          </p:cNvPr>
          <p:cNvSpPr>
            <a:spLocks noGrp="1"/>
          </p:cNvSpPr>
          <p:nvPr>
            <p:ph type="dt" sz="half" idx="10"/>
          </p:nvPr>
        </p:nvSpPr>
        <p:spPr/>
        <p:txBody>
          <a:bodyPr/>
          <a:lstStyle/>
          <a:p>
            <a:fld id="{35FF26AE-B7EF-2642-A16F-6F92A10C8307}" type="datetimeFigureOut">
              <a:rPr lang="en-NL" smtClean="0"/>
              <a:t>09/10/2024</a:t>
            </a:fld>
            <a:endParaRPr lang="en-NL"/>
          </a:p>
        </p:txBody>
      </p:sp>
      <p:sp>
        <p:nvSpPr>
          <p:cNvPr id="6" name="Footer Placeholder 5">
            <a:extLst>
              <a:ext uri="{FF2B5EF4-FFF2-40B4-BE49-F238E27FC236}">
                <a16:creationId xmlns:a16="http://schemas.microsoft.com/office/drawing/2014/main" id="{4D4D7CCF-3DEE-53DD-9C91-29466DC91FD5}"/>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38B4BF40-2E4D-B183-5C78-682F0956DF10}"/>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3825085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29D17-5DAC-A651-2BA3-18A415887CAC}"/>
              </a:ext>
            </a:extLst>
          </p:cNvPr>
          <p:cNvSpPr>
            <a:spLocks noGrp="1"/>
          </p:cNvSpPr>
          <p:nvPr>
            <p:ph type="title"/>
          </p:nvPr>
        </p:nvSpPr>
        <p:spPr>
          <a:xfrm>
            <a:off x="839788" y="365125"/>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07A7FE91-A17D-ADB5-383D-2673E9257D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084BD4A-7889-9D1D-1FEC-45A1FBECB75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B27C8B96-5C33-F225-535A-C369108569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9FF97A6-9312-1504-41D6-BA3DC1D6239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0DB58D88-5AD3-1241-0BE2-0575C316686F}"/>
              </a:ext>
            </a:extLst>
          </p:cNvPr>
          <p:cNvSpPr>
            <a:spLocks noGrp="1"/>
          </p:cNvSpPr>
          <p:nvPr>
            <p:ph type="dt" sz="half" idx="10"/>
          </p:nvPr>
        </p:nvSpPr>
        <p:spPr/>
        <p:txBody>
          <a:bodyPr/>
          <a:lstStyle/>
          <a:p>
            <a:fld id="{35FF26AE-B7EF-2642-A16F-6F92A10C8307}" type="datetimeFigureOut">
              <a:rPr lang="en-NL" smtClean="0"/>
              <a:t>09/10/2024</a:t>
            </a:fld>
            <a:endParaRPr lang="en-NL"/>
          </a:p>
        </p:txBody>
      </p:sp>
      <p:sp>
        <p:nvSpPr>
          <p:cNvPr id="8" name="Footer Placeholder 7">
            <a:extLst>
              <a:ext uri="{FF2B5EF4-FFF2-40B4-BE49-F238E27FC236}">
                <a16:creationId xmlns:a16="http://schemas.microsoft.com/office/drawing/2014/main" id="{11A775C1-4D70-1325-B051-62158A50430C}"/>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BA6658C1-D62E-9DC9-4FA1-7B59A90B8245}"/>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2236136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EB8A9-D5EE-5132-5DBF-5E32DA24DA61}"/>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63821D62-5C59-ECE1-848E-1706F980C5CF}"/>
              </a:ext>
            </a:extLst>
          </p:cNvPr>
          <p:cNvSpPr>
            <a:spLocks noGrp="1"/>
          </p:cNvSpPr>
          <p:nvPr>
            <p:ph type="dt" sz="half" idx="10"/>
          </p:nvPr>
        </p:nvSpPr>
        <p:spPr/>
        <p:txBody>
          <a:bodyPr/>
          <a:lstStyle/>
          <a:p>
            <a:fld id="{35FF26AE-B7EF-2642-A16F-6F92A10C8307}" type="datetimeFigureOut">
              <a:rPr lang="en-NL" smtClean="0"/>
              <a:t>09/10/2024</a:t>
            </a:fld>
            <a:endParaRPr lang="en-NL"/>
          </a:p>
        </p:txBody>
      </p:sp>
      <p:sp>
        <p:nvSpPr>
          <p:cNvPr id="4" name="Footer Placeholder 3">
            <a:extLst>
              <a:ext uri="{FF2B5EF4-FFF2-40B4-BE49-F238E27FC236}">
                <a16:creationId xmlns:a16="http://schemas.microsoft.com/office/drawing/2014/main" id="{E872CE63-89F8-FC97-1412-E15083B63929}"/>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D26496B3-1624-9286-0B22-F32C02628D80}"/>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4286313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322812-4BFA-B1B8-A5C3-0EC439B264FE}"/>
              </a:ext>
            </a:extLst>
          </p:cNvPr>
          <p:cNvSpPr>
            <a:spLocks noGrp="1"/>
          </p:cNvSpPr>
          <p:nvPr>
            <p:ph type="dt" sz="half" idx="10"/>
          </p:nvPr>
        </p:nvSpPr>
        <p:spPr/>
        <p:txBody>
          <a:bodyPr/>
          <a:lstStyle/>
          <a:p>
            <a:fld id="{35FF26AE-B7EF-2642-A16F-6F92A10C8307}" type="datetimeFigureOut">
              <a:rPr lang="en-NL" smtClean="0"/>
              <a:t>09/10/2024</a:t>
            </a:fld>
            <a:endParaRPr lang="en-NL"/>
          </a:p>
        </p:txBody>
      </p:sp>
      <p:sp>
        <p:nvSpPr>
          <p:cNvPr id="3" name="Footer Placeholder 2">
            <a:extLst>
              <a:ext uri="{FF2B5EF4-FFF2-40B4-BE49-F238E27FC236}">
                <a16:creationId xmlns:a16="http://schemas.microsoft.com/office/drawing/2014/main" id="{6C946B0B-E122-4885-5E9A-79A5F373F35F}"/>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8AEAA95C-B847-2CA7-07A2-FBF8563E1B0F}"/>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861571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7D936-16BD-76B3-BD9A-3DC7E0E0F9C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A375F5BD-6F7E-B67A-EBE1-5143079765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7D3BB24D-A35E-B72A-F263-582929B6BF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244297-2E01-91DE-E144-A9B04D94EA84}"/>
              </a:ext>
            </a:extLst>
          </p:cNvPr>
          <p:cNvSpPr>
            <a:spLocks noGrp="1"/>
          </p:cNvSpPr>
          <p:nvPr>
            <p:ph type="dt" sz="half" idx="10"/>
          </p:nvPr>
        </p:nvSpPr>
        <p:spPr/>
        <p:txBody>
          <a:bodyPr/>
          <a:lstStyle/>
          <a:p>
            <a:fld id="{35FF26AE-B7EF-2642-A16F-6F92A10C8307}" type="datetimeFigureOut">
              <a:rPr lang="en-NL" smtClean="0"/>
              <a:t>09/10/2024</a:t>
            </a:fld>
            <a:endParaRPr lang="en-NL"/>
          </a:p>
        </p:txBody>
      </p:sp>
      <p:sp>
        <p:nvSpPr>
          <p:cNvPr id="6" name="Footer Placeholder 5">
            <a:extLst>
              <a:ext uri="{FF2B5EF4-FFF2-40B4-BE49-F238E27FC236}">
                <a16:creationId xmlns:a16="http://schemas.microsoft.com/office/drawing/2014/main" id="{FE79FDBD-7A35-5D62-4AEA-AF973BC17BD1}"/>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291F5811-5B8B-ED39-FCAF-5D640D0295D6}"/>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3723295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F447-F63B-0B52-1F71-D8EF84473F3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9A825FA2-2FED-DB57-FA7F-6CAF9C7883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F885DDB6-E647-BC19-73A1-A7ACBDEC72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F93A79-12E1-8615-2E15-CD4C33C1C6C2}"/>
              </a:ext>
            </a:extLst>
          </p:cNvPr>
          <p:cNvSpPr>
            <a:spLocks noGrp="1"/>
          </p:cNvSpPr>
          <p:nvPr>
            <p:ph type="dt" sz="half" idx="10"/>
          </p:nvPr>
        </p:nvSpPr>
        <p:spPr/>
        <p:txBody>
          <a:bodyPr/>
          <a:lstStyle/>
          <a:p>
            <a:fld id="{35FF26AE-B7EF-2642-A16F-6F92A10C8307}" type="datetimeFigureOut">
              <a:rPr lang="en-NL" smtClean="0"/>
              <a:t>09/10/2024</a:t>
            </a:fld>
            <a:endParaRPr lang="en-NL"/>
          </a:p>
        </p:txBody>
      </p:sp>
      <p:sp>
        <p:nvSpPr>
          <p:cNvPr id="6" name="Footer Placeholder 5">
            <a:extLst>
              <a:ext uri="{FF2B5EF4-FFF2-40B4-BE49-F238E27FC236}">
                <a16:creationId xmlns:a16="http://schemas.microsoft.com/office/drawing/2014/main" id="{726CB26B-DD14-752B-D3DD-9D76A62973C3}"/>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9C4ADC3F-07F3-48AC-876D-CD2DBFD4B9CE}"/>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3447918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50FEB9-C3D8-0CBC-EAD1-275D8E3105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2934CB66-1F75-468A-A033-E02BFAF7AC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DC0F636A-72F7-25C8-D585-5F2AC2A6DD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FF26AE-B7EF-2642-A16F-6F92A10C8307}" type="datetimeFigureOut">
              <a:rPr lang="en-NL" smtClean="0"/>
              <a:t>09/10/2024</a:t>
            </a:fld>
            <a:endParaRPr lang="en-NL"/>
          </a:p>
        </p:txBody>
      </p:sp>
      <p:sp>
        <p:nvSpPr>
          <p:cNvPr id="5" name="Footer Placeholder 4">
            <a:extLst>
              <a:ext uri="{FF2B5EF4-FFF2-40B4-BE49-F238E27FC236}">
                <a16:creationId xmlns:a16="http://schemas.microsoft.com/office/drawing/2014/main" id="{9203A857-06DF-CB78-A0D8-BAACA3E6D8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24FFA3C5-2943-39D2-7C4B-5595C90A15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F94F3-8195-A049-91BA-070FB088255E}" type="slidenum">
              <a:rPr lang="en-NL" smtClean="0"/>
              <a:t>‹#›</a:t>
            </a:fld>
            <a:endParaRPr lang="en-NL"/>
          </a:p>
        </p:txBody>
      </p:sp>
    </p:spTree>
    <p:extLst>
      <p:ext uri="{BB962C8B-B14F-4D97-AF65-F5344CB8AC3E}">
        <p14:creationId xmlns:p14="http://schemas.microsoft.com/office/powerpoint/2010/main" val="116649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1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journals.asm.org/doi/10.1128/jcm.01498-22#con1"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jpeg"/><Relationship Id="rId10" Type="http://schemas.openxmlformats.org/officeDocument/2006/relationships/image" Target="../media/image66.png"/><Relationship Id="rId4" Type="http://schemas.openxmlformats.org/officeDocument/2006/relationships/image" Target="../media/image60.jpg"/><Relationship Id="rId9"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99;p1" descr="4 1BBL Recombinant Protein">
            <a:extLst>
              <a:ext uri="{FF2B5EF4-FFF2-40B4-BE49-F238E27FC236}">
                <a16:creationId xmlns:a16="http://schemas.microsoft.com/office/drawing/2014/main" id="{A36D9B6B-CA86-7F91-394C-CD6A41E9020A}"/>
              </a:ext>
            </a:extLst>
          </p:cNvPr>
          <p:cNvPicPr preferRelativeResize="0"/>
          <p:nvPr/>
        </p:nvPicPr>
        <p:blipFill rotWithShape="1">
          <a:blip r:embed="rId3">
            <a:alphaModFix/>
          </a:blip>
          <a:srcRect/>
          <a:stretch/>
        </p:blipFill>
        <p:spPr>
          <a:xfrm>
            <a:off x="0" y="-23355"/>
            <a:ext cx="12192000" cy="6858000"/>
          </a:xfrm>
          <a:prstGeom prst="rect">
            <a:avLst/>
          </a:prstGeom>
          <a:noFill/>
          <a:ln>
            <a:noFill/>
          </a:ln>
        </p:spPr>
      </p:pic>
      <p:sp>
        <p:nvSpPr>
          <p:cNvPr id="22" name="Rectangle 2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B846A11-821E-F515-7436-A5FADB0BE68A}"/>
              </a:ext>
            </a:extLst>
          </p:cNvPr>
          <p:cNvSpPr>
            <a:spLocks noGrp="1"/>
          </p:cNvSpPr>
          <p:nvPr>
            <p:ph type="ctrTitle"/>
          </p:nvPr>
        </p:nvSpPr>
        <p:spPr>
          <a:xfrm>
            <a:off x="404552" y="3091928"/>
            <a:ext cx="10819259" cy="2387600"/>
          </a:xfrm>
        </p:spPr>
        <p:txBody>
          <a:bodyPr>
            <a:normAutofit fontScale="90000"/>
          </a:bodyPr>
          <a:lstStyle/>
          <a:p>
            <a:pPr algn="l"/>
            <a:r>
              <a:rPr lang="en-US" sz="6600" b="1" dirty="0">
                <a:solidFill>
                  <a:schemeClr val="bg1"/>
                </a:solidFill>
              </a:rPr>
              <a:t>RESEARCH 3: </a:t>
            </a:r>
            <a:br>
              <a:rPr lang="en-US" sz="6600" b="1" dirty="0">
                <a:solidFill>
                  <a:schemeClr val="bg1"/>
                </a:solidFill>
              </a:rPr>
            </a:br>
            <a:r>
              <a:rPr lang="en-US" sz="6600" b="1" dirty="0">
                <a:solidFill>
                  <a:schemeClr val="bg1"/>
                </a:solidFill>
              </a:rPr>
              <a:t>RECOMBINANT PROTEIN PRODUCTION, PURIFICITATION AND CHARACTERIZATION</a:t>
            </a:r>
            <a:endParaRPr lang="en-NL" sz="6600" dirty="0">
              <a:solidFill>
                <a:schemeClr val="bg1"/>
              </a:solidFill>
            </a:endParaRPr>
          </a:p>
        </p:txBody>
      </p:sp>
      <p:sp>
        <p:nvSpPr>
          <p:cNvPr id="24" name="Rectangle: Rounded Corners 2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3">
            <a:extLst>
              <a:ext uri="{FF2B5EF4-FFF2-40B4-BE49-F238E27FC236}">
                <a16:creationId xmlns:a16="http://schemas.microsoft.com/office/drawing/2014/main" id="{36CBD62D-F571-06C7-3515-5F02018BC142}"/>
              </a:ext>
            </a:extLst>
          </p:cNvPr>
          <p:cNvSpPr>
            <a:spLocks noGrp="1"/>
          </p:cNvSpPr>
          <p:nvPr>
            <p:ph type="subTitle" idx="1"/>
          </p:nvPr>
        </p:nvSpPr>
        <p:spPr>
          <a:xfrm>
            <a:off x="404553" y="5624945"/>
            <a:ext cx="9078562" cy="592975"/>
          </a:xfrm>
        </p:spPr>
        <p:txBody>
          <a:bodyPr anchor="ctr">
            <a:normAutofit/>
          </a:bodyPr>
          <a:lstStyle/>
          <a:p>
            <a:pPr algn="l">
              <a:spcAft>
                <a:spcPts val="600"/>
              </a:spcAft>
              <a:buClr>
                <a:schemeClr val="dk1"/>
              </a:buClr>
              <a:buSzPts val="2800"/>
            </a:pPr>
            <a:r>
              <a:rPr lang="en-US" dirty="0">
                <a:solidFill>
                  <a:schemeClr val="bg1"/>
                </a:solidFill>
              </a:rPr>
              <a:t>From Molecule to Drug</a:t>
            </a:r>
          </a:p>
        </p:txBody>
      </p:sp>
      <p:sp>
        <p:nvSpPr>
          <p:cNvPr id="3" name="Alt Başlık 1">
            <a:extLst>
              <a:ext uri="{FF2B5EF4-FFF2-40B4-BE49-F238E27FC236}">
                <a16:creationId xmlns:a16="http://schemas.microsoft.com/office/drawing/2014/main" id="{12238885-3C2B-9436-8C8D-657CA99A89B7}"/>
              </a:ext>
            </a:extLst>
          </p:cNvPr>
          <p:cNvSpPr txBox="1"/>
          <p:nvPr/>
        </p:nvSpPr>
        <p:spPr>
          <a:xfrm>
            <a:off x="370389" y="6296102"/>
            <a:ext cx="9415508" cy="56189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1800" b="1" dirty="0">
                <a:solidFill>
                  <a:srgbClr val="FFFFFF"/>
                </a:solidFill>
              </a:rPr>
              <a:t>Prof. Dr. Hülya AYAR KAYALI </a:t>
            </a:r>
          </a:p>
        </p:txBody>
      </p:sp>
      <p:pic>
        <p:nvPicPr>
          <p:cNvPr id="5" name="Google Shape;310;p31">
            <a:extLst>
              <a:ext uri="{FF2B5EF4-FFF2-40B4-BE49-F238E27FC236}">
                <a16:creationId xmlns:a16="http://schemas.microsoft.com/office/drawing/2014/main" id="{296793CD-B3DE-0F6D-9DA9-D965A3CC1AC2}"/>
              </a:ext>
            </a:extLst>
          </p:cNvPr>
          <p:cNvPicPr preferRelativeResize="0"/>
          <p:nvPr/>
        </p:nvPicPr>
        <p:blipFill rotWithShape="1">
          <a:blip r:embed="rId4">
            <a:alphaModFix/>
          </a:blip>
          <a:srcRect/>
          <a:stretch/>
        </p:blipFill>
        <p:spPr>
          <a:xfrm>
            <a:off x="9179738" y="211004"/>
            <a:ext cx="2864622" cy="990452"/>
          </a:xfrm>
          <a:prstGeom prst="rect">
            <a:avLst/>
          </a:prstGeom>
          <a:noFill/>
          <a:ln>
            <a:noFill/>
          </a:ln>
        </p:spPr>
      </p:pic>
      <p:pic>
        <p:nvPicPr>
          <p:cNvPr id="8" name="Resim 4">
            <a:extLst>
              <a:ext uri="{FF2B5EF4-FFF2-40B4-BE49-F238E27FC236}">
                <a16:creationId xmlns:a16="http://schemas.microsoft.com/office/drawing/2014/main" id="{B7AC2E01-0EED-B254-CB61-0987FBC98DD3}"/>
              </a:ext>
            </a:extLst>
          </p:cNvPr>
          <p:cNvPicPr>
            <a:picLocks noChangeAspect="1"/>
          </p:cNvPicPr>
          <p:nvPr/>
        </p:nvPicPr>
        <p:blipFill>
          <a:blip r:embed="rId5"/>
          <a:stretch>
            <a:fillRect/>
          </a:stretch>
        </p:blipFill>
        <p:spPr>
          <a:xfrm>
            <a:off x="370389" y="211004"/>
            <a:ext cx="8620880" cy="1000285"/>
          </a:xfrm>
          <a:prstGeom prst="rect">
            <a:avLst/>
          </a:prstGeom>
        </p:spPr>
      </p:pic>
    </p:spTree>
    <p:extLst>
      <p:ext uri="{BB962C8B-B14F-4D97-AF65-F5344CB8AC3E}">
        <p14:creationId xmlns:p14="http://schemas.microsoft.com/office/powerpoint/2010/main" val="1181299424"/>
      </p:ext>
    </p:extLst>
  </p:cSld>
  <p:clrMapOvr>
    <a:masterClrMapping/>
  </p:clrMapOvr>
  <mc:AlternateContent xmlns:mc="http://schemas.openxmlformats.org/markup-compatibility/2006" xmlns:p14="http://schemas.microsoft.com/office/powerpoint/2010/main">
    <mc:Choice Requires="p14">
      <p:transition spd="slow" p14:dur="2000" advTm="16739"/>
    </mc:Choice>
    <mc:Fallback xmlns="">
      <p:transition spd="slow" advTm="16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4"/>
        <p:cNvGrpSpPr/>
        <p:nvPr/>
      </p:nvGrpSpPr>
      <p:grpSpPr>
        <a:xfrm>
          <a:off x="0" y="0"/>
          <a:ext cx="0" cy="0"/>
          <a:chOff x="0" y="0"/>
          <a:chExt cx="0" cy="0"/>
        </a:xfrm>
      </p:grpSpPr>
      <p:sp useBgFill="1">
        <p:nvSpPr>
          <p:cNvPr id="162" name="Rectangle 16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Google Shape;155;p5"/>
          <p:cNvSpPr txBox="1"/>
          <p:nvPr/>
        </p:nvSpPr>
        <p:spPr>
          <a:xfrm>
            <a:off x="699713" y="248038"/>
            <a:ext cx="11115769" cy="1159200"/>
          </a:xfrm>
          <a:prstGeom prst="rect">
            <a:avLst/>
          </a:prstGeom>
        </p:spPr>
        <p:txBody>
          <a:bodyPr spcFirstLastPara="1" vert="horz" lIns="91440" tIns="45720" rIns="91440" bIns="45720" rtlCol="0" anchor="ctr" anchorCtr="0">
            <a:normAutofit/>
          </a:bodyPr>
          <a:lstStyle/>
          <a:p>
            <a:pPr marL="0" marR="0" lvl="0" indent="0">
              <a:lnSpc>
                <a:spcPct val="90000"/>
              </a:lnSpc>
              <a:spcBef>
                <a:spcPct val="0"/>
              </a:spcBef>
              <a:spcAft>
                <a:spcPts val="600"/>
              </a:spcAft>
            </a:pPr>
            <a:r>
              <a:rPr lang="en-US" sz="3400" b="1" kern="1200" dirty="0">
                <a:solidFill>
                  <a:srgbClr val="FFFFFF"/>
                </a:solidFill>
                <a:latin typeface="+mj-lt"/>
                <a:ea typeface="+mj-ea"/>
                <a:cs typeface="+mj-cs"/>
                <a:sym typeface="Times New Roman"/>
              </a:rPr>
              <a:t>3. Molecular Cloning Steps-Expression Systems for Recombinant Protein Production</a:t>
            </a:r>
            <a:endParaRPr lang="en-US" sz="3400" b="1" kern="1200" dirty="0">
              <a:solidFill>
                <a:srgbClr val="FFFFFF"/>
              </a:solidFill>
              <a:latin typeface="+mj-lt"/>
              <a:ea typeface="+mj-ea"/>
              <a:cs typeface="+mj-cs"/>
            </a:endParaRPr>
          </a:p>
        </p:txBody>
      </p:sp>
      <p:sp>
        <p:nvSpPr>
          <p:cNvPr id="2" name="Google Shape;180;p7">
            <a:extLst>
              <a:ext uri="{FF2B5EF4-FFF2-40B4-BE49-F238E27FC236}">
                <a16:creationId xmlns:a16="http://schemas.microsoft.com/office/drawing/2014/main" id="{8173E508-C253-2E31-D271-650D03B3301E}"/>
              </a:ext>
            </a:extLst>
          </p:cNvPr>
          <p:cNvSpPr txBox="1"/>
          <p:nvPr/>
        </p:nvSpPr>
        <p:spPr>
          <a:xfrm>
            <a:off x="152400" y="5084075"/>
            <a:ext cx="28650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a:solidFill>
                  <a:schemeClr val="dk1"/>
                </a:solidFill>
                <a:latin typeface="Times New Roman"/>
                <a:ea typeface="Times New Roman"/>
                <a:cs typeface="Times New Roman"/>
                <a:sym typeface="Times New Roman"/>
              </a:rPr>
              <a:t>Bacterial Protein Expression System</a:t>
            </a:r>
            <a:endParaRPr>
              <a:solidFill>
                <a:schemeClr val="dk1"/>
              </a:solidFill>
              <a:latin typeface="Times New Roman"/>
              <a:ea typeface="Times New Roman"/>
              <a:cs typeface="Times New Roman"/>
              <a:sym typeface="Times New Roman"/>
            </a:endParaRPr>
          </a:p>
        </p:txBody>
      </p:sp>
      <p:sp>
        <p:nvSpPr>
          <p:cNvPr id="3" name="Google Shape;181;p7">
            <a:extLst>
              <a:ext uri="{FF2B5EF4-FFF2-40B4-BE49-F238E27FC236}">
                <a16:creationId xmlns:a16="http://schemas.microsoft.com/office/drawing/2014/main" id="{DE2E0FA0-8C77-3AA0-58BD-991D0280B766}"/>
              </a:ext>
            </a:extLst>
          </p:cNvPr>
          <p:cNvSpPr txBox="1"/>
          <p:nvPr/>
        </p:nvSpPr>
        <p:spPr>
          <a:xfrm>
            <a:off x="3486159" y="5084093"/>
            <a:ext cx="33249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a:solidFill>
                  <a:schemeClr val="dk1"/>
                </a:solidFill>
                <a:latin typeface="Times New Roman"/>
                <a:ea typeface="Times New Roman"/>
                <a:cs typeface="Times New Roman"/>
                <a:sym typeface="Times New Roman"/>
              </a:rPr>
              <a:t>Yeast Expression System</a:t>
            </a:r>
            <a:endParaRPr>
              <a:solidFill>
                <a:schemeClr val="dk1"/>
              </a:solidFill>
              <a:latin typeface="Times New Roman"/>
              <a:ea typeface="Times New Roman"/>
              <a:cs typeface="Times New Roman"/>
              <a:sym typeface="Times New Roman"/>
            </a:endParaRPr>
          </a:p>
        </p:txBody>
      </p:sp>
      <p:sp>
        <p:nvSpPr>
          <p:cNvPr id="4" name="Google Shape;182;p7">
            <a:extLst>
              <a:ext uri="{FF2B5EF4-FFF2-40B4-BE49-F238E27FC236}">
                <a16:creationId xmlns:a16="http://schemas.microsoft.com/office/drawing/2014/main" id="{691EEFDD-B442-332C-6201-F982E4A8F0DC}"/>
              </a:ext>
            </a:extLst>
          </p:cNvPr>
          <p:cNvSpPr txBox="1"/>
          <p:nvPr/>
        </p:nvSpPr>
        <p:spPr>
          <a:xfrm>
            <a:off x="6349920" y="5084093"/>
            <a:ext cx="33249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a:solidFill>
                  <a:schemeClr val="dk1"/>
                </a:solidFill>
                <a:latin typeface="Times New Roman"/>
                <a:ea typeface="Times New Roman"/>
                <a:cs typeface="Times New Roman"/>
                <a:sym typeface="Times New Roman"/>
              </a:rPr>
              <a:t>Insect Expression System</a:t>
            </a:r>
            <a:endParaRPr>
              <a:solidFill>
                <a:schemeClr val="dk1"/>
              </a:solidFill>
              <a:latin typeface="Times New Roman"/>
              <a:ea typeface="Times New Roman"/>
              <a:cs typeface="Times New Roman"/>
              <a:sym typeface="Times New Roman"/>
            </a:endParaRPr>
          </a:p>
        </p:txBody>
      </p:sp>
      <p:sp>
        <p:nvSpPr>
          <p:cNvPr id="5" name="Google Shape;183;p7">
            <a:extLst>
              <a:ext uri="{FF2B5EF4-FFF2-40B4-BE49-F238E27FC236}">
                <a16:creationId xmlns:a16="http://schemas.microsoft.com/office/drawing/2014/main" id="{A8FEBDF3-AD0D-F690-7203-298DA10CC4E7}"/>
              </a:ext>
            </a:extLst>
          </p:cNvPr>
          <p:cNvSpPr txBox="1"/>
          <p:nvPr/>
        </p:nvSpPr>
        <p:spPr>
          <a:xfrm>
            <a:off x="9372386" y="5126650"/>
            <a:ext cx="2443096"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dirty="0" err="1">
                <a:solidFill>
                  <a:schemeClr val="dk1"/>
                </a:solidFill>
                <a:latin typeface="Times New Roman"/>
                <a:ea typeface="Times New Roman"/>
                <a:cs typeface="Times New Roman"/>
                <a:sym typeface="Times New Roman"/>
              </a:rPr>
              <a:t>Mammalian</a:t>
            </a:r>
            <a:r>
              <a:rPr lang="tr-TR" dirty="0">
                <a:solidFill>
                  <a:schemeClr val="dk1"/>
                </a:solidFill>
                <a:latin typeface="Times New Roman"/>
                <a:ea typeface="Times New Roman"/>
                <a:cs typeface="Times New Roman"/>
                <a:sym typeface="Times New Roman"/>
              </a:rPr>
              <a:t> </a:t>
            </a:r>
            <a:r>
              <a:rPr lang="tr-TR" dirty="0" err="1">
                <a:solidFill>
                  <a:schemeClr val="dk1"/>
                </a:solidFill>
                <a:latin typeface="Times New Roman"/>
                <a:ea typeface="Times New Roman"/>
                <a:cs typeface="Times New Roman"/>
                <a:sym typeface="Times New Roman"/>
              </a:rPr>
              <a:t>Expression</a:t>
            </a:r>
            <a:r>
              <a:rPr lang="tr-TR" dirty="0">
                <a:solidFill>
                  <a:schemeClr val="dk1"/>
                </a:solidFill>
                <a:latin typeface="Times New Roman"/>
                <a:ea typeface="Times New Roman"/>
                <a:cs typeface="Times New Roman"/>
                <a:sym typeface="Times New Roman"/>
              </a:rPr>
              <a:t> </a:t>
            </a:r>
            <a:r>
              <a:rPr lang="tr-TR" dirty="0" err="1">
                <a:solidFill>
                  <a:schemeClr val="dk1"/>
                </a:solidFill>
                <a:latin typeface="Times New Roman"/>
                <a:ea typeface="Times New Roman"/>
                <a:cs typeface="Times New Roman"/>
                <a:sym typeface="Times New Roman"/>
              </a:rPr>
              <a:t>Systems</a:t>
            </a:r>
            <a:endParaRPr dirty="0">
              <a:solidFill>
                <a:schemeClr val="dk1"/>
              </a:solidFill>
              <a:latin typeface="Times New Roman"/>
              <a:ea typeface="Times New Roman"/>
              <a:cs typeface="Times New Roman"/>
              <a:sym typeface="Times New Roman"/>
            </a:endParaRPr>
          </a:p>
        </p:txBody>
      </p:sp>
      <p:pic>
        <p:nvPicPr>
          <p:cNvPr id="6" name="Google Shape;184;p7">
            <a:extLst>
              <a:ext uri="{FF2B5EF4-FFF2-40B4-BE49-F238E27FC236}">
                <a16:creationId xmlns:a16="http://schemas.microsoft.com/office/drawing/2014/main" id="{28CD5477-5CA1-F409-2315-7DA4F0F8FB85}"/>
              </a:ext>
            </a:extLst>
          </p:cNvPr>
          <p:cNvPicPr preferRelativeResize="0"/>
          <p:nvPr/>
        </p:nvPicPr>
        <p:blipFill rotWithShape="1">
          <a:blip r:embed="rId3">
            <a:alphaModFix/>
          </a:blip>
          <a:srcRect l="22733" t="38195" r="68993" b="48194"/>
          <a:stretch/>
        </p:blipFill>
        <p:spPr>
          <a:xfrm>
            <a:off x="778106" y="2542182"/>
            <a:ext cx="1250976" cy="1920729"/>
          </a:xfrm>
          <a:prstGeom prst="rect">
            <a:avLst/>
          </a:prstGeom>
          <a:noFill/>
          <a:ln>
            <a:noFill/>
          </a:ln>
        </p:spPr>
      </p:pic>
      <p:pic>
        <p:nvPicPr>
          <p:cNvPr id="7" name="Google Shape;185;p7">
            <a:extLst>
              <a:ext uri="{FF2B5EF4-FFF2-40B4-BE49-F238E27FC236}">
                <a16:creationId xmlns:a16="http://schemas.microsoft.com/office/drawing/2014/main" id="{B4A54359-0E6C-A720-832B-3CC6809692F1}"/>
              </a:ext>
            </a:extLst>
          </p:cNvPr>
          <p:cNvPicPr preferRelativeResize="0"/>
          <p:nvPr/>
        </p:nvPicPr>
        <p:blipFill rotWithShape="1">
          <a:blip r:embed="rId3">
            <a:alphaModFix/>
          </a:blip>
          <a:srcRect l="35546" t="39454" r="57109" b="45783"/>
          <a:stretch/>
        </p:blipFill>
        <p:spPr>
          <a:xfrm>
            <a:off x="3895597" y="2542182"/>
            <a:ext cx="1110446" cy="2083217"/>
          </a:xfrm>
          <a:prstGeom prst="rect">
            <a:avLst/>
          </a:prstGeom>
          <a:noFill/>
          <a:ln>
            <a:noFill/>
          </a:ln>
        </p:spPr>
      </p:pic>
      <p:pic>
        <p:nvPicPr>
          <p:cNvPr id="8" name="Google Shape;186;p7">
            <a:extLst>
              <a:ext uri="{FF2B5EF4-FFF2-40B4-BE49-F238E27FC236}">
                <a16:creationId xmlns:a16="http://schemas.microsoft.com/office/drawing/2014/main" id="{B926A3F3-9F71-8727-98F3-A453D00ABFBA}"/>
              </a:ext>
            </a:extLst>
          </p:cNvPr>
          <p:cNvPicPr preferRelativeResize="0"/>
          <p:nvPr/>
        </p:nvPicPr>
        <p:blipFill rotWithShape="1">
          <a:blip r:embed="rId3">
            <a:alphaModFix/>
          </a:blip>
          <a:srcRect l="22039" t="59378" r="69688" b="27010"/>
          <a:stretch/>
        </p:blipFill>
        <p:spPr>
          <a:xfrm>
            <a:off x="6811557" y="2695680"/>
            <a:ext cx="1250976" cy="1920729"/>
          </a:xfrm>
          <a:prstGeom prst="rect">
            <a:avLst/>
          </a:prstGeom>
          <a:noFill/>
          <a:ln>
            <a:noFill/>
          </a:ln>
        </p:spPr>
      </p:pic>
      <p:pic>
        <p:nvPicPr>
          <p:cNvPr id="9" name="Google Shape;187;p7">
            <a:extLst>
              <a:ext uri="{FF2B5EF4-FFF2-40B4-BE49-F238E27FC236}">
                <a16:creationId xmlns:a16="http://schemas.microsoft.com/office/drawing/2014/main" id="{3A590B0C-B805-CA7F-4A6D-5918F69BCDF4}"/>
              </a:ext>
            </a:extLst>
          </p:cNvPr>
          <p:cNvPicPr preferRelativeResize="0"/>
          <p:nvPr/>
        </p:nvPicPr>
        <p:blipFill rotWithShape="1">
          <a:blip r:embed="rId3">
            <a:alphaModFix/>
          </a:blip>
          <a:srcRect l="35311" t="60139" r="56415" b="26249"/>
          <a:stretch/>
        </p:blipFill>
        <p:spPr>
          <a:xfrm>
            <a:off x="10027965" y="2542182"/>
            <a:ext cx="1250976" cy="1920729"/>
          </a:xfrm>
          <a:prstGeom prst="rect">
            <a:avLst/>
          </a:prstGeom>
          <a:noFill/>
          <a:ln>
            <a:noFill/>
          </a:ln>
        </p:spPr>
      </p:pic>
      <p:sp>
        <p:nvSpPr>
          <p:cNvPr id="10" name="Google Shape;188;p7">
            <a:extLst>
              <a:ext uri="{FF2B5EF4-FFF2-40B4-BE49-F238E27FC236}">
                <a16:creationId xmlns:a16="http://schemas.microsoft.com/office/drawing/2014/main" id="{67573392-2ACE-D21D-BDBE-C78395CB51A9}"/>
              </a:ext>
            </a:extLst>
          </p:cNvPr>
          <p:cNvSpPr/>
          <p:nvPr/>
        </p:nvSpPr>
        <p:spPr>
          <a:xfrm>
            <a:off x="6788633" y="2444036"/>
            <a:ext cx="1405200" cy="2279100"/>
          </a:xfrm>
          <a:prstGeom prst="ellipse">
            <a:avLst/>
          </a:prstGeom>
          <a:noFill/>
          <a:ln w="38100" cap="flat" cmpd="sng">
            <a:solidFill>
              <a:srgbClr val="6DA57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1" name="Google Shape;189;p7">
            <a:extLst>
              <a:ext uri="{FF2B5EF4-FFF2-40B4-BE49-F238E27FC236}">
                <a16:creationId xmlns:a16="http://schemas.microsoft.com/office/drawing/2014/main" id="{28002E01-A597-65E6-35DD-D912824963D8}"/>
              </a:ext>
            </a:extLst>
          </p:cNvPr>
          <p:cNvSpPr/>
          <p:nvPr/>
        </p:nvSpPr>
        <p:spPr>
          <a:xfrm>
            <a:off x="744248" y="2444036"/>
            <a:ext cx="1405200" cy="2279700"/>
          </a:xfrm>
          <a:prstGeom prst="ellipse">
            <a:avLst/>
          </a:prstGeom>
          <a:noFill/>
          <a:ln w="38100" cap="flat" cmpd="sng">
            <a:solidFill>
              <a:srgbClr val="6DA57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2" name="Google Shape;190;p7">
            <a:extLst>
              <a:ext uri="{FF2B5EF4-FFF2-40B4-BE49-F238E27FC236}">
                <a16:creationId xmlns:a16="http://schemas.microsoft.com/office/drawing/2014/main" id="{9FEFEA3C-0B6B-3DD2-0806-03B0FE311C1C}"/>
              </a:ext>
            </a:extLst>
          </p:cNvPr>
          <p:cNvSpPr/>
          <p:nvPr/>
        </p:nvSpPr>
        <p:spPr>
          <a:xfrm>
            <a:off x="3747930" y="2414101"/>
            <a:ext cx="1405200" cy="2279100"/>
          </a:xfrm>
          <a:prstGeom prst="ellipse">
            <a:avLst/>
          </a:prstGeom>
          <a:noFill/>
          <a:ln w="38100" cap="flat" cmpd="sng">
            <a:solidFill>
              <a:srgbClr val="6DA57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3" name="Google Shape;191;p7">
            <a:extLst>
              <a:ext uri="{FF2B5EF4-FFF2-40B4-BE49-F238E27FC236}">
                <a16:creationId xmlns:a16="http://schemas.microsoft.com/office/drawing/2014/main" id="{1EBA3D81-79D1-9FD9-6637-776B24F31DB7}"/>
              </a:ext>
            </a:extLst>
          </p:cNvPr>
          <p:cNvSpPr/>
          <p:nvPr/>
        </p:nvSpPr>
        <p:spPr>
          <a:xfrm>
            <a:off x="9950560" y="2486593"/>
            <a:ext cx="1405200" cy="2279100"/>
          </a:xfrm>
          <a:prstGeom prst="ellipse">
            <a:avLst/>
          </a:prstGeom>
          <a:noFill/>
          <a:ln w="38100" cap="flat" cmpd="sng">
            <a:solidFill>
              <a:srgbClr val="6DA57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025557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5"/>
        <p:cNvGrpSpPr/>
        <p:nvPr/>
      </p:nvGrpSpPr>
      <p:grpSpPr>
        <a:xfrm>
          <a:off x="0" y="0"/>
          <a:ext cx="0" cy="0"/>
          <a:chOff x="0" y="0"/>
          <a:chExt cx="0" cy="0"/>
        </a:xfrm>
      </p:grpSpPr>
      <p:sp useBgFill="1">
        <p:nvSpPr>
          <p:cNvPr id="202" name="Rectangle 20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Google Shape;196;p9"/>
          <p:cNvSpPr txBox="1">
            <a:spLocks noGrp="1"/>
          </p:cNvSpPr>
          <p:nvPr>
            <p:ph type="title"/>
          </p:nvPr>
        </p:nvSpPr>
        <p:spPr>
          <a:xfrm>
            <a:off x="699713" y="248038"/>
            <a:ext cx="7063721" cy="1159200"/>
          </a:xfrm>
          <a:prstGeom prst="rect">
            <a:avLst/>
          </a:prstGeom>
        </p:spPr>
        <p:txBody>
          <a:bodyPr spcFirstLastPara="1" vert="horz" lIns="91440" tIns="45720" rIns="91440" bIns="45720" rtlCol="0" anchor="ctr" anchorCtr="0">
            <a:normAutofit/>
          </a:bodyPr>
          <a:lstStyle/>
          <a:p>
            <a:pPr marL="0" lvl="0" indent="0">
              <a:spcAft>
                <a:spcPts val="0"/>
              </a:spcAft>
              <a:buClr>
                <a:schemeClr val="dk1"/>
              </a:buClr>
              <a:buSzPts val="3600"/>
            </a:pPr>
            <a:r>
              <a:rPr lang="en-US" sz="3700" b="1" kern="1200">
                <a:solidFill>
                  <a:srgbClr val="FFFFFF"/>
                </a:solidFill>
                <a:latin typeface="+mj-lt"/>
                <a:ea typeface="+mj-ea"/>
                <a:cs typeface="+mj-cs"/>
                <a:sym typeface="Arial"/>
              </a:rPr>
              <a:t>3.Molecular Cloning Steps-Transformation </a:t>
            </a:r>
          </a:p>
        </p:txBody>
      </p:sp>
      <p:pic>
        <p:nvPicPr>
          <p:cNvPr id="197" name="Google Shape;197;p9"/>
          <p:cNvPicPr preferRelativeResize="0"/>
          <p:nvPr/>
        </p:nvPicPr>
        <p:blipFill>
          <a:blip r:embed="rId3"/>
          <a:stretch>
            <a:fillRect/>
          </a:stretch>
        </p:blipFill>
        <p:spPr>
          <a:xfrm>
            <a:off x="2748511" y="1966293"/>
            <a:ext cx="6694976" cy="445216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1"/>
        <p:cNvGrpSpPr/>
        <p:nvPr/>
      </p:nvGrpSpPr>
      <p:grpSpPr>
        <a:xfrm>
          <a:off x="0" y="0"/>
          <a:ext cx="0" cy="0"/>
          <a:chOff x="0" y="0"/>
          <a:chExt cx="0" cy="0"/>
        </a:xfrm>
      </p:grpSpPr>
      <p:sp useBgFill="1">
        <p:nvSpPr>
          <p:cNvPr id="208" name="Rectangle 20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Google Shape;202;p10"/>
          <p:cNvSpPr txBox="1"/>
          <p:nvPr/>
        </p:nvSpPr>
        <p:spPr>
          <a:xfrm>
            <a:off x="699713" y="248038"/>
            <a:ext cx="7063721" cy="1159200"/>
          </a:xfrm>
          <a:prstGeom prst="rect">
            <a:avLst/>
          </a:prstGeom>
        </p:spPr>
        <p:txBody>
          <a:bodyPr spcFirstLastPara="1" vert="horz" lIns="91440" tIns="45720" rIns="91440" bIns="45720" rtlCol="0" anchor="ctr" anchorCtr="0">
            <a:normAutofit fontScale="92500"/>
          </a:bodyPr>
          <a:lstStyle/>
          <a:p>
            <a:pPr marL="0" marR="0" lvl="0" indent="0">
              <a:lnSpc>
                <a:spcPct val="90000"/>
              </a:lnSpc>
              <a:spcBef>
                <a:spcPct val="0"/>
              </a:spcBef>
              <a:spcAft>
                <a:spcPts val="600"/>
              </a:spcAft>
            </a:pPr>
            <a:r>
              <a:rPr lang="en-US" sz="3100" b="1" kern="1200">
                <a:solidFill>
                  <a:srgbClr val="FFFFFF"/>
                </a:solidFill>
                <a:latin typeface="+mj-lt"/>
                <a:ea typeface="+mj-ea"/>
                <a:cs typeface="+mj-cs"/>
              </a:rPr>
              <a:t>3.Molecular Cloning Steps-Transformation:Electroporation Procedure</a:t>
            </a:r>
          </a:p>
        </p:txBody>
      </p:sp>
      <p:pic>
        <p:nvPicPr>
          <p:cNvPr id="203" name="Google Shape;203;p10"/>
          <p:cNvPicPr preferRelativeResize="0"/>
          <p:nvPr/>
        </p:nvPicPr>
        <p:blipFill rotWithShape="1">
          <a:blip r:embed="rId3"/>
          <a:srcRect t="14545"/>
          <a:stretch/>
        </p:blipFill>
        <p:spPr>
          <a:xfrm>
            <a:off x="1423402" y="1966293"/>
            <a:ext cx="9345194" cy="445216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8"/>
        <p:cNvGrpSpPr/>
        <p:nvPr/>
      </p:nvGrpSpPr>
      <p:grpSpPr>
        <a:xfrm>
          <a:off x="0" y="0"/>
          <a:ext cx="0" cy="0"/>
          <a:chOff x="0" y="0"/>
          <a:chExt cx="0" cy="0"/>
        </a:xfrm>
      </p:grpSpPr>
      <p:sp useBgFill="1">
        <p:nvSpPr>
          <p:cNvPr id="215" name="Rectangle 21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9" name="Rectangle 21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Freeform: Shape 22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9" name="Google Shape;209;p12"/>
          <p:cNvSpPr txBox="1">
            <a:spLocks noGrp="1"/>
          </p:cNvSpPr>
          <p:nvPr>
            <p:ph type="title"/>
          </p:nvPr>
        </p:nvSpPr>
        <p:spPr>
          <a:xfrm>
            <a:off x="660040" y="2767106"/>
            <a:ext cx="3194783" cy="3071906"/>
          </a:xfrm>
          <a:prstGeom prst="rect">
            <a:avLst/>
          </a:prstGeom>
        </p:spPr>
        <p:txBody>
          <a:bodyPr spcFirstLastPara="1" vert="horz" lIns="91440" tIns="45720" rIns="91440" bIns="45720" rtlCol="0" anchor="t" anchorCtr="0">
            <a:normAutofit/>
          </a:bodyPr>
          <a:lstStyle/>
          <a:p>
            <a:pPr marL="0" lvl="0" indent="0">
              <a:spcAft>
                <a:spcPts val="0"/>
              </a:spcAft>
              <a:buClr>
                <a:schemeClr val="dk1"/>
              </a:buClr>
              <a:buSzPts val="3600"/>
            </a:pPr>
            <a:r>
              <a:rPr lang="en-US" sz="3400" b="1" kern="1200" dirty="0">
                <a:solidFill>
                  <a:srgbClr val="FFFFFF"/>
                </a:solidFill>
                <a:latin typeface="+mj-lt"/>
                <a:ea typeface="+mj-ea"/>
                <a:cs typeface="+mj-cs"/>
                <a:sym typeface="Arial"/>
              </a:rPr>
              <a:t>3.Molecular Cloning Steps-Transformation -CRISPR </a:t>
            </a:r>
          </a:p>
        </p:txBody>
      </p:sp>
      <p:pic>
        <p:nvPicPr>
          <p:cNvPr id="210" name="Google Shape;210;p12"/>
          <p:cNvPicPr preferRelativeResize="0">
            <a:picLocks noGrp="1"/>
          </p:cNvPicPr>
          <p:nvPr>
            <p:ph type="body" idx="1"/>
          </p:nvPr>
        </p:nvPicPr>
        <p:blipFill rotWithShape="1">
          <a:blip r:embed="rId3"/>
          <a:stretch/>
        </p:blipFill>
        <p:spPr>
          <a:xfrm>
            <a:off x="4502428" y="520637"/>
            <a:ext cx="7225748" cy="5816725"/>
          </a:xfrm>
          <a:prstGeom prst="rect">
            <a:avLst/>
          </a:prstGeom>
          <a:noFill/>
        </p:spPr>
      </p:pic>
      <p:sp>
        <p:nvSpPr>
          <p:cNvPr id="2" name="Google Shape;211;p12">
            <a:extLst>
              <a:ext uri="{FF2B5EF4-FFF2-40B4-BE49-F238E27FC236}">
                <a16:creationId xmlns:a16="http://schemas.microsoft.com/office/drawing/2014/main" id="{D9EE7AE9-9EAC-876E-49F4-DEF8E0B24368}"/>
              </a:ext>
            </a:extLst>
          </p:cNvPr>
          <p:cNvSpPr txBox="1"/>
          <p:nvPr/>
        </p:nvSpPr>
        <p:spPr>
          <a:xfrm>
            <a:off x="9144000" y="6394904"/>
            <a:ext cx="2814918"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dirty="0" err="1">
                <a:solidFill>
                  <a:srgbClr val="8DA9DB"/>
                </a:solidFill>
                <a:latin typeface="Calibri"/>
                <a:ea typeface="Calibri"/>
                <a:cs typeface="Calibri"/>
                <a:sym typeface="Calibri"/>
              </a:rPr>
              <a:t>Paolo</a:t>
            </a:r>
            <a:r>
              <a:rPr lang="tr-TR" sz="1800" dirty="0">
                <a:solidFill>
                  <a:srgbClr val="8DA9DB"/>
                </a:solidFill>
                <a:latin typeface="Calibri"/>
                <a:ea typeface="Calibri"/>
                <a:cs typeface="Calibri"/>
                <a:sym typeface="Calibri"/>
              </a:rPr>
              <a:t> </a:t>
            </a:r>
            <a:r>
              <a:rPr lang="tr-TR" sz="1800" dirty="0" err="1">
                <a:solidFill>
                  <a:srgbClr val="8DA9DB"/>
                </a:solidFill>
                <a:latin typeface="Calibri"/>
                <a:ea typeface="Calibri"/>
                <a:cs typeface="Calibri"/>
                <a:sym typeface="Calibri"/>
              </a:rPr>
              <a:t>Petazzi</a:t>
            </a:r>
            <a:r>
              <a:rPr lang="tr-TR" sz="1800" dirty="0">
                <a:solidFill>
                  <a:srgbClr val="8DA9DB"/>
                </a:solidFill>
                <a:latin typeface="Calibri"/>
                <a:ea typeface="Calibri"/>
                <a:cs typeface="Calibri"/>
                <a:sym typeface="Calibri"/>
              </a:rPr>
              <a:t> et </a:t>
            </a:r>
            <a:r>
              <a:rPr lang="tr-TR" sz="1800" dirty="0" err="1">
                <a:solidFill>
                  <a:srgbClr val="8DA9DB"/>
                </a:solidFill>
                <a:latin typeface="Calibri"/>
                <a:ea typeface="Calibri"/>
                <a:cs typeface="Calibri"/>
                <a:sym typeface="Calibri"/>
              </a:rPr>
              <a:t>all</a:t>
            </a:r>
            <a:r>
              <a:rPr lang="tr-TR" sz="1800" dirty="0">
                <a:solidFill>
                  <a:srgbClr val="8DA9DB"/>
                </a:solidFill>
                <a:latin typeface="Calibri"/>
                <a:ea typeface="Calibri"/>
                <a:cs typeface="Calibri"/>
                <a:sym typeface="Calibri"/>
              </a:rPr>
              <a:t>., (2020)</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6"/>
        <p:cNvGrpSpPr/>
        <p:nvPr/>
      </p:nvGrpSpPr>
      <p:grpSpPr>
        <a:xfrm>
          <a:off x="0" y="0"/>
          <a:ext cx="0" cy="0"/>
          <a:chOff x="0" y="0"/>
          <a:chExt cx="0" cy="0"/>
        </a:xfrm>
      </p:grpSpPr>
      <p:sp useBgFill="1">
        <p:nvSpPr>
          <p:cNvPr id="223" name="Rectangle 22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Google Shape;218;p11"/>
          <p:cNvSpPr txBox="1"/>
          <p:nvPr/>
        </p:nvSpPr>
        <p:spPr>
          <a:xfrm>
            <a:off x="699713" y="248038"/>
            <a:ext cx="7063721" cy="1159200"/>
          </a:xfrm>
          <a:prstGeom prst="rect">
            <a:avLst/>
          </a:prstGeom>
        </p:spPr>
        <p:txBody>
          <a:bodyPr spcFirstLastPara="1" vert="horz" lIns="91440" tIns="45720" rIns="91440" bIns="45720" rtlCol="0" anchor="ctr" anchorCtr="0">
            <a:normAutofit/>
          </a:bodyPr>
          <a:lstStyle/>
          <a:p>
            <a:pPr marL="0" marR="0" lvl="0" indent="0">
              <a:lnSpc>
                <a:spcPct val="90000"/>
              </a:lnSpc>
              <a:spcBef>
                <a:spcPct val="0"/>
              </a:spcBef>
              <a:spcAft>
                <a:spcPts val="600"/>
              </a:spcAft>
            </a:pPr>
            <a:r>
              <a:rPr lang="en-US" sz="4000" b="1" kern="1200">
                <a:solidFill>
                  <a:srgbClr val="FFFFFF"/>
                </a:solidFill>
                <a:latin typeface="+mj-lt"/>
                <a:ea typeface="+mj-ea"/>
                <a:cs typeface="+mj-cs"/>
              </a:rPr>
              <a:t>Transient and Stable Expression</a:t>
            </a:r>
          </a:p>
        </p:txBody>
      </p:sp>
      <p:pic>
        <p:nvPicPr>
          <p:cNvPr id="217" name="Google Shape;217;p11"/>
          <p:cNvPicPr preferRelativeResize="0"/>
          <p:nvPr/>
        </p:nvPicPr>
        <p:blipFill rotWithShape="1">
          <a:blip r:embed="rId3"/>
          <a:stretch/>
        </p:blipFill>
        <p:spPr>
          <a:xfrm>
            <a:off x="432225" y="2224211"/>
            <a:ext cx="11327549" cy="3936323"/>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3"/>
        <p:cNvGrpSpPr/>
        <p:nvPr/>
      </p:nvGrpSpPr>
      <p:grpSpPr>
        <a:xfrm>
          <a:off x="0" y="0"/>
          <a:ext cx="0" cy="0"/>
          <a:chOff x="0" y="0"/>
          <a:chExt cx="0" cy="0"/>
        </a:xfrm>
      </p:grpSpPr>
      <p:sp useBgFill="1">
        <p:nvSpPr>
          <p:cNvPr id="230" name="Rectangle 22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Google Shape;225;p14"/>
          <p:cNvSpPr txBox="1"/>
          <p:nvPr/>
        </p:nvSpPr>
        <p:spPr>
          <a:xfrm>
            <a:off x="699713" y="248038"/>
            <a:ext cx="7063721" cy="1159200"/>
          </a:xfrm>
          <a:prstGeom prst="rect">
            <a:avLst/>
          </a:prstGeom>
        </p:spPr>
        <p:txBody>
          <a:bodyPr spcFirstLastPara="1" vert="horz" lIns="91440" tIns="45720" rIns="91440" bIns="45720" rtlCol="0" anchor="ctr" anchorCtr="0">
            <a:normAutofit/>
          </a:bodyPr>
          <a:lstStyle/>
          <a:p>
            <a:pPr marL="0" lvl="0" indent="0">
              <a:lnSpc>
                <a:spcPct val="90000"/>
              </a:lnSpc>
              <a:spcBef>
                <a:spcPct val="0"/>
              </a:spcBef>
              <a:spcAft>
                <a:spcPts val="600"/>
              </a:spcAft>
            </a:pPr>
            <a:r>
              <a:rPr lang="en-US" sz="3400" b="1" kern="1200" dirty="0">
                <a:solidFill>
                  <a:srgbClr val="FFFFFF"/>
                </a:solidFill>
                <a:latin typeface="+mj-lt"/>
                <a:ea typeface="+mj-ea"/>
                <a:cs typeface="+mj-cs"/>
              </a:rPr>
              <a:t>Overview of Upstream and Downstream Process</a:t>
            </a:r>
          </a:p>
        </p:txBody>
      </p:sp>
      <p:pic>
        <p:nvPicPr>
          <p:cNvPr id="224" name="Google Shape;224;p14"/>
          <p:cNvPicPr preferRelativeResize="0"/>
          <p:nvPr/>
        </p:nvPicPr>
        <p:blipFill rotWithShape="1">
          <a:blip r:embed="rId3"/>
          <a:stretch/>
        </p:blipFill>
        <p:spPr>
          <a:xfrm>
            <a:off x="2904486" y="1966293"/>
            <a:ext cx="6383026" cy="445216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9"/>
        <p:cNvGrpSpPr/>
        <p:nvPr/>
      </p:nvGrpSpPr>
      <p:grpSpPr>
        <a:xfrm>
          <a:off x="0" y="0"/>
          <a:ext cx="0" cy="0"/>
          <a:chOff x="0" y="0"/>
          <a:chExt cx="0" cy="0"/>
        </a:xfrm>
      </p:grpSpPr>
      <p:sp useBgFill="1">
        <p:nvSpPr>
          <p:cNvPr id="239" name="Rectangle 238">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1" name="Group 240">
            <a:extLst>
              <a:ext uri="{FF2B5EF4-FFF2-40B4-BE49-F238E27FC236}">
                <a16:creationId xmlns:a16="http://schemas.microsoft.com/office/drawing/2014/main" id="{73EDDF53-0851-48D4-A466-6FE0DCE91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2" cy="1576446"/>
            <a:chOff x="0" y="0"/>
            <a:chExt cx="12192002" cy="1576446"/>
          </a:xfrm>
        </p:grpSpPr>
        <p:sp>
          <p:nvSpPr>
            <p:cNvPr id="242" name="Rectangle 241">
              <a:extLst>
                <a:ext uri="{FF2B5EF4-FFF2-40B4-BE49-F238E27FC236}">
                  <a16:creationId xmlns:a16="http://schemas.microsoft.com/office/drawing/2014/main" id="{D074D04C-85E8-4A3E-90D7-86A10AE048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4097020A-86B6-43BD-A2AA-66AE72CA31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4" name="Rectangle 243">
              <a:extLst>
                <a:ext uri="{FF2B5EF4-FFF2-40B4-BE49-F238E27FC236}">
                  <a16:creationId xmlns:a16="http://schemas.microsoft.com/office/drawing/2014/main" id="{20C6C743-32FE-4E24-AA22-45D3B1C7C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2" name="Google Shape;232;p15"/>
          <p:cNvSpPr/>
          <p:nvPr/>
        </p:nvSpPr>
        <p:spPr>
          <a:xfrm>
            <a:off x="1371600" y="407695"/>
            <a:ext cx="9724030" cy="834251"/>
          </a:xfrm>
          <a:prstGeom prst="roundRect">
            <a:avLst>
              <a:gd name="adj" fmla="val 16667"/>
            </a:avLst>
          </a:prstGeom>
        </p:spPr>
        <p:txBody>
          <a:bodyPr spcFirstLastPara="1" vert="horz" lIns="91440" tIns="45720" rIns="91440" bIns="45720" rtlCol="0" anchor="ctr" anchorCtr="0">
            <a:normAutofit/>
          </a:bodyPr>
          <a:lstStyle/>
          <a:p>
            <a:pPr marL="0" lvl="0" indent="0">
              <a:lnSpc>
                <a:spcPct val="90000"/>
              </a:lnSpc>
              <a:spcBef>
                <a:spcPct val="0"/>
              </a:spcBef>
              <a:spcAft>
                <a:spcPts val="600"/>
              </a:spcAft>
              <a:buClr>
                <a:schemeClr val="dk1"/>
              </a:buClr>
              <a:buSzPts val="1100"/>
            </a:pPr>
            <a:r>
              <a:rPr lang="en-US" sz="3700" b="1">
                <a:solidFill>
                  <a:srgbClr val="FFFFFF"/>
                </a:solidFill>
                <a:latin typeface="+mj-lt"/>
                <a:ea typeface="+mj-ea"/>
                <a:cs typeface="+mj-cs"/>
              </a:rPr>
              <a:t>4. Bioreactors in Large-Scale Bio-Manufacturing</a:t>
            </a:r>
          </a:p>
        </p:txBody>
      </p:sp>
      <p:pic>
        <p:nvPicPr>
          <p:cNvPr id="231" name="Google Shape;231;p15" descr="Göz Damlası düz dolguyla"/>
          <p:cNvPicPr preferRelativeResize="0"/>
          <p:nvPr/>
        </p:nvPicPr>
        <p:blipFill rotWithShape="1">
          <a:blip r:embed="rId3"/>
          <a:stretch/>
        </p:blipFill>
        <p:spPr>
          <a:xfrm>
            <a:off x="6195153" y="4025102"/>
            <a:ext cx="1312205" cy="1312205"/>
          </a:xfrm>
          <a:prstGeom prst="rect">
            <a:avLst/>
          </a:prstGeom>
          <a:noFill/>
        </p:spPr>
      </p:pic>
      <p:pic>
        <p:nvPicPr>
          <p:cNvPr id="234" name="Google Shape;234;p15"/>
          <p:cNvPicPr preferRelativeResize="0"/>
          <p:nvPr/>
        </p:nvPicPr>
        <p:blipFill>
          <a:blip r:embed="rId4"/>
          <a:stretch>
            <a:fillRect/>
          </a:stretch>
        </p:blipFill>
        <p:spPr>
          <a:xfrm>
            <a:off x="7913300" y="1764307"/>
            <a:ext cx="4278700" cy="5093693"/>
          </a:xfrm>
          <a:prstGeom prst="rect">
            <a:avLst/>
          </a:prstGeom>
          <a:noFill/>
        </p:spPr>
      </p:pic>
      <p:pic>
        <p:nvPicPr>
          <p:cNvPr id="230" name="Google Shape;230;p15" descr="daire, tasarım, çizim içeren bir resim&#10;&#10;Açıklama otomatik olarak oluşturuldu"/>
          <p:cNvPicPr preferRelativeResize="0"/>
          <p:nvPr/>
        </p:nvPicPr>
        <p:blipFill rotWithShape="1">
          <a:blip r:embed="rId5"/>
          <a:stretch/>
        </p:blipFill>
        <p:spPr>
          <a:xfrm>
            <a:off x="5157849" y="5337100"/>
            <a:ext cx="1967033" cy="843014"/>
          </a:xfrm>
          <a:prstGeom prst="rect">
            <a:avLst/>
          </a:prstGeom>
          <a:noFill/>
        </p:spPr>
      </p:pic>
      <p:sp>
        <p:nvSpPr>
          <p:cNvPr id="233" name="Google Shape;233;p15"/>
          <p:cNvSpPr txBox="1"/>
          <p:nvPr/>
        </p:nvSpPr>
        <p:spPr>
          <a:xfrm>
            <a:off x="744071" y="1929518"/>
            <a:ext cx="5620870" cy="3073081"/>
          </a:xfrm>
          <a:prstGeom prst="rect">
            <a:avLst/>
          </a:prstGeom>
        </p:spPr>
        <p:txBody>
          <a:bodyPr spcFirstLastPara="1" vert="horz" lIns="91440" tIns="45720" rIns="91440" bIns="45720" rtlCol="0" anchorCtr="0">
            <a:normAutofit/>
          </a:bodyPr>
          <a:lstStyle/>
          <a:p>
            <a:pPr marL="457200" lvl="0" indent="-228600">
              <a:lnSpc>
                <a:spcPct val="90000"/>
              </a:lnSpc>
              <a:spcBef>
                <a:spcPts val="1500"/>
              </a:spcBef>
              <a:spcAft>
                <a:spcPts val="0"/>
              </a:spcAft>
              <a:buSzPts val="2800"/>
              <a:buFont typeface="Arial" panose="020B0604020202020204" pitchFamily="34" charset="0"/>
              <a:buChar char="•"/>
            </a:pPr>
            <a:r>
              <a:rPr lang="en-US" sz="3600" dirty="0">
                <a:sym typeface="Calibri"/>
              </a:rPr>
              <a:t>Cell Preparation</a:t>
            </a:r>
          </a:p>
          <a:p>
            <a:pPr marL="457200" lvl="0" indent="-228600">
              <a:lnSpc>
                <a:spcPct val="90000"/>
              </a:lnSpc>
              <a:spcBef>
                <a:spcPts val="0"/>
              </a:spcBef>
              <a:spcAft>
                <a:spcPts val="0"/>
              </a:spcAft>
              <a:buSzPts val="2800"/>
              <a:buFont typeface="Arial" panose="020B0604020202020204" pitchFamily="34" charset="0"/>
              <a:buChar char="•"/>
            </a:pPr>
            <a:r>
              <a:rPr lang="en-US" sz="3600" dirty="0">
                <a:sym typeface="Calibri"/>
              </a:rPr>
              <a:t>Bioreactor Fermentation</a:t>
            </a:r>
          </a:p>
          <a:p>
            <a:pPr marL="457200" lvl="0" indent="-228600">
              <a:lnSpc>
                <a:spcPct val="90000"/>
              </a:lnSpc>
              <a:spcBef>
                <a:spcPts val="0"/>
              </a:spcBef>
              <a:spcAft>
                <a:spcPts val="0"/>
              </a:spcAft>
              <a:buSzPts val="2800"/>
              <a:buFont typeface="Arial" panose="020B0604020202020204" pitchFamily="34" charset="0"/>
              <a:buChar char="•"/>
            </a:pPr>
            <a:r>
              <a:rPr lang="en-US" sz="3600" dirty="0">
                <a:sym typeface="Calibri"/>
              </a:rPr>
              <a:t>Bioreactor Functionality</a:t>
            </a:r>
          </a:p>
          <a:p>
            <a:pPr marL="457200" lvl="0" indent="-228600">
              <a:lnSpc>
                <a:spcPct val="90000"/>
              </a:lnSpc>
              <a:spcBef>
                <a:spcPts val="0"/>
              </a:spcBef>
              <a:spcAft>
                <a:spcPts val="0"/>
              </a:spcAft>
              <a:buSzPts val="2800"/>
              <a:buFont typeface="Arial" panose="020B0604020202020204" pitchFamily="34" charset="0"/>
              <a:buChar char="•"/>
            </a:pPr>
            <a:r>
              <a:rPr lang="en-US" sz="3600" dirty="0">
                <a:sym typeface="Calibri"/>
              </a:rPr>
              <a:t>Significance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childTnLst>
                                </p:cTn>
                              </p:par>
                            </p:childTnLst>
                          </p:cTn>
                        </p:par>
                        <p:par>
                          <p:cTn id="7" fill="hold">
                            <p:stCondLst>
                              <p:cond delay="1"/>
                            </p:stCondLst>
                            <p:childTnLst>
                              <p:par>
                                <p:cTn id="8" presetID="10" presetClass="exit" presetSubtype="0" fill="hold" nodeType="afterEffect">
                                  <p:stCondLst>
                                    <p:cond delay="250"/>
                                  </p:stCondLst>
                                  <p:childTnLst>
                                    <p:animEffect transition="out" filter="fade">
                                      <p:cBhvr>
                                        <p:cTn id="9" dur="500"/>
                                        <p:tgtEl>
                                          <p:spTgt spid="231"/>
                                        </p:tgtEl>
                                      </p:cBhvr>
                                    </p:animEffect>
                                    <p:set>
                                      <p:cBhvr>
                                        <p:cTn id="10" dur="1" fill="hold">
                                          <p:stCondLst>
                                            <p:cond delay="500"/>
                                          </p:stCondLst>
                                        </p:cTn>
                                        <p:tgtEl>
                                          <p:spTgt spid="2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9"/>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67112F-934B-C3B6-AE75-A794EF7660F1}"/>
              </a:ext>
            </a:extLst>
          </p:cNvPr>
          <p:cNvSpPr>
            <a:spLocks noGrp="1"/>
          </p:cNvSpPr>
          <p:nvPr>
            <p:ph type="title"/>
          </p:nvPr>
        </p:nvSpPr>
        <p:spPr>
          <a:xfrm>
            <a:off x="1371599" y="294538"/>
            <a:ext cx="9895951" cy="1033669"/>
          </a:xfrm>
        </p:spPr>
        <p:txBody>
          <a:bodyPr>
            <a:normAutofit/>
          </a:bodyPr>
          <a:lstStyle/>
          <a:p>
            <a:pPr marL="0" lvl="0" indent="0" rtl="0">
              <a:spcBef>
                <a:spcPts val="0"/>
              </a:spcBef>
              <a:spcAft>
                <a:spcPts val="0"/>
              </a:spcAft>
            </a:pPr>
            <a:r>
              <a:rPr lang="tr-TR" sz="4000" b="1">
                <a:solidFill>
                  <a:srgbClr val="FFFFFF"/>
                </a:solidFill>
              </a:rPr>
              <a:t>4. Types of Reactors Used In Upstream</a:t>
            </a:r>
          </a:p>
        </p:txBody>
      </p:sp>
      <p:sp>
        <p:nvSpPr>
          <p:cNvPr id="3" name="Content Placeholder 2">
            <a:extLst>
              <a:ext uri="{FF2B5EF4-FFF2-40B4-BE49-F238E27FC236}">
                <a16:creationId xmlns:a16="http://schemas.microsoft.com/office/drawing/2014/main" id="{B4806D4F-CA6D-59C9-4E9A-B342C0EF0F98}"/>
              </a:ext>
            </a:extLst>
          </p:cNvPr>
          <p:cNvSpPr>
            <a:spLocks noGrp="1"/>
          </p:cNvSpPr>
          <p:nvPr>
            <p:ph idx="1"/>
          </p:nvPr>
        </p:nvSpPr>
        <p:spPr>
          <a:xfrm>
            <a:off x="233082" y="1768985"/>
            <a:ext cx="4016189" cy="2160077"/>
          </a:xfrm>
        </p:spPr>
        <p:txBody>
          <a:bodyPr anchor="ctr">
            <a:normAutofit/>
          </a:bodyPr>
          <a:lstStyle/>
          <a:p>
            <a:pPr>
              <a:spcBef>
                <a:spcPts val="0"/>
              </a:spcBef>
              <a:buClr>
                <a:schemeClr val="dk1"/>
              </a:buClr>
              <a:buSzPts val="1200"/>
            </a:pPr>
            <a:r>
              <a:rPr lang="tr-TR" dirty="0" err="1">
                <a:ea typeface="Roboto"/>
                <a:cs typeface="Roboto"/>
                <a:sym typeface="Roboto"/>
              </a:rPr>
              <a:t>Stirred</a:t>
            </a:r>
            <a:r>
              <a:rPr lang="tr-TR" dirty="0">
                <a:ea typeface="Roboto"/>
                <a:cs typeface="Roboto"/>
                <a:sym typeface="Roboto"/>
              </a:rPr>
              <a:t>-tank </a:t>
            </a:r>
            <a:r>
              <a:rPr lang="tr-TR" dirty="0" err="1">
                <a:ea typeface="Roboto"/>
                <a:cs typeface="Roboto"/>
                <a:sym typeface="Roboto"/>
              </a:rPr>
              <a:t>reactors</a:t>
            </a:r>
            <a:endParaRPr lang="tr-TR" dirty="0">
              <a:ea typeface="Roboto"/>
              <a:cs typeface="Roboto"/>
              <a:sym typeface="Roboto"/>
            </a:endParaRPr>
          </a:p>
          <a:p>
            <a:pPr>
              <a:spcBef>
                <a:spcPts val="0"/>
              </a:spcBef>
              <a:buClr>
                <a:schemeClr val="dk1"/>
              </a:buClr>
              <a:buSzPts val="1200"/>
            </a:pPr>
            <a:r>
              <a:rPr lang="tr-TR" dirty="0" err="1">
                <a:ea typeface="Roboto"/>
                <a:cs typeface="Roboto"/>
                <a:sym typeface="Roboto"/>
              </a:rPr>
              <a:t>Airlift</a:t>
            </a:r>
            <a:r>
              <a:rPr lang="tr-TR" dirty="0">
                <a:ea typeface="Roboto"/>
                <a:cs typeface="Roboto"/>
                <a:sym typeface="Roboto"/>
              </a:rPr>
              <a:t> </a:t>
            </a:r>
            <a:r>
              <a:rPr lang="tr-TR" dirty="0" err="1">
                <a:ea typeface="Roboto"/>
                <a:cs typeface="Roboto"/>
                <a:sym typeface="Roboto"/>
              </a:rPr>
              <a:t>reactors</a:t>
            </a:r>
            <a:endParaRPr lang="tr-TR" dirty="0">
              <a:ea typeface="Roboto"/>
              <a:cs typeface="Roboto"/>
              <a:sym typeface="Roboto"/>
            </a:endParaRPr>
          </a:p>
          <a:p>
            <a:pPr>
              <a:spcBef>
                <a:spcPts val="0"/>
              </a:spcBef>
              <a:buClr>
                <a:schemeClr val="dk1"/>
              </a:buClr>
              <a:buSzPts val="1200"/>
            </a:pPr>
            <a:r>
              <a:rPr lang="tr-TR" dirty="0" err="1">
                <a:ea typeface="Roboto"/>
                <a:cs typeface="Roboto"/>
                <a:sym typeface="Roboto"/>
              </a:rPr>
              <a:t>Packed-bed</a:t>
            </a:r>
            <a:r>
              <a:rPr lang="tr-TR" dirty="0">
                <a:ea typeface="Roboto"/>
                <a:cs typeface="Roboto"/>
                <a:sym typeface="Roboto"/>
              </a:rPr>
              <a:t> </a:t>
            </a:r>
            <a:r>
              <a:rPr lang="tr-TR" dirty="0" err="1">
                <a:ea typeface="Roboto"/>
                <a:cs typeface="Roboto"/>
                <a:sym typeface="Roboto"/>
              </a:rPr>
              <a:t>reactors</a:t>
            </a:r>
            <a:endParaRPr lang="tr-TR" dirty="0">
              <a:ea typeface="Roboto"/>
              <a:cs typeface="Roboto"/>
              <a:sym typeface="Roboto"/>
            </a:endParaRPr>
          </a:p>
        </p:txBody>
      </p:sp>
      <p:pic>
        <p:nvPicPr>
          <p:cNvPr id="4" name="Google Shape;242;p16">
            <a:extLst>
              <a:ext uri="{FF2B5EF4-FFF2-40B4-BE49-F238E27FC236}">
                <a16:creationId xmlns:a16="http://schemas.microsoft.com/office/drawing/2014/main" id="{6A5E2FB5-3725-6BB0-2074-A8AA18E43477}"/>
              </a:ext>
            </a:extLst>
          </p:cNvPr>
          <p:cNvPicPr preferRelativeResize="0"/>
          <p:nvPr/>
        </p:nvPicPr>
        <p:blipFill>
          <a:blip r:embed="rId3">
            <a:alphaModFix/>
          </a:blip>
          <a:stretch>
            <a:fillRect/>
          </a:stretch>
        </p:blipFill>
        <p:spPr>
          <a:xfrm>
            <a:off x="5172882" y="2223246"/>
            <a:ext cx="6786035" cy="4356983"/>
          </a:xfrm>
          <a:prstGeom prst="rect">
            <a:avLst/>
          </a:prstGeom>
          <a:noFill/>
          <a:ln>
            <a:noFill/>
          </a:ln>
        </p:spPr>
      </p:pic>
      <p:pic>
        <p:nvPicPr>
          <p:cNvPr id="5" name="Google Shape;241;p16">
            <a:extLst>
              <a:ext uri="{FF2B5EF4-FFF2-40B4-BE49-F238E27FC236}">
                <a16:creationId xmlns:a16="http://schemas.microsoft.com/office/drawing/2014/main" id="{AB5BE4F1-8A55-10C2-63C8-0FBD88E43AB6}"/>
              </a:ext>
            </a:extLst>
          </p:cNvPr>
          <p:cNvPicPr preferRelativeResize="0"/>
          <p:nvPr/>
        </p:nvPicPr>
        <p:blipFill>
          <a:blip r:embed="rId4">
            <a:alphaModFix/>
          </a:blip>
          <a:stretch>
            <a:fillRect/>
          </a:stretch>
        </p:blipFill>
        <p:spPr>
          <a:xfrm>
            <a:off x="459350" y="4113998"/>
            <a:ext cx="3786418" cy="2682050"/>
          </a:xfrm>
          <a:prstGeom prst="rect">
            <a:avLst/>
          </a:prstGeom>
          <a:noFill/>
          <a:ln>
            <a:noFill/>
          </a:ln>
        </p:spPr>
      </p:pic>
    </p:spTree>
    <p:extLst>
      <p:ext uri="{BB962C8B-B14F-4D97-AF65-F5344CB8AC3E}">
        <p14:creationId xmlns:p14="http://schemas.microsoft.com/office/powerpoint/2010/main" val="3550445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7"/>
        <p:cNvGrpSpPr/>
        <p:nvPr/>
      </p:nvGrpSpPr>
      <p:grpSpPr>
        <a:xfrm>
          <a:off x="0" y="0"/>
          <a:ext cx="0" cy="0"/>
          <a:chOff x="0" y="0"/>
          <a:chExt cx="0" cy="0"/>
        </a:xfrm>
      </p:grpSpPr>
      <p:sp useBgFill="1">
        <p:nvSpPr>
          <p:cNvPr id="266" name="Rectangle 26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1" name="Google Shape;261;p18"/>
          <p:cNvSpPr txBox="1"/>
          <p:nvPr/>
        </p:nvSpPr>
        <p:spPr>
          <a:xfrm>
            <a:off x="1371597" y="348865"/>
            <a:ext cx="10044023" cy="877729"/>
          </a:xfrm>
          <a:prstGeom prst="rect">
            <a:avLst/>
          </a:prstGeom>
        </p:spPr>
        <p:txBody>
          <a:bodyPr spcFirstLastPara="1" vert="horz" lIns="91440" tIns="45720" rIns="91440" bIns="45720" rtlCol="0" anchor="ctr" anchorCtr="0">
            <a:normAutofit/>
          </a:bodyPr>
          <a:lstStyle/>
          <a:p>
            <a:pPr marL="0" marR="0" lvl="0" indent="0">
              <a:lnSpc>
                <a:spcPct val="90000"/>
              </a:lnSpc>
              <a:spcBef>
                <a:spcPct val="0"/>
              </a:spcBef>
              <a:spcAft>
                <a:spcPts val="600"/>
              </a:spcAft>
            </a:pPr>
            <a:r>
              <a:rPr lang="en-US" sz="4000" b="1" kern="1200">
                <a:solidFill>
                  <a:srgbClr val="FFFFFF"/>
                </a:solidFill>
                <a:latin typeface="+mj-lt"/>
                <a:ea typeface="+mj-ea"/>
                <a:cs typeface="+mj-cs"/>
              </a:rPr>
              <a:t>4. Optimization of upstream processing </a:t>
            </a:r>
          </a:p>
        </p:txBody>
      </p:sp>
      <p:graphicFrame>
        <p:nvGraphicFramePr>
          <p:cNvPr id="4" name="Content Placeholder 3">
            <a:extLst>
              <a:ext uri="{FF2B5EF4-FFF2-40B4-BE49-F238E27FC236}">
                <a16:creationId xmlns:a16="http://schemas.microsoft.com/office/drawing/2014/main" id="{AE838EED-C726-3949-E4C3-8ABD293A86F3}"/>
              </a:ext>
            </a:extLst>
          </p:cNvPr>
          <p:cNvGraphicFramePr>
            <a:graphicFrameLocks noGrp="1"/>
          </p:cNvGraphicFramePr>
          <p:nvPr>
            <p:ph idx="1"/>
            <p:extLst>
              <p:ext uri="{D42A27DB-BD31-4B8C-83A1-F6EECF244321}">
                <p14:modId xmlns:p14="http://schemas.microsoft.com/office/powerpoint/2010/main" val="141740143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Resim 2097196">
            <a:extLst>
              <a:ext uri="{FF2B5EF4-FFF2-40B4-BE49-F238E27FC236}">
                <a16:creationId xmlns:a16="http://schemas.microsoft.com/office/drawing/2014/main" id="{0DA46439-11BB-4A03-7C0E-C9E2EC3EF16F}"/>
              </a:ext>
            </a:extLst>
          </p:cNvPr>
          <p:cNvPicPr>
            <a:picLocks/>
          </p:cNvPicPr>
          <p:nvPr/>
        </p:nvPicPr>
        <p:blipFill>
          <a:blip r:embed="rId8"/>
          <a:stretch>
            <a:fillRect/>
          </a:stretch>
        </p:blipFill>
        <p:spPr>
          <a:xfrm>
            <a:off x="323328" y="4907084"/>
            <a:ext cx="3564120" cy="161039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699713" y="248038"/>
            <a:ext cx="7063721" cy="1159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700" b="1" kern="1200">
                <a:solidFill>
                  <a:srgbClr val="FFFFFF"/>
                </a:solidFill>
                <a:latin typeface="+mj-lt"/>
                <a:ea typeface="+mj-ea"/>
                <a:cs typeface="+mj-cs"/>
              </a:rPr>
              <a:t>Impact of Upstream Development on Culture Productivity</a:t>
            </a:r>
          </a:p>
        </p:txBody>
      </p:sp>
      <p:pic>
        <p:nvPicPr>
          <p:cNvPr id="4" name="Picture 3">
            <a:extLst>
              <a:ext uri="{FF2B5EF4-FFF2-40B4-BE49-F238E27FC236}">
                <a16:creationId xmlns:a16="http://schemas.microsoft.com/office/drawing/2014/main" id="{F9E9553D-CFC0-C844-203C-FBE5CDF796A1}"/>
              </a:ext>
            </a:extLst>
          </p:cNvPr>
          <p:cNvPicPr>
            <a:picLocks noChangeAspect="1"/>
          </p:cNvPicPr>
          <p:nvPr/>
        </p:nvPicPr>
        <p:blipFill>
          <a:blip r:embed="rId3"/>
          <a:srcRect t="21251"/>
          <a:stretch/>
        </p:blipFill>
        <p:spPr>
          <a:xfrm>
            <a:off x="2760538" y="1966293"/>
            <a:ext cx="6670923" cy="4452160"/>
          </a:xfrm>
          <a:prstGeom prst="rect">
            <a:avLst/>
          </a:prstGeom>
        </p:spPr>
      </p:pic>
    </p:spTree>
    <p:extLst>
      <p:ext uri="{BB962C8B-B14F-4D97-AF65-F5344CB8AC3E}">
        <p14:creationId xmlns:p14="http://schemas.microsoft.com/office/powerpoint/2010/main" val="3453491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Glasses on top of a book">
            <a:extLst>
              <a:ext uri="{FF2B5EF4-FFF2-40B4-BE49-F238E27FC236}">
                <a16:creationId xmlns:a16="http://schemas.microsoft.com/office/drawing/2014/main" id="{CE7368D4-FC26-6611-ECFE-DEACA92796B5}"/>
              </a:ext>
            </a:extLst>
          </p:cNvPr>
          <p:cNvPicPr>
            <a:picLocks noChangeAspect="1"/>
          </p:cNvPicPr>
          <p:nvPr/>
        </p:nvPicPr>
        <p:blipFill rotWithShape="1">
          <a:blip r:embed="rId3">
            <a:duotone>
              <a:schemeClr val="bg2">
                <a:shade val="45000"/>
                <a:satMod val="135000"/>
              </a:schemeClr>
              <a:prstClr val="white"/>
            </a:duotone>
          </a:blip>
          <a:srcRect t="21380" r="9091" b="1433"/>
          <a:stretch/>
        </p:blipFill>
        <p:spPr>
          <a:xfrm>
            <a:off x="20" y="10"/>
            <a:ext cx="12191980" cy="6857990"/>
          </a:xfrm>
          <a:prstGeom prst="rect">
            <a:avLst/>
          </a:prstGeom>
        </p:spPr>
      </p:pic>
      <p:sp>
        <p:nvSpPr>
          <p:cNvPr id="27" name="Rectangle 26">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76B4C1-6548-9CEB-61BB-C0532961E746}"/>
              </a:ext>
            </a:extLst>
          </p:cNvPr>
          <p:cNvSpPr>
            <a:spLocks noGrp="1"/>
          </p:cNvSpPr>
          <p:nvPr>
            <p:ph type="title"/>
          </p:nvPr>
        </p:nvSpPr>
        <p:spPr>
          <a:xfrm>
            <a:off x="838200" y="365125"/>
            <a:ext cx="10515600" cy="1325563"/>
          </a:xfrm>
        </p:spPr>
        <p:txBody>
          <a:bodyPr>
            <a:normAutofit/>
          </a:bodyPr>
          <a:lstStyle/>
          <a:p>
            <a:r>
              <a:rPr lang="en-NL"/>
              <a:t>Learning Objectives</a:t>
            </a:r>
          </a:p>
        </p:txBody>
      </p:sp>
      <p:graphicFrame>
        <p:nvGraphicFramePr>
          <p:cNvPr id="15" name="Content Placeholder 2">
            <a:extLst>
              <a:ext uri="{FF2B5EF4-FFF2-40B4-BE49-F238E27FC236}">
                <a16:creationId xmlns:a16="http://schemas.microsoft.com/office/drawing/2014/main" id="{8C257802-E788-024D-DD04-3CD64497CE44}"/>
              </a:ext>
            </a:extLst>
          </p:cNvPr>
          <p:cNvGraphicFramePr>
            <a:graphicFrameLocks noGrp="1"/>
          </p:cNvGraphicFramePr>
          <p:nvPr>
            <p:ph idx="1"/>
            <p:extLst>
              <p:ext uri="{D42A27DB-BD31-4B8C-83A1-F6EECF244321}">
                <p14:modId xmlns:p14="http://schemas.microsoft.com/office/powerpoint/2010/main" val="209106611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84440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5"/>
        <p:cNvGrpSpPr/>
        <p:nvPr/>
      </p:nvGrpSpPr>
      <p:grpSpPr>
        <a:xfrm>
          <a:off x="0" y="0"/>
          <a:ext cx="0" cy="0"/>
          <a:chOff x="0" y="0"/>
          <a:chExt cx="0" cy="0"/>
        </a:xfrm>
      </p:grpSpPr>
      <p:sp useBgFill="1">
        <p:nvSpPr>
          <p:cNvPr id="272" name="Rectangle 271">
            <a:extLst>
              <a:ext uri="{FF2B5EF4-FFF2-40B4-BE49-F238E27FC236}">
                <a16:creationId xmlns:a16="http://schemas.microsoft.com/office/drawing/2014/main" id="{C5772175-955A-4811-B3D9-A03023BEFF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0619" y="381383"/>
            <a:ext cx="6858000" cy="609523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24724" y="126724"/>
            <a:ext cx="6346209" cy="6113044"/>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92937" y="2554938"/>
            <a:ext cx="2501979" cy="610413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0" name="Oval 279">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245782" y="1257085"/>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Rectangle 281">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5457" y="385455"/>
            <a:ext cx="6858001" cy="6087091"/>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a:extLst>
              <a:ext uri="{FF2B5EF4-FFF2-40B4-BE49-F238E27FC236}">
                <a16:creationId xmlns:a16="http://schemas.microsoft.com/office/drawing/2014/main" id="{00C86EF7-5EC4-4682-A7BD-444DA4916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760" y="10141"/>
            <a:ext cx="5608469" cy="6858864"/>
          </a:xfrm>
          <a:prstGeom prst="rect">
            <a:avLst/>
          </a:prstGeom>
          <a:gradFill>
            <a:gsLst>
              <a:gs pos="21000">
                <a:schemeClr val="accent1">
                  <a:lumMod val="75000"/>
                  <a:alpha val="6000"/>
                </a:schemeClr>
              </a:gs>
              <a:gs pos="99000">
                <a:schemeClr val="accent1">
                  <a:lumMod val="50000"/>
                  <a:alpha val="33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Google Shape;267;p17"/>
          <p:cNvSpPr txBox="1"/>
          <p:nvPr/>
        </p:nvSpPr>
        <p:spPr>
          <a:xfrm>
            <a:off x="952500" y="457199"/>
            <a:ext cx="4494652" cy="3465177"/>
          </a:xfrm>
          <a:prstGeom prst="rect">
            <a:avLst/>
          </a:prstGeom>
        </p:spPr>
        <p:txBody>
          <a:bodyPr spcFirstLastPara="1" vert="horz" lIns="91440" tIns="45720" rIns="91440" bIns="45720" rtlCol="0" anchor="b" anchorCtr="0">
            <a:normAutofit/>
          </a:bodyPr>
          <a:lstStyle/>
          <a:p>
            <a:pPr marL="0" lvl="0" indent="0">
              <a:lnSpc>
                <a:spcPct val="90000"/>
              </a:lnSpc>
              <a:spcBef>
                <a:spcPct val="0"/>
              </a:spcBef>
              <a:spcAft>
                <a:spcPts val="600"/>
              </a:spcAft>
            </a:pPr>
            <a:r>
              <a:rPr lang="en-US" sz="4400" b="1">
                <a:solidFill>
                  <a:srgbClr val="FFFFFF"/>
                </a:solidFill>
                <a:latin typeface="+mj-lt"/>
                <a:ea typeface="+mj-ea"/>
                <a:cs typeface="+mj-cs"/>
              </a:rPr>
              <a:t>5. Downstream Processing Steps  </a:t>
            </a:r>
          </a:p>
        </p:txBody>
      </p:sp>
      <p:pic>
        <p:nvPicPr>
          <p:cNvPr id="266" name="Google Shape;266;p17"/>
          <p:cNvPicPr preferRelativeResize="0"/>
          <p:nvPr/>
        </p:nvPicPr>
        <p:blipFill rotWithShape="1">
          <a:blip r:embed="rId3"/>
          <a:srcRect r="63"/>
          <a:stretch/>
        </p:blipFill>
        <p:spPr>
          <a:xfrm>
            <a:off x="6420784" y="106237"/>
            <a:ext cx="5634153" cy="6751759"/>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1"/>
        <p:cNvGrpSpPr/>
        <p:nvPr/>
      </p:nvGrpSpPr>
      <p:grpSpPr>
        <a:xfrm>
          <a:off x="0" y="0"/>
          <a:ext cx="0" cy="0"/>
          <a:chOff x="0" y="0"/>
          <a:chExt cx="0" cy="0"/>
        </a:xfrm>
      </p:grpSpPr>
      <p:sp useBgFill="1">
        <p:nvSpPr>
          <p:cNvPr id="282" name="Rectangle 28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Google Shape;272;p19"/>
          <p:cNvSpPr txBox="1"/>
          <p:nvPr/>
        </p:nvSpPr>
        <p:spPr>
          <a:xfrm>
            <a:off x="699713" y="248038"/>
            <a:ext cx="7063721" cy="1159200"/>
          </a:xfrm>
          <a:prstGeom prst="rect">
            <a:avLst/>
          </a:prstGeom>
        </p:spPr>
        <p:txBody>
          <a:bodyPr spcFirstLastPara="1" vert="horz" lIns="91440" tIns="45720" rIns="91440" bIns="45720" rtlCol="0" anchor="ctr" anchorCtr="0">
            <a:normAutofit/>
          </a:bodyPr>
          <a:lstStyle/>
          <a:p>
            <a:pPr marL="0" marR="0" lvl="0" indent="0">
              <a:lnSpc>
                <a:spcPct val="90000"/>
              </a:lnSpc>
              <a:spcBef>
                <a:spcPct val="0"/>
              </a:spcBef>
              <a:spcAft>
                <a:spcPts val="600"/>
              </a:spcAft>
            </a:pPr>
            <a:r>
              <a:rPr lang="en-US" sz="3400" b="1" kern="1200">
                <a:solidFill>
                  <a:srgbClr val="FFFFFF"/>
                </a:solidFill>
                <a:latin typeface="+mj-lt"/>
                <a:ea typeface="+mj-ea"/>
                <a:cs typeface="+mj-cs"/>
              </a:rPr>
              <a:t>Downstream Process - Cell Disintegration</a:t>
            </a:r>
          </a:p>
        </p:txBody>
      </p:sp>
      <p:sp>
        <p:nvSpPr>
          <p:cNvPr id="2" name="Google Shape;273;p19">
            <a:extLst>
              <a:ext uri="{FF2B5EF4-FFF2-40B4-BE49-F238E27FC236}">
                <a16:creationId xmlns:a16="http://schemas.microsoft.com/office/drawing/2014/main" id="{555EF534-02C5-69E2-3510-6BF32734CA69}"/>
              </a:ext>
            </a:extLst>
          </p:cNvPr>
          <p:cNvSpPr txBox="1"/>
          <p:nvPr/>
        </p:nvSpPr>
        <p:spPr>
          <a:xfrm>
            <a:off x="3649568" y="2575896"/>
            <a:ext cx="2066382" cy="46162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tr-TR" sz="2400">
                <a:solidFill>
                  <a:schemeClr val="dk1"/>
                </a:solidFill>
                <a:latin typeface="Calibri"/>
                <a:ea typeface="Calibri"/>
                <a:cs typeface="Calibri"/>
                <a:sym typeface="Calibri"/>
              </a:rPr>
              <a:t>Mechanical </a:t>
            </a:r>
            <a:endParaRPr sz="2400">
              <a:solidFill>
                <a:schemeClr val="dk1"/>
              </a:solidFill>
              <a:latin typeface="Calibri"/>
              <a:ea typeface="Calibri"/>
              <a:cs typeface="Calibri"/>
              <a:sym typeface="Calibri"/>
            </a:endParaRPr>
          </a:p>
        </p:txBody>
      </p:sp>
      <p:sp>
        <p:nvSpPr>
          <p:cNvPr id="3" name="Google Shape;274;p19">
            <a:extLst>
              <a:ext uri="{FF2B5EF4-FFF2-40B4-BE49-F238E27FC236}">
                <a16:creationId xmlns:a16="http://schemas.microsoft.com/office/drawing/2014/main" id="{11BF9006-6B78-6811-2602-0ED8A14CADE6}"/>
              </a:ext>
            </a:extLst>
          </p:cNvPr>
          <p:cNvSpPr txBox="1"/>
          <p:nvPr/>
        </p:nvSpPr>
        <p:spPr>
          <a:xfrm>
            <a:off x="4972529" y="5093221"/>
            <a:ext cx="1836054" cy="46162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tr-TR" sz="2400">
                <a:solidFill>
                  <a:schemeClr val="dk1"/>
                </a:solidFill>
                <a:latin typeface="Calibri"/>
                <a:ea typeface="Calibri"/>
                <a:cs typeface="Calibri"/>
                <a:sym typeface="Calibri"/>
              </a:rPr>
              <a:t>Chemical</a:t>
            </a:r>
            <a:endParaRPr sz="2400">
              <a:solidFill>
                <a:schemeClr val="dk1"/>
              </a:solidFill>
              <a:latin typeface="Calibri"/>
              <a:ea typeface="Calibri"/>
              <a:cs typeface="Calibri"/>
              <a:sym typeface="Calibri"/>
            </a:endParaRPr>
          </a:p>
        </p:txBody>
      </p:sp>
      <p:sp>
        <p:nvSpPr>
          <p:cNvPr id="4" name="Google Shape;275;p19">
            <a:extLst>
              <a:ext uri="{FF2B5EF4-FFF2-40B4-BE49-F238E27FC236}">
                <a16:creationId xmlns:a16="http://schemas.microsoft.com/office/drawing/2014/main" id="{E7D71297-0B2C-1558-092F-0ED915D9D047}"/>
              </a:ext>
            </a:extLst>
          </p:cNvPr>
          <p:cNvSpPr txBox="1"/>
          <p:nvPr/>
        </p:nvSpPr>
        <p:spPr>
          <a:xfrm>
            <a:off x="10507716" y="5082814"/>
            <a:ext cx="166741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2400" dirty="0" err="1">
                <a:solidFill>
                  <a:srgbClr val="262626"/>
                </a:solidFill>
                <a:latin typeface="Calibri"/>
                <a:ea typeface="Calibri"/>
                <a:cs typeface="Calibri"/>
                <a:sym typeface="Calibri"/>
              </a:rPr>
              <a:t>Enzymatic</a:t>
            </a:r>
            <a:endParaRPr sz="2400" dirty="0">
              <a:solidFill>
                <a:srgbClr val="262626"/>
              </a:solidFill>
              <a:latin typeface="Calibri"/>
              <a:ea typeface="Calibri"/>
              <a:cs typeface="Calibri"/>
              <a:sym typeface="Calibri"/>
            </a:endParaRPr>
          </a:p>
        </p:txBody>
      </p:sp>
      <p:sp>
        <p:nvSpPr>
          <p:cNvPr id="5" name="Google Shape;277;p19">
            <a:extLst>
              <a:ext uri="{FF2B5EF4-FFF2-40B4-BE49-F238E27FC236}">
                <a16:creationId xmlns:a16="http://schemas.microsoft.com/office/drawing/2014/main" id="{237D7FCE-C016-9476-8AAD-4601796A48A6}"/>
              </a:ext>
            </a:extLst>
          </p:cNvPr>
          <p:cNvSpPr txBox="1"/>
          <p:nvPr/>
        </p:nvSpPr>
        <p:spPr>
          <a:xfrm>
            <a:off x="9589689" y="2608288"/>
            <a:ext cx="1836054" cy="46162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tr-TR" sz="2400" dirty="0" err="1">
                <a:solidFill>
                  <a:schemeClr val="dk1"/>
                </a:solidFill>
                <a:latin typeface="Calibri"/>
                <a:ea typeface="Calibri"/>
                <a:cs typeface="Calibri"/>
                <a:sym typeface="Calibri"/>
              </a:rPr>
              <a:t>Physical</a:t>
            </a:r>
            <a:endParaRPr sz="2400" dirty="0">
              <a:solidFill>
                <a:schemeClr val="dk1"/>
              </a:solidFill>
              <a:latin typeface="Calibri"/>
              <a:ea typeface="Calibri"/>
              <a:cs typeface="Calibri"/>
              <a:sym typeface="Calibri"/>
            </a:endParaRPr>
          </a:p>
        </p:txBody>
      </p:sp>
      <p:pic>
        <p:nvPicPr>
          <p:cNvPr id="6" name="Google Shape;278;p19">
            <a:extLst>
              <a:ext uri="{FF2B5EF4-FFF2-40B4-BE49-F238E27FC236}">
                <a16:creationId xmlns:a16="http://schemas.microsoft.com/office/drawing/2014/main" id="{F1A35E17-A442-1E1D-CFD3-7DF01EEC292E}"/>
              </a:ext>
            </a:extLst>
          </p:cNvPr>
          <p:cNvPicPr preferRelativeResize="0"/>
          <p:nvPr/>
        </p:nvPicPr>
        <p:blipFill rotWithShape="1">
          <a:blip r:embed="rId3">
            <a:alphaModFix/>
          </a:blip>
          <a:srcRect l="37325" t="63724" r="51807" b="17160"/>
          <a:stretch/>
        </p:blipFill>
        <p:spPr>
          <a:xfrm>
            <a:off x="699712" y="1655276"/>
            <a:ext cx="2304599" cy="2153674"/>
          </a:xfrm>
          <a:prstGeom prst="rect">
            <a:avLst/>
          </a:prstGeom>
          <a:noFill/>
          <a:ln w="9525" cap="flat" cmpd="sng">
            <a:solidFill>
              <a:srgbClr val="A5A5A5"/>
            </a:solidFill>
            <a:prstDash val="solid"/>
            <a:round/>
            <a:headEnd type="none" w="sm" len="sm"/>
            <a:tailEnd type="none" w="sm" len="sm"/>
          </a:ln>
        </p:spPr>
      </p:pic>
      <p:pic>
        <p:nvPicPr>
          <p:cNvPr id="7" name="Google Shape;279;p19">
            <a:extLst>
              <a:ext uri="{FF2B5EF4-FFF2-40B4-BE49-F238E27FC236}">
                <a16:creationId xmlns:a16="http://schemas.microsoft.com/office/drawing/2014/main" id="{95139194-CA94-B113-BF08-2449553A1651}"/>
              </a:ext>
            </a:extLst>
          </p:cNvPr>
          <p:cNvPicPr preferRelativeResize="0"/>
          <p:nvPr/>
        </p:nvPicPr>
        <p:blipFill rotWithShape="1">
          <a:blip r:embed="rId3">
            <a:alphaModFix/>
          </a:blip>
          <a:srcRect l="50000" t="64500" r="39132" b="16385"/>
          <a:stretch/>
        </p:blipFill>
        <p:spPr>
          <a:xfrm>
            <a:off x="6878050" y="1552517"/>
            <a:ext cx="2524520" cy="2359192"/>
          </a:xfrm>
          <a:prstGeom prst="rect">
            <a:avLst/>
          </a:prstGeom>
          <a:noFill/>
          <a:ln w="9525" cap="flat" cmpd="sng">
            <a:solidFill>
              <a:srgbClr val="A5A5A5"/>
            </a:solidFill>
            <a:prstDash val="solid"/>
            <a:round/>
            <a:headEnd type="none" w="sm" len="sm"/>
            <a:tailEnd type="none" w="sm" len="sm"/>
          </a:ln>
        </p:spPr>
      </p:pic>
      <p:pic>
        <p:nvPicPr>
          <p:cNvPr id="8" name="Google Shape;280;p19">
            <a:extLst>
              <a:ext uri="{FF2B5EF4-FFF2-40B4-BE49-F238E27FC236}">
                <a16:creationId xmlns:a16="http://schemas.microsoft.com/office/drawing/2014/main" id="{D303106C-321F-08AA-F885-96AACCFFE5C0}"/>
              </a:ext>
            </a:extLst>
          </p:cNvPr>
          <p:cNvPicPr preferRelativeResize="0"/>
          <p:nvPr/>
        </p:nvPicPr>
        <p:blipFill rotWithShape="1">
          <a:blip r:embed="rId3">
            <a:alphaModFix/>
          </a:blip>
          <a:srcRect l="60900" t="65041" r="28232" b="15844"/>
          <a:stretch/>
        </p:blipFill>
        <p:spPr>
          <a:xfrm>
            <a:off x="2026205" y="4498800"/>
            <a:ext cx="2524520" cy="2359201"/>
          </a:xfrm>
          <a:prstGeom prst="rect">
            <a:avLst/>
          </a:prstGeom>
          <a:noFill/>
          <a:ln w="9525" cap="flat" cmpd="sng">
            <a:solidFill>
              <a:srgbClr val="A5A5A5"/>
            </a:solidFill>
            <a:prstDash val="solid"/>
            <a:round/>
            <a:headEnd type="none" w="sm" len="sm"/>
            <a:tailEnd type="none" w="sm" len="sm"/>
          </a:ln>
        </p:spPr>
      </p:pic>
      <p:pic>
        <p:nvPicPr>
          <p:cNvPr id="9" name="Google Shape;281;p19">
            <a:extLst>
              <a:ext uri="{FF2B5EF4-FFF2-40B4-BE49-F238E27FC236}">
                <a16:creationId xmlns:a16="http://schemas.microsoft.com/office/drawing/2014/main" id="{2753B101-8035-3822-C1BD-1CAC30900326}"/>
              </a:ext>
            </a:extLst>
          </p:cNvPr>
          <p:cNvPicPr preferRelativeResize="0"/>
          <p:nvPr/>
        </p:nvPicPr>
        <p:blipFill rotWithShape="1">
          <a:blip r:embed="rId3">
            <a:alphaModFix/>
          </a:blip>
          <a:srcRect l="71441" t="64644" r="17690" b="16240"/>
          <a:stretch/>
        </p:blipFill>
        <p:spPr>
          <a:xfrm>
            <a:off x="7763434" y="4498800"/>
            <a:ext cx="2524520" cy="2359192"/>
          </a:xfrm>
          <a:prstGeom prst="rect">
            <a:avLst/>
          </a:prstGeom>
          <a:noFill/>
          <a:ln w="9525" cap="flat" cmpd="sng">
            <a:solidFill>
              <a:srgbClr val="A5A5A5"/>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5"/>
        <p:cNvGrpSpPr/>
        <p:nvPr/>
      </p:nvGrpSpPr>
      <p:grpSpPr>
        <a:xfrm>
          <a:off x="0" y="0"/>
          <a:ext cx="0" cy="0"/>
          <a:chOff x="0" y="0"/>
          <a:chExt cx="0" cy="0"/>
        </a:xfrm>
      </p:grpSpPr>
      <p:sp useBgFill="1">
        <p:nvSpPr>
          <p:cNvPr id="305" name="Rectangle 30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Rectangle 306">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Google Shape;287;p20"/>
          <p:cNvSpPr txBox="1"/>
          <p:nvPr/>
        </p:nvSpPr>
        <p:spPr>
          <a:xfrm>
            <a:off x="699713" y="248038"/>
            <a:ext cx="7063721" cy="1159200"/>
          </a:xfrm>
          <a:prstGeom prst="rect">
            <a:avLst/>
          </a:prstGeom>
        </p:spPr>
        <p:txBody>
          <a:bodyPr spcFirstLastPara="1" vert="horz" lIns="91440" tIns="45720" rIns="91440" bIns="45720" rtlCol="0" anchor="ctr" anchorCtr="0">
            <a:normAutofit lnSpcReduction="10000"/>
          </a:bodyPr>
          <a:lstStyle/>
          <a:p>
            <a:pPr marL="0" marR="0" lvl="0" indent="0">
              <a:lnSpc>
                <a:spcPct val="90000"/>
              </a:lnSpc>
              <a:spcBef>
                <a:spcPct val="0"/>
              </a:spcBef>
              <a:spcAft>
                <a:spcPts val="600"/>
              </a:spcAft>
            </a:pPr>
            <a:r>
              <a:rPr lang="en-US" sz="4000" b="1" kern="1200">
                <a:solidFill>
                  <a:srgbClr val="FFFFFF"/>
                </a:solidFill>
                <a:latin typeface="+mj-lt"/>
                <a:ea typeface="+mj-ea"/>
                <a:cs typeface="+mj-cs"/>
              </a:rPr>
              <a:t>Downstream Process - Purification</a:t>
            </a:r>
          </a:p>
        </p:txBody>
      </p:sp>
      <p:pic>
        <p:nvPicPr>
          <p:cNvPr id="3" name="Picture 2" descr="A diagram of different colored circles&#10;&#10;Description automatically generated">
            <a:extLst>
              <a:ext uri="{FF2B5EF4-FFF2-40B4-BE49-F238E27FC236}">
                <a16:creationId xmlns:a16="http://schemas.microsoft.com/office/drawing/2014/main" id="{1A6779ED-68D6-019F-4C4B-C93A24B486BD}"/>
              </a:ext>
            </a:extLst>
          </p:cNvPr>
          <p:cNvPicPr>
            <a:picLocks noChangeAspect="1"/>
          </p:cNvPicPr>
          <p:nvPr/>
        </p:nvPicPr>
        <p:blipFill>
          <a:blip r:embed="rId3"/>
          <a:stretch>
            <a:fillRect/>
          </a:stretch>
        </p:blipFill>
        <p:spPr>
          <a:xfrm>
            <a:off x="2354689" y="1966293"/>
            <a:ext cx="7482621" cy="445216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D77349-6ADE-99FE-8E04-12919EE56F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13" name="Rectangle 12">
              <a:extLst>
                <a:ext uri="{FF2B5EF4-FFF2-40B4-BE49-F238E27FC236}">
                  <a16:creationId xmlns:a16="http://schemas.microsoft.com/office/drawing/2014/main" id="{D5B2B92C-44DF-B41D-C67A-EBF175DF52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41EB2F1-D26A-D7C9-E9AC-B63BE629A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6D16430-53D3-47E5-F4B8-B441E710D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a:extLst>
              <a:ext uri="{FF2B5EF4-FFF2-40B4-BE49-F238E27FC236}">
                <a16:creationId xmlns:a16="http://schemas.microsoft.com/office/drawing/2014/main" id="{AF12CFBA-15AC-917F-8AF9-8E956CA82520}"/>
              </a:ext>
            </a:extLst>
          </p:cNvPr>
          <p:cNvSpPr>
            <a:spLocks noGrp="1"/>
          </p:cNvSpPr>
          <p:nvPr>
            <p:ph type="title"/>
          </p:nvPr>
        </p:nvSpPr>
        <p:spPr>
          <a:xfrm>
            <a:off x="876691" y="301843"/>
            <a:ext cx="10477109" cy="1003532"/>
          </a:xfrm>
        </p:spPr>
        <p:txBody>
          <a:bodyPr vert="horz" lIns="91440" tIns="45720" rIns="91440" bIns="45720" rtlCol="0" anchor="ctr">
            <a:normAutofit/>
          </a:bodyPr>
          <a:lstStyle/>
          <a:p>
            <a:pPr marL="0" marR="0" lvl="0" indent="0">
              <a:spcAft>
                <a:spcPts val="0"/>
              </a:spcAft>
            </a:pPr>
            <a:r>
              <a:rPr lang="en-US" sz="3200" b="1" kern="1200" dirty="0">
                <a:solidFill>
                  <a:srgbClr val="FFFFFF"/>
                </a:solidFill>
                <a:latin typeface="+mj-lt"/>
                <a:ea typeface="+mj-ea"/>
                <a:cs typeface="+mj-cs"/>
              </a:rPr>
              <a:t>Downstream Process</a:t>
            </a:r>
          </a:p>
        </p:txBody>
      </p:sp>
      <p:sp>
        <p:nvSpPr>
          <p:cNvPr id="8" name="Chevron 7">
            <a:extLst>
              <a:ext uri="{FF2B5EF4-FFF2-40B4-BE49-F238E27FC236}">
                <a16:creationId xmlns:a16="http://schemas.microsoft.com/office/drawing/2014/main" id="{C8026BE1-2FFE-1F9C-C6B4-03463AF77402}"/>
              </a:ext>
            </a:extLst>
          </p:cNvPr>
          <p:cNvSpPr/>
          <p:nvPr/>
        </p:nvSpPr>
        <p:spPr>
          <a:xfrm>
            <a:off x="2525714" y="3576639"/>
            <a:ext cx="2886075" cy="422275"/>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r>
              <a:rPr lang="tr-TR" altLang="en-US" sz="1400" b="1" noProof="1">
                <a:solidFill>
                  <a:schemeClr val="tx1"/>
                </a:solidFill>
              </a:rPr>
              <a:t>Capture- Affinity Chromatography/Optimization</a:t>
            </a:r>
          </a:p>
        </p:txBody>
      </p:sp>
      <p:sp>
        <p:nvSpPr>
          <p:cNvPr id="9" name="Chevron 8">
            <a:extLst>
              <a:ext uri="{FF2B5EF4-FFF2-40B4-BE49-F238E27FC236}">
                <a16:creationId xmlns:a16="http://schemas.microsoft.com/office/drawing/2014/main" id="{98C43EF6-0B9D-B2D5-DB04-FF2DFD3F2C84}"/>
              </a:ext>
            </a:extLst>
          </p:cNvPr>
          <p:cNvSpPr/>
          <p:nvPr/>
        </p:nvSpPr>
        <p:spPr>
          <a:xfrm>
            <a:off x="5218114" y="3576639"/>
            <a:ext cx="2884487" cy="422275"/>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r>
              <a:rPr lang="tr-TR" altLang="en-US" sz="1400" b="1" noProof="1">
                <a:solidFill>
                  <a:schemeClr val="tx1"/>
                </a:solidFill>
              </a:rPr>
              <a:t>Intermediate - IEX Chromatography/Optimization</a:t>
            </a:r>
          </a:p>
        </p:txBody>
      </p:sp>
      <p:sp>
        <p:nvSpPr>
          <p:cNvPr id="10" name="Chevron 9">
            <a:extLst>
              <a:ext uri="{FF2B5EF4-FFF2-40B4-BE49-F238E27FC236}">
                <a16:creationId xmlns:a16="http://schemas.microsoft.com/office/drawing/2014/main" id="{B7DAC7D8-1CF8-5DBE-164C-052D93FDDC1C}"/>
              </a:ext>
            </a:extLst>
          </p:cNvPr>
          <p:cNvSpPr/>
          <p:nvPr/>
        </p:nvSpPr>
        <p:spPr>
          <a:xfrm>
            <a:off x="1408113" y="3563939"/>
            <a:ext cx="1312863" cy="422275"/>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r>
              <a:rPr lang="tr-TR" altLang="en-US" sz="1400" b="1" noProof="1">
                <a:solidFill>
                  <a:schemeClr val="tx1"/>
                </a:solidFill>
              </a:rPr>
              <a:t>Product</a:t>
            </a:r>
          </a:p>
        </p:txBody>
      </p:sp>
      <p:cxnSp>
        <p:nvCxnSpPr>
          <p:cNvPr id="11" name="Straight Arrow Connector 10">
            <a:extLst>
              <a:ext uri="{FF2B5EF4-FFF2-40B4-BE49-F238E27FC236}">
                <a16:creationId xmlns:a16="http://schemas.microsoft.com/office/drawing/2014/main" id="{BD7F033D-0034-9470-D659-7EA03F7A509A}"/>
              </a:ext>
            </a:extLst>
          </p:cNvPr>
          <p:cNvCxnSpPr>
            <a:cxnSpLocks/>
          </p:cNvCxnSpPr>
          <p:nvPr/>
        </p:nvCxnSpPr>
        <p:spPr>
          <a:xfrm>
            <a:off x="7875589" y="2836863"/>
            <a:ext cx="598487" cy="0"/>
          </a:xfrm>
          <a:prstGeom prst="straightConnector1">
            <a:avLst/>
          </a:prstGeom>
          <a:ln w="50800" cmpd="sng">
            <a:solidFill>
              <a:schemeClr val="tx1"/>
            </a:solidFill>
            <a:prstDash val="solid"/>
            <a:tailEnd type="arrow" w="med" len="med"/>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D0C2D460-62E5-091D-D69F-734DFAC81433}"/>
              </a:ext>
            </a:extLst>
          </p:cNvPr>
          <p:cNvSpPr/>
          <p:nvPr/>
        </p:nvSpPr>
        <p:spPr>
          <a:xfrm>
            <a:off x="10455276" y="3576638"/>
            <a:ext cx="290513" cy="10541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rgbClr val="FFFFFF"/>
              </a:solidFill>
            </a:endParaRPr>
          </a:p>
        </p:txBody>
      </p:sp>
      <p:grpSp>
        <p:nvGrpSpPr>
          <p:cNvPr id="19" name="Group 16">
            <a:extLst>
              <a:ext uri="{FF2B5EF4-FFF2-40B4-BE49-F238E27FC236}">
                <a16:creationId xmlns:a16="http://schemas.microsoft.com/office/drawing/2014/main" id="{AFEA3469-DE68-0811-B79C-B66F2638776F}"/>
              </a:ext>
            </a:extLst>
          </p:cNvPr>
          <p:cNvGrpSpPr>
            <a:grpSpLocks/>
          </p:cNvGrpSpPr>
          <p:nvPr/>
        </p:nvGrpSpPr>
        <p:grpSpPr bwMode="auto">
          <a:xfrm>
            <a:off x="3341688" y="4189414"/>
            <a:ext cx="7326312" cy="434975"/>
            <a:chOff x="11485" y="5743"/>
            <a:chExt cx="2897" cy="665"/>
          </a:xfrm>
        </p:grpSpPr>
        <p:sp>
          <p:nvSpPr>
            <p:cNvPr id="20" name="Chevron 19">
              <a:extLst>
                <a:ext uri="{FF2B5EF4-FFF2-40B4-BE49-F238E27FC236}">
                  <a16:creationId xmlns:a16="http://schemas.microsoft.com/office/drawing/2014/main" id="{58103970-058A-11E0-A672-06288D43996E}"/>
                </a:ext>
              </a:extLst>
            </p:cNvPr>
            <p:cNvSpPr/>
            <p:nvPr/>
          </p:nvSpPr>
          <p:spPr>
            <a:xfrm rot="10800000">
              <a:off x="11485" y="5743"/>
              <a:ext cx="2897" cy="665"/>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r-TR" altLang="en-US" sz="1400" b="1">
                <a:solidFill>
                  <a:schemeClr val="tx1"/>
                </a:solidFill>
              </a:endParaRPr>
            </a:p>
          </p:txBody>
        </p:sp>
        <p:sp>
          <p:nvSpPr>
            <p:cNvPr id="21" name="Text Box 32">
              <a:extLst>
                <a:ext uri="{FF2B5EF4-FFF2-40B4-BE49-F238E27FC236}">
                  <a16:creationId xmlns:a16="http://schemas.microsoft.com/office/drawing/2014/main" id="{BD422E37-A869-9759-5FEE-B13D191FA22B}"/>
                </a:ext>
              </a:extLst>
            </p:cNvPr>
            <p:cNvSpPr txBox="1">
              <a:spLocks noChangeArrowheads="1"/>
            </p:cNvSpPr>
            <p:nvPr/>
          </p:nvSpPr>
          <p:spPr bwMode="auto">
            <a:xfrm>
              <a:off x="12138" y="5806"/>
              <a:ext cx="1586"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tr-TR" altLang="en-US" sz="1400" b="1" dirty="0" err="1"/>
                <a:t>Virus</a:t>
              </a:r>
              <a:r>
                <a:rPr lang="tr-TR" altLang="en-US" sz="1400" b="1" dirty="0"/>
                <a:t> </a:t>
              </a:r>
              <a:r>
                <a:rPr lang="tr-TR" altLang="en-US" sz="1400" b="1" dirty="0" err="1"/>
                <a:t>inactivation</a:t>
              </a:r>
              <a:r>
                <a:rPr lang="tr-TR" altLang="en-US" sz="1400" b="1" dirty="0"/>
                <a:t> / </a:t>
              </a:r>
              <a:r>
                <a:rPr lang="tr-TR" altLang="en-US" sz="1400" b="1" dirty="0" err="1"/>
                <a:t>Filtration</a:t>
              </a:r>
              <a:r>
                <a:rPr lang="tr-TR" altLang="en-US" sz="1400" b="1" dirty="0"/>
                <a:t> &amp; UF/DF </a:t>
              </a:r>
              <a:r>
                <a:rPr lang="tr-TR" altLang="en-US" sz="1400" b="1" dirty="0" err="1"/>
                <a:t>Optimization</a:t>
              </a:r>
              <a:endParaRPr lang="tr-TR" altLang="en-US" sz="1400" b="1" dirty="0"/>
            </a:p>
          </p:txBody>
        </p:sp>
      </p:grpSp>
      <p:sp>
        <p:nvSpPr>
          <p:cNvPr id="22" name="Text Box 26">
            <a:extLst>
              <a:ext uri="{FF2B5EF4-FFF2-40B4-BE49-F238E27FC236}">
                <a16:creationId xmlns:a16="http://schemas.microsoft.com/office/drawing/2014/main" id="{819FED9B-A58A-3572-6EC3-01B9282879B2}"/>
              </a:ext>
            </a:extLst>
          </p:cNvPr>
          <p:cNvSpPr txBox="1">
            <a:spLocks noChangeArrowheads="1"/>
          </p:cNvSpPr>
          <p:nvPr/>
        </p:nvSpPr>
        <p:spPr bwMode="auto">
          <a:xfrm>
            <a:off x="3467101" y="6472238"/>
            <a:ext cx="2843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tr-TR" altLang="en-US" sz="1200" b="1" dirty="0">
                <a:solidFill>
                  <a:srgbClr val="000000"/>
                </a:solidFill>
              </a:rPr>
              <a:t> ÄKTA </a:t>
            </a:r>
            <a:r>
              <a:rPr lang="tr-TR" altLang="en-US" sz="1200" b="1" dirty="0" err="1">
                <a:solidFill>
                  <a:srgbClr val="000000"/>
                </a:solidFill>
              </a:rPr>
              <a:t>avant</a:t>
            </a:r>
            <a:r>
              <a:rPr lang="tr-TR" altLang="en-US" sz="1200" b="1" dirty="0">
                <a:solidFill>
                  <a:srgbClr val="000000"/>
                </a:solidFill>
              </a:rPr>
              <a:t> 150 </a:t>
            </a:r>
          </a:p>
          <a:p>
            <a:pPr algn="ctr" eaLnBrk="1" hangingPunct="1">
              <a:lnSpc>
                <a:spcPct val="100000"/>
              </a:lnSpc>
              <a:spcBef>
                <a:spcPct val="0"/>
              </a:spcBef>
              <a:buFont typeface="Arial" panose="020B0604020202020204" pitchFamily="34" charset="0"/>
              <a:buNone/>
            </a:pPr>
            <a:endParaRPr lang="tr-TR" altLang="en-US" sz="1200" b="1" dirty="0">
              <a:solidFill>
                <a:srgbClr val="000000"/>
              </a:solidFill>
            </a:endParaRPr>
          </a:p>
        </p:txBody>
      </p:sp>
      <p:pic>
        <p:nvPicPr>
          <p:cNvPr id="23" name="Picture 4" descr="Image result for supernatant mab">
            <a:extLst>
              <a:ext uri="{FF2B5EF4-FFF2-40B4-BE49-F238E27FC236}">
                <a16:creationId xmlns:a16="http://schemas.microsoft.com/office/drawing/2014/main" id="{A39A3AF3-3D4B-2C85-C072-3401C6D1E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313" y="1801814"/>
            <a:ext cx="90646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45057DE2-968C-4293-FCD4-97B9058A855F}"/>
              </a:ext>
            </a:extLst>
          </p:cNvPr>
          <p:cNvPicPr>
            <a:picLocks noChangeAspect="1"/>
          </p:cNvPicPr>
          <p:nvPr/>
        </p:nvPicPr>
        <p:blipFill>
          <a:blip r:embed="rId4">
            <a:extLst>
              <a:ext uri="{28A0092B-C50C-407E-A947-70E740481C1C}">
                <a14:useLocalDpi xmlns:a14="http://schemas.microsoft.com/office/drawing/2010/main" val="0"/>
              </a:ext>
            </a:extLst>
          </a:blip>
          <a:srcRect l="3922" r="15041"/>
          <a:stretch>
            <a:fillRect/>
          </a:stretch>
        </p:blipFill>
        <p:spPr bwMode="auto">
          <a:xfrm>
            <a:off x="3113088" y="2065339"/>
            <a:ext cx="1962150"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7">
            <a:extLst>
              <a:ext uri="{FF2B5EF4-FFF2-40B4-BE49-F238E27FC236}">
                <a16:creationId xmlns:a16="http://schemas.microsoft.com/office/drawing/2014/main" id="{5DBBFC9F-7DEA-7458-987F-C04A729F51E2}"/>
              </a:ext>
            </a:extLst>
          </p:cNvPr>
          <p:cNvPicPr>
            <a:picLocks noChangeAspect="1"/>
          </p:cNvPicPr>
          <p:nvPr/>
        </p:nvPicPr>
        <p:blipFill>
          <a:blip r:embed="rId5">
            <a:extLst>
              <a:ext uri="{28A0092B-C50C-407E-A947-70E740481C1C}">
                <a14:useLocalDpi xmlns:a14="http://schemas.microsoft.com/office/drawing/2010/main" val="0"/>
              </a:ext>
            </a:extLst>
          </a:blip>
          <a:srcRect b="33929"/>
          <a:stretch>
            <a:fillRect/>
          </a:stretch>
        </p:blipFill>
        <p:spPr bwMode="auto">
          <a:xfrm>
            <a:off x="6053139" y="2101850"/>
            <a:ext cx="1665287"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Arrow Connector 25">
            <a:extLst>
              <a:ext uri="{FF2B5EF4-FFF2-40B4-BE49-F238E27FC236}">
                <a16:creationId xmlns:a16="http://schemas.microsoft.com/office/drawing/2014/main" id="{39173649-72E2-0D95-003A-8B1F70041918}"/>
              </a:ext>
            </a:extLst>
          </p:cNvPr>
          <p:cNvCxnSpPr/>
          <p:nvPr/>
        </p:nvCxnSpPr>
        <p:spPr>
          <a:xfrm flipV="1">
            <a:off x="5259389" y="2825751"/>
            <a:ext cx="625475" cy="11113"/>
          </a:xfrm>
          <a:prstGeom prst="straightConnector1">
            <a:avLst/>
          </a:prstGeom>
          <a:ln w="50800" cmpd="sng">
            <a:solidFill>
              <a:schemeClr val="tx1"/>
            </a:solidFill>
            <a:prstDash val="solid"/>
            <a:tailEnd type="arrow" w="med" len="med"/>
          </a:ln>
        </p:spPr>
        <p:style>
          <a:lnRef idx="1">
            <a:schemeClr val="dk1"/>
          </a:lnRef>
          <a:fillRef idx="0">
            <a:schemeClr val="dk1"/>
          </a:fillRef>
          <a:effectRef idx="0">
            <a:schemeClr val="dk1"/>
          </a:effectRef>
          <a:fontRef idx="minor">
            <a:schemeClr val="tx1"/>
          </a:fontRef>
        </p:style>
      </p:cxnSp>
      <p:sp>
        <p:nvSpPr>
          <p:cNvPr id="27" name="Chevron 26">
            <a:extLst>
              <a:ext uri="{FF2B5EF4-FFF2-40B4-BE49-F238E27FC236}">
                <a16:creationId xmlns:a16="http://schemas.microsoft.com/office/drawing/2014/main" id="{18CDABA0-14E3-7526-F92E-ACFFD618194F}"/>
              </a:ext>
            </a:extLst>
          </p:cNvPr>
          <p:cNvSpPr/>
          <p:nvPr/>
        </p:nvSpPr>
        <p:spPr>
          <a:xfrm>
            <a:off x="7908926" y="3570289"/>
            <a:ext cx="2886075" cy="422275"/>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r>
              <a:rPr lang="tr-TR" altLang="en-US" sz="1400" b="1" noProof="1">
                <a:solidFill>
                  <a:schemeClr val="tx1"/>
                </a:solidFill>
              </a:rPr>
              <a:t>Polishing – IEX Chromatography/Optimization</a:t>
            </a:r>
          </a:p>
        </p:txBody>
      </p:sp>
      <p:sp>
        <p:nvSpPr>
          <p:cNvPr id="28" name="Curved Left Arrow 27">
            <a:extLst>
              <a:ext uri="{FF2B5EF4-FFF2-40B4-BE49-F238E27FC236}">
                <a16:creationId xmlns:a16="http://schemas.microsoft.com/office/drawing/2014/main" id="{9B50D86E-E4FC-A84F-54D2-CB43F6763D93}"/>
              </a:ext>
            </a:extLst>
          </p:cNvPr>
          <p:cNvSpPr/>
          <p:nvPr/>
        </p:nvSpPr>
        <p:spPr>
          <a:xfrm rot="17160000">
            <a:off x="2850357" y="578644"/>
            <a:ext cx="527050" cy="1782763"/>
          </a:xfrm>
          <a:prstGeom prst="curved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zh-CN">
              <a:solidFill>
                <a:schemeClr val="tx1"/>
              </a:solidFill>
            </a:endParaRPr>
          </a:p>
        </p:txBody>
      </p:sp>
      <p:pic>
        <p:nvPicPr>
          <p:cNvPr id="30" name="Picture 33">
            <a:extLst>
              <a:ext uri="{FF2B5EF4-FFF2-40B4-BE49-F238E27FC236}">
                <a16:creationId xmlns:a16="http://schemas.microsoft.com/office/drawing/2014/main" id="{49949A01-AA3E-74EA-F8A9-4EC7F6425CD6}"/>
              </a:ext>
            </a:extLst>
          </p:cNvPr>
          <p:cNvPicPr>
            <a:picLocks noChangeAspect="1"/>
          </p:cNvPicPr>
          <p:nvPr/>
        </p:nvPicPr>
        <p:blipFill>
          <a:blip r:embed="rId6">
            <a:extLst>
              <a:ext uri="{28A0092B-C50C-407E-A947-70E740481C1C}">
                <a14:useLocalDpi xmlns:a14="http://schemas.microsoft.com/office/drawing/2010/main" val="0"/>
              </a:ext>
            </a:extLst>
          </a:blip>
          <a:srcRect l="42094" t="7826" r="17668"/>
          <a:stretch>
            <a:fillRect/>
          </a:stretch>
        </p:blipFill>
        <p:spPr bwMode="auto">
          <a:xfrm>
            <a:off x="8897938" y="2101850"/>
            <a:ext cx="1566862"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4">
            <a:extLst>
              <a:ext uri="{FF2B5EF4-FFF2-40B4-BE49-F238E27FC236}">
                <a16:creationId xmlns:a16="http://schemas.microsoft.com/office/drawing/2014/main" id="{70E65CC3-0433-FC44-22FA-8B73D304DF7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84988" y="4856163"/>
            <a:ext cx="14605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26">
            <a:extLst>
              <a:ext uri="{FF2B5EF4-FFF2-40B4-BE49-F238E27FC236}">
                <a16:creationId xmlns:a16="http://schemas.microsoft.com/office/drawing/2014/main" id="{C729200A-60B2-FEEE-7F42-AD1DCC98239B}"/>
              </a:ext>
            </a:extLst>
          </p:cNvPr>
          <p:cNvSpPr txBox="1">
            <a:spLocks noChangeArrowheads="1"/>
          </p:cNvSpPr>
          <p:nvPr/>
        </p:nvSpPr>
        <p:spPr bwMode="auto">
          <a:xfrm>
            <a:off x="1408113" y="2895601"/>
            <a:ext cx="15033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tr-TR" altLang="en-US" sz="1200" b="1">
                <a:solidFill>
                  <a:srgbClr val="000000"/>
                </a:solidFill>
              </a:rPr>
              <a:t> Cell supernatant</a:t>
            </a:r>
          </a:p>
        </p:txBody>
      </p:sp>
      <p:pic>
        <p:nvPicPr>
          <p:cNvPr id="35" name="Picture 3">
            <a:extLst>
              <a:ext uri="{FF2B5EF4-FFF2-40B4-BE49-F238E27FC236}">
                <a16:creationId xmlns:a16="http://schemas.microsoft.com/office/drawing/2014/main" id="{8B57D216-2AE4-DBE3-D9A3-E78B9A3307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8713" y="4727575"/>
            <a:ext cx="2501900"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7236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4"/>
        <p:cNvGrpSpPr/>
        <p:nvPr/>
      </p:nvGrpSpPr>
      <p:grpSpPr>
        <a:xfrm>
          <a:off x="0" y="0"/>
          <a:ext cx="0" cy="0"/>
          <a:chOff x="0" y="0"/>
          <a:chExt cx="0" cy="0"/>
        </a:xfrm>
      </p:grpSpPr>
      <p:sp useBgFill="1">
        <p:nvSpPr>
          <p:cNvPr id="308" name="Rectangle 307">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Google Shape;296;p24"/>
          <p:cNvSpPr txBox="1">
            <a:spLocks noGrp="1"/>
          </p:cNvSpPr>
          <p:nvPr>
            <p:ph type="title"/>
          </p:nvPr>
        </p:nvSpPr>
        <p:spPr>
          <a:xfrm>
            <a:off x="630936" y="640823"/>
            <a:ext cx="3419856" cy="5583148"/>
          </a:xfrm>
          <a:prstGeom prst="rect">
            <a:avLst/>
          </a:prstGeom>
        </p:spPr>
        <p:txBody>
          <a:bodyPr spcFirstLastPara="1" vert="horz" lIns="91440" tIns="45720" rIns="91440" bIns="45720" rtlCol="0" anchor="ctr" anchorCtr="0">
            <a:normAutofit/>
          </a:bodyPr>
          <a:lstStyle/>
          <a:p>
            <a:pPr marL="0" lvl="0" indent="0">
              <a:spcAft>
                <a:spcPts val="0"/>
              </a:spcAft>
              <a:buClr>
                <a:schemeClr val="dk1"/>
              </a:buClr>
              <a:buSzPts val="2000"/>
            </a:pPr>
            <a:r>
              <a:rPr lang="en-US" sz="4000" b="1" kern="1200" dirty="0">
                <a:solidFill>
                  <a:schemeClr val="tx1"/>
                </a:solidFill>
                <a:latin typeface="+mj-lt"/>
                <a:ea typeface="+mj-ea"/>
                <a:cs typeface="+mj-cs"/>
                <a:sym typeface="Arial"/>
              </a:rPr>
              <a:t>Downstream Process - Impurity Control</a:t>
            </a:r>
          </a:p>
        </p:txBody>
      </p:sp>
      <p:sp>
        <p:nvSpPr>
          <p:cNvPr id="310"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5" name="Google Shape;295;p24"/>
          <p:cNvPicPr preferRelativeResize="0"/>
          <p:nvPr/>
        </p:nvPicPr>
        <p:blipFill rotWithShape="1">
          <a:blip r:embed="rId3"/>
          <a:stretch/>
        </p:blipFill>
        <p:spPr>
          <a:xfrm>
            <a:off x="4352834" y="412376"/>
            <a:ext cx="7802590" cy="580894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1"/>
        <p:cNvGrpSpPr/>
        <p:nvPr/>
      </p:nvGrpSpPr>
      <p:grpSpPr>
        <a:xfrm>
          <a:off x="0" y="0"/>
          <a:ext cx="0" cy="0"/>
          <a:chOff x="0" y="0"/>
          <a:chExt cx="0" cy="0"/>
        </a:xfrm>
      </p:grpSpPr>
      <p:sp useBgFill="1">
        <p:nvSpPr>
          <p:cNvPr id="309" name="Rectangle 308">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Google Shape;302;g2a1952dcc46_0_31"/>
          <p:cNvSpPr txBox="1">
            <a:spLocks noGrp="1"/>
          </p:cNvSpPr>
          <p:nvPr>
            <p:ph type="title"/>
          </p:nvPr>
        </p:nvSpPr>
        <p:spPr>
          <a:xfrm>
            <a:off x="630936" y="640823"/>
            <a:ext cx="3419856" cy="5583148"/>
          </a:xfrm>
          <a:prstGeom prst="rect">
            <a:avLst/>
          </a:prstGeom>
        </p:spPr>
        <p:txBody>
          <a:bodyPr spcFirstLastPara="1" vert="horz" lIns="91440" tIns="45720" rIns="91440" bIns="45720" rtlCol="0" anchor="ctr" anchorCtr="0">
            <a:normAutofit/>
          </a:bodyPr>
          <a:lstStyle/>
          <a:p>
            <a:pPr marL="0" lvl="0" indent="0">
              <a:spcAft>
                <a:spcPts val="0"/>
              </a:spcAft>
            </a:pPr>
            <a:r>
              <a:rPr lang="en-US" sz="4000" b="1" kern="1200" dirty="0">
                <a:solidFill>
                  <a:schemeClr val="tx1"/>
                </a:solidFill>
                <a:latin typeface="+mj-lt"/>
                <a:ea typeface="+mj-ea"/>
                <a:cs typeface="+mj-cs"/>
                <a:sym typeface="Arial"/>
              </a:rPr>
              <a:t>Downstream Process – Biological Tests for Impurity Control</a:t>
            </a:r>
          </a:p>
        </p:txBody>
      </p:sp>
      <p:sp>
        <p:nvSpPr>
          <p:cNvPr id="311"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4" name="Google Shape;304;g2a1952dcc46_0_31"/>
          <p:cNvPicPr preferRelativeResize="0"/>
          <p:nvPr/>
        </p:nvPicPr>
        <p:blipFill>
          <a:blip r:embed="rId3"/>
          <a:stretch>
            <a:fillRect/>
          </a:stretch>
        </p:blipFill>
        <p:spPr>
          <a:xfrm>
            <a:off x="4654296" y="630936"/>
            <a:ext cx="6715632" cy="4801676"/>
          </a:xfrm>
          <a:prstGeom prst="rect">
            <a:avLst/>
          </a:prstGeom>
          <a:noFill/>
        </p:spPr>
      </p:pic>
      <p:sp>
        <p:nvSpPr>
          <p:cNvPr id="303" name="Google Shape;303;g2a1952dcc46_0_31"/>
          <p:cNvSpPr txBox="1"/>
          <p:nvPr/>
        </p:nvSpPr>
        <p:spPr>
          <a:xfrm>
            <a:off x="4654296" y="5737412"/>
            <a:ext cx="6894576" cy="489652"/>
          </a:xfrm>
          <a:prstGeom prst="rect">
            <a:avLst/>
          </a:prstGeom>
        </p:spPr>
        <p:txBody>
          <a:bodyPr spcFirstLastPara="1" vert="horz" lIns="91440" tIns="45720" rIns="91440" bIns="45720" rtlCol="0" anchor="t" anchorCtr="0">
            <a:normAutofit/>
          </a:bodyPr>
          <a:lstStyle/>
          <a:p>
            <a:pPr marL="0" lvl="0" indent="-228600">
              <a:lnSpc>
                <a:spcPct val="90000"/>
              </a:lnSpc>
              <a:spcBef>
                <a:spcPts val="0"/>
              </a:spcBef>
              <a:spcAft>
                <a:spcPts val="600"/>
              </a:spcAft>
              <a:buFont typeface="Arial" panose="020B0604020202020204" pitchFamily="34" charset="0"/>
              <a:buChar char="•"/>
            </a:pPr>
            <a:r>
              <a:rPr lang="en-US" sz="2200" dirty="0"/>
              <a:t>(</a:t>
            </a:r>
            <a:r>
              <a:rPr lang="en-US" sz="2200" dirty="0">
                <a:highlight>
                  <a:srgbClr val="FFFFFF"/>
                </a:highlight>
                <a:uFill>
                  <a:noFill/>
                </a:uFill>
                <a:sym typeface="Montserrat"/>
                <a:hlinkClick r:id="rId4">
                  <a:extLst>
                    <a:ext uri="{A12FA001-AC4F-418D-AE19-62706E023703}">
                      <ahyp:hlinkClr xmlns:ahyp="http://schemas.microsoft.com/office/drawing/2018/hyperlinkcolor" val="tx"/>
                    </a:ext>
                  </a:extLst>
                </a:hlinkClick>
              </a:rPr>
              <a:t>Arthur H. Totten</a:t>
            </a:r>
            <a:r>
              <a:rPr lang="en-US" sz="2200" dirty="0">
                <a:highlight>
                  <a:srgbClr val="FFFFFF"/>
                </a:highlight>
                <a:sym typeface="Montserrat"/>
              </a:rPr>
              <a:t> et al., January 2023) </a:t>
            </a:r>
            <a:endParaRPr lang="en-US" sz="2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etin kutusu 28">
            <a:extLst>
              <a:ext uri="{FF2B5EF4-FFF2-40B4-BE49-F238E27FC236}">
                <a16:creationId xmlns:a16="http://schemas.microsoft.com/office/drawing/2014/main" id="{CDAD1228-F464-4BE5-9708-CBFBDF82655A}"/>
              </a:ext>
            </a:extLst>
          </p:cNvPr>
          <p:cNvSpPr txBox="1"/>
          <p:nvPr/>
        </p:nvSpPr>
        <p:spPr>
          <a:xfrm>
            <a:off x="-302841" y="320371"/>
            <a:ext cx="12192000" cy="707886"/>
          </a:xfrm>
          <a:prstGeom prst="rect">
            <a:avLst/>
          </a:prstGeom>
          <a:noFill/>
        </p:spPr>
        <p:txBody>
          <a:bodyPr wrap="square" rtlCol="0">
            <a:spAutoFit/>
          </a:bodyPr>
          <a:lstStyle/>
          <a:p>
            <a:pPr algn="ctr"/>
            <a:r>
              <a:rPr lang="tr-TR" sz="4000" b="1" dirty="0" err="1"/>
              <a:t>Monoclonal</a:t>
            </a:r>
            <a:r>
              <a:rPr lang="tr-TR" sz="4000" b="1" dirty="0"/>
              <a:t> </a:t>
            </a:r>
            <a:r>
              <a:rPr lang="tr-TR" sz="4000" b="1" dirty="0" err="1"/>
              <a:t>Antibody</a:t>
            </a:r>
            <a:r>
              <a:rPr lang="tr-TR" sz="4000" b="1" dirty="0"/>
              <a:t> </a:t>
            </a:r>
            <a:r>
              <a:rPr lang="tr-TR" sz="4000" b="1" dirty="0" err="1"/>
              <a:t>Production</a:t>
            </a:r>
            <a:r>
              <a:rPr lang="tr-TR" sz="4000" b="1" dirty="0"/>
              <a:t> </a:t>
            </a:r>
            <a:r>
              <a:rPr lang="tr-TR" sz="4000" b="1" dirty="0" err="1"/>
              <a:t>Strategies</a:t>
            </a:r>
            <a:endParaRPr lang="tr-TR" sz="4000" b="1" dirty="0"/>
          </a:p>
        </p:txBody>
      </p:sp>
      <p:pic>
        <p:nvPicPr>
          <p:cNvPr id="31" name="Picture 2" descr="Picture 2">
            <a:extLst>
              <a:ext uri="{FF2B5EF4-FFF2-40B4-BE49-F238E27FC236}">
                <a16:creationId xmlns:a16="http://schemas.microsoft.com/office/drawing/2014/main" id="{D8FE24FA-74C7-4682-99A0-EB2C7C0CFF4E}"/>
              </a:ext>
            </a:extLst>
          </p:cNvPr>
          <p:cNvPicPr>
            <a:picLocks noChangeAspect="1"/>
          </p:cNvPicPr>
          <p:nvPr/>
        </p:nvPicPr>
        <p:blipFill>
          <a:blip r:embed="rId3"/>
          <a:stretch>
            <a:fillRect/>
          </a:stretch>
        </p:blipFill>
        <p:spPr>
          <a:xfrm>
            <a:off x="1080654" y="1112746"/>
            <a:ext cx="9850922" cy="5424883"/>
          </a:xfrm>
          <a:prstGeom prst="rect">
            <a:avLst/>
          </a:prstGeom>
          <a:ln w="12700" cap="flat">
            <a:noFill/>
            <a:miter lim="400000"/>
          </a:ln>
          <a:effectLst/>
        </p:spPr>
      </p:pic>
      <p:pic>
        <p:nvPicPr>
          <p:cNvPr id="15" name="Resim 14">
            <a:extLst>
              <a:ext uri="{FF2B5EF4-FFF2-40B4-BE49-F238E27FC236}">
                <a16:creationId xmlns:a16="http://schemas.microsoft.com/office/drawing/2014/main" id="{AE7F4FC1-70E1-4DA2-8229-CD47CBD5849E}"/>
              </a:ext>
            </a:extLst>
          </p:cNvPr>
          <p:cNvPicPr>
            <a:picLocks noChangeAspect="1"/>
          </p:cNvPicPr>
          <p:nvPr/>
        </p:nvPicPr>
        <p:blipFill>
          <a:blip r:embed="rId4"/>
          <a:stretch>
            <a:fillRect/>
          </a:stretch>
        </p:blipFill>
        <p:spPr>
          <a:xfrm>
            <a:off x="1413164" y="3825187"/>
            <a:ext cx="3845334" cy="2646900"/>
          </a:xfrm>
          <a:prstGeom prst="rect">
            <a:avLst/>
          </a:prstGeom>
        </p:spPr>
      </p:pic>
    </p:spTree>
    <p:extLst>
      <p:ext uri="{BB962C8B-B14F-4D97-AF65-F5344CB8AC3E}">
        <p14:creationId xmlns:p14="http://schemas.microsoft.com/office/powerpoint/2010/main" val="1604369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Resim 18">
            <a:extLst>
              <a:ext uri="{FF2B5EF4-FFF2-40B4-BE49-F238E27FC236}">
                <a16:creationId xmlns:a16="http://schemas.microsoft.com/office/drawing/2014/main" id="{6640BA56-35C6-4C6D-A99B-3682A76235CC}"/>
              </a:ext>
            </a:extLst>
          </p:cNvPr>
          <p:cNvPicPr>
            <a:picLocks noChangeAspect="1"/>
          </p:cNvPicPr>
          <p:nvPr/>
        </p:nvPicPr>
        <p:blipFill rotWithShape="1">
          <a:blip r:embed="rId3"/>
          <a:srcRect l="13554" b="1491"/>
          <a:stretch/>
        </p:blipFill>
        <p:spPr>
          <a:xfrm>
            <a:off x="1892966" y="773245"/>
            <a:ext cx="9208169" cy="5515261"/>
          </a:xfrm>
          <a:prstGeom prst="rect">
            <a:avLst/>
          </a:prstGeom>
        </p:spPr>
      </p:pic>
      <p:sp>
        <p:nvSpPr>
          <p:cNvPr id="21" name="Slayt Numarası Yer Tutucusu 1">
            <a:extLst>
              <a:ext uri="{FF2B5EF4-FFF2-40B4-BE49-F238E27FC236}">
                <a16:creationId xmlns:a16="http://schemas.microsoft.com/office/drawing/2014/main" id="{7EC3D55F-207B-4707-A045-25C5AF67FC5B}"/>
              </a:ext>
            </a:extLst>
          </p:cNvPr>
          <p:cNvSpPr txBox="1">
            <a:spLocks/>
          </p:cNvSpPr>
          <p:nvPr/>
        </p:nvSpPr>
        <p:spPr>
          <a:xfrm>
            <a:off x="11298210" y="6457949"/>
            <a:ext cx="733424" cy="356089"/>
          </a:xfrm>
          <a:prstGeom prst="rect">
            <a:avLst/>
          </a:prstGeom>
        </p:spPr>
        <p:txBody>
          <a:bodyPr vert="horz" lIns="91440" tIns="45720" rIns="91440" bIns="45720" rtlCol="0" anchor="ctr"/>
          <a:lstStyle>
            <a:defPPr>
              <a:defRPr lang="tr-TR"/>
            </a:defPPr>
            <a:lvl1pPr marL="0" algn="l"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02176B-0E47-46AC-8F43-DAB4B8A37D06}" type="slidenum">
              <a:rPr lang="tr-TR" sz="1600" b="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pPr algn="r"/>
              <a:t>27</a:t>
            </a:fld>
            <a:endParaRPr lang="tr-TR" sz="1600" b="1">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2" name="TextBox 10">
            <a:extLst>
              <a:ext uri="{FF2B5EF4-FFF2-40B4-BE49-F238E27FC236}">
                <a16:creationId xmlns:a16="http://schemas.microsoft.com/office/drawing/2014/main" id="{AED5403F-3B35-4C9D-AE5E-695F2828C78D}"/>
              </a:ext>
            </a:extLst>
          </p:cNvPr>
          <p:cNvSpPr txBox="1"/>
          <p:nvPr/>
        </p:nvSpPr>
        <p:spPr>
          <a:xfrm>
            <a:off x="282477" y="6475425"/>
            <a:ext cx="3824301" cy="276999"/>
          </a:xfrm>
          <a:prstGeom prst="rect">
            <a:avLst/>
          </a:prstGeom>
          <a:noFill/>
        </p:spPr>
        <p:txBody>
          <a:bodyPr wrap="square" rtlCol="0">
            <a:spAutoFit/>
          </a:bodyPr>
          <a:lstStyle/>
          <a:p>
            <a:r>
              <a:rPr lang="en-US" sz="1200">
                <a:solidFill>
                  <a:schemeClr val="bg1"/>
                </a:solidFill>
              </a:rPr>
              <a:t>Beck et al. </a:t>
            </a:r>
            <a:r>
              <a:rPr lang="en-US" sz="1200" i="1">
                <a:solidFill>
                  <a:schemeClr val="bg1"/>
                </a:solidFill>
              </a:rPr>
              <a:t>Anal </a:t>
            </a:r>
            <a:r>
              <a:rPr lang="en-US" sz="1200" i="1" err="1">
                <a:solidFill>
                  <a:schemeClr val="bg1"/>
                </a:solidFill>
              </a:rPr>
              <a:t>Chem</a:t>
            </a:r>
            <a:r>
              <a:rPr lang="en-US" sz="1200" i="1">
                <a:solidFill>
                  <a:schemeClr val="bg1"/>
                </a:solidFill>
              </a:rPr>
              <a:t> </a:t>
            </a:r>
            <a:r>
              <a:rPr lang="en-US" sz="1200">
                <a:solidFill>
                  <a:schemeClr val="bg1"/>
                </a:solidFill>
              </a:rPr>
              <a:t>(2013) 85, 715-736</a:t>
            </a:r>
          </a:p>
        </p:txBody>
      </p:sp>
      <p:pic>
        <p:nvPicPr>
          <p:cNvPr id="24" name="Resim 23">
            <a:extLst>
              <a:ext uri="{FF2B5EF4-FFF2-40B4-BE49-F238E27FC236}">
                <a16:creationId xmlns:a16="http://schemas.microsoft.com/office/drawing/2014/main" id="{5D9B6D75-B34D-4493-950B-D0A40DBAAA1E}"/>
              </a:ext>
            </a:extLst>
          </p:cNvPr>
          <p:cNvPicPr>
            <a:picLocks noChangeAspect="1"/>
          </p:cNvPicPr>
          <p:nvPr/>
        </p:nvPicPr>
        <p:blipFill>
          <a:blip r:embed="rId4"/>
          <a:stretch>
            <a:fillRect/>
          </a:stretch>
        </p:blipFill>
        <p:spPr>
          <a:xfrm>
            <a:off x="-1" y="2276990"/>
            <a:ext cx="3133616" cy="2048434"/>
          </a:xfrm>
          <a:prstGeom prst="rect">
            <a:avLst/>
          </a:prstGeom>
        </p:spPr>
      </p:pic>
      <p:pic>
        <p:nvPicPr>
          <p:cNvPr id="25" name="Resim 24">
            <a:extLst>
              <a:ext uri="{FF2B5EF4-FFF2-40B4-BE49-F238E27FC236}">
                <a16:creationId xmlns:a16="http://schemas.microsoft.com/office/drawing/2014/main" id="{97783640-C24E-48AD-BD3C-86CE819222C5}"/>
              </a:ext>
            </a:extLst>
          </p:cNvPr>
          <p:cNvPicPr>
            <a:picLocks noChangeAspect="1"/>
          </p:cNvPicPr>
          <p:nvPr/>
        </p:nvPicPr>
        <p:blipFill>
          <a:blip r:embed="rId5"/>
          <a:stretch>
            <a:fillRect/>
          </a:stretch>
        </p:blipFill>
        <p:spPr>
          <a:xfrm>
            <a:off x="9899704" y="2212610"/>
            <a:ext cx="2292295" cy="1963082"/>
          </a:xfrm>
          <a:prstGeom prst="rect">
            <a:avLst/>
          </a:prstGeom>
        </p:spPr>
      </p:pic>
      <p:pic>
        <p:nvPicPr>
          <p:cNvPr id="26" name="Resim 25">
            <a:extLst>
              <a:ext uri="{FF2B5EF4-FFF2-40B4-BE49-F238E27FC236}">
                <a16:creationId xmlns:a16="http://schemas.microsoft.com/office/drawing/2014/main" id="{F9525988-6904-4216-B665-A715E830F2A4}"/>
              </a:ext>
            </a:extLst>
          </p:cNvPr>
          <p:cNvPicPr>
            <a:picLocks noChangeAspect="1"/>
          </p:cNvPicPr>
          <p:nvPr/>
        </p:nvPicPr>
        <p:blipFill>
          <a:blip r:embed="rId6"/>
          <a:stretch>
            <a:fillRect/>
          </a:stretch>
        </p:blipFill>
        <p:spPr>
          <a:xfrm>
            <a:off x="8414072" y="4278694"/>
            <a:ext cx="3401863" cy="2133785"/>
          </a:xfrm>
          <a:prstGeom prst="rect">
            <a:avLst/>
          </a:prstGeom>
        </p:spPr>
      </p:pic>
      <p:pic>
        <p:nvPicPr>
          <p:cNvPr id="27" name="Resim 26">
            <a:extLst>
              <a:ext uri="{FF2B5EF4-FFF2-40B4-BE49-F238E27FC236}">
                <a16:creationId xmlns:a16="http://schemas.microsoft.com/office/drawing/2014/main" id="{379E905E-4353-4420-8686-3F6ACEB8F3C7}"/>
              </a:ext>
            </a:extLst>
          </p:cNvPr>
          <p:cNvPicPr>
            <a:picLocks noChangeAspect="1"/>
          </p:cNvPicPr>
          <p:nvPr/>
        </p:nvPicPr>
        <p:blipFill>
          <a:blip r:embed="rId7"/>
          <a:stretch>
            <a:fillRect/>
          </a:stretch>
        </p:blipFill>
        <p:spPr>
          <a:xfrm>
            <a:off x="1535526" y="4377579"/>
            <a:ext cx="3245022" cy="1972913"/>
          </a:xfrm>
          <a:prstGeom prst="rect">
            <a:avLst/>
          </a:prstGeom>
        </p:spPr>
      </p:pic>
    </p:spTree>
    <p:extLst>
      <p:ext uri="{BB962C8B-B14F-4D97-AF65-F5344CB8AC3E}">
        <p14:creationId xmlns:p14="http://schemas.microsoft.com/office/powerpoint/2010/main" val="2903963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8"/>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6767C6-250B-8127-7BFC-77E0B8511BD5}"/>
              </a:ext>
            </a:extLst>
          </p:cNvPr>
          <p:cNvSpPr>
            <a:spLocks noGrp="1"/>
          </p:cNvSpPr>
          <p:nvPr>
            <p:ph type="title"/>
          </p:nvPr>
        </p:nvSpPr>
        <p:spPr>
          <a:xfrm>
            <a:off x="1383564" y="348865"/>
            <a:ext cx="9718111" cy="1576446"/>
          </a:xfrm>
        </p:spPr>
        <p:txBody>
          <a:bodyPr anchor="ctr">
            <a:normAutofit/>
          </a:bodyPr>
          <a:lstStyle/>
          <a:p>
            <a:pPr marL="0" lvl="0" indent="0" rtl="0">
              <a:spcBef>
                <a:spcPts val="0"/>
              </a:spcBef>
              <a:spcAft>
                <a:spcPts val="0"/>
              </a:spcAft>
            </a:pPr>
            <a:r>
              <a:rPr lang="tr-TR" sz="4000" b="1" dirty="0">
                <a:solidFill>
                  <a:srgbClr val="FFFFFF"/>
                </a:solidFill>
              </a:rPr>
              <a:t>Final Critical </a:t>
            </a:r>
            <a:r>
              <a:rPr lang="tr-TR" sz="4000" b="1" dirty="0" err="1">
                <a:solidFill>
                  <a:srgbClr val="FFFFFF"/>
                </a:solidFill>
              </a:rPr>
              <a:t>Steps</a:t>
            </a:r>
            <a:r>
              <a:rPr lang="tr-TR" sz="4000" b="1" dirty="0">
                <a:solidFill>
                  <a:srgbClr val="FFFFFF"/>
                </a:solidFill>
              </a:rPr>
              <a:t> in </a:t>
            </a:r>
            <a:r>
              <a:rPr lang="tr-TR" sz="4000" b="1" dirty="0" err="1">
                <a:solidFill>
                  <a:srgbClr val="FFFFFF"/>
                </a:solidFill>
              </a:rPr>
              <a:t>Recombinant</a:t>
            </a:r>
            <a:r>
              <a:rPr lang="tr-TR" sz="4000" b="1" dirty="0">
                <a:solidFill>
                  <a:srgbClr val="FFFFFF"/>
                </a:solidFill>
              </a:rPr>
              <a:t> Protein </a:t>
            </a:r>
            <a:r>
              <a:rPr lang="tr-TR" sz="4000" b="1" dirty="0" err="1">
                <a:solidFill>
                  <a:srgbClr val="FFFFFF"/>
                </a:solidFill>
              </a:rPr>
              <a:t>Production</a:t>
            </a:r>
            <a:endParaRPr lang="tr-TR" sz="4000" b="1" dirty="0">
              <a:solidFill>
                <a:srgbClr val="FFFFFF"/>
              </a:solidFill>
            </a:endParaRPr>
          </a:p>
        </p:txBody>
      </p:sp>
      <p:graphicFrame>
        <p:nvGraphicFramePr>
          <p:cNvPr id="4" name="Content Placeholder 3">
            <a:extLst>
              <a:ext uri="{FF2B5EF4-FFF2-40B4-BE49-F238E27FC236}">
                <a16:creationId xmlns:a16="http://schemas.microsoft.com/office/drawing/2014/main" id="{6BFE8B50-0E57-0845-4A65-7137288CF3CC}"/>
              </a:ext>
            </a:extLst>
          </p:cNvPr>
          <p:cNvGraphicFramePr>
            <a:graphicFrameLocks noGrp="1"/>
          </p:cNvGraphicFramePr>
          <p:nvPr>
            <p:ph idx="1"/>
            <p:extLst>
              <p:ext uri="{D42A27DB-BD31-4B8C-83A1-F6EECF244321}">
                <p14:modId xmlns:p14="http://schemas.microsoft.com/office/powerpoint/2010/main" val="3612275505"/>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9212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5"/>
        <p:cNvGrpSpPr/>
        <p:nvPr/>
      </p:nvGrpSpPr>
      <p:grpSpPr>
        <a:xfrm>
          <a:off x="0" y="0"/>
          <a:ext cx="0" cy="0"/>
          <a:chOff x="0" y="0"/>
          <a:chExt cx="0" cy="0"/>
        </a:xfrm>
      </p:grpSpPr>
      <p:sp useBgFill="1">
        <p:nvSpPr>
          <p:cNvPr id="334" name="Rectangle 33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ectangle 33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ectangle 33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33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812BF3-018F-8497-94A9-9A358840E6C2}"/>
              </a:ext>
            </a:extLst>
          </p:cNvPr>
          <p:cNvSpPr>
            <a:spLocks noGrp="1"/>
          </p:cNvSpPr>
          <p:nvPr>
            <p:ph type="title"/>
          </p:nvPr>
        </p:nvSpPr>
        <p:spPr>
          <a:xfrm>
            <a:off x="1383564" y="348865"/>
            <a:ext cx="9718111" cy="1576446"/>
          </a:xfrm>
        </p:spPr>
        <p:txBody>
          <a:bodyPr vert="horz" lIns="91440" tIns="45720" rIns="91440" bIns="45720" rtlCol="0" anchor="ctr">
            <a:normAutofit/>
          </a:bodyPr>
          <a:lstStyle/>
          <a:p>
            <a:r>
              <a:rPr lang="en-US" sz="4000" b="1" kern="1200" dirty="0">
                <a:solidFill>
                  <a:srgbClr val="FFFFFF"/>
                </a:solidFill>
                <a:latin typeface="+mj-lt"/>
                <a:ea typeface="+mj-ea"/>
                <a:cs typeface="+mj-cs"/>
              </a:rPr>
              <a:t>Characterization of Produced Recombinant Protein</a:t>
            </a:r>
            <a:endParaRPr lang="en-US" sz="4000" kern="1200" dirty="0">
              <a:solidFill>
                <a:srgbClr val="FFFFFF"/>
              </a:solidFill>
              <a:latin typeface="+mj-lt"/>
              <a:ea typeface="+mj-ea"/>
              <a:cs typeface="+mj-cs"/>
            </a:endParaRPr>
          </a:p>
        </p:txBody>
      </p:sp>
      <p:sp>
        <p:nvSpPr>
          <p:cNvPr id="327" name="Google Shape;327;p27"/>
          <p:cNvSpPr txBox="1"/>
          <p:nvPr/>
        </p:nvSpPr>
        <p:spPr>
          <a:xfrm>
            <a:off x="644056" y="2965441"/>
            <a:ext cx="3435987" cy="2990420"/>
          </a:xfrm>
          <a:prstGeom prst="rect">
            <a:avLst/>
          </a:prstGeom>
          <a:solidFill>
            <a:srgbClr val="8DA9DB"/>
          </a:solidFill>
          <a:ln w="9525" cap="flat" cmpd="sng">
            <a:solidFill>
              <a:srgbClr val="741B47"/>
            </a:solidFill>
            <a:prstDash val="solid"/>
            <a:round/>
            <a:headEnd type="none" w="sm" len="sm"/>
            <a:tailEnd type="none" w="sm" len="sm"/>
          </a:ln>
        </p:spPr>
        <p:txBody>
          <a:bodyPr spcFirstLastPara="1" wrap="square" lIns="110475" tIns="110475" rIns="110475" bIns="110475" anchor="ctr" anchorCtr="0">
            <a:noAutofit/>
          </a:bodyPr>
          <a:lstStyle/>
          <a:p>
            <a:pPr algn="ctr" defTabSz="877824">
              <a:lnSpc>
                <a:spcPct val="90000"/>
              </a:lnSpc>
              <a:spcAft>
                <a:spcPts val="600"/>
              </a:spcAft>
              <a:buClr>
                <a:schemeClr val="lt1"/>
              </a:buClr>
              <a:buSzPts val="2900"/>
            </a:pPr>
            <a:r>
              <a:rPr lang="tr-TR" sz="2784" kern="1200">
                <a:solidFill>
                  <a:srgbClr val="555555"/>
                </a:solidFill>
                <a:latin typeface="Calibri"/>
                <a:ea typeface="+mn-ea"/>
                <a:cs typeface="Calibri"/>
                <a:sym typeface="Calibri"/>
              </a:rPr>
              <a:t>SDS PAGE and Western Blot</a:t>
            </a:r>
            <a:endParaRPr lang="tr-TR" sz="2900">
              <a:solidFill>
                <a:schemeClr val="lt1"/>
              </a:solidFill>
              <a:latin typeface="Calibri"/>
              <a:ea typeface="Calibri"/>
              <a:cs typeface="Calibri"/>
              <a:sym typeface="Calibri"/>
            </a:endParaRPr>
          </a:p>
        </p:txBody>
      </p:sp>
      <p:sp>
        <p:nvSpPr>
          <p:cNvPr id="328" name="Google Shape;328;p27"/>
          <p:cNvSpPr txBox="1"/>
          <p:nvPr/>
        </p:nvSpPr>
        <p:spPr>
          <a:xfrm>
            <a:off x="4356477" y="2965502"/>
            <a:ext cx="3435987" cy="2990420"/>
          </a:xfrm>
          <a:prstGeom prst="rect">
            <a:avLst/>
          </a:prstGeom>
          <a:solidFill>
            <a:srgbClr val="8DA9DB"/>
          </a:solidFill>
          <a:ln w="9525" cap="flat" cmpd="sng">
            <a:solidFill>
              <a:srgbClr val="741B47"/>
            </a:solidFill>
            <a:prstDash val="solid"/>
            <a:round/>
            <a:headEnd type="none" w="sm" len="sm"/>
            <a:tailEnd type="none" w="sm" len="sm"/>
          </a:ln>
        </p:spPr>
        <p:txBody>
          <a:bodyPr spcFirstLastPara="1" wrap="square" lIns="110475" tIns="110475" rIns="110475" bIns="110475" anchor="ctr" anchorCtr="0">
            <a:noAutofit/>
          </a:bodyPr>
          <a:lstStyle/>
          <a:p>
            <a:pPr algn="ctr" defTabSz="877824">
              <a:lnSpc>
                <a:spcPct val="90000"/>
              </a:lnSpc>
              <a:spcAft>
                <a:spcPts val="600"/>
              </a:spcAft>
              <a:buClr>
                <a:schemeClr val="lt1"/>
              </a:buClr>
              <a:buSzPts val="2900"/>
            </a:pPr>
            <a:r>
              <a:rPr lang="tr-TR" sz="2784" kern="1200">
                <a:solidFill>
                  <a:srgbClr val="555555"/>
                </a:solidFill>
                <a:latin typeface="Calibri"/>
                <a:ea typeface="+mn-ea"/>
                <a:cs typeface="Calibri"/>
                <a:sym typeface="Calibri"/>
              </a:rPr>
              <a:t>Spectrophotometric Analysis </a:t>
            </a:r>
            <a:endParaRPr lang="tr-TR" sz="2900">
              <a:solidFill>
                <a:schemeClr val="lt1"/>
              </a:solidFill>
              <a:latin typeface="Calibri"/>
              <a:ea typeface="Calibri"/>
              <a:cs typeface="Calibri"/>
              <a:sym typeface="Calibri"/>
            </a:endParaRPr>
          </a:p>
        </p:txBody>
      </p:sp>
      <p:sp>
        <p:nvSpPr>
          <p:cNvPr id="329" name="Google Shape;329;p27"/>
          <p:cNvSpPr txBox="1"/>
          <p:nvPr/>
        </p:nvSpPr>
        <p:spPr>
          <a:xfrm>
            <a:off x="8135898" y="2965502"/>
            <a:ext cx="3435987" cy="2990420"/>
          </a:xfrm>
          <a:prstGeom prst="rect">
            <a:avLst/>
          </a:prstGeom>
          <a:solidFill>
            <a:srgbClr val="8DA9DB"/>
          </a:solidFill>
          <a:ln w="9525" cap="flat" cmpd="sng">
            <a:solidFill>
              <a:srgbClr val="741B47"/>
            </a:solidFill>
            <a:prstDash val="solid"/>
            <a:round/>
            <a:headEnd type="none" w="sm" len="sm"/>
            <a:tailEnd type="none" w="sm" len="sm"/>
          </a:ln>
        </p:spPr>
        <p:txBody>
          <a:bodyPr spcFirstLastPara="1" wrap="square" lIns="110475" tIns="110475" rIns="110475" bIns="110475" anchor="ctr" anchorCtr="0">
            <a:noAutofit/>
          </a:bodyPr>
          <a:lstStyle/>
          <a:p>
            <a:pPr algn="ctr" defTabSz="877824">
              <a:lnSpc>
                <a:spcPct val="90000"/>
              </a:lnSpc>
              <a:spcAft>
                <a:spcPts val="600"/>
              </a:spcAft>
              <a:buClr>
                <a:schemeClr val="lt1"/>
              </a:buClr>
              <a:buSzPts val="2900"/>
            </a:pPr>
            <a:r>
              <a:rPr lang="tr-TR" sz="2784" kern="1200">
                <a:solidFill>
                  <a:srgbClr val="555555"/>
                </a:solidFill>
                <a:latin typeface="Calibri"/>
                <a:ea typeface="+mn-ea"/>
                <a:cs typeface="Calibri"/>
                <a:sym typeface="Calibri"/>
              </a:rPr>
              <a:t>Chromatographic Analysis (Intac mass/Peptide mapping) pumla</a:t>
            </a:r>
            <a:endParaRPr lang="tr-TR" sz="290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0FE528D-4824-D162-8F70-98597E54C070}"/>
              </a:ext>
            </a:extLst>
          </p:cNvPr>
          <p:cNvPicPr>
            <a:picLocks noChangeAspect="1"/>
          </p:cNvPicPr>
          <p:nvPr/>
        </p:nvPicPr>
        <p:blipFill rotWithShape="1">
          <a:blip r:embed="rId3"/>
          <a:srcRect/>
          <a:stretch/>
        </p:blipFill>
        <p:spPr>
          <a:xfrm>
            <a:off x="1" y="1"/>
            <a:ext cx="12192000" cy="6857999"/>
          </a:xfrm>
          <a:prstGeom prst="rect">
            <a:avLst/>
          </a:prstGeom>
        </p:spPr>
      </p:pic>
      <p:sp useBgFill="1">
        <p:nvSpPr>
          <p:cNvPr id="11" name="Freeform: Shape 1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Başlık 1">
            <a:extLst>
              <a:ext uri="{FF2B5EF4-FFF2-40B4-BE49-F238E27FC236}">
                <a16:creationId xmlns:a16="http://schemas.microsoft.com/office/drawing/2014/main" id="{BE32EC4F-432C-D903-A9E3-CAAAC53AD15A}"/>
              </a:ext>
            </a:extLst>
          </p:cNvPr>
          <p:cNvSpPr>
            <a:spLocks noGrp="1"/>
          </p:cNvSpPr>
          <p:nvPr>
            <p:ph type="title"/>
          </p:nvPr>
        </p:nvSpPr>
        <p:spPr>
          <a:xfrm>
            <a:off x="1037809" y="1071350"/>
            <a:ext cx="4775162" cy="542092"/>
          </a:xfrm>
        </p:spPr>
        <p:txBody>
          <a:bodyPr>
            <a:normAutofit fontScale="90000"/>
          </a:bodyPr>
          <a:lstStyle/>
          <a:p>
            <a:pPr algn="ctr"/>
            <a:r>
              <a:rPr lang="tr-TR" sz="3600" dirty="0" err="1">
                <a:latin typeface="Arial" panose="020B0604020202020204" pitchFamily="34" charset="0"/>
                <a:cs typeface="Arial" panose="020B0604020202020204" pitchFamily="34" charset="0"/>
              </a:rPr>
              <a:t>Agenda</a:t>
            </a:r>
            <a:endParaRPr lang="tr-TR" sz="3600" dirty="0">
              <a:latin typeface="Arial" panose="020B0604020202020204" pitchFamily="34" charset="0"/>
              <a:cs typeface="Arial" panose="020B0604020202020204" pitchFamily="34" charset="0"/>
            </a:endParaRPr>
          </a:p>
        </p:txBody>
      </p:sp>
      <p:sp>
        <p:nvSpPr>
          <p:cNvPr id="1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2C075216-45F0-33EB-15F7-731769B3E7DA}"/>
              </a:ext>
            </a:extLst>
          </p:cNvPr>
          <p:cNvSpPr>
            <a:spLocks noGrp="1"/>
          </p:cNvSpPr>
          <p:nvPr>
            <p:ph idx="1"/>
          </p:nvPr>
        </p:nvSpPr>
        <p:spPr>
          <a:xfrm>
            <a:off x="1189319" y="1823512"/>
            <a:ext cx="4458446" cy="3833486"/>
          </a:xfrm>
        </p:spPr>
        <p:txBody>
          <a:bodyPr anchor="ctr">
            <a:normAutofit/>
          </a:bodyPr>
          <a:lstStyle/>
          <a:p>
            <a:pPr marL="514350" indent="-514350">
              <a:buFont typeface="+mj-lt"/>
              <a:buAutoNum type="romanLcPeriod"/>
            </a:pPr>
            <a:r>
              <a:rPr lang="tr-TR" sz="2000" i="0" dirty="0" err="1">
                <a:effectLst/>
                <a:latin typeface="Arial" panose="020B0604020202020204" pitchFamily="34" charset="0"/>
                <a:cs typeface="Arial" panose="020B0604020202020204" pitchFamily="34" charset="0"/>
              </a:rPr>
              <a:t>Overview</a:t>
            </a:r>
            <a:r>
              <a:rPr lang="tr-TR" sz="2000" i="0" dirty="0">
                <a:effectLst/>
                <a:latin typeface="Arial" panose="020B0604020202020204" pitchFamily="34" charset="0"/>
                <a:cs typeface="Arial" panose="020B0604020202020204" pitchFamily="34" charset="0"/>
              </a:rPr>
              <a:t> of </a:t>
            </a:r>
            <a:r>
              <a:rPr lang="tr-TR" sz="2000" i="0" dirty="0" err="1">
                <a:effectLst/>
                <a:latin typeface="Arial" panose="020B0604020202020204" pitchFamily="34" charset="0"/>
                <a:cs typeface="Arial" panose="020B0604020202020204" pitchFamily="34" charset="0"/>
              </a:rPr>
              <a:t>recombinant</a:t>
            </a:r>
            <a:r>
              <a:rPr lang="tr-TR" sz="2000" i="0" dirty="0">
                <a:effectLst/>
                <a:latin typeface="Arial" panose="020B0604020202020204" pitchFamily="34" charset="0"/>
                <a:cs typeface="Arial" panose="020B0604020202020204" pitchFamily="34" charset="0"/>
              </a:rPr>
              <a:t> protein </a:t>
            </a:r>
            <a:r>
              <a:rPr lang="tr-TR" sz="2000" i="0" dirty="0" err="1">
                <a:effectLst/>
                <a:latin typeface="Arial" panose="020B0604020202020204" pitchFamily="34" charset="0"/>
                <a:cs typeface="Arial" panose="020B0604020202020204" pitchFamily="34" charset="0"/>
              </a:rPr>
              <a:t>production</a:t>
            </a:r>
            <a:endParaRPr lang="tr-TR" sz="2000" i="0" dirty="0">
              <a:effectLst/>
              <a:latin typeface="Arial" panose="020B0604020202020204" pitchFamily="34" charset="0"/>
              <a:cs typeface="Arial" panose="020B0604020202020204" pitchFamily="34" charset="0"/>
            </a:endParaRPr>
          </a:p>
          <a:p>
            <a:pPr marL="514350" indent="-514350">
              <a:buFont typeface="+mj-lt"/>
              <a:buAutoNum type="romanLcPeriod"/>
            </a:pPr>
            <a:r>
              <a:rPr lang="tr-TR" sz="2000" i="0" dirty="0" err="1">
                <a:effectLst/>
                <a:latin typeface="Arial" panose="020B0604020202020204" pitchFamily="34" charset="0"/>
                <a:cs typeface="Arial" panose="020B0604020202020204" pitchFamily="34" charset="0"/>
              </a:rPr>
              <a:t>Importance</a:t>
            </a:r>
            <a:r>
              <a:rPr lang="tr-TR" sz="2000" i="0" dirty="0">
                <a:effectLst/>
                <a:latin typeface="Arial" panose="020B0604020202020204" pitchFamily="34" charset="0"/>
                <a:cs typeface="Arial" panose="020B0604020202020204" pitchFamily="34" charset="0"/>
              </a:rPr>
              <a:t> of </a:t>
            </a:r>
            <a:r>
              <a:rPr lang="tr-TR" sz="2000" i="0" dirty="0" err="1">
                <a:effectLst/>
                <a:latin typeface="Arial" panose="020B0604020202020204" pitchFamily="34" charset="0"/>
                <a:cs typeface="Arial" panose="020B0604020202020204" pitchFamily="34" charset="0"/>
              </a:rPr>
              <a:t>recombinant</a:t>
            </a:r>
            <a:r>
              <a:rPr lang="tr-TR" sz="2000" i="0" dirty="0">
                <a:effectLst/>
                <a:latin typeface="Arial" panose="020B0604020202020204" pitchFamily="34" charset="0"/>
                <a:cs typeface="Arial" panose="020B0604020202020204" pitchFamily="34" charset="0"/>
              </a:rPr>
              <a:t> </a:t>
            </a:r>
            <a:r>
              <a:rPr lang="tr-TR" sz="2000" i="0" dirty="0" err="1">
                <a:effectLst/>
                <a:latin typeface="Arial" panose="020B0604020202020204" pitchFamily="34" charset="0"/>
                <a:cs typeface="Arial" panose="020B0604020202020204" pitchFamily="34" charset="0"/>
              </a:rPr>
              <a:t>enzymes</a:t>
            </a:r>
            <a:r>
              <a:rPr lang="tr-TR" sz="2000" i="0" dirty="0">
                <a:effectLst/>
                <a:latin typeface="Arial" panose="020B0604020202020204" pitchFamily="34" charset="0"/>
                <a:cs typeface="Arial" panose="020B0604020202020204" pitchFamily="34" charset="0"/>
              </a:rPr>
              <a:t> in </a:t>
            </a:r>
            <a:r>
              <a:rPr lang="tr-TR" sz="2000" i="0" dirty="0" err="1">
                <a:effectLst/>
                <a:latin typeface="Arial" panose="020B0604020202020204" pitchFamily="34" charset="0"/>
                <a:cs typeface="Arial" panose="020B0604020202020204" pitchFamily="34" charset="0"/>
              </a:rPr>
              <a:t>different</a:t>
            </a:r>
            <a:r>
              <a:rPr lang="tr-TR" sz="2000" i="0" dirty="0">
                <a:effectLst/>
                <a:latin typeface="Arial" panose="020B0604020202020204" pitchFamily="34" charset="0"/>
                <a:cs typeface="Arial" panose="020B0604020202020204" pitchFamily="34" charset="0"/>
              </a:rPr>
              <a:t> </a:t>
            </a:r>
            <a:r>
              <a:rPr lang="tr-TR" sz="2000" i="0" dirty="0" err="1">
                <a:effectLst/>
                <a:latin typeface="Arial" panose="020B0604020202020204" pitchFamily="34" charset="0"/>
                <a:cs typeface="Arial" panose="020B0604020202020204" pitchFamily="34" charset="0"/>
              </a:rPr>
              <a:t>sectors</a:t>
            </a:r>
            <a:endParaRPr lang="tr-TR" sz="2000" i="0" dirty="0">
              <a:effectLst/>
              <a:latin typeface="Arial" panose="020B0604020202020204" pitchFamily="34" charset="0"/>
              <a:cs typeface="Arial" panose="020B0604020202020204" pitchFamily="34" charset="0"/>
            </a:endParaRPr>
          </a:p>
          <a:p>
            <a:pPr marL="514350" indent="-514350">
              <a:buFont typeface="+mj-lt"/>
              <a:buAutoNum type="romanLcPeriod"/>
            </a:pPr>
            <a:r>
              <a:rPr lang="tr-TR" sz="2000" i="0" dirty="0" err="1">
                <a:effectLst/>
                <a:latin typeface="Arial" panose="020B0604020202020204" pitchFamily="34" charset="0"/>
                <a:cs typeface="Arial" panose="020B0604020202020204" pitchFamily="34" charset="0"/>
              </a:rPr>
              <a:t>Steps</a:t>
            </a:r>
            <a:r>
              <a:rPr lang="tr-TR" sz="2000" i="0" dirty="0">
                <a:effectLst/>
                <a:latin typeface="Arial" panose="020B0604020202020204" pitchFamily="34" charset="0"/>
                <a:cs typeface="Arial" panose="020B0604020202020204" pitchFamily="34" charset="0"/>
              </a:rPr>
              <a:t> in </a:t>
            </a:r>
            <a:r>
              <a:rPr lang="tr-TR" sz="2000" i="0" dirty="0" err="1">
                <a:effectLst/>
                <a:latin typeface="Arial" panose="020B0604020202020204" pitchFamily="34" charset="0"/>
                <a:cs typeface="Arial" panose="020B0604020202020204" pitchFamily="34" charset="0"/>
              </a:rPr>
              <a:t>molecular</a:t>
            </a:r>
            <a:r>
              <a:rPr lang="tr-TR" sz="2000" i="0" dirty="0">
                <a:effectLst/>
                <a:latin typeface="Arial" panose="020B0604020202020204" pitchFamily="34" charset="0"/>
                <a:cs typeface="Arial" panose="020B0604020202020204" pitchFamily="34" charset="0"/>
              </a:rPr>
              <a:t> </a:t>
            </a:r>
            <a:r>
              <a:rPr lang="tr-TR" sz="2000" i="0" dirty="0" err="1">
                <a:effectLst/>
                <a:latin typeface="Arial" panose="020B0604020202020204" pitchFamily="34" charset="0"/>
                <a:cs typeface="Arial" panose="020B0604020202020204" pitchFamily="34" charset="0"/>
              </a:rPr>
              <a:t>cloning</a:t>
            </a:r>
            <a:endParaRPr lang="tr-TR" sz="2000" i="0" dirty="0">
              <a:effectLst/>
              <a:latin typeface="Arial" panose="020B0604020202020204" pitchFamily="34" charset="0"/>
              <a:cs typeface="Arial" panose="020B0604020202020204" pitchFamily="34" charset="0"/>
            </a:endParaRPr>
          </a:p>
          <a:p>
            <a:pPr marL="514350" indent="-514350">
              <a:buFont typeface="+mj-lt"/>
              <a:buAutoNum type="romanLcPeriod"/>
            </a:pPr>
            <a:r>
              <a:rPr lang="tr-TR" sz="2000" i="0" dirty="0" err="1">
                <a:effectLst/>
                <a:latin typeface="Arial" panose="020B0604020202020204" pitchFamily="34" charset="0"/>
                <a:cs typeface="Arial" panose="020B0604020202020204" pitchFamily="34" charset="0"/>
              </a:rPr>
              <a:t>Upstream</a:t>
            </a:r>
            <a:r>
              <a:rPr lang="tr-TR" sz="2000" i="0" dirty="0">
                <a:effectLst/>
                <a:latin typeface="Arial" panose="020B0604020202020204" pitchFamily="34" charset="0"/>
                <a:cs typeface="Arial" panose="020B0604020202020204" pitchFamily="34" charset="0"/>
              </a:rPr>
              <a:t> </a:t>
            </a:r>
            <a:r>
              <a:rPr lang="tr-TR" sz="2000" i="0" dirty="0" err="1">
                <a:effectLst/>
                <a:latin typeface="Arial" panose="020B0604020202020204" pitchFamily="34" charset="0"/>
                <a:cs typeface="Arial" panose="020B0604020202020204" pitchFamily="34" charset="0"/>
              </a:rPr>
              <a:t>process</a:t>
            </a:r>
            <a:r>
              <a:rPr lang="tr-TR" sz="2000" i="0" dirty="0">
                <a:effectLst/>
                <a:latin typeface="Arial" panose="020B0604020202020204" pitchFamily="34" charset="0"/>
                <a:cs typeface="Arial" panose="020B0604020202020204" pitchFamily="34" charset="0"/>
              </a:rPr>
              <a:t> of protein </a:t>
            </a:r>
            <a:r>
              <a:rPr lang="tr-TR" sz="2000" i="0" dirty="0" err="1">
                <a:effectLst/>
                <a:latin typeface="Arial" panose="020B0604020202020204" pitchFamily="34" charset="0"/>
                <a:cs typeface="Arial" panose="020B0604020202020204" pitchFamily="34" charset="0"/>
              </a:rPr>
              <a:t>production</a:t>
            </a:r>
            <a:endParaRPr lang="tr-TR" sz="2000" i="0" dirty="0">
              <a:effectLst/>
              <a:latin typeface="Arial" panose="020B0604020202020204" pitchFamily="34" charset="0"/>
              <a:cs typeface="Arial" panose="020B0604020202020204" pitchFamily="34" charset="0"/>
            </a:endParaRPr>
          </a:p>
          <a:p>
            <a:pPr marL="514350" indent="-514350">
              <a:buFont typeface="+mj-lt"/>
              <a:buAutoNum type="romanLcPeriod"/>
            </a:pPr>
            <a:r>
              <a:rPr lang="tr-TR" sz="2000" i="0" dirty="0" err="1">
                <a:effectLst/>
                <a:latin typeface="Arial" panose="020B0604020202020204" pitchFamily="34" charset="0"/>
                <a:cs typeface="Arial" panose="020B0604020202020204" pitchFamily="34" charset="0"/>
              </a:rPr>
              <a:t>Downstream</a:t>
            </a:r>
            <a:r>
              <a:rPr lang="tr-TR" sz="2000" i="0" dirty="0">
                <a:effectLst/>
                <a:latin typeface="Arial" panose="020B0604020202020204" pitchFamily="34" charset="0"/>
                <a:cs typeface="Arial" panose="020B0604020202020204" pitchFamily="34" charset="0"/>
              </a:rPr>
              <a:t> </a:t>
            </a:r>
            <a:r>
              <a:rPr lang="tr-TR" sz="2000" i="0" dirty="0" err="1">
                <a:effectLst/>
                <a:latin typeface="Arial" panose="020B0604020202020204" pitchFamily="34" charset="0"/>
                <a:cs typeface="Arial" panose="020B0604020202020204" pitchFamily="34" charset="0"/>
              </a:rPr>
              <a:t>process</a:t>
            </a:r>
            <a:r>
              <a:rPr lang="tr-TR" sz="2000" i="0" dirty="0">
                <a:effectLst/>
                <a:latin typeface="Arial" panose="020B0604020202020204" pitchFamily="34" charset="0"/>
                <a:cs typeface="Arial" panose="020B0604020202020204" pitchFamily="34" charset="0"/>
              </a:rPr>
              <a:t> of </a:t>
            </a:r>
            <a:r>
              <a:rPr lang="tr-TR" sz="2000" i="0" dirty="0" err="1">
                <a:effectLst/>
                <a:latin typeface="Arial" panose="020B0604020202020204" pitchFamily="34" charset="0"/>
                <a:cs typeface="Arial" panose="020B0604020202020204" pitchFamily="34" charset="0"/>
              </a:rPr>
              <a:t>recombinant</a:t>
            </a:r>
            <a:r>
              <a:rPr lang="tr-TR" sz="2000" i="0" dirty="0">
                <a:effectLst/>
                <a:latin typeface="Arial" panose="020B0604020202020204" pitchFamily="34" charset="0"/>
                <a:cs typeface="Arial" panose="020B0604020202020204" pitchFamily="34" charset="0"/>
              </a:rPr>
              <a:t> protein </a:t>
            </a:r>
            <a:r>
              <a:rPr lang="tr-TR" sz="2000" i="0" dirty="0" err="1">
                <a:effectLst/>
                <a:latin typeface="Arial" panose="020B0604020202020204" pitchFamily="34" charset="0"/>
                <a:cs typeface="Arial" panose="020B0604020202020204" pitchFamily="34" charset="0"/>
              </a:rPr>
              <a:t>production</a:t>
            </a:r>
            <a:endParaRPr lang="tr-TR" sz="2000" i="0" dirty="0">
              <a:effectLst/>
              <a:latin typeface="Arial" panose="020B0604020202020204" pitchFamily="34" charset="0"/>
              <a:cs typeface="Arial" panose="020B0604020202020204" pitchFamily="34" charset="0"/>
            </a:endParaRPr>
          </a:p>
          <a:p>
            <a:pPr marL="514350" indent="-514350">
              <a:buFont typeface="+mj-lt"/>
              <a:buAutoNum type="romanLcPeriod"/>
            </a:pPr>
            <a:r>
              <a:rPr lang="tr-TR" sz="2000" i="0" dirty="0" err="1">
                <a:effectLst/>
                <a:latin typeface="Arial" panose="020B0604020202020204" pitchFamily="34" charset="0"/>
                <a:cs typeface="Arial" panose="020B0604020202020204" pitchFamily="34" charset="0"/>
              </a:rPr>
              <a:t>Characterization</a:t>
            </a:r>
            <a:r>
              <a:rPr lang="tr-TR" sz="2000" i="0" dirty="0">
                <a:effectLst/>
                <a:latin typeface="Arial" panose="020B0604020202020204" pitchFamily="34" charset="0"/>
                <a:cs typeface="Arial" panose="020B0604020202020204" pitchFamily="34" charset="0"/>
              </a:rPr>
              <a:t> of </a:t>
            </a:r>
            <a:r>
              <a:rPr lang="tr-TR" sz="2000" i="0" dirty="0" err="1">
                <a:effectLst/>
                <a:latin typeface="Arial" panose="020B0604020202020204" pitchFamily="34" charset="0"/>
                <a:cs typeface="Arial" panose="020B0604020202020204" pitchFamily="34" charset="0"/>
              </a:rPr>
              <a:t>produced</a:t>
            </a:r>
            <a:r>
              <a:rPr lang="tr-TR" sz="2000" i="0" dirty="0">
                <a:effectLst/>
                <a:latin typeface="Arial" panose="020B0604020202020204" pitchFamily="34" charset="0"/>
                <a:cs typeface="Arial" panose="020B0604020202020204" pitchFamily="34" charset="0"/>
              </a:rPr>
              <a:t> protein</a:t>
            </a:r>
            <a:endParaRPr lang="tr-TR" sz="2000" dirty="0"/>
          </a:p>
        </p:txBody>
      </p:sp>
    </p:spTree>
    <p:extLst>
      <p:ext uri="{BB962C8B-B14F-4D97-AF65-F5344CB8AC3E}">
        <p14:creationId xmlns:p14="http://schemas.microsoft.com/office/powerpoint/2010/main" val="185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3"/>
        <p:cNvGrpSpPr/>
        <p:nvPr/>
      </p:nvGrpSpPr>
      <p:grpSpPr>
        <a:xfrm>
          <a:off x="0" y="0"/>
          <a:ext cx="0" cy="0"/>
          <a:chOff x="0" y="0"/>
          <a:chExt cx="0" cy="0"/>
        </a:xfrm>
      </p:grpSpPr>
      <p:sp useBgFill="1">
        <p:nvSpPr>
          <p:cNvPr id="340" name="Rectangle 33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Rectangle 34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ectangle 34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ectangle 34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Google Shape;334;p28"/>
          <p:cNvSpPr txBox="1">
            <a:spLocks noGrp="1"/>
          </p:cNvSpPr>
          <p:nvPr>
            <p:ph type="title"/>
          </p:nvPr>
        </p:nvSpPr>
        <p:spPr>
          <a:xfrm>
            <a:off x="699713" y="248038"/>
            <a:ext cx="10188027" cy="1159200"/>
          </a:xfrm>
          <a:prstGeom prst="rect">
            <a:avLst/>
          </a:prstGeom>
        </p:spPr>
        <p:txBody>
          <a:bodyPr spcFirstLastPara="1" vert="horz" lIns="91440" tIns="45720" rIns="91440" bIns="45720" rtlCol="0" anchor="ctr" anchorCtr="0">
            <a:normAutofit/>
          </a:bodyPr>
          <a:lstStyle/>
          <a:p>
            <a:pPr marL="0" lvl="0" indent="0">
              <a:lnSpc>
                <a:spcPct val="90000"/>
              </a:lnSpc>
              <a:spcBef>
                <a:spcPct val="0"/>
              </a:spcBef>
              <a:spcAft>
                <a:spcPts val="0"/>
              </a:spcAft>
              <a:buClr>
                <a:schemeClr val="dk1"/>
              </a:buClr>
              <a:buSzPts val="3111"/>
            </a:pPr>
            <a:r>
              <a:rPr lang="en-US" sz="3700" b="1" kern="1200" dirty="0">
                <a:solidFill>
                  <a:srgbClr val="FFFFFF"/>
                </a:solidFill>
                <a:latin typeface="+mj-lt"/>
                <a:ea typeface="+mj-ea"/>
                <a:cs typeface="+mj-cs"/>
                <a:sym typeface="Arial"/>
              </a:rPr>
              <a:t>Characterization of Produced Recombinant Protein - SDS Page and Western Blot</a:t>
            </a:r>
          </a:p>
        </p:txBody>
      </p:sp>
      <p:pic>
        <p:nvPicPr>
          <p:cNvPr id="335" name="Google Shape;335;p28"/>
          <p:cNvPicPr preferRelativeResize="0"/>
          <p:nvPr/>
        </p:nvPicPr>
        <p:blipFill rotWithShape="1">
          <a:blip r:embed="rId3"/>
          <a:srcRect t="21679"/>
          <a:stretch/>
        </p:blipFill>
        <p:spPr>
          <a:xfrm>
            <a:off x="432225" y="2889514"/>
            <a:ext cx="11327549" cy="2605718"/>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0"/>
        <p:cNvGrpSpPr/>
        <p:nvPr/>
      </p:nvGrpSpPr>
      <p:grpSpPr>
        <a:xfrm>
          <a:off x="0" y="0"/>
          <a:ext cx="0" cy="0"/>
          <a:chOff x="0" y="0"/>
          <a:chExt cx="0" cy="0"/>
        </a:xfrm>
      </p:grpSpPr>
      <p:sp useBgFill="1">
        <p:nvSpPr>
          <p:cNvPr id="346" name="Rectangle 345">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4" name="Freeform: Shape 35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6" name="Rectangle 35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Google Shape;341;g2a15c6920ba_0_4"/>
          <p:cNvSpPr txBox="1">
            <a:spLocks noGrp="1"/>
          </p:cNvSpPr>
          <p:nvPr>
            <p:ph type="title"/>
          </p:nvPr>
        </p:nvSpPr>
        <p:spPr>
          <a:xfrm>
            <a:off x="418223" y="1522520"/>
            <a:ext cx="3201366" cy="3387497"/>
          </a:xfrm>
          <a:prstGeom prst="rect">
            <a:avLst/>
          </a:prstGeom>
        </p:spPr>
        <p:txBody>
          <a:bodyPr spcFirstLastPara="1" lIns="91425" tIns="91425" rIns="91425" bIns="91425" anchor="b" anchorCtr="0">
            <a:normAutofit/>
          </a:bodyPr>
          <a:lstStyle/>
          <a:p>
            <a:pPr marL="0" lvl="0" indent="0" algn="r" rtl="0">
              <a:spcBef>
                <a:spcPts val="0"/>
              </a:spcBef>
              <a:spcAft>
                <a:spcPts val="0"/>
              </a:spcAft>
              <a:buClr>
                <a:schemeClr val="dk1"/>
              </a:buClr>
              <a:buSzPts val="1100"/>
              <a:buFont typeface="Arial"/>
              <a:buNone/>
            </a:pPr>
            <a:r>
              <a:rPr lang="tr-TR" sz="2500" b="1" dirty="0" err="1">
                <a:solidFill>
                  <a:srgbClr val="FFFFFF"/>
                </a:solidFill>
                <a:latin typeface="Arial"/>
                <a:ea typeface="Arial"/>
                <a:cs typeface="Arial"/>
                <a:sym typeface="Arial"/>
              </a:rPr>
              <a:t>Characterization</a:t>
            </a:r>
            <a:r>
              <a:rPr lang="tr-TR" sz="2500" b="1" dirty="0">
                <a:solidFill>
                  <a:srgbClr val="FFFFFF"/>
                </a:solidFill>
                <a:latin typeface="Arial"/>
                <a:ea typeface="Arial"/>
                <a:cs typeface="Arial"/>
                <a:sym typeface="Arial"/>
              </a:rPr>
              <a:t> of </a:t>
            </a:r>
            <a:r>
              <a:rPr lang="tr-TR" sz="2500" b="1" dirty="0" err="1">
                <a:solidFill>
                  <a:srgbClr val="FFFFFF"/>
                </a:solidFill>
                <a:latin typeface="Arial"/>
                <a:ea typeface="Arial"/>
                <a:cs typeface="Arial"/>
                <a:sym typeface="Arial"/>
              </a:rPr>
              <a:t>Produced</a:t>
            </a:r>
            <a:r>
              <a:rPr lang="tr-TR" sz="2500" b="1" dirty="0">
                <a:solidFill>
                  <a:srgbClr val="FFFFFF"/>
                </a:solidFill>
                <a:latin typeface="Arial"/>
                <a:ea typeface="Arial"/>
                <a:cs typeface="Arial"/>
                <a:sym typeface="Arial"/>
              </a:rPr>
              <a:t> </a:t>
            </a:r>
            <a:r>
              <a:rPr lang="tr-TR" sz="2500" b="1" dirty="0" err="1">
                <a:solidFill>
                  <a:srgbClr val="FFFFFF"/>
                </a:solidFill>
                <a:latin typeface="Arial"/>
                <a:ea typeface="Arial"/>
                <a:cs typeface="Arial"/>
                <a:sym typeface="Arial"/>
              </a:rPr>
              <a:t>Recombinant</a:t>
            </a:r>
            <a:r>
              <a:rPr lang="tr-TR" sz="2500" b="1" dirty="0">
                <a:solidFill>
                  <a:srgbClr val="FFFFFF"/>
                </a:solidFill>
                <a:latin typeface="Arial"/>
                <a:ea typeface="Arial"/>
                <a:cs typeface="Arial"/>
                <a:sym typeface="Arial"/>
              </a:rPr>
              <a:t> Protein - </a:t>
            </a:r>
            <a:r>
              <a:rPr lang="tr-TR" sz="2500" b="1" dirty="0" err="1">
                <a:solidFill>
                  <a:srgbClr val="FFFFFF"/>
                </a:solidFill>
                <a:latin typeface="Arial"/>
                <a:ea typeface="Arial"/>
                <a:cs typeface="Arial"/>
                <a:sym typeface="Arial"/>
              </a:rPr>
              <a:t>Spectrophotometric</a:t>
            </a:r>
            <a:r>
              <a:rPr lang="tr-TR" sz="2500" b="1" dirty="0">
                <a:solidFill>
                  <a:srgbClr val="FFFFFF"/>
                </a:solidFill>
                <a:latin typeface="Arial"/>
                <a:ea typeface="Arial"/>
                <a:cs typeface="Arial"/>
                <a:sym typeface="Arial"/>
              </a:rPr>
              <a:t> Analysis</a:t>
            </a:r>
          </a:p>
        </p:txBody>
      </p:sp>
      <p:graphicFrame>
        <p:nvGraphicFramePr>
          <p:cNvPr id="3" name="Content Placeholder 2">
            <a:extLst>
              <a:ext uri="{FF2B5EF4-FFF2-40B4-BE49-F238E27FC236}">
                <a16:creationId xmlns:a16="http://schemas.microsoft.com/office/drawing/2014/main" id="{21B38A5A-580D-92BD-83E0-0F308E85AE7C}"/>
              </a:ext>
            </a:extLst>
          </p:cNvPr>
          <p:cNvGraphicFramePr>
            <a:graphicFrameLocks noGrp="1"/>
          </p:cNvGraphicFramePr>
          <p:nvPr>
            <p:ph idx="1"/>
            <p:extLst>
              <p:ext uri="{D42A27DB-BD31-4B8C-83A1-F6EECF244321}">
                <p14:modId xmlns:p14="http://schemas.microsoft.com/office/powerpoint/2010/main" val="1889809727"/>
              </p:ext>
            </p:extLst>
          </p:nvPr>
        </p:nvGraphicFramePr>
        <p:xfrm>
          <a:off x="4681183" y="300252"/>
          <a:ext cx="7165074" cy="6332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2894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6"/>
        <p:cNvGrpSpPr/>
        <p:nvPr/>
      </p:nvGrpSpPr>
      <p:grpSpPr>
        <a:xfrm>
          <a:off x="0" y="0"/>
          <a:ext cx="0" cy="0"/>
          <a:chOff x="0" y="0"/>
          <a:chExt cx="0" cy="0"/>
        </a:xfrm>
      </p:grpSpPr>
      <p:sp useBgFill="1">
        <p:nvSpPr>
          <p:cNvPr id="383" name="Rectangle 38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Rectangle 386">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Rectangle 388">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Google Shape;368;p29"/>
          <p:cNvSpPr txBox="1"/>
          <p:nvPr/>
        </p:nvSpPr>
        <p:spPr>
          <a:xfrm>
            <a:off x="699713" y="248038"/>
            <a:ext cx="7063721" cy="1159200"/>
          </a:xfrm>
          <a:prstGeom prst="rect">
            <a:avLst/>
          </a:prstGeom>
        </p:spPr>
        <p:txBody>
          <a:bodyPr spcFirstLastPara="1" vert="horz" lIns="91440" tIns="45720" rIns="91440" bIns="45720" rtlCol="0" anchor="ctr" anchorCtr="0">
            <a:normAutofit/>
          </a:bodyPr>
          <a:lstStyle/>
          <a:p>
            <a:pPr marL="0" lvl="0" indent="0">
              <a:lnSpc>
                <a:spcPct val="90000"/>
              </a:lnSpc>
              <a:spcBef>
                <a:spcPct val="0"/>
              </a:spcBef>
              <a:spcAft>
                <a:spcPts val="600"/>
              </a:spcAft>
            </a:pPr>
            <a:r>
              <a:rPr lang="en-US" sz="4000" b="1" kern="1200">
                <a:solidFill>
                  <a:srgbClr val="FFFFFF"/>
                </a:solidFill>
                <a:latin typeface="+mj-lt"/>
                <a:ea typeface="+mj-ea"/>
                <a:cs typeface="+mj-cs"/>
              </a:rPr>
              <a:t>Chromatographic Analysis</a:t>
            </a:r>
          </a:p>
        </p:txBody>
      </p:sp>
      <p:pic>
        <p:nvPicPr>
          <p:cNvPr id="369" name="Google Shape;369;p29" descr="A diagram of different types of graphs&#10;&#10;Description automatically generated with medium confidence"/>
          <p:cNvPicPr preferRelativeResize="0"/>
          <p:nvPr/>
        </p:nvPicPr>
        <p:blipFill>
          <a:blip r:embed="rId3"/>
          <a:stretch>
            <a:fillRect/>
          </a:stretch>
        </p:blipFill>
        <p:spPr>
          <a:xfrm>
            <a:off x="2244650" y="1966293"/>
            <a:ext cx="7702698" cy="4452160"/>
          </a:xfrm>
          <a:prstGeom prst="rect">
            <a:avLst/>
          </a:prstGeom>
          <a:noFill/>
        </p:spPr>
      </p:pic>
      <p:sp>
        <p:nvSpPr>
          <p:cNvPr id="367" name="Google Shape;367;p29"/>
          <p:cNvSpPr txBox="1"/>
          <p:nvPr/>
        </p:nvSpPr>
        <p:spPr>
          <a:xfrm>
            <a:off x="498362" y="1684337"/>
            <a:ext cx="10488600" cy="3078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9"/>
          <p:cNvSpPr txBox="1">
            <a:spLocks noGrp="1"/>
          </p:cNvSpPr>
          <p:nvPr>
            <p:ph type="title"/>
          </p:nvPr>
        </p:nvSpPr>
        <p:spPr>
          <a:xfrm>
            <a:off x="2152650" y="1131094"/>
            <a:ext cx="7886700" cy="994172"/>
          </a:xfrm>
          <a:prstGeom prst="rect">
            <a:avLst/>
          </a:prstGeom>
        </p:spPr>
        <p:txBody>
          <a:bodyPr spcFirstLastPara="1" vert="horz" lIns="68569" tIns="34275" rIns="68569" bIns="34275" rtlCol="0" anchor="ctr" anchorCtr="0">
            <a:normAutofit/>
          </a:bodyPr>
          <a:lstStyle/>
          <a:p>
            <a:pPr>
              <a:spcBef>
                <a:spcPts val="0"/>
              </a:spcBef>
              <a:buClr>
                <a:schemeClr val="dk1"/>
              </a:buClr>
              <a:buSzPts val="3600"/>
            </a:pPr>
            <a:r>
              <a:rPr lang="tr-TR" b="1" dirty="0" err="1">
                <a:latin typeface="+mn-lt"/>
                <a:ea typeface="Calibri"/>
                <a:cs typeface="Calibri"/>
                <a:sym typeface="Calibri"/>
              </a:rPr>
              <a:t>Questions</a:t>
            </a:r>
            <a:r>
              <a:rPr lang="tr-TR" b="1" dirty="0">
                <a:latin typeface="+mn-lt"/>
                <a:ea typeface="Calibri"/>
                <a:cs typeface="Calibri"/>
                <a:sym typeface="Calibri"/>
              </a:rPr>
              <a:t> </a:t>
            </a:r>
            <a:r>
              <a:rPr lang="tr-TR" b="1" dirty="0" err="1">
                <a:latin typeface="+mn-lt"/>
                <a:ea typeface="Calibri"/>
                <a:cs typeface="Calibri"/>
                <a:sym typeface="Calibri"/>
              </a:rPr>
              <a:t>and</a:t>
            </a:r>
            <a:r>
              <a:rPr lang="tr-TR" b="1" dirty="0">
                <a:latin typeface="+mn-lt"/>
                <a:ea typeface="Calibri"/>
                <a:cs typeface="Calibri"/>
                <a:sym typeface="Calibri"/>
              </a:rPr>
              <a:t> </a:t>
            </a:r>
            <a:r>
              <a:rPr lang="tr-TR" b="1" dirty="0" err="1">
                <a:latin typeface="+mn-lt"/>
                <a:ea typeface="Calibri"/>
                <a:cs typeface="Calibri"/>
                <a:sym typeface="Calibri"/>
              </a:rPr>
              <a:t>Discussion</a:t>
            </a:r>
            <a:endParaRPr lang="tr-TR" dirty="0">
              <a:latin typeface="+mn-lt"/>
              <a:ea typeface="Calibri"/>
              <a:cs typeface="Calibri"/>
              <a:sym typeface="Calibri"/>
            </a:endParaRPr>
          </a:p>
        </p:txBody>
      </p:sp>
      <p:graphicFrame>
        <p:nvGraphicFramePr>
          <p:cNvPr id="300" name="Google Shape;298;p29">
            <a:extLst>
              <a:ext uri="{FF2B5EF4-FFF2-40B4-BE49-F238E27FC236}">
                <a16:creationId xmlns:a16="http://schemas.microsoft.com/office/drawing/2014/main" id="{9CDBA956-9CA8-264F-0231-AF3639F9F6CB}"/>
              </a:ext>
            </a:extLst>
          </p:cNvPr>
          <p:cNvGraphicFramePr>
            <a:graphicFrameLocks noGrp="1"/>
          </p:cNvGraphicFramePr>
          <p:nvPr>
            <p:ph idx="1"/>
          </p:nvPr>
        </p:nvGraphicFramePr>
        <p:xfrm>
          <a:off x="2152650" y="2528316"/>
          <a:ext cx="7886700" cy="2961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6612"/>
    </mc:Choice>
    <mc:Fallback xmlns="">
      <p:transition spd="slow" advTm="6612"/>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73"/>
        <p:cNvGrpSpPr/>
        <p:nvPr/>
      </p:nvGrpSpPr>
      <p:grpSpPr>
        <a:xfrm>
          <a:off x="0" y="0"/>
          <a:ext cx="0" cy="0"/>
          <a:chOff x="0" y="0"/>
          <a:chExt cx="0" cy="0"/>
        </a:xfrm>
      </p:grpSpPr>
      <p:sp useBgFill="1">
        <p:nvSpPr>
          <p:cNvPr id="380" name="Rectangle 37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2" name="Rectangle 38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ectangle 38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38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Rectangle 38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0" name="Freeform: Shape 38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2" name="Rectangle 39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Google Shape;374;p33"/>
          <p:cNvSpPr txBox="1">
            <a:spLocks noGrp="1"/>
          </p:cNvSpPr>
          <p:nvPr>
            <p:ph type="title"/>
          </p:nvPr>
        </p:nvSpPr>
        <p:spPr>
          <a:xfrm>
            <a:off x="466722" y="586855"/>
            <a:ext cx="3201366" cy="3387497"/>
          </a:xfrm>
          <a:prstGeom prst="rect">
            <a:avLst/>
          </a:prstGeom>
        </p:spPr>
        <p:txBody>
          <a:bodyPr spcFirstLastPara="1" lIns="91425" tIns="45700" rIns="91425" bIns="45700" anchor="b" anchorCtr="0">
            <a:normAutofit/>
          </a:bodyPr>
          <a:lstStyle/>
          <a:p>
            <a:pPr marL="0" lvl="0" indent="0" algn="r" rtl="0">
              <a:spcBef>
                <a:spcPts val="0"/>
              </a:spcBef>
              <a:spcAft>
                <a:spcPts val="0"/>
              </a:spcAft>
              <a:buClr>
                <a:srgbClr val="0070C0"/>
              </a:buClr>
              <a:buSzPts val="4000"/>
              <a:buFont typeface="Times New Roman"/>
              <a:buNone/>
            </a:pPr>
            <a:r>
              <a:rPr lang="tr-TR" sz="3600" b="1" dirty="0" err="1">
                <a:solidFill>
                  <a:srgbClr val="FFFFFF"/>
                </a:solidFill>
                <a:latin typeface="Arial"/>
                <a:ea typeface="Arial"/>
                <a:cs typeface="Arial"/>
                <a:sym typeface="Arial"/>
              </a:rPr>
              <a:t>Recombinant</a:t>
            </a:r>
            <a:r>
              <a:rPr lang="tr-TR" sz="3600" b="1" dirty="0">
                <a:solidFill>
                  <a:srgbClr val="FFFFFF"/>
                </a:solidFill>
                <a:latin typeface="Arial"/>
                <a:ea typeface="Arial"/>
                <a:cs typeface="Arial"/>
                <a:sym typeface="Arial"/>
              </a:rPr>
              <a:t> protein </a:t>
            </a:r>
            <a:r>
              <a:rPr lang="tr-TR" sz="3600" b="1" dirty="0" err="1">
                <a:solidFill>
                  <a:srgbClr val="FFFFFF"/>
                </a:solidFill>
                <a:latin typeface="Arial"/>
                <a:ea typeface="Arial"/>
                <a:cs typeface="Arial"/>
                <a:sym typeface="Arial"/>
              </a:rPr>
              <a:t>production</a:t>
            </a:r>
            <a:r>
              <a:rPr lang="tr-TR" sz="3600" b="1" dirty="0">
                <a:solidFill>
                  <a:srgbClr val="FFFFFF"/>
                </a:solidFill>
                <a:latin typeface="Arial"/>
                <a:ea typeface="Arial"/>
                <a:cs typeface="Arial"/>
                <a:sym typeface="Arial"/>
              </a:rPr>
              <a:t> </a:t>
            </a:r>
            <a:r>
              <a:rPr lang="tr-TR" sz="3600" b="1" dirty="0" err="1">
                <a:solidFill>
                  <a:srgbClr val="FFFFFF"/>
                </a:solidFill>
                <a:latin typeface="Arial"/>
                <a:ea typeface="Arial"/>
                <a:cs typeface="Arial"/>
                <a:sym typeface="Arial"/>
              </a:rPr>
              <a:t>Summary</a:t>
            </a:r>
            <a:endParaRPr lang="tr-TR" sz="3600" b="1" dirty="0">
              <a:solidFill>
                <a:srgbClr val="FFFFFF"/>
              </a:solidFill>
              <a:latin typeface="Arial"/>
              <a:ea typeface="Arial"/>
              <a:cs typeface="Arial"/>
              <a:sym typeface="Arial"/>
            </a:endParaRPr>
          </a:p>
        </p:txBody>
      </p:sp>
      <p:sp>
        <p:nvSpPr>
          <p:cNvPr id="375" name="Google Shape;375;p33"/>
          <p:cNvSpPr txBox="1">
            <a:spLocks noGrp="1"/>
          </p:cNvSpPr>
          <p:nvPr>
            <p:ph type="body" idx="1"/>
          </p:nvPr>
        </p:nvSpPr>
        <p:spPr>
          <a:xfrm>
            <a:off x="4810259" y="649480"/>
            <a:ext cx="6555347" cy="5546047"/>
          </a:xfrm>
          <a:prstGeom prst="rect">
            <a:avLst/>
          </a:prstGeom>
        </p:spPr>
        <p:txBody>
          <a:bodyPr spcFirstLastPara="1" lIns="91425" tIns="45700" rIns="91425" bIns="45700" anchor="ctr" anchorCtr="0">
            <a:normAutofit/>
          </a:bodyPr>
          <a:lstStyle/>
          <a:p>
            <a:pPr>
              <a:spcBef>
                <a:spcPts val="0"/>
              </a:spcBef>
              <a:buClr>
                <a:srgbClr val="374151"/>
              </a:buClr>
              <a:buSzPts val="2000"/>
            </a:pPr>
            <a:r>
              <a:rPr lang="tr-TR" sz="3600" i="0" dirty="0" err="1">
                <a:latin typeface="Arial" panose="020B0604020202020204" pitchFamily="34" charset="0"/>
                <a:ea typeface="Times New Roman"/>
                <a:cs typeface="Arial" panose="020B0604020202020204" pitchFamily="34" charset="0"/>
                <a:sym typeface="Times New Roman"/>
              </a:rPr>
              <a:t>Versatile</a:t>
            </a:r>
            <a:r>
              <a:rPr lang="tr-TR" sz="3600" i="0" dirty="0">
                <a:latin typeface="Arial" panose="020B0604020202020204" pitchFamily="34" charset="0"/>
                <a:ea typeface="Times New Roman"/>
                <a:cs typeface="Arial" panose="020B0604020202020204" pitchFamily="34" charset="0"/>
                <a:sym typeface="Times New Roman"/>
              </a:rPr>
              <a:t> </a:t>
            </a:r>
            <a:r>
              <a:rPr lang="tr-TR" sz="3600" i="0" dirty="0" err="1">
                <a:latin typeface="Arial" panose="020B0604020202020204" pitchFamily="34" charset="0"/>
                <a:ea typeface="Times New Roman"/>
                <a:cs typeface="Arial" panose="020B0604020202020204" pitchFamily="34" charset="0"/>
                <a:sym typeface="Times New Roman"/>
              </a:rPr>
              <a:t>approach</a:t>
            </a:r>
            <a:r>
              <a:rPr lang="tr-TR" sz="3600" i="0" dirty="0">
                <a:latin typeface="Arial" panose="020B0604020202020204" pitchFamily="34" charset="0"/>
                <a:ea typeface="Times New Roman"/>
                <a:cs typeface="Arial" panose="020B0604020202020204" pitchFamily="34" charset="0"/>
                <a:sym typeface="Times New Roman"/>
              </a:rPr>
              <a:t> </a:t>
            </a:r>
            <a:r>
              <a:rPr lang="tr-TR" sz="3600" i="0" dirty="0" err="1">
                <a:latin typeface="Arial" panose="020B0604020202020204" pitchFamily="34" charset="0"/>
                <a:ea typeface="Times New Roman"/>
                <a:cs typeface="Arial" panose="020B0604020202020204" pitchFamily="34" charset="0"/>
                <a:sym typeface="Times New Roman"/>
              </a:rPr>
              <a:t>across</a:t>
            </a:r>
            <a:r>
              <a:rPr lang="tr-TR" sz="3600" i="0" dirty="0">
                <a:latin typeface="Arial" panose="020B0604020202020204" pitchFamily="34" charset="0"/>
                <a:ea typeface="Times New Roman"/>
                <a:cs typeface="Arial" panose="020B0604020202020204" pitchFamily="34" charset="0"/>
                <a:sym typeface="Times New Roman"/>
              </a:rPr>
              <a:t> </a:t>
            </a:r>
            <a:r>
              <a:rPr lang="tr-TR" sz="3600" i="0" dirty="0" err="1">
                <a:latin typeface="Arial" panose="020B0604020202020204" pitchFamily="34" charset="0"/>
                <a:ea typeface="Times New Roman"/>
                <a:cs typeface="Arial" panose="020B0604020202020204" pitchFamily="34" charset="0"/>
                <a:sym typeface="Times New Roman"/>
              </a:rPr>
              <a:t>applications</a:t>
            </a:r>
            <a:br>
              <a:rPr lang="tr-TR" sz="3600" i="0" dirty="0">
                <a:latin typeface="Arial" panose="020B0604020202020204" pitchFamily="34" charset="0"/>
                <a:ea typeface="Times New Roman"/>
                <a:cs typeface="Arial" panose="020B0604020202020204" pitchFamily="34" charset="0"/>
                <a:sym typeface="Times New Roman"/>
              </a:rPr>
            </a:br>
            <a:endParaRPr lang="tr-TR" sz="3600" i="0" dirty="0">
              <a:latin typeface="Arial" panose="020B0604020202020204" pitchFamily="34" charset="0"/>
              <a:ea typeface="Times New Roman"/>
              <a:cs typeface="Arial" panose="020B0604020202020204" pitchFamily="34" charset="0"/>
              <a:sym typeface="Times New Roman"/>
            </a:endParaRPr>
          </a:p>
          <a:p>
            <a:pPr>
              <a:spcBef>
                <a:spcPts val="0"/>
              </a:spcBef>
              <a:buClr>
                <a:srgbClr val="374151"/>
              </a:buClr>
              <a:buSzPts val="2000"/>
            </a:pPr>
            <a:r>
              <a:rPr lang="tr-TR" sz="3600" i="0" dirty="0" err="1">
                <a:latin typeface="Arial" panose="020B0604020202020204" pitchFamily="34" charset="0"/>
                <a:ea typeface="Times New Roman"/>
                <a:cs typeface="Arial" panose="020B0604020202020204" pitchFamily="34" charset="0"/>
                <a:sym typeface="Times New Roman"/>
              </a:rPr>
              <a:t>Enhanced</a:t>
            </a:r>
            <a:r>
              <a:rPr lang="tr-TR" sz="3600" i="0" dirty="0">
                <a:latin typeface="Arial" panose="020B0604020202020204" pitchFamily="34" charset="0"/>
                <a:ea typeface="Times New Roman"/>
                <a:cs typeface="Arial" panose="020B0604020202020204" pitchFamily="34" charset="0"/>
                <a:sym typeface="Times New Roman"/>
              </a:rPr>
              <a:t> </a:t>
            </a:r>
            <a:r>
              <a:rPr lang="tr-TR" sz="3600" i="0" dirty="0" err="1">
                <a:latin typeface="Arial" panose="020B0604020202020204" pitchFamily="34" charset="0"/>
                <a:ea typeface="Times New Roman"/>
                <a:cs typeface="Arial" panose="020B0604020202020204" pitchFamily="34" charset="0"/>
                <a:sym typeface="Times New Roman"/>
              </a:rPr>
              <a:t>production</a:t>
            </a:r>
            <a:r>
              <a:rPr lang="tr-TR" sz="3600" i="0" dirty="0">
                <a:latin typeface="Arial" panose="020B0604020202020204" pitchFamily="34" charset="0"/>
                <a:ea typeface="Times New Roman"/>
                <a:cs typeface="Arial" panose="020B0604020202020204" pitchFamily="34" charset="0"/>
                <a:sym typeface="Times New Roman"/>
              </a:rPr>
              <a:t> </a:t>
            </a:r>
            <a:r>
              <a:rPr lang="tr-TR" sz="3600" i="0" dirty="0" err="1">
                <a:latin typeface="Arial" panose="020B0604020202020204" pitchFamily="34" charset="0"/>
                <a:ea typeface="Times New Roman"/>
                <a:cs typeface="Arial" panose="020B0604020202020204" pitchFamily="34" charset="0"/>
                <a:sym typeface="Times New Roman"/>
              </a:rPr>
              <a:t>via</a:t>
            </a:r>
            <a:r>
              <a:rPr lang="tr-TR" sz="3600" i="0" dirty="0">
                <a:latin typeface="Arial" panose="020B0604020202020204" pitchFamily="34" charset="0"/>
                <a:ea typeface="Times New Roman"/>
                <a:cs typeface="Arial" panose="020B0604020202020204" pitchFamily="34" charset="0"/>
                <a:sym typeface="Times New Roman"/>
              </a:rPr>
              <a:t> </a:t>
            </a:r>
            <a:r>
              <a:rPr lang="tr-TR" sz="3600" i="0" dirty="0" err="1">
                <a:latin typeface="Arial" panose="020B0604020202020204" pitchFamily="34" charset="0"/>
                <a:ea typeface="Times New Roman"/>
                <a:cs typeface="Arial" panose="020B0604020202020204" pitchFamily="34" charset="0"/>
                <a:sym typeface="Times New Roman"/>
              </a:rPr>
              <a:t>advanced</a:t>
            </a:r>
            <a:r>
              <a:rPr lang="tr-TR" sz="3600" i="0" dirty="0">
                <a:latin typeface="Arial" panose="020B0604020202020204" pitchFamily="34" charset="0"/>
                <a:ea typeface="Times New Roman"/>
                <a:cs typeface="Arial" panose="020B0604020202020204" pitchFamily="34" charset="0"/>
                <a:sym typeface="Times New Roman"/>
              </a:rPr>
              <a:t> </a:t>
            </a:r>
            <a:r>
              <a:rPr lang="tr-TR" sz="3600" i="0" dirty="0" err="1">
                <a:latin typeface="Arial" panose="020B0604020202020204" pitchFamily="34" charset="0"/>
                <a:ea typeface="Times New Roman"/>
                <a:cs typeface="Arial" panose="020B0604020202020204" pitchFamily="34" charset="0"/>
                <a:sym typeface="Times New Roman"/>
              </a:rPr>
              <a:t>techniques</a:t>
            </a:r>
            <a:br>
              <a:rPr lang="tr-TR" sz="3600" i="0" dirty="0">
                <a:latin typeface="Arial" panose="020B0604020202020204" pitchFamily="34" charset="0"/>
                <a:ea typeface="Times New Roman"/>
                <a:cs typeface="Arial" panose="020B0604020202020204" pitchFamily="34" charset="0"/>
                <a:sym typeface="Times New Roman"/>
              </a:rPr>
            </a:br>
            <a:endParaRPr lang="tr-TR" sz="3600" i="0" dirty="0">
              <a:latin typeface="Arial" panose="020B0604020202020204" pitchFamily="34" charset="0"/>
              <a:ea typeface="Times New Roman"/>
              <a:cs typeface="Arial" panose="020B0604020202020204" pitchFamily="34" charset="0"/>
              <a:sym typeface="Times New Roman"/>
            </a:endParaRPr>
          </a:p>
          <a:p>
            <a:pPr>
              <a:spcBef>
                <a:spcPts val="0"/>
              </a:spcBef>
              <a:buClr>
                <a:srgbClr val="374151"/>
              </a:buClr>
              <a:buSzPts val="2000"/>
            </a:pPr>
            <a:r>
              <a:rPr lang="tr-TR" sz="3600" i="0" dirty="0" err="1">
                <a:latin typeface="Arial" panose="020B0604020202020204" pitchFamily="34" charset="0"/>
                <a:ea typeface="Times New Roman"/>
                <a:cs typeface="Arial" panose="020B0604020202020204" pitchFamily="34" charset="0"/>
                <a:sym typeface="Times New Roman"/>
              </a:rPr>
              <a:t>Characterization</a:t>
            </a:r>
            <a:r>
              <a:rPr lang="tr-TR" sz="3600" i="0" dirty="0">
                <a:latin typeface="Arial" panose="020B0604020202020204" pitchFamily="34" charset="0"/>
                <a:ea typeface="Times New Roman"/>
                <a:cs typeface="Arial" panose="020B0604020202020204" pitchFamily="34" charset="0"/>
                <a:sym typeface="Times New Roman"/>
              </a:rPr>
              <a:t> </a:t>
            </a:r>
            <a:r>
              <a:rPr lang="tr-TR" sz="3600" i="0" dirty="0" err="1">
                <a:latin typeface="Arial" panose="020B0604020202020204" pitchFamily="34" charset="0"/>
                <a:ea typeface="Times New Roman"/>
                <a:cs typeface="Arial" panose="020B0604020202020204" pitchFamily="34" charset="0"/>
                <a:sym typeface="Times New Roman"/>
              </a:rPr>
              <a:t>ensures</a:t>
            </a:r>
            <a:r>
              <a:rPr lang="tr-TR" sz="3600" i="0" dirty="0">
                <a:latin typeface="Arial" panose="020B0604020202020204" pitchFamily="34" charset="0"/>
                <a:ea typeface="Times New Roman"/>
                <a:cs typeface="Arial" panose="020B0604020202020204" pitchFamily="34" charset="0"/>
                <a:sym typeface="Times New Roman"/>
              </a:rPr>
              <a:t> </a:t>
            </a:r>
            <a:r>
              <a:rPr lang="tr-TR" sz="3600" i="0" dirty="0" err="1">
                <a:latin typeface="Arial" panose="020B0604020202020204" pitchFamily="34" charset="0"/>
                <a:ea typeface="Times New Roman"/>
                <a:cs typeface="Arial" panose="020B0604020202020204" pitchFamily="34" charset="0"/>
                <a:sym typeface="Times New Roman"/>
              </a:rPr>
              <a:t>functionality</a:t>
            </a:r>
            <a:r>
              <a:rPr lang="tr-TR" sz="3600" i="0" dirty="0">
                <a:latin typeface="Arial" panose="020B0604020202020204" pitchFamily="34" charset="0"/>
                <a:ea typeface="Times New Roman"/>
                <a:cs typeface="Arial" panose="020B0604020202020204" pitchFamily="34" charset="0"/>
                <a:sym typeface="Times New Roman"/>
              </a:rPr>
              <a:t> </a:t>
            </a:r>
            <a:r>
              <a:rPr lang="tr-TR" sz="3600" i="0" dirty="0" err="1">
                <a:latin typeface="Arial" panose="020B0604020202020204" pitchFamily="34" charset="0"/>
                <a:ea typeface="Times New Roman"/>
                <a:cs typeface="Arial" panose="020B0604020202020204" pitchFamily="34" charset="0"/>
                <a:sym typeface="Times New Roman"/>
              </a:rPr>
              <a:t>and</a:t>
            </a:r>
            <a:r>
              <a:rPr lang="tr-TR" sz="3600" i="0" dirty="0">
                <a:latin typeface="Arial" panose="020B0604020202020204" pitchFamily="34" charset="0"/>
                <a:ea typeface="Times New Roman"/>
                <a:cs typeface="Arial" panose="020B0604020202020204" pitchFamily="34" charset="0"/>
                <a:sym typeface="Times New Roman"/>
              </a:rPr>
              <a:t> </a:t>
            </a:r>
            <a:r>
              <a:rPr lang="tr-TR" sz="3600" i="0" dirty="0" err="1">
                <a:latin typeface="Arial" panose="020B0604020202020204" pitchFamily="34" charset="0"/>
                <a:ea typeface="Times New Roman"/>
                <a:cs typeface="Arial" panose="020B0604020202020204" pitchFamily="34" charset="0"/>
                <a:sym typeface="Times New Roman"/>
              </a:rPr>
              <a:t>safety</a:t>
            </a:r>
            <a:endParaRPr lang="tr-TR" sz="3600" dirty="0">
              <a:latin typeface="Arial" panose="020B0604020202020204" pitchFamily="34" charset="0"/>
              <a:ea typeface="Times New Roman"/>
              <a:cs typeface="Arial" panose="020B0604020202020204" pitchFamily="34" charset="0"/>
              <a:sym typeface="Times New Roman"/>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79"/>
        <p:cNvGrpSpPr/>
        <p:nvPr/>
      </p:nvGrpSpPr>
      <p:grpSpPr>
        <a:xfrm>
          <a:off x="0" y="0"/>
          <a:ext cx="0" cy="0"/>
          <a:chOff x="0" y="0"/>
          <a:chExt cx="0" cy="0"/>
        </a:xfrm>
      </p:grpSpPr>
      <p:sp useBgFill="1">
        <p:nvSpPr>
          <p:cNvPr id="385" name="Rectangle 38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7" name="Rectangle 38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Rectangle 38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Rectangle 39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5" name="Freeform: Shape 39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7" name="Rectangle 39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Google Shape;380;p34"/>
          <p:cNvSpPr txBox="1">
            <a:spLocks noGrp="1"/>
          </p:cNvSpPr>
          <p:nvPr>
            <p:ph type="body" idx="1"/>
          </p:nvPr>
        </p:nvSpPr>
        <p:spPr>
          <a:xfrm>
            <a:off x="4810259" y="649480"/>
            <a:ext cx="6555347" cy="5546047"/>
          </a:xfrm>
          <a:prstGeom prst="rect">
            <a:avLst/>
          </a:prstGeom>
        </p:spPr>
        <p:txBody>
          <a:bodyPr spcFirstLastPara="1" lIns="91425" tIns="45700" rIns="91425" bIns="45700" anchor="ctr" anchorCtr="0">
            <a:normAutofit/>
          </a:bodyPr>
          <a:lstStyle/>
          <a:p>
            <a:pPr>
              <a:spcBef>
                <a:spcPts val="0"/>
              </a:spcBef>
              <a:buClr>
                <a:schemeClr val="dk1"/>
              </a:buClr>
              <a:buSzPts val="2000"/>
            </a:pPr>
            <a:r>
              <a:rPr lang="en-GB" sz="3200" dirty="0"/>
              <a:t>Comprehensive assessment via analytical tools</a:t>
            </a:r>
            <a:br>
              <a:rPr lang="en-GB" sz="3200" dirty="0"/>
            </a:br>
            <a:endParaRPr lang="en-GB" sz="3200" dirty="0"/>
          </a:p>
          <a:p>
            <a:pPr>
              <a:spcBef>
                <a:spcPts val="0"/>
              </a:spcBef>
              <a:buClr>
                <a:schemeClr val="dk1"/>
              </a:buClr>
              <a:buSzPts val="2000"/>
            </a:pPr>
            <a:r>
              <a:rPr lang="en-GB" sz="3200" dirty="0"/>
              <a:t>Fosters innovation in healthcare and technology</a:t>
            </a:r>
            <a:endParaRPr lang="tr-TR" sz="4000" dirty="0">
              <a:latin typeface="Times New Roman"/>
              <a:ea typeface="Times New Roman"/>
              <a:cs typeface="Times New Roman"/>
              <a:sym typeface="Times New Roman"/>
            </a:endParaRPr>
          </a:p>
        </p:txBody>
      </p:sp>
      <p:sp>
        <p:nvSpPr>
          <p:cNvPr id="2" name="Google Shape;374;p33">
            <a:extLst>
              <a:ext uri="{FF2B5EF4-FFF2-40B4-BE49-F238E27FC236}">
                <a16:creationId xmlns:a16="http://schemas.microsoft.com/office/drawing/2014/main" id="{72CC7D33-AA8C-8280-E3D7-91AE95D51E90}"/>
              </a:ext>
            </a:extLst>
          </p:cNvPr>
          <p:cNvSpPr txBox="1">
            <a:spLocks noGrp="1"/>
          </p:cNvSpPr>
          <p:nvPr>
            <p:ph type="title"/>
          </p:nvPr>
        </p:nvSpPr>
        <p:spPr>
          <a:xfrm>
            <a:off x="466722" y="586855"/>
            <a:ext cx="3201366" cy="3387497"/>
          </a:xfrm>
          <a:prstGeom prst="rect">
            <a:avLst/>
          </a:prstGeom>
        </p:spPr>
        <p:txBody>
          <a:bodyPr spcFirstLastPara="1" lIns="91425" tIns="45700" rIns="91425" bIns="45700" anchor="b" anchorCtr="0">
            <a:normAutofit/>
          </a:bodyPr>
          <a:lstStyle/>
          <a:p>
            <a:pPr marL="0" lvl="0" indent="0" algn="r" rtl="0">
              <a:spcBef>
                <a:spcPts val="0"/>
              </a:spcBef>
              <a:spcAft>
                <a:spcPts val="0"/>
              </a:spcAft>
              <a:buClr>
                <a:srgbClr val="0070C0"/>
              </a:buClr>
              <a:buSzPts val="4000"/>
              <a:buFont typeface="Times New Roman"/>
              <a:buNone/>
            </a:pPr>
            <a:r>
              <a:rPr lang="tr-TR" sz="3600" b="1" dirty="0" err="1">
                <a:solidFill>
                  <a:srgbClr val="FFFFFF"/>
                </a:solidFill>
                <a:latin typeface="Arial"/>
                <a:ea typeface="Arial"/>
                <a:cs typeface="Arial"/>
                <a:sym typeface="Arial"/>
              </a:rPr>
              <a:t>Recombinant</a:t>
            </a:r>
            <a:r>
              <a:rPr lang="tr-TR" sz="3600" b="1" dirty="0">
                <a:solidFill>
                  <a:srgbClr val="FFFFFF"/>
                </a:solidFill>
                <a:latin typeface="Arial"/>
                <a:ea typeface="Arial"/>
                <a:cs typeface="Arial"/>
                <a:sym typeface="Arial"/>
              </a:rPr>
              <a:t> protein </a:t>
            </a:r>
            <a:r>
              <a:rPr lang="tr-TR" sz="3600" b="1" dirty="0" err="1">
                <a:solidFill>
                  <a:srgbClr val="FFFFFF"/>
                </a:solidFill>
                <a:latin typeface="Arial"/>
                <a:ea typeface="Arial"/>
                <a:cs typeface="Arial"/>
                <a:sym typeface="Arial"/>
              </a:rPr>
              <a:t>production</a:t>
            </a:r>
            <a:r>
              <a:rPr lang="tr-TR" sz="3600" b="1" dirty="0">
                <a:solidFill>
                  <a:srgbClr val="FFFFFF"/>
                </a:solidFill>
                <a:latin typeface="Arial"/>
                <a:ea typeface="Arial"/>
                <a:cs typeface="Arial"/>
                <a:sym typeface="Arial"/>
              </a:rPr>
              <a:t> </a:t>
            </a:r>
            <a:r>
              <a:rPr lang="tr-TR" sz="3600" b="1" dirty="0" err="1">
                <a:solidFill>
                  <a:srgbClr val="FFFFFF"/>
                </a:solidFill>
                <a:latin typeface="Arial"/>
                <a:ea typeface="Arial"/>
                <a:cs typeface="Arial"/>
                <a:sym typeface="Arial"/>
              </a:rPr>
              <a:t>Summary</a:t>
            </a:r>
            <a:endParaRPr lang="tr-TR" sz="3600" b="1" dirty="0">
              <a:solidFill>
                <a:srgbClr val="FFFFFF"/>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1048928" name="Google Shape;303;p30"/>
          <p:cNvSpPr txBox="1">
            <a:spLocks noGrp="1"/>
          </p:cNvSpPr>
          <p:nvPr>
            <p:ph type="title"/>
          </p:nvPr>
        </p:nvSpPr>
        <p:spPr>
          <a:xfrm>
            <a:off x="6641908" y="741393"/>
            <a:ext cx="3368866" cy="1219930"/>
          </a:xfrm>
          <a:prstGeom prst="rect">
            <a:avLst/>
          </a:prstGeom>
        </p:spPr>
        <p:txBody>
          <a:bodyPr spcFirstLastPara="1" vert="horz" lIns="91425" tIns="45700" rIns="91425" bIns="45700" rtlCol="0" anchor="b" anchorCtr="0">
            <a:normAutofit/>
          </a:bodyPr>
          <a:lstStyle/>
          <a:p>
            <a:pPr>
              <a:spcBef>
                <a:spcPts val="0"/>
              </a:spcBef>
              <a:buClr>
                <a:schemeClr val="dk1"/>
              </a:buClr>
              <a:buSzPts val="3300"/>
            </a:pPr>
            <a:r>
              <a:rPr lang="en-US" sz="4000" b="1" dirty="0">
                <a:latin typeface="+mn-lt"/>
                <a:ea typeface="Calibri"/>
                <a:cs typeface="Calibri"/>
                <a:sym typeface="Calibri"/>
              </a:rPr>
              <a:t>Additional Resources</a:t>
            </a:r>
            <a:endParaRPr lang="zh-CN" altLang="en-US" sz="6000" dirty="0">
              <a:latin typeface="+mn-lt"/>
            </a:endParaRPr>
          </a:p>
        </p:txBody>
      </p:sp>
      <p:sp>
        <p:nvSpPr>
          <p:cNvPr id="1048929" name="Google Shape;304;p30"/>
          <p:cNvSpPr txBox="1">
            <a:spLocks noGrp="1"/>
          </p:cNvSpPr>
          <p:nvPr>
            <p:ph idx="1"/>
          </p:nvPr>
        </p:nvSpPr>
        <p:spPr>
          <a:xfrm>
            <a:off x="5986846" y="1944483"/>
            <a:ext cx="5264250" cy="4172124"/>
          </a:xfrm>
          <a:prstGeom prst="rect">
            <a:avLst/>
          </a:prstGeom>
        </p:spPr>
        <p:txBody>
          <a:bodyPr spcFirstLastPara="1" vert="horz" lIns="91425" tIns="45700" rIns="91425" bIns="45700" rtlCol="0" anchor="t" anchorCtr="0">
            <a:normAutofit fontScale="67500" lnSpcReduction="20000"/>
          </a:bodyPr>
          <a:lstStyle/>
          <a:p>
            <a:pPr marL="0" indent="0">
              <a:lnSpc>
                <a:spcPct val="120000"/>
              </a:lnSpc>
              <a:spcBef>
                <a:spcPts val="0"/>
              </a:spcBef>
              <a:spcAft>
                <a:spcPts val="600"/>
              </a:spcAft>
              <a:buNone/>
            </a:pPr>
            <a:endParaRPr lang="tr-TR" sz="2700" dirty="0">
              <a:cs typeface="Arial" panose="020B0604020202020204" pitchFamily="34" charset="0"/>
            </a:endParaRPr>
          </a:p>
          <a:p>
            <a:pPr marL="171450" indent="-171450">
              <a:lnSpc>
                <a:spcPct val="120000"/>
              </a:lnSpc>
              <a:spcBef>
                <a:spcPts val="0"/>
              </a:spcBef>
              <a:spcAft>
                <a:spcPts val="600"/>
              </a:spcAft>
              <a:buClr>
                <a:srgbClr val="374151"/>
              </a:buClr>
              <a:buSzPts val="2100"/>
              <a:buFont typeface="Arial"/>
              <a:buChar char="•"/>
            </a:pPr>
            <a:r>
              <a:rPr lang="en-US" sz="2700" dirty="0">
                <a:cs typeface="Arial" panose="020B0604020202020204" pitchFamily="34" charset="0"/>
              </a:rPr>
              <a:t>Remans, K., Lebendiker, M., Abreu, C. et al. Protein purification strategies must consider downstream applications and individual biological characteristics. Microb Cell Fact 21, 52 (2022).</a:t>
            </a:r>
            <a:endParaRPr lang="tr-TR" sz="2700" dirty="0">
              <a:cs typeface="Arial" panose="020B0604020202020204" pitchFamily="34" charset="0"/>
            </a:endParaRPr>
          </a:p>
          <a:p>
            <a:pPr marL="171450" indent="-171450">
              <a:lnSpc>
                <a:spcPct val="120000"/>
              </a:lnSpc>
              <a:spcBef>
                <a:spcPts val="0"/>
              </a:spcBef>
              <a:spcAft>
                <a:spcPts val="600"/>
              </a:spcAft>
              <a:buClr>
                <a:srgbClr val="374151"/>
              </a:buClr>
              <a:buSzPts val="2100"/>
              <a:buFont typeface="Arial"/>
              <a:buChar char="•"/>
            </a:pPr>
            <a:r>
              <a:rPr lang="en-US" sz="2700" dirty="0">
                <a:cs typeface="Arial" panose="020B0604020202020204" pitchFamily="34" charset="0"/>
              </a:rPr>
              <a:t>Recent advances on protein separation and purification methods. Advances in Colloid and Interface Science, 284, 102254.</a:t>
            </a:r>
            <a:endParaRPr lang="tr-TR" sz="2700" dirty="0">
              <a:cs typeface="Arial" panose="020B0604020202020204" pitchFamily="34" charset="0"/>
            </a:endParaRPr>
          </a:p>
          <a:p>
            <a:pPr marL="171450" indent="-171450">
              <a:lnSpc>
                <a:spcPct val="120000"/>
              </a:lnSpc>
              <a:spcBef>
                <a:spcPts val="0"/>
              </a:spcBef>
              <a:spcAft>
                <a:spcPts val="600"/>
              </a:spcAft>
              <a:buClr>
                <a:srgbClr val="374151"/>
              </a:buClr>
              <a:buSzPts val="2100"/>
              <a:buFont typeface="Arial"/>
              <a:buChar char="•"/>
            </a:pPr>
            <a:r>
              <a:rPr lang="en-US" sz="2700" dirty="0">
                <a:cs typeface="Arial" panose="020B0604020202020204" pitchFamily="34" charset="0"/>
              </a:rPr>
              <a:t>Tripathi, N. K. (2016). Production and purification of recombinant proteins from Escherichia Liu, S., Li, Z., Yu, B., Wang, S., Shen, Y., &amp; Cong, H. (2020). </a:t>
            </a:r>
            <a:endParaRPr lang="tr-TR" sz="2700" dirty="0">
              <a:cs typeface="Arial" panose="020B0604020202020204" pitchFamily="34" charset="0"/>
            </a:endParaRPr>
          </a:p>
          <a:p>
            <a:pPr marL="171450" indent="-171450">
              <a:lnSpc>
                <a:spcPct val="120000"/>
              </a:lnSpc>
              <a:spcBef>
                <a:spcPts val="0"/>
              </a:spcBef>
              <a:spcAft>
                <a:spcPts val="600"/>
              </a:spcAft>
              <a:buClr>
                <a:srgbClr val="374151"/>
              </a:buClr>
              <a:buSzPts val="2100"/>
              <a:buFont typeface="Arial"/>
              <a:buChar char="•"/>
            </a:pPr>
            <a:endParaRPr lang="tr-TR" sz="2000" dirty="0">
              <a:cs typeface="Arial" panose="020B0604020202020204" pitchFamily="34" charset="0"/>
            </a:endParaRPr>
          </a:p>
          <a:p>
            <a:pPr marL="0" indent="0">
              <a:lnSpc>
                <a:spcPct val="120000"/>
              </a:lnSpc>
              <a:spcBef>
                <a:spcPts val="0"/>
              </a:spcBef>
              <a:spcAft>
                <a:spcPts val="600"/>
              </a:spcAft>
              <a:buClr>
                <a:srgbClr val="374151"/>
              </a:buClr>
              <a:buSzPts val="2100"/>
              <a:buNone/>
            </a:pPr>
            <a:endParaRPr lang="en-US" sz="2000" dirty="0">
              <a:cs typeface="Arial" panose="020B0604020202020204" pitchFamily="34" charset="0"/>
            </a:endParaRPr>
          </a:p>
          <a:p>
            <a:pPr marL="171450" indent="-171450">
              <a:spcBef>
                <a:spcPts val="750"/>
              </a:spcBef>
              <a:buClr>
                <a:srgbClr val="374151"/>
              </a:buClr>
              <a:buSzPts val="2100"/>
              <a:buFont typeface="Arial"/>
              <a:buChar char="•"/>
            </a:pPr>
            <a:endParaRPr lang="tr-TR" sz="2400" dirty="0">
              <a:cs typeface="Arial" panose="020B0604020202020204" pitchFamily="34" charset="0"/>
            </a:endParaRPr>
          </a:p>
          <a:p>
            <a:pPr marL="171450" indent="-171450">
              <a:spcBef>
                <a:spcPts val="750"/>
              </a:spcBef>
              <a:buClr>
                <a:srgbClr val="374151"/>
              </a:buClr>
              <a:buSzPts val="2100"/>
              <a:buFont typeface="Arial"/>
              <a:buChar char="•"/>
            </a:pPr>
            <a:endParaRPr lang="tr-TR" sz="2400" dirty="0">
              <a:cs typeface="Arial" panose="020B0604020202020204" pitchFamily="34" charset="0"/>
            </a:endParaRPr>
          </a:p>
          <a:p>
            <a:pPr marL="0" indent="0">
              <a:spcBef>
                <a:spcPts val="750"/>
              </a:spcBef>
              <a:buClr>
                <a:schemeClr val="dk1"/>
              </a:buClr>
              <a:buSzPts val="2100"/>
              <a:buNone/>
            </a:pPr>
            <a:endParaRPr lang="tr-TR" sz="2400" dirty="0">
              <a:cs typeface="Arial" panose="020B0604020202020204" pitchFamily="34" charset="0"/>
            </a:endParaRPr>
          </a:p>
        </p:txBody>
      </p:sp>
      <p:pic>
        <p:nvPicPr>
          <p:cNvPr id="319" name="Picture 318" descr="Glasses on top of a book">
            <a:extLst>
              <a:ext uri="{FF2B5EF4-FFF2-40B4-BE49-F238E27FC236}">
                <a16:creationId xmlns:a16="http://schemas.microsoft.com/office/drawing/2014/main" id="{745A2D26-B139-A8A1-A8EA-8F9AE3670727}"/>
              </a:ext>
            </a:extLst>
          </p:cNvPr>
          <p:cNvPicPr>
            <a:picLocks noChangeAspect="1"/>
          </p:cNvPicPr>
          <p:nvPr/>
        </p:nvPicPr>
        <p:blipFill rotWithShape="1">
          <a:blip r:embed="rId3"/>
          <a:srcRect l="13778" r="38421" b="3"/>
          <a:stretch/>
        </p:blipFill>
        <p:spPr>
          <a:xfrm>
            <a:off x="1601813" y="1036940"/>
            <a:ext cx="3184199" cy="44130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52"/>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D83E6-2F36-C9BD-E14D-3E211EBF21AD}"/>
            </a:ext>
          </a:extLst>
        </p:cNvPr>
        <p:cNvGrpSpPr/>
        <p:nvPr/>
      </p:nvGrpSpPr>
      <p:grpSpPr>
        <a:xfrm>
          <a:off x="0" y="0"/>
          <a:ext cx="0" cy="0"/>
          <a:chOff x="0" y="0"/>
          <a:chExt cx="0" cy="0"/>
        </a:xfrm>
      </p:grpSpPr>
      <p:sp>
        <p:nvSpPr>
          <p:cNvPr id="5" name="Başlık 4">
            <a:extLst>
              <a:ext uri="{FF2B5EF4-FFF2-40B4-BE49-F238E27FC236}">
                <a16:creationId xmlns:a16="http://schemas.microsoft.com/office/drawing/2014/main" id="{DE30716E-38A4-172D-79F4-468BA0B4961F}"/>
              </a:ext>
            </a:extLst>
          </p:cNvPr>
          <p:cNvSpPr>
            <a:spLocks noGrp="1"/>
          </p:cNvSpPr>
          <p:nvPr>
            <p:ph type="ctrTitle"/>
          </p:nvPr>
        </p:nvSpPr>
        <p:spPr>
          <a:xfrm>
            <a:off x="1159928" y="1337868"/>
            <a:ext cx="3404317" cy="4187361"/>
          </a:xfrm>
        </p:spPr>
        <p:txBody>
          <a:bodyPr vert="horz" lIns="68580" tIns="34290" rIns="68580" bIns="34290" rtlCol="0" anchor="ctr">
            <a:normAutofit/>
          </a:bodyPr>
          <a:lstStyle/>
          <a:p>
            <a:pPr algn="l"/>
            <a:r>
              <a:rPr lang="nl-NL" sz="5400" b="1" dirty="0">
                <a:latin typeface="Calibri Light" panose="020F0302020204030204" pitchFamily="34" charset="0"/>
                <a:ea typeface="Calibri Light" panose="020F0302020204030204" pitchFamily="34" charset="0"/>
                <a:cs typeface="Calibri Light" panose="020F0302020204030204" pitchFamily="34" charset="0"/>
              </a:rPr>
              <a:t>Project Partners</a:t>
            </a:r>
            <a:endParaRPr lang="en-US" sz="5400" b="1"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030" name="Picture 6" descr="Ankara University - Wikipedia">
            <a:extLst>
              <a:ext uri="{FF2B5EF4-FFF2-40B4-BE49-F238E27FC236}">
                <a16:creationId xmlns:a16="http://schemas.microsoft.com/office/drawing/2014/main" id="{AC34D15D-C92A-95E9-905B-30B6C1020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719" y="1017333"/>
            <a:ext cx="1138978" cy="1138978"/>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a:extLst>
              <a:ext uri="{FF2B5EF4-FFF2-40B4-BE49-F238E27FC236}">
                <a16:creationId xmlns:a16="http://schemas.microsoft.com/office/drawing/2014/main" id="{98ADAD1C-D8B5-B73A-D4BF-F8DA6DFE8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005" y="3510706"/>
            <a:ext cx="1011918" cy="1011918"/>
          </a:xfrm>
          <a:prstGeom prst="rect">
            <a:avLst/>
          </a:prstGeom>
        </p:spPr>
      </p:pic>
      <p:pic>
        <p:nvPicPr>
          <p:cNvPr id="11" name="Resim 10">
            <a:extLst>
              <a:ext uri="{FF2B5EF4-FFF2-40B4-BE49-F238E27FC236}">
                <a16:creationId xmlns:a16="http://schemas.microsoft.com/office/drawing/2014/main" id="{CAE05125-7ADB-E780-6D86-61D59E0CF4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1417" y="3516218"/>
            <a:ext cx="1107969" cy="1000897"/>
          </a:xfrm>
          <a:prstGeom prst="rect">
            <a:avLst/>
          </a:prstGeom>
        </p:spPr>
      </p:pic>
      <p:pic>
        <p:nvPicPr>
          <p:cNvPr id="12" name="Picture 2" descr="Logolar | Dokuz Eylül Üniversitesi Edebiyat Fakültesi">
            <a:extLst>
              <a:ext uri="{FF2B5EF4-FFF2-40B4-BE49-F238E27FC236}">
                <a16:creationId xmlns:a16="http://schemas.microsoft.com/office/drawing/2014/main" id="{5C10C731-5482-B9CB-C6FD-F86BD67DB6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2005" y="2331560"/>
            <a:ext cx="1011918" cy="1011918"/>
          </a:xfrm>
          <a:prstGeom prst="rect">
            <a:avLst/>
          </a:prstGeom>
          <a:solidFill>
            <a:schemeClr val="bg1"/>
          </a:solidFill>
        </p:spPr>
      </p:pic>
      <p:pic>
        <p:nvPicPr>
          <p:cNvPr id="13" name="Resim 12">
            <a:extLst>
              <a:ext uri="{FF2B5EF4-FFF2-40B4-BE49-F238E27FC236}">
                <a16:creationId xmlns:a16="http://schemas.microsoft.com/office/drawing/2014/main" id="{45268A91-C708-9908-8948-0F817FAD2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1417" y="2453557"/>
            <a:ext cx="1866717" cy="767929"/>
          </a:xfrm>
          <a:prstGeom prst="rect">
            <a:avLst/>
          </a:prstGeom>
        </p:spPr>
      </p:pic>
      <p:pic>
        <p:nvPicPr>
          <p:cNvPr id="14" name="Picture 2">
            <a:extLst>
              <a:ext uri="{FF2B5EF4-FFF2-40B4-BE49-F238E27FC236}">
                <a16:creationId xmlns:a16="http://schemas.microsoft.com/office/drawing/2014/main" id="{A403D928-6AFD-6632-EFC5-7AAB571914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478" y="1155413"/>
            <a:ext cx="941835" cy="941835"/>
          </a:xfrm>
          <a:prstGeom prst="rect">
            <a:avLst/>
          </a:prstGeom>
          <a:solidFill>
            <a:schemeClr val="bg1"/>
          </a:solidFill>
        </p:spPr>
      </p:pic>
      <p:pic>
        <p:nvPicPr>
          <p:cNvPr id="16" name="Picture 6" descr="Minho Üniversitesi – VETforEI">
            <a:extLst>
              <a:ext uri="{FF2B5EF4-FFF2-40B4-BE49-F238E27FC236}">
                <a16:creationId xmlns:a16="http://schemas.microsoft.com/office/drawing/2014/main" id="{84B812C7-31BC-139B-5FB9-3163F92870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1719" y="4705896"/>
            <a:ext cx="1072492" cy="10874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background with blue text&#10;&#10;Description automatically generated">
            <a:extLst>
              <a:ext uri="{FF2B5EF4-FFF2-40B4-BE49-F238E27FC236}">
                <a16:creationId xmlns:a16="http://schemas.microsoft.com/office/drawing/2014/main" id="{53EDAC1A-3EA2-5A71-35A5-FEA72D9D5D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1416" y="4990113"/>
            <a:ext cx="2294356" cy="519051"/>
          </a:xfrm>
          <a:prstGeom prst="rect">
            <a:avLst/>
          </a:prstGeom>
        </p:spPr>
      </p:pic>
    </p:spTree>
    <p:extLst>
      <p:ext uri="{BB962C8B-B14F-4D97-AF65-F5344CB8AC3E}">
        <p14:creationId xmlns:p14="http://schemas.microsoft.com/office/powerpoint/2010/main" val="283583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1"/>
          <p:cNvSpPr txBox="1">
            <a:spLocks noGrp="1"/>
          </p:cNvSpPr>
          <p:nvPr>
            <p:ph idx="1"/>
          </p:nvPr>
        </p:nvSpPr>
        <p:spPr>
          <a:xfrm>
            <a:off x="2696960" y="4467143"/>
            <a:ext cx="6500191" cy="1191612"/>
          </a:xfrm>
          <a:prstGeom prst="rect">
            <a:avLst/>
          </a:prstGeom>
          <a:noFill/>
          <a:ln>
            <a:noFill/>
          </a:ln>
        </p:spPr>
        <p:txBody>
          <a:bodyPr spcFirstLastPara="1" vert="horz" wrap="square" lIns="68569" tIns="34275" rIns="68569" bIns="34275" rtlCol="0" anchor="t" anchorCtr="0">
            <a:normAutofit/>
          </a:bodyPr>
          <a:lstStyle/>
          <a:p>
            <a:pPr marL="0" indent="0" algn="ctr">
              <a:spcBef>
                <a:spcPts val="0"/>
              </a:spcBef>
              <a:buClr>
                <a:schemeClr val="dk1"/>
              </a:buClr>
              <a:buSzPts val="2000"/>
              <a:buNone/>
            </a:pPr>
            <a:r>
              <a:rPr lang="tr-TR" sz="1500" b="1" dirty="0" err="1"/>
              <a:t>This</a:t>
            </a:r>
            <a:r>
              <a:rPr lang="tr-TR" sz="1500" b="1" dirty="0"/>
              <a:t> </a:t>
            </a:r>
            <a:r>
              <a:rPr lang="tr-TR" sz="1500" b="1" dirty="0" err="1"/>
              <a:t>document</a:t>
            </a:r>
            <a:r>
              <a:rPr lang="tr-TR" sz="1500" b="1" dirty="0"/>
              <a:t> </a:t>
            </a:r>
            <a:r>
              <a:rPr lang="tr-TR" sz="1500" b="1" dirty="0" err="1"/>
              <a:t>was</a:t>
            </a:r>
            <a:r>
              <a:rPr lang="tr-TR" sz="1500" b="1" dirty="0"/>
              <a:t> </a:t>
            </a:r>
            <a:r>
              <a:rPr lang="tr-TR" sz="1500" b="1" dirty="0" err="1"/>
              <a:t>prepared</a:t>
            </a:r>
            <a:r>
              <a:rPr lang="tr-TR" sz="1500" b="1" dirty="0"/>
              <a:t> </a:t>
            </a:r>
            <a:r>
              <a:rPr lang="tr-TR" sz="1500" b="1" dirty="0" err="1"/>
              <a:t>for</a:t>
            </a:r>
            <a:r>
              <a:rPr lang="tr-TR" sz="1500" b="1" dirty="0"/>
              <a:t> </a:t>
            </a:r>
            <a:r>
              <a:rPr lang="tr-TR" sz="1500" b="1" dirty="0" err="1"/>
              <a:t>the</a:t>
            </a:r>
            <a:r>
              <a:rPr lang="tr-TR" sz="1500" b="1" dirty="0"/>
              <a:t> Erasmus Project "2022-1-TR01-KA220-VET-000088373</a:t>
            </a:r>
          </a:p>
          <a:p>
            <a:pPr marL="0" indent="0" algn="ctr">
              <a:spcBef>
                <a:spcPts val="0"/>
              </a:spcBef>
              <a:buClr>
                <a:schemeClr val="dk1"/>
              </a:buClr>
              <a:buSzPts val="2000"/>
              <a:buNone/>
            </a:pPr>
            <a:r>
              <a:rPr lang="tr-TR" sz="1500" b="1" dirty="0"/>
              <a:t>A UNIVERSAL STRATEGIC NECESSITY: FROM MOLECULE TO DRUG»</a:t>
            </a:r>
            <a:endParaRPr b="1" dirty="0"/>
          </a:p>
        </p:txBody>
      </p:sp>
      <p:pic>
        <p:nvPicPr>
          <p:cNvPr id="310" name="Google Shape;310;p31"/>
          <p:cNvPicPr preferRelativeResize="0"/>
          <p:nvPr/>
        </p:nvPicPr>
        <p:blipFill rotWithShape="1">
          <a:blip r:embed="rId3">
            <a:alphaModFix/>
          </a:blip>
          <a:srcRect/>
          <a:stretch/>
        </p:blipFill>
        <p:spPr>
          <a:xfrm>
            <a:off x="3618271" y="2713703"/>
            <a:ext cx="4543773" cy="1553497"/>
          </a:xfrm>
          <a:prstGeom prst="rect">
            <a:avLst/>
          </a:prstGeom>
          <a:noFill/>
          <a:ln>
            <a:noFill/>
          </a:ln>
        </p:spPr>
      </p:pic>
      <p:pic>
        <p:nvPicPr>
          <p:cNvPr id="2" name="Immagine 9">
            <a:extLst>
              <a:ext uri="{FF2B5EF4-FFF2-40B4-BE49-F238E27FC236}">
                <a16:creationId xmlns:a16="http://schemas.microsoft.com/office/drawing/2014/main" id="{319ADF93-BF6D-795C-9C0A-B525666168A7}"/>
              </a:ext>
            </a:extLst>
          </p:cNvPr>
          <p:cNvPicPr>
            <a:picLocks noChangeAspect="1"/>
          </p:cNvPicPr>
          <p:nvPr/>
        </p:nvPicPr>
        <p:blipFill>
          <a:blip r:embed="rId4"/>
          <a:stretch>
            <a:fillRect/>
          </a:stretch>
        </p:blipFill>
        <p:spPr>
          <a:xfrm>
            <a:off x="2362767" y="1492750"/>
            <a:ext cx="1717394" cy="863100"/>
          </a:xfrm>
          <a:prstGeom prst="rect">
            <a:avLst/>
          </a:prstGeom>
        </p:spPr>
      </p:pic>
      <p:pic>
        <p:nvPicPr>
          <p:cNvPr id="3" name="Picture 2" descr="Turkish National Agency | ESN Turkey">
            <a:extLst>
              <a:ext uri="{FF2B5EF4-FFF2-40B4-BE49-F238E27FC236}">
                <a16:creationId xmlns:a16="http://schemas.microsoft.com/office/drawing/2014/main" id="{1CD432B5-C14F-76FA-2681-0904074007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2444" y="1463014"/>
            <a:ext cx="1717394" cy="9049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nforegio - Download centre for visual elements">
            <a:extLst>
              <a:ext uri="{FF2B5EF4-FFF2-40B4-BE49-F238E27FC236}">
                <a16:creationId xmlns:a16="http://schemas.microsoft.com/office/drawing/2014/main" id="{541D2FFF-D528-A0B7-41B4-A22DA96A67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1591" y="1464929"/>
            <a:ext cx="4409192" cy="9259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B43C4EE-23E9-3CF9-62E8-FA96A8B4E68B}"/>
              </a:ext>
            </a:extLst>
          </p:cNvPr>
          <p:cNvSpPr txBox="1"/>
          <p:nvPr/>
        </p:nvSpPr>
        <p:spPr>
          <a:xfrm>
            <a:off x="2101993" y="5736271"/>
            <a:ext cx="7988015" cy="430887"/>
          </a:xfrm>
          <a:prstGeom prst="rect">
            <a:avLst/>
          </a:prstGeom>
          <a:noFill/>
        </p:spPr>
        <p:txBody>
          <a:bodyPr wrap="square">
            <a:spAutoFit/>
          </a:bodyPr>
          <a:lstStyle/>
          <a:p>
            <a:pPr algn="ctr" defTabSz="685800"/>
            <a:r>
              <a:rPr lang="en-US" sz="1100" dirty="0">
                <a:solidFill>
                  <a:srgbClr val="54565A"/>
                </a:solidFill>
                <a:latin typeface="Roboto" panose="02000000000000000000" pitchFamily="2" charset="0"/>
              </a:rPr>
              <a:t>"”Supported by the European Commission within the scope of the Erasmus+ </a:t>
            </a:r>
            <a:r>
              <a:rPr lang="en-US" sz="1100" dirty="0" err="1">
                <a:solidFill>
                  <a:srgbClr val="54565A"/>
                </a:solidFill>
                <a:latin typeface="Roboto" panose="02000000000000000000" pitchFamily="2" charset="0"/>
              </a:rPr>
              <a:t>Programme</a:t>
            </a:r>
            <a:r>
              <a:rPr lang="en-US" sz="1100" dirty="0">
                <a:solidFill>
                  <a:srgbClr val="54565A"/>
                </a:solidFill>
                <a:latin typeface="Roboto" panose="02000000000000000000" pitchFamily="2" charset="0"/>
              </a:rPr>
              <a:t>. However, the European Commission and the Turkish National Agency cannot be held responsible for the opinions expressed here."</a:t>
            </a:r>
            <a:endParaRPr lang="en-NL" sz="1100" dirty="0">
              <a:solidFill>
                <a:prstClr val="black"/>
              </a:solidFill>
              <a:latin typeface="Aptos" panose="021100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advTm="4738"/>
    </mc:Choice>
    <mc:Fallback xmlns="">
      <p:transition spd="slow" advTm="4738"/>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9" name="Title 8">
            <a:extLst>
              <a:ext uri="{FF2B5EF4-FFF2-40B4-BE49-F238E27FC236}">
                <a16:creationId xmlns:a16="http://schemas.microsoft.com/office/drawing/2014/main" id="{87B0E883-AF1F-525E-D112-74DE2164E64F}"/>
              </a:ext>
            </a:extLst>
          </p:cNvPr>
          <p:cNvSpPr>
            <a:spLocks noGrp="1"/>
          </p:cNvSpPr>
          <p:nvPr>
            <p:ph type="title"/>
          </p:nvPr>
        </p:nvSpPr>
        <p:spPr>
          <a:xfrm>
            <a:off x="1435510" y="1337310"/>
            <a:ext cx="3556755" cy="1622323"/>
          </a:xfrm>
        </p:spPr>
        <p:txBody>
          <a:bodyPr vert="horz" lIns="68580" tIns="34290" rIns="68580" bIns="34290" rtlCol="0" anchor="b">
            <a:normAutofit/>
          </a:bodyPr>
          <a:lstStyle/>
          <a:p>
            <a:r>
              <a:rPr lang="tr-TR" sz="4400" b="1"/>
              <a:t>THANK YOU</a:t>
            </a:r>
            <a:endParaRPr lang="en-US" sz="4400" b="1" dirty="0"/>
          </a:p>
        </p:txBody>
      </p:sp>
      <p:pic>
        <p:nvPicPr>
          <p:cNvPr id="12" name="Picture 11" descr="Scientist holding solution in glassware in laboratory with rainbow overlay">
            <a:extLst>
              <a:ext uri="{FF2B5EF4-FFF2-40B4-BE49-F238E27FC236}">
                <a16:creationId xmlns:a16="http://schemas.microsoft.com/office/drawing/2014/main" id="{74D10FD7-DA3F-166A-A8A9-3C970F418D89}"/>
              </a:ext>
            </a:extLst>
          </p:cNvPr>
          <p:cNvPicPr>
            <a:picLocks noChangeAspect="1"/>
          </p:cNvPicPr>
          <p:nvPr/>
        </p:nvPicPr>
        <p:blipFill rotWithShape="1">
          <a:blip r:embed="rId3"/>
          <a:srcRect l="11111" r="22438" b="-1"/>
          <a:stretch/>
        </p:blipFill>
        <p:spPr>
          <a:xfrm>
            <a:off x="5507778" y="857258"/>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4" name="Resim 11">
            <a:extLst>
              <a:ext uri="{FF2B5EF4-FFF2-40B4-BE49-F238E27FC236}">
                <a16:creationId xmlns:a16="http://schemas.microsoft.com/office/drawing/2014/main" id="{7750388E-83CF-0267-58AD-27F47D58BC0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37419" y="4188542"/>
            <a:ext cx="4254846" cy="162232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4"/>
        <p:cNvGrpSpPr/>
        <p:nvPr/>
      </p:nvGrpSpPr>
      <p:grpSpPr>
        <a:xfrm>
          <a:off x="0" y="0"/>
          <a:ext cx="0" cy="0"/>
          <a:chOff x="0" y="0"/>
          <a:chExt cx="0" cy="0"/>
        </a:xfrm>
      </p:grpSpPr>
      <p:sp>
        <p:nvSpPr>
          <p:cNvPr id="141" name="Rectangle 14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B4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Google Shape;135;g2a1952dd349_1_36"/>
          <p:cNvSpPr txBox="1">
            <a:spLocks noGrp="1"/>
          </p:cNvSpPr>
          <p:nvPr>
            <p:ph type="title"/>
          </p:nvPr>
        </p:nvSpPr>
        <p:spPr>
          <a:xfrm>
            <a:off x="609600" y="2074363"/>
            <a:ext cx="2782834" cy="2709275"/>
          </a:xfrm>
          <a:prstGeom prst="ellipse">
            <a:avLst/>
          </a:prstGeom>
          <a:solidFill>
            <a:srgbClr val="262626"/>
          </a:solidFill>
          <a:ln w="174625" cmpd="thinThick">
            <a:solidFill>
              <a:srgbClr val="262626"/>
            </a:solidFill>
          </a:ln>
        </p:spPr>
        <p:txBody>
          <a:bodyPr spcFirstLastPara="1" vert="horz" wrap="none" lIns="0" tIns="0" rIns="0" bIns="0" rtlCol="0" anchor="ctr" anchorCtr="0">
            <a:normAutofit/>
          </a:bodyPr>
          <a:lstStyle/>
          <a:p>
            <a:pPr marL="457200" lvl="0" indent="-381000" algn="r">
              <a:spcAft>
                <a:spcPts val="0"/>
              </a:spcAft>
              <a:buSzPts val="2400"/>
            </a:pPr>
            <a:r>
              <a:rPr lang="en-US" sz="2800" b="1" kern="1200" dirty="0">
                <a:solidFill>
                  <a:srgbClr val="FFFFFF"/>
                </a:solidFill>
                <a:latin typeface="+mj-lt"/>
                <a:ea typeface="+mj-ea"/>
                <a:cs typeface="+mj-cs"/>
                <a:sym typeface="Arial"/>
              </a:rPr>
              <a:t>General View </a:t>
            </a:r>
            <a:br>
              <a:rPr lang="en-US" sz="2800" b="1" kern="1200" dirty="0">
                <a:solidFill>
                  <a:srgbClr val="FFFFFF"/>
                </a:solidFill>
                <a:latin typeface="+mj-lt"/>
                <a:ea typeface="+mj-ea"/>
                <a:cs typeface="+mj-cs"/>
                <a:sym typeface="Arial"/>
              </a:rPr>
            </a:br>
            <a:r>
              <a:rPr lang="en-US" sz="2800" b="1" kern="1200" dirty="0">
                <a:solidFill>
                  <a:srgbClr val="FFFFFF"/>
                </a:solidFill>
                <a:latin typeface="+mj-lt"/>
                <a:ea typeface="+mj-ea"/>
                <a:cs typeface="+mj-cs"/>
                <a:sym typeface="Arial"/>
              </a:rPr>
              <a:t>of Recombinant </a:t>
            </a:r>
            <a:br>
              <a:rPr lang="en-US" sz="2800" b="1" kern="1200" dirty="0">
                <a:solidFill>
                  <a:srgbClr val="FFFFFF"/>
                </a:solidFill>
                <a:latin typeface="+mj-lt"/>
                <a:ea typeface="+mj-ea"/>
                <a:cs typeface="+mj-cs"/>
                <a:sym typeface="Arial"/>
              </a:rPr>
            </a:br>
            <a:r>
              <a:rPr lang="en-US" sz="2800" b="1" kern="1200" dirty="0">
                <a:solidFill>
                  <a:srgbClr val="FFFFFF"/>
                </a:solidFill>
                <a:latin typeface="+mj-lt"/>
                <a:ea typeface="+mj-ea"/>
                <a:cs typeface="+mj-cs"/>
                <a:sym typeface="Arial"/>
              </a:rPr>
              <a:t>Protein </a:t>
            </a:r>
            <a:br>
              <a:rPr lang="en-US" sz="2800" b="1" kern="1200" dirty="0">
                <a:solidFill>
                  <a:srgbClr val="FFFFFF"/>
                </a:solidFill>
                <a:latin typeface="+mj-lt"/>
                <a:ea typeface="+mj-ea"/>
                <a:cs typeface="+mj-cs"/>
                <a:sym typeface="Arial"/>
              </a:rPr>
            </a:br>
            <a:r>
              <a:rPr lang="en-US" sz="2800" b="1" kern="1200" dirty="0">
                <a:solidFill>
                  <a:srgbClr val="FFFFFF"/>
                </a:solidFill>
                <a:latin typeface="+mj-lt"/>
                <a:ea typeface="+mj-ea"/>
                <a:cs typeface="+mj-cs"/>
                <a:sym typeface="Arial"/>
              </a:rPr>
              <a:t>Production</a:t>
            </a:r>
            <a:endParaRPr lang="en-US" sz="2800" b="1" kern="1200" dirty="0">
              <a:solidFill>
                <a:srgbClr val="FFFFFF"/>
              </a:solidFill>
              <a:latin typeface="+mj-lt"/>
              <a:ea typeface="+mj-ea"/>
              <a:cs typeface="+mj-cs"/>
            </a:endParaRPr>
          </a:p>
        </p:txBody>
      </p:sp>
      <p:pic>
        <p:nvPicPr>
          <p:cNvPr id="136" name="Google Shape;136;g2a1952dd349_1_36" descr="A diagram of a cell culture&#10;&#10;Description automatically generated"/>
          <p:cNvPicPr preferRelativeResize="0"/>
          <p:nvPr/>
        </p:nvPicPr>
        <p:blipFill rotWithShape="1">
          <a:blip r:embed="rId3"/>
          <a:srcRect t="12472"/>
          <a:stretch/>
        </p:blipFill>
        <p:spPr>
          <a:xfrm>
            <a:off x="4078372" y="961812"/>
            <a:ext cx="7108655" cy="4930987"/>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1"/>
        <p:cNvGrpSpPr/>
        <p:nvPr/>
      </p:nvGrpSpPr>
      <p:grpSpPr>
        <a:xfrm>
          <a:off x="0" y="0"/>
          <a:ext cx="0" cy="0"/>
          <a:chOff x="0" y="0"/>
          <a:chExt cx="0" cy="0"/>
        </a:xfrm>
      </p:grpSpPr>
      <p:sp useBgFill="1">
        <p:nvSpPr>
          <p:cNvPr id="147" name="Rectangle 14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Google Shape;142;g2a1952dd349_1_24"/>
          <p:cNvSpPr txBox="1">
            <a:spLocks noGrp="1"/>
          </p:cNvSpPr>
          <p:nvPr>
            <p:ph type="title"/>
          </p:nvPr>
        </p:nvSpPr>
        <p:spPr>
          <a:xfrm>
            <a:off x="572493" y="238539"/>
            <a:ext cx="11018520" cy="1434415"/>
          </a:xfrm>
          <a:prstGeom prst="rect">
            <a:avLst/>
          </a:prstGeom>
        </p:spPr>
        <p:txBody>
          <a:bodyPr spcFirstLastPara="1" lIns="91425" tIns="45700" rIns="91425" bIns="45700" anchor="b" anchorCtr="0">
            <a:normAutofit/>
          </a:bodyPr>
          <a:lstStyle/>
          <a:p>
            <a:pPr marL="0" lvl="0" indent="0" rtl="0">
              <a:spcBef>
                <a:spcPts val="2000"/>
              </a:spcBef>
              <a:spcAft>
                <a:spcPts val="0"/>
              </a:spcAft>
              <a:buClr>
                <a:schemeClr val="dk1"/>
              </a:buClr>
              <a:buSzPts val="1100"/>
              <a:buFont typeface="Arial"/>
              <a:buNone/>
            </a:pPr>
            <a:r>
              <a:rPr lang="tr-TR" sz="3800" b="1" dirty="0">
                <a:latin typeface="Arial"/>
                <a:ea typeface="Arial"/>
                <a:cs typeface="Arial"/>
                <a:sym typeface="Arial"/>
              </a:rPr>
              <a:t>2. </a:t>
            </a:r>
            <a:r>
              <a:rPr lang="tr-TR" sz="3800" b="1" dirty="0" err="1">
                <a:latin typeface="Arial"/>
                <a:ea typeface="Arial"/>
                <a:cs typeface="Arial"/>
                <a:sym typeface="Arial"/>
              </a:rPr>
              <a:t>The</a:t>
            </a:r>
            <a:r>
              <a:rPr lang="tr-TR" sz="3800" b="1" dirty="0">
                <a:latin typeface="Arial"/>
                <a:ea typeface="Arial"/>
                <a:cs typeface="Arial"/>
                <a:sym typeface="Arial"/>
              </a:rPr>
              <a:t> </a:t>
            </a:r>
            <a:r>
              <a:rPr lang="tr-TR" sz="3800" b="1" dirty="0" err="1">
                <a:latin typeface="Arial"/>
                <a:ea typeface="Arial"/>
                <a:cs typeface="Arial"/>
                <a:sym typeface="Arial"/>
              </a:rPr>
              <a:t>Significance</a:t>
            </a:r>
            <a:r>
              <a:rPr lang="tr-TR" sz="3800" b="1" dirty="0">
                <a:latin typeface="Arial"/>
                <a:ea typeface="Arial"/>
                <a:cs typeface="Arial"/>
                <a:sym typeface="Arial"/>
              </a:rPr>
              <a:t> of </a:t>
            </a:r>
            <a:r>
              <a:rPr lang="tr-TR" sz="3800" b="1" dirty="0" err="1">
                <a:latin typeface="Arial"/>
                <a:ea typeface="Arial"/>
                <a:cs typeface="Arial"/>
                <a:sym typeface="Arial"/>
              </a:rPr>
              <a:t>the</a:t>
            </a:r>
            <a:r>
              <a:rPr lang="tr-TR" sz="3800" b="1" dirty="0">
                <a:latin typeface="Arial"/>
                <a:ea typeface="Arial"/>
                <a:cs typeface="Arial"/>
                <a:sym typeface="Arial"/>
              </a:rPr>
              <a:t> </a:t>
            </a:r>
            <a:r>
              <a:rPr lang="tr-TR" sz="3800" b="1" dirty="0" err="1">
                <a:latin typeface="Arial"/>
                <a:ea typeface="Arial"/>
                <a:cs typeface="Arial"/>
                <a:sym typeface="Arial"/>
              </a:rPr>
              <a:t>Production</a:t>
            </a:r>
            <a:r>
              <a:rPr lang="tr-TR" sz="3800" b="1" dirty="0">
                <a:latin typeface="Arial"/>
                <a:ea typeface="Arial"/>
                <a:cs typeface="Arial"/>
                <a:sym typeface="Arial"/>
              </a:rPr>
              <a:t> of  </a:t>
            </a:r>
            <a:r>
              <a:rPr lang="tr-TR" sz="3800" b="1" dirty="0" err="1">
                <a:latin typeface="Arial"/>
                <a:ea typeface="Arial"/>
                <a:cs typeface="Arial"/>
                <a:sym typeface="Arial"/>
              </a:rPr>
              <a:t>Recombinant</a:t>
            </a:r>
            <a:r>
              <a:rPr lang="tr-TR" sz="3800" b="1" dirty="0">
                <a:latin typeface="Arial"/>
                <a:ea typeface="Arial"/>
                <a:cs typeface="Arial"/>
                <a:sym typeface="Arial"/>
              </a:rPr>
              <a:t> </a:t>
            </a:r>
            <a:r>
              <a:rPr lang="tr-TR" sz="3800" b="1" dirty="0" err="1">
                <a:latin typeface="Arial"/>
                <a:ea typeface="Arial"/>
                <a:cs typeface="Arial"/>
                <a:sym typeface="Arial"/>
              </a:rPr>
              <a:t>Proteins</a:t>
            </a:r>
            <a:endParaRPr lang="tr-TR" sz="3800" b="1" dirty="0">
              <a:latin typeface="Arial"/>
              <a:ea typeface="Arial"/>
              <a:cs typeface="Arial"/>
              <a:sym typeface="Arial"/>
            </a:endParaRPr>
          </a:p>
        </p:txBody>
      </p:sp>
      <p:sp>
        <p:nvSpPr>
          <p:cNvPr id="14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ontent Placeholder 2">
            <a:extLst>
              <a:ext uri="{FF2B5EF4-FFF2-40B4-BE49-F238E27FC236}">
                <a16:creationId xmlns:a16="http://schemas.microsoft.com/office/drawing/2014/main" id="{C087CF18-73DC-5ECF-9624-0D5D50B19F3F}"/>
              </a:ext>
            </a:extLst>
          </p:cNvPr>
          <p:cNvGraphicFramePr>
            <a:graphicFrameLocks noGrp="1"/>
          </p:cNvGraphicFramePr>
          <p:nvPr>
            <p:ph idx="1"/>
            <p:extLst>
              <p:ext uri="{D42A27DB-BD31-4B8C-83A1-F6EECF244321}">
                <p14:modId xmlns:p14="http://schemas.microsoft.com/office/powerpoint/2010/main" val="3809649786"/>
              </p:ext>
            </p:extLst>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6452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048613" name="Rectangle 140"/>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14" name="Rectangle 142"/>
          <p:cNvSpPr>
            <a:spLocks noGrp="1" noRot="1" noChangeAspect="1" noMove="1" noResize="1" noEditPoints="1" noAdjustHandles="1" noChangeArrowheads="1" noChangeShapeType="1" noTextEdit="1"/>
          </p:cNvSpPr>
          <p:nvPr/>
        </p:nvSpPr>
        <p:spPr>
          <a:xfrm>
            <a:off x="0" y="0"/>
            <a:ext cx="2013557" cy="6858000"/>
          </a:xfrm>
          <a:prstGeom prst="rect">
            <a:avLst/>
          </a:prstGeom>
          <a:solidFill>
            <a:srgbClr val="5B4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15" name="Google Shape;135;g2a1952dd349_1_36"/>
          <p:cNvSpPr txBox="1">
            <a:spLocks noGrp="1"/>
          </p:cNvSpPr>
          <p:nvPr>
            <p:ph type="title"/>
          </p:nvPr>
        </p:nvSpPr>
        <p:spPr>
          <a:xfrm>
            <a:off x="609600" y="2074363"/>
            <a:ext cx="2782834" cy="2709275"/>
          </a:xfrm>
          <a:prstGeom prst="ellipse">
            <a:avLst/>
          </a:prstGeom>
          <a:solidFill>
            <a:srgbClr val="262626"/>
          </a:solidFill>
          <a:ln w="174625" cmpd="thinThick">
            <a:solidFill>
              <a:srgbClr val="262626"/>
            </a:solidFill>
          </a:ln>
        </p:spPr>
        <p:txBody>
          <a:bodyPr spcFirstLastPara="1" vert="horz" wrap="none" lIns="0" tIns="0" rIns="0" bIns="0" rtlCol="0" anchor="ctr" anchorCtr="0">
            <a:normAutofit/>
          </a:bodyPr>
          <a:lstStyle/>
          <a:p>
            <a:pPr lvl="0" algn="ctr">
              <a:spcAft>
                <a:spcPts val="0"/>
              </a:spcAft>
              <a:buSzPts val="2400"/>
            </a:pPr>
            <a:r>
              <a:rPr lang="en-US" sz="2800" b="1" kern="1200" dirty="0">
                <a:solidFill>
                  <a:srgbClr val="FFFFFF"/>
                </a:solidFill>
                <a:latin typeface="+mn-lt"/>
                <a:ea typeface="+mj-ea"/>
                <a:cs typeface="+mj-cs"/>
              </a:rPr>
              <a:t>Overview of </a:t>
            </a:r>
            <a:br>
              <a:rPr lang="en-US" sz="2800" b="1" kern="1200" dirty="0">
                <a:solidFill>
                  <a:srgbClr val="FFFFFF"/>
                </a:solidFill>
                <a:latin typeface="+mn-lt"/>
                <a:ea typeface="+mj-ea"/>
                <a:cs typeface="+mj-cs"/>
              </a:rPr>
            </a:br>
            <a:r>
              <a:rPr lang="en-US" sz="2800" b="1" kern="1200" dirty="0">
                <a:solidFill>
                  <a:srgbClr val="FFFFFF"/>
                </a:solidFill>
                <a:latin typeface="+mn-lt"/>
                <a:ea typeface="+mj-ea"/>
                <a:cs typeface="+mj-cs"/>
              </a:rPr>
              <a:t>Recombinant </a:t>
            </a:r>
            <a:br>
              <a:rPr lang="en-US" sz="2800" b="1" kern="1200" dirty="0">
                <a:solidFill>
                  <a:srgbClr val="FFFFFF"/>
                </a:solidFill>
                <a:latin typeface="+mn-lt"/>
                <a:ea typeface="+mj-ea"/>
                <a:cs typeface="+mj-cs"/>
              </a:rPr>
            </a:br>
            <a:r>
              <a:rPr lang="en-US" sz="2800" b="1" kern="1200" dirty="0">
                <a:solidFill>
                  <a:srgbClr val="FFFFFF"/>
                </a:solidFill>
                <a:latin typeface="+mn-lt"/>
                <a:ea typeface="+mj-ea"/>
                <a:cs typeface="+mj-cs"/>
              </a:rPr>
              <a:t>Protein </a:t>
            </a:r>
            <a:br>
              <a:rPr lang="en-US" sz="2800" b="1" kern="1200" dirty="0">
                <a:solidFill>
                  <a:srgbClr val="FFFFFF"/>
                </a:solidFill>
                <a:latin typeface="+mn-lt"/>
                <a:ea typeface="+mj-ea"/>
                <a:cs typeface="+mj-cs"/>
              </a:rPr>
            </a:br>
            <a:r>
              <a:rPr lang="en-US" sz="2800" b="1" kern="1200" dirty="0">
                <a:solidFill>
                  <a:srgbClr val="FFFFFF"/>
                </a:solidFill>
                <a:latin typeface="+mn-lt"/>
                <a:ea typeface="+mj-ea"/>
                <a:cs typeface="+mj-cs"/>
              </a:rPr>
              <a:t>Production</a:t>
            </a:r>
          </a:p>
        </p:txBody>
      </p:sp>
      <p:pic>
        <p:nvPicPr>
          <p:cNvPr id="2097155" name="Google Shape;136;g2a1952dd349_1_36" descr="A diagram of a cell culture  Description automatically generated"/>
          <p:cNvPicPr preferRelativeResize="0">
            <a:picLocks/>
          </p:cNvPicPr>
          <p:nvPr/>
        </p:nvPicPr>
        <p:blipFill rotWithShape="1">
          <a:blip r:embed="rId3"/>
          <a:srcRect t="12472"/>
          <a:stretch>
            <a:fillRect/>
          </a:stretch>
        </p:blipFill>
        <p:spPr>
          <a:xfrm>
            <a:off x="3675529" y="591671"/>
            <a:ext cx="7906871" cy="5567081"/>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4"/>
        <p:cNvGrpSpPr/>
        <p:nvPr/>
      </p:nvGrpSpPr>
      <p:grpSpPr>
        <a:xfrm>
          <a:off x="0" y="0"/>
          <a:ext cx="0" cy="0"/>
          <a:chOff x="0" y="0"/>
          <a:chExt cx="0" cy="0"/>
        </a:xfrm>
      </p:grpSpPr>
      <p:sp>
        <p:nvSpPr>
          <p:cNvPr id="162" name="Rectangle 16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Google Shape;155;p5"/>
          <p:cNvSpPr txBox="1"/>
          <p:nvPr/>
        </p:nvSpPr>
        <p:spPr>
          <a:xfrm>
            <a:off x="556532" y="643467"/>
            <a:ext cx="11210925" cy="744836"/>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pPr>
            <a:r>
              <a:rPr lang="en-US" sz="3200" b="1" kern="1200" dirty="0">
                <a:solidFill>
                  <a:schemeClr val="bg1"/>
                </a:solidFill>
                <a:latin typeface="+mj-lt"/>
                <a:ea typeface="+mj-ea"/>
                <a:cs typeface="+mj-cs"/>
                <a:sym typeface="Times New Roman"/>
              </a:rPr>
              <a:t>Recombinant Protein Production Step</a:t>
            </a:r>
            <a:endParaRPr lang="en-US" sz="3200" b="1" kern="1200" dirty="0">
              <a:solidFill>
                <a:schemeClr val="bg1"/>
              </a:solidFill>
              <a:latin typeface="+mj-lt"/>
              <a:ea typeface="+mj-ea"/>
              <a:cs typeface="+mj-cs"/>
            </a:endParaRPr>
          </a:p>
        </p:txBody>
      </p:sp>
      <p:pic>
        <p:nvPicPr>
          <p:cNvPr id="157" name="Google Shape;157;p5"/>
          <p:cNvPicPr preferRelativeResize="0"/>
          <p:nvPr/>
        </p:nvPicPr>
        <p:blipFill>
          <a:blip r:embed="rId3"/>
          <a:stretch>
            <a:fillRect/>
          </a:stretch>
        </p:blipFill>
        <p:spPr>
          <a:xfrm>
            <a:off x="2133600" y="1396589"/>
            <a:ext cx="9161929" cy="5461412"/>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2"/>
        <p:cNvGrpSpPr/>
        <p:nvPr/>
      </p:nvGrpSpPr>
      <p:grpSpPr>
        <a:xfrm>
          <a:off x="0" y="0"/>
          <a:ext cx="0" cy="0"/>
          <a:chOff x="0" y="0"/>
          <a:chExt cx="0" cy="0"/>
        </a:xfrm>
      </p:grpSpPr>
      <p:sp useBgFill="1">
        <p:nvSpPr>
          <p:cNvPr id="171" name="Rectangle 17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Google Shape;165;p6"/>
          <p:cNvSpPr txBox="1"/>
          <p:nvPr/>
        </p:nvSpPr>
        <p:spPr>
          <a:xfrm>
            <a:off x="6739128" y="638089"/>
            <a:ext cx="4818888" cy="1476801"/>
          </a:xfrm>
          <a:prstGeom prst="rect">
            <a:avLst/>
          </a:prstGeom>
        </p:spPr>
        <p:txBody>
          <a:bodyPr spcFirstLastPara="1" vert="horz" lIns="91440" tIns="45720" rIns="91440" bIns="45720" rtlCol="0" anchor="b" anchorCtr="0">
            <a:normAutofit/>
          </a:bodyPr>
          <a:lstStyle/>
          <a:p>
            <a:pPr marL="0" lvl="0" indent="0">
              <a:lnSpc>
                <a:spcPct val="90000"/>
              </a:lnSpc>
              <a:spcBef>
                <a:spcPct val="0"/>
              </a:spcBef>
              <a:spcAft>
                <a:spcPts val="600"/>
              </a:spcAft>
            </a:pPr>
            <a:r>
              <a:rPr lang="en-US" sz="4200" b="1" kern="1200">
                <a:solidFill>
                  <a:schemeClr val="tx1"/>
                </a:solidFill>
                <a:latin typeface="+mj-lt"/>
                <a:ea typeface="+mj-ea"/>
                <a:cs typeface="+mj-cs"/>
              </a:rPr>
              <a:t>3. Molecular Cloning Steps-Plasmid</a:t>
            </a:r>
          </a:p>
        </p:txBody>
      </p:sp>
      <p:pic>
        <p:nvPicPr>
          <p:cNvPr id="166" name="Google Shape;166;p6"/>
          <p:cNvPicPr preferRelativeResize="0"/>
          <p:nvPr/>
        </p:nvPicPr>
        <p:blipFill rotWithShape="1">
          <a:blip r:embed="rId3"/>
          <a:srcRect r="80026" b="76801"/>
          <a:stretch/>
        </p:blipFill>
        <p:spPr>
          <a:xfrm>
            <a:off x="630936" y="1336680"/>
            <a:ext cx="5458968" cy="4184640"/>
          </a:xfrm>
          <a:prstGeom prst="rect">
            <a:avLst/>
          </a:prstGeom>
          <a:noFill/>
        </p:spPr>
      </p:pic>
      <p:sp>
        <p:nvSpPr>
          <p:cNvPr id="173"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Google Shape;164;p6"/>
          <p:cNvSpPr txBox="1"/>
          <p:nvPr/>
        </p:nvSpPr>
        <p:spPr>
          <a:xfrm>
            <a:off x="6739128" y="2664886"/>
            <a:ext cx="4818888" cy="3550789"/>
          </a:xfrm>
          <a:prstGeom prst="rect">
            <a:avLst/>
          </a:prstGeom>
        </p:spPr>
        <p:txBody>
          <a:bodyPr spcFirstLastPara="1" vert="horz" lIns="91440" tIns="45720" rIns="91440" bIns="45720" rtlCol="0" anchor="t" anchorCtr="0">
            <a:normAutofit/>
          </a:bodyPr>
          <a:lstStyle/>
          <a:p>
            <a:pPr marL="0" marR="0" lvl="0" indent="-228600">
              <a:lnSpc>
                <a:spcPct val="90000"/>
              </a:lnSpc>
              <a:spcBef>
                <a:spcPts val="0"/>
              </a:spcBef>
              <a:spcAft>
                <a:spcPts val="600"/>
              </a:spcAft>
              <a:buFont typeface="Arial" panose="020B0604020202020204" pitchFamily="34" charset="0"/>
              <a:buChar char="•"/>
            </a:pPr>
            <a:endParaRPr lang="en-US" sz="2200" b="1">
              <a:sym typeface="Times New Roman"/>
            </a:endParaRPr>
          </a:p>
          <a:p>
            <a:pPr marL="0" marR="0" lvl="0" indent="-228600">
              <a:lnSpc>
                <a:spcPct val="90000"/>
              </a:lnSpc>
              <a:spcBef>
                <a:spcPts val="0"/>
              </a:spcBef>
              <a:spcAft>
                <a:spcPts val="600"/>
              </a:spcAft>
              <a:buFont typeface="Arial" panose="020B0604020202020204" pitchFamily="34" charset="0"/>
              <a:buChar char="•"/>
            </a:pPr>
            <a:r>
              <a:rPr lang="en-US" sz="2200" b="1" i="0">
                <a:sym typeface="Times New Roman"/>
              </a:rPr>
              <a:t>The components of a typical plasmid</a:t>
            </a:r>
            <a:r>
              <a:rPr lang="en-US" sz="2200" b="1">
                <a:sym typeface="Times New Roman"/>
              </a:rPr>
              <a:t>:</a:t>
            </a:r>
            <a:endParaRPr lang="en-US" sz="2200"/>
          </a:p>
          <a:p>
            <a:pPr marL="0" marR="0" lvl="0" indent="-228600">
              <a:lnSpc>
                <a:spcPct val="90000"/>
              </a:lnSpc>
              <a:spcBef>
                <a:spcPts val="0"/>
              </a:spcBef>
              <a:spcAft>
                <a:spcPts val="600"/>
              </a:spcAft>
              <a:buFont typeface="Arial" panose="020B0604020202020204" pitchFamily="34" charset="0"/>
              <a:buChar char="•"/>
            </a:pPr>
            <a:endParaRPr lang="en-US" sz="2200" i="0">
              <a:sym typeface="Times New Roman"/>
            </a:endParaRPr>
          </a:p>
          <a:p>
            <a:pPr marL="342900" marR="0" lvl="0" indent="-228600">
              <a:lnSpc>
                <a:spcPct val="90000"/>
              </a:lnSpc>
              <a:spcBef>
                <a:spcPts val="0"/>
              </a:spcBef>
              <a:spcAft>
                <a:spcPts val="600"/>
              </a:spcAft>
              <a:buClr>
                <a:schemeClr val="dk1"/>
              </a:buClr>
              <a:buSzPts val="2000"/>
              <a:buFont typeface="Arial" panose="020B0604020202020204" pitchFamily="34" charset="0"/>
              <a:buChar char="•"/>
            </a:pPr>
            <a:r>
              <a:rPr lang="en-US" sz="2200" i="0">
                <a:sym typeface="Times New Roman"/>
              </a:rPr>
              <a:t>Origin of Replication (ori).</a:t>
            </a:r>
            <a:endParaRPr lang="en-US" sz="2200"/>
          </a:p>
          <a:p>
            <a:pPr marL="342900" marR="0" lvl="0" indent="-228600">
              <a:lnSpc>
                <a:spcPct val="90000"/>
              </a:lnSpc>
              <a:spcBef>
                <a:spcPts val="0"/>
              </a:spcBef>
              <a:spcAft>
                <a:spcPts val="600"/>
              </a:spcAft>
              <a:buClr>
                <a:schemeClr val="dk1"/>
              </a:buClr>
              <a:buSzPts val="2000"/>
              <a:buFont typeface="Arial" panose="020B0604020202020204" pitchFamily="34" charset="0"/>
              <a:buChar char="•"/>
            </a:pPr>
            <a:r>
              <a:rPr lang="en-US" sz="2200" i="0">
                <a:sym typeface="Times New Roman"/>
              </a:rPr>
              <a:t>Selectable Marker.</a:t>
            </a:r>
            <a:endParaRPr lang="en-US" sz="2200"/>
          </a:p>
          <a:p>
            <a:pPr marL="342900" marR="0" lvl="0" indent="-228600">
              <a:lnSpc>
                <a:spcPct val="90000"/>
              </a:lnSpc>
              <a:spcBef>
                <a:spcPts val="0"/>
              </a:spcBef>
              <a:spcAft>
                <a:spcPts val="600"/>
              </a:spcAft>
              <a:buClr>
                <a:schemeClr val="dk1"/>
              </a:buClr>
              <a:buSzPts val="2000"/>
              <a:buFont typeface="Arial" panose="020B0604020202020204" pitchFamily="34" charset="0"/>
              <a:buChar char="•"/>
            </a:pPr>
            <a:r>
              <a:rPr lang="en-US" sz="2200" i="0">
                <a:sym typeface="Times New Roman"/>
              </a:rPr>
              <a:t>Multiple Cloning Site (MCS).</a:t>
            </a:r>
            <a:endParaRPr lang="en-US" sz="2200"/>
          </a:p>
          <a:p>
            <a:pPr marL="342900" marR="0" lvl="0" indent="-228600">
              <a:lnSpc>
                <a:spcPct val="90000"/>
              </a:lnSpc>
              <a:spcBef>
                <a:spcPts val="0"/>
              </a:spcBef>
              <a:spcAft>
                <a:spcPts val="600"/>
              </a:spcAft>
              <a:buClr>
                <a:schemeClr val="dk1"/>
              </a:buClr>
              <a:buSzPts val="2000"/>
              <a:buFont typeface="Arial" panose="020B0604020202020204" pitchFamily="34" charset="0"/>
              <a:buChar char="•"/>
            </a:pPr>
            <a:r>
              <a:rPr lang="en-US" sz="2200" i="0">
                <a:sym typeface="Times New Roman"/>
              </a:rPr>
              <a:t>Promoter.</a:t>
            </a:r>
          </a:p>
          <a:p>
            <a:pPr marL="342900" marR="0" lvl="0" indent="-228600">
              <a:lnSpc>
                <a:spcPct val="90000"/>
              </a:lnSpc>
              <a:spcBef>
                <a:spcPts val="0"/>
              </a:spcBef>
              <a:spcAft>
                <a:spcPts val="600"/>
              </a:spcAft>
              <a:buClr>
                <a:schemeClr val="dk1"/>
              </a:buClr>
              <a:buSzPts val="2000"/>
              <a:buFont typeface="Arial" panose="020B0604020202020204" pitchFamily="34" charset="0"/>
              <a:buChar char="•"/>
            </a:pPr>
            <a:r>
              <a:rPr lang="en-US" sz="2200">
                <a:sym typeface="Times New Roman"/>
              </a:rPr>
              <a:t>Protein tags</a:t>
            </a:r>
          </a:p>
          <a:p>
            <a:pPr marL="342900" marR="0" lvl="0" indent="-228600">
              <a:lnSpc>
                <a:spcPct val="90000"/>
              </a:lnSpc>
              <a:spcBef>
                <a:spcPts val="0"/>
              </a:spcBef>
              <a:spcAft>
                <a:spcPts val="600"/>
              </a:spcAft>
              <a:buClr>
                <a:schemeClr val="dk1"/>
              </a:buClr>
              <a:buSzPts val="2000"/>
              <a:buFont typeface="Arial" panose="020B0604020202020204" pitchFamily="34" charset="0"/>
              <a:buChar char="•"/>
            </a:pPr>
            <a:r>
              <a:rPr lang="en-US" sz="2200" i="0">
                <a:sym typeface="Times New Roman"/>
              </a:rPr>
              <a:t>Terminator.</a:t>
            </a:r>
            <a:endParaRPr lang="en-US" sz="2200">
              <a:sym typeface="Times New Roman"/>
            </a:endParaRPr>
          </a:p>
        </p:txBody>
      </p:sp>
      <p:sp>
        <p:nvSpPr>
          <p:cNvPr id="163" name="Google Shape;163;p6" descr="Cloning, Transformation/Transfection &amp; Expression"/>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1"/>
        <p:cNvGrpSpPr/>
        <p:nvPr/>
      </p:nvGrpSpPr>
      <p:grpSpPr>
        <a:xfrm>
          <a:off x="0" y="0"/>
          <a:ext cx="0" cy="0"/>
          <a:chOff x="0" y="0"/>
          <a:chExt cx="0" cy="0"/>
        </a:xfrm>
      </p:grpSpPr>
      <p:sp useBgFill="1">
        <p:nvSpPr>
          <p:cNvPr id="178" name="Rectangle 177">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Google Shape;172;g2a1952dd349_6_7"/>
          <p:cNvSpPr txBox="1"/>
          <p:nvPr/>
        </p:nvSpPr>
        <p:spPr>
          <a:xfrm>
            <a:off x="638882" y="639193"/>
            <a:ext cx="3571810" cy="3573516"/>
          </a:xfrm>
          <a:prstGeom prst="rect">
            <a:avLst/>
          </a:prstGeom>
        </p:spPr>
        <p:txBody>
          <a:bodyPr spcFirstLastPara="1" vert="horz" lIns="91440" tIns="45720" rIns="91440" bIns="45720" rtlCol="0" anchor="b" anchorCtr="0">
            <a:normAutofit lnSpcReduction="10000"/>
          </a:bodyPr>
          <a:lstStyle/>
          <a:p>
            <a:pPr marL="0" lvl="0" indent="0">
              <a:lnSpc>
                <a:spcPct val="90000"/>
              </a:lnSpc>
              <a:spcBef>
                <a:spcPct val="0"/>
              </a:spcBef>
              <a:spcAft>
                <a:spcPts val="600"/>
              </a:spcAft>
            </a:pPr>
            <a:r>
              <a:rPr lang="en-US" sz="5100" b="1" kern="1200">
                <a:solidFill>
                  <a:schemeClr val="tx1"/>
                </a:solidFill>
                <a:latin typeface="+mj-lt"/>
                <a:ea typeface="+mj-ea"/>
                <a:cs typeface="+mj-cs"/>
              </a:rPr>
              <a:t>3. Molecular Cloning Steps-Ligation</a:t>
            </a:r>
          </a:p>
        </p:txBody>
      </p:sp>
      <p:sp>
        <p:nvSpPr>
          <p:cNvPr id="18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3" name="Google Shape;173;g2a1952dd349_6_7"/>
          <p:cNvPicPr preferRelativeResize="0"/>
          <p:nvPr/>
        </p:nvPicPr>
        <p:blipFill rotWithShape="1">
          <a:blip r:embed="rId3"/>
          <a:srcRect l="13506" r="28700" b="20779"/>
          <a:stretch/>
        </p:blipFill>
        <p:spPr>
          <a:xfrm>
            <a:off x="3886731" y="896593"/>
            <a:ext cx="8305269" cy="5322214"/>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4629</TotalTime>
  <Words>6082</Words>
  <Application>Microsoft Macintosh PowerPoint</Application>
  <PresentationFormat>Widescreen</PresentationFormat>
  <Paragraphs>316</Paragraphs>
  <Slides>39</Slides>
  <Notes>39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Aptos</vt:lpstr>
      <vt:lpstr>Arial</vt:lpstr>
      <vt:lpstr>Calibri</vt:lpstr>
      <vt:lpstr>Calibri Light</vt:lpstr>
      <vt:lpstr>Montserrat</vt:lpstr>
      <vt:lpstr>Roboto</vt:lpstr>
      <vt:lpstr>Times New Roman</vt:lpstr>
      <vt:lpstr>Office Theme</vt:lpstr>
      <vt:lpstr>RESEARCH 3:  RECOMBINANT PROTEIN PRODUCTION, PURIFICITATION AND CHARACTERIZATION</vt:lpstr>
      <vt:lpstr>Learning Objectives</vt:lpstr>
      <vt:lpstr>Agenda</vt:lpstr>
      <vt:lpstr>General View  of Recombinant  Protein  Production</vt:lpstr>
      <vt:lpstr>2. The Significance of the Production of  Recombinant Proteins</vt:lpstr>
      <vt:lpstr>Overview of  Recombinant  Protein  Production</vt:lpstr>
      <vt:lpstr>PowerPoint Presentation</vt:lpstr>
      <vt:lpstr>PowerPoint Presentation</vt:lpstr>
      <vt:lpstr>PowerPoint Presentation</vt:lpstr>
      <vt:lpstr>PowerPoint Presentation</vt:lpstr>
      <vt:lpstr>3.Molecular Cloning Steps-Transformation </vt:lpstr>
      <vt:lpstr>PowerPoint Presentation</vt:lpstr>
      <vt:lpstr>3.Molecular Cloning Steps-Transformation -CRISPR </vt:lpstr>
      <vt:lpstr>PowerPoint Presentation</vt:lpstr>
      <vt:lpstr>PowerPoint Presentation</vt:lpstr>
      <vt:lpstr>PowerPoint Presentation</vt:lpstr>
      <vt:lpstr>4. Types of Reactors Used In Upstream</vt:lpstr>
      <vt:lpstr>PowerPoint Presentation</vt:lpstr>
      <vt:lpstr>PowerPoint Presentation</vt:lpstr>
      <vt:lpstr>PowerPoint Presentation</vt:lpstr>
      <vt:lpstr>PowerPoint Presentation</vt:lpstr>
      <vt:lpstr>PowerPoint Presentation</vt:lpstr>
      <vt:lpstr>Downstream Process</vt:lpstr>
      <vt:lpstr>Downstream Process - Impurity Control</vt:lpstr>
      <vt:lpstr>Downstream Process – Biological Tests for Impurity Control</vt:lpstr>
      <vt:lpstr>PowerPoint Presentation</vt:lpstr>
      <vt:lpstr>PowerPoint Presentation</vt:lpstr>
      <vt:lpstr>Final Critical Steps in Recombinant Protein Production</vt:lpstr>
      <vt:lpstr>Characterization of Produced Recombinant Protein</vt:lpstr>
      <vt:lpstr>Characterization of Produced Recombinant Protein - SDS Page and Western Blot</vt:lpstr>
      <vt:lpstr>Characterization of Produced Recombinant Protein - Spectrophotometric Analysis</vt:lpstr>
      <vt:lpstr>PowerPoint Presentation</vt:lpstr>
      <vt:lpstr>Questions and Discussion</vt:lpstr>
      <vt:lpstr>Recombinant protein production Summary</vt:lpstr>
      <vt:lpstr>Recombinant protein production Summary</vt:lpstr>
      <vt:lpstr>Additional Resources</vt:lpstr>
      <vt:lpstr>Project Partners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discovery</dc:title>
  <dc:creator>arnold bosman</dc:creator>
  <cp:lastModifiedBy>Arnold Bosman</cp:lastModifiedBy>
  <cp:revision>33</cp:revision>
  <dcterms:created xsi:type="dcterms:W3CDTF">2023-12-02T13:46:00Z</dcterms:created>
  <dcterms:modified xsi:type="dcterms:W3CDTF">2024-10-09T13:17:15Z</dcterms:modified>
</cp:coreProperties>
</file>