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9" r:id="rId3"/>
  </p:sldMasterIdLst>
  <p:notesMasterIdLst>
    <p:notesMasterId r:id="rId42"/>
  </p:notesMasterIdLst>
  <p:sldIdLst>
    <p:sldId id="257" r:id="rId4"/>
    <p:sldId id="258" r:id="rId5"/>
    <p:sldId id="259" r:id="rId6"/>
    <p:sldId id="261" r:id="rId7"/>
    <p:sldId id="260"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647" r:id="rId21"/>
    <p:sldId id="275" r:id="rId22"/>
    <p:sldId id="276" r:id="rId23"/>
    <p:sldId id="277" r:id="rId24"/>
    <p:sldId id="553" r:id="rId25"/>
    <p:sldId id="278" r:id="rId26"/>
    <p:sldId id="279" r:id="rId27"/>
    <p:sldId id="451" r:id="rId28"/>
    <p:sldId id="544" r:id="rId29"/>
    <p:sldId id="280" r:id="rId30"/>
    <p:sldId id="281" r:id="rId31"/>
    <p:sldId id="282" r:id="rId32"/>
    <p:sldId id="283" r:id="rId33"/>
    <p:sldId id="284" r:id="rId34"/>
    <p:sldId id="1733" r:id="rId35"/>
    <p:sldId id="288" r:id="rId36"/>
    <p:sldId id="1737" r:id="rId37"/>
    <p:sldId id="329" r:id="rId38"/>
    <p:sldId id="1731" r:id="rId39"/>
    <p:sldId id="1738" r:id="rId40"/>
    <p:sldId id="1736" r:id="rId41"/>
  </p:sldIdLst>
  <p:sldSz cx="12192000" cy="6858000"/>
  <p:notesSz cx="6858000" cy="9144000"/>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877F6D-3BCC-29FE-9242-8136951FBE5B}" name="Ayşegül Taylan Özkan" initials="AT" userId="S::aysegultaylanozkan@etu.edu.tr::573110f6-153e-4684-8466-925232557062" providerId="AD"/>
  <p188:author id="{49F4A997-CC14-798B-2E79-4B815F448274}" name="Hülya AYAR KAYALI" initials="" userId="Anonymous_Hülya AYAR KAYAL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ülya AYAR KAYALI"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03"/>
    <p:restoredTop sz="56067" autoAdjust="0"/>
  </p:normalViewPr>
  <p:slideViewPr>
    <p:cSldViewPr snapToGrid="0">
      <p:cViewPr varScale="1">
        <p:scale>
          <a:sx n="48" d="100"/>
          <a:sy n="48" d="100"/>
        </p:scale>
        <p:origin x="1540" y="5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diagrams/_rels/data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ata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341DBA06-6F05-4FC6-AD6C-3FF19041E25B}"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C94A0319-5CE9-4E71-BB56-84184ABFF813}">
      <dgm:prSet/>
      <dgm:spPr/>
      <dgm:t>
        <a:bodyPr/>
        <a:lstStyle/>
        <a:p>
          <a:r>
            <a:rPr lang="tr-TR" dirty="0"/>
            <a:t>Tanımla</a:t>
          </a:r>
          <a:endParaRPr lang="en-US" dirty="0"/>
        </a:p>
      </dgm:t>
    </dgm:pt>
    <dgm:pt modelId="{9EFC9C67-629C-44EF-BE6C-A50C9228F3D9}" type="parTrans" cxnId="{BB0189B8-5438-4BE7-AA2C-9AD103D2AED1}">
      <dgm:prSet/>
      <dgm:spPr/>
      <dgm:t>
        <a:bodyPr/>
        <a:lstStyle/>
        <a:p>
          <a:endParaRPr lang="en-US"/>
        </a:p>
      </dgm:t>
    </dgm:pt>
    <dgm:pt modelId="{FDD680FF-5897-4FFE-9F57-38A0583DA6D0}" type="sibTrans" cxnId="{BB0189B8-5438-4BE7-AA2C-9AD103D2AED1}">
      <dgm:prSet/>
      <dgm:spPr/>
      <dgm:t>
        <a:bodyPr/>
        <a:lstStyle/>
        <a:p>
          <a:endParaRPr lang="en-US"/>
        </a:p>
      </dgm:t>
    </dgm:pt>
    <dgm:pt modelId="{9B807808-BDF3-455A-A5DC-372BA3E6D898}">
      <dgm:prSet custT="1"/>
      <dgm:spPr/>
      <dgm:t>
        <a:bodyPr/>
        <a:lstStyle/>
        <a:p>
          <a:pPr>
            <a:buNone/>
          </a:pPr>
          <a:r>
            <a:rPr lang="tr-TR" sz="2400" dirty="0" err="1">
              <a:solidFill>
                <a:schemeClr val="dk1"/>
              </a:solidFill>
              <a:latin typeface="Calibri"/>
              <a:cs typeface="Calibri"/>
              <a:sym typeface="Calibri"/>
            </a:rPr>
            <a:t>Rekombinant</a:t>
          </a:r>
          <a:r>
            <a:rPr lang="tr-TR" sz="2400" dirty="0">
              <a:solidFill>
                <a:schemeClr val="dk1"/>
              </a:solidFill>
              <a:latin typeface="Calibri"/>
              <a:cs typeface="Calibri"/>
              <a:sym typeface="Calibri"/>
            </a:rPr>
            <a:t> protein üretimi (RPP)</a:t>
          </a:r>
          <a:endParaRPr lang="en-US" sz="2400" dirty="0"/>
        </a:p>
      </dgm:t>
    </dgm:pt>
    <dgm:pt modelId="{1A3165C0-1917-44EF-83C5-4C84F405FC54}" type="parTrans" cxnId="{F7DB7A0B-B35E-41CB-BACD-8B61F694290A}">
      <dgm:prSet/>
      <dgm:spPr/>
      <dgm:t>
        <a:bodyPr/>
        <a:lstStyle/>
        <a:p>
          <a:endParaRPr lang="en-US"/>
        </a:p>
      </dgm:t>
    </dgm:pt>
    <dgm:pt modelId="{053576AF-CAB9-46A0-9166-180298D73D21}" type="sibTrans" cxnId="{F7DB7A0B-B35E-41CB-BACD-8B61F694290A}">
      <dgm:prSet/>
      <dgm:spPr/>
      <dgm:t>
        <a:bodyPr/>
        <a:lstStyle/>
        <a:p>
          <a:endParaRPr lang="en-US"/>
        </a:p>
      </dgm:t>
    </dgm:pt>
    <dgm:pt modelId="{24319154-443D-4204-A9F1-9C994EA106E2}">
      <dgm:prSet/>
      <dgm:spPr/>
      <dgm:t>
        <a:bodyPr/>
        <a:lstStyle/>
        <a:p>
          <a:r>
            <a:rPr lang="tr-TR" dirty="0"/>
            <a:t>Hatırla</a:t>
          </a:r>
          <a:endParaRPr lang="en-US" dirty="0"/>
        </a:p>
      </dgm:t>
    </dgm:pt>
    <dgm:pt modelId="{98AC99C7-BF6F-4BFD-9B66-097753100D17}" type="parTrans" cxnId="{1BD6B268-F7B6-4DB4-9487-45AC7AF888CB}">
      <dgm:prSet/>
      <dgm:spPr/>
      <dgm:t>
        <a:bodyPr/>
        <a:lstStyle/>
        <a:p>
          <a:endParaRPr lang="en-US"/>
        </a:p>
      </dgm:t>
    </dgm:pt>
    <dgm:pt modelId="{634F84B9-F2AE-4791-917F-6DF40D144543}" type="sibTrans" cxnId="{1BD6B268-F7B6-4DB4-9487-45AC7AF888CB}">
      <dgm:prSet/>
      <dgm:spPr/>
      <dgm:t>
        <a:bodyPr/>
        <a:lstStyle/>
        <a:p>
          <a:endParaRPr lang="en-US"/>
        </a:p>
      </dgm:t>
    </dgm:pt>
    <dgm:pt modelId="{779E6AC8-8F4B-4118-A0DF-0DE8F1C6E64A}">
      <dgm:prSet/>
      <dgm:spPr/>
      <dgm:t>
        <a:bodyPr/>
        <a:lstStyle/>
        <a:p>
          <a:r>
            <a:rPr lang="tr-TR" dirty="0"/>
            <a:t>Açıkla</a:t>
          </a:r>
          <a:endParaRPr lang="en-US" dirty="0"/>
        </a:p>
      </dgm:t>
    </dgm:pt>
    <dgm:pt modelId="{08956D65-22AA-4F1E-82B9-9824085ACD24}" type="parTrans" cxnId="{5FB80A37-FD35-4FFA-9184-9A2C7750FDDF}">
      <dgm:prSet/>
      <dgm:spPr/>
      <dgm:t>
        <a:bodyPr/>
        <a:lstStyle/>
        <a:p>
          <a:endParaRPr lang="en-US"/>
        </a:p>
      </dgm:t>
    </dgm:pt>
    <dgm:pt modelId="{46B7E7FF-7186-449C-875E-A829AFFC0ED8}" type="sibTrans" cxnId="{5FB80A37-FD35-4FFA-9184-9A2C7750FDDF}">
      <dgm:prSet/>
      <dgm:spPr/>
      <dgm:t>
        <a:bodyPr/>
        <a:lstStyle/>
        <a:p>
          <a:endParaRPr lang="en-US"/>
        </a:p>
      </dgm:t>
    </dgm:pt>
    <dgm:pt modelId="{EEF21A46-2844-4EAD-97DF-3D0C60131CFE}">
      <dgm:prSet/>
      <dgm:spPr/>
      <dgm:t>
        <a:bodyPr/>
        <a:lstStyle/>
        <a:p>
          <a:pPr>
            <a:buNone/>
          </a:pPr>
          <a:r>
            <a:rPr lang="tr-TR" dirty="0">
              <a:solidFill>
                <a:schemeClr val="dk1"/>
              </a:solidFill>
              <a:latin typeface="Calibri"/>
              <a:cs typeface="Calibri"/>
              <a:sym typeface="Calibri"/>
            </a:rPr>
            <a:t>Vektör tasarımından protein karakterizasyonuna kadar RPP süreci</a:t>
          </a:r>
          <a:endParaRPr lang="en-US" dirty="0"/>
        </a:p>
      </dgm:t>
    </dgm:pt>
    <dgm:pt modelId="{82690F70-C709-4101-9A6F-32A368F00D32}" type="parTrans" cxnId="{6119A100-4F5E-4C73-A40A-94F02C024504}">
      <dgm:prSet/>
      <dgm:spPr/>
      <dgm:t>
        <a:bodyPr/>
        <a:lstStyle/>
        <a:p>
          <a:endParaRPr lang="en-US"/>
        </a:p>
      </dgm:t>
    </dgm:pt>
    <dgm:pt modelId="{ED9EE954-1664-47C3-A147-70EEA8240136}" type="sibTrans" cxnId="{6119A100-4F5E-4C73-A40A-94F02C024504}">
      <dgm:prSet/>
      <dgm:spPr/>
      <dgm:t>
        <a:bodyPr/>
        <a:lstStyle/>
        <a:p>
          <a:endParaRPr lang="en-US"/>
        </a:p>
      </dgm:t>
    </dgm:pt>
    <dgm:pt modelId="{45D8047F-00FC-4A7F-8159-6B16253BD571}">
      <dgm:prSet/>
      <dgm:spPr/>
      <dgm:t>
        <a:bodyPr/>
        <a:lstStyle/>
        <a:p>
          <a:r>
            <a:rPr lang="tr-TR" dirty="0"/>
            <a:t>Yorumla</a:t>
          </a:r>
          <a:endParaRPr lang="en-GB" dirty="0"/>
        </a:p>
      </dgm:t>
    </dgm:pt>
    <dgm:pt modelId="{C02AC235-4206-4BB8-8AE7-170FBA674A04}" type="parTrans" cxnId="{E543DFA5-BA30-4564-B251-ABA1BAE18F22}">
      <dgm:prSet/>
      <dgm:spPr/>
      <dgm:t>
        <a:bodyPr/>
        <a:lstStyle/>
        <a:p>
          <a:endParaRPr lang="en-US"/>
        </a:p>
      </dgm:t>
    </dgm:pt>
    <dgm:pt modelId="{CF22305D-7D51-440F-96F8-9124024850FB}" type="sibTrans" cxnId="{E543DFA5-BA30-4564-B251-ABA1BAE18F22}">
      <dgm:prSet/>
      <dgm:spPr/>
      <dgm:t>
        <a:bodyPr/>
        <a:lstStyle/>
        <a:p>
          <a:endParaRPr lang="en-US"/>
        </a:p>
      </dgm:t>
    </dgm:pt>
    <dgm:pt modelId="{74AB0AEF-81D7-40AF-B4AF-947631EAC6EE}">
      <dgm:prSet custT="1"/>
      <dgm:spPr>
        <a:solidFill>
          <a:srgbClr val="ED7D31">
            <a:tint val="40000"/>
            <a:alpha val="90000"/>
            <a:hueOff val="0"/>
            <a:satOff val="0"/>
            <a:lumOff val="0"/>
            <a:alphaOff val="0"/>
          </a:srgbClr>
        </a:solidFill>
        <a:ln w="6350" cap="flat" cmpd="sng" algn="ctr">
          <a:solidFill>
            <a:srgbClr val="ED7D31">
              <a:tint val="40000"/>
              <a:alpha val="90000"/>
              <a:hueOff val="0"/>
              <a:satOff val="0"/>
              <a:lumOff val="0"/>
              <a:alphaOff val="0"/>
            </a:srgbClr>
          </a:solidFill>
          <a:prstDash val="solid"/>
          <a:miter lim="800000"/>
        </a:ln>
        <a:effectLst/>
      </dgm:spPr>
      <dgm:t>
        <a:bodyPr spcFirstLastPara="0" vert="horz" wrap="square" lIns="163225" tIns="264167" rIns="163225" bIns="264167" numCol="1" spcCol="1270" anchor="ctr" anchorCtr="0"/>
        <a:lstStyle/>
        <a:p>
          <a:pPr>
            <a:buNone/>
          </a:pPr>
          <a:r>
            <a:rPr lang="tr-TR" sz="2400" kern="1200" dirty="0" err="1">
              <a:solidFill>
                <a:schemeClr val="dk1"/>
              </a:solidFill>
              <a:latin typeface="+mn-lt"/>
              <a:cs typeface="Times New Roman"/>
              <a:sym typeface="Times New Roman"/>
            </a:rPr>
            <a:t>Rekombinant</a:t>
          </a:r>
          <a:r>
            <a:rPr lang="tr-TR" sz="2400" kern="1200" dirty="0">
              <a:solidFill>
                <a:schemeClr val="dk1"/>
              </a:solidFill>
              <a:latin typeface="+mn-lt"/>
              <a:cs typeface="Times New Roman"/>
              <a:sym typeface="Times New Roman"/>
            </a:rPr>
            <a:t> protein üretimi için kullanılan çeşitli araçlar</a:t>
          </a:r>
          <a:endParaRPr lang="en-US" sz="2400" kern="1200" dirty="0">
            <a:latin typeface="+mn-lt"/>
          </a:endParaRPr>
        </a:p>
      </dgm:t>
    </dgm:pt>
    <dgm:pt modelId="{E91FC079-36E6-462D-942D-DC8A74E7628D}" type="parTrans" cxnId="{C6B9D58D-5DB1-4A2F-A8D2-3D56462C15C2}">
      <dgm:prSet/>
      <dgm:spPr/>
      <dgm:t>
        <a:bodyPr/>
        <a:lstStyle/>
        <a:p>
          <a:endParaRPr lang="en-US"/>
        </a:p>
      </dgm:t>
    </dgm:pt>
    <dgm:pt modelId="{58F7D188-AA65-4FB3-9633-FAE596314EDA}" type="sibTrans" cxnId="{C6B9D58D-5DB1-4A2F-A8D2-3D56462C15C2}">
      <dgm:prSet/>
      <dgm:spPr/>
      <dgm:t>
        <a:bodyPr/>
        <a:lstStyle/>
        <a:p>
          <a:endParaRPr lang="en-US"/>
        </a:p>
      </dgm:t>
    </dgm:pt>
    <dgm:pt modelId="{1E0F9D8E-BA99-4CD9-8A21-B3EF6B256984}">
      <dgm:prSet custT="1"/>
      <dgm:spPr/>
      <dgm:t>
        <a:bodyPr/>
        <a:lstStyle/>
        <a:p>
          <a:r>
            <a:rPr lang="tr-TR" sz="2400" dirty="0" err="1">
              <a:sym typeface="Calibri"/>
            </a:rPr>
            <a:t>RPP’nin</a:t>
          </a:r>
          <a:r>
            <a:rPr lang="tr-TR" sz="2400" dirty="0">
              <a:sym typeface="Calibri"/>
            </a:rPr>
            <a:t> temel ilkesi</a:t>
          </a:r>
          <a:endParaRPr lang="en-US" sz="2400" dirty="0"/>
        </a:p>
      </dgm:t>
    </dgm:pt>
    <dgm:pt modelId="{CEAEA971-04C0-4388-A157-9A1B040BC3C2}" type="sibTrans" cxnId="{97BFE0A3-1BBB-4561-BF96-A8AD4AC553F4}">
      <dgm:prSet/>
      <dgm:spPr/>
      <dgm:t>
        <a:bodyPr/>
        <a:lstStyle/>
        <a:p>
          <a:endParaRPr lang="en-US"/>
        </a:p>
      </dgm:t>
    </dgm:pt>
    <dgm:pt modelId="{55A326E7-06C6-4026-B9FD-CB1BD0AD9F53}" type="parTrans" cxnId="{97BFE0A3-1BBB-4561-BF96-A8AD4AC553F4}">
      <dgm:prSet/>
      <dgm:spPr/>
      <dgm:t>
        <a:bodyPr/>
        <a:lstStyle/>
        <a:p>
          <a:endParaRPr lang="en-US"/>
        </a:p>
      </dgm:t>
    </dgm:pt>
    <dgm:pt modelId="{62498256-D6A9-EF42-B5B5-D595AA322FC6}" type="pres">
      <dgm:prSet presAssocID="{341DBA06-6F05-4FC6-AD6C-3FF19041E25B}" presName="Name0" presStyleCnt="0">
        <dgm:presLayoutVars>
          <dgm:dir/>
          <dgm:animLvl val="lvl"/>
          <dgm:resizeHandles val="exact"/>
        </dgm:presLayoutVars>
      </dgm:prSet>
      <dgm:spPr/>
    </dgm:pt>
    <dgm:pt modelId="{210FE58A-C5D6-A841-9CE0-57E165B8735A}" type="pres">
      <dgm:prSet presAssocID="{C94A0319-5CE9-4E71-BB56-84184ABFF813}" presName="linNode" presStyleCnt="0"/>
      <dgm:spPr/>
    </dgm:pt>
    <dgm:pt modelId="{C9CBE89E-5935-6343-A13D-FFD1BFA17121}" type="pres">
      <dgm:prSet presAssocID="{C94A0319-5CE9-4E71-BB56-84184ABFF813}" presName="parentText" presStyleLbl="alignNode1" presStyleIdx="0" presStyleCnt="4">
        <dgm:presLayoutVars>
          <dgm:chMax val="1"/>
          <dgm:bulletEnabled/>
        </dgm:presLayoutVars>
      </dgm:prSet>
      <dgm:spPr/>
    </dgm:pt>
    <dgm:pt modelId="{9D25FA2D-E74A-7D4E-BD1B-371401AD3E0A}" type="pres">
      <dgm:prSet presAssocID="{C94A0319-5CE9-4E71-BB56-84184ABFF813}" presName="descendantText" presStyleLbl="alignAccFollowNode1" presStyleIdx="0" presStyleCnt="4">
        <dgm:presLayoutVars>
          <dgm:bulletEnabled/>
        </dgm:presLayoutVars>
      </dgm:prSet>
      <dgm:spPr/>
    </dgm:pt>
    <dgm:pt modelId="{5522B6F9-829D-EE49-8946-83FF46858742}" type="pres">
      <dgm:prSet presAssocID="{FDD680FF-5897-4FFE-9F57-38A0583DA6D0}" presName="sp" presStyleCnt="0"/>
      <dgm:spPr/>
    </dgm:pt>
    <dgm:pt modelId="{BA4B5ABB-2A98-5C4B-8508-70AFA385A201}" type="pres">
      <dgm:prSet presAssocID="{24319154-443D-4204-A9F1-9C994EA106E2}" presName="linNode" presStyleCnt="0"/>
      <dgm:spPr/>
    </dgm:pt>
    <dgm:pt modelId="{AC510A82-E587-8543-8BFD-28FFCB074CA6}" type="pres">
      <dgm:prSet presAssocID="{24319154-443D-4204-A9F1-9C994EA106E2}" presName="parentText" presStyleLbl="alignNode1" presStyleIdx="1" presStyleCnt="4">
        <dgm:presLayoutVars>
          <dgm:chMax val="1"/>
          <dgm:bulletEnabled/>
        </dgm:presLayoutVars>
      </dgm:prSet>
      <dgm:spPr/>
    </dgm:pt>
    <dgm:pt modelId="{BDC6E74F-B6D4-1846-946F-8F6300378CE0}" type="pres">
      <dgm:prSet presAssocID="{24319154-443D-4204-A9F1-9C994EA106E2}" presName="descendantText" presStyleLbl="alignAccFollowNode1" presStyleIdx="1" presStyleCnt="4">
        <dgm:presLayoutVars>
          <dgm:bulletEnabled/>
        </dgm:presLayoutVars>
      </dgm:prSet>
      <dgm:spPr/>
    </dgm:pt>
    <dgm:pt modelId="{9B104C99-A45C-9F48-8EF9-E6526873CD24}" type="pres">
      <dgm:prSet presAssocID="{634F84B9-F2AE-4791-917F-6DF40D144543}" presName="sp" presStyleCnt="0"/>
      <dgm:spPr/>
    </dgm:pt>
    <dgm:pt modelId="{3242DB2F-9825-604E-A85F-C14E215AE715}" type="pres">
      <dgm:prSet presAssocID="{779E6AC8-8F4B-4118-A0DF-0DE8F1C6E64A}" presName="linNode" presStyleCnt="0"/>
      <dgm:spPr/>
    </dgm:pt>
    <dgm:pt modelId="{C449CAB9-7082-EB41-862B-8ADCC730F640}" type="pres">
      <dgm:prSet presAssocID="{779E6AC8-8F4B-4118-A0DF-0DE8F1C6E64A}" presName="parentText" presStyleLbl="alignNode1" presStyleIdx="2" presStyleCnt="4">
        <dgm:presLayoutVars>
          <dgm:chMax val="1"/>
          <dgm:bulletEnabled/>
        </dgm:presLayoutVars>
      </dgm:prSet>
      <dgm:spPr/>
    </dgm:pt>
    <dgm:pt modelId="{E00A0424-BC3E-E844-AC31-E90C7515775F}" type="pres">
      <dgm:prSet presAssocID="{779E6AC8-8F4B-4118-A0DF-0DE8F1C6E64A}" presName="descendantText" presStyleLbl="alignAccFollowNode1" presStyleIdx="2" presStyleCnt="4">
        <dgm:presLayoutVars>
          <dgm:bulletEnabled/>
        </dgm:presLayoutVars>
      </dgm:prSet>
      <dgm:spPr/>
    </dgm:pt>
    <dgm:pt modelId="{8D9049F2-8AE4-A444-85F6-AED134193076}" type="pres">
      <dgm:prSet presAssocID="{46B7E7FF-7186-449C-875E-A829AFFC0ED8}" presName="sp" presStyleCnt="0"/>
      <dgm:spPr/>
    </dgm:pt>
    <dgm:pt modelId="{C556FA28-CB46-724B-B2A4-D1FDBDE2E56F}" type="pres">
      <dgm:prSet presAssocID="{45D8047F-00FC-4A7F-8159-6B16253BD571}" presName="linNode" presStyleCnt="0"/>
      <dgm:spPr/>
    </dgm:pt>
    <dgm:pt modelId="{C1A4FA53-DEB2-CA4B-8588-D26CA574C737}" type="pres">
      <dgm:prSet presAssocID="{45D8047F-00FC-4A7F-8159-6B16253BD571}" presName="parentText" presStyleLbl="alignNode1" presStyleIdx="3" presStyleCnt="4">
        <dgm:presLayoutVars>
          <dgm:chMax val="1"/>
          <dgm:bulletEnabled/>
        </dgm:presLayoutVars>
      </dgm:prSet>
      <dgm:spPr/>
    </dgm:pt>
    <dgm:pt modelId="{E05D34C4-FFC2-224A-97ED-E0266FF9E4CC}" type="pres">
      <dgm:prSet presAssocID="{45D8047F-00FC-4A7F-8159-6B16253BD571}" presName="descendantText" presStyleLbl="alignAccFollowNode1" presStyleIdx="3" presStyleCnt="4">
        <dgm:presLayoutVars>
          <dgm:bulletEnabled/>
        </dgm:presLayoutVars>
      </dgm:prSet>
      <dgm:spPr>
        <a:xfrm>
          <a:off x="2103120" y="3309300"/>
          <a:ext cx="8412480" cy="1040029"/>
        </a:xfrm>
        <a:prstGeom prst="rect">
          <a:avLst/>
        </a:prstGeom>
      </dgm:spPr>
    </dgm:pt>
  </dgm:ptLst>
  <dgm:cxnLst>
    <dgm:cxn modelId="{6119A100-4F5E-4C73-A40A-94F02C024504}" srcId="{779E6AC8-8F4B-4118-A0DF-0DE8F1C6E64A}" destId="{EEF21A46-2844-4EAD-97DF-3D0C60131CFE}" srcOrd="0" destOrd="0" parTransId="{82690F70-C709-4101-9A6F-32A368F00D32}" sibTransId="{ED9EE954-1664-47C3-A147-70EEA8240136}"/>
    <dgm:cxn modelId="{CD552002-993F-174B-A286-559A33ECC42E}" type="presOf" srcId="{1E0F9D8E-BA99-4CD9-8A21-B3EF6B256984}" destId="{BDC6E74F-B6D4-1846-946F-8F6300378CE0}" srcOrd="0" destOrd="0" presId="urn:microsoft.com/office/officeart/2016/7/layout/VerticalSolidActionList"/>
    <dgm:cxn modelId="{F7DB7A0B-B35E-41CB-BACD-8B61F694290A}" srcId="{C94A0319-5CE9-4E71-BB56-84184ABFF813}" destId="{9B807808-BDF3-455A-A5DC-372BA3E6D898}" srcOrd="0" destOrd="0" parTransId="{1A3165C0-1917-44EF-83C5-4C84F405FC54}" sibTransId="{053576AF-CAB9-46A0-9166-180298D73D21}"/>
    <dgm:cxn modelId="{5FB80A37-FD35-4FFA-9184-9A2C7750FDDF}" srcId="{341DBA06-6F05-4FC6-AD6C-3FF19041E25B}" destId="{779E6AC8-8F4B-4118-A0DF-0DE8F1C6E64A}" srcOrd="2" destOrd="0" parTransId="{08956D65-22AA-4F1E-82B9-9824085ACD24}" sibTransId="{46B7E7FF-7186-449C-875E-A829AFFC0ED8}"/>
    <dgm:cxn modelId="{CF21A961-A022-0444-8EDC-50BFF7F7DEF8}" type="presOf" srcId="{341DBA06-6F05-4FC6-AD6C-3FF19041E25B}" destId="{62498256-D6A9-EF42-B5B5-D595AA322FC6}" srcOrd="0" destOrd="0" presId="urn:microsoft.com/office/officeart/2016/7/layout/VerticalSolidActionList"/>
    <dgm:cxn modelId="{1BD6B268-F7B6-4DB4-9487-45AC7AF888CB}" srcId="{341DBA06-6F05-4FC6-AD6C-3FF19041E25B}" destId="{24319154-443D-4204-A9F1-9C994EA106E2}" srcOrd="1" destOrd="0" parTransId="{98AC99C7-BF6F-4BFD-9B66-097753100D17}" sibTransId="{634F84B9-F2AE-4791-917F-6DF40D144543}"/>
    <dgm:cxn modelId="{65F8D04F-8B9E-6443-80F1-A66DE97089B0}" type="presOf" srcId="{EEF21A46-2844-4EAD-97DF-3D0C60131CFE}" destId="{E00A0424-BC3E-E844-AC31-E90C7515775F}" srcOrd="0" destOrd="0" presId="urn:microsoft.com/office/officeart/2016/7/layout/VerticalSolidActionList"/>
    <dgm:cxn modelId="{5F5E7779-8022-DF49-A4FF-26931087BD42}" type="presOf" srcId="{45D8047F-00FC-4A7F-8159-6B16253BD571}" destId="{C1A4FA53-DEB2-CA4B-8588-D26CA574C737}" srcOrd="0" destOrd="0" presId="urn:microsoft.com/office/officeart/2016/7/layout/VerticalSolidActionList"/>
    <dgm:cxn modelId="{C6B9D58D-5DB1-4A2F-A8D2-3D56462C15C2}" srcId="{45D8047F-00FC-4A7F-8159-6B16253BD571}" destId="{74AB0AEF-81D7-40AF-B4AF-947631EAC6EE}" srcOrd="0" destOrd="0" parTransId="{E91FC079-36E6-462D-942D-DC8A74E7628D}" sibTransId="{58F7D188-AA65-4FB3-9633-FAE596314EDA}"/>
    <dgm:cxn modelId="{97BFE0A3-1BBB-4561-BF96-A8AD4AC553F4}" srcId="{24319154-443D-4204-A9F1-9C994EA106E2}" destId="{1E0F9D8E-BA99-4CD9-8A21-B3EF6B256984}" srcOrd="0" destOrd="0" parTransId="{55A326E7-06C6-4026-B9FD-CB1BD0AD9F53}" sibTransId="{CEAEA971-04C0-4388-A157-9A1B040BC3C2}"/>
    <dgm:cxn modelId="{E543DFA5-BA30-4564-B251-ABA1BAE18F22}" srcId="{341DBA06-6F05-4FC6-AD6C-3FF19041E25B}" destId="{45D8047F-00FC-4A7F-8159-6B16253BD571}" srcOrd="3" destOrd="0" parTransId="{C02AC235-4206-4BB8-8AE7-170FBA674A04}" sibTransId="{CF22305D-7D51-440F-96F8-9124024850FB}"/>
    <dgm:cxn modelId="{BDA53BA8-D365-E44E-A851-FFAB57F5DBA4}" type="presOf" srcId="{C94A0319-5CE9-4E71-BB56-84184ABFF813}" destId="{C9CBE89E-5935-6343-A13D-FFD1BFA17121}" srcOrd="0" destOrd="0" presId="urn:microsoft.com/office/officeart/2016/7/layout/VerticalSolidActionList"/>
    <dgm:cxn modelId="{BB0189B8-5438-4BE7-AA2C-9AD103D2AED1}" srcId="{341DBA06-6F05-4FC6-AD6C-3FF19041E25B}" destId="{C94A0319-5CE9-4E71-BB56-84184ABFF813}" srcOrd="0" destOrd="0" parTransId="{9EFC9C67-629C-44EF-BE6C-A50C9228F3D9}" sibTransId="{FDD680FF-5897-4FFE-9F57-38A0583DA6D0}"/>
    <dgm:cxn modelId="{B5117CBF-FCB7-3D4B-B921-34FA6FC7DD05}" type="presOf" srcId="{9B807808-BDF3-455A-A5DC-372BA3E6D898}" destId="{9D25FA2D-E74A-7D4E-BD1B-371401AD3E0A}" srcOrd="0" destOrd="0" presId="urn:microsoft.com/office/officeart/2016/7/layout/VerticalSolidActionList"/>
    <dgm:cxn modelId="{F69D03C2-2992-9C43-AEB4-F22B5855899D}" type="presOf" srcId="{74AB0AEF-81D7-40AF-B4AF-947631EAC6EE}" destId="{E05D34C4-FFC2-224A-97ED-E0266FF9E4CC}" srcOrd="0" destOrd="0" presId="urn:microsoft.com/office/officeart/2016/7/layout/VerticalSolidActionList"/>
    <dgm:cxn modelId="{971ECFD8-D13F-1C41-AEF1-8551897DDA2C}" type="presOf" srcId="{24319154-443D-4204-A9F1-9C994EA106E2}" destId="{AC510A82-E587-8543-8BFD-28FFCB074CA6}" srcOrd="0" destOrd="0" presId="urn:microsoft.com/office/officeart/2016/7/layout/VerticalSolidActionList"/>
    <dgm:cxn modelId="{88C821F7-AF5B-C047-AF15-16E884F9C1BA}" type="presOf" srcId="{779E6AC8-8F4B-4118-A0DF-0DE8F1C6E64A}" destId="{C449CAB9-7082-EB41-862B-8ADCC730F640}" srcOrd="0" destOrd="0" presId="urn:microsoft.com/office/officeart/2016/7/layout/VerticalSolidActionList"/>
    <dgm:cxn modelId="{A030C3A8-1683-E943-B953-60D7A31EFB3F}" type="presParOf" srcId="{62498256-D6A9-EF42-B5B5-D595AA322FC6}" destId="{210FE58A-C5D6-A841-9CE0-57E165B8735A}" srcOrd="0" destOrd="0" presId="urn:microsoft.com/office/officeart/2016/7/layout/VerticalSolidActionList"/>
    <dgm:cxn modelId="{795E25DE-181C-194E-A7E6-1AA4B678D547}" type="presParOf" srcId="{210FE58A-C5D6-A841-9CE0-57E165B8735A}" destId="{C9CBE89E-5935-6343-A13D-FFD1BFA17121}" srcOrd="0" destOrd="0" presId="urn:microsoft.com/office/officeart/2016/7/layout/VerticalSolidActionList"/>
    <dgm:cxn modelId="{A0412AB1-1DCE-904C-A93F-153552E9C9E8}" type="presParOf" srcId="{210FE58A-C5D6-A841-9CE0-57E165B8735A}" destId="{9D25FA2D-E74A-7D4E-BD1B-371401AD3E0A}" srcOrd="1" destOrd="0" presId="urn:microsoft.com/office/officeart/2016/7/layout/VerticalSolidActionList"/>
    <dgm:cxn modelId="{E24445FF-A641-864C-9659-8690176C9CEE}" type="presParOf" srcId="{62498256-D6A9-EF42-B5B5-D595AA322FC6}" destId="{5522B6F9-829D-EE49-8946-83FF46858742}" srcOrd="1" destOrd="0" presId="urn:microsoft.com/office/officeart/2016/7/layout/VerticalSolidActionList"/>
    <dgm:cxn modelId="{C68F5DE7-AE24-E948-AE29-B809612C373F}" type="presParOf" srcId="{62498256-D6A9-EF42-B5B5-D595AA322FC6}" destId="{BA4B5ABB-2A98-5C4B-8508-70AFA385A201}" srcOrd="2" destOrd="0" presId="urn:microsoft.com/office/officeart/2016/7/layout/VerticalSolidActionList"/>
    <dgm:cxn modelId="{247C2B69-F8F1-A340-81F3-9A1BF9B8267D}" type="presParOf" srcId="{BA4B5ABB-2A98-5C4B-8508-70AFA385A201}" destId="{AC510A82-E587-8543-8BFD-28FFCB074CA6}" srcOrd="0" destOrd="0" presId="urn:microsoft.com/office/officeart/2016/7/layout/VerticalSolidActionList"/>
    <dgm:cxn modelId="{76CE20A4-551C-F34E-8072-135E602909AD}" type="presParOf" srcId="{BA4B5ABB-2A98-5C4B-8508-70AFA385A201}" destId="{BDC6E74F-B6D4-1846-946F-8F6300378CE0}" srcOrd="1" destOrd="0" presId="urn:microsoft.com/office/officeart/2016/7/layout/VerticalSolidActionList"/>
    <dgm:cxn modelId="{26FD68DD-4359-9145-A686-127115A91EF1}" type="presParOf" srcId="{62498256-D6A9-EF42-B5B5-D595AA322FC6}" destId="{9B104C99-A45C-9F48-8EF9-E6526873CD24}" srcOrd="3" destOrd="0" presId="urn:microsoft.com/office/officeart/2016/7/layout/VerticalSolidActionList"/>
    <dgm:cxn modelId="{35C721C9-DEBF-0649-90C0-824334AE5FBF}" type="presParOf" srcId="{62498256-D6A9-EF42-B5B5-D595AA322FC6}" destId="{3242DB2F-9825-604E-A85F-C14E215AE715}" srcOrd="4" destOrd="0" presId="urn:microsoft.com/office/officeart/2016/7/layout/VerticalSolidActionList"/>
    <dgm:cxn modelId="{43066BED-83DD-DA47-B20F-959C590C7DE9}" type="presParOf" srcId="{3242DB2F-9825-604E-A85F-C14E215AE715}" destId="{C449CAB9-7082-EB41-862B-8ADCC730F640}" srcOrd="0" destOrd="0" presId="urn:microsoft.com/office/officeart/2016/7/layout/VerticalSolidActionList"/>
    <dgm:cxn modelId="{B4B778DE-4898-D542-B724-78B27A972A2F}" type="presParOf" srcId="{3242DB2F-9825-604E-A85F-C14E215AE715}" destId="{E00A0424-BC3E-E844-AC31-E90C7515775F}" srcOrd="1" destOrd="0" presId="urn:microsoft.com/office/officeart/2016/7/layout/VerticalSolidActionList"/>
    <dgm:cxn modelId="{B6768781-AA8C-1B4B-8485-E6F47CC33AC5}" type="presParOf" srcId="{62498256-D6A9-EF42-B5B5-D595AA322FC6}" destId="{8D9049F2-8AE4-A444-85F6-AED134193076}" srcOrd="5" destOrd="0" presId="urn:microsoft.com/office/officeart/2016/7/layout/VerticalSolidActionList"/>
    <dgm:cxn modelId="{4BCA61BC-E903-8D44-B3E4-B5F0138C20C9}" type="presParOf" srcId="{62498256-D6A9-EF42-B5B5-D595AA322FC6}" destId="{C556FA28-CB46-724B-B2A4-D1FDBDE2E56F}" srcOrd="6" destOrd="0" presId="urn:microsoft.com/office/officeart/2016/7/layout/VerticalSolidActionList"/>
    <dgm:cxn modelId="{C0DD3DBF-3086-CC4C-A7E6-0C59DC48ACA7}" type="presParOf" srcId="{C556FA28-CB46-724B-B2A4-D1FDBDE2E56F}" destId="{C1A4FA53-DEB2-CA4B-8588-D26CA574C737}" srcOrd="0" destOrd="0" presId="urn:microsoft.com/office/officeart/2016/7/layout/VerticalSolidActionList"/>
    <dgm:cxn modelId="{4EF3F619-E14A-2C43-B3D2-EE92392593FE}" type="presParOf" srcId="{C556FA28-CB46-724B-B2A4-D1FDBDE2E56F}" destId="{E05D34C4-FFC2-224A-97ED-E0266FF9E4CC}"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F14F22-AC6A-7B41-96FB-ADE3ADF98EA3}" type="doc">
      <dgm:prSet loTypeId="urn:microsoft.com/office/officeart/2005/8/layout/radial3" loCatId="" qsTypeId="urn:microsoft.com/office/officeart/2005/8/quickstyle/simple2" qsCatId="simple" csTypeId="urn:microsoft.com/office/officeart/2005/8/colors/colorful1" csCatId="colorful" phldr="1"/>
      <dgm:spPr/>
      <dgm:t>
        <a:bodyPr/>
        <a:lstStyle/>
        <a:p>
          <a:endParaRPr lang="en-GB"/>
        </a:p>
      </dgm:t>
    </dgm:pt>
    <dgm:pt modelId="{415A0A35-EFAB-A94B-B7D6-48319329B974}">
      <dgm:prSet phldrT="[Text]"/>
      <dgm:spPr/>
      <dgm:t>
        <a:bodyPr/>
        <a:lstStyle/>
        <a:p>
          <a:pPr>
            <a:buNone/>
          </a:pPr>
          <a:r>
            <a:rPr lang="tr-TR" b="1" dirty="0">
              <a:latin typeface="+mn-lt"/>
              <a:cs typeface="Times New Roman"/>
              <a:sym typeface="Times New Roman"/>
            </a:rPr>
            <a:t>RPP</a:t>
          </a:r>
          <a:endParaRPr lang="en-GB" dirty="0">
            <a:latin typeface="+mn-lt"/>
          </a:endParaRPr>
        </a:p>
      </dgm:t>
    </dgm:pt>
    <dgm:pt modelId="{A7C45555-D5DA-E94C-9CBF-70A9D65B4847}" type="parTrans" cxnId="{8B075A24-ED75-1143-88BF-A4413CFD0AB6}">
      <dgm:prSet/>
      <dgm:spPr/>
      <dgm:t>
        <a:bodyPr/>
        <a:lstStyle/>
        <a:p>
          <a:endParaRPr lang="en-GB"/>
        </a:p>
      </dgm:t>
    </dgm:pt>
    <dgm:pt modelId="{49A3F3CB-7310-3140-9BC2-FE368F0F12D0}" type="sibTrans" cxnId="{8B075A24-ED75-1143-88BF-A4413CFD0AB6}">
      <dgm:prSet/>
      <dgm:spPr/>
      <dgm:t>
        <a:bodyPr/>
        <a:lstStyle/>
        <a:p>
          <a:endParaRPr lang="en-GB"/>
        </a:p>
      </dgm:t>
    </dgm:pt>
    <dgm:pt modelId="{6CCDAE77-02A7-6F41-9322-DD7667715BEE}">
      <dgm:prSet phldrT="[Text]" custT="1"/>
      <dgm:spPr/>
      <dgm:t>
        <a:bodyPr/>
        <a:lstStyle/>
        <a:p>
          <a:r>
            <a:rPr lang="tr-TR" sz="1800" b="1" dirty="0">
              <a:latin typeface="+mn-lt"/>
            </a:rPr>
            <a:t>İlaçlar</a:t>
          </a:r>
          <a:endParaRPr lang="en-GB" sz="1500" b="1" dirty="0">
            <a:latin typeface="+mn-lt"/>
          </a:endParaRPr>
        </a:p>
      </dgm:t>
    </dgm:pt>
    <dgm:pt modelId="{189F1756-51A6-7F43-B656-8AC4B58E478C}" type="parTrans" cxnId="{69EA3064-644C-D44D-A649-BE3DA8C36C95}">
      <dgm:prSet/>
      <dgm:spPr/>
      <dgm:t>
        <a:bodyPr/>
        <a:lstStyle/>
        <a:p>
          <a:endParaRPr lang="en-GB"/>
        </a:p>
      </dgm:t>
    </dgm:pt>
    <dgm:pt modelId="{DB819FD1-0F55-144C-A232-B8694CB5B9D9}" type="sibTrans" cxnId="{69EA3064-644C-D44D-A649-BE3DA8C36C95}">
      <dgm:prSet/>
      <dgm:spPr/>
      <dgm:t>
        <a:bodyPr/>
        <a:lstStyle/>
        <a:p>
          <a:endParaRPr lang="en-GB"/>
        </a:p>
      </dgm:t>
    </dgm:pt>
    <dgm:pt modelId="{DB83AC09-20C8-2748-A6B1-48F0B82D7292}">
      <dgm:prSet phldrT="[Text]" custT="1"/>
      <dgm:spPr/>
      <dgm:t>
        <a:bodyPr/>
        <a:lstStyle/>
        <a:p>
          <a:r>
            <a:rPr lang="tr-TR" sz="1800" b="1" dirty="0">
              <a:latin typeface="+mn-lt"/>
            </a:rPr>
            <a:t>Tanı testleri</a:t>
          </a:r>
          <a:endParaRPr lang="en-GB" sz="1800" b="1" dirty="0">
            <a:latin typeface="+mn-lt"/>
          </a:endParaRPr>
        </a:p>
      </dgm:t>
    </dgm:pt>
    <dgm:pt modelId="{0CAC0897-9906-F64B-9BA2-AA03078E9113}" type="parTrans" cxnId="{2971B656-304D-8943-81A5-B565EE868021}">
      <dgm:prSet/>
      <dgm:spPr/>
      <dgm:t>
        <a:bodyPr/>
        <a:lstStyle/>
        <a:p>
          <a:endParaRPr lang="en-GB"/>
        </a:p>
      </dgm:t>
    </dgm:pt>
    <dgm:pt modelId="{3C3224CE-71C7-3A4A-9235-9A73B17E14FD}" type="sibTrans" cxnId="{2971B656-304D-8943-81A5-B565EE868021}">
      <dgm:prSet/>
      <dgm:spPr/>
      <dgm:t>
        <a:bodyPr/>
        <a:lstStyle/>
        <a:p>
          <a:endParaRPr lang="en-GB"/>
        </a:p>
      </dgm:t>
    </dgm:pt>
    <dgm:pt modelId="{0C54DBEA-43EF-7E43-BFD4-BC3554D51889}">
      <dgm:prSet phldrT="[Text]" custT="1"/>
      <dgm:spPr/>
      <dgm:t>
        <a:bodyPr/>
        <a:lstStyle/>
        <a:p>
          <a:r>
            <a:rPr lang="tr-TR" sz="1800" b="1" dirty="0">
              <a:latin typeface="+mn-lt"/>
            </a:rPr>
            <a:t>Gıda </a:t>
          </a:r>
          <a:r>
            <a:rPr lang="tr-TR" sz="1400" b="1" dirty="0">
              <a:latin typeface="+mn-lt"/>
            </a:rPr>
            <a:t>endüstrisi</a:t>
          </a:r>
          <a:endParaRPr lang="en-GB" sz="1800" b="1" dirty="0">
            <a:latin typeface="+mn-lt"/>
          </a:endParaRPr>
        </a:p>
      </dgm:t>
    </dgm:pt>
    <dgm:pt modelId="{A688D7E8-1450-5E40-9D4B-E9E064DA62F2}" type="parTrans" cxnId="{AAFA66FA-C7CF-5941-A83E-2F7387C0F647}">
      <dgm:prSet/>
      <dgm:spPr/>
      <dgm:t>
        <a:bodyPr/>
        <a:lstStyle/>
        <a:p>
          <a:endParaRPr lang="en-GB"/>
        </a:p>
      </dgm:t>
    </dgm:pt>
    <dgm:pt modelId="{028DC5D2-53FE-704F-BF29-35E87C916950}" type="sibTrans" cxnId="{AAFA66FA-C7CF-5941-A83E-2F7387C0F647}">
      <dgm:prSet/>
      <dgm:spPr/>
      <dgm:t>
        <a:bodyPr/>
        <a:lstStyle/>
        <a:p>
          <a:endParaRPr lang="en-GB"/>
        </a:p>
      </dgm:t>
    </dgm:pt>
    <dgm:pt modelId="{B111E24E-967A-7847-8F01-F0E1D3C6A8D2}">
      <dgm:prSet phldrT="[Text]" custT="1"/>
      <dgm:spPr/>
      <dgm:t>
        <a:bodyPr/>
        <a:lstStyle/>
        <a:p>
          <a:r>
            <a:rPr lang="tr-TR" sz="1600" b="1" dirty="0" err="1">
              <a:latin typeface="+mn-lt"/>
            </a:rPr>
            <a:t>Biyo</a:t>
          </a:r>
          <a:r>
            <a:rPr lang="tr-TR" sz="1600" b="1" dirty="0">
              <a:latin typeface="+mn-lt"/>
            </a:rPr>
            <a:t> </a:t>
          </a:r>
          <a:r>
            <a:rPr lang="tr-TR" sz="1600" b="1" dirty="0" err="1">
              <a:latin typeface="+mn-lt"/>
            </a:rPr>
            <a:t>remediasyon</a:t>
          </a:r>
          <a:endParaRPr lang="en-GB" sz="1600" b="1" dirty="0">
            <a:latin typeface="+mn-lt"/>
          </a:endParaRPr>
        </a:p>
      </dgm:t>
    </dgm:pt>
    <dgm:pt modelId="{6163DCDB-F5BB-6044-A023-A374C83D8760}" type="parTrans" cxnId="{C369488D-ED20-AD46-BA6D-F6BAD4B7957B}">
      <dgm:prSet/>
      <dgm:spPr/>
      <dgm:t>
        <a:bodyPr/>
        <a:lstStyle/>
        <a:p>
          <a:endParaRPr lang="en-GB"/>
        </a:p>
      </dgm:t>
    </dgm:pt>
    <dgm:pt modelId="{FBFEBBA7-3EC1-DF4A-95A3-5A5A027CD0D3}" type="sibTrans" cxnId="{C369488D-ED20-AD46-BA6D-F6BAD4B7957B}">
      <dgm:prSet/>
      <dgm:spPr/>
      <dgm:t>
        <a:bodyPr/>
        <a:lstStyle/>
        <a:p>
          <a:endParaRPr lang="en-GB"/>
        </a:p>
      </dgm:t>
    </dgm:pt>
    <dgm:pt modelId="{61BECA08-84DE-B740-A065-CC312FD83912}">
      <dgm:prSet phldrT="[Text]" custT="1"/>
      <dgm:spPr/>
      <dgm:t>
        <a:bodyPr/>
        <a:lstStyle/>
        <a:p>
          <a:r>
            <a:rPr lang="tr-TR" sz="1800" b="1" dirty="0" err="1">
              <a:latin typeface="+mn-lt"/>
            </a:rPr>
            <a:t>Stabilite</a:t>
          </a:r>
          <a:endParaRPr lang="en-GB" sz="1800" b="1" dirty="0">
            <a:latin typeface="+mn-lt"/>
          </a:endParaRPr>
        </a:p>
      </dgm:t>
    </dgm:pt>
    <dgm:pt modelId="{61B0187B-6F43-044C-9BD8-60A8BA4BB316}" type="parTrans" cxnId="{FEBF7496-A570-5043-8FBD-21C4C59D1FA8}">
      <dgm:prSet/>
      <dgm:spPr/>
      <dgm:t>
        <a:bodyPr/>
        <a:lstStyle/>
        <a:p>
          <a:endParaRPr lang="en-GB"/>
        </a:p>
      </dgm:t>
    </dgm:pt>
    <dgm:pt modelId="{69B5CFD5-4D8F-F54B-AB41-6CF3CBC4BE2C}" type="sibTrans" cxnId="{FEBF7496-A570-5043-8FBD-21C4C59D1FA8}">
      <dgm:prSet/>
      <dgm:spPr/>
      <dgm:t>
        <a:bodyPr/>
        <a:lstStyle/>
        <a:p>
          <a:endParaRPr lang="en-GB"/>
        </a:p>
      </dgm:t>
    </dgm:pt>
    <dgm:pt modelId="{5858A87B-4F3D-384F-B776-849AB7D4741E}" type="pres">
      <dgm:prSet presAssocID="{33F14F22-AC6A-7B41-96FB-ADE3ADF98EA3}" presName="composite" presStyleCnt="0">
        <dgm:presLayoutVars>
          <dgm:chMax val="1"/>
          <dgm:dir/>
          <dgm:resizeHandles val="exact"/>
        </dgm:presLayoutVars>
      </dgm:prSet>
      <dgm:spPr/>
    </dgm:pt>
    <dgm:pt modelId="{D17F4E75-4ECF-864F-843E-D2B9407DE457}" type="pres">
      <dgm:prSet presAssocID="{33F14F22-AC6A-7B41-96FB-ADE3ADF98EA3}" presName="radial" presStyleCnt="0">
        <dgm:presLayoutVars>
          <dgm:animLvl val="ctr"/>
        </dgm:presLayoutVars>
      </dgm:prSet>
      <dgm:spPr/>
    </dgm:pt>
    <dgm:pt modelId="{53B12975-473B-F94A-975F-5E237C4029A9}" type="pres">
      <dgm:prSet presAssocID="{415A0A35-EFAB-A94B-B7D6-48319329B974}" presName="centerShape" presStyleLbl="vennNode1" presStyleIdx="0" presStyleCnt="6" custLinFactNeighborX="54089"/>
      <dgm:spPr/>
    </dgm:pt>
    <dgm:pt modelId="{9F910B33-C779-5249-AC04-31A6927EE05E}" type="pres">
      <dgm:prSet presAssocID="{6CCDAE77-02A7-6F41-9322-DD7667715BEE}" presName="node" presStyleLbl="vennNode1" presStyleIdx="1" presStyleCnt="6" custRadScaleRad="147320" custRadScaleInc="65625">
        <dgm:presLayoutVars>
          <dgm:bulletEnabled val="1"/>
        </dgm:presLayoutVars>
      </dgm:prSet>
      <dgm:spPr/>
    </dgm:pt>
    <dgm:pt modelId="{704ABB88-AB0D-684F-B5F3-377A03FA4141}" type="pres">
      <dgm:prSet presAssocID="{DB83AC09-20C8-2748-A6B1-48F0B82D7292}" presName="node" presStyleLbl="vennNode1" presStyleIdx="2" presStyleCnt="6" custRadScaleRad="205623" custRadScaleInc="12998">
        <dgm:presLayoutVars>
          <dgm:bulletEnabled val="1"/>
        </dgm:presLayoutVars>
      </dgm:prSet>
      <dgm:spPr/>
    </dgm:pt>
    <dgm:pt modelId="{7A32D495-1729-7948-A91F-904B445A0F2F}" type="pres">
      <dgm:prSet presAssocID="{0C54DBEA-43EF-7E43-BFD4-BC3554D51889}" presName="node" presStyleLbl="vennNode1" presStyleIdx="3" presStyleCnt="6" custRadScaleRad="185527" custRadScaleInc="-39094">
        <dgm:presLayoutVars>
          <dgm:bulletEnabled val="1"/>
        </dgm:presLayoutVars>
      </dgm:prSet>
      <dgm:spPr/>
    </dgm:pt>
    <dgm:pt modelId="{708E0DDC-1926-664A-8FB6-33B95F47352C}" type="pres">
      <dgm:prSet presAssocID="{B111E24E-967A-7847-8F01-F0E1D3C6A8D2}" presName="node" presStyleLbl="vennNode1" presStyleIdx="4" presStyleCnt="6" custRadScaleRad="94791" custRadScaleInc="-93626">
        <dgm:presLayoutVars>
          <dgm:bulletEnabled val="1"/>
        </dgm:presLayoutVars>
      </dgm:prSet>
      <dgm:spPr/>
    </dgm:pt>
    <dgm:pt modelId="{D199B1A4-1B13-8F45-B5FF-13612583F1DA}" type="pres">
      <dgm:prSet presAssocID="{61BECA08-84DE-B740-A065-CC312FD83912}" presName="node" presStyleLbl="vennNode1" presStyleIdx="5" presStyleCnt="6" custRadScaleRad="33552" custRadScaleInc="131851">
        <dgm:presLayoutVars>
          <dgm:bulletEnabled val="1"/>
        </dgm:presLayoutVars>
      </dgm:prSet>
      <dgm:spPr/>
    </dgm:pt>
  </dgm:ptLst>
  <dgm:cxnLst>
    <dgm:cxn modelId="{8B075A24-ED75-1143-88BF-A4413CFD0AB6}" srcId="{33F14F22-AC6A-7B41-96FB-ADE3ADF98EA3}" destId="{415A0A35-EFAB-A94B-B7D6-48319329B974}" srcOrd="0" destOrd="0" parTransId="{A7C45555-D5DA-E94C-9CBF-70A9D65B4847}" sibTransId="{49A3F3CB-7310-3140-9BC2-FE368F0F12D0}"/>
    <dgm:cxn modelId="{84F4905E-8569-2644-ACA5-F29E4BC73F3A}" type="presOf" srcId="{61BECA08-84DE-B740-A065-CC312FD83912}" destId="{D199B1A4-1B13-8F45-B5FF-13612583F1DA}" srcOrd="0" destOrd="0" presId="urn:microsoft.com/office/officeart/2005/8/layout/radial3"/>
    <dgm:cxn modelId="{69EA3064-644C-D44D-A649-BE3DA8C36C95}" srcId="{415A0A35-EFAB-A94B-B7D6-48319329B974}" destId="{6CCDAE77-02A7-6F41-9322-DD7667715BEE}" srcOrd="0" destOrd="0" parTransId="{189F1756-51A6-7F43-B656-8AC4B58E478C}" sibTransId="{DB819FD1-0F55-144C-A232-B8694CB5B9D9}"/>
    <dgm:cxn modelId="{2971B656-304D-8943-81A5-B565EE868021}" srcId="{415A0A35-EFAB-A94B-B7D6-48319329B974}" destId="{DB83AC09-20C8-2748-A6B1-48F0B82D7292}" srcOrd="1" destOrd="0" parTransId="{0CAC0897-9906-F64B-9BA2-AA03078E9113}" sibTransId="{3C3224CE-71C7-3A4A-9235-9A73B17E14FD}"/>
    <dgm:cxn modelId="{C369488D-ED20-AD46-BA6D-F6BAD4B7957B}" srcId="{415A0A35-EFAB-A94B-B7D6-48319329B974}" destId="{B111E24E-967A-7847-8F01-F0E1D3C6A8D2}" srcOrd="3" destOrd="0" parTransId="{6163DCDB-F5BB-6044-A023-A374C83D8760}" sibTransId="{FBFEBBA7-3EC1-DF4A-95A3-5A5A027CD0D3}"/>
    <dgm:cxn modelId="{FEBF7496-A570-5043-8FBD-21C4C59D1FA8}" srcId="{415A0A35-EFAB-A94B-B7D6-48319329B974}" destId="{61BECA08-84DE-B740-A065-CC312FD83912}" srcOrd="4" destOrd="0" parTransId="{61B0187B-6F43-044C-9BD8-60A8BA4BB316}" sibTransId="{69B5CFD5-4D8F-F54B-AB41-6CF3CBC4BE2C}"/>
    <dgm:cxn modelId="{CC9A849D-51E1-3F4F-990D-A7E1982132DE}" type="presOf" srcId="{415A0A35-EFAB-A94B-B7D6-48319329B974}" destId="{53B12975-473B-F94A-975F-5E237C4029A9}" srcOrd="0" destOrd="0" presId="urn:microsoft.com/office/officeart/2005/8/layout/radial3"/>
    <dgm:cxn modelId="{4EF5D7B9-6DF1-2C48-AD31-D1F920B27ECF}" type="presOf" srcId="{6CCDAE77-02A7-6F41-9322-DD7667715BEE}" destId="{9F910B33-C779-5249-AC04-31A6927EE05E}" srcOrd="0" destOrd="0" presId="urn:microsoft.com/office/officeart/2005/8/layout/radial3"/>
    <dgm:cxn modelId="{71EA0FC1-259D-264D-97C6-31B5E658442B}" type="presOf" srcId="{DB83AC09-20C8-2748-A6B1-48F0B82D7292}" destId="{704ABB88-AB0D-684F-B5F3-377A03FA4141}" srcOrd="0" destOrd="0" presId="urn:microsoft.com/office/officeart/2005/8/layout/radial3"/>
    <dgm:cxn modelId="{8357C2C4-5B67-8942-BA7C-0D2AFBBABB49}" type="presOf" srcId="{33F14F22-AC6A-7B41-96FB-ADE3ADF98EA3}" destId="{5858A87B-4F3D-384F-B776-849AB7D4741E}" srcOrd="0" destOrd="0" presId="urn:microsoft.com/office/officeart/2005/8/layout/radial3"/>
    <dgm:cxn modelId="{B37022CB-0688-3944-B82F-C14D85D23712}" type="presOf" srcId="{0C54DBEA-43EF-7E43-BFD4-BC3554D51889}" destId="{7A32D495-1729-7948-A91F-904B445A0F2F}" srcOrd="0" destOrd="0" presId="urn:microsoft.com/office/officeart/2005/8/layout/radial3"/>
    <dgm:cxn modelId="{AC074CEB-B12B-D949-A682-973DA782CFCE}" type="presOf" srcId="{B111E24E-967A-7847-8F01-F0E1D3C6A8D2}" destId="{708E0DDC-1926-664A-8FB6-33B95F47352C}" srcOrd="0" destOrd="0" presId="urn:microsoft.com/office/officeart/2005/8/layout/radial3"/>
    <dgm:cxn modelId="{AAFA66FA-C7CF-5941-A83E-2F7387C0F647}" srcId="{415A0A35-EFAB-A94B-B7D6-48319329B974}" destId="{0C54DBEA-43EF-7E43-BFD4-BC3554D51889}" srcOrd="2" destOrd="0" parTransId="{A688D7E8-1450-5E40-9D4B-E9E064DA62F2}" sibTransId="{028DC5D2-53FE-704F-BF29-35E87C916950}"/>
    <dgm:cxn modelId="{1BCC45FC-91F5-404E-BB89-1F340D3F9608}" type="presParOf" srcId="{5858A87B-4F3D-384F-B776-849AB7D4741E}" destId="{D17F4E75-4ECF-864F-843E-D2B9407DE457}" srcOrd="0" destOrd="0" presId="urn:microsoft.com/office/officeart/2005/8/layout/radial3"/>
    <dgm:cxn modelId="{A2DF5205-3047-464E-B26B-2B0AED4F8FAD}" type="presParOf" srcId="{D17F4E75-4ECF-864F-843E-D2B9407DE457}" destId="{53B12975-473B-F94A-975F-5E237C4029A9}" srcOrd="0" destOrd="0" presId="urn:microsoft.com/office/officeart/2005/8/layout/radial3"/>
    <dgm:cxn modelId="{2B95BC87-90FC-EC45-81FE-1452A8A8FC02}" type="presParOf" srcId="{D17F4E75-4ECF-864F-843E-D2B9407DE457}" destId="{9F910B33-C779-5249-AC04-31A6927EE05E}" srcOrd="1" destOrd="0" presId="urn:microsoft.com/office/officeart/2005/8/layout/radial3"/>
    <dgm:cxn modelId="{A2D96BBD-5B13-1D4D-B7D8-A2D19469684A}" type="presParOf" srcId="{D17F4E75-4ECF-864F-843E-D2B9407DE457}" destId="{704ABB88-AB0D-684F-B5F3-377A03FA4141}" srcOrd="2" destOrd="0" presId="urn:microsoft.com/office/officeart/2005/8/layout/radial3"/>
    <dgm:cxn modelId="{9C2993B8-3C8E-C54A-9904-482C146220F6}" type="presParOf" srcId="{D17F4E75-4ECF-864F-843E-D2B9407DE457}" destId="{7A32D495-1729-7948-A91F-904B445A0F2F}" srcOrd="3" destOrd="0" presId="urn:microsoft.com/office/officeart/2005/8/layout/radial3"/>
    <dgm:cxn modelId="{38C928A2-2814-C24D-97D6-C60D689ACF67}" type="presParOf" srcId="{D17F4E75-4ECF-864F-843E-D2B9407DE457}" destId="{708E0DDC-1926-664A-8FB6-33B95F47352C}" srcOrd="4" destOrd="0" presId="urn:microsoft.com/office/officeart/2005/8/layout/radial3"/>
    <dgm:cxn modelId="{20F67768-B3A3-B141-B0E3-11E26C3A57E2}" type="presParOf" srcId="{D17F4E75-4ECF-864F-843E-D2B9407DE457}" destId="{D199B1A4-1B13-8F45-B5FF-13612583F1DA}"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F1E7AC-8776-7D43-BCA7-11B447EF242D}" type="doc">
      <dgm:prSet loTypeId="urn:microsoft.com/office/officeart/2005/8/layout/cycle2" loCatId="" qsTypeId="urn:microsoft.com/office/officeart/2005/8/quickstyle/simple1" qsCatId="simple" csTypeId="urn:microsoft.com/office/officeart/2005/8/colors/colorful1" csCatId="colorful" phldr="1"/>
      <dgm:spPr/>
      <dgm:t>
        <a:bodyPr/>
        <a:lstStyle/>
        <a:p>
          <a:endParaRPr lang="en-GB"/>
        </a:p>
      </dgm:t>
    </dgm:pt>
    <dgm:pt modelId="{EEF4A0A9-EF3A-3342-BE1E-7BF7B21F817F}">
      <dgm:prSet phldrT="[Text]" custT="1"/>
      <dgm:spPr/>
      <dgm:t>
        <a:bodyPr/>
        <a:lstStyle/>
        <a:p>
          <a:r>
            <a:rPr lang="en-GB" sz="1800" b="1" dirty="0"/>
            <a:t>Media</a:t>
          </a:r>
        </a:p>
      </dgm:t>
    </dgm:pt>
    <dgm:pt modelId="{E756DD2B-9C0F-4F45-8A24-FE354564F319}" type="parTrans" cxnId="{C3C30512-77A7-8640-B034-41B3311F5671}">
      <dgm:prSet/>
      <dgm:spPr/>
      <dgm:t>
        <a:bodyPr/>
        <a:lstStyle/>
        <a:p>
          <a:endParaRPr lang="en-GB"/>
        </a:p>
      </dgm:t>
    </dgm:pt>
    <dgm:pt modelId="{C9F19194-5E9A-EF4F-AD83-26C8EB604AB9}" type="sibTrans" cxnId="{C3C30512-77A7-8640-B034-41B3311F5671}">
      <dgm:prSet/>
      <dgm:spPr/>
      <dgm:t>
        <a:bodyPr/>
        <a:lstStyle/>
        <a:p>
          <a:endParaRPr lang="en-GB"/>
        </a:p>
      </dgm:t>
    </dgm:pt>
    <dgm:pt modelId="{BCA2752E-0D41-DF40-B705-0040FD467AF4}">
      <dgm:prSet phldrT="[Text]" custT="1"/>
      <dgm:spPr/>
      <dgm:t>
        <a:bodyPr/>
        <a:lstStyle/>
        <a:p>
          <a:r>
            <a:rPr lang="tr-TR" sz="1800" b="1" dirty="0"/>
            <a:t>Üretim koşulları</a:t>
          </a:r>
          <a:endParaRPr lang="en-GB" sz="1800" b="1" dirty="0"/>
        </a:p>
      </dgm:t>
    </dgm:pt>
    <dgm:pt modelId="{E9D985EB-0AC0-F64B-B8A3-87D024BE6A08}" type="parTrans" cxnId="{24337E09-838A-8841-ABD9-2B7DDD862198}">
      <dgm:prSet/>
      <dgm:spPr/>
      <dgm:t>
        <a:bodyPr/>
        <a:lstStyle/>
        <a:p>
          <a:endParaRPr lang="en-GB"/>
        </a:p>
      </dgm:t>
    </dgm:pt>
    <dgm:pt modelId="{4BC413EB-33D0-FC49-AF0A-0DDE70E9D164}" type="sibTrans" cxnId="{24337E09-838A-8841-ABD9-2B7DDD862198}">
      <dgm:prSet/>
      <dgm:spPr/>
      <dgm:t>
        <a:bodyPr/>
        <a:lstStyle/>
        <a:p>
          <a:endParaRPr lang="en-GB"/>
        </a:p>
      </dgm:t>
    </dgm:pt>
    <dgm:pt modelId="{482FC4F3-4F2A-9943-A10C-21C3482FA80C}">
      <dgm:prSet phldrT="[Text]" custT="1"/>
      <dgm:spPr/>
      <dgm:t>
        <a:bodyPr/>
        <a:lstStyle/>
        <a:p>
          <a:r>
            <a:rPr lang="tr-TR" sz="1800" b="1" dirty="0"/>
            <a:t>Ölçek Büyütme</a:t>
          </a:r>
          <a:endParaRPr lang="en-GB" sz="1800" b="1" dirty="0"/>
        </a:p>
      </dgm:t>
    </dgm:pt>
    <dgm:pt modelId="{72BC1A3D-0E38-354D-90A7-88B34AAFF446}" type="parTrans" cxnId="{5D37DA80-F21F-5A49-83E8-C409B0F735A4}">
      <dgm:prSet/>
      <dgm:spPr/>
      <dgm:t>
        <a:bodyPr/>
        <a:lstStyle/>
        <a:p>
          <a:endParaRPr lang="en-GB"/>
        </a:p>
      </dgm:t>
    </dgm:pt>
    <dgm:pt modelId="{B895EC6A-D5B8-614B-891C-A126600DCF5D}" type="sibTrans" cxnId="{5D37DA80-F21F-5A49-83E8-C409B0F735A4}">
      <dgm:prSet/>
      <dgm:spPr/>
      <dgm:t>
        <a:bodyPr/>
        <a:lstStyle/>
        <a:p>
          <a:endParaRPr lang="en-GB"/>
        </a:p>
      </dgm:t>
    </dgm:pt>
    <dgm:pt modelId="{D7830609-802A-D54A-B8E5-D064AD528B9B}">
      <dgm:prSet phldrT="[Text]" custT="1"/>
      <dgm:spPr/>
      <dgm:t>
        <a:bodyPr/>
        <a:lstStyle/>
        <a:p>
          <a:r>
            <a:rPr lang="en-GB" sz="1400" b="1" dirty="0" err="1"/>
            <a:t>İnokulasyon</a:t>
          </a:r>
          <a:endParaRPr lang="en-GB" sz="1200" b="1" dirty="0"/>
        </a:p>
      </dgm:t>
    </dgm:pt>
    <dgm:pt modelId="{7517206F-C546-1248-A4CB-75363E078E16}" type="parTrans" cxnId="{89AB2CE2-7A70-9D40-95D1-E07CBDB18173}">
      <dgm:prSet/>
      <dgm:spPr/>
      <dgm:t>
        <a:bodyPr/>
        <a:lstStyle/>
        <a:p>
          <a:endParaRPr lang="en-GB"/>
        </a:p>
      </dgm:t>
    </dgm:pt>
    <dgm:pt modelId="{6F33F3F4-B5B7-A746-9B82-FB23EFA3A3C1}" type="sibTrans" cxnId="{89AB2CE2-7A70-9D40-95D1-E07CBDB18173}">
      <dgm:prSet/>
      <dgm:spPr/>
      <dgm:t>
        <a:bodyPr/>
        <a:lstStyle/>
        <a:p>
          <a:endParaRPr lang="en-GB"/>
        </a:p>
      </dgm:t>
    </dgm:pt>
    <dgm:pt modelId="{55F2CFCE-5203-5947-A2B6-641395AB2D40}" type="pres">
      <dgm:prSet presAssocID="{C0F1E7AC-8776-7D43-BCA7-11B447EF242D}" presName="cycle" presStyleCnt="0">
        <dgm:presLayoutVars>
          <dgm:dir/>
          <dgm:resizeHandles val="exact"/>
        </dgm:presLayoutVars>
      </dgm:prSet>
      <dgm:spPr/>
    </dgm:pt>
    <dgm:pt modelId="{055554E0-87A0-FE44-ABEC-EAF2ACF552C8}" type="pres">
      <dgm:prSet presAssocID="{EEF4A0A9-EF3A-3342-BE1E-7BF7B21F817F}" presName="node" presStyleLbl="node1" presStyleIdx="0" presStyleCnt="4">
        <dgm:presLayoutVars>
          <dgm:bulletEnabled val="1"/>
        </dgm:presLayoutVars>
      </dgm:prSet>
      <dgm:spPr/>
    </dgm:pt>
    <dgm:pt modelId="{A7FAB194-2743-2D40-BC3E-E06866CD7787}" type="pres">
      <dgm:prSet presAssocID="{C9F19194-5E9A-EF4F-AD83-26C8EB604AB9}" presName="sibTrans" presStyleLbl="sibTrans2D1" presStyleIdx="0" presStyleCnt="4"/>
      <dgm:spPr/>
    </dgm:pt>
    <dgm:pt modelId="{F51ACB4A-5F1D-C24C-9978-F6811E7457B9}" type="pres">
      <dgm:prSet presAssocID="{C9F19194-5E9A-EF4F-AD83-26C8EB604AB9}" presName="connectorText" presStyleLbl="sibTrans2D1" presStyleIdx="0" presStyleCnt="4"/>
      <dgm:spPr/>
    </dgm:pt>
    <dgm:pt modelId="{BAD966E3-00E5-7C48-A7BC-A31F2C5062FF}" type="pres">
      <dgm:prSet presAssocID="{BCA2752E-0D41-DF40-B705-0040FD467AF4}" presName="node" presStyleLbl="node1" presStyleIdx="1" presStyleCnt="4">
        <dgm:presLayoutVars>
          <dgm:bulletEnabled val="1"/>
        </dgm:presLayoutVars>
      </dgm:prSet>
      <dgm:spPr/>
    </dgm:pt>
    <dgm:pt modelId="{010D087A-4418-9D46-9702-6CEE68B4E6B6}" type="pres">
      <dgm:prSet presAssocID="{4BC413EB-33D0-FC49-AF0A-0DDE70E9D164}" presName="sibTrans" presStyleLbl="sibTrans2D1" presStyleIdx="1" presStyleCnt="4"/>
      <dgm:spPr/>
    </dgm:pt>
    <dgm:pt modelId="{18D987E1-FF0D-7647-9DBF-65DB56967D62}" type="pres">
      <dgm:prSet presAssocID="{4BC413EB-33D0-FC49-AF0A-0DDE70E9D164}" presName="connectorText" presStyleLbl="sibTrans2D1" presStyleIdx="1" presStyleCnt="4"/>
      <dgm:spPr/>
    </dgm:pt>
    <dgm:pt modelId="{5F7D1842-5E41-774E-B1F8-A5925F0C80A2}" type="pres">
      <dgm:prSet presAssocID="{482FC4F3-4F2A-9943-A10C-21C3482FA80C}" presName="node" presStyleLbl="node1" presStyleIdx="2" presStyleCnt="4">
        <dgm:presLayoutVars>
          <dgm:bulletEnabled val="1"/>
        </dgm:presLayoutVars>
      </dgm:prSet>
      <dgm:spPr/>
    </dgm:pt>
    <dgm:pt modelId="{5A0EA64D-2275-7543-8944-D94ADD5CB3F5}" type="pres">
      <dgm:prSet presAssocID="{B895EC6A-D5B8-614B-891C-A126600DCF5D}" presName="sibTrans" presStyleLbl="sibTrans2D1" presStyleIdx="2" presStyleCnt="4"/>
      <dgm:spPr/>
    </dgm:pt>
    <dgm:pt modelId="{A610BC73-39A7-404A-93CF-1DFBDE34D050}" type="pres">
      <dgm:prSet presAssocID="{B895EC6A-D5B8-614B-891C-A126600DCF5D}" presName="connectorText" presStyleLbl="sibTrans2D1" presStyleIdx="2" presStyleCnt="4"/>
      <dgm:spPr/>
    </dgm:pt>
    <dgm:pt modelId="{6070D125-831D-A246-A238-377ED4D57E86}" type="pres">
      <dgm:prSet presAssocID="{D7830609-802A-D54A-B8E5-D064AD528B9B}" presName="node" presStyleLbl="node1" presStyleIdx="3" presStyleCnt="4">
        <dgm:presLayoutVars>
          <dgm:bulletEnabled val="1"/>
        </dgm:presLayoutVars>
      </dgm:prSet>
      <dgm:spPr/>
    </dgm:pt>
    <dgm:pt modelId="{8094BFC9-2F5B-F840-8F8B-560FEB140746}" type="pres">
      <dgm:prSet presAssocID="{6F33F3F4-B5B7-A746-9B82-FB23EFA3A3C1}" presName="sibTrans" presStyleLbl="sibTrans2D1" presStyleIdx="3" presStyleCnt="4"/>
      <dgm:spPr/>
    </dgm:pt>
    <dgm:pt modelId="{AE47EC2F-6589-C641-8C20-8234FF12719E}" type="pres">
      <dgm:prSet presAssocID="{6F33F3F4-B5B7-A746-9B82-FB23EFA3A3C1}" presName="connectorText" presStyleLbl="sibTrans2D1" presStyleIdx="3" presStyleCnt="4"/>
      <dgm:spPr/>
    </dgm:pt>
  </dgm:ptLst>
  <dgm:cxnLst>
    <dgm:cxn modelId="{24337E09-838A-8841-ABD9-2B7DDD862198}" srcId="{C0F1E7AC-8776-7D43-BCA7-11B447EF242D}" destId="{BCA2752E-0D41-DF40-B705-0040FD467AF4}" srcOrd="1" destOrd="0" parTransId="{E9D985EB-0AC0-F64B-B8A3-87D024BE6A08}" sibTransId="{4BC413EB-33D0-FC49-AF0A-0DDE70E9D164}"/>
    <dgm:cxn modelId="{C3C30512-77A7-8640-B034-41B3311F5671}" srcId="{C0F1E7AC-8776-7D43-BCA7-11B447EF242D}" destId="{EEF4A0A9-EF3A-3342-BE1E-7BF7B21F817F}" srcOrd="0" destOrd="0" parTransId="{E756DD2B-9C0F-4F45-8A24-FE354564F319}" sibTransId="{C9F19194-5E9A-EF4F-AD83-26C8EB604AB9}"/>
    <dgm:cxn modelId="{0CF23323-E33B-4FC4-85FC-B30602E9D4C9}" type="presOf" srcId="{BCA2752E-0D41-DF40-B705-0040FD467AF4}" destId="{BAD966E3-00E5-7C48-A7BC-A31F2C5062FF}" srcOrd="0" destOrd="0" presId="urn:microsoft.com/office/officeart/2005/8/layout/cycle2"/>
    <dgm:cxn modelId="{9E214723-7C95-4C22-94C3-573475758AD0}" type="presOf" srcId="{6F33F3F4-B5B7-A746-9B82-FB23EFA3A3C1}" destId="{AE47EC2F-6589-C641-8C20-8234FF12719E}" srcOrd="1" destOrd="0" presId="urn:microsoft.com/office/officeart/2005/8/layout/cycle2"/>
    <dgm:cxn modelId="{AF8D1F30-B897-45A5-A0B1-E5BEFE687481}" type="presOf" srcId="{D7830609-802A-D54A-B8E5-D064AD528B9B}" destId="{6070D125-831D-A246-A238-377ED4D57E86}" srcOrd="0" destOrd="0" presId="urn:microsoft.com/office/officeart/2005/8/layout/cycle2"/>
    <dgm:cxn modelId="{D24AFC6B-8810-490E-BFC0-182139A2C2E7}" type="presOf" srcId="{C9F19194-5E9A-EF4F-AD83-26C8EB604AB9}" destId="{F51ACB4A-5F1D-C24C-9978-F6811E7457B9}" srcOrd="1" destOrd="0" presId="urn:microsoft.com/office/officeart/2005/8/layout/cycle2"/>
    <dgm:cxn modelId="{EB18084C-C581-4B8B-B5FC-79EC15A96604}" type="presOf" srcId="{482FC4F3-4F2A-9943-A10C-21C3482FA80C}" destId="{5F7D1842-5E41-774E-B1F8-A5925F0C80A2}" srcOrd="0" destOrd="0" presId="urn:microsoft.com/office/officeart/2005/8/layout/cycle2"/>
    <dgm:cxn modelId="{4FAA5054-3851-4F31-B6B0-3B99E598E155}" type="presOf" srcId="{B895EC6A-D5B8-614B-891C-A126600DCF5D}" destId="{5A0EA64D-2275-7543-8944-D94ADD5CB3F5}" srcOrd="0" destOrd="0" presId="urn:microsoft.com/office/officeart/2005/8/layout/cycle2"/>
    <dgm:cxn modelId="{5D37DA80-F21F-5A49-83E8-C409B0F735A4}" srcId="{C0F1E7AC-8776-7D43-BCA7-11B447EF242D}" destId="{482FC4F3-4F2A-9943-A10C-21C3482FA80C}" srcOrd="2" destOrd="0" parTransId="{72BC1A3D-0E38-354D-90A7-88B34AAFF446}" sibTransId="{B895EC6A-D5B8-614B-891C-A126600DCF5D}"/>
    <dgm:cxn modelId="{B8238892-1F13-4723-8333-98AE130563E6}" type="presOf" srcId="{C9F19194-5E9A-EF4F-AD83-26C8EB604AB9}" destId="{A7FAB194-2743-2D40-BC3E-E06866CD7787}" srcOrd="0" destOrd="0" presId="urn:microsoft.com/office/officeart/2005/8/layout/cycle2"/>
    <dgm:cxn modelId="{216B7394-0B10-4A5C-963B-2ADEF8B2BAE2}" type="presOf" srcId="{EEF4A0A9-EF3A-3342-BE1E-7BF7B21F817F}" destId="{055554E0-87A0-FE44-ABEC-EAF2ACF552C8}" srcOrd="0" destOrd="0" presId="urn:microsoft.com/office/officeart/2005/8/layout/cycle2"/>
    <dgm:cxn modelId="{0BDE34A8-21AA-4B99-8C80-F66395A453F8}" type="presOf" srcId="{C0F1E7AC-8776-7D43-BCA7-11B447EF242D}" destId="{55F2CFCE-5203-5947-A2B6-641395AB2D40}" srcOrd="0" destOrd="0" presId="urn:microsoft.com/office/officeart/2005/8/layout/cycle2"/>
    <dgm:cxn modelId="{B3B1D7A8-E25F-4B6D-9EDC-607371123044}" type="presOf" srcId="{6F33F3F4-B5B7-A746-9B82-FB23EFA3A3C1}" destId="{8094BFC9-2F5B-F840-8F8B-560FEB140746}" srcOrd="0" destOrd="0" presId="urn:microsoft.com/office/officeart/2005/8/layout/cycle2"/>
    <dgm:cxn modelId="{7C17C1B5-B105-4960-8D48-BE2A6748B802}" type="presOf" srcId="{4BC413EB-33D0-FC49-AF0A-0DDE70E9D164}" destId="{18D987E1-FF0D-7647-9DBF-65DB56967D62}" srcOrd="1" destOrd="0" presId="urn:microsoft.com/office/officeart/2005/8/layout/cycle2"/>
    <dgm:cxn modelId="{8E4C68B9-B869-4EF9-9CCE-13527535CC44}" type="presOf" srcId="{4BC413EB-33D0-FC49-AF0A-0DDE70E9D164}" destId="{010D087A-4418-9D46-9702-6CEE68B4E6B6}" srcOrd="0" destOrd="0" presId="urn:microsoft.com/office/officeart/2005/8/layout/cycle2"/>
    <dgm:cxn modelId="{E0A871DB-1DA6-4032-9452-171E222DFFA6}" type="presOf" srcId="{B895EC6A-D5B8-614B-891C-A126600DCF5D}" destId="{A610BC73-39A7-404A-93CF-1DFBDE34D050}" srcOrd="1" destOrd="0" presId="urn:microsoft.com/office/officeart/2005/8/layout/cycle2"/>
    <dgm:cxn modelId="{89AB2CE2-7A70-9D40-95D1-E07CBDB18173}" srcId="{C0F1E7AC-8776-7D43-BCA7-11B447EF242D}" destId="{D7830609-802A-D54A-B8E5-D064AD528B9B}" srcOrd="3" destOrd="0" parTransId="{7517206F-C546-1248-A4CB-75363E078E16}" sibTransId="{6F33F3F4-B5B7-A746-9B82-FB23EFA3A3C1}"/>
    <dgm:cxn modelId="{D7D5A5EA-F0BB-442A-B8A2-F3AD976556C7}" type="presParOf" srcId="{55F2CFCE-5203-5947-A2B6-641395AB2D40}" destId="{055554E0-87A0-FE44-ABEC-EAF2ACF552C8}" srcOrd="0" destOrd="0" presId="urn:microsoft.com/office/officeart/2005/8/layout/cycle2"/>
    <dgm:cxn modelId="{3529790D-2EE4-405F-9A26-5E117B47C703}" type="presParOf" srcId="{55F2CFCE-5203-5947-A2B6-641395AB2D40}" destId="{A7FAB194-2743-2D40-BC3E-E06866CD7787}" srcOrd="1" destOrd="0" presId="urn:microsoft.com/office/officeart/2005/8/layout/cycle2"/>
    <dgm:cxn modelId="{8C61D803-15A6-49B6-B6EF-E6A6436728D5}" type="presParOf" srcId="{A7FAB194-2743-2D40-BC3E-E06866CD7787}" destId="{F51ACB4A-5F1D-C24C-9978-F6811E7457B9}" srcOrd="0" destOrd="0" presId="urn:microsoft.com/office/officeart/2005/8/layout/cycle2"/>
    <dgm:cxn modelId="{EA602960-22BE-4B40-B67E-98D7DF7F91D6}" type="presParOf" srcId="{55F2CFCE-5203-5947-A2B6-641395AB2D40}" destId="{BAD966E3-00E5-7C48-A7BC-A31F2C5062FF}" srcOrd="2" destOrd="0" presId="urn:microsoft.com/office/officeart/2005/8/layout/cycle2"/>
    <dgm:cxn modelId="{F2364548-8F32-4158-8752-48B001489DDE}" type="presParOf" srcId="{55F2CFCE-5203-5947-A2B6-641395AB2D40}" destId="{010D087A-4418-9D46-9702-6CEE68B4E6B6}" srcOrd="3" destOrd="0" presId="urn:microsoft.com/office/officeart/2005/8/layout/cycle2"/>
    <dgm:cxn modelId="{8B1B724B-2640-44A1-8D46-BB179FD2A6E2}" type="presParOf" srcId="{010D087A-4418-9D46-9702-6CEE68B4E6B6}" destId="{18D987E1-FF0D-7647-9DBF-65DB56967D62}" srcOrd="0" destOrd="0" presId="urn:microsoft.com/office/officeart/2005/8/layout/cycle2"/>
    <dgm:cxn modelId="{50A98E09-990B-48A2-8452-8128BA73C651}" type="presParOf" srcId="{55F2CFCE-5203-5947-A2B6-641395AB2D40}" destId="{5F7D1842-5E41-774E-B1F8-A5925F0C80A2}" srcOrd="4" destOrd="0" presId="urn:microsoft.com/office/officeart/2005/8/layout/cycle2"/>
    <dgm:cxn modelId="{DEB3AD7D-67DA-4469-BD26-EC1CC0099573}" type="presParOf" srcId="{55F2CFCE-5203-5947-A2B6-641395AB2D40}" destId="{5A0EA64D-2275-7543-8944-D94ADD5CB3F5}" srcOrd="5" destOrd="0" presId="urn:microsoft.com/office/officeart/2005/8/layout/cycle2"/>
    <dgm:cxn modelId="{C3C20D3D-27C2-4ED4-A1AC-425420CEECA1}" type="presParOf" srcId="{5A0EA64D-2275-7543-8944-D94ADD5CB3F5}" destId="{A610BC73-39A7-404A-93CF-1DFBDE34D050}" srcOrd="0" destOrd="0" presId="urn:microsoft.com/office/officeart/2005/8/layout/cycle2"/>
    <dgm:cxn modelId="{AD9D6802-E463-472E-A581-87C2C3FED906}" type="presParOf" srcId="{55F2CFCE-5203-5947-A2B6-641395AB2D40}" destId="{6070D125-831D-A246-A238-377ED4D57E86}" srcOrd="6" destOrd="0" presId="urn:microsoft.com/office/officeart/2005/8/layout/cycle2"/>
    <dgm:cxn modelId="{ED2C80EE-D805-4BF5-A9F5-86ACE6244841}" type="presParOf" srcId="{55F2CFCE-5203-5947-A2B6-641395AB2D40}" destId="{8094BFC9-2F5B-F840-8F8B-560FEB140746}" srcOrd="7" destOrd="0" presId="urn:microsoft.com/office/officeart/2005/8/layout/cycle2"/>
    <dgm:cxn modelId="{1695AF46-634A-40CF-830B-AA0CC0215E9D}" type="presParOf" srcId="{8094BFC9-2F5B-F840-8F8B-560FEB140746}" destId="{AE47EC2F-6589-C641-8C20-8234FF12719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C0EE41-ED3B-A845-9E91-0B0272F43867}"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GB"/>
        </a:p>
      </dgm:t>
    </dgm:pt>
    <dgm:pt modelId="{0E1DF5BE-E57D-3D4F-8002-214EDD3ED3AA}">
      <dgm:prSet custT="1"/>
      <dgm:spPr/>
      <dgm:t>
        <a:bodyPr/>
        <a:lstStyle/>
        <a:p>
          <a:pPr>
            <a:lnSpc>
              <a:spcPct val="100000"/>
            </a:lnSpc>
            <a:defRPr b="1"/>
          </a:pPr>
          <a:r>
            <a:rPr lang="en-GB" sz="2000" dirty="0" err="1"/>
            <a:t>Saflaştırma</a:t>
          </a:r>
          <a:endParaRPr lang="en-GB" sz="1800" dirty="0"/>
        </a:p>
      </dgm:t>
    </dgm:pt>
    <dgm:pt modelId="{AB9C6D0E-A5D3-0E4D-9985-F746B8F7AA43}" type="parTrans" cxnId="{6E139162-0149-D34F-BB0F-947012549ADF}">
      <dgm:prSet/>
      <dgm:spPr/>
      <dgm:t>
        <a:bodyPr/>
        <a:lstStyle/>
        <a:p>
          <a:endParaRPr lang="en-GB"/>
        </a:p>
      </dgm:t>
    </dgm:pt>
    <dgm:pt modelId="{37DDA3D3-B0BD-E94D-875A-180F2EBF17F8}" type="sibTrans" cxnId="{6E139162-0149-D34F-BB0F-947012549ADF}">
      <dgm:prSet/>
      <dgm:spPr/>
      <dgm:t>
        <a:bodyPr/>
        <a:lstStyle/>
        <a:p>
          <a:endParaRPr lang="en-GB"/>
        </a:p>
      </dgm:t>
    </dgm:pt>
    <dgm:pt modelId="{657D7776-E3C2-BA4F-AB28-00C2DDB22846}">
      <dgm:prSet custT="1"/>
      <dgm:spPr/>
      <dgm:t>
        <a:bodyPr/>
        <a:lstStyle/>
        <a:p>
          <a:pPr>
            <a:lnSpc>
              <a:spcPct val="100000"/>
            </a:lnSpc>
          </a:pPr>
          <a:r>
            <a:rPr lang="tr-TR" sz="1600" dirty="0"/>
            <a:t>Saflaştırma yöntemlerinin </a:t>
          </a:r>
          <a:r>
            <a:rPr lang="tr-TR" sz="1600" dirty="0" err="1"/>
            <a:t>vekromotografitekniklerinin</a:t>
          </a:r>
          <a:r>
            <a:rPr lang="tr-TR" sz="1600" dirty="0"/>
            <a:t> iyileştirilmesi, protein saflığını ve verimini artırarak genel üretim verimliliğini yükseltebilir</a:t>
          </a:r>
          <a:endParaRPr lang="en-GB" sz="1600" dirty="0"/>
        </a:p>
      </dgm:t>
    </dgm:pt>
    <dgm:pt modelId="{176155F9-990A-7A47-B056-410A5B1B8ED1}" type="parTrans" cxnId="{0CDF7D88-4749-6A4B-A053-2F42D32F1AD0}">
      <dgm:prSet/>
      <dgm:spPr/>
      <dgm:t>
        <a:bodyPr/>
        <a:lstStyle/>
        <a:p>
          <a:endParaRPr lang="en-GB"/>
        </a:p>
      </dgm:t>
    </dgm:pt>
    <dgm:pt modelId="{133CB19F-99E2-3E49-BFA3-C19F252E11D7}" type="sibTrans" cxnId="{0CDF7D88-4749-6A4B-A053-2F42D32F1AD0}">
      <dgm:prSet/>
      <dgm:spPr/>
      <dgm:t>
        <a:bodyPr/>
        <a:lstStyle/>
        <a:p>
          <a:endParaRPr lang="en-GB"/>
        </a:p>
      </dgm:t>
    </dgm:pt>
    <dgm:pt modelId="{30F95A8A-BC60-024D-9C10-B8C488E7A369}">
      <dgm:prSet/>
      <dgm:spPr/>
      <dgm:t>
        <a:bodyPr/>
        <a:lstStyle/>
        <a:p>
          <a:pPr>
            <a:lnSpc>
              <a:spcPct val="100000"/>
            </a:lnSpc>
            <a:defRPr b="1"/>
          </a:pPr>
          <a:r>
            <a:rPr lang="tr-TR" dirty="0"/>
            <a:t>Süreç Sağlamlığı</a:t>
          </a:r>
          <a:endParaRPr lang="en-GB" dirty="0"/>
        </a:p>
      </dgm:t>
    </dgm:pt>
    <dgm:pt modelId="{FCA0A93D-34FA-A94B-AC0D-ADC3E8E4CE25}" type="parTrans" cxnId="{935230F0-ECD6-0749-8BF5-DB8E3616991B}">
      <dgm:prSet/>
      <dgm:spPr/>
      <dgm:t>
        <a:bodyPr/>
        <a:lstStyle/>
        <a:p>
          <a:endParaRPr lang="en-GB"/>
        </a:p>
      </dgm:t>
    </dgm:pt>
    <dgm:pt modelId="{29E0ABC1-3D17-5A42-82EE-9A49C9FB9CD4}" type="sibTrans" cxnId="{935230F0-ECD6-0749-8BF5-DB8E3616991B}">
      <dgm:prSet/>
      <dgm:spPr/>
      <dgm:t>
        <a:bodyPr/>
        <a:lstStyle/>
        <a:p>
          <a:endParaRPr lang="en-GB"/>
        </a:p>
      </dgm:t>
    </dgm:pt>
    <dgm:pt modelId="{5A627336-AF32-164C-8593-57D6F9F2C4BD}">
      <dgm:prSet custT="1"/>
      <dgm:spPr/>
      <dgm:t>
        <a:bodyPr/>
        <a:lstStyle/>
        <a:p>
          <a:pPr>
            <a:lnSpc>
              <a:spcPct val="100000"/>
            </a:lnSpc>
          </a:pPr>
          <a:r>
            <a:rPr lang="tr-TR" sz="1600" dirty="0"/>
            <a:t>Optimize edilmiş tampon sistemleri ve iyileştirilmiş reçine seçimi yoluyla proses sağlamlığının artırılması, daha tutarlı ve tekrarlanabilir protein üretimine yol açabilir.</a:t>
          </a:r>
          <a:endParaRPr lang="en-GB" sz="1600" dirty="0"/>
        </a:p>
      </dgm:t>
    </dgm:pt>
    <dgm:pt modelId="{1A00B4F9-2AB3-C548-A7E2-BE3637D45D19}" type="parTrans" cxnId="{8B275201-E02B-1C40-A6BB-E830DD40E9CF}">
      <dgm:prSet/>
      <dgm:spPr/>
      <dgm:t>
        <a:bodyPr/>
        <a:lstStyle/>
        <a:p>
          <a:endParaRPr lang="en-GB"/>
        </a:p>
      </dgm:t>
    </dgm:pt>
    <dgm:pt modelId="{0DD4C9D9-C4D4-9E4F-B578-86F7737B7396}" type="sibTrans" cxnId="{8B275201-E02B-1C40-A6BB-E830DD40E9CF}">
      <dgm:prSet/>
      <dgm:spPr/>
      <dgm:t>
        <a:bodyPr/>
        <a:lstStyle/>
        <a:p>
          <a:endParaRPr lang="en-GB"/>
        </a:p>
      </dgm:t>
    </dgm:pt>
    <dgm:pt modelId="{D1878049-DEA3-C147-8EA4-EC249445B4A8}">
      <dgm:prSet/>
      <dgm:spPr/>
      <dgm:t>
        <a:bodyPr/>
        <a:lstStyle/>
        <a:p>
          <a:pPr>
            <a:lnSpc>
              <a:spcPct val="100000"/>
            </a:lnSpc>
            <a:defRPr b="1"/>
          </a:pPr>
          <a:r>
            <a:rPr lang="tr-TR" dirty="0">
              <a:latin typeface="Calibri"/>
              <a:cs typeface="Calibri"/>
              <a:sym typeface="Calibri"/>
            </a:rPr>
            <a:t>Ölçek Büyütme</a:t>
          </a:r>
          <a:endParaRPr lang="en-GB" b="0" i="0" u="none" strike="noStrike" cap="none" dirty="0">
            <a:latin typeface="+mn-lt"/>
            <a:ea typeface="+mn-ea"/>
            <a:cs typeface="+mn-cs"/>
            <a:sym typeface="Calibri"/>
          </a:endParaRPr>
        </a:p>
      </dgm:t>
    </dgm:pt>
    <dgm:pt modelId="{B7FD9E3F-37DD-9D48-B322-B6EA29E5F0EF}" type="parTrans" cxnId="{88424B27-32FF-CE41-AD0B-C13B62E28210}">
      <dgm:prSet/>
      <dgm:spPr/>
      <dgm:t>
        <a:bodyPr/>
        <a:lstStyle/>
        <a:p>
          <a:endParaRPr lang="en-GB"/>
        </a:p>
      </dgm:t>
    </dgm:pt>
    <dgm:pt modelId="{8249372E-0444-6E4E-BA6A-C2D8182590B1}" type="sibTrans" cxnId="{88424B27-32FF-CE41-AD0B-C13B62E28210}">
      <dgm:prSet/>
      <dgm:spPr/>
      <dgm:t>
        <a:bodyPr/>
        <a:lstStyle/>
        <a:p>
          <a:endParaRPr lang="en-GB"/>
        </a:p>
      </dgm:t>
    </dgm:pt>
    <dgm:pt modelId="{AE6E9F02-83F2-2943-BE77-CF80AB205FC0}">
      <dgm:prSet custT="1"/>
      <dgm:spPr/>
      <dgm:t>
        <a:bodyPr/>
        <a:lstStyle/>
        <a:p>
          <a:pPr>
            <a:lnSpc>
              <a:spcPct val="100000"/>
            </a:lnSpc>
          </a:pPr>
          <a:r>
            <a:rPr lang="tr-TR" sz="1600" b="0" i="0" u="none" strike="noStrike" cap="none" dirty="0">
              <a:latin typeface="Calibri"/>
              <a:cs typeface="Calibri"/>
              <a:sym typeface="Calibri"/>
            </a:rPr>
            <a:t>Etkili ölçek büyütme stratejilerinin geliştirilmesi, küçük ölçekli üretimden büyük ölçekli üretime sorunsuz ve verimli bir geçiş sağlayarak ticari miktarlarda protein talebini karşılar.</a:t>
          </a:r>
          <a:endParaRPr lang="tr-TR" sz="1600" b="0" i="0" u="none" strike="noStrike" cap="none" dirty="0">
            <a:latin typeface="Calibri"/>
            <a:ea typeface="Calibri"/>
            <a:cs typeface="Calibri"/>
            <a:sym typeface="Calibri"/>
          </a:endParaRPr>
        </a:p>
      </dgm:t>
    </dgm:pt>
    <dgm:pt modelId="{1691DFE6-046E-1646-A887-9CF96C84B0E7}" type="parTrans" cxnId="{C5BB8B20-B86F-D74A-BF0E-7A1F85815589}">
      <dgm:prSet/>
      <dgm:spPr/>
      <dgm:t>
        <a:bodyPr/>
        <a:lstStyle/>
        <a:p>
          <a:endParaRPr lang="en-GB"/>
        </a:p>
      </dgm:t>
    </dgm:pt>
    <dgm:pt modelId="{40736039-503E-9946-A54D-52A19B300D3F}" type="sibTrans" cxnId="{C5BB8B20-B86F-D74A-BF0E-7A1F85815589}">
      <dgm:prSet/>
      <dgm:spPr/>
      <dgm:t>
        <a:bodyPr/>
        <a:lstStyle/>
        <a:p>
          <a:endParaRPr lang="en-GB"/>
        </a:p>
      </dgm:t>
    </dgm:pt>
    <dgm:pt modelId="{F5230853-6E24-C047-8F7E-C88DE994123E}">
      <dgm:prSet/>
      <dgm:spPr/>
      <dgm:t>
        <a:bodyPr/>
        <a:lstStyle/>
        <a:p>
          <a:pPr>
            <a:lnSpc>
              <a:spcPct val="100000"/>
            </a:lnSpc>
            <a:defRPr b="1"/>
          </a:pPr>
          <a:r>
            <a:rPr lang="tr-TR" dirty="0">
              <a:latin typeface="+mn-lt"/>
              <a:cs typeface="Times New Roman"/>
              <a:sym typeface="Times New Roman"/>
            </a:rPr>
            <a:t>Süreç Ekonomisi</a:t>
          </a:r>
          <a:endParaRPr lang="tr-TR" b="0" i="0" u="none" strike="noStrike" cap="none" dirty="0">
            <a:latin typeface="+mn-lt"/>
            <a:ea typeface="Times New Roman"/>
            <a:cs typeface="Times New Roman"/>
            <a:sym typeface="Times New Roman"/>
          </a:endParaRPr>
        </a:p>
      </dgm:t>
    </dgm:pt>
    <dgm:pt modelId="{68B96508-2B41-F84D-84C9-AA6A9FAB5C7F}" type="parTrans" cxnId="{FEED840D-AC60-D640-9F81-C8ACDFE9437F}">
      <dgm:prSet/>
      <dgm:spPr/>
      <dgm:t>
        <a:bodyPr/>
        <a:lstStyle/>
        <a:p>
          <a:endParaRPr lang="en-GB"/>
        </a:p>
      </dgm:t>
    </dgm:pt>
    <dgm:pt modelId="{80770E7D-2FD5-D04B-8B2B-3C6A1377C200}" type="sibTrans" cxnId="{FEED840D-AC60-D640-9F81-C8ACDFE9437F}">
      <dgm:prSet/>
      <dgm:spPr/>
      <dgm:t>
        <a:bodyPr/>
        <a:lstStyle/>
        <a:p>
          <a:endParaRPr lang="en-GB"/>
        </a:p>
      </dgm:t>
    </dgm:pt>
    <dgm:pt modelId="{5D7E9940-DDFC-2A4C-96AD-7DD6AE06FB0D}">
      <dgm:prSet custT="1"/>
      <dgm:spPr/>
      <dgm:t>
        <a:bodyPr/>
        <a:lstStyle/>
        <a:p>
          <a:pPr>
            <a:lnSpc>
              <a:spcPct val="100000"/>
            </a:lnSpc>
          </a:pPr>
          <a:r>
            <a:rPr lang="tr-TR" sz="1600" b="0" i="0" u="none" strike="noStrike" cap="none" dirty="0">
              <a:latin typeface="+mn-lt"/>
              <a:cs typeface="Times New Roman"/>
              <a:sym typeface="Times New Roman"/>
            </a:rPr>
            <a:t>Pahalı reaktiflerin azaltılması veya ürün veriminin artırılması gibi uygun maliyetli yaklaşımların belirlenmesi, ekonomik olarak daha uygun protein üretimine yol açabilir.</a:t>
          </a:r>
          <a:endParaRPr lang="tr-TR" sz="1600" b="0" i="0" u="none" strike="noStrike" cap="none" dirty="0">
            <a:latin typeface="+mn-lt"/>
            <a:ea typeface="Calibri"/>
            <a:cs typeface="Calibri"/>
            <a:sym typeface="Calibri"/>
          </a:endParaRPr>
        </a:p>
      </dgm:t>
    </dgm:pt>
    <dgm:pt modelId="{A0ADFAB4-4D6E-6941-A177-FDFDCF88AA36}" type="parTrans" cxnId="{6E27E640-E3FA-9748-A4C9-A5B1181C9758}">
      <dgm:prSet/>
      <dgm:spPr/>
      <dgm:t>
        <a:bodyPr/>
        <a:lstStyle/>
        <a:p>
          <a:endParaRPr lang="en-GB"/>
        </a:p>
      </dgm:t>
    </dgm:pt>
    <dgm:pt modelId="{15B442E3-5399-3E41-9410-5C323A31CE68}" type="sibTrans" cxnId="{6E27E640-E3FA-9748-A4C9-A5B1181C9758}">
      <dgm:prSet/>
      <dgm:spPr/>
      <dgm:t>
        <a:bodyPr/>
        <a:lstStyle/>
        <a:p>
          <a:endParaRPr lang="en-GB"/>
        </a:p>
      </dgm:t>
    </dgm:pt>
    <dgm:pt modelId="{D93862E4-050B-6E4D-8196-BB1079BF0A06}">
      <dgm:prSet/>
      <dgm:spPr/>
      <dgm:t>
        <a:bodyPr/>
        <a:lstStyle/>
        <a:p>
          <a:pPr>
            <a:lnSpc>
              <a:spcPct val="100000"/>
            </a:lnSpc>
            <a:defRPr b="1"/>
          </a:pPr>
          <a:r>
            <a:rPr lang="tr-TR" dirty="0">
              <a:latin typeface="+mn-lt"/>
              <a:cs typeface="Times New Roman"/>
              <a:sym typeface="Times New Roman"/>
            </a:rPr>
            <a:t>Kalite Kontrol</a:t>
          </a:r>
          <a:endParaRPr lang="tr-TR" dirty="0">
            <a:latin typeface="+mn-lt"/>
            <a:ea typeface="Times New Roman"/>
            <a:cs typeface="Times New Roman"/>
            <a:sym typeface="Times New Roman"/>
          </a:endParaRPr>
        </a:p>
      </dgm:t>
    </dgm:pt>
    <dgm:pt modelId="{D4C26547-B674-0243-B4D0-BD5F4E6F9B03}" type="parTrans" cxnId="{000929E7-4BA9-9C40-8459-44FD66ED20A6}">
      <dgm:prSet/>
      <dgm:spPr/>
      <dgm:t>
        <a:bodyPr/>
        <a:lstStyle/>
        <a:p>
          <a:endParaRPr lang="en-GB"/>
        </a:p>
      </dgm:t>
    </dgm:pt>
    <dgm:pt modelId="{B19CEECD-032B-2E4B-B7FC-4755148AF6DF}" type="sibTrans" cxnId="{000929E7-4BA9-9C40-8459-44FD66ED20A6}">
      <dgm:prSet/>
      <dgm:spPr/>
      <dgm:t>
        <a:bodyPr/>
        <a:lstStyle/>
        <a:p>
          <a:endParaRPr lang="en-GB"/>
        </a:p>
      </dgm:t>
    </dgm:pt>
    <dgm:pt modelId="{55A5EF9B-D115-8F42-A77E-AD9F9E2E7C82}">
      <dgm:prSet custT="1"/>
      <dgm:spPr/>
      <dgm:t>
        <a:bodyPr/>
        <a:lstStyle/>
        <a:p>
          <a:pPr>
            <a:lnSpc>
              <a:spcPct val="100000"/>
            </a:lnSpc>
          </a:pPr>
          <a:r>
            <a:rPr lang="tr-TR" sz="1600" b="0" i="0" u="none" strike="noStrike" cap="none" dirty="0">
              <a:latin typeface="+mn-lt"/>
              <a:cs typeface="Times New Roman"/>
              <a:sym typeface="Times New Roman"/>
            </a:rPr>
            <a:t>Sıkı kalite kontrol önlemleri ve analitik teknikler, üretim süreci boyunca protein kalitesinin izlenmesine yardımcı olarak nihai ürünün gerekli standartları karşılamasını sağlar.</a:t>
          </a:r>
          <a:r>
            <a:rPr lang="tr-TR" sz="1600" b="0" i="0" u="none" strike="noStrike" cap="none" dirty="0">
              <a:latin typeface="+mn-lt"/>
              <a:ea typeface="Calibri"/>
              <a:cs typeface="Calibri"/>
              <a:sym typeface="Calibri"/>
            </a:rPr>
            <a:t>.</a:t>
          </a:r>
          <a:endParaRPr lang="tr-TR" sz="1600" dirty="0">
            <a:latin typeface="+mn-lt"/>
          </a:endParaRPr>
        </a:p>
      </dgm:t>
    </dgm:pt>
    <dgm:pt modelId="{47C32E00-8B17-5F43-A3DC-DF6C954B0A97}" type="parTrans" cxnId="{1567235D-9E46-C547-81F2-16A4C484A32E}">
      <dgm:prSet/>
      <dgm:spPr/>
      <dgm:t>
        <a:bodyPr/>
        <a:lstStyle/>
        <a:p>
          <a:endParaRPr lang="en-GB"/>
        </a:p>
      </dgm:t>
    </dgm:pt>
    <dgm:pt modelId="{CABD39D6-C9D5-B34A-AE19-3DA69767D0BB}" type="sibTrans" cxnId="{1567235D-9E46-C547-81F2-16A4C484A32E}">
      <dgm:prSet/>
      <dgm:spPr/>
      <dgm:t>
        <a:bodyPr/>
        <a:lstStyle/>
        <a:p>
          <a:endParaRPr lang="en-GB"/>
        </a:p>
      </dgm:t>
    </dgm:pt>
    <dgm:pt modelId="{DB02F1AF-EF8E-4C2C-B48F-0F76E1CF1D94}" type="pres">
      <dgm:prSet presAssocID="{68C0EE41-ED3B-A845-9E91-0B0272F43867}" presName="root" presStyleCnt="0">
        <dgm:presLayoutVars>
          <dgm:dir/>
          <dgm:resizeHandles val="exact"/>
        </dgm:presLayoutVars>
      </dgm:prSet>
      <dgm:spPr/>
    </dgm:pt>
    <dgm:pt modelId="{524867F1-EDAF-486B-B381-39A3E10D09CA}" type="pres">
      <dgm:prSet presAssocID="{0E1DF5BE-E57D-3D4F-8002-214EDD3ED3AA}" presName="compNode" presStyleCnt="0"/>
      <dgm:spPr/>
    </dgm:pt>
    <dgm:pt modelId="{47494119-92A7-4FD9-B4BC-2EC7B1A9B25E}" type="pres">
      <dgm:prSet presAssocID="{0E1DF5BE-E57D-3D4F-8002-214EDD3ED3A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ientist"/>
        </a:ext>
      </dgm:extLst>
    </dgm:pt>
    <dgm:pt modelId="{AC6E8738-763E-4A19-AA10-32EB6741ED92}" type="pres">
      <dgm:prSet presAssocID="{0E1DF5BE-E57D-3D4F-8002-214EDD3ED3AA}" presName="iconSpace" presStyleCnt="0"/>
      <dgm:spPr/>
    </dgm:pt>
    <dgm:pt modelId="{15D59927-A3D4-4B1A-8079-5060E941953D}" type="pres">
      <dgm:prSet presAssocID="{0E1DF5BE-E57D-3D4F-8002-214EDD3ED3AA}" presName="parTx" presStyleLbl="revTx" presStyleIdx="0" presStyleCnt="10">
        <dgm:presLayoutVars>
          <dgm:chMax val="0"/>
          <dgm:chPref val="0"/>
        </dgm:presLayoutVars>
      </dgm:prSet>
      <dgm:spPr/>
    </dgm:pt>
    <dgm:pt modelId="{84B6DCDF-1F7D-4566-93CD-548E101FA901}" type="pres">
      <dgm:prSet presAssocID="{0E1DF5BE-E57D-3D4F-8002-214EDD3ED3AA}" presName="txSpace" presStyleCnt="0"/>
      <dgm:spPr/>
    </dgm:pt>
    <dgm:pt modelId="{98976212-4E6D-4B56-8223-ABAE4D959A81}" type="pres">
      <dgm:prSet presAssocID="{0E1DF5BE-E57D-3D4F-8002-214EDD3ED3AA}" presName="desTx" presStyleLbl="revTx" presStyleIdx="1" presStyleCnt="10">
        <dgm:presLayoutVars/>
      </dgm:prSet>
      <dgm:spPr/>
    </dgm:pt>
    <dgm:pt modelId="{6ADD7E72-747A-4F8C-9AE8-EEEC21847E93}" type="pres">
      <dgm:prSet presAssocID="{37DDA3D3-B0BD-E94D-875A-180F2EBF17F8}" presName="sibTrans" presStyleCnt="0"/>
      <dgm:spPr/>
    </dgm:pt>
    <dgm:pt modelId="{EC18D254-82D8-4EAB-BE60-6CED309D4D05}" type="pres">
      <dgm:prSet presAssocID="{30F95A8A-BC60-024D-9C10-B8C488E7A369}" presName="compNode" presStyleCnt="0"/>
      <dgm:spPr/>
    </dgm:pt>
    <dgm:pt modelId="{5BB7814E-D719-499A-8F1C-7C2DC7D67187}" type="pres">
      <dgm:prSet presAssocID="{30F95A8A-BC60-024D-9C10-B8C488E7A36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5A9F60D2-D93D-4FC9-9FCC-DBB513EB74CC}" type="pres">
      <dgm:prSet presAssocID="{30F95A8A-BC60-024D-9C10-B8C488E7A369}" presName="iconSpace" presStyleCnt="0"/>
      <dgm:spPr/>
    </dgm:pt>
    <dgm:pt modelId="{EA6E252D-F5CA-47A2-B205-F389DD416393}" type="pres">
      <dgm:prSet presAssocID="{30F95A8A-BC60-024D-9C10-B8C488E7A369}" presName="parTx" presStyleLbl="revTx" presStyleIdx="2" presStyleCnt="10">
        <dgm:presLayoutVars>
          <dgm:chMax val="0"/>
          <dgm:chPref val="0"/>
        </dgm:presLayoutVars>
      </dgm:prSet>
      <dgm:spPr/>
    </dgm:pt>
    <dgm:pt modelId="{5CEA6DC8-1E2D-428E-802E-512F0E3C5DE5}" type="pres">
      <dgm:prSet presAssocID="{30F95A8A-BC60-024D-9C10-B8C488E7A369}" presName="txSpace" presStyleCnt="0"/>
      <dgm:spPr/>
    </dgm:pt>
    <dgm:pt modelId="{711B691D-A329-419B-8ADF-D122F3EE36D3}" type="pres">
      <dgm:prSet presAssocID="{30F95A8A-BC60-024D-9C10-B8C488E7A369}" presName="desTx" presStyleLbl="revTx" presStyleIdx="3" presStyleCnt="10">
        <dgm:presLayoutVars/>
      </dgm:prSet>
      <dgm:spPr/>
    </dgm:pt>
    <dgm:pt modelId="{1E72874F-6FC2-4124-8A72-85245045CEE4}" type="pres">
      <dgm:prSet presAssocID="{29E0ABC1-3D17-5A42-82EE-9A49C9FB9CD4}" presName="sibTrans" presStyleCnt="0"/>
      <dgm:spPr/>
    </dgm:pt>
    <dgm:pt modelId="{B91E91B1-99C1-408F-B664-0A56BB2B5FB7}" type="pres">
      <dgm:prSet presAssocID="{D1878049-DEA3-C147-8EA4-EC249445B4A8}" presName="compNode" presStyleCnt="0"/>
      <dgm:spPr/>
    </dgm:pt>
    <dgm:pt modelId="{1B5458CD-84A8-4A44-A378-2080C9FD122F}" type="pres">
      <dgm:prSet presAssocID="{D1878049-DEA3-C147-8EA4-EC249445B4A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ching Diagram"/>
        </a:ext>
      </dgm:extLst>
    </dgm:pt>
    <dgm:pt modelId="{983D1FC1-4B91-4BB7-8C4D-1F10EDF93A7F}" type="pres">
      <dgm:prSet presAssocID="{D1878049-DEA3-C147-8EA4-EC249445B4A8}" presName="iconSpace" presStyleCnt="0"/>
      <dgm:spPr/>
    </dgm:pt>
    <dgm:pt modelId="{A9E30157-C1B0-44F0-A182-FE04B4BD1E3F}" type="pres">
      <dgm:prSet presAssocID="{D1878049-DEA3-C147-8EA4-EC249445B4A8}" presName="parTx" presStyleLbl="revTx" presStyleIdx="4" presStyleCnt="10">
        <dgm:presLayoutVars>
          <dgm:chMax val="0"/>
          <dgm:chPref val="0"/>
        </dgm:presLayoutVars>
      </dgm:prSet>
      <dgm:spPr/>
    </dgm:pt>
    <dgm:pt modelId="{6FC66CEE-52C4-4A68-99B6-D89F5BA4F801}" type="pres">
      <dgm:prSet presAssocID="{D1878049-DEA3-C147-8EA4-EC249445B4A8}" presName="txSpace" presStyleCnt="0"/>
      <dgm:spPr/>
    </dgm:pt>
    <dgm:pt modelId="{A5FEDF73-5BE0-44BE-9FF3-0FA96133B70E}" type="pres">
      <dgm:prSet presAssocID="{D1878049-DEA3-C147-8EA4-EC249445B4A8}" presName="desTx" presStyleLbl="revTx" presStyleIdx="5" presStyleCnt="10" custScaleX="112721">
        <dgm:presLayoutVars/>
      </dgm:prSet>
      <dgm:spPr/>
    </dgm:pt>
    <dgm:pt modelId="{FED446E8-1DC2-4ADD-9E0C-3398009A3B7F}" type="pres">
      <dgm:prSet presAssocID="{8249372E-0444-6E4E-BA6A-C2D8182590B1}" presName="sibTrans" presStyleCnt="0"/>
      <dgm:spPr/>
    </dgm:pt>
    <dgm:pt modelId="{0F2A14B2-38C9-4AF4-9F42-E5C56E8CEE8D}" type="pres">
      <dgm:prSet presAssocID="{F5230853-6E24-C047-8F7E-C88DE994123E}" presName="compNode" presStyleCnt="0"/>
      <dgm:spPr/>
    </dgm:pt>
    <dgm:pt modelId="{6468C92B-95C0-40BE-B6D3-16D19A13C001}" type="pres">
      <dgm:prSet presAssocID="{F5230853-6E24-C047-8F7E-C88DE994123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28C75B64-8DF5-4910-A52E-47FB2B0568AB}" type="pres">
      <dgm:prSet presAssocID="{F5230853-6E24-C047-8F7E-C88DE994123E}" presName="iconSpace" presStyleCnt="0"/>
      <dgm:spPr/>
    </dgm:pt>
    <dgm:pt modelId="{76D84EFC-B6CE-4A5B-A546-8FD2DD8835B4}" type="pres">
      <dgm:prSet presAssocID="{F5230853-6E24-C047-8F7E-C88DE994123E}" presName="parTx" presStyleLbl="revTx" presStyleIdx="6" presStyleCnt="10">
        <dgm:presLayoutVars>
          <dgm:chMax val="0"/>
          <dgm:chPref val="0"/>
        </dgm:presLayoutVars>
      </dgm:prSet>
      <dgm:spPr/>
    </dgm:pt>
    <dgm:pt modelId="{C6758988-C497-494C-A5EE-6F2D353A3987}" type="pres">
      <dgm:prSet presAssocID="{F5230853-6E24-C047-8F7E-C88DE994123E}" presName="txSpace" presStyleCnt="0"/>
      <dgm:spPr/>
    </dgm:pt>
    <dgm:pt modelId="{D2467D04-607A-480E-B625-97819D94F616}" type="pres">
      <dgm:prSet presAssocID="{F5230853-6E24-C047-8F7E-C88DE994123E}" presName="desTx" presStyleLbl="revTx" presStyleIdx="7" presStyleCnt="10">
        <dgm:presLayoutVars/>
      </dgm:prSet>
      <dgm:spPr/>
    </dgm:pt>
    <dgm:pt modelId="{ACA1B82D-BF0A-4E52-B3FE-6EBCEC887909}" type="pres">
      <dgm:prSet presAssocID="{80770E7D-2FD5-D04B-8B2B-3C6A1377C200}" presName="sibTrans" presStyleCnt="0"/>
      <dgm:spPr/>
    </dgm:pt>
    <dgm:pt modelId="{A6FB352C-ADD5-430C-BE16-260EBAD074A2}" type="pres">
      <dgm:prSet presAssocID="{D93862E4-050B-6E4D-8196-BB1079BF0A06}" presName="compNode" presStyleCnt="0"/>
      <dgm:spPr/>
    </dgm:pt>
    <dgm:pt modelId="{8DD04529-08D6-424A-9A78-17685A84D4C6}" type="pres">
      <dgm:prSet presAssocID="{D93862E4-050B-6E4D-8196-BB1079BF0A0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esentation with Checklist"/>
        </a:ext>
      </dgm:extLst>
    </dgm:pt>
    <dgm:pt modelId="{9DB71DBF-55AE-4571-A940-18F45A6849DE}" type="pres">
      <dgm:prSet presAssocID="{D93862E4-050B-6E4D-8196-BB1079BF0A06}" presName="iconSpace" presStyleCnt="0"/>
      <dgm:spPr/>
    </dgm:pt>
    <dgm:pt modelId="{30F10718-C607-44CD-923F-6317D4F072AD}" type="pres">
      <dgm:prSet presAssocID="{D93862E4-050B-6E4D-8196-BB1079BF0A06}" presName="parTx" presStyleLbl="revTx" presStyleIdx="8" presStyleCnt="10">
        <dgm:presLayoutVars>
          <dgm:chMax val="0"/>
          <dgm:chPref val="0"/>
        </dgm:presLayoutVars>
      </dgm:prSet>
      <dgm:spPr/>
    </dgm:pt>
    <dgm:pt modelId="{AAAA4A77-7117-48ED-8EAF-09047C3CEE7D}" type="pres">
      <dgm:prSet presAssocID="{D93862E4-050B-6E4D-8196-BB1079BF0A06}" presName="txSpace" presStyleCnt="0"/>
      <dgm:spPr/>
    </dgm:pt>
    <dgm:pt modelId="{10E54370-C689-4B87-B734-57C950860463}" type="pres">
      <dgm:prSet presAssocID="{D93862E4-050B-6E4D-8196-BB1079BF0A06}" presName="desTx" presStyleLbl="revTx" presStyleIdx="9" presStyleCnt="10">
        <dgm:presLayoutVars/>
      </dgm:prSet>
      <dgm:spPr/>
    </dgm:pt>
  </dgm:ptLst>
  <dgm:cxnLst>
    <dgm:cxn modelId="{8B275201-E02B-1C40-A6BB-E830DD40E9CF}" srcId="{30F95A8A-BC60-024D-9C10-B8C488E7A369}" destId="{5A627336-AF32-164C-8593-57D6F9F2C4BD}" srcOrd="0" destOrd="0" parTransId="{1A00B4F9-2AB3-C548-A7E2-BE3637D45D19}" sibTransId="{0DD4C9D9-C4D4-9E4F-B578-86F7737B7396}"/>
    <dgm:cxn modelId="{0128E604-2659-B040-BDC1-03C0CA18B31B}" type="presOf" srcId="{0E1DF5BE-E57D-3D4F-8002-214EDD3ED3AA}" destId="{15D59927-A3D4-4B1A-8079-5060E941953D}" srcOrd="0" destOrd="0" presId="urn:microsoft.com/office/officeart/2018/2/layout/IconLabelDescriptionList"/>
    <dgm:cxn modelId="{FEED840D-AC60-D640-9F81-C8ACDFE9437F}" srcId="{68C0EE41-ED3B-A845-9E91-0B0272F43867}" destId="{F5230853-6E24-C047-8F7E-C88DE994123E}" srcOrd="3" destOrd="0" parTransId="{68B96508-2B41-F84D-84C9-AA6A9FAB5C7F}" sibTransId="{80770E7D-2FD5-D04B-8B2B-3C6A1377C200}"/>
    <dgm:cxn modelId="{50ABA61B-71CA-1641-80F1-44B12B6370BD}" type="presOf" srcId="{5A627336-AF32-164C-8593-57D6F9F2C4BD}" destId="{711B691D-A329-419B-8ADF-D122F3EE36D3}" srcOrd="0" destOrd="0" presId="urn:microsoft.com/office/officeart/2018/2/layout/IconLabelDescriptionList"/>
    <dgm:cxn modelId="{A3D3561D-CF37-A546-B130-ED9FF674F53A}" type="presOf" srcId="{D93862E4-050B-6E4D-8196-BB1079BF0A06}" destId="{30F10718-C607-44CD-923F-6317D4F072AD}" srcOrd="0" destOrd="0" presId="urn:microsoft.com/office/officeart/2018/2/layout/IconLabelDescriptionList"/>
    <dgm:cxn modelId="{C5BB8B20-B86F-D74A-BF0E-7A1F85815589}" srcId="{D1878049-DEA3-C147-8EA4-EC249445B4A8}" destId="{AE6E9F02-83F2-2943-BE77-CF80AB205FC0}" srcOrd="0" destOrd="0" parTransId="{1691DFE6-046E-1646-A887-9CF96C84B0E7}" sibTransId="{40736039-503E-9946-A54D-52A19B300D3F}"/>
    <dgm:cxn modelId="{88424B27-32FF-CE41-AD0B-C13B62E28210}" srcId="{68C0EE41-ED3B-A845-9E91-0B0272F43867}" destId="{D1878049-DEA3-C147-8EA4-EC249445B4A8}" srcOrd="2" destOrd="0" parTransId="{B7FD9E3F-37DD-9D48-B322-B6EA29E5F0EF}" sibTransId="{8249372E-0444-6E4E-BA6A-C2D8182590B1}"/>
    <dgm:cxn modelId="{1D4F7731-0A4B-5045-875A-31E0CC97003A}" type="presOf" srcId="{68C0EE41-ED3B-A845-9E91-0B0272F43867}" destId="{DB02F1AF-EF8E-4C2C-B48F-0F76E1CF1D94}" srcOrd="0" destOrd="0" presId="urn:microsoft.com/office/officeart/2018/2/layout/IconLabelDescriptionList"/>
    <dgm:cxn modelId="{F11B5D35-63A4-3C40-8569-2F52CADCFCB3}" type="presOf" srcId="{657D7776-E3C2-BA4F-AB28-00C2DDB22846}" destId="{98976212-4E6D-4B56-8223-ABAE4D959A81}" srcOrd="0" destOrd="0" presId="urn:microsoft.com/office/officeart/2018/2/layout/IconLabelDescriptionList"/>
    <dgm:cxn modelId="{6E27E640-E3FA-9748-A4C9-A5B1181C9758}" srcId="{F5230853-6E24-C047-8F7E-C88DE994123E}" destId="{5D7E9940-DDFC-2A4C-96AD-7DD6AE06FB0D}" srcOrd="0" destOrd="0" parTransId="{A0ADFAB4-4D6E-6941-A177-FDFDCF88AA36}" sibTransId="{15B442E3-5399-3E41-9410-5C323A31CE68}"/>
    <dgm:cxn modelId="{1567235D-9E46-C547-81F2-16A4C484A32E}" srcId="{D93862E4-050B-6E4D-8196-BB1079BF0A06}" destId="{55A5EF9B-D115-8F42-A77E-AD9F9E2E7C82}" srcOrd="0" destOrd="0" parTransId="{47C32E00-8B17-5F43-A3DC-DF6C954B0A97}" sibTransId="{CABD39D6-C9D5-B34A-AE19-3DA69767D0BB}"/>
    <dgm:cxn modelId="{6E139162-0149-D34F-BB0F-947012549ADF}" srcId="{68C0EE41-ED3B-A845-9E91-0B0272F43867}" destId="{0E1DF5BE-E57D-3D4F-8002-214EDD3ED3AA}" srcOrd="0" destOrd="0" parTransId="{AB9C6D0E-A5D3-0E4D-9985-F746B8F7AA43}" sibTransId="{37DDA3D3-B0BD-E94D-875A-180F2EBF17F8}"/>
    <dgm:cxn modelId="{0166C756-C6DA-D64F-95B4-D40C4489ECFD}" type="presOf" srcId="{55A5EF9B-D115-8F42-A77E-AD9F9E2E7C82}" destId="{10E54370-C689-4B87-B734-57C950860463}" srcOrd="0" destOrd="0" presId="urn:microsoft.com/office/officeart/2018/2/layout/IconLabelDescriptionList"/>
    <dgm:cxn modelId="{90F05579-BBDE-3346-A3FC-CBCC73727AD4}" type="presOf" srcId="{F5230853-6E24-C047-8F7E-C88DE994123E}" destId="{76D84EFC-B6CE-4A5B-A546-8FD2DD8835B4}" srcOrd="0" destOrd="0" presId="urn:microsoft.com/office/officeart/2018/2/layout/IconLabelDescriptionList"/>
    <dgm:cxn modelId="{D430FD80-FB74-E049-A91A-03490D167BBF}" type="presOf" srcId="{30F95A8A-BC60-024D-9C10-B8C488E7A369}" destId="{EA6E252D-F5CA-47A2-B205-F389DD416393}" srcOrd="0" destOrd="0" presId="urn:microsoft.com/office/officeart/2018/2/layout/IconLabelDescriptionList"/>
    <dgm:cxn modelId="{0CDF7D88-4749-6A4B-A053-2F42D32F1AD0}" srcId="{0E1DF5BE-E57D-3D4F-8002-214EDD3ED3AA}" destId="{657D7776-E3C2-BA4F-AB28-00C2DDB22846}" srcOrd="0" destOrd="0" parTransId="{176155F9-990A-7A47-B056-410A5B1B8ED1}" sibTransId="{133CB19F-99E2-3E49-BFA3-C19F252E11D7}"/>
    <dgm:cxn modelId="{A0782592-0A35-3C4F-B681-05325BA9DB77}" type="presOf" srcId="{D1878049-DEA3-C147-8EA4-EC249445B4A8}" destId="{A9E30157-C1B0-44F0-A182-FE04B4BD1E3F}" srcOrd="0" destOrd="0" presId="urn:microsoft.com/office/officeart/2018/2/layout/IconLabelDescriptionList"/>
    <dgm:cxn modelId="{70398BAE-B403-FD4D-8266-2B4B37BC8978}" type="presOf" srcId="{AE6E9F02-83F2-2943-BE77-CF80AB205FC0}" destId="{A5FEDF73-5BE0-44BE-9FF3-0FA96133B70E}" srcOrd="0" destOrd="0" presId="urn:microsoft.com/office/officeart/2018/2/layout/IconLabelDescriptionList"/>
    <dgm:cxn modelId="{DE7E97B5-9FA3-3C4F-A102-8598EC0B055C}" type="presOf" srcId="{5D7E9940-DDFC-2A4C-96AD-7DD6AE06FB0D}" destId="{D2467D04-607A-480E-B625-97819D94F616}" srcOrd="0" destOrd="0" presId="urn:microsoft.com/office/officeart/2018/2/layout/IconLabelDescriptionList"/>
    <dgm:cxn modelId="{000929E7-4BA9-9C40-8459-44FD66ED20A6}" srcId="{68C0EE41-ED3B-A845-9E91-0B0272F43867}" destId="{D93862E4-050B-6E4D-8196-BB1079BF0A06}" srcOrd="4" destOrd="0" parTransId="{D4C26547-B674-0243-B4D0-BD5F4E6F9B03}" sibTransId="{B19CEECD-032B-2E4B-B7FC-4755148AF6DF}"/>
    <dgm:cxn modelId="{935230F0-ECD6-0749-8BF5-DB8E3616991B}" srcId="{68C0EE41-ED3B-A845-9E91-0B0272F43867}" destId="{30F95A8A-BC60-024D-9C10-B8C488E7A369}" srcOrd="1" destOrd="0" parTransId="{FCA0A93D-34FA-A94B-AC0D-ADC3E8E4CE25}" sibTransId="{29E0ABC1-3D17-5A42-82EE-9A49C9FB9CD4}"/>
    <dgm:cxn modelId="{9AB77A9F-7951-B147-963C-C49FBBA49F1C}" type="presParOf" srcId="{DB02F1AF-EF8E-4C2C-B48F-0F76E1CF1D94}" destId="{524867F1-EDAF-486B-B381-39A3E10D09CA}" srcOrd="0" destOrd="0" presId="urn:microsoft.com/office/officeart/2018/2/layout/IconLabelDescriptionList"/>
    <dgm:cxn modelId="{29AE145B-C1A3-E748-B5B8-8590921A3122}" type="presParOf" srcId="{524867F1-EDAF-486B-B381-39A3E10D09CA}" destId="{47494119-92A7-4FD9-B4BC-2EC7B1A9B25E}" srcOrd="0" destOrd="0" presId="urn:microsoft.com/office/officeart/2018/2/layout/IconLabelDescriptionList"/>
    <dgm:cxn modelId="{E1C0A9A7-F7E3-6C40-AC0F-BCAE68254408}" type="presParOf" srcId="{524867F1-EDAF-486B-B381-39A3E10D09CA}" destId="{AC6E8738-763E-4A19-AA10-32EB6741ED92}" srcOrd="1" destOrd="0" presId="urn:microsoft.com/office/officeart/2018/2/layout/IconLabelDescriptionList"/>
    <dgm:cxn modelId="{61DAB894-7B78-544B-A37D-27F9C6DF326C}" type="presParOf" srcId="{524867F1-EDAF-486B-B381-39A3E10D09CA}" destId="{15D59927-A3D4-4B1A-8079-5060E941953D}" srcOrd="2" destOrd="0" presId="urn:microsoft.com/office/officeart/2018/2/layout/IconLabelDescriptionList"/>
    <dgm:cxn modelId="{8B329AA1-A6A4-B749-992A-D8C3762CAB64}" type="presParOf" srcId="{524867F1-EDAF-486B-B381-39A3E10D09CA}" destId="{84B6DCDF-1F7D-4566-93CD-548E101FA901}" srcOrd="3" destOrd="0" presId="urn:microsoft.com/office/officeart/2018/2/layout/IconLabelDescriptionList"/>
    <dgm:cxn modelId="{699C5660-F981-AC4D-9B35-C18440ECB9B5}" type="presParOf" srcId="{524867F1-EDAF-486B-B381-39A3E10D09CA}" destId="{98976212-4E6D-4B56-8223-ABAE4D959A81}" srcOrd="4" destOrd="0" presId="urn:microsoft.com/office/officeart/2018/2/layout/IconLabelDescriptionList"/>
    <dgm:cxn modelId="{02178DC4-8A6B-0244-A000-01FC21A52AB2}" type="presParOf" srcId="{DB02F1AF-EF8E-4C2C-B48F-0F76E1CF1D94}" destId="{6ADD7E72-747A-4F8C-9AE8-EEEC21847E93}" srcOrd="1" destOrd="0" presId="urn:microsoft.com/office/officeart/2018/2/layout/IconLabelDescriptionList"/>
    <dgm:cxn modelId="{FD0867EA-3D89-114F-8123-8595082B0D99}" type="presParOf" srcId="{DB02F1AF-EF8E-4C2C-B48F-0F76E1CF1D94}" destId="{EC18D254-82D8-4EAB-BE60-6CED309D4D05}" srcOrd="2" destOrd="0" presId="urn:microsoft.com/office/officeart/2018/2/layout/IconLabelDescriptionList"/>
    <dgm:cxn modelId="{1CEA9D1E-2190-9A4B-AB95-733B9458803D}" type="presParOf" srcId="{EC18D254-82D8-4EAB-BE60-6CED309D4D05}" destId="{5BB7814E-D719-499A-8F1C-7C2DC7D67187}" srcOrd="0" destOrd="0" presId="urn:microsoft.com/office/officeart/2018/2/layout/IconLabelDescriptionList"/>
    <dgm:cxn modelId="{D494DB3C-E299-B44D-9843-98AF403BD9CC}" type="presParOf" srcId="{EC18D254-82D8-4EAB-BE60-6CED309D4D05}" destId="{5A9F60D2-D93D-4FC9-9FCC-DBB513EB74CC}" srcOrd="1" destOrd="0" presId="urn:microsoft.com/office/officeart/2018/2/layout/IconLabelDescriptionList"/>
    <dgm:cxn modelId="{6A5AAE07-1030-FD45-8441-5AD33CEB748D}" type="presParOf" srcId="{EC18D254-82D8-4EAB-BE60-6CED309D4D05}" destId="{EA6E252D-F5CA-47A2-B205-F389DD416393}" srcOrd="2" destOrd="0" presId="urn:microsoft.com/office/officeart/2018/2/layout/IconLabelDescriptionList"/>
    <dgm:cxn modelId="{5F909B86-D2D1-3248-8346-E76EC2D5B99D}" type="presParOf" srcId="{EC18D254-82D8-4EAB-BE60-6CED309D4D05}" destId="{5CEA6DC8-1E2D-428E-802E-512F0E3C5DE5}" srcOrd="3" destOrd="0" presId="urn:microsoft.com/office/officeart/2018/2/layout/IconLabelDescriptionList"/>
    <dgm:cxn modelId="{E4CCD6D3-87E0-1B45-9268-70319BACE07C}" type="presParOf" srcId="{EC18D254-82D8-4EAB-BE60-6CED309D4D05}" destId="{711B691D-A329-419B-8ADF-D122F3EE36D3}" srcOrd="4" destOrd="0" presId="urn:microsoft.com/office/officeart/2018/2/layout/IconLabelDescriptionList"/>
    <dgm:cxn modelId="{99E978C2-B7EC-B747-A793-A798F4B9E66A}" type="presParOf" srcId="{DB02F1AF-EF8E-4C2C-B48F-0F76E1CF1D94}" destId="{1E72874F-6FC2-4124-8A72-85245045CEE4}" srcOrd="3" destOrd="0" presId="urn:microsoft.com/office/officeart/2018/2/layout/IconLabelDescriptionList"/>
    <dgm:cxn modelId="{85D20ED2-8CA4-1544-8ECD-1510558A2911}" type="presParOf" srcId="{DB02F1AF-EF8E-4C2C-B48F-0F76E1CF1D94}" destId="{B91E91B1-99C1-408F-B664-0A56BB2B5FB7}" srcOrd="4" destOrd="0" presId="urn:microsoft.com/office/officeart/2018/2/layout/IconLabelDescriptionList"/>
    <dgm:cxn modelId="{461FEEA6-C224-104C-9845-C1C38548E11F}" type="presParOf" srcId="{B91E91B1-99C1-408F-B664-0A56BB2B5FB7}" destId="{1B5458CD-84A8-4A44-A378-2080C9FD122F}" srcOrd="0" destOrd="0" presId="urn:microsoft.com/office/officeart/2018/2/layout/IconLabelDescriptionList"/>
    <dgm:cxn modelId="{982F8DF9-ACE5-D347-890E-808E542D6227}" type="presParOf" srcId="{B91E91B1-99C1-408F-B664-0A56BB2B5FB7}" destId="{983D1FC1-4B91-4BB7-8C4D-1F10EDF93A7F}" srcOrd="1" destOrd="0" presId="urn:microsoft.com/office/officeart/2018/2/layout/IconLabelDescriptionList"/>
    <dgm:cxn modelId="{0B4F9329-6A49-BD4E-AF7C-80628B2AA0C0}" type="presParOf" srcId="{B91E91B1-99C1-408F-B664-0A56BB2B5FB7}" destId="{A9E30157-C1B0-44F0-A182-FE04B4BD1E3F}" srcOrd="2" destOrd="0" presId="urn:microsoft.com/office/officeart/2018/2/layout/IconLabelDescriptionList"/>
    <dgm:cxn modelId="{8F7E0B75-3165-5348-89B8-CE6727B0884B}" type="presParOf" srcId="{B91E91B1-99C1-408F-B664-0A56BB2B5FB7}" destId="{6FC66CEE-52C4-4A68-99B6-D89F5BA4F801}" srcOrd="3" destOrd="0" presId="urn:microsoft.com/office/officeart/2018/2/layout/IconLabelDescriptionList"/>
    <dgm:cxn modelId="{D461E742-00A3-D54E-B19F-E94AE2358520}" type="presParOf" srcId="{B91E91B1-99C1-408F-B664-0A56BB2B5FB7}" destId="{A5FEDF73-5BE0-44BE-9FF3-0FA96133B70E}" srcOrd="4" destOrd="0" presId="urn:microsoft.com/office/officeart/2018/2/layout/IconLabelDescriptionList"/>
    <dgm:cxn modelId="{A9B7418B-FBE0-B648-BF9A-2FA3997EEBAA}" type="presParOf" srcId="{DB02F1AF-EF8E-4C2C-B48F-0F76E1CF1D94}" destId="{FED446E8-1DC2-4ADD-9E0C-3398009A3B7F}" srcOrd="5" destOrd="0" presId="urn:microsoft.com/office/officeart/2018/2/layout/IconLabelDescriptionList"/>
    <dgm:cxn modelId="{8F48AE8F-7BB1-B24F-8E07-813DAA525377}" type="presParOf" srcId="{DB02F1AF-EF8E-4C2C-B48F-0F76E1CF1D94}" destId="{0F2A14B2-38C9-4AF4-9F42-E5C56E8CEE8D}" srcOrd="6" destOrd="0" presId="urn:microsoft.com/office/officeart/2018/2/layout/IconLabelDescriptionList"/>
    <dgm:cxn modelId="{3000D6E1-8215-3F47-A54C-D60FD8BAF7F0}" type="presParOf" srcId="{0F2A14B2-38C9-4AF4-9F42-E5C56E8CEE8D}" destId="{6468C92B-95C0-40BE-B6D3-16D19A13C001}" srcOrd="0" destOrd="0" presId="urn:microsoft.com/office/officeart/2018/2/layout/IconLabelDescriptionList"/>
    <dgm:cxn modelId="{CD464F82-6F2F-D04A-B650-9F6602C3939B}" type="presParOf" srcId="{0F2A14B2-38C9-4AF4-9F42-E5C56E8CEE8D}" destId="{28C75B64-8DF5-4910-A52E-47FB2B0568AB}" srcOrd="1" destOrd="0" presId="urn:microsoft.com/office/officeart/2018/2/layout/IconLabelDescriptionList"/>
    <dgm:cxn modelId="{109EA264-933E-624F-B3C2-E2182646E518}" type="presParOf" srcId="{0F2A14B2-38C9-4AF4-9F42-E5C56E8CEE8D}" destId="{76D84EFC-B6CE-4A5B-A546-8FD2DD8835B4}" srcOrd="2" destOrd="0" presId="urn:microsoft.com/office/officeart/2018/2/layout/IconLabelDescriptionList"/>
    <dgm:cxn modelId="{202A8D69-E7F6-EA4F-9A75-67B93F90C643}" type="presParOf" srcId="{0F2A14B2-38C9-4AF4-9F42-E5C56E8CEE8D}" destId="{C6758988-C497-494C-A5EE-6F2D353A3987}" srcOrd="3" destOrd="0" presId="urn:microsoft.com/office/officeart/2018/2/layout/IconLabelDescriptionList"/>
    <dgm:cxn modelId="{F1A2F68D-02DA-DA45-95B4-25EBEDFF1780}" type="presParOf" srcId="{0F2A14B2-38C9-4AF4-9F42-E5C56E8CEE8D}" destId="{D2467D04-607A-480E-B625-97819D94F616}" srcOrd="4" destOrd="0" presId="urn:microsoft.com/office/officeart/2018/2/layout/IconLabelDescriptionList"/>
    <dgm:cxn modelId="{1F5A32AA-F290-9747-952E-837FFAA32042}" type="presParOf" srcId="{DB02F1AF-EF8E-4C2C-B48F-0F76E1CF1D94}" destId="{ACA1B82D-BF0A-4E52-B3FE-6EBCEC887909}" srcOrd="7" destOrd="0" presId="urn:microsoft.com/office/officeart/2018/2/layout/IconLabelDescriptionList"/>
    <dgm:cxn modelId="{2C4EF1D0-B9CD-FF4B-9068-1CE7AF4992CD}" type="presParOf" srcId="{DB02F1AF-EF8E-4C2C-B48F-0F76E1CF1D94}" destId="{A6FB352C-ADD5-430C-BE16-260EBAD074A2}" srcOrd="8" destOrd="0" presId="urn:microsoft.com/office/officeart/2018/2/layout/IconLabelDescriptionList"/>
    <dgm:cxn modelId="{66863DD7-9659-A14C-B950-459FF619D78A}" type="presParOf" srcId="{A6FB352C-ADD5-430C-BE16-260EBAD074A2}" destId="{8DD04529-08D6-424A-9A78-17685A84D4C6}" srcOrd="0" destOrd="0" presId="urn:microsoft.com/office/officeart/2018/2/layout/IconLabelDescriptionList"/>
    <dgm:cxn modelId="{EE77C04F-0B8F-7445-A7F1-CDE51DCD02A6}" type="presParOf" srcId="{A6FB352C-ADD5-430C-BE16-260EBAD074A2}" destId="{9DB71DBF-55AE-4571-A940-18F45A6849DE}" srcOrd="1" destOrd="0" presId="urn:microsoft.com/office/officeart/2018/2/layout/IconLabelDescriptionList"/>
    <dgm:cxn modelId="{C135C835-C919-AE4E-B7AF-71D58DB586B6}" type="presParOf" srcId="{A6FB352C-ADD5-430C-BE16-260EBAD074A2}" destId="{30F10718-C607-44CD-923F-6317D4F072AD}" srcOrd="2" destOrd="0" presId="urn:microsoft.com/office/officeart/2018/2/layout/IconLabelDescriptionList"/>
    <dgm:cxn modelId="{9A6D2C3C-2570-D041-A060-A7E7707CAC64}" type="presParOf" srcId="{A6FB352C-ADD5-430C-BE16-260EBAD074A2}" destId="{AAAA4A77-7117-48ED-8EAF-09047C3CEE7D}" srcOrd="3" destOrd="0" presId="urn:microsoft.com/office/officeart/2018/2/layout/IconLabelDescriptionList"/>
    <dgm:cxn modelId="{748ACFBF-EE32-F044-9536-65EBF7585C5D}" type="presParOf" srcId="{A6FB352C-ADD5-430C-BE16-260EBAD074A2}" destId="{10E54370-C689-4B87-B734-57C95086046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ABAE75-9733-9848-8616-40D82303A206}" type="doc">
      <dgm:prSet loTypeId="urn:microsoft.com/office/officeart/2005/8/layout/radial6" loCatId="" qsTypeId="urn:microsoft.com/office/officeart/2005/8/quickstyle/simple5" qsCatId="simple" csTypeId="urn:microsoft.com/office/officeart/2005/8/colors/colorful1" csCatId="colorful" phldr="1"/>
      <dgm:spPr/>
      <dgm:t>
        <a:bodyPr/>
        <a:lstStyle/>
        <a:p>
          <a:endParaRPr lang="en-GB"/>
        </a:p>
      </dgm:t>
    </dgm:pt>
    <dgm:pt modelId="{2B70A7BF-8ECD-4F47-8AEA-E6522369F35C}">
      <dgm:prSet phldrT="[Text]" custT="1"/>
      <dgm:spPr/>
      <dgm:t>
        <a:bodyPr lIns="0" tIns="0" rIns="0" bIns="0"/>
        <a:lstStyle/>
        <a:p>
          <a:pPr>
            <a:buClr>
              <a:schemeClr val="dk1"/>
            </a:buClr>
            <a:buSzPts val="1200"/>
            <a:buFont typeface="Arial" panose="020B0604020202020204" pitchFamily="34" charset="0"/>
            <a:buChar char="•"/>
          </a:pPr>
          <a:r>
            <a:rPr lang="tr-TR" sz="2000" b="1" dirty="0" err="1">
              <a:latin typeface="+mn-lt"/>
              <a:cs typeface="Times New Roman"/>
              <a:sym typeface="Times New Roman"/>
            </a:rPr>
            <a:t>Spektrofoto</a:t>
          </a:r>
          <a:r>
            <a:rPr lang="tr-TR" sz="2000" b="1" dirty="0">
              <a:latin typeface="+mn-lt"/>
              <a:cs typeface="Times New Roman"/>
              <a:sym typeface="Times New Roman"/>
            </a:rPr>
            <a:t>-metrik Analiz</a:t>
          </a:r>
          <a:endParaRPr lang="en-GB" sz="2000" b="1" dirty="0">
            <a:latin typeface="+mn-lt"/>
          </a:endParaRPr>
        </a:p>
      </dgm:t>
    </dgm:pt>
    <dgm:pt modelId="{F6708D3E-0C46-D34D-A680-94DCB6E0FFDA}" type="parTrans" cxnId="{9F719CB9-D335-CB4D-86E0-07C863172E63}">
      <dgm:prSet/>
      <dgm:spPr/>
      <dgm:t>
        <a:bodyPr/>
        <a:lstStyle/>
        <a:p>
          <a:endParaRPr lang="en-GB"/>
        </a:p>
      </dgm:t>
    </dgm:pt>
    <dgm:pt modelId="{4B6A0E44-542D-AE4E-B5A2-74B73ED17AA4}" type="sibTrans" cxnId="{9F719CB9-D335-CB4D-86E0-07C863172E63}">
      <dgm:prSet/>
      <dgm:spPr/>
      <dgm:t>
        <a:bodyPr/>
        <a:lstStyle/>
        <a:p>
          <a:endParaRPr lang="en-GB"/>
        </a:p>
      </dgm:t>
    </dgm:pt>
    <dgm:pt modelId="{50BAC918-E298-5842-BA1E-D4847A194EF5}">
      <dgm:prSet custT="1"/>
      <dgm:spPr/>
      <dgm:t>
        <a:bodyPr/>
        <a:lstStyle/>
        <a:p>
          <a:r>
            <a:rPr lang="tr-TR" sz="2000" b="1" dirty="0">
              <a:latin typeface="+mn-lt"/>
              <a:cs typeface="Times New Roman"/>
              <a:sym typeface="Times New Roman"/>
            </a:rPr>
            <a:t>Enzim Aktivite Deneyi</a:t>
          </a:r>
          <a:endParaRPr lang="en-GB" sz="2000" b="1" dirty="0">
            <a:latin typeface="+mn-lt"/>
            <a:ea typeface="Times New Roman"/>
            <a:cs typeface="Times New Roman"/>
            <a:sym typeface="Times New Roman"/>
          </a:endParaRPr>
        </a:p>
      </dgm:t>
    </dgm:pt>
    <dgm:pt modelId="{FA271A39-488A-8640-9ECC-57BB32AC772F}" type="parTrans" cxnId="{05055E10-CBB1-4F49-B691-5B37FEFA0702}">
      <dgm:prSet/>
      <dgm:spPr/>
      <dgm:t>
        <a:bodyPr/>
        <a:lstStyle/>
        <a:p>
          <a:endParaRPr lang="en-GB"/>
        </a:p>
      </dgm:t>
    </dgm:pt>
    <dgm:pt modelId="{063753A1-AD92-8A40-87F9-994DB11DB27A}" type="sibTrans" cxnId="{05055E10-CBB1-4F49-B691-5B37FEFA0702}">
      <dgm:prSet/>
      <dgm:spPr/>
      <dgm:t>
        <a:bodyPr/>
        <a:lstStyle/>
        <a:p>
          <a:endParaRPr lang="en-GB"/>
        </a:p>
      </dgm:t>
    </dgm:pt>
    <dgm:pt modelId="{80548EE0-E2F7-4A4E-990C-5343C403AB18}">
      <dgm:prSet custT="1"/>
      <dgm:spPr/>
      <dgm:t>
        <a:bodyPr/>
        <a:lstStyle/>
        <a:p>
          <a:r>
            <a:rPr lang="tr-TR" sz="2000" b="1" dirty="0">
              <a:latin typeface="+mn-lt"/>
              <a:cs typeface="Times New Roman"/>
              <a:sym typeface="Times New Roman"/>
            </a:rPr>
            <a:t>pH ve Sıcaklık Optimizasyonu</a:t>
          </a:r>
          <a:endParaRPr lang="en-GB" sz="2000" b="1" dirty="0">
            <a:latin typeface="+mn-lt"/>
            <a:ea typeface="Times New Roman"/>
            <a:cs typeface="Times New Roman"/>
            <a:sym typeface="Times New Roman"/>
          </a:endParaRPr>
        </a:p>
      </dgm:t>
    </dgm:pt>
    <dgm:pt modelId="{CDB91A9E-92B1-A64B-99DE-439683C112C8}" type="parTrans" cxnId="{03AC2826-7957-7847-AB99-82E7693094BC}">
      <dgm:prSet/>
      <dgm:spPr/>
      <dgm:t>
        <a:bodyPr/>
        <a:lstStyle/>
        <a:p>
          <a:endParaRPr lang="en-GB"/>
        </a:p>
      </dgm:t>
    </dgm:pt>
    <dgm:pt modelId="{4F5065AC-51B1-C849-8C67-E3D7D1B6438E}" type="sibTrans" cxnId="{03AC2826-7957-7847-AB99-82E7693094BC}">
      <dgm:prSet/>
      <dgm:spPr/>
      <dgm:t>
        <a:bodyPr/>
        <a:lstStyle/>
        <a:p>
          <a:endParaRPr lang="en-GB"/>
        </a:p>
      </dgm:t>
    </dgm:pt>
    <dgm:pt modelId="{1D860A84-2297-4A43-BABB-75572BEE3164}">
      <dgm:prSet custT="1"/>
      <dgm:spPr/>
      <dgm:t>
        <a:bodyPr/>
        <a:lstStyle/>
        <a:p>
          <a:r>
            <a:rPr lang="tr-TR" sz="2000" b="1" dirty="0">
              <a:latin typeface="+mn-lt"/>
              <a:cs typeface="Times New Roman"/>
              <a:sym typeface="Times New Roman"/>
            </a:rPr>
            <a:t>İnhibisyon Analizi</a:t>
          </a:r>
          <a:endParaRPr lang="en-GB" sz="2000" b="1" dirty="0">
            <a:latin typeface="+mn-lt"/>
            <a:ea typeface="Times New Roman"/>
            <a:cs typeface="Times New Roman"/>
            <a:sym typeface="Times New Roman"/>
          </a:endParaRPr>
        </a:p>
      </dgm:t>
    </dgm:pt>
    <dgm:pt modelId="{6412C7F2-F554-E246-9623-1B18F836B1B0}" type="parTrans" cxnId="{F0097D6E-5550-5048-9F79-64611A1A7A90}">
      <dgm:prSet/>
      <dgm:spPr/>
      <dgm:t>
        <a:bodyPr/>
        <a:lstStyle/>
        <a:p>
          <a:endParaRPr lang="en-GB"/>
        </a:p>
      </dgm:t>
    </dgm:pt>
    <dgm:pt modelId="{11031D0F-48A6-8447-8AAA-4EA7D8BAAEB9}" type="sibTrans" cxnId="{F0097D6E-5550-5048-9F79-64611A1A7A90}">
      <dgm:prSet/>
      <dgm:spPr/>
      <dgm:t>
        <a:bodyPr/>
        <a:lstStyle/>
        <a:p>
          <a:endParaRPr lang="en-GB"/>
        </a:p>
      </dgm:t>
    </dgm:pt>
    <dgm:pt modelId="{ACA2F91F-F795-154C-89F7-640E11CB4EC8}">
      <dgm:prSet custT="1"/>
      <dgm:spPr/>
      <dgm:t>
        <a:bodyPr/>
        <a:lstStyle/>
        <a:p>
          <a:r>
            <a:rPr lang="tr-TR" sz="2000" b="1" dirty="0">
              <a:latin typeface="+mn-lt"/>
              <a:cs typeface="Times New Roman"/>
              <a:sym typeface="Times New Roman"/>
            </a:rPr>
            <a:t>Enzim Kinetiği Deneyi</a:t>
          </a:r>
          <a:endParaRPr lang="en-GB" sz="2000" b="1" dirty="0">
            <a:latin typeface="+mn-lt"/>
            <a:ea typeface="Times New Roman"/>
            <a:cs typeface="Times New Roman"/>
            <a:sym typeface="Times New Roman"/>
          </a:endParaRPr>
        </a:p>
      </dgm:t>
    </dgm:pt>
    <dgm:pt modelId="{FF009E3C-DB9D-A645-BDE2-11EC0F08AEC9}" type="parTrans" cxnId="{7F85C67B-B106-F24F-909C-E76A33E6384F}">
      <dgm:prSet/>
      <dgm:spPr/>
      <dgm:t>
        <a:bodyPr/>
        <a:lstStyle/>
        <a:p>
          <a:endParaRPr lang="en-GB"/>
        </a:p>
      </dgm:t>
    </dgm:pt>
    <dgm:pt modelId="{9B4D8E58-A914-D14D-A768-343AA7205CA6}" type="sibTrans" cxnId="{7F85C67B-B106-F24F-909C-E76A33E6384F}">
      <dgm:prSet/>
      <dgm:spPr/>
      <dgm:t>
        <a:bodyPr/>
        <a:lstStyle/>
        <a:p>
          <a:endParaRPr lang="en-GB"/>
        </a:p>
      </dgm:t>
    </dgm:pt>
    <dgm:pt modelId="{A3457D14-DF2A-D44B-A792-A2E2CDEFB5BC}">
      <dgm:prSet custT="1"/>
      <dgm:spPr/>
      <dgm:t>
        <a:bodyPr/>
        <a:lstStyle/>
        <a:p>
          <a:r>
            <a:rPr lang="tr-TR" sz="2000" b="1" dirty="0">
              <a:latin typeface="+mn-lt"/>
              <a:cs typeface="Times New Roman"/>
              <a:sym typeface="Times New Roman"/>
            </a:rPr>
            <a:t>Stabilite</a:t>
          </a:r>
        </a:p>
        <a:p>
          <a:r>
            <a:rPr lang="tr-TR" sz="2000" b="1" dirty="0">
              <a:latin typeface="+mn-lt"/>
              <a:cs typeface="Times New Roman"/>
              <a:sym typeface="Times New Roman"/>
            </a:rPr>
            <a:t>Testleri</a:t>
          </a:r>
          <a:endParaRPr lang="en-GB" sz="2000" b="1" dirty="0">
            <a:latin typeface="+mn-lt"/>
            <a:ea typeface="Times New Roman"/>
            <a:cs typeface="Times New Roman"/>
            <a:sym typeface="Times New Roman"/>
          </a:endParaRPr>
        </a:p>
      </dgm:t>
    </dgm:pt>
    <dgm:pt modelId="{1F2FC4F8-37A4-784F-9645-9CBD06ED6188}" type="parTrans" cxnId="{5E67F0B7-D36D-584D-B26E-2F8FC7D2B5D7}">
      <dgm:prSet/>
      <dgm:spPr/>
      <dgm:t>
        <a:bodyPr/>
        <a:lstStyle/>
        <a:p>
          <a:endParaRPr lang="en-GB"/>
        </a:p>
      </dgm:t>
    </dgm:pt>
    <dgm:pt modelId="{E59CC403-572D-1F42-B956-1C10BB556BB8}" type="sibTrans" cxnId="{5E67F0B7-D36D-584D-B26E-2F8FC7D2B5D7}">
      <dgm:prSet/>
      <dgm:spPr/>
      <dgm:t>
        <a:bodyPr/>
        <a:lstStyle/>
        <a:p>
          <a:endParaRPr lang="en-GB"/>
        </a:p>
      </dgm:t>
    </dgm:pt>
    <dgm:pt modelId="{B689B8AE-985B-4545-B4D7-4D137A389FA2}" type="pres">
      <dgm:prSet presAssocID="{59ABAE75-9733-9848-8616-40D82303A206}" presName="Name0" presStyleCnt="0">
        <dgm:presLayoutVars>
          <dgm:chMax val="1"/>
          <dgm:dir/>
          <dgm:animLvl val="ctr"/>
          <dgm:resizeHandles val="exact"/>
        </dgm:presLayoutVars>
      </dgm:prSet>
      <dgm:spPr/>
    </dgm:pt>
    <dgm:pt modelId="{1A79C20B-6CAA-3C4F-A5C6-24A51BE38098}" type="pres">
      <dgm:prSet presAssocID="{2B70A7BF-8ECD-4F47-8AEA-E6522369F35C}" presName="centerShape" presStyleLbl="node0" presStyleIdx="0" presStyleCnt="1"/>
      <dgm:spPr/>
    </dgm:pt>
    <dgm:pt modelId="{80FF6045-566B-B344-A58D-AF6D00B16AA5}" type="pres">
      <dgm:prSet presAssocID="{50BAC918-E298-5842-BA1E-D4847A194EF5}" presName="node" presStyleLbl="node1" presStyleIdx="0" presStyleCnt="5">
        <dgm:presLayoutVars>
          <dgm:bulletEnabled val="1"/>
        </dgm:presLayoutVars>
      </dgm:prSet>
      <dgm:spPr/>
    </dgm:pt>
    <dgm:pt modelId="{27EB6626-A97D-8148-9273-0312319EC215}" type="pres">
      <dgm:prSet presAssocID="{50BAC918-E298-5842-BA1E-D4847A194EF5}" presName="dummy" presStyleCnt="0"/>
      <dgm:spPr/>
    </dgm:pt>
    <dgm:pt modelId="{A94D6682-AA00-944C-9AAF-9C007B44259D}" type="pres">
      <dgm:prSet presAssocID="{063753A1-AD92-8A40-87F9-994DB11DB27A}" presName="sibTrans" presStyleLbl="sibTrans2D1" presStyleIdx="0" presStyleCnt="5"/>
      <dgm:spPr/>
    </dgm:pt>
    <dgm:pt modelId="{2C0D0CAB-9469-CB49-8C16-84B5CB138ABC}" type="pres">
      <dgm:prSet presAssocID="{80548EE0-E2F7-4A4E-990C-5343C403AB18}" presName="node" presStyleLbl="node1" presStyleIdx="1" presStyleCnt="5">
        <dgm:presLayoutVars>
          <dgm:bulletEnabled val="1"/>
        </dgm:presLayoutVars>
      </dgm:prSet>
      <dgm:spPr/>
    </dgm:pt>
    <dgm:pt modelId="{B3A5E4B4-B3DB-8847-B552-0755D7170323}" type="pres">
      <dgm:prSet presAssocID="{80548EE0-E2F7-4A4E-990C-5343C403AB18}" presName="dummy" presStyleCnt="0"/>
      <dgm:spPr/>
    </dgm:pt>
    <dgm:pt modelId="{0EFFB879-0C44-3245-B649-B7A83D297978}" type="pres">
      <dgm:prSet presAssocID="{4F5065AC-51B1-C849-8C67-E3D7D1B6438E}" presName="sibTrans" presStyleLbl="sibTrans2D1" presStyleIdx="1" presStyleCnt="5"/>
      <dgm:spPr/>
    </dgm:pt>
    <dgm:pt modelId="{87249307-5D33-FF42-93C8-7D4F4E939B1F}" type="pres">
      <dgm:prSet presAssocID="{1D860A84-2297-4A43-BABB-75572BEE3164}" presName="node" presStyleLbl="node1" presStyleIdx="2" presStyleCnt="5">
        <dgm:presLayoutVars>
          <dgm:bulletEnabled val="1"/>
        </dgm:presLayoutVars>
      </dgm:prSet>
      <dgm:spPr/>
    </dgm:pt>
    <dgm:pt modelId="{A3C99EB2-6620-2341-93D7-B42F1E464E34}" type="pres">
      <dgm:prSet presAssocID="{1D860A84-2297-4A43-BABB-75572BEE3164}" presName="dummy" presStyleCnt="0"/>
      <dgm:spPr/>
    </dgm:pt>
    <dgm:pt modelId="{6767F415-9FA8-B346-84E7-927BFE57A7E7}" type="pres">
      <dgm:prSet presAssocID="{11031D0F-48A6-8447-8AAA-4EA7D8BAAEB9}" presName="sibTrans" presStyleLbl="sibTrans2D1" presStyleIdx="2" presStyleCnt="5"/>
      <dgm:spPr/>
    </dgm:pt>
    <dgm:pt modelId="{61E769BC-02B1-014C-9D88-35F6BC3670C1}" type="pres">
      <dgm:prSet presAssocID="{ACA2F91F-F795-154C-89F7-640E11CB4EC8}" presName="node" presStyleLbl="node1" presStyleIdx="3" presStyleCnt="5">
        <dgm:presLayoutVars>
          <dgm:bulletEnabled val="1"/>
        </dgm:presLayoutVars>
      </dgm:prSet>
      <dgm:spPr/>
    </dgm:pt>
    <dgm:pt modelId="{8DBA129B-F994-A643-8CCF-925D846A101F}" type="pres">
      <dgm:prSet presAssocID="{ACA2F91F-F795-154C-89F7-640E11CB4EC8}" presName="dummy" presStyleCnt="0"/>
      <dgm:spPr/>
    </dgm:pt>
    <dgm:pt modelId="{BEE23991-2C6A-8A44-A639-8FD30EC84030}" type="pres">
      <dgm:prSet presAssocID="{9B4D8E58-A914-D14D-A768-343AA7205CA6}" presName="sibTrans" presStyleLbl="sibTrans2D1" presStyleIdx="3" presStyleCnt="5"/>
      <dgm:spPr/>
    </dgm:pt>
    <dgm:pt modelId="{451EF031-7ACF-F542-B7F2-D7B486DD9F7B}" type="pres">
      <dgm:prSet presAssocID="{A3457D14-DF2A-D44B-A792-A2E2CDEFB5BC}" presName="node" presStyleLbl="node1" presStyleIdx="4" presStyleCnt="5">
        <dgm:presLayoutVars>
          <dgm:bulletEnabled val="1"/>
        </dgm:presLayoutVars>
      </dgm:prSet>
      <dgm:spPr/>
    </dgm:pt>
    <dgm:pt modelId="{D348A21C-8228-254F-A087-A3F3957E7B1A}" type="pres">
      <dgm:prSet presAssocID="{A3457D14-DF2A-D44B-A792-A2E2CDEFB5BC}" presName="dummy" presStyleCnt="0"/>
      <dgm:spPr/>
    </dgm:pt>
    <dgm:pt modelId="{599F55A1-2D26-F045-9D51-EADF2506D072}" type="pres">
      <dgm:prSet presAssocID="{E59CC403-572D-1F42-B956-1C10BB556BB8}" presName="sibTrans" presStyleLbl="sibTrans2D1" presStyleIdx="4" presStyleCnt="5"/>
      <dgm:spPr/>
    </dgm:pt>
  </dgm:ptLst>
  <dgm:cxnLst>
    <dgm:cxn modelId="{08909105-896F-4AF3-A6D1-6A4CBD3974BF}" type="presOf" srcId="{1D860A84-2297-4A43-BABB-75572BEE3164}" destId="{87249307-5D33-FF42-93C8-7D4F4E939B1F}" srcOrd="0" destOrd="0" presId="urn:microsoft.com/office/officeart/2005/8/layout/radial6"/>
    <dgm:cxn modelId="{BFC06108-F896-4A27-9E3B-2207C5B996A9}" type="presOf" srcId="{4F5065AC-51B1-C849-8C67-E3D7D1B6438E}" destId="{0EFFB879-0C44-3245-B649-B7A83D297978}" srcOrd="0" destOrd="0" presId="urn:microsoft.com/office/officeart/2005/8/layout/radial6"/>
    <dgm:cxn modelId="{05055E10-CBB1-4F49-B691-5B37FEFA0702}" srcId="{2B70A7BF-8ECD-4F47-8AEA-E6522369F35C}" destId="{50BAC918-E298-5842-BA1E-D4847A194EF5}" srcOrd="0" destOrd="0" parTransId="{FA271A39-488A-8640-9ECC-57BB32AC772F}" sibTransId="{063753A1-AD92-8A40-87F9-994DB11DB27A}"/>
    <dgm:cxn modelId="{03AC2826-7957-7847-AB99-82E7693094BC}" srcId="{2B70A7BF-8ECD-4F47-8AEA-E6522369F35C}" destId="{80548EE0-E2F7-4A4E-990C-5343C403AB18}" srcOrd="1" destOrd="0" parTransId="{CDB91A9E-92B1-A64B-99DE-439683C112C8}" sibTransId="{4F5065AC-51B1-C849-8C67-E3D7D1B6438E}"/>
    <dgm:cxn modelId="{F0097D6E-5550-5048-9F79-64611A1A7A90}" srcId="{2B70A7BF-8ECD-4F47-8AEA-E6522369F35C}" destId="{1D860A84-2297-4A43-BABB-75572BEE3164}" srcOrd="2" destOrd="0" parTransId="{6412C7F2-F554-E246-9623-1B18F836B1B0}" sibTransId="{11031D0F-48A6-8447-8AAA-4EA7D8BAAEB9}"/>
    <dgm:cxn modelId="{5F421F77-3791-4057-9A19-DB86CC5D67C7}" type="presOf" srcId="{A3457D14-DF2A-D44B-A792-A2E2CDEFB5BC}" destId="{451EF031-7ACF-F542-B7F2-D7B486DD9F7B}" srcOrd="0" destOrd="0" presId="urn:microsoft.com/office/officeart/2005/8/layout/radial6"/>
    <dgm:cxn modelId="{4696B559-2BB3-4F04-AB98-5FEF555D6EAB}" type="presOf" srcId="{9B4D8E58-A914-D14D-A768-343AA7205CA6}" destId="{BEE23991-2C6A-8A44-A639-8FD30EC84030}" srcOrd="0" destOrd="0" presId="urn:microsoft.com/office/officeart/2005/8/layout/radial6"/>
    <dgm:cxn modelId="{7F85C67B-B106-F24F-909C-E76A33E6384F}" srcId="{2B70A7BF-8ECD-4F47-8AEA-E6522369F35C}" destId="{ACA2F91F-F795-154C-89F7-640E11CB4EC8}" srcOrd="3" destOrd="0" parTransId="{FF009E3C-DB9D-A645-BDE2-11EC0F08AEC9}" sibTransId="{9B4D8E58-A914-D14D-A768-343AA7205CA6}"/>
    <dgm:cxn modelId="{278D6484-6675-4FB6-B4FE-8DEB65461DFE}" type="presOf" srcId="{ACA2F91F-F795-154C-89F7-640E11CB4EC8}" destId="{61E769BC-02B1-014C-9D88-35F6BC3670C1}" srcOrd="0" destOrd="0" presId="urn:microsoft.com/office/officeart/2005/8/layout/radial6"/>
    <dgm:cxn modelId="{E7D56793-E5E3-49B2-ACB4-6195227DE592}" type="presOf" srcId="{063753A1-AD92-8A40-87F9-994DB11DB27A}" destId="{A94D6682-AA00-944C-9AAF-9C007B44259D}" srcOrd="0" destOrd="0" presId="urn:microsoft.com/office/officeart/2005/8/layout/radial6"/>
    <dgm:cxn modelId="{E1F539A7-6A99-4723-997D-D2012800D089}" type="presOf" srcId="{E59CC403-572D-1F42-B956-1C10BB556BB8}" destId="{599F55A1-2D26-F045-9D51-EADF2506D072}" srcOrd="0" destOrd="0" presId="urn:microsoft.com/office/officeart/2005/8/layout/radial6"/>
    <dgm:cxn modelId="{5E67F0B7-D36D-584D-B26E-2F8FC7D2B5D7}" srcId="{2B70A7BF-8ECD-4F47-8AEA-E6522369F35C}" destId="{A3457D14-DF2A-D44B-A792-A2E2CDEFB5BC}" srcOrd="4" destOrd="0" parTransId="{1F2FC4F8-37A4-784F-9645-9CBD06ED6188}" sibTransId="{E59CC403-572D-1F42-B956-1C10BB556BB8}"/>
    <dgm:cxn modelId="{9F719CB9-D335-CB4D-86E0-07C863172E63}" srcId="{59ABAE75-9733-9848-8616-40D82303A206}" destId="{2B70A7BF-8ECD-4F47-8AEA-E6522369F35C}" srcOrd="0" destOrd="0" parTransId="{F6708D3E-0C46-D34D-A680-94DCB6E0FFDA}" sibTransId="{4B6A0E44-542D-AE4E-B5A2-74B73ED17AA4}"/>
    <dgm:cxn modelId="{8F4C54BE-3AC0-408C-8C86-F6FF7263A9D0}" type="presOf" srcId="{59ABAE75-9733-9848-8616-40D82303A206}" destId="{B689B8AE-985B-4545-B4D7-4D137A389FA2}" srcOrd="0" destOrd="0" presId="urn:microsoft.com/office/officeart/2005/8/layout/radial6"/>
    <dgm:cxn modelId="{6C0D7EC1-7109-47E8-A4D0-3BA4D851E3A4}" type="presOf" srcId="{50BAC918-E298-5842-BA1E-D4847A194EF5}" destId="{80FF6045-566B-B344-A58D-AF6D00B16AA5}" srcOrd="0" destOrd="0" presId="urn:microsoft.com/office/officeart/2005/8/layout/radial6"/>
    <dgm:cxn modelId="{2E4FA7E8-50C7-4236-9E27-602B00B06AF6}" type="presOf" srcId="{80548EE0-E2F7-4A4E-990C-5343C403AB18}" destId="{2C0D0CAB-9469-CB49-8C16-84B5CB138ABC}" srcOrd="0" destOrd="0" presId="urn:microsoft.com/office/officeart/2005/8/layout/radial6"/>
    <dgm:cxn modelId="{24DA6EFA-8AAC-40DF-A6E4-2B86325DEA1F}" type="presOf" srcId="{2B70A7BF-8ECD-4F47-8AEA-E6522369F35C}" destId="{1A79C20B-6CAA-3C4F-A5C6-24A51BE38098}" srcOrd="0" destOrd="0" presId="urn:microsoft.com/office/officeart/2005/8/layout/radial6"/>
    <dgm:cxn modelId="{7965ADFC-3AFE-4D32-B3C9-B8AFF56714F9}" type="presOf" srcId="{11031D0F-48A6-8447-8AAA-4EA7D8BAAEB9}" destId="{6767F415-9FA8-B346-84E7-927BFE57A7E7}" srcOrd="0" destOrd="0" presId="urn:microsoft.com/office/officeart/2005/8/layout/radial6"/>
    <dgm:cxn modelId="{9E799B9E-E801-4C0A-AC7F-75BD299F164E}" type="presParOf" srcId="{B689B8AE-985B-4545-B4D7-4D137A389FA2}" destId="{1A79C20B-6CAA-3C4F-A5C6-24A51BE38098}" srcOrd="0" destOrd="0" presId="urn:microsoft.com/office/officeart/2005/8/layout/radial6"/>
    <dgm:cxn modelId="{F380E4EE-C016-4545-8E12-0C66167716FA}" type="presParOf" srcId="{B689B8AE-985B-4545-B4D7-4D137A389FA2}" destId="{80FF6045-566B-B344-A58D-AF6D00B16AA5}" srcOrd="1" destOrd="0" presId="urn:microsoft.com/office/officeart/2005/8/layout/radial6"/>
    <dgm:cxn modelId="{5F0DD580-6F62-4E5A-9DB5-6F3D517E794F}" type="presParOf" srcId="{B689B8AE-985B-4545-B4D7-4D137A389FA2}" destId="{27EB6626-A97D-8148-9273-0312319EC215}" srcOrd="2" destOrd="0" presId="urn:microsoft.com/office/officeart/2005/8/layout/radial6"/>
    <dgm:cxn modelId="{F441C8F5-DABF-44F2-8C4C-072CEF8B4D22}" type="presParOf" srcId="{B689B8AE-985B-4545-B4D7-4D137A389FA2}" destId="{A94D6682-AA00-944C-9AAF-9C007B44259D}" srcOrd="3" destOrd="0" presId="urn:microsoft.com/office/officeart/2005/8/layout/radial6"/>
    <dgm:cxn modelId="{B5BA839C-1FCC-43F9-B7C2-A0678F677903}" type="presParOf" srcId="{B689B8AE-985B-4545-B4D7-4D137A389FA2}" destId="{2C0D0CAB-9469-CB49-8C16-84B5CB138ABC}" srcOrd="4" destOrd="0" presId="urn:microsoft.com/office/officeart/2005/8/layout/radial6"/>
    <dgm:cxn modelId="{29A455C0-F40B-40EB-8966-70451566C70B}" type="presParOf" srcId="{B689B8AE-985B-4545-B4D7-4D137A389FA2}" destId="{B3A5E4B4-B3DB-8847-B552-0755D7170323}" srcOrd="5" destOrd="0" presId="urn:microsoft.com/office/officeart/2005/8/layout/radial6"/>
    <dgm:cxn modelId="{A9E4BAEB-0FCA-4D05-A166-C09F7E5FD711}" type="presParOf" srcId="{B689B8AE-985B-4545-B4D7-4D137A389FA2}" destId="{0EFFB879-0C44-3245-B649-B7A83D297978}" srcOrd="6" destOrd="0" presId="urn:microsoft.com/office/officeart/2005/8/layout/radial6"/>
    <dgm:cxn modelId="{90D15879-DDD7-4EA8-9F1A-A458F1173916}" type="presParOf" srcId="{B689B8AE-985B-4545-B4D7-4D137A389FA2}" destId="{87249307-5D33-FF42-93C8-7D4F4E939B1F}" srcOrd="7" destOrd="0" presId="urn:microsoft.com/office/officeart/2005/8/layout/radial6"/>
    <dgm:cxn modelId="{CB5C5119-C978-430B-966D-D352D1C29D33}" type="presParOf" srcId="{B689B8AE-985B-4545-B4D7-4D137A389FA2}" destId="{A3C99EB2-6620-2341-93D7-B42F1E464E34}" srcOrd="8" destOrd="0" presId="urn:microsoft.com/office/officeart/2005/8/layout/radial6"/>
    <dgm:cxn modelId="{3EDBD87E-EB7C-4FFB-AE04-C75C02600216}" type="presParOf" srcId="{B689B8AE-985B-4545-B4D7-4D137A389FA2}" destId="{6767F415-9FA8-B346-84E7-927BFE57A7E7}" srcOrd="9" destOrd="0" presId="urn:microsoft.com/office/officeart/2005/8/layout/radial6"/>
    <dgm:cxn modelId="{6DB00316-C40F-4DBD-A1FD-315891AF66CC}" type="presParOf" srcId="{B689B8AE-985B-4545-B4D7-4D137A389FA2}" destId="{61E769BC-02B1-014C-9D88-35F6BC3670C1}" srcOrd="10" destOrd="0" presId="urn:microsoft.com/office/officeart/2005/8/layout/radial6"/>
    <dgm:cxn modelId="{040AF351-89AD-46E5-A4D8-876479140D1E}" type="presParOf" srcId="{B689B8AE-985B-4545-B4D7-4D137A389FA2}" destId="{8DBA129B-F994-A643-8CCF-925D846A101F}" srcOrd="11" destOrd="0" presId="urn:microsoft.com/office/officeart/2005/8/layout/radial6"/>
    <dgm:cxn modelId="{707E5851-CB7A-42EF-9DE4-FE878D689A6A}" type="presParOf" srcId="{B689B8AE-985B-4545-B4D7-4D137A389FA2}" destId="{BEE23991-2C6A-8A44-A639-8FD30EC84030}" srcOrd="12" destOrd="0" presId="urn:microsoft.com/office/officeart/2005/8/layout/radial6"/>
    <dgm:cxn modelId="{8C57878F-87EB-4F23-8D72-7A2B38F54413}" type="presParOf" srcId="{B689B8AE-985B-4545-B4D7-4D137A389FA2}" destId="{451EF031-7ACF-F542-B7F2-D7B486DD9F7B}" srcOrd="13" destOrd="0" presId="urn:microsoft.com/office/officeart/2005/8/layout/radial6"/>
    <dgm:cxn modelId="{3559568F-2047-411D-97CE-5B01B0B1D4F4}" type="presParOf" srcId="{B689B8AE-985B-4545-B4D7-4D137A389FA2}" destId="{D348A21C-8228-254F-A087-A3F3957E7B1A}" srcOrd="14" destOrd="0" presId="urn:microsoft.com/office/officeart/2005/8/layout/radial6"/>
    <dgm:cxn modelId="{06B12371-9034-42FF-BD2F-3D6FDA5AF65B}" type="presParOf" srcId="{B689B8AE-985B-4545-B4D7-4D137A389FA2}" destId="{599F55A1-2D26-F045-9D51-EADF2506D072}"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61DC25-5987-47BC-BA69-39DD50F6BB8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67BF2EA-5C5D-4CCB-B074-C41F2DA92D28}">
      <dgm:prSet custT="1"/>
      <dgm:spPr/>
      <dgm:t>
        <a:bodyPr/>
        <a:lstStyle/>
        <a:p>
          <a:pPr>
            <a:lnSpc>
              <a:spcPct val="100000"/>
            </a:lnSpc>
            <a:defRPr cap="all"/>
          </a:pPr>
          <a:r>
            <a:rPr lang="tr-TR" sz="2800" b="1" dirty="0"/>
            <a:t>SORU VE CEVAP</a:t>
          </a:r>
          <a:endParaRPr lang="en-US" sz="2800" b="1" dirty="0"/>
        </a:p>
      </dgm:t>
    </dgm:pt>
    <dgm:pt modelId="{7F66EF43-8802-4281-AD0B-8E683D8FAFD6}" type="parTrans" cxnId="{00C5150D-3353-4765-A837-8FF77145E78A}">
      <dgm:prSet/>
      <dgm:spPr/>
      <dgm:t>
        <a:bodyPr/>
        <a:lstStyle/>
        <a:p>
          <a:endParaRPr lang="en-US"/>
        </a:p>
      </dgm:t>
    </dgm:pt>
    <dgm:pt modelId="{56221C17-A290-4C6A-BED9-D9F3DFAFF3E5}" type="sibTrans" cxnId="{00C5150D-3353-4765-A837-8FF77145E78A}">
      <dgm:prSet/>
      <dgm:spPr/>
      <dgm:t>
        <a:bodyPr/>
        <a:lstStyle/>
        <a:p>
          <a:endParaRPr lang="en-US"/>
        </a:p>
      </dgm:t>
    </dgm:pt>
    <dgm:pt modelId="{EBBC015A-0528-4886-BC5B-B4601C1FC7DC}">
      <dgm:prSet custT="1"/>
      <dgm:spPr/>
      <dgm:t>
        <a:bodyPr/>
        <a:lstStyle/>
        <a:p>
          <a:pPr>
            <a:lnSpc>
              <a:spcPct val="100000"/>
            </a:lnSpc>
            <a:defRPr cap="all"/>
          </a:pPr>
          <a:r>
            <a:rPr lang="tr-TR" sz="2800" b="1" dirty="0"/>
            <a:t>DENEYİMLERİN PAYLAŞIMI</a:t>
          </a:r>
          <a:endParaRPr lang="en-US" sz="2800" b="1" dirty="0"/>
        </a:p>
      </dgm:t>
    </dgm:pt>
    <dgm:pt modelId="{9AC48BA4-C602-412F-87A5-787480BED71F}" type="parTrans" cxnId="{57ED3F47-5B33-46D0-BDDE-6CED9ADEFC6E}">
      <dgm:prSet/>
      <dgm:spPr/>
      <dgm:t>
        <a:bodyPr/>
        <a:lstStyle/>
        <a:p>
          <a:endParaRPr lang="en-US"/>
        </a:p>
      </dgm:t>
    </dgm:pt>
    <dgm:pt modelId="{48326871-713A-4D81-A435-80B8935F389F}" type="sibTrans" cxnId="{57ED3F47-5B33-46D0-BDDE-6CED9ADEFC6E}">
      <dgm:prSet/>
      <dgm:spPr/>
      <dgm:t>
        <a:bodyPr/>
        <a:lstStyle/>
        <a:p>
          <a:endParaRPr lang="en-US"/>
        </a:p>
      </dgm:t>
    </dgm:pt>
    <dgm:pt modelId="{69A908F0-264A-43BA-B58B-2376307CC9BC}">
      <dgm:prSet custT="1"/>
      <dgm:spPr/>
      <dgm:t>
        <a:bodyPr/>
        <a:lstStyle/>
        <a:p>
          <a:pPr>
            <a:lnSpc>
              <a:spcPct val="100000"/>
            </a:lnSpc>
            <a:defRPr cap="all"/>
          </a:pPr>
          <a:r>
            <a:rPr lang="tr-TR" sz="2800" b="1" dirty="0"/>
            <a:t>ÖZETLEYELİM</a:t>
          </a:r>
          <a:endParaRPr lang="en-US" sz="2800" b="1" dirty="0"/>
        </a:p>
      </dgm:t>
    </dgm:pt>
    <dgm:pt modelId="{900CFF19-415F-4276-B9E4-D3684301DED5}" type="parTrans" cxnId="{2805567F-7556-49A7-96FF-1DD0FFD5331D}">
      <dgm:prSet/>
      <dgm:spPr/>
      <dgm:t>
        <a:bodyPr/>
        <a:lstStyle/>
        <a:p>
          <a:endParaRPr lang="en-US"/>
        </a:p>
      </dgm:t>
    </dgm:pt>
    <dgm:pt modelId="{EA4DD9BB-4F6B-4993-A40B-B0E8BA71BBEA}" type="sibTrans" cxnId="{2805567F-7556-49A7-96FF-1DD0FFD5331D}">
      <dgm:prSet/>
      <dgm:spPr/>
      <dgm:t>
        <a:bodyPr/>
        <a:lstStyle/>
        <a:p>
          <a:endParaRPr lang="en-US"/>
        </a:p>
      </dgm:t>
    </dgm:pt>
    <dgm:pt modelId="{24DB6651-9CE1-4D8B-9F82-AA3926793694}" type="pres">
      <dgm:prSet presAssocID="{0561DC25-5987-47BC-BA69-39DD50F6BB8D}" presName="root" presStyleCnt="0">
        <dgm:presLayoutVars>
          <dgm:dir/>
          <dgm:resizeHandles val="exact"/>
        </dgm:presLayoutVars>
      </dgm:prSet>
      <dgm:spPr/>
    </dgm:pt>
    <dgm:pt modelId="{42EA5496-3591-4420-8C1D-C9931AC7F3B6}" type="pres">
      <dgm:prSet presAssocID="{B67BF2EA-5C5D-4CCB-B074-C41F2DA92D28}" presName="compNode" presStyleCnt="0"/>
      <dgm:spPr/>
    </dgm:pt>
    <dgm:pt modelId="{B1CB063C-5A0A-4C99-BD7C-40654D67B382}" type="pres">
      <dgm:prSet presAssocID="{B67BF2EA-5C5D-4CCB-B074-C41F2DA92D28}" presName="iconBgRect" presStyleLbl="bgShp" presStyleIdx="0" presStyleCnt="3"/>
      <dgm:spPr/>
    </dgm:pt>
    <dgm:pt modelId="{AF67D722-BDCB-4F7F-AFD5-5C3A44B2CA41}" type="pres">
      <dgm:prSet presAssocID="{B67BF2EA-5C5D-4CCB-B074-C41F2DA92D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D7A6C3E-53AE-45DA-86DF-7A0F1029EA39}" type="pres">
      <dgm:prSet presAssocID="{B67BF2EA-5C5D-4CCB-B074-C41F2DA92D28}" presName="spaceRect" presStyleCnt="0"/>
      <dgm:spPr/>
    </dgm:pt>
    <dgm:pt modelId="{C716BDEC-F275-46DD-A8BB-CE417CE72022}" type="pres">
      <dgm:prSet presAssocID="{B67BF2EA-5C5D-4CCB-B074-C41F2DA92D28}" presName="textRect" presStyleLbl="revTx" presStyleIdx="0" presStyleCnt="3">
        <dgm:presLayoutVars>
          <dgm:chMax val="1"/>
          <dgm:chPref val="1"/>
        </dgm:presLayoutVars>
      </dgm:prSet>
      <dgm:spPr/>
    </dgm:pt>
    <dgm:pt modelId="{CBF2C6D8-907F-4671-B83B-789288737002}" type="pres">
      <dgm:prSet presAssocID="{56221C17-A290-4C6A-BED9-D9F3DFAFF3E5}" presName="sibTrans" presStyleCnt="0"/>
      <dgm:spPr/>
    </dgm:pt>
    <dgm:pt modelId="{FF83DBC9-CB2B-4B18-8A9D-7B10095A36BC}" type="pres">
      <dgm:prSet presAssocID="{EBBC015A-0528-4886-BC5B-B4601C1FC7DC}" presName="compNode" presStyleCnt="0"/>
      <dgm:spPr/>
    </dgm:pt>
    <dgm:pt modelId="{54FB7054-616F-4151-841C-BD8D425B6D44}" type="pres">
      <dgm:prSet presAssocID="{EBBC015A-0528-4886-BC5B-B4601C1FC7DC}" presName="iconBgRect" presStyleLbl="bgShp" presStyleIdx="1" presStyleCnt="3"/>
      <dgm:spPr/>
    </dgm:pt>
    <dgm:pt modelId="{C5464A2D-0EE0-4EC6-9A7F-E94005E7BF21}" type="pres">
      <dgm:prSet presAssocID="{EBBC015A-0528-4886-BC5B-B4601C1FC7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B067ADD-18FE-4979-A75D-222F5F168FC0}" type="pres">
      <dgm:prSet presAssocID="{EBBC015A-0528-4886-BC5B-B4601C1FC7DC}" presName="spaceRect" presStyleCnt="0"/>
      <dgm:spPr/>
    </dgm:pt>
    <dgm:pt modelId="{00111C2D-8E05-4408-9AE0-8D211EC425D2}" type="pres">
      <dgm:prSet presAssocID="{EBBC015A-0528-4886-BC5B-B4601C1FC7DC}" presName="textRect" presStyleLbl="revTx" presStyleIdx="1" presStyleCnt="3">
        <dgm:presLayoutVars>
          <dgm:chMax val="1"/>
          <dgm:chPref val="1"/>
        </dgm:presLayoutVars>
      </dgm:prSet>
      <dgm:spPr/>
    </dgm:pt>
    <dgm:pt modelId="{0F2A7191-F5F0-4CA1-8B45-715297CE9756}" type="pres">
      <dgm:prSet presAssocID="{48326871-713A-4D81-A435-80B8935F389F}" presName="sibTrans" presStyleCnt="0"/>
      <dgm:spPr/>
    </dgm:pt>
    <dgm:pt modelId="{DAA16332-CDEB-4004-96D7-FF12AEFB9EA9}" type="pres">
      <dgm:prSet presAssocID="{69A908F0-264A-43BA-B58B-2376307CC9BC}" presName="compNode" presStyleCnt="0"/>
      <dgm:spPr/>
    </dgm:pt>
    <dgm:pt modelId="{F1076E40-DCA3-4EED-B21A-2ADF9750DB18}" type="pres">
      <dgm:prSet presAssocID="{69A908F0-264A-43BA-B58B-2376307CC9BC}" presName="iconBgRect" presStyleLbl="bgShp" presStyleIdx="2" presStyleCnt="3"/>
      <dgm:spPr/>
    </dgm:pt>
    <dgm:pt modelId="{73C6E13C-4717-4AEF-93C3-446EBED1F60E}" type="pres">
      <dgm:prSet presAssocID="{69A908F0-264A-43BA-B58B-2376307CC9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79BD8702-E1F9-4EB5-B818-73A44B55C4DB}" type="pres">
      <dgm:prSet presAssocID="{69A908F0-264A-43BA-B58B-2376307CC9BC}" presName="spaceRect" presStyleCnt="0"/>
      <dgm:spPr/>
    </dgm:pt>
    <dgm:pt modelId="{6DE1476B-6FB7-4158-8AFB-939DCAC836EB}" type="pres">
      <dgm:prSet presAssocID="{69A908F0-264A-43BA-B58B-2376307CC9BC}" presName="textRect" presStyleLbl="revTx" presStyleIdx="2" presStyleCnt="3">
        <dgm:presLayoutVars>
          <dgm:chMax val="1"/>
          <dgm:chPref val="1"/>
        </dgm:presLayoutVars>
      </dgm:prSet>
      <dgm:spPr/>
    </dgm:pt>
  </dgm:ptLst>
  <dgm:cxnLst>
    <dgm:cxn modelId="{00C5150D-3353-4765-A837-8FF77145E78A}" srcId="{0561DC25-5987-47BC-BA69-39DD50F6BB8D}" destId="{B67BF2EA-5C5D-4CCB-B074-C41F2DA92D28}" srcOrd="0" destOrd="0" parTransId="{7F66EF43-8802-4281-AD0B-8E683D8FAFD6}" sibTransId="{56221C17-A290-4C6A-BED9-D9F3DFAFF3E5}"/>
    <dgm:cxn modelId="{4444A72F-08A8-7D4B-BB15-9EDC551FA48C}" type="presOf" srcId="{0561DC25-5987-47BC-BA69-39DD50F6BB8D}" destId="{24DB6651-9CE1-4D8B-9F82-AA3926793694}" srcOrd="0" destOrd="0" presId="urn:microsoft.com/office/officeart/2018/5/layout/IconCircleLabelList"/>
    <dgm:cxn modelId="{A049B03D-B34B-B94D-B3CC-6D064F8F15AB}" type="presOf" srcId="{B67BF2EA-5C5D-4CCB-B074-C41F2DA92D28}" destId="{C716BDEC-F275-46DD-A8BB-CE417CE72022}" srcOrd="0" destOrd="0" presId="urn:microsoft.com/office/officeart/2018/5/layout/IconCircleLabelList"/>
    <dgm:cxn modelId="{57ED3F47-5B33-46D0-BDDE-6CED9ADEFC6E}" srcId="{0561DC25-5987-47BC-BA69-39DD50F6BB8D}" destId="{EBBC015A-0528-4886-BC5B-B4601C1FC7DC}" srcOrd="1" destOrd="0" parTransId="{9AC48BA4-C602-412F-87A5-787480BED71F}" sibTransId="{48326871-713A-4D81-A435-80B8935F389F}"/>
    <dgm:cxn modelId="{95702C6D-714E-304D-B127-02BF6FCC7DEE}" type="presOf" srcId="{EBBC015A-0528-4886-BC5B-B4601C1FC7DC}" destId="{00111C2D-8E05-4408-9AE0-8D211EC425D2}" srcOrd="0" destOrd="0" presId="urn:microsoft.com/office/officeart/2018/5/layout/IconCircleLabelList"/>
    <dgm:cxn modelId="{2805567F-7556-49A7-96FF-1DD0FFD5331D}" srcId="{0561DC25-5987-47BC-BA69-39DD50F6BB8D}" destId="{69A908F0-264A-43BA-B58B-2376307CC9BC}" srcOrd="2" destOrd="0" parTransId="{900CFF19-415F-4276-B9E4-D3684301DED5}" sibTransId="{EA4DD9BB-4F6B-4993-A40B-B0E8BA71BBEA}"/>
    <dgm:cxn modelId="{EE88A8F8-13AD-D144-A288-4983DE5E7882}" type="presOf" srcId="{69A908F0-264A-43BA-B58B-2376307CC9BC}" destId="{6DE1476B-6FB7-4158-8AFB-939DCAC836EB}" srcOrd="0" destOrd="0" presId="urn:microsoft.com/office/officeart/2018/5/layout/IconCircleLabelList"/>
    <dgm:cxn modelId="{65904DE1-E760-C74C-B116-30529F46C822}" type="presParOf" srcId="{24DB6651-9CE1-4D8B-9F82-AA3926793694}" destId="{42EA5496-3591-4420-8C1D-C9931AC7F3B6}" srcOrd="0" destOrd="0" presId="urn:microsoft.com/office/officeart/2018/5/layout/IconCircleLabelList"/>
    <dgm:cxn modelId="{3B3C1420-4F7B-7948-A567-1A5E64D35EBF}" type="presParOf" srcId="{42EA5496-3591-4420-8C1D-C9931AC7F3B6}" destId="{B1CB063C-5A0A-4C99-BD7C-40654D67B382}" srcOrd="0" destOrd="0" presId="urn:microsoft.com/office/officeart/2018/5/layout/IconCircleLabelList"/>
    <dgm:cxn modelId="{11A53F40-561C-7640-B097-08E67B0B5FFA}" type="presParOf" srcId="{42EA5496-3591-4420-8C1D-C9931AC7F3B6}" destId="{AF67D722-BDCB-4F7F-AFD5-5C3A44B2CA41}" srcOrd="1" destOrd="0" presId="urn:microsoft.com/office/officeart/2018/5/layout/IconCircleLabelList"/>
    <dgm:cxn modelId="{6B4F5A84-CC65-7F48-8D73-5C6108C0CD0F}" type="presParOf" srcId="{42EA5496-3591-4420-8C1D-C9931AC7F3B6}" destId="{4D7A6C3E-53AE-45DA-86DF-7A0F1029EA39}" srcOrd="2" destOrd="0" presId="urn:microsoft.com/office/officeart/2018/5/layout/IconCircleLabelList"/>
    <dgm:cxn modelId="{4B268FFB-9CCA-C740-A7FD-8395E0DA67BC}" type="presParOf" srcId="{42EA5496-3591-4420-8C1D-C9931AC7F3B6}" destId="{C716BDEC-F275-46DD-A8BB-CE417CE72022}" srcOrd="3" destOrd="0" presId="urn:microsoft.com/office/officeart/2018/5/layout/IconCircleLabelList"/>
    <dgm:cxn modelId="{7172E378-76BA-D343-B201-05FCFC60DE1A}" type="presParOf" srcId="{24DB6651-9CE1-4D8B-9F82-AA3926793694}" destId="{CBF2C6D8-907F-4671-B83B-789288737002}" srcOrd="1" destOrd="0" presId="urn:microsoft.com/office/officeart/2018/5/layout/IconCircleLabelList"/>
    <dgm:cxn modelId="{9D01793D-61EB-6B4B-8D38-297DC51072A8}" type="presParOf" srcId="{24DB6651-9CE1-4D8B-9F82-AA3926793694}" destId="{FF83DBC9-CB2B-4B18-8A9D-7B10095A36BC}" srcOrd="2" destOrd="0" presId="urn:microsoft.com/office/officeart/2018/5/layout/IconCircleLabelList"/>
    <dgm:cxn modelId="{48AF71C2-1808-064D-9A4A-6C9E087B3FC6}" type="presParOf" srcId="{FF83DBC9-CB2B-4B18-8A9D-7B10095A36BC}" destId="{54FB7054-616F-4151-841C-BD8D425B6D44}" srcOrd="0" destOrd="0" presId="urn:microsoft.com/office/officeart/2018/5/layout/IconCircleLabelList"/>
    <dgm:cxn modelId="{EBD8115F-4476-1F45-98A6-6A634A23C959}" type="presParOf" srcId="{FF83DBC9-CB2B-4B18-8A9D-7B10095A36BC}" destId="{C5464A2D-0EE0-4EC6-9A7F-E94005E7BF21}" srcOrd="1" destOrd="0" presId="urn:microsoft.com/office/officeart/2018/5/layout/IconCircleLabelList"/>
    <dgm:cxn modelId="{81AABACB-D98D-8845-B1C3-5751D210717F}" type="presParOf" srcId="{FF83DBC9-CB2B-4B18-8A9D-7B10095A36BC}" destId="{1B067ADD-18FE-4979-A75D-222F5F168FC0}" srcOrd="2" destOrd="0" presId="urn:microsoft.com/office/officeart/2018/5/layout/IconCircleLabelList"/>
    <dgm:cxn modelId="{CE74B24F-BEC0-DC42-A2A3-2CD6F70F15CB}" type="presParOf" srcId="{FF83DBC9-CB2B-4B18-8A9D-7B10095A36BC}" destId="{00111C2D-8E05-4408-9AE0-8D211EC425D2}" srcOrd="3" destOrd="0" presId="urn:microsoft.com/office/officeart/2018/5/layout/IconCircleLabelList"/>
    <dgm:cxn modelId="{A1F7D96F-D349-C04B-9F5A-DFFB40F8782C}" type="presParOf" srcId="{24DB6651-9CE1-4D8B-9F82-AA3926793694}" destId="{0F2A7191-F5F0-4CA1-8B45-715297CE9756}" srcOrd="3" destOrd="0" presId="urn:microsoft.com/office/officeart/2018/5/layout/IconCircleLabelList"/>
    <dgm:cxn modelId="{FB58A621-5FBC-7046-83EA-515748E96AAB}" type="presParOf" srcId="{24DB6651-9CE1-4D8B-9F82-AA3926793694}" destId="{DAA16332-CDEB-4004-96D7-FF12AEFB9EA9}" srcOrd="4" destOrd="0" presId="urn:microsoft.com/office/officeart/2018/5/layout/IconCircleLabelList"/>
    <dgm:cxn modelId="{969273C7-B064-E74F-8D18-205AFA178C5C}" type="presParOf" srcId="{DAA16332-CDEB-4004-96D7-FF12AEFB9EA9}" destId="{F1076E40-DCA3-4EED-B21A-2ADF9750DB18}" srcOrd="0" destOrd="0" presId="urn:microsoft.com/office/officeart/2018/5/layout/IconCircleLabelList"/>
    <dgm:cxn modelId="{DABE808F-F527-724B-BE05-3B459EDA3B17}" type="presParOf" srcId="{DAA16332-CDEB-4004-96D7-FF12AEFB9EA9}" destId="{73C6E13C-4717-4AEF-93C3-446EBED1F60E}" srcOrd="1" destOrd="0" presId="urn:microsoft.com/office/officeart/2018/5/layout/IconCircleLabelList"/>
    <dgm:cxn modelId="{941091EF-3774-3142-8A1F-43AEBF53FCDA}" type="presParOf" srcId="{DAA16332-CDEB-4004-96D7-FF12AEFB9EA9}" destId="{79BD8702-E1F9-4EB5-B818-73A44B55C4DB}" srcOrd="2" destOrd="0" presId="urn:microsoft.com/office/officeart/2018/5/layout/IconCircleLabelList"/>
    <dgm:cxn modelId="{7B0A6EF0-890A-F742-AC37-E83F7A89DAF3}" type="presParOf" srcId="{DAA16332-CDEB-4004-96D7-FF12AEFB9EA9}" destId="{6DE1476B-6FB7-4158-8AFB-939DCAC836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5FA2D-E74A-7D4E-BD1B-371401AD3E0A}">
      <dsp:nvSpPr>
        <dsp:cNvPr id="0" name=""/>
        <dsp:cNvSpPr/>
      </dsp:nvSpPr>
      <dsp:spPr>
        <a:xfrm>
          <a:off x="2103120" y="2007"/>
          <a:ext cx="8412480" cy="104002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err="1">
              <a:solidFill>
                <a:schemeClr val="dk1"/>
              </a:solidFill>
              <a:latin typeface="Calibri"/>
              <a:cs typeface="Calibri"/>
              <a:sym typeface="Calibri"/>
            </a:rPr>
            <a:t>Rekombinant</a:t>
          </a:r>
          <a:r>
            <a:rPr lang="tr-TR" sz="2400" kern="1200" dirty="0">
              <a:solidFill>
                <a:schemeClr val="dk1"/>
              </a:solidFill>
              <a:latin typeface="Calibri"/>
              <a:cs typeface="Calibri"/>
              <a:sym typeface="Calibri"/>
            </a:rPr>
            <a:t> protein üretimi (RPP)</a:t>
          </a:r>
          <a:endParaRPr lang="en-US" sz="2400" kern="1200" dirty="0"/>
        </a:p>
      </dsp:txBody>
      <dsp:txXfrm>
        <a:off x="2103120" y="2007"/>
        <a:ext cx="8412480" cy="1040029"/>
      </dsp:txXfrm>
    </dsp:sp>
    <dsp:sp modelId="{C9CBE89E-5935-6343-A13D-FFD1BFA17121}">
      <dsp:nvSpPr>
        <dsp:cNvPr id="0" name=""/>
        <dsp:cNvSpPr/>
      </dsp:nvSpPr>
      <dsp:spPr>
        <a:xfrm>
          <a:off x="0" y="2007"/>
          <a:ext cx="2103120" cy="1040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Tanımla</a:t>
          </a:r>
          <a:endParaRPr lang="en-US" sz="2800" kern="1200" dirty="0"/>
        </a:p>
      </dsp:txBody>
      <dsp:txXfrm>
        <a:off x="0" y="2007"/>
        <a:ext cx="2103120" cy="1040029"/>
      </dsp:txXfrm>
    </dsp:sp>
    <dsp:sp modelId="{BDC6E74F-B6D4-1846-946F-8F6300378CE0}">
      <dsp:nvSpPr>
        <dsp:cNvPr id="0" name=""/>
        <dsp:cNvSpPr/>
      </dsp:nvSpPr>
      <dsp:spPr>
        <a:xfrm>
          <a:off x="2103120" y="1104438"/>
          <a:ext cx="8412480" cy="1040029"/>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err="1">
              <a:sym typeface="Calibri"/>
            </a:rPr>
            <a:t>RPP’nin</a:t>
          </a:r>
          <a:r>
            <a:rPr lang="tr-TR" sz="2400" kern="1200" dirty="0">
              <a:sym typeface="Calibri"/>
            </a:rPr>
            <a:t> temel ilkesi</a:t>
          </a:r>
          <a:endParaRPr lang="en-US" sz="2400" kern="1200" dirty="0"/>
        </a:p>
      </dsp:txBody>
      <dsp:txXfrm>
        <a:off x="2103120" y="1104438"/>
        <a:ext cx="8412480" cy="1040029"/>
      </dsp:txXfrm>
    </dsp:sp>
    <dsp:sp modelId="{AC510A82-E587-8543-8BFD-28FFCB074CA6}">
      <dsp:nvSpPr>
        <dsp:cNvPr id="0" name=""/>
        <dsp:cNvSpPr/>
      </dsp:nvSpPr>
      <dsp:spPr>
        <a:xfrm>
          <a:off x="0" y="1104438"/>
          <a:ext cx="2103120" cy="10400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Hatırla</a:t>
          </a:r>
          <a:endParaRPr lang="en-US" sz="2800" kern="1200" dirty="0"/>
        </a:p>
      </dsp:txBody>
      <dsp:txXfrm>
        <a:off x="0" y="1104438"/>
        <a:ext cx="2103120" cy="1040029"/>
      </dsp:txXfrm>
    </dsp:sp>
    <dsp:sp modelId="{E00A0424-BC3E-E844-AC31-E90C7515775F}">
      <dsp:nvSpPr>
        <dsp:cNvPr id="0" name=""/>
        <dsp:cNvSpPr/>
      </dsp:nvSpPr>
      <dsp:spPr>
        <a:xfrm>
          <a:off x="2103120" y="2206869"/>
          <a:ext cx="8412480" cy="104002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dk1"/>
              </a:solidFill>
              <a:latin typeface="Calibri"/>
              <a:cs typeface="Calibri"/>
              <a:sym typeface="Calibri"/>
            </a:rPr>
            <a:t>Vektör tasarımından protein karakterizasyonuna kadar RPP süreci</a:t>
          </a:r>
          <a:endParaRPr lang="en-US" sz="2400" kern="1200" dirty="0"/>
        </a:p>
      </dsp:txBody>
      <dsp:txXfrm>
        <a:off x="2103120" y="2206869"/>
        <a:ext cx="8412480" cy="1040029"/>
      </dsp:txXfrm>
    </dsp:sp>
    <dsp:sp modelId="{C449CAB9-7082-EB41-862B-8ADCC730F640}">
      <dsp:nvSpPr>
        <dsp:cNvPr id="0" name=""/>
        <dsp:cNvSpPr/>
      </dsp:nvSpPr>
      <dsp:spPr>
        <a:xfrm>
          <a:off x="0" y="2206869"/>
          <a:ext cx="2103120" cy="104002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Açıkla</a:t>
          </a:r>
          <a:endParaRPr lang="en-US" sz="2800" kern="1200" dirty="0"/>
        </a:p>
      </dsp:txBody>
      <dsp:txXfrm>
        <a:off x="0" y="2206869"/>
        <a:ext cx="2103120" cy="1040029"/>
      </dsp:txXfrm>
    </dsp:sp>
    <dsp:sp modelId="{E05D34C4-FFC2-224A-97ED-E0266FF9E4CC}">
      <dsp:nvSpPr>
        <dsp:cNvPr id="0" name=""/>
        <dsp:cNvSpPr/>
      </dsp:nvSpPr>
      <dsp:spPr>
        <a:xfrm>
          <a:off x="2103120" y="3309300"/>
          <a:ext cx="8412480" cy="1040029"/>
        </a:xfrm>
        <a:prstGeom prst="rect">
          <a:avLst/>
        </a:prstGeom>
        <a:solidFill>
          <a:srgbClr val="ED7D31">
            <a:tint val="40000"/>
            <a:alpha val="90000"/>
            <a:hueOff val="0"/>
            <a:satOff val="0"/>
            <a:lumOff val="0"/>
            <a:alphaOff val="0"/>
          </a:srgbClr>
        </a:solidFill>
        <a:ln w="6350" cap="flat" cmpd="sng" algn="ctr">
          <a:solidFill>
            <a:srgbClr val="ED7D31">
              <a:tint val="40000"/>
              <a:alpha val="9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err="1">
              <a:solidFill>
                <a:schemeClr val="dk1"/>
              </a:solidFill>
              <a:latin typeface="+mn-lt"/>
              <a:cs typeface="Times New Roman"/>
              <a:sym typeface="Times New Roman"/>
            </a:rPr>
            <a:t>Rekombinant</a:t>
          </a:r>
          <a:r>
            <a:rPr lang="tr-TR" sz="2400" kern="1200" dirty="0">
              <a:solidFill>
                <a:schemeClr val="dk1"/>
              </a:solidFill>
              <a:latin typeface="+mn-lt"/>
              <a:cs typeface="Times New Roman"/>
              <a:sym typeface="Times New Roman"/>
            </a:rPr>
            <a:t> protein üretimi için kullanılan çeşitli araçlar</a:t>
          </a:r>
          <a:endParaRPr lang="en-US" sz="2400" kern="1200" dirty="0">
            <a:latin typeface="+mn-lt"/>
          </a:endParaRPr>
        </a:p>
      </dsp:txBody>
      <dsp:txXfrm>
        <a:off x="2103120" y="3309300"/>
        <a:ext cx="8412480" cy="1040029"/>
      </dsp:txXfrm>
    </dsp:sp>
    <dsp:sp modelId="{C1A4FA53-DEB2-CA4B-8588-D26CA574C737}">
      <dsp:nvSpPr>
        <dsp:cNvPr id="0" name=""/>
        <dsp:cNvSpPr/>
      </dsp:nvSpPr>
      <dsp:spPr>
        <a:xfrm>
          <a:off x="0" y="3309300"/>
          <a:ext cx="2103120" cy="104002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Yorumla</a:t>
          </a:r>
          <a:endParaRPr lang="en-GB" sz="2800" kern="1200" dirty="0"/>
        </a:p>
      </dsp:txBody>
      <dsp:txXfrm>
        <a:off x="0" y="3309300"/>
        <a:ext cx="2103120" cy="1040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12975-473B-F94A-975F-5E237C4029A9}">
      <dsp:nvSpPr>
        <dsp:cNvPr id="0" name=""/>
        <dsp:cNvSpPr/>
      </dsp:nvSpPr>
      <dsp:spPr>
        <a:xfrm>
          <a:off x="4920879" y="1022106"/>
          <a:ext cx="2369328" cy="2369328"/>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tr-TR" sz="6500" b="1" kern="1200" dirty="0">
              <a:latin typeface="+mn-lt"/>
              <a:cs typeface="Times New Roman"/>
              <a:sym typeface="Times New Roman"/>
            </a:rPr>
            <a:t>RPP</a:t>
          </a:r>
          <a:endParaRPr lang="en-GB" sz="6500" kern="1200" dirty="0">
            <a:latin typeface="+mn-lt"/>
          </a:endParaRPr>
        </a:p>
      </dsp:txBody>
      <dsp:txXfrm>
        <a:off x="5267859" y="1369086"/>
        <a:ext cx="1675368" cy="1675368"/>
      </dsp:txXfrm>
    </dsp:sp>
    <dsp:sp modelId="{9F910B33-C779-5249-AC04-31A6927EE05E}">
      <dsp:nvSpPr>
        <dsp:cNvPr id="0" name=""/>
        <dsp:cNvSpPr/>
      </dsp:nvSpPr>
      <dsp:spPr>
        <a:xfrm>
          <a:off x="5513248" y="73085"/>
          <a:ext cx="1184664" cy="1184664"/>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mn-lt"/>
            </a:rPr>
            <a:t>İlaçlar</a:t>
          </a:r>
          <a:endParaRPr lang="en-GB" sz="1500" b="1" kern="1200" dirty="0">
            <a:latin typeface="+mn-lt"/>
          </a:endParaRPr>
        </a:p>
      </dsp:txBody>
      <dsp:txXfrm>
        <a:off x="5686738" y="246575"/>
        <a:ext cx="837684" cy="837684"/>
      </dsp:txXfrm>
    </dsp:sp>
    <dsp:sp modelId="{704ABB88-AB0D-684F-B5F3-377A03FA4141}">
      <dsp:nvSpPr>
        <dsp:cNvPr id="0" name=""/>
        <dsp:cNvSpPr/>
      </dsp:nvSpPr>
      <dsp:spPr>
        <a:xfrm>
          <a:off x="6979191" y="1138242"/>
          <a:ext cx="1184664" cy="1184664"/>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mn-lt"/>
            </a:rPr>
            <a:t>Tanı testleri</a:t>
          </a:r>
          <a:endParaRPr lang="en-GB" sz="1800" b="1" kern="1200" dirty="0">
            <a:latin typeface="+mn-lt"/>
          </a:endParaRPr>
        </a:p>
      </dsp:txBody>
      <dsp:txXfrm>
        <a:off x="7152681" y="1311732"/>
        <a:ext cx="837684" cy="837684"/>
      </dsp:txXfrm>
    </dsp:sp>
    <dsp:sp modelId="{7A32D495-1729-7948-A91F-904B445A0F2F}">
      <dsp:nvSpPr>
        <dsp:cNvPr id="0" name=""/>
        <dsp:cNvSpPr/>
      </dsp:nvSpPr>
      <dsp:spPr>
        <a:xfrm>
          <a:off x="6419236" y="2861376"/>
          <a:ext cx="1184664" cy="1184664"/>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mn-lt"/>
            </a:rPr>
            <a:t>Gıda </a:t>
          </a:r>
          <a:r>
            <a:rPr lang="tr-TR" sz="1400" b="1" kern="1200" dirty="0">
              <a:latin typeface="+mn-lt"/>
            </a:rPr>
            <a:t>endüstrisi</a:t>
          </a:r>
          <a:endParaRPr lang="en-GB" sz="1800" b="1" kern="1200" dirty="0">
            <a:latin typeface="+mn-lt"/>
          </a:endParaRPr>
        </a:p>
      </dsp:txBody>
      <dsp:txXfrm>
        <a:off x="6592726" y="3034866"/>
        <a:ext cx="837684" cy="837684"/>
      </dsp:txXfrm>
    </dsp:sp>
    <dsp:sp modelId="{708E0DDC-1926-664A-8FB6-33B95F47352C}">
      <dsp:nvSpPr>
        <dsp:cNvPr id="0" name=""/>
        <dsp:cNvSpPr/>
      </dsp:nvSpPr>
      <dsp:spPr>
        <a:xfrm>
          <a:off x="4607276" y="2861377"/>
          <a:ext cx="1184664" cy="1184664"/>
        </a:xfrm>
        <a:prstGeom prst="ellipse">
          <a:avLst/>
        </a:prstGeom>
        <a:solidFill>
          <a:schemeClr val="accent6">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err="1">
              <a:latin typeface="+mn-lt"/>
            </a:rPr>
            <a:t>Biyo</a:t>
          </a:r>
          <a:r>
            <a:rPr lang="tr-TR" sz="1600" b="1" kern="1200" dirty="0">
              <a:latin typeface="+mn-lt"/>
            </a:rPr>
            <a:t> </a:t>
          </a:r>
          <a:r>
            <a:rPr lang="tr-TR" sz="1600" b="1" kern="1200" dirty="0" err="1">
              <a:latin typeface="+mn-lt"/>
            </a:rPr>
            <a:t>remediasyon</a:t>
          </a:r>
          <a:endParaRPr lang="en-GB" sz="1600" b="1" kern="1200" dirty="0">
            <a:latin typeface="+mn-lt"/>
          </a:endParaRPr>
        </a:p>
      </dsp:txBody>
      <dsp:txXfrm>
        <a:off x="4780766" y="3034867"/>
        <a:ext cx="837684" cy="837684"/>
      </dsp:txXfrm>
    </dsp:sp>
    <dsp:sp modelId="{D199B1A4-1B13-8F45-B5FF-13612583F1DA}">
      <dsp:nvSpPr>
        <dsp:cNvPr id="0" name=""/>
        <dsp:cNvSpPr/>
      </dsp:nvSpPr>
      <dsp:spPr>
        <a:xfrm>
          <a:off x="4047329" y="1138162"/>
          <a:ext cx="1184664" cy="1184664"/>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err="1">
              <a:latin typeface="+mn-lt"/>
            </a:rPr>
            <a:t>Stabilite</a:t>
          </a:r>
          <a:endParaRPr lang="en-GB" sz="1800" b="1" kern="1200" dirty="0">
            <a:latin typeface="+mn-lt"/>
          </a:endParaRPr>
        </a:p>
      </dsp:txBody>
      <dsp:txXfrm>
        <a:off x="4220819" y="1311652"/>
        <a:ext cx="837684" cy="8376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554E0-87A0-FE44-ABEC-EAF2ACF552C8}">
      <dsp:nvSpPr>
        <dsp:cNvPr id="0" name=""/>
        <dsp:cNvSpPr/>
      </dsp:nvSpPr>
      <dsp:spPr>
        <a:xfrm>
          <a:off x="4562065" y="1117"/>
          <a:ext cx="1391468" cy="139146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Media</a:t>
          </a:r>
        </a:p>
      </dsp:txBody>
      <dsp:txXfrm>
        <a:off x="4765841" y="204893"/>
        <a:ext cx="983916" cy="983916"/>
      </dsp:txXfrm>
    </dsp:sp>
    <dsp:sp modelId="{A7FAB194-2743-2D40-BC3E-E06866CD7787}">
      <dsp:nvSpPr>
        <dsp:cNvPr id="0" name=""/>
        <dsp:cNvSpPr/>
      </dsp:nvSpPr>
      <dsp:spPr>
        <a:xfrm rot="2700000">
          <a:off x="5804312" y="1194026"/>
          <a:ext cx="370944" cy="46962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5820609" y="1248606"/>
        <a:ext cx="259661" cy="281772"/>
      </dsp:txXfrm>
    </dsp:sp>
    <dsp:sp modelId="{BAD966E3-00E5-7C48-A7BC-A31F2C5062FF}">
      <dsp:nvSpPr>
        <dsp:cNvPr id="0" name=""/>
        <dsp:cNvSpPr/>
      </dsp:nvSpPr>
      <dsp:spPr>
        <a:xfrm>
          <a:off x="6040882" y="1479934"/>
          <a:ext cx="1391468" cy="139146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Üretim koşulları</a:t>
          </a:r>
          <a:endParaRPr lang="en-GB" sz="1800" b="1" kern="1200" dirty="0"/>
        </a:p>
      </dsp:txBody>
      <dsp:txXfrm>
        <a:off x="6244658" y="1683710"/>
        <a:ext cx="983916" cy="983916"/>
      </dsp:txXfrm>
    </dsp:sp>
    <dsp:sp modelId="{010D087A-4418-9D46-9702-6CEE68B4E6B6}">
      <dsp:nvSpPr>
        <dsp:cNvPr id="0" name=""/>
        <dsp:cNvSpPr/>
      </dsp:nvSpPr>
      <dsp:spPr>
        <a:xfrm rot="8100000">
          <a:off x="5819159" y="2672843"/>
          <a:ext cx="370944" cy="46962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5914145" y="2727423"/>
        <a:ext cx="259661" cy="281772"/>
      </dsp:txXfrm>
    </dsp:sp>
    <dsp:sp modelId="{5F7D1842-5E41-774E-B1F8-A5925F0C80A2}">
      <dsp:nvSpPr>
        <dsp:cNvPr id="0" name=""/>
        <dsp:cNvSpPr/>
      </dsp:nvSpPr>
      <dsp:spPr>
        <a:xfrm>
          <a:off x="4562065" y="2958751"/>
          <a:ext cx="1391468" cy="13914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Ölçek Büyütme</a:t>
          </a:r>
          <a:endParaRPr lang="en-GB" sz="1800" b="1" kern="1200" dirty="0"/>
        </a:p>
      </dsp:txBody>
      <dsp:txXfrm>
        <a:off x="4765841" y="3162527"/>
        <a:ext cx="983916" cy="983916"/>
      </dsp:txXfrm>
    </dsp:sp>
    <dsp:sp modelId="{5A0EA64D-2275-7543-8944-D94ADD5CB3F5}">
      <dsp:nvSpPr>
        <dsp:cNvPr id="0" name=""/>
        <dsp:cNvSpPr/>
      </dsp:nvSpPr>
      <dsp:spPr>
        <a:xfrm rot="13500000">
          <a:off x="4340342" y="2687690"/>
          <a:ext cx="370944" cy="46962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4435328" y="2820958"/>
        <a:ext cx="259661" cy="281772"/>
      </dsp:txXfrm>
    </dsp:sp>
    <dsp:sp modelId="{6070D125-831D-A246-A238-377ED4D57E86}">
      <dsp:nvSpPr>
        <dsp:cNvPr id="0" name=""/>
        <dsp:cNvSpPr/>
      </dsp:nvSpPr>
      <dsp:spPr>
        <a:xfrm>
          <a:off x="3083248" y="1479934"/>
          <a:ext cx="1391468" cy="139146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err="1"/>
            <a:t>İnokulasyon</a:t>
          </a:r>
          <a:endParaRPr lang="en-GB" sz="1200" b="1" kern="1200" dirty="0"/>
        </a:p>
      </dsp:txBody>
      <dsp:txXfrm>
        <a:off x="3287024" y="1683710"/>
        <a:ext cx="983916" cy="983916"/>
      </dsp:txXfrm>
    </dsp:sp>
    <dsp:sp modelId="{8094BFC9-2F5B-F840-8F8B-560FEB140746}">
      <dsp:nvSpPr>
        <dsp:cNvPr id="0" name=""/>
        <dsp:cNvSpPr/>
      </dsp:nvSpPr>
      <dsp:spPr>
        <a:xfrm rot="18900000">
          <a:off x="4325495" y="1208873"/>
          <a:ext cx="370944" cy="46962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4341792" y="1342141"/>
        <a:ext cx="259661" cy="2817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94119-92A7-4FD9-B4BC-2EC7B1A9B25E}">
      <dsp:nvSpPr>
        <dsp:cNvPr id="0" name=""/>
        <dsp:cNvSpPr/>
      </dsp:nvSpPr>
      <dsp:spPr>
        <a:xfrm>
          <a:off x="222" y="119617"/>
          <a:ext cx="656332" cy="6563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D59927-A3D4-4B1A-8079-5060E941953D}">
      <dsp:nvSpPr>
        <dsp:cNvPr id="0" name=""/>
        <dsp:cNvSpPr/>
      </dsp:nvSpPr>
      <dsp:spPr>
        <a:xfrm>
          <a:off x="222" y="924306"/>
          <a:ext cx="1875234" cy="316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dirty="0" err="1"/>
            <a:t>Saflaştırma</a:t>
          </a:r>
          <a:endParaRPr lang="en-GB" sz="1800" kern="1200" dirty="0"/>
        </a:p>
      </dsp:txBody>
      <dsp:txXfrm>
        <a:off x="222" y="924306"/>
        <a:ext cx="1875234" cy="316445"/>
      </dsp:txXfrm>
    </dsp:sp>
    <dsp:sp modelId="{98976212-4E6D-4B56-8223-ABAE4D959A81}">
      <dsp:nvSpPr>
        <dsp:cNvPr id="0" name=""/>
        <dsp:cNvSpPr/>
      </dsp:nvSpPr>
      <dsp:spPr>
        <a:xfrm>
          <a:off x="222" y="1309755"/>
          <a:ext cx="1875234" cy="2260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tr-TR" sz="1600" kern="1200" dirty="0"/>
            <a:t>Saflaştırma yöntemlerinin </a:t>
          </a:r>
          <a:r>
            <a:rPr lang="tr-TR" sz="1600" kern="1200" dirty="0" err="1"/>
            <a:t>vekromotografitekniklerinin</a:t>
          </a:r>
          <a:r>
            <a:rPr lang="tr-TR" sz="1600" kern="1200" dirty="0"/>
            <a:t> iyileştirilmesi, protein saflığını ve verimini artırarak genel üretim verimliliğini yükseltebilir</a:t>
          </a:r>
          <a:endParaRPr lang="en-GB" sz="1600" kern="1200" dirty="0"/>
        </a:p>
      </dsp:txBody>
      <dsp:txXfrm>
        <a:off x="222" y="1309755"/>
        <a:ext cx="1875234" cy="2260031"/>
      </dsp:txXfrm>
    </dsp:sp>
    <dsp:sp modelId="{5BB7814E-D719-499A-8F1C-7C2DC7D67187}">
      <dsp:nvSpPr>
        <dsp:cNvPr id="0" name=""/>
        <dsp:cNvSpPr/>
      </dsp:nvSpPr>
      <dsp:spPr>
        <a:xfrm>
          <a:off x="2203622" y="119617"/>
          <a:ext cx="656332" cy="6563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6E252D-F5CA-47A2-B205-F389DD416393}">
      <dsp:nvSpPr>
        <dsp:cNvPr id="0" name=""/>
        <dsp:cNvSpPr/>
      </dsp:nvSpPr>
      <dsp:spPr>
        <a:xfrm>
          <a:off x="2203622" y="924306"/>
          <a:ext cx="1875234" cy="316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tr-TR" sz="2000" kern="1200" dirty="0"/>
            <a:t>Süreç Sağlamlığı</a:t>
          </a:r>
          <a:endParaRPr lang="en-GB" sz="2000" kern="1200" dirty="0"/>
        </a:p>
      </dsp:txBody>
      <dsp:txXfrm>
        <a:off x="2203622" y="924306"/>
        <a:ext cx="1875234" cy="316445"/>
      </dsp:txXfrm>
    </dsp:sp>
    <dsp:sp modelId="{711B691D-A329-419B-8ADF-D122F3EE36D3}">
      <dsp:nvSpPr>
        <dsp:cNvPr id="0" name=""/>
        <dsp:cNvSpPr/>
      </dsp:nvSpPr>
      <dsp:spPr>
        <a:xfrm>
          <a:off x="2203622" y="1309755"/>
          <a:ext cx="1875234" cy="2260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tr-TR" sz="1600" kern="1200" dirty="0"/>
            <a:t>Optimize edilmiş tampon sistemleri ve iyileştirilmiş reçine seçimi yoluyla proses sağlamlığının artırılması, daha tutarlı ve tekrarlanabilir protein üretimine yol açabilir.</a:t>
          </a:r>
          <a:endParaRPr lang="en-GB" sz="1600" kern="1200" dirty="0"/>
        </a:p>
      </dsp:txBody>
      <dsp:txXfrm>
        <a:off x="2203622" y="1309755"/>
        <a:ext cx="1875234" cy="2260031"/>
      </dsp:txXfrm>
    </dsp:sp>
    <dsp:sp modelId="{1B5458CD-84A8-4A44-A378-2080C9FD122F}">
      <dsp:nvSpPr>
        <dsp:cNvPr id="0" name=""/>
        <dsp:cNvSpPr/>
      </dsp:nvSpPr>
      <dsp:spPr>
        <a:xfrm>
          <a:off x="4526297" y="119617"/>
          <a:ext cx="656332" cy="6563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E30157-C1B0-44F0-A182-FE04B4BD1E3F}">
      <dsp:nvSpPr>
        <dsp:cNvPr id="0" name=""/>
        <dsp:cNvSpPr/>
      </dsp:nvSpPr>
      <dsp:spPr>
        <a:xfrm>
          <a:off x="4526297" y="924306"/>
          <a:ext cx="1875234" cy="316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tr-TR" sz="2000" kern="1200" dirty="0">
              <a:latin typeface="Calibri"/>
              <a:cs typeface="Calibri"/>
              <a:sym typeface="Calibri"/>
            </a:rPr>
            <a:t>Ölçek Büyütme</a:t>
          </a:r>
          <a:endParaRPr lang="en-GB" sz="2000" b="0" i="0" u="none" strike="noStrike" kern="1200" cap="none" dirty="0">
            <a:latin typeface="+mn-lt"/>
            <a:ea typeface="+mn-ea"/>
            <a:cs typeface="+mn-cs"/>
            <a:sym typeface="Calibri"/>
          </a:endParaRPr>
        </a:p>
      </dsp:txBody>
      <dsp:txXfrm>
        <a:off x="4526297" y="924306"/>
        <a:ext cx="1875234" cy="316445"/>
      </dsp:txXfrm>
    </dsp:sp>
    <dsp:sp modelId="{A5FEDF73-5BE0-44BE-9FF3-0FA96133B70E}">
      <dsp:nvSpPr>
        <dsp:cNvPr id="0" name=""/>
        <dsp:cNvSpPr/>
      </dsp:nvSpPr>
      <dsp:spPr>
        <a:xfrm>
          <a:off x="4407023" y="1309755"/>
          <a:ext cx="2113782" cy="2260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tr-TR" sz="1600" b="0" i="0" u="none" strike="noStrike" kern="1200" cap="none" dirty="0">
              <a:latin typeface="Calibri"/>
              <a:cs typeface="Calibri"/>
              <a:sym typeface="Calibri"/>
            </a:rPr>
            <a:t>Etkili ölçek büyütme stratejilerinin geliştirilmesi, küçük ölçekli üretimden büyük ölçekli üretime sorunsuz ve verimli bir geçiş sağlayarak ticari miktarlarda protein talebini karşılar.</a:t>
          </a:r>
          <a:endParaRPr lang="tr-TR" sz="1600" b="0" i="0" u="none" strike="noStrike" kern="1200" cap="none" dirty="0">
            <a:latin typeface="Calibri"/>
            <a:ea typeface="Calibri"/>
            <a:cs typeface="Calibri"/>
            <a:sym typeface="Calibri"/>
          </a:endParaRPr>
        </a:p>
      </dsp:txBody>
      <dsp:txXfrm>
        <a:off x="4407023" y="1309755"/>
        <a:ext cx="2113782" cy="2260031"/>
      </dsp:txXfrm>
    </dsp:sp>
    <dsp:sp modelId="{6468C92B-95C0-40BE-B6D3-16D19A13C001}">
      <dsp:nvSpPr>
        <dsp:cNvPr id="0" name=""/>
        <dsp:cNvSpPr/>
      </dsp:nvSpPr>
      <dsp:spPr>
        <a:xfrm>
          <a:off x="6848971" y="119617"/>
          <a:ext cx="656332" cy="6563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D84EFC-B6CE-4A5B-A546-8FD2DD8835B4}">
      <dsp:nvSpPr>
        <dsp:cNvPr id="0" name=""/>
        <dsp:cNvSpPr/>
      </dsp:nvSpPr>
      <dsp:spPr>
        <a:xfrm>
          <a:off x="6848971" y="924306"/>
          <a:ext cx="1875234" cy="316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tr-TR" sz="2000" kern="1200" dirty="0">
              <a:latin typeface="+mn-lt"/>
              <a:cs typeface="Times New Roman"/>
              <a:sym typeface="Times New Roman"/>
            </a:rPr>
            <a:t>Süreç Ekonomisi</a:t>
          </a:r>
          <a:endParaRPr lang="tr-TR" sz="2000" b="0" i="0" u="none" strike="noStrike" kern="1200" cap="none" dirty="0">
            <a:latin typeface="+mn-lt"/>
            <a:ea typeface="Times New Roman"/>
            <a:cs typeface="Times New Roman"/>
            <a:sym typeface="Times New Roman"/>
          </a:endParaRPr>
        </a:p>
      </dsp:txBody>
      <dsp:txXfrm>
        <a:off x="6848971" y="924306"/>
        <a:ext cx="1875234" cy="316445"/>
      </dsp:txXfrm>
    </dsp:sp>
    <dsp:sp modelId="{D2467D04-607A-480E-B625-97819D94F616}">
      <dsp:nvSpPr>
        <dsp:cNvPr id="0" name=""/>
        <dsp:cNvSpPr/>
      </dsp:nvSpPr>
      <dsp:spPr>
        <a:xfrm>
          <a:off x="6848971" y="1309755"/>
          <a:ext cx="1875234" cy="2260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tr-TR" sz="1600" b="0" i="0" u="none" strike="noStrike" kern="1200" cap="none" dirty="0">
              <a:latin typeface="+mn-lt"/>
              <a:cs typeface="Times New Roman"/>
              <a:sym typeface="Times New Roman"/>
            </a:rPr>
            <a:t>Pahalı reaktiflerin azaltılması veya ürün veriminin artırılması gibi uygun maliyetli yaklaşımların belirlenmesi, ekonomik olarak daha uygun protein üretimine yol açabilir.</a:t>
          </a:r>
          <a:endParaRPr lang="tr-TR" sz="1600" b="0" i="0" u="none" strike="noStrike" kern="1200" cap="none" dirty="0">
            <a:latin typeface="+mn-lt"/>
            <a:ea typeface="Calibri"/>
            <a:cs typeface="Calibri"/>
            <a:sym typeface="Calibri"/>
          </a:endParaRPr>
        </a:p>
      </dsp:txBody>
      <dsp:txXfrm>
        <a:off x="6848971" y="1309755"/>
        <a:ext cx="1875234" cy="2260031"/>
      </dsp:txXfrm>
    </dsp:sp>
    <dsp:sp modelId="{8DD04529-08D6-424A-9A78-17685A84D4C6}">
      <dsp:nvSpPr>
        <dsp:cNvPr id="0" name=""/>
        <dsp:cNvSpPr/>
      </dsp:nvSpPr>
      <dsp:spPr>
        <a:xfrm>
          <a:off x="9052372" y="119617"/>
          <a:ext cx="656332" cy="6563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F10718-C607-44CD-923F-6317D4F072AD}">
      <dsp:nvSpPr>
        <dsp:cNvPr id="0" name=""/>
        <dsp:cNvSpPr/>
      </dsp:nvSpPr>
      <dsp:spPr>
        <a:xfrm>
          <a:off x="9052372" y="924306"/>
          <a:ext cx="1875234" cy="316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tr-TR" sz="2000" kern="1200" dirty="0">
              <a:latin typeface="+mn-lt"/>
              <a:cs typeface="Times New Roman"/>
              <a:sym typeface="Times New Roman"/>
            </a:rPr>
            <a:t>Kalite Kontrol</a:t>
          </a:r>
          <a:endParaRPr lang="tr-TR" sz="2000" kern="1200" dirty="0">
            <a:latin typeface="+mn-lt"/>
            <a:ea typeface="Times New Roman"/>
            <a:cs typeface="Times New Roman"/>
            <a:sym typeface="Times New Roman"/>
          </a:endParaRPr>
        </a:p>
      </dsp:txBody>
      <dsp:txXfrm>
        <a:off x="9052372" y="924306"/>
        <a:ext cx="1875234" cy="316445"/>
      </dsp:txXfrm>
    </dsp:sp>
    <dsp:sp modelId="{10E54370-C689-4B87-B734-57C950860463}">
      <dsp:nvSpPr>
        <dsp:cNvPr id="0" name=""/>
        <dsp:cNvSpPr/>
      </dsp:nvSpPr>
      <dsp:spPr>
        <a:xfrm>
          <a:off x="9052372" y="1309755"/>
          <a:ext cx="1875234" cy="2260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tr-TR" sz="1600" b="0" i="0" u="none" strike="noStrike" kern="1200" cap="none" dirty="0">
              <a:latin typeface="+mn-lt"/>
              <a:cs typeface="Times New Roman"/>
              <a:sym typeface="Times New Roman"/>
            </a:rPr>
            <a:t>Sıkı kalite kontrol önlemleri ve analitik teknikler, üretim süreci boyunca protein kalitesinin izlenmesine yardımcı olarak nihai ürünün gerekli standartları karşılamasını sağlar.</a:t>
          </a:r>
          <a:r>
            <a:rPr lang="tr-TR" sz="1600" b="0" i="0" u="none" strike="noStrike" kern="1200" cap="none" dirty="0">
              <a:latin typeface="+mn-lt"/>
              <a:ea typeface="Calibri"/>
              <a:cs typeface="Calibri"/>
              <a:sym typeface="Calibri"/>
            </a:rPr>
            <a:t>.</a:t>
          </a:r>
          <a:endParaRPr lang="tr-TR" sz="1600" kern="1200" dirty="0">
            <a:latin typeface="+mn-lt"/>
          </a:endParaRPr>
        </a:p>
      </dsp:txBody>
      <dsp:txXfrm>
        <a:off x="9052372" y="1309755"/>
        <a:ext cx="1875234" cy="22600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F55A1-2D26-F045-9D51-EADF2506D072}">
      <dsp:nvSpPr>
        <dsp:cNvPr id="0" name=""/>
        <dsp:cNvSpPr/>
      </dsp:nvSpPr>
      <dsp:spPr>
        <a:xfrm>
          <a:off x="975885" y="781045"/>
          <a:ext cx="5213302" cy="5213302"/>
        </a:xfrm>
        <a:prstGeom prst="blockArc">
          <a:avLst>
            <a:gd name="adj1" fmla="val 11880000"/>
            <a:gd name="adj2" fmla="val 16200000"/>
            <a:gd name="adj3" fmla="val 464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EE23991-2C6A-8A44-A639-8FD30EC84030}">
      <dsp:nvSpPr>
        <dsp:cNvPr id="0" name=""/>
        <dsp:cNvSpPr/>
      </dsp:nvSpPr>
      <dsp:spPr>
        <a:xfrm>
          <a:off x="975885" y="781045"/>
          <a:ext cx="5213302" cy="5213302"/>
        </a:xfrm>
        <a:prstGeom prst="blockArc">
          <a:avLst>
            <a:gd name="adj1" fmla="val 7560000"/>
            <a:gd name="adj2" fmla="val 11880000"/>
            <a:gd name="adj3" fmla="val 464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767F415-9FA8-B346-84E7-927BFE57A7E7}">
      <dsp:nvSpPr>
        <dsp:cNvPr id="0" name=""/>
        <dsp:cNvSpPr/>
      </dsp:nvSpPr>
      <dsp:spPr>
        <a:xfrm>
          <a:off x="975885" y="781045"/>
          <a:ext cx="5213302" cy="5213302"/>
        </a:xfrm>
        <a:prstGeom prst="blockArc">
          <a:avLst>
            <a:gd name="adj1" fmla="val 3240000"/>
            <a:gd name="adj2" fmla="val 7560000"/>
            <a:gd name="adj3" fmla="val 464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EFFB879-0C44-3245-B649-B7A83D297978}">
      <dsp:nvSpPr>
        <dsp:cNvPr id="0" name=""/>
        <dsp:cNvSpPr/>
      </dsp:nvSpPr>
      <dsp:spPr>
        <a:xfrm>
          <a:off x="975885" y="781045"/>
          <a:ext cx="5213302" cy="5213302"/>
        </a:xfrm>
        <a:prstGeom prst="blockArc">
          <a:avLst>
            <a:gd name="adj1" fmla="val 20520000"/>
            <a:gd name="adj2" fmla="val 3240000"/>
            <a:gd name="adj3" fmla="val 464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94D6682-AA00-944C-9AAF-9C007B44259D}">
      <dsp:nvSpPr>
        <dsp:cNvPr id="0" name=""/>
        <dsp:cNvSpPr/>
      </dsp:nvSpPr>
      <dsp:spPr>
        <a:xfrm>
          <a:off x="975885" y="781045"/>
          <a:ext cx="5213302" cy="5213302"/>
        </a:xfrm>
        <a:prstGeom prst="blockArc">
          <a:avLst>
            <a:gd name="adj1" fmla="val 16200000"/>
            <a:gd name="adj2" fmla="val 20520000"/>
            <a:gd name="adj3" fmla="val 464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A79C20B-6CAA-3C4F-A5C6-24A51BE38098}">
      <dsp:nvSpPr>
        <dsp:cNvPr id="0" name=""/>
        <dsp:cNvSpPr/>
      </dsp:nvSpPr>
      <dsp:spPr>
        <a:xfrm>
          <a:off x="2382527" y="2187686"/>
          <a:ext cx="2400019" cy="24000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Clr>
              <a:schemeClr val="dk1"/>
            </a:buClr>
            <a:buSzPts val="1200"/>
            <a:buFont typeface="Arial" panose="020B0604020202020204" pitchFamily="34" charset="0"/>
            <a:buNone/>
          </a:pPr>
          <a:r>
            <a:rPr lang="tr-TR" sz="2000" b="1" kern="1200" dirty="0" err="1">
              <a:latin typeface="+mn-lt"/>
              <a:cs typeface="Times New Roman"/>
              <a:sym typeface="Times New Roman"/>
            </a:rPr>
            <a:t>Spektrofoto</a:t>
          </a:r>
          <a:r>
            <a:rPr lang="tr-TR" sz="2000" b="1" kern="1200" dirty="0">
              <a:latin typeface="+mn-lt"/>
              <a:cs typeface="Times New Roman"/>
              <a:sym typeface="Times New Roman"/>
            </a:rPr>
            <a:t>-metrik Analiz</a:t>
          </a:r>
          <a:endParaRPr lang="en-GB" sz="2000" b="1" kern="1200" dirty="0">
            <a:latin typeface="+mn-lt"/>
          </a:endParaRPr>
        </a:p>
      </dsp:txBody>
      <dsp:txXfrm>
        <a:off x="2734002" y="2539161"/>
        <a:ext cx="1697069" cy="1697069"/>
      </dsp:txXfrm>
    </dsp:sp>
    <dsp:sp modelId="{80FF6045-566B-B344-A58D-AF6D00B16AA5}">
      <dsp:nvSpPr>
        <dsp:cNvPr id="0" name=""/>
        <dsp:cNvSpPr/>
      </dsp:nvSpPr>
      <dsp:spPr>
        <a:xfrm>
          <a:off x="2742530" y="1518"/>
          <a:ext cx="1680013" cy="168001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b="1" kern="1200" dirty="0">
              <a:latin typeface="+mn-lt"/>
              <a:cs typeface="Times New Roman"/>
              <a:sym typeface="Times New Roman"/>
            </a:rPr>
            <a:t>Enzim Aktivite Deneyi</a:t>
          </a:r>
          <a:endParaRPr lang="en-GB" sz="2000" b="1" kern="1200" dirty="0">
            <a:latin typeface="+mn-lt"/>
            <a:ea typeface="Times New Roman"/>
            <a:cs typeface="Times New Roman"/>
            <a:sym typeface="Times New Roman"/>
          </a:endParaRPr>
        </a:p>
      </dsp:txBody>
      <dsp:txXfrm>
        <a:off x="2988562" y="247550"/>
        <a:ext cx="1187949" cy="1187949"/>
      </dsp:txXfrm>
    </dsp:sp>
    <dsp:sp modelId="{2C0D0CAB-9469-CB49-8C16-84B5CB138ABC}">
      <dsp:nvSpPr>
        <dsp:cNvPr id="0" name=""/>
        <dsp:cNvSpPr/>
      </dsp:nvSpPr>
      <dsp:spPr>
        <a:xfrm>
          <a:off x="5164082" y="1760879"/>
          <a:ext cx="1680013" cy="168001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b="1" kern="1200" dirty="0">
              <a:latin typeface="+mn-lt"/>
              <a:cs typeface="Times New Roman"/>
              <a:sym typeface="Times New Roman"/>
            </a:rPr>
            <a:t>pH ve Sıcaklık Optimizasyonu</a:t>
          </a:r>
          <a:endParaRPr lang="en-GB" sz="2000" b="1" kern="1200" dirty="0">
            <a:latin typeface="+mn-lt"/>
            <a:ea typeface="Times New Roman"/>
            <a:cs typeface="Times New Roman"/>
            <a:sym typeface="Times New Roman"/>
          </a:endParaRPr>
        </a:p>
      </dsp:txBody>
      <dsp:txXfrm>
        <a:off x="5410114" y="2006911"/>
        <a:ext cx="1187949" cy="1187949"/>
      </dsp:txXfrm>
    </dsp:sp>
    <dsp:sp modelId="{87249307-5D33-FF42-93C8-7D4F4E939B1F}">
      <dsp:nvSpPr>
        <dsp:cNvPr id="0" name=""/>
        <dsp:cNvSpPr/>
      </dsp:nvSpPr>
      <dsp:spPr>
        <a:xfrm>
          <a:off x="4239131" y="4607584"/>
          <a:ext cx="1680013" cy="168001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b="1" kern="1200" dirty="0">
              <a:latin typeface="+mn-lt"/>
              <a:cs typeface="Times New Roman"/>
              <a:sym typeface="Times New Roman"/>
            </a:rPr>
            <a:t>İnhibisyon Analizi</a:t>
          </a:r>
          <a:endParaRPr lang="en-GB" sz="2000" b="1" kern="1200" dirty="0">
            <a:latin typeface="+mn-lt"/>
            <a:ea typeface="Times New Roman"/>
            <a:cs typeface="Times New Roman"/>
            <a:sym typeface="Times New Roman"/>
          </a:endParaRPr>
        </a:p>
      </dsp:txBody>
      <dsp:txXfrm>
        <a:off x="4485163" y="4853616"/>
        <a:ext cx="1187949" cy="1187949"/>
      </dsp:txXfrm>
    </dsp:sp>
    <dsp:sp modelId="{61E769BC-02B1-014C-9D88-35F6BC3670C1}">
      <dsp:nvSpPr>
        <dsp:cNvPr id="0" name=""/>
        <dsp:cNvSpPr/>
      </dsp:nvSpPr>
      <dsp:spPr>
        <a:xfrm>
          <a:off x="1245928" y="4607584"/>
          <a:ext cx="1680013" cy="168001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b="1" kern="1200" dirty="0">
              <a:latin typeface="+mn-lt"/>
              <a:cs typeface="Times New Roman"/>
              <a:sym typeface="Times New Roman"/>
            </a:rPr>
            <a:t>Enzim Kinetiği Deneyi</a:t>
          </a:r>
          <a:endParaRPr lang="en-GB" sz="2000" b="1" kern="1200" dirty="0">
            <a:latin typeface="+mn-lt"/>
            <a:ea typeface="Times New Roman"/>
            <a:cs typeface="Times New Roman"/>
            <a:sym typeface="Times New Roman"/>
          </a:endParaRPr>
        </a:p>
      </dsp:txBody>
      <dsp:txXfrm>
        <a:off x="1491960" y="4853616"/>
        <a:ext cx="1187949" cy="1187949"/>
      </dsp:txXfrm>
    </dsp:sp>
    <dsp:sp modelId="{451EF031-7ACF-F542-B7F2-D7B486DD9F7B}">
      <dsp:nvSpPr>
        <dsp:cNvPr id="0" name=""/>
        <dsp:cNvSpPr/>
      </dsp:nvSpPr>
      <dsp:spPr>
        <a:xfrm>
          <a:off x="320977" y="1760879"/>
          <a:ext cx="1680013" cy="168001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b="1" kern="1200" dirty="0">
              <a:latin typeface="+mn-lt"/>
              <a:cs typeface="Times New Roman"/>
              <a:sym typeface="Times New Roman"/>
            </a:rPr>
            <a:t>Stabilite</a:t>
          </a:r>
        </a:p>
        <a:p>
          <a:pPr marL="0" lvl="0" indent="0" algn="ctr" defTabSz="889000">
            <a:lnSpc>
              <a:spcPct val="90000"/>
            </a:lnSpc>
            <a:spcBef>
              <a:spcPct val="0"/>
            </a:spcBef>
            <a:spcAft>
              <a:spcPct val="35000"/>
            </a:spcAft>
            <a:buNone/>
          </a:pPr>
          <a:r>
            <a:rPr lang="tr-TR" sz="2000" b="1" kern="1200" dirty="0">
              <a:latin typeface="+mn-lt"/>
              <a:cs typeface="Times New Roman"/>
              <a:sym typeface="Times New Roman"/>
            </a:rPr>
            <a:t>Testleri</a:t>
          </a:r>
          <a:endParaRPr lang="en-GB" sz="2000" b="1" kern="1200" dirty="0">
            <a:latin typeface="+mn-lt"/>
            <a:ea typeface="Times New Roman"/>
            <a:cs typeface="Times New Roman"/>
            <a:sym typeface="Times New Roman"/>
          </a:endParaRPr>
        </a:p>
      </dsp:txBody>
      <dsp:txXfrm>
        <a:off x="567009" y="2006911"/>
        <a:ext cx="1187949" cy="11879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063C-5A0A-4C99-BD7C-40654D67B382}">
      <dsp:nvSpPr>
        <dsp:cNvPr id="0" name=""/>
        <dsp:cNvSpPr/>
      </dsp:nvSpPr>
      <dsp:spPr>
        <a:xfrm>
          <a:off x="530099" y="119578"/>
          <a:ext cx="1406812" cy="1406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7D722-BDCB-4F7F-AFD5-5C3A44B2CA41}">
      <dsp:nvSpPr>
        <dsp:cNvPr id="0" name=""/>
        <dsp:cNvSpPr/>
      </dsp:nvSpPr>
      <dsp:spPr>
        <a:xfrm>
          <a:off x="829912" y="419390"/>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6BDEC-F275-46DD-A8BB-CE417CE72022}">
      <dsp:nvSpPr>
        <dsp:cNvPr id="0" name=""/>
        <dsp:cNvSpPr/>
      </dsp:nvSpPr>
      <dsp:spPr>
        <a:xfrm>
          <a:off x="80381"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SORU VE CEVAP</a:t>
          </a:r>
          <a:endParaRPr lang="en-US" sz="2800" b="1" kern="1200" dirty="0"/>
        </a:p>
      </dsp:txBody>
      <dsp:txXfrm>
        <a:off x="80381" y="1964578"/>
        <a:ext cx="2306250" cy="877500"/>
      </dsp:txXfrm>
    </dsp:sp>
    <dsp:sp modelId="{54FB7054-616F-4151-841C-BD8D425B6D44}">
      <dsp:nvSpPr>
        <dsp:cNvPr id="0" name=""/>
        <dsp:cNvSpPr/>
      </dsp:nvSpPr>
      <dsp:spPr>
        <a:xfrm>
          <a:off x="3239943" y="119578"/>
          <a:ext cx="1406812" cy="1406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64A2D-0EE0-4EC6-9A7F-E94005E7BF21}">
      <dsp:nvSpPr>
        <dsp:cNvPr id="0" name=""/>
        <dsp:cNvSpPr/>
      </dsp:nvSpPr>
      <dsp:spPr>
        <a:xfrm>
          <a:off x="3539756" y="419390"/>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11C2D-8E05-4408-9AE0-8D211EC425D2}">
      <dsp:nvSpPr>
        <dsp:cNvPr id="0" name=""/>
        <dsp:cNvSpPr/>
      </dsp:nvSpPr>
      <dsp:spPr>
        <a:xfrm>
          <a:off x="2790224"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DENEYİMLERİN PAYLAŞIMI</a:t>
          </a:r>
          <a:endParaRPr lang="en-US" sz="2800" b="1" kern="1200" dirty="0"/>
        </a:p>
      </dsp:txBody>
      <dsp:txXfrm>
        <a:off x="2790224" y="1964578"/>
        <a:ext cx="2306250" cy="877500"/>
      </dsp:txXfrm>
    </dsp:sp>
    <dsp:sp modelId="{F1076E40-DCA3-4EED-B21A-2ADF9750DB18}">
      <dsp:nvSpPr>
        <dsp:cNvPr id="0" name=""/>
        <dsp:cNvSpPr/>
      </dsp:nvSpPr>
      <dsp:spPr>
        <a:xfrm>
          <a:off x="5949787" y="119578"/>
          <a:ext cx="1406812" cy="1406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6E13C-4717-4AEF-93C3-446EBED1F60E}">
      <dsp:nvSpPr>
        <dsp:cNvPr id="0" name=""/>
        <dsp:cNvSpPr/>
      </dsp:nvSpPr>
      <dsp:spPr>
        <a:xfrm>
          <a:off x="6249600" y="419390"/>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1476B-6FB7-4158-8AFB-939DCAC836EB}">
      <dsp:nvSpPr>
        <dsp:cNvPr id="0" name=""/>
        <dsp:cNvSpPr/>
      </dsp:nvSpPr>
      <dsp:spPr>
        <a:xfrm>
          <a:off x="5500068"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ÖZETLEYELİM</a:t>
          </a:r>
          <a:endParaRPr lang="en-US" sz="2800" b="1" kern="1200" dirty="0"/>
        </a:p>
      </dsp:txBody>
      <dsp:txXfrm>
        <a:off x="5500068" y="1964578"/>
        <a:ext cx="2306250" cy="87750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91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aa-ET"/>
          </a:p>
        </p:txBody>
      </p:sp>
      <p:sp>
        <p:nvSpPr>
          <p:cNvPr id="104891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406D-A957-B346-BCEA-F2DE7FB43DB2}" type="datetimeFigureOut">
              <a:rPr lang="aa-ET" smtClean="0"/>
              <a:t>08/29/2024</a:t>
            </a:fld>
            <a:endParaRPr lang="aa-ET"/>
          </a:p>
        </p:txBody>
      </p:sp>
      <p:sp>
        <p:nvSpPr>
          <p:cNvPr id="104891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a-ET"/>
          </a:p>
        </p:txBody>
      </p:sp>
      <p:sp>
        <p:nvSpPr>
          <p:cNvPr id="104891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104891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aa-ET"/>
          </a:p>
        </p:txBody>
      </p:sp>
      <p:sp>
        <p:nvSpPr>
          <p:cNvPr id="104891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1A2AB-4F8A-4B45-BF22-708180DD2ECA}" type="slidenum">
              <a:rPr lang="aa-ET" smtClean="0"/>
              <a:t>‹#›</a:t>
            </a:fld>
            <a:endParaRPr lang="aa-E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Slide Image Placeholder 1"/>
          <p:cNvSpPr>
            <a:spLocks noGrp="1" noRot="1" noChangeAspect="1"/>
          </p:cNvSpPr>
          <p:nvPr>
            <p:ph type="sldImg"/>
          </p:nvPr>
        </p:nvSpPr>
        <p:spPr/>
      </p:sp>
      <p:sp>
        <p:nvSpPr>
          <p:cNvPr id="104859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r>
              <a:rPr lang="tr-TR" dirty="0">
                <a:solidFill>
                  <a:srgbClr val="374151"/>
                </a:solidFill>
                <a:latin typeface="Roboto"/>
                <a:ea typeface="Roboto"/>
                <a:cs typeface="Roboto"/>
                <a:sym typeface="Roboto"/>
              </a:rPr>
              <a:t>Merhaba değerli meslektaşlarım ve moleküler biyoloji ve </a:t>
            </a:r>
            <a:r>
              <a:rPr lang="tr-TR" dirty="0" err="1">
                <a:solidFill>
                  <a:srgbClr val="374151"/>
                </a:solidFill>
                <a:latin typeface="Roboto"/>
                <a:ea typeface="Roboto"/>
                <a:cs typeface="Roboto"/>
                <a:sym typeface="Roboto"/>
              </a:rPr>
              <a:t>biyoteknoloji</a:t>
            </a:r>
            <a:r>
              <a:rPr lang="tr-TR" dirty="0">
                <a:solidFill>
                  <a:srgbClr val="374151"/>
                </a:solidFill>
                <a:latin typeface="Roboto"/>
                <a:ea typeface="Roboto"/>
                <a:cs typeface="Roboto"/>
                <a:sym typeface="Roboto"/>
              </a:rPr>
              <a:t> meraklıları. Ben Prof. Dr. Hülya Ayar Kayalı, bugün konumuzun inceliklerinde sizlere rehberlik etmek benim için hem bir onur, hem de bir mutluluk. Yolculuğumuz,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 üretiminin büyüleyici alanı etrafında dönecek, saflaştırmanın titiz süreçlerine girecek ve </a:t>
            </a:r>
            <a:r>
              <a:rPr lang="tr-TR" dirty="0" err="1">
                <a:solidFill>
                  <a:srgbClr val="374151"/>
                </a:solidFill>
                <a:latin typeface="Roboto"/>
                <a:ea typeface="Roboto"/>
                <a:cs typeface="Roboto"/>
                <a:sym typeface="Roboto"/>
              </a:rPr>
              <a:t>karakterizasyonun</a:t>
            </a:r>
            <a:r>
              <a:rPr lang="tr-TR" dirty="0">
                <a:solidFill>
                  <a:srgbClr val="374151"/>
                </a:solidFill>
                <a:latin typeface="Roboto"/>
                <a:ea typeface="Roboto"/>
                <a:cs typeface="Roboto"/>
                <a:sym typeface="Roboto"/>
              </a:rPr>
              <a:t> kritik yönüne varacak. Bu akademik yolculuğa çıktığımızda sizi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proteinlerin büyüleyici dünyasının temelini oluşturan bilim ve teknolojiyi keşfetmeye davet ediyorum. Daha fazla gecikmeden tartışmamızın özüne inelim ve büyüleyici moleküler mühendislik alanındaki sırları açığa çıkaralım. Hoş geldiniz ve keşif başlasın.</a:t>
            </a:r>
            <a:endParaRPr lang="aa-ET" dirty="0"/>
          </a:p>
        </p:txBody>
      </p:sp>
      <p:sp>
        <p:nvSpPr>
          <p:cNvPr id="104859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a:t>
            </a:fld>
            <a:endParaRPr lang="tr-T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048668" name="Google Shape;19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57150" lvl="0" indent="0" algn="l" rtl="0">
              <a:lnSpc>
                <a:spcPct val="90000"/>
              </a:lnSpc>
              <a:spcBef>
                <a:spcPts val="0"/>
              </a:spcBef>
              <a:spcAft>
                <a:spcPts val="0"/>
              </a:spcAft>
              <a:buClr>
                <a:schemeClr val="dk1"/>
              </a:buClr>
              <a:buSzPts val="1300"/>
              <a:buNone/>
            </a:pPr>
            <a:r>
              <a:rPr lang="tr-TR" sz="1300" b="1" dirty="0">
                <a:latin typeface="Arial"/>
                <a:ea typeface="Arial"/>
                <a:cs typeface="Arial"/>
                <a:sym typeface="Arial"/>
              </a:rPr>
              <a:t>Transformasyon, </a:t>
            </a:r>
            <a:r>
              <a:rPr lang="tr-TR" sz="1300" b="0" dirty="0">
                <a:latin typeface="Arial"/>
                <a:ea typeface="Arial"/>
                <a:cs typeface="Arial"/>
                <a:sym typeface="Arial"/>
              </a:rPr>
              <a:t>yabancı veya </a:t>
            </a:r>
            <a:r>
              <a:rPr lang="tr-TR" sz="1300" b="0" dirty="0" err="1">
                <a:latin typeface="Arial"/>
                <a:ea typeface="Arial"/>
                <a:cs typeface="Arial"/>
                <a:sym typeface="Arial"/>
              </a:rPr>
              <a:t>rekombinant</a:t>
            </a:r>
            <a:r>
              <a:rPr lang="tr-TR" sz="1300" b="0" dirty="0">
                <a:latin typeface="Arial"/>
                <a:ea typeface="Arial"/>
                <a:cs typeface="Arial"/>
                <a:sym typeface="Arial"/>
              </a:rPr>
              <a:t> DNA'nın (bir proteini kodlayan bir gen gibi ilgi konusu geni içeren) bir konakçı organizmaya dahil edilmesidir.</a:t>
            </a:r>
          </a:p>
          <a:p>
            <a:pPr marL="0" lvl="0" indent="0" algn="l" rtl="0">
              <a:spcBef>
                <a:spcPts val="0"/>
              </a:spcBef>
              <a:spcAft>
                <a:spcPts val="0"/>
              </a:spcAft>
              <a:buClr>
                <a:schemeClr val="dk1"/>
              </a:buClr>
              <a:buFont typeface="Arial"/>
              <a:buNone/>
            </a:pPr>
            <a:r>
              <a:rPr lang="tr-TR" b="0" dirty="0">
                <a:solidFill>
                  <a:srgbClr val="374151"/>
                </a:solidFill>
                <a:latin typeface="Arial"/>
                <a:ea typeface="Arial"/>
                <a:cs typeface="Arial"/>
                <a:sym typeface="Arial"/>
              </a:rPr>
              <a:t>Plazmid ve kompetan hücrelerin karışımına </a:t>
            </a:r>
            <a:r>
              <a:rPr lang="tr-TR" b="1" dirty="0">
                <a:solidFill>
                  <a:srgbClr val="374151"/>
                </a:solidFill>
                <a:latin typeface="Arial"/>
                <a:ea typeface="Arial"/>
                <a:cs typeface="Arial"/>
                <a:sym typeface="Arial"/>
              </a:rPr>
              <a:t>Isı Şoku </a:t>
            </a:r>
            <a:r>
              <a:rPr lang="tr-TR" b="0" dirty="0">
                <a:solidFill>
                  <a:srgbClr val="374151"/>
                </a:solidFill>
                <a:latin typeface="Arial"/>
                <a:ea typeface="Arial"/>
                <a:cs typeface="Arial"/>
                <a:sym typeface="Arial"/>
              </a:rPr>
              <a:t>uygulanır. Bu, hücrelerin hızlı bir şekilde daha yüksek bir sıcaklığa maruz bırakılmasını ve ardından hızlı bir şekilde buza geri dönmesini içerir. Isı şokunun bakteri hücre zarında geçici gözenekler oluşturduğuna ve </a:t>
            </a:r>
            <a:r>
              <a:rPr lang="tr-TR" b="0" dirty="0" err="1">
                <a:solidFill>
                  <a:srgbClr val="374151"/>
                </a:solidFill>
                <a:latin typeface="Arial"/>
                <a:ea typeface="Arial"/>
                <a:cs typeface="Arial"/>
                <a:sym typeface="Arial"/>
              </a:rPr>
              <a:t>plazmid</a:t>
            </a:r>
            <a:r>
              <a:rPr lang="tr-TR" b="0" dirty="0">
                <a:solidFill>
                  <a:srgbClr val="374151"/>
                </a:solidFill>
                <a:latin typeface="Arial"/>
                <a:ea typeface="Arial"/>
                <a:cs typeface="Arial"/>
                <a:sym typeface="Arial"/>
              </a:rPr>
              <a:t> DNA'nın girişini kolaylaştırdığına inanılıyor</a:t>
            </a:r>
            <a:r>
              <a:rPr lang="tr-TR" b="1" dirty="0">
                <a:solidFill>
                  <a:srgbClr val="374151"/>
                </a:solidFill>
                <a:latin typeface="Arial"/>
                <a:ea typeface="Arial"/>
                <a:cs typeface="Arial"/>
                <a:sym typeface="Arial"/>
              </a:rPr>
              <a:t>.</a:t>
            </a:r>
            <a:endParaRPr dirty="0">
              <a:solidFill>
                <a:srgbClr val="374151"/>
              </a:solidFill>
              <a:latin typeface="Arial"/>
              <a:ea typeface="Arial"/>
              <a:cs typeface="Arial"/>
              <a:sym typeface="Arial"/>
            </a:endParaRPr>
          </a:p>
          <a:p>
            <a:pPr marL="0" lvl="0" indent="-76200" algn="l" rtl="0">
              <a:spcBef>
                <a:spcPts val="0"/>
              </a:spcBef>
              <a:spcAft>
                <a:spcPts val="0"/>
              </a:spcAft>
              <a:buClr>
                <a:srgbClr val="374151"/>
              </a:buClr>
              <a:buSzPts val="1200"/>
              <a:buChar char="•"/>
            </a:pPr>
            <a:r>
              <a:rPr lang="tr-TR" b="1" dirty="0" err="1">
                <a:solidFill>
                  <a:srgbClr val="374151"/>
                </a:solidFill>
                <a:latin typeface="Arial"/>
                <a:ea typeface="Arial"/>
                <a:cs typeface="Arial"/>
                <a:sym typeface="Arial"/>
              </a:rPr>
              <a:t>Elektroporasyon</a:t>
            </a:r>
            <a:r>
              <a:rPr lang="tr-TR" b="1" dirty="0">
                <a:solidFill>
                  <a:srgbClr val="374151"/>
                </a:solidFill>
                <a:latin typeface="Arial"/>
                <a:ea typeface="Arial"/>
                <a:cs typeface="Arial"/>
                <a:sym typeface="Arial"/>
              </a:rPr>
              <a:t>, </a:t>
            </a:r>
            <a:r>
              <a:rPr lang="tr-TR" b="0" dirty="0">
                <a:solidFill>
                  <a:srgbClr val="374151"/>
                </a:solidFill>
                <a:latin typeface="Arial"/>
                <a:ea typeface="Arial"/>
                <a:cs typeface="Arial"/>
                <a:sym typeface="Arial"/>
              </a:rPr>
              <a:t>kısa bir elektrik darbesi uygulayarak </a:t>
            </a:r>
            <a:r>
              <a:rPr lang="tr-TR" b="0" dirty="0" err="1">
                <a:solidFill>
                  <a:srgbClr val="374151"/>
                </a:solidFill>
                <a:latin typeface="Arial"/>
                <a:ea typeface="Arial"/>
                <a:cs typeface="Arial"/>
                <a:sym typeface="Arial"/>
              </a:rPr>
              <a:t>plazmidler</a:t>
            </a:r>
            <a:r>
              <a:rPr lang="tr-TR" b="0" dirty="0">
                <a:solidFill>
                  <a:srgbClr val="374151"/>
                </a:solidFill>
                <a:latin typeface="Arial"/>
                <a:ea typeface="Arial"/>
                <a:cs typeface="Arial"/>
                <a:sym typeface="Arial"/>
              </a:rPr>
              <a:t> gibi yabancı DNA'yı hücrelere sokmak için kullanılan bir tekniktir. Elektrik alanı hücre zarını bozarak DNA'nın geçebileceği geçici gözenekler oluşturur.</a:t>
            </a:r>
            <a:endParaRPr b="0" dirty="0"/>
          </a:p>
        </p:txBody>
      </p:sp>
      <p:sp>
        <p:nvSpPr>
          <p:cNvPr id="1048669"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048677"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8678" name="Google Shape;20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TR" sz="1400" b="0" i="0" dirty="0" err="1">
                <a:solidFill>
                  <a:srgbClr val="374151"/>
                </a:solidFill>
                <a:latin typeface="Arial"/>
                <a:ea typeface="Arial"/>
                <a:cs typeface="Arial"/>
                <a:sym typeface="Arial"/>
              </a:rPr>
              <a:t>Elektroporasyon</a:t>
            </a:r>
            <a:r>
              <a:rPr lang="tr-TR" sz="1400" b="0" i="0" dirty="0">
                <a:solidFill>
                  <a:srgbClr val="374151"/>
                </a:solidFill>
                <a:latin typeface="Arial"/>
                <a:ea typeface="Arial"/>
                <a:cs typeface="Arial"/>
                <a:sym typeface="Arial"/>
              </a:rPr>
              <a:t> prosedürü, yabancı DNA'nın hücrelere sokulması için yaygın olarak kullanılan bir tekniktir. Bu yöntem, her biri hücrelerin başarılı dönüşümü için çok önemli olan birkaç önemli adımı içerir. Gelin bu sürecin detaylarına geçelim.</a:t>
            </a:r>
          </a:p>
          <a:p>
            <a:pPr marL="0" lvl="0" indent="0" algn="l" rtl="0">
              <a:spcBef>
                <a:spcPts val="0"/>
              </a:spcBef>
              <a:spcAft>
                <a:spcPts val="0"/>
              </a:spcAft>
              <a:buNone/>
            </a:pPr>
            <a:r>
              <a:rPr lang="tr-TR" sz="1400" b="1" i="0" dirty="0">
                <a:solidFill>
                  <a:srgbClr val="374151"/>
                </a:solidFill>
                <a:latin typeface="Arial"/>
                <a:ea typeface="Arial"/>
                <a:cs typeface="Arial"/>
                <a:sym typeface="Arial"/>
              </a:rPr>
              <a:t>Hücre Hazırlığı: Hücreleri hasat edin ve bir hücre süspansiyonu hazırlayın.</a:t>
            </a:r>
          </a:p>
          <a:p>
            <a:pPr marL="0" lvl="0" indent="0" algn="l" rtl="0">
              <a:spcBef>
                <a:spcPts val="0"/>
              </a:spcBef>
              <a:spcAft>
                <a:spcPts val="0"/>
              </a:spcAft>
              <a:buNone/>
            </a:pPr>
            <a:r>
              <a:rPr lang="tr-TR" sz="1400" b="0" i="0" dirty="0">
                <a:solidFill>
                  <a:srgbClr val="374151"/>
                </a:solidFill>
                <a:latin typeface="Arial"/>
                <a:ea typeface="Arial"/>
                <a:cs typeface="Arial"/>
                <a:sym typeface="Arial"/>
              </a:rPr>
              <a:t>Yolculuğumuz hücrelerin toplanması ve hücre süspansiyonunun hazırlanmasıyla başlıyor. Bu adım, yabancı DNA'nın girişi için alıcı bir ortam sağlayarak hücrelerin dönüşüm için en uygun durumda olmasını sağlar.</a:t>
            </a:r>
          </a:p>
          <a:p>
            <a:pPr marL="0" lvl="0" indent="0" algn="l" rtl="0">
              <a:spcBef>
                <a:spcPts val="0"/>
              </a:spcBef>
              <a:spcAft>
                <a:spcPts val="0"/>
              </a:spcAft>
              <a:buNone/>
            </a:pPr>
            <a:r>
              <a:rPr lang="tr-TR" sz="1400" b="1" i="0" dirty="0">
                <a:solidFill>
                  <a:srgbClr val="374151"/>
                </a:solidFill>
                <a:latin typeface="Arial"/>
                <a:ea typeface="Arial"/>
                <a:cs typeface="Arial"/>
                <a:sym typeface="Arial"/>
              </a:rPr>
              <a:t>DNA Karıştırma: Hücreleri ilgilenilen DNA ile birleştirin.</a:t>
            </a:r>
          </a:p>
          <a:p>
            <a:pPr marL="0" lvl="0" indent="0" algn="l" rtl="0">
              <a:spcBef>
                <a:spcPts val="0"/>
              </a:spcBef>
              <a:spcAft>
                <a:spcPts val="0"/>
              </a:spcAft>
              <a:buNone/>
            </a:pPr>
            <a:r>
              <a:rPr lang="tr-TR" sz="1400" b="0" i="0" dirty="0">
                <a:solidFill>
                  <a:srgbClr val="374151"/>
                </a:solidFill>
                <a:latin typeface="Arial"/>
                <a:ea typeface="Arial"/>
                <a:cs typeface="Arial"/>
                <a:sym typeface="Arial"/>
              </a:rPr>
              <a:t>İleriye doğru ilerlerken, DNA karışımının kritik aşamasıyla karşılaşıyoruz. Burada hücreler ilgili DNA ile birleşerek bir hücre-DNA karışımı oluşturur. Bu adımdaki kesinlik ve doğruluk, sonraki dönüşüm sürecinin başarısını doğrudan etkilediği için hayati öneme sahiptir.</a:t>
            </a:r>
          </a:p>
          <a:p>
            <a:pPr marL="0" lvl="0" indent="0" algn="l" rtl="0">
              <a:spcBef>
                <a:spcPts val="0"/>
              </a:spcBef>
              <a:spcAft>
                <a:spcPts val="0"/>
              </a:spcAft>
              <a:buNone/>
            </a:pPr>
            <a:r>
              <a:rPr lang="tr-TR" sz="1400" b="1" i="0" dirty="0">
                <a:solidFill>
                  <a:srgbClr val="374151"/>
                </a:solidFill>
                <a:latin typeface="Arial"/>
                <a:ea typeface="Arial"/>
                <a:cs typeface="Arial"/>
                <a:sym typeface="Arial"/>
              </a:rPr>
              <a:t>Küvet Yükleme: Hücre-DNA karışımını bir </a:t>
            </a:r>
            <a:r>
              <a:rPr lang="tr-TR" sz="1400" b="1" i="0" dirty="0" err="1">
                <a:solidFill>
                  <a:srgbClr val="374151"/>
                </a:solidFill>
                <a:latin typeface="Arial"/>
                <a:ea typeface="Arial"/>
                <a:cs typeface="Arial"/>
                <a:sym typeface="Arial"/>
              </a:rPr>
              <a:t>elektroporasyon</a:t>
            </a:r>
            <a:r>
              <a:rPr lang="tr-TR" sz="1400" b="1" i="0" dirty="0">
                <a:solidFill>
                  <a:srgbClr val="374151"/>
                </a:solidFill>
                <a:latin typeface="Arial"/>
                <a:ea typeface="Arial"/>
                <a:cs typeface="Arial"/>
                <a:sym typeface="Arial"/>
              </a:rPr>
              <a:t> küvetine aktarın.</a:t>
            </a:r>
          </a:p>
          <a:p>
            <a:pPr marL="0" lvl="0" indent="0" algn="l" rtl="0">
              <a:spcBef>
                <a:spcPts val="0"/>
              </a:spcBef>
              <a:spcAft>
                <a:spcPts val="0"/>
              </a:spcAft>
              <a:buNone/>
            </a:pPr>
            <a:r>
              <a:rPr lang="tr-TR" sz="1400" b="0" i="0" dirty="0">
                <a:solidFill>
                  <a:srgbClr val="374151"/>
                </a:solidFill>
                <a:latin typeface="Arial"/>
                <a:ea typeface="Arial"/>
                <a:cs typeface="Arial"/>
                <a:sym typeface="Arial"/>
              </a:rPr>
              <a:t>İlerledikçe hücre-DNA karışımı dikkatlice bir </a:t>
            </a:r>
            <a:r>
              <a:rPr lang="tr-TR" sz="1400" b="0" i="0" dirty="0" err="1">
                <a:solidFill>
                  <a:srgbClr val="374151"/>
                </a:solidFill>
                <a:latin typeface="Arial"/>
                <a:ea typeface="Arial"/>
                <a:cs typeface="Arial"/>
                <a:sym typeface="Arial"/>
              </a:rPr>
              <a:t>elektroporasyon</a:t>
            </a:r>
            <a:r>
              <a:rPr lang="tr-TR" sz="1400" b="0" i="0" dirty="0">
                <a:solidFill>
                  <a:srgbClr val="374151"/>
                </a:solidFill>
                <a:latin typeface="Arial"/>
                <a:ea typeface="Arial"/>
                <a:cs typeface="Arial"/>
                <a:sym typeface="Arial"/>
              </a:rPr>
              <a:t> küvetine aktarılır. Bu özel kap, </a:t>
            </a:r>
            <a:r>
              <a:rPr lang="tr-TR" sz="1400" b="0" i="0" dirty="0" err="1">
                <a:solidFill>
                  <a:srgbClr val="374151"/>
                </a:solidFill>
                <a:latin typeface="Arial"/>
                <a:ea typeface="Arial"/>
                <a:cs typeface="Arial"/>
                <a:sym typeface="Arial"/>
              </a:rPr>
              <a:t>elektroporasyon</a:t>
            </a:r>
            <a:r>
              <a:rPr lang="tr-TR" sz="1400" b="0" i="0" dirty="0">
                <a:solidFill>
                  <a:srgbClr val="374151"/>
                </a:solidFill>
                <a:latin typeface="Arial"/>
                <a:ea typeface="Arial"/>
                <a:cs typeface="Arial"/>
                <a:sym typeface="Arial"/>
              </a:rPr>
              <a:t> sürecinde önemli bir adım olan hücre-DNA kompleksine elektrik darbesinin uygulanmasını kolaylaştırmak için tasarlanmıştır.</a:t>
            </a:r>
          </a:p>
          <a:p>
            <a:pPr marL="0" lvl="0" indent="0" algn="l" rtl="0">
              <a:spcBef>
                <a:spcPts val="0"/>
              </a:spcBef>
              <a:spcAft>
                <a:spcPts val="0"/>
              </a:spcAft>
              <a:buNone/>
            </a:pPr>
            <a:r>
              <a:rPr lang="tr-TR" sz="1400" b="1" i="0" dirty="0">
                <a:solidFill>
                  <a:srgbClr val="374151"/>
                </a:solidFill>
                <a:latin typeface="Arial"/>
                <a:ea typeface="Arial"/>
                <a:cs typeface="Arial"/>
                <a:sym typeface="Arial"/>
              </a:rPr>
              <a:t>Elektrik Darbesi: Küvete hassas bir şekilde kontrol edilen bir elektrik darbesi uygulayın.</a:t>
            </a:r>
          </a:p>
          <a:p>
            <a:pPr marL="0" lvl="0" indent="0" algn="l" rtl="0">
              <a:spcBef>
                <a:spcPts val="0"/>
              </a:spcBef>
              <a:spcAft>
                <a:spcPts val="0"/>
              </a:spcAft>
              <a:buNone/>
            </a:pPr>
            <a:r>
              <a:rPr lang="tr-TR" sz="1400" b="0" i="0" dirty="0" err="1">
                <a:solidFill>
                  <a:srgbClr val="374151"/>
                </a:solidFill>
                <a:latin typeface="Arial"/>
                <a:ea typeface="Arial"/>
                <a:cs typeface="Arial"/>
                <a:sym typeface="Arial"/>
              </a:rPr>
              <a:t>Elektroporasyonda</a:t>
            </a:r>
            <a:r>
              <a:rPr lang="tr-TR" sz="1400" b="0" i="0" dirty="0">
                <a:solidFill>
                  <a:srgbClr val="374151"/>
                </a:solidFill>
                <a:latin typeface="Arial"/>
                <a:ea typeface="Arial"/>
                <a:cs typeface="Arial"/>
                <a:sym typeface="Arial"/>
              </a:rPr>
              <a:t> belirleyici anlardan biri, küvete hassas şekilde kontrol edilen bir elektrik darbesinin uygulanmasıdır. Bu darbe hücre zarında geçici gözenekler oluşturarak yabancı DNA'nın girişine izin verir. Bu elektrik darbesinin doğruluğu başarılı dönüşüm için çok önemlidir.</a:t>
            </a:r>
          </a:p>
          <a:p>
            <a:pPr marL="0" lvl="0" indent="0" algn="l" rtl="0">
              <a:spcBef>
                <a:spcPts val="0"/>
              </a:spcBef>
              <a:spcAft>
                <a:spcPts val="0"/>
              </a:spcAft>
              <a:buNone/>
            </a:pPr>
            <a:r>
              <a:rPr lang="tr-TR" sz="1400" b="1" i="0" dirty="0">
                <a:solidFill>
                  <a:srgbClr val="374151"/>
                </a:solidFill>
                <a:latin typeface="Arial"/>
                <a:ea typeface="Arial"/>
                <a:cs typeface="Arial"/>
                <a:sym typeface="Arial"/>
              </a:rPr>
              <a:t>Kurtarma: Hücrelerin </a:t>
            </a:r>
            <a:r>
              <a:rPr lang="tr-TR" sz="1400" b="1" i="0" dirty="0" err="1">
                <a:solidFill>
                  <a:srgbClr val="374151"/>
                </a:solidFill>
                <a:latin typeface="Arial"/>
                <a:ea typeface="Arial"/>
                <a:cs typeface="Arial"/>
                <a:sym typeface="Arial"/>
              </a:rPr>
              <a:t>transfekte</a:t>
            </a:r>
            <a:r>
              <a:rPr lang="tr-TR" sz="1400" b="1" i="0" dirty="0">
                <a:solidFill>
                  <a:srgbClr val="374151"/>
                </a:solidFill>
                <a:latin typeface="Arial"/>
                <a:ea typeface="Arial"/>
                <a:cs typeface="Arial"/>
                <a:sym typeface="Arial"/>
              </a:rPr>
              <a:t> edilmiş DNA'yı kurtarmasına ve ifade etmesine izin verin.</a:t>
            </a:r>
          </a:p>
          <a:p>
            <a:pPr marL="0" lvl="0" indent="0" algn="l" rtl="0">
              <a:spcBef>
                <a:spcPts val="0"/>
              </a:spcBef>
              <a:spcAft>
                <a:spcPts val="0"/>
              </a:spcAft>
              <a:buNone/>
            </a:pPr>
            <a:r>
              <a:rPr lang="tr-TR" sz="1400" b="0" i="0" dirty="0">
                <a:solidFill>
                  <a:srgbClr val="374151"/>
                </a:solidFill>
                <a:latin typeface="Arial"/>
                <a:ea typeface="Arial"/>
                <a:cs typeface="Arial"/>
                <a:sym typeface="Arial"/>
              </a:rPr>
              <a:t>Son adımımız, dönüştürülmüş hücrelerin kurtarılmasını içerir. </a:t>
            </a:r>
            <a:r>
              <a:rPr lang="tr-TR" sz="1400" b="0" i="0" dirty="0" err="1">
                <a:solidFill>
                  <a:srgbClr val="374151"/>
                </a:solidFill>
                <a:latin typeface="Arial"/>
                <a:ea typeface="Arial"/>
                <a:cs typeface="Arial"/>
                <a:sym typeface="Arial"/>
              </a:rPr>
              <a:t>Elektroporasyondan</a:t>
            </a:r>
            <a:r>
              <a:rPr lang="tr-TR" sz="1400" b="0" i="0" dirty="0">
                <a:solidFill>
                  <a:srgbClr val="374151"/>
                </a:solidFill>
                <a:latin typeface="Arial"/>
                <a:ea typeface="Arial"/>
                <a:cs typeface="Arial"/>
                <a:sym typeface="Arial"/>
              </a:rPr>
              <a:t> sonra hücrelerin iyileşmesi ve </a:t>
            </a:r>
            <a:r>
              <a:rPr lang="tr-TR" sz="1400" b="0" i="0" dirty="0" err="1">
                <a:solidFill>
                  <a:srgbClr val="374151"/>
                </a:solidFill>
                <a:latin typeface="Arial"/>
                <a:ea typeface="Arial"/>
                <a:cs typeface="Arial"/>
                <a:sym typeface="Arial"/>
              </a:rPr>
              <a:t>transfekte</a:t>
            </a:r>
            <a:r>
              <a:rPr lang="tr-TR" sz="1400" b="0" i="0" dirty="0">
                <a:solidFill>
                  <a:srgbClr val="374151"/>
                </a:solidFill>
                <a:latin typeface="Arial"/>
                <a:ea typeface="Arial"/>
                <a:cs typeface="Arial"/>
                <a:sym typeface="Arial"/>
              </a:rPr>
              <a:t> edilmiş DNA'yı ifade etmesi için zaman tanımak çok önemlidir. Bu dönem, yabancı genetik materyalin entegrasyonu ve daha sonra istenen özelliklerin ortaya çıkması için </a:t>
            </a:r>
            <a:r>
              <a:rPr lang="tr-TR" sz="1400" b="0" i="0" dirty="0" err="1">
                <a:solidFill>
                  <a:srgbClr val="374151"/>
                </a:solidFill>
                <a:latin typeface="Arial"/>
                <a:ea typeface="Arial"/>
                <a:cs typeface="Arial"/>
                <a:sym typeface="Arial"/>
              </a:rPr>
              <a:t>gereklidir.Dolayısıyla</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elektroporasyon</a:t>
            </a:r>
            <a:r>
              <a:rPr lang="tr-TR" sz="1400" b="0" i="0" dirty="0">
                <a:solidFill>
                  <a:srgbClr val="374151"/>
                </a:solidFill>
                <a:latin typeface="Arial"/>
                <a:ea typeface="Arial"/>
                <a:cs typeface="Arial"/>
                <a:sym typeface="Arial"/>
              </a:rPr>
              <a:t> prosedürü, her biri yabancı DNA'nın hücrelere başarılı bir şekilde dahil edilmesine katkıda bulunan, titizlikle düzenlenmiş bir dizi adımdır. Hücre hazırlama, DNA karıştırma, küvet yükleme, elektrik darbesi uygulaması ve geri kazanımdaki hassasiyet, toplu olarak bu dönüştürücü tekniğin verimliliğini ve etkinliğini belirler.</a:t>
            </a:r>
            <a:endParaRPr sz="1300" i="0"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1048686" name="Google Shape;2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687" name="Google Shape;20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tr-TR" dirty="0">
                <a:solidFill>
                  <a:srgbClr val="374151"/>
                </a:solidFill>
                <a:latin typeface="Roboto"/>
                <a:ea typeface="Roboto"/>
                <a:cs typeface="Roboto"/>
                <a:sym typeface="Roboto"/>
              </a:rPr>
              <a:t>Hücrelerde gen dönüşümü için etkili yollardan biri de CRISPR yöntemidir. Bu son teknoloji, hassas genom düzenlemesine olanak tanıyor ve moleküler biyolojinin manzarasını değiştiriyor. CRISPR sisteminin kusursuz bir süreçte protein üretiminin arttırılmasını nasıl kolaylaştırdığını keşfedelim.</a:t>
            </a:r>
          </a:p>
          <a:p>
            <a:pPr marL="0" lvl="0" indent="0" algn="l" rtl="0">
              <a:spcBef>
                <a:spcPts val="0"/>
              </a:spcBef>
              <a:spcAft>
                <a:spcPts val="0"/>
              </a:spcAft>
              <a:buClr>
                <a:schemeClr val="dk1"/>
              </a:buClr>
              <a:buSzPts val="1100"/>
              <a:buFont typeface="Arial"/>
              <a:buNone/>
            </a:pPr>
            <a:r>
              <a:rPr lang="tr-TR" dirty="0">
                <a:solidFill>
                  <a:srgbClr val="374151"/>
                </a:solidFill>
                <a:latin typeface="Roboto"/>
                <a:ea typeface="Roboto"/>
                <a:cs typeface="Roboto"/>
                <a:sym typeface="Roboto"/>
              </a:rPr>
              <a:t>CRISPR ile Genom Düzenleme: Giriş</a:t>
            </a:r>
          </a:p>
          <a:p>
            <a:pPr marL="0" lvl="0" indent="0" algn="l" rtl="0">
              <a:spcBef>
                <a:spcPts val="0"/>
              </a:spcBef>
              <a:spcAft>
                <a:spcPts val="0"/>
              </a:spcAft>
              <a:buClr>
                <a:schemeClr val="dk1"/>
              </a:buClr>
              <a:buSzPts val="1100"/>
              <a:buFont typeface="Arial"/>
              <a:buNone/>
            </a:pPr>
            <a:r>
              <a:rPr lang="tr-TR" dirty="0">
                <a:solidFill>
                  <a:srgbClr val="374151"/>
                </a:solidFill>
                <a:latin typeface="Roboto"/>
                <a:ea typeface="Roboto"/>
                <a:cs typeface="Roboto"/>
                <a:sym typeface="Roboto"/>
              </a:rPr>
              <a:t>Bu dönüştürücü sürecin kalbinde CRISPR ile genom düzenleme yatıyor. Kümelenmiş Düzenli Aralıklı Kısa </a:t>
            </a:r>
            <a:r>
              <a:rPr lang="tr-TR" dirty="0" err="1">
                <a:solidFill>
                  <a:srgbClr val="374151"/>
                </a:solidFill>
                <a:latin typeface="Roboto"/>
                <a:ea typeface="Roboto"/>
                <a:cs typeface="Roboto"/>
                <a:sym typeface="Roboto"/>
              </a:rPr>
              <a:t>Palindromik</a:t>
            </a:r>
            <a:r>
              <a:rPr lang="tr-TR" dirty="0">
                <a:solidFill>
                  <a:srgbClr val="374151"/>
                </a:solidFill>
                <a:latin typeface="Roboto"/>
                <a:ea typeface="Roboto"/>
                <a:cs typeface="Roboto"/>
                <a:sym typeface="Roboto"/>
              </a:rPr>
              <a:t> Tekrarlar anlamına gelen CRISPR, hücresel genom içinde hedefe yönelik modifikasyonlara olanak tanır. Bu teknoloji, benzeri görülmemiş bir doğruluk ve verimlilik sunarak genetik manipülasyona yaklaşımımızda devrim yarattı.</a:t>
            </a:r>
            <a:endParaRPr dirty="0">
              <a:solidFill>
                <a:srgbClr val="37415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tr-TR" dirty="0">
                <a:solidFill>
                  <a:srgbClr val="374151"/>
                </a:solidFill>
                <a:latin typeface="Roboto"/>
                <a:ea typeface="Roboto"/>
                <a:cs typeface="Roboto"/>
                <a:sym typeface="Roboto"/>
              </a:rPr>
              <a:t>Protein Aşırı Ekspresyonu için </a:t>
            </a:r>
            <a:r>
              <a:rPr lang="tr-TR" dirty="0" err="1">
                <a:solidFill>
                  <a:srgbClr val="374151"/>
                </a:solidFill>
                <a:latin typeface="Roboto"/>
                <a:ea typeface="Roboto"/>
                <a:cs typeface="Roboto"/>
                <a:sym typeface="Roboto"/>
              </a:rPr>
              <a:t>sgRNA'nın</a:t>
            </a:r>
            <a:r>
              <a:rPr lang="tr-TR" dirty="0">
                <a:solidFill>
                  <a:srgbClr val="374151"/>
                </a:solidFill>
                <a:latin typeface="Roboto"/>
                <a:ea typeface="Roboto"/>
                <a:cs typeface="Roboto"/>
                <a:sym typeface="Roboto"/>
              </a:rPr>
              <a:t> Tasarlanması</a:t>
            </a:r>
          </a:p>
          <a:p>
            <a:pPr marL="0" lvl="0" indent="0" algn="l" rtl="0">
              <a:spcBef>
                <a:spcPts val="0"/>
              </a:spcBef>
              <a:spcAft>
                <a:spcPts val="0"/>
              </a:spcAft>
              <a:buClr>
                <a:schemeClr val="dk1"/>
              </a:buClr>
              <a:buSzPts val="1100"/>
              <a:buFont typeface="Arial"/>
              <a:buNone/>
            </a:pPr>
            <a:r>
              <a:rPr lang="tr-TR" dirty="0">
                <a:solidFill>
                  <a:srgbClr val="374151"/>
                </a:solidFill>
                <a:latin typeface="Roboto"/>
                <a:ea typeface="Roboto"/>
                <a:cs typeface="Roboto"/>
                <a:sym typeface="Roboto"/>
              </a:rPr>
              <a:t>Protein aşırı ekspresyonu için </a:t>
            </a:r>
            <a:r>
              <a:rPr lang="tr-TR" dirty="0" err="1">
                <a:solidFill>
                  <a:srgbClr val="374151"/>
                </a:solidFill>
                <a:latin typeface="Roboto"/>
                <a:ea typeface="Roboto"/>
                <a:cs typeface="Roboto"/>
                <a:sym typeface="Roboto"/>
              </a:rPr>
              <a:t>CRISPR'den</a:t>
            </a:r>
            <a:r>
              <a:rPr lang="tr-TR" dirty="0">
                <a:solidFill>
                  <a:srgbClr val="374151"/>
                </a:solidFill>
                <a:latin typeface="Roboto"/>
                <a:ea typeface="Roboto"/>
                <a:cs typeface="Roboto"/>
                <a:sym typeface="Roboto"/>
              </a:rPr>
              <a:t> yararlanmanın ilk adımı, bir kılavuz RNA'nın (</a:t>
            </a:r>
            <a:r>
              <a:rPr lang="tr-TR" dirty="0" err="1">
                <a:solidFill>
                  <a:srgbClr val="374151"/>
                </a:solidFill>
                <a:latin typeface="Roboto"/>
                <a:ea typeface="Roboto"/>
                <a:cs typeface="Roboto"/>
                <a:sym typeface="Roboto"/>
              </a:rPr>
              <a:t>sgRNA</a:t>
            </a:r>
            <a:r>
              <a:rPr lang="tr-TR" dirty="0">
                <a:solidFill>
                  <a:srgbClr val="374151"/>
                </a:solidFill>
                <a:latin typeface="Roboto"/>
                <a:ea typeface="Roboto"/>
                <a:cs typeface="Roboto"/>
                <a:sym typeface="Roboto"/>
              </a:rPr>
              <a:t>) tasarımını içerir. Bu </a:t>
            </a:r>
            <a:r>
              <a:rPr lang="tr-TR" dirty="0" err="1">
                <a:solidFill>
                  <a:srgbClr val="374151"/>
                </a:solidFill>
                <a:latin typeface="Roboto"/>
                <a:ea typeface="Roboto"/>
                <a:cs typeface="Roboto"/>
                <a:sym typeface="Roboto"/>
              </a:rPr>
              <a:t>sgRNA</a:t>
            </a:r>
            <a:r>
              <a:rPr lang="tr-TR" dirty="0">
                <a:solidFill>
                  <a:srgbClr val="374151"/>
                </a:solidFill>
                <a:latin typeface="Roboto"/>
                <a:ea typeface="Roboto"/>
                <a:cs typeface="Roboto"/>
                <a:sym typeface="Roboto"/>
              </a:rPr>
              <a:t>, istenen proteinin düzenlenmesinden sorumlu </a:t>
            </a:r>
            <a:r>
              <a:rPr lang="tr-TR" dirty="0" err="1">
                <a:solidFill>
                  <a:srgbClr val="374151"/>
                </a:solidFill>
                <a:latin typeface="Roboto"/>
                <a:ea typeface="Roboto"/>
                <a:cs typeface="Roboto"/>
                <a:sym typeface="Roboto"/>
              </a:rPr>
              <a:t>genomik</a:t>
            </a:r>
            <a:r>
              <a:rPr lang="tr-TR" dirty="0">
                <a:solidFill>
                  <a:srgbClr val="374151"/>
                </a:solidFill>
                <a:latin typeface="Roboto"/>
                <a:ea typeface="Roboto"/>
                <a:cs typeface="Roboto"/>
                <a:sym typeface="Roboto"/>
              </a:rPr>
              <a:t> bölgeyi hedeflemek ve değiştirmek için özel olarak tasarlanmıştır. </a:t>
            </a:r>
            <a:r>
              <a:rPr lang="tr-TR" dirty="0" err="1">
                <a:solidFill>
                  <a:srgbClr val="374151"/>
                </a:solidFill>
                <a:latin typeface="Roboto"/>
                <a:ea typeface="Roboto"/>
                <a:cs typeface="Roboto"/>
                <a:sym typeface="Roboto"/>
              </a:rPr>
              <a:t>SgRNA</a:t>
            </a:r>
            <a:r>
              <a:rPr lang="tr-TR" dirty="0">
                <a:solidFill>
                  <a:srgbClr val="374151"/>
                </a:solidFill>
                <a:latin typeface="Roboto"/>
                <a:ea typeface="Roboto"/>
                <a:cs typeface="Roboto"/>
                <a:sym typeface="Roboto"/>
              </a:rPr>
              <a:t> tasarımındaki hassasiyet, istenen aşırı ifade sonucunun elde edilmesi için çok önemlidir.</a:t>
            </a:r>
            <a:endParaRPr dirty="0">
              <a:solidFill>
                <a:srgbClr val="37415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tr-TR" dirty="0">
                <a:solidFill>
                  <a:srgbClr val="374151"/>
                </a:solidFill>
                <a:latin typeface="Roboto"/>
                <a:ea typeface="Roboto"/>
                <a:cs typeface="Roboto"/>
                <a:sym typeface="Roboto"/>
              </a:rPr>
              <a:t>CRISPR Aracılı Protein Aşırı Ekspresyon</a:t>
            </a:r>
          </a:p>
          <a:p>
            <a:pPr marL="0" lvl="0" indent="0" algn="l" rtl="0">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SgRNA'nın</a:t>
            </a:r>
            <a:r>
              <a:rPr lang="tr-TR" dirty="0">
                <a:solidFill>
                  <a:srgbClr val="374151"/>
                </a:solidFill>
                <a:latin typeface="Roboto"/>
                <a:ea typeface="Roboto"/>
                <a:cs typeface="Roboto"/>
                <a:sym typeface="Roboto"/>
              </a:rPr>
              <a:t> yerinde olmasıyla, CRISPR sistemi hücresel genomda hassas modifikasyonları tetikleyerek hedef proteinin ekspresyonunun artmasına yol açar. Bu kontrollü aşırı ekspresyon, ilgili proteinin daha yüksek verimini sağlar ve sonraki saflaştırma adımları için temel oluşturur.</a:t>
            </a:r>
          </a:p>
          <a:p>
            <a:pPr marL="0" lvl="0" indent="0" algn="l" rtl="0">
              <a:spcBef>
                <a:spcPts val="0"/>
              </a:spcBef>
              <a:spcAft>
                <a:spcPts val="0"/>
              </a:spcAft>
              <a:buClr>
                <a:schemeClr val="dk1"/>
              </a:buClr>
              <a:buSzPts val="1100"/>
              <a:buFont typeface="Arial"/>
              <a:buNone/>
            </a:pPr>
            <a:r>
              <a:rPr lang="tr-TR" dirty="0">
                <a:solidFill>
                  <a:srgbClr val="374151"/>
                </a:solidFill>
                <a:latin typeface="Roboto"/>
                <a:ea typeface="Roboto"/>
                <a:cs typeface="Roboto"/>
                <a:sym typeface="Roboto"/>
              </a:rPr>
              <a:t>Protein Üretiminde </a:t>
            </a:r>
            <a:r>
              <a:rPr lang="tr-TR" dirty="0" err="1">
                <a:solidFill>
                  <a:srgbClr val="374151"/>
                </a:solidFill>
                <a:latin typeface="Roboto"/>
                <a:ea typeface="Roboto"/>
                <a:cs typeface="Roboto"/>
                <a:sym typeface="Roboto"/>
              </a:rPr>
              <a:t>CRISPR'ın</a:t>
            </a:r>
            <a:r>
              <a:rPr lang="tr-TR" dirty="0">
                <a:solidFill>
                  <a:srgbClr val="374151"/>
                </a:solidFill>
                <a:latin typeface="Roboto"/>
                <a:ea typeface="Roboto"/>
                <a:cs typeface="Roboto"/>
                <a:sym typeface="Roboto"/>
              </a:rPr>
              <a:t> Avantajları</a:t>
            </a:r>
          </a:p>
          <a:p>
            <a:pPr marL="0" lvl="0" indent="0" algn="l" rtl="0">
              <a:spcBef>
                <a:spcPts val="0"/>
              </a:spcBef>
              <a:spcAft>
                <a:spcPts val="0"/>
              </a:spcAft>
              <a:buClr>
                <a:schemeClr val="dk1"/>
              </a:buClr>
              <a:buSzPts val="1100"/>
              <a:buFont typeface="Arial"/>
              <a:buNone/>
            </a:pPr>
            <a:r>
              <a:rPr lang="tr-TR" dirty="0">
                <a:solidFill>
                  <a:srgbClr val="374151"/>
                </a:solidFill>
                <a:latin typeface="Roboto"/>
                <a:ea typeface="Roboto"/>
                <a:cs typeface="Roboto"/>
                <a:sym typeface="Roboto"/>
              </a:rPr>
              <a:t>Protein aşırı ekspresyonunda </a:t>
            </a:r>
            <a:r>
              <a:rPr lang="tr-TR" dirty="0" err="1">
                <a:solidFill>
                  <a:srgbClr val="374151"/>
                </a:solidFill>
                <a:latin typeface="Roboto"/>
                <a:ea typeface="Roboto"/>
                <a:cs typeface="Roboto"/>
                <a:sym typeface="Roboto"/>
              </a:rPr>
              <a:t>CRISPR'ın</a:t>
            </a:r>
            <a:r>
              <a:rPr lang="tr-TR" dirty="0">
                <a:solidFill>
                  <a:srgbClr val="374151"/>
                </a:solidFill>
                <a:latin typeface="Roboto"/>
                <a:ea typeface="Roboto"/>
                <a:cs typeface="Roboto"/>
                <a:sym typeface="Roboto"/>
              </a:rPr>
              <a:t> kullanılması birçok avantaj sunar. Bunlar arasında benzersiz özgüllük, verimlilik ve genetik modifikasyonları hassas bir şekilde kontrol etme yeteneği yer alır ve hedef proteinin minimum hedef dışı etkiyle üretilmesini sağlar.</a:t>
            </a:r>
          </a:p>
          <a:p>
            <a:pPr marL="0" lvl="0" indent="0" algn="l" rtl="0">
              <a:spcBef>
                <a:spcPts val="0"/>
              </a:spcBef>
              <a:spcAft>
                <a:spcPts val="0"/>
              </a:spcAft>
              <a:buClr>
                <a:schemeClr val="dk1"/>
              </a:buClr>
              <a:buSzPts val="1100"/>
              <a:buFont typeface="Arial"/>
              <a:buNone/>
            </a:pPr>
            <a:endParaRPr dirty="0">
              <a:solidFill>
                <a:srgbClr val="37415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tr-TR" dirty="0">
                <a:solidFill>
                  <a:srgbClr val="374151"/>
                </a:solidFill>
                <a:latin typeface="Roboto"/>
                <a:ea typeface="Roboto"/>
                <a:cs typeface="Roboto"/>
                <a:sym typeface="Roboto"/>
              </a:rPr>
              <a:t>Dolayısıyla CRISPR sisteminin protein aşırı ekspresyonu iş akışına entegrasyonu, moleküler biyolojide bir paradigma değişimini temsil ediyor. Bu teknoloji, araştırmacılara hedefe yönelik ve verimli protein üretimi elde etme gücü vererek çeşitli alanlardaki ilerlemelerin önünü açıyor.</a:t>
            </a:r>
            <a:endParaRPr dirty="0">
              <a:solidFill>
                <a:srgbClr val="374151"/>
              </a:solidFill>
              <a:latin typeface="Roboto"/>
              <a:ea typeface="Roboto"/>
              <a:cs typeface="Roboto"/>
              <a:sym typeface="Roboto"/>
            </a:endParaRPr>
          </a:p>
        </p:txBody>
      </p:sp>
      <p:sp>
        <p:nvSpPr>
          <p:cNvPr id="1048688" name="Google Shape;20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12</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1048694" name="Google Shape;21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695" name="Google Shape;21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tr-TR" sz="1200" b="1" dirty="0">
                <a:latin typeface="Times New Roman"/>
                <a:ea typeface="Times New Roman"/>
                <a:cs typeface="Times New Roman"/>
                <a:sym typeface="Times New Roman"/>
              </a:rPr>
              <a:t>Geçici Ekspresyon</a:t>
            </a:r>
            <a:r>
              <a:rPr lang="tr-TR" sz="1200" b="0" dirty="0">
                <a:latin typeface="Times New Roman"/>
                <a:ea typeface="Times New Roman"/>
                <a:cs typeface="Times New Roman"/>
                <a:sym typeface="Times New Roman"/>
              </a:rPr>
              <a:t>: Geçici ekspresyon, bir genin bir hücre veya organizma içinde geçici veya kısa süreli ekspresyonunu içerir. Bu, araştırmacıların belirli bir genin kısa bir süre içindeki işlevini veya etkilerini anlamalarına yardımcı olabilir. Geçici ekspresyonun elde edilmesine yönelik yaygın yöntemler arasında, deneysel amaçlar için gen ürününün (örneğin protein) geçici üretimine yol açabilen hedef hücrelere </a:t>
            </a:r>
            <a:r>
              <a:rPr lang="tr-TR" sz="1200" b="0" dirty="0" err="1">
                <a:latin typeface="Times New Roman"/>
                <a:ea typeface="Times New Roman"/>
                <a:cs typeface="Times New Roman"/>
                <a:sym typeface="Times New Roman"/>
              </a:rPr>
              <a:t>plazmid</a:t>
            </a:r>
            <a:r>
              <a:rPr lang="tr-TR" sz="1200" b="0" dirty="0">
                <a:latin typeface="Times New Roman"/>
                <a:ea typeface="Times New Roman"/>
                <a:cs typeface="Times New Roman"/>
                <a:sym typeface="Times New Roman"/>
              </a:rPr>
              <a:t> DNA veya RNA'nın dahil edilmesi yer alır.</a:t>
            </a:r>
          </a:p>
          <a:p>
            <a:pPr marL="0" lvl="0" indent="0" algn="just" rtl="0">
              <a:spcBef>
                <a:spcPts val="0"/>
              </a:spcBef>
              <a:spcAft>
                <a:spcPts val="0"/>
              </a:spcAft>
              <a:buNone/>
            </a:pPr>
            <a:r>
              <a:rPr lang="tr-TR" sz="1200" b="1" dirty="0">
                <a:latin typeface="Times New Roman"/>
                <a:ea typeface="Times New Roman"/>
                <a:cs typeface="Times New Roman"/>
                <a:sym typeface="Times New Roman"/>
              </a:rPr>
              <a:t>Stabil</a:t>
            </a:r>
            <a:r>
              <a:rPr lang="tr-TR" sz="1200" b="1" baseline="0" dirty="0">
                <a:latin typeface="Times New Roman"/>
                <a:ea typeface="Times New Roman"/>
                <a:cs typeface="Times New Roman"/>
                <a:sym typeface="Times New Roman"/>
              </a:rPr>
              <a:t> Ekspresyon</a:t>
            </a:r>
            <a:r>
              <a:rPr lang="tr-TR" sz="1200" b="1" dirty="0">
                <a:latin typeface="Times New Roman"/>
                <a:ea typeface="Times New Roman"/>
                <a:cs typeface="Times New Roman"/>
                <a:sym typeface="Times New Roman"/>
              </a:rPr>
              <a:t>: </a:t>
            </a:r>
            <a:r>
              <a:rPr lang="tr-TR" sz="1200" b="0" dirty="0">
                <a:latin typeface="Times New Roman"/>
                <a:ea typeface="Times New Roman"/>
                <a:cs typeface="Times New Roman"/>
                <a:sym typeface="Times New Roman"/>
              </a:rPr>
              <a:t>Öte yandan, stabil</a:t>
            </a:r>
            <a:r>
              <a:rPr lang="tr-TR" sz="1200" b="0" baseline="0" dirty="0">
                <a:latin typeface="Times New Roman"/>
                <a:ea typeface="Times New Roman"/>
                <a:cs typeface="Times New Roman"/>
                <a:sym typeface="Times New Roman"/>
              </a:rPr>
              <a:t> ekspresyon</a:t>
            </a:r>
            <a:r>
              <a:rPr lang="tr-TR" sz="1200" b="0" dirty="0">
                <a:latin typeface="Times New Roman"/>
                <a:ea typeface="Times New Roman"/>
                <a:cs typeface="Times New Roman"/>
                <a:sym typeface="Times New Roman"/>
              </a:rPr>
              <a:t>, bir genin bir hücre veya organizma içinde uzun süreli veya kalıcı ekspresyonunu içerir. Bu genellikle ilgili genin konakçı hücrenin genomuna entegre edilmesiyle veya genin stabil, sürekli ekspresyonunu sağlayan diğer yöntemlerin kullanılmasıyla elde edilir.</a:t>
            </a:r>
            <a:endParaRPr b="0" dirty="0"/>
          </a:p>
        </p:txBody>
      </p:sp>
      <p:sp>
        <p:nvSpPr>
          <p:cNvPr id="1048696" name="Google Shape;21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13</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1048702"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703" name="Google Shape;22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 üretimi alanında süreç, iki farklı fakat birbirine bağlı aşamada ortaya çıkar: </a:t>
            </a:r>
            <a:r>
              <a:rPr lang="tr-TR" dirty="0" err="1">
                <a:solidFill>
                  <a:srgbClr val="374151"/>
                </a:solidFill>
                <a:latin typeface="Roboto"/>
                <a:ea typeface="Roboto"/>
                <a:cs typeface="Roboto"/>
                <a:sym typeface="Roboto"/>
              </a:rPr>
              <a:t>upstream</a:t>
            </a:r>
            <a:r>
              <a:rPr lang="tr-TR" baseline="0" dirty="0">
                <a:solidFill>
                  <a:srgbClr val="374151"/>
                </a:solidFill>
                <a:latin typeface="Roboto"/>
                <a:ea typeface="Roboto"/>
                <a:cs typeface="Roboto"/>
                <a:sym typeface="Roboto"/>
              </a:rPr>
              <a:t> ve </a:t>
            </a:r>
            <a:r>
              <a:rPr lang="tr-TR" baseline="0"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süreci, başarılı protein üretiminin temellerinin atıldığı ilk aşamadır. Bu aşama, konak hücrelerin istenen proteini ifade edecek şekilde yetiştirildiği hücre kültürü ve üretkenliğini en üst düzeye çıkarmak için büyüme koşullarının optimizasyonu gibi görevleri içerir. Öte yandan, </a:t>
            </a:r>
            <a:r>
              <a:rPr lang="tr-TR" dirty="0" err="1">
                <a:solidFill>
                  <a:srgbClr val="374151"/>
                </a:solidFill>
                <a:latin typeface="Roboto"/>
                <a:ea typeface="Roboto"/>
                <a:cs typeface="Roboto"/>
                <a:sym typeface="Roboto"/>
              </a:rPr>
              <a:t>downstream</a:t>
            </a:r>
            <a:r>
              <a:rPr lang="tr-TR" baseline="0" dirty="0">
                <a:solidFill>
                  <a:srgbClr val="374151"/>
                </a:solidFill>
                <a:latin typeface="Roboto"/>
                <a:ea typeface="Roboto"/>
                <a:cs typeface="Roboto"/>
                <a:sym typeface="Roboto"/>
              </a:rPr>
              <a:t> süreci</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aşamasını takip eder ve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proteinin saflaştırılması ve rafine edilmesi için gerekli adımları kapsar. Bu, hedef proteini hücresel bileşenlerden ve diğer </a:t>
            </a:r>
            <a:r>
              <a:rPr lang="tr-TR" dirty="0" err="1">
                <a:solidFill>
                  <a:srgbClr val="374151"/>
                </a:solidFill>
                <a:latin typeface="Roboto"/>
                <a:ea typeface="Roboto"/>
                <a:cs typeface="Roboto"/>
                <a:sym typeface="Roboto"/>
              </a:rPr>
              <a:t>safsızlıklardan</a:t>
            </a:r>
            <a:r>
              <a:rPr lang="tr-TR" dirty="0">
                <a:solidFill>
                  <a:srgbClr val="374151"/>
                </a:solidFill>
                <a:latin typeface="Roboto"/>
                <a:ea typeface="Roboto"/>
                <a:cs typeface="Roboto"/>
                <a:sym typeface="Roboto"/>
              </a:rPr>
              <a:t> ayırmayı amaçlayan çeşitli saflaştırma tekniklerini içerir. Tıp, tarım ve sanayi gibi alanlarda çeşitli uygulamalarla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proteinlerin verimli ve yüksek kalitede üretilmesini sağlamak için el ele çalışan hem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hem de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süreçleri çok önemlidir.</a:t>
            </a:r>
            <a:endParaRPr b="1" dirty="0">
              <a:latin typeface="Roboto"/>
              <a:ea typeface="Roboto"/>
              <a:cs typeface="Roboto"/>
              <a:sym typeface="Roboto"/>
            </a:endParaRPr>
          </a:p>
        </p:txBody>
      </p:sp>
      <p:sp>
        <p:nvSpPr>
          <p:cNvPr id="1048704" name="Google Shape;22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14</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1048711" name="Google Shape;22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dirty="0">
                <a:solidFill>
                  <a:srgbClr val="374151"/>
                </a:solidFill>
                <a:latin typeface="Roboto"/>
                <a:ea typeface="Roboto"/>
                <a:cs typeface="Roboto"/>
                <a:sym typeface="Roboto"/>
              </a:rPr>
              <a:t>Hücrelerin fermantasyon için hazırlanması sürecinde önemli bir adım, bu hücrelerin </a:t>
            </a:r>
            <a:r>
              <a:rPr lang="tr-TR" dirty="0" err="1">
                <a:solidFill>
                  <a:srgbClr val="374151"/>
                </a:solidFill>
                <a:latin typeface="Roboto"/>
                <a:ea typeface="Roboto"/>
                <a:cs typeface="Roboto"/>
                <a:sym typeface="Roboto"/>
              </a:rPr>
              <a:t>biyoreaktör</a:t>
            </a:r>
            <a:r>
              <a:rPr lang="tr-TR" dirty="0">
                <a:solidFill>
                  <a:srgbClr val="374151"/>
                </a:solidFill>
                <a:latin typeface="Roboto"/>
                <a:ea typeface="Roboto"/>
                <a:cs typeface="Roboto"/>
                <a:sym typeface="Roboto"/>
              </a:rPr>
              <a:t> olarak bilinen özel bir ortama aktarılmasını içerir. Bir </a:t>
            </a:r>
            <a:r>
              <a:rPr lang="tr-TR" dirty="0" err="1">
                <a:solidFill>
                  <a:srgbClr val="374151"/>
                </a:solidFill>
                <a:latin typeface="Roboto"/>
                <a:ea typeface="Roboto"/>
                <a:cs typeface="Roboto"/>
                <a:sym typeface="Roboto"/>
              </a:rPr>
              <a:t>biyoreaktörü</a:t>
            </a:r>
            <a:r>
              <a:rPr lang="tr-TR" dirty="0">
                <a:solidFill>
                  <a:srgbClr val="374151"/>
                </a:solidFill>
                <a:latin typeface="Roboto"/>
                <a:ea typeface="Roboto"/>
                <a:cs typeface="Roboto"/>
                <a:sym typeface="Roboto"/>
              </a:rPr>
              <a:t>, hava akışı ve </a:t>
            </a:r>
            <a:r>
              <a:rPr lang="tr-TR" dirty="0" err="1">
                <a:solidFill>
                  <a:srgbClr val="374151"/>
                </a:solidFill>
                <a:latin typeface="Roboto"/>
                <a:ea typeface="Roboto"/>
                <a:cs typeface="Roboto"/>
                <a:sym typeface="Roboto"/>
              </a:rPr>
              <a:t>steriliteye</a:t>
            </a:r>
            <a:r>
              <a:rPr lang="tr-TR" dirty="0">
                <a:solidFill>
                  <a:srgbClr val="374151"/>
                </a:solidFill>
                <a:latin typeface="Roboto"/>
                <a:ea typeface="Roboto"/>
                <a:cs typeface="Roboto"/>
                <a:sym typeface="Roboto"/>
              </a:rPr>
              <a:t> titizlikle dikkat edilerek tasarlanmış sofistike bir kültür kabı olarak düşünün. Buradaki temel amaç, önemli miktarlarda biyolojik malzemenin kontrollü ve steril bir şekilde üretilmesini kolaylaştırmaktır. Hazırlanan hücreler </a:t>
            </a:r>
            <a:r>
              <a:rPr lang="tr-TR" dirty="0" err="1">
                <a:solidFill>
                  <a:srgbClr val="374151"/>
                </a:solidFill>
                <a:latin typeface="Roboto"/>
                <a:ea typeface="Roboto"/>
                <a:cs typeface="Roboto"/>
                <a:sym typeface="Roboto"/>
              </a:rPr>
              <a:t>biyoreaktöre</a:t>
            </a:r>
            <a:r>
              <a:rPr lang="tr-TR" dirty="0">
                <a:solidFill>
                  <a:srgbClr val="374151"/>
                </a:solidFill>
                <a:latin typeface="Roboto"/>
                <a:ea typeface="Roboto"/>
                <a:cs typeface="Roboto"/>
                <a:sym typeface="Roboto"/>
              </a:rPr>
              <a:t> girerken, havanın akıllıca verildiği ve dışarı atıldığı, dikkatle düzenlenmiş bir sistemle karşılaşırlar. Bu kasıtlı hava akışı, büyük ölçekte fermantasyon için ideal koşulların sürdürülmesinde etkili olmaktadır. Esasen </a:t>
            </a:r>
            <a:r>
              <a:rPr lang="tr-TR" dirty="0" err="1">
                <a:solidFill>
                  <a:srgbClr val="374151"/>
                </a:solidFill>
                <a:latin typeface="Roboto"/>
                <a:ea typeface="Roboto"/>
                <a:cs typeface="Roboto"/>
                <a:sym typeface="Roboto"/>
              </a:rPr>
              <a:t>biyoreaktörler</a:t>
            </a:r>
            <a:r>
              <a:rPr lang="tr-TR" dirty="0">
                <a:solidFill>
                  <a:srgbClr val="374151"/>
                </a:solidFill>
                <a:latin typeface="Roboto"/>
                <a:ea typeface="Roboto"/>
                <a:cs typeface="Roboto"/>
                <a:sym typeface="Roboto"/>
              </a:rPr>
              <a:t>, çeşitli biyolojik materyallerin büyümesi ve üretimi için en uygun koşulları teşvik ederek temiz ve kontrollü bir alan sağlamada çok önemli bir rol oynar. Bu özellik, büyük ölçekli </a:t>
            </a:r>
            <a:r>
              <a:rPr lang="tr-TR" dirty="0" err="1">
                <a:solidFill>
                  <a:srgbClr val="374151"/>
                </a:solidFill>
                <a:latin typeface="Roboto"/>
                <a:ea typeface="Roboto"/>
                <a:cs typeface="Roboto"/>
                <a:sym typeface="Roboto"/>
              </a:rPr>
              <a:t>biyo</a:t>
            </a:r>
            <a:r>
              <a:rPr lang="tr-TR" dirty="0">
                <a:solidFill>
                  <a:srgbClr val="374151"/>
                </a:solidFill>
                <a:latin typeface="Roboto"/>
                <a:ea typeface="Roboto"/>
                <a:cs typeface="Roboto"/>
                <a:sym typeface="Roboto"/>
              </a:rPr>
              <a:t>-üretim süreçlerine modern ve verimli bir yaklaşım sunarak çeşitli endüstrilerde büyük önem taşımaktadır. Şimdi </a:t>
            </a:r>
            <a:r>
              <a:rPr lang="tr-TR" dirty="0" err="1">
                <a:solidFill>
                  <a:srgbClr val="374151"/>
                </a:solidFill>
                <a:latin typeface="Roboto"/>
                <a:ea typeface="Roboto"/>
                <a:cs typeface="Roboto"/>
                <a:sym typeface="Roboto"/>
              </a:rPr>
              <a:t>Upstream'de</a:t>
            </a:r>
            <a:r>
              <a:rPr lang="tr-TR" dirty="0">
                <a:solidFill>
                  <a:srgbClr val="374151"/>
                </a:solidFill>
                <a:latin typeface="Roboto"/>
                <a:ea typeface="Roboto"/>
                <a:cs typeface="Roboto"/>
                <a:sym typeface="Roboto"/>
              </a:rPr>
              <a:t> Kullanılan Reaktör Türlerine bakacağız.</a:t>
            </a:r>
            <a:endParaRPr dirty="0">
              <a:solidFill>
                <a:srgbClr val="374151"/>
              </a:solidFill>
              <a:latin typeface="Roboto"/>
              <a:ea typeface="Roboto"/>
              <a:cs typeface="Roboto"/>
              <a:sym typeface="Roboto"/>
            </a:endParaRPr>
          </a:p>
        </p:txBody>
      </p:sp>
      <p:sp>
        <p:nvSpPr>
          <p:cNvPr id="1048712" name="Google Shape;22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1048720" name="Google Shape;22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biyoişlemede</a:t>
            </a:r>
            <a:r>
              <a:rPr lang="tr-TR" dirty="0">
                <a:solidFill>
                  <a:srgbClr val="374151"/>
                </a:solidFill>
                <a:latin typeface="Roboto"/>
                <a:ea typeface="Roboto"/>
                <a:cs typeface="Roboto"/>
                <a:sym typeface="Roboto"/>
              </a:rPr>
              <a:t>, çeşitli reaktör tipleri </a:t>
            </a:r>
            <a:r>
              <a:rPr lang="tr-TR" dirty="0" err="1">
                <a:solidFill>
                  <a:srgbClr val="374151"/>
                </a:solidFill>
                <a:latin typeface="Roboto"/>
                <a:ea typeface="Roboto"/>
                <a:cs typeface="Roboto"/>
                <a:sym typeface="Roboto"/>
              </a:rPr>
              <a:t>biyofarmasötik</a:t>
            </a:r>
            <a:r>
              <a:rPr lang="tr-TR" dirty="0">
                <a:solidFill>
                  <a:srgbClr val="374151"/>
                </a:solidFill>
                <a:latin typeface="Roboto"/>
                <a:ea typeface="Roboto"/>
                <a:cs typeface="Roboto"/>
                <a:sym typeface="Roboto"/>
              </a:rPr>
              <a:t> üretmek için mikroorganizmaların veya hücrelerin yetiştirilmesinde önemli bir rol oynamaktadır. Kullanılan başlıca reaktör tipleri arasında karıştırmalı tank reaktörleri, hava </a:t>
            </a:r>
            <a:r>
              <a:rPr lang="tr-TR" dirty="0" err="1">
                <a:solidFill>
                  <a:srgbClr val="374151"/>
                </a:solidFill>
                <a:latin typeface="Roboto"/>
                <a:ea typeface="Roboto"/>
                <a:cs typeface="Roboto"/>
                <a:sym typeface="Roboto"/>
              </a:rPr>
              <a:t>ikmalli</a:t>
            </a:r>
            <a:r>
              <a:rPr lang="tr-TR" dirty="0">
                <a:solidFill>
                  <a:srgbClr val="374151"/>
                </a:solidFill>
                <a:latin typeface="Roboto"/>
                <a:ea typeface="Roboto"/>
                <a:cs typeface="Roboto"/>
                <a:sym typeface="Roboto"/>
              </a:rPr>
              <a:t> reaktörler ve paket yatak reaktörleri yer alır. Karıştırmalı tank reaktörleri besin maddelerinin verimli bir şekilde karıştırılmasını kolaylaştırır ve hücre büyümesi için homojen bir ortam sağlar. Hava kaldırma reaktörleri ise kültür ortamını </a:t>
            </a:r>
            <a:r>
              <a:rPr lang="tr-TR" dirty="0" err="1">
                <a:solidFill>
                  <a:srgbClr val="374151"/>
                </a:solidFill>
                <a:latin typeface="Roboto"/>
                <a:ea typeface="Roboto"/>
                <a:cs typeface="Roboto"/>
                <a:sym typeface="Roboto"/>
              </a:rPr>
              <a:t>sirküle</a:t>
            </a:r>
            <a:r>
              <a:rPr lang="tr-TR" dirty="0">
                <a:solidFill>
                  <a:srgbClr val="374151"/>
                </a:solidFill>
                <a:latin typeface="Roboto"/>
                <a:ea typeface="Roboto"/>
                <a:cs typeface="Roboto"/>
                <a:sym typeface="Roboto"/>
              </a:rPr>
              <a:t> etmek için hava kabarcıklarının doğal kaldırma kuvvetinden faydalanarak havalandırma ve karıştırma için alternatif bir yöntem sunar. Paketlenmiş yataklı reaktörler, hücrelerin katı bir destek üzerinde hareketsiz hale getirilmesini içerir ve artan hücre yoğunluğu ve basitleştirilmiş aşağı akış işleme açısından avantajlar sunar. Reaktör tipinin seçimi, spesifik hücre hattı, </a:t>
            </a:r>
            <a:r>
              <a:rPr lang="tr-TR" dirty="0" err="1">
                <a:solidFill>
                  <a:srgbClr val="374151"/>
                </a:solidFill>
                <a:latin typeface="Roboto"/>
                <a:ea typeface="Roboto"/>
                <a:cs typeface="Roboto"/>
                <a:sym typeface="Roboto"/>
              </a:rPr>
              <a:t>biyoprosesin</a:t>
            </a:r>
            <a:r>
              <a:rPr lang="tr-TR" dirty="0">
                <a:solidFill>
                  <a:srgbClr val="374151"/>
                </a:solidFill>
                <a:latin typeface="Roboto"/>
                <a:ea typeface="Roboto"/>
                <a:cs typeface="Roboto"/>
                <a:sym typeface="Roboto"/>
              </a:rPr>
              <a:t> doğası ve istenen ürün verimi gibi faktörlere bağlıdır. Her reaktör tipinin kendine özgü avantajları ve dikkat edilmesi gereken hususları vardır ve </a:t>
            </a:r>
            <a:r>
              <a:rPr lang="tr-TR" dirty="0" err="1">
                <a:solidFill>
                  <a:srgbClr val="374151"/>
                </a:solidFill>
                <a:latin typeface="Roboto"/>
                <a:ea typeface="Roboto"/>
                <a:cs typeface="Roboto"/>
                <a:sym typeface="Roboto"/>
              </a:rPr>
              <a:t>biyo</a:t>
            </a:r>
            <a:r>
              <a:rPr lang="tr-TR" dirty="0">
                <a:solidFill>
                  <a:srgbClr val="374151"/>
                </a:solidFill>
                <a:latin typeface="Roboto"/>
                <a:ea typeface="Roboto"/>
                <a:cs typeface="Roboto"/>
                <a:sym typeface="Roboto"/>
              </a:rPr>
              <a:t>-üretimde yukarı akış işlemenin çok yönlülüğüne katkıda bulunur.</a:t>
            </a:r>
            <a:endParaRPr lang="tr-TR" dirty="0"/>
          </a:p>
        </p:txBody>
      </p:sp>
      <p:sp>
        <p:nvSpPr>
          <p:cNvPr id="1048721" name="Google Shape;22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1048727" name="Google Shape;2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728" name="Google Shape;24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a:solidFill>
                  <a:srgbClr val="374151"/>
                </a:solidFill>
                <a:latin typeface="Roboto"/>
                <a:ea typeface="Roboto"/>
                <a:cs typeface="Roboto"/>
                <a:sym typeface="Roboto"/>
              </a:rPr>
              <a:t>Ortam Optimizasyonu, hücre büyümesi ve enzim üretimi için gerekli besin maddelerini içeren bir kültür ortamının formüle edilmesini içerir ve verimi önemli ölçüde etkiler. Daha ileri optimizasyon, gelişmiş hücre büyümesi ve enzim aktivitesi için </a:t>
            </a:r>
            <a:r>
              <a:rPr lang="tr-TR" dirty="0" err="1">
                <a:solidFill>
                  <a:srgbClr val="374151"/>
                </a:solidFill>
                <a:latin typeface="Roboto"/>
                <a:ea typeface="Roboto"/>
                <a:cs typeface="Roboto"/>
                <a:sym typeface="Roboto"/>
              </a:rPr>
              <a:t>pH</a:t>
            </a:r>
            <a:r>
              <a:rPr lang="tr-TR" dirty="0">
                <a:solidFill>
                  <a:srgbClr val="374151"/>
                </a:solidFill>
                <a:latin typeface="Roboto"/>
                <a:ea typeface="Roboto"/>
                <a:cs typeface="Roboto"/>
                <a:sym typeface="Roboto"/>
              </a:rPr>
              <a:t> ve sıcaklığın ayarlanmasını içerir, </a:t>
            </a:r>
            <a:r>
              <a:rPr lang="tr-TR" dirty="0" err="1">
                <a:solidFill>
                  <a:srgbClr val="374151"/>
                </a:solidFill>
                <a:latin typeface="Roboto"/>
                <a:ea typeface="Roboto"/>
                <a:cs typeface="Roboto"/>
                <a:sym typeface="Roboto"/>
              </a:rPr>
              <a:t>stabiliteyi</a:t>
            </a:r>
            <a:r>
              <a:rPr lang="tr-TR" dirty="0">
                <a:solidFill>
                  <a:srgbClr val="374151"/>
                </a:solidFill>
                <a:latin typeface="Roboto"/>
                <a:ea typeface="Roboto"/>
                <a:cs typeface="Roboto"/>
                <a:sym typeface="Roboto"/>
              </a:rPr>
              <a:t> ve genel fermantasyon performansını etkiler. Ölçek büyütme optimizasyonu, daha büyük ölçeklerde tutarlı ve verimli üretim için modeller geliştirmeyi ve ekipmanı yapılandırmayı içerir. </a:t>
            </a:r>
            <a:r>
              <a:rPr lang="tr-TR" dirty="0" err="1">
                <a:solidFill>
                  <a:srgbClr val="374151"/>
                </a:solidFill>
                <a:latin typeface="Roboto"/>
                <a:ea typeface="Roboto"/>
                <a:cs typeface="Roboto"/>
                <a:sym typeface="Roboto"/>
              </a:rPr>
              <a:t>İnokulasyon</a:t>
            </a:r>
            <a:r>
              <a:rPr lang="tr-TR" dirty="0">
                <a:solidFill>
                  <a:srgbClr val="374151"/>
                </a:solidFill>
                <a:latin typeface="Roboto"/>
                <a:ea typeface="Roboto"/>
                <a:cs typeface="Roboto"/>
                <a:sym typeface="Roboto"/>
              </a:rPr>
              <a:t> optimizasyonu, boyut ve yaş gibi faktörleri göz önünde bulundurur, bunları istenen hücre yoğunluğuna ve büyüme özelliklerine göre uyarlayarak yüksek </a:t>
            </a:r>
            <a:r>
              <a:rPr lang="tr-TR" dirty="0" err="1">
                <a:solidFill>
                  <a:srgbClr val="374151"/>
                </a:solidFill>
                <a:latin typeface="Roboto"/>
                <a:ea typeface="Roboto"/>
                <a:cs typeface="Roboto"/>
                <a:sym typeface="Roboto"/>
              </a:rPr>
              <a:t>metabolik</a:t>
            </a:r>
            <a:r>
              <a:rPr lang="tr-TR" dirty="0">
                <a:solidFill>
                  <a:srgbClr val="374151"/>
                </a:solidFill>
                <a:latin typeface="Roboto"/>
                <a:ea typeface="Roboto"/>
                <a:cs typeface="Roboto"/>
                <a:sym typeface="Roboto"/>
              </a:rPr>
              <a:t> aktivite ve üretkenlik sağlar. Bu optimizasyon adımları toplu olarak büyük ölçekli enzim üretiminin başarısına katkıda bulunur.</a:t>
            </a:r>
            <a:endParaRPr dirty="0"/>
          </a:p>
        </p:txBody>
      </p:sp>
      <p:sp>
        <p:nvSpPr>
          <p:cNvPr id="1048729" name="Google Shape;24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17</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Proses </a:t>
            </a:r>
            <a:r>
              <a:rPr lang="en-US" baseline="0" dirty="0" err="1"/>
              <a:t>geliştirme</a:t>
            </a:r>
            <a:r>
              <a:rPr lang="en-US" baseline="0" dirty="0"/>
              <a:t> ve </a:t>
            </a:r>
            <a:r>
              <a:rPr lang="en-US" baseline="0" dirty="0" err="1"/>
              <a:t>optimizasyon</a:t>
            </a:r>
            <a:r>
              <a:rPr lang="en-US" baseline="0" dirty="0"/>
              <a:t> </a:t>
            </a:r>
            <a:r>
              <a:rPr lang="en-US" baseline="0" dirty="0" err="1"/>
              <a:t>çalışmaları</a:t>
            </a:r>
            <a:r>
              <a:rPr lang="en-US" baseline="0" dirty="0"/>
              <a:t>, </a:t>
            </a:r>
            <a:r>
              <a:rPr lang="en-US" baseline="0" dirty="0" err="1"/>
              <a:t>çevresel</a:t>
            </a:r>
            <a:r>
              <a:rPr lang="en-US" baseline="0" dirty="0"/>
              <a:t> </a:t>
            </a:r>
            <a:r>
              <a:rPr lang="en-US" baseline="0" dirty="0" err="1"/>
              <a:t>parametrelerin</a:t>
            </a:r>
            <a:r>
              <a:rPr lang="en-US" baseline="0" dirty="0"/>
              <a:t> </a:t>
            </a:r>
            <a:r>
              <a:rPr lang="en-US" baseline="0" dirty="0" err="1"/>
              <a:t>hücresel</a:t>
            </a:r>
            <a:r>
              <a:rPr lang="en-US" baseline="0" dirty="0"/>
              <a:t> </a:t>
            </a:r>
            <a:r>
              <a:rPr lang="en-US" baseline="0" dirty="0" err="1"/>
              <a:t>davranış</a:t>
            </a:r>
            <a:r>
              <a:rPr lang="en-US" baseline="0" dirty="0"/>
              <a:t> </a:t>
            </a:r>
            <a:r>
              <a:rPr lang="en-US" baseline="0" dirty="0" err="1"/>
              <a:t>üzerindeki</a:t>
            </a:r>
            <a:r>
              <a:rPr lang="en-US" baseline="0" dirty="0"/>
              <a:t> </a:t>
            </a:r>
            <a:r>
              <a:rPr lang="en-US" baseline="0" dirty="0" err="1"/>
              <a:t>etkisine</a:t>
            </a:r>
            <a:r>
              <a:rPr lang="en-US" baseline="0" dirty="0"/>
              <a:t> </a:t>
            </a:r>
            <a:r>
              <a:rPr lang="en-US" baseline="0" dirty="0" err="1"/>
              <a:t>ilişkin</a:t>
            </a:r>
            <a:r>
              <a:rPr lang="en-US" baseline="0" dirty="0"/>
              <a:t> </a:t>
            </a:r>
            <a:r>
              <a:rPr lang="en-US" baseline="0" dirty="0" err="1"/>
              <a:t>ayrıntılı</a:t>
            </a:r>
            <a:r>
              <a:rPr lang="en-US" baseline="0" dirty="0"/>
              <a:t> </a:t>
            </a:r>
            <a:r>
              <a:rPr lang="en-US" baseline="0" dirty="0" err="1"/>
              <a:t>deneysel</a:t>
            </a:r>
            <a:r>
              <a:rPr lang="en-US" baseline="0" dirty="0"/>
              <a:t> </a:t>
            </a:r>
            <a:r>
              <a:rPr lang="en-US" baseline="0" dirty="0" err="1"/>
              <a:t>çalışmaları</a:t>
            </a:r>
            <a:r>
              <a:rPr lang="en-US" baseline="0" dirty="0"/>
              <a:t> </a:t>
            </a:r>
            <a:r>
              <a:rPr lang="en-US" baseline="0" dirty="0" err="1"/>
              <a:t>içerir</a:t>
            </a:r>
            <a:r>
              <a:rPr lang="en-US" baseline="0" dirty="0"/>
              <a:t>. </a:t>
            </a:r>
            <a:r>
              <a:rPr lang="en-US" baseline="0" dirty="0" err="1"/>
              <a:t>Sıcaklık</a:t>
            </a:r>
            <a:r>
              <a:rPr lang="en-US" baseline="0" dirty="0"/>
              <a:t>, pH, </a:t>
            </a:r>
            <a:r>
              <a:rPr lang="en-US" baseline="0" dirty="0" err="1"/>
              <a:t>ortam</a:t>
            </a:r>
            <a:r>
              <a:rPr lang="en-US" baseline="0" dirty="0"/>
              <a:t> ve </a:t>
            </a:r>
            <a:r>
              <a:rPr lang="en-US" baseline="0" dirty="0" err="1"/>
              <a:t>yem</a:t>
            </a:r>
            <a:r>
              <a:rPr lang="en-US" baseline="0" dirty="0"/>
              <a:t> </a:t>
            </a:r>
            <a:r>
              <a:rPr lang="en-US" baseline="0" dirty="0" err="1"/>
              <a:t>bileşimi</a:t>
            </a:r>
            <a:r>
              <a:rPr lang="en-US" baseline="0" dirty="0"/>
              <a:t>, </a:t>
            </a:r>
            <a:r>
              <a:rPr lang="en-US" baseline="0" dirty="0" err="1"/>
              <a:t>besleme</a:t>
            </a:r>
            <a:r>
              <a:rPr lang="en-US" baseline="0" dirty="0"/>
              <a:t> </a:t>
            </a:r>
            <a:r>
              <a:rPr lang="en-US" baseline="0" dirty="0" err="1"/>
              <a:t>stratejileri</a:t>
            </a:r>
            <a:r>
              <a:rPr lang="en-US" baseline="0" dirty="0"/>
              <a:t> </a:t>
            </a:r>
            <a:r>
              <a:rPr lang="en-US" baseline="0" dirty="0" err="1"/>
              <a:t>gibi</a:t>
            </a:r>
            <a:r>
              <a:rPr lang="en-US" baseline="0" dirty="0"/>
              <a:t> </a:t>
            </a:r>
            <a:r>
              <a:rPr lang="en-US" baseline="0" dirty="0" err="1"/>
              <a:t>kültür</a:t>
            </a:r>
            <a:r>
              <a:rPr lang="en-US" baseline="0" dirty="0"/>
              <a:t> </a:t>
            </a:r>
            <a:r>
              <a:rPr lang="en-US" baseline="0" dirty="0" err="1"/>
              <a:t>koşulları</a:t>
            </a:r>
            <a:r>
              <a:rPr lang="en-US" baseline="0" dirty="0"/>
              <a:t>, </a:t>
            </a:r>
            <a:r>
              <a:rPr lang="en-US" baseline="0" dirty="0" err="1"/>
              <a:t>kültür</a:t>
            </a:r>
            <a:r>
              <a:rPr lang="en-US" baseline="0" dirty="0"/>
              <a:t> </a:t>
            </a:r>
            <a:r>
              <a:rPr lang="en-US" baseline="0" dirty="0" err="1"/>
              <a:t>performansında</a:t>
            </a:r>
            <a:r>
              <a:rPr lang="en-US" baseline="0" dirty="0"/>
              <a:t> </a:t>
            </a:r>
            <a:r>
              <a:rPr lang="en-US" baseline="0" dirty="0" err="1"/>
              <a:t>önemli</a:t>
            </a:r>
            <a:r>
              <a:rPr lang="en-US" baseline="0" dirty="0"/>
              <a:t> </a:t>
            </a:r>
            <a:r>
              <a:rPr lang="en-US" baseline="0" dirty="0" err="1"/>
              <a:t>iyileştirmeler</a:t>
            </a:r>
            <a:r>
              <a:rPr lang="en-US" baseline="0" dirty="0"/>
              <a:t> </a:t>
            </a:r>
            <a:r>
              <a:rPr lang="en-US" baseline="0" dirty="0" err="1"/>
              <a:t>sağlayabilir</a:t>
            </a:r>
            <a:r>
              <a:rPr lang="en-US" baseline="0" dirty="0"/>
              <a:t>. </a:t>
            </a:r>
            <a:r>
              <a:rPr lang="en-US" baseline="0" dirty="0" err="1"/>
              <a:t>Örneğin</a:t>
            </a:r>
            <a:r>
              <a:rPr lang="en-US" baseline="0" dirty="0"/>
              <a:t> </a:t>
            </a:r>
            <a:r>
              <a:rPr lang="en-US" baseline="0" dirty="0" err="1"/>
              <a:t>bu</a:t>
            </a:r>
            <a:r>
              <a:rPr lang="en-US" baseline="0" dirty="0"/>
              <a:t> </a:t>
            </a:r>
            <a:r>
              <a:rPr lang="en-US" baseline="0" dirty="0" err="1"/>
              <a:t>durumda</a:t>
            </a:r>
            <a:r>
              <a:rPr lang="en-US" baseline="0" dirty="0"/>
              <a:t>, yeni </a:t>
            </a:r>
            <a:r>
              <a:rPr lang="en-US" baseline="0" dirty="0" err="1"/>
              <a:t>koşullar</a:t>
            </a:r>
            <a:r>
              <a:rPr lang="en-US" baseline="0" dirty="0"/>
              <a:t> hem </a:t>
            </a:r>
            <a:r>
              <a:rPr lang="en-US" baseline="0" dirty="0" err="1"/>
              <a:t>hücre</a:t>
            </a:r>
            <a:r>
              <a:rPr lang="en-US" baseline="0" dirty="0"/>
              <a:t> </a:t>
            </a:r>
            <a:r>
              <a:rPr lang="en-US" baseline="0" dirty="0" err="1"/>
              <a:t>kütlesinin</a:t>
            </a:r>
            <a:r>
              <a:rPr lang="en-US" baseline="0" dirty="0"/>
              <a:t> hem de </a:t>
            </a:r>
            <a:r>
              <a:rPr lang="en-US" baseline="0" dirty="0" err="1"/>
              <a:t>ortalama</a:t>
            </a:r>
            <a:r>
              <a:rPr lang="en-US" baseline="0" dirty="0"/>
              <a:t> </a:t>
            </a:r>
            <a:r>
              <a:rPr lang="en-US" baseline="0" dirty="0" err="1"/>
              <a:t>özgül</a:t>
            </a:r>
            <a:r>
              <a:rPr lang="en-US" baseline="0" dirty="0"/>
              <a:t> </a:t>
            </a:r>
            <a:r>
              <a:rPr lang="en-US" baseline="0" dirty="0" err="1"/>
              <a:t>üretkenliğin</a:t>
            </a:r>
            <a:r>
              <a:rPr lang="en-US" baseline="0" dirty="0"/>
              <a:t> </a:t>
            </a:r>
            <a:r>
              <a:rPr lang="en-US" baseline="0" dirty="0" err="1"/>
              <a:t>artmasına</a:t>
            </a:r>
            <a:r>
              <a:rPr lang="en-US" baseline="0" dirty="0"/>
              <a:t> ve </a:t>
            </a:r>
            <a:r>
              <a:rPr lang="en-US" baseline="0" dirty="0" err="1"/>
              <a:t>prosesin</a:t>
            </a:r>
            <a:r>
              <a:rPr lang="en-US" baseline="0" dirty="0"/>
              <a:t> </a:t>
            </a:r>
            <a:r>
              <a:rPr lang="en-US" baseline="0" dirty="0" err="1"/>
              <a:t>genel</a:t>
            </a:r>
            <a:r>
              <a:rPr lang="en-US" baseline="0" dirty="0"/>
              <a:t> </a:t>
            </a:r>
            <a:r>
              <a:rPr lang="en-US" baseline="0" dirty="0" err="1"/>
              <a:t>veriminin</a:t>
            </a:r>
            <a:r>
              <a:rPr lang="en-US" baseline="0" dirty="0"/>
              <a:t> 4 kat </a:t>
            </a:r>
            <a:r>
              <a:rPr lang="en-US" baseline="0" dirty="0" err="1"/>
              <a:t>artmasına</a:t>
            </a:r>
            <a:r>
              <a:rPr lang="en-US" baseline="0" dirty="0"/>
              <a:t> </a:t>
            </a:r>
            <a:r>
              <a:rPr lang="en-US" baseline="0" dirty="0" err="1"/>
              <a:t>neden</a:t>
            </a:r>
            <a:r>
              <a:rPr lang="en-US" baseline="0" dirty="0"/>
              <a:t> </a:t>
            </a:r>
            <a:r>
              <a:rPr lang="tr-TR" baseline="0" dirty="0"/>
              <a:t>olmuştur</a:t>
            </a:r>
            <a:r>
              <a:rPr lang="en-US" baseline="0" dirty="0"/>
              <a:t>.</a:t>
            </a:r>
          </a:p>
          <a:p>
            <a:endParaRPr lang="en-US" dirty="0"/>
          </a:p>
        </p:txBody>
      </p:sp>
    </p:spTree>
    <p:extLst>
      <p:ext uri="{BB962C8B-B14F-4D97-AF65-F5344CB8AC3E}">
        <p14:creationId xmlns:p14="http://schemas.microsoft.com/office/powerpoint/2010/main" val="122052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1048738" name="Google Shape;26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süreci ve adımlarına baktığımızda, </a:t>
            </a:r>
            <a:r>
              <a:rPr lang="tr-TR" dirty="0" err="1">
                <a:solidFill>
                  <a:srgbClr val="374151"/>
                </a:solidFill>
                <a:latin typeface="Roboto"/>
                <a:ea typeface="Roboto"/>
                <a:cs typeface="Roboto"/>
                <a:sym typeface="Roboto"/>
              </a:rPr>
              <a:t>biyoişlemede</a:t>
            </a:r>
            <a:r>
              <a:rPr lang="tr-TR" dirty="0">
                <a:solidFill>
                  <a:srgbClr val="374151"/>
                </a:solidFill>
                <a:latin typeface="Roboto"/>
                <a:ea typeface="Roboto"/>
                <a:cs typeface="Roboto"/>
                <a:sym typeface="Roboto"/>
              </a:rPr>
              <a:t> hücrelerin biyoreaktörlerde yetiştirilmesini takip eden çok önemli bir aşamadır. Hücre dışı ve hücre içi ürünler olarak kategorize edilebilen istenen ürünlerin ayrılması, saflaştırılması ve geri kazanılmasını içerir. Hücre dışı ürünler, fermantasyon sırasında hücreler tarafından kültür ortamına salınan enzimler veya salgılanan proteinler gibi maddelerdir. Sonraki işlemlerde, bu ürünler tipik olarak </a:t>
            </a:r>
            <a:r>
              <a:rPr lang="tr-TR" dirty="0" err="1">
                <a:solidFill>
                  <a:srgbClr val="374151"/>
                </a:solidFill>
                <a:latin typeface="Roboto"/>
                <a:ea typeface="Roboto"/>
                <a:cs typeface="Roboto"/>
                <a:sym typeface="Roboto"/>
              </a:rPr>
              <a:t>filtrasyon</a:t>
            </a:r>
            <a:r>
              <a:rPr lang="tr-TR" dirty="0">
                <a:solidFill>
                  <a:srgbClr val="374151"/>
                </a:solidFill>
                <a:latin typeface="Roboto"/>
                <a:ea typeface="Roboto"/>
                <a:cs typeface="Roboto"/>
                <a:sym typeface="Roboto"/>
              </a:rPr>
              <a:t> veya </a:t>
            </a:r>
            <a:r>
              <a:rPr lang="tr-TR" dirty="0" err="1">
                <a:solidFill>
                  <a:srgbClr val="374151"/>
                </a:solidFill>
                <a:latin typeface="Roboto"/>
                <a:ea typeface="Roboto"/>
                <a:cs typeface="Roboto"/>
                <a:sym typeface="Roboto"/>
              </a:rPr>
              <a:t>kromatografi</a:t>
            </a:r>
            <a:r>
              <a:rPr lang="tr-TR" dirty="0">
                <a:solidFill>
                  <a:srgbClr val="374151"/>
                </a:solidFill>
                <a:latin typeface="Roboto"/>
                <a:ea typeface="Roboto"/>
                <a:cs typeface="Roboto"/>
                <a:sym typeface="Roboto"/>
              </a:rPr>
              <a:t> gibi teknikler kullanılarak fermantasyon suyundan ayrılır. Öte yandan, hücre içi ürünler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proteinler veya </a:t>
            </a:r>
            <a:r>
              <a:rPr lang="tr-TR" dirty="0" err="1">
                <a:solidFill>
                  <a:srgbClr val="374151"/>
                </a:solidFill>
                <a:latin typeface="Roboto"/>
                <a:ea typeface="Roboto"/>
                <a:cs typeface="Roboto"/>
                <a:sym typeface="Roboto"/>
              </a:rPr>
              <a:t>farmasötikler</a:t>
            </a:r>
            <a:r>
              <a:rPr lang="tr-TR" dirty="0">
                <a:solidFill>
                  <a:srgbClr val="374151"/>
                </a:solidFill>
                <a:latin typeface="Roboto"/>
                <a:ea typeface="Roboto"/>
                <a:cs typeface="Roboto"/>
                <a:sym typeface="Roboto"/>
              </a:rPr>
              <a:t> gibi hücre içinde sentezlenen </a:t>
            </a:r>
            <a:r>
              <a:rPr lang="tr-TR" dirty="0" err="1">
                <a:solidFill>
                  <a:srgbClr val="374151"/>
                </a:solidFill>
                <a:latin typeface="Roboto"/>
                <a:ea typeface="Roboto"/>
                <a:cs typeface="Roboto"/>
                <a:sym typeface="Roboto"/>
              </a:rPr>
              <a:t>biyomoleküllerdir</a:t>
            </a:r>
            <a:r>
              <a:rPr lang="tr-TR" dirty="0">
                <a:solidFill>
                  <a:srgbClr val="374151"/>
                </a:solidFill>
                <a:latin typeface="Roboto"/>
                <a:ea typeface="Roboto"/>
                <a:cs typeface="Roboto"/>
                <a:sym typeface="Roboto"/>
              </a:rPr>
              <a:t>. Bu hücre içi ürünleri serbest bırakmak için hücre parçalama yöntemleri kullanılır ve bunlar daha sonra çeşitli ayırma teknikleriyle saflaştırılır. Genel olarak,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proses, </a:t>
            </a:r>
            <a:r>
              <a:rPr lang="tr-TR" dirty="0" err="1">
                <a:solidFill>
                  <a:srgbClr val="374151"/>
                </a:solidFill>
                <a:latin typeface="Roboto"/>
                <a:ea typeface="Roboto"/>
                <a:cs typeface="Roboto"/>
                <a:sym typeface="Roboto"/>
              </a:rPr>
              <a:t>farmasötik</a:t>
            </a:r>
            <a:r>
              <a:rPr lang="tr-TR" dirty="0">
                <a:solidFill>
                  <a:srgbClr val="374151"/>
                </a:solidFill>
                <a:latin typeface="Roboto"/>
                <a:ea typeface="Roboto"/>
                <a:cs typeface="Roboto"/>
                <a:sym typeface="Roboto"/>
              </a:rPr>
              <a:t>, endüstriyel veya araştırma amaçlı yüksek kaliteli ve saf </a:t>
            </a:r>
            <a:r>
              <a:rPr lang="tr-TR" dirty="0" err="1">
                <a:solidFill>
                  <a:srgbClr val="374151"/>
                </a:solidFill>
                <a:latin typeface="Roboto"/>
                <a:ea typeface="Roboto"/>
                <a:cs typeface="Roboto"/>
                <a:sym typeface="Roboto"/>
              </a:rPr>
              <a:t>biyo</a:t>
            </a:r>
            <a:r>
              <a:rPr lang="tr-TR" dirty="0">
                <a:solidFill>
                  <a:srgbClr val="374151"/>
                </a:solidFill>
                <a:latin typeface="Roboto"/>
                <a:ea typeface="Roboto"/>
                <a:cs typeface="Roboto"/>
                <a:sym typeface="Roboto"/>
              </a:rPr>
              <a:t>-ürünlerin elde edilmesinde çok önemli bir rol oynar.</a:t>
            </a:r>
            <a:endParaRPr dirty="0"/>
          </a:p>
        </p:txBody>
      </p:sp>
      <p:sp>
        <p:nvSpPr>
          <p:cNvPr id="1048739" name="Google Shape;2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Slide Image Placeholder 1"/>
          <p:cNvSpPr>
            <a:spLocks noGrp="1" noRot="1" noChangeAspect="1"/>
          </p:cNvSpPr>
          <p:nvPr>
            <p:ph type="sldImg"/>
          </p:nvPr>
        </p:nvSpPr>
        <p:spPr/>
      </p:sp>
      <p:sp>
        <p:nvSpPr>
          <p:cNvPr id="104860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r>
              <a:rPr lang="tr-TR" dirty="0">
                <a:solidFill>
                  <a:srgbClr val="374151"/>
                </a:solidFill>
                <a:latin typeface="Roboto"/>
                <a:ea typeface="Roboto"/>
                <a:cs typeface="Roboto"/>
                <a:sym typeface="Roboto"/>
              </a:rPr>
              <a:t>Çeşitli yaşam sektörlerinde gerekli olan belirli proteinlerin ve enzimlerin büyük ölçekli sentezini yönlendiren biyoteknolojik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 Üretimi (RPP) hakkındaki temel oturumumuzda RPP yöntemlerinin kullanılmasının önemini keşfederek, çeşitli uygulamalardaki önemli rolünü ortaya çıkaracağız. Yolculuğumuz,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 üretiminde gen klonlama, ekspresyon sistemleri ve saflaştırma teknikleri gibi temel bileşenlere odaklanacağız. Protein verimi ve kalitesi için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süreçlerin optimizasyonunu vurgulayarak, hem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hem de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işlemenin karmaşık adımlarını inceleyeceğiz. </a:t>
            </a:r>
            <a:r>
              <a:rPr lang="tr-TR" dirty="0" err="1">
                <a:solidFill>
                  <a:srgbClr val="374151"/>
                </a:solidFill>
                <a:latin typeface="Roboto"/>
                <a:ea typeface="Roboto"/>
                <a:cs typeface="Roboto"/>
                <a:sym typeface="Roboto"/>
              </a:rPr>
              <a:t>Downstream</a:t>
            </a:r>
            <a:r>
              <a:rPr lang="tr-TR" baseline="0" dirty="0">
                <a:solidFill>
                  <a:srgbClr val="374151"/>
                </a:solidFill>
                <a:latin typeface="Roboto"/>
                <a:ea typeface="Roboto"/>
                <a:cs typeface="Roboto"/>
                <a:sym typeface="Roboto"/>
              </a:rPr>
              <a:t> proses</a:t>
            </a:r>
            <a:r>
              <a:rPr lang="tr-TR" dirty="0">
                <a:solidFill>
                  <a:srgbClr val="374151"/>
                </a:solidFill>
                <a:latin typeface="Roboto"/>
                <a:ea typeface="Roboto"/>
                <a:cs typeface="Roboto"/>
                <a:sym typeface="Roboto"/>
              </a:rPr>
              <a:t> bölümü, hücre parçalama yöntemlerinin gizemini çözecek ve saflaştırma tekniklerini açıklayacaktır. Son olarak, jel </a:t>
            </a:r>
            <a:r>
              <a:rPr lang="tr-TR" dirty="0" err="1">
                <a:solidFill>
                  <a:srgbClr val="374151"/>
                </a:solidFill>
                <a:latin typeface="Roboto"/>
                <a:ea typeface="Roboto"/>
                <a:cs typeface="Roboto"/>
                <a:sym typeface="Roboto"/>
              </a:rPr>
              <a:t>elektroforezi</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kromatografi</a:t>
            </a:r>
            <a:r>
              <a:rPr lang="tr-TR" dirty="0">
                <a:solidFill>
                  <a:srgbClr val="374151"/>
                </a:solidFill>
                <a:latin typeface="Roboto"/>
                <a:ea typeface="Roboto"/>
                <a:cs typeface="Roboto"/>
                <a:sym typeface="Roboto"/>
              </a:rPr>
              <a:t>, kütle </a:t>
            </a:r>
            <a:r>
              <a:rPr lang="tr-TR" dirty="0" err="1">
                <a:solidFill>
                  <a:srgbClr val="374151"/>
                </a:solidFill>
                <a:latin typeface="Roboto"/>
                <a:ea typeface="Roboto"/>
                <a:cs typeface="Roboto"/>
                <a:sym typeface="Roboto"/>
              </a:rPr>
              <a:t>spektrometrisi</a:t>
            </a:r>
            <a:r>
              <a:rPr lang="tr-TR" dirty="0">
                <a:solidFill>
                  <a:srgbClr val="374151"/>
                </a:solidFill>
                <a:latin typeface="Roboto"/>
                <a:ea typeface="Roboto"/>
                <a:cs typeface="Roboto"/>
                <a:sym typeface="Roboto"/>
              </a:rPr>
              <a:t> ve </a:t>
            </a:r>
            <a:r>
              <a:rPr lang="tr-TR" dirty="0" err="1">
                <a:solidFill>
                  <a:srgbClr val="374151"/>
                </a:solidFill>
                <a:latin typeface="Roboto"/>
                <a:ea typeface="Roboto"/>
                <a:cs typeface="Roboto"/>
                <a:sym typeface="Roboto"/>
              </a:rPr>
              <a:t>enzimatik</a:t>
            </a:r>
            <a:r>
              <a:rPr lang="tr-TR" dirty="0">
                <a:solidFill>
                  <a:srgbClr val="374151"/>
                </a:solidFill>
                <a:latin typeface="Roboto"/>
                <a:ea typeface="Roboto"/>
                <a:cs typeface="Roboto"/>
                <a:sym typeface="Roboto"/>
              </a:rPr>
              <a:t> analizler de dahil olmak üzere protein </a:t>
            </a:r>
            <a:r>
              <a:rPr lang="tr-TR" dirty="0" err="1">
                <a:solidFill>
                  <a:srgbClr val="374151"/>
                </a:solidFill>
                <a:latin typeface="Roboto"/>
                <a:ea typeface="Roboto"/>
                <a:cs typeface="Roboto"/>
                <a:sym typeface="Roboto"/>
              </a:rPr>
              <a:t>karakterizasyonunu</a:t>
            </a:r>
            <a:r>
              <a:rPr lang="tr-TR" dirty="0">
                <a:solidFill>
                  <a:srgbClr val="374151"/>
                </a:solidFill>
                <a:latin typeface="Roboto"/>
                <a:ea typeface="Roboto"/>
                <a:cs typeface="Roboto"/>
                <a:sym typeface="Roboto"/>
              </a:rPr>
              <a:t> inceleyeceğiz. Bu modülün sonunda, </a:t>
            </a:r>
            <a:r>
              <a:rPr lang="tr-TR" dirty="0" err="1">
                <a:solidFill>
                  <a:srgbClr val="374151"/>
                </a:solidFill>
                <a:latin typeface="Roboto"/>
                <a:ea typeface="Roboto"/>
                <a:cs typeface="Roboto"/>
                <a:sym typeface="Roboto"/>
              </a:rPr>
              <a:t>RPP'nin</a:t>
            </a:r>
            <a:r>
              <a:rPr lang="tr-TR" dirty="0">
                <a:solidFill>
                  <a:srgbClr val="374151"/>
                </a:solidFill>
                <a:latin typeface="Roboto"/>
                <a:ea typeface="Roboto"/>
                <a:cs typeface="Roboto"/>
                <a:sym typeface="Roboto"/>
              </a:rPr>
              <a:t> protein üretim yolculuğundaki tamamlayıcı rolü hakkında kapsamlı bir anlayışa sahip olacak ve bu yöntemleri istediğiniz proteinleri üretmek için etkili bir şekilde uygulamanıza olanak tanıyacaksınız.</a:t>
            </a:r>
            <a:endParaRPr lang="aa-ET" dirty="0"/>
          </a:p>
        </p:txBody>
      </p:sp>
      <p:sp>
        <p:nvSpPr>
          <p:cNvPr id="1048604" name="Slide Number Placeholder 3"/>
          <p:cNvSpPr>
            <a:spLocks noGrp="1"/>
          </p:cNvSpPr>
          <p:nvPr>
            <p:ph type="sldNum" sz="quarter" idx="5"/>
          </p:nvPr>
        </p:nvSpPr>
        <p:spPr/>
        <p:txBody>
          <a:bodyPr/>
          <a:lstStyle/>
          <a:p>
            <a:fld id="{32B1A2AB-4F8A-4B45-BF22-708180DD2ECA}" type="slidenum">
              <a:rPr lang="aa-ET" smtClean="0"/>
              <a:t>2</a:t>
            </a:fld>
            <a:endParaRPr lang="aa-E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1048746" name="Google Shape;26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solidFill>
                  <a:srgbClr val="374151"/>
                </a:solidFill>
                <a:latin typeface="Roboto"/>
                <a:ea typeface="Roboto"/>
                <a:cs typeface="Roboto"/>
                <a:sym typeface="Roboto"/>
              </a:rPr>
              <a:t>Hücre parçalama yöntemleri, sonraki işlemler için hücresel bileşenleri serbest bırakmak amacıyla </a:t>
            </a:r>
            <a:r>
              <a:rPr lang="tr-TR" dirty="0" err="1">
                <a:solidFill>
                  <a:srgbClr val="374151"/>
                </a:solidFill>
                <a:latin typeface="Roboto"/>
                <a:ea typeface="Roboto"/>
                <a:cs typeface="Roboto"/>
                <a:sym typeface="Roboto"/>
              </a:rPr>
              <a:t>biyoişlemede</a:t>
            </a:r>
            <a:r>
              <a:rPr lang="tr-TR" dirty="0">
                <a:solidFill>
                  <a:srgbClr val="374151"/>
                </a:solidFill>
                <a:latin typeface="Roboto"/>
                <a:ea typeface="Roboto"/>
                <a:cs typeface="Roboto"/>
                <a:sym typeface="Roboto"/>
              </a:rPr>
              <a:t> çok önemlidir. </a:t>
            </a:r>
          </a:p>
          <a:p>
            <a:pPr marL="0" lvl="0" indent="0" algn="l" rtl="0">
              <a:spcBef>
                <a:spcPts val="0"/>
              </a:spcBef>
              <a:spcAft>
                <a:spcPts val="0"/>
              </a:spcAft>
              <a:buNone/>
            </a:pPr>
            <a:endParaRPr lang="tr-TR" dirty="0">
              <a:solidFill>
                <a:srgbClr val="374151"/>
              </a:solidFill>
              <a:latin typeface="Roboto"/>
              <a:ea typeface="Roboto"/>
              <a:cs typeface="Roboto"/>
              <a:sym typeface="Roboto"/>
            </a:endParaRPr>
          </a:p>
          <a:p>
            <a:pPr marL="0" lvl="0" indent="0" algn="l" rtl="0">
              <a:spcBef>
                <a:spcPts val="0"/>
              </a:spcBef>
              <a:spcAft>
                <a:spcPts val="0"/>
              </a:spcAft>
              <a:buNone/>
            </a:pPr>
            <a:r>
              <a:rPr lang="tr-TR" dirty="0">
                <a:solidFill>
                  <a:srgbClr val="374151"/>
                </a:solidFill>
                <a:latin typeface="Roboto"/>
                <a:ea typeface="Roboto"/>
                <a:cs typeface="Roboto"/>
                <a:sym typeface="Roboto"/>
              </a:rPr>
              <a:t>Mekanik parçalama, </a:t>
            </a:r>
            <a:r>
              <a:rPr lang="tr-TR" dirty="0" err="1">
                <a:solidFill>
                  <a:srgbClr val="374151"/>
                </a:solidFill>
                <a:latin typeface="Roboto"/>
                <a:ea typeface="Roboto"/>
                <a:cs typeface="Roboto"/>
                <a:sym typeface="Roboto"/>
              </a:rPr>
              <a:t>kavitasyon</a:t>
            </a:r>
            <a:r>
              <a:rPr lang="tr-TR" dirty="0">
                <a:solidFill>
                  <a:srgbClr val="374151"/>
                </a:solidFill>
                <a:latin typeface="Roboto"/>
                <a:ea typeface="Roboto"/>
                <a:cs typeface="Roboto"/>
                <a:sym typeface="Roboto"/>
              </a:rPr>
              <a:t>, kesme veya darbe gibi yöntemler kullanılarak spesifik olmayan bir kuvvet uygulanmasını içerir ve genellikle yüksek basınçlı bir </a:t>
            </a:r>
            <a:r>
              <a:rPr lang="tr-TR" dirty="0" err="1">
                <a:solidFill>
                  <a:srgbClr val="374151"/>
                </a:solidFill>
                <a:latin typeface="Roboto"/>
                <a:ea typeface="Roboto"/>
                <a:cs typeface="Roboto"/>
                <a:sym typeface="Roboto"/>
              </a:rPr>
              <a:t>homojenizatör</a:t>
            </a:r>
            <a:r>
              <a:rPr lang="tr-TR" dirty="0">
                <a:solidFill>
                  <a:srgbClr val="374151"/>
                </a:solidFill>
                <a:latin typeface="Roboto"/>
                <a:ea typeface="Roboto"/>
                <a:cs typeface="Roboto"/>
                <a:sym typeface="Roboto"/>
              </a:rPr>
              <a:t> veya </a:t>
            </a:r>
            <a:r>
              <a:rPr lang="tr-TR" dirty="0" err="1">
                <a:solidFill>
                  <a:srgbClr val="374151"/>
                </a:solidFill>
                <a:latin typeface="Roboto"/>
                <a:ea typeface="Roboto"/>
                <a:cs typeface="Roboto"/>
                <a:sym typeface="Roboto"/>
              </a:rPr>
              <a:t>bead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mill</a:t>
            </a:r>
            <a:r>
              <a:rPr lang="tr-TR" dirty="0">
                <a:solidFill>
                  <a:srgbClr val="374151"/>
                </a:solidFill>
                <a:latin typeface="Roboto"/>
                <a:ea typeface="Roboto"/>
                <a:cs typeface="Roboto"/>
                <a:sym typeface="Roboto"/>
              </a:rPr>
              <a:t> (?). </a:t>
            </a:r>
          </a:p>
          <a:p>
            <a:pPr marL="0" lvl="0" indent="0" algn="l" rtl="0">
              <a:spcBef>
                <a:spcPts val="0"/>
              </a:spcBef>
              <a:spcAft>
                <a:spcPts val="0"/>
              </a:spcAft>
              <a:buNone/>
            </a:pPr>
            <a:endParaRPr lang="tr-TR" dirty="0">
              <a:solidFill>
                <a:srgbClr val="374151"/>
              </a:solidFill>
              <a:latin typeface="Roboto"/>
              <a:ea typeface="Roboto"/>
              <a:cs typeface="Roboto"/>
              <a:sym typeface="Roboto"/>
            </a:endParaRPr>
          </a:p>
          <a:p>
            <a:pPr marL="0" lvl="0" indent="0" algn="l" rtl="0">
              <a:spcBef>
                <a:spcPts val="0"/>
              </a:spcBef>
              <a:spcAft>
                <a:spcPts val="0"/>
              </a:spcAft>
              <a:buNone/>
            </a:pPr>
            <a:r>
              <a:rPr lang="tr-TR" dirty="0">
                <a:solidFill>
                  <a:srgbClr val="374151"/>
                </a:solidFill>
                <a:latin typeface="Roboto"/>
                <a:ea typeface="Roboto"/>
                <a:cs typeface="Roboto"/>
                <a:sym typeface="Roboto"/>
              </a:rPr>
              <a:t>Fiziksel parçalama, kesme veya dış kuvvetler yoluyla hücre </a:t>
            </a:r>
            <a:r>
              <a:rPr lang="tr-TR" dirty="0" err="1">
                <a:solidFill>
                  <a:srgbClr val="374151"/>
                </a:solidFill>
                <a:latin typeface="Roboto"/>
                <a:ea typeface="Roboto"/>
                <a:cs typeface="Roboto"/>
                <a:sym typeface="Roboto"/>
              </a:rPr>
              <a:t>membranlarını</a:t>
            </a:r>
            <a:r>
              <a:rPr lang="tr-TR" dirty="0">
                <a:solidFill>
                  <a:srgbClr val="374151"/>
                </a:solidFill>
                <a:latin typeface="Roboto"/>
                <a:ea typeface="Roboto"/>
                <a:cs typeface="Roboto"/>
                <a:sym typeface="Roboto"/>
              </a:rPr>
              <a:t> parçalar ve kimyasal parçalama, </a:t>
            </a:r>
            <a:r>
              <a:rPr lang="tr-TR" dirty="0" err="1">
                <a:solidFill>
                  <a:srgbClr val="374151"/>
                </a:solidFill>
                <a:latin typeface="Roboto"/>
                <a:ea typeface="Roboto"/>
                <a:cs typeface="Roboto"/>
                <a:sym typeface="Roboto"/>
              </a:rPr>
              <a:t>membranları</a:t>
            </a:r>
            <a:r>
              <a:rPr lang="tr-TR" dirty="0">
                <a:solidFill>
                  <a:srgbClr val="374151"/>
                </a:solidFill>
                <a:latin typeface="Roboto"/>
                <a:ea typeface="Roboto"/>
                <a:cs typeface="Roboto"/>
                <a:sym typeface="Roboto"/>
              </a:rPr>
              <a:t> çözündürmek için </a:t>
            </a:r>
            <a:r>
              <a:rPr lang="tr-TR" dirty="0" err="1">
                <a:solidFill>
                  <a:srgbClr val="374151"/>
                </a:solidFill>
                <a:latin typeface="Roboto"/>
                <a:ea typeface="Roboto"/>
                <a:cs typeface="Roboto"/>
                <a:sym typeface="Roboto"/>
              </a:rPr>
              <a:t>pH'ı</a:t>
            </a:r>
            <a:r>
              <a:rPr lang="tr-TR" dirty="0">
                <a:solidFill>
                  <a:srgbClr val="374151"/>
                </a:solidFill>
                <a:latin typeface="Roboto"/>
                <a:ea typeface="Roboto"/>
                <a:cs typeface="Roboto"/>
                <a:sym typeface="Roboto"/>
              </a:rPr>
              <a:t> değiştirmek üzere tamponlar veya deterjanlar kullanır. </a:t>
            </a:r>
            <a:r>
              <a:rPr lang="tr-TR" dirty="0" err="1">
                <a:solidFill>
                  <a:srgbClr val="374151"/>
                </a:solidFill>
                <a:latin typeface="Roboto"/>
                <a:ea typeface="Roboto"/>
                <a:cs typeface="Roboto"/>
                <a:sym typeface="Roboto"/>
              </a:rPr>
              <a:t>Enzimatik</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lizis</a:t>
            </a:r>
            <a:r>
              <a:rPr lang="tr-TR" dirty="0">
                <a:solidFill>
                  <a:srgbClr val="374151"/>
                </a:solidFill>
                <a:latin typeface="Roboto"/>
                <a:ea typeface="Roboto"/>
                <a:cs typeface="Roboto"/>
                <a:sym typeface="Roboto"/>
              </a:rPr>
              <a:t>, biyolojik parçalama için </a:t>
            </a:r>
            <a:r>
              <a:rPr lang="tr-TR" dirty="0" err="1">
                <a:solidFill>
                  <a:srgbClr val="374151"/>
                </a:solidFill>
                <a:latin typeface="Roboto"/>
                <a:ea typeface="Roboto"/>
                <a:cs typeface="Roboto"/>
                <a:sym typeface="Roboto"/>
              </a:rPr>
              <a:t>lizozim</a:t>
            </a:r>
            <a:r>
              <a:rPr lang="tr-TR" dirty="0">
                <a:solidFill>
                  <a:srgbClr val="374151"/>
                </a:solidFill>
                <a:latin typeface="Roboto"/>
                <a:ea typeface="Roboto"/>
                <a:cs typeface="Roboto"/>
                <a:sym typeface="Roboto"/>
              </a:rPr>
              <a:t> veya </a:t>
            </a:r>
            <a:r>
              <a:rPr lang="tr-TR" dirty="0" err="1">
                <a:solidFill>
                  <a:srgbClr val="374151"/>
                </a:solidFill>
                <a:latin typeface="Roboto"/>
                <a:ea typeface="Roboto"/>
                <a:cs typeface="Roboto"/>
                <a:sym typeface="Roboto"/>
              </a:rPr>
              <a:t>proteaz</a:t>
            </a:r>
            <a:r>
              <a:rPr lang="tr-TR" dirty="0">
                <a:solidFill>
                  <a:srgbClr val="374151"/>
                </a:solidFill>
                <a:latin typeface="Roboto"/>
                <a:ea typeface="Roboto"/>
                <a:cs typeface="Roboto"/>
                <a:sym typeface="Roboto"/>
              </a:rPr>
              <a:t> gibi enzimler kullanır. Her yöntemin, </a:t>
            </a:r>
            <a:r>
              <a:rPr lang="tr-TR" dirty="0" err="1">
                <a:solidFill>
                  <a:srgbClr val="374151"/>
                </a:solidFill>
                <a:latin typeface="Roboto"/>
                <a:ea typeface="Roboto"/>
                <a:cs typeface="Roboto"/>
                <a:sym typeface="Roboto"/>
              </a:rPr>
              <a:t>lizatların</a:t>
            </a:r>
            <a:r>
              <a:rPr lang="tr-TR" dirty="0">
                <a:solidFill>
                  <a:srgbClr val="374151"/>
                </a:solidFill>
                <a:latin typeface="Roboto"/>
                <a:ea typeface="Roboto"/>
                <a:cs typeface="Roboto"/>
                <a:sym typeface="Roboto"/>
              </a:rPr>
              <a:t> kalitesini ve </a:t>
            </a:r>
            <a:r>
              <a:rPr lang="tr-TR" dirty="0" err="1">
                <a:solidFill>
                  <a:srgbClr val="374151"/>
                </a:solidFill>
                <a:latin typeface="Roboto"/>
                <a:ea typeface="Roboto"/>
                <a:cs typeface="Roboto"/>
                <a:sym typeface="Roboto"/>
              </a:rPr>
              <a:t>biyo</a:t>
            </a:r>
            <a:r>
              <a:rPr lang="tr-TR" dirty="0">
                <a:solidFill>
                  <a:srgbClr val="374151"/>
                </a:solidFill>
                <a:latin typeface="Roboto"/>
                <a:ea typeface="Roboto"/>
                <a:cs typeface="Roboto"/>
                <a:sym typeface="Roboto"/>
              </a:rPr>
              <a:t>-üretimde hücre içi ürünlerin daha sonra saflaştırılmasını etkileyen avantajları ve dikkat edilmesi gereken hususları vardır.</a:t>
            </a:r>
            <a:endParaRPr dirty="0"/>
          </a:p>
        </p:txBody>
      </p:sp>
      <p:sp>
        <p:nvSpPr>
          <p:cNvPr id="1048747" name="Google Shape;27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1048752" name="Google Shape;28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solidFill>
                  <a:srgbClr val="374151"/>
                </a:solidFill>
                <a:latin typeface="Roboto"/>
                <a:ea typeface="Roboto"/>
                <a:cs typeface="Roboto"/>
                <a:sym typeface="Roboto"/>
              </a:rPr>
              <a:t>Parçalama işlemleri tamamlandıktan sonra, </a:t>
            </a:r>
            <a:r>
              <a:rPr lang="tr-TR" dirty="0" err="1">
                <a:solidFill>
                  <a:srgbClr val="374151"/>
                </a:solidFill>
                <a:latin typeface="Roboto"/>
                <a:ea typeface="Roboto"/>
                <a:cs typeface="Roboto"/>
                <a:sym typeface="Roboto"/>
              </a:rPr>
              <a:t>biyoişlemedeki</a:t>
            </a:r>
            <a:r>
              <a:rPr lang="tr-TR" dirty="0">
                <a:solidFill>
                  <a:srgbClr val="374151"/>
                </a:solidFill>
                <a:latin typeface="Roboto"/>
                <a:ea typeface="Roboto"/>
                <a:cs typeface="Roboto"/>
                <a:sym typeface="Roboto"/>
              </a:rPr>
              <a:t> bir sonraki önemli adım, genellikle </a:t>
            </a:r>
            <a:r>
              <a:rPr lang="tr-TR" dirty="0" err="1">
                <a:solidFill>
                  <a:srgbClr val="374151"/>
                </a:solidFill>
                <a:latin typeface="Roboto"/>
                <a:ea typeface="Roboto"/>
                <a:cs typeface="Roboto"/>
                <a:sym typeface="Roboto"/>
              </a:rPr>
              <a:t>kromatografik</a:t>
            </a:r>
            <a:r>
              <a:rPr lang="tr-TR" dirty="0">
                <a:solidFill>
                  <a:srgbClr val="374151"/>
                </a:solidFill>
                <a:latin typeface="Roboto"/>
                <a:ea typeface="Roboto"/>
                <a:cs typeface="Roboto"/>
                <a:sym typeface="Roboto"/>
              </a:rPr>
              <a:t> tekniklerle elde edilen saflaştırmadır. İyon Değişim </a:t>
            </a:r>
            <a:r>
              <a:rPr lang="tr-TR" dirty="0" err="1">
                <a:solidFill>
                  <a:srgbClr val="374151"/>
                </a:solidFill>
                <a:latin typeface="Roboto"/>
                <a:ea typeface="Roboto"/>
                <a:cs typeface="Roboto"/>
                <a:sym typeface="Roboto"/>
              </a:rPr>
              <a:t>Kromatografisi</a:t>
            </a:r>
            <a:r>
              <a:rPr lang="tr-TR" dirty="0">
                <a:solidFill>
                  <a:srgbClr val="374151"/>
                </a:solidFill>
                <a:latin typeface="Roboto"/>
                <a:ea typeface="Roboto"/>
                <a:cs typeface="Roboto"/>
                <a:sym typeface="Roboto"/>
              </a:rPr>
              <a:t> proteinleri net yüklerine göre ayırırken, yaygın olarak kullanılan </a:t>
            </a:r>
            <a:r>
              <a:rPr lang="tr-TR" dirty="0" err="1">
                <a:solidFill>
                  <a:srgbClr val="374151"/>
                </a:solidFill>
                <a:latin typeface="Roboto"/>
                <a:ea typeface="Roboto"/>
                <a:cs typeface="Roboto"/>
                <a:sym typeface="Roboto"/>
              </a:rPr>
              <a:t>Afinite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Kromatografisi</a:t>
            </a:r>
            <a:r>
              <a:rPr lang="tr-TR" dirty="0">
                <a:solidFill>
                  <a:srgbClr val="374151"/>
                </a:solidFill>
                <a:latin typeface="Roboto"/>
                <a:ea typeface="Roboto"/>
                <a:cs typeface="Roboto"/>
                <a:sym typeface="Roboto"/>
              </a:rPr>
              <a:t>, proteinler ve matrise bağlı bir </a:t>
            </a:r>
            <a:r>
              <a:rPr lang="tr-TR" dirty="0" err="1">
                <a:solidFill>
                  <a:srgbClr val="374151"/>
                </a:solidFill>
                <a:latin typeface="Roboto"/>
                <a:ea typeface="Roboto"/>
                <a:cs typeface="Roboto"/>
                <a:sym typeface="Roboto"/>
              </a:rPr>
              <a:t>ligand</a:t>
            </a:r>
            <a:r>
              <a:rPr lang="tr-TR" dirty="0">
                <a:solidFill>
                  <a:srgbClr val="374151"/>
                </a:solidFill>
                <a:latin typeface="Roboto"/>
                <a:ea typeface="Roboto"/>
                <a:cs typeface="Roboto"/>
                <a:sym typeface="Roboto"/>
              </a:rPr>
              <a:t> arasındaki spesifik etkileşimlere dayanır ve genellikle gelişmiş saflaştırma için protein üzerine bir yapı (etiket) ekler. Boyut Dışlama </a:t>
            </a:r>
            <a:r>
              <a:rPr lang="tr-TR" dirty="0" err="1">
                <a:solidFill>
                  <a:srgbClr val="374151"/>
                </a:solidFill>
                <a:latin typeface="Roboto"/>
                <a:ea typeface="Roboto"/>
                <a:cs typeface="Roboto"/>
                <a:sym typeface="Roboto"/>
              </a:rPr>
              <a:t>Kromatografisi</a:t>
            </a:r>
            <a:r>
              <a:rPr lang="tr-TR" dirty="0">
                <a:solidFill>
                  <a:srgbClr val="374151"/>
                </a:solidFill>
                <a:latin typeface="Roboto"/>
                <a:ea typeface="Roboto"/>
                <a:cs typeface="Roboto"/>
                <a:sym typeface="Roboto"/>
              </a:rPr>
              <a:t> veya jel </a:t>
            </a:r>
            <a:r>
              <a:rPr lang="tr-TR" dirty="0" err="1">
                <a:solidFill>
                  <a:srgbClr val="374151"/>
                </a:solidFill>
                <a:latin typeface="Roboto"/>
                <a:ea typeface="Roboto"/>
                <a:cs typeface="Roboto"/>
                <a:sym typeface="Roboto"/>
              </a:rPr>
              <a:t>filtrasyon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kromatografisi</a:t>
            </a:r>
            <a:r>
              <a:rPr lang="tr-TR" dirty="0">
                <a:solidFill>
                  <a:srgbClr val="374151"/>
                </a:solidFill>
                <a:latin typeface="Roboto"/>
                <a:ea typeface="Roboto"/>
                <a:cs typeface="Roboto"/>
                <a:sym typeface="Roboto"/>
              </a:rPr>
              <a:t>, proteinleri boyutlarına veya moleküler ağırlıklarına göre ayırır. Bu yöntemler, </a:t>
            </a:r>
            <a:r>
              <a:rPr lang="tr-TR" dirty="0" err="1">
                <a:solidFill>
                  <a:srgbClr val="374151"/>
                </a:solidFill>
                <a:latin typeface="Roboto"/>
                <a:ea typeface="Roboto"/>
                <a:cs typeface="Roboto"/>
                <a:sym typeface="Roboto"/>
              </a:rPr>
              <a:t>biyoteknoloji</a:t>
            </a:r>
            <a:r>
              <a:rPr lang="tr-TR" dirty="0">
                <a:solidFill>
                  <a:srgbClr val="374151"/>
                </a:solidFill>
                <a:latin typeface="Roboto"/>
                <a:ea typeface="Roboto"/>
                <a:cs typeface="Roboto"/>
                <a:sym typeface="Roboto"/>
              </a:rPr>
              <a:t> ve araştırma alanındaki çeşitli uygulamalar için saf ve yüksek kaliteli proteinlerin elde edilmesinde hayati bir rol oynamaktadır.</a:t>
            </a:r>
            <a:endParaRPr dirty="0"/>
          </a:p>
        </p:txBody>
      </p:sp>
      <p:sp>
        <p:nvSpPr>
          <p:cNvPr id="1048753" name="Google Shape;2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Downstream</a:t>
            </a:r>
            <a:r>
              <a:rPr lang="tr-TR" dirty="0"/>
              <a:t> sürecine genel bir bakış atalım</a:t>
            </a:r>
            <a:endParaRPr lang="en-US" dirty="0"/>
          </a:p>
        </p:txBody>
      </p:sp>
      <p:sp>
        <p:nvSpPr>
          <p:cNvPr id="4" name="Slayt Numarası Yer Tutucusu 3"/>
          <p:cNvSpPr>
            <a:spLocks noGrp="1"/>
          </p:cNvSpPr>
          <p:nvPr>
            <p:ph type="sldNum" sz="quarter" idx="5"/>
          </p:nvPr>
        </p:nvSpPr>
        <p:spPr/>
        <p:txBody>
          <a:bodyPr/>
          <a:lstStyle/>
          <a:p>
            <a:fld id="{32B1A2AB-4F8A-4B45-BF22-708180DD2ECA}" type="slidenum">
              <a:rPr lang="aa-ET" smtClean="0"/>
              <a:t>22</a:t>
            </a:fld>
            <a:endParaRPr lang="aa-ET"/>
          </a:p>
        </p:txBody>
      </p:sp>
    </p:spTree>
    <p:extLst>
      <p:ext uri="{BB962C8B-B14F-4D97-AF65-F5344CB8AC3E}">
        <p14:creationId xmlns:p14="http://schemas.microsoft.com/office/powerpoint/2010/main" val="1654460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1048757" name="Google Shape;29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b="1" dirty="0" err="1"/>
              <a:t>Rekombinant</a:t>
            </a:r>
            <a:r>
              <a:rPr lang="tr-TR" b="1" dirty="0"/>
              <a:t> protein üretimi sırasında alt akış süreçlerinde safsızlıklara katkıda bulunan faktörler nelerdir?</a:t>
            </a:r>
          </a:p>
          <a:p>
            <a:pPr marL="0" lvl="0" indent="0" algn="l" rtl="0">
              <a:spcBef>
                <a:spcPts val="0"/>
              </a:spcBef>
              <a:spcAft>
                <a:spcPts val="0"/>
              </a:spcAft>
              <a:buNone/>
            </a:pPr>
            <a:endParaRPr lang="tr-TR" b="1" dirty="0"/>
          </a:p>
          <a:p>
            <a:pPr marL="0" lvl="0" indent="0" algn="l" rtl="0">
              <a:spcBef>
                <a:spcPts val="0"/>
              </a:spcBef>
              <a:spcAft>
                <a:spcPts val="0"/>
              </a:spcAft>
              <a:buNone/>
            </a:pPr>
            <a:r>
              <a:rPr lang="tr-TR" b="1" dirty="0"/>
              <a:t>Ürün ve süreçle ilgili bileşenlerin yanı sıra kirleticileri de içerir. Konak hücre proteini (</a:t>
            </a:r>
            <a:r>
              <a:rPr lang="tr-TR" b="1" dirty="0" err="1"/>
              <a:t>HCP'ler</a:t>
            </a:r>
            <a:r>
              <a:rPr lang="tr-TR" b="1" dirty="0"/>
              <a:t>) önemli bir safsızlık kaynağıdır ve fermantasyon sırasında bileşimleri değişir.</a:t>
            </a:r>
          </a:p>
          <a:p>
            <a:pPr marL="0" lvl="0" indent="0" algn="l" rtl="0">
              <a:spcBef>
                <a:spcPts val="0"/>
              </a:spcBef>
              <a:spcAft>
                <a:spcPts val="0"/>
              </a:spcAft>
              <a:buNone/>
            </a:pPr>
            <a:endParaRPr lang="tr-TR" b="1" dirty="0"/>
          </a:p>
          <a:p>
            <a:pPr marL="0" lvl="0" indent="0" algn="l" rtl="0">
              <a:spcBef>
                <a:spcPts val="0"/>
              </a:spcBef>
              <a:spcAft>
                <a:spcPts val="0"/>
              </a:spcAft>
              <a:buNone/>
            </a:pPr>
            <a:r>
              <a:rPr lang="tr-TR" b="1" dirty="0"/>
              <a:t>Süreçle İlgili Safsızlıklar: Bağımlılık yapan, ekipmandan sızabilen ve süreçte kullanılan diğer kimyasallar, nihai protein ürününde safsızlık haline gelebilir. Erken üst akış optimizasyonu HCP üretimini azaltabilir ve DSP performansını iyileştirerek daha verimli protein saflaştırmasına yol açabilir.</a:t>
            </a:r>
          </a:p>
          <a:p>
            <a:pPr marL="0" lvl="0" indent="0" algn="l" rtl="0">
              <a:spcBef>
                <a:spcPts val="0"/>
              </a:spcBef>
              <a:spcAft>
                <a:spcPts val="0"/>
              </a:spcAft>
              <a:buNone/>
            </a:pPr>
            <a:endParaRPr lang="tr-TR" b="1" dirty="0"/>
          </a:p>
          <a:p>
            <a:pPr marL="0" lvl="0" indent="0" algn="l" rtl="0">
              <a:spcBef>
                <a:spcPts val="0"/>
              </a:spcBef>
              <a:spcAft>
                <a:spcPts val="0"/>
              </a:spcAft>
              <a:buNone/>
            </a:pPr>
            <a:r>
              <a:rPr lang="tr-TR" b="1" dirty="0"/>
              <a:t>Safsızlıklar nasıl yönetilebilir?</a:t>
            </a:r>
          </a:p>
          <a:p>
            <a:pPr marL="0" lvl="0" indent="0" algn="l" rtl="0">
              <a:spcBef>
                <a:spcPts val="0"/>
              </a:spcBef>
              <a:spcAft>
                <a:spcPts val="0"/>
              </a:spcAft>
              <a:buNone/>
            </a:pPr>
            <a:endParaRPr lang="tr-TR" b="1" dirty="0"/>
          </a:p>
          <a:p>
            <a:pPr marL="0" lvl="0" indent="0" algn="l" rtl="0">
              <a:spcBef>
                <a:spcPts val="0"/>
              </a:spcBef>
              <a:spcAft>
                <a:spcPts val="0"/>
              </a:spcAft>
              <a:buNone/>
            </a:pPr>
            <a:r>
              <a:rPr lang="tr-TR" b="1" dirty="0"/>
              <a:t>Kromatografik yöntemlerin önemli türleri olan SEC ve IEC yöntemlerini kullanabiliriz. </a:t>
            </a:r>
          </a:p>
          <a:p>
            <a:pPr marL="0" lvl="0" indent="0" algn="l" rtl="0">
              <a:spcBef>
                <a:spcPts val="0"/>
              </a:spcBef>
              <a:spcAft>
                <a:spcPts val="0"/>
              </a:spcAft>
              <a:buNone/>
            </a:pPr>
            <a:endParaRPr lang="tr-TR" b="1" dirty="0"/>
          </a:p>
          <a:p>
            <a:pPr marL="0" lvl="0" indent="0" algn="l" rtl="0">
              <a:spcBef>
                <a:spcPts val="0"/>
              </a:spcBef>
              <a:spcAft>
                <a:spcPts val="0"/>
              </a:spcAft>
              <a:buNone/>
            </a:pPr>
            <a:r>
              <a:rPr lang="tr-TR" b="1" dirty="0"/>
              <a:t>SEC, molekülleri boyutlarına göre ayırmak için kullanılır. Protein örneğinde bulunabilecek protein kümelerini, parçalarını veya diğer safsızlıkları tespit etmeye ve ölçmeye yardımcı olur.</a:t>
            </a:r>
          </a:p>
          <a:p>
            <a:pPr marL="0" lvl="0" indent="0" algn="l" rtl="0">
              <a:spcBef>
                <a:spcPts val="0"/>
              </a:spcBef>
              <a:spcAft>
                <a:spcPts val="0"/>
              </a:spcAft>
              <a:buNone/>
            </a:pPr>
            <a:endParaRPr lang="tr-TR" b="1" dirty="0"/>
          </a:p>
          <a:p>
            <a:pPr marL="0" lvl="0" indent="0" algn="l" rtl="0">
              <a:spcBef>
                <a:spcPts val="0"/>
              </a:spcBef>
              <a:spcAft>
                <a:spcPts val="0"/>
              </a:spcAft>
              <a:buNone/>
            </a:pPr>
            <a:r>
              <a:rPr lang="tr-TR" b="1" dirty="0"/>
              <a:t>IEC, proteinleri yük özelliklerine göre ayırmak için kullanılır. Saflaştırma süreci sırasında önemli bir safsızlık kaynağı olan </a:t>
            </a:r>
            <a:r>
              <a:rPr lang="tr-TR" b="1" dirty="0" err="1"/>
              <a:t>HCP'leri</a:t>
            </a:r>
            <a:r>
              <a:rPr lang="tr-TR" b="1" dirty="0"/>
              <a:t> tanımlamada ve uzaklaştırmada etkilidir. </a:t>
            </a:r>
          </a:p>
          <a:p>
            <a:pPr marL="0" lvl="0" indent="0" algn="l" rtl="0">
              <a:spcBef>
                <a:spcPts val="0"/>
              </a:spcBef>
              <a:spcAft>
                <a:spcPts val="0"/>
              </a:spcAft>
              <a:buNone/>
            </a:pPr>
            <a:endParaRPr lang="tr-TR" b="1" dirty="0"/>
          </a:p>
          <a:p>
            <a:pPr marL="0" lvl="0" indent="0" algn="l" rtl="0">
              <a:spcBef>
                <a:spcPts val="0"/>
              </a:spcBef>
              <a:spcAft>
                <a:spcPts val="0"/>
              </a:spcAft>
              <a:buNone/>
            </a:pPr>
            <a:r>
              <a:rPr lang="tr-TR" b="1" dirty="0"/>
              <a:t>Ayrıca mikoplazma kontaminasyonunu tespit etmek için biyolojik testlerden de faydalanabiliriz.</a:t>
            </a:r>
          </a:p>
        </p:txBody>
      </p:sp>
      <p:sp>
        <p:nvSpPr>
          <p:cNvPr id="1048758" name="Google Shape;2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1048763" name="Google Shape;298;g2a1952dcc46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764" name="Google Shape;299;g2a1952dcc46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solidFill>
                  <a:srgbClr val="374151"/>
                </a:solidFill>
                <a:latin typeface="Roboto"/>
                <a:ea typeface="Roboto"/>
                <a:cs typeface="Roboto"/>
                <a:sym typeface="Roboto"/>
              </a:rPr>
              <a:t>Biyolojik </a:t>
            </a:r>
            <a:r>
              <a:rPr lang="tr-TR" dirty="0" err="1">
                <a:solidFill>
                  <a:srgbClr val="374151"/>
                </a:solidFill>
                <a:latin typeface="Roboto"/>
                <a:ea typeface="Roboto"/>
                <a:cs typeface="Roboto"/>
                <a:sym typeface="Roboto"/>
              </a:rPr>
              <a:t>mikoplazma</a:t>
            </a:r>
            <a:r>
              <a:rPr lang="tr-TR" dirty="0">
                <a:solidFill>
                  <a:srgbClr val="374151"/>
                </a:solidFill>
                <a:latin typeface="Roboto"/>
                <a:ea typeface="Roboto"/>
                <a:cs typeface="Roboto"/>
                <a:sym typeface="Roboto"/>
              </a:rPr>
              <a:t> testi,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 üretiminin </a:t>
            </a:r>
            <a:r>
              <a:rPr lang="tr-TR" dirty="0" err="1">
                <a:solidFill>
                  <a:srgbClr val="374151"/>
                </a:solidFill>
                <a:latin typeface="Roboto"/>
                <a:ea typeface="Roboto"/>
                <a:cs typeface="Roboto"/>
                <a:sym typeface="Roboto"/>
              </a:rPr>
              <a:t>safsızlık</a:t>
            </a:r>
            <a:r>
              <a:rPr lang="tr-TR" dirty="0">
                <a:solidFill>
                  <a:srgbClr val="374151"/>
                </a:solidFill>
                <a:latin typeface="Roboto"/>
                <a:ea typeface="Roboto"/>
                <a:cs typeface="Roboto"/>
                <a:sym typeface="Roboto"/>
              </a:rPr>
              <a:t> kontrol sürecinde çok önemli bir tekniktir. Bu test yöntemi,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proteinin kalitesini ve güvenliğini potansiyel olarak tehlikeye atabilecek </a:t>
            </a:r>
            <a:r>
              <a:rPr lang="tr-TR" dirty="0" err="1">
                <a:solidFill>
                  <a:srgbClr val="374151"/>
                </a:solidFill>
                <a:latin typeface="Roboto"/>
                <a:ea typeface="Roboto"/>
                <a:cs typeface="Roboto"/>
                <a:sym typeface="Roboto"/>
              </a:rPr>
              <a:t>mikoplazma</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kontaminasyonunun</a:t>
            </a:r>
            <a:r>
              <a:rPr lang="tr-TR" dirty="0">
                <a:solidFill>
                  <a:srgbClr val="374151"/>
                </a:solidFill>
                <a:latin typeface="Roboto"/>
                <a:ea typeface="Roboto"/>
                <a:cs typeface="Roboto"/>
                <a:sym typeface="Roboto"/>
              </a:rPr>
              <a:t> olmadığından emin olmak için kullanılır. Üretim tesisleri, titiz biyolojik </a:t>
            </a:r>
            <a:r>
              <a:rPr lang="tr-TR" dirty="0" err="1">
                <a:solidFill>
                  <a:srgbClr val="374151"/>
                </a:solidFill>
                <a:latin typeface="Roboto"/>
                <a:ea typeface="Roboto"/>
                <a:cs typeface="Roboto"/>
                <a:sym typeface="Roboto"/>
              </a:rPr>
              <a:t>mikoplazma</a:t>
            </a:r>
            <a:r>
              <a:rPr lang="tr-TR" dirty="0">
                <a:solidFill>
                  <a:srgbClr val="374151"/>
                </a:solidFill>
                <a:latin typeface="Roboto"/>
                <a:ea typeface="Roboto"/>
                <a:cs typeface="Roboto"/>
                <a:sym typeface="Roboto"/>
              </a:rPr>
              <a:t> testleri yaparak yüksek standartları koruyabilir ve nihai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 ürününün saflığını garanti edebilir.</a:t>
            </a:r>
            <a:endParaRPr dirty="0"/>
          </a:p>
        </p:txBody>
      </p:sp>
      <p:sp>
        <p:nvSpPr>
          <p:cNvPr id="1048765" name="Google Shape;300;g2a1952dcc46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24</a:t>
            </a:fld>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dirty="0">
                <a:solidFill>
                  <a:schemeClr val="tx1"/>
                </a:solidFill>
                <a:effectLst/>
                <a:latin typeface="+mn-lt"/>
                <a:ea typeface="+mn-ea"/>
                <a:cs typeface="+mn-cs"/>
              </a:rPr>
              <a:t>Hayvan hücre kültürü teknolojisi son birkaç on yılda önemli ölçüde ilerlemiştir ve artık genel olarak güvenilir, sağlam ve nispeten olgun bir teknoloji olarak kabul edilmektedir. Kararlı bir hücre hattının geliştirilmesi süreci, ifade vektörü inşası ve transfeksiyonla başlar. Antikor hafif ve ağır zincir genleri ve seçilebilir belirteç veya belirteçler taşıyan plazmitlerle transfekte edildikten sonra hücreler, büyümenin geri kazanılması, serumsuz süspansiyon adaptasyonu ve amplifikasyon (gerekirse) ve klon seçimi sonrasında yüksek üretkenlik açısından taranır. Sınırlı bir zaman diliminde </a:t>
            </a:r>
            <a:r>
              <a:rPr lang="tr-TR" sz="1200" b="0" i="0" u="none" strike="noStrike" kern="1200" dirty="0" err="1">
                <a:solidFill>
                  <a:schemeClr val="tx1"/>
                </a:solidFill>
                <a:effectLst/>
                <a:latin typeface="+mn-lt"/>
                <a:ea typeface="+mn-ea"/>
                <a:cs typeface="+mn-cs"/>
              </a:rPr>
              <a:t>transfektan</a:t>
            </a:r>
            <a:r>
              <a:rPr lang="tr-TR" sz="1200" b="0" i="0" u="none" strike="noStrike" kern="1200" dirty="0">
                <a:solidFill>
                  <a:schemeClr val="tx1"/>
                </a:solidFill>
                <a:effectLst/>
                <a:latin typeface="+mn-lt"/>
                <a:ea typeface="+mn-ea"/>
                <a:cs typeface="+mn-cs"/>
              </a:rPr>
              <a:t> popülasyonundan yüksek üretken ve kararlı bir klonun taranması ve seçilmesi büyük bir zorluktur.</a:t>
            </a:r>
            <a:endParaRPr lang="tr-TR" dirty="0"/>
          </a:p>
        </p:txBody>
      </p:sp>
      <p:sp>
        <p:nvSpPr>
          <p:cNvPr id="4" name="Slayt Numarası Yer Tutucusu 3"/>
          <p:cNvSpPr>
            <a:spLocks noGrp="1"/>
          </p:cNvSpPr>
          <p:nvPr>
            <p:ph type="sldNum" sz="quarter" idx="5"/>
          </p:nvPr>
        </p:nvSpPr>
        <p:spPr/>
        <p:txBody>
          <a:bodyPr/>
          <a:lstStyle/>
          <a:p>
            <a:fld id="{1F6AF24E-DA27-47D5-9E65-D4116B05FCAA}" type="slidenum">
              <a:rPr lang="tr-TR" smtClean="0"/>
              <a:t>25</a:t>
            </a:fld>
            <a:endParaRPr lang="tr-TR"/>
          </a:p>
        </p:txBody>
      </p:sp>
    </p:spTree>
    <p:extLst>
      <p:ext uri="{BB962C8B-B14F-4D97-AF65-F5344CB8AC3E}">
        <p14:creationId xmlns:p14="http://schemas.microsoft.com/office/powerpoint/2010/main" val="3682928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Sıvı kromatografisi ve elektroforez ve MS’ye dayalı birçok ayırma tekniği antikor karakterizasyonu ve homojenlik değerlendirmesi için kullanılır. Bu analitik teknikler, araştırma liderlerinin ve klinik adayların tam yapısal karakterizasyonu için doğru </a:t>
            </a:r>
            <a:r>
              <a:rPr lang="tr-TR" dirty="0" err="1"/>
              <a:t>glikoprofile</a:t>
            </a:r>
            <a:r>
              <a:rPr lang="tr-TR" dirty="0"/>
              <a:t> sahip en iyi antikor üreten klonun seçilmesine yardımcı olur. Ayrıca ortogonal analitik yöntemler antikorun birçok izoformunu </a:t>
            </a:r>
            <a:r>
              <a:rPr lang="tr-TR" dirty="0" err="1"/>
              <a:t>mikrovaryantlardan</a:t>
            </a:r>
            <a:r>
              <a:rPr lang="tr-TR" dirty="0"/>
              <a:t> ayırmayı amaçlar. </a:t>
            </a:r>
          </a:p>
          <a:p>
            <a:endParaRPr lang="tr-TR" dirty="0"/>
          </a:p>
          <a:p>
            <a:r>
              <a:rPr lang="tr-TR" dirty="0"/>
              <a:t>Kütledeki farklılıklar için SDS-PAGE, SEC, bozulmamış kütle</a:t>
            </a:r>
          </a:p>
          <a:p>
            <a:endParaRPr lang="tr-TR" dirty="0"/>
          </a:p>
          <a:p>
            <a:r>
              <a:rPr lang="tr-TR" dirty="0"/>
              <a:t>Yük varyantları için CEX, hidrofobik kromatografi, </a:t>
            </a:r>
            <a:r>
              <a:rPr lang="tr-TR" dirty="0" err="1"/>
              <a:t>cIEF</a:t>
            </a:r>
            <a:endParaRPr lang="tr-TR" dirty="0"/>
          </a:p>
          <a:p>
            <a:endParaRPr lang="tr-TR" dirty="0"/>
          </a:p>
        </p:txBody>
      </p:sp>
      <p:sp>
        <p:nvSpPr>
          <p:cNvPr id="4" name="Slayt Numarası Yer Tutucusu 3"/>
          <p:cNvSpPr>
            <a:spLocks noGrp="1"/>
          </p:cNvSpPr>
          <p:nvPr>
            <p:ph type="sldNum" sz="quarter" idx="5"/>
          </p:nvPr>
        </p:nvSpPr>
        <p:spPr/>
        <p:txBody>
          <a:bodyPr/>
          <a:lstStyle/>
          <a:p>
            <a:fld id="{1F6AF24E-DA27-47D5-9E65-D4116B05FCAA}" type="slidenum">
              <a:rPr lang="tr-TR" smtClean="0"/>
              <a:t>26</a:t>
            </a:fld>
            <a:endParaRPr lang="tr-TR"/>
          </a:p>
        </p:txBody>
      </p:sp>
    </p:spTree>
    <p:extLst>
      <p:ext uri="{BB962C8B-B14F-4D97-AF65-F5344CB8AC3E}">
        <p14:creationId xmlns:p14="http://schemas.microsoft.com/office/powerpoint/2010/main" val="262654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1048771" name="Google Shape;30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tr-TR" dirty="0"/>
              <a:t>Protein üretimi alanında, saflaştırma yöntemlerini yükseltmek ve </a:t>
            </a:r>
            <a:r>
              <a:rPr lang="tr-TR" dirty="0" err="1"/>
              <a:t>kromatografi</a:t>
            </a:r>
            <a:r>
              <a:rPr lang="tr-TR" dirty="0"/>
              <a:t> tekniklerini kullanmak, hem protein saflığını hem de verimi artırma potansiyeline sahiptir ve genel üretim verimliliğine katkıda bulunur. Rafine tampon sistemleri ve optimum reçine seçimi ile elde edilen proses sağlamlığının güçlendirilmesi, tutarlı ve tekrarlanabilir bir protein üretim prosesinin oluşturulmasında çok önemli bir rol oynamaktadır. Etkili ölçek büyütme stratejileri, küçük ölçekli üretimden büyük ölçekli üretime sorunsuz bir şekilde geçiş yapmak ve ticari miktarlarda protein talebini karşılamak için gereklidir. Pahalı reaktiflerin kullanımını en aza indirmek veya proses verimini artırmak gibi uygun maliyetli yaklaşımları tanımak, ekonomik olarak daha uygulanabilir protein üretimine ulaşmanın anahtarıdır. Ayrıca, üretim süreci boyunca protein kalitesini izlemek ve nihai ürünün gerekli standartları karşılamasını sağlamak için sıkı kalite kontrol önlemleri ve analitik teknikler kullanılmaktadır.</a:t>
            </a:r>
            <a:endParaRPr dirty="0"/>
          </a:p>
        </p:txBody>
      </p:sp>
      <p:sp>
        <p:nvSpPr>
          <p:cNvPr id="1048772" name="Google Shape;30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1048785" name="Google Shape;32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786" name="Google Shape;32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dirty="0"/>
              <a:t>Üretilen </a:t>
            </a:r>
            <a:r>
              <a:rPr lang="tr-TR" dirty="0" err="1"/>
              <a:t>rekombinant</a:t>
            </a:r>
            <a:r>
              <a:rPr lang="tr-TR" dirty="0"/>
              <a:t> proteinin karakterizasyonu, yapısal, işlevsel ve biyokimyasal özelliklerini değerlendirmek için bazı kapsamlı analizlere gereksinim vardır.</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1048795" name="Google Shape;33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solidFill>
                  <a:srgbClr val="374151"/>
                </a:solidFill>
                <a:latin typeface="Roboto"/>
                <a:ea typeface="Roboto"/>
                <a:cs typeface="Roboto"/>
                <a:sym typeface="Roboto"/>
              </a:rPr>
              <a:t>SDS-PAGE ve Western </a:t>
            </a:r>
            <a:r>
              <a:rPr lang="tr-TR" dirty="0" err="1">
                <a:solidFill>
                  <a:srgbClr val="374151"/>
                </a:solidFill>
                <a:latin typeface="Roboto"/>
                <a:ea typeface="Roboto"/>
                <a:cs typeface="Roboto"/>
                <a:sym typeface="Roboto"/>
              </a:rPr>
              <a:t>Blot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 Üretiminin (RPP) karakterize edilmesinde çok önemli yöntemlerdir. Protein üretiminde bir köşe taşı olan SDS-PAGE, proteinleri boyutlarına göre ayırır, jel üzerinde gözlenen farklı bantlar aracılığıyla saflığı ve moleküler ağırlığı doğrular. Bunu tamamlayan Western </a:t>
            </a:r>
            <a:r>
              <a:rPr lang="tr-TR" dirty="0" err="1">
                <a:solidFill>
                  <a:srgbClr val="374151"/>
                </a:solidFill>
                <a:latin typeface="Roboto"/>
                <a:ea typeface="Roboto"/>
                <a:cs typeface="Roboto"/>
                <a:sym typeface="Roboto"/>
              </a:rPr>
              <a:t>Blot</a:t>
            </a:r>
            <a:r>
              <a:rPr lang="tr-TR" dirty="0">
                <a:solidFill>
                  <a:srgbClr val="374151"/>
                </a:solidFill>
                <a:latin typeface="Roboto"/>
                <a:ea typeface="Roboto"/>
                <a:cs typeface="Roboto"/>
                <a:sym typeface="Roboto"/>
              </a:rPr>
              <a:t>, hedef proteinin varlığını doğrulayarak spesifik proteinleri tespit eder ve miktarını belirler. SDS-</a:t>
            </a:r>
            <a:r>
              <a:rPr lang="tr-TR" dirty="0" err="1">
                <a:solidFill>
                  <a:srgbClr val="374151"/>
                </a:solidFill>
                <a:latin typeface="Roboto"/>
                <a:ea typeface="Roboto"/>
                <a:cs typeface="Roboto"/>
                <a:sym typeface="Roboto"/>
              </a:rPr>
              <a:t>PAGE'den</a:t>
            </a:r>
            <a:r>
              <a:rPr lang="tr-TR" dirty="0">
                <a:solidFill>
                  <a:srgbClr val="374151"/>
                </a:solidFill>
                <a:latin typeface="Roboto"/>
                <a:ea typeface="Roboto"/>
                <a:cs typeface="Roboto"/>
                <a:sym typeface="Roboto"/>
              </a:rPr>
              <a:t> sonra proteinler bir </a:t>
            </a:r>
            <a:r>
              <a:rPr lang="tr-TR" dirty="0" err="1">
                <a:solidFill>
                  <a:srgbClr val="374151"/>
                </a:solidFill>
                <a:latin typeface="Roboto"/>
                <a:ea typeface="Roboto"/>
                <a:cs typeface="Roboto"/>
                <a:sym typeface="Roboto"/>
              </a:rPr>
              <a:t>membrana</a:t>
            </a:r>
            <a:r>
              <a:rPr lang="tr-TR" dirty="0">
                <a:solidFill>
                  <a:srgbClr val="374151"/>
                </a:solidFill>
                <a:latin typeface="Roboto"/>
                <a:ea typeface="Roboto"/>
                <a:cs typeface="Roboto"/>
                <a:sym typeface="Roboto"/>
              </a:rPr>
              <a:t> aktarılır ve burada antikorlar ilgili proteine bağlanarak başarılı ekspresyon ve saflaştırmayı görsel olarak teyit eder. Bu teknikler toplu olarak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proteinlerin saflığını, bütünlüğünü ve varlığını sağlayarak protein üretim çabalarının başarısında çok önemli bir rol oynar.</a:t>
            </a:r>
            <a:endParaRPr dirty="0"/>
          </a:p>
        </p:txBody>
      </p:sp>
      <p:sp>
        <p:nvSpPr>
          <p:cNvPr id="1048796" name="Google Shape;33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Slayt Resmi Yer Tutucusu 1"/>
          <p:cNvSpPr>
            <a:spLocks noGrp="1" noRot="1" noChangeAspect="1"/>
          </p:cNvSpPr>
          <p:nvPr>
            <p:ph type="sldImg"/>
          </p:nvPr>
        </p:nvSpPr>
        <p:spPr/>
      </p:sp>
      <p:sp>
        <p:nvSpPr>
          <p:cNvPr id="1048611" name="Not Yer Tutucusu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tr-TR" b="0" dirty="0" err="1">
                <a:solidFill>
                  <a:srgbClr val="374151"/>
                </a:solidFill>
                <a:latin typeface="Arial"/>
                <a:ea typeface="Arial"/>
                <a:cs typeface="Arial"/>
                <a:sym typeface="Arial"/>
              </a:rPr>
              <a:t>Rekombinant</a:t>
            </a:r>
            <a:r>
              <a:rPr lang="tr-TR" b="0" dirty="0">
                <a:solidFill>
                  <a:srgbClr val="374151"/>
                </a:solidFill>
                <a:latin typeface="Arial"/>
                <a:ea typeface="Arial"/>
                <a:cs typeface="Arial"/>
                <a:sym typeface="Arial"/>
              </a:rPr>
              <a:t> protein üretimi gündemimiz, çeşitli sektörlerde </a:t>
            </a:r>
            <a:r>
              <a:rPr lang="tr-TR" b="0" dirty="0" err="1">
                <a:solidFill>
                  <a:srgbClr val="374151"/>
                </a:solidFill>
                <a:latin typeface="Arial"/>
                <a:ea typeface="Arial"/>
                <a:cs typeface="Arial"/>
                <a:sym typeface="Arial"/>
              </a:rPr>
              <a:t>rekombinant</a:t>
            </a:r>
            <a:r>
              <a:rPr lang="tr-TR" b="0" dirty="0">
                <a:solidFill>
                  <a:srgbClr val="374151"/>
                </a:solidFill>
                <a:latin typeface="Arial"/>
                <a:ea typeface="Arial"/>
                <a:cs typeface="Arial"/>
                <a:sym typeface="Arial"/>
              </a:rPr>
              <a:t> enzimlerin önemini ortaya çıkarmakla başlıyor. İleriye doğru, genetik modifikasyonun dönüştürücü potansiyelinin kilidini açan çok önemli bir aşama olan Moleküler Klonlama Adımlarını</a:t>
            </a:r>
            <a:r>
              <a:rPr lang="tr-TR" b="0" baseline="0" dirty="0">
                <a:solidFill>
                  <a:srgbClr val="374151"/>
                </a:solidFill>
                <a:latin typeface="Arial"/>
                <a:ea typeface="Arial"/>
                <a:cs typeface="Arial"/>
                <a:sym typeface="Arial"/>
              </a:rPr>
              <a:t> inceliyoruz. </a:t>
            </a:r>
            <a:r>
              <a:rPr lang="tr-TR" dirty="0">
                <a:solidFill>
                  <a:srgbClr val="374151"/>
                </a:solidFill>
                <a:latin typeface="Roboto"/>
                <a:ea typeface="Roboto"/>
                <a:cs typeface="Roboto"/>
                <a:sym typeface="Roboto"/>
              </a:rPr>
              <a:t>Üretim hattını yukarı doğru tırmandırarak, hücre kültürü ve büyüme koşulu optimizasyonu yoluyla başarılı protein üretiminin temelini oluşturarak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sürecini</a:t>
            </a:r>
            <a:r>
              <a:rPr lang="tr-TR" baseline="0" dirty="0">
                <a:solidFill>
                  <a:srgbClr val="374151"/>
                </a:solidFill>
                <a:latin typeface="Roboto"/>
                <a:ea typeface="Roboto"/>
                <a:cs typeface="Roboto"/>
                <a:sym typeface="Roboto"/>
              </a:rPr>
              <a:t> </a:t>
            </a:r>
            <a:r>
              <a:rPr lang="tr-TR" dirty="0">
                <a:solidFill>
                  <a:srgbClr val="374151"/>
                </a:solidFill>
                <a:latin typeface="Roboto"/>
                <a:ea typeface="Roboto"/>
                <a:cs typeface="Roboto"/>
                <a:sym typeface="Roboto"/>
              </a:rPr>
              <a:t>keşfediyoruz.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sürecine inerken, kalite ve saflık standartlarını karşılamak için hayati önem taşıyan saflaştırma ve arıtma adımlarına tanık oluyoruz. Son olarak yolculuğumuz, üretilen proteinin </a:t>
            </a:r>
            <a:r>
              <a:rPr lang="tr-TR" dirty="0" err="1">
                <a:solidFill>
                  <a:srgbClr val="374151"/>
                </a:solidFill>
                <a:latin typeface="Roboto"/>
                <a:ea typeface="Roboto"/>
                <a:cs typeface="Roboto"/>
                <a:sym typeface="Roboto"/>
              </a:rPr>
              <a:t>karakterizasyonuyla</a:t>
            </a:r>
            <a:r>
              <a:rPr lang="tr-TR" dirty="0">
                <a:solidFill>
                  <a:srgbClr val="374151"/>
                </a:solidFill>
                <a:latin typeface="Roboto"/>
                <a:ea typeface="Roboto"/>
                <a:cs typeface="Roboto"/>
                <a:sym typeface="Roboto"/>
              </a:rPr>
              <a:t> sona eriyor ve etkinliğini ve potansiyel uygulamalarını değerlendirmek için yapısını, işlevini ve davranışını anlamanın önemini vurguluyor. Bu keşif,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protein üretiminin çok yönlü dünyasına bir bakış sunarak sizi bu dinamik alanın önemini ve sınırsız potansiyelini takdir etmeye davet ediyor.</a:t>
            </a:r>
            <a:endParaRPr lang="tr-TR" dirty="0"/>
          </a:p>
          <a:p>
            <a:endParaRPr lang="tr-TR" dirty="0"/>
          </a:p>
        </p:txBody>
      </p:sp>
      <p:sp>
        <p:nvSpPr>
          <p:cNvPr id="1048612" name="Slayt Numarası Yer Tutucusu 3"/>
          <p:cNvSpPr>
            <a:spLocks noGrp="1"/>
          </p:cNvSpPr>
          <p:nvPr>
            <p:ph type="sldNum" sz="quarter" idx="5"/>
          </p:nvPr>
        </p:nvSpPr>
        <p:spPr/>
        <p:txBody>
          <a:bodyPr/>
          <a:lstStyle/>
          <a:p>
            <a:fld id="{244832FF-F025-2D47-9A5A-6ADF3BF3F9CD}" type="slidenum">
              <a:rPr lang="tr-TR" smtClean="0"/>
              <a:t>3</a:t>
            </a:fld>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1048804" name="Google Shape;337;g2a15c6920ba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805" name="Google Shape;338;g2a15c6920ba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tr-TR" dirty="0">
                <a:solidFill>
                  <a:srgbClr val="374151"/>
                </a:solidFill>
                <a:latin typeface="Roboto"/>
                <a:ea typeface="Roboto"/>
                <a:cs typeface="Roboto"/>
                <a:sym typeface="Roboto"/>
              </a:rPr>
              <a:t>Spektrofotometri, enzim karakterizasyonu için değerli bir araçtır ve enzim davranışının farklı yönlerini araştırmak için farklı analizler yapılabilir. </a:t>
            </a:r>
          </a:p>
          <a:p>
            <a:pPr marL="0" lvl="0" indent="0" algn="l" rtl="0">
              <a:spcBef>
                <a:spcPts val="0"/>
              </a:spcBef>
              <a:spcAft>
                <a:spcPts val="0"/>
              </a:spcAft>
              <a:buClr>
                <a:schemeClr val="dk1"/>
              </a:buClr>
              <a:buSzPts val="1200"/>
              <a:buFont typeface="Calibri"/>
              <a:buNone/>
            </a:pPr>
            <a:r>
              <a:rPr lang="tr-TR" dirty="0">
                <a:solidFill>
                  <a:srgbClr val="374151"/>
                </a:solidFill>
                <a:latin typeface="Roboto"/>
                <a:ea typeface="Roboto"/>
                <a:cs typeface="Roboto"/>
                <a:sym typeface="Roboto"/>
              </a:rPr>
              <a:t>Enzim Aktivitesi Analizi, zaman içinde substrat konsantrasyonunu veya ürün oluşumunu izleyerek enzim aktivitesini ölçer. </a:t>
            </a:r>
          </a:p>
          <a:p>
            <a:pPr marL="0" lvl="0" indent="0" algn="l" rtl="0">
              <a:spcBef>
                <a:spcPts val="0"/>
              </a:spcBef>
              <a:spcAft>
                <a:spcPts val="0"/>
              </a:spcAft>
              <a:buClr>
                <a:schemeClr val="dk1"/>
              </a:buClr>
              <a:buSzPts val="1200"/>
              <a:buFont typeface="Calibri"/>
              <a:buNone/>
            </a:pPr>
            <a:r>
              <a:rPr lang="tr-TR" dirty="0" err="1">
                <a:solidFill>
                  <a:srgbClr val="374151"/>
                </a:solidFill>
                <a:latin typeface="Roboto"/>
                <a:ea typeface="Roboto"/>
                <a:cs typeface="Roboto"/>
                <a:sym typeface="Roboto"/>
              </a:rPr>
              <a:t>Michaelis-Menten</a:t>
            </a:r>
            <a:r>
              <a:rPr lang="tr-TR" dirty="0">
                <a:solidFill>
                  <a:srgbClr val="374151"/>
                </a:solidFill>
                <a:latin typeface="Roboto"/>
                <a:ea typeface="Roboto"/>
                <a:cs typeface="Roboto"/>
                <a:sym typeface="Roboto"/>
              </a:rPr>
              <a:t> sabitleri (Km ve </a:t>
            </a:r>
            <a:r>
              <a:rPr lang="tr-TR" dirty="0" err="1">
                <a:solidFill>
                  <a:srgbClr val="374151"/>
                </a:solidFill>
                <a:latin typeface="Roboto"/>
                <a:ea typeface="Roboto"/>
                <a:cs typeface="Roboto"/>
                <a:sym typeface="Roboto"/>
              </a:rPr>
              <a:t>Vmax</a:t>
            </a:r>
            <a:r>
              <a:rPr lang="tr-TR" dirty="0">
                <a:solidFill>
                  <a:srgbClr val="374151"/>
                </a:solidFill>
                <a:latin typeface="Roboto"/>
                <a:ea typeface="Roboto"/>
                <a:cs typeface="Roboto"/>
                <a:sym typeface="Roboto"/>
              </a:rPr>
              <a:t>) belirlenmesi gibi kinetik deneyler, substrat afinitesi ve katalitik verimlilik hakkında bilgi sağlar. </a:t>
            </a:r>
          </a:p>
          <a:p>
            <a:pPr marL="0" lvl="0" indent="0" algn="l" rtl="0">
              <a:spcBef>
                <a:spcPts val="0"/>
              </a:spcBef>
              <a:spcAft>
                <a:spcPts val="0"/>
              </a:spcAft>
              <a:buClr>
                <a:schemeClr val="dk1"/>
              </a:buClr>
              <a:buSzPts val="1200"/>
              <a:buFont typeface="Calibri"/>
              <a:buNone/>
            </a:pPr>
            <a:r>
              <a:rPr lang="tr-TR" dirty="0">
                <a:solidFill>
                  <a:srgbClr val="374151"/>
                </a:solidFill>
                <a:latin typeface="Roboto"/>
                <a:ea typeface="Roboto"/>
                <a:cs typeface="Roboto"/>
                <a:sym typeface="Roboto"/>
              </a:rPr>
              <a:t>pH ve Sıcaklık Optimizasyonu deneyleri, enzim aktivitesi için en uygun koşulları ortaya çıkarır ve farklı ortamlardaki kararlılığı değerlendirir. </a:t>
            </a:r>
          </a:p>
          <a:p>
            <a:pPr marL="0" lvl="0" indent="0" algn="l" rtl="0">
              <a:spcBef>
                <a:spcPts val="0"/>
              </a:spcBef>
              <a:spcAft>
                <a:spcPts val="0"/>
              </a:spcAft>
              <a:buClr>
                <a:schemeClr val="dk1"/>
              </a:buClr>
              <a:buSzPts val="1200"/>
              <a:buFont typeface="Calibri"/>
              <a:buNone/>
            </a:pPr>
            <a:r>
              <a:rPr lang="tr-TR" dirty="0">
                <a:solidFill>
                  <a:srgbClr val="374151"/>
                </a:solidFill>
                <a:latin typeface="Roboto"/>
                <a:ea typeface="Roboto"/>
                <a:cs typeface="Roboto"/>
                <a:sym typeface="Roboto"/>
              </a:rPr>
              <a:t>Stabilite deneyleri termal, pH ve kimyasal stabilite testlerini kapsar ve depolama ve kullanım koşullarının optimize edilmesine yardımcı olur. </a:t>
            </a:r>
          </a:p>
          <a:p>
            <a:pPr marL="0" lvl="0" indent="0" algn="l" rtl="0">
              <a:spcBef>
                <a:spcPts val="0"/>
              </a:spcBef>
              <a:spcAft>
                <a:spcPts val="0"/>
              </a:spcAft>
              <a:buClr>
                <a:schemeClr val="dk1"/>
              </a:buClr>
              <a:buSzPts val="1200"/>
              <a:buFont typeface="Calibri"/>
              <a:buNone/>
            </a:pPr>
            <a:r>
              <a:rPr lang="tr-TR" dirty="0">
                <a:solidFill>
                  <a:srgbClr val="374151"/>
                </a:solidFill>
                <a:latin typeface="Roboto"/>
                <a:ea typeface="Roboto"/>
                <a:cs typeface="Roboto"/>
                <a:sym typeface="Roboto"/>
              </a:rPr>
              <a:t>İnhibisyon Çalışmaları, inhibitörlerin enzim aktivitesi üzerindeki etkisini değerlendirerek rekabetçi, rekabetçi olmayan veya rekabetçi olmayan inhibisyon arasında ayrım yapar. Bu </a:t>
            </a:r>
            <a:r>
              <a:rPr lang="tr-TR" dirty="0" err="1">
                <a:solidFill>
                  <a:srgbClr val="374151"/>
                </a:solidFill>
                <a:latin typeface="Roboto"/>
                <a:ea typeface="Roboto"/>
                <a:cs typeface="Roboto"/>
                <a:sym typeface="Roboto"/>
              </a:rPr>
              <a:t>spektrofotometrik</a:t>
            </a:r>
            <a:r>
              <a:rPr lang="tr-TR" dirty="0">
                <a:solidFill>
                  <a:srgbClr val="374151"/>
                </a:solidFill>
                <a:latin typeface="Roboto"/>
                <a:ea typeface="Roboto"/>
                <a:cs typeface="Roboto"/>
                <a:sym typeface="Roboto"/>
              </a:rPr>
              <a:t> testler, enzim özelliklerinin ve davranışının kapsamlı bir şekilde anlaşılmasına katkıda bulunur.</a:t>
            </a:r>
            <a:endParaRPr sz="1400" dirty="0">
              <a:latin typeface="Times New Roman"/>
              <a:ea typeface="Times New Roman"/>
              <a:cs typeface="Times New Roman"/>
              <a:sym typeface="Times New Roman"/>
            </a:endParaRPr>
          </a:p>
        </p:txBody>
      </p:sp>
      <p:sp>
        <p:nvSpPr>
          <p:cNvPr id="1048806" name="Google Shape;339;g2a15c6920ba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30</a:t>
            </a:fld>
            <a:endParaRPr lang="tr-T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1048813" name="Google Shape;36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err="1">
                <a:solidFill>
                  <a:srgbClr val="374151"/>
                </a:solidFill>
                <a:latin typeface="Roboto"/>
                <a:ea typeface="Roboto"/>
                <a:cs typeface="Roboto"/>
                <a:sym typeface="Roboto"/>
              </a:rPr>
              <a:t>Kromatografik</a:t>
            </a:r>
            <a:r>
              <a:rPr lang="tr-TR" dirty="0">
                <a:solidFill>
                  <a:srgbClr val="374151"/>
                </a:solidFill>
                <a:latin typeface="Roboto"/>
                <a:ea typeface="Roboto"/>
                <a:cs typeface="Roboto"/>
                <a:sym typeface="Roboto"/>
              </a:rPr>
              <a:t> Analiz, özellikle de </a:t>
            </a:r>
            <a:r>
              <a:rPr lang="tr-TR" b="1" i="0" dirty="0">
                <a:solidFill>
                  <a:srgbClr val="5F6368"/>
                </a:solidFill>
                <a:effectLst/>
                <a:latin typeface="arial" panose="020B0604020202020204" pitchFamily="34" charset="0"/>
              </a:rPr>
              <a:t>İntak</a:t>
            </a:r>
            <a:r>
              <a:rPr lang="tr-TR" dirty="0">
                <a:solidFill>
                  <a:srgbClr val="374151"/>
                </a:solidFill>
                <a:latin typeface="Roboto"/>
                <a:ea typeface="Roboto"/>
                <a:cs typeface="Roboto"/>
                <a:sym typeface="Roboto"/>
              </a:rPr>
              <a:t> Kütle ve </a:t>
            </a:r>
            <a:r>
              <a:rPr lang="tr-TR" dirty="0" err="1">
                <a:solidFill>
                  <a:srgbClr val="374151"/>
                </a:solidFill>
                <a:latin typeface="Roboto"/>
                <a:ea typeface="Roboto"/>
                <a:cs typeface="Roboto"/>
                <a:sym typeface="Roboto"/>
              </a:rPr>
              <a:t>Peptit</a:t>
            </a:r>
            <a:r>
              <a:rPr lang="tr-TR" dirty="0">
                <a:solidFill>
                  <a:srgbClr val="374151"/>
                </a:solidFill>
                <a:latin typeface="Roboto"/>
                <a:ea typeface="Roboto"/>
                <a:cs typeface="Roboto"/>
                <a:sym typeface="Roboto"/>
              </a:rPr>
              <a:t> Haritalama, </a:t>
            </a:r>
            <a:r>
              <a:rPr lang="tr-TR" dirty="0" err="1">
                <a:solidFill>
                  <a:srgbClr val="374151"/>
                </a:solidFill>
                <a:latin typeface="Roboto"/>
                <a:ea typeface="Roboto"/>
                <a:cs typeface="Roboto"/>
                <a:sym typeface="Roboto"/>
              </a:rPr>
              <a:t>biyoanalitik</a:t>
            </a:r>
            <a:r>
              <a:rPr lang="tr-TR" dirty="0">
                <a:solidFill>
                  <a:srgbClr val="374151"/>
                </a:solidFill>
                <a:latin typeface="Roboto"/>
                <a:ea typeface="Roboto"/>
                <a:cs typeface="Roboto"/>
                <a:sym typeface="Roboto"/>
              </a:rPr>
              <a:t> kimyada güçlü bir tekniktir. </a:t>
            </a:r>
            <a:r>
              <a:rPr lang="tr-TR" b="1" i="0" dirty="0">
                <a:solidFill>
                  <a:srgbClr val="5F6368"/>
                </a:solidFill>
                <a:effectLst/>
                <a:latin typeface="arial" panose="020B0604020202020204" pitchFamily="34" charset="0"/>
              </a:rPr>
              <a:t>İntak</a:t>
            </a:r>
            <a:r>
              <a:rPr lang="tr-TR" dirty="0">
                <a:solidFill>
                  <a:srgbClr val="374151"/>
                </a:solidFill>
                <a:latin typeface="Roboto"/>
                <a:ea typeface="Roboto"/>
                <a:cs typeface="Roboto"/>
                <a:sym typeface="Roboto"/>
              </a:rPr>
              <a:t> Kütle Analizi, tüm proteinlerin veya büyük </a:t>
            </a:r>
            <a:r>
              <a:rPr lang="tr-TR" dirty="0" err="1">
                <a:solidFill>
                  <a:srgbClr val="374151"/>
                </a:solidFill>
                <a:latin typeface="Roboto"/>
                <a:ea typeface="Roboto"/>
                <a:cs typeface="Roboto"/>
                <a:sym typeface="Roboto"/>
              </a:rPr>
              <a:t>biyomoleküllerin</a:t>
            </a:r>
            <a:r>
              <a:rPr lang="tr-TR" dirty="0">
                <a:solidFill>
                  <a:srgbClr val="374151"/>
                </a:solidFill>
                <a:latin typeface="Roboto"/>
                <a:ea typeface="Roboto"/>
                <a:cs typeface="Roboto"/>
                <a:sym typeface="Roboto"/>
              </a:rPr>
              <a:t> kütlesinin belirlenmesini içerir ve yapıları ve modifikasyonları hakkında bilgi sağlar. Bu yöntem, hedef moleküllerin bütünlüğünün doğrulanmasına yardımcı olur. Öte yandan, </a:t>
            </a:r>
            <a:r>
              <a:rPr lang="tr-TR" dirty="0" err="1">
                <a:solidFill>
                  <a:srgbClr val="374151"/>
                </a:solidFill>
                <a:latin typeface="Roboto"/>
                <a:ea typeface="Roboto"/>
                <a:cs typeface="Roboto"/>
                <a:sym typeface="Roboto"/>
              </a:rPr>
              <a:t>Peptit</a:t>
            </a:r>
            <a:r>
              <a:rPr lang="tr-TR" dirty="0">
                <a:solidFill>
                  <a:srgbClr val="374151"/>
                </a:solidFill>
                <a:latin typeface="Roboto"/>
                <a:ea typeface="Roboto"/>
                <a:cs typeface="Roboto"/>
                <a:sym typeface="Roboto"/>
              </a:rPr>
              <a:t> Haritalama proteinleri </a:t>
            </a:r>
            <a:r>
              <a:rPr lang="tr-TR" dirty="0" err="1">
                <a:solidFill>
                  <a:srgbClr val="374151"/>
                </a:solidFill>
                <a:latin typeface="Roboto"/>
                <a:ea typeface="Roboto"/>
                <a:cs typeface="Roboto"/>
                <a:sym typeface="Roboto"/>
              </a:rPr>
              <a:t>peptitlere</a:t>
            </a:r>
            <a:r>
              <a:rPr lang="tr-TR" dirty="0">
                <a:solidFill>
                  <a:srgbClr val="374151"/>
                </a:solidFill>
                <a:latin typeface="Roboto"/>
                <a:ea typeface="Roboto"/>
                <a:cs typeface="Roboto"/>
                <a:sym typeface="Roboto"/>
              </a:rPr>
              <a:t> ayırmayı ve dizilimlerini analiz etmeyi içerir. Bu ayrıntılı haritalama, </a:t>
            </a:r>
            <a:r>
              <a:rPr lang="tr-TR" dirty="0" err="1">
                <a:solidFill>
                  <a:srgbClr val="374151"/>
                </a:solidFill>
                <a:latin typeface="Roboto"/>
                <a:ea typeface="Roboto"/>
                <a:cs typeface="Roboto"/>
                <a:sym typeface="Roboto"/>
              </a:rPr>
              <a:t>translasyon</a:t>
            </a:r>
            <a:r>
              <a:rPr lang="tr-TR" dirty="0">
                <a:solidFill>
                  <a:srgbClr val="374151"/>
                </a:solidFill>
                <a:latin typeface="Roboto"/>
                <a:ea typeface="Roboto"/>
                <a:cs typeface="Roboto"/>
                <a:sym typeface="Roboto"/>
              </a:rPr>
              <a:t> sonrası modifikasyonların belirlenmesine yardımcı olur ve proteinin saflığını ve orijinalliğini sağlar. </a:t>
            </a:r>
            <a:r>
              <a:rPr lang="tr-TR" dirty="0" err="1">
                <a:solidFill>
                  <a:srgbClr val="374151"/>
                </a:solidFill>
                <a:latin typeface="Roboto"/>
                <a:ea typeface="Roboto"/>
                <a:cs typeface="Roboto"/>
                <a:sym typeface="Roboto"/>
              </a:rPr>
              <a:t>Intact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Mass</a:t>
            </a:r>
            <a:r>
              <a:rPr lang="tr-TR" dirty="0">
                <a:solidFill>
                  <a:srgbClr val="374151"/>
                </a:solidFill>
                <a:latin typeface="Roboto"/>
                <a:ea typeface="Roboto"/>
                <a:cs typeface="Roboto"/>
                <a:sym typeface="Roboto"/>
              </a:rPr>
              <a:t> ve </a:t>
            </a:r>
            <a:r>
              <a:rPr lang="tr-TR" dirty="0" err="1">
                <a:solidFill>
                  <a:srgbClr val="374151"/>
                </a:solidFill>
                <a:latin typeface="Roboto"/>
                <a:ea typeface="Roboto"/>
                <a:cs typeface="Roboto"/>
                <a:sym typeface="Roboto"/>
              </a:rPr>
              <a:t>Peptide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Mapping</a:t>
            </a:r>
            <a:r>
              <a:rPr lang="tr-TR" dirty="0">
                <a:solidFill>
                  <a:srgbClr val="374151"/>
                </a:solidFill>
                <a:latin typeface="Roboto"/>
                <a:ea typeface="Roboto"/>
                <a:cs typeface="Roboto"/>
                <a:sym typeface="Roboto"/>
              </a:rPr>
              <a:t> birlikte, çeşitli </a:t>
            </a:r>
            <a:r>
              <a:rPr lang="tr-TR" dirty="0" err="1">
                <a:solidFill>
                  <a:srgbClr val="374151"/>
                </a:solidFill>
                <a:latin typeface="Roboto"/>
                <a:ea typeface="Roboto"/>
                <a:cs typeface="Roboto"/>
                <a:sym typeface="Roboto"/>
              </a:rPr>
              <a:t>biyofarmasötik</a:t>
            </a:r>
            <a:r>
              <a:rPr lang="tr-TR" dirty="0">
                <a:solidFill>
                  <a:srgbClr val="374151"/>
                </a:solidFill>
                <a:latin typeface="Roboto"/>
                <a:ea typeface="Roboto"/>
                <a:cs typeface="Roboto"/>
                <a:sym typeface="Roboto"/>
              </a:rPr>
              <a:t> ve araştırma uygulamalarında proteinleri karakterize etmek ve doğrulamak için kapsamlı bir yaklaşım oluşturur.</a:t>
            </a:r>
            <a:endParaRPr dirty="0"/>
          </a:p>
        </p:txBody>
      </p:sp>
      <p:sp>
        <p:nvSpPr>
          <p:cNvPr id="1048814" name="Google Shape;36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t>Lütfen konu hakkında daha ayrıntılı bilgi edinmek için web sitemizde bulunan kitap ve diğer dokümanları inceleyiniz. Aklınıza takılan veya anlaşılmayan hususlar için sosyal medya hesaplarımızı kullanabilirsiniz.</a:t>
            </a:r>
          </a:p>
        </p:txBody>
      </p:sp>
      <p:sp>
        <p:nvSpPr>
          <p:cNvPr id="295" name="Google Shape;2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1048849" name="Google Shape;37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lnSpc>
                <a:spcPct val="100000"/>
              </a:lnSpc>
              <a:spcBef>
                <a:spcPts val="0"/>
              </a:spcBef>
              <a:spcAft>
                <a:spcPts val="600"/>
              </a:spcAft>
            </a:pPr>
            <a:r>
              <a:rPr lang="en-US" dirty="0" err="1">
                <a:latin typeface="Calibri"/>
                <a:ea typeface="Calibri"/>
              </a:rPr>
              <a:t>Rekombinant</a:t>
            </a:r>
            <a:r>
              <a:rPr lang="en-US" dirty="0">
                <a:latin typeface="Calibri"/>
                <a:ea typeface="Calibri"/>
              </a:rPr>
              <a:t> protein </a:t>
            </a:r>
            <a:r>
              <a:rPr lang="en-US" dirty="0" err="1">
                <a:latin typeface="Calibri"/>
                <a:ea typeface="Calibri"/>
              </a:rPr>
              <a:t>üretimi</a:t>
            </a:r>
            <a:r>
              <a:rPr lang="en-US" dirty="0">
                <a:latin typeface="Calibri"/>
                <a:ea typeface="Calibri"/>
              </a:rPr>
              <a:t>, </a:t>
            </a:r>
            <a:r>
              <a:rPr lang="en-US" dirty="0" err="1">
                <a:latin typeface="Calibri"/>
                <a:ea typeface="Calibri"/>
              </a:rPr>
              <a:t>çeşitli</a:t>
            </a:r>
            <a:r>
              <a:rPr lang="en-US" dirty="0">
                <a:latin typeface="Calibri"/>
                <a:ea typeface="Calibri"/>
              </a:rPr>
              <a:t> </a:t>
            </a:r>
            <a:r>
              <a:rPr lang="en-US" dirty="0" err="1">
                <a:latin typeface="Calibri"/>
                <a:ea typeface="Calibri"/>
              </a:rPr>
              <a:t>uygulama</a:t>
            </a:r>
            <a:r>
              <a:rPr lang="tr-TR" dirty="0">
                <a:latin typeface="Calibri"/>
                <a:ea typeface="Calibri"/>
              </a:rPr>
              <a:t> alanlarında</a:t>
            </a:r>
            <a:r>
              <a:rPr lang="en-US" dirty="0">
                <a:latin typeface="Calibri"/>
                <a:ea typeface="Calibri"/>
              </a:rPr>
              <a:t> </a:t>
            </a:r>
            <a:r>
              <a:rPr lang="en-US" dirty="0" err="1">
                <a:latin typeface="Calibri"/>
                <a:ea typeface="Calibri"/>
              </a:rPr>
              <a:t>yüksek</a:t>
            </a:r>
            <a:r>
              <a:rPr lang="en-US" dirty="0">
                <a:latin typeface="Calibri"/>
                <a:ea typeface="Calibri"/>
              </a:rPr>
              <a:t> </a:t>
            </a:r>
            <a:r>
              <a:rPr lang="en-US" dirty="0" err="1">
                <a:latin typeface="Calibri"/>
                <a:ea typeface="Calibri"/>
              </a:rPr>
              <a:t>kaliteli</a:t>
            </a:r>
            <a:r>
              <a:rPr lang="en-US" dirty="0">
                <a:latin typeface="Calibri"/>
                <a:ea typeface="Calibri"/>
              </a:rPr>
              <a:t> </a:t>
            </a:r>
            <a:r>
              <a:rPr lang="en-US" dirty="0" err="1">
                <a:latin typeface="Calibri"/>
                <a:ea typeface="Calibri"/>
              </a:rPr>
              <a:t>proteinler</a:t>
            </a:r>
            <a:r>
              <a:rPr lang="en-US" dirty="0">
                <a:latin typeface="Calibri"/>
                <a:ea typeface="Calibri"/>
              </a:rPr>
              <a:t> </a:t>
            </a:r>
            <a:r>
              <a:rPr lang="en-US" dirty="0" err="1">
                <a:latin typeface="Calibri"/>
                <a:ea typeface="Calibri"/>
              </a:rPr>
              <a:t>üretmek</a:t>
            </a:r>
            <a:r>
              <a:rPr lang="en-US" dirty="0">
                <a:latin typeface="Calibri"/>
                <a:ea typeface="Calibri"/>
              </a:rPr>
              <a:t> </a:t>
            </a:r>
            <a:r>
              <a:rPr lang="en-US" dirty="0" err="1">
                <a:latin typeface="Calibri"/>
                <a:ea typeface="Calibri"/>
              </a:rPr>
              <a:t>için</a:t>
            </a:r>
            <a:r>
              <a:rPr lang="en-US" dirty="0">
                <a:latin typeface="Calibri"/>
                <a:ea typeface="Calibri"/>
              </a:rPr>
              <a:t> </a:t>
            </a:r>
            <a:r>
              <a:rPr lang="en-US" dirty="0" err="1">
                <a:latin typeface="Calibri"/>
                <a:ea typeface="Calibri"/>
              </a:rPr>
              <a:t>çok</a:t>
            </a:r>
            <a:r>
              <a:rPr lang="en-US" dirty="0">
                <a:latin typeface="Calibri"/>
                <a:ea typeface="Calibri"/>
              </a:rPr>
              <a:t> </a:t>
            </a:r>
            <a:r>
              <a:rPr lang="en-US" dirty="0" err="1">
                <a:latin typeface="Calibri"/>
                <a:ea typeface="Calibri"/>
              </a:rPr>
              <a:t>yönlü</a:t>
            </a:r>
            <a:r>
              <a:rPr lang="en-US" dirty="0">
                <a:latin typeface="Calibri"/>
                <a:ea typeface="Calibri"/>
              </a:rPr>
              <a:t> </a:t>
            </a:r>
            <a:r>
              <a:rPr lang="en-US" dirty="0" err="1">
                <a:latin typeface="Calibri"/>
                <a:ea typeface="Calibri"/>
              </a:rPr>
              <a:t>bir</a:t>
            </a:r>
            <a:r>
              <a:rPr lang="en-US" dirty="0">
                <a:latin typeface="Calibri"/>
                <a:ea typeface="Calibri"/>
              </a:rPr>
              <a:t> </a:t>
            </a:r>
            <a:r>
              <a:rPr lang="en-US" dirty="0" err="1">
                <a:latin typeface="Calibri"/>
                <a:ea typeface="Calibri"/>
              </a:rPr>
              <a:t>yaklaşım</a:t>
            </a:r>
            <a:r>
              <a:rPr lang="en-US" dirty="0">
                <a:latin typeface="Calibri"/>
                <a:ea typeface="Calibri"/>
              </a:rPr>
              <a:t> </a:t>
            </a:r>
            <a:r>
              <a:rPr lang="en-US" dirty="0" err="1">
                <a:latin typeface="Calibri"/>
                <a:ea typeface="Calibri"/>
              </a:rPr>
              <a:t>sunar</a:t>
            </a:r>
            <a:endParaRPr lang="en-US" dirty="0">
              <a:latin typeface="Calibri"/>
              <a:ea typeface="Calibri"/>
            </a:endParaRPr>
          </a:p>
          <a:p>
            <a:pPr algn="l">
              <a:lnSpc>
                <a:spcPct val="100000"/>
              </a:lnSpc>
              <a:spcBef>
                <a:spcPts val="0"/>
              </a:spcBef>
              <a:spcAft>
                <a:spcPts val="600"/>
              </a:spcAft>
            </a:pPr>
            <a:r>
              <a:rPr lang="en-US" dirty="0" err="1">
                <a:latin typeface="Calibri"/>
                <a:ea typeface="Calibri"/>
              </a:rPr>
              <a:t>Moleküler</a:t>
            </a:r>
            <a:r>
              <a:rPr lang="en-US" dirty="0">
                <a:latin typeface="Calibri"/>
                <a:ea typeface="Calibri"/>
              </a:rPr>
              <a:t> </a:t>
            </a:r>
            <a:r>
              <a:rPr lang="en-US" dirty="0" err="1">
                <a:latin typeface="Calibri"/>
                <a:ea typeface="Calibri"/>
              </a:rPr>
              <a:t>biyoloji</a:t>
            </a:r>
            <a:r>
              <a:rPr lang="en-US" dirty="0">
                <a:latin typeface="Calibri"/>
                <a:ea typeface="Calibri"/>
              </a:rPr>
              <a:t> </a:t>
            </a:r>
            <a:r>
              <a:rPr lang="en-US" dirty="0" err="1">
                <a:latin typeface="Calibri"/>
                <a:ea typeface="Calibri"/>
              </a:rPr>
              <a:t>tekniklerindeki</a:t>
            </a:r>
            <a:r>
              <a:rPr lang="en-US" dirty="0">
                <a:latin typeface="Calibri"/>
                <a:ea typeface="Calibri"/>
              </a:rPr>
              <a:t>, </a:t>
            </a:r>
            <a:r>
              <a:rPr lang="en-US" dirty="0" err="1">
                <a:latin typeface="Calibri"/>
                <a:ea typeface="Calibri"/>
              </a:rPr>
              <a:t>ekspresyon</a:t>
            </a:r>
            <a:r>
              <a:rPr lang="en-US" dirty="0">
                <a:latin typeface="Calibri"/>
                <a:ea typeface="Calibri"/>
              </a:rPr>
              <a:t> </a:t>
            </a:r>
            <a:r>
              <a:rPr lang="en-US" dirty="0" err="1">
                <a:latin typeface="Calibri"/>
                <a:ea typeface="Calibri"/>
              </a:rPr>
              <a:t>sistemlerindeki</a:t>
            </a:r>
            <a:r>
              <a:rPr lang="en-US" dirty="0">
                <a:latin typeface="Calibri"/>
                <a:ea typeface="Calibri"/>
              </a:rPr>
              <a:t> ve protein </a:t>
            </a:r>
            <a:r>
              <a:rPr lang="en-US" dirty="0" err="1">
                <a:latin typeface="Calibri"/>
                <a:ea typeface="Calibri"/>
              </a:rPr>
              <a:t>saflaştırma</a:t>
            </a:r>
            <a:r>
              <a:rPr lang="en-US" dirty="0">
                <a:latin typeface="Calibri"/>
                <a:ea typeface="Calibri"/>
              </a:rPr>
              <a:t> </a:t>
            </a:r>
            <a:r>
              <a:rPr lang="en-US" dirty="0" err="1">
                <a:latin typeface="Calibri"/>
                <a:ea typeface="Calibri"/>
              </a:rPr>
              <a:t>yöntemlerindeki</a:t>
            </a:r>
            <a:r>
              <a:rPr lang="en-US" dirty="0">
                <a:latin typeface="Calibri"/>
                <a:ea typeface="Calibri"/>
              </a:rPr>
              <a:t> </a:t>
            </a:r>
            <a:r>
              <a:rPr lang="en-US" dirty="0" err="1">
                <a:latin typeface="Calibri"/>
                <a:ea typeface="Calibri"/>
              </a:rPr>
              <a:t>gelişmeler</a:t>
            </a:r>
            <a:r>
              <a:rPr lang="en-US" dirty="0">
                <a:latin typeface="Calibri"/>
                <a:ea typeface="Calibri"/>
              </a:rPr>
              <a:t>, </a:t>
            </a:r>
            <a:r>
              <a:rPr lang="en-US" dirty="0" err="1">
                <a:latin typeface="Calibri"/>
                <a:ea typeface="Calibri"/>
              </a:rPr>
              <a:t>rekombinant</a:t>
            </a:r>
            <a:r>
              <a:rPr lang="en-US" dirty="0">
                <a:latin typeface="Calibri"/>
                <a:ea typeface="Calibri"/>
              </a:rPr>
              <a:t> </a:t>
            </a:r>
            <a:r>
              <a:rPr lang="en-US" dirty="0" err="1">
                <a:latin typeface="Calibri"/>
                <a:ea typeface="Calibri"/>
              </a:rPr>
              <a:t>proteinlerin</a:t>
            </a:r>
            <a:r>
              <a:rPr lang="en-US" dirty="0">
                <a:latin typeface="Calibri"/>
                <a:ea typeface="Calibri"/>
              </a:rPr>
              <a:t> </a:t>
            </a:r>
            <a:r>
              <a:rPr lang="en-US" dirty="0" err="1">
                <a:latin typeface="Calibri"/>
                <a:ea typeface="Calibri"/>
              </a:rPr>
              <a:t>verimli</a:t>
            </a:r>
            <a:r>
              <a:rPr lang="en-US" dirty="0">
                <a:latin typeface="Calibri"/>
                <a:ea typeface="Calibri"/>
              </a:rPr>
              <a:t> ve </a:t>
            </a:r>
            <a:r>
              <a:rPr lang="en-US" dirty="0" err="1">
                <a:latin typeface="Calibri"/>
                <a:ea typeface="Calibri"/>
              </a:rPr>
              <a:t>ölçeklenebilir</a:t>
            </a:r>
            <a:r>
              <a:rPr lang="en-US" dirty="0">
                <a:latin typeface="Calibri"/>
                <a:ea typeface="Calibri"/>
              </a:rPr>
              <a:t> </a:t>
            </a:r>
            <a:r>
              <a:rPr lang="en-US" dirty="0" err="1">
                <a:latin typeface="Calibri"/>
                <a:ea typeface="Calibri"/>
              </a:rPr>
              <a:t>üretimini</a:t>
            </a:r>
            <a:r>
              <a:rPr lang="en-US" dirty="0">
                <a:latin typeface="Calibri"/>
                <a:ea typeface="Calibri"/>
              </a:rPr>
              <a:t> </a:t>
            </a:r>
            <a:r>
              <a:rPr lang="en-US" dirty="0" err="1">
                <a:latin typeface="Calibri"/>
                <a:ea typeface="Calibri"/>
              </a:rPr>
              <a:t>kolaylaştırmıştır</a:t>
            </a:r>
            <a:endParaRPr lang="en-US" dirty="0">
              <a:latin typeface="Calibri"/>
              <a:ea typeface="Calibri"/>
            </a:endParaRPr>
          </a:p>
          <a:p>
            <a:pPr algn="l">
              <a:lnSpc>
                <a:spcPct val="100000"/>
              </a:lnSpc>
              <a:spcBef>
                <a:spcPts val="0"/>
              </a:spcBef>
              <a:spcAft>
                <a:spcPts val="600"/>
              </a:spcAft>
            </a:pPr>
            <a:r>
              <a:rPr lang="en-US" dirty="0" err="1">
                <a:latin typeface="Calibri"/>
                <a:ea typeface="Calibri"/>
              </a:rPr>
              <a:t>Rekombinant</a:t>
            </a:r>
            <a:r>
              <a:rPr lang="en-US" dirty="0">
                <a:latin typeface="Calibri"/>
                <a:ea typeface="Calibri"/>
              </a:rPr>
              <a:t> </a:t>
            </a:r>
            <a:r>
              <a:rPr lang="en-US" dirty="0" err="1">
                <a:latin typeface="Calibri"/>
                <a:ea typeface="Calibri"/>
              </a:rPr>
              <a:t>proteinlerin</a:t>
            </a:r>
            <a:r>
              <a:rPr lang="en-US" dirty="0">
                <a:latin typeface="Calibri"/>
                <a:ea typeface="Calibri"/>
              </a:rPr>
              <a:t> </a:t>
            </a:r>
            <a:r>
              <a:rPr lang="en-US" dirty="0" err="1">
                <a:latin typeface="Calibri"/>
                <a:ea typeface="Calibri"/>
              </a:rPr>
              <a:t>karakterizasyonu</a:t>
            </a:r>
            <a:r>
              <a:rPr lang="en-US" dirty="0">
                <a:latin typeface="Calibri"/>
                <a:ea typeface="Calibri"/>
              </a:rPr>
              <a:t>, </a:t>
            </a:r>
            <a:r>
              <a:rPr lang="en-US" dirty="0" err="1">
                <a:latin typeface="Calibri"/>
                <a:ea typeface="Calibri"/>
              </a:rPr>
              <a:t>işlevselliklerini</a:t>
            </a:r>
            <a:r>
              <a:rPr lang="en-US" dirty="0">
                <a:latin typeface="Calibri"/>
                <a:ea typeface="Calibri"/>
              </a:rPr>
              <a:t>, </a:t>
            </a:r>
            <a:r>
              <a:rPr lang="en-US" dirty="0" err="1">
                <a:latin typeface="Calibri"/>
                <a:ea typeface="Calibri"/>
              </a:rPr>
              <a:t>stabilitelerini</a:t>
            </a:r>
            <a:r>
              <a:rPr lang="en-US" dirty="0">
                <a:latin typeface="Calibri"/>
                <a:ea typeface="Calibri"/>
              </a:rPr>
              <a:t> ve </a:t>
            </a:r>
            <a:r>
              <a:rPr lang="en-US" dirty="0" err="1">
                <a:latin typeface="Calibri"/>
                <a:ea typeface="Calibri"/>
              </a:rPr>
              <a:t>güvenliklerini</a:t>
            </a:r>
            <a:r>
              <a:rPr lang="en-US" dirty="0">
                <a:latin typeface="Calibri"/>
                <a:ea typeface="Calibri"/>
              </a:rPr>
              <a:t> </a:t>
            </a:r>
            <a:r>
              <a:rPr lang="en-US" dirty="0" err="1">
                <a:latin typeface="Calibri"/>
                <a:ea typeface="Calibri"/>
              </a:rPr>
              <a:t>sağlamak</a:t>
            </a:r>
            <a:r>
              <a:rPr lang="en-US" dirty="0">
                <a:latin typeface="Calibri"/>
                <a:ea typeface="Calibri"/>
              </a:rPr>
              <a:t> </a:t>
            </a:r>
            <a:r>
              <a:rPr lang="en-US" dirty="0" err="1">
                <a:latin typeface="Calibri"/>
                <a:ea typeface="Calibri"/>
              </a:rPr>
              <a:t>için</a:t>
            </a:r>
            <a:r>
              <a:rPr lang="en-US" dirty="0">
                <a:latin typeface="Calibri"/>
                <a:ea typeface="Calibri"/>
              </a:rPr>
              <a:t> </a:t>
            </a:r>
            <a:r>
              <a:rPr lang="en-US" dirty="0" err="1">
                <a:latin typeface="Calibri"/>
                <a:ea typeface="Calibri"/>
              </a:rPr>
              <a:t>çok</a:t>
            </a:r>
            <a:r>
              <a:rPr lang="en-US" dirty="0">
                <a:latin typeface="Calibri"/>
                <a:ea typeface="Calibri"/>
              </a:rPr>
              <a:t> </a:t>
            </a:r>
            <a:r>
              <a:rPr lang="en-US" dirty="0" err="1">
                <a:latin typeface="Calibri"/>
                <a:ea typeface="Calibri"/>
              </a:rPr>
              <a:t>önemlidir</a:t>
            </a:r>
            <a:endParaRPr lang="en-US" dirty="0">
              <a:latin typeface="Calibri"/>
              <a:ea typeface="Calibri"/>
            </a:endParaRPr>
          </a:p>
          <a:p>
            <a:pPr marL="0" lvl="0" indent="0" algn="l" rtl="0">
              <a:spcBef>
                <a:spcPts val="0"/>
              </a:spcBef>
              <a:spcAft>
                <a:spcPts val="0"/>
              </a:spcAft>
              <a:buNone/>
            </a:pPr>
            <a:endParaRPr dirty="0"/>
          </a:p>
        </p:txBody>
      </p:sp>
      <p:sp>
        <p:nvSpPr>
          <p:cNvPr id="1048850" name="Google Shape;37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1048849" name="Google Shape;37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en-US" dirty="0" err="1">
                <a:latin typeface="Calibri"/>
                <a:ea typeface="Calibri"/>
              </a:rPr>
              <a:t>Kromatografi</a:t>
            </a:r>
            <a:r>
              <a:rPr lang="en-US" dirty="0">
                <a:latin typeface="Calibri"/>
                <a:ea typeface="Calibri"/>
              </a:rPr>
              <a:t>, </a:t>
            </a:r>
            <a:r>
              <a:rPr lang="en-US" dirty="0" err="1">
                <a:latin typeface="Calibri"/>
                <a:ea typeface="Calibri"/>
              </a:rPr>
              <a:t>kütle</a:t>
            </a:r>
            <a:r>
              <a:rPr lang="en-US" dirty="0">
                <a:latin typeface="Calibri"/>
                <a:ea typeface="Calibri"/>
              </a:rPr>
              <a:t> </a:t>
            </a:r>
            <a:r>
              <a:rPr lang="en-US" dirty="0" err="1">
                <a:latin typeface="Calibri"/>
                <a:ea typeface="Calibri"/>
              </a:rPr>
              <a:t>spektrometrisi</a:t>
            </a:r>
            <a:r>
              <a:rPr lang="en-US" dirty="0">
                <a:latin typeface="Calibri"/>
                <a:ea typeface="Calibri"/>
              </a:rPr>
              <a:t> ve </a:t>
            </a:r>
            <a:r>
              <a:rPr lang="en-US" dirty="0" err="1">
                <a:latin typeface="Calibri"/>
                <a:ea typeface="Calibri"/>
              </a:rPr>
              <a:t>biyofiziksel</a:t>
            </a:r>
            <a:r>
              <a:rPr lang="en-US" dirty="0">
                <a:latin typeface="Calibri"/>
                <a:ea typeface="Calibri"/>
              </a:rPr>
              <a:t> </a:t>
            </a:r>
            <a:r>
              <a:rPr lang="en-US" dirty="0" err="1">
                <a:latin typeface="Calibri"/>
                <a:ea typeface="Calibri"/>
              </a:rPr>
              <a:t>testler</a:t>
            </a:r>
            <a:r>
              <a:rPr lang="en-US" dirty="0">
                <a:latin typeface="Calibri"/>
                <a:ea typeface="Calibri"/>
              </a:rPr>
              <a:t> </a:t>
            </a:r>
            <a:r>
              <a:rPr lang="en-US" dirty="0" err="1">
                <a:latin typeface="Calibri"/>
                <a:ea typeface="Calibri"/>
              </a:rPr>
              <a:t>gibi</a:t>
            </a:r>
            <a:r>
              <a:rPr lang="en-US" dirty="0">
                <a:latin typeface="Calibri"/>
                <a:ea typeface="Calibri"/>
              </a:rPr>
              <a:t> </a:t>
            </a:r>
            <a:r>
              <a:rPr lang="en-US" dirty="0" err="1">
                <a:latin typeface="Calibri"/>
                <a:ea typeface="Calibri"/>
              </a:rPr>
              <a:t>analitik</a:t>
            </a:r>
            <a:r>
              <a:rPr lang="en-US" dirty="0">
                <a:latin typeface="Calibri"/>
                <a:ea typeface="Calibri"/>
              </a:rPr>
              <a:t> </a:t>
            </a:r>
            <a:r>
              <a:rPr lang="en-US" dirty="0" err="1">
                <a:latin typeface="Calibri"/>
                <a:ea typeface="Calibri"/>
              </a:rPr>
              <a:t>araçların</a:t>
            </a:r>
            <a:r>
              <a:rPr lang="en-US" dirty="0">
                <a:latin typeface="Calibri"/>
                <a:ea typeface="Calibri"/>
              </a:rPr>
              <a:t> </a:t>
            </a:r>
            <a:r>
              <a:rPr lang="en-US" dirty="0" err="1">
                <a:latin typeface="Calibri"/>
                <a:ea typeface="Calibri"/>
              </a:rPr>
              <a:t>kullanılması</a:t>
            </a:r>
            <a:r>
              <a:rPr lang="en-US" dirty="0">
                <a:latin typeface="Calibri"/>
                <a:ea typeface="Calibri"/>
              </a:rPr>
              <a:t>, </a:t>
            </a:r>
            <a:r>
              <a:rPr lang="en-US" dirty="0" err="1">
                <a:latin typeface="Calibri"/>
                <a:ea typeface="Calibri"/>
              </a:rPr>
              <a:t>rekombinant</a:t>
            </a:r>
            <a:r>
              <a:rPr lang="en-US" dirty="0">
                <a:latin typeface="Calibri"/>
                <a:ea typeface="Calibri"/>
              </a:rPr>
              <a:t> protein </a:t>
            </a:r>
            <a:r>
              <a:rPr lang="en-US" dirty="0" err="1">
                <a:latin typeface="Calibri"/>
                <a:ea typeface="Calibri"/>
              </a:rPr>
              <a:t>özelliklerinin</a:t>
            </a:r>
            <a:r>
              <a:rPr lang="en-US" dirty="0">
                <a:latin typeface="Calibri"/>
                <a:ea typeface="Calibri"/>
              </a:rPr>
              <a:t> </a:t>
            </a:r>
            <a:r>
              <a:rPr lang="en-US" dirty="0" err="1">
                <a:latin typeface="Calibri"/>
                <a:ea typeface="Calibri"/>
              </a:rPr>
              <a:t>kapsamlı</a:t>
            </a:r>
            <a:r>
              <a:rPr lang="en-US" dirty="0">
                <a:latin typeface="Calibri"/>
                <a:ea typeface="Calibri"/>
              </a:rPr>
              <a:t> </a:t>
            </a:r>
            <a:r>
              <a:rPr lang="en-US" dirty="0" err="1">
                <a:latin typeface="Calibri"/>
                <a:ea typeface="Calibri"/>
              </a:rPr>
              <a:t>bir</a:t>
            </a:r>
            <a:r>
              <a:rPr lang="en-US" dirty="0">
                <a:latin typeface="Calibri"/>
                <a:ea typeface="Calibri"/>
              </a:rPr>
              <a:t> </a:t>
            </a:r>
            <a:r>
              <a:rPr lang="en-US" dirty="0" err="1">
                <a:latin typeface="Calibri"/>
                <a:ea typeface="Calibri"/>
              </a:rPr>
              <a:t>şekilde</a:t>
            </a:r>
            <a:r>
              <a:rPr lang="en-US" dirty="0">
                <a:latin typeface="Calibri"/>
                <a:ea typeface="Calibri"/>
              </a:rPr>
              <a:t> </a:t>
            </a:r>
            <a:r>
              <a:rPr lang="en-US" dirty="0" err="1">
                <a:latin typeface="Calibri"/>
                <a:ea typeface="Calibri"/>
              </a:rPr>
              <a:t>değerlendirilmesini</a:t>
            </a:r>
            <a:r>
              <a:rPr lang="en-US" dirty="0">
                <a:latin typeface="Calibri"/>
                <a:ea typeface="Calibri"/>
              </a:rPr>
              <a:t> </a:t>
            </a:r>
            <a:r>
              <a:rPr lang="en-US" dirty="0" err="1">
                <a:latin typeface="Calibri"/>
                <a:ea typeface="Calibri"/>
              </a:rPr>
              <a:t>sağlar</a:t>
            </a:r>
            <a:r>
              <a:rPr lang="en-US" dirty="0">
                <a:latin typeface="Calibri"/>
                <a:ea typeface="Calibri"/>
              </a:rPr>
              <a:t>.</a:t>
            </a:r>
          </a:p>
          <a:p>
            <a:pPr algn="l"/>
            <a:r>
              <a:rPr lang="en-US" dirty="0" err="1">
                <a:latin typeface="Calibri"/>
                <a:ea typeface="Calibri"/>
              </a:rPr>
              <a:t>Başarılı</a:t>
            </a:r>
            <a:r>
              <a:rPr lang="en-US" dirty="0">
                <a:latin typeface="Calibri"/>
                <a:ea typeface="Calibri"/>
              </a:rPr>
              <a:t> </a:t>
            </a:r>
            <a:r>
              <a:rPr lang="en-US" dirty="0" err="1">
                <a:latin typeface="Calibri"/>
                <a:ea typeface="Calibri"/>
              </a:rPr>
              <a:t>rekombinant</a:t>
            </a:r>
            <a:r>
              <a:rPr lang="en-US" dirty="0">
                <a:latin typeface="Calibri"/>
                <a:ea typeface="Calibri"/>
              </a:rPr>
              <a:t> protein </a:t>
            </a:r>
            <a:r>
              <a:rPr lang="en-US" dirty="0" err="1">
                <a:latin typeface="Calibri"/>
                <a:ea typeface="Calibri"/>
              </a:rPr>
              <a:t>üretimi</a:t>
            </a:r>
            <a:r>
              <a:rPr lang="en-US" dirty="0">
                <a:latin typeface="Calibri"/>
                <a:ea typeface="Calibri"/>
              </a:rPr>
              <a:t> ve </a:t>
            </a:r>
            <a:r>
              <a:rPr lang="en-US" dirty="0" err="1">
                <a:latin typeface="Calibri"/>
                <a:ea typeface="Calibri"/>
              </a:rPr>
              <a:t>karakterizasyonu</a:t>
            </a:r>
            <a:r>
              <a:rPr lang="en-US" dirty="0">
                <a:latin typeface="Calibri"/>
                <a:ea typeface="Calibri"/>
              </a:rPr>
              <a:t>, </a:t>
            </a:r>
            <a:r>
              <a:rPr lang="en-US" dirty="0" err="1">
                <a:latin typeface="Calibri"/>
                <a:ea typeface="Calibri"/>
              </a:rPr>
              <a:t>ilaç</a:t>
            </a:r>
            <a:r>
              <a:rPr lang="en-US" dirty="0">
                <a:latin typeface="Calibri"/>
                <a:ea typeface="Calibri"/>
              </a:rPr>
              <a:t> </a:t>
            </a:r>
            <a:r>
              <a:rPr lang="en-US" dirty="0" err="1">
                <a:latin typeface="Calibri"/>
                <a:ea typeface="Calibri"/>
              </a:rPr>
              <a:t>geliştirme</a:t>
            </a:r>
            <a:r>
              <a:rPr lang="en-US" dirty="0">
                <a:latin typeface="Calibri"/>
                <a:ea typeface="Calibri"/>
              </a:rPr>
              <a:t>, </a:t>
            </a:r>
            <a:r>
              <a:rPr lang="en-US" dirty="0" err="1">
                <a:latin typeface="Calibri"/>
                <a:ea typeface="Calibri"/>
              </a:rPr>
              <a:t>biyofarmasötikler</a:t>
            </a:r>
            <a:r>
              <a:rPr lang="en-US" dirty="0">
                <a:latin typeface="Calibri"/>
                <a:ea typeface="Calibri"/>
              </a:rPr>
              <a:t>, </a:t>
            </a:r>
            <a:r>
              <a:rPr lang="en-US" dirty="0" err="1">
                <a:latin typeface="Calibri"/>
                <a:ea typeface="Calibri"/>
              </a:rPr>
              <a:t>endüstriyel</a:t>
            </a:r>
            <a:r>
              <a:rPr lang="en-US" dirty="0">
                <a:latin typeface="Calibri"/>
                <a:ea typeface="Calibri"/>
              </a:rPr>
              <a:t> </a:t>
            </a:r>
            <a:r>
              <a:rPr lang="en-US" dirty="0" err="1">
                <a:latin typeface="Calibri"/>
                <a:ea typeface="Calibri"/>
              </a:rPr>
              <a:t>enzimler</a:t>
            </a:r>
            <a:r>
              <a:rPr lang="en-US" dirty="0">
                <a:latin typeface="Calibri"/>
                <a:ea typeface="Calibri"/>
              </a:rPr>
              <a:t> ve </a:t>
            </a:r>
            <a:r>
              <a:rPr lang="en-US" dirty="0" err="1">
                <a:latin typeface="Calibri"/>
                <a:ea typeface="Calibri"/>
              </a:rPr>
              <a:t>teşhis</a:t>
            </a:r>
            <a:r>
              <a:rPr lang="en-US" dirty="0">
                <a:latin typeface="Calibri"/>
                <a:ea typeface="Calibri"/>
              </a:rPr>
              <a:t> </a:t>
            </a:r>
            <a:r>
              <a:rPr lang="en-US" dirty="0" err="1">
                <a:latin typeface="Calibri"/>
                <a:ea typeface="Calibri"/>
              </a:rPr>
              <a:t>alanlarında</a:t>
            </a:r>
            <a:r>
              <a:rPr lang="en-US" dirty="0">
                <a:latin typeface="Calibri"/>
                <a:ea typeface="Calibri"/>
              </a:rPr>
              <a:t> </a:t>
            </a:r>
            <a:r>
              <a:rPr lang="en-US" dirty="0" err="1">
                <a:latin typeface="Calibri"/>
                <a:ea typeface="Calibri"/>
              </a:rPr>
              <a:t>inovasyonu</a:t>
            </a:r>
            <a:r>
              <a:rPr lang="en-US" dirty="0">
                <a:latin typeface="Calibri"/>
                <a:ea typeface="Calibri"/>
              </a:rPr>
              <a:t> </a:t>
            </a:r>
            <a:r>
              <a:rPr lang="en-US" dirty="0" err="1">
                <a:latin typeface="Calibri"/>
                <a:ea typeface="Calibri"/>
              </a:rPr>
              <a:t>teşvik</a:t>
            </a:r>
            <a:r>
              <a:rPr lang="en-US" dirty="0">
                <a:latin typeface="Calibri"/>
                <a:ea typeface="Calibri"/>
              </a:rPr>
              <a:t> </a:t>
            </a:r>
            <a:r>
              <a:rPr lang="en-US" dirty="0" err="1">
                <a:latin typeface="Calibri"/>
                <a:ea typeface="Calibri"/>
              </a:rPr>
              <a:t>etmekte</a:t>
            </a:r>
            <a:r>
              <a:rPr lang="en-US" dirty="0">
                <a:latin typeface="Calibri"/>
                <a:ea typeface="Calibri"/>
              </a:rPr>
              <a:t> ve </a:t>
            </a:r>
            <a:r>
              <a:rPr lang="en-US" dirty="0" err="1">
                <a:latin typeface="Calibri"/>
                <a:ea typeface="Calibri"/>
              </a:rPr>
              <a:t>nihayetinde</a:t>
            </a:r>
            <a:r>
              <a:rPr lang="en-US" dirty="0">
                <a:latin typeface="Calibri"/>
                <a:ea typeface="Calibri"/>
              </a:rPr>
              <a:t> </a:t>
            </a:r>
            <a:r>
              <a:rPr lang="en-US" dirty="0" err="1">
                <a:latin typeface="Calibri"/>
                <a:ea typeface="Calibri"/>
              </a:rPr>
              <a:t>gelişmiş</a:t>
            </a:r>
            <a:r>
              <a:rPr lang="en-US" dirty="0">
                <a:latin typeface="Calibri"/>
                <a:ea typeface="Calibri"/>
              </a:rPr>
              <a:t> </a:t>
            </a:r>
            <a:r>
              <a:rPr lang="en-US" dirty="0" err="1">
                <a:latin typeface="Calibri"/>
                <a:ea typeface="Calibri"/>
              </a:rPr>
              <a:t>sağlık</a:t>
            </a:r>
            <a:r>
              <a:rPr lang="en-US" dirty="0">
                <a:latin typeface="Calibri"/>
                <a:ea typeface="Calibri"/>
              </a:rPr>
              <a:t> </a:t>
            </a:r>
            <a:r>
              <a:rPr lang="en-US" dirty="0" err="1">
                <a:latin typeface="Calibri"/>
                <a:ea typeface="Calibri"/>
              </a:rPr>
              <a:t>hizmetleri</a:t>
            </a:r>
            <a:r>
              <a:rPr lang="en-US" dirty="0">
                <a:latin typeface="Calibri"/>
                <a:ea typeface="Calibri"/>
              </a:rPr>
              <a:t> ve </a:t>
            </a:r>
            <a:r>
              <a:rPr lang="en-US" dirty="0" err="1">
                <a:latin typeface="Calibri"/>
                <a:ea typeface="Calibri"/>
              </a:rPr>
              <a:t>teknolojik</a:t>
            </a:r>
            <a:r>
              <a:rPr lang="en-US" dirty="0">
                <a:latin typeface="Calibri"/>
                <a:ea typeface="Calibri"/>
              </a:rPr>
              <a:t> </a:t>
            </a:r>
            <a:r>
              <a:rPr lang="en-US" dirty="0" err="1">
                <a:latin typeface="Calibri"/>
                <a:ea typeface="Calibri"/>
              </a:rPr>
              <a:t>ilerlemeler</a:t>
            </a:r>
            <a:r>
              <a:rPr lang="en-US" dirty="0">
                <a:latin typeface="Calibri"/>
                <a:ea typeface="Calibri"/>
              </a:rPr>
              <a:t> </a:t>
            </a:r>
            <a:r>
              <a:rPr lang="en-US" dirty="0" err="1">
                <a:latin typeface="Calibri"/>
                <a:ea typeface="Calibri"/>
              </a:rPr>
              <a:t>yoluyla</a:t>
            </a:r>
            <a:r>
              <a:rPr lang="en-US" dirty="0">
                <a:latin typeface="Calibri"/>
                <a:ea typeface="Calibri"/>
              </a:rPr>
              <a:t> </a:t>
            </a:r>
            <a:r>
              <a:rPr lang="en-US" dirty="0" err="1">
                <a:latin typeface="Calibri"/>
                <a:ea typeface="Calibri"/>
              </a:rPr>
              <a:t>topluma</a:t>
            </a:r>
            <a:r>
              <a:rPr lang="en-US" dirty="0">
                <a:latin typeface="Calibri"/>
                <a:ea typeface="Calibri"/>
              </a:rPr>
              <a:t> </a:t>
            </a:r>
            <a:r>
              <a:rPr lang="en-US" dirty="0" err="1">
                <a:latin typeface="Calibri"/>
                <a:ea typeface="Calibri"/>
              </a:rPr>
              <a:t>fayda</a:t>
            </a:r>
            <a:r>
              <a:rPr lang="en-US" dirty="0">
                <a:latin typeface="Calibri"/>
                <a:ea typeface="Calibri"/>
              </a:rPr>
              <a:t> </a:t>
            </a:r>
            <a:r>
              <a:rPr lang="en-US" dirty="0" err="1">
                <a:latin typeface="Calibri"/>
                <a:ea typeface="Calibri"/>
              </a:rPr>
              <a:t>sağlamaktadır</a:t>
            </a:r>
            <a:r>
              <a:rPr lang="en-US" dirty="0">
                <a:latin typeface="Calibri"/>
                <a:ea typeface="Calibri"/>
              </a:rPr>
              <a:t>.</a:t>
            </a:r>
          </a:p>
          <a:p>
            <a:pPr marL="0" lvl="0" indent="0" algn="l" rtl="0">
              <a:spcBef>
                <a:spcPts val="0"/>
              </a:spcBef>
              <a:spcAft>
                <a:spcPts val="0"/>
              </a:spcAft>
              <a:buNone/>
            </a:pPr>
            <a:endParaRPr dirty="0"/>
          </a:p>
        </p:txBody>
      </p:sp>
      <p:sp>
        <p:nvSpPr>
          <p:cNvPr id="1048850" name="Google Shape;37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8923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1048930" name="Google Shape;30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8931" name="Google Shape;30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defTabSz="685800"/>
            <a:r>
              <a:rPr lang="tr-TR" sz="1200" dirty="0">
                <a:solidFill>
                  <a:srgbClr val="54565A"/>
                </a:solidFill>
                <a:latin typeface="Roboto" panose="02000000000000000000" pitchFamily="2" charset="0"/>
              </a:rPr>
              <a:t>Evrensel bir gereklilik: Molekülden İlaca Projesi</a:t>
            </a:r>
          </a:p>
          <a:p>
            <a:pPr algn="ctr" defTabSz="685800"/>
            <a:r>
              <a:rPr lang="tr-TR" sz="1200" dirty="0">
                <a:solidFill>
                  <a:srgbClr val="54565A"/>
                </a:solidFill>
                <a:latin typeface="Roboto" panose="02000000000000000000" pitchFamily="2" charset="0"/>
              </a:rPr>
              <a:t> </a:t>
            </a:r>
            <a:r>
              <a:rPr lang="en-US" sz="1200" dirty="0">
                <a:solidFill>
                  <a:srgbClr val="54565A"/>
                </a:solidFill>
                <a:latin typeface="Roboto" panose="02000000000000000000" pitchFamily="2" charset="0"/>
              </a:rPr>
              <a:t>"Erasmus+ </a:t>
            </a:r>
            <a:r>
              <a:rPr lang="en-US" sz="1200" dirty="0" err="1">
                <a:solidFill>
                  <a:srgbClr val="54565A"/>
                </a:solidFill>
                <a:latin typeface="Roboto" panose="02000000000000000000" pitchFamily="2" charset="0"/>
              </a:rPr>
              <a:t>Programı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kapsamında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tarafından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desteklenmektedir</a:t>
            </a:r>
            <a:r>
              <a:rPr lang="en-US" sz="1200" dirty="0">
                <a:solidFill>
                  <a:srgbClr val="54565A"/>
                </a:solidFill>
                <a:latin typeface="Roboto" panose="02000000000000000000" pitchFamily="2" charset="0"/>
              </a:rPr>
              <a:t>. </a:t>
            </a:r>
            <a:endParaRPr lang="tr-TR" sz="1200" dirty="0">
              <a:solidFill>
                <a:srgbClr val="54565A"/>
              </a:solidFill>
              <a:latin typeface="Roboto" panose="02000000000000000000" pitchFamily="2" charset="0"/>
            </a:endParaRPr>
          </a:p>
          <a:p>
            <a:pPr algn="ctr" defTabSz="685800"/>
            <a:r>
              <a:rPr lang="tr-TR" sz="1200" dirty="0">
                <a:solidFill>
                  <a:srgbClr val="54565A"/>
                </a:solidFill>
                <a:latin typeface="Roboto" panose="02000000000000000000" pitchFamily="2" charset="0"/>
              </a:rPr>
              <a:t>Ancak b</a:t>
            </a:r>
            <a:r>
              <a:rPr lang="en-US" sz="1200" dirty="0" err="1">
                <a:solidFill>
                  <a:srgbClr val="54565A"/>
                </a:solidFill>
                <a:latin typeface="Roboto" panose="02000000000000000000" pitchFamily="2" charset="0"/>
              </a:rPr>
              <a:t>urada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yer</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alan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görüşlerden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ve Türkiye </a:t>
            </a:r>
            <a:r>
              <a:rPr lang="en-US" sz="1200" dirty="0" err="1">
                <a:solidFill>
                  <a:srgbClr val="54565A"/>
                </a:solidFill>
                <a:latin typeface="Roboto" panose="02000000000000000000" pitchFamily="2" charset="0"/>
              </a:rPr>
              <a:t>Ulusal</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Ajansı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sorumlu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tutulamaz</a:t>
            </a:r>
            <a:r>
              <a:rPr lang="en-US" sz="1200" dirty="0">
                <a:solidFill>
                  <a:srgbClr val="54565A"/>
                </a:solidFill>
                <a:latin typeface="Roboto" panose="02000000000000000000" pitchFamily="2" charset="0"/>
              </a:rPr>
              <a:t>."</a:t>
            </a:r>
            <a:endParaRPr lang="en-NL" sz="1200" dirty="0">
              <a:solidFill>
                <a:prstClr val="black"/>
              </a:solidFill>
              <a:latin typeface="Aptos" panose="02110004020202020204"/>
            </a:endParaRPr>
          </a:p>
          <a:p>
            <a:pPr marL="0" lvl="0" indent="0" algn="l" rtl="0">
              <a:spcBef>
                <a:spcPts val="0"/>
              </a:spcBef>
              <a:spcAft>
                <a:spcPts val="0"/>
              </a:spcAft>
              <a:buNone/>
            </a:pP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B82B-9948-A364-ABFC-D95659B299C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D30EAD3-077C-D09A-1EFB-A5149A300D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C9DB7D-6330-56CC-193E-7135DA9D2A80}"/>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F25AD5D-EAD5-F393-3E11-2837A5B6C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3A0B4-38A7-4EAD-A00A-CF1E6F9FBC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059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sz="1200" dirty="0">
                <a:solidFill>
                  <a:srgbClr val="54565A"/>
                </a:solidFill>
                <a:latin typeface="Roboto" panose="02000000000000000000" pitchFamily="2" charset="0"/>
              </a:rPr>
              <a:t>Projemize desteklerinden ötürü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na</a:t>
            </a:r>
            <a:r>
              <a:rPr lang="tr-TR" sz="1200" dirty="0">
                <a:solidFill>
                  <a:srgbClr val="54565A"/>
                </a:solidFill>
                <a:latin typeface="Roboto" panose="02000000000000000000" pitchFamily="2" charset="0"/>
              </a:rPr>
              <a:t> ve proje ekibinde yer alarak katkıda bulunan tüm üyelerimize ve proje kapsamındaki etkinliklere katılan herkese teşekkür ederiz.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048622" name="Google Shape;138;g2a1952dd349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623" name="Google Shape;139;g2a1952dd349_1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enzimlerin üretimi </a:t>
            </a:r>
            <a:r>
              <a:rPr lang="tr-TR" dirty="0" err="1">
                <a:solidFill>
                  <a:srgbClr val="374151"/>
                </a:solidFill>
                <a:latin typeface="Roboto"/>
                <a:ea typeface="Roboto"/>
                <a:cs typeface="Roboto"/>
                <a:sym typeface="Roboto"/>
              </a:rPr>
              <a:t>biyoteknoloji</a:t>
            </a:r>
            <a:r>
              <a:rPr lang="tr-TR" dirty="0">
                <a:solidFill>
                  <a:srgbClr val="374151"/>
                </a:solidFill>
                <a:latin typeface="Roboto"/>
                <a:ea typeface="Roboto"/>
                <a:cs typeface="Roboto"/>
                <a:sym typeface="Roboto"/>
              </a:rPr>
              <a:t>, tıp ve sanayi gibi çeşitli alanlarda büyük önem taşımaktadır.</a:t>
            </a:r>
          </a:p>
          <a:p>
            <a:pPr marL="0" lvl="0" indent="0" algn="l" rtl="0">
              <a:lnSpc>
                <a:spcPct val="115000"/>
              </a:lnSpc>
              <a:spcBef>
                <a:spcPts val="0"/>
              </a:spcBef>
              <a:spcAft>
                <a:spcPts val="0"/>
              </a:spcAft>
              <a:buClr>
                <a:schemeClr val="dk1"/>
              </a:buClr>
              <a:buSzPts val="1100"/>
              <a:buFont typeface="Arial"/>
              <a:buNone/>
            </a:pPr>
            <a:r>
              <a:rPr lang="tr-TR" b="1" dirty="0">
                <a:solidFill>
                  <a:srgbClr val="374151"/>
                </a:solidFill>
                <a:latin typeface="Arial"/>
                <a:ea typeface="Arial"/>
                <a:cs typeface="Arial"/>
                <a:sym typeface="Arial"/>
              </a:rPr>
              <a:t>Stabilite</a:t>
            </a:r>
            <a:r>
              <a:rPr lang="tr-TR" dirty="0">
                <a:solidFill>
                  <a:srgbClr val="374151"/>
                </a:solidFill>
                <a:latin typeface="Arial"/>
                <a:ea typeface="Arial"/>
                <a:cs typeface="Arial"/>
                <a:sym typeface="Arial"/>
              </a:rPr>
              <a:t>: </a:t>
            </a:r>
            <a:r>
              <a:rPr lang="tr-TR" dirty="0" err="1">
                <a:solidFill>
                  <a:srgbClr val="374151"/>
                </a:solidFill>
                <a:latin typeface="Arial"/>
                <a:ea typeface="Arial"/>
                <a:cs typeface="Arial"/>
                <a:sym typeface="Arial"/>
              </a:rPr>
              <a:t>Rekombinant</a:t>
            </a:r>
            <a:r>
              <a:rPr lang="tr-TR" dirty="0">
                <a:solidFill>
                  <a:srgbClr val="374151"/>
                </a:solidFill>
                <a:latin typeface="Arial"/>
                <a:ea typeface="Arial"/>
                <a:cs typeface="Arial"/>
                <a:sym typeface="Arial"/>
              </a:rPr>
              <a:t> enzimler, geliştirilmiş stabilite ve daha uzun raf ömrü için tasarlanabilir ve çeşitli uygulamalarda sık sık enzim değişimine olan ihtiyaç azaltılabilir.</a:t>
            </a:r>
          </a:p>
          <a:p>
            <a:pPr marL="0" lvl="0" indent="0" algn="l" rtl="0">
              <a:lnSpc>
                <a:spcPct val="115000"/>
              </a:lnSpc>
              <a:spcBef>
                <a:spcPts val="0"/>
              </a:spcBef>
              <a:spcAft>
                <a:spcPts val="0"/>
              </a:spcAft>
              <a:buClr>
                <a:schemeClr val="dk1"/>
              </a:buClr>
              <a:buSzPts val="1100"/>
              <a:buFont typeface="Arial"/>
              <a:buNone/>
            </a:pPr>
            <a:r>
              <a:rPr lang="tr-TR" b="1" dirty="0" err="1">
                <a:solidFill>
                  <a:srgbClr val="374151"/>
                </a:solidFill>
                <a:latin typeface="Arial"/>
                <a:ea typeface="Arial"/>
                <a:cs typeface="Arial"/>
                <a:sym typeface="Arial"/>
              </a:rPr>
              <a:t>Biyoremediasyon</a:t>
            </a:r>
            <a:r>
              <a:rPr lang="tr-TR" dirty="0">
                <a:solidFill>
                  <a:srgbClr val="374151"/>
                </a:solidFill>
                <a:latin typeface="Arial"/>
                <a:ea typeface="Arial"/>
                <a:cs typeface="Arial"/>
                <a:sym typeface="Arial"/>
              </a:rPr>
              <a:t>: </a:t>
            </a:r>
            <a:r>
              <a:rPr lang="tr-TR" dirty="0" err="1">
                <a:solidFill>
                  <a:srgbClr val="374151"/>
                </a:solidFill>
                <a:latin typeface="Arial"/>
                <a:ea typeface="Arial"/>
                <a:cs typeface="Arial"/>
                <a:sym typeface="Arial"/>
              </a:rPr>
              <a:t>Rekombinant</a:t>
            </a:r>
            <a:r>
              <a:rPr lang="tr-TR" dirty="0">
                <a:solidFill>
                  <a:srgbClr val="374151"/>
                </a:solidFill>
                <a:latin typeface="Arial"/>
                <a:ea typeface="Arial"/>
                <a:cs typeface="Arial"/>
                <a:sym typeface="Arial"/>
              </a:rPr>
              <a:t> enzimler çevresel biyolojik iyileştirmede çok önemli bir rol oynar. Kirli ortamların temizlenmesine katkıda bulunarak kontaminasyonları parçalayacak şekilde tasarlanabilirler.</a:t>
            </a:r>
          </a:p>
          <a:p>
            <a:pPr marL="0" lvl="0" indent="0" algn="l" rtl="0">
              <a:lnSpc>
                <a:spcPct val="115000"/>
              </a:lnSpc>
              <a:spcBef>
                <a:spcPts val="0"/>
              </a:spcBef>
              <a:spcAft>
                <a:spcPts val="0"/>
              </a:spcAft>
              <a:buClr>
                <a:schemeClr val="dk1"/>
              </a:buClr>
              <a:buSzPts val="1100"/>
              <a:buFont typeface="Arial"/>
              <a:buNone/>
            </a:pPr>
            <a:r>
              <a:rPr lang="tr-TR" b="1" dirty="0">
                <a:solidFill>
                  <a:srgbClr val="374151"/>
                </a:solidFill>
                <a:latin typeface="Arial"/>
                <a:ea typeface="Arial"/>
                <a:cs typeface="Arial"/>
                <a:sym typeface="Arial"/>
              </a:rPr>
              <a:t>İlaçlar</a:t>
            </a:r>
            <a:r>
              <a:rPr lang="tr-TR" dirty="0">
                <a:solidFill>
                  <a:srgbClr val="374151"/>
                </a:solidFill>
                <a:latin typeface="Arial"/>
                <a:ea typeface="Arial"/>
                <a:cs typeface="Arial"/>
                <a:sym typeface="Arial"/>
              </a:rPr>
              <a:t>: İlaç endüstrisinde çeşitli hastalıkların tedavisine yönelik insülin ve pıhtılaşma faktörleri gibi terapötik proteinlerin üretiminde </a:t>
            </a:r>
            <a:r>
              <a:rPr lang="tr-TR" dirty="0" err="1">
                <a:solidFill>
                  <a:srgbClr val="374151"/>
                </a:solidFill>
                <a:latin typeface="Arial"/>
                <a:ea typeface="Arial"/>
                <a:cs typeface="Arial"/>
                <a:sym typeface="Arial"/>
              </a:rPr>
              <a:t>rekombinant</a:t>
            </a:r>
            <a:r>
              <a:rPr lang="tr-TR" dirty="0">
                <a:solidFill>
                  <a:srgbClr val="374151"/>
                </a:solidFill>
                <a:latin typeface="Arial"/>
                <a:ea typeface="Arial"/>
                <a:cs typeface="Arial"/>
                <a:sym typeface="Arial"/>
              </a:rPr>
              <a:t> enzimler kullanılmaktadır.</a:t>
            </a:r>
          </a:p>
          <a:p>
            <a:pPr marL="0" lvl="0" indent="0" algn="l" rtl="0">
              <a:lnSpc>
                <a:spcPct val="115000"/>
              </a:lnSpc>
              <a:spcBef>
                <a:spcPts val="0"/>
              </a:spcBef>
              <a:spcAft>
                <a:spcPts val="0"/>
              </a:spcAft>
              <a:buClr>
                <a:schemeClr val="dk1"/>
              </a:buClr>
              <a:buSzPts val="1100"/>
              <a:buFont typeface="Arial"/>
              <a:buNone/>
            </a:pPr>
            <a:r>
              <a:rPr lang="tr-TR" b="1" dirty="0">
                <a:latin typeface="Arial"/>
                <a:ea typeface="Arial"/>
                <a:cs typeface="Arial"/>
                <a:sym typeface="Arial"/>
              </a:rPr>
              <a:t>Tanı testleri</a:t>
            </a:r>
            <a:r>
              <a:rPr lang="tr-TR" dirty="0">
                <a:solidFill>
                  <a:srgbClr val="374151"/>
                </a:solidFill>
                <a:latin typeface="Arial"/>
                <a:ea typeface="Arial"/>
                <a:cs typeface="Arial"/>
                <a:sym typeface="Arial"/>
              </a:rPr>
              <a:t>: Tanı testlerinde </a:t>
            </a:r>
            <a:r>
              <a:rPr lang="tr-TR" dirty="0" err="1">
                <a:solidFill>
                  <a:srgbClr val="374151"/>
                </a:solidFill>
                <a:latin typeface="Arial"/>
                <a:ea typeface="Arial"/>
                <a:cs typeface="Arial"/>
                <a:sym typeface="Arial"/>
              </a:rPr>
              <a:t>rekombinant</a:t>
            </a:r>
            <a:r>
              <a:rPr lang="tr-TR" dirty="0">
                <a:solidFill>
                  <a:srgbClr val="374151"/>
                </a:solidFill>
                <a:latin typeface="Arial"/>
                <a:ea typeface="Arial"/>
                <a:cs typeface="Arial"/>
                <a:sym typeface="Arial"/>
              </a:rPr>
              <a:t> teknolojiyle üretilen enzimler kullanılıyor. Örneğin DNA </a:t>
            </a:r>
            <a:r>
              <a:rPr lang="tr-TR" dirty="0" err="1">
                <a:solidFill>
                  <a:srgbClr val="374151"/>
                </a:solidFill>
                <a:latin typeface="Arial"/>
                <a:ea typeface="Arial"/>
                <a:cs typeface="Arial"/>
                <a:sym typeface="Arial"/>
              </a:rPr>
              <a:t>polimerazları</a:t>
            </a:r>
            <a:r>
              <a:rPr lang="tr-TR" dirty="0">
                <a:solidFill>
                  <a:srgbClr val="374151"/>
                </a:solidFill>
                <a:latin typeface="Arial"/>
                <a:ea typeface="Arial"/>
                <a:cs typeface="Arial"/>
                <a:sym typeface="Arial"/>
              </a:rPr>
              <a:t>, genetik testler için </a:t>
            </a:r>
            <a:r>
              <a:rPr lang="tr-TR" dirty="0" err="1">
                <a:solidFill>
                  <a:srgbClr val="374151"/>
                </a:solidFill>
                <a:latin typeface="Arial"/>
                <a:ea typeface="Arial"/>
                <a:cs typeface="Arial"/>
                <a:sym typeface="Arial"/>
              </a:rPr>
              <a:t>polimeraz</a:t>
            </a:r>
            <a:r>
              <a:rPr lang="tr-TR" dirty="0">
                <a:solidFill>
                  <a:srgbClr val="374151"/>
                </a:solidFill>
                <a:latin typeface="Arial"/>
                <a:ea typeface="Arial"/>
                <a:cs typeface="Arial"/>
                <a:sym typeface="Arial"/>
              </a:rPr>
              <a:t> zincir reaksiyonu (PCR) analizlerinde kullanılır.</a:t>
            </a:r>
          </a:p>
          <a:p>
            <a:pPr marL="0" lvl="0" indent="0" algn="l" rtl="0">
              <a:lnSpc>
                <a:spcPct val="115000"/>
              </a:lnSpc>
              <a:spcBef>
                <a:spcPts val="0"/>
              </a:spcBef>
              <a:spcAft>
                <a:spcPts val="0"/>
              </a:spcAft>
              <a:buClr>
                <a:schemeClr val="dk1"/>
              </a:buClr>
              <a:buSzPts val="1100"/>
              <a:buFont typeface="Arial"/>
              <a:buNone/>
            </a:pPr>
            <a:r>
              <a:rPr lang="tr-TR" b="1" dirty="0">
                <a:solidFill>
                  <a:srgbClr val="374151"/>
                </a:solidFill>
                <a:latin typeface="Arial"/>
                <a:ea typeface="Arial"/>
                <a:cs typeface="Arial"/>
                <a:sym typeface="Arial"/>
              </a:rPr>
              <a:t>Gıda</a:t>
            </a:r>
            <a:r>
              <a:rPr lang="tr-TR" b="1" baseline="0" dirty="0">
                <a:solidFill>
                  <a:srgbClr val="374151"/>
                </a:solidFill>
                <a:latin typeface="Arial"/>
                <a:ea typeface="Arial"/>
                <a:cs typeface="Arial"/>
                <a:sym typeface="Arial"/>
              </a:rPr>
              <a:t> Endüstrisi</a:t>
            </a:r>
            <a:r>
              <a:rPr lang="tr-TR" dirty="0">
                <a:solidFill>
                  <a:srgbClr val="374151"/>
                </a:solidFill>
                <a:latin typeface="Arial"/>
                <a:ea typeface="Arial"/>
                <a:cs typeface="Arial"/>
                <a:sym typeface="Arial"/>
              </a:rPr>
              <a:t>: Enzimler pişirme, bira yapımı ve peynir üretimi gibi gıdayla ilgili çeşitli işlemlerde kullanılır. </a:t>
            </a:r>
            <a:r>
              <a:rPr lang="tr-TR" dirty="0" err="1">
                <a:solidFill>
                  <a:srgbClr val="374151"/>
                </a:solidFill>
                <a:latin typeface="Arial"/>
                <a:ea typeface="Arial"/>
                <a:cs typeface="Arial"/>
                <a:sym typeface="Arial"/>
              </a:rPr>
              <a:t>Rekombinant</a:t>
            </a:r>
            <a:r>
              <a:rPr lang="tr-TR" dirty="0">
                <a:solidFill>
                  <a:srgbClr val="374151"/>
                </a:solidFill>
                <a:latin typeface="Arial"/>
                <a:ea typeface="Arial"/>
                <a:cs typeface="Arial"/>
                <a:sym typeface="Arial"/>
              </a:rPr>
              <a:t> enzimler bu süreçlerde tutarlılık ve kontrol sağlar.</a:t>
            </a:r>
            <a:endParaRPr dirty="0"/>
          </a:p>
        </p:txBody>
      </p:sp>
      <p:sp>
        <p:nvSpPr>
          <p:cNvPr id="1048624" name="Google Shape;140;g2a1952dd349_1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4</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048616" name="Google Shape;131;g2a1952dd349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617" name="Google Shape;132;g2a1952dd349_1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tr-TR" dirty="0">
                <a:solidFill>
                  <a:srgbClr val="343541"/>
                </a:solidFill>
                <a:latin typeface="Roboto"/>
                <a:ea typeface="Roboto"/>
                <a:cs typeface="Roboto"/>
                <a:sym typeface="Roboto"/>
              </a:rPr>
              <a:t>Şimdi </a:t>
            </a:r>
            <a:r>
              <a:rPr lang="tr-TR" dirty="0" err="1">
                <a:solidFill>
                  <a:srgbClr val="343541"/>
                </a:solidFill>
                <a:latin typeface="Roboto"/>
                <a:ea typeface="Roboto"/>
                <a:cs typeface="Roboto"/>
                <a:sym typeface="Roboto"/>
              </a:rPr>
              <a:t>rekombinant</a:t>
            </a:r>
            <a:r>
              <a:rPr lang="tr-TR" dirty="0">
                <a:solidFill>
                  <a:srgbClr val="343541"/>
                </a:solidFill>
                <a:latin typeface="Roboto"/>
                <a:ea typeface="Roboto"/>
                <a:cs typeface="Roboto"/>
                <a:sym typeface="Roboto"/>
              </a:rPr>
              <a:t> protein üretimi alanına doğru bir yolculuğa çıkacağız. Bu karmaşık süreç, istenen özelliklere sahip proteinler oluşturmak için genlerin manipülasyonunu içerir. </a:t>
            </a:r>
            <a:r>
              <a:rPr lang="tr-TR" dirty="0">
                <a:solidFill>
                  <a:srgbClr val="374151"/>
                </a:solidFill>
                <a:latin typeface="Roboto"/>
                <a:ea typeface="Roboto"/>
                <a:cs typeface="Roboto"/>
                <a:sym typeface="Roboto"/>
              </a:rPr>
              <a:t>Klonlama sırasında istenilen genler,</a:t>
            </a:r>
            <a:r>
              <a:rPr lang="tr-TR" baseline="0" dirty="0">
                <a:solidFill>
                  <a:srgbClr val="374151"/>
                </a:solidFill>
                <a:latin typeface="Roboto"/>
                <a:ea typeface="Roboto"/>
                <a:cs typeface="Roboto"/>
                <a:sym typeface="Roboto"/>
              </a:rPr>
              <a:t> bakteriyel DNA’ya tanıtılarak hücreler protein üretimi için verimli hale gelir. Ekspresyon aşamasında, modifiye edilmiş bakteriler hedeflenen proteinleri üretir.</a:t>
            </a:r>
            <a:r>
              <a:rPr lang="tr-TR" dirty="0">
                <a:solidFill>
                  <a:srgbClr val="374151"/>
                </a:solidFill>
                <a:latin typeface="Roboto"/>
                <a:ea typeface="Roboto"/>
                <a:cs typeface="Roboto"/>
                <a:sym typeface="Roboto"/>
              </a:rPr>
              <a:t> Kapsamlı bir saflaştırma sürecinin ardından, </a:t>
            </a:r>
            <a:r>
              <a:rPr lang="tr-TR" dirty="0" err="1">
                <a:solidFill>
                  <a:srgbClr val="374151"/>
                </a:solidFill>
                <a:latin typeface="Roboto"/>
                <a:ea typeface="Roboto"/>
                <a:cs typeface="Roboto"/>
                <a:sym typeface="Roboto"/>
              </a:rPr>
              <a:t>farmasötikten</a:t>
            </a:r>
            <a:r>
              <a:rPr lang="tr-TR" dirty="0">
                <a:solidFill>
                  <a:srgbClr val="374151"/>
                </a:solidFill>
                <a:latin typeface="Roboto"/>
                <a:ea typeface="Roboto"/>
                <a:cs typeface="Roboto"/>
                <a:sym typeface="Roboto"/>
              </a:rPr>
              <a:t> endüstriyel kullanıma kadar geniş bir uygulama yelpazesine hitap eden proteinleri çıkarıyor ve rafine ediyoruz. Bu kolaylaştırılmış yöntem, protein üretimini önemli ölçüde dönüştürerek farklı alanlarda özel çözümler sunmuştur.</a:t>
            </a:r>
            <a:endParaRPr dirty="0">
              <a:solidFill>
                <a:srgbClr val="343541"/>
              </a:solidFill>
              <a:latin typeface="Roboto"/>
              <a:ea typeface="Roboto"/>
              <a:cs typeface="Roboto"/>
              <a:sym typeface="Roboto"/>
            </a:endParaRPr>
          </a:p>
        </p:txBody>
      </p:sp>
      <p:sp>
        <p:nvSpPr>
          <p:cNvPr id="1048618" name="Google Shape;133;g2a1952dd349_1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5</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048627"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628"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a:solidFill>
                  <a:srgbClr val="374151"/>
                </a:solidFill>
                <a:latin typeface="Roboto"/>
                <a:ea typeface="Roboto"/>
                <a:cs typeface="Roboto"/>
                <a:sym typeface="Roboto"/>
              </a:rPr>
              <a:t>Gördüğünüz şematik gösterimde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enzim üretim sürecini özetledik. Her aşamayı ayrıntılı olarak inceleyelim.</a:t>
            </a:r>
          </a:p>
          <a:p>
            <a:pPr marL="0" lvl="0" indent="0" algn="l" rtl="0">
              <a:spcBef>
                <a:spcPts val="0"/>
              </a:spcBef>
              <a:spcAft>
                <a:spcPts val="0"/>
              </a:spcAft>
              <a:buNone/>
            </a:pPr>
            <a:r>
              <a:rPr lang="tr-TR" b="1" dirty="0" err="1">
                <a:solidFill>
                  <a:srgbClr val="374151"/>
                </a:solidFill>
                <a:latin typeface="Roboto"/>
                <a:ea typeface="Roboto"/>
                <a:cs typeface="Roboto"/>
                <a:sym typeface="Roboto"/>
              </a:rPr>
              <a:t>Plazmid</a:t>
            </a:r>
            <a:r>
              <a:rPr lang="tr-TR" b="1" dirty="0">
                <a:solidFill>
                  <a:srgbClr val="374151"/>
                </a:solidFill>
                <a:latin typeface="Roboto"/>
                <a:ea typeface="Roboto"/>
                <a:cs typeface="Roboto"/>
                <a:sym typeface="Roboto"/>
              </a:rPr>
              <a:t> Tasarımı, </a:t>
            </a:r>
            <a:r>
              <a:rPr lang="tr-TR" b="1" dirty="0" err="1">
                <a:solidFill>
                  <a:srgbClr val="374151"/>
                </a:solidFill>
                <a:latin typeface="Roboto"/>
                <a:ea typeface="Roboto"/>
                <a:cs typeface="Roboto"/>
                <a:sym typeface="Roboto"/>
              </a:rPr>
              <a:t>Amplifikasyonu</a:t>
            </a:r>
            <a:r>
              <a:rPr lang="tr-TR" b="1" dirty="0">
                <a:solidFill>
                  <a:srgbClr val="374151"/>
                </a:solidFill>
                <a:latin typeface="Roboto"/>
                <a:ea typeface="Roboto"/>
                <a:cs typeface="Roboto"/>
                <a:sym typeface="Roboto"/>
              </a:rPr>
              <a:t> ve İzolasyonu</a:t>
            </a:r>
          </a:p>
          <a:p>
            <a:pPr marL="0" lvl="0" indent="0" algn="l" rtl="0">
              <a:spcBef>
                <a:spcPts val="0"/>
              </a:spcBef>
              <a:spcAft>
                <a:spcPts val="0"/>
              </a:spcAft>
              <a:buNone/>
            </a:pPr>
            <a:r>
              <a:rPr lang="tr-TR" dirty="0">
                <a:solidFill>
                  <a:srgbClr val="374151"/>
                </a:solidFill>
                <a:latin typeface="Arial"/>
                <a:ea typeface="Arial"/>
                <a:cs typeface="Arial"/>
                <a:sym typeface="Arial"/>
              </a:rPr>
              <a:t>Sürecimiz, </a:t>
            </a:r>
            <a:r>
              <a:rPr lang="tr-TR" dirty="0" err="1">
                <a:solidFill>
                  <a:srgbClr val="374151"/>
                </a:solidFill>
                <a:latin typeface="Arial"/>
                <a:ea typeface="Arial"/>
                <a:cs typeface="Arial"/>
                <a:sym typeface="Arial"/>
              </a:rPr>
              <a:t>rekombinant</a:t>
            </a:r>
            <a:r>
              <a:rPr lang="tr-TR" dirty="0">
                <a:solidFill>
                  <a:srgbClr val="374151"/>
                </a:solidFill>
                <a:latin typeface="Arial"/>
                <a:ea typeface="Arial"/>
                <a:cs typeface="Arial"/>
                <a:sym typeface="Arial"/>
              </a:rPr>
              <a:t> proteinimiz için plan görevi gören hayati bir DNA yapısı olan (mecazi olarak </a:t>
            </a:r>
            <a:r>
              <a:rPr lang="tr-TR" dirty="0" err="1">
                <a:solidFill>
                  <a:srgbClr val="374151"/>
                </a:solidFill>
                <a:latin typeface="Arial"/>
                <a:ea typeface="Arial"/>
                <a:cs typeface="Arial"/>
                <a:sym typeface="Arial"/>
              </a:rPr>
              <a:t>plazmidi</a:t>
            </a:r>
            <a:r>
              <a:rPr lang="tr-TR" dirty="0">
                <a:solidFill>
                  <a:srgbClr val="374151"/>
                </a:solidFill>
                <a:latin typeface="Arial"/>
                <a:ea typeface="Arial"/>
                <a:cs typeface="Arial"/>
                <a:sym typeface="Arial"/>
              </a:rPr>
              <a:t>, </a:t>
            </a:r>
            <a:r>
              <a:rPr lang="tr-TR" dirty="0" err="1">
                <a:solidFill>
                  <a:srgbClr val="374151"/>
                </a:solidFill>
                <a:latin typeface="Arial"/>
                <a:ea typeface="Arial"/>
                <a:cs typeface="Arial"/>
                <a:sym typeface="Arial"/>
              </a:rPr>
              <a:t>rekombinant</a:t>
            </a:r>
            <a:r>
              <a:rPr lang="tr-TR" dirty="0">
                <a:solidFill>
                  <a:srgbClr val="374151"/>
                </a:solidFill>
                <a:latin typeface="Arial"/>
                <a:ea typeface="Arial"/>
                <a:cs typeface="Arial"/>
                <a:sym typeface="Arial"/>
              </a:rPr>
              <a:t> bir proteinin üretimi için plan veya şablon olarak hizmet eden önemli bir DNA yapısını ifade eder) </a:t>
            </a:r>
            <a:r>
              <a:rPr lang="tr-TR" dirty="0" err="1">
                <a:solidFill>
                  <a:srgbClr val="374151"/>
                </a:solidFill>
                <a:latin typeface="Arial"/>
                <a:ea typeface="Arial"/>
                <a:cs typeface="Arial"/>
                <a:sym typeface="Arial"/>
              </a:rPr>
              <a:t>plazmidin</a:t>
            </a:r>
            <a:r>
              <a:rPr lang="tr-TR" dirty="0">
                <a:solidFill>
                  <a:srgbClr val="374151"/>
                </a:solidFill>
                <a:latin typeface="Arial"/>
                <a:ea typeface="Arial"/>
                <a:cs typeface="Arial"/>
                <a:sym typeface="Arial"/>
              </a:rPr>
              <a:t> dikkatlice tasarlanmasıyla başlar. Daha sonra </a:t>
            </a:r>
            <a:r>
              <a:rPr lang="tr-TR" dirty="0" err="1">
                <a:solidFill>
                  <a:srgbClr val="374151"/>
                </a:solidFill>
                <a:latin typeface="Arial"/>
                <a:ea typeface="Arial"/>
                <a:cs typeface="Arial"/>
                <a:sym typeface="Arial"/>
              </a:rPr>
              <a:t>plazmid</a:t>
            </a:r>
            <a:r>
              <a:rPr lang="tr-TR" dirty="0">
                <a:solidFill>
                  <a:srgbClr val="374151"/>
                </a:solidFill>
                <a:latin typeface="Arial"/>
                <a:ea typeface="Arial"/>
                <a:cs typeface="Arial"/>
                <a:sym typeface="Arial"/>
              </a:rPr>
              <a:t>, </a:t>
            </a:r>
            <a:r>
              <a:rPr lang="tr-TR" dirty="0" err="1">
                <a:solidFill>
                  <a:srgbClr val="374151"/>
                </a:solidFill>
                <a:latin typeface="Arial"/>
                <a:ea typeface="Arial"/>
                <a:cs typeface="Arial"/>
                <a:sym typeface="Arial"/>
              </a:rPr>
              <a:t>amplifikasyon</a:t>
            </a:r>
            <a:r>
              <a:rPr lang="tr-TR" dirty="0">
                <a:solidFill>
                  <a:srgbClr val="374151"/>
                </a:solidFill>
                <a:latin typeface="Arial"/>
                <a:ea typeface="Arial"/>
                <a:cs typeface="Arial"/>
                <a:sym typeface="Arial"/>
              </a:rPr>
              <a:t> ve izolasyon süreçlerinden geçerek sonraki adımlar için yeterli ve saf bir genetik şablon sağlar.</a:t>
            </a:r>
            <a:endParaRPr dirty="0">
              <a:solidFill>
                <a:srgbClr val="37415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tr-TR" b="1" dirty="0" err="1">
                <a:solidFill>
                  <a:srgbClr val="374151"/>
                </a:solidFill>
                <a:latin typeface="Arial"/>
                <a:ea typeface="Arial"/>
                <a:cs typeface="Arial"/>
                <a:sym typeface="Arial"/>
              </a:rPr>
              <a:t>Rekombinant</a:t>
            </a:r>
            <a:r>
              <a:rPr lang="tr-TR" b="1" dirty="0">
                <a:solidFill>
                  <a:srgbClr val="374151"/>
                </a:solidFill>
                <a:latin typeface="Arial"/>
                <a:ea typeface="Arial"/>
                <a:cs typeface="Arial"/>
                <a:sym typeface="Arial"/>
              </a:rPr>
              <a:t> Protein Üretiminin Optimizasyonu</a:t>
            </a:r>
          </a:p>
          <a:p>
            <a:pPr marL="0" lvl="0" indent="0" algn="l" rtl="0">
              <a:spcBef>
                <a:spcPts val="0"/>
              </a:spcBef>
              <a:spcAft>
                <a:spcPts val="0"/>
              </a:spcAft>
              <a:buClr>
                <a:schemeClr val="dk1"/>
              </a:buClr>
              <a:buSzPts val="1100"/>
              <a:buFont typeface="Arial"/>
              <a:buNone/>
            </a:pPr>
            <a:r>
              <a:rPr lang="tr-TR" dirty="0">
                <a:solidFill>
                  <a:srgbClr val="374151"/>
                </a:solidFill>
                <a:latin typeface="Arial"/>
                <a:ea typeface="Arial"/>
                <a:cs typeface="Arial"/>
                <a:sym typeface="Arial"/>
              </a:rPr>
              <a:t>İkinci adıma geçerek </a:t>
            </a:r>
            <a:r>
              <a:rPr lang="tr-TR" dirty="0" err="1">
                <a:solidFill>
                  <a:srgbClr val="374151"/>
                </a:solidFill>
                <a:latin typeface="Arial"/>
                <a:ea typeface="Arial"/>
                <a:cs typeface="Arial"/>
                <a:sym typeface="Arial"/>
              </a:rPr>
              <a:t>rekombinant</a:t>
            </a:r>
            <a:r>
              <a:rPr lang="tr-TR" dirty="0">
                <a:solidFill>
                  <a:srgbClr val="374151"/>
                </a:solidFill>
                <a:latin typeface="Arial"/>
                <a:ea typeface="Arial"/>
                <a:cs typeface="Arial"/>
                <a:sym typeface="Arial"/>
              </a:rPr>
              <a:t> protein üretimini optimize etmeye odaklanıyoruz. Bu, protein üretim sürecinin verimini ve verimliliğini artırmak için kültür koşulları ve indükleyici konsantrasyonları gibi çeşitli faktörlerin optimize edilmesini gerektirir.</a:t>
            </a:r>
            <a:endParaRPr dirty="0">
              <a:solidFill>
                <a:srgbClr val="37415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tr-TR" b="1" dirty="0" err="1">
                <a:solidFill>
                  <a:srgbClr val="374151"/>
                </a:solidFill>
                <a:latin typeface="Arial"/>
                <a:ea typeface="Arial"/>
                <a:cs typeface="Arial"/>
                <a:sym typeface="Arial"/>
              </a:rPr>
              <a:t>Rekombinant</a:t>
            </a:r>
            <a:r>
              <a:rPr lang="tr-TR" b="1" dirty="0">
                <a:solidFill>
                  <a:srgbClr val="374151"/>
                </a:solidFill>
                <a:latin typeface="Arial"/>
                <a:ea typeface="Arial"/>
                <a:cs typeface="Arial"/>
                <a:sym typeface="Arial"/>
              </a:rPr>
              <a:t> Proteinin Saflaştırılması</a:t>
            </a:r>
          </a:p>
          <a:p>
            <a:pPr marL="0" lvl="0" indent="0" algn="l" rtl="0">
              <a:spcBef>
                <a:spcPts val="0"/>
              </a:spcBef>
              <a:spcAft>
                <a:spcPts val="0"/>
              </a:spcAft>
              <a:buClr>
                <a:schemeClr val="dk1"/>
              </a:buClr>
              <a:buSzPts val="1100"/>
              <a:buFont typeface="Arial"/>
              <a:buNone/>
            </a:pPr>
            <a:r>
              <a:rPr lang="tr-TR" dirty="0">
                <a:solidFill>
                  <a:srgbClr val="374151"/>
                </a:solidFill>
                <a:latin typeface="Arial"/>
                <a:ea typeface="Arial"/>
                <a:cs typeface="Arial"/>
                <a:sym typeface="Arial"/>
              </a:rPr>
              <a:t>Üçüncü adıma geçerek </a:t>
            </a:r>
            <a:r>
              <a:rPr lang="tr-TR" dirty="0" err="1">
                <a:solidFill>
                  <a:srgbClr val="374151"/>
                </a:solidFill>
                <a:latin typeface="Arial"/>
                <a:ea typeface="Arial"/>
                <a:cs typeface="Arial"/>
                <a:sym typeface="Arial"/>
              </a:rPr>
              <a:t>rekombinant</a:t>
            </a:r>
            <a:r>
              <a:rPr lang="tr-TR" dirty="0">
                <a:solidFill>
                  <a:srgbClr val="374151"/>
                </a:solidFill>
                <a:latin typeface="Arial"/>
                <a:ea typeface="Arial"/>
                <a:cs typeface="Arial"/>
                <a:sym typeface="Arial"/>
              </a:rPr>
              <a:t> proteini saflaştırıyoruz. Gelişmiş teknikleri kullanarak, proteini diğer hücresel bileşenlerden izole ederek son derece saf ve </a:t>
            </a:r>
            <a:r>
              <a:rPr lang="tr-TR" dirty="0" err="1">
                <a:solidFill>
                  <a:srgbClr val="374151"/>
                </a:solidFill>
                <a:latin typeface="Arial"/>
                <a:ea typeface="Arial"/>
                <a:cs typeface="Arial"/>
                <a:sym typeface="Arial"/>
              </a:rPr>
              <a:t>biyoaktif</a:t>
            </a:r>
            <a:r>
              <a:rPr lang="tr-TR" dirty="0">
                <a:solidFill>
                  <a:srgbClr val="374151"/>
                </a:solidFill>
                <a:latin typeface="Arial"/>
                <a:ea typeface="Arial"/>
                <a:cs typeface="Arial"/>
                <a:sym typeface="Arial"/>
              </a:rPr>
              <a:t> bir nihai ürünü garanti ediyoruz.</a:t>
            </a:r>
            <a:endParaRPr dirty="0">
              <a:solidFill>
                <a:srgbClr val="37415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tr-TR" b="1" dirty="0" err="1">
                <a:solidFill>
                  <a:srgbClr val="374151"/>
                </a:solidFill>
                <a:latin typeface="Arial"/>
                <a:ea typeface="Arial"/>
                <a:cs typeface="Arial"/>
                <a:sym typeface="Arial"/>
              </a:rPr>
              <a:t>Rekombinant</a:t>
            </a:r>
            <a:r>
              <a:rPr lang="tr-TR" b="1" dirty="0">
                <a:solidFill>
                  <a:srgbClr val="374151"/>
                </a:solidFill>
                <a:latin typeface="Arial"/>
                <a:ea typeface="Arial"/>
                <a:cs typeface="Arial"/>
                <a:sym typeface="Arial"/>
              </a:rPr>
              <a:t> Protein Aktivitesinin Ölçülmesi ve </a:t>
            </a:r>
            <a:r>
              <a:rPr lang="tr-TR" b="1" dirty="0" err="1">
                <a:solidFill>
                  <a:srgbClr val="374151"/>
                </a:solidFill>
                <a:latin typeface="Arial"/>
                <a:ea typeface="Arial"/>
                <a:cs typeface="Arial"/>
                <a:sym typeface="Arial"/>
              </a:rPr>
              <a:t>Karakterizasyonu</a:t>
            </a:r>
            <a:endParaRPr lang="tr-TR" b="1" dirty="0">
              <a:solidFill>
                <a:srgbClr val="37415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tr-TR" dirty="0">
                <a:solidFill>
                  <a:srgbClr val="374151"/>
                </a:solidFill>
                <a:latin typeface="Arial"/>
                <a:ea typeface="Arial"/>
                <a:cs typeface="Arial"/>
                <a:sym typeface="Arial"/>
              </a:rPr>
              <a:t>Bu yolculuktaki son hedefimiz </a:t>
            </a:r>
            <a:r>
              <a:rPr lang="tr-TR" dirty="0" err="1">
                <a:solidFill>
                  <a:srgbClr val="374151"/>
                </a:solidFill>
                <a:latin typeface="Arial"/>
                <a:ea typeface="Arial"/>
                <a:cs typeface="Arial"/>
                <a:sym typeface="Arial"/>
              </a:rPr>
              <a:t>rekombinant</a:t>
            </a:r>
            <a:r>
              <a:rPr lang="tr-TR" dirty="0">
                <a:solidFill>
                  <a:srgbClr val="374151"/>
                </a:solidFill>
                <a:latin typeface="Arial"/>
                <a:ea typeface="Arial"/>
                <a:cs typeface="Arial"/>
                <a:sym typeface="Arial"/>
              </a:rPr>
              <a:t> proteinin aktivitesini ölçmek ve karakterize etmektir. Bu önemli adım, proteinin işlevselliğini, </a:t>
            </a:r>
            <a:r>
              <a:rPr lang="tr-TR" dirty="0" err="1">
                <a:solidFill>
                  <a:srgbClr val="374151"/>
                </a:solidFill>
                <a:latin typeface="Arial"/>
                <a:ea typeface="Arial"/>
                <a:cs typeface="Arial"/>
                <a:sym typeface="Arial"/>
              </a:rPr>
              <a:t>substrat</a:t>
            </a:r>
            <a:r>
              <a:rPr lang="tr-TR" dirty="0">
                <a:solidFill>
                  <a:srgbClr val="374151"/>
                </a:solidFill>
                <a:latin typeface="Arial"/>
                <a:ea typeface="Arial"/>
                <a:cs typeface="Arial"/>
                <a:sym typeface="Arial"/>
              </a:rPr>
              <a:t> </a:t>
            </a:r>
            <a:r>
              <a:rPr lang="tr-TR" dirty="0" err="1">
                <a:solidFill>
                  <a:srgbClr val="374151"/>
                </a:solidFill>
                <a:latin typeface="Arial"/>
                <a:ea typeface="Arial"/>
                <a:cs typeface="Arial"/>
                <a:sym typeface="Arial"/>
              </a:rPr>
              <a:t>spesifikliğini</a:t>
            </a:r>
            <a:r>
              <a:rPr lang="tr-TR" dirty="0">
                <a:solidFill>
                  <a:srgbClr val="374151"/>
                </a:solidFill>
                <a:latin typeface="Arial"/>
                <a:ea typeface="Arial"/>
                <a:cs typeface="Arial"/>
                <a:sym typeface="Arial"/>
              </a:rPr>
              <a:t> ve genel performansını değerlendirmeyi ve potansiyel uygulamalarına ilişkin değerli bilgiler sağlamayı içerir.</a:t>
            </a:r>
            <a:endParaRPr b="1" dirty="0">
              <a:solidFill>
                <a:srgbClr val="374151"/>
              </a:solidFill>
              <a:latin typeface="Arial"/>
              <a:ea typeface="Arial"/>
              <a:cs typeface="Arial"/>
              <a:sym typeface="Arial"/>
            </a:endParaRPr>
          </a:p>
          <a:p>
            <a:pPr marL="0" lvl="0" indent="0" algn="l" rtl="0">
              <a:spcBef>
                <a:spcPts val="0"/>
              </a:spcBef>
              <a:spcAft>
                <a:spcPts val="0"/>
              </a:spcAft>
              <a:buNone/>
            </a:pPr>
            <a:endParaRPr dirty="0"/>
          </a:p>
        </p:txBody>
      </p:sp>
      <p:sp>
        <p:nvSpPr>
          <p:cNvPr id="1048629" name="Google Shape;15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6</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048638" name="Google Shape;15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639" name="Google Shape;16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0" dirty="0">
                <a:solidFill>
                  <a:srgbClr val="374151"/>
                </a:solidFill>
                <a:latin typeface="Arial"/>
                <a:ea typeface="Arial"/>
                <a:cs typeface="Arial"/>
                <a:sym typeface="Arial"/>
              </a:rPr>
              <a:t>Tipik bir </a:t>
            </a:r>
            <a:r>
              <a:rPr lang="tr-TR" b="0" i="0" dirty="0" err="1">
                <a:solidFill>
                  <a:srgbClr val="374151"/>
                </a:solidFill>
                <a:latin typeface="Arial"/>
                <a:ea typeface="Arial"/>
                <a:cs typeface="Arial"/>
                <a:sym typeface="Arial"/>
              </a:rPr>
              <a:t>plazmidin</a:t>
            </a:r>
            <a:r>
              <a:rPr lang="tr-TR" b="0" i="0" dirty="0">
                <a:solidFill>
                  <a:srgbClr val="374151"/>
                </a:solidFill>
                <a:latin typeface="Arial"/>
                <a:ea typeface="Arial"/>
                <a:cs typeface="Arial"/>
                <a:sym typeface="Arial"/>
              </a:rPr>
              <a:t> bileşenleri şunları içerir:</a:t>
            </a:r>
          </a:p>
          <a:p>
            <a:pPr marL="0" lvl="0" indent="0" algn="l" rtl="0">
              <a:spcBef>
                <a:spcPts val="0"/>
              </a:spcBef>
              <a:spcAft>
                <a:spcPts val="0"/>
              </a:spcAft>
              <a:buNone/>
            </a:pPr>
            <a:r>
              <a:rPr lang="tr-TR" b="1" i="0" dirty="0">
                <a:solidFill>
                  <a:srgbClr val="374151"/>
                </a:solidFill>
                <a:latin typeface="Arial"/>
                <a:ea typeface="Arial"/>
                <a:cs typeface="Arial"/>
                <a:sym typeface="Arial"/>
              </a:rPr>
              <a:t>1.Replikasyon Orijini:</a:t>
            </a:r>
            <a:r>
              <a:rPr lang="tr-TR" b="0" i="0" dirty="0">
                <a:solidFill>
                  <a:srgbClr val="374151"/>
                </a:solidFill>
                <a:latin typeface="Arial"/>
                <a:ea typeface="Arial"/>
                <a:cs typeface="Arial"/>
                <a:sym typeface="Arial"/>
              </a:rPr>
              <a:t> Bu, </a:t>
            </a:r>
            <a:r>
              <a:rPr lang="tr-TR" b="0" i="0" dirty="0" err="1">
                <a:solidFill>
                  <a:srgbClr val="374151"/>
                </a:solidFill>
                <a:latin typeface="Arial"/>
                <a:ea typeface="Arial"/>
                <a:cs typeface="Arial"/>
                <a:sym typeface="Arial"/>
              </a:rPr>
              <a:t>replikasyon</a:t>
            </a:r>
            <a:r>
              <a:rPr lang="tr-TR" b="0" i="0" dirty="0">
                <a:solidFill>
                  <a:srgbClr val="374151"/>
                </a:solidFill>
                <a:latin typeface="Arial"/>
                <a:ea typeface="Arial"/>
                <a:cs typeface="Arial"/>
                <a:sym typeface="Arial"/>
              </a:rPr>
              <a:t> sürecinin başladığı spesifik bir DNA dizisidir. </a:t>
            </a:r>
            <a:r>
              <a:rPr lang="tr-TR" b="0" i="0" dirty="0" err="1">
                <a:solidFill>
                  <a:srgbClr val="374151"/>
                </a:solidFill>
                <a:latin typeface="Arial"/>
                <a:ea typeface="Arial"/>
                <a:cs typeface="Arial"/>
                <a:sym typeface="Arial"/>
              </a:rPr>
              <a:t>Ori</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plazmitin</a:t>
            </a:r>
            <a:r>
              <a:rPr lang="tr-TR" b="0" i="0" dirty="0">
                <a:solidFill>
                  <a:srgbClr val="374151"/>
                </a:solidFill>
                <a:latin typeface="Arial"/>
                <a:ea typeface="Arial"/>
                <a:cs typeface="Arial"/>
                <a:sym typeface="Arial"/>
              </a:rPr>
              <a:t> konakçı hücrenin </a:t>
            </a:r>
            <a:r>
              <a:rPr lang="tr-TR" b="0" i="0" dirty="0" err="1">
                <a:solidFill>
                  <a:srgbClr val="374151"/>
                </a:solidFill>
                <a:latin typeface="Arial"/>
                <a:ea typeface="Arial"/>
                <a:cs typeface="Arial"/>
                <a:sym typeface="Arial"/>
              </a:rPr>
              <a:t>kromozomal</a:t>
            </a:r>
            <a:r>
              <a:rPr lang="tr-TR" b="0" i="0" dirty="0">
                <a:solidFill>
                  <a:srgbClr val="374151"/>
                </a:solidFill>
                <a:latin typeface="Arial"/>
                <a:ea typeface="Arial"/>
                <a:cs typeface="Arial"/>
                <a:sym typeface="Arial"/>
              </a:rPr>
              <a:t> DNA'sından bağımsız olarak çoğalması için gereklidir.</a:t>
            </a:r>
            <a:endParaRPr dirty="0">
              <a:solidFill>
                <a:srgbClr val="374151"/>
              </a:solidFill>
              <a:latin typeface="Arial"/>
              <a:ea typeface="Arial"/>
              <a:cs typeface="Arial"/>
              <a:sym typeface="Arial"/>
            </a:endParaRPr>
          </a:p>
          <a:p>
            <a:pPr marL="0" lvl="0" indent="-76200" algn="l" rtl="0">
              <a:spcBef>
                <a:spcPts val="0"/>
              </a:spcBef>
              <a:spcAft>
                <a:spcPts val="0"/>
              </a:spcAft>
              <a:buClr>
                <a:srgbClr val="374151"/>
              </a:buClr>
              <a:buSzPts val="1200"/>
              <a:buFont typeface="Calibri"/>
              <a:buAutoNum type="arabicPeriod"/>
            </a:pPr>
            <a:r>
              <a:rPr lang="tr-TR" b="1" i="0" dirty="0">
                <a:solidFill>
                  <a:srgbClr val="374151"/>
                </a:solidFill>
                <a:latin typeface="Arial"/>
                <a:ea typeface="Arial"/>
                <a:cs typeface="Arial"/>
                <a:sym typeface="Arial"/>
              </a:rPr>
              <a:t>Seçilebilir</a:t>
            </a:r>
            <a:r>
              <a:rPr lang="tr-TR" b="1" i="0" baseline="0" dirty="0">
                <a:solidFill>
                  <a:srgbClr val="374151"/>
                </a:solidFill>
                <a:latin typeface="Arial"/>
                <a:ea typeface="Arial"/>
                <a:cs typeface="Arial"/>
                <a:sym typeface="Arial"/>
              </a:rPr>
              <a:t> İşaretleyici</a:t>
            </a:r>
            <a:r>
              <a:rPr lang="tr-TR" b="1" i="0" dirty="0">
                <a:solidFill>
                  <a:srgbClr val="374151"/>
                </a:solidFill>
                <a:latin typeface="Arial"/>
                <a:ea typeface="Arial"/>
                <a:cs typeface="Arial"/>
                <a:sym typeface="Arial"/>
              </a:rPr>
              <a:t>:</a:t>
            </a:r>
            <a:r>
              <a:rPr lang="tr-TR" b="0" i="0" dirty="0">
                <a:solidFill>
                  <a:srgbClr val="374151"/>
                </a:solidFill>
                <a:latin typeface="Arial"/>
                <a:ea typeface="Arial"/>
                <a:cs typeface="Arial"/>
                <a:sym typeface="Arial"/>
              </a:rPr>
              <a:t> Bu, konakçı hücreye onun seçimine izin veren bir özellik kazandıran bir gendir. Yaygın seçilebilir belirteçler arasında </a:t>
            </a:r>
            <a:r>
              <a:rPr lang="tr-TR" b="0" i="0" dirty="0" err="1">
                <a:solidFill>
                  <a:srgbClr val="374151"/>
                </a:solidFill>
                <a:latin typeface="Arial"/>
                <a:ea typeface="Arial"/>
                <a:cs typeface="Arial"/>
                <a:sym typeface="Arial"/>
              </a:rPr>
              <a:t>ampisilin</a:t>
            </a:r>
            <a:r>
              <a:rPr lang="tr-TR" b="0" i="0" dirty="0">
                <a:solidFill>
                  <a:srgbClr val="374151"/>
                </a:solidFill>
                <a:latin typeface="Arial"/>
                <a:ea typeface="Arial"/>
                <a:cs typeface="Arial"/>
                <a:sym typeface="Arial"/>
              </a:rPr>
              <a:t> veya </a:t>
            </a:r>
            <a:r>
              <a:rPr lang="tr-TR" b="0" i="0" dirty="0" err="1">
                <a:solidFill>
                  <a:srgbClr val="374151"/>
                </a:solidFill>
                <a:latin typeface="Arial"/>
                <a:ea typeface="Arial"/>
                <a:cs typeface="Arial"/>
                <a:sym typeface="Arial"/>
              </a:rPr>
              <a:t>kanamisin</a:t>
            </a:r>
            <a:r>
              <a:rPr lang="tr-TR" b="0" i="0" dirty="0">
                <a:solidFill>
                  <a:srgbClr val="374151"/>
                </a:solidFill>
                <a:latin typeface="Arial"/>
                <a:ea typeface="Arial"/>
                <a:cs typeface="Arial"/>
                <a:sym typeface="Arial"/>
              </a:rPr>
              <a:t> gibi antibiyotiklere direnç sağlayan genler bulunur. </a:t>
            </a:r>
            <a:r>
              <a:rPr lang="tr-TR" b="0" i="0" dirty="0" err="1">
                <a:solidFill>
                  <a:srgbClr val="374151"/>
                </a:solidFill>
                <a:latin typeface="Arial"/>
                <a:ea typeface="Arial"/>
                <a:cs typeface="Arial"/>
                <a:sym typeface="Arial"/>
              </a:rPr>
              <a:t>Plazmidi</a:t>
            </a:r>
            <a:r>
              <a:rPr lang="tr-TR" b="0" i="0" dirty="0">
                <a:solidFill>
                  <a:srgbClr val="374151"/>
                </a:solidFill>
                <a:latin typeface="Arial"/>
                <a:ea typeface="Arial"/>
                <a:cs typeface="Arial"/>
                <a:sym typeface="Arial"/>
              </a:rPr>
              <a:t> alan ve seçilebilir işaretleyici geni eksprese eden hücreler, karşılık gelen antibiyotiğin varlığında hayatta kalırken, dönüştürülmemiş hücreler ölür.</a:t>
            </a:r>
            <a:endParaRPr dirty="0">
              <a:solidFill>
                <a:srgbClr val="374151"/>
              </a:solidFill>
              <a:latin typeface="Arial"/>
              <a:ea typeface="Arial"/>
              <a:cs typeface="Arial"/>
              <a:sym typeface="Arial"/>
            </a:endParaRPr>
          </a:p>
          <a:p>
            <a:pPr marL="0" lvl="0" indent="0" algn="l" rtl="0">
              <a:spcBef>
                <a:spcPts val="0"/>
              </a:spcBef>
              <a:spcAft>
                <a:spcPts val="0"/>
              </a:spcAft>
              <a:buClr>
                <a:srgbClr val="374151"/>
              </a:buClr>
              <a:buSzPts val="1200"/>
              <a:buFont typeface="Calibri"/>
              <a:buNone/>
            </a:pPr>
            <a:r>
              <a:rPr lang="tr-TR" b="1" i="0" dirty="0">
                <a:solidFill>
                  <a:srgbClr val="374151"/>
                </a:solidFill>
                <a:latin typeface="Arial"/>
                <a:ea typeface="Arial"/>
                <a:cs typeface="Arial"/>
                <a:sym typeface="Arial"/>
              </a:rPr>
              <a:t>2.Çoklu</a:t>
            </a:r>
            <a:r>
              <a:rPr lang="tr-TR" b="1" i="0" baseline="0" dirty="0">
                <a:solidFill>
                  <a:srgbClr val="374151"/>
                </a:solidFill>
                <a:latin typeface="Arial"/>
                <a:ea typeface="Arial"/>
                <a:cs typeface="Arial"/>
                <a:sym typeface="Arial"/>
              </a:rPr>
              <a:t> Klonlama Alanı</a:t>
            </a:r>
            <a:r>
              <a:rPr lang="tr-TR" b="1" i="0" dirty="0">
                <a:solidFill>
                  <a:srgbClr val="374151"/>
                </a:solidFill>
                <a:latin typeface="Arial"/>
                <a:ea typeface="Arial"/>
                <a:cs typeface="Arial"/>
                <a:sym typeface="Arial"/>
              </a:rPr>
              <a:t>:</a:t>
            </a:r>
            <a:r>
              <a:rPr lang="tr-TR" b="0" i="0" dirty="0">
                <a:solidFill>
                  <a:srgbClr val="374151"/>
                </a:solidFill>
                <a:latin typeface="Arial"/>
                <a:ea typeface="Arial"/>
                <a:cs typeface="Arial"/>
                <a:sym typeface="Arial"/>
              </a:rPr>
              <a:t> Bir </a:t>
            </a:r>
            <a:r>
              <a:rPr lang="tr-TR" b="0" i="0" dirty="0" err="1">
                <a:solidFill>
                  <a:srgbClr val="374151"/>
                </a:solidFill>
                <a:latin typeface="Arial"/>
                <a:ea typeface="Arial"/>
                <a:cs typeface="Arial"/>
                <a:sym typeface="Arial"/>
              </a:rPr>
              <a:t>polilinker</a:t>
            </a:r>
            <a:r>
              <a:rPr lang="tr-TR" b="0" i="0" dirty="0">
                <a:solidFill>
                  <a:srgbClr val="374151"/>
                </a:solidFill>
                <a:latin typeface="Arial"/>
                <a:ea typeface="Arial"/>
                <a:cs typeface="Arial"/>
                <a:sym typeface="Arial"/>
              </a:rPr>
              <a:t> olarak da bilinen MCS, </a:t>
            </a:r>
            <a:r>
              <a:rPr lang="tr-TR" b="0" i="0" dirty="0" err="1">
                <a:solidFill>
                  <a:srgbClr val="374151"/>
                </a:solidFill>
                <a:latin typeface="Arial"/>
                <a:ea typeface="Arial"/>
                <a:cs typeface="Arial"/>
                <a:sym typeface="Arial"/>
              </a:rPr>
              <a:t>plazmidin</a:t>
            </a:r>
            <a:r>
              <a:rPr lang="tr-TR" b="0" i="0" dirty="0">
                <a:solidFill>
                  <a:srgbClr val="374151"/>
                </a:solidFill>
                <a:latin typeface="Arial"/>
                <a:ea typeface="Arial"/>
                <a:cs typeface="Arial"/>
                <a:sym typeface="Arial"/>
              </a:rPr>
              <a:t> birden fazla benzersiz kısıtlama enzimi tanıma bölgesi içeren bir bölgesidir. Bu, yabancı DNA fragmanlarının </a:t>
            </a:r>
            <a:r>
              <a:rPr lang="tr-TR" b="0" i="0" dirty="0" err="1">
                <a:solidFill>
                  <a:srgbClr val="374151"/>
                </a:solidFill>
                <a:latin typeface="Arial"/>
                <a:ea typeface="Arial"/>
                <a:cs typeface="Arial"/>
                <a:sym typeface="Arial"/>
              </a:rPr>
              <a:t>plazmidin</a:t>
            </a:r>
            <a:r>
              <a:rPr lang="tr-TR" b="0" i="0" dirty="0">
                <a:solidFill>
                  <a:srgbClr val="374151"/>
                </a:solidFill>
                <a:latin typeface="Arial"/>
                <a:ea typeface="Arial"/>
                <a:cs typeface="Arial"/>
                <a:sym typeface="Arial"/>
              </a:rPr>
              <a:t> belirli konumlarına yerleştirilmesine olanak tanır.</a:t>
            </a:r>
            <a:endParaRPr dirty="0">
              <a:solidFill>
                <a:srgbClr val="374151"/>
              </a:solidFill>
              <a:latin typeface="Arial"/>
              <a:ea typeface="Arial"/>
              <a:cs typeface="Arial"/>
              <a:sym typeface="Arial"/>
            </a:endParaRPr>
          </a:p>
          <a:p>
            <a:pPr marL="0" lvl="0" indent="-76200" algn="l" rtl="0">
              <a:spcBef>
                <a:spcPts val="0"/>
              </a:spcBef>
              <a:spcAft>
                <a:spcPts val="0"/>
              </a:spcAft>
              <a:buClr>
                <a:srgbClr val="374151"/>
              </a:buClr>
              <a:buSzPts val="1200"/>
              <a:buFont typeface="Calibri"/>
              <a:buAutoNum type="arabicPeriod"/>
            </a:pPr>
            <a:r>
              <a:rPr lang="tr-TR" b="1" i="0" dirty="0" err="1">
                <a:solidFill>
                  <a:srgbClr val="374151"/>
                </a:solidFill>
                <a:latin typeface="Arial"/>
                <a:ea typeface="Arial"/>
                <a:cs typeface="Arial"/>
                <a:sym typeface="Arial"/>
              </a:rPr>
              <a:t>Promotör</a:t>
            </a:r>
            <a:r>
              <a:rPr lang="tr-TR" b="1"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Promotör</a:t>
            </a:r>
            <a:r>
              <a:rPr lang="tr-TR" b="0" i="0" dirty="0">
                <a:solidFill>
                  <a:srgbClr val="374151"/>
                </a:solidFill>
                <a:latin typeface="Arial"/>
                <a:ea typeface="Arial"/>
                <a:cs typeface="Arial"/>
                <a:sym typeface="Arial"/>
              </a:rPr>
              <a:t>, bir genin transkripsiyonunu başlatan bir DNA dizisidir. </a:t>
            </a:r>
            <a:r>
              <a:rPr lang="tr-TR" b="0" i="0" dirty="0" err="1">
                <a:solidFill>
                  <a:srgbClr val="374151"/>
                </a:solidFill>
                <a:latin typeface="Arial"/>
                <a:ea typeface="Arial"/>
                <a:cs typeface="Arial"/>
                <a:sym typeface="Arial"/>
              </a:rPr>
              <a:t>Plazmidler</a:t>
            </a:r>
            <a:r>
              <a:rPr lang="tr-TR" b="0" i="0" dirty="0">
                <a:solidFill>
                  <a:srgbClr val="374151"/>
                </a:solidFill>
                <a:latin typeface="Arial"/>
                <a:ea typeface="Arial"/>
                <a:cs typeface="Arial"/>
                <a:sym typeface="Arial"/>
              </a:rPr>
              <a:t> tipik olarak </a:t>
            </a:r>
            <a:r>
              <a:rPr lang="tr-TR" b="0" i="0" dirty="0" err="1">
                <a:solidFill>
                  <a:srgbClr val="374151"/>
                </a:solidFill>
                <a:latin typeface="Arial"/>
                <a:ea typeface="Arial"/>
                <a:cs typeface="Arial"/>
                <a:sym typeface="Arial"/>
              </a:rPr>
              <a:t>plazmide</a:t>
            </a:r>
            <a:r>
              <a:rPr lang="tr-TR" b="0" i="0" dirty="0">
                <a:solidFill>
                  <a:srgbClr val="374151"/>
                </a:solidFill>
                <a:latin typeface="Arial"/>
                <a:ea typeface="Arial"/>
                <a:cs typeface="Arial"/>
                <a:sym typeface="Arial"/>
              </a:rPr>
              <a:t> eklenen genlerin ekspresyonunu yönlendirecek bir </a:t>
            </a:r>
            <a:r>
              <a:rPr lang="tr-TR" b="0" i="0" dirty="0" err="1">
                <a:solidFill>
                  <a:srgbClr val="374151"/>
                </a:solidFill>
                <a:latin typeface="Arial"/>
                <a:ea typeface="Arial"/>
                <a:cs typeface="Arial"/>
                <a:sym typeface="Arial"/>
              </a:rPr>
              <a:t>promotere</a:t>
            </a:r>
            <a:r>
              <a:rPr lang="tr-TR" b="0" i="0" dirty="0">
                <a:solidFill>
                  <a:srgbClr val="374151"/>
                </a:solidFill>
                <a:latin typeface="Arial"/>
                <a:ea typeface="Arial"/>
                <a:cs typeface="Arial"/>
                <a:sym typeface="Arial"/>
              </a:rPr>
              <a:t> sahiptir. Protein sentezi için en yaygın kullanılan </a:t>
            </a:r>
            <a:r>
              <a:rPr lang="tr-TR" b="0" i="0" dirty="0" err="1">
                <a:solidFill>
                  <a:srgbClr val="374151"/>
                </a:solidFill>
                <a:latin typeface="Arial"/>
                <a:ea typeface="Arial"/>
                <a:cs typeface="Arial"/>
                <a:sym typeface="Arial"/>
              </a:rPr>
              <a:t>promoterler</a:t>
            </a:r>
            <a:r>
              <a:rPr lang="tr-TR" b="0" i="0" dirty="0">
                <a:solidFill>
                  <a:srgbClr val="374151"/>
                </a:solidFill>
                <a:latin typeface="Arial"/>
                <a:ea typeface="Arial"/>
                <a:cs typeface="Arial"/>
                <a:sym typeface="Arial"/>
              </a:rPr>
              <a:t> T7 ve IPTG-İndüklenebilir </a:t>
            </a:r>
            <a:r>
              <a:rPr lang="tr-TR" b="0" i="0" dirty="0" err="1">
                <a:solidFill>
                  <a:srgbClr val="374151"/>
                </a:solidFill>
                <a:latin typeface="Arial"/>
                <a:ea typeface="Arial"/>
                <a:cs typeface="Arial"/>
                <a:sym typeface="Arial"/>
              </a:rPr>
              <a:t>Promotörlerdir</a:t>
            </a:r>
            <a:r>
              <a:rPr lang="tr-TR" b="0" i="0" dirty="0">
                <a:solidFill>
                  <a:srgbClr val="374151"/>
                </a:solidFill>
                <a:latin typeface="Arial"/>
                <a:ea typeface="Arial"/>
                <a:cs typeface="Arial"/>
                <a:sym typeface="Arial"/>
              </a:rPr>
              <a:t>.</a:t>
            </a:r>
          </a:p>
          <a:p>
            <a:pPr marL="0" lvl="0" indent="-76200" algn="l" rtl="0">
              <a:spcBef>
                <a:spcPts val="0"/>
              </a:spcBef>
              <a:spcAft>
                <a:spcPts val="0"/>
              </a:spcAft>
              <a:buClr>
                <a:srgbClr val="374151"/>
              </a:buClr>
              <a:buSzPts val="1200"/>
              <a:buFont typeface="Calibri"/>
              <a:buAutoNum type="arabicPeriod"/>
            </a:pPr>
            <a:r>
              <a:rPr lang="tr-TR" b="1" i="0" dirty="0">
                <a:solidFill>
                  <a:srgbClr val="374151"/>
                </a:solidFill>
                <a:latin typeface="Arial"/>
                <a:ea typeface="Arial"/>
                <a:cs typeface="Arial"/>
                <a:sym typeface="Arial"/>
              </a:rPr>
              <a:t>T7 </a:t>
            </a:r>
            <a:r>
              <a:rPr lang="tr-TR" b="1" i="0" dirty="0" err="1">
                <a:solidFill>
                  <a:srgbClr val="374151"/>
                </a:solidFill>
                <a:latin typeface="Arial"/>
                <a:ea typeface="Arial"/>
                <a:cs typeface="Arial"/>
                <a:sym typeface="Arial"/>
              </a:rPr>
              <a:t>Promotörü</a:t>
            </a:r>
            <a:r>
              <a:rPr lang="tr-TR" b="1" i="0" dirty="0">
                <a:solidFill>
                  <a:srgbClr val="374151"/>
                </a:solidFill>
                <a:latin typeface="Arial"/>
                <a:ea typeface="Arial"/>
                <a:cs typeface="Arial"/>
                <a:sym typeface="Arial"/>
              </a:rPr>
              <a:t>: </a:t>
            </a:r>
            <a:r>
              <a:rPr lang="tr-TR" b="0" i="0" dirty="0">
                <a:solidFill>
                  <a:srgbClr val="374151"/>
                </a:solidFill>
                <a:latin typeface="Arial"/>
                <a:ea typeface="Arial"/>
                <a:cs typeface="Arial"/>
                <a:sym typeface="Arial"/>
              </a:rPr>
              <a:t>T7 </a:t>
            </a:r>
            <a:r>
              <a:rPr lang="tr-TR" b="0" i="0" dirty="0" err="1">
                <a:solidFill>
                  <a:srgbClr val="374151"/>
                </a:solidFill>
                <a:latin typeface="Arial"/>
                <a:ea typeface="Arial"/>
                <a:cs typeface="Arial"/>
                <a:sym typeface="Arial"/>
              </a:rPr>
              <a:t>promotörü</a:t>
            </a:r>
            <a:r>
              <a:rPr lang="tr-TR" b="0" i="0" dirty="0">
                <a:solidFill>
                  <a:srgbClr val="374151"/>
                </a:solidFill>
                <a:latin typeface="Arial"/>
                <a:ea typeface="Arial"/>
                <a:cs typeface="Arial"/>
                <a:sym typeface="Arial"/>
              </a:rPr>
              <a:t>, T7 RNA </a:t>
            </a:r>
            <a:r>
              <a:rPr lang="tr-TR" b="0" i="0" dirty="0" err="1">
                <a:solidFill>
                  <a:srgbClr val="374151"/>
                </a:solidFill>
                <a:latin typeface="Arial"/>
                <a:ea typeface="Arial"/>
                <a:cs typeface="Arial"/>
                <a:sym typeface="Arial"/>
              </a:rPr>
              <a:t>polimeraz</a:t>
            </a:r>
            <a:r>
              <a:rPr lang="tr-TR" b="0" i="0" dirty="0">
                <a:solidFill>
                  <a:srgbClr val="374151"/>
                </a:solidFill>
                <a:latin typeface="Arial"/>
                <a:ea typeface="Arial"/>
                <a:cs typeface="Arial"/>
                <a:sym typeface="Arial"/>
              </a:rPr>
              <a:t> ile birleştirildiğinde E. </a:t>
            </a:r>
            <a:r>
              <a:rPr lang="tr-TR" b="0" i="0" dirty="0" err="1">
                <a:solidFill>
                  <a:srgbClr val="374151"/>
                </a:solidFill>
                <a:latin typeface="Arial"/>
                <a:ea typeface="Arial"/>
                <a:cs typeface="Arial"/>
                <a:sym typeface="Arial"/>
              </a:rPr>
              <a:t>coli'de</a:t>
            </a:r>
            <a:r>
              <a:rPr lang="tr-TR" b="0" i="0" dirty="0">
                <a:solidFill>
                  <a:srgbClr val="374151"/>
                </a:solidFill>
                <a:latin typeface="Arial"/>
                <a:ea typeface="Arial"/>
                <a:cs typeface="Arial"/>
                <a:sym typeface="Arial"/>
              </a:rPr>
              <a:t> protein ekspresyonu için yaygın olarak kullanılır. İlgili genin T7 </a:t>
            </a:r>
            <a:r>
              <a:rPr lang="tr-TR" b="0" i="0" dirty="0" err="1">
                <a:solidFill>
                  <a:srgbClr val="374151"/>
                </a:solidFill>
                <a:latin typeface="Arial"/>
                <a:ea typeface="Arial"/>
                <a:cs typeface="Arial"/>
                <a:sym typeface="Arial"/>
              </a:rPr>
              <a:t>promotörünün</a:t>
            </a:r>
            <a:r>
              <a:rPr lang="tr-TR" b="0" i="0" dirty="0">
                <a:solidFill>
                  <a:srgbClr val="374151"/>
                </a:solidFill>
                <a:latin typeface="Arial"/>
                <a:ea typeface="Arial"/>
                <a:cs typeface="Arial"/>
                <a:sym typeface="Arial"/>
              </a:rPr>
              <a:t> aşağı akışına yerleştirildiği ve T7 RNA </a:t>
            </a:r>
            <a:r>
              <a:rPr lang="tr-TR" b="0" i="0" dirty="0" err="1">
                <a:solidFill>
                  <a:srgbClr val="374151"/>
                </a:solidFill>
                <a:latin typeface="Arial"/>
                <a:ea typeface="Arial"/>
                <a:cs typeface="Arial"/>
                <a:sym typeface="Arial"/>
              </a:rPr>
              <a:t>polimerazının</a:t>
            </a:r>
            <a:r>
              <a:rPr lang="tr-TR" b="0" i="0" dirty="0">
                <a:solidFill>
                  <a:srgbClr val="374151"/>
                </a:solidFill>
                <a:latin typeface="Arial"/>
                <a:ea typeface="Arial"/>
                <a:cs typeface="Arial"/>
                <a:sym typeface="Arial"/>
              </a:rPr>
              <a:t> ayrı olarak sağlandığı T7 ekspresyon sisteminde sıklıkla kullanılır.</a:t>
            </a:r>
          </a:p>
          <a:p>
            <a:pPr marL="0" lvl="0" indent="-76200" algn="l" rtl="0">
              <a:spcBef>
                <a:spcPts val="0"/>
              </a:spcBef>
              <a:spcAft>
                <a:spcPts val="0"/>
              </a:spcAft>
              <a:buClr>
                <a:srgbClr val="374151"/>
              </a:buClr>
              <a:buSzPts val="1200"/>
              <a:buFont typeface="Calibri"/>
              <a:buAutoNum type="arabicPeriod"/>
            </a:pPr>
            <a:r>
              <a:rPr lang="tr-TR" b="1" i="0" dirty="0">
                <a:solidFill>
                  <a:srgbClr val="374151"/>
                </a:solidFill>
                <a:latin typeface="Arial"/>
                <a:ea typeface="Arial"/>
                <a:cs typeface="Arial"/>
                <a:sym typeface="Arial"/>
              </a:rPr>
              <a:t>IPTG-İndüklenebilir </a:t>
            </a:r>
            <a:r>
              <a:rPr lang="tr-TR" b="1" i="0" dirty="0" err="1">
                <a:solidFill>
                  <a:srgbClr val="374151"/>
                </a:solidFill>
                <a:latin typeface="Arial"/>
                <a:ea typeface="Arial"/>
                <a:cs typeface="Arial"/>
                <a:sym typeface="Arial"/>
              </a:rPr>
              <a:t>Promotörler</a:t>
            </a:r>
            <a:r>
              <a:rPr lang="tr-TR" b="1"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Lac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promotörü</a:t>
            </a:r>
            <a:r>
              <a:rPr lang="tr-TR" b="0" i="0" dirty="0">
                <a:solidFill>
                  <a:srgbClr val="374151"/>
                </a:solidFill>
                <a:latin typeface="Arial"/>
                <a:ea typeface="Arial"/>
                <a:cs typeface="Arial"/>
                <a:sym typeface="Arial"/>
              </a:rPr>
              <a:t> gibi </a:t>
            </a:r>
            <a:r>
              <a:rPr lang="tr-TR" b="0" i="0" dirty="0" err="1">
                <a:solidFill>
                  <a:srgbClr val="374151"/>
                </a:solidFill>
                <a:latin typeface="Arial"/>
                <a:ea typeface="Arial"/>
                <a:cs typeface="Arial"/>
                <a:sym typeface="Arial"/>
              </a:rPr>
              <a:t>promotörler</a:t>
            </a:r>
            <a:r>
              <a:rPr lang="tr-TR" b="0" i="0" dirty="0">
                <a:solidFill>
                  <a:srgbClr val="374151"/>
                </a:solidFill>
                <a:latin typeface="Arial"/>
                <a:ea typeface="Arial"/>
                <a:cs typeface="Arial"/>
                <a:sym typeface="Arial"/>
              </a:rPr>
              <a:t>, E. </a:t>
            </a:r>
            <a:r>
              <a:rPr lang="tr-TR" b="0" i="0" dirty="0" err="1">
                <a:solidFill>
                  <a:srgbClr val="374151"/>
                </a:solidFill>
                <a:latin typeface="Arial"/>
                <a:ea typeface="Arial"/>
                <a:cs typeface="Arial"/>
                <a:sym typeface="Arial"/>
              </a:rPr>
              <a:t>coli'de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izopropil</a:t>
            </a:r>
            <a:r>
              <a:rPr lang="tr-TR" b="0" i="0" dirty="0">
                <a:solidFill>
                  <a:srgbClr val="374151"/>
                </a:solidFill>
                <a:latin typeface="Arial"/>
                <a:ea typeface="Arial"/>
                <a:cs typeface="Arial"/>
                <a:sym typeface="Arial"/>
              </a:rPr>
              <a:t> p-D-1-tiogalaktopiranosid (IPTG) tarafından indüklenebilir. </a:t>
            </a:r>
            <a:r>
              <a:rPr lang="tr-TR" b="0" i="0" dirty="0" err="1">
                <a:solidFill>
                  <a:srgbClr val="374151"/>
                </a:solidFill>
                <a:latin typeface="Arial"/>
                <a:ea typeface="Arial"/>
                <a:cs typeface="Arial"/>
                <a:sym typeface="Arial"/>
              </a:rPr>
              <a:t>Lac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promoteri</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lac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operonunun</a:t>
            </a:r>
            <a:r>
              <a:rPr lang="tr-TR" b="0" i="0" dirty="0">
                <a:solidFill>
                  <a:srgbClr val="374151"/>
                </a:solidFill>
                <a:latin typeface="Arial"/>
                <a:ea typeface="Arial"/>
                <a:cs typeface="Arial"/>
                <a:sym typeface="Arial"/>
              </a:rPr>
              <a:t> bir parçasıdır ve sıklıkla kontrollü gen ekspresyonu için kullanılır.</a:t>
            </a:r>
            <a:endParaRPr b="0" dirty="0">
              <a:solidFill>
                <a:srgbClr val="374151"/>
              </a:solidFill>
              <a:latin typeface="Arial"/>
              <a:ea typeface="Arial"/>
              <a:cs typeface="Arial"/>
              <a:sym typeface="Arial"/>
            </a:endParaRPr>
          </a:p>
          <a:p>
            <a:pPr marL="0" lvl="0" indent="0" algn="l" rtl="0">
              <a:spcBef>
                <a:spcPts val="0"/>
              </a:spcBef>
              <a:spcAft>
                <a:spcPts val="0"/>
              </a:spcAft>
              <a:buNone/>
            </a:pPr>
            <a:r>
              <a:rPr lang="tr-TR" b="0" dirty="0">
                <a:solidFill>
                  <a:srgbClr val="374151"/>
                </a:solidFill>
                <a:latin typeface="Roboto"/>
                <a:ea typeface="Roboto"/>
                <a:cs typeface="Roboto"/>
                <a:sym typeface="Roboto"/>
              </a:rPr>
              <a:t>5. </a:t>
            </a:r>
            <a:r>
              <a:rPr lang="tr-TR" b="1" dirty="0">
                <a:solidFill>
                  <a:srgbClr val="374151"/>
                </a:solidFill>
                <a:latin typeface="Roboto"/>
                <a:ea typeface="Roboto"/>
                <a:cs typeface="Roboto"/>
                <a:sym typeface="Roboto"/>
              </a:rPr>
              <a:t>Etiketler</a:t>
            </a:r>
            <a:r>
              <a:rPr lang="tr-TR" b="0" dirty="0">
                <a:solidFill>
                  <a:srgbClr val="374151"/>
                </a:solidFill>
                <a:latin typeface="Roboto"/>
                <a:ea typeface="Roboto"/>
                <a:cs typeface="Roboto"/>
                <a:sym typeface="Roboto"/>
              </a:rPr>
              <a:t> sıklıkla proteinlerin saflaştırılmasını basitleştirmek için kullanılır. Araştırmacılar, hedef proteine bir etiket ekleyerek, etiketli proteini karmaşık bir karışımdan seçici olarak izole etmek için </a:t>
            </a:r>
            <a:r>
              <a:rPr lang="tr-TR" b="0" dirty="0" err="1">
                <a:solidFill>
                  <a:srgbClr val="374151"/>
                </a:solidFill>
                <a:latin typeface="Roboto"/>
                <a:ea typeface="Roboto"/>
                <a:cs typeface="Roboto"/>
                <a:sym typeface="Roboto"/>
              </a:rPr>
              <a:t>afinite</a:t>
            </a:r>
            <a:r>
              <a:rPr lang="tr-TR" b="0" dirty="0">
                <a:solidFill>
                  <a:srgbClr val="374151"/>
                </a:solidFill>
                <a:latin typeface="Roboto"/>
                <a:ea typeface="Roboto"/>
                <a:cs typeface="Roboto"/>
                <a:sym typeface="Roboto"/>
              </a:rPr>
              <a:t> </a:t>
            </a:r>
            <a:r>
              <a:rPr lang="tr-TR" b="0" dirty="0" err="1">
                <a:solidFill>
                  <a:srgbClr val="374151"/>
                </a:solidFill>
                <a:latin typeface="Roboto"/>
                <a:ea typeface="Roboto"/>
                <a:cs typeface="Roboto"/>
                <a:sym typeface="Roboto"/>
              </a:rPr>
              <a:t>kromatografisini</a:t>
            </a:r>
            <a:r>
              <a:rPr lang="tr-TR" b="0" dirty="0">
                <a:solidFill>
                  <a:srgbClr val="374151"/>
                </a:solidFill>
                <a:latin typeface="Roboto"/>
                <a:ea typeface="Roboto"/>
                <a:cs typeface="Roboto"/>
                <a:sym typeface="Roboto"/>
              </a:rPr>
              <a:t> kullanabilirler. Bu, saflaştırma işlemini basitleştirir ve çoğunlukla daha yüksek saflık ve verimle sonuçlanır. Proteinlerin spesifik saflaştırılmasını sağlamak için </a:t>
            </a:r>
            <a:r>
              <a:rPr lang="tr-TR" b="0" dirty="0" err="1">
                <a:solidFill>
                  <a:srgbClr val="374151"/>
                </a:solidFill>
                <a:latin typeface="Roboto"/>
                <a:ea typeface="Roboto"/>
                <a:cs typeface="Roboto"/>
                <a:sym typeface="Roboto"/>
              </a:rPr>
              <a:t>plazmidlerde</a:t>
            </a:r>
            <a:r>
              <a:rPr lang="tr-TR" b="0" dirty="0">
                <a:solidFill>
                  <a:srgbClr val="374151"/>
                </a:solidFill>
                <a:latin typeface="Roboto"/>
                <a:ea typeface="Roboto"/>
                <a:cs typeface="Roboto"/>
                <a:sym typeface="Roboto"/>
              </a:rPr>
              <a:t> kullanılan yaygın bir etiket His-etiketidir (</a:t>
            </a:r>
            <a:r>
              <a:rPr lang="tr-TR" b="0" dirty="0" err="1">
                <a:solidFill>
                  <a:srgbClr val="374151"/>
                </a:solidFill>
                <a:latin typeface="Roboto"/>
                <a:ea typeface="Roboto"/>
                <a:cs typeface="Roboto"/>
                <a:sym typeface="Roboto"/>
              </a:rPr>
              <a:t>histidin</a:t>
            </a:r>
            <a:r>
              <a:rPr lang="tr-TR" b="0" dirty="0">
                <a:solidFill>
                  <a:srgbClr val="374151"/>
                </a:solidFill>
                <a:latin typeface="Roboto"/>
                <a:ea typeface="Roboto"/>
                <a:cs typeface="Roboto"/>
                <a:sym typeface="Roboto"/>
              </a:rPr>
              <a:t> etiketi). His etiketi, genetik olarak bir protein ekspresyon vektörüne dönüştürülen, tipik olarak altı ila on </a:t>
            </a:r>
            <a:r>
              <a:rPr lang="tr-TR" b="0" dirty="0" err="1">
                <a:solidFill>
                  <a:srgbClr val="374151"/>
                </a:solidFill>
                <a:latin typeface="Roboto"/>
                <a:ea typeface="Roboto"/>
                <a:cs typeface="Roboto"/>
                <a:sym typeface="Roboto"/>
              </a:rPr>
              <a:t>histidin</a:t>
            </a:r>
            <a:r>
              <a:rPr lang="tr-TR" b="0" dirty="0">
                <a:solidFill>
                  <a:srgbClr val="374151"/>
                </a:solidFill>
                <a:latin typeface="Roboto"/>
                <a:ea typeface="Roboto"/>
                <a:cs typeface="Roboto"/>
                <a:sym typeface="Roboto"/>
              </a:rPr>
              <a:t> kalıntısı içeren kısa bir amino asit dizisidir.</a:t>
            </a:r>
            <a:endParaRPr b="0" i="0" dirty="0">
              <a:solidFill>
                <a:srgbClr val="374151"/>
              </a:solidFill>
              <a:latin typeface="Arial"/>
              <a:ea typeface="Arial"/>
              <a:cs typeface="Arial"/>
              <a:sym typeface="Arial"/>
            </a:endParaRPr>
          </a:p>
          <a:p>
            <a:pPr marL="0" lvl="0" indent="0" algn="l" rtl="0">
              <a:spcBef>
                <a:spcPts val="0"/>
              </a:spcBef>
              <a:spcAft>
                <a:spcPts val="0"/>
              </a:spcAft>
              <a:buClr>
                <a:srgbClr val="374151"/>
              </a:buClr>
              <a:buSzPts val="1200"/>
              <a:buFont typeface="Calibri"/>
              <a:buNone/>
            </a:pPr>
            <a:r>
              <a:rPr lang="tr-TR" b="1" dirty="0">
                <a:solidFill>
                  <a:srgbClr val="374151"/>
                </a:solidFill>
                <a:latin typeface="Arial"/>
                <a:ea typeface="Arial"/>
                <a:cs typeface="Arial"/>
                <a:sym typeface="Arial"/>
              </a:rPr>
              <a:t>6.Terminatör: </a:t>
            </a:r>
            <a:r>
              <a:rPr lang="tr-TR" b="0" dirty="0">
                <a:solidFill>
                  <a:srgbClr val="374151"/>
                </a:solidFill>
                <a:latin typeface="Arial"/>
                <a:ea typeface="Arial"/>
                <a:cs typeface="Arial"/>
                <a:sym typeface="Arial"/>
              </a:rPr>
              <a:t>Transkripsiyonun sonunu işaret eden bir dizidir. İlgilenilen genin doğru şekilde kopyalanmasını sağlamaya yardımcı olur.</a:t>
            </a:r>
            <a:endParaRPr b="0" dirty="0"/>
          </a:p>
        </p:txBody>
      </p:sp>
      <p:sp>
        <p:nvSpPr>
          <p:cNvPr id="1048640" name="Google Shape;16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7</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048644" name="Google Shape;168;g2a1952dd349_6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645" name="Google Shape;169;g2a1952dd349_6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Moleküler klonlamadaki </a:t>
            </a:r>
            <a:r>
              <a:rPr lang="tr-TR" dirty="0" err="1">
                <a:solidFill>
                  <a:srgbClr val="374151"/>
                </a:solidFill>
                <a:latin typeface="Roboto"/>
                <a:ea typeface="Roboto"/>
                <a:cs typeface="Roboto"/>
                <a:sym typeface="Roboto"/>
              </a:rPr>
              <a:t>ligasyon</a:t>
            </a:r>
            <a:r>
              <a:rPr lang="tr-TR" dirty="0">
                <a:solidFill>
                  <a:srgbClr val="374151"/>
                </a:solidFill>
                <a:latin typeface="Roboto"/>
                <a:ea typeface="Roboto"/>
                <a:cs typeface="Roboto"/>
                <a:sym typeface="Roboto"/>
              </a:rPr>
              <a:t> adımı, iki DNA fragmanının, tipik olarak bir </a:t>
            </a:r>
            <a:r>
              <a:rPr lang="tr-TR" dirty="0" err="1">
                <a:solidFill>
                  <a:srgbClr val="374151"/>
                </a:solidFill>
                <a:latin typeface="Roboto"/>
                <a:ea typeface="Roboto"/>
                <a:cs typeface="Roboto"/>
                <a:sym typeface="Roboto"/>
              </a:rPr>
              <a:t>plazmid</a:t>
            </a:r>
            <a:r>
              <a:rPr lang="tr-TR" dirty="0">
                <a:solidFill>
                  <a:srgbClr val="374151"/>
                </a:solidFill>
                <a:latin typeface="Roboto"/>
                <a:ea typeface="Roboto"/>
                <a:cs typeface="Roboto"/>
                <a:sym typeface="Roboto"/>
              </a:rPr>
              <a:t> vektörünün ve bir ek DNA'nın,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bir DNA molekülü oluşturmak üzere </a:t>
            </a:r>
            <a:r>
              <a:rPr lang="tr-TR" dirty="0" err="1">
                <a:solidFill>
                  <a:srgbClr val="374151"/>
                </a:solidFill>
                <a:latin typeface="Roboto"/>
                <a:ea typeface="Roboto"/>
                <a:cs typeface="Roboto"/>
                <a:sym typeface="Roboto"/>
              </a:rPr>
              <a:t>kovalent</a:t>
            </a:r>
            <a:r>
              <a:rPr lang="tr-TR" dirty="0">
                <a:solidFill>
                  <a:srgbClr val="374151"/>
                </a:solidFill>
                <a:latin typeface="Roboto"/>
                <a:ea typeface="Roboto"/>
                <a:cs typeface="Roboto"/>
                <a:sym typeface="Roboto"/>
              </a:rPr>
              <a:t> olarak bir araya getirildiği kritik bir işlemdir. Bu adım, DNA </a:t>
            </a:r>
            <a:r>
              <a:rPr lang="tr-TR" dirty="0" err="1">
                <a:solidFill>
                  <a:srgbClr val="374151"/>
                </a:solidFill>
                <a:latin typeface="Roboto"/>
                <a:ea typeface="Roboto"/>
                <a:cs typeface="Roboto"/>
                <a:sym typeface="Roboto"/>
              </a:rPr>
              <a:t>ligaz</a:t>
            </a:r>
            <a:r>
              <a:rPr lang="tr-TR" dirty="0">
                <a:solidFill>
                  <a:srgbClr val="374151"/>
                </a:solidFill>
                <a:latin typeface="Roboto"/>
                <a:ea typeface="Roboto"/>
                <a:cs typeface="Roboto"/>
                <a:sym typeface="Roboto"/>
              </a:rPr>
              <a:t> adı verilen bir enzim tarafından </a:t>
            </a:r>
            <a:r>
              <a:rPr lang="tr-TR" dirty="0" err="1">
                <a:solidFill>
                  <a:srgbClr val="374151"/>
                </a:solidFill>
                <a:latin typeface="Roboto"/>
                <a:ea typeface="Roboto"/>
                <a:cs typeface="Roboto"/>
                <a:sym typeface="Roboto"/>
              </a:rPr>
              <a:t>kolaylaştırılır.Moleküler</a:t>
            </a:r>
            <a:r>
              <a:rPr lang="tr-TR" dirty="0">
                <a:solidFill>
                  <a:srgbClr val="374151"/>
                </a:solidFill>
                <a:latin typeface="Roboto"/>
                <a:ea typeface="Roboto"/>
                <a:cs typeface="Roboto"/>
                <a:sym typeface="Roboto"/>
              </a:rPr>
              <a:t> klonlamadaki </a:t>
            </a:r>
            <a:r>
              <a:rPr lang="tr-TR" dirty="0" err="1">
                <a:solidFill>
                  <a:srgbClr val="374151"/>
                </a:solidFill>
                <a:latin typeface="Roboto"/>
                <a:ea typeface="Roboto"/>
                <a:cs typeface="Roboto"/>
                <a:sym typeface="Roboto"/>
              </a:rPr>
              <a:t>ligasyon</a:t>
            </a:r>
            <a:r>
              <a:rPr lang="tr-TR" dirty="0">
                <a:solidFill>
                  <a:srgbClr val="374151"/>
                </a:solidFill>
                <a:latin typeface="Roboto"/>
                <a:ea typeface="Roboto"/>
                <a:cs typeface="Roboto"/>
                <a:sym typeface="Roboto"/>
              </a:rPr>
              <a:t> adımının ayrıntıları aşağıda verilmiştir:</a:t>
            </a:r>
          </a:p>
          <a:p>
            <a:pPr marL="228600" lvl="0" indent="-228600" algn="l" rtl="0">
              <a:lnSpc>
                <a:spcPct val="115000"/>
              </a:lnSpc>
              <a:spcBef>
                <a:spcPts val="1500"/>
              </a:spcBef>
              <a:spcAft>
                <a:spcPts val="0"/>
              </a:spcAft>
              <a:buAutoNum type="arabicPeriod"/>
            </a:pPr>
            <a:r>
              <a:rPr lang="tr-TR" dirty="0" err="1">
                <a:solidFill>
                  <a:srgbClr val="374151"/>
                </a:solidFill>
                <a:latin typeface="Roboto"/>
                <a:ea typeface="Roboto"/>
                <a:cs typeface="Roboto"/>
                <a:sym typeface="Roboto"/>
              </a:rPr>
              <a:t>Plazmidin</a:t>
            </a:r>
            <a:r>
              <a:rPr lang="tr-TR" dirty="0">
                <a:solidFill>
                  <a:srgbClr val="374151"/>
                </a:solidFill>
                <a:latin typeface="Roboto"/>
                <a:ea typeface="Roboto"/>
                <a:cs typeface="Roboto"/>
                <a:sym typeface="Roboto"/>
              </a:rPr>
              <a:t> Sindirimi ve </a:t>
            </a:r>
            <a:r>
              <a:rPr lang="tr-TR" dirty="0" err="1">
                <a:solidFill>
                  <a:srgbClr val="374151"/>
                </a:solidFill>
                <a:latin typeface="Roboto"/>
                <a:ea typeface="Roboto"/>
                <a:cs typeface="Roboto"/>
                <a:sym typeface="Roboto"/>
              </a:rPr>
              <a:t>Insert</a:t>
            </a:r>
            <a:r>
              <a:rPr lang="tr-TR" dirty="0">
                <a:solidFill>
                  <a:srgbClr val="374151"/>
                </a:solidFill>
                <a:latin typeface="Roboto"/>
                <a:ea typeface="Roboto"/>
                <a:cs typeface="Roboto"/>
                <a:sym typeface="Roboto"/>
              </a:rPr>
              <a:t> DNA:</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Belirli tanıma bölgelerinde hem </a:t>
            </a:r>
            <a:r>
              <a:rPr lang="tr-TR" dirty="0" err="1">
                <a:solidFill>
                  <a:srgbClr val="374151"/>
                </a:solidFill>
                <a:latin typeface="Roboto"/>
                <a:ea typeface="Roboto"/>
                <a:cs typeface="Roboto"/>
                <a:sym typeface="Roboto"/>
              </a:rPr>
              <a:t>plazmidi</a:t>
            </a:r>
            <a:r>
              <a:rPr lang="tr-TR" dirty="0">
                <a:solidFill>
                  <a:srgbClr val="374151"/>
                </a:solidFill>
                <a:latin typeface="Roboto"/>
                <a:ea typeface="Roboto"/>
                <a:cs typeface="Roboto"/>
                <a:sym typeface="Roboto"/>
              </a:rPr>
              <a:t> hem de insert DNA'yı kesmek için kısıtlama enzimleri kullanılır. Bu, DNA fragmanlarının birbirine bağlanmasına izin verecek uyumlu uçlar üretir.</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2. </a:t>
            </a:r>
            <a:r>
              <a:rPr lang="tr-TR" dirty="0" err="1">
                <a:solidFill>
                  <a:srgbClr val="374151"/>
                </a:solidFill>
                <a:latin typeface="Roboto"/>
                <a:ea typeface="Roboto"/>
                <a:cs typeface="Roboto"/>
                <a:sym typeface="Roboto"/>
              </a:rPr>
              <a:t>Ligasyon</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Kesilen </a:t>
            </a:r>
            <a:r>
              <a:rPr lang="tr-TR" dirty="0" err="1">
                <a:solidFill>
                  <a:srgbClr val="374151"/>
                </a:solidFill>
                <a:latin typeface="Roboto"/>
                <a:ea typeface="Roboto"/>
                <a:cs typeface="Roboto"/>
                <a:sym typeface="Roboto"/>
              </a:rPr>
              <a:t>plazmidi</a:t>
            </a:r>
            <a:r>
              <a:rPr lang="tr-TR" dirty="0">
                <a:solidFill>
                  <a:srgbClr val="374151"/>
                </a:solidFill>
                <a:latin typeface="Roboto"/>
                <a:ea typeface="Roboto"/>
                <a:cs typeface="Roboto"/>
                <a:sym typeface="Roboto"/>
              </a:rPr>
              <a:t> karıştırın ve DNA'yı DNA </a:t>
            </a:r>
            <a:r>
              <a:rPr lang="tr-TR" dirty="0" err="1">
                <a:solidFill>
                  <a:srgbClr val="374151"/>
                </a:solidFill>
                <a:latin typeface="Roboto"/>
                <a:ea typeface="Roboto"/>
                <a:cs typeface="Roboto"/>
                <a:sym typeface="Roboto"/>
              </a:rPr>
              <a:t>ligaz</a:t>
            </a:r>
            <a:r>
              <a:rPr lang="tr-TR" dirty="0">
                <a:solidFill>
                  <a:srgbClr val="374151"/>
                </a:solidFill>
                <a:latin typeface="Roboto"/>
                <a:ea typeface="Roboto"/>
                <a:cs typeface="Roboto"/>
                <a:sym typeface="Roboto"/>
              </a:rPr>
              <a:t> enzimi ile birlikte ekleyin. </a:t>
            </a:r>
            <a:r>
              <a:rPr lang="tr-TR" dirty="0" err="1">
                <a:solidFill>
                  <a:srgbClr val="374151"/>
                </a:solidFill>
                <a:latin typeface="Roboto"/>
                <a:ea typeface="Roboto"/>
                <a:cs typeface="Roboto"/>
                <a:sym typeface="Roboto"/>
              </a:rPr>
              <a:t>Ligaz</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fosfodiester</a:t>
            </a:r>
            <a:r>
              <a:rPr lang="tr-TR" dirty="0">
                <a:solidFill>
                  <a:srgbClr val="374151"/>
                </a:solidFill>
                <a:latin typeface="Roboto"/>
                <a:ea typeface="Roboto"/>
                <a:cs typeface="Roboto"/>
                <a:sym typeface="Roboto"/>
              </a:rPr>
              <a:t> bağlarının oluşumunu katalize ederek insert DNA'nın uçlarını </a:t>
            </a:r>
            <a:r>
              <a:rPr lang="tr-TR" dirty="0" err="1">
                <a:solidFill>
                  <a:srgbClr val="374151"/>
                </a:solidFill>
                <a:latin typeface="Roboto"/>
                <a:ea typeface="Roboto"/>
                <a:cs typeface="Roboto"/>
                <a:sym typeface="Roboto"/>
              </a:rPr>
              <a:t>plazmit</a:t>
            </a:r>
            <a:r>
              <a:rPr lang="tr-TR" dirty="0">
                <a:solidFill>
                  <a:srgbClr val="374151"/>
                </a:solidFill>
                <a:latin typeface="Roboto"/>
                <a:ea typeface="Roboto"/>
                <a:cs typeface="Roboto"/>
                <a:sym typeface="Roboto"/>
              </a:rPr>
              <a:t> vektörüne kapatır.</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3. Bağlanmış </a:t>
            </a:r>
            <a:r>
              <a:rPr lang="tr-TR" dirty="0" err="1">
                <a:solidFill>
                  <a:srgbClr val="374151"/>
                </a:solidFill>
                <a:latin typeface="Roboto"/>
                <a:ea typeface="Roboto"/>
                <a:cs typeface="Roboto"/>
                <a:sym typeface="Roboto"/>
              </a:rPr>
              <a:t>plazmidin</a:t>
            </a:r>
            <a:r>
              <a:rPr lang="tr-TR" dirty="0">
                <a:solidFill>
                  <a:srgbClr val="374151"/>
                </a:solidFill>
                <a:latin typeface="Roboto"/>
                <a:ea typeface="Roboto"/>
                <a:cs typeface="Roboto"/>
                <a:sym typeface="Roboto"/>
              </a:rPr>
              <a:t> klonlanmasına yönelik dönüşüm:</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Bağlanmış DNA'yı (şimdi bir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plazmid</a:t>
            </a:r>
            <a:r>
              <a:rPr lang="tr-TR" dirty="0">
                <a:solidFill>
                  <a:srgbClr val="374151"/>
                </a:solidFill>
                <a:latin typeface="Roboto"/>
                <a:ea typeface="Roboto"/>
                <a:cs typeface="Roboto"/>
                <a:sym typeface="Roboto"/>
              </a:rPr>
              <a:t>) dönüşüm adı verilen bir işlemle bakteri hücrelerine sokun. Bu, bakteri hücrelerini yabancı DNA'ya karşı daha geçirgen hale getirmek için ısı şoku, </a:t>
            </a:r>
            <a:r>
              <a:rPr lang="tr-TR" dirty="0" err="1">
                <a:solidFill>
                  <a:srgbClr val="374151"/>
                </a:solidFill>
                <a:latin typeface="Roboto"/>
                <a:ea typeface="Roboto"/>
                <a:cs typeface="Roboto"/>
                <a:sym typeface="Roboto"/>
              </a:rPr>
              <a:t>elektroporasyon</a:t>
            </a:r>
            <a:r>
              <a:rPr lang="tr-TR" dirty="0">
                <a:solidFill>
                  <a:srgbClr val="374151"/>
                </a:solidFill>
                <a:latin typeface="Roboto"/>
                <a:ea typeface="Roboto"/>
                <a:cs typeface="Roboto"/>
                <a:sym typeface="Roboto"/>
              </a:rPr>
              <a:t> veya kimyasal yöntemler gibi çeşitli yöntemler kullanılarak yapılabilir.</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4. </a:t>
            </a:r>
            <a:r>
              <a:rPr lang="tr-TR" dirty="0" err="1">
                <a:solidFill>
                  <a:srgbClr val="374151"/>
                </a:solidFill>
                <a:latin typeface="Roboto"/>
                <a:ea typeface="Roboto"/>
                <a:cs typeface="Roboto"/>
                <a:sym typeface="Roboto"/>
              </a:rPr>
              <a:t>Transformantların</a:t>
            </a:r>
            <a:r>
              <a:rPr lang="tr-TR" dirty="0">
                <a:solidFill>
                  <a:srgbClr val="374151"/>
                </a:solidFill>
                <a:latin typeface="Roboto"/>
                <a:ea typeface="Roboto"/>
                <a:cs typeface="Roboto"/>
                <a:sym typeface="Roboto"/>
              </a:rPr>
              <a:t> Seçimi:</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Dönüştürülmüş bakterileri antibiyotik içeren seçici bir ortama yerleştirin. </a:t>
            </a:r>
            <a:r>
              <a:rPr lang="tr-TR" dirty="0" err="1">
                <a:solidFill>
                  <a:srgbClr val="374151"/>
                </a:solidFill>
                <a:latin typeface="Roboto"/>
                <a:ea typeface="Roboto"/>
                <a:cs typeface="Roboto"/>
                <a:sym typeface="Roboto"/>
              </a:rPr>
              <a:t>Plazmit</a:t>
            </a:r>
            <a:r>
              <a:rPr lang="tr-TR" dirty="0">
                <a:solidFill>
                  <a:srgbClr val="374151"/>
                </a:solidFill>
                <a:latin typeface="Roboto"/>
                <a:ea typeface="Roboto"/>
                <a:cs typeface="Roboto"/>
                <a:sym typeface="Roboto"/>
              </a:rPr>
              <a:t> vektörü genellikle antibiyotik direnci için bir gen taşır. Seçici ortamda yalnızca </a:t>
            </a:r>
            <a:r>
              <a:rPr lang="tr-TR" dirty="0" err="1">
                <a:solidFill>
                  <a:srgbClr val="374151"/>
                </a:solidFill>
                <a:latin typeface="Roboto"/>
                <a:ea typeface="Roboto"/>
                <a:cs typeface="Roboto"/>
                <a:sym typeface="Roboto"/>
              </a:rPr>
              <a:t>plazmidi</a:t>
            </a:r>
            <a:r>
              <a:rPr lang="tr-TR" dirty="0">
                <a:solidFill>
                  <a:srgbClr val="374151"/>
                </a:solidFill>
                <a:latin typeface="Roboto"/>
                <a:ea typeface="Roboto"/>
                <a:cs typeface="Roboto"/>
                <a:sym typeface="Roboto"/>
              </a:rPr>
              <a:t> alan bakteriler hayatta kalacaktır.</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5. </a:t>
            </a:r>
            <a:r>
              <a:rPr lang="tr-TR" dirty="0" err="1">
                <a:solidFill>
                  <a:srgbClr val="374151"/>
                </a:solidFill>
                <a:latin typeface="Roboto"/>
                <a:ea typeface="Roboto"/>
                <a:cs typeface="Roboto"/>
                <a:sym typeface="Roboto"/>
              </a:rPr>
              <a:t>Rekombinantların</a:t>
            </a:r>
            <a:r>
              <a:rPr lang="tr-TR" dirty="0">
                <a:solidFill>
                  <a:srgbClr val="374151"/>
                </a:solidFill>
                <a:latin typeface="Roboto"/>
                <a:ea typeface="Roboto"/>
                <a:cs typeface="Roboto"/>
                <a:sym typeface="Roboto"/>
              </a:rPr>
              <a:t> Taranması:</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Ek parçayla birlikte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plazmidi</a:t>
            </a:r>
            <a:r>
              <a:rPr lang="tr-TR" dirty="0">
                <a:solidFill>
                  <a:srgbClr val="374151"/>
                </a:solidFill>
                <a:latin typeface="Roboto"/>
                <a:ea typeface="Roboto"/>
                <a:cs typeface="Roboto"/>
                <a:sym typeface="Roboto"/>
              </a:rPr>
              <a:t> içeren bakteri kolonilerini tanımlamak için tarama gerçekleştirin. Bu, eklenen DNA'nın varlığını ve boyutunu doğrulamak için PCR, kısıtlama enzimi sindirimi veya diğer yöntemleri içerebilir.</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6. </a:t>
            </a: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Plazmidlerin</a:t>
            </a:r>
            <a:r>
              <a:rPr lang="tr-TR" dirty="0">
                <a:solidFill>
                  <a:srgbClr val="374151"/>
                </a:solidFill>
                <a:latin typeface="Roboto"/>
                <a:ea typeface="Roboto"/>
                <a:cs typeface="Roboto"/>
                <a:sym typeface="Roboto"/>
              </a:rPr>
              <a:t> Yayılması:</a:t>
            </a:r>
          </a:p>
          <a:p>
            <a:pPr marL="0" lvl="0" indent="0" algn="l" rtl="0">
              <a:lnSpc>
                <a:spcPct val="115000"/>
              </a:lnSpc>
              <a:spcBef>
                <a:spcPts val="1500"/>
              </a:spcBef>
              <a:spcAft>
                <a:spcPts val="0"/>
              </a:spcAft>
              <a:buNone/>
            </a:pPr>
            <a:r>
              <a:rPr lang="tr-TR" dirty="0" err="1">
                <a:solidFill>
                  <a:srgbClr val="374151"/>
                </a:solidFill>
                <a:latin typeface="Roboto"/>
                <a:ea typeface="Roboto"/>
                <a:cs typeface="Roboto"/>
                <a:sym typeface="Roboto"/>
              </a:rPr>
              <a:t>Rekombinant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plazmitleri</a:t>
            </a:r>
            <a:r>
              <a:rPr lang="tr-TR" dirty="0">
                <a:solidFill>
                  <a:srgbClr val="374151"/>
                </a:solidFill>
                <a:latin typeface="Roboto"/>
                <a:ea typeface="Roboto"/>
                <a:cs typeface="Roboto"/>
                <a:sym typeface="Roboto"/>
              </a:rPr>
              <a:t> çoğaltmak için pozitif kolonileri </a:t>
            </a:r>
            <a:r>
              <a:rPr lang="tr-TR" dirty="0" err="1">
                <a:solidFill>
                  <a:srgbClr val="374151"/>
                </a:solidFill>
                <a:latin typeface="Roboto"/>
                <a:ea typeface="Roboto"/>
                <a:cs typeface="Roboto"/>
                <a:sym typeface="Roboto"/>
              </a:rPr>
              <a:t>kültürleyin</a:t>
            </a:r>
            <a:r>
              <a:rPr lang="tr-TR" dirty="0">
                <a:solidFill>
                  <a:srgbClr val="374151"/>
                </a:solidFill>
                <a:latin typeface="Roboto"/>
                <a:ea typeface="Roboto"/>
                <a:cs typeface="Roboto"/>
                <a:sym typeface="Roboto"/>
              </a:rPr>
              <a:t>. Bu adım, aşağı yöndeki uygulamalar için yeterli miktarda </a:t>
            </a:r>
            <a:r>
              <a:rPr lang="tr-TR" dirty="0" err="1">
                <a:solidFill>
                  <a:srgbClr val="374151"/>
                </a:solidFill>
                <a:latin typeface="Roboto"/>
                <a:ea typeface="Roboto"/>
                <a:cs typeface="Roboto"/>
                <a:sym typeface="Roboto"/>
              </a:rPr>
              <a:t>plazmidin</a:t>
            </a:r>
            <a:r>
              <a:rPr lang="tr-TR" dirty="0">
                <a:solidFill>
                  <a:srgbClr val="374151"/>
                </a:solidFill>
                <a:latin typeface="Roboto"/>
                <a:ea typeface="Roboto"/>
                <a:cs typeface="Roboto"/>
                <a:sym typeface="Roboto"/>
              </a:rPr>
              <a:t> olmasını sağlar.</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7. </a:t>
            </a:r>
            <a:r>
              <a:rPr lang="tr-TR" dirty="0" err="1">
                <a:solidFill>
                  <a:srgbClr val="374151"/>
                </a:solidFill>
                <a:latin typeface="Roboto"/>
                <a:ea typeface="Roboto"/>
                <a:cs typeface="Roboto"/>
                <a:sym typeface="Roboto"/>
              </a:rPr>
              <a:t>Plazmid</a:t>
            </a:r>
            <a:r>
              <a:rPr lang="tr-TR" dirty="0">
                <a:solidFill>
                  <a:srgbClr val="374151"/>
                </a:solidFill>
                <a:latin typeface="Roboto"/>
                <a:ea typeface="Roboto"/>
                <a:cs typeface="Roboto"/>
                <a:sym typeface="Roboto"/>
              </a:rPr>
              <a:t> DNA'nın İzolasyonu:</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Bir </a:t>
            </a:r>
            <a:r>
              <a:rPr lang="tr-TR" dirty="0" err="1">
                <a:solidFill>
                  <a:srgbClr val="374151"/>
                </a:solidFill>
                <a:latin typeface="Roboto"/>
                <a:ea typeface="Roboto"/>
                <a:cs typeface="Roboto"/>
                <a:sym typeface="Roboto"/>
              </a:rPr>
              <a:t>plazmid</a:t>
            </a:r>
            <a:r>
              <a:rPr lang="tr-TR" dirty="0">
                <a:solidFill>
                  <a:srgbClr val="374151"/>
                </a:solidFill>
                <a:latin typeface="Roboto"/>
                <a:ea typeface="Roboto"/>
                <a:cs typeface="Roboto"/>
                <a:sym typeface="Roboto"/>
              </a:rPr>
              <a:t> DNA izolasyon kiti veya diğer uygun yöntemleri kullanarak bakteri kültürlerinden </a:t>
            </a:r>
            <a:r>
              <a:rPr lang="tr-TR" dirty="0" err="1">
                <a:solidFill>
                  <a:srgbClr val="374151"/>
                </a:solidFill>
                <a:latin typeface="Roboto"/>
                <a:ea typeface="Roboto"/>
                <a:cs typeface="Roboto"/>
                <a:sym typeface="Roboto"/>
              </a:rPr>
              <a:t>plazmid</a:t>
            </a:r>
            <a:r>
              <a:rPr lang="tr-TR" dirty="0">
                <a:solidFill>
                  <a:srgbClr val="374151"/>
                </a:solidFill>
                <a:latin typeface="Roboto"/>
                <a:ea typeface="Roboto"/>
                <a:cs typeface="Roboto"/>
                <a:sym typeface="Roboto"/>
              </a:rPr>
              <a:t> DNA'yı çıkarın. Bu saflaştırılmış </a:t>
            </a:r>
            <a:r>
              <a:rPr lang="tr-TR" dirty="0" err="1">
                <a:solidFill>
                  <a:srgbClr val="374151"/>
                </a:solidFill>
                <a:latin typeface="Roboto"/>
                <a:ea typeface="Roboto"/>
                <a:cs typeface="Roboto"/>
                <a:sym typeface="Roboto"/>
              </a:rPr>
              <a:t>plazmit</a:t>
            </a:r>
            <a:r>
              <a:rPr lang="tr-TR" dirty="0">
                <a:solidFill>
                  <a:srgbClr val="374151"/>
                </a:solidFill>
                <a:latin typeface="Roboto"/>
                <a:ea typeface="Roboto"/>
                <a:cs typeface="Roboto"/>
                <a:sym typeface="Roboto"/>
              </a:rPr>
              <a:t> DNA daha sonra başka deneyler veya analizler için kullanılabilir.</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8. </a:t>
            </a:r>
            <a:r>
              <a:rPr lang="tr-TR" dirty="0" err="1">
                <a:solidFill>
                  <a:srgbClr val="374151"/>
                </a:solidFill>
                <a:latin typeface="Roboto"/>
                <a:ea typeface="Roboto"/>
                <a:cs typeface="Roboto"/>
                <a:sym typeface="Roboto"/>
              </a:rPr>
              <a:t>Insert</a:t>
            </a:r>
            <a:r>
              <a:rPr lang="tr-TR" dirty="0">
                <a:solidFill>
                  <a:srgbClr val="374151"/>
                </a:solidFill>
                <a:latin typeface="Roboto"/>
                <a:ea typeface="Roboto"/>
                <a:cs typeface="Roboto"/>
                <a:sym typeface="Roboto"/>
              </a:rPr>
              <a:t> DNA'nın Doğrulanması:</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Sıralama ve </a:t>
            </a:r>
            <a:r>
              <a:rPr lang="tr-TR" dirty="0" err="1">
                <a:solidFill>
                  <a:srgbClr val="374151"/>
                </a:solidFill>
                <a:latin typeface="Roboto"/>
                <a:ea typeface="Roboto"/>
                <a:cs typeface="Roboto"/>
                <a:sym typeface="Roboto"/>
              </a:rPr>
              <a:t>agaroz</a:t>
            </a:r>
            <a:r>
              <a:rPr lang="tr-TR" dirty="0">
                <a:solidFill>
                  <a:srgbClr val="374151"/>
                </a:solidFill>
                <a:latin typeface="Roboto"/>
                <a:ea typeface="Roboto"/>
                <a:cs typeface="Roboto"/>
                <a:sym typeface="Roboto"/>
              </a:rPr>
              <a:t> jel </a:t>
            </a:r>
            <a:r>
              <a:rPr lang="tr-TR" dirty="0" err="1">
                <a:solidFill>
                  <a:srgbClr val="374151"/>
                </a:solidFill>
                <a:latin typeface="Roboto"/>
                <a:ea typeface="Roboto"/>
                <a:cs typeface="Roboto"/>
                <a:sym typeface="Roboto"/>
              </a:rPr>
              <a:t>elektroforezi</a:t>
            </a:r>
            <a:r>
              <a:rPr lang="tr-TR" dirty="0">
                <a:solidFill>
                  <a:srgbClr val="374151"/>
                </a:solidFill>
                <a:latin typeface="Roboto"/>
                <a:ea typeface="Roboto"/>
                <a:cs typeface="Roboto"/>
                <a:sym typeface="Roboto"/>
              </a:rPr>
              <a:t> ile klonlanmış ekin kimliğini ve bütünlüğünü doğrulayın. Bu adım, klonlanan DNA'nın doğru ve mutasyonlardan arınmış olmasını sağlar.</a:t>
            </a:r>
            <a:endParaRPr dirty="0">
              <a:solidFill>
                <a:srgbClr val="374151"/>
              </a:solidFill>
              <a:latin typeface="Roboto"/>
              <a:ea typeface="Roboto"/>
              <a:cs typeface="Roboto"/>
              <a:sym typeface="Roboto"/>
            </a:endParaRPr>
          </a:p>
          <a:p>
            <a:pPr marL="0" lvl="0" indent="0" algn="l" rtl="0">
              <a:spcBef>
                <a:spcPts val="1500"/>
              </a:spcBef>
              <a:spcAft>
                <a:spcPts val="0"/>
              </a:spcAft>
              <a:buNone/>
            </a:pPr>
            <a:endParaRPr dirty="0"/>
          </a:p>
        </p:txBody>
      </p:sp>
      <p:sp>
        <p:nvSpPr>
          <p:cNvPr id="1048646" name="Google Shape;170;g2a1952dd349_6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8</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048660"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661"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0" dirty="0">
                <a:solidFill>
                  <a:srgbClr val="374151"/>
                </a:solidFill>
                <a:latin typeface="Arial"/>
                <a:ea typeface="Arial"/>
                <a:cs typeface="Arial"/>
                <a:sym typeface="Arial"/>
              </a:rPr>
              <a:t>Bu, </a:t>
            </a:r>
            <a:r>
              <a:rPr lang="tr-TR" b="0" i="0" dirty="0" err="1">
                <a:solidFill>
                  <a:srgbClr val="374151"/>
                </a:solidFill>
                <a:latin typeface="Arial"/>
                <a:ea typeface="Arial"/>
                <a:cs typeface="Arial"/>
                <a:sym typeface="Arial"/>
              </a:rPr>
              <a:t>rekombinant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IgG</a:t>
            </a:r>
            <a:r>
              <a:rPr lang="tr-TR" b="0" i="0" dirty="0">
                <a:solidFill>
                  <a:srgbClr val="374151"/>
                </a:solidFill>
                <a:latin typeface="Arial"/>
                <a:ea typeface="Arial"/>
                <a:cs typeface="Arial"/>
                <a:sym typeface="Arial"/>
              </a:rPr>
              <a:t> üretimi için bir konakçı ekspresyon sisteminin seçilmesine ilişkin kritik karar verme süreçlerinden biridir. Bu önemli seçim, nihai ürünün verimliliğini ve özelliklerini önemli ölçüde etkiler. Önemli noktaları daha iyi anlamak için çeşitli ifade sistemlerini avantajları ve dezavantajlarıyla birlikte inceleyelim.</a:t>
            </a:r>
          </a:p>
          <a:p>
            <a:pPr marL="0" lvl="0" indent="0" algn="l" rtl="0">
              <a:spcBef>
                <a:spcPts val="0"/>
              </a:spcBef>
              <a:spcAft>
                <a:spcPts val="0"/>
              </a:spcAft>
              <a:buNone/>
            </a:pPr>
            <a:r>
              <a:rPr lang="tr-TR" b="1" i="0" dirty="0">
                <a:solidFill>
                  <a:srgbClr val="374151"/>
                </a:solidFill>
                <a:latin typeface="Arial"/>
                <a:ea typeface="Arial"/>
                <a:cs typeface="Arial"/>
                <a:sym typeface="Arial"/>
              </a:rPr>
              <a:t>1. Bakteriyel Protein</a:t>
            </a:r>
            <a:r>
              <a:rPr lang="tr-TR" b="1" i="0" baseline="0" dirty="0">
                <a:solidFill>
                  <a:srgbClr val="374151"/>
                </a:solidFill>
                <a:latin typeface="Arial"/>
                <a:ea typeface="Arial"/>
                <a:cs typeface="Arial"/>
                <a:sym typeface="Arial"/>
              </a:rPr>
              <a:t> Ekspresyon Sistemi</a:t>
            </a: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a:solidFill>
                  <a:srgbClr val="374151"/>
                </a:solidFill>
                <a:latin typeface="Arial"/>
                <a:ea typeface="Arial"/>
                <a:cs typeface="Arial"/>
                <a:sym typeface="Arial"/>
              </a:rPr>
              <a:t>Konakçı ekspresyon sistemleri alanındaki ilk rakibimiz bakteriyel sistemdir. Basitliği ve maliyet etkinliği ile bilinen E. </a:t>
            </a:r>
            <a:r>
              <a:rPr lang="tr-TR" b="0" i="0" dirty="0" err="1">
                <a:solidFill>
                  <a:srgbClr val="374151"/>
                </a:solidFill>
                <a:latin typeface="Arial"/>
                <a:ea typeface="Arial"/>
                <a:cs typeface="Arial"/>
                <a:sym typeface="Arial"/>
              </a:rPr>
              <a:t>coli</a:t>
            </a:r>
            <a:r>
              <a:rPr lang="tr-TR" b="0" i="0" dirty="0">
                <a:solidFill>
                  <a:srgbClr val="374151"/>
                </a:solidFill>
                <a:latin typeface="Arial"/>
                <a:ea typeface="Arial"/>
                <a:cs typeface="Arial"/>
                <a:sym typeface="Arial"/>
              </a:rPr>
              <a:t> gibi bakteriyel sistemler, </a:t>
            </a:r>
            <a:r>
              <a:rPr lang="tr-TR" b="0" i="0" dirty="0" err="1">
                <a:solidFill>
                  <a:srgbClr val="374151"/>
                </a:solidFill>
                <a:latin typeface="Arial"/>
                <a:ea typeface="Arial"/>
                <a:cs typeface="Arial"/>
                <a:sym typeface="Arial"/>
              </a:rPr>
              <a:t>rekombinant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IgG</a:t>
            </a:r>
            <a:r>
              <a:rPr lang="tr-TR" b="0" i="0" dirty="0">
                <a:solidFill>
                  <a:srgbClr val="374151"/>
                </a:solidFill>
                <a:latin typeface="Arial"/>
                <a:ea typeface="Arial"/>
                <a:cs typeface="Arial"/>
                <a:sym typeface="Arial"/>
              </a:rPr>
              <a:t> üretimi için yaygın olarak kullanılmaktadır. Bununla birlikte, </a:t>
            </a:r>
            <a:r>
              <a:rPr lang="tr-TR" b="0" i="0" dirty="0" err="1">
                <a:solidFill>
                  <a:srgbClr val="374151"/>
                </a:solidFill>
                <a:latin typeface="Arial"/>
                <a:ea typeface="Arial"/>
                <a:cs typeface="Arial"/>
                <a:sym typeface="Arial"/>
              </a:rPr>
              <a:t>translasyon</a:t>
            </a:r>
            <a:r>
              <a:rPr lang="tr-TR" b="0" i="0" dirty="0">
                <a:solidFill>
                  <a:srgbClr val="374151"/>
                </a:solidFill>
                <a:latin typeface="Arial"/>
                <a:ea typeface="Arial"/>
                <a:cs typeface="Arial"/>
                <a:sym typeface="Arial"/>
              </a:rPr>
              <a:t> sonrası modifikasyonlar açısından sınırlamalar ortaya çıkmakta ve antikorun işlevselliğini ve etkinliğini potansiyel olarak etkilemektedir.</a:t>
            </a:r>
          </a:p>
          <a:p>
            <a:pPr marL="0" lvl="0" indent="0" algn="l" rtl="0">
              <a:spcBef>
                <a:spcPts val="0"/>
              </a:spcBef>
              <a:spcAft>
                <a:spcPts val="0"/>
              </a:spcAft>
              <a:buNone/>
            </a:pPr>
            <a:r>
              <a:rPr lang="tr-TR" b="1" i="0" dirty="0">
                <a:solidFill>
                  <a:srgbClr val="374151"/>
                </a:solidFill>
                <a:latin typeface="Arial"/>
                <a:ea typeface="Arial"/>
                <a:cs typeface="Arial"/>
                <a:sym typeface="Arial"/>
              </a:rPr>
              <a:t>2. Maya Ekspresyon Sistemi</a:t>
            </a: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a:solidFill>
                  <a:srgbClr val="374151"/>
                </a:solidFill>
                <a:latin typeface="Arial"/>
                <a:ea typeface="Arial"/>
                <a:cs typeface="Arial"/>
                <a:sym typeface="Arial"/>
              </a:rPr>
              <a:t>Maya ekspresyon sistemlerine, özellikle de </a:t>
            </a:r>
            <a:r>
              <a:rPr lang="tr-TR" b="0" i="0" dirty="0" err="1">
                <a:solidFill>
                  <a:srgbClr val="374151"/>
                </a:solidFill>
                <a:latin typeface="Arial"/>
                <a:ea typeface="Arial"/>
                <a:cs typeface="Arial"/>
                <a:sym typeface="Arial"/>
              </a:rPr>
              <a:t>Saccharomyces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cerevisiae'ye</a:t>
            </a:r>
            <a:r>
              <a:rPr lang="tr-TR" b="0" i="0" dirty="0">
                <a:solidFill>
                  <a:srgbClr val="374151"/>
                </a:solidFill>
                <a:latin typeface="Arial"/>
                <a:ea typeface="Arial"/>
                <a:cs typeface="Arial"/>
                <a:sym typeface="Arial"/>
              </a:rPr>
              <a:t> geçtiğimizde, bazı </a:t>
            </a:r>
            <a:r>
              <a:rPr lang="tr-TR" b="0" i="0" dirty="0" err="1">
                <a:solidFill>
                  <a:srgbClr val="374151"/>
                </a:solidFill>
                <a:latin typeface="Arial"/>
                <a:ea typeface="Arial"/>
                <a:cs typeface="Arial"/>
                <a:sym typeface="Arial"/>
              </a:rPr>
              <a:t>translasyon</a:t>
            </a:r>
            <a:r>
              <a:rPr lang="tr-TR" b="0" i="0" dirty="0">
                <a:solidFill>
                  <a:srgbClr val="374151"/>
                </a:solidFill>
                <a:latin typeface="Arial"/>
                <a:ea typeface="Arial"/>
                <a:cs typeface="Arial"/>
                <a:sym typeface="Arial"/>
              </a:rPr>
              <a:t> sonrası değişikliklere izin veren </a:t>
            </a:r>
            <a:r>
              <a:rPr lang="tr-TR" b="0" i="0" dirty="0" err="1">
                <a:solidFill>
                  <a:srgbClr val="374151"/>
                </a:solidFill>
                <a:latin typeface="Arial"/>
                <a:ea typeface="Arial"/>
                <a:cs typeface="Arial"/>
                <a:sym typeface="Arial"/>
              </a:rPr>
              <a:t>ökaryotik</a:t>
            </a:r>
            <a:r>
              <a:rPr lang="tr-TR" b="0" i="0" dirty="0">
                <a:solidFill>
                  <a:srgbClr val="374151"/>
                </a:solidFill>
                <a:latin typeface="Arial"/>
                <a:ea typeface="Arial"/>
                <a:cs typeface="Arial"/>
                <a:sym typeface="Arial"/>
              </a:rPr>
              <a:t> bir ortamla karşılaşırız. Maya sistemleri, protein katlanması ve salgılanması açısından avantajlar sunar ancak memeliye özgü modifikasyonların tam spektrumunu sağlamada yetersiz kalabilir.</a:t>
            </a:r>
          </a:p>
          <a:p>
            <a:pPr marL="0" lvl="0" indent="0" algn="l" rtl="0">
              <a:spcBef>
                <a:spcPts val="0"/>
              </a:spcBef>
              <a:spcAft>
                <a:spcPts val="0"/>
              </a:spcAft>
              <a:buNone/>
            </a:pPr>
            <a:r>
              <a:rPr lang="tr-TR" b="1" i="0" dirty="0">
                <a:solidFill>
                  <a:srgbClr val="374151"/>
                </a:solidFill>
                <a:latin typeface="Arial"/>
                <a:ea typeface="Arial"/>
                <a:cs typeface="Arial"/>
                <a:sym typeface="Arial"/>
              </a:rPr>
              <a:t>3. Böcek</a:t>
            </a:r>
            <a:r>
              <a:rPr lang="tr-TR" b="1" i="0" baseline="0" dirty="0">
                <a:solidFill>
                  <a:srgbClr val="374151"/>
                </a:solidFill>
                <a:latin typeface="Arial"/>
                <a:ea typeface="Arial"/>
                <a:cs typeface="Arial"/>
                <a:sym typeface="Arial"/>
              </a:rPr>
              <a:t> Ekspresyon Sistemi</a:t>
            </a: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Baculovirus</a:t>
            </a:r>
            <a:r>
              <a:rPr lang="tr-TR" b="0" i="0" dirty="0">
                <a:solidFill>
                  <a:srgbClr val="374151"/>
                </a:solidFill>
                <a:latin typeface="Arial"/>
                <a:ea typeface="Arial"/>
                <a:cs typeface="Arial"/>
                <a:sym typeface="Arial"/>
              </a:rPr>
              <a:t> vektörlerini kullanan böcek hücresi ekspresyon sistemleri çekici bir orta yol sunar. Uygun katlamayı ve çeviri sonrası değişiklikleri kolaylaştıran </a:t>
            </a:r>
            <a:r>
              <a:rPr lang="tr-TR" b="0" i="0" dirty="0" err="1">
                <a:solidFill>
                  <a:srgbClr val="374151"/>
                </a:solidFill>
                <a:latin typeface="Arial"/>
                <a:ea typeface="Arial"/>
                <a:cs typeface="Arial"/>
                <a:sym typeface="Arial"/>
              </a:rPr>
              <a:t>ökaryotik</a:t>
            </a:r>
            <a:r>
              <a:rPr lang="tr-TR" b="0" i="0" dirty="0">
                <a:solidFill>
                  <a:srgbClr val="374151"/>
                </a:solidFill>
                <a:latin typeface="Arial"/>
                <a:ea typeface="Arial"/>
                <a:cs typeface="Arial"/>
                <a:sym typeface="Arial"/>
              </a:rPr>
              <a:t> bir ortam sunarlar. Ancak böcek hücresi sistemlerinin ölçeklenebilirliği büyük ölçekli üretim için zorluklar oluşturabilir.</a:t>
            </a:r>
          </a:p>
          <a:p>
            <a:pPr marL="0" lvl="0" indent="0" algn="l" rtl="0">
              <a:spcBef>
                <a:spcPts val="0"/>
              </a:spcBef>
              <a:spcAft>
                <a:spcPts val="0"/>
              </a:spcAft>
              <a:buNone/>
            </a:pPr>
            <a:r>
              <a:rPr lang="tr-TR" b="1" i="0" dirty="0">
                <a:solidFill>
                  <a:srgbClr val="374151"/>
                </a:solidFill>
                <a:latin typeface="Arial"/>
                <a:ea typeface="Arial"/>
                <a:cs typeface="Arial"/>
                <a:sym typeface="Arial"/>
              </a:rPr>
              <a:t>4. Memeli Hücre Ekspresyon Sistemi</a:t>
            </a: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a:solidFill>
                  <a:srgbClr val="374151"/>
                </a:solidFill>
                <a:latin typeface="Arial"/>
                <a:ea typeface="Arial"/>
                <a:cs typeface="Arial"/>
                <a:sym typeface="Arial"/>
              </a:rPr>
              <a:t>Memeli hücre ekspresyon sistemi, </a:t>
            </a:r>
            <a:r>
              <a:rPr lang="tr-TR" b="0" i="0" dirty="0" err="1">
                <a:solidFill>
                  <a:srgbClr val="374151"/>
                </a:solidFill>
                <a:latin typeface="Arial"/>
                <a:ea typeface="Arial"/>
                <a:cs typeface="Arial"/>
                <a:sym typeface="Arial"/>
              </a:rPr>
              <a:t>IgG</a:t>
            </a:r>
            <a:r>
              <a:rPr lang="tr-TR" b="0" i="0" dirty="0">
                <a:solidFill>
                  <a:srgbClr val="374151"/>
                </a:solidFill>
                <a:latin typeface="Arial"/>
                <a:ea typeface="Arial"/>
                <a:cs typeface="Arial"/>
                <a:sym typeface="Arial"/>
              </a:rPr>
              <a:t> üretimi için doğal ortamın kopyalanmasında üstündür. Çin </a:t>
            </a:r>
            <a:r>
              <a:rPr lang="tr-TR" b="0" i="0" dirty="0" err="1">
                <a:solidFill>
                  <a:srgbClr val="374151"/>
                </a:solidFill>
                <a:latin typeface="Arial"/>
                <a:ea typeface="Arial"/>
                <a:cs typeface="Arial"/>
                <a:sym typeface="Arial"/>
              </a:rPr>
              <a:t>Hamsteri</a:t>
            </a:r>
            <a:r>
              <a:rPr lang="tr-TR" b="0" i="0" dirty="0">
                <a:solidFill>
                  <a:srgbClr val="374151"/>
                </a:solidFill>
                <a:latin typeface="Arial"/>
                <a:ea typeface="Arial"/>
                <a:cs typeface="Arial"/>
                <a:sym typeface="Arial"/>
              </a:rPr>
              <a:t> Yumurtalık (CHO) hücreleri gibi memeli hücreleri, </a:t>
            </a:r>
            <a:r>
              <a:rPr lang="tr-TR" b="0" i="0" dirty="0" err="1">
                <a:solidFill>
                  <a:srgbClr val="374151"/>
                </a:solidFill>
                <a:latin typeface="Arial"/>
                <a:ea typeface="Arial"/>
                <a:cs typeface="Arial"/>
                <a:sym typeface="Arial"/>
              </a:rPr>
              <a:t>translasyon</a:t>
            </a:r>
            <a:r>
              <a:rPr lang="tr-TR" b="0" i="0" dirty="0">
                <a:solidFill>
                  <a:srgbClr val="374151"/>
                </a:solidFill>
                <a:latin typeface="Arial"/>
                <a:ea typeface="Arial"/>
                <a:cs typeface="Arial"/>
                <a:sym typeface="Arial"/>
              </a:rPr>
              <a:t> sonrası modifikasyonların tüm spektrumunu mümkün kılarak biyolojik olarak aktif antikorların oluşmasını sağlar. Ancak memeli hücre sistemleriyle ilgili karmaşıklık ve maliyet dikkatle </a:t>
            </a:r>
            <a:r>
              <a:rPr lang="tr-TR" b="0" i="0" dirty="0" err="1">
                <a:solidFill>
                  <a:srgbClr val="374151"/>
                </a:solidFill>
                <a:latin typeface="Arial"/>
                <a:ea typeface="Arial"/>
                <a:cs typeface="Arial"/>
                <a:sym typeface="Arial"/>
              </a:rPr>
              <a:t>tartılmalıdır.Sonuç</a:t>
            </a:r>
            <a:r>
              <a:rPr lang="tr-TR" b="0" i="0" dirty="0">
                <a:solidFill>
                  <a:srgbClr val="374151"/>
                </a:solidFill>
                <a:latin typeface="Arial"/>
                <a:ea typeface="Arial"/>
                <a:cs typeface="Arial"/>
                <a:sym typeface="Arial"/>
              </a:rPr>
              <a:t> olarak, </a:t>
            </a:r>
            <a:r>
              <a:rPr lang="tr-TR" b="0" i="0" dirty="0" err="1">
                <a:solidFill>
                  <a:srgbClr val="374151"/>
                </a:solidFill>
                <a:latin typeface="Arial"/>
                <a:ea typeface="Arial"/>
                <a:cs typeface="Arial"/>
                <a:sym typeface="Arial"/>
              </a:rPr>
              <a:t>rekombinant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IgG</a:t>
            </a:r>
            <a:r>
              <a:rPr lang="tr-TR" b="0" i="0" dirty="0">
                <a:solidFill>
                  <a:srgbClr val="374151"/>
                </a:solidFill>
                <a:latin typeface="Arial"/>
                <a:ea typeface="Arial"/>
                <a:cs typeface="Arial"/>
                <a:sym typeface="Arial"/>
              </a:rPr>
              <a:t> üretimi için bir konakçı ekspresyon sisteminin seçimi, maliyet, basitlik ve istenen ürün kalitesine ulaşma yeteneği arasındaki dengelerin dikkatli bir şekilde değerlendirilmesini gerektirir. Her sistemin kendine özgü avantajları ve dezavantajları vardır ve en uygun seçim projenin özel gereksinimlerine bağlıdır.</a:t>
            </a:r>
            <a:endParaRPr i="0" dirty="0"/>
          </a:p>
        </p:txBody>
      </p:sp>
      <p:sp>
        <p:nvSpPr>
          <p:cNvPr id="1048662" name="Google Shape;15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9</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aa-ET"/>
          </a:p>
        </p:txBody>
      </p:sp>
      <p:sp>
        <p:nvSpPr>
          <p:cNvPr id="1048582"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aa-ET"/>
          </a:p>
        </p:txBody>
      </p:sp>
      <p:sp>
        <p:nvSpPr>
          <p:cNvPr id="1048583" name="Date Placeholder 3"/>
          <p:cNvSpPr>
            <a:spLocks noGrp="1"/>
          </p:cNvSpPr>
          <p:nvPr>
            <p:ph type="dt" sz="half" idx="10"/>
          </p:nvPr>
        </p:nvSpPr>
        <p:spPr/>
        <p:txBody>
          <a:bodyPr/>
          <a:lstStyle/>
          <a:p>
            <a:fld id="{35FF26AE-B7EF-2642-A16F-6F92A10C8307}" type="datetimeFigureOut">
              <a:rPr lang="aa-ET" smtClean="0"/>
              <a:t>08/29/2024</a:t>
            </a:fld>
            <a:endParaRPr lang="aa-ET"/>
          </a:p>
        </p:txBody>
      </p:sp>
      <p:sp>
        <p:nvSpPr>
          <p:cNvPr id="1048584" name="Footer Placeholder 4"/>
          <p:cNvSpPr>
            <a:spLocks noGrp="1"/>
          </p:cNvSpPr>
          <p:nvPr>
            <p:ph type="ftr" sz="quarter" idx="11"/>
          </p:nvPr>
        </p:nvSpPr>
        <p:spPr/>
        <p:txBody>
          <a:bodyPr/>
          <a:lstStyle/>
          <a:p>
            <a:endParaRPr lang="aa-ET"/>
          </a:p>
        </p:txBody>
      </p:sp>
      <p:sp>
        <p:nvSpPr>
          <p:cNvPr id="1048585" name="Slide Number Placeholder 5"/>
          <p:cNvSpPr>
            <a:spLocks noGrp="1"/>
          </p:cNvSpPr>
          <p:nvPr>
            <p:ph type="sldNum" sz="quarter" idx="12"/>
          </p:nvPr>
        </p:nvSpPr>
        <p:spPr/>
        <p:txBody>
          <a:bodyPr/>
          <a:lstStyle/>
          <a:p>
            <a:fld id="{E25F94F3-8195-A049-91BA-070FB088255E}" type="slidenum">
              <a:rPr lang="aa-ET" smtClean="0"/>
              <a:t>‹#›</a:t>
            </a:fld>
            <a:endParaRPr lang="aa-E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895" name="Title 1"/>
          <p:cNvSpPr>
            <a:spLocks noGrp="1"/>
          </p:cNvSpPr>
          <p:nvPr>
            <p:ph type="title"/>
          </p:nvPr>
        </p:nvSpPr>
        <p:spPr/>
        <p:txBody>
          <a:bodyPr/>
          <a:lstStyle/>
          <a:p>
            <a:r>
              <a:rPr lang="en-GB"/>
              <a:t>Click to edit Master title style</a:t>
            </a:r>
            <a:endParaRPr lang="aa-ET"/>
          </a:p>
        </p:txBody>
      </p:sp>
      <p:sp>
        <p:nvSpPr>
          <p:cNvPr id="1048896"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1048897" name="Date Placeholder 3"/>
          <p:cNvSpPr>
            <a:spLocks noGrp="1"/>
          </p:cNvSpPr>
          <p:nvPr>
            <p:ph type="dt" sz="half" idx="10"/>
          </p:nvPr>
        </p:nvSpPr>
        <p:spPr/>
        <p:txBody>
          <a:bodyPr/>
          <a:lstStyle/>
          <a:p>
            <a:fld id="{35FF26AE-B7EF-2642-A16F-6F92A10C8307}" type="datetimeFigureOut">
              <a:rPr lang="aa-ET" smtClean="0"/>
              <a:t>08/29/2024</a:t>
            </a:fld>
            <a:endParaRPr lang="aa-ET"/>
          </a:p>
        </p:txBody>
      </p:sp>
      <p:sp>
        <p:nvSpPr>
          <p:cNvPr id="1048898" name="Footer Placeholder 4"/>
          <p:cNvSpPr>
            <a:spLocks noGrp="1"/>
          </p:cNvSpPr>
          <p:nvPr>
            <p:ph type="ftr" sz="quarter" idx="11"/>
          </p:nvPr>
        </p:nvSpPr>
        <p:spPr/>
        <p:txBody>
          <a:bodyPr/>
          <a:lstStyle/>
          <a:p>
            <a:endParaRPr lang="aa-ET"/>
          </a:p>
        </p:txBody>
      </p:sp>
      <p:sp>
        <p:nvSpPr>
          <p:cNvPr id="1048899" name="Slide Number Placeholder 5"/>
          <p:cNvSpPr>
            <a:spLocks noGrp="1"/>
          </p:cNvSpPr>
          <p:nvPr>
            <p:ph type="sldNum" sz="quarter" idx="12"/>
          </p:nvPr>
        </p:nvSpPr>
        <p:spPr/>
        <p:txBody>
          <a:bodyPr/>
          <a:lstStyle/>
          <a:p>
            <a:fld id="{E25F94F3-8195-A049-91BA-070FB088255E}" type="slidenum">
              <a:rPr lang="aa-ET" smtClean="0"/>
              <a:t>‹#›</a:t>
            </a:fld>
            <a:endParaRPr lang="aa-E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871"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aa-ET"/>
          </a:p>
        </p:txBody>
      </p:sp>
      <p:sp>
        <p:nvSpPr>
          <p:cNvPr id="1048872"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1048873" name="Date Placeholder 3"/>
          <p:cNvSpPr>
            <a:spLocks noGrp="1"/>
          </p:cNvSpPr>
          <p:nvPr>
            <p:ph type="dt" sz="half" idx="10"/>
          </p:nvPr>
        </p:nvSpPr>
        <p:spPr/>
        <p:txBody>
          <a:bodyPr/>
          <a:lstStyle/>
          <a:p>
            <a:fld id="{35FF26AE-B7EF-2642-A16F-6F92A10C8307}" type="datetimeFigureOut">
              <a:rPr lang="aa-ET" smtClean="0"/>
              <a:t>08/29/2024</a:t>
            </a:fld>
            <a:endParaRPr lang="aa-ET"/>
          </a:p>
        </p:txBody>
      </p:sp>
      <p:sp>
        <p:nvSpPr>
          <p:cNvPr id="1048874" name="Footer Placeholder 4"/>
          <p:cNvSpPr>
            <a:spLocks noGrp="1"/>
          </p:cNvSpPr>
          <p:nvPr>
            <p:ph type="ftr" sz="quarter" idx="11"/>
          </p:nvPr>
        </p:nvSpPr>
        <p:spPr/>
        <p:txBody>
          <a:bodyPr/>
          <a:lstStyle/>
          <a:p>
            <a:endParaRPr lang="aa-ET"/>
          </a:p>
        </p:txBody>
      </p:sp>
      <p:sp>
        <p:nvSpPr>
          <p:cNvPr id="1048875" name="Slide Number Placeholder 5"/>
          <p:cNvSpPr>
            <a:spLocks noGrp="1"/>
          </p:cNvSpPr>
          <p:nvPr>
            <p:ph type="sldNum" sz="quarter" idx="12"/>
          </p:nvPr>
        </p:nvSpPr>
        <p:spPr/>
        <p:txBody>
          <a:bodyPr/>
          <a:lstStyle/>
          <a:p>
            <a:fld id="{E25F94F3-8195-A049-91BA-070FB088255E}" type="slidenum">
              <a:rPr lang="aa-ET" smtClean="0"/>
              <a:t>‹#›</a:t>
            </a:fld>
            <a:endParaRPr lang="aa-E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1"/>
        <p:cNvGrpSpPr/>
        <p:nvPr/>
      </p:nvGrpSpPr>
      <p:grpSpPr>
        <a:xfrm>
          <a:off x="0" y="0"/>
          <a:ext cx="0" cy="0"/>
          <a:chOff x="0" y="0"/>
          <a:chExt cx="0" cy="0"/>
        </a:xfrm>
      </p:grpSpPr>
      <p:sp>
        <p:nvSpPr>
          <p:cNvPr id="1048670" name="Google Shape;32;p40"/>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3600"/>
              <a:buFont typeface="Calibri"/>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048671" name="Google Shape;33;p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1048787" name="Google Shape;38;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2800"/>
              <a:buFont typeface="Calibri"/>
              <a:buNone/>
            </a:lvl1pPr>
            <a:lvl2pPr lvl="1" algn="l">
              <a:lnSpc>
                <a:spcPct val="100000"/>
              </a:lnSpc>
              <a:spcBef>
                <a:spcPts val="0"/>
              </a:spcBef>
              <a:spcAft>
                <a:spcPts val="0"/>
              </a:spcAft>
              <a:buSzPts val="2800"/>
              <a:buNone/>
            </a:lvl2pPr>
            <a:lvl3pPr lvl="2" algn="l">
              <a:lnSpc>
                <a:spcPct val="100000"/>
              </a:lnSpc>
              <a:spcBef>
                <a:spcPts val="0"/>
              </a:spcBef>
              <a:spcAft>
                <a:spcPts val="0"/>
              </a:spcAft>
              <a:buSzPts val="2800"/>
              <a:buNone/>
            </a:lvl3pPr>
            <a:lvl4pPr lvl="3" algn="l">
              <a:lnSpc>
                <a:spcPct val="100000"/>
              </a:lnSpc>
              <a:spcBef>
                <a:spcPts val="0"/>
              </a:spcBef>
              <a:spcAft>
                <a:spcPts val="0"/>
              </a:spcAft>
              <a:buSzPts val="2800"/>
              <a:buNone/>
            </a:lvl4pPr>
            <a:lvl5pPr lvl="4" algn="l">
              <a:lnSpc>
                <a:spcPct val="100000"/>
              </a:lnSpc>
              <a:spcBef>
                <a:spcPts val="0"/>
              </a:spcBef>
              <a:spcAft>
                <a:spcPts val="0"/>
              </a:spcAft>
              <a:buSzPts val="2800"/>
              <a:buNone/>
            </a:lvl5pPr>
            <a:lvl6pPr lvl="5" algn="l">
              <a:lnSpc>
                <a:spcPct val="100000"/>
              </a:lnSpc>
              <a:spcBef>
                <a:spcPts val="0"/>
              </a:spcBef>
              <a:spcAft>
                <a:spcPts val="0"/>
              </a:spcAft>
              <a:buSzPts val="2800"/>
              <a:buNone/>
            </a:lvl6pPr>
            <a:lvl7pPr lvl="6" algn="l">
              <a:lnSpc>
                <a:spcPct val="100000"/>
              </a:lnSpc>
              <a:spcBef>
                <a:spcPts val="0"/>
              </a:spcBef>
              <a:spcAft>
                <a:spcPts val="0"/>
              </a:spcAft>
              <a:buSzPts val="2800"/>
              <a:buNone/>
            </a:lvl7pPr>
            <a:lvl8pPr lvl="7" algn="l">
              <a:lnSpc>
                <a:spcPct val="100000"/>
              </a:lnSpc>
              <a:spcBef>
                <a:spcPts val="0"/>
              </a:spcBef>
              <a:spcAft>
                <a:spcPts val="0"/>
              </a:spcAft>
              <a:buSzPts val="2800"/>
              <a:buNone/>
            </a:lvl8pPr>
            <a:lvl9pPr lvl="8" algn="l">
              <a:lnSpc>
                <a:spcPct val="100000"/>
              </a:lnSpc>
              <a:spcBef>
                <a:spcPts val="0"/>
              </a:spcBef>
              <a:spcAft>
                <a:spcPts val="0"/>
              </a:spcAft>
              <a:buSzPts val="2800"/>
              <a:buNone/>
            </a:lvl9pPr>
          </a:lstStyle>
          <a:p>
            <a:endParaRPr/>
          </a:p>
        </p:txBody>
      </p:sp>
      <p:sp>
        <p:nvSpPr>
          <p:cNvPr id="1048788" name="Google Shape;39;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lvl1pPr>
            <a:lvl2pPr marL="914400" lvl="1" indent="-317500" algn="l">
              <a:lnSpc>
                <a:spcPct val="115000"/>
              </a:lnSpc>
              <a:spcBef>
                <a:spcPts val="0"/>
              </a:spcBef>
              <a:spcAft>
                <a:spcPts val="0"/>
              </a:spcAft>
              <a:buClr>
                <a:schemeClr val="dk1"/>
              </a:buClr>
              <a:buSzPts val="1400"/>
              <a:buChar char="○"/>
            </a:lvl2pPr>
            <a:lvl3pPr marL="1371600" lvl="2" indent="-317500" algn="l">
              <a:lnSpc>
                <a:spcPct val="115000"/>
              </a:lnSpc>
              <a:spcBef>
                <a:spcPts val="0"/>
              </a:spcBef>
              <a:spcAft>
                <a:spcPts val="0"/>
              </a:spcAft>
              <a:buClr>
                <a:schemeClr val="dk1"/>
              </a:buClr>
              <a:buSzPts val="1400"/>
              <a:buChar char="■"/>
            </a:lvl3pPr>
            <a:lvl4pPr marL="1828800" lvl="3" indent="-317500" algn="l">
              <a:lnSpc>
                <a:spcPct val="115000"/>
              </a:lnSpc>
              <a:spcBef>
                <a:spcPts val="0"/>
              </a:spcBef>
              <a:spcAft>
                <a:spcPts val="0"/>
              </a:spcAft>
              <a:buClr>
                <a:schemeClr val="dk1"/>
              </a:buClr>
              <a:buSzPts val="1400"/>
              <a:buChar char="●"/>
            </a:lvl4pPr>
            <a:lvl5pPr marL="2286000" lvl="4" indent="-317500" algn="l">
              <a:lnSpc>
                <a:spcPct val="115000"/>
              </a:lnSpc>
              <a:spcBef>
                <a:spcPts val="0"/>
              </a:spcBef>
              <a:spcAft>
                <a:spcPts val="0"/>
              </a:spcAft>
              <a:buClr>
                <a:schemeClr val="dk1"/>
              </a:buClr>
              <a:buSzPts val="1400"/>
              <a:buChar char="○"/>
            </a:lvl5pPr>
            <a:lvl6pPr marL="2743200" lvl="5" indent="-317500" algn="l">
              <a:lnSpc>
                <a:spcPct val="115000"/>
              </a:lnSpc>
              <a:spcBef>
                <a:spcPts val="0"/>
              </a:spcBef>
              <a:spcAft>
                <a:spcPts val="0"/>
              </a:spcAft>
              <a:buClr>
                <a:schemeClr val="dk1"/>
              </a:buClr>
              <a:buSzPts val="1400"/>
              <a:buChar char="■"/>
            </a:lvl6pPr>
            <a:lvl7pPr marL="3200400" lvl="6" indent="-317500" algn="l">
              <a:lnSpc>
                <a:spcPct val="115000"/>
              </a:lnSpc>
              <a:spcBef>
                <a:spcPts val="0"/>
              </a:spcBef>
              <a:spcAft>
                <a:spcPts val="0"/>
              </a:spcAft>
              <a:buClr>
                <a:schemeClr val="dk1"/>
              </a:buClr>
              <a:buSzPts val="1400"/>
              <a:buChar char="●"/>
            </a:lvl7pPr>
            <a:lvl8pPr marL="3657600" lvl="7" indent="-317500" algn="l">
              <a:lnSpc>
                <a:spcPct val="115000"/>
              </a:lnSpc>
              <a:spcBef>
                <a:spcPts val="0"/>
              </a:spcBef>
              <a:spcAft>
                <a:spcPts val="0"/>
              </a:spcAft>
              <a:buClr>
                <a:schemeClr val="dk1"/>
              </a:buClr>
              <a:buSzPts val="1400"/>
              <a:buChar char="○"/>
            </a:lvl8pPr>
            <a:lvl9pPr marL="4114800" lvl="8" indent="-317500" algn="l">
              <a:lnSpc>
                <a:spcPct val="115000"/>
              </a:lnSpc>
              <a:spcBef>
                <a:spcPts val="0"/>
              </a:spcBef>
              <a:spcAft>
                <a:spcPts val="0"/>
              </a:spcAft>
              <a:buClr>
                <a:schemeClr val="dk1"/>
              </a:buClr>
              <a:buSzPts val="1400"/>
              <a:buChar char="■"/>
            </a:lvl9pPr>
          </a:lstStyle>
          <a:p>
            <a:endParaRPr/>
          </a:p>
        </p:txBody>
      </p:sp>
      <p:sp>
        <p:nvSpPr>
          <p:cNvPr id="1048789" name="Google Shape;40;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987"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1048988"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1048989" name="Date Placeholder 3"/>
          <p:cNvSpPr>
            <a:spLocks noGrp="1"/>
          </p:cNvSpPr>
          <p:nvPr>
            <p:ph type="dt" sz="half" idx="10"/>
          </p:nvPr>
        </p:nvSpPr>
        <p:spPr/>
        <p:txBody>
          <a:bodyPr/>
          <a:lstStyle/>
          <a:p>
            <a:fld id="{35FF26AE-B7EF-2642-A16F-6F92A10C8307}" type="datetimeFigureOut">
              <a:rPr lang="en-NL" smtClean="0"/>
              <a:t>08/29/2024</a:t>
            </a:fld>
            <a:endParaRPr lang="en-NL"/>
          </a:p>
        </p:txBody>
      </p:sp>
      <p:sp>
        <p:nvSpPr>
          <p:cNvPr id="1048990" name="Footer Placeholder 4"/>
          <p:cNvSpPr>
            <a:spLocks noGrp="1"/>
          </p:cNvSpPr>
          <p:nvPr>
            <p:ph type="ftr" sz="quarter" idx="11"/>
          </p:nvPr>
        </p:nvSpPr>
        <p:spPr/>
        <p:txBody>
          <a:bodyPr/>
          <a:lstStyle/>
          <a:p>
            <a:endParaRPr lang="en-NL"/>
          </a:p>
        </p:txBody>
      </p:sp>
      <p:sp>
        <p:nvSpPr>
          <p:cNvPr id="1048991" name="Slide Number Placeholder 5"/>
          <p:cNvSpPr>
            <a:spLocks noGrp="1"/>
          </p:cNvSpPr>
          <p:nvPr>
            <p:ph type="sldNum" sz="quarter" idx="12"/>
          </p:nvPr>
        </p:nvSpPr>
        <p:spPr/>
        <p:txBody>
          <a:bodyPr/>
          <a:lstStyle/>
          <a:p>
            <a:fld id="{E25F94F3-8195-A049-91BA-070FB088255E}" type="slidenum">
              <a:rPr lang="en-NL" smtClean="0"/>
              <a:t>‹#›</a:t>
            </a:fld>
            <a:endParaRPr lang="en-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923" name="Title 1"/>
          <p:cNvSpPr>
            <a:spLocks noGrp="1"/>
          </p:cNvSpPr>
          <p:nvPr>
            <p:ph type="title"/>
          </p:nvPr>
        </p:nvSpPr>
        <p:spPr/>
        <p:txBody>
          <a:bodyPr/>
          <a:lstStyle/>
          <a:p>
            <a:r>
              <a:rPr lang="en-GB"/>
              <a:t>Click to edit Master title style</a:t>
            </a:r>
            <a:endParaRPr lang="en-NL"/>
          </a:p>
        </p:txBody>
      </p:sp>
      <p:sp>
        <p:nvSpPr>
          <p:cNvPr id="1048924"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048925" name="Date Placeholder 3"/>
          <p:cNvSpPr>
            <a:spLocks noGrp="1"/>
          </p:cNvSpPr>
          <p:nvPr>
            <p:ph type="dt" sz="half" idx="10"/>
          </p:nvPr>
        </p:nvSpPr>
        <p:spPr/>
        <p:txBody>
          <a:bodyPr/>
          <a:lstStyle/>
          <a:p>
            <a:fld id="{35FF26AE-B7EF-2642-A16F-6F92A10C8307}" type="datetimeFigureOut">
              <a:rPr lang="en-NL" smtClean="0"/>
              <a:t>08/29/2024</a:t>
            </a:fld>
            <a:endParaRPr lang="en-NL"/>
          </a:p>
        </p:txBody>
      </p:sp>
      <p:sp>
        <p:nvSpPr>
          <p:cNvPr id="1048926" name="Footer Placeholder 4"/>
          <p:cNvSpPr>
            <a:spLocks noGrp="1"/>
          </p:cNvSpPr>
          <p:nvPr>
            <p:ph type="ftr" sz="quarter" idx="11"/>
          </p:nvPr>
        </p:nvSpPr>
        <p:spPr/>
        <p:txBody>
          <a:bodyPr/>
          <a:lstStyle/>
          <a:p>
            <a:endParaRPr lang="en-NL"/>
          </a:p>
        </p:txBody>
      </p:sp>
      <p:sp>
        <p:nvSpPr>
          <p:cNvPr id="1048927" name="Slide Number Placeholder 5"/>
          <p:cNvSpPr>
            <a:spLocks noGrp="1"/>
          </p:cNvSpPr>
          <p:nvPr>
            <p:ph type="sldNum" sz="quarter" idx="12"/>
          </p:nvPr>
        </p:nvSpPr>
        <p:spPr/>
        <p:txBody>
          <a:bodyPr/>
          <a:lstStyle/>
          <a:p>
            <a:fld id="{E25F94F3-8195-A049-91BA-070FB088255E}" type="slidenum">
              <a:rPr lang="en-NL" smtClean="0"/>
              <a:t>‹#›</a:t>
            </a:fld>
            <a:endParaRPr lang="en-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93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104893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48934" name="Date Placeholder 3"/>
          <p:cNvSpPr>
            <a:spLocks noGrp="1"/>
          </p:cNvSpPr>
          <p:nvPr>
            <p:ph type="dt" sz="half" idx="10"/>
          </p:nvPr>
        </p:nvSpPr>
        <p:spPr/>
        <p:txBody>
          <a:bodyPr/>
          <a:lstStyle/>
          <a:p>
            <a:fld id="{35FF26AE-B7EF-2642-A16F-6F92A10C8307}" type="datetimeFigureOut">
              <a:rPr lang="en-NL" smtClean="0"/>
              <a:t>08/29/2024</a:t>
            </a:fld>
            <a:endParaRPr lang="en-NL"/>
          </a:p>
        </p:txBody>
      </p:sp>
      <p:sp>
        <p:nvSpPr>
          <p:cNvPr id="1048935" name="Footer Placeholder 4"/>
          <p:cNvSpPr>
            <a:spLocks noGrp="1"/>
          </p:cNvSpPr>
          <p:nvPr>
            <p:ph type="ftr" sz="quarter" idx="11"/>
          </p:nvPr>
        </p:nvSpPr>
        <p:spPr/>
        <p:txBody>
          <a:bodyPr/>
          <a:lstStyle/>
          <a:p>
            <a:endParaRPr lang="en-NL"/>
          </a:p>
        </p:txBody>
      </p:sp>
      <p:sp>
        <p:nvSpPr>
          <p:cNvPr id="1048936" name="Slide Number Placeholder 5"/>
          <p:cNvSpPr>
            <a:spLocks noGrp="1"/>
          </p:cNvSpPr>
          <p:nvPr>
            <p:ph type="sldNum" sz="quarter" idx="12"/>
          </p:nvPr>
        </p:nvSpPr>
        <p:spPr/>
        <p:txBody>
          <a:bodyPr/>
          <a:lstStyle/>
          <a:p>
            <a:fld id="{E25F94F3-8195-A049-91BA-070FB088255E}" type="slidenum">
              <a:rPr lang="en-NL" smtClean="0"/>
              <a:t>‹#›</a:t>
            </a:fld>
            <a:endParaRPr lang="en-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954" name="Title 1"/>
          <p:cNvSpPr>
            <a:spLocks noGrp="1"/>
          </p:cNvSpPr>
          <p:nvPr>
            <p:ph type="title"/>
          </p:nvPr>
        </p:nvSpPr>
        <p:spPr/>
        <p:txBody>
          <a:bodyPr/>
          <a:lstStyle/>
          <a:p>
            <a:r>
              <a:rPr lang="en-GB"/>
              <a:t>Click to edit Master title style</a:t>
            </a:r>
            <a:endParaRPr lang="en-NL"/>
          </a:p>
        </p:txBody>
      </p:sp>
      <p:sp>
        <p:nvSpPr>
          <p:cNvPr id="1048955"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048956"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048957" name="Date Placeholder 4"/>
          <p:cNvSpPr>
            <a:spLocks noGrp="1"/>
          </p:cNvSpPr>
          <p:nvPr>
            <p:ph type="dt" sz="half" idx="10"/>
          </p:nvPr>
        </p:nvSpPr>
        <p:spPr/>
        <p:txBody>
          <a:bodyPr/>
          <a:lstStyle/>
          <a:p>
            <a:fld id="{35FF26AE-B7EF-2642-A16F-6F92A10C8307}" type="datetimeFigureOut">
              <a:rPr lang="en-NL" smtClean="0"/>
              <a:t>08/29/2024</a:t>
            </a:fld>
            <a:endParaRPr lang="en-NL"/>
          </a:p>
        </p:txBody>
      </p:sp>
      <p:sp>
        <p:nvSpPr>
          <p:cNvPr id="1048958" name="Footer Placeholder 5"/>
          <p:cNvSpPr>
            <a:spLocks noGrp="1"/>
          </p:cNvSpPr>
          <p:nvPr>
            <p:ph type="ftr" sz="quarter" idx="11"/>
          </p:nvPr>
        </p:nvSpPr>
        <p:spPr/>
        <p:txBody>
          <a:bodyPr/>
          <a:lstStyle/>
          <a:p>
            <a:endParaRPr lang="en-NL"/>
          </a:p>
        </p:txBody>
      </p:sp>
      <p:sp>
        <p:nvSpPr>
          <p:cNvPr id="1048959" name="Slide Number Placeholder 6"/>
          <p:cNvSpPr>
            <a:spLocks noGrp="1"/>
          </p:cNvSpPr>
          <p:nvPr>
            <p:ph type="sldNum" sz="quarter" idx="12"/>
          </p:nvPr>
        </p:nvSpPr>
        <p:spPr/>
        <p:txBody>
          <a:bodyPr/>
          <a:lstStyle/>
          <a:p>
            <a:fld id="{E25F94F3-8195-A049-91BA-070FB088255E}" type="slidenum">
              <a:rPr lang="en-NL" smtClean="0"/>
              <a:t>‹#›</a:t>
            </a:fld>
            <a:endParaRPr lang="en-N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979" name="Title 1"/>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1048980"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8981"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048982"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8983"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048984" name="Date Placeholder 6"/>
          <p:cNvSpPr>
            <a:spLocks noGrp="1"/>
          </p:cNvSpPr>
          <p:nvPr>
            <p:ph type="dt" sz="half" idx="10"/>
          </p:nvPr>
        </p:nvSpPr>
        <p:spPr/>
        <p:txBody>
          <a:bodyPr/>
          <a:lstStyle/>
          <a:p>
            <a:fld id="{35FF26AE-B7EF-2642-A16F-6F92A10C8307}" type="datetimeFigureOut">
              <a:rPr lang="en-NL" smtClean="0"/>
              <a:t>08/29/2024</a:t>
            </a:fld>
            <a:endParaRPr lang="en-NL"/>
          </a:p>
        </p:txBody>
      </p:sp>
      <p:sp>
        <p:nvSpPr>
          <p:cNvPr id="1048985" name="Footer Placeholder 7"/>
          <p:cNvSpPr>
            <a:spLocks noGrp="1"/>
          </p:cNvSpPr>
          <p:nvPr>
            <p:ph type="ftr" sz="quarter" idx="11"/>
          </p:nvPr>
        </p:nvSpPr>
        <p:spPr/>
        <p:txBody>
          <a:bodyPr/>
          <a:lstStyle/>
          <a:p>
            <a:endParaRPr lang="en-NL"/>
          </a:p>
        </p:txBody>
      </p:sp>
      <p:sp>
        <p:nvSpPr>
          <p:cNvPr id="1048986" name="Slide Number Placeholder 8"/>
          <p:cNvSpPr>
            <a:spLocks noGrp="1"/>
          </p:cNvSpPr>
          <p:nvPr>
            <p:ph type="sldNum" sz="quarter" idx="12"/>
          </p:nvPr>
        </p:nvSpPr>
        <p:spPr/>
        <p:txBody>
          <a:bodyPr/>
          <a:lstStyle/>
          <a:p>
            <a:fld id="{E25F94F3-8195-A049-91BA-070FB088255E}" type="slidenum">
              <a:rPr lang="en-NL" smtClean="0"/>
              <a:t>‹#›</a:t>
            </a:fld>
            <a:endParaRPr lang="en-N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950" name="Title 1"/>
          <p:cNvSpPr>
            <a:spLocks noGrp="1"/>
          </p:cNvSpPr>
          <p:nvPr>
            <p:ph type="title"/>
          </p:nvPr>
        </p:nvSpPr>
        <p:spPr/>
        <p:txBody>
          <a:bodyPr/>
          <a:lstStyle/>
          <a:p>
            <a:r>
              <a:rPr lang="en-GB"/>
              <a:t>Click to edit Master title style</a:t>
            </a:r>
            <a:endParaRPr lang="en-NL"/>
          </a:p>
        </p:txBody>
      </p:sp>
      <p:sp>
        <p:nvSpPr>
          <p:cNvPr id="1048951" name="Date Placeholder 2"/>
          <p:cNvSpPr>
            <a:spLocks noGrp="1"/>
          </p:cNvSpPr>
          <p:nvPr>
            <p:ph type="dt" sz="half" idx="10"/>
          </p:nvPr>
        </p:nvSpPr>
        <p:spPr/>
        <p:txBody>
          <a:bodyPr/>
          <a:lstStyle/>
          <a:p>
            <a:fld id="{35FF26AE-B7EF-2642-A16F-6F92A10C8307}" type="datetimeFigureOut">
              <a:rPr lang="en-NL" smtClean="0"/>
              <a:t>08/29/2024</a:t>
            </a:fld>
            <a:endParaRPr lang="en-NL"/>
          </a:p>
        </p:txBody>
      </p:sp>
      <p:sp>
        <p:nvSpPr>
          <p:cNvPr id="1048952" name="Footer Placeholder 3"/>
          <p:cNvSpPr>
            <a:spLocks noGrp="1"/>
          </p:cNvSpPr>
          <p:nvPr>
            <p:ph type="ftr" sz="quarter" idx="11"/>
          </p:nvPr>
        </p:nvSpPr>
        <p:spPr/>
        <p:txBody>
          <a:bodyPr/>
          <a:lstStyle/>
          <a:p>
            <a:endParaRPr lang="en-NL"/>
          </a:p>
        </p:txBody>
      </p:sp>
      <p:sp>
        <p:nvSpPr>
          <p:cNvPr id="1048953" name="Slide Number Placeholder 4"/>
          <p:cNvSpPr>
            <a:spLocks noGrp="1"/>
          </p:cNvSpPr>
          <p:nvPr>
            <p:ph type="sldNum" sz="quarter" idx="12"/>
          </p:nvPr>
        </p:nvSpPr>
        <p:spPr/>
        <p:txBody>
          <a:bodyPr/>
          <a:lstStyle/>
          <a:p>
            <a:fld id="{E25F94F3-8195-A049-91BA-070FB088255E}" type="slidenum">
              <a:rPr lang="en-NL" smtClean="0"/>
              <a:t>‹#›</a:t>
            </a:fld>
            <a:endParaRPr lang="en-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5" name="Title 1"/>
          <p:cNvSpPr>
            <a:spLocks noGrp="1"/>
          </p:cNvSpPr>
          <p:nvPr>
            <p:ph type="title"/>
          </p:nvPr>
        </p:nvSpPr>
        <p:spPr/>
        <p:txBody>
          <a:bodyPr/>
          <a:lstStyle/>
          <a:p>
            <a:r>
              <a:rPr lang="en-GB"/>
              <a:t>Click to edit Master title style</a:t>
            </a:r>
            <a:endParaRPr lang="aa-ET"/>
          </a:p>
        </p:txBody>
      </p:sp>
      <p:sp>
        <p:nvSpPr>
          <p:cNvPr id="1048596"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1048597" name="Date Placeholder 3"/>
          <p:cNvSpPr>
            <a:spLocks noGrp="1"/>
          </p:cNvSpPr>
          <p:nvPr>
            <p:ph type="dt" sz="half" idx="10"/>
          </p:nvPr>
        </p:nvSpPr>
        <p:spPr/>
        <p:txBody>
          <a:bodyPr/>
          <a:lstStyle/>
          <a:p>
            <a:fld id="{35FF26AE-B7EF-2642-A16F-6F92A10C8307}" type="datetimeFigureOut">
              <a:rPr lang="aa-ET" smtClean="0"/>
              <a:t>08/29/2024</a:t>
            </a:fld>
            <a:endParaRPr lang="aa-ET"/>
          </a:p>
        </p:txBody>
      </p:sp>
      <p:sp>
        <p:nvSpPr>
          <p:cNvPr id="1048598" name="Footer Placeholder 4"/>
          <p:cNvSpPr>
            <a:spLocks noGrp="1"/>
          </p:cNvSpPr>
          <p:nvPr>
            <p:ph type="ftr" sz="quarter" idx="11"/>
          </p:nvPr>
        </p:nvSpPr>
        <p:spPr/>
        <p:txBody>
          <a:bodyPr/>
          <a:lstStyle/>
          <a:p>
            <a:endParaRPr lang="aa-ET"/>
          </a:p>
        </p:txBody>
      </p:sp>
      <p:sp>
        <p:nvSpPr>
          <p:cNvPr id="1048599" name="Slide Number Placeholder 5"/>
          <p:cNvSpPr>
            <a:spLocks noGrp="1"/>
          </p:cNvSpPr>
          <p:nvPr>
            <p:ph type="sldNum" sz="quarter" idx="12"/>
          </p:nvPr>
        </p:nvSpPr>
        <p:spPr/>
        <p:txBody>
          <a:bodyPr/>
          <a:lstStyle/>
          <a:p>
            <a:fld id="{E25F94F3-8195-A049-91BA-070FB088255E}" type="slidenum">
              <a:rPr lang="aa-ET" smtClean="0"/>
              <a:t>‹#›</a:t>
            </a:fld>
            <a:endParaRPr lang="aa-E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965" name="Date Placeholder 1"/>
          <p:cNvSpPr>
            <a:spLocks noGrp="1"/>
          </p:cNvSpPr>
          <p:nvPr>
            <p:ph type="dt" sz="half" idx="10"/>
          </p:nvPr>
        </p:nvSpPr>
        <p:spPr/>
        <p:txBody>
          <a:bodyPr/>
          <a:lstStyle/>
          <a:p>
            <a:fld id="{35FF26AE-B7EF-2642-A16F-6F92A10C8307}" type="datetimeFigureOut">
              <a:rPr lang="en-NL" smtClean="0"/>
              <a:t>08/29/2024</a:t>
            </a:fld>
            <a:endParaRPr lang="en-NL"/>
          </a:p>
        </p:txBody>
      </p:sp>
      <p:sp>
        <p:nvSpPr>
          <p:cNvPr id="1048966" name="Footer Placeholder 2"/>
          <p:cNvSpPr>
            <a:spLocks noGrp="1"/>
          </p:cNvSpPr>
          <p:nvPr>
            <p:ph type="ftr" sz="quarter" idx="11"/>
          </p:nvPr>
        </p:nvSpPr>
        <p:spPr/>
        <p:txBody>
          <a:bodyPr/>
          <a:lstStyle/>
          <a:p>
            <a:endParaRPr lang="en-NL"/>
          </a:p>
        </p:txBody>
      </p:sp>
      <p:sp>
        <p:nvSpPr>
          <p:cNvPr id="1048967" name="Slide Number Placeholder 3"/>
          <p:cNvSpPr>
            <a:spLocks noGrp="1"/>
          </p:cNvSpPr>
          <p:nvPr>
            <p:ph type="sldNum" sz="quarter" idx="12"/>
          </p:nvPr>
        </p:nvSpPr>
        <p:spPr/>
        <p:txBody>
          <a:bodyPr/>
          <a:lstStyle/>
          <a:p>
            <a:fld id="{E25F94F3-8195-A049-91BA-070FB088255E}" type="slidenum">
              <a:rPr lang="en-NL" smtClean="0"/>
              <a:t>‹#›</a:t>
            </a:fld>
            <a:endParaRPr lang="en-N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937"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1048938"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048939"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048940" name="Date Placeholder 4"/>
          <p:cNvSpPr>
            <a:spLocks noGrp="1"/>
          </p:cNvSpPr>
          <p:nvPr>
            <p:ph type="dt" sz="half" idx="10"/>
          </p:nvPr>
        </p:nvSpPr>
        <p:spPr/>
        <p:txBody>
          <a:bodyPr/>
          <a:lstStyle/>
          <a:p>
            <a:fld id="{35FF26AE-B7EF-2642-A16F-6F92A10C8307}" type="datetimeFigureOut">
              <a:rPr lang="en-NL" smtClean="0"/>
              <a:t>08/29/2024</a:t>
            </a:fld>
            <a:endParaRPr lang="en-NL"/>
          </a:p>
        </p:txBody>
      </p:sp>
      <p:sp>
        <p:nvSpPr>
          <p:cNvPr id="1048941" name="Footer Placeholder 5"/>
          <p:cNvSpPr>
            <a:spLocks noGrp="1"/>
          </p:cNvSpPr>
          <p:nvPr>
            <p:ph type="ftr" sz="quarter" idx="11"/>
          </p:nvPr>
        </p:nvSpPr>
        <p:spPr/>
        <p:txBody>
          <a:bodyPr/>
          <a:lstStyle/>
          <a:p>
            <a:endParaRPr lang="en-NL"/>
          </a:p>
        </p:txBody>
      </p:sp>
      <p:sp>
        <p:nvSpPr>
          <p:cNvPr id="1048942" name="Slide Number Placeholder 6"/>
          <p:cNvSpPr>
            <a:spLocks noGrp="1"/>
          </p:cNvSpPr>
          <p:nvPr>
            <p:ph type="sldNum" sz="quarter" idx="12"/>
          </p:nvPr>
        </p:nvSpPr>
        <p:spPr/>
        <p:txBody>
          <a:bodyPr/>
          <a:lstStyle/>
          <a:p>
            <a:fld id="{E25F94F3-8195-A049-91BA-070FB088255E}" type="slidenum">
              <a:rPr lang="en-NL" smtClean="0"/>
              <a:t>‹#›</a:t>
            </a:fld>
            <a:endParaRPr lang="en-N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968"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1048969"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1048970"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048971" name="Date Placeholder 4"/>
          <p:cNvSpPr>
            <a:spLocks noGrp="1"/>
          </p:cNvSpPr>
          <p:nvPr>
            <p:ph type="dt" sz="half" idx="10"/>
          </p:nvPr>
        </p:nvSpPr>
        <p:spPr/>
        <p:txBody>
          <a:bodyPr/>
          <a:lstStyle/>
          <a:p>
            <a:fld id="{35FF26AE-B7EF-2642-A16F-6F92A10C8307}" type="datetimeFigureOut">
              <a:rPr lang="en-NL" smtClean="0"/>
              <a:t>08/29/2024</a:t>
            </a:fld>
            <a:endParaRPr lang="en-NL"/>
          </a:p>
        </p:txBody>
      </p:sp>
      <p:sp>
        <p:nvSpPr>
          <p:cNvPr id="1048972" name="Footer Placeholder 5"/>
          <p:cNvSpPr>
            <a:spLocks noGrp="1"/>
          </p:cNvSpPr>
          <p:nvPr>
            <p:ph type="ftr" sz="quarter" idx="11"/>
          </p:nvPr>
        </p:nvSpPr>
        <p:spPr/>
        <p:txBody>
          <a:bodyPr/>
          <a:lstStyle/>
          <a:p>
            <a:endParaRPr lang="en-NL"/>
          </a:p>
        </p:txBody>
      </p:sp>
      <p:sp>
        <p:nvSpPr>
          <p:cNvPr id="1048973" name="Slide Number Placeholder 6"/>
          <p:cNvSpPr>
            <a:spLocks noGrp="1"/>
          </p:cNvSpPr>
          <p:nvPr>
            <p:ph type="sldNum" sz="quarter" idx="12"/>
          </p:nvPr>
        </p:nvSpPr>
        <p:spPr/>
        <p:txBody>
          <a:bodyPr/>
          <a:lstStyle/>
          <a:p>
            <a:fld id="{E25F94F3-8195-A049-91BA-070FB088255E}" type="slidenum">
              <a:rPr lang="en-NL" smtClean="0"/>
              <a:t>‹#›</a:t>
            </a:fld>
            <a:endParaRPr lang="en-NL"/>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943" name="Title 1"/>
          <p:cNvSpPr>
            <a:spLocks noGrp="1"/>
          </p:cNvSpPr>
          <p:nvPr>
            <p:ph type="title"/>
          </p:nvPr>
        </p:nvSpPr>
        <p:spPr/>
        <p:txBody>
          <a:bodyPr/>
          <a:lstStyle/>
          <a:p>
            <a:r>
              <a:rPr lang="en-GB"/>
              <a:t>Click to edit Master title style</a:t>
            </a:r>
            <a:endParaRPr lang="en-NL"/>
          </a:p>
        </p:txBody>
      </p:sp>
      <p:sp>
        <p:nvSpPr>
          <p:cNvPr id="1048944"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048945" name="Date Placeholder 3"/>
          <p:cNvSpPr>
            <a:spLocks noGrp="1"/>
          </p:cNvSpPr>
          <p:nvPr>
            <p:ph type="dt" sz="half" idx="10"/>
          </p:nvPr>
        </p:nvSpPr>
        <p:spPr/>
        <p:txBody>
          <a:bodyPr/>
          <a:lstStyle/>
          <a:p>
            <a:fld id="{35FF26AE-B7EF-2642-A16F-6F92A10C8307}" type="datetimeFigureOut">
              <a:rPr lang="en-NL" smtClean="0"/>
              <a:t>08/29/2024</a:t>
            </a:fld>
            <a:endParaRPr lang="en-NL"/>
          </a:p>
        </p:txBody>
      </p:sp>
      <p:sp>
        <p:nvSpPr>
          <p:cNvPr id="1048946" name="Footer Placeholder 4"/>
          <p:cNvSpPr>
            <a:spLocks noGrp="1"/>
          </p:cNvSpPr>
          <p:nvPr>
            <p:ph type="ftr" sz="quarter" idx="11"/>
          </p:nvPr>
        </p:nvSpPr>
        <p:spPr/>
        <p:txBody>
          <a:bodyPr/>
          <a:lstStyle/>
          <a:p>
            <a:endParaRPr lang="en-NL"/>
          </a:p>
        </p:txBody>
      </p:sp>
      <p:sp>
        <p:nvSpPr>
          <p:cNvPr id="1048947" name="Slide Number Placeholder 5"/>
          <p:cNvSpPr>
            <a:spLocks noGrp="1"/>
          </p:cNvSpPr>
          <p:nvPr>
            <p:ph type="sldNum" sz="quarter" idx="12"/>
          </p:nvPr>
        </p:nvSpPr>
        <p:spPr/>
        <p:txBody>
          <a:bodyPr/>
          <a:lstStyle/>
          <a:p>
            <a:fld id="{E25F94F3-8195-A049-91BA-070FB088255E}" type="slidenum">
              <a:rPr lang="en-NL" smtClean="0"/>
              <a:t>‹#›</a:t>
            </a:fld>
            <a:endParaRPr lang="en-NL"/>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960"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1048961"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048962" name="Date Placeholder 3"/>
          <p:cNvSpPr>
            <a:spLocks noGrp="1"/>
          </p:cNvSpPr>
          <p:nvPr>
            <p:ph type="dt" sz="half" idx="10"/>
          </p:nvPr>
        </p:nvSpPr>
        <p:spPr/>
        <p:txBody>
          <a:bodyPr/>
          <a:lstStyle/>
          <a:p>
            <a:fld id="{35FF26AE-B7EF-2642-A16F-6F92A10C8307}" type="datetimeFigureOut">
              <a:rPr lang="en-NL" smtClean="0"/>
              <a:t>08/29/2024</a:t>
            </a:fld>
            <a:endParaRPr lang="en-NL"/>
          </a:p>
        </p:txBody>
      </p:sp>
      <p:sp>
        <p:nvSpPr>
          <p:cNvPr id="1048963" name="Footer Placeholder 4"/>
          <p:cNvSpPr>
            <a:spLocks noGrp="1"/>
          </p:cNvSpPr>
          <p:nvPr>
            <p:ph type="ftr" sz="quarter" idx="11"/>
          </p:nvPr>
        </p:nvSpPr>
        <p:spPr/>
        <p:txBody>
          <a:bodyPr/>
          <a:lstStyle/>
          <a:p>
            <a:endParaRPr lang="en-NL"/>
          </a:p>
        </p:txBody>
      </p:sp>
      <p:sp>
        <p:nvSpPr>
          <p:cNvPr id="1048964" name="Slide Number Placeholder 5"/>
          <p:cNvSpPr>
            <a:spLocks noGrp="1"/>
          </p:cNvSpPr>
          <p:nvPr>
            <p:ph type="sldNum" sz="quarter" idx="12"/>
          </p:nvPr>
        </p:nvSpPr>
        <p:spPr/>
        <p:txBody>
          <a:bodyPr/>
          <a:lstStyle/>
          <a:p>
            <a:fld id="{E25F94F3-8195-A049-91BA-070FB088255E}" type="slidenum">
              <a:rPr lang="en-NL" smtClean="0"/>
              <a:t>‹#›</a:t>
            </a:fld>
            <a:endParaRPr lang="en-NL"/>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1"/>
        <p:cNvGrpSpPr/>
        <p:nvPr/>
      </p:nvGrpSpPr>
      <p:grpSpPr>
        <a:xfrm>
          <a:off x="0" y="0"/>
          <a:ext cx="0" cy="0"/>
          <a:chOff x="0" y="0"/>
          <a:chExt cx="0" cy="0"/>
        </a:xfrm>
      </p:grpSpPr>
      <p:sp>
        <p:nvSpPr>
          <p:cNvPr id="1048948" name="Google Shape;32;p40"/>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3600"/>
              <a:buFont typeface="Calibri"/>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048949" name="Google Shape;33;p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lang="tr-T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1048976" name="Google Shape;38;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2800"/>
              <a:buFont typeface="Calibri"/>
              <a:buNone/>
            </a:lvl1pPr>
            <a:lvl2pPr lvl="1" algn="l">
              <a:lnSpc>
                <a:spcPct val="100000"/>
              </a:lnSpc>
              <a:spcBef>
                <a:spcPts val="0"/>
              </a:spcBef>
              <a:spcAft>
                <a:spcPts val="0"/>
              </a:spcAft>
              <a:buSzPts val="2800"/>
              <a:buNone/>
            </a:lvl2pPr>
            <a:lvl3pPr lvl="2" algn="l">
              <a:lnSpc>
                <a:spcPct val="100000"/>
              </a:lnSpc>
              <a:spcBef>
                <a:spcPts val="0"/>
              </a:spcBef>
              <a:spcAft>
                <a:spcPts val="0"/>
              </a:spcAft>
              <a:buSzPts val="2800"/>
              <a:buNone/>
            </a:lvl3pPr>
            <a:lvl4pPr lvl="3" algn="l">
              <a:lnSpc>
                <a:spcPct val="100000"/>
              </a:lnSpc>
              <a:spcBef>
                <a:spcPts val="0"/>
              </a:spcBef>
              <a:spcAft>
                <a:spcPts val="0"/>
              </a:spcAft>
              <a:buSzPts val="2800"/>
              <a:buNone/>
            </a:lvl4pPr>
            <a:lvl5pPr lvl="4" algn="l">
              <a:lnSpc>
                <a:spcPct val="100000"/>
              </a:lnSpc>
              <a:spcBef>
                <a:spcPts val="0"/>
              </a:spcBef>
              <a:spcAft>
                <a:spcPts val="0"/>
              </a:spcAft>
              <a:buSzPts val="2800"/>
              <a:buNone/>
            </a:lvl5pPr>
            <a:lvl6pPr lvl="5" algn="l">
              <a:lnSpc>
                <a:spcPct val="100000"/>
              </a:lnSpc>
              <a:spcBef>
                <a:spcPts val="0"/>
              </a:spcBef>
              <a:spcAft>
                <a:spcPts val="0"/>
              </a:spcAft>
              <a:buSzPts val="2800"/>
              <a:buNone/>
            </a:lvl6pPr>
            <a:lvl7pPr lvl="6" algn="l">
              <a:lnSpc>
                <a:spcPct val="100000"/>
              </a:lnSpc>
              <a:spcBef>
                <a:spcPts val="0"/>
              </a:spcBef>
              <a:spcAft>
                <a:spcPts val="0"/>
              </a:spcAft>
              <a:buSzPts val="2800"/>
              <a:buNone/>
            </a:lvl7pPr>
            <a:lvl8pPr lvl="7" algn="l">
              <a:lnSpc>
                <a:spcPct val="100000"/>
              </a:lnSpc>
              <a:spcBef>
                <a:spcPts val="0"/>
              </a:spcBef>
              <a:spcAft>
                <a:spcPts val="0"/>
              </a:spcAft>
              <a:buSzPts val="2800"/>
              <a:buNone/>
            </a:lvl8pPr>
            <a:lvl9pPr lvl="8" algn="l">
              <a:lnSpc>
                <a:spcPct val="100000"/>
              </a:lnSpc>
              <a:spcBef>
                <a:spcPts val="0"/>
              </a:spcBef>
              <a:spcAft>
                <a:spcPts val="0"/>
              </a:spcAft>
              <a:buSzPts val="2800"/>
              <a:buNone/>
            </a:lvl9pPr>
          </a:lstStyle>
          <a:p>
            <a:endParaRPr/>
          </a:p>
        </p:txBody>
      </p:sp>
      <p:sp>
        <p:nvSpPr>
          <p:cNvPr id="1048977" name="Google Shape;39;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lvl1pPr>
            <a:lvl2pPr marL="914400" lvl="1" indent="-317500" algn="l">
              <a:lnSpc>
                <a:spcPct val="115000"/>
              </a:lnSpc>
              <a:spcBef>
                <a:spcPts val="0"/>
              </a:spcBef>
              <a:spcAft>
                <a:spcPts val="0"/>
              </a:spcAft>
              <a:buClr>
                <a:schemeClr val="dk1"/>
              </a:buClr>
              <a:buSzPts val="1400"/>
              <a:buChar char="○"/>
            </a:lvl2pPr>
            <a:lvl3pPr marL="1371600" lvl="2" indent="-317500" algn="l">
              <a:lnSpc>
                <a:spcPct val="115000"/>
              </a:lnSpc>
              <a:spcBef>
                <a:spcPts val="0"/>
              </a:spcBef>
              <a:spcAft>
                <a:spcPts val="0"/>
              </a:spcAft>
              <a:buClr>
                <a:schemeClr val="dk1"/>
              </a:buClr>
              <a:buSzPts val="1400"/>
              <a:buChar char="■"/>
            </a:lvl3pPr>
            <a:lvl4pPr marL="1828800" lvl="3" indent="-317500" algn="l">
              <a:lnSpc>
                <a:spcPct val="115000"/>
              </a:lnSpc>
              <a:spcBef>
                <a:spcPts val="0"/>
              </a:spcBef>
              <a:spcAft>
                <a:spcPts val="0"/>
              </a:spcAft>
              <a:buClr>
                <a:schemeClr val="dk1"/>
              </a:buClr>
              <a:buSzPts val="1400"/>
              <a:buChar char="●"/>
            </a:lvl4pPr>
            <a:lvl5pPr marL="2286000" lvl="4" indent="-317500" algn="l">
              <a:lnSpc>
                <a:spcPct val="115000"/>
              </a:lnSpc>
              <a:spcBef>
                <a:spcPts val="0"/>
              </a:spcBef>
              <a:spcAft>
                <a:spcPts val="0"/>
              </a:spcAft>
              <a:buClr>
                <a:schemeClr val="dk1"/>
              </a:buClr>
              <a:buSzPts val="1400"/>
              <a:buChar char="○"/>
            </a:lvl5pPr>
            <a:lvl6pPr marL="2743200" lvl="5" indent="-317500" algn="l">
              <a:lnSpc>
                <a:spcPct val="115000"/>
              </a:lnSpc>
              <a:spcBef>
                <a:spcPts val="0"/>
              </a:spcBef>
              <a:spcAft>
                <a:spcPts val="0"/>
              </a:spcAft>
              <a:buClr>
                <a:schemeClr val="dk1"/>
              </a:buClr>
              <a:buSzPts val="1400"/>
              <a:buChar char="■"/>
            </a:lvl6pPr>
            <a:lvl7pPr marL="3200400" lvl="6" indent="-317500" algn="l">
              <a:lnSpc>
                <a:spcPct val="115000"/>
              </a:lnSpc>
              <a:spcBef>
                <a:spcPts val="0"/>
              </a:spcBef>
              <a:spcAft>
                <a:spcPts val="0"/>
              </a:spcAft>
              <a:buClr>
                <a:schemeClr val="dk1"/>
              </a:buClr>
              <a:buSzPts val="1400"/>
              <a:buChar char="●"/>
            </a:lvl7pPr>
            <a:lvl8pPr marL="3657600" lvl="7" indent="-317500" algn="l">
              <a:lnSpc>
                <a:spcPct val="115000"/>
              </a:lnSpc>
              <a:spcBef>
                <a:spcPts val="0"/>
              </a:spcBef>
              <a:spcAft>
                <a:spcPts val="0"/>
              </a:spcAft>
              <a:buClr>
                <a:schemeClr val="dk1"/>
              </a:buClr>
              <a:buSzPts val="1400"/>
              <a:buChar char="○"/>
            </a:lvl8pPr>
            <a:lvl9pPr marL="4114800" lvl="8" indent="-317500" algn="l">
              <a:lnSpc>
                <a:spcPct val="115000"/>
              </a:lnSpc>
              <a:spcBef>
                <a:spcPts val="0"/>
              </a:spcBef>
              <a:spcAft>
                <a:spcPts val="0"/>
              </a:spcAft>
              <a:buClr>
                <a:schemeClr val="dk1"/>
              </a:buClr>
              <a:buSzPts val="1400"/>
              <a:buChar char="■"/>
            </a:lvl9pPr>
          </a:lstStyle>
          <a:p>
            <a:endParaRPr/>
          </a:p>
        </p:txBody>
      </p:sp>
      <p:sp>
        <p:nvSpPr>
          <p:cNvPr id="1048978" name="Google Shape;40;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lang="tr-T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1048974" name="Google Shape;35;p41"/>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dk1"/>
              </a:buClr>
              <a:buSzPts val="1800"/>
              <a:buNone/>
            </a:lvl1pPr>
            <a:lvl2pPr marL="914400" lvl="1" indent="-342900" algn="l">
              <a:lnSpc>
                <a:spcPct val="90000"/>
              </a:lnSpc>
              <a:spcBef>
                <a:spcPts val="500"/>
              </a:spcBef>
              <a:spcAft>
                <a:spcPts val="0"/>
              </a:spcAft>
              <a:buClr>
                <a:schemeClr val="dk1"/>
              </a:buClr>
              <a:buSzPts val="1800"/>
              <a:buChar char="•"/>
            </a:lvl2pPr>
            <a:lvl3pPr marL="1371600" lvl="2" indent="-342900" algn="l">
              <a:lnSpc>
                <a:spcPct val="90000"/>
              </a:lnSpc>
              <a:spcBef>
                <a:spcPts val="500"/>
              </a:spcBef>
              <a:spcAft>
                <a:spcPts val="0"/>
              </a:spcAft>
              <a:buClr>
                <a:schemeClr val="dk1"/>
              </a:buClr>
              <a:buSzPts val="1800"/>
              <a:buChar char="•"/>
            </a:lvl3pPr>
            <a:lvl4pPr marL="1828800" lvl="3" indent="-342900" algn="l">
              <a:lnSpc>
                <a:spcPct val="90000"/>
              </a:lnSpc>
              <a:spcBef>
                <a:spcPts val="500"/>
              </a:spcBef>
              <a:spcAft>
                <a:spcPts val="0"/>
              </a:spcAft>
              <a:buClr>
                <a:schemeClr val="dk1"/>
              </a:buClr>
              <a:buSzPts val="1800"/>
              <a:buChar char="•"/>
            </a:lvl4pPr>
            <a:lvl5pPr marL="2286000" lvl="4" indent="-342900" algn="l">
              <a:lnSpc>
                <a:spcPct val="90000"/>
              </a:lnSpc>
              <a:spcBef>
                <a:spcPts val="5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a:p>
        </p:txBody>
      </p:sp>
      <p:sp>
        <p:nvSpPr>
          <p:cNvPr id="1048975" name="Google Shape;36;p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lang="tr-T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8BCE3C-8C5D-E7FE-5C65-B5CC69B5592A}"/>
              </a:ext>
            </a:extLst>
          </p:cNvPr>
          <p:cNvSpPr>
            <a:spLocks noGrp="1"/>
          </p:cNvSpPr>
          <p:nvPr>
            <p:ph type="ctrTitle"/>
          </p:nvPr>
        </p:nvSpPr>
        <p:spPr>
          <a:xfrm>
            <a:off x="1524000" y="1122363"/>
            <a:ext cx="9144000" cy="2387600"/>
          </a:xfrm>
        </p:spPr>
        <p:txBody>
          <a:bodyPr anchor="b"/>
          <a:lstStyle>
            <a:lvl1pPr algn="ctr">
              <a:defRPr sz="45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12C445EE-2EE8-9F0C-D75A-30D78EEAFBD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54E971E9-312F-1DDB-D2C4-0168ECBE237C}"/>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DACCA602-7D66-DFF2-6F29-F957E1CB8C2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0680B20-7AE0-A7CB-EF13-7A8F3360ACB8}"/>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865833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035375-BBDE-D66A-8B12-B4660DA97C44}"/>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E914A3C-26C6-6364-74E8-38DE12C1F8E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A44C099A-19B3-5B8D-0D2B-BFB213AFFC46}"/>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1D8F0C0D-AC31-9BAB-2C0B-2096876CB784}"/>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51F5C63-C6C9-23A5-C6DE-9388285CAAC8}"/>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95957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88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aa-ET"/>
          </a:p>
        </p:txBody>
      </p:sp>
      <p:sp>
        <p:nvSpPr>
          <p:cNvPr id="104888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48884" name="Date Placeholder 3"/>
          <p:cNvSpPr>
            <a:spLocks noGrp="1"/>
          </p:cNvSpPr>
          <p:nvPr>
            <p:ph type="dt" sz="half" idx="10"/>
          </p:nvPr>
        </p:nvSpPr>
        <p:spPr/>
        <p:txBody>
          <a:bodyPr/>
          <a:lstStyle/>
          <a:p>
            <a:fld id="{35FF26AE-B7EF-2642-A16F-6F92A10C8307}" type="datetimeFigureOut">
              <a:rPr lang="aa-ET" smtClean="0"/>
              <a:t>08/29/2024</a:t>
            </a:fld>
            <a:endParaRPr lang="aa-ET"/>
          </a:p>
        </p:txBody>
      </p:sp>
      <p:sp>
        <p:nvSpPr>
          <p:cNvPr id="1048885" name="Footer Placeholder 4"/>
          <p:cNvSpPr>
            <a:spLocks noGrp="1"/>
          </p:cNvSpPr>
          <p:nvPr>
            <p:ph type="ftr" sz="quarter" idx="11"/>
          </p:nvPr>
        </p:nvSpPr>
        <p:spPr/>
        <p:txBody>
          <a:bodyPr/>
          <a:lstStyle/>
          <a:p>
            <a:endParaRPr lang="aa-ET"/>
          </a:p>
        </p:txBody>
      </p:sp>
      <p:sp>
        <p:nvSpPr>
          <p:cNvPr id="1048886" name="Slide Number Placeholder 5"/>
          <p:cNvSpPr>
            <a:spLocks noGrp="1"/>
          </p:cNvSpPr>
          <p:nvPr>
            <p:ph type="sldNum" sz="quarter" idx="12"/>
          </p:nvPr>
        </p:nvSpPr>
        <p:spPr/>
        <p:txBody>
          <a:bodyPr/>
          <a:lstStyle/>
          <a:p>
            <a:fld id="{E25F94F3-8195-A049-91BA-070FB088255E}" type="slidenum">
              <a:rPr lang="aa-ET" smtClean="0"/>
              <a:t>‹#›</a:t>
            </a:fld>
            <a:endParaRPr lang="aa-E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29F69E-079A-A53D-DA98-03CEF8C20B33}"/>
              </a:ext>
            </a:extLst>
          </p:cNvPr>
          <p:cNvSpPr>
            <a:spLocks noGrp="1"/>
          </p:cNvSpPr>
          <p:nvPr>
            <p:ph type="title"/>
          </p:nvPr>
        </p:nvSpPr>
        <p:spPr>
          <a:xfrm>
            <a:off x="831851" y="1709740"/>
            <a:ext cx="10515600" cy="2852737"/>
          </a:xfrm>
        </p:spPr>
        <p:txBody>
          <a:bodyPr anchor="b"/>
          <a:lstStyle>
            <a:lvl1pPr>
              <a:defRPr sz="45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BC54788-A499-C118-4377-B0FC5D02C288}"/>
              </a:ext>
            </a:extLst>
          </p:cNvPr>
          <p:cNvSpPr>
            <a:spLocks noGrp="1"/>
          </p:cNvSpPr>
          <p:nvPr>
            <p:ph type="body" idx="1"/>
          </p:nvPr>
        </p:nvSpPr>
        <p:spPr>
          <a:xfrm>
            <a:off x="831851" y="4589465"/>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286E3FB-C923-C3AC-E7C3-FF8E4E827DA3}"/>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3D534628-3BC6-9750-520D-9CEE89758575}"/>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88CA01F2-A3C8-EEB8-5B69-FEFB9AA844BE}"/>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768555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C15E90-B703-A500-4D3A-01C9508A4D2B}"/>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6E72FB88-746B-59C4-5E4C-A998BDF02B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AFCB10AF-7444-E8D3-8EC6-BA6AFAED6A5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7FFB4800-F0D8-9907-34A3-9E72CFEFAF63}"/>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Alt Bilgi Yer Tutucusu 5">
            <a:extLst>
              <a:ext uri="{FF2B5EF4-FFF2-40B4-BE49-F238E27FC236}">
                <a16:creationId xmlns:a16="http://schemas.microsoft.com/office/drawing/2014/main" id="{7749F789-986D-BC0A-BF3D-0B1A64B9F5B5}"/>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CEA9434B-E79B-D5C2-D78C-AA93E9EED339}"/>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925873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AC8399-FF4B-AAA3-1E0B-FA53EA3EBCC7}"/>
              </a:ext>
            </a:extLst>
          </p:cNvPr>
          <p:cNvSpPr>
            <a:spLocks noGrp="1"/>
          </p:cNvSpPr>
          <p:nvPr>
            <p:ph type="title"/>
          </p:nvPr>
        </p:nvSpPr>
        <p:spPr>
          <a:xfrm>
            <a:off x="839788" y="365127"/>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3D93E712-5E6A-7DF2-A1A7-2147F593F706}"/>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DF83E34-FA4D-2E06-FB59-ABB3E633D019}"/>
              </a:ext>
            </a:extLst>
          </p:cNvPr>
          <p:cNvSpPr>
            <a:spLocks noGrp="1"/>
          </p:cNvSpPr>
          <p:nvPr>
            <p:ph sz="half" idx="2"/>
          </p:nvPr>
        </p:nvSpPr>
        <p:spPr>
          <a:xfrm>
            <a:off x="839789"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EEF106E7-1D46-B385-D624-A1E5391C027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31A77729-31D2-E9C2-976E-07528D81D484}"/>
              </a:ext>
            </a:extLst>
          </p:cNvPr>
          <p:cNvSpPr>
            <a:spLocks noGrp="1"/>
          </p:cNvSpPr>
          <p:nvPr>
            <p:ph sz="quarter" idx="4"/>
          </p:nvPr>
        </p:nvSpPr>
        <p:spPr>
          <a:xfrm>
            <a:off x="6172201"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C8C4AB81-4720-DE31-6459-81F20A331115}"/>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8" name="Alt Bilgi Yer Tutucusu 7">
            <a:extLst>
              <a:ext uri="{FF2B5EF4-FFF2-40B4-BE49-F238E27FC236}">
                <a16:creationId xmlns:a16="http://schemas.microsoft.com/office/drawing/2014/main" id="{0C1A0F12-D01C-31D2-FF24-EB616E5CB84B}"/>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908CF511-AC43-5263-1016-A4FBC29D8AA9}"/>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690178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BFF337-CE6D-A0F4-1C1F-9C2F4F83A9CF}"/>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2856C571-764C-1F88-1019-1719A694694F}"/>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4" name="Alt Bilgi Yer Tutucusu 3">
            <a:extLst>
              <a:ext uri="{FF2B5EF4-FFF2-40B4-BE49-F238E27FC236}">
                <a16:creationId xmlns:a16="http://schemas.microsoft.com/office/drawing/2014/main" id="{B39CF309-3A73-BF06-87CF-C955000AE8ED}"/>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6359DF79-032B-412E-0DAA-061BE9B102F2}"/>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97838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8524F69-0481-22A3-2889-E766AC1C4154}"/>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3" name="Alt Bilgi Yer Tutucusu 2">
            <a:extLst>
              <a:ext uri="{FF2B5EF4-FFF2-40B4-BE49-F238E27FC236}">
                <a16:creationId xmlns:a16="http://schemas.microsoft.com/office/drawing/2014/main" id="{31759607-07AF-BB88-3E1F-BF078990E1F4}"/>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61C5F621-D344-B513-5ADA-88F4BED977E5}"/>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023873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8DD982-9319-474F-1FCC-D277A00EEF5E}"/>
              </a:ext>
            </a:extLst>
          </p:cNvPr>
          <p:cNvSpPr>
            <a:spLocks noGrp="1"/>
          </p:cNvSpPr>
          <p:nvPr>
            <p:ph type="title"/>
          </p:nvPr>
        </p:nvSpPr>
        <p:spPr>
          <a:xfrm>
            <a:off x="839788" y="457200"/>
            <a:ext cx="3932237" cy="1600200"/>
          </a:xfrm>
        </p:spPr>
        <p:txBody>
          <a:bodyPr anchor="b"/>
          <a:lstStyle>
            <a:lvl1pPr>
              <a:defRPr sz="24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0FE29BB7-441B-4F1D-06C1-4D0B897F28D2}"/>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6243FDE0-2482-FEED-5286-4E0B981FB15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B3170DF-FEBF-99A6-7EB5-CA51F060F5E7}"/>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Alt Bilgi Yer Tutucusu 5">
            <a:extLst>
              <a:ext uri="{FF2B5EF4-FFF2-40B4-BE49-F238E27FC236}">
                <a16:creationId xmlns:a16="http://schemas.microsoft.com/office/drawing/2014/main" id="{2C96B148-03B5-C72E-AA11-A8C3988897FA}"/>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AD1568D6-A943-C557-D3EA-6DD6961BBA6F}"/>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4618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4D6877-EC91-F94E-54DF-27E108C88675}"/>
              </a:ext>
            </a:extLst>
          </p:cNvPr>
          <p:cNvSpPr>
            <a:spLocks noGrp="1"/>
          </p:cNvSpPr>
          <p:nvPr>
            <p:ph type="title"/>
          </p:nvPr>
        </p:nvSpPr>
        <p:spPr>
          <a:xfrm>
            <a:off x="839788" y="457200"/>
            <a:ext cx="3932237" cy="1600200"/>
          </a:xfrm>
        </p:spPr>
        <p:txBody>
          <a:bodyPr anchor="b"/>
          <a:lstStyle>
            <a:lvl1pPr>
              <a:defRPr sz="24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60B81DE4-883B-015A-9013-6C5C18513B10}"/>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Metin Yer Tutucusu 3">
            <a:extLst>
              <a:ext uri="{FF2B5EF4-FFF2-40B4-BE49-F238E27FC236}">
                <a16:creationId xmlns:a16="http://schemas.microsoft.com/office/drawing/2014/main" id="{D88C6A1B-9D88-7B8E-42C4-7DD85F8C3DF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2927ADC-5329-DBC7-B0C6-EFAC60B53F0E}"/>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Alt Bilgi Yer Tutucusu 5">
            <a:extLst>
              <a:ext uri="{FF2B5EF4-FFF2-40B4-BE49-F238E27FC236}">
                <a16:creationId xmlns:a16="http://schemas.microsoft.com/office/drawing/2014/main" id="{201A9D8E-F6C8-89F9-583B-07C2BEB2A172}"/>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B0673E7B-E3F9-094B-4AE7-9E9DEB460640}"/>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9149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6ABC63-5A28-ED09-800D-9C79AE32F059}"/>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31D25C07-7B0F-7514-6463-0B27ED4477B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F56442A9-642C-FE30-8440-11059528BE1E}"/>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C7EC71C8-EB65-8897-7AD3-E308C58BCFA4}"/>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2AADEECC-6A6B-F2FE-E0D2-7B88CE827AA4}"/>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018179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4AFBE7D-21BE-13A7-920D-58E296DECD8D}"/>
              </a:ext>
            </a:extLst>
          </p:cNvPr>
          <p:cNvSpPr>
            <a:spLocks noGrp="1"/>
          </p:cNvSpPr>
          <p:nvPr>
            <p:ph type="title" orient="vert"/>
          </p:nvPr>
        </p:nvSpPr>
        <p:spPr>
          <a:xfrm>
            <a:off x="8724901"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CE7C31B9-88A4-9AF9-15B2-A6184140D7AE}"/>
              </a:ext>
            </a:extLst>
          </p:cNvPr>
          <p:cNvSpPr>
            <a:spLocks noGrp="1"/>
          </p:cNvSpPr>
          <p:nvPr>
            <p:ph type="body" orient="vert" idx="1"/>
          </p:nvPr>
        </p:nvSpPr>
        <p:spPr>
          <a:xfrm>
            <a:off x="838201"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1B57E251-998C-BD00-5822-0614DE25D14E}"/>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5B249E6D-87BB-6EE4-587A-4E1401CA9CE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21CADC51-6282-6331-8FC2-C3F944A2F897}"/>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199995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41"/>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342900" lvl="0" indent="-171450" algn="l">
              <a:lnSpc>
                <a:spcPct val="100000"/>
              </a:lnSpc>
              <a:spcBef>
                <a:spcPts val="0"/>
              </a:spcBef>
              <a:spcAft>
                <a:spcPts val="0"/>
              </a:spcAft>
              <a:buClr>
                <a:schemeClr val="dk1"/>
              </a:buClr>
              <a:buSzPts val="1800"/>
              <a:buNone/>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4001764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900" name="Title 1"/>
          <p:cNvSpPr>
            <a:spLocks noGrp="1"/>
          </p:cNvSpPr>
          <p:nvPr>
            <p:ph type="title"/>
          </p:nvPr>
        </p:nvSpPr>
        <p:spPr/>
        <p:txBody>
          <a:bodyPr/>
          <a:lstStyle/>
          <a:p>
            <a:r>
              <a:rPr lang="en-GB"/>
              <a:t>Click to edit Master title style</a:t>
            </a:r>
            <a:endParaRPr lang="aa-ET"/>
          </a:p>
        </p:txBody>
      </p:sp>
      <p:sp>
        <p:nvSpPr>
          <p:cNvPr id="1048901"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1048902"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1048903" name="Date Placeholder 4"/>
          <p:cNvSpPr>
            <a:spLocks noGrp="1"/>
          </p:cNvSpPr>
          <p:nvPr>
            <p:ph type="dt" sz="half" idx="10"/>
          </p:nvPr>
        </p:nvSpPr>
        <p:spPr/>
        <p:txBody>
          <a:bodyPr/>
          <a:lstStyle/>
          <a:p>
            <a:fld id="{35FF26AE-B7EF-2642-A16F-6F92A10C8307}" type="datetimeFigureOut">
              <a:rPr lang="aa-ET" smtClean="0"/>
              <a:t>08/29/2024</a:t>
            </a:fld>
            <a:endParaRPr lang="aa-ET"/>
          </a:p>
        </p:txBody>
      </p:sp>
      <p:sp>
        <p:nvSpPr>
          <p:cNvPr id="1048904" name="Footer Placeholder 5"/>
          <p:cNvSpPr>
            <a:spLocks noGrp="1"/>
          </p:cNvSpPr>
          <p:nvPr>
            <p:ph type="ftr" sz="quarter" idx="11"/>
          </p:nvPr>
        </p:nvSpPr>
        <p:spPr/>
        <p:txBody>
          <a:bodyPr/>
          <a:lstStyle/>
          <a:p>
            <a:endParaRPr lang="aa-ET"/>
          </a:p>
        </p:txBody>
      </p:sp>
      <p:sp>
        <p:nvSpPr>
          <p:cNvPr id="1048905" name="Slide Number Placeholder 6"/>
          <p:cNvSpPr>
            <a:spLocks noGrp="1"/>
          </p:cNvSpPr>
          <p:nvPr>
            <p:ph type="sldNum" sz="quarter" idx="12"/>
          </p:nvPr>
        </p:nvSpPr>
        <p:spPr/>
        <p:txBody>
          <a:bodyPr/>
          <a:lstStyle/>
          <a:p>
            <a:fld id="{E25F94F3-8195-A049-91BA-070FB088255E}" type="slidenum">
              <a:rPr lang="aa-ET" smtClean="0"/>
              <a:t>‹#›</a:t>
            </a:fld>
            <a:endParaRPr lang="aa-E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887" name="Title 1"/>
          <p:cNvSpPr>
            <a:spLocks noGrp="1"/>
          </p:cNvSpPr>
          <p:nvPr>
            <p:ph type="title"/>
          </p:nvPr>
        </p:nvSpPr>
        <p:spPr>
          <a:xfrm>
            <a:off x="839788" y="365125"/>
            <a:ext cx="10515600" cy="1325563"/>
          </a:xfrm>
        </p:spPr>
        <p:txBody>
          <a:bodyPr/>
          <a:lstStyle/>
          <a:p>
            <a:r>
              <a:rPr lang="en-GB"/>
              <a:t>Click to edit Master title style</a:t>
            </a:r>
            <a:endParaRPr lang="aa-ET"/>
          </a:p>
        </p:txBody>
      </p:sp>
      <p:sp>
        <p:nvSpPr>
          <p:cNvPr id="1048888"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8889"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1048890"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8891"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1048892" name="Date Placeholder 6"/>
          <p:cNvSpPr>
            <a:spLocks noGrp="1"/>
          </p:cNvSpPr>
          <p:nvPr>
            <p:ph type="dt" sz="half" idx="10"/>
          </p:nvPr>
        </p:nvSpPr>
        <p:spPr/>
        <p:txBody>
          <a:bodyPr/>
          <a:lstStyle/>
          <a:p>
            <a:fld id="{35FF26AE-B7EF-2642-A16F-6F92A10C8307}" type="datetimeFigureOut">
              <a:rPr lang="aa-ET" smtClean="0"/>
              <a:t>08/29/2024</a:t>
            </a:fld>
            <a:endParaRPr lang="aa-ET"/>
          </a:p>
        </p:txBody>
      </p:sp>
      <p:sp>
        <p:nvSpPr>
          <p:cNvPr id="1048893" name="Footer Placeholder 7"/>
          <p:cNvSpPr>
            <a:spLocks noGrp="1"/>
          </p:cNvSpPr>
          <p:nvPr>
            <p:ph type="ftr" sz="quarter" idx="11"/>
          </p:nvPr>
        </p:nvSpPr>
        <p:spPr/>
        <p:txBody>
          <a:bodyPr/>
          <a:lstStyle/>
          <a:p>
            <a:endParaRPr lang="aa-ET"/>
          </a:p>
        </p:txBody>
      </p:sp>
      <p:sp>
        <p:nvSpPr>
          <p:cNvPr id="1048894" name="Slide Number Placeholder 8"/>
          <p:cNvSpPr>
            <a:spLocks noGrp="1"/>
          </p:cNvSpPr>
          <p:nvPr>
            <p:ph type="sldNum" sz="quarter" idx="12"/>
          </p:nvPr>
        </p:nvSpPr>
        <p:spPr/>
        <p:txBody>
          <a:bodyPr/>
          <a:lstStyle/>
          <a:p>
            <a:fld id="{E25F94F3-8195-A049-91BA-070FB088255E}" type="slidenum">
              <a:rPr lang="aa-ET" smtClean="0"/>
              <a:t>‹#›</a:t>
            </a:fld>
            <a:endParaRPr lang="aa-E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773" name="Title 1"/>
          <p:cNvSpPr>
            <a:spLocks noGrp="1"/>
          </p:cNvSpPr>
          <p:nvPr>
            <p:ph type="title"/>
          </p:nvPr>
        </p:nvSpPr>
        <p:spPr/>
        <p:txBody>
          <a:bodyPr/>
          <a:lstStyle/>
          <a:p>
            <a:r>
              <a:rPr lang="en-GB"/>
              <a:t>Click to edit Master title style</a:t>
            </a:r>
            <a:endParaRPr lang="aa-ET"/>
          </a:p>
        </p:txBody>
      </p:sp>
      <p:sp>
        <p:nvSpPr>
          <p:cNvPr id="1048774" name="Date Placeholder 2"/>
          <p:cNvSpPr>
            <a:spLocks noGrp="1"/>
          </p:cNvSpPr>
          <p:nvPr>
            <p:ph type="dt" sz="half" idx="10"/>
          </p:nvPr>
        </p:nvSpPr>
        <p:spPr/>
        <p:txBody>
          <a:bodyPr/>
          <a:lstStyle/>
          <a:p>
            <a:fld id="{35FF26AE-B7EF-2642-A16F-6F92A10C8307}" type="datetimeFigureOut">
              <a:rPr lang="aa-ET" smtClean="0"/>
              <a:t>08/29/2024</a:t>
            </a:fld>
            <a:endParaRPr lang="aa-ET"/>
          </a:p>
        </p:txBody>
      </p:sp>
      <p:sp>
        <p:nvSpPr>
          <p:cNvPr id="1048775" name="Footer Placeholder 3"/>
          <p:cNvSpPr>
            <a:spLocks noGrp="1"/>
          </p:cNvSpPr>
          <p:nvPr>
            <p:ph type="ftr" sz="quarter" idx="11"/>
          </p:nvPr>
        </p:nvSpPr>
        <p:spPr/>
        <p:txBody>
          <a:bodyPr/>
          <a:lstStyle/>
          <a:p>
            <a:endParaRPr lang="aa-ET"/>
          </a:p>
        </p:txBody>
      </p:sp>
      <p:sp>
        <p:nvSpPr>
          <p:cNvPr id="1048776" name="Slide Number Placeholder 4"/>
          <p:cNvSpPr>
            <a:spLocks noGrp="1"/>
          </p:cNvSpPr>
          <p:nvPr>
            <p:ph type="sldNum" sz="quarter" idx="12"/>
          </p:nvPr>
        </p:nvSpPr>
        <p:spPr/>
        <p:txBody>
          <a:bodyPr/>
          <a:lstStyle/>
          <a:p>
            <a:fld id="{E25F94F3-8195-A049-91BA-070FB088255E}" type="slidenum">
              <a:rPr lang="aa-ET" smtClean="0"/>
              <a:t>‹#›</a:t>
            </a:fld>
            <a:endParaRPr lang="aa-E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0" name="Date Placeholder 1"/>
          <p:cNvSpPr>
            <a:spLocks noGrp="1"/>
          </p:cNvSpPr>
          <p:nvPr>
            <p:ph type="dt" sz="half" idx="10"/>
          </p:nvPr>
        </p:nvSpPr>
        <p:spPr/>
        <p:txBody>
          <a:bodyPr/>
          <a:lstStyle/>
          <a:p>
            <a:fld id="{35FF26AE-B7EF-2642-A16F-6F92A10C8307}" type="datetimeFigureOut">
              <a:rPr lang="aa-ET" smtClean="0"/>
              <a:t>08/29/2024</a:t>
            </a:fld>
            <a:endParaRPr lang="aa-ET"/>
          </a:p>
        </p:txBody>
      </p:sp>
      <p:sp>
        <p:nvSpPr>
          <p:cNvPr id="1048631" name="Footer Placeholder 2"/>
          <p:cNvSpPr>
            <a:spLocks noGrp="1"/>
          </p:cNvSpPr>
          <p:nvPr>
            <p:ph type="ftr" sz="quarter" idx="11"/>
          </p:nvPr>
        </p:nvSpPr>
        <p:spPr/>
        <p:txBody>
          <a:bodyPr/>
          <a:lstStyle/>
          <a:p>
            <a:endParaRPr lang="aa-ET"/>
          </a:p>
        </p:txBody>
      </p:sp>
      <p:sp>
        <p:nvSpPr>
          <p:cNvPr id="1048632" name="Slide Number Placeholder 3"/>
          <p:cNvSpPr>
            <a:spLocks noGrp="1"/>
          </p:cNvSpPr>
          <p:nvPr>
            <p:ph type="sldNum" sz="quarter" idx="12"/>
          </p:nvPr>
        </p:nvSpPr>
        <p:spPr/>
        <p:txBody>
          <a:bodyPr/>
          <a:lstStyle/>
          <a:p>
            <a:fld id="{E25F94F3-8195-A049-91BA-070FB088255E}" type="slidenum">
              <a:rPr lang="aa-ET" smtClean="0"/>
              <a:t>‹#›</a:t>
            </a:fld>
            <a:endParaRPr lang="aa-E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906"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aa-ET"/>
          </a:p>
        </p:txBody>
      </p:sp>
      <p:sp>
        <p:nvSpPr>
          <p:cNvPr id="1048907"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1048908"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048909" name="Date Placeholder 4"/>
          <p:cNvSpPr>
            <a:spLocks noGrp="1"/>
          </p:cNvSpPr>
          <p:nvPr>
            <p:ph type="dt" sz="half" idx="10"/>
          </p:nvPr>
        </p:nvSpPr>
        <p:spPr/>
        <p:txBody>
          <a:bodyPr/>
          <a:lstStyle/>
          <a:p>
            <a:fld id="{35FF26AE-B7EF-2642-A16F-6F92A10C8307}" type="datetimeFigureOut">
              <a:rPr lang="aa-ET" smtClean="0"/>
              <a:t>08/29/2024</a:t>
            </a:fld>
            <a:endParaRPr lang="aa-ET"/>
          </a:p>
        </p:txBody>
      </p:sp>
      <p:sp>
        <p:nvSpPr>
          <p:cNvPr id="1048910" name="Footer Placeholder 5"/>
          <p:cNvSpPr>
            <a:spLocks noGrp="1"/>
          </p:cNvSpPr>
          <p:nvPr>
            <p:ph type="ftr" sz="quarter" idx="11"/>
          </p:nvPr>
        </p:nvSpPr>
        <p:spPr/>
        <p:txBody>
          <a:bodyPr/>
          <a:lstStyle/>
          <a:p>
            <a:endParaRPr lang="aa-ET"/>
          </a:p>
        </p:txBody>
      </p:sp>
      <p:sp>
        <p:nvSpPr>
          <p:cNvPr id="1048911" name="Slide Number Placeholder 6"/>
          <p:cNvSpPr>
            <a:spLocks noGrp="1"/>
          </p:cNvSpPr>
          <p:nvPr>
            <p:ph type="sldNum" sz="quarter" idx="12"/>
          </p:nvPr>
        </p:nvSpPr>
        <p:spPr/>
        <p:txBody>
          <a:bodyPr/>
          <a:lstStyle/>
          <a:p>
            <a:fld id="{E25F94F3-8195-A049-91BA-070FB088255E}" type="slidenum">
              <a:rPr lang="aa-ET" smtClean="0"/>
              <a:t>‹#›</a:t>
            </a:fld>
            <a:endParaRPr lang="aa-E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876"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aa-ET"/>
          </a:p>
        </p:txBody>
      </p:sp>
      <p:sp>
        <p:nvSpPr>
          <p:cNvPr id="1048877"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a-ET"/>
          </a:p>
        </p:txBody>
      </p:sp>
      <p:sp>
        <p:nvSpPr>
          <p:cNvPr id="1048878"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048879" name="Date Placeholder 4"/>
          <p:cNvSpPr>
            <a:spLocks noGrp="1"/>
          </p:cNvSpPr>
          <p:nvPr>
            <p:ph type="dt" sz="half" idx="10"/>
          </p:nvPr>
        </p:nvSpPr>
        <p:spPr/>
        <p:txBody>
          <a:bodyPr/>
          <a:lstStyle/>
          <a:p>
            <a:fld id="{35FF26AE-B7EF-2642-A16F-6F92A10C8307}" type="datetimeFigureOut">
              <a:rPr lang="aa-ET" smtClean="0"/>
              <a:t>08/29/2024</a:t>
            </a:fld>
            <a:endParaRPr lang="aa-ET"/>
          </a:p>
        </p:txBody>
      </p:sp>
      <p:sp>
        <p:nvSpPr>
          <p:cNvPr id="1048880" name="Footer Placeholder 5"/>
          <p:cNvSpPr>
            <a:spLocks noGrp="1"/>
          </p:cNvSpPr>
          <p:nvPr>
            <p:ph type="ftr" sz="quarter" idx="11"/>
          </p:nvPr>
        </p:nvSpPr>
        <p:spPr/>
        <p:txBody>
          <a:bodyPr/>
          <a:lstStyle/>
          <a:p>
            <a:endParaRPr lang="aa-ET"/>
          </a:p>
        </p:txBody>
      </p:sp>
      <p:sp>
        <p:nvSpPr>
          <p:cNvPr id="1048881" name="Slide Number Placeholder 6"/>
          <p:cNvSpPr>
            <a:spLocks noGrp="1"/>
          </p:cNvSpPr>
          <p:nvPr>
            <p:ph type="sldNum" sz="quarter" idx="12"/>
          </p:nvPr>
        </p:nvSpPr>
        <p:spPr/>
        <p:txBody>
          <a:bodyPr/>
          <a:lstStyle/>
          <a:p>
            <a:fld id="{E25F94F3-8195-A049-91BA-070FB088255E}" type="slidenum">
              <a:rPr lang="aa-ET" smtClean="0"/>
              <a:t>‹#›</a:t>
            </a:fld>
            <a:endParaRPr lang="aa-E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aa-ET"/>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F26AE-B7EF-2642-A16F-6F92A10C8307}" type="datetimeFigureOut">
              <a:rPr lang="aa-ET" smtClean="0"/>
              <a:t>08/29/2024</a:t>
            </a:fld>
            <a:endParaRPr lang="aa-ET"/>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a-ET"/>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F94F3-8195-A049-91BA-070FB088255E}" type="slidenum">
              <a:rPr lang="aa-ET" smtClean="0"/>
              <a:t>‹#›</a:t>
            </a:fld>
            <a:endParaRPr lang="aa-E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918"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1048919"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048920"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F26AE-B7EF-2642-A16F-6F92A10C8307}" type="datetimeFigureOut">
              <a:rPr lang="en-NL" smtClean="0"/>
              <a:t>08/29/2024</a:t>
            </a:fld>
            <a:endParaRPr lang="en-NL"/>
          </a:p>
        </p:txBody>
      </p:sp>
      <p:sp>
        <p:nvSpPr>
          <p:cNvPr id="1048921"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104892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F94F3-8195-A049-91BA-070FB088255E}" type="slidenum">
              <a:rPr lang="en-NL" smtClean="0"/>
              <a:t>‹#›</a:t>
            </a:fld>
            <a:endParaRPr lang="en-NL"/>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8A55854-F887-F100-6F7C-5D22B7E419C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9E5AAE2D-15DA-BF7D-3C05-950527D496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0438CB7E-14D1-718B-B9E8-6998189BD5B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40B790F0-F129-40BC-AD8F-FCD5CB03CF0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ayt Numarası Yer Tutucusu 5">
            <a:extLst>
              <a:ext uri="{FF2B5EF4-FFF2-40B4-BE49-F238E27FC236}">
                <a16:creationId xmlns:a16="http://schemas.microsoft.com/office/drawing/2014/main" id="{95920184-DCF0-95B6-9264-BD0FE66FC96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42856000-61D2-4BF9-B91A-6604AF4A0A5A}" type="slidenum">
              <a:rPr lang="en-US" smtClean="0"/>
              <a:t>‹#›</a:t>
            </a:fld>
            <a:endParaRPr lang="en-US"/>
          </a:p>
        </p:txBody>
      </p:sp>
    </p:spTree>
    <p:extLst>
      <p:ext uri="{BB962C8B-B14F-4D97-AF65-F5344CB8AC3E}">
        <p14:creationId xmlns:p14="http://schemas.microsoft.com/office/powerpoint/2010/main" val="180547515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journals.asm.org/doi/10.1128/jcm.01498-22%23con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586" name="Rectangle 19"/>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52" name="Google Shape;99;p1" descr="4 1BBL Recombinant Protein"/>
          <p:cNvPicPr preferRelativeResize="0">
            <a:picLocks/>
          </p:cNvPicPr>
          <p:nvPr/>
        </p:nvPicPr>
        <p:blipFill rotWithShape="1">
          <a:blip r:embed="rId3">
            <a:alphaModFix/>
          </a:blip>
          <a:srcRect/>
          <a:stretch>
            <a:fillRect/>
          </a:stretch>
        </p:blipFill>
        <p:spPr>
          <a:xfrm>
            <a:off x="0" y="-23355"/>
            <a:ext cx="12192000" cy="6858000"/>
          </a:xfrm>
          <a:prstGeom prst="rect">
            <a:avLst/>
          </a:prstGeom>
          <a:noFill/>
          <a:ln>
            <a:noFill/>
          </a:ln>
        </p:spPr>
      </p:pic>
      <p:sp>
        <p:nvSpPr>
          <p:cNvPr id="1048587" name="Rectangle 21"/>
          <p:cNvSpPr>
            <a:spLocks noGrp="1" noRot="1" noChangeAspect="1" noMove="1" noResize="1" noEditPoints="1" noAdjustHandles="1" noChangeArrowheads="1" noChangeShapeType="1" noTextEdit="1"/>
          </p:cNvSpPr>
          <p:nvPr/>
        </p:nvSpPr>
        <p:spPr>
          <a:xfrm rot="16200000">
            <a:off x="3799865" y="-1524511"/>
            <a:ext cx="4592270" cy="12192001"/>
          </a:xfrm>
          <a:prstGeom prst="rect">
            <a:avLst/>
          </a:prstGeom>
          <a:gradFill>
            <a:gsLst>
              <a:gs pos="0">
                <a:schemeClr val="tx1">
                  <a:alpha val="0"/>
                </a:schemeClr>
              </a:gs>
              <a:gs pos="21000">
                <a:schemeClr val="tx1">
                  <a:alpha val="30000"/>
                </a:schemeClr>
              </a:gs>
              <a:gs pos="35000">
                <a:schemeClr val="tx1">
                  <a:alpha val="4600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589" name="Rectangle: Rounded Corners 23"/>
          <p:cNvSpPr>
            <a:spLocks noGrp="1" noRot="1" noChangeAspect="1" noMove="1" noResize="1" noEditPoints="1" noAdjustHandles="1" noChangeArrowheads="1" noChangeShapeType="1" noTextEdit="1"/>
          </p:cNvSpPr>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90" name="Subtitle 3"/>
          <p:cNvSpPr>
            <a:spLocks noGrp="1"/>
          </p:cNvSpPr>
          <p:nvPr>
            <p:ph type="subTitle" idx="1"/>
          </p:nvPr>
        </p:nvSpPr>
        <p:spPr>
          <a:xfrm>
            <a:off x="0" y="5626479"/>
            <a:ext cx="9785897" cy="592975"/>
          </a:xfrm>
        </p:spPr>
        <p:txBody>
          <a:bodyPr anchor="ctr">
            <a:normAutofit/>
          </a:bodyPr>
          <a:lstStyle/>
          <a:p>
            <a:pPr algn="l">
              <a:spcAft>
                <a:spcPts val="600"/>
              </a:spcAft>
              <a:buClr>
                <a:schemeClr val="dk1"/>
              </a:buClr>
              <a:buSzPts val="2800"/>
            </a:pPr>
            <a:r>
              <a:rPr lang="en-US" sz="2800" b="1" dirty="0" err="1">
                <a:solidFill>
                  <a:schemeClr val="bg1"/>
                </a:solidFill>
              </a:rPr>
              <a:t>Rekombinant</a:t>
            </a:r>
            <a:r>
              <a:rPr lang="en-US" sz="2800" b="1" dirty="0">
                <a:solidFill>
                  <a:schemeClr val="bg1"/>
                </a:solidFill>
              </a:rPr>
              <a:t> Protein </a:t>
            </a:r>
            <a:r>
              <a:rPr lang="en-US" sz="2800" b="1" dirty="0" err="1">
                <a:solidFill>
                  <a:schemeClr val="bg1"/>
                </a:solidFill>
              </a:rPr>
              <a:t>Üretimi</a:t>
            </a:r>
            <a:r>
              <a:rPr lang="en-US" sz="2800" b="1" dirty="0">
                <a:solidFill>
                  <a:schemeClr val="bg1"/>
                </a:solidFill>
              </a:rPr>
              <a:t>, </a:t>
            </a:r>
            <a:r>
              <a:rPr lang="en-US" sz="2800" b="1" dirty="0" err="1">
                <a:solidFill>
                  <a:schemeClr val="bg1"/>
                </a:solidFill>
              </a:rPr>
              <a:t>Saflaşt</a:t>
            </a:r>
            <a:r>
              <a:rPr lang="tr-TR" sz="2800" b="1" dirty="0" err="1">
                <a:solidFill>
                  <a:schemeClr val="bg1"/>
                </a:solidFill>
              </a:rPr>
              <a:t>ırılması</a:t>
            </a:r>
            <a:r>
              <a:rPr lang="tr-TR" sz="2800" b="1" dirty="0">
                <a:solidFill>
                  <a:schemeClr val="bg1"/>
                </a:solidFill>
              </a:rPr>
              <a:t> v</a:t>
            </a:r>
            <a:r>
              <a:rPr lang="en-US" sz="2800" b="1" dirty="0">
                <a:solidFill>
                  <a:schemeClr val="bg1"/>
                </a:solidFill>
              </a:rPr>
              <a:t>e </a:t>
            </a:r>
            <a:r>
              <a:rPr lang="en-US" sz="2800" b="1" dirty="0" err="1">
                <a:solidFill>
                  <a:schemeClr val="bg1"/>
                </a:solidFill>
              </a:rPr>
              <a:t>Karakterizasyonu</a:t>
            </a:r>
            <a:endParaRPr lang="en-US" sz="2800" dirty="0">
              <a:solidFill>
                <a:schemeClr val="bg1"/>
              </a:solidFill>
            </a:endParaRPr>
          </a:p>
        </p:txBody>
      </p:sp>
      <p:sp>
        <p:nvSpPr>
          <p:cNvPr id="1048591" name="Alt Başlık 1"/>
          <p:cNvSpPr txBox="1"/>
          <p:nvPr/>
        </p:nvSpPr>
        <p:spPr>
          <a:xfrm>
            <a:off x="370389" y="6296102"/>
            <a:ext cx="9415508" cy="5618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1800" b="1" dirty="0">
                <a:solidFill>
                  <a:srgbClr val="FFFFFF"/>
                </a:solidFill>
              </a:rPr>
              <a:t>Prof. Dr. Hülya AYAR KAYALI </a:t>
            </a:r>
          </a:p>
        </p:txBody>
      </p:sp>
      <p:sp>
        <p:nvSpPr>
          <p:cNvPr id="3" name="Title 1">
            <a:extLst>
              <a:ext uri="{FF2B5EF4-FFF2-40B4-BE49-F238E27FC236}">
                <a16:creationId xmlns:a16="http://schemas.microsoft.com/office/drawing/2014/main" id="{CA01DAF5-F5FA-054A-6ACE-DB6772A22DE0}"/>
              </a:ext>
            </a:extLst>
          </p:cNvPr>
          <p:cNvSpPr txBox="1">
            <a:spLocks/>
          </p:cNvSpPr>
          <p:nvPr/>
        </p:nvSpPr>
        <p:spPr>
          <a:xfrm>
            <a:off x="404552" y="2943225"/>
            <a:ext cx="11211186" cy="25363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rPr>
              <a:t>ARAŞTIRMA:</a:t>
            </a:r>
            <a:br>
              <a:rPr lang="en-US" b="1" dirty="0">
                <a:solidFill>
                  <a:schemeClr val="bg1"/>
                </a:solidFill>
              </a:rPr>
            </a:br>
            <a:r>
              <a:rPr lang="en-US" b="1" dirty="0" err="1">
                <a:solidFill>
                  <a:schemeClr val="bg1"/>
                </a:solidFill>
              </a:rPr>
              <a:t>Yenilikçi</a:t>
            </a:r>
            <a:r>
              <a:rPr lang="en-US" b="1" dirty="0">
                <a:solidFill>
                  <a:schemeClr val="bg1"/>
                </a:solidFill>
              </a:rPr>
              <a:t> </a:t>
            </a:r>
            <a:r>
              <a:rPr lang="en-US" b="1" dirty="0" err="1">
                <a:solidFill>
                  <a:schemeClr val="bg1"/>
                </a:solidFill>
              </a:rPr>
              <a:t>İlaç</a:t>
            </a:r>
            <a:r>
              <a:rPr lang="en-US" b="1" dirty="0">
                <a:solidFill>
                  <a:schemeClr val="bg1"/>
                </a:solidFill>
              </a:rPr>
              <a:t> </a:t>
            </a:r>
            <a:r>
              <a:rPr lang="en-US" b="1" dirty="0" err="1">
                <a:solidFill>
                  <a:schemeClr val="bg1"/>
                </a:solidFill>
              </a:rPr>
              <a:t>Araştırma</a:t>
            </a:r>
            <a:r>
              <a:rPr lang="en-US" b="1" dirty="0">
                <a:solidFill>
                  <a:schemeClr val="bg1"/>
                </a:solidFill>
              </a:rPr>
              <a:t> </a:t>
            </a:r>
            <a:r>
              <a:rPr lang="en-US" b="1" dirty="0" err="1">
                <a:solidFill>
                  <a:schemeClr val="bg1"/>
                </a:solidFill>
              </a:rPr>
              <a:t>Yöntemleri</a:t>
            </a:r>
            <a:r>
              <a:rPr lang="tr-TR" b="1" dirty="0">
                <a:solidFill>
                  <a:schemeClr val="bg1"/>
                </a:solidFill>
              </a:rPr>
              <a:t>-2</a:t>
            </a:r>
            <a:endParaRPr lang="en-NL" dirty="0">
              <a:solidFill>
                <a:schemeClr val="bg1"/>
              </a:solidFill>
            </a:endParaRPr>
          </a:p>
        </p:txBody>
      </p:sp>
      <p:pic>
        <p:nvPicPr>
          <p:cNvPr id="4" name="Google Shape;310;p31">
            <a:extLst>
              <a:ext uri="{FF2B5EF4-FFF2-40B4-BE49-F238E27FC236}">
                <a16:creationId xmlns:a16="http://schemas.microsoft.com/office/drawing/2014/main" id="{E869A2B3-C08B-1669-F0D4-05C36BDBA929}"/>
              </a:ext>
            </a:extLst>
          </p:cNvPr>
          <p:cNvPicPr preferRelativeResize="0"/>
          <p:nvPr/>
        </p:nvPicPr>
        <p:blipFill rotWithShape="1">
          <a:blip r:embed="rId4">
            <a:alphaModFix/>
          </a:blip>
          <a:srcRect/>
          <a:stretch/>
        </p:blipFill>
        <p:spPr>
          <a:xfrm>
            <a:off x="9179738" y="211004"/>
            <a:ext cx="2864622" cy="990452"/>
          </a:xfrm>
          <a:prstGeom prst="rect">
            <a:avLst/>
          </a:prstGeom>
          <a:noFill/>
          <a:ln>
            <a:noFill/>
          </a:ln>
        </p:spPr>
      </p:pic>
      <p:pic>
        <p:nvPicPr>
          <p:cNvPr id="5" name="Resim 4">
            <a:extLst>
              <a:ext uri="{FF2B5EF4-FFF2-40B4-BE49-F238E27FC236}">
                <a16:creationId xmlns:a16="http://schemas.microsoft.com/office/drawing/2014/main" id="{4527F685-7A75-471B-E9AE-0B2C3DF78CD4}"/>
              </a:ext>
            </a:extLst>
          </p:cNvPr>
          <p:cNvPicPr>
            <a:picLocks noChangeAspect="1"/>
          </p:cNvPicPr>
          <p:nvPr/>
        </p:nvPicPr>
        <p:blipFill>
          <a:blip r:embed="rId5"/>
          <a:stretch>
            <a:fillRect/>
          </a:stretch>
        </p:blipFill>
        <p:spPr>
          <a:xfrm>
            <a:off x="279429" y="211004"/>
            <a:ext cx="8620880" cy="10002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39"/>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1048591">
                                            <p:txEl>
                                              <p:pRg st="0" end="0"/>
                                            </p:txEl>
                                          </p:spTgt>
                                        </p:tgtEl>
                                        <p:attrNameLst>
                                          <p:attrName>style.visibility</p:attrName>
                                        </p:attrNameLst>
                                      </p:cBhvr>
                                      <p:to>
                                        <p:strVal val="visible"/>
                                      </p:to>
                                    </p:set>
                                    <p:animEffect transition="in" filter="fade">
                                      <p:cBhvr>
                                        <p:cTn id="7" dur="400"/>
                                        <p:tgtEl>
                                          <p:spTgt spid="10485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5"/>
        <p:cNvGrpSpPr/>
        <p:nvPr/>
      </p:nvGrpSpPr>
      <p:grpSpPr>
        <a:xfrm>
          <a:off x="0" y="0"/>
          <a:ext cx="0" cy="0"/>
          <a:chOff x="0" y="0"/>
          <a:chExt cx="0" cy="0"/>
        </a:xfrm>
      </p:grpSpPr>
      <p:sp useBgFill="1">
        <p:nvSpPr>
          <p:cNvPr id="1048663" name="Rectangle 201"/>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64" name="Rectangle 203"/>
          <p:cNvSpPr>
            <a:spLocks noGrp="1" noRot="1" noChangeAspect="1" noMove="1" noResize="1" noEditPoints="1" noAdjustHandles="1" noChangeArrowheads="1" noChangeShapeType="1" noTextEdit="1"/>
          </p:cNvSpPr>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65" name="Rectangle 205"/>
          <p:cNvSpPr>
            <a:spLocks noGrp="1" noRot="1" noChangeAspect="1" noMove="1" noResize="1" noEditPoints="1" noAdjustHandles="1" noChangeArrowheads="1" noChangeShapeType="1" noTextEdit="1"/>
          </p:cNvSpPr>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66" name="Rectangle 207"/>
          <p:cNvSpPr>
            <a:spLocks noGrp="1" noRot="1" noChangeAspect="1" noMove="1" noResize="1" noEditPoints="1" noAdjustHandles="1" noChangeArrowheads="1" noChangeShapeType="1" noTextEdit="1"/>
          </p:cNvSpPr>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67" name="Google Shape;196;p9"/>
          <p:cNvSpPr txBox="1">
            <a:spLocks noGrp="1"/>
          </p:cNvSpPr>
          <p:nvPr>
            <p:ph type="title"/>
          </p:nvPr>
        </p:nvSpPr>
        <p:spPr>
          <a:xfrm>
            <a:off x="699713" y="248038"/>
            <a:ext cx="7063721" cy="1159200"/>
          </a:xfrm>
          <a:prstGeom prst="rect">
            <a:avLst/>
          </a:prstGeom>
        </p:spPr>
        <p:txBody>
          <a:bodyPr spcFirstLastPara="1" vert="horz" lIns="91440" tIns="45720" rIns="91440" bIns="45720" rtlCol="0" anchor="ctr" anchorCtr="0">
            <a:noAutofit/>
          </a:bodyPr>
          <a:lstStyle/>
          <a:p>
            <a:pPr marL="0" lvl="0" indent="0">
              <a:spcAft>
                <a:spcPts val="0"/>
              </a:spcAft>
              <a:buClr>
                <a:schemeClr val="dk1"/>
              </a:buClr>
              <a:buSzPts val="3600"/>
            </a:pPr>
            <a:r>
              <a:rPr lang="en-US" sz="4000" b="1" dirty="0" err="1">
                <a:solidFill>
                  <a:srgbClr val="FFFFFF"/>
                </a:solidFill>
                <a:latin typeface="+mn-lt"/>
                <a:sym typeface="Arial"/>
              </a:rPr>
              <a:t>Moleküler</a:t>
            </a:r>
            <a:r>
              <a:rPr lang="en-US" sz="4000" b="1" dirty="0">
                <a:solidFill>
                  <a:srgbClr val="FFFFFF"/>
                </a:solidFill>
                <a:latin typeface="+mn-lt"/>
                <a:sym typeface="Arial"/>
              </a:rPr>
              <a:t> </a:t>
            </a:r>
            <a:r>
              <a:rPr lang="en-US" sz="4000" b="1" dirty="0" err="1">
                <a:solidFill>
                  <a:srgbClr val="FFFFFF"/>
                </a:solidFill>
                <a:latin typeface="+mn-lt"/>
                <a:sym typeface="Arial"/>
              </a:rPr>
              <a:t>Klonlama</a:t>
            </a:r>
            <a:r>
              <a:rPr lang="en-US" sz="4000" b="1" dirty="0">
                <a:solidFill>
                  <a:srgbClr val="FFFFFF"/>
                </a:solidFill>
                <a:latin typeface="+mn-lt"/>
                <a:sym typeface="Arial"/>
              </a:rPr>
              <a:t> </a:t>
            </a:r>
            <a:r>
              <a:rPr lang="en-US" sz="4000" b="1" dirty="0" err="1">
                <a:solidFill>
                  <a:srgbClr val="FFFFFF"/>
                </a:solidFill>
                <a:latin typeface="+mn-lt"/>
                <a:sym typeface="Arial"/>
              </a:rPr>
              <a:t>Adımları</a:t>
            </a:r>
            <a:r>
              <a:rPr lang="en-US" sz="4000" b="1" dirty="0">
                <a:solidFill>
                  <a:srgbClr val="FFFFFF"/>
                </a:solidFill>
                <a:latin typeface="+mn-lt"/>
                <a:sym typeface="Arial"/>
              </a:rPr>
              <a:t>-</a:t>
            </a:r>
            <a:r>
              <a:rPr lang="tr-TR" sz="4000" b="1" dirty="0">
                <a:solidFill>
                  <a:srgbClr val="FFFFFF"/>
                </a:solidFill>
                <a:latin typeface="+mn-lt"/>
                <a:sym typeface="Arial"/>
              </a:rPr>
              <a:t>Transformasyon</a:t>
            </a:r>
            <a:endParaRPr lang="en-US" sz="4000" b="1" kern="1200" dirty="0">
              <a:solidFill>
                <a:srgbClr val="FFFFFF"/>
              </a:solidFill>
              <a:latin typeface="+mn-lt"/>
              <a:ea typeface="+mj-ea"/>
              <a:cs typeface="+mj-cs"/>
              <a:sym typeface="Arial"/>
            </a:endParaRPr>
          </a:p>
        </p:txBody>
      </p:sp>
      <p:pic>
        <p:nvPicPr>
          <p:cNvPr id="2097163" name="Google Shape;197;p9"/>
          <p:cNvPicPr preferRelativeResize="0">
            <a:picLocks/>
          </p:cNvPicPr>
          <p:nvPr/>
        </p:nvPicPr>
        <p:blipFill>
          <a:blip r:embed="rId3"/>
          <a:stretch>
            <a:fillRect/>
          </a:stretch>
        </p:blipFill>
        <p:spPr>
          <a:xfrm>
            <a:off x="2590799" y="1574310"/>
            <a:ext cx="7063721" cy="503565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1"/>
        <p:cNvGrpSpPr/>
        <p:nvPr/>
      </p:nvGrpSpPr>
      <p:grpSpPr>
        <a:xfrm>
          <a:off x="0" y="0"/>
          <a:ext cx="0" cy="0"/>
          <a:chOff x="0" y="0"/>
          <a:chExt cx="0" cy="0"/>
        </a:xfrm>
      </p:grpSpPr>
      <p:sp useBgFill="1">
        <p:nvSpPr>
          <p:cNvPr id="1048672" name="Rectangle 20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73" name="Rectangle 209"/>
          <p:cNvSpPr>
            <a:spLocks noGrp="1" noRot="1" noChangeAspect="1" noMove="1" noResize="1" noEditPoints="1" noAdjustHandles="1" noChangeArrowheads="1" noChangeShapeType="1" noTextEdit="1"/>
          </p:cNvSpPr>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74" name="Rectangle 211"/>
          <p:cNvSpPr>
            <a:spLocks noGrp="1" noRot="1" noChangeAspect="1" noMove="1" noResize="1" noEditPoints="1" noAdjustHandles="1" noChangeArrowheads="1" noChangeShapeType="1" noTextEdit="1"/>
          </p:cNvSpPr>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75" name="Rectangle 213"/>
          <p:cNvSpPr>
            <a:spLocks noGrp="1" noRot="1" noChangeAspect="1" noMove="1" noResize="1" noEditPoints="1" noAdjustHandles="1" noChangeArrowheads="1" noChangeShapeType="1" noTextEdit="1"/>
          </p:cNvSpPr>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76" name="Google Shape;202;p10"/>
          <p:cNvSpPr txBox="1"/>
          <p:nvPr/>
        </p:nvSpPr>
        <p:spPr>
          <a:xfrm>
            <a:off x="80682" y="248038"/>
            <a:ext cx="7960659" cy="1159200"/>
          </a:xfrm>
          <a:prstGeom prst="rect">
            <a:avLst/>
          </a:prstGeom>
        </p:spPr>
        <p:txBody>
          <a:bodyPr spcFirstLastPara="1" vert="horz" lIns="91440" tIns="45720" rIns="91440" bIns="45720" rtlCol="0" anchor="ctr" anchorCtr="0">
            <a:normAutofit/>
          </a:bodyPr>
          <a:lstStyle/>
          <a:p>
            <a:pPr lvl="0">
              <a:lnSpc>
                <a:spcPct val="90000"/>
              </a:lnSpc>
              <a:spcBef>
                <a:spcPct val="0"/>
              </a:spcBef>
              <a:spcAft>
                <a:spcPts val="600"/>
              </a:spcAft>
            </a:pPr>
            <a:r>
              <a:rPr lang="en-US" sz="3600" b="1" dirty="0" err="1">
                <a:solidFill>
                  <a:srgbClr val="FFFFFF"/>
                </a:solidFill>
                <a:ea typeface="+mj-ea"/>
                <a:cs typeface="+mj-cs"/>
              </a:rPr>
              <a:t>Moleküler</a:t>
            </a:r>
            <a:r>
              <a:rPr lang="en-US" sz="3600" b="1" dirty="0">
                <a:solidFill>
                  <a:srgbClr val="FFFFFF"/>
                </a:solidFill>
                <a:ea typeface="+mj-ea"/>
                <a:cs typeface="+mj-cs"/>
              </a:rPr>
              <a:t> </a:t>
            </a:r>
            <a:r>
              <a:rPr lang="en-US" sz="3600" b="1" dirty="0" err="1">
                <a:solidFill>
                  <a:srgbClr val="FFFFFF"/>
                </a:solidFill>
                <a:ea typeface="+mj-ea"/>
                <a:cs typeface="+mj-cs"/>
              </a:rPr>
              <a:t>Klonlama</a:t>
            </a:r>
            <a:r>
              <a:rPr lang="en-US" sz="3600" b="1" dirty="0">
                <a:solidFill>
                  <a:srgbClr val="FFFFFF"/>
                </a:solidFill>
                <a:ea typeface="+mj-ea"/>
                <a:cs typeface="+mj-cs"/>
              </a:rPr>
              <a:t> </a:t>
            </a:r>
            <a:r>
              <a:rPr lang="en-US" sz="3600" b="1" dirty="0" err="1">
                <a:solidFill>
                  <a:srgbClr val="FFFFFF"/>
                </a:solidFill>
                <a:ea typeface="+mj-ea"/>
                <a:cs typeface="+mj-cs"/>
              </a:rPr>
              <a:t>Adımları</a:t>
            </a:r>
            <a:r>
              <a:rPr lang="tr-TR" sz="3600" b="1" dirty="0">
                <a:solidFill>
                  <a:srgbClr val="FFFFFF"/>
                </a:solidFill>
                <a:ea typeface="+mj-ea"/>
                <a:cs typeface="+mj-cs"/>
              </a:rPr>
              <a:t> </a:t>
            </a:r>
            <a:r>
              <a:rPr lang="en-US" sz="3600" b="1" dirty="0">
                <a:solidFill>
                  <a:srgbClr val="FFFFFF"/>
                </a:solidFill>
                <a:ea typeface="+mj-ea"/>
                <a:cs typeface="+mj-cs"/>
              </a:rPr>
              <a:t>-</a:t>
            </a:r>
            <a:r>
              <a:rPr lang="tr-TR" sz="3600" b="1" dirty="0">
                <a:solidFill>
                  <a:srgbClr val="FFFFFF"/>
                </a:solidFill>
                <a:ea typeface="+mj-ea"/>
                <a:cs typeface="+mj-cs"/>
              </a:rPr>
              <a:t>Transformasyon</a:t>
            </a:r>
            <a:endParaRPr lang="en-US" sz="3600" b="1" kern="1200" dirty="0">
              <a:solidFill>
                <a:srgbClr val="FFFFFF"/>
              </a:solidFill>
              <a:ea typeface="+mj-ea"/>
              <a:cs typeface="+mj-cs"/>
            </a:endParaRPr>
          </a:p>
        </p:txBody>
      </p:sp>
      <p:pic>
        <p:nvPicPr>
          <p:cNvPr id="2097164" name="Google Shape;203;p10"/>
          <p:cNvPicPr preferRelativeResize="0">
            <a:picLocks/>
          </p:cNvPicPr>
          <p:nvPr/>
        </p:nvPicPr>
        <p:blipFill rotWithShape="1">
          <a:blip r:embed="rId3"/>
          <a:srcRect t="14545"/>
          <a:stretch>
            <a:fillRect/>
          </a:stretch>
        </p:blipFill>
        <p:spPr>
          <a:xfrm>
            <a:off x="1423402" y="1966293"/>
            <a:ext cx="9345194" cy="4452160"/>
          </a:xfrm>
          <a:prstGeom prst="rect">
            <a:avLst/>
          </a:prstGeom>
          <a:noFill/>
        </p:spPr>
      </p:pic>
      <p:sp>
        <p:nvSpPr>
          <p:cNvPr id="2" name="Google Shape;202;p10">
            <a:extLst>
              <a:ext uri="{FF2B5EF4-FFF2-40B4-BE49-F238E27FC236}">
                <a16:creationId xmlns:a16="http://schemas.microsoft.com/office/drawing/2014/main" id="{B1304DC1-6C90-F8A5-C1C3-7068CECF67B8}"/>
              </a:ext>
            </a:extLst>
          </p:cNvPr>
          <p:cNvSpPr txBox="1"/>
          <p:nvPr/>
        </p:nvSpPr>
        <p:spPr>
          <a:xfrm>
            <a:off x="8209536" y="367546"/>
            <a:ext cx="4233845" cy="1159200"/>
          </a:xfrm>
          <a:prstGeom prst="rect">
            <a:avLst/>
          </a:prstGeom>
        </p:spPr>
        <p:txBody>
          <a:bodyPr spcFirstLastPara="1" vert="horz" lIns="91440" tIns="45720" rIns="91440" bIns="45720" rtlCol="0" anchor="ctr" anchorCtr="0">
            <a:normAutofit/>
          </a:bodyPr>
          <a:lstStyle/>
          <a:p>
            <a:pPr lvl="0">
              <a:lnSpc>
                <a:spcPct val="90000"/>
              </a:lnSpc>
              <a:spcBef>
                <a:spcPct val="0"/>
              </a:spcBef>
              <a:spcAft>
                <a:spcPts val="600"/>
              </a:spcAft>
            </a:pPr>
            <a:r>
              <a:rPr lang="en-US" sz="3600" b="1" dirty="0" err="1">
                <a:solidFill>
                  <a:srgbClr val="FFFFFF"/>
                </a:solidFill>
                <a:ea typeface="+mj-ea"/>
                <a:cs typeface="+mj-cs"/>
              </a:rPr>
              <a:t>Elektroporasyon</a:t>
            </a:r>
            <a:r>
              <a:rPr lang="en-US" sz="3600" b="1" dirty="0">
                <a:solidFill>
                  <a:srgbClr val="FFFFFF"/>
                </a:solidFill>
                <a:ea typeface="+mj-ea"/>
                <a:cs typeface="+mj-cs"/>
              </a:rPr>
              <a:t> </a:t>
            </a:r>
            <a:r>
              <a:rPr lang="en-US" sz="3600" b="1" dirty="0" err="1">
                <a:solidFill>
                  <a:srgbClr val="FFFFFF"/>
                </a:solidFill>
                <a:ea typeface="+mj-ea"/>
                <a:cs typeface="+mj-cs"/>
              </a:rPr>
              <a:t>Prosedürü</a:t>
            </a:r>
            <a:endParaRPr lang="en-US" sz="3600" b="1" kern="1200" dirty="0">
              <a:solidFill>
                <a:srgbClr val="FFFFFF"/>
              </a:solidFill>
              <a:ea typeface="+mj-ea"/>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useBgFill="1">
        <p:nvSpPr>
          <p:cNvPr id="1048679" name="Rectangle 214"/>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80" name="Rectangle 216"/>
          <p:cNvSpPr>
            <a:spLocks noGrp="1" noRot="1" noChangeAspect="1" noMove="1" noResize="1" noEditPoints="1" noAdjustHandles="1" noChangeArrowheads="1" noChangeShapeType="1" noTextEdit="1"/>
          </p:cNvSpPr>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681" name="Rectangle 218"/>
          <p:cNvSpPr>
            <a:spLocks noGrp="1" noRot="1" noChangeAspect="1" noMove="1" noResize="1" noEditPoints="1" noAdjustHandles="1" noChangeArrowheads="1" noChangeShapeType="1" noTextEdit="1"/>
          </p:cNvSpPr>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82" name="Rectangle 220"/>
          <p:cNvSpPr>
            <a:spLocks noGrp="1" noRot="1" noChangeAspect="1" noMove="1" noResize="1" noEditPoints="1" noAdjustHandles="1" noChangeArrowheads="1" noChangeShapeType="1" noTextEdit="1"/>
          </p:cNvSpPr>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683" name="Freeform: Shape 222"/>
          <p:cNvSpPr>
            <a:spLocks noGrp="1" noRot="1" noChangeAspect="1" noMove="1" noResize="1" noEditPoints="1" noAdjustHandles="1" noChangeArrowheads="1" noChangeShapeType="1" noTextEdit="1"/>
          </p:cNvSpPr>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684" name="Google Shape;209;p12"/>
          <p:cNvSpPr txBox="1">
            <a:spLocks noGrp="1"/>
          </p:cNvSpPr>
          <p:nvPr>
            <p:ph type="title"/>
          </p:nvPr>
        </p:nvSpPr>
        <p:spPr>
          <a:xfrm>
            <a:off x="277906" y="2767106"/>
            <a:ext cx="4038604" cy="3071906"/>
          </a:xfrm>
          <a:prstGeom prst="rect">
            <a:avLst/>
          </a:prstGeom>
        </p:spPr>
        <p:txBody>
          <a:bodyPr spcFirstLastPara="1" vert="horz" lIns="91440" tIns="45720" rIns="91440" bIns="45720" rtlCol="0" anchor="t" anchorCtr="0">
            <a:normAutofit/>
          </a:bodyPr>
          <a:lstStyle/>
          <a:p>
            <a:pPr marL="0" lvl="0" indent="0">
              <a:spcAft>
                <a:spcPts val="0"/>
              </a:spcAft>
              <a:buClr>
                <a:schemeClr val="dk1"/>
              </a:buClr>
              <a:buSzPts val="3600"/>
            </a:pPr>
            <a:r>
              <a:rPr lang="en-US" sz="4000" b="1" dirty="0" err="1">
                <a:solidFill>
                  <a:srgbClr val="FFFFFF"/>
                </a:solidFill>
                <a:latin typeface="+mn-lt"/>
                <a:sym typeface="Arial"/>
              </a:rPr>
              <a:t>Moleküler</a:t>
            </a:r>
            <a:r>
              <a:rPr lang="en-US" sz="4000" b="1" dirty="0">
                <a:solidFill>
                  <a:srgbClr val="FFFFFF"/>
                </a:solidFill>
                <a:latin typeface="+mn-lt"/>
                <a:sym typeface="Arial"/>
              </a:rPr>
              <a:t> </a:t>
            </a:r>
            <a:r>
              <a:rPr lang="en-US" sz="4000" b="1" dirty="0" err="1">
                <a:solidFill>
                  <a:srgbClr val="FFFFFF"/>
                </a:solidFill>
                <a:latin typeface="+mn-lt"/>
                <a:sym typeface="Arial"/>
              </a:rPr>
              <a:t>Klonlama</a:t>
            </a:r>
            <a:r>
              <a:rPr lang="en-US" sz="4000" b="1" dirty="0">
                <a:solidFill>
                  <a:srgbClr val="FFFFFF"/>
                </a:solidFill>
                <a:latin typeface="+mn-lt"/>
                <a:sym typeface="Arial"/>
              </a:rPr>
              <a:t> </a:t>
            </a:r>
            <a:r>
              <a:rPr lang="en-US" sz="4000" b="1" dirty="0" err="1">
                <a:solidFill>
                  <a:srgbClr val="FFFFFF"/>
                </a:solidFill>
                <a:latin typeface="+mn-lt"/>
                <a:sym typeface="Arial"/>
              </a:rPr>
              <a:t>Adımları</a:t>
            </a:r>
            <a:r>
              <a:rPr lang="tr-TR" sz="4000" b="1" dirty="0">
                <a:solidFill>
                  <a:srgbClr val="FFFFFF"/>
                </a:solidFill>
                <a:latin typeface="+mn-lt"/>
                <a:sym typeface="Arial"/>
              </a:rPr>
              <a:t> </a:t>
            </a:r>
            <a:r>
              <a:rPr lang="en-US" sz="4000" b="1" dirty="0">
                <a:solidFill>
                  <a:srgbClr val="FFFFFF"/>
                </a:solidFill>
                <a:latin typeface="+mn-lt"/>
                <a:sym typeface="Arial"/>
              </a:rPr>
              <a:t>-</a:t>
            </a:r>
            <a:r>
              <a:rPr lang="tr-TR" sz="4000" b="1" dirty="0">
                <a:solidFill>
                  <a:srgbClr val="FFFFFF"/>
                </a:solidFill>
                <a:latin typeface="+mn-lt"/>
                <a:sym typeface="Arial"/>
              </a:rPr>
              <a:t>Transformasyon</a:t>
            </a:r>
            <a:r>
              <a:rPr lang="en-US" sz="4000" b="1" dirty="0">
                <a:solidFill>
                  <a:srgbClr val="FFFFFF"/>
                </a:solidFill>
                <a:latin typeface="+mn-lt"/>
                <a:sym typeface="Arial"/>
              </a:rPr>
              <a:t>-CRISPR</a:t>
            </a:r>
            <a:endParaRPr lang="en-US" sz="4000" b="1" kern="1200" dirty="0">
              <a:solidFill>
                <a:srgbClr val="FFFFFF"/>
              </a:solidFill>
              <a:latin typeface="+mn-lt"/>
              <a:ea typeface="+mj-ea"/>
              <a:cs typeface="+mj-cs"/>
              <a:sym typeface="Arial"/>
            </a:endParaRPr>
          </a:p>
        </p:txBody>
      </p:sp>
      <p:pic>
        <p:nvPicPr>
          <p:cNvPr id="2097165" name="Google Shape;210;p12"/>
          <p:cNvPicPr preferRelativeResize="0">
            <a:picLocks noGrp="1"/>
          </p:cNvPicPr>
          <p:nvPr>
            <p:ph type="body" idx="1"/>
          </p:nvPr>
        </p:nvPicPr>
        <p:blipFill rotWithShape="1">
          <a:blip r:embed="rId3"/>
          <a:stretch>
            <a:fillRect/>
          </a:stretch>
        </p:blipFill>
        <p:spPr>
          <a:xfrm>
            <a:off x="4502428" y="520637"/>
            <a:ext cx="7225748" cy="5816725"/>
          </a:xfrm>
          <a:prstGeom prst="rect">
            <a:avLst/>
          </a:prstGeom>
          <a:noFill/>
        </p:spPr>
      </p:pic>
      <p:sp>
        <p:nvSpPr>
          <p:cNvPr id="1048685" name="Google Shape;211;p12"/>
          <p:cNvSpPr txBox="1"/>
          <p:nvPr/>
        </p:nvSpPr>
        <p:spPr>
          <a:xfrm>
            <a:off x="9144000" y="6394904"/>
            <a:ext cx="2814918" cy="6247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dirty="0" err="1">
                <a:solidFill>
                  <a:srgbClr val="8DA9DB"/>
                </a:solidFill>
                <a:latin typeface="Calibri"/>
                <a:ea typeface="Calibri"/>
                <a:cs typeface="Calibri"/>
                <a:sym typeface="Calibri"/>
              </a:rPr>
              <a:t>Paolo</a:t>
            </a:r>
            <a:r>
              <a:rPr lang="tr-TR" sz="1800" dirty="0">
                <a:solidFill>
                  <a:srgbClr val="8DA9DB"/>
                </a:solidFill>
                <a:latin typeface="Calibri"/>
                <a:ea typeface="Calibri"/>
                <a:cs typeface="Calibri"/>
                <a:sym typeface="Calibri"/>
              </a:rPr>
              <a:t> </a:t>
            </a:r>
            <a:r>
              <a:rPr lang="tr-TR" sz="1800" dirty="0" err="1">
                <a:solidFill>
                  <a:srgbClr val="8DA9DB"/>
                </a:solidFill>
                <a:latin typeface="Calibri"/>
                <a:ea typeface="Calibri"/>
                <a:cs typeface="Calibri"/>
                <a:sym typeface="Calibri"/>
              </a:rPr>
              <a:t>Petazzi</a:t>
            </a:r>
            <a:r>
              <a:rPr lang="tr-TR" sz="1800" dirty="0">
                <a:solidFill>
                  <a:srgbClr val="8DA9DB"/>
                </a:solidFill>
                <a:latin typeface="Calibri"/>
                <a:ea typeface="Calibri"/>
                <a:cs typeface="Calibri"/>
                <a:sym typeface="Calibri"/>
              </a:rPr>
              <a:t> et </a:t>
            </a:r>
            <a:r>
              <a:rPr lang="tr-TR" sz="1800" dirty="0" err="1">
                <a:solidFill>
                  <a:srgbClr val="8DA9DB"/>
                </a:solidFill>
                <a:latin typeface="Calibri"/>
                <a:ea typeface="Calibri"/>
                <a:cs typeface="Calibri"/>
                <a:sym typeface="Calibri"/>
              </a:rPr>
              <a:t>all</a:t>
            </a:r>
            <a:r>
              <a:rPr lang="tr-TR" sz="1800" dirty="0">
                <a:solidFill>
                  <a:srgbClr val="8DA9DB"/>
                </a:solidFill>
                <a:latin typeface="Calibri"/>
                <a:ea typeface="Calibri"/>
                <a:cs typeface="Calibri"/>
                <a:sym typeface="Calibri"/>
              </a:rPr>
              <a:t>., (2020)</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sp useBgFill="1">
        <p:nvSpPr>
          <p:cNvPr id="1048689" name="Rectangle 222"/>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90" name="Rectangle 224"/>
          <p:cNvSpPr>
            <a:spLocks noGrp="1" noRot="1" noChangeAspect="1" noMove="1" noResize="1" noEditPoints="1" noAdjustHandles="1" noChangeArrowheads="1" noChangeShapeType="1" noTextEdit="1"/>
          </p:cNvSpPr>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91" name="Rectangle 226"/>
          <p:cNvSpPr>
            <a:spLocks noGrp="1" noRot="1" noChangeAspect="1" noMove="1" noResize="1" noEditPoints="1" noAdjustHandles="1" noChangeArrowheads="1" noChangeShapeType="1" noTextEdit="1"/>
          </p:cNvSpPr>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92" name="Rectangle 228"/>
          <p:cNvSpPr>
            <a:spLocks noGrp="1" noRot="1" noChangeAspect="1" noMove="1" noResize="1" noEditPoints="1" noAdjustHandles="1" noChangeArrowheads="1" noChangeShapeType="1" noTextEdit="1"/>
          </p:cNvSpPr>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93" name="Google Shape;218;p11"/>
          <p:cNvSpPr txBox="1"/>
          <p:nvPr/>
        </p:nvSpPr>
        <p:spPr>
          <a:xfrm>
            <a:off x="699713" y="248038"/>
            <a:ext cx="7063721" cy="1159200"/>
          </a:xfrm>
          <a:prstGeom prst="rect">
            <a:avLst/>
          </a:prstGeom>
        </p:spPr>
        <p:txBody>
          <a:bodyPr spcFirstLastPara="1" vert="horz" lIns="91440" tIns="45720" rIns="91440" bIns="45720" rtlCol="0" anchor="ctr" anchorCtr="0">
            <a:normAutofit lnSpcReduction="10000"/>
          </a:bodyPr>
          <a:lstStyle/>
          <a:p>
            <a:pPr marL="0" marR="0" lvl="0" indent="0">
              <a:lnSpc>
                <a:spcPct val="90000"/>
              </a:lnSpc>
              <a:spcBef>
                <a:spcPct val="0"/>
              </a:spcBef>
              <a:spcAft>
                <a:spcPts val="600"/>
              </a:spcAft>
            </a:pPr>
            <a:r>
              <a:rPr lang="en-US" sz="4000" b="1" dirty="0" err="1">
                <a:solidFill>
                  <a:srgbClr val="FFFFFF"/>
                </a:solidFill>
                <a:sym typeface="Arial"/>
              </a:rPr>
              <a:t>Moleküler</a:t>
            </a:r>
            <a:r>
              <a:rPr lang="en-US" sz="4000" b="1" dirty="0">
                <a:solidFill>
                  <a:srgbClr val="FFFFFF"/>
                </a:solidFill>
                <a:sym typeface="Arial"/>
              </a:rPr>
              <a:t> </a:t>
            </a:r>
            <a:r>
              <a:rPr lang="en-US" sz="4000" b="1" dirty="0" err="1">
                <a:solidFill>
                  <a:srgbClr val="FFFFFF"/>
                </a:solidFill>
                <a:sym typeface="Arial"/>
              </a:rPr>
              <a:t>Klonlama</a:t>
            </a:r>
            <a:r>
              <a:rPr lang="en-US" sz="4000" b="1" dirty="0">
                <a:solidFill>
                  <a:srgbClr val="FFFFFF"/>
                </a:solidFill>
                <a:sym typeface="Arial"/>
              </a:rPr>
              <a:t> </a:t>
            </a:r>
            <a:r>
              <a:rPr lang="en-US" sz="4000" b="1" dirty="0" err="1">
                <a:solidFill>
                  <a:srgbClr val="FFFFFF"/>
                </a:solidFill>
                <a:sym typeface="Arial"/>
              </a:rPr>
              <a:t>Adımları</a:t>
            </a:r>
            <a:r>
              <a:rPr lang="tr-TR" sz="4000" b="1" dirty="0">
                <a:solidFill>
                  <a:srgbClr val="FFFFFF"/>
                </a:solidFill>
                <a:sym typeface="Arial"/>
              </a:rPr>
              <a:t>- </a:t>
            </a:r>
            <a:r>
              <a:rPr lang="tr-TR" sz="4000" b="1" kern="1200" dirty="0">
                <a:solidFill>
                  <a:srgbClr val="FFFFFF"/>
                </a:solidFill>
                <a:ea typeface="+mj-ea"/>
                <a:cs typeface="+mj-cs"/>
              </a:rPr>
              <a:t>Geçici ve Stabil Ekspresyon</a:t>
            </a:r>
            <a:endParaRPr lang="en-US" sz="4000" b="1" kern="1200" dirty="0">
              <a:solidFill>
                <a:srgbClr val="FFFFFF"/>
              </a:solidFill>
              <a:ea typeface="+mj-ea"/>
              <a:cs typeface="+mj-cs"/>
            </a:endParaRPr>
          </a:p>
        </p:txBody>
      </p:sp>
      <p:pic>
        <p:nvPicPr>
          <p:cNvPr id="2097166" name="Google Shape;217;p11"/>
          <p:cNvPicPr preferRelativeResize="0">
            <a:picLocks/>
          </p:cNvPicPr>
          <p:nvPr/>
        </p:nvPicPr>
        <p:blipFill rotWithShape="1">
          <a:blip r:embed="rId3"/>
          <a:stretch>
            <a:fillRect/>
          </a:stretch>
        </p:blipFill>
        <p:spPr>
          <a:xfrm>
            <a:off x="432225" y="2224211"/>
            <a:ext cx="11327549" cy="393632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p:cNvGrpSpPr/>
        <p:nvPr/>
      </p:nvGrpSpPr>
      <p:grpSpPr>
        <a:xfrm>
          <a:off x="0" y="0"/>
          <a:ext cx="0" cy="0"/>
          <a:chOff x="0" y="0"/>
          <a:chExt cx="0" cy="0"/>
        </a:xfrm>
      </p:grpSpPr>
      <p:sp useBgFill="1">
        <p:nvSpPr>
          <p:cNvPr id="1048697" name="Rectangle 229"/>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98" name="Rectangle 231"/>
          <p:cNvSpPr>
            <a:spLocks noGrp="1" noRot="1" noChangeAspect="1" noMove="1" noResize="1" noEditPoints="1" noAdjustHandles="1" noChangeArrowheads="1" noChangeShapeType="1" noTextEdit="1"/>
          </p:cNvSpPr>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99" name="Rectangle 233"/>
          <p:cNvSpPr>
            <a:spLocks noGrp="1" noRot="1" noChangeAspect="1" noMove="1" noResize="1" noEditPoints="1" noAdjustHandles="1" noChangeArrowheads="1" noChangeShapeType="1" noTextEdit="1"/>
          </p:cNvSpPr>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00" name="Rectangle 235"/>
          <p:cNvSpPr>
            <a:spLocks noGrp="1" noRot="1" noChangeAspect="1" noMove="1" noResize="1" noEditPoints="1" noAdjustHandles="1" noChangeArrowheads="1" noChangeShapeType="1" noTextEdit="1"/>
          </p:cNvSpPr>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01" name="Google Shape;225;p14"/>
          <p:cNvSpPr txBox="1"/>
          <p:nvPr/>
        </p:nvSpPr>
        <p:spPr>
          <a:xfrm>
            <a:off x="699713" y="248038"/>
            <a:ext cx="7063721" cy="1159200"/>
          </a:xfrm>
          <a:prstGeom prst="rect">
            <a:avLst/>
          </a:prstGeom>
        </p:spPr>
        <p:txBody>
          <a:bodyPr spcFirstLastPara="1" vert="horz" lIns="91440" tIns="45720" rIns="91440" bIns="45720" rtlCol="0" anchor="ctr" anchorCtr="0">
            <a:normAutofit lnSpcReduction="10000"/>
          </a:bodyPr>
          <a:lstStyle/>
          <a:p>
            <a:pPr marL="0" lvl="0" indent="0">
              <a:lnSpc>
                <a:spcPct val="90000"/>
              </a:lnSpc>
              <a:spcBef>
                <a:spcPct val="0"/>
              </a:spcBef>
              <a:spcAft>
                <a:spcPts val="600"/>
              </a:spcAft>
            </a:pPr>
            <a:r>
              <a:rPr lang="tr-TR" sz="4000" b="1" kern="1200" dirty="0" err="1">
                <a:solidFill>
                  <a:srgbClr val="FFFFFF"/>
                </a:solidFill>
                <a:ea typeface="+mj-ea"/>
                <a:cs typeface="+mj-cs"/>
              </a:rPr>
              <a:t>Upstream</a:t>
            </a:r>
            <a:r>
              <a:rPr lang="tr-TR" sz="4000" b="1" kern="1200" dirty="0">
                <a:solidFill>
                  <a:srgbClr val="FFFFFF"/>
                </a:solidFill>
                <a:ea typeface="+mj-ea"/>
                <a:cs typeface="+mj-cs"/>
              </a:rPr>
              <a:t> ve </a:t>
            </a:r>
            <a:r>
              <a:rPr lang="tr-TR" sz="4000" b="1" kern="1200" dirty="0" err="1">
                <a:solidFill>
                  <a:srgbClr val="FFFFFF"/>
                </a:solidFill>
                <a:ea typeface="+mj-ea"/>
                <a:cs typeface="+mj-cs"/>
              </a:rPr>
              <a:t>Downstream</a:t>
            </a:r>
            <a:r>
              <a:rPr lang="tr-TR" sz="4000" b="1" kern="1200" dirty="0">
                <a:solidFill>
                  <a:srgbClr val="FFFFFF"/>
                </a:solidFill>
                <a:ea typeface="+mj-ea"/>
                <a:cs typeface="+mj-cs"/>
              </a:rPr>
              <a:t> Süreçlerine Genel Bakış</a:t>
            </a:r>
            <a:endParaRPr lang="en-US" sz="4000" b="1" kern="1200" dirty="0">
              <a:solidFill>
                <a:srgbClr val="FFFFFF"/>
              </a:solidFill>
              <a:ea typeface="+mj-ea"/>
              <a:cs typeface="+mj-cs"/>
            </a:endParaRPr>
          </a:p>
        </p:txBody>
      </p:sp>
      <p:pic>
        <p:nvPicPr>
          <p:cNvPr id="2097167" name="Google Shape;224;p14"/>
          <p:cNvPicPr preferRelativeResize="0">
            <a:picLocks/>
          </p:cNvPicPr>
          <p:nvPr/>
        </p:nvPicPr>
        <p:blipFill rotWithShape="1">
          <a:blip r:embed="rId3"/>
          <a:stretch>
            <a:fillRect/>
          </a:stretch>
        </p:blipFill>
        <p:spPr>
          <a:xfrm>
            <a:off x="2478157" y="1655276"/>
            <a:ext cx="7023652" cy="510333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useBgFill="1">
        <p:nvSpPr>
          <p:cNvPr id="1048705" name="Rectangle 23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240"/>
          <p:cNvGrpSpPr>
            <a:grpSpLocks noGrp="1" noRot="1" noChangeAspect="1" noMove="1" noResize="1"/>
          </p:cNvGrpSpPr>
          <p:nvPr/>
        </p:nvGrpSpPr>
        <p:grpSpPr>
          <a:xfrm>
            <a:off x="0" y="0"/>
            <a:ext cx="12192002" cy="1576446"/>
            <a:chOff x="0" y="0"/>
            <a:chExt cx="12192002" cy="1576446"/>
          </a:xfrm>
        </p:grpSpPr>
        <p:sp>
          <p:nvSpPr>
            <p:cNvPr id="1048706" name="Rectangle 241"/>
            <p:cNvSpPr/>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07" name="Rectangle 242"/>
            <p:cNvSpPr/>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08" name="Rectangle 243"/>
            <p:cNvSpPr/>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8709" name="Google Shape;232;p15"/>
          <p:cNvSpPr/>
          <p:nvPr/>
        </p:nvSpPr>
        <p:spPr>
          <a:xfrm>
            <a:off x="1371600" y="407695"/>
            <a:ext cx="9724030" cy="834251"/>
          </a:xfrm>
          <a:prstGeom prst="roundRect">
            <a:avLst>
              <a:gd name="adj" fmla="val 16667"/>
            </a:avLst>
          </a:prstGeom>
        </p:spPr>
        <p:txBody>
          <a:bodyPr spcFirstLastPara="1" vert="horz" lIns="91440" tIns="45720" rIns="91440" bIns="45720" rtlCol="0" anchor="ctr" anchorCtr="0">
            <a:normAutofit/>
          </a:bodyPr>
          <a:lstStyle/>
          <a:p>
            <a:pPr marL="0" lvl="0" indent="0">
              <a:lnSpc>
                <a:spcPct val="90000"/>
              </a:lnSpc>
              <a:spcBef>
                <a:spcPct val="0"/>
              </a:spcBef>
              <a:spcAft>
                <a:spcPts val="600"/>
              </a:spcAft>
              <a:buClr>
                <a:schemeClr val="dk1"/>
              </a:buClr>
              <a:buSzPts val="1100"/>
            </a:pPr>
            <a:r>
              <a:rPr lang="en-US" sz="4000" b="1" dirty="0" err="1">
                <a:solidFill>
                  <a:srgbClr val="FFFFFF"/>
                </a:solidFill>
                <a:ea typeface="+mj-ea"/>
                <a:cs typeface="+mj-cs"/>
              </a:rPr>
              <a:t>Büyük</a:t>
            </a:r>
            <a:r>
              <a:rPr lang="en-US" sz="4000" b="1" dirty="0">
                <a:solidFill>
                  <a:srgbClr val="FFFFFF"/>
                </a:solidFill>
                <a:ea typeface="+mj-ea"/>
                <a:cs typeface="+mj-cs"/>
              </a:rPr>
              <a:t> </a:t>
            </a:r>
            <a:r>
              <a:rPr lang="en-US" sz="4000" b="1" dirty="0" err="1">
                <a:solidFill>
                  <a:srgbClr val="FFFFFF"/>
                </a:solidFill>
                <a:ea typeface="+mj-ea"/>
                <a:cs typeface="+mj-cs"/>
              </a:rPr>
              <a:t>Ölçekli</a:t>
            </a:r>
            <a:r>
              <a:rPr lang="en-US" sz="4000" b="1" dirty="0">
                <a:solidFill>
                  <a:srgbClr val="FFFFFF"/>
                </a:solidFill>
                <a:ea typeface="+mj-ea"/>
                <a:cs typeface="+mj-cs"/>
              </a:rPr>
              <a:t> </a:t>
            </a:r>
            <a:r>
              <a:rPr lang="en-US" sz="4000" b="1" dirty="0" err="1">
                <a:solidFill>
                  <a:srgbClr val="FFFFFF"/>
                </a:solidFill>
                <a:ea typeface="+mj-ea"/>
                <a:cs typeface="+mj-cs"/>
              </a:rPr>
              <a:t>Biyo-Üretimde</a:t>
            </a:r>
            <a:r>
              <a:rPr lang="en-US" sz="4000" b="1" dirty="0">
                <a:solidFill>
                  <a:srgbClr val="FFFFFF"/>
                </a:solidFill>
                <a:ea typeface="+mj-ea"/>
                <a:cs typeface="+mj-cs"/>
              </a:rPr>
              <a:t> </a:t>
            </a:r>
            <a:r>
              <a:rPr lang="en-US" sz="4000" b="1" dirty="0" err="1">
                <a:solidFill>
                  <a:srgbClr val="FFFFFF"/>
                </a:solidFill>
                <a:ea typeface="+mj-ea"/>
                <a:cs typeface="+mj-cs"/>
              </a:rPr>
              <a:t>Biyoreaktörler</a:t>
            </a:r>
            <a:endParaRPr lang="en-US" sz="4000" b="1" dirty="0">
              <a:solidFill>
                <a:srgbClr val="FFFFFF"/>
              </a:solidFill>
              <a:ea typeface="+mj-ea"/>
              <a:cs typeface="+mj-cs"/>
            </a:endParaRPr>
          </a:p>
        </p:txBody>
      </p:sp>
      <p:pic>
        <p:nvPicPr>
          <p:cNvPr id="2097168" name="Google Shape;231;p15" descr="Göz Damlası düz dolguyla"/>
          <p:cNvPicPr preferRelativeResize="0">
            <a:picLocks/>
          </p:cNvPicPr>
          <p:nvPr/>
        </p:nvPicPr>
        <p:blipFill rotWithShape="1">
          <a:blip r:embed="rId3"/>
          <a:stretch>
            <a:fillRect/>
          </a:stretch>
        </p:blipFill>
        <p:spPr>
          <a:xfrm>
            <a:off x="6195153" y="4025102"/>
            <a:ext cx="1312205" cy="1312205"/>
          </a:xfrm>
          <a:prstGeom prst="rect">
            <a:avLst/>
          </a:prstGeom>
          <a:noFill/>
        </p:spPr>
      </p:pic>
      <p:pic>
        <p:nvPicPr>
          <p:cNvPr id="2097169" name="Google Shape;234;p15"/>
          <p:cNvPicPr preferRelativeResize="0">
            <a:picLocks/>
          </p:cNvPicPr>
          <p:nvPr/>
        </p:nvPicPr>
        <p:blipFill>
          <a:blip r:embed="rId4"/>
          <a:stretch>
            <a:fillRect/>
          </a:stretch>
        </p:blipFill>
        <p:spPr>
          <a:xfrm>
            <a:off x="7913300" y="1764307"/>
            <a:ext cx="4278700" cy="5093693"/>
          </a:xfrm>
          <a:prstGeom prst="rect">
            <a:avLst/>
          </a:prstGeom>
          <a:noFill/>
        </p:spPr>
      </p:pic>
      <p:pic>
        <p:nvPicPr>
          <p:cNvPr id="2097170" name="Google Shape;230;p15" descr="daire, tasarım, çizim içeren bir resim  Açıklama otomatik olarak oluşturuldu"/>
          <p:cNvPicPr preferRelativeResize="0">
            <a:picLocks/>
          </p:cNvPicPr>
          <p:nvPr/>
        </p:nvPicPr>
        <p:blipFill rotWithShape="1">
          <a:blip r:embed="rId5"/>
          <a:stretch>
            <a:fillRect/>
          </a:stretch>
        </p:blipFill>
        <p:spPr>
          <a:xfrm>
            <a:off x="5157849" y="5337100"/>
            <a:ext cx="1967033" cy="843014"/>
          </a:xfrm>
          <a:prstGeom prst="rect">
            <a:avLst/>
          </a:prstGeom>
          <a:noFill/>
        </p:spPr>
      </p:pic>
      <p:sp>
        <p:nvSpPr>
          <p:cNvPr id="1048710" name="Google Shape;233;p15"/>
          <p:cNvSpPr txBox="1"/>
          <p:nvPr/>
        </p:nvSpPr>
        <p:spPr>
          <a:xfrm>
            <a:off x="744071" y="1929518"/>
            <a:ext cx="5620870" cy="3073081"/>
          </a:xfrm>
          <a:prstGeom prst="rect">
            <a:avLst/>
          </a:prstGeom>
        </p:spPr>
        <p:txBody>
          <a:bodyPr spcFirstLastPara="1" vert="horz" lIns="91440" tIns="45720" rIns="91440" bIns="45720" rtlCol="0" anchorCtr="0">
            <a:normAutofit lnSpcReduction="10000"/>
          </a:bodyPr>
          <a:lstStyle/>
          <a:p>
            <a:pPr marL="457200" lvl="0" indent="-228600">
              <a:lnSpc>
                <a:spcPct val="90000"/>
              </a:lnSpc>
              <a:spcBef>
                <a:spcPts val="1500"/>
              </a:spcBef>
              <a:spcAft>
                <a:spcPts val="0"/>
              </a:spcAft>
              <a:buSzPts val="2800"/>
              <a:buFont typeface="Arial" panose="020B0604020202020204" pitchFamily="34" charset="0"/>
              <a:buChar char="•"/>
            </a:pPr>
            <a:r>
              <a:rPr lang="en-US" sz="3600" dirty="0" err="1">
                <a:sym typeface="Calibri"/>
              </a:rPr>
              <a:t>Hücre</a:t>
            </a:r>
            <a:r>
              <a:rPr lang="en-US" sz="3600" dirty="0">
                <a:sym typeface="Calibri"/>
              </a:rPr>
              <a:t> </a:t>
            </a:r>
            <a:r>
              <a:rPr lang="en-US" sz="3600" dirty="0" err="1">
                <a:sym typeface="Calibri"/>
              </a:rPr>
              <a:t>Hazırlama</a:t>
            </a:r>
            <a:endParaRPr lang="en-US" sz="3600" dirty="0">
              <a:sym typeface="Calibri"/>
            </a:endParaRPr>
          </a:p>
          <a:p>
            <a:pPr marL="457200" lvl="0" indent="-228600">
              <a:lnSpc>
                <a:spcPct val="90000"/>
              </a:lnSpc>
              <a:spcBef>
                <a:spcPts val="1500"/>
              </a:spcBef>
              <a:spcAft>
                <a:spcPts val="0"/>
              </a:spcAft>
              <a:buSzPts val="2800"/>
              <a:buFont typeface="Arial" panose="020B0604020202020204" pitchFamily="34" charset="0"/>
              <a:buChar char="•"/>
            </a:pPr>
            <a:r>
              <a:rPr lang="en-US" sz="3600" dirty="0" err="1">
                <a:sym typeface="Calibri"/>
              </a:rPr>
              <a:t>Biyoreaktör</a:t>
            </a:r>
            <a:r>
              <a:rPr lang="en-US" sz="3600" dirty="0">
                <a:sym typeface="Calibri"/>
              </a:rPr>
              <a:t> </a:t>
            </a:r>
            <a:r>
              <a:rPr lang="en-US" sz="3600" dirty="0" err="1">
                <a:sym typeface="Calibri"/>
              </a:rPr>
              <a:t>Fermantasyonu</a:t>
            </a:r>
            <a:endParaRPr lang="en-US" sz="3600" dirty="0">
              <a:sym typeface="Calibri"/>
            </a:endParaRPr>
          </a:p>
          <a:p>
            <a:pPr marL="457200" lvl="0" indent="-228600">
              <a:lnSpc>
                <a:spcPct val="90000"/>
              </a:lnSpc>
              <a:spcBef>
                <a:spcPts val="1500"/>
              </a:spcBef>
              <a:spcAft>
                <a:spcPts val="0"/>
              </a:spcAft>
              <a:buSzPts val="2800"/>
              <a:buFont typeface="Arial" panose="020B0604020202020204" pitchFamily="34" charset="0"/>
              <a:buChar char="•"/>
            </a:pPr>
            <a:r>
              <a:rPr lang="en-US" sz="3600" dirty="0" err="1">
                <a:sym typeface="Calibri"/>
              </a:rPr>
              <a:t>Biyoreaktör</a:t>
            </a:r>
            <a:r>
              <a:rPr lang="en-US" sz="3600" dirty="0">
                <a:sym typeface="Calibri"/>
              </a:rPr>
              <a:t> </a:t>
            </a:r>
            <a:r>
              <a:rPr lang="en-US" sz="3600" dirty="0" err="1">
                <a:sym typeface="Calibri"/>
              </a:rPr>
              <a:t>İşlevselliği</a:t>
            </a:r>
            <a:endParaRPr lang="en-US" sz="3600" dirty="0">
              <a:sym typeface="Calibri"/>
            </a:endParaRPr>
          </a:p>
          <a:p>
            <a:pPr marL="457200" lvl="0" indent="-228600">
              <a:lnSpc>
                <a:spcPct val="90000"/>
              </a:lnSpc>
              <a:spcBef>
                <a:spcPts val="1500"/>
              </a:spcBef>
              <a:spcAft>
                <a:spcPts val="0"/>
              </a:spcAft>
              <a:buSzPts val="2800"/>
              <a:buFont typeface="Arial" panose="020B0604020202020204" pitchFamily="34" charset="0"/>
              <a:buChar char="•"/>
            </a:pPr>
            <a:r>
              <a:rPr lang="en-US" sz="3600" dirty="0">
                <a:sym typeface="Calibri"/>
              </a:rPr>
              <a:t>Significance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68"/>
                                        </p:tgtEl>
                                        <p:attrNameLst>
                                          <p:attrName>style.visibility</p:attrName>
                                        </p:attrNameLst>
                                      </p:cBhvr>
                                      <p:to>
                                        <p:strVal val="visible"/>
                                      </p:to>
                                    </p:set>
                                  </p:childTnLst>
                                </p:cTn>
                              </p:par>
                            </p:childTnLst>
                          </p:cTn>
                        </p:par>
                        <p:par>
                          <p:cTn id="7" fill="hold">
                            <p:stCondLst>
                              <p:cond delay="1"/>
                            </p:stCondLst>
                            <p:childTnLst>
                              <p:par>
                                <p:cTn id="8" presetID="10" presetClass="exit" presetSubtype="0" fill="hold" nodeType="afterEffect">
                                  <p:stCondLst>
                                    <p:cond delay="250"/>
                                  </p:stCondLst>
                                  <p:childTnLst>
                                    <p:animEffect transition="out" filter="fade">
                                      <p:cBhvr>
                                        <p:cTn id="9" dur="500"/>
                                        <p:tgtEl>
                                          <p:spTgt spid="2097168"/>
                                        </p:tgtEl>
                                      </p:cBhvr>
                                    </p:animEffect>
                                    <p:set>
                                      <p:cBhvr>
                                        <p:cTn id="10" dur="1" fill="hold">
                                          <p:stCondLst>
                                            <p:cond delay="500"/>
                                          </p:stCondLst>
                                        </p:cTn>
                                        <p:tgtEl>
                                          <p:spTgt spid="2097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useBgFill="1">
        <p:nvSpPr>
          <p:cNvPr id="1048713"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14" name="Rectangle 9"/>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15" name="Rectangle 11"/>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16" name="Rectangle 13"/>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17" name="Rectangle 15"/>
          <p:cNvSpPr>
            <a:spLocks noGrp="1" noRot="1" noChangeAspect="1" noMove="1" noResize="1" noEditPoints="1" noAdjustHandles="1" noChangeArrowheads="1" noChangeShapeType="1" noTextEdit="1"/>
          </p:cNvSpPr>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18" name="Title 1"/>
          <p:cNvSpPr>
            <a:spLocks noGrp="1"/>
          </p:cNvSpPr>
          <p:nvPr>
            <p:ph type="title"/>
          </p:nvPr>
        </p:nvSpPr>
        <p:spPr>
          <a:xfrm>
            <a:off x="1371599" y="294538"/>
            <a:ext cx="9895951" cy="1033669"/>
          </a:xfrm>
        </p:spPr>
        <p:txBody>
          <a:bodyPr>
            <a:normAutofit/>
          </a:bodyPr>
          <a:lstStyle/>
          <a:p>
            <a:pPr marL="0" lvl="0" indent="0" rtl="0">
              <a:spcBef>
                <a:spcPts val="0"/>
              </a:spcBef>
              <a:spcAft>
                <a:spcPts val="0"/>
              </a:spcAft>
            </a:pPr>
            <a:r>
              <a:rPr lang="tr-TR" sz="4000" b="1" dirty="0" err="1">
                <a:solidFill>
                  <a:srgbClr val="FFFFFF"/>
                </a:solidFill>
                <a:latin typeface="+mn-lt"/>
              </a:rPr>
              <a:t>Upstream'de</a:t>
            </a:r>
            <a:r>
              <a:rPr lang="tr-TR" sz="4000" b="1" dirty="0">
                <a:solidFill>
                  <a:srgbClr val="FFFFFF"/>
                </a:solidFill>
                <a:latin typeface="+mn-lt"/>
              </a:rPr>
              <a:t> Kullanılan Reaktör Türleri</a:t>
            </a:r>
          </a:p>
        </p:txBody>
      </p:sp>
      <p:sp>
        <p:nvSpPr>
          <p:cNvPr id="1048719" name="Content Placeholder 2"/>
          <p:cNvSpPr>
            <a:spLocks noGrp="1"/>
          </p:cNvSpPr>
          <p:nvPr>
            <p:ph idx="1"/>
          </p:nvPr>
        </p:nvSpPr>
        <p:spPr>
          <a:xfrm>
            <a:off x="233082" y="1663963"/>
            <a:ext cx="4706717" cy="2160077"/>
          </a:xfrm>
        </p:spPr>
        <p:txBody>
          <a:bodyPr anchor="ctr">
            <a:normAutofit/>
          </a:bodyPr>
          <a:lstStyle/>
          <a:p>
            <a:pPr>
              <a:spcBef>
                <a:spcPts val="0"/>
              </a:spcBef>
              <a:buClr>
                <a:schemeClr val="dk1"/>
              </a:buClr>
              <a:buSzPts val="1200"/>
            </a:pPr>
            <a:r>
              <a:rPr lang="tr-TR" dirty="0">
                <a:ea typeface="Roboto"/>
                <a:cs typeface="Roboto"/>
                <a:sym typeface="Roboto"/>
              </a:rPr>
              <a:t>Karıştırmalı tank reaktörleri</a:t>
            </a:r>
          </a:p>
          <a:p>
            <a:pPr>
              <a:spcBef>
                <a:spcPts val="0"/>
              </a:spcBef>
              <a:buClr>
                <a:schemeClr val="dk1"/>
              </a:buClr>
              <a:buSzPts val="1200"/>
            </a:pPr>
            <a:r>
              <a:rPr lang="tr-TR" dirty="0">
                <a:ea typeface="Roboto"/>
                <a:cs typeface="Roboto"/>
                <a:sym typeface="Roboto"/>
              </a:rPr>
              <a:t>Hava ikmal reaktörleri</a:t>
            </a:r>
          </a:p>
          <a:p>
            <a:pPr>
              <a:spcBef>
                <a:spcPts val="0"/>
              </a:spcBef>
              <a:buClr>
                <a:schemeClr val="dk1"/>
              </a:buClr>
              <a:buSzPts val="1200"/>
            </a:pPr>
            <a:r>
              <a:rPr lang="tr-TR" dirty="0">
                <a:ea typeface="Roboto"/>
                <a:cs typeface="Roboto"/>
                <a:sym typeface="Roboto"/>
              </a:rPr>
              <a:t>Paket yataklı reaktörler</a:t>
            </a:r>
          </a:p>
        </p:txBody>
      </p:sp>
      <p:pic>
        <p:nvPicPr>
          <p:cNvPr id="2097171" name="Google Shape;242;p16"/>
          <p:cNvPicPr preferRelativeResize="0">
            <a:picLocks/>
          </p:cNvPicPr>
          <p:nvPr/>
        </p:nvPicPr>
        <p:blipFill>
          <a:blip r:embed="rId3">
            <a:alphaModFix/>
          </a:blip>
          <a:stretch>
            <a:fillRect/>
          </a:stretch>
        </p:blipFill>
        <p:spPr>
          <a:xfrm>
            <a:off x="5172882" y="2223246"/>
            <a:ext cx="6786035" cy="4356983"/>
          </a:xfrm>
          <a:prstGeom prst="rect">
            <a:avLst/>
          </a:prstGeom>
          <a:noFill/>
          <a:ln>
            <a:noFill/>
          </a:ln>
        </p:spPr>
      </p:pic>
      <p:pic>
        <p:nvPicPr>
          <p:cNvPr id="2097172" name="Google Shape;241;p16"/>
          <p:cNvPicPr preferRelativeResize="0">
            <a:picLocks/>
          </p:cNvPicPr>
          <p:nvPr/>
        </p:nvPicPr>
        <p:blipFill>
          <a:blip r:embed="rId4">
            <a:alphaModFix/>
          </a:blip>
          <a:stretch>
            <a:fillRect/>
          </a:stretch>
        </p:blipFill>
        <p:spPr>
          <a:xfrm>
            <a:off x="459350" y="4113998"/>
            <a:ext cx="3786418" cy="2682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useBgFill="1">
        <p:nvSpPr>
          <p:cNvPr id="1048722" name="Rectangle 265"/>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23" name="Rectangle 267"/>
          <p:cNvSpPr>
            <a:spLocks noGrp="1" noRot="1" noChangeAspect="1" noMove="1" noResize="1" noEditPoints="1" noAdjustHandles="1" noChangeArrowheads="1" noChangeShapeType="1" noTextEdit="1"/>
          </p:cNvSpPr>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24" name="Rectangle 269"/>
          <p:cNvSpPr>
            <a:spLocks noGrp="1" noRot="1" noChangeAspect="1" noMove="1" noResize="1" noEditPoints="1" noAdjustHandles="1" noChangeArrowheads="1" noChangeShapeType="1" noTextEdit="1"/>
          </p:cNvSpPr>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25" name="Rectangle 271"/>
          <p:cNvSpPr>
            <a:spLocks noGrp="1" noRot="1" noChangeAspect="1" noMove="1" noResize="1" noEditPoints="1" noAdjustHandles="1" noChangeArrowheads="1" noChangeShapeType="1" noTextEdit="1"/>
          </p:cNvSpPr>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26" name="Google Shape;261;p18"/>
          <p:cNvSpPr txBox="1"/>
          <p:nvPr/>
        </p:nvSpPr>
        <p:spPr>
          <a:xfrm>
            <a:off x="304801" y="172279"/>
            <a:ext cx="11343860" cy="1403676"/>
          </a:xfrm>
          <a:prstGeom prst="rect">
            <a:avLst/>
          </a:prstGeom>
        </p:spPr>
        <p:txBody>
          <a:bodyPr spcFirstLastPara="1" vert="horz" lIns="91440" tIns="45720" rIns="91440" bIns="45720" rtlCol="0" anchor="ctr" anchorCtr="0">
            <a:normAutofit fontScale="95000"/>
          </a:bodyPr>
          <a:lstStyle/>
          <a:p>
            <a:pPr marL="0" marR="0" lvl="0" indent="0">
              <a:lnSpc>
                <a:spcPct val="90000"/>
              </a:lnSpc>
              <a:spcBef>
                <a:spcPct val="0"/>
              </a:spcBef>
              <a:spcAft>
                <a:spcPts val="600"/>
              </a:spcAft>
            </a:pPr>
            <a:r>
              <a:rPr lang="en-US" sz="4000" b="1" kern="1200" dirty="0">
                <a:solidFill>
                  <a:srgbClr val="FFFFFF"/>
                </a:solidFill>
                <a:ea typeface="+mj-ea"/>
                <a:cs typeface="+mj-cs"/>
              </a:rPr>
              <a:t>Upstream </a:t>
            </a:r>
            <a:r>
              <a:rPr lang="tr-TR" sz="4000" b="1" kern="1200" dirty="0">
                <a:solidFill>
                  <a:srgbClr val="FFFFFF"/>
                </a:solidFill>
                <a:ea typeface="+mj-ea"/>
                <a:cs typeface="+mj-cs"/>
              </a:rPr>
              <a:t>Süreci</a:t>
            </a:r>
            <a:r>
              <a:rPr lang="en-US" sz="4000" b="1" kern="1200" dirty="0">
                <a:solidFill>
                  <a:srgbClr val="FFFFFF"/>
                </a:solidFill>
                <a:ea typeface="+mj-ea"/>
                <a:cs typeface="+mj-cs"/>
              </a:rPr>
              <a:t> </a:t>
            </a:r>
            <a:r>
              <a:rPr lang="en-US" sz="4000" b="1" kern="1200" dirty="0" err="1">
                <a:solidFill>
                  <a:srgbClr val="FFFFFF"/>
                </a:solidFill>
                <a:ea typeface="+mj-ea"/>
                <a:cs typeface="+mj-cs"/>
              </a:rPr>
              <a:t>Adımlarının</a:t>
            </a:r>
            <a:r>
              <a:rPr lang="en-US" sz="4000" b="1" dirty="0">
                <a:solidFill>
                  <a:srgbClr val="FFFFFF"/>
                </a:solidFill>
                <a:ea typeface="+mj-ea"/>
                <a:cs typeface="+mj-cs"/>
              </a:rPr>
              <a:t> </a:t>
            </a:r>
            <a:r>
              <a:rPr lang="en-US" sz="4000" b="1" dirty="0" err="1">
                <a:solidFill>
                  <a:srgbClr val="FFFFFF"/>
                </a:solidFill>
                <a:ea typeface="+mj-ea"/>
                <a:cs typeface="+mj-cs"/>
              </a:rPr>
              <a:t>Optimizasyonu</a:t>
            </a:r>
            <a:endParaRPr lang="en-US" sz="4000" b="1" kern="1200" dirty="0">
              <a:solidFill>
                <a:srgbClr val="FFFFFF"/>
              </a:solidFill>
              <a:ea typeface="+mj-ea"/>
              <a:cs typeface="+mj-cs"/>
            </a:endParaRPr>
          </a:p>
        </p:txBody>
      </p:sp>
      <p:graphicFrame>
        <p:nvGraphicFramePr>
          <p:cNvPr id="4194306" name="Content Placeholder 3"/>
          <p:cNvGraphicFramePr>
            <a:graphicFrameLocks noGrp="1"/>
          </p:cNvGraphicFramePr>
          <p:nvPr>
            <p:ph idx="1"/>
            <p:extLst>
              <p:ext uri="{D42A27DB-BD31-4B8C-83A1-F6EECF244321}">
                <p14:modId xmlns:p14="http://schemas.microsoft.com/office/powerpoint/2010/main" val="41669352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97197" name="Resim 2097196"/>
          <p:cNvPicPr>
            <a:picLocks/>
          </p:cNvPicPr>
          <p:nvPr/>
        </p:nvPicPr>
        <p:blipFill>
          <a:blip r:embed="rId8"/>
          <a:stretch>
            <a:fillRect/>
          </a:stretch>
        </p:blipFill>
        <p:spPr>
          <a:xfrm>
            <a:off x="323328" y="4907084"/>
            <a:ext cx="3564120" cy="161039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2286000" y="-257175"/>
            <a:ext cx="7689852" cy="6486525"/>
            <a:chOff x="0" y="-240"/>
            <a:chExt cx="5760" cy="4560"/>
          </a:xfrm>
        </p:grpSpPr>
        <p:sp>
          <p:nvSpPr>
            <p:cNvPr id="59395" name="Rectangle 2"/>
            <p:cNvSpPr>
              <a:spLocks noChangeArrowheads="1"/>
            </p:cNvSpPr>
            <p:nvPr/>
          </p:nvSpPr>
          <p:spPr bwMode="auto">
            <a:xfrm>
              <a:off x="0" y="864"/>
              <a:ext cx="5760" cy="3456"/>
            </a:xfrm>
            <a:prstGeom prst="rect">
              <a:avLst/>
            </a:prstGeom>
            <a:solidFill>
              <a:srgbClr val="004B8C"/>
            </a:solidFill>
            <a:ln w="9525">
              <a:solidFill>
                <a:schemeClr val="tx1"/>
              </a:solidFill>
              <a:miter lim="800000"/>
              <a:headEnd/>
              <a:tailEnd/>
            </a:ln>
          </p:spPr>
          <p:txBody>
            <a:bodyPr wrap="none" anchor="ctr"/>
            <a:lstStyle/>
            <a:p>
              <a:endParaRPr lang="en-US">
                <a:latin typeface="Gill Sans Light" charset="0"/>
                <a:ea typeface="Gill Sans Light" charset="0"/>
                <a:cs typeface="Gill Sans Light" charset="0"/>
              </a:endParaRPr>
            </a:p>
          </p:txBody>
        </p:sp>
        <p:pic>
          <p:nvPicPr>
            <p:cNvPr id="5939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0"/>
              <a:ext cx="432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7" name="Rectangle 4"/>
            <p:cNvSpPr>
              <a:spLocks noChangeArrowheads="1"/>
            </p:cNvSpPr>
            <p:nvPr/>
          </p:nvSpPr>
          <p:spPr bwMode="auto">
            <a:xfrm>
              <a:off x="144" y="0"/>
              <a:ext cx="5616"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3900" dirty="0">
                <a:solidFill>
                  <a:schemeClr val="tx2"/>
                </a:solidFill>
                <a:latin typeface="Gill Sans Light" charset="0"/>
                <a:ea typeface="Gill Sans Light" charset="0"/>
                <a:cs typeface="Gill Sans Light" charset="0"/>
              </a:endParaRPr>
            </a:p>
          </p:txBody>
        </p:sp>
        <p:sp>
          <p:nvSpPr>
            <p:cNvPr id="59398" name="Text Box 5"/>
            <p:cNvSpPr txBox="1">
              <a:spLocks noChangeArrowheads="1"/>
            </p:cNvSpPr>
            <p:nvPr/>
          </p:nvSpPr>
          <p:spPr bwMode="auto">
            <a:xfrm>
              <a:off x="4303" y="2813"/>
              <a:ext cx="1440"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FAFD00"/>
                  </a:solidFill>
                  <a:latin typeface="Gill Sans Light" charset="0"/>
                  <a:ea typeface="Gill Sans Light" charset="0"/>
                  <a:cs typeface="Gill Sans Light" charset="0"/>
                </a:rPr>
                <a:t>Starting process</a:t>
              </a:r>
            </a:p>
          </p:txBody>
        </p:sp>
        <p:sp>
          <p:nvSpPr>
            <p:cNvPr id="59399" name="Line 6"/>
            <p:cNvSpPr>
              <a:spLocks noChangeShapeType="1"/>
            </p:cNvSpPr>
            <p:nvPr/>
          </p:nvSpPr>
          <p:spPr bwMode="auto">
            <a:xfrm flipH="1" flipV="1">
              <a:off x="3087" y="2821"/>
              <a:ext cx="1200" cy="96"/>
            </a:xfrm>
            <a:prstGeom prst="line">
              <a:avLst/>
            </a:prstGeom>
            <a:noFill/>
            <a:ln w="28575">
              <a:solidFill>
                <a:srgbClr val="FAFD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latin typeface="Gill Sans Light" charset="0"/>
                <a:ea typeface="Gill Sans Light" charset="0"/>
                <a:cs typeface="Gill Sans Light" charset="0"/>
              </a:endParaRPr>
            </a:p>
          </p:txBody>
        </p:sp>
        <p:sp>
          <p:nvSpPr>
            <p:cNvPr id="59400" name="Text Box 7"/>
            <p:cNvSpPr txBox="1">
              <a:spLocks noChangeArrowheads="1"/>
            </p:cNvSpPr>
            <p:nvPr/>
          </p:nvSpPr>
          <p:spPr bwMode="auto">
            <a:xfrm>
              <a:off x="4200" y="2364"/>
              <a:ext cx="1440" cy="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chemeClr val="bg1"/>
                  </a:solidFill>
                  <a:latin typeface="Gill Sans Light" charset="0"/>
                  <a:ea typeface="Gill Sans Light" charset="0"/>
                  <a:cs typeface="Gill Sans Light" charset="0"/>
                </a:rPr>
                <a:t>Temperature optimization</a:t>
              </a:r>
            </a:p>
          </p:txBody>
        </p:sp>
        <p:sp>
          <p:nvSpPr>
            <p:cNvPr id="59401" name="Line 8"/>
            <p:cNvSpPr>
              <a:spLocks noChangeShapeType="1"/>
            </p:cNvSpPr>
            <p:nvPr/>
          </p:nvSpPr>
          <p:spPr bwMode="auto">
            <a:xfrm flipH="1" flipV="1">
              <a:off x="3576" y="2474"/>
              <a:ext cx="624" cy="48"/>
            </a:xfrm>
            <a:prstGeom prst="line">
              <a:avLst/>
            </a:prstGeom>
            <a:noFill/>
            <a:ln w="28575">
              <a:solidFill>
                <a:schemeClr val="bg1"/>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latin typeface="Gill Sans Light" charset="0"/>
                <a:ea typeface="Gill Sans Light" charset="0"/>
                <a:cs typeface="Gill Sans Light" charset="0"/>
              </a:endParaRPr>
            </a:p>
          </p:txBody>
        </p:sp>
        <p:sp>
          <p:nvSpPr>
            <p:cNvPr id="59402" name="Text Box 9"/>
            <p:cNvSpPr txBox="1">
              <a:spLocks noChangeArrowheads="1"/>
            </p:cNvSpPr>
            <p:nvPr/>
          </p:nvSpPr>
          <p:spPr bwMode="auto">
            <a:xfrm>
              <a:off x="4176" y="1031"/>
              <a:ext cx="1296" cy="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3C6FF"/>
                  </a:solidFill>
                  <a:latin typeface="Gill Sans Light" charset="0"/>
                  <a:ea typeface="Gill Sans Light" charset="0"/>
                  <a:cs typeface="Gill Sans Light" charset="0"/>
                </a:rPr>
                <a:t>Glycosylation control feeding</a:t>
              </a:r>
            </a:p>
          </p:txBody>
        </p:sp>
        <p:sp>
          <p:nvSpPr>
            <p:cNvPr id="59403" name="Line 10"/>
            <p:cNvSpPr>
              <a:spLocks noChangeShapeType="1"/>
            </p:cNvSpPr>
            <p:nvPr/>
          </p:nvSpPr>
          <p:spPr bwMode="auto">
            <a:xfrm flipH="1" flipV="1">
              <a:off x="3709" y="1821"/>
              <a:ext cx="624" cy="48"/>
            </a:xfrm>
            <a:prstGeom prst="line">
              <a:avLst/>
            </a:prstGeom>
            <a:noFill/>
            <a:ln w="28575">
              <a:solidFill>
                <a:srgbClr val="D7BEFD"/>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latin typeface="Gill Sans Light" charset="0"/>
                <a:ea typeface="Gill Sans Light" charset="0"/>
                <a:cs typeface="Gill Sans Light" charset="0"/>
              </a:endParaRPr>
            </a:p>
          </p:txBody>
        </p:sp>
        <p:sp>
          <p:nvSpPr>
            <p:cNvPr id="59404" name="Line 11"/>
            <p:cNvSpPr>
              <a:spLocks noChangeShapeType="1"/>
            </p:cNvSpPr>
            <p:nvPr/>
          </p:nvSpPr>
          <p:spPr bwMode="auto">
            <a:xfrm flipH="1" flipV="1">
              <a:off x="3743" y="1503"/>
              <a:ext cx="624" cy="48"/>
            </a:xfrm>
            <a:prstGeom prst="line">
              <a:avLst/>
            </a:prstGeom>
            <a:noFill/>
            <a:ln w="28575">
              <a:solidFill>
                <a:srgbClr val="FF8B1B"/>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latin typeface="Gill Sans Light" charset="0"/>
                <a:ea typeface="Gill Sans Light" charset="0"/>
                <a:cs typeface="Gill Sans Light" charset="0"/>
              </a:endParaRPr>
            </a:p>
          </p:txBody>
        </p:sp>
        <p:sp>
          <p:nvSpPr>
            <p:cNvPr id="59405" name="Line 12"/>
            <p:cNvSpPr>
              <a:spLocks noChangeShapeType="1"/>
            </p:cNvSpPr>
            <p:nvPr/>
          </p:nvSpPr>
          <p:spPr bwMode="auto">
            <a:xfrm flipH="1" flipV="1">
              <a:off x="3757" y="1192"/>
              <a:ext cx="576" cy="0"/>
            </a:xfrm>
            <a:prstGeom prst="line">
              <a:avLst/>
            </a:prstGeom>
            <a:noFill/>
            <a:ln w="28575">
              <a:solidFill>
                <a:srgbClr val="03C6FF"/>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latin typeface="Gill Sans Light" charset="0"/>
                <a:ea typeface="Gill Sans Light" charset="0"/>
                <a:cs typeface="Gill Sans Light" charset="0"/>
              </a:endParaRPr>
            </a:p>
          </p:txBody>
        </p:sp>
        <p:sp>
          <p:nvSpPr>
            <p:cNvPr id="59406" name="Text Box 13"/>
            <p:cNvSpPr txBox="1">
              <a:spLocks noChangeArrowheads="1"/>
            </p:cNvSpPr>
            <p:nvPr/>
          </p:nvSpPr>
          <p:spPr bwMode="auto">
            <a:xfrm>
              <a:off x="4217" y="1408"/>
              <a:ext cx="1217"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FF8B1B"/>
                  </a:solidFill>
                  <a:latin typeface="Gill Sans Light" charset="0"/>
                  <a:ea typeface="Gill Sans Light" charset="0"/>
                  <a:cs typeface="Gill Sans Light" charset="0"/>
                </a:rPr>
                <a:t>Feed composition</a:t>
              </a:r>
            </a:p>
          </p:txBody>
        </p:sp>
        <p:sp>
          <p:nvSpPr>
            <p:cNvPr id="59407" name="Text Box 14"/>
            <p:cNvSpPr txBox="1">
              <a:spLocks noChangeArrowheads="1"/>
            </p:cNvSpPr>
            <p:nvPr/>
          </p:nvSpPr>
          <p:spPr bwMode="auto">
            <a:xfrm>
              <a:off x="4400" y="1744"/>
              <a:ext cx="1293"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D7BEFD"/>
                  </a:solidFill>
                  <a:latin typeface="Gill Sans Light" charset="0"/>
                  <a:ea typeface="Gill Sans Light" charset="0"/>
                  <a:cs typeface="Gill Sans Light" charset="0"/>
                </a:rPr>
                <a:t>Media optimization</a:t>
              </a:r>
            </a:p>
          </p:txBody>
        </p:sp>
        <p:sp>
          <p:nvSpPr>
            <p:cNvPr id="59408" name="Text Box 15"/>
            <p:cNvSpPr txBox="1">
              <a:spLocks noChangeArrowheads="1"/>
            </p:cNvSpPr>
            <p:nvPr/>
          </p:nvSpPr>
          <p:spPr bwMode="auto">
            <a:xfrm>
              <a:off x="454" y="4052"/>
              <a:ext cx="4800" cy="238"/>
            </a:xfrm>
            <a:prstGeom prst="rect">
              <a:avLst/>
            </a:prstGeom>
            <a:solidFill>
              <a:srgbClr val="F5CC06"/>
            </a:solidFill>
            <a:ln w="9525">
              <a:solidFill>
                <a:schemeClr val="tx1"/>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Gill Sans Light" charset="0"/>
                  <a:ea typeface="Gill Sans Light" charset="0"/>
                  <a:cs typeface="Gill Sans Light" charset="0"/>
                </a:rPr>
                <a:t>Improvements in increased cell mass and average specific productivity</a:t>
              </a:r>
            </a:p>
          </p:txBody>
        </p:sp>
      </p:grpSp>
      <p:sp>
        <p:nvSpPr>
          <p:cNvPr id="36" name="Title 1"/>
          <p:cNvSpPr txBox="1">
            <a:spLocks/>
          </p:cNvSpPr>
          <p:nvPr/>
        </p:nvSpPr>
        <p:spPr>
          <a:xfrm>
            <a:off x="450574" y="257493"/>
            <a:ext cx="11555896" cy="6119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Upstream </a:t>
            </a:r>
            <a:r>
              <a:rPr lang="en-US" sz="3600" b="1" dirty="0" err="1">
                <a:latin typeface="+mn-lt"/>
              </a:rPr>
              <a:t>Geliştirmenin</a:t>
            </a:r>
            <a:r>
              <a:rPr lang="en-US" sz="3600" b="1" dirty="0">
                <a:latin typeface="+mn-lt"/>
              </a:rPr>
              <a:t> </a:t>
            </a:r>
            <a:r>
              <a:rPr lang="en-US" sz="3600" b="1" dirty="0" err="1">
                <a:latin typeface="+mn-lt"/>
              </a:rPr>
              <a:t>Kültür</a:t>
            </a:r>
            <a:r>
              <a:rPr lang="en-US" sz="3600" b="1" dirty="0">
                <a:latin typeface="+mn-lt"/>
              </a:rPr>
              <a:t> </a:t>
            </a:r>
            <a:r>
              <a:rPr lang="en-US" sz="3600" b="1" dirty="0" err="1">
                <a:latin typeface="+mn-lt"/>
              </a:rPr>
              <a:t>Verimlili</a:t>
            </a:r>
            <a:r>
              <a:rPr lang="tr-TR" sz="3600" b="1" dirty="0" err="1">
                <a:latin typeface="+mn-lt"/>
              </a:rPr>
              <a:t>ği</a:t>
            </a:r>
            <a:r>
              <a:rPr lang="en-US" sz="3600" b="1" dirty="0">
                <a:latin typeface="+mn-lt"/>
              </a:rPr>
              <a:t> </a:t>
            </a:r>
            <a:r>
              <a:rPr lang="en-US" sz="3600" b="1" dirty="0" err="1">
                <a:latin typeface="+mn-lt"/>
              </a:rPr>
              <a:t>Üzerindeki</a:t>
            </a:r>
            <a:r>
              <a:rPr lang="en-US" sz="3600" b="1" dirty="0">
                <a:latin typeface="+mn-lt"/>
              </a:rPr>
              <a:t> </a:t>
            </a:r>
            <a:r>
              <a:rPr lang="en-US" sz="3600" b="1" dirty="0" err="1">
                <a:latin typeface="+mn-lt"/>
              </a:rPr>
              <a:t>Etki</a:t>
            </a:r>
            <a:r>
              <a:rPr lang="tr-TR" sz="3600" b="1" dirty="0">
                <a:latin typeface="+mn-lt"/>
              </a:rPr>
              <a:t>si</a:t>
            </a:r>
            <a:endParaRPr lang="en-US" sz="3600" b="1" dirty="0">
              <a:latin typeface="+mn-lt"/>
            </a:endParaRPr>
          </a:p>
        </p:txBody>
      </p:sp>
    </p:spTree>
    <p:extLst>
      <p:ext uri="{BB962C8B-B14F-4D97-AF65-F5344CB8AC3E}">
        <p14:creationId xmlns:p14="http://schemas.microsoft.com/office/powerpoint/2010/main" val="3453491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useBgFill="1">
        <p:nvSpPr>
          <p:cNvPr id="1048730" name="Rectangle 271"/>
          <p:cNvSpPr>
            <a:spLocks noGrp="1" noRot="1" noChangeAspect="1" noMove="1" noResize="1" noEditPoints="1" noAdjustHandles="1" noChangeArrowheads="1" noChangeShapeType="1" noTextEdit="1"/>
          </p:cNvSpPr>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31" name="Rectangle 273"/>
          <p:cNvSpPr>
            <a:spLocks noGrp="1" noRot="1" noChangeAspect="1" noMove="1" noResize="1" noEditPoints="1" noAdjustHandles="1" noChangeArrowheads="1" noChangeShapeType="1" noTextEdit="1"/>
          </p:cNvSpPr>
          <p:nvPr/>
        </p:nvSpPr>
        <p:spPr>
          <a:xfrm rot="5400000" flipH="1">
            <a:off x="-380619" y="381383"/>
            <a:ext cx="6858000" cy="609523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32" name="Rectangle 275"/>
          <p:cNvSpPr>
            <a:spLocks noGrp="1" noRot="1" noChangeAspect="1" noMove="1" noResize="1" noEditPoints="1" noAdjustHandles="1" noChangeArrowheads="1" noChangeShapeType="1" noTextEdit="1"/>
          </p:cNvSpPr>
          <p:nvPr/>
        </p:nvSpPr>
        <p:spPr>
          <a:xfrm rot="5400000" flipH="1">
            <a:off x="-124724" y="126724"/>
            <a:ext cx="6346209" cy="61130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33" name="Rectangle 277"/>
          <p:cNvSpPr>
            <a:spLocks noGrp="1" noRot="1" noChangeAspect="1" noMove="1" noResize="1" noEditPoints="1" noAdjustHandles="1" noChangeArrowheads="1" noChangeShapeType="1" noTextEdit="1"/>
          </p:cNvSpPr>
          <p:nvPr/>
        </p:nvSpPr>
        <p:spPr>
          <a:xfrm rot="5400000" flipH="1">
            <a:off x="1792937" y="2554938"/>
            <a:ext cx="2501979" cy="610413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34" name="Oval 279"/>
          <p:cNvSpPr>
            <a:spLocks noGrp="1" noRot="1" noChangeAspect="1" noMove="1" noResize="1" noEditPoints="1" noAdjustHandles="1" noChangeArrowheads="1" noChangeShapeType="1" noTextEdit="1"/>
          </p:cNvSpPr>
          <p:nvPr/>
        </p:nvSpPr>
        <p:spPr>
          <a:xfrm rot="6097846">
            <a:off x="1245782" y="1257085"/>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35" name="Rectangle 281"/>
          <p:cNvSpPr>
            <a:spLocks noGrp="1" noRot="1" noChangeAspect="1" noMove="1" noResize="1" noEditPoints="1" noAdjustHandles="1" noChangeArrowheads="1" noChangeShapeType="1" noTextEdit="1"/>
          </p:cNvSpPr>
          <p:nvPr/>
        </p:nvSpPr>
        <p:spPr>
          <a:xfrm rot="5400000" flipH="1">
            <a:off x="-385457" y="385455"/>
            <a:ext cx="6858001" cy="608709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36" name="Rectangle 283"/>
          <p:cNvSpPr>
            <a:spLocks noGrp="1" noRot="1" noChangeAspect="1" noMove="1" noResize="1" noEditPoints="1" noAdjustHandles="1" noChangeArrowheads="1" noChangeShapeType="1" noTextEdit="1"/>
          </p:cNvSpPr>
          <p:nvPr/>
        </p:nvSpPr>
        <p:spPr>
          <a:xfrm>
            <a:off x="486760" y="10141"/>
            <a:ext cx="5608469" cy="6858864"/>
          </a:xfrm>
          <a:prstGeom prst="rect">
            <a:avLst/>
          </a:prstGeom>
          <a:gradFill>
            <a:gsLst>
              <a:gs pos="21000">
                <a:schemeClr val="accent1">
                  <a:lumMod val="75000"/>
                  <a:alpha val="6000"/>
                </a:schemeClr>
              </a:gs>
              <a:gs pos="99000">
                <a:schemeClr val="accent1">
                  <a:lumMod val="50000"/>
                  <a:alpha val="3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37" name="Google Shape;267;p17"/>
          <p:cNvSpPr txBox="1"/>
          <p:nvPr/>
        </p:nvSpPr>
        <p:spPr>
          <a:xfrm>
            <a:off x="952500" y="457199"/>
            <a:ext cx="4494652" cy="3465177"/>
          </a:xfrm>
          <a:prstGeom prst="rect">
            <a:avLst/>
          </a:prstGeom>
        </p:spPr>
        <p:txBody>
          <a:bodyPr spcFirstLastPara="1" vert="horz" lIns="91440" tIns="45720" rIns="91440" bIns="45720" rtlCol="0" anchor="b" anchorCtr="0">
            <a:normAutofit/>
          </a:bodyPr>
          <a:lstStyle/>
          <a:p>
            <a:pPr marL="0" lvl="0" indent="0">
              <a:lnSpc>
                <a:spcPct val="90000"/>
              </a:lnSpc>
              <a:spcBef>
                <a:spcPct val="0"/>
              </a:spcBef>
              <a:spcAft>
                <a:spcPts val="600"/>
              </a:spcAft>
            </a:pPr>
            <a:r>
              <a:rPr lang="en-US" sz="4400" b="1" dirty="0">
                <a:solidFill>
                  <a:srgbClr val="FFFFFF"/>
                </a:solidFill>
                <a:ea typeface="+mj-ea"/>
                <a:cs typeface="+mj-cs"/>
              </a:rPr>
              <a:t>Downstream </a:t>
            </a:r>
            <a:r>
              <a:rPr lang="tr-TR" sz="4400" b="1" dirty="0">
                <a:solidFill>
                  <a:srgbClr val="FFFFFF"/>
                </a:solidFill>
                <a:ea typeface="+mj-ea"/>
                <a:cs typeface="+mj-cs"/>
              </a:rPr>
              <a:t>Süreci</a:t>
            </a:r>
            <a:r>
              <a:rPr lang="en-US" sz="4400" b="1" dirty="0">
                <a:solidFill>
                  <a:srgbClr val="FFFFFF"/>
                </a:solidFill>
                <a:ea typeface="+mj-ea"/>
                <a:cs typeface="+mj-cs"/>
              </a:rPr>
              <a:t> </a:t>
            </a:r>
            <a:r>
              <a:rPr lang="en-US" sz="4400" b="1" dirty="0" err="1">
                <a:solidFill>
                  <a:srgbClr val="FFFFFF"/>
                </a:solidFill>
                <a:ea typeface="+mj-ea"/>
                <a:cs typeface="+mj-cs"/>
              </a:rPr>
              <a:t>Adımları</a:t>
            </a:r>
            <a:endParaRPr lang="en-US" sz="4400" b="1" dirty="0">
              <a:solidFill>
                <a:srgbClr val="FFFFFF"/>
              </a:solidFill>
              <a:ea typeface="+mj-ea"/>
              <a:cs typeface="+mj-cs"/>
            </a:endParaRPr>
          </a:p>
        </p:txBody>
      </p:sp>
      <p:pic>
        <p:nvPicPr>
          <p:cNvPr id="2097173" name="Google Shape;266;p17"/>
          <p:cNvPicPr preferRelativeResize="0">
            <a:picLocks/>
          </p:cNvPicPr>
          <p:nvPr/>
        </p:nvPicPr>
        <p:blipFill rotWithShape="1">
          <a:blip r:embed="rId3"/>
          <a:srcRect r="63"/>
          <a:stretch>
            <a:fillRect/>
          </a:stretch>
        </p:blipFill>
        <p:spPr>
          <a:xfrm>
            <a:off x="6420784" y="106237"/>
            <a:ext cx="5634153" cy="6751759"/>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97153" name="Picture 4" descr="Glasses on top of a book"/>
          <p:cNvPicPr>
            <a:picLocks noChangeAspect="1"/>
          </p:cNvPicPr>
          <p:nvPr/>
        </p:nvPicPr>
        <p:blipFill rotWithShape="1">
          <a:blip r:embed="rId3">
            <a:duotone>
              <a:schemeClr val="bg2">
                <a:shade val="45000"/>
                <a:satMod val="135000"/>
              </a:schemeClr>
              <a:prstClr val="white"/>
            </a:duotone>
          </a:blip>
          <a:srcRect t="21380" r="9091" b="1433"/>
          <a:stretch>
            <a:fillRect/>
          </a:stretch>
        </p:blipFill>
        <p:spPr>
          <a:xfrm>
            <a:off x="20" y="10"/>
            <a:ext cx="12191980" cy="6857990"/>
          </a:xfrm>
          <a:prstGeom prst="rect">
            <a:avLst/>
          </a:prstGeom>
        </p:spPr>
      </p:pic>
      <p:sp>
        <p:nvSpPr>
          <p:cNvPr id="1048600" name="Rectangle 26"/>
          <p:cNvSpPr>
            <a:spLocks noGrp="1" noRot="1" noChangeAspect="1" noMove="1" noResize="1" noEditPoints="1" noAdjustHandles="1" noChangeArrowheads="1" noChangeShapeType="1" noTextEdit="1"/>
          </p:cNvSpPr>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01" name="Title 1"/>
          <p:cNvSpPr>
            <a:spLocks noGrp="1"/>
          </p:cNvSpPr>
          <p:nvPr>
            <p:ph type="title"/>
          </p:nvPr>
        </p:nvSpPr>
        <p:spPr>
          <a:xfrm>
            <a:off x="838200" y="365125"/>
            <a:ext cx="10515600" cy="1325563"/>
          </a:xfrm>
        </p:spPr>
        <p:txBody>
          <a:bodyPr>
            <a:normAutofit/>
          </a:bodyPr>
          <a:lstStyle/>
          <a:p>
            <a:r>
              <a:rPr lang="tr-TR" b="1" dirty="0">
                <a:latin typeface="+mn-lt"/>
              </a:rPr>
              <a:t>Öğrenme Hedefleri</a:t>
            </a:r>
            <a:endParaRPr lang="aa-ET" b="1" dirty="0">
              <a:latin typeface="+mn-lt"/>
            </a:endParaRPr>
          </a:p>
        </p:txBody>
      </p:sp>
      <p:graphicFrame>
        <p:nvGraphicFramePr>
          <p:cNvPr id="4194304" name="Content Placeholder 2"/>
          <p:cNvGraphicFramePr>
            <a:graphicFrameLocks noGrp="1"/>
          </p:cNvGraphicFramePr>
          <p:nvPr>
            <p:ph idx="1"/>
            <p:extLst>
              <p:ext uri="{D42A27DB-BD31-4B8C-83A1-F6EECF244321}">
                <p14:modId xmlns:p14="http://schemas.microsoft.com/office/powerpoint/2010/main" val="396400382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1048740" name="Google Shape;272;p19"/>
          <p:cNvSpPr txBox="1"/>
          <p:nvPr/>
        </p:nvSpPr>
        <p:spPr>
          <a:xfrm>
            <a:off x="308300" y="209525"/>
            <a:ext cx="6980396"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ea typeface="+mj-ea"/>
                <a:cs typeface="+mj-cs"/>
              </a:rPr>
              <a:t>Downstream </a:t>
            </a:r>
            <a:r>
              <a:rPr lang="tr-TR" sz="4000" b="1" dirty="0">
                <a:ea typeface="+mj-ea"/>
                <a:cs typeface="+mj-cs"/>
              </a:rPr>
              <a:t>Süreci -</a:t>
            </a:r>
            <a:r>
              <a:rPr lang="en-US" sz="4000" b="1" dirty="0">
                <a:ea typeface="+mj-ea"/>
                <a:cs typeface="+mj-cs"/>
              </a:rPr>
              <a:t> </a:t>
            </a:r>
            <a:r>
              <a:rPr lang="tr-TR" sz="4000" b="1" dirty="0"/>
              <a:t>Hücre Parçalanması</a:t>
            </a:r>
            <a:endParaRPr sz="4000" b="1" dirty="0"/>
          </a:p>
        </p:txBody>
      </p:sp>
      <p:sp>
        <p:nvSpPr>
          <p:cNvPr id="1048741" name="Google Shape;273;p19"/>
          <p:cNvSpPr txBox="1"/>
          <p:nvPr/>
        </p:nvSpPr>
        <p:spPr>
          <a:xfrm>
            <a:off x="6245369" y="1478901"/>
            <a:ext cx="2360400" cy="461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2400" dirty="0">
                <a:solidFill>
                  <a:schemeClr val="dk1"/>
                </a:solidFill>
                <a:latin typeface="Calibri"/>
                <a:ea typeface="Calibri"/>
                <a:cs typeface="Calibri"/>
                <a:sym typeface="Calibri"/>
              </a:rPr>
              <a:t>Mekanik </a:t>
            </a:r>
            <a:endParaRPr sz="2400" dirty="0">
              <a:solidFill>
                <a:schemeClr val="dk1"/>
              </a:solidFill>
              <a:latin typeface="Calibri"/>
              <a:ea typeface="Calibri"/>
              <a:cs typeface="Calibri"/>
              <a:sym typeface="Calibri"/>
            </a:endParaRPr>
          </a:p>
        </p:txBody>
      </p:sp>
      <p:sp>
        <p:nvSpPr>
          <p:cNvPr id="1048742" name="Google Shape;274;p19"/>
          <p:cNvSpPr txBox="1"/>
          <p:nvPr/>
        </p:nvSpPr>
        <p:spPr>
          <a:xfrm>
            <a:off x="6376919" y="3125672"/>
            <a:ext cx="2097300" cy="461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2400" dirty="0">
                <a:solidFill>
                  <a:schemeClr val="dk1"/>
                </a:solidFill>
                <a:latin typeface="Calibri"/>
                <a:ea typeface="Calibri"/>
                <a:cs typeface="Calibri"/>
                <a:sym typeface="Calibri"/>
              </a:rPr>
              <a:t>Kimyasal</a:t>
            </a:r>
            <a:endParaRPr sz="2400" dirty="0">
              <a:solidFill>
                <a:schemeClr val="dk1"/>
              </a:solidFill>
              <a:latin typeface="Calibri"/>
              <a:ea typeface="Calibri"/>
              <a:cs typeface="Calibri"/>
              <a:sym typeface="Calibri"/>
            </a:endParaRPr>
          </a:p>
        </p:txBody>
      </p:sp>
      <p:sp>
        <p:nvSpPr>
          <p:cNvPr id="1048743" name="Google Shape;275;p19"/>
          <p:cNvSpPr txBox="1"/>
          <p:nvPr/>
        </p:nvSpPr>
        <p:spPr>
          <a:xfrm>
            <a:off x="9463482" y="3069988"/>
            <a:ext cx="1632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400" dirty="0" err="1">
                <a:solidFill>
                  <a:srgbClr val="262626"/>
                </a:solidFill>
                <a:latin typeface="Calibri"/>
                <a:ea typeface="Calibri"/>
                <a:cs typeface="Calibri"/>
                <a:sym typeface="Calibri"/>
              </a:rPr>
              <a:t>Enzimatik</a:t>
            </a:r>
            <a:endParaRPr sz="2400" dirty="0">
              <a:solidFill>
                <a:srgbClr val="262626"/>
              </a:solidFill>
              <a:latin typeface="Calibri"/>
              <a:ea typeface="Calibri"/>
              <a:cs typeface="Calibri"/>
              <a:sym typeface="Calibri"/>
            </a:endParaRPr>
          </a:p>
        </p:txBody>
      </p:sp>
      <p:sp>
        <p:nvSpPr>
          <p:cNvPr id="1048745" name="Google Shape;277;p19"/>
          <p:cNvSpPr txBox="1"/>
          <p:nvPr/>
        </p:nvSpPr>
        <p:spPr>
          <a:xfrm>
            <a:off x="2951190" y="3125672"/>
            <a:ext cx="2097300" cy="461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2400" dirty="0">
                <a:solidFill>
                  <a:schemeClr val="dk1"/>
                </a:solidFill>
                <a:latin typeface="Calibri"/>
                <a:ea typeface="Calibri"/>
                <a:cs typeface="Calibri"/>
                <a:sym typeface="Calibri"/>
              </a:rPr>
              <a:t>Fiziksel</a:t>
            </a:r>
            <a:endParaRPr sz="2400" dirty="0">
              <a:solidFill>
                <a:schemeClr val="dk1"/>
              </a:solidFill>
              <a:latin typeface="Calibri"/>
              <a:ea typeface="Calibri"/>
              <a:cs typeface="Calibri"/>
              <a:sym typeface="Calibri"/>
            </a:endParaRPr>
          </a:p>
        </p:txBody>
      </p:sp>
      <p:pic>
        <p:nvPicPr>
          <p:cNvPr id="2097174" name="Google Shape;278;p19"/>
          <p:cNvPicPr preferRelativeResize="0">
            <a:picLocks/>
          </p:cNvPicPr>
          <p:nvPr/>
        </p:nvPicPr>
        <p:blipFill rotWithShape="1">
          <a:blip r:embed="rId3">
            <a:alphaModFix/>
          </a:blip>
          <a:srcRect l="37325" t="63724" r="51807" b="17160"/>
          <a:stretch>
            <a:fillRect/>
          </a:stretch>
        </p:blipFill>
        <p:spPr>
          <a:xfrm>
            <a:off x="7965323" y="272787"/>
            <a:ext cx="2632512" cy="2604350"/>
          </a:xfrm>
          <a:prstGeom prst="rect">
            <a:avLst/>
          </a:prstGeom>
          <a:noFill/>
          <a:ln w="9525" cap="flat" cmpd="sng">
            <a:solidFill>
              <a:srgbClr val="A5A5A5"/>
            </a:solidFill>
            <a:prstDash val="solid"/>
            <a:round/>
            <a:headEnd type="none" w="sm" len="sm"/>
            <a:tailEnd type="none" w="sm" len="sm"/>
          </a:ln>
        </p:spPr>
      </p:pic>
      <p:pic>
        <p:nvPicPr>
          <p:cNvPr id="2097175" name="Google Shape;279;p19"/>
          <p:cNvPicPr preferRelativeResize="0">
            <a:picLocks/>
          </p:cNvPicPr>
          <p:nvPr/>
        </p:nvPicPr>
        <p:blipFill rotWithShape="1">
          <a:blip r:embed="rId3">
            <a:alphaModFix/>
          </a:blip>
          <a:srcRect l="50000" t="64500" r="39132" b="16385"/>
          <a:stretch>
            <a:fillRect/>
          </a:stretch>
        </p:blipFill>
        <p:spPr>
          <a:xfrm>
            <a:off x="2164765" y="3676717"/>
            <a:ext cx="2883725" cy="2852874"/>
          </a:xfrm>
          <a:prstGeom prst="rect">
            <a:avLst/>
          </a:prstGeom>
          <a:noFill/>
          <a:ln w="9525" cap="flat" cmpd="sng">
            <a:solidFill>
              <a:srgbClr val="A5A5A5"/>
            </a:solidFill>
            <a:prstDash val="solid"/>
            <a:round/>
            <a:headEnd type="none" w="sm" len="sm"/>
            <a:tailEnd type="none" w="sm" len="sm"/>
          </a:ln>
        </p:spPr>
      </p:pic>
      <p:pic>
        <p:nvPicPr>
          <p:cNvPr id="2097176" name="Google Shape;280;p19"/>
          <p:cNvPicPr preferRelativeResize="0">
            <a:picLocks/>
          </p:cNvPicPr>
          <p:nvPr/>
        </p:nvPicPr>
        <p:blipFill rotWithShape="1">
          <a:blip r:embed="rId3">
            <a:alphaModFix/>
          </a:blip>
          <a:srcRect l="60900" t="65041" r="28232" b="15844"/>
          <a:stretch>
            <a:fillRect/>
          </a:stretch>
        </p:blipFill>
        <p:spPr>
          <a:xfrm>
            <a:off x="5605669" y="3732328"/>
            <a:ext cx="2883725" cy="2852885"/>
          </a:xfrm>
          <a:prstGeom prst="rect">
            <a:avLst/>
          </a:prstGeom>
          <a:noFill/>
          <a:ln w="9525" cap="flat" cmpd="sng">
            <a:solidFill>
              <a:srgbClr val="A5A5A5"/>
            </a:solidFill>
            <a:prstDash val="solid"/>
            <a:round/>
            <a:headEnd type="none" w="sm" len="sm"/>
            <a:tailEnd type="none" w="sm" len="sm"/>
          </a:ln>
        </p:spPr>
      </p:pic>
      <p:pic>
        <p:nvPicPr>
          <p:cNvPr id="2097177" name="Google Shape;281;p19"/>
          <p:cNvPicPr preferRelativeResize="0">
            <a:picLocks/>
          </p:cNvPicPr>
          <p:nvPr/>
        </p:nvPicPr>
        <p:blipFill rotWithShape="1">
          <a:blip r:embed="rId3">
            <a:alphaModFix/>
          </a:blip>
          <a:srcRect l="71441" t="64644" r="17690" b="16240"/>
          <a:stretch>
            <a:fillRect/>
          </a:stretch>
        </p:blipFill>
        <p:spPr>
          <a:xfrm>
            <a:off x="9046573" y="3787952"/>
            <a:ext cx="2771275" cy="2741639"/>
          </a:xfrm>
          <a:prstGeom prst="rect">
            <a:avLst/>
          </a:prstGeom>
          <a:noFill/>
          <a:ln w="9525" cap="flat" cmpd="sng">
            <a:solidFill>
              <a:srgbClr val="A5A5A5"/>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1048748" name="Google Shape;286;p20"/>
          <p:cNvSpPr/>
          <p:nvPr/>
        </p:nvSpPr>
        <p:spPr>
          <a:xfrm>
            <a:off x="3172460" y="1281932"/>
            <a:ext cx="8447314" cy="5026181"/>
          </a:xfrm>
          <a:prstGeom prst="rect">
            <a:avLst/>
          </a:prstGeom>
          <a:solidFill>
            <a:srgbClr val="D8D8D8"/>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48750" name="Google Shape;288;p20"/>
          <p:cNvSpPr txBox="1"/>
          <p:nvPr/>
        </p:nvSpPr>
        <p:spPr>
          <a:xfrm>
            <a:off x="6138785" y="1429541"/>
            <a:ext cx="211618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1" dirty="0">
                <a:solidFill>
                  <a:schemeClr val="dk1"/>
                </a:solidFill>
                <a:latin typeface="Times New Roman"/>
                <a:ea typeface="Times New Roman"/>
                <a:cs typeface="Times New Roman"/>
                <a:sym typeface="Times New Roman"/>
              </a:rPr>
              <a:t>Protein </a:t>
            </a:r>
            <a:r>
              <a:rPr lang="tr-TR" sz="1600" b="1" dirty="0" err="1">
                <a:solidFill>
                  <a:schemeClr val="dk1"/>
                </a:solidFill>
                <a:latin typeface="Times New Roman"/>
                <a:ea typeface="Times New Roman"/>
                <a:cs typeface="Times New Roman"/>
                <a:sym typeface="Times New Roman"/>
              </a:rPr>
              <a:t>Purification</a:t>
            </a:r>
            <a:endParaRPr sz="1600" b="1" dirty="0">
              <a:solidFill>
                <a:schemeClr val="dk1"/>
              </a:solidFill>
              <a:latin typeface="Times New Roman"/>
              <a:ea typeface="Times New Roman"/>
              <a:cs typeface="Times New Roman"/>
              <a:sym typeface="Times New Roman"/>
            </a:endParaRPr>
          </a:p>
        </p:txBody>
      </p:sp>
      <p:pic>
        <p:nvPicPr>
          <p:cNvPr id="2097178" name="Google Shape;289;p20"/>
          <p:cNvPicPr preferRelativeResize="0">
            <a:picLocks/>
          </p:cNvPicPr>
          <p:nvPr/>
        </p:nvPicPr>
        <p:blipFill>
          <a:blip r:embed="rId3">
            <a:alphaModFix/>
          </a:blip>
          <a:stretch>
            <a:fillRect/>
          </a:stretch>
        </p:blipFill>
        <p:spPr>
          <a:xfrm>
            <a:off x="4247515" y="1911245"/>
            <a:ext cx="6638925" cy="4171950"/>
          </a:xfrm>
          <a:prstGeom prst="rect">
            <a:avLst/>
          </a:prstGeom>
          <a:noFill/>
          <a:ln w="12700" cap="flat" cmpd="sng">
            <a:solidFill>
              <a:srgbClr val="A5A5A5"/>
            </a:solidFill>
            <a:prstDash val="solid"/>
            <a:miter lim="8000"/>
            <a:headEnd type="none" w="sm" len="sm"/>
            <a:tailEnd type="none" w="sm" len="sm"/>
          </a:ln>
        </p:spPr>
      </p:pic>
      <p:sp>
        <p:nvSpPr>
          <p:cNvPr id="2" name="Google Shape;272;p19">
            <a:extLst>
              <a:ext uri="{FF2B5EF4-FFF2-40B4-BE49-F238E27FC236}">
                <a16:creationId xmlns:a16="http://schemas.microsoft.com/office/drawing/2014/main" id="{97D3AC78-D31D-5DED-086B-6046BAF17BB2}"/>
              </a:ext>
            </a:extLst>
          </p:cNvPr>
          <p:cNvSpPr txBox="1"/>
          <p:nvPr/>
        </p:nvSpPr>
        <p:spPr>
          <a:xfrm>
            <a:off x="387814" y="140669"/>
            <a:ext cx="6980396"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ea typeface="+mj-ea"/>
                <a:cs typeface="+mj-cs"/>
              </a:rPr>
              <a:t>Downstream </a:t>
            </a:r>
            <a:r>
              <a:rPr lang="tr-TR" sz="4000" b="1" dirty="0">
                <a:ea typeface="+mj-ea"/>
                <a:cs typeface="+mj-cs"/>
              </a:rPr>
              <a:t>Süreci -</a:t>
            </a:r>
            <a:r>
              <a:rPr lang="en-US" sz="4000" b="1" dirty="0">
                <a:ea typeface="+mj-ea"/>
                <a:cs typeface="+mj-cs"/>
              </a:rPr>
              <a:t> </a:t>
            </a:r>
            <a:r>
              <a:rPr lang="tr-TR" sz="4000" b="1" dirty="0"/>
              <a:t>Saflaştırma</a:t>
            </a:r>
            <a:endParaRPr sz="40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a:extLst>
              <a:ext uri="{FF2B5EF4-FFF2-40B4-BE49-F238E27FC236}">
                <a16:creationId xmlns:a16="http://schemas.microsoft.com/office/drawing/2014/main" id="{C93652DC-7FB5-CD42-AC82-41C8474E909F}"/>
              </a:ext>
            </a:extLst>
          </p:cNvPr>
          <p:cNvSpPr/>
          <p:nvPr/>
        </p:nvSpPr>
        <p:spPr>
          <a:xfrm>
            <a:off x="2525714" y="3576639"/>
            <a:ext cx="2886075" cy="42227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tr-TR" altLang="en-US" sz="1400" b="1" noProof="1">
                <a:solidFill>
                  <a:schemeClr val="tx1"/>
                </a:solidFill>
              </a:rPr>
              <a:t>Capture- Affinity Chromatography/Optimization</a:t>
            </a:r>
          </a:p>
        </p:txBody>
      </p:sp>
      <p:sp>
        <p:nvSpPr>
          <p:cNvPr id="5" name="Chevron 4">
            <a:extLst>
              <a:ext uri="{FF2B5EF4-FFF2-40B4-BE49-F238E27FC236}">
                <a16:creationId xmlns:a16="http://schemas.microsoft.com/office/drawing/2014/main" id="{9F259FF1-1A78-C643-8FE6-3C72ACD405CD}"/>
              </a:ext>
            </a:extLst>
          </p:cNvPr>
          <p:cNvSpPr/>
          <p:nvPr/>
        </p:nvSpPr>
        <p:spPr>
          <a:xfrm>
            <a:off x="5218114" y="3576639"/>
            <a:ext cx="2884487" cy="42227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tr-TR" altLang="en-US" sz="1400" b="1" noProof="1">
                <a:solidFill>
                  <a:schemeClr val="tx1"/>
                </a:solidFill>
              </a:rPr>
              <a:t>Intermediate - IEX Chromatography/Optimization</a:t>
            </a:r>
          </a:p>
        </p:txBody>
      </p:sp>
      <p:sp>
        <p:nvSpPr>
          <p:cNvPr id="6" name="Chevron 5">
            <a:extLst>
              <a:ext uri="{FF2B5EF4-FFF2-40B4-BE49-F238E27FC236}">
                <a16:creationId xmlns:a16="http://schemas.microsoft.com/office/drawing/2014/main" id="{9E0E6592-DC2E-C143-9D19-197D3440140C}"/>
              </a:ext>
            </a:extLst>
          </p:cNvPr>
          <p:cNvSpPr/>
          <p:nvPr/>
        </p:nvSpPr>
        <p:spPr>
          <a:xfrm>
            <a:off x="1408113" y="3563939"/>
            <a:ext cx="1312863" cy="42227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tr-TR" altLang="en-US" sz="1400" b="1" noProof="1">
                <a:solidFill>
                  <a:schemeClr val="tx1"/>
                </a:solidFill>
              </a:rPr>
              <a:t>Product</a:t>
            </a:r>
          </a:p>
        </p:txBody>
      </p:sp>
      <p:cxnSp>
        <p:nvCxnSpPr>
          <p:cNvPr id="13" name="Straight Arrow Connector 12">
            <a:extLst>
              <a:ext uri="{FF2B5EF4-FFF2-40B4-BE49-F238E27FC236}">
                <a16:creationId xmlns:a16="http://schemas.microsoft.com/office/drawing/2014/main" id="{538BB17E-9138-574F-AE94-A3D1145F2D2B}"/>
              </a:ext>
            </a:extLst>
          </p:cNvPr>
          <p:cNvCxnSpPr>
            <a:cxnSpLocks/>
          </p:cNvCxnSpPr>
          <p:nvPr/>
        </p:nvCxnSpPr>
        <p:spPr>
          <a:xfrm>
            <a:off x="7875589" y="2836863"/>
            <a:ext cx="598487" cy="0"/>
          </a:xfrm>
          <a:prstGeom prst="straightConnector1">
            <a:avLst/>
          </a:prstGeom>
          <a:ln w="50800" cmpd="sng">
            <a:solidFill>
              <a:schemeClr val="tx1"/>
            </a:solidFill>
            <a:prstDash val="solid"/>
            <a:tailEnd type="arrow" w="med" len="med"/>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CC566474-6211-B541-980E-4E737630597B}"/>
              </a:ext>
            </a:extLst>
          </p:cNvPr>
          <p:cNvSpPr/>
          <p:nvPr/>
        </p:nvSpPr>
        <p:spPr>
          <a:xfrm>
            <a:off x="10455276" y="3576638"/>
            <a:ext cx="290513" cy="10541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endParaRPr>
          </a:p>
        </p:txBody>
      </p:sp>
      <p:grpSp>
        <p:nvGrpSpPr>
          <p:cNvPr id="8200" name="Group 16">
            <a:extLst>
              <a:ext uri="{FF2B5EF4-FFF2-40B4-BE49-F238E27FC236}">
                <a16:creationId xmlns:a16="http://schemas.microsoft.com/office/drawing/2014/main" id="{E2A7245D-1504-1D44-9D1F-BC5595D5474B}"/>
              </a:ext>
            </a:extLst>
          </p:cNvPr>
          <p:cNvGrpSpPr>
            <a:grpSpLocks/>
          </p:cNvGrpSpPr>
          <p:nvPr/>
        </p:nvGrpSpPr>
        <p:grpSpPr bwMode="auto">
          <a:xfrm>
            <a:off x="3341688" y="4189414"/>
            <a:ext cx="7326312" cy="434975"/>
            <a:chOff x="11485" y="5743"/>
            <a:chExt cx="2897" cy="665"/>
          </a:xfrm>
        </p:grpSpPr>
        <p:sp>
          <p:nvSpPr>
            <p:cNvPr id="18" name="Chevron 17">
              <a:extLst>
                <a:ext uri="{FF2B5EF4-FFF2-40B4-BE49-F238E27FC236}">
                  <a16:creationId xmlns:a16="http://schemas.microsoft.com/office/drawing/2014/main" id="{635E0F8D-29FB-1142-9D46-DEB0D7787C15}"/>
                </a:ext>
              </a:extLst>
            </p:cNvPr>
            <p:cNvSpPr/>
            <p:nvPr/>
          </p:nvSpPr>
          <p:spPr>
            <a:xfrm rot="10800000">
              <a:off x="11485" y="5743"/>
              <a:ext cx="2897" cy="66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ltLang="en-US" sz="1400" b="1">
                <a:solidFill>
                  <a:schemeClr val="tx1"/>
                </a:solidFill>
              </a:endParaRPr>
            </a:p>
          </p:txBody>
        </p:sp>
        <p:sp>
          <p:nvSpPr>
            <p:cNvPr id="8213" name="Text Box 32">
              <a:extLst>
                <a:ext uri="{FF2B5EF4-FFF2-40B4-BE49-F238E27FC236}">
                  <a16:creationId xmlns:a16="http://schemas.microsoft.com/office/drawing/2014/main" id="{C29F9A5D-BAF9-DD40-9350-B8B9887C6D42}"/>
                </a:ext>
              </a:extLst>
            </p:cNvPr>
            <p:cNvSpPr txBox="1">
              <a:spLocks noChangeArrowheads="1"/>
            </p:cNvSpPr>
            <p:nvPr/>
          </p:nvSpPr>
          <p:spPr bwMode="auto">
            <a:xfrm>
              <a:off x="12138" y="5806"/>
              <a:ext cx="1586"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en-US" sz="1400" b="1" dirty="0" err="1"/>
                <a:t>Virus</a:t>
              </a:r>
              <a:r>
                <a:rPr lang="tr-TR" altLang="en-US" sz="1400" b="1" dirty="0"/>
                <a:t> </a:t>
              </a:r>
              <a:r>
                <a:rPr lang="tr-TR" altLang="en-US" sz="1400" b="1" dirty="0" err="1"/>
                <a:t>inactivation</a:t>
              </a:r>
              <a:r>
                <a:rPr lang="tr-TR" altLang="en-US" sz="1400" b="1" dirty="0"/>
                <a:t> / </a:t>
              </a:r>
              <a:r>
                <a:rPr lang="tr-TR" altLang="en-US" sz="1400" b="1" dirty="0" err="1"/>
                <a:t>Filtration</a:t>
              </a:r>
              <a:r>
                <a:rPr lang="tr-TR" altLang="en-US" sz="1400" b="1" dirty="0"/>
                <a:t> &amp; UF/DF </a:t>
              </a:r>
              <a:r>
                <a:rPr lang="tr-TR" altLang="en-US" sz="1400" b="1" dirty="0" err="1"/>
                <a:t>Optimization</a:t>
              </a:r>
              <a:endParaRPr lang="tr-TR" altLang="en-US" sz="1400" b="1" dirty="0"/>
            </a:p>
          </p:txBody>
        </p:sp>
      </p:grpSp>
      <p:sp>
        <p:nvSpPr>
          <p:cNvPr id="8201" name="Text Box 26">
            <a:extLst>
              <a:ext uri="{FF2B5EF4-FFF2-40B4-BE49-F238E27FC236}">
                <a16:creationId xmlns:a16="http://schemas.microsoft.com/office/drawing/2014/main" id="{28815459-E94B-DF4F-8C5F-C75D7984A496}"/>
              </a:ext>
            </a:extLst>
          </p:cNvPr>
          <p:cNvSpPr txBox="1">
            <a:spLocks noChangeArrowheads="1"/>
          </p:cNvSpPr>
          <p:nvPr/>
        </p:nvSpPr>
        <p:spPr bwMode="auto">
          <a:xfrm>
            <a:off x="3467101" y="6472238"/>
            <a:ext cx="2843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tr-TR" altLang="en-US" sz="1200" b="1" dirty="0">
                <a:solidFill>
                  <a:srgbClr val="000000"/>
                </a:solidFill>
              </a:rPr>
              <a:t> ÄKTA </a:t>
            </a:r>
            <a:r>
              <a:rPr lang="tr-TR" altLang="en-US" sz="1200" b="1" dirty="0" err="1">
                <a:solidFill>
                  <a:srgbClr val="000000"/>
                </a:solidFill>
              </a:rPr>
              <a:t>avant</a:t>
            </a:r>
            <a:r>
              <a:rPr lang="tr-TR" altLang="en-US" sz="1200" b="1" dirty="0">
                <a:solidFill>
                  <a:srgbClr val="000000"/>
                </a:solidFill>
              </a:rPr>
              <a:t> 150 </a:t>
            </a:r>
          </a:p>
          <a:p>
            <a:pPr algn="ctr" eaLnBrk="1" hangingPunct="1">
              <a:lnSpc>
                <a:spcPct val="100000"/>
              </a:lnSpc>
              <a:spcBef>
                <a:spcPct val="0"/>
              </a:spcBef>
              <a:buFont typeface="Arial" panose="020B0604020202020204" pitchFamily="34" charset="0"/>
              <a:buNone/>
            </a:pPr>
            <a:endParaRPr lang="tr-TR" altLang="en-US" sz="1200" b="1" dirty="0">
              <a:solidFill>
                <a:srgbClr val="000000"/>
              </a:solidFill>
            </a:endParaRPr>
          </a:p>
        </p:txBody>
      </p:sp>
      <p:pic>
        <p:nvPicPr>
          <p:cNvPr id="8202" name="Picture 4" descr="Image result for supernatant mab">
            <a:extLst>
              <a:ext uri="{FF2B5EF4-FFF2-40B4-BE49-F238E27FC236}">
                <a16:creationId xmlns:a16="http://schemas.microsoft.com/office/drawing/2014/main" id="{6F2A65A3-2EFD-BB42-A7DA-5D1C4D12D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1801814"/>
            <a:ext cx="90646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3">
            <a:extLst>
              <a:ext uri="{FF2B5EF4-FFF2-40B4-BE49-F238E27FC236}">
                <a16:creationId xmlns:a16="http://schemas.microsoft.com/office/drawing/2014/main" id="{E929BD45-4E9F-5140-8CA3-B722DDB1045D}"/>
              </a:ext>
            </a:extLst>
          </p:cNvPr>
          <p:cNvPicPr>
            <a:picLocks noChangeAspect="1"/>
          </p:cNvPicPr>
          <p:nvPr/>
        </p:nvPicPr>
        <p:blipFill>
          <a:blip r:embed="rId4">
            <a:extLst>
              <a:ext uri="{28A0092B-C50C-407E-A947-70E740481C1C}">
                <a14:useLocalDpi xmlns:a14="http://schemas.microsoft.com/office/drawing/2010/main" val="0"/>
              </a:ext>
            </a:extLst>
          </a:blip>
          <a:srcRect l="3922" r="15041"/>
          <a:stretch>
            <a:fillRect/>
          </a:stretch>
        </p:blipFill>
        <p:spPr bwMode="auto">
          <a:xfrm>
            <a:off x="3113088" y="2065339"/>
            <a:ext cx="196215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27">
            <a:extLst>
              <a:ext uri="{FF2B5EF4-FFF2-40B4-BE49-F238E27FC236}">
                <a16:creationId xmlns:a16="http://schemas.microsoft.com/office/drawing/2014/main" id="{A9E94F82-48AD-3747-9FEB-FCD332F7D5C1}"/>
              </a:ext>
            </a:extLst>
          </p:cNvPr>
          <p:cNvPicPr>
            <a:picLocks noChangeAspect="1"/>
          </p:cNvPicPr>
          <p:nvPr/>
        </p:nvPicPr>
        <p:blipFill>
          <a:blip r:embed="rId5">
            <a:extLst>
              <a:ext uri="{28A0092B-C50C-407E-A947-70E740481C1C}">
                <a14:useLocalDpi xmlns:a14="http://schemas.microsoft.com/office/drawing/2010/main" val="0"/>
              </a:ext>
            </a:extLst>
          </a:blip>
          <a:srcRect b="33929"/>
          <a:stretch>
            <a:fillRect/>
          </a:stretch>
        </p:blipFill>
        <p:spPr bwMode="auto">
          <a:xfrm>
            <a:off x="6053139" y="2101850"/>
            <a:ext cx="16652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a:extLst>
              <a:ext uri="{FF2B5EF4-FFF2-40B4-BE49-F238E27FC236}">
                <a16:creationId xmlns:a16="http://schemas.microsoft.com/office/drawing/2014/main" id="{85D96AB7-CC7C-B44A-9622-5ECCBA2DC8D6}"/>
              </a:ext>
            </a:extLst>
          </p:cNvPr>
          <p:cNvCxnSpPr/>
          <p:nvPr/>
        </p:nvCxnSpPr>
        <p:spPr>
          <a:xfrm flipV="1">
            <a:off x="5259389" y="2825751"/>
            <a:ext cx="625475" cy="11113"/>
          </a:xfrm>
          <a:prstGeom prst="straightConnector1">
            <a:avLst/>
          </a:prstGeom>
          <a:ln w="50800" cmpd="sng">
            <a:solidFill>
              <a:schemeClr val="tx1"/>
            </a:solidFill>
            <a:prstDash val="solid"/>
            <a:tailEnd type="arrow" w="med" len="med"/>
          </a:ln>
        </p:spPr>
        <p:style>
          <a:lnRef idx="1">
            <a:schemeClr val="dk1"/>
          </a:lnRef>
          <a:fillRef idx="0">
            <a:schemeClr val="dk1"/>
          </a:fillRef>
          <a:effectRef idx="0">
            <a:schemeClr val="dk1"/>
          </a:effectRef>
          <a:fontRef idx="minor">
            <a:schemeClr val="tx1"/>
          </a:fontRef>
        </p:style>
      </p:cxnSp>
      <p:sp>
        <p:nvSpPr>
          <p:cNvPr id="31" name="Chevron 30">
            <a:extLst>
              <a:ext uri="{FF2B5EF4-FFF2-40B4-BE49-F238E27FC236}">
                <a16:creationId xmlns:a16="http://schemas.microsoft.com/office/drawing/2014/main" id="{6B6B0CFB-F497-8146-B813-451FDE408E00}"/>
              </a:ext>
            </a:extLst>
          </p:cNvPr>
          <p:cNvSpPr/>
          <p:nvPr/>
        </p:nvSpPr>
        <p:spPr>
          <a:xfrm>
            <a:off x="7908926" y="3570289"/>
            <a:ext cx="2886075" cy="42227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tr-TR" altLang="en-US" sz="1400" b="1" noProof="1">
                <a:solidFill>
                  <a:schemeClr val="tx1"/>
                </a:solidFill>
              </a:rPr>
              <a:t>Polishing – IEX Chromatography/Optimization</a:t>
            </a:r>
          </a:p>
        </p:txBody>
      </p:sp>
      <p:sp>
        <p:nvSpPr>
          <p:cNvPr id="33" name="Curved Left Arrow 32">
            <a:extLst>
              <a:ext uri="{FF2B5EF4-FFF2-40B4-BE49-F238E27FC236}">
                <a16:creationId xmlns:a16="http://schemas.microsoft.com/office/drawing/2014/main" id="{E0A9293A-DA17-6D4F-9F95-517EF84E38E6}"/>
              </a:ext>
            </a:extLst>
          </p:cNvPr>
          <p:cNvSpPr/>
          <p:nvPr/>
        </p:nvSpPr>
        <p:spPr>
          <a:xfrm rot="17160000">
            <a:off x="2850357" y="578644"/>
            <a:ext cx="527050" cy="1782763"/>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chemeClr val="tx1"/>
              </a:solidFill>
            </a:endParaRPr>
          </a:p>
        </p:txBody>
      </p:sp>
      <p:pic>
        <p:nvPicPr>
          <p:cNvPr id="8208" name="Picture 33">
            <a:extLst>
              <a:ext uri="{FF2B5EF4-FFF2-40B4-BE49-F238E27FC236}">
                <a16:creationId xmlns:a16="http://schemas.microsoft.com/office/drawing/2014/main" id="{B81FB1EB-78D0-4B40-BE49-C08BAFF0B4AA}"/>
              </a:ext>
            </a:extLst>
          </p:cNvPr>
          <p:cNvPicPr>
            <a:picLocks noChangeAspect="1"/>
          </p:cNvPicPr>
          <p:nvPr/>
        </p:nvPicPr>
        <p:blipFill>
          <a:blip r:embed="rId6">
            <a:extLst>
              <a:ext uri="{28A0092B-C50C-407E-A947-70E740481C1C}">
                <a14:useLocalDpi xmlns:a14="http://schemas.microsoft.com/office/drawing/2010/main" val="0"/>
              </a:ext>
            </a:extLst>
          </a:blip>
          <a:srcRect l="42094" t="7826" r="17668"/>
          <a:stretch>
            <a:fillRect/>
          </a:stretch>
        </p:blipFill>
        <p:spPr bwMode="auto">
          <a:xfrm>
            <a:off x="8897938" y="2101850"/>
            <a:ext cx="15668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34">
            <a:extLst>
              <a:ext uri="{FF2B5EF4-FFF2-40B4-BE49-F238E27FC236}">
                <a16:creationId xmlns:a16="http://schemas.microsoft.com/office/drawing/2014/main" id="{C6433F35-A561-A34E-B9C8-A50C9613BA8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84988" y="4856163"/>
            <a:ext cx="1460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0" name="Text Box 26">
            <a:extLst>
              <a:ext uri="{FF2B5EF4-FFF2-40B4-BE49-F238E27FC236}">
                <a16:creationId xmlns:a16="http://schemas.microsoft.com/office/drawing/2014/main" id="{120B68A5-8F37-1C4D-847D-73F75DD0D288}"/>
              </a:ext>
            </a:extLst>
          </p:cNvPr>
          <p:cNvSpPr txBox="1">
            <a:spLocks noChangeArrowheads="1"/>
          </p:cNvSpPr>
          <p:nvPr/>
        </p:nvSpPr>
        <p:spPr bwMode="auto">
          <a:xfrm>
            <a:off x="1408113" y="2895601"/>
            <a:ext cx="15033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en-US" sz="1200" b="1">
                <a:solidFill>
                  <a:srgbClr val="000000"/>
                </a:solidFill>
              </a:rPr>
              <a:t> Cell supernatant</a:t>
            </a:r>
          </a:p>
        </p:txBody>
      </p:sp>
      <p:pic>
        <p:nvPicPr>
          <p:cNvPr id="8211" name="Picture 3">
            <a:extLst>
              <a:ext uri="{FF2B5EF4-FFF2-40B4-BE49-F238E27FC236}">
                <a16:creationId xmlns:a16="http://schemas.microsoft.com/office/drawing/2014/main" id="{B8A11C8F-89A9-E541-9431-E30FF61C83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8713" y="4727575"/>
            <a:ext cx="25019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272;p19">
            <a:extLst>
              <a:ext uri="{FF2B5EF4-FFF2-40B4-BE49-F238E27FC236}">
                <a16:creationId xmlns:a16="http://schemas.microsoft.com/office/drawing/2014/main" id="{A0014F65-D2F2-F8F6-C9E2-69C0A92CACD0}"/>
              </a:ext>
            </a:extLst>
          </p:cNvPr>
          <p:cNvSpPr txBox="1"/>
          <p:nvPr/>
        </p:nvSpPr>
        <p:spPr>
          <a:xfrm>
            <a:off x="3394790" y="247200"/>
            <a:ext cx="698039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ea typeface="+mj-ea"/>
                <a:cs typeface="+mj-cs"/>
              </a:rPr>
              <a:t>Downstream </a:t>
            </a:r>
            <a:r>
              <a:rPr lang="tr-TR" sz="4000" b="1" dirty="0">
                <a:ea typeface="+mj-ea"/>
                <a:cs typeface="+mj-cs"/>
              </a:rPr>
              <a:t>Süreci</a:t>
            </a:r>
            <a:endParaRPr sz="4000" b="1" dirty="0"/>
          </a:p>
        </p:txBody>
      </p:sp>
    </p:spTree>
    <p:extLst>
      <p:ext uri="{BB962C8B-B14F-4D97-AF65-F5344CB8AC3E}">
        <p14:creationId xmlns:p14="http://schemas.microsoft.com/office/powerpoint/2010/main" val="2207236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useBgFill="1">
        <p:nvSpPr>
          <p:cNvPr id="1048754" name="Rectangle 30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55" name="Google Shape;296;p24"/>
          <p:cNvSpPr txBox="1">
            <a:spLocks noGrp="1"/>
          </p:cNvSpPr>
          <p:nvPr>
            <p:ph type="title"/>
          </p:nvPr>
        </p:nvSpPr>
        <p:spPr>
          <a:xfrm>
            <a:off x="630936" y="640823"/>
            <a:ext cx="3419856" cy="5583148"/>
          </a:xfrm>
          <a:prstGeom prst="rect">
            <a:avLst/>
          </a:prstGeom>
        </p:spPr>
        <p:txBody>
          <a:bodyPr spcFirstLastPara="1" vert="horz" lIns="91440" tIns="45720" rIns="91440" bIns="45720" rtlCol="0" anchor="ctr" anchorCtr="0">
            <a:normAutofit/>
          </a:bodyPr>
          <a:lstStyle/>
          <a:p>
            <a:pPr marL="0" lvl="0" indent="0">
              <a:spcAft>
                <a:spcPts val="0"/>
              </a:spcAft>
              <a:buClr>
                <a:schemeClr val="dk1"/>
              </a:buClr>
              <a:buSzPts val="2000"/>
            </a:pPr>
            <a:r>
              <a:rPr lang="en-US" b="1" dirty="0">
                <a:latin typeface="+mn-lt"/>
                <a:ea typeface="+mj-ea"/>
                <a:cs typeface="+mj-cs"/>
              </a:rPr>
              <a:t>Downstream </a:t>
            </a:r>
            <a:r>
              <a:rPr lang="tr-TR" b="1" dirty="0">
                <a:latin typeface="+mn-lt"/>
                <a:ea typeface="+mj-ea"/>
                <a:cs typeface="+mj-cs"/>
              </a:rPr>
              <a:t>Süreci -</a:t>
            </a:r>
            <a:r>
              <a:rPr lang="en-US" b="1" dirty="0">
                <a:latin typeface="+mn-lt"/>
                <a:ea typeface="+mj-ea"/>
                <a:cs typeface="+mj-cs"/>
              </a:rPr>
              <a:t> </a:t>
            </a:r>
            <a:r>
              <a:rPr lang="en-US" b="1" kern="1200" dirty="0" err="1">
                <a:solidFill>
                  <a:schemeClr val="tx1"/>
                </a:solidFill>
                <a:latin typeface="+mn-lt"/>
                <a:ea typeface="+mj-ea"/>
                <a:cs typeface="+mj-cs"/>
                <a:sym typeface="Arial"/>
              </a:rPr>
              <a:t>Safsızlık</a:t>
            </a:r>
            <a:r>
              <a:rPr lang="en-US" b="1" kern="1200" dirty="0">
                <a:solidFill>
                  <a:schemeClr val="tx1"/>
                </a:solidFill>
                <a:latin typeface="+mn-lt"/>
                <a:ea typeface="+mj-ea"/>
                <a:cs typeface="+mj-cs"/>
                <a:sym typeface="Arial"/>
              </a:rPr>
              <a:t> </a:t>
            </a:r>
            <a:r>
              <a:rPr lang="en-US" b="1" kern="1200" dirty="0" err="1">
                <a:solidFill>
                  <a:schemeClr val="tx1"/>
                </a:solidFill>
                <a:latin typeface="+mn-lt"/>
                <a:ea typeface="+mj-ea"/>
                <a:cs typeface="+mj-cs"/>
                <a:sym typeface="Arial"/>
              </a:rPr>
              <a:t>Kontrolü</a:t>
            </a:r>
            <a:br>
              <a:rPr lang="en-US" b="1" kern="1200" dirty="0">
                <a:solidFill>
                  <a:schemeClr val="tx1"/>
                </a:solidFill>
                <a:latin typeface="+mn-lt"/>
                <a:ea typeface="+mj-ea"/>
                <a:cs typeface="+mj-cs"/>
                <a:sym typeface="Arial"/>
              </a:rPr>
            </a:br>
            <a:endParaRPr lang="en-US" b="1" kern="1200" dirty="0">
              <a:solidFill>
                <a:schemeClr val="tx1"/>
              </a:solidFill>
              <a:latin typeface="+mn-lt"/>
              <a:ea typeface="+mj-ea"/>
              <a:cs typeface="+mj-cs"/>
              <a:sym typeface="Arial"/>
            </a:endParaRPr>
          </a:p>
        </p:txBody>
      </p:sp>
      <p:sp>
        <p:nvSpPr>
          <p:cNvPr id="1048756" name="sketch line"/>
          <p:cNvSpPr>
            <a:spLocks noGrp="1" noRot="1" noChangeAspect="1" noMove="1" noResize="1" noEditPoints="1" noAdjustHandles="1" noChangeArrowheads="1" noChangeShapeType="1" noTextEdit="1"/>
          </p:cNvSpPr>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79" name="Google Shape;295;p24"/>
          <p:cNvPicPr preferRelativeResize="0">
            <a:picLocks/>
          </p:cNvPicPr>
          <p:nvPr/>
        </p:nvPicPr>
        <p:blipFill rotWithShape="1">
          <a:blip r:embed="rId3"/>
          <a:stretch>
            <a:fillRect/>
          </a:stretch>
        </p:blipFill>
        <p:spPr>
          <a:xfrm>
            <a:off x="4352834" y="412376"/>
            <a:ext cx="7802590" cy="580894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useBgFill="1">
        <p:nvSpPr>
          <p:cNvPr id="1048759" name="Rectangle 30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60" name="Google Shape;302;g2a1952dcc46_0_31"/>
          <p:cNvSpPr txBox="1">
            <a:spLocks noGrp="1"/>
          </p:cNvSpPr>
          <p:nvPr>
            <p:ph type="title"/>
          </p:nvPr>
        </p:nvSpPr>
        <p:spPr>
          <a:xfrm>
            <a:off x="630936" y="640823"/>
            <a:ext cx="3419856" cy="5583148"/>
          </a:xfrm>
          <a:prstGeom prst="rect">
            <a:avLst/>
          </a:prstGeom>
        </p:spPr>
        <p:txBody>
          <a:bodyPr spcFirstLastPara="1" vert="horz" lIns="91440" tIns="45720" rIns="91440" bIns="45720" rtlCol="0" anchor="ctr" anchorCtr="0">
            <a:normAutofit/>
          </a:bodyPr>
          <a:lstStyle/>
          <a:p>
            <a:pPr marL="0" lvl="0" indent="0">
              <a:spcAft>
                <a:spcPts val="0"/>
              </a:spcAft>
            </a:pPr>
            <a:r>
              <a:rPr lang="en-US" b="1" dirty="0">
                <a:latin typeface="+mn-lt"/>
                <a:ea typeface="+mj-ea"/>
                <a:cs typeface="+mj-cs"/>
              </a:rPr>
              <a:t>Downstream </a:t>
            </a:r>
            <a:r>
              <a:rPr lang="tr-TR" b="1" dirty="0">
                <a:latin typeface="+mn-lt"/>
                <a:ea typeface="+mj-ea"/>
                <a:cs typeface="+mj-cs"/>
              </a:rPr>
              <a:t>Süreci –</a:t>
            </a:r>
            <a:r>
              <a:rPr lang="en-US" b="1" dirty="0">
                <a:latin typeface="+mn-lt"/>
                <a:ea typeface="+mj-ea"/>
                <a:cs typeface="+mj-cs"/>
              </a:rPr>
              <a:t> </a:t>
            </a:r>
            <a:r>
              <a:rPr lang="tr-TR" b="1" dirty="0">
                <a:latin typeface="+mn-lt"/>
                <a:ea typeface="+mj-ea"/>
                <a:cs typeface="+mj-cs"/>
              </a:rPr>
              <a:t>Safsızlık Kontrolünde </a:t>
            </a:r>
            <a:r>
              <a:rPr lang="en-US" b="1" kern="1200" dirty="0" err="1">
                <a:solidFill>
                  <a:schemeClr val="tx1"/>
                </a:solidFill>
                <a:latin typeface="+mn-lt"/>
                <a:ea typeface="+mj-ea"/>
                <a:cs typeface="+mj-cs"/>
                <a:sym typeface="Arial"/>
              </a:rPr>
              <a:t>Biyolojik</a:t>
            </a:r>
            <a:r>
              <a:rPr lang="en-US" b="1" kern="1200" dirty="0">
                <a:solidFill>
                  <a:schemeClr val="tx1"/>
                </a:solidFill>
                <a:latin typeface="+mn-lt"/>
                <a:ea typeface="+mj-ea"/>
                <a:cs typeface="+mj-cs"/>
                <a:sym typeface="Arial"/>
              </a:rPr>
              <a:t> </a:t>
            </a:r>
            <a:r>
              <a:rPr lang="tr-TR" b="1" kern="1200" dirty="0">
                <a:solidFill>
                  <a:schemeClr val="tx1"/>
                </a:solidFill>
                <a:latin typeface="+mn-lt"/>
                <a:ea typeface="+mj-ea"/>
                <a:cs typeface="+mj-cs"/>
                <a:sym typeface="Arial"/>
              </a:rPr>
              <a:t>Testler</a:t>
            </a:r>
            <a:endParaRPr lang="en-US" b="1" kern="1200" dirty="0">
              <a:solidFill>
                <a:schemeClr val="tx1"/>
              </a:solidFill>
              <a:latin typeface="+mn-lt"/>
              <a:ea typeface="+mj-ea"/>
              <a:cs typeface="+mj-cs"/>
              <a:sym typeface="Arial"/>
            </a:endParaRPr>
          </a:p>
        </p:txBody>
      </p:sp>
      <p:sp>
        <p:nvSpPr>
          <p:cNvPr id="1048761" name="sketch line"/>
          <p:cNvSpPr>
            <a:spLocks noGrp="1" noRot="1" noChangeAspect="1" noMove="1" noResize="1" noEditPoints="1" noAdjustHandles="1" noChangeArrowheads="1" noChangeShapeType="1" noTextEdit="1"/>
          </p:cNvSpPr>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80" name="Google Shape;304;g2a1952dcc46_0_31"/>
          <p:cNvPicPr preferRelativeResize="0">
            <a:picLocks/>
          </p:cNvPicPr>
          <p:nvPr/>
        </p:nvPicPr>
        <p:blipFill>
          <a:blip r:embed="rId3"/>
          <a:stretch>
            <a:fillRect/>
          </a:stretch>
        </p:blipFill>
        <p:spPr>
          <a:xfrm>
            <a:off x="4654296" y="630936"/>
            <a:ext cx="6715632" cy="4801676"/>
          </a:xfrm>
          <a:prstGeom prst="rect">
            <a:avLst/>
          </a:prstGeom>
          <a:noFill/>
        </p:spPr>
      </p:pic>
      <p:sp>
        <p:nvSpPr>
          <p:cNvPr id="1048762" name="Google Shape;303;g2a1952dcc46_0_31"/>
          <p:cNvSpPr txBox="1"/>
          <p:nvPr/>
        </p:nvSpPr>
        <p:spPr>
          <a:xfrm>
            <a:off x="4654296" y="5737412"/>
            <a:ext cx="6894576" cy="489652"/>
          </a:xfrm>
          <a:prstGeom prst="rect">
            <a:avLst/>
          </a:prstGeom>
        </p:spPr>
        <p:txBody>
          <a:bodyPr spcFirstLastPara="1" vert="horz" lIns="91440" tIns="45720" rIns="91440" bIns="45720" rtlCol="0" anchor="t" anchorCtr="0">
            <a:normAutofit/>
          </a:bodyPr>
          <a:lstStyle/>
          <a:p>
            <a:pPr lvl="0" algn="r">
              <a:lnSpc>
                <a:spcPct val="90000"/>
              </a:lnSpc>
              <a:spcBef>
                <a:spcPts val="0"/>
              </a:spcBef>
              <a:spcAft>
                <a:spcPts val="600"/>
              </a:spcAft>
            </a:pPr>
            <a:r>
              <a:rPr lang="en-US" sz="2200" dirty="0"/>
              <a:t>(</a:t>
            </a:r>
            <a:r>
              <a:rPr lang="en-US" sz="2200" dirty="0">
                <a:highlight>
                  <a:srgbClr val="FFFFFF"/>
                </a:highlight>
                <a:uFill>
                  <a:noFill/>
                </a:uFill>
                <a:sym typeface="Montserrat"/>
                <a:hlinkClick r:id="rId4"/>
              </a:rPr>
              <a:t>Arthur H. Totten</a:t>
            </a:r>
            <a:r>
              <a:rPr lang="en-US" sz="2200" dirty="0">
                <a:highlight>
                  <a:srgbClr val="FFFFFF"/>
                </a:highlight>
                <a:sym typeface="Montserrat"/>
              </a:rPr>
              <a:t> et al., January 2023) </a:t>
            </a:r>
            <a:endParaRPr lang="en-US" sz="2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etin kutusu 28">
            <a:extLst>
              <a:ext uri="{FF2B5EF4-FFF2-40B4-BE49-F238E27FC236}">
                <a16:creationId xmlns:a16="http://schemas.microsoft.com/office/drawing/2014/main" id="{CDAD1228-F464-4BE5-9708-CBFBDF82655A}"/>
              </a:ext>
            </a:extLst>
          </p:cNvPr>
          <p:cNvSpPr txBox="1"/>
          <p:nvPr/>
        </p:nvSpPr>
        <p:spPr>
          <a:xfrm>
            <a:off x="-302841" y="320371"/>
            <a:ext cx="12192000" cy="707886"/>
          </a:xfrm>
          <a:prstGeom prst="rect">
            <a:avLst/>
          </a:prstGeom>
          <a:noFill/>
        </p:spPr>
        <p:txBody>
          <a:bodyPr wrap="square" rtlCol="0">
            <a:spAutoFit/>
          </a:bodyPr>
          <a:lstStyle/>
          <a:p>
            <a:pPr algn="ctr"/>
            <a:r>
              <a:rPr lang="tr-TR" sz="4000" b="1" dirty="0"/>
              <a:t>Monoklonal Antikor Üretim Stratejileri</a:t>
            </a:r>
          </a:p>
        </p:txBody>
      </p:sp>
      <p:pic>
        <p:nvPicPr>
          <p:cNvPr id="31" name="Picture 2" descr="Picture 2">
            <a:extLst>
              <a:ext uri="{FF2B5EF4-FFF2-40B4-BE49-F238E27FC236}">
                <a16:creationId xmlns:a16="http://schemas.microsoft.com/office/drawing/2014/main" id="{D8FE24FA-74C7-4682-99A0-EB2C7C0CFF4E}"/>
              </a:ext>
            </a:extLst>
          </p:cNvPr>
          <p:cNvPicPr>
            <a:picLocks noChangeAspect="1"/>
          </p:cNvPicPr>
          <p:nvPr/>
        </p:nvPicPr>
        <p:blipFill>
          <a:blip r:embed="rId3"/>
          <a:stretch>
            <a:fillRect/>
          </a:stretch>
        </p:blipFill>
        <p:spPr>
          <a:xfrm>
            <a:off x="1080654" y="1112746"/>
            <a:ext cx="9850922" cy="5424883"/>
          </a:xfrm>
          <a:prstGeom prst="rect">
            <a:avLst/>
          </a:prstGeom>
          <a:ln w="12700" cap="flat">
            <a:noFill/>
            <a:miter lim="400000"/>
          </a:ln>
          <a:effectLst/>
        </p:spPr>
      </p:pic>
      <p:pic>
        <p:nvPicPr>
          <p:cNvPr id="15" name="Resim 14">
            <a:extLst>
              <a:ext uri="{FF2B5EF4-FFF2-40B4-BE49-F238E27FC236}">
                <a16:creationId xmlns:a16="http://schemas.microsoft.com/office/drawing/2014/main" id="{AE7F4FC1-70E1-4DA2-8229-CD47CBD5849E}"/>
              </a:ext>
            </a:extLst>
          </p:cNvPr>
          <p:cNvPicPr>
            <a:picLocks noChangeAspect="1"/>
          </p:cNvPicPr>
          <p:nvPr/>
        </p:nvPicPr>
        <p:blipFill>
          <a:blip r:embed="rId4"/>
          <a:stretch>
            <a:fillRect/>
          </a:stretch>
        </p:blipFill>
        <p:spPr>
          <a:xfrm>
            <a:off x="1413164" y="3825187"/>
            <a:ext cx="3845334" cy="2646900"/>
          </a:xfrm>
          <a:prstGeom prst="rect">
            <a:avLst/>
          </a:prstGeom>
        </p:spPr>
      </p:pic>
    </p:spTree>
    <p:extLst>
      <p:ext uri="{BB962C8B-B14F-4D97-AF65-F5344CB8AC3E}">
        <p14:creationId xmlns:p14="http://schemas.microsoft.com/office/powerpoint/2010/main" val="1604369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sim 18">
            <a:extLst>
              <a:ext uri="{FF2B5EF4-FFF2-40B4-BE49-F238E27FC236}">
                <a16:creationId xmlns:a16="http://schemas.microsoft.com/office/drawing/2014/main" id="{6640BA56-35C6-4C6D-A99B-3682A76235CC}"/>
              </a:ext>
            </a:extLst>
          </p:cNvPr>
          <p:cNvPicPr>
            <a:picLocks noChangeAspect="1"/>
          </p:cNvPicPr>
          <p:nvPr/>
        </p:nvPicPr>
        <p:blipFill rotWithShape="1">
          <a:blip r:embed="rId3"/>
          <a:srcRect l="13554" b="1491"/>
          <a:stretch/>
        </p:blipFill>
        <p:spPr>
          <a:xfrm>
            <a:off x="1892966" y="773245"/>
            <a:ext cx="9208169" cy="5515261"/>
          </a:xfrm>
          <a:prstGeom prst="rect">
            <a:avLst/>
          </a:prstGeom>
        </p:spPr>
      </p:pic>
      <p:sp>
        <p:nvSpPr>
          <p:cNvPr id="21" name="Slayt Numarası Yer Tutucusu 1">
            <a:extLst>
              <a:ext uri="{FF2B5EF4-FFF2-40B4-BE49-F238E27FC236}">
                <a16:creationId xmlns:a16="http://schemas.microsoft.com/office/drawing/2014/main" id="{7EC3D55F-207B-4707-A045-25C5AF67FC5B}"/>
              </a:ext>
            </a:extLst>
          </p:cNvPr>
          <p:cNvSpPr txBox="1">
            <a:spLocks/>
          </p:cNvSpPr>
          <p:nvPr/>
        </p:nvSpPr>
        <p:spPr>
          <a:xfrm>
            <a:off x="11298210" y="6457949"/>
            <a:ext cx="733424" cy="356089"/>
          </a:xfrm>
          <a:prstGeom prst="rect">
            <a:avLst/>
          </a:prstGeom>
        </p:spPr>
        <p:txBody>
          <a:bodyPr vert="horz" lIns="91440" tIns="45720" rIns="91440" bIns="45720" rtlCol="0" anchor="ctr"/>
          <a:lstStyle>
            <a:defPPr>
              <a:defRPr lang="tr-TR"/>
            </a:defPPr>
            <a:lvl1pPr marL="0" algn="l"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02176B-0E47-46AC-8F43-DAB4B8A37D06}" type="slidenum">
              <a:rPr lang="tr-TR" sz="1600" b="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t>26</a:t>
            </a:fld>
            <a:endParaRPr lang="tr-TR" sz="1600" b="1">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2" name="TextBox 10">
            <a:extLst>
              <a:ext uri="{FF2B5EF4-FFF2-40B4-BE49-F238E27FC236}">
                <a16:creationId xmlns:a16="http://schemas.microsoft.com/office/drawing/2014/main" id="{AED5403F-3B35-4C9D-AE5E-695F2828C78D}"/>
              </a:ext>
            </a:extLst>
          </p:cNvPr>
          <p:cNvSpPr txBox="1"/>
          <p:nvPr/>
        </p:nvSpPr>
        <p:spPr>
          <a:xfrm>
            <a:off x="282477" y="6475425"/>
            <a:ext cx="3824301" cy="276999"/>
          </a:xfrm>
          <a:prstGeom prst="rect">
            <a:avLst/>
          </a:prstGeom>
          <a:noFill/>
        </p:spPr>
        <p:txBody>
          <a:bodyPr wrap="square" rtlCol="0">
            <a:spAutoFit/>
          </a:bodyPr>
          <a:lstStyle/>
          <a:p>
            <a:r>
              <a:rPr lang="en-US" sz="1200">
                <a:solidFill>
                  <a:schemeClr val="bg1"/>
                </a:solidFill>
              </a:rPr>
              <a:t>Beck et al. </a:t>
            </a:r>
            <a:r>
              <a:rPr lang="en-US" sz="1200" i="1">
                <a:solidFill>
                  <a:schemeClr val="bg1"/>
                </a:solidFill>
              </a:rPr>
              <a:t>Anal </a:t>
            </a:r>
            <a:r>
              <a:rPr lang="en-US" sz="1200" i="1" err="1">
                <a:solidFill>
                  <a:schemeClr val="bg1"/>
                </a:solidFill>
              </a:rPr>
              <a:t>Chem</a:t>
            </a:r>
            <a:r>
              <a:rPr lang="en-US" sz="1200" i="1">
                <a:solidFill>
                  <a:schemeClr val="bg1"/>
                </a:solidFill>
              </a:rPr>
              <a:t> </a:t>
            </a:r>
            <a:r>
              <a:rPr lang="en-US" sz="1200">
                <a:solidFill>
                  <a:schemeClr val="bg1"/>
                </a:solidFill>
              </a:rPr>
              <a:t>(2013) 85, 715-736</a:t>
            </a:r>
          </a:p>
        </p:txBody>
      </p:sp>
      <p:pic>
        <p:nvPicPr>
          <p:cNvPr id="24" name="Resim 23">
            <a:extLst>
              <a:ext uri="{FF2B5EF4-FFF2-40B4-BE49-F238E27FC236}">
                <a16:creationId xmlns:a16="http://schemas.microsoft.com/office/drawing/2014/main" id="{5D9B6D75-B34D-4493-950B-D0A40DBAAA1E}"/>
              </a:ext>
            </a:extLst>
          </p:cNvPr>
          <p:cNvPicPr>
            <a:picLocks noChangeAspect="1"/>
          </p:cNvPicPr>
          <p:nvPr/>
        </p:nvPicPr>
        <p:blipFill>
          <a:blip r:embed="rId4"/>
          <a:stretch>
            <a:fillRect/>
          </a:stretch>
        </p:blipFill>
        <p:spPr>
          <a:xfrm>
            <a:off x="-1" y="2276990"/>
            <a:ext cx="3133616" cy="2048434"/>
          </a:xfrm>
          <a:prstGeom prst="rect">
            <a:avLst/>
          </a:prstGeom>
        </p:spPr>
      </p:pic>
      <p:pic>
        <p:nvPicPr>
          <p:cNvPr id="25" name="Resim 24">
            <a:extLst>
              <a:ext uri="{FF2B5EF4-FFF2-40B4-BE49-F238E27FC236}">
                <a16:creationId xmlns:a16="http://schemas.microsoft.com/office/drawing/2014/main" id="{97783640-C24E-48AD-BD3C-86CE819222C5}"/>
              </a:ext>
            </a:extLst>
          </p:cNvPr>
          <p:cNvPicPr>
            <a:picLocks noChangeAspect="1"/>
          </p:cNvPicPr>
          <p:nvPr/>
        </p:nvPicPr>
        <p:blipFill>
          <a:blip r:embed="rId5"/>
          <a:stretch>
            <a:fillRect/>
          </a:stretch>
        </p:blipFill>
        <p:spPr>
          <a:xfrm>
            <a:off x="9899704" y="2212610"/>
            <a:ext cx="2292295" cy="1963082"/>
          </a:xfrm>
          <a:prstGeom prst="rect">
            <a:avLst/>
          </a:prstGeom>
        </p:spPr>
      </p:pic>
      <p:pic>
        <p:nvPicPr>
          <p:cNvPr id="26" name="Resim 25">
            <a:extLst>
              <a:ext uri="{FF2B5EF4-FFF2-40B4-BE49-F238E27FC236}">
                <a16:creationId xmlns:a16="http://schemas.microsoft.com/office/drawing/2014/main" id="{F9525988-6904-4216-B665-A715E830F2A4}"/>
              </a:ext>
            </a:extLst>
          </p:cNvPr>
          <p:cNvPicPr>
            <a:picLocks noChangeAspect="1"/>
          </p:cNvPicPr>
          <p:nvPr/>
        </p:nvPicPr>
        <p:blipFill>
          <a:blip r:embed="rId6"/>
          <a:stretch>
            <a:fillRect/>
          </a:stretch>
        </p:blipFill>
        <p:spPr>
          <a:xfrm>
            <a:off x="8414072" y="4278694"/>
            <a:ext cx="3401863" cy="2133785"/>
          </a:xfrm>
          <a:prstGeom prst="rect">
            <a:avLst/>
          </a:prstGeom>
        </p:spPr>
      </p:pic>
      <p:pic>
        <p:nvPicPr>
          <p:cNvPr id="27" name="Resim 26">
            <a:extLst>
              <a:ext uri="{FF2B5EF4-FFF2-40B4-BE49-F238E27FC236}">
                <a16:creationId xmlns:a16="http://schemas.microsoft.com/office/drawing/2014/main" id="{379E905E-4353-4420-8686-3F6ACEB8F3C7}"/>
              </a:ext>
            </a:extLst>
          </p:cNvPr>
          <p:cNvPicPr>
            <a:picLocks noChangeAspect="1"/>
          </p:cNvPicPr>
          <p:nvPr/>
        </p:nvPicPr>
        <p:blipFill>
          <a:blip r:embed="rId7"/>
          <a:stretch>
            <a:fillRect/>
          </a:stretch>
        </p:blipFill>
        <p:spPr>
          <a:xfrm>
            <a:off x="1535526" y="4377579"/>
            <a:ext cx="3245022" cy="1972913"/>
          </a:xfrm>
          <a:prstGeom prst="rect">
            <a:avLst/>
          </a:prstGeom>
        </p:spPr>
      </p:pic>
    </p:spTree>
    <p:extLst>
      <p:ext uri="{BB962C8B-B14F-4D97-AF65-F5344CB8AC3E}">
        <p14:creationId xmlns:p14="http://schemas.microsoft.com/office/powerpoint/2010/main" val="2903963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useBgFill="1">
        <p:nvSpPr>
          <p:cNvPr id="1048766" name="Rectangle 19"/>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67" name="Rectangle 21"/>
          <p:cNvSpPr>
            <a:spLocks noGrp="1" noRot="1" noChangeAspect="1" noMove="1" noResize="1" noEditPoints="1" noAdjustHandles="1" noChangeArrowheads="1" noChangeShapeType="1" noTextEdit="1"/>
          </p:cNvSpPr>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68" name="Rectangle 23"/>
          <p:cNvSpPr>
            <a:spLocks noGrp="1" noRot="1" noChangeAspect="1" noMove="1" noResize="1" noEditPoints="1" noAdjustHandles="1" noChangeArrowheads="1" noChangeShapeType="1" noTextEdit="1"/>
          </p:cNvSpPr>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69" name="Rectangle 25"/>
          <p:cNvSpPr>
            <a:spLocks noGrp="1" noRot="1" noChangeAspect="1" noMove="1" noResize="1" noEditPoints="1" noAdjustHandles="1" noChangeArrowheads="1" noChangeShapeType="1" noTextEdit="1"/>
          </p:cNvSpPr>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70" name="Title 1"/>
          <p:cNvSpPr>
            <a:spLocks noGrp="1"/>
          </p:cNvSpPr>
          <p:nvPr>
            <p:ph type="title"/>
          </p:nvPr>
        </p:nvSpPr>
        <p:spPr>
          <a:xfrm>
            <a:off x="644056" y="296792"/>
            <a:ext cx="9718111" cy="1576446"/>
          </a:xfrm>
        </p:spPr>
        <p:txBody>
          <a:bodyPr anchor="ctr">
            <a:normAutofit/>
          </a:bodyPr>
          <a:lstStyle/>
          <a:p>
            <a:pPr marL="0" lvl="0" indent="0" rtl="0">
              <a:spcBef>
                <a:spcPts val="0"/>
              </a:spcBef>
              <a:spcAft>
                <a:spcPts val="0"/>
              </a:spcAft>
            </a:pPr>
            <a:r>
              <a:rPr lang="tr-TR" sz="4000" b="1" dirty="0" err="1">
                <a:solidFill>
                  <a:srgbClr val="FFFFFF"/>
                </a:solidFill>
                <a:latin typeface="+mn-lt"/>
              </a:rPr>
              <a:t>Rekombinant</a:t>
            </a:r>
            <a:r>
              <a:rPr lang="tr-TR" sz="4000" b="1" dirty="0">
                <a:solidFill>
                  <a:srgbClr val="FFFFFF"/>
                </a:solidFill>
                <a:latin typeface="+mn-lt"/>
              </a:rPr>
              <a:t> Protein Üretiminde</a:t>
            </a:r>
            <a:br>
              <a:rPr lang="tr-TR" sz="4000" b="1" dirty="0">
                <a:solidFill>
                  <a:srgbClr val="FFFFFF"/>
                </a:solidFill>
                <a:latin typeface="+mn-lt"/>
              </a:rPr>
            </a:br>
            <a:r>
              <a:rPr lang="tr-TR" sz="4000" b="1" dirty="0">
                <a:solidFill>
                  <a:srgbClr val="FFFFFF"/>
                </a:solidFill>
                <a:latin typeface="+mn-lt"/>
              </a:rPr>
              <a:t>Son Kritik Adımları</a:t>
            </a:r>
          </a:p>
        </p:txBody>
      </p:sp>
      <p:graphicFrame>
        <p:nvGraphicFramePr>
          <p:cNvPr id="4" name="Content Placeholder 3">
            <a:extLst>
              <a:ext uri="{FF2B5EF4-FFF2-40B4-BE49-F238E27FC236}">
                <a16:creationId xmlns:a16="http://schemas.microsoft.com/office/drawing/2014/main" id="{8A1CC0BC-846B-C069-C48A-3F3D8B89ACC4}"/>
              </a:ext>
            </a:extLst>
          </p:cNvPr>
          <p:cNvGraphicFramePr>
            <a:graphicFrameLocks/>
          </p:cNvGraphicFramePr>
          <p:nvPr>
            <p:extLst>
              <p:ext uri="{D42A27DB-BD31-4B8C-83A1-F6EECF244321}">
                <p14:modId xmlns:p14="http://schemas.microsoft.com/office/powerpoint/2010/main" val="1615611904"/>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useBgFill="1">
        <p:nvSpPr>
          <p:cNvPr id="1048777" name="Rectangle 333"/>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78" name="Rectangle 335"/>
          <p:cNvSpPr>
            <a:spLocks noGrp="1" noRot="1" noChangeAspect="1" noMove="1" noResize="1" noEditPoints="1" noAdjustHandles="1" noChangeArrowheads="1" noChangeShapeType="1" noTextEdit="1"/>
          </p:cNvSpPr>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79" name="Rectangle 337"/>
          <p:cNvSpPr>
            <a:spLocks noGrp="1" noRot="1" noChangeAspect="1" noMove="1" noResize="1" noEditPoints="1" noAdjustHandles="1" noChangeArrowheads="1" noChangeShapeType="1" noTextEdit="1"/>
          </p:cNvSpPr>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80" name="Rectangle 339"/>
          <p:cNvSpPr>
            <a:spLocks noGrp="1" noRot="1" noChangeAspect="1" noMove="1" noResize="1" noEditPoints="1" noAdjustHandles="1" noChangeArrowheads="1" noChangeShapeType="1" noTextEdit="1"/>
          </p:cNvSpPr>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81" name="Title 1"/>
          <p:cNvSpPr>
            <a:spLocks noGrp="1"/>
          </p:cNvSpPr>
          <p:nvPr>
            <p:ph type="title"/>
          </p:nvPr>
        </p:nvSpPr>
        <p:spPr>
          <a:xfrm>
            <a:off x="959494" y="296792"/>
            <a:ext cx="10612391" cy="1576446"/>
          </a:xfrm>
        </p:spPr>
        <p:txBody>
          <a:bodyPr vert="horz" lIns="91440" tIns="45720" rIns="91440" bIns="45720" rtlCol="0" anchor="ctr">
            <a:normAutofit/>
          </a:bodyPr>
          <a:lstStyle/>
          <a:p>
            <a:r>
              <a:rPr lang="en-US" sz="4000" b="1" kern="1200" dirty="0" err="1">
                <a:solidFill>
                  <a:srgbClr val="FFFFFF"/>
                </a:solidFill>
                <a:latin typeface="+mn-lt"/>
                <a:ea typeface="+mj-ea"/>
                <a:cs typeface="+mj-cs"/>
              </a:rPr>
              <a:t>Üretilen</a:t>
            </a:r>
            <a:r>
              <a:rPr lang="en-US" sz="4000" b="1" kern="1200" dirty="0">
                <a:solidFill>
                  <a:srgbClr val="FFFFFF"/>
                </a:solidFill>
                <a:latin typeface="+mn-lt"/>
                <a:ea typeface="+mj-ea"/>
                <a:cs typeface="+mj-cs"/>
              </a:rPr>
              <a:t> </a:t>
            </a:r>
            <a:r>
              <a:rPr lang="en-US" sz="4000" b="1" kern="1200" dirty="0" err="1">
                <a:solidFill>
                  <a:srgbClr val="FFFFFF"/>
                </a:solidFill>
                <a:latin typeface="+mn-lt"/>
                <a:ea typeface="+mj-ea"/>
                <a:cs typeface="+mj-cs"/>
              </a:rPr>
              <a:t>Rekombinant</a:t>
            </a:r>
            <a:r>
              <a:rPr lang="en-US" sz="4000" b="1" kern="1200" dirty="0">
                <a:solidFill>
                  <a:srgbClr val="FFFFFF"/>
                </a:solidFill>
                <a:latin typeface="+mn-lt"/>
                <a:ea typeface="+mj-ea"/>
                <a:cs typeface="+mj-cs"/>
              </a:rPr>
              <a:t> </a:t>
            </a:r>
            <a:r>
              <a:rPr lang="en-US" sz="4000" b="1" kern="1200" dirty="0" err="1">
                <a:solidFill>
                  <a:srgbClr val="FFFFFF"/>
                </a:solidFill>
                <a:latin typeface="+mn-lt"/>
                <a:ea typeface="+mj-ea"/>
                <a:cs typeface="+mj-cs"/>
              </a:rPr>
              <a:t>Proteinin</a:t>
            </a:r>
            <a:r>
              <a:rPr lang="en-US" sz="4000" b="1" kern="1200" dirty="0">
                <a:solidFill>
                  <a:srgbClr val="FFFFFF"/>
                </a:solidFill>
                <a:latin typeface="+mn-lt"/>
                <a:ea typeface="+mj-ea"/>
                <a:cs typeface="+mj-cs"/>
              </a:rPr>
              <a:t> </a:t>
            </a:r>
            <a:r>
              <a:rPr lang="en-US" sz="4000" b="1" kern="1200" dirty="0" err="1">
                <a:solidFill>
                  <a:srgbClr val="FFFFFF"/>
                </a:solidFill>
                <a:latin typeface="+mn-lt"/>
                <a:ea typeface="+mj-ea"/>
                <a:cs typeface="+mj-cs"/>
              </a:rPr>
              <a:t>Karakterizasyonu</a:t>
            </a:r>
            <a:endParaRPr lang="en-US" sz="4000" kern="1200" dirty="0">
              <a:solidFill>
                <a:srgbClr val="FFFFFF"/>
              </a:solidFill>
              <a:latin typeface="+mn-lt"/>
              <a:ea typeface="+mj-ea"/>
              <a:cs typeface="+mj-cs"/>
            </a:endParaRPr>
          </a:p>
        </p:txBody>
      </p:sp>
      <p:sp>
        <p:nvSpPr>
          <p:cNvPr id="1048782" name="Google Shape;327;p27"/>
          <p:cNvSpPr txBox="1"/>
          <p:nvPr/>
        </p:nvSpPr>
        <p:spPr>
          <a:xfrm>
            <a:off x="644056" y="2965441"/>
            <a:ext cx="3435987" cy="2990420"/>
          </a:xfrm>
          <a:prstGeom prst="rect">
            <a:avLst/>
          </a:prstGeom>
          <a:solidFill>
            <a:srgbClr val="8DA9DB"/>
          </a:solidFill>
          <a:ln w="9525" cap="flat" cmpd="sng">
            <a:solidFill>
              <a:srgbClr val="741B47"/>
            </a:solidFill>
            <a:prstDash val="solid"/>
            <a:round/>
            <a:headEnd type="none" w="sm" len="sm"/>
            <a:tailEnd type="none" w="sm" len="sm"/>
          </a:ln>
        </p:spPr>
        <p:txBody>
          <a:bodyPr spcFirstLastPara="1" wrap="square" lIns="110475" tIns="110475" rIns="110475" bIns="110475" anchor="ctr" anchorCtr="0">
            <a:noAutofit/>
          </a:bodyPr>
          <a:lstStyle/>
          <a:p>
            <a:pPr algn="ctr" defTabSz="877824">
              <a:lnSpc>
                <a:spcPct val="90000"/>
              </a:lnSpc>
              <a:spcAft>
                <a:spcPts val="600"/>
              </a:spcAft>
              <a:buClr>
                <a:schemeClr val="lt1"/>
              </a:buClr>
              <a:buSzPts val="2900"/>
            </a:pPr>
            <a:r>
              <a:rPr lang="tr-TR" sz="2784" kern="1200">
                <a:solidFill>
                  <a:srgbClr val="555555"/>
                </a:solidFill>
                <a:ea typeface="+mn-ea"/>
                <a:cs typeface="Calibri"/>
                <a:sym typeface="Calibri"/>
              </a:rPr>
              <a:t>SDS PAGE and Western Blot</a:t>
            </a:r>
            <a:endParaRPr lang="tr-TR" sz="2900">
              <a:solidFill>
                <a:schemeClr val="lt1"/>
              </a:solidFill>
              <a:ea typeface="Calibri"/>
              <a:cs typeface="Calibri"/>
              <a:sym typeface="Calibri"/>
            </a:endParaRPr>
          </a:p>
        </p:txBody>
      </p:sp>
      <p:sp>
        <p:nvSpPr>
          <p:cNvPr id="1048783" name="Google Shape;328;p27"/>
          <p:cNvSpPr txBox="1"/>
          <p:nvPr/>
        </p:nvSpPr>
        <p:spPr>
          <a:xfrm>
            <a:off x="4356477" y="2965502"/>
            <a:ext cx="3435987" cy="2990420"/>
          </a:xfrm>
          <a:prstGeom prst="rect">
            <a:avLst/>
          </a:prstGeom>
          <a:solidFill>
            <a:srgbClr val="8DA9DB"/>
          </a:solidFill>
          <a:ln w="9525" cap="flat" cmpd="sng">
            <a:solidFill>
              <a:srgbClr val="741B47"/>
            </a:solidFill>
            <a:prstDash val="solid"/>
            <a:round/>
            <a:headEnd type="none" w="sm" len="sm"/>
            <a:tailEnd type="none" w="sm" len="sm"/>
          </a:ln>
        </p:spPr>
        <p:txBody>
          <a:bodyPr spcFirstLastPara="1" wrap="square" lIns="110475" tIns="110475" rIns="110475" bIns="110475" anchor="ctr" anchorCtr="0">
            <a:noAutofit/>
          </a:bodyPr>
          <a:lstStyle/>
          <a:p>
            <a:pPr algn="ctr" defTabSz="877824">
              <a:lnSpc>
                <a:spcPct val="90000"/>
              </a:lnSpc>
              <a:spcAft>
                <a:spcPts val="600"/>
              </a:spcAft>
              <a:buClr>
                <a:schemeClr val="lt1"/>
              </a:buClr>
              <a:buSzPts val="2900"/>
            </a:pPr>
            <a:r>
              <a:rPr lang="tr-TR" sz="2784" kern="1200" dirty="0" err="1">
                <a:solidFill>
                  <a:srgbClr val="555555"/>
                </a:solidFill>
                <a:ea typeface="+mn-ea"/>
                <a:cs typeface="Calibri"/>
                <a:sym typeface="Calibri"/>
              </a:rPr>
              <a:t>Spektrofotometrik</a:t>
            </a:r>
            <a:r>
              <a:rPr lang="tr-TR" sz="2784" kern="1200" dirty="0">
                <a:solidFill>
                  <a:srgbClr val="555555"/>
                </a:solidFill>
                <a:ea typeface="+mn-ea"/>
                <a:cs typeface="Calibri"/>
                <a:sym typeface="Calibri"/>
              </a:rPr>
              <a:t> Analiz</a:t>
            </a:r>
            <a:endParaRPr lang="tr-TR" sz="2900" dirty="0">
              <a:solidFill>
                <a:schemeClr val="lt1"/>
              </a:solidFill>
              <a:ea typeface="Calibri"/>
              <a:cs typeface="Calibri"/>
              <a:sym typeface="Calibri"/>
            </a:endParaRPr>
          </a:p>
        </p:txBody>
      </p:sp>
      <p:sp>
        <p:nvSpPr>
          <p:cNvPr id="1048784" name="Google Shape;329;p27"/>
          <p:cNvSpPr txBox="1"/>
          <p:nvPr/>
        </p:nvSpPr>
        <p:spPr>
          <a:xfrm>
            <a:off x="8135898" y="2965502"/>
            <a:ext cx="3435987" cy="2990420"/>
          </a:xfrm>
          <a:prstGeom prst="rect">
            <a:avLst/>
          </a:prstGeom>
          <a:solidFill>
            <a:srgbClr val="8DA9DB"/>
          </a:solidFill>
          <a:ln w="9525" cap="flat" cmpd="sng">
            <a:solidFill>
              <a:srgbClr val="741B47"/>
            </a:solidFill>
            <a:prstDash val="solid"/>
            <a:round/>
            <a:headEnd type="none" w="sm" len="sm"/>
            <a:tailEnd type="none" w="sm" len="sm"/>
          </a:ln>
        </p:spPr>
        <p:txBody>
          <a:bodyPr spcFirstLastPara="1" wrap="square" lIns="110475" tIns="110475" rIns="110475" bIns="110475" anchor="ctr" anchorCtr="0">
            <a:noAutofit/>
          </a:bodyPr>
          <a:lstStyle/>
          <a:p>
            <a:pPr algn="ctr" defTabSz="877824">
              <a:lnSpc>
                <a:spcPct val="90000"/>
              </a:lnSpc>
              <a:spcAft>
                <a:spcPts val="600"/>
              </a:spcAft>
              <a:buClr>
                <a:schemeClr val="lt1"/>
              </a:buClr>
              <a:buSzPts val="2900"/>
            </a:pPr>
            <a:r>
              <a:rPr lang="tr-TR" sz="2784" kern="1200" dirty="0" err="1">
                <a:solidFill>
                  <a:srgbClr val="555555"/>
                </a:solidFill>
                <a:ea typeface="+mn-ea"/>
                <a:cs typeface="Calibri"/>
                <a:sym typeface="Calibri"/>
              </a:rPr>
              <a:t>Chromatographic</a:t>
            </a:r>
            <a:r>
              <a:rPr lang="tr-TR" sz="2784" kern="1200" dirty="0">
                <a:solidFill>
                  <a:srgbClr val="555555"/>
                </a:solidFill>
                <a:ea typeface="+mn-ea"/>
                <a:cs typeface="Calibri"/>
                <a:sym typeface="Calibri"/>
              </a:rPr>
              <a:t> Analysis (</a:t>
            </a:r>
            <a:r>
              <a:rPr lang="tr-TR" sz="2784" kern="1200" dirty="0" err="1">
                <a:solidFill>
                  <a:srgbClr val="555555"/>
                </a:solidFill>
                <a:ea typeface="+mn-ea"/>
                <a:cs typeface="Calibri"/>
                <a:sym typeface="Calibri"/>
              </a:rPr>
              <a:t>Intac</a:t>
            </a:r>
            <a:r>
              <a:rPr lang="tr-TR" sz="2784" kern="1200" dirty="0">
                <a:solidFill>
                  <a:srgbClr val="555555"/>
                </a:solidFill>
                <a:ea typeface="+mn-ea"/>
                <a:cs typeface="Calibri"/>
                <a:sym typeface="Calibri"/>
              </a:rPr>
              <a:t> </a:t>
            </a:r>
            <a:r>
              <a:rPr lang="tr-TR" sz="2784" kern="1200" dirty="0" err="1">
                <a:solidFill>
                  <a:srgbClr val="555555"/>
                </a:solidFill>
                <a:ea typeface="+mn-ea"/>
                <a:cs typeface="Calibri"/>
                <a:sym typeface="Calibri"/>
              </a:rPr>
              <a:t>mass</a:t>
            </a:r>
            <a:r>
              <a:rPr lang="tr-TR" sz="2784" kern="1200" dirty="0">
                <a:solidFill>
                  <a:srgbClr val="555555"/>
                </a:solidFill>
                <a:ea typeface="+mn-ea"/>
                <a:cs typeface="Calibri"/>
                <a:sym typeface="Calibri"/>
              </a:rPr>
              <a:t>/</a:t>
            </a:r>
            <a:r>
              <a:rPr lang="tr-TR" sz="2784" kern="1200" dirty="0" err="1">
                <a:solidFill>
                  <a:srgbClr val="555555"/>
                </a:solidFill>
                <a:ea typeface="+mn-ea"/>
                <a:cs typeface="Calibri"/>
                <a:sym typeface="Calibri"/>
              </a:rPr>
              <a:t>Peptide</a:t>
            </a:r>
            <a:r>
              <a:rPr lang="tr-TR" sz="2784" kern="1200" dirty="0">
                <a:solidFill>
                  <a:srgbClr val="555555"/>
                </a:solidFill>
                <a:ea typeface="+mn-ea"/>
                <a:cs typeface="Calibri"/>
                <a:sym typeface="Calibri"/>
              </a:rPr>
              <a:t> </a:t>
            </a:r>
            <a:r>
              <a:rPr lang="tr-TR" sz="2784" kern="1200" dirty="0" err="1">
                <a:solidFill>
                  <a:srgbClr val="555555"/>
                </a:solidFill>
                <a:ea typeface="+mn-ea"/>
                <a:cs typeface="Calibri"/>
                <a:sym typeface="Calibri"/>
              </a:rPr>
              <a:t>mapping</a:t>
            </a:r>
            <a:r>
              <a:rPr lang="tr-TR" sz="2784" kern="1200" dirty="0">
                <a:solidFill>
                  <a:srgbClr val="555555"/>
                </a:solidFill>
                <a:ea typeface="+mn-ea"/>
                <a:cs typeface="Calibri"/>
                <a:sym typeface="Calibri"/>
              </a:rPr>
              <a:t>) </a:t>
            </a:r>
            <a:r>
              <a:rPr lang="tr-TR" sz="2784" kern="1200" dirty="0" err="1">
                <a:solidFill>
                  <a:srgbClr val="555555"/>
                </a:solidFill>
                <a:ea typeface="+mn-ea"/>
                <a:cs typeface="Calibri"/>
                <a:sym typeface="Calibri"/>
              </a:rPr>
              <a:t>pumla</a:t>
            </a:r>
            <a:endParaRPr lang="tr-TR" sz="2900" dirty="0">
              <a:solidFill>
                <a:schemeClr val="lt1"/>
              </a:solidFill>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useBgFill="1">
        <p:nvSpPr>
          <p:cNvPr id="1048790" name="Rectangle 339"/>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1" name="Rectangle 341"/>
          <p:cNvSpPr>
            <a:spLocks noGrp="1" noRot="1" noChangeAspect="1" noMove="1" noResize="1" noEditPoints="1" noAdjustHandles="1" noChangeArrowheads="1" noChangeShapeType="1" noTextEdit="1"/>
          </p:cNvSpPr>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2" name="Rectangle 343"/>
          <p:cNvSpPr>
            <a:spLocks noGrp="1" noRot="1" noChangeAspect="1" noMove="1" noResize="1" noEditPoints="1" noAdjustHandles="1" noChangeArrowheads="1" noChangeShapeType="1" noTextEdit="1"/>
          </p:cNvSpPr>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3" name="Rectangle 345"/>
          <p:cNvSpPr>
            <a:spLocks noGrp="1" noRot="1" noChangeAspect="1" noMove="1" noResize="1" noEditPoints="1" noAdjustHandles="1" noChangeArrowheads="1" noChangeShapeType="1" noTextEdit="1"/>
          </p:cNvSpPr>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4" name="Google Shape;334;p28"/>
          <p:cNvSpPr txBox="1">
            <a:spLocks noGrp="1"/>
          </p:cNvSpPr>
          <p:nvPr>
            <p:ph type="title"/>
          </p:nvPr>
        </p:nvSpPr>
        <p:spPr>
          <a:xfrm>
            <a:off x="699713" y="248038"/>
            <a:ext cx="10922444" cy="1159200"/>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111"/>
            </a:pPr>
            <a:br>
              <a:rPr lang="tr-TR" sz="4000" b="1" kern="1200" dirty="0">
                <a:solidFill>
                  <a:srgbClr val="FFFFFF"/>
                </a:solidFill>
                <a:latin typeface="+mn-lt"/>
                <a:ea typeface="+mj-ea"/>
                <a:cs typeface="+mj-cs"/>
                <a:sym typeface="Arial"/>
              </a:rPr>
            </a:br>
            <a:r>
              <a:rPr lang="en-US" sz="4000" b="1" kern="1200" dirty="0" err="1">
                <a:solidFill>
                  <a:srgbClr val="FFFFFF"/>
                </a:solidFill>
                <a:latin typeface="+mn-lt"/>
                <a:ea typeface="+mj-ea"/>
                <a:cs typeface="+mj-cs"/>
              </a:rPr>
              <a:t>Üretilen</a:t>
            </a:r>
            <a:r>
              <a:rPr lang="en-US" sz="4000" b="1" kern="1200" dirty="0">
                <a:solidFill>
                  <a:srgbClr val="FFFFFF"/>
                </a:solidFill>
                <a:latin typeface="+mn-lt"/>
                <a:ea typeface="+mj-ea"/>
                <a:cs typeface="+mj-cs"/>
              </a:rPr>
              <a:t> </a:t>
            </a:r>
            <a:r>
              <a:rPr lang="en-US" sz="4000" b="1" kern="1200" dirty="0" err="1">
                <a:solidFill>
                  <a:srgbClr val="FFFFFF"/>
                </a:solidFill>
                <a:latin typeface="+mn-lt"/>
                <a:ea typeface="+mj-ea"/>
                <a:cs typeface="+mj-cs"/>
              </a:rPr>
              <a:t>Rekombinant</a:t>
            </a:r>
            <a:r>
              <a:rPr lang="en-US" sz="4000" b="1" kern="1200" dirty="0">
                <a:solidFill>
                  <a:srgbClr val="FFFFFF"/>
                </a:solidFill>
                <a:latin typeface="+mn-lt"/>
                <a:ea typeface="+mj-ea"/>
                <a:cs typeface="+mj-cs"/>
              </a:rPr>
              <a:t> </a:t>
            </a:r>
            <a:r>
              <a:rPr lang="en-US" sz="4000" b="1" kern="1200" dirty="0" err="1">
                <a:solidFill>
                  <a:srgbClr val="FFFFFF"/>
                </a:solidFill>
                <a:latin typeface="+mn-lt"/>
                <a:ea typeface="+mj-ea"/>
                <a:cs typeface="+mj-cs"/>
              </a:rPr>
              <a:t>Proteinin</a:t>
            </a:r>
            <a:r>
              <a:rPr lang="en-US" sz="4000" b="1" kern="1200" dirty="0">
                <a:solidFill>
                  <a:srgbClr val="FFFFFF"/>
                </a:solidFill>
                <a:latin typeface="+mn-lt"/>
                <a:ea typeface="+mj-ea"/>
                <a:cs typeface="+mj-cs"/>
              </a:rPr>
              <a:t> </a:t>
            </a:r>
            <a:r>
              <a:rPr lang="en-US" sz="4000" b="1" kern="1200" dirty="0" err="1">
                <a:solidFill>
                  <a:srgbClr val="FFFFFF"/>
                </a:solidFill>
                <a:latin typeface="+mn-lt"/>
                <a:ea typeface="+mj-ea"/>
                <a:cs typeface="+mj-cs"/>
              </a:rPr>
              <a:t>Karakterizasyonu</a:t>
            </a:r>
            <a:r>
              <a:rPr lang="tr-TR" sz="4000" b="1" kern="1200" dirty="0">
                <a:solidFill>
                  <a:srgbClr val="FFFFFF"/>
                </a:solidFill>
                <a:latin typeface="+mn-lt"/>
                <a:ea typeface="+mj-ea"/>
                <a:cs typeface="+mj-cs"/>
              </a:rPr>
              <a:t> - </a:t>
            </a:r>
            <a:r>
              <a:rPr lang="en-US" sz="4000" b="1" kern="1200" dirty="0">
                <a:solidFill>
                  <a:srgbClr val="FFFFFF"/>
                </a:solidFill>
                <a:latin typeface="+mn-lt"/>
                <a:ea typeface="+mj-ea"/>
                <a:cs typeface="+mj-cs"/>
                <a:sym typeface="Arial"/>
              </a:rPr>
              <a:t>SDS Page and Western Blot</a:t>
            </a:r>
            <a:br>
              <a:rPr lang="en-US" sz="4000" b="1" kern="1200" dirty="0">
                <a:solidFill>
                  <a:srgbClr val="FFFFFF"/>
                </a:solidFill>
                <a:latin typeface="+mn-lt"/>
                <a:ea typeface="+mj-ea"/>
                <a:cs typeface="+mj-cs"/>
                <a:sym typeface="Arial"/>
              </a:rPr>
            </a:br>
            <a:endParaRPr lang="en-US" sz="4000" b="1" kern="1200" dirty="0">
              <a:solidFill>
                <a:srgbClr val="FFFFFF"/>
              </a:solidFill>
              <a:latin typeface="+mn-lt"/>
              <a:ea typeface="+mj-ea"/>
              <a:cs typeface="+mj-cs"/>
              <a:sym typeface="Arial"/>
            </a:endParaRPr>
          </a:p>
        </p:txBody>
      </p:sp>
      <p:pic>
        <p:nvPicPr>
          <p:cNvPr id="2097181" name="Google Shape;335;p28"/>
          <p:cNvPicPr preferRelativeResize="0">
            <a:picLocks/>
          </p:cNvPicPr>
          <p:nvPr/>
        </p:nvPicPr>
        <p:blipFill rotWithShape="1">
          <a:blip r:embed="rId3"/>
          <a:srcRect t="21679"/>
          <a:stretch>
            <a:fillRect/>
          </a:stretch>
        </p:blipFill>
        <p:spPr>
          <a:xfrm>
            <a:off x="432225" y="2889514"/>
            <a:ext cx="11327549" cy="260571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605"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54" name="Picture 4"/>
          <p:cNvPicPr>
            <a:picLocks noChangeAspect="1"/>
          </p:cNvPicPr>
          <p:nvPr/>
        </p:nvPicPr>
        <p:blipFill rotWithShape="1">
          <a:blip r:embed="rId3"/>
          <a:srcRect/>
          <a:stretch>
            <a:fillRect/>
          </a:stretch>
        </p:blipFill>
        <p:spPr>
          <a:xfrm>
            <a:off x="1" y="1"/>
            <a:ext cx="12192000" cy="6857999"/>
          </a:xfrm>
          <a:prstGeom prst="rect">
            <a:avLst/>
          </a:prstGeom>
        </p:spPr>
      </p:pic>
      <p:sp useBgFill="1">
        <p:nvSpPr>
          <p:cNvPr id="1048606" name="Freeform: Shape 10"/>
          <p:cNvSpPr>
            <a:spLocks noGrp="1" noRot="1" noChangeAspect="1" noMove="1" noResize="1" noEditPoints="1" noAdjustHandles="1" noChangeArrowheads="1" noChangeShapeType="1" noTextEdit="1"/>
          </p:cNvSpPr>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608" name="Rectangle 6"/>
          <p:cNvSpPr>
            <a:spLocks noGrp="1" noRot="1" noChangeAspect="1" noMove="1" noResize="1" noEditPoints="1" noAdjustHandles="1" noChangeArrowheads="1" noChangeShapeType="1" noTextEdit="1"/>
          </p:cNvSpPr>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09" name="İçerik Yer Tutucusu 2"/>
          <p:cNvSpPr>
            <a:spLocks noGrp="1"/>
          </p:cNvSpPr>
          <p:nvPr>
            <p:ph idx="1"/>
          </p:nvPr>
        </p:nvSpPr>
        <p:spPr>
          <a:xfrm>
            <a:off x="1153461" y="1617323"/>
            <a:ext cx="4718422" cy="3833486"/>
          </a:xfrm>
        </p:spPr>
        <p:txBody>
          <a:bodyPr anchor="ctr">
            <a:normAutofit fontScale="92500"/>
          </a:bodyPr>
          <a:lstStyle/>
          <a:p>
            <a:pPr marL="514350" indent="-514350">
              <a:buFont typeface="+mj-lt"/>
              <a:buAutoNum type="romanUcPeriod"/>
            </a:pPr>
            <a:r>
              <a:rPr lang="tr-TR" sz="2400" dirty="0" err="1">
                <a:cs typeface="Arial" panose="020B0604020202020204" pitchFamily="34" charset="0"/>
              </a:rPr>
              <a:t>Rekombinant</a:t>
            </a:r>
            <a:r>
              <a:rPr lang="tr-TR" sz="2400" dirty="0">
                <a:cs typeface="Arial" panose="020B0604020202020204" pitchFamily="34" charset="0"/>
              </a:rPr>
              <a:t> protein üretimine genel bakış</a:t>
            </a:r>
          </a:p>
          <a:p>
            <a:pPr marL="514350" indent="-514350">
              <a:buFont typeface="+mj-lt"/>
              <a:buAutoNum type="romanUcPeriod"/>
            </a:pPr>
            <a:r>
              <a:rPr lang="tr-TR" sz="2400" dirty="0" err="1">
                <a:cs typeface="Arial" panose="020B0604020202020204" pitchFamily="34" charset="0"/>
              </a:rPr>
              <a:t>Rekombinant</a:t>
            </a:r>
            <a:r>
              <a:rPr lang="tr-TR" sz="2400" dirty="0">
                <a:cs typeface="Arial" panose="020B0604020202020204" pitchFamily="34" charset="0"/>
              </a:rPr>
              <a:t> enzimlerin farklı sektörlerdeki önemi</a:t>
            </a:r>
          </a:p>
          <a:p>
            <a:pPr marL="514350" indent="-514350">
              <a:buFont typeface="+mj-lt"/>
              <a:buAutoNum type="romanUcPeriod"/>
            </a:pPr>
            <a:r>
              <a:rPr lang="tr-TR" sz="2400" dirty="0">
                <a:cs typeface="Arial" panose="020B0604020202020204" pitchFamily="34" charset="0"/>
              </a:rPr>
              <a:t>Moleküler klonlama adımları</a:t>
            </a:r>
          </a:p>
          <a:p>
            <a:pPr marL="514350" indent="-514350">
              <a:buFont typeface="+mj-lt"/>
              <a:buAutoNum type="romanUcPeriod"/>
            </a:pPr>
            <a:r>
              <a:rPr lang="tr-TR" sz="2400" dirty="0">
                <a:cs typeface="Arial" panose="020B0604020202020204" pitchFamily="34" charset="0"/>
              </a:rPr>
              <a:t>Protein üretiminin </a:t>
            </a:r>
            <a:r>
              <a:rPr lang="tr-TR" sz="2400" dirty="0" err="1">
                <a:cs typeface="Arial" panose="020B0604020202020204" pitchFamily="34" charset="0"/>
              </a:rPr>
              <a:t>upstream</a:t>
            </a:r>
            <a:r>
              <a:rPr lang="tr-TR" sz="2400" dirty="0">
                <a:cs typeface="Arial" panose="020B0604020202020204" pitchFamily="34" charset="0"/>
              </a:rPr>
              <a:t> süreci</a:t>
            </a:r>
          </a:p>
          <a:p>
            <a:pPr marL="514350" indent="-514350">
              <a:buFont typeface="+mj-lt"/>
              <a:buAutoNum type="romanUcPeriod"/>
            </a:pPr>
            <a:r>
              <a:rPr lang="tr-TR" sz="2400" dirty="0" err="1">
                <a:cs typeface="Arial" panose="020B0604020202020204" pitchFamily="34" charset="0"/>
              </a:rPr>
              <a:t>Rekombinant</a:t>
            </a:r>
            <a:r>
              <a:rPr lang="tr-TR" sz="2400" dirty="0">
                <a:cs typeface="Arial" panose="020B0604020202020204" pitchFamily="34" charset="0"/>
              </a:rPr>
              <a:t> protein üretiminin </a:t>
            </a:r>
            <a:r>
              <a:rPr lang="tr-TR" sz="2400" dirty="0" err="1">
                <a:cs typeface="Arial" panose="020B0604020202020204" pitchFamily="34" charset="0"/>
              </a:rPr>
              <a:t>downstream</a:t>
            </a:r>
            <a:r>
              <a:rPr lang="tr-TR" sz="2400" dirty="0">
                <a:cs typeface="Arial" panose="020B0604020202020204" pitchFamily="34" charset="0"/>
              </a:rPr>
              <a:t> süreci</a:t>
            </a:r>
          </a:p>
          <a:p>
            <a:pPr marL="514350" indent="-514350">
              <a:buFont typeface="+mj-lt"/>
              <a:buAutoNum type="romanUcPeriod"/>
            </a:pPr>
            <a:r>
              <a:rPr lang="tr-TR" sz="2400" dirty="0">
                <a:cs typeface="Arial" panose="020B0604020202020204" pitchFamily="34" charset="0"/>
              </a:rPr>
              <a:t>Üretilen proteinin </a:t>
            </a:r>
            <a:r>
              <a:rPr lang="tr-TR" sz="2400" dirty="0" err="1">
                <a:cs typeface="Arial" panose="020B0604020202020204" pitchFamily="34" charset="0"/>
              </a:rPr>
              <a:t>karakterizasyonu</a:t>
            </a:r>
            <a:endParaRPr lang="tr-TR" sz="2000" dirty="0"/>
          </a:p>
        </p:txBody>
      </p:sp>
      <p:sp>
        <p:nvSpPr>
          <p:cNvPr id="3" name="Unvan 2">
            <a:extLst>
              <a:ext uri="{FF2B5EF4-FFF2-40B4-BE49-F238E27FC236}">
                <a16:creationId xmlns:a16="http://schemas.microsoft.com/office/drawing/2014/main" id="{AB3AB607-CD2D-ED48-972E-910163646696}"/>
              </a:ext>
            </a:extLst>
          </p:cNvPr>
          <p:cNvSpPr>
            <a:spLocks noGrp="1"/>
          </p:cNvSpPr>
          <p:nvPr>
            <p:ph type="title"/>
          </p:nvPr>
        </p:nvSpPr>
        <p:spPr>
          <a:xfrm>
            <a:off x="838200" y="828515"/>
            <a:ext cx="4809565" cy="862173"/>
          </a:xfrm>
        </p:spPr>
        <p:txBody>
          <a:bodyPr/>
          <a:lstStyle/>
          <a:p>
            <a:pPr algn="ctr"/>
            <a:r>
              <a:rPr lang="tr-TR" b="1">
                <a:latin typeface="+mn-lt"/>
              </a:rPr>
              <a:t>Sunum İçeriği</a:t>
            </a:r>
            <a:endParaRPr lang="tr-TR" b="1" dirty="0">
              <a:latin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useBgFill="1">
        <p:nvSpPr>
          <p:cNvPr id="1048797" name="Rectangle 345"/>
          <p:cNvSpPr>
            <a:spLocks noGrp="1" noRot="1" noChangeAspect="1" noMove="1" noResize="1" noEditPoints="1" noAdjustHandles="1" noChangeArrowheads="1" noChangeShapeType="1" noTextEdit="1"/>
          </p:cNvSpPr>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8" name="Rectangle 347"/>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9" name="Rectangle 349"/>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00" name="Rectangle 351"/>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801" name="Freeform: Shape 353"/>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802" name="Rectangle 355"/>
          <p:cNvSpPr>
            <a:spLocks noGrp="1" noRot="1" noChangeAspect="1" noMove="1" noResize="1" noEditPoints="1" noAdjustHandles="1" noChangeArrowheads="1" noChangeShapeType="1" noTextEdit="1"/>
          </p:cNvSpPr>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03" name="Google Shape;341;g2a15c6920ba_0_4"/>
          <p:cNvSpPr txBox="1">
            <a:spLocks noGrp="1"/>
          </p:cNvSpPr>
          <p:nvPr>
            <p:ph type="title"/>
          </p:nvPr>
        </p:nvSpPr>
        <p:spPr>
          <a:xfrm>
            <a:off x="119270" y="586855"/>
            <a:ext cx="3918554" cy="5020151"/>
          </a:xfrm>
          <a:prstGeom prst="rect">
            <a:avLst/>
          </a:prstGeom>
        </p:spPr>
        <p:txBody>
          <a:bodyPr spcFirstLastPara="1" lIns="91425" tIns="91425" rIns="91425" bIns="91425" anchor="b" anchorCtr="0">
            <a:noAutofit/>
          </a:bodyPr>
          <a:lstStyle/>
          <a:p>
            <a:pPr marL="0" lvl="0" indent="0" algn="r" rtl="0">
              <a:spcBef>
                <a:spcPts val="0"/>
              </a:spcBef>
              <a:spcAft>
                <a:spcPts val="0"/>
              </a:spcAft>
              <a:buClr>
                <a:schemeClr val="dk1"/>
              </a:buClr>
              <a:buSzPts val="1100"/>
              <a:buFont typeface="Arial"/>
              <a:buNone/>
            </a:pPr>
            <a:r>
              <a:rPr lang="en-US" sz="3800" b="1" kern="1200" dirty="0" err="1">
                <a:solidFill>
                  <a:srgbClr val="FFFFFF"/>
                </a:solidFill>
                <a:latin typeface="+mn-lt"/>
                <a:ea typeface="+mj-ea"/>
                <a:cs typeface="+mj-cs"/>
              </a:rPr>
              <a:t>Üretilen</a:t>
            </a:r>
            <a:r>
              <a:rPr lang="en-US" sz="3800" b="1" kern="1200" dirty="0">
                <a:solidFill>
                  <a:srgbClr val="FFFFFF"/>
                </a:solidFill>
                <a:latin typeface="+mn-lt"/>
                <a:ea typeface="+mj-ea"/>
                <a:cs typeface="+mj-cs"/>
              </a:rPr>
              <a:t> </a:t>
            </a:r>
            <a:r>
              <a:rPr lang="en-US" sz="3800" b="1" kern="1200" dirty="0" err="1">
                <a:solidFill>
                  <a:srgbClr val="FFFFFF"/>
                </a:solidFill>
                <a:latin typeface="+mn-lt"/>
                <a:ea typeface="+mj-ea"/>
                <a:cs typeface="+mj-cs"/>
              </a:rPr>
              <a:t>Rekombinant</a:t>
            </a:r>
            <a:r>
              <a:rPr lang="en-US" sz="3800" b="1" kern="1200" dirty="0">
                <a:solidFill>
                  <a:srgbClr val="FFFFFF"/>
                </a:solidFill>
                <a:latin typeface="+mn-lt"/>
                <a:ea typeface="+mj-ea"/>
                <a:cs typeface="+mj-cs"/>
              </a:rPr>
              <a:t> </a:t>
            </a:r>
            <a:r>
              <a:rPr lang="en-US" sz="3800" b="1" kern="1200" dirty="0" err="1">
                <a:solidFill>
                  <a:srgbClr val="FFFFFF"/>
                </a:solidFill>
                <a:latin typeface="+mn-lt"/>
                <a:ea typeface="+mj-ea"/>
                <a:cs typeface="+mj-cs"/>
              </a:rPr>
              <a:t>Proteinin</a:t>
            </a:r>
            <a:r>
              <a:rPr lang="en-US" sz="3800" b="1" kern="1200" dirty="0">
                <a:solidFill>
                  <a:srgbClr val="FFFFFF"/>
                </a:solidFill>
                <a:latin typeface="+mn-lt"/>
                <a:ea typeface="+mj-ea"/>
                <a:cs typeface="+mj-cs"/>
              </a:rPr>
              <a:t> </a:t>
            </a:r>
            <a:r>
              <a:rPr lang="en-US" sz="3800" b="1" kern="1200" dirty="0" err="1">
                <a:solidFill>
                  <a:srgbClr val="FFFFFF"/>
                </a:solidFill>
                <a:latin typeface="+mn-lt"/>
                <a:ea typeface="+mj-ea"/>
                <a:cs typeface="+mj-cs"/>
              </a:rPr>
              <a:t>Karakterizasyonu</a:t>
            </a:r>
            <a:r>
              <a:rPr lang="tr-TR" sz="3800" b="1" kern="1200" dirty="0">
                <a:solidFill>
                  <a:srgbClr val="FFFFFF"/>
                </a:solidFill>
                <a:latin typeface="+mn-lt"/>
                <a:ea typeface="+mj-ea"/>
                <a:cs typeface="+mj-cs"/>
              </a:rPr>
              <a:t> </a:t>
            </a:r>
            <a:br>
              <a:rPr lang="tr-TR" sz="3800" b="1" kern="1200" dirty="0">
                <a:solidFill>
                  <a:srgbClr val="FFFFFF"/>
                </a:solidFill>
                <a:latin typeface="+mn-lt"/>
                <a:ea typeface="+mj-ea"/>
                <a:cs typeface="+mj-cs"/>
              </a:rPr>
            </a:br>
            <a:r>
              <a:rPr lang="tr-TR" sz="3800" b="1" kern="1200" dirty="0">
                <a:solidFill>
                  <a:srgbClr val="FFFFFF"/>
                </a:solidFill>
                <a:latin typeface="+mn-lt"/>
                <a:ea typeface="+mj-ea"/>
                <a:cs typeface="+mj-cs"/>
              </a:rPr>
              <a:t>- </a:t>
            </a:r>
            <a:r>
              <a:rPr lang="tr-TR" sz="3800" b="1" dirty="0">
                <a:solidFill>
                  <a:srgbClr val="FFFFFF"/>
                </a:solidFill>
                <a:latin typeface="+mn-lt"/>
                <a:ea typeface="Arial"/>
                <a:cs typeface="Arial"/>
                <a:sym typeface="Arial"/>
              </a:rPr>
              <a:t>Spektrofotometrik Analiz</a:t>
            </a:r>
          </a:p>
        </p:txBody>
      </p:sp>
      <p:graphicFrame>
        <p:nvGraphicFramePr>
          <p:cNvPr id="4194308" name="Content Placeholder 2"/>
          <p:cNvGraphicFramePr>
            <a:graphicFrameLocks noGrp="1"/>
          </p:cNvGraphicFramePr>
          <p:nvPr>
            <p:ph idx="1"/>
            <p:extLst>
              <p:ext uri="{D42A27DB-BD31-4B8C-83A1-F6EECF244321}">
                <p14:modId xmlns:p14="http://schemas.microsoft.com/office/powerpoint/2010/main" val="2280892014"/>
              </p:ext>
            </p:extLst>
          </p:nvPr>
        </p:nvGraphicFramePr>
        <p:xfrm>
          <a:off x="4681183" y="300252"/>
          <a:ext cx="7165074" cy="6332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useBgFill="1">
        <p:nvSpPr>
          <p:cNvPr id="1048807" name="Rectangle 382"/>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08" name="Rectangle 384"/>
          <p:cNvSpPr>
            <a:spLocks noGrp="1" noRot="1" noChangeAspect="1" noMove="1" noResize="1" noEditPoints="1" noAdjustHandles="1" noChangeArrowheads="1" noChangeShapeType="1" noTextEdit="1"/>
          </p:cNvSpPr>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09" name="Rectangle 386"/>
          <p:cNvSpPr>
            <a:spLocks noGrp="1" noRot="1" noChangeAspect="1" noMove="1" noResize="1" noEditPoints="1" noAdjustHandles="1" noChangeArrowheads="1" noChangeShapeType="1" noTextEdit="1"/>
          </p:cNvSpPr>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10" name="Rectangle 388"/>
          <p:cNvSpPr>
            <a:spLocks noGrp="1" noRot="1" noChangeAspect="1" noMove="1" noResize="1" noEditPoints="1" noAdjustHandles="1" noChangeArrowheads="1" noChangeShapeType="1" noTextEdit="1"/>
          </p:cNvSpPr>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11" name="Google Shape;368;p29"/>
          <p:cNvSpPr txBox="1"/>
          <p:nvPr/>
        </p:nvSpPr>
        <p:spPr>
          <a:xfrm>
            <a:off x="699713" y="248038"/>
            <a:ext cx="11121226" cy="1159200"/>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600"/>
              </a:spcAft>
            </a:pPr>
            <a:r>
              <a:rPr lang="en-US" sz="4000" b="1" kern="1200" dirty="0" err="1">
                <a:solidFill>
                  <a:srgbClr val="FFFFFF"/>
                </a:solidFill>
                <a:ea typeface="+mj-ea"/>
                <a:cs typeface="+mj-cs"/>
              </a:rPr>
              <a:t>Üretilen</a:t>
            </a:r>
            <a:r>
              <a:rPr lang="en-US" sz="4000" b="1" kern="1200" dirty="0">
                <a:solidFill>
                  <a:srgbClr val="FFFFFF"/>
                </a:solidFill>
                <a:ea typeface="+mj-ea"/>
                <a:cs typeface="+mj-cs"/>
              </a:rPr>
              <a:t> </a:t>
            </a:r>
            <a:r>
              <a:rPr lang="en-US" sz="4000" b="1" kern="1200" dirty="0" err="1">
                <a:solidFill>
                  <a:srgbClr val="FFFFFF"/>
                </a:solidFill>
                <a:ea typeface="+mj-ea"/>
                <a:cs typeface="+mj-cs"/>
              </a:rPr>
              <a:t>Rekombinant</a:t>
            </a:r>
            <a:r>
              <a:rPr lang="en-US" sz="4000" b="1" kern="1200" dirty="0">
                <a:solidFill>
                  <a:srgbClr val="FFFFFF"/>
                </a:solidFill>
                <a:ea typeface="+mj-ea"/>
                <a:cs typeface="+mj-cs"/>
              </a:rPr>
              <a:t> </a:t>
            </a:r>
            <a:r>
              <a:rPr lang="en-US" sz="4000" b="1" kern="1200" dirty="0" err="1">
                <a:solidFill>
                  <a:srgbClr val="FFFFFF"/>
                </a:solidFill>
                <a:ea typeface="+mj-ea"/>
                <a:cs typeface="+mj-cs"/>
              </a:rPr>
              <a:t>Proteinin</a:t>
            </a:r>
            <a:r>
              <a:rPr lang="tr-TR" sz="4000" b="1" kern="1200" dirty="0">
                <a:solidFill>
                  <a:srgbClr val="FFFFFF"/>
                </a:solidFill>
                <a:ea typeface="+mj-ea"/>
                <a:cs typeface="+mj-cs"/>
              </a:rPr>
              <a:t> K</a:t>
            </a:r>
            <a:r>
              <a:rPr lang="en-US" sz="4000" b="1" kern="1200" dirty="0" err="1">
                <a:solidFill>
                  <a:srgbClr val="FFFFFF"/>
                </a:solidFill>
                <a:ea typeface="+mj-ea"/>
                <a:cs typeface="+mj-cs"/>
              </a:rPr>
              <a:t>arakterizasyonu</a:t>
            </a:r>
            <a:r>
              <a:rPr lang="tr-TR" sz="4000" b="1" kern="1200" dirty="0">
                <a:solidFill>
                  <a:srgbClr val="FFFFFF"/>
                </a:solidFill>
                <a:ea typeface="+mj-ea"/>
                <a:cs typeface="+mj-cs"/>
              </a:rPr>
              <a:t> </a:t>
            </a:r>
            <a:br>
              <a:rPr lang="tr-TR" sz="4000" b="1" kern="1200" dirty="0">
                <a:solidFill>
                  <a:srgbClr val="FFFFFF"/>
                </a:solidFill>
                <a:ea typeface="+mj-ea"/>
                <a:cs typeface="+mj-cs"/>
              </a:rPr>
            </a:br>
            <a:r>
              <a:rPr lang="tr-TR" sz="4000" b="1" kern="1200" dirty="0">
                <a:solidFill>
                  <a:srgbClr val="FFFFFF"/>
                </a:solidFill>
                <a:ea typeface="+mj-ea"/>
                <a:cs typeface="+mj-cs"/>
              </a:rPr>
              <a:t>- </a:t>
            </a:r>
            <a:r>
              <a:rPr lang="en-US" sz="4000" b="1" kern="1200" dirty="0" err="1">
                <a:solidFill>
                  <a:srgbClr val="FFFFFF"/>
                </a:solidFill>
                <a:ea typeface="+mj-ea"/>
                <a:cs typeface="+mj-cs"/>
              </a:rPr>
              <a:t>Kromatografik</a:t>
            </a:r>
            <a:r>
              <a:rPr lang="en-US" sz="4000" b="1" kern="1200" dirty="0">
                <a:solidFill>
                  <a:srgbClr val="FFFFFF"/>
                </a:solidFill>
                <a:ea typeface="+mj-ea"/>
                <a:cs typeface="+mj-cs"/>
              </a:rPr>
              <a:t> Analiz</a:t>
            </a:r>
          </a:p>
        </p:txBody>
      </p:sp>
      <p:pic>
        <p:nvPicPr>
          <p:cNvPr id="2097182" name="Google Shape;369;p29" descr="A diagram of different types of graphs  Description automatically generated with medium confidence"/>
          <p:cNvPicPr preferRelativeResize="0">
            <a:picLocks/>
          </p:cNvPicPr>
          <p:nvPr/>
        </p:nvPicPr>
        <p:blipFill>
          <a:blip r:embed="rId3"/>
          <a:stretch>
            <a:fillRect/>
          </a:stretch>
        </p:blipFill>
        <p:spPr>
          <a:xfrm>
            <a:off x="2244650" y="1966293"/>
            <a:ext cx="7702698" cy="4452160"/>
          </a:xfrm>
          <a:prstGeom prst="rect">
            <a:avLst/>
          </a:prstGeom>
          <a:noFill/>
        </p:spPr>
      </p:pic>
      <p:sp>
        <p:nvSpPr>
          <p:cNvPr id="1048812" name="Google Shape;367;p29"/>
          <p:cNvSpPr txBox="1"/>
          <p:nvPr/>
        </p:nvSpPr>
        <p:spPr>
          <a:xfrm>
            <a:off x="498362" y="1684337"/>
            <a:ext cx="10488600" cy="35809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2152650" y="1131094"/>
            <a:ext cx="7886700" cy="994172"/>
          </a:xfrm>
          <a:prstGeom prst="rect">
            <a:avLst/>
          </a:prstGeom>
        </p:spPr>
        <p:txBody>
          <a:bodyPr spcFirstLastPara="1" vert="horz" lIns="68569" tIns="34275" rIns="68569" bIns="34275" rtlCol="0" anchor="ctr" anchorCtr="0">
            <a:normAutofit/>
          </a:bodyPr>
          <a:lstStyle/>
          <a:p>
            <a:pPr>
              <a:spcBef>
                <a:spcPts val="0"/>
              </a:spcBef>
              <a:buClr>
                <a:schemeClr val="dk1"/>
              </a:buClr>
              <a:buSzPts val="3600"/>
            </a:pPr>
            <a:r>
              <a:rPr lang="tr-TR" b="1" dirty="0">
                <a:latin typeface="+mn-lt"/>
                <a:ea typeface="Calibri"/>
                <a:cs typeface="Calibri"/>
                <a:sym typeface="Calibri"/>
              </a:rPr>
              <a:t>Sorular ve Tartışma</a:t>
            </a:r>
            <a:endParaRPr lang="tr-TR" dirty="0">
              <a:latin typeface="+mn-lt"/>
              <a:ea typeface="Calibri"/>
              <a:cs typeface="Calibri"/>
              <a:sym typeface="Calibri"/>
            </a:endParaRPr>
          </a:p>
        </p:txBody>
      </p:sp>
      <p:graphicFrame>
        <p:nvGraphicFramePr>
          <p:cNvPr id="300" name="Google Shape;298;p29">
            <a:extLst>
              <a:ext uri="{FF2B5EF4-FFF2-40B4-BE49-F238E27FC236}">
                <a16:creationId xmlns:a16="http://schemas.microsoft.com/office/drawing/2014/main" id="{9CDBA956-9CA8-264F-0231-AF3639F9F6CB}"/>
              </a:ext>
            </a:extLst>
          </p:cNvPr>
          <p:cNvGraphicFramePr>
            <a:graphicFrameLocks noGrp="1"/>
          </p:cNvGraphicFramePr>
          <p:nvPr>
            <p:ph idx="1"/>
          </p:nvPr>
        </p:nvGraphicFramePr>
        <p:xfrm>
          <a:off x="2152650" y="2528316"/>
          <a:ext cx="7886700" cy="2961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612"/>
    </mc:Choice>
    <mc:Fallback xmlns="">
      <p:transition spd="slow" advTm="661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useBgFill="1">
        <p:nvSpPr>
          <p:cNvPr id="1048840" name="Rectangle 384"/>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41" name="Rectangle 386"/>
          <p:cNvSpPr>
            <a:spLocks noGrp="1" noRot="1" noChangeAspect="1" noMove="1" noResize="1" noEditPoints="1" noAdjustHandles="1" noChangeArrowheads="1" noChangeShapeType="1" noTextEdit="1"/>
          </p:cNvSpPr>
          <p:nvPr/>
        </p:nvSpPr>
        <p:spPr>
          <a:xfrm>
            <a:off x="0" y="0"/>
            <a:ext cx="12188952"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2" name="Rectangle 388"/>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3" name="Rectangle 390"/>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4" name="Rectangle 392"/>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845" name="Freeform: Shape 394"/>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846" name="Rectangle 396"/>
          <p:cNvSpPr>
            <a:spLocks noGrp="1" noRot="1" noChangeAspect="1" noMove="1" noResize="1" noEditPoints="1" noAdjustHandles="1" noChangeArrowheads="1" noChangeShapeType="1" noTextEdit="1"/>
          </p:cNvSpPr>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7" name="Google Shape;380;p34"/>
          <p:cNvSpPr txBox="1">
            <a:spLocks noGrp="1"/>
          </p:cNvSpPr>
          <p:nvPr>
            <p:ph type="body" idx="1"/>
          </p:nvPr>
        </p:nvSpPr>
        <p:spPr>
          <a:xfrm>
            <a:off x="4492487" y="10138"/>
            <a:ext cx="7540487" cy="6858000"/>
          </a:xfrm>
          <a:prstGeom prst="rect">
            <a:avLst/>
          </a:prstGeom>
        </p:spPr>
        <p:txBody>
          <a:bodyPr spcFirstLastPara="1" lIns="91425" tIns="45700" rIns="91425" bIns="45700" anchor="ctr">
            <a:normAutofit fontScale="95000"/>
          </a:bodyPr>
          <a:lstStyle/>
          <a:p>
            <a:pPr algn="l">
              <a:lnSpc>
                <a:spcPct val="100000"/>
              </a:lnSpc>
              <a:spcBef>
                <a:spcPts val="0"/>
              </a:spcBef>
              <a:spcAft>
                <a:spcPts val="600"/>
              </a:spcAft>
            </a:pPr>
            <a:r>
              <a:rPr lang="en-US" dirty="0" err="1">
                <a:latin typeface="Calibri"/>
                <a:ea typeface="Calibri"/>
              </a:rPr>
              <a:t>Rekombinant</a:t>
            </a:r>
            <a:r>
              <a:rPr lang="en-US" dirty="0">
                <a:latin typeface="Calibri"/>
                <a:ea typeface="Calibri"/>
              </a:rPr>
              <a:t> protein </a:t>
            </a:r>
            <a:r>
              <a:rPr lang="en-US" dirty="0" err="1">
                <a:latin typeface="Calibri"/>
                <a:ea typeface="Calibri"/>
              </a:rPr>
              <a:t>üretimi</a:t>
            </a:r>
            <a:r>
              <a:rPr lang="en-US" dirty="0">
                <a:latin typeface="Calibri"/>
                <a:ea typeface="Calibri"/>
              </a:rPr>
              <a:t>, </a:t>
            </a:r>
            <a:r>
              <a:rPr lang="en-US" dirty="0" err="1">
                <a:latin typeface="Calibri"/>
                <a:ea typeface="Calibri"/>
              </a:rPr>
              <a:t>çeşitli</a:t>
            </a:r>
            <a:r>
              <a:rPr lang="en-US" dirty="0">
                <a:latin typeface="Calibri"/>
                <a:ea typeface="Calibri"/>
              </a:rPr>
              <a:t> </a:t>
            </a:r>
            <a:r>
              <a:rPr lang="en-US" dirty="0" err="1">
                <a:latin typeface="Calibri"/>
                <a:ea typeface="Calibri"/>
              </a:rPr>
              <a:t>uygulama</a:t>
            </a:r>
            <a:r>
              <a:rPr lang="tr-TR" dirty="0">
                <a:latin typeface="Calibri"/>
                <a:ea typeface="Calibri"/>
              </a:rPr>
              <a:t> alanlarında</a:t>
            </a:r>
            <a:r>
              <a:rPr lang="en-US" dirty="0">
                <a:latin typeface="Calibri"/>
                <a:ea typeface="Calibri"/>
              </a:rPr>
              <a:t> </a:t>
            </a:r>
            <a:r>
              <a:rPr lang="en-US" dirty="0" err="1">
                <a:latin typeface="Calibri"/>
                <a:ea typeface="Calibri"/>
              </a:rPr>
              <a:t>yüksek</a:t>
            </a:r>
            <a:r>
              <a:rPr lang="en-US" dirty="0">
                <a:latin typeface="Calibri"/>
                <a:ea typeface="Calibri"/>
              </a:rPr>
              <a:t> </a:t>
            </a:r>
            <a:r>
              <a:rPr lang="en-US" dirty="0" err="1">
                <a:latin typeface="Calibri"/>
                <a:ea typeface="Calibri"/>
              </a:rPr>
              <a:t>kaliteli</a:t>
            </a:r>
            <a:r>
              <a:rPr lang="en-US" dirty="0">
                <a:latin typeface="Calibri"/>
                <a:ea typeface="Calibri"/>
              </a:rPr>
              <a:t> </a:t>
            </a:r>
            <a:r>
              <a:rPr lang="en-US" dirty="0" err="1">
                <a:latin typeface="Calibri"/>
                <a:ea typeface="Calibri"/>
              </a:rPr>
              <a:t>proteinler</a:t>
            </a:r>
            <a:r>
              <a:rPr lang="en-US" dirty="0">
                <a:latin typeface="Calibri"/>
                <a:ea typeface="Calibri"/>
              </a:rPr>
              <a:t> </a:t>
            </a:r>
            <a:r>
              <a:rPr lang="en-US" dirty="0" err="1">
                <a:latin typeface="Calibri"/>
                <a:ea typeface="Calibri"/>
              </a:rPr>
              <a:t>üretmek</a:t>
            </a:r>
            <a:r>
              <a:rPr lang="en-US" dirty="0">
                <a:latin typeface="Calibri"/>
                <a:ea typeface="Calibri"/>
              </a:rPr>
              <a:t> </a:t>
            </a:r>
            <a:r>
              <a:rPr lang="en-US" dirty="0" err="1">
                <a:latin typeface="Calibri"/>
                <a:ea typeface="Calibri"/>
              </a:rPr>
              <a:t>için</a:t>
            </a:r>
            <a:r>
              <a:rPr lang="en-US" dirty="0">
                <a:latin typeface="Calibri"/>
                <a:ea typeface="Calibri"/>
              </a:rPr>
              <a:t> </a:t>
            </a:r>
            <a:r>
              <a:rPr lang="en-US" dirty="0" err="1">
                <a:latin typeface="Calibri"/>
                <a:ea typeface="Calibri"/>
              </a:rPr>
              <a:t>çok</a:t>
            </a:r>
            <a:r>
              <a:rPr lang="en-US" dirty="0">
                <a:latin typeface="Calibri"/>
                <a:ea typeface="Calibri"/>
              </a:rPr>
              <a:t> </a:t>
            </a:r>
            <a:r>
              <a:rPr lang="en-US" dirty="0" err="1">
                <a:latin typeface="Calibri"/>
                <a:ea typeface="Calibri"/>
              </a:rPr>
              <a:t>yönlü</a:t>
            </a:r>
            <a:r>
              <a:rPr lang="en-US" dirty="0">
                <a:latin typeface="Calibri"/>
                <a:ea typeface="Calibri"/>
              </a:rPr>
              <a:t> </a:t>
            </a:r>
            <a:r>
              <a:rPr lang="en-US" dirty="0" err="1">
                <a:latin typeface="Calibri"/>
                <a:ea typeface="Calibri"/>
              </a:rPr>
              <a:t>bir</a:t>
            </a:r>
            <a:r>
              <a:rPr lang="en-US" dirty="0">
                <a:latin typeface="Calibri"/>
                <a:ea typeface="Calibri"/>
              </a:rPr>
              <a:t> </a:t>
            </a:r>
            <a:r>
              <a:rPr lang="en-US" dirty="0" err="1">
                <a:latin typeface="Calibri"/>
                <a:ea typeface="Calibri"/>
              </a:rPr>
              <a:t>yaklaşım</a:t>
            </a:r>
            <a:r>
              <a:rPr lang="en-US" dirty="0">
                <a:latin typeface="Calibri"/>
                <a:ea typeface="Calibri"/>
              </a:rPr>
              <a:t> </a:t>
            </a:r>
            <a:r>
              <a:rPr lang="en-US" dirty="0" err="1">
                <a:latin typeface="Calibri"/>
                <a:ea typeface="Calibri"/>
              </a:rPr>
              <a:t>sunar</a:t>
            </a:r>
            <a:endParaRPr lang="en-US" dirty="0">
              <a:latin typeface="Calibri"/>
              <a:ea typeface="Calibri"/>
            </a:endParaRPr>
          </a:p>
          <a:p>
            <a:pPr algn="l">
              <a:lnSpc>
                <a:spcPct val="100000"/>
              </a:lnSpc>
              <a:spcBef>
                <a:spcPts val="0"/>
              </a:spcBef>
              <a:spcAft>
                <a:spcPts val="600"/>
              </a:spcAft>
            </a:pPr>
            <a:r>
              <a:rPr lang="en-US" dirty="0" err="1">
                <a:latin typeface="Calibri"/>
                <a:ea typeface="Calibri"/>
              </a:rPr>
              <a:t>Moleküler</a:t>
            </a:r>
            <a:r>
              <a:rPr lang="en-US" dirty="0">
                <a:latin typeface="Calibri"/>
                <a:ea typeface="Calibri"/>
              </a:rPr>
              <a:t> </a:t>
            </a:r>
            <a:r>
              <a:rPr lang="en-US" dirty="0" err="1">
                <a:latin typeface="Calibri"/>
                <a:ea typeface="Calibri"/>
              </a:rPr>
              <a:t>biyoloji</a:t>
            </a:r>
            <a:r>
              <a:rPr lang="en-US" dirty="0">
                <a:latin typeface="Calibri"/>
                <a:ea typeface="Calibri"/>
              </a:rPr>
              <a:t> </a:t>
            </a:r>
            <a:r>
              <a:rPr lang="en-US" dirty="0" err="1">
                <a:latin typeface="Calibri"/>
                <a:ea typeface="Calibri"/>
              </a:rPr>
              <a:t>tekniklerindeki</a:t>
            </a:r>
            <a:r>
              <a:rPr lang="en-US" dirty="0">
                <a:latin typeface="Calibri"/>
                <a:ea typeface="Calibri"/>
              </a:rPr>
              <a:t>, </a:t>
            </a:r>
            <a:r>
              <a:rPr lang="en-US" dirty="0" err="1">
                <a:latin typeface="Calibri"/>
                <a:ea typeface="Calibri"/>
              </a:rPr>
              <a:t>ekspresyon</a:t>
            </a:r>
            <a:r>
              <a:rPr lang="en-US" dirty="0">
                <a:latin typeface="Calibri"/>
                <a:ea typeface="Calibri"/>
              </a:rPr>
              <a:t> </a:t>
            </a:r>
            <a:r>
              <a:rPr lang="en-US" dirty="0" err="1">
                <a:latin typeface="Calibri"/>
                <a:ea typeface="Calibri"/>
              </a:rPr>
              <a:t>sistemlerindeki</a:t>
            </a:r>
            <a:r>
              <a:rPr lang="en-US" dirty="0">
                <a:latin typeface="Calibri"/>
                <a:ea typeface="Calibri"/>
              </a:rPr>
              <a:t> ve protein </a:t>
            </a:r>
            <a:r>
              <a:rPr lang="en-US" dirty="0" err="1">
                <a:latin typeface="Calibri"/>
                <a:ea typeface="Calibri"/>
              </a:rPr>
              <a:t>saflaştırma</a:t>
            </a:r>
            <a:r>
              <a:rPr lang="en-US" dirty="0">
                <a:latin typeface="Calibri"/>
                <a:ea typeface="Calibri"/>
              </a:rPr>
              <a:t> </a:t>
            </a:r>
            <a:r>
              <a:rPr lang="en-US" dirty="0" err="1">
                <a:latin typeface="Calibri"/>
                <a:ea typeface="Calibri"/>
              </a:rPr>
              <a:t>yöntemlerindeki</a:t>
            </a:r>
            <a:r>
              <a:rPr lang="en-US" dirty="0">
                <a:latin typeface="Calibri"/>
                <a:ea typeface="Calibri"/>
              </a:rPr>
              <a:t> </a:t>
            </a:r>
            <a:r>
              <a:rPr lang="en-US" dirty="0" err="1">
                <a:latin typeface="Calibri"/>
                <a:ea typeface="Calibri"/>
              </a:rPr>
              <a:t>gelişmeler</a:t>
            </a:r>
            <a:r>
              <a:rPr lang="en-US" dirty="0">
                <a:latin typeface="Calibri"/>
                <a:ea typeface="Calibri"/>
              </a:rPr>
              <a:t>, </a:t>
            </a:r>
            <a:r>
              <a:rPr lang="en-US" dirty="0" err="1">
                <a:latin typeface="Calibri"/>
                <a:ea typeface="Calibri"/>
              </a:rPr>
              <a:t>rekombinant</a:t>
            </a:r>
            <a:r>
              <a:rPr lang="en-US" dirty="0">
                <a:latin typeface="Calibri"/>
                <a:ea typeface="Calibri"/>
              </a:rPr>
              <a:t> </a:t>
            </a:r>
            <a:r>
              <a:rPr lang="en-US" dirty="0" err="1">
                <a:latin typeface="Calibri"/>
                <a:ea typeface="Calibri"/>
              </a:rPr>
              <a:t>proteinlerin</a:t>
            </a:r>
            <a:r>
              <a:rPr lang="en-US" dirty="0">
                <a:latin typeface="Calibri"/>
                <a:ea typeface="Calibri"/>
              </a:rPr>
              <a:t> </a:t>
            </a:r>
            <a:r>
              <a:rPr lang="en-US" dirty="0" err="1">
                <a:latin typeface="Calibri"/>
                <a:ea typeface="Calibri"/>
              </a:rPr>
              <a:t>verimli</a:t>
            </a:r>
            <a:r>
              <a:rPr lang="en-US" dirty="0">
                <a:latin typeface="Calibri"/>
                <a:ea typeface="Calibri"/>
              </a:rPr>
              <a:t> ve </a:t>
            </a:r>
            <a:r>
              <a:rPr lang="en-US" dirty="0" err="1">
                <a:latin typeface="Calibri"/>
                <a:ea typeface="Calibri"/>
              </a:rPr>
              <a:t>ölçeklenebilir</a:t>
            </a:r>
            <a:r>
              <a:rPr lang="en-US" dirty="0">
                <a:latin typeface="Calibri"/>
                <a:ea typeface="Calibri"/>
              </a:rPr>
              <a:t> </a:t>
            </a:r>
            <a:r>
              <a:rPr lang="en-US" dirty="0" err="1">
                <a:latin typeface="Calibri"/>
                <a:ea typeface="Calibri"/>
              </a:rPr>
              <a:t>üretimini</a:t>
            </a:r>
            <a:r>
              <a:rPr lang="en-US" dirty="0">
                <a:latin typeface="Calibri"/>
                <a:ea typeface="Calibri"/>
              </a:rPr>
              <a:t> </a:t>
            </a:r>
            <a:r>
              <a:rPr lang="en-US" dirty="0" err="1">
                <a:latin typeface="Calibri"/>
                <a:ea typeface="Calibri"/>
              </a:rPr>
              <a:t>kolaylaştırmıştır</a:t>
            </a:r>
            <a:endParaRPr lang="en-US" dirty="0">
              <a:latin typeface="Calibri"/>
              <a:ea typeface="Calibri"/>
            </a:endParaRPr>
          </a:p>
          <a:p>
            <a:pPr algn="l">
              <a:lnSpc>
                <a:spcPct val="100000"/>
              </a:lnSpc>
              <a:spcBef>
                <a:spcPts val="0"/>
              </a:spcBef>
              <a:spcAft>
                <a:spcPts val="600"/>
              </a:spcAft>
            </a:pPr>
            <a:r>
              <a:rPr lang="en-US" dirty="0" err="1">
                <a:latin typeface="Calibri"/>
                <a:ea typeface="Calibri"/>
              </a:rPr>
              <a:t>Rekombinant</a:t>
            </a:r>
            <a:r>
              <a:rPr lang="en-US" dirty="0">
                <a:latin typeface="Calibri"/>
                <a:ea typeface="Calibri"/>
              </a:rPr>
              <a:t> </a:t>
            </a:r>
            <a:r>
              <a:rPr lang="en-US" dirty="0" err="1">
                <a:latin typeface="Calibri"/>
                <a:ea typeface="Calibri"/>
              </a:rPr>
              <a:t>proteinlerin</a:t>
            </a:r>
            <a:r>
              <a:rPr lang="en-US" dirty="0">
                <a:latin typeface="Calibri"/>
                <a:ea typeface="Calibri"/>
              </a:rPr>
              <a:t> </a:t>
            </a:r>
            <a:r>
              <a:rPr lang="en-US" dirty="0" err="1">
                <a:latin typeface="Calibri"/>
                <a:ea typeface="Calibri"/>
              </a:rPr>
              <a:t>karakterizasyonu</a:t>
            </a:r>
            <a:r>
              <a:rPr lang="en-US" dirty="0">
                <a:latin typeface="Calibri"/>
                <a:ea typeface="Calibri"/>
              </a:rPr>
              <a:t>, </a:t>
            </a:r>
            <a:r>
              <a:rPr lang="en-US" dirty="0" err="1">
                <a:latin typeface="Calibri"/>
                <a:ea typeface="Calibri"/>
              </a:rPr>
              <a:t>işlevselliklerini</a:t>
            </a:r>
            <a:r>
              <a:rPr lang="en-US" dirty="0">
                <a:latin typeface="Calibri"/>
                <a:ea typeface="Calibri"/>
              </a:rPr>
              <a:t>, </a:t>
            </a:r>
            <a:r>
              <a:rPr lang="en-US" dirty="0" err="1">
                <a:latin typeface="Calibri"/>
                <a:ea typeface="Calibri"/>
              </a:rPr>
              <a:t>stabilitelerini</a:t>
            </a:r>
            <a:r>
              <a:rPr lang="en-US" dirty="0">
                <a:latin typeface="Calibri"/>
                <a:ea typeface="Calibri"/>
              </a:rPr>
              <a:t> ve </a:t>
            </a:r>
            <a:r>
              <a:rPr lang="en-US" dirty="0" err="1">
                <a:latin typeface="Calibri"/>
                <a:ea typeface="Calibri"/>
              </a:rPr>
              <a:t>güvenliklerini</a:t>
            </a:r>
            <a:r>
              <a:rPr lang="en-US" dirty="0">
                <a:latin typeface="Calibri"/>
                <a:ea typeface="Calibri"/>
              </a:rPr>
              <a:t> </a:t>
            </a:r>
            <a:r>
              <a:rPr lang="en-US" dirty="0" err="1">
                <a:latin typeface="Calibri"/>
                <a:ea typeface="Calibri"/>
              </a:rPr>
              <a:t>sağlamak</a:t>
            </a:r>
            <a:r>
              <a:rPr lang="en-US" dirty="0">
                <a:latin typeface="Calibri"/>
                <a:ea typeface="Calibri"/>
              </a:rPr>
              <a:t> </a:t>
            </a:r>
            <a:r>
              <a:rPr lang="en-US" dirty="0" err="1">
                <a:latin typeface="Calibri"/>
                <a:ea typeface="Calibri"/>
              </a:rPr>
              <a:t>için</a:t>
            </a:r>
            <a:r>
              <a:rPr lang="en-US" dirty="0">
                <a:latin typeface="Calibri"/>
                <a:ea typeface="Calibri"/>
              </a:rPr>
              <a:t> </a:t>
            </a:r>
            <a:r>
              <a:rPr lang="en-US" dirty="0" err="1">
                <a:latin typeface="Calibri"/>
                <a:ea typeface="Calibri"/>
              </a:rPr>
              <a:t>çok</a:t>
            </a:r>
            <a:r>
              <a:rPr lang="en-US" dirty="0">
                <a:latin typeface="Calibri"/>
                <a:ea typeface="Calibri"/>
              </a:rPr>
              <a:t> </a:t>
            </a:r>
            <a:r>
              <a:rPr lang="en-US" dirty="0" err="1">
                <a:latin typeface="Calibri"/>
                <a:ea typeface="Calibri"/>
              </a:rPr>
              <a:t>önemlidir</a:t>
            </a:r>
            <a:endParaRPr lang="en-US" dirty="0">
              <a:latin typeface="Calibri"/>
              <a:ea typeface="Calibri"/>
            </a:endParaRPr>
          </a:p>
        </p:txBody>
      </p:sp>
      <p:sp>
        <p:nvSpPr>
          <p:cNvPr id="1048848" name="Google Shape;374;p33"/>
          <p:cNvSpPr txBox="1">
            <a:spLocks noGrp="1"/>
          </p:cNvSpPr>
          <p:nvPr>
            <p:ph type="title"/>
          </p:nvPr>
        </p:nvSpPr>
        <p:spPr>
          <a:xfrm>
            <a:off x="251791" y="586855"/>
            <a:ext cx="3416297" cy="5030289"/>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rgbClr val="0070C0"/>
              </a:buClr>
              <a:buSzPts val="4000"/>
              <a:buFont typeface="Times New Roman"/>
              <a:buNone/>
            </a:pPr>
            <a:r>
              <a:rPr lang="en-US" b="1" dirty="0" err="1">
                <a:solidFill>
                  <a:srgbClr val="FFFFFF"/>
                </a:solidFill>
                <a:latin typeface="+mn-lt"/>
                <a:cs typeface="Arial"/>
              </a:rPr>
              <a:t>Rekombinant</a:t>
            </a:r>
            <a:r>
              <a:rPr lang="en-US" b="1" dirty="0">
                <a:solidFill>
                  <a:srgbClr val="FFFFFF"/>
                </a:solidFill>
                <a:latin typeface="+mn-lt"/>
                <a:cs typeface="Arial"/>
              </a:rPr>
              <a:t> protein </a:t>
            </a:r>
            <a:r>
              <a:rPr lang="en-US" b="1" dirty="0" err="1">
                <a:solidFill>
                  <a:srgbClr val="FFFFFF"/>
                </a:solidFill>
                <a:latin typeface="+mn-lt"/>
                <a:cs typeface="Arial"/>
              </a:rPr>
              <a:t>üretimi</a:t>
            </a:r>
            <a:r>
              <a:rPr lang="en-US" b="1" dirty="0">
                <a:solidFill>
                  <a:srgbClr val="FFFFFF"/>
                </a:solidFill>
                <a:latin typeface="+mn-lt"/>
                <a:cs typeface="Arial"/>
              </a:rPr>
              <a:t> </a:t>
            </a:r>
            <a:br>
              <a:rPr lang="tr-TR" b="1" dirty="0">
                <a:solidFill>
                  <a:srgbClr val="FFFFFF"/>
                </a:solidFill>
                <a:latin typeface="+mn-lt"/>
                <a:cs typeface="Arial"/>
              </a:rPr>
            </a:br>
            <a:br>
              <a:rPr lang="tr-TR" dirty="0">
                <a:latin typeface="+mn-lt"/>
                <a:ea typeface="Calibri"/>
              </a:rPr>
            </a:br>
            <a:r>
              <a:rPr lang="tr-TR" b="1" i="1" dirty="0">
                <a:solidFill>
                  <a:srgbClr val="FFFFFF"/>
                </a:solidFill>
                <a:latin typeface="+mn-lt"/>
                <a:ea typeface="Arial"/>
                <a:cs typeface="Arial"/>
                <a:sym typeface="Arial"/>
              </a:rPr>
              <a:t>Özet</a:t>
            </a:r>
            <a:endParaRPr lang="zh-CN" altLang="en-US" sz="4800" i="1" dirty="0">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useBgFill="1">
        <p:nvSpPr>
          <p:cNvPr id="1048840" name="Rectangle 384"/>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41" name="Rectangle 386"/>
          <p:cNvSpPr>
            <a:spLocks noGrp="1" noRot="1" noChangeAspect="1" noMove="1" noResize="1" noEditPoints="1" noAdjustHandles="1" noChangeArrowheads="1" noChangeShapeType="1" noTextEdit="1"/>
          </p:cNvSpPr>
          <p:nvPr/>
        </p:nvSpPr>
        <p:spPr>
          <a:xfrm>
            <a:off x="0" y="0"/>
            <a:ext cx="12188952"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2" name="Rectangle 388"/>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3" name="Rectangle 390"/>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4" name="Rectangle 392"/>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845" name="Freeform: Shape 394"/>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846" name="Rectangle 396"/>
          <p:cNvSpPr>
            <a:spLocks noGrp="1" noRot="1" noChangeAspect="1" noMove="1" noResize="1" noEditPoints="1" noAdjustHandles="1" noChangeArrowheads="1" noChangeShapeType="1" noTextEdit="1"/>
          </p:cNvSpPr>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7" name="Google Shape;380;p34"/>
          <p:cNvSpPr txBox="1">
            <a:spLocks noGrp="1"/>
          </p:cNvSpPr>
          <p:nvPr>
            <p:ph type="body" idx="1"/>
          </p:nvPr>
        </p:nvSpPr>
        <p:spPr>
          <a:xfrm>
            <a:off x="4810259" y="649480"/>
            <a:ext cx="6555347" cy="5546047"/>
          </a:xfrm>
          <a:prstGeom prst="rect">
            <a:avLst/>
          </a:prstGeom>
        </p:spPr>
        <p:txBody>
          <a:bodyPr spcFirstLastPara="1" lIns="91425" tIns="45700" rIns="91425" bIns="45700" anchor="ctr">
            <a:noAutofit/>
          </a:bodyPr>
          <a:lstStyle/>
          <a:p>
            <a:pPr algn="l"/>
            <a:r>
              <a:rPr lang="en-US" dirty="0" err="1">
                <a:latin typeface="Calibri"/>
                <a:ea typeface="Calibri"/>
              </a:rPr>
              <a:t>Kromatografi</a:t>
            </a:r>
            <a:r>
              <a:rPr lang="en-US" dirty="0">
                <a:latin typeface="Calibri"/>
                <a:ea typeface="Calibri"/>
              </a:rPr>
              <a:t>, </a:t>
            </a:r>
            <a:r>
              <a:rPr lang="en-US" dirty="0" err="1">
                <a:latin typeface="Calibri"/>
                <a:ea typeface="Calibri"/>
              </a:rPr>
              <a:t>kütle</a:t>
            </a:r>
            <a:r>
              <a:rPr lang="en-US" dirty="0">
                <a:latin typeface="Calibri"/>
                <a:ea typeface="Calibri"/>
              </a:rPr>
              <a:t> </a:t>
            </a:r>
            <a:r>
              <a:rPr lang="en-US" dirty="0" err="1">
                <a:latin typeface="Calibri"/>
                <a:ea typeface="Calibri"/>
              </a:rPr>
              <a:t>spektrometrisi</a:t>
            </a:r>
            <a:r>
              <a:rPr lang="en-US" dirty="0">
                <a:latin typeface="Calibri"/>
                <a:ea typeface="Calibri"/>
              </a:rPr>
              <a:t> ve </a:t>
            </a:r>
            <a:r>
              <a:rPr lang="en-US" dirty="0" err="1">
                <a:latin typeface="Calibri"/>
                <a:ea typeface="Calibri"/>
              </a:rPr>
              <a:t>biyofiziksel</a:t>
            </a:r>
            <a:r>
              <a:rPr lang="en-US" dirty="0">
                <a:latin typeface="Calibri"/>
                <a:ea typeface="Calibri"/>
              </a:rPr>
              <a:t> </a:t>
            </a:r>
            <a:r>
              <a:rPr lang="en-US" dirty="0" err="1">
                <a:latin typeface="Calibri"/>
                <a:ea typeface="Calibri"/>
              </a:rPr>
              <a:t>testler</a:t>
            </a:r>
            <a:r>
              <a:rPr lang="en-US" dirty="0">
                <a:latin typeface="Calibri"/>
                <a:ea typeface="Calibri"/>
              </a:rPr>
              <a:t> </a:t>
            </a:r>
            <a:r>
              <a:rPr lang="en-US" dirty="0" err="1">
                <a:latin typeface="Calibri"/>
                <a:ea typeface="Calibri"/>
              </a:rPr>
              <a:t>gibi</a:t>
            </a:r>
            <a:r>
              <a:rPr lang="en-US" dirty="0">
                <a:latin typeface="Calibri"/>
                <a:ea typeface="Calibri"/>
              </a:rPr>
              <a:t> </a:t>
            </a:r>
            <a:r>
              <a:rPr lang="en-US" dirty="0" err="1">
                <a:latin typeface="Calibri"/>
                <a:ea typeface="Calibri"/>
              </a:rPr>
              <a:t>analitik</a:t>
            </a:r>
            <a:r>
              <a:rPr lang="en-US" dirty="0">
                <a:latin typeface="Calibri"/>
                <a:ea typeface="Calibri"/>
              </a:rPr>
              <a:t> </a:t>
            </a:r>
            <a:r>
              <a:rPr lang="en-US" dirty="0" err="1">
                <a:latin typeface="Calibri"/>
                <a:ea typeface="Calibri"/>
              </a:rPr>
              <a:t>araçların</a:t>
            </a:r>
            <a:r>
              <a:rPr lang="en-US" dirty="0">
                <a:latin typeface="Calibri"/>
                <a:ea typeface="Calibri"/>
              </a:rPr>
              <a:t> </a:t>
            </a:r>
            <a:r>
              <a:rPr lang="en-US" dirty="0" err="1">
                <a:latin typeface="Calibri"/>
                <a:ea typeface="Calibri"/>
              </a:rPr>
              <a:t>kullanılması</a:t>
            </a:r>
            <a:r>
              <a:rPr lang="en-US" dirty="0">
                <a:latin typeface="Calibri"/>
                <a:ea typeface="Calibri"/>
              </a:rPr>
              <a:t>, </a:t>
            </a:r>
            <a:r>
              <a:rPr lang="en-US" dirty="0" err="1">
                <a:latin typeface="Calibri"/>
                <a:ea typeface="Calibri"/>
              </a:rPr>
              <a:t>rekombinant</a:t>
            </a:r>
            <a:r>
              <a:rPr lang="en-US" dirty="0">
                <a:latin typeface="Calibri"/>
                <a:ea typeface="Calibri"/>
              </a:rPr>
              <a:t> protein </a:t>
            </a:r>
            <a:r>
              <a:rPr lang="en-US" dirty="0" err="1">
                <a:latin typeface="Calibri"/>
                <a:ea typeface="Calibri"/>
              </a:rPr>
              <a:t>özelliklerinin</a:t>
            </a:r>
            <a:r>
              <a:rPr lang="en-US" dirty="0">
                <a:latin typeface="Calibri"/>
                <a:ea typeface="Calibri"/>
              </a:rPr>
              <a:t> </a:t>
            </a:r>
            <a:r>
              <a:rPr lang="en-US" dirty="0" err="1">
                <a:latin typeface="Calibri"/>
                <a:ea typeface="Calibri"/>
              </a:rPr>
              <a:t>kapsamlı</a:t>
            </a:r>
            <a:r>
              <a:rPr lang="en-US" dirty="0">
                <a:latin typeface="Calibri"/>
                <a:ea typeface="Calibri"/>
              </a:rPr>
              <a:t> </a:t>
            </a:r>
            <a:r>
              <a:rPr lang="en-US" dirty="0" err="1">
                <a:latin typeface="Calibri"/>
                <a:ea typeface="Calibri"/>
              </a:rPr>
              <a:t>bir</a:t>
            </a:r>
            <a:r>
              <a:rPr lang="en-US" dirty="0">
                <a:latin typeface="Calibri"/>
                <a:ea typeface="Calibri"/>
              </a:rPr>
              <a:t> </a:t>
            </a:r>
            <a:r>
              <a:rPr lang="en-US" dirty="0" err="1">
                <a:latin typeface="Calibri"/>
                <a:ea typeface="Calibri"/>
              </a:rPr>
              <a:t>şekilde</a:t>
            </a:r>
            <a:r>
              <a:rPr lang="en-US" dirty="0">
                <a:latin typeface="Calibri"/>
                <a:ea typeface="Calibri"/>
              </a:rPr>
              <a:t> </a:t>
            </a:r>
            <a:r>
              <a:rPr lang="en-US" dirty="0" err="1">
                <a:latin typeface="Calibri"/>
                <a:ea typeface="Calibri"/>
              </a:rPr>
              <a:t>değerlendirilmesini</a:t>
            </a:r>
            <a:r>
              <a:rPr lang="en-US" dirty="0">
                <a:latin typeface="Calibri"/>
                <a:ea typeface="Calibri"/>
              </a:rPr>
              <a:t> </a:t>
            </a:r>
            <a:r>
              <a:rPr lang="en-US" dirty="0" err="1">
                <a:latin typeface="Calibri"/>
                <a:ea typeface="Calibri"/>
              </a:rPr>
              <a:t>sağlar</a:t>
            </a:r>
            <a:r>
              <a:rPr lang="en-US" dirty="0">
                <a:latin typeface="Calibri"/>
                <a:ea typeface="Calibri"/>
              </a:rPr>
              <a:t>.</a:t>
            </a:r>
          </a:p>
          <a:p>
            <a:pPr algn="l"/>
            <a:r>
              <a:rPr lang="en-US" dirty="0" err="1">
                <a:latin typeface="Calibri"/>
                <a:ea typeface="Calibri"/>
              </a:rPr>
              <a:t>Başarılı</a:t>
            </a:r>
            <a:r>
              <a:rPr lang="en-US" dirty="0">
                <a:latin typeface="Calibri"/>
                <a:ea typeface="Calibri"/>
              </a:rPr>
              <a:t> </a:t>
            </a:r>
            <a:r>
              <a:rPr lang="en-US" dirty="0" err="1">
                <a:latin typeface="Calibri"/>
                <a:ea typeface="Calibri"/>
              </a:rPr>
              <a:t>rekombinant</a:t>
            </a:r>
            <a:r>
              <a:rPr lang="en-US" dirty="0">
                <a:latin typeface="Calibri"/>
                <a:ea typeface="Calibri"/>
              </a:rPr>
              <a:t> protein </a:t>
            </a:r>
            <a:r>
              <a:rPr lang="en-US" dirty="0" err="1">
                <a:latin typeface="Calibri"/>
                <a:ea typeface="Calibri"/>
              </a:rPr>
              <a:t>üretimi</a:t>
            </a:r>
            <a:r>
              <a:rPr lang="en-US" dirty="0">
                <a:latin typeface="Calibri"/>
                <a:ea typeface="Calibri"/>
              </a:rPr>
              <a:t> </a:t>
            </a:r>
            <a:r>
              <a:rPr lang="en-US" dirty="0" err="1">
                <a:latin typeface="Calibri"/>
                <a:ea typeface="Calibri"/>
              </a:rPr>
              <a:t>ve</a:t>
            </a:r>
            <a:r>
              <a:rPr lang="en-US" dirty="0">
                <a:latin typeface="Calibri"/>
                <a:ea typeface="Calibri"/>
              </a:rPr>
              <a:t> </a:t>
            </a:r>
            <a:r>
              <a:rPr lang="en-US" dirty="0" err="1">
                <a:latin typeface="Calibri"/>
                <a:ea typeface="Calibri"/>
              </a:rPr>
              <a:t>karakterizasyonu</a:t>
            </a:r>
            <a:r>
              <a:rPr lang="en-US" dirty="0">
                <a:latin typeface="Calibri"/>
                <a:ea typeface="Calibri"/>
              </a:rPr>
              <a:t>, </a:t>
            </a:r>
            <a:r>
              <a:rPr lang="en-US" dirty="0" err="1">
                <a:latin typeface="Calibri"/>
                <a:ea typeface="Calibri"/>
              </a:rPr>
              <a:t>ilaç</a:t>
            </a:r>
            <a:r>
              <a:rPr lang="en-US" dirty="0">
                <a:latin typeface="Calibri"/>
                <a:ea typeface="Calibri"/>
              </a:rPr>
              <a:t> </a:t>
            </a:r>
            <a:r>
              <a:rPr lang="en-US" dirty="0" err="1">
                <a:latin typeface="Calibri"/>
                <a:ea typeface="Calibri"/>
              </a:rPr>
              <a:t>geliştirme</a:t>
            </a:r>
            <a:r>
              <a:rPr lang="en-US" dirty="0">
                <a:latin typeface="Calibri"/>
                <a:ea typeface="Calibri"/>
              </a:rPr>
              <a:t>, </a:t>
            </a:r>
            <a:r>
              <a:rPr lang="en-US" dirty="0" err="1">
                <a:latin typeface="Calibri"/>
                <a:ea typeface="Calibri"/>
              </a:rPr>
              <a:t>biyofarmasötikler</a:t>
            </a:r>
            <a:r>
              <a:rPr lang="en-US" dirty="0">
                <a:latin typeface="Calibri"/>
                <a:ea typeface="Calibri"/>
              </a:rPr>
              <a:t>, </a:t>
            </a:r>
            <a:r>
              <a:rPr lang="en-US" dirty="0" err="1">
                <a:latin typeface="Calibri"/>
                <a:ea typeface="Calibri"/>
              </a:rPr>
              <a:t>endüstriyel</a:t>
            </a:r>
            <a:r>
              <a:rPr lang="en-US" dirty="0">
                <a:latin typeface="Calibri"/>
                <a:ea typeface="Calibri"/>
              </a:rPr>
              <a:t> </a:t>
            </a:r>
            <a:r>
              <a:rPr lang="en-US" dirty="0" err="1">
                <a:latin typeface="Calibri"/>
                <a:ea typeface="Calibri"/>
              </a:rPr>
              <a:t>enzimler</a:t>
            </a:r>
            <a:r>
              <a:rPr lang="en-US" dirty="0">
                <a:latin typeface="Calibri"/>
                <a:ea typeface="Calibri"/>
              </a:rPr>
              <a:t> </a:t>
            </a:r>
            <a:r>
              <a:rPr lang="en-US" dirty="0" err="1">
                <a:latin typeface="Calibri"/>
                <a:ea typeface="Calibri"/>
              </a:rPr>
              <a:t>ve</a:t>
            </a:r>
            <a:r>
              <a:rPr lang="en-US" dirty="0">
                <a:latin typeface="Calibri"/>
                <a:ea typeface="Calibri"/>
              </a:rPr>
              <a:t> </a:t>
            </a:r>
            <a:r>
              <a:rPr lang="en-US" dirty="0" err="1">
                <a:latin typeface="Calibri"/>
                <a:ea typeface="Calibri"/>
              </a:rPr>
              <a:t>teşhis</a:t>
            </a:r>
            <a:r>
              <a:rPr lang="en-US" dirty="0">
                <a:latin typeface="Calibri"/>
                <a:ea typeface="Calibri"/>
              </a:rPr>
              <a:t> </a:t>
            </a:r>
            <a:r>
              <a:rPr lang="en-US" dirty="0" err="1">
                <a:latin typeface="Calibri"/>
                <a:ea typeface="Calibri"/>
              </a:rPr>
              <a:t>alanlarında</a:t>
            </a:r>
            <a:r>
              <a:rPr lang="en-US" dirty="0">
                <a:latin typeface="Calibri"/>
                <a:ea typeface="Calibri"/>
              </a:rPr>
              <a:t> </a:t>
            </a:r>
            <a:r>
              <a:rPr lang="en-US" dirty="0" err="1">
                <a:latin typeface="Calibri"/>
                <a:ea typeface="Calibri"/>
              </a:rPr>
              <a:t>inovasyonu</a:t>
            </a:r>
            <a:r>
              <a:rPr lang="en-US" dirty="0">
                <a:latin typeface="Calibri"/>
                <a:ea typeface="Calibri"/>
              </a:rPr>
              <a:t> </a:t>
            </a:r>
            <a:r>
              <a:rPr lang="en-US" dirty="0" err="1">
                <a:latin typeface="Calibri"/>
                <a:ea typeface="Calibri"/>
              </a:rPr>
              <a:t>teşvik</a:t>
            </a:r>
            <a:r>
              <a:rPr lang="en-US" dirty="0">
                <a:latin typeface="Calibri"/>
                <a:ea typeface="Calibri"/>
              </a:rPr>
              <a:t> </a:t>
            </a:r>
            <a:r>
              <a:rPr lang="en-US" dirty="0" err="1">
                <a:latin typeface="Calibri"/>
                <a:ea typeface="Calibri"/>
              </a:rPr>
              <a:t>etmekte</a:t>
            </a:r>
            <a:r>
              <a:rPr lang="en-US" dirty="0">
                <a:latin typeface="Calibri"/>
                <a:ea typeface="Calibri"/>
              </a:rPr>
              <a:t> </a:t>
            </a:r>
            <a:r>
              <a:rPr lang="en-US" dirty="0" err="1">
                <a:latin typeface="Calibri"/>
                <a:ea typeface="Calibri"/>
              </a:rPr>
              <a:t>ve</a:t>
            </a:r>
            <a:r>
              <a:rPr lang="en-US" dirty="0">
                <a:latin typeface="Calibri"/>
                <a:ea typeface="Calibri"/>
              </a:rPr>
              <a:t> </a:t>
            </a:r>
            <a:r>
              <a:rPr lang="en-US" dirty="0" err="1">
                <a:latin typeface="Calibri"/>
                <a:ea typeface="Calibri"/>
              </a:rPr>
              <a:t>nihayetinde</a:t>
            </a:r>
            <a:r>
              <a:rPr lang="en-US" dirty="0">
                <a:latin typeface="Calibri"/>
                <a:ea typeface="Calibri"/>
              </a:rPr>
              <a:t> </a:t>
            </a:r>
            <a:r>
              <a:rPr lang="en-US" dirty="0" err="1">
                <a:latin typeface="Calibri"/>
                <a:ea typeface="Calibri"/>
              </a:rPr>
              <a:t>gelişmiş</a:t>
            </a:r>
            <a:r>
              <a:rPr lang="en-US" dirty="0">
                <a:latin typeface="Calibri"/>
                <a:ea typeface="Calibri"/>
              </a:rPr>
              <a:t> </a:t>
            </a:r>
            <a:r>
              <a:rPr lang="en-US" dirty="0" err="1">
                <a:latin typeface="Calibri"/>
                <a:ea typeface="Calibri"/>
              </a:rPr>
              <a:t>sağlık</a:t>
            </a:r>
            <a:r>
              <a:rPr lang="en-US" dirty="0">
                <a:latin typeface="Calibri"/>
                <a:ea typeface="Calibri"/>
              </a:rPr>
              <a:t> </a:t>
            </a:r>
            <a:r>
              <a:rPr lang="en-US" dirty="0" err="1">
                <a:latin typeface="Calibri"/>
                <a:ea typeface="Calibri"/>
              </a:rPr>
              <a:t>hizmetleri</a:t>
            </a:r>
            <a:r>
              <a:rPr lang="en-US" dirty="0">
                <a:latin typeface="Calibri"/>
                <a:ea typeface="Calibri"/>
              </a:rPr>
              <a:t> </a:t>
            </a:r>
            <a:r>
              <a:rPr lang="en-US" dirty="0" err="1">
                <a:latin typeface="Calibri"/>
                <a:ea typeface="Calibri"/>
              </a:rPr>
              <a:t>ve</a:t>
            </a:r>
            <a:r>
              <a:rPr lang="en-US" dirty="0">
                <a:latin typeface="Calibri"/>
                <a:ea typeface="Calibri"/>
              </a:rPr>
              <a:t> </a:t>
            </a:r>
            <a:r>
              <a:rPr lang="en-US" dirty="0" err="1">
                <a:latin typeface="Calibri"/>
                <a:ea typeface="Calibri"/>
              </a:rPr>
              <a:t>teknolojik</a:t>
            </a:r>
            <a:r>
              <a:rPr lang="en-US" dirty="0">
                <a:latin typeface="Calibri"/>
                <a:ea typeface="Calibri"/>
              </a:rPr>
              <a:t> </a:t>
            </a:r>
            <a:r>
              <a:rPr lang="en-US" dirty="0" err="1">
                <a:latin typeface="Calibri"/>
                <a:ea typeface="Calibri"/>
              </a:rPr>
              <a:t>ilerlemeler</a:t>
            </a:r>
            <a:r>
              <a:rPr lang="en-US" dirty="0">
                <a:latin typeface="Calibri"/>
                <a:ea typeface="Calibri"/>
              </a:rPr>
              <a:t> </a:t>
            </a:r>
            <a:r>
              <a:rPr lang="en-US" dirty="0" err="1">
                <a:latin typeface="Calibri"/>
                <a:ea typeface="Calibri"/>
              </a:rPr>
              <a:t>yoluyla</a:t>
            </a:r>
            <a:r>
              <a:rPr lang="en-US" dirty="0">
                <a:latin typeface="Calibri"/>
                <a:ea typeface="Calibri"/>
              </a:rPr>
              <a:t> </a:t>
            </a:r>
            <a:r>
              <a:rPr lang="en-US" dirty="0" err="1">
                <a:latin typeface="Calibri"/>
                <a:ea typeface="Calibri"/>
              </a:rPr>
              <a:t>topluma</a:t>
            </a:r>
            <a:r>
              <a:rPr lang="en-US" dirty="0">
                <a:latin typeface="Calibri"/>
                <a:ea typeface="Calibri"/>
              </a:rPr>
              <a:t> </a:t>
            </a:r>
            <a:r>
              <a:rPr lang="en-US" dirty="0" err="1">
                <a:latin typeface="Calibri"/>
                <a:ea typeface="Calibri"/>
              </a:rPr>
              <a:t>fayda</a:t>
            </a:r>
            <a:r>
              <a:rPr lang="en-US" dirty="0">
                <a:latin typeface="Calibri"/>
                <a:ea typeface="Calibri"/>
              </a:rPr>
              <a:t> </a:t>
            </a:r>
            <a:r>
              <a:rPr lang="en-US" dirty="0" err="1">
                <a:latin typeface="Calibri"/>
                <a:ea typeface="Calibri"/>
              </a:rPr>
              <a:t>sağlamaktadır</a:t>
            </a:r>
            <a:r>
              <a:rPr lang="en-US" dirty="0">
                <a:latin typeface="Calibri"/>
                <a:ea typeface="Calibri"/>
              </a:rPr>
              <a:t>.</a:t>
            </a:r>
          </a:p>
        </p:txBody>
      </p:sp>
      <p:sp>
        <p:nvSpPr>
          <p:cNvPr id="1048848" name="Google Shape;374;p33"/>
          <p:cNvSpPr txBox="1">
            <a:spLocks noGrp="1"/>
          </p:cNvSpPr>
          <p:nvPr>
            <p:ph type="title"/>
          </p:nvPr>
        </p:nvSpPr>
        <p:spPr>
          <a:xfrm>
            <a:off x="251791" y="586855"/>
            <a:ext cx="3416297" cy="5030289"/>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rgbClr val="0070C0"/>
              </a:buClr>
              <a:buSzPts val="4000"/>
              <a:buFont typeface="Times New Roman"/>
              <a:buNone/>
            </a:pPr>
            <a:r>
              <a:rPr lang="en-US" b="1" dirty="0" err="1">
                <a:solidFill>
                  <a:srgbClr val="FFFFFF"/>
                </a:solidFill>
                <a:latin typeface="+mn-lt"/>
                <a:cs typeface="Arial"/>
              </a:rPr>
              <a:t>Rekombinant</a:t>
            </a:r>
            <a:r>
              <a:rPr lang="en-US" b="1" dirty="0">
                <a:solidFill>
                  <a:srgbClr val="FFFFFF"/>
                </a:solidFill>
                <a:latin typeface="+mn-lt"/>
                <a:cs typeface="Arial"/>
              </a:rPr>
              <a:t> protein </a:t>
            </a:r>
            <a:r>
              <a:rPr lang="en-US" b="1" dirty="0" err="1">
                <a:solidFill>
                  <a:srgbClr val="FFFFFF"/>
                </a:solidFill>
                <a:latin typeface="+mn-lt"/>
                <a:cs typeface="Arial"/>
              </a:rPr>
              <a:t>üretimi</a:t>
            </a:r>
            <a:r>
              <a:rPr lang="en-US" b="1" dirty="0">
                <a:solidFill>
                  <a:srgbClr val="FFFFFF"/>
                </a:solidFill>
                <a:latin typeface="+mn-lt"/>
                <a:cs typeface="Arial"/>
              </a:rPr>
              <a:t> </a:t>
            </a:r>
            <a:br>
              <a:rPr lang="tr-TR" b="1" dirty="0">
                <a:solidFill>
                  <a:srgbClr val="FFFFFF"/>
                </a:solidFill>
                <a:latin typeface="+mn-lt"/>
                <a:cs typeface="Arial"/>
              </a:rPr>
            </a:br>
            <a:br>
              <a:rPr lang="tr-TR" dirty="0">
                <a:latin typeface="+mn-lt"/>
                <a:ea typeface="Calibri"/>
              </a:rPr>
            </a:br>
            <a:r>
              <a:rPr lang="tr-TR" b="1" i="1" dirty="0">
                <a:solidFill>
                  <a:srgbClr val="FFFFFF"/>
                </a:solidFill>
                <a:latin typeface="+mn-lt"/>
                <a:ea typeface="Arial"/>
                <a:cs typeface="Arial"/>
                <a:sym typeface="Arial"/>
              </a:rPr>
              <a:t>Özet</a:t>
            </a:r>
            <a:endParaRPr lang="zh-CN" altLang="en-US" sz="4800" i="1" dirty="0">
              <a:latin typeface="+mn-lt"/>
            </a:endParaRPr>
          </a:p>
        </p:txBody>
      </p:sp>
    </p:spTree>
    <p:extLst>
      <p:ext uri="{BB962C8B-B14F-4D97-AF65-F5344CB8AC3E}">
        <p14:creationId xmlns:p14="http://schemas.microsoft.com/office/powerpoint/2010/main" val="2063173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1048928" name="Google Shape;303;p30"/>
          <p:cNvSpPr txBox="1">
            <a:spLocks noGrp="1"/>
          </p:cNvSpPr>
          <p:nvPr>
            <p:ph type="title"/>
          </p:nvPr>
        </p:nvSpPr>
        <p:spPr>
          <a:xfrm>
            <a:off x="6641908" y="741393"/>
            <a:ext cx="3368866" cy="1219930"/>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en-US" sz="4000" b="1" dirty="0">
                <a:latin typeface="+mn-lt"/>
                <a:ea typeface="Calibri"/>
                <a:cs typeface="Calibri"/>
                <a:sym typeface="Calibri"/>
              </a:rPr>
              <a:t>Ek </a:t>
            </a:r>
            <a:r>
              <a:rPr lang="en-US" sz="4000" b="1" dirty="0" err="1">
                <a:latin typeface="+mn-lt"/>
                <a:ea typeface="Calibri"/>
                <a:cs typeface="Calibri"/>
                <a:sym typeface="Calibri"/>
              </a:rPr>
              <a:t>Kaynaklar</a:t>
            </a:r>
            <a:endParaRPr lang="zh-CN" altLang="en-US" sz="6000" dirty="0">
              <a:latin typeface="+mn-lt"/>
            </a:endParaRPr>
          </a:p>
        </p:txBody>
      </p:sp>
      <p:sp>
        <p:nvSpPr>
          <p:cNvPr id="1048929" name="Google Shape;304;p30"/>
          <p:cNvSpPr txBox="1">
            <a:spLocks noGrp="1"/>
          </p:cNvSpPr>
          <p:nvPr>
            <p:ph idx="1"/>
          </p:nvPr>
        </p:nvSpPr>
        <p:spPr>
          <a:xfrm>
            <a:off x="5986846" y="1944483"/>
            <a:ext cx="5264250" cy="4172124"/>
          </a:xfrm>
          <a:prstGeom prst="rect">
            <a:avLst/>
          </a:prstGeom>
        </p:spPr>
        <p:txBody>
          <a:bodyPr spcFirstLastPara="1" vert="horz" lIns="91425" tIns="45700" rIns="91425" bIns="45700" rtlCol="0" anchor="t" anchorCtr="0">
            <a:normAutofit fontScale="67500" lnSpcReduction="20000"/>
          </a:bodyPr>
          <a:lstStyle/>
          <a:p>
            <a:pPr marL="0" indent="0">
              <a:lnSpc>
                <a:spcPct val="120000"/>
              </a:lnSpc>
              <a:spcBef>
                <a:spcPts val="0"/>
              </a:spcBef>
              <a:spcAft>
                <a:spcPts val="600"/>
              </a:spcAft>
              <a:buNone/>
            </a:pPr>
            <a:endParaRPr lang="tr-TR" sz="2700" dirty="0">
              <a:cs typeface="Arial" panose="020B0604020202020204" pitchFamily="34" charset="0"/>
            </a:endParaRPr>
          </a:p>
          <a:p>
            <a:pPr marL="171450" indent="-171450">
              <a:lnSpc>
                <a:spcPct val="120000"/>
              </a:lnSpc>
              <a:spcBef>
                <a:spcPts val="0"/>
              </a:spcBef>
              <a:spcAft>
                <a:spcPts val="600"/>
              </a:spcAft>
              <a:buClr>
                <a:srgbClr val="374151"/>
              </a:buClr>
              <a:buSzPts val="2100"/>
              <a:buFont typeface="Arial"/>
              <a:buChar char="•"/>
            </a:pPr>
            <a:r>
              <a:rPr lang="en-US" sz="2700" dirty="0">
                <a:cs typeface="Arial" panose="020B0604020202020204" pitchFamily="34" charset="0"/>
              </a:rPr>
              <a:t>Remans, K., Lebendiker, M., Abreu, C. et al. Protein purification strategies must consider downstream applications and individual biological characteristics. Microb Cell Fact 21, 52 (2022).</a:t>
            </a:r>
            <a:endParaRPr lang="tr-TR" sz="2700" dirty="0">
              <a:cs typeface="Arial" panose="020B0604020202020204" pitchFamily="34" charset="0"/>
            </a:endParaRPr>
          </a:p>
          <a:p>
            <a:pPr marL="171450" indent="-171450">
              <a:lnSpc>
                <a:spcPct val="120000"/>
              </a:lnSpc>
              <a:spcBef>
                <a:spcPts val="0"/>
              </a:spcBef>
              <a:spcAft>
                <a:spcPts val="600"/>
              </a:spcAft>
              <a:buClr>
                <a:srgbClr val="374151"/>
              </a:buClr>
              <a:buSzPts val="2100"/>
              <a:buFont typeface="Arial"/>
              <a:buChar char="•"/>
            </a:pPr>
            <a:r>
              <a:rPr lang="en-US" sz="2700" dirty="0">
                <a:cs typeface="Arial" panose="020B0604020202020204" pitchFamily="34" charset="0"/>
              </a:rPr>
              <a:t>Recent advances on protein separation and purification methods. Advances in Colloid and Interface Science, 284, 102254.</a:t>
            </a:r>
            <a:endParaRPr lang="tr-TR" sz="2700" dirty="0">
              <a:cs typeface="Arial" panose="020B0604020202020204" pitchFamily="34" charset="0"/>
            </a:endParaRPr>
          </a:p>
          <a:p>
            <a:pPr marL="171450" indent="-171450">
              <a:lnSpc>
                <a:spcPct val="120000"/>
              </a:lnSpc>
              <a:spcBef>
                <a:spcPts val="0"/>
              </a:spcBef>
              <a:spcAft>
                <a:spcPts val="600"/>
              </a:spcAft>
              <a:buClr>
                <a:srgbClr val="374151"/>
              </a:buClr>
              <a:buSzPts val="2100"/>
              <a:buFont typeface="Arial"/>
              <a:buChar char="•"/>
            </a:pPr>
            <a:r>
              <a:rPr lang="en-US" sz="2700" dirty="0">
                <a:cs typeface="Arial" panose="020B0604020202020204" pitchFamily="34" charset="0"/>
              </a:rPr>
              <a:t>Tripathi, N. K. (2016). Production and purification of recombinant proteins from Escherichia Liu, S., Li, Z., Yu, B., Wang, S., Shen, Y., &amp; Cong, H. (2020). </a:t>
            </a:r>
            <a:endParaRPr lang="tr-TR" sz="2700" dirty="0">
              <a:cs typeface="Arial" panose="020B0604020202020204" pitchFamily="34" charset="0"/>
            </a:endParaRPr>
          </a:p>
          <a:p>
            <a:pPr marL="171450" indent="-171450">
              <a:lnSpc>
                <a:spcPct val="120000"/>
              </a:lnSpc>
              <a:spcBef>
                <a:spcPts val="0"/>
              </a:spcBef>
              <a:spcAft>
                <a:spcPts val="600"/>
              </a:spcAft>
              <a:buClr>
                <a:srgbClr val="374151"/>
              </a:buClr>
              <a:buSzPts val="2100"/>
              <a:buFont typeface="Arial"/>
              <a:buChar char="•"/>
            </a:pPr>
            <a:endParaRPr lang="tr-TR" sz="2000" dirty="0">
              <a:cs typeface="Arial" panose="020B0604020202020204" pitchFamily="34" charset="0"/>
            </a:endParaRPr>
          </a:p>
          <a:p>
            <a:pPr marL="0" indent="0">
              <a:lnSpc>
                <a:spcPct val="120000"/>
              </a:lnSpc>
              <a:spcBef>
                <a:spcPts val="0"/>
              </a:spcBef>
              <a:spcAft>
                <a:spcPts val="600"/>
              </a:spcAft>
              <a:buClr>
                <a:srgbClr val="374151"/>
              </a:buClr>
              <a:buSzPts val="2100"/>
              <a:buNone/>
            </a:pPr>
            <a:endParaRPr lang="en-US" sz="2000" dirty="0">
              <a:cs typeface="Arial" panose="020B0604020202020204" pitchFamily="34" charset="0"/>
            </a:endParaRPr>
          </a:p>
          <a:p>
            <a:pPr marL="171450" indent="-171450">
              <a:spcBef>
                <a:spcPts val="750"/>
              </a:spcBef>
              <a:buClr>
                <a:srgbClr val="374151"/>
              </a:buClr>
              <a:buSzPts val="2100"/>
              <a:buFont typeface="Arial"/>
              <a:buChar char="•"/>
            </a:pPr>
            <a:endParaRPr lang="tr-TR" sz="2400" dirty="0">
              <a:cs typeface="Arial" panose="020B0604020202020204" pitchFamily="34" charset="0"/>
            </a:endParaRPr>
          </a:p>
          <a:p>
            <a:pPr marL="171450" indent="-171450">
              <a:spcBef>
                <a:spcPts val="750"/>
              </a:spcBef>
              <a:buClr>
                <a:srgbClr val="374151"/>
              </a:buClr>
              <a:buSzPts val="2100"/>
              <a:buFont typeface="Arial"/>
              <a:buChar char="•"/>
            </a:pPr>
            <a:endParaRPr lang="tr-TR" sz="2400" dirty="0">
              <a:cs typeface="Arial" panose="020B0604020202020204" pitchFamily="34" charset="0"/>
            </a:endParaRPr>
          </a:p>
          <a:p>
            <a:pPr marL="0" indent="0">
              <a:spcBef>
                <a:spcPts val="750"/>
              </a:spcBef>
              <a:buClr>
                <a:schemeClr val="dk1"/>
              </a:buClr>
              <a:buSzPts val="2100"/>
              <a:buNone/>
            </a:pPr>
            <a:endParaRPr lang="tr-TR" sz="2400" dirty="0">
              <a:cs typeface="Arial" panose="020B0604020202020204" pitchFamily="34" charset="0"/>
            </a:endParaRPr>
          </a:p>
        </p:txBody>
      </p:sp>
      <p:pic>
        <p:nvPicPr>
          <p:cNvPr id="319" name="Picture 318" descr="Glasses on top of a book">
            <a:extLst>
              <a:ext uri="{FF2B5EF4-FFF2-40B4-BE49-F238E27FC236}">
                <a16:creationId xmlns:a16="http://schemas.microsoft.com/office/drawing/2014/main" id="{745A2D26-B139-A8A1-A8EA-8F9AE3670727}"/>
              </a:ext>
            </a:extLst>
          </p:cNvPr>
          <p:cNvPicPr>
            <a:picLocks noChangeAspect="1"/>
          </p:cNvPicPr>
          <p:nvPr/>
        </p:nvPicPr>
        <p:blipFill rotWithShape="1">
          <a:blip r:embed="rId3"/>
          <a:srcRect l="13778" r="38421" b="3"/>
          <a:stretch/>
        </p:blipFill>
        <p:spPr>
          <a:xfrm>
            <a:off x="1601813" y="1036940"/>
            <a:ext cx="3184199" cy="44130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52"/>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696960" y="4467143"/>
            <a:ext cx="6500191" cy="119161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000"/>
              <a:buNone/>
            </a:pPr>
            <a:r>
              <a:rPr lang="tr-TR" sz="1500" b="1" dirty="0"/>
              <a:t>Bu doküman </a:t>
            </a:r>
            <a:endParaRPr sz="1500" b="1" dirty="0"/>
          </a:p>
          <a:p>
            <a:pPr marL="0" indent="0" algn="ctr">
              <a:spcBef>
                <a:spcPts val="563"/>
              </a:spcBef>
              <a:buClr>
                <a:schemeClr val="dk1"/>
              </a:buClr>
              <a:buSzPts val="2000"/>
              <a:buNone/>
            </a:pPr>
            <a:r>
              <a:rPr lang="tr-TR" sz="1500" b="1" dirty="0"/>
              <a:t>"2022-1-TR01-KA220-VET-000088373 Erasmus Project </a:t>
            </a:r>
            <a:endParaRPr b="1" dirty="0"/>
          </a:p>
          <a:p>
            <a:pPr marL="0" indent="0" algn="ctr">
              <a:spcBef>
                <a:spcPts val="563"/>
              </a:spcBef>
              <a:buClr>
                <a:schemeClr val="dk1"/>
              </a:buClr>
              <a:buSzPts val="2000"/>
              <a:buNone/>
            </a:pPr>
            <a:r>
              <a:rPr lang="tr-TR" sz="1500" b="1" dirty="0"/>
              <a:t>A UNIVERSAL STRATEGIC NECESSITY: FROM MOLECULE TO DRUG»</a:t>
            </a:r>
          </a:p>
          <a:p>
            <a:pPr marL="0" indent="0" algn="ctr">
              <a:spcBef>
                <a:spcPts val="563"/>
              </a:spcBef>
              <a:buClr>
                <a:schemeClr val="dk1"/>
              </a:buClr>
              <a:buSzPts val="2000"/>
              <a:buNone/>
            </a:pPr>
            <a:r>
              <a:rPr lang="tr-TR" sz="1500" b="1" dirty="0"/>
              <a:t>için hazırlanmıştır</a:t>
            </a:r>
            <a:endParaRPr b="1" dirty="0"/>
          </a:p>
        </p:txBody>
      </p:sp>
      <p:pic>
        <p:nvPicPr>
          <p:cNvPr id="310" name="Google Shape;310;p31"/>
          <p:cNvPicPr preferRelativeResize="0"/>
          <p:nvPr/>
        </p:nvPicPr>
        <p:blipFill rotWithShape="1">
          <a:blip r:embed="rId3">
            <a:alphaModFix/>
          </a:blip>
          <a:srcRect/>
          <a:stretch/>
        </p:blipFill>
        <p:spPr>
          <a:xfrm>
            <a:off x="3618271" y="2713703"/>
            <a:ext cx="4543773" cy="1553497"/>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2362767" y="1492750"/>
            <a:ext cx="1717394" cy="863100"/>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444" y="1463014"/>
            <a:ext cx="1717394" cy="904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591" y="1464929"/>
            <a:ext cx="4409192" cy="92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2101993" y="5736271"/>
            <a:ext cx="7988015" cy="430887"/>
          </a:xfrm>
          <a:prstGeom prst="rect">
            <a:avLst/>
          </a:prstGeom>
          <a:noFill/>
        </p:spPr>
        <p:txBody>
          <a:bodyPr wrap="square">
            <a:spAutoFit/>
          </a:bodyPr>
          <a:lstStyle/>
          <a:p>
            <a:pPr algn="ctr" defTabSz="685800"/>
            <a:r>
              <a:rPr lang="en-US" sz="1100" dirty="0">
                <a:solidFill>
                  <a:srgbClr val="54565A"/>
                </a:solidFill>
                <a:latin typeface="Roboto" panose="02000000000000000000" pitchFamily="2" charset="0"/>
              </a:rPr>
              <a:t>""Erasmus+ </a:t>
            </a:r>
            <a:r>
              <a:rPr lang="en-US" sz="1100" dirty="0" err="1">
                <a:solidFill>
                  <a:srgbClr val="54565A"/>
                </a:solidFill>
                <a:latin typeface="Roboto" panose="02000000000000000000" pitchFamily="2" charset="0"/>
              </a:rPr>
              <a:t>Programı</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kapsamında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Avrupa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Komisyonu</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tarafından</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desteklenmektedir</a:t>
            </a:r>
            <a:r>
              <a:rPr lang="en-US" sz="1100" dirty="0">
                <a:solidFill>
                  <a:srgbClr val="54565A"/>
                </a:solidFill>
                <a:latin typeface="Roboto" panose="02000000000000000000" pitchFamily="2" charset="0"/>
              </a:rPr>
              <a:t>. </a:t>
            </a:r>
            <a:endParaRPr lang="tr-TR" sz="1100" dirty="0">
              <a:solidFill>
                <a:srgbClr val="54565A"/>
              </a:solidFill>
              <a:latin typeface="Roboto" panose="02000000000000000000" pitchFamily="2" charset="0"/>
            </a:endParaRPr>
          </a:p>
          <a:p>
            <a:pPr algn="ctr" defTabSz="685800"/>
            <a:r>
              <a:rPr lang="tr-TR" sz="1100" dirty="0">
                <a:solidFill>
                  <a:srgbClr val="54565A"/>
                </a:solidFill>
                <a:latin typeface="Roboto" panose="02000000000000000000" pitchFamily="2" charset="0"/>
              </a:rPr>
              <a:t>Ancak b</a:t>
            </a:r>
            <a:r>
              <a:rPr lang="en-US" sz="1100" dirty="0" err="1">
                <a:solidFill>
                  <a:srgbClr val="54565A"/>
                </a:solidFill>
                <a:latin typeface="Roboto" panose="02000000000000000000" pitchFamily="2" charset="0"/>
              </a:rPr>
              <a:t>urada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yer</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alan</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görüşlerden</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Avrupa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Komisyonu</a:t>
            </a:r>
            <a:r>
              <a:rPr lang="en-US" sz="1100" dirty="0">
                <a:solidFill>
                  <a:srgbClr val="54565A"/>
                </a:solidFill>
                <a:latin typeface="Roboto" panose="02000000000000000000" pitchFamily="2" charset="0"/>
              </a:rPr>
              <a:t> ve Türkiye </a:t>
            </a:r>
            <a:r>
              <a:rPr lang="en-US" sz="1100" dirty="0" err="1">
                <a:solidFill>
                  <a:srgbClr val="54565A"/>
                </a:solidFill>
                <a:latin typeface="Roboto" panose="02000000000000000000" pitchFamily="2" charset="0"/>
              </a:rPr>
              <a:t>Ulusal</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Ajansı</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sorumlu</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tutulamaz</a:t>
            </a:r>
            <a:r>
              <a:rPr lang="en-US" sz="1100" dirty="0">
                <a:solidFill>
                  <a:srgbClr val="54565A"/>
                </a:solidFill>
                <a:latin typeface="Roboto" panose="02000000000000000000" pitchFamily="2" charset="0"/>
              </a:rPr>
              <a:t>."</a:t>
            </a:r>
            <a:endParaRPr lang="en-NL" sz="1100" dirty="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5D83E6-2F36-C9BD-E14D-3E211EBF21AD}"/>
            </a:ext>
          </a:extLst>
        </p:cNvPr>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Başlık 4">
            <a:extLst>
              <a:ext uri="{FF2B5EF4-FFF2-40B4-BE49-F238E27FC236}">
                <a16:creationId xmlns:a16="http://schemas.microsoft.com/office/drawing/2014/main" id="{DE30716E-38A4-172D-79F4-468BA0B4961F}"/>
              </a:ext>
            </a:extLst>
          </p:cNvPr>
          <p:cNvSpPr>
            <a:spLocks noGrp="1"/>
          </p:cNvSpPr>
          <p:nvPr>
            <p:ph type="ctrTitle"/>
          </p:nvPr>
        </p:nvSpPr>
        <p:spPr>
          <a:xfrm>
            <a:off x="1159928" y="1337868"/>
            <a:ext cx="3404317" cy="4187361"/>
          </a:xfrm>
        </p:spPr>
        <p:txBody>
          <a:bodyPr vert="horz" lIns="68580" tIns="34290" rIns="68580" bIns="34290" rtlCol="0" anchor="ctr">
            <a:normAutofit/>
          </a:bodyPr>
          <a:lstStyle/>
          <a:p>
            <a:pPr algn="l"/>
            <a:r>
              <a:rPr lang="en-US" sz="5400" b="1" dirty="0" err="1">
                <a:latin typeface="Calibri Light" panose="020F0302020204030204" pitchFamily="34" charset="0"/>
                <a:ea typeface="Calibri Light" panose="020F0302020204030204" pitchFamily="34" charset="0"/>
                <a:cs typeface="Calibri Light" panose="020F0302020204030204" pitchFamily="34" charset="0"/>
              </a:rPr>
              <a:t>Proje</a:t>
            </a:r>
            <a:r>
              <a:rPr lang="en-US" sz="5400" b="1" dirty="0">
                <a:latin typeface="Calibri Light" panose="020F0302020204030204" pitchFamily="34" charset="0"/>
                <a:ea typeface="Calibri Light" panose="020F0302020204030204" pitchFamily="34" charset="0"/>
                <a:cs typeface="Calibri Light" panose="020F0302020204030204" pitchFamily="34" charset="0"/>
              </a:rPr>
              <a:t> Partner</a:t>
            </a:r>
            <a:r>
              <a:rPr lang="tr-TR" sz="5400" b="1" dirty="0" err="1">
                <a:latin typeface="Calibri Light" panose="020F0302020204030204" pitchFamily="34" charset="0"/>
                <a:ea typeface="Calibri Light" panose="020F0302020204030204" pitchFamily="34" charset="0"/>
                <a:cs typeface="Calibri Light" panose="020F0302020204030204" pitchFamily="34" charset="0"/>
              </a:rPr>
              <a:t>leri</a:t>
            </a:r>
            <a:endParaRPr lang="en-US" sz="54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3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44588" y="3454289"/>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30" name="Picture 6" descr="Ankara University - Wikipedia">
            <a:extLst>
              <a:ext uri="{FF2B5EF4-FFF2-40B4-BE49-F238E27FC236}">
                <a16:creationId xmlns:a16="http://schemas.microsoft.com/office/drawing/2014/main" id="{AC34D15D-C92A-95E9-905B-30B6C1020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719" y="1017333"/>
            <a:ext cx="1138978" cy="1138978"/>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98ADAD1C-D8B5-B73A-D4BF-F8DA6DFE8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005" y="3510706"/>
            <a:ext cx="1011918" cy="1011918"/>
          </a:xfrm>
          <a:prstGeom prst="rect">
            <a:avLst/>
          </a:prstGeom>
        </p:spPr>
      </p:pic>
      <p:pic>
        <p:nvPicPr>
          <p:cNvPr id="11" name="Resim 10">
            <a:extLst>
              <a:ext uri="{FF2B5EF4-FFF2-40B4-BE49-F238E27FC236}">
                <a16:creationId xmlns:a16="http://schemas.microsoft.com/office/drawing/2014/main" id="{CAE05125-7ADB-E780-6D86-61D59E0CF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417" y="3516218"/>
            <a:ext cx="1107969" cy="1000897"/>
          </a:xfrm>
          <a:prstGeom prst="rect">
            <a:avLst/>
          </a:prstGeom>
        </p:spPr>
      </p:pic>
      <p:pic>
        <p:nvPicPr>
          <p:cNvPr id="12" name="Picture 2" descr="Logolar | Dokuz Eylül Üniversitesi Edebiyat Fakültesi">
            <a:extLst>
              <a:ext uri="{FF2B5EF4-FFF2-40B4-BE49-F238E27FC236}">
                <a16:creationId xmlns:a16="http://schemas.microsoft.com/office/drawing/2014/main" id="{5C10C731-5482-B9CB-C6FD-F86BD67DB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005" y="2331560"/>
            <a:ext cx="1011918" cy="1011918"/>
          </a:xfrm>
          <a:prstGeom prst="rect">
            <a:avLst/>
          </a:prstGeom>
          <a:solidFill>
            <a:schemeClr val="bg1"/>
          </a:solidFill>
        </p:spPr>
      </p:pic>
      <p:pic>
        <p:nvPicPr>
          <p:cNvPr id="13" name="Resim 12">
            <a:extLst>
              <a:ext uri="{FF2B5EF4-FFF2-40B4-BE49-F238E27FC236}">
                <a16:creationId xmlns:a16="http://schemas.microsoft.com/office/drawing/2014/main" id="{45268A91-C708-9908-8948-0F817FAD2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417" y="2453557"/>
            <a:ext cx="1866717" cy="767929"/>
          </a:xfrm>
          <a:prstGeom prst="rect">
            <a:avLst/>
          </a:prstGeom>
        </p:spPr>
      </p:pic>
      <p:pic>
        <p:nvPicPr>
          <p:cNvPr id="14" name="Picture 2">
            <a:extLst>
              <a:ext uri="{FF2B5EF4-FFF2-40B4-BE49-F238E27FC236}">
                <a16:creationId xmlns:a16="http://schemas.microsoft.com/office/drawing/2014/main" id="{A403D928-6AFD-6632-EFC5-7AAB57191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478" y="1155413"/>
            <a:ext cx="941835" cy="941835"/>
          </a:xfrm>
          <a:prstGeom prst="rect">
            <a:avLst/>
          </a:prstGeom>
          <a:solidFill>
            <a:schemeClr val="bg1"/>
          </a:solidFill>
        </p:spPr>
      </p:pic>
      <p:pic>
        <p:nvPicPr>
          <p:cNvPr id="16" name="Picture 6" descr="Minho Üniversitesi – VETforEI">
            <a:extLst>
              <a:ext uri="{FF2B5EF4-FFF2-40B4-BE49-F238E27FC236}">
                <a16:creationId xmlns:a16="http://schemas.microsoft.com/office/drawing/2014/main" id="{84B812C7-31BC-139B-5FB9-3163F92870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1719" y="4705896"/>
            <a:ext cx="1072492" cy="10874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Description automatically generated">
            <a:extLst>
              <a:ext uri="{FF2B5EF4-FFF2-40B4-BE49-F238E27FC236}">
                <a16:creationId xmlns:a16="http://schemas.microsoft.com/office/drawing/2014/main" id="{53EDAC1A-3EA2-5A71-35A5-FEA72D9D5D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1416" y="4990113"/>
            <a:ext cx="2294356" cy="519051"/>
          </a:xfrm>
          <a:prstGeom prst="rect">
            <a:avLst/>
          </a:prstGeom>
        </p:spPr>
      </p:pic>
    </p:spTree>
    <p:extLst>
      <p:ext uri="{BB962C8B-B14F-4D97-AF65-F5344CB8AC3E}">
        <p14:creationId xmlns:p14="http://schemas.microsoft.com/office/powerpoint/2010/main" val="393443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435510" y="1337310"/>
            <a:ext cx="3556755" cy="1622323"/>
          </a:xfrm>
        </p:spPr>
        <p:txBody>
          <a:bodyPr vert="horz" lIns="68580" tIns="34290" rIns="68580" bIns="34290" rtlCol="0" anchor="b">
            <a:normAutofit/>
          </a:bodyPr>
          <a:lstStyle/>
          <a:p>
            <a:r>
              <a:rPr lang="tr-TR" sz="4400" b="1" dirty="0"/>
              <a:t>Teşekkürler</a:t>
            </a:r>
            <a:endParaRPr lang="en-US" sz="44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5507778" y="85725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7419" y="4188542"/>
            <a:ext cx="4254846" cy="162232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
        <p:cNvGrpSpPr/>
        <p:nvPr/>
      </p:nvGrpSpPr>
      <p:grpSpPr>
        <a:xfrm>
          <a:off x="0" y="0"/>
          <a:ext cx="0" cy="0"/>
          <a:chOff x="0" y="0"/>
          <a:chExt cx="0" cy="0"/>
        </a:xfrm>
      </p:grpSpPr>
      <p:sp useBgFill="1">
        <p:nvSpPr>
          <p:cNvPr id="1048619" name="Rectangle 146"/>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20" name="Google Shape;142;g2a1952dd349_1_24"/>
          <p:cNvSpPr txBox="1">
            <a:spLocks noGrp="1"/>
          </p:cNvSpPr>
          <p:nvPr>
            <p:ph type="title"/>
          </p:nvPr>
        </p:nvSpPr>
        <p:spPr>
          <a:xfrm>
            <a:off x="572493" y="667512"/>
            <a:ext cx="11018520" cy="1005442"/>
          </a:xfrm>
          <a:prstGeom prst="rect">
            <a:avLst/>
          </a:prstGeom>
        </p:spPr>
        <p:txBody>
          <a:bodyPr spcFirstLastPara="1" lIns="91425" tIns="45700" rIns="91425" bIns="45700" anchor="b" anchorCtr="0">
            <a:normAutofit/>
          </a:bodyPr>
          <a:lstStyle/>
          <a:p>
            <a:pPr lvl="0">
              <a:spcBef>
                <a:spcPts val="2000"/>
              </a:spcBef>
              <a:buClr>
                <a:schemeClr val="dk1"/>
              </a:buClr>
              <a:buSzPts val="1100"/>
            </a:pPr>
            <a:r>
              <a:rPr lang="tr-TR" sz="4000" b="1" dirty="0" err="1">
                <a:latin typeface="+mn-lt"/>
                <a:ea typeface="Arial"/>
                <a:cs typeface="Arial"/>
                <a:sym typeface="Arial"/>
              </a:rPr>
              <a:t>Rekombinant</a:t>
            </a:r>
            <a:r>
              <a:rPr lang="tr-TR" sz="4000" b="1" dirty="0">
                <a:latin typeface="+mn-lt"/>
                <a:ea typeface="Arial"/>
                <a:cs typeface="Arial"/>
                <a:sym typeface="Arial"/>
              </a:rPr>
              <a:t> Protein Üretiminin Önemi</a:t>
            </a:r>
          </a:p>
        </p:txBody>
      </p:sp>
      <p:sp>
        <p:nvSpPr>
          <p:cNvPr id="1048621" name="sketchy line"/>
          <p:cNvSpPr>
            <a:spLocks noGrp="1" noRot="1" noChangeAspect="1" noMove="1" noResize="1" noEditPoints="1" noAdjustHandles="1" noChangeArrowheads="1" noChangeShapeType="1" noTextEdit="1"/>
          </p:cNvSpPr>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94305" name="Content Placeholder 2"/>
          <p:cNvGraphicFramePr>
            <a:graphicFrameLocks noGrp="1"/>
          </p:cNvGraphicFramePr>
          <p:nvPr>
            <p:ph idx="1"/>
            <p:extLst>
              <p:ext uri="{D42A27DB-BD31-4B8C-83A1-F6EECF244321}">
                <p14:modId xmlns:p14="http://schemas.microsoft.com/office/powerpoint/2010/main" val="163454798"/>
              </p:ext>
            </p:extLst>
          </p:nvPr>
        </p:nvGraphicFramePr>
        <p:xfrm>
          <a:off x="572492" y="2071316"/>
          <a:ext cx="8876308"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4"/>
        <p:cNvGrpSpPr/>
        <p:nvPr/>
      </p:nvGrpSpPr>
      <p:grpSpPr>
        <a:xfrm>
          <a:off x="0" y="0"/>
          <a:ext cx="0" cy="0"/>
          <a:chOff x="0" y="0"/>
          <a:chExt cx="0" cy="0"/>
        </a:xfrm>
      </p:grpSpPr>
      <p:sp>
        <p:nvSpPr>
          <p:cNvPr id="1048613" name="Rectangle 140"/>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14" name="Rectangle 142"/>
          <p:cNvSpPr>
            <a:spLocks noGrp="1" noRot="1" noChangeAspect="1" noMove="1" noResize="1" noEditPoints="1" noAdjustHandles="1" noChangeArrowheads="1" noChangeShapeType="1" noTextEdit="1"/>
          </p:cNvSpPr>
          <p:nvPr/>
        </p:nvSpPr>
        <p:spPr>
          <a:xfrm>
            <a:off x="0" y="0"/>
            <a:ext cx="2013557" cy="6858000"/>
          </a:xfrm>
          <a:prstGeom prst="rect">
            <a:avLst/>
          </a:prstGeom>
          <a:solidFill>
            <a:srgbClr val="5B4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15" name="Google Shape;135;g2a1952dd349_1_36"/>
          <p:cNvSpPr txBox="1">
            <a:spLocks noGrp="1"/>
          </p:cNvSpPr>
          <p:nvPr>
            <p:ph type="title"/>
          </p:nvPr>
        </p:nvSpPr>
        <p:spPr>
          <a:xfrm>
            <a:off x="609600" y="2074363"/>
            <a:ext cx="2782834" cy="2709275"/>
          </a:xfrm>
          <a:prstGeom prst="ellipse">
            <a:avLst/>
          </a:prstGeom>
          <a:solidFill>
            <a:srgbClr val="262626"/>
          </a:solidFill>
          <a:ln w="174625" cmpd="thinThick">
            <a:solidFill>
              <a:srgbClr val="262626"/>
            </a:solidFill>
          </a:ln>
        </p:spPr>
        <p:txBody>
          <a:bodyPr spcFirstLastPara="1" vert="horz" wrap="none" lIns="0" tIns="0" rIns="0" bIns="0" rtlCol="0" anchor="ctr" anchorCtr="0">
            <a:normAutofit/>
          </a:bodyPr>
          <a:lstStyle/>
          <a:p>
            <a:pPr lvl="0" algn="ctr">
              <a:spcAft>
                <a:spcPts val="0"/>
              </a:spcAft>
              <a:buSzPts val="2400"/>
            </a:pPr>
            <a:r>
              <a:rPr lang="tr-TR" sz="2800" b="1" kern="1200" dirty="0" err="1">
                <a:solidFill>
                  <a:srgbClr val="FFFFFF"/>
                </a:solidFill>
                <a:latin typeface="+mn-lt"/>
                <a:ea typeface="+mj-ea"/>
                <a:cs typeface="+mj-cs"/>
                <a:sym typeface="Arial"/>
              </a:rPr>
              <a:t>Rekombinant</a:t>
            </a:r>
            <a:r>
              <a:rPr lang="tr-TR" sz="2800" b="1" kern="1200" dirty="0">
                <a:solidFill>
                  <a:srgbClr val="FFFFFF"/>
                </a:solidFill>
                <a:latin typeface="+mn-lt"/>
                <a:ea typeface="+mj-ea"/>
                <a:cs typeface="+mj-cs"/>
                <a:sym typeface="Arial"/>
              </a:rPr>
              <a:t> </a:t>
            </a:r>
            <a:br>
              <a:rPr lang="tr-TR" sz="2800" b="1" kern="1200" dirty="0">
                <a:solidFill>
                  <a:srgbClr val="FFFFFF"/>
                </a:solidFill>
                <a:latin typeface="+mn-lt"/>
                <a:ea typeface="+mj-ea"/>
                <a:cs typeface="+mj-cs"/>
                <a:sym typeface="Arial"/>
              </a:rPr>
            </a:br>
            <a:r>
              <a:rPr lang="tr-TR" sz="2800" b="1" dirty="0">
                <a:solidFill>
                  <a:srgbClr val="FFFFFF"/>
                </a:solidFill>
                <a:latin typeface="+mn-lt"/>
                <a:sym typeface="Arial"/>
              </a:rPr>
              <a:t>Protein Üretimine</a:t>
            </a:r>
            <a:br>
              <a:rPr lang="tr-TR" sz="2800" b="1" dirty="0">
                <a:solidFill>
                  <a:srgbClr val="FFFFFF"/>
                </a:solidFill>
                <a:latin typeface="+mn-lt"/>
                <a:sym typeface="Arial"/>
              </a:rPr>
            </a:br>
            <a:r>
              <a:rPr lang="tr-TR" sz="2800" b="1" dirty="0">
                <a:solidFill>
                  <a:srgbClr val="FFFFFF"/>
                </a:solidFill>
                <a:latin typeface="+mn-lt"/>
                <a:sym typeface="Arial"/>
              </a:rPr>
              <a:t>Genel Bakış</a:t>
            </a:r>
            <a:endParaRPr lang="en-US" sz="2800" b="1" kern="1200" dirty="0">
              <a:solidFill>
                <a:srgbClr val="FFFFFF"/>
              </a:solidFill>
              <a:latin typeface="+mn-lt"/>
              <a:ea typeface="+mj-ea"/>
              <a:cs typeface="+mj-cs"/>
            </a:endParaRPr>
          </a:p>
        </p:txBody>
      </p:sp>
      <p:pic>
        <p:nvPicPr>
          <p:cNvPr id="2097155" name="Google Shape;136;g2a1952dd349_1_36" descr="A diagram of a cell culture  Description automatically generated"/>
          <p:cNvPicPr preferRelativeResize="0">
            <a:picLocks/>
          </p:cNvPicPr>
          <p:nvPr/>
        </p:nvPicPr>
        <p:blipFill rotWithShape="1">
          <a:blip r:embed="rId3"/>
          <a:srcRect t="12472"/>
          <a:stretch>
            <a:fillRect/>
          </a:stretch>
        </p:blipFill>
        <p:spPr>
          <a:xfrm>
            <a:off x="3675529" y="591671"/>
            <a:ext cx="7906871" cy="556708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4"/>
        <p:cNvGrpSpPr/>
        <p:nvPr/>
      </p:nvGrpSpPr>
      <p:grpSpPr>
        <a:xfrm>
          <a:off x="0" y="0"/>
          <a:ext cx="0" cy="0"/>
          <a:chOff x="0" y="0"/>
          <a:chExt cx="0" cy="0"/>
        </a:xfrm>
      </p:grpSpPr>
      <p:sp>
        <p:nvSpPr>
          <p:cNvPr id="1048625" name="Rectangle 161"/>
          <p:cNvSpPr>
            <a:spLocks noGrp="1" noRot="1" noChangeAspect="1" noMove="1" noResize="1" noEditPoints="1" noAdjustHandles="1" noChangeArrowheads="1" noChangeShapeType="1" noTextEdit="1"/>
          </p:cNvSpPr>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26" name="Google Shape;155;p5"/>
          <p:cNvSpPr txBox="1"/>
          <p:nvPr/>
        </p:nvSpPr>
        <p:spPr>
          <a:xfrm>
            <a:off x="556532" y="643467"/>
            <a:ext cx="11210925" cy="744836"/>
          </a:xfrm>
          <a:prstGeom prst="rect">
            <a:avLst/>
          </a:prstGeom>
        </p:spPr>
        <p:txBody>
          <a:bodyPr spcFirstLastPara="1" vert="horz" lIns="91440" tIns="45720" rIns="91440" bIns="45720" rtlCol="0" anchor="ctr" anchorCtr="0">
            <a:normAutofit/>
          </a:bodyPr>
          <a:lstStyle/>
          <a:p>
            <a:pPr lvl="0" algn="ctr">
              <a:lnSpc>
                <a:spcPct val="90000"/>
              </a:lnSpc>
              <a:spcBef>
                <a:spcPct val="0"/>
              </a:spcBef>
              <a:spcAft>
                <a:spcPts val="600"/>
              </a:spcAft>
            </a:pPr>
            <a:r>
              <a:rPr lang="en-US" sz="3200" b="1" dirty="0" err="1">
                <a:solidFill>
                  <a:schemeClr val="bg1"/>
                </a:solidFill>
                <a:ea typeface="+mj-ea"/>
                <a:cs typeface="+mj-cs"/>
                <a:sym typeface="Times New Roman"/>
              </a:rPr>
              <a:t>Rekombinant</a:t>
            </a:r>
            <a:r>
              <a:rPr lang="en-US" sz="3200" b="1" dirty="0">
                <a:solidFill>
                  <a:schemeClr val="bg1"/>
                </a:solidFill>
                <a:ea typeface="+mj-ea"/>
                <a:cs typeface="+mj-cs"/>
                <a:sym typeface="Times New Roman"/>
              </a:rPr>
              <a:t> Protein </a:t>
            </a:r>
            <a:r>
              <a:rPr lang="en-US" sz="3200" b="1" dirty="0" err="1">
                <a:solidFill>
                  <a:schemeClr val="bg1"/>
                </a:solidFill>
                <a:ea typeface="+mj-ea"/>
                <a:cs typeface="+mj-cs"/>
                <a:sym typeface="Times New Roman"/>
              </a:rPr>
              <a:t>Üreti</a:t>
            </a:r>
            <a:r>
              <a:rPr lang="tr-TR" sz="3200" b="1" dirty="0">
                <a:solidFill>
                  <a:schemeClr val="bg1"/>
                </a:solidFill>
                <a:ea typeface="+mj-ea"/>
                <a:cs typeface="+mj-cs"/>
                <a:sym typeface="Times New Roman"/>
              </a:rPr>
              <a:t>mi</a:t>
            </a:r>
            <a:endParaRPr lang="en-US" sz="3200" b="1" kern="1200" dirty="0">
              <a:solidFill>
                <a:schemeClr val="bg1"/>
              </a:solidFill>
              <a:ea typeface="+mj-ea"/>
              <a:cs typeface="+mj-cs"/>
            </a:endParaRPr>
          </a:p>
        </p:txBody>
      </p:sp>
      <p:pic>
        <p:nvPicPr>
          <p:cNvPr id="2097156" name="Google Shape;157;p5"/>
          <p:cNvPicPr preferRelativeResize="0">
            <a:picLocks/>
          </p:cNvPicPr>
          <p:nvPr/>
        </p:nvPicPr>
        <p:blipFill>
          <a:blip r:embed="rId3"/>
          <a:stretch>
            <a:fillRect/>
          </a:stretch>
        </p:blipFill>
        <p:spPr>
          <a:xfrm>
            <a:off x="2133600" y="1396589"/>
            <a:ext cx="9161929" cy="546141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2"/>
        <p:cNvGrpSpPr/>
        <p:nvPr/>
      </p:nvGrpSpPr>
      <p:grpSpPr>
        <a:xfrm>
          <a:off x="0" y="0"/>
          <a:ext cx="0" cy="0"/>
          <a:chOff x="0" y="0"/>
          <a:chExt cx="0" cy="0"/>
        </a:xfrm>
      </p:grpSpPr>
      <p:sp useBgFill="1">
        <p:nvSpPr>
          <p:cNvPr id="1048633" name="Rectangle 17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4" name="Google Shape;165;p6"/>
          <p:cNvSpPr txBox="1"/>
          <p:nvPr/>
        </p:nvSpPr>
        <p:spPr>
          <a:xfrm>
            <a:off x="6364941" y="638089"/>
            <a:ext cx="5193075" cy="1612052"/>
          </a:xfrm>
          <a:prstGeom prst="rect">
            <a:avLst/>
          </a:prstGeom>
        </p:spPr>
        <p:txBody>
          <a:bodyPr spcFirstLastPara="1" vert="horz" lIns="91440" tIns="45720" rIns="91440" bIns="45720" rtlCol="0" anchor="b" anchorCtr="0">
            <a:normAutofit/>
          </a:bodyPr>
          <a:lstStyle/>
          <a:p>
            <a:pPr lvl="0">
              <a:lnSpc>
                <a:spcPct val="90000"/>
              </a:lnSpc>
              <a:spcBef>
                <a:spcPct val="0"/>
              </a:spcBef>
              <a:spcAft>
                <a:spcPts val="600"/>
              </a:spcAft>
            </a:pPr>
            <a:r>
              <a:rPr lang="en-US" sz="4000" b="1" dirty="0" err="1">
                <a:ea typeface="+mj-ea"/>
                <a:cs typeface="+mj-cs"/>
              </a:rPr>
              <a:t>Moleküler</a:t>
            </a:r>
            <a:r>
              <a:rPr lang="en-US" sz="4000" b="1" dirty="0">
                <a:ea typeface="+mj-ea"/>
                <a:cs typeface="+mj-cs"/>
              </a:rPr>
              <a:t> </a:t>
            </a:r>
            <a:r>
              <a:rPr lang="en-US" sz="4000" b="1" dirty="0" err="1">
                <a:ea typeface="+mj-ea"/>
                <a:cs typeface="+mj-cs"/>
              </a:rPr>
              <a:t>Klonlama</a:t>
            </a:r>
            <a:r>
              <a:rPr lang="en-US" sz="4000" b="1" dirty="0">
                <a:ea typeface="+mj-ea"/>
                <a:cs typeface="+mj-cs"/>
              </a:rPr>
              <a:t> </a:t>
            </a:r>
            <a:r>
              <a:rPr lang="tr-TR" sz="4000" b="1" dirty="0">
                <a:ea typeface="+mj-ea"/>
                <a:cs typeface="+mj-cs"/>
              </a:rPr>
              <a:t>Adımları - </a:t>
            </a:r>
            <a:r>
              <a:rPr lang="en-US" sz="4000" b="1" dirty="0" err="1">
                <a:ea typeface="+mj-ea"/>
                <a:cs typeface="+mj-cs"/>
              </a:rPr>
              <a:t>Plazmid</a:t>
            </a:r>
            <a:endParaRPr lang="en-US" sz="4000" b="1" kern="1200" dirty="0">
              <a:solidFill>
                <a:schemeClr val="tx1"/>
              </a:solidFill>
              <a:ea typeface="+mj-ea"/>
              <a:cs typeface="+mj-cs"/>
            </a:endParaRPr>
          </a:p>
        </p:txBody>
      </p:sp>
      <p:pic>
        <p:nvPicPr>
          <p:cNvPr id="2097157" name="Google Shape;166;p6"/>
          <p:cNvPicPr preferRelativeResize="0">
            <a:picLocks/>
          </p:cNvPicPr>
          <p:nvPr/>
        </p:nvPicPr>
        <p:blipFill rotWithShape="1">
          <a:blip r:embed="rId3"/>
          <a:srcRect r="80026" b="76801"/>
          <a:stretch>
            <a:fillRect/>
          </a:stretch>
        </p:blipFill>
        <p:spPr>
          <a:xfrm>
            <a:off x="630936" y="1336680"/>
            <a:ext cx="5458968" cy="4184640"/>
          </a:xfrm>
          <a:prstGeom prst="rect">
            <a:avLst/>
          </a:prstGeom>
          <a:noFill/>
        </p:spPr>
      </p:pic>
      <p:sp>
        <p:nvSpPr>
          <p:cNvPr id="1048635" name="sketch line"/>
          <p:cNvSpPr>
            <a:spLocks noGrp="1" noRot="1" noChangeAspect="1" noMove="1" noResize="1" noEditPoints="1" noAdjustHandles="1" noChangeArrowheads="1" noChangeShapeType="1" noTextEdit="1"/>
          </p:cNvSpPr>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6" name="Google Shape;164;p6"/>
          <p:cNvSpPr txBox="1"/>
          <p:nvPr/>
        </p:nvSpPr>
        <p:spPr>
          <a:xfrm>
            <a:off x="6739128" y="2664886"/>
            <a:ext cx="4818888" cy="3550789"/>
          </a:xfrm>
          <a:prstGeom prst="rect">
            <a:avLst/>
          </a:prstGeom>
        </p:spPr>
        <p:txBody>
          <a:bodyPr spcFirstLastPara="1" vert="horz" lIns="91440" tIns="45720" rIns="91440" bIns="45720" rtlCol="0" anchor="t" anchorCtr="0">
            <a:normAutofit/>
          </a:bodyPr>
          <a:lstStyle/>
          <a:p>
            <a:pPr lvl="0">
              <a:lnSpc>
                <a:spcPct val="90000"/>
              </a:lnSpc>
              <a:spcAft>
                <a:spcPts val="600"/>
              </a:spcAft>
            </a:pPr>
            <a:r>
              <a:rPr lang="en-US" sz="2800" b="1" dirty="0" err="1">
                <a:sym typeface="Times New Roman"/>
              </a:rPr>
              <a:t>Tipik</a:t>
            </a:r>
            <a:r>
              <a:rPr lang="en-US" sz="2800" b="1" dirty="0">
                <a:sym typeface="Times New Roman"/>
              </a:rPr>
              <a:t> </a:t>
            </a:r>
            <a:r>
              <a:rPr lang="en-US" sz="2800" b="1" dirty="0" err="1">
                <a:sym typeface="Times New Roman"/>
              </a:rPr>
              <a:t>bir</a:t>
            </a:r>
            <a:r>
              <a:rPr lang="en-US" sz="2800" b="1" dirty="0">
                <a:sym typeface="Times New Roman"/>
              </a:rPr>
              <a:t> </a:t>
            </a:r>
            <a:r>
              <a:rPr lang="en-US" sz="2800" b="1" dirty="0" err="1">
                <a:sym typeface="Times New Roman"/>
              </a:rPr>
              <a:t>plazmitin</a:t>
            </a:r>
            <a:r>
              <a:rPr lang="en-US" sz="2800" b="1" dirty="0">
                <a:sym typeface="Times New Roman"/>
              </a:rPr>
              <a:t> </a:t>
            </a:r>
            <a:r>
              <a:rPr lang="en-US" sz="2800" b="1" dirty="0" err="1">
                <a:sym typeface="Times New Roman"/>
              </a:rPr>
              <a:t>bileşenleri</a:t>
            </a:r>
            <a:r>
              <a:rPr lang="en-US" sz="2800" b="1" dirty="0">
                <a:sym typeface="Times New Roman"/>
              </a:rPr>
              <a:t>:</a:t>
            </a:r>
            <a:endParaRPr lang="tr-TR" sz="2800" b="1" dirty="0">
              <a:sym typeface="Times New Roman"/>
            </a:endParaRPr>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tr-TR" sz="2800" i="0" dirty="0">
                <a:sym typeface="Times New Roman"/>
              </a:rPr>
              <a:t>Replikasyon Orijini</a:t>
            </a:r>
            <a:endParaRPr lang="en-US" sz="2800" dirty="0"/>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en-US" sz="2800" dirty="0" err="1">
                <a:sym typeface="Times New Roman"/>
              </a:rPr>
              <a:t>Seçilebilir</a:t>
            </a:r>
            <a:r>
              <a:rPr lang="en-US" sz="2800" dirty="0">
                <a:sym typeface="Times New Roman"/>
              </a:rPr>
              <a:t> </a:t>
            </a:r>
            <a:r>
              <a:rPr lang="en-US" sz="2800" dirty="0" err="1">
                <a:sym typeface="Times New Roman"/>
              </a:rPr>
              <a:t>İşaretleyici</a:t>
            </a:r>
            <a:endParaRPr lang="tr-TR" sz="2800" dirty="0">
              <a:sym typeface="Times New Roman"/>
            </a:endParaRPr>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en-US" sz="2800" dirty="0" err="1">
                <a:sym typeface="Times New Roman"/>
              </a:rPr>
              <a:t>Çoklu</a:t>
            </a:r>
            <a:r>
              <a:rPr lang="en-US" sz="2800" dirty="0">
                <a:sym typeface="Times New Roman"/>
              </a:rPr>
              <a:t> </a:t>
            </a:r>
            <a:r>
              <a:rPr lang="en-US" sz="2800" dirty="0" err="1">
                <a:sym typeface="Times New Roman"/>
              </a:rPr>
              <a:t>Klonlama</a:t>
            </a:r>
            <a:r>
              <a:rPr lang="en-US" sz="2800" dirty="0">
                <a:sym typeface="Times New Roman"/>
              </a:rPr>
              <a:t> Alanı</a:t>
            </a:r>
            <a:endParaRPr lang="tr-TR" sz="2800" dirty="0">
              <a:sym typeface="Times New Roman"/>
            </a:endParaRPr>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tr-TR" sz="2800" dirty="0">
                <a:sym typeface="Times New Roman"/>
              </a:rPr>
              <a:t>Promotör</a:t>
            </a:r>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en-US" sz="2800" dirty="0">
                <a:sym typeface="Times New Roman"/>
              </a:rPr>
              <a:t>Protein </a:t>
            </a:r>
            <a:r>
              <a:rPr lang="en-US" sz="2800" dirty="0" err="1">
                <a:sym typeface="Times New Roman"/>
              </a:rPr>
              <a:t>etiketleri</a:t>
            </a:r>
            <a:endParaRPr lang="tr-TR" sz="2800" dirty="0">
              <a:sym typeface="Times New Roman"/>
            </a:endParaRPr>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en-US" sz="2800" i="0" dirty="0" err="1">
                <a:sym typeface="Times New Roman"/>
              </a:rPr>
              <a:t>Terminat</a:t>
            </a:r>
            <a:r>
              <a:rPr lang="tr-TR" sz="2800" i="0" dirty="0">
                <a:sym typeface="Times New Roman"/>
              </a:rPr>
              <a:t>ö</a:t>
            </a:r>
            <a:r>
              <a:rPr lang="en-US" sz="2800" i="0" dirty="0">
                <a:sym typeface="Times New Roman"/>
              </a:rPr>
              <a:t>r</a:t>
            </a:r>
            <a:endParaRPr lang="en-US" sz="2200" dirty="0">
              <a:sym typeface="Times New Roman"/>
            </a:endParaRPr>
          </a:p>
        </p:txBody>
      </p:sp>
      <p:sp>
        <p:nvSpPr>
          <p:cNvPr id="1048637" name="Google Shape;163;p6" descr="Cloning, Transformation/Transfection &amp; Expression"/>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1"/>
        <p:cNvGrpSpPr/>
        <p:nvPr/>
      </p:nvGrpSpPr>
      <p:grpSpPr>
        <a:xfrm>
          <a:off x="0" y="0"/>
          <a:ext cx="0" cy="0"/>
          <a:chOff x="0" y="0"/>
          <a:chExt cx="0" cy="0"/>
        </a:xfrm>
      </p:grpSpPr>
      <p:sp useBgFill="1">
        <p:nvSpPr>
          <p:cNvPr id="1048641" name="Rectangle 17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43" name="sketch line"/>
          <p:cNvSpPr>
            <a:spLocks noGrp="1" noRot="1" noChangeAspect="1" noMove="1" noResize="1" noEditPoints="1" noAdjustHandles="1" noChangeArrowheads="1" noChangeShapeType="1" noTextEdit="1"/>
          </p:cNvSpPr>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58" name="Google Shape;173;g2a1952dd349_6_7"/>
          <p:cNvPicPr preferRelativeResize="0">
            <a:picLocks/>
          </p:cNvPicPr>
          <p:nvPr/>
        </p:nvPicPr>
        <p:blipFill rotWithShape="1">
          <a:blip r:embed="rId3"/>
          <a:srcRect l="13506" r="28700" b="20779"/>
          <a:stretch>
            <a:fillRect/>
          </a:stretch>
        </p:blipFill>
        <p:spPr>
          <a:xfrm>
            <a:off x="3720353" y="639192"/>
            <a:ext cx="8471647" cy="5579615"/>
          </a:xfrm>
          <a:prstGeom prst="rect">
            <a:avLst/>
          </a:prstGeom>
          <a:noFill/>
        </p:spPr>
      </p:pic>
      <p:sp>
        <p:nvSpPr>
          <p:cNvPr id="1048642" name="Google Shape;172;g2a1952dd349_6_7"/>
          <p:cNvSpPr txBox="1"/>
          <p:nvPr/>
        </p:nvSpPr>
        <p:spPr>
          <a:xfrm>
            <a:off x="358588" y="639192"/>
            <a:ext cx="4240306" cy="3112595"/>
          </a:xfrm>
          <a:prstGeom prst="rect">
            <a:avLst/>
          </a:prstGeom>
        </p:spPr>
        <p:txBody>
          <a:bodyPr spcFirstLastPara="1" vert="horz" lIns="91440" tIns="45720" rIns="91440" bIns="45720" rtlCol="0" anchor="b" anchorCtr="0">
            <a:normAutofit/>
          </a:bodyPr>
          <a:lstStyle/>
          <a:p>
            <a:pPr lvl="0">
              <a:lnSpc>
                <a:spcPct val="90000"/>
              </a:lnSpc>
              <a:spcBef>
                <a:spcPct val="0"/>
              </a:spcBef>
              <a:spcAft>
                <a:spcPts val="600"/>
              </a:spcAft>
            </a:pPr>
            <a:r>
              <a:rPr lang="en-US" sz="4000" b="1" dirty="0" err="1">
                <a:ea typeface="+mj-ea"/>
                <a:cs typeface="+mj-cs"/>
              </a:rPr>
              <a:t>Moleküler</a:t>
            </a:r>
            <a:r>
              <a:rPr lang="en-US" sz="4000" b="1" dirty="0">
                <a:ea typeface="+mj-ea"/>
                <a:cs typeface="+mj-cs"/>
              </a:rPr>
              <a:t> </a:t>
            </a:r>
            <a:r>
              <a:rPr lang="en-US" sz="4000" b="1" dirty="0" err="1">
                <a:ea typeface="+mj-ea"/>
                <a:cs typeface="+mj-cs"/>
              </a:rPr>
              <a:t>Klonlama</a:t>
            </a:r>
            <a:r>
              <a:rPr lang="en-US" sz="4000" b="1" dirty="0">
                <a:ea typeface="+mj-ea"/>
                <a:cs typeface="+mj-cs"/>
              </a:rPr>
              <a:t> </a:t>
            </a:r>
            <a:r>
              <a:rPr lang="tr-TR" sz="4000" b="1" dirty="0">
                <a:ea typeface="+mj-ea"/>
                <a:cs typeface="+mj-cs"/>
              </a:rPr>
              <a:t>Adımları</a:t>
            </a:r>
          </a:p>
          <a:p>
            <a:pPr lvl="0">
              <a:lnSpc>
                <a:spcPct val="90000"/>
              </a:lnSpc>
              <a:spcBef>
                <a:spcPct val="0"/>
              </a:spcBef>
              <a:spcAft>
                <a:spcPts val="600"/>
              </a:spcAft>
            </a:pPr>
            <a:r>
              <a:rPr lang="en-US" sz="4000" b="1" dirty="0">
                <a:ea typeface="+mj-ea"/>
                <a:cs typeface="+mj-cs"/>
              </a:rPr>
              <a:t>-</a:t>
            </a:r>
            <a:r>
              <a:rPr lang="en-US" sz="4000" b="1" dirty="0" err="1">
                <a:ea typeface="+mj-ea"/>
                <a:cs typeface="+mj-cs"/>
              </a:rPr>
              <a:t>Ligasyon</a:t>
            </a:r>
            <a:endParaRPr lang="en-US" sz="4000" b="1" kern="1200" dirty="0">
              <a:solidFill>
                <a:schemeClr val="tx1"/>
              </a:solidFill>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4"/>
        <p:cNvGrpSpPr/>
        <p:nvPr/>
      </p:nvGrpSpPr>
      <p:grpSpPr>
        <a:xfrm>
          <a:off x="0" y="0"/>
          <a:ext cx="0" cy="0"/>
          <a:chOff x="0" y="0"/>
          <a:chExt cx="0" cy="0"/>
        </a:xfrm>
      </p:grpSpPr>
      <p:sp useBgFill="1">
        <p:nvSpPr>
          <p:cNvPr id="1048647" name="Rectangle 161"/>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48" name="Rectangle 163"/>
          <p:cNvSpPr>
            <a:spLocks noGrp="1" noRot="1" noChangeAspect="1" noMove="1" noResize="1" noEditPoints="1" noAdjustHandles="1" noChangeArrowheads="1" noChangeShapeType="1" noTextEdit="1"/>
          </p:cNvSpPr>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49" name="Rectangle 165"/>
          <p:cNvSpPr>
            <a:spLocks noGrp="1" noRot="1" noChangeAspect="1" noMove="1" noResize="1" noEditPoints="1" noAdjustHandles="1" noChangeArrowheads="1" noChangeShapeType="1" noTextEdit="1"/>
          </p:cNvSpPr>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50" name="Rectangle 167"/>
          <p:cNvSpPr>
            <a:spLocks noGrp="1" noRot="1" noChangeAspect="1" noMove="1" noResize="1" noEditPoints="1" noAdjustHandles="1" noChangeArrowheads="1" noChangeShapeType="1" noTextEdit="1"/>
          </p:cNvSpPr>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51" name="Google Shape;155;p5"/>
          <p:cNvSpPr txBox="1"/>
          <p:nvPr/>
        </p:nvSpPr>
        <p:spPr>
          <a:xfrm>
            <a:off x="699713" y="248038"/>
            <a:ext cx="11115769" cy="1159200"/>
          </a:xfrm>
          <a:prstGeom prst="rect">
            <a:avLst/>
          </a:prstGeom>
        </p:spPr>
        <p:txBody>
          <a:bodyPr spcFirstLastPara="1" vert="horz" lIns="91440" tIns="45720" rIns="91440" bIns="45720" rtlCol="0" anchor="ctr" anchorCtr="0">
            <a:normAutofit/>
          </a:bodyPr>
          <a:lstStyle/>
          <a:p>
            <a:pPr lvl="0">
              <a:lnSpc>
                <a:spcPct val="90000"/>
              </a:lnSpc>
              <a:spcBef>
                <a:spcPct val="0"/>
              </a:spcBef>
              <a:spcAft>
                <a:spcPts val="600"/>
              </a:spcAft>
            </a:pPr>
            <a:r>
              <a:rPr lang="en-US" sz="4000" b="1" dirty="0" err="1">
                <a:solidFill>
                  <a:srgbClr val="FFFFFF"/>
                </a:solidFill>
                <a:ea typeface="+mj-ea"/>
                <a:cs typeface="+mj-cs"/>
                <a:sym typeface="Times New Roman"/>
              </a:rPr>
              <a:t>Moleküler</a:t>
            </a:r>
            <a:r>
              <a:rPr lang="en-US" sz="4000" b="1" dirty="0">
                <a:solidFill>
                  <a:srgbClr val="FFFFFF"/>
                </a:solidFill>
                <a:ea typeface="+mj-ea"/>
                <a:cs typeface="+mj-cs"/>
                <a:sym typeface="Times New Roman"/>
              </a:rPr>
              <a:t> </a:t>
            </a:r>
            <a:r>
              <a:rPr lang="en-US" sz="4000" b="1" dirty="0" err="1">
                <a:solidFill>
                  <a:srgbClr val="FFFFFF"/>
                </a:solidFill>
                <a:ea typeface="+mj-ea"/>
                <a:cs typeface="+mj-cs"/>
                <a:sym typeface="Times New Roman"/>
              </a:rPr>
              <a:t>Klonlama</a:t>
            </a:r>
            <a:r>
              <a:rPr lang="en-US" sz="4000" b="1" dirty="0">
                <a:solidFill>
                  <a:srgbClr val="FFFFFF"/>
                </a:solidFill>
                <a:ea typeface="+mj-ea"/>
                <a:cs typeface="+mj-cs"/>
                <a:sym typeface="Times New Roman"/>
              </a:rPr>
              <a:t> </a:t>
            </a:r>
            <a:r>
              <a:rPr lang="en-US" sz="4000" b="1" dirty="0" err="1">
                <a:solidFill>
                  <a:srgbClr val="FFFFFF"/>
                </a:solidFill>
                <a:ea typeface="+mj-ea"/>
                <a:cs typeface="+mj-cs"/>
                <a:sym typeface="Times New Roman"/>
              </a:rPr>
              <a:t>Adım</a:t>
            </a:r>
            <a:r>
              <a:rPr lang="tr-TR" sz="4000" b="1" dirty="0" err="1">
                <a:solidFill>
                  <a:srgbClr val="FFFFFF"/>
                </a:solidFill>
                <a:ea typeface="+mj-ea"/>
                <a:cs typeface="+mj-cs"/>
                <a:sym typeface="Times New Roman"/>
              </a:rPr>
              <a:t>lar</a:t>
            </a:r>
            <a:r>
              <a:rPr lang="en-US" sz="4000" b="1" dirty="0">
                <a:solidFill>
                  <a:srgbClr val="FFFFFF"/>
                </a:solidFill>
                <a:ea typeface="+mj-ea"/>
                <a:cs typeface="+mj-cs"/>
                <a:sym typeface="Times New Roman"/>
              </a:rPr>
              <a:t>ı</a:t>
            </a:r>
            <a:r>
              <a:rPr lang="tr-TR" sz="4000" b="1" dirty="0">
                <a:solidFill>
                  <a:srgbClr val="FFFFFF"/>
                </a:solidFill>
                <a:ea typeface="+mj-ea"/>
                <a:cs typeface="+mj-cs"/>
                <a:sym typeface="Times New Roman"/>
              </a:rPr>
              <a:t> - </a:t>
            </a:r>
            <a:r>
              <a:rPr lang="en-US" sz="4000" b="1" dirty="0" err="1">
                <a:solidFill>
                  <a:srgbClr val="FFFFFF"/>
                </a:solidFill>
                <a:ea typeface="+mj-ea"/>
                <a:cs typeface="+mj-cs"/>
                <a:sym typeface="Times New Roman"/>
              </a:rPr>
              <a:t>İfade</a:t>
            </a:r>
            <a:r>
              <a:rPr lang="en-US" sz="4000" b="1" dirty="0">
                <a:solidFill>
                  <a:srgbClr val="FFFFFF"/>
                </a:solidFill>
                <a:ea typeface="+mj-ea"/>
                <a:cs typeface="+mj-cs"/>
                <a:sym typeface="Times New Roman"/>
              </a:rPr>
              <a:t> </a:t>
            </a:r>
            <a:r>
              <a:rPr lang="en-US" sz="4000" b="1" dirty="0" err="1">
                <a:solidFill>
                  <a:srgbClr val="FFFFFF"/>
                </a:solidFill>
                <a:ea typeface="+mj-ea"/>
                <a:cs typeface="+mj-cs"/>
                <a:sym typeface="Times New Roman"/>
              </a:rPr>
              <a:t>Sistemleri</a:t>
            </a:r>
            <a:endParaRPr lang="en-US" sz="4000" b="1" kern="1200" dirty="0">
              <a:solidFill>
                <a:srgbClr val="FFFFFF"/>
              </a:solidFill>
              <a:ea typeface="+mj-ea"/>
              <a:cs typeface="+mj-cs"/>
            </a:endParaRPr>
          </a:p>
        </p:txBody>
      </p:sp>
      <p:sp>
        <p:nvSpPr>
          <p:cNvPr id="1048652" name="Google Shape;180;p7"/>
          <p:cNvSpPr txBox="1"/>
          <p:nvPr/>
        </p:nvSpPr>
        <p:spPr>
          <a:xfrm>
            <a:off x="618565" y="5084093"/>
            <a:ext cx="2865000" cy="646290"/>
          </a:xfrm>
          <a:prstGeom prst="rect">
            <a:avLst/>
          </a:prstGeom>
          <a:noFill/>
          <a:ln>
            <a:noFill/>
          </a:ln>
        </p:spPr>
        <p:txBody>
          <a:bodyPr spcFirstLastPara="1" wrap="square" lIns="91425" tIns="45700" rIns="91425" bIns="45700" anchor="t" anchorCtr="0">
            <a:spAutoFit/>
          </a:bodyPr>
          <a:lstStyle/>
          <a:p>
            <a:pPr lvl="0"/>
            <a:r>
              <a:rPr lang="tr-TR" dirty="0">
                <a:solidFill>
                  <a:schemeClr val="dk1"/>
                </a:solidFill>
                <a:ea typeface="Times New Roman"/>
                <a:cs typeface="Times New Roman"/>
                <a:sym typeface="Times New Roman"/>
              </a:rPr>
              <a:t>Bakteriyel Protein Ekspresyon Sistemi</a:t>
            </a:r>
            <a:endParaRPr dirty="0">
              <a:solidFill>
                <a:schemeClr val="dk1"/>
              </a:solidFill>
              <a:ea typeface="Times New Roman"/>
              <a:cs typeface="Times New Roman"/>
              <a:sym typeface="Times New Roman"/>
            </a:endParaRPr>
          </a:p>
        </p:txBody>
      </p:sp>
      <p:sp>
        <p:nvSpPr>
          <p:cNvPr id="1048653" name="Google Shape;181;p7"/>
          <p:cNvSpPr txBox="1"/>
          <p:nvPr/>
        </p:nvSpPr>
        <p:spPr>
          <a:xfrm>
            <a:off x="3169801" y="5084093"/>
            <a:ext cx="2262812" cy="646290"/>
          </a:xfrm>
          <a:prstGeom prst="rect">
            <a:avLst/>
          </a:prstGeom>
          <a:noFill/>
          <a:ln>
            <a:noFill/>
          </a:ln>
        </p:spPr>
        <p:txBody>
          <a:bodyPr spcFirstLastPara="1" wrap="square" lIns="91425" tIns="45700" rIns="91425" bIns="45700" anchor="t" anchorCtr="0">
            <a:spAutoFit/>
          </a:bodyPr>
          <a:lstStyle/>
          <a:p>
            <a:pPr lvl="0" algn="ctr"/>
            <a:r>
              <a:rPr lang="tr-TR" dirty="0">
                <a:solidFill>
                  <a:schemeClr val="dk1"/>
                </a:solidFill>
                <a:ea typeface="Times New Roman"/>
                <a:cs typeface="Times New Roman"/>
                <a:sym typeface="Times New Roman"/>
              </a:rPr>
              <a:t>Maya </a:t>
            </a:r>
          </a:p>
          <a:p>
            <a:pPr lvl="0" algn="ctr"/>
            <a:r>
              <a:rPr lang="tr-TR" dirty="0">
                <a:solidFill>
                  <a:schemeClr val="dk1"/>
                </a:solidFill>
                <a:ea typeface="Times New Roman"/>
                <a:cs typeface="Times New Roman"/>
                <a:sym typeface="Times New Roman"/>
              </a:rPr>
              <a:t>Ekspresyon Sistemi</a:t>
            </a:r>
            <a:endParaRPr dirty="0">
              <a:solidFill>
                <a:schemeClr val="dk1"/>
              </a:solidFill>
              <a:ea typeface="Times New Roman"/>
              <a:cs typeface="Times New Roman"/>
              <a:sym typeface="Times New Roman"/>
            </a:endParaRPr>
          </a:p>
        </p:txBody>
      </p:sp>
      <p:sp>
        <p:nvSpPr>
          <p:cNvPr id="1048654" name="Google Shape;182;p7"/>
          <p:cNvSpPr txBox="1"/>
          <p:nvPr/>
        </p:nvSpPr>
        <p:spPr>
          <a:xfrm>
            <a:off x="6349920" y="5084093"/>
            <a:ext cx="2327915" cy="646290"/>
          </a:xfrm>
          <a:prstGeom prst="rect">
            <a:avLst/>
          </a:prstGeom>
          <a:noFill/>
          <a:ln>
            <a:noFill/>
          </a:ln>
        </p:spPr>
        <p:txBody>
          <a:bodyPr spcFirstLastPara="1" wrap="square" lIns="91425" tIns="45700" rIns="91425" bIns="45700" anchor="t" anchorCtr="0">
            <a:spAutoFit/>
          </a:bodyPr>
          <a:lstStyle/>
          <a:p>
            <a:pPr lvl="0" algn="ctr"/>
            <a:r>
              <a:rPr lang="tr-TR" dirty="0">
                <a:solidFill>
                  <a:schemeClr val="dk1"/>
                </a:solidFill>
                <a:ea typeface="Times New Roman"/>
                <a:cs typeface="Times New Roman"/>
                <a:sym typeface="Times New Roman"/>
              </a:rPr>
              <a:t>Böcek </a:t>
            </a:r>
          </a:p>
          <a:p>
            <a:pPr lvl="0" algn="ctr"/>
            <a:r>
              <a:rPr lang="tr-TR" dirty="0">
                <a:solidFill>
                  <a:schemeClr val="dk1"/>
                </a:solidFill>
                <a:ea typeface="Times New Roman"/>
                <a:cs typeface="Times New Roman"/>
                <a:sym typeface="Times New Roman"/>
              </a:rPr>
              <a:t>Ekspresyon Sistemi</a:t>
            </a:r>
            <a:endParaRPr dirty="0">
              <a:solidFill>
                <a:schemeClr val="dk1"/>
              </a:solidFill>
              <a:ea typeface="Times New Roman"/>
              <a:cs typeface="Times New Roman"/>
              <a:sym typeface="Times New Roman"/>
            </a:endParaRPr>
          </a:p>
        </p:txBody>
      </p:sp>
      <p:sp>
        <p:nvSpPr>
          <p:cNvPr id="1048655" name="Google Shape;183;p7"/>
          <p:cNvSpPr txBox="1"/>
          <p:nvPr/>
        </p:nvSpPr>
        <p:spPr>
          <a:xfrm>
            <a:off x="9431611" y="5028878"/>
            <a:ext cx="2443096" cy="646290"/>
          </a:xfrm>
          <a:prstGeom prst="rect">
            <a:avLst/>
          </a:prstGeom>
          <a:noFill/>
          <a:ln>
            <a:noFill/>
          </a:ln>
        </p:spPr>
        <p:txBody>
          <a:bodyPr spcFirstLastPara="1" wrap="square" lIns="91425" tIns="45700" rIns="91425" bIns="45700" anchor="t" anchorCtr="0">
            <a:spAutoFit/>
          </a:bodyPr>
          <a:lstStyle/>
          <a:p>
            <a:pPr lvl="0" algn="ctr"/>
            <a:r>
              <a:rPr lang="tr-TR" dirty="0">
                <a:solidFill>
                  <a:schemeClr val="dk1"/>
                </a:solidFill>
                <a:ea typeface="Times New Roman"/>
                <a:cs typeface="Times New Roman"/>
                <a:sym typeface="Times New Roman"/>
              </a:rPr>
              <a:t>Memeli Hücre Ekspresyon Sistemleri</a:t>
            </a:r>
            <a:endParaRPr dirty="0">
              <a:solidFill>
                <a:schemeClr val="dk1"/>
              </a:solidFill>
              <a:ea typeface="Times New Roman"/>
              <a:cs typeface="Times New Roman"/>
              <a:sym typeface="Times New Roman"/>
            </a:endParaRPr>
          </a:p>
        </p:txBody>
      </p:sp>
      <p:pic>
        <p:nvPicPr>
          <p:cNvPr id="2097159" name="Google Shape;184;p7"/>
          <p:cNvPicPr preferRelativeResize="0">
            <a:picLocks/>
          </p:cNvPicPr>
          <p:nvPr/>
        </p:nvPicPr>
        <p:blipFill rotWithShape="1">
          <a:blip r:embed="rId3">
            <a:alphaModFix/>
          </a:blip>
          <a:srcRect l="22733" t="38195" r="68993" b="48194"/>
          <a:stretch>
            <a:fillRect/>
          </a:stretch>
        </p:blipFill>
        <p:spPr>
          <a:xfrm>
            <a:off x="1091872" y="2542182"/>
            <a:ext cx="1327795" cy="1920729"/>
          </a:xfrm>
          <a:prstGeom prst="rect">
            <a:avLst/>
          </a:prstGeom>
          <a:noFill/>
          <a:ln>
            <a:noFill/>
          </a:ln>
        </p:spPr>
      </p:pic>
      <p:pic>
        <p:nvPicPr>
          <p:cNvPr id="2097160" name="Google Shape;185;p7"/>
          <p:cNvPicPr preferRelativeResize="0">
            <a:picLocks/>
          </p:cNvPicPr>
          <p:nvPr/>
        </p:nvPicPr>
        <p:blipFill rotWithShape="1">
          <a:blip r:embed="rId3">
            <a:alphaModFix/>
          </a:blip>
          <a:srcRect l="35546" t="39454" r="57109" b="45783"/>
          <a:stretch>
            <a:fillRect/>
          </a:stretch>
        </p:blipFill>
        <p:spPr>
          <a:xfrm>
            <a:off x="3747930" y="2542182"/>
            <a:ext cx="1326302" cy="2083217"/>
          </a:xfrm>
          <a:prstGeom prst="rect">
            <a:avLst/>
          </a:prstGeom>
          <a:noFill/>
          <a:ln>
            <a:noFill/>
          </a:ln>
        </p:spPr>
      </p:pic>
      <p:pic>
        <p:nvPicPr>
          <p:cNvPr id="2097161" name="Google Shape;186;p7"/>
          <p:cNvPicPr preferRelativeResize="0">
            <a:picLocks/>
          </p:cNvPicPr>
          <p:nvPr/>
        </p:nvPicPr>
        <p:blipFill rotWithShape="1">
          <a:blip r:embed="rId3">
            <a:alphaModFix/>
          </a:blip>
          <a:srcRect l="22039" t="59378" r="69688" b="27010"/>
          <a:stretch>
            <a:fillRect/>
          </a:stretch>
        </p:blipFill>
        <p:spPr>
          <a:xfrm>
            <a:off x="6727196" y="2665778"/>
            <a:ext cx="1466637" cy="1920729"/>
          </a:xfrm>
          <a:prstGeom prst="rect">
            <a:avLst/>
          </a:prstGeom>
          <a:noFill/>
          <a:ln>
            <a:noFill/>
          </a:ln>
        </p:spPr>
      </p:pic>
      <p:pic>
        <p:nvPicPr>
          <p:cNvPr id="2097162" name="Google Shape;187;p7"/>
          <p:cNvPicPr preferRelativeResize="0">
            <a:picLocks/>
          </p:cNvPicPr>
          <p:nvPr/>
        </p:nvPicPr>
        <p:blipFill rotWithShape="1">
          <a:blip r:embed="rId3">
            <a:alphaModFix/>
          </a:blip>
          <a:srcRect l="35311" t="60139" r="56415" b="26249"/>
          <a:stretch>
            <a:fillRect/>
          </a:stretch>
        </p:blipFill>
        <p:spPr>
          <a:xfrm>
            <a:off x="9989262" y="2623221"/>
            <a:ext cx="1327795" cy="1920729"/>
          </a:xfrm>
          <a:prstGeom prst="rect">
            <a:avLst/>
          </a:prstGeom>
          <a:noFill/>
          <a:ln>
            <a:noFill/>
          </a:ln>
        </p:spPr>
      </p:pic>
      <p:sp>
        <p:nvSpPr>
          <p:cNvPr id="1048656" name="Google Shape;188;p7"/>
          <p:cNvSpPr/>
          <p:nvPr/>
        </p:nvSpPr>
        <p:spPr>
          <a:xfrm>
            <a:off x="6788633" y="2444036"/>
            <a:ext cx="1405200" cy="2279100"/>
          </a:xfrm>
          <a:prstGeom prst="ellipse">
            <a:avLst/>
          </a:prstGeom>
          <a:noFill/>
          <a:ln w="38100" cap="flat" cmpd="sng">
            <a:solidFill>
              <a:srgbClr val="6DA5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a typeface="Times New Roman"/>
              <a:cs typeface="Times New Roman"/>
              <a:sym typeface="Times New Roman"/>
            </a:endParaRPr>
          </a:p>
        </p:txBody>
      </p:sp>
      <p:sp>
        <p:nvSpPr>
          <p:cNvPr id="1048657" name="Google Shape;189;p7"/>
          <p:cNvSpPr/>
          <p:nvPr/>
        </p:nvSpPr>
        <p:spPr>
          <a:xfrm>
            <a:off x="1058015" y="2444036"/>
            <a:ext cx="1405200" cy="2279700"/>
          </a:xfrm>
          <a:prstGeom prst="ellipse">
            <a:avLst/>
          </a:prstGeom>
          <a:noFill/>
          <a:ln w="38100" cap="flat" cmpd="sng">
            <a:solidFill>
              <a:srgbClr val="6DA5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a typeface="Times New Roman"/>
              <a:cs typeface="Times New Roman"/>
              <a:sym typeface="Times New Roman"/>
            </a:endParaRPr>
          </a:p>
        </p:txBody>
      </p:sp>
      <p:sp>
        <p:nvSpPr>
          <p:cNvPr id="1048658" name="Google Shape;190;p7"/>
          <p:cNvSpPr/>
          <p:nvPr/>
        </p:nvSpPr>
        <p:spPr>
          <a:xfrm>
            <a:off x="3747930" y="2414101"/>
            <a:ext cx="1405200" cy="2279100"/>
          </a:xfrm>
          <a:prstGeom prst="ellipse">
            <a:avLst/>
          </a:prstGeom>
          <a:noFill/>
          <a:ln w="38100" cap="flat" cmpd="sng">
            <a:solidFill>
              <a:srgbClr val="6DA5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a typeface="Times New Roman"/>
              <a:cs typeface="Times New Roman"/>
              <a:sym typeface="Times New Roman"/>
            </a:endParaRPr>
          </a:p>
        </p:txBody>
      </p:sp>
      <p:sp>
        <p:nvSpPr>
          <p:cNvPr id="1048659" name="Google Shape;191;p7"/>
          <p:cNvSpPr/>
          <p:nvPr/>
        </p:nvSpPr>
        <p:spPr>
          <a:xfrm>
            <a:off x="9950560" y="2486593"/>
            <a:ext cx="1405200" cy="2279100"/>
          </a:xfrm>
          <a:prstGeom prst="ellipse">
            <a:avLst/>
          </a:prstGeom>
          <a:noFill/>
          <a:ln w="38100" cap="flat" cmpd="sng">
            <a:solidFill>
              <a:srgbClr val="6DA5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5338</Words>
  <Application>Microsoft Office PowerPoint</Application>
  <PresentationFormat>Geniş ekran</PresentationFormat>
  <Paragraphs>302</Paragraphs>
  <Slides>38</Slides>
  <Notes>38</Notes>
  <HiddenSlides>0</HiddenSlides>
  <MMClips>0</MMClips>
  <ScaleCrop>false</ScaleCrop>
  <HeadingPairs>
    <vt:vector size="6" baseType="variant">
      <vt:variant>
        <vt:lpstr>Kullanılan Yazı Tipleri</vt:lpstr>
      </vt:variant>
      <vt:variant>
        <vt:i4>10</vt:i4>
      </vt:variant>
      <vt:variant>
        <vt:lpstr>Tema</vt:lpstr>
      </vt:variant>
      <vt:variant>
        <vt:i4>3</vt:i4>
      </vt:variant>
      <vt:variant>
        <vt:lpstr>Slayt Başlıkları</vt:lpstr>
      </vt:variant>
      <vt:variant>
        <vt:i4>38</vt:i4>
      </vt:variant>
    </vt:vector>
  </HeadingPairs>
  <TitlesOfParts>
    <vt:vector size="51" baseType="lpstr">
      <vt:lpstr>Aptos</vt:lpstr>
      <vt:lpstr>Aptos Display</vt:lpstr>
      <vt:lpstr>Arial</vt:lpstr>
      <vt:lpstr>Arial</vt:lpstr>
      <vt:lpstr>Calibri</vt:lpstr>
      <vt:lpstr>Calibri Light</vt:lpstr>
      <vt:lpstr>Gill Sans Light</vt:lpstr>
      <vt:lpstr>Montserrat</vt:lpstr>
      <vt:lpstr>Roboto</vt:lpstr>
      <vt:lpstr>Times New Roman</vt:lpstr>
      <vt:lpstr>Office Theme</vt:lpstr>
      <vt:lpstr>Office Theme</vt:lpstr>
      <vt:lpstr>Office Teması</vt:lpstr>
      <vt:lpstr>PowerPoint Sunusu</vt:lpstr>
      <vt:lpstr>Öğrenme Hedefleri</vt:lpstr>
      <vt:lpstr>Sunum İçeriği</vt:lpstr>
      <vt:lpstr>Rekombinant Protein Üretiminin Önemi</vt:lpstr>
      <vt:lpstr>Rekombinant  Protein Üretimine Genel Bakış</vt:lpstr>
      <vt:lpstr>PowerPoint Sunusu</vt:lpstr>
      <vt:lpstr>PowerPoint Sunusu</vt:lpstr>
      <vt:lpstr>PowerPoint Sunusu</vt:lpstr>
      <vt:lpstr>PowerPoint Sunusu</vt:lpstr>
      <vt:lpstr>Moleküler Klonlama Adımları-Transformasyon</vt:lpstr>
      <vt:lpstr>PowerPoint Sunusu</vt:lpstr>
      <vt:lpstr>Moleküler Klonlama Adımları -Transformasyon-CRISPR</vt:lpstr>
      <vt:lpstr>PowerPoint Sunusu</vt:lpstr>
      <vt:lpstr>PowerPoint Sunusu</vt:lpstr>
      <vt:lpstr>PowerPoint Sunusu</vt:lpstr>
      <vt:lpstr>Upstream'de Kullanılan Reaktör Türleri</vt:lpstr>
      <vt:lpstr>PowerPoint Sunusu</vt:lpstr>
      <vt:lpstr>PowerPoint Sunusu</vt:lpstr>
      <vt:lpstr>PowerPoint Sunusu</vt:lpstr>
      <vt:lpstr>PowerPoint Sunusu</vt:lpstr>
      <vt:lpstr>PowerPoint Sunusu</vt:lpstr>
      <vt:lpstr>PowerPoint Sunusu</vt:lpstr>
      <vt:lpstr>Downstream Süreci - Safsızlık Kontrolü </vt:lpstr>
      <vt:lpstr>Downstream Süreci – Safsızlık Kontrolünde Biyolojik Testler</vt:lpstr>
      <vt:lpstr>PowerPoint Sunusu</vt:lpstr>
      <vt:lpstr>PowerPoint Sunusu</vt:lpstr>
      <vt:lpstr>Rekombinant Protein Üretiminde Son Kritik Adımları</vt:lpstr>
      <vt:lpstr>Üretilen Rekombinant Proteinin Karakterizasyonu</vt:lpstr>
      <vt:lpstr> Üretilen Rekombinant Proteinin Karakterizasyonu - SDS Page and Western Blot </vt:lpstr>
      <vt:lpstr>Üretilen Rekombinant Proteinin Karakterizasyonu  - Spektrofotometrik Analiz</vt:lpstr>
      <vt:lpstr>PowerPoint Sunusu</vt:lpstr>
      <vt:lpstr>Sorular ve Tartışma</vt:lpstr>
      <vt:lpstr>Rekombinant protein üretimi   Özet</vt:lpstr>
      <vt:lpstr>Rekombinant protein üretimi   Özet</vt:lpstr>
      <vt:lpstr>Ek Kaynaklar</vt:lpstr>
      <vt:lpstr>PowerPoint Sunusu</vt:lpstr>
      <vt:lpstr>Proje Partnerleri</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discovery</dc:title>
  <dc:creator>arnold bosman</dc:creator>
  <cp:lastModifiedBy>Ayşegül Taylan Özkan</cp:lastModifiedBy>
  <cp:revision>43</cp:revision>
  <dcterms:created xsi:type="dcterms:W3CDTF">2023-12-02T07:46:00Z</dcterms:created>
  <dcterms:modified xsi:type="dcterms:W3CDTF">2024-08-29T11:21:09Z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edf6f420bac943139aac7f7d642cdf1a</vt:lpwstr>
  </property>
</Properties>
</file>