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87" r:id="rId2"/>
    <p:sldId id="257" r:id="rId3"/>
    <p:sldId id="297" r:id="rId4"/>
    <p:sldId id="256" r:id="rId5"/>
    <p:sldId id="259" r:id="rId6"/>
    <p:sldId id="262" r:id="rId7"/>
    <p:sldId id="1807" r:id="rId8"/>
    <p:sldId id="295" r:id="rId9"/>
    <p:sldId id="1808" r:id="rId10"/>
    <p:sldId id="299" r:id="rId11"/>
    <p:sldId id="267" r:id="rId12"/>
    <p:sldId id="1809" r:id="rId13"/>
    <p:sldId id="1806" r:id="rId14"/>
    <p:sldId id="1805" r:id="rId15"/>
    <p:sldId id="1736" r:id="rId16"/>
    <p:sldId id="1637" r:id="rId17"/>
    <p:sldId id="294" r:id="rId18"/>
    <p:sldId id="1737" r:id="rId19"/>
    <p:sldId id="258" r:id="rId20"/>
    <p:sldId id="1638" r:id="rId21"/>
    <p:sldId id="275" r:id="rId22"/>
    <p:sldId id="276" r:id="rId23"/>
    <p:sldId id="1811" r:id="rId24"/>
    <p:sldId id="270" r:id="rId25"/>
    <p:sldId id="1799" r:id="rId26"/>
    <p:sldId id="278" r:id="rId27"/>
    <p:sldId id="1798" r:id="rId28"/>
    <p:sldId id="1783" r:id="rId29"/>
    <p:sldId id="1812" r:id="rId30"/>
    <p:sldId id="274" r:id="rId31"/>
    <p:sldId id="1775" r:id="rId32"/>
    <p:sldId id="457" r:id="rId33"/>
    <p:sldId id="1661" r:id="rId34"/>
    <p:sldId id="1606" r:id="rId35"/>
    <p:sldId id="1662" r:id="rId36"/>
    <p:sldId id="1607" r:id="rId37"/>
    <p:sldId id="1608" r:id="rId38"/>
    <p:sldId id="1723" r:id="rId39"/>
    <p:sldId id="360" r:id="rId40"/>
    <p:sldId id="1726" r:id="rId41"/>
    <p:sldId id="1729" r:id="rId42"/>
    <p:sldId id="1731" r:id="rId43"/>
    <p:sldId id="1732" r:id="rId44"/>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6FD96B-B0B9-4D4B-994D-C07E47ECF349}">
          <p14:sldIdLst>
            <p14:sldId id="287"/>
            <p14:sldId id="257"/>
            <p14:sldId id="297"/>
          </p14:sldIdLst>
        </p14:section>
        <p14:section name="Sezione predefinita" id="{B243C11C-8882-48E1-A86C-7AAC02B8612F}">
          <p14:sldIdLst>
            <p14:sldId id="256"/>
            <p14:sldId id="259"/>
            <p14:sldId id="262"/>
            <p14:sldId id="1807"/>
            <p14:sldId id="295"/>
            <p14:sldId id="1808"/>
            <p14:sldId id="299"/>
            <p14:sldId id="267"/>
            <p14:sldId id="1809"/>
          </p14:sldIdLst>
        </p14:section>
        <p14:section name="Sezione di riepilogo" id="{31E284CA-4FB7-4ABB-84B3-5ED9B1B645F2}">
          <p14:sldIdLst>
            <p14:sldId id="1806"/>
          </p14:sldIdLst>
        </p14:section>
        <p14:section name="High-dimensional approaches: Single-Cell Mass Cytometry (CyTOF)" id="{41FAD5EC-0797-4415-8F5A-C6C84E3E5C1B}">
          <p14:sldIdLst>
            <p14:sldId id="1805"/>
            <p14:sldId id="1736"/>
            <p14:sldId id="1637"/>
            <p14:sldId id="294"/>
            <p14:sldId id="1737"/>
            <p14:sldId id="258"/>
            <p14:sldId id="1638"/>
            <p14:sldId id="275"/>
            <p14:sldId id="276"/>
          </p14:sldIdLst>
        </p14:section>
        <p14:section name="High-dimensional approaches: Imaging mass cytometry (IMC)" id="{CB1CB62D-25A3-490D-AADD-CDB54B9E7BB7}">
          <p14:sldIdLst>
            <p14:sldId id="1811"/>
            <p14:sldId id="270"/>
            <p14:sldId id="1799"/>
          </p14:sldIdLst>
        </p14:section>
        <p14:section name="High Dimensional Analysis" id="{36C12817-91D8-47FD-9D06-2E674F2C9499}">
          <p14:sldIdLst>
            <p14:sldId id="278"/>
            <p14:sldId id="1798"/>
            <p14:sldId id="1783"/>
          </p14:sldIdLst>
        </p14:section>
        <p14:section name="Applications" id="{5C142F7F-32A2-49F9-8F83-6062D4B29109}">
          <p14:sldIdLst>
            <p14:sldId id="1812"/>
            <p14:sldId id="274"/>
            <p14:sldId id="1775"/>
            <p14:sldId id="457"/>
            <p14:sldId id="1661"/>
            <p14:sldId id="1606"/>
            <p14:sldId id="1662"/>
            <p14:sldId id="1607"/>
            <p14:sldId id="1608"/>
            <p14:sldId id="1723"/>
            <p14:sldId id="360"/>
            <p14:sldId id="1726"/>
            <p14:sldId id="1729"/>
            <p14:sldId id="1731"/>
            <p14:sldId id="173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E0F685-C7DF-AE17-AC0A-51F0BA7F9CBE}" name="Arnold Bosman" initials="" userId="S::Arnold@transmissible.eu::efb74f7b-cd5d-4276-8b4d-123c8fd09e06" providerId="AD"/>
  <p188:author id="{49F4A997-CC14-798B-2E79-4B815F448274}" name="Hülya AYAR KAYALI" initials="" userId="Anonymous_Hülya AYAR KAYALI" providerId="None"/>
  <p188:author id="{779B3FE2-303A-3A94-715B-F958D2E59003}" name="Mariam J.M GHUNAIM" initials="" userId="Anonymous_Mariam J.M GHUNAIM"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ülya AYAR KAYALI" initials="" lastIdx="3" clrIdx="0"/>
  <p:cmAuthor id="2" name="Mariam J.M GHUNAIM"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73"/>
    <p:restoredTop sz="58980"/>
  </p:normalViewPr>
  <p:slideViewPr>
    <p:cSldViewPr snapToGrid="0">
      <p:cViewPr varScale="1">
        <p:scale>
          <a:sx n="42" d="100"/>
          <a:sy n="42" d="100"/>
        </p:scale>
        <p:origin x="4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inda\Downloads\PubMed_Timeline_Results_by_Year.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latin typeface="Tenorite" panose="00000500000000000000" pitchFamily="2" charset="0"/>
              </a:rPr>
              <a:t>Nanomedicine</a:t>
            </a:r>
            <a:r>
              <a:rPr lang="en-US" sz="2400" baseline="0">
                <a:latin typeface="Tenorite" panose="00000500000000000000" pitchFamily="2" charset="0"/>
              </a:rPr>
              <a:t> Publication in PubMed</a:t>
            </a:r>
            <a:endParaRPr lang="en-US" sz="2400">
              <a:latin typeface="Tenorite" panose="00000500000000000000"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ID4096"/>
        </a:p>
      </c:txPr>
    </c:title>
    <c:autoTitleDeleted val="0"/>
    <c:plotArea>
      <c:layout/>
      <c:barChart>
        <c:barDir val="col"/>
        <c:grouping val="clustered"/>
        <c:varyColors val="0"/>
        <c:ser>
          <c:idx val="0"/>
          <c:order val="0"/>
          <c:tx>
            <c:strRef>
              <c:f>PubMed_Timeline_Results_by_Year!$B$2</c:f>
              <c:strCache>
                <c:ptCount val="1"/>
                <c:pt idx="0">
                  <c:v>Count</c:v>
                </c:pt>
              </c:strCache>
            </c:strRef>
          </c:tx>
          <c:spPr>
            <a:solidFill>
              <a:schemeClr val="accent2"/>
            </a:solidFill>
            <a:ln>
              <a:noFill/>
            </a:ln>
            <a:effectLst/>
          </c:spPr>
          <c:invertIfNegative val="0"/>
          <c:cat>
            <c:numRef>
              <c:f>PubMed_Timeline_Results_by_Year!$A$3:$A$25</c:f>
              <c:numCache>
                <c:formatCode>General</c:formatCode>
                <c:ptCount val="23"/>
                <c:pt idx="0">
                  <c:v>1999</c:v>
                </c:pt>
                <c:pt idx="1">
                  <c:v>2000</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PubMed_Timeline_Results_by_Year!$B$3:$B$25</c:f>
              <c:numCache>
                <c:formatCode>General</c:formatCode>
                <c:ptCount val="23"/>
                <c:pt idx="0">
                  <c:v>1</c:v>
                </c:pt>
                <c:pt idx="1">
                  <c:v>2</c:v>
                </c:pt>
                <c:pt idx="2">
                  <c:v>3</c:v>
                </c:pt>
                <c:pt idx="3">
                  <c:v>5</c:v>
                </c:pt>
                <c:pt idx="4">
                  <c:v>11</c:v>
                </c:pt>
                <c:pt idx="5">
                  <c:v>91</c:v>
                </c:pt>
                <c:pt idx="6">
                  <c:v>246</c:v>
                </c:pt>
                <c:pt idx="7">
                  <c:v>380</c:v>
                </c:pt>
                <c:pt idx="8">
                  <c:v>440</c:v>
                </c:pt>
                <c:pt idx="9">
                  <c:v>596</c:v>
                </c:pt>
                <c:pt idx="10">
                  <c:v>974</c:v>
                </c:pt>
                <c:pt idx="11">
                  <c:v>1444</c:v>
                </c:pt>
                <c:pt idx="12">
                  <c:v>1830</c:v>
                </c:pt>
                <c:pt idx="13">
                  <c:v>2089</c:v>
                </c:pt>
                <c:pt idx="14">
                  <c:v>2633</c:v>
                </c:pt>
                <c:pt idx="15">
                  <c:v>3472</c:v>
                </c:pt>
                <c:pt idx="16">
                  <c:v>3846</c:v>
                </c:pt>
                <c:pt idx="17">
                  <c:v>4217</c:v>
                </c:pt>
                <c:pt idx="18">
                  <c:v>4470</c:v>
                </c:pt>
                <c:pt idx="19">
                  <c:v>4911</c:v>
                </c:pt>
                <c:pt idx="20">
                  <c:v>5409</c:v>
                </c:pt>
                <c:pt idx="21">
                  <c:v>5229</c:v>
                </c:pt>
                <c:pt idx="22">
                  <c:v>81</c:v>
                </c:pt>
              </c:numCache>
            </c:numRef>
          </c:val>
          <c:extLst>
            <c:ext xmlns:c16="http://schemas.microsoft.com/office/drawing/2014/chart" uri="{C3380CC4-5D6E-409C-BE32-E72D297353CC}">
              <c16:uniqueId val="{00000000-4349-4E47-B5F9-375340FD8E4C}"/>
            </c:ext>
          </c:extLst>
        </c:ser>
        <c:dLbls>
          <c:showLegendKey val="0"/>
          <c:showVal val="0"/>
          <c:showCatName val="0"/>
          <c:showSerName val="0"/>
          <c:showPercent val="0"/>
          <c:showBubbleSize val="0"/>
        </c:dLbls>
        <c:gapWidth val="150"/>
        <c:axId val="1148980063"/>
        <c:axId val="1148970079"/>
      </c:barChart>
      <c:catAx>
        <c:axId val="1148980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1148970079"/>
        <c:crosses val="autoZero"/>
        <c:auto val="1"/>
        <c:lblAlgn val="ctr"/>
        <c:lblOffset val="100"/>
        <c:noMultiLvlLbl val="0"/>
      </c:catAx>
      <c:valAx>
        <c:axId val="11489700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114898006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LID4096"/>
          </a:p>
        </c:txPr>
      </c:dTable>
      <c:spPr>
        <a:noFill/>
        <a:ln>
          <a:noFill/>
        </a:ln>
        <a:effectLst/>
      </c:spPr>
    </c:plotArea>
    <c:plotVisOnly val="1"/>
    <c:dispBlanksAs val="gap"/>
    <c:showDLblsOverMax val="0"/>
  </c:chart>
  <c:spPr>
    <a:noFill/>
    <a:ln>
      <a:noFill/>
    </a:ln>
    <a:effectLst/>
  </c:spPr>
  <c:txPr>
    <a:bodyPr/>
    <a:lstStyle/>
    <a:p>
      <a:pPr>
        <a:defRPr/>
      </a:pPr>
      <a:endParaRPr lang="LID4096"/>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Foglio1!$B$1</c:f>
              <c:strCache>
                <c:ptCount val="1"/>
                <c:pt idx="0">
                  <c:v>%</c:v>
                </c:pt>
              </c:strCache>
            </c:strRef>
          </c:tx>
          <c:dPt>
            <c:idx val="0"/>
            <c:bubble3D val="0"/>
            <c:spPr>
              <a:solidFill>
                <a:schemeClr val="accent1">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228D-4A89-9B1B-AC6BBC623F6B}"/>
              </c:ext>
            </c:extLst>
          </c:dPt>
          <c:dPt>
            <c:idx val="1"/>
            <c:bubble3D val="0"/>
            <c:spPr>
              <a:solidFill>
                <a:schemeClr val="accent2">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228D-4A89-9B1B-AC6BBC623F6B}"/>
              </c:ext>
            </c:extLst>
          </c:dPt>
          <c:dPt>
            <c:idx val="2"/>
            <c:bubble3D val="0"/>
            <c:spPr>
              <a:solidFill>
                <a:schemeClr val="accent3">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228D-4A89-9B1B-AC6BBC623F6B}"/>
              </c:ext>
            </c:extLst>
          </c:dPt>
          <c:dPt>
            <c:idx val="3"/>
            <c:bubble3D val="0"/>
            <c:spPr>
              <a:solidFill>
                <a:schemeClr val="accent4">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228D-4A89-9B1B-AC6BBC623F6B}"/>
              </c:ext>
            </c:extLst>
          </c:dPt>
          <c:dPt>
            <c:idx val="4"/>
            <c:bubble3D val="0"/>
            <c:spPr>
              <a:solidFill>
                <a:schemeClr val="accent5">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228D-4A89-9B1B-AC6BBC623F6B}"/>
              </c:ext>
            </c:extLst>
          </c:dPt>
          <c:dPt>
            <c:idx val="5"/>
            <c:bubble3D val="0"/>
            <c:spPr>
              <a:solidFill>
                <a:schemeClr val="accent6">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228D-4A89-9B1B-AC6BBC623F6B}"/>
              </c:ext>
            </c:extLst>
          </c:dPt>
          <c:dPt>
            <c:idx val="6"/>
            <c:bubble3D val="0"/>
            <c:spPr>
              <a:solidFill>
                <a:schemeClr val="accent1">
                  <a:tint val="77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228D-4A89-9B1B-AC6BBC623F6B}"/>
              </c:ext>
            </c:extLst>
          </c:dPt>
          <c:dPt>
            <c:idx val="7"/>
            <c:bubble3D val="0"/>
            <c:spPr>
              <a:solidFill>
                <a:schemeClr val="accent2">
                  <a:tint val="77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F-228D-4A89-9B1B-AC6BBC623F6B}"/>
              </c:ext>
            </c:extLst>
          </c:dPt>
          <c:dPt>
            <c:idx val="8"/>
            <c:bubble3D val="0"/>
            <c:spPr>
              <a:solidFill>
                <a:schemeClr val="accent3">
                  <a:tint val="77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1-228D-4A89-9B1B-AC6BBC623F6B}"/>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LID4096"/>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Foglio1!$A$2:$A$10</c:f>
              <c:strCache>
                <c:ptCount val="9"/>
                <c:pt idx="0">
                  <c:v>Immuno-Oncology</c:v>
                </c:pt>
                <c:pt idx="1">
                  <c:v>Infectious Disease Vaccines</c:v>
                </c:pt>
                <c:pt idx="2">
                  <c:v>Oncology Solid Tumor</c:v>
                </c:pt>
                <c:pt idx="3">
                  <c:v>Immunology</c:v>
                </c:pt>
                <c:pt idx="4">
                  <c:v>Other Diseases</c:v>
                </c:pt>
                <c:pt idx="5">
                  <c:v>Method Development</c:v>
                </c:pt>
                <c:pt idx="6">
                  <c:v>Autoimmunity Allergy</c:v>
                </c:pt>
                <c:pt idx="7">
                  <c:v>Review</c:v>
                </c:pt>
                <c:pt idx="8">
                  <c:v>Other</c:v>
                </c:pt>
              </c:strCache>
            </c:strRef>
          </c:cat>
          <c:val>
            <c:numRef>
              <c:f>Foglio1!$B$2:$B$10</c:f>
              <c:numCache>
                <c:formatCode>General</c:formatCode>
                <c:ptCount val="9"/>
                <c:pt idx="0">
                  <c:v>19</c:v>
                </c:pt>
                <c:pt idx="1">
                  <c:v>16</c:v>
                </c:pt>
                <c:pt idx="2">
                  <c:v>13</c:v>
                </c:pt>
                <c:pt idx="3">
                  <c:v>10</c:v>
                </c:pt>
                <c:pt idx="4">
                  <c:v>12</c:v>
                </c:pt>
                <c:pt idx="5">
                  <c:v>10</c:v>
                </c:pt>
                <c:pt idx="6">
                  <c:v>7</c:v>
                </c:pt>
                <c:pt idx="7">
                  <c:v>7</c:v>
                </c:pt>
                <c:pt idx="8">
                  <c:v>6</c:v>
                </c:pt>
              </c:numCache>
            </c:numRef>
          </c:val>
          <c:extLst>
            <c:ext xmlns:c16="http://schemas.microsoft.com/office/drawing/2014/chart" uri="{C3380CC4-5D6E-409C-BE32-E72D297353CC}">
              <c16:uniqueId val="{00000000-57A8-42B8-81CE-DCDA3B33FFB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787487161930847"/>
          <c:y val="0.10572724987118906"/>
          <c:w val="0.29710097379131956"/>
          <c:h val="0.79730142774475332"/>
        </c:manualLayout>
      </c:layout>
      <c:overlay val="0"/>
      <c:spPr>
        <a:solidFill>
          <a:schemeClr val="lt1">
            <a:alpha val="78000"/>
          </a:schemeClr>
        </a:solid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Tenorite" panose="00000500000000000000" pitchFamily="2" charset="0"/>
              <a:ea typeface="+mn-ea"/>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LID4096"/>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341DBA06-6F05-4FC6-AD6C-3FF19041E25B}" type="doc">
      <dgm:prSet loTypeId="urn:microsoft.com/office/officeart/2016/7/layout/VerticalSolidActionList" loCatId="List" qsTypeId="urn:microsoft.com/office/officeart/2005/8/quickstyle/simple4" qsCatId="simple" csTypeId="urn:microsoft.com/office/officeart/2005/8/colors/colorful1" csCatId="colorful" phldr="1"/>
      <dgm:spPr/>
      <dgm:t>
        <a:bodyPr/>
        <a:lstStyle/>
        <a:p>
          <a:endParaRPr lang="en-US"/>
        </a:p>
      </dgm:t>
    </dgm:pt>
    <dgm:pt modelId="{94C1DFF3-6051-5340-9B22-935FFD5D3263}">
      <dgm:prSet/>
      <dgm:spPr/>
      <dgm:t>
        <a:bodyPr/>
        <a:lstStyle/>
        <a:p>
          <a:r>
            <a:rPr lang="en-US" b="0" i="0" dirty="0">
              <a:latin typeface="Tenorite" panose="00000500000000000000" pitchFamily="2" charset="0"/>
            </a:rPr>
            <a:t>Recognize</a:t>
          </a:r>
          <a:endParaRPr lang="en-US" dirty="0">
            <a:latin typeface="Tenorite" panose="00000500000000000000" pitchFamily="2" charset="0"/>
          </a:endParaRPr>
        </a:p>
      </dgm:t>
    </dgm:pt>
    <dgm:pt modelId="{A57EE856-2045-D649-891A-7281DDC28E7F}" type="parTrans" cxnId="{8C9D2900-849A-CB44-AB80-7450168A59D7}">
      <dgm:prSet/>
      <dgm:spPr/>
      <dgm:t>
        <a:bodyPr/>
        <a:lstStyle/>
        <a:p>
          <a:endParaRPr lang="en-GB"/>
        </a:p>
      </dgm:t>
    </dgm:pt>
    <dgm:pt modelId="{B9A06D93-CFAC-C64B-A036-1FECF777B136}" type="sibTrans" cxnId="{8C9D2900-849A-CB44-AB80-7450168A59D7}">
      <dgm:prSet/>
      <dgm:spPr/>
      <dgm:t>
        <a:bodyPr/>
        <a:lstStyle/>
        <a:p>
          <a:endParaRPr lang="en-GB"/>
        </a:p>
      </dgm:t>
    </dgm:pt>
    <dgm:pt modelId="{8B0E04DC-49A7-6D4C-AA51-C0ADED0921BA}">
      <dgm:prSet/>
      <dgm:spPr/>
      <dgm:t>
        <a:bodyPr/>
        <a:lstStyle/>
        <a:p>
          <a:r>
            <a:rPr lang="en-GB" b="0" i="0" dirty="0">
              <a:latin typeface="Tenorite" panose="00000500000000000000" pitchFamily="2" charset="0"/>
            </a:rPr>
            <a:t>The need for experiments to assess the biocompatibility of nanoparticles</a:t>
          </a:r>
          <a:endParaRPr lang="en-US" dirty="0">
            <a:latin typeface="Tenorite" panose="00000500000000000000" pitchFamily="2" charset="0"/>
          </a:endParaRPr>
        </a:p>
      </dgm:t>
    </dgm:pt>
    <dgm:pt modelId="{59E776AD-8107-6A42-A3C4-1264AE56E96B}" type="parTrans" cxnId="{2D3AA926-48CC-B64B-8896-CB177470FF0C}">
      <dgm:prSet/>
      <dgm:spPr/>
    </dgm:pt>
    <dgm:pt modelId="{BE1C9C35-1885-834C-A1ED-B27826AD7AE9}" type="sibTrans" cxnId="{2D3AA926-48CC-B64B-8896-CB177470FF0C}">
      <dgm:prSet/>
      <dgm:spPr/>
    </dgm:pt>
    <dgm:pt modelId="{8D5323C6-8B8E-AF48-B995-AB460A5F77CA}">
      <dgm:prSet/>
      <dgm:spPr/>
      <dgm:t>
        <a:bodyPr/>
        <a:lstStyle/>
        <a:p>
          <a:r>
            <a:rPr lang="en-US" b="0" i="0" dirty="0">
              <a:latin typeface="Tenorite" panose="00000500000000000000" pitchFamily="2" charset="0"/>
            </a:rPr>
            <a:t>Comprehend</a:t>
          </a:r>
          <a:endParaRPr lang="en-US" dirty="0">
            <a:latin typeface="Tenorite" panose="00000500000000000000" pitchFamily="2" charset="0"/>
          </a:endParaRPr>
        </a:p>
      </dgm:t>
    </dgm:pt>
    <dgm:pt modelId="{CB294177-5CD7-0B4C-8B06-540BC4EA8D10}" type="parTrans" cxnId="{D68CD4B7-1F9C-1347-9708-176DFB0ADC8C}">
      <dgm:prSet/>
      <dgm:spPr/>
    </dgm:pt>
    <dgm:pt modelId="{2F81B85B-FD80-9949-97C6-1B59F747C9FE}" type="sibTrans" cxnId="{D68CD4B7-1F9C-1347-9708-176DFB0ADC8C}">
      <dgm:prSet/>
      <dgm:spPr/>
    </dgm:pt>
    <dgm:pt modelId="{260F38D0-40E6-1840-8B86-9FF0BF8B0F57}">
      <dgm:prSet/>
      <dgm:spPr/>
      <dgm:t>
        <a:bodyPr/>
        <a:lstStyle/>
        <a:p>
          <a:r>
            <a:rPr lang="en-GB" b="0" i="0" dirty="0">
              <a:latin typeface="Tenorite" panose="00000500000000000000" pitchFamily="2" charset="0"/>
            </a:rPr>
            <a:t>technologies to assess the effect of nanoparticles on immune cells</a:t>
          </a:r>
          <a:endParaRPr lang="en-US" dirty="0">
            <a:latin typeface="Tenorite" panose="00000500000000000000" pitchFamily="2" charset="0"/>
          </a:endParaRPr>
        </a:p>
      </dgm:t>
    </dgm:pt>
    <dgm:pt modelId="{DA7286B0-F2BD-494E-ACE7-C41EAF167E91}" type="parTrans" cxnId="{5280DCE0-A25E-7C45-8642-20EBFFF6AEA5}">
      <dgm:prSet/>
      <dgm:spPr/>
    </dgm:pt>
    <dgm:pt modelId="{0E3D3A23-4ECC-B44E-B334-EA68B834A012}" type="sibTrans" cxnId="{5280DCE0-A25E-7C45-8642-20EBFFF6AEA5}">
      <dgm:prSet/>
      <dgm:spPr/>
    </dgm:pt>
    <dgm:pt modelId="{62498256-D6A9-EF42-B5B5-D595AA322FC6}" type="pres">
      <dgm:prSet presAssocID="{341DBA06-6F05-4FC6-AD6C-3FF19041E25B}" presName="Name0" presStyleCnt="0">
        <dgm:presLayoutVars>
          <dgm:dir/>
          <dgm:animLvl val="lvl"/>
          <dgm:resizeHandles val="exact"/>
        </dgm:presLayoutVars>
      </dgm:prSet>
      <dgm:spPr/>
    </dgm:pt>
    <dgm:pt modelId="{44433710-FC42-6B4A-9927-F09D4780D165}" type="pres">
      <dgm:prSet presAssocID="{94C1DFF3-6051-5340-9B22-935FFD5D3263}" presName="linNode" presStyleCnt="0"/>
      <dgm:spPr/>
    </dgm:pt>
    <dgm:pt modelId="{61D2E499-4BD3-374A-B33E-9C61D2ECA985}" type="pres">
      <dgm:prSet presAssocID="{94C1DFF3-6051-5340-9B22-935FFD5D3263}" presName="parentText" presStyleLbl="alignNode1" presStyleIdx="0" presStyleCnt="2">
        <dgm:presLayoutVars>
          <dgm:chMax val="1"/>
          <dgm:bulletEnabled/>
        </dgm:presLayoutVars>
      </dgm:prSet>
      <dgm:spPr/>
    </dgm:pt>
    <dgm:pt modelId="{3DA970CF-7EA5-8B47-BBCA-4EA8A06BC7E4}" type="pres">
      <dgm:prSet presAssocID="{94C1DFF3-6051-5340-9B22-935FFD5D3263}" presName="descendantText" presStyleLbl="alignAccFollowNode1" presStyleIdx="0" presStyleCnt="2">
        <dgm:presLayoutVars>
          <dgm:bulletEnabled/>
        </dgm:presLayoutVars>
      </dgm:prSet>
      <dgm:spPr/>
    </dgm:pt>
    <dgm:pt modelId="{30489BE2-8F35-4843-9157-A24036577F21}" type="pres">
      <dgm:prSet presAssocID="{B9A06D93-CFAC-C64B-A036-1FECF777B136}" presName="sp" presStyleCnt="0"/>
      <dgm:spPr/>
    </dgm:pt>
    <dgm:pt modelId="{0AFB6911-30DA-1349-B3FB-CCDBC917D83B}" type="pres">
      <dgm:prSet presAssocID="{8D5323C6-8B8E-AF48-B995-AB460A5F77CA}" presName="linNode" presStyleCnt="0"/>
      <dgm:spPr/>
    </dgm:pt>
    <dgm:pt modelId="{D59A53D6-5743-6746-BE2B-4BEABA24CD9B}" type="pres">
      <dgm:prSet presAssocID="{8D5323C6-8B8E-AF48-B995-AB460A5F77CA}" presName="parentText" presStyleLbl="alignNode1" presStyleIdx="1" presStyleCnt="2">
        <dgm:presLayoutVars>
          <dgm:chMax val="1"/>
          <dgm:bulletEnabled/>
        </dgm:presLayoutVars>
      </dgm:prSet>
      <dgm:spPr/>
    </dgm:pt>
    <dgm:pt modelId="{D1816CF1-694A-C44C-A93A-360A35145033}" type="pres">
      <dgm:prSet presAssocID="{8D5323C6-8B8E-AF48-B995-AB460A5F77CA}" presName="descendantText" presStyleLbl="alignAccFollowNode1" presStyleIdx="1" presStyleCnt="2">
        <dgm:presLayoutVars>
          <dgm:bulletEnabled/>
        </dgm:presLayoutVars>
      </dgm:prSet>
      <dgm:spPr/>
    </dgm:pt>
  </dgm:ptLst>
  <dgm:cxnLst>
    <dgm:cxn modelId="{8C9D2900-849A-CB44-AB80-7450168A59D7}" srcId="{341DBA06-6F05-4FC6-AD6C-3FF19041E25B}" destId="{94C1DFF3-6051-5340-9B22-935FFD5D3263}" srcOrd="0" destOrd="0" parTransId="{A57EE856-2045-D649-891A-7281DDC28E7F}" sibTransId="{B9A06D93-CFAC-C64B-A036-1FECF777B136}"/>
    <dgm:cxn modelId="{2D3AA926-48CC-B64B-8896-CB177470FF0C}" srcId="{94C1DFF3-6051-5340-9B22-935FFD5D3263}" destId="{8B0E04DC-49A7-6D4C-AA51-C0ADED0921BA}" srcOrd="0" destOrd="0" parTransId="{59E776AD-8107-6A42-A3C4-1264AE56E96B}" sibTransId="{BE1C9C35-1885-834C-A1ED-B27826AD7AE9}"/>
    <dgm:cxn modelId="{4702272E-AE15-8243-B4D0-986821AE162E}" type="presOf" srcId="{8B0E04DC-49A7-6D4C-AA51-C0ADED0921BA}" destId="{3DA970CF-7EA5-8B47-BBCA-4EA8A06BC7E4}" srcOrd="0" destOrd="0" presId="urn:microsoft.com/office/officeart/2016/7/layout/VerticalSolidActionList"/>
    <dgm:cxn modelId="{0D92093C-76B7-DC47-A91B-786CA9FD97FC}" type="presOf" srcId="{260F38D0-40E6-1840-8B86-9FF0BF8B0F57}" destId="{D1816CF1-694A-C44C-A93A-360A35145033}" srcOrd="0" destOrd="0" presId="urn:microsoft.com/office/officeart/2016/7/layout/VerticalSolidActionList"/>
    <dgm:cxn modelId="{CF21A961-A022-0444-8EDC-50BFF7F7DEF8}" type="presOf" srcId="{341DBA06-6F05-4FC6-AD6C-3FF19041E25B}" destId="{62498256-D6A9-EF42-B5B5-D595AA322FC6}" srcOrd="0" destOrd="0" presId="urn:microsoft.com/office/officeart/2016/7/layout/VerticalSolidActionList"/>
    <dgm:cxn modelId="{D68CD4B7-1F9C-1347-9708-176DFB0ADC8C}" srcId="{341DBA06-6F05-4FC6-AD6C-3FF19041E25B}" destId="{8D5323C6-8B8E-AF48-B995-AB460A5F77CA}" srcOrd="1" destOrd="0" parTransId="{CB294177-5CD7-0B4C-8B06-540BC4EA8D10}" sibTransId="{2F81B85B-FD80-9949-97C6-1B59F747C9FE}"/>
    <dgm:cxn modelId="{5280DCE0-A25E-7C45-8642-20EBFFF6AEA5}" srcId="{8D5323C6-8B8E-AF48-B995-AB460A5F77CA}" destId="{260F38D0-40E6-1840-8B86-9FF0BF8B0F57}" srcOrd="0" destOrd="0" parTransId="{DA7286B0-F2BD-494E-ACE7-C41EAF167E91}" sibTransId="{0E3D3A23-4ECC-B44E-B334-EA68B834A012}"/>
    <dgm:cxn modelId="{19E2E6EE-8DDB-704D-A70D-DE59A406FD69}" type="presOf" srcId="{8D5323C6-8B8E-AF48-B995-AB460A5F77CA}" destId="{D59A53D6-5743-6746-BE2B-4BEABA24CD9B}" srcOrd="0" destOrd="0" presId="urn:microsoft.com/office/officeart/2016/7/layout/VerticalSolidActionList"/>
    <dgm:cxn modelId="{B1EFF1EF-6F51-2A44-A914-C3B28DBFB1DC}" type="presOf" srcId="{94C1DFF3-6051-5340-9B22-935FFD5D3263}" destId="{61D2E499-4BD3-374A-B33E-9C61D2ECA985}" srcOrd="0" destOrd="0" presId="urn:microsoft.com/office/officeart/2016/7/layout/VerticalSolidActionList"/>
    <dgm:cxn modelId="{680A79DB-A043-6343-B1F4-E71F254F3102}" type="presParOf" srcId="{62498256-D6A9-EF42-B5B5-D595AA322FC6}" destId="{44433710-FC42-6B4A-9927-F09D4780D165}" srcOrd="0" destOrd="0" presId="urn:microsoft.com/office/officeart/2016/7/layout/VerticalSolidActionList"/>
    <dgm:cxn modelId="{A2B9F8DF-EBE4-EB4E-9EA8-701AAB6EA1B6}" type="presParOf" srcId="{44433710-FC42-6B4A-9927-F09D4780D165}" destId="{61D2E499-4BD3-374A-B33E-9C61D2ECA985}" srcOrd="0" destOrd="0" presId="urn:microsoft.com/office/officeart/2016/7/layout/VerticalSolidActionList"/>
    <dgm:cxn modelId="{EAA92506-2B96-B741-9E37-B7A04051451F}" type="presParOf" srcId="{44433710-FC42-6B4A-9927-F09D4780D165}" destId="{3DA970CF-7EA5-8B47-BBCA-4EA8A06BC7E4}" srcOrd="1" destOrd="0" presId="urn:microsoft.com/office/officeart/2016/7/layout/VerticalSolidActionList"/>
    <dgm:cxn modelId="{DE0F489A-DDAB-0143-990C-4E13D3C71E40}" type="presParOf" srcId="{62498256-D6A9-EF42-B5B5-D595AA322FC6}" destId="{30489BE2-8F35-4843-9157-A24036577F21}" srcOrd="1" destOrd="0" presId="urn:microsoft.com/office/officeart/2016/7/layout/VerticalSolidActionList"/>
    <dgm:cxn modelId="{C705D38E-A74B-8543-9133-C290EFBA58E5}" type="presParOf" srcId="{62498256-D6A9-EF42-B5B5-D595AA322FC6}" destId="{0AFB6911-30DA-1349-B3FB-CCDBC917D83B}" srcOrd="2" destOrd="0" presId="urn:microsoft.com/office/officeart/2016/7/layout/VerticalSolidActionList"/>
    <dgm:cxn modelId="{7CEB4B6B-B48F-2D44-8AF6-E97BF617B90D}" type="presParOf" srcId="{0AFB6911-30DA-1349-B3FB-CCDBC917D83B}" destId="{D59A53D6-5743-6746-BE2B-4BEABA24CD9B}" srcOrd="0" destOrd="0" presId="urn:microsoft.com/office/officeart/2016/7/layout/VerticalSolidActionList"/>
    <dgm:cxn modelId="{3CD0ECB8-EE20-664B-A1CD-E386B54C890A}" type="presParOf" srcId="{0AFB6911-30DA-1349-B3FB-CCDBC917D83B}" destId="{D1816CF1-694A-C44C-A93A-360A35145033}"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325D2A-0485-429D-8D38-A0CAC3EAE839}" type="doc">
      <dgm:prSet loTypeId="urn:microsoft.com/office/officeart/2005/8/layout/radial3" loCatId="relationship" qsTypeId="urn:microsoft.com/office/officeart/2005/8/quickstyle/simple4" qsCatId="simple" csTypeId="urn:microsoft.com/office/officeart/2005/8/colors/colorful1" csCatId="colorful" phldr="1"/>
      <dgm:spPr/>
      <dgm:t>
        <a:bodyPr/>
        <a:lstStyle/>
        <a:p>
          <a:endParaRPr lang="it-IT"/>
        </a:p>
      </dgm:t>
    </dgm:pt>
    <dgm:pt modelId="{48440075-4296-4746-AFB5-F20CF5B96F34}">
      <dgm:prSet phldrT="[Testo]" custT="1"/>
      <dgm:spPr/>
      <dgm:t>
        <a:bodyPr/>
        <a:lstStyle/>
        <a:p>
          <a:r>
            <a:rPr lang="en-GB" sz="4400" b="1" noProof="0" dirty="0">
              <a:latin typeface="Tenorite" panose="00000500000000000000" pitchFamily="2" charset="0"/>
            </a:rPr>
            <a:t>Ideal medicine</a:t>
          </a:r>
        </a:p>
      </dgm:t>
    </dgm:pt>
    <dgm:pt modelId="{2C67C825-0BD9-4C9A-838C-3CF8BC327606}" type="parTrans" cxnId="{AFEAFBA5-5DEC-4A64-8478-0047CFBA2525}">
      <dgm:prSet/>
      <dgm:spPr/>
      <dgm:t>
        <a:bodyPr/>
        <a:lstStyle/>
        <a:p>
          <a:endParaRPr lang="it-IT"/>
        </a:p>
      </dgm:t>
    </dgm:pt>
    <dgm:pt modelId="{3A1F3856-019F-4FEE-B5FC-05AAECF0CAD0}" type="sibTrans" cxnId="{AFEAFBA5-5DEC-4A64-8478-0047CFBA2525}">
      <dgm:prSet/>
      <dgm:spPr/>
      <dgm:t>
        <a:bodyPr/>
        <a:lstStyle/>
        <a:p>
          <a:endParaRPr lang="it-IT"/>
        </a:p>
      </dgm:t>
    </dgm:pt>
    <dgm:pt modelId="{55E55D26-1143-4913-8979-B466B9B59E53}">
      <dgm:prSet phldrT="[Testo]" custT="1"/>
      <dgm:spPr/>
      <dgm:t>
        <a:bodyPr/>
        <a:lstStyle/>
        <a:p>
          <a:r>
            <a:rPr lang="en-GB" sz="1800" b="1" noProof="0" dirty="0">
              <a:latin typeface="Tenorite" panose="00000500000000000000" pitchFamily="2" charset="0"/>
            </a:rPr>
            <a:t>Well tolerated</a:t>
          </a:r>
        </a:p>
      </dgm:t>
    </dgm:pt>
    <dgm:pt modelId="{C54CB5FE-66D0-439F-9555-AF02E99CCF29}" type="parTrans" cxnId="{39A42F01-9D50-47F3-8655-BB70F7EE3A84}">
      <dgm:prSet/>
      <dgm:spPr/>
      <dgm:t>
        <a:bodyPr/>
        <a:lstStyle/>
        <a:p>
          <a:endParaRPr lang="it-IT"/>
        </a:p>
      </dgm:t>
    </dgm:pt>
    <dgm:pt modelId="{79DEB2F4-95D0-46F4-996D-22D0816B518B}" type="sibTrans" cxnId="{39A42F01-9D50-47F3-8655-BB70F7EE3A84}">
      <dgm:prSet/>
      <dgm:spPr/>
      <dgm:t>
        <a:bodyPr/>
        <a:lstStyle/>
        <a:p>
          <a:endParaRPr lang="it-IT"/>
        </a:p>
      </dgm:t>
    </dgm:pt>
    <dgm:pt modelId="{8DEF8B8B-F13D-44C1-8EF4-24A18EABDC06}">
      <dgm:prSet phldrT="[Testo]" custT="1"/>
      <dgm:spPr/>
      <dgm:t>
        <a:bodyPr/>
        <a:lstStyle/>
        <a:p>
          <a:r>
            <a:rPr lang="en-GB" sz="1800" b="1" noProof="0" dirty="0">
              <a:latin typeface="Tenorite" panose="00000500000000000000" pitchFamily="2" charset="0"/>
            </a:rPr>
            <a:t>Selective </a:t>
          </a:r>
        </a:p>
      </dgm:t>
    </dgm:pt>
    <dgm:pt modelId="{AE1CD9B7-5A7A-45D5-8DB0-0AEF205E8B56}" type="parTrans" cxnId="{F778B127-3144-4281-B0B1-C030991782BF}">
      <dgm:prSet/>
      <dgm:spPr/>
      <dgm:t>
        <a:bodyPr/>
        <a:lstStyle/>
        <a:p>
          <a:endParaRPr lang="it-IT"/>
        </a:p>
      </dgm:t>
    </dgm:pt>
    <dgm:pt modelId="{AF4D0D7D-EDDE-48AA-8459-9C11C20E2437}" type="sibTrans" cxnId="{F778B127-3144-4281-B0B1-C030991782BF}">
      <dgm:prSet/>
      <dgm:spPr/>
      <dgm:t>
        <a:bodyPr/>
        <a:lstStyle/>
        <a:p>
          <a:endParaRPr lang="it-IT"/>
        </a:p>
      </dgm:t>
    </dgm:pt>
    <dgm:pt modelId="{3D165E7F-A39B-43CF-A587-C8C7E3F70295}">
      <dgm:prSet phldrT="[Testo]" custT="1"/>
      <dgm:spPr/>
      <dgm:t>
        <a:bodyPr/>
        <a:lstStyle/>
        <a:p>
          <a:r>
            <a:rPr lang="en-GB" sz="1600" b="1" noProof="0" dirty="0">
              <a:latin typeface="Tenorite" panose="00000500000000000000" pitchFamily="2" charset="0"/>
            </a:rPr>
            <a:t>Simple administration</a:t>
          </a:r>
        </a:p>
      </dgm:t>
    </dgm:pt>
    <dgm:pt modelId="{12D2A38E-5766-4EFC-A063-25158B4F028C}" type="parTrans" cxnId="{B30C8B91-4C6D-4E9E-B2AF-0F092E6F4209}">
      <dgm:prSet/>
      <dgm:spPr/>
      <dgm:t>
        <a:bodyPr/>
        <a:lstStyle/>
        <a:p>
          <a:endParaRPr lang="it-IT"/>
        </a:p>
      </dgm:t>
    </dgm:pt>
    <dgm:pt modelId="{3CC3AAD7-3A86-4D4C-87A9-B20E2DD1C812}" type="sibTrans" cxnId="{B30C8B91-4C6D-4E9E-B2AF-0F092E6F4209}">
      <dgm:prSet/>
      <dgm:spPr/>
      <dgm:t>
        <a:bodyPr/>
        <a:lstStyle/>
        <a:p>
          <a:endParaRPr lang="it-IT"/>
        </a:p>
      </dgm:t>
    </dgm:pt>
    <dgm:pt modelId="{3B0A6CC7-87A8-42D3-84D4-93F81360D48A}">
      <dgm:prSet phldrT="[Testo]" custT="1"/>
      <dgm:spPr/>
      <dgm:t>
        <a:bodyPr/>
        <a:lstStyle/>
        <a:p>
          <a:r>
            <a:rPr lang="en-GB" sz="1800" b="1" noProof="0" dirty="0">
              <a:latin typeface="Tenorite" panose="00000500000000000000" pitchFamily="2" charset="0"/>
            </a:rPr>
            <a:t>Safe</a:t>
          </a:r>
        </a:p>
      </dgm:t>
    </dgm:pt>
    <dgm:pt modelId="{6C8282FD-7ED7-4AC1-A75E-1A516B841F72}" type="parTrans" cxnId="{8377381B-E9E7-4889-B76E-58DF045A60A1}">
      <dgm:prSet/>
      <dgm:spPr/>
      <dgm:t>
        <a:bodyPr/>
        <a:lstStyle/>
        <a:p>
          <a:endParaRPr lang="it-IT"/>
        </a:p>
      </dgm:t>
    </dgm:pt>
    <dgm:pt modelId="{655F72CA-AE2D-4AED-A7A4-FBA7EFFA2114}" type="sibTrans" cxnId="{8377381B-E9E7-4889-B76E-58DF045A60A1}">
      <dgm:prSet/>
      <dgm:spPr/>
      <dgm:t>
        <a:bodyPr/>
        <a:lstStyle/>
        <a:p>
          <a:endParaRPr lang="it-IT"/>
        </a:p>
      </dgm:t>
    </dgm:pt>
    <dgm:pt modelId="{3F961FC6-BA0F-457B-937E-F11D55D6D948}">
      <dgm:prSet phldrT="[Testo]" custT="1"/>
      <dgm:spPr/>
      <dgm:t>
        <a:bodyPr/>
        <a:lstStyle/>
        <a:p>
          <a:r>
            <a:rPr lang="en-GB" sz="1800" b="1" noProof="0" dirty="0">
              <a:latin typeface="Tenorite" panose="00000500000000000000" pitchFamily="2" charset="0"/>
            </a:rPr>
            <a:t>Targeted distribution </a:t>
          </a:r>
        </a:p>
      </dgm:t>
    </dgm:pt>
    <dgm:pt modelId="{DD0B28AC-9DCC-4EE6-A411-42549FA6E5FE}" type="parTrans" cxnId="{749332DA-C3C5-4F4D-9956-AD9127F7F56C}">
      <dgm:prSet/>
      <dgm:spPr/>
      <dgm:t>
        <a:bodyPr/>
        <a:lstStyle/>
        <a:p>
          <a:endParaRPr lang="it-IT"/>
        </a:p>
      </dgm:t>
    </dgm:pt>
    <dgm:pt modelId="{703356BA-F7B8-44F7-8AE4-ED09E5EE3753}" type="sibTrans" cxnId="{749332DA-C3C5-4F4D-9956-AD9127F7F56C}">
      <dgm:prSet/>
      <dgm:spPr/>
      <dgm:t>
        <a:bodyPr/>
        <a:lstStyle/>
        <a:p>
          <a:endParaRPr lang="it-IT"/>
        </a:p>
      </dgm:t>
    </dgm:pt>
    <dgm:pt modelId="{16A01B3E-54DD-4E03-8EAB-5406FB4040FF}">
      <dgm:prSet phldrT="[Testo]" custT="1"/>
      <dgm:spPr/>
      <dgm:t>
        <a:bodyPr/>
        <a:lstStyle/>
        <a:p>
          <a:r>
            <a:rPr lang="en-GB" sz="1650" b="1" noProof="0" dirty="0">
              <a:latin typeface="Tenorite" panose="00000500000000000000" pitchFamily="2" charset="0"/>
            </a:rPr>
            <a:t>Predictable bioavailability </a:t>
          </a:r>
        </a:p>
      </dgm:t>
    </dgm:pt>
    <dgm:pt modelId="{1ED59018-83F6-44CB-BA20-4668D56309D4}" type="parTrans" cxnId="{FACA82C4-EF17-4688-AA03-B015945CD232}">
      <dgm:prSet/>
      <dgm:spPr/>
      <dgm:t>
        <a:bodyPr/>
        <a:lstStyle/>
        <a:p>
          <a:endParaRPr lang="it-IT"/>
        </a:p>
      </dgm:t>
    </dgm:pt>
    <dgm:pt modelId="{5D2B1B6E-7227-4ADC-8E0A-5B0F6F3CE6F6}" type="sibTrans" cxnId="{FACA82C4-EF17-4688-AA03-B015945CD232}">
      <dgm:prSet/>
      <dgm:spPr/>
      <dgm:t>
        <a:bodyPr/>
        <a:lstStyle/>
        <a:p>
          <a:endParaRPr lang="it-IT"/>
        </a:p>
      </dgm:t>
    </dgm:pt>
    <dgm:pt modelId="{794A4633-A137-491E-A52F-33AE2A68563B}">
      <dgm:prSet phldrT="[Testo]" custT="1"/>
      <dgm:spPr/>
      <dgm:t>
        <a:bodyPr/>
        <a:lstStyle/>
        <a:p>
          <a:r>
            <a:rPr lang="en-GB" sz="1800" b="1" noProof="0" dirty="0">
              <a:latin typeface="Tenorite" panose="00000500000000000000" pitchFamily="2" charset="0"/>
            </a:rPr>
            <a:t>Effective </a:t>
          </a:r>
        </a:p>
      </dgm:t>
    </dgm:pt>
    <dgm:pt modelId="{44F13528-FAA2-4785-8B4B-AAEAF58C7879}" type="parTrans" cxnId="{3BFE13DA-4F4F-489A-8D25-710206430A2D}">
      <dgm:prSet/>
      <dgm:spPr/>
      <dgm:t>
        <a:bodyPr/>
        <a:lstStyle/>
        <a:p>
          <a:endParaRPr lang="it-IT"/>
        </a:p>
      </dgm:t>
    </dgm:pt>
    <dgm:pt modelId="{06D8C6BD-FEAA-4B45-90D2-0CBE06FC57E8}" type="sibTrans" cxnId="{3BFE13DA-4F4F-489A-8D25-710206430A2D}">
      <dgm:prSet/>
      <dgm:spPr/>
      <dgm:t>
        <a:bodyPr/>
        <a:lstStyle/>
        <a:p>
          <a:endParaRPr lang="it-IT"/>
        </a:p>
      </dgm:t>
    </dgm:pt>
    <dgm:pt modelId="{68AB08DB-C5D4-4E83-A35D-78ECB62EDB38}">
      <dgm:prSet phldrT="[Testo]" custT="1"/>
      <dgm:spPr/>
      <dgm:t>
        <a:bodyPr/>
        <a:lstStyle/>
        <a:p>
          <a:r>
            <a:rPr lang="en-GB" sz="1800" b="1" noProof="0" dirty="0">
              <a:latin typeface="Tenorite" panose="00000500000000000000" pitchFamily="2" charset="0"/>
            </a:rPr>
            <a:t>Optimal delivery system</a:t>
          </a:r>
        </a:p>
      </dgm:t>
    </dgm:pt>
    <dgm:pt modelId="{ABE2F267-DE57-434B-9253-E19DD70E9FA7}" type="parTrans" cxnId="{F44F9318-DCF1-4F31-AF2D-52E04E271063}">
      <dgm:prSet/>
      <dgm:spPr/>
      <dgm:t>
        <a:bodyPr/>
        <a:lstStyle/>
        <a:p>
          <a:endParaRPr lang="it-IT"/>
        </a:p>
      </dgm:t>
    </dgm:pt>
    <dgm:pt modelId="{04B6C629-89D3-4D48-96DA-76B6845BFA70}" type="sibTrans" cxnId="{F44F9318-DCF1-4F31-AF2D-52E04E271063}">
      <dgm:prSet/>
      <dgm:spPr/>
      <dgm:t>
        <a:bodyPr/>
        <a:lstStyle/>
        <a:p>
          <a:endParaRPr lang="it-IT"/>
        </a:p>
      </dgm:t>
    </dgm:pt>
    <dgm:pt modelId="{0DA2443F-A851-46FF-A376-A1D0E42D20F7}">
      <dgm:prSet phldrT="[Testo]" custT="1"/>
      <dgm:spPr/>
      <dgm:t>
        <a:bodyPr/>
        <a:lstStyle/>
        <a:p>
          <a:r>
            <a:rPr lang="en-GB" sz="1800" b="1" noProof="0" dirty="0">
              <a:latin typeface="Tenorite" panose="00000500000000000000" pitchFamily="2" charset="0"/>
            </a:rPr>
            <a:t>Simple metabolism and elimination </a:t>
          </a:r>
        </a:p>
      </dgm:t>
    </dgm:pt>
    <dgm:pt modelId="{40828255-92A9-4DB4-9251-BA775C1008F5}" type="parTrans" cxnId="{B2810FB3-0C56-4A3C-A7E5-94BD8DA175EB}">
      <dgm:prSet/>
      <dgm:spPr/>
      <dgm:t>
        <a:bodyPr/>
        <a:lstStyle/>
        <a:p>
          <a:endParaRPr lang="it-IT"/>
        </a:p>
      </dgm:t>
    </dgm:pt>
    <dgm:pt modelId="{3466ED23-B188-4150-96DF-93472D188C17}" type="sibTrans" cxnId="{B2810FB3-0C56-4A3C-A7E5-94BD8DA175EB}">
      <dgm:prSet/>
      <dgm:spPr/>
      <dgm:t>
        <a:bodyPr/>
        <a:lstStyle/>
        <a:p>
          <a:endParaRPr lang="it-IT"/>
        </a:p>
      </dgm:t>
    </dgm:pt>
    <dgm:pt modelId="{FA416E54-AAAA-49CF-B12D-2CA335A5F88A}" type="pres">
      <dgm:prSet presAssocID="{87325D2A-0485-429D-8D38-A0CAC3EAE839}" presName="composite" presStyleCnt="0">
        <dgm:presLayoutVars>
          <dgm:chMax val="1"/>
          <dgm:dir/>
          <dgm:resizeHandles val="exact"/>
        </dgm:presLayoutVars>
      </dgm:prSet>
      <dgm:spPr/>
    </dgm:pt>
    <dgm:pt modelId="{7DE64169-0744-499A-AFED-8357EA2BA921}" type="pres">
      <dgm:prSet presAssocID="{87325D2A-0485-429D-8D38-A0CAC3EAE839}" presName="radial" presStyleCnt="0">
        <dgm:presLayoutVars>
          <dgm:animLvl val="ctr"/>
        </dgm:presLayoutVars>
      </dgm:prSet>
      <dgm:spPr/>
    </dgm:pt>
    <dgm:pt modelId="{47A9B3C5-28F0-40AE-8523-5428D8F2B575}" type="pres">
      <dgm:prSet presAssocID="{48440075-4296-4746-AFB5-F20CF5B96F34}" presName="centerShape" presStyleLbl="vennNode1" presStyleIdx="0" presStyleCnt="10"/>
      <dgm:spPr/>
    </dgm:pt>
    <dgm:pt modelId="{30156D02-5869-4C94-97EA-1F565A65510D}" type="pres">
      <dgm:prSet presAssocID="{55E55D26-1143-4913-8979-B466B9B59E53}" presName="node" presStyleLbl="vennNode1" presStyleIdx="1" presStyleCnt="10" custScaleX="110000" custScaleY="110000" custRadScaleRad="101825">
        <dgm:presLayoutVars>
          <dgm:bulletEnabled val="1"/>
        </dgm:presLayoutVars>
      </dgm:prSet>
      <dgm:spPr>
        <a:prstGeom prst="ellipse">
          <a:avLst/>
        </a:prstGeom>
      </dgm:spPr>
    </dgm:pt>
    <dgm:pt modelId="{27A19783-81BE-4381-99C0-E4A9864EF946}" type="pres">
      <dgm:prSet presAssocID="{8DEF8B8B-F13D-44C1-8EF4-24A18EABDC06}" presName="node" presStyleLbl="vennNode1" presStyleIdx="2" presStyleCnt="10" custScaleX="110000" custScaleY="110000">
        <dgm:presLayoutVars>
          <dgm:bulletEnabled val="1"/>
        </dgm:presLayoutVars>
      </dgm:prSet>
      <dgm:spPr>
        <a:prstGeom prst="ellipse">
          <a:avLst/>
        </a:prstGeom>
      </dgm:spPr>
    </dgm:pt>
    <dgm:pt modelId="{B1C889F4-7095-4547-A72B-F90636760D17}" type="pres">
      <dgm:prSet presAssocID="{3D165E7F-A39B-43CF-A587-C8C7E3F70295}" presName="node" presStyleLbl="vennNode1" presStyleIdx="3" presStyleCnt="10" custScaleX="110000" custScaleY="110000">
        <dgm:presLayoutVars>
          <dgm:bulletEnabled val="1"/>
        </dgm:presLayoutVars>
      </dgm:prSet>
      <dgm:spPr>
        <a:prstGeom prst="ellipse">
          <a:avLst/>
        </a:prstGeom>
      </dgm:spPr>
    </dgm:pt>
    <dgm:pt modelId="{A231860E-7A89-4571-86B4-5EF732356F16}" type="pres">
      <dgm:prSet presAssocID="{3B0A6CC7-87A8-42D3-84D4-93F81360D48A}" presName="node" presStyleLbl="vennNode1" presStyleIdx="4" presStyleCnt="10" custScaleX="110000" custScaleY="110000">
        <dgm:presLayoutVars>
          <dgm:bulletEnabled val="1"/>
        </dgm:presLayoutVars>
      </dgm:prSet>
      <dgm:spPr>
        <a:prstGeom prst="ellipse">
          <a:avLst/>
        </a:prstGeom>
      </dgm:spPr>
    </dgm:pt>
    <dgm:pt modelId="{950E225F-5BC9-4093-AAAB-918413C38917}" type="pres">
      <dgm:prSet presAssocID="{3F961FC6-BA0F-457B-937E-F11D55D6D948}" presName="node" presStyleLbl="vennNode1" presStyleIdx="5" presStyleCnt="10" custScaleX="110000" custScaleY="110000">
        <dgm:presLayoutVars>
          <dgm:bulletEnabled val="1"/>
        </dgm:presLayoutVars>
      </dgm:prSet>
      <dgm:spPr>
        <a:prstGeom prst="ellipse">
          <a:avLst/>
        </a:prstGeom>
      </dgm:spPr>
    </dgm:pt>
    <dgm:pt modelId="{D8F9A5AF-8799-4DA8-81E4-5C91ED72E31C}" type="pres">
      <dgm:prSet presAssocID="{16A01B3E-54DD-4E03-8EAB-5406FB4040FF}" presName="node" presStyleLbl="vennNode1" presStyleIdx="6" presStyleCnt="10" custScaleX="110000" custScaleY="110000">
        <dgm:presLayoutVars>
          <dgm:bulletEnabled val="1"/>
        </dgm:presLayoutVars>
      </dgm:prSet>
      <dgm:spPr>
        <a:prstGeom prst="ellipse">
          <a:avLst/>
        </a:prstGeom>
      </dgm:spPr>
    </dgm:pt>
    <dgm:pt modelId="{19CC28AE-7A3C-4590-9049-A7E5660C254A}" type="pres">
      <dgm:prSet presAssocID="{794A4633-A137-491E-A52F-33AE2A68563B}" presName="node" presStyleLbl="vennNode1" presStyleIdx="7" presStyleCnt="10" custScaleX="110000" custScaleY="110000">
        <dgm:presLayoutVars>
          <dgm:bulletEnabled val="1"/>
        </dgm:presLayoutVars>
      </dgm:prSet>
      <dgm:spPr>
        <a:prstGeom prst="ellipse">
          <a:avLst/>
        </a:prstGeom>
      </dgm:spPr>
    </dgm:pt>
    <dgm:pt modelId="{CF1EDCCC-E2BE-4406-A4D4-003045DAE727}" type="pres">
      <dgm:prSet presAssocID="{68AB08DB-C5D4-4E83-A35D-78ECB62EDB38}" presName="node" presStyleLbl="vennNode1" presStyleIdx="8" presStyleCnt="10" custScaleX="110000" custScaleY="110000">
        <dgm:presLayoutVars>
          <dgm:bulletEnabled val="1"/>
        </dgm:presLayoutVars>
      </dgm:prSet>
      <dgm:spPr>
        <a:prstGeom prst="ellipse">
          <a:avLst/>
        </a:prstGeom>
      </dgm:spPr>
    </dgm:pt>
    <dgm:pt modelId="{893AABA0-B130-4D4E-9036-C52B0D0853A1}" type="pres">
      <dgm:prSet presAssocID="{0DA2443F-A851-46FF-A376-A1D0E42D20F7}" presName="node" presStyleLbl="vennNode1" presStyleIdx="9" presStyleCnt="10" custScaleX="110000" custScaleY="110000" custRadScaleRad="101405" custRadScaleInc="1657">
        <dgm:presLayoutVars>
          <dgm:bulletEnabled val="1"/>
        </dgm:presLayoutVars>
      </dgm:prSet>
      <dgm:spPr>
        <a:prstGeom prst="ellipse">
          <a:avLst/>
        </a:prstGeom>
      </dgm:spPr>
    </dgm:pt>
  </dgm:ptLst>
  <dgm:cxnLst>
    <dgm:cxn modelId="{39A42F01-9D50-47F3-8655-BB70F7EE3A84}" srcId="{48440075-4296-4746-AFB5-F20CF5B96F34}" destId="{55E55D26-1143-4913-8979-B466B9B59E53}" srcOrd="0" destOrd="0" parTransId="{C54CB5FE-66D0-439F-9555-AF02E99CCF29}" sibTransId="{79DEB2F4-95D0-46F4-996D-22D0816B518B}"/>
    <dgm:cxn modelId="{F44F9318-DCF1-4F31-AF2D-52E04E271063}" srcId="{48440075-4296-4746-AFB5-F20CF5B96F34}" destId="{68AB08DB-C5D4-4E83-A35D-78ECB62EDB38}" srcOrd="7" destOrd="0" parTransId="{ABE2F267-DE57-434B-9253-E19DD70E9FA7}" sibTransId="{04B6C629-89D3-4D48-96DA-76B6845BFA70}"/>
    <dgm:cxn modelId="{8377381B-E9E7-4889-B76E-58DF045A60A1}" srcId="{48440075-4296-4746-AFB5-F20CF5B96F34}" destId="{3B0A6CC7-87A8-42D3-84D4-93F81360D48A}" srcOrd="3" destOrd="0" parTransId="{6C8282FD-7ED7-4AC1-A75E-1A516B841F72}" sibTransId="{655F72CA-AE2D-4AED-A7A4-FBA7EFFA2114}"/>
    <dgm:cxn modelId="{F778B127-3144-4281-B0B1-C030991782BF}" srcId="{48440075-4296-4746-AFB5-F20CF5B96F34}" destId="{8DEF8B8B-F13D-44C1-8EF4-24A18EABDC06}" srcOrd="1" destOrd="0" parTransId="{AE1CD9B7-5A7A-45D5-8DB0-0AEF205E8B56}" sibTransId="{AF4D0D7D-EDDE-48AA-8459-9C11C20E2437}"/>
    <dgm:cxn modelId="{E1F46C2C-C941-448A-A44A-004DAEA7BABC}" type="presOf" srcId="{16A01B3E-54DD-4E03-8EAB-5406FB4040FF}" destId="{D8F9A5AF-8799-4DA8-81E4-5C91ED72E31C}" srcOrd="0" destOrd="0" presId="urn:microsoft.com/office/officeart/2005/8/layout/radial3"/>
    <dgm:cxn modelId="{203FAE5F-2A17-4C2D-9A31-1604BB8886F5}" type="presOf" srcId="{0DA2443F-A851-46FF-A376-A1D0E42D20F7}" destId="{893AABA0-B130-4D4E-9036-C52B0D0853A1}" srcOrd="0" destOrd="0" presId="urn:microsoft.com/office/officeart/2005/8/layout/radial3"/>
    <dgm:cxn modelId="{D4FC2745-D39F-4B55-86AC-1DFB044A26FE}" type="presOf" srcId="{68AB08DB-C5D4-4E83-A35D-78ECB62EDB38}" destId="{CF1EDCCC-E2BE-4406-A4D4-003045DAE727}" srcOrd="0" destOrd="0" presId="urn:microsoft.com/office/officeart/2005/8/layout/radial3"/>
    <dgm:cxn modelId="{8169E469-62FA-45B0-96DA-2F60A6746709}" type="presOf" srcId="{8DEF8B8B-F13D-44C1-8EF4-24A18EABDC06}" destId="{27A19783-81BE-4381-99C0-E4A9864EF946}" srcOrd="0" destOrd="0" presId="urn:microsoft.com/office/officeart/2005/8/layout/radial3"/>
    <dgm:cxn modelId="{86674D4B-D823-468C-BDBC-483BDB4751E5}" type="presOf" srcId="{87325D2A-0485-429D-8D38-A0CAC3EAE839}" destId="{FA416E54-AAAA-49CF-B12D-2CA335A5F88A}" srcOrd="0" destOrd="0" presId="urn:microsoft.com/office/officeart/2005/8/layout/radial3"/>
    <dgm:cxn modelId="{59CF2851-CB13-4769-B9F3-D5D6EB06DB66}" type="presOf" srcId="{3B0A6CC7-87A8-42D3-84D4-93F81360D48A}" destId="{A231860E-7A89-4571-86B4-5EF732356F16}" srcOrd="0" destOrd="0" presId="urn:microsoft.com/office/officeart/2005/8/layout/radial3"/>
    <dgm:cxn modelId="{9D9E0282-C2BF-4599-8A1D-0E6EF3A3E72B}" type="presOf" srcId="{3F961FC6-BA0F-457B-937E-F11D55D6D948}" destId="{950E225F-5BC9-4093-AAAB-918413C38917}" srcOrd="0" destOrd="0" presId="urn:microsoft.com/office/officeart/2005/8/layout/radial3"/>
    <dgm:cxn modelId="{C757D789-FE96-4141-BE57-CF08A446B882}" type="presOf" srcId="{55E55D26-1143-4913-8979-B466B9B59E53}" destId="{30156D02-5869-4C94-97EA-1F565A65510D}" srcOrd="0" destOrd="0" presId="urn:microsoft.com/office/officeart/2005/8/layout/radial3"/>
    <dgm:cxn modelId="{B30C8B91-4C6D-4E9E-B2AF-0F092E6F4209}" srcId="{48440075-4296-4746-AFB5-F20CF5B96F34}" destId="{3D165E7F-A39B-43CF-A587-C8C7E3F70295}" srcOrd="2" destOrd="0" parTransId="{12D2A38E-5766-4EFC-A063-25158B4F028C}" sibTransId="{3CC3AAD7-3A86-4D4C-87A9-B20E2DD1C812}"/>
    <dgm:cxn modelId="{6D6E0A93-3A92-4E44-B46C-0B9F0D204C24}" type="presOf" srcId="{3D165E7F-A39B-43CF-A587-C8C7E3F70295}" destId="{B1C889F4-7095-4547-A72B-F90636760D17}" srcOrd="0" destOrd="0" presId="urn:microsoft.com/office/officeart/2005/8/layout/radial3"/>
    <dgm:cxn modelId="{AFEAFBA5-5DEC-4A64-8478-0047CFBA2525}" srcId="{87325D2A-0485-429D-8D38-A0CAC3EAE839}" destId="{48440075-4296-4746-AFB5-F20CF5B96F34}" srcOrd="0" destOrd="0" parTransId="{2C67C825-0BD9-4C9A-838C-3CF8BC327606}" sibTransId="{3A1F3856-019F-4FEE-B5FC-05AAECF0CAD0}"/>
    <dgm:cxn modelId="{B7C84AAD-45E5-47C3-8AD1-60DCE88FCAD8}" type="presOf" srcId="{48440075-4296-4746-AFB5-F20CF5B96F34}" destId="{47A9B3C5-28F0-40AE-8523-5428D8F2B575}" srcOrd="0" destOrd="0" presId="urn:microsoft.com/office/officeart/2005/8/layout/radial3"/>
    <dgm:cxn modelId="{B2810FB3-0C56-4A3C-A7E5-94BD8DA175EB}" srcId="{48440075-4296-4746-AFB5-F20CF5B96F34}" destId="{0DA2443F-A851-46FF-A376-A1D0E42D20F7}" srcOrd="8" destOrd="0" parTransId="{40828255-92A9-4DB4-9251-BA775C1008F5}" sibTransId="{3466ED23-B188-4150-96DF-93472D188C17}"/>
    <dgm:cxn modelId="{FACA82C4-EF17-4688-AA03-B015945CD232}" srcId="{48440075-4296-4746-AFB5-F20CF5B96F34}" destId="{16A01B3E-54DD-4E03-8EAB-5406FB4040FF}" srcOrd="5" destOrd="0" parTransId="{1ED59018-83F6-44CB-BA20-4668D56309D4}" sibTransId="{5D2B1B6E-7227-4ADC-8E0A-5B0F6F3CE6F6}"/>
    <dgm:cxn modelId="{A328EFC5-9633-475D-8210-28B9A08489BB}" type="presOf" srcId="{794A4633-A137-491E-A52F-33AE2A68563B}" destId="{19CC28AE-7A3C-4590-9049-A7E5660C254A}" srcOrd="0" destOrd="0" presId="urn:microsoft.com/office/officeart/2005/8/layout/radial3"/>
    <dgm:cxn modelId="{3BFE13DA-4F4F-489A-8D25-710206430A2D}" srcId="{48440075-4296-4746-AFB5-F20CF5B96F34}" destId="{794A4633-A137-491E-A52F-33AE2A68563B}" srcOrd="6" destOrd="0" parTransId="{44F13528-FAA2-4785-8B4B-AAEAF58C7879}" sibTransId="{06D8C6BD-FEAA-4B45-90D2-0CBE06FC57E8}"/>
    <dgm:cxn modelId="{749332DA-C3C5-4F4D-9956-AD9127F7F56C}" srcId="{48440075-4296-4746-AFB5-F20CF5B96F34}" destId="{3F961FC6-BA0F-457B-937E-F11D55D6D948}" srcOrd="4" destOrd="0" parTransId="{DD0B28AC-9DCC-4EE6-A411-42549FA6E5FE}" sibTransId="{703356BA-F7B8-44F7-8AE4-ED09E5EE3753}"/>
    <dgm:cxn modelId="{23DDCF73-6E50-48DC-B392-25022C70FF29}" type="presParOf" srcId="{FA416E54-AAAA-49CF-B12D-2CA335A5F88A}" destId="{7DE64169-0744-499A-AFED-8357EA2BA921}" srcOrd="0" destOrd="0" presId="urn:microsoft.com/office/officeart/2005/8/layout/radial3"/>
    <dgm:cxn modelId="{F3999199-39C9-4167-AF15-24C2CFFDAD34}" type="presParOf" srcId="{7DE64169-0744-499A-AFED-8357EA2BA921}" destId="{47A9B3C5-28F0-40AE-8523-5428D8F2B575}" srcOrd="0" destOrd="0" presId="urn:microsoft.com/office/officeart/2005/8/layout/radial3"/>
    <dgm:cxn modelId="{D46ABE3C-093C-4261-B879-907EFE911BBF}" type="presParOf" srcId="{7DE64169-0744-499A-AFED-8357EA2BA921}" destId="{30156D02-5869-4C94-97EA-1F565A65510D}" srcOrd="1" destOrd="0" presId="urn:microsoft.com/office/officeart/2005/8/layout/radial3"/>
    <dgm:cxn modelId="{C85FFE21-ADF6-40E5-A69D-B4C6DDFEF83F}" type="presParOf" srcId="{7DE64169-0744-499A-AFED-8357EA2BA921}" destId="{27A19783-81BE-4381-99C0-E4A9864EF946}" srcOrd="2" destOrd="0" presId="urn:microsoft.com/office/officeart/2005/8/layout/radial3"/>
    <dgm:cxn modelId="{C72DB8EE-AF2F-489E-9711-F1DCA2798BFB}" type="presParOf" srcId="{7DE64169-0744-499A-AFED-8357EA2BA921}" destId="{B1C889F4-7095-4547-A72B-F90636760D17}" srcOrd="3" destOrd="0" presId="urn:microsoft.com/office/officeart/2005/8/layout/radial3"/>
    <dgm:cxn modelId="{F2DF6327-C51E-4E58-8378-3705F77CB131}" type="presParOf" srcId="{7DE64169-0744-499A-AFED-8357EA2BA921}" destId="{A231860E-7A89-4571-86B4-5EF732356F16}" srcOrd="4" destOrd="0" presId="urn:microsoft.com/office/officeart/2005/8/layout/radial3"/>
    <dgm:cxn modelId="{5886764D-8474-4CFD-AF0D-33EE27DA76A1}" type="presParOf" srcId="{7DE64169-0744-499A-AFED-8357EA2BA921}" destId="{950E225F-5BC9-4093-AAAB-918413C38917}" srcOrd="5" destOrd="0" presId="urn:microsoft.com/office/officeart/2005/8/layout/radial3"/>
    <dgm:cxn modelId="{C3651C45-00BB-4B2D-8B45-0B93D7EE3938}" type="presParOf" srcId="{7DE64169-0744-499A-AFED-8357EA2BA921}" destId="{D8F9A5AF-8799-4DA8-81E4-5C91ED72E31C}" srcOrd="6" destOrd="0" presId="urn:microsoft.com/office/officeart/2005/8/layout/radial3"/>
    <dgm:cxn modelId="{19DA7673-C55A-4320-BC8A-5292348B3747}" type="presParOf" srcId="{7DE64169-0744-499A-AFED-8357EA2BA921}" destId="{19CC28AE-7A3C-4590-9049-A7E5660C254A}" srcOrd="7" destOrd="0" presId="urn:microsoft.com/office/officeart/2005/8/layout/radial3"/>
    <dgm:cxn modelId="{4970108B-2F00-4877-8668-F30569089FD7}" type="presParOf" srcId="{7DE64169-0744-499A-AFED-8357EA2BA921}" destId="{CF1EDCCC-E2BE-4406-A4D4-003045DAE727}" srcOrd="8" destOrd="0" presId="urn:microsoft.com/office/officeart/2005/8/layout/radial3"/>
    <dgm:cxn modelId="{5BAA888A-D42C-4855-9059-123C3AC7349B}" type="presParOf" srcId="{7DE64169-0744-499A-AFED-8357EA2BA921}" destId="{893AABA0-B130-4D4E-9036-C52B0D0853A1}" srcOrd="9"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B4287E-FBDE-9D4B-B27E-03B4509220B9}" type="doc">
      <dgm:prSet loTypeId="urn:microsoft.com/office/officeart/2005/8/layout/matrix1" loCatId="" qsTypeId="urn:microsoft.com/office/officeart/2005/8/quickstyle/simple5" qsCatId="simple" csTypeId="urn:microsoft.com/office/officeart/2005/8/colors/accent0_3" csCatId="mainScheme" phldr="1"/>
      <dgm:spPr/>
      <dgm:t>
        <a:bodyPr/>
        <a:lstStyle/>
        <a:p>
          <a:endParaRPr lang="en-GB"/>
        </a:p>
      </dgm:t>
    </dgm:pt>
    <dgm:pt modelId="{65FBD5A7-4965-CB43-AFEF-CB6AF8F0BBB7}">
      <dgm:prSet phldrT="[Text]" custT="1"/>
      <dgm:spPr/>
      <dgm:t>
        <a:bodyPr/>
        <a:lstStyle/>
        <a:p>
          <a:pPr>
            <a:buClrTx/>
            <a:buSzTx/>
            <a:buFontTx/>
            <a:buAutoNum type="arabicPeriod"/>
          </a:pPr>
          <a:r>
            <a:rPr lang="en-US" sz="1800" dirty="0">
              <a:effectLst/>
              <a:latin typeface="+mn-lt"/>
              <a:ea typeface="Calibri" panose="020F0502020204030204" pitchFamily="34" charset="0"/>
              <a:cs typeface="Times New Roman" panose="02020603050405020304" pitchFamily="18" charset="0"/>
            </a:rPr>
            <a:t>Assessment</a:t>
          </a:r>
          <a:endParaRPr lang="en-GB" sz="1800" dirty="0">
            <a:latin typeface="+mn-lt"/>
          </a:endParaRPr>
        </a:p>
      </dgm:t>
    </dgm:pt>
    <dgm:pt modelId="{25E93FC4-96A3-A540-82EA-8BC6816138F2}" type="parTrans" cxnId="{13D17786-D698-FA4D-82EE-35F40EFAF27C}">
      <dgm:prSet/>
      <dgm:spPr/>
      <dgm:t>
        <a:bodyPr/>
        <a:lstStyle/>
        <a:p>
          <a:endParaRPr lang="en-GB"/>
        </a:p>
      </dgm:t>
    </dgm:pt>
    <dgm:pt modelId="{75077180-7179-AC44-A409-F1C0DE40A950}" type="sibTrans" cxnId="{13D17786-D698-FA4D-82EE-35F40EFAF27C}">
      <dgm:prSet/>
      <dgm:spPr/>
      <dgm:t>
        <a:bodyPr/>
        <a:lstStyle/>
        <a:p>
          <a:endParaRPr lang="en-GB"/>
        </a:p>
      </dgm:t>
    </dgm:pt>
    <dgm:pt modelId="{1F772CCB-1E9B-1944-B988-83D15525F793}">
      <dgm:prSet custT="1"/>
      <dgm:spPr/>
      <dgm:t>
        <a:bodyPr/>
        <a:lstStyle/>
        <a:p>
          <a:r>
            <a:rPr lang="en-US" sz="2800">
              <a:effectLst/>
              <a:latin typeface="+mn-lt"/>
              <a:ea typeface="Calibri" panose="020F0502020204030204" pitchFamily="34" charset="0"/>
              <a:cs typeface="Times New Roman" panose="02020603050405020304" pitchFamily="18" charset="0"/>
            </a:rPr>
            <a:t>Applications</a:t>
          </a:r>
          <a:endParaRPr lang="en-TR" sz="2800">
            <a:effectLst/>
            <a:latin typeface="+mn-lt"/>
            <a:ea typeface="Calibri" panose="020F0502020204030204" pitchFamily="34" charset="0"/>
            <a:cs typeface="Times New Roman" panose="02020603050405020304" pitchFamily="18" charset="0"/>
          </a:endParaRPr>
        </a:p>
      </dgm:t>
    </dgm:pt>
    <dgm:pt modelId="{109F3560-0CE1-0F43-9BD0-2B5DB2B8B4E9}" type="parTrans" cxnId="{F847131A-1E35-E742-A323-414FA4C0DDED}">
      <dgm:prSet/>
      <dgm:spPr/>
      <dgm:t>
        <a:bodyPr/>
        <a:lstStyle/>
        <a:p>
          <a:endParaRPr lang="en-GB"/>
        </a:p>
      </dgm:t>
    </dgm:pt>
    <dgm:pt modelId="{17E2DDC4-D005-B647-BBFC-FCCBA47B3462}" type="sibTrans" cxnId="{F847131A-1E35-E742-A323-414FA4C0DDED}">
      <dgm:prSet/>
      <dgm:spPr/>
      <dgm:t>
        <a:bodyPr/>
        <a:lstStyle/>
        <a:p>
          <a:endParaRPr lang="en-GB"/>
        </a:p>
      </dgm:t>
    </dgm:pt>
    <dgm:pt modelId="{3EA62C73-2E7B-7949-9B99-680C7421C40A}">
      <dgm:prSet phldrT="[Text]" custT="1"/>
      <dgm:spPr/>
      <dgm:t>
        <a:bodyPr/>
        <a:lstStyle/>
        <a:p>
          <a:pPr>
            <a:buClrTx/>
            <a:buSzTx/>
            <a:buFontTx/>
            <a:buAutoNum type="arabicPeriod"/>
          </a:pPr>
          <a:r>
            <a:rPr lang="en-US" sz="2800">
              <a:effectLst/>
              <a:latin typeface="+mn-lt"/>
              <a:ea typeface="Calibri" panose="020F0502020204030204" pitchFamily="34" charset="0"/>
              <a:cs typeface="Times New Roman" panose="02020603050405020304" pitchFamily="18" charset="0"/>
            </a:rPr>
            <a:t>High-dimensional approaches: Imaging Mass Cytometry (IMC) and ion beam imaging by time-of-flight (MIBO-TOF)</a:t>
          </a:r>
          <a:endParaRPr lang="en-GB" sz="2800">
            <a:latin typeface="+mn-lt"/>
          </a:endParaRPr>
        </a:p>
      </dgm:t>
    </dgm:pt>
    <dgm:pt modelId="{59A9F1AD-ABC0-AD40-97F2-E0DEB595051B}" type="parTrans" cxnId="{0F2FA566-1590-0E4E-8790-2D4229A26560}">
      <dgm:prSet/>
      <dgm:spPr/>
      <dgm:t>
        <a:bodyPr/>
        <a:lstStyle/>
        <a:p>
          <a:endParaRPr lang="en-GB"/>
        </a:p>
      </dgm:t>
    </dgm:pt>
    <dgm:pt modelId="{ED72D251-8B2A-754A-8BF5-1DFC356E529E}" type="sibTrans" cxnId="{0F2FA566-1590-0E4E-8790-2D4229A26560}">
      <dgm:prSet/>
      <dgm:spPr/>
      <dgm:t>
        <a:bodyPr/>
        <a:lstStyle/>
        <a:p>
          <a:endParaRPr lang="en-GB"/>
        </a:p>
      </dgm:t>
    </dgm:pt>
    <dgm:pt modelId="{7B29FCF8-B064-1141-8F7F-B4322F9DC957}">
      <dgm:prSet phldrT="[Text]" custT="1"/>
      <dgm:spPr/>
      <dgm:t>
        <a:bodyPr/>
        <a:lstStyle/>
        <a:p>
          <a:pPr>
            <a:buClrTx/>
            <a:buSzTx/>
            <a:buFontTx/>
            <a:buAutoNum type="arabicPeriod"/>
          </a:pPr>
          <a:r>
            <a:rPr lang="en-US" sz="2800">
              <a:effectLst/>
              <a:latin typeface="+mn-lt"/>
              <a:ea typeface="Calibri" panose="020F0502020204030204" pitchFamily="34" charset="0"/>
              <a:cs typeface="Times New Roman" panose="02020603050405020304" pitchFamily="18" charset="0"/>
            </a:rPr>
            <a:t>High-dimensional analysis</a:t>
          </a:r>
          <a:endParaRPr lang="en-GB" sz="2800">
            <a:latin typeface="+mn-lt"/>
          </a:endParaRPr>
        </a:p>
      </dgm:t>
    </dgm:pt>
    <dgm:pt modelId="{CDE9A933-60B6-BE4E-A1B4-5240C7128FD9}" type="parTrans" cxnId="{3F4FFA95-5DDE-3142-92F8-F40B733E0EF0}">
      <dgm:prSet/>
      <dgm:spPr/>
      <dgm:t>
        <a:bodyPr/>
        <a:lstStyle/>
        <a:p>
          <a:endParaRPr lang="en-GB"/>
        </a:p>
      </dgm:t>
    </dgm:pt>
    <dgm:pt modelId="{C82292BD-58B0-B541-B0C6-78D4FF0D31FF}" type="sibTrans" cxnId="{3F4FFA95-5DDE-3142-92F8-F40B733E0EF0}">
      <dgm:prSet/>
      <dgm:spPr/>
      <dgm:t>
        <a:bodyPr/>
        <a:lstStyle/>
        <a:p>
          <a:endParaRPr lang="en-GB"/>
        </a:p>
      </dgm:t>
    </dgm:pt>
    <dgm:pt modelId="{57424C05-4355-0049-A629-6AAB802AB568}">
      <dgm:prSet phldrT="[Text]" custT="1"/>
      <dgm:spPr/>
      <dgm:t>
        <a:bodyPr/>
        <a:lstStyle/>
        <a:p>
          <a:pPr>
            <a:buClrTx/>
            <a:buSzTx/>
            <a:buFontTx/>
            <a:buAutoNum type="arabicPeriod"/>
          </a:pPr>
          <a:r>
            <a:rPr lang="en-US" sz="2800">
              <a:effectLst/>
              <a:latin typeface="+mn-lt"/>
              <a:ea typeface="Calibri" panose="020F0502020204030204" pitchFamily="34" charset="0"/>
              <a:cs typeface="Times New Roman" panose="02020603050405020304" pitchFamily="18" charset="0"/>
            </a:rPr>
            <a:t>High-dimensional approaches:Single-Cell Mass Cytometry (CyTOF)</a:t>
          </a:r>
          <a:endParaRPr lang="en-GB" sz="2800">
            <a:latin typeface="+mn-lt"/>
          </a:endParaRPr>
        </a:p>
      </dgm:t>
    </dgm:pt>
    <dgm:pt modelId="{CB5E427B-7AC8-0540-AC0A-A3846C223007}" type="parTrans" cxnId="{A8E4C9E9-7DFE-544E-B996-0467D7AE29F3}">
      <dgm:prSet/>
      <dgm:spPr/>
      <dgm:t>
        <a:bodyPr/>
        <a:lstStyle/>
        <a:p>
          <a:endParaRPr lang="en-GB"/>
        </a:p>
      </dgm:t>
    </dgm:pt>
    <dgm:pt modelId="{D4565A21-B5E1-A44D-938B-098E41EF756E}" type="sibTrans" cxnId="{A8E4C9E9-7DFE-544E-B996-0467D7AE29F3}">
      <dgm:prSet/>
      <dgm:spPr/>
      <dgm:t>
        <a:bodyPr/>
        <a:lstStyle/>
        <a:p>
          <a:endParaRPr lang="en-GB"/>
        </a:p>
      </dgm:t>
    </dgm:pt>
    <dgm:pt modelId="{93F439C7-136B-9441-98FD-7E8E76D8825D}" type="pres">
      <dgm:prSet presAssocID="{46B4287E-FBDE-9D4B-B27E-03B4509220B9}" presName="diagram" presStyleCnt="0">
        <dgm:presLayoutVars>
          <dgm:chMax val="1"/>
          <dgm:dir/>
          <dgm:animLvl val="ctr"/>
          <dgm:resizeHandles val="exact"/>
        </dgm:presLayoutVars>
      </dgm:prSet>
      <dgm:spPr/>
    </dgm:pt>
    <dgm:pt modelId="{6D6D9806-B747-CF44-B52E-697EFEC406A5}" type="pres">
      <dgm:prSet presAssocID="{46B4287E-FBDE-9D4B-B27E-03B4509220B9}" presName="matrix" presStyleCnt="0"/>
      <dgm:spPr/>
    </dgm:pt>
    <dgm:pt modelId="{EE5D6608-13B7-3B46-BE25-5A20900BD2F6}" type="pres">
      <dgm:prSet presAssocID="{46B4287E-FBDE-9D4B-B27E-03B4509220B9}" presName="tile1" presStyleLbl="node1" presStyleIdx="0" presStyleCnt="4"/>
      <dgm:spPr/>
    </dgm:pt>
    <dgm:pt modelId="{44B171A0-2E79-D34D-AD06-0BFE5D2E220C}" type="pres">
      <dgm:prSet presAssocID="{46B4287E-FBDE-9D4B-B27E-03B4509220B9}" presName="tile1text" presStyleLbl="node1" presStyleIdx="0" presStyleCnt="4">
        <dgm:presLayoutVars>
          <dgm:chMax val="0"/>
          <dgm:chPref val="0"/>
          <dgm:bulletEnabled val="1"/>
        </dgm:presLayoutVars>
      </dgm:prSet>
      <dgm:spPr/>
    </dgm:pt>
    <dgm:pt modelId="{8C9C8C83-861E-614B-B084-D57B46C1DA79}" type="pres">
      <dgm:prSet presAssocID="{46B4287E-FBDE-9D4B-B27E-03B4509220B9}" presName="tile2" presStyleLbl="node1" presStyleIdx="1" presStyleCnt="4"/>
      <dgm:spPr/>
    </dgm:pt>
    <dgm:pt modelId="{367ABD3B-14B6-484A-B221-82ECB1940E09}" type="pres">
      <dgm:prSet presAssocID="{46B4287E-FBDE-9D4B-B27E-03B4509220B9}" presName="tile2text" presStyleLbl="node1" presStyleIdx="1" presStyleCnt="4">
        <dgm:presLayoutVars>
          <dgm:chMax val="0"/>
          <dgm:chPref val="0"/>
          <dgm:bulletEnabled val="1"/>
        </dgm:presLayoutVars>
      </dgm:prSet>
      <dgm:spPr/>
    </dgm:pt>
    <dgm:pt modelId="{7A07F1C4-3AD9-6541-AA50-E484A570F70A}" type="pres">
      <dgm:prSet presAssocID="{46B4287E-FBDE-9D4B-B27E-03B4509220B9}" presName="tile3" presStyleLbl="node1" presStyleIdx="2" presStyleCnt="4"/>
      <dgm:spPr/>
    </dgm:pt>
    <dgm:pt modelId="{C12E33AD-694B-854B-B2C3-5ABC86923DBE}" type="pres">
      <dgm:prSet presAssocID="{46B4287E-FBDE-9D4B-B27E-03B4509220B9}" presName="tile3text" presStyleLbl="node1" presStyleIdx="2" presStyleCnt="4">
        <dgm:presLayoutVars>
          <dgm:chMax val="0"/>
          <dgm:chPref val="0"/>
          <dgm:bulletEnabled val="1"/>
        </dgm:presLayoutVars>
      </dgm:prSet>
      <dgm:spPr/>
    </dgm:pt>
    <dgm:pt modelId="{545F873D-0742-6C4F-9FFC-CC2C4971FEF4}" type="pres">
      <dgm:prSet presAssocID="{46B4287E-FBDE-9D4B-B27E-03B4509220B9}" presName="tile4" presStyleLbl="node1" presStyleIdx="3" presStyleCnt="4"/>
      <dgm:spPr/>
    </dgm:pt>
    <dgm:pt modelId="{959B73C4-322E-B844-8FB5-15A2E29F6120}" type="pres">
      <dgm:prSet presAssocID="{46B4287E-FBDE-9D4B-B27E-03B4509220B9}" presName="tile4text" presStyleLbl="node1" presStyleIdx="3" presStyleCnt="4">
        <dgm:presLayoutVars>
          <dgm:chMax val="0"/>
          <dgm:chPref val="0"/>
          <dgm:bulletEnabled val="1"/>
        </dgm:presLayoutVars>
      </dgm:prSet>
      <dgm:spPr/>
    </dgm:pt>
    <dgm:pt modelId="{E1C91D37-F7E9-744E-AEB9-85DD045B6307}" type="pres">
      <dgm:prSet presAssocID="{46B4287E-FBDE-9D4B-B27E-03B4509220B9}" presName="centerTile" presStyleLbl="fgShp" presStyleIdx="0" presStyleCnt="1" custScaleX="43550" custScaleY="42196">
        <dgm:presLayoutVars>
          <dgm:chMax val="0"/>
          <dgm:chPref val="0"/>
        </dgm:presLayoutVars>
      </dgm:prSet>
      <dgm:spPr/>
    </dgm:pt>
  </dgm:ptLst>
  <dgm:cxnLst>
    <dgm:cxn modelId="{66AA0607-407E-5540-8557-6CA0B8E2F8DD}" type="presOf" srcId="{57424C05-4355-0049-A629-6AAB802AB568}" destId="{44B171A0-2E79-D34D-AD06-0BFE5D2E220C}" srcOrd="1" destOrd="0" presId="urn:microsoft.com/office/officeart/2005/8/layout/matrix1"/>
    <dgm:cxn modelId="{F847131A-1E35-E742-A323-414FA4C0DDED}" srcId="{65FBD5A7-4965-CB43-AFEF-CB6AF8F0BBB7}" destId="{1F772CCB-1E9B-1944-B988-83D15525F793}" srcOrd="3" destOrd="0" parTransId="{109F3560-0CE1-0F43-9BD0-2B5DB2B8B4E9}" sibTransId="{17E2DDC4-D005-B647-BBFC-FCCBA47B3462}"/>
    <dgm:cxn modelId="{0F2FA566-1590-0E4E-8790-2D4229A26560}" srcId="{65FBD5A7-4965-CB43-AFEF-CB6AF8F0BBB7}" destId="{3EA62C73-2E7B-7949-9B99-680C7421C40A}" srcOrd="1" destOrd="0" parTransId="{59A9F1AD-ABC0-AD40-97F2-E0DEB595051B}" sibTransId="{ED72D251-8B2A-754A-8BF5-1DFC356E529E}"/>
    <dgm:cxn modelId="{13D17786-D698-FA4D-82EE-35F40EFAF27C}" srcId="{46B4287E-FBDE-9D4B-B27E-03B4509220B9}" destId="{65FBD5A7-4965-CB43-AFEF-CB6AF8F0BBB7}" srcOrd="0" destOrd="0" parTransId="{25E93FC4-96A3-A540-82EA-8BC6816138F2}" sibTransId="{75077180-7179-AC44-A409-F1C0DE40A950}"/>
    <dgm:cxn modelId="{3763C893-34BE-5A46-9C9E-3EEADB91C591}" type="presOf" srcId="{57424C05-4355-0049-A629-6AAB802AB568}" destId="{EE5D6608-13B7-3B46-BE25-5A20900BD2F6}" srcOrd="0" destOrd="0" presId="urn:microsoft.com/office/officeart/2005/8/layout/matrix1"/>
    <dgm:cxn modelId="{3F4FFA95-5DDE-3142-92F8-F40B733E0EF0}" srcId="{65FBD5A7-4965-CB43-AFEF-CB6AF8F0BBB7}" destId="{7B29FCF8-B064-1141-8F7F-B4322F9DC957}" srcOrd="2" destOrd="0" parTransId="{CDE9A933-60B6-BE4E-A1B4-5240C7128FD9}" sibTransId="{C82292BD-58B0-B541-B0C6-78D4FF0D31FF}"/>
    <dgm:cxn modelId="{557F7BAC-6D1B-5347-9098-533F4EF159D9}" type="presOf" srcId="{65FBD5A7-4965-CB43-AFEF-CB6AF8F0BBB7}" destId="{E1C91D37-F7E9-744E-AEB9-85DD045B6307}" srcOrd="0" destOrd="0" presId="urn:microsoft.com/office/officeart/2005/8/layout/matrix1"/>
    <dgm:cxn modelId="{E1DE44CB-4226-C34B-BFDF-B65F0A3E4124}" type="presOf" srcId="{1F772CCB-1E9B-1944-B988-83D15525F793}" destId="{959B73C4-322E-B844-8FB5-15A2E29F6120}" srcOrd="1" destOrd="0" presId="urn:microsoft.com/office/officeart/2005/8/layout/matrix1"/>
    <dgm:cxn modelId="{942100CE-6A21-EB4F-9DA5-623F84515CCC}" type="presOf" srcId="{1F772CCB-1E9B-1944-B988-83D15525F793}" destId="{545F873D-0742-6C4F-9FFC-CC2C4971FEF4}" srcOrd="0" destOrd="0" presId="urn:microsoft.com/office/officeart/2005/8/layout/matrix1"/>
    <dgm:cxn modelId="{3E7E52D0-B420-AB43-97CA-33DF959A20FD}" type="presOf" srcId="{7B29FCF8-B064-1141-8F7F-B4322F9DC957}" destId="{7A07F1C4-3AD9-6541-AA50-E484A570F70A}" srcOrd="0" destOrd="0" presId="urn:microsoft.com/office/officeart/2005/8/layout/matrix1"/>
    <dgm:cxn modelId="{8EB28FDD-7C77-AF42-8BDA-CF04EA96EDF2}" type="presOf" srcId="{3EA62C73-2E7B-7949-9B99-680C7421C40A}" destId="{367ABD3B-14B6-484A-B221-82ECB1940E09}" srcOrd="1" destOrd="0" presId="urn:microsoft.com/office/officeart/2005/8/layout/matrix1"/>
    <dgm:cxn modelId="{EE5794E9-77FA-E445-856B-E1D2F6D3704C}" type="presOf" srcId="{7B29FCF8-B064-1141-8F7F-B4322F9DC957}" destId="{C12E33AD-694B-854B-B2C3-5ABC86923DBE}" srcOrd="1" destOrd="0" presId="urn:microsoft.com/office/officeart/2005/8/layout/matrix1"/>
    <dgm:cxn modelId="{A8E4C9E9-7DFE-544E-B996-0467D7AE29F3}" srcId="{65FBD5A7-4965-CB43-AFEF-CB6AF8F0BBB7}" destId="{57424C05-4355-0049-A629-6AAB802AB568}" srcOrd="0" destOrd="0" parTransId="{CB5E427B-7AC8-0540-AC0A-A3846C223007}" sibTransId="{D4565A21-B5E1-A44D-938B-098E41EF756E}"/>
    <dgm:cxn modelId="{16FE4BF7-C30E-5647-ADFE-E0D30261C2D6}" type="presOf" srcId="{46B4287E-FBDE-9D4B-B27E-03B4509220B9}" destId="{93F439C7-136B-9441-98FD-7E8E76D8825D}" srcOrd="0" destOrd="0" presId="urn:microsoft.com/office/officeart/2005/8/layout/matrix1"/>
    <dgm:cxn modelId="{0B6303F8-AB8E-1342-893C-0424CD0E3C03}" type="presOf" srcId="{3EA62C73-2E7B-7949-9B99-680C7421C40A}" destId="{8C9C8C83-861E-614B-B084-D57B46C1DA79}" srcOrd="0" destOrd="0" presId="urn:microsoft.com/office/officeart/2005/8/layout/matrix1"/>
    <dgm:cxn modelId="{B8B8158F-F7E9-8E48-80BF-9C487D24E35F}" type="presParOf" srcId="{93F439C7-136B-9441-98FD-7E8E76D8825D}" destId="{6D6D9806-B747-CF44-B52E-697EFEC406A5}" srcOrd="0" destOrd="0" presId="urn:microsoft.com/office/officeart/2005/8/layout/matrix1"/>
    <dgm:cxn modelId="{12044644-3C1A-7E4D-8BF1-9363D275DA3D}" type="presParOf" srcId="{6D6D9806-B747-CF44-B52E-697EFEC406A5}" destId="{EE5D6608-13B7-3B46-BE25-5A20900BD2F6}" srcOrd="0" destOrd="0" presId="urn:microsoft.com/office/officeart/2005/8/layout/matrix1"/>
    <dgm:cxn modelId="{B8746ADD-D657-A041-B378-210E2A406461}" type="presParOf" srcId="{6D6D9806-B747-CF44-B52E-697EFEC406A5}" destId="{44B171A0-2E79-D34D-AD06-0BFE5D2E220C}" srcOrd="1" destOrd="0" presId="urn:microsoft.com/office/officeart/2005/8/layout/matrix1"/>
    <dgm:cxn modelId="{19BA3717-23A8-1F4C-9EA5-F5E2B1E3C93E}" type="presParOf" srcId="{6D6D9806-B747-CF44-B52E-697EFEC406A5}" destId="{8C9C8C83-861E-614B-B084-D57B46C1DA79}" srcOrd="2" destOrd="0" presId="urn:microsoft.com/office/officeart/2005/8/layout/matrix1"/>
    <dgm:cxn modelId="{A2E579D5-66A1-684C-886A-0231539CF426}" type="presParOf" srcId="{6D6D9806-B747-CF44-B52E-697EFEC406A5}" destId="{367ABD3B-14B6-484A-B221-82ECB1940E09}" srcOrd="3" destOrd="0" presId="urn:microsoft.com/office/officeart/2005/8/layout/matrix1"/>
    <dgm:cxn modelId="{677211AA-3379-E44B-A203-1FBB96378B78}" type="presParOf" srcId="{6D6D9806-B747-CF44-B52E-697EFEC406A5}" destId="{7A07F1C4-3AD9-6541-AA50-E484A570F70A}" srcOrd="4" destOrd="0" presId="urn:microsoft.com/office/officeart/2005/8/layout/matrix1"/>
    <dgm:cxn modelId="{458F8C13-0763-DF47-8AAD-4A502EAD4AA8}" type="presParOf" srcId="{6D6D9806-B747-CF44-B52E-697EFEC406A5}" destId="{C12E33AD-694B-854B-B2C3-5ABC86923DBE}" srcOrd="5" destOrd="0" presId="urn:microsoft.com/office/officeart/2005/8/layout/matrix1"/>
    <dgm:cxn modelId="{C272E90E-0D94-7E44-A647-CDF27E587E96}" type="presParOf" srcId="{6D6D9806-B747-CF44-B52E-697EFEC406A5}" destId="{545F873D-0742-6C4F-9FFC-CC2C4971FEF4}" srcOrd="6" destOrd="0" presId="urn:microsoft.com/office/officeart/2005/8/layout/matrix1"/>
    <dgm:cxn modelId="{5C3D15EB-C96C-4C4E-BDF6-8AD5179BF3DC}" type="presParOf" srcId="{6D6D9806-B747-CF44-B52E-697EFEC406A5}" destId="{959B73C4-322E-B844-8FB5-15A2E29F6120}" srcOrd="7" destOrd="0" presId="urn:microsoft.com/office/officeart/2005/8/layout/matrix1"/>
    <dgm:cxn modelId="{AFA0CD8D-BF8A-EB46-879C-DA72293AE4D3}" type="presParOf" srcId="{93F439C7-136B-9441-98FD-7E8E76D8825D}" destId="{E1C91D37-F7E9-744E-AEB9-85DD045B6307}"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D5E978-B813-43CE-AD5A-523663289A3F}" type="doc">
      <dgm:prSet loTypeId="urn:microsoft.com/office/officeart/2008/layout/LinedList" loCatId="hierarchy" qsTypeId="urn:microsoft.com/office/officeart/2005/8/quickstyle/simple1" qsCatId="simple" csTypeId="urn:microsoft.com/office/officeart/2005/8/colors/accent2_1" csCatId="accent2" phldr="1"/>
      <dgm:spPr/>
      <dgm:t>
        <a:bodyPr/>
        <a:lstStyle/>
        <a:p>
          <a:endParaRPr lang="en-US"/>
        </a:p>
      </dgm:t>
    </dgm:pt>
    <dgm:pt modelId="{35B159F1-39A5-4CB6-A412-04CB4C57ED7D}">
      <dgm:prSet custT="1"/>
      <dgm:spPr/>
      <dgm:t>
        <a:bodyPr/>
        <a:lstStyle/>
        <a:p>
          <a:r>
            <a:rPr lang="en-US" sz="2400" b="1" dirty="0">
              <a:solidFill>
                <a:srgbClr val="EB7148"/>
              </a:solidFill>
            </a:rPr>
            <a:t>Antibodies are labeled with heavy metal ion tags not with fluorophores</a:t>
          </a:r>
        </a:p>
      </dgm:t>
    </dgm:pt>
    <dgm:pt modelId="{CC041A84-073D-491E-B32A-E6207FCF8371}" type="parTrans" cxnId="{9BD659A7-C752-4394-A4EF-BF73A157A204}">
      <dgm:prSet/>
      <dgm:spPr/>
      <dgm:t>
        <a:bodyPr/>
        <a:lstStyle/>
        <a:p>
          <a:endParaRPr lang="en-US" sz="1400" b="0"/>
        </a:p>
      </dgm:t>
    </dgm:pt>
    <dgm:pt modelId="{D27875E3-FBD3-4F11-A1B9-0884A2FB7DD0}" type="sibTrans" cxnId="{9BD659A7-C752-4394-A4EF-BF73A157A204}">
      <dgm:prSet/>
      <dgm:spPr/>
      <dgm:t>
        <a:bodyPr/>
        <a:lstStyle/>
        <a:p>
          <a:endParaRPr lang="en-US" sz="1400" b="0"/>
        </a:p>
      </dgm:t>
    </dgm:pt>
    <dgm:pt modelId="{70F5D2E0-A7B5-46F6-8DF7-F64FA430BD1C}">
      <dgm:prSet custT="1"/>
      <dgm:spPr/>
      <dgm:t>
        <a:bodyPr/>
        <a:lstStyle/>
        <a:p>
          <a:r>
            <a:rPr lang="en-US" sz="2400" b="1"/>
            <a:t>NO </a:t>
          </a:r>
          <a:r>
            <a:rPr lang="en-US" sz="2400" b="0"/>
            <a:t>spectra overlap </a:t>
          </a:r>
        </a:p>
      </dgm:t>
    </dgm:pt>
    <dgm:pt modelId="{70747516-9A76-4CEF-90FE-8CBC632F9E12}" type="parTrans" cxnId="{A309D0E6-9D0A-4ABA-BC31-07EF71B3CBB6}">
      <dgm:prSet/>
      <dgm:spPr/>
      <dgm:t>
        <a:bodyPr/>
        <a:lstStyle/>
        <a:p>
          <a:endParaRPr lang="en-US" sz="1400" b="0"/>
        </a:p>
      </dgm:t>
    </dgm:pt>
    <dgm:pt modelId="{B2C6B151-6320-4C6C-B7D3-03D00D7E8DE6}" type="sibTrans" cxnId="{A309D0E6-9D0A-4ABA-BC31-07EF71B3CBB6}">
      <dgm:prSet/>
      <dgm:spPr/>
      <dgm:t>
        <a:bodyPr/>
        <a:lstStyle/>
        <a:p>
          <a:endParaRPr lang="en-US" sz="1400" b="0"/>
        </a:p>
      </dgm:t>
    </dgm:pt>
    <dgm:pt modelId="{603339DB-FC89-4F62-BE52-09B46C01A961}">
      <dgm:prSet custT="1"/>
      <dgm:spPr/>
      <dgm:t>
        <a:bodyPr/>
        <a:lstStyle/>
        <a:p>
          <a:r>
            <a:rPr lang="en-US" sz="2400" b="1"/>
            <a:t>No</a:t>
          </a:r>
          <a:r>
            <a:rPr lang="en-US" sz="2400" b="0"/>
            <a:t> noise </a:t>
          </a:r>
        </a:p>
      </dgm:t>
    </dgm:pt>
    <dgm:pt modelId="{FF23FAA6-43EA-4B2C-98DF-3790C3BFD961}" type="parTrans" cxnId="{BDECFA68-3E93-4453-98D2-52E9F8A2CEAB}">
      <dgm:prSet/>
      <dgm:spPr/>
      <dgm:t>
        <a:bodyPr/>
        <a:lstStyle/>
        <a:p>
          <a:endParaRPr lang="en-US" sz="1400" b="0"/>
        </a:p>
      </dgm:t>
    </dgm:pt>
    <dgm:pt modelId="{30DA17DA-89F3-445B-9367-4BB96574E370}" type="sibTrans" cxnId="{BDECFA68-3E93-4453-98D2-52E9F8A2CEAB}">
      <dgm:prSet/>
      <dgm:spPr/>
      <dgm:t>
        <a:bodyPr/>
        <a:lstStyle/>
        <a:p>
          <a:endParaRPr lang="en-US" sz="1400" b="0"/>
        </a:p>
      </dgm:t>
    </dgm:pt>
    <dgm:pt modelId="{438E0889-16C8-478E-B520-BF41C5BC727D}">
      <dgm:prSet custT="1"/>
      <dgm:spPr/>
      <dgm:t>
        <a:bodyPr/>
        <a:lstStyle/>
        <a:p>
          <a:r>
            <a:rPr lang="en-US" sz="2400" b="1"/>
            <a:t>No</a:t>
          </a:r>
          <a:r>
            <a:rPr lang="en-US" sz="2400" b="0"/>
            <a:t> autofluorescence problems</a:t>
          </a:r>
        </a:p>
      </dgm:t>
    </dgm:pt>
    <dgm:pt modelId="{CA708F02-E501-4470-9618-77210FF563D0}" type="parTrans" cxnId="{48E6F6DF-7AAA-465B-85D2-347F84E12589}">
      <dgm:prSet/>
      <dgm:spPr/>
      <dgm:t>
        <a:bodyPr/>
        <a:lstStyle/>
        <a:p>
          <a:endParaRPr lang="en-US" sz="1400" b="0"/>
        </a:p>
      </dgm:t>
    </dgm:pt>
    <dgm:pt modelId="{6BBEBABA-D11B-4FE1-B37F-99E14382D15F}" type="sibTrans" cxnId="{48E6F6DF-7AAA-465B-85D2-347F84E12589}">
      <dgm:prSet/>
      <dgm:spPr/>
      <dgm:t>
        <a:bodyPr/>
        <a:lstStyle/>
        <a:p>
          <a:endParaRPr lang="en-US" sz="1400" b="0"/>
        </a:p>
      </dgm:t>
    </dgm:pt>
    <dgm:pt modelId="{87BEE8F8-842D-4545-BD05-F1EB517C8393}" type="pres">
      <dgm:prSet presAssocID="{A6D5E978-B813-43CE-AD5A-523663289A3F}" presName="vert0" presStyleCnt="0">
        <dgm:presLayoutVars>
          <dgm:dir/>
          <dgm:animOne val="branch"/>
          <dgm:animLvl val="lvl"/>
        </dgm:presLayoutVars>
      </dgm:prSet>
      <dgm:spPr/>
    </dgm:pt>
    <dgm:pt modelId="{3225E616-322C-47B7-92B7-AC5B14081E2C}" type="pres">
      <dgm:prSet presAssocID="{35B159F1-39A5-4CB6-A412-04CB4C57ED7D}" presName="thickLine" presStyleLbl="alignNode1" presStyleIdx="0" presStyleCnt="4"/>
      <dgm:spPr/>
    </dgm:pt>
    <dgm:pt modelId="{F7118078-D173-4183-B4C7-CD1FA57A92A8}" type="pres">
      <dgm:prSet presAssocID="{35B159F1-39A5-4CB6-A412-04CB4C57ED7D}" presName="horz1" presStyleCnt="0"/>
      <dgm:spPr/>
    </dgm:pt>
    <dgm:pt modelId="{E19C3EFD-6F3D-452B-9D0D-D51ED2193CE5}" type="pres">
      <dgm:prSet presAssocID="{35B159F1-39A5-4CB6-A412-04CB4C57ED7D}" presName="tx1" presStyleLbl="revTx" presStyleIdx="0" presStyleCnt="4"/>
      <dgm:spPr/>
    </dgm:pt>
    <dgm:pt modelId="{899850A7-C7A0-4C68-B69F-D73099EF9D80}" type="pres">
      <dgm:prSet presAssocID="{35B159F1-39A5-4CB6-A412-04CB4C57ED7D}" presName="vert1" presStyleCnt="0"/>
      <dgm:spPr/>
    </dgm:pt>
    <dgm:pt modelId="{AEB5107C-4FCE-4849-9F56-F83F12769CE8}" type="pres">
      <dgm:prSet presAssocID="{70F5D2E0-A7B5-46F6-8DF7-F64FA430BD1C}" presName="thickLine" presStyleLbl="alignNode1" presStyleIdx="1" presStyleCnt="4"/>
      <dgm:spPr/>
    </dgm:pt>
    <dgm:pt modelId="{B783EF76-E816-4E7A-BE8A-BFAFE6EF4E93}" type="pres">
      <dgm:prSet presAssocID="{70F5D2E0-A7B5-46F6-8DF7-F64FA430BD1C}" presName="horz1" presStyleCnt="0"/>
      <dgm:spPr/>
    </dgm:pt>
    <dgm:pt modelId="{68E4405D-3928-41E3-B09D-52BB3757D55C}" type="pres">
      <dgm:prSet presAssocID="{70F5D2E0-A7B5-46F6-8DF7-F64FA430BD1C}" presName="tx1" presStyleLbl="revTx" presStyleIdx="1" presStyleCnt="4"/>
      <dgm:spPr/>
    </dgm:pt>
    <dgm:pt modelId="{8B51EA0A-81B9-4B18-A439-A853895E9584}" type="pres">
      <dgm:prSet presAssocID="{70F5D2E0-A7B5-46F6-8DF7-F64FA430BD1C}" presName="vert1" presStyleCnt="0"/>
      <dgm:spPr/>
    </dgm:pt>
    <dgm:pt modelId="{DFC60A78-57DE-4D8C-984D-369D076745BE}" type="pres">
      <dgm:prSet presAssocID="{603339DB-FC89-4F62-BE52-09B46C01A961}" presName="thickLine" presStyleLbl="alignNode1" presStyleIdx="2" presStyleCnt="4"/>
      <dgm:spPr/>
    </dgm:pt>
    <dgm:pt modelId="{866031BD-94FE-46CE-9F06-3444D329C81B}" type="pres">
      <dgm:prSet presAssocID="{603339DB-FC89-4F62-BE52-09B46C01A961}" presName="horz1" presStyleCnt="0"/>
      <dgm:spPr/>
    </dgm:pt>
    <dgm:pt modelId="{8EDD764C-E3C8-4335-A6B4-430042F3FA63}" type="pres">
      <dgm:prSet presAssocID="{603339DB-FC89-4F62-BE52-09B46C01A961}" presName="tx1" presStyleLbl="revTx" presStyleIdx="2" presStyleCnt="4"/>
      <dgm:spPr/>
    </dgm:pt>
    <dgm:pt modelId="{7DDED047-2A94-495C-B535-63DA9FD53E8A}" type="pres">
      <dgm:prSet presAssocID="{603339DB-FC89-4F62-BE52-09B46C01A961}" presName="vert1" presStyleCnt="0"/>
      <dgm:spPr/>
    </dgm:pt>
    <dgm:pt modelId="{D9515A57-0BB3-493A-83E3-957B082FCC09}" type="pres">
      <dgm:prSet presAssocID="{438E0889-16C8-478E-B520-BF41C5BC727D}" presName="thickLine" presStyleLbl="alignNode1" presStyleIdx="3" presStyleCnt="4"/>
      <dgm:spPr/>
    </dgm:pt>
    <dgm:pt modelId="{4CF2A0AA-F7B2-4148-8FE7-3F51EAA4A9DF}" type="pres">
      <dgm:prSet presAssocID="{438E0889-16C8-478E-B520-BF41C5BC727D}" presName="horz1" presStyleCnt="0"/>
      <dgm:spPr/>
    </dgm:pt>
    <dgm:pt modelId="{3284A53C-676C-473C-B1D9-2A20696B625B}" type="pres">
      <dgm:prSet presAssocID="{438E0889-16C8-478E-B520-BF41C5BC727D}" presName="tx1" presStyleLbl="revTx" presStyleIdx="3" presStyleCnt="4"/>
      <dgm:spPr/>
    </dgm:pt>
    <dgm:pt modelId="{6727B497-3E3F-49D7-AE20-27B689EE21E0}" type="pres">
      <dgm:prSet presAssocID="{438E0889-16C8-478E-B520-BF41C5BC727D}" presName="vert1" presStyleCnt="0"/>
      <dgm:spPr/>
    </dgm:pt>
  </dgm:ptLst>
  <dgm:cxnLst>
    <dgm:cxn modelId="{92E54B2E-73C6-4EA3-8444-BB6EF03D0EA3}" type="presOf" srcId="{A6D5E978-B813-43CE-AD5A-523663289A3F}" destId="{87BEE8F8-842D-4545-BD05-F1EB517C8393}" srcOrd="0" destOrd="0" presId="urn:microsoft.com/office/officeart/2008/layout/LinedList"/>
    <dgm:cxn modelId="{47834344-87A3-44BC-B388-CF0FDBB198A5}" type="presOf" srcId="{70F5D2E0-A7B5-46F6-8DF7-F64FA430BD1C}" destId="{68E4405D-3928-41E3-B09D-52BB3757D55C}" srcOrd="0" destOrd="0" presId="urn:microsoft.com/office/officeart/2008/layout/LinedList"/>
    <dgm:cxn modelId="{BDECFA68-3E93-4453-98D2-52E9F8A2CEAB}" srcId="{A6D5E978-B813-43CE-AD5A-523663289A3F}" destId="{603339DB-FC89-4F62-BE52-09B46C01A961}" srcOrd="2" destOrd="0" parTransId="{FF23FAA6-43EA-4B2C-98DF-3790C3BFD961}" sibTransId="{30DA17DA-89F3-445B-9367-4BB96574E370}"/>
    <dgm:cxn modelId="{EC64396E-1CCD-453E-9FAD-FB17C0A42B68}" type="presOf" srcId="{35B159F1-39A5-4CB6-A412-04CB4C57ED7D}" destId="{E19C3EFD-6F3D-452B-9D0D-D51ED2193CE5}" srcOrd="0" destOrd="0" presId="urn:microsoft.com/office/officeart/2008/layout/LinedList"/>
    <dgm:cxn modelId="{CD6F7283-5BDF-4C22-B1DC-511CA80A88DC}" type="presOf" srcId="{603339DB-FC89-4F62-BE52-09B46C01A961}" destId="{8EDD764C-E3C8-4335-A6B4-430042F3FA63}" srcOrd="0" destOrd="0" presId="urn:microsoft.com/office/officeart/2008/layout/LinedList"/>
    <dgm:cxn modelId="{9BD659A7-C752-4394-A4EF-BF73A157A204}" srcId="{A6D5E978-B813-43CE-AD5A-523663289A3F}" destId="{35B159F1-39A5-4CB6-A412-04CB4C57ED7D}" srcOrd="0" destOrd="0" parTransId="{CC041A84-073D-491E-B32A-E6207FCF8371}" sibTransId="{D27875E3-FBD3-4F11-A1B9-0884A2FB7DD0}"/>
    <dgm:cxn modelId="{54DED4A9-B618-42F2-B1AA-3E6FFAFBA9CD}" type="presOf" srcId="{438E0889-16C8-478E-B520-BF41C5BC727D}" destId="{3284A53C-676C-473C-B1D9-2A20696B625B}" srcOrd="0" destOrd="0" presId="urn:microsoft.com/office/officeart/2008/layout/LinedList"/>
    <dgm:cxn modelId="{48E6F6DF-7AAA-465B-85D2-347F84E12589}" srcId="{A6D5E978-B813-43CE-AD5A-523663289A3F}" destId="{438E0889-16C8-478E-B520-BF41C5BC727D}" srcOrd="3" destOrd="0" parTransId="{CA708F02-E501-4470-9618-77210FF563D0}" sibTransId="{6BBEBABA-D11B-4FE1-B37F-99E14382D15F}"/>
    <dgm:cxn modelId="{A309D0E6-9D0A-4ABA-BC31-07EF71B3CBB6}" srcId="{A6D5E978-B813-43CE-AD5A-523663289A3F}" destId="{70F5D2E0-A7B5-46F6-8DF7-F64FA430BD1C}" srcOrd="1" destOrd="0" parTransId="{70747516-9A76-4CEF-90FE-8CBC632F9E12}" sibTransId="{B2C6B151-6320-4C6C-B7D3-03D00D7E8DE6}"/>
    <dgm:cxn modelId="{D15B1809-FE98-4FEB-970A-32EB2D977251}" type="presParOf" srcId="{87BEE8F8-842D-4545-BD05-F1EB517C8393}" destId="{3225E616-322C-47B7-92B7-AC5B14081E2C}" srcOrd="0" destOrd="0" presId="urn:microsoft.com/office/officeart/2008/layout/LinedList"/>
    <dgm:cxn modelId="{0A52ACE5-3EEF-4D08-AEF9-79DC25917641}" type="presParOf" srcId="{87BEE8F8-842D-4545-BD05-F1EB517C8393}" destId="{F7118078-D173-4183-B4C7-CD1FA57A92A8}" srcOrd="1" destOrd="0" presId="urn:microsoft.com/office/officeart/2008/layout/LinedList"/>
    <dgm:cxn modelId="{C4CB0110-6008-4DE3-97EE-BD6E856225CB}" type="presParOf" srcId="{F7118078-D173-4183-B4C7-CD1FA57A92A8}" destId="{E19C3EFD-6F3D-452B-9D0D-D51ED2193CE5}" srcOrd="0" destOrd="0" presId="urn:microsoft.com/office/officeart/2008/layout/LinedList"/>
    <dgm:cxn modelId="{606091BA-B587-4859-B917-D8B0A38ADA7B}" type="presParOf" srcId="{F7118078-D173-4183-B4C7-CD1FA57A92A8}" destId="{899850A7-C7A0-4C68-B69F-D73099EF9D80}" srcOrd="1" destOrd="0" presId="urn:microsoft.com/office/officeart/2008/layout/LinedList"/>
    <dgm:cxn modelId="{9C2F95E6-9B3F-431A-BE5A-B8017E4780F3}" type="presParOf" srcId="{87BEE8F8-842D-4545-BD05-F1EB517C8393}" destId="{AEB5107C-4FCE-4849-9F56-F83F12769CE8}" srcOrd="2" destOrd="0" presId="urn:microsoft.com/office/officeart/2008/layout/LinedList"/>
    <dgm:cxn modelId="{E40D967C-282A-4016-9857-9CFCDFDFB4CD}" type="presParOf" srcId="{87BEE8F8-842D-4545-BD05-F1EB517C8393}" destId="{B783EF76-E816-4E7A-BE8A-BFAFE6EF4E93}" srcOrd="3" destOrd="0" presId="urn:microsoft.com/office/officeart/2008/layout/LinedList"/>
    <dgm:cxn modelId="{6FC2E2EF-7468-4A65-BD94-80A69D1BDAFF}" type="presParOf" srcId="{B783EF76-E816-4E7A-BE8A-BFAFE6EF4E93}" destId="{68E4405D-3928-41E3-B09D-52BB3757D55C}" srcOrd="0" destOrd="0" presId="urn:microsoft.com/office/officeart/2008/layout/LinedList"/>
    <dgm:cxn modelId="{8F9E4556-F77F-4F8A-915E-119F33E87822}" type="presParOf" srcId="{B783EF76-E816-4E7A-BE8A-BFAFE6EF4E93}" destId="{8B51EA0A-81B9-4B18-A439-A853895E9584}" srcOrd="1" destOrd="0" presId="urn:microsoft.com/office/officeart/2008/layout/LinedList"/>
    <dgm:cxn modelId="{B342AFA9-8522-484C-8006-015FBF98E5ED}" type="presParOf" srcId="{87BEE8F8-842D-4545-BD05-F1EB517C8393}" destId="{DFC60A78-57DE-4D8C-984D-369D076745BE}" srcOrd="4" destOrd="0" presId="urn:microsoft.com/office/officeart/2008/layout/LinedList"/>
    <dgm:cxn modelId="{C9D176CC-DF98-4F5F-BA3A-BFBE504D295F}" type="presParOf" srcId="{87BEE8F8-842D-4545-BD05-F1EB517C8393}" destId="{866031BD-94FE-46CE-9F06-3444D329C81B}" srcOrd="5" destOrd="0" presId="urn:microsoft.com/office/officeart/2008/layout/LinedList"/>
    <dgm:cxn modelId="{A8B6124D-C401-4C30-BF36-2247A9F3B078}" type="presParOf" srcId="{866031BD-94FE-46CE-9F06-3444D329C81B}" destId="{8EDD764C-E3C8-4335-A6B4-430042F3FA63}" srcOrd="0" destOrd="0" presId="urn:microsoft.com/office/officeart/2008/layout/LinedList"/>
    <dgm:cxn modelId="{185A200F-332F-4B43-841E-8A1C672807A5}" type="presParOf" srcId="{866031BD-94FE-46CE-9F06-3444D329C81B}" destId="{7DDED047-2A94-495C-B535-63DA9FD53E8A}" srcOrd="1" destOrd="0" presId="urn:microsoft.com/office/officeart/2008/layout/LinedList"/>
    <dgm:cxn modelId="{B2588A49-DA09-46EA-8328-9C0ED5BD4231}" type="presParOf" srcId="{87BEE8F8-842D-4545-BD05-F1EB517C8393}" destId="{D9515A57-0BB3-493A-83E3-957B082FCC09}" srcOrd="6" destOrd="0" presId="urn:microsoft.com/office/officeart/2008/layout/LinedList"/>
    <dgm:cxn modelId="{87772E0E-8632-4BC3-A281-996BBBF1056A}" type="presParOf" srcId="{87BEE8F8-842D-4545-BD05-F1EB517C8393}" destId="{4CF2A0AA-F7B2-4148-8FE7-3F51EAA4A9DF}" srcOrd="7" destOrd="0" presId="urn:microsoft.com/office/officeart/2008/layout/LinedList"/>
    <dgm:cxn modelId="{E19A4EF4-6330-4F6F-8EDC-B0E4AC1C9A72}" type="presParOf" srcId="{4CF2A0AA-F7B2-4148-8FE7-3F51EAA4A9DF}" destId="{3284A53C-676C-473C-B1D9-2A20696B625B}" srcOrd="0" destOrd="0" presId="urn:microsoft.com/office/officeart/2008/layout/LinedList"/>
    <dgm:cxn modelId="{200FA27A-0BEF-488A-A6FC-AE01AC5325BC}" type="presParOf" srcId="{4CF2A0AA-F7B2-4148-8FE7-3F51EAA4A9DF}" destId="{6727B497-3E3F-49D7-AE20-27B689EE21E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61DC25-5987-47BC-BA69-39DD50F6BB8D}"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67BF2EA-5C5D-4CCB-B074-C41F2DA92D28}">
      <dgm:prSet custT="1"/>
      <dgm:spPr/>
      <dgm:t>
        <a:bodyPr/>
        <a:lstStyle/>
        <a:p>
          <a:pPr>
            <a:lnSpc>
              <a:spcPct val="100000"/>
            </a:lnSpc>
            <a:defRPr cap="all"/>
          </a:pPr>
          <a:r>
            <a:rPr lang="en-GB" sz="2800" b="1" dirty="0"/>
            <a:t>QUESTION AND ANSWER</a:t>
          </a:r>
          <a:endParaRPr lang="en-US" sz="2800" b="1" dirty="0"/>
        </a:p>
      </dgm:t>
    </dgm:pt>
    <dgm:pt modelId="{7F66EF43-8802-4281-AD0B-8E683D8FAFD6}" type="parTrans" cxnId="{00C5150D-3353-4765-A837-8FF77145E78A}">
      <dgm:prSet/>
      <dgm:spPr/>
      <dgm:t>
        <a:bodyPr/>
        <a:lstStyle/>
        <a:p>
          <a:endParaRPr lang="en-US"/>
        </a:p>
      </dgm:t>
    </dgm:pt>
    <dgm:pt modelId="{56221C17-A290-4C6A-BED9-D9F3DFAFF3E5}" type="sibTrans" cxnId="{00C5150D-3353-4765-A837-8FF77145E78A}">
      <dgm:prSet/>
      <dgm:spPr/>
      <dgm:t>
        <a:bodyPr/>
        <a:lstStyle/>
        <a:p>
          <a:endParaRPr lang="en-US"/>
        </a:p>
      </dgm:t>
    </dgm:pt>
    <dgm:pt modelId="{EBBC015A-0528-4886-BC5B-B4601C1FC7DC}">
      <dgm:prSet custT="1"/>
      <dgm:spPr/>
      <dgm:t>
        <a:bodyPr/>
        <a:lstStyle/>
        <a:p>
          <a:pPr>
            <a:lnSpc>
              <a:spcPct val="100000"/>
            </a:lnSpc>
            <a:defRPr cap="all"/>
          </a:pPr>
          <a:r>
            <a:rPr lang="en-GB" sz="2800" b="1" dirty="0"/>
            <a:t>SHARING EXPERIENCES</a:t>
          </a:r>
          <a:endParaRPr lang="en-US" sz="2800" b="1" dirty="0"/>
        </a:p>
      </dgm:t>
    </dgm:pt>
    <dgm:pt modelId="{9AC48BA4-C602-412F-87A5-787480BED71F}" type="parTrans" cxnId="{57ED3F47-5B33-46D0-BDDE-6CED9ADEFC6E}">
      <dgm:prSet/>
      <dgm:spPr/>
      <dgm:t>
        <a:bodyPr/>
        <a:lstStyle/>
        <a:p>
          <a:endParaRPr lang="en-US"/>
        </a:p>
      </dgm:t>
    </dgm:pt>
    <dgm:pt modelId="{48326871-713A-4D81-A435-80B8935F389F}" type="sibTrans" cxnId="{57ED3F47-5B33-46D0-BDDE-6CED9ADEFC6E}">
      <dgm:prSet/>
      <dgm:spPr/>
      <dgm:t>
        <a:bodyPr/>
        <a:lstStyle/>
        <a:p>
          <a:endParaRPr lang="en-US"/>
        </a:p>
      </dgm:t>
    </dgm:pt>
    <dgm:pt modelId="{69A908F0-264A-43BA-B58B-2376307CC9BC}">
      <dgm:prSet custT="1"/>
      <dgm:spPr/>
      <dgm:t>
        <a:bodyPr/>
        <a:lstStyle/>
        <a:p>
          <a:pPr>
            <a:lnSpc>
              <a:spcPct val="100000"/>
            </a:lnSpc>
            <a:defRPr cap="all"/>
          </a:pPr>
          <a:r>
            <a:rPr lang="en-GB" sz="2800" b="1" dirty="0"/>
            <a:t>LET'S SUMMARIZE</a:t>
          </a:r>
          <a:endParaRPr lang="en-US" sz="2800" b="1" dirty="0"/>
        </a:p>
      </dgm:t>
    </dgm:pt>
    <dgm:pt modelId="{900CFF19-415F-4276-B9E4-D3684301DED5}" type="parTrans" cxnId="{2805567F-7556-49A7-96FF-1DD0FFD5331D}">
      <dgm:prSet/>
      <dgm:spPr/>
      <dgm:t>
        <a:bodyPr/>
        <a:lstStyle/>
        <a:p>
          <a:endParaRPr lang="en-US"/>
        </a:p>
      </dgm:t>
    </dgm:pt>
    <dgm:pt modelId="{EA4DD9BB-4F6B-4993-A40B-B0E8BA71BBEA}" type="sibTrans" cxnId="{2805567F-7556-49A7-96FF-1DD0FFD5331D}">
      <dgm:prSet/>
      <dgm:spPr/>
      <dgm:t>
        <a:bodyPr/>
        <a:lstStyle/>
        <a:p>
          <a:endParaRPr lang="en-US"/>
        </a:p>
      </dgm:t>
    </dgm:pt>
    <dgm:pt modelId="{24DB6651-9CE1-4D8B-9F82-AA3926793694}" type="pres">
      <dgm:prSet presAssocID="{0561DC25-5987-47BC-BA69-39DD50F6BB8D}" presName="root" presStyleCnt="0">
        <dgm:presLayoutVars>
          <dgm:dir/>
          <dgm:resizeHandles val="exact"/>
        </dgm:presLayoutVars>
      </dgm:prSet>
      <dgm:spPr/>
    </dgm:pt>
    <dgm:pt modelId="{42EA5496-3591-4420-8C1D-C9931AC7F3B6}" type="pres">
      <dgm:prSet presAssocID="{B67BF2EA-5C5D-4CCB-B074-C41F2DA92D28}" presName="compNode" presStyleCnt="0"/>
      <dgm:spPr/>
    </dgm:pt>
    <dgm:pt modelId="{B1CB063C-5A0A-4C99-BD7C-40654D67B382}" type="pres">
      <dgm:prSet presAssocID="{B67BF2EA-5C5D-4CCB-B074-C41F2DA92D28}" presName="iconBgRect" presStyleLbl="bgShp" presStyleIdx="0" presStyleCnt="3"/>
      <dgm:spPr/>
    </dgm:pt>
    <dgm:pt modelId="{AF67D722-BDCB-4F7F-AFD5-5C3A44B2CA41}" type="pres">
      <dgm:prSet presAssocID="{B67BF2EA-5C5D-4CCB-B074-C41F2DA92D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4D7A6C3E-53AE-45DA-86DF-7A0F1029EA39}" type="pres">
      <dgm:prSet presAssocID="{B67BF2EA-5C5D-4CCB-B074-C41F2DA92D28}" presName="spaceRect" presStyleCnt="0"/>
      <dgm:spPr/>
    </dgm:pt>
    <dgm:pt modelId="{C716BDEC-F275-46DD-A8BB-CE417CE72022}" type="pres">
      <dgm:prSet presAssocID="{B67BF2EA-5C5D-4CCB-B074-C41F2DA92D28}" presName="textRect" presStyleLbl="revTx" presStyleIdx="0" presStyleCnt="3">
        <dgm:presLayoutVars>
          <dgm:chMax val="1"/>
          <dgm:chPref val="1"/>
        </dgm:presLayoutVars>
      </dgm:prSet>
      <dgm:spPr/>
    </dgm:pt>
    <dgm:pt modelId="{CBF2C6D8-907F-4671-B83B-789288737002}" type="pres">
      <dgm:prSet presAssocID="{56221C17-A290-4C6A-BED9-D9F3DFAFF3E5}" presName="sibTrans" presStyleCnt="0"/>
      <dgm:spPr/>
    </dgm:pt>
    <dgm:pt modelId="{FF83DBC9-CB2B-4B18-8A9D-7B10095A36BC}" type="pres">
      <dgm:prSet presAssocID="{EBBC015A-0528-4886-BC5B-B4601C1FC7DC}" presName="compNode" presStyleCnt="0"/>
      <dgm:spPr/>
    </dgm:pt>
    <dgm:pt modelId="{54FB7054-616F-4151-841C-BD8D425B6D44}" type="pres">
      <dgm:prSet presAssocID="{EBBC015A-0528-4886-BC5B-B4601C1FC7DC}" presName="iconBgRect" presStyleLbl="bgShp" presStyleIdx="1" presStyleCnt="3"/>
      <dgm:spPr/>
    </dgm:pt>
    <dgm:pt modelId="{C5464A2D-0EE0-4EC6-9A7F-E94005E7BF21}" type="pres">
      <dgm:prSet presAssocID="{EBBC015A-0528-4886-BC5B-B4601C1FC7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1B067ADD-18FE-4979-A75D-222F5F168FC0}" type="pres">
      <dgm:prSet presAssocID="{EBBC015A-0528-4886-BC5B-B4601C1FC7DC}" presName="spaceRect" presStyleCnt="0"/>
      <dgm:spPr/>
    </dgm:pt>
    <dgm:pt modelId="{00111C2D-8E05-4408-9AE0-8D211EC425D2}" type="pres">
      <dgm:prSet presAssocID="{EBBC015A-0528-4886-BC5B-B4601C1FC7DC}" presName="textRect" presStyleLbl="revTx" presStyleIdx="1" presStyleCnt="3">
        <dgm:presLayoutVars>
          <dgm:chMax val="1"/>
          <dgm:chPref val="1"/>
        </dgm:presLayoutVars>
      </dgm:prSet>
      <dgm:spPr/>
    </dgm:pt>
    <dgm:pt modelId="{0F2A7191-F5F0-4CA1-8B45-715297CE9756}" type="pres">
      <dgm:prSet presAssocID="{48326871-713A-4D81-A435-80B8935F389F}" presName="sibTrans" presStyleCnt="0"/>
      <dgm:spPr/>
    </dgm:pt>
    <dgm:pt modelId="{DAA16332-CDEB-4004-96D7-FF12AEFB9EA9}" type="pres">
      <dgm:prSet presAssocID="{69A908F0-264A-43BA-B58B-2376307CC9BC}" presName="compNode" presStyleCnt="0"/>
      <dgm:spPr/>
    </dgm:pt>
    <dgm:pt modelId="{F1076E40-DCA3-4EED-B21A-2ADF9750DB18}" type="pres">
      <dgm:prSet presAssocID="{69A908F0-264A-43BA-B58B-2376307CC9BC}" presName="iconBgRect" presStyleLbl="bgShp" presStyleIdx="2" presStyleCnt="3"/>
      <dgm:spPr/>
    </dgm:pt>
    <dgm:pt modelId="{73C6E13C-4717-4AEF-93C3-446EBED1F60E}" type="pres">
      <dgm:prSet presAssocID="{69A908F0-264A-43BA-B58B-2376307CC9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79BD8702-E1F9-4EB5-B818-73A44B55C4DB}" type="pres">
      <dgm:prSet presAssocID="{69A908F0-264A-43BA-B58B-2376307CC9BC}" presName="spaceRect" presStyleCnt="0"/>
      <dgm:spPr/>
    </dgm:pt>
    <dgm:pt modelId="{6DE1476B-6FB7-4158-8AFB-939DCAC836EB}" type="pres">
      <dgm:prSet presAssocID="{69A908F0-264A-43BA-B58B-2376307CC9BC}" presName="textRect" presStyleLbl="revTx" presStyleIdx="2" presStyleCnt="3">
        <dgm:presLayoutVars>
          <dgm:chMax val="1"/>
          <dgm:chPref val="1"/>
        </dgm:presLayoutVars>
      </dgm:prSet>
      <dgm:spPr/>
    </dgm:pt>
  </dgm:ptLst>
  <dgm:cxnLst>
    <dgm:cxn modelId="{00C5150D-3353-4765-A837-8FF77145E78A}" srcId="{0561DC25-5987-47BC-BA69-39DD50F6BB8D}" destId="{B67BF2EA-5C5D-4CCB-B074-C41F2DA92D28}" srcOrd="0" destOrd="0" parTransId="{7F66EF43-8802-4281-AD0B-8E683D8FAFD6}" sibTransId="{56221C17-A290-4C6A-BED9-D9F3DFAFF3E5}"/>
    <dgm:cxn modelId="{4444A72F-08A8-7D4B-BB15-9EDC551FA48C}" type="presOf" srcId="{0561DC25-5987-47BC-BA69-39DD50F6BB8D}" destId="{24DB6651-9CE1-4D8B-9F82-AA3926793694}" srcOrd="0" destOrd="0" presId="urn:microsoft.com/office/officeart/2018/5/layout/IconCircleLabelList"/>
    <dgm:cxn modelId="{A049B03D-B34B-B94D-B3CC-6D064F8F15AB}" type="presOf" srcId="{B67BF2EA-5C5D-4CCB-B074-C41F2DA92D28}" destId="{C716BDEC-F275-46DD-A8BB-CE417CE72022}" srcOrd="0" destOrd="0" presId="urn:microsoft.com/office/officeart/2018/5/layout/IconCircleLabelList"/>
    <dgm:cxn modelId="{57ED3F47-5B33-46D0-BDDE-6CED9ADEFC6E}" srcId="{0561DC25-5987-47BC-BA69-39DD50F6BB8D}" destId="{EBBC015A-0528-4886-BC5B-B4601C1FC7DC}" srcOrd="1" destOrd="0" parTransId="{9AC48BA4-C602-412F-87A5-787480BED71F}" sibTransId="{48326871-713A-4D81-A435-80B8935F389F}"/>
    <dgm:cxn modelId="{95702C6D-714E-304D-B127-02BF6FCC7DEE}" type="presOf" srcId="{EBBC015A-0528-4886-BC5B-B4601C1FC7DC}" destId="{00111C2D-8E05-4408-9AE0-8D211EC425D2}" srcOrd="0" destOrd="0" presId="urn:microsoft.com/office/officeart/2018/5/layout/IconCircleLabelList"/>
    <dgm:cxn modelId="{2805567F-7556-49A7-96FF-1DD0FFD5331D}" srcId="{0561DC25-5987-47BC-BA69-39DD50F6BB8D}" destId="{69A908F0-264A-43BA-B58B-2376307CC9BC}" srcOrd="2" destOrd="0" parTransId="{900CFF19-415F-4276-B9E4-D3684301DED5}" sibTransId="{EA4DD9BB-4F6B-4993-A40B-B0E8BA71BBEA}"/>
    <dgm:cxn modelId="{EE88A8F8-13AD-D144-A288-4983DE5E7882}" type="presOf" srcId="{69A908F0-264A-43BA-B58B-2376307CC9BC}" destId="{6DE1476B-6FB7-4158-8AFB-939DCAC836EB}" srcOrd="0" destOrd="0" presId="urn:microsoft.com/office/officeart/2018/5/layout/IconCircleLabelList"/>
    <dgm:cxn modelId="{65904DE1-E760-C74C-B116-30529F46C822}" type="presParOf" srcId="{24DB6651-9CE1-4D8B-9F82-AA3926793694}" destId="{42EA5496-3591-4420-8C1D-C9931AC7F3B6}" srcOrd="0" destOrd="0" presId="urn:microsoft.com/office/officeart/2018/5/layout/IconCircleLabelList"/>
    <dgm:cxn modelId="{3B3C1420-4F7B-7948-A567-1A5E64D35EBF}" type="presParOf" srcId="{42EA5496-3591-4420-8C1D-C9931AC7F3B6}" destId="{B1CB063C-5A0A-4C99-BD7C-40654D67B382}" srcOrd="0" destOrd="0" presId="urn:microsoft.com/office/officeart/2018/5/layout/IconCircleLabelList"/>
    <dgm:cxn modelId="{11A53F40-561C-7640-B097-08E67B0B5FFA}" type="presParOf" srcId="{42EA5496-3591-4420-8C1D-C9931AC7F3B6}" destId="{AF67D722-BDCB-4F7F-AFD5-5C3A44B2CA41}" srcOrd="1" destOrd="0" presId="urn:microsoft.com/office/officeart/2018/5/layout/IconCircleLabelList"/>
    <dgm:cxn modelId="{6B4F5A84-CC65-7F48-8D73-5C6108C0CD0F}" type="presParOf" srcId="{42EA5496-3591-4420-8C1D-C9931AC7F3B6}" destId="{4D7A6C3E-53AE-45DA-86DF-7A0F1029EA39}" srcOrd="2" destOrd="0" presId="urn:microsoft.com/office/officeart/2018/5/layout/IconCircleLabelList"/>
    <dgm:cxn modelId="{4B268FFB-9CCA-C740-A7FD-8395E0DA67BC}" type="presParOf" srcId="{42EA5496-3591-4420-8C1D-C9931AC7F3B6}" destId="{C716BDEC-F275-46DD-A8BB-CE417CE72022}" srcOrd="3" destOrd="0" presId="urn:microsoft.com/office/officeart/2018/5/layout/IconCircleLabelList"/>
    <dgm:cxn modelId="{7172E378-76BA-D343-B201-05FCFC60DE1A}" type="presParOf" srcId="{24DB6651-9CE1-4D8B-9F82-AA3926793694}" destId="{CBF2C6D8-907F-4671-B83B-789288737002}" srcOrd="1" destOrd="0" presId="urn:microsoft.com/office/officeart/2018/5/layout/IconCircleLabelList"/>
    <dgm:cxn modelId="{9D01793D-61EB-6B4B-8D38-297DC51072A8}" type="presParOf" srcId="{24DB6651-9CE1-4D8B-9F82-AA3926793694}" destId="{FF83DBC9-CB2B-4B18-8A9D-7B10095A36BC}" srcOrd="2" destOrd="0" presId="urn:microsoft.com/office/officeart/2018/5/layout/IconCircleLabelList"/>
    <dgm:cxn modelId="{48AF71C2-1808-064D-9A4A-6C9E087B3FC6}" type="presParOf" srcId="{FF83DBC9-CB2B-4B18-8A9D-7B10095A36BC}" destId="{54FB7054-616F-4151-841C-BD8D425B6D44}" srcOrd="0" destOrd="0" presId="urn:microsoft.com/office/officeart/2018/5/layout/IconCircleLabelList"/>
    <dgm:cxn modelId="{EBD8115F-4476-1F45-98A6-6A634A23C959}" type="presParOf" srcId="{FF83DBC9-CB2B-4B18-8A9D-7B10095A36BC}" destId="{C5464A2D-0EE0-4EC6-9A7F-E94005E7BF21}" srcOrd="1" destOrd="0" presId="urn:microsoft.com/office/officeart/2018/5/layout/IconCircleLabelList"/>
    <dgm:cxn modelId="{81AABACB-D98D-8845-B1C3-5751D210717F}" type="presParOf" srcId="{FF83DBC9-CB2B-4B18-8A9D-7B10095A36BC}" destId="{1B067ADD-18FE-4979-A75D-222F5F168FC0}" srcOrd="2" destOrd="0" presId="urn:microsoft.com/office/officeart/2018/5/layout/IconCircleLabelList"/>
    <dgm:cxn modelId="{CE74B24F-BEC0-DC42-A2A3-2CD6F70F15CB}" type="presParOf" srcId="{FF83DBC9-CB2B-4B18-8A9D-7B10095A36BC}" destId="{00111C2D-8E05-4408-9AE0-8D211EC425D2}" srcOrd="3" destOrd="0" presId="urn:microsoft.com/office/officeart/2018/5/layout/IconCircleLabelList"/>
    <dgm:cxn modelId="{A1F7D96F-D349-C04B-9F5A-DFFB40F8782C}" type="presParOf" srcId="{24DB6651-9CE1-4D8B-9F82-AA3926793694}" destId="{0F2A7191-F5F0-4CA1-8B45-715297CE9756}" srcOrd="3" destOrd="0" presId="urn:microsoft.com/office/officeart/2018/5/layout/IconCircleLabelList"/>
    <dgm:cxn modelId="{FB58A621-5FBC-7046-83EA-515748E96AAB}" type="presParOf" srcId="{24DB6651-9CE1-4D8B-9F82-AA3926793694}" destId="{DAA16332-CDEB-4004-96D7-FF12AEFB9EA9}" srcOrd="4" destOrd="0" presId="urn:microsoft.com/office/officeart/2018/5/layout/IconCircleLabelList"/>
    <dgm:cxn modelId="{969273C7-B064-E74F-8D18-205AFA178C5C}" type="presParOf" srcId="{DAA16332-CDEB-4004-96D7-FF12AEFB9EA9}" destId="{F1076E40-DCA3-4EED-B21A-2ADF9750DB18}" srcOrd="0" destOrd="0" presId="urn:microsoft.com/office/officeart/2018/5/layout/IconCircleLabelList"/>
    <dgm:cxn modelId="{DABE808F-F527-724B-BE05-3B459EDA3B17}" type="presParOf" srcId="{DAA16332-CDEB-4004-96D7-FF12AEFB9EA9}" destId="{73C6E13C-4717-4AEF-93C3-446EBED1F60E}" srcOrd="1" destOrd="0" presId="urn:microsoft.com/office/officeart/2018/5/layout/IconCircleLabelList"/>
    <dgm:cxn modelId="{941091EF-3774-3142-8A1F-43AEBF53FCDA}" type="presParOf" srcId="{DAA16332-CDEB-4004-96D7-FF12AEFB9EA9}" destId="{79BD8702-E1F9-4EB5-B818-73A44B55C4DB}" srcOrd="2" destOrd="0" presId="urn:microsoft.com/office/officeart/2018/5/layout/IconCircleLabelList"/>
    <dgm:cxn modelId="{7B0A6EF0-890A-F742-AC37-E83F7A89DAF3}" type="presParOf" srcId="{DAA16332-CDEB-4004-96D7-FF12AEFB9EA9}" destId="{6DE1476B-6FB7-4158-8AFB-939DCAC836E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970CF-7EA5-8B47-BBCA-4EA8A06BC7E4}">
      <dsp:nvSpPr>
        <dsp:cNvPr id="0" name=""/>
        <dsp:cNvSpPr/>
      </dsp:nvSpPr>
      <dsp:spPr>
        <a:xfrm>
          <a:off x="2103120" y="382"/>
          <a:ext cx="8412480" cy="2111928"/>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536430" rIns="163225" bIns="536430" numCol="1" spcCol="1270" anchor="ctr" anchorCtr="0">
          <a:noAutofit/>
        </a:bodyPr>
        <a:lstStyle/>
        <a:p>
          <a:pPr marL="0" lvl="0" indent="0" algn="l" defTabSz="977900">
            <a:lnSpc>
              <a:spcPct val="90000"/>
            </a:lnSpc>
            <a:spcBef>
              <a:spcPct val="0"/>
            </a:spcBef>
            <a:spcAft>
              <a:spcPct val="35000"/>
            </a:spcAft>
            <a:buNone/>
          </a:pPr>
          <a:r>
            <a:rPr lang="en-GB" sz="2200" b="0" i="0" kern="1200" dirty="0">
              <a:latin typeface="Tenorite" panose="00000500000000000000" pitchFamily="2" charset="0"/>
            </a:rPr>
            <a:t>The need for experiments to assess the biocompatibility of nanoparticles</a:t>
          </a:r>
          <a:endParaRPr lang="en-US" sz="2200" kern="1200" dirty="0">
            <a:latin typeface="Tenorite" panose="00000500000000000000" pitchFamily="2" charset="0"/>
          </a:endParaRPr>
        </a:p>
      </dsp:txBody>
      <dsp:txXfrm>
        <a:off x="2103120" y="382"/>
        <a:ext cx="8412480" cy="2111928"/>
      </dsp:txXfrm>
    </dsp:sp>
    <dsp:sp modelId="{61D2E499-4BD3-374A-B33E-9C61D2ECA985}">
      <dsp:nvSpPr>
        <dsp:cNvPr id="0" name=""/>
        <dsp:cNvSpPr/>
      </dsp:nvSpPr>
      <dsp:spPr>
        <a:xfrm>
          <a:off x="0" y="382"/>
          <a:ext cx="2103120" cy="211192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208612" rIns="111290" bIns="208612" numCol="1" spcCol="1270" anchor="ctr" anchorCtr="0">
          <a:noAutofit/>
        </a:bodyPr>
        <a:lstStyle/>
        <a:p>
          <a:pPr marL="0" lvl="0" indent="0" algn="ctr" defTabSz="1200150">
            <a:lnSpc>
              <a:spcPct val="90000"/>
            </a:lnSpc>
            <a:spcBef>
              <a:spcPct val="0"/>
            </a:spcBef>
            <a:spcAft>
              <a:spcPct val="35000"/>
            </a:spcAft>
            <a:buNone/>
          </a:pPr>
          <a:r>
            <a:rPr lang="en-US" sz="2700" b="0" i="0" kern="1200" dirty="0">
              <a:latin typeface="Tenorite" panose="00000500000000000000" pitchFamily="2" charset="0"/>
            </a:rPr>
            <a:t>Recognize</a:t>
          </a:r>
          <a:endParaRPr lang="en-US" sz="2700" kern="1200" dirty="0">
            <a:latin typeface="Tenorite" panose="00000500000000000000" pitchFamily="2" charset="0"/>
          </a:endParaRPr>
        </a:p>
      </dsp:txBody>
      <dsp:txXfrm>
        <a:off x="0" y="382"/>
        <a:ext cx="2103120" cy="2111928"/>
      </dsp:txXfrm>
    </dsp:sp>
    <dsp:sp modelId="{D1816CF1-694A-C44C-A93A-360A35145033}">
      <dsp:nvSpPr>
        <dsp:cNvPr id="0" name=""/>
        <dsp:cNvSpPr/>
      </dsp:nvSpPr>
      <dsp:spPr>
        <a:xfrm>
          <a:off x="2103120" y="2239026"/>
          <a:ext cx="8412480" cy="2111928"/>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536430" rIns="163225" bIns="536430" numCol="1" spcCol="1270" anchor="ctr" anchorCtr="0">
          <a:noAutofit/>
        </a:bodyPr>
        <a:lstStyle/>
        <a:p>
          <a:pPr marL="0" lvl="0" indent="0" algn="l" defTabSz="977900">
            <a:lnSpc>
              <a:spcPct val="90000"/>
            </a:lnSpc>
            <a:spcBef>
              <a:spcPct val="0"/>
            </a:spcBef>
            <a:spcAft>
              <a:spcPct val="35000"/>
            </a:spcAft>
            <a:buNone/>
          </a:pPr>
          <a:r>
            <a:rPr lang="en-GB" sz="2200" b="0" i="0" kern="1200" dirty="0">
              <a:latin typeface="Tenorite" panose="00000500000000000000" pitchFamily="2" charset="0"/>
            </a:rPr>
            <a:t>technologies to assess the effect of nanoparticles on immune cells</a:t>
          </a:r>
          <a:endParaRPr lang="en-US" sz="2200" kern="1200" dirty="0">
            <a:latin typeface="Tenorite" panose="00000500000000000000" pitchFamily="2" charset="0"/>
          </a:endParaRPr>
        </a:p>
      </dsp:txBody>
      <dsp:txXfrm>
        <a:off x="2103120" y="2239026"/>
        <a:ext cx="8412480" cy="2111928"/>
      </dsp:txXfrm>
    </dsp:sp>
    <dsp:sp modelId="{D59A53D6-5743-6746-BE2B-4BEABA24CD9B}">
      <dsp:nvSpPr>
        <dsp:cNvPr id="0" name=""/>
        <dsp:cNvSpPr/>
      </dsp:nvSpPr>
      <dsp:spPr>
        <a:xfrm>
          <a:off x="0" y="2239026"/>
          <a:ext cx="2103120" cy="211192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208612" rIns="111290" bIns="208612" numCol="1" spcCol="1270" anchor="ctr" anchorCtr="0">
          <a:noAutofit/>
        </a:bodyPr>
        <a:lstStyle/>
        <a:p>
          <a:pPr marL="0" lvl="0" indent="0" algn="ctr" defTabSz="1200150">
            <a:lnSpc>
              <a:spcPct val="90000"/>
            </a:lnSpc>
            <a:spcBef>
              <a:spcPct val="0"/>
            </a:spcBef>
            <a:spcAft>
              <a:spcPct val="35000"/>
            </a:spcAft>
            <a:buNone/>
          </a:pPr>
          <a:r>
            <a:rPr lang="en-US" sz="2700" b="0" i="0" kern="1200" dirty="0">
              <a:latin typeface="Tenorite" panose="00000500000000000000" pitchFamily="2" charset="0"/>
            </a:rPr>
            <a:t>Comprehend</a:t>
          </a:r>
          <a:endParaRPr lang="en-US" sz="2700" kern="1200" dirty="0">
            <a:latin typeface="Tenorite" panose="00000500000000000000" pitchFamily="2" charset="0"/>
          </a:endParaRPr>
        </a:p>
      </dsp:txBody>
      <dsp:txXfrm>
        <a:off x="0" y="2239026"/>
        <a:ext cx="2103120" cy="21119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9B3C5-28F0-40AE-8523-5428D8F2B575}">
      <dsp:nvSpPr>
        <dsp:cNvPr id="0" name=""/>
        <dsp:cNvSpPr/>
      </dsp:nvSpPr>
      <dsp:spPr>
        <a:xfrm>
          <a:off x="4082044" y="1472031"/>
          <a:ext cx="3576027" cy="3576027"/>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b="1" kern="1200" noProof="0" dirty="0">
              <a:latin typeface="Tenorite" panose="00000500000000000000" pitchFamily="2" charset="0"/>
            </a:rPr>
            <a:t>Ideal medicine</a:t>
          </a:r>
        </a:p>
      </dsp:txBody>
      <dsp:txXfrm>
        <a:off x="4605741" y="1995728"/>
        <a:ext cx="2528633" cy="2528633"/>
      </dsp:txXfrm>
    </dsp:sp>
    <dsp:sp modelId="{30156D02-5869-4C94-97EA-1F565A65510D}">
      <dsp:nvSpPr>
        <dsp:cNvPr id="0" name=""/>
        <dsp:cNvSpPr/>
      </dsp:nvSpPr>
      <dsp:spPr>
        <a:xfrm>
          <a:off x="4886650" y="-54041"/>
          <a:ext cx="1966815" cy="1966815"/>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latin typeface="Tenorite" panose="00000500000000000000" pitchFamily="2" charset="0"/>
            </a:rPr>
            <a:t>Well tolerated</a:t>
          </a:r>
        </a:p>
      </dsp:txBody>
      <dsp:txXfrm>
        <a:off x="5174683" y="233992"/>
        <a:ext cx="1390749" cy="1390749"/>
      </dsp:txXfrm>
    </dsp:sp>
    <dsp:sp modelId="{27A19783-81BE-4381-99C0-E4A9864EF946}">
      <dsp:nvSpPr>
        <dsp:cNvPr id="0" name=""/>
        <dsp:cNvSpPr/>
      </dsp:nvSpPr>
      <dsp:spPr>
        <a:xfrm>
          <a:off x="6384782" y="491233"/>
          <a:ext cx="1966815" cy="1966815"/>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latin typeface="Tenorite" panose="00000500000000000000" pitchFamily="2" charset="0"/>
            </a:rPr>
            <a:t>Selective </a:t>
          </a:r>
        </a:p>
      </dsp:txBody>
      <dsp:txXfrm>
        <a:off x="6672815" y="779266"/>
        <a:ext cx="1390749" cy="1390749"/>
      </dsp:txXfrm>
    </dsp:sp>
    <dsp:sp modelId="{B1C889F4-7095-4547-A72B-F90636760D17}">
      <dsp:nvSpPr>
        <dsp:cNvPr id="0" name=""/>
        <dsp:cNvSpPr/>
      </dsp:nvSpPr>
      <dsp:spPr>
        <a:xfrm>
          <a:off x="7181921" y="1871919"/>
          <a:ext cx="1966815" cy="1966815"/>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latin typeface="Tenorite" panose="00000500000000000000" pitchFamily="2" charset="0"/>
            </a:rPr>
            <a:t>Simple administration</a:t>
          </a:r>
        </a:p>
      </dsp:txBody>
      <dsp:txXfrm>
        <a:off x="7469954" y="2159952"/>
        <a:ext cx="1390749" cy="1390749"/>
      </dsp:txXfrm>
    </dsp:sp>
    <dsp:sp modelId="{A231860E-7A89-4571-86B4-5EF732356F16}">
      <dsp:nvSpPr>
        <dsp:cNvPr id="0" name=""/>
        <dsp:cNvSpPr/>
      </dsp:nvSpPr>
      <dsp:spPr>
        <a:xfrm>
          <a:off x="6905078" y="3441977"/>
          <a:ext cx="1966815" cy="1966815"/>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latin typeface="Tenorite" panose="00000500000000000000" pitchFamily="2" charset="0"/>
            </a:rPr>
            <a:t>Safe</a:t>
          </a:r>
        </a:p>
      </dsp:txBody>
      <dsp:txXfrm>
        <a:off x="7193111" y="3730010"/>
        <a:ext cx="1390749" cy="1390749"/>
      </dsp:txXfrm>
    </dsp:sp>
    <dsp:sp modelId="{950E225F-5BC9-4093-AAAB-918413C38917}">
      <dsp:nvSpPr>
        <dsp:cNvPr id="0" name=""/>
        <dsp:cNvSpPr/>
      </dsp:nvSpPr>
      <dsp:spPr>
        <a:xfrm>
          <a:off x="5683789" y="4466760"/>
          <a:ext cx="1966815" cy="1966815"/>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latin typeface="Tenorite" panose="00000500000000000000" pitchFamily="2" charset="0"/>
            </a:rPr>
            <a:t>Targeted distribution </a:t>
          </a:r>
        </a:p>
      </dsp:txBody>
      <dsp:txXfrm>
        <a:off x="5971822" y="4754793"/>
        <a:ext cx="1390749" cy="1390749"/>
      </dsp:txXfrm>
    </dsp:sp>
    <dsp:sp modelId="{D8F9A5AF-8799-4DA8-81E4-5C91ED72E31C}">
      <dsp:nvSpPr>
        <dsp:cNvPr id="0" name=""/>
        <dsp:cNvSpPr/>
      </dsp:nvSpPr>
      <dsp:spPr>
        <a:xfrm>
          <a:off x="4089510" y="4466760"/>
          <a:ext cx="1966815" cy="1966815"/>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33425">
            <a:lnSpc>
              <a:spcPct val="90000"/>
            </a:lnSpc>
            <a:spcBef>
              <a:spcPct val="0"/>
            </a:spcBef>
            <a:spcAft>
              <a:spcPct val="35000"/>
            </a:spcAft>
            <a:buNone/>
          </a:pPr>
          <a:r>
            <a:rPr lang="en-GB" sz="1650" b="1" kern="1200" noProof="0" dirty="0">
              <a:latin typeface="Tenorite" panose="00000500000000000000" pitchFamily="2" charset="0"/>
            </a:rPr>
            <a:t>Predictable bioavailability </a:t>
          </a:r>
        </a:p>
      </dsp:txBody>
      <dsp:txXfrm>
        <a:off x="4377543" y="4754793"/>
        <a:ext cx="1390749" cy="1390749"/>
      </dsp:txXfrm>
    </dsp:sp>
    <dsp:sp modelId="{19CC28AE-7A3C-4590-9049-A7E5660C254A}">
      <dsp:nvSpPr>
        <dsp:cNvPr id="0" name=""/>
        <dsp:cNvSpPr/>
      </dsp:nvSpPr>
      <dsp:spPr>
        <a:xfrm>
          <a:off x="2868222" y="3441977"/>
          <a:ext cx="1966815" cy="1966815"/>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latin typeface="Tenorite" panose="00000500000000000000" pitchFamily="2" charset="0"/>
            </a:rPr>
            <a:t>Effective </a:t>
          </a:r>
        </a:p>
      </dsp:txBody>
      <dsp:txXfrm>
        <a:off x="3156255" y="3730010"/>
        <a:ext cx="1390749" cy="1390749"/>
      </dsp:txXfrm>
    </dsp:sp>
    <dsp:sp modelId="{CF1EDCCC-E2BE-4406-A4D4-003045DAE727}">
      <dsp:nvSpPr>
        <dsp:cNvPr id="0" name=""/>
        <dsp:cNvSpPr/>
      </dsp:nvSpPr>
      <dsp:spPr>
        <a:xfrm>
          <a:off x="2591378" y="1871919"/>
          <a:ext cx="1966815" cy="1966815"/>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latin typeface="Tenorite" panose="00000500000000000000" pitchFamily="2" charset="0"/>
            </a:rPr>
            <a:t>Optimal delivery system</a:t>
          </a:r>
        </a:p>
      </dsp:txBody>
      <dsp:txXfrm>
        <a:off x="2879411" y="2159952"/>
        <a:ext cx="1390749" cy="1390749"/>
      </dsp:txXfrm>
    </dsp:sp>
    <dsp:sp modelId="{893AABA0-B130-4D4E-9036-C52B0D0853A1}">
      <dsp:nvSpPr>
        <dsp:cNvPr id="0" name=""/>
        <dsp:cNvSpPr/>
      </dsp:nvSpPr>
      <dsp:spPr>
        <a:xfrm>
          <a:off x="3388514" y="448696"/>
          <a:ext cx="1966815" cy="1966815"/>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latin typeface="Tenorite" panose="00000500000000000000" pitchFamily="2" charset="0"/>
            </a:rPr>
            <a:t>Simple metabolism and elimination </a:t>
          </a:r>
        </a:p>
      </dsp:txBody>
      <dsp:txXfrm>
        <a:off x="3676547" y="736729"/>
        <a:ext cx="1390749" cy="13907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D6608-13B7-3B46-BE25-5A20900BD2F6}">
      <dsp:nvSpPr>
        <dsp:cNvPr id="0" name=""/>
        <dsp:cNvSpPr/>
      </dsp:nvSpPr>
      <dsp:spPr>
        <a:xfrm rot="16200000">
          <a:off x="1541065" y="-1541065"/>
          <a:ext cx="2175669" cy="5257800"/>
        </a:xfrm>
        <a:prstGeom prst="round1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ClrTx/>
            <a:buSzTx/>
            <a:buFontTx/>
            <a:buNone/>
          </a:pPr>
          <a:r>
            <a:rPr lang="en-US" sz="2800" kern="1200">
              <a:effectLst/>
              <a:latin typeface="+mn-lt"/>
              <a:ea typeface="Calibri" panose="020F0502020204030204" pitchFamily="34" charset="0"/>
              <a:cs typeface="Times New Roman" panose="02020603050405020304" pitchFamily="18" charset="0"/>
            </a:rPr>
            <a:t>High-dimensional approaches:Single-Cell Mass Cytometry (CyTOF)</a:t>
          </a:r>
          <a:endParaRPr lang="en-GB" sz="2800" kern="1200">
            <a:latin typeface="+mn-lt"/>
          </a:endParaRPr>
        </a:p>
      </dsp:txBody>
      <dsp:txXfrm rot="5400000">
        <a:off x="0" y="0"/>
        <a:ext cx="5257800" cy="1631751"/>
      </dsp:txXfrm>
    </dsp:sp>
    <dsp:sp modelId="{8C9C8C83-861E-614B-B084-D57B46C1DA79}">
      <dsp:nvSpPr>
        <dsp:cNvPr id="0" name=""/>
        <dsp:cNvSpPr/>
      </dsp:nvSpPr>
      <dsp:spPr>
        <a:xfrm>
          <a:off x="5257800" y="0"/>
          <a:ext cx="5257800" cy="2175669"/>
        </a:xfrm>
        <a:prstGeom prst="round1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ClrTx/>
            <a:buSzTx/>
            <a:buFontTx/>
            <a:buNone/>
          </a:pPr>
          <a:r>
            <a:rPr lang="en-US" sz="2800" kern="1200">
              <a:effectLst/>
              <a:latin typeface="+mn-lt"/>
              <a:ea typeface="Calibri" panose="020F0502020204030204" pitchFamily="34" charset="0"/>
              <a:cs typeface="Times New Roman" panose="02020603050405020304" pitchFamily="18" charset="0"/>
            </a:rPr>
            <a:t>High-dimensional approaches: Imaging Mass Cytometry (IMC) and ion beam imaging by time-of-flight (MIBO-TOF)</a:t>
          </a:r>
          <a:endParaRPr lang="en-GB" sz="2800" kern="1200">
            <a:latin typeface="+mn-lt"/>
          </a:endParaRPr>
        </a:p>
      </dsp:txBody>
      <dsp:txXfrm>
        <a:off x="5257800" y="0"/>
        <a:ext cx="5257800" cy="1631751"/>
      </dsp:txXfrm>
    </dsp:sp>
    <dsp:sp modelId="{7A07F1C4-3AD9-6541-AA50-E484A570F70A}">
      <dsp:nvSpPr>
        <dsp:cNvPr id="0" name=""/>
        <dsp:cNvSpPr/>
      </dsp:nvSpPr>
      <dsp:spPr>
        <a:xfrm rot="10800000">
          <a:off x="0" y="2175669"/>
          <a:ext cx="5257800" cy="2175669"/>
        </a:xfrm>
        <a:prstGeom prst="round1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ClrTx/>
            <a:buSzTx/>
            <a:buFontTx/>
            <a:buNone/>
          </a:pPr>
          <a:r>
            <a:rPr lang="en-US" sz="2800" kern="1200">
              <a:effectLst/>
              <a:latin typeface="+mn-lt"/>
              <a:ea typeface="Calibri" panose="020F0502020204030204" pitchFamily="34" charset="0"/>
              <a:cs typeface="Times New Roman" panose="02020603050405020304" pitchFamily="18" charset="0"/>
            </a:rPr>
            <a:t>High-dimensional analysis</a:t>
          </a:r>
          <a:endParaRPr lang="en-GB" sz="2800" kern="1200">
            <a:latin typeface="+mn-lt"/>
          </a:endParaRPr>
        </a:p>
      </dsp:txBody>
      <dsp:txXfrm rot="10800000">
        <a:off x="0" y="2719586"/>
        <a:ext cx="5257800" cy="1631751"/>
      </dsp:txXfrm>
    </dsp:sp>
    <dsp:sp modelId="{545F873D-0742-6C4F-9FFC-CC2C4971FEF4}">
      <dsp:nvSpPr>
        <dsp:cNvPr id="0" name=""/>
        <dsp:cNvSpPr/>
      </dsp:nvSpPr>
      <dsp:spPr>
        <a:xfrm rot="5400000">
          <a:off x="6798865" y="634603"/>
          <a:ext cx="2175669" cy="5257800"/>
        </a:xfrm>
        <a:prstGeom prst="round1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effectLst/>
              <a:latin typeface="+mn-lt"/>
              <a:ea typeface="Calibri" panose="020F0502020204030204" pitchFamily="34" charset="0"/>
              <a:cs typeface="Times New Roman" panose="02020603050405020304" pitchFamily="18" charset="0"/>
            </a:rPr>
            <a:t>Applications</a:t>
          </a:r>
          <a:endParaRPr lang="en-TR" sz="2800" kern="1200">
            <a:effectLst/>
            <a:latin typeface="+mn-lt"/>
            <a:ea typeface="Calibri" panose="020F0502020204030204" pitchFamily="34" charset="0"/>
            <a:cs typeface="Times New Roman" panose="02020603050405020304" pitchFamily="18" charset="0"/>
          </a:endParaRPr>
        </a:p>
      </dsp:txBody>
      <dsp:txXfrm rot="-5400000">
        <a:off x="5257800" y="2719586"/>
        <a:ext cx="5257800" cy="1631751"/>
      </dsp:txXfrm>
    </dsp:sp>
    <dsp:sp modelId="{E1C91D37-F7E9-744E-AEB9-85DD045B6307}">
      <dsp:nvSpPr>
        <dsp:cNvPr id="0" name=""/>
        <dsp:cNvSpPr/>
      </dsp:nvSpPr>
      <dsp:spPr>
        <a:xfrm>
          <a:off x="4570868" y="1946157"/>
          <a:ext cx="1373863" cy="459022"/>
        </a:xfrm>
        <a:prstGeom prst="roundRect">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Tx/>
            <a:buSzTx/>
            <a:buFontTx/>
            <a:buNone/>
          </a:pPr>
          <a:r>
            <a:rPr lang="en-US" sz="1800" kern="1200" dirty="0">
              <a:effectLst/>
              <a:latin typeface="+mn-lt"/>
              <a:ea typeface="Calibri" panose="020F0502020204030204" pitchFamily="34" charset="0"/>
              <a:cs typeface="Times New Roman" panose="02020603050405020304" pitchFamily="18" charset="0"/>
            </a:rPr>
            <a:t>Assessment</a:t>
          </a:r>
          <a:endParaRPr lang="en-GB" sz="1800" kern="1200" dirty="0">
            <a:latin typeface="+mn-lt"/>
          </a:endParaRPr>
        </a:p>
      </dsp:txBody>
      <dsp:txXfrm>
        <a:off x="4593276" y="1968565"/>
        <a:ext cx="1329047" cy="414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5E616-322C-47B7-92B7-AC5B14081E2C}">
      <dsp:nvSpPr>
        <dsp:cNvPr id="0" name=""/>
        <dsp:cNvSpPr/>
      </dsp:nvSpPr>
      <dsp:spPr>
        <a:xfrm>
          <a:off x="0" y="0"/>
          <a:ext cx="108077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9C3EFD-6F3D-452B-9D0D-D51ED2193CE5}">
      <dsp:nvSpPr>
        <dsp:cNvPr id="0" name=""/>
        <dsp:cNvSpPr/>
      </dsp:nvSpPr>
      <dsp:spPr>
        <a:xfrm>
          <a:off x="0" y="0"/>
          <a:ext cx="10807700" cy="564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EB7148"/>
              </a:solidFill>
            </a:rPr>
            <a:t>Antibodies are labeled with heavy metal ion tags not with fluorophores</a:t>
          </a:r>
        </a:p>
      </dsp:txBody>
      <dsp:txXfrm>
        <a:off x="0" y="0"/>
        <a:ext cx="10807700" cy="564589"/>
      </dsp:txXfrm>
    </dsp:sp>
    <dsp:sp modelId="{AEB5107C-4FCE-4849-9F56-F83F12769CE8}">
      <dsp:nvSpPr>
        <dsp:cNvPr id="0" name=""/>
        <dsp:cNvSpPr/>
      </dsp:nvSpPr>
      <dsp:spPr>
        <a:xfrm>
          <a:off x="0" y="564589"/>
          <a:ext cx="108077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E4405D-3928-41E3-B09D-52BB3757D55C}">
      <dsp:nvSpPr>
        <dsp:cNvPr id="0" name=""/>
        <dsp:cNvSpPr/>
      </dsp:nvSpPr>
      <dsp:spPr>
        <a:xfrm>
          <a:off x="0" y="564589"/>
          <a:ext cx="10807700" cy="564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NO </a:t>
          </a:r>
          <a:r>
            <a:rPr lang="en-US" sz="2400" b="0" kern="1200"/>
            <a:t>spectra overlap </a:t>
          </a:r>
        </a:p>
      </dsp:txBody>
      <dsp:txXfrm>
        <a:off x="0" y="564589"/>
        <a:ext cx="10807700" cy="564589"/>
      </dsp:txXfrm>
    </dsp:sp>
    <dsp:sp modelId="{DFC60A78-57DE-4D8C-984D-369D076745BE}">
      <dsp:nvSpPr>
        <dsp:cNvPr id="0" name=""/>
        <dsp:cNvSpPr/>
      </dsp:nvSpPr>
      <dsp:spPr>
        <a:xfrm>
          <a:off x="0" y="1129179"/>
          <a:ext cx="108077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DD764C-E3C8-4335-A6B4-430042F3FA63}">
      <dsp:nvSpPr>
        <dsp:cNvPr id="0" name=""/>
        <dsp:cNvSpPr/>
      </dsp:nvSpPr>
      <dsp:spPr>
        <a:xfrm>
          <a:off x="0" y="1129179"/>
          <a:ext cx="10807700" cy="564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No</a:t>
          </a:r>
          <a:r>
            <a:rPr lang="en-US" sz="2400" b="0" kern="1200"/>
            <a:t> noise </a:t>
          </a:r>
        </a:p>
      </dsp:txBody>
      <dsp:txXfrm>
        <a:off x="0" y="1129179"/>
        <a:ext cx="10807700" cy="564589"/>
      </dsp:txXfrm>
    </dsp:sp>
    <dsp:sp modelId="{D9515A57-0BB3-493A-83E3-957B082FCC09}">
      <dsp:nvSpPr>
        <dsp:cNvPr id="0" name=""/>
        <dsp:cNvSpPr/>
      </dsp:nvSpPr>
      <dsp:spPr>
        <a:xfrm>
          <a:off x="0" y="1693769"/>
          <a:ext cx="108077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84A53C-676C-473C-B1D9-2A20696B625B}">
      <dsp:nvSpPr>
        <dsp:cNvPr id="0" name=""/>
        <dsp:cNvSpPr/>
      </dsp:nvSpPr>
      <dsp:spPr>
        <a:xfrm>
          <a:off x="0" y="1693769"/>
          <a:ext cx="10807700" cy="564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No</a:t>
          </a:r>
          <a:r>
            <a:rPr lang="en-US" sz="2400" b="0" kern="1200"/>
            <a:t> autofluorescence problems</a:t>
          </a:r>
        </a:p>
      </dsp:txBody>
      <dsp:txXfrm>
        <a:off x="0" y="1693769"/>
        <a:ext cx="10807700" cy="5645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B063C-5A0A-4C99-BD7C-40654D67B382}">
      <dsp:nvSpPr>
        <dsp:cNvPr id="0" name=""/>
        <dsp:cNvSpPr/>
      </dsp:nvSpPr>
      <dsp:spPr>
        <a:xfrm>
          <a:off x="530099" y="119578"/>
          <a:ext cx="1406812" cy="1406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7D722-BDCB-4F7F-AFD5-5C3A44B2CA41}">
      <dsp:nvSpPr>
        <dsp:cNvPr id="0" name=""/>
        <dsp:cNvSpPr/>
      </dsp:nvSpPr>
      <dsp:spPr>
        <a:xfrm>
          <a:off x="829912" y="419390"/>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16BDEC-F275-46DD-A8BB-CE417CE72022}">
      <dsp:nvSpPr>
        <dsp:cNvPr id="0" name=""/>
        <dsp:cNvSpPr/>
      </dsp:nvSpPr>
      <dsp:spPr>
        <a:xfrm>
          <a:off x="80381"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GB" sz="2800" b="1" kern="1200" dirty="0"/>
            <a:t>QUESTION AND ANSWER</a:t>
          </a:r>
          <a:endParaRPr lang="en-US" sz="2800" b="1" kern="1200" dirty="0"/>
        </a:p>
      </dsp:txBody>
      <dsp:txXfrm>
        <a:off x="80381" y="1964578"/>
        <a:ext cx="2306250" cy="877500"/>
      </dsp:txXfrm>
    </dsp:sp>
    <dsp:sp modelId="{54FB7054-616F-4151-841C-BD8D425B6D44}">
      <dsp:nvSpPr>
        <dsp:cNvPr id="0" name=""/>
        <dsp:cNvSpPr/>
      </dsp:nvSpPr>
      <dsp:spPr>
        <a:xfrm>
          <a:off x="3239943" y="119578"/>
          <a:ext cx="1406812" cy="1406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64A2D-0EE0-4EC6-9A7F-E94005E7BF21}">
      <dsp:nvSpPr>
        <dsp:cNvPr id="0" name=""/>
        <dsp:cNvSpPr/>
      </dsp:nvSpPr>
      <dsp:spPr>
        <a:xfrm>
          <a:off x="3539756" y="419390"/>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111C2D-8E05-4408-9AE0-8D211EC425D2}">
      <dsp:nvSpPr>
        <dsp:cNvPr id="0" name=""/>
        <dsp:cNvSpPr/>
      </dsp:nvSpPr>
      <dsp:spPr>
        <a:xfrm>
          <a:off x="2790224"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GB" sz="2800" b="1" kern="1200" dirty="0"/>
            <a:t>SHARING EXPERIENCES</a:t>
          </a:r>
          <a:endParaRPr lang="en-US" sz="2800" b="1" kern="1200" dirty="0"/>
        </a:p>
      </dsp:txBody>
      <dsp:txXfrm>
        <a:off x="2790224" y="1964578"/>
        <a:ext cx="2306250" cy="877500"/>
      </dsp:txXfrm>
    </dsp:sp>
    <dsp:sp modelId="{F1076E40-DCA3-4EED-B21A-2ADF9750DB18}">
      <dsp:nvSpPr>
        <dsp:cNvPr id="0" name=""/>
        <dsp:cNvSpPr/>
      </dsp:nvSpPr>
      <dsp:spPr>
        <a:xfrm>
          <a:off x="5949787" y="119578"/>
          <a:ext cx="1406812" cy="1406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6E13C-4717-4AEF-93C3-446EBED1F60E}">
      <dsp:nvSpPr>
        <dsp:cNvPr id="0" name=""/>
        <dsp:cNvSpPr/>
      </dsp:nvSpPr>
      <dsp:spPr>
        <a:xfrm>
          <a:off x="6249600" y="419390"/>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E1476B-6FB7-4158-8AFB-939DCAC836EB}">
      <dsp:nvSpPr>
        <dsp:cNvPr id="0" name=""/>
        <dsp:cNvSpPr/>
      </dsp:nvSpPr>
      <dsp:spPr>
        <a:xfrm>
          <a:off x="5500068"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GB" sz="2800" b="1" kern="1200" dirty="0"/>
            <a:t>LET'S SUMMARIZE</a:t>
          </a:r>
          <a:endParaRPr lang="en-US" sz="2800" b="1" kern="1200" dirty="0"/>
        </a:p>
      </dsp:txBody>
      <dsp:txXfrm>
        <a:off x="5500068" y="1964578"/>
        <a:ext cx="2306250" cy="87750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2406D-A957-B346-BCEA-F2DE7FB43DB2}" type="datetimeFigureOut">
              <a:rPr lang="en-NL" smtClean="0"/>
              <a:t>11/26/2024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1A2AB-4F8A-4B45-BF22-708180DD2ECA}" type="slidenum">
              <a:rPr lang="en-NL" smtClean="0"/>
              <a:t>‹#›</a:t>
            </a:fld>
            <a:endParaRPr lang="en-NL"/>
          </a:p>
        </p:txBody>
      </p:sp>
    </p:spTree>
    <p:extLst>
      <p:ext uri="{BB962C8B-B14F-4D97-AF65-F5344CB8AC3E}">
        <p14:creationId xmlns:p14="http://schemas.microsoft.com/office/powerpoint/2010/main" val="2748434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In this session, we will touch upon the field of nanotechnology, another innovative drug research method. In this context, we will examine the meeting of high-dimensional analyses with immune cells, especially in 2-dimensional materials.</a:t>
            </a:r>
            <a:endParaRPr lang="en-NL"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99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According</a:t>
            </a:r>
            <a:r>
              <a:rPr lang="it-IT" dirty="0"/>
              <a:t> to data </a:t>
            </a:r>
            <a:r>
              <a:rPr lang="it-IT" dirty="0" err="1"/>
              <a:t>collected</a:t>
            </a:r>
            <a:r>
              <a:rPr lang="it-IT" dirty="0"/>
              <a:t> from </a:t>
            </a:r>
            <a:r>
              <a:rPr lang="it-IT" dirty="0" err="1"/>
              <a:t>Pubmed</a:t>
            </a:r>
            <a:r>
              <a:rPr lang="it-IT" dirty="0"/>
              <a:t> on 27/12/2021, the </a:t>
            </a:r>
            <a:r>
              <a:rPr lang="it-IT" dirty="0" err="1"/>
              <a:t>continuous</a:t>
            </a:r>
            <a:r>
              <a:rPr lang="it-IT" dirty="0"/>
              <a:t> </a:t>
            </a:r>
            <a:r>
              <a:rPr lang="it-IT" dirty="0" err="1"/>
              <a:t>development</a:t>
            </a:r>
            <a:r>
              <a:rPr lang="it-IT" dirty="0"/>
              <a:t> of nanomedicine </a:t>
            </a:r>
            <a:r>
              <a:rPr lang="it-IT" dirty="0" err="1"/>
              <a:t>is</a:t>
            </a:r>
            <a:r>
              <a:rPr lang="it-IT" dirty="0"/>
              <a:t> </a:t>
            </a:r>
            <a:r>
              <a:rPr lang="it-IT" dirty="0" err="1"/>
              <a:t>also</a:t>
            </a:r>
            <a:r>
              <a:rPr lang="it-IT" dirty="0"/>
              <a:t> </a:t>
            </a:r>
            <a:r>
              <a:rPr lang="it-IT" dirty="0" err="1"/>
              <a:t>reflected</a:t>
            </a:r>
            <a:r>
              <a:rPr lang="it-IT" dirty="0"/>
              <a:t> in the </a:t>
            </a:r>
            <a:r>
              <a:rPr lang="it-IT" dirty="0" err="1"/>
              <a:t>rapid</a:t>
            </a:r>
            <a:r>
              <a:rPr lang="it-IT" dirty="0"/>
              <a:t> </a:t>
            </a:r>
            <a:r>
              <a:rPr lang="it-IT" dirty="0" err="1"/>
              <a:t>growth</a:t>
            </a:r>
            <a:r>
              <a:rPr lang="it-IT" dirty="0"/>
              <a:t> of </a:t>
            </a:r>
            <a:r>
              <a:rPr lang="it-IT" dirty="0" err="1"/>
              <a:t>indexed</a:t>
            </a:r>
            <a:r>
              <a:rPr lang="it-IT" dirty="0"/>
              <a:t> </a:t>
            </a:r>
            <a:r>
              <a:rPr lang="it-IT" dirty="0" err="1"/>
              <a:t>publications</a:t>
            </a:r>
            <a:r>
              <a:rPr lang="it-IT" dirty="0"/>
              <a:t>.</a:t>
            </a:r>
            <a:endParaRPr lang="en-GB" dirty="0"/>
          </a:p>
        </p:txBody>
      </p:sp>
      <p:sp>
        <p:nvSpPr>
          <p:cNvPr id="4" name="Segnaposto numero diapositiva 3"/>
          <p:cNvSpPr>
            <a:spLocks noGrp="1"/>
          </p:cNvSpPr>
          <p:nvPr>
            <p:ph type="sldNum" sz="quarter" idx="5"/>
          </p:nvPr>
        </p:nvSpPr>
        <p:spPr/>
        <p:txBody>
          <a:bodyPr/>
          <a:lstStyle/>
          <a:p>
            <a:fld id="{8CCD15A0-50F6-45FC-803E-8C16A08EAC03}" type="slidenum">
              <a:rPr lang="it-IT" smtClean="0"/>
              <a:t>10</a:t>
            </a:fld>
            <a:endParaRPr lang="it-IT"/>
          </a:p>
        </p:txBody>
      </p:sp>
    </p:spTree>
    <p:extLst>
      <p:ext uri="{BB962C8B-B14F-4D97-AF65-F5344CB8AC3E}">
        <p14:creationId xmlns:p14="http://schemas.microsoft.com/office/powerpoint/2010/main" val="3217910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ideal drug, including nanoparticles, should have many characteristics:</a:t>
            </a:r>
          </a:p>
          <a:p>
            <a:endParaRPr lang="en-US" dirty="0"/>
          </a:p>
          <a:p>
            <a:r>
              <a:rPr lang="en-US" dirty="0"/>
              <a:t>It should be well tolerated</a:t>
            </a:r>
          </a:p>
          <a:p>
            <a:r>
              <a:rPr lang="en-US" dirty="0"/>
              <a:t>It should be selective</a:t>
            </a:r>
          </a:p>
          <a:p>
            <a:r>
              <a:rPr lang="en-US" dirty="0"/>
              <a:t>It should be easy to administer</a:t>
            </a:r>
          </a:p>
          <a:p>
            <a:r>
              <a:rPr lang="en-US" dirty="0"/>
              <a:t>It should be safe</a:t>
            </a:r>
          </a:p>
          <a:p>
            <a:r>
              <a:rPr lang="en-US" dirty="0"/>
              <a:t>It should have targeted drug distribution</a:t>
            </a:r>
          </a:p>
          <a:p>
            <a:r>
              <a:rPr lang="en-US" dirty="0"/>
              <a:t>It should have predictable bioavailability</a:t>
            </a:r>
          </a:p>
          <a:p>
            <a:r>
              <a:rPr lang="en-US" dirty="0"/>
              <a:t>It should be effective</a:t>
            </a:r>
          </a:p>
          <a:p>
            <a:r>
              <a:rPr lang="en-US" dirty="0"/>
              <a:t>It should have an ideal delivery system</a:t>
            </a:r>
          </a:p>
          <a:p>
            <a:r>
              <a:rPr lang="en-US" dirty="0"/>
              <a:t>It should be easy to metabolize and eliminate</a:t>
            </a:r>
          </a:p>
        </p:txBody>
      </p:sp>
      <p:sp>
        <p:nvSpPr>
          <p:cNvPr id="4" name="Slide Number Placeholder 3"/>
          <p:cNvSpPr>
            <a:spLocks noGrp="1"/>
          </p:cNvSpPr>
          <p:nvPr>
            <p:ph type="sldNum" sz="quarter" idx="5"/>
          </p:nvPr>
        </p:nvSpPr>
        <p:spPr/>
        <p:txBody>
          <a:bodyPr/>
          <a:lstStyle/>
          <a:p>
            <a:fld id="{84B3E779-8FBD-49CD-A35B-5523FAC39286}" type="slidenum">
              <a:rPr lang="en-US" smtClean="0"/>
              <a:t>11</a:t>
            </a:fld>
            <a:endParaRPr lang="en-US"/>
          </a:p>
        </p:txBody>
      </p:sp>
    </p:spTree>
    <p:extLst>
      <p:ext uri="{BB962C8B-B14F-4D97-AF65-F5344CB8AC3E}">
        <p14:creationId xmlns:p14="http://schemas.microsoft.com/office/powerpoint/2010/main" val="76036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Each class of nanoparticles is divided into multiple subclasses. Basically, we can classify them as polymeric, inorganic, and lipid-based.</a:t>
            </a:r>
          </a:p>
          <a:p>
            <a:r>
              <a:rPr lang="en-US" dirty="0"/>
              <a:t>The most common ones are shown here. Each class has many advantages and disadvantages in terms of content, distribution, and patient response.</a:t>
            </a:r>
          </a:p>
          <a:p>
            <a:r>
              <a:rPr lang="en-US" dirty="0"/>
              <a:t>Polymeric ones have features such as </a:t>
            </a:r>
          </a:p>
          <a:p>
            <a:pPr marL="171450" indent="-171450">
              <a:buFontTx/>
              <a:buChar char="-"/>
            </a:pPr>
            <a:r>
              <a:rPr lang="en-US" dirty="0"/>
              <a:t>Precise control of particle properties possible </a:t>
            </a:r>
          </a:p>
          <a:p>
            <a:pPr marL="171450" indent="-171450">
              <a:buFontTx/>
              <a:buChar char="-"/>
            </a:pPr>
            <a:endParaRPr lang="en-US" dirty="0"/>
          </a:p>
          <a:p>
            <a:pPr marL="171450" indent="-171450">
              <a:buFontTx/>
              <a:buChar char="-"/>
            </a:pPr>
            <a:r>
              <a:rPr lang="en-US" dirty="0"/>
              <a:t>Load carrying flexibility for hydrophilic and hydrophobic cargoes </a:t>
            </a:r>
          </a:p>
          <a:p>
            <a:pPr marL="171450" indent="-171450">
              <a:buFontTx/>
              <a:buChar char="-"/>
            </a:pPr>
            <a:r>
              <a:rPr lang="en-US" dirty="0"/>
              <a:t>Easy surface modification - Possibility of aggregation and toxicity</a:t>
            </a:r>
          </a:p>
          <a:p>
            <a:r>
              <a:rPr lang="en-US" dirty="0"/>
              <a:t>Inorganic nanoparticles have unique electrical, magnetic, and optical properties</a:t>
            </a:r>
          </a:p>
          <a:p>
            <a:pPr marL="171450" indent="-171450">
              <a:buFontTx/>
              <a:buChar char="-"/>
            </a:pPr>
            <a:r>
              <a:rPr lang="en-US" dirty="0"/>
              <a:t>They vary in size, structure, and geometry. </a:t>
            </a:r>
          </a:p>
          <a:p>
            <a:pPr marL="171450" indent="-171450">
              <a:buFontTx/>
              <a:buChar char="-"/>
            </a:pPr>
            <a:r>
              <a:rPr lang="en-US" dirty="0"/>
              <a:t>Well-suited for </a:t>
            </a:r>
            <a:r>
              <a:rPr lang="en-US" dirty="0" err="1"/>
              <a:t>theranostic</a:t>
            </a:r>
            <a:r>
              <a:rPr lang="en-US" dirty="0"/>
              <a:t> applications </a:t>
            </a:r>
          </a:p>
          <a:p>
            <a:pPr marL="171450" indent="-171450">
              <a:buFontTx/>
              <a:buChar char="-"/>
            </a:pPr>
            <a:r>
              <a:rPr lang="en-US" dirty="0"/>
              <a:t>Toxicity and solubility limitations</a:t>
            </a:r>
          </a:p>
          <a:p>
            <a:r>
              <a:rPr lang="en-US" dirty="0"/>
              <a:t>Lipid-based nanoparticles have </a:t>
            </a:r>
          </a:p>
          <a:p>
            <a:pPr marL="171450" indent="-171450">
              <a:buFontTx/>
              <a:buChar char="-"/>
            </a:pPr>
            <a:r>
              <a:rPr lang="en-US" dirty="0"/>
              <a:t>Ease of formulation with various physicochemical properties </a:t>
            </a:r>
          </a:p>
          <a:p>
            <a:pPr marL="171450" indent="-171450">
              <a:buFontTx/>
              <a:buChar char="-"/>
            </a:pPr>
            <a:r>
              <a:rPr lang="en-US" dirty="0"/>
              <a:t>High bioavailability</a:t>
            </a:r>
          </a:p>
          <a:p>
            <a:pPr marL="171450" indent="-171450">
              <a:buFontTx/>
              <a:buChar char="-"/>
            </a:pPr>
            <a:r>
              <a:rPr lang="en-US" dirty="0"/>
              <a:t>Load flexibility</a:t>
            </a:r>
          </a:p>
          <a:p>
            <a:pPr marL="171450" indent="-171450">
              <a:buFontTx/>
              <a:buChar char="-"/>
            </a:pPr>
            <a:r>
              <a:rPr lang="en-US" dirty="0"/>
              <a:t>Low encapsulation capacity</a:t>
            </a:r>
            <a:endParaRPr lang="it-IT" dirty="0"/>
          </a:p>
        </p:txBody>
      </p:sp>
      <p:sp>
        <p:nvSpPr>
          <p:cNvPr id="4" name="Segnaposto numero diapositiva 3"/>
          <p:cNvSpPr>
            <a:spLocks noGrp="1"/>
          </p:cNvSpPr>
          <p:nvPr>
            <p:ph type="sldNum" sz="quarter" idx="5"/>
          </p:nvPr>
        </p:nvSpPr>
        <p:spPr/>
        <p:txBody>
          <a:bodyPr/>
          <a:lstStyle/>
          <a:p>
            <a:fld id="{8CCD15A0-50F6-45FC-803E-8C16A08EAC03}" type="slidenum">
              <a:rPr lang="it-IT" smtClean="0"/>
              <a:t>12</a:t>
            </a:fld>
            <a:endParaRPr lang="it-IT"/>
          </a:p>
        </p:txBody>
      </p:sp>
    </p:spTree>
    <p:extLst>
      <p:ext uri="{BB962C8B-B14F-4D97-AF65-F5344CB8AC3E}">
        <p14:creationId xmlns:p14="http://schemas.microsoft.com/office/powerpoint/2010/main" val="773113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very important to consider and study the effect of nanoparticles on immune cells. But how do we evaluate this?</a:t>
            </a:r>
          </a:p>
          <a:p>
            <a:endParaRPr lang="en-US" dirty="0"/>
          </a:p>
          <a:p>
            <a:r>
              <a:rPr lang="en-US" dirty="0"/>
              <a:t>High-dimensional approaches can be used to evaluate this, especially innovative approaches such as single-cell mass cytometry (</a:t>
            </a:r>
            <a:r>
              <a:rPr lang="en-US" dirty="0" err="1"/>
              <a:t>CyTOF</a:t>
            </a:r>
            <a:r>
              <a:rPr lang="en-US" dirty="0"/>
              <a:t>) or imaging mass cytometry.</a:t>
            </a:r>
            <a:endParaRPr lang="en-US" sz="1200" b="1" dirty="0">
              <a:latin typeface="Tenorite" panose="00000500000000000000" pitchFamily="2" charset="0"/>
            </a:endParaRPr>
          </a:p>
        </p:txBody>
      </p:sp>
      <p:sp>
        <p:nvSpPr>
          <p:cNvPr id="4" name="Slide Number Placeholder 3"/>
          <p:cNvSpPr>
            <a:spLocks noGrp="1"/>
          </p:cNvSpPr>
          <p:nvPr>
            <p:ph type="sldNum" sz="quarter" idx="5"/>
          </p:nvPr>
        </p:nvSpPr>
        <p:spPr/>
        <p:txBody>
          <a:bodyPr/>
          <a:lstStyle/>
          <a:p>
            <a:fld id="{84B3E779-8FBD-49CD-A35B-5523FAC39286}" type="slidenum">
              <a:rPr lang="en-US" smtClean="0"/>
              <a:t>13</a:t>
            </a:fld>
            <a:endParaRPr lang="en-US"/>
          </a:p>
        </p:txBody>
      </p:sp>
    </p:spTree>
    <p:extLst>
      <p:ext uri="{BB962C8B-B14F-4D97-AF65-F5344CB8AC3E}">
        <p14:creationId xmlns:p14="http://schemas.microsoft.com/office/powerpoint/2010/main" val="3980146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first start with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Single-cell mass cytometry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CyTOF</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T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B3E779-8FBD-49CD-A35B-5523FAC39286}" type="slidenum">
              <a:rPr lang="en-US" smtClean="0"/>
              <a:t>14</a:t>
            </a:fld>
            <a:endParaRPr lang="en-US"/>
          </a:p>
        </p:txBody>
      </p:sp>
    </p:spTree>
    <p:extLst>
      <p:ext uri="{BB962C8B-B14F-4D97-AF65-F5344CB8AC3E}">
        <p14:creationId xmlns:p14="http://schemas.microsoft.com/office/powerpoint/2010/main" val="1658210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Mass cytometry or </a:t>
            </a:r>
            <a:r>
              <a:rPr lang="en-US" dirty="0" err="1">
                <a:latin typeface="Century Gothic" panose="020B0502020202020204" pitchFamily="34" charset="0"/>
              </a:rPr>
              <a:t>CyTOF</a:t>
            </a:r>
            <a:r>
              <a:rPr lang="en-US" dirty="0">
                <a:latin typeface="Century Gothic" panose="020B0502020202020204" pitchFamily="34" charset="0"/>
              </a:rPr>
              <a:t> (</a:t>
            </a:r>
            <a:r>
              <a:rPr lang="en-US" dirty="0" err="1">
                <a:latin typeface="Century Gothic" panose="020B0502020202020204" pitchFamily="34" charset="0"/>
              </a:rPr>
              <a:t>Fluidigm</a:t>
            </a:r>
            <a:r>
              <a:rPr lang="en-US" dirty="0">
                <a:latin typeface="Century Gothic" panose="020B0502020202020204" pitchFamily="34" charset="0"/>
              </a:rPr>
              <a:t>) is a variant of flow cytometry in which antibodies are labeled with heavy metal ion labels instead of fluorochromes. After the cells are injected, they pass into a nebulizer, which ionizes the cells for mass spectrometry. An argon plasma then breaks all chemical bonds in the cells and atomizes the cells. The heavy metal ions are then separated and detected through time of flight based on their mass-to-charge ratios. Each isotope directly resembles the expression of its corresponding biological target.</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64DB98-C257-4A13-B86F-59F2E2AA37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800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Additionally, since metal isotopes that are not typically found in vivo are used, there is almost no background noise. Therefore, the contrast between the markers of interest and the background is ideal for analyzing images. Since there is no noise, up to 50 markers can be imaged simultaneously from a single slide with a single tissue sample. This broad multiplexing capability means that complex research questions can be addressed and researchers can examine many immune cell types and subtypes along with spatial and cellular markers.</a:t>
            </a:r>
          </a:p>
        </p:txBody>
      </p:sp>
      <p:sp>
        <p:nvSpPr>
          <p:cNvPr id="4" name="Segnaposto numero diapositiva 3"/>
          <p:cNvSpPr>
            <a:spLocks noGrp="1"/>
          </p:cNvSpPr>
          <p:nvPr>
            <p:ph type="sldNum" sz="quarter" idx="5"/>
          </p:nvPr>
        </p:nvSpPr>
        <p:spPr/>
        <p:txBody>
          <a:bodyPr/>
          <a:lstStyle/>
          <a:p>
            <a:fld id="{3664DB98-C257-4A13-B86F-59F2E2AA378F}" type="slidenum">
              <a:rPr lang="en-US" smtClean="0"/>
              <a:t>16</a:t>
            </a:fld>
            <a:endParaRPr lang="en-US"/>
          </a:p>
        </p:txBody>
      </p:sp>
    </p:spTree>
    <p:extLst>
      <p:ext uri="{BB962C8B-B14F-4D97-AF65-F5344CB8AC3E}">
        <p14:creationId xmlns:p14="http://schemas.microsoft.com/office/powerpoint/2010/main" val="2317771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The </a:t>
            </a:r>
            <a:r>
              <a:rPr lang="it-IT" dirty="0" err="1"/>
              <a:t>typical</a:t>
            </a:r>
            <a:r>
              <a:rPr lang="it-IT" dirty="0"/>
              <a:t> workflow of a </a:t>
            </a:r>
            <a:r>
              <a:rPr lang="it-IT" dirty="0" err="1"/>
              <a:t>CyTOF</a:t>
            </a:r>
            <a:r>
              <a:rPr lang="it-IT" dirty="0"/>
              <a:t> </a:t>
            </a:r>
            <a:r>
              <a:rPr lang="it-IT" dirty="0" err="1"/>
              <a:t>experiment</a:t>
            </a:r>
            <a:r>
              <a:rPr lang="it-IT" dirty="0"/>
              <a:t> </a:t>
            </a:r>
            <a:r>
              <a:rPr lang="it-IT" dirty="0" err="1"/>
              <a:t>is</a:t>
            </a:r>
            <a:r>
              <a:rPr lang="it-IT" dirty="0"/>
              <a:t> </a:t>
            </a:r>
            <a:r>
              <a:rPr lang="it-IT" dirty="0" err="1"/>
              <a:t>as</a:t>
            </a:r>
            <a:r>
              <a:rPr lang="it-IT" dirty="0"/>
              <a:t> follows:</a:t>
            </a:r>
          </a:p>
          <a:p>
            <a:r>
              <a:rPr lang="it-IT" dirty="0"/>
              <a:t>1. Sample </a:t>
            </a:r>
            <a:r>
              <a:rPr lang="it-IT" dirty="0" err="1"/>
              <a:t>preparation</a:t>
            </a:r>
            <a:endParaRPr lang="it-IT" dirty="0"/>
          </a:p>
          <a:p>
            <a:r>
              <a:rPr lang="it-IT" dirty="0"/>
              <a:t>2. Treatment with </a:t>
            </a:r>
            <a:r>
              <a:rPr lang="it-IT" dirty="0" err="1"/>
              <a:t>nanomaterials</a:t>
            </a:r>
            <a:endParaRPr lang="it-IT" dirty="0"/>
          </a:p>
          <a:p>
            <a:r>
              <a:rPr lang="it-IT" dirty="0"/>
              <a:t>3. </a:t>
            </a:r>
            <a:r>
              <a:rPr lang="it-IT" dirty="0" err="1"/>
              <a:t>Staining</a:t>
            </a:r>
            <a:r>
              <a:rPr lang="it-IT" dirty="0"/>
              <a:t> with metal </a:t>
            </a:r>
            <a:r>
              <a:rPr lang="it-IT" dirty="0" err="1"/>
              <a:t>antibody</a:t>
            </a:r>
            <a:r>
              <a:rPr lang="it-IT" dirty="0"/>
              <a:t> labels</a:t>
            </a:r>
          </a:p>
          <a:p>
            <a:r>
              <a:rPr lang="it-IT" dirty="0"/>
              <a:t>4. Reading samples with </a:t>
            </a:r>
            <a:r>
              <a:rPr lang="it-IT" dirty="0" err="1"/>
              <a:t>CyTOF</a:t>
            </a:r>
            <a:endParaRPr lang="it-IT" dirty="0"/>
          </a:p>
          <a:p>
            <a:r>
              <a:rPr lang="it-IT" dirty="0"/>
              <a:t>5. High </a:t>
            </a:r>
            <a:r>
              <a:rPr lang="it-IT" dirty="0" err="1"/>
              <a:t>dimensional</a:t>
            </a:r>
            <a:r>
              <a:rPr lang="it-IT" dirty="0"/>
              <a:t> </a:t>
            </a:r>
            <a:r>
              <a:rPr lang="it-IT" dirty="0" err="1"/>
              <a:t>analysis</a:t>
            </a:r>
            <a:r>
              <a:rPr lang="it-IT" dirty="0"/>
              <a:t> and data </a:t>
            </a:r>
            <a:r>
              <a:rPr lang="it-IT" dirty="0" err="1"/>
              <a:t>analysis</a:t>
            </a:r>
            <a:endParaRPr lang="it-IT" dirty="0"/>
          </a:p>
        </p:txBody>
      </p:sp>
      <p:sp>
        <p:nvSpPr>
          <p:cNvPr id="4" name="Segnaposto numero diapositiva 3"/>
          <p:cNvSpPr>
            <a:spLocks noGrp="1"/>
          </p:cNvSpPr>
          <p:nvPr>
            <p:ph type="sldNum" sz="quarter" idx="5"/>
          </p:nvPr>
        </p:nvSpPr>
        <p:spPr/>
        <p:txBody>
          <a:bodyPr/>
          <a:lstStyle/>
          <a:p>
            <a:fld id="{3664DB98-C257-4A13-B86F-59F2E2AA378F}" type="slidenum">
              <a:rPr lang="en-US" smtClean="0"/>
              <a:t>17</a:t>
            </a:fld>
            <a:endParaRPr lang="en-US"/>
          </a:p>
        </p:txBody>
      </p:sp>
    </p:spTree>
    <p:extLst>
      <p:ext uri="{BB962C8B-B14F-4D97-AF65-F5344CB8AC3E}">
        <p14:creationId xmlns:p14="http://schemas.microsoft.com/office/powerpoint/2010/main" val="991441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With CyTOF </a:t>
            </a:r>
            <a:r>
              <a:rPr lang="it-IT" dirty="0" err="1"/>
              <a:t>we</a:t>
            </a:r>
            <a:r>
              <a:rPr lang="it-IT" dirty="0"/>
              <a:t> can </a:t>
            </a:r>
            <a:r>
              <a:rPr lang="it-IT" dirty="0" err="1"/>
              <a:t>distinguish</a:t>
            </a:r>
            <a:r>
              <a:rPr lang="it-IT" dirty="0"/>
              <a:t> more </a:t>
            </a:r>
            <a:r>
              <a:rPr lang="it-IT" dirty="0" err="1"/>
              <a:t>than</a:t>
            </a:r>
            <a:r>
              <a:rPr lang="it-IT" dirty="0"/>
              <a:t> 50 cell </a:t>
            </a:r>
            <a:r>
              <a:rPr lang="it-IT" dirty="0" err="1"/>
              <a:t>parameters</a:t>
            </a:r>
            <a:r>
              <a:rPr lang="it-IT" dirty="0"/>
              <a:t> at the </a:t>
            </a:r>
            <a:r>
              <a:rPr lang="it-IT" dirty="0" err="1"/>
              <a:t>same</a:t>
            </a:r>
            <a:r>
              <a:rPr lang="it-IT" dirty="0"/>
              <a:t> time. For </a:t>
            </a:r>
            <a:r>
              <a:rPr lang="it-IT" dirty="0" err="1"/>
              <a:t>example</a:t>
            </a:r>
            <a:r>
              <a:rPr lang="it-IT" dirty="0"/>
              <a:t>, </a:t>
            </a:r>
            <a:r>
              <a:rPr lang="it-IT" dirty="0" err="1"/>
              <a:t>we</a:t>
            </a:r>
            <a:r>
              <a:rPr lang="it-IT" dirty="0"/>
              <a:t> can </a:t>
            </a:r>
            <a:r>
              <a:rPr lang="it-IT" dirty="0" err="1"/>
              <a:t>distinguish</a:t>
            </a:r>
            <a:r>
              <a:rPr lang="it-IT" dirty="0"/>
              <a:t> T cell </a:t>
            </a:r>
            <a:r>
              <a:rPr lang="it-IT" dirty="0" err="1"/>
              <a:t>subpopulations</a:t>
            </a:r>
            <a:r>
              <a:rPr lang="it-IT" dirty="0"/>
              <a:t> T CD4 and T CD8 </a:t>
            </a:r>
            <a:r>
              <a:rPr lang="it-IT" dirty="0" err="1"/>
              <a:t>but</a:t>
            </a:r>
            <a:r>
              <a:rPr lang="it-IT" dirty="0"/>
              <a:t> </a:t>
            </a:r>
            <a:r>
              <a:rPr lang="it-IT" dirty="0" err="1"/>
              <a:t>also</a:t>
            </a:r>
            <a:r>
              <a:rPr lang="it-IT" dirty="0"/>
              <a:t> </a:t>
            </a:r>
            <a:r>
              <a:rPr lang="it-IT" dirty="0" err="1"/>
              <a:t>if</a:t>
            </a:r>
            <a:r>
              <a:rPr lang="it-IT" dirty="0"/>
              <a:t> </a:t>
            </a:r>
            <a:r>
              <a:rPr lang="it-IT" dirty="0" err="1"/>
              <a:t>their</a:t>
            </a:r>
            <a:r>
              <a:rPr lang="it-IT" dirty="0"/>
              <a:t> </a:t>
            </a:r>
            <a:r>
              <a:rPr lang="it-IT" dirty="0" err="1"/>
              <a:t>staging</a:t>
            </a:r>
            <a:r>
              <a:rPr lang="it-IT" dirty="0"/>
              <a:t> </a:t>
            </a:r>
            <a:r>
              <a:rPr lang="it-IT" dirty="0" err="1"/>
              <a:t>is</a:t>
            </a:r>
            <a:r>
              <a:rPr lang="it-IT" dirty="0"/>
              <a:t> </a:t>
            </a:r>
            <a:r>
              <a:rPr lang="it-IT" dirty="0" err="1"/>
              <a:t>naive</a:t>
            </a:r>
            <a:r>
              <a:rPr lang="it-IT" dirty="0"/>
              <a:t>, central memory, effector memory, and terminal effector. </a:t>
            </a:r>
          </a:p>
        </p:txBody>
      </p:sp>
      <p:sp>
        <p:nvSpPr>
          <p:cNvPr id="4" name="Segnaposto numero diapositiva 3"/>
          <p:cNvSpPr>
            <a:spLocks noGrp="1"/>
          </p:cNvSpPr>
          <p:nvPr>
            <p:ph type="sldNum" sz="quarter" idx="5"/>
          </p:nvPr>
        </p:nvSpPr>
        <p:spPr/>
        <p:txBody>
          <a:bodyPr/>
          <a:lstStyle/>
          <a:p>
            <a:fld id="{3664DB98-C257-4A13-B86F-59F2E2AA378F}" type="slidenum">
              <a:rPr lang="en-US" smtClean="0"/>
              <a:t>18</a:t>
            </a:fld>
            <a:endParaRPr lang="en-US"/>
          </a:p>
        </p:txBody>
      </p:sp>
    </p:spTree>
    <p:extLst>
      <p:ext uri="{BB962C8B-B14F-4D97-AF65-F5344CB8AC3E}">
        <p14:creationId xmlns:p14="http://schemas.microsoft.com/office/powerpoint/2010/main" val="1540143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There are various antibodies available on the market for different purposes. More than 50 metal isotopes are commercially available for use in various applications.</a:t>
            </a:r>
          </a:p>
          <a:p>
            <a:endParaRPr lang="en-US" dirty="0"/>
          </a:p>
          <a:p>
            <a:r>
              <a:rPr lang="en-US" dirty="0"/>
              <a:t>➤&gt;650 antibodies conjugated to 37 different isotopes</a:t>
            </a:r>
          </a:p>
          <a:p>
            <a:endParaRPr lang="en-US" dirty="0"/>
          </a:p>
          <a:p>
            <a:r>
              <a:rPr lang="en-US" dirty="0"/>
              <a:t>➤Secondary antibodies against biotin, GFP, FITC, APC, PE as well as mouse, rat and goat immunoglobulins</a:t>
            </a:r>
          </a:p>
          <a:p>
            <a:r>
              <a:rPr lang="en-US" dirty="0"/>
              <a:t>➤Viability indicators</a:t>
            </a:r>
          </a:p>
          <a:p>
            <a:r>
              <a:rPr lang="en-US" dirty="0"/>
              <a:t>➤Nucleic acid intercalators</a:t>
            </a:r>
          </a:p>
        </p:txBody>
      </p:sp>
      <p:sp>
        <p:nvSpPr>
          <p:cNvPr id="4" name="Segnaposto numero diapositiva 3"/>
          <p:cNvSpPr>
            <a:spLocks noGrp="1"/>
          </p:cNvSpPr>
          <p:nvPr>
            <p:ph type="sldNum" sz="quarter" idx="5"/>
          </p:nvPr>
        </p:nvSpPr>
        <p:spPr/>
        <p:txBody>
          <a:bodyPr/>
          <a:lstStyle/>
          <a:p>
            <a:fld id="{84B3E779-8FBD-49CD-A35B-5523FAC39286}" type="slidenum">
              <a:rPr lang="en-US" smtClean="0"/>
              <a:t>19</a:t>
            </a:fld>
            <a:endParaRPr lang="en-US"/>
          </a:p>
        </p:txBody>
      </p:sp>
    </p:spTree>
    <p:extLst>
      <p:ext uri="{BB962C8B-B14F-4D97-AF65-F5344CB8AC3E}">
        <p14:creationId xmlns:p14="http://schemas.microsoft.com/office/powerpoint/2010/main" val="843468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GB" dirty="0"/>
              <a:t>Learning objectives: First of all, it is defined as realizing that experiments are needed to evaluate the biocompatibility of Nanoparticles and also understanding the technologies that will evaluate the effect of Nanoparticles on immune cells.</a:t>
            </a:r>
            <a:endParaRPr lang="en-NL" dirty="0"/>
          </a:p>
        </p:txBody>
      </p:sp>
      <p:sp>
        <p:nvSpPr>
          <p:cNvPr id="4" name="Slide Number Placeholder 3"/>
          <p:cNvSpPr>
            <a:spLocks noGrp="1"/>
          </p:cNvSpPr>
          <p:nvPr>
            <p:ph type="sldNum" sz="quarter" idx="5"/>
          </p:nvPr>
        </p:nvSpPr>
        <p:spPr/>
        <p:txBody>
          <a:bodyPr/>
          <a:lstStyle/>
          <a:p>
            <a:fld id="{32B1A2AB-4F8A-4B45-BF22-708180DD2ECA}" type="slidenum">
              <a:rPr lang="en-NL" smtClean="0"/>
              <a:t>2</a:t>
            </a:fld>
            <a:endParaRPr lang="en-NL"/>
          </a:p>
        </p:txBody>
      </p:sp>
    </p:spTree>
    <p:extLst>
      <p:ext uri="{BB962C8B-B14F-4D97-AF65-F5344CB8AC3E}">
        <p14:creationId xmlns:p14="http://schemas.microsoft.com/office/powerpoint/2010/main" val="4229458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Arial" panose="020B0604020202020204" pitchFamily="34" charset="0"/>
              </a:rPr>
              <a:t>Given the potential of </a:t>
            </a:r>
            <a:r>
              <a:rPr lang="en-GB" sz="1800" dirty="0" err="1">
                <a:effectLst/>
                <a:latin typeface="Calibri" panose="020F0502020204030204" pitchFamily="34" charset="0"/>
                <a:ea typeface="Calibri" panose="020F0502020204030204" pitchFamily="34" charset="0"/>
                <a:cs typeface="Arial" panose="020B0604020202020204" pitchFamily="34" charset="0"/>
              </a:rPr>
              <a:t>CyTOF</a:t>
            </a:r>
            <a:r>
              <a:rPr lang="en-GB" sz="1800" dirty="0">
                <a:effectLst/>
                <a:latin typeface="Calibri" panose="020F0502020204030204" pitchFamily="34" charset="0"/>
                <a:ea typeface="Calibri" panose="020F0502020204030204" pitchFamily="34" charset="0"/>
                <a:cs typeface="Arial" panose="020B0604020202020204" pitchFamily="34" charset="0"/>
              </a:rPr>
              <a:t> in clinical studies, it is emerging as a widely used technique in large-scale studies, including those related to COVID-19 and its impact on the immune system.</a:t>
            </a:r>
            <a:endParaRPr lang="it-IT" dirty="0"/>
          </a:p>
        </p:txBody>
      </p:sp>
      <p:sp>
        <p:nvSpPr>
          <p:cNvPr id="4" name="Segnaposto numero diapositiva 3"/>
          <p:cNvSpPr>
            <a:spLocks noGrp="1"/>
          </p:cNvSpPr>
          <p:nvPr>
            <p:ph type="sldNum" sz="quarter" idx="5"/>
          </p:nvPr>
        </p:nvSpPr>
        <p:spPr/>
        <p:txBody>
          <a:bodyPr/>
          <a:lstStyle/>
          <a:p>
            <a:fld id="{84B3E779-8FBD-49CD-A35B-5523FAC39286}" type="slidenum">
              <a:rPr lang="en-US" smtClean="0"/>
              <a:t>20</a:t>
            </a:fld>
            <a:endParaRPr lang="en-US"/>
          </a:p>
        </p:txBody>
      </p:sp>
    </p:spTree>
    <p:extLst>
      <p:ext uri="{BB962C8B-B14F-4D97-AF65-F5344CB8AC3E}">
        <p14:creationId xmlns:p14="http://schemas.microsoft.com/office/powerpoint/2010/main" val="3828699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One of the major </a:t>
            </a:r>
            <a:r>
              <a:rPr lang="it-IT" dirty="0" err="1"/>
              <a:t>advantages</a:t>
            </a:r>
            <a:r>
              <a:rPr lang="it-IT" dirty="0"/>
              <a:t> of CyTOF </a:t>
            </a:r>
            <a:r>
              <a:rPr lang="it-IT" dirty="0" err="1"/>
              <a:t>it</a:t>
            </a:r>
            <a:r>
              <a:rPr lang="it-IT" dirty="0"/>
              <a:t> </a:t>
            </a:r>
            <a:r>
              <a:rPr lang="it-IT" dirty="0" err="1"/>
              <a:t>is</a:t>
            </a:r>
            <a:r>
              <a:rPr lang="it-IT" dirty="0"/>
              <a:t> the design of </a:t>
            </a:r>
            <a:r>
              <a:rPr lang="it-IT" dirty="0" err="1"/>
              <a:t>antibodies</a:t>
            </a:r>
            <a:r>
              <a:rPr lang="it-IT" dirty="0"/>
              <a:t> panel. </a:t>
            </a:r>
            <a:r>
              <a:rPr lang="en-US" b="0" i="0" dirty="0">
                <a:solidFill>
                  <a:srgbClr val="D1D5DB"/>
                </a:solidFill>
                <a:effectLst/>
                <a:latin typeface="Söhne"/>
              </a:rPr>
              <a:t>Pre-configured panels are easily accessible in the market, providing a solid starting point for panel customization, which offers ample flexibility to allocate these vacant channels for the inclusion of additional visible nanomaterials in CyTOF.</a:t>
            </a:r>
            <a:endParaRPr lang="it-IT" dirty="0"/>
          </a:p>
        </p:txBody>
      </p:sp>
      <p:sp>
        <p:nvSpPr>
          <p:cNvPr id="4" name="Segnaposto numero diapositiva 3"/>
          <p:cNvSpPr>
            <a:spLocks noGrp="1"/>
          </p:cNvSpPr>
          <p:nvPr>
            <p:ph type="sldNum" sz="quarter" idx="5"/>
          </p:nvPr>
        </p:nvSpPr>
        <p:spPr/>
        <p:txBody>
          <a:bodyPr/>
          <a:lstStyle/>
          <a:p>
            <a:fld id="{84B3E779-8FBD-49CD-A35B-5523FAC39286}" type="slidenum">
              <a:rPr lang="en-US" smtClean="0"/>
              <a:t>22</a:t>
            </a:fld>
            <a:endParaRPr lang="en-US"/>
          </a:p>
        </p:txBody>
      </p:sp>
    </p:spTree>
    <p:extLst>
      <p:ext uri="{BB962C8B-B14F-4D97-AF65-F5344CB8AC3E}">
        <p14:creationId xmlns:p14="http://schemas.microsoft.com/office/powerpoint/2010/main" val="2560429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We</a:t>
            </a:r>
            <a:r>
              <a:rPr lang="it-IT" dirty="0"/>
              <a:t> </a:t>
            </a:r>
            <a:r>
              <a:rPr lang="it-IT" dirty="0" err="1"/>
              <a:t>have</a:t>
            </a:r>
            <a:r>
              <a:rPr lang="it-IT" dirty="0"/>
              <a:t> </a:t>
            </a:r>
            <a:r>
              <a:rPr lang="it-IT" dirty="0" err="1"/>
              <a:t>given</a:t>
            </a:r>
            <a:r>
              <a:rPr lang="it-IT" dirty="0"/>
              <a:t> general information </a:t>
            </a:r>
            <a:r>
              <a:rPr lang="it-IT" dirty="0" err="1"/>
              <a:t>about</a:t>
            </a:r>
            <a:r>
              <a:rPr lang="it-IT" dirty="0"/>
              <a:t> Single </a:t>
            </a:r>
            <a:r>
              <a:rPr lang="it-IT" dirty="0" err="1"/>
              <a:t>cell</a:t>
            </a:r>
            <a:r>
              <a:rPr lang="it-IT" dirty="0"/>
              <a:t> mass </a:t>
            </a:r>
            <a:r>
              <a:rPr lang="it-IT" dirty="0" err="1"/>
              <a:t>cytometry</a:t>
            </a:r>
            <a:r>
              <a:rPr lang="it-IT" dirty="0"/>
              <a:t> (</a:t>
            </a:r>
            <a:r>
              <a:rPr lang="it-IT" dirty="0" err="1"/>
              <a:t>CyTOF</a:t>
            </a:r>
            <a:r>
              <a:rPr lang="it-IT" dirty="0"/>
              <a:t>) from </a:t>
            </a:r>
            <a:r>
              <a:rPr lang="it-IT" dirty="0" err="1"/>
              <a:t>multidimensional</a:t>
            </a:r>
            <a:r>
              <a:rPr lang="it-IT" dirty="0"/>
              <a:t> </a:t>
            </a:r>
            <a:r>
              <a:rPr lang="it-IT" dirty="0" err="1"/>
              <a:t>approaches</a:t>
            </a:r>
            <a:r>
              <a:rPr lang="it-IT" dirty="0"/>
              <a:t>. </a:t>
            </a:r>
            <a:r>
              <a:rPr lang="it-IT" dirty="0" err="1"/>
              <a:t>Now</a:t>
            </a:r>
            <a:r>
              <a:rPr lang="it-IT" dirty="0"/>
              <a:t> </a:t>
            </a:r>
            <a:r>
              <a:rPr lang="it-IT" dirty="0" err="1"/>
              <a:t>let's</a:t>
            </a:r>
            <a:r>
              <a:rPr lang="it-IT" dirty="0"/>
              <a:t> talk </a:t>
            </a:r>
            <a:r>
              <a:rPr lang="it-IT" dirty="0" err="1"/>
              <a:t>about</a:t>
            </a:r>
            <a:r>
              <a:rPr lang="it-IT" dirty="0"/>
              <a:t> Imaging mass </a:t>
            </a:r>
            <a:r>
              <a:rPr lang="it-IT" dirty="0" err="1"/>
              <a:t>cytometry</a:t>
            </a:r>
            <a:r>
              <a:rPr lang="it-IT" dirty="0"/>
              <a:t> (IMC) and Time-of-Flight Ion </a:t>
            </a:r>
            <a:r>
              <a:rPr lang="it-IT" dirty="0" err="1"/>
              <a:t>Beam</a:t>
            </a:r>
            <a:r>
              <a:rPr lang="it-IT" dirty="0"/>
              <a:t> Imaging (MIBI-TOF) </a:t>
            </a:r>
            <a:r>
              <a:rPr lang="it-IT" dirty="0" err="1"/>
              <a:t>methods</a:t>
            </a:r>
            <a:r>
              <a:rPr lang="it-IT" dirty="0"/>
              <a:t> </a:t>
            </a:r>
            <a:r>
              <a:rPr lang="it-IT" dirty="0" err="1"/>
              <a:t>within</a:t>
            </a:r>
            <a:r>
              <a:rPr lang="it-IT" dirty="0"/>
              <a:t> the scope of the second </a:t>
            </a:r>
            <a:r>
              <a:rPr lang="it-IT" dirty="0" err="1"/>
              <a:t>multidimensional</a:t>
            </a:r>
            <a:r>
              <a:rPr lang="it-IT" dirty="0"/>
              <a:t> </a:t>
            </a:r>
            <a:r>
              <a:rPr lang="it-IT" dirty="0" err="1"/>
              <a:t>approach</a:t>
            </a:r>
            <a:r>
              <a:rPr lang="it-IT" dirty="0"/>
              <a:t>.</a:t>
            </a:r>
          </a:p>
        </p:txBody>
      </p:sp>
      <p:sp>
        <p:nvSpPr>
          <p:cNvPr id="4" name="Slide Number Placeholder 3"/>
          <p:cNvSpPr>
            <a:spLocks noGrp="1"/>
          </p:cNvSpPr>
          <p:nvPr>
            <p:ph type="sldNum" sz="quarter" idx="5"/>
          </p:nvPr>
        </p:nvSpPr>
        <p:spPr/>
        <p:txBody>
          <a:bodyPr/>
          <a:lstStyle/>
          <a:p>
            <a:fld id="{84B3E779-8FBD-49CD-A35B-5523FAC39286}" type="slidenum">
              <a:rPr lang="en-US" smtClean="0"/>
              <a:t>23</a:t>
            </a:fld>
            <a:endParaRPr lang="en-US"/>
          </a:p>
        </p:txBody>
      </p:sp>
    </p:spTree>
    <p:extLst>
      <p:ext uri="{BB962C8B-B14F-4D97-AF65-F5344CB8AC3E}">
        <p14:creationId xmlns:p14="http://schemas.microsoft.com/office/powerpoint/2010/main" val="4288336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enorite" panose="00000500000000000000" pitchFamily="2" charset="0"/>
              </a:rPr>
              <a:t>Imaging mass cytometry (IMC) is a new immunohistochemical tool that resolves two-dimensional spatial orientation using direct laser ablation combined with time-of-flight cytometry, in addition to multiparametric analysis, which has powerful implications for investigating skin diseases or skin cancers.</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3E779-8FBD-49CD-A35B-5523FAC392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02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D1D5DB"/>
                </a:solidFill>
                <a:effectLst/>
                <a:latin typeface="Söhne"/>
              </a:rPr>
              <a:t>In immunology, researchers use time-of-flight ion beam imaging (MIBI-TOF) to study the distribution of antigens and antibodies in tissues. This can help localize specific immune cells or identify antigens associated with diseases or infections. MIBI-TOF uses ion beams, which are streams of charged particles, to image or analyze a target sample by measuring the time it takes for ions to travel from the source to a detector after interacting with the sample.</a:t>
            </a:r>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3E779-8FBD-49CD-A35B-5523FAC392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687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how do we analyze this high dimensional data?</a:t>
            </a:r>
          </a:p>
        </p:txBody>
      </p:sp>
      <p:sp>
        <p:nvSpPr>
          <p:cNvPr id="4" name="Slide Number Placeholder 3"/>
          <p:cNvSpPr>
            <a:spLocks noGrp="1"/>
          </p:cNvSpPr>
          <p:nvPr>
            <p:ph type="sldNum" sz="quarter" idx="5"/>
          </p:nvPr>
        </p:nvSpPr>
        <p:spPr/>
        <p:txBody>
          <a:bodyPr/>
          <a:lstStyle/>
          <a:p>
            <a:fld id="{84B3E779-8FBD-49CD-A35B-5523FAC39286}" type="slidenum">
              <a:rPr lang="en-US" smtClean="0"/>
              <a:t>26</a:t>
            </a:fld>
            <a:endParaRPr lang="en-US"/>
          </a:p>
        </p:txBody>
      </p:sp>
    </p:spTree>
    <p:extLst>
      <p:ext uri="{BB962C8B-B14F-4D97-AF65-F5344CB8AC3E}">
        <p14:creationId xmlns:p14="http://schemas.microsoft.com/office/powerpoint/2010/main" val="1343069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D1D5DB"/>
                </a:solidFill>
                <a:effectLst/>
                <a:latin typeface="Söhne"/>
              </a:rPr>
              <a:t>Here, we present a visual mass cytometry application involving a two-dimensional nanomaterial called </a:t>
            </a:r>
            <a:r>
              <a:rPr lang="en-US" b="0" i="0" dirty="0" err="1">
                <a:solidFill>
                  <a:srgbClr val="D1D5DB"/>
                </a:solidFill>
                <a:effectLst/>
                <a:latin typeface="Söhne"/>
              </a:rPr>
              <a:t>bismuthene</a:t>
            </a:r>
            <a:r>
              <a:rPr lang="en-US" b="0" i="0" dirty="0">
                <a:solidFill>
                  <a:srgbClr val="D1D5DB"/>
                </a:solidFill>
                <a:effectLst/>
                <a:latin typeface="Söhne"/>
              </a:rPr>
              <a:t>. Following blood collection, a whole blood sample was treated with </a:t>
            </a:r>
            <a:r>
              <a:rPr lang="en-US" b="0" i="0" dirty="0" err="1">
                <a:solidFill>
                  <a:srgbClr val="D1D5DB"/>
                </a:solidFill>
                <a:effectLst/>
                <a:latin typeface="Söhne"/>
              </a:rPr>
              <a:t>bismuthene</a:t>
            </a:r>
            <a:r>
              <a:rPr lang="en-US" b="0" i="0" dirty="0">
                <a:solidFill>
                  <a:srgbClr val="D1D5DB"/>
                </a:solidFill>
                <a:effectLst/>
                <a:latin typeface="Söhne"/>
              </a:rPr>
              <a:t> and then we performed single cell analysis using </a:t>
            </a:r>
            <a:r>
              <a:rPr lang="en-US" b="0" i="0" dirty="0" err="1">
                <a:solidFill>
                  <a:srgbClr val="D1D5DB"/>
                </a:solidFill>
                <a:effectLst/>
                <a:latin typeface="Söhne"/>
              </a:rPr>
              <a:t>CyTOF</a:t>
            </a:r>
            <a:r>
              <a:rPr lang="en-US" b="0" i="0" dirty="0">
                <a:solidFill>
                  <a:srgbClr val="D1D5DB"/>
                </a:solidFill>
                <a:effectLst/>
                <a:latin typeface="Söhne"/>
              </a:rPr>
              <a:t> to establish the analytical pipeline.</a:t>
            </a:r>
            <a:endParaRPr dirty="0"/>
          </a:p>
        </p:txBody>
      </p:sp>
    </p:spTree>
    <p:extLst>
      <p:ext uri="{BB962C8B-B14F-4D97-AF65-F5344CB8AC3E}">
        <p14:creationId xmlns:p14="http://schemas.microsoft.com/office/powerpoint/2010/main" val="3681203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D1D5DB"/>
                </a:solidFill>
                <a:effectLst/>
                <a:latin typeface="Söhne"/>
              </a:rPr>
              <a:t>After establishing the analytical pipeline, we continued with high-dimensional analysis. The density heatmap reveals simultaneous uptake of </a:t>
            </a:r>
            <a:r>
              <a:rPr lang="en-US" b="0" i="0" dirty="0" err="1">
                <a:solidFill>
                  <a:srgbClr val="D1D5DB"/>
                </a:solidFill>
                <a:effectLst/>
                <a:latin typeface="Söhne"/>
              </a:rPr>
              <a:t>bismuthene</a:t>
            </a:r>
            <a:r>
              <a:rPr lang="en-US" b="0" i="0" dirty="0">
                <a:solidFill>
                  <a:srgbClr val="D1D5DB"/>
                </a:solidFill>
                <a:effectLst/>
                <a:latin typeface="Söhne"/>
              </a:rPr>
              <a:t> in 30 different immune subpopulations. Further analysis may provide insights into the percentage of uptake within each immune population.</a:t>
            </a:r>
            <a:endParaRPr dirty="0"/>
          </a:p>
        </p:txBody>
      </p:sp>
    </p:spTree>
    <p:extLst>
      <p:ext uri="{BB962C8B-B14F-4D97-AF65-F5344CB8AC3E}">
        <p14:creationId xmlns:p14="http://schemas.microsoft.com/office/powerpoint/2010/main" val="111257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applications. </a:t>
            </a:r>
          </a:p>
        </p:txBody>
      </p:sp>
      <p:sp>
        <p:nvSpPr>
          <p:cNvPr id="4" name="Slide Number Placeholder 3"/>
          <p:cNvSpPr>
            <a:spLocks noGrp="1"/>
          </p:cNvSpPr>
          <p:nvPr>
            <p:ph type="sldNum" sz="quarter" idx="5"/>
          </p:nvPr>
        </p:nvSpPr>
        <p:spPr/>
        <p:txBody>
          <a:bodyPr/>
          <a:lstStyle/>
          <a:p>
            <a:fld id="{84B3E779-8FBD-49CD-A35B-5523FAC39286}" type="slidenum">
              <a:rPr lang="en-US" smtClean="0"/>
              <a:t>29</a:t>
            </a:fld>
            <a:endParaRPr lang="en-US"/>
          </a:p>
        </p:txBody>
      </p:sp>
    </p:spTree>
    <p:extLst>
      <p:ext uri="{BB962C8B-B14F-4D97-AF65-F5344CB8AC3E}">
        <p14:creationId xmlns:p14="http://schemas.microsoft.com/office/powerpoint/2010/main" val="3700151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The increasing number of articles referencing </a:t>
            </a:r>
            <a:r>
              <a:rPr lang="en-US" b="0" i="0" dirty="0" err="1">
                <a:effectLst/>
                <a:latin typeface="Söhne"/>
              </a:rPr>
              <a:t>CyTOF</a:t>
            </a:r>
            <a:r>
              <a:rPr lang="en-US" b="0" i="0" dirty="0">
                <a:effectLst/>
                <a:latin typeface="Söhne"/>
              </a:rPr>
              <a:t> underscores the important role of this technology in advancing scientific research, fostering multidisciplinary collaborations, and improving our understanding of complex biological systems at the single cell level. This trend is expected to continue as the technology evolves and new applications emerge.</a:t>
            </a:r>
            <a:endParaRPr lang="it-IT" dirty="0"/>
          </a:p>
        </p:txBody>
      </p:sp>
      <p:sp>
        <p:nvSpPr>
          <p:cNvPr id="4" name="Segnaposto numero diapositiva 3"/>
          <p:cNvSpPr>
            <a:spLocks noGrp="1"/>
          </p:cNvSpPr>
          <p:nvPr>
            <p:ph type="sldNum" sz="quarter" idx="5"/>
          </p:nvPr>
        </p:nvSpPr>
        <p:spPr/>
        <p:txBody>
          <a:bodyPr/>
          <a:lstStyle/>
          <a:p>
            <a:fld id="{84B3E779-8FBD-49CD-A35B-5523FAC39286}" type="slidenum">
              <a:rPr lang="en-US" smtClean="0"/>
              <a:t>30</a:t>
            </a:fld>
            <a:endParaRPr lang="en-US"/>
          </a:p>
        </p:txBody>
      </p:sp>
    </p:spTree>
    <p:extLst>
      <p:ext uri="{BB962C8B-B14F-4D97-AF65-F5344CB8AC3E}">
        <p14:creationId xmlns:p14="http://schemas.microsoft.com/office/powerpoint/2010/main" val="247702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We</a:t>
            </a:r>
            <a:r>
              <a:rPr lang="tr-TR" dirty="0"/>
              <a:t> </a:t>
            </a:r>
            <a:r>
              <a:rPr lang="tr-TR" dirty="0" err="1"/>
              <a:t>will</a:t>
            </a:r>
            <a:r>
              <a:rPr lang="tr-TR" dirty="0"/>
              <a:t> start </a:t>
            </a:r>
            <a:r>
              <a:rPr lang="tr-TR" dirty="0" err="1"/>
              <a:t>our</a:t>
            </a:r>
            <a:r>
              <a:rPr lang="tr-TR" dirty="0"/>
              <a:t> </a:t>
            </a:r>
            <a:r>
              <a:rPr lang="tr-TR" dirty="0" err="1"/>
              <a:t>presentation</a:t>
            </a:r>
            <a:r>
              <a:rPr lang="tr-TR" dirty="0"/>
              <a:t> </a:t>
            </a:r>
            <a:r>
              <a:rPr lang="tr-TR" dirty="0" err="1"/>
              <a:t>with</a:t>
            </a:r>
            <a:r>
              <a:rPr lang="tr-TR" dirty="0"/>
              <a:t> </a:t>
            </a:r>
            <a:r>
              <a:rPr lang="tr-TR" dirty="0" err="1"/>
              <a:t>the</a:t>
            </a:r>
            <a:r>
              <a:rPr lang="tr-TR" dirty="0"/>
              <a:t> </a:t>
            </a:r>
            <a:r>
              <a:rPr lang="tr-TR" dirty="0" err="1"/>
              <a:t>introduction</a:t>
            </a:r>
            <a:r>
              <a:rPr lang="tr-TR" dirty="0"/>
              <a:t> </a:t>
            </a:r>
            <a:r>
              <a:rPr lang="tr-TR" dirty="0" err="1"/>
              <a:t>and</a:t>
            </a:r>
            <a:r>
              <a:rPr lang="tr-TR" dirty="0"/>
              <a:t> </a:t>
            </a:r>
            <a:r>
              <a:rPr lang="tr-TR" dirty="0" err="1"/>
              <a:t>usage</a:t>
            </a:r>
            <a:r>
              <a:rPr lang="tr-TR" dirty="0"/>
              <a:t> </a:t>
            </a:r>
            <a:r>
              <a:rPr lang="tr-TR" dirty="0" err="1"/>
              <a:t>areas</a:t>
            </a:r>
            <a:r>
              <a:rPr lang="tr-TR" dirty="0"/>
              <a:t> of </a:t>
            </a:r>
            <a:r>
              <a:rPr lang="tr-TR" dirty="0" err="1"/>
              <a:t>Nanoparticles</a:t>
            </a:r>
            <a:r>
              <a:rPr lang="tr-TR" dirty="0"/>
              <a:t> </a:t>
            </a:r>
            <a:r>
              <a:rPr lang="tr-TR" dirty="0" err="1"/>
              <a:t>and</a:t>
            </a:r>
            <a:r>
              <a:rPr lang="tr-TR" dirty="0"/>
              <a:t> </a:t>
            </a:r>
            <a:r>
              <a:rPr lang="tr-TR" dirty="0" err="1"/>
              <a:t>nanomedicine</a:t>
            </a:r>
            <a:r>
              <a:rPr lang="tr-TR" dirty="0"/>
              <a:t>. </a:t>
            </a:r>
            <a:r>
              <a:rPr lang="tr-TR" dirty="0" err="1"/>
              <a:t>Then</a:t>
            </a:r>
            <a:r>
              <a:rPr lang="tr-TR" dirty="0"/>
              <a:t> </a:t>
            </a:r>
            <a:r>
              <a:rPr lang="tr-TR" dirty="0" err="1"/>
              <a:t>we</a:t>
            </a:r>
            <a:r>
              <a:rPr lang="tr-TR" dirty="0"/>
              <a:t> </a:t>
            </a:r>
            <a:r>
              <a:rPr lang="tr-TR" dirty="0" err="1"/>
              <a:t>will</a:t>
            </a:r>
            <a:r>
              <a:rPr lang="tr-TR" dirty="0"/>
              <a:t> </a:t>
            </a:r>
            <a:r>
              <a:rPr lang="tr-TR" dirty="0" err="1"/>
              <a:t>focus</a:t>
            </a:r>
            <a:r>
              <a:rPr lang="tr-TR" dirty="0"/>
              <a:t> on </a:t>
            </a:r>
            <a:r>
              <a:rPr lang="tr-TR" dirty="0" err="1"/>
              <a:t>the</a:t>
            </a:r>
            <a:r>
              <a:rPr lang="tr-TR" dirty="0"/>
              <a:t> </a:t>
            </a:r>
            <a:r>
              <a:rPr lang="tr-TR" dirty="0" err="1"/>
              <a:t>effects</a:t>
            </a:r>
            <a:r>
              <a:rPr lang="tr-TR" dirty="0"/>
              <a:t> of </a:t>
            </a:r>
            <a:r>
              <a:rPr lang="tr-TR" dirty="0" err="1"/>
              <a:t>Nanoparticles</a:t>
            </a:r>
            <a:r>
              <a:rPr lang="tr-TR" dirty="0"/>
              <a:t> on </a:t>
            </a:r>
            <a:r>
              <a:rPr lang="tr-TR" dirty="0" err="1"/>
              <a:t>immune</a:t>
            </a:r>
            <a:r>
              <a:rPr lang="tr-TR" dirty="0"/>
              <a:t> </a:t>
            </a:r>
            <a:r>
              <a:rPr lang="tr-TR" dirty="0" err="1"/>
              <a:t>cells</a:t>
            </a:r>
            <a:r>
              <a:rPr lang="tr-TR" dirty="0"/>
              <a:t>. </a:t>
            </a:r>
            <a:r>
              <a:rPr lang="tr-TR" dirty="0" err="1"/>
              <a:t>We</a:t>
            </a:r>
            <a:r>
              <a:rPr lang="tr-TR" dirty="0"/>
              <a:t> </a:t>
            </a:r>
            <a:r>
              <a:rPr lang="tr-TR" dirty="0" err="1"/>
              <a:t>will</a:t>
            </a:r>
            <a:r>
              <a:rPr lang="tr-TR" dirty="0"/>
              <a:t> </a:t>
            </a:r>
            <a:r>
              <a:rPr lang="tr-TR" dirty="0" err="1"/>
              <a:t>explain</a:t>
            </a:r>
            <a:r>
              <a:rPr lang="tr-TR" dirty="0"/>
              <a:t> how </a:t>
            </a:r>
            <a:r>
              <a:rPr lang="tr-TR" dirty="0" err="1"/>
              <a:t>we</a:t>
            </a:r>
            <a:r>
              <a:rPr lang="tr-TR" dirty="0"/>
              <a:t> </a:t>
            </a:r>
            <a:r>
              <a:rPr lang="tr-TR" dirty="0" err="1"/>
              <a:t>evaluate</a:t>
            </a:r>
            <a:r>
              <a:rPr lang="tr-TR" dirty="0"/>
              <a:t> </a:t>
            </a:r>
            <a:r>
              <a:rPr lang="tr-TR" dirty="0" err="1"/>
              <a:t>these</a:t>
            </a:r>
            <a:r>
              <a:rPr lang="tr-TR" dirty="0"/>
              <a:t> </a:t>
            </a:r>
            <a:r>
              <a:rPr lang="tr-TR" dirty="0" err="1"/>
              <a:t>effects</a:t>
            </a:r>
            <a:r>
              <a:rPr lang="tr-TR" dirty="0"/>
              <a:t>. </a:t>
            </a:r>
            <a:r>
              <a:rPr lang="tr-TR" dirty="0" err="1"/>
              <a:t>We</a:t>
            </a:r>
            <a:r>
              <a:rPr lang="tr-TR" dirty="0"/>
              <a:t> </a:t>
            </a:r>
            <a:r>
              <a:rPr lang="tr-TR" dirty="0" err="1"/>
              <a:t>will</a:t>
            </a:r>
            <a:r>
              <a:rPr lang="tr-TR" dirty="0"/>
              <a:t> </a:t>
            </a:r>
            <a:r>
              <a:rPr lang="tr-TR" dirty="0" err="1"/>
              <a:t>close</a:t>
            </a:r>
            <a:r>
              <a:rPr lang="tr-TR" dirty="0"/>
              <a:t> </a:t>
            </a:r>
            <a:r>
              <a:rPr lang="tr-TR" dirty="0" err="1"/>
              <a:t>our</a:t>
            </a:r>
            <a:r>
              <a:rPr lang="tr-TR" dirty="0"/>
              <a:t> </a:t>
            </a:r>
            <a:r>
              <a:rPr lang="tr-TR" dirty="0" err="1"/>
              <a:t>session</a:t>
            </a:r>
            <a:r>
              <a:rPr lang="tr-TR" dirty="0"/>
              <a:t> </a:t>
            </a:r>
            <a:r>
              <a:rPr lang="tr-TR" dirty="0" err="1"/>
              <a:t>by</a:t>
            </a:r>
            <a:r>
              <a:rPr lang="tr-TR" dirty="0"/>
              <a:t> </a:t>
            </a:r>
            <a:r>
              <a:rPr lang="tr-TR" dirty="0" err="1"/>
              <a:t>summarizing</a:t>
            </a:r>
            <a:r>
              <a:rPr lang="tr-TR" dirty="0"/>
              <a:t> </a:t>
            </a:r>
            <a:r>
              <a:rPr lang="tr-TR" dirty="0" err="1"/>
              <a:t>the</a:t>
            </a:r>
            <a:r>
              <a:rPr lang="tr-TR" dirty="0"/>
              <a:t> </a:t>
            </a:r>
            <a:r>
              <a:rPr lang="tr-TR" dirty="0" err="1"/>
              <a:t>topic</a:t>
            </a:r>
            <a:r>
              <a:rPr lang="tr-TR" dirty="0"/>
              <a:t>.</a:t>
            </a:r>
          </a:p>
        </p:txBody>
      </p:sp>
      <p:sp>
        <p:nvSpPr>
          <p:cNvPr id="4" name="Slayt Numarası Yer Tutucusu 3"/>
          <p:cNvSpPr>
            <a:spLocks noGrp="1"/>
          </p:cNvSpPr>
          <p:nvPr>
            <p:ph type="sldNum" sz="quarter" idx="5"/>
          </p:nvPr>
        </p:nvSpPr>
        <p:spPr/>
        <p:txBody>
          <a:bodyPr/>
          <a:lstStyle/>
          <a:p>
            <a:pPr>
              <a:defRPr/>
            </a:pPr>
            <a:fld id="{244832FF-F025-2D47-9A5A-6ADF3BF3F9CD}" type="slidenum">
              <a:rPr lang="tr-TR" smtClean="0"/>
              <a:pPr>
                <a:defRPr/>
              </a:pPr>
              <a:t>3</a:t>
            </a:fld>
            <a:endParaRPr lang="tr-TR"/>
          </a:p>
        </p:txBody>
      </p:sp>
    </p:spTree>
    <p:extLst>
      <p:ext uri="{BB962C8B-B14F-4D97-AF65-F5344CB8AC3E}">
        <p14:creationId xmlns:p14="http://schemas.microsoft.com/office/powerpoint/2010/main" val="2752623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a:t>
            </a:r>
            <a:r>
              <a:rPr lang="it-IT" dirty="0" err="1"/>
              <a:t>this</a:t>
            </a:r>
            <a:r>
              <a:rPr lang="it-IT" dirty="0"/>
              <a:t> </a:t>
            </a:r>
            <a:r>
              <a:rPr lang="it-IT" dirty="0" err="1"/>
              <a:t>publication</a:t>
            </a:r>
            <a:r>
              <a:rPr lang="it-IT" dirty="0"/>
              <a:t>, </a:t>
            </a:r>
            <a:r>
              <a:rPr lang="it-IT" dirty="0" err="1"/>
              <a:t>we</a:t>
            </a:r>
            <a:r>
              <a:rPr lang="it-IT" dirty="0"/>
              <a:t> </a:t>
            </a:r>
            <a:r>
              <a:rPr lang="it-IT" dirty="0" err="1"/>
              <a:t>described</a:t>
            </a:r>
            <a:r>
              <a:rPr lang="it-IT" dirty="0"/>
              <a:t> </a:t>
            </a:r>
            <a:r>
              <a:rPr lang="it-IT" dirty="0" err="1"/>
              <a:t>how</a:t>
            </a:r>
            <a:r>
              <a:rPr lang="it-IT" dirty="0"/>
              <a:t> </a:t>
            </a:r>
            <a:r>
              <a:rPr lang="it-IT" dirty="0" err="1"/>
              <a:t>Mxene</a:t>
            </a:r>
            <a:r>
              <a:rPr lang="it-IT" dirty="0"/>
              <a:t> can be </a:t>
            </a:r>
            <a:r>
              <a:rPr lang="it-IT" dirty="0" err="1"/>
              <a:t>detected</a:t>
            </a:r>
            <a:r>
              <a:rPr lang="it-IT" dirty="0"/>
              <a:t> by mass </a:t>
            </a:r>
            <a:r>
              <a:rPr lang="it-IT" dirty="0" err="1"/>
              <a:t>cytometry</a:t>
            </a:r>
            <a:r>
              <a:rPr lang="it-IT" dirty="0"/>
              <a:t> in multiple </a:t>
            </a:r>
            <a:r>
              <a:rPr lang="it-IT" dirty="0" err="1"/>
              <a:t>cells</a:t>
            </a:r>
            <a:r>
              <a:rPr lang="it-IT" dirty="0"/>
              <a:t> and </a:t>
            </a:r>
            <a:r>
              <a:rPr lang="it-IT" dirty="0" err="1"/>
              <a:t>tissues</a:t>
            </a:r>
            <a:r>
              <a:rPr lang="it-IT" dirty="0"/>
              <a:t> with a label-free strategy. </a:t>
            </a:r>
            <a:r>
              <a:rPr lang="it-IT" dirty="0" err="1"/>
              <a:t>Our</a:t>
            </a:r>
            <a:r>
              <a:rPr lang="it-IT" dirty="0"/>
              <a:t> </a:t>
            </a:r>
            <a:r>
              <a:rPr lang="it-IT" dirty="0" err="1"/>
              <a:t>approach</a:t>
            </a:r>
            <a:r>
              <a:rPr lang="it-IT" dirty="0"/>
              <a:t> </a:t>
            </a:r>
            <a:r>
              <a:rPr lang="it-IT" dirty="0" err="1"/>
              <a:t>is</a:t>
            </a:r>
            <a:r>
              <a:rPr lang="it-IT" dirty="0"/>
              <a:t> </a:t>
            </a:r>
            <a:r>
              <a:rPr lang="it-IT" dirty="0" err="1"/>
              <a:t>able</a:t>
            </a:r>
            <a:r>
              <a:rPr lang="it-IT" dirty="0"/>
              <a:t> to interrogate a wide range of </a:t>
            </a:r>
            <a:r>
              <a:rPr lang="it-IT" dirty="0" err="1"/>
              <a:t>cell</a:t>
            </a:r>
            <a:r>
              <a:rPr lang="it-IT" dirty="0"/>
              <a:t> </a:t>
            </a:r>
            <a:r>
              <a:rPr lang="it-IT" dirty="0" err="1"/>
              <a:t>parameters</a:t>
            </a:r>
            <a:r>
              <a:rPr lang="it-IT" dirty="0"/>
              <a:t>, the </a:t>
            </a:r>
            <a:r>
              <a:rPr lang="it-IT" dirty="0" err="1"/>
              <a:t>same</a:t>
            </a:r>
            <a:r>
              <a:rPr lang="it-IT" dirty="0"/>
              <a:t> </a:t>
            </a:r>
            <a:r>
              <a:rPr lang="it-IT" dirty="0" err="1"/>
              <a:t>ones</a:t>
            </a:r>
            <a:r>
              <a:rPr lang="it-IT" dirty="0"/>
              <a:t> </a:t>
            </a:r>
            <a:r>
              <a:rPr lang="it-IT" dirty="0" err="1"/>
              <a:t>that</a:t>
            </a:r>
            <a:r>
              <a:rPr lang="it-IT" dirty="0"/>
              <a:t> </a:t>
            </a:r>
            <a:r>
              <a:rPr lang="it-IT" dirty="0" err="1"/>
              <a:t>have</a:t>
            </a:r>
            <a:r>
              <a:rPr lang="it-IT" dirty="0"/>
              <a:t> </a:t>
            </a:r>
            <a:r>
              <a:rPr lang="it-IT" dirty="0" err="1"/>
              <a:t>been</a:t>
            </a:r>
            <a:r>
              <a:rPr lang="it-IT" dirty="0"/>
              <a:t> </a:t>
            </a:r>
            <a:r>
              <a:rPr lang="it-IT" dirty="0" err="1"/>
              <a:t>checked</a:t>
            </a:r>
            <a:r>
              <a:rPr lang="it-IT" dirty="0"/>
              <a:t> </a:t>
            </a:r>
            <a:r>
              <a:rPr lang="it-IT" dirty="0" err="1"/>
              <a:t>during</a:t>
            </a:r>
            <a:r>
              <a:rPr lang="it-IT" dirty="0"/>
              <a:t> </a:t>
            </a:r>
            <a:r>
              <a:rPr lang="it-IT" dirty="0" err="1"/>
              <a:t>various</a:t>
            </a:r>
            <a:r>
              <a:rPr lang="it-IT" dirty="0"/>
              <a:t> clinical trials.</a:t>
            </a:r>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63820-114F-40B3-B6D6-454F0406C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363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a:extLst>
              <a:ext uri="{FF2B5EF4-FFF2-40B4-BE49-F238E27FC236}">
                <a16:creationId xmlns:a16="http://schemas.microsoft.com/office/drawing/2014/main" id="{70B21192-AC64-4CA2-B048-07245352FFD5}"/>
              </a:ext>
            </a:extLst>
          </p:cNvPr>
          <p:cNvSpPr>
            <a:spLocks noGrp="1" noRot="1" noChangeAspect="1" noTextEdit="1"/>
          </p:cNvSpPr>
          <p:nvPr>
            <p:ph type="sldImg"/>
          </p:nvPr>
        </p:nvSpPr>
        <p:spPr>
          <a:ln/>
        </p:spPr>
      </p:sp>
      <p:sp>
        <p:nvSpPr>
          <p:cNvPr id="34819" name="Segnaposto note 2">
            <a:extLst>
              <a:ext uri="{FF2B5EF4-FFF2-40B4-BE49-F238E27FC236}">
                <a16:creationId xmlns:a16="http://schemas.microsoft.com/office/drawing/2014/main" id="{3B020ABB-4332-4B41-8887-F7150F4586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latin typeface="Arial" panose="020B0604020202020204" pitchFamily="34" charset="0"/>
                <a:ea typeface="ＭＳ Ｐゴシック" panose="020B0600070205080204" pitchFamily="34" charset="-128"/>
              </a:rPr>
              <a:t>In the field of materials science, a revolutionary class of ceramics called </a:t>
            </a:r>
            <a:r>
              <a:rPr lang="en-US" altLang="it-IT" dirty="0" err="1">
                <a:latin typeface="Arial" panose="020B0604020202020204" pitchFamily="34" charset="0"/>
                <a:ea typeface="ＭＳ Ｐゴシック" panose="020B0600070205080204" pitchFamily="34" charset="-128"/>
              </a:rPr>
              <a:t>MXenes</a:t>
            </a:r>
            <a:r>
              <a:rPr lang="en-US" altLang="it-IT" dirty="0">
                <a:latin typeface="Arial" panose="020B0604020202020204" pitchFamily="34" charset="0"/>
                <a:ea typeface="ＭＳ Ｐゴシック" panose="020B0600070205080204" pitchFamily="34" charset="-128"/>
              </a:rPr>
              <a:t>, pronounced ‘max-</a:t>
            </a:r>
            <a:r>
              <a:rPr lang="en-US" altLang="it-IT" dirty="0" err="1">
                <a:latin typeface="Arial" panose="020B0604020202020204" pitchFamily="34" charset="0"/>
                <a:ea typeface="ＭＳ Ｐゴシック" panose="020B0600070205080204" pitchFamily="34" charset="-128"/>
              </a:rPr>
              <a:t>eens</a:t>
            </a:r>
            <a:r>
              <a:rPr lang="en-US" altLang="it-IT" dirty="0">
                <a:latin typeface="Arial" panose="020B0604020202020204" pitchFamily="34" charset="0"/>
                <a:ea typeface="ＭＳ Ｐゴシック" panose="020B0600070205080204" pitchFamily="34" charset="-128"/>
              </a:rPr>
              <a:t>,’ emerged in 2011. A subset of the larger two-dimensional (2D) family, these materials are derived from a bulk crystal known as MAX.</a:t>
            </a:r>
          </a:p>
          <a:p>
            <a:endParaRPr lang="en-US" altLang="it-IT" dirty="0">
              <a:latin typeface="Arial" panose="020B0604020202020204" pitchFamily="34" charset="0"/>
              <a:ea typeface="ＭＳ Ｐゴシック" panose="020B0600070205080204" pitchFamily="34" charset="-128"/>
            </a:endParaRPr>
          </a:p>
          <a:p>
            <a:r>
              <a:rPr lang="en-US" altLang="it-IT" dirty="0">
                <a:latin typeface="Arial" panose="020B0604020202020204" pitchFamily="34" charset="0"/>
                <a:ea typeface="ＭＳ Ｐゴシック" panose="020B0600070205080204" pitchFamily="34" charset="-128"/>
              </a:rPr>
              <a:t>Unlike traditional 2D ceramics, </a:t>
            </a:r>
            <a:r>
              <a:rPr lang="en-US" altLang="it-IT" dirty="0" err="1">
                <a:latin typeface="Arial" panose="020B0604020202020204" pitchFamily="34" charset="0"/>
                <a:ea typeface="ＭＳ Ｐゴシック" panose="020B0600070205080204" pitchFamily="34" charset="-128"/>
              </a:rPr>
              <a:t>MXenes</a:t>
            </a:r>
            <a:r>
              <a:rPr lang="en-US" altLang="it-IT" dirty="0">
                <a:latin typeface="Arial" panose="020B0604020202020204" pitchFamily="34" charset="0"/>
                <a:ea typeface="ＭＳ Ｐゴシック" panose="020B0600070205080204" pitchFamily="34" charset="-128"/>
              </a:rPr>
              <a:t> have extraordinary conductivity and volumetric capacity. Consisting of molecular layers derived from carbides and nitrides of early transition metals such as titanium, these materials have transcended disciplines, finding applications in fields ranging from energy storage to medicine and optoelectronics.</a:t>
            </a:r>
          </a:p>
          <a:p>
            <a:endParaRPr lang="en-US" altLang="it-IT" dirty="0">
              <a:latin typeface="Arial" panose="020B0604020202020204" pitchFamily="34" charset="0"/>
              <a:ea typeface="ＭＳ Ｐゴシック" panose="020B0600070205080204" pitchFamily="34" charset="-128"/>
            </a:endParaRPr>
          </a:p>
          <a:p>
            <a:r>
              <a:rPr lang="en-US" altLang="it-IT" dirty="0">
                <a:latin typeface="Arial" panose="020B0604020202020204" pitchFamily="34" charset="0"/>
                <a:ea typeface="ＭＳ Ｐゴシック" panose="020B0600070205080204" pitchFamily="34" charset="-128"/>
              </a:rPr>
              <a:t>The formation of </a:t>
            </a:r>
            <a:r>
              <a:rPr lang="en-US" altLang="it-IT" dirty="0" err="1">
                <a:latin typeface="Arial" panose="020B0604020202020204" pitchFamily="34" charset="0"/>
                <a:ea typeface="ＭＳ Ｐゴシック" panose="020B0600070205080204" pitchFamily="34" charset="-128"/>
              </a:rPr>
              <a:t>MXenes</a:t>
            </a:r>
            <a:r>
              <a:rPr lang="en-US" altLang="it-IT" dirty="0">
                <a:latin typeface="Arial" panose="020B0604020202020204" pitchFamily="34" charset="0"/>
                <a:ea typeface="ＭＳ Ｐゴシック" panose="020B0600070205080204" pitchFamily="34" charset="-128"/>
              </a:rPr>
              <a:t> involves a unique process called exfoliation. Traditionally three-dimensional ceramics, such as titanium-aluminum carbide (Ti3AlC2), are exfoliated by treating them with hydrofluoric acid at room temperature. This chemical wizardry selectively removes aluminum, transforming the material into two-dimensional Ti3C2 nanosheets—the birth of graphene-like </a:t>
            </a:r>
            <a:r>
              <a:rPr lang="en-US" altLang="it-IT" dirty="0" err="1">
                <a:latin typeface="Arial" panose="020B0604020202020204" pitchFamily="34" charset="0"/>
                <a:ea typeface="ＭＳ Ｐゴシック" panose="020B0600070205080204" pitchFamily="34" charset="-128"/>
              </a:rPr>
              <a:t>MXene</a:t>
            </a:r>
            <a:r>
              <a:rPr lang="en-US" altLang="it-IT" dirty="0">
                <a:latin typeface="Arial" panose="020B0604020202020204" pitchFamily="34" charset="0"/>
                <a:ea typeface="ＭＳ Ｐゴシック" panose="020B0600070205080204" pitchFamily="34" charset="-128"/>
              </a:rPr>
              <a:t>.</a:t>
            </a:r>
          </a:p>
          <a:p>
            <a:endParaRPr lang="en-US" altLang="it-IT" dirty="0">
              <a:latin typeface="Arial" panose="020B0604020202020204" pitchFamily="34" charset="0"/>
              <a:ea typeface="ＭＳ Ｐゴシック" panose="020B0600070205080204" pitchFamily="34" charset="-128"/>
            </a:endParaRPr>
          </a:p>
          <a:p>
            <a:r>
              <a:rPr lang="en-US" altLang="it-IT" dirty="0">
                <a:latin typeface="Arial" panose="020B0604020202020204" pitchFamily="34" charset="0"/>
                <a:ea typeface="ＭＳ Ｐゴシック" panose="020B0600070205080204" pitchFamily="34" charset="-128"/>
              </a:rPr>
              <a:t>In the </a:t>
            </a:r>
            <a:r>
              <a:rPr lang="en-US" altLang="it-IT" dirty="0" err="1">
                <a:latin typeface="Arial" panose="020B0604020202020204" pitchFamily="34" charset="0"/>
                <a:ea typeface="ＭＳ Ｐゴシック" panose="020B0600070205080204" pitchFamily="34" charset="-128"/>
              </a:rPr>
              <a:t>MXene</a:t>
            </a:r>
            <a:r>
              <a:rPr lang="en-US" altLang="it-IT" dirty="0">
                <a:latin typeface="Arial" panose="020B0604020202020204" pitchFamily="34" charset="0"/>
                <a:ea typeface="ＭＳ Ｐゴシック" panose="020B0600070205080204" pitchFamily="34" charset="-128"/>
              </a:rPr>
              <a:t> family nomenclature:</a:t>
            </a:r>
          </a:p>
          <a:p>
            <a:r>
              <a:rPr lang="en-US" altLang="it-IT" dirty="0">
                <a:latin typeface="Arial" panose="020B0604020202020204" pitchFamily="34" charset="0"/>
                <a:ea typeface="ＭＳ Ｐゴシック" panose="020B0600070205080204" pitchFamily="34" charset="-128"/>
              </a:rPr>
              <a:t>- M represents an early transition metal (Ti, V, Nb, etc.).</a:t>
            </a:r>
          </a:p>
          <a:p>
            <a:r>
              <a:rPr lang="en-US" altLang="it-IT" dirty="0">
                <a:latin typeface="Arial" panose="020B0604020202020204" pitchFamily="34" charset="0"/>
                <a:ea typeface="ＭＳ Ｐゴシック" panose="020B0600070205080204" pitchFamily="34" charset="-128"/>
              </a:rPr>
              <a:t>- X represents C and/or N.</a:t>
            </a:r>
          </a:p>
          <a:p>
            <a:r>
              <a:rPr lang="en-US" altLang="it-IT" dirty="0">
                <a:latin typeface="Arial" panose="020B0604020202020204" pitchFamily="34" charset="0"/>
                <a:ea typeface="ＭＳ Ｐゴシック" panose="020B0600070205080204" pitchFamily="34" charset="-128"/>
              </a:rPr>
              <a:t>- Tx represents surface terminations (usually -O, -OH, -Cl, and -F).</a:t>
            </a:r>
          </a:p>
          <a:p>
            <a:r>
              <a:rPr lang="en-US" altLang="it-IT" dirty="0">
                <a:latin typeface="Arial" panose="020B0604020202020204" pitchFamily="34" charset="0"/>
                <a:ea typeface="ＭＳ Ｐゴシック" panose="020B0600070205080204" pitchFamily="34" charset="-128"/>
              </a:rPr>
              <a:t>- n ranges from 1 to 4.</a:t>
            </a:r>
          </a:p>
          <a:p>
            <a:r>
              <a:rPr lang="en-US" altLang="it-IT" dirty="0">
                <a:latin typeface="Arial" panose="020B0604020202020204" pitchFamily="34" charset="0"/>
                <a:ea typeface="ＭＳ Ｐゴシック" panose="020B0600070205080204" pitchFamily="34" charset="-128"/>
              </a:rPr>
              <a:t>- x is a variable.</a:t>
            </a:r>
          </a:p>
          <a:p>
            <a:endParaRPr lang="en-US" altLang="it-IT" dirty="0">
              <a:latin typeface="Arial" panose="020B0604020202020204" pitchFamily="34" charset="0"/>
              <a:ea typeface="ＭＳ Ｐゴシック" panose="020B0600070205080204" pitchFamily="34" charset="-128"/>
            </a:endParaRPr>
          </a:p>
          <a:p>
            <a:r>
              <a:rPr lang="en-US" altLang="it-IT" dirty="0">
                <a:latin typeface="Arial" panose="020B0604020202020204" pitchFamily="34" charset="0"/>
                <a:ea typeface="ＭＳ Ｐゴシック" panose="020B0600070205080204" pitchFamily="34" charset="-128"/>
              </a:rPr>
              <a:t>Important steps in </a:t>
            </a:r>
            <a:r>
              <a:rPr lang="en-US" altLang="it-IT" dirty="0" err="1">
                <a:latin typeface="Arial" panose="020B0604020202020204" pitchFamily="34" charset="0"/>
                <a:ea typeface="ＭＳ Ｐゴシック" panose="020B0600070205080204" pitchFamily="34" charset="-128"/>
              </a:rPr>
              <a:t>MXene</a:t>
            </a:r>
            <a:r>
              <a:rPr lang="en-US" altLang="it-IT" dirty="0">
                <a:latin typeface="Arial" panose="020B0604020202020204" pitchFamily="34" charset="0"/>
                <a:ea typeface="ＭＳ Ｐゴシック" panose="020B0600070205080204" pitchFamily="34" charset="-128"/>
              </a:rPr>
              <a:t> production include etching, breaking of strong metallic or covalent bonds, and delamination yielding colloidal solutions of single- or multilayer </a:t>
            </a:r>
            <a:r>
              <a:rPr lang="en-US" altLang="it-IT" dirty="0" err="1">
                <a:latin typeface="Arial" panose="020B0604020202020204" pitchFamily="34" charset="0"/>
                <a:ea typeface="ＭＳ Ｐゴシック" panose="020B0600070205080204" pitchFamily="34" charset="-128"/>
              </a:rPr>
              <a:t>MXene</a:t>
            </a:r>
            <a:r>
              <a:rPr lang="en-US" altLang="it-IT" dirty="0">
                <a:latin typeface="Arial" panose="020B0604020202020204" pitchFamily="34" charset="0"/>
                <a:ea typeface="ＭＳ Ｐゴシック" panose="020B0600070205080204" pitchFamily="34" charset="-128"/>
              </a:rPr>
              <a:t> flakes in water or polar organic solvents.</a:t>
            </a:r>
          </a:p>
          <a:p>
            <a:endParaRPr lang="en-US" altLang="it-IT" dirty="0">
              <a:latin typeface="Arial" panose="020B0604020202020204" pitchFamily="34" charset="0"/>
              <a:ea typeface="ＭＳ Ｐゴシック" panose="020B0600070205080204" pitchFamily="34" charset="-128"/>
            </a:endParaRPr>
          </a:p>
          <a:p>
            <a:r>
              <a:rPr lang="en-US" altLang="it-IT" dirty="0">
                <a:latin typeface="Arial" panose="020B0604020202020204" pitchFamily="34" charset="0"/>
                <a:ea typeface="ＭＳ Ｐゴシック" panose="020B0600070205080204" pitchFamily="34" charset="-128"/>
              </a:rPr>
              <a:t>Biomedical applications have become a focus for </a:t>
            </a:r>
            <a:r>
              <a:rPr lang="en-US" altLang="it-IT" dirty="0" err="1">
                <a:latin typeface="Arial" panose="020B0604020202020204" pitchFamily="34" charset="0"/>
                <a:ea typeface="ＭＳ Ｐゴシック" panose="020B0600070205080204" pitchFamily="34" charset="-128"/>
              </a:rPr>
              <a:t>MXenes</a:t>
            </a:r>
            <a:r>
              <a:rPr lang="en-US" altLang="it-IT" dirty="0">
                <a:latin typeface="Arial" panose="020B0604020202020204" pitchFamily="34" charset="0"/>
                <a:ea typeface="ＭＳ Ｐゴシック" panose="020B0600070205080204" pitchFamily="34" charset="-128"/>
              </a:rPr>
              <a:t>, especially Ti-, Nb-, and Ta-based variants known for their non-toxicity. Biosensors, antibacterial materials, bioimaging agents, and therapeutics have emerged from the unique properties of </a:t>
            </a:r>
            <a:r>
              <a:rPr lang="en-US" altLang="it-IT" dirty="0" err="1">
                <a:latin typeface="Arial" panose="020B0604020202020204" pitchFamily="34" charset="0"/>
                <a:ea typeface="ＭＳ Ｐゴシック" panose="020B0600070205080204" pitchFamily="34" charset="-128"/>
              </a:rPr>
              <a:t>MXene</a:t>
            </a:r>
            <a:r>
              <a:rPr lang="en-US" altLang="it-IT" dirty="0">
                <a:latin typeface="Arial" panose="020B0604020202020204" pitchFamily="34" charset="0"/>
                <a:ea typeface="ＭＳ Ｐゴシック" panose="020B0600070205080204" pitchFamily="34" charset="-128"/>
              </a:rPr>
              <a:t>. A variety of biosensors have been developed that are adept at detecting small molecules ranging from NH3 to heavy metals. Moreover, </a:t>
            </a:r>
            <a:r>
              <a:rPr lang="en-US" altLang="it-IT" dirty="0" err="1">
                <a:latin typeface="Arial" panose="020B0604020202020204" pitchFamily="34" charset="0"/>
                <a:ea typeface="ＭＳ Ｐゴシック" panose="020B0600070205080204" pitchFamily="34" charset="-128"/>
              </a:rPr>
              <a:t>MXenes</a:t>
            </a:r>
            <a:r>
              <a:rPr lang="en-US" altLang="it-IT" dirty="0">
                <a:latin typeface="Arial" panose="020B0604020202020204" pitchFamily="34" charset="0"/>
                <a:ea typeface="ＭＳ Ｐゴシック" panose="020B0600070205080204" pitchFamily="34" charset="-128"/>
              </a:rPr>
              <a:t> exhibit the ability to inhibit bacterial growth.</a:t>
            </a:r>
          </a:p>
          <a:p>
            <a:endParaRPr lang="en-US" altLang="it-IT" dirty="0">
              <a:latin typeface="Arial" panose="020B0604020202020204" pitchFamily="34" charset="0"/>
              <a:ea typeface="ＭＳ Ｐゴシック" panose="020B0600070205080204" pitchFamily="34" charset="-128"/>
            </a:endParaRPr>
          </a:p>
          <a:p>
            <a:r>
              <a:rPr lang="en-US" altLang="it-IT" dirty="0">
                <a:latin typeface="Arial" panose="020B0604020202020204" pitchFamily="34" charset="0"/>
                <a:ea typeface="ＭＳ Ｐゴシック" panose="020B0600070205080204" pitchFamily="34" charset="-128"/>
              </a:rPr>
              <a:t>Unlike their counterparts such as graphene, the high metallic conductivity of </a:t>
            </a:r>
            <a:r>
              <a:rPr lang="en-US" altLang="it-IT" dirty="0" err="1">
                <a:latin typeface="Arial" panose="020B0604020202020204" pitchFamily="34" charset="0"/>
                <a:ea typeface="ＭＳ Ｐゴシック" panose="020B0600070205080204" pitchFamily="34" charset="-128"/>
              </a:rPr>
              <a:t>MXenes</a:t>
            </a:r>
            <a:r>
              <a:rPr lang="en-US" altLang="it-IT" dirty="0">
                <a:latin typeface="Arial" panose="020B0604020202020204" pitchFamily="34" charset="0"/>
                <a:ea typeface="ＭＳ Ｐゴシック" panose="020B0600070205080204" pitchFamily="34" charset="-128"/>
              </a:rPr>
              <a:t> confers superior hydrophilicity, a very important property for biomedical purposes. Their ultra-thin nanostructures, combined with high photothermal conversion efficiency and localized surface plasmon resonance (LSPR) effect, open new horizons in photodynamic and photothermal therapy. The large surface area of ​​</a:t>
            </a:r>
            <a:r>
              <a:rPr lang="en-US" altLang="it-IT" dirty="0" err="1">
                <a:latin typeface="Arial" panose="020B0604020202020204" pitchFamily="34" charset="0"/>
                <a:ea typeface="ＭＳ Ｐゴシック" panose="020B0600070205080204" pitchFamily="34" charset="-128"/>
              </a:rPr>
              <a:t>MXene</a:t>
            </a:r>
            <a:r>
              <a:rPr lang="en-US" altLang="it-IT" dirty="0">
                <a:latin typeface="Arial" panose="020B0604020202020204" pitchFamily="34" charset="0"/>
                <a:ea typeface="ＭＳ Ｐゴシック" panose="020B0600070205080204" pitchFamily="34" charset="-128"/>
              </a:rPr>
              <a:t> nanosheets facilitates drug loading and delivery for disease treatment.</a:t>
            </a:r>
          </a:p>
          <a:p>
            <a:endParaRPr lang="en-US" altLang="it-IT" dirty="0">
              <a:latin typeface="Arial" panose="020B0604020202020204" pitchFamily="34" charset="0"/>
              <a:ea typeface="ＭＳ Ｐゴシック" panose="020B0600070205080204" pitchFamily="34" charset="-128"/>
            </a:endParaRPr>
          </a:p>
          <a:p>
            <a:r>
              <a:rPr lang="en-US" altLang="it-IT" dirty="0">
                <a:latin typeface="Arial" panose="020B0604020202020204" pitchFamily="34" charset="0"/>
                <a:ea typeface="ＭＳ Ｐゴシック" panose="020B0600070205080204" pitchFamily="34" charset="-128"/>
              </a:rPr>
              <a:t>With over 30 stoichiometric compositions and a large number of predicted forms, </a:t>
            </a:r>
            <a:r>
              <a:rPr lang="en-US" altLang="it-IT" dirty="0" err="1">
                <a:latin typeface="Arial" panose="020B0604020202020204" pitchFamily="34" charset="0"/>
                <a:ea typeface="ＭＳ Ｐゴシック" panose="020B0600070205080204" pitchFamily="34" charset="-128"/>
              </a:rPr>
              <a:t>MXenes</a:t>
            </a:r>
            <a:r>
              <a:rPr lang="en-US" altLang="it-IT" dirty="0">
                <a:latin typeface="Arial" panose="020B0604020202020204" pitchFamily="34" charset="0"/>
                <a:ea typeface="ＭＳ Ｐゴシック" panose="020B0600070205080204" pitchFamily="34" charset="-128"/>
              </a:rPr>
              <a:t> have numerous applications promising a transformative impact on nanotechnology in daily life. Ti3C2, a well-known member of the </a:t>
            </a:r>
            <a:r>
              <a:rPr lang="en-US" altLang="it-IT" dirty="0" err="1">
                <a:latin typeface="Arial" panose="020B0604020202020204" pitchFamily="34" charset="0"/>
                <a:ea typeface="ＭＳ Ｐゴシック" panose="020B0600070205080204" pitchFamily="34" charset="-128"/>
              </a:rPr>
              <a:t>MXen</a:t>
            </a:r>
            <a:r>
              <a:rPr lang="en-US" altLang="it-IT" dirty="0">
                <a:latin typeface="Arial" panose="020B0604020202020204" pitchFamily="34" charset="0"/>
                <a:ea typeface="ＭＳ Ｐゴシック" panose="020B0600070205080204" pitchFamily="34" charset="-128"/>
              </a:rPr>
              <a:t> family, exhibits high bio- and </a:t>
            </a:r>
            <a:r>
              <a:rPr lang="en-US" altLang="it-IT" dirty="0" err="1">
                <a:latin typeface="Arial" panose="020B0604020202020204" pitchFamily="34" charset="0"/>
                <a:ea typeface="ＭＳ Ｐゴシック" panose="020B0600070205080204" pitchFamily="34" charset="-128"/>
              </a:rPr>
              <a:t>immunocompatibility</a:t>
            </a:r>
            <a:r>
              <a:rPr lang="en-US" altLang="it-IT" dirty="0">
                <a:latin typeface="Arial" panose="020B0604020202020204" pitchFamily="34" charset="0"/>
                <a:ea typeface="ＭＳ Ｐゴシック" panose="020B0600070205080204" pitchFamily="34" charset="-128"/>
              </a:rPr>
              <a:t>. Ongoing studies on the immune system point to the potential of </a:t>
            </a:r>
            <a:r>
              <a:rPr lang="en-US" altLang="it-IT" dirty="0" err="1">
                <a:latin typeface="Arial" panose="020B0604020202020204" pitchFamily="34" charset="0"/>
                <a:ea typeface="ＭＳ Ｐゴシック" panose="020B0600070205080204" pitchFamily="34" charset="-128"/>
              </a:rPr>
              <a:t>MXenes</a:t>
            </a:r>
            <a:r>
              <a:rPr lang="en-US" altLang="it-IT" dirty="0">
                <a:latin typeface="Arial" panose="020B0604020202020204" pitchFamily="34" charset="0"/>
                <a:ea typeface="ＭＳ Ｐゴシック" panose="020B0600070205080204" pitchFamily="34" charset="-128"/>
              </a:rPr>
              <a:t> in nanomaterial immunomodulation for autoimmune diseases.</a:t>
            </a:r>
          </a:p>
          <a:p>
            <a:endParaRPr lang="en-US" altLang="it-IT" dirty="0">
              <a:latin typeface="Arial" panose="020B0604020202020204" pitchFamily="34" charset="0"/>
              <a:ea typeface="ＭＳ Ｐゴシック" panose="020B0600070205080204" pitchFamily="34" charset="-128"/>
            </a:endParaRPr>
          </a:p>
          <a:p>
            <a:r>
              <a:rPr lang="en-US" altLang="it-IT" dirty="0">
                <a:latin typeface="Arial" panose="020B0604020202020204" pitchFamily="34" charset="0"/>
                <a:ea typeface="ＭＳ Ｐゴシック" panose="020B0600070205080204" pitchFamily="34" charset="-128"/>
              </a:rPr>
              <a:t>In essence, </a:t>
            </a:r>
            <a:r>
              <a:rPr lang="en-US" altLang="it-IT" dirty="0" err="1">
                <a:latin typeface="Arial" panose="020B0604020202020204" pitchFamily="34" charset="0"/>
                <a:ea typeface="ＭＳ Ｐゴシック" panose="020B0600070205080204" pitchFamily="34" charset="-128"/>
              </a:rPr>
              <a:t>MXenes</a:t>
            </a:r>
            <a:r>
              <a:rPr lang="en-US" altLang="it-IT" dirty="0">
                <a:latin typeface="Arial" panose="020B0604020202020204" pitchFamily="34" charset="0"/>
                <a:ea typeface="ＭＳ Ｐゴシック" panose="020B0600070205080204" pitchFamily="34" charset="-128"/>
              </a:rPr>
              <a:t> are at the forefront of materials innovation, poised to reshape industries and healthcare with their versatile and unprecedented properties.</a:t>
            </a:r>
            <a:endParaRPr lang="it-IT" altLang="it-IT" dirty="0">
              <a:latin typeface="Arial" panose="020B0604020202020204" pitchFamily="34" charset="0"/>
              <a:ea typeface="ＭＳ Ｐゴシック" panose="020B0600070205080204" pitchFamily="34" charset="-128"/>
            </a:endParaRPr>
          </a:p>
        </p:txBody>
      </p:sp>
      <p:sp>
        <p:nvSpPr>
          <p:cNvPr id="34820" name="Segnaposto numero diapositiva 3">
            <a:extLst>
              <a:ext uri="{FF2B5EF4-FFF2-40B4-BE49-F238E27FC236}">
                <a16:creationId xmlns:a16="http://schemas.microsoft.com/office/drawing/2014/main" id="{CF8B28AE-AD75-4341-AA64-26E424B232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ea typeface="ＭＳ Ｐゴシック" panose="020B0600070205080204" pitchFamily="34" charset="-128"/>
              </a:defRPr>
            </a:lvl1pPr>
            <a:lvl2pPr marL="785372" indent="-302066">
              <a:defRPr b="1">
                <a:solidFill>
                  <a:schemeClr val="tx1"/>
                </a:solidFill>
                <a:latin typeface="Calibri" panose="020F0502020204030204" pitchFamily="34" charset="0"/>
                <a:ea typeface="ＭＳ Ｐゴシック" panose="020B0600070205080204" pitchFamily="34" charset="-128"/>
              </a:defRPr>
            </a:lvl2pPr>
            <a:lvl3pPr marL="1208265" indent="-241653">
              <a:defRPr b="1">
                <a:solidFill>
                  <a:schemeClr val="tx1"/>
                </a:solidFill>
                <a:latin typeface="Calibri" panose="020F0502020204030204" pitchFamily="34" charset="0"/>
                <a:ea typeface="ＭＳ Ｐゴシック" panose="020B0600070205080204" pitchFamily="34" charset="-128"/>
              </a:defRPr>
            </a:lvl3pPr>
            <a:lvl4pPr marL="1691571" indent="-241653">
              <a:defRPr b="1">
                <a:solidFill>
                  <a:schemeClr val="tx1"/>
                </a:solidFill>
                <a:latin typeface="Calibri" panose="020F0502020204030204" pitchFamily="34" charset="0"/>
                <a:ea typeface="ＭＳ Ｐゴシック" panose="020B0600070205080204" pitchFamily="34" charset="-128"/>
              </a:defRPr>
            </a:lvl4pPr>
            <a:lvl5pPr marL="2174878" indent="-241653">
              <a:defRPr b="1">
                <a:solidFill>
                  <a:schemeClr val="tx1"/>
                </a:solidFill>
                <a:latin typeface="Calibri" panose="020F0502020204030204" pitchFamily="34" charset="0"/>
                <a:ea typeface="ＭＳ Ｐゴシック" panose="020B0600070205080204" pitchFamily="34" charset="-128"/>
              </a:defRPr>
            </a:lvl5pPr>
            <a:lvl6pPr marL="2658184" indent="-241653" eaLnBrk="0" fontAlgn="base" hangingPunct="0">
              <a:spcBef>
                <a:spcPct val="0"/>
              </a:spcBef>
              <a:spcAft>
                <a:spcPct val="0"/>
              </a:spcAft>
              <a:defRPr b="1">
                <a:solidFill>
                  <a:schemeClr val="tx1"/>
                </a:solidFill>
                <a:latin typeface="Calibri" panose="020F0502020204030204" pitchFamily="34" charset="0"/>
                <a:ea typeface="ＭＳ Ｐゴシック" panose="020B0600070205080204" pitchFamily="34" charset="-128"/>
              </a:defRPr>
            </a:lvl6pPr>
            <a:lvl7pPr marL="3141490" indent="-241653" eaLnBrk="0" fontAlgn="base" hangingPunct="0">
              <a:spcBef>
                <a:spcPct val="0"/>
              </a:spcBef>
              <a:spcAft>
                <a:spcPct val="0"/>
              </a:spcAft>
              <a:defRPr b="1">
                <a:solidFill>
                  <a:schemeClr val="tx1"/>
                </a:solidFill>
                <a:latin typeface="Calibri" panose="020F0502020204030204" pitchFamily="34" charset="0"/>
                <a:ea typeface="ＭＳ Ｐゴシック" panose="020B0600070205080204" pitchFamily="34" charset="-128"/>
              </a:defRPr>
            </a:lvl7pPr>
            <a:lvl8pPr marL="3624796" indent="-241653" eaLnBrk="0" fontAlgn="base" hangingPunct="0">
              <a:spcBef>
                <a:spcPct val="0"/>
              </a:spcBef>
              <a:spcAft>
                <a:spcPct val="0"/>
              </a:spcAft>
              <a:defRPr b="1">
                <a:solidFill>
                  <a:schemeClr val="tx1"/>
                </a:solidFill>
                <a:latin typeface="Calibri" panose="020F0502020204030204" pitchFamily="34" charset="0"/>
                <a:ea typeface="ＭＳ Ｐゴシック" panose="020B0600070205080204" pitchFamily="34" charset="-128"/>
              </a:defRPr>
            </a:lvl8pPr>
            <a:lvl9pPr marL="4108102" indent="-241653" eaLnBrk="0" fontAlgn="base" hangingPunct="0">
              <a:spcBef>
                <a:spcPct val="0"/>
              </a:spcBef>
              <a:spcAft>
                <a:spcPct val="0"/>
              </a:spcAft>
              <a:defRPr b="1">
                <a:solidFill>
                  <a:schemeClr val="tx1"/>
                </a:solidFill>
                <a:latin typeface="Calibri" panose="020F0502020204030204" pitchFamily="34" charset="0"/>
                <a:ea typeface="ＭＳ Ｐゴシック" panose="020B0600070205080204" pitchFamily="34" charset="-128"/>
              </a:defRPr>
            </a:lvl9pPr>
          </a:lstStyle>
          <a:p>
            <a:pPr defTabSz="966612" fontAlgn="base">
              <a:spcBef>
                <a:spcPct val="0"/>
              </a:spcBef>
              <a:spcAft>
                <a:spcPct val="0"/>
              </a:spcAft>
              <a:defRPr/>
            </a:pPr>
            <a:fld id="{444A3C07-38DD-452B-A7EF-7EDFFBE8E046}" type="slidenum">
              <a:rPr lang="it-IT" altLang="it-IT" b="0">
                <a:solidFill>
                  <a:srgbClr val="000000"/>
                </a:solidFill>
                <a:latin typeface="Arial" panose="020B0604020202020204" pitchFamily="34" charset="0"/>
              </a:rPr>
              <a:pPr defTabSz="966612" fontAlgn="base">
                <a:spcBef>
                  <a:spcPct val="0"/>
                </a:spcBef>
                <a:spcAft>
                  <a:spcPct val="0"/>
                </a:spcAft>
                <a:defRPr/>
              </a:pPr>
              <a:t>32</a:t>
            </a:fld>
            <a:endParaRPr lang="it-IT" altLang="it-IT" b="0">
              <a:solidFill>
                <a:srgbClr val="000000"/>
              </a:solidFill>
              <a:latin typeface="Arial" panose="020B0604020202020204" pitchFamily="34" charset="0"/>
            </a:endParaRPr>
          </a:p>
        </p:txBody>
      </p:sp>
    </p:spTree>
    <p:extLst>
      <p:ext uri="{BB962C8B-B14F-4D97-AF65-F5344CB8AC3E}">
        <p14:creationId xmlns:p14="http://schemas.microsoft.com/office/powerpoint/2010/main" val="1018134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kern="1200" dirty="0" err="1">
                <a:solidFill>
                  <a:schemeClr val="tx1"/>
                </a:solidFill>
                <a:effectLst/>
                <a:latin typeface="+mn-lt"/>
                <a:ea typeface="+mn-ea"/>
                <a:cs typeface="+mn-cs"/>
              </a:rPr>
              <a:t>There</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is</a:t>
            </a:r>
            <a:r>
              <a:rPr lang="it-IT" sz="1200" b="0" kern="1200" dirty="0">
                <a:solidFill>
                  <a:schemeClr val="tx1"/>
                </a:solidFill>
                <a:effectLst/>
                <a:latin typeface="+mn-lt"/>
                <a:ea typeface="+mn-ea"/>
                <a:cs typeface="+mn-cs"/>
              </a:rPr>
              <a:t> a </a:t>
            </a:r>
            <a:r>
              <a:rPr lang="it-IT" sz="1200" b="0" kern="1200" dirty="0" err="1">
                <a:solidFill>
                  <a:schemeClr val="tx1"/>
                </a:solidFill>
                <a:effectLst/>
                <a:latin typeface="+mn-lt"/>
                <a:ea typeface="+mn-ea"/>
                <a:cs typeface="+mn-cs"/>
              </a:rPr>
              <a:t>critical</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unmet</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need</a:t>
            </a:r>
            <a:r>
              <a:rPr lang="it-IT" sz="1200" b="0" kern="1200" dirty="0">
                <a:solidFill>
                  <a:schemeClr val="tx1"/>
                </a:solidFill>
                <a:effectLst/>
                <a:latin typeface="+mn-lt"/>
                <a:ea typeface="+mn-ea"/>
                <a:cs typeface="+mn-cs"/>
              </a:rPr>
              <a:t> to </a:t>
            </a:r>
            <a:r>
              <a:rPr lang="it-IT" sz="1200" b="0" kern="1200" dirty="0" err="1">
                <a:solidFill>
                  <a:schemeClr val="tx1"/>
                </a:solidFill>
                <a:effectLst/>
                <a:latin typeface="+mn-lt"/>
                <a:ea typeface="+mn-ea"/>
                <a:cs typeface="+mn-cs"/>
              </a:rPr>
              <a:t>detect</a:t>
            </a:r>
            <a:r>
              <a:rPr lang="it-IT" sz="1200" b="0" kern="1200" dirty="0">
                <a:solidFill>
                  <a:schemeClr val="tx1"/>
                </a:solidFill>
                <a:effectLst/>
                <a:latin typeface="+mn-lt"/>
                <a:ea typeface="+mn-ea"/>
                <a:cs typeface="+mn-cs"/>
              </a:rPr>
              <a:t> and image 2D </a:t>
            </a:r>
            <a:r>
              <a:rPr lang="it-IT" sz="1200" b="0" kern="1200" dirty="0" err="1">
                <a:solidFill>
                  <a:schemeClr val="tx1"/>
                </a:solidFill>
                <a:effectLst/>
                <a:latin typeface="+mn-lt"/>
                <a:ea typeface="+mn-ea"/>
                <a:cs typeface="+mn-cs"/>
              </a:rPr>
              <a:t>materials</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within</a:t>
            </a:r>
            <a:r>
              <a:rPr lang="it-IT" sz="1200" b="0" kern="1200" dirty="0">
                <a:solidFill>
                  <a:schemeClr val="tx1"/>
                </a:solidFill>
                <a:effectLst/>
                <a:latin typeface="+mn-lt"/>
                <a:ea typeface="+mn-ea"/>
                <a:cs typeface="+mn-cs"/>
              </a:rPr>
              <a:t> single </a:t>
            </a:r>
            <a:r>
              <a:rPr lang="it-IT" sz="1200" b="0" kern="1200" dirty="0" err="1">
                <a:solidFill>
                  <a:schemeClr val="tx1"/>
                </a:solidFill>
                <a:effectLst/>
                <a:latin typeface="+mn-lt"/>
                <a:ea typeface="+mn-ea"/>
                <a:cs typeface="+mn-cs"/>
              </a:rPr>
              <a:t>cells</a:t>
            </a:r>
            <a:r>
              <a:rPr lang="it-IT" sz="1200" b="0" kern="1200" dirty="0">
                <a:solidFill>
                  <a:schemeClr val="tx1"/>
                </a:solidFill>
                <a:effectLst/>
                <a:latin typeface="+mn-lt"/>
                <a:ea typeface="+mn-ea"/>
                <a:cs typeface="+mn-cs"/>
              </a:rPr>
              <a:t> and </a:t>
            </a:r>
            <a:r>
              <a:rPr lang="it-IT" sz="1200" b="0" kern="1200" dirty="0" err="1">
                <a:solidFill>
                  <a:schemeClr val="tx1"/>
                </a:solidFill>
                <a:effectLst/>
                <a:latin typeface="+mn-lt"/>
                <a:ea typeface="+mn-ea"/>
                <a:cs typeface="+mn-cs"/>
              </a:rPr>
              <a:t>tissues</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while</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collecting</a:t>
            </a:r>
            <a:r>
              <a:rPr lang="it-IT" sz="1200" b="0" kern="1200" dirty="0">
                <a:solidFill>
                  <a:schemeClr val="tx1"/>
                </a:solidFill>
                <a:effectLst/>
                <a:latin typeface="+mn-lt"/>
                <a:ea typeface="+mn-ea"/>
                <a:cs typeface="+mn-cs"/>
              </a:rPr>
              <a:t> high-</a:t>
            </a:r>
            <a:r>
              <a:rPr lang="it-IT" sz="1200" b="0" kern="1200" dirty="0" err="1">
                <a:solidFill>
                  <a:schemeClr val="tx1"/>
                </a:solidFill>
                <a:effectLst/>
                <a:latin typeface="+mn-lt"/>
                <a:ea typeface="+mn-ea"/>
                <a:cs typeface="+mn-cs"/>
              </a:rPr>
              <a:t>level</a:t>
            </a:r>
            <a:r>
              <a:rPr lang="it-IT" sz="1200" b="0" kern="1200" dirty="0">
                <a:solidFill>
                  <a:schemeClr val="tx1"/>
                </a:solidFill>
                <a:effectLst/>
                <a:latin typeface="+mn-lt"/>
                <a:ea typeface="+mn-ea"/>
                <a:cs typeface="+mn-cs"/>
              </a:rPr>
              <a:t> information from single samples. Here, </a:t>
            </a:r>
            <a:r>
              <a:rPr lang="it-IT" sz="1200" b="0" kern="1200" dirty="0" err="1">
                <a:solidFill>
                  <a:schemeClr val="tx1"/>
                </a:solidFill>
                <a:effectLst/>
                <a:latin typeface="+mn-lt"/>
                <a:ea typeface="+mn-ea"/>
                <a:cs typeface="+mn-cs"/>
              </a:rPr>
              <a:t>we</a:t>
            </a:r>
            <a:r>
              <a:rPr lang="it-IT" sz="1200" b="0" kern="1200" dirty="0">
                <a:solidFill>
                  <a:schemeClr val="tx1"/>
                </a:solidFill>
                <a:effectLst/>
                <a:latin typeface="+mn-lt"/>
                <a:ea typeface="+mn-ea"/>
                <a:cs typeface="+mn-cs"/>
              </a:rPr>
              <a:t> propose a versatile, </a:t>
            </a:r>
            <a:r>
              <a:rPr lang="it-IT" sz="1200" b="0" kern="1200" dirty="0" err="1">
                <a:solidFill>
                  <a:schemeClr val="tx1"/>
                </a:solidFill>
                <a:effectLst/>
                <a:latin typeface="+mn-lt"/>
                <a:ea typeface="+mn-ea"/>
                <a:cs typeface="+mn-cs"/>
              </a:rPr>
              <a:t>multiplexed</a:t>
            </a:r>
            <a:r>
              <a:rPr lang="it-IT" sz="1200" b="0" kern="1200" dirty="0">
                <a:solidFill>
                  <a:schemeClr val="tx1"/>
                </a:solidFill>
                <a:effectLst/>
                <a:latin typeface="+mn-lt"/>
                <a:ea typeface="+mn-ea"/>
                <a:cs typeface="+mn-cs"/>
              </a:rPr>
              <a:t>, label-free single-</a:t>
            </a:r>
            <a:r>
              <a:rPr lang="it-IT" sz="1200" b="0" kern="1200" dirty="0" err="1">
                <a:solidFill>
                  <a:schemeClr val="tx1"/>
                </a:solidFill>
                <a:effectLst/>
                <a:latin typeface="+mn-lt"/>
                <a:ea typeface="+mn-ea"/>
                <a:cs typeface="+mn-cs"/>
              </a:rPr>
              <a:t>cell</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detection</a:t>
            </a:r>
            <a:r>
              <a:rPr lang="it-IT" sz="1200" b="0" kern="1200" dirty="0">
                <a:solidFill>
                  <a:schemeClr val="tx1"/>
                </a:solidFill>
                <a:effectLst/>
                <a:latin typeface="+mn-lt"/>
                <a:ea typeface="+mn-ea"/>
                <a:cs typeface="+mn-cs"/>
              </a:rPr>
              <a:t> strategy </a:t>
            </a:r>
            <a:r>
              <a:rPr lang="it-IT" sz="1200" b="0" kern="1200" dirty="0" err="1">
                <a:solidFill>
                  <a:schemeClr val="tx1"/>
                </a:solidFill>
                <a:effectLst/>
                <a:latin typeface="+mn-lt"/>
                <a:ea typeface="+mn-ea"/>
                <a:cs typeface="+mn-cs"/>
              </a:rPr>
              <a:t>based</a:t>
            </a:r>
            <a:r>
              <a:rPr lang="it-IT" sz="1200" b="0" kern="1200" dirty="0">
                <a:solidFill>
                  <a:schemeClr val="tx1"/>
                </a:solidFill>
                <a:effectLst/>
                <a:latin typeface="+mn-lt"/>
                <a:ea typeface="+mn-ea"/>
                <a:cs typeface="+mn-cs"/>
              </a:rPr>
              <a:t> on time-of-</a:t>
            </a:r>
            <a:r>
              <a:rPr lang="it-IT" sz="1200" b="0" kern="1200" dirty="0" err="1">
                <a:solidFill>
                  <a:schemeClr val="tx1"/>
                </a:solidFill>
                <a:effectLst/>
                <a:latin typeface="+mn-lt"/>
                <a:ea typeface="+mn-ea"/>
                <a:cs typeface="+mn-cs"/>
              </a:rPr>
              <a:t>flight</a:t>
            </a:r>
            <a:r>
              <a:rPr lang="it-IT" sz="1200" b="0" kern="1200" dirty="0">
                <a:solidFill>
                  <a:schemeClr val="tx1"/>
                </a:solidFill>
                <a:effectLst/>
                <a:latin typeface="+mn-lt"/>
                <a:ea typeface="+mn-ea"/>
                <a:cs typeface="+mn-cs"/>
              </a:rPr>
              <a:t> single-</a:t>
            </a:r>
            <a:r>
              <a:rPr lang="it-IT" sz="1200" b="0" kern="1200" dirty="0" err="1">
                <a:solidFill>
                  <a:schemeClr val="tx1"/>
                </a:solidFill>
                <a:effectLst/>
                <a:latin typeface="+mn-lt"/>
                <a:ea typeface="+mn-ea"/>
                <a:cs typeface="+mn-cs"/>
              </a:rPr>
              <a:t>cell</a:t>
            </a:r>
            <a:r>
              <a:rPr lang="it-IT" sz="1200" b="0" kern="1200" dirty="0">
                <a:solidFill>
                  <a:schemeClr val="tx1"/>
                </a:solidFill>
                <a:effectLst/>
                <a:latin typeface="+mn-lt"/>
                <a:ea typeface="+mn-ea"/>
                <a:cs typeface="+mn-cs"/>
              </a:rPr>
              <a:t> mass </a:t>
            </a:r>
            <a:r>
              <a:rPr lang="it-IT" sz="1200" b="0" kern="1200" dirty="0" err="1">
                <a:solidFill>
                  <a:schemeClr val="tx1"/>
                </a:solidFill>
                <a:effectLst/>
                <a:latin typeface="+mn-lt"/>
                <a:ea typeface="+mn-ea"/>
                <a:cs typeface="+mn-cs"/>
              </a:rPr>
              <a:t>cytometry</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CyTOF</a:t>
            </a:r>
            <a:r>
              <a:rPr lang="it-IT" sz="1200" b="0" kern="1200" dirty="0">
                <a:solidFill>
                  <a:schemeClr val="tx1"/>
                </a:solidFill>
                <a:effectLst/>
                <a:latin typeface="+mn-lt"/>
                <a:ea typeface="+mn-ea"/>
                <a:cs typeface="+mn-cs"/>
              </a:rPr>
              <a:t>) and time-of-</a:t>
            </a:r>
            <a:r>
              <a:rPr lang="it-IT" sz="1200" b="0" kern="1200" dirty="0" err="1">
                <a:solidFill>
                  <a:schemeClr val="tx1"/>
                </a:solidFill>
                <a:effectLst/>
                <a:latin typeface="+mn-lt"/>
                <a:ea typeface="+mn-ea"/>
                <a:cs typeface="+mn-cs"/>
              </a:rPr>
              <a:t>flight</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ion</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beam</a:t>
            </a:r>
            <a:r>
              <a:rPr lang="it-IT" sz="1200" b="0" kern="1200" dirty="0">
                <a:solidFill>
                  <a:schemeClr val="tx1"/>
                </a:solidFill>
                <a:effectLst/>
                <a:latin typeface="+mn-lt"/>
                <a:ea typeface="+mn-ea"/>
                <a:cs typeface="+mn-cs"/>
              </a:rPr>
              <a:t> imaging (MIBI-TOF). </a:t>
            </a:r>
            <a:r>
              <a:rPr lang="it-IT" sz="1200" b="0" kern="1200" dirty="0" err="1">
                <a:solidFill>
                  <a:schemeClr val="tx1"/>
                </a:solidFill>
                <a:effectLst/>
                <a:latin typeface="+mn-lt"/>
                <a:ea typeface="+mn-ea"/>
                <a:cs typeface="+mn-cs"/>
              </a:rPr>
              <a:t>This</a:t>
            </a:r>
            <a:r>
              <a:rPr lang="it-IT" sz="1200" b="0" kern="1200" dirty="0">
                <a:solidFill>
                  <a:schemeClr val="tx1"/>
                </a:solidFill>
                <a:effectLst/>
                <a:latin typeface="+mn-lt"/>
                <a:ea typeface="+mn-ea"/>
                <a:cs typeface="+mn-cs"/>
              </a:rPr>
              <a:t> strategy, label-free single-</a:t>
            </a:r>
            <a:r>
              <a:rPr lang="it-IT" sz="1200" b="0" kern="1200" dirty="0" err="1">
                <a:solidFill>
                  <a:schemeClr val="tx1"/>
                </a:solidFill>
                <a:effectLst/>
                <a:latin typeface="+mn-lt"/>
                <a:ea typeface="+mn-ea"/>
                <a:cs typeface="+mn-cs"/>
              </a:rPr>
              <a:t>cell</a:t>
            </a:r>
            <a:r>
              <a:rPr lang="it-IT" sz="1200" b="0" kern="1200" dirty="0">
                <a:solidFill>
                  <a:schemeClr val="tx1"/>
                </a:solidFill>
                <a:effectLst/>
                <a:latin typeface="+mn-lt"/>
                <a:ea typeface="+mn-ea"/>
                <a:cs typeface="+mn-cs"/>
              </a:rPr>
              <a:t> tracking of 2D </a:t>
            </a:r>
            <a:r>
              <a:rPr lang="it-IT" sz="1200" b="0" kern="1200" dirty="0" err="1">
                <a:solidFill>
                  <a:schemeClr val="tx1"/>
                </a:solidFill>
                <a:effectLst/>
                <a:latin typeface="+mn-lt"/>
                <a:ea typeface="+mn-ea"/>
                <a:cs typeface="+mn-cs"/>
              </a:rPr>
              <a:t>materials</a:t>
            </a:r>
            <a:r>
              <a:rPr lang="it-IT" sz="1200" b="0" kern="1200" dirty="0">
                <a:solidFill>
                  <a:schemeClr val="tx1"/>
                </a:solidFill>
                <a:effectLst/>
                <a:latin typeface="+mn-lt"/>
                <a:ea typeface="+mn-ea"/>
                <a:cs typeface="+mn-cs"/>
              </a:rPr>
              <a:t> by mass </a:t>
            </a:r>
            <a:r>
              <a:rPr lang="it-IT" sz="1200" b="0" kern="1200" dirty="0" err="1">
                <a:solidFill>
                  <a:schemeClr val="tx1"/>
                </a:solidFill>
                <a:effectLst/>
                <a:latin typeface="+mn-lt"/>
                <a:ea typeface="+mn-ea"/>
                <a:cs typeface="+mn-cs"/>
              </a:rPr>
              <a:t>cytometry</a:t>
            </a:r>
            <a:r>
              <a:rPr lang="it-IT" sz="1200" b="0" kern="1200" dirty="0">
                <a:solidFill>
                  <a:schemeClr val="tx1"/>
                </a:solidFill>
                <a:effectLst/>
                <a:latin typeface="+mn-lt"/>
                <a:ea typeface="+mn-ea"/>
                <a:cs typeface="+mn-cs"/>
              </a:rPr>
              <a:t> and MIBI-TOF Design (LINKED), </a:t>
            </a:r>
            <a:r>
              <a:rPr lang="it-IT" sz="1200" b="0" kern="1200" dirty="0" err="1">
                <a:solidFill>
                  <a:schemeClr val="tx1"/>
                </a:solidFill>
                <a:effectLst/>
                <a:latin typeface="+mn-lt"/>
                <a:ea typeface="+mn-ea"/>
                <a:cs typeface="+mn-cs"/>
              </a:rPr>
              <a:t>enables</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nanomaterial</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detection</a:t>
            </a:r>
            <a:r>
              <a:rPr lang="it-IT" sz="1200" b="0" kern="1200" dirty="0">
                <a:solidFill>
                  <a:schemeClr val="tx1"/>
                </a:solidFill>
                <a:effectLst/>
                <a:latin typeface="+mn-lt"/>
                <a:ea typeface="+mn-ea"/>
                <a:cs typeface="+mn-cs"/>
              </a:rPr>
              <a:t> and </a:t>
            </a:r>
            <a:r>
              <a:rPr lang="it-IT" sz="1200" b="0" kern="1200" dirty="0" err="1">
                <a:solidFill>
                  <a:schemeClr val="tx1"/>
                </a:solidFill>
                <a:effectLst/>
                <a:latin typeface="+mn-lt"/>
                <a:ea typeface="+mn-ea"/>
                <a:cs typeface="+mn-cs"/>
              </a:rPr>
              <a:t>simultaneous</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measurement</a:t>
            </a:r>
            <a:r>
              <a:rPr lang="it-IT" sz="1200" b="0" kern="1200" dirty="0">
                <a:solidFill>
                  <a:schemeClr val="tx1"/>
                </a:solidFill>
                <a:effectLst/>
                <a:latin typeface="+mn-lt"/>
                <a:ea typeface="+mn-ea"/>
                <a:cs typeface="+mn-cs"/>
              </a:rPr>
              <a:t> of multiple </a:t>
            </a:r>
            <a:r>
              <a:rPr lang="it-IT" sz="1200" b="0" kern="1200" dirty="0" err="1">
                <a:solidFill>
                  <a:schemeClr val="tx1"/>
                </a:solidFill>
                <a:effectLst/>
                <a:latin typeface="+mn-lt"/>
                <a:ea typeface="+mn-ea"/>
                <a:cs typeface="+mn-cs"/>
              </a:rPr>
              <a:t>cell</a:t>
            </a:r>
            <a:r>
              <a:rPr lang="it-IT" sz="1200" b="0" kern="1200" dirty="0">
                <a:solidFill>
                  <a:schemeClr val="tx1"/>
                </a:solidFill>
                <a:effectLst/>
                <a:latin typeface="+mn-lt"/>
                <a:ea typeface="+mn-ea"/>
                <a:cs typeface="+mn-cs"/>
              </a:rPr>
              <a:t> and </a:t>
            </a:r>
            <a:r>
              <a:rPr lang="it-IT" sz="1200" b="0" kern="1200" dirty="0" err="1">
                <a:solidFill>
                  <a:schemeClr val="tx1"/>
                </a:solidFill>
                <a:effectLst/>
                <a:latin typeface="+mn-lt"/>
                <a:ea typeface="+mn-ea"/>
                <a:cs typeface="+mn-cs"/>
              </a:rPr>
              <a:t>tissue</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properties</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As</a:t>
            </a:r>
            <a:r>
              <a:rPr lang="it-IT" sz="1200" b="0" kern="1200" dirty="0">
                <a:solidFill>
                  <a:schemeClr val="tx1"/>
                </a:solidFill>
                <a:effectLst/>
                <a:latin typeface="+mn-lt"/>
                <a:ea typeface="+mn-ea"/>
                <a:cs typeface="+mn-cs"/>
              </a:rPr>
              <a:t> a </a:t>
            </a:r>
            <a:r>
              <a:rPr lang="it-IT" sz="1200" b="0" kern="1200" dirty="0" err="1">
                <a:solidFill>
                  <a:schemeClr val="tx1"/>
                </a:solidFill>
                <a:effectLst/>
                <a:latin typeface="+mn-lt"/>
                <a:ea typeface="+mn-ea"/>
                <a:cs typeface="+mn-cs"/>
              </a:rPr>
              <a:t>proof</a:t>
            </a:r>
            <a:r>
              <a:rPr lang="it-IT" sz="1200" b="0" kern="1200" dirty="0">
                <a:solidFill>
                  <a:schemeClr val="tx1"/>
                </a:solidFill>
                <a:effectLst/>
                <a:latin typeface="+mn-lt"/>
                <a:ea typeface="+mn-ea"/>
                <a:cs typeface="+mn-cs"/>
              </a:rPr>
              <a:t> of concept, </a:t>
            </a:r>
            <a:r>
              <a:rPr lang="it-IT" sz="1200" b="0" kern="1200" dirty="0" err="1">
                <a:solidFill>
                  <a:schemeClr val="tx1"/>
                </a:solidFill>
                <a:effectLst/>
                <a:latin typeface="+mn-lt"/>
                <a:ea typeface="+mn-ea"/>
                <a:cs typeface="+mn-cs"/>
              </a:rPr>
              <a:t>we</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selected</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MXenes</a:t>
            </a:r>
            <a:r>
              <a:rPr lang="it-IT" sz="1200" b="0" kern="1200" dirty="0">
                <a:solidFill>
                  <a:schemeClr val="tx1"/>
                </a:solidFill>
                <a:effectLst/>
                <a:latin typeface="+mn-lt"/>
                <a:ea typeface="+mn-ea"/>
                <a:cs typeface="+mn-cs"/>
              </a:rPr>
              <a:t>, a set of 2D </a:t>
            </a:r>
            <a:r>
              <a:rPr lang="it-IT" sz="1200" b="0" kern="1200" dirty="0" err="1">
                <a:solidFill>
                  <a:schemeClr val="tx1"/>
                </a:solidFill>
                <a:effectLst/>
                <a:latin typeface="+mn-lt"/>
                <a:ea typeface="+mn-ea"/>
                <a:cs typeface="+mn-cs"/>
              </a:rPr>
              <a:t>materials</a:t>
            </a:r>
            <a:r>
              <a:rPr lang="it-IT" sz="1200" b="0" kern="1200" dirty="0">
                <a:solidFill>
                  <a:schemeClr val="tx1"/>
                </a:solidFill>
                <a:effectLst/>
                <a:latin typeface="+mn-lt"/>
                <a:ea typeface="+mn-ea"/>
                <a:cs typeface="+mn-cs"/>
              </a:rPr>
              <a:t>, to </a:t>
            </a:r>
            <a:r>
              <a:rPr lang="it-IT" sz="1200" b="0" kern="1200" dirty="0" err="1">
                <a:solidFill>
                  <a:schemeClr val="tx1"/>
                </a:solidFill>
                <a:effectLst/>
                <a:latin typeface="+mn-lt"/>
                <a:ea typeface="+mn-ea"/>
                <a:cs typeface="+mn-cs"/>
              </a:rPr>
              <a:t>enable</a:t>
            </a:r>
            <a:r>
              <a:rPr lang="it-IT" sz="1200" b="0" kern="1200" dirty="0">
                <a:solidFill>
                  <a:schemeClr val="tx1"/>
                </a:solidFill>
                <a:effectLst/>
                <a:latin typeface="+mn-lt"/>
                <a:ea typeface="+mn-ea"/>
                <a:cs typeface="+mn-cs"/>
              </a:rPr>
              <a:t> mass sensing in the </a:t>
            </a:r>
            <a:r>
              <a:rPr lang="it-IT" sz="1200" b="0" kern="1200" dirty="0" err="1">
                <a:solidFill>
                  <a:schemeClr val="tx1"/>
                </a:solidFill>
                <a:effectLst/>
                <a:latin typeface="+mn-lt"/>
                <a:ea typeface="+mn-ea"/>
                <a:cs typeface="+mn-cs"/>
              </a:rPr>
              <a:t>cytometry</a:t>
            </a:r>
            <a:r>
              <a:rPr lang="it-IT" sz="1200" b="0" kern="1200" dirty="0">
                <a:solidFill>
                  <a:schemeClr val="tx1"/>
                </a:solidFill>
                <a:effectLst/>
                <a:latin typeface="+mn-lt"/>
                <a:ea typeface="+mn-ea"/>
                <a:cs typeface="+mn-cs"/>
              </a:rPr>
              <a:t> range </a:t>
            </a:r>
            <a:r>
              <a:rPr lang="it-IT" sz="1200" b="0" kern="1200" dirty="0" err="1">
                <a:solidFill>
                  <a:schemeClr val="tx1"/>
                </a:solidFill>
                <a:effectLst/>
                <a:latin typeface="+mn-lt"/>
                <a:ea typeface="+mn-ea"/>
                <a:cs typeface="+mn-cs"/>
              </a:rPr>
              <a:t>while</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avoiding</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overlap</a:t>
            </a:r>
            <a:r>
              <a:rPr lang="it-IT" sz="1200" b="0" kern="1200" dirty="0">
                <a:solidFill>
                  <a:schemeClr val="tx1"/>
                </a:solidFill>
                <a:effectLst/>
                <a:latin typeface="+mn-lt"/>
                <a:ea typeface="+mn-ea"/>
                <a:cs typeface="+mn-cs"/>
              </a:rPr>
              <a:t> with the 70+ labels </a:t>
            </a:r>
            <a:r>
              <a:rPr lang="it-IT" sz="1200" b="0" kern="1200" dirty="0" err="1">
                <a:solidFill>
                  <a:schemeClr val="tx1"/>
                </a:solidFill>
                <a:effectLst/>
                <a:latin typeface="+mn-lt"/>
                <a:ea typeface="+mn-ea"/>
                <a:cs typeface="+mn-cs"/>
              </a:rPr>
              <a:t>currently</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available</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each</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capable</a:t>
            </a:r>
            <a:r>
              <a:rPr lang="it-IT" sz="1200" b="0" kern="1200" dirty="0">
                <a:solidFill>
                  <a:schemeClr val="tx1"/>
                </a:solidFill>
                <a:effectLst/>
                <a:latin typeface="+mn-lt"/>
                <a:ea typeface="+mn-ea"/>
                <a:cs typeface="+mn-cs"/>
              </a:rPr>
              <a:t> of </a:t>
            </a:r>
            <a:r>
              <a:rPr lang="it-IT" sz="1200" b="0" kern="1200" dirty="0" err="1">
                <a:solidFill>
                  <a:schemeClr val="tx1"/>
                </a:solidFill>
                <a:effectLst/>
                <a:latin typeface="+mn-lt"/>
                <a:ea typeface="+mn-ea"/>
                <a:cs typeface="+mn-cs"/>
              </a:rPr>
              <a:t>probing</a:t>
            </a:r>
            <a:r>
              <a:rPr lang="it-IT" sz="1200" b="0" kern="1200" dirty="0">
                <a:solidFill>
                  <a:schemeClr val="tx1"/>
                </a:solidFill>
                <a:effectLst/>
                <a:latin typeface="+mn-lt"/>
                <a:ea typeface="+mn-ea"/>
                <a:cs typeface="+mn-cs"/>
              </a:rPr>
              <a:t> multiple </a:t>
            </a:r>
            <a:r>
              <a:rPr lang="it-IT" sz="1200" b="0" kern="1200" dirty="0" err="1">
                <a:solidFill>
                  <a:schemeClr val="tx1"/>
                </a:solidFill>
                <a:effectLst/>
                <a:latin typeface="+mn-lt"/>
                <a:ea typeface="+mn-ea"/>
                <a:cs typeface="+mn-cs"/>
              </a:rPr>
              <a:t>biological</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parameters</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We</a:t>
            </a:r>
            <a:r>
              <a:rPr lang="it-IT" sz="1200" b="0" kern="1200" dirty="0">
                <a:solidFill>
                  <a:schemeClr val="tx1"/>
                </a:solidFill>
                <a:effectLst/>
                <a:latin typeface="+mn-lt"/>
                <a:ea typeface="+mn-ea"/>
                <a:cs typeface="+mn-cs"/>
              </a:rPr>
              <a:t> first </a:t>
            </a:r>
            <a:r>
              <a:rPr lang="it-IT" sz="1200" b="0" kern="1200" dirty="0" err="1">
                <a:solidFill>
                  <a:schemeClr val="tx1"/>
                </a:solidFill>
                <a:effectLst/>
                <a:latin typeface="+mn-lt"/>
                <a:ea typeface="+mn-ea"/>
                <a:cs typeface="+mn-cs"/>
              </a:rPr>
              <a:t>demonstrated</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their</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detection</a:t>
            </a:r>
            <a:r>
              <a:rPr lang="it-IT" sz="1200" b="0" kern="1200" dirty="0">
                <a:solidFill>
                  <a:schemeClr val="tx1"/>
                </a:solidFill>
                <a:effectLst/>
                <a:latin typeface="+mn-lt"/>
                <a:ea typeface="+mn-ea"/>
                <a:cs typeface="+mn-cs"/>
              </a:rPr>
              <a:t> and </a:t>
            </a:r>
            <a:r>
              <a:rPr lang="it-IT" sz="1200" b="0" kern="1200" dirty="0" err="1">
                <a:solidFill>
                  <a:schemeClr val="tx1"/>
                </a:solidFill>
                <a:effectLst/>
                <a:latin typeface="+mn-lt"/>
                <a:ea typeface="+mn-ea"/>
                <a:cs typeface="+mn-cs"/>
              </a:rPr>
              <a:t>quantification</a:t>
            </a:r>
            <a:r>
              <a:rPr lang="it-IT" sz="1200" b="0" kern="1200" dirty="0">
                <a:solidFill>
                  <a:schemeClr val="tx1"/>
                </a:solidFill>
                <a:effectLst/>
                <a:latin typeface="+mn-lt"/>
                <a:ea typeface="+mn-ea"/>
                <a:cs typeface="+mn-cs"/>
              </a:rPr>
              <a:t> in 15 </a:t>
            </a:r>
            <a:r>
              <a:rPr lang="it-IT" sz="1200" b="0" kern="1200" dirty="0" err="1">
                <a:solidFill>
                  <a:schemeClr val="tx1"/>
                </a:solidFill>
                <a:effectLst/>
                <a:latin typeface="+mn-lt"/>
                <a:ea typeface="+mn-ea"/>
                <a:cs typeface="+mn-cs"/>
              </a:rPr>
              <a:t>primary</a:t>
            </a:r>
            <a:r>
              <a:rPr lang="it-IT" sz="1200" b="0" kern="1200" dirty="0">
                <a:solidFill>
                  <a:schemeClr val="tx1"/>
                </a:solidFill>
                <a:effectLst/>
                <a:latin typeface="+mn-lt"/>
                <a:ea typeface="+mn-ea"/>
                <a:cs typeface="+mn-cs"/>
              </a:rPr>
              <a:t> human immune </a:t>
            </a:r>
            <a:r>
              <a:rPr lang="it-IT" sz="1200" b="0" kern="1200" dirty="0" err="1">
                <a:solidFill>
                  <a:schemeClr val="tx1"/>
                </a:solidFill>
                <a:effectLst/>
                <a:latin typeface="+mn-lt"/>
                <a:ea typeface="+mn-ea"/>
                <a:cs typeface="+mn-cs"/>
              </a:rPr>
              <a:t>cell</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subpopulations</a:t>
            </a:r>
            <a:r>
              <a:rPr lang="it-IT" sz="1200" b="0" kern="1200" dirty="0">
                <a:solidFill>
                  <a:schemeClr val="tx1"/>
                </a:solidFill>
                <a:effectLst/>
                <a:latin typeface="+mn-lt"/>
                <a:ea typeface="+mn-ea"/>
                <a:cs typeface="+mn-cs"/>
              </a:rPr>
              <a:t>. Along with </a:t>
            </a:r>
            <a:r>
              <a:rPr lang="it-IT" sz="1200" b="0" kern="1200" dirty="0" err="1">
                <a:solidFill>
                  <a:schemeClr val="tx1"/>
                </a:solidFill>
                <a:effectLst/>
                <a:latin typeface="+mn-lt"/>
                <a:ea typeface="+mn-ea"/>
                <a:cs typeface="+mn-cs"/>
              </a:rPr>
              <a:t>detection</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we</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used</a:t>
            </a:r>
            <a:r>
              <a:rPr lang="it-IT" sz="1200" b="0" kern="1200" dirty="0">
                <a:solidFill>
                  <a:schemeClr val="tx1"/>
                </a:solidFill>
                <a:effectLst/>
                <a:latin typeface="+mn-lt"/>
                <a:ea typeface="+mn-ea"/>
                <a:cs typeface="+mn-cs"/>
              </a:rPr>
              <a:t> mass </a:t>
            </a:r>
            <a:r>
              <a:rPr lang="it-IT" sz="1200" b="0" kern="1200" dirty="0" err="1">
                <a:solidFill>
                  <a:schemeClr val="tx1"/>
                </a:solidFill>
                <a:effectLst/>
                <a:latin typeface="+mn-lt"/>
                <a:ea typeface="+mn-ea"/>
                <a:cs typeface="+mn-cs"/>
              </a:rPr>
              <a:t>cytometry</a:t>
            </a:r>
            <a:r>
              <a:rPr lang="it-IT" sz="1200" b="0" kern="1200" dirty="0">
                <a:solidFill>
                  <a:schemeClr val="tx1"/>
                </a:solidFill>
                <a:effectLst/>
                <a:latin typeface="+mn-lt"/>
                <a:ea typeface="+mn-ea"/>
                <a:cs typeface="+mn-cs"/>
              </a:rPr>
              <a:t> to </a:t>
            </a:r>
            <a:r>
              <a:rPr lang="it-IT" sz="1200" b="0" kern="1200" dirty="0" err="1">
                <a:solidFill>
                  <a:schemeClr val="tx1"/>
                </a:solidFill>
                <a:effectLst/>
                <a:latin typeface="+mn-lt"/>
                <a:ea typeface="+mn-ea"/>
                <a:cs typeface="+mn-cs"/>
              </a:rPr>
              <a:t>capture</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various</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biological</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aspects</a:t>
            </a:r>
            <a:r>
              <a:rPr lang="it-IT" sz="1200" b="0" kern="1200" dirty="0">
                <a:solidFill>
                  <a:schemeClr val="tx1"/>
                </a:solidFill>
                <a:effectLst/>
                <a:latin typeface="+mn-lt"/>
                <a:ea typeface="+mn-ea"/>
                <a:cs typeface="+mn-cs"/>
              </a:rPr>
              <a:t> of </a:t>
            </a:r>
            <a:r>
              <a:rPr lang="it-IT" sz="1200" b="0" kern="1200" dirty="0" err="1">
                <a:solidFill>
                  <a:schemeClr val="tx1"/>
                </a:solidFill>
                <a:effectLst/>
                <a:latin typeface="+mn-lt"/>
                <a:ea typeface="+mn-ea"/>
                <a:cs typeface="+mn-cs"/>
              </a:rPr>
              <a:t>MXenes</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such</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as</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their</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biocompatibility</a:t>
            </a:r>
            <a:r>
              <a:rPr lang="it-IT" sz="1200" b="0" kern="1200" dirty="0">
                <a:solidFill>
                  <a:schemeClr val="tx1"/>
                </a:solidFill>
                <a:effectLst/>
                <a:latin typeface="+mn-lt"/>
                <a:ea typeface="+mn-ea"/>
                <a:cs typeface="+mn-cs"/>
              </a:rPr>
              <a:t> and </a:t>
            </a:r>
            <a:r>
              <a:rPr lang="it-IT" sz="1200" b="0" kern="1200" dirty="0" err="1">
                <a:solidFill>
                  <a:schemeClr val="tx1"/>
                </a:solidFill>
                <a:effectLst/>
                <a:latin typeface="+mn-lt"/>
                <a:ea typeface="+mn-ea"/>
                <a:cs typeface="+mn-cs"/>
              </a:rPr>
              <a:t>cytokine</a:t>
            </a:r>
            <a:r>
              <a:rPr lang="it-IT" sz="1200" b="0" kern="1200" dirty="0">
                <a:solidFill>
                  <a:schemeClr val="tx1"/>
                </a:solidFill>
                <a:effectLst/>
                <a:latin typeface="+mn-lt"/>
                <a:ea typeface="+mn-ea"/>
                <a:cs typeface="+mn-cs"/>
              </a:rPr>
              <a:t> production after </a:t>
            </a:r>
            <a:r>
              <a:rPr lang="it-IT" sz="1200" b="0" kern="1200" dirty="0" err="1">
                <a:solidFill>
                  <a:schemeClr val="tx1"/>
                </a:solidFill>
                <a:effectLst/>
                <a:latin typeface="+mn-lt"/>
                <a:ea typeface="+mn-ea"/>
                <a:cs typeface="+mn-cs"/>
              </a:rPr>
              <a:t>uptake</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We</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simultaneously</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assessed</a:t>
            </a:r>
            <a:r>
              <a:rPr lang="it-IT" sz="1200" b="0" kern="1200" dirty="0">
                <a:solidFill>
                  <a:schemeClr val="tx1"/>
                </a:solidFill>
                <a:effectLst/>
                <a:latin typeface="+mn-lt"/>
                <a:ea typeface="+mn-ea"/>
                <a:cs typeface="+mn-cs"/>
              </a:rPr>
              <a:t> the </a:t>
            </a:r>
            <a:r>
              <a:rPr lang="it-IT" sz="1200" b="0" kern="1200" dirty="0" err="1">
                <a:solidFill>
                  <a:schemeClr val="tx1"/>
                </a:solidFill>
                <a:effectLst/>
                <a:latin typeface="+mn-lt"/>
                <a:ea typeface="+mn-ea"/>
                <a:cs typeface="+mn-cs"/>
              </a:rPr>
              <a:t>mediation</a:t>
            </a:r>
            <a:r>
              <a:rPr lang="it-IT" sz="1200" b="0" kern="1200" dirty="0">
                <a:solidFill>
                  <a:schemeClr val="tx1"/>
                </a:solidFill>
                <a:effectLst/>
                <a:latin typeface="+mn-lt"/>
                <a:ea typeface="+mn-ea"/>
                <a:cs typeface="+mn-cs"/>
              </a:rPr>
              <a:t> of </a:t>
            </a:r>
            <a:r>
              <a:rPr lang="it-IT" sz="1200" b="0" kern="1200" dirty="0" err="1">
                <a:solidFill>
                  <a:schemeClr val="tx1"/>
                </a:solidFill>
                <a:effectLst/>
                <a:latin typeface="+mn-lt"/>
                <a:ea typeface="+mn-ea"/>
                <a:cs typeface="+mn-cs"/>
              </a:rPr>
              <a:t>cell-cell</a:t>
            </a:r>
            <a:r>
              <a:rPr lang="it-IT" sz="1200" b="0" kern="1200" dirty="0">
                <a:solidFill>
                  <a:schemeClr val="tx1"/>
                </a:solidFill>
                <a:effectLst/>
                <a:latin typeface="+mn-lt"/>
                <a:ea typeface="+mn-ea"/>
                <a:cs typeface="+mn-cs"/>
              </a:rPr>
              <a:t> interactions by </a:t>
            </a:r>
            <a:r>
              <a:rPr lang="it-IT" sz="1200" b="0" kern="1200" dirty="0" err="1">
                <a:solidFill>
                  <a:schemeClr val="tx1"/>
                </a:solidFill>
                <a:effectLst/>
                <a:latin typeface="+mn-lt"/>
                <a:ea typeface="+mn-ea"/>
                <a:cs typeface="+mn-cs"/>
              </a:rPr>
              <a:t>MXenes</a:t>
            </a:r>
            <a:r>
              <a:rPr lang="it-IT" sz="1200" b="0" kern="1200" dirty="0">
                <a:solidFill>
                  <a:schemeClr val="tx1"/>
                </a:solidFill>
                <a:effectLst/>
                <a:latin typeface="+mn-lt"/>
                <a:ea typeface="+mn-ea"/>
                <a:cs typeface="+mn-cs"/>
              </a:rPr>
              <a:t> via </a:t>
            </a:r>
            <a:r>
              <a:rPr lang="it-IT" sz="1200" b="0" kern="1200" dirty="0" err="1">
                <a:solidFill>
                  <a:schemeClr val="tx1"/>
                </a:solidFill>
                <a:effectLst/>
                <a:latin typeface="+mn-lt"/>
                <a:ea typeface="+mn-ea"/>
                <a:cs typeface="+mn-cs"/>
              </a:rPr>
              <a:t>enzymatic</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labeling</a:t>
            </a:r>
            <a:r>
              <a:rPr lang="it-IT" sz="1200" b="0" kern="1200" dirty="0">
                <a:solidFill>
                  <a:schemeClr val="tx1"/>
                </a:solidFill>
                <a:effectLst/>
                <a:latin typeface="+mn-lt"/>
                <a:ea typeface="+mn-ea"/>
                <a:cs typeface="+mn-cs"/>
              </a:rPr>
              <a:t>. In vivo </a:t>
            </a:r>
            <a:r>
              <a:rPr lang="it-IT" sz="1200" b="0" kern="1200" dirty="0" err="1">
                <a:solidFill>
                  <a:schemeClr val="tx1"/>
                </a:solidFill>
                <a:effectLst/>
                <a:latin typeface="+mn-lt"/>
                <a:ea typeface="+mn-ea"/>
                <a:cs typeface="+mn-cs"/>
              </a:rPr>
              <a:t>biodistribution</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experiments</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using</a:t>
            </a:r>
            <a:r>
              <a:rPr lang="it-IT" sz="1200" b="0" kern="1200" dirty="0">
                <a:solidFill>
                  <a:schemeClr val="tx1"/>
                </a:solidFill>
                <a:effectLst/>
                <a:latin typeface="+mn-lt"/>
                <a:ea typeface="+mn-ea"/>
                <a:cs typeface="+mn-cs"/>
              </a:rPr>
              <a:t> a </a:t>
            </a:r>
            <a:r>
              <a:rPr lang="it-IT" sz="1200" b="0" kern="1200" dirty="0" err="1">
                <a:solidFill>
                  <a:schemeClr val="tx1"/>
                </a:solidFill>
                <a:effectLst/>
                <a:latin typeface="+mn-lt"/>
                <a:ea typeface="+mn-ea"/>
                <a:cs typeface="+mn-cs"/>
              </a:rPr>
              <a:t>MXene</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mixture</a:t>
            </a:r>
            <a:r>
              <a:rPr lang="it-IT" sz="1200" b="0" kern="1200" dirty="0">
                <a:solidFill>
                  <a:schemeClr val="tx1"/>
                </a:solidFill>
                <a:effectLst/>
                <a:latin typeface="+mn-lt"/>
                <a:ea typeface="+mn-ea"/>
                <a:cs typeface="+mn-cs"/>
              </a:rPr>
              <a:t> in mice </a:t>
            </a:r>
            <a:r>
              <a:rPr lang="it-IT" sz="1200" b="0" kern="1200" dirty="0" err="1">
                <a:solidFill>
                  <a:schemeClr val="tx1"/>
                </a:solidFill>
                <a:effectLst/>
                <a:latin typeface="+mn-lt"/>
                <a:ea typeface="+mn-ea"/>
                <a:cs typeface="+mn-cs"/>
              </a:rPr>
              <a:t>confirmed</a:t>
            </a:r>
            <a:r>
              <a:rPr lang="it-IT" sz="1200" b="0" kern="1200" dirty="0">
                <a:solidFill>
                  <a:schemeClr val="tx1"/>
                </a:solidFill>
                <a:effectLst/>
                <a:latin typeface="+mn-lt"/>
                <a:ea typeface="+mn-ea"/>
                <a:cs typeface="+mn-cs"/>
              </a:rPr>
              <a:t> the </a:t>
            </a:r>
            <a:r>
              <a:rPr lang="it-IT" sz="1200" b="0" kern="1200" dirty="0" err="1">
                <a:solidFill>
                  <a:schemeClr val="tx1"/>
                </a:solidFill>
                <a:effectLst/>
                <a:latin typeface="+mn-lt"/>
                <a:ea typeface="+mn-ea"/>
                <a:cs typeface="+mn-cs"/>
              </a:rPr>
              <a:t>versatility</a:t>
            </a:r>
            <a:r>
              <a:rPr lang="it-IT" sz="1200" b="0" kern="1200" dirty="0">
                <a:solidFill>
                  <a:schemeClr val="tx1"/>
                </a:solidFill>
                <a:effectLst/>
                <a:latin typeface="+mn-lt"/>
                <a:ea typeface="+mn-ea"/>
                <a:cs typeface="+mn-cs"/>
              </a:rPr>
              <a:t> of </a:t>
            </a:r>
            <a:r>
              <a:rPr lang="it-IT" sz="1200" b="0" kern="1200" dirty="0" err="1">
                <a:solidFill>
                  <a:schemeClr val="tx1"/>
                </a:solidFill>
                <a:effectLst/>
                <a:latin typeface="+mn-lt"/>
                <a:ea typeface="+mn-ea"/>
                <a:cs typeface="+mn-cs"/>
              </a:rPr>
              <a:t>our</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detection</a:t>
            </a:r>
            <a:r>
              <a:rPr lang="it-IT" sz="1200" b="0" kern="1200" dirty="0">
                <a:solidFill>
                  <a:schemeClr val="tx1"/>
                </a:solidFill>
                <a:effectLst/>
                <a:latin typeface="+mn-lt"/>
                <a:ea typeface="+mn-ea"/>
                <a:cs typeface="+mn-cs"/>
              </a:rPr>
              <a:t> strategy and </a:t>
            </a:r>
            <a:r>
              <a:rPr lang="it-IT" sz="1200" b="0" kern="1200" dirty="0" err="1">
                <a:solidFill>
                  <a:schemeClr val="tx1"/>
                </a:solidFill>
                <a:effectLst/>
                <a:latin typeface="+mn-lt"/>
                <a:ea typeface="+mn-ea"/>
                <a:cs typeface="+mn-cs"/>
              </a:rPr>
              <a:t>revealed</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MXene</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accumulation</a:t>
            </a:r>
            <a:r>
              <a:rPr lang="it-IT" sz="1200" b="0" kern="1200" dirty="0">
                <a:solidFill>
                  <a:schemeClr val="tx1"/>
                </a:solidFill>
                <a:effectLst/>
                <a:latin typeface="+mn-lt"/>
                <a:ea typeface="+mn-ea"/>
                <a:cs typeface="+mn-cs"/>
              </a:rPr>
              <a:t> in </a:t>
            </a:r>
            <a:r>
              <a:rPr lang="it-IT" sz="1200" b="0" kern="1200" dirty="0" err="1">
                <a:solidFill>
                  <a:schemeClr val="tx1"/>
                </a:solidFill>
                <a:effectLst/>
                <a:latin typeface="+mn-lt"/>
                <a:ea typeface="+mn-ea"/>
                <a:cs typeface="+mn-cs"/>
              </a:rPr>
              <a:t>liver</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blood</a:t>
            </a:r>
            <a:r>
              <a:rPr lang="it-IT" sz="1200" b="0" kern="1200" dirty="0">
                <a:solidFill>
                  <a:schemeClr val="tx1"/>
                </a:solidFill>
                <a:effectLst/>
                <a:latin typeface="+mn-lt"/>
                <a:ea typeface="+mn-ea"/>
                <a:cs typeface="+mn-cs"/>
              </a:rPr>
              <a:t>, spleen, </a:t>
            </a:r>
            <a:r>
              <a:rPr lang="it-IT" sz="1200" b="0" kern="1200" dirty="0" err="1">
                <a:solidFill>
                  <a:schemeClr val="tx1"/>
                </a:solidFill>
                <a:effectLst/>
                <a:latin typeface="+mn-lt"/>
                <a:ea typeface="+mn-ea"/>
                <a:cs typeface="+mn-cs"/>
              </a:rPr>
              <a:t>lungs</a:t>
            </a:r>
            <a:r>
              <a:rPr lang="it-IT" sz="1200" b="0" kern="1200" dirty="0">
                <a:solidFill>
                  <a:schemeClr val="tx1"/>
                </a:solidFill>
                <a:effectLst/>
                <a:latin typeface="+mn-lt"/>
                <a:ea typeface="+mn-ea"/>
                <a:cs typeface="+mn-cs"/>
              </a:rPr>
              <a:t>, and relative immune </a:t>
            </a:r>
            <a:r>
              <a:rPr lang="it-IT" sz="1200" b="0" kern="1200" dirty="0" err="1">
                <a:solidFill>
                  <a:schemeClr val="tx1"/>
                </a:solidFill>
                <a:effectLst/>
                <a:latin typeface="+mn-lt"/>
                <a:ea typeface="+mn-ea"/>
                <a:cs typeface="+mn-cs"/>
              </a:rPr>
              <a:t>cell</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subtypes</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Finally</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we</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applied</a:t>
            </a:r>
            <a:r>
              <a:rPr lang="it-IT" sz="1200" b="0" kern="1200" dirty="0">
                <a:solidFill>
                  <a:schemeClr val="tx1"/>
                </a:solidFill>
                <a:effectLst/>
                <a:latin typeface="+mn-lt"/>
                <a:ea typeface="+mn-ea"/>
                <a:cs typeface="+mn-cs"/>
              </a:rPr>
              <a:t> MIBI-TOF to </a:t>
            </a:r>
            <a:r>
              <a:rPr lang="it-IT" sz="1200" b="0" kern="1200" dirty="0" err="1">
                <a:solidFill>
                  <a:schemeClr val="tx1"/>
                </a:solidFill>
                <a:effectLst/>
                <a:latin typeface="+mn-lt"/>
                <a:ea typeface="+mn-ea"/>
                <a:cs typeface="+mn-cs"/>
              </a:rPr>
              <a:t>detect</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MXenes</a:t>
            </a:r>
            <a:r>
              <a:rPr lang="it-IT" sz="1200" b="0" kern="1200" dirty="0">
                <a:solidFill>
                  <a:schemeClr val="tx1"/>
                </a:solidFill>
                <a:effectLst/>
                <a:latin typeface="+mn-lt"/>
                <a:ea typeface="+mn-ea"/>
                <a:cs typeface="+mn-cs"/>
              </a:rPr>
              <a:t> in </a:t>
            </a:r>
            <a:r>
              <a:rPr lang="it-IT" sz="1200" b="0" kern="1200" dirty="0" err="1">
                <a:solidFill>
                  <a:schemeClr val="tx1"/>
                </a:solidFill>
                <a:effectLst/>
                <a:latin typeface="+mn-lt"/>
                <a:ea typeface="+mn-ea"/>
                <a:cs typeface="+mn-cs"/>
              </a:rPr>
              <a:t>different</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organs</a:t>
            </a:r>
            <a:r>
              <a:rPr lang="it-IT" sz="1200" b="0" kern="1200" dirty="0">
                <a:solidFill>
                  <a:schemeClr val="tx1"/>
                </a:solidFill>
                <a:effectLst/>
                <a:latin typeface="+mn-lt"/>
                <a:ea typeface="+mn-ea"/>
                <a:cs typeface="+mn-cs"/>
              </a:rPr>
              <a:t>. Label-free </a:t>
            </a:r>
            <a:r>
              <a:rPr lang="it-IT" sz="1200" b="0" kern="1200" dirty="0" err="1">
                <a:solidFill>
                  <a:schemeClr val="tx1"/>
                </a:solidFill>
                <a:effectLst/>
                <a:latin typeface="+mn-lt"/>
                <a:ea typeface="+mn-ea"/>
                <a:cs typeface="+mn-cs"/>
              </a:rPr>
              <a:t>detection</a:t>
            </a:r>
            <a:r>
              <a:rPr lang="it-IT" sz="1200" b="0" kern="1200" dirty="0">
                <a:solidFill>
                  <a:schemeClr val="tx1"/>
                </a:solidFill>
                <a:effectLst/>
                <a:latin typeface="+mn-lt"/>
                <a:ea typeface="+mn-ea"/>
                <a:cs typeface="+mn-cs"/>
              </a:rPr>
              <a:t> of 2D </a:t>
            </a:r>
            <a:r>
              <a:rPr lang="it-IT" sz="1200" b="0" kern="1200" dirty="0" err="1">
                <a:solidFill>
                  <a:schemeClr val="tx1"/>
                </a:solidFill>
                <a:effectLst/>
                <a:latin typeface="+mn-lt"/>
                <a:ea typeface="+mn-ea"/>
                <a:cs typeface="+mn-cs"/>
              </a:rPr>
              <a:t>materials</a:t>
            </a:r>
            <a:r>
              <a:rPr lang="it-IT" sz="1200" b="0" kern="1200" dirty="0">
                <a:solidFill>
                  <a:schemeClr val="tx1"/>
                </a:solidFill>
                <a:effectLst/>
                <a:latin typeface="+mn-lt"/>
                <a:ea typeface="+mn-ea"/>
                <a:cs typeface="+mn-cs"/>
              </a:rPr>
              <a:t> by mass </a:t>
            </a:r>
            <a:r>
              <a:rPr lang="it-IT" sz="1200" b="0" kern="1200" dirty="0" err="1">
                <a:solidFill>
                  <a:schemeClr val="tx1"/>
                </a:solidFill>
                <a:effectLst/>
                <a:latin typeface="+mn-lt"/>
                <a:ea typeface="+mn-ea"/>
                <a:cs typeface="+mn-cs"/>
              </a:rPr>
              <a:t>cytometry</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at</a:t>
            </a:r>
            <a:r>
              <a:rPr lang="it-IT" sz="1200" b="0" kern="1200" dirty="0">
                <a:solidFill>
                  <a:schemeClr val="tx1"/>
                </a:solidFill>
                <a:effectLst/>
                <a:latin typeface="+mn-lt"/>
                <a:ea typeface="+mn-ea"/>
                <a:cs typeface="+mn-cs"/>
              </a:rPr>
              <a:t> the single-</a:t>
            </a:r>
            <a:r>
              <a:rPr lang="it-IT" sz="1200" b="0" kern="1200" dirty="0" err="1">
                <a:solidFill>
                  <a:schemeClr val="tx1"/>
                </a:solidFill>
                <a:effectLst/>
                <a:latin typeface="+mn-lt"/>
                <a:ea typeface="+mn-ea"/>
                <a:cs typeface="+mn-cs"/>
              </a:rPr>
              <a:t>cell</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level</a:t>
            </a:r>
            <a:r>
              <a:rPr lang="it-IT" sz="1200" b="0" kern="1200" dirty="0">
                <a:solidFill>
                  <a:schemeClr val="tx1"/>
                </a:solidFill>
                <a:effectLst/>
                <a:latin typeface="+mn-lt"/>
                <a:ea typeface="+mn-ea"/>
                <a:cs typeface="+mn-cs"/>
              </a:rPr>
              <a:t>, in multiple </a:t>
            </a:r>
            <a:r>
              <a:rPr lang="it-IT" sz="1200" b="0" kern="1200" dirty="0" err="1">
                <a:solidFill>
                  <a:schemeClr val="tx1"/>
                </a:solidFill>
                <a:effectLst/>
                <a:latin typeface="+mn-lt"/>
                <a:ea typeface="+mn-ea"/>
                <a:cs typeface="+mn-cs"/>
              </a:rPr>
              <a:t>cell</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subpopulations</a:t>
            </a:r>
            <a:r>
              <a:rPr lang="it-IT" sz="1200" b="0" kern="1200" dirty="0">
                <a:solidFill>
                  <a:schemeClr val="tx1"/>
                </a:solidFill>
                <a:effectLst/>
                <a:latin typeface="+mn-lt"/>
                <a:ea typeface="+mn-ea"/>
                <a:cs typeface="+mn-cs"/>
              </a:rPr>
              <a:t>, and in multiple </a:t>
            </a:r>
            <a:r>
              <a:rPr lang="it-IT" sz="1200" b="0" kern="1200" dirty="0" err="1">
                <a:solidFill>
                  <a:schemeClr val="tx1"/>
                </a:solidFill>
                <a:effectLst/>
                <a:latin typeface="+mn-lt"/>
                <a:ea typeface="+mn-ea"/>
                <a:cs typeface="+mn-cs"/>
              </a:rPr>
              <a:t>organs</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simultaneously</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will</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enable</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exciting</a:t>
            </a:r>
            <a:r>
              <a:rPr lang="it-IT" sz="1200" b="0" kern="1200" dirty="0">
                <a:solidFill>
                  <a:schemeClr val="tx1"/>
                </a:solidFill>
                <a:effectLst/>
                <a:latin typeface="+mn-lt"/>
                <a:ea typeface="+mn-ea"/>
                <a:cs typeface="+mn-cs"/>
              </a:rPr>
              <a:t> new </a:t>
            </a:r>
            <a:r>
              <a:rPr lang="it-IT" sz="1200" b="0" kern="1200" dirty="0" err="1">
                <a:solidFill>
                  <a:schemeClr val="tx1"/>
                </a:solidFill>
                <a:effectLst/>
                <a:latin typeface="+mn-lt"/>
                <a:ea typeface="+mn-ea"/>
                <a:cs typeface="+mn-cs"/>
              </a:rPr>
              <a:t>opportunities</a:t>
            </a:r>
            <a:r>
              <a:rPr lang="it-IT" sz="1200" b="0" kern="1200" dirty="0">
                <a:solidFill>
                  <a:schemeClr val="tx1"/>
                </a:solidFill>
                <a:effectLst/>
                <a:latin typeface="+mn-lt"/>
                <a:ea typeface="+mn-ea"/>
                <a:cs typeface="+mn-cs"/>
              </a:rPr>
              <a:t> in biomedicine.</a:t>
            </a:r>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63820-114F-40B3-B6D6-454F0406C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19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Label-free tracking of 2D materials by mass cytometry and MIBI-TOF design" (LINKED)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a Selection of </a:t>
            </a:r>
            <a:r>
              <a:rPr lang="en-US" sz="1200" b="0" kern="1200" dirty="0" err="1">
                <a:solidFill>
                  <a:schemeClr val="tx1"/>
                </a:solidFill>
                <a:effectLst/>
                <a:latin typeface="+mn-lt"/>
                <a:ea typeface="+mn-ea"/>
                <a:cs typeface="+mn-cs"/>
              </a:rPr>
              <a:t>CyTOF</a:t>
            </a:r>
            <a:r>
              <a:rPr lang="en-US" sz="1200" b="0" kern="1200" dirty="0">
                <a:solidFill>
                  <a:schemeClr val="tx1"/>
                </a:solidFill>
                <a:effectLst/>
                <a:latin typeface="+mn-lt"/>
                <a:ea typeface="+mn-ea"/>
                <a:cs typeface="+mn-cs"/>
              </a:rPr>
              <a:t>-visible elements shown in gray in the periodic table to synthesize biocompatible </a:t>
            </a:r>
            <a:r>
              <a:rPr lang="en-US" sz="1200" b="0" kern="1200" dirty="0" err="1">
                <a:solidFill>
                  <a:schemeClr val="tx1"/>
                </a:solidFill>
                <a:effectLst/>
                <a:latin typeface="+mn-lt"/>
                <a:ea typeface="+mn-ea"/>
                <a:cs typeface="+mn-cs"/>
              </a:rPr>
              <a:t>MXenes</a:t>
            </a:r>
            <a:r>
              <a:rPr lang="en-US" sz="1200" b="0" kern="1200" dirty="0">
                <a:solidFill>
                  <a:schemeClr val="tx1"/>
                </a:solidFill>
                <a:effectLst/>
                <a:latin typeface="+mn-lt"/>
                <a:ea typeface="+mn-ea"/>
                <a:cs typeface="+mn-cs"/>
              </a:rPr>
              <a:t>: Nb4C3, Mo2Ti2C3, and Ta4C3; a schematic representation is also shown for their detection in cells and tissues using three mass cytometry-based methods (single cell mass cytometry, imaging mass cytometry, and ion beam imaging).</a:t>
            </a:r>
            <a:endParaRPr lang="en-US" b="0"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4B599-9F19-4F22-982B-D4267A1FB7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794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Mass cytometry and label-free tracking of 2D materials with MIBI-TOF design (LINKED)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 Mass cytometry allows detection of stable isotope masses from 75 Da to 209 Da. Color images represent all current metal labels used on </a:t>
            </a:r>
            <a:r>
              <a:rPr lang="en-US" sz="1200" b="1" kern="1200" dirty="0" err="1">
                <a:solidFill>
                  <a:schemeClr val="tx1"/>
                </a:solidFill>
                <a:effectLst/>
                <a:latin typeface="+mn-lt"/>
                <a:ea typeface="+mn-ea"/>
                <a:cs typeface="+mn-cs"/>
              </a:rPr>
              <a:t>CyTOF</a:t>
            </a:r>
            <a:r>
              <a:rPr lang="en-US" sz="1200" b="1" kern="1200" dirty="0">
                <a:solidFill>
                  <a:schemeClr val="tx1"/>
                </a:solidFill>
                <a:effectLst/>
                <a:latin typeface="+mn-lt"/>
                <a:ea typeface="+mn-ea"/>
                <a:cs typeface="+mn-cs"/>
              </a:rPr>
              <a:t>. Here, </a:t>
            </a:r>
            <a:r>
              <a:rPr lang="en-US" sz="1200" b="1" kern="1200" dirty="0" err="1">
                <a:solidFill>
                  <a:schemeClr val="tx1"/>
                </a:solidFill>
                <a:effectLst/>
                <a:latin typeface="+mn-lt"/>
                <a:ea typeface="+mn-ea"/>
                <a:cs typeface="+mn-cs"/>
              </a:rPr>
              <a:t>MXenes</a:t>
            </a:r>
            <a:r>
              <a:rPr lang="en-US" sz="1200" b="1" kern="1200" dirty="0">
                <a:solidFill>
                  <a:schemeClr val="tx1"/>
                </a:solidFill>
                <a:effectLst/>
                <a:latin typeface="+mn-lt"/>
                <a:ea typeface="+mn-ea"/>
                <a:cs typeface="+mn-cs"/>
              </a:rPr>
              <a:t> designed by LINKED are placed in uncharted channels. Detection of Nb4C3, Mo2Ti2C3, and Ta4C3 is allowed in the 93Nb, 95Mo, and 180Ta channels, respectively.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 </a:t>
            </a:r>
            <a:r>
              <a:rPr lang="en-US" sz="1200" b="1" kern="1200" dirty="0" err="1">
                <a:solidFill>
                  <a:schemeClr val="tx1"/>
                </a:solidFill>
                <a:effectLst/>
                <a:latin typeface="+mn-lt"/>
                <a:ea typeface="+mn-ea"/>
                <a:cs typeface="+mn-cs"/>
              </a:rPr>
              <a:t>MXene</a:t>
            </a:r>
            <a:r>
              <a:rPr lang="en-US" sz="1200" b="1" kern="1200" dirty="0">
                <a:solidFill>
                  <a:schemeClr val="tx1"/>
                </a:solidFill>
                <a:effectLst/>
                <a:latin typeface="+mn-lt"/>
                <a:ea typeface="+mn-ea"/>
                <a:cs typeface="+mn-cs"/>
              </a:rPr>
              <a:t> compatibility with current commercial labels used in this study: a total of 48 isotopes were used for human ex vivo, and ex vivo and in vivo mouse experiments. A total of 76 mass cytometry probes (56 for human and 21 for mouse) were used for assessment of viability, cytokine detection, cluster of differentiation (CD) markers, palladium and cadmium-based barcoding, DNA staining, and biotin detection. has been used.</a:t>
            </a:r>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4B599-9F19-4F22-982B-D4267A1FB7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17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Here are some of the </a:t>
            </a:r>
            <a:r>
              <a:rPr lang="it-IT" dirty="0" err="1"/>
              <a:t>results</a:t>
            </a:r>
            <a:r>
              <a:rPr lang="it-IT" dirty="0"/>
              <a:t> </a:t>
            </a:r>
            <a:r>
              <a:rPr lang="it-IT" dirty="0" err="1"/>
              <a:t>that</a:t>
            </a:r>
            <a:r>
              <a:rPr lang="it-IT" dirty="0"/>
              <a:t> </a:t>
            </a:r>
            <a:r>
              <a:rPr lang="it-IT" dirty="0" err="1"/>
              <a:t>reached</a:t>
            </a:r>
            <a:r>
              <a:rPr lang="it-IT" dirty="0"/>
              <a:t> up to 80% of </a:t>
            </a:r>
            <a:r>
              <a:rPr lang="it-IT" dirty="0" err="1"/>
              <a:t>Mxene</a:t>
            </a:r>
            <a:r>
              <a:rPr lang="it-IT" dirty="0"/>
              <a:t> </a:t>
            </a:r>
            <a:r>
              <a:rPr lang="it-IT" dirty="0" err="1"/>
              <a:t>uptake</a:t>
            </a:r>
            <a:r>
              <a:rPr lang="it-IT" dirty="0"/>
              <a:t> </a:t>
            </a:r>
            <a:r>
              <a:rPr lang="it-IT" dirty="0" err="1"/>
              <a:t>into</a:t>
            </a:r>
            <a:r>
              <a:rPr lang="it-IT" dirty="0"/>
              <a:t> </a:t>
            </a:r>
            <a:r>
              <a:rPr lang="it-IT" dirty="0" err="1"/>
              <a:t>cells</a:t>
            </a:r>
            <a:r>
              <a:rPr lang="it-IT" dirty="0"/>
              <a:t> </a:t>
            </a:r>
            <a:r>
              <a:rPr lang="it-IT" dirty="0" err="1"/>
              <a:t>at</a:t>
            </a:r>
            <a:r>
              <a:rPr lang="it-IT" dirty="0"/>
              <a:t> a </a:t>
            </a:r>
            <a:r>
              <a:rPr lang="it-IT" dirty="0" err="1"/>
              <a:t>very</a:t>
            </a:r>
            <a:r>
              <a:rPr lang="it-IT" dirty="0"/>
              <a:t> short time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MXenes</a:t>
            </a:r>
            <a:r>
              <a:rPr lang="it-IT" dirty="0"/>
              <a:t> can be </a:t>
            </a:r>
            <a:r>
              <a:rPr lang="it-IT" dirty="0" err="1"/>
              <a:t>detected</a:t>
            </a:r>
            <a:r>
              <a:rPr lang="it-IT" dirty="0"/>
              <a:t> </a:t>
            </a:r>
            <a:r>
              <a:rPr lang="it-IT" dirty="0" err="1"/>
              <a:t>at</a:t>
            </a:r>
            <a:r>
              <a:rPr lang="it-IT" dirty="0"/>
              <a:t> the single </a:t>
            </a:r>
            <a:r>
              <a:rPr lang="it-IT" dirty="0" err="1"/>
              <a:t>cell</a:t>
            </a:r>
            <a:r>
              <a:rPr lang="it-IT" dirty="0"/>
              <a:t> </a:t>
            </a:r>
            <a:r>
              <a:rPr lang="it-IT" dirty="0" err="1"/>
              <a:t>level</a:t>
            </a:r>
            <a:r>
              <a:rPr lang="it-IT" dirty="0"/>
              <a:t> </a:t>
            </a:r>
            <a:r>
              <a:rPr lang="it-IT" dirty="0" err="1"/>
              <a:t>without</a:t>
            </a:r>
            <a:r>
              <a:rPr lang="it-IT" dirty="0"/>
              <a:t> </a:t>
            </a:r>
            <a:r>
              <a:rPr lang="it-IT" dirty="0" err="1"/>
              <a:t>additional</a:t>
            </a:r>
            <a:r>
              <a:rPr lang="it-IT" dirty="0"/>
              <a:t> </a:t>
            </a:r>
            <a:r>
              <a:rPr lang="it-IT" dirty="0" err="1"/>
              <a:t>chemical</a:t>
            </a:r>
            <a:r>
              <a:rPr lang="it-IT" dirty="0"/>
              <a:t> </a:t>
            </a:r>
            <a:r>
              <a:rPr lang="it-IT" dirty="0" err="1"/>
              <a:t>functionalization</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The tracking of 2D </a:t>
            </a:r>
            <a:r>
              <a:rPr lang="it-IT" dirty="0" err="1"/>
              <a:t>materials</a:t>
            </a:r>
            <a:r>
              <a:rPr lang="it-IT" dirty="0"/>
              <a:t> </a:t>
            </a:r>
            <a:r>
              <a:rPr lang="it-IT" dirty="0" err="1"/>
              <a:t>is</a:t>
            </a:r>
            <a:r>
              <a:rPr lang="it-IT" dirty="0"/>
              <a:t> </a:t>
            </a:r>
            <a:r>
              <a:rPr lang="it-IT" dirty="0" err="1"/>
              <a:t>critical</a:t>
            </a:r>
            <a:r>
              <a:rPr lang="it-IT" dirty="0"/>
              <a:t> to </a:t>
            </a:r>
            <a:r>
              <a:rPr lang="it-IT" dirty="0" err="1"/>
              <a:t>expanding</a:t>
            </a:r>
            <a:r>
              <a:rPr lang="it-IT" dirty="0"/>
              <a:t> the </a:t>
            </a:r>
            <a:r>
              <a:rPr lang="it-IT" dirty="0" err="1"/>
              <a:t>biomedical</a:t>
            </a:r>
            <a:r>
              <a:rPr lang="it-IT" dirty="0"/>
              <a:t> </a:t>
            </a:r>
            <a:r>
              <a:rPr lang="it-IT" dirty="0" err="1"/>
              <a:t>applications</a:t>
            </a:r>
            <a:r>
              <a:rPr lang="it-IT" dirty="0"/>
              <a:t> of </a:t>
            </a:r>
            <a:r>
              <a:rPr lang="it-IT" dirty="0" err="1"/>
              <a:t>these</a:t>
            </a:r>
            <a:r>
              <a:rPr lang="it-IT" dirty="0"/>
              <a:t> </a:t>
            </a:r>
            <a:r>
              <a:rPr lang="it-IT" dirty="0" err="1"/>
              <a:t>materials</a:t>
            </a:r>
            <a:r>
              <a:rPr lang="it-IT" dirty="0"/>
              <a:t>. </a:t>
            </a:r>
            <a:r>
              <a:rPr lang="it-IT" dirty="0" err="1"/>
              <a:t>Therefore</a:t>
            </a:r>
            <a:r>
              <a:rPr lang="it-IT" dirty="0"/>
              <a:t>, </a:t>
            </a:r>
            <a:r>
              <a:rPr lang="it-IT" dirty="0" err="1"/>
              <a:t>we</a:t>
            </a:r>
            <a:r>
              <a:rPr lang="it-IT" dirty="0"/>
              <a:t> </a:t>
            </a:r>
            <a:r>
              <a:rPr lang="it-IT" dirty="0" err="1"/>
              <a:t>investigated</a:t>
            </a:r>
            <a:r>
              <a:rPr lang="it-IT" dirty="0"/>
              <a:t> the </a:t>
            </a:r>
            <a:r>
              <a:rPr lang="it-IT" dirty="0" err="1"/>
              <a:t>possibility</a:t>
            </a:r>
            <a:r>
              <a:rPr lang="it-IT" dirty="0"/>
              <a:t> of </a:t>
            </a:r>
            <a:r>
              <a:rPr lang="it-IT" dirty="0" err="1"/>
              <a:t>detecting</a:t>
            </a:r>
            <a:r>
              <a:rPr lang="it-IT" dirty="0"/>
              <a:t> </a:t>
            </a:r>
            <a:r>
              <a:rPr lang="it-IT" dirty="0" err="1"/>
              <a:t>MXenes</a:t>
            </a:r>
            <a:r>
              <a:rPr lang="it-IT" dirty="0"/>
              <a:t> </a:t>
            </a:r>
            <a:r>
              <a:rPr lang="it-IT" dirty="0" err="1"/>
              <a:t>at</a:t>
            </a:r>
            <a:r>
              <a:rPr lang="it-IT" dirty="0"/>
              <a:t> the single </a:t>
            </a:r>
            <a:r>
              <a:rPr lang="it-IT" dirty="0" err="1"/>
              <a:t>cell</a:t>
            </a:r>
            <a:r>
              <a:rPr lang="it-IT" dirty="0"/>
              <a:t> </a:t>
            </a:r>
            <a:r>
              <a:rPr lang="it-IT" dirty="0" err="1"/>
              <a:t>level</a:t>
            </a:r>
            <a:r>
              <a:rPr lang="it-IT" dirty="0"/>
              <a:t> with </a:t>
            </a:r>
            <a:r>
              <a:rPr lang="it-IT" dirty="0" err="1"/>
              <a:t>CyTOF</a:t>
            </a:r>
            <a:r>
              <a:rPr lang="it-IT" dirty="0"/>
              <a:t> and </a:t>
            </a:r>
            <a:r>
              <a:rPr lang="it-IT" dirty="0" err="1"/>
              <a:t>interrogating</a:t>
            </a:r>
            <a:r>
              <a:rPr lang="it-IT" dirty="0"/>
              <a:t> multiple </a:t>
            </a:r>
            <a:r>
              <a:rPr lang="it-IT" dirty="0" err="1"/>
              <a:t>cellular</a:t>
            </a:r>
            <a:r>
              <a:rPr lang="it-IT" dirty="0"/>
              <a:t> </a:t>
            </a:r>
            <a:r>
              <a:rPr lang="it-IT" dirty="0" err="1"/>
              <a:t>parameters</a:t>
            </a:r>
            <a:r>
              <a:rPr lang="it-IT" dirty="0"/>
              <a:t> </a:t>
            </a:r>
            <a:r>
              <a:rPr lang="it-IT" dirty="0" err="1"/>
              <a:t>simultaneously</a:t>
            </a:r>
            <a:r>
              <a:rPr lang="it-IT" dirty="0"/>
              <a:t>. To </a:t>
            </a:r>
            <a:r>
              <a:rPr lang="it-IT" dirty="0" err="1"/>
              <a:t>this</a:t>
            </a:r>
            <a:r>
              <a:rPr lang="it-IT" dirty="0"/>
              <a:t> end, </a:t>
            </a:r>
            <a:r>
              <a:rPr lang="it-IT" dirty="0" err="1"/>
              <a:t>we</a:t>
            </a:r>
            <a:r>
              <a:rPr lang="it-IT" dirty="0"/>
              <a:t> </a:t>
            </a:r>
            <a:r>
              <a:rPr lang="it-IT" dirty="0" err="1"/>
              <a:t>selected</a:t>
            </a:r>
            <a:r>
              <a:rPr lang="it-IT" dirty="0"/>
              <a:t> the </a:t>
            </a:r>
            <a:r>
              <a:rPr lang="it-IT" dirty="0" err="1"/>
              <a:t>complex</a:t>
            </a:r>
            <a:r>
              <a:rPr lang="it-IT" dirty="0"/>
              <a:t> PBMC pool, </a:t>
            </a:r>
            <a:r>
              <a:rPr lang="it-IT" dirty="0" err="1"/>
              <a:t>consisting</a:t>
            </a:r>
            <a:r>
              <a:rPr lang="it-IT" dirty="0"/>
              <a:t> of a wide </a:t>
            </a:r>
            <a:r>
              <a:rPr lang="it-IT" dirty="0" err="1"/>
              <a:t>variety</a:t>
            </a:r>
            <a:r>
              <a:rPr lang="it-IT" dirty="0"/>
              <a:t> of immune </a:t>
            </a:r>
            <a:r>
              <a:rPr lang="it-IT" dirty="0" err="1"/>
              <a:t>cell</a:t>
            </a:r>
            <a:r>
              <a:rPr lang="it-IT" dirty="0"/>
              <a:t> </a:t>
            </a:r>
            <a:r>
              <a:rPr lang="it-IT" dirty="0" err="1"/>
              <a:t>subpopulations</a:t>
            </a:r>
            <a:r>
              <a:rPr lang="it-IT" dirty="0"/>
              <a:t>, </a:t>
            </a:r>
            <a:r>
              <a:rPr lang="it-IT" dirty="0" err="1"/>
              <a:t>as</a:t>
            </a:r>
            <a:r>
              <a:rPr lang="it-IT" dirty="0"/>
              <a:t> an </a:t>
            </a:r>
            <a:r>
              <a:rPr lang="it-IT" dirty="0" err="1"/>
              <a:t>ideal</a:t>
            </a:r>
            <a:r>
              <a:rPr lang="it-IT" dirty="0"/>
              <a:t> ex vivo model for a </a:t>
            </a:r>
            <a:r>
              <a:rPr lang="it-IT" dirty="0" err="1"/>
              <a:t>proof</a:t>
            </a:r>
            <a:r>
              <a:rPr lang="it-IT" dirty="0"/>
              <a:t>-of-concept study to </a:t>
            </a:r>
            <a:r>
              <a:rPr lang="it-IT" dirty="0" err="1"/>
              <a:t>develop</a:t>
            </a:r>
            <a:r>
              <a:rPr lang="it-IT" dirty="0"/>
              <a:t> LINKED.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We</a:t>
            </a:r>
            <a:r>
              <a:rPr lang="it-IT" dirty="0"/>
              <a:t> </a:t>
            </a:r>
            <a:r>
              <a:rPr lang="it-IT" dirty="0" err="1"/>
              <a:t>used</a:t>
            </a:r>
            <a:r>
              <a:rPr lang="it-IT" dirty="0"/>
              <a:t> </a:t>
            </a:r>
            <a:r>
              <a:rPr lang="it-IT" dirty="0" err="1"/>
              <a:t>CyTOF</a:t>
            </a:r>
            <a:r>
              <a:rPr lang="it-IT" dirty="0"/>
              <a:t> to investigate the </a:t>
            </a:r>
            <a:r>
              <a:rPr lang="it-IT" dirty="0" err="1"/>
              <a:t>potential</a:t>
            </a:r>
            <a:r>
              <a:rPr lang="it-IT" dirty="0"/>
              <a:t> </a:t>
            </a:r>
            <a:r>
              <a:rPr lang="it-IT" dirty="0" err="1"/>
              <a:t>detection</a:t>
            </a:r>
            <a:r>
              <a:rPr lang="it-IT" dirty="0"/>
              <a:t> of Nb4C3, Mo2Ti2C3, and Ta4C3 and to </a:t>
            </a:r>
            <a:r>
              <a:rPr lang="it-IT" dirty="0" err="1"/>
              <a:t>reveal</a:t>
            </a:r>
            <a:r>
              <a:rPr lang="it-IT" dirty="0"/>
              <a:t> </a:t>
            </a:r>
            <a:r>
              <a:rPr lang="it-IT" dirty="0" err="1"/>
              <a:t>their</a:t>
            </a:r>
            <a:r>
              <a:rPr lang="it-IT" dirty="0"/>
              <a:t> </a:t>
            </a:r>
            <a:r>
              <a:rPr lang="it-IT" dirty="0" err="1"/>
              <a:t>immunological</a:t>
            </a:r>
            <a:r>
              <a:rPr lang="it-IT" dirty="0"/>
              <a:t> </a:t>
            </a:r>
            <a:r>
              <a:rPr lang="it-IT" dirty="0" err="1"/>
              <a:t>effects</a:t>
            </a:r>
            <a:r>
              <a:rPr lang="it-IT" dirty="0"/>
              <a:t> on </a:t>
            </a:r>
            <a:r>
              <a:rPr lang="it-IT" dirty="0" err="1"/>
              <a:t>individual</a:t>
            </a:r>
            <a:r>
              <a:rPr lang="it-IT" dirty="0"/>
              <a:t> </a:t>
            </a:r>
            <a:r>
              <a:rPr lang="it-IT" dirty="0" err="1"/>
              <a:t>cells</a:t>
            </a:r>
            <a:r>
              <a:rPr lang="it-IT" dirty="0"/>
              <a:t>. In </a:t>
            </a:r>
            <a:r>
              <a:rPr lang="it-IT" dirty="0" err="1"/>
              <a:t>this</a:t>
            </a:r>
            <a:r>
              <a:rPr lang="it-IT" dirty="0"/>
              <a:t> study, the </a:t>
            </a:r>
            <a:r>
              <a:rPr lang="it-IT" dirty="0" err="1"/>
              <a:t>specific</a:t>
            </a:r>
            <a:r>
              <a:rPr lang="it-IT" dirty="0"/>
              <a:t> </a:t>
            </a:r>
            <a:r>
              <a:rPr lang="it-IT" dirty="0" err="1"/>
              <a:t>atomic</a:t>
            </a:r>
            <a:r>
              <a:rPr lang="it-IT" dirty="0"/>
              <a:t> masses of the </a:t>
            </a:r>
            <a:r>
              <a:rPr lang="it-IT" dirty="0" err="1"/>
              <a:t>selected</a:t>
            </a:r>
            <a:r>
              <a:rPr lang="it-IT" dirty="0"/>
              <a:t> 2D </a:t>
            </a:r>
            <a:r>
              <a:rPr lang="it-IT" dirty="0" err="1"/>
              <a:t>materials</a:t>
            </a:r>
            <a:r>
              <a:rPr lang="it-IT" dirty="0"/>
              <a:t> </a:t>
            </a:r>
            <a:r>
              <a:rPr lang="it-IT" dirty="0" err="1"/>
              <a:t>enabled</a:t>
            </a:r>
            <a:r>
              <a:rPr lang="it-IT" dirty="0"/>
              <a:t> the mass </a:t>
            </a:r>
            <a:r>
              <a:rPr lang="it-IT" dirty="0" err="1"/>
              <a:t>spectrometric</a:t>
            </a:r>
            <a:r>
              <a:rPr lang="it-IT" dirty="0"/>
              <a:t> </a:t>
            </a:r>
            <a:r>
              <a:rPr lang="it-IT" dirty="0" err="1"/>
              <a:t>detection</a:t>
            </a:r>
            <a:r>
              <a:rPr lang="it-IT" dirty="0"/>
              <a:t> of Nb4C3, Mo2Ti2C3, and Ta4C3 in the </a:t>
            </a:r>
            <a:r>
              <a:rPr lang="it-IT" dirty="0" err="1"/>
              <a:t>niobium</a:t>
            </a:r>
            <a:r>
              <a:rPr lang="it-IT" dirty="0"/>
              <a:t> (93Nb), </a:t>
            </a:r>
            <a:r>
              <a:rPr lang="it-IT" dirty="0" err="1"/>
              <a:t>molybdenum</a:t>
            </a:r>
            <a:r>
              <a:rPr lang="it-IT" dirty="0"/>
              <a:t> (95Mo), and </a:t>
            </a:r>
            <a:r>
              <a:rPr lang="it-IT" dirty="0" err="1"/>
              <a:t>tantalum</a:t>
            </a:r>
            <a:r>
              <a:rPr lang="it-IT" dirty="0"/>
              <a:t> (180-181Ta) </a:t>
            </a:r>
            <a:r>
              <a:rPr lang="it-IT" dirty="0" err="1"/>
              <a:t>channels</a:t>
            </a:r>
            <a:r>
              <a:rPr lang="it-IT" dirty="0"/>
              <a:t>, </a:t>
            </a:r>
            <a:r>
              <a:rPr lang="it-IT" dirty="0" err="1"/>
              <a:t>respectively</a:t>
            </a:r>
            <a:r>
              <a:rPr lang="it-IT" dirty="0"/>
              <a:t>. Using a panel of 61 metal-</a:t>
            </a:r>
            <a:r>
              <a:rPr lang="it-IT" dirty="0" err="1"/>
              <a:t>labeled</a:t>
            </a:r>
            <a:r>
              <a:rPr lang="it-IT" dirty="0"/>
              <a:t> </a:t>
            </a:r>
            <a:r>
              <a:rPr lang="it-IT" dirty="0" err="1"/>
              <a:t>antibodies</a:t>
            </a:r>
            <a:r>
              <a:rPr lang="it-IT" dirty="0"/>
              <a:t>, </a:t>
            </a:r>
            <a:r>
              <a:rPr lang="it-IT" dirty="0" err="1"/>
              <a:t>we</a:t>
            </a:r>
            <a:r>
              <a:rPr lang="it-IT" dirty="0"/>
              <a:t> </a:t>
            </a:r>
            <a:r>
              <a:rPr lang="it-IT" dirty="0" err="1"/>
              <a:t>identified</a:t>
            </a:r>
            <a:r>
              <a:rPr lang="it-IT" dirty="0"/>
              <a:t> 15 </a:t>
            </a:r>
            <a:r>
              <a:rPr lang="it-IT" dirty="0" err="1"/>
              <a:t>different</a:t>
            </a:r>
            <a:r>
              <a:rPr lang="it-IT" dirty="0"/>
              <a:t> immune </a:t>
            </a:r>
            <a:r>
              <a:rPr lang="it-IT" dirty="0" err="1"/>
              <a:t>cell</a:t>
            </a:r>
            <a:r>
              <a:rPr lang="it-IT" dirty="0"/>
              <a:t> </a:t>
            </a:r>
            <a:r>
              <a:rPr lang="it-IT" dirty="0" err="1"/>
              <a:t>types</a:t>
            </a:r>
            <a:r>
              <a:rPr lang="it-IT" dirty="0"/>
              <a:t> </a:t>
            </a:r>
            <a:r>
              <a:rPr lang="it-IT" dirty="0" err="1"/>
              <a:t>based</a:t>
            </a:r>
            <a:r>
              <a:rPr lang="it-IT" dirty="0"/>
              <a:t> on the </a:t>
            </a:r>
            <a:r>
              <a:rPr lang="it-IT" dirty="0" err="1"/>
              <a:t>expression</a:t>
            </a:r>
            <a:r>
              <a:rPr lang="it-IT" dirty="0"/>
              <a:t> </a:t>
            </a:r>
            <a:r>
              <a:rPr lang="it-IT" dirty="0" err="1"/>
              <a:t>profiles</a:t>
            </a:r>
            <a:r>
              <a:rPr lang="it-IT" dirty="0"/>
              <a:t> of </a:t>
            </a:r>
            <a:r>
              <a:rPr lang="it-IT" dirty="0" err="1"/>
              <a:t>various</a:t>
            </a:r>
            <a:r>
              <a:rPr lang="it-IT" dirty="0"/>
              <a:t> cluster of </a:t>
            </a:r>
            <a:r>
              <a:rPr lang="it-IT" dirty="0" err="1"/>
              <a:t>differentiation</a:t>
            </a:r>
            <a:r>
              <a:rPr lang="it-IT" dirty="0"/>
              <a:t> (CD) markers </a:t>
            </a:r>
            <a:r>
              <a:rPr lang="it-IT" dirty="0" err="1"/>
              <a:t>present</a:t>
            </a:r>
            <a:r>
              <a:rPr lang="it-IT" dirty="0"/>
              <a:t> on </a:t>
            </a:r>
            <a:r>
              <a:rPr lang="it-IT" dirty="0" err="1"/>
              <a:t>their</a:t>
            </a:r>
            <a:r>
              <a:rPr lang="it-IT" dirty="0"/>
              <a:t> </a:t>
            </a:r>
            <a:r>
              <a:rPr lang="it-IT" dirty="0" err="1"/>
              <a:t>cell</a:t>
            </a:r>
            <a:r>
              <a:rPr lang="it-IT" dirty="0"/>
              <a:t> </a:t>
            </a:r>
            <a:r>
              <a:rPr lang="it-IT" dirty="0" err="1"/>
              <a:t>surfaces</a:t>
            </a:r>
            <a:r>
              <a:rPr lang="it-IT"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Among</a:t>
            </a:r>
            <a:r>
              <a:rPr lang="it-IT" dirty="0"/>
              <a:t> the </a:t>
            </a:r>
            <a:r>
              <a:rPr lang="it-IT" dirty="0" err="1"/>
              <a:t>MXenes</a:t>
            </a:r>
            <a:r>
              <a:rPr lang="it-IT" dirty="0"/>
              <a:t>, Nb4C3 </a:t>
            </a:r>
            <a:r>
              <a:rPr lang="it-IT" dirty="0" err="1"/>
              <a:t>had</a:t>
            </a:r>
            <a:r>
              <a:rPr lang="it-IT" dirty="0"/>
              <a:t> the </a:t>
            </a:r>
            <a:r>
              <a:rPr lang="it-IT" dirty="0" err="1"/>
              <a:t>strongest</a:t>
            </a:r>
            <a:r>
              <a:rPr lang="it-IT" dirty="0"/>
              <a:t> </a:t>
            </a:r>
            <a:r>
              <a:rPr lang="it-IT" dirty="0" err="1"/>
              <a:t>signal</a:t>
            </a:r>
            <a:r>
              <a:rPr lang="it-IT" dirty="0"/>
              <a:t> and </a:t>
            </a:r>
            <a:r>
              <a:rPr lang="it-IT" dirty="0" err="1"/>
              <a:t>showed</a:t>
            </a:r>
            <a:r>
              <a:rPr lang="it-IT" dirty="0"/>
              <a:t> </a:t>
            </a:r>
            <a:r>
              <a:rPr lang="it-IT" dirty="0" err="1"/>
              <a:t>extensive</a:t>
            </a:r>
            <a:r>
              <a:rPr lang="it-IT" dirty="0"/>
              <a:t> interaction with </a:t>
            </a:r>
            <a:r>
              <a:rPr lang="it-IT" dirty="0" err="1"/>
              <a:t>all</a:t>
            </a:r>
            <a:r>
              <a:rPr lang="it-IT" dirty="0"/>
              <a:t> </a:t>
            </a:r>
            <a:r>
              <a:rPr lang="it-IT" dirty="0" err="1"/>
              <a:t>identified</a:t>
            </a:r>
            <a:r>
              <a:rPr lang="it-IT" dirty="0"/>
              <a:t> immune </a:t>
            </a:r>
            <a:r>
              <a:rPr lang="it-IT" dirty="0" err="1"/>
              <a:t>cell</a:t>
            </a:r>
            <a:r>
              <a:rPr lang="it-IT" dirty="0"/>
              <a:t> </a:t>
            </a:r>
            <a:r>
              <a:rPr lang="it-IT" dirty="0" err="1"/>
              <a:t>subpopulations</a:t>
            </a:r>
            <a:r>
              <a:rPr lang="it-IT" dirty="0"/>
              <a:t>. In </a:t>
            </a:r>
            <a:r>
              <a:rPr lang="it-IT" dirty="0" err="1"/>
              <a:t>particular</a:t>
            </a:r>
            <a:r>
              <a:rPr lang="it-IT" dirty="0"/>
              <a:t>, </a:t>
            </a:r>
            <a:r>
              <a:rPr lang="it-IT" dirty="0" err="1"/>
              <a:t>dendritic</a:t>
            </a:r>
            <a:r>
              <a:rPr lang="it-IT" dirty="0"/>
              <a:t> </a:t>
            </a:r>
            <a:r>
              <a:rPr lang="it-IT" dirty="0" err="1"/>
              <a:t>cells</a:t>
            </a:r>
            <a:r>
              <a:rPr lang="it-IT" dirty="0"/>
              <a:t> (</a:t>
            </a:r>
            <a:r>
              <a:rPr lang="it-IT" dirty="0" err="1"/>
              <a:t>DCs</a:t>
            </a:r>
            <a:r>
              <a:rPr lang="it-IT" dirty="0"/>
              <a:t>) </a:t>
            </a:r>
            <a:r>
              <a:rPr lang="it-IT" dirty="0" err="1"/>
              <a:t>showed</a:t>
            </a:r>
            <a:r>
              <a:rPr lang="it-IT" dirty="0"/>
              <a:t> the </a:t>
            </a:r>
            <a:r>
              <a:rPr lang="it-IT" dirty="0" err="1"/>
              <a:t>most</a:t>
            </a:r>
            <a:r>
              <a:rPr lang="it-IT" dirty="0"/>
              <a:t> </a:t>
            </a:r>
            <a:r>
              <a:rPr lang="it-IT" dirty="0" err="1"/>
              <a:t>prominent</a:t>
            </a:r>
            <a:r>
              <a:rPr lang="it-IT" dirty="0"/>
              <a:t> </a:t>
            </a:r>
            <a:r>
              <a:rPr lang="it-IT" dirty="0" err="1"/>
              <a:t>binding</a:t>
            </a:r>
            <a:r>
              <a:rPr lang="it-IT" dirty="0"/>
              <a:t> to Nb4C3. Mo2Ti2C3 and Ta4C3 </a:t>
            </a:r>
            <a:r>
              <a:rPr lang="it-IT" dirty="0" err="1"/>
              <a:t>showed</a:t>
            </a:r>
            <a:r>
              <a:rPr lang="it-IT" dirty="0"/>
              <a:t> </a:t>
            </a:r>
            <a:r>
              <a:rPr lang="it-IT" dirty="0" err="1"/>
              <a:t>similar</a:t>
            </a:r>
            <a:r>
              <a:rPr lang="it-IT" dirty="0"/>
              <a:t> single-</a:t>
            </a:r>
            <a:r>
              <a:rPr lang="it-IT" dirty="0" err="1"/>
              <a:t>cell</a:t>
            </a:r>
            <a:r>
              <a:rPr lang="it-IT" dirty="0"/>
              <a:t> </a:t>
            </a:r>
            <a:r>
              <a:rPr lang="it-IT" dirty="0" err="1"/>
              <a:t>signal</a:t>
            </a:r>
            <a:r>
              <a:rPr lang="it-IT" dirty="0"/>
              <a:t> </a:t>
            </a:r>
            <a:r>
              <a:rPr lang="it-IT" dirty="0" err="1"/>
              <a:t>levels</a:t>
            </a:r>
            <a:r>
              <a:rPr lang="it-IT" dirty="0"/>
              <a:t> and </a:t>
            </a:r>
            <a:r>
              <a:rPr lang="it-IT" dirty="0" err="1"/>
              <a:t>were</a:t>
            </a:r>
            <a:r>
              <a:rPr lang="it-IT" dirty="0"/>
              <a:t> </a:t>
            </a:r>
            <a:r>
              <a:rPr lang="it-IT" dirty="0" err="1"/>
              <a:t>similarly</a:t>
            </a:r>
            <a:r>
              <a:rPr lang="it-IT" dirty="0"/>
              <a:t> </a:t>
            </a:r>
            <a:r>
              <a:rPr lang="it-IT" dirty="0" err="1"/>
              <a:t>traceable</a:t>
            </a:r>
            <a:r>
              <a:rPr lang="it-IT" dirty="0"/>
              <a:t> </a:t>
            </a:r>
            <a:r>
              <a:rPr lang="it-IT" dirty="0" err="1"/>
              <a:t>across</a:t>
            </a:r>
            <a:r>
              <a:rPr lang="it-IT" dirty="0"/>
              <a:t> </a:t>
            </a:r>
            <a:r>
              <a:rPr lang="it-IT" dirty="0" err="1"/>
              <a:t>many</a:t>
            </a:r>
            <a:r>
              <a:rPr lang="it-IT" dirty="0"/>
              <a:t> immune subsets. </a:t>
            </a:r>
            <a:r>
              <a:rPr lang="it-IT" dirty="0" err="1"/>
              <a:t>However</a:t>
            </a:r>
            <a:r>
              <a:rPr lang="it-IT" dirty="0"/>
              <a:t>, </a:t>
            </a:r>
            <a:r>
              <a:rPr lang="it-IT" dirty="0" err="1"/>
              <a:t>compared</a:t>
            </a:r>
            <a:r>
              <a:rPr lang="it-IT" dirty="0"/>
              <a:t> to Ta4C3, Mo2Ti2C3 </a:t>
            </a:r>
            <a:r>
              <a:rPr lang="it-IT" dirty="0" err="1"/>
              <a:t>had</a:t>
            </a:r>
            <a:r>
              <a:rPr lang="it-IT" dirty="0"/>
              <a:t> a </a:t>
            </a:r>
            <a:r>
              <a:rPr lang="it-IT" dirty="0" err="1"/>
              <a:t>greater</a:t>
            </a:r>
            <a:r>
              <a:rPr lang="it-IT" dirty="0"/>
              <a:t> </a:t>
            </a:r>
            <a:r>
              <a:rPr lang="it-IT" dirty="0" err="1"/>
              <a:t>ability</a:t>
            </a:r>
            <a:r>
              <a:rPr lang="it-IT" dirty="0"/>
              <a:t> to </a:t>
            </a:r>
            <a:r>
              <a:rPr lang="it-IT" dirty="0" err="1"/>
              <a:t>interact</a:t>
            </a:r>
            <a:r>
              <a:rPr lang="it-IT" dirty="0"/>
              <a:t> with </a:t>
            </a:r>
            <a:r>
              <a:rPr lang="it-IT" dirty="0" err="1"/>
              <a:t>cells</a:t>
            </a:r>
            <a:r>
              <a:rPr lang="it-IT" dirty="0"/>
              <a:t> in general, </a:t>
            </a:r>
            <a:r>
              <a:rPr lang="it-IT" dirty="0" err="1"/>
              <a:t>especially</a:t>
            </a:r>
            <a:r>
              <a:rPr lang="it-IT" dirty="0"/>
              <a:t> </a:t>
            </a:r>
            <a:r>
              <a:rPr lang="it-IT" dirty="0" err="1"/>
              <a:t>DCs</a:t>
            </a:r>
            <a:r>
              <a:rPr lang="it-IT"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Tracking of </a:t>
            </a:r>
            <a:r>
              <a:rPr lang="it-IT" dirty="0" err="1"/>
              <a:t>MXene</a:t>
            </a:r>
            <a:r>
              <a:rPr lang="it-IT" dirty="0"/>
              <a:t> </a:t>
            </a:r>
            <a:r>
              <a:rPr lang="it-IT" dirty="0" err="1"/>
              <a:t>at</a:t>
            </a:r>
            <a:r>
              <a:rPr lang="it-IT" dirty="0"/>
              <a:t> the single </a:t>
            </a:r>
            <a:r>
              <a:rPr lang="it-IT" dirty="0" err="1"/>
              <a:t>cell</a:t>
            </a:r>
            <a:r>
              <a:rPr lang="it-IT" dirty="0"/>
              <a:t> </a:t>
            </a:r>
            <a:r>
              <a:rPr lang="it-IT" dirty="0" err="1"/>
              <a:t>level</a:t>
            </a:r>
            <a:r>
              <a:rPr lang="it-IT" dirty="0"/>
              <a:t> in human </a:t>
            </a:r>
            <a:r>
              <a:rPr lang="it-IT" dirty="0" err="1"/>
              <a:t>PBMCs</a:t>
            </a:r>
            <a:r>
              <a:rPr lang="it-IT"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a-</a:t>
            </a:r>
            <a:r>
              <a:rPr lang="it-IT" dirty="0" err="1"/>
              <a:t>f</a:t>
            </a:r>
            <a:r>
              <a:rPr lang="it-IT" dirty="0"/>
              <a:t>, </a:t>
            </a:r>
            <a:r>
              <a:rPr lang="it-IT" dirty="0" err="1"/>
              <a:t>PBMCs</a:t>
            </a:r>
            <a:r>
              <a:rPr lang="it-IT" dirty="0"/>
              <a:t> </a:t>
            </a:r>
            <a:r>
              <a:rPr lang="it-IT" dirty="0" err="1"/>
              <a:t>were</a:t>
            </a:r>
            <a:r>
              <a:rPr lang="it-IT" dirty="0"/>
              <a:t> </a:t>
            </a:r>
            <a:r>
              <a:rPr lang="it-IT" dirty="0" err="1"/>
              <a:t>incubated</a:t>
            </a:r>
            <a:r>
              <a:rPr lang="it-IT" dirty="0"/>
              <a:t> with 50 µg/</a:t>
            </a:r>
            <a:r>
              <a:rPr lang="it-IT" dirty="0" err="1"/>
              <a:t>mL</a:t>
            </a:r>
            <a:r>
              <a:rPr lang="it-IT" dirty="0"/>
              <a:t> Ti3C2, Nb4C3, Mo2Ti2C3, or Ta4C3 for 24 h and </a:t>
            </a:r>
            <a:r>
              <a:rPr lang="it-IT" dirty="0" err="1"/>
              <a:t>stained</a:t>
            </a:r>
            <a:r>
              <a:rPr lang="it-IT" dirty="0"/>
              <a:t> for mass </a:t>
            </a:r>
            <a:r>
              <a:rPr lang="it-IT" dirty="0" err="1"/>
              <a:t>cytometry</a:t>
            </a:r>
            <a:r>
              <a:rPr lang="it-IT" dirty="0"/>
              <a:t> </a:t>
            </a:r>
            <a:r>
              <a:rPr lang="it-IT" dirty="0" err="1"/>
              <a:t>analysis</a:t>
            </a:r>
            <a:r>
              <a:rPr lang="it-IT" dirty="0"/>
              <a:t>. </a:t>
            </a:r>
            <a:r>
              <a:rPr lang="it-IT" dirty="0" err="1"/>
              <a:t>Representative</a:t>
            </a:r>
            <a:r>
              <a:rPr lang="it-IT" dirty="0"/>
              <a:t> </a:t>
            </a:r>
            <a:r>
              <a:rPr lang="it-IT" dirty="0" err="1"/>
              <a:t>tSNE</a:t>
            </a:r>
            <a:r>
              <a:rPr lang="it-IT" dirty="0"/>
              <a:t> for </a:t>
            </a:r>
            <a:r>
              <a:rPr lang="it-IT" dirty="0" err="1"/>
              <a:t>each</a:t>
            </a:r>
            <a:r>
              <a:rPr lang="it-IT" dirty="0"/>
              <a:t> </a:t>
            </a:r>
            <a:r>
              <a:rPr lang="it-IT" dirty="0" err="1"/>
              <a:t>MXene</a:t>
            </a:r>
            <a:r>
              <a:rPr lang="it-IT" dirty="0"/>
              <a:t> </a:t>
            </a:r>
            <a:r>
              <a:rPr lang="it-IT" dirty="0" err="1"/>
              <a:t>showing</a:t>
            </a:r>
            <a:r>
              <a:rPr lang="it-IT" dirty="0"/>
              <a:t> single </a:t>
            </a:r>
            <a:r>
              <a:rPr lang="it-IT" dirty="0" err="1"/>
              <a:t>cell</a:t>
            </a:r>
            <a:r>
              <a:rPr lang="it-IT" dirty="0"/>
              <a:t> </a:t>
            </a:r>
            <a:r>
              <a:rPr lang="it-IT" dirty="0" err="1"/>
              <a:t>signal</a:t>
            </a:r>
            <a:r>
              <a:rPr lang="it-IT" dirty="0"/>
              <a:t> </a:t>
            </a:r>
            <a:r>
              <a:rPr lang="it-IT" dirty="0" err="1"/>
              <a:t>intensity</a:t>
            </a:r>
            <a:r>
              <a:rPr lang="it-IT" dirty="0"/>
              <a:t> </a:t>
            </a:r>
            <a:r>
              <a:rPr lang="it-IT" dirty="0" err="1"/>
              <a:t>compared</a:t>
            </a:r>
            <a:r>
              <a:rPr lang="it-IT" dirty="0"/>
              <a:t> to control (Ctrl); </a:t>
            </a:r>
            <a:r>
              <a:rPr lang="it-IT" dirty="0" err="1"/>
              <a:t>intensity</a:t>
            </a:r>
            <a:r>
              <a:rPr lang="it-IT" dirty="0"/>
              <a:t> </a:t>
            </a:r>
            <a:r>
              <a:rPr lang="it-IT" dirty="0" err="1"/>
              <a:t>is</a:t>
            </a:r>
            <a:r>
              <a:rPr lang="it-IT" dirty="0"/>
              <a:t> </a:t>
            </a:r>
            <a:r>
              <a:rPr lang="it-IT" dirty="0" err="1"/>
              <a:t>shown</a:t>
            </a:r>
            <a:r>
              <a:rPr lang="it-IT" dirty="0"/>
              <a:t> from blue (low interaction) to red (high interaction) (a). </a:t>
            </a:r>
            <a:r>
              <a:rPr lang="it-IT" dirty="0" err="1"/>
              <a:t>Heatmaps</a:t>
            </a:r>
            <a:r>
              <a:rPr lang="it-IT" dirty="0"/>
              <a:t> reporting the </a:t>
            </a:r>
            <a:r>
              <a:rPr lang="it-IT" dirty="0" err="1"/>
              <a:t>median</a:t>
            </a:r>
            <a:r>
              <a:rPr lang="it-IT" dirty="0"/>
              <a:t> </a:t>
            </a:r>
            <a:r>
              <a:rPr lang="it-IT" dirty="0" err="1"/>
              <a:t>intensity</a:t>
            </a:r>
            <a:r>
              <a:rPr lang="it-IT" dirty="0"/>
              <a:t> of </a:t>
            </a:r>
            <a:r>
              <a:rPr lang="it-IT" dirty="0" err="1"/>
              <a:t>MXene</a:t>
            </a:r>
            <a:r>
              <a:rPr lang="it-IT" dirty="0"/>
              <a:t> for </a:t>
            </a:r>
            <a:r>
              <a:rPr lang="it-IT" dirty="0" err="1"/>
              <a:t>each</a:t>
            </a:r>
            <a:r>
              <a:rPr lang="it-IT" dirty="0"/>
              <a:t> </a:t>
            </a:r>
            <a:r>
              <a:rPr lang="it-IT" dirty="0" err="1"/>
              <a:t>specific</a:t>
            </a:r>
            <a:r>
              <a:rPr lang="it-IT" dirty="0"/>
              <a:t> </a:t>
            </a:r>
            <a:r>
              <a:rPr lang="it-IT" dirty="0" err="1"/>
              <a:t>channel</a:t>
            </a:r>
            <a:r>
              <a:rPr lang="it-IT" dirty="0"/>
              <a:t> </a:t>
            </a:r>
            <a:r>
              <a:rPr lang="it-IT" dirty="0" err="1"/>
              <a:t>across</a:t>
            </a:r>
            <a:r>
              <a:rPr lang="it-IT" dirty="0"/>
              <a:t> </a:t>
            </a:r>
            <a:r>
              <a:rPr lang="it-IT" dirty="0" err="1"/>
              <a:t>all</a:t>
            </a:r>
            <a:r>
              <a:rPr lang="it-IT" dirty="0"/>
              <a:t> </a:t>
            </a:r>
            <a:r>
              <a:rPr lang="it-IT" dirty="0" err="1"/>
              <a:t>identified</a:t>
            </a:r>
            <a:r>
              <a:rPr lang="it-IT" dirty="0"/>
              <a:t> major immune </a:t>
            </a:r>
            <a:r>
              <a:rPr lang="it-IT" dirty="0" err="1"/>
              <a:t>cell</a:t>
            </a:r>
            <a:r>
              <a:rPr lang="it-IT" dirty="0"/>
              <a:t> </a:t>
            </a:r>
            <a:r>
              <a:rPr lang="it-IT" dirty="0" err="1"/>
              <a:t>subpopulations</a:t>
            </a:r>
            <a:r>
              <a:rPr lang="it-IT" dirty="0"/>
              <a:t> (b-d). </a:t>
            </a:r>
            <a:r>
              <a:rPr lang="it-IT" dirty="0" err="1"/>
              <a:t>Grouped</a:t>
            </a:r>
            <a:r>
              <a:rPr lang="it-IT" dirty="0"/>
              <a:t> bar </a:t>
            </a:r>
            <a:r>
              <a:rPr lang="it-IT" dirty="0" err="1"/>
              <a:t>graphs</a:t>
            </a:r>
            <a:r>
              <a:rPr lang="it-IT" dirty="0"/>
              <a:t> </a:t>
            </a:r>
            <a:r>
              <a:rPr lang="it-IT" dirty="0" err="1"/>
              <a:t>showing</a:t>
            </a:r>
            <a:r>
              <a:rPr lang="it-IT" dirty="0"/>
              <a:t> Nb4C3, Mo2Ti2C3 and Ta4C3 </a:t>
            </a:r>
            <a:r>
              <a:rPr lang="it-IT" dirty="0" err="1"/>
              <a:t>median</a:t>
            </a:r>
            <a:r>
              <a:rPr lang="it-IT" dirty="0"/>
              <a:t> </a:t>
            </a:r>
            <a:r>
              <a:rPr lang="it-IT" dirty="0" err="1"/>
              <a:t>intensity</a:t>
            </a:r>
            <a:r>
              <a:rPr lang="it-IT" dirty="0"/>
              <a:t> (e) and </a:t>
            </a:r>
            <a:r>
              <a:rPr lang="it-IT" dirty="0" err="1"/>
              <a:t>percentage</a:t>
            </a:r>
            <a:r>
              <a:rPr lang="it-IT" dirty="0"/>
              <a:t> of positive </a:t>
            </a:r>
            <a:r>
              <a:rPr lang="it-IT" dirty="0" err="1"/>
              <a:t>cells</a:t>
            </a:r>
            <a:r>
              <a:rPr lang="it-IT" dirty="0"/>
              <a:t> for </a:t>
            </a:r>
            <a:r>
              <a:rPr lang="it-IT" dirty="0" err="1"/>
              <a:t>all</a:t>
            </a:r>
            <a:r>
              <a:rPr lang="it-IT" dirty="0"/>
              <a:t> </a:t>
            </a:r>
            <a:r>
              <a:rPr lang="it-IT" dirty="0" err="1"/>
              <a:t>replicates</a:t>
            </a:r>
            <a:r>
              <a:rPr lang="it-IT" dirty="0"/>
              <a:t> in </a:t>
            </a:r>
            <a:r>
              <a:rPr lang="it-IT" dirty="0" err="1"/>
              <a:t>all</a:t>
            </a:r>
            <a:r>
              <a:rPr lang="it-IT" dirty="0"/>
              <a:t> </a:t>
            </a:r>
            <a:r>
              <a:rPr lang="it-IT" dirty="0" err="1"/>
              <a:t>identified</a:t>
            </a:r>
            <a:r>
              <a:rPr lang="it-IT" dirty="0"/>
              <a:t> PBMC </a:t>
            </a:r>
            <a:r>
              <a:rPr lang="it-IT" dirty="0" err="1"/>
              <a:t>subpopulations</a:t>
            </a:r>
            <a:r>
              <a:rPr lang="it-IT" dirty="0"/>
              <a:t> (</a:t>
            </a:r>
            <a:r>
              <a:rPr lang="it-IT" dirty="0" err="1"/>
              <a:t>f</a:t>
            </a:r>
            <a:r>
              <a:rPr lang="it-IT" dirty="0"/>
              <a:t>).</a:t>
            </a:r>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4B599-9F19-4F22-982B-D4267A1FB7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964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we evaluated the </a:t>
            </a:r>
            <a:r>
              <a:rPr lang="en-US" sz="1200" kern="1200" dirty="0" err="1">
                <a:solidFill>
                  <a:schemeClr val="tx1"/>
                </a:solidFill>
                <a:effectLst/>
                <a:latin typeface="+mn-lt"/>
                <a:ea typeface="+mn-ea"/>
                <a:cs typeface="+mn-cs"/>
              </a:rPr>
              <a:t>MXene</a:t>
            </a:r>
            <a:r>
              <a:rPr lang="en-US" sz="1200" kern="1200" dirty="0">
                <a:solidFill>
                  <a:schemeClr val="tx1"/>
                </a:solidFill>
                <a:effectLst/>
                <a:latin typeface="+mn-lt"/>
                <a:ea typeface="+mn-ea"/>
                <a:cs typeface="+mn-cs"/>
              </a:rPr>
              <a:t> interaction and detection by IMC on human PBMCs. All 2D materials were successfully identified by IMC and their signals were mutually exclusive of those of DNA, indicating that they do not localize to cell nuclei. Detection of </a:t>
            </a:r>
            <a:r>
              <a:rPr lang="en-US" sz="1200" kern="1200" dirty="0" err="1">
                <a:solidFill>
                  <a:schemeClr val="tx1"/>
                </a:solidFill>
                <a:effectLst/>
                <a:latin typeface="+mn-lt"/>
                <a:ea typeface="+mn-ea"/>
                <a:cs typeface="+mn-cs"/>
              </a:rPr>
              <a:t>MXene</a:t>
            </a:r>
            <a:r>
              <a:rPr lang="en-US" sz="1200" kern="1200" dirty="0">
                <a:solidFill>
                  <a:schemeClr val="tx1"/>
                </a:solidFill>
                <a:effectLst/>
                <a:latin typeface="+mn-lt"/>
                <a:ea typeface="+mn-ea"/>
                <a:cs typeface="+mn-cs"/>
              </a:rPr>
              <a:t> in human PBMCs by imaging mass cytometry (IMC). Panel I represents IMC images reporting single cell tracking of Nb4C3, Mo2Ti2C3, or Ta4C3 in green. Panel II represents IMC images reporting DNA signal in blue and light blue. Panel III represents IMC images reporting a combined image of DNA (blue) and Nb4C3, Mo2Ti2C3, or Ta4C3 (green). All experiments were performed in triplicate and are shown as </a:t>
            </a:r>
            <a:r>
              <a:rPr lang="en-US" sz="1200" kern="1200" dirty="0" err="1">
                <a:solidFill>
                  <a:schemeClr val="tx1"/>
                </a:solidFill>
                <a:effectLst/>
                <a:latin typeface="+mn-lt"/>
                <a:ea typeface="+mn-ea"/>
                <a:cs typeface="+mn-cs"/>
              </a:rPr>
              <a:t>mean±SD</a:t>
            </a:r>
            <a:r>
              <a:rPr lang="en-US" sz="1200" kern="1200" dirty="0">
                <a:solidFill>
                  <a:schemeClr val="tx1"/>
                </a:solidFill>
                <a:effectLst/>
                <a:latin typeface="+mn-lt"/>
                <a:ea typeface="+mn-ea"/>
                <a:cs typeface="+mn-cs"/>
              </a:rPr>
              <a:t>.</a:t>
            </a:r>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4B599-9F19-4F22-982B-D4267A1FB7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2727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err="1"/>
              <a:t>Please</a:t>
            </a:r>
            <a:r>
              <a:rPr lang="tr-TR" dirty="0"/>
              <a:t> </a:t>
            </a:r>
            <a:r>
              <a:rPr lang="tr-TR" dirty="0" err="1"/>
              <a:t>review</a:t>
            </a:r>
            <a:r>
              <a:rPr lang="tr-TR" dirty="0"/>
              <a:t> </a:t>
            </a:r>
            <a:r>
              <a:rPr lang="tr-TR" dirty="0" err="1"/>
              <a:t>the</a:t>
            </a:r>
            <a:r>
              <a:rPr lang="tr-TR" dirty="0"/>
              <a:t> </a:t>
            </a:r>
            <a:r>
              <a:rPr lang="tr-TR" dirty="0" err="1"/>
              <a:t>books</a:t>
            </a:r>
            <a:r>
              <a:rPr lang="tr-TR" dirty="0"/>
              <a:t> </a:t>
            </a:r>
            <a:r>
              <a:rPr lang="tr-TR" dirty="0" err="1"/>
              <a:t>and</a:t>
            </a:r>
            <a:r>
              <a:rPr lang="tr-TR" dirty="0"/>
              <a:t> </a:t>
            </a:r>
            <a:r>
              <a:rPr lang="tr-TR" dirty="0" err="1"/>
              <a:t>other</a:t>
            </a:r>
            <a:r>
              <a:rPr lang="tr-TR" dirty="0"/>
              <a:t> </a:t>
            </a:r>
            <a:r>
              <a:rPr lang="tr-TR" dirty="0" err="1"/>
              <a:t>documents</a:t>
            </a:r>
            <a:r>
              <a:rPr lang="tr-TR" dirty="0"/>
              <a:t> on </a:t>
            </a:r>
            <a:r>
              <a:rPr lang="tr-TR" dirty="0" err="1"/>
              <a:t>our</a:t>
            </a:r>
            <a:r>
              <a:rPr lang="tr-TR" dirty="0"/>
              <a:t> </a:t>
            </a:r>
            <a:r>
              <a:rPr lang="tr-TR" dirty="0" err="1"/>
              <a:t>website</a:t>
            </a:r>
            <a:r>
              <a:rPr lang="tr-TR" dirty="0"/>
              <a:t> </a:t>
            </a:r>
            <a:r>
              <a:rPr lang="tr-TR" dirty="0" err="1"/>
              <a:t>to</a:t>
            </a:r>
            <a:r>
              <a:rPr lang="tr-TR" dirty="0"/>
              <a:t> </a:t>
            </a:r>
            <a:r>
              <a:rPr lang="tr-TR" dirty="0" err="1"/>
              <a:t>obtain</a:t>
            </a:r>
            <a:r>
              <a:rPr lang="tr-TR" dirty="0"/>
              <a:t> </a:t>
            </a:r>
            <a:r>
              <a:rPr lang="tr-TR" dirty="0" err="1"/>
              <a:t>more</a:t>
            </a:r>
            <a:r>
              <a:rPr lang="tr-TR" dirty="0"/>
              <a:t> </a:t>
            </a:r>
            <a:r>
              <a:rPr lang="tr-TR" dirty="0" err="1"/>
              <a:t>detailed</a:t>
            </a:r>
            <a:r>
              <a:rPr lang="tr-TR" dirty="0"/>
              <a:t> </a:t>
            </a:r>
            <a:r>
              <a:rPr lang="tr-TR" dirty="0" err="1"/>
              <a:t>information</a:t>
            </a:r>
            <a:r>
              <a:rPr lang="tr-TR" dirty="0"/>
              <a:t> on </a:t>
            </a:r>
            <a:r>
              <a:rPr lang="tr-TR" dirty="0" err="1"/>
              <a:t>the</a:t>
            </a:r>
            <a:r>
              <a:rPr lang="tr-TR" dirty="0"/>
              <a:t> </a:t>
            </a:r>
            <a:r>
              <a:rPr lang="tr-TR" dirty="0" err="1"/>
              <a:t>subject</a:t>
            </a:r>
            <a:r>
              <a:rPr lang="tr-TR" dirty="0"/>
              <a:t>. </a:t>
            </a:r>
            <a:r>
              <a:rPr lang="tr-TR" dirty="0" err="1"/>
              <a:t>You</a:t>
            </a:r>
            <a:r>
              <a:rPr lang="tr-TR" dirty="0"/>
              <a:t> can </a:t>
            </a:r>
            <a:r>
              <a:rPr lang="tr-TR" dirty="0" err="1"/>
              <a:t>use</a:t>
            </a:r>
            <a:r>
              <a:rPr lang="tr-TR" dirty="0"/>
              <a:t> </a:t>
            </a:r>
            <a:r>
              <a:rPr lang="tr-TR" dirty="0" err="1"/>
              <a:t>our</a:t>
            </a:r>
            <a:r>
              <a:rPr lang="tr-TR" dirty="0"/>
              <a:t> </a:t>
            </a:r>
            <a:r>
              <a:rPr lang="tr-TR" dirty="0" err="1"/>
              <a:t>social</a:t>
            </a:r>
            <a:r>
              <a:rPr lang="tr-TR" dirty="0"/>
              <a:t> </a:t>
            </a:r>
            <a:r>
              <a:rPr lang="tr-TR" dirty="0" err="1"/>
              <a:t>media</a:t>
            </a:r>
            <a:r>
              <a:rPr lang="tr-TR" dirty="0"/>
              <a:t> </a:t>
            </a:r>
            <a:r>
              <a:rPr lang="tr-TR" dirty="0" err="1"/>
              <a:t>accounts</a:t>
            </a:r>
            <a:r>
              <a:rPr lang="tr-TR" dirty="0"/>
              <a:t> </a:t>
            </a:r>
            <a:r>
              <a:rPr lang="tr-TR" dirty="0" err="1"/>
              <a:t>for</a:t>
            </a:r>
            <a:r>
              <a:rPr lang="tr-TR" dirty="0"/>
              <a:t> </a:t>
            </a:r>
            <a:r>
              <a:rPr lang="tr-TR" dirty="0" err="1"/>
              <a:t>any</a:t>
            </a:r>
            <a:r>
              <a:rPr lang="tr-TR" dirty="0"/>
              <a:t> </a:t>
            </a:r>
            <a:r>
              <a:rPr lang="tr-TR" dirty="0" err="1"/>
              <a:t>questions</a:t>
            </a:r>
            <a:r>
              <a:rPr lang="tr-TR" dirty="0"/>
              <a:t> </a:t>
            </a:r>
            <a:r>
              <a:rPr lang="tr-TR" dirty="0" err="1"/>
              <a:t>or</a:t>
            </a:r>
            <a:r>
              <a:rPr lang="tr-TR" dirty="0"/>
              <a:t> </a:t>
            </a:r>
            <a:r>
              <a:rPr lang="tr-TR" dirty="0" err="1"/>
              <a:t>concerns</a:t>
            </a:r>
            <a:r>
              <a:rPr lang="tr-TR" dirty="0"/>
              <a:t> </a:t>
            </a:r>
            <a:r>
              <a:rPr lang="tr-TR" dirty="0" err="1"/>
              <a:t>you</a:t>
            </a:r>
            <a:r>
              <a:rPr lang="tr-TR" dirty="0"/>
              <a:t> </a:t>
            </a:r>
            <a:r>
              <a:rPr lang="tr-TR" dirty="0" err="1"/>
              <a:t>may</a:t>
            </a:r>
            <a:r>
              <a:rPr lang="tr-TR" dirty="0"/>
              <a:t> </a:t>
            </a:r>
            <a:r>
              <a:rPr lang="tr-TR" dirty="0" err="1"/>
              <a:t>have</a:t>
            </a:r>
            <a:r>
              <a:rPr lang="tr-TR" dirty="0"/>
              <a:t>.</a:t>
            </a:r>
          </a:p>
        </p:txBody>
      </p:sp>
      <p:sp>
        <p:nvSpPr>
          <p:cNvPr id="295" name="Google Shape;29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dirty="0"/>
              <a:t>Let's summarize what we talked about and see how this course helps us achieve our learning objectives...</a:t>
            </a:r>
          </a:p>
          <a:p>
            <a:endParaRPr lang="en-GB" dirty="0"/>
          </a:p>
          <a:p>
            <a:endParaRPr lang="en-NL" dirty="0"/>
          </a:p>
          <a:p>
            <a:r>
              <a:rPr lang="en-GB" dirty="0"/>
              <a:t>Nanomedicine is a very new field of research and has become the focus of scientists from all over the world and in many different disciplines.</a:t>
            </a:r>
          </a:p>
          <a:p>
            <a:endParaRPr lang="en-GB" dirty="0"/>
          </a:p>
          <a:p>
            <a:r>
              <a:rPr lang="en-GB" dirty="0"/>
              <a:t>Nanomedicine is the application of nanotechnologies in medicine; especially in therapeutic approaches including drug delivery, diagnostic and imaging methods, and regenerative medicine.</a:t>
            </a:r>
          </a:p>
          <a:p>
            <a:r>
              <a:rPr lang="en-GB" dirty="0"/>
              <a:t>High-dimensional approaches, especially innovative approaches such as single-cell mass cytometry (</a:t>
            </a:r>
            <a:r>
              <a:rPr lang="en-GB" dirty="0" err="1"/>
              <a:t>CyTOF</a:t>
            </a:r>
            <a:r>
              <a:rPr lang="en-GB" dirty="0"/>
              <a:t>) or imaging mass cytometry, can be used to evaluate the effect of nanoparticles on immune cells.</a:t>
            </a:r>
            <a:endParaRPr lang="en-NL" dirty="0"/>
          </a:p>
        </p:txBody>
      </p:sp>
      <p:sp>
        <p:nvSpPr>
          <p:cNvPr id="4" name="Slayt Numarası Yer Tutucusu 3"/>
          <p:cNvSpPr>
            <a:spLocks noGrp="1"/>
          </p:cNvSpPr>
          <p:nvPr>
            <p:ph type="sldNum" sz="quarter" idx="5"/>
          </p:nvPr>
        </p:nvSpPr>
        <p:spPr/>
        <p:txBody>
          <a:bodyPr/>
          <a:lstStyle/>
          <a:p>
            <a:fld id="{36D0F0BA-F7C8-0F46-AB7E-DE2157BCF79D}" type="slidenum">
              <a:rPr lang="tr-TR" smtClean="0"/>
              <a:t>39</a:t>
            </a:fld>
            <a:endParaRPr lang="tr-TR"/>
          </a:p>
        </p:txBody>
      </p:sp>
    </p:spTree>
    <p:extLst>
      <p:ext uri="{BB962C8B-B14F-4D97-AF65-F5344CB8AC3E}">
        <p14:creationId xmlns:p14="http://schemas.microsoft.com/office/powerpoint/2010/main" val="776510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start with a brief introduction to nanomedicine and watch our video.</a:t>
            </a:r>
          </a:p>
        </p:txBody>
      </p:sp>
      <p:sp>
        <p:nvSpPr>
          <p:cNvPr id="4" name="Slide Number Placeholder 3"/>
          <p:cNvSpPr>
            <a:spLocks noGrp="1"/>
          </p:cNvSpPr>
          <p:nvPr>
            <p:ph type="sldNum" sz="quarter" idx="5"/>
          </p:nvPr>
        </p:nvSpPr>
        <p:spPr/>
        <p:txBody>
          <a:bodyPr/>
          <a:lstStyle/>
          <a:p>
            <a:fld id="{84B3E779-8FBD-49CD-A35B-5523FAC39286}" type="slidenum">
              <a:rPr lang="en-US" smtClean="0"/>
              <a:t>4</a:t>
            </a:fld>
            <a:endParaRPr lang="en-US"/>
          </a:p>
        </p:txBody>
      </p:sp>
    </p:spTree>
    <p:extLst>
      <p:ext uri="{BB962C8B-B14F-4D97-AF65-F5344CB8AC3E}">
        <p14:creationId xmlns:p14="http://schemas.microsoft.com/office/powerpoint/2010/main" val="2820755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B82B-9948-A364-ABFC-D95659B299C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D30EAD3-077C-D09A-1EFB-A5149A300D5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DC9DB7D-6330-56CC-193E-7135DA9D2A80}"/>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EF25AD5D-EAD5-F393-3E11-2837A5B6CA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3A0B4-38A7-4EAD-A00A-CF1E6F9FBC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7059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ctr" defTabSz="685800"/>
            <a:r>
              <a:rPr lang="tr-TR" sz="1200" dirty="0">
                <a:solidFill>
                  <a:srgbClr val="54565A"/>
                </a:solidFill>
                <a:latin typeface="Roboto" panose="02000000000000000000" pitchFamily="2" charset="0"/>
              </a:rPr>
              <a:t>A </a:t>
            </a:r>
            <a:r>
              <a:rPr lang="tr-TR" sz="1200" dirty="0" err="1">
                <a:solidFill>
                  <a:srgbClr val="54565A"/>
                </a:solidFill>
                <a:latin typeface="Roboto" panose="02000000000000000000" pitchFamily="2" charset="0"/>
              </a:rPr>
              <a:t>universal</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necessity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From</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Molecule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to</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Drug</a:t>
            </a:r>
            <a:r>
              <a:rPr lang="tr-TR" sz="1200" dirty="0">
                <a:solidFill>
                  <a:srgbClr val="54565A"/>
                </a:solidFill>
                <a:latin typeface="Roboto" panose="02000000000000000000" pitchFamily="2" charset="0"/>
              </a:rPr>
              <a:t> Project</a:t>
            </a:r>
          </a:p>
          <a:p>
            <a:pPr algn="ctr" defTabSz="685800"/>
            <a:endParaRPr lang="tr-TR" sz="1200" dirty="0">
              <a:solidFill>
                <a:srgbClr val="54565A"/>
              </a:solidFill>
              <a:latin typeface="Roboto" panose="02000000000000000000" pitchFamily="2" charset="0"/>
            </a:endParaRPr>
          </a:p>
          <a:p>
            <a:pPr algn="ctr" defTabSz="685800"/>
            <a:r>
              <a:rPr lang="tr-TR" sz="1200" dirty="0">
                <a:solidFill>
                  <a:srgbClr val="54565A"/>
                </a:solidFill>
                <a:latin typeface="Roboto" panose="02000000000000000000" pitchFamily="2" charset="0"/>
              </a:rPr>
              <a:t>"</a:t>
            </a:r>
            <a:r>
              <a:rPr lang="tr-TR" sz="1200" dirty="0" err="1">
                <a:solidFill>
                  <a:srgbClr val="54565A"/>
                </a:solidFill>
                <a:latin typeface="Roboto" panose="02000000000000000000" pitchFamily="2" charset="0"/>
              </a:rPr>
              <a:t>Supported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by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European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Commission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within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Erasmus+ </a:t>
            </a:r>
            <a:r>
              <a:rPr lang="tr-TR" sz="1200" dirty="0" err="1">
                <a:solidFill>
                  <a:srgbClr val="54565A"/>
                </a:solidFill>
                <a:latin typeface="Roboto" panose="02000000000000000000" pitchFamily="2" charset="0"/>
              </a:rPr>
              <a:t>Programme</a:t>
            </a:r>
            <a:r>
              <a:rPr lang="tr-TR" sz="1200" dirty="0">
                <a:solidFill>
                  <a:srgbClr val="54565A"/>
                </a:solidFill>
                <a:latin typeface="Roboto" panose="02000000000000000000" pitchFamily="2" charset="0"/>
              </a:rPr>
              <a:t>.</a:t>
            </a:r>
          </a:p>
          <a:p>
            <a:pPr algn="ctr" defTabSz="685800"/>
            <a:r>
              <a:rPr lang="tr-TR" sz="1200" dirty="0" err="1">
                <a:solidFill>
                  <a:srgbClr val="54565A"/>
                </a:solidFill>
                <a:latin typeface="Roboto" panose="02000000000000000000" pitchFamily="2" charset="0"/>
              </a:rPr>
              <a:t>However</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European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Commission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and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Turkish</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National</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Agency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cannot</a:t>
            </a:r>
            <a:r>
              <a:rPr lang="tr-TR" sz="1200" dirty="0">
                <a:solidFill>
                  <a:srgbClr val="54565A"/>
                </a:solidFill>
                <a:latin typeface="Roboto" panose="02000000000000000000" pitchFamily="2" charset="0"/>
              </a:rPr>
              <a:t> be </a:t>
            </a:r>
            <a:r>
              <a:rPr lang="tr-TR" sz="1200" dirty="0" err="1">
                <a:solidFill>
                  <a:srgbClr val="54565A"/>
                </a:solidFill>
                <a:latin typeface="Roboto" panose="02000000000000000000" pitchFamily="2" charset="0"/>
              </a:rPr>
              <a:t>held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responsible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for</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views</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expressed</a:t>
            </a:r>
            <a:r>
              <a:rPr lang="tr-TR" sz="1200" dirty="0">
                <a:solidFill>
                  <a:srgbClr val="54565A"/>
                </a:solidFill>
                <a:latin typeface="Roboto" panose="02000000000000000000" pitchFamily="2" charset="0"/>
              </a:rPr>
              <a:t> here."</a:t>
            </a:r>
            <a:endParaRPr dirty="0"/>
          </a:p>
        </p:txBody>
      </p:sp>
      <p:sp>
        <p:nvSpPr>
          <p:cNvPr id="307" name="Google Shape;30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200">
                <a:effectLst/>
                <a:highlight>
                  <a:srgbClr val="00FF00"/>
                </a:highlight>
                <a:latin typeface="Aptos" panose="020B0004020202020204" pitchFamily="34" charset="0"/>
                <a:ea typeface="Aptos" panose="020B0004020202020204" pitchFamily="34" charset="0"/>
                <a:cs typeface="Times New Roman" panose="02020603050405020304" pitchFamily="18" charset="0"/>
              </a:rPr>
              <a:t>We would like to thank the European Commission for their support of our project, all our members who contributed to the project team, and everyone who participated in the activities within the scope of the project.</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https://etp-nanomedicine.eu/about-nanomedicine/what-is-nanomedicine/</a:t>
            </a:r>
          </a:p>
          <a:p>
            <a:endParaRPr lang="it-IT" dirty="0"/>
          </a:p>
          <a:p>
            <a:r>
              <a:rPr lang="it-IT" dirty="0"/>
              <a:t>https://www.youtube.com/watch?v=2VcNpl8-PRI&amp;ab_channel=nanomedTV</a:t>
            </a:r>
          </a:p>
        </p:txBody>
      </p:sp>
      <p:sp>
        <p:nvSpPr>
          <p:cNvPr id="4" name="Segnaposto numero diapositiva 3"/>
          <p:cNvSpPr>
            <a:spLocks noGrp="1"/>
          </p:cNvSpPr>
          <p:nvPr>
            <p:ph type="sldNum" sz="quarter" idx="5"/>
          </p:nvPr>
        </p:nvSpPr>
        <p:spPr/>
        <p:txBody>
          <a:bodyPr/>
          <a:lstStyle/>
          <a:p>
            <a:fld id="{8CCD15A0-50F6-45FC-803E-8C16A08EAC03}" type="slidenum">
              <a:rPr lang="it-IT" smtClean="0"/>
              <a:t>5</a:t>
            </a:fld>
            <a:endParaRPr lang="it-IT"/>
          </a:p>
        </p:txBody>
      </p:sp>
    </p:spTree>
    <p:extLst>
      <p:ext uri="{BB962C8B-B14F-4D97-AF65-F5344CB8AC3E}">
        <p14:creationId xmlns:p14="http://schemas.microsoft.com/office/powerpoint/2010/main" val="763012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enorite" panose="00000500000000000000" pitchFamily="2" charset="0"/>
              </a:rPr>
              <a:t>Nanomedicine is a very new field of research and has become the focus of scientists from all over the world and in many different disciplines. Nanomedicine is the application of nanotechnologies in medicine; especially in therapeutic approaches including drug delivery, diagnostic and imaging methods and regenerative medicine.</a:t>
            </a:r>
            <a:endParaRPr lang="en-US" dirty="0"/>
          </a:p>
        </p:txBody>
      </p:sp>
      <p:sp>
        <p:nvSpPr>
          <p:cNvPr id="4" name="Slide Number Placeholder 3"/>
          <p:cNvSpPr>
            <a:spLocks noGrp="1"/>
          </p:cNvSpPr>
          <p:nvPr>
            <p:ph type="sldNum" sz="quarter" idx="5"/>
          </p:nvPr>
        </p:nvSpPr>
        <p:spPr/>
        <p:txBody>
          <a:bodyPr/>
          <a:lstStyle/>
          <a:p>
            <a:fld id="{84B3E779-8FBD-49CD-A35B-5523FAC39286}" type="slidenum">
              <a:rPr lang="en-US" smtClean="0"/>
              <a:t>6</a:t>
            </a:fld>
            <a:endParaRPr lang="en-US"/>
          </a:p>
        </p:txBody>
      </p:sp>
    </p:spTree>
    <p:extLst>
      <p:ext uri="{BB962C8B-B14F-4D97-AF65-F5344CB8AC3E}">
        <p14:creationId xmlns:p14="http://schemas.microsoft.com/office/powerpoint/2010/main" val="4155175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fr-FR" b="1" i="0" dirty="0" err="1">
                <a:solidFill>
                  <a:srgbClr val="000000"/>
                </a:solidFill>
                <a:effectLst/>
                <a:latin typeface="Times New Roman" panose="02020603050405020304" pitchFamily="18" charset="0"/>
              </a:rPr>
              <a:t>Nanomedicine</a:t>
            </a:r>
            <a:r>
              <a:rPr lang="fr-FR" b="1" i="0" dirty="0">
                <a:solidFill>
                  <a:srgbClr val="000000"/>
                </a:solidFill>
                <a:effectLst/>
                <a:latin typeface="Times New Roman" panose="02020603050405020304" pitchFamily="18" charset="0"/>
              </a:rPr>
              <a:t> can </a:t>
            </a:r>
            <a:r>
              <a:rPr lang="fr-FR" b="1" i="0" dirty="0" err="1">
                <a:solidFill>
                  <a:srgbClr val="000000"/>
                </a:solidFill>
                <a:effectLst/>
                <a:latin typeface="Times New Roman" panose="02020603050405020304" pitchFamily="18" charset="0"/>
              </a:rPr>
              <a:t>also</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be</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called</a:t>
            </a:r>
            <a:r>
              <a:rPr lang="fr-FR" b="1" i="0" dirty="0">
                <a:solidFill>
                  <a:srgbClr val="000000"/>
                </a:solidFill>
                <a:effectLst/>
                <a:latin typeface="Times New Roman" panose="02020603050405020304" pitchFamily="18" charset="0"/>
              </a:rPr>
              <a:t> the future of </a:t>
            </a:r>
            <a:r>
              <a:rPr lang="fr-FR" b="1" i="0" dirty="0" err="1">
                <a:solidFill>
                  <a:srgbClr val="000000"/>
                </a:solidFill>
                <a:effectLst/>
                <a:latin typeface="Times New Roman" panose="02020603050405020304" pitchFamily="18" charset="0"/>
              </a:rPr>
              <a:t>medicine</a:t>
            </a:r>
            <a:r>
              <a:rPr lang="fr-FR" b="1" i="0" dirty="0">
                <a:solidFill>
                  <a:srgbClr val="000000"/>
                </a:solidFill>
                <a:effectLst/>
                <a:latin typeface="Times New Roman" panose="02020603050405020304" pitchFamily="18" charset="0"/>
              </a:rPr>
              <a:t>.</a:t>
            </a:r>
          </a:p>
          <a:p>
            <a:pPr algn="l"/>
            <a:endParaRPr lang="fr-FR" b="1" i="0" dirty="0">
              <a:solidFill>
                <a:srgbClr val="000000"/>
              </a:solidFill>
              <a:effectLst/>
              <a:latin typeface="Times New Roman" panose="02020603050405020304" pitchFamily="18" charset="0"/>
            </a:endParaRPr>
          </a:p>
          <a:p>
            <a:pPr algn="l"/>
            <a:r>
              <a:rPr lang="fr-FR" b="1" i="0" dirty="0" err="1">
                <a:solidFill>
                  <a:srgbClr val="000000"/>
                </a:solidFill>
                <a:effectLst/>
                <a:latin typeface="Times New Roman" panose="02020603050405020304" pitchFamily="18" charset="0"/>
              </a:rPr>
              <a:t>Nanomedicine</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works</a:t>
            </a:r>
            <a:r>
              <a:rPr lang="fr-FR" b="1" i="0" dirty="0">
                <a:solidFill>
                  <a:srgbClr val="000000"/>
                </a:solidFill>
                <a:effectLst/>
                <a:latin typeface="Times New Roman" panose="02020603050405020304" pitchFamily="18" charset="0"/>
              </a:rPr>
              <a:t> by </a:t>
            </a:r>
            <a:r>
              <a:rPr lang="fr-FR" b="1" i="0" dirty="0" err="1">
                <a:solidFill>
                  <a:srgbClr val="000000"/>
                </a:solidFill>
                <a:effectLst/>
                <a:latin typeface="Times New Roman" panose="02020603050405020304" pitchFamily="18" charset="0"/>
              </a:rPr>
              <a:t>injecting</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nanoparticles</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into</a:t>
            </a:r>
            <a:r>
              <a:rPr lang="fr-FR" b="1" i="0" dirty="0">
                <a:solidFill>
                  <a:srgbClr val="000000"/>
                </a:solidFill>
                <a:effectLst/>
                <a:latin typeface="Times New Roman" panose="02020603050405020304" pitchFamily="18" charset="0"/>
              </a:rPr>
              <a:t> the body.</a:t>
            </a:r>
          </a:p>
          <a:p>
            <a:pPr algn="l"/>
            <a:r>
              <a:rPr lang="fr-FR" b="1" i="0" dirty="0" err="1">
                <a:solidFill>
                  <a:srgbClr val="000000"/>
                </a:solidFill>
                <a:effectLst/>
                <a:latin typeface="Times New Roman" panose="02020603050405020304" pitchFamily="18" charset="0"/>
              </a:rPr>
              <a:t>Nanoparticles</a:t>
            </a:r>
            <a:r>
              <a:rPr lang="fr-FR" b="1" i="0" dirty="0">
                <a:solidFill>
                  <a:srgbClr val="000000"/>
                </a:solidFill>
                <a:effectLst/>
                <a:latin typeface="Times New Roman" panose="02020603050405020304" pitchFamily="18" charset="0"/>
              </a:rPr>
              <a:t> can </a:t>
            </a:r>
            <a:r>
              <a:rPr lang="fr-FR" b="1" i="0" dirty="0" err="1">
                <a:solidFill>
                  <a:srgbClr val="000000"/>
                </a:solidFill>
                <a:effectLst/>
                <a:latin typeface="Times New Roman" panose="02020603050405020304" pitchFamily="18" charset="0"/>
              </a:rPr>
              <a:t>be</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used</a:t>
            </a:r>
            <a:r>
              <a:rPr lang="fr-FR" b="1" i="0" dirty="0">
                <a:solidFill>
                  <a:srgbClr val="000000"/>
                </a:solidFill>
                <a:effectLst/>
                <a:latin typeface="Times New Roman" panose="02020603050405020304" pitchFamily="18" charset="0"/>
              </a:rPr>
              <a:t> to </a:t>
            </a:r>
            <a:r>
              <a:rPr lang="fr-FR" b="1" i="0" dirty="0" err="1">
                <a:solidFill>
                  <a:srgbClr val="000000"/>
                </a:solidFill>
                <a:effectLst/>
                <a:latin typeface="Times New Roman" panose="02020603050405020304" pitchFamily="18" charset="0"/>
              </a:rPr>
              <a:t>deliver</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drugs</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find</a:t>
            </a:r>
            <a:r>
              <a:rPr lang="fr-FR" b="1" i="0" dirty="0">
                <a:solidFill>
                  <a:srgbClr val="000000"/>
                </a:solidFill>
                <a:effectLst/>
                <a:latin typeface="Times New Roman" panose="02020603050405020304" pitchFamily="18" charset="0"/>
              </a:rPr>
              <a:t> and </a:t>
            </a:r>
            <a:r>
              <a:rPr lang="fr-FR" b="1" i="0" dirty="0" err="1">
                <a:solidFill>
                  <a:srgbClr val="000000"/>
                </a:solidFill>
                <a:effectLst/>
                <a:latin typeface="Times New Roman" panose="02020603050405020304" pitchFamily="18" charset="0"/>
              </a:rPr>
              <a:t>treat</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diseases</a:t>
            </a:r>
            <a:r>
              <a:rPr lang="fr-FR" b="1" i="0" dirty="0">
                <a:solidFill>
                  <a:srgbClr val="000000"/>
                </a:solidFill>
                <a:effectLst/>
                <a:latin typeface="Times New Roman" panose="02020603050405020304" pitchFamily="18" charset="0"/>
              </a:rPr>
              <a:t>, and </a:t>
            </a:r>
            <a:r>
              <a:rPr lang="fr-FR" b="1" i="0" dirty="0" err="1">
                <a:solidFill>
                  <a:srgbClr val="000000"/>
                </a:solidFill>
                <a:effectLst/>
                <a:latin typeface="Times New Roman" panose="02020603050405020304" pitchFamily="18" charset="0"/>
              </a:rPr>
              <a:t>repair</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damaged</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cells</a:t>
            </a:r>
            <a:r>
              <a:rPr lang="fr-FR" b="1" i="0" dirty="0">
                <a:solidFill>
                  <a:srgbClr val="000000"/>
                </a:solidFill>
                <a:effectLst/>
                <a:latin typeface="Times New Roman" panose="02020603050405020304" pitchFamily="18" charset="0"/>
              </a:rPr>
              <a:t>.</a:t>
            </a:r>
          </a:p>
          <a:p>
            <a:pPr algn="l"/>
            <a:endParaRPr lang="fr-FR" b="1" i="0" dirty="0">
              <a:solidFill>
                <a:srgbClr val="000000"/>
              </a:solidFill>
              <a:effectLst/>
              <a:latin typeface="Times New Roman" panose="02020603050405020304" pitchFamily="18" charset="0"/>
            </a:endParaRPr>
          </a:p>
          <a:p>
            <a:pPr algn="l"/>
            <a:r>
              <a:rPr lang="fr-FR" b="1" i="0" dirty="0">
                <a:solidFill>
                  <a:srgbClr val="000000"/>
                </a:solidFill>
                <a:effectLst/>
                <a:latin typeface="Times New Roman" panose="02020603050405020304" pitchFamily="18" charset="0"/>
              </a:rPr>
              <a:t>Sources </a:t>
            </a:r>
          </a:p>
          <a:p>
            <a:pPr marL="171450" indent="-171450" algn="l">
              <a:buFontTx/>
              <a:buChar char="-"/>
            </a:pPr>
            <a:r>
              <a:rPr lang="fr-FR" b="1" i="0" dirty="0">
                <a:solidFill>
                  <a:srgbClr val="000000"/>
                </a:solidFill>
                <a:effectLst/>
                <a:latin typeface="Times New Roman" panose="02020603050405020304" pitchFamily="18" charset="0"/>
              </a:rPr>
              <a:t>https://</a:t>
            </a:r>
            <a:r>
              <a:rPr lang="fr-FR" b="1" i="0" dirty="0" err="1">
                <a:solidFill>
                  <a:srgbClr val="000000"/>
                </a:solidFill>
                <a:effectLst/>
                <a:latin typeface="Times New Roman" panose="02020603050405020304" pitchFamily="18" charset="0"/>
              </a:rPr>
              <a:t>commonfund.nih.gov</a:t>
            </a:r>
            <a:r>
              <a:rPr lang="fr-FR" b="1" i="0" dirty="0">
                <a:solidFill>
                  <a:srgbClr val="000000"/>
                </a:solidFill>
                <a:effectLst/>
                <a:latin typeface="Times New Roman" panose="02020603050405020304" pitchFamily="18" charset="0"/>
              </a:rPr>
              <a:t>/</a:t>
            </a:r>
            <a:r>
              <a:rPr lang="fr-FR" b="1" i="0" dirty="0" err="1">
                <a:solidFill>
                  <a:srgbClr val="000000"/>
                </a:solidFill>
                <a:effectLst/>
                <a:latin typeface="Times New Roman" panose="02020603050405020304" pitchFamily="18" charset="0"/>
              </a:rPr>
              <a:t>nanomedicine</a:t>
            </a:r>
            <a:r>
              <a:rPr lang="fr-FR" b="1" i="0" dirty="0">
                <a:solidFill>
                  <a:srgbClr val="000000"/>
                </a:solidFill>
                <a:effectLst/>
                <a:latin typeface="Times New Roman" panose="02020603050405020304" pitchFamily="18" charset="0"/>
              </a:rPr>
              <a:t>/</a:t>
            </a:r>
            <a:r>
              <a:rPr lang="fr-FR" b="1" i="0" dirty="0" err="1">
                <a:solidFill>
                  <a:srgbClr val="000000"/>
                </a:solidFill>
                <a:effectLst/>
                <a:latin typeface="Times New Roman" panose="02020603050405020304" pitchFamily="18" charset="0"/>
              </a:rPr>
              <a:t>overview.aspx</a:t>
            </a:r>
            <a:endParaRPr lang="fr-FR" b="1" i="0" dirty="0">
              <a:solidFill>
                <a:srgbClr val="000000"/>
              </a:solidFill>
              <a:effectLst/>
              <a:latin typeface="Times New Roman" panose="02020603050405020304" pitchFamily="18" charset="0"/>
            </a:endParaRPr>
          </a:p>
          <a:p>
            <a:pPr marL="171450" indent="-171450" algn="l">
              <a:buFontTx/>
              <a:buChar char="-"/>
            </a:pPr>
            <a:r>
              <a:rPr lang="fr-FR" b="1" i="0" dirty="0">
                <a:solidFill>
                  <a:srgbClr val="000000"/>
                </a:solidFill>
                <a:effectLst/>
                <a:latin typeface="Times New Roman" panose="02020603050405020304" pitchFamily="18" charset="0"/>
              </a:rPr>
              <a:t>http://</a:t>
            </a:r>
            <a:r>
              <a:rPr lang="fr-FR" b="1" i="0" dirty="0" err="1">
                <a:solidFill>
                  <a:srgbClr val="000000"/>
                </a:solidFill>
                <a:effectLst/>
                <a:latin typeface="Times New Roman" panose="02020603050405020304" pitchFamily="18" charset="0"/>
              </a:rPr>
              <a:t>www.understandingnano.com</a:t>
            </a:r>
            <a:r>
              <a:rPr lang="fr-FR" b="1" i="0" dirty="0">
                <a:solidFill>
                  <a:srgbClr val="000000"/>
                </a:solidFill>
                <a:effectLst/>
                <a:latin typeface="Times New Roman" panose="02020603050405020304" pitchFamily="18" charset="0"/>
              </a:rPr>
              <a:t>/</a:t>
            </a:r>
            <a:r>
              <a:rPr lang="fr-FR" b="1" i="0" dirty="0" err="1">
                <a:solidFill>
                  <a:srgbClr val="000000"/>
                </a:solidFill>
                <a:effectLst/>
                <a:latin typeface="Times New Roman" panose="02020603050405020304" pitchFamily="18" charset="0"/>
              </a:rPr>
              <a:t>medicine.html</a:t>
            </a:r>
            <a:r>
              <a:rPr lang="fr-FR" b="1" i="0" dirty="0">
                <a:solidFill>
                  <a:srgbClr val="000000"/>
                </a:solidFill>
                <a:effectLst/>
                <a:latin typeface="Times New Roman" panose="02020603050405020304" pitchFamily="18" charset="0"/>
              </a:rPr>
              <a:t> </a:t>
            </a:r>
          </a:p>
          <a:p>
            <a:pPr marL="171450" indent="-171450" algn="l">
              <a:buFontTx/>
              <a:buChar char="-"/>
            </a:pPr>
            <a:r>
              <a:rPr lang="fr-FR" b="1" i="0" dirty="0">
                <a:solidFill>
                  <a:srgbClr val="000000"/>
                </a:solidFill>
                <a:effectLst/>
                <a:latin typeface="Times New Roman" panose="02020603050405020304" pitchFamily="18" charset="0"/>
              </a:rPr>
              <a:t>http://</a:t>
            </a:r>
            <a:r>
              <a:rPr lang="fr-FR" b="1" i="0" dirty="0" err="1">
                <a:solidFill>
                  <a:srgbClr val="000000"/>
                </a:solidFill>
                <a:effectLst/>
                <a:latin typeface="Times New Roman" panose="02020603050405020304" pitchFamily="18" charset="0"/>
              </a:rPr>
              <a:t>pubs.acs.org</a:t>
            </a:r>
            <a:r>
              <a:rPr lang="fr-FR" b="1" i="0" dirty="0">
                <a:solidFill>
                  <a:srgbClr val="000000"/>
                </a:solidFill>
                <a:effectLst/>
                <a:latin typeface="Times New Roman" panose="02020603050405020304" pitchFamily="18" charset="0"/>
              </a:rPr>
              <a:t>/</a:t>
            </a:r>
            <a:r>
              <a:rPr lang="fr-FR" b="1" i="0" dirty="0" err="1">
                <a:solidFill>
                  <a:srgbClr val="000000"/>
                </a:solidFill>
                <a:effectLst/>
                <a:latin typeface="Times New Roman" panose="02020603050405020304" pitchFamily="18" charset="0"/>
              </a:rPr>
              <a:t>doi</a:t>
            </a:r>
            <a:r>
              <a:rPr lang="fr-FR" b="1" i="0" dirty="0">
                <a:solidFill>
                  <a:srgbClr val="000000"/>
                </a:solidFill>
                <a:effectLst/>
                <a:latin typeface="Times New Roman" panose="02020603050405020304" pitchFamily="18" charset="0"/>
              </a:rPr>
              <a:t>/abs/10.1021/nn400630x </a:t>
            </a:r>
          </a:p>
          <a:p>
            <a:pPr marL="171450" indent="-171450" algn="l">
              <a:buFontTx/>
              <a:buChar char="-"/>
            </a:pPr>
            <a:r>
              <a:rPr lang="fr-FR" b="1" i="0" dirty="0">
                <a:solidFill>
                  <a:srgbClr val="000000"/>
                </a:solidFill>
                <a:effectLst/>
                <a:latin typeface="Times New Roman" panose="02020603050405020304" pitchFamily="18" charset="0"/>
              </a:rPr>
              <a:t>http://</a:t>
            </a:r>
            <a:r>
              <a:rPr lang="fr-FR" b="1" i="0" dirty="0" err="1">
                <a:solidFill>
                  <a:srgbClr val="000000"/>
                </a:solidFill>
                <a:effectLst/>
                <a:latin typeface="Times New Roman" panose="02020603050405020304" pitchFamily="18" charset="0"/>
              </a:rPr>
              <a:t>www.nature.com</a:t>
            </a:r>
            <a:r>
              <a:rPr lang="fr-FR" b="1" i="0" dirty="0">
                <a:solidFill>
                  <a:srgbClr val="000000"/>
                </a:solidFill>
                <a:effectLst/>
                <a:latin typeface="Times New Roman" panose="02020603050405020304" pitchFamily="18" charset="0"/>
              </a:rPr>
              <a:t>/</a:t>
            </a:r>
            <a:r>
              <a:rPr lang="fr-FR" b="1" i="0" dirty="0" err="1">
                <a:solidFill>
                  <a:srgbClr val="000000"/>
                </a:solidFill>
                <a:effectLst/>
                <a:latin typeface="Times New Roman" panose="02020603050405020304" pitchFamily="18" charset="0"/>
              </a:rPr>
              <a:t>nnano</a:t>
            </a:r>
            <a:r>
              <a:rPr lang="fr-FR" b="1" i="0" dirty="0">
                <a:solidFill>
                  <a:srgbClr val="000000"/>
                </a:solidFill>
                <a:effectLst/>
                <a:latin typeface="Times New Roman" panose="02020603050405020304" pitchFamily="18" charset="0"/>
              </a:rPr>
              <a:t>/journal/v6/n10/full/nnano.2011.147.html </a:t>
            </a:r>
          </a:p>
          <a:p>
            <a:pPr marL="171450" indent="-171450" algn="l">
              <a:buFontTx/>
              <a:buChar char="-"/>
            </a:pPr>
            <a:r>
              <a:rPr lang="fr-FR" b="1" i="0" dirty="0">
                <a:solidFill>
                  <a:srgbClr val="000000"/>
                </a:solidFill>
                <a:effectLst/>
                <a:latin typeface="Times New Roman" panose="02020603050405020304" pitchFamily="18" charset="0"/>
              </a:rPr>
              <a:t>http://</a:t>
            </a:r>
            <a:r>
              <a:rPr lang="fr-FR" b="1" i="0" dirty="0" err="1">
                <a:solidFill>
                  <a:srgbClr val="000000"/>
                </a:solidFill>
                <a:effectLst/>
                <a:latin typeface="Times New Roman" panose="02020603050405020304" pitchFamily="18" charset="0"/>
              </a:rPr>
              <a:t>www.dana.org</a:t>
            </a:r>
            <a:r>
              <a:rPr lang="fr-FR" b="1" i="0" dirty="0">
                <a:solidFill>
                  <a:srgbClr val="000000"/>
                </a:solidFill>
                <a:effectLst/>
                <a:latin typeface="Times New Roman" panose="02020603050405020304" pitchFamily="18" charset="0"/>
              </a:rPr>
              <a:t> /news/</a:t>
            </a:r>
            <a:r>
              <a:rPr lang="fr-FR" b="1" i="0" dirty="0" err="1">
                <a:solidFill>
                  <a:srgbClr val="000000"/>
                </a:solidFill>
                <a:effectLst/>
                <a:latin typeface="Times New Roman" panose="02020603050405020304" pitchFamily="18" charset="0"/>
              </a:rPr>
              <a:t>features</a:t>
            </a:r>
            <a:r>
              <a:rPr lang="fr-FR" b="1" i="0" dirty="0">
                <a:solidFill>
                  <a:srgbClr val="000000"/>
                </a:solidFill>
                <a:effectLst/>
                <a:latin typeface="Times New Roman" panose="02020603050405020304" pitchFamily="18" charset="0"/>
              </a:rPr>
              <a:t>/</a:t>
            </a:r>
            <a:r>
              <a:rPr lang="fr-FR" b="1" i="0" dirty="0" err="1">
                <a:solidFill>
                  <a:srgbClr val="000000"/>
                </a:solidFill>
                <a:effectLst/>
                <a:latin typeface="Times New Roman" panose="02020603050405020304" pitchFamily="18" charset="0"/>
              </a:rPr>
              <a:t>detail_bw.aspx?id</a:t>
            </a:r>
            <a:r>
              <a:rPr lang="fr-FR" b="1" i="0" dirty="0">
                <a:solidFill>
                  <a:srgbClr val="000000"/>
                </a:solidFill>
                <a:effectLst/>
                <a:latin typeface="Times New Roman" panose="02020603050405020304" pitchFamily="18" charset="0"/>
              </a:rPr>
              <a:t>=35592 </a:t>
            </a:r>
          </a:p>
          <a:p>
            <a:pPr marL="171450" indent="-171450" algn="l">
              <a:buFontTx/>
              <a:buChar char="-"/>
            </a:pPr>
            <a:r>
              <a:rPr lang="fr-FR" b="1" i="0" dirty="0">
                <a:solidFill>
                  <a:srgbClr val="000000"/>
                </a:solidFill>
                <a:effectLst/>
                <a:latin typeface="Times New Roman" panose="02020603050405020304" pitchFamily="18" charset="0"/>
              </a:rPr>
              <a:t>http://</a:t>
            </a:r>
            <a:r>
              <a:rPr lang="fr-FR" b="1" i="0" dirty="0" err="1">
                <a:solidFill>
                  <a:srgbClr val="000000"/>
                </a:solidFill>
                <a:effectLst/>
                <a:latin typeface="Times New Roman" panose="02020603050405020304" pitchFamily="18" charset="0"/>
              </a:rPr>
              <a:t>pubs.rsc.org</a:t>
            </a:r>
            <a:r>
              <a:rPr lang="fr-FR" b="1" i="0" dirty="0">
                <a:solidFill>
                  <a:srgbClr val="000000"/>
                </a:solidFill>
                <a:effectLst/>
                <a:latin typeface="Times New Roman" panose="02020603050405020304" pitchFamily="18" charset="0"/>
              </a:rPr>
              <a:t>/en/Content/</a:t>
            </a:r>
            <a:r>
              <a:rPr lang="fr-FR" b="1" i="0" dirty="0" err="1">
                <a:solidFill>
                  <a:srgbClr val="000000"/>
                </a:solidFill>
                <a:effectLst/>
                <a:latin typeface="Times New Roman" panose="02020603050405020304" pitchFamily="18" charset="0"/>
              </a:rPr>
              <a:t>ArticleLanding</a:t>
            </a:r>
            <a:r>
              <a:rPr lang="fr-FR" b="1" i="0" dirty="0">
                <a:solidFill>
                  <a:srgbClr val="000000"/>
                </a:solidFill>
                <a:effectLst/>
                <a:latin typeface="Times New Roman" panose="02020603050405020304" pitchFamily="18" charset="0"/>
              </a:rPr>
              <a:t>/2011/AN/C1AN15303J </a:t>
            </a:r>
          </a:p>
          <a:p>
            <a:pPr marL="171450" indent="-171450" algn="l">
              <a:buFontTx/>
              <a:buChar char="-"/>
            </a:pPr>
            <a:r>
              <a:rPr lang="fr-FR" b="1" i="0" dirty="0">
                <a:solidFill>
                  <a:srgbClr val="000000"/>
                </a:solidFill>
                <a:effectLst/>
                <a:latin typeface="Times New Roman" panose="02020603050405020304" pitchFamily="18" charset="0"/>
              </a:rPr>
              <a:t>http://</a:t>
            </a:r>
            <a:r>
              <a:rPr lang="fr-FR" b="1" i="0" dirty="0" err="1">
                <a:solidFill>
                  <a:srgbClr val="000000"/>
                </a:solidFill>
                <a:effectLst/>
                <a:latin typeface="Times New Roman" panose="02020603050405020304" pitchFamily="18" charset="0"/>
              </a:rPr>
              <a:t>onlinelibrary.wiley.com</a:t>
            </a:r>
            <a:r>
              <a:rPr lang="fr-FR" b="1" i="0" dirty="0">
                <a:solidFill>
                  <a:srgbClr val="000000"/>
                </a:solidFill>
                <a:effectLst/>
                <a:latin typeface="Times New Roman" panose="02020603050405020304" pitchFamily="18" charset="0"/>
              </a:rPr>
              <a:t>/</a:t>
            </a:r>
            <a:r>
              <a:rPr lang="fr-FR" b="1" i="0" dirty="0" err="1">
                <a:solidFill>
                  <a:srgbClr val="000000"/>
                </a:solidFill>
                <a:effectLst/>
                <a:latin typeface="Times New Roman" panose="02020603050405020304" pitchFamily="18" charset="0"/>
              </a:rPr>
              <a:t>doi</a:t>
            </a:r>
            <a:r>
              <a:rPr lang="fr-FR" b="1" i="0" dirty="0">
                <a:solidFill>
                  <a:srgbClr val="000000"/>
                </a:solidFill>
                <a:effectLst/>
                <a:latin typeface="Times New Roman" panose="02020603050405020304" pitchFamily="18" charset="0"/>
              </a:rPr>
              <a:t>/10.1002/smll.201001642/abstract </a:t>
            </a:r>
          </a:p>
          <a:p>
            <a:pPr marL="171450" indent="-171450" algn="l">
              <a:buFontTx/>
              <a:buChar char="-"/>
            </a:pPr>
            <a:r>
              <a:rPr lang="fr-FR" b="1" i="0" dirty="0">
                <a:solidFill>
                  <a:srgbClr val="000000"/>
                </a:solidFill>
                <a:effectLst/>
                <a:latin typeface="Times New Roman" panose="02020603050405020304" pitchFamily="18" charset="0"/>
              </a:rPr>
              <a:t>http://</a:t>
            </a:r>
            <a:r>
              <a:rPr lang="fr-FR" b="1" i="0" dirty="0" err="1">
                <a:solidFill>
                  <a:srgbClr val="000000"/>
                </a:solidFill>
                <a:effectLst/>
                <a:latin typeface="Times New Roman" panose="02020603050405020304" pitchFamily="18" charset="0"/>
              </a:rPr>
              <a:t>www.clinam.org</a:t>
            </a:r>
            <a:r>
              <a:rPr lang="fr-FR" b="1" i="0" dirty="0">
                <a:solidFill>
                  <a:srgbClr val="000000"/>
                </a:solidFill>
                <a:effectLst/>
                <a:latin typeface="Times New Roman" panose="02020603050405020304" pitchFamily="18" charset="0"/>
              </a:rPr>
              <a:t>/</a:t>
            </a:r>
            <a:r>
              <a:rPr lang="fr-FR" b="1" i="0" dirty="0" err="1">
                <a:solidFill>
                  <a:srgbClr val="000000"/>
                </a:solidFill>
                <a:effectLst/>
                <a:latin typeface="Times New Roman" panose="02020603050405020304" pitchFamily="18" charset="0"/>
              </a:rPr>
              <a:t>benefits.html</a:t>
            </a:r>
            <a:endParaRPr lang="en-GB" dirty="0"/>
          </a:p>
        </p:txBody>
      </p:sp>
      <p:sp>
        <p:nvSpPr>
          <p:cNvPr id="4" name="Segnaposto numero diapositiva 3"/>
          <p:cNvSpPr>
            <a:spLocks noGrp="1"/>
          </p:cNvSpPr>
          <p:nvPr>
            <p:ph type="sldNum" sz="quarter" idx="5"/>
          </p:nvPr>
        </p:nvSpPr>
        <p:spPr/>
        <p:txBody>
          <a:bodyPr/>
          <a:lstStyle/>
          <a:p>
            <a:fld id="{8CCD15A0-50F6-45FC-803E-8C16A08EAC03}" type="slidenum">
              <a:rPr lang="it-IT" smtClean="0"/>
              <a:t>7</a:t>
            </a:fld>
            <a:endParaRPr lang="it-IT"/>
          </a:p>
        </p:txBody>
      </p:sp>
    </p:spTree>
    <p:extLst>
      <p:ext uri="{BB962C8B-B14F-4D97-AF65-F5344CB8AC3E}">
        <p14:creationId xmlns:p14="http://schemas.microsoft.com/office/powerpoint/2010/main" val="4274980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nanomedicine applications, drug delivery can be considered among the most widely used applications.</a:t>
            </a:r>
          </a:p>
          <a:p>
            <a:r>
              <a:rPr lang="en-US" dirty="0"/>
              <a:t>Cancer diagnosis and treatment in particular is a good example of nanomedicine applications.</a:t>
            </a:r>
          </a:p>
        </p:txBody>
      </p:sp>
      <p:sp>
        <p:nvSpPr>
          <p:cNvPr id="4" name="Slide Number Placeholder 3"/>
          <p:cNvSpPr>
            <a:spLocks noGrp="1"/>
          </p:cNvSpPr>
          <p:nvPr>
            <p:ph type="sldNum" sz="quarter" idx="5"/>
          </p:nvPr>
        </p:nvSpPr>
        <p:spPr/>
        <p:txBody>
          <a:bodyPr/>
          <a:lstStyle/>
          <a:p>
            <a:fld id="{84B3E779-8FBD-49CD-A35B-5523FAC39286}" type="slidenum">
              <a:rPr lang="en-US" smtClean="0"/>
              <a:t>8</a:t>
            </a:fld>
            <a:endParaRPr lang="en-US"/>
          </a:p>
        </p:txBody>
      </p:sp>
    </p:spTree>
    <p:extLst>
      <p:ext uri="{BB962C8B-B14F-4D97-AF65-F5344CB8AC3E}">
        <p14:creationId xmlns:p14="http://schemas.microsoft.com/office/powerpoint/2010/main" val="200987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Nanomedicine can also be used to test how cells respond to drugs. This provides immediate feedback on how cells are responding to the drug, which can save time and money spent on tests and clinical trials, and may be more effective than current drugs.</a:t>
            </a:r>
          </a:p>
          <a:p>
            <a:endParaRPr lang="en-US" dirty="0"/>
          </a:p>
          <a:p>
            <a:r>
              <a:rPr lang="en-US" dirty="0"/>
              <a:t>Finally, nanomedicine has several advantages, including faster diagnosis of many diseases, more precise treatment of conditions such as cancer, and targeting only diseased organs without destroying healthy tissue.</a:t>
            </a:r>
          </a:p>
        </p:txBody>
      </p:sp>
      <p:sp>
        <p:nvSpPr>
          <p:cNvPr id="4" name="Slide Number Placeholder 3"/>
          <p:cNvSpPr>
            <a:spLocks noGrp="1"/>
          </p:cNvSpPr>
          <p:nvPr>
            <p:ph type="sldNum" sz="quarter" idx="5"/>
          </p:nvPr>
        </p:nvSpPr>
        <p:spPr/>
        <p:txBody>
          <a:bodyPr/>
          <a:lstStyle/>
          <a:p>
            <a:fld id="{84B3E779-8FBD-49CD-A35B-5523FAC39286}" type="slidenum">
              <a:rPr lang="en-US" smtClean="0"/>
              <a:t>9</a:t>
            </a:fld>
            <a:endParaRPr lang="en-US"/>
          </a:p>
        </p:txBody>
      </p:sp>
    </p:spTree>
    <p:extLst>
      <p:ext uri="{BB962C8B-B14F-4D97-AF65-F5344CB8AC3E}">
        <p14:creationId xmlns:p14="http://schemas.microsoft.com/office/powerpoint/2010/main" val="213167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4066-4C87-C63E-7F58-D792ABE543E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5DF9459C-B6D8-AA24-4A1E-9379A47B2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01427B88-AAC7-31E7-F496-2DA7E2F8B06E}"/>
              </a:ext>
            </a:extLst>
          </p:cNvPr>
          <p:cNvSpPr>
            <a:spLocks noGrp="1"/>
          </p:cNvSpPr>
          <p:nvPr>
            <p:ph type="dt" sz="half" idx="10"/>
          </p:nvPr>
        </p:nvSpPr>
        <p:spPr/>
        <p:txBody>
          <a:bodyPr/>
          <a:lstStyle/>
          <a:p>
            <a:fld id="{35FF26AE-B7EF-2642-A16F-6F92A10C8307}" type="datetimeFigureOut">
              <a:rPr lang="en-NL" smtClean="0"/>
              <a:t>11/26/2024</a:t>
            </a:fld>
            <a:endParaRPr lang="en-NL"/>
          </a:p>
        </p:txBody>
      </p:sp>
      <p:sp>
        <p:nvSpPr>
          <p:cNvPr id="5" name="Footer Placeholder 4">
            <a:extLst>
              <a:ext uri="{FF2B5EF4-FFF2-40B4-BE49-F238E27FC236}">
                <a16:creationId xmlns:a16="http://schemas.microsoft.com/office/drawing/2014/main" id="{4B13B8F7-6EF7-E897-4E16-519D2C58087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0A112B1-83C1-A2CE-96FC-5C5404DCC43A}"/>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6401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DFE4-CDB1-AF1F-A980-02C71CD0C1A3}"/>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B23F42E1-5A34-A92C-0D20-9E064EDEFE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BEC2BC7A-3A13-13BE-80DE-50723396EE8C}"/>
              </a:ext>
            </a:extLst>
          </p:cNvPr>
          <p:cNvSpPr>
            <a:spLocks noGrp="1"/>
          </p:cNvSpPr>
          <p:nvPr>
            <p:ph type="dt" sz="half" idx="10"/>
          </p:nvPr>
        </p:nvSpPr>
        <p:spPr/>
        <p:txBody>
          <a:bodyPr/>
          <a:lstStyle/>
          <a:p>
            <a:fld id="{35FF26AE-B7EF-2642-A16F-6F92A10C8307}" type="datetimeFigureOut">
              <a:rPr lang="en-NL" smtClean="0"/>
              <a:t>11/26/2024</a:t>
            </a:fld>
            <a:endParaRPr lang="en-NL"/>
          </a:p>
        </p:txBody>
      </p:sp>
      <p:sp>
        <p:nvSpPr>
          <p:cNvPr id="5" name="Footer Placeholder 4">
            <a:extLst>
              <a:ext uri="{FF2B5EF4-FFF2-40B4-BE49-F238E27FC236}">
                <a16:creationId xmlns:a16="http://schemas.microsoft.com/office/drawing/2014/main" id="{DA84A0C1-73C3-CF1E-2498-6502A7FF57D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32658B0-BFE1-AE75-C141-DC30E00E9E99}"/>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525156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C1BD09-B963-540D-CF57-2550A0D97F8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E7E7B0D5-A52B-37AD-4F94-9E7318770E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30C97EFF-A3C4-3452-4345-A52147A00774}"/>
              </a:ext>
            </a:extLst>
          </p:cNvPr>
          <p:cNvSpPr>
            <a:spLocks noGrp="1"/>
          </p:cNvSpPr>
          <p:nvPr>
            <p:ph type="dt" sz="half" idx="10"/>
          </p:nvPr>
        </p:nvSpPr>
        <p:spPr/>
        <p:txBody>
          <a:bodyPr/>
          <a:lstStyle/>
          <a:p>
            <a:fld id="{35FF26AE-B7EF-2642-A16F-6F92A10C8307}" type="datetimeFigureOut">
              <a:rPr lang="en-NL" smtClean="0"/>
              <a:t>11/26/2024</a:t>
            </a:fld>
            <a:endParaRPr lang="en-NL"/>
          </a:p>
        </p:txBody>
      </p:sp>
      <p:sp>
        <p:nvSpPr>
          <p:cNvPr id="5" name="Footer Placeholder 4">
            <a:extLst>
              <a:ext uri="{FF2B5EF4-FFF2-40B4-BE49-F238E27FC236}">
                <a16:creationId xmlns:a16="http://schemas.microsoft.com/office/drawing/2014/main" id="{25F7E75D-D3E0-9B9E-4630-36178340B31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1C14461-7229-6870-BD07-135500E83226}"/>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4245750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477326" y="346510"/>
            <a:ext cx="1828577" cy="5470207"/>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 name="Segnaposto contenuto 4">
            <a:extLst>
              <a:ext uri="{FF2B5EF4-FFF2-40B4-BE49-F238E27FC236}">
                <a16:creationId xmlns:a16="http://schemas.microsoft.com/office/drawing/2014/main" id="{891FAF5F-F14D-4F8C-AA55-F0ABA90C62B1}"/>
              </a:ext>
            </a:extLst>
          </p:cNvPr>
          <p:cNvSpPr>
            <a:spLocks noGrp="1"/>
          </p:cNvSpPr>
          <p:nvPr>
            <p:ph sz="quarter" idx="13"/>
          </p:nvPr>
        </p:nvSpPr>
        <p:spPr>
          <a:xfrm>
            <a:off x="2562578" y="346510"/>
            <a:ext cx="9324556" cy="5470207"/>
          </a:xfrm>
        </p:spPr>
        <p:txBody>
          <a:bodyPr/>
          <a:lstStyle>
            <a:lvl1pPr>
              <a:defRPr sz="2667">
                <a:latin typeface="Arial" panose="020B0604020202020204" pitchFamily="34" charset="0"/>
                <a:cs typeface="Arial" panose="020B0604020202020204" pitchFamily="34" charset="0"/>
              </a:defRPr>
            </a:lvl1pPr>
            <a:lvl2pPr>
              <a:defRPr sz="2667">
                <a:latin typeface="Arial" panose="020B0604020202020204" pitchFamily="34" charset="0"/>
                <a:cs typeface="Arial" panose="020B0604020202020204" pitchFamily="34" charset="0"/>
              </a:defRPr>
            </a:lvl2pPr>
            <a:lvl3pPr>
              <a:defRPr sz="2667">
                <a:latin typeface="Arial" panose="020B0604020202020204" pitchFamily="34" charset="0"/>
                <a:cs typeface="Arial" panose="020B0604020202020204" pitchFamily="34" charset="0"/>
              </a:defRPr>
            </a:lvl3pPr>
            <a:lvl4pPr>
              <a:defRPr sz="2667">
                <a:latin typeface="Arial" panose="020B0604020202020204" pitchFamily="34" charset="0"/>
                <a:cs typeface="Arial" panose="020B0604020202020204" pitchFamily="34" charset="0"/>
              </a:defRPr>
            </a:lvl4pPr>
            <a:lvl5pPr>
              <a:defRPr sz="2667">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244646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219D-0707-3587-A216-AE240AD0263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9546B5D5-6BFD-A8B2-44E7-737D8A69DD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45D7E2D-D3EE-7A54-B856-7707464764A5}"/>
              </a:ext>
            </a:extLst>
          </p:cNvPr>
          <p:cNvSpPr>
            <a:spLocks noGrp="1"/>
          </p:cNvSpPr>
          <p:nvPr>
            <p:ph type="dt" sz="half" idx="10"/>
          </p:nvPr>
        </p:nvSpPr>
        <p:spPr/>
        <p:txBody>
          <a:bodyPr/>
          <a:lstStyle/>
          <a:p>
            <a:fld id="{35FF26AE-B7EF-2642-A16F-6F92A10C8307}" type="datetimeFigureOut">
              <a:rPr lang="en-NL" smtClean="0"/>
              <a:t>11/26/2024</a:t>
            </a:fld>
            <a:endParaRPr lang="en-NL"/>
          </a:p>
        </p:txBody>
      </p:sp>
      <p:sp>
        <p:nvSpPr>
          <p:cNvPr id="5" name="Footer Placeholder 4">
            <a:extLst>
              <a:ext uri="{FF2B5EF4-FFF2-40B4-BE49-F238E27FC236}">
                <a16:creationId xmlns:a16="http://schemas.microsoft.com/office/drawing/2014/main" id="{4D40E943-EA9D-5DCE-E2D9-3D97DD07CFC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7FAD8109-84B4-F374-EE43-49CA3020C218}"/>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495702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0793-0CB2-44AC-39EB-3446C7B792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22609534-DC36-3849-5CEF-0DF63BBDC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7A5CADF-3A22-079A-4C34-E7A37913F49F}"/>
              </a:ext>
            </a:extLst>
          </p:cNvPr>
          <p:cNvSpPr>
            <a:spLocks noGrp="1"/>
          </p:cNvSpPr>
          <p:nvPr>
            <p:ph type="dt" sz="half" idx="10"/>
          </p:nvPr>
        </p:nvSpPr>
        <p:spPr/>
        <p:txBody>
          <a:bodyPr/>
          <a:lstStyle/>
          <a:p>
            <a:fld id="{35FF26AE-B7EF-2642-A16F-6F92A10C8307}" type="datetimeFigureOut">
              <a:rPr lang="en-NL" smtClean="0"/>
              <a:t>11/26/2024</a:t>
            </a:fld>
            <a:endParaRPr lang="en-NL"/>
          </a:p>
        </p:txBody>
      </p:sp>
      <p:sp>
        <p:nvSpPr>
          <p:cNvPr id="5" name="Footer Placeholder 4">
            <a:extLst>
              <a:ext uri="{FF2B5EF4-FFF2-40B4-BE49-F238E27FC236}">
                <a16:creationId xmlns:a16="http://schemas.microsoft.com/office/drawing/2014/main" id="{5A87020C-2F8E-7FDF-1E48-434B2D10DE7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7FDB248-703D-B015-CFCB-7886A02F4F12}"/>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10857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52A5-DBC1-2692-078E-ADC5A77C3C6E}"/>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DDB80ED-21EC-8A60-74F4-C6DAFE8AD1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AAEDFCEC-7788-8E16-5D24-0D8F0B2268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950C5FA3-44DA-687C-950D-02A72EA477BA}"/>
              </a:ext>
            </a:extLst>
          </p:cNvPr>
          <p:cNvSpPr>
            <a:spLocks noGrp="1"/>
          </p:cNvSpPr>
          <p:nvPr>
            <p:ph type="dt" sz="half" idx="10"/>
          </p:nvPr>
        </p:nvSpPr>
        <p:spPr/>
        <p:txBody>
          <a:bodyPr/>
          <a:lstStyle/>
          <a:p>
            <a:fld id="{35FF26AE-B7EF-2642-A16F-6F92A10C8307}" type="datetimeFigureOut">
              <a:rPr lang="en-NL" smtClean="0"/>
              <a:t>11/26/2024</a:t>
            </a:fld>
            <a:endParaRPr lang="en-NL"/>
          </a:p>
        </p:txBody>
      </p:sp>
      <p:sp>
        <p:nvSpPr>
          <p:cNvPr id="6" name="Footer Placeholder 5">
            <a:extLst>
              <a:ext uri="{FF2B5EF4-FFF2-40B4-BE49-F238E27FC236}">
                <a16:creationId xmlns:a16="http://schemas.microsoft.com/office/drawing/2014/main" id="{4D4D7CCF-3DEE-53DD-9C91-29466DC91FD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38B4BF40-2E4D-B183-5C78-682F0956DF10}"/>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82508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29D17-5DAC-A651-2BA3-18A415887CAC}"/>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07A7FE91-A17D-ADB5-383D-2673E9257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84BD4A-7889-9D1D-1FEC-45A1FBECB75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B27C8B96-5C33-F225-535A-C36910856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9FF97A6-9312-1504-41D6-BA3DC1D6239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0DB58D88-5AD3-1241-0BE2-0575C316686F}"/>
              </a:ext>
            </a:extLst>
          </p:cNvPr>
          <p:cNvSpPr>
            <a:spLocks noGrp="1"/>
          </p:cNvSpPr>
          <p:nvPr>
            <p:ph type="dt" sz="half" idx="10"/>
          </p:nvPr>
        </p:nvSpPr>
        <p:spPr/>
        <p:txBody>
          <a:bodyPr/>
          <a:lstStyle/>
          <a:p>
            <a:fld id="{35FF26AE-B7EF-2642-A16F-6F92A10C8307}" type="datetimeFigureOut">
              <a:rPr lang="en-NL" smtClean="0"/>
              <a:t>11/26/2024</a:t>
            </a:fld>
            <a:endParaRPr lang="en-NL"/>
          </a:p>
        </p:txBody>
      </p:sp>
      <p:sp>
        <p:nvSpPr>
          <p:cNvPr id="8" name="Footer Placeholder 7">
            <a:extLst>
              <a:ext uri="{FF2B5EF4-FFF2-40B4-BE49-F238E27FC236}">
                <a16:creationId xmlns:a16="http://schemas.microsoft.com/office/drawing/2014/main" id="{11A775C1-4D70-1325-B051-62158A50430C}"/>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BA6658C1-D62E-9DC9-4FA1-7B59A90B8245}"/>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223613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B8A9-D5EE-5132-5DBF-5E32DA24DA61}"/>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63821D62-5C59-ECE1-848E-1706F980C5CF}"/>
              </a:ext>
            </a:extLst>
          </p:cNvPr>
          <p:cNvSpPr>
            <a:spLocks noGrp="1"/>
          </p:cNvSpPr>
          <p:nvPr>
            <p:ph type="dt" sz="half" idx="10"/>
          </p:nvPr>
        </p:nvSpPr>
        <p:spPr/>
        <p:txBody>
          <a:bodyPr/>
          <a:lstStyle/>
          <a:p>
            <a:fld id="{35FF26AE-B7EF-2642-A16F-6F92A10C8307}" type="datetimeFigureOut">
              <a:rPr lang="en-NL" smtClean="0"/>
              <a:t>11/26/2024</a:t>
            </a:fld>
            <a:endParaRPr lang="en-NL"/>
          </a:p>
        </p:txBody>
      </p:sp>
      <p:sp>
        <p:nvSpPr>
          <p:cNvPr id="4" name="Footer Placeholder 3">
            <a:extLst>
              <a:ext uri="{FF2B5EF4-FFF2-40B4-BE49-F238E27FC236}">
                <a16:creationId xmlns:a16="http://schemas.microsoft.com/office/drawing/2014/main" id="{E872CE63-89F8-FC97-1412-E15083B63929}"/>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D26496B3-1624-9286-0B22-F32C02628D80}"/>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4286313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322812-4BFA-B1B8-A5C3-0EC439B264FE}"/>
              </a:ext>
            </a:extLst>
          </p:cNvPr>
          <p:cNvSpPr>
            <a:spLocks noGrp="1"/>
          </p:cNvSpPr>
          <p:nvPr>
            <p:ph type="dt" sz="half" idx="10"/>
          </p:nvPr>
        </p:nvSpPr>
        <p:spPr/>
        <p:txBody>
          <a:bodyPr/>
          <a:lstStyle/>
          <a:p>
            <a:fld id="{35FF26AE-B7EF-2642-A16F-6F92A10C8307}" type="datetimeFigureOut">
              <a:rPr lang="en-NL" smtClean="0"/>
              <a:t>11/26/2024</a:t>
            </a:fld>
            <a:endParaRPr lang="en-NL"/>
          </a:p>
        </p:txBody>
      </p:sp>
      <p:sp>
        <p:nvSpPr>
          <p:cNvPr id="3" name="Footer Placeholder 2">
            <a:extLst>
              <a:ext uri="{FF2B5EF4-FFF2-40B4-BE49-F238E27FC236}">
                <a16:creationId xmlns:a16="http://schemas.microsoft.com/office/drawing/2014/main" id="{6C946B0B-E122-4885-5E9A-79A5F373F35F}"/>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8AEAA95C-B847-2CA7-07A2-FBF8563E1B0F}"/>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861571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D936-16BD-76B3-BD9A-3DC7E0E0F9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A375F5BD-6F7E-B67A-EBE1-5143079765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7D3BB24D-A35E-B72A-F263-582929B6B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244297-2E01-91DE-E144-A9B04D94EA84}"/>
              </a:ext>
            </a:extLst>
          </p:cNvPr>
          <p:cNvSpPr>
            <a:spLocks noGrp="1"/>
          </p:cNvSpPr>
          <p:nvPr>
            <p:ph type="dt" sz="half" idx="10"/>
          </p:nvPr>
        </p:nvSpPr>
        <p:spPr/>
        <p:txBody>
          <a:bodyPr/>
          <a:lstStyle/>
          <a:p>
            <a:fld id="{35FF26AE-B7EF-2642-A16F-6F92A10C8307}" type="datetimeFigureOut">
              <a:rPr lang="en-NL" smtClean="0"/>
              <a:t>11/26/2024</a:t>
            </a:fld>
            <a:endParaRPr lang="en-NL"/>
          </a:p>
        </p:txBody>
      </p:sp>
      <p:sp>
        <p:nvSpPr>
          <p:cNvPr id="6" name="Footer Placeholder 5">
            <a:extLst>
              <a:ext uri="{FF2B5EF4-FFF2-40B4-BE49-F238E27FC236}">
                <a16:creationId xmlns:a16="http://schemas.microsoft.com/office/drawing/2014/main" id="{FE79FDBD-7A35-5D62-4AEA-AF973BC17BD1}"/>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291F5811-5B8B-ED39-FCAF-5D640D0295D6}"/>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72329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F447-F63B-0B52-1F71-D8EF84473F3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9A825FA2-2FED-DB57-FA7F-6CAF9C788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F885DDB6-E647-BC19-73A1-A7ACBDEC7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F93A79-12E1-8615-2E15-CD4C33C1C6C2}"/>
              </a:ext>
            </a:extLst>
          </p:cNvPr>
          <p:cNvSpPr>
            <a:spLocks noGrp="1"/>
          </p:cNvSpPr>
          <p:nvPr>
            <p:ph type="dt" sz="half" idx="10"/>
          </p:nvPr>
        </p:nvSpPr>
        <p:spPr/>
        <p:txBody>
          <a:bodyPr/>
          <a:lstStyle/>
          <a:p>
            <a:fld id="{35FF26AE-B7EF-2642-A16F-6F92A10C8307}" type="datetimeFigureOut">
              <a:rPr lang="en-NL" smtClean="0"/>
              <a:t>11/26/2024</a:t>
            </a:fld>
            <a:endParaRPr lang="en-NL"/>
          </a:p>
        </p:txBody>
      </p:sp>
      <p:sp>
        <p:nvSpPr>
          <p:cNvPr id="6" name="Footer Placeholder 5">
            <a:extLst>
              <a:ext uri="{FF2B5EF4-FFF2-40B4-BE49-F238E27FC236}">
                <a16:creationId xmlns:a16="http://schemas.microsoft.com/office/drawing/2014/main" id="{726CB26B-DD14-752B-D3DD-9D76A62973C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C4ADC3F-07F3-48AC-876D-CD2DBFD4B9CE}"/>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447918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0FEB9-C3D8-0CBC-EAD1-275D8E310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2934CB66-1F75-468A-A033-E02BFAF7A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C0F636A-72F7-25C8-D585-5F2AC2A6D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F26AE-B7EF-2642-A16F-6F92A10C8307}" type="datetimeFigureOut">
              <a:rPr lang="en-NL" smtClean="0"/>
              <a:t>11/26/2024</a:t>
            </a:fld>
            <a:endParaRPr lang="en-NL"/>
          </a:p>
        </p:txBody>
      </p:sp>
      <p:sp>
        <p:nvSpPr>
          <p:cNvPr id="5" name="Footer Placeholder 4">
            <a:extLst>
              <a:ext uri="{FF2B5EF4-FFF2-40B4-BE49-F238E27FC236}">
                <a16:creationId xmlns:a16="http://schemas.microsoft.com/office/drawing/2014/main" id="{9203A857-06DF-CB78-A0D8-BAACA3E6D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24FFA3C5-2943-39D2-7C4B-5595C90A1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F94F3-8195-A049-91BA-070FB088255E}" type="slidenum">
              <a:rPr lang="en-NL" smtClean="0"/>
              <a:t>‹#›</a:t>
            </a:fld>
            <a:endParaRPr lang="en-NL"/>
          </a:p>
        </p:txBody>
      </p:sp>
    </p:spTree>
    <p:extLst>
      <p:ext uri="{BB962C8B-B14F-4D97-AF65-F5344CB8AC3E}">
        <p14:creationId xmlns:p14="http://schemas.microsoft.com/office/powerpoint/2010/main" val="11664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www.youtube.com/watch?v=2VcNpl8-PRI" TargetMode="Externa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jpg"/><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99;p1" descr="4 1BBL Recombinant Protein">
            <a:extLst>
              <a:ext uri="{FF2B5EF4-FFF2-40B4-BE49-F238E27FC236}">
                <a16:creationId xmlns:a16="http://schemas.microsoft.com/office/drawing/2014/main" id="{A36D9B6B-CA86-7F91-394C-CD6A41E9020A}"/>
              </a:ext>
            </a:extLst>
          </p:cNvPr>
          <p:cNvPicPr preferRelativeResize="0"/>
          <p:nvPr/>
        </p:nvPicPr>
        <p:blipFill rotWithShape="1">
          <a:blip r:embed="rId3">
            <a:alphaModFix/>
          </a:blip>
          <a:srcRect/>
          <a:stretch/>
        </p:blipFill>
        <p:spPr>
          <a:xfrm>
            <a:off x="-1" y="-1"/>
            <a:ext cx="12192000" cy="6858000"/>
          </a:xfrm>
          <a:prstGeom prst="rect">
            <a:avLst/>
          </a:prstGeom>
          <a:noFill/>
          <a:ln>
            <a:noFill/>
          </a:ln>
        </p:spPr>
      </p:pic>
      <p:sp>
        <p:nvSpPr>
          <p:cNvPr id="22" name="Rectangle 2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846A11-821E-F515-7436-A5FADB0BE68A}"/>
              </a:ext>
            </a:extLst>
          </p:cNvPr>
          <p:cNvSpPr>
            <a:spLocks noGrp="1"/>
          </p:cNvSpPr>
          <p:nvPr>
            <p:ph type="ctrTitle"/>
          </p:nvPr>
        </p:nvSpPr>
        <p:spPr>
          <a:xfrm>
            <a:off x="404552" y="3091928"/>
            <a:ext cx="10819259" cy="2387600"/>
          </a:xfrm>
        </p:spPr>
        <p:txBody>
          <a:bodyPr>
            <a:normAutofit fontScale="90000"/>
          </a:bodyPr>
          <a:lstStyle/>
          <a:p>
            <a:pPr algn="l"/>
            <a:r>
              <a:rPr lang="en-US" sz="6600" b="1" dirty="0">
                <a:solidFill>
                  <a:schemeClr val="bg1"/>
                </a:solidFill>
              </a:rPr>
              <a:t>RESEARCH 5: </a:t>
            </a:r>
            <a:br>
              <a:rPr lang="en-US" sz="6600" b="1" dirty="0">
                <a:solidFill>
                  <a:schemeClr val="bg1"/>
                </a:solidFill>
              </a:rPr>
            </a:br>
            <a:r>
              <a:rPr lang="en-US" sz="6600" b="1" dirty="0">
                <a:solidFill>
                  <a:schemeClr val="bg1"/>
                </a:solidFill>
              </a:rPr>
              <a:t>Applications of Nanotechnology and Nanoparticles in Medicine</a:t>
            </a:r>
            <a:endParaRPr lang="en-NL" sz="6600" dirty="0">
              <a:solidFill>
                <a:schemeClr val="bg1"/>
              </a:solidFill>
            </a:endParaRPr>
          </a:p>
        </p:txBody>
      </p:sp>
      <p:sp>
        <p:nvSpPr>
          <p:cNvPr id="24" name="Rectangle: Rounded Corners 2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a:extLst>
              <a:ext uri="{FF2B5EF4-FFF2-40B4-BE49-F238E27FC236}">
                <a16:creationId xmlns:a16="http://schemas.microsoft.com/office/drawing/2014/main" id="{36CBD62D-F571-06C7-3515-5F02018BC142}"/>
              </a:ext>
            </a:extLst>
          </p:cNvPr>
          <p:cNvSpPr>
            <a:spLocks noGrp="1"/>
          </p:cNvSpPr>
          <p:nvPr>
            <p:ph type="subTitle" idx="1"/>
          </p:nvPr>
        </p:nvSpPr>
        <p:spPr>
          <a:xfrm>
            <a:off x="404553" y="5624945"/>
            <a:ext cx="9078562" cy="592975"/>
          </a:xfrm>
        </p:spPr>
        <p:txBody>
          <a:bodyPr anchor="ctr">
            <a:normAutofit/>
          </a:bodyPr>
          <a:lstStyle/>
          <a:p>
            <a:pPr algn="l">
              <a:spcAft>
                <a:spcPts val="600"/>
              </a:spcAft>
              <a:buClr>
                <a:schemeClr val="dk1"/>
              </a:buClr>
              <a:buSzPts val="2800"/>
            </a:pPr>
            <a:r>
              <a:rPr lang="en-US" dirty="0">
                <a:solidFill>
                  <a:schemeClr val="bg1"/>
                </a:solidFill>
              </a:rPr>
              <a:t>From Molecule to Drug</a:t>
            </a:r>
          </a:p>
        </p:txBody>
      </p:sp>
      <p:pic>
        <p:nvPicPr>
          <p:cNvPr id="3" name="Google Shape;310;p31">
            <a:extLst>
              <a:ext uri="{FF2B5EF4-FFF2-40B4-BE49-F238E27FC236}">
                <a16:creationId xmlns:a16="http://schemas.microsoft.com/office/drawing/2014/main" id="{62CC664A-44DA-2C24-3EA7-D2BF0802AF5F}"/>
              </a:ext>
            </a:extLst>
          </p:cNvPr>
          <p:cNvPicPr preferRelativeResize="0"/>
          <p:nvPr/>
        </p:nvPicPr>
        <p:blipFill rotWithShape="1">
          <a:blip r:embed="rId4">
            <a:alphaModFix/>
          </a:blip>
          <a:srcRect/>
          <a:stretch/>
        </p:blipFill>
        <p:spPr>
          <a:xfrm>
            <a:off x="9179738" y="211004"/>
            <a:ext cx="2864622" cy="990452"/>
          </a:xfrm>
          <a:prstGeom prst="rect">
            <a:avLst/>
          </a:prstGeom>
          <a:noFill/>
          <a:ln>
            <a:noFill/>
          </a:ln>
        </p:spPr>
      </p:pic>
      <p:pic>
        <p:nvPicPr>
          <p:cNvPr id="5" name="Resim 4">
            <a:extLst>
              <a:ext uri="{FF2B5EF4-FFF2-40B4-BE49-F238E27FC236}">
                <a16:creationId xmlns:a16="http://schemas.microsoft.com/office/drawing/2014/main" id="{47705830-DE76-C2CC-F356-83BB45380258}"/>
              </a:ext>
            </a:extLst>
          </p:cNvPr>
          <p:cNvPicPr>
            <a:picLocks noChangeAspect="1"/>
          </p:cNvPicPr>
          <p:nvPr/>
        </p:nvPicPr>
        <p:blipFill>
          <a:blip r:embed="rId5"/>
          <a:stretch>
            <a:fillRect/>
          </a:stretch>
        </p:blipFill>
        <p:spPr>
          <a:xfrm>
            <a:off x="251238" y="211004"/>
            <a:ext cx="8620880" cy="1000285"/>
          </a:xfrm>
          <a:prstGeom prst="rect">
            <a:avLst/>
          </a:prstGeom>
        </p:spPr>
      </p:pic>
      <p:sp>
        <p:nvSpPr>
          <p:cNvPr id="8" name="Alt Başlık 1">
            <a:extLst>
              <a:ext uri="{FF2B5EF4-FFF2-40B4-BE49-F238E27FC236}">
                <a16:creationId xmlns:a16="http://schemas.microsoft.com/office/drawing/2014/main" id="{DC75B0DD-F0FC-A75F-9072-7B6C5E24A8F7}"/>
              </a:ext>
            </a:extLst>
          </p:cNvPr>
          <p:cNvSpPr txBox="1">
            <a:spLocks/>
          </p:cNvSpPr>
          <p:nvPr/>
        </p:nvSpPr>
        <p:spPr>
          <a:xfrm>
            <a:off x="370389" y="6296102"/>
            <a:ext cx="9415508" cy="56189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2000" b="1" dirty="0">
                <a:solidFill>
                  <a:srgbClr val="FFFFFF"/>
                </a:solidFill>
              </a:rPr>
              <a:t>Dr. Lucia GEMMA DELOGU &amp; Dr. Açelya YILMAZER</a:t>
            </a:r>
          </a:p>
        </p:txBody>
      </p:sp>
    </p:spTree>
    <p:extLst>
      <p:ext uri="{BB962C8B-B14F-4D97-AF65-F5344CB8AC3E}">
        <p14:creationId xmlns:p14="http://schemas.microsoft.com/office/powerpoint/2010/main" val="1181299424"/>
      </p:ext>
    </p:extLst>
  </p:cSld>
  <p:clrMapOvr>
    <a:masterClrMapping/>
  </p:clrMapOvr>
  <mc:AlternateContent xmlns:mc="http://schemas.openxmlformats.org/markup-compatibility/2006" xmlns:p14="http://schemas.microsoft.com/office/powerpoint/2010/main">
    <mc:Choice Requires="p14">
      <p:transition spd="slow" p14:dur="2000" advTm="16739"/>
    </mc:Choice>
    <mc:Fallback xmlns="">
      <p:transition spd="slow" advTm="16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DCFFF3-FE32-A951-CF1D-05C1FBD3F172}"/>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b="1" kern="1200" dirty="0">
                <a:solidFill>
                  <a:schemeClr val="tx1"/>
                </a:solidFill>
                <a:latin typeface="+mj-lt"/>
                <a:ea typeface="+mj-ea"/>
                <a:cs typeface="+mj-cs"/>
              </a:rPr>
              <a:t>Rapid growth of indexed publications</a:t>
            </a:r>
            <a:endParaRPr lang="en-US" sz="38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C440248B-E3A7-42C2-A43D-9081608E2054}"/>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1" i="0">
                <a:effectLst/>
              </a:rPr>
              <a:t>37,813 results</a:t>
            </a:r>
            <a:endParaRPr lang="en-US" sz="2200" b="1" i="0" dirty="0">
              <a:effectLst/>
            </a:endParaRPr>
          </a:p>
        </p:txBody>
      </p:sp>
      <p:graphicFrame>
        <p:nvGraphicFramePr>
          <p:cNvPr id="4" name="Segnaposto contenuto 3">
            <a:extLst>
              <a:ext uri="{FF2B5EF4-FFF2-40B4-BE49-F238E27FC236}">
                <a16:creationId xmlns:a16="http://schemas.microsoft.com/office/drawing/2014/main" id="{9B68C721-858C-42F8-9499-A2A6B8FB7DCC}"/>
              </a:ext>
            </a:extLst>
          </p:cNvPr>
          <p:cNvGraphicFramePr>
            <a:graphicFrameLocks noGrp="1"/>
          </p:cNvGraphicFramePr>
          <p:nvPr>
            <p:ph idx="1"/>
            <p:extLst>
              <p:ext uri="{D42A27DB-BD31-4B8C-83A1-F6EECF244321}">
                <p14:modId xmlns:p14="http://schemas.microsoft.com/office/powerpoint/2010/main" val="325358433"/>
              </p:ext>
            </p:extLst>
          </p:nvPr>
        </p:nvGraphicFramePr>
        <p:xfrm>
          <a:off x="4654296" y="640080"/>
          <a:ext cx="6903720" cy="5577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4514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885F0D7B-6194-42FD-B9C4-871D1360A340}"/>
              </a:ext>
            </a:extLst>
          </p:cNvPr>
          <p:cNvGraphicFramePr>
            <a:graphicFrameLocks noGrp="1"/>
          </p:cNvGraphicFramePr>
          <p:nvPr>
            <p:ph idx="1"/>
          </p:nvPr>
        </p:nvGraphicFramePr>
        <p:xfrm>
          <a:off x="225942" y="239233"/>
          <a:ext cx="11740116" cy="6379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558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4">
                                            <p:graphicEl>
                                              <a:dgm id="{47A9B3C5-28F0-40AE-8523-5428D8F2B575}"/>
                                            </p:graphicEl>
                                          </p:spTgt>
                                        </p:tgtEl>
                                        <p:attrNameLst>
                                          <p:attrName>style.visibility</p:attrName>
                                        </p:attrNameLst>
                                      </p:cBhvr>
                                      <p:to>
                                        <p:strVal val="visible"/>
                                      </p:to>
                                    </p:set>
                                    <p:anim calcmode="lin" valueType="num">
                                      <p:cBhvr>
                                        <p:cTn id="7" dur="500" fill="hold"/>
                                        <p:tgtEl>
                                          <p:spTgt spid="4">
                                            <p:graphicEl>
                                              <a:dgm id="{47A9B3C5-28F0-40AE-8523-5428D8F2B575}"/>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47A9B3C5-28F0-40AE-8523-5428D8F2B575}"/>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47A9B3C5-28F0-40AE-8523-5428D8F2B575}"/>
                                            </p:graphicEl>
                                          </p:spTgt>
                                        </p:tgtEl>
                                      </p:cBhvr>
                                    </p:animEffect>
                                    <p:anim calcmode="lin" valueType="num">
                                      <p:cBhvr>
                                        <p:cTn id="10" dur="500" fill="hold"/>
                                        <p:tgtEl>
                                          <p:spTgt spid="4">
                                            <p:graphicEl>
                                              <a:dgm id="{47A9B3C5-28F0-40AE-8523-5428D8F2B575}"/>
                                            </p:graphicEl>
                                          </p:spTgt>
                                        </p:tgtEl>
                                        <p:attrNameLst>
                                          <p:attrName>ppt_x</p:attrName>
                                        </p:attrNameLst>
                                      </p:cBhvr>
                                      <p:tavLst>
                                        <p:tav tm="0">
                                          <p:val>
                                            <p:fltVal val="0.5"/>
                                          </p:val>
                                        </p:tav>
                                        <p:tav tm="100000">
                                          <p:val>
                                            <p:strVal val="#ppt_x"/>
                                          </p:val>
                                        </p:tav>
                                      </p:tavLst>
                                    </p:anim>
                                    <p:anim calcmode="lin" valueType="num">
                                      <p:cBhvr>
                                        <p:cTn id="11" dur="500" fill="hold"/>
                                        <p:tgtEl>
                                          <p:spTgt spid="4">
                                            <p:graphicEl>
                                              <a:dgm id="{47A9B3C5-28F0-40AE-8523-5428D8F2B575}"/>
                                            </p:graphicEl>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4">
                                            <p:graphicEl>
                                              <a:dgm id="{30156D02-5869-4C94-97EA-1F565A65510D}"/>
                                            </p:graphicEl>
                                          </p:spTgt>
                                        </p:tgtEl>
                                        <p:attrNameLst>
                                          <p:attrName>style.visibility</p:attrName>
                                        </p:attrNameLst>
                                      </p:cBhvr>
                                      <p:to>
                                        <p:strVal val="visible"/>
                                      </p:to>
                                    </p:set>
                                    <p:anim calcmode="lin" valueType="num">
                                      <p:cBhvr>
                                        <p:cTn id="16" dur="500" fill="hold"/>
                                        <p:tgtEl>
                                          <p:spTgt spid="4">
                                            <p:graphicEl>
                                              <a:dgm id="{30156D02-5869-4C94-97EA-1F565A65510D}"/>
                                            </p:graphicEl>
                                          </p:spTgt>
                                        </p:tgtEl>
                                        <p:attrNameLst>
                                          <p:attrName>ppt_w</p:attrName>
                                        </p:attrNameLst>
                                      </p:cBhvr>
                                      <p:tavLst>
                                        <p:tav tm="0">
                                          <p:val>
                                            <p:fltVal val="0"/>
                                          </p:val>
                                        </p:tav>
                                        <p:tav tm="100000">
                                          <p:val>
                                            <p:strVal val="#ppt_w"/>
                                          </p:val>
                                        </p:tav>
                                      </p:tavLst>
                                    </p:anim>
                                    <p:anim calcmode="lin" valueType="num">
                                      <p:cBhvr>
                                        <p:cTn id="17" dur="500" fill="hold"/>
                                        <p:tgtEl>
                                          <p:spTgt spid="4">
                                            <p:graphicEl>
                                              <a:dgm id="{30156D02-5869-4C94-97EA-1F565A65510D}"/>
                                            </p:graphicEl>
                                          </p:spTgt>
                                        </p:tgtEl>
                                        <p:attrNameLst>
                                          <p:attrName>ppt_h</p:attrName>
                                        </p:attrNameLst>
                                      </p:cBhvr>
                                      <p:tavLst>
                                        <p:tav tm="0">
                                          <p:val>
                                            <p:fltVal val="0"/>
                                          </p:val>
                                        </p:tav>
                                        <p:tav tm="100000">
                                          <p:val>
                                            <p:strVal val="#ppt_h"/>
                                          </p:val>
                                        </p:tav>
                                      </p:tavLst>
                                    </p:anim>
                                    <p:animEffect transition="in" filter="fade">
                                      <p:cBhvr>
                                        <p:cTn id="18" dur="500"/>
                                        <p:tgtEl>
                                          <p:spTgt spid="4">
                                            <p:graphicEl>
                                              <a:dgm id="{30156D02-5869-4C94-97EA-1F565A65510D}"/>
                                            </p:graphicEl>
                                          </p:spTgt>
                                        </p:tgtEl>
                                      </p:cBhvr>
                                    </p:animEffect>
                                    <p:anim calcmode="lin" valueType="num">
                                      <p:cBhvr>
                                        <p:cTn id="19" dur="500" fill="hold"/>
                                        <p:tgtEl>
                                          <p:spTgt spid="4">
                                            <p:graphicEl>
                                              <a:dgm id="{30156D02-5869-4C94-97EA-1F565A65510D}"/>
                                            </p:graphicEl>
                                          </p:spTgt>
                                        </p:tgtEl>
                                        <p:attrNameLst>
                                          <p:attrName>ppt_x</p:attrName>
                                        </p:attrNameLst>
                                      </p:cBhvr>
                                      <p:tavLst>
                                        <p:tav tm="0">
                                          <p:val>
                                            <p:fltVal val="0.5"/>
                                          </p:val>
                                        </p:tav>
                                        <p:tav tm="100000">
                                          <p:val>
                                            <p:strVal val="#ppt_x"/>
                                          </p:val>
                                        </p:tav>
                                      </p:tavLst>
                                    </p:anim>
                                    <p:anim calcmode="lin" valueType="num">
                                      <p:cBhvr>
                                        <p:cTn id="20" dur="500" fill="hold"/>
                                        <p:tgtEl>
                                          <p:spTgt spid="4">
                                            <p:graphicEl>
                                              <a:dgm id="{30156D02-5869-4C94-97EA-1F565A65510D}"/>
                                            </p:graphicEl>
                                          </p:spTgt>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4">
                                            <p:graphicEl>
                                              <a:dgm id="{27A19783-81BE-4381-99C0-E4A9864EF946}"/>
                                            </p:graphicEl>
                                          </p:spTgt>
                                        </p:tgtEl>
                                        <p:attrNameLst>
                                          <p:attrName>style.visibility</p:attrName>
                                        </p:attrNameLst>
                                      </p:cBhvr>
                                      <p:to>
                                        <p:strVal val="visible"/>
                                      </p:to>
                                    </p:set>
                                    <p:anim calcmode="lin" valueType="num">
                                      <p:cBhvr>
                                        <p:cTn id="25" dur="500" fill="hold"/>
                                        <p:tgtEl>
                                          <p:spTgt spid="4">
                                            <p:graphicEl>
                                              <a:dgm id="{27A19783-81BE-4381-99C0-E4A9864EF946}"/>
                                            </p:graphicEl>
                                          </p:spTgt>
                                        </p:tgtEl>
                                        <p:attrNameLst>
                                          <p:attrName>ppt_w</p:attrName>
                                        </p:attrNameLst>
                                      </p:cBhvr>
                                      <p:tavLst>
                                        <p:tav tm="0">
                                          <p:val>
                                            <p:fltVal val="0"/>
                                          </p:val>
                                        </p:tav>
                                        <p:tav tm="100000">
                                          <p:val>
                                            <p:strVal val="#ppt_w"/>
                                          </p:val>
                                        </p:tav>
                                      </p:tavLst>
                                    </p:anim>
                                    <p:anim calcmode="lin" valueType="num">
                                      <p:cBhvr>
                                        <p:cTn id="26" dur="500" fill="hold"/>
                                        <p:tgtEl>
                                          <p:spTgt spid="4">
                                            <p:graphicEl>
                                              <a:dgm id="{27A19783-81BE-4381-99C0-E4A9864EF946}"/>
                                            </p:graphicEl>
                                          </p:spTgt>
                                        </p:tgtEl>
                                        <p:attrNameLst>
                                          <p:attrName>ppt_h</p:attrName>
                                        </p:attrNameLst>
                                      </p:cBhvr>
                                      <p:tavLst>
                                        <p:tav tm="0">
                                          <p:val>
                                            <p:fltVal val="0"/>
                                          </p:val>
                                        </p:tav>
                                        <p:tav tm="100000">
                                          <p:val>
                                            <p:strVal val="#ppt_h"/>
                                          </p:val>
                                        </p:tav>
                                      </p:tavLst>
                                    </p:anim>
                                    <p:animEffect transition="in" filter="fade">
                                      <p:cBhvr>
                                        <p:cTn id="27" dur="500"/>
                                        <p:tgtEl>
                                          <p:spTgt spid="4">
                                            <p:graphicEl>
                                              <a:dgm id="{27A19783-81BE-4381-99C0-E4A9864EF946}"/>
                                            </p:graphicEl>
                                          </p:spTgt>
                                        </p:tgtEl>
                                      </p:cBhvr>
                                    </p:animEffect>
                                    <p:anim calcmode="lin" valueType="num">
                                      <p:cBhvr>
                                        <p:cTn id="28" dur="500" fill="hold"/>
                                        <p:tgtEl>
                                          <p:spTgt spid="4">
                                            <p:graphicEl>
                                              <a:dgm id="{27A19783-81BE-4381-99C0-E4A9864EF946}"/>
                                            </p:graphicEl>
                                          </p:spTgt>
                                        </p:tgtEl>
                                        <p:attrNameLst>
                                          <p:attrName>ppt_x</p:attrName>
                                        </p:attrNameLst>
                                      </p:cBhvr>
                                      <p:tavLst>
                                        <p:tav tm="0">
                                          <p:val>
                                            <p:fltVal val="0.5"/>
                                          </p:val>
                                        </p:tav>
                                        <p:tav tm="100000">
                                          <p:val>
                                            <p:strVal val="#ppt_x"/>
                                          </p:val>
                                        </p:tav>
                                      </p:tavLst>
                                    </p:anim>
                                    <p:anim calcmode="lin" valueType="num">
                                      <p:cBhvr>
                                        <p:cTn id="29" dur="500" fill="hold"/>
                                        <p:tgtEl>
                                          <p:spTgt spid="4">
                                            <p:graphicEl>
                                              <a:dgm id="{27A19783-81BE-4381-99C0-E4A9864EF946}"/>
                                            </p:graphicEl>
                                          </p:spTgt>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4">
                                            <p:graphicEl>
                                              <a:dgm id="{B1C889F4-7095-4547-A72B-F90636760D17}"/>
                                            </p:graphicEl>
                                          </p:spTgt>
                                        </p:tgtEl>
                                        <p:attrNameLst>
                                          <p:attrName>style.visibility</p:attrName>
                                        </p:attrNameLst>
                                      </p:cBhvr>
                                      <p:to>
                                        <p:strVal val="visible"/>
                                      </p:to>
                                    </p:set>
                                    <p:anim calcmode="lin" valueType="num">
                                      <p:cBhvr>
                                        <p:cTn id="34" dur="500" fill="hold"/>
                                        <p:tgtEl>
                                          <p:spTgt spid="4">
                                            <p:graphicEl>
                                              <a:dgm id="{B1C889F4-7095-4547-A72B-F90636760D17}"/>
                                            </p:graphicEl>
                                          </p:spTgt>
                                        </p:tgtEl>
                                        <p:attrNameLst>
                                          <p:attrName>ppt_w</p:attrName>
                                        </p:attrNameLst>
                                      </p:cBhvr>
                                      <p:tavLst>
                                        <p:tav tm="0">
                                          <p:val>
                                            <p:fltVal val="0"/>
                                          </p:val>
                                        </p:tav>
                                        <p:tav tm="100000">
                                          <p:val>
                                            <p:strVal val="#ppt_w"/>
                                          </p:val>
                                        </p:tav>
                                      </p:tavLst>
                                    </p:anim>
                                    <p:anim calcmode="lin" valueType="num">
                                      <p:cBhvr>
                                        <p:cTn id="35" dur="500" fill="hold"/>
                                        <p:tgtEl>
                                          <p:spTgt spid="4">
                                            <p:graphicEl>
                                              <a:dgm id="{B1C889F4-7095-4547-A72B-F90636760D17}"/>
                                            </p:graphicEl>
                                          </p:spTgt>
                                        </p:tgtEl>
                                        <p:attrNameLst>
                                          <p:attrName>ppt_h</p:attrName>
                                        </p:attrNameLst>
                                      </p:cBhvr>
                                      <p:tavLst>
                                        <p:tav tm="0">
                                          <p:val>
                                            <p:fltVal val="0"/>
                                          </p:val>
                                        </p:tav>
                                        <p:tav tm="100000">
                                          <p:val>
                                            <p:strVal val="#ppt_h"/>
                                          </p:val>
                                        </p:tav>
                                      </p:tavLst>
                                    </p:anim>
                                    <p:animEffect transition="in" filter="fade">
                                      <p:cBhvr>
                                        <p:cTn id="36" dur="500"/>
                                        <p:tgtEl>
                                          <p:spTgt spid="4">
                                            <p:graphicEl>
                                              <a:dgm id="{B1C889F4-7095-4547-A72B-F90636760D17}"/>
                                            </p:graphicEl>
                                          </p:spTgt>
                                        </p:tgtEl>
                                      </p:cBhvr>
                                    </p:animEffect>
                                    <p:anim calcmode="lin" valueType="num">
                                      <p:cBhvr>
                                        <p:cTn id="37" dur="500" fill="hold"/>
                                        <p:tgtEl>
                                          <p:spTgt spid="4">
                                            <p:graphicEl>
                                              <a:dgm id="{B1C889F4-7095-4547-A72B-F90636760D17}"/>
                                            </p:graphicEl>
                                          </p:spTgt>
                                        </p:tgtEl>
                                        <p:attrNameLst>
                                          <p:attrName>ppt_x</p:attrName>
                                        </p:attrNameLst>
                                      </p:cBhvr>
                                      <p:tavLst>
                                        <p:tav tm="0">
                                          <p:val>
                                            <p:fltVal val="0.5"/>
                                          </p:val>
                                        </p:tav>
                                        <p:tav tm="100000">
                                          <p:val>
                                            <p:strVal val="#ppt_x"/>
                                          </p:val>
                                        </p:tav>
                                      </p:tavLst>
                                    </p:anim>
                                    <p:anim calcmode="lin" valueType="num">
                                      <p:cBhvr>
                                        <p:cTn id="38" dur="500" fill="hold"/>
                                        <p:tgtEl>
                                          <p:spTgt spid="4">
                                            <p:graphicEl>
                                              <a:dgm id="{B1C889F4-7095-4547-A72B-F90636760D17}"/>
                                            </p:graphicEl>
                                          </p:spTgt>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528" fill="hold" grpId="0" nodeType="clickEffect">
                                  <p:stCondLst>
                                    <p:cond delay="0"/>
                                  </p:stCondLst>
                                  <p:childTnLst>
                                    <p:set>
                                      <p:cBhvr>
                                        <p:cTn id="42" dur="1" fill="hold">
                                          <p:stCondLst>
                                            <p:cond delay="0"/>
                                          </p:stCondLst>
                                        </p:cTn>
                                        <p:tgtEl>
                                          <p:spTgt spid="4">
                                            <p:graphicEl>
                                              <a:dgm id="{A231860E-7A89-4571-86B4-5EF732356F16}"/>
                                            </p:graphicEl>
                                          </p:spTgt>
                                        </p:tgtEl>
                                        <p:attrNameLst>
                                          <p:attrName>style.visibility</p:attrName>
                                        </p:attrNameLst>
                                      </p:cBhvr>
                                      <p:to>
                                        <p:strVal val="visible"/>
                                      </p:to>
                                    </p:set>
                                    <p:anim calcmode="lin" valueType="num">
                                      <p:cBhvr>
                                        <p:cTn id="43" dur="500" fill="hold"/>
                                        <p:tgtEl>
                                          <p:spTgt spid="4">
                                            <p:graphicEl>
                                              <a:dgm id="{A231860E-7A89-4571-86B4-5EF732356F16}"/>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A231860E-7A89-4571-86B4-5EF732356F16}"/>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A231860E-7A89-4571-86B4-5EF732356F16}"/>
                                            </p:graphicEl>
                                          </p:spTgt>
                                        </p:tgtEl>
                                      </p:cBhvr>
                                    </p:animEffect>
                                    <p:anim calcmode="lin" valueType="num">
                                      <p:cBhvr>
                                        <p:cTn id="46" dur="500" fill="hold"/>
                                        <p:tgtEl>
                                          <p:spTgt spid="4">
                                            <p:graphicEl>
                                              <a:dgm id="{A231860E-7A89-4571-86B4-5EF732356F16}"/>
                                            </p:graphicEl>
                                          </p:spTgt>
                                        </p:tgtEl>
                                        <p:attrNameLst>
                                          <p:attrName>ppt_x</p:attrName>
                                        </p:attrNameLst>
                                      </p:cBhvr>
                                      <p:tavLst>
                                        <p:tav tm="0">
                                          <p:val>
                                            <p:fltVal val="0.5"/>
                                          </p:val>
                                        </p:tav>
                                        <p:tav tm="100000">
                                          <p:val>
                                            <p:strVal val="#ppt_x"/>
                                          </p:val>
                                        </p:tav>
                                      </p:tavLst>
                                    </p:anim>
                                    <p:anim calcmode="lin" valueType="num">
                                      <p:cBhvr>
                                        <p:cTn id="47" dur="500" fill="hold"/>
                                        <p:tgtEl>
                                          <p:spTgt spid="4">
                                            <p:graphicEl>
                                              <a:dgm id="{A231860E-7A89-4571-86B4-5EF732356F16}"/>
                                            </p:graphicEl>
                                          </p:spTgt>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528" fill="hold" grpId="0" nodeType="clickEffect">
                                  <p:stCondLst>
                                    <p:cond delay="0"/>
                                  </p:stCondLst>
                                  <p:childTnLst>
                                    <p:set>
                                      <p:cBhvr>
                                        <p:cTn id="51" dur="1" fill="hold">
                                          <p:stCondLst>
                                            <p:cond delay="0"/>
                                          </p:stCondLst>
                                        </p:cTn>
                                        <p:tgtEl>
                                          <p:spTgt spid="4">
                                            <p:graphicEl>
                                              <a:dgm id="{950E225F-5BC9-4093-AAAB-918413C38917}"/>
                                            </p:graphicEl>
                                          </p:spTgt>
                                        </p:tgtEl>
                                        <p:attrNameLst>
                                          <p:attrName>style.visibility</p:attrName>
                                        </p:attrNameLst>
                                      </p:cBhvr>
                                      <p:to>
                                        <p:strVal val="visible"/>
                                      </p:to>
                                    </p:set>
                                    <p:anim calcmode="lin" valueType="num">
                                      <p:cBhvr>
                                        <p:cTn id="52" dur="500" fill="hold"/>
                                        <p:tgtEl>
                                          <p:spTgt spid="4">
                                            <p:graphicEl>
                                              <a:dgm id="{950E225F-5BC9-4093-AAAB-918413C38917}"/>
                                            </p:graphicEl>
                                          </p:spTgt>
                                        </p:tgtEl>
                                        <p:attrNameLst>
                                          <p:attrName>ppt_w</p:attrName>
                                        </p:attrNameLst>
                                      </p:cBhvr>
                                      <p:tavLst>
                                        <p:tav tm="0">
                                          <p:val>
                                            <p:fltVal val="0"/>
                                          </p:val>
                                        </p:tav>
                                        <p:tav tm="100000">
                                          <p:val>
                                            <p:strVal val="#ppt_w"/>
                                          </p:val>
                                        </p:tav>
                                      </p:tavLst>
                                    </p:anim>
                                    <p:anim calcmode="lin" valueType="num">
                                      <p:cBhvr>
                                        <p:cTn id="53" dur="500" fill="hold"/>
                                        <p:tgtEl>
                                          <p:spTgt spid="4">
                                            <p:graphicEl>
                                              <a:dgm id="{950E225F-5BC9-4093-AAAB-918413C38917}"/>
                                            </p:graphicEl>
                                          </p:spTgt>
                                        </p:tgtEl>
                                        <p:attrNameLst>
                                          <p:attrName>ppt_h</p:attrName>
                                        </p:attrNameLst>
                                      </p:cBhvr>
                                      <p:tavLst>
                                        <p:tav tm="0">
                                          <p:val>
                                            <p:fltVal val="0"/>
                                          </p:val>
                                        </p:tav>
                                        <p:tav tm="100000">
                                          <p:val>
                                            <p:strVal val="#ppt_h"/>
                                          </p:val>
                                        </p:tav>
                                      </p:tavLst>
                                    </p:anim>
                                    <p:animEffect transition="in" filter="fade">
                                      <p:cBhvr>
                                        <p:cTn id="54" dur="500"/>
                                        <p:tgtEl>
                                          <p:spTgt spid="4">
                                            <p:graphicEl>
                                              <a:dgm id="{950E225F-5BC9-4093-AAAB-918413C38917}"/>
                                            </p:graphicEl>
                                          </p:spTgt>
                                        </p:tgtEl>
                                      </p:cBhvr>
                                    </p:animEffect>
                                    <p:anim calcmode="lin" valueType="num">
                                      <p:cBhvr>
                                        <p:cTn id="55" dur="500" fill="hold"/>
                                        <p:tgtEl>
                                          <p:spTgt spid="4">
                                            <p:graphicEl>
                                              <a:dgm id="{950E225F-5BC9-4093-AAAB-918413C38917}"/>
                                            </p:graphicEl>
                                          </p:spTgt>
                                        </p:tgtEl>
                                        <p:attrNameLst>
                                          <p:attrName>ppt_x</p:attrName>
                                        </p:attrNameLst>
                                      </p:cBhvr>
                                      <p:tavLst>
                                        <p:tav tm="0">
                                          <p:val>
                                            <p:fltVal val="0.5"/>
                                          </p:val>
                                        </p:tav>
                                        <p:tav tm="100000">
                                          <p:val>
                                            <p:strVal val="#ppt_x"/>
                                          </p:val>
                                        </p:tav>
                                      </p:tavLst>
                                    </p:anim>
                                    <p:anim calcmode="lin" valueType="num">
                                      <p:cBhvr>
                                        <p:cTn id="56" dur="500" fill="hold"/>
                                        <p:tgtEl>
                                          <p:spTgt spid="4">
                                            <p:graphicEl>
                                              <a:dgm id="{950E225F-5BC9-4093-AAAB-918413C38917}"/>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4">
                                            <p:graphicEl>
                                              <a:dgm id="{D8F9A5AF-8799-4DA8-81E4-5C91ED72E31C}"/>
                                            </p:graphicEl>
                                          </p:spTgt>
                                        </p:tgtEl>
                                        <p:attrNameLst>
                                          <p:attrName>style.visibility</p:attrName>
                                        </p:attrNameLst>
                                      </p:cBhvr>
                                      <p:to>
                                        <p:strVal val="visible"/>
                                      </p:to>
                                    </p:set>
                                    <p:anim calcmode="lin" valueType="num">
                                      <p:cBhvr>
                                        <p:cTn id="61" dur="500" fill="hold"/>
                                        <p:tgtEl>
                                          <p:spTgt spid="4">
                                            <p:graphicEl>
                                              <a:dgm id="{D8F9A5AF-8799-4DA8-81E4-5C91ED72E31C}"/>
                                            </p:graphicEl>
                                          </p:spTgt>
                                        </p:tgtEl>
                                        <p:attrNameLst>
                                          <p:attrName>ppt_w</p:attrName>
                                        </p:attrNameLst>
                                      </p:cBhvr>
                                      <p:tavLst>
                                        <p:tav tm="0">
                                          <p:val>
                                            <p:fltVal val="0"/>
                                          </p:val>
                                        </p:tav>
                                        <p:tav tm="100000">
                                          <p:val>
                                            <p:strVal val="#ppt_w"/>
                                          </p:val>
                                        </p:tav>
                                      </p:tavLst>
                                    </p:anim>
                                    <p:anim calcmode="lin" valueType="num">
                                      <p:cBhvr>
                                        <p:cTn id="62" dur="500" fill="hold"/>
                                        <p:tgtEl>
                                          <p:spTgt spid="4">
                                            <p:graphicEl>
                                              <a:dgm id="{D8F9A5AF-8799-4DA8-81E4-5C91ED72E31C}"/>
                                            </p:graphicEl>
                                          </p:spTgt>
                                        </p:tgtEl>
                                        <p:attrNameLst>
                                          <p:attrName>ppt_h</p:attrName>
                                        </p:attrNameLst>
                                      </p:cBhvr>
                                      <p:tavLst>
                                        <p:tav tm="0">
                                          <p:val>
                                            <p:fltVal val="0"/>
                                          </p:val>
                                        </p:tav>
                                        <p:tav tm="100000">
                                          <p:val>
                                            <p:strVal val="#ppt_h"/>
                                          </p:val>
                                        </p:tav>
                                      </p:tavLst>
                                    </p:anim>
                                    <p:animEffect transition="in" filter="fade">
                                      <p:cBhvr>
                                        <p:cTn id="63" dur="500"/>
                                        <p:tgtEl>
                                          <p:spTgt spid="4">
                                            <p:graphicEl>
                                              <a:dgm id="{D8F9A5AF-8799-4DA8-81E4-5C91ED72E31C}"/>
                                            </p:graphicEl>
                                          </p:spTgt>
                                        </p:tgtEl>
                                      </p:cBhvr>
                                    </p:animEffect>
                                    <p:anim calcmode="lin" valueType="num">
                                      <p:cBhvr>
                                        <p:cTn id="64" dur="500" fill="hold"/>
                                        <p:tgtEl>
                                          <p:spTgt spid="4">
                                            <p:graphicEl>
                                              <a:dgm id="{D8F9A5AF-8799-4DA8-81E4-5C91ED72E31C}"/>
                                            </p:graphicEl>
                                          </p:spTgt>
                                        </p:tgtEl>
                                        <p:attrNameLst>
                                          <p:attrName>ppt_x</p:attrName>
                                        </p:attrNameLst>
                                      </p:cBhvr>
                                      <p:tavLst>
                                        <p:tav tm="0">
                                          <p:val>
                                            <p:fltVal val="0.5"/>
                                          </p:val>
                                        </p:tav>
                                        <p:tav tm="100000">
                                          <p:val>
                                            <p:strVal val="#ppt_x"/>
                                          </p:val>
                                        </p:tav>
                                      </p:tavLst>
                                    </p:anim>
                                    <p:anim calcmode="lin" valueType="num">
                                      <p:cBhvr>
                                        <p:cTn id="65" dur="500" fill="hold"/>
                                        <p:tgtEl>
                                          <p:spTgt spid="4">
                                            <p:graphicEl>
                                              <a:dgm id="{D8F9A5AF-8799-4DA8-81E4-5C91ED72E31C}"/>
                                            </p:graphicEl>
                                          </p:spTgt>
                                        </p:tgtEl>
                                        <p:attrNameLst>
                                          <p:attrName>ppt_y</p:attrName>
                                        </p:attrNameLst>
                                      </p:cBhvr>
                                      <p:tavLst>
                                        <p:tav tm="0">
                                          <p:val>
                                            <p:fltVal val="0.5"/>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528" fill="hold" grpId="0" nodeType="clickEffect">
                                  <p:stCondLst>
                                    <p:cond delay="0"/>
                                  </p:stCondLst>
                                  <p:childTnLst>
                                    <p:set>
                                      <p:cBhvr>
                                        <p:cTn id="69" dur="1" fill="hold">
                                          <p:stCondLst>
                                            <p:cond delay="0"/>
                                          </p:stCondLst>
                                        </p:cTn>
                                        <p:tgtEl>
                                          <p:spTgt spid="4">
                                            <p:graphicEl>
                                              <a:dgm id="{19CC28AE-7A3C-4590-9049-A7E5660C254A}"/>
                                            </p:graphicEl>
                                          </p:spTgt>
                                        </p:tgtEl>
                                        <p:attrNameLst>
                                          <p:attrName>style.visibility</p:attrName>
                                        </p:attrNameLst>
                                      </p:cBhvr>
                                      <p:to>
                                        <p:strVal val="visible"/>
                                      </p:to>
                                    </p:set>
                                    <p:anim calcmode="lin" valueType="num">
                                      <p:cBhvr>
                                        <p:cTn id="70" dur="500" fill="hold"/>
                                        <p:tgtEl>
                                          <p:spTgt spid="4">
                                            <p:graphicEl>
                                              <a:dgm id="{19CC28AE-7A3C-4590-9049-A7E5660C254A}"/>
                                            </p:graphicEl>
                                          </p:spTgt>
                                        </p:tgtEl>
                                        <p:attrNameLst>
                                          <p:attrName>ppt_w</p:attrName>
                                        </p:attrNameLst>
                                      </p:cBhvr>
                                      <p:tavLst>
                                        <p:tav tm="0">
                                          <p:val>
                                            <p:fltVal val="0"/>
                                          </p:val>
                                        </p:tav>
                                        <p:tav tm="100000">
                                          <p:val>
                                            <p:strVal val="#ppt_w"/>
                                          </p:val>
                                        </p:tav>
                                      </p:tavLst>
                                    </p:anim>
                                    <p:anim calcmode="lin" valueType="num">
                                      <p:cBhvr>
                                        <p:cTn id="71" dur="500" fill="hold"/>
                                        <p:tgtEl>
                                          <p:spTgt spid="4">
                                            <p:graphicEl>
                                              <a:dgm id="{19CC28AE-7A3C-4590-9049-A7E5660C254A}"/>
                                            </p:graphicEl>
                                          </p:spTgt>
                                        </p:tgtEl>
                                        <p:attrNameLst>
                                          <p:attrName>ppt_h</p:attrName>
                                        </p:attrNameLst>
                                      </p:cBhvr>
                                      <p:tavLst>
                                        <p:tav tm="0">
                                          <p:val>
                                            <p:fltVal val="0"/>
                                          </p:val>
                                        </p:tav>
                                        <p:tav tm="100000">
                                          <p:val>
                                            <p:strVal val="#ppt_h"/>
                                          </p:val>
                                        </p:tav>
                                      </p:tavLst>
                                    </p:anim>
                                    <p:animEffect transition="in" filter="fade">
                                      <p:cBhvr>
                                        <p:cTn id="72" dur="500"/>
                                        <p:tgtEl>
                                          <p:spTgt spid="4">
                                            <p:graphicEl>
                                              <a:dgm id="{19CC28AE-7A3C-4590-9049-A7E5660C254A}"/>
                                            </p:graphicEl>
                                          </p:spTgt>
                                        </p:tgtEl>
                                      </p:cBhvr>
                                    </p:animEffect>
                                    <p:anim calcmode="lin" valueType="num">
                                      <p:cBhvr>
                                        <p:cTn id="73" dur="500" fill="hold"/>
                                        <p:tgtEl>
                                          <p:spTgt spid="4">
                                            <p:graphicEl>
                                              <a:dgm id="{19CC28AE-7A3C-4590-9049-A7E5660C254A}"/>
                                            </p:graphicEl>
                                          </p:spTgt>
                                        </p:tgtEl>
                                        <p:attrNameLst>
                                          <p:attrName>ppt_x</p:attrName>
                                        </p:attrNameLst>
                                      </p:cBhvr>
                                      <p:tavLst>
                                        <p:tav tm="0">
                                          <p:val>
                                            <p:fltVal val="0.5"/>
                                          </p:val>
                                        </p:tav>
                                        <p:tav tm="100000">
                                          <p:val>
                                            <p:strVal val="#ppt_x"/>
                                          </p:val>
                                        </p:tav>
                                      </p:tavLst>
                                    </p:anim>
                                    <p:anim calcmode="lin" valueType="num">
                                      <p:cBhvr>
                                        <p:cTn id="74" dur="500" fill="hold"/>
                                        <p:tgtEl>
                                          <p:spTgt spid="4">
                                            <p:graphicEl>
                                              <a:dgm id="{19CC28AE-7A3C-4590-9049-A7E5660C254A}"/>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4">
                                            <p:graphicEl>
                                              <a:dgm id="{CF1EDCCC-E2BE-4406-A4D4-003045DAE727}"/>
                                            </p:graphicEl>
                                          </p:spTgt>
                                        </p:tgtEl>
                                        <p:attrNameLst>
                                          <p:attrName>style.visibility</p:attrName>
                                        </p:attrNameLst>
                                      </p:cBhvr>
                                      <p:to>
                                        <p:strVal val="visible"/>
                                      </p:to>
                                    </p:set>
                                    <p:anim calcmode="lin" valueType="num">
                                      <p:cBhvr>
                                        <p:cTn id="79" dur="500" fill="hold"/>
                                        <p:tgtEl>
                                          <p:spTgt spid="4">
                                            <p:graphicEl>
                                              <a:dgm id="{CF1EDCCC-E2BE-4406-A4D4-003045DAE727}"/>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CF1EDCCC-E2BE-4406-A4D4-003045DAE727}"/>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CF1EDCCC-E2BE-4406-A4D4-003045DAE727}"/>
                                            </p:graphicEl>
                                          </p:spTgt>
                                        </p:tgtEl>
                                      </p:cBhvr>
                                    </p:animEffect>
                                    <p:anim calcmode="lin" valueType="num">
                                      <p:cBhvr>
                                        <p:cTn id="82" dur="500" fill="hold"/>
                                        <p:tgtEl>
                                          <p:spTgt spid="4">
                                            <p:graphicEl>
                                              <a:dgm id="{CF1EDCCC-E2BE-4406-A4D4-003045DAE727}"/>
                                            </p:graphicEl>
                                          </p:spTgt>
                                        </p:tgtEl>
                                        <p:attrNameLst>
                                          <p:attrName>ppt_x</p:attrName>
                                        </p:attrNameLst>
                                      </p:cBhvr>
                                      <p:tavLst>
                                        <p:tav tm="0">
                                          <p:val>
                                            <p:fltVal val="0.5"/>
                                          </p:val>
                                        </p:tav>
                                        <p:tav tm="100000">
                                          <p:val>
                                            <p:strVal val="#ppt_x"/>
                                          </p:val>
                                        </p:tav>
                                      </p:tavLst>
                                    </p:anim>
                                    <p:anim calcmode="lin" valueType="num">
                                      <p:cBhvr>
                                        <p:cTn id="83" dur="500" fill="hold"/>
                                        <p:tgtEl>
                                          <p:spTgt spid="4">
                                            <p:graphicEl>
                                              <a:dgm id="{CF1EDCCC-E2BE-4406-A4D4-003045DAE727}"/>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528" fill="hold" grpId="0" nodeType="clickEffect">
                                  <p:stCondLst>
                                    <p:cond delay="0"/>
                                  </p:stCondLst>
                                  <p:childTnLst>
                                    <p:set>
                                      <p:cBhvr>
                                        <p:cTn id="87" dur="1" fill="hold">
                                          <p:stCondLst>
                                            <p:cond delay="0"/>
                                          </p:stCondLst>
                                        </p:cTn>
                                        <p:tgtEl>
                                          <p:spTgt spid="4">
                                            <p:graphicEl>
                                              <a:dgm id="{893AABA0-B130-4D4E-9036-C52B0D0853A1}"/>
                                            </p:graphicEl>
                                          </p:spTgt>
                                        </p:tgtEl>
                                        <p:attrNameLst>
                                          <p:attrName>style.visibility</p:attrName>
                                        </p:attrNameLst>
                                      </p:cBhvr>
                                      <p:to>
                                        <p:strVal val="visible"/>
                                      </p:to>
                                    </p:set>
                                    <p:anim calcmode="lin" valueType="num">
                                      <p:cBhvr>
                                        <p:cTn id="88" dur="500" fill="hold"/>
                                        <p:tgtEl>
                                          <p:spTgt spid="4">
                                            <p:graphicEl>
                                              <a:dgm id="{893AABA0-B130-4D4E-9036-C52B0D0853A1}"/>
                                            </p:graphicEl>
                                          </p:spTgt>
                                        </p:tgtEl>
                                        <p:attrNameLst>
                                          <p:attrName>ppt_w</p:attrName>
                                        </p:attrNameLst>
                                      </p:cBhvr>
                                      <p:tavLst>
                                        <p:tav tm="0">
                                          <p:val>
                                            <p:fltVal val="0"/>
                                          </p:val>
                                        </p:tav>
                                        <p:tav tm="100000">
                                          <p:val>
                                            <p:strVal val="#ppt_w"/>
                                          </p:val>
                                        </p:tav>
                                      </p:tavLst>
                                    </p:anim>
                                    <p:anim calcmode="lin" valueType="num">
                                      <p:cBhvr>
                                        <p:cTn id="89" dur="500" fill="hold"/>
                                        <p:tgtEl>
                                          <p:spTgt spid="4">
                                            <p:graphicEl>
                                              <a:dgm id="{893AABA0-B130-4D4E-9036-C52B0D0853A1}"/>
                                            </p:graphicEl>
                                          </p:spTgt>
                                        </p:tgtEl>
                                        <p:attrNameLst>
                                          <p:attrName>ppt_h</p:attrName>
                                        </p:attrNameLst>
                                      </p:cBhvr>
                                      <p:tavLst>
                                        <p:tav tm="0">
                                          <p:val>
                                            <p:fltVal val="0"/>
                                          </p:val>
                                        </p:tav>
                                        <p:tav tm="100000">
                                          <p:val>
                                            <p:strVal val="#ppt_h"/>
                                          </p:val>
                                        </p:tav>
                                      </p:tavLst>
                                    </p:anim>
                                    <p:animEffect transition="in" filter="fade">
                                      <p:cBhvr>
                                        <p:cTn id="90" dur="500"/>
                                        <p:tgtEl>
                                          <p:spTgt spid="4">
                                            <p:graphicEl>
                                              <a:dgm id="{893AABA0-B130-4D4E-9036-C52B0D0853A1}"/>
                                            </p:graphicEl>
                                          </p:spTgt>
                                        </p:tgtEl>
                                      </p:cBhvr>
                                    </p:animEffect>
                                    <p:anim calcmode="lin" valueType="num">
                                      <p:cBhvr>
                                        <p:cTn id="91" dur="500" fill="hold"/>
                                        <p:tgtEl>
                                          <p:spTgt spid="4">
                                            <p:graphicEl>
                                              <a:dgm id="{893AABA0-B130-4D4E-9036-C52B0D0853A1}"/>
                                            </p:graphicEl>
                                          </p:spTgt>
                                        </p:tgtEl>
                                        <p:attrNameLst>
                                          <p:attrName>ppt_x</p:attrName>
                                        </p:attrNameLst>
                                      </p:cBhvr>
                                      <p:tavLst>
                                        <p:tav tm="0">
                                          <p:val>
                                            <p:fltVal val="0.5"/>
                                          </p:val>
                                        </p:tav>
                                        <p:tav tm="100000">
                                          <p:val>
                                            <p:strVal val="#ppt_x"/>
                                          </p:val>
                                        </p:tav>
                                      </p:tavLst>
                                    </p:anim>
                                    <p:anim calcmode="lin" valueType="num">
                                      <p:cBhvr>
                                        <p:cTn id="92" dur="500" fill="hold"/>
                                        <p:tgtEl>
                                          <p:spTgt spid="4">
                                            <p:graphicEl>
                                              <a:dgm id="{893AABA0-B130-4D4E-9036-C52B0D0853A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1E77F98-4B3C-4EFC-914F-075F13E13600}"/>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b="1" kern="1200">
                <a:latin typeface="Tenorite" panose="00000500000000000000" pitchFamily="2" charset="0"/>
              </a:rPr>
              <a:t>Classes of NPs</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6DEC6F83-6E9C-478F-9ED3-1BAEBDA723B7}"/>
              </a:ext>
            </a:extLst>
          </p:cNvPr>
          <p:cNvPicPr>
            <a:picLocks noChangeAspect="1"/>
          </p:cNvPicPr>
          <p:nvPr/>
        </p:nvPicPr>
        <p:blipFill rotWithShape="1">
          <a:blip r:embed="rId3"/>
          <a:srcRect l="-72" t="4815" r="-1274" b="2"/>
          <a:stretch/>
        </p:blipFill>
        <p:spPr>
          <a:xfrm>
            <a:off x="1446663" y="1790757"/>
            <a:ext cx="9608023" cy="5075833"/>
          </a:xfrm>
          <a:prstGeom prst="rect">
            <a:avLst/>
          </a:prstGeom>
        </p:spPr>
      </p:pic>
    </p:spTree>
    <p:extLst>
      <p:ext uri="{BB962C8B-B14F-4D97-AF65-F5344CB8AC3E}">
        <p14:creationId xmlns:p14="http://schemas.microsoft.com/office/powerpoint/2010/main" val="212409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03E9BE2C-7086-4DB2-C566-E79C09F38B39}"/>
              </a:ext>
            </a:extLst>
          </p:cNvPr>
          <p:cNvSpPr>
            <a:spLocks noGrp="1"/>
          </p:cNvSpPr>
          <p:nvPr>
            <p:ph type="title"/>
          </p:nvPr>
        </p:nvSpPr>
        <p:spPr>
          <a:xfrm>
            <a:off x="838200" y="365125"/>
            <a:ext cx="10515600" cy="1325563"/>
          </a:xfrm>
        </p:spPr>
        <p:txBody>
          <a:bodyPr>
            <a:normAutofit/>
          </a:bodyPr>
          <a:lstStyle/>
          <a:p>
            <a:r>
              <a:rPr lang="en-US" b="1" dirty="0">
                <a:latin typeface="Tenorite" panose="00000500000000000000" pitchFamily="2" charset="0"/>
              </a:rPr>
              <a:t>Impact of nanoparticles on immune cells - How do we assess?</a:t>
            </a:r>
            <a:endParaRPr lang="en-NL" dirty="0"/>
          </a:p>
        </p:txBody>
      </p:sp>
      <p:graphicFrame>
        <p:nvGraphicFramePr>
          <p:cNvPr id="10" name="Content Placeholder 9">
            <a:extLst>
              <a:ext uri="{FF2B5EF4-FFF2-40B4-BE49-F238E27FC236}">
                <a16:creationId xmlns:a16="http://schemas.microsoft.com/office/drawing/2014/main" id="{FD32C1FB-F44D-EA82-748A-6CC3193CD0DE}"/>
              </a:ext>
            </a:extLst>
          </p:cNvPr>
          <p:cNvGraphicFramePr>
            <a:graphicFrameLocks noGrp="1"/>
          </p:cNvGraphicFramePr>
          <p:nvPr>
            <p:ph idx="1"/>
            <p:extLst>
              <p:ext uri="{D42A27DB-BD31-4B8C-83A1-F6EECF244321}">
                <p14:modId xmlns:p14="http://schemas.microsoft.com/office/powerpoint/2010/main" val="41537128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668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0D47FEA-91AC-4403-8D35-EC548E088EF3}"/>
              </a:ext>
            </a:extLst>
          </p:cNvPr>
          <p:cNvSpPr>
            <a:spLocks noGrp="1"/>
          </p:cNvSpPr>
          <p:nvPr>
            <p:ph type="ctrTitle"/>
          </p:nvPr>
        </p:nvSpPr>
        <p:spPr>
          <a:xfrm>
            <a:off x="1524000" y="4914855"/>
            <a:ext cx="9144000" cy="786703"/>
          </a:xfrm>
        </p:spPr>
        <p:txBody>
          <a:bodyPr>
            <a:normAutofit fontScale="90000"/>
          </a:bodyPr>
          <a:lstStyle/>
          <a:p>
            <a:r>
              <a:rPr lang="en-US" sz="2500" b="1">
                <a:latin typeface="Tenorite" panose="00000500000000000000" pitchFamily="2" charset="0"/>
              </a:rPr>
              <a:t>1. High-dimensional approaches:</a:t>
            </a:r>
            <a:br>
              <a:rPr lang="en-US" sz="2500" b="1">
                <a:latin typeface="Tenorite" panose="00000500000000000000" pitchFamily="2" charset="0"/>
              </a:rPr>
            </a:br>
            <a:r>
              <a:rPr lang="en-US" sz="2500" b="1">
                <a:latin typeface="Tenorite" panose="00000500000000000000" pitchFamily="2" charset="0"/>
              </a:rPr>
              <a:t>Single-Cell Mass Cytometry (CyTOF)</a:t>
            </a:r>
          </a:p>
        </p:txBody>
      </p:sp>
      <p:pic>
        <p:nvPicPr>
          <p:cNvPr id="6" name="Picture 5" descr="Microscopic view of a suspended bubble-like material with water in it">
            <a:extLst>
              <a:ext uri="{FF2B5EF4-FFF2-40B4-BE49-F238E27FC236}">
                <a16:creationId xmlns:a16="http://schemas.microsoft.com/office/drawing/2014/main" id="{E89DA928-3D00-9879-6F96-57AE6E858E67}"/>
              </a:ext>
            </a:extLst>
          </p:cNvPr>
          <p:cNvPicPr>
            <a:picLocks noChangeAspect="1"/>
          </p:cNvPicPr>
          <p:nvPr/>
        </p:nvPicPr>
        <p:blipFill rotWithShape="1">
          <a:blip r:embed="rId3"/>
          <a:srcRect t="30933" b="12474"/>
          <a:stretch/>
        </p:blipFill>
        <p:spPr>
          <a:xfrm>
            <a:off x="20" y="10"/>
            <a:ext cx="12191980" cy="4605671"/>
          </a:xfrm>
          <a:prstGeom prst="rect">
            <a:avLst/>
          </a:prstGeom>
        </p:spPr>
      </p:pic>
      <p:grpSp>
        <p:nvGrpSpPr>
          <p:cNvPr id="10" name="Group 9">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9" y="4525778"/>
            <a:ext cx="12207200" cy="123363"/>
            <a:chOff x="-5025" y="6737718"/>
            <a:chExt cx="12207200" cy="123363"/>
          </a:xfrm>
        </p:grpSpPr>
        <p:sp>
          <p:nvSpPr>
            <p:cNvPr id="11" name="Rectangle 10">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4220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4053FFDA-51CD-F0EE-DD06-1964BB64F511}"/>
              </a:ext>
            </a:extLst>
          </p:cNvPr>
          <p:cNvSpPr txBox="1"/>
          <p:nvPr/>
        </p:nvSpPr>
        <p:spPr>
          <a:xfrm>
            <a:off x="556532" y="643467"/>
            <a:ext cx="11210925" cy="744836"/>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200" b="1" i="0" u="none" strike="noStrike" kern="1200" cap="none" spc="0" normalizeH="0" baseline="0" noProof="0">
                <a:ln>
                  <a:noFill/>
                </a:ln>
                <a:solidFill>
                  <a:schemeClr val="bg1"/>
                </a:solidFill>
                <a:effectLst/>
                <a:uLnTx/>
                <a:uFillTx/>
                <a:latin typeface="+mj-lt"/>
                <a:ea typeface="+mj-ea"/>
                <a:cs typeface="+mj-cs"/>
              </a:rPr>
              <a:t>High-dimensional approaches: SINGLE CELL-MASS CYTOMETRY</a:t>
            </a:r>
            <a:endParaRPr kumimoji="0" lang="en-US" sz="3200" b="1" i="0" u="none" strike="noStrike" kern="1200" cap="none" spc="0" normalizeH="0" baseline="-25000" noProof="0">
              <a:ln>
                <a:noFill/>
              </a:ln>
              <a:solidFill>
                <a:schemeClr val="bg1"/>
              </a:solidFill>
              <a:effectLst/>
              <a:uLnTx/>
              <a:uFillTx/>
              <a:latin typeface="+mj-lt"/>
              <a:ea typeface="+mj-ea"/>
              <a:cs typeface="+mj-cs"/>
            </a:endParaRPr>
          </a:p>
        </p:txBody>
      </p:sp>
      <p:pic>
        <p:nvPicPr>
          <p:cNvPr id="18" name="Mass Cytometry Animation">
            <a:hlinkClick r:id="" action="ppaction://media"/>
            <a:extLst>
              <a:ext uri="{FF2B5EF4-FFF2-40B4-BE49-F238E27FC236}">
                <a16:creationId xmlns:a16="http://schemas.microsoft.com/office/drawing/2014/main" id="{28770D21-F592-E9AD-F605-D68BAB0D538D}"/>
              </a:ext>
            </a:extLst>
          </p:cNvPr>
          <p:cNvPicPr>
            <a:picLocks noChangeAspect="1"/>
          </p:cNvPicPr>
          <p:nvPr>
            <a:videoFile r:link="rId1"/>
            <p:extLst>
              <p:ext uri="{DAA4B4D4-6D71-4841-9C94-3DE7FCFB9230}">
                <p14:media xmlns:p14="http://schemas.microsoft.com/office/powerpoint/2010/main" r:embed="rId2">
                  <p14:trim st="6540" end="90446.38280000001"/>
                </p14:media>
              </p:ext>
            </p:extLst>
          </p:nvPr>
        </p:nvPicPr>
        <p:blipFill>
          <a:blip r:embed="rId5"/>
          <a:stretch>
            <a:fillRect/>
          </a:stretch>
        </p:blipFill>
        <p:spPr>
          <a:xfrm>
            <a:off x="2190045" y="1675227"/>
            <a:ext cx="7811910" cy="4394199"/>
          </a:xfrm>
          <a:prstGeom prst="rect">
            <a:avLst/>
          </a:prstGeom>
        </p:spPr>
      </p:pic>
    </p:spTree>
    <p:extLst>
      <p:ext uri="{BB962C8B-B14F-4D97-AF65-F5344CB8AC3E}">
        <p14:creationId xmlns:p14="http://schemas.microsoft.com/office/powerpoint/2010/main" val="131601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8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mute="1">
                <p:cTn id="12" fill="hold" display="0">
                  <p:stCondLst>
                    <p:cond delay="indefinite"/>
                  </p:stCondLst>
                </p:cTn>
                <p:tgtEl>
                  <p:spTgt spid="1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0E114B8B-89DF-83E8-711F-B74EB979121B}"/>
              </a:ext>
            </a:extLst>
          </p:cNvPr>
          <p:cNvSpPr>
            <a:spLocks noGrp="1"/>
          </p:cNvSpPr>
          <p:nvPr>
            <p:ph type="title"/>
          </p:nvPr>
        </p:nvSpPr>
        <p:spPr>
          <a:xfrm>
            <a:off x="247912" y="171204"/>
            <a:ext cx="11639287" cy="1325563"/>
          </a:xfrm>
        </p:spPr>
        <p:txBody>
          <a:bodyPr/>
          <a:lstStyle/>
          <a:p>
            <a:pPr algn="ctr"/>
            <a:r>
              <a:rPr lang="it-IT" b="1" dirty="0">
                <a:solidFill>
                  <a:srgbClr val="9900CC"/>
                </a:solidFill>
              </a:rPr>
              <a:t>SINGLE CELL-MASS CYTOMETRY (CYTOF)</a:t>
            </a:r>
            <a:endParaRPr lang="en-US" b="1" dirty="0">
              <a:solidFill>
                <a:srgbClr val="9900CC"/>
              </a:solidFill>
            </a:endParaRPr>
          </a:p>
        </p:txBody>
      </p:sp>
      <p:graphicFrame>
        <p:nvGraphicFramePr>
          <p:cNvPr id="10" name="Segnaposto contenuto 9">
            <a:extLst>
              <a:ext uri="{FF2B5EF4-FFF2-40B4-BE49-F238E27FC236}">
                <a16:creationId xmlns:a16="http://schemas.microsoft.com/office/drawing/2014/main" id="{37E61842-6150-7BAA-0D8E-892850619FCA}"/>
              </a:ext>
            </a:extLst>
          </p:cNvPr>
          <p:cNvGraphicFramePr>
            <a:graphicFrameLocks noGrp="1"/>
          </p:cNvGraphicFramePr>
          <p:nvPr>
            <p:ph idx="1"/>
          </p:nvPr>
        </p:nvGraphicFramePr>
        <p:xfrm>
          <a:off x="247913" y="4426013"/>
          <a:ext cx="10807700" cy="2258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Segnaposto contenuto 19" descr="Immagine che contiene testo, interni, parecchi&#10;&#10;Descrizione generata automaticamente">
            <a:extLst>
              <a:ext uri="{FF2B5EF4-FFF2-40B4-BE49-F238E27FC236}">
                <a16:creationId xmlns:a16="http://schemas.microsoft.com/office/drawing/2014/main" id="{A7D00F21-EAEA-23A0-7059-0346AD3468F7}"/>
              </a:ext>
            </a:extLst>
          </p:cNvPr>
          <p:cNvPicPr>
            <a:picLocks noChangeAspect="1"/>
          </p:cNvPicPr>
          <p:nvPr/>
        </p:nvPicPr>
        <p:blipFill rotWithShape="1">
          <a:blip r:embed="rId8">
            <a:extLst>
              <a:ext uri="{28A0092B-C50C-407E-A947-70E740481C1C}">
                <a14:useLocalDpi xmlns:a14="http://schemas.microsoft.com/office/drawing/2010/main" val="0"/>
              </a:ext>
            </a:extLst>
          </a:blip>
          <a:srcRect l="14475" t="65443" r="67599" b="18511"/>
          <a:stretch/>
        </p:blipFill>
        <p:spPr>
          <a:xfrm>
            <a:off x="6594927" y="1920297"/>
            <a:ext cx="3898094" cy="2442376"/>
          </a:xfrm>
          <a:prstGeom prst="rect">
            <a:avLst/>
          </a:prstGeom>
        </p:spPr>
      </p:pic>
      <p:pic>
        <p:nvPicPr>
          <p:cNvPr id="4" name="Picture 2" descr="SP6800 Spectral Cell Analyzer - Spectral - Sony Biotechnology">
            <a:extLst>
              <a:ext uri="{FF2B5EF4-FFF2-40B4-BE49-F238E27FC236}">
                <a16:creationId xmlns:a16="http://schemas.microsoft.com/office/drawing/2014/main" id="{1EE311D2-464D-C171-6988-08B2603AA1E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421" r="1334" b="67372"/>
          <a:stretch/>
        </p:blipFill>
        <p:spPr bwMode="auto">
          <a:xfrm>
            <a:off x="522422" y="2093486"/>
            <a:ext cx="5300298" cy="209599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5A8DCCAF-6EC6-1279-0929-9C97F198CCCA}"/>
              </a:ext>
            </a:extLst>
          </p:cNvPr>
          <p:cNvSpPr txBox="1"/>
          <p:nvPr/>
        </p:nvSpPr>
        <p:spPr>
          <a:xfrm>
            <a:off x="2096295" y="1296198"/>
            <a:ext cx="7942521" cy="523220"/>
          </a:xfrm>
          <a:prstGeom prst="rect">
            <a:avLst/>
          </a:prstGeom>
          <a:noFill/>
        </p:spPr>
        <p:txBody>
          <a:bodyPr wrap="square" rtlCol="0">
            <a:spAutoFit/>
          </a:bodyPr>
          <a:lstStyle/>
          <a:p>
            <a:pPr algn="ctr"/>
            <a:r>
              <a:rPr lang="it-IT" sz="2800" b="1" dirty="0">
                <a:latin typeface="+mj-lt"/>
              </a:rPr>
              <a:t>FLOW CYTOMETRY VS MASS CYTOMETRY</a:t>
            </a:r>
            <a:endParaRPr lang="en-US" sz="2800" b="1" dirty="0">
              <a:latin typeface="+mj-lt"/>
            </a:endParaRPr>
          </a:p>
        </p:txBody>
      </p:sp>
    </p:spTree>
    <p:extLst>
      <p:ext uri="{BB962C8B-B14F-4D97-AF65-F5344CB8AC3E}">
        <p14:creationId xmlns:p14="http://schemas.microsoft.com/office/powerpoint/2010/main" val="2719482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Segnaposto contenuto 19" descr="Immagine che contiene testo, interni, parecchi&#10;&#10;Descrizione generata automaticamente">
            <a:extLst>
              <a:ext uri="{FF2B5EF4-FFF2-40B4-BE49-F238E27FC236}">
                <a16:creationId xmlns:a16="http://schemas.microsoft.com/office/drawing/2014/main" id="{1362E336-8AA5-C328-F5AF-64128713B4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1042" y="1082177"/>
            <a:ext cx="8107580" cy="5675089"/>
          </a:xfrm>
        </p:spPr>
      </p:pic>
      <p:sp>
        <p:nvSpPr>
          <p:cNvPr id="4" name="CasellaDiTesto 3">
            <a:extLst>
              <a:ext uri="{FF2B5EF4-FFF2-40B4-BE49-F238E27FC236}">
                <a16:creationId xmlns:a16="http://schemas.microsoft.com/office/drawing/2014/main" id="{4053FFDA-51CD-F0EE-DD06-1964BB64F511}"/>
              </a:ext>
            </a:extLst>
          </p:cNvPr>
          <p:cNvSpPr txBox="1"/>
          <p:nvPr/>
        </p:nvSpPr>
        <p:spPr>
          <a:xfrm>
            <a:off x="237250" y="190301"/>
            <a:ext cx="12092636" cy="810478"/>
          </a:xfrm>
          <a:prstGeom prst="rect">
            <a:avLst/>
          </a:prstGeom>
          <a:noFill/>
        </p:spPr>
        <p:txBody>
          <a:bodyPr wrap="square" rtlCol="0">
            <a:spAutoFit/>
          </a:bodyPr>
          <a:lstStyle/>
          <a:p>
            <a:r>
              <a:rPr lang="it-IT" sz="2800" b="1" dirty="0">
                <a:solidFill>
                  <a:srgbClr val="9900CC"/>
                </a:solidFill>
              </a:rPr>
              <a:t>IMMUNE PROFILING BY SINGLE-CELL MASS CYTOMETRY</a:t>
            </a:r>
          </a:p>
          <a:p>
            <a:r>
              <a:rPr lang="it-IT" sz="2800" b="1" baseline="-25000" dirty="0">
                <a:solidFill>
                  <a:srgbClr val="9900CC"/>
                </a:solidFill>
              </a:rPr>
              <a:t>A HIGH-DIMENSIONAL APPROACH </a:t>
            </a:r>
            <a:r>
              <a:rPr lang="it-IT" sz="2800" b="1" baseline="-25000" dirty="0" err="1">
                <a:solidFill>
                  <a:srgbClr val="9900CC"/>
                </a:solidFill>
              </a:rPr>
              <a:t>looking</a:t>
            </a:r>
            <a:r>
              <a:rPr lang="it-IT" sz="2800" b="1" baseline="-25000" dirty="0">
                <a:solidFill>
                  <a:srgbClr val="9900CC"/>
                </a:solidFill>
              </a:rPr>
              <a:t> </a:t>
            </a:r>
            <a:r>
              <a:rPr lang="it-IT" sz="2800" b="1" baseline="-25000" dirty="0" err="1">
                <a:solidFill>
                  <a:srgbClr val="9900CC"/>
                </a:solidFill>
              </a:rPr>
              <a:t>at</a:t>
            </a:r>
            <a:r>
              <a:rPr lang="it-IT" sz="2800" b="1" baseline="-25000" dirty="0">
                <a:solidFill>
                  <a:srgbClr val="9900CC"/>
                </a:solidFill>
              </a:rPr>
              <a:t> more </a:t>
            </a:r>
            <a:r>
              <a:rPr lang="it-IT" sz="2800" b="1" baseline="-25000" dirty="0" err="1">
                <a:solidFill>
                  <a:srgbClr val="EB7148"/>
                </a:solidFill>
              </a:rPr>
              <a:t>than</a:t>
            </a:r>
            <a:r>
              <a:rPr lang="it-IT" sz="2800" b="1" baseline="-25000" dirty="0">
                <a:solidFill>
                  <a:srgbClr val="EB7148"/>
                </a:solidFill>
              </a:rPr>
              <a:t> 50 </a:t>
            </a:r>
            <a:r>
              <a:rPr lang="it-IT" sz="2800" b="1" baseline="-25000" dirty="0" err="1">
                <a:solidFill>
                  <a:srgbClr val="EB7148"/>
                </a:solidFill>
              </a:rPr>
              <a:t>cell</a:t>
            </a:r>
            <a:r>
              <a:rPr lang="it-IT" sz="2800" b="1" baseline="-25000" dirty="0">
                <a:solidFill>
                  <a:srgbClr val="EB7148"/>
                </a:solidFill>
              </a:rPr>
              <a:t> </a:t>
            </a:r>
            <a:r>
              <a:rPr lang="it-IT" sz="2800" b="1" baseline="-25000" dirty="0" err="1">
                <a:solidFill>
                  <a:srgbClr val="EB7148"/>
                </a:solidFill>
              </a:rPr>
              <a:t>parameters</a:t>
            </a:r>
            <a:r>
              <a:rPr lang="it-IT" sz="2800" b="1" baseline="-25000" dirty="0">
                <a:solidFill>
                  <a:srgbClr val="EB7148"/>
                </a:solidFill>
              </a:rPr>
              <a:t> </a:t>
            </a:r>
            <a:r>
              <a:rPr lang="it-IT" sz="2800" b="1" baseline="-25000" dirty="0" err="1">
                <a:solidFill>
                  <a:srgbClr val="EB7148"/>
                </a:solidFill>
              </a:rPr>
              <a:t>at</a:t>
            </a:r>
            <a:r>
              <a:rPr lang="it-IT" sz="2800" b="1" baseline="-25000" dirty="0">
                <a:solidFill>
                  <a:srgbClr val="EB7148"/>
                </a:solidFill>
              </a:rPr>
              <a:t> the </a:t>
            </a:r>
            <a:r>
              <a:rPr lang="it-IT" sz="2800" b="1" baseline="-25000" dirty="0" err="1">
                <a:solidFill>
                  <a:srgbClr val="EB7148"/>
                </a:solidFill>
              </a:rPr>
              <a:t>same</a:t>
            </a:r>
            <a:r>
              <a:rPr lang="it-IT" sz="2800" b="1" baseline="-25000" dirty="0">
                <a:solidFill>
                  <a:srgbClr val="EB7148"/>
                </a:solidFill>
              </a:rPr>
              <a:t> time</a:t>
            </a:r>
            <a:endParaRPr lang="en-US" sz="2800" b="1" baseline="-25000" dirty="0">
              <a:solidFill>
                <a:srgbClr val="EB7148"/>
              </a:solidFill>
            </a:endParaRPr>
          </a:p>
        </p:txBody>
      </p:sp>
      <p:grpSp>
        <p:nvGrpSpPr>
          <p:cNvPr id="2" name="Gruppo 1">
            <a:extLst>
              <a:ext uri="{FF2B5EF4-FFF2-40B4-BE49-F238E27FC236}">
                <a16:creationId xmlns:a16="http://schemas.microsoft.com/office/drawing/2014/main" id="{CEA0E68C-E22F-C5ED-B6A3-515FAF2E0BBA}"/>
              </a:ext>
            </a:extLst>
          </p:cNvPr>
          <p:cNvGrpSpPr/>
          <p:nvPr/>
        </p:nvGrpSpPr>
        <p:grpSpPr>
          <a:xfrm>
            <a:off x="-4439269" y="1441020"/>
            <a:ext cx="4051610" cy="4957401"/>
            <a:chOff x="7984273" y="1557240"/>
            <a:chExt cx="4051610" cy="4957401"/>
          </a:xfrm>
        </p:grpSpPr>
        <p:pic>
          <p:nvPicPr>
            <p:cNvPr id="5" name="Immagine 4">
              <a:extLst>
                <a:ext uri="{FF2B5EF4-FFF2-40B4-BE49-F238E27FC236}">
                  <a16:creationId xmlns:a16="http://schemas.microsoft.com/office/drawing/2014/main" id="{74BEEE29-96B0-78BE-99BF-101A2D6CEB02}"/>
                </a:ext>
              </a:extLst>
            </p:cNvPr>
            <p:cNvPicPr>
              <a:picLocks noChangeAspect="1"/>
            </p:cNvPicPr>
            <p:nvPr/>
          </p:nvPicPr>
          <p:blipFill rotWithShape="1">
            <a:blip r:embed="rId4"/>
            <a:srcRect l="9651" t="4286" r="9278"/>
            <a:stretch/>
          </p:blipFill>
          <p:spPr>
            <a:xfrm>
              <a:off x="7984273" y="2162246"/>
              <a:ext cx="3412732" cy="4352395"/>
            </a:xfrm>
            <a:prstGeom prst="rect">
              <a:avLst/>
            </a:prstGeom>
          </p:spPr>
        </p:pic>
        <p:pic>
          <p:nvPicPr>
            <p:cNvPr id="3" name="Immagine 2">
              <a:extLst>
                <a:ext uri="{FF2B5EF4-FFF2-40B4-BE49-F238E27FC236}">
                  <a16:creationId xmlns:a16="http://schemas.microsoft.com/office/drawing/2014/main" id="{0EB472BB-CFF1-5725-1F0A-160C37C59D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212543" y="5321080"/>
              <a:ext cx="583948" cy="515192"/>
            </a:xfrm>
            <a:prstGeom prst="rect">
              <a:avLst/>
            </a:prstGeom>
          </p:spPr>
        </p:pic>
        <p:pic>
          <p:nvPicPr>
            <p:cNvPr id="6" name="Immagine 5">
              <a:extLst>
                <a:ext uri="{FF2B5EF4-FFF2-40B4-BE49-F238E27FC236}">
                  <a16:creationId xmlns:a16="http://schemas.microsoft.com/office/drawing/2014/main" id="{4CC4B942-813C-5EC8-B312-1090DE34FD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91910" y="1721806"/>
              <a:ext cx="631459" cy="512675"/>
            </a:xfrm>
            <a:prstGeom prst="rect">
              <a:avLst/>
            </a:prstGeom>
          </p:spPr>
        </p:pic>
        <p:pic>
          <p:nvPicPr>
            <p:cNvPr id="7" name="Immagine 6">
              <a:extLst>
                <a:ext uri="{FF2B5EF4-FFF2-40B4-BE49-F238E27FC236}">
                  <a16:creationId xmlns:a16="http://schemas.microsoft.com/office/drawing/2014/main" id="{91C3CB37-4A57-6DEB-1207-C3BBBA2187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7362" y="3085746"/>
              <a:ext cx="606652" cy="548094"/>
            </a:xfrm>
            <a:prstGeom prst="rect">
              <a:avLst/>
            </a:prstGeom>
          </p:spPr>
        </p:pic>
        <p:pic>
          <p:nvPicPr>
            <p:cNvPr id="8" name="Immagine 7">
              <a:extLst>
                <a:ext uri="{FF2B5EF4-FFF2-40B4-BE49-F238E27FC236}">
                  <a16:creationId xmlns:a16="http://schemas.microsoft.com/office/drawing/2014/main" id="{3B44D2D8-5E31-DAE2-058E-5F850A1C34D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003659" y="3703871"/>
              <a:ext cx="584099" cy="513607"/>
            </a:xfrm>
            <a:prstGeom prst="rect">
              <a:avLst/>
            </a:prstGeom>
          </p:spPr>
        </p:pic>
        <p:pic>
          <p:nvPicPr>
            <p:cNvPr id="10" name="Immagine 9">
              <a:extLst>
                <a:ext uri="{FF2B5EF4-FFF2-40B4-BE49-F238E27FC236}">
                  <a16:creationId xmlns:a16="http://schemas.microsoft.com/office/drawing/2014/main" id="{3EC64305-85EB-70AB-7F8E-35C020C449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7077" y="1557240"/>
              <a:ext cx="570569" cy="503892"/>
            </a:xfrm>
            <a:prstGeom prst="rect">
              <a:avLst/>
            </a:prstGeom>
          </p:spPr>
        </p:pic>
        <p:pic>
          <p:nvPicPr>
            <p:cNvPr id="11" name="Immagine 10">
              <a:extLst>
                <a:ext uri="{FF2B5EF4-FFF2-40B4-BE49-F238E27FC236}">
                  <a16:creationId xmlns:a16="http://schemas.microsoft.com/office/drawing/2014/main" id="{D7CCE85F-C308-04DC-F791-3C3C98EB69E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172643" y="2437952"/>
              <a:ext cx="613220" cy="552515"/>
            </a:xfrm>
            <a:prstGeom prst="rect">
              <a:avLst/>
            </a:prstGeom>
          </p:spPr>
        </p:pic>
        <p:pic>
          <p:nvPicPr>
            <p:cNvPr id="12" name="Immagine 11">
              <a:extLst>
                <a:ext uri="{FF2B5EF4-FFF2-40B4-BE49-F238E27FC236}">
                  <a16:creationId xmlns:a16="http://schemas.microsoft.com/office/drawing/2014/main" id="{1A36D71D-748C-12E1-221A-5895723108F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474336" y="3925862"/>
              <a:ext cx="561547" cy="488494"/>
            </a:xfrm>
            <a:prstGeom prst="rect">
              <a:avLst/>
            </a:prstGeom>
          </p:spPr>
        </p:pic>
        <p:pic>
          <p:nvPicPr>
            <p:cNvPr id="13" name="Immagine 12">
              <a:extLst>
                <a:ext uri="{FF2B5EF4-FFF2-40B4-BE49-F238E27FC236}">
                  <a16:creationId xmlns:a16="http://schemas.microsoft.com/office/drawing/2014/main" id="{8ACBFB07-5056-F2D9-2FD1-76E8F6A2F42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730881" y="1878782"/>
              <a:ext cx="597631" cy="463891"/>
            </a:xfrm>
            <a:prstGeom prst="rect">
              <a:avLst/>
            </a:prstGeom>
          </p:spPr>
        </p:pic>
        <p:pic>
          <p:nvPicPr>
            <p:cNvPr id="14" name="Immagine 13">
              <a:extLst>
                <a:ext uri="{FF2B5EF4-FFF2-40B4-BE49-F238E27FC236}">
                  <a16:creationId xmlns:a16="http://schemas.microsoft.com/office/drawing/2014/main" id="{E9128FF9-AB8F-7985-31DE-429E274FC0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32875" y="1812641"/>
              <a:ext cx="665288" cy="559145"/>
            </a:xfrm>
            <a:prstGeom prst="rect">
              <a:avLst/>
            </a:prstGeom>
          </p:spPr>
        </p:pic>
        <p:pic>
          <p:nvPicPr>
            <p:cNvPr id="15" name="Immagine 14">
              <a:extLst>
                <a:ext uri="{FF2B5EF4-FFF2-40B4-BE49-F238E27FC236}">
                  <a16:creationId xmlns:a16="http://schemas.microsoft.com/office/drawing/2014/main" id="{5CB5C63B-2177-C18C-C211-3717807E9BE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708608" y="2092214"/>
              <a:ext cx="500067" cy="450850"/>
            </a:xfrm>
            <a:prstGeom prst="rect">
              <a:avLst/>
            </a:prstGeom>
          </p:spPr>
        </p:pic>
        <p:pic>
          <p:nvPicPr>
            <p:cNvPr id="16" name="Immagine 15" descr="Immagine che contiene trasporto, volante&#10;&#10;Descrizione generata automaticamente">
              <a:extLst>
                <a:ext uri="{FF2B5EF4-FFF2-40B4-BE49-F238E27FC236}">
                  <a16:creationId xmlns:a16="http://schemas.microsoft.com/office/drawing/2014/main" id="{9A285967-6119-11CF-A176-A5613DF706E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65264" y="4738567"/>
              <a:ext cx="644991" cy="548094"/>
            </a:xfrm>
            <a:prstGeom prst="rect">
              <a:avLst/>
            </a:prstGeom>
          </p:spPr>
        </p:pic>
      </p:grpSp>
    </p:spTree>
    <p:extLst>
      <p:ext uri="{BB962C8B-B14F-4D97-AF65-F5344CB8AC3E}">
        <p14:creationId xmlns:p14="http://schemas.microsoft.com/office/powerpoint/2010/main" val="661746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Segnaposto contenuto 19" descr="Immagine che contiene testo, interni, parecchi&#10;&#10;Descrizione generata automaticamente">
            <a:extLst>
              <a:ext uri="{FF2B5EF4-FFF2-40B4-BE49-F238E27FC236}">
                <a16:creationId xmlns:a16="http://schemas.microsoft.com/office/drawing/2014/main" id="{1362E336-8AA5-C328-F5AF-64128713B4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13497" y="1677941"/>
            <a:ext cx="6084443" cy="4258947"/>
          </a:xfrm>
        </p:spPr>
      </p:pic>
      <p:pic>
        <p:nvPicPr>
          <p:cNvPr id="5" name="Immagine 4">
            <a:extLst>
              <a:ext uri="{FF2B5EF4-FFF2-40B4-BE49-F238E27FC236}">
                <a16:creationId xmlns:a16="http://schemas.microsoft.com/office/drawing/2014/main" id="{74BEEE29-96B0-78BE-99BF-101A2D6CEB02}"/>
              </a:ext>
            </a:extLst>
          </p:cNvPr>
          <p:cNvPicPr>
            <a:picLocks noChangeAspect="1"/>
          </p:cNvPicPr>
          <p:nvPr/>
        </p:nvPicPr>
        <p:blipFill rotWithShape="1">
          <a:blip r:embed="rId4"/>
          <a:srcRect l="9651" t="4286" r="9278"/>
          <a:stretch/>
        </p:blipFill>
        <p:spPr>
          <a:xfrm>
            <a:off x="779985" y="1701515"/>
            <a:ext cx="3911939" cy="5041075"/>
          </a:xfrm>
          <a:prstGeom prst="rect">
            <a:avLst/>
          </a:prstGeom>
        </p:spPr>
      </p:pic>
      <p:pic>
        <p:nvPicPr>
          <p:cNvPr id="3" name="Immagine 2">
            <a:extLst>
              <a:ext uri="{FF2B5EF4-FFF2-40B4-BE49-F238E27FC236}">
                <a16:creationId xmlns:a16="http://schemas.microsoft.com/office/drawing/2014/main" id="{0EB472BB-CFF1-5725-1F0A-160C37C59D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80480" y="5360172"/>
            <a:ext cx="669367" cy="596711"/>
          </a:xfrm>
          <a:prstGeom prst="rect">
            <a:avLst/>
          </a:prstGeom>
        </p:spPr>
      </p:pic>
      <p:pic>
        <p:nvPicPr>
          <p:cNvPr id="6" name="Immagine 5">
            <a:extLst>
              <a:ext uri="{FF2B5EF4-FFF2-40B4-BE49-F238E27FC236}">
                <a16:creationId xmlns:a16="http://schemas.microsoft.com/office/drawing/2014/main" id="{4CC4B942-813C-5EC8-B312-1090DE34FD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81295" y="1191384"/>
            <a:ext cx="723827" cy="593796"/>
          </a:xfrm>
          <a:prstGeom prst="rect">
            <a:avLst/>
          </a:prstGeom>
        </p:spPr>
      </p:pic>
      <p:pic>
        <p:nvPicPr>
          <p:cNvPr id="7" name="Immagine 6">
            <a:extLst>
              <a:ext uri="{FF2B5EF4-FFF2-40B4-BE49-F238E27FC236}">
                <a16:creationId xmlns:a16="http://schemas.microsoft.com/office/drawing/2014/main" id="{91C3CB37-4A57-6DEB-1207-C3BBBA2187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913" y="2771141"/>
            <a:ext cx="695392" cy="634819"/>
          </a:xfrm>
          <a:prstGeom prst="rect">
            <a:avLst/>
          </a:prstGeom>
        </p:spPr>
      </p:pic>
      <p:pic>
        <p:nvPicPr>
          <p:cNvPr id="8" name="Immagine 7">
            <a:extLst>
              <a:ext uri="{FF2B5EF4-FFF2-40B4-BE49-F238E27FC236}">
                <a16:creationId xmlns:a16="http://schemas.microsoft.com/office/drawing/2014/main" id="{3B44D2D8-5E31-DAE2-058E-5F850A1C34D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241040" y="3487072"/>
            <a:ext cx="669540" cy="594875"/>
          </a:xfrm>
          <a:prstGeom prst="rect">
            <a:avLst/>
          </a:prstGeom>
        </p:spPr>
      </p:pic>
      <p:pic>
        <p:nvPicPr>
          <p:cNvPr id="10" name="Immagine 9">
            <a:extLst>
              <a:ext uri="{FF2B5EF4-FFF2-40B4-BE49-F238E27FC236}">
                <a16:creationId xmlns:a16="http://schemas.microsoft.com/office/drawing/2014/main" id="{3EC64305-85EB-70AB-7F8E-35C020C449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6525" y="1000779"/>
            <a:ext cx="654031" cy="583623"/>
          </a:xfrm>
          <a:prstGeom prst="rect">
            <a:avLst/>
          </a:prstGeom>
        </p:spPr>
      </p:pic>
      <p:pic>
        <p:nvPicPr>
          <p:cNvPr id="11" name="Immagine 10">
            <a:extLst>
              <a:ext uri="{FF2B5EF4-FFF2-40B4-BE49-F238E27FC236}">
                <a16:creationId xmlns:a16="http://schemas.microsoft.com/office/drawing/2014/main" id="{D7CCE85F-C308-04DC-F791-3C3C98EB69E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434743" y="2020846"/>
            <a:ext cx="702921" cy="639939"/>
          </a:xfrm>
          <a:prstGeom prst="rect">
            <a:avLst/>
          </a:prstGeom>
        </p:spPr>
      </p:pic>
      <p:pic>
        <p:nvPicPr>
          <p:cNvPr id="12" name="Immagine 11">
            <a:extLst>
              <a:ext uri="{FF2B5EF4-FFF2-40B4-BE49-F238E27FC236}">
                <a16:creationId xmlns:a16="http://schemas.microsoft.com/office/drawing/2014/main" id="{1A36D71D-748C-12E1-221A-5895723108F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780567" y="3744188"/>
            <a:ext cx="643689" cy="565788"/>
          </a:xfrm>
          <a:prstGeom prst="rect">
            <a:avLst/>
          </a:prstGeom>
        </p:spPr>
      </p:pic>
      <p:pic>
        <p:nvPicPr>
          <p:cNvPr id="13" name="Immagine 12">
            <a:extLst>
              <a:ext uri="{FF2B5EF4-FFF2-40B4-BE49-F238E27FC236}">
                <a16:creationId xmlns:a16="http://schemas.microsoft.com/office/drawing/2014/main" id="{8ACBFB07-5056-F2D9-2FD1-76E8F6A2F42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928361" y="1373199"/>
            <a:ext cx="685051" cy="537293"/>
          </a:xfrm>
          <a:prstGeom prst="rect">
            <a:avLst/>
          </a:prstGeom>
        </p:spPr>
      </p:pic>
      <p:pic>
        <p:nvPicPr>
          <p:cNvPr id="14" name="Immagine 13">
            <a:extLst>
              <a:ext uri="{FF2B5EF4-FFF2-40B4-BE49-F238E27FC236}">
                <a16:creationId xmlns:a16="http://schemas.microsoft.com/office/drawing/2014/main" id="{E9128FF9-AB8F-7985-31DE-429E274FC0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4952" y="1296592"/>
            <a:ext cx="762605" cy="647619"/>
          </a:xfrm>
          <a:prstGeom prst="rect">
            <a:avLst/>
          </a:prstGeom>
        </p:spPr>
      </p:pic>
      <p:pic>
        <p:nvPicPr>
          <p:cNvPr id="15" name="Immagine 14">
            <a:extLst>
              <a:ext uri="{FF2B5EF4-FFF2-40B4-BE49-F238E27FC236}">
                <a16:creationId xmlns:a16="http://schemas.microsoft.com/office/drawing/2014/main" id="{5CB5C63B-2177-C18C-C211-3717807E9BE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610274" y="1620402"/>
            <a:ext cx="573216" cy="522188"/>
          </a:xfrm>
          <a:prstGeom prst="rect">
            <a:avLst/>
          </a:prstGeom>
        </p:spPr>
      </p:pic>
      <p:pic>
        <p:nvPicPr>
          <p:cNvPr id="16" name="Immagine 15" descr="Immagine che contiene trasporto, volante&#10;&#10;Descrizione generata automaticamente">
            <a:extLst>
              <a:ext uri="{FF2B5EF4-FFF2-40B4-BE49-F238E27FC236}">
                <a16:creationId xmlns:a16="http://schemas.microsoft.com/office/drawing/2014/main" id="{9A285967-6119-11CF-A176-A5613DF706E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0912" y="4685488"/>
            <a:ext cx="739339" cy="634819"/>
          </a:xfrm>
          <a:prstGeom prst="rect">
            <a:avLst/>
          </a:prstGeom>
        </p:spPr>
      </p:pic>
      <p:sp>
        <p:nvSpPr>
          <p:cNvPr id="9" name="CasellaDiTesto 8">
            <a:extLst>
              <a:ext uri="{FF2B5EF4-FFF2-40B4-BE49-F238E27FC236}">
                <a16:creationId xmlns:a16="http://schemas.microsoft.com/office/drawing/2014/main" id="{9E9D1DBD-D2E1-D474-F990-817F1B2D57AA}"/>
              </a:ext>
            </a:extLst>
          </p:cNvPr>
          <p:cNvSpPr txBox="1"/>
          <p:nvPr/>
        </p:nvSpPr>
        <p:spPr>
          <a:xfrm>
            <a:off x="237250" y="190301"/>
            <a:ext cx="12092636" cy="810478"/>
          </a:xfrm>
          <a:prstGeom prst="rect">
            <a:avLst/>
          </a:prstGeom>
          <a:noFill/>
        </p:spPr>
        <p:txBody>
          <a:bodyPr wrap="square" rtlCol="0">
            <a:spAutoFit/>
          </a:bodyPr>
          <a:lstStyle/>
          <a:p>
            <a:r>
              <a:rPr lang="it-IT" sz="2800" b="1" dirty="0">
                <a:solidFill>
                  <a:srgbClr val="9900CC"/>
                </a:solidFill>
              </a:rPr>
              <a:t>IMMUNE PROFILING BY SINGLE-CELL MASS CYTOMETRY</a:t>
            </a:r>
          </a:p>
          <a:p>
            <a:r>
              <a:rPr lang="it-IT" sz="2800" b="1" baseline="-25000" dirty="0">
                <a:solidFill>
                  <a:srgbClr val="9900CC"/>
                </a:solidFill>
              </a:rPr>
              <a:t>A HIGH-DIMENSIONAL APPROACH </a:t>
            </a:r>
            <a:r>
              <a:rPr lang="it-IT" sz="2800" b="1" baseline="-25000" dirty="0" err="1">
                <a:solidFill>
                  <a:srgbClr val="9900CC"/>
                </a:solidFill>
              </a:rPr>
              <a:t>looking</a:t>
            </a:r>
            <a:r>
              <a:rPr lang="it-IT" sz="2800" b="1" baseline="-25000" dirty="0">
                <a:solidFill>
                  <a:srgbClr val="9900CC"/>
                </a:solidFill>
              </a:rPr>
              <a:t> </a:t>
            </a:r>
            <a:r>
              <a:rPr lang="it-IT" sz="2800" b="1" baseline="-25000" dirty="0" err="1">
                <a:solidFill>
                  <a:srgbClr val="9900CC"/>
                </a:solidFill>
              </a:rPr>
              <a:t>at</a:t>
            </a:r>
            <a:r>
              <a:rPr lang="it-IT" sz="2800" b="1" baseline="-25000" dirty="0">
                <a:solidFill>
                  <a:srgbClr val="9900CC"/>
                </a:solidFill>
              </a:rPr>
              <a:t> more </a:t>
            </a:r>
            <a:r>
              <a:rPr lang="it-IT" sz="2800" b="1" baseline="-25000" dirty="0" err="1">
                <a:solidFill>
                  <a:srgbClr val="EB7148"/>
                </a:solidFill>
              </a:rPr>
              <a:t>than</a:t>
            </a:r>
            <a:r>
              <a:rPr lang="it-IT" sz="2800" b="1" baseline="-25000" dirty="0">
                <a:solidFill>
                  <a:srgbClr val="EB7148"/>
                </a:solidFill>
              </a:rPr>
              <a:t> 50 </a:t>
            </a:r>
            <a:r>
              <a:rPr lang="it-IT" sz="2800" b="1" baseline="-25000" dirty="0" err="1">
                <a:solidFill>
                  <a:srgbClr val="EB7148"/>
                </a:solidFill>
              </a:rPr>
              <a:t>cell</a:t>
            </a:r>
            <a:r>
              <a:rPr lang="it-IT" sz="2800" b="1" baseline="-25000" dirty="0">
                <a:solidFill>
                  <a:srgbClr val="EB7148"/>
                </a:solidFill>
              </a:rPr>
              <a:t> </a:t>
            </a:r>
            <a:r>
              <a:rPr lang="it-IT" sz="2800" b="1" baseline="-25000" dirty="0" err="1">
                <a:solidFill>
                  <a:srgbClr val="EB7148"/>
                </a:solidFill>
              </a:rPr>
              <a:t>parameters</a:t>
            </a:r>
            <a:r>
              <a:rPr lang="it-IT" sz="2800" b="1" baseline="-25000" dirty="0">
                <a:solidFill>
                  <a:srgbClr val="EB7148"/>
                </a:solidFill>
              </a:rPr>
              <a:t> </a:t>
            </a:r>
            <a:r>
              <a:rPr lang="it-IT" sz="2800" b="1" baseline="-25000" dirty="0" err="1">
                <a:solidFill>
                  <a:srgbClr val="EB7148"/>
                </a:solidFill>
              </a:rPr>
              <a:t>at</a:t>
            </a:r>
            <a:r>
              <a:rPr lang="it-IT" sz="2800" b="1" baseline="-25000" dirty="0">
                <a:solidFill>
                  <a:srgbClr val="EB7148"/>
                </a:solidFill>
              </a:rPr>
              <a:t> the </a:t>
            </a:r>
            <a:r>
              <a:rPr lang="it-IT" sz="2800" b="1" baseline="-25000" dirty="0" err="1">
                <a:solidFill>
                  <a:srgbClr val="EB7148"/>
                </a:solidFill>
              </a:rPr>
              <a:t>same</a:t>
            </a:r>
            <a:r>
              <a:rPr lang="it-IT" sz="2800" b="1" baseline="-25000" dirty="0">
                <a:solidFill>
                  <a:srgbClr val="EB7148"/>
                </a:solidFill>
              </a:rPr>
              <a:t> time</a:t>
            </a:r>
            <a:endParaRPr lang="en-US" sz="2800" b="1" baseline="-25000" dirty="0">
              <a:solidFill>
                <a:srgbClr val="EB7148"/>
              </a:solidFill>
            </a:endParaRPr>
          </a:p>
        </p:txBody>
      </p:sp>
    </p:spTree>
    <p:extLst>
      <p:ext uri="{BB962C8B-B14F-4D97-AF65-F5344CB8AC3E}">
        <p14:creationId xmlns:p14="http://schemas.microsoft.com/office/powerpoint/2010/main" val="3668343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0ADF24-6063-4819-8CC0-70BF975D29B2}"/>
              </a:ext>
            </a:extLst>
          </p:cNvPr>
          <p:cNvSpPr>
            <a:spLocks noGrp="1"/>
          </p:cNvSpPr>
          <p:nvPr>
            <p:ph type="title"/>
          </p:nvPr>
        </p:nvSpPr>
        <p:spPr>
          <a:xfrm>
            <a:off x="558800" y="341789"/>
            <a:ext cx="10998200" cy="1325563"/>
          </a:xfrm>
        </p:spPr>
        <p:txBody>
          <a:bodyPr>
            <a:noAutofit/>
          </a:bodyPr>
          <a:lstStyle/>
          <a:p>
            <a:pPr algn="ctr"/>
            <a:r>
              <a:rPr lang="en-US" sz="3600" b="1" dirty="0">
                <a:latin typeface="Tenorite" panose="00000500000000000000" pitchFamily="2" charset="0"/>
              </a:rPr>
              <a:t>Over 50 metal isotopes are commercially available for use in a wide variety of applications</a:t>
            </a:r>
          </a:p>
        </p:txBody>
      </p:sp>
      <p:pic>
        <p:nvPicPr>
          <p:cNvPr id="5" name="Segnaposto contenuto 4">
            <a:extLst>
              <a:ext uri="{FF2B5EF4-FFF2-40B4-BE49-F238E27FC236}">
                <a16:creationId xmlns:a16="http://schemas.microsoft.com/office/drawing/2014/main" id="{457EEB2D-5938-4DFE-97FD-7C483C7F593F}"/>
              </a:ext>
            </a:extLst>
          </p:cNvPr>
          <p:cNvPicPr>
            <a:picLocks noGrp="1" noChangeAspect="1"/>
          </p:cNvPicPr>
          <p:nvPr>
            <p:ph idx="1"/>
          </p:nvPr>
        </p:nvPicPr>
        <p:blipFill>
          <a:blip r:embed="rId3"/>
          <a:stretch>
            <a:fillRect/>
          </a:stretch>
        </p:blipFill>
        <p:spPr>
          <a:xfrm>
            <a:off x="558800" y="1690688"/>
            <a:ext cx="7454900" cy="2255170"/>
          </a:xfrm>
        </p:spPr>
      </p:pic>
      <p:sp>
        <p:nvSpPr>
          <p:cNvPr id="8" name="CasellaDiTesto 7">
            <a:extLst>
              <a:ext uri="{FF2B5EF4-FFF2-40B4-BE49-F238E27FC236}">
                <a16:creationId xmlns:a16="http://schemas.microsoft.com/office/drawing/2014/main" id="{A994ED3C-B653-4C8A-91A2-ABC7FF1BC040}"/>
              </a:ext>
            </a:extLst>
          </p:cNvPr>
          <p:cNvSpPr txBox="1"/>
          <p:nvPr/>
        </p:nvSpPr>
        <p:spPr>
          <a:xfrm>
            <a:off x="558800" y="4292286"/>
            <a:ext cx="7175500" cy="1631216"/>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Tenorite" panose="00000500000000000000" pitchFamily="2" charset="0"/>
              </a:rPr>
              <a:t>&gt;650 antibodies conjugated to </a:t>
            </a:r>
            <a:r>
              <a:rPr lang="en-US" sz="2000" b="1" dirty="0">
                <a:solidFill>
                  <a:srgbClr val="FF0000"/>
                </a:solidFill>
                <a:latin typeface="Tenorite" panose="00000500000000000000" pitchFamily="2" charset="0"/>
              </a:rPr>
              <a:t>37 different isotopes </a:t>
            </a:r>
          </a:p>
          <a:p>
            <a:pPr marL="342900" indent="-342900">
              <a:buFont typeface="Arial" panose="020B0604020202020204" pitchFamily="34" charset="0"/>
              <a:buChar char="•"/>
            </a:pPr>
            <a:r>
              <a:rPr lang="en-US" sz="2000" dirty="0">
                <a:latin typeface="Tenorite" panose="00000500000000000000" pitchFamily="2" charset="0"/>
              </a:rPr>
              <a:t>Secondary antibodies to biotin, GFP, FITC, APC, PE as well as mouse, rat and goat immunoglobins</a:t>
            </a:r>
          </a:p>
          <a:p>
            <a:pPr marL="342900" indent="-342900">
              <a:buFont typeface="Arial" panose="020B0604020202020204" pitchFamily="34" charset="0"/>
              <a:buChar char="•"/>
            </a:pPr>
            <a:r>
              <a:rPr lang="en-US" sz="2000" dirty="0">
                <a:latin typeface="Tenorite" panose="00000500000000000000" pitchFamily="2" charset="0"/>
              </a:rPr>
              <a:t>Viability indicators</a:t>
            </a:r>
          </a:p>
          <a:p>
            <a:pPr marL="342900" indent="-342900">
              <a:buFont typeface="Arial" panose="020B0604020202020204" pitchFamily="34" charset="0"/>
              <a:buChar char="•"/>
            </a:pPr>
            <a:r>
              <a:rPr lang="en-US" sz="2000" dirty="0">
                <a:latin typeface="Tenorite" panose="00000500000000000000" pitchFamily="2" charset="0"/>
              </a:rPr>
              <a:t>Nucleic acid intercalators</a:t>
            </a:r>
          </a:p>
        </p:txBody>
      </p:sp>
      <p:pic>
        <p:nvPicPr>
          <p:cNvPr id="9" name="Immagine 4">
            <a:extLst>
              <a:ext uri="{FF2B5EF4-FFF2-40B4-BE49-F238E27FC236}">
                <a16:creationId xmlns:a16="http://schemas.microsoft.com/office/drawing/2014/main" id="{E808DA0E-DCC7-47C3-92A1-A39C5D4DB572}"/>
              </a:ext>
            </a:extLst>
          </p:cNvPr>
          <p:cNvPicPr>
            <a:picLocks noChangeAspect="1"/>
          </p:cNvPicPr>
          <p:nvPr/>
        </p:nvPicPr>
        <p:blipFill>
          <a:blip r:embed="rId4"/>
          <a:stretch>
            <a:fillRect/>
          </a:stretch>
        </p:blipFill>
        <p:spPr>
          <a:xfrm>
            <a:off x="7734300" y="1667352"/>
            <a:ext cx="4175459" cy="4602578"/>
          </a:xfrm>
          <a:prstGeom prst="rect">
            <a:avLst/>
          </a:prstGeom>
        </p:spPr>
      </p:pic>
      <p:grpSp>
        <p:nvGrpSpPr>
          <p:cNvPr id="13" name="Gruppo 12">
            <a:extLst>
              <a:ext uri="{FF2B5EF4-FFF2-40B4-BE49-F238E27FC236}">
                <a16:creationId xmlns:a16="http://schemas.microsoft.com/office/drawing/2014/main" id="{C29D4306-67BD-4175-9334-546C3927A866}"/>
              </a:ext>
            </a:extLst>
          </p:cNvPr>
          <p:cNvGrpSpPr/>
          <p:nvPr/>
        </p:nvGrpSpPr>
        <p:grpSpPr>
          <a:xfrm>
            <a:off x="6766560" y="1530417"/>
            <a:ext cx="5143198" cy="4739513"/>
            <a:chOff x="6766560" y="1530417"/>
            <a:chExt cx="5143198" cy="4739513"/>
          </a:xfrm>
        </p:grpSpPr>
        <p:sp>
          <p:nvSpPr>
            <p:cNvPr id="10" name="Ovale 9">
              <a:extLst>
                <a:ext uri="{FF2B5EF4-FFF2-40B4-BE49-F238E27FC236}">
                  <a16:creationId xmlns:a16="http://schemas.microsoft.com/office/drawing/2014/main" id="{4B2C6128-8091-47AA-8716-CB38513F148F}"/>
                </a:ext>
              </a:extLst>
            </p:cNvPr>
            <p:cNvSpPr/>
            <p:nvPr/>
          </p:nvSpPr>
          <p:spPr>
            <a:xfrm>
              <a:off x="7603957" y="1530417"/>
              <a:ext cx="4305801" cy="4739513"/>
            </a:xfrm>
            <a:custGeom>
              <a:avLst/>
              <a:gdLst>
                <a:gd name="connsiteX0" fmla="*/ 0 w 4305801"/>
                <a:gd name="connsiteY0" fmla="*/ 2369757 h 4739513"/>
                <a:gd name="connsiteX1" fmla="*/ 2152901 w 4305801"/>
                <a:gd name="connsiteY1" fmla="*/ 0 h 4739513"/>
                <a:gd name="connsiteX2" fmla="*/ 4305802 w 4305801"/>
                <a:gd name="connsiteY2" fmla="*/ 2369757 h 4739513"/>
                <a:gd name="connsiteX3" fmla="*/ 2152901 w 4305801"/>
                <a:gd name="connsiteY3" fmla="*/ 4739514 h 4739513"/>
                <a:gd name="connsiteX4" fmla="*/ 0 w 4305801"/>
                <a:gd name="connsiteY4" fmla="*/ 2369757 h 473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801" h="4739513" extrusionOk="0">
                  <a:moveTo>
                    <a:pt x="0" y="2369757"/>
                  </a:moveTo>
                  <a:cubicBezTo>
                    <a:pt x="12699" y="939503"/>
                    <a:pt x="1171053" y="73174"/>
                    <a:pt x="2152901" y="0"/>
                  </a:cubicBezTo>
                  <a:cubicBezTo>
                    <a:pt x="3123812" y="-97110"/>
                    <a:pt x="4109360" y="947972"/>
                    <a:pt x="4305802" y="2369757"/>
                  </a:cubicBezTo>
                  <a:cubicBezTo>
                    <a:pt x="4347584" y="3640433"/>
                    <a:pt x="3360413" y="4750274"/>
                    <a:pt x="2152901" y="4739514"/>
                  </a:cubicBezTo>
                  <a:cubicBezTo>
                    <a:pt x="813438" y="4696576"/>
                    <a:pt x="-20523" y="3865844"/>
                    <a:pt x="0" y="2369757"/>
                  </a:cubicBezTo>
                  <a:close/>
                </a:path>
              </a:pathLst>
            </a:custGeom>
            <a:noFill/>
            <a:ln w="57150">
              <a:solidFill>
                <a:srgbClr val="FF0000"/>
              </a:solidFill>
              <a:extLst>
                <a:ext uri="{C807C97D-BFC1-408E-A445-0C87EB9F89A2}">
                  <ask:lineSketchStyleProps xmlns:ask="http://schemas.microsoft.com/office/drawing/2018/sketchyshapes" sd="199708065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ttore 2 11">
              <a:extLst>
                <a:ext uri="{FF2B5EF4-FFF2-40B4-BE49-F238E27FC236}">
                  <a16:creationId xmlns:a16="http://schemas.microsoft.com/office/drawing/2014/main" id="{45661792-DA44-4643-A7CD-A350A564F1A2}"/>
                </a:ext>
              </a:extLst>
            </p:cNvPr>
            <p:cNvCxnSpPr>
              <a:cxnSpLocks/>
            </p:cNvCxnSpPr>
            <p:nvPr/>
          </p:nvCxnSpPr>
          <p:spPr>
            <a:xfrm flipV="1">
              <a:off x="6766560" y="3945858"/>
              <a:ext cx="702644" cy="53951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8606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lasses on top of a book">
            <a:extLst>
              <a:ext uri="{FF2B5EF4-FFF2-40B4-BE49-F238E27FC236}">
                <a16:creationId xmlns:a16="http://schemas.microsoft.com/office/drawing/2014/main" id="{CE7368D4-FC26-6611-ECFE-DEACA92796B5}"/>
              </a:ext>
            </a:extLst>
          </p:cNvPr>
          <p:cNvPicPr>
            <a:picLocks noChangeAspect="1"/>
          </p:cNvPicPr>
          <p:nvPr/>
        </p:nvPicPr>
        <p:blipFill rotWithShape="1">
          <a:blip r:embed="rId3">
            <a:duotone>
              <a:schemeClr val="bg2">
                <a:shade val="45000"/>
                <a:satMod val="135000"/>
              </a:schemeClr>
              <a:prstClr val="white"/>
            </a:duotone>
          </a:blip>
          <a:srcRect t="21380" r="9091" b="1433"/>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6B4C1-6548-9CEB-61BB-C0532961E746}"/>
              </a:ext>
            </a:extLst>
          </p:cNvPr>
          <p:cNvSpPr>
            <a:spLocks noGrp="1"/>
          </p:cNvSpPr>
          <p:nvPr>
            <p:ph type="title"/>
          </p:nvPr>
        </p:nvSpPr>
        <p:spPr>
          <a:xfrm>
            <a:off x="838200" y="365125"/>
            <a:ext cx="10515600" cy="1325563"/>
          </a:xfrm>
        </p:spPr>
        <p:txBody>
          <a:bodyPr>
            <a:normAutofit/>
          </a:bodyPr>
          <a:lstStyle/>
          <a:p>
            <a:r>
              <a:rPr lang="en-NL"/>
              <a:t>Learning Objectives</a:t>
            </a:r>
          </a:p>
        </p:txBody>
      </p:sp>
      <p:graphicFrame>
        <p:nvGraphicFramePr>
          <p:cNvPr id="15" name="Content Placeholder 2">
            <a:extLst>
              <a:ext uri="{FF2B5EF4-FFF2-40B4-BE49-F238E27FC236}">
                <a16:creationId xmlns:a16="http://schemas.microsoft.com/office/drawing/2014/main" id="{8C257802-E788-024D-DD04-3CD64497CE44}"/>
              </a:ext>
            </a:extLst>
          </p:cNvPr>
          <p:cNvGraphicFramePr>
            <a:graphicFrameLocks noGrp="1"/>
          </p:cNvGraphicFramePr>
          <p:nvPr>
            <p:ph idx="1"/>
            <p:extLst>
              <p:ext uri="{D42A27DB-BD31-4B8C-83A1-F6EECF244321}">
                <p14:modId xmlns:p14="http://schemas.microsoft.com/office/powerpoint/2010/main" val="9576228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4440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6469D1C-94C0-5DC3-FE3C-AB637E39AA06}"/>
              </a:ext>
            </a:extLst>
          </p:cNvPr>
          <p:cNvPicPr>
            <a:picLocks noChangeAspect="1"/>
          </p:cNvPicPr>
          <p:nvPr/>
        </p:nvPicPr>
        <p:blipFill>
          <a:blip r:embed="rId3"/>
          <a:stretch>
            <a:fillRect/>
          </a:stretch>
        </p:blipFill>
        <p:spPr>
          <a:xfrm>
            <a:off x="162962" y="1624996"/>
            <a:ext cx="5933038" cy="2227548"/>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C7AD4CFD-E185-FC24-F4C6-8D5DB90FC1FE}"/>
              </a:ext>
            </a:extLst>
          </p:cNvPr>
          <p:cNvPicPr>
            <a:picLocks noChangeAspect="1"/>
          </p:cNvPicPr>
          <p:nvPr/>
        </p:nvPicPr>
        <p:blipFill>
          <a:blip r:embed="rId4"/>
          <a:stretch>
            <a:fillRect/>
          </a:stretch>
        </p:blipFill>
        <p:spPr>
          <a:xfrm>
            <a:off x="663272" y="4119230"/>
            <a:ext cx="5052944" cy="2602351"/>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38597A66-7C2E-0CAA-7267-5AD0AF315D46}"/>
              </a:ext>
            </a:extLst>
          </p:cNvPr>
          <p:cNvPicPr>
            <a:picLocks noChangeAspect="1"/>
          </p:cNvPicPr>
          <p:nvPr/>
        </p:nvPicPr>
        <p:blipFill>
          <a:blip r:embed="rId5"/>
          <a:stretch>
            <a:fillRect/>
          </a:stretch>
        </p:blipFill>
        <p:spPr>
          <a:xfrm>
            <a:off x="6363203" y="1351662"/>
            <a:ext cx="5456495" cy="3536417"/>
          </a:xfrm>
          <a:prstGeom prst="rect">
            <a:avLst/>
          </a:prstGeom>
          <a:ln>
            <a:noFill/>
          </a:ln>
          <a:effectLst>
            <a:outerShdw blurRad="292100" dist="139700" dir="2700000" algn="tl" rotWithShape="0">
              <a:srgbClr val="333333">
                <a:alpha val="65000"/>
              </a:srgbClr>
            </a:outerShdw>
          </a:effectLst>
        </p:spPr>
      </p:pic>
      <p:sp>
        <p:nvSpPr>
          <p:cNvPr id="11" name="Titolo 5">
            <a:extLst>
              <a:ext uri="{FF2B5EF4-FFF2-40B4-BE49-F238E27FC236}">
                <a16:creationId xmlns:a16="http://schemas.microsoft.com/office/drawing/2014/main" id="{404E357A-E82C-0DFE-F98C-9BFD6B8EF6B8}"/>
              </a:ext>
            </a:extLst>
          </p:cNvPr>
          <p:cNvSpPr>
            <a:spLocks noGrp="1"/>
          </p:cNvSpPr>
          <p:nvPr>
            <p:ph type="title"/>
          </p:nvPr>
        </p:nvSpPr>
        <p:spPr>
          <a:xfrm>
            <a:off x="247913" y="171204"/>
            <a:ext cx="10515600" cy="1325563"/>
          </a:xfrm>
        </p:spPr>
        <p:txBody>
          <a:bodyPr/>
          <a:lstStyle/>
          <a:p>
            <a:r>
              <a:rPr lang="it-IT" b="1" dirty="0">
                <a:solidFill>
                  <a:srgbClr val="9900CC"/>
                </a:solidFill>
              </a:rPr>
              <a:t>SINGLE CELL-MASS CYTOMETRY (CYTOF) IMPACT IN SCIENCE</a:t>
            </a:r>
            <a:endParaRPr lang="en-US" b="1" dirty="0">
              <a:solidFill>
                <a:srgbClr val="9900CC"/>
              </a:solidFill>
            </a:endParaRPr>
          </a:p>
        </p:txBody>
      </p:sp>
      <p:grpSp>
        <p:nvGrpSpPr>
          <p:cNvPr id="6" name="Gruppo 5">
            <a:extLst>
              <a:ext uri="{FF2B5EF4-FFF2-40B4-BE49-F238E27FC236}">
                <a16:creationId xmlns:a16="http://schemas.microsoft.com/office/drawing/2014/main" id="{0DA21134-4486-9F14-2373-536C5F2CB0BA}"/>
              </a:ext>
            </a:extLst>
          </p:cNvPr>
          <p:cNvGrpSpPr/>
          <p:nvPr/>
        </p:nvGrpSpPr>
        <p:grpSpPr>
          <a:xfrm>
            <a:off x="6198859" y="4119230"/>
            <a:ext cx="5381631" cy="2478448"/>
            <a:chOff x="5381882" y="4208348"/>
            <a:chExt cx="5381631" cy="2478448"/>
          </a:xfrm>
        </p:grpSpPr>
        <p:pic>
          <p:nvPicPr>
            <p:cNvPr id="3" name="Immagine 2">
              <a:extLst>
                <a:ext uri="{FF2B5EF4-FFF2-40B4-BE49-F238E27FC236}">
                  <a16:creationId xmlns:a16="http://schemas.microsoft.com/office/drawing/2014/main" id="{E5F8DF86-C47D-86E1-857F-F4A4DB790096}"/>
                </a:ext>
              </a:extLst>
            </p:cNvPr>
            <p:cNvPicPr>
              <a:picLocks noChangeAspect="1"/>
            </p:cNvPicPr>
            <p:nvPr/>
          </p:nvPicPr>
          <p:blipFill rotWithShape="1">
            <a:blip r:embed="rId6"/>
            <a:srcRect b="22864"/>
            <a:stretch/>
          </p:blipFill>
          <p:spPr>
            <a:xfrm>
              <a:off x="5381882" y="4208348"/>
              <a:ext cx="5381631" cy="2478448"/>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0436EC4-8CFE-0353-438B-8E99E8A4ECA7}"/>
                </a:ext>
              </a:extLst>
            </p:cNvPr>
            <p:cNvSpPr/>
            <p:nvPr/>
          </p:nvSpPr>
          <p:spPr>
            <a:xfrm>
              <a:off x="9531350" y="6591300"/>
              <a:ext cx="431800" cy="95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1173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8C12D91-49D9-437B-A4E6-43CD4BB1A4F9}"/>
              </a:ext>
            </a:extLst>
          </p:cNvPr>
          <p:cNvPicPr>
            <a:picLocks noChangeAspect="1"/>
          </p:cNvPicPr>
          <p:nvPr/>
        </p:nvPicPr>
        <p:blipFill rotWithShape="1">
          <a:blip r:embed="rId2"/>
          <a:srcRect l="1348" t="4472" r="1348" b="4472"/>
          <a:stretch/>
        </p:blipFill>
        <p:spPr>
          <a:xfrm>
            <a:off x="-5135823" y="-2695575"/>
            <a:ext cx="4568251" cy="4490265"/>
          </a:xfrm>
          <a:prstGeom prst="flowChartConnector">
            <a:avLst/>
          </a:prstGeom>
        </p:spPr>
      </p:pic>
      <p:pic>
        <p:nvPicPr>
          <p:cNvPr id="7" name="Immagine 6">
            <a:extLst>
              <a:ext uri="{FF2B5EF4-FFF2-40B4-BE49-F238E27FC236}">
                <a16:creationId xmlns:a16="http://schemas.microsoft.com/office/drawing/2014/main" id="{2922D774-34E8-4B40-9515-C8ACA74CCE8E}"/>
              </a:ext>
            </a:extLst>
          </p:cNvPr>
          <p:cNvPicPr>
            <a:picLocks noChangeAspect="1"/>
          </p:cNvPicPr>
          <p:nvPr/>
        </p:nvPicPr>
        <p:blipFill rotWithShape="1">
          <a:blip r:embed="rId3"/>
          <a:srcRect l="1952" t="6280" r="1952" b="3436"/>
          <a:stretch/>
        </p:blipFill>
        <p:spPr>
          <a:xfrm>
            <a:off x="2797843" y="-7342553"/>
            <a:ext cx="6596314" cy="6858000"/>
          </a:xfrm>
          <a:prstGeom prst="flowChartConnector">
            <a:avLst/>
          </a:prstGeom>
        </p:spPr>
      </p:pic>
      <p:pic>
        <p:nvPicPr>
          <p:cNvPr id="9" name="Immagine 8">
            <a:extLst>
              <a:ext uri="{FF2B5EF4-FFF2-40B4-BE49-F238E27FC236}">
                <a16:creationId xmlns:a16="http://schemas.microsoft.com/office/drawing/2014/main" id="{ACB48321-BF14-4BC9-9F53-F4FB7A739DB0}"/>
              </a:ext>
            </a:extLst>
          </p:cNvPr>
          <p:cNvPicPr>
            <a:picLocks noChangeAspect="1"/>
          </p:cNvPicPr>
          <p:nvPr/>
        </p:nvPicPr>
        <p:blipFill rotWithShape="1">
          <a:blip r:embed="rId4"/>
          <a:srcRect l="2284" t="5597" r="2284" b="-373"/>
          <a:stretch/>
        </p:blipFill>
        <p:spPr>
          <a:xfrm>
            <a:off x="13662308" y="-3375372"/>
            <a:ext cx="6596314" cy="6858000"/>
          </a:xfrm>
          <a:prstGeom prst="flowChartConnector">
            <a:avLst/>
          </a:prstGeom>
        </p:spPr>
      </p:pic>
      <p:pic>
        <p:nvPicPr>
          <p:cNvPr id="11" name="Immagine 10">
            <a:extLst>
              <a:ext uri="{FF2B5EF4-FFF2-40B4-BE49-F238E27FC236}">
                <a16:creationId xmlns:a16="http://schemas.microsoft.com/office/drawing/2014/main" id="{CD4E8D4F-7C59-4F34-A0B5-523BD1F984D1}"/>
              </a:ext>
            </a:extLst>
          </p:cNvPr>
          <p:cNvPicPr>
            <a:picLocks noChangeAspect="1"/>
          </p:cNvPicPr>
          <p:nvPr/>
        </p:nvPicPr>
        <p:blipFill rotWithShape="1">
          <a:blip r:embed="rId5"/>
          <a:srcRect l="5677" t="6036" r="3080" b="630"/>
          <a:stretch/>
        </p:blipFill>
        <p:spPr>
          <a:xfrm>
            <a:off x="11398733" y="6457256"/>
            <a:ext cx="5058481" cy="4972744"/>
          </a:xfrm>
          <a:prstGeom prst="flowChartConnector">
            <a:avLst/>
          </a:prstGeom>
        </p:spPr>
      </p:pic>
      <p:pic>
        <p:nvPicPr>
          <p:cNvPr id="13" name="Immagine 12">
            <a:extLst>
              <a:ext uri="{FF2B5EF4-FFF2-40B4-BE49-F238E27FC236}">
                <a16:creationId xmlns:a16="http://schemas.microsoft.com/office/drawing/2014/main" id="{3EA04837-9388-4C5D-9B90-9018A7640F13}"/>
              </a:ext>
            </a:extLst>
          </p:cNvPr>
          <p:cNvPicPr>
            <a:picLocks noChangeAspect="1"/>
          </p:cNvPicPr>
          <p:nvPr/>
        </p:nvPicPr>
        <p:blipFill rotWithShape="1">
          <a:blip r:embed="rId6"/>
          <a:srcRect l="8626" t="6072" r="2233" b="3215"/>
          <a:stretch/>
        </p:blipFill>
        <p:spPr>
          <a:xfrm>
            <a:off x="-7488493" y="5514628"/>
            <a:ext cx="7027885" cy="6858000"/>
          </a:xfrm>
          <a:prstGeom prst="flowChartConnector">
            <a:avLst/>
          </a:prstGeom>
        </p:spPr>
      </p:pic>
    </p:spTree>
    <p:extLst>
      <p:ext uri="{BB962C8B-B14F-4D97-AF65-F5344CB8AC3E}">
        <p14:creationId xmlns:p14="http://schemas.microsoft.com/office/powerpoint/2010/main" val="311711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8C12D91-49D9-437B-A4E6-43CD4BB1A4F9}"/>
              </a:ext>
            </a:extLst>
          </p:cNvPr>
          <p:cNvPicPr>
            <a:picLocks noChangeAspect="1"/>
          </p:cNvPicPr>
          <p:nvPr/>
        </p:nvPicPr>
        <p:blipFill rotWithShape="1">
          <a:blip r:embed="rId3"/>
          <a:srcRect l="1348" t="4472" r="1348" b="4472"/>
          <a:stretch/>
        </p:blipFill>
        <p:spPr>
          <a:xfrm>
            <a:off x="-259023" y="-384175"/>
            <a:ext cx="4568251" cy="4490265"/>
          </a:xfrm>
          <a:prstGeom prst="flowChartConnector">
            <a:avLst/>
          </a:prstGeom>
        </p:spPr>
      </p:pic>
      <p:pic>
        <p:nvPicPr>
          <p:cNvPr id="7" name="Immagine 6">
            <a:extLst>
              <a:ext uri="{FF2B5EF4-FFF2-40B4-BE49-F238E27FC236}">
                <a16:creationId xmlns:a16="http://schemas.microsoft.com/office/drawing/2014/main" id="{2922D774-34E8-4B40-9515-C8ACA74CCE8E}"/>
              </a:ext>
            </a:extLst>
          </p:cNvPr>
          <p:cNvPicPr>
            <a:picLocks noChangeAspect="1"/>
          </p:cNvPicPr>
          <p:nvPr/>
        </p:nvPicPr>
        <p:blipFill rotWithShape="1">
          <a:blip r:embed="rId4"/>
          <a:srcRect l="1952" t="6280" r="1952" b="3436"/>
          <a:stretch/>
        </p:blipFill>
        <p:spPr>
          <a:xfrm>
            <a:off x="2686510" y="-1343372"/>
            <a:ext cx="6596314" cy="6858000"/>
          </a:xfrm>
          <a:prstGeom prst="flowChartConnector">
            <a:avLst/>
          </a:prstGeom>
        </p:spPr>
      </p:pic>
      <p:pic>
        <p:nvPicPr>
          <p:cNvPr id="9" name="Immagine 8">
            <a:extLst>
              <a:ext uri="{FF2B5EF4-FFF2-40B4-BE49-F238E27FC236}">
                <a16:creationId xmlns:a16="http://schemas.microsoft.com/office/drawing/2014/main" id="{ACB48321-BF14-4BC9-9F53-F4FB7A739DB0}"/>
              </a:ext>
            </a:extLst>
          </p:cNvPr>
          <p:cNvPicPr>
            <a:picLocks noChangeAspect="1"/>
          </p:cNvPicPr>
          <p:nvPr/>
        </p:nvPicPr>
        <p:blipFill rotWithShape="1">
          <a:blip r:embed="rId5"/>
          <a:srcRect l="2284" t="5597" r="2284" b="-373"/>
          <a:stretch/>
        </p:blipFill>
        <p:spPr>
          <a:xfrm>
            <a:off x="7286908" y="-694510"/>
            <a:ext cx="6596314" cy="6858000"/>
          </a:xfrm>
          <a:prstGeom prst="flowChartConnector">
            <a:avLst/>
          </a:prstGeom>
        </p:spPr>
      </p:pic>
      <p:pic>
        <p:nvPicPr>
          <p:cNvPr id="11" name="Immagine 10">
            <a:extLst>
              <a:ext uri="{FF2B5EF4-FFF2-40B4-BE49-F238E27FC236}">
                <a16:creationId xmlns:a16="http://schemas.microsoft.com/office/drawing/2014/main" id="{CD4E8D4F-7C59-4F34-A0B5-523BD1F984D1}"/>
              </a:ext>
            </a:extLst>
          </p:cNvPr>
          <p:cNvPicPr>
            <a:picLocks noChangeAspect="1"/>
          </p:cNvPicPr>
          <p:nvPr/>
        </p:nvPicPr>
        <p:blipFill rotWithShape="1">
          <a:blip r:embed="rId6"/>
          <a:srcRect l="5677" t="6036" r="3080" b="630"/>
          <a:stretch/>
        </p:blipFill>
        <p:spPr>
          <a:xfrm>
            <a:off x="5353533" y="2390428"/>
            <a:ext cx="5058481" cy="4972744"/>
          </a:xfrm>
          <a:prstGeom prst="flowChartConnector">
            <a:avLst/>
          </a:prstGeom>
        </p:spPr>
      </p:pic>
      <p:pic>
        <p:nvPicPr>
          <p:cNvPr id="13" name="Immagine 12">
            <a:extLst>
              <a:ext uri="{FF2B5EF4-FFF2-40B4-BE49-F238E27FC236}">
                <a16:creationId xmlns:a16="http://schemas.microsoft.com/office/drawing/2014/main" id="{3EA04837-9388-4C5D-9B90-9018A7640F13}"/>
              </a:ext>
            </a:extLst>
          </p:cNvPr>
          <p:cNvPicPr>
            <a:picLocks noChangeAspect="1"/>
          </p:cNvPicPr>
          <p:nvPr/>
        </p:nvPicPr>
        <p:blipFill rotWithShape="1">
          <a:blip r:embed="rId7"/>
          <a:srcRect l="8626" t="6072" r="2233" b="3215"/>
          <a:stretch/>
        </p:blipFill>
        <p:spPr>
          <a:xfrm>
            <a:off x="0" y="2085628"/>
            <a:ext cx="7027885" cy="6858000"/>
          </a:xfrm>
          <a:prstGeom prst="flowChartConnector">
            <a:avLst/>
          </a:prstGeom>
        </p:spPr>
      </p:pic>
      <p:sp>
        <p:nvSpPr>
          <p:cNvPr id="14" name="CasellaDiTesto 13">
            <a:extLst>
              <a:ext uri="{FF2B5EF4-FFF2-40B4-BE49-F238E27FC236}">
                <a16:creationId xmlns:a16="http://schemas.microsoft.com/office/drawing/2014/main" id="{4F4ACBC9-8F9E-497D-916E-3EA0359CF1A3}"/>
              </a:ext>
            </a:extLst>
          </p:cNvPr>
          <p:cNvSpPr txBox="1"/>
          <p:nvPr/>
        </p:nvSpPr>
        <p:spPr>
          <a:xfrm>
            <a:off x="1749151" y="2628781"/>
            <a:ext cx="8693698" cy="1600438"/>
          </a:xfrm>
          <a:prstGeom prst="roundRect">
            <a:avLst/>
          </a:prstGeom>
          <a:solidFill>
            <a:schemeClr val="tx1">
              <a:lumMod val="85000"/>
              <a:lumOff val="15000"/>
              <a:alpha val="68000"/>
            </a:schemeClr>
          </a:solidFill>
        </p:spPr>
        <p:txBody>
          <a:bodyPr wrap="square" rtlCol="0">
            <a:spAutoFit/>
          </a:bodyPr>
          <a:lstStyle/>
          <a:p>
            <a:pPr algn="ctr"/>
            <a:r>
              <a:rPr lang="it-IT" sz="8800" b="1" dirty="0">
                <a:solidFill>
                  <a:schemeClr val="accent3">
                    <a:lumMod val="20000"/>
                    <a:lumOff val="80000"/>
                  </a:schemeClr>
                </a:solidFill>
                <a:latin typeface="Tenorite" panose="00000500000000000000" pitchFamily="2" charset="0"/>
              </a:rPr>
              <a:t>PANEL DESIGN</a:t>
            </a:r>
            <a:endParaRPr lang="en-US" sz="8800" b="1" dirty="0">
              <a:solidFill>
                <a:schemeClr val="accent3">
                  <a:lumMod val="20000"/>
                  <a:lumOff val="80000"/>
                </a:schemeClr>
              </a:solidFill>
              <a:latin typeface="Tenorite" panose="00000500000000000000" pitchFamily="2" charset="0"/>
            </a:endParaRPr>
          </a:p>
        </p:txBody>
      </p:sp>
    </p:spTree>
    <p:extLst>
      <p:ext uri="{BB962C8B-B14F-4D97-AF65-F5344CB8AC3E}">
        <p14:creationId xmlns:p14="http://schemas.microsoft.com/office/powerpoint/2010/main" val="164580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0D47FEA-91AC-4403-8D35-EC548E088EF3}"/>
              </a:ext>
            </a:extLst>
          </p:cNvPr>
          <p:cNvSpPr>
            <a:spLocks noGrp="1"/>
          </p:cNvSpPr>
          <p:nvPr>
            <p:ph type="ctrTitle"/>
          </p:nvPr>
        </p:nvSpPr>
        <p:spPr>
          <a:xfrm>
            <a:off x="1663700" y="5651455"/>
            <a:ext cx="9144000" cy="786703"/>
          </a:xfrm>
        </p:spPr>
        <p:txBody>
          <a:bodyPr>
            <a:normAutofit fontScale="90000"/>
          </a:bodyPr>
          <a:lstStyle/>
          <a:p>
            <a:r>
              <a:rPr lang="en-US" sz="2800" b="1" dirty="0">
                <a:latin typeface="Tenorite" panose="00000500000000000000" pitchFamily="2" charset="0"/>
              </a:rPr>
              <a:t>Multidimensional Approaches: Imaging mass cytometry (IMC) and time-of-flight ion beam imaging (MIBI-TOF)</a:t>
            </a:r>
            <a:endParaRPr lang="en-US" sz="2500" b="1" dirty="0">
              <a:latin typeface="Tenorite" panose="00000500000000000000" pitchFamily="2" charset="0"/>
            </a:endParaRPr>
          </a:p>
        </p:txBody>
      </p:sp>
      <p:pic>
        <p:nvPicPr>
          <p:cNvPr id="2" name="Picture 1" descr="Angle view of neural network branches">
            <a:extLst>
              <a:ext uri="{FF2B5EF4-FFF2-40B4-BE49-F238E27FC236}">
                <a16:creationId xmlns:a16="http://schemas.microsoft.com/office/drawing/2014/main" id="{3832D452-41C5-7EA1-BCCA-2DB4621E17F3}"/>
              </a:ext>
            </a:extLst>
          </p:cNvPr>
          <p:cNvPicPr>
            <a:picLocks noChangeAspect="1"/>
          </p:cNvPicPr>
          <p:nvPr/>
        </p:nvPicPr>
        <p:blipFill rotWithShape="1">
          <a:blip r:embed="rId3"/>
          <a:srcRect t="5071" b="14929"/>
          <a:stretch/>
        </p:blipFill>
        <p:spPr>
          <a:xfrm>
            <a:off x="20" y="10"/>
            <a:ext cx="12191979" cy="4817650"/>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1274615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CA4E5FC1-82AB-4556-B58C-5C8BA76DB6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8122" y="0"/>
            <a:ext cx="8875755" cy="6858000"/>
          </a:xfrm>
        </p:spPr>
      </p:pic>
      <p:pic>
        <p:nvPicPr>
          <p:cNvPr id="2" name="Immagine 1" descr="Immagine che contiene diagramma&#10;&#10;Descrizione generata automaticamente">
            <a:extLst>
              <a:ext uri="{FF2B5EF4-FFF2-40B4-BE49-F238E27FC236}">
                <a16:creationId xmlns:a16="http://schemas.microsoft.com/office/drawing/2014/main" id="{7B1F6D5C-9B95-288A-2753-5948F43C06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5501" y="541638"/>
            <a:ext cx="7473759" cy="5774724"/>
          </a:xfrm>
          <a:prstGeom prst="rect">
            <a:avLst/>
          </a:prstGeom>
        </p:spPr>
      </p:pic>
    </p:spTree>
    <p:extLst>
      <p:ext uri="{BB962C8B-B14F-4D97-AF65-F5344CB8AC3E}">
        <p14:creationId xmlns:p14="http://schemas.microsoft.com/office/powerpoint/2010/main" val="302389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CA4E5FC1-82AB-4556-B58C-5C8BA76DB6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496" y="1582693"/>
            <a:ext cx="4592470" cy="3548449"/>
          </a:xfrm>
        </p:spPr>
      </p:pic>
      <p:pic>
        <p:nvPicPr>
          <p:cNvPr id="3" name="Immagine 2" descr="Immagine che contiene diagramma&#10;&#10;Descrizione generata automaticamente">
            <a:extLst>
              <a:ext uri="{FF2B5EF4-FFF2-40B4-BE49-F238E27FC236}">
                <a16:creationId xmlns:a16="http://schemas.microsoft.com/office/drawing/2014/main" id="{C2799582-97DF-A8F4-B215-98E7199BE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745" y="469556"/>
            <a:ext cx="7473759" cy="5774724"/>
          </a:xfrm>
          <a:prstGeom prst="rect">
            <a:avLst/>
          </a:prstGeom>
        </p:spPr>
      </p:pic>
    </p:spTree>
    <p:extLst>
      <p:ext uri="{BB962C8B-B14F-4D97-AF65-F5344CB8AC3E}">
        <p14:creationId xmlns:p14="http://schemas.microsoft.com/office/powerpoint/2010/main" val="652421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0D47FEA-91AC-4403-8D35-EC548E088EF3}"/>
              </a:ext>
            </a:extLst>
          </p:cNvPr>
          <p:cNvSpPr>
            <a:spLocks noGrp="1"/>
          </p:cNvSpPr>
          <p:nvPr>
            <p:ph type="ctrTitle"/>
          </p:nvPr>
        </p:nvSpPr>
        <p:spPr>
          <a:xfrm>
            <a:off x="1524000" y="4914855"/>
            <a:ext cx="9144000" cy="786703"/>
          </a:xfrm>
        </p:spPr>
        <p:txBody>
          <a:bodyPr>
            <a:normAutofit/>
          </a:bodyPr>
          <a:lstStyle/>
          <a:p>
            <a:r>
              <a:rPr lang="it-IT" sz="3600" b="1" dirty="0">
                <a:latin typeface="Tenorite" panose="00000500000000000000" pitchFamily="2" charset="0"/>
              </a:rPr>
              <a:t>3. High </a:t>
            </a:r>
            <a:r>
              <a:rPr lang="it-IT" sz="3600" b="1" dirty="0" err="1">
                <a:latin typeface="Tenorite" panose="00000500000000000000" pitchFamily="2" charset="0"/>
              </a:rPr>
              <a:t>Dimensional</a:t>
            </a:r>
            <a:r>
              <a:rPr lang="it-IT" sz="3600" b="1" dirty="0">
                <a:latin typeface="Tenorite" panose="00000500000000000000" pitchFamily="2" charset="0"/>
              </a:rPr>
              <a:t> Analysis</a:t>
            </a:r>
            <a:endParaRPr lang="en-US" sz="3600" b="1" dirty="0">
              <a:latin typeface="Tenorite" panose="00000500000000000000" pitchFamily="2" charset="0"/>
            </a:endParaRPr>
          </a:p>
        </p:txBody>
      </p:sp>
      <p:pic>
        <p:nvPicPr>
          <p:cNvPr id="14" name="Picture 13">
            <a:extLst>
              <a:ext uri="{FF2B5EF4-FFF2-40B4-BE49-F238E27FC236}">
                <a16:creationId xmlns:a16="http://schemas.microsoft.com/office/drawing/2014/main" id="{950F8839-E24C-CA3B-B04D-591CCA3EAE7D}"/>
              </a:ext>
            </a:extLst>
          </p:cNvPr>
          <p:cNvPicPr>
            <a:picLocks noChangeAspect="1"/>
          </p:cNvPicPr>
          <p:nvPr/>
        </p:nvPicPr>
        <p:blipFill rotWithShape="1">
          <a:blip r:embed="rId3"/>
          <a:srcRect t="13004" b="19838"/>
          <a:stretch/>
        </p:blipFill>
        <p:spPr>
          <a:xfrm>
            <a:off x="20" y="10"/>
            <a:ext cx="12191980" cy="4605671"/>
          </a:xfrm>
          <a:prstGeom prst="rect">
            <a:avLst/>
          </a:prstGeom>
        </p:spPr>
      </p:pic>
      <p:grpSp>
        <p:nvGrpSpPr>
          <p:cNvPr id="18" name="Group 17">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9" y="4525778"/>
            <a:ext cx="12207200" cy="123363"/>
            <a:chOff x="-5025" y="6737718"/>
            <a:chExt cx="12207200" cy="123363"/>
          </a:xfrm>
        </p:grpSpPr>
        <p:sp>
          <p:nvSpPr>
            <p:cNvPr id="19" name="Rectangle 18">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537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4" name="Immagine 3">
            <a:extLst>
              <a:ext uri="{FF2B5EF4-FFF2-40B4-BE49-F238E27FC236}">
                <a16:creationId xmlns:a16="http://schemas.microsoft.com/office/drawing/2014/main" id="{83DD9BAB-D8D9-835F-858B-CA7EFA4F23BD}"/>
              </a:ext>
            </a:extLst>
          </p:cNvPr>
          <p:cNvPicPr>
            <a:picLocks noChangeAspect="1"/>
          </p:cNvPicPr>
          <p:nvPr/>
        </p:nvPicPr>
        <p:blipFill rotWithShape="1">
          <a:blip r:embed="rId3">
            <a:extLst>
              <a:ext uri="{28A0092B-C50C-407E-A947-70E740481C1C}">
                <a14:useLocalDpi xmlns:a14="http://schemas.microsoft.com/office/drawing/2010/main" val="0"/>
              </a:ext>
            </a:extLst>
          </a:blip>
          <a:srcRect b="57887"/>
          <a:stretch/>
        </p:blipFill>
        <p:spPr>
          <a:xfrm>
            <a:off x="1129652" y="1825113"/>
            <a:ext cx="4879950" cy="2952833"/>
          </a:xfrm>
          <a:prstGeom prst="rect">
            <a:avLst/>
          </a:prstGeom>
        </p:spPr>
      </p:pic>
      <p:pic>
        <p:nvPicPr>
          <p:cNvPr id="9" name="Immagine 8">
            <a:extLst>
              <a:ext uri="{FF2B5EF4-FFF2-40B4-BE49-F238E27FC236}">
                <a16:creationId xmlns:a16="http://schemas.microsoft.com/office/drawing/2014/main" id="{98F3AE71-D40D-B628-6371-AF79BF09B47A}"/>
              </a:ext>
            </a:extLst>
          </p:cNvPr>
          <p:cNvPicPr>
            <a:picLocks noChangeAspect="1"/>
          </p:cNvPicPr>
          <p:nvPr/>
        </p:nvPicPr>
        <p:blipFill rotWithShape="1">
          <a:blip r:embed="rId3">
            <a:extLst>
              <a:ext uri="{28A0092B-C50C-407E-A947-70E740481C1C}">
                <a14:useLocalDpi xmlns:a14="http://schemas.microsoft.com/office/drawing/2010/main" val="0"/>
              </a:ext>
            </a:extLst>
          </a:blip>
          <a:srcRect t="53165" b="4722"/>
          <a:stretch/>
        </p:blipFill>
        <p:spPr>
          <a:xfrm>
            <a:off x="6182397" y="1825113"/>
            <a:ext cx="4879950" cy="2952833"/>
          </a:xfrm>
          <a:prstGeom prst="rect">
            <a:avLst/>
          </a:prstGeom>
        </p:spPr>
      </p:pic>
      <p:sp>
        <p:nvSpPr>
          <p:cNvPr id="3" name="Google Shape;136;p13">
            <a:extLst>
              <a:ext uri="{FF2B5EF4-FFF2-40B4-BE49-F238E27FC236}">
                <a16:creationId xmlns:a16="http://schemas.microsoft.com/office/drawing/2014/main" id="{EE779D13-DE27-7824-9BAF-EF1D2FBB4C6D}"/>
              </a:ext>
            </a:extLst>
          </p:cNvPr>
          <p:cNvSpPr txBox="1">
            <a:spLocks/>
          </p:cNvSpPr>
          <p:nvPr/>
        </p:nvSpPr>
        <p:spPr>
          <a:xfrm>
            <a:off x="390000" y="159531"/>
            <a:ext cx="6302522" cy="9774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Arial" panose="020B0604020202020204" pitchFamily="34" charset="0"/>
                <a:ea typeface="Oswald"/>
                <a:cs typeface="Arial" panose="020B0604020202020204" pitchFamily="34" charset="0"/>
                <a:sym typeface="Oswald"/>
              </a:defRPr>
            </a:lvl1pPr>
            <a:lvl2pPr marR="0" lvl="1"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2pPr>
            <a:lvl3pPr marR="0" lvl="2"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3pPr>
            <a:lvl4pPr marR="0" lvl="3"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4pPr>
            <a:lvl5pPr marR="0" lvl="4"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5pPr>
            <a:lvl6pPr marR="0" lvl="5"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6pPr>
            <a:lvl7pPr marR="0" lvl="6"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7pPr>
            <a:lvl8pPr marR="0" lvl="7"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8pPr>
            <a:lvl9pPr marR="0" lvl="8"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9pPr>
          </a:lstStyle>
          <a:p>
            <a:pPr marL="0" marR="0" lvl="0" indent="0" algn="l" defTabSz="914400" rtl="0" eaLnBrk="1" fontAlgn="auto" latinLnBrk="0" hangingPunct="1">
              <a:lnSpc>
                <a:spcPct val="90000"/>
              </a:lnSpc>
              <a:spcBef>
                <a:spcPts val="0"/>
              </a:spcBef>
              <a:spcAft>
                <a:spcPts val="0"/>
              </a:spcAft>
              <a:buClr>
                <a:srgbClr val="7323BE"/>
              </a:buClr>
              <a:buSzPts val="3200"/>
              <a:buFont typeface="Oswald"/>
              <a:buNone/>
              <a:tabLst/>
              <a:defRPr/>
            </a:pPr>
            <a:r>
              <a:rPr kumimoji="0" lang="en-US" sz="2400" b="1" i="0" u="none" strike="noStrike" kern="1200" cap="none" spc="0" normalizeH="0" baseline="0" noProof="0" dirty="0">
                <a:ln>
                  <a:noFill/>
                </a:ln>
                <a:solidFill>
                  <a:schemeClr val="accent6"/>
                </a:solidFill>
                <a:effectLst/>
                <a:uLnTx/>
                <a:uFillTx/>
                <a:latin typeface="Tenorite"/>
                <a:cs typeface="Arial" panose="020B0604020202020204" pitchFamily="34" charset="0"/>
                <a:sym typeface="Oswald"/>
              </a:rPr>
              <a:t>SETTING UP A NOVEL ANALYSIS METHOD </a:t>
            </a:r>
          </a:p>
          <a:p>
            <a:pPr marL="0" marR="0" lvl="0" indent="0" algn="l" defTabSz="914400" rtl="0" eaLnBrk="1" fontAlgn="auto" latinLnBrk="0" hangingPunct="1">
              <a:lnSpc>
                <a:spcPct val="90000"/>
              </a:lnSpc>
              <a:spcBef>
                <a:spcPts val="0"/>
              </a:spcBef>
              <a:spcAft>
                <a:spcPts val="0"/>
              </a:spcAft>
              <a:buClr>
                <a:srgbClr val="7323BE"/>
              </a:buClr>
              <a:buSzPts val="3200"/>
              <a:buFont typeface="Oswald"/>
              <a:buNone/>
              <a:tabLst/>
              <a:defRPr/>
            </a:pPr>
            <a:r>
              <a:rPr kumimoji="0" lang="en-US" sz="2400" b="1" i="0" u="none" strike="noStrike" kern="1200" cap="none" spc="0" normalizeH="0" baseline="0" noProof="0" dirty="0">
                <a:ln>
                  <a:noFill/>
                </a:ln>
                <a:solidFill>
                  <a:schemeClr val="accent6"/>
                </a:solidFill>
                <a:effectLst/>
                <a:uLnTx/>
                <a:uFillTx/>
                <a:latin typeface="Tenorite"/>
                <a:cs typeface="Arial" panose="020B0604020202020204" pitchFamily="34" charset="0"/>
                <a:sym typeface="Oswald"/>
              </a:rPr>
              <a:t>IN MASS CYTOMETRY: </a:t>
            </a:r>
          </a:p>
          <a:p>
            <a:pPr marL="0" marR="0" lvl="0" indent="0" algn="l" defTabSz="914400" rtl="0" eaLnBrk="1" fontAlgn="auto" latinLnBrk="0" hangingPunct="1">
              <a:lnSpc>
                <a:spcPct val="90000"/>
              </a:lnSpc>
              <a:spcBef>
                <a:spcPts val="0"/>
              </a:spcBef>
              <a:spcAft>
                <a:spcPts val="0"/>
              </a:spcAft>
              <a:buClr>
                <a:srgbClr val="7323BE"/>
              </a:buClr>
              <a:buSzPts val="3200"/>
              <a:buFont typeface="Oswald"/>
              <a:buNone/>
              <a:tabLst/>
              <a:defRPr/>
            </a:pPr>
            <a:r>
              <a:rPr kumimoji="0" lang="en-US" sz="2400" b="1" i="0" u="none" strike="noStrike" kern="1200" cap="none" spc="0" normalizeH="0" baseline="0" noProof="0" dirty="0">
                <a:ln>
                  <a:noFill/>
                </a:ln>
                <a:solidFill>
                  <a:schemeClr val="accent6"/>
                </a:solidFill>
                <a:effectLst/>
                <a:uLnTx/>
                <a:uFillTx/>
                <a:latin typeface="Tenorite"/>
                <a:cs typeface="Arial" panose="020B0604020202020204" pitchFamily="34" charset="0"/>
                <a:sym typeface="Oswald"/>
              </a:rPr>
              <a:t>2D MATERIALS PROFILING</a:t>
            </a:r>
            <a:endParaRPr kumimoji="0" lang="en-US" sz="2800" b="1" i="0" u="none" strike="noStrike" kern="1200" cap="none" spc="0" normalizeH="0" baseline="0" noProof="0" dirty="0">
              <a:ln>
                <a:noFill/>
              </a:ln>
              <a:solidFill>
                <a:schemeClr val="accent6"/>
              </a:solidFill>
              <a:effectLst/>
              <a:uLnTx/>
              <a:uFillTx/>
              <a:latin typeface="Tenorite"/>
              <a:cs typeface="Arial" panose="020B0604020202020204" pitchFamily="34" charset="0"/>
              <a:sym typeface="Oswald"/>
            </a:endParaRPr>
          </a:p>
        </p:txBody>
      </p:sp>
      <p:pic>
        <p:nvPicPr>
          <p:cNvPr id="2" name="Segnaposto contenuto 3">
            <a:extLst>
              <a:ext uri="{FF2B5EF4-FFF2-40B4-BE49-F238E27FC236}">
                <a16:creationId xmlns:a16="http://schemas.microsoft.com/office/drawing/2014/main" id="{FAA832A7-E2AA-F4A8-FE05-1E1D25320E83}"/>
              </a:ext>
            </a:extLst>
          </p:cNvPr>
          <p:cNvPicPr>
            <a:picLocks noChangeAspect="1"/>
          </p:cNvPicPr>
          <p:nvPr/>
        </p:nvPicPr>
        <p:blipFill>
          <a:blip r:embed="rId4"/>
          <a:stretch>
            <a:fillRect/>
          </a:stretch>
        </p:blipFill>
        <p:spPr>
          <a:xfrm>
            <a:off x="2980540" y="6946440"/>
            <a:ext cx="6403714" cy="5230515"/>
          </a:xfrm>
          <a:prstGeom prst="rect">
            <a:avLst/>
          </a:prstGeom>
        </p:spPr>
      </p:pic>
    </p:spTree>
    <p:extLst>
      <p:ext uri="{BB962C8B-B14F-4D97-AF65-F5344CB8AC3E}">
        <p14:creationId xmlns:p14="http://schemas.microsoft.com/office/powerpoint/2010/main" val="3176831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6" name="Immagine 5">
            <a:extLst>
              <a:ext uri="{FF2B5EF4-FFF2-40B4-BE49-F238E27FC236}">
                <a16:creationId xmlns:a16="http://schemas.microsoft.com/office/drawing/2014/main" id="{A21CB05F-4A48-212A-947F-925D55C5BA90}"/>
              </a:ext>
            </a:extLst>
          </p:cNvPr>
          <p:cNvPicPr>
            <a:picLocks noChangeAspect="1"/>
          </p:cNvPicPr>
          <p:nvPr/>
        </p:nvPicPr>
        <p:blipFill rotWithShape="1">
          <a:blip r:embed="rId3"/>
          <a:srcRect l="32756" t="40000" r="-1"/>
          <a:stretch/>
        </p:blipFill>
        <p:spPr>
          <a:xfrm>
            <a:off x="5252722" y="1530973"/>
            <a:ext cx="6837875" cy="5197331"/>
          </a:xfrm>
          <a:prstGeom prst="rect">
            <a:avLst/>
          </a:prstGeom>
        </p:spPr>
      </p:pic>
      <p:sp>
        <p:nvSpPr>
          <p:cNvPr id="37" name="Google Shape;136;p13">
            <a:extLst>
              <a:ext uri="{FF2B5EF4-FFF2-40B4-BE49-F238E27FC236}">
                <a16:creationId xmlns:a16="http://schemas.microsoft.com/office/drawing/2014/main" id="{D409F4C2-8701-44F3-35EC-2F4FF1E10F0C}"/>
              </a:ext>
            </a:extLst>
          </p:cNvPr>
          <p:cNvSpPr txBox="1">
            <a:spLocks/>
          </p:cNvSpPr>
          <p:nvPr/>
        </p:nvSpPr>
        <p:spPr>
          <a:xfrm>
            <a:off x="390000" y="159531"/>
            <a:ext cx="6302522" cy="9774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Arial" panose="020B0604020202020204" pitchFamily="34" charset="0"/>
                <a:ea typeface="Oswald"/>
                <a:cs typeface="Arial" panose="020B0604020202020204" pitchFamily="34" charset="0"/>
                <a:sym typeface="Oswald"/>
              </a:defRPr>
            </a:lvl1pPr>
            <a:lvl2pPr marR="0" lvl="1"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2pPr>
            <a:lvl3pPr marR="0" lvl="2"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3pPr>
            <a:lvl4pPr marR="0" lvl="3"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4pPr>
            <a:lvl5pPr marR="0" lvl="4"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5pPr>
            <a:lvl6pPr marR="0" lvl="5"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6pPr>
            <a:lvl7pPr marR="0" lvl="6"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7pPr>
            <a:lvl8pPr marR="0" lvl="7"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8pPr>
            <a:lvl9pPr marR="0" lvl="8"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9pPr>
          </a:lstStyle>
          <a:p>
            <a:pPr marL="0" marR="0" lvl="0" indent="0" algn="l" defTabSz="914400" rtl="0" eaLnBrk="1" fontAlgn="auto" latinLnBrk="0" hangingPunct="1">
              <a:lnSpc>
                <a:spcPct val="90000"/>
              </a:lnSpc>
              <a:spcBef>
                <a:spcPts val="0"/>
              </a:spcBef>
              <a:spcAft>
                <a:spcPts val="0"/>
              </a:spcAft>
              <a:buClr>
                <a:srgbClr val="7323BE"/>
              </a:buClr>
              <a:buSzPts val="3200"/>
              <a:buFont typeface="Oswald"/>
              <a:buNone/>
              <a:tabLst/>
              <a:defRPr/>
            </a:pPr>
            <a:r>
              <a:rPr kumimoji="0" lang="en-US" sz="2400" b="1" i="0" u="none" strike="noStrike" kern="1200" cap="none" spc="0" normalizeH="0" baseline="0" noProof="0" dirty="0">
                <a:ln>
                  <a:noFill/>
                </a:ln>
                <a:solidFill>
                  <a:schemeClr val="accent6"/>
                </a:solidFill>
                <a:effectLst/>
                <a:uLnTx/>
                <a:uFillTx/>
                <a:latin typeface="Tenorite"/>
                <a:cs typeface="Arial" panose="020B0604020202020204" pitchFamily="34" charset="0"/>
                <a:sym typeface="Oswald"/>
              </a:rPr>
              <a:t>SETTING UP A NOVEL ANALYSIS METHOD </a:t>
            </a:r>
          </a:p>
          <a:p>
            <a:pPr marL="0" marR="0" lvl="0" indent="0" algn="l" defTabSz="914400" rtl="0" eaLnBrk="1" fontAlgn="auto" latinLnBrk="0" hangingPunct="1">
              <a:lnSpc>
                <a:spcPct val="90000"/>
              </a:lnSpc>
              <a:spcBef>
                <a:spcPts val="0"/>
              </a:spcBef>
              <a:spcAft>
                <a:spcPts val="0"/>
              </a:spcAft>
              <a:buClr>
                <a:srgbClr val="7323BE"/>
              </a:buClr>
              <a:buSzPts val="3200"/>
              <a:buFont typeface="Oswald"/>
              <a:buNone/>
              <a:tabLst/>
              <a:defRPr/>
            </a:pPr>
            <a:r>
              <a:rPr kumimoji="0" lang="en-US" sz="2400" b="1" i="0" u="none" strike="noStrike" kern="1200" cap="none" spc="0" normalizeH="0" baseline="0" noProof="0" dirty="0">
                <a:ln>
                  <a:noFill/>
                </a:ln>
                <a:solidFill>
                  <a:schemeClr val="accent6"/>
                </a:solidFill>
                <a:effectLst/>
                <a:uLnTx/>
                <a:uFillTx/>
                <a:latin typeface="Tenorite"/>
                <a:cs typeface="Arial" panose="020B0604020202020204" pitchFamily="34" charset="0"/>
                <a:sym typeface="Oswald"/>
              </a:rPr>
              <a:t>IN MASS CYTOMETRY: </a:t>
            </a:r>
          </a:p>
          <a:p>
            <a:pPr marL="0" marR="0" lvl="0" indent="0" algn="l" defTabSz="914400" rtl="0" eaLnBrk="1" fontAlgn="auto" latinLnBrk="0" hangingPunct="1">
              <a:lnSpc>
                <a:spcPct val="90000"/>
              </a:lnSpc>
              <a:spcBef>
                <a:spcPts val="0"/>
              </a:spcBef>
              <a:spcAft>
                <a:spcPts val="0"/>
              </a:spcAft>
              <a:buClr>
                <a:srgbClr val="7323BE"/>
              </a:buClr>
              <a:buSzPts val="3200"/>
              <a:buFont typeface="Oswald"/>
              <a:buNone/>
              <a:tabLst/>
              <a:defRPr/>
            </a:pPr>
            <a:r>
              <a:rPr kumimoji="0" lang="en-US" sz="2400" b="1" i="0" u="none" strike="noStrike" kern="1200" cap="none" spc="0" normalizeH="0" baseline="0" noProof="0" dirty="0">
                <a:ln>
                  <a:noFill/>
                </a:ln>
                <a:solidFill>
                  <a:schemeClr val="accent6"/>
                </a:solidFill>
                <a:effectLst/>
                <a:uLnTx/>
                <a:uFillTx/>
                <a:latin typeface="Tenorite"/>
                <a:cs typeface="Arial" panose="020B0604020202020204" pitchFamily="34" charset="0"/>
                <a:sym typeface="Oswald"/>
              </a:rPr>
              <a:t>2D MATERIALS PROFILING</a:t>
            </a:r>
            <a:endParaRPr kumimoji="0" lang="en-US" sz="2800" b="1" i="0" u="none" strike="noStrike" kern="1200" cap="none" spc="0" normalizeH="0" baseline="0" noProof="0" dirty="0">
              <a:ln>
                <a:noFill/>
              </a:ln>
              <a:solidFill>
                <a:schemeClr val="accent6"/>
              </a:solidFill>
              <a:effectLst/>
              <a:uLnTx/>
              <a:uFillTx/>
              <a:latin typeface="Tenorite"/>
              <a:cs typeface="Arial" panose="020B0604020202020204" pitchFamily="34" charset="0"/>
              <a:sym typeface="Oswald"/>
            </a:endParaRPr>
          </a:p>
        </p:txBody>
      </p:sp>
      <p:pic>
        <p:nvPicPr>
          <p:cNvPr id="4" name="Immagine 3">
            <a:extLst>
              <a:ext uri="{FF2B5EF4-FFF2-40B4-BE49-F238E27FC236}">
                <a16:creationId xmlns:a16="http://schemas.microsoft.com/office/drawing/2014/main" id="{83DD9BAB-D8D9-835F-858B-CA7EFA4F23BD}"/>
              </a:ext>
            </a:extLst>
          </p:cNvPr>
          <p:cNvPicPr>
            <a:picLocks noChangeAspect="1"/>
          </p:cNvPicPr>
          <p:nvPr/>
        </p:nvPicPr>
        <p:blipFill rotWithShape="1">
          <a:blip r:embed="rId4">
            <a:extLst>
              <a:ext uri="{28A0092B-C50C-407E-A947-70E740481C1C}">
                <a14:useLocalDpi xmlns:a14="http://schemas.microsoft.com/office/drawing/2010/main" val="0"/>
              </a:ext>
            </a:extLst>
          </a:blip>
          <a:srcRect b="57887"/>
          <a:stretch/>
        </p:blipFill>
        <p:spPr>
          <a:xfrm>
            <a:off x="6878362" y="129696"/>
            <a:ext cx="2070933" cy="1231490"/>
          </a:xfrm>
          <a:prstGeom prst="rect">
            <a:avLst/>
          </a:prstGeom>
        </p:spPr>
      </p:pic>
      <p:pic>
        <p:nvPicPr>
          <p:cNvPr id="9" name="Immagine 8">
            <a:extLst>
              <a:ext uri="{FF2B5EF4-FFF2-40B4-BE49-F238E27FC236}">
                <a16:creationId xmlns:a16="http://schemas.microsoft.com/office/drawing/2014/main" id="{98F3AE71-D40D-B628-6371-AF79BF09B47A}"/>
              </a:ext>
            </a:extLst>
          </p:cNvPr>
          <p:cNvPicPr>
            <a:picLocks noChangeAspect="1"/>
          </p:cNvPicPr>
          <p:nvPr/>
        </p:nvPicPr>
        <p:blipFill rotWithShape="1">
          <a:blip r:embed="rId4">
            <a:extLst>
              <a:ext uri="{28A0092B-C50C-407E-A947-70E740481C1C}">
                <a14:useLocalDpi xmlns:a14="http://schemas.microsoft.com/office/drawing/2010/main" val="0"/>
              </a:ext>
            </a:extLst>
          </a:blip>
          <a:srcRect t="53165" b="4722"/>
          <a:stretch/>
        </p:blipFill>
        <p:spPr>
          <a:xfrm>
            <a:off x="9022626" y="129696"/>
            <a:ext cx="2070933" cy="1231490"/>
          </a:xfrm>
          <a:prstGeom prst="rect">
            <a:avLst/>
          </a:prstGeom>
        </p:spPr>
      </p:pic>
      <p:pic>
        <p:nvPicPr>
          <p:cNvPr id="15" name="Immagine 14" descr="Immagine che contiene mappa&#10;&#10;Descrizione generata automaticamente">
            <a:extLst>
              <a:ext uri="{FF2B5EF4-FFF2-40B4-BE49-F238E27FC236}">
                <a16:creationId xmlns:a16="http://schemas.microsoft.com/office/drawing/2014/main" id="{AE2FE928-63E7-565A-BFE2-ED7A72DE6864}"/>
              </a:ext>
            </a:extLst>
          </p:cNvPr>
          <p:cNvPicPr>
            <a:picLocks noChangeAspect="1"/>
          </p:cNvPicPr>
          <p:nvPr/>
        </p:nvPicPr>
        <p:blipFill rotWithShape="1">
          <a:blip r:embed="rId5"/>
          <a:srcRect l="47670"/>
          <a:stretch/>
        </p:blipFill>
        <p:spPr>
          <a:xfrm>
            <a:off x="2605131" y="1338738"/>
            <a:ext cx="2647591" cy="2428517"/>
          </a:xfrm>
          <a:prstGeom prst="rect">
            <a:avLst/>
          </a:prstGeom>
        </p:spPr>
      </p:pic>
      <p:pic>
        <p:nvPicPr>
          <p:cNvPr id="16" name="Immagine 15" descr="Immagine che contiene mappa&#10;&#10;Descrizione generata automaticamente">
            <a:extLst>
              <a:ext uri="{FF2B5EF4-FFF2-40B4-BE49-F238E27FC236}">
                <a16:creationId xmlns:a16="http://schemas.microsoft.com/office/drawing/2014/main" id="{5513862D-1962-8FD5-463E-6E47D9A20534}"/>
              </a:ext>
            </a:extLst>
          </p:cNvPr>
          <p:cNvPicPr>
            <a:picLocks noChangeAspect="1"/>
          </p:cNvPicPr>
          <p:nvPr/>
        </p:nvPicPr>
        <p:blipFill rotWithShape="1">
          <a:blip r:embed="rId5"/>
          <a:srcRect r="50690"/>
          <a:stretch/>
        </p:blipFill>
        <p:spPr>
          <a:xfrm>
            <a:off x="390000" y="1338738"/>
            <a:ext cx="2488003" cy="2421919"/>
          </a:xfrm>
          <a:prstGeom prst="rect">
            <a:avLst/>
          </a:prstGeom>
        </p:spPr>
      </p:pic>
      <p:sp>
        <p:nvSpPr>
          <p:cNvPr id="17" name="CasellaDiTesto 16">
            <a:extLst>
              <a:ext uri="{FF2B5EF4-FFF2-40B4-BE49-F238E27FC236}">
                <a16:creationId xmlns:a16="http://schemas.microsoft.com/office/drawing/2014/main" id="{C2701F04-B9FC-6B93-8466-76579C684E64}"/>
              </a:ext>
            </a:extLst>
          </p:cNvPr>
          <p:cNvSpPr txBox="1"/>
          <p:nvPr/>
        </p:nvSpPr>
        <p:spPr>
          <a:xfrm>
            <a:off x="4230771" y="1082577"/>
            <a:ext cx="22387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CC66FF"/>
                </a:solidFill>
                <a:effectLst/>
                <a:uLnTx/>
                <a:uFillTx/>
                <a:latin typeface="Tenorite"/>
                <a:ea typeface="+mn-ea"/>
                <a:cs typeface="+mn-cs"/>
              </a:rPr>
              <a:t>UPTAKE</a:t>
            </a:r>
            <a:endParaRPr kumimoji="0" lang="en-US" sz="2000" b="1" i="0" u="none" strike="noStrike" kern="1200" cap="none" spc="0" normalizeH="0" baseline="0" noProof="0" dirty="0">
              <a:ln>
                <a:noFill/>
              </a:ln>
              <a:solidFill>
                <a:srgbClr val="CC66FF"/>
              </a:solidFill>
              <a:effectLst/>
              <a:uLnTx/>
              <a:uFillTx/>
              <a:latin typeface="Tenorite"/>
              <a:ea typeface="+mn-ea"/>
              <a:cs typeface="+mn-cs"/>
            </a:endParaRPr>
          </a:p>
        </p:txBody>
      </p:sp>
      <p:sp>
        <p:nvSpPr>
          <p:cNvPr id="18" name="CasellaDiTesto 17">
            <a:extLst>
              <a:ext uri="{FF2B5EF4-FFF2-40B4-BE49-F238E27FC236}">
                <a16:creationId xmlns:a16="http://schemas.microsoft.com/office/drawing/2014/main" id="{47E3FD93-1259-5EFB-57A5-61C646A4CBCE}"/>
              </a:ext>
            </a:extLst>
          </p:cNvPr>
          <p:cNvSpPr txBox="1"/>
          <p:nvPr/>
        </p:nvSpPr>
        <p:spPr>
          <a:xfrm>
            <a:off x="2751358" y="3684826"/>
            <a:ext cx="31014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CC66FF"/>
                </a:solidFill>
                <a:effectLst/>
                <a:uLnTx/>
                <a:uFillTx/>
                <a:latin typeface="Tenorite"/>
                <a:ea typeface="+mn-ea"/>
                <a:cs typeface="+mn-cs"/>
              </a:rPr>
              <a:t>CEN-SE’ CLUSTERING</a:t>
            </a:r>
            <a:endParaRPr kumimoji="0" lang="en-US" sz="2000" b="1" i="0" u="none" strike="noStrike" kern="1200" cap="none" spc="0" normalizeH="0" baseline="0" noProof="0" dirty="0">
              <a:ln>
                <a:noFill/>
              </a:ln>
              <a:solidFill>
                <a:srgbClr val="CC66FF"/>
              </a:solidFill>
              <a:effectLst/>
              <a:uLnTx/>
              <a:uFillTx/>
              <a:latin typeface="Tenorite"/>
              <a:ea typeface="+mn-ea"/>
              <a:cs typeface="+mn-cs"/>
            </a:endParaRPr>
          </a:p>
        </p:txBody>
      </p:sp>
      <p:pic>
        <p:nvPicPr>
          <p:cNvPr id="19" name="Immagine 18">
            <a:extLst>
              <a:ext uri="{FF2B5EF4-FFF2-40B4-BE49-F238E27FC236}">
                <a16:creationId xmlns:a16="http://schemas.microsoft.com/office/drawing/2014/main" id="{795A207C-9CDE-520C-014C-90271C7766E5}"/>
              </a:ext>
            </a:extLst>
          </p:cNvPr>
          <p:cNvPicPr>
            <a:picLocks noChangeAspect="1"/>
          </p:cNvPicPr>
          <p:nvPr/>
        </p:nvPicPr>
        <p:blipFill rotWithShape="1">
          <a:blip r:embed="rId6"/>
          <a:srcRect t="1" b="46542"/>
          <a:stretch/>
        </p:blipFill>
        <p:spPr>
          <a:xfrm>
            <a:off x="264527" y="4028215"/>
            <a:ext cx="4918345" cy="2503845"/>
          </a:xfrm>
          <a:prstGeom prst="rect">
            <a:avLst/>
          </a:prstGeom>
        </p:spPr>
      </p:pic>
      <p:sp>
        <p:nvSpPr>
          <p:cNvPr id="21" name="CasellaDiTesto 20">
            <a:extLst>
              <a:ext uri="{FF2B5EF4-FFF2-40B4-BE49-F238E27FC236}">
                <a16:creationId xmlns:a16="http://schemas.microsoft.com/office/drawing/2014/main" id="{A9DD5D37-7A95-7FD8-5748-CE2C79D84C79}"/>
              </a:ext>
            </a:extLst>
          </p:cNvPr>
          <p:cNvSpPr txBox="1"/>
          <p:nvPr/>
        </p:nvSpPr>
        <p:spPr>
          <a:xfrm>
            <a:off x="390000" y="644884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enorite"/>
                <a:ea typeface="+mn-ea"/>
                <a:cs typeface="+mn-cs"/>
              </a:rPr>
              <a:t>Giro L. et al. (in </a:t>
            </a:r>
            <a:r>
              <a:rPr kumimoji="0" lang="it-IT" sz="1800" b="0" i="0" u="none" strike="noStrike" kern="1200" cap="none" spc="0" normalizeH="0" baseline="0" noProof="0" dirty="0" err="1">
                <a:ln>
                  <a:noFill/>
                </a:ln>
                <a:solidFill>
                  <a:prstClr val="black"/>
                </a:solidFill>
                <a:effectLst/>
                <a:uLnTx/>
                <a:uFillTx/>
                <a:latin typeface="Tenorite"/>
                <a:ea typeface="+mn-ea"/>
                <a:cs typeface="+mn-cs"/>
              </a:rPr>
              <a:t>preparation</a:t>
            </a:r>
            <a:r>
              <a:rPr kumimoji="0" lang="it-IT" sz="1800" b="0" i="0" u="none" strike="noStrike" kern="1200" cap="none" spc="0" normalizeH="0" baseline="0" noProof="0" dirty="0">
                <a:ln>
                  <a:noFill/>
                </a:ln>
                <a:solidFill>
                  <a:prstClr val="black"/>
                </a:solidFill>
                <a:effectLst/>
                <a:uLnTx/>
                <a:uFillTx/>
                <a:latin typeface="Tenorite"/>
                <a:ea typeface="+mn-ea"/>
                <a:cs typeface="+mn-cs"/>
              </a:rPr>
              <a:t>)</a:t>
            </a:r>
          </a:p>
        </p:txBody>
      </p:sp>
    </p:spTree>
    <p:extLst>
      <p:ext uri="{BB962C8B-B14F-4D97-AF65-F5344CB8AC3E}">
        <p14:creationId xmlns:p14="http://schemas.microsoft.com/office/powerpoint/2010/main" val="398788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0D47FEA-91AC-4403-8D35-EC548E088EF3}"/>
              </a:ext>
            </a:extLst>
          </p:cNvPr>
          <p:cNvSpPr>
            <a:spLocks noGrp="1"/>
          </p:cNvSpPr>
          <p:nvPr>
            <p:ph type="ctrTitle"/>
          </p:nvPr>
        </p:nvSpPr>
        <p:spPr>
          <a:xfrm>
            <a:off x="1524000" y="4914855"/>
            <a:ext cx="9144000" cy="786703"/>
          </a:xfrm>
        </p:spPr>
        <p:txBody>
          <a:bodyPr>
            <a:normAutofit/>
          </a:bodyPr>
          <a:lstStyle/>
          <a:p>
            <a:r>
              <a:rPr lang="it-IT" sz="3600" b="1">
                <a:latin typeface="Tenorite" panose="00000500000000000000" pitchFamily="2" charset="0"/>
              </a:rPr>
              <a:t>4. Applications</a:t>
            </a:r>
            <a:endParaRPr lang="en-US" sz="3600" b="1" dirty="0">
              <a:latin typeface="Tenorite" panose="00000500000000000000" pitchFamily="2" charset="0"/>
            </a:endParaRPr>
          </a:p>
        </p:txBody>
      </p:sp>
      <p:pic>
        <p:nvPicPr>
          <p:cNvPr id="2" name="Picture 1">
            <a:extLst>
              <a:ext uri="{FF2B5EF4-FFF2-40B4-BE49-F238E27FC236}">
                <a16:creationId xmlns:a16="http://schemas.microsoft.com/office/drawing/2014/main" id="{039E4BEC-34E8-D87E-B2E7-C340A3A2ACEA}"/>
              </a:ext>
            </a:extLst>
          </p:cNvPr>
          <p:cNvPicPr>
            <a:picLocks noChangeAspect="1"/>
          </p:cNvPicPr>
          <p:nvPr/>
        </p:nvPicPr>
        <p:blipFill rotWithShape="1">
          <a:blip r:embed="rId3">
            <a:alphaModFix amt="50000"/>
          </a:blip>
          <a:srcRect b="6250"/>
          <a:stretch/>
        </p:blipFill>
        <p:spPr>
          <a:xfrm>
            <a:off x="20" y="2"/>
            <a:ext cx="12191980" cy="4914854"/>
          </a:xfrm>
          <a:prstGeom prst="rect">
            <a:avLst/>
          </a:prstGeom>
        </p:spPr>
      </p:pic>
    </p:spTree>
    <p:extLst>
      <p:ext uri="{BB962C8B-B14F-4D97-AF65-F5344CB8AC3E}">
        <p14:creationId xmlns:p14="http://schemas.microsoft.com/office/powerpoint/2010/main" val="11171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0FE528D-4824-D162-8F70-98597E54C070}"/>
              </a:ext>
            </a:extLst>
          </p:cNvPr>
          <p:cNvPicPr>
            <a:picLocks noChangeAspect="1"/>
          </p:cNvPicPr>
          <p:nvPr/>
        </p:nvPicPr>
        <p:blipFill rotWithShape="1">
          <a:blip r:embed="rId3"/>
          <a:srcRect/>
          <a:stretch/>
        </p:blipFill>
        <p:spPr>
          <a:xfrm>
            <a:off x="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Başlık 1">
            <a:extLst>
              <a:ext uri="{FF2B5EF4-FFF2-40B4-BE49-F238E27FC236}">
                <a16:creationId xmlns:a16="http://schemas.microsoft.com/office/drawing/2014/main" id="{BE32EC4F-432C-D903-A9E3-CAAAC53AD15A}"/>
              </a:ext>
            </a:extLst>
          </p:cNvPr>
          <p:cNvSpPr>
            <a:spLocks noGrp="1"/>
          </p:cNvSpPr>
          <p:nvPr>
            <p:ph type="title"/>
          </p:nvPr>
        </p:nvSpPr>
        <p:spPr>
          <a:xfrm>
            <a:off x="1037809" y="1071350"/>
            <a:ext cx="4775162" cy="542092"/>
          </a:xfrm>
        </p:spPr>
        <p:txBody>
          <a:bodyPr>
            <a:normAutofit fontScale="90000"/>
          </a:bodyPr>
          <a:lstStyle/>
          <a:p>
            <a:pPr algn="ctr"/>
            <a:r>
              <a:rPr lang="tr-TR" sz="3600" dirty="0" err="1">
                <a:latin typeface="Arial" panose="020B0604020202020204" pitchFamily="34" charset="0"/>
                <a:cs typeface="Arial" panose="020B0604020202020204" pitchFamily="34" charset="0"/>
              </a:rPr>
              <a:t>Agenda</a:t>
            </a:r>
            <a:endParaRPr lang="tr-TR" sz="3600" dirty="0">
              <a:latin typeface="Arial" panose="020B0604020202020204" pitchFamily="34" charset="0"/>
              <a:cs typeface="Arial" panose="020B0604020202020204" pitchFamily="34" charset="0"/>
            </a:endParaRPr>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2C075216-45F0-33EB-15F7-731769B3E7DA}"/>
              </a:ext>
            </a:extLst>
          </p:cNvPr>
          <p:cNvSpPr>
            <a:spLocks noGrp="1"/>
          </p:cNvSpPr>
          <p:nvPr>
            <p:ph idx="1"/>
          </p:nvPr>
        </p:nvSpPr>
        <p:spPr>
          <a:xfrm>
            <a:off x="1189319" y="1823512"/>
            <a:ext cx="4458446" cy="3833486"/>
          </a:xfrm>
        </p:spPr>
        <p:txBody>
          <a:bodyPr anchor="ctr">
            <a:normAutofit/>
          </a:bodyPr>
          <a:lstStyle/>
          <a:p>
            <a:pPr marL="400050" lvl="0" indent="-400050">
              <a:buFont typeface="+mj-lt"/>
              <a:buAutoNum type="romanLcPeriod"/>
            </a:pPr>
            <a:r>
              <a:rPr lang="en-US" sz="2400" dirty="0"/>
              <a:t>Introduction to nanoparticles and nanomedicine</a:t>
            </a:r>
          </a:p>
          <a:p>
            <a:pPr marL="400050" lvl="0" indent="-400050">
              <a:buFont typeface="+mj-lt"/>
              <a:buAutoNum type="romanLcPeriod"/>
            </a:pPr>
            <a:r>
              <a:rPr lang="en-US" sz="2400" dirty="0"/>
              <a:t>The effect of nanoparticles on immune cells - How do we evaluate?</a:t>
            </a:r>
          </a:p>
          <a:p>
            <a:pPr marL="400050" lvl="0" indent="-400050">
              <a:buFont typeface="+mj-lt"/>
              <a:buAutoNum type="romanLcPeriod"/>
            </a:pPr>
            <a:r>
              <a:rPr lang="en-US" sz="2400" dirty="0"/>
              <a:t>Conclusion</a:t>
            </a:r>
          </a:p>
        </p:txBody>
      </p:sp>
    </p:spTree>
    <p:extLst>
      <p:ext uri="{BB962C8B-B14F-4D97-AF65-F5344CB8AC3E}">
        <p14:creationId xmlns:p14="http://schemas.microsoft.com/office/powerpoint/2010/main" val="185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C10CBC8-7837-4750-8EE9-B4C3D5048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9014793-11D4-4A17-9261-1A2E683AD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104482" y="-5104482"/>
            <a:ext cx="1983037" cy="12192001"/>
          </a:xfrm>
          <a:custGeom>
            <a:avLst/>
            <a:gdLst>
              <a:gd name="connsiteX0" fmla="*/ 0 w 1983037"/>
              <a:gd name="connsiteY0" fmla="*/ 0 h 12192001"/>
              <a:gd name="connsiteX1" fmla="*/ 0 w 1983037"/>
              <a:gd name="connsiteY1" fmla="*/ 12192001 h 12192001"/>
              <a:gd name="connsiteX2" fmla="*/ 1945626 w 1983037"/>
              <a:gd name="connsiteY2" fmla="*/ 12192001 h 12192001"/>
              <a:gd name="connsiteX3" fmla="*/ 1914883 w 1983037"/>
              <a:gd name="connsiteY3" fmla="*/ 11926947 h 12192001"/>
              <a:gd name="connsiteX4" fmla="*/ 1887405 w 1983037"/>
              <a:gd name="connsiteY4" fmla="*/ 10882179 h 12192001"/>
              <a:gd name="connsiteX5" fmla="*/ 1955094 w 1983037"/>
              <a:gd name="connsiteY5" fmla="*/ 9717835 h 12192001"/>
              <a:gd name="connsiteX6" fmla="*/ 1955094 w 1983037"/>
              <a:gd name="connsiteY6" fmla="*/ 9338013 h 12192001"/>
              <a:gd name="connsiteX7" fmla="*/ 1947423 w 1983037"/>
              <a:gd name="connsiteY7" fmla="*/ 8936699 h 12192001"/>
              <a:gd name="connsiteX8" fmla="*/ 1949002 w 1983037"/>
              <a:gd name="connsiteY8" fmla="*/ 7709920 h 12192001"/>
              <a:gd name="connsiteX9" fmla="*/ 1930276 w 1983037"/>
              <a:gd name="connsiteY9" fmla="*/ 6277504 h 12192001"/>
              <a:gd name="connsiteX10" fmla="*/ 1954643 w 1983037"/>
              <a:gd name="connsiteY10" fmla="*/ 5307481 h 12192001"/>
              <a:gd name="connsiteX11" fmla="*/ 1944941 w 1983037"/>
              <a:gd name="connsiteY11" fmla="*/ 4949831 h 12192001"/>
              <a:gd name="connsiteX12" fmla="*/ 1961187 w 1983037"/>
              <a:gd name="connsiteY12" fmla="*/ 4137481 h 12192001"/>
              <a:gd name="connsiteX13" fmla="*/ 1964118 w 1983037"/>
              <a:gd name="connsiteY13" fmla="*/ 3194148 h 12192001"/>
              <a:gd name="connsiteX14" fmla="*/ 1914708 w 1983037"/>
              <a:gd name="connsiteY14" fmla="*/ 1979808 h 12192001"/>
              <a:gd name="connsiteX15" fmla="*/ 1949679 w 1983037"/>
              <a:gd name="connsiteY15" fmla="*/ 1443897 h 12192001"/>
              <a:gd name="connsiteX16" fmla="*/ 1942685 w 1983037"/>
              <a:gd name="connsiteY16" fmla="*/ 749860 h 12192001"/>
              <a:gd name="connsiteX17" fmla="*/ 1933706 w 1983037"/>
              <a:gd name="connsiteY17" fmla="*/ 168558 h 12192001"/>
              <a:gd name="connsiteX18" fmla="*/ 1950785 w 1983037"/>
              <a:gd name="connsiteY18" fmla="*/ 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3037" h="12192001">
                <a:moveTo>
                  <a:pt x="0" y="0"/>
                </a:moveTo>
                <a:lnTo>
                  <a:pt x="0" y="12192001"/>
                </a:lnTo>
                <a:lnTo>
                  <a:pt x="1945626" y="12192001"/>
                </a:lnTo>
                <a:lnTo>
                  <a:pt x="1914883" y="11926947"/>
                </a:lnTo>
                <a:cubicBezTo>
                  <a:pt x="1884529" y="11579709"/>
                  <a:pt x="1881652" y="11231009"/>
                  <a:pt x="1887405" y="10882179"/>
                </a:cubicBezTo>
                <a:cubicBezTo>
                  <a:pt x="1893725" y="10493309"/>
                  <a:pt x="1911547" y="10104667"/>
                  <a:pt x="1955094" y="9717835"/>
                </a:cubicBezTo>
                <a:cubicBezTo>
                  <a:pt x="1966715" y="9591491"/>
                  <a:pt x="1966715" y="9464357"/>
                  <a:pt x="1955094" y="9338013"/>
                </a:cubicBezTo>
                <a:cubicBezTo>
                  <a:pt x="1945663" y="9204453"/>
                  <a:pt x="1943091" y="9070511"/>
                  <a:pt x="1947423" y="8936699"/>
                </a:cubicBezTo>
                <a:cubicBezTo>
                  <a:pt x="1960283" y="8527701"/>
                  <a:pt x="1930726" y="8118470"/>
                  <a:pt x="1949002" y="7709920"/>
                </a:cubicBezTo>
                <a:cubicBezTo>
                  <a:pt x="1970436" y="7231918"/>
                  <a:pt x="1945393" y="6755049"/>
                  <a:pt x="1930276" y="6277504"/>
                </a:cubicBezTo>
                <a:cubicBezTo>
                  <a:pt x="1920123" y="5954014"/>
                  <a:pt x="1913803" y="5630292"/>
                  <a:pt x="1954643" y="5307481"/>
                </a:cubicBezTo>
                <a:cubicBezTo>
                  <a:pt x="1969761" y="5188718"/>
                  <a:pt x="1956899" y="5068596"/>
                  <a:pt x="1944941" y="4949831"/>
                </a:cubicBezTo>
                <a:cubicBezTo>
                  <a:pt x="1917866" y="4678139"/>
                  <a:pt x="1932758" y="4407584"/>
                  <a:pt x="1961187" y="4137481"/>
                </a:cubicBezTo>
                <a:cubicBezTo>
                  <a:pt x="1994579" y="3823035"/>
                  <a:pt x="1984877" y="3508818"/>
                  <a:pt x="1964118" y="3194148"/>
                </a:cubicBezTo>
                <a:cubicBezTo>
                  <a:pt x="1937270" y="2789895"/>
                  <a:pt x="1903424" y="2387003"/>
                  <a:pt x="1914708" y="1979808"/>
                </a:cubicBezTo>
                <a:cubicBezTo>
                  <a:pt x="1919446" y="1800868"/>
                  <a:pt x="1935466" y="1622384"/>
                  <a:pt x="1949679" y="1443897"/>
                </a:cubicBezTo>
                <a:cubicBezTo>
                  <a:pt x="1964278" y="1212701"/>
                  <a:pt x="1961931" y="980722"/>
                  <a:pt x="1942685" y="749860"/>
                </a:cubicBezTo>
                <a:cubicBezTo>
                  <a:pt x="1929825" y="555933"/>
                  <a:pt x="1921533" y="362007"/>
                  <a:pt x="1933706" y="168558"/>
                </a:cubicBezTo>
                <a:lnTo>
                  <a:pt x="19507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D84A1AEB-C157-47CC-8252-C2DA25E85FE7}"/>
              </a:ext>
            </a:extLst>
          </p:cNvPr>
          <p:cNvSpPr>
            <a:spLocks noGrp="1"/>
          </p:cNvSpPr>
          <p:nvPr>
            <p:ph type="title"/>
          </p:nvPr>
        </p:nvSpPr>
        <p:spPr>
          <a:xfrm>
            <a:off x="838200" y="365125"/>
            <a:ext cx="10515600" cy="1325563"/>
          </a:xfrm>
        </p:spPr>
        <p:txBody>
          <a:bodyPr>
            <a:normAutofit/>
          </a:bodyPr>
          <a:lstStyle/>
          <a:p>
            <a:r>
              <a:rPr lang="it-IT" sz="4200">
                <a:solidFill>
                  <a:srgbClr val="FFFFFF"/>
                </a:solidFill>
                <a:latin typeface="Tenorite" panose="00000500000000000000" pitchFamily="2" charset="0"/>
              </a:rPr>
              <a:t>2020 publications topic areas (322 papers)</a:t>
            </a:r>
            <a:endParaRPr lang="en-US" sz="4200">
              <a:solidFill>
                <a:srgbClr val="FFFFFF"/>
              </a:solidFill>
              <a:latin typeface="Tenorite" panose="00000500000000000000" pitchFamily="2" charset="0"/>
            </a:endParaRPr>
          </a:p>
        </p:txBody>
      </p:sp>
      <p:graphicFrame>
        <p:nvGraphicFramePr>
          <p:cNvPr id="6" name="Segnaposto contenuto 5">
            <a:extLst>
              <a:ext uri="{FF2B5EF4-FFF2-40B4-BE49-F238E27FC236}">
                <a16:creationId xmlns:a16="http://schemas.microsoft.com/office/drawing/2014/main" id="{E9366363-1028-4711-8474-8ECE66C85744}"/>
              </a:ext>
            </a:extLst>
          </p:cNvPr>
          <p:cNvGraphicFramePr>
            <a:graphicFrameLocks noGrp="1"/>
          </p:cNvGraphicFramePr>
          <p:nvPr>
            <p:ph idx="1"/>
            <p:extLst>
              <p:ext uri="{D42A27DB-BD31-4B8C-83A1-F6EECF244321}">
                <p14:modId xmlns:p14="http://schemas.microsoft.com/office/powerpoint/2010/main" val="4255824043"/>
              </p:ext>
            </p:extLst>
          </p:nvPr>
        </p:nvGraphicFramePr>
        <p:xfrm>
          <a:off x="838200" y="2348161"/>
          <a:ext cx="10515600" cy="38288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591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4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Description unavailable">
            <a:extLst>
              <a:ext uri="{FF2B5EF4-FFF2-40B4-BE49-F238E27FC236}">
                <a16:creationId xmlns:a16="http://schemas.microsoft.com/office/drawing/2014/main" id="{137D9599-D314-D0A2-AD16-FF7E7CD343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61958" y="643467"/>
            <a:ext cx="4247937" cy="557106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egnaposto contenuto 8">
            <a:extLst>
              <a:ext uri="{FF2B5EF4-FFF2-40B4-BE49-F238E27FC236}">
                <a16:creationId xmlns:a16="http://schemas.microsoft.com/office/drawing/2014/main" id="{6F7A13A4-F47B-A24A-68A1-FDB40A6CFEBC}"/>
              </a:ext>
            </a:extLst>
          </p:cNvPr>
          <p:cNvPicPr>
            <a:picLocks noGrp="1" noChangeAspect="1"/>
          </p:cNvPicPr>
          <p:nvPr>
            <p:ph idx="1"/>
          </p:nvPr>
        </p:nvPicPr>
        <p:blipFill rotWithShape="1">
          <a:blip r:embed="rId4"/>
          <a:srcRect t="1" b="37466"/>
          <a:stretch/>
        </p:blipFill>
        <p:spPr>
          <a:xfrm>
            <a:off x="641180" y="1889252"/>
            <a:ext cx="5129784" cy="3079496"/>
          </a:xfrm>
          <a:prstGeom prst="rect">
            <a:avLst/>
          </a:prstGeom>
        </p:spPr>
      </p:pic>
    </p:spTree>
    <p:extLst>
      <p:ext uri="{BB962C8B-B14F-4D97-AF65-F5344CB8AC3E}">
        <p14:creationId xmlns:p14="http://schemas.microsoft.com/office/powerpoint/2010/main" val="3223417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a:extLst>
              <a:ext uri="{FF2B5EF4-FFF2-40B4-BE49-F238E27FC236}">
                <a16:creationId xmlns:a16="http://schemas.microsoft.com/office/drawing/2014/main" id="{9C0D265C-C56C-4FFB-87EF-2CA592A7C21A}"/>
              </a:ext>
            </a:extLst>
          </p:cNvPr>
          <p:cNvSpPr>
            <a:spLocks noGrp="1" noChangeArrowheads="1"/>
          </p:cNvSpPr>
          <p:nvPr>
            <p:ph type="title"/>
          </p:nvPr>
        </p:nvSpPr>
        <p:spPr/>
        <p:txBody>
          <a:bodyPr>
            <a:normAutofit/>
          </a:bodyPr>
          <a:lstStyle/>
          <a:p>
            <a:pPr>
              <a:defRPr/>
            </a:pPr>
            <a:br>
              <a:rPr lang="it-IT" altLang="it-IT">
                <a:latin typeface="+mn-lt"/>
              </a:rPr>
            </a:br>
            <a:r>
              <a:rPr lang="en-US" altLang="it-IT">
                <a:latin typeface="+mn-lt"/>
              </a:rPr>
              <a:t> </a:t>
            </a:r>
          </a:p>
        </p:txBody>
      </p:sp>
      <p:sp>
        <p:nvSpPr>
          <p:cNvPr id="2" name="CasellaDiTesto 1">
            <a:extLst>
              <a:ext uri="{FF2B5EF4-FFF2-40B4-BE49-F238E27FC236}">
                <a16:creationId xmlns:a16="http://schemas.microsoft.com/office/drawing/2014/main" id="{23DE0FF3-1E88-4877-B5CE-0C995338CF62}"/>
              </a:ext>
            </a:extLst>
          </p:cNvPr>
          <p:cNvSpPr txBox="1"/>
          <p:nvPr/>
        </p:nvSpPr>
        <p:spPr>
          <a:xfrm>
            <a:off x="2735956" y="136313"/>
            <a:ext cx="6720088" cy="830997"/>
          </a:xfrm>
          <a:prstGeom prst="rect">
            <a:avLst/>
          </a:prstGeom>
          <a:noFill/>
        </p:spPr>
        <p:txBody>
          <a:bodyPr wrap="square" rtlCol="0">
            <a:spAutoFit/>
          </a:bodyPr>
          <a:lstStyle/>
          <a:p>
            <a:pPr algn="ctr"/>
            <a:r>
              <a:rPr lang="it-IT" sz="4800" b="1" dirty="0">
                <a:solidFill>
                  <a:schemeClr val="accent2"/>
                </a:solidFill>
              </a:rPr>
              <a:t>2D </a:t>
            </a:r>
            <a:r>
              <a:rPr lang="it-IT" sz="4800" b="1" dirty="0" err="1">
                <a:solidFill>
                  <a:schemeClr val="accent2"/>
                </a:solidFill>
              </a:rPr>
              <a:t>materials</a:t>
            </a:r>
            <a:r>
              <a:rPr lang="it-IT" sz="4800" b="1" dirty="0">
                <a:solidFill>
                  <a:schemeClr val="accent2"/>
                </a:solidFill>
              </a:rPr>
              <a:t> -</a:t>
            </a:r>
            <a:r>
              <a:rPr lang="it-IT" sz="4800" b="1" dirty="0" err="1">
                <a:solidFill>
                  <a:schemeClr val="accent2"/>
                </a:solidFill>
              </a:rPr>
              <a:t>MXene</a:t>
            </a:r>
            <a:endParaRPr lang="en-US" sz="4800" b="1" dirty="0">
              <a:solidFill>
                <a:schemeClr val="accent2"/>
              </a:solidFill>
            </a:endParaRPr>
          </a:p>
        </p:txBody>
      </p:sp>
      <p:sp>
        <p:nvSpPr>
          <p:cNvPr id="7" name="CasellaDiTesto 6">
            <a:extLst>
              <a:ext uri="{FF2B5EF4-FFF2-40B4-BE49-F238E27FC236}">
                <a16:creationId xmlns:a16="http://schemas.microsoft.com/office/drawing/2014/main" id="{32D10C42-230B-4719-913C-C4E3B8D6211A}"/>
              </a:ext>
            </a:extLst>
          </p:cNvPr>
          <p:cNvSpPr txBox="1"/>
          <p:nvPr/>
        </p:nvSpPr>
        <p:spPr>
          <a:xfrm>
            <a:off x="583217" y="1229013"/>
            <a:ext cx="11254166" cy="954107"/>
          </a:xfrm>
          <a:prstGeom prst="rect">
            <a:avLst/>
          </a:prstGeom>
          <a:noFill/>
        </p:spPr>
        <p:txBody>
          <a:bodyPr wrap="square">
            <a:spAutoFit/>
          </a:bodyPr>
          <a:lstStyle/>
          <a:p>
            <a:pPr algn="ctr"/>
            <a:r>
              <a:rPr lang="en-GB" sz="2800" b="1" dirty="0">
                <a:cs typeface="Arial" panose="020B0604020202020204" pitchFamily="34" charset="0"/>
              </a:rPr>
              <a:t>Two-dimensional (2D) transition metal carbides, carbonitrides and nitrides </a:t>
            </a:r>
            <a:r>
              <a:rPr lang="it-IT" sz="2800" b="1" dirty="0" err="1"/>
              <a:t>MXenes</a:t>
            </a:r>
            <a:endParaRPr lang="en-GB" sz="2800" b="1" dirty="0">
              <a:cs typeface="Arial" panose="020B0604020202020204" pitchFamily="34" charset="0"/>
            </a:endParaRPr>
          </a:p>
        </p:txBody>
      </p:sp>
      <p:grpSp>
        <p:nvGrpSpPr>
          <p:cNvPr id="8" name="Gruppo 7">
            <a:extLst>
              <a:ext uri="{FF2B5EF4-FFF2-40B4-BE49-F238E27FC236}">
                <a16:creationId xmlns:a16="http://schemas.microsoft.com/office/drawing/2014/main" id="{FBB6093C-F036-43A0-9C3C-6C438EFFB6EB}"/>
              </a:ext>
            </a:extLst>
          </p:cNvPr>
          <p:cNvGrpSpPr/>
          <p:nvPr/>
        </p:nvGrpSpPr>
        <p:grpSpPr>
          <a:xfrm>
            <a:off x="304411" y="2864041"/>
            <a:ext cx="3733653" cy="3649914"/>
            <a:chOff x="371295" y="2280896"/>
            <a:chExt cx="3733653" cy="3649914"/>
          </a:xfrm>
        </p:grpSpPr>
        <p:pic>
          <p:nvPicPr>
            <p:cNvPr id="9" name="Immagine 8" descr="Immagine che contiene uomo, persona, tuta, abbigliamento&#10;&#10;Descrizione generata automaticamente">
              <a:extLst>
                <a:ext uri="{FF2B5EF4-FFF2-40B4-BE49-F238E27FC236}">
                  <a16:creationId xmlns:a16="http://schemas.microsoft.com/office/drawing/2014/main" id="{D11BE9A9-E3CB-4192-9152-9CA33210B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139" y="2611235"/>
              <a:ext cx="1705529" cy="2216322"/>
            </a:xfrm>
            <a:prstGeom prst="rect">
              <a:avLst/>
            </a:prstGeom>
          </p:spPr>
        </p:pic>
        <p:sp>
          <p:nvSpPr>
            <p:cNvPr id="10" name="CasellaDiTesto 9">
              <a:extLst>
                <a:ext uri="{FF2B5EF4-FFF2-40B4-BE49-F238E27FC236}">
                  <a16:creationId xmlns:a16="http://schemas.microsoft.com/office/drawing/2014/main" id="{440B9C89-E0EC-4117-9E89-FEC64CFDAF19}"/>
                </a:ext>
              </a:extLst>
            </p:cNvPr>
            <p:cNvSpPr txBox="1"/>
            <p:nvPr/>
          </p:nvSpPr>
          <p:spPr>
            <a:xfrm>
              <a:off x="894278" y="2280896"/>
              <a:ext cx="2755249" cy="369332"/>
            </a:xfrm>
            <a:prstGeom prst="rect">
              <a:avLst/>
            </a:prstGeom>
            <a:noFill/>
          </p:spPr>
          <p:txBody>
            <a:bodyPr wrap="square">
              <a:spAutoFit/>
            </a:bodyPr>
            <a:lstStyle/>
            <a:p>
              <a:pPr algn="ctr"/>
              <a:r>
                <a:rPr lang="en-GB" b="1">
                  <a:latin typeface="Tenorite" panose="00000500000000000000" pitchFamily="2" charset="0"/>
                  <a:cs typeface="Arial" panose="020B0604020202020204" pitchFamily="34" charset="0"/>
                </a:rPr>
                <a:t>Professor </a:t>
              </a:r>
              <a:r>
                <a:rPr lang="en-GB" b="1" err="1">
                  <a:latin typeface="Tenorite" panose="00000500000000000000" pitchFamily="2" charset="0"/>
                  <a:cs typeface="Arial" panose="020B0604020202020204" pitchFamily="34" charset="0"/>
                </a:rPr>
                <a:t>Yury</a:t>
              </a:r>
              <a:r>
                <a:rPr lang="en-GB" b="1">
                  <a:latin typeface="Tenorite" panose="00000500000000000000" pitchFamily="2" charset="0"/>
                  <a:cs typeface="Arial" panose="020B0604020202020204" pitchFamily="34" charset="0"/>
                </a:rPr>
                <a:t> </a:t>
              </a:r>
              <a:r>
                <a:rPr lang="en-GB" b="1" err="1">
                  <a:latin typeface="Tenorite" panose="00000500000000000000" pitchFamily="2" charset="0"/>
                  <a:cs typeface="Arial" panose="020B0604020202020204" pitchFamily="34" charset="0"/>
                </a:rPr>
                <a:t>Gogotsi</a:t>
              </a:r>
              <a:r>
                <a:rPr lang="en-GB" b="1">
                  <a:latin typeface="Tenorite" panose="00000500000000000000" pitchFamily="2" charset="0"/>
                  <a:cs typeface="Arial" panose="020B0604020202020204" pitchFamily="34" charset="0"/>
                </a:rPr>
                <a:t> </a:t>
              </a:r>
            </a:p>
          </p:txBody>
        </p:sp>
        <p:pic>
          <p:nvPicPr>
            <p:cNvPr id="11" name="Immagine 10" descr="Immagine che contiene testo&#10;&#10;Descrizione generata automaticamente">
              <a:extLst>
                <a:ext uri="{FF2B5EF4-FFF2-40B4-BE49-F238E27FC236}">
                  <a16:creationId xmlns:a16="http://schemas.microsoft.com/office/drawing/2014/main" id="{28ADEE83-89EE-4BF5-A6E8-5B80BC349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295" y="4942490"/>
              <a:ext cx="3733653" cy="988320"/>
            </a:xfrm>
            <a:prstGeom prst="rect">
              <a:avLst/>
            </a:prstGeom>
          </p:spPr>
        </p:pic>
      </p:grpSp>
      <p:grpSp>
        <p:nvGrpSpPr>
          <p:cNvPr id="12" name="Gruppo 11">
            <a:extLst>
              <a:ext uri="{FF2B5EF4-FFF2-40B4-BE49-F238E27FC236}">
                <a16:creationId xmlns:a16="http://schemas.microsoft.com/office/drawing/2014/main" id="{EDC82783-D9C9-4C15-BCA0-EC02D27ACA60}"/>
              </a:ext>
            </a:extLst>
          </p:cNvPr>
          <p:cNvGrpSpPr/>
          <p:nvPr/>
        </p:nvGrpSpPr>
        <p:grpSpPr>
          <a:xfrm>
            <a:off x="4342477" y="1651689"/>
            <a:ext cx="7401504" cy="5037712"/>
            <a:chOff x="4856400" y="1388336"/>
            <a:chExt cx="7440480" cy="5135807"/>
          </a:xfrm>
        </p:grpSpPr>
        <p:pic>
          <p:nvPicPr>
            <p:cNvPr id="13" name="Immagine 12">
              <a:extLst>
                <a:ext uri="{FF2B5EF4-FFF2-40B4-BE49-F238E27FC236}">
                  <a16:creationId xmlns:a16="http://schemas.microsoft.com/office/drawing/2014/main" id="{A0757165-D31D-4E15-98E5-EE9791AB0CC9}"/>
                </a:ext>
              </a:extLst>
            </p:cNvPr>
            <p:cNvPicPr>
              <a:picLocks noChangeAspect="1"/>
            </p:cNvPicPr>
            <p:nvPr/>
          </p:nvPicPr>
          <p:blipFill rotWithShape="1">
            <a:blip r:embed="rId5"/>
            <a:srcRect l="10679" t="55524" r="52065" b="8108"/>
            <a:stretch/>
          </p:blipFill>
          <p:spPr>
            <a:xfrm>
              <a:off x="4856400" y="2024397"/>
              <a:ext cx="7196164" cy="3731930"/>
            </a:xfrm>
            <a:prstGeom prst="rect">
              <a:avLst/>
            </a:prstGeom>
          </p:spPr>
        </p:pic>
        <p:sp>
          <p:nvSpPr>
            <p:cNvPr id="15" name="Ovale 14">
              <a:extLst>
                <a:ext uri="{FF2B5EF4-FFF2-40B4-BE49-F238E27FC236}">
                  <a16:creationId xmlns:a16="http://schemas.microsoft.com/office/drawing/2014/main" id="{C261FE27-DD9E-47BE-B755-D0CE7EE803F3}"/>
                </a:ext>
              </a:extLst>
            </p:cNvPr>
            <p:cNvSpPr/>
            <p:nvPr/>
          </p:nvSpPr>
          <p:spPr>
            <a:xfrm>
              <a:off x="6925102" y="1388336"/>
              <a:ext cx="402558" cy="5815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cxnSp>
          <p:nvCxnSpPr>
            <p:cNvPr id="16" name="Connettore 2 15">
              <a:extLst>
                <a:ext uri="{FF2B5EF4-FFF2-40B4-BE49-F238E27FC236}">
                  <a16:creationId xmlns:a16="http://schemas.microsoft.com/office/drawing/2014/main" id="{67C61CFB-CE65-4C36-A70C-48652B565ECC}"/>
                </a:ext>
              </a:extLst>
            </p:cNvPr>
            <p:cNvCxnSpPr>
              <a:cxnSpLocks/>
              <a:stCxn id="15" idx="5"/>
            </p:cNvCxnSpPr>
            <p:nvPr/>
          </p:nvCxnSpPr>
          <p:spPr>
            <a:xfrm>
              <a:off x="7268707" y="1884711"/>
              <a:ext cx="682150" cy="47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3B054EE7-FE2D-488B-BB98-CC605719DBBB}"/>
                </a:ext>
              </a:extLst>
            </p:cNvPr>
            <p:cNvCxnSpPr>
              <a:cxnSpLocks/>
              <a:stCxn id="24" idx="3"/>
            </p:cNvCxnSpPr>
            <p:nvPr/>
          </p:nvCxnSpPr>
          <p:spPr>
            <a:xfrm flipH="1">
              <a:off x="6103972" y="1866968"/>
              <a:ext cx="599312" cy="4418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075D5FE4-4E35-4783-8338-D3F819D63F45}"/>
                </a:ext>
              </a:extLst>
            </p:cNvPr>
            <p:cNvSpPr txBox="1"/>
            <p:nvPr/>
          </p:nvSpPr>
          <p:spPr>
            <a:xfrm>
              <a:off x="4924319" y="5990735"/>
              <a:ext cx="7372561" cy="533408"/>
            </a:xfrm>
            <a:prstGeom prst="rect">
              <a:avLst/>
            </a:prstGeom>
            <a:noFill/>
          </p:spPr>
          <p:txBody>
            <a:bodyPr wrap="square">
              <a:spAutoFit/>
            </a:bodyPr>
            <a:lstStyle/>
            <a:p>
              <a:r>
                <a:rPr lang="en-US" sz="1400" dirty="0" err="1">
                  <a:latin typeface="Tenorite" panose="00000500000000000000" pitchFamily="2" charset="0"/>
                  <a:cs typeface="Arial" panose="020B0604020202020204" pitchFamily="34" charset="0"/>
                </a:rPr>
                <a:t>VahidMohammadi</a:t>
              </a:r>
              <a:r>
                <a:rPr lang="en-US" sz="1400" dirty="0">
                  <a:latin typeface="Tenorite" panose="00000500000000000000" pitchFamily="2" charset="0"/>
                  <a:cs typeface="Arial" panose="020B0604020202020204" pitchFamily="34" charset="0"/>
                </a:rPr>
                <a:t> A. </a:t>
              </a:r>
              <a:r>
                <a:rPr lang="en-US" sz="1400" i="1" dirty="0">
                  <a:latin typeface="Tenorite" panose="00000500000000000000" pitchFamily="2" charset="0"/>
                  <a:cs typeface="Arial" panose="020B0604020202020204" pitchFamily="34" charset="0"/>
                </a:rPr>
                <a:t>et al. </a:t>
              </a:r>
              <a:r>
                <a:rPr lang="en-US" sz="1400" dirty="0">
                  <a:latin typeface="Tenorite" panose="00000500000000000000" pitchFamily="2" charset="0"/>
                  <a:cs typeface="Arial" panose="020B0604020202020204" pitchFamily="34" charset="0"/>
                </a:rPr>
                <a:t>The world of two-dimensional carbides and nitrides (</a:t>
              </a:r>
              <a:r>
                <a:rPr lang="en-US" sz="1400" dirty="0" err="1">
                  <a:latin typeface="Tenorite" panose="00000500000000000000" pitchFamily="2" charset="0"/>
                  <a:cs typeface="Arial" panose="020B0604020202020204" pitchFamily="34" charset="0"/>
                </a:rPr>
                <a:t>MXenes</a:t>
              </a:r>
              <a:r>
                <a:rPr lang="en-US" sz="1400" dirty="0">
                  <a:latin typeface="Tenorite" panose="00000500000000000000" pitchFamily="2" charset="0"/>
                  <a:cs typeface="Arial" panose="020B0604020202020204" pitchFamily="34" charset="0"/>
                </a:rPr>
                <a:t>). Science 2021. Doi: 10.1126/science.abf1581.</a:t>
              </a:r>
              <a:endParaRPr lang="it-IT" sz="1400" dirty="0">
                <a:latin typeface="Tenorite" panose="00000500000000000000" pitchFamily="2" charset="0"/>
                <a:cs typeface="Arial" panose="020B0604020202020204" pitchFamily="34" charset="0"/>
              </a:endParaRPr>
            </a:p>
          </p:txBody>
        </p:sp>
      </p:grpSp>
      <p:sp>
        <p:nvSpPr>
          <p:cNvPr id="24" name="Ovale 23">
            <a:extLst>
              <a:ext uri="{FF2B5EF4-FFF2-40B4-BE49-F238E27FC236}">
                <a16:creationId xmlns:a16="http://schemas.microsoft.com/office/drawing/2014/main" id="{6161F433-962E-49C0-8F45-7C70EDD73792}"/>
              </a:ext>
            </a:extLst>
          </p:cNvPr>
          <p:cNvSpPr/>
          <p:nvPr/>
        </p:nvSpPr>
        <p:spPr>
          <a:xfrm>
            <a:off x="6121043" y="1634284"/>
            <a:ext cx="400449" cy="5704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366419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54028DD3-9F8D-EA13-3CDF-B2EC940970F7}"/>
              </a:ext>
            </a:extLst>
          </p:cNvPr>
          <p:cNvSpPr>
            <a:spLocks noGrp="1"/>
          </p:cNvSpPr>
          <p:nvPr>
            <p:ph type="title"/>
          </p:nvPr>
        </p:nvSpPr>
        <p:spPr>
          <a:xfrm>
            <a:off x="159373" y="178156"/>
            <a:ext cx="3706571" cy="6454137"/>
          </a:xfrm>
        </p:spPr>
        <p:txBody>
          <a:bodyPr>
            <a:noAutofit/>
          </a:bodyPr>
          <a:lstStyle/>
          <a:p>
            <a:r>
              <a:rPr lang="en-US" sz="3600" b="1" dirty="0">
                <a:solidFill>
                  <a:srgbClr val="EB7148"/>
                </a:solidFill>
              </a:rPr>
              <a:t>LINKED approach</a:t>
            </a:r>
            <a:r>
              <a:rPr lang="it-IT" sz="3600" b="1" dirty="0">
                <a:solidFill>
                  <a:srgbClr val="EB7148"/>
                </a:solidFill>
              </a:rPr>
              <a:t>:</a:t>
            </a:r>
            <a:br>
              <a:rPr lang="it-IT" sz="3600" dirty="0">
                <a:solidFill>
                  <a:schemeClr val="accent1"/>
                </a:solidFill>
              </a:rPr>
            </a:br>
            <a:r>
              <a:rPr lang="en-US" sz="3600" dirty="0">
                <a:solidFill>
                  <a:schemeClr val="accent1"/>
                </a:solidFill>
              </a:rPr>
              <a:t>Label-free </a:t>
            </a:r>
            <a:r>
              <a:rPr lang="en-US" sz="3600" dirty="0" err="1">
                <a:solidFill>
                  <a:schemeClr val="accent1"/>
                </a:solidFill>
              </a:rPr>
              <a:t>sINgle-cell</a:t>
            </a:r>
            <a:r>
              <a:rPr lang="en-US" sz="3600" dirty="0">
                <a:solidFill>
                  <a:schemeClr val="accent1"/>
                </a:solidFill>
              </a:rPr>
              <a:t> </a:t>
            </a:r>
            <a:r>
              <a:rPr lang="en-US" sz="3600" dirty="0" err="1">
                <a:solidFill>
                  <a:schemeClr val="accent1"/>
                </a:solidFill>
              </a:rPr>
              <a:t>tracKing</a:t>
            </a:r>
            <a:r>
              <a:rPr lang="en-US" sz="3600" dirty="0">
                <a:solidFill>
                  <a:schemeClr val="accent1"/>
                </a:solidFill>
              </a:rPr>
              <a:t> of 2D </a:t>
            </a:r>
            <a:r>
              <a:rPr lang="en-US" sz="3600" dirty="0" err="1">
                <a:solidFill>
                  <a:schemeClr val="accent1"/>
                </a:solidFill>
              </a:rPr>
              <a:t>matErials</a:t>
            </a:r>
            <a:r>
              <a:rPr lang="en-US" sz="3600" dirty="0">
                <a:solidFill>
                  <a:schemeClr val="accent1"/>
                </a:solidFill>
              </a:rPr>
              <a:t> by mass cytometry and MIBI-TOF Design</a:t>
            </a:r>
          </a:p>
        </p:txBody>
      </p:sp>
      <p:pic>
        <p:nvPicPr>
          <p:cNvPr id="7" name="Immagine 6">
            <a:extLst>
              <a:ext uri="{FF2B5EF4-FFF2-40B4-BE49-F238E27FC236}">
                <a16:creationId xmlns:a16="http://schemas.microsoft.com/office/drawing/2014/main" id="{EB2A3138-2A6F-5609-A47B-729FD8EF7A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 r="34" b="-583"/>
          <a:stretch/>
        </p:blipFill>
        <p:spPr bwMode="auto">
          <a:xfrm>
            <a:off x="4575700" y="94735"/>
            <a:ext cx="7332766" cy="6718087"/>
          </a:xfrm>
          <a:prstGeom prst="rect">
            <a:avLst/>
          </a:prstGeom>
          <a:ln>
            <a:noFill/>
          </a:ln>
          <a:extLst>
            <a:ext uri="{53640926-AAD7-44D8-BBD7-CCE9431645EC}">
              <a14:shadowObscured xmlns:a14="http://schemas.microsoft.com/office/drawing/2010/main"/>
            </a:ext>
          </a:extLst>
        </p:spPr>
      </p:pic>
      <p:pic>
        <p:nvPicPr>
          <p:cNvPr id="2" name="Immagine 1">
            <a:extLst>
              <a:ext uri="{FF2B5EF4-FFF2-40B4-BE49-F238E27FC236}">
                <a16:creationId xmlns:a16="http://schemas.microsoft.com/office/drawing/2014/main" id="{BB71E39B-9AC9-A051-823E-9C971F42C2C5}"/>
              </a:ext>
            </a:extLst>
          </p:cNvPr>
          <p:cNvPicPr>
            <a:picLocks noChangeAspect="1"/>
          </p:cNvPicPr>
          <p:nvPr/>
        </p:nvPicPr>
        <p:blipFill>
          <a:blip r:embed="rId4"/>
          <a:stretch>
            <a:fillRect/>
          </a:stretch>
        </p:blipFill>
        <p:spPr>
          <a:xfrm>
            <a:off x="231074" y="178914"/>
            <a:ext cx="1693071" cy="949663"/>
          </a:xfrm>
          <a:prstGeom prst="rect">
            <a:avLst/>
          </a:prstGeom>
        </p:spPr>
      </p:pic>
    </p:spTree>
    <p:extLst>
      <p:ext uri="{BB962C8B-B14F-4D97-AF65-F5344CB8AC3E}">
        <p14:creationId xmlns:p14="http://schemas.microsoft.com/office/powerpoint/2010/main" val="491678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86F77D2-4F12-A6AD-8E3A-F8E01EAFDC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 r="34" b="51068"/>
          <a:stretch/>
        </p:blipFill>
        <p:spPr bwMode="auto">
          <a:xfrm>
            <a:off x="706880" y="1518095"/>
            <a:ext cx="10778240" cy="4803861"/>
          </a:xfrm>
          <a:prstGeom prst="rect">
            <a:avLst/>
          </a:prstGeom>
          <a:ln>
            <a:noFill/>
          </a:ln>
          <a:extLst>
            <a:ext uri="{53640926-AAD7-44D8-BBD7-CCE9431645EC}">
              <a14:shadowObscured xmlns:a14="http://schemas.microsoft.com/office/drawing/2010/main"/>
            </a:ext>
          </a:extLst>
        </p:spPr>
      </p:pic>
      <p:sp>
        <p:nvSpPr>
          <p:cNvPr id="5" name="CasellaDiTesto 4">
            <a:extLst>
              <a:ext uri="{FF2B5EF4-FFF2-40B4-BE49-F238E27FC236}">
                <a16:creationId xmlns:a16="http://schemas.microsoft.com/office/drawing/2014/main" id="{6606A598-D763-1639-8908-9F986C622AD6}"/>
              </a:ext>
            </a:extLst>
          </p:cNvPr>
          <p:cNvSpPr txBox="1"/>
          <p:nvPr/>
        </p:nvSpPr>
        <p:spPr>
          <a:xfrm>
            <a:off x="3608454" y="6415289"/>
            <a:ext cx="65746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25000" noProof="0">
                <a:ln>
                  <a:noFill/>
                </a:ln>
                <a:solidFill>
                  <a:prstClr val="black"/>
                </a:solidFill>
                <a:effectLst/>
                <a:uLnTx/>
                <a:uFillTx/>
                <a:latin typeface="Century Gothic" panose="020B0502020202020204" pitchFamily="34" charset="0"/>
                <a:ea typeface="+mn-ea"/>
                <a:cs typeface="+mn-cs"/>
              </a:rPr>
              <a:t>Fusco</a:t>
            </a:r>
            <a:r>
              <a:rPr kumimoji="0" lang="en-GB" sz="2400" b="1" i="1" u="none" strike="noStrike" kern="1200" cap="none" spc="0" normalizeH="0" baseline="-25000" noProof="0">
                <a:ln>
                  <a:noFill/>
                </a:ln>
                <a:solidFill>
                  <a:prstClr val="black"/>
                </a:solidFill>
                <a:effectLst/>
                <a:uLnTx/>
                <a:uFillTx/>
                <a:latin typeface="Century Gothic" panose="020B0502020202020204" pitchFamily="34" charset="0"/>
                <a:ea typeface="+mn-ea"/>
                <a:cs typeface="+mn-cs"/>
              </a:rPr>
              <a:t> et al. Advanced Materials, (2022)</a:t>
            </a:r>
            <a:endParaRPr kumimoji="0" lang="en-GB" sz="2400" b="1" i="0" u="none" strike="noStrike" kern="1200" cap="none" spc="0" normalizeH="0" baseline="-25000" noProof="0">
              <a:ln>
                <a:noFill/>
              </a:ln>
              <a:solidFill>
                <a:prstClr val="black"/>
              </a:solidFill>
              <a:effectLst/>
              <a:uLnTx/>
              <a:uFillTx/>
              <a:latin typeface="Century Gothic" panose="020B0502020202020204" pitchFamily="34" charset="0"/>
              <a:ea typeface="+mn-ea"/>
              <a:cs typeface="+mn-cs"/>
            </a:endParaRPr>
          </a:p>
        </p:txBody>
      </p:sp>
      <p:sp>
        <p:nvSpPr>
          <p:cNvPr id="6" name="Titolo 5">
            <a:extLst>
              <a:ext uri="{FF2B5EF4-FFF2-40B4-BE49-F238E27FC236}">
                <a16:creationId xmlns:a16="http://schemas.microsoft.com/office/drawing/2014/main" id="{12F43D7A-CE5F-C366-7AD1-3D7E28C6D927}"/>
              </a:ext>
            </a:extLst>
          </p:cNvPr>
          <p:cNvSpPr txBox="1">
            <a:spLocks/>
          </p:cNvSpPr>
          <p:nvPr/>
        </p:nvSpPr>
        <p:spPr>
          <a:xfrm>
            <a:off x="2147414" y="213688"/>
            <a:ext cx="9797033" cy="12466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7323BE"/>
                </a:solidFill>
                <a:effectLst/>
                <a:uLnTx/>
                <a:uFillTx/>
                <a:latin typeface="Tenorite"/>
                <a:ea typeface="+mj-ea"/>
                <a:cs typeface="+mj-cs"/>
              </a:rPr>
              <a:t>Label-free </a:t>
            </a:r>
            <a:r>
              <a:rPr kumimoji="0" lang="en-US" sz="2800" b="0" i="0" u="none" strike="noStrike" kern="1200" cap="none" spc="0" normalizeH="0" baseline="0" noProof="0" err="1">
                <a:ln>
                  <a:noFill/>
                </a:ln>
                <a:solidFill>
                  <a:srgbClr val="7323BE"/>
                </a:solidFill>
                <a:effectLst/>
                <a:uLnTx/>
                <a:uFillTx/>
                <a:latin typeface="Tenorite"/>
                <a:ea typeface="+mj-ea"/>
                <a:cs typeface="+mj-cs"/>
              </a:rPr>
              <a:t>sINgle-cell</a:t>
            </a:r>
            <a:r>
              <a:rPr kumimoji="0" lang="en-US" sz="2800" b="0" i="0" u="none" strike="noStrike" kern="1200" cap="none" spc="0" normalizeH="0" baseline="0" noProof="0">
                <a:ln>
                  <a:noFill/>
                </a:ln>
                <a:solidFill>
                  <a:srgbClr val="7323BE"/>
                </a:solidFill>
                <a:effectLst/>
                <a:uLnTx/>
                <a:uFillTx/>
                <a:latin typeface="Tenorite"/>
                <a:ea typeface="+mj-ea"/>
                <a:cs typeface="+mj-cs"/>
              </a:rPr>
              <a:t> </a:t>
            </a:r>
            <a:r>
              <a:rPr kumimoji="0" lang="en-US" sz="2800" b="0" i="0" u="none" strike="noStrike" kern="1200" cap="none" spc="0" normalizeH="0" baseline="0" noProof="0" err="1">
                <a:ln>
                  <a:noFill/>
                </a:ln>
                <a:solidFill>
                  <a:srgbClr val="7323BE"/>
                </a:solidFill>
                <a:effectLst/>
                <a:uLnTx/>
                <a:uFillTx/>
                <a:latin typeface="Tenorite"/>
                <a:ea typeface="+mj-ea"/>
                <a:cs typeface="+mj-cs"/>
              </a:rPr>
              <a:t>tracKing</a:t>
            </a:r>
            <a:r>
              <a:rPr kumimoji="0" lang="en-US" sz="2800" b="0" i="0" u="none" strike="noStrike" kern="1200" cap="none" spc="0" normalizeH="0" baseline="0" noProof="0">
                <a:ln>
                  <a:noFill/>
                </a:ln>
                <a:solidFill>
                  <a:srgbClr val="7323BE"/>
                </a:solidFill>
                <a:effectLst/>
                <a:uLnTx/>
                <a:uFillTx/>
                <a:latin typeface="Tenorite"/>
                <a:ea typeface="+mj-ea"/>
                <a:cs typeface="+mj-cs"/>
              </a:rPr>
              <a:t> of 2D </a:t>
            </a:r>
            <a:r>
              <a:rPr kumimoji="0" lang="en-US" sz="2800" b="0" i="0" u="none" strike="noStrike" kern="1200" cap="none" spc="0" normalizeH="0" baseline="0" noProof="0" err="1">
                <a:ln>
                  <a:noFill/>
                </a:ln>
                <a:solidFill>
                  <a:srgbClr val="7323BE"/>
                </a:solidFill>
                <a:effectLst/>
                <a:uLnTx/>
                <a:uFillTx/>
                <a:latin typeface="Tenorite"/>
                <a:ea typeface="+mj-ea"/>
                <a:cs typeface="+mj-cs"/>
              </a:rPr>
              <a:t>matErials</a:t>
            </a:r>
            <a:r>
              <a:rPr kumimoji="0" lang="en-US" sz="2800" b="0" i="0" u="none" strike="noStrike" kern="1200" cap="none" spc="0" normalizeH="0" baseline="0" noProof="0">
                <a:ln>
                  <a:noFill/>
                </a:ln>
                <a:solidFill>
                  <a:srgbClr val="7323BE"/>
                </a:solidFill>
                <a:effectLst/>
                <a:uLnTx/>
                <a:uFillTx/>
                <a:latin typeface="Tenorite"/>
                <a:ea typeface="+mj-ea"/>
                <a:cs typeface="+mj-cs"/>
              </a:rPr>
              <a:t> by mass cytometry and MIBI-TOF Design (LINKED)</a:t>
            </a:r>
            <a:r>
              <a:rPr kumimoji="0" lang="it-IT" sz="2800" b="0" i="0" u="none" strike="noStrike" kern="1200" cap="none" spc="0" normalizeH="0" baseline="0" noProof="0">
                <a:ln>
                  <a:noFill/>
                </a:ln>
                <a:solidFill>
                  <a:srgbClr val="7323BE"/>
                </a:solidFill>
                <a:effectLst/>
                <a:uLnTx/>
                <a:uFillTx/>
                <a:latin typeface="Tenorite"/>
                <a:ea typeface="+mj-ea"/>
                <a:cs typeface="+mj-cs"/>
              </a:rPr>
              <a:t> </a:t>
            </a:r>
            <a:endParaRPr kumimoji="0" lang="en-US" sz="2800" b="0" i="0" u="none" strike="noStrike" kern="1200" cap="none" spc="0" normalizeH="0" baseline="0" noProof="0">
              <a:ln>
                <a:noFill/>
              </a:ln>
              <a:solidFill>
                <a:srgbClr val="7323BE"/>
              </a:solidFill>
              <a:effectLst/>
              <a:uLnTx/>
              <a:uFillTx/>
              <a:latin typeface="Tenorite"/>
              <a:ea typeface="+mj-ea"/>
              <a:cs typeface="+mj-cs"/>
            </a:endParaRPr>
          </a:p>
        </p:txBody>
      </p:sp>
      <p:pic>
        <p:nvPicPr>
          <p:cNvPr id="4" name="Immagine 3">
            <a:extLst>
              <a:ext uri="{FF2B5EF4-FFF2-40B4-BE49-F238E27FC236}">
                <a16:creationId xmlns:a16="http://schemas.microsoft.com/office/drawing/2014/main" id="{6D7CB63B-CEEA-93E8-40BC-3141D1EE8E32}"/>
              </a:ext>
            </a:extLst>
          </p:cNvPr>
          <p:cNvPicPr>
            <a:picLocks noChangeAspect="1"/>
          </p:cNvPicPr>
          <p:nvPr/>
        </p:nvPicPr>
        <p:blipFill>
          <a:blip r:embed="rId4"/>
          <a:stretch>
            <a:fillRect/>
          </a:stretch>
        </p:blipFill>
        <p:spPr>
          <a:xfrm>
            <a:off x="231074" y="178914"/>
            <a:ext cx="1693071" cy="949663"/>
          </a:xfrm>
          <a:prstGeom prst="rect">
            <a:avLst/>
          </a:prstGeom>
        </p:spPr>
      </p:pic>
    </p:spTree>
    <p:extLst>
      <p:ext uri="{BB962C8B-B14F-4D97-AF65-F5344CB8AC3E}">
        <p14:creationId xmlns:p14="http://schemas.microsoft.com/office/powerpoint/2010/main" val="3860844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86F77D2-4F12-A6AD-8E3A-F8E01EAFDC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 t="47631" r="34" b="166"/>
          <a:stretch/>
        </p:blipFill>
        <p:spPr bwMode="auto">
          <a:xfrm>
            <a:off x="706880" y="1435394"/>
            <a:ext cx="10778240" cy="5124893"/>
          </a:xfrm>
          <a:prstGeom prst="rect">
            <a:avLst/>
          </a:prstGeom>
          <a:ln>
            <a:noFill/>
          </a:ln>
          <a:extLst>
            <a:ext uri="{53640926-AAD7-44D8-BBD7-CCE9431645EC}">
              <a14:shadowObscured xmlns:a14="http://schemas.microsoft.com/office/drawing/2010/main"/>
            </a:ext>
          </a:extLst>
        </p:spPr>
      </p:pic>
      <p:sp>
        <p:nvSpPr>
          <p:cNvPr id="5" name="CasellaDiTesto 4">
            <a:extLst>
              <a:ext uri="{FF2B5EF4-FFF2-40B4-BE49-F238E27FC236}">
                <a16:creationId xmlns:a16="http://schemas.microsoft.com/office/drawing/2014/main" id="{6606A598-D763-1639-8908-9F986C622AD6}"/>
              </a:ext>
            </a:extLst>
          </p:cNvPr>
          <p:cNvSpPr txBox="1"/>
          <p:nvPr/>
        </p:nvSpPr>
        <p:spPr>
          <a:xfrm>
            <a:off x="3608454" y="6415289"/>
            <a:ext cx="65746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25000" noProof="0" dirty="0">
                <a:ln>
                  <a:noFill/>
                </a:ln>
                <a:solidFill>
                  <a:prstClr val="black"/>
                </a:solidFill>
                <a:effectLst/>
                <a:uLnTx/>
                <a:uFillTx/>
                <a:latin typeface="Century Gothic" panose="020B0502020202020204" pitchFamily="34" charset="0"/>
                <a:ea typeface="+mn-ea"/>
                <a:cs typeface="+mn-cs"/>
              </a:rPr>
              <a:t>Fusco</a:t>
            </a:r>
            <a:r>
              <a:rPr kumimoji="0" lang="en-GB" sz="2400" b="1" i="1" u="none" strike="noStrike" kern="1200" cap="none" spc="0" normalizeH="0" baseline="-25000" noProof="0" dirty="0">
                <a:ln>
                  <a:noFill/>
                </a:ln>
                <a:solidFill>
                  <a:prstClr val="black"/>
                </a:solidFill>
                <a:effectLst/>
                <a:uLnTx/>
                <a:uFillTx/>
                <a:latin typeface="Century Gothic" panose="020B0502020202020204" pitchFamily="34" charset="0"/>
                <a:ea typeface="+mn-ea"/>
                <a:cs typeface="+mn-cs"/>
              </a:rPr>
              <a:t>, Gazzi et al. Advanced Materials, (2022)</a:t>
            </a:r>
            <a:endParaRPr kumimoji="0" lang="en-GB" sz="2400" b="1" i="0" u="none" strike="noStrike" kern="1200" cap="none" spc="0" normalizeH="0" baseline="-25000" noProof="0" dirty="0">
              <a:ln>
                <a:noFill/>
              </a:ln>
              <a:solidFill>
                <a:prstClr val="black"/>
              </a:solidFill>
              <a:effectLst/>
              <a:uLnTx/>
              <a:uFillTx/>
              <a:latin typeface="Century Gothic" panose="020B0502020202020204" pitchFamily="34" charset="0"/>
              <a:ea typeface="+mn-ea"/>
              <a:cs typeface="+mn-cs"/>
            </a:endParaRPr>
          </a:p>
        </p:txBody>
      </p:sp>
      <p:sp>
        <p:nvSpPr>
          <p:cNvPr id="4" name="Titolo 5">
            <a:extLst>
              <a:ext uri="{FF2B5EF4-FFF2-40B4-BE49-F238E27FC236}">
                <a16:creationId xmlns:a16="http://schemas.microsoft.com/office/drawing/2014/main" id="{CCC9EB60-7B38-EE12-D7BD-A1D96D9C1E07}"/>
              </a:ext>
            </a:extLst>
          </p:cNvPr>
          <p:cNvSpPr txBox="1">
            <a:spLocks/>
          </p:cNvSpPr>
          <p:nvPr/>
        </p:nvSpPr>
        <p:spPr>
          <a:xfrm>
            <a:off x="2147414" y="213688"/>
            <a:ext cx="9797033" cy="12466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323BE"/>
                </a:solidFill>
                <a:effectLst/>
                <a:uLnTx/>
                <a:uFillTx/>
                <a:latin typeface="Tenorite"/>
                <a:ea typeface="+mj-ea"/>
                <a:cs typeface="+mj-cs"/>
              </a:rPr>
              <a:t>Label-free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sINgle-cell</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tracKing</a:t>
            </a:r>
            <a:r>
              <a:rPr kumimoji="0" lang="en-US" sz="2800" b="0" i="0" u="none" strike="noStrike" kern="1200" cap="none" spc="0" normalizeH="0" baseline="0" noProof="0" dirty="0">
                <a:ln>
                  <a:noFill/>
                </a:ln>
                <a:solidFill>
                  <a:srgbClr val="7323BE"/>
                </a:solidFill>
                <a:effectLst/>
                <a:uLnTx/>
                <a:uFillTx/>
                <a:latin typeface="Tenorite"/>
                <a:ea typeface="+mj-ea"/>
                <a:cs typeface="+mj-cs"/>
              </a:rPr>
              <a:t> of 2D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matErials</a:t>
            </a:r>
            <a:r>
              <a:rPr kumimoji="0" lang="en-US" sz="2800" b="0" i="0" u="none" strike="noStrike" kern="1200" cap="none" spc="0" normalizeH="0" baseline="0" noProof="0" dirty="0">
                <a:ln>
                  <a:noFill/>
                </a:ln>
                <a:solidFill>
                  <a:srgbClr val="7323BE"/>
                </a:solidFill>
                <a:effectLst/>
                <a:uLnTx/>
                <a:uFillTx/>
                <a:latin typeface="Tenorite"/>
                <a:ea typeface="+mj-ea"/>
                <a:cs typeface="+mj-cs"/>
              </a:rPr>
              <a:t> by mass cytometry and MIBI-TOF Design (LINKED)</a:t>
            </a:r>
            <a:r>
              <a:rPr kumimoji="0" lang="it-IT" sz="2800" b="0" i="0" u="none" strike="noStrike" kern="1200" cap="none" spc="0" normalizeH="0" baseline="0" noProof="0" dirty="0">
                <a:ln>
                  <a:noFill/>
                </a:ln>
                <a:solidFill>
                  <a:srgbClr val="7323BE"/>
                </a:solidFill>
                <a:effectLst/>
                <a:uLnTx/>
                <a:uFillTx/>
                <a:latin typeface="Tenorite"/>
                <a:ea typeface="+mj-ea"/>
                <a:cs typeface="+mj-cs"/>
              </a:rPr>
              <a:t> </a:t>
            </a:r>
            <a:endParaRPr kumimoji="0" lang="en-US" sz="2800" b="0" i="0" u="none" strike="noStrike" kern="1200" cap="none" spc="0" normalizeH="0" baseline="0" noProof="0" dirty="0">
              <a:ln>
                <a:noFill/>
              </a:ln>
              <a:solidFill>
                <a:srgbClr val="7323BE"/>
              </a:solidFill>
              <a:effectLst/>
              <a:uLnTx/>
              <a:uFillTx/>
              <a:latin typeface="Tenorite"/>
              <a:ea typeface="+mj-ea"/>
              <a:cs typeface="+mj-cs"/>
            </a:endParaRPr>
          </a:p>
        </p:txBody>
      </p:sp>
      <p:pic>
        <p:nvPicPr>
          <p:cNvPr id="6" name="Immagine 5">
            <a:extLst>
              <a:ext uri="{FF2B5EF4-FFF2-40B4-BE49-F238E27FC236}">
                <a16:creationId xmlns:a16="http://schemas.microsoft.com/office/drawing/2014/main" id="{F7F78C0A-C6D6-6F36-8CCE-A5797F920693}"/>
              </a:ext>
            </a:extLst>
          </p:cNvPr>
          <p:cNvPicPr>
            <a:picLocks noChangeAspect="1"/>
          </p:cNvPicPr>
          <p:nvPr/>
        </p:nvPicPr>
        <p:blipFill>
          <a:blip r:embed="rId4"/>
          <a:stretch>
            <a:fillRect/>
          </a:stretch>
        </p:blipFill>
        <p:spPr>
          <a:xfrm>
            <a:off x="231074" y="178914"/>
            <a:ext cx="1693071" cy="949663"/>
          </a:xfrm>
          <a:prstGeom prst="rect">
            <a:avLst/>
          </a:prstGeom>
        </p:spPr>
      </p:pic>
    </p:spTree>
    <p:extLst>
      <p:ext uri="{BB962C8B-B14F-4D97-AF65-F5344CB8AC3E}">
        <p14:creationId xmlns:p14="http://schemas.microsoft.com/office/powerpoint/2010/main" val="676786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35A267B-A4AA-2F50-E65D-0B4DFBA1D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310" t="22" r="-1" b="51481"/>
          <a:stretch/>
        </p:blipFill>
        <p:spPr bwMode="auto">
          <a:xfrm>
            <a:off x="7072523" y="1304886"/>
            <a:ext cx="4835942" cy="5125706"/>
          </a:xfrm>
          <a:prstGeom prst="rect">
            <a:avLst/>
          </a:prstGeom>
          <a:ln>
            <a:noFill/>
          </a:ln>
          <a:extLst>
            <a:ext uri="{53640926-AAD7-44D8-BBD7-CCE9431645EC}">
              <a14:shadowObscured xmlns:a14="http://schemas.microsoft.com/office/drawing/2010/main"/>
            </a:ext>
          </a:extLst>
        </p:spPr>
      </p:pic>
      <p:pic>
        <p:nvPicPr>
          <p:cNvPr id="3" name="Immagine 2">
            <a:extLst>
              <a:ext uri="{FF2B5EF4-FFF2-40B4-BE49-F238E27FC236}">
                <a16:creationId xmlns:a16="http://schemas.microsoft.com/office/drawing/2014/main" id="{E9CDE980-21F6-F05F-5A7E-EC4DDB6514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839" r="58318" b="-176"/>
          <a:stretch/>
        </p:blipFill>
        <p:spPr bwMode="auto">
          <a:xfrm>
            <a:off x="3767752" y="1651668"/>
            <a:ext cx="3068478" cy="4791698"/>
          </a:xfrm>
          <a:prstGeom prst="rect">
            <a:avLst/>
          </a:prstGeom>
          <a:ln>
            <a:noFill/>
          </a:ln>
          <a:extLst>
            <a:ext uri="{53640926-AAD7-44D8-BBD7-CCE9431645EC}">
              <a14:shadowObscured xmlns:a14="http://schemas.microsoft.com/office/drawing/2010/main"/>
            </a:ext>
          </a:extLst>
        </p:spPr>
      </p:pic>
      <p:pic>
        <p:nvPicPr>
          <p:cNvPr id="4" name="Immagine 3">
            <a:extLst>
              <a:ext uri="{FF2B5EF4-FFF2-40B4-BE49-F238E27FC236}">
                <a16:creationId xmlns:a16="http://schemas.microsoft.com/office/drawing/2014/main" id="{3B57C56F-1274-6B14-F238-11AA70AB2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 r="65026" b="51481"/>
          <a:stretch/>
        </p:blipFill>
        <p:spPr bwMode="auto">
          <a:xfrm>
            <a:off x="803023" y="1304886"/>
            <a:ext cx="2574654" cy="5125706"/>
          </a:xfrm>
          <a:prstGeom prst="rect">
            <a:avLst/>
          </a:prstGeom>
          <a:ln>
            <a:noFill/>
          </a:ln>
          <a:extLst>
            <a:ext uri="{53640926-AAD7-44D8-BBD7-CCE9431645EC}">
              <a14:shadowObscured xmlns:a14="http://schemas.microsoft.com/office/drawing/2010/main"/>
            </a:ext>
          </a:extLst>
        </p:spPr>
      </p:pic>
      <p:sp>
        <p:nvSpPr>
          <p:cNvPr id="7" name="Titolo 5">
            <a:extLst>
              <a:ext uri="{FF2B5EF4-FFF2-40B4-BE49-F238E27FC236}">
                <a16:creationId xmlns:a16="http://schemas.microsoft.com/office/drawing/2014/main" id="{38C12A07-0CF8-B3D8-9CAC-D031072FF1B5}"/>
              </a:ext>
            </a:extLst>
          </p:cNvPr>
          <p:cNvSpPr txBox="1">
            <a:spLocks/>
          </p:cNvSpPr>
          <p:nvPr/>
        </p:nvSpPr>
        <p:spPr>
          <a:xfrm>
            <a:off x="2235200" y="317500"/>
            <a:ext cx="9673264" cy="7853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7323BE"/>
                </a:solidFill>
                <a:effectLst/>
                <a:uLnTx/>
                <a:uFillTx/>
                <a:latin typeface="Tenorite"/>
                <a:ea typeface="+mj-ea"/>
                <a:cs typeface="+mj-cs"/>
              </a:rPr>
              <a:t>MXene tracking in human immune cells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7323BE"/>
                </a:solidFill>
                <a:effectLst/>
                <a:uLnTx/>
                <a:uFillTx/>
                <a:latin typeface="Tenorite"/>
                <a:ea typeface="+mj-ea"/>
                <a:cs typeface="+mj-cs"/>
              </a:rPr>
              <a:t>at the single-cell level </a:t>
            </a:r>
          </a:p>
        </p:txBody>
      </p:sp>
      <p:sp>
        <p:nvSpPr>
          <p:cNvPr id="11" name="CasellaDiTesto 10">
            <a:extLst>
              <a:ext uri="{FF2B5EF4-FFF2-40B4-BE49-F238E27FC236}">
                <a16:creationId xmlns:a16="http://schemas.microsoft.com/office/drawing/2014/main" id="{ABFBE934-ADAC-E67D-E35D-5D09B6334C8C}"/>
              </a:ext>
            </a:extLst>
          </p:cNvPr>
          <p:cNvSpPr txBox="1"/>
          <p:nvPr/>
        </p:nvSpPr>
        <p:spPr>
          <a:xfrm>
            <a:off x="8206800" y="6540500"/>
            <a:ext cx="33977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Tenorite"/>
                <a:ea typeface="+mn-ea"/>
                <a:cs typeface="+mn-cs"/>
              </a:rPr>
              <a:t>Fusco, Gazzi </a:t>
            </a:r>
            <a:r>
              <a:rPr kumimoji="0" lang="it-IT" sz="1200" b="1" i="1" u="none" strike="noStrike" kern="1200" cap="none" spc="0" normalizeH="0" baseline="0" noProof="0" dirty="0">
                <a:ln>
                  <a:noFill/>
                </a:ln>
                <a:solidFill>
                  <a:prstClr val="black"/>
                </a:solidFill>
                <a:effectLst/>
                <a:uLnTx/>
                <a:uFillTx/>
                <a:latin typeface="Tenorite"/>
                <a:ea typeface="+mn-ea"/>
                <a:cs typeface="+mn-cs"/>
              </a:rPr>
              <a:t>et al</a:t>
            </a:r>
            <a:r>
              <a:rPr kumimoji="0" lang="it-IT" sz="1200" b="1" i="0" u="none" strike="noStrike" kern="1200" cap="none" spc="0" normalizeH="0" baseline="0" noProof="0" dirty="0">
                <a:ln>
                  <a:noFill/>
                </a:ln>
                <a:solidFill>
                  <a:prstClr val="black"/>
                </a:solidFill>
                <a:effectLst/>
                <a:uLnTx/>
                <a:uFillTx/>
                <a:latin typeface="Tenorite"/>
                <a:ea typeface="+mn-ea"/>
                <a:cs typeface="+mn-cs"/>
              </a:rPr>
              <a:t>., </a:t>
            </a:r>
            <a:r>
              <a:rPr kumimoji="0" lang="it-IT" sz="1200" b="1" i="1" u="none" strike="noStrike" kern="1200" cap="none" spc="0" normalizeH="0" baseline="0" noProof="0" dirty="0">
                <a:ln>
                  <a:noFill/>
                </a:ln>
                <a:solidFill>
                  <a:prstClr val="black"/>
                </a:solidFill>
                <a:effectLst/>
                <a:uLnTx/>
                <a:uFillTx/>
                <a:latin typeface="Tenorite"/>
                <a:ea typeface="+mn-ea"/>
                <a:cs typeface="+mn-cs"/>
              </a:rPr>
              <a:t>Advanced </a:t>
            </a:r>
            <a:r>
              <a:rPr kumimoji="0" lang="it-IT" sz="1200" b="1" i="1" u="none" strike="noStrike" kern="1200" cap="none" spc="0" normalizeH="0" baseline="0" noProof="0" dirty="0" err="1">
                <a:ln>
                  <a:noFill/>
                </a:ln>
                <a:solidFill>
                  <a:prstClr val="black"/>
                </a:solidFill>
                <a:effectLst/>
                <a:uLnTx/>
                <a:uFillTx/>
                <a:latin typeface="Tenorite"/>
                <a:ea typeface="+mn-ea"/>
                <a:cs typeface="+mn-cs"/>
              </a:rPr>
              <a:t>Materials</a:t>
            </a:r>
            <a:r>
              <a:rPr kumimoji="0" lang="it-IT" sz="1200" b="1" i="0" u="none" strike="noStrike" kern="1200" cap="none" spc="0" normalizeH="0" baseline="0" noProof="0" dirty="0">
                <a:ln>
                  <a:noFill/>
                </a:ln>
                <a:solidFill>
                  <a:prstClr val="black"/>
                </a:solidFill>
                <a:effectLst/>
                <a:uLnTx/>
                <a:uFillTx/>
                <a:latin typeface="Tenorite"/>
                <a:ea typeface="+mn-ea"/>
                <a:cs typeface="+mn-cs"/>
              </a:rPr>
              <a:t>, (2022)</a:t>
            </a:r>
            <a:endParaRPr kumimoji="0" lang="en-US" sz="1200" b="1" i="0" u="none" strike="noStrike" kern="1200" cap="none" spc="0" normalizeH="0" baseline="0" noProof="0" dirty="0">
              <a:ln>
                <a:noFill/>
              </a:ln>
              <a:solidFill>
                <a:prstClr val="black"/>
              </a:solidFill>
              <a:effectLst/>
              <a:uLnTx/>
              <a:uFillTx/>
              <a:latin typeface="Tenorite"/>
              <a:ea typeface="+mn-ea"/>
              <a:cs typeface="+mn-cs"/>
            </a:endParaRPr>
          </a:p>
        </p:txBody>
      </p:sp>
      <p:pic>
        <p:nvPicPr>
          <p:cNvPr id="6" name="Immagine 5">
            <a:extLst>
              <a:ext uri="{FF2B5EF4-FFF2-40B4-BE49-F238E27FC236}">
                <a16:creationId xmlns:a16="http://schemas.microsoft.com/office/drawing/2014/main" id="{A381C14E-3F7A-8B83-CB58-11631467BE96}"/>
              </a:ext>
            </a:extLst>
          </p:cNvPr>
          <p:cNvPicPr>
            <a:picLocks noChangeAspect="1"/>
          </p:cNvPicPr>
          <p:nvPr/>
        </p:nvPicPr>
        <p:blipFill>
          <a:blip r:embed="rId4"/>
          <a:stretch>
            <a:fillRect/>
          </a:stretch>
        </p:blipFill>
        <p:spPr>
          <a:xfrm>
            <a:off x="231074" y="178914"/>
            <a:ext cx="1693071" cy="949663"/>
          </a:xfrm>
          <a:prstGeom prst="rect">
            <a:avLst/>
          </a:prstGeom>
        </p:spPr>
      </p:pic>
    </p:spTree>
    <p:extLst>
      <p:ext uri="{BB962C8B-B14F-4D97-AF65-F5344CB8AC3E}">
        <p14:creationId xmlns:p14="http://schemas.microsoft.com/office/powerpoint/2010/main" val="3166147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D7C4238-9A01-22DF-A74A-76F85D6D21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543" t="48646" r="-652" b="-176"/>
          <a:stretch/>
        </p:blipFill>
        <p:spPr bwMode="auto">
          <a:xfrm>
            <a:off x="3592932" y="944948"/>
            <a:ext cx="4724400" cy="5913052"/>
          </a:xfrm>
          <a:prstGeom prst="rect">
            <a:avLst/>
          </a:prstGeom>
          <a:ln>
            <a:noFill/>
          </a:ln>
          <a:extLst>
            <a:ext uri="{53640926-AAD7-44D8-BBD7-CCE9431645EC}">
              <a14:shadowObscured xmlns:a14="http://schemas.microsoft.com/office/drawing/2010/main"/>
            </a:ext>
          </a:extLst>
        </p:spPr>
      </p:pic>
      <p:sp>
        <p:nvSpPr>
          <p:cNvPr id="7" name="CasellaDiTesto 6">
            <a:extLst>
              <a:ext uri="{FF2B5EF4-FFF2-40B4-BE49-F238E27FC236}">
                <a16:creationId xmlns:a16="http://schemas.microsoft.com/office/drawing/2014/main" id="{A25D73FF-BD48-8DB1-3A1A-FD4BBBB83352}"/>
              </a:ext>
            </a:extLst>
          </p:cNvPr>
          <p:cNvSpPr txBox="1"/>
          <p:nvPr/>
        </p:nvSpPr>
        <p:spPr>
          <a:xfrm>
            <a:off x="8630247" y="6427815"/>
            <a:ext cx="33977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Tenorite"/>
                <a:ea typeface="+mn-ea"/>
                <a:cs typeface="+mn-cs"/>
              </a:rPr>
              <a:t>Fusco, Gazzi </a:t>
            </a:r>
            <a:r>
              <a:rPr kumimoji="0" lang="it-IT" sz="1200" b="1" i="1" u="none" strike="noStrike" kern="1200" cap="none" spc="0" normalizeH="0" baseline="0" noProof="0" dirty="0">
                <a:ln>
                  <a:noFill/>
                </a:ln>
                <a:solidFill>
                  <a:prstClr val="black"/>
                </a:solidFill>
                <a:effectLst/>
                <a:uLnTx/>
                <a:uFillTx/>
                <a:latin typeface="Tenorite"/>
                <a:ea typeface="+mn-ea"/>
                <a:cs typeface="+mn-cs"/>
              </a:rPr>
              <a:t>et al</a:t>
            </a:r>
            <a:r>
              <a:rPr kumimoji="0" lang="it-IT" sz="1200" b="1" i="0" u="none" strike="noStrike" kern="1200" cap="none" spc="0" normalizeH="0" baseline="0" noProof="0" dirty="0">
                <a:ln>
                  <a:noFill/>
                </a:ln>
                <a:solidFill>
                  <a:prstClr val="black"/>
                </a:solidFill>
                <a:effectLst/>
                <a:uLnTx/>
                <a:uFillTx/>
                <a:latin typeface="Tenorite"/>
                <a:ea typeface="+mn-ea"/>
                <a:cs typeface="+mn-cs"/>
              </a:rPr>
              <a:t>., </a:t>
            </a:r>
            <a:r>
              <a:rPr kumimoji="0" lang="it-IT" sz="1200" b="1" i="1" u="none" strike="noStrike" kern="1200" cap="none" spc="0" normalizeH="0" baseline="0" noProof="0" dirty="0">
                <a:ln>
                  <a:noFill/>
                </a:ln>
                <a:solidFill>
                  <a:prstClr val="black"/>
                </a:solidFill>
                <a:effectLst/>
                <a:uLnTx/>
                <a:uFillTx/>
                <a:latin typeface="Tenorite"/>
                <a:ea typeface="+mn-ea"/>
                <a:cs typeface="+mn-cs"/>
              </a:rPr>
              <a:t>Advanced </a:t>
            </a:r>
            <a:r>
              <a:rPr kumimoji="0" lang="it-IT" sz="1200" b="1" i="1" u="none" strike="noStrike" kern="1200" cap="none" spc="0" normalizeH="0" baseline="0" noProof="0" dirty="0" err="1">
                <a:ln>
                  <a:noFill/>
                </a:ln>
                <a:solidFill>
                  <a:prstClr val="black"/>
                </a:solidFill>
                <a:effectLst/>
                <a:uLnTx/>
                <a:uFillTx/>
                <a:latin typeface="Tenorite"/>
                <a:ea typeface="+mn-ea"/>
                <a:cs typeface="+mn-cs"/>
              </a:rPr>
              <a:t>Materials</a:t>
            </a:r>
            <a:r>
              <a:rPr kumimoji="0" lang="it-IT" sz="1200" b="1" i="0" u="none" strike="noStrike" kern="1200" cap="none" spc="0" normalizeH="0" baseline="0" noProof="0" dirty="0">
                <a:ln>
                  <a:noFill/>
                </a:ln>
                <a:solidFill>
                  <a:prstClr val="black"/>
                </a:solidFill>
                <a:effectLst/>
                <a:uLnTx/>
                <a:uFillTx/>
                <a:latin typeface="Tenorite"/>
                <a:ea typeface="+mn-ea"/>
                <a:cs typeface="+mn-cs"/>
              </a:rPr>
              <a:t>, (2022)</a:t>
            </a:r>
            <a:endParaRPr kumimoji="0" lang="en-US" sz="1200" b="1" i="0" u="none" strike="noStrike" kern="1200" cap="none" spc="0" normalizeH="0" baseline="0" noProof="0" dirty="0">
              <a:ln>
                <a:noFill/>
              </a:ln>
              <a:solidFill>
                <a:prstClr val="black"/>
              </a:solidFill>
              <a:effectLst/>
              <a:uLnTx/>
              <a:uFillTx/>
              <a:latin typeface="Tenorite"/>
              <a:ea typeface="+mn-ea"/>
              <a:cs typeface="+mn-cs"/>
            </a:endParaRPr>
          </a:p>
        </p:txBody>
      </p:sp>
      <p:sp>
        <p:nvSpPr>
          <p:cNvPr id="8" name="Titolo 5">
            <a:extLst>
              <a:ext uri="{FF2B5EF4-FFF2-40B4-BE49-F238E27FC236}">
                <a16:creationId xmlns:a16="http://schemas.microsoft.com/office/drawing/2014/main" id="{94FD05CB-9855-EC1E-8770-DDEDF56FB020}"/>
              </a:ext>
            </a:extLst>
          </p:cNvPr>
          <p:cNvSpPr txBox="1">
            <a:spLocks/>
          </p:cNvSpPr>
          <p:nvPr/>
        </p:nvSpPr>
        <p:spPr>
          <a:xfrm>
            <a:off x="1899861" y="153186"/>
            <a:ext cx="10008604" cy="9496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7323BE"/>
                </a:solidFill>
                <a:effectLst/>
                <a:uLnTx/>
                <a:uFillTx/>
                <a:latin typeface="Tenorite"/>
                <a:ea typeface="+mj-ea"/>
                <a:cs typeface="+mj-cs"/>
              </a:rPr>
              <a:t>MXene detection in human PBMCs by imaging mass cytometry (IMC)</a:t>
            </a:r>
          </a:p>
        </p:txBody>
      </p:sp>
      <p:pic>
        <p:nvPicPr>
          <p:cNvPr id="5" name="Immagine 4">
            <a:extLst>
              <a:ext uri="{FF2B5EF4-FFF2-40B4-BE49-F238E27FC236}">
                <a16:creationId xmlns:a16="http://schemas.microsoft.com/office/drawing/2014/main" id="{58D477DF-0462-327E-8670-FC225DACC34B}"/>
              </a:ext>
            </a:extLst>
          </p:cNvPr>
          <p:cNvPicPr>
            <a:picLocks noChangeAspect="1"/>
          </p:cNvPicPr>
          <p:nvPr/>
        </p:nvPicPr>
        <p:blipFill>
          <a:blip r:embed="rId4"/>
          <a:stretch>
            <a:fillRect/>
          </a:stretch>
        </p:blipFill>
        <p:spPr>
          <a:xfrm>
            <a:off x="231074" y="178914"/>
            <a:ext cx="1693071" cy="949663"/>
          </a:xfrm>
          <a:prstGeom prst="rect">
            <a:avLst/>
          </a:prstGeom>
        </p:spPr>
      </p:pic>
    </p:spTree>
    <p:extLst>
      <p:ext uri="{BB962C8B-B14F-4D97-AF65-F5344CB8AC3E}">
        <p14:creationId xmlns:p14="http://schemas.microsoft.com/office/powerpoint/2010/main" val="478847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9"/>
          <p:cNvSpPr txBox="1">
            <a:spLocks noGrp="1"/>
          </p:cNvSpPr>
          <p:nvPr>
            <p:ph type="title"/>
          </p:nvPr>
        </p:nvSpPr>
        <p:spPr>
          <a:xfrm>
            <a:off x="2152650" y="1131094"/>
            <a:ext cx="7886700" cy="994172"/>
          </a:xfrm>
          <a:prstGeom prst="rect">
            <a:avLst/>
          </a:prstGeom>
        </p:spPr>
        <p:txBody>
          <a:bodyPr spcFirstLastPara="1" vert="horz" lIns="68569" tIns="34275" rIns="68569" bIns="34275" rtlCol="0" anchor="ctr" anchorCtr="0">
            <a:normAutofit/>
          </a:bodyPr>
          <a:lstStyle/>
          <a:p>
            <a:pPr>
              <a:spcBef>
                <a:spcPts val="0"/>
              </a:spcBef>
              <a:buClr>
                <a:schemeClr val="dk1"/>
              </a:buClr>
              <a:buSzPts val="3600"/>
            </a:pPr>
            <a:r>
              <a:rPr lang="tr-TR" b="1" dirty="0" err="1">
                <a:latin typeface="+mn-lt"/>
                <a:ea typeface="Calibri"/>
                <a:cs typeface="Calibri"/>
                <a:sym typeface="Calibri"/>
              </a:rPr>
              <a:t>Questions</a:t>
            </a:r>
            <a:r>
              <a:rPr lang="tr-TR" b="1" dirty="0">
                <a:latin typeface="+mn-lt"/>
                <a:ea typeface="Calibri"/>
                <a:cs typeface="Calibri"/>
                <a:sym typeface="Calibri"/>
              </a:rPr>
              <a:t> </a:t>
            </a:r>
            <a:r>
              <a:rPr lang="tr-TR" b="1" dirty="0" err="1">
                <a:latin typeface="+mn-lt"/>
                <a:ea typeface="Calibri"/>
                <a:cs typeface="Calibri"/>
                <a:sym typeface="Calibri"/>
              </a:rPr>
              <a:t>and</a:t>
            </a:r>
            <a:r>
              <a:rPr lang="tr-TR" b="1" dirty="0">
                <a:latin typeface="+mn-lt"/>
                <a:ea typeface="Calibri"/>
                <a:cs typeface="Calibri"/>
                <a:sym typeface="Calibri"/>
              </a:rPr>
              <a:t> </a:t>
            </a:r>
            <a:r>
              <a:rPr lang="tr-TR" b="1" dirty="0" err="1">
                <a:latin typeface="+mn-lt"/>
                <a:ea typeface="Calibri"/>
                <a:cs typeface="Calibri"/>
                <a:sym typeface="Calibri"/>
              </a:rPr>
              <a:t>Discussion</a:t>
            </a:r>
            <a:endParaRPr lang="tr-TR" dirty="0">
              <a:latin typeface="+mn-lt"/>
              <a:ea typeface="Calibri"/>
              <a:cs typeface="Calibri"/>
              <a:sym typeface="Calibri"/>
            </a:endParaRPr>
          </a:p>
        </p:txBody>
      </p:sp>
      <p:graphicFrame>
        <p:nvGraphicFramePr>
          <p:cNvPr id="300" name="Google Shape;298;p29">
            <a:extLst>
              <a:ext uri="{FF2B5EF4-FFF2-40B4-BE49-F238E27FC236}">
                <a16:creationId xmlns:a16="http://schemas.microsoft.com/office/drawing/2014/main" id="{9CDBA956-9CA8-264F-0231-AF3639F9F6CB}"/>
              </a:ext>
            </a:extLst>
          </p:cNvPr>
          <p:cNvGraphicFramePr>
            <a:graphicFrameLocks noGrp="1"/>
          </p:cNvGraphicFramePr>
          <p:nvPr>
            <p:ph idx="1"/>
          </p:nvPr>
        </p:nvGraphicFramePr>
        <p:xfrm>
          <a:off x="2152650" y="2528316"/>
          <a:ext cx="7886700" cy="2961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612"/>
    </mc:Choice>
    <mc:Fallback xmlns="">
      <p:transition spd="slow" advTm="6612"/>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64E1CA-851B-D259-1E6A-6D3C6CC23C44}"/>
              </a:ext>
            </a:extLst>
          </p:cNvPr>
          <p:cNvSpPr>
            <a:spLocks noGrp="1"/>
          </p:cNvSpPr>
          <p:nvPr>
            <p:ph type="title"/>
          </p:nvPr>
        </p:nvSpPr>
        <p:spPr>
          <a:xfrm>
            <a:off x="-127591" y="329184"/>
            <a:ext cx="9218428" cy="1783080"/>
          </a:xfrm>
        </p:spPr>
        <p:txBody>
          <a:bodyPr anchor="b">
            <a:noAutofit/>
          </a:bodyPr>
          <a:lstStyle/>
          <a:p>
            <a:pPr algn="ctr"/>
            <a:r>
              <a:rPr lang="tr-TR" sz="4000" i="1" dirty="0" err="1">
                <a:latin typeface="+mn-lt"/>
              </a:rPr>
              <a:t>Xcelligence</a:t>
            </a:r>
            <a:r>
              <a:rPr lang="tr-TR" sz="4000" i="1" dirty="0">
                <a:latin typeface="+mn-lt"/>
              </a:rPr>
              <a:t> Analysis </a:t>
            </a:r>
            <a:r>
              <a:rPr lang="tr-TR" sz="4000" i="1" dirty="0" err="1">
                <a:latin typeface="+mn-lt"/>
              </a:rPr>
              <a:t>Nanotechnology</a:t>
            </a:r>
            <a:r>
              <a:rPr lang="tr-TR" sz="4000" i="1" dirty="0">
                <a:latin typeface="+mn-lt"/>
              </a:rPr>
              <a:t> </a:t>
            </a:r>
            <a:r>
              <a:rPr lang="tr-TR" sz="4000" i="1" dirty="0" err="1">
                <a:latin typeface="+mn-lt"/>
              </a:rPr>
              <a:t>and</a:t>
            </a:r>
            <a:r>
              <a:rPr lang="tr-TR" sz="4000" i="1" dirty="0">
                <a:latin typeface="+mn-lt"/>
              </a:rPr>
              <a:t> Applications of </a:t>
            </a:r>
            <a:r>
              <a:rPr lang="tr-TR" sz="4000" i="1" dirty="0" err="1">
                <a:latin typeface="+mn-lt"/>
              </a:rPr>
              <a:t>Nanoparticles</a:t>
            </a:r>
            <a:r>
              <a:rPr lang="tr-TR" sz="4000" i="1" dirty="0">
                <a:latin typeface="+mn-lt"/>
              </a:rPr>
              <a:t> in </a:t>
            </a:r>
            <a:r>
              <a:rPr lang="tr-TR" sz="4000" i="1" dirty="0" err="1">
                <a:latin typeface="+mn-lt"/>
              </a:rPr>
              <a:t>Medicine</a:t>
            </a:r>
            <a:r>
              <a:rPr lang="tr-TR" sz="4000" i="1" dirty="0">
                <a:latin typeface="+mn-lt"/>
              </a:rPr>
              <a:t> </a:t>
            </a:r>
            <a:r>
              <a:rPr lang="tr-TR" sz="4000" i="1" dirty="0" err="1">
                <a:latin typeface="+mn-lt"/>
              </a:rPr>
              <a:t>Summary</a:t>
            </a:r>
            <a:endParaRPr lang="tr-TR" sz="4000" i="1" dirty="0">
              <a:latin typeface="+mn-lt"/>
            </a:endParaRPr>
          </a:p>
        </p:txBody>
      </p:sp>
      <p:sp>
        <p:nvSpPr>
          <p:cNvPr id="3" name="İçerik Yer Tutucusu 2">
            <a:extLst>
              <a:ext uri="{FF2B5EF4-FFF2-40B4-BE49-F238E27FC236}">
                <a16:creationId xmlns:a16="http://schemas.microsoft.com/office/drawing/2014/main" id="{E64961AC-E7F1-9A88-F050-6B05D75215DF}"/>
              </a:ext>
            </a:extLst>
          </p:cNvPr>
          <p:cNvSpPr>
            <a:spLocks noGrp="1"/>
          </p:cNvSpPr>
          <p:nvPr>
            <p:ph idx="1"/>
          </p:nvPr>
        </p:nvSpPr>
        <p:spPr>
          <a:xfrm>
            <a:off x="640080" y="2270689"/>
            <a:ext cx="6894576" cy="3843032"/>
          </a:xfrm>
        </p:spPr>
        <p:txBody>
          <a:bodyPr>
            <a:normAutofit/>
          </a:bodyPr>
          <a:lstStyle/>
          <a:p>
            <a:endParaRPr lang="en-GB" dirty="0"/>
          </a:p>
          <a:p>
            <a:pPr>
              <a:buFont typeface="Arial" panose="020B0604020202020204" pitchFamily="34" charset="0"/>
              <a:buChar char="•"/>
            </a:pPr>
            <a:r>
              <a:rPr lang="en-GB" dirty="0"/>
              <a:t>Nanomedicine: new, interdisciplinary research field</a:t>
            </a:r>
          </a:p>
          <a:p>
            <a:pPr>
              <a:buFont typeface="Arial" panose="020B0604020202020204" pitchFamily="34" charset="0"/>
              <a:buChar char="•"/>
            </a:pPr>
            <a:r>
              <a:rPr lang="en-GB" dirty="0"/>
              <a:t>Focuses on drug delivery and diagnostics</a:t>
            </a:r>
          </a:p>
          <a:p>
            <a:pPr>
              <a:buFont typeface="Arial" panose="020B0604020202020204" pitchFamily="34" charset="0"/>
              <a:buChar char="•"/>
            </a:pPr>
            <a:r>
              <a:rPr lang="en-GB" dirty="0"/>
              <a:t>Uses high-dimensional approaches on immune cells</a:t>
            </a:r>
          </a:p>
          <a:p>
            <a:pPr algn="just"/>
            <a:endParaRPr lang="tr-TR" sz="2800" dirty="0">
              <a:latin typeface="Calibri" panose="020F0502020204030204" pitchFamily="34" charset="0"/>
              <a:ea typeface="Calibri" panose="020F0502020204030204" pitchFamily="34" charset="0"/>
              <a:cs typeface="Calibri" panose="020F0502020204030204" pitchFamily="34" charset="0"/>
            </a:endParaRPr>
          </a:p>
        </p:txBody>
      </p:sp>
      <p:pic>
        <p:nvPicPr>
          <p:cNvPr id="6" name="Resim 5">
            <a:extLst>
              <a:ext uri="{FF2B5EF4-FFF2-40B4-BE49-F238E27FC236}">
                <a16:creationId xmlns:a16="http://schemas.microsoft.com/office/drawing/2014/main" id="{FE8B27AB-F7C4-D507-10B8-A13DF1831D83}"/>
              </a:ext>
            </a:extLst>
          </p:cNvPr>
          <p:cNvPicPr>
            <a:picLocks noChangeAspect="1"/>
          </p:cNvPicPr>
          <p:nvPr/>
        </p:nvPicPr>
        <p:blipFill>
          <a:blip r:embed="rId3"/>
          <a:stretch>
            <a:fillRect/>
          </a:stretch>
        </p:blipFill>
        <p:spPr>
          <a:xfrm rot="5400000">
            <a:off x="6384819" y="1979527"/>
            <a:ext cx="7669171" cy="2898946"/>
          </a:xfrm>
          <a:prstGeom prst="rect">
            <a:avLst/>
          </a:prstGeom>
        </p:spPr>
      </p:pic>
    </p:spTree>
    <p:extLst>
      <p:ext uri="{BB962C8B-B14F-4D97-AF65-F5344CB8AC3E}">
        <p14:creationId xmlns:p14="http://schemas.microsoft.com/office/powerpoint/2010/main" val="3608811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2D6EFBC0-B181-4EEA-921F-84501B9433A2}"/>
              </a:ext>
            </a:extLst>
          </p:cNvPr>
          <p:cNvSpPr>
            <a:spLocks noGrp="1"/>
          </p:cNvSpPr>
          <p:nvPr>
            <p:ph type="ctrTitle"/>
          </p:nvPr>
        </p:nvSpPr>
        <p:spPr>
          <a:xfrm>
            <a:off x="1115568" y="509521"/>
            <a:ext cx="10232136" cy="1014984"/>
          </a:xfrm>
        </p:spPr>
        <p:txBody>
          <a:bodyPr vert="horz" lIns="91440" tIns="45720" rIns="91440" bIns="45720" rtlCol="0" anchor="ctr">
            <a:normAutofit/>
          </a:bodyPr>
          <a:lstStyle/>
          <a:p>
            <a:pPr algn="l"/>
            <a:r>
              <a:rPr lang="en-US" sz="4000" b="1" kern="1200">
                <a:solidFill>
                  <a:schemeClr val="tx1"/>
                </a:solidFill>
                <a:latin typeface="+mj-lt"/>
                <a:ea typeface="+mj-ea"/>
                <a:cs typeface="+mj-cs"/>
              </a:rPr>
              <a:t>Nanoparticles: nanomedicine </a:t>
            </a:r>
          </a:p>
        </p:txBody>
      </p:sp>
      <p:sp>
        <p:nvSpPr>
          <p:cNvPr id="18" name="Rectangle 17">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Immagine 5">
            <a:extLst>
              <a:ext uri="{FF2B5EF4-FFF2-40B4-BE49-F238E27FC236}">
                <a16:creationId xmlns:a16="http://schemas.microsoft.com/office/drawing/2014/main" id="{A5157B97-53E9-45F1-BA3C-8BAE5988A1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b="14286"/>
          <a:stretch/>
        </p:blipFill>
        <p:spPr>
          <a:xfrm>
            <a:off x="1115568" y="2087042"/>
            <a:ext cx="10232136" cy="3879482"/>
          </a:xfrm>
          <a:prstGeom prst="rect">
            <a:avLst/>
          </a:prstGeom>
        </p:spPr>
      </p:pic>
      <p:cxnSp>
        <p:nvCxnSpPr>
          <p:cNvPr id="9" name="Connettore diritto 8">
            <a:extLst>
              <a:ext uri="{FF2B5EF4-FFF2-40B4-BE49-F238E27FC236}">
                <a16:creationId xmlns:a16="http://schemas.microsoft.com/office/drawing/2014/main" id="{831E77C6-3F1A-445A-915D-F36D6D7FDDD1}"/>
              </a:ext>
            </a:extLst>
          </p:cNvPr>
          <p:cNvCxnSpPr>
            <a:cxnSpLocks/>
          </p:cNvCxnSpPr>
          <p:nvPr/>
        </p:nvCxnSpPr>
        <p:spPr>
          <a:xfrm>
            <a:off x="1990507" y="1714436"/>
            <a:ext cx="8569931" cy="0"/>
          </a:xfrm>
          <a:prstGeom prst="line">
            <a:avLst/>
          </a:prstGeom>
          <a:ln w="76200"/>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Metin kutusu 2">
            <a:extLst>
              <a:ext uri="{FF2B5EF4-FFF2-40B4-BE49-F238E27FC236}">
                <a16:creationId xmlns:a16="http://schemas.microsoft.com/office/drawing/2014/main" id="{4CB129EA-62F7-D455-D084-6C56ABAB4F8B}"/>
              </a:ext>
            </a:extLst>
          </p:cNvPr>
          <p:cNvSpPr txBox="1"/>
          <p:nvPr/>
        </p:nvSpPr>
        <p:spPr>
          <a:xfrm>
            <a:off x="495649" y="6289633"/>
            <a:ext cx="5128392" cy="369332"/>
          </a:xfrm>
          <a:prstGeom prst="rect">
            <a:avLst/>
          </a:prstGeom>
          <a:noFill/>
        </p:spPr>
        <p:txBody>
          <a:bodyPr wrap="none" rtlCol="0">
            <a:spAutoFit/>
          </a:bodyPr>
          <a:lstStyle/>
          <a:p>
            <a:r>
              <a:rPr lang="tr-TR" b="0" i="0" dirty="0">
                <a:solidFill>
                  <a:srgbClr val="1155CC"/>
                </a:solidFill>
                <a:effectLst/>
                <a:latin typeface="Arial" panose="020B0604020202020204" pitchFamily="34" charset="0"/>
                <a:hlinkClick r:id="rId5"/>
              </a:rPr>
              <a:t>https://www.youtube.com/watch?v=2VcNpl8-PRI</a:t>
            </a:r>
            <a:endParaRPr lang="tr-TR" dirty="0"/>
          </a:p>
        </p:txBody>
      </p:sp>
    </p:spTree>
    <p:extLst>
      <p:ext uri="{BB962C8B-B14F-4D97-AF65-F5344CB8AC3E}">
        <p14:creationId xmlns:p14="http://schemas.microsoft.com/office/powerpoint/2010/main" val="4278074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0">
            <a:extLst>
              <a:ext uri="{FF2B5EF4-FFF2-40B4-BE49-F238E27FC236}">
                <a16:creationId xmlns:a16="http://schemas.microsoft.com/office/drawing/2014/main" id="{1B99AFF2-8913-399D-0B80-A68A4550C202}"/>
              </a:ext>
            </a:extLst>
          </p:cNvPr>
          <p:cNvSpPr txBox="1">
            <a:spLocks noGrp="1"/>
          </p:cNvSpPr>
          <p:nvPr>
            <p:ph type="title"/>
          </p:nvPr>
        </p:nvSpPr>
        <p:spPr>
          <a:xfrm>
            <a:off x="1953369" y="238540"/>
            <a:ext cx="8263890" cy="1434415"/>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sz="4000" b="1" dirty="0" err="1">
                <a:latin typeface="Calibri" panose="020F0502020204030204" pitchFamily="34" charset="0"/>
                <a:ea typeface="Calibri" panose="020F0502020204030204" pitchFamily="34" charset="0"/>
                <a:cs typeface="Calibri" panose="020F0502020204030204" pitchFamily="34" charset="0"/>
                <a:sym typeface="Calibri"/>
              </a:rPr>
              <a:t>Additional</a:t>
            </a:r>
            <a:r>
              <a:rPr lang="tr-TR" sz="4000" b="1" dirty="0">
                <a:latin typeface="Calibri" panose="020F0502020204030204" pitchFamily="34" charset="0"/>
                <a:ea typeface="Calibri" panose="020F0502020204030204" pitchFamily="34" charset="0"/>
                <a:cs typeface="Calibri" panose="020F0502020204030204" pitchFamily="34" charset="0"/>
                <a:sym typeface="Calibri"/>
              </a:rPr>
              <a:t> </a:t>
            </a:r>
            <a:r>
              <a:rPr lang="tr-TR" sz="4000" b="1">
                <a:latin typeface="Calibri" panose="020F0502020204030204" pitchFamily="34" charset="0"/>
                <a:ea typeface="Calibri" panose="020F0502020204030204" pitchFamily="34" charset="0"/>
                <a:cs typeface="Calibri" panose="020F0502020204030204" pitchFamily="34" charset="0"/>
                <a:sym typeface="Calibri"/>
              </a:rPr>
              <a:t>Resources</a:t>
            </a:r>
            <a:endParaRPr lang="tr-TR" sz="4000" b="1"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04" name="Google Shape;304;p30">
            <a:extLst>
              <a:ext uri="{FF2B5EF4-FFF2-40B4-BE49-F238E27FC236}">
                <a16:creationId xmlns:a16="http://schemas.microsoft.com/office/drawing/2014/main" id="{796642C3-1A79-755A-EF39-1CDE8D5331EF}"/>
              </a:ext>
            </a:extLst>
          </p:cNvPr>
          <p:cNvSpPr txBox="1">
            <a:spLocks noGrp="1"/>
          </p:cNvSpPr>
          <p:nvPr>
            <p:ph idx="1"/>
          </p:nvPr>
        </p:nvSpPr>
        <p:spPr>
          <a:xfrm>
            <a:off x="1050150" y="1989123"/>
            <a:ext cx="5035164" cy="4119172"/>
          </a:xfrm>
          <a:prstGeom prst="rect">
            <a:avLst/>
          </a:prstGeom>
        </p:spPr>
        <p:txBody>
          <a:bodyPr spcFirstLastPara="1" vert="horz" lIns="91425" tIns="45700" rIns="91425" bIns="45700" rtlCol="0" anchor="t" anchorCtr="0">
            <a:normAutofit/>
          </a:bodyPr>
          <a:lstStyle/>
          <a:p>
            <a:pPr algn="just">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https://www.sciencedirect.com/journal/nanomedicine-nanotechnology-biology-and-medicine</a:t>
            </a:r>
          </a:p>
          <a:p>
            <a:pPr algn="just">
              <a:spcAft>
                <a:spcPts val="80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https://nanohub.org/resources/36541</a:t>
            </a:r>
          </a:p>
          <a:p>
            <a:pPr marL="0" indent="0">
              <a:spcBef>
                <a:spcPts val="750"/>
              </a:spcBef>
              <a:buClr>
                <a:srgbClr val="374151"/>
              </a:buClr>
              <a:buSzPts val="2100"/>
              <a:buNone/>
            </a:pPr>
            <a:endParaRPr lang="tr-TR" sz="1600" dirty="0">
              <a:latin typeface="Calibri" panose="020F0502020204030204" pitchFamily="34" charset="0"/>
              <a:ea typeface="Calibri" panose="020F0502020204030204" pitchFamily="34" charset="0"/>
              <a:cs typeface="Calibri" panose="020F0502020204030204" pitchFamily="34" charset="0"/>
            </a:endParaRPr>
          </a:p>
        </p:txBody>
      </p:sp>
      <p:pic>
        <p:nvPicPr>
          <p:cNvPr id="319" name="Picture 318" descr="Glasses on top of a book">
            <a:extLst>
              <a:ext uri="{FF2B5EF4-FFF2-40B4-BE49-F238E27FC236}">
                <a16:creationId xmlns:a16="http://schemas.microsoft.com/office/drawing/2014/main" id="{745A2D26-B139-A8A1-A8EA-8F9AE3670727}"/>
              </a:ext>
            </a:extLst>
          </p:cNvPr>
          <p:cNvPicPr>
            <a:picLocks noChangeAspect="1"/>
          </p:cNvPicPr>
          <p:nvPr/>
        </p:nvPicPr>
        <p:blipFill rotWithShape="1">
          <a:blip r:embed="rId3"/>
          <a:srcRect l="13778" r="38421" b="3"/>
          <a:stretch/>
        </p:blipFill>
        <p:spPr>
          <a:xfrm>
            <a:off x="7167726" y="1222470"/>
            <a:ext cx="3184199" cy="44130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89"/>
    </mc:Choice>
    <mc:Fallback xmlns="">
      <p:transition spd="slow" advTm="7889"/>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D83E6-2F36-C9BD-E14D-3E211EBF21AD}"/>
            </a:ext>
          </a:extLst>
        </p:cNvPr>
        <p:cNvGrpSpPr/>
        <p:nvPr/>
      </p:nvGrpSpPr>
      <p:grpSpPr>
        <a:xfrm>
          <a:off x="0" y="0"/>
          <a:ext cx="0" cy="0"/>
          <a:chOff x="0" y="0"/>
          <a:chExt cx="0" cy="0"/>
        </a:xfrm>
      </p:grpSpPr>
      <p:sp>
        <p:nvSpPr>
          <p:cNvPr id="5" name="Başlık 4">
            <a:extLst>
              <a:ext uri="{FF2B5EF4-FFF2-40B4-BE49-F238E27FC236}">
                <a16:creationId xmlns:a16="http://schemas.microsoft.com/office/drawing/2014/main" id="{DE30716E-38A4-172D-79F4-468BA0B4961F}"/>
              </a:ext>
            </a:extLst>
          </p:cNvPr>
          <p:cNvSpPr>
            <a:spLocks noGrp="1"/>
          </p:cNvSpPr>
          <p:nvPr>
            <p:ph type="ctrTitle"/>
          </p:nvPr>
        </p:nvSpPr>
        <p:spPr>
          <a:xfrm>
            <a:off x="1159928" y="1337868"/>
            <a:ext cx="3404317" cy="4187361"/>
          </a:xfrm>
        </p:spPr>
        <p:txBody>
          <a:bodyPr vert="horz" lIns="68580" tIns="34290" rIns="68580" bIns="34290" rtlCol="0" anchor="ctr">
            <a:normAutofit/>
          </a:bodyPr>
          <a:lstStyle/>
          <a:p>
            <a:pPr algn="l"/>
            <a:r>
              <a:rPr lang="nl-NL" sz="5400" b="1" dirty="0">
                <a:latin typeface="Calibri Light" panose="020F0302020204030204" pitchFamily="34" charset="0"/>
                <a:ea typeface="Calibri Light" panose="020F0302020204030204" pitchFamily="34" charset="0"/>
                <a:cs typeface="Calibri Light" panose="020F0302020204030204" pitchFamily="34" charset="0"/>
              </a:rPr>
              <a:t>Project Partners</a:t>
            </a:r>
            <a:endParaRPr lang="en-US" sz="5400" b="1"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30" name="Picture 6" descr="Ankara University - Wikipedia">
            <a:extLst>
              <a:ext uri="{FF2B5EF4-FFF2-40B4-BE49-F238E27FC236}">
                <a16:creationId xmlns:a16="http://schemas.microsoft.com/office/drawing/2014/main" id="{AC34D15D-C92A-95E9-905B-30B6C1020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719" y="1017333"/>
            <a:ext cx="1138978" cy="1138978"/>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98ADAD1C-D8B5-B73A-D4BF-F8DA6DFE8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005" y="3510706"/>
            <a:ext cx="1011918" cy="1011918"/>
          </a:xfrm>
          <a:prstGeom prst="rect">
            <a:avLst/>
          </a:prstGeom>
        </p:spPr>
      </p:pic>
      <p:pic>
        <p:nvPicPr>
          <p:cNvPr id="11" name="Resim 10">
            <a:extLst>
              <a:ext uri="{FF2B5EF4-FFF2-40B4-BE49-F238E27FC236}">
                <a16:creationId xmlns:a16="http://schemas.microsoft.com/office/drawing/2014/main" id="{CAE05125-7ADB-E780-6D86-61D59E0CF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1417" y="3516218"/>
            <a:ext cx="1107969" cy="1000897"/>
          </a:xfrm>
          <a:prstGeom prst="rect">
            <a:avLst/>
          </a:prstGeom>
        </p:spPr>
      </p:pic>
      <p:pic>
        <p:nvPicPr>
          <p:cNvPr id="12" name="Picture 2" descr="Logolar | Dokuz Eylül Üniversitesi Edebiyat Fakültesi">
            <a:extLst>
              <a:ext uri="{FF2B5EF4-FFF2-40B4-BE49-F238E27FC236}">
                <a16:creationId xmlns:a16="http://schemas.microsoft.com/office/drawing/2014/main" id="{5C10C731-5482-B9CB-C6FD-F86BD67DB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005" y="2331560"/>
            <a:ext cx="1011918" cy="1011918"/>
          </a:xfrm>
          <a:prstGeom prst="rect">
            <a:avLst/>
          </a:prstGeom>
          <a:solidFill>
            <a:schemeClr val="bg1"/>
          </a:solidFill>
        </p:spPr>
      </p:pic>
      <p:pic>
        <p:nvPicPr>
          <p:cNvPr id="13" name="Resim 12">
            <a:extLst>
              <a:ext uri="{FF2B5EF4-FFF2-40B4-BE49-F238E27FC236}">
                <a16:creationId xmlns:a16="http://schemas.microsoft.com/office/drawing/2014/main" id="{45268A91-C708-9908-8948-0F817FAD2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1417" y="2453557"/>
            <a:ext cx="1866717" cy="767929"/>
          </a:xfrm>
          <a:prstGeom prst="rect">
            <a:avLst/>
          </a:prstGeom>
        </p:spPr>
      </p:pic>
      <p:pic>
        <p:nvPicPr>
          <p:cNvPr id="14" name="Picture 2">
            <a:extLst>
              <a:ext uri="{FF2B5EF4-FFF2-40B4-BE49-F238E27FC236}">
                <a16:creationId xmlns:a16="http://schemas.microsoft.com/office/drawing/2014/main" id="{A403D928-6AFD-6632-EFC5-7AAB571914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478" y="1155413"/>
            <a:ext cx="941835" cy="941835"/>
          </a:xfrm>
          <a:prstGeom prst="rect">
            <a:avLst/>
          </a:prstGeom>
          <a:solidFill>
            <a:schemeClr val="bg1"/>
          </a:solidFill>
        </p:spPr>
      </p:pic>
      <p:pic>
        <p:nvPicPr>
          <p:cNvPr id="16" name="Picture 6" descr="Minho Üniversitesi – VETforEI">
            <a:extLst>
              <a:ext uri="{FF2B5EF4-FFF2-40B4-BE49-F238E27FC236}">
                <a16:creationId xmlns:a16="http://schemas.microsoft.com/office/drawing/2014/main" id="{84B812C7-31BC-139B-5FB9-3163F92870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1719" y="4705896"/>
            <a:ext cx="1072492" cy="10874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blue text&#10;&#10;Description automatically generated">
            <a:extLst>
              <a:ext uri="{FF2B5EF4-FFF2-40B4-BE49-F238E27FC236}">
                <a16:creationId xmlns:a16="http://schemas.microsoft.com/office/drawing/2014/main" id="{53EDAC1A-3EA2-5A71-35A5-FEA72D9D5D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1416" y="4990113"/>
            <a:ext cx="2294356" cy="519051"/>
          </a:xfrm>
          <a:prstGeom prst="rect">
            <a:avLst/>
          </a:prstGeom>
        </p:spPr>
      </p:pic>
    </p:spTree>
    <p:extLst>
      <p:ext uri="{BB962C8B-B14F-4D97-AF65-F5344CB8AC3E}">
        <p14:creationId xmlns:p14="http://schemas.microsoft.com/office/powerpoint/2010/main" val="283583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idx="1"/>
          </p:nvPr>
        </p:nvSpPr>
        <p:spPr>
          <a:xfrm>
            <a:off x="2696960" y="4467143"/>
            <a:ext cx="6500191" cy="1191612"/>
          </a:xfrm>
          <a:prstGeom prst="rect">
            <a:avLst/>
          </a:prstGeom>
          <a:noFill/>
          <a:ln>
            <a:noFill/>
          </a:ln>
        </p:spPr>
        <p:txBody>
          <a:bodyPr spcFirstLastPara="1" vert="horz" wrap="square" lIns="68569" tIns="34275" rIns="68569" bIns="34275" rtlCol="0" anchor="t" anchorCtr="0">
            <a:normAutofit/>
          </a:bodyPr>
          <a:lstStyle/>
          <a:p>
            <a:pPr marL="0" indent="0" algn="ctr">
              <a:spcBef>
                <a:spcPts val="0"/>
              </a:spcBef>
              <a:buClr>
                <a:schemeClr val="dk1"/>
              </a:buClr>
              <a:buSzPts val="2000"/>
              <a:buNone/>
            </a:pPr>
            <a:r>
              <a:rPr lang="tr-TR" sz="1500" b="1" dirty="0" err="1"/>
              <a:t>This</a:t>
            </a:r>
            <a:r>
              <a:rPr lang="tr-TR" sz="1500" b="1" dirty="0"/>
              <a:t> </a:t>
            </a:r>
            <a:r>
              <a:rPr lang="tr-TR" sz="1500" b="1" dirty="0" err="1"/>
              <a:t>document</a:t>
            </a:r>
            <a:r>
              <a:rPr lang="tr-TR" sz="1500" b="1" dirty="0"/>
              <a:t> </a:t>
            </a:r>
            <a:r>
              <a:rPr lang="tr-TR" sz="1500" b="1" dirty="0" err="1"/>
              <a:t>was</a:t>
            </a:r>
            <a:r>
              <a:rPr lang="tr-TR" sz="1500" b="1" dirty="0"/>
              <a:t> </a:t>
            </a:r>
            <a:r>
              <a:rPr lang="tr-TR" sz="1500" b="1" dirty="0" err="1"/>
              <a:t>prepared</a:t>
            </a:r>
            <a:r>
              <a:rPr lang="tr-TR" sz="1500" b="1" dirty="0"/>
              <a:t> </a:t>
            </a:r>
            <a:r>
              <a:rPr lang="tr-TR" sz="1500" b="1" dirty="0" err="1"/>
              <a:t>for</a:t>
            </a:r>
            <a:r>
              <a:rPr lang="tr-TR" sz="1500" b="1" dirty="0"/>
              <a:t> </a:t>
            </a:r>
            <a:r>
              <a:rPr lang="tr-TR" sz="1500" b="1" dirty="0" err="1"/>
              <a:t>the</a:t>
            </a:r>
            <a:r>
              <a:rPr lang="tr-TR" sz="1500" b="1" dirty="0"/>
              <a:t> Erasmus Project "2022-1-TR01-KA220-VET-000088373</a:t>
            </a:r>
          </a:p>
          <a:p>
            <a:pPr marL="0" indent="0" algn="ctr">
              <a:spcBef>
                <a:spcPts val="0"/>
              </a:spcBef>
              <a:buClr>
                <a:schemeClr val="dk1"/>
              </a:buClr>
              <a:buSzPts val="2000"/>
              <a:buNone/>
            </a:pPr>
            <a:r>
              <a:rPr lang="tr-TR" sz="1500" b="1" dirty="0"/>
              <a:t>A UNIVERSAL STRATEGIC NECESSITY: FROM MOLECULE TO DRUG»</a:t>
            </a:r>
            <a:endParaRPr b="1" dirty="0"/>
          </a:p>
        </p:txBody>
      </p:sp>
      <p:pic>
        <p:nvPicPr>
          <p:cNvPr id="310" name="Google Shape;310;p31"/>
          <p:cNvPicPr preferRelativeResize="0"/>
          <p:nvPr/>
        </p:nvPicPr>
        <p:blipFill rotWithShape="1">
          <a:blip r:embed="rId3">
            <a:alphaModFix/>
          </a:blip>
          <a:srcRect/>
          <a:stretch/>
        </p:blipFill>
        <p:spPr>
          <a:xfrm>
            <a:off x="3618271" y="2713703"/>
            <a:ext cx="4543773" cy="1553497"/>
          </a:xfrm>
          <a:prstGeom prst="rect">
            <a:avLst/>
          </a:prstGeom>
          <a:noFill/>
          <a:ln>
            <a:noFill/>
          </a:ln>
        </p:spPr>
      </p:pic>
      <p:pic>
        <p:nvPicPr>
          <p:cNvPr id="2" name="Immagine 9">
            <a:extLst>
              <a:ext uri="{FF2B5EF4-FFF2-40B4-BE49-F238E27FC236}">
                <a16:creationId xmlns:a16="http://schemas.microsoft.com/office/drawing/2014/main" id="{319ADF93-BF6D-795C-9C0A-B525666168A7}"/>
              </a:ext>
            </a:extLst>
          </p:cNvPr>
          <p:cNvPicPr>
            <a:picLocks noChangeAspect="1"/>
          </p:cNvPicPr>
          <p:nvPr/>
        </p:nvPicPr>
        <p:blipFill>
          <a:blip r:embed="rId4"/>
          <a:stretch>
            <a:fillRect/>
          </a:stretch>
        </p:blipFill>
        <p:spPr>
          <a:xfrm>
            <a:off x="2362767" y="1492750"/>
            <a:ext cx="1717394" cy="863100"/>
          </a:xfrm>
          <a:prstGeom prst="rect">
            <a:avLst/>
          </a:prstGeom>
        </p:spPr>
      </p:pic>
      <p:pic>
        <p:nvPicPr>
          <p:cNvPr id="3" name="Picture 2" descr="Turkish National Agency | ESN Turkey">
            <a:extLst>
              <a:ext uri="{FF2B5EF4-FFF2-40B4-BE49-F238E27FC236}">
                <a16:creationId xmlns:a16="http://schemas.microsoft.com/office/drawing/2014/main" id="{1CD432B5-C14F-76FA-2681-090407400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2444" y="1463014"/>
            <a:ext cx="1717394" cy="904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nforegio - Download centre for visual elements">
            <a:extLst>
              <a:ext uri="{FF2B5EF4-FFF2-40B4-BE49-F238E27FC236}">
                <a16:creationId xmlns:a16="http://schemas.microsoft.com/office/drawing/2014/main" id="{541D2FFF-D528-A0B7-41B4-A22DA96A6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1591" y="1464929"/>
            <a:ext cx="4409192" cy="9259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43C4EE-23E9-3CF9-62E8-FA96A8B4E68B}"/>
              </a:ext>
            </a:extLst>
          </p:cNvPr>
          <p:cNvSpPr txBox="1"/>
          <p:nvPr/>
        </p:nvSpPr>
        <p:spPr>
          <a:xfrm>
            <a:off x="2101993" y="5736271"/>
            <a:ext cx="7988015" cy="430887"/>
          </a:xfrm>
          <a:prstGeom prst="rect">
            <a:avLst/>
          </a:prstGeom>
          <a:noFill/>
        </p:spPr>
        <p:txBody>
          <a:bodyPr wrap="square">
            <a:spAutoFit/>
          </a:bodyPr>
          <a:lstStyle/>
          <a:p>
            <a:pPr algn="ctr" defTabSz="685800"/>
            <a:r>
              <a:rPr lang="en-US" sz="1100" dirty="0">
                <a:solidFill>
                  <a:srgbClr val="54565A"/>
                </a:solidFill>
                <a:latin typeface="Roboto" panose="02000000000000000000" pitchFamily="2" charset="0"/>
              </a:rPr>
              <a:t>"”Supported by the European Commission within the scope of the Erasmus+ </a:t>
            </a:r>
            <a:r>
              <a:rPr lang="en-US" sz="1100" dirty="0" err="1">
                <a:solidFill>
                  <a:srgbClr val="54565A"/>
                </a:solidFill>
                <a:latin typeface="Roboto" panose="02000000000000000000" pitchFamily="2" charset="0"/>
              </a:rPr>
              <a:t>Programme</a:t>
            </a:r>
            <a:r>
              <a:rPr lang="en-US" sz="1100" dirty="0">
                <a:solidFill>
                  <a:srgbClr val="54565A"/>
                </a:solidFill>
                <a:latin typeface="Roboto" panose="02000000000000000000" pitchFamily="2" charset="0"/>
              </a:rPr>
              <a:t>. However, the European Commission and the Turkish National Agency cannot be held responsible for the opinions expressed here."</a:t>
            </a:r>
            <a:endParaRPr lang="en-NL" sz="1100" dirty="0">
              <a:solidFill>
                <a:prstClr val="black"/>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advTm="4738"/>
    </mc:Choice>
    <mc:Fallback xmlns="">
      <p:transition spd="slow" advTm="4738"/>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9" name="Title 8">
            <a:extLst>
              <a:ext uri="{FF2B5EF4-FFF2-40B4-BE49-F238E27FC236}">
                <a16:creationId xmlns:a16="http://schemas.microsoft.com/office/drawing/2014/main" id="{87B0E883-AF1F-525E-D112-74DE2164E64F}"/>
              </a:ext>
            </a:extLst>
          </p:cNvPr>
          <p:cNvSpPr>
            <a:spLocks noGrp="1"/>
          </p:cNvSpPr>
          <p:nvPr>
            <p:ph type="title"/>
          </p:nvPr>
        </p:nvSpPr>
        <p:spPr>
          <a:xfrm>
            <a:off x="1435510" y="1337310"/>
            <a:ext cx="3556755" cy="1622323"/>
          </a:xfrm>
        </p:spPr>
        <p:txBody>
          <a:bodyPr vert="horz" lIns="68580" tIns="34290" rIns="68580" bIns="34290" rtlCol="0" anchor="b">
            <a:normAutofit/>
          </a:bodyPr>
          <a:lstStyle/>
          <a:p>
            <a:r>
              <a:rPr lang="tr-TR" sz="4400" b="1"/>
              <a:t>THANK YOU</a:t>
            </a:r>
            <a:endParaRPr lang="en-US" sz="4400" b="1" dirty="0"/>
          </a:p>
        </p:txBody>
      </p:sp>
      <p:pic>
        <p:nvPicPr>
          <p:cNvPr id="12" name="Picture 11" descr="Scientist holding solution in glassware in laboratory with rainbow overlay">
            <a:extLst>
              <a:ext uri="{FF2B5EF4-FFF2-40B4-BE49-F238E27FC236}">
                <a16:creationId xmlns:a16="http://schemas.microsoft.com/office/drawing/2014/main" id="{74D10FD7-DA3F-166A-A8A9-3C970F418D89}"/>
              </a:ext>
            </a:extLst>
          </p:cNvPr>
          <p:cNvPicPr>
            <a:picLocks noChangeAspect="1"/>
          </p:cNvPicPr>
          <p:nvPr/>
        </p:nvPicPr>
        <p:blipFill rotWithShape="1">
          <a:blip r:embed="rId3"/>
          <a:srcRect l="11111" r="22438" b="-1"/>
          <a:stretch/>
        </p:blipFill>
        <p:spPr>
          <a:xfrm>
            <a:off x="5507778" y="857258"/>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4" name="Resim 11">
            <a:extLst>
              <a:ext uri="{FF2B5EF4-FFF2-40B4-BE49-F238E27FC236}">
                <a16:creationId xmlns:a16="http://schemas.microsoft.com/office/drawing/2014/main" id="{7750388E-83CF-0267-58AD-27F47D58BC0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37419" y="4188542"/>
            <a:ext cx="4254846" cy="162232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imated Nanomedicine movie" descr="Immagine che contiene esterni, blu&#10;&#10;Descrizione generata automaticamente">
            <a:hlinkClick r:id="" action="ppaction://media"/>
            <a:extLst>
              <a:ext uri="{FF2B5EF4-FFF2-40B4-BE49-F238E27FC236}">
                <a16:creationId xmlns:a16="http://schemas.microsoft.com/office/drawing/2014/main" id="{11FB7DC9-831C-4110-B2D8-F93E81E524B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5194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48FAF3-4434-71FE-5402-CBAD009BB879}"/>
              </a:ext>
            </a:extLst>
          </p:cNvPr>
          <p:cNvSpPr>
            <a:spLocks noGrp="1"/>
          </p:cNvSpPr>
          <p:nvPr>
            <p:ph type="title"/>
          </p:nvPr>
        </p:nvSpPr>
        <p:spPr>
          <a:xfrm>
            <a:off x="640080" y="325369"/>
            <a:ext cx="4368602" cy="1956841"/>
          </a:xfrm>
        </p:spPr>
        <p:txBody>
          <a:bodyPr anchor="b">
            <a:normAutofit/>
          </a:bodyPr>
          <a:lstStyle/>
          <a:p>
            <a:r>
              <a:rPr lang="en-NL" sz="5400" dirty="0"/>
              <a:t>Nanomedicine</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F071A070-FA10-4916-BDCB-9D90E07551CD}"/>
              </a:ext>
            </a:extLst>
          </p:cNvPr>
          <p:cNvSpPr>
            <a:spLocks noGrp="1"/>
          </p:cNvSpPr>
          <p:nvPr>
            <p:ph idx="1"/>
          </p:nvPr>
        </p:nvSpPr>
        <p:spPr>
          <a:xfrm>
            <a:off x="640080" y="2872899"/>
            <a:ext cx="4243589" cy="3320668"/>
          </a:xfrm>
          <a:custGeom>
            <a:avLst/>
            <a:gdLst>
              <a:gd name="connsiteX0" fmla="*/ 0 w 10515600"/>
              <a:gd name="connsiteY0" fmla="*/ 0 h 4351338"/>
              <a:gd name="connsiteX1" fmla="*/ 446913 w 10515600"/>
              <a:gd name="connsiteY1" fmla="*/ 0 h 4351338"/>
              <a:gd name="connsiteX2" fmla="*/ 893826 w 10515600"/>
              <a:gd name="connsiteY2" fmla="*/ 0 h 4351338"/>
              <a:gd name="connsiteX3" fmla="*/ 1656207 w 10515600"/>
              <a:gd name="connsiteY3" fmla="*/ 0 h 4351338"/>
              <a:gd name="connsiteX4" fmla="*/ 2523744 w 10515600"/>
              <a:gd name="connsiteY4" fmla="*/ 0 h 4351338"/>
              <a:gd name="connsiteX5" fmla="*/ 3180969 w 10515600"/>
              <a:gd name="connsiteY5" fmla="*/ 0 h 4351338"/>
              <a:gd name="connsiteX6" fmla="*/ 3838194 w 10515600"/>
              <a:gd name="connsiteY6" fmla="*/ 0 h 4351338"/>
              <a:gd name="connsiteX7" fmla="*/ 4600575 w 10515600"/>
              <a:gd name="connsiteY7" fmla="*/ 0 h 4351338"/>
              <a:gd name="connsiteX8" fmla="*/ 5468112 w 10515600"/>
              <a:gd name="connsiteY8" fmla="*/ 0 h 4351338"/>
              <a:gd name="connsiteX9" fmla="*/ 6335649 w 10515600"/>
              <a:gd name="connsiteY9" fmla="*/ 0 h 4351338"/>
              <a:gd name="connsiteX10" fmla="*/ 7203186 w 10515600"/>
              <a:gd name="connsiteY10" fmla="*/ 0 h 4351338"/>
              <a:gd name="connsiteX11" fmla="*/ 8070723 w 10515600"/>
              <a:gd name="connsiteY11" fmla="*/ 0 h 4351338"/>
              <a:gd name="connsiteX12" fmla="*/ 8412480 w 10515600"/>
              <a:gd name="connsiteY12" fmla="*/ 0 h 4351338"/>
              <a:gd name="connsiteX13" fmla="*/ 9174861 w 10515600"/>
              <a:gd name="connsiteY13" fmla="*/ 0 h 4351338"/>
              <a:gd name="connsiteX14" fmla="*/ 10515600 w 10515600"/>
              <a:gd name="connsiteY14" fmla="*/ 0 h 4351338"/>
              <a:gd name="connsiteX15" fmla="*/ 10515600 w 10515600"/>
              <a:gd name="connsiteY15" fmla="*/ 491080 h 4351338"/>
              <a:gd name="connsiteX16" fmla="*/ 10515600 w 10515600"/>
              <a:gd name="connsiteY16" fmla="*/ 1069186 h 4351338"/>
              <a:gd name="connsiteX17" fmla="*/ 10515600 w 10515600"/>
              <a:gd name="connsiteY17" fmla="*/ 1690806 h 4351338"/>
              <a:gd name="connsiteX18" fmla="*/ 10515600 w 10515600"/>
              <a:gd name="connsiteY18" fmla="*/ 2268912 h 4351338"/>
              <a:gd name="connsiteX19" fmla="*/ 10515600 w 10515600"/>
              <a:gd name="connsiteY19" fmla="*/ 2803505 h 4351338"/>
              <a:gd name="connsiteX20" fmla="*/ 10515600 w 10515600"/>
              <a:gd name="connsiteY20" fmla="*/ 3338098 h 4351338"/>
              <a:gd name="connsiteX21" fmla="*/ 10515600 w 10515600"/>
              <a:gd name="connsiteY21" fmla="*/ 4351338 h 4351338"/>
              <a:gd name="connsiteX22" fmla="*/ 9753219 w 10515600"/>
              <a:gd name="connsiteY22" fmla="*/ 4351338 h 4351338"/>
              <a:gd name="connsiteX23" fmla="*/ 9411462 w 10515600"/>
              <a:gd name="connsiteY23" fmla="*/ 4351338 h 4351338"/>
              <a:gd name="connsiteX24" fmla="*/ 8859393 w 10515600"/>
              <a:gd name="connsiteY24" fmla="*/ 4351338 h 4351338"/>
              <a:gd name="connsiteX25" fmla="*/ 8517636 w 10515600"/>
              <a:gd name="connsiteY25" fmla="*/ 4351338 h 4351338"/>
              <a:gd name="connsiteX26" fmla="*/ 7965567 w 10515600"/>
              <a:gd name="connsiteY26" fmla="*/ 4351338 h 4351338"/>
              <a:gd name="connsiteX27" fmla="*/ 7413498 w 10515600"/>
              <a:gd name="connsiteY27" fmla="*/ 4351338 h 4351338"/>
              <a:gd name="connsiteX28" fmla="*/ 6651117 w 10515600"/>
              <a:gd name="connsiteY28" fmla="*/ 4351338 h 4351338"/>
              <a:gd name="connsiteX29" fmla="*/ 5993892 w 10515600"/>
              <a:gd name="connsiteY29" fmla="*/ 4351338 h 4351338"/>
              <a:gd name="connsiteX30" fmla="*/ 5441823 w 10515600"/>
              <a:gd name="connsiteY30" fmla="*/ 4351338 h 4351338"/>
              <a:gd name="connsiteX31" fmla="*/ 4994910 w 10515600"/>
              <a:gd name="connsiteY31" fmla="*/ 4351338 h 4351338"/>
              <a:gd name="connsiteX32" fmla="*/ 4127373 w 10515600"/>
              <a:gd name="connsiteY32" fmla="*/ 4351338 h 4351338"/>
              <a:gd name="connsiteX33" fmla="*/ 3364992 w 10515600"/>
              <a:gd name="connsiteY33" fmla="*/ 4351338 h 4351338"/>
              <a:gd name="connsiteX34" fmla="*/ 2812923 w 10515600"/>
              <a:gd name="connsiteY34" fmla="*/ 4351338 h 4351338"/>
              <a:gd name="connsiteX35" fmla="*/ 1945386 w 10515600"/>
              <a:gd name="connsiteY35" fmla="*/ 4351338 h 4351338"/>
              <a:gd name="connsiteX36" fmla="*/ 1603629 w 10515600"/>
              <a:gd name="connsiteY36" fmla="*/ 4351338 h 4351338"/>
              <a:gd name="connsiteX37" fmla="*/ 736092 w 10515600"/>
              <a:gd name="connsiteY37" fmla="*/ 4351338 h 4351338"/>
              <a:gd name="connsiteX38" fmla="*/ 0 w 10515600"/>
              <a:gd name="connsiteY38" fmla="*/ 4351338 h 4351338"/>
              <a:gd name="connsiteX39" fmla="*/ 0 w 10515600"/>
              <a:gd name="connsiteY39" fmla="*/ 3816745 h 4351338"/>
              <a:gd name="connsiteX40" fmla="*/ 0 w 10515600"/>
              <a:gd name="connsiteY40" fmla="*/ 3108099 h 4351338"/>
              <a:gd name="connsiteX41" fmla="*/ 0 w 10515600"/>
              <a:gd name="connsiteY41" fmla="*/ 2529992 h 4351338"/>
              <a:gd name="connsiteX42" fmla="*/ 0 w 10515600"/>
              <a:gd name="connsiteY42" fmla="*/ 1995399 h 4351338"/>
              <a:gd name="connsiteX43" fmla="*/ 0 w 10515600"/>
              <a:gd name="connsiteY43" fmla="*/ 1330266 h 4351338"/>
              <a:gd name="connsiteX44" fmla="*/ 0 w 10515600"/>
              <a:gd name="connsiteY44" fmla="*/ 665133 h 4351338"/>
              <a:gd name="connsiteX45" fmla="*/ 0 w 10515600"/>
              <a:gd name="connsiteY45" fmla="*/ 0 h 43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15600" h="4351338" fill="none" extrusionOk="0">
                <a:moveTo>
                  <a:pt x="0" y="0"/>
                </a:moveTo>
                <a:cubicBezTo>
                  <a:pt x="173878" y="18542"/>
                  <a:pt x="248190" y="-15847"/>
                  <a:pt x="446913" y="0"/>
                </a:cubicBezTo>
                <a:cubicBezTo>
                  <a:pt x="645636" y="15847"/>
                  <a:pt x="776391" y="8853"/>
                  <a:pt x="893826" y="0"/>
                </a:cubicBezTo>
                <a:cubicBezTo>
                  <a:pt x="1011261" y="-8853"/>
                  <a:pt x="1409961" y="20995"/>
                  <a:pt x="1656207" y="0"/>
                </a:cubicBezTo>
                <a:cubicBezTo>
                  <a:pt x="1902453" y="-20995"/>
                  <a:pt x="2213544" y="-7600"/>
                  <a:pt x="2523744" y="0"/>
                </a:cubicBezTo>
                <a:cubicBezTo>
                  <a:pt x="2833944" y="7600"/>
                  <a:pt x="3001409" y="-5423"/>
                  <a:pt x="3180969" y="0"/>
                </a:cubicBezTo>
                <a:cubicBezTo>
                  <a:pt x="3360529" y="5423"/>
                  <a:pt x="3551658" y="-7349"/>
                  <a:pt x="3838194" y="0"/>
                </a:cubicBezTo>
                <a:cubicBezTo>
                  <a:pt x="4124731" y="7349"/>
                  <a:pt x="4280182" y="4408"/>
                  <a:pt x="4600575" y="0"/>
                </a:cubicBezTo>
                <a:cubicBezTo>
                  <a:pt x="4920968" y="-4408"/>
                  <a:pt x="5154486" y="-34688"/>
                  <a:pt x="5468112" y="0"/>
                </a:cubicBezTo>
                <a:cubicBezTo>
                  <a:pt x="5781738" y="34688"/>
                  <a:pt x="5964989" y="25671"/>
                  <a:pt x="6335649" y="0"/>
                </a:cubicBezTo>
                <a:cubicBezTo>
                  <a:pt x="6706309" y="-25671"/>
                  <a:pt x="7019942" y="28159"/>
                  <a:pt x="7203186" y="0"/>
                </a:cubicBezTo>
                <a:cubicBezTo>
                  <a:pt x="7386430" y="-28159"/>
                  <a:pt x="7870337" y="-32647"/>
                  <a:pt x="8070723" y="0"/>
                </a:cubicBezTo>
                <a:cubicBezTo>
                  <a:pt x="8271109" y="32647"/>
                  <a:pt x="8271979" y="-2887"/>
                  <a:pt x="8412480" y="0"/>
                </a:cubicBezTo>
                <a:cubicBezTo>
                  <a:pt x="8552981" y="2887"/>
                  <a:pt x="8814023" y="-35814"/>
                  <a:pt x="9174861" y="0"/>
                </a:cubicBezTo>
                <a:cubicBezTo>
                  <a:pt x="9535699" y="35814"/>
                  <a:pt x="10246287" y="-9059"/>
                  <a:pt x="10515600" y="0"/>
                </a:cubicBezTo>
                <a:cubicBezTo>
                  <a:pt x="10534516" y="181967"/>
                  <a:pt x="10524986" y="251695"/>
                  <a:pt x="10515600" y="491080"/>
                </a:cubicBezTo>
                <a:cubicBezTo>
                  <a:pt x="10506214" y="730465"/>
                  <a:pt x="10503327" y="872038"/>
                  <a:pt x="10515600" y="1069186"/>
                </a:cubicBezTo>
                <a:cubicBezTo>
                  <a:pt x="10527873" y="1266334"/>
                  <a:pt x="10505344" y="1506700"/>
                  <a:pt x="10515600" y="1690806"/>
                </a:cubicBezTo>
                <a:cubicBezTo>
                  <a:pt x="10525856" y="1874912"/>
                  <a:pt x="10534369" y="2060775"/>
                  <a:pt x="10515600" y="2268912"/>
                </a:cubicBezTo>
                <a:cubicBezTo>
                  <a:pt x="10496831" y="2477049"/>
                  <a:pt x="10540037" y="2651748"/>
                  <a:pt x="10515600" y="2803505"/>
                </a:cubicBezTo>
                <a:cubicBezTo>
                  <a:pt x="10491163" y="2955262"/>
                  <a:pt x="10532338" y="3093808"/>
                  <a:pt x="10515600" y="3338098"/>
                </a:cubicBezTo>
                <a:cubicBezTo>
                  <a:pt x="10498862" y="3582388"/>
                  <a:pt x="10493883" y="3997970"/>
                  <a:pt x="10515600" y="4351338"/>
                </a:cubicBezTo>
                <a:cubicBezTo>
                  <a:pt x="10282064" y="4319023"/>
                  <a:pt x="9947744" y="4388116"/>
                  <a:pt x="9753219" y="4351338"/>
                </a:cubicBezTo>
                <a:cubicBezTo>
                  <a:pt x="9558694" y="4314560"/>
                  <a:pt x="9498926" y="4367806"/>
                  <a:pt x="9411462" y="4351338"/>
                </a:cubicBezTo>
                <a:cubicBezTo>
                  <a:pt x="9323998" y="4334870"/>
                  <a:pt x="9005321" y="4337004"/>
                  <a:pt x="8859393" y="4351338"/>
                </a:cubicBezTo>
                <a:cubicBezTo>
                  <a:pt x="8713465" y="4365672"/>
                  <a:pt x="8677042" y="4335813"/>
                  <a:pt x="8517636" y="4351338"/>
                </a:cubicBezTo>
                <a:cubicBezTo>
                  <a:pt x="8358230" y="4366863"/>
                  <a:pt x="8217942" y="4355585"/>
                  <a:pt x="7965567" y="4351338"/>
                </a:cubicBezTo>
                <a:cubicBezTo>
                  <a:pt x="7713192" y="4347091"/>
                  <a:pt x="7623852" y="4327881"/>
                  <a:pt x="7413498" y="4351338"/>
                </a:cubicBezTo>
                <a:cubicBezTo>
                  <a:pt x="7203144" y="4374795"/>
                  <a:pt x="6854365" y="4328656"/>
                  <a:pt x="6651117" y="4351338"/>
                </a:cubicBezTo>
                <a:cubicBezTo>
                  <a:pt x="6447869" y="4374020"/>
                  <a:pt x="6259283" y="4375712"/>
                  <a:pt x="5993892" y="4351338"/>
                </a:cubicBezTo>
                <a:cubicBezTo>
                  <a:pt x="5728501" y="4326964"/>
                  <a:pt x="5617120" y="4334577"/>
                  <a:pt x="5441823" y="4351338"/>
                </a:cubicBezTo>
                <a:cubicBezTo>
                  <a:pt x="5266526" y="4368099"/>
                  <a:pt x="5124011" y="4347854"/>
                  <a:pt x="4994910" y="4351338"/>
                </a:cubicBezTo>
                <a:cubicBezTo>
                  <a:pt x="4865809" y="4354822"/>
                  <a:pt x="4382848" y="4361558"/>
                  <a:pt x="4127373" y="4351338"/>
                </a:cubicBezTo>
                <a:cubicBezTo>
                  <a:pt x="3871898" y="4341118"/>
                  <a:pt x="3644219" y="4381513"/>
                  <a:pt x="3364992" y="4351338"/>
                </a:cubicBezTo>
                <a:cubicBezTo>
                  <a:pt x="3085765" y="4321163"/>
                  <a:pt x="3012401" y="4338568"/>
                  <a:pt x="2812923" y="4351338"/>
                </a:cubicBezTo>
                <a:cubicBezTo>
                  <a:pt x="2613445" y="4364108"/>
                  <a:pt x="2272707" y="4361122"/>
                  <a:pt x="1945386" y="4351338"/>
                </a:cubicBezTo>
                <a:cubicBezTo>
                  <a:pt x="1618065" y="4341554"/>
                  <a:pt x="1718266" y="4337543"/>
                  <a:pt x="1603629" y="4351338"/>
                </a:cubicBezTo>
                <a:cubicBezTo>
                  <a:pt x="1488992" y="4365133"/>
                  <a:pt x="1096803" y="4389489"/>
                  <a:pt x="736092" y="4351338"/>
                </a:cubicBezTo>
                <a:cubicBezTo>
                  <a:pt x="375381" y="4313187"/>
                  <a:pt x="335126" y="4326839"/>
                  <a:pt x="0" y="4351338"/>
                </a:cubicBezTo>
                <a:cubicBezTo>
                  <a:pt x="-15301" y="4162216"/>
                  <a:pt x="6507" y="4059000"/>
                  <a:pt x="0" y="3816745"/>
                </a:cubicBezTo>
                <a:cubicBezTo>
                  <a:pt x="-6507" y="3574490"/>
                  <a:pt x="24127" y="3300752"/>
                  <a:pt x="0" y="3108099"/>
                </a:cubicBezTo>
                <a:cubicBezTo>
                  <a:pt x="-24127" y="2915446"/>
                  <a:pt x="-15042" y="2791448"/>
                  <a:pt x="0" y="2529992"/>
                </a:cubicBezTo>
                <a:cubicBezTo>
                  <a:pt x="15042" y="2268536"/>
                  <a:pt x="-23919" y="2250648"/>
                  <a:pt x="0" y="1995399"/>
                </a:cubicBezTo>
                <a:cubicBezTo>
                  <a:pt x="23919" y="1740150"/>
                  <a:pt x="-8073" y="1620575"/>
                  <a:pt x="0" y="1330266"/>
                </a:cubicBezTo>
                <a:cubicBezTo>
                  <a:pt x="8073" y="1039957"/>
                  <a:pt x="-19842" y="845946"/>
                  <a:pt x="0" y="665133"/>
                </a:cubicBezTo>
                <a:cubicBezTo>
                  <a:pt x="19842" y="484320"/>
                  <a:pt x="30961" y="321576"/>
                  <a:pt x="0" y="0"/>
                </a:cubicBezTo>
                <a:close/>
              </a:path>
              <a:path w="10515600" h="4351338" stroke="0" extrusionOk="0">
                <a:moveTo>
                  <a:pt x="0" y="0"/>
                </a:moveTo>
                <a:cubicBezTo>
                  <a:pt x="139657" y="6560"/>
                  <a:pt x="287322" y="880"/>
                  <a:pt x="552069" y="0"/>
                </a:cubicBezTo>
                <a:cubicBezTo>
                  <a:pt x="816816" y="-880"/>
                  <a:pt x="864392" y="15208"/>
                  <a:pt x="998982" y="0"/>
                </a:cubicBezTo>
                <a:cubicBezTo>
                  <a:pt x="1133572" y="-15208"/>
                  <a:pt x="1436913" y="-13247"/>
                  <a:pt x="1866519" y="0"/>
                </a:cubicBezTo>
                <a:cubicBezTo>
                  <a:pt x="2296125" y="13247"/>
                  <a:pt x="2250300" y="29686"/>
                  <a:pt x="2628900" y="0"/>
                </a:cubicBezTo>
                <a:cubicBezTo>
                  <a:pt x="3007500" y="-29686"/>
                  <a:pt x="3128961" y="-23639"/>
                  <a:pt x="3286125" y="0"/>
                </a:cubicBezTo>
                <a:cubicBezTo>
                  <a:pt x="3443290" y="23639"/>
                  <a:pt x="3602863" y="25825"/>
                  <a:pt x="3838194" y="0"/>
                </a:cubicBezTo>
                <a:cubicBezTo>
                  <a:pt x="4073525" y="-25825"/>
                  <a:pt x="4065388" y="-16391"/>
                  <a:pt x="4179951" y="0"/>
                </a:cubicBezTo>
                <a:cubicBezTo>
                  <a:pt x="4294514" y="16391"/>
                  <a:pt x="4607524" y="15600"/>
                  <a:pt x="4837176" y="0"/>
                </a:cubicBezTo>
                <a:cubicBezTo>
                  <a:pt x="5066829" y="-15600"/>
                  <a:pt x="5423877" y="18612"/>
                  <a:pt x="5704713" y="0"/>
                </a:cubicBezTo>
                <a:cubicBezTo>
                  <a:pt x="5985549" y="-18612"/>
                  <a:pt x="6111727" y="-22319"/>
                  <a:pt x="6361938" y="0"/>
                </a:cubicBezTo>
                <a:cubicBezTo>
                  <a:pt x="6612150" y="22319"/>
                  <a:pt x="6880137" y="-5553"/>
                  <a:pt x="7124319" y="0"/>
                </a:cubicBezTo>
                <a:cubicBezTo>
                  <a:pt x="7368501" y="5553"/>
                  <a:pt x="7350516" y="2047"/>
                  <a:pt x="7571232" y="0"/>
                </a:cubicBezTo>
                <a:cubicBezTo>
                  <a:pt x="7791948" y="-2047"/>
                  <a:pt x="7814408" y="532"/>
                  <a:pt x="7912989" y="0"/>
                </a:cubicBezTo>
                <a:cubicBezTo>
                  <a:pt x="8011570" y="-532"/>
                  <a:pt x="8219314" y="10715"/>
                  <a:pt x="8359902" y="0"/>
                </a:cubicBezTo>
                <a:cubicBezTo>
                  <a:pt x="8500490" y="-10715"/>
                  <a:pt x="8768597" y="15797"/>
                  <a:pt x="9122283" y="0"/>
                </a:cubicBezTo>
                <a:cubicBezTo>
                  <a:pt x="9475969" y="-15797"/>
                  <a:pt x="9562901" y="3709"/>
                  <a:pt x="9884664" y="0"/>
                </a:cubicBezTo>
                <a:cubicBezTo>
                  <a:pt x="10206427" y="-3709"/>
                  <a:pt x="10272624" y="9620"/>
                  <a:pt x="10515600" y="0"/>
                </a:cubicBezTo>
                <a:cubicBezTo>
                  <a:pt x="10502016" y="127103"/>
                  <a:pt x="10495597" y="348248"/>
                  <a:pt x="10515600" y="491080"/>
                </a:cubicBezTo>
                <a:cubicBezTo>
                  <a:pt x="10535603" y="633912"/>
                  <a:pt x="10503556" y="789320"/>
                  <a:pt x="10515600" y="982159"/>
                </a:cubicBezTo>
                <a:cubicBezTo>
                  <a:pt x="10527644" y="1174998"/>
                  <a:pt x="10533140" y="1268449"/>
                  <a:pt x="10515600" y="1473239"/>
                </a:cubicBezTo>
                <a:cubicBezTo>
                  <a:pt x="10498060" y="1678029"/>
                  <a:pt x="10506268" y="1868440"/>
                  <a:pt x="10515600" y="2007832"/>
                </a:cubicBezTo>
                <a:cubicBezTo>
                  <a:pt x="10524932" y="2147224"/>
                  <a:pt x="10547280" y="2519789"/>
                  <a:pt x="10515600" y="2716478"/>
                </a:cubicBezTo>
                <a:cubicBezTo>
                  <a:pt x="10483920" y="2913167"/>
                  <a:pt x="10522323" y="3147954"/>
                  <a:pt x="10515600" y="3294584"/>
                </a:cubicBezTo>
                <a:cubicBezTo>
                  <a:pt x="10508877" y="3441214"/>
                  <a:pt x="10509401" y="4089598"/>
                  <a:pt x="10515600" y="4351338"/>
                </a:cubicBezTo>
                <a:cubicBezTo>
                  <a:pt x="10321585" y="4330164"/>
                  <a:pt x="10174576" y="4365388"/>
                  <a:pt x="10068687" y="4351338"/>
                </a:cubicBezTo>
                <a:cubicBezTo>
                  <a:pt x="9962798" y="4337288"/>
                  <a:pt x="9843123" y="4344832"/>
                  <a:pt x="9726930" y="4351338"/>
                </a:cubicBezTo>
                <a:cubicBezTo>
                  <a:pt x="9610737" y="4357844"/>
                  <a:pt x="9508712" y="4367134"/>
                  <a:pt x="9385173" y="4351338"/>
                </a:cubicBezTo>
                <a:cubicBezTo>
                  <a:pt x="9261634" y="4335542"/>
                  <a:pt x="8865298" y="4361267"/>
                  <a:pt x="8727948" y="4351338"/>
                </a:cubicBezTo>
                <a:cubicBezTo>
                  <a:pt x="8590598" y="4341409"/>
                  <a:pt x="8412265" y="4354050"/>
                  <a:pt x="8175879" y="4351338"/>
                </a:cubicBezTo>
                <a:cubicBezTo>
                  <a:pt x="7939493" y="4348626"/>
                  <a:pt x="7566327" y="4376901"/>
                  <a:pt x="7308342" y="4351338"/>
                </a:cubicBezTo>
                <a:cubicBezTo>
                  <a:pt x="7050357" y="4325775"/>
                  <a:pt x="6965833" y="4338828"/>
                  <a:pt x="6651117" y="4351338"/>
                </a:cubicBezTo>
                <a:cubicBezTo>
                  <a:pt x="6336401" y="4363848"/>
                  <a:pt x="6068398" y="4370407"/>
                  <a:pt x="5888736" y="4351338"/>
                </a:cubicBezTo>
                <a:cubicBezTo>
                  <a:pt x="5709074" y="4332269"/>
                  <a:pt x="5640512" y="4367172"/>
                  <a:pt x="5546979" y="4351338"/>
                </a:cubicBezTo>
                <a:cubicBezTo>
                  <a:pt x="5453446" y="4335504"/>
                  <a:pt x="4863968" y="4340197"/>
                  <a:pt x="4679442" y="4351338"/>
                </a:cubicBezTo>
                <a:cubicBezTo>
                  <a:pt x="4494916" y="4362479"/>
                  <a:pt x="4169753" y="4354839"/>
                  <a:pt x="4022217" y="4351338"/>
                </a:cubicBezTo>
                <a:cubicBezTo>
                  <a:pt x="3874681" y="4347837"/>
                  <a:pt x="3765784" y="4336693"/>
                  <a:pt x="3680460" y="4351338"/>
                </a:cubicBezTo>
                <a:cubicBezTo>
                  <a:pt x="3595136" y="4365983"/>
                  <a:pt x="3135304" y="4324221"/>
                  <a:pt x="2918079" y="4351338"/>
                </a:cubicBezTo>
                <a:cubicBezTo>
                  <a:pt x="2700854" y="4378455"/>
                  <a:pt x="2575050" y="4363065"/>
                  <a:pt x="2471166" y="4351338"/>
                </a:cubicBezTo>
                <a:cubicBezTo>
                  <a:pt x="2367282" y="4339611"/>
                  <a:pt x="2114018" y="4369954"/>
                  <a:pt x="1813941" y="4351338"/>
                </a:cubicBezTo>
                <a:cubicBezTo>
                  <a:pt x="1513864" y="4332722"/>
                  <a:pt x="1593870" y="4351551"/>
                  <a:pt x="1472184" y="4351338"/>
                </a:cubicBezTo>
                <a:cubicBezTo>
                  <a:pt x="1350498" y="4351125"/>
                  <a:pt x="862867" y="4383058"/>
                  <a:pt x="604647" y="4351338"/>
                </a:cubicBezTo>
                <a:cubicBezTo>
                  <a:pt x="346427" y="4319618"/>
                  <a:pt x="163300" y="4330803"/>
                  <a:pt x="0" y="4351338"/>
                </a:cubicBezTo>
                <a:cubicBezTo>
                  <a:pt x="-13155" y="4138257"/>
                  <a:pt x="3763" y="3980971"/>
                  <a:pt x="0" y="3642692"/>
                </a:cubicBezTo>
                <a:cubicBezTo>
                  <a:pt x="-3763" y="3304413"/>
                  <a:pt x="17931" y="3253364"/>
                  <a:pt x="0" y="2977558"/>
                </a:cubicBezTo>
                <a:cubicBezTo>
                  <a:pt x="-17931" y="2701752"/>
                  <a:pt x="3884" y="2626436"/>
                  <a:pt x="0" y="2486479"/>
                </a:cubicBezTo>
                <a:cubicBezTo>
                  <a:pt x="-3884" y="2346522"/>
                  <a:pt x="-8603" y="1966709"/>
                  <a:pt x="0" y="1821346"/>
                </a:cubicBezTo>
                <a:cubicBezTo>
                  <a:pt x="8603" y="1675983"/>
                  <a:pt x="8369" y="1461569"/>
                  <a:pt x="0" y="1112699"/>
                </a:cubicBezTo>
                <a:cubicBezTo>
                  <a:pt x="-8369" y="763829"/>
                  <a:pt x="-43637" y="508961"/>
                  <a:pt x="0" y="0"/>
                </a:cubicBezTo>
                <a:close/>
              </a:path>
            </a:pathLst>
          </a:custGeom>
        </p:spPr>
        <p:txBody>
          <a:bodyPr>
            <a:normAutofit/>
          </a:bodyPr>
          <a:lstStyle/>
          <a:p>
            <a:r>
              <a:rPr lang="en-US" sz="1500" dirty="0">
                <a:latin typeface="Tenorite" panose="00000500000000000000" pitchFamily="2" charset="0"/>
              </a:rPr>
              <a:t>A new and popular area of ​​research</a:t>
            </a:r>
          </a:p>
          <a:p>
            <a:r>
              <a:rPr lang="en-US" sz="1500" dirty="0">
                <a:latin typeface="Tenorite" panose="00000500000000000000" pitchFamily="2" charset="0"/>
              </a:rPr>
              <a:t>A focus of attention for researchers worldwide</a:t>
            </a:r>
          </a:p>
          <a:p>
            <a:r>
              <a:rPr lang="en-US" sz="1500" dirty="0">
                <a:latin typeface="Tenorite" panose="00000500000000000000" pitchFamily="2" charset="0"/>
              </a:rPr>
              <a:t>Interdisciplinary</a:t>
            </a:r>
          </a:p>
          <a:p>
            <a:pPr marL="0" indent="0">
              <a:buNone/>
            </a:pPr>
            <a:endParaRPr lang="en-US" sz="1500" dirty="0">
              <a:latin typeface="Tenorite" panose="00000500000000000000" pitchFamily="2" charset="0"/>
            </a:endParaRPr>
          </a:p>
          <a:p>
            <a:pPr marL="0" indent="0">
              <a:buNone/>
            </a:pPr>
            <a:r>
              <a:rPr lang="en-US" sz="1500" dirty="0">
                <a:latin typeface="Tenorite" panose="00000500000000000000" pitchFamily="2" charset="0"/>
              </a:rPr>
              <a:t>Areas of application of nanotechnology in medicine</a:t>
            </a:r>
          </a:p>
          <a:p>
            <a:r>
              <a:rPr lang="en-US" sz="1500" dirty="0">
                <a:latin typeface="Tenorite" panose="00000500000000000000" pitchFamily="2" charset="0"/>
              </a:rPr>
              <a:t>Therapeutics (drug delivery)</a:t>
            </a:r>
          </a:p>
          <a:p>
            <a:r>
              <a:rPr lang="en-US" sz="1500" dirty="0">
                <a:latin typeface="Tenorite" panose="00000500000000000000" pitchFamily="2" charset="0"/>
              </a:rPr>
              <a:t>Diagnosis and imaging</a:t>
            </a:r>
          </a:p>
          <a:p>
            <a:r>
              <a:rPr lang="en-US" sz="1500" dirty="0">
                <a:latin typeface="Tenorite" panose="00000500000000000000" pitchFamily="2" charset="0"/>
              </a:rPr>
              <a:t>Regenerative Medicine</a:t>
            </a:r>
            <a:endParaRPr lang="it-IT" sz="1500" dirty="0">
              <a:latin typeface="Tenorite" panose="00000500000000000000" pitchFamily="2" charset="0"/>
            </a:endParaRPr>
          </a:p>
        </p:txBody>
      </p:sp>
      <p:pic>
        <p:nvPicPr>
          <p:cNvPr id="5" name="Picture 4" descr="Person using microscope">
            <a:extLst>
              <a:ext uri="{FF2B5EF4-FFF2-40B4-BE49-F238E27FC236}">
                <a16:creationId xmlns:a16="http://schemas.microsoft.com/office/drawing/2014/main" id="{71F4A9D0-E514-A2B6-0C66-C42777270E93}"/>
              </a:ext>
            </a:extLst>
          </p:cNvPr>
          <p:cNvPicPr>
            <a:picLocks noChangeAspect="1"/>
          </p:cNvPicPr>
          <p:nvPr/>
        </p:nvPicPr>
        <p:blipFill rotWithShape="1">
          <a:blip r:embed="rId3"/>
          <a:srcRect l="16017" r="3483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9831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1C4A0DD-4A43-4EFD-A0F3-D96A29DC4D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2428" y="0"/>
            <a:ext cx="8944740" cy="22621949"/>
          </a:xfrm>
        </p:spPr>
      </p:pic>
    </p:spTree>
    <p:extLst>
      <p:ext uri="{BB962C8B-B14F-4D97-AF65-F5344CB8AC3E}">
        <p14:creationId xmlns:p14="http://schemas.microsoft.com/office/powerpoint/2010/main" val="3064465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1C4A0DD-4A43-4EFD-A0F3-D96A29DC4D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3630" y="-6729681"/>
            <a:ext cx="8944740" cy="22621949"/>
          </a:xfrm>
        </p:spPr>
      </p:pic>
    </p:spTree>
    <p:extLst>
      <p:ext uri="{BB962C8B-B14F-4D97-AF65-F5344CB8AC3E}">
        <p14:creationId xmlns:p14="http://schemas.microsoft.com/office/powerpoint/2010/main" val="1350796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1C4A0DD-4A43-4EFD-A0F3-D96A29DC4D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3630" y="-15763949"/>
            <a:ext cx="8944740" cy="22621949"/>
          </a:xfrm>
        </p:spPr>
      </p:pic>
    </p:spTree>
    <p:extLst>
      <p:ext uri="{BB962C8B-B14F-4D97-AF65-F5344CB8AC3E}">
        <p14:creationId xmlns:p14="http://schemas.microsoft.com/office/powerpoint/2010/main" val="2979228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4749</TotalTime>
  <Words>4044</Words>
  <Application>Microsoft Office PowerPoint</Application>
  <PresentationFormat>Widescreen</PresentationFormat>
  <Paragraphs>285</Paragraphs>
  <Slides>43</Slides>
  <Notes>42</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Aptos</vt:lpstr>
      <vt:lpstr>Arial</vt:lpstr>
      <vt:lpstr>Calibri</vt:lpstr>
      <vt:lpstr>Calibri Light</vt:lpstr>
      <vt:lpstr>Century Gothic</vt:lpstr>
      <vt:lpstr>Oswald</vt:lpstr>
      <vt:lpstr>Roboto</vt:lpstr>
      <vt:lpstr>Söhne</vt:lpstr>
      <vt:lpstr>Tenorite</vt:lpstr>
      <vt:lpstr>Times New Roman</vt:lpstr>
      <vt:lpstr>Office Theme</vt:lpstr>
      <vt:lpstr>RESEARCH 5:  Applications of Nanotechnology and Nanoparticles in Medicine</vt:lpstr>
      <vt:lpstr>Learning Objectives</vt:lpstr>
      <vt:lpstr>Agenda</vt:lpstr>
      <vt:lpstr>Nanoparticles: nanomedicine </vt:lpstr>
      <vt:lpstr>PowerPoint Presentation</vt:lpstr>
      <vt:lpstr>Nanomedicine</vt:lpstr>
      <vt:lpstr>PowerPoint Presentation</vt:lpstr>
      <vt:lpstr>PowerPoint Presentation</vt:lpstr>
      <vt:lpstr>PowerPoint Presentation</vt:lpstr>
      <vt:lpstr>Rapid growth of indexed publications</vt:lpstr>
      <vt:lpstr>PowerPoint Presentation</vt:lpstr>
      <vt:lpstr>Classes of NPs</vt:lpstr>
      <vt:lpstr>Impact of nanoparticles on immune cells - How do we assess?</vt:lpstr>
      <vt:lpstr>1. High-dimensional approaches: Single-Cell Mass Cytometry (CyTOF)</vt:lpstr>
      <vt:lpstr>PowerPoint Presentation</vt:lpstr>
      <vt:lpstr>SINGLE CELL-MASS CYTOMETRY (CYTOF)</vt:lpstr>
      <vt:lpstr>PowerPoint Presentation</vt:lpstr>
      <vt:lpstr>PowerPoint Presentation</vt:lpstr>
      <vt:lpstr>Over 50 metal isotopes are commercially available for use in a wide variety of applications</vt:lpstr>
      <vt:lpstr>SINGLE CELL-MASS CYTOMETRY (CYTOF) IMPACT IN SCIENCE</vt:lpstr>
      <vt:lpstr>PowerPoint Presentation</vt:lpstr>
      <vt:lpstr>PowerPoint Presentation</vt:lpstr>
      <vt:lpstr>Multidimensional Approaches: Imaging mass cytometry (IMC) and time-of-flight ion beam imaging (MIBI-TOF)</vt:lpstr>
      <vt:lpstr>PowerPoint Presentation</vt:lpstr>
      <vt:lpstr>PowerPoint Presentation</vt:lpstr>
      <vt:lpstr>3. High Dimensional Analysis</vt:lpstr>
      <vt:lpstr>PowerPoint Presentation</vt:lpstr>
      <vt:lpstr>PowerPoint Presentation</vt:lpstr>
      <vt:lpstr>4. Applications</vt:lpstr>
      <vt:lpstr>2020 publications topic areas (322 papers)</vt:lpstr>
      <vt:lpstr>PowerPoint Presentation</vt:lpstr>
      <vt:lpstr>  </vt:lpstr>
      <vt:lpstr>LINKED approach: Label-free sINgle-cell tracKing of 2D matErials by mass cytometry and MIBI-TOF Design</vt:lpstr>
      <vt:lpstr>PowerPoint Presentation</vt:lpstr>
      <vt:lpstr>PowerPoint Presentation</vt:lpstr>
      <vt:lpstr>PowerPoint Presentation</vt:lpstr>
      <vt:lpstr>PowerPoint Presentation</vt:lpstr>
      <vt:lpstr>Questions and Discussion</vt:lpstr>
      <vt:lpstr>Xcelligence Analysis Nanotechnology and Applications of Nanoparticles in Medicine Summary</vt:lpstr>
      <vt:lpstr>Additional Resources</vt:lpstr>
      <vt:lpstr>Project Partners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discovery</dc:title>
  <dc:creator>arnold bosman</dc:creator>
  <cp:lastModifiedBy>Arnold Bosman</cp:lastModifiedBy>
  <cp:revision>36</cp:revision>
  <dcterms:created xsi:type="dcterms:W3CDTF">2023-12-02T13:46:00Z</dcterms:created>
  <dcterms:modified xsi:type="dcterms:W3CDTF">2024-11-26T16:13:53Z</dcterms:modified>
</cp:coreProperties>
</file>