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45"/>
  </p:notesMasterIdLst>
  <p:sldIdLst>
    <p:sldId id="287" r:id="rId3"/>
    <p:sldId id="257" r:id="rId4"/>
    <p:sldId id="297" r:id="rId5"/>
    <p:sldId id="256" r:id="rId6"/>
    <p:sldId id="262" r:id="rId7"/>
    <p:sldId id="1807" r:id="rId8"/>
    <p:sldId id="295" r:id="rId9"/>
    <p:sldId id="1808" r:id="rId10"/>
    <p:sldId id="299" r:id="rId11"/>
    <p:sldId id="267" r:id="rId12"/>
    <p:sldId id="1809" r:id="rId13"/>
    <p:sldId id="1806" r:id="rId14"/>
    <p:sldId id="1805" r:id="rId15"/>
    <p:sldId id="1736" r:id="rId16"/>
    <p:sldId id="1637" r:id="rId17"/>
    <p:sldId id="294" r:id="rId18"/>
    <p:sldId id="1737" r:id="rId19"/>
    <p:sldId id="258" r:id="rId20"/>
    <p:sldId id="1638" r:id="rId21"/>
    <p:sldId id="275" r:id="rId22"/>
    <p:sldId id="276" r:id="rId23"/>
    <p:sldId id="1811" r:id="rId24"/>
    <p:sldId id="270" r:id="rId25"/>
    <p:sldId id="1799" r:id="rId26"/>
    <p:sldId id="278" r:id="rId27"/>
    <p:sldId id="1798" r:id="rId28"/>
    <p:sldId id="1783" r:id="rId29"/>
    <p:sldId id="1812" r:id="rId30"/>
    <p:sldId id="274" r:id="rId31"/>
    <p:sldId id="1775" r:id="rId32"/>
    <p:sldId id="1823" r:id="rId33"/>
    <p:sldId id="1822" r:id="rId34"/>
    <p:sldId id="1821" r:id="rId35"/>
    <p:sldId id="1820" r:id="rId36"/>
    <p:sldId id="1819" r:id="rId37"/>
    <p:sldId id="1818" r:id="rId38"/>
    <p:sldId id="1733" r:id="rId39"/>
    <p:sldId id="360" r:id="rId40"/>
    <p:sldId id="1726" r:id="rId41"/>
    <p:sldId id="1731" r:id="rId42"/>
    <p:sldId id="1828" r:id="rId43"/>
    <p:sldId id="1827" r:id="rId44"/>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6FD96B-B0B9-4D4B-994D-C07E47ECF349}">
          <p14:sldIdLst>
            <p14:sldId id="287"/>
            <p14:sldId id="257"/>
            <p14:sldId id="297"/>
          </p14:sldIdLst>
        </p14:section>
        <p14:section name="Sezione predefinita" id="{B243C11C-8882-48E1-A86C-7AAC02B8612F}">
          <p14:sldIdLst>
            <p14:sldId id="256"/>
            <p14:sldId id="262"/>
            <p14:sldId id="1807"/>
            <p14:sldId id="295"/>
            <p14:sldId id="1808"/>
            <p14:sldId id="299"/>
            <p14:sldId id="267"/>
            <p14:sldId id="1809"/>
          </p14:sldIdLst>
        </p14:section>
        <p14:section name="Sezione di riepilogo" id="{31E284CA-4FB7-4ABB-84B3-5ED9B1B645F2}">
          <p14:sldIdLst>
            <p14:sldId id="1806"/>
          </p14:sldIdLst>
        </p14:section>
        <p14:section name="High-dimensional approaches: Single-Cell Mass Cytometry (CyTOF)" id="{41FAD5EC-0797-4415-8F5A-C6C84E3E5C1B}">
          <p14:sldIdLst>
            <p14:sldId id="1805"/>
            <p14:sldId id="1736"/>
            <p14:sldId id="1637"/>
            <p14:sldId id="294"/>
            <p14:sldId id="1737"/>
            <p14:sldId id="258"/>
            <p14:sldId id="1638"/>
            <p14:sldId id="275"/>
            <p14:sldId id="276"/>
          </p14:sldIdLst>
        </p14:section>
        <p14:section name="High-dimensional approaches: Imaging mass cytometry (IMC)" id="{CB1CB62D-25A3-490D-AADD-CDB54B9E7BB7}">
          <p14:sldIdLst>
            <p14:sldId id="1811"/>
            <p14:sldId id="270"/>
            <p14:sldId id="1799"/>
          </p14:sldIdLst>
        </p14:section>
        <p14:section name="High Dimensional Analysis" id="{36C12817-91D8-47FD-9D06-2E674F2C9499}">
          <p14:sldIdLst>
            <p14:sldId id="278"/>
            <p14:sldId id="1798"/>
            <p14:sldId id="1783"/>
          </p14:sldIdLst>
        </p14:section>
        <p14:section name="Applications" id="{5C142F7F-32A2-49F9-8F83-6062D4B29109}">
          <p14:sldIdLst>
            <p14:sldId id="1812"/>
            <p14:sldId id="274"/>
            <p14:sldId id="1775"/>
            <p14:sldId id="1823"/>
            <p14:sldId id="1822"/>
            <p14:sldId id="1821"/>
            <p14:sldId id="1820"/>
            <p14:sldId id="1819"/>
            <p14:sldId id="1818"/>
            <p14:sldId id="1733"/>
            <p14:sldId id="360"/>
            <p14:sldId id="1726"/>
            <p14:sldId id="1731"/>
            <p14:sldId id="1828"/>
            <p14:sldId id="182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E0F685-C7DF-AE17-AC0A-51F0BA7F9CBE}" name="Arnold Bosman" initials="" userId="S::Arnold@transmissible.eu::efb74f7b-cd5d-4276-8b4d-123c8fd09e06" providerId="AD"/>
  <p188:author id="{49F4A997-CC14-798B-2E79-4B815F448274}" name="Hülya AYAR KAYALI" initials="" userId="Anonymous_Hülya AYAR KAYALI" providerId="None"/>
  <p188:author id="{779B3FE2-303A-3A94-715B-F958D2E59003}" name="Mariam J.M GHUNAIM" initials="" userId="Anonymous_Mariam J.M GHUNAIM"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ülya AYAR KAYALI" initials="" lastIdx="3" clrIdx="0"/>
  <p:cmAuthor id="2" name="Mariam J.M GHUNAIM"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5153"/>
    <a:srgbClr val="555356"/>
    <a:srgbClr val="DA767C"/>
    <a:srgbClr val="784B9C"/>
    <a:srgbClr val="9E7DB8"/>
    <a:srgbClr val="4D4059"/>
    <a:srgbClr val="369BA0"/>
    <a:srgbClr val="158E8D"/>
    <a:srgbClr val="CCE4F7"/>
    <a:srgbClr val="F8F5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28"/>
    <p:restoredTop sz="80150"/>
  </p:normalViewPr>
  <p:slideViewPr>
    <p:cSldViewPr snapToGrid="0">
      <p:cViewPr varScale="1">
        <p:scale>
          <a:sx n="71" d="100"/>
          <a:sy n="71" d="100"/>
        </p:scale>
        <p:origin x="568" y="40"/>
      </p:cViewPr>
      <p:guideLst/>
    </p:cSldViewPr>
  </p:slideViewPr>
  <p:notesTextViewPr>
    <p:cViewPr>
      <p:scale>
        <a:sx n="105" d="100"/>
        <a:sy n="10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inda\Downloads\PubMed_Timeline_Results_by_Year.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err="1">
                <a:latin typeface="Tenorite" panose="00000500000000000000" pitchFamily="2" charset="0"/>
              </a:rPr>
              <a:t>PubMed’deki</a:t>
            </a:r>
            <a:r>
              <a:rPr lang="en-US" sz="2400" dirty="0">
                <a:latin typeface="Tenorite" panose="00000500000000000000" pitchFamily="2" charset="0"/>
              </a:rPr>
              <a:t> nanotip </a:t>
            </a:r>
            <a:r>
              <a:rPr lang="en-US" sz="2400" dirty="0" err="1">
                <a:latin typeface="Tenorite" panose="00000500000000000000" pitchFamily="2" charset="0"/>
              </a:rPr>
              <a:t>yayınları</a:t>
            </a:r>
            <a:endParaRPr lang="en-US" sz="2400" dirty="0">
              <a:latin typeface="Tenorite" panose="000005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PubMed_Timeline_Results_by_Year!$B$2</c:f>
              <c:strCache>
                <c:ptCount val="1"/>
                <c:pt idx="0">
                  <c:v>Count</c:v>
                </c:pt>
              </c:strCache>
            </c:strRef>
          </c:tx>
          <c:spPr>
            <a:solidFill>
              <a:schemeClr val="accent2"/>
            </a:solidFill>
            <a:ln>
              <a:noFill/>
            </a:ln>
            <a:effectLst/>
          </c:spPr>
          <c:invertIfNegative val="0"/>
          <c:cat>
            <c:numRef>
              <c:f>PubMed_Timeline_Results_by_Year!$A$3:$A$25</c:f>
              <c:numCache>
                <c:formatCode>General</c:formatCode>
                <c:ptCount val="23"/>
                <c:pt idx="0">
                  <c:v>1999</c:v>
                </c:pt>
                <c:pt idx="1">
                  <c:v>2000</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PubMed_Timeline_Results_by_Year!$B$3:$B$25</c:f>
              <c:numCache>
                <c:formatCode>General</c:formatCode>
                <c:ptCount val="23"/>
                <c:pt idx="0">
                  <c:v>1</c:v>
                </c:pt>
                <c:pt idx="1">
                  <c:v>2</c:v>
                </c:pt>
                <c:pt idx="2">
                  <c:v>3</c:v>
                </c:pt>
                <c:pt idx="3">
                  <c:v>5</c:v>
                </c:pt>
                <c:pt idx="4">
                  <c:v>11</c:v>
                </c:pt>
                <c:pt idx="5">
                  <c:v>91</c:v>
                </c:pt>
                <c:pt idx="6">
                  <c:v>246</c:v>
                </c:pt>
                <c:pt idx="7">
                  <c:v>380</c:v>
                </c:pt>
                <c:pt idx="8">
                  <c:v>440</c:v>
                </c:pt>
                <c:pt idx="9">
                  <c:v>596</c:v>
                </c:pt>
                <c:pt idx="10">
                  <c:v>974</c:v>
                </c:pt>
                <c:pt idx="11">
                  <c:v>1444</c:v>
                </c:pt>
                <c:pt idx="12">
                  <c:v>1830</c:v>
                </c:pt>
                <c:pt idx="13">
                  <c:v>2089</c:v>
                </c:pt>
                <c:pt idx="14">
                  <c:v>2633</c:v>
                </c:pt>
                <c:pt idx="15">
                  <c:v>3472</c:v>
                </c:pt>
                <c:pt idx="16">
                  <c:v>3846</c:v>
                </c:pt>
                <c:pt idx="17">
                  <c:v>4217</c:v>
                </c:pt>
                <c:pt idx="18">
                  <c:v>4470</c:v>
                </c:pt>
                <c:pt idx="19">
                  <c:v>4911</c:v>
                </c:pt>
                <c:pt idx="20">
                  <c:v>5409</c:v>
                </c:pt>
                <c:pt idx="21">
                  <c:v>5229</c:v>
                </c:pt>
                <c:pt idx="22">
                  <c:v>81</c:v>
                </c:pt>
              </c:numCache>
            </c:numRef>
          </c:val>
          <c:extLst>
            <c:ext xmlns:c16="http://schemas.microsoft.com/office/drawing/2014/chart" uri="{C3380CC4-5D6E-409C-BE32-E72D297353CC}">
              <c16:uniqueId val="{00000000-4349-4E47-B5F9-375340FD8E4C}"/>
            </c:ext>
          </c:extLst>
        </c:ser>
        <c:dLbls>
          <c:showLegendKey val="0"/>
          <c:showVal val="0"/>
          <c:showCatName val="0"/>
          <c:showSerName val="0"/>
          <c:showPercent val="0"/>
          <c:showBubbleSize val="0"/>
        </c:dLbls>
        <c:gapWidth val="150"/>
        <c:axId val="1148980063"/>
        <c:axId val="1148970079"/>
      </c:barChart>
      <c:catAx>
        <c:axId val="1148980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8970079"/>
        <c:crosses val="autoZero"/>
        <c:auto val="1"/>
        <c:lblAlgn val="ctr"/>
        <c:lblOffset val="100"/>
        <c:noMultiLvlLbl val="0"/>
      </c:catAx>
      <c:valAx>
        <c:axId val="11489700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898006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c:v>
                </c:pt>
              </c:strCache>
            </c:strRef>
          </c:tx>
          <c:dPt>
            <c:idx val="0"/>
            <c:bubble3D val="0"/>
            <c:spPr>
              <a:solidFill>
                <a:schemeClr val="accent1">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228D-4A89-9B1B-AC6BBC623F6B}"/>
              </c:ext>
            </c:extLst>
          </c:dPt>
          <c:dPt>
            <c:idx val="1"/>
            <c:bubble3D val="0"/>
            <c:spPr>
              <a:solidFill>
                <a:schemeClr val="accent2">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228D-4A89-9B1B-AC6BBC623F6B}"/>
              </c:ext>
            </c:extLst>
          </c:dPt>
          <c:dPt>
            <c:idx val="2"/>
            <c:bubble3D val="0"/>
            <c:spPr>
              <a:solidFill>
                <a:schemeClr val="accent3">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228D-4A89-9B1B-AC6BBC623F6B}"/>
              </c:ext>
            </c:extLst>
          </c:dPt>
          <c:dPt>
            <c:idx val="3"/>
            <c:bubble3D val="0"/>
            <c:spPr>
              <a:solidFill>
                <a:schemeClr val="accent4">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228D-4A89-9B1B-AC6BBC623F6B}"/>
              </c:ext>
            </c:extLst>
          </c:dPt>
          <c:dPt>
            <c:idx val="4"/>
            <c:bubble3D val="0"/>
            <c:spPr>
              <a:solidFill>
                <a:schemeClr val="accent5">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228D-4A89-9B1B-AC6BBC623F6B}"/>
              </c:ext>
            </c:extLst>
          </c:dPt>
          <c:dPt>
            <c:idx val="5"/>
            <c:bubble3D val="0"/>
            <c:spPr>
              <a:solidFill>
                <a:schemeClr val="accent6">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228D-4A89-9B1B-AC6BBC623F6B}"/>
              </c:ext>
            </c:extLst>
          </c:dPt>
          <c:dPt>
            <c:idx val="6"/>
            <c:bubble3D val="0"/>
            <c:spPr>
              <a:solidFill>
                <a:schemeClr val="accent1">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228D-4A89-9B1B-AC6BBC623F6B}"/>
              </c:ext>
            </c:extLst>
          </c:dPt>
          <c:dPt>
            <c:idx val="7"/>
            <c:bubble3D val="0"/>
            <c:spPr>
              <a:solidFill>
                <a:schemeClr val="accent2">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F-228D-4A89-9B1B-AC6BBC623F6B}"/>
              </c:ext>
            </c:extLst>
          </c:dPt>
          <c:dPt>
            <c:idx val="8"/>
            <c:bubble3D val="0"/>
            <c:spPr>
              <a:solidFill>
                <a:schemeClr val="accent3">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1-228D-4A89-9B1B-AC6BBC623F6B}"/>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Foglio1!$A$2:$A$10</c:f>
              <c:strCache>
                <c:ptCount val="9"/>
                <c:pt idx="0">
                  <c:v>Immuno-Oncology</c:v>
                </c:pt>
                <c:pt idx="1">
                  <c:v>Infectious Disease Vaccines</c:v>
                </c:pt>
                <c:pt idx="2">
                  <c:v>Oncology Solid Tumor</c:v>
                </c:pt>
                <c:pt idx="3">
                  <c:v>Immunology</c:v>
                </c:pt>
                <c:pt idx="4">
                  <c:v>Other Diseases</c:v>
                </c:pt>
                <c:pt idx="5">
                  <c:v>Method Development</c:v>
                </c:pt>
                <c:pt idx="6">
                  <c:v>Autoimmunity Allergy</c:v>
                </c:pt>
                <c:pt idx="7">
                  <c:v>Review</c:v>
                </c:pt>
                <c:pt idx="8">
                  <c:v>Other</c:v>
                </c:pt>
              </c:strCache>
            </c:strRef>
          </c:cat>
          <c:val>
            <c:numRef>
              <c:f>Foglio1!$B$2:$B$10</c:f>
              <c:numCache>
                <c:formatCode>General</c:formatCode>
                <c:ptCount val="9"/>
                <c:pt idx="0">
                  <c:v>19</c:v>
                </c:pt>
                <c:pt idx="1">
                  <c:v>16</c:v>
                </c:pt>
                <c:pt idx="2">
                  <c:v>13</c:v>
                </c:pt>
                <c:pt idx="3">
                  <c:v>10</c:v>
                </c:pt>
                <c:pt idx="4">
                  <c:v>12</c:v>
                </c:pt>
                <c:pt idx="5">
                  <c:v>10</c:v>
                </c:pt>
                <c:pt idx="6">
                  <c:v>7</c:v>
                </c:pt>
                <c:pt idx="7">
                  <c:v>7</c:v>
                </c:pt>
                <c:pt idx="8">
                  <c:v>6</c:v>
                </c:pt>
              </c:numCache>
            </c:numRef>
          </c:val>
          <c:extLst>
            <c:ext xmlns:c16="http://schemas.microsoft.com/office/drawing/2014/chart" uri="{C3380CC4-5D6E-409C-BE32-E72D297353CC}">
              <c16:uniqueId val="{00000000-57A8-42B8-81CE-DCDA3B33FFB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787487161930847"/>
          <c:y val="0.10572724987118906"/>
          <c:w val="0.29710097379131956"/>
          <c:h val="0.79730142774475332"/>
        </c:manualLayout>
      </c:layout>
      <c:overlay val="0"/>
      <c:spPr>
        <a:solidFill>
          <a:schemeClr val="lt1">
            <a:alpha val="78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Tenorite"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341DBA06-6F05-4FC6-AD6C-3FF19041E25B}"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94C1DFF3-6051-5340-9B22-935FFD5D3263}">
      <dgm:prSet/>
      <dgm:spPr/>
      <dgm:t>
        <a:bodyPr/>
        <a:lstStyle/>
        <a:p>
          <a:r>
            <a:rPr lang="tr-TR" b="0" i="0" dirty="0">
              <a:latin typeface="+mn-lt"/>
            </a:rPr>
            <a:t>Tanımla</a:t>
          </a:r>
          <a:endParaRPr lang="en-US" dirty="0">
            <a:latin typeface="+mn-lt"/>
          </a:endParaRPr>
        </a:p>
      </dgm:t>
    </dgm:pt>
    <dgm:pt modelId="{A57EE856-2045-D649-891A-7281DDC28E7F}" type="parTrans" cxnId="{8C9D2900-849A-CB44-AB80-7450168A59D7}">
      <dgm:prSet/>
      <dgm:spPr/>
      <dgm:t>
        <a:bodyPr/>
        <a:lstStyle/>
        <a:p>
          <a:endParaRPr lang="en-GB"/>
        </a:p>
      </dgm:t>
    </dgm:pt>
    <dgm:pt modelId="{B9A06D93-CFAC-C64B-A036-1FECF777B136}" type="sibTrans" cxnId="{8C9D2900-849A-CB44-AB80-7450168A59D7}">
      <dgm:prSet/>
      <dgm:spPr/>
      <dgm:t>
        <a:bodyPr/>
        <a:lstStyle/>
        <a:p>
          <a:endParaRPr lang="en-GB"/>
        </a:p>
      </dgm:t>
    </dgm:pt>
    <dgm:pt modelId="{8B0E04DC-49A7-6D4C-AA51-C0ADED0921BA}">
      <dgm:prSet/>
      <dgm:spPr/>
      <dgm:t>
        <a:bodyPr/>
        <a:lstStyle/>
        <a:p>
          <a:r>
            <a:rPr lang="en-US" b="0" i="0" dirty="0">
              <a:latin typeface="+mn-lt"/>
            </a:rPr>
            <a:t>Nanopartiküllerin </a:t>
          </a:r>
          <a:r>
            <a:rPr lang="en-US" b="0" i="0" dirty="0" err="1">
              <a:latin typeface="+mn-lt"/>
            </a:rPr>
            <a:t>biyouyumluluğunu</a:t>
          </a:r>
          <a:r>
            <a:rPr lang="en-US" b="0" i="0" dirty="0">
              <a:latin typeface="+mn-lt"/>
            </a:rPr>
            <a:t> </a:t>
          </a:r>
          <a:r>
            <a:rPr lang="en-US" b="0" i="0" dirty="0" err="1">
              <a:latin typeface="+mn-lt"/>
            </a:rPr>
            <a:t>değerlendirmek</a:t>
          </a:r>
          <a:r>
            <a:rPr lang="en-US" b="0" i="0" dirty="0">
              <a:latin typeface="+mn-lt"/>
            </a:rPr>
            <a:t> </a:t>
          </a:r>
          <a:r>
            <a:rPr lang="en-US" b="0" i="0" dirty="0" err="1">
              <a:latin typeface="+mn-lt"/>
            </a:rPr>
            <a:t>amacı</a:t>
          </a:r>
          <a:r>
            <a:rPr lang="en-US" b="0" i="0" dirty="0">
              <a:latin typeface="+mn-lt"/>
            </a:rPr>
            <a:t> </a:t>
          </a:r>
          <a:r>
            <a:rPr lang="en-US" b="0" i="0" dirty="0" err="1">
              <a:latin typeface="+mn-lt"/>
            </a:rPr>
            <a:t>ile</a:t>
          </a:r>
          <a:r>
            <a:rPr lang="en-US" b="0" i="0" dirty="0">
              <a:latin typeface="+mn-lt"/>
            </a:rPr>
            <a:t> </a:t>
          </a:r>
          <a:r>
            <a:rPr lang="en-US" b="0" i="0" dirty="0" err="1">
              <a:latin typeface="+mn-lt"/>
            </a:rPr>
            <a:t>deneylere</a:t>
          </a:r>
          <a:r>
            <a:rPr lang="en-US" b="0" i="0" dirty="0">
              <a:latin typeface="+mn-lt"/>
            </a:rPr>
            <a:t> </a:t>
          </a:r>
          <a:r>
            <a:rPr lang="en-US" b="0" i="0" dirty="0" err="1">
              <a:latin typeface="+mn-lt"/>
            </a:rPr>
            <a:t>duyulan</a:t>
          </a:r>
          <a:r>
            <a:rPr lang="en-US" b="0" i="0" dirty="0">
              <a:latin typeface="+mn-lt"/>
            </a:rPr>
            <a:t> </a:t>
          </a:r>
          <a:r>
            <a:rPr lang="en-US" b="0" i="0" dirty="0" err="1">
              <a:latin typeface="+mn-lt"/>
            </a:rPr>
            <a:t>ihtiyaç</a:t>
          </a:r>
          <a:endParaRPr lang="en-US" dirty="0">
            <a:latin typeface="+mn-lt"/>
          </a:endParaRPr>
        </a:p>
      </dgm:t>
    </dgm:pt>
    <dgm:pt modelId="{59E776AD-8107-6A42-A3C4-1264AE56E96B}" type="parTrans" cxnId="{2D3AA926-48CC-B64B-8896-CB177470FF0C}">
      <dgm:prSet/>
      <dgm:spPr/>
    </dgm:pt>
    <dgm:pt modelId="{BE1C9C35-1885-834C-A1ED-B27826AD7AE9}" type="sibTrans" cxnId="{2D3AA926-48CC-B64B-8896-CB177470FF0C}">
      <dgm:prSet/>
      <dgm:spPr/>
    </dgm:pt>
    <dgm:pt modelId="{8D5323C6-8B8E-AF48-B995-AB460A5F77CA}">
      <dgm:prSet/>
      <dgm:spPr/>
      <dgm:t>
        <a:bodyPr/>
        <a:lstStyle/>
        <a:p>
          <a:r>
            <a:rPr lang="tr-TR" b="0" i="0" dirty="0">
              <a:latin typeface="+mn-lt"/>
            </a:rPr>
            <a:t>Hatırla</a:t>
          </a:r>
          <a:endParaRPr lang="en-US" dirty="0">
            <a:latin typeface="+mn-lt"/>
          </a:endParaRPr>
        </a:p>
      </dgm:t>
    </dgm:pt>
    <dgm:pt modelId="{CB294177-5CD7-0B4C-8B06-540BC4EA8D10}" type="parTrans" cxnId="{D68CD4B7-1F9C-1347-9708-176DFB0ADC8C}">
      <dgm:prSet/>
      <dgm:spPr/>
    </dgm:pt>
    <dgm:pt modelId="{2F81B85B-FD80-9949-97C6-1B59F747C9FE}" type="sibTrans" cxnId="{D68CD4B7-1F9C-1347-9708-176DFB0ADC8C}">
      <dgm:prSet/>
      <dgm:spPr/>
    </dgm:pt>
    <dgm:pt modelId="{260F38D0-40E6-1840-8B86-9FF0BF8B0F57}">
      <dgm:prSet/>
      <dgm:spPr/>
      <dgm:t>
        <a:bodyPr/>
        <a:lstStyle/>
        <a:p>
          <a:r>
            <a:rPr lang="tr-TR" b="0" i="0" dirty="0" err="1">
              <a:latin typeface="+mn-lt"/>
            </a:rPr>
            <a:t>Nanopartiküllerin</a:t>
          </a:r>
          <a:r>
            <a:rPr lang="tr-TR" b="0" i="0" dirty="0">
              <a:latin typeface="+mn-lt"/>
            </a:rPr>
            <a:t> bağışıklık hücreleri üzerindeki etkisini değerlendirecek teknolojiler</a:t>
          </a:r>
          <a:endParaRPr lang="en-US" dirty="0">
            <a:latin typeface="+mn-lt"/>
          </a:endParaRPr>
        </a:p>
      </dgm:t>
    </dgm:pt>
    <dgm:pt modelId="{DA7286B0-F2BD-494E-ACE7-C41EAF167E91}" type="parTrans" cxnId="{5280DCE0-A25E-7C45-8642-20EBFFF6AEA5}">
      <dgm:prSet/>
      <dgm:spPr/>
    </dgm:pt>
    <dgm:pt modelId="{0E3D3A23-4ECC-B44E-B334-EA68B834A012}" type="sibTrans" cxnId="{5280DCE0-A25E-7C45-8642-20EBFFF6AEA5}">
      <dgm:prSet/>
      <dgm:spPr/>
    </dgm:pt>
    <dgm:pt modelId="{62498256-D6A9-EF42-B5B5-D595AA322FC6}" type="pres">
      <dgm:prSet presAssocID="{341DBA06-6F05-4FC6-AD6C-3FF19041E25B}" presName="Name0" presStyleCnt="0">
        <dgm:presLayoutVars>
          <dgm:dir/>
          <dgm:animLvl val="lvl"/>
          <dgm:resizeHandles val="exact"/>
        </dgm:presLayoutVars>
      </dgm:prSet>
      <dgm:spPr/>
    </dgm:pt>
    <dgm:pt modelId="{44433710-FC42-6B4A-9927-F09D4780D165}" type="pres">
      <dgm:prSet presAssocID="{94C1DFF3-6051-5340-9B22-935FFD5D3263}" presName="linNode" presStyleCnt="0"/>
      <dgm:spPr/>
    </dgm:pt>
    <dgm:pt modelId="{61D2E499-4BD3-374A-B33E-9C61D2ECA985}" type="pres">
      <dgm:prSet presAssocID="{94C1DFF3-6051-5340-9B22-935FFD5D3263}" presName="parentText" presStyleLbl="alignNode1" presStyleIdx="0" presStyleCnt="2">
        <dgm:presLayoutVars>
          <dgm:chMax val="1"/>
          <dgm:bulletEnabled/>
        </dgm:presLayoutVars>
      </dgm:prSet>
      <dgm:spPr/>
    </dgm:pt>
    <dgm:pt modelId="{3DA970CF-7EA5-8B47-BBCA-4EA8A06BC7E4}" type="pres">
      <dgm:prSet presAssocID="{94C1DFF3-6051-5340-9B22-935FFD5D3263}" presName="descendantText" presStyleLbl="alignAccFollowNode1" presStyleIdx="0" presStyleCnt="2">
        <dgm:presLayoutVars>
          <dgm:bulletEnabled/>
        </dgm:presLayoutVars>
      </dgm:prSet>
      <dgm:spPr/>
    </dgm:pt>
    <dgm:pt modelId="{30489BE2-8F35-4843-9157-A24036577F21}" type="pres">
      <dgm:prSet presAssocID="{B9A06D93-CFAC-C64B-A036-1FECF777B136}" presName="sp" presStyleCnt="0"/>
      <dgm:spPr/>
    </dgm:pt>
    <dgm:pt modelId="{0AFB6911-30DA-1349-B3FB-CCDBC917D83B}" type="pres">
      <dgm:prSet presAssocID="{8D5323C6-8B8E-AF48-B995-AB460A5F77CA}" presName="linNode" presStyleCnt="0"/>
      <dgm:spPr/>
    </dgm:pt>
    <dgm:pt modelId="{D59A53D6-5743-6746-BE2B-4BEABA24CD9B}" type="pres">
      <dgm:prSet presAssocID="{8D5323C6-8B8E-AF48-B995-AB460A5F77CA}" presName="parentText" presStyleLbl="alignNode1" presStyleIdx="1" presStyleCnt="2">
        <dgm:presLayoutVars>
          <dgm:chMax val="1"/>
          <dgm:bulletEnabled/>
        </dgm:presLayoutVars>
      </dgm:prSet>
      <dgm:spPr/>
    </dgm:pt>
    <dgm:pt modelId="{D1816CF1-694A-C44C-A93A-360A35145033}" type="pres">
      <dgm:prSet presAssocID="{8D5323C6-8B8E-AF48-B995-AB460A5F77CA}" presName="descendantText" presStyleLbl="alignAccFollowNode1" presStyleIdx="1" presStyleCnt="2">
        <dgm:presLayoutVars>
          <dgm:bulletEnabled/>
        </dgm:presLayoutVars>
      </dgm:prSet>
      <dgm:spPr/>
    </dgm:pt>
  </dgm:ptLst>
  <dgm:cxnLst>
    <dgm:cxn modelId="{8C9D2900-849A-CB44-AB80-7450168A59D7}" srcId="{341DBA06-6F05-4FC6-AD6C-3FF19041E25B}" destId="{94C1DFF3-6051-5340-9B22-935FFD5D3263}" srcOrd="0" destOrd="0" parTransId="{A57EE856-2045-D649-891A-7281DDC28E7F}" sibTransId="{B9A06D93-CFAC-C64B-A036-1FECF777B136}"/>
    <dgm:cxn modelId="{2D3AA926-48CC-B64B-8896-CB177470FF0C}" srcId="{94C1DFF3-6051-5340-9B22-935FFD5D3263}" destId="{8B0E04DC-49A7-6D4C-AA51-C0ADED0921BA}" srcOrd="0" destOrd="0" parTransId="{59E776AD-8107-6A42-A3C4-1264AE56E96B}" sibTransId="{BE1C9C35-1885-834C-A1ED-B27826AD7AE9}"/>
    <dgm:cxn modelId="{4702272E-AE15-8243-B4D0-986821AE162E}" type="presOf" srcId="{8B0E04DC-49A7-6D4C-AA51-C0ADED0921BA}" destId="{3DA970CF-7EA5-8B47-BBCA-4EA8A06BC7E4}" srcOrd="0" destOrd="0" presId="urn:microsoft.com/office/officeart/2016/7/layout/VerticalSolidActionList"/>
    <dgm:cxn modelId="{0D92093C-76B7-DC47-A91B-786CA9FD97FC}" type="presOf" srcId="{260F38D0-40E6-1840-8B86-9FF0BF8B0F57}" destId="{D1816CF1-694A-C44C-A93A-360A35145033}" srcOrd="0" destOrd="0" presId="urn:microsoft.com/office/officeart/2016/7/layout/VerticalSolidActionList"/>
    <dgm:cxn modelId="{CF21A961-A022-0444-8EDC-50BFF7F7DEF8}" type="presOf" srcId="{341DBA06-6F05-4FC6-AD6C-3FF19041E25B}" destId="{62498256-D6A9-EF42-B5B5-D595AA322FC6}" srcOrd="0" destOrd="0" presId="urn:microsoft.com/office/officeart/2016/7/layout/VerticalSolidActionList"/>
    <dgm:cxn modelId="{D68CD4B7-1F9C-1347-9708-176DFB0ADC8C}" srcId="{341DBA06-6F05-4FC6-AD6C-3FF19041E25B}" destId="{8D5323C6-8B8E-AF48-B995-AB460A5F77CA}" srcOrd="1" destOrd="0" parTransId="{CB294177-5CD7-0B4C-8B06-540BC4EA8D10}" sibTransId="{2F81B85B-FD80-9949-97C6-1B59F747C9FE}"/>
    <dgm:cxn modelId="{5280DCE0-A25E-7C45-8642-20EBFFF6AEA5}" srcId="{8D5323C6-8B8E-AF48-B995-AB460A5F77CA}" destId="{260F38D0-40E6-1840-8B86-9FF0BF8B0F57}" srcOrd="0" destOrd="0" parTransId="{DA7286B0-F2BD-494E-ACE7-C41EAF167E91}" sibTransId="{0E3D3A23-4ECC-B44E-B334-EA68B834A012}"/>
    <dgm:cxn modelId="{19E2E6EE-8DDB-704D-A70D-DE59A406FD69}" type="presOf" srcId="{8D5323C6-8B8E-AF48-B995-AB460A5F77CA}" destId="{D59A53D6-5743-6746-BE2B-4BEABA24CD9B}" srcOrd="0" destOrd="0" presId="urn:microsoft.com/office/officeart/2016/7/layout/VerticalSolidActionList"/>
    <dgm:cxn modelId="{B1EFF1EF-6F51-2A44-A914-C3B28DBFB1DC}" type="presOf" srcId="{94C1DFF3-6051-5340-9B22-935FFD5D3263}" destId="{61D2E499-4BD3-374A-B33E-9C61D2ECA985}" srcOrd="0" destOrd="0" presId="urn:microsoft.com/office/officeart/2016/7/layout/VerticalSolidActionList"/>
    <dgm:cxn modelId="{680A79DB-A043-6343-B1F4-E71F254F3102}" type="presParOf" srcId="{62498256-D6A9-EF42-B5B5-D595AA322FC6}" destId="{44433710-FC42-6B4A-9927-F09D4780D165}" srcOrd="0" destOrd="0" presId="urn:microsoft.com/office/officeart/2016/7/layout/VerticalSolidActionList"/>
    <dgm:cxn modelId="{A2B9F8DF-EBE4-EB4E-9EA8-701AAB6EA1B6}" type="presParOf" srcId="{44433710-FC42-6B4A-9927-F09D4780D165}" destId="{61D2E499-4BD3-374A-B33E-9C61D2ECA985}" srcOrd="0" destOrd="0" presId="urn:microsoft.com/office/officeart/2016/7/layout/VerticalSolidActionList"/>
    <dgm:cxn modelId="{EAA92506-2B96-B741-9E37-B7A04051451F}" type="presParOf" srcId="{44433710-FC42-6B4A-9927-F09D4780D165}" destId="{3DA970CF-7EA5-8B47-BBCA-4EA8A06BC7E4}" srcOrd="1" destOrd="0" presId="urn:microsoft.com/office/officeart/2016/7/layout/VerticalSolidActionList"/>
    <dgm:cxn modelId="{DE0F489A-DDAB-0143-990C-4E13D3C71E40}" type="presParOf" srcId="{62498256-D6A9-EF42-B5B5-D595AA322FC6}" destId="{30489BE2-8F35-4843-9157-A24036577F21}" srcOrd="1" destOrd="0" presId="urn:microsoft.com/office/officeart/2016/7/layout/VerticalSolidActionList"/>
    <dgm:cxn modelId="{C705D38E-A74B-8543-9133-C290EFBA58E5}" type="presParOf" srcId="{62498256-D6A9-EF42-B5B5-D595AA322FC6}" destId="{0AFB6911-30DA-1349-B3FB-CCDBC917D83B}" srcOrd="2" destOrd="0" presId="urn:microsoft.com/office/officeart/2016/7/layout/VerticalSolidActionList"/>
    <dgm:cxn modelId="{7CEB4B6B-B48F-2D44-8AF6-E97BF617B90D}" type="presParOf" srcId="{0AFB6911-30DA-1349-B3FB-CCDBC917D83B}" destId="{D59A53D6-5743-6746-BE2B-4BEABA24CD9B}" srcOrd="0" destOrd="0" presId="urn:microsoft.com/office/officeart/2016/7/layout/VerticalSolidActionList"/>
    <dgm:cxn modelId="{3CD0ECB8-EE20-664B-A1CD-E386B54C890A}" type="presParOf" srcId="{0AFB6911-30DA-1349-B3FB-CCDBC917D83B}" destId="{D1816CF1-694A-C44C-A93A-360A35145033}"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325D2A-0485-429D-8D38-A0CAC3EAE839}" type="doc">
      <dgm:prSet loTypeId="urn:microsoft.com/office/officeart/2005/8/layout/radial3" loCatId="relationship" qsTypeId="urn:microsoft.com/office/officeart/2005/8/quickstyle/simple4" qsCatId="simple" csTypeId="urn:microsoft.com/office/officeart/2005/8/colors/colorful1" csCatId="colorful" phldr="1"/>
      <dgm:spPr/>
      <dgm:t>
        <a:bodyPr/>
        <a:lstStyle/>
        <a:p>
          <a:endParaRPr lang="it-IT"/>
        </a:p>
      </dgm:t>
    </dgm:pt>
    <dgm:pt modelId="{48440075-4296-4746-AFB5-F20CF5B96F34}">
      <dgm:prSet phldrT="[Testo]" custT="1"/>
      <dgm:spPr/>
      <dgm:t>
        <a:bodyPr/>
        <a:lstStyle/>
        <a:p>
          <a:r>
            <a:rPr lang="en-GB" sz="4400" b="1" noProof="0" dirty="0">
              <a:latin typeface="Tenorite" panose="00000500000000000000" pitchFamily="2" charset="0"/>
            </a:rPr>
            <a:t>ideal </a:t>
          </a:r>
          <a:r>
            <a:rPr lang="en-GB" sz="4400" b="1" noProof="0" dirty="0" err="1">
              <a:latin typeface="Tenorite" panose="00000500000000000000" pitchFamily="2" charset="0"/>
            </a:rPr>
            <a:t>ilaç</a:t>
          </a:r>
          <a:endParaRPr lang="en-GB" sz="4400" b="1" noProof="0" dirty="0">
            <a:latin typeface="Tenorite" panose="00000500000000000000" pitchFamily="2" charset="0"/>
          </a:endParaRPr>
        </a:p>
      </dgm:t>
    </dgm:pt>
    <dgm:pt modelId="{2C67C825-0BD9-4C9A-838C-3CF8BC327606}" type="parTrans" cxnId="{AFEAFBA5-5DEC-4A64-8478-0047CFBA2525}">
      <dgm:prSet/>
      <dgm:spPr/>
      <dgm:t>
        <a:bodyPr/>
        <a:lstStyle/>
        <a:p>
          <a:endParaRPr lang="it-IT"/>
        </a:p>
      </dgm:t>
    </dgm:pt>
    <dgm:pt modelId="{3A1F3856-019F-4FEE-B5FC-05AAECF0CAD0}" type="sibTrans" cxnId="{AFEAFBA5-5DEC-4A64-8478-0047CFBA2525}">
      <dgm:prSet/>
      <dgm:spPr/>
      <dgm:t>
        <a:bodyPr/>
        <a:lstStyle/>
        <a:p>
          <a:endParaRPr lang="it-IT"/>
        </a:p>
      </dgm:t>
    </dgm:pt>
    <dgm:pt modelId="{55E55D26-1143-4913-8979-B466B9B59E53}">
      <dgm:prSet phldrT="[Testo]" custT="1"/>
      <dgm:spPr/>
      <dgm:t>
        <a:bodyPr/>
        <a:lstStyle/>
        <a:p>
          <a:r>
            <a:rPr lang="en-GB" sz="1800" b="1" noProof="0" dirty="0" err="1">
              <a:latin typeface="Tenorite" panose="00000500000000000000" pitchFamily="2" charset="0"/>
            </a:rPr>
            <a:t>İyi</a:t>
          </a:r>
          <a:r>
            <a:rPr lang="en-GB" sz="1800" b="1" noProof="0" dirty="0">
              <a:latin typeface="Tenorite" panose="00000500000000000000" pitchFamily="2" charset="0"/>
            </a:rPr>
            <a:t> </a:t>
          </a:r>
          <a:r>
            <a:rPr lang="en-GB" sz="1800" b="1" noProof="0" dirty="0" err="1">
              <a:latin typeface="Tenorite" panose="00000500000000000000" pitchFamily="2" charset="0"/>
            </a:rPr>
            <a:t>tolere</a:t>
          </a:r>
          <a:r>
            <a:rPr lang="en-GB" sz="1800" b="1" noProof="0" dirty="0">
              <a:latin typeface="Tenorite" panose="00000500000000000000" pitchFamily="2" charset="0"/>
            </a:rPr>
            <a:t> </a:t>
          </a:r>
          <a:r>
            <a:rPr lang="en-GB" sz="1800" b="1" noProof="0" dirty="0" err="1">
              <a:latin typeface="Tenorite" panose="00000500000000000000" pitchFamily="2" charset="0"/>
            </a:rPr>
            <a:t>edilebilir</a:t>
          </a:r>
          <a:endParaRPr lang="en-GB" sz="1800" b="1" noProof="0" dirty="0">
            <a:latin typeface="Tenorite" panose="00000500000000000000" pitchFamily="2" charset="0"/>
          </a:endParaRPr>
        </a:p>
      </dgm:t>
    </dgm:pt>
    <dgm:pt modelId="{C54CB5FE-66D0-439F-9555-AF02E99CCF29}" type="parTrans" cxnId="{39A42F01-9D50-47F3-8655-BB70F7EE3A84}">
      <dgm:prSet/>
      <dgm:spPr/>
      <dgm:t>
        <a:bodyPr/>
        <a:lstStyle/>
        <a:p>
          <a:endParaRPr lang="it-IT"/>
        </a:p>
      </dgm:t>
    </dgm:pt>
    <dgm:pt modelId="{79DEB2F4-95D0-46F4-996D-22D0816B518B}" type="sibTrans" cxnId="{39A42F01-9D50-47F3-8655-BB70F7EE3A84}">
      <dgm:prSet/>
      <dgm:spPr/>
      <dgm:t>
        <a:bodyPr/>
        <a:lstStyle/>
        <a:p>
          <a:endParaRPr lang="it-IT"/>
        </a:p>
      </dgm:t>
    </dgm:pt>
    <dgm:pt modelId="{8DEF8B8B-F13D-44C1-8EF4-24A18EABDC06}">
      <dgm:prSet phldrT="[Testo]" custT="1"/>
      <dgm:spPr/>
      <dgm:t>
        <a:bodyPr/>
        <a:lstStyle/>
        <a:p>
          <a:r>
            <a:rPr lang="en-GB" sz="1800" b="1" noProof="0" dirty="0" err="1">
              <a:latin typeface="Tenorite" panose="00000500000000000000" pitchFamily="2" charset="0"/>
            </a:rPr>
            <a:t>Seçici</a:t>
          </a:r>
          <a:endParaRPr lang="en-GB" sz="1800" b="1" noProof="0" dirty="0">
            <a:latin typeface="Tenorite" panose="00000500000000000000" pitchFamily="2" charset="0"/>
          </a:endParaRPr>
        </a:p>
      </dgm:t>
    </dgm:pt>
    <dgm:pt modelId="{AE1CD9B7-5A7A-45D5-8DB0-0AEF205E8B56}" type="parTrans" cxnId="{F778B127-3144-4281-B0B1-C030991782BF}">
      <dgm:prSet/>
      <dgm:spPr/>
      <dgm:t>
        <a:bodyPr/>
        <a:lstStyle/>
        <a:p>
          <a:endParaRPr lang="it-IT"/>
        </a:p>
      </dgm:t>
    </dgm:pt>
    <dgm:pt modelId="{AF4D0D7D-EDDE-48AA-8459-9C11C20E2437}" type="sibTrans" cxnId="{F778B127-3144-4281-B0B1-C030991782BF}">
      <dgm:prSet/>
      <dgm:spPr/>
      <dgm:t>
        <a:bodyPr/>
        <a:lstStyle/>
        <a:p>
          <a:endParaRPr lang="it-IT"/>
        </a:p>
      </dgm:t>
    </dgm:pt>
    <dgm:pt modelId="{3D165E7F-A39B-43CF-A587-C8C7E3F70295}">
      <dgm:prSet phldrT="[Testo]" custT="1"/>
      <dgm:spPr/>
      <dgm:t>
        <a:bodyPr/>
        <a:lstStyle/>
        <a:p>
          <a:r>
            <a:rPr lang="en-GB" sz="1600" b="1" noProof="0" dirty="0" err="1">
              <a:latin typeface="Tenorite" panose="00000500000000000000" pitchFamily="2" charset="0"/>
            </a:rPr>
            <a:t>Uygulama</a:t>
          </a:r>
          <a:r>
            <a:rPr lang="en-GB" sz="1600" b="1" noProof="0" dirty="0">
              <a:latin typeface="Tenorite" panose="00000500000000000000" pitchFamily="2" charset="0"/>
            </a:rPr>
            <a:t> </a:t>
          </a:r>
          <a:r>
            <a:rPr lang="en-GB" sz="1600" b="1" noProof="0" dirty="0" err="1">
              <a:latin typeface="Tenorite" panose="00000500000000000000" pitchFamily="2" charset="0"/>
            </a:rPr>
            <a:t>kolaylığı</a:t>
          </a:r>
          <a:endParaRPr lang="en-GB" sz="1600" b="1" noProof="0" dirty="0">
            <a:latin typeface="Tenorite" panose="00000500000000000000" pitchFamily="2" charset="0"/>
          </a:endParaRPr>
        </a:p>
      </dgm:t>
    </dgm:pt>
    <dgm:pt modelId="{12D2A38E-5766-4EFC-A063-25158B4F028C}" type="parTrans" cxnId="{B30C8B91-4C6D-4E9E-B2AF-0F092E6F4209}">
      <dgm:prSet/>
      <dgm:spPr/>
      <dgm:t>
        <a:bodyPr/>
        <a:lstStyle/>
        <a:p>
          <a:endParaRPr lang="it-IT"/>
        </a:p>
      </dgm:t>
    </dgm:pt>
    <dgm:pt modelId="{3CC3AAD7-3A86-4D4C-87A9-B20E2DD1C812}" type="sibTrans" cxnId="{B30C8B91-4C6D-4E9E-B2AF-0F092E6F4209}">
      <dgm:prSet/>
      <dgm:spPr/>
      <dgm:t>
        <a:bodyPr/>
        <a:lstStyle/>
        <a:p>
          <a:endParaRPr lang="it-IT"/>
        </a:p>
      </dgm:t>
    </dgm:pt>
    <dgm:pt modelId="{3B0A6CC7-87A8-42D3-84D4-93F81360D48A}">
      <dgm:prSet phldrT="[Testo]" custT="1"/>
      <dgm:spPr/>
      <dgm:t>
        <a:bodyPr/>
        <a:lstStyle/>
        <a:p>
          <a:r>
            <a:rPr lang="en-GB" sz="1800" b="1" noProof="0" dirty="0" err="1">
              <a:latin typeface="Tenorite" panose="00000500000000000000" pitchFamily="2" charset="0"/>
            </a:rPr>
            <a:t>Güvenli</a:t>
          </a:r>
          <a:endParaRPr lang="en-GB" sz="1800" b="1" noProof="0" dirty="0">
            <a:latin typeface="Tenorite" panose="00000500000000000000" pitchFamily="2" charset="0"/>
          </a:endParaRPr>
        </a:p>
      </dgm:t>
    </dgm:pt>
    <dgm:pt modelId="{6C8282FD-7ED7-4AC1-A75E-1A516B841F72}" type="parTrans" cxnId="{8377381B-E9E7-4889-B76E-58DF045A60A1}">
      <dgm:prSet/>
      <dgm:spPr/>
      <dgm:t>
        <a:bodyPr/>
        <a:lstStyle/>
        <a:p>
          <a:endParaRPr lang="it-IT"/>
        </a:p>
      </dgm:t>
    </dgm:pt>
    <dgm:pt modelId="{655F72CA-AE2D-4AED-A7A4-FBA7EFFA2114}" type="sibTrans" cxnId="{8377381B-E9E7-4889-B76E-58DF045A60A1}">
      <dgm:prSet/>
      <dgm:spPr/>
      <dgm:t>
        <a:bodyPr/>
        <a:lstStyle/>
        <a:p>
          <a:endParaRPr lang="it-IT"/>
        </a:p>
      </dgm:t>
    </dgm:pt>
    <dgm:pt modelId="{3F961FC6-BA0F-457B-937E-F11D55D6D948}">
      <dgm:prSet phldrT="[Testo]" custT="1"/>
      <dgm:spPr/>
      <dgm:t>
        <a:bodyPr/>
        <a:lstStyle/>
        <a:p>
          <a:r>
            <a:rPr lang="en-GB" sz="1800" b="1" noProof="0" dirty="0" err="1">
              <a:latin typeface="Tenorite" panose="00000500000000000000" pitchFamily="2" charset="0"/>
            </a:rPr>
            <a:t>Hedeflenmiş</a:t>
          </a:r>
          <a:r>
            <a:rPr lang="en-GB" sz="1800" b="1" noProof="0" dirty="0">
              <a:latin typeface="Tenorite" panose="00000500000000000000" pitchFamily="2" charset="0"/>
            </a:rPr>
            <a:t> </a:t>
          </a:r>
          <a:r>
            <a:rPr lang="en-GB" sz="1800" b="1" noProof="0" dirty="0" err="1">
              <a:latin typeface="Tenorite" panose="00000500000000000000" pitchFamily="2" charset="0"/>
            </a:rPr>
            <a:t>ilaç</a:t>
          </a:r>
          <a:r>
            <a:rPr lang="en-GB" sz="1800" b="1" noProof="0" dirty="0">
              <a:latin typeface="Tenorite" panose="00000500000000000000" pitchFamily="2" charset="0"/>
            </a:rPr>
            <a:t> </a:t>
          </a:r>
          <a:r>
            <a:rPr lang="en-GB" sz="1800" b="1" noProof="0" dirty="0" err="1">
              <a:latin typeface="Tenorite" panose="00000500000000000000" pitchFamily="2" charset="0"/>
            </a:rPr>
            <a:t>dağılımı</a:t>
          </a:r>
          <a:endParaRPr lang="en-GB" sz="1800" b="1" noProof="0" dirty="0">
            <a:latin typeface="Tenorite" panose="00000500000000000000" pitchFamily="2" charset="0"/>
          </a:endParaRPr>
        </a:p>
      </dgm:t>
    </dgm:pt>
    <dgm:pt modelId="{DD0B28AC-9DCC-4EE6-A411-42549FA6E5FE}" type="parTrans" cxnId="{749332DA-C3C5-4F4D-9956-AD9127F7F56C}">
      <dgm:prSet/>
      <dgm:spPr/>
      <dgm:t>
        <a:bodyPr/>
        <a:lstStyle/>
        <a:p>
          <a:endParaRPr lang="it-IT"/>
        </a:p>
      </dgm:t>
    </dgm:pt>
    <dgm:pt modelId="{703356BA-F7B8-44F7-8AE4-ED09E5EE3753}" type="sibTrans" cxnId="{749332DA-C3C5-4F4D-9956-AD9127F7F56C}">
      <dgm:prSet/>
      <dgm:spPr/>
      <dgm:t>
        <a:bodyPr/>
        <a:lstStyle/>
        <a:p>
          <a:endParaRPr lang="it-IT"/>
        </a:p>
      </dgm:t>
    </dgm:pt>
    <dgm:pt modelId="{16A01B3E-54DD-4E03-8EAB-5406FB4040FF}">
      <dgm:prSet phldrT="[Testo]" custT="1"/>
      <dgm:spPr/>
      <dgm:t>
        <a:bodyPr/>
        <a:lstStyle/>
        <a:p>
          <a:r>
            <a:rPr lang="tr-TR" sz="1650" b="1" noProof="0" dirty="0">
              <a:latin typeface="Tenorite" panose="00000500000000000000" pitchFamily="2" charset="0"/>
            </a:rPr>
            <a:t>Öngörülebilir </a:t>
          </a:r>
          <a:r>
            <a:rPr lang="tr-TR" sz="1650" b="1" noProof="0" dirty="0" err="1">
              <a:latin typeface="Tenorite" panose="00000500000000000000" pitchFamily="2" charset="0"/>
            </a:rPr>
            <a:t>biyoyararlılık</a:t>
          </a:r>
          <a:endParaRPr lang="en-GB" sz="1650" b="1" noProof="0" dirty="0">
            <a:latin typeface="Tenorite" panose="00000500000000000000" pitchFamily="2" charset="0"/>
          </a:endParaRPr>
        </a:p>
      </dgm:t>
    </dgm:pt>
    <dgm:pt modelId="{1ED59018-83F6-44CB-BA20-4668D56309D4}" type="parTrans" cxnId="{FACA82C4-EF17-4688-AA03-B015945CD232}">
      <dgm:prSet/>
      <dgm:spPr/>
      <dgm:t>
        <a:bodyPr/>
        <a:lstStyle/>
        <a:p>
          <a:endParaRPr lang="it-IT"/>
        </a:p>
      </dgm:t>
    </dgm:pt>
    <dgm:pt modelId="{5D2B1B6E-7227-4ADC-8E0A-5B0F6F3CE6F6}" type="sibTrans" cxnId="{FACA82C4-EF17-4688-AA03-B015945CD232}">
      <dgm:prSet/>
      <dgm:spPr/>
      <dgm:t>
        <a:bodyPr/>
        <a:lstStyle/>
        <a:p>
          <a:endParaRPr lang="it-IT"/>
        </a:p>
      </dgm:t>
    </dgm:pt>
    <dgm:pt modelId="{794A4633-A137-491E-A52F-33AE2A68563B}">
      <dgm:prSet phldrT="[Testo]" custT="1"/>
      <dgm:spPr/>
      <dgm:t>
        <a:bodyPr/>
        <a:lstStyle/>
        <a:p>
          <a:r>
            <a:rPr lang="en-GB" sz="1800" b="1" noProof="0" dirty="0" err="1">
              <a:latin typeface="Tenorite" panose="00000500000000000000" pitchFamily="2" charset="0"/>
            </a:rPr>
            <a:t>Efektif</a:t>
          </a:r>
          <a:r>
            <a:rPr lang="en-GB" sz="1800" b="1" noProof="0" dirty="0">
              <a:latin typeface="Tenorite" panose="00000500000000000000" pitchFamily="2" charset="0"/>
            </a:rPr>
            <a:t> </a:t>
          </a:r>
        </a:p>
      </dgm:t>
    </dgm:pt>
    <dgm:pt modelId="{44F13528-FAA2-4785-8B4B-AAEAF58C7879}" type="parTrans" cxnId="{3BFE13DA-4F4F-489A-8D25-710206430A2D}">
      <dgm:prSet/>
      <dgm:spPr/>
      <dgm:t>
        <a:bodyPr/>
        <a:lstStyle/>
        <a:p>
          <a:endParaRPr lang="it-IT"/>
        </a:p>
      </dgm:t>
    </dgm:pt>
    <dgm:pt modelId="{06D8C6BD-FEAA-4B45-90D2-0CBE06FC57E8}" type="sibTrans" cxnId="{3BFE13DA-4F4F-489A-8D25-710206430A2D}">
      <dgm:prSet/>
      <dgm:spPr/>
      <dgm:t>
        <a:bodyPr/>
        <a:lstStyle/>
        <a:p>
          <a:endParaRPr lang="it-IT"/>
        </a:p>
      </dgm:t>
    </dgm:pt>
    <dgm:pt modelId="{68AB08DB-C5D4-4E83-A35D-78ECB62EDB38}">
      <dgm:prSet phldrT="[Testo]" custT="1"/>
      <dgm:spPr/>
      <dgm:t>
        <a:bodyPr/>
        <a:lstStyle/>
        <a:p>
          <a:r>
            <a:rPr lang="en-GB" sz="1800" b="1" noProof="0" dirty="0">
              <a:latin typeface="Tenorite" panose="00000500000000000000" pitchFamily="2" charset="0"/>
            </a:rPr>
            <a:t>ideal </a:t>
          </a:r>
          <a:r>
            <a:rPr lang="en-GB" sz="1800" b="1" noProof="0" dirty="0" err="1">
              <a:latin typeface="Tenorite" panose="00000500000000000000" pitchFamily="2" charset="0"/>
            </a:rPr>
            <a:t>taşıma</a:t>
          </a:r>
          <a:r>
            <a:rPr lang="en-GB" sz="1800" b="1" noProof="0" dirty="0">
              <a:latin typeface="Tenorite" panose="00000500000000000000" pitchFamily="2" charset="0"/>
            </a:rPr>
            <a:t> </a:t>
          </a:r>
          <a:r>
            <a:rPr lang="en-GB" sz="1800" b="1" noProof="0" dirty="0" err="1">
              <a:latin typeface="Tenorite" panose="00000500000000000000" pitchFamily="2" charset="0"/>
            </a:rPr>
            <a:t>sistemi</a:t>
          </a:r>
          <a:endParaRPr lang="en-GB" sz="1800" b="1" noProof="0" dirty="0">
            <a:latin typeface="Tenorite" panose="00000500000000000000" pitchFamily="2" charset="0"/>
          </a:endParaRPr>
        </a:p>
      </dgm:t>
    </dgm:pt>
    <dgm:pt modelId="{ABE2F267-DE57-434B-9253-E19DD70E9FA7}" type="parTrans" cxnId="{F44F9318-DCF1-4F31-AF2D-52E04E271063}">
      <dgm:prSet/>
      <dgm:spPr/>
      <dgm:t>
        <a:bodyPr/>
        <a:lstStyle/>
        <a:p>
          <a:endParaRPr lang="it-IT"/>
        </a:p>
      </dgm:t>
    </dgm:pt>
    <dgm:pt modelId="{04B6C629-89D3-4D48-96DA-76B6845BFA70}" type="sibTrans" cxnId="{F44F9318-DCF1-4F31-AF2D-52E04E271063}">
      <dgm:prSet/>
      <dgm:spPr/>
      <dgm:t>
        <a:bodyPr/>
        <a:lstStyle/>
        <a:p>
          <a:endParaRPr lang="it-IT"/>
        </a:p>
      </dgm:t>
    </dgm:pt>
    <dgm:pt modelId="{0DA2443F-A851-46FF-A376-A1D0E42D20F7}">
      <dgm:prSet phldrT="[Testo]" custT="1"/>
      <dgm:spPr/>
      <dgm:t>
        <a:bodyPr/>
        <a:lstStyle/>
        <a:p>
          <a:r>
            <a:rPr lang="tr-TR" sz="1800" b="1" noProof="0" dirty="0">
              <a:latin typeface="Tenorite" panose="00000500000000000000" pitchFamily="2" charset="0"/>
            </a:rPr>
            <a:t>Kolay </a:t>
          </a:r>
          <a:r>
            <a:rPr lang="tr-TR" sz="1800" b="1" noProof="0" dirty="0" err="1">
              <a:latin typeface="Tenorite" panose="00000500000000000000" pitchFamily="2" charset="0"/>
            </a:rPr>
            <a:t>metabolizasyon</a:t>
          </a:r>
          <a:r>
            <a:rPr lang="tr-TR" sz="1800" b="1" noProof="0" dirty="0">
              <a:latin typeface="Tenorite" panose="00000500000000000000" pitchFamily="2" charset="0"/>
            </a:rPr>
            <a:t> &amp; eliminasyon</a:t>
          </a:r>
          <a:endParaRPr lang="en-GB" sz="1800" b="1" noProof="0" dirty="0">
            <a:latin typeface="Tenorite" panose="00000500000000000000" pitchFamily="2" charset="0"/>
          </a:endParaRPr>
        </a:p>
      </dgm:t>
    </dgm:pt>
    <dgm:pt modelId="{40828255-92A9-4DB4-9251-BA775C1008F5}" type="parTrans" cxnId="{B2810FB3-0C56-4A3C-A7E5-94BD8DA175EB}">
      <dgm:prSet/>
      <dgm:spPr/>
      <dgm:t>
        <a:bodyPr/>
        <a:lstStyle/>
        <a:p>
          <a:endParaRPr lang="it-IT"/>
        </a:p>
      </dgm:t>
    </dgm:pt>
    <dgm:pt modelId="{3466ED23-B188-4150-96DF-93472D188C17}" type="sibTrans" cxnId="{B2810FB3-0C56-4A3C-A7E5-94BD8DA175EB}">
      <dgm:prSet/>
      <dgm:spPr/>
      <dgm:t>
        <a:bodyPr/>
        <a:lstStyle/>
        <a:p>
          <a:endParaRPr lang="it-IT"/>
        </a:p>
      </dgm:t>
    </dgm:pt>
    <dgm:pt modelId="{FA416E54-AAAA-49CF-B12D-2CA335A5F88A}" type="pres">
      <dgm:prSet presAssocID="{87325D2A-0485-429D-8D38-A0CAC3EAE839}" presName="composite" presStyleCnt="0">
        <dgm:presLayoutVars>
          <dgm:chMax val="1"/>
          <dgm:dir/>
          <dgm:resizeHandles val="exact"/>
        </dgm:presLayoutVars>
      </dgm:prSet>
      <dgm:spPr/>
    </dgm:pt>
    <dgm:pt modelId="{7DE64169-0744-499A-AFED-8357EA2BA921}" type="pres">
      <dgm:prSet presAssocID="{87325D2A-0485-429D-8D38-A0CAC3EAE839}" presName="radial" presStyleCnt="0">
        <dgm:presLayoutVars>
          <dgm:animLvl val="ctr"/>
        </dgm:presLayoutVars>
      </dgm:prSet>
      <dgm:spPr/>
    </dgm:pt>
    <dgm:pt modelId="{47A9B3C5-28F0-40AE-8523-5428D8F2B575}" type="pres">
      <dgm:prSet presAssocID="{48440075-4296-4746-AFB5-F20CF5B96F34}" presName="centerShape" presStyleLbl="vennNode1" presStyleIdx="0" presStyleCnt="10"/>
      <dgm:spPr/>
    </dgm:pt>
    <dgm:pt modelId="{30156D02-5869-4C94-97EA-1F565A65510D}" type="pres">
      <dgm:prSet presAssocID="{55E55D26-1143-4913-8979-B466B9B59E53}" presName="node" presStyleLbl="vennNode1" presStyleIdx="1" presStyleCnt="10" custScaleX="110000" custScaleY="110000" custRadScaleRad="101825">
        <dgm:presLayoutVars>
          <dgm:bulletEnabled val="1"/>
        </dgm:presLayoutVars>
      </dgm:prSet>
      <dgm:spPr>
        <a:prstGeom prst="ellipse">
          <a:avLst/>
        </a:prstGeom>
      </dgm:spPr>
    </dgm:pt>
    <dgm:pt modelId="{27A19783-81BE-4381-99C0-E4A9864EF946}" type="pres">
      <dgm:prSet presAssocID="{8DEF8B8B-F13D-44C1-8EF4-24A18EABDC06}" presName="node" presStyleLbl="vennNode1" presStyleIdx="2" presStyleCnt="10" custScaleX="110000" custScaleY="110000">
        <dgm:presLayoutVars>
          <dgm:bulletEnabled val="1"/>
        </dgm:presLayoutVars>
      </dgm:prSet>
      <dgm:spPr>
        <a:prstGeom prst="ellipse">
          <a:avLst/>
        </a:prstGeom>
      </dgm:spPr>
    </dgm:pt>
    <dgm:pt modelId="{B1C889F4-7095-4547-A72B-F90636760D17}" type="pres">
      <dgm:prSet presAssocID="{3D165E7F-A39B-43CF-A587-C8C7E3F70295}" presName="node" presStyleLbl="vennNode1" presStyleIdx="3" presStyleCnt="10" custScaleX="110000" custScaleY="110000">
        <dgm:presLayoutVars>
          <dgm:bulletEnabled val="1"/>
        </dgm:presLayoutVars>
      </dgm:prSet>
      <dgm:spPr>
        <a:prstGeom prst="ellipse">
          <a:avLst/>
        </a:prstGeom>
      </dgm:spPr>
    </dgm:pt>
    <dgm:pt modelId="{A231860E-7A89-4571-86B4-5EF732356F16}" type="pres">
      <dgm:prSet presAssocID="{3B0A6CC7-87A8-42D3-84D4-93F81360D48A}" presName="node" presStyleLbl="vennNode1" presStyleIdx="4" presStyleCnt="10" custScaleX="110000" custScaleY="110000">
        <dgm:presLayoutVars>
          <dgm:bulletEnabled val="1"/>
        </dgm:presLayoutVars>
      </dgm:prSet>
      <dgm:spPr>
        <a:prstGeom prst="ellipse">
          <a:avLst/>
        </a:prstGeom>
      </dgm:spPr>
    </dgm:pt>
    <dgm:pt modelId="{950E225F-5BC9-4093-AAAB-918413C38917}" type="pres">
      <dgm:prSet presAssocID="{3F961FC6-BA0F-457B-937E-F11D55D6D948}" presName="node" presStyleLbl="vennNode1" presStyleIdx="5" presStyleCnt="10" custScaleX="110000" custScaleY="110000">
        <dgm:presLayoutVars>
          <dgm:bulletEnabled val="1"/>
        </dgm:presLayoutVars>
      </dgm:prSet>
      <dgm:spPr>
        <a:prstGeom prst="ellipse">
          <a:avLst/>
        </a:prstGeom>
      </dgm:spPr>
    </dgm:pt>
    <dgm:pt modelId="{D8F9A5AF-8799-4DA8-81E4-5C91ED72E31C}" type="pres">
      <dgm:prSet presAssocID="{16A01B3E-54DD-4E03-8EAB-5406FB4040FF}" presName="node" presStyleLbl="vennNode1" presStyleIdx="6" presStyleCnt="10" custScaleX="110000" custScaleY="110000">
        <dgm:presLayoutVars>
          <dgm:bulletEnabled val="1"/>
        </dgm:presLayoutVars>
      </dgm:prSet>
      <dgm:spPr>
        <a:prstGeom prst="ellipse">
          <a:avLst/>
        </a:prstGeom>
      </dgm:spPr>
    </dgm:pt>
    <dgm:pt modelId="{19CC28AE-7A3C-4590-9049-A7E5660C254A}" type="pres">
      <dgm:prSet presAssocID="{794A4633-A137-491E-A52F-33AE2A68563B}" presName="node" presStyleLbl="vennNode1" presStyleIdx="7" presStyleCnt="10" custScaleX="110000" custScaleY="110000">
        <dgm:presLayoutVars>
          <dgm:bulletEnabled val="1"/>
        </dgm:presLayoutVars>
      </dgm:prSet>
      <dgm:spPr>
        <a:prstGeom prst="ellipse">
          <a:avLst/>
        </a:prstGeom>
      </dgm:spPr>
    </dgm:pt>
    <dgm:pt modelId="{CF1EDCCC-E2BE-4406-A4D4-003045DAE727}" type="pres">
      <dgm:prSet presAssocID="{68AB08DB-C5D4-4E83-A35D-78ECB62EDB38}" presName="node" presStyleLbl="vennNode1" presStyleIdx="8" presStyleCnt="10" custScaleX="110000" custScaleY="110000">
        <dgm:presLayoutVars>
          <dgm:bulletEnabled val="1"/>
        </dgm:presLayoutVars>
      </dgm:prSet>
      <dgm:spPr>
        <a:prstGeom prst="ellipse">
          <a:avLst/>
        </a:prstGeom>
      </dgm:spPr>
    </dgm:pt>
    <dgm:pt modelId="{893AABA0-B130-4D4E-9036-C52B0D0853A1}" type="pres">
      <dgm:prSet presAssocID="{0DA2443F-A851-46FF-A376-A1D0E42D20F7}" presName="node" presStyleLbl="vennNode1" presStyleIdx="9" presStyleCnt="10" custScaleX="129084" custScaleY="121223" custRadScaleRad="101405" custRadScaleInc="1657">
        <dgm:presLayoutVars>
          <dgm:bulletEnabled val="1"/>
        </dgm:presLayoutVars>
      </dgm:prSet>
      <dgm:spPr>
        <a:prstGeom prst="ellipse">
          <a:avLst/>
        </a:prstGeom>
      </dgm:spPr>
    </dgm:pt>
  </dgm:ptLst>
  <dgm:cxnLst>
    <dgm:cxn modelId="{39A42F01-9D50-47F3-8655-BB70F7EE3A84}" srcId="{48440075-4296-4746-AFB5-F20CF5B96F34}" destId="{55E55D26-1143-4913-8979-B466B9B59E53}" srcOrd="0" destOrd="0" parTransId="{C54CB5FE-66D0-439F-9555-AF02E99CCF29}" sibTransId="{79DEB2F4-95D0-46F4-996D-22D0816B518B}"/>
    <dgm:cxn modelId="{F44F9318-DCF1-4F31-AF2D-52E04E271063}" srcId="{48440075-4296-4746-AFB5-F20CF5B96F34}" destId="{68AB08DB-C5D4-4E83-A35D-78ECB62EDB38}" srcOrd="7" destOrd="0" parTransId="{ABE2F267-DE57-434B-9253-E19DD70E9FA7}" sibTransId="{04B6C629-89D3-4D48-96DA-76B6845BFA70}"/>
    <dgm:cxn modelId="{8377381B-E9E7-4889-B76E-58DF045A60A1}" srcId="{48440075-4296-4746-AFB5-F20CF5B96F34}" destId="{3B0A6CC7-87A8-42D3-84D4-93F81360D48A}" srcOrd="3" destOrd="0" parTransId="{6C8282FD-7ED7-4AC1-A75E-1A516B841F72}" sibTransId="{655F72CA-AE2D-4AED-A7A4-FBA7EFFA2114}"/>
    <dgm:cxn modelId="{F778B127-3144-4281-B0B1-C030991782BF}" srcId="{48440075-4296-4746-AFB5-F20CF5B96F34}" destId="{8DEF8B8B-F13D-44C1-8EF4-24A18EABDC06}" srcOrd="1" destOrd="0" parTransId="{AE1CD9B7-5A7A-45D5-8DB0-0AEF205E8B56}" sibTransId="{AF4D0D7D-EDDE-48AA-8459-9C11C20E2437}"/>
    <dgm:cxn modelId="{E1F46C2C-C941-448A-A44A-004DAEA7BABC}" type="presOf" srcId="{16A01B3E-54DD-4E03-8EAB-5406FB4040FF}" destId="{D8F9A5AF-8799-4DA8-81E4-5C91ED72E31C}" srcOrd="0" destOrd="0" presId="urn:microsoft.com/office/officeart/2005/8/layout/radial3"/>
    <dgm:cxn modelId="{203FAE5F-2A17-4C2D-9A31-1604BB8886F5}" type="presOf" srcId="{0DA2443F-A851-46FF-A376-A1D0E42D20F7}" destId="{893AABA0-B130-4D4E-9036-C52B0D0853A1}" srcOrd="0" destOrd="0" presId="urn:microsoft.com/office/officeart/2005/8/layout/radial3"/>
    <dgm:cxn modelId="{D4FC2745-D39F-4B55-86AC-1DFB044A26FE}" type="presOf" srcId="{68AB08DB-C5D4-4E83-A35D-78ECB62EDB38}" destId="{CF1EDCCC-E2BE-4406-A4D4-003045DAE727}" srcOrd="0" destOrd="0" presId="urn:microsoft.com/office/officeart/2005/8/layout/radial3"/>
    <dgm:cxn modelId="{8169E469-62FA-45B0-96DA-2F60A6746709}" type="presOf" srcId="{8DEF8B8B-F13D-44C1-8EF4-24A18EABDC06}" destId="{27A19783-81BE-4381-99C0-E4A9864EF946}" srcOrd="0" destOrd="0" presId="urn:microsoft.com/office/officeart/2005/8/layout/radial3"/>
    <dgm:cxn modelId="{86674D4B-D823-468C-BDBC-483BDB4751E5}" type="presOf" srcId="{87325D2A-0485-429D-8D38-A0CAC3EAE839}" destId="{FA416E54-AAAA-49CF-B12D-2CA335A5F88A}" srcOrd="0" destOrd="0" presId="urn:microsoft.com/office/officeart/2005/8/layout/radial3"/>
    <dgm:cxn modelId="{59CF2851-CB13-4769-B9F3-D5D6EB06DB66}" type="presOf" srcId="{3B0A6CC7-87A8-42D3-84D4-93F81360D48A}" destId="{A231860E-7A89-4571-86B4-5EF732356F16}" srcOrd="0" destOrd="0" presId="urn:microsoft.com/office/officeart/2005/8/layout/radial3"/>
    <dgm:cxn modelId="{9D9E0282-C2BF-4599-8A1D-0E6EF3A3E72B}" type="presOf" srcId="{3F961FC6-BA0F-457B-937E-F11D55D6D948}" destId="{950E225F-5BC9-4093-AAAB-918413C38917}" srcOrd="0" destOrd="0" presId="urn:microsoft.com/office/officeart/2005/8/layout/radial3"/>
    <dgm:cxn modelId="{C757D789-FE96-4141-BE57-CF08A446B882}" type="presOf" srcId="{55E55D26-1143-4913-8979-B466B9B59E53}" destId="{30156D02-5869-4C94-97EA-1F565A65510D}" srcOrd="0" destOrd="0" presId="urn:microsoft.com/office/officeart/2005/8/layout/radial3"/>
    <dgm:cxn modelId="{B30C8B91-4C6D-4E9E-B2AF-0F092E6F4209}" srcId="{48440075-4296-4746-AFB5-F20CF5B96F34}" destId="{3D165E7F-A39B-43CF-A587-C8C7E3F70295}" srcOrd="2" destOrd="0" parTransId="{12D2A38E-5766-4EFC-A063-25158B4F028C}" sibTransId="{3CC3AAD7-3A86-4D4C-87A9-B20E2DD1C812}"/>
    <dgm:cxn modelId="{6D6E0A93-3A92-4E44-B46C-0B9F0D204C24}" type="presOf" srcId="{3D165E7F-A39B-43CF-A587-C8C7E3F70295}" destId="{B1C889F4-7095-4547-A72B-F90636760D17}" srcOrd="0" destOrd="0" presId="urn:microsoft.com/office/officeart/2005/8/layout/radial3"/>
    <dgm:cxn modelId="{AFEAFBA5-5DEC-4A64-8478-0047CFBA2525}" srcId="{87325D2A-0485-429D-8D38-A0CAC3EAE839}" destId="{48440075-4296-4746-AFB5-F20CF5B96F34}" srcOrd="0" destOrd="0" parTransId="{2C67C825-0BD9-4C9A-838C-3CF8BC327606}" sibTransId="{3A1F3856-019F-4FEE-B5FC-05AAECF0CAD0}"/>
    <dgm:cxn modelId="{B7C84AAD-45E5-47C3-8AD1-60DCE88FCAD8}" type="presOf" srcId="{48440075-4296-4746-AFB5-F20CF5B96F34}" destId="{47A9B3C5-28F0-40AE-8523-5428D8F2B575}" srcOrd="0" destOrd="0" presId="urn:microsoft.com/office/officeart/2005/8/layout/radial3"/>
    <dgm:cxn modelId="{B2810FB3-0C56-4A3C-A7E5-94BD8DA175EB}" srcId="{48440075-4296-4746-AFB5-F20CF5B96F34}" destId="{0DA2443F-A851-46FF-A376-A1D0E42D20F7}" srcOrd="8" destOrd="0" parTransId="{40828255-92A9-4DB4-9251-BA775C1008F5}" sibTransId="{3466ED23-B188-4150-96DF-93472D188C17}"/>
    <dgm:cxn modelId="{FACA82C4-EF17-4688-AA03-B015945CD232}" srcId="{48440075-4296-4746-AFB5-F20CF5B96F34}" destId="{16A01B3E-54DD-4E03-8EAB-5406FB4040FF}" srcOrd="5" destOrd="0" parTransId="{1ED59018-83F6-44CB-BA20-4668D56309D4}" sibTransId="{5D2B1B6E-7227-4ADC-8E0A-5B0F6F3CE6F6}"/>
    <dgm:cxn modelId="{A328EFC5-9633-475D-8210-28B9A08489BB}" type="presOf" srcId="{794A4633-A137-491E-A52F-33AE2A68563B}" destId="{19CC28AE-7A3C-4590-9049-A7E5660C254A}" srcOrd="0" destOrd="0" presId="urn:microsoft.com/office/officeart/2005/8/layout/radial3"/>
    <dgm:cxn modelId="{3BFE13DA-4F4F-489A-8D25-710206430A2D}" srcId="{48440075-4296-4746-AFB5-F20CF5B96F34}" destId="{794A4633-A137-491E-A52F-33AE2A68563B}" srcOrd="6" destOrd="0" parTransId="{44F13528-FAA2-4785-8B4B-AAEAF58C7879}" sibTransId="{06D8C6BD-FEAA-4B45-90D2-0CBE06FC57E8}"/>
    <dgm:cxn modelId="{749332DA-C3C5-4F4D-9956-AD9127F7F56C}" srcId="{48440075-4296-4746-AFB5-F20CF5B96F34}" destId="{3F961FC6-BA0F-457B-937E-F11D55D6D948}" srcOrd="4" destOrd="0" parTransId="{DD0B28AC-9DCC-4EE6-A411-42549FA6E5FE}" sibTransId="{703356BA-F7B8-44F7-8AE4-ED09E5EE3753}"/>
    <dgm:cxn modelId="{23DDCF73-6E50-48DC-B392-25022C70FF29}" type="presParOf" srcId="{FA416E54-AAAA-49CF-B12D-2CA335A5F88A}" destId="{7DE64169-0744-499A-AFED-8357EA2BA921}" srcOrd="0" destOrd="0" presId="urn:microsoft.com/office/officeart/2005/8/layout/radial3"/>
    <dgm:cxn modelId="{F3999199-39C9-4167-AF15-24C2CFFDAD34}" type="presParOf" srcId="{7DE64169-0744-499A-AFED-8357EA2BA921}" destId="{47A9B3C5-28F0-40AE-8523-5428D8F2B575}" srcOrd="0" destOrd="0" presId="urn:microsoft.com/office/officeart/2005/8/layout/radial3"/>
    <dgm:cxn modelId="{D46ABE3C-093C-4261-B879-907EFE911BBF}" type="presParOf" srcId="{7DE64169-0744-499A-AFED-8357EA2BA921}" destId="{30156D02-5869-4C94-97EA-1F565A65510D}" srcOrd="1" destOrd="0" presId="urn:microsoft.com/office/officeart/2005/8/layout/radial3"/>
    <dgm:cxn modelId="{C85FFE21-ADF6-40E5-A69D-B4C6DDFEF83F}" type="presParOf" srcId="{7DE64169-0744-499A-AFED-8357EA2BA921}" destId="{27A19783-81BE-4381-99C0-E4A9864EF946}" srcOrd="2" destOrd="0" presId="urn:microsoft.com/office/officeart/2005/8/layout/radial3"/>
    <dgm:cxn modelId="{C72DB8EE-AF2F-489E-9711-F1DCA2798BFB}" type="presParOf" srcId="{7DE64169-0744-499A-AFED-8357EA2BA921}" destId="{B1C889F4-7095-4547-A72B-F90636760D17}" srcOrd="3" destOrd="0" presId="urn:microsoft.com/office/officeart/2005/8/layout/radial3"/>
    <dgm:cxn modelId="{F2DF6327-C51E-4E58-8378-3705F77CB131}" type="presParOf" srcId="{7DE64169-0744-499A-AFED-8357EA2BA921}" destId="{A231860E-7A89-4571-86B4-5EF732356F16}" srcOrd="4" destOrd="0" presId="urn:microsoft.com/office/officeart/2005/8/layout/radial3"/>
    <dgm:cxn modelId="{5886764D-8474-4CFD-AF0D-33EE27DA76A1}" type="presParOf" srcId="{7DE64169-0744-499A-AFED-8357EA2BA921}" destId="{950E225F-5BC9-4093-AAAB-918413C38917}" srcOrd="5" destOrd="0" presId="urn:microsoft.com/office/officeart/2005/8/layout/radial3"/>
    <dgm:cxn modelId="{C3651C45-00BB-4B2D-8B45-0B93D7EE3938}" type="presParOf" srcId="{7DE64169-0744-499A-AFED-8357EA2BA921}" destId="{D8F9A5AF-8799-4DA8-81E4-5C91ED72E31C}" srcOrd="6" destOrd="0" presId="urn:microsoft.com/office/officeart/2005/8/layout/radial3"/>
    <dgm:cxn modelId="{19DA7673-C55A-4320-BC8A-5292348B3747}" type="presParOf" srcId="{7DE64169-0744-499A-AFED-8357EA2BA921}" destId="{19CC28AE-7A3C-4590-9049-A7E5660C254A}" srcOrd="7" destOrd="0" presId="urn:microsoft.com/office/officeart/2005/8/layout/radial3"/>
    <dgm:cxn modelId="{4970108B-2F00-4877-8668-F30569089FD7}" type="presParOf" srcId="{7DE64169-0744-499A-AFED-8357EA2BA921}" destId="{CF1EDCCC-E2BE-4406-A4D4-003045DAE727}" srcOrd="8" destOrd="0" presId="urn:microsoft.com/office/officeart/2005/8/layout/radial3"/>
    <dgm:cxn modelId="{5BAA888A-D42C-4855-9059-123C3AC7349B}" type="presParOf" srcId="{7DE64169-0744-499A-AFED-8357EA2BA921}" destId="{893AABA0-B130-4D4E-9036-C52B0D0853A1}" srcOrd="9"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B4287E-FBDE-9D4B-B27E-03B4509220B9}" type="doc">
      <dgm:prSet loTypeId="urn:microsoft.com/office/officeart/2005/8/layout/matrix1" loCatId="" qsTypeId="urn:microsoft.com/office/officeart/2005/8/quickstyle/simple5" qsCatId="simple" csTypeId="urn:microsoft.com/office/officeart/2005/8/colors/accent0_3" csCatId="mainScheme" phldr="1"/>
      <dgm:spPr/>
      <dgm:t>
        <a:bodyPr/>
        <a:lstStyle/>
        <a:p>
          <a:endParaRPr lang="en-GB"/>
        </a:p>
      </dgm:t>
    </dgm:pt>
    <dgm:pt modelId="{65FBD5A7-4965-CB43-AFEF-CB6AF8F0BBB7}">
      <dgm:prSet phldrT="[Text]" custT="1"/>
      <dgm:spPr/>
      <dgm:t>
        <a:bodyPr/>
        <a:lstStyle/>
        <a:p>
          <a:pPr>
            <a:buClrTx/>
            <a:buSzTx/>
            <a:buFontTx/>
            <a:buAutoNum type="arabicPeriod"/>
          </a:pPr>
          <a:r>
            <a:rPr lang="tr-TR" sz="1800" dirty="0">
              <a:effectLst/>
              <a:latin typeface="+mn-lt"/>
              <a:cs typeface="Times New Roman" panose="02020603050405020304" pitchFamily="18" charset="0"/>
            </a:rPr>
            <a:t>Değerlendirme</a:t>
          </a:r>
          <a:endParaRPr lang="en-GB" sz="1800" dirty="0">
            <a:latin typeface="+mn-lt"/>
          </a:endParaRPr>
        </a:p>
      </dgm:t>
    </dgm:pt>
    <dgm:pt modelId="{25E93FC4-96A3-A540-82EA-8BC6816138F2}" type="parTrans" cxnId="{13D17786-D698-FA4D-82EE-35F40EFAF27C}">
      <dgm:prSet/>
      <dgm:spPr/>
      <dgm:t>
        <a:bodyPr/>
        <a:lstStyle/>
        <a:p>
          <a:endParaRPr lang="en-GB"/>
        </a:p>
      </dgm:t>
    </dgm:pt>
    <dgm:pt modelId="{75077180-7179-AC44-A409-F1C0DE40A950}" type="sibTrans" cxnId="{13D17786-D698-FA4D-82EE-35F40EFAF27C}">
      <dgm:prSet/>
      <dgm:spPr/>
      <dgm:t>
        <a:bodyPr/>
        <a:lstStyle/>
        <a:p>
          <a:endParaRPr lang="en-GB"/>
        </a:p>
      </dgm:t>
    </dgm:pt>
    <dgm:pt modelId="{1F772CCB-1E9B-1944-B988-83D15525F793}">
      <dgm:prSet custT="1"/>
      <dgm:spPr/>
      <dgm:t>
        <a:bodyPr/>
        <a:lstStyle/>
        <a:p>
          <a:r>
            <a:rPr lang="en-US" sz="2800" dirty="0" err="1">
              <a:effectLst/>
              <a:latin typeface="+mn-lt"/>
              <a:ea typeface="Calibri" panose="020F0502020204030204" pitchFamily="34" charset="0"/>
              <a:cs typeface="Times New Roman" panose="02020603050405020304" pitchFamily="18" charset="0"/>
            </a:rPr>
            <a:t>Uygulamalar</a:t>
          </a:r>
          <a:endParaRPr lang="en-TR" sz="2800">
            <a:effectLst/>
            <a:latin typeface="+mn-lt"/>
            <a:ea typeface="Calibri" panose="020F0502020204030204" pitchFamily="34" charset="0"/>
            <a:cs typeface="Times New Roman" panose="02020603050405020304" pitchFamily="18" charset="0"/>
          </a:endParaRPr>
        </a:p>
      </dgm:t>
    </dgm:pt>
    <dgm:pt modelId="{109F3560-0CE1-0F43-9BD0-2B5DB2B8B4E9}" type="parTrans" cxnId="{F847131A-1E35-E742-A323-414FA4C0DDED}">
      <dgm:prSet/>
      <dgm:spPr/>
      <dgm:t>
        <a:bodyPr/>
        <a:lstStyle/>
        <a:p>
          <a:endParaRPr lang="en-GB"/>
        </a:p>
      </dgm:t>
    </dgm:pt>
    <dgm:pt modelId="{17E2DDC4-D005-B647-BBFC-FCCBA47B3462}" type="sibTrans" cxnId="{F847131A-1E35-E742-A323-414FA4C0DDED}">
      <dgm:prSet/>
      <dgm:spPr/>
      <dgm:t>
        <a:bodyPr/>
        <a:lstStyle/>
        <a:p>
          <a:endParaRPr lang="en-GB"/>
        </a:p>
      </dgm:t>
    </dgm:pt>
    <dgm:pt modelId="{3EA62C73-2E7B-7949-9B99-680C7421C40A}">
      <dgm:prSet phldrT="[Text]" custT="1"/>
      <dgm:spPr/>
      <dgm:t>
        <a:bodyPr/>
        <a:lstStyle/>
        <a:p>
          <a:r>
            <a:rPr lang="en-US" sz="2400" b="0" dirty="0" err="1">
              <a:latin typeface="Tenorite" panose="00000500000000000000" pitchFamily="2" charset="0"/>
            </a:rPr>
            <a:t>Yüksek</a:t>
          </a:r>
          <a:r>
            <a:rPr lang="en-US" sz="2400" b="0" dirty="0">
              <a:latin typeface="Tenorite" panose="00000500000000000000" pitchFamily="2" charset="0"/>
            </a:rPr>
            <a:t> </a:t>
          </a:r>
          <a:r>
            <a:rPr lang="tr-TR" sz="2400" b="0" dirty="0">
              <a:latin typeface="Tenorite" panose="00000500000000000000" pitchFamily="2" charset="0"/>
            </a:rPr>
            <a:t>B</a:t>
          </a:r>
          <a:r>
            <a:rPr lang="en-US" sz="2400" b="0" dirty="0" err="1">
              <a:latin typeface="Tenorite" panose="00000500000000000000" pitchFamily="2" charset="0"/>
            </a:rPr>
            <a:t>oyutlu</a:t>
          </a:r>
          <a:r>
            <a:rPr lang="en-US" sz="2400" b="0" dirty="0">
              <a:latin typeface="Tenorite" panose="00000500000000000000" pitchFamily="2" charset="0"/>
            </a:rPr>
            <a:t> </a:t>
          </a:r>
          <a:r>
            <a:rPr lang="en-US" sz="2400" b="0" dirty="0" err="1">
              <a:latin typeface="Tenorite" panose="00000500000000000000" pitchFamily="2" charset="0"/>
            </a:rPr>
            <a:t>Yaklaşımlar</a:t>
          </a:r>
          <a:r>
            <a:rPr lang="en-US" sz="2400" b="0" dirty="0">
              <a:latin typeface="Tenorite" panose="00000500000000000000" pitchFamily="2" charset="0"/>
            </a:rPr>
            <a:t>:</a:t>
          </a:r>
          <a:br>
            <a:rPr lang="en-US" sz="2400" b="0" dirty="0">
              <a:latin typeface="Tenorite" panose="00000500000000000000" pitchFamily="2" charset="0"/>
            </a:rPr>
          </a:br>
          <a:r>
            <a:rPr lang="en-US" sz="2400" b="0" dirty="0">
              <a:latin typeface="Tenorite" panose="00000500000000000000" pitchFamily="2" charset="0"/>
            </a:rPr>
            <a:t>Görüntülü </a:t>
          </a:r>
          <a:r>
            <a:rPr lang="en-US" sz="2400" b="0" dirty="0" err="1">
              <a:latin typeface="Tenorite" panose="00000500000000000000" pitchFamily="2" charset="0"/>
            </a:rPr>
            <a:t>kütle</a:t>
          </a:r>
          <a:r>
            <a:rPr lang="en-US" sz="2400" b="0" dirty="0">
              <a:latin typeface="Tenorite" panose="00000500000000000000" pitchFamily="2" charset="0"/>
            </a:rPr>
            <a:t> </a:t>
          </a:r>
          <a:r>
            <a:rPr lang="en-US" sz="2400" b="0" dirty="0" err="1">
              <a:latin typeface="Tenorite" panose="00000500000000000000" pitchFamily="2" charset="0"/>
            </a:rPr>
            <a:t>sitometrisi</a:t>
          </a:r>
          <a:r>
            <a:rPr lang="en-US" sz="2400" b="0" dirty="0">
              <a:latin typeface="Tenorite" panose="00000500000000000000" pitchFamily="2" charset="0"/>
            </a:rPr>
            <a:t> (IMC) ve </a:t>
          </a:r>
          <a:r>
            <a:rPr lang="en-US" sz="2400" b="0" dirty="0" err="1">
              <a:latin typeface="Tenorite" panose="00000500000000000000" pitchFamily="2" charset="0"/>
            </a:rPr>
            <a:t>uçuş</a:t>
          </a:r>
          <a:r>
            <a:rPr lang="en-US" sz="2400" b="0" dirty="0">
              <a:latin typeface="Tenorite" panose="00000500000000000000" pitchFamily="2" charset="0"/>
            </a:rPr>
            <a:t> </a:t>
          </a:r>
          <a:r>
            <a:rPr lang="en-US" sz="2400" b="0" dirty="0" err="1">
              <a:latin typeface="Tenorite" panose="00000500000000000000" pitchFamily="2" charset="0"/>
            </a:rPr>
            <a:t>süresine</a:t>
          </a:r>
          <a:r>
            <a:rPr lang="en-US" sz="2400" b="0" dirty="0">
              <a:latin typeface="Tenorite" panose="00000500000000000000" pitchFamily="2" charset="0"/>
            </a:rPr>
            <a:t> </a:t>
          </a:r>
          <a:r>
            <a:rPr lang="en-US" sz="2400" b="0" dirty="0" err="1">
              <a:latin typeface="Tenorite" panose="00000500000000000000" pitchFamily="2" charset="0"/>
            </a:rPr>
            <a:t>göre</a:t>
          </a:r>
          <a:r>
            <a:rPr lang="en-US" sz="2400" b="0" dirty="0">
              <a:latin typeface="Tenorite" panose="00000500000000000000" pitchFamily="2" charset="0"/>
            </a:rPr>
            <a:t> </a:t>
          </a:r>
          <a:r>
            <a:rPr lang="en-US" sz="2400" b="0" dirty="0" err="1">
              <a:latin typeface="Tenorite" panose="00000500000000000000" pitchFamily="2" charset="0"/>
            </a:rPr>
            <a:t>iyon</a:t>
          </a:r>
          <a:r>
            <a:rPr lang="en-US" sz="2400" b="0" dirty="0">
              <a:latin typeface="Tenorite" panose="00000500000000000000" pitchFamily="2" charset="0"/>
            </a:rPr>
            <a:t> </a:t>
          </a:r>
          <a:r>
            <a:rPr lang="en-US" sz="2400" b="0" dirty="0" err="1">
              <a:latin typeface="Tenorite" panose="00000500000000000000" pitchFamily="2" charset="0"/>
            </a:rPr>
            <a:t>ışını</a:t>
          </a:r>
          <a:r>
            <a:rPr lang="en-US" sz="2400" b="0" dirty="0">
              <a:latin typeface="Tenorite" panose="00000500000000000000" pitchFamily="2" charset="0"/>
            </a:rPr>
            <a:t> </a:t>
          </a:r>
          <a:r>
            <a:rPr lang="en-US" sz="2400" b="0" dirty="0" err="1">
              <a:latin typeface="Tenorite" panose="00000500000000000000" pitchFamily="2" charset="0"/>
            </a:rPr>
            <a:t>görüntüleme</a:t>
          </a:r>
          <a:r>
            <a:rPr lang="en-US" sz="2400" b="0" dirty="0">
              <a:latin typeface="Tenorite" panose="00000500000000000000" pitchFamily="2" charset="0"/>
            </a:rPr>
            <a:t> (MIBI-TOF) </a:t>
          </a:r>
          <a:endParaRPr lang="en-GB" sz="2400" b="0" dirty="0">
            <a:latin typeface="+mn-lt"/>
          </a:endParaRPr>
        </a:p>
      </dgm:t>
    </dgm:pt>
    <dgm:pt modelId="{59A9F1AD-ABC0-AD40-97F2-E0DEB595051B}" type="parTrans" cxnId="{0F2FA566-1590-0E4E-8790-2D4229A26560}">
      <dgm:prSet/>
      <dgm:spPr/>
      <dgm:t>
        <a:bodyPr/>
        <a:lstStyle/>
        <a:p>
          <a:endParaRPr lang="en-GB"/>
        </a:p>
      </dgm:t>
    </dgm:pt>
    <dgm:pt modelId="{ED72D251-8B2A-754A-8BF5-1DFC356E529E}" type="sibTrans" cxnId="{0F2FA566-1590-0E4E-8790-2D4229A26560}">
      <dgm:prSet/>
      <dgm:spPr/>
      <dgm:t>
        <a:bodyPr/>
        <a:lstStyle/>
        <a:p>
          <a:endParaRPr lang="en-GB"/>
        </a:p>
      </dgm:t>
    </dgm:pt>
    <dgm:pt modelId="{57424C05-4355-0049-A629-6AAB802AB568}">
      <dgm:prSet phldrT="[Text]" custT="1"/>
      <dgm:spPr/>
      <dgm:t>
        <a:bodyPr/>
        <a:lstStyle/>
        <a:p>
          <a:pPr>
            <a:buClrTx/>
            <a:buSzTx/>
            <a:buFontTx/>
            <a:buAutoNum type="arabicPeriod"/>
          </a:pPr>
          <a:r>
            <a:rPr lang="en-US" sz="2400" b="0" dirty="0" err="1">
              <a:latin typeface="Tenorite" panose="00000500000000000000" pitchFamily="2" charset="0"/>
            </a:rPr>
            <a:t>Yüksek</a:t>
          </a:r>
          <a:r>
            <a:rPr lang="en-US" sz="2400" b="0" dirty="0">
              <a:latin typeface="Tenorite" panose="00000500000000000000" pitchFamily="2" charset="0"/>
            </a:rPr>
            <a:t> </a:t>
          </a:r>
          <a:r>
            <a:rPr lang="tr-TR" sz="2400" b="0" dirty="0">
              <a:latin typeface="Tenorite" panose="00000500000000000000" pitchFamily="2" charset="0"/>
            </a:rPr>
            <a:t>B</a:t>
          </a:r>
          <a:r>
            <a:rPr lang="en-US" sz="2400" b="0" dirty="0" err="1">
              <a:latin typeface="Tenorite" panose="00000500000000000000" pitchFamily="2" charset="0"/>
            </a:rPr>
            <a:t>oyutlu</a:t>
          </a:r>
          <a:r>
            <a:rPr lang="en-US" sz="2400" b="0" dirty="0">
              <a:latin typeface="Tenorite" panose="00000500000000000000" pitchFamily="2" charset="0"/>
            </a:rPr>
            <a:t> </a:t>
          </a:r>
          <a:r>
            <a:rPr lang="en-US" sz="2400" b="0" dirty="0" err="1">
              <a:latin typeface="Tenorite" panose="00000500000000000000" pitchFamily="2" charset="0"/>
            </a:rPr>
            <a:t>Yaklaşımlar</a:t>
          </a:r>
          <a:r>
            <a:rPr lang="en-US" sz="2400" b="0" dirty="0">
              <a:latin typeface="Tenorite" panose="00000500000000000000" pitchFamily="2" charset="0"/>
            </a:rPr>
            <a:t>:</a:t>
          </a:r>
          <a:br>
            <a:rPr lang="en-US" sz="2400" b="0" dirty="0">
              <a:latin typeface="Tenorite" panose="00000500000000000000" pitchFamily="2" charset="0"/>
            </a:rPr>
          </a:br>
          <a:r>
            <a:rPr lang="en-US" sz="2400" b="0" dirty="0">
              <a:latin typeface="Tenorite" panose="00000500000000000000" pitchFamily="2" charset="0"/>
            </a:rPr>
            <a:t>Tek </a:t>
          </a:r>
          <a:r>
            <a:rPr lang="en-US" sz="2400" b="0" dirty="0" err="1">
              <a:latin typeface="Tenorite" panose="00000500000000000000" pitchFamily="2" charset="0"/>
            </a:rPr>
            <a:t>hücreli</a:t>
          </a:r>
          <a:r>
            <a:rPr lang="en-US" sz="2400" b="0" dirty="0">
              <a:latin typeface="Tenorite" panose="00000500000000000000" pitchFamily="2" charset="0"/>
            </a:rPr>
            <a:t> </a:t>
          </a:r>
          <a:r>
            <a:rPr lang="en-US" sz="2400" b="0" dirty="0" err="1">
              <a:latin typeface="Tenorite" panose="00000500000000000000" pitchFamily="2" charset="0"/>
            </a:rPr>
            <a:t>kütle</a:t>
          </a:r>
          <a:r>
            <a:rPr lang="en-US" sz="2400" b="0" dirty="0">
              <a:latin typeface="Tenorite" panose="00000500000000000000" pitchFamily="2" charset="0"/>
            </a:rPr>
            <a:t> </a:t>
          </a:r>
          <a:r>
            <a:rPr lang="en-US" sz="2400" b="0" dirty="0" err="1">
              <a:latin typeface="Tenorite" panose="00000500000000000000" pitchFamily="2" charset="0"/>
            </a:rPr>
            <a:t>sitometrisi</a:t>
          </a:r>
          <a:r>
            <a:rPr lang="en-US" sz="2400" b="0" dirty="0">
              <a:latin typeface="Tenorite" panose="00000500000000000000" pitchFamily="2" charset="0"/>
            </a:rPr>
            <a:t> (</a:t>
          </a:r>
          <a:r>
            <a:rPr lang="en-US" sz="2400" b="0" dirty="0" err="1">
              <a:latin typeface="Tenorite" panose="00000500000000000000" pitchFamily="2" charset="0"/>
            </a:rPr>
            <a:t>CyTOF</a:t>
          </a:r>
          <a:r>
            <a:rPr lang="en-US" sz="2400" b="0" dirty="0">
              <a:latin typeface="Tenorite" panose="00000500000000000000" pitchFamily="2" charset="0"/>
            </a:rPr>
            <a:t>) </a:t>
          </a:r>
          <a:endParaRPr lang="en-GB" sz="2400" b="0" dirty="0">
            <a:latin typeface="+mn-lt"/>
          </a:endParaRPr>
        </a:p>
      </dgm:t>
    </dgm:pt>
    <dgm:pt modelId="{CB5E427B-7AC8-0540-AC0A-A3846C223007}" type="parTrans" cxnId="{A8E4C9E9-7DFE-544E-B996-0467D7AE29F3}">
      <dgm:prSet/>
      <dgm:spPr/>
      <dgm:t>
        <a:bodyPr/>
        <a:lstStyle/>
        <a:p>
          <a:endParaRPr lang="en-GB"/>
        </a:p>
      </dgm:t>
    </dgm:pt>
    <dgm:pt modelId="{D4565A21-B5E1-A44D-938B-098E41EF756E}" type="sibTrans" cxnId="{A8E4C9E9-7DFE-544E-B996-0467D7AE29F3}">
      <dgm:prSet/>
      <dgm:spPr/>
      <dgm:t>
        <a:bodyPr/>
        <a:lstStyle/>
        <a:p>
          <a:endParaRPr lang="en-GB"/>
        </a:p>
      </dgm:t>
    </dgm:pt>
    <dgm:pt modelId="{B1A596C9-54FE-A44B-A341-35588CBDCA40}">
      <dgm:prSet phldrT="[Text]" custT="1"/>
      <dgm:spPr/>
      <dgm:t>
        <a:bodyPr/>
        <a:lstStyle/>
        <a:p>
          <a:pPr>
            <a:buClrTx/>
            <a:buSzTx/>
            <a:buFontTx/>
            <a:buAutoNum type="arabicPeriod"/>
          </a:pPr>
          <a:r>
            <a:rPr lang="en-US" sz="2800" dirty="0">
              <a:effectLst/>
              <a:latin typeface="+mn-lt"/>
              <a:ea typeface="Calibri" panose="020F0502020204030204" pitchFamily="34" charset="0"/>
              <a:cs typeface="Times New Roman" panose="02020603050405020304" pitchFamily="18" charset="0"/>
            </a:rPr>
            <a:t>Yüksek </a:t>
          </a:r>
          <a:r>
            <a:rPr lang="en-US" sz="2800" dirty="0" err="1">
              <a:effectLst/>
              <a:latin typeface="+mn-lt"/>
              <a:ea typeface="Calibri" panose="020F0502020204030204" pitchFamily="34" charset="0"/>
              <a:cs typeface="Times New Roman" panose="02020603050405020304" pitchFamily="18" charset="0"/>
            </a:rPr>
            <a:t>boyutlu</a:t>
          </a:r>
          <a:r>
            <a:rPr lang="en-US" sz="2800" dirty="0">
              <a:effectLst/>
              <a:latin typeface="+mn-lt"/>
              <a:ea typeface="Calibri" panose="020F0502020204030204" pitchFamily="34" charset="0"/>
              <a:cs typeface="Times New Roman" panose="02020603050405020304" pitchFamily="18" charset="0"/>
            </a:rPr>
            <a:t> </a:t>
          </a:r>
          <a:r>
            <a:rPr lang="en-US" sz="2800" dirty="0" err="1">
              <a:effectLst/>
              <a:latin typeface="+mn-lt"/>
              <a:ea typeface="Calibri" panose="020F0502020204030204" pitchFamily="34" charset="0"/>
              <a:cs typeface="Times New Roman" panose="02020603050405020304" pitchFamily="18" charset="0"/>
            </a:rPr>
            <a:t>analiz</a:t>
          </a:r>
          <a:endParaRPr lang="en-GB" sz="2800" dirty="0">
            <a:latin typeface="+mn-lt"/>
          </a:endParaRPr>
        </a:p>
      </dgm:t>
    </dgm:pt>
    <dgm:pt modelId="{37C50067-A8CD-9745-8F69-2ED4368CF71A}" type="parTrans" cxnId="{E4E3E46E-F434-1746-801D-683EA989F94A}">
      <dgm:prSet/>
      <dgm:spPr/>
      <dgm:t>
        <a:bodyPr/>
        <a:lstStyle/>
        <a:p>
          <a:endParaRPr lang="tr-TR"/>
        </a:p>
      </dgm:t>
    </dgm:pt>
    <dgm:pt modelId="{08B3AE97-AFAC-694D-B30C-BBBAC3F29A5D}" type="sibTrans" cxnId="{E4E3E46E-F434-1746-801D-683EA989F94A}">
      <dgm:prSet/>
      <dgm:spPr/>
      <dgm:t>
        <a:bodyPr/>
        <a:lstStyle/>
        <a:p>
          <a:endParaRPr lang="tr-TR"/>
        </a:p>
      </dgm:t>
    </dgm:pt>
    <dgm:pt modelId="{93F439C7-136B-9441-98FD-7E8E76D8825D}" type="pres">
      <dgm:prSet presAssocID="{46B4287E-FBDE-9D4B-B27E-03B4509220B9}" presName="diagram" presStyleCnt="0">
        <dgm:presLayoutVars>
          <dgm:chMax val="1"/>
          <dgm:dir/>
          <dgm:animLvl val="ctr"/>
          <dgm:resizeHandles val="exact"/>
        </dgm:presLayoutVars>
      </dgm:prSet>
      <dgm:spPr/>
    </dgm:pt>
    <dgm:pt modelId="{6D6D9806-B747-CF44-B52E-697EFEC406A5}" type="pres">
      <dgm:prSet presAssocID="{46B4287E-FBDE-9D4B-B27E-03B4509220B9}" presName="matrix" presStyleCnt="0"/>
      <dgm:spPr/>
    </dgm:pt>
    <dgm:pt modelId="{EE5D6608-13B7-3B46-BE25-5A20900BD2F6}" type="pres">
      <dgm:prSet presAssocID="{46B4287E-FBDE-9D4B-B27E-03B4509220B9}" presName="tile1" presStyleLbl="node1" presStyleIdx="0" presStyleCnt="4"/>
      <dgm:spPr/>
    </dgm:pt>
    <dgm:pt modelId="{44B171A0-2E79-D34D-AD06-0BFE5D2E220C}" type="pres">
      <dgm:prSet presAssocID="{46B4287E-FBDE-9D4B-B27E-03B4509220B9}" presName="tile1text" presStyleLbl="node1" presStyleIdx="0" presStyleCnt="4">
        <dgm:presLayoutVars>
          <dgm:chMax val="0"/>
          <dgm:chPref val="0"/>
          <dgm:bulletEnabled val="1"/>
        </dgm:presLayoutVars>
      </dgm:prSet>
      <dgm:spPr/>
    </dgm:pt>
    <dgm:pt modelId="{8C9C8C83-861E-614B-B084-D57B46C1DA79}" type="pres">
      <dgm:prSet presAssocID="{46B4287E-FBDE-9D4B-B27E-03B4509220B9}" presName="tile2" presStyleLbl="node1" presStyleIdx="1" presStyleCnt="4"/>
      <dgm:spPr/>
    </dgm:pt>
    <dgm:pt modelId="{367ABD3B-14B6-484A-B221-82ECB1940E09}" type="pres">
      <dgm:prSet presAssocID="{46B4287E-FBDE-9D4B-B27E-03B4509220B9}" presName="tile2text" presStyleLbl="node1" presStyleIdx="1" presStyleCnt="4">
        <dgm:presLayoutVars>
          <dgm:chMax val="0"/>
          <dgm:chPref val="0"/>
          <dgm:bulletEnabled val="1"/>
        </dgm:presLayoutVars>
      </dgm:prSet>
      <dgm:spPr/>
    </dgm:pt>
    <dgm:pt modelId="{7A07F1C4-3AD9-6541-AA50-E484A570F70A}" type="pres">
      <dgm:prSet presAssocID="{46B4287E-FBDE-9D4B-B27E-03B4509220B9}" presName="tile3" presStyleLbl="node1" presStyleIdx="2" presStyleCnt="4"/>
      <dgm:spPr/>
    </dgm:pt>
    <dgm:pt modelId="{C12E33AD-694B-854B-B2C3-5ABC86923DBE}" type="pres">
      <dgm:prSet presAssocID="{46B4287E-FBDE-9D4B-B27E-03B4509220B9}" presName="tile3text" presStyleLbl="node1" presStyleIdx="2" presStyleCnt="4">
        <dgm:presLayoutVars>
          <dgm:chMax val="0"/>
          <dgm:chPref val="0"/>
          <dgm:bulletEnabled val="1"/>
        </dgm:presLayoutVars>
      </dgm:prSet>
      <dgm:spPr/>
    </dgm:pt>
    <dgm:pt modelId="{545F873D-0742-6C4F-9FFC-CC2C4971FEF4}" type="pres">
      <dgm:prSet presAssocID="{46B4287E-FBDE-9D4B-B27E-03B4509220B9}" presName="tile4" presStyleLbl="node1" presStyleIdx="3" presStyleCnt="4"/>
      <dgm:spPr/>
    </dgm:pt>
    <dgm:pt modelId="{959B73C4-322E-B844-8FB5-15A2E29F6120}" type="pres">
      <dgm:prSet presAssocID="{46B4287E-FBDE-9D4B-B27E-03B4509220B9}" presName="tile4text" presStyleLbl="node1" presStyleIdx="3" presStyleCnt="4">
        <dgm:presLayoutVars>
          <dgm:chMax val="0"/>
          <dgm:chPref val="0"/>
          <dgm:bulletEnabled val="1"/>
        </dgm:presLayoutVars>
      </dgm:prSet>
      <dgm:spPr/>
    </dgm:pt>
    <dgm:pt modelId="{E1C91D37-F7E9-744E-AEB9-85DD045B6307}" type="pres">
      <dgm:prSet presAssocID="{46B4287E-FBDE-9D4B-B27E-03B4509220B9}" presName="centerTile" presStyleLbl="fgShp" presStyleIdx="0" presStyleCnt="1" custScaleX="52090" custScaleY="42196">
        <dgm:presLayoutVars>
          <dgm:chMax val="0"/>
          <dgm:chPref val="0"/>
        </dgm:presLayoutVars>
      </dgm:prSet>
      <dgm:spPr/>
    </dgm:pt>
  </dgm:ptLst>
  <dgm:cxnLst>
    <dgm:cxn modelId="{66AA0607-407E-5540-8557-6CA0B8E2F8DD}" type="presOf" srcId="{57424C05-4355-0049-A629-6AAB802AB568}" destId="{44B171A0-2E79-D34D-AD06-0BFE5D2E220C}" srcOrd="1" destOrd="0" presId="urn:microsoft.com/office/officeart/2005/8/layout/matrix1"/>
    <dgm:cxn modelId="{ECF64C0E-1B2C-954B-ABD1-4408846C7F8C}" type="presOf" srcId="{B1A596C9-54FE-A44B-A341-35588CBDCA40}" destId="{7A07F1C4-3AD9-6541-AA50-E484A570F70A}" srcOrd="0" destOrd="0" presId="urn:microsoft.com/office/officeart/2005/8/layout/matrix1"/>
    <dgm:cxn modelId="{9ECF4418-1285-2D4E-BEBE-E1B1FB3CF381}" type="presOf" srcId="{B1A596C9-54FE-A44B-A341-35588CBDCA40}" destId="{C12E33AD-694B-854B-B2C3-5ABC86923DBE}" srcOrd="1" destOrd="0" presId="urn:microsoft.com/office/officeart/2005/8/layout/matrix1"/>
    <dgm:cxn modelId="{F847131A-1E35-E742-A323-414FA4C0DDED}" srcId="{65FBD5A7-4965-CB43-AFEF-CB6AF8F0BBB7}" destId="{1F772CCB-1E9B-1944-B988-83D15525F793}" srcOrd="3" destOrd="0" parTransId="{109F3560-0CE1-0F43-9BD0-2B5DB2B8B4E9}" sibTransId="{17E2DDC4-D005-B647-BBFC-FCCBA47B3462}"/>
    <dgm:cxn modelId="{8E725E3B-E617-6A42-9290-40F910D512D9}" type="presOf" srcId="{1F772CCB-1E9B-1944-B988-83D15525F793}" destId="{959B73C4-322E-B844-8FB5-15A2E29F6120}" srcOrd="1" destOrd="0" presId="urn:microsoft.com/office/officeart/2005/8/layout/matrix1"/>
    <dgm:cxn modelId="{0F2FA566-1590-0E4E-8790-2D4229A26560}" srcId="{65FBD5A7-4965-CB43-AFEF-CB6AF8F0BBB7}" destId="{3EA62C73-2E7B-7949-9B99-680C7421C40A}" srcOrd="1" destOrd="0" parTransId="{59A9F1AD-ABC0-AD40-97F2-E0DEB595051B}" sibTransId="{ED72D251-8B2A-754A-8BF5-1DFC356E529E}"/>
    <dgm:cxn modelId="{E4E3E46E-F434-1746-801D-683EA989F94A}" srcId="{65FBD5A7-4965-CB43-AFEF-CB6AF8F0BBB7}" destId="{B1A596C9-54FE-A44B-A341-35588CBDCA40}" srcOrd="2" destOrd="0" parTransId="{37C50067-A8CD-9745-8F69-2ED4368CF71A}" sibTransId="{08B3AE97-AFAC-694D-B30C-BBBAC3F29A5D}"/>
    <dgm:cxn modelId="{13D17786-D698-FA4D-82EE-35F40EFAF27C}" srcId="{46B4287E-FBDE-9D4B-B27E-03B4509220B9}" destId="{65FBD5A7-4965-CB43-AFEF-CB6AF8F0BBB7}" srcOrd="0" destOrd="0" parTransId="{25E93FC4-96A3-A540-82EA-8BC6816138F2}" sibTransId="{75077180-7179-AC44-A409-F1C0DE40A950}"/>
    <dgm:cxn modelId="{3763C893-34BE-5A46-9C9E-3EEADB91C591}" type="presOf" srcId="{57424C05-4355-0049-A629-6AAB802AB568}" destId="{EE5D6608-13B7-3B46-BE25-5A20900BD2F6}" srcOrd="0" destOrd="0" presId="urn:microsoft.com/office/officeart/2005/8/layout/matrix1"/>
    <dgm:cxn modelId="{AE666D9C-E7F5-FD4A-8DED-B618C9527D3F}" type="presOf" srcId="{1F772CCB-1E9B-1944-B988-83D15525F793}" destId="{545F873D-0742-6C4F-9FFC-CC2C4971FEF4}" srcOrd="0" destOrd="0" presId="urn:microsoft.com/office/officeart/2005/8/layout/matrix1"/>
    <dgm:cxn modelId="{557F7BAC-6D1B-5347-9098-533F4EF159D9}" type="presOf" srcId="{65FBD5A7-4965-CB43-AFEF-CB6AF8F0BBB7}" destId="{E1C91D37-F7E9-744E-AEB9-85DD045B6307}" srcOrd="0" destOrd="0" presId="urn:microsoft.com/office/officeart/2005/8/layout/matrix1"/>
    <dgm:cxn modelId="{8EB28FDD-7C77-AF42-8BDA-CF04EA96EDF2}" type="presOf" srcId="{3EA62C73-2E7B-7949-9B99-680C7421C40A}" destId="{367ABD3B-14B6-484A-B221-82ECB1940E09}" srcOrd="1" destOrd="0" presId="urn:microsoft.com/office/officeart/2005/8/layout/matrix1"/>
    <dgm:cxn modelId="{A8E4C9E9-7DFE-544E-B996-0467D7AE29F3}" srcId="{65FBD5A7-4965-CB43-AFEF-CB6AF8F0BBB7}" destId="{57424C05-4355-0049-A629-6AAB802AB568}" srcOrd="0" destOrd="0" parTransId="{CB5E427B-7AC8-0540-AC0A-A3846C223007}" sibTransId="{D4565A21-B5E1-A44D-938B-098E41EF756E}"/>
    <dgm:cxn modelId="{16FE4BF7-C30E-5647-ADFE-E0D30261C2D6}" type="presOf" srcId="{46B4287E-FBDE-9D4B-B27E-03B4509220B9}" destId="{93F439C7-136B-9441-98FD-7E8E76D8825D}" srcOrd="0" destOrd="0" presId="urn:microsoft.com/office/officeart/2005/8/layout/matrix1"/>
    <dgm:cxn modelId="{0B6303F8-AB8E-1342-893C-0424CD0E3C03}" type="presOf" srcId="{3EA62C73-2E7B-7949-9B99-680C7421C40A}" destId="{8C9C8C83-861E-614B-B084-D57B46C1DA79}" srcOrd="0" destOrd="0" presId="urn:microsoft.com/office/officeart/2005/8/layout/matrix1"/>
    <dgm:cxn modelId="{B8B8158F-F7E9-8E48-80BF-9C487D24E35F}" type="presParOf" srcId="{93F439C7-136B-9441-98FD-7E8E76D8825D}" destId="{6D6D9806-B747-CF44-B52E-697EFEC406A5}" srcOrd="0" destOrd="0" presId="urn:microsoft.com/office/officeart/2005/8/layout/matrix1"/>
    <dgm:cxn modelId="{12044644-3C1A-7E4D-8BF1-9363D275DA3D}" type="presParOf" srcId="{6D6D9806-B747-CF44-B52E-697EFEC406A5}" destId="{EE5D6608-13B7-3B46-BE25-5A20900BD2F6}" srcOrd="0" destOrd="0" presId="urn:microsoft.com/office/officeart/2005/8/layout/matrix1"/>
    <dgm:cxn modelId="{B8746ADD-D657-A041-B378-210E2A406461}" type="presParOf" srcId="{6D6D9806-B747-CF44-B52E-697EFEC406A5}" destId="{44B171A0-2E79-D34D-AD06-0BFE5D2E220C}" srcOrd="1" destOrd="0" presId="urn:microsoft.com/office/officeart/2005/8/layout/matrix1"/>
    <dgm:cxn modelId="{19BA3717-23A8-1F4C-9EA5-F5E2B1E3C93E}" type="presParOf" srcId="{6D6D9806-B747-CF44-B52E-697EFEC406A5}" destId="{8C9C8C83-861E-614B-B084-D57B46C1DA79}" srcOrd="2" destOrd="0" presId="urn:microsoft.com/office/officeart/2005/8/layout/matrix1"/>
    <dgm:cxn modelId="{A2E579D5-66A1-684C-886A-0231539CF426}" type="presParOf" srcId="{6D6D9806-B747-CF44-B52E-697EFEC406A5}" destId="{367ABD3B-14B6-484A-B221-82ECB1940E09}" srcOrd="3" destOrd="0" presId="urn:microsoft.com/office/officeart/2005/8/layout/matrix1"/>
    <dgm:cxn modelId="{677211AA-3379-E44B-A203-1FBB96378B78}" type="presParOf" srcId="{6D6D9806-B747-CF44-B52E-697EFEC406A5}" destId="{7A07F1C4-3AD9-6541-AA50-E484A570F70A}" srcOrd="4" destOrd="0" presId="urn:microsoft.com/office/officeart/2005/8/layout/matrix1"/>
    <dgm:cxn modelId="{458F8C13-0763-DF47-8AAD-4A502EAD4AA8}" type="presParOf" srcId="{6D6D9806-B747-CF44-B52E-697EFEC406A5}" destId="{C12E33AD-694B-854B-B2C3-5ABC86923DBE}" srcOrd="5" destOrd="0" presId="urn:microsoft.com/office/officeart/2005/8/layout/matrix1"/>
    <dgm:cxn modelId="{C272E90E-0D94-7E44-A647-CDF27E587E96}" type="presParOf" srcId="{6D6D9806-B747-CF44-B52E-697EFEC406A5}" destId="{545F873D-0742-6C4F-9FFC-CC2C4971FEF4}" srcOrd="6" destOrd="0" presId="urn:microsoft.com/office/officeart/2005/8/layout/matrix1"/>
    <dgm:cxn modelId="{5C3D15EB-C96C-4C4E-BDF6-8AD5179BF3DC}" type="presParOf" srcId="{6D6D9806-B747-CF44-B52E-697EFEC406A5}" destId="{959B73C4-322E-B844-8FB5-15A2E29F6120}" srcOrd="7" destOrd="0" presId="urn:microsoft.com/office/officeart/2005/8/layout/matrix1"/>
    <dgm:cxn modelId="{AFA0CD8D-BF8A-EB46-879C-DA72293AE4D3}" type="presParOf" srcId="{93F439C7-136B-9441-98FD-7E8E76D8825D}" destId="{E1C91D37-F7E9-744E-AEB9-85DD045B6307}"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D5E978-B813-43CE-AD5A-523663289A3F}" type="doc">
      <dgm:prSet loTypeId="urn:microsoft.com/office/officeart/2008/layout/LinedList" loCatId="hierarchy" qsTypeId="urn:microsoft.com/office/officeart/2005/8/quickstyle/simple1" qsCatId="simple" csTypeId="urn:microsoft.com/office/officeart/2005/8/colors/accent2_1" csCatId="accent2" phldr="1"/>
      <dgm:spPr/>
      <dgm:t>
        <a:bodyPr/>
        <a:lstStyle/>
        <a:p>
          <a:endParaRPr lang="en-US"/>
        </a:p>
      </dgm:t>
    </dgm:pt>
    <dgm:pt modelId="{35B159F1-39A5-4CB6-A412-04CB4C57ED7D}">
      <dgm:prSet custT="1"/>
      <dgm:spPr/>
      <dgm:t>
        <a:bodyPr/>
        <a:lstStyle/>
        <a:p>
          <a:r>
            <a:rPr lang="tr-TR" sz="2400" b="1" dirty="0">
              <a:solidFill>
                <a:srgbClr val="EB7148"/>
              </a:solidFill>
            </a:rPr>
            <a:t>Antikorlar </a:t>
          </a:r>
          <a:r>
            <a:rPr lang="tr-TR" sz="2400" b="1" dirty="0" err="1">
              <a:solidFill>
                <a:srgbClr val="EB7148"/>
              </a:solidFill>
            </a:rPr>
            <a:t>floroforlarla</a:t>
          </a:r>
          <a:r>
            <a:rPr lang="tr-TR" sz="2400" b="1" dirty="0">
              <a:solidFill>
                <a:srgbClr val="EB7148"/>
              </a:solidFill>
            </a:rPr>
            <a:t> değil ağır metal iyon etiketleriyle etiketlenir</a:t>
          </a:r>
          <a:endParaRPr lang="en-US" sz="2400" b="1" dirty="0">
            <a:solidFill>
              <a:srgbClr val="EB7148"/>
            </a:solidFill>
          </a:endParaRPr>
        </a:p>
      </dgm:t>
    </dgm:pt>
    <dgm:pt modelId="{CC041A84-073D-491E-B32A-E6207FCF8371}" type="parTrans" cxnId="{9BD659A7-C752-4394-A4EF-BF73A157A204}">
      <dgm:prSet/>
      <dgm:spPr/>
      <dgm:t>
        <a:bodyPr/>
        <a:lstStyle/>
        <a:p>
          <a:endParaRPr lang="en-US" sz="1400" b="0"/>
        </a:p>
      </dgm:t>
    </dgm:pt>
    <dgm:pt modelId="{D27875E3-FBD3-4F11-A1B9-0884A2FB7DD0}" type="sibTrans" cxnId="{9BD659A7-C752-4394-A4EF-BF73A157A204}">
      <dgm:prSet/>
      <dgm:spPr/>
      <dgm:t>
        <a:bodyPr/>
        <a:lstStyle/>
        <a:p>
          <a:endParaRPr lang="en-US" sz="1400" b="0"/>
        </a:p>
      </dgm:t>
    </dgm:pt>
    <dgm:pt modelId="{70F5D2E0-A7B5-46F6-8DF7-F64FA430BD1C}">
      <dgm:prSet custT="1"/>
      <dgm:spPr/>
      <dgm:t>
        <a:bodyPr/>
        <a:lstStyle/>
        <a:p>
          <a:r>
            <a:rPr lang="en-US" sz="2400" b="1" dirty="0" err="1"/>
            <a:t>Spektrumlar</a:t>
          </a:r>
          <a:r>
            <a:rPr lang="en-US" sz="2400" b="1" dirty="0"/>
            <a:t> </a:t>
          </a:r>
          <a:r>
            <a:rPr lang="en-US" sz="2400" b="1" dirty="0" err="1"/>
            <a:t>çakışmaz</a:t>
          </a:r>
          <a:endParaRPr lang="en-US" sz="2400" b="0" dirty="0"/>
        </a:p>
      </dgm:t>
    </dgm:pt>
    <dgm:pt modelId="{70747516-9A76-4CEF-90FE-8CBC632F9E12}" type="parTrans" cxnId="{A309D0E6-9D0A-4ABA-BC31-07EF71B3CBB6}">
      <dgm:prSet/>
      <dgm:spPr/>
      <dgm:t>
        <a:bodyPr/>
        <a:lstStyle/>
        <a:p>
          <a:endParaRPr lang="en-US" sz="1400" b="0"/>
        </a:p>
      </dgm:t>
    </dgm:pt>
    <dgm:pt modelId="{B2C6B151-6320-4C6C-B7D3-03D00D7E8DE6}" type="sibTrans" cxnId="{A309D0E6-9D0A-4ABA-BC31-07EF71B3CBB6}">
      <dgm:prSet/>
      <dgm:spPr/>
      <dgm:t>
        <a:bodyPr/>
        <a:lstStyle/>
        <a:p>
          <a:endParaRPr lang="en-US" sz="1400" b="0"/>
        </a:p>
      </dgm:t>
    </dgm:pt>
    <dgm:pt modelId="{603339DB-FC89-4F62-BE52-09B46C01A961}">
      <dgm:prSet custT="1"/>
      <dgm:spPr/>
      <dgm:t>
        <a:bodyPr/>
        <a:lstStyle/>
        <a:p>
          <a:r>
            <a:rPr lang="en-US" sz="2400" b="1" dirty="0" err="1"/>
            <a:t>Gürültü</a:t>
          </a:r>
          <a:r>
            <a:rPr lang="en-US" sz="2400" b="1" dirty="0"/>
            <a:t> </a:t>
          </a:r>
          <a:r>
            <a:rPr lang="en-US" sz="2400" b="1" dirty="0" err="1"/>
            <a:t>olmaz</a:t>
          </a:r>
          <a:endParaRPr lang="en-US" sz="2400" b="0" dirty="0"/>
        </a:p>
      </dgm:t>
    </dgm:pt>
    <dgm:pt modelId="{FF23FAA6-43EA-4B2C-98DF-3790C3BFD961}" type="parTrans" cxnId="{BDECFA68-3E93-4453-98D2-52E9F8A2CEAB}">
      <dgm:prSet/>
      <dgm:spPr/>
      <dgm:t>
        <a:bodyPr/>
        <a:lstStyle/>
        <a:p>
          <a:endParaRPr lang="en-US" sz="1400" b="0"/>
        </a:p>
      </dgm:t>
    </dgm:pt>
    <dgm:pt modelId="{30DA17DA-89F3-445B-9367-4BB96574E370}" type="sibTrans" cxnId="{BDECFA68-3E93-4453-98D2-52E9F8A2CEAB}">
      <dgm:prSet/>
      <dgm:spPr/>
      <dgm:t>
        <a:bodyPr/>
        <a:lstStyle/>
        <a:p>
          <a:endParaRPr lang="en-US" sz="1400" b="0"/>
        </a:p>
      </dgm:t>
    </dgm:pt>
    <dgm:pt modelId="{438E0889-16C8-478E-B520-BF41C5BC727D}">
      <dgm:prSet custT="1"/>
      <dgm:spPr/>
      <dgm:t>
        <a:bodyPr/>
        <a:lstStyle/>
        <a:p>
          <a:r>
            <a:rPr lang="en-US" sz="2400" b="1" dirty="0" err="1"/>
            <a:t>Otofloresan</a:t>
          </a:r>
          <a:r>
            <a:rPr lang="en-US" sz="2400" b="1" dirty="0"/>
            <a:t> </a:t>
          </a:r>
          <a:r>
            <a:rPr lang="en-US" sz="2400" b="1" dirty="0" err="1"/>
            <a:t>sorunları</a:t>
          </a:r>
          <a:r>
            <a:rPr lang="en-US" sz="2400" b="1" dirty="0"/>
            <a:t> </a:t>
          </a:r>
          <a:r>
            <a:rPr lang="en-US" sz="2400" b="1" dirty="0" err="1"/>
            <a:t>olmaz</a:t>
          </a:r>
          <a:endParaRPr lang="en-US" sz="2400" b="0" dirty="0"/>
        </a:p>
      </dgm:t>
    </dgm:pt>
    <dgm:pt modelId="{CA708F02-E501-4470-9618-77210FF563D0}" type="parTrans" cxnId="{48E6F6DF-7AAA-465B-85D2-347F84E12589}">
      <dgm:prSet/>
      <dgm:spPr/>
      <dgm:t>
        <a:bodyPr/>
        <a:lstStyle/>
        <a:p>
          <a:endParaRPr lang="en-US" sz="1400" b="0"/>
        </a:p>
      </dgm:t>
    </dgm:pt>
    <dgm:pt modelId="{6BBEBABA-D11B-4FE1-B37F-99E14382D15F}" type="sibTrans" cxnId="{48E6F6DF-7AAA-465B-85D2-347F84E12589}">
      <dgm:prSet/>
      <dgm:spPr/>
      <dgm:t>
        <a:bodyPr/>
        <a:lstStyle/>
        <a:p>
          <a:endParaRPr lang="en-US" sz="1400" b="0"/>
        </a:p>
      </dgm:t>
    </dgm:pt>
    <dgm:pt modelId="{87BEE8F8-842D-4545-BD05-F1EB517C8393}" type="pres">
      <dgm:prSet presAssocID="{A6D5E978-B813-43CE-AD5A-523663289A3F}" presName="vert0" presStyleCnt="0">
        <dgm:presLayoutVars>
          <dgm:dir/>
          <dgm:animOne val="branch"/>
          <dgm:animLvl val="lvl"/>
        </dgm:presLayoutVars>
      </dgm:prSet>
      <dgm:spPr/>
    </dgm:pt>
    <dgm:pt modelId="{3225E616-322C-47B7-92B7-AC5B14081E2C}" type="pres">
      <dgm:prSet presAssocID="{35B159F1-39A5-4CB6-A412-04CB4C57ED7D}" presName="thickLine" presStyleLbl="alignNode1" presStyleIdx="0" presStyleCnt="4"/>
      <dgm:spPr/>
    </dgm:pt>
    <dgm:pt modelId="{F7118078-D173-4183-B4C7-CD1FA57A92A8}" type="pres">
      <dgm:prSet presAssocID="{35B159F1-39A5-4CB6-A412-04CB4C57ED7D}" presName="horz1" presStyleCnt="0"/>
      <dgm:spPr/>
    </dgm:pt>
    <dgm:pt modelId="{E19C3EFD-6F3D-452B-9D0D-D51ED2193CE5}" type="pres">
      <dgm:prSet presAssocID="{35B159F1-39A5-4CB6-A412-04CB4C57ED7D}" presName="tx1" presStyleLbl="revTx" presStyleIdx="0" presStyleCnt="4"/>
      <dgm:spPr/>
    </dgm:pt>
    <dgm:pt modelId="{899850A7-C7A0-4C68-B69F-D73099EF9D80}" type="pres">
      <dgm:prSet presAssocID="{35B159F1-39A5-4CB6-A412-04CB4C57ED7D}" presName="vert1" presStyleCnt="0"/>
      <dgm:spPr/>
    </dgm:pt>
    <dgm:pt modelId="{AEB5107C-4FCE-4849-9F56-F83F12769CE8}" type="pres">
      <dgm:prSet presAssocID="{70F5D2E0-A7B5-46F6-8DF7-F64FA430BD1C}" presName="thickLine" presStyleLbl="alignNode1" presStyleIdx="1" presStyleCnt="4"/>
      <dgm:spPr/>
    </dgm:pt>
    <dgm:pt modelId="{B783EF76-E816-4E7A-BE8A-BFAFE6EF4E93}" type="pres">
      <dgm:prSet presAssocID="{70F5D2E0-A7B5-46F6-8DF7-F64FA430BD1C}" presName="horz1" presStyleCnt="0"/>
      <dgm:spPr/>
    </dgm:pt>
    <dgm:pt modelId="{68E4405D-3928-41E3-B09D-52BB3757D55C}" type="pres">
      <dgm:prSet presAssocID="{70F5D2E0-A7B5-46F6-8DF7-F64FA430BD1C}" presName="tx1" presStyleLbl="revTx" presStyleIdx="1" presStyleCnt="4"/>
      <dgm:spPr/>
    </dgm:pt>
    <dgm:pt modelId="{8B51EA0A-81B9-4B18-A439-A853895E9584}" type="pres">
      <dgm:prSet presAssocID="{70F5D2E0-A7B5-46F6-8DF7-F64FA430BD1C}" presName="vert1" presStyleCnt="0"/>
      <dgm:spPr/>
    </dgm:pt>
    <dgm:pt modelId="{DFC60A78-57DE-4D8C-984D-369D076745BE}" type="pres">
      <dgm:prSet presAssocID="{603339DB-FC89-4F62-BE52-09B46C01A961}" presName="thickLine" presStyleLbl="alignNode1" presStyleIdx="2" presStyleCnt="4"/>
      <dgm:spPr/>
    </dgm:pt>
    <dgm:pt modelId="{866031BD-94FE-46CE-9F06-3444D329C81B}" type="pres">
      <dgm:prSet presAssocID="{603339DB-FC89-4F62-BE52-09B46C01A961}" presName="horz1" presStyleCnt="0"/>
      <dgm:spPr/>
    </dgm:pt>
    <dgm:pt modelId="{8EDD764C-E3C8-4335-A6B4-430042F3FA63}" type="pres">
      <dgm:prSet presAssocID="{603339DB-FC89-4F62-BE52-09B46C01A961}" presName="tx1" presStyleLbl="revTx" presStyleIdx="2" presStyleCnt="4"/>
      <dgm:spPr/>
    </dgm:pt>
    <dgm:pt modelId="{7DDED047-2A94-495C-B535-63DA9FD53E8A}" type="pres">
      <dgm:prSet presAssocID="{603339DB-FC89-4F62-BE52-09B46C01A961}" presName="vert1" presStyleCnt="0"/>
      <dgm:spPr/>
    </dgm:pt>
    <dgm:pt modelId="{D9515A57-0BB3-493A-83E3-957B082FCC09}" type="pres">
      <dgm:prSet presAssocID="{438E0889-16C8-478E-B520-BF41C5BC727D}" presName="thickLine" presStyleLbl="alignNode1" presStyleIdx="3" presStyleCnt="4"/>
      <dgm:spPr/>
    </dgm:pt>
    <dgm:pt modelId="{4CF2A0AA-F7B2-4148-8FE7-3F51EAA4A9DF}" type="pres">
      <dgm:prSet presAssocID="{438E0889-16C8-478E-B520-BF41C5BC727D}" presName="horz1" presStyleCnt="0"/>
      <dgm:spPr/>
    </dgm:pt>
    <dgm:pt modelId="{3284A53C-676C-473C-B1D9-2A20696B625B}" type="pres">
      <dgm:prSet presAssocID="{438E0889-16C8-478E-B520-BF41C5BC727D}" presName="tx1" presStyleLbl="revTx" presStyleIdx="3" presStyleCnt="4"/>
      <dgm:spPr/>
    </dgm:pt>
    <dgm:pt modelId="{6727B497-3E3F-49D7-AE20-27B689EE21E0}" type="pres">
      <dgm:prSet presAssocID="{438E0889-16C8-478E-B520-BF41C5BC727D}" presName="vert1" presStyleCnt="0"/>
      <dgm:spPr/>
    </dgm:pt>
  </dgm:ptLst>
  <dgm:cxnLst>
    <dgm:cxn modelId="{92E54B2E-73C6-4EA3-8444-BB6EF03D0EA3}" type="presOf" srcId="{A6D5E978-B813-43CE-AD5A-523663289A3F}" destId="{87BEE8F8-842D-4545-BD05-F1EB517C8393}" srcOrd="0" destOrd="0" presId="urn:microsoft.com/office/officeart/2008/layout/LinedList"/>
    <dgm:cxn modelId="{47834344-87A3-44BC-B388-CF0FDBB198A5}" type="presOf" srcId="{70F5D2E0-A7B5-46F6-8DF7-F64FA430BD1C}" destId="{68E4405D-3928-41E3-B09D-52BB3757D55C}" srcOrd="0" destOrd="0" presId="urn:microsoft.com/office/officeart/2008/layout/LinedList"/>
    <dgm:cxn modelId="{BDECFA68-3E93-4453-98D2-52E9F8A2CEAB}" srcId="{A6D5E978-B813-43CE-AD5A-523663289A3F}" destId="{603339DB-FC89-4F62-BE52-09B46C01A961}" srcOrd="2" destOrd="0" parTransId="{FF23FAA6-43EA-4B2C-98DF-3790C3BFD961}" sibTransId="{30DA17DA-89F3-445B-9367-4BB96574E370}"/>
    <dgm:cxn modelId="{EC64396E-1CCD-453E-9FAD-FB17C0A42B68}" type="presOf" srcId="{35B159F1-39A5-4CB6-A412-04CB4C57ED7D}" destId="{E19C3EFD-6F3D-452B-9D0D-D51ED2193CE5}" srcOrd="0" destOrd="0" presId="urn:microsoft.com/office/officeart/2008/layout/LinedList"/>
    <dgm:cxn modelId="{CD6F7283-5BDF-4C22-B1DC-511CA80A88DC}" type="presOf" srcId="{603339DB-FC89-4F62-BE52-09B46C01A961}" destId="{8EDD764C-E3C8-4335-A6B4-430042F3FA63}" srcOrd="0" destOrd="0" presId="urn:microsoft.com/office/officeart/2008/layout/LinedList"/>
    <dgm:cxn modelId="{9BD659A7-C752-4394-A4EF-BF73A157A204}" srcId="{A6D5E978-B813-43CE-AD5A-523663289A3F}" destId="{35B159F1-39A5-4CB6-A412-04CB4C57ED7D}" srcOrd="0" destOrd="0" parTransId="{CC041A84-073D-491E-B32A-E6207FCF8371}" sibTransId="{D27875E3-FBD3-4F11-A1B9-0884A2FB7DD0}"/>
    <dgm:cxn modelId="{54DED4A9-B618-42F2-B1AA-3E6FFAFBA9CD}" type="presOf" srcId="{438E0889-16C8-478E-B520-BF41C5BC727D}" destId="{3284A53C-676C-473C-B1D9-2A20696B625B}" srcOrd="0" destOrd="0" presId="urn:microsoft.com/office/officeart/2008/layout/LinedList"/>
    <dgm:cxn modelId="{48E6F6DF-7AAA-465B-85D2-347F84E12589}" srcId="{A6D5E978-B813-43CE-AD5A-523663289A3F}" destId="{438E0889-16C8-478E-B520-BF41C5BC727D}" srcOrd="3" destOrd="0" parTransId="{CA708F02-E501-4470-9618-77210FF563D0}" sibTransId="{6BBEBABA-D11B-4FE1-B37F-99E14382D15F}"/>
    <dgm:cxn modelId="{A309D0E6-9D0A-4ABA-BC31-07EF71B3CBB6}" srcId="{A6D5E978-B813-43CE-AD5A-523663289A3F}" destId="{70F5D2E0-A7B5-46F6-8DF7-F64FA430BD1C}" srcOrd="1" destOrd="0" parTransId="{70747516-9A76-4CEF-90FE-8CBC632F9E12}" sibTransId="{B2C6B151-6320-4C6C-B7D3-03D00D7E8DE6}"/>
    <dgm:cxn modelId="{D15B1809-FE98-4FEB-970A-32EB2D977251}" type="presParOf" srcId="{87BEE8F8-842D-4545-BD05-F1EB517C8393}" destId="{3225E616-322C-47B7-92B7-AC5B14081E2C}" srcOrd="0" destOrd="0" presId="urn:microsoft.com/office/officeart/2008/layout/LinedList"/>
    <dgm:cxn modelId="{0A52ACE5-3EEF-4D08-AEF9-79DC25917641}" type="presParOf" srcId="{87BEE8F8-842D-4545-BD05-F1EB517C8393}" destId="{F7118078-D173-4183-B4C7-CD1FA57A92A8}" srcOrd="1" destOrd="0" presId="urn:microsoft.com/office/officeart/2008/layout/LinedList"/>
    <dgm:cxn modelId="{C4CB0110-6008-4DE3-97EE-BD6E856225CB}" type="presParOf" srcId="{F7118078-D173-4183-B4C7-CD1FA57A92A8}" destId="{E19C3EFD-6F3D-452B-9D0D-D51ED2193CE5}" srcOrd="0" destOrd="0" presId="urn:microsoft.com/office/officeart/2008/layout/LinedList"/>
    <dgm:cxn modelId="{606091BA-B587-4859-B917-D8B0A38ADA7B}" type="presParOf" srcId="{F7118078-D173-4183-B4C7-CD1FA57A92A8}" destId="{899850A7-C7A0-4C68-B69F-D73099EF9D80}" srcOrd="1" destOrd="0" presId="urn:microsoft.com/office/officeart/2008/layout/LinedList"/>
    <dgm:cxn modelId="{9C2F95E6-9B3F-431A-BE5A-B8017E4780F3}" type="presParOf" srcId="{87BEE8F8-842D-4545-BD05-F1EB517C8393}" destId="{AEB5107C-4FCE-4849-9F56-F83F12769CE8}" srcOrd="2" destOrd="0" presId="urn:microsoft.com/office/officeart/2008/layout/LinedList"/>
    <dgm:cxn modelId="{E40D967C-282A-4016-9857-9CFCDFDFB4CD}" type="presParOf" srcId="{87BEE8F8-842D-4545-BD05-F1EB517C8393}" destId="{B783EF76-E816-4E7A-BE8A-BFAFE6EF4E93}" srcOrd="3" destOrd="0" presId="urn:microsoft.com/office/officeart/2008/layout/LinedList"/>
    <dgm:cxn modelId="{6FC2E2EF-7468-4A65-BD94-80A69D1BDAFF}" type="presParOf" srcId="{B783EF76-E816-4E7A-BE8A-BFAFE6EF4E93}" destId="{68E4405D-3928-41E3-B09D-52BB3757D55C}" srcOrd="0" destOrd="0" presId="urn:microsoft.com/office/officeart/2008/layout/LinedList"/>
    <dgm:cxn modelId="{8F9E4556-F77F-4F8A-915E-119F33E87822}" type="presParOf" srcId="{B783EF76-E816-4E7A-BE8A-BFAFE6EF4E93}" destId="{8B51EA0A-81B9-4B18-A439-A853895E9584}" srcOrd="1" destOrd="0" presId="urn:microsoft.com/office/officeart/2008/layout/LinedList"/>
    <dgm:cxn modelId="{B342AFA9-8522-484C-8006-015FBF98E5ED}" type="presParOf" srcId="{87BEE8F8-842D-4545-BD05-F1EB517C8393}" destId="{DFC60A78-57DE-4D8C-984D-369D076745BE}" srcOrd="4" destOrd="0" presId="urn:microsoft.com/office/officeart/2008/layout/LinedList"/>
    <dgm:cxn modelId="{C9D176CC-DF98-4F5F-BA3A-BFBE504D295F}" type="presParOf" srcId="{87BEE8F8-842D-4545-BD05-F1EB517C8393}" destId="{866031BD-94FE-46CE-9F06-3444D329C81B}" srcOrd="5" destOrd="0" presId="urn:microsoft.com/office/officeart/2008/layout/LinedList"/>
    <dgm:cxn modelId="{A8B6124D-C401-4C30-BF36-2247A9F3B078}" type="presParOf" srcId="{866031BD-94FE-46CE-9F06-3444D329C81B}" destId="{8EDD764C-E3C8-4335-A6B4-430042F3FA63}" srcOrd="0" destOrd="0" presId="urn:microsoft.com/office/officeart/2008/layout/LinedList"/>
    <dgm:cxn modelId="{185A200F-332F-4B43-841E-8A1C672807A5}" type="presParOf" srcId="{866031BD-94FE-46CE-9F06-3444D329C81B}" destId="{7DDED047-2A94-495C-B535-63DA9FD53E8A}" srcOrd="1" destOrd="0" presId="urn:microsoft.com/office/officeart/2008/layout/LinedList"/>
    <dgm:cxn modelId="{B2588A49-DA09-46EA-8328-9C0ED5BD4231}" type="presParOf" srcId="{87BEE8F8-842D-4545-BD05-F1EB517C8393}" destId="{D9515A57-0BB3-493A-83E3-957B082FCC09}" srcOrd="6" destOrd="0" presId="urn:microsoft.com/office/officeart/2008/layout/LinedList"/>
    <dgm:cxn modelId="{87772E0E-8632-4BC3-A281-996BBBF1056A}" type="presParOf" srcId="{87BEE8F8-842D-4545-BD05-F1EB517C8393}" destId="{4CF2A0AA-F7B2-4148-8FE7-3F51EAA4A9DF}" srcOrd="7" destOrd="0" presId="urn:microsoft.com/office/officeart/2008/layout/LinedList"/>
    <dgm:cxn modelId="{E19A4EF4-6330-4F6F-8EDC-B0E4AC1C9A72}" type="presParOf" srcId="{4CF2A0AA-F7B2-4148-8FE7-3F51EAA4A9DF}" destId="{3284A53C-676C-473C-B1D9-2A20696B625B}" srcOrd="0" destOrd="0" presId="urn:microsoft.com/office/officeart/2008/layout/LinedList"/>
    <dgm:cxn modelId="{200FA27A-0BEF-488A-A6FC-AE01AC5325BC}" type="presParOf" srcId="{4CF2A0AA-F7B2-4148-8FE7-3F51EAA4A9DF}" destId="{6727B497-3E3F-49D7-AE20-27B689EE21E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61DC25-5987-47BC-BA69-39DD50F6BB8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67BF2EA-5C5D-4CCB-B074-C41F2DA92D28}">
      <dgm:prSet custT="1"/>
      <dgm:spPr/>
      <dgm:t>
        <a:bodyPr/>
        <a:lstStyle/>
        <a:p>
          <a:pPr>
            <a:lnSpc>
              <a:spcPct val="100000"/>
            </a:lnSpc>
            <a:defRPr cap="all"/>
          </a:pPr>
          <a:r>
            <a:rPr lang="tr-TR" sz="2800" b="1" dirty="0"/>
            <a:t>SORU VE CEVAP</a:t>
          </a:r>
          <a:endParaRPr lang="en-US" sz="2800" b="1" dirty="0"/>
        </a:p>
      </dgm:t>
    </dgm:pt>
    <dgm:pt modelId="{7F66EF43-8802-4281-AD0B-8E683D8FAFD6}" type="parTrans" cxnId="{00C5150D-3353-4765-A837-8FF77145E78A}">
      <dgm:prSet/>
      <dgm:spPr/>
      <dgm:t>
        <a:bodyPr/>
        <a:lstStyle/>
        <a:p>
          <a:endParaRPr lang="en-US"/>
        </a:p>
      </dgm:t>
    </dgm:pt>
    <dgm:pt modelId="{56221C17-A290-4C6A-BED9-D9F3DFAFF3E5}" type="sibTrans" cxnId="{00C5150D-3353-4765-A837-8FF77145E78A}">
      <dgm:prSet/>
      <dgm:spPr/>
      <dgm:t>
        <a:bodyPr/>
        <a:lstStyle/>
        <a:p>
          <a:endParaRPr lang="en-US"/>
        </a:p>
      </dgm:t>
    </dgm:pt>
    <dgm:pt modelId="{EBBC015A-0528-4886-BC5B-B4601C1FC7DC}">
      <dgm:prSet custT="1"/>
      <dgm:spPr/>
      <dgm:t>
        <a:bodyPr/>
        <a:lstStyle/>
        <a:p>
          <a:pPr>
            <a:lnSpc>
              <a:spcPct val="100000"/>
            </a:lnSpc>
            <a:defRPr cap="all"/>
          </a:pPr>
          <a:r>
            <a:rPr lang="tr-TR" sz="2800" b="1" dirty="0"/>
            <a:t>DENEYİMLERİN PAYLAŞIMI</a:t>
          </a:r>
          <a:endParaRPr lang="en-US" sz="2800" b="1" dirty="0"/>
        </a:p>
      </dgm:t>
    </dgm:pt>
    <dgm:pt modelId="{9AC48BA4-C602-412F-87A5-787480BED71F}" type="parTrans" cxnId="{57ED3F47-5B33-46D0-BDDE-6CED9ADEFC6E}">
      <dgm:prSet/>
      <dgm:spPr/>
      <dgm:t>
        <a:bodyPr/>
        <a:lstStyle/>
        <a:p>
          <a:endParaRPr lang="en-US"/>
        </a:p>
      </dgm:t>
    </dgm:pt>
    <dgm:pt modelId="{48326871-713A-4D81-A435-80B8935F389F}" type="sibTrans" cxnId="{57ED3F47-5B33-46D0-BDDE-6CED9ADEFC6E}">
      <dgm:prSet/>
      <dgm:spPr/>
      <dgm:t>
        <a:bodyPr/>
        <a:lstStyle/>
        <a:p>
          <a:endParaRPr lang="en-US"/>
        </a:p>
      </dgm:t>
    </dgm:pt>
    <dgm:pt modelId="{69A908F0-264A-43BA-B58B-2376307CC9BC}">
      <dgm:prSet custT="1"/>
      <dgm:spPr/>
      <dgm:t>
        <a:bodyPr/>
        <a:lstStyle/>
        <a:p>
          <a:pPr>
            <a:lnSpc>
              <a:spcPct val="100000"/>
            </a:lnSpc>
            <a:defRPr cap="all"/>
          </a:pPr>
          <a:r>
            <a:rPr lang="tr-TR" sz="2800" b="1" dirty="0"/>
            <a:t>ÖZETLEYELİM</a:t>
          </a:r>
          <a:endParaRPr lang="en-US" sz="2800" b="1" dirty="0"/>
        </a:p>
      </dgm:t>
    </dgm:pt>
    <dgm:pt modelId="{900CFF19-415F-4276-B9E4-D3684301DED5}" type="parTrans" cxnId="{2805567F-7556-49A7-96FF-1DD0FFD5331D}">
      <dgm:prSet/>
      <dgm:spPr/>
      <dgm:t>
        <a:bodyPr/>
        <a:lstStyle/>
        <a:p>
          <a:endParaRPr lang="en-US"/>
        </a:p>
      </dgm:t>
    </dgm:pt>
    <dgm:pt modelId="{EA4DD9BB-4F6B-4993-A40B-B0E8BA71BBEA}" type="sibTrans" cxnId="{2805567F-7556-49A7-96FF-1DD0FFD5331D}">
      <dgm:prSet/>
      <dgm:spPr/>
      <dgm:t>
        <a:bodyPr/>
        <a:lstStyle/>
        <a:p>
          <a:endParaRPr lang="en-US"/>
        </a:p>
      </dgm:t>
    </dgm:pt>
    <dgm:pt modelId="{24DB6651-9CE1-4D8B-9F82-AA3926793694}" type="pres">
      <dgm:prSet presAssocID="{0561DC25-5987-47BC-BA69-39DD50F6BB8D}" presName="root" presStyleCnt="0">
        <dgm:presLayoutVars>
          <dgm:dir/>
          <dgm:resizeHandles val="exact"/>
        </dgm:presLayoutVars>
      </dgm:prSet>
      <dgm:spPr/>
    </dgm:pt>
    <dgm:pt modelId="{42EA5496-3591-4420-8C1D-C9931AC7F3B6}" type="pres">
      <dgm:prSet presAssocID="{B67BF2EA-5C5D-4CCB-B074-C41F2DA92D28}" presName="compNode" presStyleCnt="0"/>
      <dgm:spPr/>
    </dgm:pt>
    <dgm:pt modelId="{B1CB063C-5A0A-4C99-BD7C-40654D67B382}" type="pres">
      <dgm:prSet presAssocID="{B67BF2EA-5C5D-4CCB-B074-C41F2DA92D28}" presName="iconBgRect" presStyleLbl="bgShp" presStyleIdx="0" presStyleCnt="3"/>
      <dgm:spPr/>
    </dgm:pt>
    <dgm:pt modelId="{AF67D722-BDCB-4F7F-AFD5-5C3A44B2CA41}" type="pres">
      <dgm:prSet presAssocID="{B67BF2EA-5C5D-4CCB-B074-C41F2DA92D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D7A6C3E-53AE-45DA-86DF-7A0F1029EA39}" type="pres">
      <dgm:prSet presAssocID="{B67BF2EA-5C5D-4CCB-B074-C41F2DA92D28}" presName="spaceRect" presStyleCnt="0"/>
      <dgm:spPr/>
    </dgm:pt>
    <dgm:pt modelId="{C716BDEC-F275-46DD-A8BB-CE417CE72022}" type="pres">
      <dgm:prSet presAssocID="{B67BF2EA-5C5D-4CCB-B074-C41F2DA92D28}" presName="textRect" presStyleLbl="revTx" presStyleIdx="0" presStyleCnt="3">
        <dgm:presLayoutVars>
          <dgm:chMax val="1"/>
          <dgm:chPref val="1"/>
        </dgm:presLayoutVars>
      </dgm:prSet>
      <dgm:spPr/>
    </dgm:pt>
    <dgm:pt modelId="{CBF2C6D8-907F-4671-B83B-789288737002}" type="pres">
      <dgm:prSet presAssocID="{56221C17-A290-4C6A-BED9-D9F3DFAFF3E5}" presName="sibTrans" presStyleCnt="0"/>
      <dgm:spPr/>
    </dgm:pt>
    <dgm:pt modelId="{FF83DBC9-CB2B-4B18-8A9D-7B10095A36BC}" type="pres">
      <dgm:prSet presAssocID="{EBBC015A-0528-4886-BC5B-B4601C1FC7DC}" presName="compNode" presStyleCnt="0"/>
      <dgm:spPr/>
    </dgm:pt>
    <dgm:pt modelId="{54FB7054-616F-4151-841C-BD8D425B6D44}" type="pres">
      <dgm:prSet presAssocID="{EBBC015A-0528-4886-BC5B-B4601C1FC7DC}" presName="iconBgRect" presStyleLbl="bgShp" presStyleIdx="1" presStyleCnt="3"/>
      <dgm:spPr/>
    </dgm:pt>
    <dgm:pt modelId="{C5464A2D-0EE0-4EC6-9A7F-E94005E7BF21}" type="pres">
      <dgm:prSet presAssocID="{EBBC015A-0528-4886-BC5B-B4601C1FC7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B067ADD-18FE-4979-A75D-222F5F168FC0}" type="pres">
      <dgm:prSet presAssocID="{EBBC015A-0528-4886-BC5B-B4601C1FC7DC}" presName="spaceRect" presStyleCnt="0"/>
      <dgm:spPr/>
    </dgm:pt>
    <dgm:pt modelId="{00111C2D-8E05-4408-9AE0-8D211EC425D2}" type="pres">
      <dgm:prSet presAssocID="{EBBC015A-0528-4886-BC5B-B4601C1FC7DC}" presName="textRect" presStyleLbl="revTx" presStyleIdx="1" presStyleCnt="3">
        <dgm:presLayoutVars>
          <dgm:chMax val="1"/>
          <dgm:chPref val="1"/>
        </dgm:presLayoutVars>
      </dgm:prSet>
      <dgm:spPr/>
    </dgm:pt>
    <dgm:pt modelId="{0F2A7191-F5F0-4CA1-8B45-715297CE9756}" type="pres">
      <dgm:prSet presAssocID="{48326871-713A-4D81-A435-80B8935F389F}" presName="sibTrans" presStyleCnt="0"/>
      <dgm:spPr/>
    </dgm:pt>
    <dgm:pt modelId="{DAA16332-CDEB-4004-96D7-FF12AEFB9EA9}" type="pres">
      <dgm:prSet presAssocID="{69A908F0-264A-43BA-B58B-2376307CC9BC}" presName="compNode" presStyleCnt="0"/>
      <dgm:spPr/>
    </dgm:pt>
    <dgm:pt modelId="{F1076E40-DCA3-4EED-B21A-2ADF9750DB18}" type="pres">
      <dgm:prSet presAssocID="{69A908F0-264A-43BA-B58B-2376307CC9BC}" presName="iconBgRect" presStyleLbl="bgShp" presStyleIdx="2" presStyleCnt="3"/>
      <dgm:spPr/>
    </dgm:pt>
    <dgm:pt modelId="{73C6E13C-4717-4AEF-93C3-446EBED1F60E}" type="pres">
      <dgm:prSet presAssocID="{69A908F0-264A-43BA-B58B-2376307CC9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79BD8702-E1F9-4EB5-B818-73A44B55C4DB}" type="pres">
      <dgm:prSet presAssocID="{69A908F0-264A-43BA-B58B-2376307CC9BC}" presName="spaceRect" presStyleCnt="0"/>
      <dgm:spPr/>
    </dgm:pt>
    <dgm:pt modelId="{6DE1476B-6FB7-4158-8AFB-939DCAC836EB}" type="pres">
      <dgm:prSet presAssocID="{69A908F0-264A-43BA-B58B-2376307CC9BC}" presName="textRect" presStyleLbl="revTx" presStyleIdx="2" presStyleCnt="3">
        <dgm:presLayoutVars>
          <dgm:chMax val="1"/>
          <dgm:chPref val="1"/>
        </dgm:presLayoutVars>
      </dgm:prSet>
      <dgm:spPr/>
    </dgm:pt>
  </dgm:ptLst>
  <dgm:cxnLst>
    <dgm:cxn modelId="{00C5150D-3353-4765-A837-8FF77145E78A}" srcId="{0561DC25-5987-47BC-BA69-39DD50F6BB8D}" destId="{B67BF2EA-5C5D-4CCB-B074-C41F2DA92D28}" srcOrd="0" destOrd="0" parTransId="{7F66EF43-8802-4281-AD0B-8E683D8FAFD6}" sibTransId="{56221C17-A290-4C6A-BED9-D9F3DFAFF3E5}"/>
    <dgm:cxn modelId="{4444A72F-08A8-7D4B-BB15-9EDC551FA48C}" type="presOf" srcId="{0561DC25-5987-47BC-BA69-39DD50F6BB8D}" destId="{24DB6651-9CE1-4D8B-9F82-AA3926793694}" srcOrd="0" destOrd="0" presId="urn:microsoft.com/office/officeart/2018/5/layout/IconCircleLabelList"/>
    <dgm:cxn modelId="{A049B03D-B34B-B94D-B3CC-6D064F8F15AB}" type="presOf" srcId="{B67BF2EA-5C5D-4CCB-B074-C41F2DA92D28}" destId="{C716BDEC-F275-46DD-A8BB-CE417CE72022}" srcOrd="0" destOrd="0" presId="urn:microsoft.com/office/officeart/2018/5/layout/IconCircleLabelList"/>
    <dgm:cxn modelId="{57ED3F47-5B33-46D0-BDDE-6CED9ADEFC6E}" srcId="{0561DC25-5987-47BC-BA69-39DD50F6BB8D}" destId="{EBBC015A-0528-4886-BC5B-B4601C1FC7DC}" srcOrd="1" destOrd="0" parTransId="{9AC48BA4-C602-412F-87A5-787480BED71F}" sibTransId="{48326871-713A-4D81-A435-80B8935F389F}"/>
    <dgm:cxn modelId="{95702C6D-714E-304D-B127-02BF6FCC7DEE}" type="presOf" srcId="{EBBC015A-0528-4886-BC5B-B4601C1FC7DC}" destId="{00111C2D-8E05-4408-9AE0-8D211EC425D2}" srcOrd="0" destOrd="0" presId="urn:microsoft.com/office/officeart/2018/5/layout/IconCircleLabelList"/>
    <dgm:cxn modelId="{2805567F-7556-49A7-96FF-1DD0FFD5331D}" srcId="{0561DC25-5987-47BC-BA69-39DD50F6BB8D}" destId="{69A908F0-264A-43BA-B58B-2376307CC9BC}" srcOrd="2" destOrd="0" parTransId="{900CFF19-415F-4276-B9E4-D3684301DED5}" sibTransId="{EA4DD9BB-4F6B-4993-A40B-B0E8BA71BBEA}"/>
    <dgm:cxn modelId="{EE88A8F8-13AD-D144-A288-4983DE5E7882}" type="presOf" srcId="{69A908F0-264A-43BA-B58B-2376307CC9BC}" destId="{6DE1476B-6FB7-4158-8AFB-939DCAC836EB}" srcOrd="0" destOrd="0" presId="urn:microsoft.com/office/officeart/2018/5/layout/IconCircleLabelList"/>
    <dgm:cxn modelId="{65904DE1-E760-C74C-B116-30529F46C822}" type="presParOf" srcId="{24DB6651-9CE1-4D8B-9F82-AA3926793694}" destId="{42EA5496-3591-4420-8C1D-C9931AC7F3B6}" srcOrd="0" destOrd="0" presId="urn:microsoft.com/office/officeart/2018/5/layout/IconCircleLabelList"/>
    <dgm:cxn modelId="{3B3C1420-4F7B-7948-A567-1A5E64D35EBF}" type="presParOf" srcId="{42EA5496-3591-4420-8C1D-C9931AC7F3B6}" destId="{B1CB063C-5A0A-4C99-BD7C-40654D67B382}" srcOrd="0" destOrd="0" presId="urn:microsoft.com/office/officeart/2018/5/layout/IconCircleLabelList"/>
    <dgm:cxn modelId="{11A53F40-561C-7640-B097-08E67B0B5FFA}" type="presParOf" srcId="{42EA5496-3591-4420-8C1D-C9931AC7F3B6}" destId="{AF67D722-BDCB-4F7F-AFD5-5C3A44B2CA41}" srcOrd="1" destOrd="0" presId="urn:microsoft.com/office/officeart/2018/5/layout/IconCircleLabelList"/>
    <dgm:cxn modelId="{6B4F5A84-CC65-7F48-8D73-5C6108C0CD0F}" type="presParOf" srcId="{42EA5496-3591-4420-8C1D-C9931AC7F3B6}" destId="{4D7A6C3E-53AE-45DA-86DF-7A0F1029EA39}" srcOrd="2" destOrd="0" presId="urn:microsoft.com/office/officeart/2018/5/layout/IconCircleLabelList"/>
    <dgm:cxn modelId="{4B268FFB-9CCA-C740-A7FD-8395E0DA67BC}" type="presParOf" srcId="{42EA5496-3591-4420-8C1D-C9931AC7F3B6}" destId="{C716BDEC-F275-46DD-A8BB-CE417CE72022}" srcOrd="3" destOrd="0" presId="urn:microsoft.com/office/officeart/2018/5/layout/IconCircleLabelList"/>
    <dgm:cxn modelId="{7172E378-76BA-D343-B201-05FCFC60DE1A}" type="presParOf" srcId="{24DB6651-9CE1-4D8B-9F82-AA3926793694}" destId="{CBF2C6D8-907F-4671-B83B-789288737002}" srcOrd="1" destOrd="0" presId="urn:microsoft.com/office/officeart/2018/5/layout/IconCircleLabelList"/>
    <dgm:cxn modelId="{9D01793D-61EB-6B4B-8D38-297DC51072A8}" type="presParOf" srcId="{24DB6651-9CE1-4D8B-9F82-AA3926793694}" destId="{FF83DBC9-CB2B-4B18-8A9D-7B10095A36BC}" srcOrd="2" destOrd="0" presId="urn:microsoft.com/office/officeart/2018/5/layout/IconCircleLabelList"/>
    <dgm:cxn modelId="{48AF71C2-1808-064D-9A4A-6C9E087B3FC6}" type="presParOf" srcId="{FF83DBC9-CB2B-4B18-8A9D-7B10095A36BC}" destId="{54FB7054-616F-4151-841C-BD8D425B6D44}" srcOrd="0" destOrd="0" presId="urn:microsoft.com/office/officeart/2018/5/layout/IconCircleLabelList"/>
    <dgm:cxn modelId="{EBD8115F-4476-1F45-98A6-6A634A23C959}" type="presParOf" srcId="{FF83DBC9-CB2B-4B18-8A9D-7B10095A36BC}" destId="{C5464A2D-0EE0-4EC6-9A7F-E94005E7BF21}" srcOrd="1" destOrd="0" presId="urn:microsoft.com/office/officeart/2018/5/layout/IconCircleLabelList"/>
    <dgm:cxn modelId="{81AABACB-D98D-8845-B1C3-5751D210717F}" type="presParOf" srcId="{FF83DBC9-CB2B-4B18-8A9D-7B10095A36BC}" destId="{1B067ADD-18FE-4979-A75D-222F5F168FC0}" srcOrd="2" destOrd="0" presId="urn:microsoft.com/office/officeart/2018/5/layout/IconCircleLabelList"/>
    <dgm:cxn modelId="{CE74B24F-BEC0-DC42-A2A3-2CD6F70F15CB}" type="presParOf" srcId="{FF83DBC9-CB2B-4B18-8A9D-7B10095A36BC}" destId="{00111C2D-8E05-4408-9AE0-8D211EC425D2}" srcOrd="3" destOrd="0" presId="urn:microsoft.com/office/officeart/2018/5/layout/IconCircleLabelList"/>
    <dgm:cxn modelId="{A1F7D96F-D349-C04B-9F5A-DFFB40F8782C}" type="presParOf" srcId="{24DB6651-9CE1-4D8B-9F82-AA3926793694}" destId="{0F2A7191-F5F0-4CA1-8B45-715297CE9756}" srcOrd="3" destOrd="0" presId="urn:microsoft.com/office/officeart/2018/5/layout/IconCircleLabelList"/>
    <dgm:cxn modelId="{FB58A621-5FBC-7046-83EA-515748E96AAB}" type="presParOf" srcId="{24DB6651-9CE1-4D8B-9F82-AA3926793694}" destId="{DAA16332-CDEB-4004-96D7-FF12AEFB9EA9}" srcOrd="4" destOrd="0" presId="urn:microsoft.com/office/officeart/2018/5/layout/IconCircleLabelList"/>
    <dgm:cxn modelId="{969273C7-B064-E74F-8D18-205AFA178C5C}" type="presParOf" srcId="{DAA16332-CDEB-4004-96D7-FF12AEFB9EA9}" destId="{F1076E40-DCA3-4EED-B21A-2ADF9750DB18}" srcOrd="0" destOrd="0" presId="urn:microsoft.com/office/officeart/2018/5/layout/IconCircleLabelList"/>
    <dgm:cxn modelId="{DABE808F-F527-724B-BE05-3B459EDA3B17}" type="presParOf" srcId="{DAA16332-CDEB-4004-96D7-FF12AEFB9EA9}" destId="{73C6E13C-4717-4AEF-93C3-446EBED1F60E}" srcOrd="1" destOrd="0" presId="urn:microsoft.com/office/officeart/2018/5/layout/IconCircleLabelList"/>
    <dgm:cxn modelId="{941091EF-3774-3142-8A1F-43AEBF53FCDA}" type="presParOf" srcId="{DAA16332-CDEB-4004-96D7-FF12AEFB9EA9}" destId="{79BD8702-E1F9-4EB5-B818-73A44B55C4DB}" srcOrd="2" destOrd="0" presId="urn:microsoft.com/office/officeart/2018/5/layout/IconCircleLabelList"/>
    <dgm:cxn modelId="{7B0A6EF0-890A-F742-AC37-E83F7A89DAF3}" type="presParOf" srcId="{DAA16332-CDEB-4004-96D7-FF12AEFB9EA9}" destId="{6DE1476B-6FB7-4158-8AFB-939DCAC836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970CF-7EA5-8B47-BBCA-4EA8A06BC7E4}">
      <dsp:nvSpPr>
        <dsp:cNvPr id="0" name=""/>
        <dsp:cNvSpPr/>
      </dsp:nvSpPr>
      <dsp:spPr>
        <a:xfrm>
          <a:off x="2103120" y="382"/>
          <a:ext cx="8412480" cy="2111928"/>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536430" rIns="163225" bIns="536430" numCol="1" spcCol="1270" anchor="ctr" anchorCtr="0">
          <a:noAutofit/>
        </a:bodyPr>
        <a:lstStyle/>
        <a:p>
          <a:pPr marL="0" lvl="0" indent="0" algn="l" defTabSz="1066800">
            <a:lnSpc>
              <a:spcPct val="90000"/>
            </a:lnSpc>
            <a:spcBef>
              <a:spcPct val="0"/>
            </a:spcBef>
            <a:spcAft>
              <a:spcPct val="35000"/>
            </a:spcAft>
            <a:buNone/>
          </a:pPr>
          <a:r>
            <a:rPr lang="en-US" sz="2400" b="0" i="0" kern="1200" dirty="0">
              <a:latin typeface="+mn-lt"/>
            </a:rPr>
            <a:t>Nanopartiküllerin </a:t>
          </a:r>
          <a:r>
            <a:rPr lang="en-US" sz="2400" b="0" i="0" kern="1200" dirty="0" err="1">
              <a:latin typeface="+mn-lt"/>
            </a:rPr>
            <a:t>biyouyumluluğunu</a:t>
          </a:r>
          <a:r>
            <a:rPr lang="en-US" sz="2400" b="0" i="0" kern="1200" dirty="0">
              <a:latin typeface="+mn-lt"/>
            </a:rPr>
            <a:t> </a:t>
          </a:r>
          <a:r>
            <a:rPr lang="en-US" sz="2400" b="0" i="0" kern="1200" dirty="0" err="1">
              <a:latin typeface="+mn-lt"/>
            </a:rPr>
            <a:t>değerlendirmek</a:t>
          </a:r>
          <a:r>
            <a:rPr lang="en-US" sz="2400" b="0" i="0" kern="1200" dirty="0">
              <a:latin typeface="+mn-lt"/>
            </a:rPr>
            <a:t> </a:t>
          </a:r>
          <a:r>
            <a:rPr lang="en-US" sz="2400" b="0" i="0" kern="1200" dirty="0" err="1">
              <a:latin typeface="+mn-lt"/>
            </a:rPr>
            <a:t>amacı</a:t>
          </a:r>
          <a:r>
            <a:rPr lang="en-US" sz="2400" b="0" i="0" kern="1200" dirty="0">
              <a:latin typeface="+mn-lt"/>
            </a:rPr>
            <a:t> </a:t>
          </a:r>
          <a:r>
            <a:rPr lang="en-US" sz="2400" b="0" i="0" kern="1200" dirty="0" err="1">
              <a:latin typeface="+mn-lt"/>
            </a:rPr>
            <a:t>ile</a:t>
          </a:r>
          <a:r>
            <a:rPr lang="en-US" sz="2400" b="0" i="0" kern="1200" dirty="0">
              <a:latin typeface="+mn-lt"/>
            </a:rPr>
            <a:t> </a:t>
          </a:r>
          <a:r>
            <a:rPr lang="en-US" sz="2400" b="0" i="0" kern="1200" dirty="0" err="1">
              <a:latin typeface="+mn-lt"/>
            </a:rPr>
            <a:t>deneylere</a:t>
          </a:r>
          <a:r>
            <a:rPr lang="en-US" sz="2400" b="0" i="0" kern="1200" dirty="0">
              <a:latin typeface="+mn-lt"/>
            </a:rPr>
            <a:t> </a:t>
          </a:r>
          <a:r>
            <a:rPr lang="en-US" sz="2400" b="0" i="0" kern="1200" dirty="0" err="1">
              <a:latin typeface="+mn-lt"/>
            </a:rPr>
            <a:t>duyulan</a:t>
          </a:r>
          <a:r>
            <a:rPr lang="en-US" sz="2400" b="0" i="0" kern="1200" dirty="0">
              <a:latin typeface="+mn-lt"/>
            </a:rPr>
            <a:t> </a:t>
          </a:r>
          <a:r>
            <a:rPr lang="en-US" sz="2400" b="0" i="0" kern="1200" dirty="0" err="1">
              <a:latin typeface="+mn-lt"/>
            </a:rPr>
            <a:t>ihtiyaç</a:t>
          </a:r>
          <a:endParaRPr lang="en-US" sz="2400" kern="1200" dirty="0">
            <a:latin typeface="+mn-lt"/>
          </a:endParaRPr>
        </a:p>
      </dsp:txBody>
      <dsp:txXfrm>
        <a:off x="2103120" y="382"/>
        <a:ext cx="8412480" cy="2111928"/>
      </dsp:txXfrm>
    </dsp:sp>
    <dsp:sp modelId="{61D2E499-4BD3-374A-B33E-9C61D2ECA985}">
      <dsp:nvSpPr>
        <dsp:cNvPr id="0" name=""/>
        <dsp:cNvSpPr/>
      </dsp:nvSpPr>
      <dsp:spPr>
        <a:xfrm>
          <a:off x="0" y="382"/>
          <a:ext cx="2103120" cy="21119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208612" rIns="111290" bIns="208612" numCol="1" spcCol="1270" anchor="ctr" anchorCtr="0">
          <a:noAutofit/>
        </a:bodyPr>
        <a:lstStyle/>
        <a:p>
          <a:pPr marL="0" lvl="0" indent="0" algn="ctr" defTabSz="1244600">
            <a:lnSpc>
              <a:spcPct val="90000"/>
            </a:lnSpc>
            <a:spcBef>
              <a:spcPct val="0"/>
            </a:spcBef>
            <a:spcAft>
              <a:spcPct val="35000"/>
            </a:spcAft>
            <a:buNone/>
          </a:pPr>
          <a:r>
            <a:rPr lang="tr-TR" sz="2800" b="0" i="0" kern="1200" dirty="0">
              <a:latin typeface="+mn-lt"/>
            </a:rPr>
            <a:t>Tanımla</a:t>
          </a:r>
          <a:endParaRPr lang="en-US" sz="2800" kern="1200" dirty="0">
            <a:latin typeface="+mn-lt"/>
          </a:endParaRPr>
        </a:p>
      </dsp:txBody>
      <dsp:txXfrm>
        <a:off x="0" y="382"/>
        <a:ext cx="2103120" cy="2111928"/>
      </dsp:txXfrm>
    </dsp:sp>
    <dsp:sp modelId="{D1816CF1-694A-C44C-A93A-360A35145033}">
      <dsp:nvSpPr>
        <dsp:cNvPr id="0" name=""/>
        <dsp:cNvSpPr/>
      </dsp:nvSpPr>
      <dsp:spPr>
        <a:xfrm>
          <a:off x="2103120" y="2239026"/>
          <a:ext cx="8412480" cy="2111928"/>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536430" rIns="163225" bIns="536430" numCol="1" spcCol="1270" anchor="ctr" anchorCtr="0">
          <a:noAutofit/>
        </a:bodyPr>
        <a:lstStyle/>
        <a:p>
          <a:pPr marL="0" lvl="0" indent="0" algn="l" defTabSz="1066800">
            <a:lnSpc>
              <a:spcPct val="90000"/>
            </a:lnSpc>
            <a:spcBef>
              <a:spcPct val="0"/>
            </a:spcBef>
            <a:spcAft>
              <a:spcPct val="35000"/>
            </a:spcAft>
            <a:buNone/>
          </a:pPr>
          <a:r>
            <a:rPr lang="tr-TR" sz="2400" b="0" i="0" kern="1200" dirty="0" err="1">
              <a:latin typeface="+mn-lt"/>
            </a:rPr>
            <a:t>Nanopartiküllerin</a:t>
          </a:r>
          <a:r>
            <a:rPr lang="tr-TR" sz="2400" b="0" i="0" kern="1200" dirty="0">
              <a:latin typeface="+mn-lt"/>
            </a:rPr>
            <a:t> bağışıklık hücreleri üzerindeki etkisini değerlendirecek teknolojiler</a:t>
          </a:r>
          <a:endParaRPr lang="en-US" sz="2400" kern="1200" dirty="0">
            <a:latin typeface="+mn-lt"/>
          </a:endParaRPr>
        </a:p>
      </dsp:txBody>
      <dsp:txXfrm>
        <a:off x="2103120" y="2239026"/>
        <a:ext cx="8412480" cy="2111928"/>
      </dsp:txXfrm>
    </dsp:sp>
    <dsp:sp modelId="{D59A53D6-5743-6746-BE2B-4BEABA24CD9B}">
      <dsp:nvSpPr>
        <dsp:cNvPr id="0" name=""/>
        <dsp:cNvSpPr/>
      </dsp:nvSpPr>
      <dsp:spPr>
        <a:xfrm>
          <a:off x="0" y="2239026"/>
          <a:ext cx="2103120" cy="211192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208612" rIns="111290" bIns="208612" numCol="1" spcCol="1270" anchor="ctr" anchorCtr="0">
          <a:noAutofit/>
        </a:bodyPr>
        <a:lstStyle/>
        <a:p>
          <a:pPr marL="0" lvl="0" indent="0" algn="ctr" defTabSz="1244600">
            <a:lnSpc>
              <a:spcPct val="90000"/>
            </a:lnSpc>
            <a:spcBef>
              <a:spcPct val="0"/>
            </a:spcBef>
            <a:spcAft>
              <a:spcPct val="35000"/>
            </a:spcAft>
            <a:buNone/>
          </a:pPr>
          <a:r>
            <a:rPr lang="tr-TR" sz="2800" b="0" i="0" kern="1200" dirty="0">
              <a:latin typeface="+mn-lt"/>
            </a:rPr>
            <a:t>Hatırla</a:t>
          </a:r>
          <a:endParaRPr lang="en-US" sz="2800" kern="1200" dirty="0">
            <a:latin typeface="+mn-lt"/>
          </a:endParaRPr>
        </a:p>
      </dsp:txBody>
      <dsp:txXfrm>
        <a:off x="0" y="2239026"/>
        <a:ext cx="2103120" cy="2111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9B3C5-28F0-40AE-8523-5428D8F2B575}">
      <dsp:nvSpPr>
        <dsp:cNvPr id="0" name=""/>
        <dsp:cNvSpPr/>
      </dsp:nvSpPr>
      <dsp:spPr>
        <a:xfrm>
          <a:off x="4082044" y="1472031"/>
          <a:ext cx="3576027" cy="3576027"/>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noProof="0" dirty="0">
              <a:latin typeface="Tenorite" panose="00000500000000000000" pitchFamily="2" charset="0"/>
            </a:rPr>
            <a:t>ideal </a:t>
          </a:r>
          <a:r>
            <a:rPr lang="en-GB" sz="4400" b="1" kern="1200" noProof="0" dirty="0" err="1">
              <a:latin typeface="Tenorite" panose="00000500000000000000" pitchFamily="2" charset="0"/>
            </a:rPr>
            <a:t>ilaç</a:t>
          </a:r>
          <a:endParaRPr lang="en-GB" sz="4400" b="1" kern="1200" noProof="0" dirty="0">
            <a:latin typeface="Tenorite" panose="00000500000000000000" pitchFamily="2" charset="0"/>
          </a:endParaRPr>
        </a:p>
      </dsp:txBody>
      <dsp:txXfrm>
        <a:off x="4605741" y="1995728"/>
        <a:ext cx="2528633" cy="2528633"/>
      </dsp:txXfrm>
    </dsp:sp>
    <dsp:sp modelId="{30156D02-5869-4C94-97EA-1F565A65510D}">
      <dsp:nvSpPr>
        <dsp:cNvPr id="0" name=""/>
        <dsp:cNvSpPr/>
      </dsp:nvSpPr>
      <dsp:spPr>
        <a:xfrm>
          <a:off x="4886650" y="-54041"/>
          <a:ext cx="1966815" cy="196681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err="1">
              <a:latin typeface="Tenorite" panose="00000500000000000000" pitchFamily="2" charset="0"/>
            </a:rPr>
            <a:t>İyi</a:t>
          </a:r>
          <a:r>
            <a:rPr lang="en-GB" sz="1800" b="1" kern="1200" noProof="0" dirty="0">
              <a:latin typeface="Tenorite" panose="00000500000000000000" pitchFamily="2" charset="0"/>
            </a:rPr>
            <a:t> </a:t>
          </a:r>
          <a:r>
            <a:rPr lang="en-GB" sz="1800" b="1" kern="1200" noProof="0" dirty="0" err="1">
              <a:latin typeface="Tenorite" panose="00000500000000000000" pitchFamily="2" charset="0"/>
            </a:rPr>
            <a:t>tolere</a:t>
          </a:r>
          <a:r>
            <a:rPr lang="en-GB" sz="1800" b="1" kern="1200" noProof="0" dirty="0">
              <a:latin typeface="Tenorite" panose="00000500000000000000" pitchFamily="2" charset="0"/>
            </a:rPr>
            <a:t> </a:t>
          </a:r>
          <a:r>
            <a:rPr lang="en-GB" sz="1800" b="1" kern="1200" noProof="0" dirty="0" err="1">
              <a:latin typeface="Tenorite" panose="00000500000000000000" pitchFamily="2" charset="0"/>
            </a:rPr>
            <a:t>edilebilir</a:t>
          </a:r>
          <a:endParaRPr lang="en-GB" sz="1800" b="1" kern="1200" noProof="0" dirty="0">
            <a:latin typeface="Tenorite" panose="00000500000000000000" pitchFamily="2" charset="0"/>
          </a:endParaRPr>
        </a:p>
      </dsp:txBody>
      <dsp:txXfrm>
        <a:off x="5174683" y="233992"/>
        <a:ext cx="1390749" cy="1390749"/>
      </dsp:txXfrm>
    </dsp:sp>
    <dsp:sp modelId="{27A19783-81BE-4381-99C0-E4A9864EF946}">
      <dsp:nvSpPr>
        <dsp:cNvPr id="0" name=""/>
        <dsp:cNvSpPr/>
      </dsp:nvSpPr>
      <dsp:spPr>
        <a:xfrm>
          <a:off x="6384782" y="491233"/>
          <a:ext cx="1966815" cy="196681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err="1">
              <a:latin typeface="Tenorite" panose="00000500000000000000" pitchFamily="2" charset="0"/>
            </a:rPr>
            <a:t>Seçici</a:t>
          </a:r>
          <a:endParaRPr lang="en-GB" sz="1800" b="1" kern="1200" noProof="0" dirty="0">
            <a:latin typeface="Tenorite" panose="00000500000000000000" pitchFamily="2" charset="0"/>
          </a:endParaRPr>
        </a:p>
      </dsp:txBody>
      <dsp:txXfrm>
        <a:off x="6672815" y="779266"/>
        <a:ext cx="1390749" cy="1390749"/>
      </dsp:txXfrm>
    </dsp:sp>
    <dsp:sp modelId="{B1C889F4-7095-4547-A72B-F90636760D17}">
      <dsp:nvSpPr>
        <dsp:cNvPr id="0" name=""/>
        <dsp:cNvSpPr/>
      </dsp:nvSpPr>
      <dsp:spPr>
        <a:xfrm>
          <a:off x="7181921" y="1871919"/>
          <a:ext cx="1966815" cy="196681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noProof="0" dirty="0" err="1">
              <a:latin typeface="Tenorite" panose="00000500000000000000" pitchFamily="2" charset="0"/>
            </a:rPr>
            <a:t>Uygulama</a:t>
          </a:r>
          <a:r>
            <a:rPr lang="en-GB" sz="1600" b="1" kern="1200" noProof="0" dirty="0">
              <a:latin typeface="Tenorite" panose="00000500000000000000" pitchFamily="2" charset="0"/>
            </a:rPr>
            <a:t> </a:t>
          </a:r>
          <a:r>
            <a:rPr lang="en-GB" sz="1600" b="1" kern="1200" noProof="0" dirty="0" err="1">
              <a:latin typeface="Tenorite" panose="00000500000000000000" pitchFamily="2" charset="0"/>
            </a:rPr>
            <a:t>kolaylığı</a:t>
          </a:r>
          <a:endParaRPr lang="en-GB" sz="1600" b="1" kern="1200" noProof="0" dirty="0">
            <a:latin typeface="Tenorite" panose="00000500000000000000" pitchFamily="2" charset="0"/>
          </a:endParaRPr>
        </a:p>
      </dsp:txBody>
      <dsp:txXfrm>
        <a:off x="7469954" y="2159952"/>
        <a:ext cx="1390749" cy="1390749"/>
      </dsp:txXfrm>
    </dsp:sp>
    <dsp:sp modelId="{A231860E-7A89-4571-86B4-5EF732356F16}">
      <dsp:nvSpPr>
        <dsp:cNvPr id="0" name=""/>
        <dsp:cNvSpPr/>
      </dsp:nvSpPr>
      <dsp:spPr>
        <a:xfrm>
          <a:off x="6905078" y="3441977"/>
          <a:ext cx="1966815" cy="1966815"/>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err="1">
              <a:latin typeface="Tenorite" panose="00000500000000000000" pitchFamily="2" charset="0"/>
            </a:rPr>
            <a:t>Güvenli</a:t>
          </a:r>
          <a:endParaRPr lang="en-GB" sz="1800" b="1" kern="1200" noProof="0" dirty="0">
            <a:latin typeface="Tenorite" panose="00000500000000000000" pitchFamily="2" charset="0"/>
          </a:endParaRPr>
        </a:p>
      </dsp:txBody>
      <dsp:txXfrm>
        <a:off x="7193111" y="3730010"/>
        <a:ext cx="1390749" cy="1390749"/>
      </dsp:txXfrm>
    </dsp:sp>
    <dsp:sp modelId="{950E225F-5BC9-4093-AAAB-918413C38917}">
      <dsp:nvSpPr>
        <dsp:cNvPr id="0" name=""/>
        <dsp:cNvSpPr/>
      </dsp:nvSpPr>
      <dsp:spPr>
        <a:xfrm>
          <a:off x="5683789" y="4466760"/>
          <a:ext cx="1966815" cy="1966815"/>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err="1">
              <a:latin typeface="Tenorite" panose="00000500000000000000" pitchFamily="2" charset="0"/>
            </a:rPr>
            <a:t>Hedeflenmiş</a:t>
          </a:r>
          <a:r>
            <a:rPr lang="en-GB" sz="1800" b="1" kern="1200" noProof="0" dirty="0">
              <a:latin typeface="Tenorite" panose="00000500000000000000" pitchFamily="2" charset="0"/>
            </a:rPr>
            <a:t> </a:t>
          </a:r>
          <a:r>
            <a:rPr lang="en-GB" sz="1800" b="1" kern="1200" noProof="0" dirty="0" err="1">
              <a:latin typeface="Tenorite" panose="00000500000000000000" pitchFamily="2" charset="0"/>
            </a:rPr>
            <a:t>ilaç</a:t>
          </a:r>
          <a:r>
            <a:rPr lang="en-GB" sz="1800" b="1" kern="1200" noProof="0" dirty="0">
              <a:latin typeface="Tenorite" panose="00000500000000000000" pitchFamily="2" charset="0"/>
            </a:rPr>
            <a:t> </a:t>
          </a:r>
          <a:r>
            <a:rPr lang="en-GB" sz="1800" b="1" kern="1200" noProof="0" dirty="0" err="1">
              <a:latin typeface="Tenorite" panose="00000500000000000000" pitchFamily="2" charset="0"/>
            </a:rPr>
            <a:t>dağılımı</a:t>
          </a:r>
          <a:endParaRPr lang="en-GB" sz="1800" b="1" kern="1200" noProof="0" dirty="0">
            <a:latin typeface="Tenorite" panose="00000500000000000000" pitchFamily="2" charset="0"/>
          </a:endParaRPr>
        </a:p>
      </dsp:txBody>
      <dsp:txXfrm>
        <a:off x="5971822" y="4754793"/>
        <a:ext cx="1390749" cy="1390749"/>
      </dsp:txXfrm>
    </dsp:sp>
    <dsp:sp modelId="{D8F9A5AF-8799-4DA8-81E4-5C91ED72E31C}">
      <dsp:nvSpPr>
        <dsp:cNvPr id="0" name=""/>
        <dsp:cNvSpPr/>
      </dsp:nvSpPr>
      <dsp:spPr>
        <a:xfrm>
          <a:off x="4089510" y="4466760"/>
          <a:ext cx="1966815" cy="196681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33425">
            <a:lnSpc>
              <a:spcPct val="90000"/>
            </a:lnSpc>
            <a:spcBef>
              <a:spcPct val="0"/>
            </a:spcBef>
            <a:spcAft>
              <a:spcPct val="35000"/>
            </a:spcAft>
            <a:buNone/>
          </a:pPr>
          <a:r>
            <a:rPr lang="tr-TR" sz="1650" b="1" kern="1200" noProof="0" dirty="0">
              <a:latin typeface="Tenorite" panose="00000500000000000000" pitchFamily="2" charset="0"/>
            </a:rPr>
            <a:t>Öngörülebilir </a:t>
          </a:r>
          <a:r>
            <a:rPr lang="tr-TR" sz="1650" b="1" kern="1200" noProof="0" dirty="0" err="1">
              <a:latin typeface="Tenorite" panose="00000500000000000000" pitchFamily="2" charset="0"/>
            </a:rPr>
            <a:t>biyoyararlılık</a:t>
          </a:r>
          <a:endParaRPr lang="en-GB" sz="1650" b="1" kern="1200" noProof="0" dirty="0">
            <a:latin typeface="Tenorite" panose="00000500000000000000" pitchFamily="2" charset="0"/>
          </a:endParaRPr>
        </a:p>
      </dsp:txBody>
      <dsp:txXfrm>
        <a:off x="4377543" y="4754793"/>
        <a:ext cx="1390749" cy="1390749"/>
      </dsp:txXfrm>
    </dsp:sp>
    <dsp:sp modelId="{19CC28AE-7A3C-4590-9049-A7E5660C254A}">
      <dsp:nvSpPr>
        <dsp:cNvPr id="0" name=""/>
        <dsp:cNvSpPr/>
      </dsp:nvSpPr>
      <dsp:spPr>
        <a:xfrm>
          <a:off x="2868222" y="3441977"/>
          <a:ext cx="1966815" cy="196681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err="1">
              <a:latin typeface="Tenorite" panose="00000500000000000000" pitchFamily="2" charset="0"/>
            </a:rPr>
            <a:t>Efektif</a:t>
          </a:r>
          <a:r>
            <a:rPr lang="en-GB" sz="1800" b="1" kern="1200" noProof="0" dirty="0">
              <a:latin typeface="Tenorite" panose="00000500000000000000" pitchFamily="2" charset="0"/>
            </a:rPr>
            <a:t> </a:t>
          </a:r>
        </a:p>
      </dsp:txBody>
      <dsp:txXfrm>
        <a:off x="3156255" y="3730010"/>
        <a:ext cx="1390749" cy="1390749"/>
      </dsp:txXfrm>
    </dsp:sp>
    <dsp:sp modelId="{CF1EDCCC-E2BE-4406-A4D4-003045DAE727}">
      <dsp:nvSpPr>
        <dsp:cNvPr id="0" name=""/>
        <dsp:cNvSpPr/>
      </dsp:nvSpPr>
      <dsp:spPr>
        <a:xfrm>
          <a:off x="2591378" y="1871919"/>
          <a:ext cx="1966815" cy="196681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latin typeface="Tenorite" panose="00000500000000000000" pitchFamily="2" charset="0"/>
            </a:rPr>
            <a:t>ideal </a:t>
          </a:r>
          <a:r>
            <a:rPr lang="en-GB" sz="1800" b="1" kern="1200" noProof="0" dirty="0" err="1">
              <a:latin typeface="Tenorite" panose="00000500000000000000" pitchFamily="2" charset="0"/>
            </a:rPr>
            <a:t>taşıma</a:t>
          </a:r>
          <a:r>
            <a:rPr lang="en-GB" sz="1800" b="1" kern="1200" noProof="0" dirty="0">
              <a:latin typeface="Tenorite" panose="00000500000000000000" pitchFamily="2" charset="0"/>
            </a:rPr>
            <a:t> </a:t>
          </a:r>
          <a:r>
            <a:rPr lang="en-GB" sz="1800" b="1" kern="1200" noProof="0" dirty="0" err="1">
              <a:latin typeface="Tenorite" panose="00000500000000000000" pitchFamily="2" charset="0"/>
            </a:rPr>
            <a:t>sistemi</a:t>
          </a:r>
          <a:endParaRPr lang="en-GB" sz="1800" b="1" kern="1200" noProof="0" dirty="0">
            <a:latin typeface="Tenorite" panose="00000500000000000000" pitchFamily="2" charset="0"/>
          </a:endParaRPr>
        </a:p>
      </dsp:txBody>
      <dsp:txXfrm>
        <a:off x="2879411" y="2159952"/>
        <a:ext cx="1390749" cy="1390749"/>
      </dsp:txXfrm>
    </dsp:sp>
    <dsp:sp modelId="{893AABA0-B130-4D4E-9036-C52B0D0853A1}">
      <dsp:nvSpPr>
        <dsp:cNvPr id="0" name=""/>
        <dsp:cNvSpPr/>
      </dsp:nvSpPr>
      <dsp:spPr>
        <a:xfrm>
          <a:off x="3217902" y="348361"/>
          <a:ext cx="2308039" cy="2167484"/>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noProof="0" dirty="0">
              <a:latin typeface="Tenorite" panose="00000500000000000000" pitchFamily="2" charset="0"/>
            </a:rPr>
            <a:t>Kolay </a:t>
          </a:r>
          <a:r>
            <a:rPr lang="tr-TR" sz="1800" b="1" kern="1200" noProof="0" dirty="0" err="1">
              <a:latin typeface="Tenorite" panose="00000500000000000000" pitchFamily="2" charset="0"/>
            </a:rPr>
            <a:t>metabolizasyon</a:t>
          </a:r>
          <a:r>
            <a:rPr lang="tr-TR" sz="1800" b="1" kern="1200" noProof="0" dirty="0">
              <a:latin typeface="Tenorite" panose="00000500000000000000" pitchFamily="2" charset="0"/>
            </a:rPr>
            <a:t> &amp; eliminasyon</a:t>
          </a:r>
          <a:endParaRPr lang="en-GB" sz="1800" b="1" kern="1200" noProof="0" dirty="0">
            <a:latin typeface="Tenorite" panose="00000500000000000000" pitchFamily="2" charset="0"/>
          </a:endParaRPr>
        </a:p>
      </dsp:txBody>
      <dsp:txXfrm>
        <a:off x="3555906" y="665782"/>
        <a:ext cx="1632031" cy="15326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D6608-13B7-3B46-BE25-5A20900BD2F6}">
      <dsp:nvSpPr>
        <dsp:cNvPr id="0" name=""/>
        <dsp:cNvSpPr/>
      </dsp:nvSpPr>
      <dsp:spPr>
        <a:xfrm rot="16200000">
          <a:off x="1541065" y="-1541065"/>
          <a:ext cx="2175669" cy="5257800"/>
        </a:xfrm>
        <a:prstGeom prst="round1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ClrTx/>
            <a:buSzTx/>
            <a:buFontTx/>
            <a:buNone/>
          </a:pPr>
          <a:r>
            <a:rPr lang="en-US" sz="2400" b="0" kern="1200" dirty="0" err="1">
              <a:latin typeface="Tenorite" panose="00000500000000000000" pitchFamily="2" charset="0"/>
            </a:rPr>
            <a:t>Yüksek</a:t>
          </a:r>
          <a:r>
            <a:rPr lang="en-US" sz="2400" b="0" kern="1200" dirty="0">
              <a:latin typeface="Tenorite" panose="00000500000000000000" pitchFamily="2" charset="0"/>
            </a:rPr>
            <a:t> </a:t>
          </a:r>
          <a:r>
            <a:rPr lang="tr-TR" sz="2400" b="0" kern="1200" dirty="0">
              <a:latin typeface="Tenorite" panose="00000500000000000000" pitchFamily="2" charset="0"/>
            </a:rPr>
            <a:t>B</a:t>
          </a:r>
          <a:r>
            <a:rPr lang="en-US" sz="2400" b="0" kern="1200" dirty="0" err="1">
              <a:latin typeface="Tenorite" panose="00000500000000000000" pitchFamily="2" charset="0"/>
            </a:rPr>
            <a:t>oyutlu</a:t>
          </a:r>
          <a:r>
            <a:rPr lang="en-US" sz="2400" b="0" kern="1200" dirty="0">
              <a:latin typeface="Tenorite" panose="00000500000000000000" pitchFamily="2" charset="0"/>
            </a:rPr>
            <a:t> </a:t>
          </a:r>
          <a:r>
            <a:rPr lang="en-US" sz="2400" b="0" kern="1200" dirty="0" err="1">
              <a:latin typeface="Tenorite" panose="00000500000000000000" pitchFamily="2" charset="0"/>
            </a:rPr>
            <a:t>Yaklaşımlar</a:t>
          </a:r>
          <a:r>
            <a:rPr lang="en-US" sz="2400" b="0" kern="1200" dirty="0">
              <a:latin typeface="Tenorite" panose="00000500000000000000" pitchFamily="2" charset="0"/>
            </a:rPr>
            <a:t>:</a:t>
          </a:r>
          <a:br>
            <a:rPr lang="en-US" sz="2400" b="0" kern="1200" dirty="0">
              <a:latin typeface="Tenorite" panose="00000500000000000000" pitchFamily="2" charset="0"/>
            </a:rPr>
          </a:br>
          <a:r>
            <a:rPr lang="en-US" sz="2400" b="0" kern="1200" dirty="0">
              <a:latin typeface="Tenorite" panose="00000500000000000000" pitchFamily="2" charset="0"/>
            </a:rPr>
            <a:t>Tek </a:t>
          </a:r>
          <a:r>
            <a:rPr lang="en-US" sz="2400" b="0" kern="1200" dirty="0" err="1">
              <a:latin typeface="Tenorite" panose="00000500000000000000" pitchFamily="2" charset="0"/>
            </a:rPr>
            <a:t>hücreli</a:t>
          </a:r>
          <a:r>
            <a:rPr lang="en-US" sz="2400" b="0" kern="1200" dirty="0">
              <a:latin typeface="Tenorite" panose="00000500000000000000" pitchFamily="2" charset="0"/>
            </a:rPr>
            <a:t> </a:t>
          </a:r>
          <a:r>
            <a:rPr lang="en-US" sz="2400" b="0" kern="1200" dirty="0" err="1">
              <a:latin typeface="Tenorite" panose="00000500000000000000" pitchFamily="2" charset="0"/>
            </a:rPr>
            <a:t>kütle</a:t>
          </a:r>
          <a:r>
            <a:rPr lang="en-US" sz="2400" b="0" kern="1200" dirty="0">
              <a:latin typeface="Tenorite" panose="00000500000000000000" pitchFamily="2" charset="0"/>
            </a:rPr>
            <a:t> </a:t>
          </a:r>
          <a:r>
            <a:rPr lang="en-US" sz="2400" b="0" kern="1200" dirty="0" err="1">
              <a:latin typeface="Tenorite" panose="00000500000000000000" pitchFamily="2" charset="0"/>
            </a:rPr>
            <a:t>sitometrisi</a:t>
          </a:r>
          <a:r>
            <a:rPr lang="en-US" sz="2400" b="0" kern="1200" dirty="0">
              <a:latin typeface="Tenorite" panose="00000500000000000000" pitchFamily="2" charset="0"/>
            </a:rPr>
            <a:t> (</a:t>
          </a:r>
          <a:r>
            <a:rPr lang="en-US" sz="2400" b="0" kern="1200" dirty="0" err="1">
              <a:latin typeface="Tenorite" panose="00000500000000000000" pitchFamily="2" charset="0"/>
            </a:rPr>
            <a:t>CyTOF</a:t>
          </a:r>
          <a:r>
            <a:rPr lang="en-US" sz="2400" b="0" kern="1200" dirty="0">
              <a:latin typeface="Tenorite" panose="00000500000000000000" pitchFamily="2" charset="0"/>
            </a:rPr>
            <a:t>) </a:t>
          </a:r>
          <a:endParaRPr lang="en-GB" sz="2400" b="0" kern="1200" dirty="0">
            <a:latin typeface="+mn-lt"/>
          </a:endParaRPr>
        </a:p>
      </dsp:txBody>
      <dsp:txXfrm rot="5400000">
        <a:off x="0" y="0"/>
        <a:ext cx="5257800" cy="1631751"/>
      </dsp:txXfrm>
    </dsp:sp>
    <dsp:sp modelId="{8C9C8C83-861E-614B-B084-D57B46C1DA79}">
      <dsp:nvSpPr>
        <dsp:cNvPr id="0" name=""/>
        <dsp:cNvSpPr/>
      </dsp:nvSpPr>
      <dsp:spPr>
        <a:xfrm>
          <a:off x="5257800" y="0"/>
          <a:ext cx="5257800" cy="2175669"/>
        </a:xfrm>
        <a:prstGeom prst="round1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kern="1200" dirty="0" err="1">
              <a:latin typeface="Tenorite" panose="00000500000000000000" pitchFamily="2" charset="0"/>
            </a:rPr>
            <a:t>Yüksek</a:t>
          </a:r>
          <a:r>
            <a:rPr lang="en-US" sz="2400" b="0" kern="1200" dirty="0">
              <a:latin typeface="Tenorite" panose="00000500000000000000" pitchFamily="2" charset="0"/>
            </a:rPr>
            <a:t> </a:t>
          </a:r>
          <a:r>
            <a:rPr lang="tr-TR" sz="2400" b="0" kern="1200" dirty="0">
              <a:latin typeface="Tenorite" panose="00000500000000000000" pitchFamily="2" charset="0"/>
            </a:rPr>
            <a:t>B</a:t>
          </a:r>
          <a:r>
            <a:rPr lang="en-US" sz="2400" b="0" kern="1200" dirty="0" err="1">
              <a:latin typeface="Tenorite" panose="00000500000000000000" pitchFamily="2" charset="0"/>
            </a:rPr>
            <a:t>oyutlu</a:t>
          </a:r>
          <a:r>
            <a:rPr lang="en-US" sz="2400" b="0" kern="1200" dirty="0">
              <a:latin typeface="Tenorite" panose="00000500000000000000" pitchFamily="2" charset="0"/>
            </a:rPr>
            <a:t> </a:t>
          </a:r>
          <a:r>
            <a:rPr lang="en-US" sz="2400" b="0" kern="1200" dirty="0" err="1">
              <a:latin typeface="Tenorite" panose="00000500000000000000" pitchFamily="2" charset="0"/>
            </a:rPr>
            <a:t>Yaklaşımlar</a:t>
          </a:r>
          <a:r>
            <a:rPr lang="en-US" sz="2400" b="0" kern="1200" dirty="0">
              <a:latin typeface="Tenorite" panose="00000500000000000000" pitchFamily="2" charset="0"/>
            </a:rPr>
            <a:t>:</a:t>
          </a:r>
          <a:br>
            <a:rPr lang="en-US" sz="2400" b="0" kern="1200" dirty="0">
              <a:latin typeface="Tenorite" panose="00000500000000000000" pitchFamily="2" charset="0"/>
            </a:rPr>
          </a:br>
          <a:r>
            <a:rPr lang="en-US" sz="2400" b="0" kern="1200" dirty="0">
              <a:latin typeface="Tenorite" panose="00000500000000000000" pitchFamily="2" charset="0"/>
            </a:rPr>
            <a:t>Görüntülü </a:t>
          </a:r>
          <a:r>
            <a:rPr lang="en-US" sz="2400" b="0" kern="1200" dirty="0" err="1">
              <a:latin typeface="Tenorite" panose="00000500000000000000" pitchFamily="2" charset="0"/>
            </a:rPr>
            <a:t>kütle</a:t>
          </a:r>
          <a:r>
            <a:rPr lang="en-US" sz="2400" b="0" kern="1200" dirty="0">
              <a:latin typeface="Tenorite" panose="00000500000000000000" pitchFamily="2" charset="0"/>
            </a:rPr>
            <a:t> </a:t>
          </a:r>
          <a:r>
            <a:rPr lang="en-US" sz="2400" b="0" kern="1200" dirty="0" err="1">
              <a:latin typeface="Tenorite" panose="00000500000000000000" pitchFamily="2" charset="0"/>
            </a:rPr>
            <a:t>sitometrisi</a:t>
          </a:r>
          <a:r>
            <a:rPr lang="en-US" sz="2400" b="0" kern="1200" dirty="0">
              <a:latin typeface="Tenorite" panose="00000500000000000000" pitchFamily="2" charset="0"/>
            </a:rPr>
            <a:t> (IMC) ve </a:t>
          </a:r>
          <a:r>
            <a:rPr lang="en-US" sz="2400" b="0" kern="1200" dirty="0" err="1">
              <a:latin typeface="Tenorite" panose="00000500000000000000" pitchFamily="2" charset="0"/>
            </a:rPr>
            <a:t>uçuş</a:t>
          </a:r>
          <a:r>
            <a:rPr lang="en-US" sz="2400" b="0" kern="1200" dirty="0">
              <a:latin typeface="Tenorite" panose="00000500000000000000" pitchFamily="2" charset="0"/>
            </a:rPr>
            <a:t> </a:t>
          </a:r>
          <a:r>
            <a:rPr lang="en-US" sz="2400" b="0" kern="1200" dirty="0" err="1">
              <a:latin typeface="Tenorite" panose="00000500000000000000" pitchFamily="2" charset="0"/>
            </a:rPr>
            <a:t>süresine</a:t>
          </a:r>
          <a:r>
            <a:rPr lang="en-US" sz="2400" b="0" kern="1200" dirty="0">
              <a:latin typeface="Tenorite" panose="00000500000000000000" pitchFamily="2" charset="0"/>
            </a:rPr>
            <a:t> </a:t>
          </a:r>
          <a:r>
            <a:rPr lang="en-US" sz="2400" b="0" kern="1200" dirty="0" err="1">
              <a:latin typeface="Tenorite" panose="00000500000000000000" pitchFamily="2" charset="0"/>
            </a:rPr>
            <a:t>göre</a:t>
          </a:r>
          <a:r>
            <a:rPr lang="en-US" sz="2400" b="0" kern="1200" dirty="0">
              <a:latin typeface="Tenorite" panose="00000500000000000000" pitchFamily="2" charset="0"/>
            </a:rPr>
            <a:t> </a:t>
          </a:r>
          <a:r>
            <a:rPr lang="en-US" sz="2400" b="0" kern="1200" dirty="0" err="1">
              <a:latin typeface="Tenorite" panose="00000500000000000000" pitchFamily="2" charset="0"/>
            </a:rPr>
            <a:t>iyon</a:t>
          </a:r>
          <a:r>
            <a:rPr lang="en-US" sz="2400" b="0" kern="1200" dirty="0">
              <a:latin typeface="Tenorite" panose="00000500000000000000" pitchFamily="2" charset="0"/>
            </a:rPr>
            <a:t> </a:t>
          </a:r>
          <a:r>
            <a:rPr lang="en-US" sz="2400" b="0" kern="1200" dirty="0" err="1">
              <a:latin typeface="Tenorite" panose="00000500000000000000" pitchFamily="2" charset="0"/>
            </a:rPr>
            <a:t>ışını</a:t>
          </a:r>
          <a:r>
            <a:rPr lang="en-US" sz="2400" b="0" kern="1200" dirty="0">
              <a:latin typeface="Tenorite" panose="00000500000000000000" pitchFamily="2" charset="0"/>
            </a:rPr>
            <a:t> </a:t>
          </a:r>
          <a:r>
            <a:rPr lang="en-US" sz="2400" b="0" kern="1200" dirty="0" err="1">
              <a:latin typeface="Tenorite" panose="00000500000000000000" pitchFamily="2" charset="0"/>
            </a:rPr>
            <a:t>görüntüleme</a:t>
          </a:r>
          <a:r>
            <a:rPr lang="en-US" sz="2400" b="0" kern="1200" dirty="0">
              <a:latin typeface="Tenorite" panose="00000500000000000000" pitchFamily="2" charset="0"/>
            </a:rPr>
            <a:t> (MIBI-TOF) </a:t>
          </a:r>
          <a:endParaRPr lang="en-GB" sz="2400" b="0" kern="1200" dirty="0">
            <a:latin typeface="+mn-lt"/>
          </a:endParaRPr>
        </a:p>
      </dsp:txBody>
      <dsp:txXfrm>
        <a:off x="5257800" y="0"/>
        <a:ext cx="5257800" cy="1631751"/>
      </dsp:txXfrm>
    </dsp:sp>
    <dsp:sp modelId="{7A07F1C4-3AD9-6541-AA50-E484A570F70A}">
      <dsp:nvSpPr>
        <dsp:cNvPr id="0" name=""/>
        <dsp:cNvSpPr/>
      </dsp:nvSpPr>
      <dsp:spPr>
        <a:xfrm rot="10800000">
          <a:off x="0" y="2175669"/>
          <a:ext cx="5257800" cy="2175669"/>
        </a:xfrm>
        <a:prstGeom prst="round1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ClrTx/>
            <a:buSzTx/>
            <a:buFontTx/>
            <a:buNone/>
          </a:pPr>
          <a:r>
            <a:rPr lang="en-US" sz="2800" kern="1200" dirty="0">
              <a:effectLst/>
              <a:latin typeface="+mn-lt"/>
              <a:ea typeface="Calibri" panose="020F0502020204030204" pitchFamily="34" charset="0"/>
              <a:cs typeface="Times New Roman" panose="02020603050405020304" pitchFamily="18" charset="0"/>
            </a:rPr>
            <a:t>Yüksek </a:t>
          </a:r>
          <a:r>
            <a:rPr lang="en-US" sz="2800" kern="1200" dirty="0" err="1">
              <a:effectLst/>
              <a:latin typeface="+mn-lt"/>
              <a:ea typeface="Calibri" panose="020F0502020204030204" pitchFamily="34" charset="0"/>
              <a:cs typeface="Times New Roman" panose="02020603050405020304" pitchFamily="18" charset="0"/>
            </a:rPr>
            <a:t>boyutlu</a:t>
          </a:r>
          <a:r>
            <a:rPr lang="en-US" sz="2800" kern="1200" dirty="0">
              <a:effectLst/>
              <a:latin typeface="+mn-lt"/>
              <a:ea typeface="Calibri" panose="020F0502020204030204" pitchFamily="34" charset="0"/>
              <a:cs typeface="Times New Roman" panose="02020603050405020304" pitchFamily="18" charset="0"/>
            </a:rPr>
            <a:t> </a:t>
          </a:r>
          <a:r>
            <a:rPr lang="en-US" sz="2800" kern="1200" dirty="0" err="1">
              <a:effectLst/>
              <a:latin typeface="+mn-lt"/>
              <a:ea typeface="Calibri" panose="020F0502020204030204" pitchFamily="34" charset="0"/>
              <a:cs typeface="Times New Roman" panose="02020603050405020304" pitchFamily="18" charset="0"/>
            </a:rPr>
            <a:t>analiz</a:t>
          </a:r>
          <a:endParaRPr lang="en-GB" sz="2800" kern="1200" dirty="0">
            <a:latin typeface="+mn-lt"/>
          </a:endParaRPr>
        </a:p>
      </dsp:txBody>
      <dsp:txXfrm rot="10800000">
        <a:off x="0" y="2719586"/>
        <a:ext cx="5257800" cy="1631751"/>
      </dsp:txXfrm>
    </dsp:sp>
    <dsp:sp modelId="{545F873D-0742-6C4F-9FFC-CC2C4971FEF4}">
      <dsp:nvSpPr>
        <dsp:cNvPr id="0" name=""/>
        <dsp:cNvSpPr/>
      </dsp:nvSpPr>
      <dsp:spPr>
        <a:xfrm rot="5400000">
          <a:off x="6798865" y="634603"/>
          <a:ext cx="2175669" cy="5257800"/>
        </a:xfrm>
        <a:prstGeom prst="round1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err="1">
              <a:effectLst/>
              <a:latin typeface="+mn-lt"/>
              <a:ea typeface="Calibri" panose="020F0502020204030204" pitchFamily="34" charset="0"/>
              <a:cs typeface="Times New Roman" panose="02020603050405020304" pitchFamily="18" charset="0"/>
            </a:rPr>
            <a:t>Uygulamalar</a:t>
          </a:r>
          <a:endParaRPr lang="en-TR" sz="2800" kern="1200">
            <a:effectLst/>
            <a:latin typeface="+mn-lt"/>
            <a:ea typeface="Calibri" panose="020F0502020204030204" pitchFamily="34" charset="0"/>
            <a:cs typeface="Times New Roman" panose="02020603050405020304" pitchFamily="18" charset="0"/>
          </a:endParaRPr>
        </a:p>
      </dsp:txBody>
      <dsp:txXfrm rot="-5400000">
        <a:off x="5257800" y="2719586"/>
        <a:ext cx="5257800" cy="1631751"/>
      </dsp:txXfrm>
    </dsp:sp>
    <dsp:sp modelId="{E1C91D37-F7E9-744E-AEB9-85DD045B6307}">
      <dsp:nvSpPr>
        <dsp:cNvPr id="0" name=""/>
        <dsp:cNvSpPr/>
      </dsp:nvSpPr>
      <dsp:spPr>
        <a:xfrm>
          <a:off x="4436163" y="1946157"/>
          <a:ext cx="1643272" cy="459022"/>
        </a:xfrm>
        <a:prstGeom prst="roundRect">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Tx/>
            <a:buSzTx/>
            <a:buFontTx/>
            <a:buNone/>
          </a:pPr>
          <a:r>
            <a:rPr lang="tr-TR" sz="1800" kern="1200" dirty="0">
              <a:effectLst/>
              <a:latin typeface="+mn-lt"/>
              <a:cs typeface="Times New Roman" panose="02020603050405020304" pitchFamily="18" charset="0"/>
            </a:rPr>
            <a:t>Değerlendirme</a:t>
          </a:r>
          <a:endParaRPr lang="en-GB" sz="1800" kern="1200" dirty="0">
            <a:latin typeface="+mn-lt"/>
          </a:endParaRPr>
        </a:p>
      </dsp:txBody>
      <dsp:txXfrm>
        <a:off x="4458571" y="1968565"/>
        <a:ext cx="1598456" cy="414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5E616-322C-47B7-92B7-AC5B14081E2C}">
      <dsp:nvSpPr>
        <dsp:cNvPr id="0" name=""/>
        <dsp:cNvSpPr/>
      </dsp:nvSpPr>
      <dsp:spPr>
        <a:xfrm>
          <a:off x="0" y="0"/>
          <a:ext cx="10807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9C3EFD-6F3D-452B-9D0D-D51ED2193CE5}">
      <dsp:nvSpPr>
        <dsp:cNvPr id="0" name=""/>
        <dsp:cNvSpPr/>
      </dsp:nvSpPr>
      <dsp:spPr>
        <a:xfrm>
          <a:off x="0" y="0"/>
          <a:ext cx="10807700" cy="564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b="1" kern="1200" dirty="0">
              <a:solidFill>
                <a:srgbClr val="EB7148"/>
              </a:solidFill>
            </a:rPr>
            <a:t>Antikorlar </a:t>
          </a:r>
          <a:r>
            <a:rPr lang="tr-TR" sz="2400" b="1" kern="1200" dirty="0" err="1">
              <a:solidFill>
                <a:srgbClr val="EB7148"/>
              </a:solidFill>
            </a:rPr>
            <a:t>floroforlarla</a:t>
          </a:r>
          <a:r>
            <a:rPr lang="tr-TR" sz="2400" b="1" kern="1200" dirty="0">
              <a:solidFill>
                <a:srgbClr val="EB7148"/>
              </a:solidFill>
            </a:rPr>
            <a:t> değil ağır metal iyon etiketleriyle etiketlenir</a:t>
          </a:r>
          <a:endParaRPr lang="en-US" sz="2400" b="1" kern="1200" dirty="0">
            <a:solidFill>
              <a:srgbClr val="EB7148"/>
            </a:solidFill>
          </a:endParaRPr>
        </a:p>
      </dsp:txBody>
      <dsp:txXfrm>
        <a:off x="0" y="0"/>
        <a:ext cx="10807700" cy="564589"/>
      </dsp:txXfrm>
    </dsp:sp>
    <dsp:sp modelId="{AEB5107C-4FCE-4849-9F56-F83F12769CE8}">
      <dsp:nvSpPr>
        <dsp:cNvPr id="0" name=""/>
        <dsp:cNvSpPr/>
      </dsp:nvSpPr>
      <dsp:spPr>
        <a:xfrm>
          <a:off x="0" y="564589"/>
          <a:ext cx="10807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E4405D-3928-41E3-B09D-52BB3757D55C}">
      <dsp:nvSpPr>
        <dsp:cNvPr id="0" name=""/>
        <dsp:cNvSpPr/>
      </dsp:nvSpPr>
      <dsp:spPr>
        <a:xfrm>
          <a:off x="0" y="564589"/>
          <a:ext cx="10807700" cy="564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t>Spektrumlar</a:t>
          </a:r>
          <a:r>
            <a:rPr lang="en-US" sz="2400" b="1" kern="1200" dirty="0"/>
            <a:t> </a:t>
          </a:r>
          <a:r>
            <a:rPr lang="en-US" sz="2400" b="1" kern="1200" dirty="0" err="1"/>
            <a:t>çakışmaz</a:t>
          </a:r>
          <a:endParaRPr lang="en-US" sz="2400" b="0" kern="1200" dirty="0"/>
        </a:p>
      </dsp:txBody>
      <dsp:txXfrm>
        <a:off x="0" y="564589"/>
        <a:ext cx="10807700" cy="564589"/>
      </dsp:txXfrm>
    </dsp:sp>
    <dsp:sp modelId="{DFC60A78-57DE-4D8C-984D-369D076745BE}">
      <dsp:nvSpPr>
        <dsp:cNvPr id="0" name=""/>
        <dsp:cNvSpPr/>
      </dsp:nvSpPr>
      <dsp:spPr>
        <a:xfrm>
          <a:off x="0" y="1129179"/>
          <a:ext cx="10807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D764C-E3C8-4335-A6B4-430042F3FA63}">
      <dsp:nvSpPr>
        <dsp:cNvPr id="0" name=""/>
        <dsp:cNvSpPr/>
      </dsp:nvSpPr>
      <dsp:spPr>
        <a:xfrm>
          <a:off x="0" y="1129179"/>
          <a:ext cx="10807700" cy="564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t>Gürültü</a:t>
          </a:r>
          <a:r>
            <a:rPr lang="en-US" sz="2400" b="1" kern="1200" dirty="0"/>
            <a:t> </a:t>
          </a:r>
          <a:r>
            <a:rPr lang="en-US" sz="2400" b="1" kern="1200" dirty="0" err="1"/>
            <a:t>olmaz</a:t>
          </a:r>
          <a:endParaRPr lang="en-US" sz="2400" b="0" kern="1200" dirty="0"/>
        </a:p>
      </dsp:txBody>
      <dsp:txXfrm>
        <a:off x="0" y="1129179"/>
        <a:ext cx="10807700" cy="564589"/>
      </dsp:txXfrm>
    </dsp:sp>
    <dsp:sp modelId="{D9515A57-0BB3-493A-83E3-957B082FCC09}">
      <dsp:nvSpPr>
        <dsp:cNvPr id="0" name=""/>
        <dsp:cNvSpPr/>
      </dsp:nvSpPr>
      <dsp:spPr>
        <a:xfrm>
          <a:off x="0" y="1693769"/>
          <a:ext cx="10807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4A53C-676C-473C-B1D9-2A20696B625B}">
      <dsp:nvSpPr>
        <dsp:cNvPr id="0" name=""/>
        <dsp:cNvSpPr/>
      </dsp:nvSpPr>
      <dsp:spPr>
        <a:xfrm>
          <a:off x="0" y="1693769"/>
          <a:ext cx="10807700" cy="564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t>Otofloresan</a:t>
          </a:r>
          <a:r>
            <a:rPr lang="en-US" sz="2400" b="1" kern="1200" dirty="0"/>
            <a:t> </a:t>
          </a:r>
          <a:r>
            <a:rPr lang="en-US" sz="2400" b="1" kern="1200" dirty="0" err="1"/>
            <a:t>sorunları</a:t>
          </a:r>
          <a:r>
            <a:rPr lang="en-US" sz="2400" b="1" kern="1200" dirty="0"/>
            <a:t> </a:t>
          </a:r>
          <a:r>
            <a:rPr lang="en-US" sz="2400" b="1" kern="1200" dirty="0" err="1"/>
            <a:t>olmaz</a:t>
          </a:r>
          <a:endParaRPr lang="en-US" sz="2400" b="0" kern="1200" dirty="0"/>
        </a:p>
      </dsp:txBody>
      <dsp:txXfrm>
        <a:off x="0" y="1693769"/>
        <a:ext cx="10807700" cy="5645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063C-5A0A-4C99-BD7C-40654D67B382}">
      <dsp:nvSpPr>
        <dsp:cNvPr id="0" name=""/>
        <dsp:cNvSpPr/>
      </dsp:nvSpPr>
      <dsp:spPr>
        <a:xfrm>
          <a:off x="530099" y="119578"/>
          <a:ext cx="1406812" cy="1406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7D722-BDCB-4F7F-AFD5-5C3A44B2CA41}">
      <dsp:nvSpPr>
        <dsp:cNvPr id="0" name=""/>
        <dsp:cNvSpPr/>
      </dsp:nvSpPr>
      <dsp:spPr>
        <a:xfrm>
          <a:off x="829912" y="419390"/>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6BDEC-F275-46DD-A8BB-CE417CE72022}">
      <dsp:nvSpPr>
        <dsp:cNvPr id="0" name=""/>
        <dsp:cNvSpPr/>
      </dsp:nvSpPr>
      <dsp:spPr>
        <a:xfrm>
          <a:off x="80381"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SORU VE CEVAP</a:t>
          </a:r>
          <a:endParaRPr lang="en-US" sz="2800" b="1" kern="1200" dirty="0"/>
        </a:p>
      </dsp:txBody>
      <dsp:txXfrm>
        <a:off x="80381" y="1964578"/>
        <a:ext cx="2306250" cy="877500"/>
      </dsp:txXfrm>
    </dsp:sp>
    <dsp:sp modelId="{54FB7054-616F-4151-841C-BD8D425B6D44}">
      <dsp:nvSpPr>
        <dsp:cNvPr id="0" name=""/>
        <dsp:cNvSpPr/>
      </dsp:nvSpPr>
      <dsp:spPr>
        <a:xfrm>
          <a:off x="3239943" y="119578"/>
          <a:ext cx="1406812" cy="1406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64A2D-0EE0-4EC6-9A7F-E94005E7BF21}">
      <dsp:nvSpPr>
        <dsp:cNvPr id="0" name=""/>
        <dsp:cNvSpPr/>
      </dsp:nvSpPr>
      <dsp:spPr>
        <a:xfrm>
          <a:off x="3539756" y="419390"/>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11C2D-8E05-4408-9AE0-8D211EC425D2}">
      <dsp:nvSpPr>
        <dsp:cNvPr id="0" name=""/>
        <dsp:cNvSpPr/>
      </dsp:nvSpPr>
      <dsp:spPr>
        <a:xfrm>
          <a:off x="2790224"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DENEYİMLERİN PAYLAŞIMI</a:t>
          </a:r>
          <a:endParaRPr lang="en-US" sz="2800" b="1" kern="1200" dirty="0"/>
        </a:p>
      </dsp:txBody>
      <dsp:txXfrm>
        <a:off x="2790224" y="1964578"/>
        <a:ext cx="2306250" cy="877500"/>
      </dsp:txXfrm>
    </dsp:sp>
    <dsp:sp modelId="{F1076E40-DCA3-4EED-B21A-2ADF9750DB18}">
      <dsp:nvSpPr>
        <dsp:cNvPr id="0" name=""/>
        <dsp:cNvSpPr/>
      </dsp:nvSpPr>
      <dsp:spPr>
        <a:xfrm>
          <a:off x="5949787" y="119578"/>
          <a:ext cx="1406812" cy="1406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6E13C-4717-4AEF-93C3-446EBED1F60E}">
      <dsp:nvSpPr>
        <dsp:cNvPr id="0" name=""/>
        <dsp:cNvSpPr/>
      </dsp:nvSpPr>
      <dsp:spPr>
        <a:xfrm>
          <a:off x="6249600" y="419390"/>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1476B-6FB7-4158-8AFB-939DCAC836EB}">
      <dsp:nvSpPr>
        <dsp:cNvPr id="0" name=""/>
        <dsp:cNvSpPr/>
      </dsp:nvSpPr>
      <dsp:spPr>
        <a:xfrm>
          <a:off x="5500068"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ÖZETLEYELİM</a:t>
          </a:r>
          <a:endParaRPr lang="en-US" sz="2800" b="1" kern="1200" dirty="0"/>
        </a:p>
      </dsp:txBody>
      <dsp:txXfrm>
        <a:off x="5500068" y="1964578"/>
        <a:ext cx="2306250" cy="87750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406D-A957-B346-BCEA-F2DE7FB43DB2}" type="datetimeFigureOut">
              <a:rPr lang="en-NL" smtClean="0"/>
              <a:t>08/29/2024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1A2AB-4F8A-4B45-BF22-708180DD2ECA}" type="slidenum">
              <a:rPr lang="en-NL" smtClean="0"/>
              <a:t>‹#›</a:t>
            </a:fld>
            <a:endParaRPr lang="en-NL"/>
          </a:p>
        </p:txBody>
      </p:sp>
    </p:spTree>
    <p:extLst>
      <p:ext uri="{BB962C8B-B14F-4D97-AF65-F5344CB8AC3E}">
        <p14:creationId xmlns:p14="http://schemas.microsoft.com/office/powerpoint/2010/main" val="274843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Merhabalar. Bu oturumda yenilikçi ilaç araştırma yöntemlerinden bir diğeri olan nanoteknoloji alanına değineceğiz. Bu kapsamda özellikle </a:t>
            </a:r>
            <a:r>
              <a:rPr lang="en-US" sz="1200" b="1" dirty="0">
                <a:solidFill>
                  <a:schemeClr val="bg1"/>
                </a:solidFill>
              </a:rPr>
              <a:t>2 </a:t>
            </a:r>
            <a:r>
              <a:rPr lang="en-US" sz="1200" b="1" dirty="0" err="1">
                <a:solidFill>
                  <a:schemeClr val="bg1"/>
                </a:solidFill>
              </a:rPr>
              <a:t>boyutlu</a:t>
            </a:r>
            <a:r>
              <a:rPr lang="en-US" sz="1200" b="1" dirty="0">
                <a:solidFill>
                  <a:schemeClr val="bg1"/>
                </a:solidFill>
              </a:rPr>
              <a:t> </a:t>
            </a:r>
            <a:r>
              <a:rPr lang="en-US" sz="1200" b="1" dirty="0" err="1">
                <a:solidFill>
                  <a:schemeClr val="bg1"/>
                </a:solidFill>
              </a:rPr>
              <a:t>malzemelerde</a:t>
            </a:r>
            <a:r>
              <a:rPr lang="en-US" sz="1200" b="1" dirty="0">
                <a:solidFill>
                  <a:schemeClr val="bg1"/>
                </a:solidFill>
              </a:rPr>
              <a:t> </a:t>
            </a:r>
            <a:r>
              <a:rPr lang="en-US" sz="1200" b="1" dirty="0" err="1">
                <a:solidFill>
                  <a:schemeClr val="bg1"/>
                </a:solidFill>
              </a:rPr>
              <a:t>yüksek</a:t>
            </a:r>
            <a:r>
              <a:rPr lang="en-US" sz="1200" b="1" dirty="0">
                <a:solidFill>
                  <a:schemeClr val="bg1"/>
                </a:solidFill>
              </a:rPr>
              <a:t> </a:t>
            </a:r>
            <a:r>
              <a:rPr lang="en-US" sz="1200" b="1" dirty="0" err="1">
                <a:solidFill>
                  <a:schemeClr val="bg1"/>
                </a:solidFill>
              </a:rPr>
              <a:t>boyutlu</a:t>
            </a:r>
            <a:r>
              <a:rPr lang="en-US" sz="1200" b="1" dirty="0">
                <a:solidFill>
                  <a:schemeClr val="bg1"/>
                </a:solidFill>
              </a:rPr>
              <a:t> </a:t>
            </a:r>
            <a:r>
              <a:rPr lang="en-US" sz="1200" b="1" dirty="0" err="1">
                <a:solidFill>
                  <a:schemeClr val="bg1"/>
                </a:solidFill>
              </a:rPr>
              <a:t>analizlerin</a:t>
            </a:r>
            <a:r>
              <a:rPr lang="en-US" sz="1200" b="1" dirty="0">
                <a:solidFill>
                  <a:schemeClr val="bg1"/>
                </a:solidFill>
              </a:rPr>
              <a:t> </a:t>
            </a:r>
            <a:r>
              <a:rPr lang="en-US" sz="1200" b="1" dirty="0" err="1">
                <a:solidFill>
                  <a:schemeClr val="bg1"/>
                </a:solidFill>
              </a:rPr>
              <a:t>bağışıklık</a:t>
            </a:r>
            <a:r>
              <a:rPr lang="en-US" sz="1200" b="1" dirty="0">
                <a:solidFill>
                  <a:schemeClr val="bg1"/>
                </a:solidFill>
              </a:rPr>
              <a:t> </a:t>
            </a:r>
            <a:r>
              <a:rPr lang="en-US" sz="1200" b="1" dirty="0" err="1">
                <a:solidFill>
                  <a:schemeClr val="bg1"/>
                </a:solidFill>
              </a:rPr>
              <a:t>hücreleri</a:t>
            </a:r>
            <a:r>
              <a:rPr lang="en-US" sz="1200" b="1" dirty="0">
                <a:solidFill>
                  <a:schemeClr val="bg1"/>
                </a:solidFill>
              </a:rPr>
              <a:t> </a:t>
            </a:r>
            <a:r>
              <a:rPr lang="en-US" sz="1200" b="1" dirty="0" err="1">
                <a:solidFill>
                  <a:schemeClr val="bg1"/>
                </a:solidFill>
              </a:rPr>
              <a:t>ile</a:t>
            </a:r>
            <a:r>
              <a:rPr lang="en-US" sz="1200" b="1" dirty="0">
                <a:solidFill>
                  <a:schemeClr val="bg1"/>
                </a:solidFill>
              </a:rPr>
              <a:t> </a:t>
            </a:r>
            <a:r>
              <a:rPr lang="en-US" sz="1200" b="1" dirty="0" err="1">
                <a:solidFill>
                  <a:schemeClr val="bg1"/>
                </a:solidFill>
              </a:rPr>
              <a:t>buluşması</a:t>
            </a:r>
            <a:r>
              <a:rPr lang="tr-TR" sz="1200" b="1" dirty="0">
                <a:solidFill>
                  <a:schemeClr val="bg1"/>
                </a:solidFill>
              </a:rPr>
              <a:t> konusunu irdeleyeceğiz.</a:t>
            </a:r>
            <a:endParaRPr lang="en-NL"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99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Nanopartiküller de dahil olmak üzere i</a:t>
            </a:r>
            <a:r>
              <a:rPr lang="en-US" dirty="0"/>
              <a:t>deal </a:t>
            </a:r>
            <a:r>
              <a:rPr lang="en-US" dirty="0" err="1"/>
              <a:t>bir</a:t>
            </a:r>
            <a:r>
              <a:rPr lang="en-US" dirty="0"/>
              <a:t> </a:t>
            </a:r>
            <a:r>
              <a:rPr lang="en-US" dirty="0" err="1"/>
              <a:t>ila</a:t>
            </a:r>
            <a:r>
              <a:rPr lang="tr-TR" dirty="0" err="1"/>
              <a:t>cın</a:t>
            </a:r>
            <a:r>
              <a:rPr lang="tr-TR" dirty="0"/>
              <a:t> bir çok </a:t>
            </a:r>
            <a:r>
              <a:rPr lang="en-US" dirty="0" err="1"/>
              <a:t>özel</a:t>
            </a:r>
            <a:r>
              <a:rPr lang="tr-TR" dirty="0" err="1"/>
              <a:t>liği</a:t>
            </a:r>
            <a:r>
              <a:rPr lang="tr-TR" dirty="0"/>
              <a:t> bulunmalıdır</a:t>
            </a:r>
            <a:r>
              <a:rPr lang="en-US" dirty="0"/>
              <a:t>:</a:t>
            </a:r>
          </a:p>
          <a:p>
            <a:endParaRPr lang="en-US" sz="1800" b="1" noProof="0" dirty="0">
              <a:latin typeface="Tenorite" panose="00000500000000000000" pitchFamily="2" charset="0"/>
            </a:endParaRPr>
          </a:p>
          <a:p>
            <a:r>
              <a:rPr lang="en-GB" sz="1800" b="1" noProof="0" dirty="0">
                <a:latin typeface="Tenorite" panose="00000500000000000000" pitchFamily="2" charset="0"/>
              </a:rPr>
              <a:t>İyi </a:t>
            </a:r>
            <a:r>
              <a:rPr lang="en-GB" sz="1800" b="1" noProof="0" dirty="0" err="1">
                <a:latin typeface="Tenorite" panose="00000500000000000000" pitchFamily="2" charset="0"/>
              </a:rPr>
              <a:t>tolere</a:t>
            </a:r>
            <a:r>
              <a:rPr lang="en-GB" sz="1800" b="1" noProof="0" dirty="0">
                <a:latin typeface="Tenorite" panose="00000500000000000000" pitchFamily="2" charset="0"/>
              </a:rPr>
              <a:t> </a:t>
            </a:r>
            <a:r>
              <a:rPr lang="en-GB" sz="1800" b="1" noProof="0" dirty="0" err="1">
                <a:latin typeface="Tenorite" panose="00000500000000000000" pitchFamily="2" charset="0"/>
              </a:rPr>
              <a:t>edilebilir</a:t>
            </a:r>
            <a:r>
              <a:rPr lang="tr-TR" sz="1800" b="1" noProof="0" dirty="0">
                <a:latin typeface="Tenorite" panose="00000500000000000000" pitchFamily="2" charset="0"/>
              </a:rPr>
              <a:t> olmalıdır</a:t>
            </a:r>
            <a:endParaRPr lang="en-GB" sz="1800" b="1" noProof="0" dirty="0">
              <a:latin typeface="Tenorite" panose="00000500000000000000" pitchFamily="2" charset="0"/>
            </a:endParaRPr>
          </a:p>
          <a:p>
            <a:r>
              <a:rPr lang="en-GB" sz="1800" b="1" noProof="0" dirty="0" err="1">
                <a:latin typeface="Tenorite" panose="00000500000000000000" pitchFamily="2" charset="0"/>
              </a:rPr>
              <a:t>Seçici</a:t>
            </a:r>
            <a:r>
              <a:rPr lang="tr-TR" sz="1800" b="1" noProof="0" dirty="0">
                <a:latin typeface="Tenorite" panose="00000500000000000000" pitchFamily="2" charset="0"/>
              </a:rPr>
              <a:t> olmalıdır</a:t>
            </a:r>
            <a:endParaRPr lang="en-GB" sz="1800" b="1" noProof="0" dirty="0">
              <a:latin typeface="Tenorite" panose="00000500000000000000" pitchFamily="2" charset="0"/>
            </a:endParaRPr>
          </a:p>
          <a:p>
            <a:r>
              <a:rPr lang="en-GB" sz="1600" b="1" noProof="0" dirty="0" err="1">
                <a:latin typeface="Tenorite" panose="00000500000000000000" pitchFamily="2" charset="0"/>
              </a:rPr>
              <a:t>Uygulama</a:t>
            </a:r>
            <a:r>
              <a:rPr lang="en-GB" sz="1600" b="1" noProof="0" dirty="0">
                <a:latin typeface="Tenorite" panose="00000500000000000000" pitchFamily="2" charset="0"/>
              </a:rPr>
              <a:t> </a:t>
            </a:r>
            <a:r>
              <a:rPr lang="en-GB" sz="1600" b="1" noProof="0" dirty="0" err="1">
                <a:latin typeface="Tenorite" panose="00000500000000000000" pitchFamily="2" charset="0"/>
              </a:rPr>
              <a:t>kolaylığı</a:t>
            </a:r>
            <a:r>
              <a:rPr lang="tr-TR" sz="1600" b="1" noProof="0" dirty="0">
                <a:latin typeface="Tenorite" panose="00000500000000000000" pitchFamily="2" charset="0"/>
              </a:rPr>
              <a:t> bulunmalıdır</a:t>
            </a:r>
            <a:endParaRPr lang="en-GB" sz="1600" b="1" noProof="0" dirty="0">
              <a:latin typeface="Tenorite" panose="00000500000000000000" pitchFamily="2" charset="0"/>
            </a:endParaRPr>
          </a:p>
          <a:p>
            <a:r>
              <a:rPr lang="en-GB" sz="1800" b="1" noProof="0" dirty="0" err="1">
                <a:latin typeface="Tenorite" panose="00000500000000000000" pitchFamily="2" charset="0"/>
              </a:rPr>
              <a:t>Güvenli</a:t>
            </a:r>
            <a:r>
              <a:rPr lang="tr-TR" sz="1800" b="1" noProof="0" dirty="0">
                <a:latin typeface="Tenorite" panose="00000500000000000000" pitchFamily="2" charset="0"/>
              </a:rPr>
              <a:t> olmalıdır</a:t>
            </a:r>
            <a:endParaRPr lang="en-GB" sz="1800" b="1" noProof="0" dirty="0">
              <a:latin typeface="Tenorite" panose="00000500000000000000" pitchFamily="2" charset="0"/>
            </a:endParaRPr>
          </a:p>
          <a:p>
            <a:r>
              <a:rPr lang="en-GB" sz="1800" b="1" noProof="0" dirty="0" err="1">
                <a:latin typeface="Tenorite" panose="00000500000000000000" pitchFamily="2" charset="0"/>
              </a:rPr>
              <a:t>Hedeflenmiş</a:t>
            </a:r>
            <a:r>
              <a:rPr lang="en-GB" sz="1800" b="1" noProof="0" dirty="0">
                <a:latin typeface="Tenorite" panose="00000500000000000000" pitchFamily="2" charset="0"/>
              </a:rPr>
              <a:t> </a:t>
            </a:r>
            <a:r>
              <a:rPr lang="en-GB" sz="1800" b="1" noProof="0" dirty="0" err="1">
                <a:latin typeface="Tenorite" panose="00000500000000000000" pitchFamily="2" charset="0"/>
              </a:rPr>
              <a:t>ilaç</a:t>
            </a:r>
            <a:r>
              <a:rPr lang="en-GB" sz="1800" b="1" noProof="0" dirty="0">
                <a:latin typeface="Tenorite" panose="00000500000000000000" pitchFamily="2" charset="0"/>
              </a:rPr>
              <a:t> </a:t>
            </a:r>
            <a:r>
              <a:rPr lang="en-GB" sz="1800" b="1" noProof="0" dirty="0" err="1">
                <a:latin typeface="Tenorite" panose="00000500000000000000" pitchFamily="2" charset="0"/>
              </a:rPr>
              <a:t>dağılımı</a:t>
            </a:r>
            <a:r>
              <a:rPr lang="tr-TR" sz="1800" b="1" noProof="0" dirty="0">
                <a:latin typeface="Tenorite" panose="00000500000000000000" pitchFamily="2" charset="0"/>
              </a:rPr>
              <a:t> olmalıdır</a:t>
            </a:r>
            <a:endParaRPr lang="en-GB" sz="1800" b="1" noProof="0" dirty="0">
              <a:latin typeface="Tenorite" panose="00000500000000000000" pitchFamily="2" charset="0"/>
            </a:endParaRPr>
          </a:p>
          <a:p>
            <a:r>
              <a:rPr lang="tr-TR" sz="1650" b="1" noProof="0" dirty="0">
                <a:latin typeface="Tenorite" panose="00000500000000000000" pitchFamily="2" charset="0"/>
              </a:rPr>
              <a:t>Öngörülebilir biyoyararlılık olmalıdır</a:t>
            </a:r>
            <a:endParaRPr lang="en-GB" sz="1650" b="1" noProof="0" dirty="0">
              <a:latin typeface="Tenorite" panose="00000500000000000000" pitchFamily="2" charset="0"/>
            </a:endParaRPr>
          </a:p>
          <a:p>
            <a:r>
              <a:rPr lang="en-GB" sz="1800" b="1" noProof="0" dirty="0" err="1">
                <a:latin typeface="Tenorite" panose="00000500000000000000" pitchFamily="2" charset="0"/>
              </a:rPr>
              <a:t>Efektif</a:t>
            </a:r>
            <a:r>
              <a:rPr lang="en-GB" sz="1800" b="1" noProof="0" dirty="0">
                <a:latin typeface="Tenorite" panose="00000500000000000000" pitchFamily="2" charset="0"/>
              </a:rPr>
              <a:t> </a:t>
            </a:r>
            <a:r>
              <a:rPr lang="tr-TR" sz="1800" b="1" noProof="0" dirty="0">
                <a:latin typeface="Tenorite" panose="00000500000000000000" pitchFamily="2" charset="0"/>
              </a:rPr>
              <a:t>olmalıdır</a:t>
            </a:r>
            <a:endParaRPr lang="en-GB" sz="1800" b="1" noProof="0" dirty="0">
              <a:latin typeface="Tenorite" panose="00000500000000000000" pitchFamily="2" charset="0"/>
            </a:endParaRPr>
          </a:p>
          <a:p>
            <a:r>
              <a:rPr lang="en-GB" sz="1800" b="1" noProof="0" dirty="0">
                <a:latin typeface="Tenorite" panose="00000500000000000000" pitchFamily="2" charset="0"/>
              </a:rPr>
              <a:t>ideal </a:t>
            </a:r>
            <a:r>
              <a:rPr lang="tr-TR" sz="1800" b="1" noProof="0" dirty="0">
                <a:latin typeface="Tenorite" panose="00000500000000000000" pitchFamily="2" charset="0"/>
              </a:rPr>
              <a:t>bir </a:t>
            </a:r>
            <a:r>
              <a:rPr lang="en-GB" sz="1800" b="1" noProof="0" dirty="0" err="1">
                <a:latin typeface="Tenorite" panose="00000500000000000000" pitchFamily="2" charset="0"/>
              </a:rPr>
              <a:t>taşıma</a:t>
            </a:r>
            <a:r>
              <a:rPr lang="en-GB" sz="1800" b="1" noProof="0" dirty="0">
                <a:latin typeface="Tenorite" panose="00000500000000000000" pitchFamily="2" charset="0"/>
              </a:rPr>
              <a:t> </a:t>
            </a:r>
            <a:r>
              <a:rPr lang="en-GB" sz="1800" b="1" noProof="0" dirty="0" err="1">
                <a:latin typeface="Tenorite" panose="00000500000000000000" pitchFamily="2" charset="0"/>
              </a:rPr>
              <a:t>sistemi</a:t>
            </a:r>
            <a:r>
              <a:rPr lang="tr-TR" sz="1800" b="1" noProof="0" dirty="0">
                <a:latin typeface="Tenorite" panose="00000500000000000000" pitchFamily="2" charset="0"/>
              </a:rPr>
              <a:t> bulunmalıdır</a:t>
            </a:r>
            <a:endParaRPr lang="en-GB" sz="1800" b="1" noProof="0" dirty="0">
              <a:latin typeface="Tenorite" panose="00000500000000000000" pitchFamily="2" charset="0"/>
            </a:endParaRPr>
          </a:p>
          <a:p>
            <a:r>
              <a:rPr lang="tr-TR" sz="1800" b="1" noProof="0" dirty="0" err="1">
                <a:latin typeface="Tenorite" panose="00000500000000000000" pitchFamily="2" charset="0"/>
              </a:rPr>
              <a:t>Metabolizasyon</a:t>
            </a:r>
            <a:r>
              <a:rPr lang="tr-TR" sz="1800" b="1" noProof="0" dirty="0">
                <a:latin typeface="Tenorite" panose="00000500000000000000" pitchFamily="2" charset="0"/>
              </a:rPr>
              <a:t> ve eliminasyonu kolay olmalıdır</a:t>
            </a:r>
            <a:endParaRPr lang="en-GB" sz="1800" b="1" noProof="0" dirty="0">
              <a:latin typeface="Tenorite"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84B3E779-8FBD-49CD-A35B-5523FAC39286}" type="slidenum">
              <a:rPr lang="en-US" smtClean="0"/>
              <a:t>10</a:t>
            </a:fld>
            <a:endParaRPr lang="en-US"/>
          </a:p>
        </p:txBody>
      </p:sp>
    </p:spTree>
    <p:extLst>
      <p:ext uri="{BB962C8B-B14F-4D97-AF65-F5344CB8AC3E}">
        <p14:creationId xmlns:p14="http://schemas.microsoft.com/office/powerpoint/2010/main" val="76036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tr-TR" dirty="0"/>
              <a:t>H</a:t>
            </a:r>
            <a:r>
              <a:rPr lang="en-US" dirty="0"/>
              <a:t>er </a:t>
            </a:r>
            <a:r>
              <a:rPr lang="en-US" dirty="0" err="1"/>
              <a:t>nanopartikül</a:t>
            </a:r>
            <a:r>
              <a:rPr lang="en-US" dirty="0"/>
              <a:t> </a:t>
            </a:r>
            <a:r>
              <a:rPr lang="en-US" dirty="0" err="1"/>
              <a:t>sınıfı</a:t>
            </a:r>
            <a:r>
              <a:rPr lang="en-US" dirty="0"/>
              <a:t> </a:t>
            </a:r>
            <a:r>
              <a:rPr lang="en-US" dirty="0" err="1"/>
              <a:t>birden</a:t>
            </a:r>
            <a:r>
              <a:rPr lang="en-US" dirty="0"/>
              <a:t> </a:t>
            </a:r>
            <a:r>
              <a:rPr lang="en-US" dirty="0" err="1"/>
              <a:t>çok</a:t>
            </a:r>
            <a:r>
              <a:rPr lang="en-US" dirty="0"/>
              <a:t> alt </a:t>
            </a:r>
            <a:r>
              <a:rPr lang="en-US" dirty="0" err="1"/>
              <a:t>sınıfa</a:t>
            </a:r>
            <a:r>
              <a:rPr lang="en-US" dirty="0"/>
              <a:t> </a:t>
            </a:r>
            <a:r>
              <a:rPr lang="en-US" dirty="0" err="1"/>
              <a:t>ayrılır</a:t>
            </a:r>
            <a:r>
              <a:rPr lang="en-US" dirty="0"/>
              <a:t>. </a:t>
            </a:r>
            <a:r>
              <a:rPr lang="tr-TR" dirty="0"/>
              <a:t>Temel olarak polimerik, inorganik ve lipid tabanlı olarak sınıflayabiliriz.</a:t>
            </a:r>
          </a:p>
          <a:p>
            <a:r>
              <a:rPr lang="tr-TR" dirty="0"/>
              <a:t>E</a:t>
            </a:r>
            <a:r>
              <a:rPr lang="en-US" dirty="0"/>
              <a:t>n </a:t>
            </a:r>
            <a:r>
              <a:rPr lang="en-US" dirty="0" err="1"/>
              <a:t>yaygın</a:t>
            </a:r>
            <a:r>
              <a:rPr lang="en-US" dirty="0"/>
              <a:t> </a:t>
            </a:r>
            <a:r>
              <a:rPr lang="en-US" dirty="0" err="1"/>
              <a:t>olanları</a:t>
            </a:r>
            <a:r>
              <a:rPr lang="en-US" dirty="0"/>
              <a:t> </a:t>
            </a:r>
            <a:r>
              <a:rPr lang="en-US" dirty="0" err="1"/>
              <a:t>burada</a:t>
            </a:r>
            <a:r>
              <a:rPr lang="en-US" dirty="0"/>
              <a:t> </a:t>
            </a:r>
            <a:r>
              <a:rPr lang="en-US" dirty="0" err="1"/>
              <a:t>gösterilmiştir</a:t>
            </a:r>
            <a:r>
              <a:rPr lang="en-US" dirty="0"/>
              <a:t>. Her </a:t>
            </a:r>
            <a:r>
              <a:rPr lang="en-US" dirty="0" err="1"/>
              <a:t>sınıfın</a:t>
            </a:r>
            <a:r>
              <a:rPr lang="en-US" dirty="0"/>
              <a:t> </a:t>
            </a:r>
            <a:r>
              <a:rPr lang="en-US" dirty="0" err="1"/>
              <a:t>içerik</a:t>
            </a:r>
            <a:r>
              <a:rPr lang="en-US" dirty="0"/>
              <a:t>, </a:t>
            </a:r>
            <a:r>
              <a:rPr lang="en-US" dirty="0" err="1"/>
              <a:t>dağıtım</a:t>
            </a:r>
            <a:r>
              <a:rPr lang="en-US" dirty="0"/>
              <a:t> ve hasta </a:t>
            </a:r>
            <a:r>
              <a:rPr lang="en-US" dirty="0" err="1"/>
              <a:t>yanıtı</a:t>
            </a:r>
            <a:r>
              <a:rPr lang="en-US" dirty="0"/>
              <a:t> </a:t>
            </a:r>
            <a:r>
              <a:rPr lang="en-US" dirty="0" err="1"/>
              <a:t>açısından</a:t>
            </a:r>
            <a:r>
              <a:rPr lang="en-US" dirty="0"/>
              <a:t> </a:t>
            </a:r>
            <a:r>
              <a:rPr lang="en-US" dirty="0" err="1"/>
              <a:t>çok</a:t>
            </a:r>
            <a:r>
              <a:rPr lang="en-US" dirty="0"/>
              <a:t> </a:t>
            </a:r>
            <a:r>
              <a:rPr lang="en-US" dirty="0" err="1"/>
              <a:t>sayıda</a:t>
            </a:r>
            <a:r>
              <a:rPr lang="en-US" dirty="0"/>
              <a:t> </a:t>
            </a:r>
            <a:r>
              <a:rPr lang="en-US" dirty="0" err="1"/>
              <a:t>avantajı</a:t>
            </a:r>
            <a:r>
              <a:rPr lang="en-US" dirty="0"/>
              <a:t> ve </a:t>
            </a:r>
            <a:r>
              <a:rPr lang="en-US" dirty="0" err="1"/>
              <a:t>dezavantajı</a:t>
            </a:r>
            <a:r>
              <a:rPr lang="en-US" dirty="0"/>
              <a:t> </a:t>
            </a:r>
            <a:r>
              <a:rPr lang="en-US" dirty="0" err="1"/>
              <a:t>vardır</a:t>
            </a:r>
            <a:r>
              <a:rPr lang="en-US" dirty="0"/>
              <a:t>.</a:t>
            </a:r>
            <a:endParaRPr lang="tr-TR" dirty="0"/>
          </a:p>
          <a:p>
            <a:r>
              <a:rPr lang="tr-TR" dirty="0"/>
              <a:t>Polimerik olanların </a:t>
            </a:r>
            <a:r>
              <a:rPr lang="tr-TR" sz="1200" dirty="0"/>
              <a:t>- Partikül özelliklerinin hassas kontrolü olasıdır - Hidrofilik ve hidrofobik kargolar için yük taşıyabilme esnekliği - Kolay yüzey modifikasyonu - Agregasyon ve toksisite olasılığı gibi özellikleri vardır</a:t>
            </a:r>
          </a:p>
          <a:p>
            <a:r>
              <a:rPr lang="tr-TR" sz="1200" dirty="0"/>
              <a:t>İnorganik nanopartiküllerin Benzersiz elektriksel, manyetik ve optik özellikleri vardır. - Boyut, yapı ve geometride değişkenlik gösterirler. - </a:t>
            </a:r>
            <a:r>
              <a:rPr lang="tr-TR" sz="1200" dirty="0" err="1"/>
              <a:t>Teranostik</a:t>
            </a:r>
            <a:r>
              <a:rPr lang="tr-TR" sz="1200" dirty="0"/>
              <a:t> uygulamalar için çok uygundur - Toksisite ve çözünürlük sınırlamaları bulunur</a:t>
            </a:r>
          </a:p>
          <a:p>
            <a:r>
              <a:rPr lang="tr-TR" sz="1200" dirty="0"/>
              <a:t>Lipid tabanlı nanopartiküllerin - Çeşitli fizikokimyasal özelliklere uygun formülasyon kolaylığı bulunur, - Yüksek biyoyararlanım</a:t>
            </a:r>
          </a:p>
          <a:p>
            <a:r>
              <a:rPr lang="tr-TR" sz="1200" dirty="0"/>
              <a:t>- Yük esnekliği bulunur - Düşük kapsülleme kapasitesi mevcuttur</a:t>
            </a:r>
          </a:p>
          <a:p>
            <a:endParaRPr lang="tr-TR" sz="1200" dirty="0"/>
          </a:p>
          <a:p>
            <a:endParaRPr lang="tr-TR" sz="1200" dirty="0"/>
          </a:p>
          <a:p>
            <a:endParaRPr lang="it-IT" dirty="0"/>
          </a:p>
        </p:txBody>
      </p:sp>
      <p:sp>
        <p:nvSpPr>
          <p:cNvPr id="4" name="Segnaposto numero diapositiva 3"/>
          <p:cNvSpPr>
            <a:spLocks noGrp="1"/>
          </p:cNvSpPr>
          <p:nvPr>
            <p:ph type="sldNum" sz="quarter" idx="5"/>
          </p:nvPr>
        </p:nvSpPr>
        <p:spPr/>
        <p:txBody>
          <a:bodyPr/>
          <a:lstStyle/>
          <a:p>
            <a:fld id="{8CCD15A0-50F6-45FC-803E-8C16A08EAC03}" type="slidenum">
              <a:rPr lang="it-IT" smtClean="0"/>
              <a:t>11</a:t>
            </a:fld>
            <a:endParaRPr lang="it-IT"/>
          </a:p>
        </p:txBody>
      </p:sp>
    </p:spTree>
    <p:extLst>
      <p:ext uri="{BB962C8B-B14F-4D97-AF65-F5344CB8AC3E}">
        <p14:creationId xmlns:p14="http://schemas.microsoft.com/office/powerpoint/2010/main" val="773113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Nanopartiküllerin</a:t>
            </a:r>
            <a:r>
              <a:rPr lang="en-US" dirty="0"/>
              <a:t> </a:t>
            </a:r>
            <a:r>
              <a:rPr lang="en-US" dirty="0" err="1"/>
              <a:t>bağışıklık</a:t>
            </a:r>
            <a:r>
              <a:rPr lang="en-US" dirty="0"/>
              <a:t> </a:t>
            </a:r>
            <a:r>
              <a:rPr lang="en-US" dirty="0" err="1"/>
              <a:t>hücreleri</a:t>
            </a:r>
            <a:r>
              <a:rPr lang="en-US" dirty="0"/>
              <a:t> </a:t>
            </a:r>
            <a:r>
              <a:rPr lang="en-US" dirty="0" err="1"/>
              <a:t>üzerindeki</a:t>
            </a:r>
            <a:r>
              <a:rPr lang="en-US" dirty="0"/>
              <a:t> </a:t>
            </a:r>
            <a:r>
              <a:rPr lang="en-US" dirty="0" err="1"/>
              <a:t>etkisini</a:t>
            </a:r>
            <a:r>
              <a:rPr lang="en-US" dirty="0"/>
              <a:t> </a:t>
            </a:r>
            <a:r>
              <a:rPr lang="en-US" dirty="0" err="1"/>
              <a:t>dikkate</a:t>
            </a:r>
            <a:r>
              <a:rPr lang="en-US" dirty="0"/>
              <a:t> </a:t>
            </a:r>
            <a:r>
              <a:rPr lang="en-US" dirty="0" err="1"/>
              <a:t>almak</a:t>
            </a:r>
            <a:r>
              <a:rPr lang="en-US" dirty="0"/>
              <a:t> </a:t>
            </a:r>
            <a:r>
              <a:rPr lang="en-US" dirty="0" err="1"/>
              <a:t>ve</a:t>
            </a:r>
            <a:r>
              <a:rPr lang="en-US" dirty="0"/>
              <a:t> </a:t>
            </a:r>
            <a:r>
              <a:rPr lang="en-US" dirty="0" err="1"/>
              <a:t>incelemek</a:t>
            </a:r>
            <a:r>
              <a:rPr lang="en-US" dirty="0"/>
              <a:t> </a:t>
            </a:r>
            <a:r>
              <a:rPr lang="en-US" dirty="0" err="1"/>
              <a:t>çok</a:t>
            </a:r>
            <a:r>
              <a:rPr lang="en-US" dirty="0"/>
              <a:t> </a:t>
            </a:r>
            <a:r>
              <a:rPr lang="en-US" dirty="0" err="1"/>
              <a:t>önemlidir</a:t>
            </a:r>
            <a:r>
              <a:rPr lang="en-US" dirty="0"/>
              <a:t>. </a:t>
            </a:r>
            <a:r>
              <a:rPr lang="en-US" dirty="0" err="1"/>
              <a:t>Fakat</a:t>
            </a:r>
            <a:r>
              <a:rPr lang="en-US" dirty="0"/>
              <a:t> bunu </a:t>
            </a:r>
            <a:r>
              <a:rPr lang="en-US" dirty="0" err="1"/>
              <a:t>nasıl</a:t>
            </a:r>
            <a:r>
              <a:rPr lang="en-US" dirty="0"/>
              <a:t> </a:t>
            </a:r>
            <a:r>
              <a:rPr lang="en-US" dirty="0" err="1"/>
              <a:t>değerlendiriyoruz</a:t>
            </a:r>
            <a:r>
              <a:rPr lang="en-US" dirty="0"/>
              <a:t>?</a:t>
            </a:r>
          </a:p>
          <a:p>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b="1" dirty="0">
                <a:latin typeface="Tenorite" panose="00000500000000000000" pitchFamily="2" charset="0"/>
              </a:rPr>
              <a:t>Bunu </a:t>
            </a:r>
            <a:r>
              <a:rPr lang="en-US" sz="1200" b="1" dirty="0" err="1">
                <a:latin typeface="Tenorite" panose="00000500000000000000" pitchFamily="2" charset="0"/>
              </a:rPr>
              <a:t>değerlendirmek</a:t>
            </a:r>
            <a:r>
              <a:rPr lang="en-US" sz="1200" b="1" dirty="0">
                <a:latin typeface="Tenorite" panose="00000500000000000000" pitchFamily="2" charset="0"/>
              </a:rPr>
              <a:t> </a:t>
            </a:r>
            <a:r>
              <a:rPr lang="en-US" sz="1200" b="1" dirty="0" err="1">
                <a:latin typeface="Tenorite" panose="00000500000000000000" pitchFamily="2" charset="0"/>
              </a:rPr>
              <a:t>için</a:t>
            </a:r>
            <a:r>
              <a:rPr lang="en-US" sz="1200" b="1" dirty="0">
                <a:latin typeface="Tenorite" panose="00000500000000000000" pitchFamily="2" charset="0"/>
              </a:rPr>
              <a:t> </a:t>
            </a:r>
            <a:r>
              <a:rPr lang="en-US" sz="1200" b="1" dirty="0" err="1">
                <a:latin typeface="Tenorite" panose="00000500000000000000" pitchFamily="2" charset="0"/>
              </a:rPr>
              <a:t>yüksek</a:t>
            </a:r>
            <a:r>
              <a:rPr lang="en-US" sz="1200" b="1" dirty="0">
                <a:latin typeface="Tenorite" panose="00000500000000000000" pitchFamily="2" charset="0"/>
              </a:rPr>
              <a:t> </a:t>
            </a:r>
            <a:r>
              <a:rPr lang="en-US" sz="1200" b="1" dirty="0" err="1">
                <a:latin typeface="Tenorite" panose="00000500000000000000" pitchFamily="2" charset="0"/>
              </a:rPr>
              <a:t>boyutlu</a:t>
            </a:r>
            <a:r>
              <a:rPr lang="en-US" sz="1200" b="1" dirty="0">
                <a:latin typeface="Tenorite" panose="00000500000000000000" pitchFamily="2" charset="0"/>
              </a:rPr>
              <a:t> </a:t>
            </a:r>
            <a:r>
              <a:rPr lang="en-US" sz="1200" b="1" dirty="0" err="1">
                <a:latin typeface="Tenorite" panose="00000500000000000000" pitchFamily="2" charset="0"/>
              </a:rPr>
              <a:t>yaklaşımlar</a:t>
            </a:r>
            <a:r>
              <a:rPr lang="en-US" sz="1200" b="1" dirty="0">
                <a:latin typeface="Tenorite" panose="00000500000000000000" pitchFamily="2" charset="0"/>
              </a:rPr>
              <a:t>, </a:t>
            </a:r>
            <a:r>
              <a:rPr lang="en-US" sz="1200" b="1" dirty="0" err="1">
                <a:latin typeface="Tenorite" panose="00000500000000000000" pitchFamily="2" charset="0"/>
              </a:rPr>
              <a:t>özellikle</a:t>
            </a:r>
            <a:r>
              <a:rPr lang="en-US" sz="1200" b="1" dirty="0">
                <a:latin typeface="Tenorite" panose="00000500000000000000" pitchFamily="2" charset="0"/>
              </a:rPr>
              <a:t> de </a:t>
            </a:r>
            <a:r>
              <a:rPr lang="en-US" sz="1200" b="1" dirty="0" err="1">
                <a:latin typeface="Tenorite" panose="00000500000000000000" pitchFamily="2" charset="0"/>
              </a:rPr>
              <a:t>tek</a:t>
            </a:r>
            <a:r>
              <a:rPr lang="en-US" sz="1200" b="1" dirty="0">
                <a:latin typeface="Tenorite" panose="00000500000000000000" pitchFamily="2" charset="0"/>
              </a:rPr>
              <a:t> </a:t>
            </a:r>
            <a:r>
              <a:rPr lang="en-US" sz="1200" b="1" dirty="0" err="1">
                <a:latin typeface="Tenorite" panose="00000500000000000000" pitchFamily="2" charset="0"/>
              </a:rPr>
              <a:t>hücreli</a:t>
            </a:r>
            <a:r>
              <a:rPr lang="en-US" sz="1200" b="1" dirty="0">
                <a:latin typeface="Tenorite" panose="00000500000000000000" pitchFamily="2" charset="0"/>
              </a:rPr>
              <a:t> </a:t>
            </a:r>
            <a:r>
              <a:rPr lang="en-US" sz="1200" b="1" dirty="0" err="1">
                <a:latin typeface="Tenorite" panose="00000500000000000000" pitchFamily="2" charset="0"/>
              </a:rPr>
              <a:t>kütle</a:t>
            </a:r>
            <a:r>
              <a:rPr lang="en-US" sz="1200" b="1" dirty="0">
                <a:latin typeface="Tenorite" panose="00000500000000000000" pitchFamily="2" charset="0"/>
              </a:rPr>
              <a:t> </a:t>
            </a:r>
            <a:r>
              <a:rPr lang="en-US" sz="1200" b="1" dirty="0" err="1">
                <a:latin typeface="Tenorite" panose="00000500000000000000" pitchFamily="2" charset="0"/>
              </a:rPr>
              <a:t>sitometrisi</a:t>
            </a:r>
            <a:r>
              <a:rPr lang="en-US" sz="1200" b="1" dirty="0">
                <a:latin typeface="Tenorite" panose="00000500000000000000" pitchFamily="2" charset="0"/>
              </a:rPr>
              <a:t> (</a:t>
            </a:r>
            <a:r>
              <a:rPr lang="en-US" sz="1200" b="1" dirty="0" err="1">
                <a:latin typeface="Tenorite" panose="00000500000000000000" pitchFamily="2" charset="0"/>
              </a:rPr>
              <a:t>CyTOF</a:t>
            </a:r>
            <a:r>
              <a:rPr lang="en-US" sz="1200" b="1" dirty="0">
                <a:latin typeface="Tenorite" panose="00000500000000000000" pitchFamily="2" charset="0"/>
              </a:rPr>
              <a:t>) </a:t>
            </a:r>
            <a:r>
              <a:rPr lang="en-US" sz="1200" b="1" dirty="0" err="1">
                <a:latin typeface="Tenorite" panose="00000500000000000000" pitchFamily="2" charset="0"/>
              </a:rPr>
              <a:t>veya</a:t>
            </a:r>
            <a:r>
              <a:rPr lang="en-US" sz="1200" b="1" dirty="0">
                <a:latin typeface="Tenorite" panose="00000500000000000000" pitchFamily="2" charset="0"/>
              </a:rPr>
              <a:t> </a:t>
            </a:r>
            <a:r>
              <a:rPr lang="en-US" sz="1200" b="1" dirty="0" err="1">
                <a:latin typeface="Tenorite" panose="00000500000000000000" pitchFamily="2" charset="0"/>
              </a:rPr>
              <a:t>görüntüleme</a:t>
            </a:r>
            <a:r>
              <a:rPr lang="en-US" sz="1200" b="1" dirty="0">
                <a:latin typeface="Tenorite" panose="00000500000000000000" pitchFamily="2" charset="0"/>
              </a:rPr>
              <a:t> </a:t>
            </a:r>
            <a:r>
              <a:rPr lang="en-US" sz="1200" b="1" dirty="0" err="1">
                <a:latin typeface="Tenorite" panose="00000500000000000000" pitchFamily="2" charset="0"/>
              </a:rPr>
              <a:t>kütle</a:t>
            </a:r>
            <a:r>
              <a:rPr lang="en-US" sz="1200" b="1" dirty="0">
                <a:latin typeface="Tenorite" panose="00000500000000000000" pitchFamily="2" charset="0"/>
              </a:rPr>
              <a:t> </a:t>
            </a:r>
            <a:r>
              <a:rPr lang="en-US" sz="1200" b="1" dirty="0" err="1">
                <a:latin typeface="Tenorite" panose="00000500000000000000" pitchFamily="2" charset="0"/>
              </a:rPr>
              <a:t>sitometrisi</a:t>
            </a:r>
            <a:r>
              <a:rPr lang="en-US" sz="1200" b="1" dirty="0">
                <a:latin typeface="Tenorite" panose="00000500000000000000" pitchFamily="2" charset="0"/>
              </a:rPr>
              <a:t> </a:t>
            </a:r>
            <a:r>
              <a:rPr lang="tr-TR" sz="1200" b="1" dirty="0">
                <a:latin typeface="Tenorite" panose="00000500000000000000" pitchFamily="2" charset="0"/>
              </a:rPr>
              <a:t>gibi </a:t>
            </a:r>
            <a:r>
              <a:rPr lang="tr-TR" sz="1200" b="1" dirty="0" err="1">
                <a:latin typeface="Tenorite" panose="00000500000000000000" pitchFamily="2" charset="0"/>
              </a:rPr>
              <a:t>yenillikçi</a:t>
            </a:r>
            <a:r>
              <a:rPr lang="tr-TR" sz="1200" b="1" dirty="0">
                <a:latin typeface="Tenorite" panose="00000500000000000000" pitchFamily="2" charset="0"/>
              </a:rPr>
              <a:t> yaklaşımlar </a:t>
            </a:r>
            <a:r>
              <a:rPr lang="en-US" sz="1200" b="1" dirty="0" err="1">
                <a:latin typeface="Tenorite" panose="00000500000000000000" pitchFamily="2" charset="0"/>
              </a:rPr>
              <a:t>kullanılabilir</a:t>
            </a:r>
            <a:r>
              <a:rPr lang="en-US" sz="1200" b="1" dirty="0">
                <a:latin typeface="Tenorite" panose="00000500000000000000" pitchFamily="2" charset="0"/>
              </a:rPr>
              <a:t>.</a:t>
            </a:r>
          </a:p>
        </p:txBody>
      </p:sp>
      <p:sp>
        <p:nvSpPr>
          <p:cNvPr id="4" name="Slide Number Placeholder 3"/>
          <p:cNvSpPr>
            <a:spLocks noGrp="1"/>
          </p:cNvSpPr>
          <p:nvPr>
            <p:ph type="sldNum" sz="quarter" idx="5"/>
          </p:nvPr>
        </p:nvSpPr>
        <p:spPr/>
        <p:txBody>
          <a:bodyPr/>
          <a:lstStyle/>
          <a:p>
            <a:fld id="{84B3E779-8FBD-49CD-A35B-5523FAC39286}" type="slidenum">
              <a:rPr lang="en-US" smtClean="0"/>
              <a:t>12</a:t>
            </a:fld>
            <a:endParaRPr lang="en-US"/>
          </a:p>
        </p:txBody>
      </p:sp>
    </p:spTree>
    <p:extLst>
      <p:ext uri="{BB962C8B-B14F-4D97-AF65-F5344CB8AC3E}">
        <p14:creationId xmlns:p14="http://schemas.microsoft.com/office/powerpoint/2010/main" val="3980146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Tek </a:t>
            </a:r>
            <a:r>
              <a:rPr lang="en-US" dirty="0" err="1"/>
              <a:t>hücreli</a:t>
            </a:r>
            <a:r>
              <a:rPr lang="en-US" dirty="0"/>
              <a:t> </a:t>
            </a:r>
            <a:r>
              <a:rPr lang="en-US" dirty="0" err="1"/>
              <a:t>kütle</a:t>
            </a:r>
            <a:r>
              <a:rPr lang="en-US" dirty="0"/>
              <a:t> </a:t>
            </a:r>
            <a:r>
              <a:rPr lang="en-US" dirty="0" err="1"/>
              <a:t>sitometrisi</a:t>
            </a:r>
            <a:r>
              <a:rPr lang="en-US" dirty="0"/>
              <a:t> (</a:t>
            </a:r>
            <a:r>
              <a:rPr lang="en-US" dirty="0" err="1"/>
              <a:t>CyTOF</a:t>
            </a:r>
            <a:r>
              <a:rPr lang="en-US" dirty="0"/>
              <a:t>) </a:t>
            </a:r>
            <a:r>
              <a:rPr lang="en-US" dirty="0" err="1"/>
              <a:t>ile</a:t>
            </a:r>
            <a:r>
              <a:rPr lang="en-US" dirty="0"/>
              <a:t> </a:t>
            </a:r>
            <a:r>
              <a:rPr lang="en-US" dirty="0" err="1"/>
              <a:t>başlayalım</a:t>
            </a:r>
            <a:endParaRPr lang="en-US" dirty="0"/>
          </a:p>
        </p:txBody>
      </p:sp>
      <p:sp>
        <p:nvSpPr>
          <p:cNvPr id="4" name="Slide Number Placeholder 3"/>
          <p:cNvSpPr>
            <a:spLocks noGrp="1"/>
          </p:cNvSpPr>
          <p:nvPr>
            <p:ph type="sldNum" sz="quarter" idx="5"/>
          </p:nvPr>
        </p:nvSpPr>
        <p:spPr/>
        <p:txBody>
          <a:bodyPr/>
          <a:lstStyle/>
          <a:p>
            <a:fld id="{84B3E779-8FBD-49CD-A35B-5523FAC39286}" type="slidenum">
              <a:rPr lang="en-US" smtClean="0"/>
              <a:t>13</a:t>
            </a:fld>
            <a:endParaRPr lang="en-US"/>
          </a:p>
        </p:txBody>
      </p:sp>
    </p:spTree>
    <p:extLst>
      <p:ext uri="{BB962C8B-B14F-4D97-AF65-F5344CB8AC3E}">
        <p14:creationId xmlns:p14="http://schemas.microsoft.com/office/powerpoint/2010/main" val="1658210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Century Gothic" panose="020B0502020202020204" pitchFamily="34" charset="0"/>
              </a:rPr>
              <a:t>Kütle</a:t>
            </a:r>
            <a:r>
              <a:rPr lang="en-US" dirty="0">
                <a:latin typeface="Century Gothic" panose="020B0502020202020204" pitchFamily="34" charset="0"/>
              </a:rPr>
              <a:t> </a:t>
            </a:r>
            <a:r>
              <a:rPr lang="en-US" dirty="0" err="1">
                <a:latin typeface="Century Gothic" panose="020B0502020202020204" pitchFamily="34" charset="0"/>
              </a:rPr>
              <a:t>sitometrisi</a:t>
            </a:r>
            <a:r>
              <a:rPr lang="en-US" dirty="0">
                <a:latin typeface="Century Gothic" panose="020B0502020202020204" pitchFamily="34" charset="0"/>
              </a:rPr>
              <a:t> </a:t>
            </a:r>
            <a:r>
              <a:rPr lang="en-US" dirty="0" err="1">
                <a:latin typeface="Century Gothic" panose="020B0502020202020204" pitchFamily="34" charset="0"/>
              </a:rPr>
              <a:t>veya</a:t>
            </a:r>
            <a:r>
              <a:rPr lang="en-US" dirty="0">
                <a:latin typeface="Century Gothic" panose="020B0502020202020204" pitchFamily="34" charset="0"/>
              </a:rPr>
              <a:t> </a:t>
            </a:r>
            <a:r>
              <a:rPr lang="en-US" dirty="0" err="1">
                <a:latin typeface="Century Gothic" panose="020B0502020202020204" pitchFamily="34" charset="0"/>
              </a:rPr>
              <a:t>CyTOF</a:t>
            </a:r>
            <a:r>
              <a:rPr lang="en-US" dirty="0">
                <a:latin typeface="Century Gothic" panose="020B0502020202020204" pitchFamily="34" charset="0"/>
              </a:rPr>
              <a:t> (</a:t>
            </a:r>
            <a:r>
              <a:rPr lang="en-US" dirty="0" err="1">
                <a:latin typeface="Century Gothic" panose="020B0502020202020204" pitchFamily="34" charset="0"/>
              </a:rPr>
              <a:t>Fluidigm</a:t>
            </a:r>
            <a:r>
              <a:rPr lang="en-US" dirty="0">
                <a:latin typeface="Century Gothic" panose="020B0502020202020204" pitchFamily="34" charset="0"/>
              </a:rPr>
              <a:t>), </a:t>
            </a:r>
            <a:r>
              <a:rPr lang="en-US" dirty="0" err="1">
                <a:latin typeface="Century Gothic" panose="020B0502020202020204" pitchFamily="34" charset="0"/>
              </a:rPr>
              <a:t>antikorların</a:t>
            </a:r>
            <a:r>
              <a:rPr lang="en-US" dirty="0">
                <a:latin typeface="Century Gothic" panose="020B0502020202020204" pitchFamily="34" charset="0"/>
              </a:rPr>
              <a:t> </a:t>
            </a:r>
            <a:r>
              <a:rPr lang="en-US" dirty="0" err="1">
                <a:latin typeface="Century Gothic" panose="020B0502020202020204" pitchFamily="34" charset="0"/>
              </a:rPr>
              <a:t>florokromlar</a:t>
            </a:r>
            <a:r>
              <a:rPr lang="en-US" dirty="0">
                <a:latin typeface="Century Gothic" panose="020B0502020202020204" pitchFamily="34" charset="0"/>
              </a:rPr>
              <a:t> </a:t>
            </a:r>
            <a:r>
              <a:rPr lang="en-US" dirty="0" err="1">
                <a:latin typeface="Century Gothic" panose="020B0502020202020204" pitchFamily="34" charset="0"/>
              </a:rPr>
              <a:t>yerine</a:t>
            </a:r>
            <a:r>
              <a:rPr lang="en-US" dirty="0">
                <a:latin typeface="Century Gothic" panose="020B0502020202020204" pitchFamily="34" charset="0"/>
              </a:rPr>
              <a:t> </a:t>
            </a:r>
            <a:r>
              <a:rPr lang="en-US" dirty="0" err="1">
                <a:latin typeface="Century Gothic" panose="020B0502020202020204" pitchFamily="34" charset="0"/>
              </a:rPr>
              <a:t>ağır</a:t>
            </a:r>
            <a:r>
              <a:rPr lang="en-US" dirty="0">
                <a:latin typeface="Century Gothic" panose="020B0502020202020204" pitchFamily="34" charset="0"/>
              </a:rPr>
              <a:t> metal </a:t>
            </a:r>
            <a:r>
              <a:rPr lang="en-US" dirty="0" err="1">
                <a:latin typeface="Century Gothic" panose="020B0502020202020204" pitchFamily="34" charset="0"/>
              </a:rPr>
              <a:t>iyon</a:t>
            </a:r>
            <a:r>
              <a:rPr lang="en-US" dirty="0">
                <a:latin typeface="Century Gothic" panose="020B0502020202020204" pitchFamily="34" charset="0"/>
              </a:rPr>
              <a:t> </a:t>
            </a:r>
            <a:r>
              <a:rPr lang="en-US" dirty="0" err="1">
                <a:latin typeface="Century Gothic" panose="020B0502020202020204" pitchFamily="34" charset="0"/>
              </a:rPr>
              <a:t>etiketleriyle</a:t>
            </a:r>
            <a:r>
              <a:rPr lang="en-US" dirty="0">
                <a:latin typeface="Century Gothic" panose="020B0502020202020204" pitchFamily="34" charset="0"/>
              </a:rPr>
              <a:t> </a:t>
            </a:r>
            <a:r>
              <a:rPr lang="en-US" dirty="0" err="1">
                <a:latin typeface="Century Gothic" panose="020B0502020202020204" pitchFamily="34" charset="0"/>
              </a:rPr>
              <a:t>etiketlendiği</a:t>
            </a:r>
            <a:r>
              <a:rPr lang="en-US" dirty="0">
                <a:latin typeface="Century Gothic" panose="020B0502020202020204" pitchFamily="34" charset="0"/>
              </a:rPr>
              <a:t> </a:t>
            </a:r>
            <a:r>
              <a:rPr lang="en-US" dirty="0" err="1">
                <a:latin typeface="Century Gothic" panose="020B0502020202020204" pitchFamily="34" charset="0"/>
              </a:rPr>
              <a:t>bir</a:t>
            </a:r>
            <a:r>
              <a:rPr lang="en-US" dirty="0">
                <a:latin typeface="Century Gothic" panose="020B0502020202020204" pitchFamily="34" charset="0"/>
              </a:rPr>
              <a:t> </a:t>
            </a:r>
            <a:r>
              <a:rPr lang="en-US" dirty="0" err="1">
                <a:latin typeface="Century Gothic" panose="020B0502020202020204" pitchFamily="34" charset="0"/>
              </a:rPr>
              <a:t>akış</a:t>
            </a:r>
            <a:r>
              <a:rPr lang="en-US" dirty="0">
                <a:latin typeface="Century Gothic" panose="020B0502020202020204" pitchFamily="34" charset="0"/>
              </a:rPr>
              <a:t> </a:t>
            </a:r>
            <a:r>
              <a:rPr lang="en-US" dirty="0" err="1">
                <a:latin typeface="Century Gothic" panose="020B0502020202020204" pitchFamily="34" charset="0"/>
              </a:rPr>
              <a:t>sitometrisi</a:t>
            </a:r>
            <a:r>
              <a:rPr lang="en-US" dirty="0">
                <a:latin typeface="Century Gothic" panose="020B0502020202020204" pitchFamily="34" charset="0"/>
              </a:rPr>
              <a:t> </a:t>
            </a:r>
            <a:r>
              <a:rPr lang="en-US" dirty="0" err="1">
                <a:latin typeface="Century Gothic" panose="020B0502020202020204" pitchFamily="34" charset="0"/>
              </a:rPr>
              <a:t>çeşididir</a:t>
            </a:r>
            <a:r>
              <a:rPr lang="en-US" dirty="0">
                <a:latin typeface="Century Gothic" panose="020B0502020202020204" pitchFamily="34" charset="0"/>
              </a:rPr>
              <a:t>. </a:t>
            </a:r>
            <a:r>
              <a:rPr lang="en-US" dirty="0" err="1">
                <a:latin typeface="Century Gothic" panose="020B0502020202020204" pitchFamily="34" charset="0"/>
              </a:rPr>
              <a:t>Hücreler</a:t>
            </a:r>
            <a:r>
              <a:rPr lang="en-US" dirty="0">
                <a:latin typeface="Century Gothic" panose="020B0502020202020204" pitchFamily="34" charset="0"/>
              </a:rPr>
              <a:t> </a:t>
            </a:r>
            <a:r>
              <a:rPr lang="en-US" dirty="0" err="1">
                <a:latin typeface="Century Gothic" panose="020B0502020202020204" pitchFamily="34" charset="0"/>
              </a:rPr>
              <a:t>enjekte</a:t>
            </a:r>
            <a:r>
              <a:rPr lang="en-US" dirty="0">
                <a:latin typeface="Century Gothic" panose="020B0502020202020204" pitchFamily="34" charset="0"/>
              </a:rPr>
              <a:t> </a:t>
            </a:r>
            <a:r>
              <a:rPr lang="en-US" dirty="0" err="1">
                <a:latin typeface="Century Gothic" panose="020B0502020202020204" pitchFamily="34" charset="0"/>
              </a:rPr>
              <a:t>edildikten</a:t>
            </a:r>
            <a:r>
              <a:rPr lang="en-US" dirty="0">
                <a:latin typeface="Century Gothic" panose="020B0502020202020204" pitchFamily="34" charset="0"/>
              </a:rPr>
              <a:t> </a:t>
            </a:r>
            <a:r>
              <a:rPr lang="en-US" dirty="0" err="1">
                <a:latin typeface="Century Gothic" panose="020B0502020202020204" pitchFamily="34" charset="0"/>
              </a:rPr>
              <a:t>sonra</a:t>
            </a:r>
            <a:r>
              <a:rPr lang="en-US" dirty="0">
                <a:latin typeface="Century Gothic" panose="020B0502020202020204" pitchFamily="34" charset="0"/>
              </a:rPr>
              <a:t>, </a:t>
            </a:r>
            <a:r>
              <a:rPr lang="en-US" dirty="0" err="1">
                <a:latin typeface="Century Gothic" panose="020B0502020202020204" pitchFamily="34" charset="0"/>
              </a:rPr>
              <a:t>hücreler</a:t>
            </a:r>
            <a:r>
              <a:rPr lang="en-US" dirty="0">
                <a:latin typeface="Century Gothic" panose="020B0502020202020204" pitchFamily="34" charset="0"/>
              </a:rPr>
              <a:t> </a:t>
            </a:r>
            <a:r>
              <a:rPr lang="en-US" dirty="0" err="1">
                <a:latin typeface="Century Gothic" panose="020B0502020202020204" pitchFamily="34" charset="0"/>
              </a:rPr>
              <a:t>bir</a:t>
            </a:r>
            <a:r>
              <a:rPr lang="en-US" dirty="0">
                <a:latin typeface="Century Gothic" panose="020B0502020202020204" pitchFamily="34" charset="0"/>
              </a:rPr>
              <a:t> </a:t>
            </a:r>
            <a:r>
              <a:rPr lang="en-US" dirty="0" err="1">
                <a:latin typeface="Century Gothic" panose="020B0502020202020204" pitchFamily="34" charset="0"/>
              </a:rPr>
              <a:t>nebülizatöre</a:t>
            </a:r>
            <a:r>
              <a:rPr lang="en-US" dirty="0">
                <a:latin typeface="Century Gothic" panose="020B0502020202020204" pitchFamily="34" charset="0"/>
              </a:rPr>
              <a:t> </a:t>
            </a:r>
            <a:r>
              <a:rPr lang="en-US" dirty="0" err="1">
                <a:latin typeface="Century Gothic" panose="020B0502020202020204" pitchFamily="34" charset="0"/>
              </a:rPr>
              <a:t>geçer</a:t>
            </a:r>
            <a:r>
              <a:rPr lang="en-US" dirty="0">
                <a:latin typeface="Century Gothic" panose="020B0502020202020204" pitchFamily="34" charset="0"/>
              </a:rPr>
              <a:t>, </a:t>
            </a:r>
            <a:r>
              <a:rPr lang="en-US" dirty="0" err="1">
                <a:latin typeface="Century Gothic" panose="020B0502020202020204" pitchFamily="34" charset="0"/>
              </a:rPr>
              <a:t>bu</a:t>
            </a:r>
            <a:r>
              <a:rPr lang="en-US" dirty="0">
                <a:latin typeface="Century Gothic" panose="020B0502020202020204" pitchFamily="34" charset="0"/>
              </a:rPr>
              <a:t> da </a:t>
            </a:r>
            <a:r>
              <a:rPr lang="en-US" dirty="0" err="1">
                <a:latin typeface="Century Gothic" panose="020B0502020202020204" pitchFamily="34" charset="0"/>
              </a:rPr>
              <a:t>hücrelerin</a:t>
            </a:r>
            <a:r>
              <a:rPr lang="en-US" dirty="0">
                <a:latin typeface="Century Gothic" panose="020B0502020202020204" pitchFamily="34" charset="0"/>
              </a:rPr>
              <a:t> </a:t>
            </a:r>
            <a:r>
              <a:rPr lang="en-US" dirty="0" err="1">
                <a:latin typeface="Century Gothic" panose="020B0502020202020204" pitchFamily="34" charset="0"/>
              </a:rPr>
              <a:t>kütle</a:t>
            </a:r>
            <a:r>
              <a:rPr lang="en-US" dirty="0">
                <a:latin typeface="Century Gothic" panose="020B0502020202020204" pitchFamily="34" charset="0"/>
              </a:rPr>
              <a:t> </a:t>
            </a:r>
            <a:r>
              <a:rPr lang="en-US" dirty="0" err="1">
                <a:latin typeface="Century Gothic" panose="020B0502020202020204" pitchFamily="34" charset="0"/>
              </a:rPr>
              <a:t>spektrometresi</a:t>
            </a:r>
            <a:r>
              <a:rPr lang="en-US" dirty="0">
                <a:latin typeface="Century Gothic" panose="020B0502020202020204" pitchFamily="34" charset="0"/>
              </a:rPr>
              <a:t> </a:t>
            </a:r>
            <a:r>
              <a:rPr lang="en-US" dirty="0" err="1">
                <a:latin typeface="Century Gothic" panose="020B0502020202020204" pitchFamily="34" charset="0"/>
              </a:rPr>
              <a:t>için</a:t>
            </a:r>
            <a:r>
              <a:rPr lang="en-US" dirty="0">
                <a:latin typeface="Century Gothic" panose="020B0502020202020204" pitchFamily="34" charset="0"/>
              </a:rPr>
              <a:t> </a:t>
            </a:r>
            <a:r>
              <a:rPr lang="en-US" dirty="0" err="1">
                <a:latin typeface="Century Gothic" panose="020B0502020202020204" pitchFamily="34" charset="0"/>
              </a:rPr>
              <a:t>iyonize</a:t>
            </a:r>
            <a:r>
              <a:rPr lang="en-US" dirty="0">
                <a:latin typeface="Century Gothic" panose="020B0502020202020204" pitchFamily="34" charset="0"/>
              </a:rPr>
              <a:t> </a:t>
            </a:r>
            <a:r>
              <a:rPr lang="en-US" dirty="0" err="1">
                <a:latin typeface="Century Gothic" panose="020B0502020202020204" pitchFamily="34" charset="0"/>
              </a:rPr>
              <a:t>olmasını</a:t>
            </a:r>
            <a:r>
              <a:rPr lang="en-US" dirty="0">
                <a:latin typeface="Century Gothic" panose="020B0502020202020204" pitchFamily="34" charset="0"/>
              </a:rPr>
              <a:t> </a:t>
            </a:r>
            <a:r>
              <a:rPr lang="en-US" dirty="0" err="1">
                <a:latin typeface="Century Gothic" panose="020B0502020202020204" pitchFamily="34" charset="0"/>
              </a:rPr>
              <a:t>sağlar</a:t>
            </a:r>
            <a:r>
              <a:rPr lang="en-US" dirty="0">
                <a:latin typeface="Century Gothic" panose="020B0502020202020204" pitchFamily="34" charset="0"/>
              </a:rPr>
              <a:t>. </a:t>
            </a:r>
            <a:r>
              <a:rPr lang="en-US" dirty="0" err="1">
                <a:latin typeface="Century Gothic" panose="020B0502020202020204" pitchFamily="34" charset="0"/>
              </a:rPr>
              <a:t>daha</a:t>
            </a:r>
            <a:r>
              <a:rPr lang="en-US" dirty="0">
                <a:latin typeface="Century Gothic" panose="020B0502020202020204" pitchFamily="34" charset="0"/>
              </a:rPr>
              <a:t> </a:t>
            </a:r>
            <a:r>
              <a:rPr lang="en-US" dirty="0" err="1">
                <a:latin typeface="Century Gothic" panose="020B0502020202020204" pitchFamily="34" charset="0"/>
              </a:rPr>
              <a:t>sonra</a:t>
            </a:r>
            <a:r>
              <a:rPr lang="en-US" dirty="0">
                <a:latin typeface="Century Gothic" panose="020B0502020202020204" pitchFamily="34" charset="0"/>
              </a:rPr>
              <a:t>, </a:t>
            </a:r>
            <a:r>
              <a:rPr lang="en-US" dirty="0" err="1">
                <a:latin typeface="Century Gothic" panose="020B0502020202020204" pitchFamily="34" charset="0"/>
              </a:rPr>
              <a:t>bir</a:t>
            </a:r>
            <a:r>
              <a:rPr lang="en-US" dirty="0">
                <a:latin typeface="Century Gothic" panose="020B0502020202020204" pitchFamily="34" charset="0"/>
              </a:rPr>
              <a:t> argon </a:t>
            </a:r>
            <a:r>
              <a:rPr lang="en-US" dirty="0" err="1">
                <a:latin typeface="Century Gothic" panose="020B0502020202020204" pitchFamily="34" charset="0"/>
              </a:rPr>
              <a:t>plazması</a:t>
            </a:r>
            <a:r>
              <a:rPr lang="en-US" dirty="0">
                <a:latin typeface="Century Gothic" panose="020B0502020202020204" pitchFamily="34" charset="0"/>
              </a:rPr>
              <a:t> </a:t>
            </a:r>
            <a:r>
              <a:rPr lang="en-US" dirty="0" err="1">
                <a:latin typeface="Century Gothic" panose="020B0502020202020204" pitchFamily="34" charset="0"/>
              </a:rPr>
              <a:t>hücrelerin</a:t>
            </a:r>
            <a:r>
              <a:rPr lang="en-US" dirty="0">
                <a:latin typeface="Century Gothic" panose="020B0502020202020204" pitchFamily="34" charset="0"/>
              </a:rPr>
              <a:t> </a:t>
            </a:r>
            <a:r>
              <a:rPr lang="en-US" dirty="0" err="1">
                <a:latin typeface="Century Gothic" panose="020B0502020202020204" pitchFamily="34" charset="0"/>
              </a:rPr>
              <a:t>tüm</a:t>
            </a:r>
            <a:r>
              <a:rPr lang="en-US" dirty="0">
                <a:latin typeface="Century Gothic" panose="020B0502020202020204" pitchFamily="34" charset="0"/>
              </a:rPr>
              <a:t> </a:t>
            </a:r>
            <a:r>
              <a:rPr lang="en-US" dirty="0" err="1">
                <a:latin typeface="Century Gothic" panose="020B0502020202020204" pitchFamily="34" charset="0"/>
              </a:rPr>
              <a:t>kimyasal</a:t>
            </a:r>
            <a:r>
              <a:rPr lang="en-US" dirty="0">
                <a:latin typeface="Century Gothic" panose="020B0502020202020204" pitchFamily="34" charset="0"/>
              </a:rPr>
              <a:t> </a:t>
            </a:r>
            <a:r>
              <a:rPr lang="en-US" dirty="0" err="1">
                <a:latin typeface="Century Gothic" panose="020B0502020202020204" pitchFamily="34" charset="0"/>
              </a:rPr>
              <a:t>bağlarını</a:t>
            </a:r>
            <a:r>
              <a:rPr lang="en-US" dirty="0">
                <a:latin typeface="Century Gothic" panose="020B0502020202020204" pitchFamily="34" charset="0"/>
              </a:rPr>
              <a:t> </a:t>
            </a:r>
            <a:r>
              <a:rPr lang="en-US" dirty="0" err="1">
                <a:latin typeface="Century Gothic" panose="020B0502020202020204" pitchFamily="34" charset="0"/>
              </a:rPr>
              <a:t>kırar</a:t>
            </a:r>
            <a:r>
              <a:rPr lang="en-US" dirty="0">
                <a:latin typeface="Century Gothic" panose="020B0502020202020204" pitchFamily="34" charset="0"/>
              </a:rPr>
              <a:t> </a:t>
            </a:r>
            <a:r>
              <a:rPr lang="en-US" dirty="0" err="1">
                <a:latin typeface="Century Gothic" panose="020B0502020202020204" pitchFamily="34" charset="0"/>
              </a:rPr>
              <a:t>ve</a:t>
            </a:r>
            <a:r>
              <a:rPr lang="en-US" dirty="0">
                <a:latin typeface="Century Gothic" panose="020B0502020202020204" pitchFamily="34" charset="0"/>
              </a:rPr>
              <a:t> </a:t>
            </a:r>
            <a:r>
              <a:rPr lang="en-US" dirty="0" err="1">
                <a:latin typeface="Century Gothic" panose="020B0502020202020204" pitchFamily="34" charset="0"/>
              </a:rPr>
              <a:t>hücreleri</a:t>
            </a:r>
            <a:r>
              <a:rPr lang="en-US" dirty="0">
                <a:latin typeface="Century Gothic" panose="020B0502020202020204" pitchFamily="34" charset="0"/>
              </a:rPr>
              <a:t> atomize </a:t>
            </a:r>
            <a:r>
              <a:rPr lang="en-US" dirty="0" err="1">
                <a:latin typeface="Century Gothic" panose="020B0502020202020204" pitchFamily="34" charset="0"/>
              </a:rPr>
              <a:t>eder</a:t>
            </a:r>
            <a:r>
              <a:rPr lang="en-US" dirty="0">
                <a:latin typeface="Century Gothic" panose="020B0502020202020204" pitchFamily="34" charset="0"/>
              </a:rPr>
              <a:t>. </a:t>
            </a:r>
            <a:r>
              <a:rPr lang="en-US" dirty="0" err="1">
                <a:latin typeface="Century Gothic" panose="020B0502020202020204" pitchFamily="34" charset="0"/>
              </a:rPr>
              <a:t>Ağır</a:t>
            </a:r>
            <a:r>
              <a:rPr lang="en-US" dirty="0">
                <a:latin typeface="Century Gothic" panose="020B0502020202020204" pitchFamily="34" charset="0"/>
              </a:rPr>
              <a:t> metal </a:t>
            </a:r>
            <a:r>
              <a:rPr lang="en-US" dirty="0" err="1">
                <a:latin typeface="Century Gothic" panose="020B0502020202020204" pitchFamily="34" charset="0"/>
              </a:rPr>
              <a:t>iyonları</a:t>
            </a:r>
            <a:r>
              <a:rPr lang="en-US" dirty="0">
                <a:latin typeface="Century Gothic" panose="020B0502020202020204" pitchFamily="34" charset="0"/>
              </a:rPr>
              <a:t> </a:t>
            </a:r>
            <a:r>
              <a:rPr lang="en-US" dirty="0" err="1">
                <a:latin typeface="Century Gothic" panose="020B0502020202020204" pitchFamily="34" charset="0"/>
              </a:rPr>
              <a:t>daha</a:t>
            </a:r>
            <a:r>
              <a:rPr lang="en-US" dirty="0">
                <a:latin typeface="Century Gothic" panose="020B0502020202020204" pitchFamily="34" charset="0"/>
              </a:rPr>
              <a:t> </a:t>
            </a:r>
            <a:r>
              <a:rPr lang="en-US" dirty="0" err="1">
                <a:latin typeface="Century Gothic" panose="020B0502020202020204" pitchFamily="34" charset="0"/>
              </a:rPr>
              <a:t>sonra</a:t>
            </a:r>
            <a:r>
              <a:rPr lang="en-US" dirty="0">
                <a:latin typeface="Century Gothic" panose="020B0502020202020204" pitchFamily="34" charset="0"/>
              </a:rPr>
              <a:t> </a:t>
            </a:r>
            <a:r>
              <a:rPr lang="en-US" dirty="0" err="1">
                <a:latin typeface="Century Gothic" panose="020B0502020202020204" pitchFamily="34" charset="0"/>
              </a:rPr>
              <a:t>kütle-yük</a:t>
            </a:r>
            <a:r>
              <a:rPr lang="en-US" dirty="0">
                <a:latin typeface="Century Gothic" panose="020B0502020202020204" pitchFamily="34" charset="0"/>
              </a:rPr>
              <a:t> </a:t>
            </a:r>
            <a:r>
              <a:rPr lang="en-US" dirty="0" err="1">
                <a:latin typeface="Century Gothic" panose="020B0502020202020204" pitchFamily="34" charset="0"/>
              </a:rPr>
              <a:t>oranlarına</a:t>
            </a:r>
            <a:r>
              <a:rPr lang="en-US" dirty="0">
                <a:latin typeface="Century Gothic" panose="020B0502020202020204" pitchFamily="34" charset="0"/>
              </a:rPr>
              <a:t> </a:t>
            </a:r>
            <a:r>
              <a:rPr lang="en-US" dirty="0" err="1">
                <a:latin typeface="Century Gothic" panose="020B0502020202020204" pitchFamily="34" charset="0"/>
              </a:rPr>
              <a:t>göre</a:t>
            </a:r>
            <a:r>
              <a:rPr lang="en-US" dirty="0">
                <a:latin typeface="Century Gothic" panose="020B0502020202020204" pitchFamily="34" charset="0"/>
              </a:rPr>
              <a:t> </a:t>
            </a:r>
            <a:r>
              <a:rPr lang="en-US" dirty="0" err="1">
                <a:latin typeface="Century Gothic" panose="020B0502020202020204" pitchFamily="34" charset="0"/>
              </a:rPr>
              <a:t>uçuş</a:t>
            </a:r>
            <a:r>
              <a:rPr lang="en-US" dirty="0">
                <a:latin typeface="Century Gothic" panose="020B0502020202020204" pitchFamily="34" charset="0"/>
              </a:rPr>
              <a:t> </a:t>
            </a:r>
            <a:r>
              <a:rPr lang="en-US" dirty="0" err="1">
                <a:latin typeface="Century Gothic" panose="020B0502020202020204" pitchFamily="34" charset="0"/>
              </a:rPr>
              <a:t>süresi</a:t>
            </a:r>
            <a:r>
              <a:rPr lang="en-US" dirty="0">
                <a:latin typeface="Century Gothic" panose="020B0502020202020204" pitchFamily="34" charset="0"/>
              </a:rPr>
              <a:t> </a:t>
            </a:r>
            <a:r>
              <a:rPr lang="en-US" dirty="0" err="1">
                <a:latin typeface="Century Gothic" panose="020B0502020202020204" pitchFamily="34" charset="0"/>
              </a:rPr>
              <a:t>boyunca</a:t>
            </a:r>
            <a:r>
              <a:rPr lang="en-US" dirty="0">
                <a:latin typeface="Century Gothic" panose="020B0502020202020204" pitchFamily="34" charset="0"/>
              </a:rPr>
              <a:t> </a:t>
            </a:r>
            <a:r>
              <a:rPr lang="en-US" dirty="0" err="1">
                <a:latin typeface="Century Gothic" panose="020B0502020202020204" pitchFamily="34" charset="0"/>
              </a:rPr>
              <a:t>birbirinden</a:t>
            </a:r>
            <a:r>
              <a:rPr lang="en-US" dirty="0">
                <a:latin typeface="Century Gothic" panose="020B0502020202020204" pitchFamily="34" charset="0"/>
              </a:rPr>
              <a:t> </a:t>
            </a:r>
            <a:r>
              <a:rPr lang="en-US" dirty="0" err="1">
                <a:latin typeface="Century Gothic" panose="020B0502020202020204" pitchFamily="34" charset="0"/>
              </a:rPr>
              <a:t>ayrılır</a:t>
            </a:r>
            <a:r>
              <a:rPr lang="en-US" dirty="0">
                <a:latin typeface="Century Gothic" panose="020B0502020202020204" pitchFamily="34" charset="0"/>
              </a:rPr>
              <a:t> </a:t>
            </a:r>
            <a:r>
              <a:rPr lang="en-US" dirty="0" err="1">
                <a:latin typeface="Century Gothic" panose="020B0502020202020204" pitchFamily="34" charset="0"/>
              </a:rPr>
              <a:t>ve</a:t>
            </a:r>
            <a:r>
              <a:rPr lang="en-US" dirty="0">
                <a:latin typeface="Century Gothic" panose="020B0502020202020204" pitchFamily="34" charset="0"/>
              </a:rPr>
              <a:t> </a:t>
            </a:r>
            <a:r>
              <a:rPr lang="en-US" dirty="0" err="1">
                <a:latin typeface="Century Gothic" panose="020B0502020202020204" pitchFamily="34" charset="0"/>
              </a:rPr>
              <a:t>tespit</a:t>
            </a:r>
            <a:r>
              <a:rPr lang="en-US" dirty="0">
                <a:latin typeface="Century Gothic" panose="020B0502020202020204" pitchFamily="34" charset="0"/>
              </a:rPr>
              <a:t> </a:t>
            </a:r>
            <a:r>
              <a:rPr lang="en-US" dirty="0" err="1">
                <a:latin typeface="Century Gothic" panose="020B0502020202020204" pitchFamily="34" charset="0"/>
              </a:rPr>
              <a:t>edilir</a:t>
            </a:r>
            <a:r>
              <a:rPr lang="en-US" dirty="0">
                <a:latin typeface="Century Gothic" panose="020B0502020202020204" pitchFamily="34" charset="0"/>
              </a:rPr>
              <a:t>. her </a:t>
            </a:r>
            <a:r>
              <a:rPr lang="en-US" dirty="0" err="1">
                <a:latin typeface="Century Gothic" panose="020B0502020202020204" pitchFamily="34" charset="0"/>
              </a:rPr>
              <a:t>izotop</a:t>
            </a:r>
            <a:r>
              <a:rPr lang="en-US" dirty="0">
                <a:latin typeface="Century Gothic" panose="020B0502020202020204" pitchFamily="34" charset="0"/>
              </a:rPr>
              <a:t> </a:t>
            </a:r>
            <a:r>
              <a:rPr lang="en-US" dirty="0" err="1">
                <a:latin typeface="Century Gothic" panose="020B0502020202020204" pitchFamily="34" charset="0"/>
              </a:rPr>
              <a:t>doğrudan</a:t>
            </a:r>
            <a:r>
              <a:rPr lang="en-US" dirty="0">
                <a:latin typeface="Century Gothic" panose="020B0502020202020204" pitchFamily="34" charset="0"/>
              </a:rPr>
              <a:t> </a:t>
            </a:r>
            <a:r>
              <a:rPr lang="en-US" dirty="0" err="1">
                <a:latin typeface="Century Gothic" panose="020B0502020202020204" pitchFamily="34" charset="0"/>
              </a:rPr>
              <a:t>karşılık</a:t>
            </a:r>
            <a:r>
              <a:rPr lang="en-US" dirty="0">
                <a:latin typeface="Century Gothic" panose="020B0502020202020204" pitchFamily="34" charset="0"/>
              </a:rPr>
              <a:t> </a:t>
            </a:r>
            <a:r>
              <a:rPr lang="en-US" dirty="0" err="1">
                <a:latin typeface="Century Gothic" panose="020B0502020202020204" pitchFamily="34" charset="0"/>
              </a:rPr>
              <a:t>gelen</a:t>
            </a:r>
            <a:r>
              <a:rPr lang="en-US" dirty="0">
                <a:latin typeface="Century Gothic" panose="020B0502020202020204" pitchFamily="34" charset="0"/>
              </a:rPr>
              <a:t> </a:t>
            </a:r>
            <a:r>
              <a:rPr lang="en-US" dirty="0" err="1">
                <a:latin typeface="Century Gothic" panose="020B0502020202020204" pitchFamily="34" charset="0"/>
              </a:rPr>
              <a:t>biyolojik</a:t>
            </a:r>
            <a:r>
              <a:rPr lang="en-US" dirty="0">
                <a:latin typeface="Century Gothic" panose="020B0502020202020204" pitchFamily="34" charset="0"/>
              </a:rPr>
              <a:t> </a:t>
            </a:r>
            <a:r>
              <a:rPr lang="en-US" dirty="0" err="1">
                <a:latin typeface="Century Gothic" panose="020B0502020202020204" pitchFamily="34" charset="0"/>
              </a:rPr>
              <a:t>hedeflerinin</a:t>
            </a:r>
            <a:r>
              <a:rPr lang="en-US" dirty="0">
                <a:latin typeface="Century Gothic" panose="020B0502020202020204" pitchFamily="34" charset="0"/>
              </a:rPr>
              <a:t> </a:t>
            </a:r>
            <a:r>
              <a:rPr lang="en-US" dirty="0" err="1">
                <a:latin typeface="Century Gothic" panose="020B0502020202020204" pitchFamily="34" charset="0"/>
              </a:rPr>
              <a:t>ifadesine</a:t>
            </a:r>
            <a:r>
              <a:rPr lang="en-US" dirty="0">
                <a:latin typeface="Century Gothic" panose="020B0502020202020204" pitchFamily="34" charset="0"/>
              </a:rPr>
              <a:t> </a:t>
            </a:r>
            <a:r>
              <a:rPr lang="en-US" dirty="0" err="1">
                <a:latin typeface="Century Gothic" panose="020B0502020202020204" pitchFamily="34" charset="0"/>
              </a:rPr>
              <a:t>benzer</a:t>
            </a:r>
            <a:r>
              <a:rPr lang="en-US" dirty="0">
                <a:latin typeface="Century Gothic" panose="020B0502020202020204" pitchFamily="34" charset="0"/>
              </a:rPr>
              <a:t>.</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4DB98-C257-4A13-B86F-59F2E2AA37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800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Ayrıca</a:t>
            </a:r>
            <a:r>
              <a:rPr lang="en-US" dirty="0"/>
              <a:t>, </a:t>
            </a:r>
            <a:r>
              <a:rPr lang="en-US" dirty="0" err="1"/>
              <a:t>genellikle</a:t>
            </a:r>
            <a:r>
              <a:rPr lang="en-US" dirty="0"/>
              <a:t> in </a:t>
            </a:r>
            <a:r>
              <a:rPr lang="en-US" dirty="0" err="1"/>
              <a:t>vivo’da</a:t>
            </a:r>
            <a:r>
              <a:rPr lang="en-US" dirty="0"/>
              <a:t> </a:t>
            </a:r>
            <a:r>
              <a:rPr lang="en-US" dirty="0" err="1"/>
              <a:t>bulunmayan</a:t>
            </a:r>
            <a:r>
              <a:rPr lang="en-US" dirty="0"/>
              <a:t> metal </a:t>
            </a:r>
            <a:r>
              <a:rPr lang="en-US" dirty="0" err="1"/>
              <a:t>izotoplar</a:t>
            </a:r>
            <a:r>
              <a:rPr lang="en-US" dirty="0"/>
              <a:t> </a:t>
            </a:r>
            <a:r>
              <a:rPr lang="en-US" dirty="0" err="1"/>
              <a:t>kullanıldığından</a:t>
            </a:r>
            <a:r>
              <a:rPr lang="en-US" dirty="0"/>
              <a:t>, </a:t>
            </a:r>
            <a:r>
              <a:rPr lang="en-US" dirty="0" err="1"/>
              <a:t>arka</a:t>
            </a:r>
            <a:r>
              <a:rPr lang="en-US" dirty="0"/>
              <a:t> plan </a:t>
            </a:r>
            <a:r>
              <a:rPr lang="en-US" dirty="0" err="1"/>
              <a:t>gürültüsü</a:t>
            </a:r>
            <a:r>
              <a:rPr lang="en-US" dirty="0"/>
              <a:t> </a:t>
            </a:r>
            <a:r>
              <a:rPr lang="en-US" dirty="0" err="1"/>
              <a:t>neredeyse</a:t>
            </a:r>
            <a:r>
              <a:rPr lang="en-US" dirty="0"/>
              <a:t> </a:t>
            </a:r>
            <a:r>
              <a:rPr lang="en-US" dirty="0" err="1"/>
              <a:t>olmamaktadır</a:t>
            </a:r>
            <a:r>
              <a:rPr lang="en-US" dirty="0"/>
              <a:t>. </a:t>
            </a:r>
            <a:r>
              <a:rPr lang="tr-TR" dirty="0"/>
              <a:t>B</a:t>
            </a:r>
            <a:r>
              <a:rPr lang="en-US" dirty="0"/>
              <a:t>u </a:t>
            </a:r>
            <a:r>
              <a:rPr lang="en-US" dirty="0" err="1"/>
              <a:t>nedenle</a:t>
            </a:r>
            <a:r>
              <a:rPr lang="en-US" dirty="0"/>
              <a:t> </a:t>
            </a:r>
            <a:r>
              <a:rPr lang="en-US" dirty="0" err="1"/>
              <a:t>ilgilenilen</a:t>
            </a:r>
            <a:r>
              <a:rPr lang="en-US" dirty="0"/>
              <a:t> </a:t>
            </a:r>
            <a:r>
              <a:rPr lang="en-US" dirty="0" err="1"/>
              <a:t>belirteçler</a:t>
            </a:r>
            <a:r>
              <a:rPr lang="en-US" dirty="0"/>
              <a:t> </a:t>
            </a:r>
            <a:r>
              <a:rPr lang="en-US" dirty="0" err="1"/>
              <a:t>ile</a:t>
            </a:r>
            <a:r>
              <a:rPr lang="en-US" dirty="0"/>
              <a:t> </a:t>
            </a:r>
            <a:r>
              <a:rPr lang="en-US" dirty="0" err="1"/>
              <a:t>arka</a:t>
            </a:r>
            <a:r>
              <a:rPr lang="en-US" dirty="0"/>
              <a:t> plan </a:t>
            </a:r>
            <a:r>
              <a:rPr lang="en-US" dirty="0" err="1"/>
              <a:t>arasındaki</a:t>
            </a:r>
            <a:r>
              <a:rPr lang="en-US" dirty="0"/>
              <a:t> </a:t>
            </a:r>
            <a:r>
              <a:rPr lang="en-US" dirty="0" err="1"/>
              <a:t>kontrast</a:t>
            </a:r>
            <a:r>
              <a:rPr lang="en-US" dirty="0"/>
              <a:t> </a:t>
            </a:r>
            <a:r>
              <a:rPr lang="en-US" dirty="0" err="1"/>
              <a:t>görüntülerin</a:t>
            </a:r>
            <a:r>
              <a:rPr lang="en-US" dirty="0"/>
              <a:t> </a:t>
            </a:r>
            <a:r>
              <a:rPr lang="en-US" dirty="0" err="1"/>
              <a:t>analizi</a:t>
            </a:r>
            <a:r>
              <a:rPr lang="en-US" dirty="0"/>
              <a:t> </a:t>
            </a:r>
            <a:r>
              <a:rPr lang="en-US" dirty="0" err="1"/>
              <a:t>için</a:t>
            </a:r>
            <a:r>
              <a:rPr lang="en-US" dirty="0"/>
              <a:t> </a:t>
            </a:r>
            <a:r>
              <a:rPr lang="en-US" dirty="0" err="1"/>
              <a:t>idealdir</a:t>
            </a:r>
            <a:r>
              <a:rPr lang="en-US" dirty="0"/>
              <a:t>. </a:t>
            </a:r>
            <a:r>
              <a:rPr lang="en-US" dirty="0" err="1"/>
              <a:t>Gürültü</a:t>
            </a:r>
            <a:r>
              <a:rPr lang="en-US" dirty="0"/>
              <a:t> </a:t>
            </a:r>
            <a:r>
              <a:rPr lang="en-US" dirty="0" err="1"/>
              <a:t>olmadığı</a:t>
            </a:r>
            <a:r>
              <a:rPr lang="en-US" dirty="0"/>
              <a:t> </a:t>
            </a:r>
            <a:r>
              <a:rPr lang="en-US" dirty="0" err="1"/>
              <a:t>için</a:t>
            </a:r>
            <a:r>
              <a:rPr lang="en-US" dirty="0"/>
              <a:t> </a:t>
            </a:r>
            <a:r>
              <a:rPr lang="en-US" dirty="0" err="1"/>
              <a:t>tek</a:t>
            </a:r>
            <a:r>
              <a:rPr lang="en-US" dirty="0"/>
              <a:t> </a:t>
            </a:r>
            <a:r>
              <a:rPr lang="en-US" dirty="0" err="1"/>
              <a:t>bir</a:t>
            </a:r>
            <a:r>
              <a:rPr lang="en-US" dirty="0"/>
              <a:t> </a:t>
            </a:r>
            <a:r>
              <a:rPr lang="en-US" dirty="0" err="1"/>
              <a:t>doku</a:t>
            </a:r>
            <a:r>
              <a:rPr lang="en-US" dirty="0"/>
              <a:t> </a:t>
            </a:r>
            <a:r>
              <a:rPr lang="en-US" dirty="0" err="1"/>
              <a:t>örneği</a:t>
            </a:r>
            <a:r>
              <a:rPr lang="en-US" dirty="0"/>
              <a:t> </a:t>
            </a:r>
            <a:r>
              <a:rPr lang="en-US" dirty="0" err="1"/>
              <a:t>ile</a:t>
            </a:r>
            <a:r>
              <a:rPr lang="en-US" dirty="0"/>
              <a:t> </a:t>
            </a:r>
            <a:r>
              <a:rPr lang="en-US" dirty="0" err="1"/>
              <a:t>tek</a:t>
            </a:r>
            <a:r>
              <a:rPr lang="en-US" dirty="0"/>
              <a:t> </a:t>
            </a:r>
            <a:r>
              <a:rPr lang="en-US" dirty="0" err="1"/>
              <a:t>bir</a:t>
            </a:r>
            <a:r>
              <a:rPr lang="en-US" dirty="0"/>
              <a:t> </a:t>
            </a:r>
            <a:r>
              <a:rPr lang="en-US" dirty="0" err="1"/>
              <a:t>lamda</a:t>
            </a:r>
            <a:r>
              <a:rPr lang="tr-TR" dirty="0"/>
              <a:t>n</a:t>
            </a:r>
            <a:r>
              <a:rPr lang="en-US" dirty="0"/>
              <a:t> </a:t>
            </a:r>
            <a:r>
              <a:rPr lang="en-US" dirty="0" err="1"/>
              <a:t>aynı</a:t>
            </a:r>
            <a:r>
              <a:rPr lang="en-US" dirty="0"/>
              <a:t> </a:t>
            </a:r>
            <a:r>
              <a:rPr lang="en-US" dirty="0" err="1"/>
              <a:t>anda</a:t>
            </a:r>
            <a:r>
              <a:rPr lang="en-US" dirty="0"/>
              <a:t> </a:t>
            </a:r>
            <a:r>
              <a:rPr lang="tr-TR" dirty="0"/>
              <a:t>50’ye yakın </a:t>
            </a:r>
            <a:r>
              <a:rPr lang="en-US" dirty="0" err="1"/>
              <a:t>belirteç</a:t>
            </a:r>
            <a:r>
              <a:rPr lang="en-US" dirty="0"/>
              <a:t> </a:t>
            </a:r>
            <a:r>
              <a:rPr lang="en-US" dirty="0" err="1"/>
              <a:t>görüntülenebilir</a:t>
            </a:r>
            <a:r>
              <a:rPr lang="en-US" dirty="0"/>
              <a:t>. Bu </a:t>
            </a:r>
            <a:r>
              <a:rPr lang="en-US" dirty="0" err="1"/>
              <a:t>geniş</a:t>
            </a:r>
            <a:r>
              <a:rPr lang="en-US" dirty="0"/>
              <a:t> </a:t>
            </a:r>
            <a:r>
              <a:rPr lang="en-US" dirty="0" err="1"/>
              <a:t>multipleks</a:t>
            </a:r>
            <a:r>
              <a:rPr lang="en-US" dirty="0"/>
              <a:t> </a:t>
            </a:r>
            <a:r>
              <a:rPr lang="en-US" dirty="0" err="1"/>
              <a:t>özelliği</a:t>
            </a:r>
            <a:r>
              <a:rPr lang="en-US" dirty="0"/>
              <a:t>, </a:t>
            </a:r>
            <a:r>
              <a:rPr lang="en-US" dirty="0" err="1"/>
              <a:t>karmaşık</a:t>
            </a:r>
            <a:r>
              <a:rPr lang="en-US" dirty="0"/>
              <a:t> </a:t>
            </a:r>
            <a:r>
              <a:rPr lang="en-US" dirty="0" err="1"/>
              <a:t>araştırma</a:t>
            </a:r>
            <a:r>
              <a:rPr lang="en-US" dirty="0"/>
              <a:t> </a:t>
            </a:r>
            <a:r>
              <a:rPr lang="en-US" dirty="0" err="1"/>
              <a:t>sorularının</a:t>
            </a:r>
            <a:r>
              <a:rPr lang="en-US" dirty="0"/>
              <a:t> </a:t>
            </a:r>
            <a:r>
              <a:rPr lang="en-US" dirty="0" err="1"/>
              <a:t>ele</a:t>
            </a:r>
            <a:r>
              <a:rPr lang="en-US" dirty="0"/>
              <a:t> </a:t>
            </a:r>
            <a:r>
              <a:rPr lang="en-US" dirty="0" err="1"/>
              <a:t>alınabileceği</a:t>
            </a:r>
            <a:r>
              <a:rPr lang="en-US" dirty="0"/>
              <a:t> </a:t>
            </a:r>
            <a:r>
              <a:rPr lang="en-US" dirty="0" err="1"/>
              <a:t>ve</a:t>
            </a:r>
            <a:r>
              <a:rPr lang="en-US" dirty="0"/>
              <a:t> </a:t>
            </a:r>
            <a:r>
              <a:rPr lang="en-US" dirty="0" err="1"/>
              <a:t>araştırmacıların</a:t>
            </a:r>
            <a:r>
              <a:rPr lang="en-US" dirty="0"/>
              <a:t> </a:t>
            </a:r>
            <a:r>
              <a:rPr lang="en-US" dirty="0" err="1"/>
              <a:t>birçok</a:t>
            </a:r>
            <a:r>
              <a:rPr lang="en-US" dirty="0"/>
              <a:t> </a:t>
            </a:r>
            <a:r>
              <a:rPr lang="en-US" dirty="0" err="1"/>
              <a:t>bağışıklık</a:t>
            </a:r>
            <a:r>
              <a:rPr lang="en-US" dirty="0"/>
              <a:t> </a:t>
            </a:r>
            <a:r>
              <a:rPr lang="en-US" dirty="0" err="1"/>
              <a:t>hücresi</a:t>
            </a:r>
            <a:r>
              <a:rPr lang="en-US" dirty="0"/>
              <a:t> </a:t>
            </a:r>
            <a:r>
              <a:rPr lang="en-US" dirty="0" err="1"/>
              <a:t>tipini</a:t>
            </a:r>
            <a:r>
              <a:rPr lang="en-US" dirty="0"/>
              <a:t> </a:t>
            </a:r>
            <a:r>
              <a:rPr lang="en-US" dirty="0" err="1"/>
              <a:t>ve</a:t>
            </a:r>
            <a:r>
              <a:rPr lang="en-US" dirty="0"/>
              <a:t> alt </a:t>
            </a:r>
            <a:r>
              <a:rPr lang="en-US" dirty="0" err="1"/>
              <a:t>tipini</a:t>
            </a:r>
            <a:r>
              <a:rPr lang="en-US" dirty="0"/>
              <a:t> spatial </a:t>
            </a:r>
            <a:r>
              <a:rPr lang="en-US" dirty="0" err="1"/>
              <a:t>ve</a:t>
            </a:r>
            <a:r>
              <a:rPr lang="en-US" dirty="0"/>
              <a:t> </a:t>
            </a:r>
            <a:r>
              <a:rPr lang="en-US" dirty="0" err="1"/>
              <a:t>hücre</a:t>
            </a:r>
            <a:r>
              <a:rPr lang="en-US" dirty="0"/>
              <a:t> </a:t>
            </a:r>
            <a:r>
              <a:rPr lang="en-US" dirty="0" err="1"/>
              <a:t>belirteçleriyle</a:t>
            </a:r>
            <a:r>
              <a:rPr lang="en-US" dirty="0"/>
              <a:t> </a:t>
            </a:r>
            <a:r>
              <a:rPr lang="en-US" dirty="0" err="1"/>
              <a:t>birlikte</a:t>
            </a:r>
            <a:r>
              <a:rPr lang="en-US" dirty="0"/>
              <a:t> </a:t>
            </a:r>
            <a:r>
              <a:rPr lang="en-US" dirty="0" err="1"/>
              <a:t>inceleyebileceği</a:t>
            </a:r>
            <a:r>
              <a:rPr lang="en-US" dirty="0"/>
              <a:t> </a:t>
            </a:r>
            <a:r>
              <a:rPr lang="en-US" dirty="0" err="1"/>
              <a:t>anlamına</a:t>
            </a:r>
            <a:r>
              <a:rPr lang="en-US" dirty="0"/>
              <a:t> </a:t>
            </a:r>
            <a:r>
              <a:rPr lang="en-US" dirty="0" err="1"/>
              <a:t>gelir</a:t>
            </a:r>
            <a:r>
              <a:rPr lang="en-US" dirty="0"/>
              <a:t>.</a:t>
            </a:r>
          </a:p>
        </p:txBody>
      </p:sp>
      <p:sp>
        <p:nvSpPr>
          <p:cNvPr id="4" name="Segnaposto numero diapositiva 3"/>
          <p:cNvSpPr>
            <a:spLocks noGrp="1"/>
          </p:cNvSpPr>
          <p:nvPr>
            <p:ph type="sldNum" sz="quarter" idx="5"/>
          </p:nvPr>
        </p:nvSpPr>
        <p:spPr/>
        <p:txBody>
          <a:bodyPr/>
          <a:lstStyle/>
          <a:p>
            <a:fld id="{3664DB98-C257-4A13-B86F-59F2E2AA378F}" type="slidenum">
              <a:rPr lang="en-US" smtClean="0"/>
              <a:t>15</a:t>
            </a:fld>
            <a:endParaRPr lang="en-US"/>
          </a:p>
        </p:txBody>
      </p:sp>
    </p:spTree>
    <p:extLst>
      <p:ext uri="{BB962C8B-B14F-4D97-AF65-F5344CB8AC3E}">
        <p14:creationId xmlns:p14="http://schemas.microsoft.com/office/powerpoint/2010/main" val="2317771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CyTOF deneyinin tipik iş akışı</a:t>
            </a:r>
            <a:r>
              <a:rPr lang="tr-TR" dirty="0"/>
              <a:t> şöyle seyreder</a:t>
            </a:r>
            <a:r>
              <a:rPr lang="it-IT" dirty="0"/>
              <a:t>:</a:t>
            </a:r>
          </a:p>
          <a:p>
            <a:r>
              <a:rPr lang="it-IT" dirty="0"/>
              <a:t>1. </a:t>
            </a:r>
            <a:r>
              <a:rPr lang="it-IT" dirty="0" err="1"/>
              <a:t>Örnek</a:t>
            </a:r>
            <a:r>
              <a:rPr lang="it-IT" dirty="0"/>
              <a:t> </a:t>
            </a:r>
            <a:r>
              <a:rPr lang="it-IT" dirty="0" err="1"/>
              <a:t>hazırlama</a:t>
            </a:r>
            <a:endParaRPr lang="it-IT" dirty="0"/>
          </a:p>
          <a:p>
            <a:r>
              <a:rPr lang="it-IT" dirty="0"/>
              <a:t>2. </a:t>
            </a:r>
            <a:r>
              <a:rPr lang="it-IT" dirty="0" err="1"/>
              <a:t>Nanomalzemeler</a:t>
            </a:r>
            <a:r>
              <a:rPr lang="it-IT" dirty="0"/>
              <a:t> ile </a:t>
            </a:r>
            <a:r>
              <a:rPr lang="it-IT" dirty="0" err="1"/>
              <a:t>muamele</a:t>
            </a:r>
            <a:endParaRPr lang="it-IT" dirty="0"/>
          </a:p>
          <a:p>
            <a:r>
              <a:rPr lang="it-IT" dirty="0"/>
              <a:t>3. Metal </a:t>
            </a:r>
            <a:r>
              <a:rPr lang="it-IT" dirty="0" err="1"/>
              <a:t>antikor</a:t>
            </a:r>
            <a:r>
              <a:rPr lang="it-IT" dirty="0"/>
              <a:t> </a:t>
            </a:r>
            <a:r>
              <a:rPr lang="it-IT" dirty="0" err="1"/>
              <a:t>etiketleri</a:t>
            </a:r>
            <a:r>
              <a:rPr lang="it-IT" dirty="0"/>
              <a:t> ile </a:t>
            </a:r>
            <a:r>
              <a:rPr lang="it-IT" dirty="0" err="1"/>
              <a:t>boyama</a:t>
            </a:r>
            <a:r>
              <a:rPr lang="it-IT" dirty="0"/>
              <a:t> </a:t>
            </a:r>
          </a:p>
          <a:p>
            <a:r>
              <a:rPr lang="it-IT" dirty="0"/>
              <a:t>4. </a:t>
            </a:r>
            <a:r>
              <a:rPr lang="it-IT" dirty="0" err="1"/>
              <a:t>CyTOF</a:t>
            </a:r>
            <a:r>
              <a:rPr lang="it-IT" dirty="0"/>
              <a:t> ile </a:t>
            </a:r>
            <a:r>
              <a:rPr lang="it-IT" dirty="0" err="1"/>
              <a:t>örnekleri</a:t>
            </a:r>
            <a:r>
              <a:rPr lang="it-IT" dirty="0"/>
              <a:t> </a:t>
            </a:r>
            <a:r>
              <a:rPr lang="it-IT" dirty="0" err="1"/>
              <a:t>okutma</a:t>
            </a:r>
            <a:r>
              <a:rPr lang="it-IT" dirty="0"/>
              <a:t> </a:t>
            </a:r>
          </a:p>
          <a:p>
            <a:r>
              <a:rPr lang="it-IT" dirty="0"/>
              <a:t>5. High dimensionel analiz ve </a:t>
            </a:r>
            <a:r>
              <a:rPr lang="tr-TR" dirty="0"/>
              <a:t>v</a:t>
            </a:r>
            <a:r>
              <a:rPr lang="it-IT" dirty="0"/>
              <a:t>eri analizi</a:t>
            </a:r>
          </a:p>
        </p:txBody>
      </p:sp>
      <p:sp>
        <p:nvSpPr>
          <p:cNvPr id="4" name="Segnaposto numero diapositiva 3"/>
          <p:cNvSpPr>
            <a:spLocks noGrp="1"/>
          </p:cNvSpPr>
          <p:nvPr>
            <p:ph type="sldNum" sz="quarter" idx="5"/>
          </p:nvPr>
        </p:nvSpPr>
        <p:spPr/>
        <p:txBody>
          <a:bodyPr/>
          <a:lstStyle/>
          <a:p>
            <a:fld id="{3664DB98-C257-4A13-B86F-59F2E2AA378F}" type="slidenum">
              <a:rPr lang="en-US" smtClean="0"/>
              <a:t>16</a:t>
            </a:fld>
            <a:endParaRPr lang="en-US"/>
          </a:p>
        </p:txBody>
      </p:sp>
    </p:spTree>
    <p:extLst>
      <p:ext uri="{BB962C8B-B14F-4D97-AF65-F5344CB8AC3E}">
        <p14:creationId xmlns:p14="http://schemas.microsoft.com/office/powerpoint/2010/main" val="991441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CyTOF</a:t>
            </a:r>
            <a:r>
              <a:rPr lang="it-IT" dirty="0"/>
              <a:t> ile 50'den </a:t>
            </a:r>
            <a:r>
              <a:rPr lang="it-IT" dirty="0" err="1"/>
              <a:t>fazla</a:t>
            </a:r>
            <a:r>
              <a:rPr lang="it-IT" dirty="0"/>
              <a:t> </a:t>
            </a:r>
            <a:r>
              <a:rPr lang="it-IT" dirty="0" err="1"/>
              <a:t>hücre</a:t>
            </a:r>
            <a:r>
              <a:rPr lang="it-IT" dirty="0"/>
              <a:t> </a:t>
            </a:r>
            <a:r>
              <a:rPr lang="it-IT" dirty="0" err="1"/>
              <a:t>parametresini</a:t>
            </a:r>
            <a:r>
              <a:rPr lang="it-IT" dirty="0"/>
              <a:t> </a:t>
            </a:r>
            <a:r>
              <a:rPr lang="it-IT" dirty="0" err="1"/>
              <a:t>aynı</a:t>
            </a:r>
            <a:r>
              <a:rPr lang="it-IT" dirty="0"/>
              <a:t> </a:t>
            </a:r>
            <a:r>
              <a:rPr lang="it-IT" dirty="0" err="1"/>
              <a:t>anda</a:t>
            </a:r>
            <a:r>
              <a:rPr lang="it-IT" dirty="0"/>
              <a:t> </a:t>
            </a:r>
            <a:r>
              <a:rPr lang="it-IT" dirty="0" err="1"/>
              <a:t>ayırt</a:t>
            </a:r>
            <a:r>
              <a:rPr lang="it-IT" dirty="0"/>
              <a:t> </a:t>
            </a:r>
            <a:r>
              <a:rPr lang="it-IT" dirty="0" err="1"/>
              <a:t>edebiliriz</a:t>
            </a:r>
            <a:r>
              <a:rPr lang="it-IT" dirty="0"/>
              <a:t>. </a:t>
            </a:r>
            <a:r>
              <a:rPr lang="it-IT" dirty="0" err="1"/>
              <a:t>Örnek</a:t>
            </a:r>
            <a:r>
              <a:rPr lang="it-IT" dirty="0"/>
              <a:t> </a:t>
            </a:r>
            <a:r>
              <a:rPr lang="it-IT" dirty="0" err="1"/>
              <a:t>olarak</a:t>
            </a:r>
            <a:r>
              <a:rPr lang="it-IT" dirty="0"/>
              <a:t> T </a:t>
            </a:r>
            <a:r>
              <a:rPr lang="it-IT" dirty="0" err="1"/>
              <a:t>hücresi</a:t>
            </a:r>
            <a:r>
              <a:rPr lang="it-IT" dirty="0"/>
              <a:t> alt </a:t>
            </a:r>
            <a:r>
              <a:rPr lang="it-IT" dirty="0" err="1"/>
              <a:t>popülasyonları</a:t>
            </a:r>
            <a:r>
              <a:rPr lang="it-IT" dirty="0"/>
              <a:t> T CD4 ve T CD8'in </a:t>
            </a:r>
            <a:r>
              <a:rPr lang="it-IT" dirty="0" err="1"/>
              <a:t>yanı</a:t>
            </a:r>
            <a:r>
              <a:rPr lang="it-IT" dirty="0"/>
              <a:t> </a:t>
            </a:r>
            <a:r>
              <a:rPr lang="it-IT" dirty="0" err="1"/>
              <a:t>sıra</a:t>
            </a:r>
            <a:r>
              <a:rPr lang="it-IT" dirty="0"/>
              <a:t> </a:t>
            </a:r>
            <a:r>
              <a:rPr lang="it-IT" dirty="0" err="1"/>
              <a:t>evrelerinin</a:t>
            </a:r>
            <a:r>
              <a:rPr lang="it-IT" dirty="0"/>
              <a:t> naif, </a:t>
            </a:r>
            <a:r>
              <a:rPr lang="it-IT" dirty="0" err="1"/>
              <a:t>merkezi</a:t>
            </a:r>
            <a:r>
              <a:rPr lang="it-IT" dirty="0"/>
              <a:t> </a:t>
            </a:r>
            <a:r>
              <a:rPr lang="it-IT" dirty="0" err="1"/>
              <a:t>bellek</a:t>
            </a:r>
            <a:r>
              <a:rPr lang="it-IT" dirty="0"/>
              <a:t>, </a:t>
            </a:r>
            <a:r>
              <a:rPr lang="it-IT" dirty="0" err="1"/>
              <a:t>efektör</a:t>
            </a:r>
            <a:r>
              <a:rPr lang="it-IT" dirty="0"/>
              <a:t> </a:t>
            </a:r>
            <a:r>
              <a:rPr lang="it-IT" dirty="0" err="1"/>
              <a:t>bellek</a:t>
            </a:r>
            <a:r>
              <a:rPr lang="it-IT" dirty="0"/>
              <a:t> ve terminal </a:t>
            </a:r>
            <a:r>
              <a:rPr lang="it-IT" dirty="0" err="1"/>
              <a:t>efektör</a:t>
            </a:r>
            <a:r>
              <a:rPr lang="it-IT" dirty="0"/>
              <a:t> </a:t>
            </a:r>
            <a:r>
              <a:rPr lang="it-IT" dirty="0" err="1"/>
              <a:t>olup</a:t>
            </a:r>
            <a:r>
              <a:rPr lang="it-IT" dirty="0"/>
              <a:t> </a:t>
            </a:r>
            <a:r>
              <a:rPr lang="it-IT" dirty="0" err="1"/>
              <a:t>olmadığını</a:t>
            </a:r>
            <a:r>
              <a:rPr lang="it-IT" dirty="0"/>
              <a:t> da </a:t>
            </a:r>
            <a:r>
              <a:rPr lang="it-IT" dirty="0" err="1"/>
              <a:t>ayırt</a:t>
            </a:r>
            <a:r>
              <a:rPr lang="it-IT" dirty="0"/>
              <a:t> </a:t>
            </a:r>
            <a:r>
              <a:rPr lang="it-IT" dirty="0" err="1"/>
              <a:t>edebiliriz</a:t>
            </a:r>
            <a:r>
              <a:rPr lang="it-IT" dirty="0"/>
              <a:t>.</a:t>
            </a:r>
          </a:p>
        </p:txBody>
      </p:sp>
      <p:sp>
        <p:nvSpPr>
          <p:cNvPr id="4" name="Segnaposto numero diapositiva 3"/>
          <p:cNvSpPr>
            <a:spLocks noGrp="1"/>
          </p:cNvSpPr>
          <p:nvPr>
            <p:ph type="sldNum" sz="quarter" idx="5"/>
          </p:nvPr>
        </p:nvSpPr>
        <p:spPr/>
        <p:txBody>
          <a:bodyPr/>
          <a:lstStyle/>
          <a:p>
            <a:fld id="{3664DB98-C257-4A13-B86F-59F2E2AA378F}" type="slidenum">
              <a:rPr lang="en-US" smtClean="0"/>
              <a:t>17</a:t>
            </a:fld>
            <a:endParaRPr lang="en-US"/>
          </a:p>
        </p:txBody>
      </p:sp>
    </p:spTree>
    <p:extLst>
      <p:ext uri="{BB962C8B-B14F-4D97-AF65-F5344CB8AC3E}">
        <p14:creationId xmlns:p14="http://schemas.microsoft.com/office/powerpoint/2010/main" val="1540143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Piyasada</a:t>
            </a:r>
            <a:r>
              <a:rPr lang="en-US" dirty="0"/>
              <a:t> </a:t>
            </a:r>
            <a:r>
              <a:rPr lang="en-US" dirty="0" err="1"/>
              <a:t>farklı</a:t>
            </a:r>
            <a:r>
              <a:rPr lang="en-US" dirty="0"/>
              <a:t> </a:t>
            </a:r>
            <a:r>
              <a:rPr lang="en-US" dirty="0" err="1"/>
              <a:t>amaçlar</a:t>
            </a:r>
            <a:r>
              <a:rPr lang="en-US" dirty="0"/>
              <a:t> </a:t>
            </a:r>
            <a:r>
              <a:rPr lang="en-US" dirty="0" err="1"/>
              <a:t>için</a:t>
            </a:r>
            <a:r>
              <a:rPr lang="en-US" dirty="0"/>
              <a:t> </a:t>
            </a:r>
            <a:r>
              <a:rPr lang="en-US" dirty="0" err="1"/>
              <a:t>kullanılan</a:t>
            </a:r>
            <a:r>
              <a:rPr lang="en-US" dirty="0"/>
              <a:t> </a:t>
            </a:r>
            <a:r>
              <a:rPr lang="en-US" dirty="0" err="1"/>
              <a:t>çeşitli</a:t>
            </a:r>
            <a:r>
              <a:rPr lang="en-US" dirty="0"/>
              <a:t> </a:t>
            </a:r>
            <a:r>
              <a:rPr lang="en-US" dirty="0" err="1"/>
              <a:t>antikorlar</a:t>
            </a:r>
            <a:r>
              <a:rPr lang="en-US" dirty="0"/>
              <a:t> </a:t>
            </a:r>
            <a:r>
              <a:rPr lang="en-US" dirty="0" err="1"/>
              <a:t>bulunmaktadır</a:t>
            </a:r>
            <a:r>
              <a:rPr lang="en-US" dirty="0"/>
              <a:t>. </a:t>
            </a:r>
            <a:r>
              <a:rPr lang="en-US" dirty="0" err="1"/>
              <a:t>çeşitli</a:t>
            </a:r>
            <a:r>
              <a:rPr lang="en-US" dirty="0"/>
              <a:t> </a:t>
            </a:r>
            <a:r>
              <a:rPr lang="en-US" dirty="0" err="1"/>
              <a:t>uygulamalarda</a:t>
            </a:r>
            <a:r>
              <a:rPr lang="en-US" dirty="0"/>
              <a:t> </a:t>
            </a:r>
            <a:r>
              <a:rPr lang="en-US" dirty="0" err="1"/>
              <a:t>kullanılmak</a:t>
            </a:r>
            <a:r>
              <a:rPr lang="en-US" dirty="0"/>
              <a:t> </a:t>
            </a:r>
            <a:r>
              <a:rPr lang="en-US" dirty="0" err="1"/>
              <a:t>üzere</a:t>
            </a:r>
            <a:r>
              <a:rPr lang="en-US" dirty="0"/>
              <a:t> 50'den </a:t>
            </a:r>
            <a:r>
              <a:rPr lang="en-US" dirty="0" err="1"/>
              <a:t>fazla</a:t>
            </a:r>
            <a:r>
              <a:rPr lang="en-US" dirty="0"/>
              <a:t> metal </a:t>
            </a:r>
            <a:r>
              <a:rPr lang="en-US" dirty="0" err="1"/>
              <a:t>izotopa</a:t>
            </a:r>
            <a:r>
              <a:rPr lang="en-US" dirty="0"/>
              <a:t> </a:t>
            </a:r>
            <a:r>
              <a:rPr lang="en-US" dirty="0" err="1"/>
              <a:t>ticari</a:t>
            </a:r>
            <a:r>
              <a:rPr lang="en-US" dirty="0"/>
              <a:t> </a:t>
            </a:r>
            <a:r>
              <a:rPr lang="en-US" dirty="0" err="1"/>
              <a:t>olarak</a:t>
            </a:r>
            <a:r>
              <a:rPr lang="en-US" dirty="0"/>
              <a:t> </a:t>
            </a:r>
            <a:r>
              <a:rPr lang="en-US" dirty="0" err="1"/>
              <a:t>ulaşılabilmektedir</a:t>
            </a:r>
            <a:r>
              <a:rPr lang="en-US" dirty="0"/>
              <a:t>.</a:t>
            </a:r>
            <a:endParaRPr lang="tr-TR" dirty="0"/>
          </a:p>
          <a:p>
            <a:r>
              <a:rPr lang="en-US" sz="1200" b="1" dirty="0">
                <a:latin typeface="Tenorite" panose="00000500000000000000" pitchFamily="2" charset="0"/>
              </a:rPr>
              <a:t>➤</a:t>
            </a:r>
            <a:r>
              <a:rPr lang="en-US" sz="1200" b="1" dirty="0">
                <a:solidFill>
                  <a:srgbClr val="FF0000"/>
                </a:solidFill>
                <a:latin typeface="Tenorite" panose="00000500000000000000" pitchFamily="2" charset="0"/>
              </a:rPr>
              <a:t>37 </a:t>
            </a:r>
            <a:r>
              <a:rPr lang="en-US" sz="1200" b="1" dirty="0" err="1">
                <a:solidFill>
                  <a:srgbClr val="FF0000"/>
                </a:solidFill>
                <a:latin typeface="Tenorite" panose="00000500000000000000" pitchFamily="2" charset="0"/>
              </a:rPr>
              <a:t>farklı</a:t>
            </a:r>
            <a:r>
              <a:rPr lang="en-US" sz="1200" b="1" dirty="0">
                <a:solidFill>
                  <a:srgbClr val="FF0000"/>
                </a:solidFill>
                <a:latin typeface="Tenorite" panose="00000500000000000000" pitchFamily="2" charset="0"/>
              </a:rPr>
              <a:t> </a:t>
            </a:r>
            <a:r>
              <a:rPr lang="en-US" sz="1200" b="1" dirty="0" err="1">
                <a:solidFill>
                  <a:srgbClr val="FF0000"/>
                </a:solidFill>
                <a:latin typeface="Tenorite" panose="00000500000000000000" pitchFamily="2" charset="0"/>
              </a:rPr>
              <a:t>izotopa</a:t>
            </a:r>
            <a:r>
              <a:rPr lang="en-US" sz="1200" b="1" dirty="0">
                <a:solidFill>
                  <a:srgbClr val="FF0000"/>
                </a:solidFill>
                <a:latin typeface="Tenorite" panose="00000500000000000000" pitchFamily="2" charset="0"/>
              </a:rPr>
              <a:t> </a:t>
            </a:r>
            <a:r>
              <a:rPr lang="en-US" sz="1200" dirty="0" err="1">
                <a:latin typeface="Tenorite" panose="00000500000000000000" pitchFamily="2" charset="0"/>
              </a:rPr>
              <a:t>konjuge</a:t>
            </a:r>
            <a:r>
              <a:rPr lang="en-US" sz="1200" dirty="0">
                <a:latin typeface="Tenorite" panose="00000500000000000000" pitchFamily="2" charset="0"/>
              </a:rPr>
              <a:t> </a:t>
            </a:r>
            <a:r>
              <a:rPr lang="en-US" sz="1200" dirty="0" err="1">
                <a:latin typeface="Tenorite" panose="00000500000000000000" pitchFamily="2" charset="0"/>
              </a:rPr>
              <a:t>edilmiş</a:t>
            </a:r>
            <a:r>
              <a:rPr lang="en-US" sz="1200" dirty="0">
                <a:latin typeface="Tenorite" panose="00000500000000000000" pitchFamily="2" charset="0"/>
              </a:rPr>
              <a:t> &gt;650 </a:t>
            </a:r>
            <a:r>
              <a:rPr lang="en-US" sz="1200" dirty="0" err="1">
                <a:latin typeface="Tenorite" panose="00000500000000000000" pitchFamily="2" charset="0"/>
              </a:rPr>
              <a:t>antikor</a:t>
            </a:r>
            <a:r>
              <a:rPr lang="en-US" sz="1200" dirty="0">
                <a:latin typeface="Tenorite" panose="00000500000000000000" pitchFamily="2" charset="0"/>
              </a:rPr>
              <a:t> </a:t>
            </a:r>
          </a:p>
          <a:p>
            <a:r>
              <a:rPr lang="en-US" sz="1200" dirty="0">
                <a:latin typeface="Tenorite" panose="00000500000000000000" pitchFamily="2" charset="0"/>
              </a:rPr>
              <a:t>➤Biotin, GFP, FITC, APC, </a:t>
            </a:r>
            <a:r>
              <a:rPr lang="en-US" sz="1200" dirty="0" err="1">
                <a:latin typeface="Tenorite" panose="00000500000000000000" pitchFamily="2" charset="0"/>
              </a:rPr>
              <a:t>PE'nin</a:t>
            </a:r>
            <a:r>
              <a:rPr lang="en-US" sz="1200" dirty="0">
                <a:latin typeface="Tenorite" panose="00000500000000000000" pitchFamily="2" charset="0"/>
              </a:rPr>
              <a:t> </a:t>
            </a:r>
            <a:r>
              <a:rPr lang="en-US" sz="1200" dirty="0" err="1">
                <a:latin typeface="Tenorite" panose="00000500000000000000" pitchFamily="2" charset="0"/>
              </a:rPr>
              <a:t>yanı</a:t>
            </a:r>
            <a:r>
              <a:rPr lang="en-US" sz="1200" dirty="0">
                <a:latin typeface="Tenorite" panose="00000500000000000000" pitchFamily="2" charset="0"/>
              </a:rPr>
              <a:t> </a:t>
            </a:r>
            <a:r>
              <a:rPr lang="en-US" sz="1200" dirty="0" err="1">
                <a:latin typeface="Tenorite" panose="00000500000000000000" pitchFamily="2" charset="0"/>
              </a:rPr>
              <a:t>sıra</a:t>
            </a:r>
            <a:r>
              <a:rPr lang="en-US" sz="1200" dirty="0">
                <a:latin typeface="Tenorite" panose="00000500000000000000" pitchFamily="2" charset="0"/>
              </a:rPr>
              <a:t> fare, </a:t>
            </a:r>
            <a:r>
              <a:rPr lang="en-US" sz="1200" dirty="0" err="1">
                <a:latin typeface="Tenorite" panose="00000500000000000000" pitchFamily="2" charset="0"/>
              </a:rPr>
              <a:t>sıçan</a:t>
            </a:r>
            <a:r>
              <a:rPr lang="en-US" sz="1200" dirty="0">
                <a:latin typeface="Tenorite" panose="00000500000000000000" pitchFamily="2" charset="0"/>
              </a:rPr>
              <a:t> ve </a:t>
            </a:r>
            <a:r>
              <a:rPr lang="en-US" sz="1200" dirty="0" err="1">
                <a:latin typeface="Tenorite" panose="00000500000000000000" pitchFamily="2" charset="0"/>
              </a:rPr>
              <a:t>keçi</a:t>
            </a:r>
            <a:r>
              <a:rPr lang="en-US" sz="1200" dirty="0">
                <a:latin typeface="Tenorite" panose="00000500000000000000" pitchFamily="2" charset="0"/>
              </a:rPr>
              <a:t> </a:t>
            </a:r>
            <a:r>
              <a:rPr lang="en-US" sz="1200" dirty="0" err="1">
                <a:latin typeface="Tenorite" panose="00000500000000000000" pitchFamily="2" charset="0"/>
              </a:rPr>
              <a:t>immünoglobinlerine</a:t>
            </a:r>
            <a:r>
              <a:rPr lang="en-US" sz="1200" dirty="0">
                <a:latin typeface="Tenorite" panose="00000500000000000000" pitchFamily="2" charset="0"/>
              </a:rPr>
              <a:t> </a:t>
            </a:r>
            <a:r>
              <a:rPr lang="en-US" sz="1200" dirty="0" err="1">
                <a:latin typeface="Tenorite" panose="00000500000000000000" pitchFamily="2" charset="0"/>
              </a:rPr>
              <a:t>karşı</a:t>
            </a:r>
            <a:r>
              <a:rPr lang="en-US" sz="1200" dirty="0">
                <a:latin typeface="Tenorite" panose="00000500000000000000" pitchFamily="2" charset="0"/>
              </a:rPr>
              <a:t> </a:t>
            </a:r>
            <a:r>
              <a:rPr lang="en-US" sz="1200" dirty="0" err="1">
                <a:latin typeface="Tenorite" panose="00000500000000000000" pitchFamily="2" charset="0"/>
              </a:rPr>
              <a:t>ikincil</a:t>
            </a:r>
            <a:r>
              <a:rPr lang="en-US" sz="1200" dirty="0">
                <a:latin typeface="Tenorite" panose="00000500000000000000" pitchFamily="2" charset="0"/>
              </a:rPr>
              <a:t> </a:t>
            </a:r>
            <a:r>
              <a:rPr lang="en-US" sz="1200" dirty="0" err="1">
                <a:latin typeface="Tenorite" panose="00000500000000000000" pitchFamily="2" charset="0"/>
              </a:rPr>
              <a:t>antikorlar</a:t>
            </a:r>
            <a:endParaRPr lang="en-US" sz="1200" dirty="0">
              <a:latin typeface="Tenorite" panose="00000500000000000000" pitchFamily="2" charset="0"/>
            </a:endParaRPr>
          </a:p>
          <a:p>
            <a:r>
              <a:rPr lang="en-US" sz="1200" dirty="0">
                <a:latin typeface="Tenorite" panose="00000500000000000000" pitchFamily="2" charset="0"/>
              </a:rPr>
              <a:t>➤ </a:t>
            </a:r>
            <a:r>
              <a:rPr lang="en-US" sz="1200" dirty="0" err="1">
                <a:latin typeface="Tenorite" panose="00000500000000000000" pitchFamily="2" charset="0"/>
              </a:rPr>
              <a:t>Canlılık</a:t>
            </a:r>
            <a:r>
              <a:rPr lang="en-US" sz="1200" dirty="0">
                <a:latin typeface="Tenorite" panose="00000500000000000000" pitchFamily="2" charset="0"/>
              </a:rPr>
              <a:t> </a:t>
            </a:r>
            <a:r>
              <a:rPr lang="en-US" sz="1200" dirty="0" err="1">
                <a:latin typeface="Tenorite" panose="00000500000000000000" pitchFamily="2" charset="0"/>
              </a:rPr>
              <a:t>indikatörleri</a:t>
            </a:r>
            <a:endParaRPr lang="en-US" sz="1200" dirty="0">
              <a:latin typeface="Tenorite" panose="00000500000000000000" pitchFamily="2" charset="0"/>
            </a:endParaRPr>
          </a:p>
          <a:p>
            <a:r>
              <a:rPr lang="en-US" sz="1200" dirty="0">
                <a:latin typeface="Tenorite" panose="00000500000000000000" pitchFamily="2" charset="0"/>
              </a:rPr>
              <a:t>➤ </a:t>
            </a:r>
            <a:r>
              <a:rPr lang="en-US" sz="1200" dirty="0" err="1">
                <a:latin typeface="Tenorite" panose="00000500000000000000" pitchFamily="2" charset="0"/>
              </a:rPr>
              <a:t>Nükleik</a:t>
            </a:r>
            <a:r>
              <a:rPr lang="en-US" sz="1200" dirty="0">
                <a:latin typeface="Tenorite" panose="00000500000000000000" pitchFamily="2" charset="0"/>
              </a:rPr>
              <a:t> </a:t>
            </a:r>
            <a:r>
              <a:rPr lang="en-US" sz="1200" dirty="0" err="1">
                <a:latin typeface="Tenorite" panose="00000500000000000000" pitchFamily="2" charset="0"/>
              </a:rPr>
              <a:t>asit</a:t>
            </a:r>
            <a:r>
              <a:rPr lang="en-US" sz="1200" dirty="0">
                <a:latin typeface="Tenorite" panose="00000500000000000000" pitchFamily="2" charset="0"/>
              </a:rPr>
              <a:t> </a:t>
            </a:r>
            <a:r>
              <a:rPr lang="en-US" sz="1200" dirty="0" err="1">
                <a:latin typeface="Tenorite" panose="00000500000000000000" pitchFamily="2" charset="0"/>
              </a:rPr>
              <a:t>interkalatörleri</a:t>
            </a:r>
            <a:endParaRPr lang="en-US" sz="1200" dirty="0">
              <a:latin typeface="Tenorite" panose="00000500000000000000" pitchFamily="2" charset="0"/>
            </a:endParaRPr>
          </a:p>
          <a:p>
            <a:endParaRPr lang="en-US" dirty="0"/>
          </a:p>
        </p:txBody>
      </p:sp>
      <p:sp>
        <p:nvSpPr>
          <p:cNvPr id="4" name="Segnaposto numero diapositiva 3"/>
          <p:cNvSpPr>
            <a:spLocks noGrp="1"/>
          </p:cNvSpPr>
          <p:nvPr>
            <p:ph type="sldNum" sz="quarter" idx="5"/>
          </p:nvPr>
        </p:nvSpPr>
        <p:spPr/>
        <p:txBody>
          <a:bodyPr/>
          <a:lstStyle/>
          <a:p>
            <a:fld id="{84B3E779-8FBD-49CD-A35B-5523FAC39286}" type="slidenum">
              <a:rPr lang="en-US" smtClean="0"/>
              <a:t>18</a:t>
            </a:fld>
            <a:endParaRPr lang="en-US"/>
          </a:p>
        </p:txBody>
      </p:sp>
    </p:spTree>
    <p:extLst>
      <p:ext uri="{BB962C8B-B14F-4D97-AF65-F5344CB8AC3E}">
        <p14:creationId xmlns:p14="http://schemas.microsoft.com/office/powerpoint/2010/main" val="843468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800" dirty="0" err="1">
                <a:effectLst/>
                <a:latin typeface="Calibri" panose="020F0502020204030204" pitchFamily="34" charset="0"/>
                <a:ea typeface="Calibri" panose="020F0502020204030204" pitchFamily="34" charset="0"/>
                <a:cs typeface="Arial" panose="020B0604020202020204" pitchFamily="34" charset="0"/>
              </a:rPr>
              <a:t>CyTOF'un</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klinik</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çalışmalardaki</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potansiyeli</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göz</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önüne</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alındığında</a:t>
            </a:r>
            <a:r>
              <a:rPr lang="en-GB" sz="1800" dirty="0">
                <a:effectLst/>
                <a:latin typeface="Calibri" panose="020F0502020204030204" pitchFamily="34" charset="0"/>
                <a:ea typeface="Calibri" panose="020F0502020204030204" pitchFamily="34" charset="0"/>
                <a:cs typeface="Arial" panose="020B0604020202020204" pitchFamily="34" charset="0"/>
              </a:rPr>
              <a:t>, COVID-19 </a:t>
            </a:r>
            <a:r>
              <a:rPr lang="en-GB" sz="1800" dirty="0" err="1">
                <a:effectLst/>
                <a:latin typeface="Calibri" panose="020F0502020204030204" pitchFamily="34" charset="0"/>
                <a:ea typeface="Calibri" panose="020F0502020204030204" pitchFamily="34" charset="0"/>
                <a:cs typeface="Arial" panose="020B0604020202020204" pitchFamily="34" charset="0"/>
              </a:rPr>
              <a:t>ve</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bağışıklık</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sistemi</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üzerindeki</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etkisi</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ile</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ilgili</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olanlar</a:t>
            </a:r>
            <a:r>
              <a:rPr lang="en-GB" sz="1800" dirty="0">
                <a:effectLst/>
                <a:latin typeface="Calibri" panose="020F0502020204030204" pitchFamily="34" charset="0"/>
                <a:ea typeface="Calibri" panose="020F0502020204030204" pitchFamily="34" charset="0"/>
                <a:cs typeface="Arial" panose="020B0604020202020204" pitchFamily="34" charset="0"/>
              </a:rPr>
              <a:t> da </a:t>
            </a:r>
            <a:r>
              <a:rPr lang="en-GB" sz="1800" dirty="0" err="1">
                <a:effectLst/>
                <a:latin typeface="Calibri" panose="020F0502020204030204" pitchFamily="34" charset="0"/>
                <a:ea typeface="Calibri" panose="020F0502020204030204" pitchFamily="34" charset="0"/>
                <a:cs typeface="Arial" panose="020B0604020202020204" pitchFamily="34" charset="0"/>
              </a:rPr>
              <a:t>dahil</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olmak</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üzere</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büyük</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ölçekli</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araştırmalarda</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yaygın</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olarak</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kullanılan</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bir</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teknik</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olduğu</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ortaya</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çıkmaktadır</a:t>
            </a:r>
            <a:r>
              <a:rPr lang="en-GB" sz="1800" dirty="0">
                <a:effectLst/>
                <a:latin typeface="Calibri" panose="020F0502020204030204" pitchFamily="34" charset="0"/>
                <a:ea typeface="Calibri" panose="020F0502020204030204" pitchFamily="34" charset="0"/>
                <a:cs typeface="Arial" panose="020B0604020202020204" pitchFamily="34" charset="0"/>
              </a:rPr>
              <a:t>.</a:t>
            </a:r>
            <a:endParaRPr lang="it-IT" dirty="0"/>
          </a:p>
        </p:txBody>
      </p:sp>
      <p:sp>
        <p:nvSpPr>
          <p:cNvPr id="4" name="Segnaposto numero diapositiva 3"/>
          <p:cNvSpPr>
            <a:spLocks noGrp="1"/>
          </p:cNvSpPr>
          <p:nvPr>
            <p:ph type="sldNum" sz="quarter" idx="5"/>
          </p:nvPr>
        </p:nvSpPr>
        <p:spPr/>
        <p:txBody>
          <a:bodyPr/>
          <a:lstStyle/>
          <a:p>
            <a:fld id="{84B3E779-8FBD-49CD-A35B-5523FAC39286}" type="slidenum">
              <a:rPr lang="en-US" smtClean="0"/>
              <a:t>19</a:t>
            </a:fld>
            <a:endParaRPr lang="en-US"/>
          </a:p>
        </p:txBody>
      </p:sp>
    </p:spTree>
    <p:extLst>
      <p:ext uri="{BB962C8B-B14F-4D97-AF65-F5344CB8AC3E}">
        <p14:creationId xmlns:p14="http://schemas.microsoft.com/office/powerpoint/2010/main" val="382869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Öğrenim</a:t>
            </a:r>
            <a:r>
              <a:rPr lang="en-US" dirty="0"/>
              <a:t> </a:t>
            </a:r>
            <a:r>
              <a:rPr lang="en-US" dirty="0" err="1"/>
              <a:t>hedefleri</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0" i="0" dirty="0">
                <a:latin typeface="Tenorite" panose="00000500000000000000" pitchFamily="2" charset="0"/>
              </a:rPr>
              <a:t>Öncelikle </a:t>
            </a:r>
            <a:r>
              <a:rPr lang="en-US" b="0" i="0" dirty="0" err="1">
                <a:latin typeface="Tenorite" panose="00000500000000000000" pitchFamily="2" charset="0"/>
              </a:rPr>
              <a:t>Nanopartiküllerin</a:t>
            </a:r>
            <a:r>
              <a:rPr lang="en-US" b="0" i="0" dirty="0">
                <a:latin typeface="Tenorite" panose="00000500000000000000" pitchFamily="2" charset="0"/>
              </a:rPr>
              <a:t> </a:t>
            </a:r>
            <a:r>
              <a:rPr lang="en-US" b="0" i="0" dirty="0" err="1">
                <a:latin typeface="Tenorite" panose="00000500000000000000" pitchFamily="2" charset="0"/>
              </a:rPr>
              <a:t>biyouyumluluğunu</a:t>
            </a:r>
            <a:r>
              <a:rPr lang="en-US" b="0" i="0" dirty="0">
                <a:latin typeface="Tenorite" panose="00000500000000000000" pitchFamily="2" charset="0"/>
              </a:rPr>
              <a:t> </a:t>
            </a:r>
            <a:r>
              <a:rPr lang="en-US" b="0" i="0" dirty="0" err="1">
                <a:latin typeface="Tenorite" panose="00000500000000000000" pitchFamily="2" charset="0"/>
              </a:rPr>
              <a:t>değerlendirmek</a:t>
            </a:r>
            <a:r>
              <a:rPr lang="en-US" b="0" i="0" dirty="0">
                <a:latin typeface="Tenorite" panose="00000500000000000000" pitchFamily="2" charset="0"/>
              </a:rPr>
              <a:t> </a:t>
            </a:r>
            <a:r>
              <a:rPr lang="en-US" b="0" i="0" dirty="0" err="1">
                <a:latin typeface="Tenorite" panose="00000500000000000000" pitchFamily="2" charset="0"/>
              </a:rPr>
              <a:t>amacı</a:t>
            </a:r>
            <a:r>
              <a:rPr lang="en-US" b="0" i="0" dirty="0">
                <a:latin typeface="Tenorite" panose="00000500000000000000" pitchFamily="2" charset="0"/>
              </a:rPr>
              <a:t> </a:t>
            </a:r>
            <a:r>
              <a:rPr lang="en-US" b="0" i="0" dirty="0" err="1">
                <a:latin typeface="Tenorite" panose="00000500000000000000" pitchFamily="2" charset="0"/>
              </a:rPr>
              <a:t>ile</a:t>
            </a:r>
            <a:r>
              <a:rPr lang="en-US" b="0" i="0" dirty="0">
                <a:latin typeface="Tenorite" panose="00000500000000000000" pitchFamily="2" charset="0"/>
              </a:rPr>
              <a:t> </a:t>
            </a:r>
            <a:r>
              <a:rPr lang="en-US" b="0" i="0" dirty="0" err="1">
                <a:latin typeface="Tenorite" panose="00000500000000000000" pitchFamily="2" charset="0"/>
              </a:rPr>
              <a:t>deneylere</a:t>
            </a:r>
            <a:r>
              <a:rPr lang="en-US" b="0" i="0" dirty="0">
                <a:latin typeface="Tenorite" panose="00000500000000000000" pitchFamily="2" charset="0"/>
              </a:rPr>
              <a:t> </a:t>
            </a:r>
            <a:r>
              <a:rPr lang="en-US" b="0" i="0" dirty="0" err="1">
                <a:latin typeface="Tenorite" panose="00000500000000000000" pitchFamily="2" charset="0"/>
              </a:rPr>
              <a:t>ihtiyaç</a:t>
            </a:r>
            <a:r>
              <a:rPr lang="en-US" b="0" i="0" dirty="0">
                <a:latin typeface="Tenorite" panose="00000500000000000000" pitchFamily="2" charset="0"/>
              </a:rPr>
              <a:t> </a:t>
            </a:r>
            <a:r>
              <a:rPr lang="en-US" b="0" i="0" dirty="0" err="1">
                <a:latin typeface="Tenorite" panose="00000500000000000000" pitchFamily="2" charset="0"/>
              </a:rPr>
              <a:t>olduğunu</a:t>
            </a:r>
            <a:r>
              <a:rPr lang="en-US" b="0" i="0" dirty="0">
                <a:latin typeface="Tenorite" panose="00000500000000000000" pitchFamily="2" charset="0"/>
              </a:rPr>
              <a:t> </a:t>
            </a:r>
            <a:r>
              <a:rPr lang="en-US" b="0" i="0" dirty="0" err="1">
                <a:latin typeface="Tenorite" panose="00000500000000000000" pitchFamily="2" charset="0"/>
              </a:rPr>
              <a:t>farketmek</a:t>
            </a:r>
            <a:r>
              <a:rPr lang="tr-TR" b="0" i="0" dirty="0">
                <a:latin typeface="Tenorite" panose="00000500000000000000" pitchFamily="2" charset="0"/>
              </a:rPr>
              <a:t> ayrıca </a:t>
            </a:r>
            <a:r>
              <a:rPr lang="en-US" b="0" i="0" dirty="0" err="1">
                <a:latin typeface="Tenorite" panose="00000500000000000000" pitchFamily="2" charset="0"/>
              </a:rPr>
              <a:t>Nanopartiküllerin</a:t>
            </a:r>
            <a:r>
              <a:rPr lang="en-US" b="0" i="0" dirty="0">
                <a:latin typeface="Tenorite" panose="00000500000000000000" pitchFamily="2" charset="0"/>
              </a:rPr>
              <a:t> </a:t>
            </a:r>
            <a:r>
              <a:rPr lang="en-US" b="0" i="0" dirty="0" err="1">
                <a:latin typeface="Tenorite" panose="00000500000000000000" pitchFamily="2" charset="0"/>
              </a:rPr>
              <a:t>bağışıklık</a:t>
            </a:r>
            <a:r>
              <a:rPr lang="en-US" b="0" i="0" dirty="0">
                <a:latin typeface="Tenorite" panose="00000500000000000000" pitchFamily="2" charset="0"/>
              </a:rPr>
              <a:t> </a:t>
            </a:r>
            <a:r>
              <a:rPr lang="en-US" b="0" i="0" dirty="0" err="1">
                <a:latin typeface="Tenorite" panose="00000500000000000000" pitchFamily="2" charset="0"/>
              </a:rPr>
              <a:t>hücreleri</a:t>
            </a:r>
            <a:r>
              <a:rPr lang="en-US" b="0" i="0" dirty="0">
                <a:latin typeface="Tenorite" panose="00000500000000000000" pitchFamily="2" charset="0"/>
              </a:rPr>
              <a:t> </a:t>
            </a:r>
            <a:r>
              <a:rPr lang="en-US" b="0" i="0" dirty="0" err="1">
                <a:latin typeface="Tenorite" panose="00000500000000000000" pitchFamily="2" charset="0"/>
              </a:rPr>
              <a:t>üzerindeki</a:t>
            </a:r>
            <a:r>
              <a:rPr lang="en-US" b="0" i="0" dirty="0">
                <a:latin typeface="Tenorite" panose="00000500000000000000" pitchFamily="2" charset="0"/>
              </a:rPr>
              <a:t> </a:t>
            </a:r>
            <a:r>
              <a:rPr lang="en-US" b="0" i="0" dirty="0" err="1">
                <a:latin typeface="Tenorite" panose="00000500000000000000" pitchFamily="2" charset="0"/>
              </a:rPr>
              <a:t>etkisini</a:t>
            </a:r>
            <a:r>
              <a:rPr lang="en-US" b="0" i="0" dirty="0">
                <a:latin typeface="Tenorite" panose="00000500000000000000" pitchFamily="2" charset="0"/>
              </a:rPr>
              <a:t> </a:t>
            </a:r>
            <a:r>
              <a:rPr lang="en-US" b="0" i="0" dirty="0" err="1">
                <a:latin typeface="Tenorite" panose="00000500000000000000" pitchFamily="2" charset="0"/>
              </a:rPr>
              <a:t>değerlendirecek</a:t>
            </a:r>
            <a:r>
              <a:rPr lang="en-US" b="0" i="0" dirty="0">
                <a:latin typeface="Tenorite" panose="00000500000000000000" pitchFamily="2" charset="0"/>
              </a:rPr>
              <a:t> </a:t>
            </a:r>
            <a:r>
              <a:rPr lang="en-US" b="0" i="0" dirty="0" err="1">
                <a:latin typeface="Tenorite" panose="00000500000000000000" pitchFamily="2" charset="0"/>
              </a:rPr>
              <a:t>teknolojileri</a:t>
            </a:r>
            <a:r>
              <a:rPr lang="en-US" b="0" i="0" dirty="0">
                <a:latin typeface="Tenorite" panose="00000500000000000000" pitchFamily="2" charset="0"/>
              </a:rPr>
              <a:t> </a:t>
            </a:r>
            <a:r>
              <a:rPr lang="en-US" b="0" i="0" dirty="0" err="1">
                <a:latin typeface="Tenorite" panose="00000500000000000000" pitchFamily="2" charset="0"/>
              </a:rPr>
              <a:t>anlamak</a:t>
            </a:r>
            <a:r>
              <a:rPr lang="tr-TR" b="0" i="0" dirty="0">
                <a:latin typeface="Tenorite" panose="00000500000000000000" pitchFamily="2" charset="0"/>
              </a:rPr>
              <a:t> olarak tanımlanmıştır</a:t>
            </a:r>
            <a:r>
              <a:rPr lang="en-US" b="0" i="0" dirty="0">
                <a:latin typeface="Tenorite" panose="00000500000000000000" pitchFamily="2" charset="0"/>
              </a:rPr>
              <a:t>.</a:t>
            </a:r>
            <a:endParaRPr lang="en-US" dirty="0"/>
          </a:p>
          <a:p>
            <a:endParaRPr lang="en-NL" dirty="0"/>
          </a:p>
        </p:txBody>
      </p:sp>
      <p:sp>
        <p:nvSpPr>
          <p:cNvPr id="4" name="Slide Number Placeholder 3"/>
          <p:cNvSpPr>
            <a:spLocks noGrp="1"/>
          </p:cNvSpPr>
          <p:nvPr>
            <p:ph type="sldNum" sz="quarter" idx="5"/>
          </p:nvPr>
        </p:nvSpPr>
        <p:spPr/>
        <p:txBody>
          <a:bodyPr/>
          <a:lstStyle/>
          <a:p>
            <a:fld id="{32B1A2AB-4F8A-4B45-BF22-708180DD2ECA}" type="slidenum">
              <a:rPr lang="en-NL" smtClean="0"/>
              <a:t>2</a:t>
            </a:fld>
            <a:endParaRPr lang="en-NL"/>
          </a:p>
        </p:txBody>
      </p:sp>
    </p:spTree>
    <p:extLst>
      <p:ext uri="{BB962C8B-B14F-4D97-AF65-F5344CB8AC3E}">
        <p14:creationId xmlns:p14="http://schemas.microsoft.com/office/powerpoint/2010/main" val="422945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CyTOF'un</a:t>
            </a:r>
            <a:r>
              <a:rPr lang="it-IT" dirty="0"/>
              <a:t> en </a:t>
            </a:r>
            <a:r>
              <a:rPr lang="it-IT" dirty="0" err="1"/>
              <a:t>önemli</a:t>
            </a:r>
            <a:r>
              <a:rPr lang="it-IT" dirty="0"/>
              <a:t> </a:t>
            </a:r>
            <a:r>
              <a:rPr lang="it-IT" dirty="0" err="1"/>
              <a:t>avantajlarından</a:t>
            </a:r>
            <a:r>
              <a:rPr lang="it-IT" dirty="0"/>
              <a:t> </a:t>
            </a:r>
            <a:r>
              <a:rPr lang="it-IT" dirty="0" err="1"/>
              <a:t>biri</a:t>
            </a:r>
            <a:r>
              <a:rPr lang="it-IT" dirty="0"/>
              <a:t> </a:t>
            </a:r>
            <a:r>
              <a:rPr lang="it-IT" dirty="0" err="1"/>
              <a:t>antikor</a:t>
            </a:r>
            <a:r>
              <a:rPr lang="it-IT" dirty="0"/>
              <a:t> </a:t>
            </a:r>
            <a:r>
              <a:rPr lang="it-IT" dirty="0" err="1"/>
              <a:t>panelinin</a:t>
            </a:r>
            <a:r>
              <a:rPr lang="it-IT" dirty="0"/>
              <a:t> </a:t>
            </a:r>
            <a:r>
              <a:rPr lang="it-IT" dirty="0" err="1"/>
              <a:t>tasarımıdır</a:t>
            </a:r>
            <a:r>
              <a:rPr lang="it-IT" dirty="0"/>
              <a:t>. Önceden yapılandırılmış panellere kolayca erişilebilir, bu da panel özelleştirmesi için iyi bir başlangıç noktası sağlar ve bu sayede CyTOF'a ilave görülebilir nanomateryallerin dahil edilmesi </a:t>
            </a:r>
            <a:r>
              <a:rPr lang="tr-TR" dirty="0"/>
              <a:t>amacıyla</a:t>
            </a:r>
            <a:r>
              <a:rPr lang="it-IT" dirty="0"/>
              <a:t> bu boş kanalların ayrılması için yeterli düzeyde esneklik sağlar.</a:t>
            </a:r>
          </a:p>
        </p:txBody>
      </p:sp>
      <p:sp>
        <p:nvSpPr>
          <p:cNvPr id="4" name="Segnaposto numero diapositiva 3"/>
          <p:cNvSpPr>
            <a:spLocks noGrp="1"/>
          </p:cNvSpPr>
          <p:nvPr>
            <p:ph type="sldNum" sz="quarter" idx="5"/>
          </p:nvPr>
        </p:nvSpPr>
        <p:spPr/>
        <p:txBody>
          <a:bodyPr/>
          <a:lstStyle/>
          <a:p>
            <a:fld id="{84B3E779-8FBD-49CD-A35B-5523FAC39286}" type="slidenum">
              <a:rPr lang="en-US" smtClean="0"/>
              <a:t>21</a:t>
            </a:fld>
            <a:endParaRPr lang="en-US"/>
          </a:p>
        </p:txBody>
      </p:sp>
    </p:spTree>
    <p:extLst>
      <p:ext uri="{BB962C8B-B14F-4D97-AF65-F5344CB8AC3E}">
        <p14:creationId xmlns:p14="http://schemas.microsoft.com/office/powerpoint/2010/main" val="2560429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1" dirty="0">
                <a:latin typeface="Tenorite" panose="00000500000000000000" pitchFamily="2" charset="0"/>
              </a:rPr>
            </a:br>
            <a:r>
              <a:rPr lang="tr-TR" sz="1200" b="1" dirty="0">
                <a:latin typeface="Tenorite" panose="00000500000000000000" pitchFamily="2" charset="0"/>
              </a:rPr>
              <a:t>Çok boyutlu yaklaşımlardan </a:t>
            </a:r>
            <a:r>
              <a:rPr lang="en-US" sz="1200" b="1" dirty="0">
                <a:latin typeface="+mn-lt"/>
              </a:rPr>
              <a:t>Tek </a:t>
            </a:r>
            <a:r>
              <a:rPr lang="en-US" sz="1200" b="1" dirty="0" err="1">
                <a:latin typeface="+mn-lt"/>
              </a:rPr>
              <a:t>hücreli</a:t>
            </a:r>
            <a:r>
              <a:rPr lang="en-US" sz="1200" b="1" dirty="0">
                <a:latin typeface="+mn-lt"/>
              </a:rPr>
              <a:t> </a:t>
            </a:r>
            <a:r>
              <a:rPr lang="en-US" sz="1200" b="1" dirty="0" err="1">
                <a:latin typeface="+mn-lt"/>
              </a:rPr>
              <a:t>kütle</a:t>
            </a:r>
            <a:r>
              <a:rPr lang="en-US" sz="1200" b="1" dirty="0">
                <a:latin typeface="+mn-lt"/>
              </a:rPr>
              <a:t> </a:t>
            </a:r>
            <a:r>
              <a:rPr lang="en-US" sz="1200" b="1" dirty="0" err="1">
                <a:latin typeface="+mn-lt"/>
              </a:rPr>
              <a:t>sitometrisi</a:t>
            </a:r>
            <a:r>
              <a:rPr lang="en-US" sz="1200" b="1" dirty="0">
                <a:latin typeface="+mn-lt"/>
              </a:rPr>
              <a:t> (</a:t>
            </a:r>
            <a:r>
              <a:rPr lang="en-US" sz="1200" b="1" dirty="0" err="1">
                <a:latin typeface="+mn-lt"/>
              </a:rPr>
              <a:t>CyTOF</a:t>
            </a:r>
            <a:r>
              <a:rPr lang="en-US" sz="1200" b="1" dirty="0">
                <a:latin typeface="+mn-lt"/>
              </a:rPr>
              <a:t>) </a:t>
            </a:r>
            <a:r>
              <a:rPr lang="tr-TR" sz="1200" b="1" dirty="0">
                <a:latin typeface="+mn-lt"/>
              </a:rPr>
              <a:t>hakkında genel bir bilgilendirme yaptık. Şimdi ikinci çok boyutlu yaklaşım kapsamında </a:t>
            </a:r>
            <a:r>
              <a:rPr lang="en-US" sz="1200" b="1" dirty="0" err="1">
                <a:latin typeface="Tenorite" panose="00000500000000000000" pitchFamily="2" charset="0"/>
              </a:rPr>
              <a:t>Görüntülü</a:t>
            </a:r>
            <a:r>
              <a:rPr lang="en-US" sz="1200" b="1" dirty="0">
                <a:latin typeface="Tenorite" panose="00000500000000000000" pitchFamily="2" charset="0"/>
              </a:rPr>
              <a:t> </a:t>
            </a:r>
            <a:r>
              <a:rPr lang="en-US" sz="1200" b="1" dirty="0" err="1">
                <a:latin typeface="Tenorite" panose="00000500000000000000" pitchFamily="2" charset="0"/>
              </a:rPr>
              <a:t>kütle</a:t>
            </a:r>
            <a:r>
              <a:rPr lang="en-US" sz="1200" b="1" dirty="0">
                <a:latin typeface="Tenorite" panose="00000500000000000000" pitchFamily="2" charset="0"/>
              </a:rPr>
              <a:t> </a:t>
            </a:r>
            <a:r>
              <a:rPr lang="en-US" sz="1200" b="1" dirty="0" err="1">
                <a:latin typeface="Tenorite" panose="00000500000000000000" pitchFamily="2" charset="0"/>
              </a:rPr>
              <a:t>sitometrisi</a:t>
            </a:r>
            <a:r>
              <a:rPr lang="en-US" sz="1200" b="1" dirty="0">
                <a:latin typeface="Tenorite" panose="00000500000000000000" pitchFamily="2" charset="0"/>
              </a:rPr>
              <a:t> (IMC) ve </a:t>
            </a:r>
            <a:r>
              <a:rPr lang="en-US" sz="1200" b="1" dirty="0" err="1">
                <a:latin typeface="Tenorite" panose="00000500000000000000" pitchFamily="2" charset="0"/>
              </a:rPr>
              <a:t>uçuş</a:t>
            </a:r>
            <a:r>
              <a:rPr lang="en-US" sz="1200" b="1" dirty="0">
                <a:latin typeface="Tenorite" panose="00000500000000000000" pitchFamily="2" charset="0"/>
              </a:rPr>
              <a:t> </a:t>
            </a:r>
            <a:r>
              <a:rPr lang="en-US" sz="1200" b="1" dirty="0" err="1">
                <a:latin typeface="Tenorite" panose="00000500000000000000" pitchFamily="2" charset="0"/>
              </a:rPr>
              <a:t>süresine</a:t>
            </a:r>
            <a:r>
              <a:rPr lang="en-US" sz="1200" b="1" dirty="0">
                <a:latin typeface="Tenorite" panose="00000500000000000000" pitchFamily="2" charset="0"/>
              </a:rPr>
              <a:t> </a:t>
            </a:r>
            <a:r>
              <a:rPr lang="en-US" sz="1200" b="1" dirty="0" err="1">
                <a:latin typeface="Tenorite" panose="00000500000000000000" pitchFamily="2" charset="0"/>
              </a:rPr>
              <a:t>göre</a:t>
            </a:r>
            <a:r>
              <a:rPr lang="en-US" sz="1200" b="1" dirty="0">
                <a:latin typeface="Tenorite" panose="00000500000000000000" pitchFamily="2" charset="0"/>
              </a:rPr>
              <a:t> </a:t>
            </a:r>
            <a:r>
              <a:rPr lang="en-US" sz="1200" b="1" dirty="0" err="1">
                <a:latin typeface="Tenorite" panose="00000500000000000000" pitchFamily="2" charset="0"/>
              </a:rPr>
              <a:t>iyon</a:t>
            </a:r>
            <a:r>
              <a:rPr lang="en-US" sz="1200" b="1" dirty="0">
                <a:latin typeface="Tenorite" panose="00000500000000000000" pitchFamily="2" charset="0"/>
              </a:rPr>
              <a:t> </a:t>
            </a:r>
            <a:r>
              <a:rPr lang="en-US" sz="1200" b="1" dirty="0" err="1">
                <a:latin typeface="Tenorite" panose="00000500000000000000" pitchFamily="2" charset="0"/>
              </a:rPr>
              <a:t>ışını</a:t>
            </a:r>
            <a:r>
              <a:rPr lang="en-US" sz="1200" b="1" dirty="0">
                <a:latin typeface="Tenorite" panose="00000500000000000000" pitchFamily="2" charset="0"/>
              </a:rPr>
              <a:t> </a:t>
            </a:r>
            <a:r>
              <a:rPr lang="en-US" sz="1200" b="1" dirty="0" err="1">
                <a:latin typeface="Tenorite" panose="00000500000000000000" pitchFamily="2" charset="0"/>
              </a:rPr>
              <a:t>görüntüleme</a:t>
            </a:r>
            <a:r>
              <a:rPr lang="en-US" sz="1200" b="1" dirty="0">
                <a:latin typeface="Tenorite" panose="00000500000000000000" pitchFamily="2" charset="0"/>
              </a:rPr>
              <a:t> (MIBI-TOF) </a:t>
            </a:r>
            <a:r>
              <a:rPr lang="tr-TR" sz="1200" b="1" dirty="0">
                <a:latin typeface="Tenorite" panose="00000500000000000000" pitchFamily="2" charset="0"/>
              </a:rPr>
              <a:t>yöntemleri </a:t>
            </a:r>
            <a:r>
              <a:rPr lang="en-US" sz="1200" b="1" dirty="0" err="1">
                <a:latin typeface="Tenorite" panose="00000500000000000000" pitchFamily="2" charset="0"/>
              </a:rPr>
              <a:t>hakkında</a:t>
            </a:r>
            <a:r>
              <a:rPr lang="en-US" sz="1200" b="1" dirty="0">
                <a:latin typeface="Tenorite" panose="00000500000000000000" pitchFamily="2" charset="0"/>
              </a:rPr>
              <a:t> </a:t>
            </a:r>
            <a:r>
              <a:rPr lang="en-US" sz="1200" b="1" dirty="0" err="1">
                <a:latin typeface="Tenorite" panose="00000500000000000000" pitchFamily="2" charset="0"/>
              </a:rPr>
              <a:t>konuşalım</a:t>
            </a:r>
            <a:endParaRPr lang="it-IT" dirty="0"/>
          </a:p>
        </p:txBody>
      </p:sp>
      <p:sp>
        <p:nvSpPr>
          <p:cNvPr id="4" name="Slide Number Placeholder 3"/>
          <p:cNvSpPr>
            <a:spLocks noGrp="1"/>
          </p:cNvSpPr>
          <p:nvPr>
            <p:ph type="sldNum" sz="quarter" idx="5"/>
          </p:nvPr>
        </p:nvSpPr>
        <p:spPr/>
        <p:txBody>
          <a:bodyPr/>
          <a:lstStyle/>
          <a:p>
            <a:fld id="{84B3E779-8FBD-49CD-A35B-5523FAC39286}" type="slidenum">
              <a:rPr lang="en-US" smtClean="0"/>
              <a:t>22</a:t>
            </a:fld>
            <a:endParaRPr lang="en-US"/>
          </a:p>
        </p:txBody>
      </p:sp>
    </p:spTree>
    <p:extLst>
      <p:ext uri="{BB962C8B-B14F-4D97-AF65-F5344CB8AC3E}">
        <p14:creationId xmlns:p14="http://schemas.microsoft.com/office/powerpoint/2010/main" val="4288336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enorite" panose="00000500000000000000" pitchFamily="2" charset="0"/>
              </a:rPr>
              <a:t>Görüntülü </a:t>
            </a:r>
            <a:r>
              <a:rPr lang="en-US" dirty="0" err="1">
                <a:latin typeface="Tenorite" panose="00000500000000000000" pitchFamily="2" charset="0"/>
              </a:rPr>
              <a:t>kütle</a:t>
            </a:r>
            <a:r>
              <a:rPr lang="en-US" dirty="0">
                <a:latin typeface="Tenorite" panose="00000500000000000000" pitchFamily="2" charset="0"/>
              </a:rPr>
              <a:t> </a:t>
            </a:r>
            <a:r>
              <a:rPr lang="en-US" dirty="0" err="1">
                <a:latin typeface="Tenorite" panose="00000500000000000000" pitchFamily="2" charset="0"/>
              </a:rPr>
              <a:t>sitometrisi</a:t>
            </a:r>
            <a:r>
              <a:rPr lang="en-US" dirty="0">
                <a:latin typeface="Tenorite" panose="00000500000000000000" pitchFamily="2" charset="0"/>
              </a:rPr>
              <a:t> (IMC), </a:t>
            </a:r>
            <a:r>
              <a:rPr lang="en-US" dirty="0" err="1">
                <a:latin typeface="Tenorite" panose="00000500000000000000" pitchFamily="2" charset="0"/>
              </a:rPr>
              <a:t>cilt</a:t>
            </a:r>
            <a:r>
              <a:rPr lang="en-US" dirty="0">
                <a:latin typeface="Tenorite" panose="00000500000000000000" pitchFamily="2" charset="0"/>
              </a:rPr>
              <a:t> </a:t>
            </a:r>
            <a:r>
              <a:rPr lang="en-US" dirty="0" err="1">
                <a:latin typeface="Tenorite" panose="00000500000000000000" pitchFamily="2" charset="0"/>
              </a:rPr>
              <a:t>hastalıklarını</a:t>
            </a:r>
            <a:r>
              <a:rPr lang="en-US" dirty="0">
                <a:latin typeface="Tenorite" panose="00000500000000000000" pitchFamily="2" charset="0"/>
              </a:rPr>
              <a:t> </a:t>
            </a:r>
            <a:r>
              <a:rPr lang="en-US" dirty="0" err="1">
                <a:latin typeface="Tenorite" panose="00000500000000000000" pitchFamily="2" charset="0"/>
              </a:rPr>
              <a:t>veya</a:t>
            </a:r>
            <a:r>
              <a:rPr lang="en-US" dirty="0">
                <a:latin typeface="Tenorite" panose="00000500000000000000" pitchFamily="2" charset="0"/>
              </a:rPr>
              <a:t> </a:t>
            </a:r>
            <a:r>
              <a:rPr lang="en-US" dirty="0" err="1">
                <a:latin typeface="Tenorite" panose="00000500000000000000" pitchFamily="2" charset="0"/>
              </a:rPr>
              <a:t>cilt</a:t>
            </a:r>
            <a:r>
              <a:rPr lang="en-US" dirty="0">
                <a:latin typeface="Tenorite" panose="00000500000000000000" pitchFamily="2" charset="0"/>
              </a:rPr>
              <a:t> </a:t>
            </a:r>
            <a:r>
              <a:rPr lang="en-US" dirty="0" err="1">
                <a:latin typeface="Tenorite" panose="00000500000000000000" pitchFamily="2" charset="0"/>
              </a:rPr>
              <a:t>kanserlerini</a:t>
            </a:r>
            <a:r>
              <a:rPr lang="en-US" dirty="0">
                <a:latin typeface="Tenorite" panose="00000500000000000000" pitchFamily="2" charset="0"/>
              </a:rPr>
              <a:t> </a:t>
            </a:r>
            <a:r>
              <a:rPr lang="en-US" dirty="0" err="1">
                <a:latin typeface="Tenorite" panose="00000500000000000000" pitchFamily="2" charset="0"/>
              </a:rPr>
              <a:t>araştırmak</a:t>
            </a:r>
            <a:r>
              <a:rPr lang="en-US" dirty="0">
                <a:latin typeface="Tenorite" panose="00000500000000000000" pitchFamily="2" charset="0"/>
              </a:rPr>
              <a:t> </a:t>
            </a:r>
            <a:r>
              <a:rPr lang="en-US" dirty="0" err="1">
                <a:latin typeface="Tenorite" panose="00000500000000000000" pitchFamily="2" charset="0"/>
              </a:rPr>
              <a:t>için</a:t>
            </a:r>
            <a:r>
              <a:rPr lang="en-US" dirty="0">
                <a:latin typeface="Tenorite" panose="00000500000000000000" pitchFamily="2" charset="0"/>
              </a:rPr>
              <a:t> </a:t>
            </a:r>
            <a:r>
              <a:rPr lang="en-US" dirty="0" err="1">
                <a:latin typeface="Tenorite" panose="00000500000000000000" pitchFamily="2" charset="0"/>
              </a:rPr>
              <a:t>güçlü</a:t>
            </a:r>
            <a:r>
              <a:rPr lang="en-US" dirty="0">
                <a:latin typeface="Tenorite" panose="00000500000000000000" pitchFamily="2" charset="0"/>
              </a:rPr>
              <a:t> </a:t>
            </a:r>
            <a:r>
              <a:rPr lang="en-US" dirty="0" err="1">
                <a:latin typeface="Tenorite" panose="00000500000000000000" pitchFamily="2" charset="0"/>
              </a:rPr>
              <a:t>etkileri</a:t>
            </a:r>
            <a:r>
              <a:rPr lang="en-US" dirty="0">
                <a:latin typeface="Tenorite" panose="00000500000000000000" pitchFamily="2" charset="0"/>
              </a:rPr>
              <a:t> </a:t>
            </a:r>
            <a:r>
              <a:rPr lang="en-US" dirty="0" err="1">
                <a:latin typeface="Tenorite" panose="00000500000000000000" pitchFamily="2" charset="0"/>
              </a:rPr>
              <a:t>olan</a:t>
            </a:r>
            <a:r>
              <a:rPr lang="en-US" dirty="0">
                <a:latin typeface="Tenorite" panose="00000500000000000000" pitchFamily="2" charset="0"/>
              </a:rPr>
              <a:t> </a:t>
            </a:r>
            <a:r>
              <a:rPr lang="en-US" dirty="0" err="1">
                <a:latin typeface="Tenorite" panose="00000500000000000000" pitchFamily="2" charset="0"/>
              </a:rPr>
              <a:t>multiparametrik</a:t>
            </a:r>
            <a:r>
              <a:rPr lang="en-US" dirty="0">
                <a:latin typeface="Tenorite" panose="00000500000000000000" pitchFamily="2" charset="0"/>
              </a:rPr>
              <a:t> </a:t>
            </a:r>
            <a:r>
              <a:rPr lang="en-US" dirty="0" err="1">
                <a:latin typeface="Tenorite" panose="00000500000000000000" pitchFamily="2" charset="0"/>
              </a:rPr>
              <a:t>analize</a:t>
            </a:r>
            <a:r>
              <a:rPr lang="en-US" dirty="0">
                <a:latin typeface="Tenorite" panose="00000500000000000000" pitchFamily="2" charset="0"/>
              </a:rPr>
              <a:t> ek </a:t>
            </a:r>
            <a:r>
              <a:rPr lang="en-US" dirty="0" err="1">
                <a:latin typeface="Tenorite" panose="00000500000000000000" pitchFamily="2" charset="0"/>
              </a:rPr>
              <a:t>olarak</a:t>
            </a:r>
            <a:r>
              <a:rPr lang="en-US" dirty="0">
                <a:latin typeface="Tenorite" panose="00000500000000000000" pitchFamily="2" charset="0"/>
              </a:rPr>
              <a:t>, </a:t>
            </a:r>
            <a:r>
              <a:rPr lang="en-US" dirty="0" err="1">
                <a:latin typeface="Tenorite" panose="00000500000000000000" pitchFamily="2" charset="0"/>
              </a:rPr>
              <a:t>uçuş</a:t>
            </a:r>
            <a:r>
              <a:rPr lang="en-US" dirty="0">
                <a:latin typeface="Tenorite" panose="00000500000000000000" pitchFamily="2" charset="0"/>
              </a:rPr>
              <a:t> </a:t>
            </a:r>
            <a:r>
              <a:rPr lang="en-US" dirty="0" err="1">
                <a:latin typeface="Tenorite" panose="00000500000000000000" pitchFamily="2" charset="0"/>
              </a:rPr>
              <a:t>süresi</a:t>
            </a:r>
            <a:r>
              <a:rPr lang="en-US" dirty="0">
                <a:latin typeface="Tenorite" panose="00000500000000000000" pitchFamily="2" charset="0"/>
              </a:rPr>
              <a:t> </a:t>
            </a:r>
            <a:r>
              <a:rPr lang="en-US" dirty="0" err="1">
                <a:latin typeface="Tenorite" panose="00000500000000000000" pitchFamily="2" charset="0"/>
              </a:rPr>
              <a:t>sitometri</a:t>
            </a:r>
            <a:r>
              <a:rPr lang="tr-TR" dirty="0">
                <a:latin typeface="Tenorite" panose="00000500000000000000" pitchFamily="2" charset="0"/>
              </a:rPr>
              <a:t>si</a:t>
            </a:r>
            <a:r>
              <a:rPr lang="en-US" dirty="0">
                <a:latin typeface="Tenorite" panose="00000500000000000000" pitchFamily="2" charset="0"/>
              </a:rPr>
              <a:t> </a:t>
            </a:r>
            <a:r>
              <a:rPr lang="en-US" dirty="0" err="1">
                <a:latin typeface="Tenorite" panose="00000500000000000000" pitchFamily="2" charset="0"/>
              </a:rPr>
              <a:t>ile</a:t>
            </a:r>
            <a:r>
              <a:rPr lang="en-US" dirty="0">
                <a:latin typeface="Tenorite" panose="00000500000000000000" pitchFamily="2" charset="0"/>
              </a:rPr>
              <a:t> </a:t>
            </a:r>
            <a:r>
              <a:rPr lang="en-US" dirty="0" err="1">
                <a:latin typeface="Tenorite" panose="00000500000000000000" pitchFamily="2" charset="0"/>
              </a:rPr>
              <a:t>birlikte</a:t>
            </a:r>
            <a:r>
              <a:rPr lang="en-US" dirty="0">
                <a:latin typeface="Tenorite" panose="00000500000000000000" pitchFamily="2" charset="0"/>
              </a:rPr>
              <a:t> </a:t>
            </a:r>
            <a:r>
              <a:rPr lang="en-US" dirty="0" err="1">
                <a:latin typeface="Tenorite" panose="00000500000000000000" pitchFamily="2" charset="0"/>
              </a:rPr>
              <a:t>doğrudan</a:t>
            </a:r>
            <a:r>
              <a:rPr lang="en-US" dirty="0">
                <a:latin typeface="Tenorite" panose="00000500000000000000" pitchFamily="2" charset="0"/>
              </a:rPr>
              <a:t> </a:t>
            </a:r>
            <a:r>
              <a:rPr lang="en-US" dirty="0" err="1">
                <a:latin typeface="Tenorite" panose="00000500000000000000" pitchFamily="2" charset="0"/>
              </a:rPr>
              <a:t>lazer</a:t>
            </a:r>
            <a:r>
              <a:rPr lang="en-US" dirty="0">
                <a:latin typeface="Tenorite" panose="00000500000000000000" pitchFamily="2" charset="0"/>
              </a:rPr>
              <a:t> </a:t>
            </a:r>
            <a:r>
              <a:rPr lang="en-US" dirty="0" err="1">
                <a:latin typeface="Tenorite" panose="00000500000000000000" pitchFamily="2" charset="0"/>
              </a:rPr>
              <a:t>ablasyonu</a:t>
            </a:r>
            <a:r>
              <a:rPr lang="en-US" dirty="0">
                <a:latin typeface="Tenorite" panose="00000500000000000000" pitchFamily="2" charset="0"/>
              </a:rPr>
              <a:t> </a:t>
            </a:r>
            <a:r>
              <a:rPr lang="en-US" dirty="0" err="1">
                <a:latin typeface="Tenorite" panose="00000500000000000000" pitchFamily="2" charset="0"/>
              </a:rPr>
              <a:t>kullanarak</a:t>
            </a:r>
            <a:r>
              <a:rPr lang="en-US" dirty="0">
                <a:latin typeface="Tenorite" panose="00000500000000000000" pitchFamily="2" charset="0"/>
              </a:rPr>
              <a:t> </a:t>
            </a:r>
            <a:r>
              <a:rPr lang="en-US" dirty="0" err="1">
                <a:latin typeface="Tenorite" panose="00000500000000000000" pitchFamily="2" charset="0"/>
              </a:rPr>
              <a:t>iki</a:t>
            </a:r>
            <a:r>
              <a:rPr lang="en-US" dirty="0">
                <a:latin typeface="Tenorite" panose="00000500000000000000" pitchFamily="2" charset="0"/>
              </a:rPr>
              <a:t> </a:t>
            </a:r>
            <a:r>
              <a:rPr lang="en-US" dirty="0" err="1">
                <a:latin typeface="Tenorite" panose="00000500000000000000" pitchFamily="2" charset="0"/>
              </a:rPr>
              <a:t>boyutlu</a:t>
            </a:r>
            <a:r>
              <a:rPr lang="en-US" dirty="0">
                <a:latin typeface="Tenorite" panose="00000500000000000000" pitchFamily="2" charset="0"/>
              </a:rPr>
              <a:t> </a:t>
            </a:r>
            <a:r>
              <a:rPr lang="en-US" dirty="0" err="1">
                <a:latin typeface="Tenorite" panose="00000500000000000000" pitchFamily="2" charset="0"/>
              </a:rPr>
              <a:t>uzaysal</a:t>
            </a:r>
            <a:r>
              <a:rPr lang="en-US" dirty="0">
                <a:latin typeface="Tenorite" panose="00000500000000000000" pitchFamily="2" charset="0"/>
              </a:rPr>
              <a:t> </a:t>
            </a:r>
            <a:r>
              <a:rPr lang="en-US" dirty="0" err="1">
                <a:latin typeface="Tenorite" panose="00000500000000000000" pitchFamily="2" charset="0"/>
              </a:rPr>
              <a:t>yönelimi</a:t>
            </a:r>
            <a:r>
              <a:rPr lang="en-US" dirty="0">
                <a:latin typeface="Tenorite" panose="00000500000000000000" pitchFamily="2" charset="0"/>
              </a:rPr>
              <a:t> </a:t>
            </a:r>
            <a:r>
              <a:rPr lang="en-US" dirty="0" err="1">
                <a:latin typeface="Tenorite" panose="00000500000000000000" pitchFamily="2" charset="0"/>
              </a:rPr>
              <a:t>çözümleyen</a:t>
            </a:r>
            <a:r>
              <a:rPr lang="en-US" dirty="0">
                <a:latin typeface="Tenorite" panose="00000500000000000000" pitchFamily="2" charset="0"/>
              </a:rPr>
              <a:t> yeni </a:t>
            </a:r>
            <a:r>
              <a:rPr lang="en-US" dirty="0" err="1">
                <a:latin typeface="Tenorite" panose="00000500000000000000" pitchFamily="2" charset="0"/>
              </a:rPr>
              <a:t>bir</a:t>
            </a:r>
            <a:r>
              <a:rPr lang="en-US" dirty="0">
                <a:latin typeface="Tenorite" panose="00000500000000000000" pitchFamily="2" charset="0"/>
              </a:rPr>
              <a:t> </a:t>
            </a:r>
            <a:r>
              <a:rPr lang="en-US" dirty="0" err="1">
                <a:latin typeface="Tenorite" panose="00000500000000000000" pitchFamily="2" charset="0"/>
              </a:rPr>
              <a:t>immünohistokimyasal</a:t>
            </a:r>
            <a:r>
              <a:rPr lang="en-US" dirty="0">
                <a:latin typeface="Tenorite" panose="00000500000000000000" pitchFamily="2" charset="0"/>
              </a:rPr>
              <a:t> </a:t>
            </a:r>
            <a:r>
              <a:rPr lang="en-US" dirty="0" err="1">
                <a:latin typeface="Tenorite" panose="00000500000000000000" pitchFamily="2" charset="0"/>
              </a:rPr>
              <a:t>araçtır</a:t>
            </a:r>
            <a:r>
              <a:rPr lang="en-US" dirty="0">
                <a:latin typeface="Tenorite" panose="00000500000000000000" pitchFamily="2" charset="0"/>
              </a:rPr>
              <a:t>.</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3E779-8FBD-49CD-A35B-5523FAC392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02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err="1">
                <a:solidFill>
                  <a:srgbClr val="D1D5DB"/>
                </a:solidFill>
                <a:effectLst/>
                <a:latin typeface="Söhne"/>
              </a:rPr>
              <a:t>İmmünolojide</a:t>
            </a:r>
            <a:r>
              <a:rPr lang="en-US" b="0" i="0" dirty="0">
                <a:solidFill>
                  <a:srgbClr val="D1D5DB"/>
                </a:solidFill>
                <a:effectLst/>
                <a:latin typeface="Söhne"/>
              </a:rPr>
              <a:t> </a:t>
            </a:r>
            <a:r>
              <a:rPr lang="en-US" b="0" i="0" dirty="0" err="1">
                <a:solidFill>
                  <a:srgbClr val="D1D5DB"/>
                </a:solidFill>
                <a:effectLst/>
                <a:latin typeface="Söhne"/>
              </a:rPr>
              <a:t>araştırmacılar</a:t>
            </a:r>
            <a:r>
              <a:rPr lang="en-US" b="0" i="0" dirty="0">
                <a:solidFill>
                  <a:srgbClr val="D1D5DB"/>
                </a:solidFill>
                <a:effectLst/>
                <a:latin typeface="Söhne"/>
              </a:rPr>
              <a:t>, </a:t>
            </a:r>
            <a:r>
              <a:rPr lang="en-US" b="0" i="0" dirty="0" err="1">
                <a:solidFill>
                  <a:srgbClr val="D1D5DB"/>
                </a:solidFill>
                <a:effectLst/>
                <a:latin typeface="Söhne"/>
              </a:rPr>
              <a:t>dokulardaki</a:t>
            </a:r>
            <a:r>
              <a:rPr lang="en-US" b="0" i="0" dirty="0">
                <a:solidFill>
                  <a:srgbClr val="D1D5DB"/>
                </a:solidFill>
                <a:effectLst/>
                <a:latin typeface="Söhne"/>
              </a:rPr>
              <a:t> </a:t>
            </a:r>
            <a:r>
              <a:rPr lang="en-US" b="0" i="0" dirty="0" err="1">
                <a:solidFill>
                  <a:srgbClr val="D1D5DB"/>
                </a:solidFill>
                <a:effectLst/>
                <a:latin typeface="Söhne"/>
              </a:rPr>
              <a:t>antijenlerin</a:t>
            </a:r>
            <a:r>
              <a:rPr lang="en-US" b="0" i="0" dirty="0">
                <a:solidFill>
                  <a:srgbClr val="D1D5DB"/>
                </a:solidFill>
                <a:effectLst/>
                <a:latin typeface="Söhne"/>
              </a:rPr>
              <a:t> </a:t>
            </a:r>
            <a:r>
              <a:rPr lang="en-US" b="0" i="0" dirty="0" err="1">
                <a:solidFill>
                  <a:srgbClr val="D1D5DB"/>
                </a:solidFill>
                <a:effectLst/>
                <a:latin typeface="Söhne"/>
              </a:rPr>
              <a:t>ve</a:t>
            </a:r>
            <a:r>
              <a:rPr lang="en-US" b="0" i="0" dirty="0">
                <a:solidFill>
                  <a:srgbClr val="D1D5DB"/>
                </a:solidFill>
                <a:effectLst/>
                <a:latin typeface="Söhne"/>
              </a:rPr>
              <a:t> </a:t>
            </a:r>
            <a:r>
              <a:rPr lang="en-US" b="0" i="0" dirty="0" err="1">
                <a:solidFill>
                  <a:srgbClr val="D1D5DB"/>
                </a:solidFill>
                <a:effectLst/>
                <a:latin typeface="Söhne"/>
              </a:rPr>
              <a:t>antikorların</a:t>
            </a:r>
            <a:r>
              <a:rPr lang="en-US" b="0" i="0" dirty="0">
                <a:solidFill>
                  <a:srgbClr val="D1D5DB"/>
                </a:solidFill>
                <a:effectLst/>
                <a:latin typeface="Söhne"/>
              </a:rPr>
              <a:t> </a:t>
            </a:r>
            <a:r>
              <a:rPr lang="en-US" b="0" i="0" dirty="0" err="1">
                <a:solidFill>
                  <a:srgbClr val="D1D5DB"/>
                </a:solidFill>
                <a:effectLst/>
                <a:latin typeface="Söhne"/>
              </a:rPr>
              <a:t>dağılımını</a:t>
            </a:r>
            <a:r>
              <a:rPr lang="en-US" b="0" i="0" dirty="0">
                <a:solidFill>
                  <a:srgbClr val="D1D5DB"/>
                </a:solidFill>
                <a:effectLst/>
                <a:latin typeface="Söhne"/>
              </a:rPr>
              <a:t> </a:t>
            </a:r>
            <a:r>
              <a:rPr lang="en-US" b="0" i="0" dirty="0" err="1">
                <a:solidFill>
                  <a:srgbClr val="D1D5DB"/>
                </a:solidFill>
                <a:effectLst/>
                <a:latin typeface="Söhne"/>
              </a:rPr>
              <a:t>incelemek</a:t>
            </a:r>
            <a:r>
              <a:rPr lang="en-US" b="0" i="0" dirty="0">
                <a:solidFill>
                  <a:srgbClr val="D1D5DB"/>
                </a:solidFill>
                <a:effectLst/>
                <a:latin typeface="Söhne"/>
              </a:rPr>
              <a:t> </a:t>
            </a:r>
            <a:r>
              <a:rPr lang="en-US" b="0" i="0" dirty="0" err="1">
                <a:solidFill>
                  <a:srgbClr val="D1D5DB"/>
                </a:solidFill>
                <a:effectLst/>
                <a:latin typeface="Söhne"/>
              </a:rPr>
              <a:t>için</a:t>
            </a:r>
            <a:r>
              <a:rPr lang="en-US" b="0" i="0" dirty="0">
                <a:solidFill>
                  <a:srgbClr val="D1D5DB"/>
                </a:solidFill>
                <a:effectLst/>
                <a:latin typeface="Söhne"/>
              </a:rPr>
              <a:t> </a:t>
            </a:r>
            <a:r>
              <a:rPr lang="en-US" b="0" i="0" dirty="0" err="1">
                <a:solidFill>
                  <a:srgbClr val="D1D5DB"/>
                </a:solidFill>
                <a:effectLst/>
                <a:latin typeface="Söhne"/>
              </a:rPr>
              <a:t>uçuş</a:t>
            </a:r>
            <a:r>
              <a:rPr lang="en-US" b="0" i="0" dirty="0">
                <a:solidFill>
                  <a:srgbClr val="D1D5DB"/>
                </a:solidFill>
                <a:effectLst/>
                <a:latin typeface="Söhne"/>
              </a:rPr>
              <a:t> </a:t>
            </a:r>
            <a:r>
              <a:rPr lang="en-US" b="0" i="0" dirty="0" err="1">
                <a:solidFill>
                  <a:srgbClr val="D1D5DB"/>
                </a:solidFill>
                <a:effectLst/>
                <a:latin typeface="Söhne"/>
              </a:rPr>
              <a:t>süresi</a:t>
            </a:r>
            <a:r>
              <a:rPr lang="en-US" b="0" i="0" dirty="0">
                <a:solidFill>
                  <a:srgbClr val="D1D5DB"/>
                </a:solidFill>
                <a:effectLst/>
                <a:latin typeface="Söhne"/>
              </a:rPr>
              <a:t> </a:t>
            </a:r>
            <a:r>
              <a:rPr lang="en-US" b="0" i="0" dirty="0" err="1">
                <a:solidFill>
                  <a:srgbClr val="D1D5DB"/>
                </a:solidFill>
                <a:effectLst/>
                <a:latin typeface="Söhne"/>
              </a:rPr>
              <a:t>ile</a:t>
            </a:r>
            <a:r>
              <a:rPr lang="en-US" b="0" i="0" dirty="0">
                <a:solidFill>
                  <a:srgbClr val="D1D5DB"/>
                </a:solidFill>
                <a:effectLst/>
                <a:latin typeface="Söhne"/>
              </a:rPr>
              <a:t> </a:t>
            </a:r>
            <a:r>
              <a:rPr lang="en-US" b="0" i="0" dirty="0" err="1">
                <a:solidFill>
                  <a:srgbClr val="D1D5DB"/>
                </a:solidFill>
                <a:effectLst/>
                <a:latin typeface="Söhne"/>
              </a:rPr>
              <a:t>iyon</a:t>
            </a:r>
            <a:r>
              <a:rPr lang="en-US" b="0" i="0" dirty="0">
                <a:solidFill>
                  <a:srgbClr val="D1D5DB"/>
                </a:solidFill>
                <a:effectLst/>
                <a:latin typeface="Söhne"/>
              </a:rPr>
              <a:t> </a:t>
            </a:r>
            <a:r>
              <a:rPr lang="en-US" b="0" i="0" dirty="0" err="1">
                <a:solidFill>
                  <a:srgbClr val="D1D5DB"/>
                </a:solidFill>
                <a:effectLst/>
                <a:latin typeface="Söhne"/>
              </a:rPr>
              <a:t>ışını</a:t>
            </a:r>
            <a:r>
              <a:rPr lang="en-US" b="0" i="0" dirty="0">
                <a:solidFill>
                  <a:srgbClr val="D1D5DB"/>
                </a:solidFill>
                <a:effectLst/>
                <a:latin typeface="Söhne"/>
              </a:rPr>
              <a:t> </a:t>
            </a:r>
            <a:r>
              <a:rPr lang="en-US" b="0" i="0" dirty="0" err="1">
                <a:solidFill>
                  <a:srgbClr val="D1D5DB"/>
                </a:solidFill>
                <a:effectLst/>
                <a:latin typeface="Söhne"/>
              </a:rPr>
              <a:t>görüntülemeyi</a:t>
            </a:r>
            <a:r>
              <a:rPr lang="en-US" b="0" i="0" dirty="0">
                <a:solidFill>
                  <a:srgbClr val="D1D5DB"/>
                </a:solidFill>
                <a:effectLst/>
                <a:latin typeface="Söhne"/>
              </a:rPr>
              <a:t> (MIBI-TOF) </a:t>
            </a:r>
            <a:r>
              <a:rPr lang="en-US" b="0" i="0" dirty="0" err="1">
                <a:solidFill>
                  <a:srgbClr val="D1D5DB"/>
                </a:solidFill>
                <a:effectLst/>
                <a:latin typeface="Söhne"/>
              </a:rPr>
              <a:t>kullanırlar</a:t>
            </a:r>
            <a:r>
              <a:rPr lang="en-US" b="0" i="0" dirty="0">
                <a:solidFill>
                  <a:srgbClr val="D1D5DB"/>
                </a:solidFill>
                <a:effectLst/>
                <a:latin typeface="Söhne"/>
              </a:rPr>
              <a:t>. Bu, </a:t>
            </a:r>
            <a:r>
              <a:rPr lang="en-US" b="0" i="0" dirty="0" err="1">
                <a:solidFill>
                  <a:srgbClr val="D1D5DB"/>
                </a:solidFill>
                <a:effectLst/>
                <a:latin typeface="Söhne"/>
              </a:rPr>
              <a:t>spesifik</a:t>
            </a:r>
            <a:r>
              <a:rPr lang="en-US" b="0" i="0" dirty="0">
                <a:solidFill>
                  <a:srgbClr val="D1D5DB"/>
                </a:solidFill>
                <a:effectLst/>
                <a:latin typeface="Söhne"/>
              </a:rPr>
              <a:t> </a:t>
            </a:r>
            <a:r>
              <a:rPr lang="en-US" b="0" i="0" dirty="0" err="1">
                <a:solidFill>
                  <a:srgbClr val="D1D5DB"/>
                </a:solidFill>
                <a:effectLst/>
                <a:latin typeface="Söhne"/>
              </a:rPr>
              <a:t>bağışıklık</a:t>
            </a:r>
            <a:r>
              <a:rPr lang="en-US" b="0" i="0" dirty="0">
                <a:solidFill>
                  <a:srgbClr val="D1D5DB"/>
                </a:solidFill>
                <a:effectLst/>
                <a:latin typeface="Söhne"/>
              </a:rPr>
              <a:t> </a:t>
            </a:r>
            <a:r>
              <a:rPr lang="en-US" b="0" i="0" dirty="0" err="1">
                <a:solidFill>
                  <a:srgbClr val="D1D5DB"/>
                </a:solidFill>
                <a:effectLst/>
                <a:latin typeface="Söhne"/>
              </a:rPr>
              <a:t>hücrelerinin</a:t>
            </a:r>
            <a:r>
              <a:rPr lang="en-US" b="0" i="0" dirty="0">
                <a:solidFill>
                  <a:srgbClr val="D1D5DB"/>
                </a:solidFill>
                <a:effectLst/>
                <a:latin typeface="Söhne"/>
              </a:rPr>
              <a:t> </a:t>
            </a:r>
            <a:r>
              <a:rPr lang="en-US" b="0" i="0" dirty="0" err="1">
                <a:solidFill>
                  <a:srgbClr val="D1D5DB"/>
                </a:solidFill>
                <a:effectLst/>
                <a:latin typeface="Söhne"/>
              </a:rPr>
              <a:t>lokalizasyonuna</a:t>
            </a:r>
            <a:r>
              <a:rPr lang="en-US" b="0" i="0" dirty="0">
                <a:solidFill>
                  <a:srgbClr val="D1D5DB"/>
                </a:solidFill>
                <a:effectLst/>
                <a:latin typeface="Söhne"/>
              </a:rPr>
              <a:t> </a:t>
            </a:r>
            <a:r>
              <a:rPr lang="en-US" b="0" i="0" dirty="0" err="1">
                <a:solidFill>
                  <a:srgbClr val="D1D5DB"/>
                </a:solidFill>
                <a:effectLst/>
                <a:latin typeface="Söhne"/>
              </a:rPr>
              <a:t>veya</a:t>
            </a:r>
            <a:r>
              <a:rPr lang="en-US" b="0" i="0" dirty="0">
                <a:solidFill>
                  <a:srgbClr val="D1D5DB"/>
                </a:solidFill>
                <a:effectLst/>
                <a:latin typeface="Söhne"/>
              </a:rPr>
              <a:t> </a:t>
            </a:r>
            <a:r>
              <a:rPr lang="en-US" b="0" i="0" dirty="0" err="1">
                <a:solidFill>
                  <a:srgbClr val="D1D5DB"/>
                </a:solidFill>
                <a:effectLst/>
                <a:latin typeface="Söhne"/>
              </a:rPr>
              <a:t>hastalıklar</a:t>
            </a:r>
            <a:r>
              <a:rPr lang="en-US" b="0" i="0" dirty="0">
                <a:solidFill>
                  <a:srgbClr val="D1D5DB"/>
                </a:solidFill>
                <a:effectLst/>
                <a:latin typeface="Söhne"/>
              </a:rPr>
              <a:t> </a:t>
            </a:r>
            <a:r>
              <a:rPr lang="en-US" b="0" i="0" dirty="0" err="1">
                <a:solidFill>
                  <a:srgbClr val="D1D5DB"/>
                </a:solidFill>
                <a:effectLst/>
                <a:latin typeface="Söhne"/>
              </a:rPr>
              <a:t>veya</a:t>
            </a:r>
            <a:r>
              <a:rPr lang="en-US" b="0" i="0" dirty="0">
                <a:solidFill>
                  <a:srgbClr val="D1D5DB"/>
                </a:solidFill>
                <a:effectLst/>
                <a:latin typeface="Söhne"/>
              </a:rPr>
              <a:t> </a:t>
            </a:r>
            <a:r>
              <a:rPr lang="en-US" b="0" i="0" dirty="0" err="1">
                <a:solidFill>
                  <a:srgbClr val="D1D5DB"/>
                </a:solidFill>
                <a:effectLst/>
                <a:latin typeface="Söhne"/>
              </a:rPr>
              <a:t>enfeksiyonlarla</a:t>
            </a:r>
            <a:r>
              <a:rPr lang="en-US" b="0" i="0" dirty="0">
                <a:solidFill>
                  <a:srgbClr val="D1D5DB"/>
                </a:solidFill>
                <a:effectLst/>
                <a:latin typeface="Söhne"/>
              </a:rPr>
              <a:t> </a:t>
            </a:r>
            <a:r>
              <a:rPr lang="en-US" b="0" i="0" dirty="0" err="1">
                <a:solidFill>
                  <a:srgbClr val="D1D5DB"/>
                </a:solidFill>
                <a:effectLst/>
                <a:latin typeface="Söhne"/>
              </a:rPr>
              <a:t>ilişkili</a:t>
            </a:r>
            <a:r>
              <a:rPr lang="en-US" b="0" i="0" dirty="0">
                <a:solidFill>
                  <a:srgbClr val="D1D5DB"/>
                </a:solidFill>
                <a:effectLst/>
                <a:latin typeface="Söhne"/>
              </a:rPr>
              <a:t> </a:t>
            </a:r>
            <a:r>
              <a:rPr lang="en-US" b="0" i="0" dirty="0" err="1">
                <a:solidFill>
                  <a:srgbClr val="D1D5DB"/>
                </a:solidFill>
                <a:effectLst/>
                <a:latin typeface="Söhne"/>
              </a:rPr>
              <a:t>antijenlerin</a:t>
            </a:r>
            <a:r>
              <a:rPr lang="en-US" b="0" i="0" dirty="0">
                <a:solidFill>
                  <a:srgbClr val="D1D5DB"/>
                </a:solidFill>
                <a:effectLst/>
                <a:latin typeface="Söhne"/>
              </a:rPr>
              <a:t> </a:t>
            </a:r>
            <a:r>
              <a:rPr lang="en-US" b="0" i="0" dirty="0" err="1">
                <a:solidFill>
                  <a:srgbClr val="D1D5DB"/>
                </a:solidFill>
                <a:effectLst/>
                <a:latin typeface="Söhne"/>
              </a:rPr>
              <a:t>tanımlanmasına</a:t>
            </a:r>
            <a:r>
              <a:rPr lang="en-US" b="0" i="0" dirty="0">
                <a:solidFill>
                  <a:srgbClr val="D1D5DB"/>
                </a:solidFill>
                <a:effectLst/>
                <a:latin typeface="Söhne"/>
              </a:rPr>
              <a:t> </a:t>
            </a:r>
            <a:r>
              <a:rPr lang="en-US" b="0" i="0" dirty="0" err="1">
                <a:solidFill>
                  <a:srgbClr val="D1D5DB"/>
                </a:solidFill>
                <a:effectLst/>
                <a:latin typeface="Söhne"/>
              </a:rPr>
              <a:t>yardımcı</a:t>
            </a:r>
            <a:r>
              <a:rPr lang="en-US" b="0" i="0" dirty="0">
                <a:solidFill>
                  <a:srgbClr val="D1D5DB"/>
                </a:solidFill>
                <a:effectLst/>
                <a:latin typeface="Söhne"/>
              </a:rPr>
              <a:t> </a:t>
            </a:r>
            <a:r>
              <a:rPr lang="en-US" b="0" i="0" dirty="0" err="1">
                <a:solidFill>
                  <a:srgbClr val="D1D5DB"/>
                </a:solidFill>
                <a:effectLst/>
                <a:latin typeface="Söhne"/>
              </a:rPr>
              <a:t>olabilir</a:t>
            </a:r>
            <a:r>
              <a:rPr lang="en-US" b="0" i="0" dirty="0">
                <a:solidFill>
                  <a:srgbClr val="D1D5DB"/>
                </a:solidFill>
                <a:effectLst/>
                <a:latin typeface="Söhne"/>
              </a:rPr>
              <a:t>. MIBI-TOF, </a:t>
            </a:r>
            <a:r>
              <a:rPr lang="en-US" b="0" i="0" dirty="0" err="1">
                <a:solidFill>
                  <a:srgbClr val="D1D5DB"/>
                </a:solidFill>
                <a:effectLst/>
                <a:latin typeface="Söhne"/>
              </a:rPr>
              <a:t>örnekle</a:t>
            </a:r>
            <a:r>
              <a:rPr lang="en-US" b="0" i="0" dirty="0">
                <a:solidFill>
                  <a:srgbClr val="D1D5DB"/>
                </a:solidFill>
                <a:effectLst/>
                <a:latin typeface="Söhne"/>
              </a:rPr>
              <a:t> </a:t>
            </a:r>
            <a:r>
              <a:rPr lang="en-US" b="0" i="0" dirty="0" err="1">
                <a:solidFill>
                  <a:srgbClr val="D1D5DB"/>
                </a:solidFill>
                <a:effectLst/>
                <a:latin typeface="Söhne"/>
              </a:rPr>
              <a:t>etkileşime</a:t>
            </a:r>
            <a:r>
              <a:rPr lang="en-US" b="0" i="0" dirty="0">
                <a:solidFill>
                  <a:srgbClr val="D1D5DB"/>
                </a:solidFill>
                <a:effectLst/>
                <a:latin typeface="Söhne"/>
              </a:rPr>
              <a:t> </a:t>
            </a:r>
            <a:r>
              <a:rPr lang="en-US" b="0" i="0" dirty="0" err="1">
                <a:solidFill>
                  <a:srgbClr val="D1D5DB"/>
                </a:solidFill>
                <a:effectLst/>
                <a:latin typeface="Söhne"/>
              </a:rPr>
              <a:t>girdikten</a:t>
            </a:r>
            <a:r>
              <a:rPr lang="en-US" b="0" i="0" dirty="0">
                <a:solidFill>
                  <a:srgbClr val="D1D5DB"/>
                </a:solidFill>
                <a:effectLst/>
                <a:latin typeface="Söhne"/>
              </a:rPr>
              <a:t> </a:t>
            </a:r>
            <a:r>
              <a:rPr lang="en-US" b="0" i="0" dirty="0" err="1">
                <a:solidFill>
                  <a:srgbClr val="D1D5DB"/>
                </a:solidFill>
                <a:effectLst/>
                <a:latin typeface="Söhne"/>
              </a:rPr>
              <a:t>sonra</a:t>
            </a:r>
            <a:r>
              <a:rPr lang="en-US" b="0" i="0" dirty="0">
                <a:solidFill>
                  <a:srgbClr val="D1D5DB"/>
                </a:solidFill>
                <a:effectLst/>
                <a:latin typeface="Söhne"/>
              </a:rPr>
              <a:t> </a:t>
            </a:r>
            <a:r>
              <a:rPr lang="en-US" b="0" i="0" dirty="0" err="1">
                <a:solidFill>
                  <a:srgbClr val="D1D5DB"/>
                </a:solidFill>
                <a:effectLst/>
                <a:latin typeface="Söhne"/>
              </a:rPr>
              <a:t>iyonların</a:t>
            </a:r>
            <a:r>
              <a:rPr lang="en-US" b="0" i="0" dirty="0">
                <a:solidFill>
                  <a:srgbClr val="D1D5DB"/>
                </a:solidFill>
                <a:effectLst/>
                <a:latin typeface="Söhne"/>
              </a:rPr>
              <a:t> </a:t>
            </a:r>
            <a:r>
              <a:rPr lang="en-US" b="0" i="0" dirty="0" err="1">
                <a:solidFill>
                  <a:srgbClr val="D1D5DB"/>
                </a:solidFill>
                <a:effectLst/>
                <a:latin typeface="Söhne"/>
              </a:rPr>
              <a:t>kaynaktan</a:t>
            </a:r>
            <a:r>
              <a:rPr lang="en-US" b="0" i="0" dirty="0">
                <a:solidFill>
                  <a:srgbClr val="D1D5DB"/>
                </a:solidFill>
                <a:effectLst/>
                <a:latin typeface="Söhne"/>
              </a:rPr>
              <a:t> </a:t>
            </a:r>
            <a:r>
              <a:rPr lang="en-US" b="0" i="0" dirty="0" err="1">
                <a:solidFill>
                  <a:srgbClr val="D1D5DB"/>
                </a:solidFill>
                <a:effectLst/>
                <a:latin typeface="Söhne"/>
              </a:rPr>
              <a:t>bir</a:t>
            </a:r>
            <a:r>
              <a:rPr lang="en-US" b="0" i="0" dirty="0">
                <a:solidFill>
                  <a:srgbClr val="D1D5DB"/>
                </a:solidFill>
                <a:effectLst/>
                <a:latin typeface="Söhne"/>
              </a:rPr>
              <a:t> </a:t>
            </a:r>
            <a:r>
              <a:rPr lang="en-US" b="0" i="0" dirty="0" err="1">
                <a:solidFill>
                  <a:srgbClr val="D1D5DB"/>
                </a:solidFill>
                <a:effectLst/>
                <a:latin typeface="Söhne"/>
              </a:rPr>
              <a:t>dedektöre</a:t>
            </a:r>
            <a:r>
              <a:rPr lang="en-US" b="0" i="0" dirty="0">
                <a:solidFill>
                  <a:srgbClr val="D1D5DB"/>
                </a:solidFill>
                <a:effectLst/>
                <a:latin typeface="Söhne"/>
              </a:rPr>
              <a:t> </a:t>
            </a:r>
            <a:r>
              <a:rPr lang="en-US" b="0" i="0" dirty="0" err="1">
                <a:solidFill>
                  <a:srgbClr val="D1D5DB"/>
                </a:solidFill>
                <a:effectLst/>
                <a:latin typeface="Söhne"/>
              </a:rPr>
              <a:t>gitmesi</a:t>
            </a:r>
            <a:r>
              <a:rPr lang="en-US" b="0" i="0" dirty="0">
                <a:solidFill>
                  <a:srgbClr val="D1D5DB"/>
                </a:solidFill>
                <a:effectLst/>
                <a:latin typeface="Söhne"/>
              </a:rPr>
              <a:t> </a:t>
            </a:r>
            <a:r>
              <a:rPr lang="en-US" b="0" i="0" dirty="0" err="1">
                <a:solidFill>
                  <a:srgbClr val="D1D5DB"/>
                </a:solidFill>
                <a:effectLst/>
                <a:latin typeface="Söhne"/>
              </a:rPr>
              <a:t>için</a:t>
            </a:r>
            <a:r>
              <a:rPr lang="en-US" b="0" i="0" dirty="0">
                <a:solidFill>
                  <a:srgbClr val="D1D5DB"/>
                </a:solidFill>
                <a:effectLst/>
                <a:latin typeface="Söhne"/>
              </a:rPr>
              <a:t> </a:t>
            </a:r>
            <a:r>
              <a:rPr lang="en-US" b="0" i="0" dirty="0" err="1">
                <a:solidFill>
                  <a:srgbClr val="D1D5DB"/>
                </a:solidFill>
                <a:effectLst/>
                <a:latin typeface="Söhne"/>
              </a:rPr>
              <a:t>geçen</a:t>
            </a:r>
            <a:r>
              <a:rPr lang="en-US" b="0" i="0" dirty="0">
                <a:solidFill>
                  <a:srgbClr val="D1D5DB"/>
                </a:solidFill>
                <a:effectLst/>
                <a:latin typeface="Söhne"/>
              </a:rPr>
              <a:t> </a:t>
            </a:r>
            <a:r>
              <a:rPr lang="en-US" b="0" i="0" dirty="0" err="1">
                <a:solidFill>
                  <a:srgbClr val="D1D5DB"/>
                </a:solidFill>
                <a:effectLst/>
                <a:latin typeface="Söhne"/>
              </a:rPr>
              <a:t>süreyi</a:t>
            </a:r>
            <a:r>
              <a:rPr lang="en-US" b="0" i="0" dirty="0">
                <a:solidFill>
                  <a:srgbClr val="D1D5DB"/>
                </a:solidFill>
                <a:effectLst/>
                <a:latin typeface="Söhne"/>
              </a:rPr>
              <a:t> </a:t>
            </a:r>
            <a:r>
              <a:rPr lang="en-US" b="0" i="0" dirty="0" err="1">
                <a:solidFill>
                  <a:srgbClr val="D1D5DB"/>
                </a:solidFill>
                <a:effectLst/>
                <a:latin typeface="Söhne"/>
              </a:rPr>
              <a:t>ölçerek</a:t>
            </a:r>
            <a:r>
              <a:rPr lang="en-US" b="0" i="0" dirty="0">
                <a:solidFill>
                  <a:srgbClr val="D1D5DB"/>
                </a:solidFill>
                <a:effectLst/>
                <a:latin typeface="Söhne"/>
              </a:rPr>
              <a:t> </a:t>
            </a:r>
            <a:r>
              <a:rPr lang="en-US" b="0" i="0" dirty="0" err="1">
                <a:solidFill>
                  <a:srgbClr val="D1D5DB"/>
                </a:solidFill>
                <a:effectLst/>
                <a:latin typeface="Söhne"/>
              </a:rPr>
              <a:t>bir</a:t>
            </a:r>
            <a:r>
              <a:rPr lang="en-US" b="0" i="0" dirty="0">
                <a:solidFill>
                  <a:srgbClr val="D1D5DB"/>
                </a:solidFill>
                <a:effectLst/>
                <a:latin typeface="Söhne"/>
              </a:rPr>
              <a:t> </a:t>
            </a:r>
            <a:r>
              <a:rPr lang="en-US" b="0" i="0" dirty="0" err="1">
                <a:solidFill>
                  <a:srgbClr val="D1D5DB"/>
                </a:solidFill>
                <a:effectLst/>
                <a:latin typeface="Söhne"/>
              </a:rPr>
              <a:t>hedef</a:t>
            </a:r>
            <a:r>
              <a:rPr lang="en-US" b="0" i="0" dirty="0">
                <a:solidFill>
                  <a:srgbClr val="D1D5DB"/>
                </a:solidFill>
                <a:effectLst/>
                <a:latin typeface="Söhne"/>
              </a:rPr>
              <a:t> </a:t>
            </a:r>
            <a:r>
              <a:rPr lang="en-US" b="0" i="0" dirty="0" err="1">
                <a:solidFill>
                  <a:srgbClr val="D1D5DB"/>
                </a:solidFill>
                <a:effectLst/>
                <a:latin typeface="Söhne"/>
              </a:rPr>
              <a:t>örneği</a:t>
            </a:r>
            <a:r>
              <a:rPr lang="en-US" b="0" i="0" dirty="0">
                <a:solidFill>
                  <a:srgbClr val="D1D5DB"/>
                </a:solidFill>
                <a:effectLst/>
                <a:latin typeface="Söhne"/>
              </a:rPr>
              <a:t> </a:t>
            </a:r>
            <a:r>
              <a:rPr lang="en-US" b="0" i="0" dirty="0" err="1">
                <a:solidFill>
                  <a:srgbClr val="D1D5DB"/>
                </a:solidFill>
                <a:effectLst/>
                <a:latin typeface="Söhne"/>
              </a:rPr>
              <a:t>görüntülemek</a:t>
            </a:r>
            <a:r>
              <a:rPr lang="en-US" b="0" i="0" dirty="0">
                <a:solidFill>
                  <a:srgbClr val="D1D5DB"/>
                </a:solidFill>
                <a:effectLst/>
                <a:latin typeface="Söhne"/>
              </a:rPr>
              <a:t> </a:t>
            </a:r>
            <a:r>
              <a:rPr lang="en-US" b="0" i="0" dirty="0" err="1">
                <a:solidFill>
                  <a:srgbClr val="D1D5DB"/>
                </a:solidFill>
                <a:effectLst/>
                <a:latin typeface="Söhne"/>
              </a:rPr>
              <a:t>veya</a:t>
            </a:r>
            <a:r>
              <a:rPr lang="en-US" b="0" i="0" dirty="0">
                <a:solidFill>
                  <a:srgbClr val="D1D5DB"/>
                </a:solidFill>
                <a:effectLst/>
                <a:latin typeface="Söhne"/>
              </a:rPr>
              <a:t> </a:t>
            </a:r>
            <a:r>
              <a:rPr lang="en-US" b="0" i="0" dirty="0" err="1">
                <a:solidFill>
                  <a:srgbClr val="D1D5DB"/>
                </a:solidFill>
                <a:effectLst/>
                <a:latin typeface="Söhne"/>
              </a:rPr>
              <a:t>analiz</a:t>
            </a:r>
            <a:r>
              <a:rPr lang="en-US" b="0" i="0" dirty="0">
                <a:solidFill>
                  <a:srgbClr val="D1D5DB"/>
                </a:solidFill>
                <a:effectLst/>
                <a:latin typeface="Söhne"/>
              </a:rPr>
              <a:t> </a:t>
            </a:r>
            <a:r>
              <a:rPr lang="en-US" b="0" i="0" dirty="0" err="1">
                <a:solidFill>
                  <a:srgbClr val="D1D5DB"/>
                </a:solidFill>
                <a:effectLst/>
                <a:latin typeface="Söhne"/>
              </a:rPr>
              <a:t>etmek</a:t>
            </a:r>
            <a:r>
              <a:rPr lang="en-US" b="0" i="0" dirty="0">
                <a:solidFill>
                  <a:srgbClr val="D1D5DB"/>
                </a:solidFill>
                <a:effectLst/>
                <a:latin typeface="Söhne"/>
              </a:rPr>
              <a:t> </a:t>
            </a:r>
            <a:r>
              <a:rPr lang="tr-TR" b="0" i="0" dirty="0">
                <a:solidFill>
                  <a:srgbClr val="D1D5DB"/>
                </a:solidFill>
                <a:effectLst/>
                <a:latin typeface="Söhne"/>
              </a:rPr>
              <a:t>amacıyla</a:t>
            </a:r>
            <a:r>
              <a:rPr lang="en-US" b="0" i="0" dirty="0">
                <a:solidFill>
                  <a:srgbClr val="D1D5DB"/>
                </a:solidFill>
                <a:effectLst/>
                <a:latin typeface="Söhne"/>
              </a:rPr>
              <a:t> </a:t>
            </a:r>
            <a:r>
              <a:rPr lang="en-US" b="0" i="0" dirty="0" err="1">
                <a:solidFill>
                  <a:srgbClr val="D1D5DB"/>
                </a:solidFill>
                <a:effectLst/>
                <a:latin typeface="Söhne"/>
              </a:rPr>
              <a:t>yüklü</a:t>
            </a:r>
            <a:r>
              <a:rPr lang="en-US" b="0" i="0" dirty="0">
                <a:solidFill>
                  <a:srgbClr val="D1D5DB"/>
                </a:solidFill>
                <a:effectLst/>
                <a:latin typeface="Söhne"/>
              </a:rPr>
              <a:t> </a:t>
            </a:r>
            <a:r>
              <a:rPr lang="en-US" b="0" i="0" dirty="0" err="1">
                <a:solidFill>
                  <a:srgbClr val="D1D5DB"/>
                </a:solidFill>
                <a:effectLst/>
                <a:latin typeface="Söhne"/>
              </a:rPr>
              <a:t>parçacık</a:t>
            </a:r>
            <a:r>
              <a:rPr lang="en-US" b="0" i="0" dirty="0">
                <a:solidFill>
                  <a:srgbClr val="D1D5DB"/>
                </a:solidFill>
                <a:effectLst/>
                <a:latin typeface="Söhne"/>
              </a:rPr>
              <a:t> </a:t>
            </a:r>
            <a:r>
              <a:rPr lang="en-US" b="0" i="0" dirty="0" err="1">
                <a:solidFill>
                  <a:srgbClr val="D1D5DB"/>
                </a:solidFill>
                <a:effectLst/>
                <a:latin typeface="Söhne"/>
              </a:rPr>
              <a:t>akımları</a:t>
            </a:r>
            <a:r>
              <a:rPr lang="en-US" b="0" i="0" dirty="0">
                <a:solidFill>
                  <a:srgbClr val="D1D5DB"/>
                </a:solidFill>
                <a:effectLst/>
                <a:latin typeface="Söhne"/>
              </a:rPr>
              <a:t> </a:t>
            </a:r>
            <a:r>
              <a:rPr lang="en-US" b="0" i="0" dirty="0" err="1">
                <a:solidFill>
                  <a:srgbClr val="D1D5DB"/>
                </a:solidFill>
                <a:effectLst/>
                <a:latin typeface="Söhne"/>
              </a:rPr>
              <a:t>olan</a:t>
            </a:r>
            <a:r>
              <a:rPr lang="en-US" b="0" i="0" dirty="0">
                <a:solidFill>
                  <a:srgbClr val="D1D5DB"/>
                </a:solidFill>
                <a:effectLst/>
                <a:latin typeface="Söhne"/>
              </a:rPr>
              <a:t> </a:t>
            </a:r>
            <a:r>
              <a:rPr lang="en-US" b="0" i="0" dirty="0" err="1">
                <a:solidFill>
                  <a:srgbClr val="D1D5DB"/>
                </a:solidFill>
                <a:effectLst/>
                <a:latin typeface="Söhne"/>
              </a:rPr>
              <a:t>iyon</a:t>
            </a:r>
            <a:r>
              <a:rPr lang="en-US" b="0" i="0" dirty="0">
                <a:solidFill>
                  <a:srgbClr val="D1D5DB"/>
                </a:solidFill>
                <a:effectLst/>
                <a:latin typeface="Söhne"/>
              </a:rPr>
              <a:t> </a:t>
            </a:r>
            <a:r>
              <a:rPr lang="en-US" b="0" i="0" dirty="0" err="1">
                <a:solidFill>
                  <a:srgbClr val="D1D5DB"/>
                </a:solidFill>
                <a:effectLst/>
                <a:latin typeface="Söhne"/>
              </a:rPr>
              <a:t>ışınlarının</a:t>
            </a:r>
            <a:r>
              <a:rPr lang="en-US" b="0" i="0" dirty="0">
                <a:solidFill>
                  <a:srgbClr val="D1D5DB"/>
                </a:solidFill>
                <a:effectLst/>
                <a:latin typeface="Söhne"/>
              </a:rPr>
              <a:t> </a:t>
            </a:r>
            <a:r>
              <a:rPr lang="en-US" b="0" i="0" dirty="0" err="1">
                <a:solidFill>
                  <a:srgbClr val="D1D5DB"/>
                </a:solidFill>
                <a:effectLst/>
                <a:latin typeface="Söhne"/>
              </a:rPr>
              <a:t>kullanılmasını</a:t>
            </a:r>
            <a:r>
              <a:rPr lang="en-US" b="0" i="0" dirty="0">
                <a:solidFill>
                  <a:srgbClr val="D1D5DB"/>
                </a:solidFill>
                <a:effectLst/>
                <a:latin typeface="Söhne"/>
              </a:rPr>
              <a:t> </a:t>
            </a:r>
            <a:r>
              <a:rPr lang="en-US" b="0" i="0" dirty="0" err="1">
                <a:solidFill>
                  <a:srgbClr val="D1D5DB"/>
                </a:solidFill>
                <a:effectLst/>
                <a:latin typeface="Söhne"/>
              </a:rPr>
              <a:t>sağlar</a:t>
            </a:r>
            <a:r>
              <a:rPr lang="en-US" b="0" i="0" dirty="0">
                <a:solidFill>
                  <a:srgbClr val="D1D5DB"/>
                </a:solidFill>
                <a:effectLst/>
                <a:latin typeface="Söhne"/>
              </a:rPr>
              <a:t>.</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3E779-8FBD-49CD-A35B-5523FAC392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687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 </a:t>
            </a:r>
            <a:r>
              <a:rPr lang="en-US" dirty="0" err="1"/>
              <a:t>olarak</a:t>
            </a:r>
            <a:r>
              <a:rPr lang="en-US" dirty="0"/>
              <a:t>, </a:t>
            </a:r>
            <a:r>
              <a:rPr lang="en-US" dirty="0" err="1"/>
              <a:t>bu</a:t>
            </a:r>
            <a:r>
              <a:rPr lang="en-US" dirty="0"/>
              <a:t> </a:t>
            </a:r>
            <a:r>
              <a:rPr lang="en-US" dirty="0" err="1"/>
              <a:t>yüksek</a:t>
            </a:r>
            <a:r>
              <a:rPr lang="en-US" dirty="0"/>
              <a:t> </a:t>
            </a:r>
            <a:r>
              <a:rPr lang="en-US" dirty="0" err="1"/>
              <a:t>boyutlu</a:t>
            </a:r>
            <a:r>
              <a:rPr lang="en-US" dirty="0"/>
              <a:t> </a:t>
            </a:r>
            <a:r>
              <a:rPr lang="en-US" dirty="0" err="1"/>
              <a:t>verileri</a:t>
            </a:r>
            <a:r>
              <a:rPr lang="en-US" dirty="0"/>
              <a:t> </a:t>
            </a:r>
            <a:r>
              <a:rPr lang="en-US" dirty="0" err="1"/>
              <a:t>nasıl</a:t>
            </a:r>
            <a:r>
              <a:rPr lang="en-US" dirty="0"/>
              <a:t> </a:t>
            </a:r>
            <a:r>
              <a:rPr lang="en-US" dirty="0" err="1"/>
              <a:t>analiz</a:t>
            </a:r>
            <a:r>
              <a:rPr lang="en-US" dirty="0"/>
              <a:t> </a:t>
            </a:r>
            <a:r>
              <a:rPr lang="en-US" dirty="0" err="1"/>
              <a:t>ediyoruz</a:t>
            </a:r>
            <a:r>
              <a:rPr lang="en-US" dirty="0"/>
              <a:t>?</a:t>
            </a:r>
          </a:p>
        </p:txBody>
      </p:sp>
      <p:sp>
        <p:nvSpPr>
          <p:cNvPr id="4" name="Slide Number Placeholder 3"/>
          <p:cNvSpPr>
            <a:spLocks noGrp="1"/>
          </p:cNvSpPr>
          <p:nvPr>
            <p:ph type="sldNum" sz="quarter" idx="5"/>
          </p:nvPr>
        </p:nvSpPr>
        <p:spPr/>
        <p:txBody>
          <a:bodyPr/>
          <a:lstStyle/>
          <a:p>
            <a:fld id="{84B3E779-8FBD-49CD-A35B-5523FAC39286}" type="slidenum">
              <a:rPr lang="en-US" smtClean="0"/>
              <a:t>25</a:t>
            </a:fld>
            <a:endParaRPr lang="en-US"/>
          </a:p>
        </p:txBody>
      </p:sp>
    </p:spTree>
    <p:extLst>
      <p:ext uri="{BB962C8B-B14F-4D97-AF65-F5344CB8AC3E}">
        <p14:creationId xmlns:p14="http://schemas.microsoft.com/office/powerpoint/2010/main" val="1343069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err="1">
                <a:solidFill>
                  <a:srgbClr val="D1D5DB"/>
                </a:solidFill>
                <a:effectLst/>
                <a:latin typeface="Söhne"/>
              </a:rPr>
              <a:t>Burada</a:t>
            </a:r>
            <a:r>
              <a:rPr lang="en-US" b="0" i="0" dirty="0">
                <a:solidFill>
                  <a:srgbClr val="D1D5DB"/>
                </a:solidFill>
                <a:effectLst/>
                <a:latin typeface="Söhne"/>
              </a:rPr>
              <a:t>, </a:t>
            </a:r>
            <a:r>
              <a:rPr lang="en-US" b="0" i="0" dirty="0" err="1">
                <a:solidFill>
                  <a:srgbClr val="D1D5DB"/>
                </a:solidFill>
                <a:effectLst/>
                <a:latin typeface="Söhne"/>
              </a:rPr>
              <a:t>bismuthene</a:t>
            </a:r>
            <a:r>
              <a:rPr lang="en-US" b="0" i="0" dirty="0">
                <a:solidFill>
                  <a:srgbClr val="D1D5DB"/>
                </a:solidFill>
                <a:effectLst/>
                <a:latin typeface="Söhne"/>
              </a:rPr>
              <a:t> </a:t>
            </a:r>
            <a:r>
              <a:rPr lang="en-US" b="0" i="0" dirty="0" err="1">
                <a:solidFill>
                  <a:srgbClr val="D1D5DB"/>
                </a:solidFill>
                <a:effectLst/>
                <a:latin typeface="Söhne"/>
              </a:rPr>
              <a:t>adı</a:t>
            </a:r>
            <a:r>
              <a:rPr lang="en-US" b="0" i="0" dirty="0">
                <a:solidFill>
                  <a:srgbClr val="D1D5DB"/>
                </a:solidFill>
                <a:effectLst/>
                <a:latin typeface="Söhne"/>
              </a:rPr>
              <a:t> </a:t>
            </a:r>
            <a:r>
              <a:rPr lang="en-US" b="0" i="0" dirty="0" err="1">
                <a:solidFill>
                  <a:srgbClr val="D1D5DB"/>
                </a:solidFill>
                <a:effectLst/>
                <a:latin typeface="Söhne"/>
              </a:rPr>
              <a:t>verilen</a:t>
            </a:r>
            <a:r>
              <a:rPr lang="en-US" b="0" i="0" dirty="0">
                <a:solidFill>
                  <a:srgbClr val="D1D5DB"/>
                </a:solidFill>
                <a:effectLst/>
                <a:latin typeface="Söhne"/>
              </a:rPr>
              <a:t> </a:t>
            </a:r>
            <a:r>
              <a:rPr lang="en-US" b="0" i="0" dirty="0" err="1">
                <a:solidFill>
                  <a:srgbClr val="D1D5DB"/>
                </a:solidFill>
                <a:effectLst/>
                <a:latin typeface="Söhne"/>
              </a:rPr>
              <a:t>iki</a:t>
            </a:r>
            <a:r>
              <a:rPr lang="en-US" b="0" i="0" dirty="0">
                <a:solidFill>
                  <a:srgbClr val="D1D5DB"/>
                </a:solidFill>
                <a:effectLst/>
                <a:latin typeface="Söhne"/>
              </a:rPr>
              <a:t> </a:t>
            </a:r>
            <a:r>
              <a:rPr lang="en-US" b="0" i="0" dirty="0" err="1">
                <a:solidFill>
                  <a:srgbClr val="D1D5DB"/>
                </a:solidFill>
                <a:effectLst/>
                <a:latin typeface="Söhne"/>
              </a:rPr>
              <a:t>boyutlu</a:t>
            </a:r>
            <a:r>
              <a:rPr lang="en-US" b="0" i="0" dirty="0">
                <a:solidFill>
                  <a:srgbClr val="D1D5DB"/>
                </a:solidFill>
                <a:effectLst/>
                <a:latin typeface="Söhne"/>
              </a:rPr>
              <a:t> </a:t>
            </a:r>
            <a:r>
              <a:rPr lang="en-US" b="0" i="0" dirty="0" err="1">
                <a:solidFill>
                  <a:srgbClr val="D1D5DB"/>
                </a:solidFill>
                <a:effectLst/>
                <a:latin typeface="Söhne"/>
              </a:rPr>
              <a:t>bir</a:t>
            </a:r>
            <a:r>
              <a:rPr lang="en-US" b="0" i="0" dirty="0">
                <a:solidFill>
                  <a:srgbClr val="D1D5DB"/>
                </a:solidFill>
                <a:effectLst/>
                <a:latin typeface="Söhne"/>
              </a:rPr>
              <a:t> </a:t>
            </a:r>
            <a:r>
              <a:rPr lang="en-US" b="0" i="0" dirty="0" err="1">
                <a:solidFill>
                  <a:srgbClr val="D1D5DB"/>
                </a:solidFill>
                <a:effectLst/>
                <a:latin typeface="Söhne"/>
              </a:rPr>
              <a:t>nanomateryal</a:t>
            </a:r>
            <a:r>
              <a:rPr lang="en-US" b="0" i="0" dirty="0">
                <a:solidFill>
                  <a:srgbClr val="D1D5DB"/>
                </a:solidFill>
                <a:effectLst/>
                <a:latin typeface="Söhne"/>
              </a:rPr>
              <a:t> </a:t>
            </a:r>
            <a:r>
              <a:rPr lang="en-US" b="0" i="0" dirty="0" err="1">
                <a:solidFill>
                  <a:srgbClr val="D1D5DB"/>
                </a:solidFill>
                <a:effectLst/>
                <a:latin typeface="Söhne"/>
              </a:rPr>
              <a:t>içeren</a:t>
            </a:r>
            <a:r>
              <a:rPr lang="en-US" b="0" i="0" dirty="0">
                <a:solidFill>
                  <a:srgbClr val="D1D5DB"/>
                </a:solidFill>
                <a:effectLst/>
                <a:latin typeface="Söhne"/>
              </a:rPr>
              <a:t> </a:t>
            </a:r>
            <a:r>
              <a:rPr lang="en-US" b="0" i="0" dirty="0" err="1">
                <a:solidFill>
                  <a:srgbClr val="D1D5DB"/>
                </a:solidFill>
                <a:effectLst/>
                <a:latin typeface="Söhne"/>
              </a:rPr>
              <a:t>görsel</a:t>
            </a:r>
            <a:r>
              <a:rPr lang="en-US" b="0" i="0" dirty="0">
                <a:solidFill>
                  <a:srgbClr val="D1D5DB"/>
                </a:solidFill>
                <a:effectLst/>
                <a:latin typeface="Söhne"/>
              </a:rPr>
              <a:t> </a:t>
            </a:r>
            <a:r>
              <a:rPr lang="en-US" b="0" i="0" dirty="0" err="1">
                <a:solidFill>
                  <a:srgbClr val="D1D5DB"/>
                </a:solidFill>
                <a:effectLst/>
                <a:latin typeface="Söhne"/>
              </a:rPr>
              <a:t>bir</a:t>
            </a:r>
            <a:r>
              <a:rPr lang="en-US" b="0" i="0" dirty="0">
                <a:solidFill>
                  <a:srgbClr val="D1D5DB"/>
                </a:solidFill>
                <a:effectLst/>
                <a:latin typeface="Söhne"/>
              </a:rPr>
              <a:t> </a:t>
            </a:r>
            <a:r>
              <a:rPr lang="en-US" b="0" i="0" dirty="0" err="1">
                <a:solidFill>
                  <a:srgbClr val="D1D5DB"/>
                </a:solidFill>
                <a:effectLst/>
                <a:latin typeface="Söhne"/>
              </a:rPr>
              <a:t>kütle</a:t>
            </a:r>
            <a:r>
              <a:rPr lang="en-US" b="0" i="0" dirty="0">
                <a:solidFill>
                  <a:srgbClr val="D1D5DB"/>
                </a:solidFill>
                <a:effectLst/>
                <a:latin typeface="Söhne"/>
              </a:rPr>
              <a:t> </a:t>
            </a:r>
            <a:r>
              <a:rPr lang="en-US" b="0" i="0" dirty="0" err="1">
                <a:solidFill>
                  <a:srgbClr val="D1D5DB"/>
                </a:solidFill>
                <a:effectLst/>
                <a:latin typeface="Söhne"/>
              </a:rPr>
              <a:t>sitometri</a:t>
            </a:r>
            <a:r>
              <a:rPr lang="en-US" b="0" i="0" dirty="0">
                <a:solidFill>
                  <a:srgbClr val="D1D5DB"/>
                </a:solidFill>
                <a:effectLst/>
                <a:latin typeface="Söhne"/>
              </a:rPr>
              <a:t> </a:t>
            </a:r>
            <a:r>
              <a:rPr lang="en-US" b="0" i="0" dirty="0" err="1">
                <a:solidFill>
                  <a:srgbClr val="D1D5DB"/>
                </a:solidFill>
                <a:effectLst/>
                <a:latin typeface="Söhne"/>
              </a:rPr>
              <a:t>uygulaması</a:t>
            </a:r>
            <a:r>
              <a:rPr lang="en-US" b="0" i="0" dirty="0">
                <a:solidFill>
                  <a:srgbClr val="D1D5DB"/>
                </a:solidFill>
                <a:effectLst/>
                <a:latin typeface="Söhne"/>
              </a:rPr>
              <a:t> </a:t>
            </a:r>
            <a:r>
              <a:rPr lang="en-US" b="0" i="0" dirty="0" err="1">
                <a:solidFill>
                  <a:srgbClr val="D1D5DB"/>
                </a:solidFill>
                <a:effectLst/>
                <a:latin typeface="Söhne"/>
              </a:rPr>
              <a:t>sunuyoruz</a:t>
            </a:r>
            <a:r>
              <a:rPr lang="en-US" b="0" i="0" dirty="0">
                <a:solidFill>
                  <a:srgbClr val="D1D5DB"/>
                </a:solidFill>
                <a:effectLst/>
                <a:latin typeface="Söhne"/>
              </a:rPr>
              <a:t>. Kan </a:t>
            </a:r>
            <a:r>
              <a:rPr lang="en-US" b="0" i="0" dirty="0" err="1">
                <a:solidFill>
                  <a:srgbClr val="D1D5DB"/>
                </a:solidFill>
                <a:effectLst/>
                <a:latin typeface="Söhne"/>
              </a:rPr>
              <a:t>alımını</a:t>
            </a:r>
            <a:r>
              <a:rPr lang="en-US" b="0" i="0" dirty="0">
                <a:solidFill>
                  <a:srgbClr val="D1D5DB"/>
                </a:solidFill>
                <a:effectLst/>
                <a:latin typeface="Söhne"/>
              </a:rPr>
              <a:t> </a:t>
            </a:r>
            <a:r>
              <a:rPr lang="en-US" b="0" i="0" dirty="0" err="1">
                <a:solidFill>
                  <a:srgbClr val="D1D5DB"/>
                </a:solidFill>
                <a:effectLst/>
                <a:latin typeface="Söhne"/>
              </a:rPr>
              <a:t>takiben</a:t>
            </a:r>
            <a:r>
              <a:rPr lang="en-US" b="0" i="0" dirty="0">
                <a:solidFill>
                  <a:srgbClr val="D1D5DB"/>
                </a:solidFill>
                <a:effectLst/>
                <a:latin typeface="Söhne"/>
              </a:rPr>
              <a:t>, tam </a:t>
            </a:r>
            <a:r>
              <a:rPr lang="en-US" b="0" i="0" dirty="0" err="1">
                <a:solidFill>
                  <a:srgbClr val="D1D5DB"/>
                </a:solidFill>
                <a:effectLst/>
                <a:latin typeface="Söhne"/>
              </a:rPr>
              <a:t>kan</a:t>
            </a:r>
            <a:r>
              <a:rPr lang="en-US" b="0" i="0" dirty="0">
                <a:solidFill>
                  <a:srgbClr val="D1D5DB"/>
                </a:solidFill>
                <a:effectLst/>
                <a:latin typeface="Söhne"/>
              </a:rPr>
              <a:t> </a:t>
            </a:r>
            <a:r>
              <a:rPr lang="en-US" b="0" i="0" dirty="0" err="1">
                <a:solidFill>
                  <a:srgbClr val="D1D5DB"/>
                </a:solidFill>
                <a:effectLst/>
                <a:latin typeface="Söhne"/>
              </a:rPr>
              <a:t>örneği</a:t>
            </a:r>
            <a:r>
              <a:rPr lang="en-US" b="0" i="0" dirty="0">
                <a:solidFill>
                  <a:srgbClr val="D1D5DB"/>
                </a:solidFill>
                <a:effectLst/>
                <a:latin typeface="Söhne"/>
              </a:rPr>
              <a:t> </a:t>
            </a:r>
            <a:r>
              <a:rPr lang="en-US" b="0" i="0" dirty="0" err="1">
                <a:solidFill>
                  <a:srgbClr val="D1D5DB"/>
                </a:solidFill>
                <a:effectLst/>
                <a:latin typeface="Söhne"/>
              </a:rPr>
              <a:t>bizmuten</a:t>
            </a:r>
            <a:r>
              <a:rPr lang="en-US" b="0" i="0" dirty="0">
                <a:solidFill>
                  <a:srgbClr val="D1D5DB"/>
                </a:solidFill>
                <a:effectLst/>
                <a:latin typeface="Söhne"/>
              </a:rPr>
              <a:t> </a:t>
            </a:r>
            <a:r>
              <a:rPr lang="en-US" b="0" i="0" dirty="0" err="1">
                <a:solidFill>
                  <a:srgbClr val="D1D5DB"/>
                </a:solidFill>
                <a:effectLst/>
                <a:latin typeface="Söhne"/>
              </a:rPr>
              <a:t>ile</a:t>
            </a:r>
            <a:r>
              <a:rPr lang="en-US" b="0" i="0" dirty="0">
                <a:solidFill>
                  <a:srgbClr val="D1D5DB"/>
                </a:solidFill>
                <a:effectLst/>
                <a:latin typeface="Söhne"/>
              </a:rPr>
              <a:t> </a:t>
            </a:r>
            <a:r>
              <a:rPr lang="en-US" b="0" i="0" dirty="0" err="1">
                <a:solidFill>
                  <a:srgbClr val="D1D5DB"/>
                </a:solidFill>
                <a:effectLst/>
                <a:latin typeface="Söhne"/>
              </a:rPr>
              <a:t>muamele</a:t>
            </a:r>
            <a:r>
              <a:rPr lang="en-US" b="0" i="0" dirty="0">
                <a:solidFill>
                  <a:srgbClr val="D1D5DB"/>
                </a:solidFill>
                <a:effectLst/>
                <a:latin typeface="Söhne"/>
              </a:rPr>
              <a:t> </a:t>
            </a:r>
            <a:r>
              <a:rPr lang="en-US" b="0" i="0" dirty="0" err="1">
                <a:solidFill>
                  <a:srgbClr val="D1D5DB"/>
                </a:solidFill>
                <a:effectLst/>
                <a:latin typeface="Söhne"/>
              </a:rPr>
              <a:t>edildi</a:t>
            </a:r>
            <a:r>
              <a:rPr lang="en-US" b="0" i="0" dirty="0">
                <a:solidFill>
                  <a:srgbClr val="D1D5DB"/>
                </a:solidFill>
                <a:effectLst/>
                <a:latin typeface="Söhne"/>
              </a:rPr>
              <a:t> </a:t>
            </a:r>
            <a:r>
              <a:rPr lang="en-US" b="0" i="0" dirty="0" err="1">
                <a:solidFill>
                  <a:srgbClr val="D1D5DB"/>
                </a:solidFill>
                <a:effectLst/>
                <a:latin typeface="Söhne"/>
              </a:rPr>
              <a:t>ve</a:t>
            </a:r>
            <a:r>
              <a:rPr lang="en-US" b="0" i="0" dirty="0">
                <a:solidFill>
                  <a:srgbClr val="D1D5DB"/>
                </a:solidFill>
                <a:effectLst/>
                <a:latin typeface="Söhne"/>
              </a:rPr>
              <a:t> </a:t>
            </a:r>
            <a:r>
              <a:rPr lang="en-US" b="0" i="0" dirty="0" err="1">
                <a:solidFill>
                  <a:srgbClr val="D1D5DB"/>
                </a:solidFill>
                <a:effectLst/>
                <a:latin typeface="Söhne"/>
              </a:rPr>
              <a:t>ardından</a:t>
            </a:r>
            <a:r>
              <a:rPr lang="en-US" b="0" i="0" dirty="0">
                <a:solidFill>
                  <a:srgbClr val="D1D5DB"/>
                </a:solidFill>
                <a:effectLst/>
                <a:latin typeface="Söhne"/>
              </a:rPr>
              <a:t> </a:t>
            </a:r>
            <a:r>
              <a:rPr lang="en-US" b="0" i="0" dirty="0" err="1">
                <a:solidFill>
                  <a:srgbClr val="D1D5DB"/>
                </a:solidFill>
                <a:effectLst/>
                <a:latin typeface="Söhne"/>
              </a:rPr>
              <a:t>analitik</a:t>
            </a:r>
            <a:r>
              <a:rPr lang="en-US" b="0" i="0" dirty="0">
                <a:solidFill>
                  <a:srgbClr val="D1D5DB"/>
                </a:solidFill>
                <a:effectLst/>
                <a:latin typeface="Söhne"/>
              </a:rPr>
              <a:t> </a:t>
            </a:r>
            <a:r>
              <a:rPr lang="en-US" b="0" i="0" dirty="0" err="1">
                <a:solidFill>
                  <a:srgbClr val="D1D5DB"/>
                </a:solidFill>
                <a:effectLst/>
                <a:latin typeface="Söhne"/>
              </a:rPr>
              <a:t>boru</a:t>
            </a:r>
            <a:r>
              <a:rPr lang="en-US" b="0" i="0" dirty="0">
                <a:solidFill>
                  <a:srgbClr val="D1D5DB"/>
                </a:solidFill>
                <a:effectLst/>
                <a:latin typeface="Söhne"/>
              </a:rPr>
              <a:t> </a:t>
            </a:r>
            <a:r>
              <a:rPr lang="en-US" b="0" i="0" dirty="0" err="1">
                <a:solidFill>
                  <a:srgbClr val="D1D5DB"/>
                </a:solidFill>
                <a:effectLst/>
                <a:latin typeface="Söhne"/>
              </a:rPr>
              <a:t>hattını</a:t>
            </a:r>
            <a:r>
              <a:rPr lang="en-US" b="0" i="0" dirty="0">
                <a:solidFill>
                  <a:srgbClr val="D1D5DB"/>
                </a:solidFill>
                <a:effectLst/>
                <a:latin typeface="Söhne"/>
              </a:rPr>
              <a:t> </a:t>
            </a:r>
            <a:r>
              <a:rPr lang="en-US" b="0" i="0" dirty="0" err="1">
                <a:solidFill>
                  <a:srgbClr val="D1D5DB"/>
                </a:solidFill>
                <a:effectLst/>
                <a:latin typeface="Söhne"/>
              </a:rPr>
              <a:t>oluşturmak</a:t>
            </a:r>
            <a:r>
              <a:rPr lang="en-US" b="0" i="0" dirty="0">
                <a:solidFill>
                  <a:srgbClr val="D1D5DB"/>
                </a:solidFill>
                <a:effectLst/>
                <a:latin typeface="Söhne"/>
              </a:rPr>
              <a:t> </a:t>
            </a:r>
            <a:r>
              <a:rPr lang="en-US" b="0" i="0" dirty="0" err="1">
                <a:solidFill>
                  <a:srgbClr val="D1D5DB"/>
                </a:solidFill>
                <a:effectLst/>
                <a:latin typeface="Söhne"/>
              </a:rPr>
              <a:t>için</a:t>
            </a:r>
            <a:r>
              <a:rPr lang="en-US" b="0" i="0" dirty="0">
                <a:solidFill>
                  <a:srgbClr val="D1D5DB"/>
                </a:solidFill>
                <a:effectLst/>
                <a:latin typeface="Söhne"/>
              </a:rPr>
              <a:t> </a:t>
            </a:r>
            <a:r>
              <a:rPr lang="en-US" b="0" i="0" dirty="0" err="1">
                <a:solidFill>
                  <a:srgbClr val="D1D5DB"/>
                </a:solidFill>
                <a:effectLst/>
                <a:latin typeface="Söhne"/>
              </a:rPr>
              <a:t>CyTOF</a:t>
            </a:r>
            <a:r>
              <a:rPr lang="en-US" b="0" i="0" dirty="0">
                <a:solidFill>
                  <a:srgbClr val="D1D5DB"/>
                </a:solidFill>
                <a:effectLst/>
                <a:latin typeface="Söhne"/>
              </a:rPr>
              <a:t> </a:t>
            </a:r>
            <a:r>
              <a:rPr lang="en-US" b="0" i="0" dirty="0" err="1">
                <a:solidFill>
                  <a:srgbClr val="D1D5DB"/>
                </a:solidFill>
                <a:effectLst/>
                <a:latin typeface="Söhne"/>
              </a:rPr>
              <a:t>kullanarak</a:t>
            </a:r>
            <a:r>
              <a:rPr lang="en-US" b="0" i="0" dirty="0">
                <a:solidFill>
                  <a:srgbClr val="D1D5DB"/>
                </a:solidFill>
                <a:effectLst/>
                <a:latin typeface="Söhne"/>
              </a:rPr>
              <a:t> </a:t>
            </a:r>
            <a:r>
              <a:rPr lang="en-US" b="0" i="0" dirty="0" err="1">
                <a:solidFill>
                  <a:srgbClr val="D1D5DB"/>
                </a:solidFill>
                <a:effectLst/>
                <a:latin typeface="Söhne"/>
              </a:rPr>
              <a:t>tek</a:t>
            </a:r>
            <a:r>
              <a:rPr lang="en-US" b="0" i="0" dirty="0">
                <a:solidFill>
                  <a:srgbClr val="D1D5DB"/>
                </a:solidFill>
                <a:effectLst/>
                <a:latin typeface="Söhne"/>
              </a:rPr>
              <a:t> </a:t>
            </a:r>
            <a:r>
              <a:rPr lang="en-US" b="0" i="0" dirty="0" err="1">
                <a:solidFill>
                  <a:srgbClr val="D1D5DB"/>
                </a:solidFill>
                <a:effectLst/>
                <a:latin typeface="Söhne"/>
              </a:rPr>
              <a:t>hücre</a:t>
            </a:r>
            <a:r>
              <a:rPr lang="en-US" b="0" i="0" dirty="0">
                <a:solidFill>
                  <a:srgbClr val="D1D5DB"/>
                </a:solidFill>
                <a:effectLst/>
                <a:latin typeface="Söhne"/>
              </a:rPr>
              <a:t> </a:t>
            </a:r>
            <a:r>
              <a:rPr lang="en-US" b="0" i="0" dirty="0" err="1">
                <a:solidFill>
                  <a:srgbClr val="D1D5DB"/>
                </a:solidFill>
                <a:effectLst/>
                <a:latin typeface="Söhne"/>
              </a:rPr>
              <a:t>analizi</a:t>
            </a:r>
            <a:r>
              <a:rPr lang="en-US" b="0" i="0" dirty="0">
                <a:solidFill>
                  <a:srgbClr val="D1D5DB"/>
                </a:solidFill>
                <a:effectLst/>
                <a:latin typeface="Söhne"/>
              </a:rPr>
              <a:t> </a:t>
            </a:r>
            <a:r>
              <a:rPr lang="en-US" b="0" i="0" dirty="0" err="1">
                <a:solidFill>
                  <a:srgbClr val="D1D5DB"/>
                </a:solidFill>
                <a:effectLst/>
                <a:latin typeface="Söhne"/>
              </a:rPr>
              <a:t>gerçekleştirdik</a:t>
            </a:r>
            <a:r>
              <a:rPr lang="en-US" b="0" i="0" dirty="0">
                <a:solidFill>
                  <a:srgbClr val="D1D5DB"/>
                </a:solidFill>
                <a:effectLst/>
                <a:latin typeface="Söhne"/>
              </a:rPr>
              <a:t>.</a:t>
            </a:r>
            <a:endParaRPr dirty="0"/>
          </a:p>
        </p:txBody>
      </p:sp>
    </p:spTree>
    <p:extLst>
      <p:ext uri="{BB962C8B-B14F-4D97-AF65-F5344CB8AC3E}">
        <p14:creationId xmlns:p14="http://schemas.microsoft.com/office/powerpoint/2010/main" val="3681203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b="0" i="0" dirty="0">
                <a:solidFill>
                  <a:srgbClr val="D1D5DB"/>
                </a:solidFill>
                <a:effectLst/>
                <a:latin typeface="Söhne"/>
              </a:rPr>
              <a:t>A</a:t>
            </a:r>
            <a:r>
              <a:rPr lang="en-US" b="0" i="0" dirty="0" err="1">
                <a:solidFill>
                  <a:srgbClr val="D1D5DB"/>
                </a:solidFill>
                <a:effectLst/>
                <a:latin typeface="Söhne"/>
              </a:rPr>
              <a:t>nalitik</a:t>
            </a:r>
            <a:r>
              <a:rPr lang="en-US" b="0" i="0" dirty="0">
                <a:solidFill>
                  <a:srgbClr val="D1D5DB"/>
                </a:solidFill>
                <a:effectLst/>
                <a:latin typeface="Söhne"/>
              </a:rPr>
              <a:t> pipeline </a:t>
            </a:r>
            <a:r>
              <a:rPr lang="en-US" b="0" i="0" dirty="0" err="1">
                <a:solidFill>
                  <a:srgbClr val="D1D5DB"/>
                </a:solidFill>
                <a:effectLst/>
                <a:latin typeface="Söhne"/>
              </a:rPr>
              <a:t>kurduktan</a:t>
            </a:r>
            <a:r>
              <a:rPr lang="en-US" b="0" i="0" dirty="0">
                <a:solidFill>
                  <a:srgbClr val="D1D5DB"/>
                </a:solidFill>
                <a:effectLst/>
                <a:latin typeface="Söhne"/>
              </a:rPr>
              <a:t> </a:t>
            </a:r>
            <a:r>
              <a:rPr lang="en-US" b="0" i="0" dirty="0" err="1">
                <a:solidFill>
                  <a:srgbClr val="D1D5DB"/>
                </a:solidFill>
                <a:effectLst/>
                <a:latin typeface="Söhne"/>
              </a:rPr>
              <a:t>sonra</a:t>
            </a:r>
            <a:r>
              <a:rPr lang="en-US" b="0" i="0" dirty="0">
                <a:solidFill>
                  <a:srgbClr val="D1D5DB"/>
                </a:solidFill>
                <a:effectLst/>
                <a:latin typeface="Söhne"/>
              </a:rPr>
              <a:t>, </a:t>
            </a:r>
            <a:r>
              <a:rPr lang="en-US" b="0" i="0" dirty="0" err="1">
                <a:solidFill>
                  <a:srgbClr val="D1D5DB"/>
                </a:solidFill>
                <a:effectLst/>
                <a:latin typeface="Söhne"/>
              </a:rPr>
              <a:t>yüksek</a:t>
            </a:r>
            <a:r>
              <a:rPr lang="en-US" b="0" i="0" dirty="0">
                <a:solidFill>
                  <a:srgbClr val="D1D5DB"/>
                </a:solidFill>
                <a:effectLst/>
                <a:latin typeface="Söhne"/>
              </a:rPr>
              <a:t> </a:t>
            </a:r>
            <a:r>
              <a:rPr lang="en-US" b="0" i="0" dirty="0" err="1">
                <a:solidFill>
                  <a:srgbClr val="D1D5DB"/>
                </a:solidFill>
                <a:effectLst/>
                <a:latin typeface="Söhne"/>
              </a:rPr>
              <a:t>boyutlu</a:t>
            </a:r>
            <a:r>
              <a:rPr lang="en-US" b="0" i="0" dirty="0">
                <a:solidFill>
                  <a:srgbClr val="D1D5DB"/>
                </a:solidFill>
                <a:effectLst/>
                <a:latin typeface="Söhne"/>
              </a:rPr>
              <a:t> </a:t>
            </a:r>
            <a:r>
              <a:rPr lang="en-US" b="0" i="0" dirty="0" err="1">
                <a:solidFill>
                  <a:srgbClr val="D1D5DB"/>
                </a:solidFill>
                <a:effectLst/>
                <a:latin typeface="Söhne"/>
              </a:rPr>
              <a:t>analiz</a:t>
            </a:r>
            <a:r>
              <a:rPr lang="en-US" b="0" i="0" dirty="0">
                <a:solidFill>
                  <a:srgbClr val="D1D5DB"/>
                </a:solidFill>
                <a:effectLst/>
                <a:latin typeface="Söhne"/>
              </a:rPr>
              <a:t> </a:t>
            </a:r>
            <a:r>
              <a:rPr lang="en-US" b="0" i="0" dirty="0" err="1">
                <a:solidFill>
                  <a:srgbClr val="D1D5DB"/>
                </a:solidFill>
                <a:effectLst/>
                <a:latin typeface="Söhne"/>
              </a:rPr>
              <a:t>ile</a:t>
            </a:r>
            <a:r>
              <a:rPr lang="en-US" b="0" i="0" dirty="0">
                <a:solidFill>
                  <a:srgbClr val="D1D5DB"/>
                </a:solidFill>
                <a:effectLst/>
                <a:latin typeface="Söhne"/>
              </a:rPr>
              <a:t> </a:t>
            </a:r>
            <a:r>
              <a:rPr lang="en-US" b="0" i="0" dirty="0" err="1">
                <a:solidFill>
                  <a:srgbClr val="D1D5DB"/>
                </a:solidFill>
                <a:effectLst/>
                <a:latin typeface="Söhne"/>
              </a:rPr>
              <a:t>devam</a:t>
            </a:r>
            <a:r>
              <a:rPr lang="en-US" b="0" i="0" dirty="0">
                <a:solidFill>
                  <a:srgbClr val="D1D5DB"/>
                </a:solidFill>
                <a:effectLst/>
                <a:latin typeface="Söhne"/>
              </a:rPr>
              <a:t> </a:t>
            </a:r>
            <a:r>
              <a:rPr lang="en-US" b="0" i="0" dirty="0" err="1">
                <a:solidFill>
                  <a:srgbClr val="D1D5DB"/>
                </a:solidFill>
                <a:effectLst/>
                <a:latin typeface="Söhne"/>
              </a:rPr>
              <a:t>ettik</a:t>
            </a:r>
            <a:r>
              <a:rPr lang="en-US" b="0" i="0" dirty="0">
                <a:solidFill>
                  <a:srgbClr val="D1D5DB"/>
                </a:solidFill>
                <a:effectLst/>
                <a:latin typeface="Söhne"/>
              </a:rPr>
              <a:t>. </a:t>
            </a:r>
            <a:r>
              <a:rPr lang="en-US" b="0" i="0" dirty="0" err="1">
                <a:solidFill>
                  <a:srgbClr val="D1D5DB"/>
                </a:solidFill>
                <a:effectLst/>
                <a:latin typeface="Söhne"/>
              </a:rPr>
              <a:t>Yoğunluk</a:t>
            </a:r>
            <a:r>
              <a:rPr lang="en-US" b="0" i="0" dirty="0">
                <a:solidFill>
                  <a:srgbClr val="D1D5DB"/>
                </a:solidFill>
                <a:effectLst/>
                <a:latin typeface="Söhne"/>
              </a:rPr>
              <a:t> Heatmap, 30 </a:t>
            </a:r>
            <a:r>
              <a:rPr lang="en-US" b="0" i="0" dirty="0" err="1">
                <a:solidFill>
                  <a:srgbClr val="D1D5DB"/>
                </a:solidFill>
                <a:effectLst/>
                <a:latin typeface="Söhne"/>
              </a:rPr>
              <a:t>farklı</a:t>
            </a:r>
            <a:r>
              <a:rPr lang="en-US" b="0" i="0" dirty="0">
                <a:solidFill>
                  <a:srgbClr val="D1D5DB"/>
                </a:solidFill>
                <a:effectLst/>
                <a:latin typeface="Söhne"/>
              </a:rPr>
              <a:t> </a:t>
            </a:r>
            <a:r>
              <a:rPr lang="en-US" b="0" i="0" dirty="0" err="1">
                <a:solidFill>
                  <a:srgbClr val="D1D5DB"/>
                </a:solidFill>
                <a:effectLst/>
                <a:latin typeface="Söhne"/>
              </a:rPr>
              <a:t>bağışıklık</a:t>
            </a:r>
            <a:r>
              <a:rPr lang="en-US" b="0" i="0" dirty="0">
                <a:solidFill>
                  <a:srgbClr val="D1D5DB"/>
                </a:solidFill>
                <a:effectLst/>
                <a:latin typeface="Söhne"/>
              </a:rPr>
              <a:t> alt </a:t>
            </a:r>
            <a:r>
              <a:rPr lang="en-US" b="0" i="0" dirty="0" err="1">
                <a:solidFill>
                  <a:srgbClr val="D1D5DB"/>
                </a:solidFill>
                <a:effectLst/>
                <a:latin typeface="Söhne"/>
              </a:rPr>
              <a:t>popülasyonunda</a:t>
            </a:r>
            <a:r>
              <a:rPr lang="en-US" b="0" i="0" dirty="0">
                <a:solidFill>
                  <a:srgbClr val="D1D5DB"/>
                </a:solidFill>
                <a:effectLst/>
                <a:latin typeface="Söhne"/>
              </a:rPr>
              <a:t> </a:t>
            </a:r>
            <a:r>
              <a:rPr lang="en-US" b="0" i="0" dirty="0" err="1">
                <a:solidFill>
                  <a:srgbClr val="D1D5DB"/>
                </a:solidFill>
                <a:effectLst/>
                <a:latin typeface="Söhne"/>
              </a:rPr>
              <a:t>bizmutenin</a:t>
            </a:r>
            <a:r>
              <a:rPr lang="en-US" b="0" i="0" dirty="0">
                <a:solidFill>
                  <a:srgbClr val="D1D5DB"/>
                </a:solidFill>
                <a:effectLst/>
                <a:latin typeface="Söhne"/>
              </a:rPr>
              <a:t> </a:t>
            </a:r>
            <a:r>
              <a:rPr lang="en-US" b="0" i="0" dirty="0" err="1">
                <a:solidFill>
                  <a:srgbClr val="D1D5DB"/>
                </a:solidFill>
                <a:effectLst/>
                <a:latin typeface="Söhne"/>
              </a:rPr>
              <a:t>eşzamanlı</a:t>
            </a:r>
            <a:r>
              <a:rPr lang="en-US" b="0" i="0" dirty="0">
                <a:solidFill>
                  <a:srgbClr val="D1D5DB"/>
                </a:solidFill>
                <a:effectLst/>
                <a:latin typeface="Söhne"/>
              </a:rPr>
              <a:t> </a:t>
            </a:r>
            <a:r>
              <a:rPr lang="en-US" b="0" i="0" dirty="0" err="1">
                <a:solidFill>
                  <a:srgbClr val="D1D5DB"/>
                </a:solidFill>
                <a:effectLst/>
                <a:latin typeface="Söhne"/>
              </a:rPr>
              <a:t>alımını</a:t>
            </a:r>
            <a:r>
              <a:rPr lang="en-US" b="0" i="0" dirty="0">
                <a:solidFill>
                  <a:srgbClr val="D1D5DB"/>
                </a:solidFill>
                <a:effectLst/>
                <a:latin typeface="Söhne"/>
              </a:rPr>
              <a:t> </a:t>
            </a:r>
            <a:r>
              <a:rPr lang="en-US" b="0" i="0" dirty="0" err="1">
                <a:solidFill>
                  <a:srgbClr val="D1D5DB"/>
                </a:solidFill>
                <a:effectLst/>
                <a:latin typeface="Söhne"/>
              </a:rPr>
              <a:t>ortaya</a:t>
            </a:r>
            <a:r>
              <a:rPr lang="en-US" b="0" i="0" dirty="0">
                <a:solidFill>
                  <a:srgbClr val="D1D5DB"/>
                </a:solidFill>
                <a:effectLst/>
                <a:latin typeface="Söhne"/>
              </a:rPr>
              <a:t> </a:t>
            </a:r>
            <a:r>
              <a:rPr lang="en-US" b="0" i="0" dirty="0" err="1">
                <a:solidFill>
                  <a:srgbClr val="D1D5DB"/>
                </a:solidFill>
                <a:effectLst/>
                <a:latin typeface="Söhne"/>
              </a:rPr>
              <a:t>koymaktadır</a:t>
            </a:r>
            <a:r>
              <a:rPr lang="en-US" b="0" i="0" dirty="0">
                <a:solidFill>
                  <a:srgbClr val="D1D5DB"/>
                </a:solidFill>
                <a:effectLst/>
                <a:latin typeface="Söhne"/>
              </a:rPr>
              <a:t>. </a:t>
            </a:r>
            <a:r>
              <a:rPr lang="en-US" b="0" i="0" dirty="0" err="1">
                <a:solidFill>
                  <a:srgbClr val="D1D5DB"/>
                </a:solidFill>
                <a:effectLst/>
                <a:latin typeface="Söhne"/>
              </a:rPr>
              <a:t>Daha</a:t>
            </a:r>
            <a:r>
              <a:rPr lang="en-US" b="0" i="0" dirty="0">
                <a:solidFill>
                  <a:srgbClr val="D1D5DB"/>
                </a:solidFill>
                <a:effectLst/>
                <a:latin typeface="Söhne"/>
              </a:rPr>
              <a:t> </a:t>
            </a:r>
            <a:r>
              <a:rPr lang="en-US" b="0" i="0" dirty="0" err="1">
                <a:solidFill>
                  <a:srgbClr val="D1D5DB"/>
                </a:solidFill>
                <a:effectLst/>
                <a:latin typeface="Söhne"/>
              </a:rPr>
              <a:t>fazla</a:t>
            </a:r>
            <a:r>
              <a:rPr lang="en-US" b="0" i="0" dirty="0">
                <a:solidFill>
                  <a:srgbClr val="D1D5DB"/>
                </a:solidFill>
                <a:effectLst/>
                <a:latin typeface="Söhne"/>
              </a:rPr>
              <a:t> </a:t>
            </a:r>
            <a:r>
              <a:rPr lang="en-US" b="0" i="0" dirty="0" err="1">
                <a:solidFill>
                  <a:srgbClr val="D1D5DB"/>
                </a:solidFill>
                <a:effectLst/>
                <a:latin typeface="Söhne"/>
              </a:rPr>
              <a:t>analiz</a:t>
            </a:r>
            <a:r>
              <a:rPr lang="en-US" b="0" i="0" dirty="0">
                <a:solidFill>
                  <a:srgbClr val="D1D5DB"/>
                </a:solidFill>
                <a:effectLst/>
                <a:latin typeface="Söhne"/>
              </a:rPr>
              <a:t>, her </a:t>
            </a:r>
            <a:r>
              <a:rPr lang="en-US" b="0" i="0" dirty="0" err="1">
                <a:solidFill>
                  <a:srgbClr val="D1D5DB"/>
                </a:solidFill>
                <a:effectLst/>
                <a:latin typeface="Söhne"/>
              </a:rPr>
              <a:t>bir</a:t>
            </a:r>
            <a:r>
              <a:rPr lang="en-US" b="0" i="0" dirty="0">
                <a:solidFill>
                  <a:srgbClr val="D1D5DB"/>
                </a:solidFill>
                <a:effectLst/>
                <a:latin typeface="Söhne"/>
              </a:rPr>
              <a:t> </a:t>
            </a:r>
            <a:r>
              <a:rPr lang="en-US" b="0" i="0" dirty="0" err="1">
                <a:solidFill>
                  <a:srgbClr val="D1D5DB"/>
                </a:solidFill>
                <a:effectLst/>
                <a:latin typeface="Söhne"/>
              </a:rPr>
              <a:t>bağışıklık</a:t>
            </a:r>
            <a:r>
              <a:rPr lang="en-US" b="0" i="0" dirty="0">
                <a:solidFill>
                  <a:srgbClr val="D1D5DB"/>
                </a:solidFill>
                <a:effectLst/>
                <a:latin typeface="Söhne"/>
              </a:rPr>
              <a:t> </a:t>
            </a:r>
            <a:r>
              <a:rPr lang="en-US" b="0" i="0" dirty="0" err="1">
                <a:solidFill>
                  <a:srgbClr val="D1D5DB"/>
                </a:solidFill>
                <a:effectLst/>
                <a:latin typeface="Söhne"/>
              </a:rPr>
              <a:t>popülasyonu</a:t>
            </a:r>
            <a:r>
              <a:rPr lang="en-US" b="0" i="0" dirty="0">
                <a:solidFill>
                  <a:srgbClr val="D1D5DB"/>
                </a:solidFill>
                <a:effectLst/>
                <a:latin typeface="Söhne"/>
              </a:rPr>
              <a:t> </a:t>
            </a:r>
            <a:r>
              <a:rPr lang="en-US" b="0" i="0" dirty="0" err="1">
                <a:solidFill>
                  <a:srgbClr val="D1D5DB"/>
                </a:solidFill>
                <a:effectLst/>
                <a:latin typeface="Söhne"/>
              </a:rPr>
              <a:t>içindeki</a:t>
            </a:r>
            <a:r>
              <a:rPr lang="en-US" b="0" i="0" dirty="0">
                <a:solidFill>
                  <a:srgbClr val="D1D5DB"/>
                </a:solidFill>
                <a:effectLst/>
                <a:latin typeface="Söhne"/>
              </a:rPr>
              <a:t> </a:t>
            </a:r>
            <a:r>
              <a:rPr lang="en-US" b="0" i="0" dirty="0" err="1">
                <a:solidFill>
                  <a:srgbClr val="D1D5DB"/>
                </a:solidFill>
                <a:effectLst/>
                <a:latin typeface="Söhne"/>
              </a:rPr>
              <a:t>alım</a:t>
            </a:r>
            <a:r>
              <a:rPr lang="en-US" b="0" i="0" dirty="0">
                <a:solidFill>
                  <a:srgbClr val="D1D5DB"/>
                </a:solidFill>
                <a:effectLst/>
                <a:latin typeface="Söhne"/>
              </a:rPr>
              <a:t> </a:t>
            </a:r>
            <a:r>
              <a:rPr lang="en-US" b="0" i="0" dirty="0" err="1">
                <a:solidFill>
                  <a:srgbClr val="D1D5DB"/>
                </a:solidFill>
                <a:effectLst/>
                <a:latin typeface="Söhne"/>
              </a:rPr>
              <a:t>yüzdesine</a:t>
            </a:r>
            <a:r>
              <a:rPr lang="en-US" b="0" i="0" dirty="0">
                <a:solidFill>
                  <a:srgbClr val="D1D5DB"/>
                </a:solidFill>
                <a:effectLst/>
                <a:latin typeface="Söhne"/>
              </a:rPr>
              <a:t> </a:t>
            </a:r>
            <a:r>
              <a:rPr lang="en-US" b="0" i="0" dirty="0" err="1">
                <a:solidFill>
                  <a:srgbClr val="D1D5DB"/>
                </a:solidFill>
                <a:effectLst/>
                <a:latin typeface="Söhne"/>
              </a:rPr>
              <a:t>ilişkin</a:t>
            </a:r>
            <a:r>
              <a:rPr lang="en-US" b="0" i="0" dirty="0">
                <a:solidFill>
                  <a:srgbClr val="D1D5DB"/>
                </a:solidFill>
                <a:effectLst/>
                <a:latin typeface="Söhne"/>
              </a:rPr>
              <a:t> </a:t>
            </a:r>
            <a:r>
              <a:rPr lang="en-US" b="0" i="0" dirty="0" err="1">
                <a:solidFill>
                  <a:srgbClr val="D1D5DB"/>
                </a:solidFill>
                <a:effectLst/>
                <a:latin typeface="Söhne"/>
              </a:rPr>
              <a:t>bilgiler</a:t>
            </a:r>
            <a:r>
              <a:rPr lang="en-US" b="0" i="0" dirty="0">
                <a:solidFill>
                  <a:srgbClr val="D1D5DB"/>
                </a:solidFill>
                <a:effectLst/>
                <a:latin typeface="Söhne"/>
              </a:rPr>
              <a:t> </a:t>
            </a:r>
            <a:r>
              <a:rPr lang="en-US" b="0" i="0" dirty="0" err="1">
                <a:solidFill>
                  <a:srgbClr val="D1D5DB"/>
                </a:solidFill>
                <a:effectLst/>
                <a:latin typeface="Söhne"/>
              </a:rPr>
              <a:t>sağlayabilir</a:t>
            </a:r>
            <a:r>
              <a:rPr lang="en-US" b="0" i="0" dirty="0">
                <a:solidFill>
                  <a:srgbClr val="D1D5DB"/>
                </a:solidFill>
                <a:effectLst/>
                <a:latin typeface="Söhne"/>
              </a:rPr>
              <a:t>.</a:t>
            </a:r>
            <a:endParaRPr dirty="0"/>
          </a:p>
        </p:txBody>
      </p:sp>
    </p:spTree>
    <p:extLst>
      <p:ext uri="{BB962C8B-B14F-4D97-AF65-F5344CB8AC3E}">
        <p14:creationId xmlns:p14="http://schemas.microsoft.com/office/powerpoint/2010/main" val="111257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Şimdi</a:t>
            </a:r>
            <a:r>
              <a:rPr lang="en-US" dirty="0"/>
              <a:t> de </a:t>
            </a:r>
            <a:r>
              <a:rPr lang="en-US" dirty="0" err="1"/>
              <a:t>kısaca</a:t>
            </a:r>
            <a:r>
              <a:rPr lang="en-US" dirty="0"/>
              <a:t> </a:t>
            </a:r>
            <a:r>
              <a:rPr lang="en-US" dirty="0" err="1"/>
              <a:t>uygulamalara</a:t>
            </a:r>
            <a:r>
              <a:rPr lang="en-US" dirty="0"/>
              <a:t> </a:t>
            </a:r>
            <a:r>
              <a:rPr lang="en-US" dirty="0" err="1"/>
              <a:t>bakalım</a:t>
            </a:r>
            <a:r>
              <a:rPr lang="en-US" dirty="0"/>
              <a:t>.</a:t>
            </a:r>
          </a:p>
        </p:txBody>
      </p:sp>
      <p:sp>
        <p:nvSpPr>
          <p:cNvPr id="4" name="Slide Number Placeholder 3"/>
          <p:cNvSpPr>
            <a:spLocks noGrp="1"/>
          </p:cNvSpPr>
          <p:nvPr>
            <p:ph type="sldNum" sz="quarter" idx="5"/>
          </p:nvPr>
        </p:nvSpPr>
        <p:spPr/>
        <p:txBody>
          <a:bodyPr/>
          <a:lstStyle/>
          <a:p>
            <a:fld id="{84B3E779-8FBD-49CD-A35B-5523FAC39286}" type="slidenum">
              <a:rPr lang="en-US" smtClean="0"/>
              <a:t>28</a:t>
            </a:fld>
            <a:endParaRPr lang="en-US"/>
          </a:p>
        </p:txBody>
      </p:sp>
    </p:spTree>
    <p:extLst>
      <p:ext uri="{BB962C8B-B14F-4D97-AF65-F5344CB8AC3E}">
        <p14:creationId xmlns:p14="http://schemas.microsoft.com/office/powerpoint/2010/main" val="3700151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err="1">
                <a:effectLst/>
                <a:latin typeface="Söhne"/>
              </a:rPr>
              <a:t>CyTOF'a</a:t>
            </a:r>
            <a:r>
              <a:rPr lang="en-US" b="0" i="0" dirty="0">
                <a:effectLst/>
                <a:latin typeface="Söhne"/>
              </a:rPr>
              <a:t> </a:t>
            </a:r>
            <a:r>
              <a:rPr lang="en-US" b="0" i="0" dirty="0" err="1">
                <a:effectLst/>
                <a:latin typeface="Söhne"/>
              </a:rPr>
              <a:t>atıfta</a:t>
            </a:r>
            <a:r>
              <a:rPr lang="en-US" b="0" i="0" dirty="0">
                <a:effectLst/>
                <a:latin typeface="Söhne"/>
              </a:rPr>
              <a:t> </a:t>
            </a:r>
            <a:r>
              <a:rPr lang="en-US" b="0" i="0" dirty="0" err="1">
                <a:effectLst/>
                <a:latin typeface="Söhne"/>
              </a:rPr>
              <a:t>bulunan</a:t>
            </a:r>
            <a:r>
              <a:rPr lang="en-US" b="0" i="0" dirty="0">
                <a:effectLst/>
                <a:latin typeface="Söhne"/>
              </a:rPr>
              <a:t> </a:t>
            </a:r>
            <a:r>
              <a:rPr lang="en-US" b="0" i="0" dirty="0" err="1">
                <a:effectLst/>
                <a:latin typeface="Söhne"/>
              </a:rPr>
              <a:t>makalelerin</a:t>
            </a:r>
            <a:r>
              <a:rPr lang="en-US" b="0" i="0" dirty="0">
                <a:effectLst/>
                <a:latin typeface="Söhne"/>
              </a:rPr>
              <a:t> </a:t>
            </a:r>
            <a:r>
              <a:rPr lang="en-US" b="0" i="0" dirty="0" err="1">
                <a:effectLst/>
                <a:latin typeface="Söhne"/>
              </a:rPr>
              <a:t>sayısındaki</a:t>
            </a:r>
            <a:r>
              <a:rPr lang="en-US" b="0" i="0" dirty="0">
                <a:effectLst/>
                <a:latin typeface="Söhne"/>
              </a:rPr>
              <a:t> </a:t>
            </a:r>
            <a:r>
              <a:rPr lang="en-US" b="0" i="0" dirty="0" err="1">
                <a:effectLst/>
                <a:latin typeface="Söhne"/>
              </a:rPr>
              <a:t>artış</a:t>
            </a:r>
            <a:r>
              <a:rPr lang="en-US" b="0" i="0" dirty="0">
                <a:effectLst/>
                <a:latin typeface="Söhne"/>
              </a:rPr>
              <a:t>, </a:t>
            </a:r>
            <a:r>
              <a:rPr lang="en-US" b="0" i="0" dirty="0" err="1">
                <a:effectLst/>
                <a:latin typeface="Söhne"/>
              </a:rPr>
              <a:t>bu</a:t>
            </a:r>
            <a:r>
              <a:rPr lang="en-US" b="0" i="0" dirty="0">
                <a:effectLst/>
                <a:latin typeface="Söhne"/>
              </a:rPr>
              <a:t> </a:t>
            </a:r>
            <a:r>
              <a:rPr lang="en-US" b="0" i="0" dirty="0" err="1">
                <a:effectLst/>
                <a:latin typeface="Söhne"/>
              </a:rPr>
              <a:t>teknolojinin</a:t>
            </a:r>
            <a:r>
              <a:rPr lang="en-US" b="0" i="0" dirty="0">
                <a:effectLst/>
                <a:latin typeface="Söhne"/>
              </a:rPr>
              <a:t> </a:t>
            </a:r>
            <a:r>
              <a:rPr lang="en-US" b="0" i="0" dirty="0" err="1">
                <a:effectLst/>
                <a:latin typeface="Söhne"/>
              </a:rPr>
              <a:t>bilimsel</a:t>
            </a:r>
            <a:r>
              <a:rPr lang="en-US" b="0" i="0" dirty="0">
                <a:effectLst/>
                <a:latin typeface="Söhne"/>
              </a:rPr>
              <a:t> </a:t>
            </a:r>
            <a:r>
              <a:rPr lang="en-US" b="0" i="0" dirty="0" err="1">
                <a:effectLst/>
                <a:latin typeface="Söhne"/>
              </a:rPr>
              <a:t>araştırmaları</a:t>
            </a:r>
            <a:r>
              <a:rPr lang="en-US" b="0" i="0" dirty="0">
                <a:effectLst/>
                <a:latin typeface="Söhne"/>
              </a:rPr>
              <a:t> </a:t>
            </a:r>
            <a:r>
              <a:rPr lang="en-US" b="0" i="0" dirty="0" err="1">
                <a:effectLst/>
                <a:latin typeface="Söhne"/>
              </a:rPr>
              <a:t>ilerletme</a:t>
            </a:r>
            <a:r>
              <a:rPr lang="en-US" b="0" i="0" dirty="0">
                <a:effectLst/>
                <a:latin typeface="Söhne"/>
              </a:rPr>
              <a:t>, </a:t>
            </a:r>
            <a:r>
              <a:rPr lang="en-US" b="0" i="0" dirty="0" err="1">
                <a:effectLst/>
                <a:latin typeface="Söhne"/>
              </a:rPr>
              <a:t>multidisipliner</a:t>
            </a:r>
            <a:r>
              <a:rPr lang="en-US" b="0" i="0" dirty="0">
                <a:effectLst/>
                <a:latin typeface="Söhne"/>
              </a:rPr>
              <a:t> </a:t>
            </a:r>
            <a:r>
              <a:rPr lang="en-US" b="0" i="0" dirty="0" err="1">
                <a:effectLst/>
                <a:latin typeface="Söhne"/>
              </a:rPr>
              <a:t>işbirliklerini</a:t>
            </a:r>
            <a:r>
              <a:rPr lang="en-US" b="0" i="0" dirty="0">
                <a:effectLst/>
                <a:latin typeface="Söhne"/>
              </a:rPr>
              <a:t> </a:t>
            </a:r>
            <a:r>
              <a:rPr lang="en-US" b="0" i="0" dirty="0" err="1">
                <a:effectLst/>
                <a:latin typeface="Söhne"/>
              </a:rPr>
              <a:t>teşvik</a:t>
            </a:r>
            <a:r>
              <a:rPr lang="en-US" b="0" i="0" dirty="0">
                <a:effectLst/>
                <a:latin typeface="Söhne"/>
              </a:rPr>
              <a:t> </a:t>
            </a:r>
            <a:r>
              <a:rPr lang="en-US" b="0" i="0" dirty="0" err="1">
                <a:effectLst/>
                <a:latin typeface="Söhne"/>
              </a:rPr>
              <a:t>etme</a:t>
            </a:r>
            <a:r>
              <a:rPr lang="en-US" b="0" i="0" dirty="0">
                <a:effectLst/>
                <a:latin typeface="Söhne"/>
              </a:rPr>
              <a:t> </a:t>
            </a:r>
            <a:r>
              <a:rPr lang="en-US" b="0" i="0" dirty="0" err="1">
                <a:effectLst/>
                <a:latin typeface="Söhne"/>
              </a:rPr>
              <a:t>ve</a:t>
            </a:r>
            <a:r>
              <a:rPr lang="en-US" b="0" i="0" dirty="0">
                <a:effectLst/>
                <a:latin typeface="Söhne"/>
              </a:rPr>
              <a:t> </a:t>
            </a:r>
            <a:r>
              <a:rPr lang="en-US" b="0" i="0" dirty="0" err="1">
                <a:effectLst/>
                <a:latin typeface="Söhne"/>
              </a:rPr>
              <a:t>tek</a:t>
            </a:r>
            <a:r>
              <a:rPr lang="en-US" b="0" i="0" dirty="0">
                <a:effectLst/>
                <a:latin typeface="Söhne"/>
              </a:rPr>
              <a:t> </a:t>
            </a:r>
            <a:r>
              <a:rPr lang="en-US" b="0" i="0" dirty="0" err="1">
                <a:effectLst/>
                <a:latin typeface="Söhne"/>
              </a:rPr>
              <a:t>hücre</a:t>
            </a:r>
            <a:r>
              <a:rPr lang="en-US" b="0" i="0" dirty="0">
                <a:effectLst/>
                <a:latin typeface="Söhne"/>
              </a:rPr>
              <a:t> </a:t>
            </a:r>
            <a:r>
              <a:rPr lang="en-US" b="0" i="0" dirty="0" err="1">
                <a:effectLst/>
                <a:latin typeface="Söhne"/>
              </a:rPr>
              <a:t>düzeyinde</a:t>
            </a:r>
            <a:r>
              <a:rPr lang="en-US" b="0" i="0" dirty="0">
                <a:effectLst/>
                <a:latin typeface="Söhne"/>
              </a:rPr>
              <a:t> </a:t>
            </a:r>
            <a:r>
              <a:rPr lang="en-US" b="0" i="0" dirty="0" err="1">
                <a:effectLst/>
                <a:latin typeface="Söhne"/>
              </a:rPr>
              <a:t>karmaşık</a:t>
            </a:r>
            <a:r>
              <a:rPr lang="en-US" b="0" i="0" dirty="0">
                <a:effectLst/>
                <a:latin typeface="Söhne"/>
              </a:rPr>
              <a:t> </a:t>
            </a:r>
            <a:r>
              <a:rPr lang="en-US" b="0" i="0" dirty="0" err="1">
                <a:effectLst/>
                <a:latin typeface="Söhne"/>
              </a:rPr>
              <a:t>biyolojik</a:t>
            </a:r>
            <a:r>
              <a:rPr lang="en-US" b="0" i="0" dirty="0">
                <a:effectLst/>
                <a:latin typeface="Söhne"/>
              </a:rPr>
              <a:t> </a:t>
            </a:r>
            <a:r>
              <a:rPr lang="en-US" b="0" i="0" dirty="0" err="1">
                <a:effectLst/>
                <a:latin typeface="Söhne"/>
              </a:rPr>
              <a:t>sistemlere</a:t>
            </a:r>
            <a:r>
              <a:rPr lang="en-US" b="0" i="0" dirty="0">
                <a:effectLst/>
                <a:latin typeface="Söhne"/>
              </a:rPr>
              <a:t> </a:t>
            </a:r>
            <a:r>
              <a:rPr lang="en-US" b="0" i="0" dirty="0" err="1">
                <a:effectLst/>
                <a:latin typeface="Söhne"/>
              </a:rPr>
              <a:t>ilişkin</a:t>
            </a:r>
            <a:r>
              <a:rPr lang="en-US" b="0" i="0" dirty="0">
                <a:effectLst/>
                <a:latin typeface="Söhne"/>
              </a:rPr>
              <a:t> </a:t>
            </a:r>
            <a:r>
              <a:rPr lang="en-US" b="0" i="0" dirty="0" err="1">
                <a:effectLst/>
                <a:latin typeface="Söhne"/>
              </a:rPr>
              <a:t>anlayışımızı</a:t>
            </a:r>
            <a:r>
              <a:rPr lang="en-US" b="0" i="0" dirty="0">
                <a:effectLst/>
                <a:latin typeface="Söhne"/>
              </a:rPr>
              <a:t> </a:t>
            </a:r>
            <a:r>
              <a:rPr lang="en-US" b="0" i="0" dirty="0" err="1">
                <a:effectLst/>
                <a:latin typeface="Söhne"/>
              </a:rPr>
              <a:t>geliştirmedeki</a:t>
            </a:r>
            <a:r>
              <a:rPr lang="en-US" b="0" i="0" dirty="0">
                <a:effectLst/>
                <a:latin typeface="Söhne"/>
              </a:rPr>
              <a:t> </a:t>
            </a:r>
            <a:r>
              <a:rPr lang="en-US" b="0" i="0" dirty="0" err="1">
                <a:effectLst/>
                <a:latin typeface="Söhne"/>
              </a:rPr>
              <a:t>önemli</a:t>
            </a:r>
            <a:r>
              <a:rPr lang="en-US" b="0" i="0" dirty="0">
                <a:effectLst/>
                <a:latin typeface="Söhne"/>
              </a:rPr>
              <a:t> </a:t>
            </a:r>
            <a:r>
              <a:rPr lang="en-US" b="0" i="0" dirty="0" err="1">
                <a:effectLst/>
                <a:latin typeface="Söhne"/>
              </a:rPr>
              <a:t>rolünün</a:t>
            </a:r>
            <a:r>
              <a:rPr lang="en-US" b="0" i="0" dirty="0">
                <a:effectLst/>
                <a:latin typeface="Söhne"/>
              </a:rPr>
              <a:t> </a:t>
            </a:r>
            <a:r>
              <a:rPr lang="en-US" b="0" i="0" dirty="0" err="1">
                <a:effectLst/>
                <a:latin typeface="Söhne"/>
              </a:rPr>
              <a:t>altını</a:t>
            </a:r>
            <a:r>
              <a:rPr lang="en-US" b="0" i="0" dirty="0">
                <a:effectLst/>
                <a:latin typeface="Söhne"/>
              </a:rPr>
              <a:t> </a:t>
            </a:r>
            <a:r>
              <a:rPr lang="en-US" b="0" i="0" dirty="0" err="1">
                <a:effectLst/>
                <a:latin typeface="Söhne"/>
              </a:rPr>
              <a:t>çizmektedir</a:t>
            </a:r>
            <a:r>
              <a:rPr lang="en-US" b="0" i="0" dirty="0">
                <a:effectLst/>
                <a:latin typeface="Söhne"/>
              </a:rPr>
              <a:t>. </a:t>
            </a:r>
            <a:r>
              <a:rPr lang="en-US" b="0" i="0" dirty="0" err="1">
                <a:effectLst/>
                <a:latin typeface="Söhne"/>
              </a:rPr>
              <a:t>Teknoloji</a:t>
            </a:r>
            <a:r>
              <a:rPr lang="en-US" b="0" i="0" dirty="0">
                <a:effectLst/>
                <a:latin typeface="Söhne"/>
              </a:rPr>
              <a:t> </a:t>
            </a:r>
            <a:r>
              <a:rPr lang="en-US" b="0" i="0" dirty="0" err="1">
                <a:effectLst/>
                <a:latin typeface="Söhne"/>
              </a:rPr>
              <a:t>geliştikçe</a:t>
            </a:r>
            <a:r>
              <a:rPr lang="en-US" b="0" i="0" dirty="0">
                <a:effectLst/>
                <a:latin typeface="Söhne"/>
              </a:rPr>
              <a:t> </a:t>
            </a:r>
            <a:r>
              <a:rPr lang="en-US" b="0" i="0" dirty="0" err="1">
                <a:effectLst/>
                <a:latin typeface="Söhne"/>
              </a:rPr>
              <a:t>ve</a:t>
            </a:r>
            <a:r>
              <a:rPr lang="en-US" b="0" i="0" dirty="0">
                <a:effectLst/>
                <a:latin typeface="Söhne"/>
              </a:rPr>
              <a:t> yeni </a:t>
            </a:r>
            <a:r>
              <a:rPr lang="en-US" b="0" i="0" dirty="0" err="1">
                <a:effectLst/>
                <a:latin typeface="Söhne"/>
              </a:rPr>
              <a:t>uygulamalar</a:t>
            </a:r>
            <a:r>
              <a:rPr lang="en-US" b="0" i="0" dirty="0">
                <a:effectLst/>
                <a:latin typeface="Söhne"/>
              </a:rPr>
              <a:t> </a:t>
            </a:r>
            <a:r>
              <a:rPr lang="en-US" b="0" i="0" dirty="0" err="1">
                <a:effectLst/>
                <a:latin typeface="Söhne"/>
              </a:rPr>
              <a:t>ortaya</a:t>
            </a:r>
            <a:r>
              <a:rPr lang="en-US" b="0" i="0" dirty="0">
                <a:effectLst/>
                <a:latin typeface="Söhne"/>
              </a:rPr>
              <a:t> </a:t>
            </a:r>
            <a:r>
              <a:rPr lang="en-US" b="0" i="0" dirty="0" err="1">
                <a:effectLst/>
                <a:latin typeface="Söhne"/>
              </a:rPr>
              <a:t>çıktıkça</a:t>
            </a:r>
            <a:r>
              <a:rPr lang="en-US" b="0" i="0" dirty="0">
                <a:effectLst/>
                <a:latin typeface="Söhne"/>
              </a:rPr>
              <a:t> </a:t>
            </a:r>
            <a:r>
              <a:rPr lang="en-US" b="0" i="0" dirty="0" err="1">
                <a:effectLst/>
                <a:latin typeface="Söhne"/>
              </a:rPr>
              <a:t>bu</a:t>
            </a:r>
            <a:r>
              <a:rPr lang="en-US" b="0" i="0" dirty="0">
                <a:effectLst/>
                <a:latin typeface="Söhne"/>
              </a:rPr>
              <a:t> </a:t>
            </a:r>
            <a:r>
              <a:rPr lang="en-US" b="0" i="0" dirty="0" err="1">
                <a:effectLst/>
                <a:latin typeface="Söhne"/>
              </a:rPr>
              <a:t>eğilimin</a:t>
            </a:r>
            <a:r>
              <a:rPr lang="en-US" b="0" i="0" dirty="0">
                <a:effectLst/>
                <a:latin typeface="Söhne"/>
              </a:rPr>
              <a:t> </a:t>
            </a:r>
            <a:r>
              <a:rPr lang="en-US" b="0" i="0" dirty="0" err="1">
                <a:effectLst/>
                <a:latin typeface="Söhne"/>
              </a:rPr>
              <a:t>devam</a:t>
            </a:r>
            <a:r>
              <a:rPr lang="en-US" b="0" i="0" dirty="0">
                <a:effectLst/>
                <a:latin typeface="Söhne"/>
              </a:rPr>
              <a:t> </a:t>
            </a:r>
            <a:r>
              <a:rPr lang="en-US" b="0" i="0" dirty="0" err="1">
                <a:effectLst/>
                <a:latin typeface="Söhne"/>
              </a:rPr>
              <a:t>etmesi</a:t>
            </a:r>
            <a:r>
              <a:rPr lang="en-US" b="0" i="0" dirty="0">
                <a:effectLst/>
                <a:latin typeface="Söhne"/>
              </a:rPr>
              <a:t> </a:t>
            </a:r>
            <a:r>
              <a:rPr lang="en-US" b="0" i="0" dirty="0" err="1">
                <a:effectLst/>
                <a:latin typeface="Söhne"/>
              </a:rPr>
              <a:t>beklenmektedir</a:t>
            </a:r>
            <a:r>
              <a:rPr lang="en-US" b="0" i="0" dirty="0">
                <a:effectLst/>
                <a:latin typeface="Söhne"/>
              </a:rPr>
              <a:t>.</a:t>
            </a:r>
            <a:br>
              <a:rPr lang="en-US" dirty="0"/>
            </a:br>
            <a:endParaRPr lang="it-IT" dirty="0"/>
          </a:p>
        </p:txBody>
      </p:sp>
      <p:sp>
        <p:nvSpPr>
          <p:cNvPr id="4" name="Segnaposto numero diapositiva 3"/>
          <p:cNvSpPr>
            <a:spLocks noGrp="1"/>
          </p:cNvSpPr>
          <p:nvPr>
            <p:ph type="sldNum" sz="quarter" idx="5"/>
          </p:nvPr>
        </p:nvSpPr>
        <p:spPr/>
        <p:txBody>
          <a:bodyPr/>
          <a:lstStyle/>
          <a:p>
            <a:fld id="{84B3E779-8FBD-49CD-A35B-5523FAC39286}" type="slidenum">
              <a:rPr lang="en-US" smtClean="0"/>
              <a:t>29</a:t>
            </a:fld>
            <a:endParaRPr lang="en-US"/>
          </a:p>
        </p:txBody>
      </p:sp>
    </p:spTree>
    <p:extLst>
      <p:ext uri="{BB962C8B-B14F-4D97-AF65-F5344CB8AC3E}">
        <p14:creationId xmlns:p14="http://schemas.microsoft.com/office/powerpoint/2010/main" val="2477021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Bu</a:t>
            </a:r>
            <a:r>
              <a:rPr lang="it-IT" dirty="0"/>
              <a:t> </a:t>
            </a:r>
            <a:r>
              <a:rPr lang="it-IT" dirty="0" err="1"/>
              <a:t>yayında</a:t>
            </a:r>
            <a:r>
              <a:rPr lang="it-IT" dirty="0"/>
              <a:t> </a:t>
            </a:r>
            <a:r>
              <a:rPr lang="it-IT" dirty="0" err="1"/>
              <a:t>Mxene'nin</a:t>
            </a:r>
            <a:r>
              <a:rPr lang="it-IT" dirty="0"/>
              <a:t> </a:t>
            </a:r>
            <a:r>
              <a:rPr lang="it-IT" dirty="0" err="1"/>
              <a:t>etiketsiz</a:t>
            </a:r>
            <a:r>
              <a:rPr lang="it-IT" dirty="0"/>
              <a:t> </a:t>
            </a:r>
            <a:r>
              <a:rPr lang="it-IT" dirty="0" err="1"/>
              <a:t>bir</a:t>
            </a:r>
            <a:r>
              <a:rPr lang="it-IT" dirty="0"/>
              <a:t> </a:t>
            </a:r>
            <a:r>
              <a:rPr lang="it-IT" dirty="0" err="1"/>
              <a:t>stratejiyle</a:t>
            </a:r>
            <a:r>
              <a:rPr lang="it-IT" dirty="0"/>
              <a:t> </a:t>
            </a:r>
            <a:r>
              <a:rPr lang="it-IT" dirty="0" err="1"/>
              <a:t>birden</a:t>
            </a:r>
            <a:r>
              <a:rPr lang="it-IT" dirty="0"/>
              <a:t> </a:t>
            </a:r>
            <a:r>
              <a:rPr lang="it-IT" dirty="0" err="1"/>
              <a:t>fazla</a:t>
            </a:r>
            <a:r>
              <a:rPr lang="it-IT" dirty="0"/>
              <a:t> </a:t>
            </a:r>
            <a:r>
              <a:rPr lang="it-IT" dirty="0" err="1"/>
              <a:t>hücre</a:t>
            </a:r>
            <a:r>
              <a:rPr lang="it-IT" dirty="0"/>
              <a:t> ve </a:t>
            </a:r>
            <a:r>
              <a:rPr lang="it-IT" dirty="0" err="1"/>
              <a:t>dokuda</a:t>
            </a:r>
            <a:r>
              <a:rPr lang="it-IT" dirty="0"/>
              <a:t> </a:t>
            </a:r>
            <a:r>
              <a:rPr lang="it-IT" dirty="0" err="1"/>
              <a:t>kütle</a:t>
            </a:r>
            <a:r>
              <a:rPr lang="it-IT" dirty="0"/>
              <a:t> </a:t>
            </a:r>
            <a:r>
              <a:rPr lang="it-IT" dirty="0" err="1"/>
              <a:t>sitometrisi</a:t>
            </a:r>
            <a:r>
              <a:rPr lang="it-IT" dirty="0"/>
              <a:t> ile </a:t>
            </a:r>
            <a:r>
              <a:rPr lang="it-IT" dirty="0" err="1"/>
              <a:t>nasıl</a:t>
            </a:r>
            <a:r>
              <a:rPr lang="it-IT" dirty="0"/>
              <a:t> </a:t>
            </a:r>
            <a:r>
              <a:rPr lang="it-IT" dirty="0" err="1"/>
              <a:t>tespit</a:t>
            </a:r>
            <a:r>
              <a:rPr lang="it-IT" dirty="0"/>
              <a:t> </a:t>
            </a:r>
            <a:r>
              <a:rPr lang="it-IT" dirty="0" err="1"/>
              <a:t>edilebileceğini</a:t>
            </a:r>
            <a:r>
              <a:rPr lang="it-IT" dirty="0"/>
              <a:t> </a:t>
            </a:r>
            <a:r>
              <a:rPr lang="it-IT" dirty="0" err="1"/>
              <a:t>açıkladık</a:t>
            </a:r>
            <a:r>
              <a:rPr lang="it-IT" dirty="0"/>
              <a:t>. </a:t>
            </a:r>
            <a:r>
              <a:rPr lang="it-IT" dirty="0" err="1"/>
              <a:t>Yaklaşımımız</a:t>
            </a:r>
            <a:r>
              <a:rPr lang="it-IT" dirty="0"/>
              <a:t>, </a:t>
            </a:r>
            <a:r>
              <a:rPr lang="it-IT" dirty="0" err="1"/>
              <a:t>çeşitli</a:t>
            </a:r>
            <a:r>
              <a:rPr lang="it-IT" dirty="0"/>
              <a:t> </a:t>
            </a:r>
            <a:r>
              <a:rPr lang="it-IT" dirty="0" err="1"/>
              <a:t>klinik</a:t>
            </a:r>
            <a:r>
              <a:rPr lang="it-IT" dirty="0"/>
              <a:t> </a:t>
            </a:r>
            <a:r>
              <a:rPr lang="it-IT" dirty="0" err="1"/>
              <a:t>denemeler</a:t>
            </a:r>
            <a:r>
              <a:rPr lang="it-IT" dirty="0"/>
              <a:t> </a:t>
            </a:r>
            <a:r>
              <a:rPr lang="it-IT" dirty="0" err="1"/>
              <a:t>sırasında</a:t>
            </a:r>
            <a:r>
              <a:rPr lang="it-IT" dirty="0"/>
              <a:t> </a:t>
            </a:r>
            <a:r>
              <a:rPr lang="it-IT" dirty="0" err="1"/>
              <a:t>kontrol</a:t>
            </a:r>
            <a:r>
              <a:rPr lang="it-IT" dirty="0"/>
              <a:t> </a:t>
            </a:r>
            <a:r>
              <a:rPr lang="it-IT" dirty="0" err="1"/>
              <a:t>edilenlerin</a:t>
            </a:r>
            <a:r>
              <a:rPr lang="it-IT" dirty="0"/>
              <a:t> </a:t>
            </a:r>
            <a:r>
              <a:rPr lang="it-IT" dirty="0" err="1"/>
              <a:t>aynısı</a:t>
            </a:r>
            <a:r>
              <a:rPr lang="it-IT" dirty="0"/>
              <a:t> </a:t>
            </a:r>
            <a:r>
              <a:rPr lang="it-IT" dirty="0" err="1"/>
              <a:t>olan</a:t>
            </a:r>
            <a:r>
              <a:rPr lang="it-IT" dirty="0"/>
              <a:t> </a:t>
            </a:r>
            <a:r>
              <a:rPr lang="it-IT" dirty="0" err="1"/>
              <a:t>çok</a:t>
            </a:r>
            <a:r>
              <a:rPr lang="it-IT" dirty="0"/>
              <a:t> </a:t>
            </a:r>
            <a:r>
              <a:rPr lang="it-IT" dirty="0" err="1"/>
              <a:t>çeşitli</a:t>
            </a:r>
            <a:r>
              <a:rPr lang="it-IT" dirty="0"/>
              <a:t> </a:t>
            </a:r>
            <a:r>
              <a:rPr lang="it-IT" dirty="0" err="1"/>
              <a:t>hücre</a:t>
            </a:r>
            <a:r>
              <a:rPr lang="it-IT" dirty="0"/>
              <a:t> </a:t>
            </a:r>
            <a:r>
              <a:rPr lang="it-IT" dirty="0" err="1"/>
              <a:t>parametrelerini</a:t>
            </a:r>
            <a:r>
              <a:rPr lang="it-IT" dirty="0"/>
              <a:t> </a:t>
            </a:r>
            <a:r>
              <a:rPr lang="it-IT" dirty="0" err="1"/>
              <a:t>sorgulayabilmektedir</a:t>
            </a:r>
            <a:r>
              <a:rPr lang="it-IT" dirty="0"/>
              <a:t>.</a:t>
            </a:r>
          </a:p>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63820-114F-40B3-B6D6-454F0406C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363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lvl="0" indent="0">
              <a:buFont typeface="+mj-lt"/>
              <a:buNone/>
            </a:pPr>
            <a:r>
              <a:rPr lang="tr-TR" sz="1200" dirty="0"/>
              <a:t>Sunumumuza </a:t>
            </a:r>
            <a:r>
              <a:rPr lang="en-US" sz="1200" dirty="0" err="1"/>
              <a:t>Nanopartiküllerin</a:t>
            </a:r>
            <a:r>
              <a:rPr lang="en-US" sz="1200" dirty="0"/>
              <a:t> ve </a:t>
            </a:r>
            <a:r>
              <a:rPr lang="en-US" sz="1200" dirty="0" err="1"/>
              <a:t>nanotıbbın</a:t>
            </a:r>
            <a:r>
              <a:rPr lang="en-US" sz="1200" dirty="0"/>
              <a:t> </a:t>
            </a:r>
            <a:r>
              <a:rPr lang="en-US" sz="1200" dirty="0" err="1"/>
              <a:t>tanıtımı</a:t>
            </a:r>
            <a:r>
              <a:rPr lang="tr-TR" sz="1200" dirty="0"/>
              <a:t> ve kullanım alanları ile başlayacağız. Daha sonra </a:t>
            </a:r>
            <a:r>
              <a:rPr lang="en-US" sz="1200" dirty="0" err="1"/>
              <a:t>Nanopartiküllerin</a:t>
            </a:r>
            <a:r>
              <a:rPr lang="en-US" sz="1200" dirty="0"/>
              <a:t> </a:t>
            </a:r>
            <a:r>
              <a:rPr lang="en-US" sz="1200" dirty="0" err="1"/>
              <a:t>bağışıklık</a:t>
            </a:r>
            <a:r>
              <a:rPr lang="en-US" sz="1200" dirty="0"/>
              <a:t> </a:t>
            </a:r>
            <a:r>
              <a:rPr lang="en-US" sz="1200" dirty="0" err="1"/>
              <a:t>hücreleri</a:t>
            </a:r>
            <a:r>
              <a:rPr lang="en-US" sz="1200" dirty="0"/>
              <a:t> </a:t>
            </a:r>
            <a:r>
              <a:rPr lang="en-US" sz="1200" dirty="0" err="1"/>
              <a:t>üzerindeki</a:t>
            </a:r>
            <a:r>
              <a:rPr lang="en-US" sz="1200" dirty="0"/>
              <a:t> </a:t>
            </a:r>
            <a:r>
              <a:rPr lang="en-US" sz="1200" dirty="0" err="1"/>
              <a:t>etkisi</a:t>
            </a:r>
            <a:r>
              <a:rPr lang="en-US" sz="1200" dirty="0"/>
              <a:t> </a:t>
            </a:r>
            <a:r>
              <a:rPr lang="tr-TR" sz="1200" dirty="0"/>
              <a:t>üzerinde duracağız. Bu etkileri n</a:t>
            </a:r>
            <a:r>
              <a:rPr lang="en-US" sz="1200" dirty="0" err="1"/>
              <a:t>asıl</a:t>
            </a:r>
            <a:r>
              <a:rPr lang="en-US" sz="1200" dirty="0"/>
              <a:t> </a:t>
            </a:r>
            <a:r>
              <a:rPr lang="en-US" sz="1200" dirty="0" err="1"/>
              <a:t>değerlendir</a:t>
            </a:r>
            <a:r>
              <a:rPr lang="tr-TR" sz="1200" dirty="0" err="1"/>
              <a:t>diğimizi</a:t>
            </a:r>
            <a:r>
              <a:rPr lang="tr-TR" sz="1200" dirty="0"/>
              <a:t> açıklayacağız. Konuyu özetleyerek oturumumuzu kapatacağız.</a:t>
            </a:r>
            <a:endParaRPr lang="tr-TR" dirty="0"/>
          </a:p>
        </p:txBody>
      </p:sp>
      <p:sp>
        <p:nvSpPr>
          <p:cNvPr id="4" name="Slayt Numarası Yer Tutucusu 3"/>
          <p:cNvSpPr>
            <a:spLocks noGrp="1"/>
          </p:cNvSpPr>
          <p:nvPr>
            <p:ph type="sldNum" sz="quarter" idx="5"/>
          </p:nvPr>
        </p:nvSpPr>
        <p:spPr/>
        <p:txBody>
          <a:bodyPr/>
          <a:lstStyle/>
          <a:p>
            <a:pPr>
              <a:defRPr/>
            </a:pPr>
            <a:fld id="{244832FF-F025-2D47-9A5A-6ADF3BF3F9CD}" type="slidenum">
              <a:rPr lang="tr-TR" smtClean="0"/>
              <a:pPr>
                <a:defRPr/>
              </a:pPr>
              <a:t>3</a:t>
            </a:fld>
            <a:endParaRPr lang="tr-TR"/>
          </a:p>
        </p:txBody>
      </p:sp>
    </p:spTree>
    <p:extLst>
      <p:ext uri="{BB962C8B-B14F-4D97-AF65-F5344CB8AC3E}">
        <p14:creationId xmlns:p14="http://schemas.microsoft.com/office/powerpoint/2010/main" val="2752623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a:extLst>
              <a:ext uri="{FF2B5EF4-FFF2-40B4-BE49-F238E27FC236}">
                <a16:creationId xmlns:a16="http://schemas.microsoft.com/office/drawing/2014/main" id="{70B21192-AC64-4CA2-B048-07245352FFD5}"/>
              </a:ext>
            </a:extLst>
          </p:cNvPr>
          <p:cNvSpPr>
            <a:spLocks noGrp="1" noRot="1" noChangeAspect="1" noTextEdit="1"/>
          </p:cNvSpPr>
          <p:nvPr>
            <p:ph type="sldImg"/>
          </p:nvPr>
        </p:nvSpPr>
        <p:spPr>
          <a:ln/>
        </p:spPr>
      </p:sp>
      <p:sp>
        <p:nvSpPr>
          <p:cNvPr id="34819" name="Segnaposto note 2">
            <a:extLst>
              <a:ext uri="{FF2B5EF4-FFF2-40B4-BE49-F238E27FC236}">
                <a16:creationId xmlns:a16="http://schemas.microsoft.com/office/drawing/2014/main" id="{3B020ABB-4332-4B41-8887-F7150F4586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tr-TR" altLang="it-IT" dirty="0">
                <a:latin typeface="Arial" panose="020B0604020202020204" pitchFamily="34" charset="0"/>
                <a:ea typeface="ＭＳ Ｐゴシック" panose="020B0600070205080204" pitchFamily="34" charset="-128"/>
              </a:rPr>
              <a:t>M</a:t>
            </a:r>
            <a:r>
              <a:rPr lang="en-US" altLang="it-IT" dirty="0" err="1">
                <a:latin typeface="Arial" panose="020B0604020202020204" pitchFamily="34" charset="0"/>
                <a:ea typeface="ＭＳ Ｐゴシック" panose="020B0600070205080204" pitchFamily="34" charset="-128"/>
              </a:rPr>
              <a:t>alzeme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bilimi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alanında</a:t>
            </a:r>
            <a:r>
              <a:rPr lang="en-US" altLang="it-IT" dirty="0">
                <a:latin typeface="Arial" panose="020B0604020202020204" pitchFamily="34" charset="0"/>
                <a:ea typeface="ＭＳ Ｐゴシック" panose="020B0600070205080204" pitchFamily="34" charset="-128"/>
              </a:rPr>
              <a:t>, 2011 </a:t>
            </a:r>
            <a:r>
              <a:rPr lang="en-US" altLang="it-IT" dirty="0" err="1">
                <a:latin typeface="Arial" panose="020B0604020202020204" pitchFamily="34" charset="0"/>
                <a:ea typeface="ＭＳ Ｐゴシック" panose="020B0600070205080204" pitchFamily="34" charset="-128"/>
              </a:rPr>
              <a:t>yılında</a:t>
            </a:r>
            <a:r>
              <a:rPr lang="en-US" altLang="it-IT" dirty="0">
                <a:latin typeface="Arial" panose="020B0604020202020204" pitchFamily="34" charset="0"/>
                <a:ea typeface="ＭＳ Ｐゴシック" panose="020B0600070205080204" pitchFamily="34" charset="-128"/>
              </a:rPr>
              <a:t> 'max-</a:t>
            </a:r>
            <a:r>
              <a:rPr lang="en-US" altLang="it-IT" dirty="0" err="1">
                <a:latin typeface="Arial" panose="020B0604020202020204" pitchFamily="34" charset="0"/>
                <a:ea typeface="ＭＳ Ｐゴシック" panose="020B0600070205080204" pitchFamily="34" charset="-128"/>
              </a:rPr>
              <a:t>eens</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olarak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telaffuz</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edilen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MXenes</a:t>
            </a:r>
            <a:r>
              <a:rPr lang="tr-TR" altLang="it-IT" dirty="0">
                <a:latin typeface="Arial" panose="020B0604020202020204" pitchFamily="34" charset="0"/>
                <a:ea typeface="ＭＳ Ｐゴシック" panose="020B0600070205080204" pitchFamily="34" charset="-128"/>
              </a:rPr>
              <a:t> adında </a:t>
            </a:r>
            <a:r>
              <a:rPr lang="en-US" altLang="it-IT" dirty="0" err="1">
                <a:latin typeface="Arial" panose="020B0604020202020204" pitchFamily="34" charset="0"/>
                <a:ea typeface="ＭＳ Ｐゴシック" panose="020B0600070205080204" pitchFamily="34" charset="-128"/>
              </a:rPr>
              <a:t>devrim</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niteliğinde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seramik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sınıfı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ortaya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çıktı</a:t>
            </a:r>
            <a:r>
              <a:rPr lang="tr-TR"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Geniş</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iki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boyutlu</a:t>
            </a:r>
            <a:r>
              <a:rPr lang="en-US" altLang="it-IT" dirty="0">
                <a:latin typeface="Arial" panose="020B0604020202020204" pitchFamily="34" charset="0"/>
                <a:ea typeface="ＭＳ Ｐゴシック" panose="020B0600070205080204" pitchFamily="34" charset="-128"/>
              </a:rPr>
              <a:t> (2D) </a:t>
            </a:r>
            <a:r>
              <a:rPr lang="en-US" altLang="it-IT" dirty="0" err="1">
                <a:latin typeface="Arial" panose="020B0604020202020204" pitchFamily="34" charset="0"/>
                <a:ea typeface="ＭＳ Ｐゴシック" panose="020B0600070205080204" pitchFamily="34" charset="-128"/>
              </a:rPr>
              <a:t>ailenin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bir</a:t>
            </a:r>
            <a:r>
              <a:rPr lang="en-US" altLang="it-IT" dirty="0">
                <a:latin typeface="Arial" panose="020B0604020202020204" pitchFamily="34" charset="0"/>
                <a:ea typeface="ＭＳ Ｐゴシック" panose="020B0600070205080204" pitchFamily="34" charset="-128"/>
              </a:rPr>
              <a:t> alt </a:t>
            </a:r>
            <a:r>
              <a:rPr lang="en-US" altLang="it-IT" dirty="0" err="1">
                <a:latin typeface="Arial" panose="020B0604020202020204" pitchFamily="34" charset="0"/>
                <a:ea typeface="ＭＳ Ｐゴシック" panose="020B0600070205080204" pitchFamily="34" charset="-128"/>
              </a:rPr>
              <a:t>kümesi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olan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bu</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malzemeler</a:t>
            </a:r>
            <a:r>
              <a:rPr lang="en-US" altLang="it-IT" dirty="0">
                <a:latin typeface="Arial" panose="020B0604020202020204" pitchFamily="34" charset="0"/>
                <a:ea typeface="ＭＳ Ｐゴシック" panose="020B0600070205080204" pitchFamily="34" charset="-128"/>
              </a:rPr>
              <a:t>, MAX </a:t>
            </a:r>
            <a:r>
              <a:rPr lang="en-US" altLang="it-IT" dirty="0" err="1">
                <a:latin typeface="Arial" panose="020B0604020202020204" pitchFamily="34" charset="0"/>
                <a:ea typeface="ＭＳ Ｐゴシック" panose="020B0600070205080204" pitchFamily="34" charset="-128"/>
              </a:rPr>
              <a:t>olarak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bilinen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yığın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kristalden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türetilir</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endParaRPr lang="tr-TR" altLang="it-IT" dirty="0">
              <a:latin typeface="Arial" panose="020B0604020202020204" pitchFamily="34" charset="0"/>
              <a:ea typeface="ＭＳ Ｐゴシック" panose="020B0600070205080204" pitchFamily="34" charset="-128"/>
            </a:endParaRPr>
          </a:p>
          <a:p>
            <a:pPr algn="just"/>
            <a:r>
              <a:rPr lang="en-US" altLang="it-IT" dirty="0" err="1">
                <a:latin typeface="Arial" panose="020B0604020202020204" pitchFamily="34" charset="0"/>
                <a:ea typeface="ＭＳ Ｐゴシック" panose="020B0600070205080204" pitchFamily="34" charset="-128"/>
              </a:rPr>
              <a:t>Geleneksel</a:t>
            </a:r>
            <a:r>
              <a:rPr lang="en-US" altLang="it-IT" dirty="0">
                <a:latin typeface="Arial" panose="020B0604020202020204" pitchFamily="34" charset="0"/>
                <a:ea typeface="ＭＳ Ｐゴシック" panose="020B0600070205080204" pitchFamily="34" charset="-128"/>
              </a:rPr>
              <a:t> 2D </a:t>
            </a:r>
            <a:r>
              <a:rPr lang="en-US" altLang="it-IT" dirty="0" err="1">
                <a:latin typeface="Arial" panose="020B0604020202020204" pitchFamily="34" charset="0"/>
                <a:ea typeface="ＭＳ Ｐゴシック" panose="020B0600070205080204" pitchFamily="34" charset="-128"/>
              </a:rPr>
              <a:t>seramiklerden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farklı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olarak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MXene'ler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olağanüstü</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iletkenliğe</a:t>
            </a:r>
            <a:r>
              <a:rPr lang="en-US" altLang="it-IT" dirty="0">
                <a:latin typeface="Arial" panose="020B0604020202020204" pitchFamily="34" charset="0"/>
                <a:ea typeface="ＭＳ Ｐゴシック" panose="020B0600070205080204" pitchFamily="34" charset="-128"/>
              </a:rPr>
              <a:t> ve </a:t>
            </a:r>
            <a:r>
              <a:rPr lang="en-US" altLang="it-IT" dirty="0" err="1">
                <a:latin typeface="Arial" panose="020B0604020202020204" pitchFamily="34" charset="0"/>
                <a:ea typeface="ＭＳ Ｐゴシック" panose="020B0600070205080204" pitchFamily="34" charset="-128"/>
              </a:rPr>
              <a:t>hacimsel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kapasit</a:t>
            </a:r>
            <a:r>
              <a:rPr lang="tr-TR" altLang="it-IT" dirty="0" err="1">
                <a:latin typeface="Arial" panose="020B0604020202020204" pitchFamily="34" charset="0"/>
                <a:ea typeface="ＭＳ Ｐゴシック" panose="020B0600070205080204" pitchFamily="34" charset="-128"/>
              </a:rPr>
              <a:t>eye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sahiptir</a:t>
            </a:r>
            <a:r>
              <a:rPr lang="en-US" altLang="it-IT" dirty="0">
                <a:latin typeface="Arial" panose="020B0604020202020204" pitchFamily="34" charset="0"/>
                <a:ea typeface="ＭＳ Ｐゴシック" panose="020B0600070205080204" pitchFamily="34" charset="-128"/>
              </a:rPr>
              <a:t>.</a:t>
            </a:r>
            <a:r>
              <a:rPr lang="tr-TR"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Titanyum</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gibi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erken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geçiş</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metallerinin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karbürleri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nitrürlerinden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türetilen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moleküler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tabakalardan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oluşan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bu</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malzemeler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enerji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depolamadan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tıp</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optoelektroniğe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kadar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birçok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alanda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uygulama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alanı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bularak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disiplinlerin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ötesine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geçmiştir</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endParaRPr lang="en-US" altLang="it-IT" dirty="0">
              <a:latin typeface="Arial" panose="020B0604020202020204" pitchFamily="34" charset="0"/>
              <a:ea typeface="ＭＳ Ｐゴシック" panose="020B0600070205080204" pitchFamily="34" charset="-128"/>
            </a:endParaRPr>
          </a:p>
          <a:p>
            <a:pPr algn="just"/>
            <a:r>
              <a:rPr lang="en-US" altLang="it-IT" dirty="0" err="1">
                <a:latin typeface="Arial" panose="020B0604020202020204" pitchFamily="34" charset="0"/>
                <a:ea typeface="ＭＳ Ｐゴシック" panose="020B0600070205080204" pitchFamily="34" charset="-128"/>
              </a:rPr>
              <a:t>MXenlerin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oluşumu</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eksfoliyasyon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adı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verilen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benzersiz</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süreci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içerir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Titanyum-alüminyum</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karbür</a:t>
            </a:r>
            <a:r>
              <a:rPr lang="en-US" altLang="it-IT" dirty="0">
                <a:latin typeface="Arial" panose="020B0604020202020204" pitchFamily="34" charset="0"/>
                <a:ea typeface="ＭＳ Ｐゴシック" panose="020B0600070205080204" pitchFamily="34" charset="-128"/>
              </a:rPr>
              <a:t> (Ti3AlC2) </a:t>
            </a:r>
            <a:r>
              <a:rPr lang="en-US" altLang="it-IT" dirty="0" err="1">
                <a:latin typeface="Arial" panose="020B0604020202020204" pitchFamily="34" charset="0"/>
                <a:ea typeface="ＭＳ Ｐゴシック" panose="020B0600070205080204" pitchFamily="34" charset="-128"/>
              </a:rPr>
              <a:t>gibi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geleneksel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olarak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üç</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boyutlu</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seramikler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oda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sıcaklığında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hidroflorik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asit</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ile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muamele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edilerek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pul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pul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dökülmeye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uğrar</a:t>
            </a:r>
            <a:r>
              <a:rPr lang="en-US" altLang="it-IT" dirty="0">
                <a:latin typeface="Arial" panose="020B0604020202020204" pitchFamily="34" charset="0"/>
                <a:ea typeface="ＭＳ Ｐゴシック" panose="020B0600070205080204" pitchFamily="34" charset="-128"/>
              </a:rPr>
              <a:t>. Bu </a:t>
            </a:r>
            <a:r>
              <a:rPr lang="en-US" altLang="it-IT" dirty="0" err="1">
                <a:latin typeface="Arial" panose="020B0604020202020204" pitchFamily="34" charset="0"/>
                <a:ea typeface="ＭＳ Ｐゴシック" panose="020B0600070205080204" pitchFamily="34" charset="-128"/>
              </a:rPr>
              <a:t>kimyasal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sihirbazlık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alüminyumu</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seçici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olarak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uzaklaştırarak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malzemeyi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iki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boyutlu</a:t>
            </a:r>
            <a:r>
              <a:rPr lang="en-US" altLang="it-IT" dirty="0">
                <a:latin typeface="Arial" panose="020B0604020202020204" pitchFamily="34" charset="0"/>
                <a:ea typeface="ＭＳ Ｐゴシック" panose="020B0600070205080204" pitchFamily="34" charset="-128"/>
              </a:rPr>
              <a:t> Ti3C2 nano </a:t>
            </a:r>
            <a:r>
              <a:rPr lang="en-US" altLang="it-IT" dirty="0" err="1">
                <a:latin typeface="Arial" panose="020B0604020202020204" pitchFamily="34" charset="0"/>
                <a:ea typeface="ＭＳ Ｐゴシック" panose="020B0600070205080204" pitchFamily="34" charset="-128"/>
              </a:rPr>
              <a:t>tabakalara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dönüştürür</a:t>
            </a:r>
            <a:r>
              <a:rPr lang="en-US" altLang="it-IT" dirty="0">
                <a:latin typeface="Arial" panose="020B0604020202020204" pitchFamily="34" charset="0"/>
                <a:ea typeface="ＭＳ Ｐゴシック" panose="020B0600070205080204" pitchFamily="34" charset="-128"/>
              </a:rPr>
              <a:t> - </a:t>
            </a:r>
            <a:r>
              <a:rPr lang="en-US" altLang="it-IT" dirty="0" err="1">
                <a:latin typeface="Arial" panose="020B0604020202020204" pitchFamily="34" charset="0"/>
                <a:ea typeface="ＭＳ Ｐゴシック" panose="020B0600070205080204" pitchFamily="34" charset="-128"/>
              </a:rPr>
              <a:t>grafene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benzer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MXene'in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doğuşu</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endParaRPr lang="en-US" altLang="it-IT" dirty="0">
              <a:latin typeface="Arial" panose="020B0604020202020204" pitchFamily="34" charset="0"/>
              <a:ea typeface="ＭＳ Ｐゴシック" panose="020B0600070205080204" pitchFamily="34" charset="-128"/>
            </a:endParaRPr>
          </a:p>
          <a:p>
            <a:pPr algn="just"/>
            <a:r>
              <a:rPr lang="en-US" altLang="it-IT" dirty="0" err="1">
                <a:latin typeface="Arial" panose="020B0604020202020204" pitchFamily="34" charset="0"/>
                <a:ea typeface="ＭＳ Ｐゴシック" panose="020B0600070205080204" pitchFamily="34" charset="-128"/>
              </a:rPr>
              <a:t>MXene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ailesi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isimlendirmesinde</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r>
              <a:rPr lang="en-US" altLang="it-IT" dirty="0">
                <a:latin typeface="Arial" panose="020B0604020202020204" pitchFamily="34" charset="0"/>
                <a:ea typeface="ＭＳ Ｐゴシック" panose="020B0600070205080204" pitchFamily="34" charset="-128"/>
              </a:rPr>
              <a:t>- M </a:t>
            </a:r>
            <a:r>
              <a:rPr lang="en-US" altLang="it-IT" dirty="0" err="1">
                <a:latin typeface="Arial" panose="020B0604020202020204" pitchFamily="34" charset="0"/>
                <a:ea typeface="ＭＳ Ｐゴシック" panose="020B0600070205080204" pitchFamily="34" charset="-128"/>
              </a:rPr>
              <a:t>bir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erken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geçiş</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metalini</a:t>
            </a:r>
            <a:r>
              <a:rPr lang="en-US" altLang="it-IT" dirty="0">
                <a:latin typeface="Arial" panose="020B0604020202020204" pitchFamily="34" charset="0"/>
                <a:ea typeface="ＭＳ Ｐゴシック" panose="020B0600070205080204" pitchFamily="34" charset="-128"/>
              </a:rPr>
              <a:t> (Ti, V, Nb, vb.) </a:t>
            </a:r>
            <a:r>
              <a:rPr lang="en-US" altLang="it-IT" dirty="0" err="1">
                <a:latin typeface="Arial" panose="020B0604020202020204" pitchFamily="34" charset="0"/>
                <a:ea typeface="ＭＳ Ｐゴシック" panose="020B0600070205080204" pitchFamily="34" charset="-128"/>
              </a:rPr>
              <a:t>temsil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eder</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r>
              <a:rPr lang="en-US" altLang="it-IT" dirty="0">
                <a:latin typeface="Arial" panose="020B0604020202020204" pitchFamily="34" charset="0"/>
                <a:ea typeface="ＭＳ Ｐゴシック" panose="020B0600070205080204" pitchFamily="34" charset="-128"/>
              </a:rPr>
              <a:t>- X, C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a:t>
            </a:r>
            <a:r>
              <a:rPr lang="en-US" altLang="it-IT" dirty="0" err="1">
                <a:latin typeface="Arial" panose="020B0604020202020204" pitchFamily="34" charset="0"/>
                <a:ea typeface="ＭＳ Ｐゴシック" panose="020B0600070205080204" pitchFamily="34" charset="-128"/>
              </a:rPr>
              <a:t>veya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N'yi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gösterir</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r>
              <a:rPr lang="en-US" altLang="it-IT" dirty="0">
                <a:latin typeface="Arial" panose="020B0604020202020204" pitchFamily="34" charset="0"/>
                <a:ea typeface="ＭＳ Ｐゴシック" panose="020B0600070205080204" pitchFamily="34" charset="-128"/>
              </a:rPr>
              <a:t>- Tx </a:t>
            </a:r>
            <a:r>
              <a:rPr lang="en-US" altLang="it-IT" dirty="0" err="1">
                <a:latin typeface="Arial" panose="020B0604020202020204" pitchFamily="34" charset="0"/>
                <a:ea typeface="ＭＳ Ｐゴシック" panose="020B0600070205080204" pitchFamily="34" charset="-128"/>
              </a:rPr>
              <a:t>yüzey</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sonlandırmalarını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genellikle</a:t>
            </a:r>
            <a:r>
              <a:rPr lang="en-US" altLang="it-IT" dirty="0">
                <a:latin typeface="Arial" panose="020B0604020202020204" pitchFamily="34" charset="0"/>
                <a:ea typeface="ＭＳ Ｐゴシック" panose="020B0600070205080204" pitchFamily="34" charset="-128"/>
              </a:rPr>
              <a:t> -O, -OH, -Cl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-F) </a:t>
            </a:r>
            <a:r>
              <a:rPr lang="en-US" altLang="it-IT" dirty="0" err="1">
                <a:latin typeface="Arial" panose="020B0604020202020204" pitchFamily="34" charset="0"/>
                <a:ea typeface="ＭＳ Ｐゴシック" panose="020B0600070205080204" pitchFamily="34" charset="-128"/>
              </a:rPr>
              <a:t>ifade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eder</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r>
              <a:rPr lang="en-US" altLang="it-IT" dirty="0">
                <a:latin typeface="Arial" panose="020B0604020202020204" pitchFamily="34" charset="0"/>
                <a:ea typeface="ＭＳ Ｐゴシック" panose="020B0600070205080204" pitchFamily="34" charset="-128"/>
              </a:rPr>
              <a:t>- n 1 </a:t>
            </a:r>
            <a:r>
              <a:rPr lang="en-US" altLang="it-IT" dirty="0" err="1">
                <a:latin typeface="Arial" panose="020B0604020202020204" pitchFamily="34" charset="0"/>
                <a:ea typeface="ＭＳ Ｐゴシック" panose="020B0600070205080204" pitchFamily="34" charset="-128"/>
              </a:rPr>
              <a:t>ila</a:t>
            </a:r>
            <a:r>
              <a:rPr lang="en-US" altLang="it-IT" dirty="0">
                <a:latin typeface="Arial" panose="020B0604020202020204" pitchFamily="34" charset="0"/>
                <a:ea typeface="ＭＳ Ｐゴシック" panose="020B0600070205080204" pitchFamily="34" charset="-128"/>
              </a:rPr>
              <a:t> 4 </a:t>
            </a:r>
            <a:r>
              <a:rPr lang="en-US" altLang="it-IT" dirty="0" err="1">
                <a:latin typeface="Arial" panose="020B0604020202020204" pitchFamily="34" charset="0"/>
                <a:ea typeface="ＭＳ Ｐゴシック" panose="020B0600070205080204" pitchFamily="34" charset="-128"/>
              </a:rPr>
              <a:t>arasında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değişir</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r>
              <a:rPr lang="en-US" altLang="it-IT" dirty="0">
                <a:latin typeface="Arial" panose="020B0604020202020204" pitchFamily="34" charset="0"/>
                <a:ea typeface="ＭＳ Ｐゴシック" panose="020B0600070205080204" pitchFamily="34" charset="-128"/>
              </a:rPr>
              <a:t>- x </a:t>
            </a:r>
            <a:r>
              <a:rPr lang="en-US" altLang="it-IT" dirty="0" err="1">
                <a:latin typeface="Arial" panose="020B0604020202020204" pitchFamily="34" charset="0"/>
                <a:ea typeface="ＭＳ Ｐゴシック" panose="020B0600070205080204" pitchFamily="34" charset="-128"/>
              </a:rPr>
              <a:t>bir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değişkendir</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endParaRPr lang="en-US" altLang="it-IT" dirty="0">
              <a:latin typeface="Arial" panose="020B0604020202020204" pitchFamily="34" charset="0"/>
              <a:ea typeface="ＭＳ Ｐゴシック" panose="020B0600070205080204" pitchFamily="34" charset="-128"/>
            </a:endParaRPr>
          </a:p>
          <a:p>
            <a:pPr algn="just"/>
            <a:r>
              <a:rPr lang="en-US" altLang="it-IT" dirty="0" err="1">
                <a:latin typeface="Arial" panose="020B0604020202020204" pitchFamily="34" charset="0"/>
                <a:ea typeface="ＭＳ Ｐゴシック" panose="020B0600070205080204" pitchFamily="34" charset="-128"/>
              </a:rPr>
              <a:t>MXen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üretimindeki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önemli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aşamalar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arasında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aşındırma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güçlü</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metalik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veya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kovalent</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bağların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kırılması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su</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veya</a:t>
            </a:r>
            <a:r>
              <a:rPr lang="en-US" altLang="it-IT" dirty="0">
                <a:latin typeface="Arial" panose="020B0604020202020204" pitchFamily="34" charset="0"/>
                <a:ea typeface="ＭＳ Ｐゴシック" panose="020B0600070205080204" pitchFamily="34" charset="-128"/>
              </a:rPr>
              <a:t> polar </a:t>
            </a:r>
            <a:r>
              <a:rPr lang="en-US" altLang="it-IT" dirty="0" err="1">
                <a:latin typeface="Arial" panose="020B0604020202020204" pitchFamily="34" charset="0"/>
                <a:ea typeface="ＭＳ Ｐゴシック" panose="020B0600070205080204" pitchFamily="34" charset="-128"/>
              </a:rPr>
              <a:t>organik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çözücülerde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tek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veya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birkaç</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katmanlı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pullarının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kolloidal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çözeltilerini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veren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delaminasyon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alır</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endParaRPr lang="tr-TR" altLang="it-IT" dirty="0">
              <a:latin typeface="Arial" panose="020B0604020202020204" pitchFamily="34" charset="0"/>
              <a:ea typeface="ＭＳ Ｐゴシック" panose="020B0600070205080204" pitchFamily="34" charset="-128"/>
            </a:endParaRPr>
          </a:p>
          <a:p>
            <a:pPr algn="just"/>
            <a:r>
              <a:rPr lang="en-US" altLang="it-IT" dirty="0" err="1">
                <a:latin typeface="Arial" panose="020B0604020202020204" pitchFamily="34" charset="0"/>
                <a:ea typeface="ＭＳ Ｐゴシック" panose="020B0600070205080204" pitchFamily="34" charset="-128"/>
              </a:rPr>
              <a:t>Biyomedikal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uygulamalar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MXenler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özellikle</a:t>
            </a:r>
            <a:r>
              <a:rPr lang="en-US" altLang="it-IT" dirty="0">
                <a:latin typeface="Arial" panose="020B0604020202020204" pitchFamily="34" charset="0"/>
                <a:ea typeface="ＭＳ Ｐゴシック" panose="020B0600070205080204" pitchFamily="34" charset="-128"/>
              </a:rPr>
              <a:t> de </a:t>
            </a:r>
            <a:r>
              <a:rPr lang="en-US" altLang="it-IT" dirty="0" err="1">
                <a:latin typeface="Arial" panose="020B0604020202020204" pitchFamily="34" charset="0"/>
                <a:ea typeface="ＭＳ Ｐゴシック" panose="020B0600070205080204" pitchFamily="34" charset="-128"/>
              </a:rPr>
              <a:t>toksik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olmayan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yapılarıyla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tanınan</a:t>
            </a:r>
            <a:r>
              <a:rPr lang="en-US" altLang="it-IT" dirty="0">
                <a:latin typeface="Arial" panose="020B0604020202020204" pitchFamily="34" charset="0"/>
                <a:ea typeface="ＭＳ Ｐゴシック" panose="020B0600070205080204" pitchFamily="34" charset="-128"/>
              </a:rPr>
              <a:t> Ti-, Nb-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Ta </a:t>
            </a:r>
            <a:r>
              <a:rPr lang="en-US" altLang="it-IT" dirty="0" err="1">
                <a:latin typeface="Arial" panose="020B0604020202020204" pitchFamily="34" charset="0"/>
                <a:ea typeface="ＭＳ Ｐゴシック" panose="020B0600070205080204" pitchFamily="34" charset="-128"/>
              </a:rPr>
              <a:t>bazlı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varyantlar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için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odak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noktası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haline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gelmiştir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Biyosensörler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antibakteriyel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malzemeler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biyo-görüntüleme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ajanları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terapötikler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MXene'nin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benzersiz</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özelliklerinden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ortaya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çıkmıştır</a:t>
            </a:r>
            <a:r>
              <a:rPr lang="en-US" altLang="it-IT" dirty="0">
                <a:latin typeface="Arial" panose="020B0604020202020204" pitchFamily="34" charset="0"/>
                <a:ea typeface="ＭＳ Ｐゴシック" panose="020B0600070205080204" pitchFamily="34" charset="-128"/>
              </a:rPr>
              <a:t>. NH3'ten </a:t>
            </a:r>
            <a:r>
              <a:rPr lang="en-US" altLang="it-IT" dirty="0" err="1">
                <a:latin typeface="Arial" panose="020B0604020202020204" pitchFamily="34" charset="0"/>
                <a:ea typeface="ＭＳ Ｐゴシック" panose="020B0600070205080204" pitchFamily="34" charset="-128"/>
              </a:rPr>
              <a:t>ağır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metallere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kadar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küçük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molekülleri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tespit</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etmekte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ustalaşmış</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çeşitli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biyosensörler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üretilmiştir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Dahası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MXenler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bakteri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büyümesini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engelleme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yeteneği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sergiler</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endParaRPr lang="en-US" altLang="it-IT" dirty="0">
              <a:latin typeface="Arial" panose="020B0604020202020204" pitchFamily="34" charset="0"/>
              <a:ea typeface="ＭＳ Ｐゴシック" panose="020B0600070205080204" pitchFamily="34" charset="-128"/>
            </a:endParaRPr>
          </a:p>
          <a:p>
            <a:pPr algn="just"/>
            <a:r>
              <a:rPr lang="en-US" altLang="it-IT" dirty="0" err="1">
                <a:latin typeface="Arial" panose="020B0604020202020204" pitchFamily="34" charset="0"/>
                <a:ea typeface="ＭＳ Ｐゴシック" panose="020B0600070205080204" pitchFamily="34" charset="-128"/>
              </a:rPr>
              <a:t>Grafen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gibi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muadillerinin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aksine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MXenlerin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yüksek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metalik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iletkenliği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biyomedikal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amaçlar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için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çok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önemli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özellik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olan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üstün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hidrofiliklik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kazandırır</a:t>
            </a:r>
            <a:r>
              <a:rPr lang="en-US" altLang="it-IT" dirty="0">
                <a:latin typeface="Arial" panose="020B0604020202020204" pitchFamily="34" charset="0"/>
                <a:ea typeface="ＭＳ Ｐゴシック" panose="020B0600070205080204" pitchFamily="34" charset="-128"/>
              </a:rPr>
              <a:t>. Ultra </a:t>
            </a:r>
            <a:r>
              <a:rPr lang="en-US" altLang="it-IT" dirty="0" err="1">
                <a:latin typeface="Arial" panose="020B0604020202020204" pitchFamily="34" charset="0"/>
                <a:ea typeface="ＭＳ Ｐゴシック" panose="020B0600070205080204" pitchFamily="34" charset="-128"/>
              </a:rPr>
              <a:t>ince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nanoyapıları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yüksek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fototermal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dönüşüm</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verimliliği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lokalize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yüzey</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plazmon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rezonansı</a:t>
            </a:r>
            <a:r>
              <a:rPr lang="en-US" altLang="it-IT" dirty="0">
                <a:latin typeface="Arial" panose="020B0604020202020204" pitchFamily="34" charset="0"/>
                <a:ea typeface="ＭＳ Ｐゴシック" panose="020B0600070205080204" pitchFamily="34" charset="-128"/>
              </a:rPr>
              <a:t> (LSPR) </a:t>
            </a:r>
            <a:r>
              <a:rPr lang="en-US" altLang="it-IT" dirty="0" err="1">
                <a:latin typeface="Arial" panose="020B0604020202020204" pitchFamily="34" charset="0"/>
                <a:ea typeface="ＭＳ Ｐゴシック" panose="020B0600070205080204" pitchFamily="34" charset="-128"/>
              </a:rPr>
              <a:t>etkisi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ile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birleştiğinde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fotodinamik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fototermal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tedavide</a:t>
            </a:r>
            <a:r>
              <a:rPr lang="en-US" altLang="it-IT" dirty="0">
                <a:latin typeface="Arial" panose="020B0604020202020204" pitchFamily="34" charset="0"/>
                <a:ea typeface="ＭＳ Ｐゴシック" panose="020B0600070205080204" pitchFamily="34" charset="-128"/>
              </a:rPr>
              <a:t> yeni </a:t>
            </a:r>
            <a:r>
              <a:rPr lang="en-US" altLang="it-IT" dirty="0" err="1">
                <a:latin typeface="Arial" panose="020B0604020202020204" pitchFamily="34" charset="0"/>
                <a:ea typeface="ＭＳ Ｐゴシック" panose="020B0600070205080204" pitchFamily="34" charset="-128"/>
              </a:rPr>
              <a:t>ufuklar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açmaktadır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nanotabakalarının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geniş</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yüzey</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alanı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hastalık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tedavisi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için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ilaç</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yüklemesini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dağıtımını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kolaylaştırır</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endParaRPr lang="en-US" altLang="it-IT" dirty="0">
              <a:latin typeface="Arial" panose="020B0604020202020204" pitchFamily="34" charset="0"/>
              <a:ea typeface="ＭＳ Ｐゴシック" panose="020B0600070205080204" pitchFamily="34" charset="-128"/>
            </a:endParaRPr>
          </a:p>
          <a:p>
            <a:pPr algn="just"/>
            <a:r>
              <a:rPr lang="en-US" altLang="it-IT" dirty="0">
                <a:latin typeface="Arial" panose="020B0604020202020204" pitchFamily="34" charset="0"/>
                <a:ea typeface="ＭＳ Ｐゴシック" panose="020B0600070205080204" pitchFamily="34" charset="-128"/>
              </a:rPr>
              <a:t>30'dan </a:t>
            </a:r>
            <a:r>
              <a:rPr lang="en-US" altLang="it-IT" dirty="0" err="1">
                <a:latin typeface="Arial" panose="020B0604020202020204" pitchFamily="34" charset="0"/>
                <a:ea typeface="ＭＳ Ｐゴシック" panose="020B0600070205080204" pitchFamily="34" charset="-128"/>
              </a:rPr>
              <a:t>fazla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stokiyometrik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bileşime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çok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sayıda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öngörülen</a:t>
            </a:r>
            <a:r>
              <a:rPr lang="en-US" altLang="it-IT" dirty="0">
                <a:latin typeface="Arial" panose="020B0604020202020204" pitchFamily="34" charset="0"/>
                <a:ea typeface="ＭＳ Ｐゴシック" panose="020B0600070205080204" pitchFamily="34" charset="-128"/>
              </a:rPr>
              <a:t> forma </a:t>
            </a:r>
            <a:r>
              <a:rPr lang="en-US" altLang="it-IT" dirty="0" err="1">
                <a:latin typeface="Arial" panose="020B0604020202020204" pitchFamily="34" charset="0"/>
                <a:ea typeface="ＭＳ Ｐゴシック" panose="020B0600070205080204" pitchFamily="34" charset="-128"/>
              </a:rPr>
              <a:t>sahip</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MXenlerin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sayısız</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uygulaması</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günlük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yaşamda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nanoteknoloji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üzerinde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dönüştürücü</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etki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vaat</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ediyor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ailesinin</a:t>
            </a:r>
            <a:r>
              <a:rPr lang="en-US" altLang="it-IT" dirty="0">
                <a:latin typeface="Arial" panose="020B0604020202020204" pitchFamily="34" charset="0"/>
                <a:ea typeface="ＭＳ Ｐゴシック" panose="020B0600070205080204" pitchFamily="34" charset="-128"/>
              </a:rPr>
              <a:t> iyi </a:t>
            </a:r>
            <a:r>
              <a:rPr lang="en-US" altLang="it-IT" dirty="0" err="1">
                <a:latin typeface="Arial" panose="020B0604020202020204" pitchFamily="34" charset="0"/>
                <a:ea typeface="ＭＳ Ｐゴシック" panose="020B0600070205080204" pitchFamily="34" charset="-128"/>
              </a:rPr>
              <a:t>bilinen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üyesi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olan</a:t>
            </a:r>
            <a:r>
              <a:rPr lang="en-US" altLang="it-IT" dirty="0">
                <a:latin typeface="Arial" panose="020B0604020202020204" pitchFamily="34" charset="0"/>
                <a:ea typeface="ＭＳ Ｐゴシック" panose="020B0600070205080204" pitchFamily="34" charset="-128"/>
              </a:rPr>
              <a:t> Ti3C2, </a:t>
            </a:r>
            <a:r>
              <a:rPr lang="en-US" altLang="it-IT" dirty="0" err="1">
                <a:latin typeface="Arial" panose="020B0604020202020204" pitchFamily="34" charset="0"/>
                <a:ea typeface="ＭＳ Ｐゴシック" panose="020B0600070205080204" pitchFamily="34" charset="-128"/>
              </a:rPr>
              <a:t>yüksek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biyo</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bağışıklık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uyumluluğu</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göstermektedir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Bağışıklık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sistemi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üzerine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devam</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eden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çalışmalar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otoimmün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hastalıklar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için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nanomateryal</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immünmodülasyonunda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MXenlerin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potansiyeline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işaret</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etmektedir</a:t>
            </a:r>
            <a:r>
              <a:rPr lang="en-US" altLang="it-IT" dirty="0">
                <a:latin typeface="Arial" panose="020B0604020202020204" pitchFamily="34" charset="0"/>
                <a:ea typeface="ＭＳ Ｐゴシック" panose="020B0600070205080204" pitchFamily="34" charset="-128"/>
              </a:rPr>
              <a:t>.</a:t>
            </a:r>
            <a:endParaRPr lang="tr-TR" altLang="it-IT" dirty="0">
              <a:latin typeface="Arial" panose="020B0604020202020204" pitchFamily="34" charset="0"/>
              <a:ea typeface="ＭＳ Ｐゴシック" panose="020B0600070205080204" pitchFamily="34" charset="-128"/>
            </a:endParaRPr>
          </a:p>
          <a:p>
            <a:pPr algn="just"/>
            <a:endParaRPr lang="en-US" altLang="it-IT" dirty="0">
              <a:latin typeface="Arial" panose="020B0604020202020204" pitchFamily="34" charset="0"/>
              <a:ea typeface="ＭＳ Ｐゴシック" panose="020B0600070205080204" pitchFamily="34" charset="-128"/>
            </a:endParaRPr>
          </a:p>
          <a:p>
            <a:pPr algn="just"/>
            <a:r>
              <a:rPr lang="en-US" altLang="it-IT" dirty="0" err="1">
                <a:latin typeface="Arial" panose="020B0604020202020204" pitchFamily="34" charset="0"/>
                <a:ea typeface="ＭＳ Ｐゴシック" panose="020B0600070205080204" pitchFamily="34" charset="-128"/>
              </a:rPr>
              <a:t>Özünde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MXenler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çok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yönlü</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benzeri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görülmemiş</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özellikleriyle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endüstrileri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ve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sağlık</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hizmetlerini</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yeniden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şekillendirmeye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hazır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malzeme</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inovasyonunun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ön</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saflarında</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yer</a:t>
            </a:r>
            <a:r>
              <a:rPr lang="en-US" altLang="it-IT" dirty="0">
                <a:latin typeface="Arial" panose="020B0604020202020204" pitchFamily="34" charset="0"/>
                <a:ea typeface="ＭＳ Ｐゴシック" panose="020B0600070205080204" pitchFamily="34" charset="-128"/>
              </a:rPr>
              <a:t> </a:t>
            </a:r>
            <a:r>
              <a:rPr lang="en-US" altLang="it-IT" dirty="0" err="1">
                <a:latin typeface="Arial" panose="020B0604020202020204" pitchFamily="34" charset="0"/>
                <a:ea typeface="ＭＳ Ｐゴシック" panose="020B0600070205080204" pitchFamily="34" charset="-128"/>
              </a:rPr>
              <a:t>almaktadır</a:t>
            </a:r>
            <a:r>
              <a:rPr lang="en-US" altLang="it-IT" dirty="0">
                <a:latin typeface="Arial" panose="020B0604020202020204" pitchFamily="34" charset="0"/>
                <a:ea typeface="ＭＳ Ｐゴシック" panose="020B0600070205080204" pitchFamily="34" charset="-128"/>
              </a:rPr>
              <a:t>.</a:t>
            </a:r>
            <a:endParaRPr lang="it-IT" altLang="it-IT" dirty="0">
              <a:latin typeface="Arial" panose="020B0604020202020204" pitchFamily="34" charset="0"/>
              <a:ea typeface="ＭＳ Ｐゴシック" panose="020B0600070205080204" pitchFamily="34" charset="-128"/>
            </a:endParaRPr>
          </a:p>
        </p:txBody>
      </p:sp>
      <p:sp>
        <p:nvSpPr>
          <p:cNvPr id="34820" name="Segnaposto numero diapositiva 3">
            <a:extLst>
              <a:ext uri="{FF2B5EF4-FFF2-40B4-BE49-F238E27FC236}">
                <a16:creationId xmlns:a16="http://schemas.microsoft.com/office/drawing/2014/main" id="{CF8B28AE-AD75-4341-AA64-26E424B232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ea typeface="ＭＳ Ｐゴシック" panose="020B0600070205080204" pitchFamily="34" charset="-128"/>
              </a:defRPr>
            </a:lvl1pPr>
            <a:lvl2pPr marL="785372" indent="-302066">
              <a:defRPr b="1">
                <a:solidFill>
                  <a:schemeClr val="tx1"/>
                </a:solidFill>
                <a:latin typeface="Calibri" panose="020F0502020204030204" pitchFamily="34" charset="0"/>
                <a:ea typeface="ＭＳ Ｐゴシック" panose="020B0600070205080204" pitchFamily="34" charset="-128"/>
              </a:defRPr>
            </a:lvl2pPr>
            <a:lvl3pPr marL="1208265" indent="-241653">
              <a:defRPr b="1">
                <a:solidFill>
                  <a:schemeClr val="tx1"/>
                </a:solidFill>
                <a:latin typeface="Calibri" panose="020F0502020204030204" pitchFamily="34" charset="0"/>
                <a:ea typeface="ＭＳ Ｐゴシック" panose="020B0600070205080204" pitchFamily="34" charset="-128"/>
              </a:defRPr>
            </a:lvl3pPr>
            <a:lvl4pPr marL="1691571" indent="-241653">
              <a:defRPr b="1">
                <a:solidFill>
                  <a:schemeClr val="tx1"/>
                </a:solidFill>
                <a:latin typeface="Calibri" panose="020F0502020204030204" pitchFamily="34" charset="0"/>
                <a:ea typeface="ＭＳ Ｐゴシック" panose="020B0600070205080204" pitchFamily="34" charset="-128"/>
              </a:defRPr>
            </a:lvl4pPr>
            <a:lvl5pPr marL="2174878" indent="-241653">
              <a:defRPr b="1">
                <a:solidFill>
                  <a:schemeClr val="tx1"/>
                </a:solidFill>
                <a:latin typeface="Calibri" panose="020F0502020204030204" pitchFamily="34" charset="0"/>
                <a:ea typeface="ＭＳ Ｐゴシック" panose="020B0600070205080204" pitchFamily="34" charset="-128"/>
              </a:defRPr>
            </a:lvl5pPr>
            <a:lvl6pPr marL="2658184" indent="-241653" eaLnBrk="0" fontAlgn="base" hangingPunct="0">
              <a:spcBef>
                <a:spcPct val="0"/>
              </a:spcBef>
              <a:spcAft>
                <a:spcPct val="0"/>
              </a:spcAft>
              <a:defRPr b="1">
                <a:solidFill>
                  <a:schemeClr val="tx1"/>
                </a:solidFill>
                <a:latin typeface="Calibri" panose="020F0502020204030204" pitchFamily="34" charset="0"/>
                <a:ea typeface="ＭＳ Ｐゴシック" panose="020B0600070205080204" pitchFamily="34" charset="-128"/>
              </a:defRPr>
            </a:lvl6pPr>
            <a:lvl7pPr marL="3141490" indent="-241653" eaLnBrk="0" fontAlgn="base" hangingPunct="0">
              <a:spcBef>
                <a:spcPct val="0"/>
              </a:spcBef>
              <a:spcAft>
                <a:spcPct val="0"/>
              </a:spcAft>
              <a:defRPr b="1">
                <a:solidFill>
                  <a:schemeClr val="tx1"/>
                </a:solidFill>
                <a:latin typeface="Calibri" panose="020F0502020204030204" pitchFamily="34" charset="0"/>
                <a:ea typeface="ＭＳ Ｐゴシック" panose="020B0600070205080204" pitchFamily="34" charset="-128"/>
              </a:defRPr>
            </a:lvl7pPr>
            <a:lvl8pPr marL="3624796" indent="-241653" eaLnBrk="0" fontAlgn="base" hangingPunct="0">
              <a:spcBef>
                <a:spcPct val="0"/>
              </a:spcBef>
              <a:spcAft>
                <a:spcPct val="0"/>
              </a:spcAft>
              <a:defRPr b="1">
                <a:solidFill>
                  <a:schemeClr val="tx1"/>
                </a:solidFill>
                <a:latin typeface="Calibri" panose="020F0502020204030204" pitchFamily="34" charset="0"/>
                <a:ea typeface="ＭＳ Ｐゴシック" panose="020B0600070205080204" pitchFamily="34" charset="-128"/>
              </a:defRPr>
            </a:lvl8pPr>
            <a:lvl9pPr marL="4108102" indent="-241653" eaLnBrk="0" fontAlgn="base" hangingPunct="0">
              <a:spcBef>
                <a:spcPct val="0"/>
              </a:spcBef>
              <a:spcAft>
                <a:spcPct val="0"/>
              </a:spcAft>
              <a:defRPr b="1">
                <a:solidFill>
                  <a:schemeClr val="tx1"/>
                </a:solidFill>
                <a:latin typeface="Calibri" panose="020F0502020204030204" pitchFamily="34" charset="0"/>
                <a:ea typeface="ＭＳ Ｐゴシック" panose="020B0600070205080204" pitchFamily="34" charset="-128"/>
              </a:defRPr>
            </a:lvl9pPr>
          </a:lstStyle>
          <a:p>
            <a:pPr defTabSz="966612" fontAlgn="base">
              <a:spcBef>
                <a:spcPct val="0"/>
              </a:spcBef>
              <a:spcAft>
                <a:spcPct val="0"/>
              </a:spcAft>
              <a:defRPr/>
            </a:pPr>
            <a:fld id="{444A3C07-38DD-452B-A7EF-7EDFFBE8E046}" type="slidenum">
              <a:rPr lang="it-IT" altLang="it-IT" b="0">
                <a:solidFill>
                  <a:srgbClr val="000000"/>
                </a:solidFill>
                <a:latin typeface="Arial" panose="020B0604020202020204" pitchFamily="34" charset="0"/>
              </a:rPr>
              <a:pPr defTabSz="966612" fontAlgn="base">
                <a:spcBef>
                  <a:spcPct val="0"/>
                </a:spcBef>
                <a:spcAft>
                  <a:spcPct val="0"/>
                </a:spcAft>
                <a:defRPr/>
              </a:pPr>
              <a:t>31</a:t>
            </a:fld>
            <a:endParaRPr lang="it-IT" altLang="it-IT" b="0">
              <a:solidFill>
                <a:srgbClr val="000000"/>
              </a:solidFill>
              <a:latin typeface="Arial" panose="020B0604020202020204" pitchFamily="34" charset="0"/>
            </a:endParaRPr>
          </a:p>
        </p:txBody>
      </p:sp>
    </p:spTree>
    <p:extLst>
      <p:ext uri="{BB962C8B-B14F-4D97-AF65-F5344CB8AC3E}">
        <p14:creationId xmlns:p14="http://schemas.microsoft.com/office/powerpoint/2010/main" val="1018134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200" b="0" kern="1200" dirty="0">
                <a:solidFill>
                  <a:schemeClr val="tx1"/>
                </a:solidFill>
                <a:effectLst/>
                <a:latin typeface="+mn-lt"/>
                <a:ea typeface="+mn-ea"/>
                <a:cs typeface="+mn-cs"/>
              </a:rPr>
              <a:t>Tek örneklerden yüksek derecede bilgi toplarken, tek hücreler ve dokular içindeki 2D materyalleri tespit etmek ve görüntülemek için karşılanmamış kritik bir ihtiyaç vardır. Burada, uçuş süresine göre tek hücreli kütle sitometrisine (CyTOF) ve uçuş süresine göre iyon ışını görüntülemeye (MIBI-TOF) dayalı çok yönlü, çoğullanmış, etiketsiz tek hücreli algılama stratejisi öneriyoruz. Kütle sitometrisi ve MIBI-TOF Tasarımı (LINKED) ile 2</a:t>
            </a:r>
            <a:r>
              <a:rPr lang="tr-TR" sz="1200" b="0" kern="1200" dirty="0">
                <a:solidFill>
                  <a:schemeClr val="tx1"/>
                </a:solidFill>
                <a:effectLst/>
                <a:latin typeface="+mn-lt"/>
                <a:ea typeface="+mn-ea"/>
                <a:cs typeface="+mn-cs"/>
              </a:rPr>
              <a:t> boyutlu</a:t>
            </a:r>
            <a:r>
              <a:rPr lang="it-IT" sz="1200" b="0" kern="1200" dirty="0">
                <a:solidFill>
                  <a:schemeClr val="tx1"/>
                </a:solidFill>
                <a:effectLst/>
                <a:latin typeface="+mn-lt"/>
                <a:ea typeface="+mn-ea"/>
                <a:cs typeface="+mn-cs"/>
              </a:rPr>
              <a:t> </a:t>
            </a:r>
            <a:r>
              <a:rPr lang="tr-TR" sz="1200" b="0" kern="1200" dirty="0">
                <a:solidFill>
                  <a:schemeClr val="tx1"/>
                </a:solidFill>
                <a:effectLst/>
                <a:latin typeface="+mn-lt"/>
                <a:ea typeface="+mn-ea"/>
                <a:cs typeface="+mn-cs"/>
              </a:rPr>
              <a:t>malzemelerin e</a:t>
            </a:r>
            <a:r>
              <a:rPr lang="it-IT" sz="1200" b="0" kern="1200" dirty="0">
                <a:solidFill>
                  <a:schemeClr val="tx1"/>
                </a:solidFill>
                <a:effectLst/>
                <a:latin typeface="+mn-lt"/>
                <a:ea typeface="+mn-ea"/>
                <a:cs typeface="+mn-cs"/>
              </a:rPr>
              <a:t>tiketsiz </a:t>
            </a:r>
            <a:r>
              <a:rPr lang="tr-TR" sz="1200" b="0" kern="1200" dirty="0">
                <a:solidFill>
                  <a:schemeClr val="tx1"/>
                </a:solidFill>
                <a:effectLst/>
                <a:latin typeface="+mn-lt"/>
                <a:ea typeface="+mn-ea"/>
                <a:cs typeface="+mn-cs"/>
              </a:rPr>
              <a:t>tek hücre takibi </a:t>
            </a:r>
            <a:r>
              <a:rPr lang="it-IT" sz="1200" b="0" kern="1200" dirty="0">
                <a:solidFill>
                  <a:schemeClr val="tx1"/>
                </a:solidFill>
                <a:effectLst/>
                <a:latin typeface="+mn-lt"/>
                <a:ea typeface="+mn-ea"/>
                <a:cs typeface="+mn-cs"/>
              </a:rPr>
              <a:t>olan bu strateji, nanoma</a:t>
            </a:r>
            <a:r>
              <a:rPr lang="tr-TR" sz="1200" b="0" kern="1200" dirty="0" err="1">
                <a:solidFill>
                  <a:schemeClr val="tx1"/>
                </a:solidFill>
                <a:effectLst/>
                <a:latin typeface="+mn-lt"/>
                <a:ea typeface="+mn-ea"/>
                <a:cs typeface="+mn-cs"/>
              </a:rPr>
              <a:t>lzeme</a:t>
            </a:r>
            <a:r>
              <a:rPr lang="it-IT" sz="1200" b="0" kern="1200" dirty="0">
                <a:solidFill>
                  <a:schemeClr val="tx1"/>
                </a:solidFill>
                <a:effectLst/>
                <a:latin typeface="+mn-lt"/>
                <a:ea typeface="+mn-ea"/>
                <a:cs typeface="+mn-cs"/>
              </a:rPr>
              <a:t> tespitine ve birden fazla hücre ve doku özelliğinin eşzamanlı ölçümüne olanak tanır.</a:t>
            </a:r>
            <a:r>
              <a:rPr lang="tr-TR"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Konseptin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bir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kanıtı</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olarak</a:t>
            </a:r>
            <a:r>
              <a:rPr lang="en-US" sz="1200" b="0" kern="1200" dirty="0">
                <a:solidFill>
                  <a:schemeClr val="tx1"/>
                </a:solidFill>
                <a:effectLst/>
                <a:latin typeface="+mn-lt"/>
                <a:ea typeface="+mn-ea"/>
                <a:cs typeface="+mn-cs"/>
              </a:rPr>
              <a:t>, her </a:t>
            </a:r>
            <a:r>
              <a:rPr lang="en-US" sz="1200" b="0" kern="1200" dirty="0" err="1">
                <a:solidFill>
                  <a:schemeClr val="tx1"/>
                </a:solidFill>
                <a:effectLst/>
                <a:latin typeface="+mn-lt"/>
                <a:ea typeface="+mn-ea"/>
                <a:cs typeface="+mn-cs"/>
              </a:rPr>
              <a:t>biri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birden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fazla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biyolojik</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parametreyi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inceleyebilen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halihazırda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mevcut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olan</a:t>
            </a:r>
            <a:r>
              <a:rPr lang="en-US" sz="1200" b="0" kern="1200" dirty="0">
                <a:solidFill>
                  <a:schemeClr val="tx1"/>
                </a:solidFill>
                <a:effectLst/>
                <a:latin typeface="+mn-lt"/>
                <a:ea typeface="+mn-ea"/>
                <a:cs typeface="+mn-cs"/>
              </a:rPr>
              <a:t> 70'ten </a:t>
            </a:r>
            <a:r>
              <a:rPr lang="en-US" sz="1200" b="0" kern="1200" dirty="0" err="1">
                <a:solidFill>
                  <a:schemeClr val="tx1"/>
                </a:solidFill>
                <a:effectLst/>
                <a:latin typeface="+mn-lt"/>
                <a:ea typeface="+mn-ea"/>
                <a:cs typeface="+mn-cs"/>
              </a:rPr>
              <a:t>fazla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etiketle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çakışmayı</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önlerken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sitometri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aralığında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kütle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algılamayı</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sağlamak</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için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bir</a:t>
            </a:r>
            <a:r>
              <a:rPr lang="en-US" sz="1200" b="0" kern="1200" dirty="0">
                <a:solidFill>
                  <a:schemeClr val="tx1"/>
                </a:solidFill>
                <a:effectLst/>
                <a:latin typeface="+mn-lt"/>
                <a:ea typeface="+mn-ea"/>
                <a:cs typeface="+mn-cs"/>
              </a:rPr>
              <a:t> dizi 2D </a:t>
            </a:r>
            <a:r>
              <a:rPr lang="en-US" sz="1200" b="0" kern="1200" dirty="0" err="1">
                <a:solidFill>
                  <a:schemeClr val="tx1"/>
                </a:solidFill>
                <a:effectLst/>
                <a:latin typeface="+mn-lt"/>
                <a:ea typeface="+mn-ea"/>
                <a:cs typeface="+mn-cs"/>
              </a:rPr>
              <a:t>malzeme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olan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MXenes'i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seçtik</a:t>
            </a:r>
            <a:r>
              <a:rPr lang="en-US" sz="1200" b="0" kern="1200" dirty="0">
                <a:solidFill>
                  <a:schemeClr val="tx1"/>
                </a:solidFill>
                <a:effectLst/>
                <a:latin typeface="+mn-lt"/>
                <a:ea typeface="+mn-ea"/>
                <a:cs typeface="+mn-cs"/>
              </a:rPr>
              <a:t>. İlk </a:t>
            </a:r>
            <a:r>
              <a:rPr lang="en-US" sz="1200" b="0" kern="1200" dirty="0" err="1">
                <a:solidFill>
                  <a:schemeClr val="tx1"/>
                </a:solidFill>
                <a:effectLst/>
                <a:latin typeface="+mn-lt"/>
                <a:ea typeface="+mn-ea"/>
                <a:cs typeface="+mn-cs"/>
              </a:rPr>
              <a:t>olarak</a:t>
            </a:r>
            <a:r>
              <a:rPr lang="en-US" sz="1200" b="0" kern="1200" dirty="0">
                <a:solidFill>
                  <a:schemeClr val="tx1"/>
                </a:solidFill>
                <a:effectLst/>
                <a:latin typeface="+mn-lt"/>
                <a:ea typeface="+mn-ea"/>
                <a:cs typeface="+mn-cs"/>
              </a:rPr>
              <a:t>, 15 </a:t>
            </a:r>
            <a:r>
              <a:rPr lang="en-US" sz="1200" b="0" kern="1200" dirty="0" err="1">
                <a:solidFill>
                  <a:schemeClr val="tx1"/>
                </a:solidFill>
                <a:effectLst/>
                <a:latin typeface="+mn-lt"/>
                <a:ea typeface="+mn-ea"/>
                <a:cs typeface="+mn-cs"/>
              </a:rPr>
              <a:t>birincil</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insan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bağışıklık</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hücresi</a:t>
            </a:r>
            <a:r>
              <a:rPr lang="en-US" sz="1200" b="0" kern="1200" dirty="0">
                <a:solidFill>
                  <a:schemeClr val="tx1"/>
                </a:solidFill>
                <a:effectLst/>
                <a:latin typeface="+mn-lt"/>
                <a:ea typeface="+mn-ea"/>
                <a:cs typeface="+mn-cs"/>
              </a:rPr>
              <a:t> alt </a:t>
            </a:r>
            <a:r>
              <a:rPr lang="en-US" sz="1200" b="0" kern="1200" dirty="0" err="1">
                <a:solidFill>
                  <a:schemeClr val="tx1"/>
                </a:solidFill>
                <a:effectLst/>
                <a:latin typeface="+mn-lt"/>
                <a:ea typeface="+mn-ea"/>
                <a:cs typeface="+mn-cs"/>
              </a:rPr>
              <a:t>popülasyonunda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bunların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tespitini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miktarını</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gösterdik</a:t>
            </a:r>
            <a:r>
              <a:rPr lang="en-US" sz="1200" b="0" kern="1200" dirty="0">
                <a:solidFill>
                  <a:schemeClr val="tx1"/>
                </a:solidFill>
                <a:effectLst/>
                <a:latin typeface="+mn-lt"/>
                <a:ea typeface="+mn-ea"/>
                <a:cs typeface="+mn-cs"/>
              </a:rPr>
              <a:t>.</a:t>
            </a:r>
            <a:r>
              <a:rPr lang="it-IT" sz="1200" b="0" kern="1200" dirty="0">
                <a:solidFill>
                  <a:schemeClr val="tx1"/>
                </a:solidFill>
                <a:effectLst/>
                <a:latin typeface="+mn-lt"/>
                <a:ea typeface="+mn-ea"/>
                <a:cs typeface="+mn-cs"/>
              </a:rPr>
              <a:t> Tespitle birlikte, MXenlerin biyouyumlulukları ve alımlarından sonra sitokin üretimi gibi çeşitli biyolojik yönlerini yakalamak için kütle sitometrisini kullandık. Enzimatik etiketleme yoluyla, MXenes'in hücre-hücre etkileşimlerine aracılığını eşzamanlı olarak değerlendirdik. </a:t>
            </a:r>
            <a:r>
              <a:rPr lang="it-IT" sz="1200" b="0" i="0" kern="1200" dirty="0">
                <a:solidFill>
                  <a:schemeClr val="tx1"/>
                </a:solidFill>
                <a:effectLst/>
                <a:latin typeface="+mn-lt"/>
                <a:ea typeface="+mn-ea"/>
                <a:cs typeface="+mn-cs"/>
              </a:rPr>
              <a:t>Farelerde bir MXene karışımı kullanılarak yapılan in vivo biyodağılım deneyleri, tespit stratejimizin çok yönlülüğünü doğruladı ve karaciğerde, kanda, dalakta, akciğerlerde ve göreceli bağışıklık hücresi alt tiplerinde MXene birikimini ortaya çıkardı. Son olarak farklı organlardaki MXenleri tespit etmek için MIBI-TOF uyguladık. Tek hücre seviyesinde, birden fazla hücre alt popülasyonunda ve birden fazla organda aynı anda kütle sitometrisi ile 2 boyutlu ma</a:t>
            </a:r>
            <a:r>
              <a:rPr lang="tr-TR" sz="1200" b="0" i="0" kern="1200" dirty="0" err="1">
                <a:solidFill>
                  <a:schemeClr val="tx1"/>
                </a:solidFill>
                <a:effectLst/>
                <a:latin typeface="+mn-lt"/>
                <a:ea typeface="+mn-ea"/>
                <a:cs typeface="+mn-cs"/>
              </a:rPr>
              <a:t>lzemelerin</a:t>
            </a:r>
            <a:r>
              <a:rPr lang="it-IT" sz="1200" b="0" i="0" kern="1200" dirty="0">
                <a:solidFill>
                  <a:schemeClr val="tx1"/>
                </a:solidFill>
                <a:effectLst/>
                <a:latin typeface="+mn-lt"/>
                <a:ea typeface="+mn-ea"/>
                <a:cs typeface="+mn-cs"/>
              </a:rPr>
              <a:t> etiketsiz tespiti, biyotıpta heyecan verici yeni fırsatları mümkün kılacaktır.</a:t>
            </a:r>
            <a:endParaRPr lang="en-US" i="0"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63820-114F-40B3-B6D6-454F0406C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19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Kütle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sitometrisi</a:t>
            </a:r>
            <a:r>
              <a:rPr lang="en-US" sz="1200" b="1" kern="1200" dirty="0">
                <a:solidFill>
                  <a:schemeClr val="tx1"/>
                </a:solidFill>
                <a:effectLst/>
                <a:latin typeface="+mn-lt"/>
                <a:ea typeface="+mn-ea"/>
                <a:cs typeface="+mn-cs"/>
              </a:rPr>
              <a:t> ve MIBI-TOF </a:t>
            </a:r>
            <a:r>
              <a:rPr lang="en-US" sz="1200" b="1" kern="1200" dirty="0" err="1">
                <a:solidFill>
                  <a:schemeClr val="tx1"/>
                </a:solidFill>
                <a:effectLst/>
                <a:latin typeface="+mn-lt"/>
                <a:ea typeface="+mn-ea"/>
                <a:cs typeface="+mn-cs"/>
              </a:rPr>
              <a:t>tasarımı</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ile</a:t>
            </a:r>
            <a:r>
              <a:rPr lang="en-US" sz="1200" b="1" kern="1200" dirty="0">
                <a:solidFill>
                  <a:schemeClr val="tx1"/>
                </a:solidFill>
                <a:effectLst/>
                <a:latin typeface="+mn-lt"/>
                <a:ea typeface="+mn-ea"/>
                <a:cs typeface="+mn-cs"/>
              </a:rPr>
              <a:t> 2D </a:t>
            </a:r>
            <a:r>
              <a:rPr lang="tr-TR" sz="1200" b="1" kern="1200" dirty="0" err="1">
                <a:solidFill>
                  <a:schemeClr val="tx1"/>
                </a:solidFill>
                <a:effectLst/>
                <a:latin typeface="+mn-lt"/>
                <a:ea typeface="+mn-ea"/>
                <a:cs typeface="+mn-cs"/>
              </a:rPr>
              <a:t>malzemlerin</a:t>
            </a:r>
            <a:r>
              <a:rPr lang="tr-TR"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etiketsiz</a:t>
            </a:r>
            <a:r>
              <a:rPr lang="en-US" sz="1200" b="1" kern="1200" dirty="0">
                <a:solidFill>
                  <a:schemeClr val="tx1"/>
                </a:solidFill>
                <a:effectLst/>
                <a:latin typeface="+mn-lt"/>
                <a:ea typeface="+mn-ea"/>
                <a:cs typeface="+mn-cs"/>
              </a:rPr>
              <a:t> </a:t>
            </a:r>
            <a:r>
              <a:rPr lang="tr-TR" sz="1200" b="1" kern="1200" dirty="0">
                <a:solidFill>
                  <a:schemeClr val="tx1"/>
                </a:solidFill>
                <a:effectLst/>
                <a:latin typeface="+mn-lt"/>
                <a:ea typeface="+mn-ea"/>
                <a:cs typeface="+mn-cs"/>
              </a:rPr>
              <a:t>takibi</a:t>
            </a:r>
            <a:r>
              <a:rPr lang="en-US" sz="1200" b="1" kern="1200" dirty="0">
                <a:solidFill>
                  <a:schemeClr val="tx1"/>
                </a:solidFill>
                <a:effectLst/>
                <a:latin typeface="+mn-lt"/>
                <a:ea typeface="+mn-ea"/>
                <a:cs typeface="+mn-cs"/>
              </a:rPr>
              <a:t>" (LINKED) </a:t>
            </a:r>
            <a:r>
              <a:rPr lang="en-US" sz="1200" b="1" kern="1200" dirty="0" err="1">
                <a:solidFill>
                  <a:schemeClr val="tx1"/>
                </a:solidFill>
                <a:effectLst/>
                <a:latin typeface="+mn-lt"/>
                <a:ea typeface="+mn-ea"/>
                <a:cs typeface="+mn-cs"/>
              </a:rPr>
              <a:t>yaklaşımı</a:t>
            </a:r>
            <a:r>
              <a:rPr lang="en-US"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a’da </a:t>
            </a:r>
            <a:r>
              <a:rPr lang="en-US" sz="1200" kern="1200" dirty="0" err="1">
                <a:solidFill>
                  <a:schemeClr val="tx1"/>
                </a:solidFill>
                <a:effectLst/>
                <a:latin typeface="+mn-lt"/>
                <a:ea typeface="+mn-ea"/>
                <a:cs typeface="+mn-cs"/>
              </a:rPr>
              <a:t>Biyouyumlu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MXenleri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sentezlemek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periyodik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tabloda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renkte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gösterilen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CyTOF-görünür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elementlerin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seçimi</a:t>
            </a:r>
            <a:r>
              <a:rPr lang="en-US" sz="1200" kern="1200" dirty="0">
                <a:solidFill>
                  <a:schemeClr val="tx1"/>
                </a:solidFill>
                <a:effectLst/>
                <a:latin typeface="+mn-lt"/>
                <a:ea typeface="+mn-ea"/>
                <a:cs typeface="+mn-cs"/>
              </a:rPr>
              <a:t>: Nb4C3, Mo2Ti2C3 ve Ta4C3; </a:t>
            </a:r>
            <a:r>
              <a:rPr lang="en-US" sz="1200" kern="1200" dirty="0" err="1">
                <a:solidFill>
                  <a:schemeClr val="tx1"/>
                </a:solidFill>
                <a:effectLst/>
                <a:latin typeface="+mn-lt"/>
                <a:ea typeface="+mn-ea"/>
                <a:cs typeface="+mn-cs"/>
              </a:rPr>
              <a:t>üç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kütle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sitometrisi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tabanlı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yöntem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kütle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sitometrisi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görüntüleme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kütle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sitometrisi</a:t>
            </a:r>
            <a:r>
              <a:rPr lang="en-US" sz="1200" kern="1200" dirty="0">
                <a:solidFill>
                  <a:schemeClr val="tx1"/>
                </a:solidFill>
                <a:effectLst/>
                <a:latin typeface="+mn-lt"/>
                <a:ea typeface="+mn-ea"/>
                <a:cs typeface="+mn-cs"/>
              </a:rPr>
              <a:t> ve </a:t>
            </a:r>
            <a:r>
              <a:rPr lang="en-US" sz="1200" kern="1200" dirty="0" err="1">
                <a:solidFill>
                  <a:schemeClr val="tx1"/>
                </a:solidFill>
                <a:effectLst/>
                <a:latin typeface="+mn-lt"/>
                <a:ea typeface="+mn-ea"/>
                <a:cs typeface="+mn-cs"/>
              </a:rPr>
              <a:t>iyon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ışını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görüntüleme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a:t>
            </a:r>
            <a:r>
              <a:rPr lang="en-US" sz="1200" kern="1200" dirty="0">
                <a:solidFill>
                  <a:schemeClr val="tx1"/>
                </a:solidFill>
                <a:effectLst/>
                <a:latin typeface="+mn-lt"/>
                <a:ea typeface="+mn-ea"/>
                <a:cs typeface="+mn-cs"/>
              </a:rPr>
              <a:t> ve </a:t>
            </a:r>
            <a:r>
              <a:rPr lang="en-US" sz="1200" kern="1200" dirty="0" err="1">
                <a:solidFill>
                  <a:schemeClr val="tx1"/>
                </a:solidFill>
                <a:effectLst/>
                <a:latin typeface="+mn-lt"/>
                <a:ea typeface="+mn-ea"/>
                <a:cs typeface="+mn-cs"/>
              </a:rPr>
              <a:t>dokularda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tespit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edilmeleri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şematik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gösterim</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gösterilmektedir</a:t>
            </a:r>
            <a:r>
              <a:rPr lang="en-US" sz="1200"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4B599-9F19-4F22-982B-D4267A1FB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794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Kütle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sitometrisi</a:t>
            </a:r>
            <a:r>
              <a:rPr lang="en-US" sz="1200" b="1" kern="1200" dirty="0">
                <a:solidFill>
                  <a:schemeClr val="tx1"/>
                </a:solidFill>
                <a:effectLst/>
                <a:latin typeface="+mn-lt"/>
                <a:ea typeface="+mn-ea"/>
                <a:cs typeface="+mn-cs"/>
              </a:rPr>
              <a:t> ve MIBI-TOF </a:t>
            </a:r>
            <a:r>
              <a:rPr lang="en-US" sz="1200" b="1" kern="1200" dirty="0" err="1">
                <a:solidFill>
                  <a:schemeClr val="tx1"/>
                </a:solidFill>
                <a:effectLst/>
                <a:latin typeface="+mn-lt"/>
                <a:ea typeface="+mn-ea"/>
                <a:cs typeface="+mn-cs"/>
              </a:rPr>
              <a:t>tasarımı</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ile</a:t>
            </a:r>
            <a:r>
              <a:rPr lang="en-US" sz="1200" b="1" kern="1200" dirty="0">
                <a:solidFill>
                  <a:schemeClr val="tx1"/>
                </a:solidFill>
                <a:effectLst/>
                <a:latin typeface="+mn-lt"/>
                <a:ea typeface="+mn-ea"/>
                <a:cs typeface="+mn-cs"/>
              </a:rPr>
              <a:t> 2D </a:t>
            </a:r>
            <a:r>
              <a:rPr lang="tr-TR" sz="1200" b="1" kern="1200" dirty="0" err="1">
                <a:solidFill>
                  <a:schemeClr val="tx1"/>
                </a:solidFill>
                <a:effectLst/>
                <a:latin typeface="+mn-lt"/>
                <a:ea typeface="+mn-ea"/>
                <a:cs typeface="+mn-cs"/>
              </a:rPr>
              <a:t>malzemlerin</a:t>
            </a:r>
            <a:r>
              <a:rPr lang="tr-TR"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etiketsiz</a:t>
            </a:r>
            <a:r>
              <a:rPr lang="en-US" sz="1200" b="1" kern="1200" dirty="0">
                <a:solidFill>
                  <a:schemeClr val="tx1"/>
                </a:solidFill>
                <a:effectLst/>
                <a:latin typeface="+mn-lt"/>
                <a:ea typeface="+mn-ea"/>
                <a:cs typeface="+mn-cs"/>
              </a:rPr>
              <a:t> </a:t>
            </a:r>
            <a:r>
              <a:rPr lang="tr-TR" sz="1200" b="1" kern="1200" dirty="0">
                <a:solidFill>
                  <a:schemeClr val="tx1"/>
                </a:solidFill>
                <a:effectLst/>
                <a:latin typeface="+mn-lt"/>
                <a:ea typeface="+mn-ea"/>
                <a:cs typeface="+mn-cs"/>
              </a:rPr>
              <a:t>takibi</a:t>
            </a:r>
            <a:r>
              <a:rPr lang="en-US" sz="1200" b="1" kern="1200" dirty="0">
                <a:solidFill>
                  <a:schemeClr val="tx1"/>
                </a:solidFill>
                <a:effectLst/>
                <a:latin typeface="+mn-lt"/>
                <a:ea typeface="+mn-ea"/>
                <a:cs typeface="+mn-cs"/>
              </a:rPr>
              <a:t>" (LINKED) </a:t>
            </a:r>
            <a:r>
              <a:rPr lang="en-US" sz="1200" b="1" kern="1200" dirty="0" err="1">
                <a:solidFill>
                  <a:schemeClr val="tx1"/>
                </a:solidFill>
                <a:effectLst/>
                <a:latin typeface="+mn-lt"/>
                <a:ea typeface="+mn-ea"/>
                <a:cs typeface="+mn-cs"/>
              </a:rPr>
              <a:t>yaklaşımı</a:t>
            </a:r>
            <a:r>
              <a:rPr lang="en-US"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Kütle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sitometrisi</a:t>
            </a:r>
            <a:r>
              <a:rPr lang="en-US" sz="1200" kern="1200" dirty="0">
                <a:solidFill>
                  <a:schemeClr val="tx1"/>
                </a:solidFill>
                <a:effectLst/>
                <a:latin typeface="+mn-lt"/>
                <a:ea typeface="+mn-ea"/>
                <a:cs typeface="+mn-cs"/>
              </a:rPr>
              <a:t>, 75 Da </a:t>
            </a:r>
            <a:r>
              <a:rPr lang="en-US" sz="1200" kern="1200" dirty="0" err="1">
                <a:solidFill>
                  <a:schemeClr val="tx1"/>
                </a:solidFill>
                <a:effectLst/>
                <a:latin typeface="+mn-lt"/>
                <a:ea typeface="+mn-ea"/>
                <a:cs typeface="+mn-cs"/>
              </a:rPr>
              <a:t>ila</a:t>
            </a:r>
            <a:r>
              <a:rPr lang="en-US" sz="1200" kern="1200" dirty="0">
                <a:solidFill>
                  <a:schemeClr val="tx1"/>
                </a:solidFill>
                <a:effectLst/>
                <a:latin typeface="+mn-lt"/>
                <a:ea typeface="+mn-ea"/>
                <a:cs typeface="+mn-cs"/>
              </a:rPr>
              <a:t> 209 Da </a:t>
            </a:r>
            <a:r>
              <a:rPr lang="en-US" sz="1200" kern="1200" dirty="0" err="1">
                <a:solidFill>
                  <a:schemeClr val="tx1"/>
                </a:solidFill>
                <a:effectLst/>
                <a:latin typeface="+mn-lt"/>
                <a:ea typeface="+mn-ea"/>
                <a:cs typeface="+mn-cs"/>
              </a:rPr>
              <a:t>arasındaki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kararlı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izotop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kütlelerinin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tespit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edilmesine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izin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Renkli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resimler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CyTOF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üzerinde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tüm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mevcut</a:t>
            </a:r>
            <a:r>
              <a:rPr lang="en-US" sz="1200" kern="1200" dirty="0">
                <a:solidFill>
                  <a:schemeClr val="tx1"/>
                </a:solidFill>
                <a:effectLst/>
                <a:latin typeface="+mn-lt"/>
                <a:ea typeface="+mn-ea"/>
                <a:cs typeface="+mn-cs"/>
              </a:rPr>
              <a:t> metal </a:t>
            </a:r>
            <a:r>
              <a:rPr lang="en-US" sz="1200" kern="1200" dirty="0" err="1">
                <a:solidFill>
                  <a:schemeClr val="tx1"/>
                </a:solidFill>
                <a:effectLst/>
                <a:latin typeface="+mn-lt"/>
                <a:ea typeface="+mn-ea"/>
                <a:cs typeface="+mn-cs"/>
              </a:rPr>
              <a:t>etiketleri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temsil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etmektedir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Burada</a:t>
            </a:r>
            <a:r>
              <a:rPr lang="en-US" sz="1200" kern="1200" dirty="0">
                <a:solidFill>
                  <a:schemeClr val="tx1"/>
                </a:solidFill>
                <a:effectLst/>
                <a:latin typeface="+mn-lt"/>
                <a:ea typeface="+mn-ea"/>
                <a:cs typeface="+mn-cs"/>
              </a:rPr>
              <a:t> LINKED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tasarlanan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MXenler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keşfedilmemiş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kanallara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yerleştirilmiştir</a:t>
            </a:r>
            <a:r>
              <a:rPr lang="en-US" sz="1200" kern="1200" dirty="0">
                <a:solidFill>
                  <a:schemeClr val="tx1"/>
                </a:solidFill>
                <a:effectLst/>
                <a:latin typeface="+mn-lt"/>
                <a:ea typeface="+mn-ea"/>
                <a:cs typeface="+mn-cs"/>
              </a:rPr>
              <a:t>. Nb4C3, Mo2Ti2C3 ve Ta4C3 </a:t>
            </a:r>
            <a:r>
              <a:rPr lang="en-US" sz="1200" kern="1200" dirty="0" err="1">
                <a:solidFill>
                  <a:schemeClr val="tx1"/>
                </a:solidFill>
                <a:effectLst/>
                <a:latin typeface="+mn-lt"/>
                <a:ea typeface="+mn-ea"/>
                <a:cs typeface="+mn-cs"/>
              </a:rPr>
              <a:t>tespitine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sırasıyla</a:t>
            </a:r>
            <a:r>
              <a:rPr lang="en-US" sz="1200" kern="1200" dirty="0">
                <a:solidFill>
                  <a:schemeClr val="tx1"/>
                </a:solidFill>
                <a:effectLst/>
                <a:latin typeface="+mn-lt"/>
                <a:ea typeface="+mn-ea"/>
                <a:cs typeface="+mn-cs"/>
              </a:rPr>
              <a:t> 93Nb, 95Mo ve 180Ta </a:t>
            </a:r>
            <a:r>
              <a:rPr lang="en-US" sz="1200" kern="1200" dirty="0" err="1">
                <a:solidFill>
                  <a:schemeClr val="tx1"/>
                </a:solidFill>
                <a:effectLst/>
                <a:latin typeface="+mn-lt"/>
                <a:ea typeface="+mn-ea"/>
                <a:cs typeface="+mn-cs"/>
              </a:rPr>
              <a:t>kanallarında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izin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verilmektedir</a:t>
            </a:r>
            <a:r>
              <a:rPr lang="en-US"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sz="1200" b="1"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çalışmada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mevcut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ticari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etiketlerle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MXene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uyumluluğu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insan</a:t>
            </a:r>
            <a:r>
              <a:rPr lang="en-US" sz="1200" kern="1200" dirty="0">
                <a:solidFill>
                  <a:schemeClr val="tx1"/>
                </a:solidFill>
                <a:effectLst/>
                <a:latin typeface="+mn-lt"/>
                <a:ea typeface="+mn-ea"/>
                <a:cs typeface="+mn-cs"/>
              </a:rPr>
              <a:t> ex vivo</a:t>
            </a:r>
            <a:r>
              <a:rPr lang="tr-T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ex vivo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in vivo fare </a:t>
            </a:r>
            <a:r>
              <a:rPr lang="en-US" sz="1200" kern="1200" dirty="0" err="1">
                <a:solidFill>
                  <a:schemeClr val="tx1"/>
                </a:solidFill>
                <a:effectLst/>
                <a:latin typeface="+mn-lt"/>
                <a:ea typeface="+mn-ea"/>
                <a:cs typeface="+mn-cs"/>
              </a:rPr>
              <a:t>deneyleri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toplam</a:t>
            </a:r>
            <a:r>
              <a:rPr lang="en-US" sz="1200" kern="1200" dirty="0">
                <a:solidFill>
                  <a:schemeClr val="tx1"/>
                </a:solidFill>
                <a:effectLst/>
                <a:latin typeface="+mn-lt"/>
                <a:ea typeface="+mn-ea"/>
                <a:cs typeface="+mn-cs"/>
              </a:rPr>
              <a:t> 48 </a:t>
            </a:r>
            <a:r>
              <a:rPr lang="en-US" sz="1200" kern="1200" dirty="0" err="1">
                <a:solidFill>
                  <a:schemeClr val="tx1"/>
                </a:solidFill>
                <a:effectLst/>
                <a:latin typeface="+mn-lt"/>
                <a:ea typeface="+mn-ea"/>
                <a:cs typeface="+mn-cs"/>
              </a:rPr>
              <a:t>izotop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kullanılmıştır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Canlılığın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değerlendirilmesi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sitokin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tespiti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farklılaşma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kümesi</a:t>
            </a:r>
            <a:r>
              <a:rPr lang="en-US" sz="1200" kern="1200" dirty="0">
                <a:solidFill>
                  <a:schemeClr val="tx1"/>
                </a:solidFill>
                <a:effectLst/>
                <a:latin typeface="+mn-lt"/>
                <a:ea typeface="+mn-ea"/>
                <a:cs typeface="+mn-cs"/>
              </a:rPr>
              <a:t> (CD) </a:t>
            </a:r>
            <a:r>
              <a:rPr lang="en-US" sz="1200" kern="1200" dirty="0" err="1">
                <a:solidFill>
                  <a:schemeClr val="tx1"/>
                </a:solidFill>
                <a:effectLst/>
                <a:latin typeface="+mn-lt"/>
                <a:ea typeface="+mn-ea"/>
                <a:cs typeface="+mn-cs"/>
              </a:rPr>
              <a:t>belirteçleri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paladyum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kadmiyum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bazlı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barkodlama</a:t>
            </a:r>
            <a:r>
              <a:rPr lang="en-US" sz="1200" kern="1200" dirty="0">
                <a:solidFill>
                  <a:schemeClr val="tx1"/>
                </a:solidFill>
                <a:effectLst/>
                <a:latin typeface="+mn-lt"/>
                <a:ea typeface="+mn-ea"/>
                <a:cs typeface="+mn-cs"/>
              </a:rPr>
              <a:t>, DNA </a:t>
            </a:r>
            <a:r>
              <a:rPr lang="en-US" sz="1200" kern="1200" dirty="0" err="1">
                <a:solidFill>
                  <a:schemeClr val="tx1"/>
                </a:solidFill>
                <a:effectLst/>
                <a:latin typeface="+mn-lt"/>
                <a:ea typeface="+mn-ea"/>
                <a:cs typeface="+mn-cs"/>
              </a:rPr>
              <a:t>boyama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biyotin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tespiti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toplam</a:t>
            </a:r>
            <a:r>
              <a:rPr lang="en-US" sz="1200" kern="1200" dirty="0">
                <a:solidFill>
                  <a:schemeClr val="tx1"/>
                </a:solidFill>
                <a:effectLst/>
                <a:latin typeface="+mn-lt"/>
                <a:ea typeface="+mn-ea"/>
                <a:cs typeface="+mn-cs"/>
              </a:rPr>
              <a:t> 76 </a:t>
            </a:r>
            <a:r>
              <a:rPr lang="en-US" sz="1200" kern="1200" dirty="0" err="1">
                <a:solidFill>
                  <a:schemeClr val="tx1"/>
                </a:solidFill>
                <a:effectLst/>
                <a:latin typeface="+mn-lt"/>
                <a:ea typeface="+mn-ea"/>
                <a:cs typeface="+mn-cs"/>
              </a:rPr>
              <a:t>kütle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sitometri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56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fareler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21) </a:t>
            </a:r>
            <a:r>
              <a:rPr lang="en-US" sz="1200" kern="1200" dirty="0" err="1">
                <a:solidFill>
                  <a:schemeClr val="tx1"/>
                </a:solidFill>
                <a:effectLst/>
                <a:latin typeface="+mn-lt"/>
                <a:ea typeface="+mn-ea"/>
                <a:cs typeface="+mn-cs"/>
              </a:rPr>
              <a:t>kullanılmıştır</a:t>
            </a:r>
            <a:r>
              <a:rPr lang="en-US" sz="1200" kern="1200" dirty="0">
                <a:solidFill>
                  <a:schemeClr val="tx1"/>
                </a:solidFill>
                <a:effectLst/>
                <a:latin typeface="+mn-lt"/>
                <a:ea typeface="+mn-ea"/>
                <a:cs typeface="+mn-cs"/>
              </a:rPr>
              <a:t>.</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4B599-9F19-4F22-982B-D4267A1FB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17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Burada, çok kısa bir zaman noktasında hücrelere Mxene alımının %80'e kadar ulaşan sonuçlardan bazıları yer almaktadır. </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MXenler</a:t>
            </a:r>
            <a:r>
              <a:rPr lang="en-US" sz="1200" b="1" kern="1200" dirty="0">
                <a:solidFill>
                  <a:schemeClr val="tx1"/>
                </a:solidFill>
                <a:effectLst/>
                <a:latin typeface="+mn-lt"/>
                <a:ea typeface="+mn-ea"/>
                <a:cs typeface="+mn-cs"/>
              </a:rPr>
              <a:t>, ek </a:t>
            </a:r>
            <a:r>
              <a:rPr lang="en-US" sz="1200" b="1" kern="1200" dirty="0" err="1">
                <a:solidFill>
                  <a:schemeClr val="tx1"/>
                </a:solidFill>
                <a:effectLst/>
                <a:latin typeface="+mn-lt"/>
                <a:ea typeface="+mn-ea"/>
                <a:cs typeface="+mn-cs"/>
              </a:rPr>
              <a:t>kimyasal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işlevselleştirme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olmadan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tek</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hücre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düzeyinde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tespit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edilebilir</a:t>
            </a:r>
            <a:endParaRPr lang="tr-TR"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2D </a:t>
            </a:r>
            <a:r>
              <a:rPr lang="en-US" sz="1200" kern="1200" dirty="0" err="1">
                <a:solidFill>
                  <a:schemeClr val="tx1"/>
                </a:solidFill>
                <a:effectLst/>
                <a:latin typeface="+mn-lt"/>
                <a:ea typeface="+mn-ea"/>
                <a:cs typeface="+mn-cs"/>
              </a:rPr>
              <a:t>malzemelerin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takibi</a:t>
            </a:r>
            <a:r>
              <a:rPr lang="en-US" sz="1200"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bu malzemelerin </a:t>
            </a:r>
            <a:r>
              <a:rPr lang="en-US" sz="1200" kern="1200" dirty="0" err="1">
                <a:solidFill>
                  <a:schemeClr val="tx1"/>
                </a:solidFill>
                <a:effectLst/>
                <a:latin typeface="+mn-lt"/>
                <a:ea typeface="+mn-ea"/>
                <a:cs typeface="+mn-cs"/>
              </a:rPr>
              <a:t>biyomedikal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uygulamalarını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genişletmek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kritik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öneme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sahiptir</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nedenle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MXenleri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CyTOF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düzeyinde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tespit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aynı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birçok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parametreyi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sorgulama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olasılığını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araştırdık</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amaçla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çok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çeşitli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bağışıklık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hücresi</a:t>
            </a:r>
            <a:r>
              <a:rPr lang="en-US" sz="1200" kern="1200" dirty="0">
                <a:solidFill>
                  <a:schemeClr val="tx1"/>
                </a:solidFill>
                <a:effectLst/>
                <a:latin typeface="+mn-lt"/>
                <a:ea typeface="+mn-ea"/>
                <a:cs typeface="+mn-cs"/>
              </a:rPr>
              <a:t> alt </a:t>
            </a:r>
            <a:r>
              <a:rPr lang="en-US" sz="1200" kern="1200" dirty="0" err="1">
                <a:solidFill>
                  <a:schemeClr val="tx1"/>
                </a:solidFill>
                <a:effectLst/>
                <a:latin typeface="+mn-lt"/>
                <a:ea typeface="+mn-ea"/>
                <a:cs typeface="+mn-cs"/>
              </a:rPr>
              <a:t>popülasyonlarından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oluşan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karmaşık</a:t>
            </a:r>
            <a:r>
              <a:rPr lang="en-US" sz="1200" kern="1200" dirty="0">
                <a:solidFill>
                  <a:schemeClr val="tx1"/>
                </a:solidFill>
                <a:effectLst/>
                <a:latin typeface="+mn-lt"/>
                <a:ea typeface="+mn-ea"/>
                <a:cs typeface="+mn-cs"/>
              </a:rPr>
              <a:t> PBMC </a:t>
            </a:r>
            <a:r>
              <a:rPr lang="en-US" sz="1200" kern="1200" dirty="0" err="1">
                <a:solidFill>
                  <a:schemeClr val="tx1"/>
                </a:solidFill>
                <a:effectLst/>
                <a:latin typeface="+mn-lt"/>
                <a:ea typeface="+mn-ea"/>
                <a:cs typeface="+mn-cs"/>
              </a:rPr>
              <a:t>havuzunu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LINKED'i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geliştirmek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üzere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kavram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kanıtlama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çalışması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ideal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ex vivo model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seçtik</a:t>
            </a:r>
            <a:r>
              <a:rPr lang="en-US" sz="1200"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Nb4C3, Mo2Ti2C3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Ta4C3'ün </a:t>
            </a:r>
            <a:r>
              <a:rPr lang="en-US" sz="1200" kern="1200" dirty="0" err="1">
                <a:solidFill>
                  <a:schemeClr val="tx1"/>
                </a:solidFill>
                <a:effectLst/>
                <a:latin typeface="+mn-lt"/>
                <a:ea typeface="+mn-ea"/>
                <a:cs typeface="+mn-cs"/>
              </a:rPr>
              <a:t>potansiyel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tespitini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araştırmak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üzerindeki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immünolojik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ortaya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çıkarmak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CyTOF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kullandık</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çalışmada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seçilen</a:t>
            </a:r>
            <a:r>
              <a:rPr lang="en-US" sz="1200" kern="1200" dirty="0">
                <a:solidFill>
                  <a:schemeClr val="tx1"/>
                </a:solidFill>
                <a:effectLst/>
                <a:latin typeface="+mn-lt"/>
                <a:ea typeface="+mn-ea"/>
                <a:cs typeface="+mn-cs"/>
              </a:rPr>
              <a:t> 2D </a:t>
            </a:r>
            <a:r>
              <a:rPr lang="en-US" sz="1200" kern="1200" dirty="0" err="1">
                <a:solidFill>
                  <a:schemeClr val="tx1"/>
                </a:solidFill>
                <a:effectLst/>
                <a:latin typeface="+mn-lt"/>
                <a:ea typeface="+mn-ea"/>
                <a:cs typeface="+mn-cs"/>
              </a:rPr>
              <a:t>malzemelerin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spesifik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atomik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kütleleri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sırasıyla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niyobyum</a:t>
            </a:r>
            <a:r>
              <a:rPr lang="en-US" sz="1200" kern="1200" dirty="0">
                <a:solidFill>
                  <a:schemeClr val="tx1"/>
                </a:solidFill>
                <a:effectLst/>
                <a:latin typeface="+mn-lt"/>
                <a:ea typeface="+mn-ea"/>
                <a:cs typeface="+mn-cs"/>
              </a:rPr>
              <a:t> (93Nb), </a:t>
            </a:r>
            <a:r>
              <a:rPr lang="en-US" sz="1200" kern="1200" dirty="0" err="1">
                <a:solidFill>
                  <a:schemeClr val="tx1"/>
                </a:solidFill>
                <a:effectLst/>
                <a:latin typeface="+mn-lt"/>
                <a:ea typeface="+mn-ea"/>
                <a:cs typeface="+mn-cs"/>
              </a:rPr>
              <a:t>molibden</a:t>
            </a:r>
            <a:r>
              <a:rPr lang="en-US" sz="1200" kern="1200" dirty="0">
                <a:solidFill>
                  <a:schemeClr val="tx1"/>
                </a:solidFill>
                <a:effectLst/>
                <a:latin typeface="+mn-lt"/>
                <a:ea typeface="+mn-ea"/>
                <a:cs typeface="+mn-cs"/>
              </a:rPr>
              <a:t> (95Mo)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tantal</a:t>
            </a:r>
            <a:r>
              <a:rPr lang="en-US" sz="1200" kern="1200" dirty="0">
                <a:solidFill>
                  <a:schemeClr val="tx1"/>
                </a:solidFill>
                <a:effectLst/>
                <a:latin typeface="+mn-lt"/>
                <a:ea typeface="+mn-ea"/>
                <a:cs typeface="+mn-cs"/>
              </a:rPr>
              <a:t> (180-181Ta) </a:t>
            </a:r>
            <a:r>
              <a:rPr lang="en-US" sz="1200" kern="1200" dirty="0" err="1">
                <a:solidFill>
                  <a:schemeClr val="tx1"/>
                </a:solidFill>
                <a:effectLst/>
                <a:latin typeface="+mn-lt"/>
                <a:ea typeface="+mn-ea"/>
                <a:cs typeface="+mn-cs"/>
              </a:rPr>
              <a:t>kanallarında</a:t>
            </a:r>
            <a:r>
              <a:rPr lang="en-US" sz="1200" kern="1200" dirty="0">
                <a:solidFill>
                  <a:schemeClr val="tx1"/>
                </a:solidFill>
                <a:effectLst/>
                <a:latin typeface="+mn-lt"/>
                <a:ea typeface="+mn-ea"/>
                <a:cs typeface="+mn-cs"/>
              </a:rPr>
              <a:t> Nb4C3, Mo2Ti2C3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Ta4C3'ün </a:t>
            </a:r>
            <a:r>
              <a:rPr lang="en-US" sz="1200" kern="1200" dirty="0" err="1">
                <a:solidFill>
                  <a:schemeClr val="tx1"/>
                </a:solidFill>
                <a:effectLst/>
                <a:latin typeface="+mn-lt"/>
                <a:ea typeface="+mn-ea"/>
                <a:cs typeface="+mn-cs"/>
              </a:rPr>
              <a:t>kütle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spektrometresi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tespit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edilmesini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sağladı.Metal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etiketli</a:t>
            </a:r>
            <a:r>
              <a:rPr lang="en-US" sz="1200" kern="1200" dirty="0">
                <a:solidFill>
                  <a:schemeClr val="tx1"/>
                </a:solidFill>
                <a:effectLst/>
                <a:latin typeface="+mn-lt"/>
                <a:ea typeface="+mn-ea"/>
                <a:cs typeface="+mn-cs"/>
              </a:rPr>
              <a:t> 61 </a:t>
            </a:r>
            <a:r>
              <a:rPr lang="en-US" sz="1200" kern="1200" dirty="0" err="1">
                <a:solidFill>
                  <a:schemeClr val="tx1"/>
                </a:solidFill>
                <a:effectLst/>
                <a:latin typeface="+mn-lt"/>
                <a:ea typeface="+mn-ea"/>
                <a:cs typeface="+mn-cs"/>
              </a:rPr>
              <a:t>antikordan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oluşan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panel </a:t>
            </a:r>
            <a:r>
              <a:rPr lang="en-US" sz="1200" kern="1200" dirty="0" err="1">
                <a:solidFill>
                  <a:schemeClr val="tx1"/>
                </a:solidFill>
                <a:effectLst/>
                <a:latin typeface="+mn-lt"/>
                <a:ea typeface="+mn-ea"/>
                <a:cs typeface="+mn-cs"/>
              </a:rPr>
              <a:t>kullanarak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yüzeylerinde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bulunan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çeşitli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farklılaşma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kümesi</a:t>
            </a:r>
            <a:r>
              <a:rPr lang="en-US" sz="1200" kern="1200" dirty="0">
                <a:solidFill>
                  <a:schemeClr val="tx1"/>
                </a:solidFill>
                <a:effectLst/>
                <a:latin typeface="+mn-lt"/>
                <a:ea typeface="+mn-ea"/>
                <a:cs typeface="+mn-cs"/>
              </a:rPr>
              <a:t> (CD) </a:t>
            </a:r>
            <a:r>
              <a:rPr lang="en-US" sz="1200" kern="1200" dirty="0" err="1">
                <a:solidFill>
                  <a:schemeClr val="tx1"/>
                </a:solidFill>
                <a:effectLst/>
                <a:latin typeface="+mn-lt"/>
                <a:ea typeface="+mn-ea"/>
                <a:cs typeface="+mn-cs"/>
              </a:rPr>
              <a:t>belirteçlerinin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ifade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profillerine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göre</a:t>
            </a:r>
            <a:r>
              <a:rPr lang="en-US" sz="1200" kern="1200" dirty="0">
                <a:solidFill>
                  <a:schemeClr val="tx1"/>
                </a:solidFill>
                <a:effectLst/>
                <a:latin typeface="+mn-lt"/>
                <a:ea typeface="+mn-ea"/>
                <a:cs typeface="+mn-cs"/>
              </a:rPr>
              <a:t> 15 </a:t>
            </a:r>
            <a:r>
              <a:rPr lang="en-US" sz="1200" kern="1200" dirty="0" err="1">
                <a:solidFill>
                  <a:schemeClr val="tx1"/>
                </a:solidFill>
                <a:effectLst/>
                <a:latin typeface="+mn-lt"/>
                <a:ea typeface="+mn-ea"/>
                <a:cs typeface="+mn-cs"/>
              </a:rPr>
              <a:t>farklı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bağışıklık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hücresi</a:t>
            </a:r>
            <a:r>
              <a:rPr lang="en-US" sz="1200" kern="1200" dirty="0">
                <a:solidFill>
                  <a:schemeClr val="tx1"/>
                </a:solidFill>
                <a:effectLst/>
                <a:latin typeface="+mn-lt"/>
                <a:ea typeface="+mn-ea"/>
                <a:cs typeface="+mn-cs"/>
              </a:rPr>
              <a:t> tipi </a:t>
            </a:r>
            <a:r>
              <a:rPr lang="en-US" sz="1200" kern="1200" dirty="0" err="1">
                <a:solidFill>
                  <a:schemeClr val="tx1"/>
                </a:solidFill>
                <a:effectLst/>
                <a:latin typeface="+mn-lt"/>
                <a:ea typeface="+mn-ea"/>
                <a:cs typeface="+mn-cs"/>
              </a:rPr>
              <a:t>belirledik</a:t>
            </a:r>
            <a:r>
              <a:rPr lang="tr-T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MXenler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arasında</a:t>
            </a:r>
            <a:r>
              <a:rPr lang="en-US" sz="1200" kern="1200" dirty="0">
                <a:solidFill>
                  <a:schemeClr val="tx1"/>
                </a:solidFill>
                <a:effectLst/>
                <a:latin typeface="+mn-lt"/>
                <a:ea typeface="+mn-ea"/>
                <a:cs typeface="+mn-cs"/>
              </a:rPr>
              <a:t> Nb4C3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güçlü</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sinyale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sahipti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tanımlanan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tüm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bağışıklık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hücresi</a:t>
            </a:r>
            <a:r>
              <a:rPr lang="en-US" sz="1200" kern="1200" dirty="0">
                <a:solidFill>
                  <a:schemeClr val="tx1"/>
                </a:solidFill>
                <a:effectLst/>
                <a:latin typeface="+mn-lt"/>
                <a:ea typeface="+mn-ea"/>
                <a:cs typeface="+mn-cs"/>
              </a:rPr>
              <a:t> alt </a:t>
            </a:r>
            <a:r>
              <a:rPr lang="en-US" sz="1200" kern="1200" dirty="0" err="1">
                <a:solidFill>
                  <a:schemeClr val="tx1"/>
                </a:solidFill>
                <a:effectLst/>
                <a:latin typeface="+mn-lt"/>
                <a:ea typeface="+mn-ea"/>
                <a:cs typeface="+mn-cs"/>
              </a:rPr>
              <a:t>popülasyonlarıyla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kapsamlı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etkileşim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gösterdi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Özellikle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dendritik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DC'ler</a:t>
            </a:r>
            <a:r>
              <a:rPr lang="en-US" sz="1200" kern="1200" dirty="0">
                <a:solidFill>
                  <a:schemeClr val="tx1"/>
                </a:solidFill>
                <a:effectLst/>
                <a:latin typeface="+mn-lt"/>
                <a:ea typeface="+mn-ea"/>
                <a:cs typeface="+mn-cs"/>
              </a:rPr>
              <a:t>) Nb4C3'e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belirgin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bağlanmayı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göstermiştir</a:t>
            </a:r>
            <a:r>
              <a:rPr lang="en-US" sz="1200" kern="1200" dirty="0">
                <a:solidFill>
                  <a:schemeClr val="tx1"/>
                </a:solidFill>
                <a:effectLst/>
                <a:latin typeface="+mn-lt"/>
                <a:ea typeface="+mn-ea"/>
                <a:cs typeface="+mn-cs"/>
              </a:rPr>
              <a:t>. Mo2Ti2C3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Ta4C3 </a:t>
            </a:r>
            <a:r>
              <a:rPr lang="en-US" sz="1200" kern="1200" dirty="0" err="1">
                <a:solidFill>
                  <a:schemeClr val="tx1"/>
                </a:solidFill>
                <a:effectLst/>
                <a:latin typeface="+mn-lt"/>
                <a:ea typeface="+mn-ea"/>
                <a:cs typeface="+mn-cs"/>
              </a:rPr>
              <a:t>benzer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sinyal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seviyeleri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göstermiş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birçok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immün</a:t>
            </a:r>
            <a:r>
              <a:rPr lang="en-US" sz="1200" kern="1200" dirty="0">
                <a:solidFill>
                  <a:schemeClr val="tx1"/>
                </a:solidFill>
                <a:effectLst/>
                <a:latin typeface="+mn-lt"/>
                <a:ea typeface="+mn-ea"/>
                <a:cs typeface="+mn-cs"/>
              </a:rPr>
              <a:t> alt </a:t>
            </a:r>
            <a:r>
              <a:rPr lang="en-US" sz="1200" kern="1200" dirty="0" err="1">
                <a:solidFill>
                  <a:schemeClr val="tx1"/>
                </a:solidFill>
                <a:effectLst/>
                <a:latin typeface="+mn-lt"/>
                <a:ea typeface="+mn-ea"/>
                <a:cs typeface="+mn-cs"/>
              </a:rPr>
              <a:t>kümede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benzer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şekilde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izlenebilir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olmuştur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Bununla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birlikte</a:t>
            </a:r>
            <a:r>
              <a:rPr lang="en-US" sz="1200" kern="1200" dirty="0">
                <a:solidFill>
                  <a:schemeClr val="tx1"/>
                </a:solidFill>
                <a:effectLst/>
                <a:latin typeface="+mn-lt"/>
                <a:ea typeface="+mn-ea"/>
                <a:cs typeface="+mn-cs"/>
              </a:rPr>
              <a:t>, Ta4C3 </a:t>
            </a:r>
            <a:r>
              <a:rPr lang="en-US" sz="1200" kern="1200" dirty="0" err="1">
                <a:solidFill>
                  <a:schemeClr val="tx1"/>
                </a:solidFill>
                <a:effectLst/>
                <a:latin typeface="+mn-lt"/>
                <a:ea typeface="+mn-ea"/>
                <a:cs typeface="+mn-cs"/>
              </a:rPr>
              <a:t>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karşılaştırıldığında</a:t>
            </a:r>
            <a:r>
              <a:rPr lang="en-US" sz="1200" kern="1200" dirty="0">
                <a:solidFill>
                  <a:schemeClr val="tx1"/>
                </a:solidFill>
                <a:effectLst/>
                <a:latin typeface="+mn-lt"/>
                <a:ea typeface="+mn-ea"/>
                <a:cs typeface="+mn-cs"/>
              </a:rPr>
              <a:t>, Mo2Ti2C3 </a:t>
            </a:r>
            <a:r>
              <a:rPr lang="en-US" sz="1200" kern="1200" dirty="0" err="1">
                <a:solidFill>
                  <a:schemeClr val="tx1"/>
                </a:solidFill>
                <a:effectLst/>
                <a:latin typeface="+mn-lt"/>
                <a:ea typeface="+mn-ea"/>
                <a:cs typeface="+mn-cs"/>
              </a:rPr>
              <a:t>genel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hücrelerle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özellikle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DC'lerle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etkileşime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girme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konusunda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büyük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yeteneğe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sahipti</a:t>
            </a:r>
            <a:r>
              <a:rPr lang="en-US" sz="1200"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İnsan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PBMC'lerinde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tek</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hücre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düzeyinde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MXen</a:t>
            </a:r>
            <a:r>
              <a:rPr lang="tr-TR" sz="1200" b="1" kern="1200" dirty="0">
                <a:solidFill>
                  <a:schemeClr val="tx1"/>
                </a:solidFill>
                <a:effectLst/>
                <a:latin typeface="+mn-lt"/>
                <a:ea typeface="+mn-ea"/>
                <a:cs typeface="+mn-cs"/>
              </a:rPr>
              <a:t>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takibi</a:t>
            </a:r>
            <a:r>
              <a:rPr lang="en-US" sz="1200" b="1" kern="1200" dirty="0">
                <a:solidFill>
                  <a:schemeClr val="tx1"/>
                </a:solidFill>
                <a:effectLst/>
                <a:latin typeface="+mn-lt"/>
                <a:ea typeface="+mn-ea"/>
                <a:cs typeface="+mn-cs"/>
              </a:rPr>
              <a:t>. </a:t>
            </a:r>
            <a:endParaRPr lang="tr-T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PBMC'ler</a:t>
            </a:r>
            <a:r>
              <a:rPr lang="en-US" sz="1200" kern="1200" dirty="0">
                <a:solidFill>
                  <a:schemeClr val="tx1"/>
                </a:solidFill>
                <a:effectLst/>
                <a:latin typeface="+mn-lt"/>
                <a:ea typeface="+mn-ea"/>
                <a:cs typeface="+mn-cs"/>
              </a:rPr>
              <a:t> 24 </a:t>
            </a:r>
            <a:r>
              <a:rPr lang="en-US" sz="1200" kern="1200" dirty="0" err="1">
                <a:solidFill>
                  <a:schemeClr val="tx1"/>
                </a:solidFill>
                <a:effectLst/>
                <a:latin typeface="+mn-lt"/>
                <a:ea typeface="+mn-ea"/>
                <a:cs typeface="+mn-cs"/>
              </a:rPr>
              <a:t>saat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boyunca</a:t>
            </a:r>
            <a:r>
              <a:rPr lang="en-US" sz="1200" kern="1200" dirty="0">
                <a:solidFill>
                  <a:schemeClr val="tx1"/>
                </a:solidFill>
                <a:effectLst/>
                <a:latin typeface="+mn-lt"/>
                <a:ea typeface="+mn-ea"/>
                <a:cs typeface="+mn-cs"/>
              </a:rPr>
              <a:t> 50 µg/mL Ti3C2, Nb4C3, Mo2Ti2C3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Ta4C3 </a:t>
            </a:r>
            <a:r>
              <a:rPr lang="en-US" sz="1200" kern="1200" dirty="0" err="1">
                <a:solidFill>
                  <a:schemeClr val="tx1"/>
                </a:solidFill>
                <a:effectLst/>
                <a:latin typeface="+mn-lt"/>
                <a:ea typeface="+mn-ea"/>
                <a:cs typeface="+mn-cs"/>
              </a:rPr>
              <a:t>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inkübe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edilmiş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kütle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sitometri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analizi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boyanmıştır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Kontrol</a:t>
            </a:r>
            <a:r>
              <a:rPr lang="en-US" sz="1200" kern="1200" dirty="0">
                <a:solidFill>
                  <a:schemeClr val="tx1"/>
                </a:solidFill>
                <a:effectLst/>
                <a:latin typeface="+mn-lt"/>
                <a:ea typeface="+mn-ea"/>
                <a:cs typeface="+mn-cs"/>
              </a:rPr>
              <a:t> (Ctrl) </a:t>
            </a:r>
            <a:r>
              <a:rPr lang="en-US" sz="1200" kern="1200" dirty="0" err="1">
                <a:solidFill>
                  <a:schemeClr val="tx1"/>
                </a:solidFill>
                <a:effectLst/>
                <a:latin typeface="+mn-lt"/>
                <a:ea typeface="+mn-ea"/>
                <a:cs typeface="+mn-cs"/>
              </a:rPr>
              <a:t>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karşılaştırıldığında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sinyal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yoğunluğunu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gösteren</a:t>
            </a:r>
            <a:r>
              <a:rPr lang="en-US" sz="1200" kern="1200" dirty="0">
                <a:solidFill>
                  <a:schemeClr val="tx1"/>
                </a:solidFill>
                <a:effectLst/>
                <a:latin typeface="+mn-lt"/>
                <a:ea typeface="+mn-ea"/>
                <a:cs typeface="+mn-cs"/>
              </a:rPr>
              <a:t> her </a:t>
            </a:r>
            <a:r>
              <a:rPr lang="en-US" sz="1200" kern="1200" dirty="0" err="1">
                <a:solidFill>
                  <a:schemeClr val="tx1"/>
                </a:solidFill>
                <a:effectLst/>
                <a:latin typeface="+mn-lt"/>
                <a:ea typeface="+mn-ea"/>
                <a:cs typeface="+mn-cs"/>
              </a:rPr>
              <a:t>MXen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temsili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tSNE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yoğunluk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maviden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düşük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etkileşim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kırmızıya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yüksek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etkileşim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doğru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gösterilmiştir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Tanımlanan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tüm</a:t>
            </a:r>
            <a:r>
              <a:rPr lang="en-US" sz="1200" kern="1200" dirty="0">
                <a:solidFill>
                  <a:schemeClr val="tx1"/>
                </a:solidFill>
                <a:effectLst/>
                <a:latin typeface="+mn-lt"/>
                <a:ea typeface="+mn-ea"/>
                <a:cs typeface="+mn-cs"/>
              </a:rPr>
              <a:t> ana </a:t>
            </a:r>
            <a:r>
              <a:rPr lang="en-US" sz="1200" kern="1200" dirty="0" err="1">
                <a:solidFill>
                  <a:schemeClr val="tx1"/>
                </a:solidFill>
                <a:effectLst/>
                <a:latin typeface="+mn-lt"/>
                <a:ea typeface="+mn-ea"/>
                <a:cs typeface="+mn-cs"/>
              </a:rPr>
              <a:t>bağışıklık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hücresi</a:t>
            </a:r>
            <a:r>
              <a:rPr lang="en-US" sz="1200" kern="1200" dirty="0">
                <a:solidFill>
                  <a:schemeClr val="tx1"/>
                </a:solidFill>
                <a:effectLst/>
                <a:latin typeface="+mn-lt"/>
                <a:ea typeface="+mn-ea"/>
                <a:cs typeface="+mn-cs"/>
              </a:rPr>
              <a:t> alt </a:t>
            </a:r>
            <a:r>
              <a:rPr lang="en-US" sz="1200" kern="1200" dirty="0" err="1">
                <a:solidFill>
                  <a:schemeClr val="tx1"/>
                </a:solidFill>
                <a:effectLst/>
                <a:latin typeface="+mn-lt"/>
                <a:ea typeface="+mn-ea"/>
                <a:cs typeface="+mn-cs"/>
              </a:rPr>
              <a:t>popülasyonlarında</a:t>
            </a:r>
            <a:r>
              <a:rPr lang="en-US" sz="1200" kern="1200" dirty="0">
                <a:solidFill>
                  <a:schemeClr val="tx1"/>
                </a:solidFill>
                <a:effectLst/>
                <a:latin typeface="+mn-lt"/>
                <a:ea typeface="+mn-ea"/>
                <a:cs typeface="+mn-cs"/>
              </a:rPr>
              <a:t> her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spesifik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MXenlerin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medyan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yoğunluğunu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bildiren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ısı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haritaları</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(b-d). </a:t>
            </a:r>
            <a:r>
              <a:rPr lang="en-US" sz="1200" kern="1200" dirty="0">
                <a:solidFill>
                  <a:schemeClr val="tx1"/>
                </a:solidFill>
                <a:effectLst/>
                <a:latin typeface="+mn-lt"/>
                <a:ea typeface="+mn-ea"/>
                <a:cs typeface="+mn-cs"/>
              </a:rPr>
              <a:t>Nb4C3, Mo2Ti2C3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Ta4C3 </a:t>
            </a:r>
            <a:r>
              <a:rPr lang="en-US" sz="1200" kern="1200" dirty="0" err="1">
                <a:solidFill>
                  <a:schemeClr val="tx1"/>
                </a:solidFill>
                <a:effectLst/>
                <a:latin typeface="+mn-lt"/>
                <a:ea typeface="+mn-ea"/>
                <a:cs typeface="+mn-cs"/>
              </a:rPr>
              <a:t>medyan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yoğunluğunu</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tanımlanan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tüm</a:t>
            </a:r>
            <a:r>
              <a:rPr lang="en-US" sz="1200" kern="1200" dirty="0">
                <a:solidFill>
                  <a:schemeClr val="tx1"/>
                </a:solidFill>
                <a:effectLst/>
                <a:latin typeface="+mn-lt"/>
                <a:ea typeface="+mn-ea"/>
                <a:cs typeface="+mn-cs"/>
              </a:rPr>
              <a:t> PBMC alt </a:t>
            </a:r>
            <a:r>
              <a:rPr lang="en-US" sz="1200" kern="1200" dirty="0" err="1">
                <a:solidFill>
                  <a:schemeClr val="tx1"/>
                </a:solidFill>
                <a:effectLst/>
                <a:latin typeface="+mn-lt"/>
                <a:ea typeface="+mn-ea"/>
                <a:cs typeface="+mn-cs"/>
              </a:rPr>
              <a:t>popülasyonlarındaki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tüm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kopyalar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pozitif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yüzdesini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gösteren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gruplandırılmış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çubuk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grafikleri</a:t>
            </a:r>
            <a:r>
              <a:rPr lang="tr-TR"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4B599-9F19-4F22-982B-D4267A1FB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964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Ek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MXene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etkileşimini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PBMC'leri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üzerinde</a:t>
            </a:r>
            <a:r>
              <a:rPr lang="en-US" sz="1200" kern="1200" dirty="0">
                <a:solidFill>
                  <a:schemeClr val="tx1"/>
                </a:solidFill>
                <a:effectLst/>
                <a:latin typeface="+mn-lt"/>
                <a:ea typeface="+mn-ea"/>
                <a:cs typeface="+mn-cs"/>
              </a:rPr>
              <a:t> IMC </a:t>
            </a:r>
            <a:r>
              <a:rPr lang="en-US" sz="1200" kern="1200" dirty="0" err="1">
                <a:solidFill>
                  <a:schemeClr val="tx1"/>
                </a:solidFill>
                <a:effectLst/>
                <a:latin typeface="+mn-lt"/>
                <a:ea typeface="+mn-ea"/>
                <a:cs typeface="+mn-cs"/>
              </a:rPr>
              <a:t>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tespitini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değerlendirdik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Tüm</a:t>
            </a:r>
            <a:r>
              <a:rPr lang="en-US" sz="1200" kern="1200" dirty="0">
                <a:solidFill>
                  <a:schemeClr val="tx1"/>
                </a:solidFill>
                <a:effectLst/>
                <a:latin typeface="+mn-lt"/>
                <a:ea typeface="+mn-ea"/>
                <a:cs typeface="+mn-cs"/>
              </a:rPr>
              <a:t> 2</a:t>
            </a:r>
            <a:r>
              <a:rPr lang="tr-TR" sz="1200" kern="1200" dirty="0">
                <a:solidFill>
                  <a:schemeClr val="tx1"/>
                </a:solidFill>
                <a:effectLst/>
                <a:latin typeface="+mn-lt"/>
                <a:ea typeface="+mn-ea"/>
                <a:cs typeface="+mn-cs"/>
              </a:rPr>
              <a:t> boyutlu malzemeler </a:t>
            </a:r>
            <a:r>
              <a:rPr lang="en-US" sz="1200" kern="1200" dirty="0">
                <a:solidFill>
                  <a:schemeClr val="tx1"/>
                </a:solidFill>
                <a:effectLst/>
                <a:latin typeface="+mn-lt"/>
                <a:ea typeface="+mn-ea"/>
                <a:cs typeface="+mn-cs"/>
              </a:rPr>
              <a:t>IMC </a:t>
            </a:r>
            <a:r>
              <a:rPr lang="en-US" sz="1200" kern="1200" dirty="0" err="1">
                <a:solidFill>
                  <a:schemeClr val="tx1"/>
                </a:solidFill>
                <a:effectLst/>
                <a:latin typeface="+mn-lt"/>
                <a:ea typeface="+mn-ea"/>
                <a:cs typeface="+mn-cs"/>
              </a:rPr>
              <a:t>tarafından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başarılı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şekilde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tanımlandı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sinyalleri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DNA'nınkiyle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karşılıklı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dışlandı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böylece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çekirdeklerine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lokalize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olmadıklarını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gösterdiler</a:t>
            </a:r>
            <a:r>
              <a:rPr lang="en-US" sz="1200"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a:solidFill>
                  <a:schemeClr val="tx1"/>
                </a:solidFill>
                <a:effectLst/>
                <a:latin typeface="+mn-lt"/>
                <a:ea typeface="+mn-ea"/>
                <a:cs typeface="+mn-cs"/>
              </a:rPr>
              <a:t>G</a:t>
            </a:r>
            <a:r>
              <a:rPr lang="en-US" sz="1200" b="1" kern="1200" dirty="0" err="1">
                <a:solidFill>
                  <a:schemeClr val="tx1"/>
                </a:solidFill>
                <a:effectLst/>
                <a:latin typeface="+mn-lt"/>
                <a:ea typeface="+mn-ea"/>
                <a:cs typeface="+mn-cs"/>
              </a:rPr>
              <a:t>örüntülü</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kütle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sitometrisi</a:t>
            </a:r>
            <a:r>
              <a:rPr lang="en-US" sz="1200" b="1" kern="1200" dirty="0">
                <a:solidFill>
                  <a:schemeClr val="tx1"/>
                </a:solidFill>
                <a:effectLst/>
                <a:latin typeface="+mn-lt"/>
                <a:ea typeface="+mn-ea"/>
                <a:cs typeface="+mn-cs"/>
              </a:rPr>
              <a:t> (IMC) </a:t>
            </a:r>
            <a:r>
              <a:rPr lang="en-US" sz="1200" b="1" kern="1200" dirty="0" err="1">
                <a:solidFill>
                  <a:schemeClr val="tx1"/>
                </a:solidFill>
                <a:effectLst/>
                <a:latin typeface="+mn-lt"/>
                <a:ea typeface="+mn-ea"/>
                <a:cs typeface="+mn-cs"/>
              </a:rPr>
              <a:t>ile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İnsan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PBMC'lerinde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MXene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tespiti</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Panel I, Nb4C3, Mo2Ti2C3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Ta4C3'ün </a:t>
            </a:r>
            <a:r>
              <a:rPr lang="en-US" sz="1200" kern="1200" dirty="0" err="1">
                <a:solidFill>
                  <a:schemeClr val="tx1"/>
                </a:solidFill>
                <a:effectLst/>
                <a:latin typeface="+mn-lt"/>
                <a:ea typeface="+mn-ea"/>
                <a:cs typeface="+mn-cs"/>
              </a:rPr>
              <a:t>tek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hücre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takibini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yeşil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renkte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bildiren</a:t>
            </a:r>
            <a:r>
              <a:rPr lang="en-US" sz="1200" kern="1200" dirty="0">
                <a:solidFill>
                  <a:schemeClr val="tx1"/>
                </a:solidFill>
                <a:effectLst/>
                <a:latin typeface="+mn-lt"/>
                <a:ea typeface="+mn-ea"/>
                <a:cs typeface="+mn-cs"/>
              </a:rPr>
              <a:t> IMC </a:t>
            </a:r>
            <a:r>
              <a:rPr lang="en-US" sz="1200" kern="1200" dirty="0" err="1">
                <a:solidFill>
                  <a:schemeClr val="tx1"/>
                </a:solidFill>
                <a:effectLst/>
                <a:latin typeface="+mn-lt"/>
                <a:ea typeface="+mn-ea"/>
                <a:cs typeface="+mn-cs"/>
              </a:rPr>
              <a:t>görüntülerini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temsil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etmektedir</a:t>
            </a:r>
            <a:r>
              <a:rPr lang="en-US" sz="1200" kern="1200" dirty="0">
                <a:solidFill>
                  <a:schemeClr val="tx1"/>
                </a:solidFill>
                <a:effectLst/>
                <a:latin typeface="+mn-lt"/>
                <a:ea typeface="+mn-ea"/>
                <a:cs typeface="+mn-cs"/>
              </a:rPr>
              <a:t>. Panel II, DNA </a:t>
            </a:r>
            <a:r>
              <a:rPr lang="en-US" sz="1200" kern="1200" dirty="0" err="1">
                <a:solidFill>
                  <a:schemeClr val="tx1"/>
                </a:solidFill>
                <a:effectLst/>
                <a:latin typeface="+mn-lt"/>
                <a:ea typeface="+mn-ea"/>
                <a:cs typeface="+mn-cs"/>
              </a:rPr>
              <a:t>sinyalini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mavi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açık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mavi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bildiren</a:t>
            </a:r>
            <a:r>
              <a:rPr lang="en-US" sz="1200" kern="1200" dirty="0">
                <a:solidFill>
                  <a:schemeClr val="tx1"/>
                </a:solidFill>
                <a:effectLst/>
                <a:latin typeface="+mn-lt"/>
                <a:ea typeface="+mn-ea"/>
                <a:cs typeface="+mn-cs"/>
              </a:rPr>
              <a:t> IMC </a:t>
            </a:r>
            <a:r>
              <a:rPr lang="en-US" sz="1200" kern="1200" dirty="0" err="1">
                <a:solidFill>
                  <a:schemeClr val="tx1"/>
                </a:solidFill>
                <a:effectLst/>
                <a:latin typeface="+mn-lt"/>
                <a:ea typeface="+mn-ea"/>
                <a:cs typeface="+mn-cs"/>
              </a:rPr>
              <a:t>görüntülerini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temsil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etmektedir</a:t>
            </a:r>
            <a:r>
              <a:rPr lang="en-US" sz="1200" kern="1200" dirty="0">
                <a:solidFill>
                  <a:schemeClr val="tx1"/>
                </a:solidFill>
                <a:effectLst/>
                <a:latin typeface="+mn-lt"/>
                <a:ea typeface="+mn-ea"/>
                <a:cs typeface="+mn-cs"/>
              </a:rPr>
              <a:t>. Panel III, DNA (</a:t>
            </a:r>
            <a:r>
              <a:rPr lang="en-US" sz="1200" kern="1200" dirty="0" err="1">
                <a:solidFill>
                  <a:schemeClr val="tx1"/>
                </a:solidFill>
                <a:effectLst/>
                <a:latin typeface="+mn-lt"/>
                <a:ea typeface="+mn-ea"/>
                <a:cs typeface="+mn-cs"/>
              </a:rPr>
              <a:t>mavi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Nb4C3, Mo2Ti2C3 </a:t>
            </a:r>
            <a:r>
              <a:rPr lang="en-US" sz="1200" kern="1200" dirty="0" err="1">
                <a:solidFill>
                  <a:schemeClr val="tx1"/>
                </a:solidFill>
                <a:effectLst/>
                <a:latin typeface="+mn-lt"/>
                <a:ea typeface="+mn-ea"/>
                <a:cs typeface="+mn-cs"/>
              </a:rPr>
              <a:t>veya</a:t>
            </a:r>
            <a:r>
              <a:rPr lang="en-US" sz="1200" kern="1200" dirty="0">
                <a:solidFill>
                  <a:schemeClr val="tx1"/>
                </a:solidFill>
                <a:effectLst/>
                <a:latin typeface="+mn-lt"/>
                <a:ea typeface="+mn-ea"/>
                <a:cs typeface="+mn-cs"/>
              </a:rPr>
              <a:t> Ta4C3'ün (</a:t>
            </a:r>
            <a:r>
              <a:rPr lang="en-US" sz="1200" kern="1200" dirty="0" err="1">
                <a:solidFill>
                  <a:schemeClr val="tx1"/>
                </a:solidFill>
                <a:effectLst/>
                <a:latin typeface="+mn-lt"/>
                <a:ea typeface="+mn-ea"/>
                <a:cs typeface="+mn-cs"/>
              </a:rPr>
              <a:t>yeşil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birleşik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görüntüsünü</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raporlayan</a:t>
            </a:r>
            <a:r>
              <a:rPr lang="en-US" sz="1200" kern="1200" dirty="0">
                <a:solidFill>
                  <a:schemeClr val="tx1"/>
                </a:solidFill>
                <a:effectLst/>
                <a:latin typeface="+mn-lt"/>
                <a:ea typeface="+mn-ea"/>
                <a:cs typeface="+mn-cs"/>
              </a:rPr>
              <a:t> IMC </a:t>
            </a:r>
            <a:r>
              <a:rPr lang="en-US" sz="1200" kern="1200" dirty="0" err="1">
                <a:solidFill>
                  <a:schemeClr val="tx1"/>
                </a:solidFill>
                <a:effectLst/>
                <a:latin typeface="+mn-lt"/>
                <a:ea typeface="+mn-ea"/>
                <a:cs typeface="+mn-cs"/>
              </a:rPr>
              <a:t>görüntülerini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temsil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Tüm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deneyler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kopya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gerçekleştirilmiş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ortalama±SD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olarak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gösterilmiştir</a:t>
            </a:r>
            <a:r>
              <a:rPr lang="en-US" sz="1200" kern="1200" dirty="0">
                <a:solidFill>
                  <a:schemeClr val="tx1"/>
                </a:solidFill>
                <a:effectLst/>
                <a:latin typeface="+mn-lt"/>
                <a:ea typeface="+mn-ea"/>
                <a:cs typeface="+mn-cs"/>
              </a:rPr>
              <a:t>.</a:t>
            </a:r>
            <a:endParaRPr lang="en-US" dirty="0"/>
          </a:p>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4B599-9F19-4F22-982B-D4267A1FB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272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t>Lütfen konu hakkında daha ayrıntılı bilgi edinmek için web sitemizde bulunan kitap ve diğer dokümanları inceleyiniz. Aklınıza takılan veya anlaşılmayan hususlar için sosyal medya hesaplarımızı kullanabilirsiniz.</a:t>
            </a:r>
          </a:p>
        </p:txBody>
      </p:sp>
      <p:sp>
        <p:nvSpPr>
          <p:cNvPr id="295" name="Google Shape;2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err="1"/>
              <a:t>Şimdi</a:t>
            </a:r>
            <a:r>
              <a:rPr lang="en-US" dirty="0"/>
              <a:t> </a:t>
            </a:r>
            <a:r>
              <a:rPr lang="en-US" dirty="0" err="1"/>
              <a:t>konuştuklarımızı</a:t>
            </a:r>
            <a:r>
              <a:rPr lang="en-US" dirty="0"/>
              <a:t> </a:t>
            </a:r>
            <a:r>
              <a:rPr lang="en-US" dirty="0" err="1"/>
              <a:t>özetleyelim</a:t>
            </a:r>
            <a:r>
              <a:rPr lang="en-US" dirty="0"/>
              <a:t> ve </a:t>
            </a:r>
            <a:r>
              <a:rPr lang="en-US" dirty="0" err="1"/>
              <a:t>bu</a:t>
            </a:r>
            <a:r>
              <a:rPr lang="en-US" dirty="0"/>
              <a:t> </a:t>
            </a:r>
            <a:r>
              <a:rPr lang="en-US" dirty="0" err="1"/>
              <a:t>dersin</a:t>
            </a:r>
            <a:r>
              <a:rPr lang="en-US" dirty="0"/>
              <a:t> </a:t>
            </a:r>
            <a:r>
              <a:rPr lang="en-US" dirty="0" err="1"/>
              <a:t>öğrenme</a:t>
            </a:r>
            <a:r>
              <a:rPr lang="en-US" dirty="0"/>
              <a:t> </a:t>
            </a:r>
            <a:r>
              <a:rPr lang="en-US" dirty="0" err="1"/>
              <a:t>hedeflerine</a:t>
            </a:r>
            <a:r>
              <a:rPr lang="en-US" dirty="0"/>
              <a:t> </a:t>
            </a:r>
            <a:r>
              <a:rPr lang="en-US" dirty="0" err="1"/>
              <a:t>ulaşmamıza</a:t>
            </a:r>
            <a:r>
              <a:rPr lang="en-US" dirty="0"/>
              <a:t> </a:t>
            </a:r>
            <a:r>
              <a:rPr lang="en-US" dirty="0" err="1"/>
              <a:t>nasıl</a:t>
            </a:r>
            <a:r>
              <a:rPr lang="en-US" dirty="0"/>
              <a:t> </a:t>
            </a:r>
            <a:r>
              <a:rPr lang="en-US" dirty="0" err="1"/>
              <a:t>yardımcı</a:t>
            </a:r>
            <a:r>
              <a:rPr lang="en-US" dirty="0"/>
              <a:t> </a:t>
            </a:r>
            <a:r>
              <a:rPr lang="en-US" dirty="0" err="1"/>
              <a:t>olduğunu</a:t>
            </a:r>
            <a:r>
              <a:rPr lang="en-US" dirty="0"/>
              <a:t> </a:t>
            </a:r>
            <a:r>
              <a:rPr lang="en-US" dirty="0" err="1"/>
              <a:t>görelim</a:t>
            </a:r>
            <a:r>
              <a:rPr lang="en-US" dirty="0"/>
              <a:t>...</a:t>
            </a:r>
            <a:endParaRPr lang="tr-TR" dirty="0"/>
          </a:p>
          <a:p>
            <a:endParaRPr lang="tr-TR" dirty="0"/>
          </a:p>
          <a:p>
            <a:pPr marL="0" indent="0" algn="just">
              <a:buNone/>
            </a:pPr>
            <a:r>
              <a:rPr lang="tr-TR" sz="1200" dirty="0" err="1"/>
              <a:t>Nanotıp</a:t>
            </a:r>
            <a:r>
              <a:rPr lang="tr-TR" sz="1200" dirty="0"/>
              <a:t> çok yeni bir araştırma alanıdır ve dünyanın dört bir yanındaki ve birçok farklı disiplindeki bilim insanlarının ilgi odağı haline gelmiştir.</a:t>
            </a:r>
          </a:p>
          <a:p>
            <a:pPr marL="0" indent="0" algn="just">
              <a:buNone/>
            </a:pPr>
            <a:r>
              <a:rPr lang="tr-TR" sz="1200" dirty="0" err="1"/>
              <a:t>Nanotıp</a:t>
            </a:r>
            <a:r>
              <a:rPr lang="tr-TR" sz="1200" dirty="0"/>
              <a:t>, nanoteknolojilerin tıpta; özellikle de ilaç taşınımını da kapsayacak şekilde tedavi edici yaklaşımlarda, tanı ve görüntüleme yöntemlerinde ayrıca rejeneratif tıpta uygulanmasıdır. </a:t>
            </a:r>
          </a:p>
          <a:p>
            <a:endParaRPr lang="en-NL" dirty="0"/>
          </a:p>
        </p:txBody>
      </p:sp>
      <p:sp>
        <p:nvSpPr>
          <p:cNvPr id="4" name="Slayt Numarası Yer Tutucusu 3"/>
          <p:cNvSpPr>
            <a:spLocks noGrp="1"/>
          </p:cNvSpPr>
          <p:nvPr>
            <p:ph type="sldNum" sz="quarter" idx="5"/>
          </p:nvPr>
        </p:nvSpPr>
        <p:spPr/>
        <p:txBody>
          <a:bodyPr/>
          <a:lstStyle/>
          <a:p>
            <a:fld id="{36D0F0BA-F7C8-0F46-AB7E-DE2157BCF79D}" type="slidenum">
              <a:rPr lang="tr-TR" smtClean="0"/>
              <a:t>38</a:t>
            </a:fld>
            <a:endParaRPr lang="tr-TR"/>
          </a:p>
        </p:txBody>
      </p:sp>
    </p:spTree>
    <p:extLst>
      <p:ext uri="{BB962C8B-B14F-4D97-AF65-F5344CB8AC3E}">
        <p14:creationId xmlns:p14="http://schemas.microsoft.com/office/powerpoint/2010/main" val="776510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defTabSz="685800"/>
            <a:r>
              <a:rPr lang="tr-TR" sz="1200" dirty="0">
                <a:solidFill>
                  <a:srgbClr val="54565A"/>
                </a:solidFill>
                <a:latin typeface="Roboto" panose="02000000000000000000" pitchFamily="2" charset="0"/>
              </a:rPr>
              <a:t>Evrensel bir gereklilik: Molekülden İlaca Projesi</a:t>
            </a:r>
          </a:p>
          <a:p>
            <a:pPr algn="ctr" defTabSz="685800"/>
            <a:r>
              <a:rPr lang="tr-TR" sz="1200" dirty="0">
                <a:solidFill>
                  <a:srgbClr val="54565A"/>
                </a:solidFill>
                <a:latin typeface="Roboto" panose="02000000000000000000" pitchFamily="2" charset="0"/>
              </a:rPr>
              <a:t> </a:t>
            </a:r>
            <a:r>
              <a:rPr lang="en-US" sz="1200" dirty="0">
                <a:solidFill>
                  <a:srgbClr val="54565A"/>
                </a:solidFill>
                <a:latin typeface="Roboto" panose="02000000000000000000" pitchFamily="2" charset="0"/>
              </a:rPr>
              <a:t>"Erasmus+ </a:t>
            </a:r>
            <a:r>
              <a:rPr lang="en-US" sz="1200" dirty="0" err="1">
                <a:solidFill>
                  <a:srgbClr val="54565A"/>
                </a:solidFill>
                <a:latin typeface="Roboto" panose="02000000000000000000" pitchFamily="2" charset="0"/>
              </a:rPr>
              <a:t>Programı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kapsamında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tarafından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desteklenmektedir</a:t>
            </a:r>
            <a:r>
              <a:rPr lang="en-US" sz="1200" dirty="0">
                <a:solidFill>
                  <a:srgbClr val="54565A"/>
                </a:solidFill>
                <a:latin typeface="Roboto" panose="02000000000000000000" pitchFamily="2" charset="0"/>
              </a:rPr>
              <a:t>. </a:t>
            </a:r>
            <a:endParaRPr lang="tr-TR" sz="1200" dirty="0">
              <a:solidFill>
                <a:srgbClr val="54565A"/>
              </a:solidFill>
              <a:latin typeface="Roboto" panose="02000000000000000000" pitchFamily="2" charset="0"/>
            </a:endParaRPr>
          </a:p>
          <a:p>
            <a:pPr algn="ctr" defTabSz="685800"/>
            <a:r>
              <a:rPr lang="tr-TR" sz="1200" dirty="0">
                <a:solidFill>
                  <a:srgbClr val="54565A"/>
                </a:solidFill>
                <a:latin typeface="Roboto" panose="02000000000000000000" pitchFamily="2" charset="0"/>
              </a:rPr>
              <a:t>Ancak b</a:t>
            </a:r>
            <a:r>
              <a:rPr lang="en-US" sz="1200" dirty="0" err="1">
                <a:solidFill>
                  <a:srgbClr val="54565A"/>
                </a:solidFill>
                <a:latin typeface="Roboto" panose="02000000000000000000" pitchFamily="2" charset="0"/>
              </a:rPr>
              <a:t>urada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yer</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alan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görüşlerden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ve Türkiye </a:t>
            </a:r>
            <a:r>
              <a:rPr lang="en-US" sz="1200" dirty="0" err="1">
                <a:solidFill>
                  <a:srgbClr val="54565A"/>
                </a:solidFill>
                <a:latin typeface="Roboto" panose="02000000000000000000" pitchFamily="2" charset="0"/>
              </a:rPr>
              <a:t>Ulusal</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Ajansı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sorumlu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tutulamaz</a:t>
            </a:r>
            <a:r>
              <a:rPr lang="en-US" sz="1200" dirty="0">
                <a:solidFill>
                  <a:srgbClr val="54565A"/>
                </a:solidFill>
                <a:latin typeface="Roboto" panose="02000000000000000000" pitchFamily="2" charset="0"/>
              </a:rPr>
              <a:t>."</a:t>
            </a:r>
            <a:endParaRPr lang="en-NL" sz="1200" dirty="0">
              <a:solidFill>
                <a:prstClr val="black"/>
              </a:solidFill>
              <a:latin typeface="Aptos" panose="02110004020202020204"/>
            </a:endParaRPr>
          </a:p>
          <a:p>
            <a:pPr marL="0" lvl="0" indent="0" algn="l" rtl="0">
              <a:spcBef>
                <a:spcPts val="0"/>
              </a:spcBef>
              <a:spcAft>
                <a:spcPts val="0"/>
              </a:spcAft>
              <a:buNone/>
            </a:pP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Öncelikle</a:t>
            </a:r>
            <a:r>
              <a:rPr lang="en-US" dirty="0"/>
              <a:t> </a:t>
            </a:r>
            <a:r>
              <a:rPr lang="en-US" dirty="0" err="1"/>
              <a:t>nanotıbba</a:t>
            </a:r>
            <a:r>
              <a:rPr lang="en-US" dirty="0"/>
              <a:t> </a:t>
            </a:r>
            <a:r>
              <a:rPr lang="en-US" dirty="0" err="1"/>
              <a:t>ufak</a:t>
            </a:r>
            <a:r>
              <a:rPr lang="en-US" dirty="0"/>
              <a:t> </a:t>
            </a:r>
            <a:r>
              <a:rPr lang="en-US" dirty="0" err="1"/>
              <a:t>bir</a:t>
            </a:r>
            <a:r>
              <a:rPr lang="en-US" dirty="0"/>
              <a:t> </a:t>
            </a:r>
            <a:r>
              <a:rPr lang="en-US" dirty="0" err="1"/>
              <a:t>giriş</a:t>
            </a:r>
            <a:r>
              <a:rPr lang="en-US" dirty="0"/>
              <a:t> </a:t>
            </a:r>
            <a:r>
              <a:rPr lang="en-US" dirty="0" err="1"/>
              <a:t>yaparak</a:t>
            </a:r>
            <a:r>
              <a:rPr lang="en-US" dirty="0"/>
              <a:t> </a:t>
            </a:r>
            <a:r>
              <a:rPr lang="en-US" dirty="0" err="1"/>
              <a:t>başlayalım</a:t>
            </a:r>
            <a:r>
              <a:rPr lang="tr-TR" dirty="0"/>
              <a:t> ve videomuzu izleyelim.</a:t>
            </a:r>
            <a:endParaRPr lang="en-US" dirty="0"/>
          </a:p>
        </p:txBody>
      </p:sp>
      <p:sp>
        <p:nvSpPr>
          <p:cNvPr id="4" name="Slide Number Placeholder 3"/>
          <p:cNvSpPr>
            <a:spLocks noGrp="1"/>
          </p:cNvSpPr>
          <p:nvPr>
            <p:ph type="sldNum" sz="quarter" idx="5"/>
          </p:nvPr>
        </p:nvSpPr>
        <p:spPr/>
        <p:txBody>
          <a:bodyPr/>
          <a:lstStyle/>
          <a:p>
            <a:fld id="{84B3E779-8FBD-49CD-A35B-5523FAC39286}" type="slidenum">
              <a:rPr lang="en-US" smtClean="0"/>
              <a:t>4</a:t>
            </a:fld>
            <a:endParaRPr lang="en-US"/>
          </a:p>
        </p:txBody>
      </p:sp>
    </p:spTree>
    <p:extLst>
      <p:ext uri="{BB962C8B-B14F-4D97-AF65-F5344CB8AC3E}">
        <p14:creationId xmlns:p14="http://schemas.microsoft.com/office/powerpoint/2010/main" val="2820755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B82B-9948-A364-ABFC-D95659B299C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D30EAD3-077C-D09A-1EFB-A5149A300D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C9DB7D-6330-56CC-193E-7135DA9D2A80}"/>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F25AD5D-EAD5-F393-3E11-2837A5B6C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3A0B4-38A7-4EAD-A00A-CF1E6F9FBC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059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sz="1200" dirty="0">
                <a:solidFill>
                  <a:srgbClr val="54565A"/>
                </a:solidFill>
                <a:latin typeface="Roboto" panose="02000000000000000000" pitchFamily="2" charset="0"/>
              </a:rPr>
              <a:t>Projemize desteklerinden ötürü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na</a:t>
            </a:r>
            <a:r>
              <a:rPr lang="tr-TR" sz="1200" dirty="0">
                <a:solidFill>
                  <a:srgbClr val="54565A"/>
                </a:solidFill>
                <a:latin typeface="Roboto" panose="02000000000000000000" pitchFamily="2" charset="0"/>
              </a:rPr>
              <a:t> ve proje ekibinde yer alarak katkıda bulunan tüm üyelerimize ve proje kapsamındaki etkinliklere katılan herkese teşekkür ederiz.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enorite" panose="00000500000000000000" pitchFamily="2" charset="0"/>
              </a:rPr>
              <a:t>Nanotıp</a:t>
            </a:r>
            <a:r>
              <a:rPr lang="en-US" sz="1200" dirty="0">
                <a:latin typeface="Tenorite" panose="00000500000000000000" pitchFamily="2" charset="0"/>
              </a:rPr>
              <a:t> </a:t>
            </a:r>
            <a:r>
              <a:rPr lang="en-US" sz="1200" dirty="0" err="1">
                <a:latin typeface="Tenorite" panose="00000500000000000000" pitchFamily="2" charset="0"/>
              </a:rPr>
              <a:t>çok</a:t>
            </a:r>
            <a:r>
              <a:rPr lang="en-US" sz="1200" dirty="0">
                <a:latin typeface="Tenorite" panose="00000500000000000000" pitchFamily="2" charset="0"/>
              </a:rPr>
              <a:t> yeni </a:t>
            </a:r>
            <a:r>
              <a:rPr lang="en-US" sz="1200" dirty="0" err="1">
                <a:latin typeface="Tenorite" panose="00000500000000000000" pitchFamily="2" charset="0"/>
              </a:rPr>
              <a:t>bir</a:t>
            </a:r>
            <a:r>
              <a:rPr lang="en-US" sz="1200" dirty="0">
                <a:latin typeface="Tenorite" panose="00000500000000000000" pitchFamily="2" charset="0"/>
              </a:rPr>
              <a:t> </a:t>
            </a:r>
            <a:r>
              <a:rPr lang="en-US" sz="1200" dirty="0" err="1">
                <a:latin typeface="Tenorite" panose="00000500000000000000" pitchFamily="2" charset="0"/>
              </a:rPr>
              <a:t>araştırma</a:t>
            </a:r>
            <a:r>
              <a:rPr lang="en-US" sz="1200" dirty="0">
                <a:latin typeface="Tenorite" panose="00000500000000000000" pitchFamily="2" charset="0"/>
              </a:rPr>
              <a:t> </a:t>
            </a:r>
            <a:r>
              <a:rPr lang="en-US" sz="1200" dirty="0" err="1">
                <a:latin typeface="Tenorite" panose="00000500000000000000" pitchFamily="2" charset="0"/>
              </a:rPr>
              <a:t>alanıdır</a:t>
            </a:r>
            <a:r>
              <a:rPr lang="en-US" sz="1200" dirty="0">
                <a:latin typeface="Tenorite" panose="00000500000000000000" pitchFamily="2" charset="0"/>
              </a:rPr>
              <a:t> ve </a:t>
            </a:r>
            <a:r>
              <a:rPr lang="en-US" sz="1200" dirty="0" err="1">
                <a:latin typeface="Tenorite" panose="00000500000000000000" pitchFamily="2" charset="0"/>
              </a:rPr>
              <a:t>dünyanın</a:t>
            </a:r>
            <a:r>
              <a:rPr lang="en-US" sz="1200" dirty="0">
                <a:latin typeface="Tenorite" panose="00000500000000000000" pitchFamily="2" charset="0"/>
              </a:rPr>
              <a:t> </a:t>
            </a:r>
            <a:r>
              <a:rPr lang="en-US" sz="1200" dirty="0" err="1">
                <a:latin typeface="Tenorite" panose="00000500000000000000" pitchFamily="2" charset="0"/>
              </a:rPr>
              <a:t>dört</a:t>
            </a:r>
            <a:r>
              <a:rPr lang="en-US" sz="1200" dirty="0">
                <a:latin typeface="Tenorite" panose="00000500000000000000" pitchFamily="2" charset="0"/>
              </a:rPr>
              <a:t> </a:t>
            </a:r>
            <a:r>
              <a:rPr lang="en-US" sz="1200" dirty="0" err="1">
                <a:latin typeface="Tenorite" panose="00000500000000000000" pitchFamily="2" charset="0"/>
              </a:rPr>
              <a:t>bir</a:t>
            </a:r>
            <a:r>
              <a:rPr lang="en-US" sz="1200" dirty="0">
                <a:latin typeface="Tenorite" panose="00000500000000000000" pitchFamily="2" charset="0"/>
              </a:rPr>
              <a:t> </a:t>
            </a:r>
            <a:r>
              <a:rPr lang="en-US" sz="1200" dirty="0" err="1">
                <a:latin typeface="Tenorite" panose="00000500000000000000" pitchFamily="2" charset="0"/>
              </a:rPr>
              <a:t>yanındaki</a:t>
            </a:r>
            <a:r>
              <a:rPr lang="en-US" sz="1200" dirty="0">
                <a:latin typeface="Tenorite" panose="00000500000000000000" pitchFamily="2" charset="0"/>
              </a:rPr>
              <a:t> ve </a:t>
            </a:r>
            <a:r>
              <a:rPr lang="en-US" sz="1200" dirty="0" err="1">
                <a:latin typeface="Tenorite" panose="00000500000000000000" pitchFamily="2" charset="0"/>
              </a:rPr>
              <a:t>birçok</a:t>
            </a:r>
            <a:r>
              <a:rPr lang="en-US" sz="1200" dirty="0">
                <a:latin typeface="Tenorite" panose="00000500000000000000" pitchFamily="2" charset="0"/>
              </a:rPr>
              <a:t> </a:t>
            </a:r>
            <a:r>
              <a:rPr lang="en-US" sz="1200" dirty="0" err="1">
                <a:latin typeface="Tenorite" panose="00000500000000000000" pitchFamily="2" charset="0"/>
              </a:rPr>
              <a:t>farklı</a:t>
            </a:r>
            <a:r>
              <a:rPr lang="en-US" sz="1200" dirty="0">
                <a:latin typeface="Tenorite" panose="00000500000000000000" pitchFamily="2" charset="0"/>
              </a:rPr>
              <a:t> </a:t>
            </a:r>
            <a:r>
              <a:rPr lang="en-US" sz="1200" dirty="0" err="1">
                <a:latin typeface="Tenorite" panose="00000500000000000000" pitchFamily="2" charset="0"/>
              </a:rPr>
              <a:t>disiplindeki</a:t>
            </a:r>
            <a:r>
              <a:rPr lang="en-US" sz="1200" dirty="0">
                <a:latin typeface="Tenorite" panose="00000500000000000000" pitchFamily="2" charset="0"/>
              </a:rPr>
              <a:t> </a:t>
            </a:r>
            <a:r>
              <a:rPr lang="en-US" sz="1200" dirty="0" err="1">
                <a:latin typeface="Tenorite" panose="00000500000000000000" pitchFamily="2" charset="0"/>
              </a:rPr>
              <a:t>bilim</a:t>
            </a:r>
            <a:r>
              <a:rPr lang="en-US" sz="1200" dirty="0">
                <a:latin typeface="Tenorite" panose="00000500000000000000" pitchFamily="2" charset="0"/>
              </a:rPr>
              <a:t> </a:t>
            </a:r>
            <a:r>
              <a:rPr lang="en-US" sz="1200" dirty="0" err="1">
                <a:latin typeface="Tenorite" panose="00000500000000000000" pitchFamily="2" charset="0"/>
              </a:rPr>
              <a:t>insanlarının</a:t>
            </a:r>
            <a:r>
              <a:rPr lang="en-US" sz="1200" dirty="0">
                <a:latin typeface="Tenorite" panose="00000500000000000000" pitchFamily="2" charset="0"/>
              </a:rPr>
              <a:t> </a:t>
            </a:r>
            <a:r>
              <a:rPr lang="en-US" sz="1200" dirty="0" err="1">
                <a:latin typeface="Tenorite" panose="00000500000000000000" pitchFamily="2" charset="0"/>
              </a:rPr>
              <a:t>ilgi</a:t>
            </a:r>
            <a:r>
              <a:rPr lang="en-US" sz="1200" dirty="0">
                <a:latin typeface="Tenorite" panose="00000500000000000000" pitchFamily="2" charset="0"/>
              </a:rPr>
              <a:t> </a:t>
            </a:r>
            <a:r>
              <a:rPr lang="en-US" sz="1200" dirty="0" err="1">
                <a:latin typeface="Tenorite" panose="00000500000000000000" pitchFamily="2" charset="0"/>
              </a:rPr>
              <a:t>odağı</a:t>
            </a:r>
            <a:r>
              <a:rPr lang="en-US" sz="1200" dirty="0">
                <a:latin typeface="Tenorite" panose="00000500000000000000" pitchFamily="2" charset="0"/>
              </a:rPr>
              <a:t> </a:t>
            </a:r>
            <a:r>
              <a:rPr lang="en-US" sz="1200" dirty="0" err="1">
                <a:latin typeface="Tenorite" panose="00000500000000000000" pitchFamily="2" charset="0"/>
              </a:rPr>
              <a:t>haline</a:t>
            </a:r>
            <a:r>
              <a:rPr lang="en-US" sz="1200" dirty="0">
                <a:latin typeface="Tenorite" panose="00000500000000000000" pitchFamily="2" charset="0"/>
              </a:rPr>
              <a:t> </a:t>
            </a:r>
            <a:r>
              <a:rPr lang="en-US" sz="1200" dirty="0" err="1">
                <a:latin typeface="Tenorite" panose="00000500000000000000" pitchFamily="2" charset="0"/>
              </a:rPr>
              <a:t>gelmiştir</a:t>
            </a:r>
            <a:r>
              <a:rPr lang="en-US" sz="1200" dirty="0">
                <a:latin typeface="Tenorite" panose="00000500000000000000" pitchFamily="2" charset="0"/>
              </a:rPr>
              <a:t>.</a:t>
            </a:r>
            <a:endParaRPr lang="tr-TR" sz="1200" dirty="0">
              <a:latin typeface="Tenorite"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enorite" panose="00000500000000000000" pitchFamily="2" charset="0"/>
              </a:rPr>
              <a:t>Nanotıp</a:t>
            </a:r>
            <a:r>
              <a:rPr lang="en-US" sz="1200" dirty="0">
                <a:latin typeface="Tenorite" panose="00000500000000000000" pitchFamily="2" charset="0"/>
              </a:rPr>
              <a:t>, </a:t>
            </a:r>
            <a:r>
              <a:rPr lang="en-US" sz="1200" dirty="0" err="1">
                <a:latin typeface="Tenorite" panose="00000500000000000000" pitchFamily="2" charset="0"/>
              </a:rPr>
              <a:t>nanoteknolojileri</a:t>
            </a:r>
            <a:r>
              <a:rPr lang="tr-TR" sz="1200" dirty="0">
                <a:latin typeface="Tenorite" panose="00000500000000000000" pitchFamily="2" charset="0"/>
              </a:rPr>
              <a:t>n</a:t>
            </a:r>
            <a:r>
              <a:rPr lang="en-US" sz="1200" dirty="0">
                <a:latin typeface="Tenorite" panose="00000500000000000000" pitchFamily="2" charset="0"/>
              </a:rPr>
              <a:t> </a:t>
            </a:r>
            <a:r>
              <a:rPr lang="en-US" sz="1200" dirty="0" err="1">
                <a:latin typeface="Tenorite" panose="00000500000000000000" pitchFamily="2" charset="0"/>
              </a:rPr>
              <a:t>tıpta</a:t>
            </a:r>
            <a:r>
              <a:rPr lang="en-US" sz="1200" dirty="0">
                <a:latin typeface="Tenorite" panose="00000500000000000000" pitchFamily="2" charset="0"/>
              </a:rPr>
              <a:t>; </a:t>
            </a:r>
            <a:r>
              <a:rPr lang="en-US" sz="1200" dirty="0" err="1">
                <a:latin typeface="Tenorite" panose="00000500000000000000" pitchFamily="2" charset="0"/>
              </a:rPr>
              <a:t>özellikle</a:t>
            </a:r>
            <a:r>
              <a:rPr lang="en-US" sz="1200" dirty="0">
                <a:latin typeface="Tenorite" panose="00000500000000000000" pitchFamily="2" charset="0"/>
              </a:rPr>
              <a:t> de </a:t>
            </a:r>
            <a:r>
              <a:rPr lang="en-US" sz="1200" dirty="0" err="1">
                <a:latin typeface="Tenorite" panose="00000500000000000000" pitchFamily="2" charset="0"/>
              </a:rPr>
              <a:t>ilaç</a:t>
            </a:r>
            <a:r>
              <a:rPr lang="en-US" sz="1200" dirty="0">
                <a:latin typeface="Tenorite" panose="00000500000000000000" pitchFamily="2" charset="0"/>
              </a:rPr>
              <a:t> </a:t>
            </a:r>
            <a:r>
              <a:rPr lang="en-US" sz="1200" dirty="0" err="1">
                <a:latin typeface="Tenorite" panose="00000500000000000000" pitchFamily="2" charset="0"/>
              </a:rPr>
              <a:t>taşınımı</a:t>
            </a:r>
            <a:r>
              <a:rPr lang="tr-TR" sz="1200" dirty="0" err="1">
                <a:latin typeface="Tenorite" panose="00000500000000000000" pitchFamily="2" charset="0"/>
              </a:rPr>
              <a:t>nı</a:t>
            </a:r>
            <a:r>
              <a:rPr lang="tr-TR" sz="1200" dirty="0">
                <a:latin typeface="Tenorite" panose="00000500000000000000" pitchFamily="2" charset="0"/>
              </a:rPr>
              <a:t> da kapsayacak şekilde tedavi edici yaklaşımlarda</a:t>
            </a:r>
            <a:r>
              <a:rPr lang="en-US" sz="1200" dirty="0">
                <a:latin typeface="Tenorite" panose="00000500000000000000" pitchFamily="2" charset="0"/>
              </a:rPr>
              <a:t>, </a:t>
            </a:r>
            <a:r>
              <a:rPr lang="tr-TR" sz="1200" dirty="0">
                <a:latin typeface="Tenorite" panose="00000500000000000000" pitchFamily="2" charset="0"/>
              </a:rPr>
              <a:t>t</a:t>
            </a:r>
            <a:r>
              <a:rPr lang="en-US" sz="1200" dirty="0" err="1">
                <a:latin typeface="Tenorite" panose="00000500000000000000" pitchFamily="2" charset="0"/>
              </a:rPr>
              <a:t>anı</a:t>
            </a:r>
            <a:r>
              <a:rPr lang="en-US" sz="1200" dirty="0">
                <a:latin typeface="Tenorite" panose="00000500000000000000" pitchFamily="2" charset="0"/>
              </a:rPr>
              <a:t> ve </a:t>
            </a:r>
            <a:r>
              <a:rPr lang="en-US" sz="1200" dirty="0" err="1">
                <a:latin typeface="Tenorite" panose="00000500000000000000" pitchFamily="2" charset="0"/>
              </a:rPr>
              <a:t>görüntüleme</a:t>
            </a:r>
            <a:r>
              <a:rPr lang="en-US" sz="1200" dirty="0">
                <a:latin typeface="Tenorite" panose="00000500000000000000" pitchFamily="2" charset="0"/>
              </a:rPr>
              <a:t> </a:t>
            </a:r>
            <a:r>
              <a:rPr lang="tr-TR" sz="1200" dirty="0">
                <a:latin typeface="Tenorite" panose="00000500000000000000" pitchFamily="2" charset="0"/>
              </a:rPr>
              <a:t>yöntemlerinde ayrıca</a:t>
            </a:r>
            <a:r>
              <a:rPr lang="en-US" sz="1200" dirty="0">
                <a:latin typeface="Tenorite" panose="00000500000000000000" pitchFamily="2" charset="0"/>
              </a:rPr>
              <a:t> </a:t>
            </a:r>
            <a:r>
              <a:rPr lang="en-US" sz="1200" dirty="0" err="1">
                <a:latin typeface="Tenorite" panose="00000500000000000000" pitchFamily="2" charset="0"/>
              </a:rPr>
              <a:t>rejeneratif</a:t>
            </a:r>
            <a:r>
              <a:rPr lang="en-US" sz="1200" dirty="0">
                <a:latin typeface="Tenorite" panose="00000500000000000000" pitchFamily="2" charset="0"/>
              </a:rPr>
              <a:t> </a:t>
            </a:r>
            <a:r>
              <a:rPr lang="en-US" sz="1200" dirty="0" err="1">
                <a:latin typeface="Tenorite" panose="00000500000000000000" pitchFamily="2" charset="0"/>
              </a:rPr>
              <a:t>tıpta</a:t>
            </a:r>
            <a:r>
              <a:rPr lang="en-US" sz="1200" dirty="0">
                <a:latin typeface="Tenorite" panose="00000500000000000000" pitchFamily="2" charset="0"/>
              </a:rPr>
              <a:t> </a:t>
            </a:r>
            <a:r>
              <a:rPr lang="en-US" sz="1200" dirty="0" err="1">
                <a:latin typeface="Tenorite" panose="00000500000000000000" pitchFamily="2" charset="0"/>
              </a:rPr>
              <a:t>uygulanmasıdır</a:t>
            </a:r>
            <a:r>
              <a:rPr lang="en-US" sz="1200" dirty="0">
                <a:latin typeface="Tenorite" panose="00000500000000000000" pitchFamily="2" charset="0"/>
              </a:rPr>
              <a:t>. </a:t>
            </a:r>
            <a:endParaRPr lang="en-US" dirty="0"/>
          </a:p>
        </p:txBody>
      </p:sp>
      <p:sp>
        <p:nvSpPr>
          <p:cNvPr id="4" name="Slide Number Placeholder 3"/>
          <p:cNvSpPr>
            <a:spLocks noGrp="1"/>
          </p:cNvSpPr>
          <p:nvPr>
            <p:ph type="sldNum" sz="quarter" idx="5"/>
          </p:nvPr>
        </p:nvSpPr>
        <p:spPr/>
        <p:txBody>
          <a:bodyPr/>
          <a:lstStyle/>
          <a:p>
            <a:fld id="{84B3E779-8FBD-49CD-A35B-5523FAC39286}" type="slidenum">
              <a:rPr lang="en-US" smtClean="0"/>
              <a:t>5</a:t>
            </a:fld>
            <a:endParaRPr lang="en-US"/>
          </a:p>
        </p:txBody>
      </p:sp>
    </p:spTree>
    <p:extLst>
      <p:ext uri="{BB962C8B-B14F-4D97-AF65-F5344CB8AC3E}">
        <p14:creationId xmlns:p14="http://schemas.microsoft.com/office/powerpoint/2010/main" val="4155175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fr-FR" b="1" i="0" dirty="0" err="1">
                <a:solidFill>
                  <a:srgbClr val="000000"/>
                </a:solidFill>
                <a:effectLst/>
                <a:latin typeface="Times New Roman" panose="02020603050405020304" pitchFamily="18" charset="0"/>
              </a:rPr>
              <a:t>Nanotıp</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tıbbın</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geleceği</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olarak</a:t>
            </a:r>
            <a:r>
              <a:rPr lang="fr-FR" b="1" i="0" dirty="0">
                <a:solidFill>
                  <a:srgbClr val="000000"/>
                </a:solidFill>
                <a:effectLst/>
                <a:latin typeface="Times New Roman" panose="02020603050405020304" pitchFamily="18" charset="0"/>
              </a:rPr>
              <a:t> da </a:t>
            </a:r>
            <a:r>
              <a:rPr lang="fr-FR" b="1" i="0" dirty="0" err="1">
                <a:solidFill>
                  <a:srgbClr val="000000"/>
                </a:solidFill>
                <a:effectLst/>
                <a:latin typeface="Times New Roman" panose="02020603050405020304" pitchFamily="18" charset="0"/>
              </a:rPr>
              <a:t>adlandırılabilir</a:t>
            </a:r>
            <a:r>
              <a:rPr lang="fr-FR" b="1" i="0" dirty="0">
                <a:solidFill>
                  <a:srgbClr val="000000"/>
                </a:solidFill>
                <a:effectLst/>
                <a:latin typeface="Times New Roman" panose="02020603050405020304" pitchFamily="18" charset="0"/>
              </a:rPr>
              <a:t>.</a:t>
            </a:r>
          </a:p>
          <a:p>
            <a:pPr algn="l"/>
            <a:r>
              <a:rPr lang="fr-FR" b="1" i="0" dirty="0" err="1">
                <a:solidFill>
                  <a:srgbClr val="000000"/>
                </a:solidFill>
                <a:effectLst/>
                <a:latin typeface="Times New Roman" panose="02020603050405020304" pitchFamily="18" charset="0"/>
              </a:rPr>
              <a:t>Nanotıp</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nanopartiküllerin</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vücuda</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enjekte</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edilmesiyle</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çalışır</a:t>
            </a:r>
            <a:r>
              <a:rPr lang="fr-FR" b="1" i="0" dirty="0">
                <a:solidFill>
                  <a:srgbClr val="000000"/>
                </a:solidFill>
                <a:effectLst/>
                <a:latin typeface="Times New Roman" panose="02020603050405020304" pitchFamily="18" charset="0"/>
              </a:rPr>
              <a:t>. </a:t>
            </a:r>
          </a:p>
          <a:p>
            <a:pPr algn="l"/>
            <a:r>
              <a:rPr lang="fr-FR" b="1" i="0" dirty="0" err="1">
                <a:solidFill>
                  <a:srgbClr val="000000"/>
                </a:solidFill>
                <a:effectLst/>
                <a:latin typeface="Times New Roman" panose="02020603050405020304" pitchFamily="18" charset="0"/>
              </a:rPr>
              <a:t>Nanopartiküller</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ilaç</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taşınımı</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hastalıkları</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bulup</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tedavi</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etmek</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ve</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hasarlı</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hücreleri</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onarmak</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için</a:t>
            </a:r>
            <a:r>
              <a:rPr lang="fr-FR" b="1" i="0" dirty="0">
                <a:solidFill>
                  <a:srgbClr val="000000"/>
                </a:solidFill>
                <a:effectLst/>
                <a:latin typeface="Times New Roman" panose="02020603050405020304" pitchFamily="18" charset="0"/>
              </a:rPr>
              <a:t> </a:t>
            </a:r>
            <a:r>
              <a:rPr lang="fr-FR" b="1" i="0" dirty="0" err="1">
                <a:solidFill>
                  <a:srgbClr val="000000"/>
                </a:solidFill>
                <a:effectLst/>
                <a:latin typeface="Times New Roman" panose="02020603050405020304" pitchFamily="18" charset="0"/>
              </a:rPr>
              <a:t>kullanılabilir</a:t>
            </a:r>
            <a:r>
              <a:rPr lang="fr-FR" b="1" i="0" dirty="0">
                <a:solidFill>
                  <a:srgbClr val="000000"/>
                </a:solidFill>
                <a:effectLst/>
                <a:latin typeface="Times New Roman" panose="02020603050405020304" pitchFamily="18" charset="0"/>
              </a:rPr>
              <a:t>.</a:t>
            </a:r>
          </a:p>
          <a:p>
            <a:pPr algn="l"/>
            <a:endParaRPr lang="fr-FR" b="1" i="0" dirty="0">
              <a:solidFill>
                <a:srgbClr val="000000"/>
              </a:solidFill>
              <a:effectLst/>
              <a:latin typeface="Times New Roman" panose="02020603050405020304" pitchFamily="18" charset="0"/>
            </a:endParaRPr>
          </a:p>
          <a:p>
            <a:pPr algn="l"/>
            <a:endParaRPr lang="fr-FR" b="1" i="0" dirty="0">
              <a:solidFill>
                <a:srgbClr val="000000"/>
              </a:solidFill>
              <a:effectLst/>
              <a:latin typeface="Times New Roman" panose="02020603050405020304" pitchFamily="18" charset="0"/>
            </a:endParaRPr>
          </a:p>
          <a:p>
            <a:pPr algn="l"/>
            <a:endParaRPr lang="fr-FR" b="1" i="0" dirty="0">
              <a:solidFill>
                <a:srgbClr val="000000"/>
              </a:solidFill>
              <a:effectLst/>
              <a:latin typeface="Times New Roman" panose="02020603050405020304" pitchFamily="18" charset="0"/>
            </a:endParaRPr>
          </a:p>
          <a:p>
            <a:pPr algn="l"/>
            <a:endParaRPr lang="fr-FR" b="1" i="0" dirty="0">
              <a:solidFill>
                <a:srgbClr val="000000"/>
              </a:solidFill>
              <a:effectLst/>
              <a:latin typeface="Times New Roman" panose="02020603050405020304" pitchFamily="18" charset="0"/>
            </a:endParaRPr>
          </a:p>
          <a:p>
            <a:pPr algn="l"/>
            <a:r>
              <a:rPr lang="fr-FR" b="1" i="0" dirty="0">
                <a:solidFill>
                  <a:srgbClr val="000000"/>
                </a:solidFill>
                <a:effectLst/>
                <a:latin typeface="Times New Roman" panose="02020603050405020304" pitchFamily="18" charset="0"/>
              </a:rPr>
              <a:t>Sources</a:t>
            </a:r>
          </a:p>
          <a:p>
            <a:br>
              <a:rPr lang="fr-FR" dirty="0"/>
            </a:br>
            <a:r>
              <a:rPr lang="fr-FR" b="0" i="0" dirty="0">
                <a:solidFill>
                  <a:srgbClr val="000000"/>
                </a:solidFill>
                <a:effectLst/>
                <a:latin typeface="Times New Roman" panose="02020603050405020304" pitchFamily="18" charset="0"/>
              </a:rPr>
              <a:t>- https://commonfund.nih.gov/</a:t>
            </a:r>
            <a:r>
              <a:rPr lang="fr-FR" b="0" i="0" dirty="0" err="1">
                <a:solidFill>
                  <a:srgbClr val="000000"/>
                </a:solidFill>
                <a:effectLst/>
                <a:latin typeface="Times New Roman" panose="02020603050405020304" pitchFamily="18" charset="0"/>
              </a:rPr>
              <a:t>nanomedicine</a:t>
            </a:r>
            <a:r>
              <a:rPr lang="fr-FR" b="0" i="0" dirty="0">
                <a:solidFill>
                  <a:srgbClr val="000000"/>
                </a:solidFill>
                <a:effectLst/>
                <a:latin typeface="Times New Roman" panose="02020603050405020304" pitchFamily="18" charset="0"/>
              </a:rPr>
              <a:t>/overview.aspx</a:t>
            </a:r>
            <a:br>
              <a:rPr lang="fr-FR" dirty="0"/>
            </a:br>
            <a:r>
              <a:rPr lang="fr-FR" b="0" i="0" dirty="0">
                <a:solidFill>
                  <a:srgbClr val="000000"/>
                </a:solidFill>
                <a:effectLst/>
                <a:latin typeface="Times New Roman" panose="02020603050405020304" pitchFamily="18" charset="0"/>
              </a:rPr>
              <a:t>- http://www.understandingnano.com/medicine.html</a:t>
            </a:r>
            <a:br>
              <a:rPr lang="fr-FR" dirty="0"/>
            </a:br>
            <a:r>
              <a:rPr lang="fr-FR" b="0" i="0" dirty="0">
                <a:solidFill>
                  <a:srgbClr val="000000"/>
                </a:solidFill>
                <a:effectLst/>
                <a:latin typeface="Times New Roman" panose="02020603050405020304" pitchFamily="18" charset="0"/>
              </a:rPr>
              <a:t>- http://pubs.acs.org/doi/abs/10.1021/nn400630x</a:t>
            </a:r>
            <a:br>
              <a:rPr lang="fr-FR" dirty="0"/>
            </a:br>
            <a:r>
              <a:rPr lang="fr-FR" b="0" i="0" dirty="0">
                <a:solidFill>
                  <a:srgbClr val="000000"/>
                </a:solidFill>
                <a:effectLst/>
                <a:latin typeface="Times New Roman" panose="02020603050405020304" pitchFamily="18" charset="0"/>
              </a:rPr>
              <a:t>- http://www.nature.com/nnano/journal/v6/n10/full/nnano.2011.147.html</a:t>
            </a:r>
            <a:br>
              <a:rPr lang="fr-FR" dirty="0"/>
            </a:br>
            <a:r>
              <a:rPr lang="fr-FR" b="0" i="0" dirty="0">
                <a:solidFill>
                  <a:srgbClr val="000000"/>
                </a:solidFill>
                <a:effectLst/>
                <a:latin typeface="Times New Roman" panose="02020603050405020304" pitchFamily="18" charset="0"/>
              </a:rPr>
              <a:t>- http://www.dana.org/news/features/detail_bw.aspx?id=35592</a:t>
            </a:r>
            <a:br>
              <a:rPr lang="fr-FR" dirty="0"/>
            </a:br>
            <a:r>
              <a:rPr lang="fr-FR" b="0" i="0" dirty="0">
                <a:solidFill>
                  <a:srgbClr val="000000"/>
                </a:solidFill>
                <a:effectLst/>
                <a:latin typeface="Times New Roman" panose="02020603050405020304" pitchFamily="18" charset="0"/>
              </a:rPr>
              <a:t>- http://pubs.rsc.org/en/Content/ArticleLanding/2011/AN/C1AN15303J</a:t>
            </a:r>
            <a:br>
              <a:rPr lang="fr-FR" dirty="0"/>
            </a:br>
            <a:r>
              <a:rPr lang="fr-FR" b="0" i="0" dirty="0">
                <a:solidFill>
                  <a:srgbClr val="000000"/>
                </a:solidFill>
                <a:effectLst/>
                <a:latin typeface="Times New Roman" panose="02020603050405020304" pitchFamily="18" charset="0"/>
              </a:rPr>
              <a:t>- http://onlinelibrary.wiley.com/doi/10.1002/smll.201001642/abstract</a:t>
            </a:r>
            <a:br>
              <a:rPr lang="fr-FR" dirty="0"/>
            </a:br>
            <a:r>
              <a:rPr lang="fr-FR" b="0" i="0" dirty="0">
                <a:solidFill>
                  <a:srgbClr val="000000"/>
                </a:solidFill>
                <a:effectLst/>
                <a:latin typeface="Times New Roman" panose="02020603050405020304" pitchFamily="18" charset="0"/>
              </a:rPr>
              <a:t>- http://www.clinam.org/benefits.html</a:t>
            </a:r>
            <a:endParaRPr lang="en-GB" dirty="0"/>
          </a:p>
        </p:txBody>
      </p:sp>
      <p:sp>
        <p:nvSpPr>
          <p:cNvPr id="4" name="Segnaposto numero diapositiva 3"/>
          <p:cNvSpPr>
            <a:spLocks noGrp="1"/>
          </p:cNvSpPr>
          <p:nvPr>
            <p:ph type="sldNum" sz="quarter" idx="5"/>
          </p:nvPr>
        </p:nvSpPr>
        <p:spPr/>
        <p:txBody>
          <a:bodyPr/>
          <a:lstStyle/>
          <a:p>
            <a:fld id="{8CCD15A0-50F6-45FC-803E-8C16A08EAC03}" type="slidenum">
              <a:rPr lang="it-IT" smtClean="0"/>
              <a:t>6</a:t>
            </a:fld>
            <a:endParaRPr lang="it-IT"/>
          </a:p>
        </p:txBody>
      </p:sp>
    </p:spTree>
    <p:extLst>
      <p:ext uri="{BB962C8B-B14F-4D97-AF65-F5344CB8AC3E}">
        <p14:creationId xmlns:p14="http://schemas.microsoft.com/office/powerpoint/2010/main" val="427498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Nanotıp</a:t>
            </a:r>
            <a:r>
              <a:rPr lang="en-US" dirty="0"/>
              <a:t> </a:t>
            </a:r>
            <a:r>
              <a:rPr lang="en-US" dirty="0" err="1"/>
              <a:t>uygulamalarına</a:t>
            </a:r>
            <a:r>
              <a:rPr lang="en-US" dirty="0"/>
              <a:t> </a:t>
            </a:r>
            <a:r>
              <a:rPr lang="en-US" dirty="0" err="1"/>
              <a:t>gelecek</a:t>
            </a:r>
            <a:r>
              <a:rPr lang="en-US" dirty="0"/>
              <a:t> </a:t>
            </a:r>
            <a:r>
              <a:rPr lang="en-US" dirty="0" err="1"/>
              <a:t>olursak</a:t>
            </a:r>
            <a:r>
              <a:rPr lang="en-US" dirty="0"/>
              <a:t>, </a:t>
            </a:r>
            <a:r>
              <a:rPr lang="en-US" dirty="0" err="1"/>
              <a:t>ilaç</a:t>
            </a:r>
            <a:r>
              <a:rPr lang="en-US" dirty="0"/>
              <a:t> </a:t>
            </a:r>
            <a:r>
              <a:rPr lang="en-US" dirty="0" err="1"/>
              <a:t>dağıtımı</a:t>
            </a:r>
            <a:r>
              <a:rPr lang="en-US" dirty="0"/>
              <a:t> </a:t>
            </a:r>
            <a:r>
              <a:rPr lang="en-US" dirty="0" err="1"/>
              <a:t>en</a:t>
            </a:r>
            <a:r>
              <a:rPr lang="en-US" dirty="0"/>
              <a:t> </a:t>
            </a:r>
            <a:r>
              <a:rPr lang="en-US" dirty="0" err="1"/>
              <a:t>yaygın</a:t>
            </a:r>
            <a:r>
              <a:rPr lang="en-US" dirty="0"/>
              <a:t> </a:t>
            </a:r>
            <a:r>
              <a:rPr lang="en-US" dirty="0" err="1"/>
              <a:t>kullanılan</a:t>
            </a:r>
            <a:r>
              <a:rPr lang="en-US" dirty="0"/>
              <a:t> </a:t>
            </a:r>
            <a:r>
              <a:rPr lang="en-US" dirty="0" err="1"/>
              <a:t>uygulamalar</a:t>
            </a:r>
            <a:r>
              <a:rPr lang="en-US" dirty="0"/>
              <a:t> </a:t>
            </a:r>
            <a:r>
              <a:rPr lang="en-US" dirty="0" err="1"/>
              <a:t>arasında</a:t>
            </a:r>
            <a:r>
              <a:rPr lang="en-US" dirty="0"/>
              <a:t> </a:t>
            </a:r>
            <a:r>
              <a:rPr lang="en-US" dirty="0" err="1"/>
              <a:t>sayılabilir</a:t>
            </a:r>
            <a:r>
              <a:rPr lang="en-US" dirty="0"/>
              <a:t>. </a:t>
            </a:r>
          </a:p>
          <a:p>
            <a:r>
              <a:rPr lang="en-US" dirty="0" err="1"/>
              <a:t>Özellikle</a:t>
            </a:r>
            <a:r>
              <a:rPr lang="en-US" dirty="0"/>
              <a:t> </a:t>
            </a:r>
            <a:r>
              <a:rPr lang="en-US" dirty="0" err="1"/>
              <a:t>kanser</a:t>
            </a:r>
            <a:r>
              <a:rPr lang="en-US" dirty="0"/>
              <a:t> </a:t>
            </a:r>
            <a:r>
              <a:rPr lang="en-US" dirty="0" err="1"/>
              <a:t>teşhis</a:t>
            </a:r>
            <a:r>
              <a:rPr lang="en-US" dirty="0"/>
              <a:t> </a:t>
            </a:r>
            <a:r>
              <a:rPr lang="en-US" dirty="0" err="1"/>
              <a:t>ve</a:t>
            </a:r>
            <a:r>
              <a:rPr lang="en-US" dirty="0"/>
              <a:t> </a:t>
            </a:r>
            <a:r>
              <a:rPr lang="en-US" dirty="0" err="1"/>
              <a:t>tedavisi</a:t>
            </a:r>
            <a:r>
              <a:rPr lang="en-US" dirty="0"/>
              <a:t> </a:t>
            </a:r>
            <a:r>
              <a:rPr lang="en-US" dirty="0" err="1"/>
              <a:t>alanı</a:t>
            </a:r>
            <a:r>
              <a:rPr lang="en-US" dirty="0"/>
              <a:t> </a:t>
            </a:r>
            <a:r>
              <a:rPr lang="en-US" dirty="0" err="1"/>
              <a:t>nanotıp</a:t>
            </a:r>
            <a:r>
              <a:rPr lang="en-US" dirty="0"/>
              <a:t> </a:t>
            </a:r>
            <a:r>
              <a:rPr lang="en-US" dirty="0" err="1"/>
              <a:t>uygulamaları</a:t>
            </a:r>
            <a:r>
              <a:rPr lang="en-US" dirty="0"/>
              <a:t> </a:t>
            </a:r>
            <a:r>
              <a:rPr lang="en-US" dirty="0" err="1"/>
              <a:t>için</a:t>
            </a:r>
            <a:r>
              <a:rPr lang="en-US" dirty="0"/>
              <a:t> </a:t>
            </a:r>
            <a:r>
              <a:rPr lang="en-US" dirty="0" err="1"/>
              <a:t>iyi</a:t>
            </a:r>
            <a:r>
              <a:rPr lang="en-US" dirty="0"/>
              <a:t> </a:t>
            </a:r>
            <a:r>
              <a:rPr lang="en-US" dirty="0" err="1"/>
              <a:t>bir</a:t>
            </a:r>
            <a:r>
              <a:rPr lang="en-US" dirty="0"/>
              <a:t> </a:t>
            </a:r>
            <a:r>
              <a:rPr lang="en-US" dirty="0" err="1"/>
              <a:t>örnektir</a:t>
            </a:r>
            <a:r>
              <a:rPr lang="en-US" dirty="0"/>
              <a:t>.</a:t>
            </a:r>
          </a:p>
        </p:txBody>
      </p:sp>
      <p:sp>
        <p:nvSpPr>
          <p:cNvPr id="4" name="Slide Number Placeholder 3"/>
          <p:cNvSpPr>
            <a:spLocks noGrp="1"/>
          </p:cNvSpPr>
          <p:nvPr>
            <p:ph type="sldNum" sz="quarter" idx="5"/>
          </p:nvPr>
        </p:nvSpPr>
        <p:spPr/>
        <p:txBody>
          <a:bodyPr/>
          <a:lstStyle/>
          <a:p>
            <a:fld id="{84B3E779-8FBD-49CD-A35B-5523FAC39286}" type="slidenum">
              <a:rPr lang="en-US" smtClean="0"/>
              <a:t>7</a:t>
            </a:fld>
            <a:endParaRPr lang="en-US"/>
          </a:p>
        </p:txBody>
      </p:sp>
    </p:spTree>
    <p:extLst>
      <p:ext uri="{BB962C8B-B14F-4D97-AF65-F5344CB8AC3E}">
        <p14:creationId xmlns:p14="http://schemas.microsoft.com/office/powerpoint/2010/main" val="200987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Nanotıp</a:t>
            </a:r>
            <a:r>
              <a:rPr lang="en-US" dirty="0"/>
              <a:t>, </a:t>
            </a:r>
            <a:r>
              <a:rPr lang="en-US" dirty="0" err="1"/>
              <a:t>hücrelerin</a:t>
            </a:r>
            <a:r>
              <a:rPr lang="en-US" dirty="0"/>
              <a:t> </a:t>
            </a:r>
            <a:r>
              <a:rPr lang="en-US" dirty="0" err="1"/>
              <a:t>ilaçlara</a:t>
            </a:r>
            <a:r>
              <a:rPr lang="en-US" dirty="0"/>
              <a:t> </a:t>
            </a:r>
            <a:r>
              <a:rPr lang="en-US" dirty="0" err="1"/>
              <a:t>verdiği</a:t>
            </a:r>
            <a:r>
              <a:rPr lang="en-US" dirty="0"/>
              <a:t> </a:t>
            </a:r>
            <a:r>
              <a:rPr lang="en-US" dirty="0" err="1"/>
              <a:t>tepkiyi</a:t>
            </a:r>
            <a:r>
              <a:rPr lang="en-US" dirty="0"/>
              <a:t> test </a:t>
            </a:r>
            <a:r>
              <a:rPr lang="en-US" dirty="0" err="1"/>
              <a:t>etmek</a:t>
            </a:r>
            <a:r>
              <a:rPr lang="en-US" dirty="0"/>
              <a:t> </a:t>
            </a:r>
            <a:r>
              <a:rPr lang="en-US" dirty="0" err="1"/>
              <a:t>için</a:t>
            </a:r>
            <a:r>
              <a:rPr lang="en-US" dirty="0"/>
              <a:t> de </a:t>
            </a:r>
            <a:r>
              <a:rPr lang="en-US" dirty="0" err="1"/>
              <a:t>kullanılabilir</a:t>
            </a:r>
            <a:r>
              <a:rPr lang="en-US" dirty="0"/>
              <a:t>. Bu, </a:t>
            </a:r>
            <a:r>
              <a:rPr lang="en-US" dirty="0" err="1"/>
              <a:t>hücrelerin</a:t>
            </a:r>
            <a:r>
              <a:rPr lang="en-US" dirty="0"/>
              <a:t> </a:t>
            </a:r>
            <a:r>
              <a:rPr lang="en-US" dirty="0" err="1"/>
              <a:t>ilaca</a:t>
            </a:r>
            <a:r>
              <a:rPr lang="en-US" dirty="0"/>
              <a:t> </a:t>
            </a:r>
            <a:r>
              <a:rPr lang="en-US" dirty="0" err="1"/>
              <a:t>nasıl</a:t>
            </a:r>
            <a:r>
              <a:rPr lang="en-US" dirty="0"/>
              <a:t> </a:t>
            </a:r>
            <a:r>
              <a:rPr lang="en-US" dirty="0" err="1"/>
              <a:t>tepki</a:t>
            </a:r>
            <a:r>
              <a:rPr lang="en-US" dirty="0"/>
              <a:t> </a:t>
            </a:r>
            <a:r>
              <a:rPr lang="en-US" dirty="0" err="1"/>
              <a:t>verdiğine</a:t>
            </a:r>
            <a:r>
              <a:rPr lang="en-US" dirty="0"/>
              <a:t> </a:t>
            </a:r>
            <a:r>
              <a:rPr lang="en-US" dirty="0" err="1"/>
              <a:t>dair</a:t>
            </a:r>
            <a:r>
              <a:rPr lang="en-US" dirty="0"/>
              <a:t> </a:t>
            </a:r>
            <a:r>
              <a:rPr lang="en-US" dirty="0" err="1"/>
              <a:t>anında</a:t>
            </a:r>
            <a:r>
              <a:rPr lang="en-US" dirty="0"/>
              <a:t> </a:t>
            </a:r>
            <a:r>
              <a:rPr lang="en-US" dirty="0" err="1"/>
              <a:t>geri</a:t>
            </a:r>
            <a:r>
              <a:rPr lang="en-US" dirty="0"/>
              <a:t> </a:t>
            </a:r>
            <a:r>
              <a:rPr lang="en-US" dirty="0" err="1"/>
              <a:t>bildirim</a:t>
            </a:r>
            <a:r>
              <a:rPr lang="en-US" dirty="0"/>
              <a:t> </a:t>
            </a:r>
            <a:r>
              <a:rPr lang="en-US" dirty="0" err="1"/>
              <a:t>sağlar</a:t>
            </a:r>
            <a:r>
              <a:rPr lang="en-US" dirty="0"/>
              <a:t>; </a:t>
            </a:r>
            <a:r>
              <a:rPr lang="en-US" dirty="0" err="1"/>
              <a:t>sonucunda</a:t>
            </a:r>
            <a:r>
              <a:rPr lang="en-US" dirty="0"/>
              <a:t> </a:t>
            </a:r>
            <a:r>
              <a:rPr lang="en-US" dirty="0" err="1"/>
              <a:t>testler</a:t>
            </a:r>
            <a:r>
              <a:rPr lang="en-US" dirty="0"/>
              <a:t> </a:t>
            </a:r>
            <a:r>
              <a:rPr lang="en-US" dirty="0" err="1"/>
              <a:t>ve</a:t>
            </a:r>
            <a:r>
              <a:rPr lang="en-US" dirty="0"/>
              <a:t> </a:t>
            </a:r>
            <a:r>
              <a:rPr lang="en-US" dirty="0" err="1"/>
              <a:t>klinik</a:t>
            </a:r>
            <a:r>
              <a:rPr lang="en-US" dirty="0"/>
              <a:t> </a:t>
            </a:r>
            <a:r>
              <a:rPr lang="en-US" dirty="0" err="1"/>
              <a:t>deneyler</a:t>
            </a:r>
            <a:r>
              <a:rPr lang="en-US" dirty="0"/>
              <a:t> </a:t>
            </a:r>
            <a:r>
              <a:rPr lang="en-US" dirty="0" err="1"/>
              <a:t>için</a:t>
            </a:r>
            <a:r>
              <a:rPr lang="en-US" dirty="0"/>
              <a:t> </a:t>
            </a:r>
            <a:r>
              <a:rPr lang="en-US" dirty="0" err="1"/>
              <a:t>harcanan</a:t>
            </a:r>
            <a:r>
              <a:rPr lang="en-US" dirty="0"/>
              <a:t> </a:t>
            </a:r>
            <a:r>
              <a:rPr lang="en-US" dirty="0" err="1"/>
              <a:t>zamana</a:t>
            </a:r>
            <a:r>
              <a:rPr lang="en-US" dirty="0"/>
              <a:t> </a:t>
            </a:r>
            <a:r>
              <a:rPr lang="en-US" dirty="0" err="1"/>
              <a:t>ve</a:t>
            </a:r>
            <a:r>
              <a:rPr lang="en-US" dirty="0"/>
              <a:t> </a:t>
            </a:r>
            <a:r>
              <a:rPr lang="en-US" dirty="0" err="1"/>
              <a:t>yüksek</a:t>
            </a:r>
            <a:r>
              <a:rPr lang="en-US" dirty="0"/>
              <a:t> </a:t>
            </a:r>
            <a:r>
              <a:rPr lang="en-US" dirty="0" err="1"/>
              <a:t>meblağlara</a:t>
            </a:r>
            <a:r>
              <a:rPr lang="en-US" dirty="0"/>
              <a:t> </a:t>
            </a:r>
            <a:r>
              <a:rPr lang="en-US" dirty="0" err="1"/>
              <a:t>karşı</a:t>
            </a:r>
            <a:r>
              <a:rPr lang="en-US" dirty="0"/>
              <a:t> </a:t>
            </a:r>
            <a:r>
              <a:rPr lang="en-US" dirty="0" err="1"/>
              <a:t>tasarruf</a:t>
            </a:r>
            <a:r>
              <a:rPr lang="en-US" dirty="0"/>
              <a:t> </a:t>
            </a:r>
            <a:r>
              <a:rPr lang="en-US" dirty="0" err="1"/>
              <a:t>sağlayabilir</a:t>
            </a:r>
            <a:r>
              <a:rPr lang="en-US" dirty="0"/>
              <a:t> </a:t>
            </a:r>
            <a:r>
              <a:rPr lang="en-US" dirty="0" err="1"/>
              <a:t>ve</a:t>
            </a:r>
            <a:r>
              <a:rPr lang="en-US" dirty="0"/>
              <a:t> </a:t>
            </a:r>
            <a:r>
              <a:rPr lang="en-US" dirty="0" err="1"/>
              <a:t>mevcut</a:t>
            </a:r>
            <a:r>
              <a:rPr lang="en-US" dirty="0"/>
              <a:t> </a:t>
            </a:r>
            <a:r>
              <a:rPr lang="en-US" dirty="0" err="1"/>
              <a:t>ilaçlardan</a:t>
            </a:r>
            <a:r>
              <a:rPr lang="en-US" dirty="0"/>
              <a:t> </a:t>
            </a:r>
            <a:r>
              <a:rPr lang="en-US" dirty="0" err="1"/>
              <a:t>daha</a:t>
            </a:r>
            <a:r>
              <a:rPr lang="en-US" dirty="0"/>
              <a:t> </a:t>
            </a:r>
            <a:r>
              <a:rPr lang="en-US" dirty="0" err="1"/>
              <a:t>etkili</a:t>
            </a:r>
            <a:r>
              <a:rPr lang="en-US" dirty="0"/>
              <a:t> </a:t>
            </a:r>
            <a:r>
              <a:rPr lang="en-US" dirty="0" err="1"/>
              <a:t>olabilir</a:t>
            </a:r>
            <a:r>
              <a:rPr lang="en-US" dirty="0"/>
              <a:t>. </a:t>
            </a:r>
          </a:p>
          <a:p>
            <a:endParaRPr lang="en-US" dirty="0"/>
          </a:p>
          <a:p>
            <a:r>
              <a:rPr lang="en-US" dirty="0"/>
              <a:t>Son </a:t>
            </a:r>
            <a:r>
              <a:rPr lang="en-US" dirty="0" err="1"/>
              <a:t>olarak</a:t>
            </a:r>
            <a:r>
              <a:rPr lang="en-US" dirty="0"/>
              <a:t>, </a:t>
            </a:r>
            <a:r>
              <a:rPr lang="en-US" dirty="0" err="1"/>
              <a:t>nanotıbbın</a:t>
            </a:r>
            <a:r>
              <a:rPr lang="en-US" dirty="0"/>
              <a:t> </a:t>
            </a:r>
            <a:r>
              <a:rPr lang="en-US" dirty="0" err="1"/>
              <a:t>birçok</a:t>
            </a:r>
            <a:r>
              <a:rPr lang="en-US" dirty="0"/>
              <a:t> </a:t>
            </a:r>
            <a:r>
              <a:rPr lang="tr-TR" dirty="0" err="1"/>
              <a:t>hastalıüğın</a:t>
            </a:r>
            <a:r>
              <a:rPr lang="en-US" dirty="0"/>
              <a:t> </a:t>
            </a:r>
            <a:r>
              <a:rPr lang="en-US" dirty="0" err="1"/>
              <a:t>daha</a:t>
            </a:r>
            <a:r>
              <a:rPr lang="en-US" dirty="0"/>
              <a:t> </a:t>
            </a:r>
            <a:r>
              <a:rPr lang="en-US" dirty="0" err="1"/>
              <a:t>hızlı</a:t>
            </a:r>
            <a:r>
              <a:rPr lang="en-US" dirty="0"/>
              <a:t> </a:t>
            </a:r>
            <a:r>
              <a:rPr lang="en-US" dirty="0" err="1"/>
              <a:t>teşhisi</a:t>
            </a:r>
            <a:r>
              <a:rPr lang="en-US" dirty="0"/>
              <a:t>, </a:t>
            </a:r>
            <a:r>
              <a:rPr lang="en-US" dirty="0" err="1"/>
              <a:t>kanser</a:t>
            </a:r>
            <a:r>
              <a:rPr lang="en-US" dirty="0"/>
              <a:t> </a:t>
            </a:r>
            <a:r>
              <a:rPr lang="en-US" dirty="0" err="1"/>
              <a:t>gibi</a:t>
            </a:r>
            <a:r>
              <a:rPr lang="en-US" dirty="0"/>
              <a:t> </a:t>
            </a:r>
            <a:r>
              <a:rPr lang="en-US" dirty="0" err="1"/>
              <a:t>durumların</a:t>
            </a:r>
            <a:r>
              <a:rPr lang="en-US" dirty="0"/>
              <a:t> </a:t>
            </a:r>
            <a:r>
              <a:rPr lang="en-US" dirty="0" err="1"/>
              <a:t>daha</a:t>
            </a:r>
            <a:r>
              <a:rPr lang="en-US" dirty="0"/>
              <a:t> </a:t>
            </a:r>
            <a:r>
              <a:rPr lang="en-US" dirty="0" err="1"/>
              <a:t>hassas</a:t>
            </a:r>
            <a:r>
              <a:rPr lang="en-US" dirty="0"/>
              <a:t> </a:t>
            </a:r>
            <a:r>
              <a:rPr lang="en-US" dirty="0" err="1"/>
              <a:t>tedavisi</a:t>
            </a:r>
            <a:r>
              <a:rPr lang="en-US" dirty="0"/>
              <a:t>, </a:t>
            </a:r>
            <a:r>
              <a:rPr lang="en-US" dirty="0" err="1"/>
              <a:t>sağlıklı</a:t>
            </a:r>
            <a:r>
              <a:rPr lang="en-US" dirty="0"/>
              <a:t> </a:t>
            </a:r>
            <a:r>
              <a:rPr lang="en-US" dirty="0" err="1"/>
              <a:t>dokuyu</a:t>
            </a:r>
            <a:r>
              <a:rPr lang="en-US" dirty="0"/>
              <a:t> </a:t>
            </a:r>
            <a:r>
              <a:rPr lang="en-US" dirty="0" err="1"/>
              <a:t>tahrip</a:t>
            </a:r>
            <a:r>
              <a:rPr lang="en-US" dirty="0"/>
              <a:t> </a:t>
            </a:r>
            <a:r>
              <a:rPr lang="en-US" dirty="0" err="1"/>
              <a:t>etmeden</a:t>
            </a:r>
            <a:r>
              <a:rPr lang="en-US" dirty="0"/>
              <a:t> </a:t>
            </a:r>
            <a:r>
              <a:rPr lang="en-US" dirty="0" err="1"/>
              <a:t>sadece</a:t>
            </a:r>
            <a:r>
              <a:rPr lang="en-US" dirty="0"/>
              <a:t> </a:t>
            </a:r>
            <a:r>
              <a:rPr lang="en-US" dirty="0" err="1"/>
              <a:t>hastalıklı</a:t>
            </a:r>
            <a:r>
              <a:rPr lang="en-US" dirty="0"/>
              <a:t> </a:t>
            </a:r>
            <a:r>
              <a:rPr lang="en-US" dirty="0" err="1"/>
              <a:t>organları</a:t>
            </a:r>
            <a:r>
              <a:rPr lang="en-US" dirty="0"/>
              <a:t> </a:t>
            </a:r>
            <a:r>
              <a:rPr lang="en-US" dirty="0" err="1"/>
              <a:t>hedef</a:t>
            </a:r>
            <a:r>
              <a:rPr lang="en-US" dirty="0"/>
              <a:t> </a:t>
            </a:r>
            <a:r>
              <a:rPr lang="en-US" dirty="0" err="1"/>
              <a:t>alması</a:t>
            </a:r>
            <a:r>
              <a:rPr lang="en-US" dirty="0"/>
              <a:t> </a:t>
            </a:r>
            <a:r>
              <a:rPr lang="en-US" dirty="0" err="1"/>
              <a:t>gibi</a:t>
            </a:r>
            <a:r>
              <a:rPr lang="en-US" dirty="0"/>
              <a:t> </a:t>
            </a:r>
            <a:r>
              <a:rPr lang="en-US" dirty="0" err="1"/>
              <a:t>çeşitli</a:t>
            </a:r>
            <a:r>
              <a:rPr lang="en-US" dirty="0"/>
              <a:t> </a:t>
            </a:r>
            <a:r>
              <a:rPr lang="en-US" dirty="0" err="1"/>
              <a:t>avantajları</a:t>
            </a:r>
            <a:r>
              <a:rPr lang="en-US" dirty="0"/>
              <a:t> </a:t>
            </a:r>
            <a:r>
              <a:rPr lang="en-US" dirty="0" err="1"/>
              <a:t>vardır</a:t>
            </a:r>
            <a:r>
              <a:rPr lang="en-US" dirty="0"/>
              <a:t>.</a:t>
            </a:r>
          </a:p>
        </p:txBody>
      </p:sp>
      <p:sp>
        <p:nvSpPr>
          <p:cNvPr id="4" name="Slide Number Placeholder 3"/>
          <p:cNvSpPr>
            <a:spLocks noGrp="1"/>
          </p:cNvSpPr>
          <p:nvPr>
            <p:ph type="sldNum" sz="quarter" idx="5"/>
          </p:nvPr>
        </p:nvSpPr>
        <p:spPr/>
        <p:txBody>
          <a:bodyPr/>
          <a:lstStyle/>
          <a:p>
            <a:fld id="{84B3E779-8FBD-49CD-A35B-5523FAC39286}" type="slidenum">
              <a:rPr lang="en-US" smtClean="0"/>
              <a:t>8</a:t>
            </a:fld>
            <a:endParaRPr lang="en-US"/>
          </a:p>
        </p:txBody>
      </p:sp>
    </p:spTree>
    <p:extLst>
      <p:ext uri="{BB962C8B-B14F-4D97-AF65-F5344CB8AC3E}">
        <p14:creationId xmlns:p14="http://schemas.microsoft.com/office/powerpoint/2010/main" val="213167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Pubmed'den</a:t>
            </a:r>
            <a:r>
              <a:rPr lang="it-IT" dirty="0"/>
              <a:t> 27/12/2021 </a:t>
            </a:r>
            <a:r>
              <a:rPr lang="it-IT" dirty="0" err="1"/>
              <a:t>tarihinde</a:t>
            </a:r>
            <a:r>
              <a:rPr lang="it-IT" dirty="0"/>
              <a:t> </a:t>
            </a:r>
            <a:r>
              <a:rPr lang="it-IT" dirty="0" err="1"/>
              <a:t>toplanan</a:t>
            </a:r>
            <a:r>
              <a:rPr lang="it-IT" dirty="0"/>
              <a:t> </a:t>
            </a:r>
            <a:r>
              <a:rPr lang="it-IT" dirty="0" err="1"/>
              <a:t>verilere</a:t>
            </a:r>
            <a:r>
              <a:rPr lang="it-IT" dirty="0"/>
              <a:t> </a:t>
            </a:r>
            <a:r>
              <a:rPr lang="it-IT" dirty="0" err="1"/>
              <a:t>göre</a:t>
            </a:r>
            <a:r>
              <a:rPr lang="it-IT" dirty="0"/>
              <a:t>, </a:t>
            </a:r>
            <a:r>
              <a:rPr lang="it-IT" dirty="0" err="1"/>
              <a:t>nanotıbbın</a:t>
            </a:r>
            <a:r>
              <a:rPr lang="it-IT" dirty="0"/>
              <a:t> </a:t>
            </a:r>
            <a:r>
              <a:rPr lang="it-IT" dirty="0" err="1"/>
              <a:t>sürekli</a:t>
            </a:r>
            <a:r>
              <a:rPr lang="it-IT" dirty="0"/>
              <a:t> </a:t>
            </a:r>
            <a:r>
              <a:rPr lang="it-IT" dirty="0" err="1"/>
              <a:t>gelişimi</a:t>
            </a:r>
            <a:r>
              <a:rPr lang="it-IT" dirty="0"/>
              <a:t>, </a:t>
            </a:r>
            <a:r>
              <a:rPr lang="it-IT" dirty="0" err="1"/>
              <a:t>indekslenen</a:t>
            </a:r>
            <a:r>
              <a:rPr lang="it-IT" dirty="0"/>
              <a:t> </a:t>
            </a:r>
            <a:r>
              <a:rPr lang="it-IT" dirty="0" err="1"/>
              <a:t>yayınların</a:t>
            </a:r>
            <a:r>
              <a:rPr lang="it-IT" dirty="0"/>
              <a:t> </a:t>
            </a:r>
            <a:r>
              <a:rPr lang="it-IT" dirty="0" err="1"/>
              <a:t>hızlı</a:t>
            </a:r>
            <a:r>
              <a:rPr lang="it-IT" dirty="0"/>
              <a:t> </a:t>
            </a:r>
            <a:r>
              <a:rPr lang="it-IT" dirty="0" err="1"/>
              <a:t>büyümesine</a:t>
            </a:r>
            <a:r>
              <a:rPr lang="it-IT" dirty="0"/>
              <a:t> de </a:t>
            </a:r>
            <a:r>
              <a:rPr lang="it-IT" dirty="0" err="1"/>
              <a:t>yansımaktadır</a:t>
            </a:r>
            <a:r>
              <a:rPr lang="it-IT" dirty="0"/>
              <a:t>.</a:t>
            </a:r>
          </a:p>
          <a:p>
            <a:endParaRPr lang="en-GB" dirty="0"/>
          </a:p>
        </p:txBody>
      </p:sp>
      <p:sp>
        <p:nvSpPr>
          <p:cNvPr id="4" name="Segnaposto numero diapositiva 3"/>
          <p:cNvSpPr>
            <a:spLocks noGrp="1"/>
          </p:cNvSpPr>
          <p:nvPr>
            <p:ph type="sldNum" sz="quarter" idx="5"/>
          </p:nvPr>
        </p:nvSpPr>
        <p:spPr/>
        <p:txBody>
          <a:bodyPr/>
          <a:lstStyle/>
          <a:p>
            <a:fld id="{8CCD15A0-50F6-45FC-803E-8C16A08EAC03}" type="slidenum">
              <a:rPr lang="it-IT" smtClean="0"/>
              <a:t>9</a:t>
            </a:fld>
            <a:endParaRPr lang="it-IT"/>
          </a:p>
        </p:txBody>
      </p:sp>
    </p:spTree>
    <p:extLst>
      <p:ext uri="{BB962C8B-B14F-4D97-AF65-F5344CB8AC3E}">
        <p14:creationId xmlns:p14="http://schemas.microsoft.com/office/powerpoint/2010/main" val="3217910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4066-4C87-C63E-7F58-D792ABE543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5DF9459C-B6D8-AA24-4A1E-9379A47B2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1427B88-AAC7-31E7-F496-2DA7E2F8B06E}"/>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4B13B8F7-6EF7-E897-4E16-519D2C58087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0A112B1-83C1-A2CE-96FC-5C5404DCC43A}"/>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6401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DFE4-CDB1-AF1F-A980-02C71CD0C1A3}"/>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B23F42E1-5A34-A92C-0D20-9E064EDEFE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EC2BC7A-3A13-13BE-80DE-50723396EE8C}"/>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DA84A0C1-73C3-CF1E-2498-6502A7FF57D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32658B0-BFE1-AE75-C141-DC30E00E9E99}"/>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525156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1BD09-B963-540D-CF57-2550A0D97F8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7E7B0D5-A52B-37AD-4F94-9E7318770E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0C97EFF-A3C4-3452-4345-A52147A00774}"/>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25F7E75D-D3E0-9B9E-4630-36178340B31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1C14461-7229-6870-BD07-135500E83226}"/>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4245750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477326" y="346510"/>
            <a:ext cx="1828577" cy="5470207"/>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atin typeface="Arial" panose="020B0604020202020204" pitchFamily="34" charset="0"/>
                <a:cs typeface="Arial" panose="020B06040202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 name="Segnaposto contenuto 4">
            <a:extLst>
              <a:ext uri="{FF2B5EF4-FFF2-40B4-BE49-F238E27FC236}">
                <a16:creationId xmlns:a16="http://schemas.microsoft.com/office/drawing/2014/main" id="{891FAF5F-F14D-4F8C-AA55-F0ABA90C62B1}"/>
              </a:ext>
            </a:extLst>
          </p:cNvPr>
          <p:cNvSpPr>
            <a:spLocks noGrp="1"/>
          </p:cNvSpPr>
          <p:nvPr>
            <p:ph sz="quarter" idx="13"/>
          </p:nvPr>
        </p:nvSpPr>
        <p:spPr>
          <a:xfrm>
            <a:off x="2562578" y="346510"/>
            <a:ext cx="9324556" cy="5470207"/>
          </a:xfrm>
        </p:spPr>
        <p:txBody>
          <a:bodyPr/>
          <a:lstStyle>
            <a:lvl1pPr>
              <a:defRPr sz="2667">
                <a:latin typeface="Arial" panose="020B0604020202020204" pitchFamily="34" charset="0"/>
                <a:cs typeface="Arial" panose="020B0604020202020204" pitchFamily="34" charset="0"/>
              </a:defRPr>
            </a:lvl1pPr>
            <a:lvl2pPr>
              <a:defRPr sz="2667">
                <a:latin typeface="Arial" panose="020B0604020202020204" pitchFamily="34" charset="0"/>
                <a:cs typeface="Arial" panose="020B0604020202020204" pitchFamily="34" charset="0"/>
              </a:defRPr>
            </a:lvl2pPr>
            <a:lvl3pPr>
              <a:defRPr sz="2667">
                <a:latin typeface="Arial" panose="020B0604020202020204" pitchFamily="34" charset="0"/>
                <a:cs typeface="Arial" panose="020B0604020202020204" pitchFamily="34" charset="0"/>
              </a:defRPr>
            </a:lvl3pPr>
            <a:lvl4pPr>
              <a:defRPr sz="2667">
                <a:latin typeface="Arial" panose="020B0604020202020204" pitchFamily="34" charset="0"/>
                <a:cs typeface="Arial" panose="020B0604020202020204" pitchFamily="34" charset="0"/>
              </a:defRPr>
            </a:lvl4pPr>
            <a:lvl5pPr>
              <a:defRPr sz="2667">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244646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8BCE3C-8C5D-E7FE-5C65-B5CC69B5592A}"/>
              </a:ext>
            </a:extLst>
          </p:cNvPr>
          <p:cNvSpPr>
            <a:spLocks noGrp="1"/>
          </p:cNvSpPr>
          <p:nvPr>
            <p:ph type="ctrTitle"/>
          </p:nvPr>
        </p:nvSpPr>
        <p:spPr>
          <a:xfrm>
            <a:off x="1524000" y="1122363"/>
            <a:ext cx="9144000" cy="2387600"/>
          </a:xfrm>
        </p:spPr>
        <p:txBody>
          <a:bodyPr anchor="b"/>
          <a:lstStyle>
            <a:lvl1pPr algn="ctr">
              <a:defRPr sz="45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12C445EE-2EE8-9F0C-D75A-30D78EEAFBD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54E971E9-312F-1DDB-D2C4-0168ECBE237C}"/>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DACCA602-7D66-DFF2-6F29-F957E1CB8C2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0680B20-7AE0-A7CB-EF13-7A8F3360ACB8}"/>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137012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035375-BBDE-D66A-8B12-B4660DA97C44}"/>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E914A3C-26C6-6364-74E8-38DE12C1F8E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A44C099A-19B3-5B8D-0D2B-BFB213AFFC46}"/>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1D8F0C0D-AC31-9BAB-2C0B-2096876CB784}"/>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51F5C63-C6C9-23A5-C6DE-9388285CAAC8}"/>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74761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29F69E-079A-A53D-DA98-03CEF8C20B33}"/>
              </a:ext>
            </a:extLst>
          </p:cNvPr>
          <p:cNvSpPr>
            <a:spLocks noGrp="1"/>
          </p:cNvSpPr>
          <p:nvPr>
            <p:ph type="title"/>
          </p:nvPr>
        </p:nvSpPr>
        <p:spPr>
          <a:xfrm>
            <a:off x="831851" y="1709740"/>
            <a:ext cx="10515600" cy="2852737"/>
          </a:xfrm>
        </p:spPr>
        <p:txBody>
          <a:bodyPr anchor="b"/>
          <a:lstStyle>
            <a:lvl1pPr>
              <a:defRPr sz="45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BC54788-A499-C118-4377-B0FC5D02C288}"/>
              </a:ext>
            </a:extLst>
          </p:cNvPr>
          <p:cNvSpPr>
            <a:spLocks noGrp="1"/>
          </p:cNvSpPr>
          <p:nvPr>
            <p:ph type="body" idx="1"/>
          </p:nvPr>
        </p:nvSpPr>
        <p:spPr>
          <a:xfrm>
            <a:off x="831851" y="4589465"/>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286E3FB-C923-C3AC-E7C3-FF8E4E827DA3}"/>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3D534628-3BC6-9750-520D-9CEE89758575}"/>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88CA01F2-A3C8-EEB8-5B69-FEFB9AA844BE}"/>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526912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C15E90-B703-A500-4D3A-01C9508A4D2B}"/>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6E72FB88-746B-59C4-5E4C-A998BDF02B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AFCB10AF-7444-E8D3-8EC6-BA6AFAED6A5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7FFB4800-F0D8-9907-34A3-9E72CFEFAF63}"/>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Alt Bilgi Yer Tutucusu 5">
            <a:extLst>
              <a:ext uri="{FF2B5EF4-FFF2-40B4-BE49-F238E27FC236}">
                <a16:creationId xmlns:a16="http://schemas.microsoft.com/office/drawing/2014/main" id="{7749F789-986D-BC0A-BF3D-0B1A64B9F5B5}"/>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CEA9434B-E79B-D5C2-D78C-AA93E9EED339}"/>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552153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AC8399-FF4B-AAA3-1E0B-FA53EA3EBCC7}"/>
              </a:ext>
            </a:extLst>
          </p:cNvPr>
          <p:cNvSpPr>
            <a:spLocks noGrp="1"/>
          </p:cNvSpPr>
          <p:nvPr>
            <p:ph type="title"/>
          </p:nvPr>
        </p:nvSpPr>
        <p:spPr>
          <a:xfrm>
            <a:off x="839788" y="365127"/>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3D93E712-5E6A-7DF2-A1A7-2147F593F706}"/>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DF83E34-FA4D-2E06-FB59-ABB3E633D019}"/>
              </a:ext>
            </a:extLst>
          </p:cNvPr>
          <p:cNvSpPr>
            <a:spLocks noGrp="1"/>
          </p:cNvSpPr>
          <p:nvPr>
            <p:ph sz="half" idx="2"/>
          </p:nvPr>
        </p:nvSpPr>
        <p:spPr>
          <a:xfrm>
            <a:off x="839789"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EEF106E7-1D46-B385-D624-A1E5391C027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31A77729-31D2-E9C2-976E-07528D81D484}"/>
              </a:ext>
            </a:extLst>
          </p:cNvPr>
          <p:cNvSpPr>
            <a:spLocks noGrp="1"/>
          </p:cNvSpPr>
          <p:nvPr>
            <p:ph sz="quarter" idx="4"/>
          </p:nvPr>
        </p:nvSpPr>
        <p:spPr>
          <a:xfrm>
            <a:off x="6172201"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C8C4AB81-4720-DE31-6459-81F20A331115}"/>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8" name="Alt Bilgi Yer Tutucusu 7">
            <a:extLst>
              <a:ext uri="{FF2B5EF4-FFF2-40B4-BE49-F238E27FC236}">
                <a16:creationId xmlns:a16="http://schemas.microsoft.com/office/drawing/2014/main" id="{0C1A0F12-D01C-31D2-FF24-EB616E5CB84B}"/>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908CF511-AC43-5263-1016-A4FBC29D8AA9}"/>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705846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BFF337-CE6D-A0F4-1C1F-9C2F4F83A9CF}"/>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2856C571-764C-1F88-1019-1719A694694F}"/>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4" name="Alt Bilgi Yer Tutucusu 3">
            <a:extLst>
              <a:ext uri="{FF2B5EF4-FFF2-40B4-BE49-F238E27FC236}">
                <a16:creationId xmlns:a16="http://schemas.microsoft.com/office/drawing/2014/main" id="{B39CF309-3A73-BF06-87CF-C955000AE8ED}"/>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6359DF79-032B-412E-0DAA-061BE9B102F2}"/>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731485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8524F69-0481-22A3-2889-E766AC1C4154}"/>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3" name="Alt Bilgi Yer Tutucusu 2">
            <a:extLst>
              <a:ext uri="{FF2B5EF4-FFF2-40B4-BE49-F238E27FC236}">
                <a16:creationId xmlns:a16="http://schemas.microsoft.com/office/drawing/2014/main" id="{31759607-07AF-BB88-3E1F-BF078990E1F4}"/>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61C5F621-D344-B513-5ADA-88F4BED977E5}"/>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411826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219D-0707-3587-A216-AE240AD0263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9546B5D5-6BFD-A8B2-44E7-737D8A69DD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45D7E2D-D3EE-7A54-B856-7707464764A5}"/>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4D40E943-EA9D-5DCE-E2D9-3D97DD07CFC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FAD8109-84B4-F374-EE43-49CA3020C218}"/>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495702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8DD982-9319-474F-1FCC-D277A00EEF5E}"/>
              </a:ext>
            </a:extLst>
          </p:cNvPr>
          <p:cNvSpPr>
            <a:spLocks noGrp="1"/>
          </p:cNvSpPr>
          <p:nvPr>
            <p:ph type="title"/>
          </p:nvPr>
        </p:nvSpPr>
        <p:spPr>
          <a:xfrm>
            <a:off x="839788" y="457200"/>
            <a:ext cx="3932237" cy="1600200"/>
          </a:xfrm>
        </p:spPr>
        <p:txBody>
          <a:bodyPr anchor="b"/>
          <a:lstStyle>
            <a:lvl1pPr>
              <a:defRPr sz="24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0FE29BB7-441B-4F1D-06C1-4D0B897F28D2}"/>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6243FDE0-2482-FEED-5286-4E0B981FB15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B3170DF-FEBF-99A6-7EB5-CA51F060F5E7}"/>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Alt Bilgi Yer Tutucusu 5">
            <a:extLst>
              <a:ext uri="{FF2B5EF4-FFF2-40B4-BE49-F238E27FC236}">
                <a16:creationId xmlns:a16="http://schemas.microsoft.com/office/drawing/2014/main" id="{2C96B148-03B5-C72E-AA11-A8C3988897FA}"/>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AD1568D6-A943-C557-D3EA-6DD6961BBA6F}"/>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96455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4D6877-EC91-F94E-54DF-27E108C88675}"/>
              </a:ext>
            </a:extLst>
          </p:cNvPr>
          <p:cNvSpPr>
            <a:spLocks noGrp="1"/>
          </p:cNvSpPr>
          <p:nvPr>
            <p:ph type="title"/>
          </p:nvPr>
        </p:nvSpPr>
        <p:spPr>
          <a:xfrm>
            <a:off x="839788" y="457200"/>
            <a:ext cx="3932237" cy="1600200"/>
          </a:xfrm>
        </p:spPr>
        <p:txBody>
          <a:bodyPr anchor="b"/>
          <a:lstStyle>
            <a:lvl1pPr>
              <a:defRPr sz="24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60B81DE4-883B-015A-9013-6C5C18513B10}"/>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Metin Yer Tutucusu 3">
            <a:extLst>
              <a:ext uri="{FF2B5EF4-FFF2-40B4-BE49-F238E27FC236}">
                <a16:creationId xmlns:a16="http://schemas.microsoft.com/office/drawing/2014/main" id="{D88C6A1B-9D88-7B8E-42C4-7DD85F8C3DF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2927ADC-5329-DBC7-B0C6-EFAC60B53F0E}"/>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Alt Bilgi Yer Tutucusu 5">
            <a:extLst>
              <a:ext uri="{FF2B5EF4-FFF2-40B4-BE49-F238E27FC236}">
                <a16:creationId xmlns:a16="http://schemas.microsoft.com/office/drawing/2014/main" id="{201A9D8E-F6C8-89F9-583B-07C2BEB2A172}"/>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B0673E7B-E3F9-094B-4AE7-9E9DEB460640}"/>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539781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6ABC63-5A28-ED09-800D-9C79AE32F059}"/>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31D25C07-7B0F-7514-6463-0B27ED4477B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F56442A9-642C-FE30-8440-11059528BE1E}"/>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C7EC71C8-EB65-8897-7AD3-E308C58BCFA4}"/>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2AADEECC-6A6B-F2FE-E0D2-7B88CE827AA4}"/>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055366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4AFBE7D-21BE-13A7-920D-58E296DECD8D}"/>
              </a:ext>
            </a:extLst>
          </p:cNvPr>
          <p:cNvSpPr>
            <a:spLocks noGrp="1"/>
          </p:cNvSpPr>
          <p:nvPr>
            <p:ph type="title" orient="vert"/>
          </p:nvPr>
        </p:nvSpPr>
        <p:spPr>
          <a:xfrm>
            <a:off x="8724901"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CE7C31B9-88A4-9AF9-15B2-A6184140D7AE}"/>
              </a:ext>
            </a:extLst>
          </p:cNvPr>
          <p:cNvSpPr>
            <a:spLocks noGrp="1"/>
          </p:cNvSpPr>
          <p:nvPr>
            <p:ph type="body" orient="vert" idx="1"/>
          </p:nvPr>
        </p:nvSpPr>
        <p:spPr>
          <a:xfrm>
            <a:off x="838201"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1B57E251-998C-BD00-5822-0614DE25D14E}"/>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5B249E6D-87BB-6EE4-587A-4E1401CA9CE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21CADC51-6282-6331-8FC2-C3F944A2F897}"/>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115248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41"/>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342900" lvl="0" indent="-171450" algn="l">
              <a:lnSpc>
                <a:spcPct val="100000"/>
              </a:lnSpc>
              <a:spcBef>
                <a:spcPts val="0"/>
              </a:spcBef>
              <a:spcAft>
                <a:spcPts val="0"/>
              </a:spcAft>
              <a:buClr>
                <a:schemeClr val="dk1"/>
              </a:buClr>
              <a:buSzPts val="1800"/>
              <a:buNone/>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497270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0793-0CB2-44AC-39EB-3446C7B792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22609534-DC36-3849-5CEF-0DF63BBDC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A5CADF-3A22-079A-4C34-E7A37913F49F}"/>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5A87020C-2F8E-7FDF-1E48-434B2D10DE7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7FDB248-703D-B015-CFCB-7886A02F4F12}"/>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1085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52A5-DBC1-2692-078E-ADC5A77C3C6E}"/>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DDB80ED-21EC-8A60-74F4-C6DAFE8AD1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AAEDFCEC-7788-8E16-5D24-0D8F0B2268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950C5FA3-44DA-687C-950D-02A72EA477BA}"/>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6" name="Footer Placeholder 5">
            <a:extLst>
              <a:ext uri="{FF2B5EF4-FFF2-40B4-BE49-F238E27FC236}">
                <a16:creationId xmlns:a16="http://schemas.microsoft.com/office/drawing/2014/main" id="{4D4D7CCF-3DEE-53DD-9C91-29466DC91FD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38B4BF40-2E4D-B183-5C78-682F0956DF10}"/>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82508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9D17-5DAC-A651-2BA3-18A415887CA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07A7FE91-A17D-ADB5-383D-2673E9257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84BD4A-7889-9D1D-1FEC-45A1FBECB7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B27C8B96-5C33-F225-535A-C36910856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FF97A6-9312-1504-41D6-BA3DC1D6239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DB58D88-5AD3-1241-0BE2-0575C316686F}"/>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8" name="Footer Placeholder 7">
            <a:extLst>
              <a:ext uri="{FF2B5EF4-FFF2-40B4-BE49-F238E27FC236}">
                <a16:creationId xmlns:a16="http://schemas.microsoft.com/office/drawing/2014/main" id="{11A775C1-4D70-1325-B051-62158A50430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BA6658C1-D62E-9DC9-4FA1-7B59A90B8245}"/>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223613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B8A9-D5EE-5132-5DBF-5E32DA24DA61}"/>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63821D62-5C59-ECE1-848E-1706F980C5CF}"/>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4" name="Footer Placeholder 3">
            <a:extLst>
              <a:ext uri="{FF2B5EF4-FFF2-40B4-BE49-F238E27FC236}">
                <a16:creationId xmlns:a16="http://schemas.microsoft.com/office/drawing/2014/main" id="{E872CE63-89F8-FC97-1412-E15083B63929}"/>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26496B3-1624-9286-0B22-F32C02628D80}"/>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428631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322812-4BFA-B1B8-A5C3-0EC439B264FE}"/>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3" name="Footer Placeholder 2">
            <a:extLst>
              <a:ext uri="{FF2B5EF4-FFF2-40B4-BE49-F238E27FC236}">
                <a16:creationId xmlns:a16="http://schemas.microsoft.com/office/drawing/2014/main" id="{6C946B0B-E122-4885-5E9A-79A5F373F35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AEAA95C-B847-2CA7-07A2-FBF8563E1B0F}"/>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86157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D936-16BD-76B3-BD9A-3DC7E0E0F9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A375F5BD-6F7E-B67A-EBE1-514307976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7D3BB24D-A35E-B72A-F263-582929B6B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44297-2E01-91DE-E144-A9B04D94EA84}"/>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6" name="Footer Placeholder 5">
            <a:extLst>
              <a:ext uri="{FF2B5EF4-FFF2-40B4-BE49-F238E27FC236}">
                <a16:creationId xmlns:a16="http://schemas.microsoft.com/office/drawing/2014/main" id="{FE79FDBD-7A35-5D62-4AEA-AF973BC17BD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291F5811-5B8B-ED39-FCAF-5D640D0295D6}"/>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72329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F447-F63B-0B52-1F71-D8EF84473F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9A825FA2-2FED-DB57-FA7F-6CAF9C788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F885DDB6-E647-BC19-73A1-A7ACBDEC7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F93A79-12E1-8615-2E15-CD4C33C1C6C2}"/>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6" name="Footer Placeholder 5">
            <a:extLst>
              <a:ext uri="{FF2B5EF4-FFF2-40B4-BE49-F238E27FC236}">
                <a16:creationId xmlns:a16="http://schemas.microsoft.com/office/drawing/2014/main" id="{726CB26B-DD14-752B-D3DD-9D76A62973C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C4ADC3F-07F3-48AC-876D-CD2DBFD4B9CE}"/>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447918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0FEB9-C3D8-0CBC-EAD1-275D8E310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934CB66-1F75-468A-A033-E02BFAF7A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C0F636A-72F7-25C8-D585-5F2AC2A6D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9203A857-06DF-CB78-A0D8-BAACA3E6D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24FFA3C5-2943-39D2-7C4B-5595C90A1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F94F3-8195-A049-91BA-070FB088255E}" type="slidenum">
              <a:rPr lang="en-NL" smtClean="0"/>
              <a:t>‹#›</a:t>
            </a:fld>
            <a:endParaRPr lang="en-NL"/>
          </a:p>
        </p:txBody>
      </p:sp>
    </p:spTree>
    <p:extLst>
      <p:ext uri="{BB962C8B-B14F-4D97-AF65-F5344CB8AC3E}">
        <p14:creationId xmlns:p14="http://schemas.microsoft.com/office/powerpoint/2010/main" val="11664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8A55854-F887-F100-6F7C-5D22B7E419C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9E5AAE2D-15DA-BF7D-3C05-950527D496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0438CB7E-14D1-718B-B9E8-6998189BD5B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40B790F0-F129-40BC-AD8F-FCD5CB03CF0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ayt Numarası Yer Tutucusu 5">
            <a:extLst>
              <a:ext uri="{FF2B5EF4-FFF2-40B4-BE49-F238E27FC236}">
                <a16:creationId xmlns:a16="http://schemas.microsoft.com/office/drawing/2014/main" id="{95920184-DCF0-95B6-9264-BD0FE66FC96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42856000-61D2-4BF9-B91A-6604AF4A0A5A}" type="slidenum">
              <a:rPr lang="en-US" smtClean="0"/>
              <a:t>‹#›</a:t>
            </a:fld>
            <a:endParaRPr lang="en-US"/>
          </a:p>
        </p:txBody>
      </p:sp>
    </p:spTree>
    <p:extLst>
      <p:ext uri="{BB962C8B-B14F-4D97-AF65-F5344CB8AC3E}">
        <p14:creationId xmlns:p14="http://schemas.microsoft.com/office/powerpoint/2010/main" val="1502878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youtube.com/watch?v=2VcNpl8-PRI" TargetMode="Externa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g"/><Relationship Id="rId9"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99;p1" descr="4 1BBL Recombinant Protein">
            <a:extLst>
              <a:ext uri="{FF2B5EF4-FFF2-40B4-BE49-F238E27FC236}">
                <a16:creationId xmlns:a16="http://schemas.microsoft.com/office/drawing/2014/main" id="{A36D9B6B-CA86-7F91-394C-CD6A41E9020A}"/>
              </a:ext>
            </a:extLst>
          </p:cNvPr>
          <p:cNvPicPr preferRelativeResize="0"/>
          <p:nvPr/>
        </p:nvPicPr>
        <p:blipFill rotWithShape="1">
          <a:blip r:embed="rId3">
            <a:alphaModFix/>
          </a:blip>
          <a:srcRect/>
          <a:stretch/>
        </p:blipFill>
        <p:spPr>
          <a:xfrm>
            <a:off x="0" y="-23355"/>
            <a:ext cx="12192000" cy="6858000"/>
          </a:xfrm>
          <a:prstGeom prst="rect">
            <a:avLst/>
          </a:prstGeom>
          <a:noFill/>
          <a:ln>
            <a:noFill/>
          </a:ln>
        </p:spPr>
      </p:pic>
      <p:sp>
        <p:nvSpPr>
          <p:cNvPr id="2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846A11-821E-F515-7436-A5FADB0BE68A}"/>
              </a:ext>
            </a:extLst>
          </p:cNvPr>
          <p:cNvSpPr>
            <a:spLocks noGrp="1"/>
          </p:cNvSpPr>
          <p:nvPr>
            <p:ph type="ctrTitle"/>
          </p:nvPr>
        </p:nvSpPr>
        <p:spPr>
          <a:xfrm>
            <a:off x="404552" y="3091928"/>
            <a:ext cx="10819259" cy="2387600"/>
          </a:xfrm>
        </p:spPr>
        <p:txBody>
          <a:bodyPr>
            <a:normAutofit/>
          </a:bodyPr>
          <a:lstStyle/>
          <a:p>
            <a:pPr algn="l"/>
            <a:r>
              <a:rPr lang="en-US" b="1" dirty="0">
                <a:solidFill>
                  <a:schemeClr val="bg1"/>
                </a:solidFill>
              </a:rPr>
              <a:t>ARAŞTIRMA: </a:t>
            </a:r>
            <a:br>
              <a:rPr lang="en-US" b="1" dirty="0">
                <a:solidFill>
                  <a:schemeClr val="bg1"/>
                </a:solidFill>
              </a:rPr>
            </a:br>
            <a:r>
              <a:rPr lang="en-US" b="1" dirty="0" err="1">
                <a:solidFill>
                  <a:schemeClr val="bg1"/>
                </a:solidFill>
              </a:rPr>
              <a:t>Yenilikçi</a:t>
            </a:r>
            <a:r>
              <a:rPr lang="en-US" b="1" dirty="0">
                <a:solidFill>
                  <a:schemeClr val="bg1"/>
                </a:solidFill>
              </a:rPr>
              <a:t> </a:t>
            </a:r>
            <a:r>
              <a:rPr lang="en-US" b="1" dirty="0" err="1">
                <a:solidFill>
                  <a:schemeClr val="bg1"/>
                </a:solidFill>
              </a:rPr>
              <a:t>İlaç</a:t>
            </a:r>
            <a:r>
              <a:rPr lang="en-US" b="1" dirty="0">
                <a:solidFill>
                  <a:schemeClr val="bg1"/>
                </a:solidFill>
              </a:rPr>
              <a:t> </a:t>
            </a:r>
            <a:r>
              <a:rPr lang="en-US" b="1" dirty="0" err="1">
                <a:solidFill>
                  <a:schemeClr val="bg1"/>
                </a:solidFill>
              </a:rPr>
              <a:t>Araştırma</a:t>
            </a:r>
            <a:r>
              <a:rPr lang="en-US" b="1" dirty="0">
                <a:solidFill>
                  <a:schemeClr val="bg1"/>
                </a:solidFill>
              </a:rPr>
              <a:t> </a:t>
            </a:r>
            <a:r>
              <a:rPr lang="en-US" b="1" dirty="0" err="1">
                <a:solidFill>
                  <a:schemeClr val="bg1"/>
                </a:solidFill>
              </a:rPr>
              <a:t>Yöntemleri</a:t>
            </a:r>
            <a:r>
              <a:rPr lang="tr-TR" b="1" dirty="0">
                <a:solidFill>
                  <a:schemeClr val="bg1"/>
                </a:solidFill>
              </a:rPr>
              <a:t>-3</a:t>
            </a:r>
            <a:endParaRPr lang="en-NL" dirty="0">
              <a:solidFill>
                <a:schemeClr val="bg1"/>
              </a:solidFill>
            </a:endParaRPr>
          </a:p>
        </p:txBody>
      </p:sp>
      <p:sp>
        <p:nvSpPr>
          <p:cNvPr id="24"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a:extLst>
              <a:ext uri="{FF2B5EF4-FFF2-40B4-BE49-F238E27FC236}">
                <a16:creationId xmlns:a16="http://schemas.microsoft.com/office/drawing/2014/main" id="{36CBD62D-F571-06C7-3515-5F02018BC142}"/>
              </a:ext>
            </a:extLst>
          </p:cNvPr>
          <p:cNvSpPr>
            <a:spLocks noGrp="1"/>
          </p:cNvSpPr>
          <p:nvPr>
            <p:ph type="subTitle" idx="1"/>
          </p:nvPr>
        </p:nvSpPr>
        <p:spPr>
          <a:xfrm>
            <a:off x="251238" y="5624945"/>
            <a:ext cx="9785897" cy="592975"/>
          </a:xfrm>
        </p:spPr>
        <p:txBody>
          <a:bodyPr anchor="ctr">
            <a:normAutofit/>
          </a:bodyPr>
          <a:lstStyle/>
          <a:p>
            <a:pPr algn="l">
              <a:spcAft>
                <a:spcPts val="600"/>
              </a:spcAft>
              <a:buClr>
                <a:schemeClr val="dk1"/>
              </a:buClr>
              <a:buSzPts val="2800"/>
            </a:pPr>
            <a:r>
              <a:rPr lang="tr-TR" sz="3200" b="1" dirty="0">
                <a:solidFill>
                  <a:schemeClr val="bg1"/>
                </a:solidFill>
              </a:rPr>
              <a:t>Nanoteknoloji ve Nanopartiküllerin Tıptaki Uygulamaları</a:t>
            </a:r>
            <a:endParaRPr lang="en-US" sz="3200" b="1" dirty="0">
              <a:solidFill>
                <a:schemeClr val="bg1"/>
              </a:solidFill>
            </a:endParaRPr>
          </a:p>
        </p:txBody>
      </p:sp>
      <p:sp>
        <p:nvSpPr>
          <p:cNvPr id="6" name="Alt Başlık 1">
            <a:extLst>
              <a:ext uri="{FF2B5EF4-FFF2-40B4-BE49-F238E27FC236}">
                <a16:creationId xmlns:a16="http://schemas.microsoft.com/office/drawing/2014/main" id="{4E5F40F9-756E-B727-ADB3-5B64B5503543}"/>
              </a:ext>
            </a:extLst>
          </p:cNvPr>
          <p:cNvSpPr txBox="1">
            <a:spLocks/>
          </p:cNvSpPr>
          <p:nvPr/>
        </p:nvSpPr>
        <p:spPr>
          <a:xfrm>
            <a:off x="370389" y="6296102"/>
            <a:ext cx="9415508" cy="5618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2000" b="1" dirty="0">
                <a:solidFill>
                  <a:srgbClr val="FFFFFF"/>
                </a:solidFill>
              </a:rPr>
              <a:t>Doç. Dr. Lucia GEMMA DELOGU &amp; Doç. Dr. Açelya YILMAZER</a:t>
            </a:r>
          </a:p>
        </p:txBody>
      </p:sp>
      <p:pic>
        <p:nvPicPr>
          <p:cNvPr id="3" name="Google Shape;310;p31">
            <a:extLst>
              <a:ext uri="{FF2B5EF4-FFF2-40B4-BE49-F238E27FC236}">
                <a16:creationId xmlns:a16="http://schemas.microsoft.com/office/drawing/2014/main" id="{66AA69BB-04A1-5B61-C2BC-2F3C28FE6E69}"/>
              </a:ext>
            </a:extLst>
          </p:cNvPr>
          <p:cNvPicPr preferRelativeResize="0"/>
          <p:nvPr/>
        </p:nvPicPr>
        <p:blipFill rotWithShape="1">
          <a:blip r:embed="rId4">
            <a:alphaModFix/>
          </a:blip>
          <a:srcRect/>
          <a:stretch/>
        </p:blipFill>
        <p:spPr>
          <a:xfrm>
            <a:off x="9179738" y="211004"/>
            <a:ext cx="2864622" cy="990452"/>
          </a:xfrm>
          <a:prstGeom prst="rect">
            <a:avLst/>
          </a:prstGeom>
          <a:noFill/>
          <a:ln>
            <a:noFill/>
          </a:ln>
        </p:spPr>
      </p:pic>
      <p:pic>
        <p:nvPicPr>
          <p:cNvPr id="5" name="Resim 4">
            <a:extLst>
              <a:ext uri="{FF2B5EF4-FFF2-40B4-BE49-F238E27FC236}">
                <a16:creationId xmlns:a16="http://schemas.microsoft.com/office/drawing/2014/main" id="{1A7E02A8-B1E8-C69D-CE7B-218FA50B076B}"/>
              </a:ext>
            </a:extLst>
          </p:cNvPr>
          <p:cNvPicPr>
            <a:picLocks noChangeAspect="1"/>
          </p:cNvPicPr>
          <p:nvPr/>
        </p:nvPicPr>
        <p:blipFill>
          <a:blip r:embed="rId5"/>
          <a:stretch>
            <a:fillRect/>
          </a:stretch>
        </p:blipFill>
        <p:spPr>
          <a:xfrm>
            <a:off x="279429" y="211004"/>
            <a:ext cx="8620880" cy="1000285"/>
          </a:xfrm>
          <a:prstGeom prst="rect">
            <a:avLst/>
          </a:prstGeom>
        </p:spPr>
      </p:pic>
    </p:spTree>
    <p:extLst>
      <p:ext uri="{BB962C8B-B14F-4D97-AF65-F5344CB8AC3E}">
        <p14:creationId xmlns:p14="http://schemas.microsoft.com/office/powerpoint/2010/main" val="1181299424"/>
      </p:ext>
    </p:extLst>
  </p:cSld>
  <p:clrMapOvr>
    <a:masterClrMapping/>
  </p:clrMapOvr>
  <mc:AlternateContent xmlns:mc="http://schemas.openxmlformats.org/markup-compatibility/2006" xmlns:p14="http://schemas.microsoft.com/office/powerpoint/2010/main">
    <mc:Choice Requires="p14">
      <p:transition spd="slow" p14:dur="2000" advTm="16739"/>
    </mc:Choice>
    <mc:Fallback xmlns="">
      <p:transition spd="slow" advTm="16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885F0D7B-6194-42FD-B9C4-871D1360A340}"/>
              </a:ext>
            </a:extLst>
          </p:cNvPr>
          <p:cNvGraphicFramePr>
            <a:graphicFrameLocks noGrp="1"/>
          </p:cNvGraphicFramePr>
          <p:nvPr>
            <p:ph idx="1"/>
            <p:extLst>
              <p:ext uri="{D42A27DB-BD31-4B8C-83A1-F6EECF244321}">
                <p14:modId xmlns:p14="http://schemas.microsoft.com/office/powerpoint/2010/main" val="1566033374"/>
              </p:ext>
            </p:extLst>
          </p:nvPr>
        </p:nvGraphicFramePr>
        <p:xfrm>
          <a:off x="225942" y="239233"/>
          <a:ext cx="11740116" cy="6379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558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4">
                                            <p:graphicEl>
                                              <a:dgm id="{47A9B3C5-28F0-40AE-8523-5428D8F2B575}"/>
                                            </p:graphicEl>
                                          </p:spTgt>
                                        </p:tgtEl>
                                        <p:attrNameLst>
                                          <p:attrName>style.visibility</p:attrName>
                                        </p:attrNameLst>
                                      </p:cBhvr>
                                      <p:to>
                                        <p:strVal val="visible"/>
                                      </p:to>
                                    </p:set>
                                    <p:anim calcmode="lin" valueType="num">
                                      <p:cBhvr>
                                        <p:cTn id="7" dur="500" fill="hold"/>
                                        <p:tgtEl>
                                          <p:spTgt spid="4">
                                            <p:graphicEl>
                                              <a:dgm id="{47A9B3C5-28F0-40AE-8523-5428D8F2B575}"/>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47A9B3C5-28F0-40AE-8523-5428D8F2B575}"/>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47A9B3C5-28F0-40AE-8523-5428D8F2B575}"/>
                                            </p:graphicEl>
                                          </p:spTgt>
                                        </p:tgtEl>
                                      </p:cBhvr>
                                    </p:animEffect>
                                    <p:anim calcmode="lin" valueType="num">
                                      <p:cBhvr>
                                        <p:cTn id="10" dur="500" fill="hold"/>
                                        <p:tgtEl>
                                          <p:spTgt spid="4">
                                            <p:graphicEl>
                                              <a:dgm id="{47A9B3C5-28F0-40AE-8523-5428D8F2B575}"/>
                                            </p:graphicEl>
                                          </p:spTgt>
                                        </p:tgtEl>
                                        <p:attrNameLst>
                                          <p:attrName>ppt_x</p:attrName>
                                        </p:attrNameLst>
                                      </p:cBhvr>
                                      <p:tavLst>
                                        <p:tav tm="0">
                                          <p:val>
                                            <p:fltVal val="0.5"/>
                                          </p:val>
                                        </p:tav>
                                        <p:tav tm="100000">
                                          <p:val>
                                            <p:strVal val="#ppt_x"/>
                                          </p:val>
                                        </p:tav>
                                      </p:tavLst>
                                    </p:anim>
                                    <p:anim calcmode="lin" valueType="num">
                                      <p:cBhvr>
                                        <p:cTn id="11" dur="500" fill="hold"/>
                                        <p:tgtEl>
                                          <p:spTgt spid="4">
                                            <p:graphicEl>
                                              <a:dgm id="{47A9B3C5-28F0-40AE-8523-5428D8F2B575}"/>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4">
                                            <p:graphicEl>
                                              <a:dgm id="{30156D02-5869-4C94-97EA-1F565A65510D}"/>
                                            </p:graphicEl>
                                          </p:spTgt>
                                        </p:tgtEl>
                                        <p:attrNameLst>
                                          <p:attrName>style.visibility</p:attrName>
                                        </p:attrNameLst>
                                      </p:cBhvr>
                                      <p:to>
                                        <p:strVal val="visible"/>
                                      </p:to>
                                    </p:set>
                                    <p:anim calcmode="lin" valueType="num">
                                      <p:cBhvr>
                                        <p:cTn id="16" dur="500" fill="hold"/>
                                        <p:tgtEl>
                                          <p:spTgt spid="4">
                                            <p:graphicEl>
                                              <a:dgm id="{30156D02-5869-4C94-97EA-1F565A65510D}"/>
                                            </p:graphicEl>
                                          </p:spTgt>
                                        </p:tgtEl>
                                        <p:attrNameLst>
                                          <p:attrName>ppt_w</p:attrName>
                                        </p:attrNameLst>
                                      </p:cBhvr>
                                      <p:tavLst>
                                        <p:tav tm="0">
                                          <p:val>
                                            <p:fltVal val="0"/>
                                          </p:val>
                                        </p:tav>
                                        <p:tav tm="100000">
                                          <p:val>
                                            <p:strVal val="#ppt_w"/>
                                          </p:val>
                                        </p:tav>
                                      </p:tavLst>
                                    </p:anim>
                                    <p:anim calcmode="lin" valueType="num">
                                      <p:cBhvr>
                                        <p:cTn id="17" dur="500" fill="hold"/>
                                        <p:tgtEl>
                                          <p:spTgt spid="4">
                                            <p:graphicEl>
                                              <a:dgm id="{30156D02-5869-4C94-97EA-1F565A65510D}"/>
                                            </p:graphicEl>
                                          </p:spTgt>
                                        </p:tgtEl>
                                        <p:attrNameLst>
                                          <p:attrName>ppt_h</p:attrName>
                                        </p:attrNameLst>
                                      </p:cBhvr>
                                      <p:tavLst>
                                        <p:tav tm="0">
                                          <p:val>
                                            <p:fltVal val="0"/>
                                          </p:val>
                                        </p:tav>
                                        <p:tav tm="100000">
                                          <p:val>
                                            <p:strVal val="#ppt_h"/>
                                          </p:val>
                                        </p:tav>
                                      </p:tavLst>
                                    </p:anim>
                                    <p:animEffect transition="in" filter="fade">
                                      <p:cBhvr>
                                        <p:cTn id="18" dur="500"/>
                                        <p:tgtEl>
                                          <p:spTgt spid="4">
                                            <p:graphicEl>
                                              <a:dgm id="{30156D02-5869-4C94-97EA-1F565A65510D}"/>
                                            </p:graphicEl>
                                          </p:spTgt>
                                        </p:tgtEl>
                                      </p:cBhvr>
                                    </p:animEffect>
                                    <p:anim calcmode="lin" valueType="num">
                                      <p:cBhvr>
                                        <p:cTn id="19" dur="500" fill="hold"/>
                                        <p:tgtEl>
                                          <p:spTgt spid="4">
                                            <p:graphicEl>
                                              <a:dgm id="{30156D02-5869-4C94-97EA-1F565A65510D}"/>
                                            </p:graphicEl>
                                          </p:spTgt>
                                        </p:tgtEl>
                                        <p:attrNameLst>
                                          <p:attrName>ppt_x</p:attrName>
                                        </p:attrNameLst>
                                      </p:cBhvr>
                                      <p:tavLst>
                                        <p:tav tm="0">
                                          <p:val>
                                            <p:fltVal val="0.5"/>
                                          </p:val>
                                        </p:tav>
                                        <p:tav tm="100000">
                                          <p:val>
                                            <p:strVal val="#ppt_x"/>
                                          </p:val>
                                        </p:tav>
                                      </p:tavLst>
                                    </p:anim>
                                    <p:anim calcmode="lin" valueType="num">
                                      <p:cBhvr>
                                        <p:cTn id="20" dur="500" fill="hold"/>
                                        <p:tgtEl>
                                          <p:spTgt spid="4">
                                            <p:graphicEl>
                                              <a:dgm id="{30156D02-5869-4C94-97EA-1F565A65510D}"/>
                                            </p:graphicEl>
                                          </p:spTgt>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4">
                                            <p:graphicEl>
                                              <a:dgm id="{27A19783-81BE-4381-99C0-E4A9864EF946}"/>
                                            </p:graphicEl>
                                          </p:spTgt>
                                        </p:tgtEl>
                                        <p:attrNameLst>
                                          <p:attrName>style.visibility</p:attrName>
                                        </p:attrNameLst>
                                      </p:cBhvr>
                                      <p:to>
                                        <p:strVal val="visible"/>
                                      </p:to>
                                    </p:set>
                                    <p:anim calcmode="lin" valueType="num">
                                      <p:cBhvr>
                                        <p:cTn id="25" dur="500" fill="hold"/>
                                        <p:tgtEl>
                                          <p:spTgt spid="4">
                                            <p:graphicEl>
                                              <a:dgm id="{27A19783-81BE-4381-99C0-E4A9864EF946}"/>
                                            </p:graphicEl>
                                          </p:spTgt>
                                        </p:tgtEl>
                                        <p:attrNameLst>
                                          <p:attrName>ppt_w</p:attrName>
                                        </p:attrNameLst>
                                      </p:cBhvr>
                                      <p:tavLst>
                                        <p:tav tm="0">
                                          <p:val>
                                            <p:fltVal val="0"/>
                                          </p:val>
                                        </p:tav>
                                        <p:tav tm="100000">
                                          <p:val>
                                            <p:strVal val="#ppt_w"/>
                                          </p:val>
                                        </p:tav>
                                      </p:tavLst>
                                    </p:anim>
                                    <p:anim calcmode="lin" valueType="num">
                                      <p:cBhvr>
                                        <p:cTn id="26" dur="500" fill="hold"/>
                                        <p:tgtEl>
                                          <p:spTgt spid="4">
                                            <p:graphicEl>
                                              <a:dgm id="{27A19783-81BE-4381-99C0-E4A9864EF946}"/>
                                            </p:graphicEl>
                                          </p:spTgt>
                                        </p:tgtEl>
                                        <p:attrNameLst>
                                          <p:attrName>ppt_h</p:attrName>
                                        </p:attrNameLst>
                                      </p:cBhvr>
                                      <p:tavLst>
                                        <p:tav tm="0">
                                          <p:val>
                                            <p:fltVal val="0"/>
                                          </p:val>
                                        </p:tav>
                                        <p:tav tm="100000">
                                          <p:val>
                                            <p:strVal val="#ppt_h"/>
                                          </p:val>
                                        </p:tav>
                                      </p:tavLst>
                                    </p:anim>
                                    <p:animEffect transition="in" filter="fade">
                                      <p:cBhvr>
                                        <p:cTn id="27" dur="500"/>
                                        <p:tgtEl>
                                          <p:spTgt spid="4">
                                            <p:graphicEl>
                                              <a:dgm id="{27A19783-81BE-4381-99C0-E4A9864EF946}"/>
                                            </p:graphicEl>
                                          </p:spTgt>
                                        </p:tgtEl>
                                      </p:cBhvr>
                                    </p:animEffect>
                                    <p:anim calcmode="lin" valueType="num">
                                      <p:cBhvr>
                                        <p:cTn id="28" dur="500" fill="hold"/>
                                        <p:tgtEl>
                                          <p:spTgt spid="4">
                                            <p:graphicEl>
                                              <a:dgm id="{27A19783-81BE-4381-99C0-E4A9864EF946}"/>
                                            </p:graphicEl>
                                          </p:spTgt>
                                        </p:tgtEl>
                                        <p:attrNameLst>
                                          <p:attrName>ppt_x</p:attrName>
                                        </p:attrNameLst>
                                      </p:cBhvr>
                                      <p:tavLst>
                                        <p:tav tm="0">
                                          <p:val>
                                            <p:fltVal val="0.5"/>
                                          </p:val>
                                        </p:tav>
                                        <p:tav tm="100000">
                                          <p:val>
                                            <p:strVal val="#ppt_x"/>
                                          </p:val>
                                        </p:tav>
                                      </p:tavLst>
                                    </p:anim>
                                    <p:anim calcmode="lin" valueType="num">
                                      <p:cBhvr>
                                        <p:cTn id="29" dur="500" fill="hold"/>
                                        <p:tgtEl>
                                          <p:spTgt spid="4">
                                            <p:graphicEl>
                                              <a:dgm id="{27A19783-81BE-4381-99C0-E4A9864EF946}"/>
                                            </p:graphicEl>
                                          </p:spTgt>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graphicEl>
                                              <a:dgm id="{B1C889F4-7095-4547-A72B-F90636760D17}"/>
                                            </p:graphicEl>
                                          </p:spTgt>
                                        </p:tgtEl>
                                        <p:attrNameLst>
                                          <p:attrName>style.visibility</p:attrName>
                                        </p:attrNameLst>
                                      </p:cBhvr>
                                      <p:to>
                                        <p:strVal val="visible"/>
                                      </p:to>
                                    </p:set>
                                    <p:anim calcmode="lin" valueType="num">
                                      <p:cBhvr>
                                        <p:cTn id="34" dur="500" fill="hold"/>
                                        <p:tgtEl>
                                          <p:spTgt spid="4">
                                            <p:graphicEl>
                                              <a:dgm id="{B1C889F4-7095-4547-A72B-F90636760D17}"/>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B1C889F4-7095-4547-A72B-F90636760D17}"/>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B1C889F4-7095-4547-A72B-F90636760D17}"/>
                                            </p:graphicEl>
                                          </p:spTgt>
                                        </p:tgtEl>
                                      </p:cBhvr>
                                    </p:animEffect>
                                    <p:anim calcmode="lin" valueType="num">
                                      <p:cBhvr>
                                        <p:cTn id="37" dur="500" fill="hold"/>
                                        <p:tgtEl>
                                          <p:spTgt spid="4">
                                            <p:graphicEl>
                                              <a:dgm id="{B1C889F4-7095-4547-A72B-F90636760D17}"/>
                                            </p:graphicEl>
                                          </p:spTgt>
                                        </p:tgtEl>
                                        <p:attrNameLst>
                                          <p:attrName>ppt_x</p:attrName>
                                        </p:attrNameLst>
                                      </p:cBhvr>
                                      <p:tavLst>
                                        <p:tav tm="0">
                                          <p:val>
                                            <p:fltVal val="0.5"/>
                                          </p:val>
                                        </p:tav>
                                        <p:tav tm="100000">
                                          <p:val>
                                            <p:strVal val="#ppt_x"/>
                                          </p:val>
                                        </p:tav>
                                      </p:tavLst>
                                    </p:anim>
                                    <p:anim calcmode="lin" valueType="num">
                                      <p:cBhvr>
                                        <p:cTn id="38" dur="500" fill="hold"/>
                                        <p:tgtEl>
                                          <p:spTgt spid="4">
                                            <p:graphicEl>
                                              <a:dgm id="{B1C889F4-7095-4547-A72B-F90636760D17}"/>
                                            </p:graphicEl>
                                          </p:spTgt>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grpId="0" nodeType="clickEffect">
                                  <p:stCondLst>
                                    <p:cond delay="0"/>
                                  </p:stCondLst>
                                  <p:childTnLst>
                                    <p:set>
                                      <p:cBhvr>
                                        <p:cTn id="42" dur="1" fill="hold">
                                          <p:stCondLst>
                                            <p:cond delay="0"/>
                                          </p:stCondLst>
                                        </p:cTn>
                                        <p:tgtEl>
                                          <p:spTgt spid="4">
                                            <p:graphicEl>
                                              <a:dgm id="{A231860E-7A89-4571-86B4-5EF732356F16}"/>
                                            </p:graphicEl>
                                          </p:spTgt>
                                        </p:tgtEl>
                                        <p:attrNameLst>
                                          <p:attrName>style.visibility</p:attrName>
                                        </p:attrNameLst>
                                      </p:cBhvr>
                                      <p:to>
                                        <p:strVal val="visible"/>
                                      </p:to>
                                    </p:set>
                                    <p:anim calcmode="lin" valueType="num">
                                      <p:cBhvr>
                                        <p:cTn id="43" dur="500" fill="hold"/>
                                        <p:tgtEl>
                                          <p:spTgt spid="4">
                                            <p:graphicEl>
                                              <a:dgm id="{A231860E-7A89-4571-86B4-5EF732356F16}"/>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A231860E-7A89-4571-86B4-5EF732356F16}"/>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A231860E-7A89-4571-86B4-5EF732356F16}"/>
                                            </p:graphicEl>
                                          </p:spTgt>
                                        </p:tgtEl>
                                      </p:cBhvr>
                                    </p:animEffect>
                                    <p:anim calcmode="lin" valueType="num">
                                      <p:cBhvr>
                                        <p:cTn id="46" dur="500" fill="hold"/>
                                        <p:tgtEl>
                                          <p:spTgt spid="4">
                                            <p:graphicEl>
                                              <a:dgm id="{A231860E-7A89-4571-86B4-5EF732356F16}"/>
                                            </p:graphicEl>
                                          </p:spTgt>
                                        </p:tgtEl>
                                        <p:attrNameLst>
                                          <p:attrName>ppt_x</p:attrName>
                                        </p:attrNameLst>
                                      </p:cBhvr>
                                      <p:tavLst>
                                        <p:tav tm="0">
                                          <p:val>
                                            <p:fltVal val="0.5"/>
                                          </p:val>
                                        </p:tav>
                                        <p:tav tm="100000">
                                          <p:val>
                                            <p:strVal val="#ppt_x"/>
                                          </p:val>
                                        </p:tav>
                                      </p:tavLst>
                                    </p:anim>
                                    <p:anim calcmode="lin" valueType="num">
                                      <p:cBhvr>
                                        <p:cTn id="47" dur="500" fill="hold"/>
                                        <p:tgtEl>
                                          <p:spTgt spid="4">
                                            <p:graphicEl>
                                              <a:dgm id="{A231860E-7A89-4571-86B4-5EF732356F16}"/>
                                            </p:graphicEl>
                                          </p:spTgt>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528" fill="hold" grpId="0" nodeType="clickEffect">
                                  <p:stCondLst>
                                    <p:cond delay="0"/>
                                  </p:stCondLst>
                                  <p:childTnLst>
                                    <p:set>
                                      <p:cBhvr>
                                        <p:cTn id="51" dur="1" fill="hold">
                                          <p:stCondLst>
                                            <p:cond delay="0"/>
                                          </p:stCondLst>
                                        </p:cTn>
                                        <p:tgtEl>
                                          <p:spTgt spid="4">
                                            <p:graphicEl>
                                              <a:dgm id="{950E225F-5BC9-4093-AAAB-918413C38917}"/>
                                            </p:graphicEl>
                                          </p:spTgt>
                                        </p:tgtEl>
                                        <p:attrNameLst>
                                          <p:attrName>style.visibility</p:attrName>
                                        </p:attrNameLst>
                                      </p:cBhvr>
                                      <p:to>
                                        <p:strVal val="visible"/>
                                      </p:to>
                                    </p:set>
                                    <p:anim calcmode="lin" valueType="num">
                                      <p:cBhvr>
                                        <p:cTn id="52" dur="500" fill="hold"/>
                                        <p:tgtEl>
                                          <p:spTgt spid="4">
                                            <p:graphicEl>
                                              <a:dgm id="{950E225F-5BC9-4093-AAAB-918413C38917}"/>
                                            </p:graphicEl>
                                          </p:spTgt>
                                        </p:tgtEl>
                                        <p:attrNameLst>
                                          <p:attrName>ppt_w</p:attrName>
                                        </p:attrNameLst>
                                      </p:cBhvr>
                                      <p:tavLst>
                                        <p:tav tm="0">
                                          <p:val>
                                            <p:fltVal val="0"/>
                                          </p:val>
                                        </p:tav>
                                        <p:tav tm="100000">
                                          <p:val>
                                            <p:strVal val="#ppt_w"/>
                                          </p:val>
                                        </p:tav>
                                      </p:tavLst>
                                    </p:anim>
                                    <p:anim calcmode="lin" valueType="num">
                                      <p:cBhvr>
                                        <p:cTn id="53" dur="500" fill="hold"/>
                                        <p:tgtEl>
                                          <p:spTgt spid="4">
                                            <p:graphicEl>
                                              <a:dgm id="{950E225F-5BC9-4093-AAAB-918413C38917}"/>
                                            </p:graphicEl>
                                          </p:spTgt>
                                        </p:tgtEl>
                                        <p:attrNameLst>
                                          <p:attrName>ppt_h</p:attrName>
                                        </p:attrNameLst>
                                      </p:cBhvr>
                                      <p:tavLst>
                                        <p:tav tm="0">
                                          <p:val>
                                            <p:fltVal val="0"/>
                                          </p:val>
                                        </p:tav>
                                        <p:tav tm="100000">
                                          <p:val>
                                            <p:strVal val="#ppt_h"/>
                                          </p:val>
                                        </p:tav>
                                      </p:tavLst>
                                    </p:anim>
                                    <p:animEffect transition="in" filter="fade">
                                      <p:cBhvr>
                                        <p:cTn id="54" dur="500"/>
                                        <p:tgtEl>
                                          <p:spTgt spid="4">
                                            <p:graphicEl>
                                              <a:dgm id="{950E225F-5BC9-4093-AAAB-918413C38917}"/>
                                            </p:graphicEl>
                                          </p:spTgt>
                                        </p:tgtEl>
                                      </p:cBhvr>
                                    </p:animEffect>
                                    <p:anim calcmode="lin" valueType="num">
                                      <p:cBhvr>
                                        <p:cTn id="55" dur="500" fill="hold"/>
                                        <p:tgtEl>
                                          <p:spTgt spid="4">
                                            <p:graphicEl>
                                              <a:dgm id="{950E225F-5BC9-4093-AAAB-918413C38917}"/>
                                            </p:graphicEl>
                                          </p:spTgt>
                                        </p:tgtEl>
                                        <p:attrNameLst>
                                          <p:attrName>ppt_x</p:attrName>
                                        </p:attrNameLst>
                                      </p:cBhvr>
                                      <p:tavLst>
                                        <p:tav tm="0">
                                          <p:val>
                                            <p:fltVal val="0.5"/>
                                          </p:val>
                                        </p:tav>
                                        <p:tav tm="100000">
                                          <p:val>
                                            <p:strVal val="#ppt_x"/>
                                          </p:val>
                                        </p:tav>
                                      </p:tavLst>
                                    </p:anim>
                                    <p:anim calcmode="lin" valueType="num">
                                      <p:cBhvr>
                                        <p:cTn id="56" dur="500" fill="hold"/>
                                        <p:tgtEl>
                                          <p:spTgt spid="4">
                                            <p:graphicEl>
                                              <a:dgm id="{950E225F-5BC9-4093-AAAB-918413C38917}"/>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4">
                                            <p:graphicEl>
                                              <a:dgm id="{D8F9A5AF-8799-4DA8-81E4-5C91ED72E31C}"/>
                                            </p:graphicEl>
                                          </p:spTgt>
                                        </p:tgtEl>
                                        <p:attrNameLst>
                                          <p:attrName>style.visibility</p:attrName>
                                        </p:attrNameLst>
                                      </p:cBhvr>
                                      <p:to>
                                        <p:strVal val="visible"/>
                                      </p:to>
                                    </p:set>
                                    <p:anim calcmode="lin" valueType="num">
                                      <p:cBhvr>
                                        <p:cTn id="61" dur="500" fill="hold"/>
                                        <p:tgtEl>
                                          <p:spTgt spid="4">
                                            <p:graphicEl>
                                              <a:dgm id="{D8F9A5AF-8799-4DA8-81E4-5C91ED72E31C}"/>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D8F9A5AF-8799-4DA8-81E4-5C91ED72E31C}"/>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D8F9A5AF-8799-4DA8-81E4-5C91ED72E31C}"/>
                                            </p:graphicEl>
                                          </p:spTgt>
                                        </p:tgtEl>
                                      </p:cBhvr>
                                    </p:animEffect>
                                    <p:anim calcmode="lin" valueType="num">
                                      <p:cBhvr>
                                        <p:cTn id="64" dur="500" fill="hold"/>
                                        <p:tgtEl>
                                          <p:spTgt spid="4">
                                            <p:graphicEl>
                                              <a:dgm id="{D8F9A5AF-8799-4DA8-81E4-5C91ED72E31C}"/>
                                            </p:graphicEl>
                                          </p:spTgt>
                                        </p:tgtEl>
                                        <p:attrNameLst>
                                          <p:attrName>ppt_x</p:attrName>
                                        </p:attrNameLst>
                                      </p:cBhvr>
                                      <p:tavLst>
                                        <p:tav tm="0">
                                          <p:val>
                                            <p:fltVal val="0.5"/>
                                          </p:val>
                                        </p:tav>
                                        <p:tav tm="100000">
                                          <p:val>
                                            <p:strVal val="#ppt_x"/>
                                          </p:val>
                                        </p:tav>
                                      </p:tavLst>
                                    </p:anim>
                                    <p:anim calcmode="lin" valueType="num">
                                      <p:cBhvr>
                                        <p:cTn id="65" dur="500" fill="hold"/>
                                        <p:tgtEl>
                                          <p:spTgt spid="4">
                                            <p:graphicEl>
                                              <a:dgm id="{D8F9A5AF-8799-4DA8-81E4-5C91ED72E31C}"/>
                                            </p:graphicEl>
                                          </p:spTgt>
                                        </p:tgtEl>
                                        <p:attrNameLst>
                                          <p:attrName>ppt_y</p:attrName>
                                        </p:attrNameLst>
                                      </p:cBhvr>
                                      <p:tavLst>
                                        <p:tav tm="0">
                                          <p:val>
                                            <p:fltVal val="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528" fill="hold" grpId="0" nodeType="clickEffect">
                                  <p:stCondLst>
                                    <p:cond delay="0"/>
                                  </p:stCondLst>
                                  <p:childTnLst>
                                    <p:set>
                                      <p:cBhvr>
                                        <p:cTn id="69" dur="1" fill="hold">
                                          <p:stCondLst>
                                            <p:cond delay="0"/>
                                          </p:stCondLst>
                                        </p:cTn>
                                        <p:tgtEl>
                                          <p:spTgt spid="4">
                                            <p:graphicEl>
                                              <a:dgm id="{19CC28AE-7A3C-4590-9049-A7E5660C254A}"/>
                                            </p:graphicEl>
                                          </p:spTgt>
                                        </p:tgtEl>
                                        <p:attrNameLst>
                                          <p:attrName>style.visibility</p:attrName>
                                        </p:attrNameLst>
                                      </p:cBhvr>
                                      <p:to>
                                        <p:strVal val="visible"/>
                                      </p:to>
                                    </p:set>
                                    <p:anim calcmode="lin" valueType="num">
                                      <p:cBhvr>
                                        <p:cTn id="70" dur="500" fill="hold"/>
                                        <p:tgtEl>
                                          <p:spTgt spid="4">
                                            <p:graphicEl>
                                              <a:dgm id="{19CC28AE-7A3C-4590-9049-A7E5660C254A}"/>
                                            </p:graphicEl>
                                          </p:spTgt>
                                        </p:tgtEl>
                                        <p:attrNameLst>
                                          <p:attrName>ppt_w</p:attrName>
                                        </p:attrNameLst>
                                      </p:cBhvr>
                                      <p:tavLst>
                                        <p:tav tm="0">
                                          <p:val>
                                            <p:fltVal val="0"/>
                                          </p:val>
                                        </p:tav>
                                        <p:tav tm="100000">
                                          <p:val>
                                            <p:strVal val="#ppt_w"/>
                                          </p:val>
                                        </p:tav>
                                      </p:tavLst>
                                    </p:anim>
                                    <p:anim calcmode="lin" valueType="num">
                                      <p:cBhvr>
                                        <p:cTn id="71" dur="500" fill="hold"/>
                                        <p:tgtEl>
                                          <p:spTgt spid="4">
                                            <p:graphicEl>
                                              <a:dgm id="{19CC28AE-7A3C-4590-9049-A7E5660C254A}"/>
                                            </p:graphicEl>
                                          </p:spTgt>
                                        </p:tgtEl>
                                        <p:attrNameLst>
                                          <p:attrName>ppt_h</p:attrName>
                                        </p:attrNameLst>
                                      </p:cBhvr>
                                      <p:tavLst>
                                        <p:tav tm="0">
                                          <p:val>
                                            <p:fltVal val="0"/>
                                          </p:val>
                                        </p:tav>
                                        <p:tav tm="100000">
                                          <p:val>
                                            <p:strVal val="#ppt_h"/>
                                          </p:val>
                                        </p:tav>
                                      </p:tavLst>
                                    </p:anim>
                                    <p:animEffect transition="in" filter="fade">
                                      <p:cBhvr>
                                        <p:cTn id="72" dur="500"/>
                                        <p:tgtEl>
                                          <p:spTgt spid="4">
                                            <p:graphicEl>
                                              <a:dgm id="{19CC28AE-7A3C-4590-9049-A7E5660C254A}"/>
                                            </p:graphicEl>
                                          </p:spTgt>
                                        </p:tgtEl>
                                      </p:cBhvr>
                                    </p:animEffect>
                                    <p:anim calcmode="lin" valueType="num">
                                      <p:cBhvr>
                                        <p:cTn id="73" dur="500" fill="hold"/>
                                        <p:tgtEl>
                                          <p:spTgt spid="4">
                                            <p:graphicEl>
                                              <a:dgm id="{19CC28AE-7A3C-4590-9049-A7E5660C254A}"/>
                                            </p:graphicEl>
                                          </p:spTgt>
                                        </p:tgtEl>
                                        <p:attrNameLst>
                                          <p:attrName>ppt_x</p:attrName>
                                        </p:attrNameLst>
                                      </p:cBhvr>
                                      <p:tavLst>
                                        <p:tav tm="0">
                                          <p:val>
                                            <p:fltVal val="0.5"/>
                                          </p:val>
                                        </p:tav>
                                        <p:tav tm="100000">
                                          <p:val>
                                            <p:strVal val="#ppt_x"/>
                                          </p:val>
                                        </p:tav>
                                      </p:tavLst>
                                    </p:anim>
                                    <p:anim calcmode="lin" valueType="num">
                                      <p:cBhvr>
                                        <p:cTn id="74" dur="500" fill="hold"/>
                                        <p:tgtEl>
                                          <p:spTgt spid="4">
                                            <p:graphicEl>
                                              <a:dgm id="{19CC28AE-7A3C-4590-9049-A7E5660C254A}"/>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4">
                                            <p:graphicEl>
                                              <a:dgm id="{CF1EDCCC-E2BE-4406-A4D4-003045DAE727}"/>
                                            </p:graphicEl>
                                          </p:spTgt>
                                        </p:tgtEl>
                                        <p:attrNameLst>
                                          <p:attrName>style.visibility</p:attrName>
                                        </p:attrNameLst>
                                      </p:cBhvr>
                                      <p:to>
                                        <p:strVal val="visible"/>
                                      </p:to>
                                    </p:set>
                                    <p:anim calcmode="lin" valueType="num">
                                      <p:cBhvr>
                                        <p:cTn id="79" dur="500" fill="hold"/>
                                        <p:tgtEl>
                                          <p:spTgt spid="4">
                                            <p:graphicEl>
                                              <a:dgm id="{CF1EDCCC-E2BE-4406-A4D4-003045DAE727}"/>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CF1EDCCC-E2BE-4406-A4D4-003045DAE727}"/>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CF1EDCCC-E2BE-4406-A4D4-003045DAE727}"/>
                                            </p:graphicEl>
                                          </p:spTgt>
                                        </p:tgtEl>
                                      </p:cBhvr>
                                    </p:animEffect>
                                    <p:anim calcmode="lin" valueType="num">
                                      <p:cBhvr>
                                        <p:cTn id="82" dur="500" fill="hold"/>
                                        <p:tgtEl>
                                          <p:spTgt spid="4">
                                            <p:graphicEl>
                                              <a:dgm id="{CF1EDCCC-E2BE-4406-A4D4-003045DAE727}"/>
                                            </p:graphicEl>
                                          </p:spTgt>
                                        </p:tgtEl>
                                        <p:attrNameLst>
                                          <p:attrName>ppt_x</p:attrName>
                                        </p:attrNameLst>
                                      </p:cBhvr>
                                      <p:tavLst>
                                        <p:tav tm="0">
                                          <p:val>
                                            <p:fltVal val="0.5"/>
                                          </p:val>
                                        </p:tav>
                                        <p:tav tm="100000">
                                          <p:val>
                                            <p:strVal val="#ppt_x"/>
                                          </p:val>
                                        </p:tav>
                                      </p:tavLst>
                                    </p:anim>
                                    <p:anim calcmode="lin" valueType="num">
                                      <p:cBhvr>
                                        <p:cTn id="83" dur="500" fill="hold"/>
                                        <p:tgtEl>
                                          <p:spTgt spid="4">
                                            <p:graphicEl>
                                              <a:dgm id="{CF1EDCCC-E2BE-4406-A4D4-003045DAE727}"/>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4">
                                            <p:graphicEl>
                                              <a:dgm id="{893AABA0-B130-4D4E-9036-C52B0D0853A1}"/>
                                            </p:graphicEl>
                                          </p:spTgt>
                                        </p:tgtEl>
                                        <p:attrNameLst>
                                          <p:attrName>style.visibility</p:attrName>
                                        </p:attrNameLst>
                                      </p:cBhvr>
                                      <p:to>
                                        <p:strVal val="visible"/>
                                      </p:to>
                                    </p:set>
                                    <p:anim calcmode="lin" valueType="num">
                                      <p:cBhvr>
                                        <p:cTn id="88" dur="500" fill="hold"/>
                                        <p:tgtEl>
                                          <p:spTgt spid="4">
                                            <p:graphicEl>
                                              <a:dgm id="{893AABA0-B130-4D4E-9036-C52B0D0853A1}"/>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893AABA0-B130-4D4E-9036-C52B0D0853A1}"/>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893AABA0-B130-4D4E-9036-C52B0D0853A1}"/>
                                            </p:graphicEl>
                                          </p:spTgt>
                                        </p:tgtEl>
                                      </p:cBhvr>
                                    </p:animEffect>
                                    <p:anim calcmode="lin" valueType="num">
                                      <p:cBhvr>
                                        <p:cTn id="91" dur="500" fill="hold"/>
                                        <p:tgtEl>
                                          <p:spTgt spid="4">
                                            <p:graphicEl>
                                              <a:dgm id="{893AABA0-B130-4D4E-9036-C52B0D0853A1}"/>
                                            </p:graphicEl>
                                          </p:spTgt>
                                        </p:tgtEl>
                                        <p:attrNameLst>
                                          <p:attrName>ppt_x</p:attrName>
                                        </p:attrNameLst>
                                      </p:cBhvr>
                                      <p:tavLst>
                                        <p:tav tm="0">
                                          <p:val>
                                            <p:fltVal val="0.5"/>
                                          </p:val>
                                        </p:tav>
                                        <p:tav tm="100000">
                                          <p:val>
                                            <p:strVal val="#ppt_x"/>
                                          </p:val>
                                        </p:tav>
                                      </p:tavLst>
                                    </p:anim>
                                    <p:anim calcmode="lin" valueType="num">
                                      <p:cBhvr>
                                        <p:cTn id="92" dur="500" fill="hold"/>
                                        <p:tgtEl>
                                          <p:spTgt spid="4">
                                            <p:graphicEl>
                                              <a:dgm id="{893AABA0-B130-4D4E-9036-C52B0D0853A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1E77F98-4B3C-4EFC-914F-075F13E1360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kern="1200" dirty="0">
                <a:latin typeface="Tenorite" panose="00000500000000000000" pitchFamily="2" charset="0"/>
              </a:rPr>
              <a:t>Np </a:t>
            </a:r>
            <a:r>
              <a:rPr lang="en-US" sz="5400" b="1" kern="1200" dirty="0" err="1">
                <a:latin typeface="Tenorite" panose="00000500000000000000" pitchFamily="2" charset="0"/>
              </a:rPr>
              <a:t>Sınıfları</a:t>
            </a:r>
            <a:endParaRPr lang="en-US" sz="5400" b="1" kern="1200" dirty="0">
              <a:latin typeface="Tenorite" panose="00000500000000000000" pitchFamily="2" charset="0"/>
            </a:endParaRP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6DEC6F83-6E9C-478F-9ED3-1BAEBDA723B7}"/>
              </a:ext>
            </a:extLst>
          </p:cNvPr>
          <p:cNvPicPr>
            <a:picLocks noChangeAspect="1"/>
          </p:cNvPicPr>
          <p:nvPr/>
        </p:nvPicPr>
        <p:blipFill rotWithShape="1">
          <a:blip r:embed="rId3"/>
          <a:srcRect l="-72" t="4815" r="-1274" b="2"/>
          <a:stretch/>
        </p:blipFill>
        <p:spPr>
          <a:xfrm>
            <a:off x="1446663" y="1790757"/>
            <a:ext cx="9608023" cy="5075833"/>
          </a:xfrm>
          <a:prstGeom prst="rect">
            <a:avLst/>
          </a:prstGeom>
        </p:spPr>
      </p:pic>
      <p:sp>
        <p:nvSpPr>
          <p:cNvPr id="3" name="Metin kutusu 2">
            <a:extLst>
              <a:ext uri="{FF2B5EF4-FFF2-40B4-BE49-F238E27FC236}">
                <a16:creationId xmlns:a16="http://schemas.microsoft.com/office/drawing/2014/main" id="{FF07B539-0CBE-B14C-596B-26340707CF8D}"/>
              </a:ext>
            </a:extLst>
          </p:cNvPr>
          <p:cNvSpPr txBox="1"/>
          <p:nvPr/>
        </p:nvSpPr>
        <p:spPr>
          <a:xfrm>
            <a:off x="2439003" y="1790757"/>
            <a:ext cx="1814945" cy="369332"/>
          </a:xfrm>
          <a:prstGeom prst="rect">
            <a:avLst/>
          </a:prstGeom>
          <a:solidFill>
            <a:schemeClr val="bg1"/>
          </a:solidFill>
        </p:spPr>
        <p:txBody>
          <a:bodyPr wrap="square" rtlCol="0">
            <a:spAutoFit/>
          </a:bodyPr>
          <a:lstStyle/>
          <a:p>
            <a:r>
              <a:rPr lang="tr-TR" dirty="0" err="1"/>
              <a:t>Polimerik</a:t>
            </a:r>
            <a:endParaRPr lang="tr-TR" dirty="0"/>
          </a:p>
        </p:txBody>
      </p:sp>
      <p:sp>
        <p:nvSpPr>
          <p:cNvPr id="4" name="Metin kutusu 3">
            <a:extLst>
              <a:ext uri="{FF2B5EF4-FFF2-40B4-BE49-F238E27FC236}">
                <a16:creationId xmlns:a16="http://schemas.microsoft.com/office/drawing/2014/main" id="{0EC9487B-48D7-C264-6A40-E3DCE83C817B}"/>
              </a:ext>
            </a:extLst>
          </p:cNvPr>
          <p:cNvSpPr txBox="1"/>
          <p:nvPr/>
        </p:nvSpPr>
        <p:spPr>
          <a:xfrm>
            <a:off x="5896313" y="1790757"/>
            <a:ext cx="1814945" cy="369332"/>
          </a:xfrm>
          <a:prstGeom prst="rect">
            <a:avLst/>
          </a:prstGeom>
          <a:solidFill>
            <a:schemeClr val="bg1"/>
          </a:solidFill>
        </p:spPr>
        <p:txBody>
          <a:bodyPr wrap="square" rtlCol="0">
            <a:spAutoFit/>
          </a:bodyPr>
          <a:lstStyle/>
          <a:p>
            <a:r>
              <a:rPr lang="tr-TR" dirty="0"/>
              <a:t>inorganik</a:t>
            </a:r>
          </a:p>
        </p:txBody>
      </p:sp>
      <p:sp>
        <p:nvSpPr>
          <p:cNvPr id="7" name="Metin kutusu 6">
            <a:extLst>
              <a:ext uri="{FF2B5EF4-FFF2-40B4-BE49-F238E27FC236}">
                <a16:creationId xmlns:a16="http://schemas.microsoft.com/office/drawing/2014/main" id="{3439482A-D2F2-79C9-412D-B8DE9BC5F89E}"/>
              </a:ext>
            </a:extLst>
          </p:cNvPr>
          <p:cNvSpPr txBox="1"/>
          <p:nvPr/>
        </p:nvSpPr>
        <p:spPr>
          <a:xfrm>
            <a:off x="8845524" y="1763879"/>
            <a:ext cx="1814945" cy="369332"/>
          </a:xfrm>
          <a:prstGeom prst="rect">
            <a:avLst/>
          </a:prstGeom>
          <a:solidFill>
            <a:schemeClr val="bg1"/>
          </a:solidFill>
        </p:spPr>
        <p:txBody>
          <a:bodyPr wrap="square" rtlCol="0">
            <a:spAutoFit/>
          </a:bodyPr>
          <a:lstStyle/>
          <a:p>
            <a:r>
              <a:rPr lang="tr-TR" dirty="0" err="1"/>
              <a:t>Lipid</a:t>
            </a:r>
            <a:r>
              <a:rPr lang="tr-TR" dirty="0"/>
              <a:t> tabanlı</a:t>
            </a:r>
          </a:p>
        </p:txBody>
      </p:sp>
      <p:sp>
        <p:nvSpPr>
          <p:cNvPr id="8" name="Metin kutusu 7">
            <a:extLst>
              <a:ext uri="{FF2B5EF4-FFF2-40B4-BE49-F238E27FC236}">
                <a16:creationId xmlns:a16="http://schemas.microsoft.com/office/drawing/2014/main" id="{6172A287-90A2-D087-C4A0-F1F9D17262CA}"/>
              </a:ext>
            </a:extLst>
          </p:cNvPr>
          <p:cNvSpPr txBox="1"/>
          <p:nvPr/>
        </p:nvSpPr>
        <p:spPr>
          <a:xfrm>
            <a:off x="847796" y="5404389"/>
            <a:ext cx="3492318" cy="1323439"/>
          </a:xfrm>
          <a:prstGeom prst="rect">
            <a:avLst/>
          </a:prstGeom>
          <a:solidFill>
            <a:srgbClr val="FCDAD2"/>
          </a:solidFill>
        </p:spPr>
        <p:txBody>
          <a:bodyPr wrap="square" rtlCol="0">
            <a:spAutoFit/>
          </a:bodyPr>
          <a:lstStyle/>
          <a:p>
            <a:r>
              <a:rPr lang="tr-TR" sz="1600" dirty="0"/>
              <a:t>- Partikül özelliklerinin hassas kontrolü</a:t>
            </a:r>
          </a:p>
          <a:p>
            <a:r>
              <a:rPr lang="tr-TR" sz="1600" dirty="0"/>
              <a:t>- </a:t>
            </a:r>
            <a:r>
              <a:rPr lang="tr-TR" sz="1600" dirty="0" err="1"/>
              <a:t>Hidrofilik</a:t>
            </a:r>
            <a:r>
              <a:rPr lang="tr-TR" sz="1600" dirty="0"/>
              <a:t> ve </a:t>
            </a:r>
            <a:r>
              <a:rPr lang="tr-TR" sz="1600" dirty="0" err="1"/>
              <a:t>hidrofobik</a:t>
            </a:r>
            <a:r>
              <a:rPr lang="tr-TR" sz="1600" dirty="0"/>
              <a:t> kargolar için yük taşıyabilme esnekliği</a:t>
            </a:r>
          </a:p>
          <a:p>
            <a:r>
              <a:rPr lang="tr-TR" sz="1600" dirty="0"/>
              <a:t>- Kolay yüzey modifikasyonu</a:t>
            </a:r>
          </a:p>
          <a:p>
            <a:r>
              <a:rPr lang="tr-TR" sz="1600" dirty="0"/>
              <a:t>- </a:t>
            </a:r>
            <a:r>
              <a:rPr lang="tr-TR" sz="1600" dirty="0" err="1"/>
              <a:t>Agregasyon</a:t>
            </a:r>
            <a:r>
              <a:rPr lang="tr-TR" sz="1600" dirty="0"/>
              <a:t> ve </a:t>
            </a:r>
            <a:r>
              <a:rPr lang="tr-TR" sz="1600" dirty="0" err="1"/>
              <a:t>toksisite</a:t>
            </a:r>
            <a:r>
              <a:rPr lang="tr-TR" sz="1600" dirty="0"/>
              <a:t> olasılığı</a:t>
            </a:r>
          </a:p>
        </p:txBody>
      </p:sp>
      <p:sp>
        <p:nvSpPr>
          <p:cNvPr id="10" name="Metin kutusu 9">
            <a:extLst>
              <a:ext uri="{FF2B5EF4-FFF2-40B4-BE49-F238E27FC236}">
                <a16:creationId xmlns:a16="http://schemas.microsoft.com/office/drawing/2014/main" id="{5A1F37E8-4A0D-A865-A571-3749FA5E775C}"/>
              </a:ext>
            </a:extLst>
          </p:cNvPr>
          <p:cNvSpPr txBox="1"/>
          <p:nvPr/>
        </p:nvSpPr>
        <p:spPr>
          <a:xfrm>
            <a:off x="4540637" y="5404390"/>
            <a:ext cx="3492317" cy="1323439"/>
          </a:xfrm>
          <a:prstGeom prst="rect">
            <a:avLst/>
          </a:prstGeom>
          <a:solidFill>
            <a:srgbClr val="F8F5BD"/>
          </a:solidFill>
        </p:spPr>
        <p:txBody>
          <a:bodyPr wrap="square" rtlCol="0">
            <a:spAutoFit/>
          </a:bodyPr>
          <a:lstStyle/>
          <a:p>
            <a:r>
              <a:rPr lang="tr-TR" sz="1600" dirty="0"/>
              <a:t>- Benzersiz elektriksel, manyetik ve optik özellikler</a:t>
            </a:r>
          </a:p>
          <a:p>
            <a:r>
              <a:rPr lang="tr-TR" sz="1600" dirty="0"/>
              <a:t>- Boyut, yapı ve geometride değişkenlik</a:t>
            </a:r>
          </a:p>
          <a:p>
            <a:r>
              <a:rPr lang="tr-TR" sz="1600" dirty="0"/>
              <a:t>- </a:t>
            </a:r>
            <a:r>
              <a:rPr lang="tr-TR" sz="1600" dirty="0" err="1"/>
              <a:t>Teranostik</a:t>
            </a:r>
            <a:r>
              <a:rPr lang="tr-TR" sz="1600" dirty="0"/>
              <a:t> uygulamalar için çok uygun</a:t>
            </a:r>
          </a:p>
          <a:p>
            <a:r>
              <a:rPr lang="tr-TR" sz="1600" dirty="0"/>
              <a:t>- </a:t>
            </a:r>
            <a:r>
              <a:rPr lang="tr-TR" sz="1600" dirty="0" err="1"/>
              <a:t>Toksisite</a:t>
            </a:r>
            <a:r>
              <a:rPr lang="tr-TR" sz="1600" dirty="0"/>
              <a:t> ve çözünürlük sınırlamaları</a:t>
            </a:r>
          </a:p>
        </p:txBody>
      </p:sp>
      <p:sp>
        <p:nvSpPr>
          <p:cNvPr id="11" name="Metin kutusu 10">
            <a:extLst>
              <a:ext uri="{FF2B5EF4-FFF2-40B4-BE49-F238E27FC236}">
                <a16:creationId xmlns:a16="http://schemas.microsoft.com/office/drawing/2014/main" id="{D8843F7B-1143-324F-9CFA-BB63A3008D8C}"/>
              </a:ext>
            </a:extLst>
          </p:cNvPr>
          <p:cNvSpPr txBox="1"/>
          <p:nvPr/>
        </p:nvSpPr>
        <p:spPr>
          <a:xfrm>
            <a:off x="8233477" y="5404389"/>
            <a:ext cx="3492317" cy="1323439"/>
          </a:xfrm>
          <a:prstGeom prst="rect">
            <a:avLst/>
          </a:prstGeom>
          <a:solidFill>
            <a:srgbClr val="CCE4F7"/>
          </a:solidFill>
        </p:spPr>
        <p:txBody>
          <a:bodyPr wrap="square" rtlCol="0">
            <a:spAutoFit/>
          </a:bodyPr>
          <a:lstStyle/>
          <a:p>
            <a:r>
              <a:rPr lang="tr-TR" sz="1600" dirty="0"/>
              <a:t>- Çeşitli </a:t>
            </a:r>
            <a:r>
              <a:rPr lang="tr-TR" sz="1600" dirty="0" err="1"/>
              <a:t>fizikokimyasal</a:t>
            </a:r>
            <a:r>
              <a:rPr lang="tr-TR" sz="1600" dirty="0"/>
              <a:t> özelliklere uygun </a:t>
            </a:r>
            <a:r>
              <a:rPr lang="tr-TR" sz="1600" dirty="0" err="1"/>
              <a:t>formülasyon</a:t>
            </a:r>
            <a:r>
              <a:rPr lang="tr-TR" sz="1600" dirty="0"/>
              <a:t> kolaylığı</a:t>
            </a:r>
          </a:p>
          <a:p>
            <a:r>
              <a:rPr lang="tr-TR" sz="1600" dirty="0"/>
              <a:t>- Yüksek </a:t>
            </a:r>
            <a:r>
              <a:rPr lang="tr-TR" sz="1600" dirty="0" err="1"/>
              <a:t>biyoyararlanım</a:t>
            </a:r>
            <a:endParaRPr lang="tr-TR" sz="1600" dirty="0"/>
          </a:p>
          <a:p>
            <a:r>
              <a:rPr lang="tr-TR" sz="1600" dirty="0"/>
              <a:t>- Yük esnekliği</a:t>
            </a:r>
          </a:p>
          <a:p>
            <a:r>
              <a:rPr lang="tr-TR" sz="1600" dirty="0"/>
              <a:t>- Düşük </a:t>
            </a:r>
            <a:r>
              <a:rPr lang="tr-TR" sz="1600" dirty="0" err="1"/>
              <a:t>kapsülleme</a:t>
            </a:r>
            <a:r>
              <a:rPr lang="tr-TR" sz="1600" dirty="0"/>
              <a:t> kapasitesi</a:t>
            </a:r>
          </a:p>
        </p:txBody>
      </p:sp>
    </p:spTree>
    <p:extLst>
      <p:ext uri="{BB962C8B-B14F-4D97-AF65-F5344CB8AC3E}">
        <p14:creationId xmlns:p14="http://schemas.microsoft.com/office/powerpoint/2010/main" val="212409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3E9BE2C-7086-4DB2-C566-E79C09F38B39}"/>
              </a:ext>
            </a:extLst>
          </p:cNvPr>
          <p:cNvSpPr>
            <a:spLocks noGrp="1"/>
          </p:cNvSpPr>
          <p:nvPr>
            <p:ph type="title"/>
          </p:nvPr>
        </p:nvSpPr>
        <p:spPr>
          <a:xfrm>
            <a:off x="838200" y="365125"/>
            <a:ext cx="10515600" cy="1325563"/>
          </a:xfrm>
        </p:spPr>
        <p:txBody>
          <a:bodyPr>
            <a:normAutofit fontScale="90000"/>
          </a:bodyPr>
          <a:lstStyle/>
          <a:p>
            <a:r>
              <a:rPr lang="en-US" dirty="0" err="1">
                <a:latin typeface="+mn-lt"/>
              </a:rPr>
              <a:t>Nanopartiküllerin</a:t>
            </a:r>
            <a:r>
              <a:rPr lang="en-US" dirty="0">
                <a:latin typeface="+mn-lt"/>
              </a:rPr>
              <a:t> </a:t>
            </a:r>
            <a:r>
              <a:rPr lang="en-US" dirty="0" err="1">
                <a:latin typeface="+mn-lt"/>
              </a:rPr>
              <a:t>bağışıklık</a:t>
            </a:r>
            <a:r>
              <a:rPr lang="en-US" dirty="0">
                <a:latin typeface="+mn-lt"/>
              </a:rPr>
              <a:t> </a:t>
            </a:r>
            <a:r>
              <a:rPr lang="en-US" dirty="0" err="1">
                <a:latin typeface="+mn-lt"/>
              </a:rPr>
              <a:t>hücreleri</a:t>
            </a:r>
            <a:r>
              <a:rPr lang="en-US" dirty="0">
                <a:latin typeface="+mn-lt"/>
              </a:rPr>
              <a:t> </a:t>
            </a:r>
            <a:r>
              <a:rPr lang="en-US" dirty="0" err="1">
                <a:latin typeface="+mn-lt"/>
              </a:rPr>
              <a:t>üzerindeki</a:t>
            </a:r>
            <a:r>
              <a:rPr lang="en-US" dirty="0">
                <a:latin typeface="+mn-lt"/>
              </a:rPr>
              <a:t> </a:t>
            </a:r>
            <a:r>
              <a:rPr lang="en-US" dirty="0" err="1">
                <a:latin typeface="+mn-lt"/>
              </a:rPr>
              <a:t>etkisi</a:t>
            </a:r>
            <a:r>
              <a:rPr lang="en-US" dirty="0">
                <a:latin typeface="+mn-lt"/>
              </a:rPr>
              <a:t> </a:t>
            </a:r>
            <a:r>
              <a:rPr lang="en-US" b="1" dirty="0">
                <a:latin typeface="+mn-lt"/>
              </a:rPr>
              <a:t>- </a:t>
            </a:r>
            <a:r>
              <a:rPr lang="tr-TR" sz="4900" b="1" dirty="0">
                <a:latin typeface="+mn-lt"/>
              </a:rPr>
              <a:t>N</a:t>
            </a:r>
            <a:r>
              <a:rPr lang="en-US" sz="4900" b="1" dirty="0" err="1">
                <a:latin typeface="+mn-lt"/>
              </a:rPr>
              <a:t>asıl</a:t>
            </a:r>
            <a:r>
              <a:rPr lang="en-US" sz="4900" b="1" dirty="0">
                <a:latin typeface="+mn-lt"/>
              </a:rPr>
              <a:t> </a:t>
            </a:r>
            <a:r>
              <a:rPr lang="en-US" sz="4900" b="1" dirty="0" err="1">
                <a:latin typeface="+mn-lt"/>
              </a:rPr>
              <a:t>değerlendiri</a:t>
            </a:r>
            <a:r>
              <a:rPr lang="tr-TR" sz="4900" b="1" dirty="0">
                <a:latin typeface="+mn-lt"/>
              </a:rPr>
              <a:t>lir</a:t>
            </a:r>
            <a:r>
              <a:rPr lang="en-US" b="1" dirty="0">
                <a:latin typeface="+mn-lt"/>
              </a:rPr>
              <a:t>?</a:t>
            </a:r>
            <a:endParaRPr lang="en-NL" dirty="0">
              <a:latin typeface="+mn-lt"/>
            </a:endParaRPr>
          </a:p>
        </p:txBody>
      </p:sp>
      <p:graphicFrame>
        <p:nvGraphicFramePr>
          <p:cNvPr id="10" name="Content Placeholder 9">
            <a:extLst>
              <a:ext uri="{FF2B5EF4-FFF2-40B4-BE49-F238E27FC236}">
                <a16:creationId xmlns:a16="http://schemas.microsoft.com/office/drawing/2014/main" id="{FD32C1FB-F44D-EA82-748A-6CC3193CD0DE}"/>
              </a:ext>
            </a:extLst>
          </p:cNvPr>
          <p:cNvGraphicFramePr>
            <a:graphicFrameLocks noGrp="1"/>
          </p:cNvGraphicFramePr>
          <p:nvPr>
            <p:ph idx="1"/>
            <p:extLst>
              <p:ext uri="{D42A27DB-BD31-4B8C-83A1-F6EECF244321}">
                <p14:modId xmlns:p14="http://schemas.microsoft.com/office/powerpoint/2010/main" val="29341290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668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0D47FEA-91AC-4403-8D35-EC548E088EF3}"/>
              </a:ext>
            </a:extLst>
          </p:cNvPr>
          <p:cNvSpPr>
            <a:spLocks noGrp="1"/>
          </p:cNvSpPr>
          <p:nvPr>
            <p:ph type="ctrTitle"/>
          </p:nvPr>
        </p:nvSpPr>
        <p:spPr>
          <a:xfrm>
            <a:off x="1524000" y="4914855"/>
            <a:ext cx="9144000" cy="1389692"/>
          </a:xfrm>
        </p:spPr>
        <p:txBody>
          <a:bodyPr>
            <a:normAutofit/>
          </a:bodyPr>
          <a:lstStyle/>
          <a:p>
            <a:r>
              <a:rPr lang="en-US" sz="3600" b="1" dirty="0" err="1">
                <a:latin typeface="+mn-lt"/>
              </a:rPr>
              <a:t>Yüksek</a:t>
            </a:r>
            <a:r>
              <a:rPr lang="en-US" sz="3600" b="1" dirty="0">
                <a:latin typeface="+mn-lt"/>
              </a:rPr>
              <a:t> </a:t>
            </a:r>
            <a:r>
              <a:rPr lang="tr-TR" sz="3600" b="1" dirty="0">
                <a:latin typeface="+mn-lt"/>
              </a:rPr>
              <a:t>B</a:t>
            </a:r>
            <a:r>
              <a:rPr lang="en-US" sz="3600" b="1" dirty="0" err="1">
                <a:latin typeface="+mn-lt"/>
              </a:rPr>
              <a:t>oyutlu</a:t>
            </a:r>
            <a:r>
              <a:rPr lang="en-US" sz="3600" b="1" dirty="0">
                <a:latin typeface="+mn-lt"/>
              </a:rPr>
              <a:t> </a:t>
            </a:r>
            <a:r>
              <a:rPr lang="en-US" sz="3600" b="1" dirty="0" err="1">
                <a:latin typeface="+mn-lt"/>
              </a:rPr>
              <a:t>Yaklaşımlar</a:t>
            </a:r>
            <a:r>
              <a:rPr lang="en-US" sz="3600" b="1" dirty="0">
                <a:latin typeface="+mn-lt"/>
              </a:rPr>
              <a:t>:</a:t>
            </a:r>
            <a:br>
              <a:rPr lang="en-US" sz="3600" b="1" dirty="0">
                <a:latin typeface="+mn-lt"/>
              </a:rPr>
            </a:br>
            <a:r>
              <a:rPr lang="en-US" sz="3600" b="1" dirty="0">
                <a:latin typeface="+mn-lt"/>
              </a:rPr>
              <a:t>Tek </a:t>
            </a:r>
            <a:r>
              <a:rPr lang="en-US" sz="3600" b="1" dirty="0" err="1">
                <a:latin typeface="+mn-lt"/>
              </a:rPr>
              <a:t>hücreli</a:t>
            </a:r>
            <a:r>
              <a:rPr lang="en-US" sz="3600" b="1" dirty="0">
                <a:latin typeface="+mn-lt"/>
              </a:rPr>
              <a:t> </a:t>
            </a:r>
            <a:r>
              <a:rPr lang="en-US" sz="3600" b="1" dirty="0" err="1">
                <a:latin typeface="+mn-lt"/>
              </a:rPr>
              <a:t>kütle</a:t>
            </a:r>
            <a:r>
              <a:rPr lang="en-US" sz="3600" b="1" dirty="0">
                <a:latin typeface="+mn-lt"/>
              </a:rPr>
              <a:t> </a:t>
            </a:r>
            <a:r>
              <a:rPr lang="en-US" sz="3600" b="1" dirty="0" err="1">
                <a:latin typeface="+mn-lt"/>
              </a:rPr>
              <a:t>sitometrisi</a:t>
            </a:r>
            <a:r>
              <a:rPr lang="en-US" sz="3600" b="1" dirty="0">
                <a:latin typeface="+mn-lt"/>
              </a:rPr>
              <a:t> (</a:t>
            </a:r>
            <a:r>
              <a:rPr lang="en-US" sz="3600" b="1" dirty="0" err="1">
                <a:latin typeface="+mn-lt"/>
              </a:rPr>
              <a:t>CyTOF</a:t>
            </a:r>
            <a:r>
              <a:rPr lang="en-US" sz="3600" b="1" dirty="0">
                <a:latin typeface="+mn-lt"/>
              </a:rPr>
              <a:t>) </a:t>
            </a:r>
          </a:p>
        </p:txBody>
      </p:sp>
      <p:pic>
        <p:nvPicPr>
          <p:cNvPr id="6" name="Picture 5" descr="Microscopic view of a suspended bubble-like material with water in it">
            <a:extLst>
              <a:ext uri="{FF2B5EF4-FFF2-40B4-BE49-F238E27FC236}">
                <a16:creationId xmlns:a16="http://schemas.microsoft.com/office/drawing/2014/main" id="{E89DA928-3D00-9879-6F96-57AE6E858E67}"/>
              </a:ext>
            </a:extLst>
          </p:cNvPr>
          <p:cNvPicPr>
            <a:picLocks noChangeAspect="1"/>
          </p:cNvPicPr>
          <p:nvPr/>
        </p:nvPicPr>
        <p:blipFill rotWithShape="1">
          <a:blip r:embed="rId3"/>
          <a:srcRect t="30933" b="12474"/>
          <a:stretch/>
        </p:blipFill>
        <p:spPr>
          <a:xfrm>
            <a:off x="20" y="10"/>
            <a:ext cx="12191980" cy="4605671"/>
          </a:xfrm>
          <a:prstGeom prst="rect">
            <a:avLst/>
          </a:prstGeom>
        </p:spPr>
      </p:pic>
      <p:grpSp>
        <p:nvGrpSpPr>
          <p:cNvPr id="10" name="Group 9">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1" name="Rectangle 10">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4220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4053FFDA-51CD-F0EE-DD06-1964BB64F511}"/>
              </a:ext>
            </a:extLst>
          </p:cNvPr>
          <p:cNvSpPr txBox="1"/>
          <p:nvPr/>
        </p:nvSpPr>
        <p:spPr>
          <a:xfrm>
            <a:off x="556532" y="643467"/>
            <a:ext cx="11210925" cy="744836"/>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200" b="1" i="0" u="none" strike="noStrike" kern="1200" cap="none" spc="0" normalizeH="0" baseline="0" noProof="0" dirty="0">
                <a:ln>
                  <a:noFill/>
                </a:ln>
                <a:solidFill>
                  <a:schemeClr val="bg1"/>
                </a:solidFill>
                <a:effectLst/>
                <a:uLnTx/>
                <a:uFillTx/>
                <a:latin typeface="+mj-lt"/>
                <a:ea typeface="+mj-ea"/>
                <a:cs typeface="+mj-cs"/>
              </a:rPr>
              <a:t>Yüksek </a:t>
            </a:r>
            <a:r>
              <a:rPr lang="en-US" sz="3200" b="1" dirty="0">
                <a:solidFill>
                  <a:schemeClr val="bg1"/>
                </a:solidFill>
                <a:latin typeface="+mj-lt"/>
                <a:ea typeface="+mj-ea"/>
                <a:cs typeface="+mj-cs"/>
              </a:rPr>
              <a:t>B</a:t>
            </a:r>
            <a:r>
              <a:rPr kumimoji="0" lang="en-US" sz="3200" b="1" i="0" u="none" strike="noStrike" kern="1200" cap="none" spc="0" normalizeH="0" baseline="0" noProof="0" dirty="0" err="1">
                <a:ln>
                  <a:noFill/>
                </a:ln>
                <a:solidFill>
                  <a:schemeClr val="bg1"/>
                </a:solidFill>
                <a:effectLst/>
                <a:uLnTx/>
                <a:uFillTx/>
                <a:latin typeface="+mj-lt"/>
                <a:ea typeface="+mj-ea"/>
                <a:cs typeface="+mj-cs"/>
              </a:rPr>
              <a:t>oyutlu</a:t>
            </a:r>
            <a:r>
              <a:rPr kumimoji="0" lang="en-US" sz="3200" b="1" i="0" u="none" strike="noStrike" kern="1200" cap="none" spc="0" normalizeH="0" baseline="0" noProof="0" dirty="0">
                <a:ln>
                  <a:noFill/>
                </a:ln>
                <a:solidFill>
                  <a:schemeClr val="bg1"/>
                </a:solidFill>
                <a:effectLst/>
                <a:uLnTx/>
                <a:uFillTx/>
                <a:latin typeface="+mj-lt"/>
                <a:ea typeface="+mj-ea"/>
                <a:cs typeface="+mj-cs"/>
              </a:rPr>
              <a:t> </a:t>
            </a:r>
            <a:r>
              <a:rPr kumimoji="0" lang="en-US" sz="3200" b="1" i="0" u="none" strike="noStrike" kern="1200" cap="none" spc="0" normalizeH="0" baseline="0" noProof="0" dirty="0" err="1">
                <a:ln>
                  <a:noFill/>
                </a:ln>
                <a:solidFill>
                  <a:schemeClr val="bg1"/>
                </a:solidFill>
                <a:effectLst/>
                <a:uLnTx/>
                <a:uFillTx/>
                <a:latin typeface="+mj-lt"/>
                <a:ea typeface="+mj-ea"/>
                <a:cs typeface="+mj-cs"/>
              </a:rPr>
              <a:t>Yaklaşımlar</a:t>
            </a:r>
            <a:r>
              <a:rPr kumimoji="0" lang="en-US" sz="3200" b="1" i="0" u="none" strike="noStrike" kern="1200" cap="none" spc="0" normalizeH="0" baseline="0" noProof="0" dirty="0">
                <a:ln>
                  <a:noFill/>
                </a:ln>
                <a:solidFill>
                  <a:schemeClr val="bg1"/>
                </a:solidFill>
                <a:effectLst/>
                <a:uLnTx/>
                <a:uFillTx/>
                <a:latin typeface="+mj-lt"/>
                <a:ea typeface="+mj-ea"/>
                <a:cs typeface="+mj-cs"/>
              </a:rPr>
              <a:t>: TEK HÜCRELİ KÜTLE SİTOMETRİSİ</a:t>
            </a:r>
            <a:endParaRPr kumimoji="0" lang="en-US" sz="3200" b="1" i="0" u="none" strike="noStrike" kern="1200" cap="none" spc="0" normalizeH="0" baseline="-25000" noProof="0" dirty="0">
              <a:ln>
                <a:noFill/>
              </a:ln>
              <a:solidFill>
                <a:schemeClr val="bg1"/>
              </a:solidFill>
              <a:effectLst/>
              <a:uLnTx/>
              <a:uFillTx/>
              <a:latin typeface="+mj-lt"/>
              <a:ea typeface="+mj-ea"/>
              <a:cs typeface="+mj-cs"/>
            </a:endParaRPr>
          </a:p>
        </p:txBody>
      </p:sp>
      <p:pic>
        <p:nvPicPr>
          <p:cNvPr id="18" name="Mass Cytometry Animation">
            <a:hlinkClick r:id="" action="ppaction://media"/>
            <a:extLst>
              <a:ext uri="{FF2B5EF4-FFF2-40B4-BE49-F238E27FC236}">
                <a16:creationId xmlns:a16="http://schemas.microsoft.com/office/drawing/2014/main" id="{28770D21-F592-E9AD-F605-D68BAB0D538D}"/>
              </a:ext>
            </a:extLst>
          </p:cNvPr>
          <p:cNvPicPr>
            <a:picLocks noChangeAspect="1"/>
          </p:cNvPicPr>
          <p:nvPr>
            <a:videoFile r:link="rId1"/>
            <p:extLst>
              <p:ext uri="{DAA4B4D4-6D71-4841-9C94-3DE7FCFB9230}">
                <p14:media xmlns:p14="http://schemas.microsoft.com/office/powerpoint/2010/main" r:embed="rId2">
                  <p14:trim st="6540" end="90446.38280000001"/>
                </p14:media>
              </p:ext>
            </p:extLst>
          </p:nvPr>
        </p:nvPicPr>
        <p:blipFill>
          <a:blip r:embed="rId5"/>
          <a:stretch>
            <a:fillRect/>
          </a:stretch>
        </p:blipFill>
        <p:spPr>
          <a:xfrm>
            <a:off x="2190045" y="1675227"/>
            <a:ext cx="7811910" cy="4394199"/>
          </a:xfrm>
          <a:prstGeom prst="rect">
            <a:avLst/>
          </a:prstGeom>
        </p:spPr>
      </p:pic>
    </p:spTree>
    <p:extLst>
      <p:ext uri="{BB962C8B-B14F-4D97-AF65-F5344CB8AC3E}">
        <p14:creationId xmlns:p14="http://schemas.microsoft.com/office/powerpoint/2010/main" val="131601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mute="1">
                <p:cTn id="12" fill="hold" display="0">
                  <p:stCondLst>
                    <p:cond delay="indefinite"/>
                  </p:stCondLst>
                </p:cTn>
                <p:tgtEl>
                  <p:spTgt spid="1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0E114B8B-89DF-83E8-711F-B74EB979121B}"/>
              </a:ext>
            </a:extLst>
          </p:cNvPr>
          <p:cNvSpPr>
            <a:spLocks noGrp="1"/>
          </p:cNvSpPr>
          <p:nvPr>
            <p:ph type="title"/>
          </p:nvPr>
        </p:nvSpPr>
        <p:spPr>
          <a:xfrm>
            <a:off x="247912" y="171204"/>
            <a:ext cx="11639287" cy="1325563"/>
          </a:xfrm>
        </p:spPr>
        <p:txBody>
          <a:bodyPr>
            <a:normAutofit/>
          </a:bodyPr>
          <a:lstStyle/>
          <a:p>
            <a:pPr algn="ctr"/>
            <a:r>
              <a:rPr lang="it-IT" sz="3200" b="1" dirty="0">
                <a:solidFill>
                  <a:srgbClr val="9900CC"/>
                </a:solidFill>
                <a:latin typeface="+mn-lt"/>
              </a:rPr>
              <a:t>TEK HÜCRELİ KÜTLE SİTOMETRİSİ (CYTOF)</a:t>
            </a:r>
            <a:endParaRPr lang="en-US" sz="3200" b="1" dirty="0">
              <a:solidFill>
                <a:srgbClr val="9900CC"/>
              </a:solidFill>
              <a:latin typeface="+mn-lt"/>
            </a:endParaRPr>
          </a:p>
        </p:txBody>
      </p:sp>
      <p:graphicFrame>
        <p:nvGraphicFramePr>
          <p:cNvPr id="10" name="Segnaposto contenuto 9">
            <a:extLst>
              <a:ext uri="{FF2B5EF4-FFF2-40B4-BE49-F238E27FC236}">
                <a16:creationId xmlns:a16="http://schemas.microsoft.com/office/drawing/2014/main" id="{37E61842-6150-7BAA-0D8E-892850619FCA}"/>
              </a:ext>
            </a:extLst>
          </p:cNvPr>
          <p:cNvGraphicFramePr>
            <a:graphicFrameLocks noGrp="1"/>
          </p:cNvGraphicFramePr>
          <p:nvPr>
            <p:ph idx="1"/>
            <p:extLst>
              <p:ext uri="{D42A27DB-BD31-4B8C-83A1-F6EECF244321}">
                <p14:modId xmlns:p14="http://schemas.microsoft.com/office/powerpoint/2010/main" val="3412938543"/>
              </p:ext>
            </p:extLst>
          </p:nvPr>
        </p:nvGraphicFramePr>
        <p:xfrm>
          <a:off x="247913" y="4426013"/>
          <a:ext cx="10807700" cy="2258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Segnaposto contenuto 19" descr="Immagine che contiene testo, interni, parecchi&#10;&#10;Descrizione generata automaticamente">
            <a:extLst>
              <a:ext uri="{FF2B5EF4-FFF2-40B4-BE49-F238E27FC236}">
                <a16:creationId xmlns:a16="http://schemas.microsoft.com/office/drawing/2014/main" id="{A7D00F21-EAEA-23A0-7059-0346AD3468F7}"/>
              </a:ext>
            </a:extLst>
          </p:cNvPr>
          <p:cNvPicPr>
            <a:picLocks noChangeAspect="1"/>
          </p:cNvPicPr>
          <p:nvPr/>
        </p:nvPicPr>
        <p:blipFill rotWithShape="1">
          <a:blip r:embed="rId8">
            <a:extLst>
              <a:ext uri="{28A0092B-C50C-407E-A947-70E740481C1C}">
                <a14:useLocalDpi xmlns:a14="http://schemas.microsoft.com/office/drawing/2010/main" val="0"/>
              </a:ext>
            </a:extLst>
          </a:blip>
          <a:srcRect l="14475" t="65443" r="67599" b="18511"/>
          <a:stretch/>
        </p:blipFill>
        <p:spPr>
          <a:xfrm>
            <a:off x="6594927" y="1920297"/>
            <a:ext cx="3898094" cy="2442376"/>
          </a:xfrm>
          <a:prstGeom prst="rect">
            <a:avLst/>
          </a:prstGeom>
        </p:spPr>
      </p:pic>
      <p:pic>
        <p:nvPicPr>
          <p:cNvPr id="4" name="Picture 2" descr="SP6800 Spectral Cell Analyzer - Spectral - Sony Biotechnology">
            <a:extLst>
              <a:ext uri="{FF2B5EF4-FFF2-40B4-BE49-F238E27FC236}">
                <a16:creationId xmlns:a16="http://schemas.microsoft.com/office/drawing/2014/main" id="{1EE311D2-464D-C171-6988-08B2603AA1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421" r="1334" b="67372"/>
          <a:stretch/>
        </p:blipFill>
        <p:spPr bwMode="auto">
          <a:xfrm>
            <a:off x="522422" y="2093486"/>
            <a:ext cx="5300298" cy="209599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A8DCCAF-6EC6-1279-0929-9C97F198CCCA}"/>
              </a:ext>
            </a:extLst>
          </p:cNvPr>
          <p:cNvSpPr txBox="1"/>
          <p:nvPr/>
        </p:nvSpPr>
        <p:spPr>
          <a:xfrm>
            <a:off x="2096295" y="1296198"/>
            <a:ext cx="7942521" cy="523220"/>
          </a:xfrm>
          <a:prstGeom prst="rect">
            <a:avLst/>
          </a:prstGeom>
          <a:noFill/>
        </p:spPr>
        <p:txBody>
          <a:bodyPr wrap="square" rtlCol="0">
            <a:spAutoFit/>
          </a:bodyPr>
          <a:lstStyle/>
          <a:p>
            <a:pPr algn="ctr"/>
            <a:r>
              <a:rPr lang="it-IT" sz="2800" b="1" dirty="0">
                <a:latin typeface="+mj-lt"/>
              </a:rPr>
              <a:t>FLOW SİTOMETRİSİ</a:t>
            </a:r>
            <a:r>
              <a:rPr lang="tr-TR" sz="2800" b="1" dirty="0">
                <a:latin typeface="+mj-lt"/>
              </a:rPr>
              <a:t>                       </a:t>
            </a:r>
            <a:r>
              <a:rPr lang="it-IT" sz="2800" b="1" dirty="0">
                <a:latin typeface="+mj-lt"/>
              </a:rPr>
              <a:t>KÜTLE SITOMETRISI</a:t>
            </a:r>
            <a:endParaRPr lang="en-US" sz="2800" b="1" dirty="0">
              <a:latin typeface="+mj-lt"/>
            </a:endParaRPr>
          </a:p>
        </p:txBody>
      </p:sp>
    </p:spTree>
    <p:extLst>
      <p:ext uri="{BB962C8B-B14F-4D97-AF65-F5344CB8AC3E}">
        <p14:creationId xmlns:p14="http://schemas.microsoft.com/office/powerpoint/2010/main" val="2719482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egnaposto contenuto 19" descr="Immagine che contiene testo, interni, parecchi&#10;&#10;Descrizione generata automaticamente">
            <a:extLst>
              <a:ext uri="{FF2B5EF4-FFF2-40B4-BE49-F238E27FC236}">
                <a16:creationId xmlns:a16="http://schemas.microsoft.com/office/drawing/2014/main" id="{1362E336-8AA5-C328-F5AF-64128713B4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1042" y="1082177"/>
            <a:ext cx="8107580" cy="5675089"/>
          </a:xfrm>
        </p:spPr>
      </p:pic>
      <p:sp>
        <p:nvSpPr>
          <p:cNvPr id="4" name="CasellaDiTesto 3">
            <a:extLst>
              <a:ext uri="{FF2B5EF4-FFF2-40B4-BE49-F238E27FC236}">
                <a16:creationId xmlns:a16="http://schemas.microsoft.com/office/drawing/2014/main" id="{4053FFDA-51CD-F0EE-DD06-1964BB64F511}"/>
              </a:ext>
            </a:extLst>
          </p:cNvPr>
          <p:cNvSpPr txBox="1"/>
          <p:nvPr/>
        </p:nvSpPr>
        <p:spPr>
          <a:xfrm>
            <a:off x="237250" y="190301"/>
            <a:ext cx="12092636" cy="810478"/>
          </a:xfrm>
          <a:prstGeom prst="rect">
            <a:avLst/>
          </a:prstGeom>
          <a:noFill/>
        </p:spPr>
        <p:txBody>
          <a:bodyPr wrap="square" rtlCol="0">
            <a:spAutoFit/>
          </a:bodyPr>
          <a:lstStyle/>
          <a:p>
            <a:r>
              <a:rPr lang="it-IT" sz="2800" b="1" dirty="0">
                <a:solidFill>
                  <a:srgbClr val="9900CC"/>
                </a:solidFill>
              </a:rPr>
              <a:t>TEK HÜCRELİ KÜTLE SİTOMETRİSİ İLE BAĞIŞIKLIK PROFİLİ OLUŞTURMA</a:t>
            </a:r>
          </a:p>
          <a:p>
            <a:r>
              <a:rPr lang="it-IT" sz="2800" b="1" baseline="-25000" dirty="0" err="1">
                <a:solidFill>
                  <a:srgbClr val="EB7148"/>
                </a:solidFill>
              </a:rPr>
              <a:t>Aynı</a:t>
            </a:r>
            <a:r>
              <a:rPr lang="it-IT" sz="2800" b="1" baseline="-25000" dirty="0">
                <a:solidFill>
                  <a:srgbClr val="EB7148"/>
                </a:solidFill>
              </a:rPr>
              <a:t> </a:t>
            </a:r>
            <a:r>
              <a:rPr lang="it-IT" sz="2800" b="1" baseline="-25000" dirty="0" err="1">
                <a:solidFill>
                  <a:srgbClr val="EB7148"/>
                </a:solidFill>
              </a:rPr>
              <a:t>anda</a:t>
            </a:r>
            <a:r>
              <a:rPr lang="it-IT" sz="2800" b="1" baseline="-25000" dirty="0">
                <a:solidFill>
                  <a:srgbClr val="EB7148"/>
                </a:solidFill>
              </a:rPr>
              <a:t> 50'den </a:t>
            </a:r>
            <a:r>
              <a:rPr lang="it-IT" sz="2800" b="1" baseline="-25000" dirty="0" err="1">
                <a:solidFill>
                  <a:srgbClr val="EB7148"/>
                </a:solidFill>
              </a:rPr>
              <a:t>fazla</a:t>
            </a:r>
            <a:r>
              <a:rPr lang="it-IT" sz="2800" b="1" baseline="-25000" dirty="0">
                <a:solidFill>
                  <a:srgbClr val="EB7148"/>
                </a:solidFill>
              </a:rPr>
              <a:t> </a:t>
            </a:r>
            <a:r>
              <a:rPr lang="it-IT" sz="2800" b="1" baseline="-25000" dirty="0" err="1">
                <a:solidFill>
                  <a:srgbClr val="EB7148"/>
                </a:solidFill>
              </a:rPr>
              <a:t>hücre</a:t>
            </a:r>
            <a:r>
              <a:rPr lang="it-IT" sz="2800" b="1" baseline="-25000" dirty="0">
                <a:solidFill>
                  <a:srgbClr val="EB7148"/>
                </a:solidFill>
              </a:rPr>
              <a:t> </a:t>
            </a:r>
            <a:r>
              <a:rPr lang="it-IT" sz="2800" b="1" baseline="-25000" dirty="0" err="1">
                <a:solidFill>
                  <a:srgbClr val="EB7148"/>
                </a:solidFill>
              </a:rPr>
              <a:t>parametresine</a:t>
            </a:r>
            <a:r>
              <a:rPr lang="it-IT" sz="2800" b="1" baseline="-25000" dirty="0">
                <a:solidFill>
                  <a:srgbClr val="EB7148"/>
                </a:solidFill>
              </a:rPr>
              <a:t> </a:t>
            </a:r>
            <a:r>
              <a:rPr lang="it-IT" sz="2800" b="1" baseline="-25000" dirty="0">
                <a:solidFill>
                  <a:srgbClr val="9900CC"/>
                </a:solidFill>
              </a:rPr>
              <a:t>bakılabilecek YÜKSEK BOYUTLU BİR YAKLAŞIM </a:t>
            </a:r>
            <a:endParaRPr lang="en-US" sz="2800" b="1" baseline="-25000" dirty="0">
              <a:solidFill>
                <a:srgbClr val="EB7148"/>
              </a:solidFill>
            </a:endParaRPr>
          </a:p>
        </p:txBody>
      </p:sp>
      <p:grpSp>
        <p:nvGrpSpPr>
          <p:cNvPr id="9" name="Gruppo 1">
            <a:extLst>
              <a:ext uri="{FF2B5EF4-FFF2-40B4-BE49-F238E27FC236}">
                <a16:creationId xmlns:a16="http://schemas.microsoft.com/office/drawing/2014/main" id="{422A624C-F433-BB20-67ED-7951EEFD1219}"/>
              </a:ext>
            </a:extLst>
          </p:cNvPr>
          <p:cNvGrpSpPr/>
          <p:nvPr/>
        </p:nvGrpSpPr>
        <p:grpSpPr>
          <a:xfrm>
            <a:off x="-4439269" y="1441020"/>
            <a:ext cx="4051610" cy="4957401"/>
            <a:chOff x="7984273" y="1557240"/>
            <a:chExt cx="4051610" cy="4957401"/>
          </a:xfrm>
        </p:grpSpPr>
        <p:pic>
          <p:nvPicPr>
            <p:cNvPr id="17" name="Immagine 4">
              <a:extLst>
                <a:ext uri="{FF2B5EF4-FFF2-40B4-BE49-F238E27FC236}">
                  <a16:creationId xmlns:a16="http://schemas.microsoft.com/office/drawing/2014/main" id="{6A4219FC-1635-792E-8CD0-846E0B453925}"/>
                </a:ext>
              </a:extLst>
            </p:cNvPr>
            <p:cNvPicPr>
              <a:picLocks noChangeAspect="1"/>
            </p:cNvPicPr>
            <p:nvPr/>
          </p:nvPicPr>
          <p:blipFill rotWithShape="1">
            <a:blip r:embed="rId4"/>
            <a:srcRect l="9651" t="4286" r="9278"/>
            <a:stretch/>
          </p:blipFill>
          <p:spPr>
            <a:xfrm>
              <a:off x="7984273" y="2162246"/>
              <a:ext cx="3412732" cy="4352395"/>
            </a:xfrm>
            <a:prstGeom prst="rect">
              <a:avLst/>
            </a:prstGeom>
          </p:spPr>
        </p:pic>
        <p:pic>
          <p:nvPicPr>
            <p:cNvPr id="18" name="Immagine 2">
              <a:extLst>
                <a:ext uri="{FF2B5EF4-FFF2-40B4-BE49-F238E27FC236}">
                  <a16:creationId xmlns:a16="http://schemas.microsoft.com/office/drawing/2014/main" id="{8ADA439E-AC7B-F402-F69B-57670A650E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12543" y="5321080"/>
              <a:ext cx="583948" cy="515192"/>
            </a:xfrm>
            <a:prstGeom prst="rect">
              <a:avLst/>
            </a:prstGeom>
          </p:spPr>
        </p:pic>
        <p:pic>
          <p:nvPicPr>
            <p:cNvPr id="19" name="Immagine 5">
              <a:extLst>
                <a:ext uri="{FF2B5EF4-FFF2-40B4-BE49-F238E27FC236}">
                  <a16:creationId xmlns:a16="http://schemas.microsoft.com/office/drawing/2014/main" id="{11C0E32E-B94E-F96E-BDF9-313DC736987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91910" y="1721806"/>
              <a:ext cx="631459" cy="512675"/>
            </a:xfrm>
            <a:prstGeom prst="rect">
              <a:avLst/>
            </a:prstGeom>
          </p:spPr>
        </p:pic>
        <p:pic>
          <p:nvPicPr>
            <p:cNvPr id="21" name="Immagine 6">
              <a:extLst>
                <a:ext uri="{FF2B5EF4-FFF2-40B4-BE49-F238E27FC236}">
                  <a16:creationId xmlns:a16="http://schemas.microsoft.com/office/drawing/2014/main" id="{7928895B-BFFB-B5FD-0B38-78EB5D4317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7362" y="3085746"/>
              <a:ext cx="606652" cy="548094"/>
            </a:xfrm>
            <a:prstGeom prst="rect">
              <a:avLst/>
            </a:prstGeom>
          </p:spPr>
        </p:pic>
        <p:pic>
          <p:nvPicPr>
            <p:cNvPr id="22" name="Immagine 7">
              <a:extLst>
                <a:ext uri="{FF2B5EF4-FFF2-40B4-BE49-F238E27FC236}">
                  <a16:creationId xmlns:a16="http://schemas.microsoft.com/office/drawing/2014/main" id="{95814431-1EC7-9B85-27FD-D12DBB9DAC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003659" y="3703871"/>
              <a:ext cx="584099" cy="513607"/>
            </a:xfrm>
            <a:prstGeom prst="rect">
              <a:avLst/>
            </a:prstGeom>
          </p:spPr>
        </p:pic>
        <p:pic>
          <p:nvPicPr>
            <p:cNvPr id="23" name="Immagine 9">
              <a:extLst>
                <a:ext uri="{FF2B5EF4-FFF2-40B4-BE49-F238E27FC236}">
                  <a16:creationId xmlns:a16="http://schemas.microsoft.com/office/drawing/2014/main" id="{F262FDE5-235A-06A0-BAB2-F7CD9EDAB9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7077" y="1557240"/>
              <a:ext cx="570569" cy="503892"/>
            </a:xfrm>
            <a:prstGeom prst="rect">
              <a:avLst/>
            </a:prstGeom>
          </p:spPr>
        </p:pic>
        <p:pic>
          <p:nvPicPr>
            <p:cNvPr id="24" name="Immagine 10">
              <a:extLst>
                <a:ext uri="{FF2B5EF4-FFF2-40B4-BE49-F238E27FC236}">
                  <a16:creationId xmlns:a16="http://schemas.microsoft.com/office/drawing/2014/main" id="{F850F297-09F3-172E-0CAD-A3A830AA230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172643" y="2437952"/>
              <a:ext cx="613220" cy="552515"/>
            </a:xfrm>
            <a:prstGeom prst="rect">
              <a:avLst/>
            </a:prstGeom>
          </p:spPr>
        </p:pic>
        <p:pic>
          <p:nvPicPr>
            <p:cNvPr id="25" name="Immagine 11">
              <a:extLst>
                <a:ext uri="{FF2B5EF4-FFF2-40B4-BE49-F238E27FC236}">
                  <a16:creationId xmlns:a16="http://schemas.microsoft.com/office/drawing/2014/main" id="{CD4806DF-6688-9294-E84A-EA8546865A6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474336" y="3925862"/>
              <a:ext cx="561547" cy="488494"/>
            </a:xfrm>
            <a:prstGeom prst="rect">
              <a:avLst/>
            </a:prstGeom>
          </p:spPr>
        </p:pic>
        <p:pic>
          <p:nvPicPr>
            <p:cNvPr id="26" name="Immagine 12">
              <a:extLst>
                <a:ext uri="{FF2B5EF4-FFF2-40B4-BE49-F238E27FC236}">
                  <a16:creationId xmlns:a16="http://schemas.microsoft.com/office/drawing/2014/main" id="{542C391C-861B-A8F4-99A1-997DAC2C0753}"/>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730881" y="1878782"/>
              <a:ext cx="597631" cy="463891"/>
            </a:xfrm>
            <a:prstGeom prst="rect">
              <a:avLst/>
            </a:prstGeom>
          </p:spPr>
        </p:pic>
        <p:pic>
          <p:nvPicPr>
            <p:cNvPr id="27" name="Immagine 13">
              <a:extLst>
                <a:ext uri="{FF2B5EF4-FFF2-40B4-BE49-F238E27FC236}">
                  <a16:creationId xmlns:a16="http://schemas.microsoft.com/office/drawing/2014/main" id="{BBC0E80A-6105-E26C-89CB-F5E7EF6B1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32875" y="1812641"/>
              <a:ext cx="665288" cy="559145"/>
            </a:xfrm>
            <a:prstGeom prst="rect">
              <a:avLst/>
            </a:prstGeom>
          </p:spPr>
        </p:pic>
        <p:pic>
          <p:nvPicPr>
            <p:cNvPr id="28" name="Immagine 14">
              <a:extLst>
                <a:ext uri="{FF2B5EF4-FFF2-40B4-BE49-F238E27FC236}">
                  <a16:creationId xmlns:a16="http://schemas.microsoft.com/office/drawing/2014/main" id="{50C2CB56-01AE-DCE1-AB45-E77D2CE3462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708608" y="2092214"/>
              <a:ext cx="500067" cy="450850"/>
            </a:xfrm>
            <a:prstGeom prst="rect">
              <a:avLst/>
            </a:prstGeom>
          </p:spPr>
        </p:pic>
        <p:pic>
          <p:nvPicPr>
            <p:cNvPr id="29" name="Immagine 15" descr="Immagine che contiene trasporto, volante&#10;&#10;Descrizione generata automaticamente">
              <a:extLst>
                <a:ext uri="{FF2B5EF4-FFF2-40B4-BE49-F238E27FC236}">
                  <a16:creationId xmlns:a16="http://schemas.microsoft.com/office/drawing/2014/main" id="{C35F682B-A016-0E41-2CE5-7D9A060FA2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65264" y="4738567"/>
              <a:ext cx="644991" cy="548094"/>
            </a:xfrm>
            <a:prstGeom prst="rect">
              <a:avLst/>
            </a:prstGeom>
          </p:spPr>
        </p:pic>
      </p:grpSp>
    </p:spTree>
    <p:extLst>
      <p:ext uri="{BB962C8B-B14F-4D97-AF65-F5344CB8AC3E}">
        <p14:creationId xmlns:p14="http://schemas.microsoft.com/office/powerpoint/2010/main" val="661746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egnaposto contenuto 19" descr="Immagine che contiene testo, interni, parecchi&#10;&#10;Descrizione generata automaticamente">
            <a:extLst>
              <a:ext uri="{FF2B5EF4-FFF2-40B4-BE49-F238E27FC236}">
                <a16:creationId xmlns:a16="http://schemas.microsoft.com/office/drawing/2014/main" id="{1362E336-8AA5-C328-F5AF-64128713B4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13497" y="1677941"/>
            <a:ext cx="6084443" cy="4258947"/>
          </a:xfrm>
        </p:spPr>
      </p:pic>
      <p:pic>
        <p:nvPicPr>
          <p:cNvPr id="5" name="Immagine 4">
            <a:extLst>
              <a:ext uri="{FF2B5EF4-FFF2-40B4-BE49-F238E27FC236}">
                <a16:creationId xmlns:a16="http://schemas.microsoft.com/office/drawing/2014/main" id="{74BEEE29-96B0-78BE-99BF-101A2D6CEB02}"/>
              </a:ext>
            </a:extLst>
          </p:cNvPr>
          <p:cNvPicPr>
            <a:picLocks noChangeAspect="1"/>
          </p:cNvPicPr>
          <p:nvPr/>
        </p:nvPicPr>
        <p:blipFill rotWithShape="1">
          <a:blip r:embed="rId4"/>
          <a:srcRect l="9651" t="4286" r="9278"/>
          <a:stretch/>
        </p:blipFill>
        <p:spPr>
          <a:xfrm>
            <a:off x="779985" y="1701515"/>
            <a:ext cx="3911939" cy="5041075"/>
          </a:xfrm>
          <a:prstGeom prst="rect">
            <a:avLst/>
          </a:prstGeom>
        </p:spPr>
      </p:pic>
      <p:pic>
        <p:nvPicPr>
          <p:cNvPr id="3" name="Immagine 2">
            <a:extLst>
              <a:ext uri="{FF2B5EF4-FFF2-40B4-BE49-F238E27FC236}">
                <a16:creationId xmlns:a16="http://schemas.microsoft.com/office/drawing/2014/main" id="{0EB472BB-CFF1-5725-1F0A-160C37C59D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80480" y="5360172"/>
            <a:ext cx="669367" cy="596711"/>
          </a:xfrm>
          <a:prstGeom prst="rect">
            <a:avLst/>
          </a:prstGeom>
        </p:spPr>
      </p:pic>
      <p:pic>
        <p:nvPicPr>
          <p:cNvPr id="6" name="Immagine 5">
            <a:extLst>
              <a:ext uri="{FF2B5EF4-FFF2-40B4-BE49-F238E27FC236}">
                <a16:creationId xmlns:a16="http://schemas.microsoft.com/office/drawing/2014/main" id="{4CC4B942-813C-5EC8-B312-1090DE34FD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81295" y="1191384"/>
            <a:ext cx="723827" cy="593796"/>
          </a:xfrm>
          <a:prstGeom prst="rect">
            <a:avLst/>
          </a:prstGeom>
        </p:spPr>
      </p:pic>
      <p:pic>
        <p:nvPicPr>
          <p:cNvPr id="7" name="Immagine 6">
            <a:extLst>
              <a:ext uri="{FF2B5EF4-FFF2-40B4-BE49-F238E27FC236}">
                <a16:creationId xmlns:a16="http://schemas.microsoft.com/office/drawing/2014/main" id="{91C3CB37-4A57-6DEB-1207-C3BBBA2187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913" y="2771141"/>
            <a:ext cx="695392" cy="634819"/>
          </a:xfrm>
          <a:prstGeom prst="rect">
            <a:avLst/>
          </a:prstGeom>
        </p:spPr>
      </p:pic>
      <p:pic>
        <p:nvPicPr>
          <p:cNvPr id="8" name="Immagine 7">
            <a:extLst>
              <a:ext uri="{FF2B5EF4-FFF2-40B4-BE49-F238E27FC236}">
                <a16:creationId xmlns:a16="http://schemas.microsoft.com/office/drawing/2014/main" id="{3B44D2D8-5E31-DAE2-058E-5F850A1C34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241040" y="3487072"/>
            <a:ext cx="669540" cy="594875"/>
          </a:xfrm>
          <a:prstGeom prst="rect">
            <a:avLst/>
          </a:prstGeom>
        </p:spPr>
      </p:pic>
      <p:pic>
        <p:nvPicPr>
          <p:cNvPr id="10" name="Immagine 9">
            <a:extLst>
              <a:ext uri="{FF2B5EF4-FFF2-40B4-BE49-F238E27FC236}">
                <a16:creationId xmlns:a16="http://schemas.microsoft.com/office/drawing/2014/main" id="{3EC64305-85EB-70AB-7F8E-35C020C449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6525" y="1000779"/>
            <a:ext cx="654031" cy="583623"/>
          </a:xfrm>
          <a:prstGeom prst="rect">
            <a:avLst/>
          </a:prstGeom>
        </p:spPr>
      </p:pic>
      <p:pic>
        <p:nvPicPr>
          <p:cNvPr id="11" name="Immagine 10">
            <a:extLst>
              <a:ext uri="{FF2B5EF4-FFF2-40B4-BE49-F238E27FC236}">
                <a16:creationId xmlns:a16="http://schemas.microsoft.com/office/drawing/2014/main" id="{D7CCE85F-C308-04DC-F791-3C3C98EB69E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434743" y="2020846"/>
            <a:ext cx="702921" cy="639939"/>
          </a:xfrm>
          <a:prstGeom prst="rect">
            <a:avLst/>
          </a:prstGeom>
        </p:spPr>
      </p:pic>
      <p:pic>
        <p:nvPicPr>
          <p:cNvPr id="12" name="Immagine 11">
            <a:extLst>
              <a:ext uri="{FF2B5EF4-FFF2-40B4-BE49-F238E27FC236}">
                <a16:creationId xmlns:a16="http://schemas.microsoft.com/office/drawing/2014/main" id="{1A36D71D-748C-12E1-221A-5895723108F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780567" y="3744188"/>
            <a:ext cx="643689" cy="565788"/>
          </a:xfrm>
          <a:prstGeom prst="rect">
            <a:avLst/>
          </a:prstGeom>
        </p:spPr>
      </p:pic>
      <p:pic>
        <p:nvPicPr>
          <p:cNvPr id="13" name="Immagine 12">
            <a:extLst>
              <a:ext uri="{FF2B5EF4-FFF2-40B4-BE49-F238E27FC236}">
                <a16:creationId xmlns:a16="http://schemas.microsoft.com/office/drawing/2014/main" id="{8ACBFB07-5056-F2D9-2FD1-76E8F6A2F42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928361" y="1373199"/>
            <a:ext cx="685051" cy="537293"/>
          </a:xfrm>
          <a:prstGeom prst="rect">
            <a:avLst/>
          </a:prstGeom>
        </p:spPr>
      </p:pic>
      <p:pic>
        <p:nvPicPr>
          <p:cNvPr id="14" name="Immagine 13">
            <a:extLst>
              <a:ext uri="{FF2B5EF4-FFF2-40B4-BE49-F238E27FC236}">
                <a16:creationId xmlns:a16="http://schemas.microsoft.com/office/drawing/2014/main" id="{E9128FF9-AB8F-7985-31DE-429E274FC0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4952" y="1296592"/>
            <a:ext cx="762605" cy="647619"/>
          </a:xfrm>
          <a:prstGeom prst="rect">
            <a:avLst/>
          </a:prstGeom>
        </p:spPr>
      </p:pic>
      <p:pic>
        <p:nvPicPr>
          <p:cNvPr id="15" name="Immagine 14">
            <a:extLst>
              <a:ext uri="{FF2B5EF4-FFF2-40B4-BE49-F238E27FC236}">
                <a16:creationId xmlns:a16="http://schemas.microsoft.com/office/drawing/2014/main" id="{5CB5C63B-2177-C18C-C211-3717807E9BE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610274" y="1620402"/>
            <a:ext cx="573216" cy="522188"/>
          </a:xfrm>
          <a:prstGeom prst="rect">
            <a:avLst/>
          </a:prstGeom>
        </p:spPr>
      </p:pic>
      <p:pic>
        <p:nvPicPr>
          <p:cNvPr id="16" name="Immagine 15" descr="Immagine che contiene trasporto, volante&#10;&#10;Descrizione generata automaticamente">
            <a:extLst>
              <a:ext uri="{FF2B5EF4-FFF2-40B4-BE49-F238E27FC236}">
                <a16:creationId xmlns:a16="http://schemas.microsoft.com/office/drawing/2014/main" id="{9A285967-6119-11CF-A176-A5613DF706E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0912" y="4685488"/>
            <a:ext cx="739339" cy="634819"/>
          </a:xfrm>
          <a:prstGeom prst="rect">
            <a:avLst/>
          </a:prstGeom>
        </p:spPr>
      </p:pic>
      <p:sp>
        <p:nvSpPr>
          <p:cNvPr id="9" name="CasellaDiTesto 8">
            <a:extLst>
              <a:ext uri="{FF2B5EF4-FFF2-40B4-BE49-F238E27FC236}">
                <a16:creationId xmlns:a16="http://schemas.microsoft.com/office/drawing/2014/main" id="{9E9D1DBD-D2E1-D474-F990-817F1B2D57AA}"/>
              </a:ext>
            </a:extLst>
          </p:cNvPr>
          <p:cNvSpPr txBox="1"/>
          <p:nvPr/>
        </p:nvSpPr>
        <p:spPr>
          <a:xfrm>
            <a:off x="237250" y="190301"/>
            <a:ext cx="12092636" cy="810478"/>
          </a:xfrm>
          <a:prstGeom prst="rect">
            <a:avLst/>
          </a:prstGeom>
          <a:noFill/>
        </p:spPr>
        <p:txBody>
          <a:bodyPr wrap="square" rtlCol="0">
            <a:spAutoFit/>
          </a:bodyPr>
          <a:lstStyle/>
          <a:p>
            <a:r>
              <a:rPr lang="it-IT" sz="2800" b="1" dirty="0">
                <a:solidFill>
                  <a:srgbClr val="9900CC"/>
                </a:solidFill>
              </a:rPr>
              <a:t>TEK HÜCRELİ KÜTLE SİTOMETRİSİ İLE BAĞIŞIKLIK PROFİLİ OLUŞTURMA</a:t>
            </a:r>
          </a:p>
          <a:p>
            <a:r>
              <a:rPr lang="it-IT" sz="2800" b="1" baseline="-25000" dirty="0" err="1">
                <a:solidFill>
                  <a:srgbClr val="EB7148"/>
                </a:solidFill>
              </a:rPr>
              <a:t>Aynı</a:t>
            </a:r>
            <a:r>
              <a:rPr lang="it-IT" sz="2800" b="1" baseline="-25000" dirty="0">
                <a:solidFill>
                  <a:srgbClr val="EB7148"/>
                </a:solidFill>
              </a:rPr>
              <a:t> </a:t>
            </a:r>
            <a:r>
              <a:rPr lang="it-IT" sz="2800" b="1" baseline="-25000" dirty="0" err="1">
                <a:solidFill>
                  <a:srgbClr val="EB7148"/>
                </a:solidFill>
              </a:rPr>
              <a:t>anda</a:t>
            </a:r>
            <a:r>
              <a:rPr lang="it-IT" sz="2800" b="1" baseline="-25000" dirty="0">
                <a:solidFill>
                  <a:srgbClr val="EB7148"/>
                </a:solidFill>
              </a:rPr>
              <a:t> 50'den </a:t>
            </a:r>
            <a:r>
              <a:rPr lang="it-IT" sz="2800" b="1" baseline="-25000" dirty="0" err="1">
                <a:solidFill>
                  <a:srgbClr val="EB7148"/>
                </a:solidFill>
              </a:rPr>
              <a:t>fazla</a:t>
            </a:r>
            <a:r>
              <a:rPr lang="it-IT" sz="2800" b="1" baseline="-25000" dirty="0">
                <a:solidFill>
                  <a:srgbClr val="EB7148"/>
                </a:solidFill>
              </a:rPr>
              <a:t> </a:t>
            </a:r>
            <a:r>
              <a:rPr lang="it-IT" sz="2800" b="1" baseline="-25000" dirty="0" err="1">
                <a:solidFill>
                  <a:srgbClr val="EB7148"/>
                </a:solidFill>
              </a:rPr>
              <a:t>hücre</a:t>
            </a:r>
            <a:r>
              <a:rPr lang="it-IT" sz="2800" b="1" baseline="-25000" dirty="0">
                <a:solidFill>
                  <a:srgbClr val="EB7148"/>
                </a:solidFill>
              </a:rPr>
              <a:t> </a:t>
            </a:r>
            <a:r>
              <a:rPr lang="it-IT" sz="2800" b="1" baseline="-25000" dirty="0" err="1">
                <a:solidFill>
                  <a:srgbClr val="EB7148"/>
                </a:solidFill>
              </a:rPr>
              <a:t>parametresine</a:t>
            </a:r>
            <a:r>
              <a:rPr lang="it-IT" sz="2800" b="1" baseline="-25000" dirty="0">
                <a:solidFill>
                  <a:srgbClr val="EB7148"/>
                </a:solidFill>
              </a:rPr>
              <a:t> </a:t>
            </a:r>
            <a:r>
              <a:rPr lang="it-IT" sz="2800" b="1" baseline="-25000" dirty="0">
                <a:solidFill>
                  <a:srgbClr val="9900CC"/>
                </a:solidFill>
              </a:rPr>
              <a:t>bakılabilecek YÜKSEK BOYUTLU BİR YAKLAŞIM </a:t>
            </a:r>
            <a:endParaRPr lang="en-US" sz="2800" b="1" baseline="-25000" dirty="0">
              <a:solidFill>
                <a:srgbClr val="EB7148"/>
              </a:solidFill>
            </a:endParaRPr>
          </a:p>
        </p:txBody>
      </p:sp>
    </p:spTree>
    <p:extLst>
      <p:ext uri="{BB962C8B-B14F-4D97-AF65-F5344CB8AC3E}">
        <p14:creationId xmlns:p14="http://schemas.microsoft.com/office/powerpoint/2010/main" val="3668343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0ADF24-6063-4819-8CC0-70BF975D29B2}"/>
              </a:ext>
            </a:extLst>
          </p:cNvPr>
          <p:cNvSpPr>
            <a:spLocks noGrp="1"/>
          </p:cNvSpPr>
          <p:nvPr>
            <p:ph type="title"/>
          </p:nvPr>
        </p:nvSpPr>
        <p:spPr>
          <a:xfrm>
            <a:off x="558800" y="341789"/>
            <a:ext cx="10998200" cy="1325563"/>
          </a:xfrm>
        </p:spPr>
        <p:txBody>
          <a:bodyPr>
            <a:noAutofit/>
          </a:bodyPr>
          <a:lstStyle/>
          <a:p>
            <a:pPr algn="ctr"/>
            <a:r>
              <a:rPr lang="en-US" sz="3600" b="1" dirty="0">
                <a:latin typeface="Tenorite" panose="00000500000000000000" pitchFamily="2" charset="0"/>
              </a:rPr>
              <a:t> </a:t>
            </a:r>
            <a:r>
              <a:rPr lang="tr-TR" sz="3600" b="1" dirty="0">
                <a:latin typeface="Tenorite" panose="00000500000000000000" pitchFamily="2" charset="0"/>
              </a:rPr>
              <a:t>Farklı</a:t>
            </a:r>
            <a:r>
              <a:rPr lang="en-US" sz="3600" b="1" dirty="0">
                <a:latin typeface="Tenorite" panose="00000500000000000000" pitchFamily="2" charset="0"/>
              </a:rPr>
              <a:t> </a:t>
            </a:r>
            <a:r>
              <a:rPr lang="en-US" sz="3600" b="1" dirty="0" err="1">
                <a:latin typeface="Tenorite" panose="00000500000000000000" pitchFamily="2" charset="0"/>
              </a:rPr>
              <a:t>uygulamalarda</a:t>
            </a:r>
            <a:r>
              <a:rPr lang="en-US" sz="3600" b="1" dirty="0">
                <a:latin typeface="Tenorite" panose="00000500000000000000" pitchFamily="2" charset="0"/>
              </a:rPr>
              <a:t> </a:t>
            </a:r>
            <a:r>
              <a:rPr lang="en-US" sz="3600" b="1" dirty="0" err="1">
                <a:latin typeface="Tenorite" panose="00000500000000000000" pitchFamily="2" charset="0"/>
              </a:rPr>
              <a:t>kullanılmak</a:t>
            </a:r>
            <a:r>
              <a:rPr lang="en-US" sz="3600" b="1" dirty="0">
                <a:latin typeface="Tenorite" panose="00000500000000000000" pitchFamily="2" charset="0"/>
              </a:rPr>
              <a:t> </a:t>
            </a:r>
            <a:r>
              <a:rPr lang="en-US" sz="3600" b="1" dirty="0" err="1">
                <a:latin typeface="Tenorite" panose="00000500000000000000" pitchFamily="2" charset="0"/>
              </a:rPr>
              <a:t>üzere</a:t>
            </a:r>
            <a:r>
              <a:rPr lang="en-US" sz="3600" b="1" dirty="0">
                <a:latin typeface="Tenorite" panose="00000500000000000000" pitchFamily="2" charset="0"/>
              </a:rPr>
              <a:t> 50'den </a:t>
            </a:r>
            <a:r>
              <a:rPr lang="en-US" sz="3600" b="1" dirty="0" err="1">
                <a:latin typeface="Tenorite" panose="00000500000000000000" pitchFamily="2" charset="0"/>
              </a:rPr>
              <a:t>fazla</a:t>
            </a:r>
            <a:r>
              <a:rPr lang="en-US" sz="3600" b="1" dirty="0">
                <a:latin typeface="Tenorite" panose="00000500000000000000" pitchFamily="2" charset="0"/>
              </a:rPr>
              <a:t> metal </a:t>
            </a:r>
            <a:r>
              <a:rPr lang="en-US" sz="3600" b="1" dirty="0" err="1">
                <a:latin typeface="Tenorite" panose="00000500000000000000" pitchFamily="2" charset="0"/>
              </a:rPr>
              <a:t>izotop</a:t>
            </a:r>
            <a:r>
              <a:rPr lang="en-US" sz="3600" b="1" dirty="0">
                <a:latin typeface="Tenorite" panose="00000500000000000000" pitchFamily="2" charset="0"/>
              </a:rPr>
              <a:t> </a:t>
            </a:r>
            <a:r>
              <a:rPr lang="en-US" sz="3600" b="1" dirty="0" err="1">
                <a:latin typeface="Tenorite" panose="00000500000000000000" pitchFamily="2" charset="0"/>
              </a:rPr>
              <a:t>ticari</a:t>
            </a:r>
            <a:r>
              <a:rPr lang="en-US" sz="3600" b="1" dirty="0">
                <a:latin typeface="Tenorite" panose="00000500000000000000" pitchFamily="2" charset="0"/>
              </a:rPr>
              <a:t> </a:t>
            </a:r>
            <a:r>
              <a:rPr lang="en-US" sz="3600" b="1" dirty="0" err="1">
                <a:latin typeface="Tenorite" panose="00000500000000000000" pitchFamily="2" charset="0"/>
              </a:rPr>
              <a:t>olarak</a:t>
            </a:r>
            <a:r>
              <a:rPr lang="en-US" sz="3600" b="1" dirty="0">
                <a:latin typeface="Tenorite" panose="00000500000000000000" pitchFamily="2" charset="0"/>
              </a:rPr>
              <a:t> </a:t>
            </a:r>
            <a:r>
              <a:rPr lang="en-US" sz="3600" b="1" dirty="0" err="1">
                <a:latin typeface="Tenorite" panose="00000500000000000000" pitchFamily="2" charset="0"/>
              </a:rPr>
              <a:t>mevcuttur</a:t>
            </a:r>
            <a:endParaRPr lang="en-US" sz="3600" b="1" dirty="0">
              <a:latin typeface="Tenorite" panose="00000500000000000000" pitchFamily="2" charset="0"/>
            </a:endParaRPr>
          </a:p>
        </p:txBody>
      </p:sp>
      <p:pic>
        <p:nvPicPr>
          <p:cNvPr id="5" name="Segnaposto contenuto 4">
            <a:extLst>
              <a:ext uri="{FF2B5EF4-FFF2-40B4-BE49-F238E27FC236}">
                <a16:creationId xmlns:a16="http://schemas.microsoft.com/office/drawing/2014/main" id="{457EEB2D-5938-4DFE-97FD-7C483C7F593F}"/>
              </a:ext>
            </a:extLst>
          </p:cNvPr>
          <p:cNvPicPr>
            <a:picLocks noGrp="1" noChangeAspect="1"/>
          </p:cNvPicPr>
          <p:nvPr>
            <p:ph idx="1"/>
          </p:nvPr>
        </p:nvPicPr>
        <p:blipFill>
          <a:blip r:embed="rId3"/>
          <a:stretch>
            <a:fillRect/>
          </a:stretch>
        </p:blipFill>
        <p:spPr>
          <a:xfrm>
            <a:off x="558800" y="1690688"/>
            <a:ext cx="7454900" cy="2255170"/>
          </a:xfrm>
        </p:spPr>
      </p:pic>
      <p:sp>
        <p:nvSpPr>
          <p:cNvPr id="8" name="CasellaDiTesto 7">
            <a:extLst>
              <a:ext uri="{FF2B5EF4-FFF2-40B4-BE49-F238E27FC236}">
                <a16:creationId xmlns:a16="http://schemas.microsoft.com/office/drawing/2014/main" id="{A994ED3C-B653-4C8A-91A2-ABC7FF1BC040}"/>
              </a:ext>
            </a:extLst>
          </p:cNvPr>
          <p:cNvSpPr txBox="1"/>
          <p:nvPr/>
        </p:nvSpPr>
        <p:spPr>
          <a:xfrm>
            <a:off x="1109323" y="4303455"/>
            <a:ext cx="7175500" cy="2554545"/>
          </a:xfrm>
          <a:prstGeom prst="rect">
            <a:avLst/>
          </a:prstGeom>
          <a:noFill/>
        </p:spPr>
        <p:txBody>
          <a:bodyPr wrap="square">
            <a:spAutoFit/>
          </a:bodyPr>
          <a:lstStyle/>
          <a:p>
            <a:r>
              <a:rPr lang="en-US" sz="2000" b="1" dirty="0">
                <a:latin typeface="Tenorite" panose="00000500000000000000" pitchFamily="2" charset="0"/>
              </a:rPr>
              <a:t>➤</a:t>
            </a:r>
            <a:r>
              <a:rPr lang="en-US" sz="2000" b="1" dirty="0">
                <a:solidFill>
                  <a:srgbClr val="FF0000"/>
                </a:solidFill>
                <a:latin typeface="Tenorite" panose="00000500000000000000" pitchFamily="2" charset="0"/>
              </a:rPr>
              <a:t>37 </a:t>
            </a:r>
            <a:r>
              <a:rPr lang="en-US" sz="2000" b="1" dirty="0" err="1">
                <a:solidFill>
                  <a:srgbClr val="FF0000"/>
                </a:solidFill>
                <a:latin typeface="Tenorite" panose="00000500000000000000" pitchFamily="2" charset="0"/>
              </a:rPr>
              <a:t>farklı</a:t>
            </a:r>
            <a:r>
              <a:rPr lang="en-US" sz="2000" b="1" dirty="0">
                <a:solidFill>
                  <a:srgbClr val="FF0000"/>
                </a:solidFill>
                <a:latin typeface="Tenorite" panose="00000500000000000000" pitchFamily="2" charset="0"/>
              </a:rPr>
              <a:t> </a:t>
            </a:r>
            <a:r>
              <a:rPr lang="en-US" sz="2000" b="1" dirty="0" err="1">
                <a:solidFill>
                  <a:srgbClr val="FF0000"/>
                </a:solidFill>
                <a:latin typeface="Tenorite" panose="00000500000000000000" pitchFamily="2" charset="0"/>
              </a:rPr>
              <a:t>izotopa</a:t>
            </a:r>
            <a:r>
              <a:rPr lang="en-US" sz="2000" b="1" dirty="0">
                <a:solidFill>
                  <a:srgbClr val="FF0000"/>
                </a:solidFill>
                <a:latin typeface="Tenorite" panose="00000500000000000000" pitchFamily="2" charset="0"/>
              </a:rPr>
              <a:t> </a:t>
            </a:r>
            <a:r>
              <a:rPr lang="en-US" sz="2000" dirty="0" err="1">
                <a:latin typeface="Tenorite" panose="00000500000000000000" pitchFamily="2" charset="0"/>
              </a:rPr>
              <a:t>konjuge</a:t>
            </a:r>
            <a:r>
              <a:rPr lang="en-US" sz="2000" dirty="0">
                <a:latin typeface="Tenorite" panose="00000500000000000000" pitchFamily="2" charset="0"/>
              </a:rPr>
              <a:t> </a:t>
            </a:r>
            <a:r>
              <a:rPr lang="en-US" sz="2000" dirty="0" err="1">
                <a:latin typeface="Tenorite" panose="00000500000000000000" pitchFamily="2" charset="0"/>
              </a:rPr>
              <a:t>edilmiş</a:t>
            </a:r>
            <a:r>
              <a:rPr lang="en-US" sz="2000" dirty="0">
                <a:latin typeface="Tenorite" panose="00000500000000000000" pitchFamily="2" charset="0"/>
              </a:rPr>
              <a:t> &gt;650 </a:t>
            </a:r>
            <a:r>
              <a:rPr lang="en-US" sz="2000" dirty="0" err="1">
                <a:latin typeface="Tenorite" panose="00000500000000000000" pitchFamily="2" charset="0"/>
              </a:rPr>
              <a:t>antikor</a:t>
            </a:r>
            <a:r>
              <a:rPr lang="en-US" sz="2000" dirty="0">
                <a:latin typeface="Tenorite" panose="00000500000000000000" pitchFamily="2" charset="0"/>
              </a:rPr>
              <a:t> </a:t>
            </a:r>
          </a:p>
          <a:p>
            <a:endParaRPr lang="en-US" sz="2000" dirty="0">
              <a:latin typeface="Tenorite" panose="00000500000000000000" pitchFamily="2" charset="0"/>
            </a:endParaRPr>
          </a:p>
          <a:p>
            <a:r>
              <a:rPr lang="en-US" sz="2000" dirty="0">
                <a:latin typeface="Tenorite" panose="00000500000000000000" pitchFamily="2" charset="0"/>
              </a:rPr>
              <a:t>➤Biotin, GFP, FITC, APC, </a:t>
            </a:r>
            <a:r>
              <a:rPr lang="en-US" sz="2000" dirty="0" err="1">
                <a:latin typeface="Tenorite" panose="00000500000000000000" pitchFamily="2" charset="0"/>
              </a:rPr>
              <a:t>PE'nin</a:t>
            </a:r>
            <a:r>
              <a:rPr lang="en-US" sz="2000" dirty="0">
                <a:latin typeface="Tenorite" panose="00000500000000000000" pitchFamily="2" charset="0"/>
              </a:rPr>
              <a:t> </a:t>
            </a:r>
            <a:r>
              <a:rPr lang="en-US" sz="2000" dirty="0" err="1">
                <a:latin typeface="Tenorite" panose="00000500000000000000" pitchFamily="2" charset="0"/>
              </a:rPr>
              <a:t>yanı</a:t>
            </a:r>
            <a:r>
              <a:rPr lang="en-US" sz="2000" dirty="0">
                <a:latin typeface="Tenorite" panose="00000500000000000000" pitchFamily="2" charset="0"/>
              </a:rPr>
              <a:t> </a:t>
            </a:r>
            <a:r>
              <a:rPr lang="en-US" sz="2000" dirty="0" err="1">
                <a:latin typeface="Tenorite" panose="00000500000000000000" pitchFamily="2" charset="0"/>
              </a:rPr>
              <a:t>sıra</a:t>
            </a:r>
            <a:r>
              <a:rPr lang="en-US" sz="2000" dirty="0">
                <a:latin typeface="Tenorite" panose="00000500000000000000" pitchFamily="2" charset="0"/>
              </a:rPr>
              <a:t> fare, </a:t>
            </a:r>
            <a:r>
              <a:rPr lang="en-US" sz="2000" dirty="0" err="1">
                <a:latin typeface="Tenorite" panose="00000500000000000000" pitchFamily="2" charset="0"/>
              </a:rPr>
              <a:t>sıçan</a:t>
            </a:r>
            <a:r>
              <a:rPr lang="en-US" sz="2000" dirty="0">
                <a:latin typeface="Tenorite" panose="00000500000000000000" pitchFamily="2" charset="0"/>
              </a:rPr>
              <a:t> </a:t>
            </a:r>
            <a:r>
              <a:rPr lang="en-US" sz="2000" dirty="0" err="1">
                <a:latin typeface="Tenorite" panose="00000500000000000000" pitchFamily="2" charset="0"/>
              </a:rPr>
              <a:t>ve</a:t>
            </a:r>
            <a:r>
              <a:rPr lang="en-US" sz="2000" dirty="0">
                <a:latin typeface="Tenorite" panose="00000500000000000000" pitchFamily="2" charset="0"/>
              </a:rPr>
              <a:t> </a:t>
            </a:r>
            <a:r>
              <a:rPr lang="en-US" sz="2000" dirty="0" err="1">
                <a:latin typeface="Tenorite" panose="00000500000000000000" pitchFamily="2" charset="0"/>
              </a:rPr>
              <a:t>keçi</a:t>
            </a:r>
            <a:r>
              <a:rPr lang="en-US" sz="2000" dirty="0">
                <a:latin typeface="Tenorite" panose="00000500000000000000" pitchFamily="2" charset="0"/>
              </a:rPr>
              <a:t> </a:t>
            </a:r>
            <a:r>
              <a:rPr lang="en-US" sz="2000" dirty="0" err="1">
                <a:latin typeface="Tenorite" panose="00000500000000000000" pitchFamily="2" charset="0"/>
              </a:rPr>
              <a:t>immünoglobinlerine</a:t>
            </a:r>
            <a:r>
              <a:rPr lang="en-US" sz="2000" dirty="0">
                <a:latin typeface="Tenorite" panose="00000500000000000000" pitchFamily="2" charset="0"/>
              </a:rPr>
              <a:t> </a:t>
            </a:r>
            <a:r>
              <a:rPr lang="en-US" sz="2000" dirty="0" err="1">
                <a:latin typeface="Tenorite" panose="00000500000000000000" pitchFamily="2" charset="0"/>
              </a:rPr>
              <a:t>karşı</a:t>
            </a:r>
            <a:r>
              <a:rPr lang="en-US" sz="2000" dirty="0">
                <a:latin typeface="Tenorite" panose="00000500000000000000" pitchFamily="2" charset="0"/>
              </a:rPr>
              <a:t> </a:t>
            </a:r>
            <a:r>
              <a:rPr lang="en-US" sz="2000" dirty="0" err="1">
                <a:latin typeface="Tenorite" panose="00000500000000000000" pitchFamily="2" charset="0"/>
              </a:rPr>
              <a:t>ikincil</a:t>
            </a:r>
            <a:r>
              <a:rPr lang="en-US" sz="2000" dirty="0">
                <a:latin typeface="Tenorite" panose="00000500000000000000" pitchFamily="2" charset="0"/>
              </a:rPr>
              <a:t> </a:t>
            </a:r>
            <a:r>
              <a:rPr lang="en-US" sz="2000" dirty="0" err="1">
                <a:latin typeface="Tenorite" panose="00000500000000000000" pitchFamily="2" charset="0"/>
              </a:rPr>
              <a:t>antikorlar</a:t>
            </a:r>
            <a:endParaRPr lang="en-US" sz="2000" dirty="0">
              <a:latin typeface="Tenorite" panose="00000500000000000000" pitchFamily="2" charset="0"/>
            </a:endParaRPr>
          </a:p>
          <a:p>
            <a:endParaRPr lang="en-US" sz="2000" dirty="0">
              <a:latin typeface="Tenorite" panose="00000500000000000000" pitchFamily="2" charset="0"/>
            </a:endParaRPr>
          </a:p>
          <a:p>
            <a:r>
              <a:rPr lang="en-US" sz="2000" dirty="0">
                <a:latin typeface="Tenorite" panose="00000500000000000000" pitchFamily="2" charset="0"/>
              </a:rPr>
              <a:t>➤ </a:t>
            </a:r>
            <a:r>
              <a:rPr lang="en-US" sz="2000" dirty="0" err="1">
                <a:latin typeface="Tenorite" panose="00000500000000000000" pitchFamily="2" charset="0"/>
              </a:rPr>
              <a:t>Canlılık</a:t>
            </a:r>
            <a:r>
              <a:rPr lang="en-US" sz="2000" dirty="0">
                <a:latin typeface="Tenorite" panose="00000500000000000000" pitchFamily="2" charset="0"/>
              </a:rPr>
              <a:t> </a:t>
            </a:r>
            <a:r>
              <a:rPr lang="en-US" sz="2000" dirty="0" err="1">
                <a:latin typeface="Tenorite" panose="00000500000000000000" pitchFamily="2" charset="0"/>
              </a:rPr>
              <a:t>indikatörleri</a:t>
            </a:r>
            <a:endParaRPr lang="en-US" sz="2000" dirty="0">
              <a:latin typeface="Tenorite" panose="00000500000000000000" pitchFamily="2" charset="0"/>
            </a:endParaRPr>
          </a:p>
          <a:p>
            <a:endParaRPr lang="en-US" sz="2000" dirty="0">
              <a:latin typeface="Tenorite" panose="00000500000000000000" pitchFamily="2" charset="0"/>
            </a:endParaRPr>
          </a:p>
          <a:p>
            <a:r>
              <a:rPr lang="en-US" sz="2000" dirty="0">
                <a:latin typeface="Tenorite" panose="00000500000000000000" pitchFamily="2" charset="0"/>
              </a:rPr>
              <a:t>➤ </a:t>
            </a:r>
            <a:r>
              <a:rPr lang="en-US" sz="2000" dirty="0" err="1">
                <a:latin typeface="Tenorite" panose="00000500000000000000" pitchFamily="2" charset="0"/>
              </a:rPr>
              <a:t>Nükleik</a:t>
            </a:r>
            <a:r>
              <a:rPr lang="en-US" sz="2000" dirty="0">
                <a:latin typeface="Tenorite" panose="00000500000000000000" pitchFamily="2" charset="0"/>
              </a:rPr>
              <a:t> </a:t>
            </a:r>
            <a:r>
              <a:rPr lang="en-US" sz="2000" dirty="0" err="1">
                <a:latin typeface="Tenorite" panose="00000500000000000000" pitchFamily="2" charset="0"/>
              </a:rPr>
              <a:t>asit</a:t>
            </a:r>
            <a:r>
              <a:rPr lang="en-US" sz="2000" dirty="0">
                <a:latin typeface="Tenorite" panose="00000500000000000000" pitchFamily="2" charset="0"/>
              </a:rPr>
              <a:t> </a:t>
            </a:r>
            <a:r>
              <a:rPr lang="en-US" sz="2000" dirty="0" err="1">
                <a:latin typeface="Tenorite" panose="00000500000000000000" pitchFamily="2" charset="0"/>
              </a:rPr>
              <a:t>interkalatörleri</a:t>
            </a:r>
            <a:endParaRPr lang="en-US" sz="2000" dirty="0">
              <a:latin typeface="Tenorite" panose="00000500000000000000" pitchFamily="2" charset="0"/>
            </a:endParaRPr>
          </a:p>
        </p:txBody>
      </p:sp>
      <p:pic>
        <p:nvPicPr>
          <p:cNvPr id="9" name="Immagine 4">
            <a:extLst>
              <a:ext uri="{FF2B5EF4-FFF2-40B4-BE49-F238E27FC236}">
                <a16:creationId xmlns:a16="http://schemas.microsoft.com/office/drawing/2014/main" id="{E808DA0E-DCC7-47C3-92A1-A39C5D4DB572}"/>
              </a:ext>
            </a:extLst>
          </p:cNvPr>
          <p:cNvPicPr>
            <a:picLocks noChangeAspect="1"/>
          </p:cNvPicPr>
          <p:nvPr/>
        </p:nvPicPr>
        <p:blipFill>
          <a:blip r:embed="rId4"/>
          <a:stretch>
            <a:fillRect/>
          </a:stretch>
        </p:blipFill>
        <p:spPr>
          <a:xfrm>
            <a:off x="7734300" y="1667352"/>
            <a:ext cx="4175459" cy="4602578"/>
          </a:xfrm>
          <a:prstGeom prst="rect">
            <a:avLst/>
          </a:prstGeom>
        </p:spPr>
      </p:pic>
      <p:grpSp>
        <p:nvGrpSpPr>
          <p:cNvPr id="13" name="Gruppo 12">
            <a:extLst>
              <a:ext uri="{FF2B5EF4-FFF2-40B4-BE49-F238E27FC236}">
                <a16:creationId xmlns:a16="http://schemas.microsoft.com/office/drawing/2014/main" id="{C29D4306-67BD-4175-9334-546C3927A866}"/>
              </a:ext>
            </a:extLst>
          </p:cNvPr>
          <p:cNvGrpSpPr/>
          <p:nvPr/>
        </p:nvGrpSpPr>
        <p:grpSpPr>
          <a:xfrm>
            <a:off x="6636327" y="1530417"/>
            <a:ext cx="5273431" cy="4739513"/>
            <a:chOff x="6766560" y="1530417"/>
            <a:chExt cx="5143198" cy="4739513"/>
          </a:xfrm>
        </p:grpSpPr>
        <p:sp>
          <p:nvSpPr>
            <p:cNvPr id="10" name="Ovale 9">
              <a:extLst>
                <a:ext uri="{FF2B5EF4-FFF2-40B4-BE49-F238E27FC236}">
                  <a16:creationId xmlns:a16="http://schemas.microsoft.com/office/drawing/2014/main" id="{4B2C6128-8091-47AA-8716-CB38513F148F}"/>
                </a:ext>
              </a:extLst>
            </p:cNvPr>
            <p:cNvSpPr/>
            <p:nvPr/>
          </p:nvSpPr>
          <p:spPr>
            <a:xfrm>
              <a:off x="7603957" y="1530417"/>
              <a:ext cx="4305801" cy="4739513"/>
            </a:xfrm>
            <a:custGeom>
              <a:avLst/>
              <a:gdLst>
                <a:gd name="connsiteX0" fmla="*/ 0 w 4305801"/>
                <a:gd name="connsiteY0" fmla="*/ 2369757 h 4739513"/>
                <a:gd name="connsiteX1" fmla="*/ 2152901 w 4305801"/>
                <a:gd name="connsiteY1" fmla="*/ 0 h 4739513"/>
                <a:gd name="connsiteX2" fmla="*/ 4305802 w 4305801"/>
                <a:gd name="connsiteY2" fmla="*/ 2369757 h 4739513"/>
                <a:gd name="connsiteX3" fmla="*/ 2152901 w 4305801"/>
                <a:gd name="connsiteY3" fmla="*/ 4739514 h 4739513"/>
                <a:gd name="connsiteX4" fmla="*/ 0 w 4305801"/>
                <a:gd name="connsiteY4" fmla="*/ 2369757 h 47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801" h="4739513" extrusionOk="0">
                  <a:moveTo>
                    <a:pt x="0" y="2369757"/>
                  </a:moveTo>
                  <a:cubicBezTo>
                    <a:pt x="12699" y="939503"/>
                    <a:pt x="1171053" y="73174"/>
                    <a:pt x="2152901" y="0"/>
                  </a:cubicBezTo>
                  <a:cubicBezTo>
                    <a:pt x="3123812" y="-97110"/>
                    <a:pt x="4109360" y="947972"/>
                    <a:pt x="4305802" y="2369757"/>
                  </a:cubicBezTo>
                  <a:cubicBezTo>
                    <a:pt x="4347584" y="3640433"/>
                    <a:pt x="3360413" y="4750274"/>
                    <a:pt x="2152901" y="4739514"/>
                  </a:cubicBezTo>
                  <a:cubicBezTo>
                    <a:pt x="813438" y="4696576"/>
                    <a:pt x="-20523" y="3865844"/>
                    <a:pt x="0" y="2369757"/>
                  </a:cubicBezTo>
                  <a:close/>
                </a:path>
              </a:pathLst>
            </a:custGeom>
            <a:noFill/>
            <a:ln w="57150">
              <a:solidFill>
                <a:srgbClr val="FF0000"/>
              </a:solidFill>
              <a:extLst>
                <a:ext uri="{C807C97D-BFC1-408E-A445-0C87EB9F89A2}">
                  <ask:lineSketchStyleProps xmlns:ask="http://schemas.microsoft.com/office/drawing/2018/sketchyshapes" sd="199708065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ttore 2 11">
              <a:extLst>
                <a:ext uri="{FF2B5EF4-FFF2-40B4-BE49-F238E27FC236}">
                  <a16:creationId xmlns:a16="http://schemas.microsoft.com/office/drawing/2014/main" id="{45661792-DA44-4643-A7CD-A350A564F1A2}"/>
                </a:ext>
              </a:extLst>
            </p:cNvPr>
            <p:cNvCxnSpPr>
              <a:cxnSpLocks/>
            </p:cNvCxnSpPr>
            <p:nvPr/>
          </p:nvCxnSpPr>
          <p:spPr>
            <a:xfrm flipV="1">
              <a:off x="6766560" y="3945858"/>
              <a:ext cx="702644" cy="53951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8606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6469D1C-94C0-5DC3-FE3C-AB637E39AA06}"/>
              </a:ext>
            </a:extLst>
          </p:cNvPr>
          <p:cNvPicPr>
            <a:picLocks noChangeAspect="1"/>
          </p:cNvPicPr>
          <p:nvPr/>
        </p:nvPicPr>
        <p:blipFill>
          <a:blip r:embed="rId3"/>
          <a:stretch>
            <a:fillRect/>
          </a:stretch>
        </p:blipFill>
        <p:spPr>
          <a:xfrm>
            <a:off x="162962" y="1624996"/>
            <a:ext cx="5933038" cy="2227548"/>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C7AD4CFD-E185-FC24-F4C6-8D5DB90FC1FE}"/>
              </a:ext>
            </a:extLst>
          </p:cNvPr>
          <p:cNvPicPr>
            <a:picLocks noChangeAspect="1"/>
          </p:cNvPicPr>
          <p:nvPr/>
        </p:nvPicPr>
        <p:blipFill>
          <a:blip r:embed="rId4"/>
          <a:stretch>
            <a:fillRect/>
          </a:stretch>
        </p:blipFill>
        <p:spPr>
          <a:xfrm>
            <a:off x="663272" y="4119230"/>
            <a:ext cx="5052944" cy="2602351"/>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38597A66-7C2E-0CAA-7267-5AD0AF315D46}"/>
              </a:ext>
            </a:extLst>
          </p:cNvPr>
          <p:cNvPicPr>
            <a:picLocks noChangeAspect="1"/>
          </p:cNvPicPr>
          <p:nvPr/>
        </p:nvPicPr>
        <p:blipFill>
          <a:blip r:embed="rId5"/>
          <a:stretch>
            <a:fillRect/>
          </a:stretch>
        </p:blipFill>
        <p:spPr>
          <a:xfrm>
            <a:off x="6363203" y="1351662"/>
            <a:ext cx="5456495" cy="3536417"/>
          </a:xfrm>
          <a:prstGeom prst="rect">
            <a:avLst/>
          </a:prstGeom>
          <a:ln>
            <a:noFill/>
          </a:ln>
          <a:effectLst>
            <a:outerShdw blurRad="292100" dist="139700" dir="2700000" algn="tl" rotWithShape="0">
              <a:srgbClr val="333333">
                <a:alpha val="65000"/>
              </a:srgbClr>
            </a:outerShdw>
          </a:effectLst>
        </p:spPr>
      </p:pic>
      <p:sp>
        <p:nvSpPr>
          <p:cNvPr id="11" name="Titolo 5">
            <a:extLst>
              <a:ext uri="{FF2B5EF4-FFF2-40B4-BE49-F238E27FC236}">
                <a16:creationId xmlns:a16="http://schemas.microsoft.com/office/drawing/2014/main" id="{404E357A-E82C-0DFE-F98C-9BFD6B8EF6B8}"/>
              </a:ext>
            </a:extLst>
          </p:cNvPr>
          <p:cNvSpPr>
            <a:spLocks noGrp="1"/>
          </p:cNvSpPr>
          <p:nvPr>
            <p:ph type="title"/>
          </p:nvPr>
        </p:nvSpPr>
        <p:spPr>
          <a:xfrm>
            <a:off x="247913" y="171204"/>
            <a:ext cx="11001978" cy="1325563"/>
          </a:xfrm>
        </p:spPr>
        <p:txBody>
          <a:bodyPr>
            <a:normAutofit/>
          </a:bodyPr>
          <a:lstStyle/>
          <a:p>
            <a:pPr algn="ctr"/>
            <a:r>
              <a:rPr lang="it-IT" sz="3200" b="1" dirty="0">
                <a:solidFill>
                  <a:srgbClr val="9900CC"/>
                </a:solidFill>
              </a:rPr>
              <a:t>Tek Hücreli Kütle Sitometrisi (Cytof)’nin </a:t>
            </a:r>
            <a:br>
              <a:rPr lang="tr-TR" sz="3200" b="1" dirty="0">
                <a:solidFill>
                  <a:srgbClr val="9900CC"/>
                </a:solidFill>
              </a:rPr>
            </a:br>
            <a:r>
              <a:rPr lang="it-IT" sz="3200" b="1" dirty="0">
                <a:solidFill>
                  <a:srgbClr val="9900CC"/>
                </a:solidFill>
              </a:rPr>
              <a:t>Bilim Dünyasindaki Etkisi</a:t>
            </a:r>
            <a:endParaRPr lang="en-US" sz="3200" b="1" dirty="0">
              <a:solidFill>
                <a:srgbClr val="9900CC"/>
              </a:solidFill>
            </a:endParaRPr>
          </a:p>
        </p:txBody>
      </p:sp>
      <p:grpSp>
        <p:nvGrpSpPr>
          <p:cNvPr id="6" name="Gruppo 5">
            <a:extLst>
              <a:ext uri="{FF2B5EF4-FFF2-40B4-BE49-F238E27FC236}">
                <a16:creationId xmlns:a16="http://schemas.microsoft.com/office/drawing/2014/main" id="{0DA21134-4486-9F14-2373-536C5F2CB0BA}"/>
              </a:ext>
            </a:extLst>
          </p:cNvPr>
          <p:cNvGrpSpPr/>
          <p:nvPr/>
        </p:nvGrpSpPr>
        <p:grpSpPr>
          <a:xfrm>
            <a:off x="6198859" y="4119230"/>
            <a:ext cx="5381631" cy="2478448"/>
            <a:chOff x="5381882" y="4208348"/>
            <a:chExt cx="5381631" cy="2478448"/>
          </a:xfrm>
        </p:grpSpPr>
        <p:pic>
          <p:nvPicPr>
            <p:cNvPr id="3" name="Immagine 2">
              <a:extLst>
                <a:ext uri="{FF2B5EF4-FFF2-40B4-BE49-F238E27FC236}">
                  <a16:creationId xmlns:a16="http://schemas.microsoft.com/office/drawing/2014/main" id="{E5F8DF86-C47D-86E1-857F-F4A4DB790096}"/>
                </a:ext>
              </a:extLst>
            </p:cNvPr>
            <p:cNvPicPr>
              <a:picLocks noChangeAspect="1"/>
            </p:cNvPicPr>
            <p:nvPr/>
          </p:nvPicPr>
          <p:blipFill rotWithShape="1">
            <a:blip r:embed="rId6"/>
            <a:srcRect b="22864"/>
            <a:stretch/>
          </p:blipFill>
          <p:spPr>
            <a:xfrm>
              <a:off x="5381882" y="4208348"/>
              <a:ext cx="5381631" cy="2478448"/>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0436EC4-8CFE-0353-438B-8E99E8A4ECA7}"/>
                </a:ext>
              </a:extLst>
            </p:cNvPr>
            <p:cNvSpPr/>
            <p:nvPr/>
          </p:nvSpPr>
          <p:spPr>
            <a:xfrm>
              <a:off x="9531350" y="6591300"/>
              <a:ext cx="431800" cy="95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1173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CE7368D4-FC26-6611-ECFE-DEACA92796B5}"/>
              </a:ext>
            </a:extLst>
          </p:cNvPr>
          <p:cNvPicPr>
            <a:picLocks noChangeAspect="1"/>
          </p:cNvPicPr>
          <p:nvPr/>
        </p:nvPicPr>
        <p:blipFill rotWithShape="1">
          <a:blip r:embed="rId3">
            <a:duotone>
              <a:schemeClr val="bg2">
                <a:shade val="45000"/>
                <a:satMod val="135000"/>
              </a:schemeClr>
              <a:prstClr val="white"/>
            </a:duotone>
          </a:blip>
          <a:srcRect t="21380" r="9091" b="1433"/>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6B4C1-6548-9CEB-61BB-C0532961E746}"/>
              </a:ext>
            </a:extLst>
          </p:cNvPr>
          <p:cNvSpPr>
            <a:spLocks noGrp="1"/>
          </p:cNvSpPr>
          <p:nvPr>
            <p:ph type="title"/>
          </p:nvPr>
        </p:nvSpPr>
        <p:spPr>
          <a:xfrm>
            <a:off x="838200" y="365125"/>
            <a:ext cx="10515600" cy="1325563"/>
          </a:xfrm>
        </p:spPr>
        <p:txBody>
          <a:bodyPr>
            <a:normAutofit/>
          </a:bodyPr>
          <a:lstStyle/>
          <a:p>
            <a:r>
              <a:rPr lang="tr-TR" b="1" dirty="0">
                <a:latin typeface="+mn-lt"/>
              </a:rPr>
              <a:t>Öğrenim Hedefleri</a:t>
            </a:r>
            <a:endParaRPr lang="en-NL" b="1" dirty="0">
              <a:latin typeface="+mn-lt"/>
            </a:endParaRPr>
          </a:p>
        </p:txBody>
      </p:sp>
      <p:graphicFrame>
        <p:nvGraphicFramePr>
          <p:cNvPr id="15" name="Content Placeholder 2">
            <a:extLst>
              <a:ext uri="{FF2B5EF4-FFF2-40B4-BE49-F238E27FC236}">
                <a16:creationId xmlns:a16="http://schemas.microsoft.com/office/drawing/2014/main" id="{8C257802-E788-024D-DD04-3CD64497CE44}"/>
              </a:ext>
            </a:extLst>
          </p:cNvPr>
          <p:cNvGraphicFramePr>
            <a:graphicFrameLocks noGrp="1"/>
          </p:cNvGraphicFramePr>
          <p:nvPr>
            <p:ph idx="1"/>
            <p:extLst>
              <p:ext uri="{D42A27DB-BD31-4B8C-83A1-F6EECF244321}">
                <p14:modId xmlns:p14="http://schemas.microsoft.com/office/powerpoint/2010/main" val="18364261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4440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C12D91-49D9-437B-A4E6-43CD4BB1A4F9}"/>
              </a:ext>
            </a:extLst>
          </p:cNvPr>
          <p:cNvPicPr>
            <a:picLocks noChangeAspect="1"/>
          </p:cNvPicPr>
          <p:nvPr/>
        </p:nvPicPr>
        <p:blipFill rotWithShape="1">
          <a:blip r:embed="rId2"/>
          <a:srcRect l="1348" t="4472" r="1348" b="4472"/>
          <a:stretch/>
        </p:blipFill>
        <p:spPr>
          <a:xfrm>
            <a:off x="-5135823" y="-2695575"/>
            <a:ext cx="4568251" cy="4490265"/>
          </a:xfrm>
          <a:prstGeom prst="flowChartConnector">
            <a:avLst/>
          </a:prstGeom>
        </p:spPr>
      </p:pic>
      <p:pic>
        <p:nvPicPr>
          <p:cNvPr id="7" name="Immagine 6">
            <a:extLst>
              <a:ext uri="{FF2B5EF4-FFF2-40B4-BE49-F238E27FC236}">
                <a16:creationId xmlns:a16="http://schemas.microsoft.com/office/drawing/2014/main" id="{2922D774-34E8-4B40-9515-C8ACA74CCE8E}"/>
              </a:ext>
            </a:extLst>
          </p:cNvPr>
          <p:cNvPicPr>
            <a:picLocks noChangeAspect="1"/>
          </p:cNvPicPr>
          <p:nvPr/>
        </p:nvPicPr>
        <p:blipFill rotWithShape="1">
          <a:blip r:embed="rId3"/>
          <a:srcRect l="1952" t="6280" r="1952" b="3436"/>
          <a:stretch/>
        </p:blipFill>
        <p:spPr>
          <a:xfrm>
            <a:off x="2797843" y="-7342553"/>
            <a:ext cx="6596314" cy="6858000"/>
          </a:xfrm>
          <a:prstGeom prst="flowChartConnector">
            <a:avLst/>
          </a:prstGeom>
        </p:spPr>
      </p:pic>
      <p:pic>
        <p:nvPicPr>
          <p:cNvPr id="9" name="Immagine 8">
            <a:extLst>
              <a:ext uri="{FF2B5EF4-FFF2-40B4-BE49-F238E27FC236}">
                <a16:creationId xmlns:a16="http://schemas.microsoft.com/office/drawing/2014/main" id="{ACB48321-BF14-4BC9-9F53-F4FB7A739DB0}"/>
              </a:ext>
            </a:extLst>
          </p:cNvPr>
          <p:cNvPicPr>
            <a:picLocks noChangeAspect="1"/>
          </p:cNvPicPr>
          <p:nvPr/>
        </p:nvPicPr>
        <p:blipFill rotWithShape="1">
          <a:blip r:embed="rId4"/>
          <a:srcRect l="2284" t="5597" r="2284" b="-373"/>
          <a:stretch/>
        </p:blipFill>
        <p:spPr>
          <a:xfrm>
            <a:off x="13662308" y="-3375372"/>
            <a:ext cx="6596314" cy="6858000"/>
          </a:xfrm>
          <a:prstGeom prst="flowChartConnector">
            <a:avLst/>
          </a:prstGeom>
        </p:spPr>
      </p:pic>
      <p:pic>
        <p:nvPicPr>
          <p:cNvPr id="11" name="Immagine 10">
            <a:extLst>
              <a:ext uri="{FF2B5EF4-FFF2-40B4-BE49-F238E27FC236}">
                <a16:creationId xmlns:a16="http://schemas.microsoft.com/office/drawing/2014/main" id="{CD4E8D4F-7C59-4F34-A0B5-523BD1F984D1}"/>
              </a:ext>
            </a:extLst>
          </p:cNvPr>
          <p:cNvPicPr>
            <a:picLocks noChangeAspect="1"/>
          </p:cNvPicPr>
          <p:nvPr/>
        </p:nvPicPr>
        <p:blipFill rotWithShape="1">
          <a:blip r:embed="rId5"/>
          <a:srcRect l="5677" t="6036" r="3080" b="630"/>
          <a:stretch/>
        </p:blipFill>
        <p:spPr>
          <a:xfrm>
            <a:off x="11398733" y="6457256"/>
            <a:ext cx="5058481" cy="4972744"/>
          </a:xfrm>
          <a:prstGeom prst="flowChartConnector">
            <a:avLst/>
          </a:prstGeom>
        </p:spPr>
      </p:pic>
      <p:pic>
        <p:nvPicPr>
          <p:cNvPr id="13" name="Immagine 12">
            <a:extLst>
              <a:ext uri="{FF2B5EF4-FFF2-40B4-BE49-F238E27FC236}">
                <a16:creationId xmlns:a16="http://schemas.microsoft.com/office/drawing/2014/main" id="{3EA04837-9388-4C5D-9B90-9018A7640F13}"/>
              </a:ext>
            </a:extLst>
          </p:cNvPr>
          <p:cNvPicPr>
            <a:picLocks noChangeAspect="1"/>
          </p:cNvPicPr>
          <p:nvPr/>
        </p:nvPicPr>
        <p:blipFill rotWithShape="1">
          <a:blip r:embed="rId6"/>
          <a:srcRect l="8626" t="6072" r="2233" b="3215"/>
          <a:stretch/>
        </p:blipFill>
        <p:spPr>
          <a:xfrm>
            <a:off x="-7488493" y="5514628"/>
            <a:ext cx="7027885" cy="6858000"/>
          </a:xfrm>
          <a:prstGeom prst="flowChartConnector">
            <a:avLst/>
          </a:prstGeom>
        </p:spPr>
      </p:pic>
    </p:spTree>
    <p:extLst>
      <p:ext uri="{BB962C8B-B14F-4D97-AF65-F5344CB8AC3E}">
        <p14:creationId xmlns:p14="http://schemas.microsoft.com/office/powerpoint/2010/main" val="311711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C12D91-49D9-437B-A4E6-43CD4BB1A4F9}"/>
              </a:ext>
            </a:extLst>
          </p:cNvPr>
          <p:cNvPicPr>
            <a:picLocks noChangeAspect="1"/>
          </p:cNvPicPr>
          <p:nvPr/>
        </p:nvPicPr>
        <p:blipFill rotWithShape="1">
          <a:blip r:embed="rId3"/>
          <a:srcRect l="1348" t="4472" r="1348" b="4472"/>
          <a:stretch/>
        </p:blipFill>
        <p:spPr>
          <a:xfrm>
            <a:off x="-259023" y="-384175"/>
            <a:ext cx="4568251" cy="4490265"/>
          </a:xfrm>
          <a:prstGeom prst="flowChartConnector">
            <a:avLst/>
          </a:prstGeom>
        </p:spPr>
      </p:pic>
      <p:pic>
        <p:nvPicPr>
          <p:cNvPr id="7" name="Immagine 6">
            <a:extLst>
              <a:ext uri="{FF2B5EF4-FFF2-40B4-BE49-F238E27FC236}">
                <a16:creationId xmlns:a16="http://schemas.microsoft.com/office/drawing/2014/main" id="{2922D774-34E8-4B40-9515-C8ACA74CCE8E}"/>
              </a:ext>
            </a:extLst>
          </p:cNvPr>
          <p:cNvPicPr>
            <a:picLocks noChangeAspect="1"/>
          </p:cNvPicPr>
          <p:nvPr/>
        </p:nvPicPr>
        <p:blipFill rotWithShape="1">
          <a:blip r:embed="rId4"/>
          <a:srcRect l="1952" t="6280" r="1952" b="3436"/>
          <a:stretch/>
        </p:blipFill>
        <p:spPr>
          <a:xfrm>
            <a:off x="2686510" y="-1343372"/>
            <a:ext cx="6596314" cy="6858000"/>
          </a:xfrm>
          <a:prstGeom prst="flowChartConnector">
            <a:avLst/>
          </a:prstGeom>
        </p:spPr>
      </p:pic>
      <p:pic>
        <p:nvPicPr>
          <p:cNvPr id="9" name="Immagine 8">
            <a:extLst>
              <a:ext uri="{FF2B5EF4-FFF2-40B4-BE49-F238E27FC236}">
                <a16:creationId xmlns:a16="http://schemas.microsoft.com/office/drawing/2014/main" id="{ACB48321-BF14-4BC9-9F53-F4FB7A739DB0}"/>
              </a:ext>
            </a:extLst>
          </p:cNvPr>
          <p:cNvPicPr>
            <a:picLocks noChangeAspect="1"/>
          </p:cNvPicPr>
          <p:nvPr/>
        </p:nvPicPr>
        <p:blipFill rotWithShape="1">
          <a:blip r:embed="rId5"/>
          <a:srcRect l="2284" t="5597" r="2284" b="-373"/>
          <a:stretch/>
        </p:blipFill>
        <p:spPr>
          <a:xfrm>
            <a:off x="7286908" y="-694510"/>
            <a:ext cx="6596314" cy="6858000"/>
          </a:xfrm>
          <a:prstGeom prst="flowChartConnector">
            <a:avLst/>
          </a:prstGeom>
        </p:spPr>
      </p:pic>
      <p:pic>
        <p:nvPicPr>
          <p:cNvPr id="11" name="Immagine 10">
            <a:extLst>
              <a:ext uri="{FF2B5EF4-FFF2-40B4-BE49-F238E27FC236}">
                <a16:creationId xmlns:a16="http://schemas.microsoft.com/office/drawing/2014/main" id="{CD4E8D4F-7C59-4F34-A0B5-523BD1F984D1}"/>
              </a:ext>
            </a:extLst>
          </p:cNvPr>
          <p:cNvPicPr>
            <a:picLocks noChangeAspect="1"/>
          </p:cNvPicPr>
          <p:nvPr/>
        </p:nvPicPr>
        <p:blipFill rotWithShape="1">
          <a:blip r:embed="rId6"/>
          <a:srcRect l="5677" t="6036" r="3080" b="630"/>
          <a:stretch/>
        </p:blipFill>
        <p:spPr>
          <a:xfrm>
            <a:off x="5353533" y="2390428"/>
            <a:ext cx="5058481" cy="4972744"/>
          </a:xfrm>
          <a:prstGeom prst="flowChartConnector">
            <a:avLst/>
          </a:prstGeom>
        </p:spPr>
      </p:pic>
      <p:pic>
        <p:nvPicPr>
          <p:cNvPr id="13" name="Immagine 12">
            <a:extLst>
              <a:ext uri="{FF2B5EF4-FFF2-40B4-BE49-F238E27FC236}">
                <a16:creationId xmlns:a16="http://schemas.microsoft.com/office/drawing/2014/main" id="{3EA04837-9388-4C5D-9B90-9018A7640F13}"/>
              </a:ext>
            </a:extLst>
          </p:cNvPr>
          <p:cNvPicPr>
            <a:picLocks noChangeAspect="1"/>
          </p:cNvPicPr>
          <p:nvPr/>
        </p:nvPicPr>
        <p:blipFill rotWithShape="1">
          <a:blip r:embed="rId7"/>
          <a:srcRect l="8626" t="6072" r="2233" b="3215"/>
          <a:stretch/>
        </p:blipFill>
        <p:spPr>
          <a:xfrm>
            <a:off x="0" y="2085628"/>
            <a:ext cx="7027885" cy="6858000"/>
          </a:xfrm>
          <a:prstGeom prst="flowChartConnector">
            <a:avLst/>
          </a:prstGeom>
        </p:spPr>
      </p:pic>
      <p:sp>
        <p:nvSpPr>
          <p:cNvPr id="14" name="CasellaDiTesto 13">
            <a:extLst>
              <a:ext uri="{FF2B5EF4-FFF2-40B4-BE49-F238E27FC236}">
                <a16:creationId xmlns:a16="http://schemas.microsoft.com/office/drawing/2014/main" id="{4F4ACBC9-8F9E-497D-916E-3EA0359CF1A3}"/>
              </a:ext>
            </a:extLst>
          </p:cNvPr>
          <p:cNvSpPr txBox="1"/>
          <p:nvPr/>
        </p:nvSpPr>
        <p:spPr>
          <a:xfrm>
            <a:off x="1749151" y="2628781"/>
            <a:ext cx="8693698" cy="1464231"/>
          </a:xfrm>
          <a:prstGeom prst="roundRect">
            <a:avLst/>
          </a:prstGeom>
          <a:solidFill>
            <a:schemeClr val="tx1">
              <a:lumMod val="85000"/>
              <a:lumOff val="15000"/>
              <a:alpha val="68000"/>
            </a:schemeClr>
          </a:solidFill>
        </p:spPr>
        <p:txBody>
          <a:bodyPr wrap="square" rtlCol="0">
            <a:spAutoFit/>
          </a:bodyPr>
          <a:lstStyle/>
          <a:p>
            <a:pPr algn="ctr"/>
            <a:r>
              <a:rPr lang="it-IT" sz="8000" b="1" dirty="0">
                <a:solidFill>
                  <a:schemeClr val="accent3">
                    <a:lumMod val="20000"/>
                    <a:lumOff val="80000"/>
                  </a:schemeClr>
                </a:solidFill>
                <a:latin typeface="Tenorite" panose="00000500000000000000" pitchFamily="2" charset="0"/>
              </a:rPr>
              <a:t>PANEL TASARIMI</a:t>
            </a:r>
            <a:endParaRPr lang="en-US" sz="8000" b="1" dirty="0">
              <a:solidFill>
                <a:schemeClr val="accent3">
                  <a:lumMod val="20000"/>
                  <a:lumOff val="80000"/>
                </a:schemeClr>
              </a:solidFill>
              <a:latin typeface="Tenorite" panose="00000500000000000000" pitchFamily="2" charset="0"/>
            </a:endParaRPr>
          </a:p>
        </p:txBody>
      </p:sp>
    </p:spTree>
    <p:extLst>
      <p:ext uri="{BB962C8B-B14F-4D97-AF65-F5344CB8AC3E}">
        <p14:creationId xmlns:p14="http://schemas.microsoft.com/office/powerpoint/2010/main" val="164580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0D47FEA-91AC-4403-8D35-EC548E088EF3}"/>
              </a:ext>
            </a:extLst>
          </p:cNvPr>
          <p:cNvSpPr>
            <a:spLocks noGrp="1"/>
          </p:cNvSpPr>
          <p:nvPr>
            <p:ph type="ctrTitle"/>
          </p:nvPr>
        </p:nvSpPr>
        <p:spPr>
          <a:xfrm>
            <a:off x="682158" y="4989095"/>
            <a:ext cx="10836074" cy="1585251"/>
          </a:xfrm>
        </p:spPr>
        <p:txBody>
          <a:bodyPr>
            <a:normAutofit/>
          </a:bodyPr>
          <a:lstStyle/>
          <a:p>
            <a:r>
              <a:rPr lang="en-US" sz="3600" b="1" dirty="0" err="1">
                <a:latin typeface="+mn-lt"/>
              </a:rPr>
              <a:t>Çok</a:t>
            </a:r>
            <a:r>
              <a:rPr lang="en-US" sz="3600" b="1" dirty="0">
                <a:latin typeface="+mn-lt"/>
              </a:rPr>
              <a:t> </a:t>
            </a:r>
            <a:r>
              <a:rPr lang="tr-TR" sz="3600" b="1" dirty="0">
                <a:latin typeface="+mn-lt"/>
              </a:rPr>
              <a:t>B</a:t>
            </a:r>
            <a:r>
              <a:rPr lang="en-US" sz="3600" b="1" dirty="0" err="1">
                <a:latin typeface="+mn-lt"/>
              </a:rPr>
              <a:t>oyutlu</a:t>
            </a:r>
            <a:r>
              <a:rPr lang="en-US" sz="3600" b="1" dirty="0">
                <a:latin typeface="+mn-lt"/>
              </a:rPr>
              <a:t> </a:t>
            </a:r>
            <a:r>
              <a:rPr lang="en-US" sz="3600" b="1" dirty="0" err="1">
                <a:latin typeface="+mn-lt"/>
              </a:rPr>
              <a:t>Yaklaşımlar</a:t>
            </a:r>
            <a:r>
              <a:rPr lang="en-US" sz="3600" b="1" dirty="0">
                <a:latin typeface="+mn-lt"/>
              </a:rPr>
              <a:t>:</a:t>
            </a:r>
            <a:br>
              <a:rPr lang="en-US" sz="3600" b="1" dirty="0">
                <a:latin typeface="+mn-lt"/>
              </a:rPr>
            </a:br>
            <a:r>
              <a:rPr lang="en-US" sz="3600" b="1" dirty="0">
                <a:latin typeface="+mn-lt"/>
              </a:rPr>
              <a:t>Görüntülü </a:t>
            </a:r>
            <a:r>
              <a:rPr lang="en-US" sz="3600" b="1" dirty="0" err="1">
                <a:latin typeface="+mn-lt"/>
              </a:rPr>
              <a:t>kütle</a:t>
            </a:r>
            <a:r>
              <a:rPr lang="en-US" sz="3600" b="1" dirty="0">
                <a:latin typeface="+mn-lt"/>
              </a:rPr>
              <a:t> </a:t>
            </a:r>
            <a:r>
              <a:rPr lang="en-US" sz="3600" b="1" dirty="0" err="1">
                <a:latin typeface="+mn-lt"/>
              </a:rPr>
              <a:t>sitometrisi</a:t>
            </a:r>
            <a:r>
              <a:rPr lang="en-US" sz="3600" b="1" dirty="0">
                <a:latin typeface="+mn-lt"/>
              </a:rPr>
              <a:t> (IMC) ve </a:t>
            </a:r>
            <a:r>
              <a:rPr lang="en-US" sz="3600" b="1" dirty="0" err="1">
                <a:latin typeface="+mn-lt"/>
              </a:rPr>
              <a:t>uçuş</a:t>
            </a:r>
            <a:r>
              <a:rPr lang="en-US" sz="3600" b="1" dirty="0">
                <a:latin typeface="+mn-lt"/>
              </a:rPr>
              <a:t> </a:t>
            </a:r>
            <a:r>
              <a:rPr lang="en-US" sz="3600" b="1" dirty="0" err="1">
                <a:latin typeface="+mn-lt"/>
              </a:rPr>
              <a:t>süresine</a:t>
            </a:r>
            <a:r>
              <a:rPr lang="en-US" sz="3600" b="1" dirty="0">
                <a:latin typeface="+mn-lt"/>
              </a:rPr>
              <a:t> </a:t>
            </a:r>
            <a:r>
              <a:rPr lang="en-US" sz="3600" b="1" dirty="0" err="1">
                <a:latin typeface="+mn-lt"/>
              </a:rPr>
              <a:t>göre</a:t>
            </a:r>
            <a:r>
              <a:rPr lang="en-US" sz="3600" b="1" dirty="0">
                <a:latin typeface="+mn-lt"/>
              </a:rPr>
              <a:t> </a:t>
            </a:r>
            <a:r>
              <a:rPr lang="en-US" sz="3600" b="1" dirty="0" err="1">
                <a:latin typeface="+mn-lt"/>
              </a:rPr>
              <a:t>iyon</a:t>
            </a:r>
            <a:r>
              <a:rPr lang="en-US" sz="3600" b="1" dirty="0">
                <a:latin typeface="+mn-lt"/>
              </a:rPr>
              <a:t> </a:t>
            </a:r>
            <a:r>
              <a:rPr lang="en-US" sz="3600" b="1" dirty="0" err="1">
                <a:latin typeface="+mn-lt"/>
              </a:rPr>
              <a:t>ışını</a:t>
            </a:r>
            <a:r>
              <a:rPr lang="en-US" sz="3600" b="1" dirty="0">
                <a:latin typeface="+mn-lt"/>
              </a:rPr>
              <a:t> </a:t>
            </a:r>
            <a:r>
              <a:rPr lang="en-US" sz="3600" b="1" dirty="0" err="1">
                <a:latin typeface="+mn-lt"/>
              </a:rPr>
              <a:t>görüntüleme</a:t>
            </a:r>
            <a:r>
              <a:rPr lang="en-US" sz="3600" b="1" dirty="0">
                <a:latin typeface="+mn-lt"/>
              </a:rPr>
              <a:t> (MIBI-TOF) </a:t>
            </a:r>
            <a:endParaRPr lang="en-US" sz="3200" b="1" dirty="0">
              <a:latin typeface="+mn-lt"/>
            </a:endParaRPr>
          </a:p>
        </p:txBody>
      </p:sp>
      <p:pic>
        <p:nvPicPr>
          <p:cNvPr id="2" name="Picture 1" descr="Angle view of neural network branches">
            <a:extLst>
              <a:ext uri="{FF2B5EF4-FFF2-40B4-BE49-F238E27FC236}">
                <a16:creationId xmlns:a16="http://schemas.microsoft.com/office/drawing/2014/main" id="{3832D452-41C5-7EA1-BCCA-2DB4621E17F3}"/>
              </a:ext>
            </a:extLst>
          </p:cNvPr>
          <p:cNvPicPr>
            <a:picLocks noChangeAspect="1"/>
          </p:cNvPicPr>
          <p:nvPr/>
        </p:nvPicPr>
        <p:blipFill rotWithShape="1">
          <a:blip r:embed="rId3"/>
          <a:srcRect t="5071" b="14929"/>
          <a:stretch/>
        </p:blipFill>
        <p:spPr>
          <a:xfrm>
            <a:off x="20" y="10"/>
            <a:ext cx="12191979" cy="4817650"/>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1274615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A4E5FC1-82AB-4556-B58C-5C8BA76DB62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1459"/>
          <a:stretch/>
        </p:blipFill>
        <p:spPr>
          <a:xfrm>
            <a:off x="1658122" y="0"/>
            <a:ext cx="8875755" cy="6072188"/>
          </a:xfrm>
        </p:spPr>
      </p:pic>
      <p:pic>
        <p:nvPicPr>
          <p:cNvPr id="2" name="Immagine 1" descr="Immagine che contiene diagramma&#10;&#10;Descrizione generata automaticamente">
            <a:extLst>
              <a:ext uri="{FF2B5EF4-FFF2-40B4-BE49-F238E27FC236}">
                <a16:creationId xmlns:a16="http://schemas.microsoft.com/office/drawing/2014/main" id="{7B1F6D5C-9B95-288A-2753-5948F43C0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5501" y="541638"/>
            <a:ext cx="7473759" cy="5774724"/>
          </a:xfrm>
          <a:prstGeom prst="rect">
            <a:avLst/>
          </a:prstGeom>
        </p:spPr>
      </p:pic>
      <p:sp>
        <p:nvSpPr>
          <p:cNvPr id="4" name="TextBox 3">
            <a:extLst>
              <a:ext uri="{FF2B5EF4-FFF2-40B4-BE49-F238E27FC236}">
                <a16:creationId xmlns:a16="http://schemas.microsoft.com/office/drawing/2014/main" id="{69FBAA7D-69E4-F9B0-2370-41B8FC7E4791}"/>
              </a:ext>
            </a:extLst>
          </p:cNvPr>
          <p:cNvSpPr txBox="1"/>
          <p:nvPr/>
        </p:nvSpPr>
        <p:spPr>
          <a:xfrm>
            <a:off x="1346597" y="6072188"/>
            <a:ext cx="99512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Tenorite" panose="00000500000000000000" pitchFamily="2" charset="0"/>
              </a:rPr>
              <a:t>Görüntülü</a:t>
            </a:r>
            <a:r>
              <a:rPr lang="en-US" sz="1600" dirty="0">
                <a:latin typeface="Tenorite" panose="00000500000000000000" pitchFamily="2" charset="0"/>
              </a:rPr>
              <a:t> </a:t>
            </a:r>
            <a:r>
              <a:rPr lang="en-US" sz="1600" dirty="0" err="1">
                <a:latin typeface="Tenorite" panose="00000500000000000000" pitchFamily="2" charset="0"/>
              </a:rPr>
              <a:t>kütle</a:t>
            </a:r>
            <a:r>
              <a:rPr lang="en-US" sz="1600" dirty="0">
                <a:latin typeface="Tenorite" panose="00000500000000000000" pitchFamily="2" charset="0"/>
              </a:rPr>
              <a:t> </a:t>
            </a:r>
            <a:r>
              <a:rPr lang="en-US" sz="1600" dirty="0" err="1">
                <a:latin typeface="Tenorite" panose="00000500000000000000" pitchFamily="2" charset="0"/>
              </a:rPr>
              <a:t>sitometrisi</a:t>
            </a:r>
            <a:r>
              <a:rPr lang="en-US" sz="1600" dirty="0">
                <a:latin typeface="Tenorite" panose="00000500000000000000" pitchFamily="2" charset="0"/>
              </a:rPr>
              <a:t> (IMC), </a:t>
            </a:r>
            <a:r>
              <a:rPr lang="en-US" sz="1600" dirty="0" err="1">
                <a:latin typeface="Tenorite" panose="00000500000000000000" pitchFamily="2" charset="0"/>
              </a:rPr>
              <a:t>cilt</a:t>
            </a:r>
            <a:r>
              <a:rPr lang="en-US" sz="1600" dirty="0">
                <a:latin typeface="Tenorite" panose="00000500000000000000" pitchFamily="2" charset="0"/>
              </a:rPr>
              <a:t> </a:t>
            </a:r>
            <a:r>
              <a:rPr lang="en-US" sz="1600" dirty="0" err="1">
                <a:latin typeface="Tenorite" panose="00000500000000000000" pitchFamily="2" charset="0"/>
              </a:rPr>
              <a:t>hastalıklarını</a:t>
            </a:r>
            <a:r>
              <a:rPr lang="en-US" sz="1600" dirty="0">
                <a:latin typeface="Tenorite" panose="00000500000000000000" pitchFamily="2" charset="0"/>
              </a:rPr>
              <a:t> </a:t>
            </a:r>
            <a:r>
              <a:rPr lang="en-US" sz="1600" dirty="0" err="1">
                <a:latin typeface="Tenorite" panose="00000500000000000000" pitchFamily="2" charset="0"/>
              </a:rPr>
              <a:t>veya</a:t>
            </a:r>
            <a:r>
              <a:rPr lang="en-US" sz="1600" dirty="0">
                <a:latin typeface="Tenorite" panose="00000500000000000000" pitchFamily="2" charset="0"/>
              </a:rPr>
              <a:t> </a:t>
            </a:r>
            <a:r>
              <a:rPr lang="en-US" sz="1600" dirty="0" err="1">
                <a:latin typeface="Tenorite" panose="00000500000000000000" pitchFamily="2" charset="0"/>
              </a:rPr>
              <a:t>cilt</a:t>
            </a:r>
            <a:r>
              <a:rPr lang="en-US" sz="1600" dirty="0">
                <a:latin typeface="Tenorite" panose="00000500000000000000" pitchFamily="2" charset="0"/>
              </a:rPr>
              <a:t> </a:t>
            </a:r>
            <a:r>
              <a:rPr lang="en-US" sz="1600" dirty="0" err="1">
                <a:latin typeface="Tenorite" panose="00000500000000000000" pitchFamily="2" charset="0"/>
              </a:rPr>
              <a:t>kanserlerini</a:t>
            </a:r>
            <a:r>
              <a:rPr lang="en-US" sz="1600" dirty="0">
                <a:latin typeface="Tenorite" panose="00000500000000000000" pitchFamily="2" charset="0"/>
              </a:rPr>
              <a:t> </a:t>
            </a:r>
            <a:r>
              <a:rPr lang="en-US" sz="1600" dirty="0" err="1">
                <a:latin typeface="Tenorite" panose="00000500000000000000" pitchFamily="2" charset="0"/>
              </a:rPr>
              <a:t>araştırmak</a:t>
            </a:r>
            <a:r>
              <a:rPr lang="en-US" sz="1600" dirty="0">
                <a:latin typeface="Tenorite" panose="00000500000000000000" pitchFamily="2" charset="0"/>
              </a:rPr>
              <a:t> </a:t>
            </a:r>
            <a:r>
              <a:rPr lang="en-US" sz="1600" dirty="0" err="1">
                <a:latin typeface="Tenorite" panose="00000500000000000000" pitchFamily="2" charset="0"/>
              </a:rPr>
              <a:t>için</a:t>
            </a:r>
            <a:r>
              <a:rPr lang="en-US" sz="1600" dirty="0">
                <a:latin typeface="Tenorite" panose="00000500000000000000" pitchFamily="2" charset="0"/>
              </a:rPr>
              <a:t> </a:t>
            </a:r>
            <a:r>
              <a:rPr lang="en-US" sz="1600" dirty="0" err="1">
                <a:latin typeface="Tenorite" panose="00000500000000000000" pitchFamily="2" charset="0"/>
              </a:rPr>
              <a:t>güçlü</a:t>
            </a:r>
            <a:r>
              <a:rPr lang="en-US" sz="1600" dirty="0">
                <a:latin typeface="Tenorite" panose="00000500000000000000" pitchFamily="2" charset="0"/>
              </a:rPr>
              <a:t> </a:t>
            </a:r>
            <a:r>
              <a:rPr lang="en-US" sz="1600" dirty="0" err="1">
                <a:latin typeface="Tenorite" panose="00000500000000000000" pitchFamily="2" charset="0"/>
              </a:rPr>
              <a:t>etkileri</a:t>
            </a:r>
            <a:r>
              <a:rPr lang="en-US" sz="1600" dirty="0">
                <a:latin typeface="Tenorite" panose="00000500000000000000" pitchFamily="2" charset="0"/>
              </a:rPr>
              <a:t> </a:t>
            </a:r>
            <a:r>
              <a:rPr lang="en-US" sz="1600" dirty="0" err="1">
                <a:latin typeface="Tenorite" panose="00000500000000000000" pitchFamily="2" charset="0"/>
              </a:rPr>
              <a:t>olan</a:t>
            </a:r>
            <a:r>
              <a:rPr lang="en-US" sz="1600" dirty="0">
                <a:latin typeface="Tenorite" panose="00000500000000000000" pitchFamily="2" charset="0"/>
              </a:rPr>
              <a:t> </a:t>
            </a:r>
            <a:r>
              <a:rPr lang="en-US" sz="1600" dirty="0" err="1">
                <a:latin typeface="Tenorite" panose="00000500000000000000" pitchFamily="2" charset="0"/>
              </a:rPr>
              <a:t>multiparametrik</a:t>
            </a:r>
            <a:r>
              <a:rPr lang="en-US" sz="1600" dirty="0">
                <a:latin typeface="Tenorite" panose="00000500000000000000" pitchFamily="2" charset="0"/>
              </a:rPr>
              <a:t> </a:t>
            </a:r>
            <a:r>
              <a:rPr lang="en-US" sz="1600" dirty="0" err="1">
                <a:latin typeface="Tenorite" panose="00000500000000000000" pitchFamily="2" charset="0"/>
              </a:rPr>
              <a:t>analize</a:t>
            </a:r>
            <a:r>
              <a:rPr lang="en-US" sz="1600" dirty="0">
                <a:latin typeface="Tenorite" panose="00000500000000000000" pitchFamily="2" charset="0"/>
              </a:rPr>
              <a:t> ek </a:t>
            </a:r>
            <a:r>
              <a:rPr lang="en-US" sz="1600" dirty="0" err="1">
                <a:latin typeface="Tenorite" panose="00000500000000000000" pitchFamily="2" charset="0"/>
              </a:rPr>
              <a:t>olarak</a:t>
            </a:r>
            <a:r>
              <a:rPr lang="en-US" sz="1600" dirty="0">
                <a:latin typeface="Tenorite" panose="00000500000000000000" pitchFamily="2" charset="0"/>
              </a:rPr>
              <a:t>, </a:t>
            </a:r>
            <a:r>
              <a:rPr lang="en-US" sz="1600" dirty="0" err="1">
                <a:latin typeface="Tenorite" panose="00000500000000000000" pitchFamily="2" charset="0"/>
              </a:rPr>
              <a:t>uçuş</a:t>
            </a:r>
            <a:r>
              <a:rPr lang="en-US" sz="1600" dirty="0">
                <a:latin typeface="Tenorite" panose="00000500000000000000" pitchFamily="2" charset="0"/>
              </a:rPr>
              <a:t> </a:t>
            </a:r>
            <a:r>
              <a:rPr lang="en-US" sz="1600" dirty="0" err="1">
                <a:latin typeface="Tenorite" panose="00000500000000000000" pitchFamily="2" charset="0"/>
              </a:rPr>
              <a:t>süresi</a:t>
            </a:r>
            <a:r>
              <a:rPr lang="en-US" sz="1600" dirty="0">
                <a:latin typeface="Tenorite" panose="00000500000000000000" pitchFamily="2" charset="0"/>
              </a:rPr>
              <a:t> </a:t>
            </a:r>
            <a:r>
              <a:rPr lang="en-US" sz="1600" dirty="0" err="1">
                <a:latin typeface="Tenorite" panose="00000500000000000000" pitchFamily="2" charset="0"/>
              </a:rPr>
              <a:t>sitometri</a:t>
            </a:r>
            <a:r>
              <a:rPr lang="en-US" sz="1600" dirty="0">
                <a:latin typeface="Tenorite" panose="00000500000000000000" pitchFamily="2" charset="0"/>
              </a:rPr>
              <a:t> </a:t>
            </a:r>
            <a:r>
              <a:rPr lang="en-US" sz="1600" dirty="0" err="1">
                <a:latin typeface="Tenorite" panose="00000500000000000000" pitchFamily="2" charset="0"/>
              </a:rPr>
              <a:t>ile</a:t>
            </a:r>
            <a:r>
              <a:rPr lang="en-US" sz="1600" dirty="0">
                <a:latin typeface="Tenorite" panose="00000500000000000000" pitchFamily="2" charset="0"/>
              </a:rPr>
              <a:t> </a:t>
            </a:r>
            <a:r>
              <a:rPr lang="en-US" sz="1600" dirty="0" err="1">
                <a:latin typeface="Tenorite" panose="00000500000000000000" pitchFamily="2" charset="0"/>
              </a:rPr>
              <a:t>birlikte</a:t>
            </a:r>
            <a:r>
              <a:rPr lang="en-US" sz="1600" dirty="0">
                <a:latin typeface="Tenorite" panose="00000500000000000000" pitchFamily="2" charset="0"/>
              </a:rPr>
              <a:t> </a:t>
            </a:r>
            <a:r>
              <a:rPr lang="en-US" sz="1600" dirty="0" err="1">
                <a:latin typeface="Tenorite" panose="00000500000000000000" pitchFamily="2" charset="0"/>
              </a:rPr>
              <a:t>doğrudan</a:t>
            </a:r>
            <a:r>
              <a:rPr lang="en-US" sz="1600" dirty="0">
                <a:latin typeface="Tenorite" panose="00000500000000000000" pitchFamily="2" charset="0"/>
              </a:rPr>
              <a:t> </a:t>
            </a:r>
            <a:r>
              <a:rPr lang="en-US" sz="1600" dirty="0" err="1">
                <a:latin typeface="Tenorite" panose="00000500000000000000" pitchFamily="2" charset="0"/>
              </a:rPr>
              <a:t>lazer</a:t>
            </a:r>
            <a:r>
              <a:rPr lang="en-US" sz="1600" dirty="0">
                <a:latin typeface="Tenorite" panose="00000500000000000000" pitchFamily="2" charset="0"/>
              </a:rPr>
              <a:t> </a:t>
            </a:r>
            <a:r>
              <a:rPr lang="en-US" sz="1600" dirty="0" err="1">
                <a:latin typeface="Tenorite" panose="00000500000000000000" pitchFamily="2" charset="0"/>
              </a:rPr>
              <a:t>ablasyonu</a:t>
            </a:r>
            <a:r>
              <a:rPr lang="en-US" sz="1600" dirty="0">
                <a:latin typeface="Tenorite" panose="00000500000000000000" pitchFamily="2" charset="0"/>
              </a:rPr>
              <a:t> </a:t>
            </a:r>
            <a:r>
              <a:rPr lang="en-US" sz="1600" dirty="0" err="1">
                <a:latin typeface="Tenorite" panose="00000500000000000000" pitchFamily="2" charset="0"/>
              </a:rPr>
              <a:t>kullanarak</a:t>
            </a:r>
            <a:r>
              <a:rPr lang="en-US" sz="1600" dirty="0">
                <a:latin typeface="Tenorite" panose="00000500000000000000" pitchFamily="2" charset="0"/>
              </a:rPr>
              <a:t> </a:t>
            </a:r>
            <a:r>
              <a:rPr lang="en-US" sz="1600" dirty="0" err="1">
                <a:latin typeface="Tenorite" panose="00000500000000000000" pitchFamily="2" charset="0"/>
              </a:rPr>
              <a:t>iki</a:t>
            </a:r>
            <a:r>
              <a:rPr lang="en-US" sz="1600" dirty="0">
                <a:latin typeface="Tenorite" panose="00000500000000000000" pitchFamily="2" charset="0"/>
              </a:rPr>
              <a:t> </a:t>
            </a:r>
            <a:r>
              <a:rPr lang="en-US" sz="1600" dirty="0" err="1">
                <a:latin typeface="Tenorite" panose="00000500000000000000" pitchFamily="2" charset="0"/>
              </a:rPr>
              <a:t>boyutlu</a:t>
            </a:r>
            <a:r>
              <a:rPr lang="en-US" sz="1600" dirty="0">
                <a:latin typeface="Tenorite" panose="00000500000000000000" pitchFamily="2" charset="0"/>
              </a:rPr>
              <a:t> </a:t>
            </a:r>
            <a:r>
              <a:rPr lang="en-US" sz="1600" dirty="0" err="1">
                <a:latin typeface="Tenorite" panose="00000500000000000000" pitchFamily="2" charset="0"/>
              </a:rPr>
              <a:t>uzaysal</a:t>
            </a:r>
            <a:r>
              <a:rPr lang="en-US" sz="1600" dirty="0">
                <a:latin typeface="Tenorite" panose="00000500000000000000" pitchFamily="2" charset="0"/>
              </a:rPr>
              <a:t> </a:t>
            </a:r>
            <a:r>
              <a:rPr lang="en-US" sz="1600" dirty="0" err="1">
                <a:latin typeface="Tenorite" panose="00000500000000000000" pitchFamily="2" charset="0"/>
              </a:rPr>
              <a:t>yönelimi</a:t>
            </a:r>
            <a:r>
              <a:rPr lang="en-US" sz="1600" dirty="0">
                <a:latin typeface="Tenorite" panose="00000500000000000000" pitchFamily="2" charset="0"/>
              </a:rPr>
              <a:t> </a:t>
            </a:r>
            <a:r>
              <a:rPr lang="en-US" sz="1600" dirty="0" err="1">
                <a:latin typeface="Tenorite" panose="00000500000000000000" pitchFamily="2" charset="0"/>
              </a:rPr>
              <a:t>çözümleyen</a:t>
            </a:r>
            <a:r>
              <a:rPr lang="en-US" sz="1600" dirty="0">
                <a:latin typeface="Tenorite" panose="00000500000000000000" pitchFamily="2" charset="0"/>
              </a:rPr>
              <a:t> yeni </a:t>
            </a:r>
            <a:r>
              <a:rPr lang="en-US" sz="1600" dirty="0" err="1">
                <a:latin typeface="Tenorite" panose="00000500000000000000" pitchFamily="2" charset="0"/>
              </a:rPr>
              <a:t>bir</a:t>
            </a:r>
            <a:r>
              <a:rPr lang="en-US" sz="1600" dirty="0">
                <a:latin typeface="Tenorite" panose="00000500000000000000" pitchFamily="2" charset="0"/>
              </a:rPr>
              <a:t> </a:t>
            </a:r>
            <a:r>
              <a:rPr lang="en-US" sz="1600" dirty="0" err="1">
                <a:latin typeface="Tenorite" panose="00000500000000000000" pitchFamily="2" charset="0"/>
              </a:rPr>
              <a:t>immünohistokimyasal</a:t>
            </a:r>
            <a:r>
              <a:rPr lang="en-US" sz="1600" dirty="0">
                <a:latin typeface="Tenorite" panose="00000500000000000000" pitchFamily="2" charset="0"/>
              </a:rPr>
              <a:t> </a:t>
            </a:r>
            <a:r>
              <a:rPr lang="en-US" sz="1600" dirty="0" err="1">
                <a:latin typeface="Tenorite" panose="00000500000000000000" pitchFamily="2" charset="0"/>
              </a:rPr>
              <a:t>araçtır</a:t>
            </a:r>
            <a:r>
              <a:rPr lang="en-US" sz="1600" dirty="0">
                <a:latin typeface="Tenorite" panose="00000500000000000000" pitchFamily="2" charset="0"/>
              </a:rPr>
              <a:t>.</a:t>
            </a:r>
          </a:p>
        </p:txBody>
      </p:sp>
    </p:spTree>
    <p:extLst>
      <p:ext uri="{BB962C8B-B14F-4D97-AF65-F5344CB8AC3E}">
        <p14:creationId xmlns:p14="http://schemas.microsoft.com/office/powerpoint/2010/main" val="302389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A4E5FC1-82AB-4556-B58C-5C8BA76DB62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926"/>
          <a:stretch/>
        </p:blipFill>
        <p:spPr>
          <a:xfrm>
            <a:off x="77496" y="1582693"/>
            <a:ext cx="4592470" cy="3160757"/>
          </a:xfrm>
        </p:spPr>
      </p:pic>
      <p:pic>
        <p:nvPicPr>
          <p:cNvPr id="3" name="Immagine 2" descr="Immagine che contiene diagramma&#10;&#10;Descrizione generata automaticamente">
            <a:extLst>
              <a:ext uri="{FF2B5EF4-FFF2-40B4-BE49-F238E27FC236}">
                <a16:creationId xmlns:a16="http://schemas.microsoft.com/office/drawing/2014/main" id="{C2799582-97DF-A8F4-B215-98E7199BE790}"/>
              </a:ext>
            </a:extLst>
          </p:cNvPr>
          <p:cNvPicPr>
            <a:picLocks noChangeAspect="1"/>
          </p:cNvPicPr>
          <p:nvPr/>
        </p:nvPicPr>
        <p:blipFill rotWithShape="1">
          <a:blip r:embed="rId4">
            <a:extLst>
              <a:ext uri="{28A0092B-C50C-407E-A947-70E740481C1C}">
                <a14:useLocalDpi xmlns:a14="http://schemas.microsoft.com/office/drawing/2010/main" val="0"/>
              </a:ext>
            </a:extLst>
          </a:blip>
          <a:srcRect b="11145"/>
          <a:stretch/>
        </p:blipFill>
        <p:spPr>
          <a:xfrm>
            <a:off x="4640745" y="469556"/>
            <a:ext cx="7473759" cy="5131144"/>
          </a:xfrm>
          <a:prstGeom prst="rect">
            <a:avLst/>
          </a:prstGeom>
        </p:spPr>
      </p:pic>
      <p:sp>
        <p:nvSpPr>
          <p:cNvPr id="4" name="TextBox 3">
            <a:extLst>
              <a:ext uri="{FF2B5EF4-FFF2-40B4-BE49-F238E27FC236}">
                <a16:creationId xmlns:a16="http://schemas.microsoft.com/office/drawing/2014/main" id="{040EA0EC-E2F4-8114-F5F2-EECD6FC607F6}"/>
              </a:ext>
            </a:extLst>
          </p:cNvPr>
          <p:cNvSpPr txBox="1"/>
          <p:nvPr/>
        </p:nvSpPr>
        <p:spPr>
          <a:xfrm>
            <a:off x="207168" y="5600700"/>
            <a:ext cx="11351419" cy="1077218"/>
          </a:xfrm>
          <a:prstGeom prst="rect">
            <a:avLst/>
          </a:prstGeom>
          <a:noFill/>
        </p:spPr>
        <p:txBody>
          <a:bodyPr wrap="square">
            <a:spAutoFit/>
          </a:bodyPr>
          <a:lstStyle/>
          <a:p>
            <a:r>
              <a:rPr lang="en-US" sz="1600" b="0" i="0" dirty="0" err="1">
                <a:effectLst/>
                <a:latin typeface="Söhne"/>
              </a:rPr>
              <a:t>İmmünolojide</a:t>
            </a:r>
            <a:r>
              <a:rPr lang="en-US" sz="1600" b="0" i="0" dirty="0">
                <a:effectLst/>
                <a:latin typeface="Söhne"/>
              </a:rPr>
              <a:t> </a:t>
            </a:r>
            <a:r>
              <a:rPr lang="en-US" sz="1600" b="0" i="0" dirty="0" err="1">
                <a:effectLst/>
                <a:latin typeface="Söhne"/>
              </a:rPr>
              <a:t>araştırmacılar</a:t>
            </a:r>
            <a:r>
              <a:rPr lang="en-US" sz="1600" b="0" i="0" dirty="0">
                <a:effectLst/>
                <a:latin typeface="Söhne"/>
              </a:rPr>
              <a:t>, </a:t>
            </a:r>
            <a:r>
              <a:rPr lang="en-US" sz="1600" b="0" i="0" dirty="0" err="1">
                <a:effectLst/>
                <a:latin typeface="Söhne"/>
              </a:rPr>
              <a:t>dokulardaki</a:t>
            </a:r>
            <a:r>
              <a:rPr lang="en-US" sz="1600" b="0" i="0" dirty="0">
                <a:effectLst/>
                <a:latin typeface="Söhne"/>
              </a:rPr>
              <a:t> </a:t>
            </a:r>
            <a:r>
              <a:rPr lang="en-US" sz="1600" b="0" i="0" dirty="0" err="1">
                <a:effectLst/>
                <a:latin typeface="Söhne"/>
              </a:rPr>
              <a:t>antijenlerin</a:t>
            </a:r>
            <a:r>
              <a:rPr lang="en-US" sz="1600" b="0" i="0" dirty="0">
                <a:effectLst/>
                <a:latin typeface="Söhne"/>
              </a:rPr>
              <a:t> </a:t>
            </a:r>
            <a:r>
              <a:rPr lang="en-US" sz="1600" b="0" i="0" dirty="0" err="1">
                <a:effectLst/>
                <a:latin typeface="Söhne"/>
              </a:rPr>
              <a:t>ve</a:t>
            </a:r>
            <a:r>
              <a:rPr lang="en-US" sz="1600" b="0" i="0" dirty="0">
                <a:effectLst/>
                <a:latin typeface="Söhne"/>
              </a:rPr>
              <a:t> </a:t>
            </a:r>
            <a:r>
              <a:rPr lang="en-US" sz="1600" b="0" i="0" dirty="0" err="1">
                <a:effectLst/>
                <a:latin typeface="Söhne"/>
              </a:rPr>
              <a:t>antikorların</a:t>
            </a:r>
            <a:r>
              <a:rPr lang="en-US" sz="1600" b="0" i="0" dirty="0">
                <a:effectLst/>
                <a:latin typeface="Söhne"/>
              </a:rPr>
              <a:t> </a:t>
            </a:r>
            <a:r>
              <a:rPr lang="en-US" sz="1600" b="0" i="0" dirty="0" err="1">
                <a:effectLst/>
                <a:latin typeface="Söhne"/>
              </a:rPr>
              <a:t>dağılımını</a:t>
            </a:r>
            <a:r>
              <a:rPr lang="en-US" sz="1600" b="0" i="0" dirty="0">
                <a:effectLst/>
                <a:latin typeface="Söhne"/>
              </a:rPr>
              <a:t> </a:t>
            </a:r>
            <a:r>
              <a:rPr lang="en-US" sz="1600" b="0" i="0" dirty="0" err="1">
                <a:effectLst/>
                <a:latin typeface="Söhne"/>
              </a:rPr>
              <a:t>incelemek</a:t>
            </a:r>
            <a:r>
              <a:rPr lang="en-US" sz="1600" b="0" i="0" dirty="0">
                <a:effectLst/>
                <a:latin typeface="Söhne"/>
              </a:rPr>
              <a:t> </a:t>
            </a:r>
            <a:r>
              <a:rPr lang="en-US" sz="1600" b="0" i="0" dirty="0" err="1">
                <a:effectLst/>
                <a:latin typeface="Söhne"/>
              </a:rPr>
              <a:t>için</a:t>
            </a:r>
            <a:r>
              <a:rPr lang="en-US" sz="1600" b="0" i="0" dirty="0">
                <a:effectLst/>
                <a:latin typeface="Söhne"/>
              </a:rPr>
              <a:t> </a:t>
            </a:r>
            <a:r>
              <a:rPr lang="en-US" sz="1600" b="0" i="0" dirty="0" err="1">
                <a:effectLst/>
                <a:latin typeface="Söhne"/>
              </a:rPr>
              <a:t>uçuş</a:t>
            </a:r>
            <a:r>
              <a:rPr lang="en-US" sz="1600" b="0" i="0" dirty="0">
                <a:effectLst/>
                <a:latin typeface="Söhne"/>
              </a:rPr>
              <a:t> </a:t>
            </a:r>
            <a:r>
              <a:rPr lang="en-US" sz="1600" b="0" i="0" dirty="0" err="1">
                <a:effectLst/>
                <a:latin typeface="Söhne"/>
              </a:rPr>
              <a:t>süresi</a:t>
            </a:r>
            <a:r>
              <a:rPr lang="en-US" sz="1600" b="0" i="0" dirty="0">
                <a:effectLst/>
                <a:latin typeface="Söhne"/>
              </a:rPr>
              <a:t> </a:t>
            </a:r>
            <a:r>
              <a:rPr lang="en-US" sz="1600" b="0" i="0" dirty="0" err="1">
                <a:effectLst/>
                <a:latin typeface="Söhne"/>
              </a:rPr>
              <a:t>ile</a:t>
            </a:r>
            <a:r>
              <a:rPr lang="en-US" sz="1600" b="0" i="0" dirty="0">
                <a:effectLst/>
                <a:latin typeface="Söhne"/>
              </a:rPr>
              <a:t> </a:t>
            </a:r>
            <a:r>
              <a:rPr lang="en-US" sz="1600" b="0" i="0" dirty="0" err="1">
                <a:effectLst/>
                <a:latin typeface="Söhne"/>
              </a:rPr>
              <a:t>iyon</a:t>
            </a:r>
            <a:r>
              <a:rPr lang="en-US" sz="1600" b="0" i="0" dirty="0">
                <a:effectLst/>
                <a:latin typeface="Söhne"/>
              </a:rPr>
              <a:t> </a:t>
            </a:r>
            <a:r>
              <a:rPr lang="en-US" sz="1600" b="0" i="0" dirty="0" err="1">
                <a:effectLst/>
                <a:latin typeface="Söhne"/>
              </a:rPr>
              <a:t>ışını</a:t>
            </a:r>
            <a:r>
              <a:rPr lang="en-US" sz="1600" b="0" i="0" dirty="0">
                <a:effectLst/>
                <a:latin typeface="Söhne"/>
              </a:rPr>
              <a:t> </a:t>
            </a:r>
            <a:r>
              <a:rPr lang="en-US" sz="1600" b="0" i="0" dirty="0" err="1">
                <a:effectLst/>
                <a:latin typeface="Söhne"/>
              </a:rPr>
              <a:t>görüntülemeyi</a:t>
            </a:r>
            <a:r>
              <a:rPr lang="en-US" sz="1600" b="0" i="0" dirty="0">
                <a:effectLst/>
                <a:latin typeface="Söhne"/>
              </a:rPr>
              <a:t> (MIBI-TOF) </a:t>
            </a:r>
            <a:r>
              <a:rPr lang="en-US" sz="1600" b="0" i="0" dirty="0" err="1">
                <a:effectLst/>
                <a:latin typeface="Söhne"/>
              </a:rPr>
              <a:t>kullanırlar</a:t>
            </a:r>
            <a:r>
              <a:rPr lang="en-US" sz="1600" b="0" i="0" dirty="0">
                <a:effectLst/>
                <a:latin typeface="Söhne"/>
              </a:rPr>
              <a:t>. Bu, </a:t>
            </a:r>
            <a:r>
              <a:rPr lang="en-US" sz="1600" b="0" i="0" dirty="0" err="1">
                <a:effectLst/>
                <a:latin typeface="Söhne"/>
              </a:rPr>
              <a:t>spesifik</a:t>
            </a:r>
            <a:r>
              <a:rPr lang="en-US" sz="1600" b="0" i="0" dirty="0">
                <a:effectLst/>
                <a:latin typeface="Söhne"/>
              </a:rPr>
              <a:t> </a:t>
            </a:r>
            <a:r>
              <a:rPr lang="en-US" sz="1600" b="0" i="0" dirty="0" err="1">
                <a:effectLst/>
                <a:latin typeface="Söhne"/>
              </a:rPr>
              <a:t>bağışıklık</a:t>
            </a:r>
            <a:r>
              <a:rPr lang="en-US" sz="1600" b="0" i="0" dirty="0">
                <a:effectLst/>
                <a:latin typeface="Söhne"/>
              </a:rPr>
              <a:t> </a:t>
            </a:r>
            <a:r>
              <a:rPr lang="en-US" sz="1600" b="0" i="0" dirty="0" err="1">
                <a:effectLst/>
                <a:latin typeface="Söhne"/>
              </a:rPr>
              <a:t>hücrelerinin</a:t>
            </a:r>
            <a:r>
              <a:rPr lang="en-US" sz="1600" b="0" i="0" dirty="0">
                <a:effectLst/>
                <a:latin typeface="Söhne"/>
              </a:rPr>
              <a:t> </a:t>
            </a:r>
            <a:r>
              <a:rPr lang="en-US" sz="1600" b="0" i="0" dirty="0" err="1">
                <a:effectLst/>
                <a:latin typeface="Söhne"/>
              </a:rPr>
              <a:t>lokalizasyonuna</a:t>
            </a:r>
            <a:r>
              <a:rPr lang="en-US" sz="1600" b="0" i="0" dirty="0">
                <a:effectLst/>
                <a:latin typeface="Söhne"/>
              </a:rPr>
              <a:t> </a:t>
            </a:r>
            <a:r>
              <a:rPr lang="en-US" sz="1600" b="0" i="0" dirty="0" err="1">
                <a:effectLst/>
                <a:latin typeface="Söhne"/>
              </a:rPr>
              <a:t>veya</a:t>
            </a:r>
            <a:r>
              <a:rPr lang="en-US" sz="1600" b="0" i="0" dirty="0">
                <a:effectLst/>
                <a:latin typeface="Söhne"/>
              </a:rPr>
              <a:t> </a:t>
            </a:r>
            <a:r>
              <a:rPr lang="en-US" sz="1600" b="0" i="0" dirty="0" err="1">
                <a:effectLst/>
                <a:latin typeface="Söhne"/>
              </a:rPr>
              <a:t>hastalıklar</a:t>
            </a:r>
            <a:r>
              <a:rPr lang="en-US" sz="1600" b="0" i="0" dirty="0">
                <a:effectLst/>
                <a:latin typeface="Söhne"/>
              </a:rPr>
              <a:t> </a:t>
            </a:r>
            <a:r>
              <a:rPr lang="en-US" sz="1600" b="0" i="0" dirty="0" err="1">
                <a:effectLst/>
                <a:latin typeface="Söhne"/>
              </a:rPr>
              <a:t>veya</a:t>
            </a:r>
            <a:r>
              <a:rPr lang="en-US" sz="1600" b="0" i="0" dirty="0">
                <a:effectLst/>
                <a:latin typeface="Söhne"/>
              </a:rPr>
              <a:t> </a:t>
            </a:r>
            <a:r>
              <a:rPr lang="en-US" sz="1600" b="0" i="0" dirty="0" err="1">
                <a:effectLst/>
                <a:latin typeface="Söhne"/>
              </a:rPr>
              <a:t>enfeksiyonlarla</a:t>
            </a:r>
            <a:r>
              <a:rPr lang="en-US" sz="1600" b="0" i="0" dirty="0">
                <a:effectLst/>
                <a:latin typeface="Söhne"/>
              </a:rPr>
              <a:t> </a:t>
            </a:r>
            <a:r>
              <a:rPr lang="en-US" sz="1600" b="0" i="0" dirty="0" err="1">
                <a:effectLst/>
                <a:latin typeface="Söhne"/>
              </a:rPr>
              <a:t>ilişkili</a:t>
            </a:r>
            <a:r>
              <a:rPr lang="en-US" sz="1600" b="0" i="0" dirty="0">
                <a:effectLst/>
                <a:latin typeface="Söhne"/>
              </a:rPr>
              <a:t> </a:t>
            </a:r>
            <a:r>
              <a:rPr lang="en-US" sz="1600" b="0" i="0" dirty="0" err="1">
                <a:effectLst/>
                <a:latin typeface="Söhne"/>
              </a:rPr>
              <a:t>antijenlerin</a:t>
            </a:r>
            <a:r>
              <a:rPr lang="en-US" sz="1600" b="0" i="0" dirty="0">
                <a:effectLst/>
                <a:latin typeface="Söhne"/>
              </a:rPr>
              <a:t> </a:t>
            </a:r>
            <a:r>
              <a:rPr lang="en-US" sz="1600" b="0" i="0" dirty="0" err="1">
                <a:effectLst/>
                <a:latin typeface="Söhne"/>
              </a:rPr>
              <a:t>tanımlanmasına</a:t>
            </a:r>
            <a:r>
              <a:rPr lang="en-US" sz="1600" b="0" i="0" dirty="0">
                <a:effectLst/>
                <a:latin typeface="Söhne"/>
              </a:rPr>
              <a:t> </a:t>
            </a:r>
            <a:r>
              <a:rPr lang="en-US" sz="1600" b="0" i="0" dirty="0" err="1">
                <a:effectLst/>
                <a:latin typeface="Söhne"/>
              </a:rPr>
              <a:t>yardımcı</a:t>
            </a:r>
            <a:r>
              <a:rPr lang="en-US" sz="1600" b="0" i="0" dirty="0">
                <a:effectLst/>
                <a:latin typeface="Söhne"/>
              </a:rPr>
              <a:t> </a:t>
            </a:r>
            <a:r>
              <a:rPr lang="en-US" sz="1600" b="0" i="0" dirty="0" err="1">
                <a:effectLst/>
                <a:latin typeface="Söhne"/>
              </a:rPr>
              <a:t>olabilir</a:t>
            </a:r>
            <a:r>
              <a:rPr lang="en-US" sz="1600" b="0" i="0" dirty="0">
                <a:effectLst/>
                <a:latin typeface="Söhne"/>
              </a:rPr>
              <a:t>. MIBI-TOF, </a:t>
            </a:r>
            <a:r>
              <a:rPr lang="en-US" sz="1600" b="0" i="0" dirty="0" err="1">
                <a:effectLst/>
                <a:latin typeface="Söhne"/>
              </a:rPr>
              <a:t>örnekle</a:t>
            </a:r>
            <a:r>
              <a:rPr lang="en-US" sz="1600" b="0" i="0" dirty="0">
                <a:effectLst/>
                <a:latin typeface="Söhne"/>
              </a:rPr>
              <a:t> </a:t>
            </a:r>
            <a:r>
              <a:rPr lang="en-US" sz="1600" b="0" i="0" dirty="0" err="1">
                <a:effectLst/>
                <a:latin typeface="Söhne"/>
              </a:rPr>
              <a:t>etkileşime</a:t>
            </a:r>
            <a:r>
              <a:rPr lang="en-US" sz="1600" b="0" i="0" dirty="0">
                <a:effectLst/>
                <a:latin typeface="Söhne"/>
              </a:rPr>
              <a:t> </a:t>
            </a:r>
            <a:r>
              <a:rPr lang="en-US" sz="1600" b="0" i="0" dirty="0" err="1">
                <a:effectLst/>
                <a:latin typeface="Söhne"/>
              </a:rPr>
              <a:t>girdikten</a:t>
            </a:r>
            <a:r>
              <a:rPr lang="en-US" sz="1600" b="0" i="0" dirty="0">
                <a:effectLst/>
                <a:latin typeface="Söhne"/>
              </a:rPr>
              <a:t> </a:t>
            </a:r>
            <a:r>
              <a:rPr lang="en-US" sz="1600" b="0" i="0" dirty="0" err="1">
                <a:effectLst/>
                <a:latin typeface="Söhne"/>
              </a:rPr>
              <a:t>sonra</a:t>
            </a:r>
            <a:r>
              <a:rPr lang="en-US" sz="1600" b="0" i="0" dirty="0">
                <a:effectLst/>
                <a:latin typeface="Söhne"/>
              </a:rPr>
              <a:t> </a:t>
            </a:r>
            <a:r>
              <a:rPr lang="en-US" sz="1600" b="0" i="0" dirty="0" err="1">
                <a:effectLst/>
                <a:latin typeface="Söhne"/>
              </a:rPr>
              <a:t>iyonların</a:t>
            </a:r>
            <a:r>
              <a:rPr lang="en-US" sz="1600" b="0" i="0" dirty="0">
                <a:effectLst/>
                <a:latin typeface="Söhne"/>
              </a:rPr>
              <a:t> </a:t>
            </a:r>
            <a:r>
              <a:rPr lang="en-US" sz="1600" b="0" i="0" dirty="0" err="1">
                <a:effectLst/>
                <a:latin typeface="Söhne"/>
              </a:rPr>
              <a:t>kaynaktan</a:t>
            </a:r>
            <a:r>
              <a:rPr lang="en-US" sz="1600" b="0" i="0" dirty="0">
                <a:effectLst/>
                <a:latin typeface="Söhne"/>
              </a:rPr>
              <a:t> </a:t>
            </a:r>
            <a:r>
              <a:rPr lang="en-US" sz="1600" b="0" i="0" dirty="0" err="1">
                <a:effectLst/>
                <a:latin typeface="Söhne"/>
              </a:rPr>
              <a:t>bir</a:t>
            </a:r>
            <a:r>
              <a:rPr lang="en-US" sz="1600" b="0" i="0" dirty="0">
                <a:effectLst/>
                <a:latin typeface="Söhne"/>
              </a:rPr>
              <a:t> </a:t>
            </a:r>
            <a:r>
              <a:rPr lang="en-US" sz="1600" b="0" i="0" dirty="0" err="1">
                <a:effectLst/>
                <a:latin typeface="Söhne"/>
              </a:rPr>
              <a:t>dedektöre</a:t>
            </a:r>
            <a:r>
              <a:rPr lang="en-US" sz="1600" b="0" i="0" dirty="0">
                <a:effectLst/>
                <a:latin typeface="Söhne"/>
              </a:rPr>
              <a:t> </a:t>
            </a:r>
            <a:r>
              <a:rPr lang="en-US" sz="1600" b="0" i="0" dirty="0" err="1">
                <a:effectLst/>
                <a:latin typeface="Söhne"/>
              </a:rPr>
              <a:t>gitmesi</a:t>
            </a:r>
            <a:r>
              <a:rPr lang="en-US" sz="1600" b="0" i="0" dirty="0">
                <a:effectLst/>
                <a:latin typeface="Söhne"/>
              </a:rPr>
              <a:t> </a:t>
            </a:r>
            <a:r>
              <a:rPr lang="en-US" sz="1600" b="0" i="0" dirty="0" err="1">
                <a:effectLst/>
                <a:latin typeface="Söhne"/>
              </a:rPr>
              <a:t>için</a:t>
            </a:r>
            <a:r>
              <a:rPr lang="en-US" sz="1600" b="0" i="0" dirty="0">
                <a:effectLst/>
                <a:latin typeface="Söhne"/>
              </a:rPr>
              <a:t> </a:t>
            </a:r>
            <a:r>
              <a:rPr lang="en-US" sz="1600" b="0" i="0" dirty="0" err="1">
                <a:effectLst/>
                <a:latin typeface="Söhne"/>
              </a:rPr>
              <a:t>geçen</a:t>
            </a:r>
            <a:r>
              <a:rPr lang="en-US" sz="1600" b="0" i="0" dirty="0">
                <a:effectLst/>
                <a:latin typeface="Söhne"/>
              </a:rPr>
              <a:t> </a:t>
            </a:r>
            <a:r>
              <a:rPr lang="en-US" sz="1600" b="0" i="0" dirty="0" err="1">
                <a:effectLst/>
                <a:latin typeface="Söhne"/>
              </a:rPr>
              <a:t>süreyi</a:t>
            </a:r>
            <a:r>
              <a:rPr lang="en-US" sz="1600" b="0" i="0" dirty="0">
                <a:effectLst/>
                <a:latin typeface="Söhne"/>
              </a:rPr>
              <a:t> </a:t>
            </a:r>
            <a:r>
              <a:rPr lang="en-US" sz="1600" b="0" i="0" dirty="0" err="1">
                <a:effectLst/>
                <a:latin typeface="Söhne"/>
              </a:rPr>
              <a:t>ölçerek</a:t>
            </a:r>
            <a:r>
              <a:rPr lang="en-US" sz="1600" b="0" i="0" dirty="0">
                <a:effectLst/>
                <a:latin typeface="Söhne"/>
              </a:rPr>
              <a:t> </a:t>
            </a:r>
            <a:r>
              <a:rPr lang="en-US" sz="1600" b="0" i="0" dirty="0" err="1">
                <a:effectLst/>
                <a:latin typeface="Söhne"/>
              </a:rPr>
              <a:t>bir</a:t>
            </a:r>
            <a:r>
              <a:rPr lang="en-US" sz="1600" b="0" i="0" dirty="0">
                <a:effectLst/>
                <a:latin typeface="Söhne"/>
              </a:rPr>
              <a:t> </a:t>
            </a:r>
            <a:r>
              <a:rPr lang="en-US" sz="1600" b="0" i="0" dirty="0" err="1">
                <a:effectLst/>
                <a:latin typeface="Söhne"/>
              </a:rPr>
              <a:t>hedef</a:t>
            </a:r>
            <a:r>
              <a:rPr lang="en-US" sz="1600" b="0" i="0" dirty="0">
                <a:effectLst/>
                <a:latin typeface="Söhne"/>
              </a:rPr>
              <a:t> </a:t>
            </a:r>
            <a:r>
              <a:rPr lang="en-US" sz="1600" b="0" i="0" dirty="0" err="1">
                <a:effectLst/>
                <a:latin typeface="Söhne"/>
              </a:rPr>
              <a:t>örneği</a:t>
            </a:r>
            <a:r>
              <a:rPr lang="en-US" sz="1600" b="0" i="0" dirty="0">
                <a:effectLst/>
                <a:latin typeface="Söhne"/>
              </a:rPr>
              <a:t> </a:t>
            </a:r>
            <a:r>
              <a:rPr lang="en-US" sz="1600" b="0" i="0" dirty="0" err="1">
                <a:effectLst/>
                <a:latin typeface="Söhne"/>
              </a:rPr>
              <a:t>görüntülemek</a:t>
            </a:r>
            <a:r>
              <a:rPr lang="en-US" sz="1600" b="0" i="0" dirty="0">
                <a:effectLst/>
                <a:latin typeface="Söhne"/>
              </a:rPr>
              <a:t> </a:t>
            </a:r>
            <a:r>
              <a:rPr lang="en-US" sz="1600" b="0" i="0" dirty="0" err="1">
                <a:effectLst/>
                <a:latin typeface="Söhne"/>
              </a:rPr>
              <a:t>veya</a:t>
            </a:r>
            <a:r>
              <a:rPr lang="en-US" sz="1600" b="0" i="0" dirty="0">
                <a:effectLst/>
                <a:latin typeface="Söhne"/>
              </a:rPr>
              <a:t> </a:t>
            </a:r>
            <a:r>
              <a:rPr lang="en-US" sz="1600" b="0" i="0" dirty="0" err="1">
                <a:effectLst/>
                <a:latin typeface="Söhne"/>
              </a:rPr>
              <a:t>analiz</a:t>
            </a:r>
            <a:r>
              <a:rPr lang="en-US" sz="1600" b="0" i="0" dirty="0">
                <a:effectLst/>
                <a:latin typeface="Söhne"/>
              </a:rPr>
              <a:t> </a:t>
            </a:r>
            <a:r>
              <a:rPr lang="en-US" sz="1600" b="0" i="0" dirty="0" err="1">
                <a:effectLst/>
                <a:latin typeface="Söhne"/>
              </a:rPr>
              <a:t>etmek</a:t>
            </a:r>
            <a:r>
              <a:rPr lang="en-US" sz="1600" b="0" i="0" dirty="0">
                <a:effectLst/>
                <a:latin typeface="Söhne"/>
              </a:rPr>
              <a:t> </a:t>
            </a:r>
            <a:r>
              <a:rPr lang="en-US" sz="1600" b="0" i="0" dirty="0" err="1">
                <a:effectLst/>
                <a:latin typeface="Söhne"/>
              </a:rPr>
              <a:t>için</a:t>
            </a:r>
            <a:r>
              <a:rPr lang="en-US" sz="1600" b="0" i="0" dirty="0">
                <a:effectLst/>
                <a:latin typeface="Söhne"/>
              </a:rPr>
              <a:t> </a:t>
            </a:r>
            <a:r>
              <a:rPr lang="en-US" sz="1600" b="0" i="0" dirty="0" err="1">
                <a:effectLst/>
                <a:latin typeface="Söhne"/>
              </a:rPr>
              <a:t>yüklü</a:t>
            </a:r>
            <a:r>
              <a:rPr lang="en-US" sz="1600" b="0" i="0" dirty="0">
                <a:effectLst/>
                <a:latin typeface="Söhne"/>
              </a:rPr>
              <a:t> </a:t>
            </a:r>
            <a:r>
              <a:rPr lang="en-US" sz="1600" b="0" i="0" dirty="0" err="1">
                <a:effectLst/>
                <a:latin typeface="Söhne"/>
              </a:rPr>
              <a:t>parçacık</a:t>
            </a:r>
            <a:r>
              <a:rPr lang="en-US" sz="1600" b="0" i="0" dirty="0">
                <a:effectLst/>
                <a:latin typeface="Söhne"/>
              </a:rPr>
              <a:t> </a:t>
            </a:r>
            <a:r>
              <a:rPr lang="en-US" sz="1600" b="0" i="0" dirty="0" err="1">
                <a:effectLst/>
                <a:latin typeface="Söhne"/>
              </a:rPr>
              <a:t>akımları</a:t>
            </a:r>
            <a:r>
              <a:rPr lang="en-US" sz="1600" b="0" i="0" dirty="0">
                <a:effectLst/>
                <a:latin typeface="Söhne"/>
              </a:rPr>
              <a:t> </a:t>
            </a:r>
            <a:r>
              <a:rPr lang="en-US" sz="1600" b="0" i="0" dirty="0" err="1">
                <a:effectLst/>
                <a:latin typeface="Söhne"/>
              </a:rPr>
              <a:t>olan</a:t>
            </a:r>
            <a:r>
              <a:rPr lang="en-US" sz="1600" b="0" i="0" dirty="0">
                <a:effectLst/>
                <a:latin typeface="Söhne"/>
              </a:rPr>
              <a:t> </a:t>
            </a:r>
            <a:r>
              <a:rPr lang="en-US" sz="1600" b="0" i="0" dirty="0" err="1">
                <a:effectLst/>
                <a:latin typeface="Söhne"/>
              </a:rPr>
              <a:t>iyon</a:t>
            </a:r>
            <a:r>
              <a:rPr lang="en-US" sz="1600" b="0" i="0" dirty="0">
                <a:effectLst/>
                <a:latin typeface="Söhne"/>
              </a:rPr>
              <a:t> </a:t>
            </a:r>
            <a:r>
              <a:rPr lang="en-US" sz="1600" b="0" i="0" dirty="0" err="1">
                <a:effectLst/>
                <a:latin typeface="Söhne"/>
              </a:rPr>
              <a:t>ışınlarının</a:t>
            </a:r>
            <a:r>
              <a:rPr lang="en-US" sz="1600" b="0" i="0" dirty="0">
                <a:effectLst/>
                <a:latin typeface="Söhne"/>
              </a:rPr>
              <a:t> </a:t>
            </a:r>
            <a:r>
              <a:rPr lang="en-US" sz="1600" b="0" i="0" dirty="0" err="1">
                <a:effectLst/>
                <a:latin typeface="Söhne"/>
              </a:rPr>
              <a:t>kullanılmasını</a:t>
            </a:r>
            <a:r>
              <a:rPr lang="en-US" sz="1600" b="0" i="0" dirty="0">
                <a:effectLst/>
                <a:latin typeface="Söhne"/>
              </a:rPr>
              <a:t> </a:t>
            </a:r>
            <a:r>
              <a:rPr lang="en-US" sz="1600" b="0" i="0" dirty="0" err="1">
                <a:effectLst/>
                <a:latin typeface="Söhne"/>
              </a:rPr>
              <a:t>sağlar</a:t>
            </a:r>
            <a:r>
              <a:rPr lang="en-US" sz="1600" b="0" i="0" dirty="0">
                <a:effectLst/>
                <a:latin typeface="Söhne"/>
              </a:rPr>
              <a:t>.</a:t>
            </a:r>
            <a:endParaRPr lang="en-US" sz="1600" dirty="0"/>
          </a:p>
        </p:txBody>
      </p:sp>
    </p:spTree>
    <p:extLst>
      <p:ext uri="{BB962C8B-B14F-4D97-AF65-F5344CB8AC3E}">
        <p14:creationId xmlns:p14="http://schemas.microsoft.com/office/powerpoint/2010/main" val="65242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0D47FEA-91AC-4403-8D35-EC548E088EF3}"/>
              </a:ext>
            </a:extLst>
          </p:cNvPr>
          <p:cNvSpPr>
            <a:spLocks noGrp="1"/>
          </p:cNvSpPr>
          <p:nvPr>
            <p:ph type="ctrTitle"/>
          </p:nvPr>
        </p:nvSpPr>
        <p:spPr>
          <a:xfrm>
            <a:off x="1524000" y="4914855"/>
            <a:ext cx="9144000" cy="786703"/>
          </a:xfrm>
        </p:spPr>
        <p:txBody>
          <a:bodyPr>
            <a:normAutofit/>
          </a:bodyPr>
          <a:lstStyle/>
          <a:p>
            <a:r>
              <a:rPr lang="it-IT" sz="3600" b="1" dirty="0">
                <a:latin typeface="Tenorite" panose="00000500000000000000" pitchFamily="2" charset="0"/>
              </a:rPr>
              <a:t>Yüksek </a:t>
            </a:r>
            <a:r>
              <a:rPr lang="tr-TR" sz="3600" b="1" dirty="0">
                <a:latin typeface="Tenorite" panose="00000500000000000000" pitchFamily="2" charset="0"/>
              </a:rPr>
              <a:t>B</a:t>
            </a:r>
            <a:r>
              <a:rPr lang="it-IT" sz="3600" b="1" dirty="0">
                <a:latin typeface="Tenorite" panose="00000500000000000000" pitchFamily="2" charset="0"/>
              </a:rPr>
              <a:t>oyutlu Analiz</a:t>
            </a:r>
            <a:endParaRPr lang="en-US" sz="3600" b="1" dirty="0">
              <a:latin typeface="Tenorite" panose="00000500000000000000" pitchFamily="2" charset="0"/>
            </a:endParaRPr>
          </a:p>
        </p:txBody>
      </p:sp>
      <p:pic>
        <p:nvPicPr>
          <p:cNvPr id="14" name="Picture 13">
            <a:extLst>
              <a:ext uri="{FF2B5EF4-FFF2-40B4-BE49-F238E27FC236}">
                <a16:creationId xmlns:a16="http://schemas.microsoft.com/office/drawing/2014/main" id="{950F8839-E24C-CA3B-B04D-591CCA3EAE7D}"/>
              </a:ext>
            </a:extLst>
          </p:cNvPr>
          <p:cNvPicPr>
            <a:picLocks noChangeAspect="1"/>
          </p:cNvPicPr>
          <p:nvPr/>
        </p:nvPicPr>
        <p:blipFill rotWithShape="1">
          <a:blip r:embed="rId3"/>
          <a:srcRect t="13004" b="19838"/>
          <a:stretch/>
        </p:blipFill>
        <p:spPr>
          <a:xfrm>
            <a:off x="20" y="10"/>
            <a:ext cx="12191980" cy="4605671"/>
          </a:xfrm>
          <a:prstGeom prst="rect">
            <a:avLst/>
          </a:prstGeom>
        </p:spPr>
      </p:pic>
      <p:grpSp>
        <p:nvGrpSpPr>
          <p:cNvPr id="18" name="Group 17">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9" name="Rectangle 18">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537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4" name="Immagine 3">
            <a:extLst>
              <a:ext uri="{FF2B5EF4-FFF2-40B4-BE49-F238E27FC236}">
                <a16:creationId xmlns:a16="http://schemas.microsoft.com/office/drawing/2014/main" id="{83DD9BAB-D8D9-835F-858B-CA7EFA4F23BD}"/>
              </a:ext>
            </a:extLst>
          </p:cNvPr>
          <p:cNvPicPr>
            <a:picLocks noChangeAspect="1"/>
          </p:cNvPicPr>
          <p:nvPr/>
        </p:nvPicPr>
        <p:blipFill rotWithShape="1">
          <a:blip r:embed="rId3">
            <a:extLst>
              <a:ext uri="{28A0092B-C50C-407E-A947-70E740481C1C}">
                <a14:useLocalDpi xmlns:a14="http://schemas.microsoft.com/office/drawing/2010/main" val="0"/>
              </a:ext>
            </a:extLst>
          </a:blip>
          <a:srcRect b="57887"/>
          <a:stretch/>
        </p:blipFill>
        <p:spPr>
          <a:xfrm>
            <a:off x="1129652" y="1825113"/>
            <a:ext cx="4879950" cy="2952833"/>
          </a:xfrm>
          <a:prstGeom prst="rect">
            <a:avLst/>
          </a:prstGeom>
        </p:spPr>
      </p:pic>
      <p:pic>
        <p:nvPicPr>
          <p:cNvPr id="9" name="Immagine 8">
            <a:extLst>
              <a:ext uri="{FF2B5EF4-FFF2-40B4-BE49-F238E27FC236}">
                <a16:creationId xmlns:a16="http://schemas.microsoft.com/office/drawing/2014/main" id="{98F3AE71-D40D-B628-6371-AF79BF09B47A}"/>
              </a:ext>
            </a:extLst>
          </p:cNvPr>
          <p:cNvPicPr>
            <a:picLocks noChangeAspect="1"/>
          </p:cNvPicPr>
          <p:nvPr/>
        </p:nvPicPr>
        <p:blipFill rotWithShape="1">
          <a:blip r:embed="rId3">
            <a:extLst>
              <a:ext uri="{28A0092B-C50C-407E-A947-70E740481C1C}">
                <a14:useLocalDpi xmlns:a14="http://schemas.microsoft.com/office/drawing/2010/main" val="0"/>
              </a:ext>
            </a:extLst>
          </a:blip>
          <a:srcRect t="53165" b="4722"/>
          <a:stretch/>
        </p:blipFill>
        <p:spPr>
          <a:xfrm>
            <a:off x="6182397" y="1825113"/>
            <a:ext cx="4879950" cy="2952833"/>
          </a:xfrm>
          <a:prstGeom prst="rect">
            <a:avLst/>
          </a:prstGeom>
        </p:spPr>
      </p:pic>
      <p:sp>
        <p:nvSpPr>
          <p:cNvPr id="3" name="Google Shape;136;p13">
            <a:extLst>
              <a:ext uri="{FF2B5EF4-FFF2-40B4-BE49-F238E27FC236}">
                <a16:creationId xmlns:a16="http://schemas.microsoft.com/office/drawing/2014/main" id="{EE779D13-DE27-7824-9BAF-EF1D2FBB4C6D}"/>
              </a:ext>
            </a:extLst>
          </p:cNvPr>
          <p:cNvSpPr txBox="1">
            <a:spLocks/>
          </p:cNvSpPr>
          <p:nvPr/>
        </p:nvSpPr>
        <p:spPr>
          <a:xfrm>
            <a:off x="390000" y="159531"/>
            <a:ext cx="6302522" cy="9774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Arial" panose="020B0604020202020204" pitchFamily="34" charset="0"/>
                <a:ea typeface="Oswald"/>
                <a:cs typeface="Arial" panose="020B0604020202020204" pitchFamily="34" charset="0"/>
                <a:sym typeface="Oswald"/>
              </a:defRPr>
            </a:lvl1pPr>
            <a:lvl2pPr marR="0" lvl="1"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2pPr>
            <a:lvl3pPr marR="0" lvl="2"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3pPr>
            <a:lvl4pPr marR="0" lvl="3"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4pPr>
            <a:lvl5pPr marR="0" lvl="4"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5pPr>
            <a:lvl6pPr marR="0" lvl="5"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6pPr>
            <a:lvl7pPr marR="0" lvl="6"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7pPr>
            <a:lvl8pPr marR="0" lvl="7"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8pPr>
            <a:lvl9pPr marR="0" lvl="8"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9pPr>
          </a:lstStyle>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mj-lt"/>
                <a:cs typeface="Arial" panose="020B0604020202020204" pitchFamily="34" charset="0"/>
                <a:sym typeface="Oswald"/>
              </a:rPr>
              <a:t>YENİ BIR ANALİZ YÖNTEMİNİN OLUŞTURULMASI </a:t>
            </a:r>
          </a:p>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mj-lt"/>
                <a:cs typeface="Arial" panose="020B0604020202020204" pitchFamily="34" charset="0"/>
                <a:sym typeface="Oswald"/>
              </a:rPr>
              <a:t>KÜTLE SITOMETRİSİNDE: </a:t>
            </a:r>
          </a:p>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mj-lt"/>
                <a:cs typeface="Arial" panose="020B0604020202020204" pitchFamily="34" charset="0"/>
                <a:sym typeface="Oswald"/>
              </a:rPr>
              <a:t>2D MALZEME PROFİLİ OLUŞTURMA</a:t>
            </a:r>
            <a:endParaRPr kumimoji="0" lang="en-US" sz="2800" b="1" i="0" u="none" strike="noStrike" kern="1200" cap="none" spc="0" normalizeH="0" baseline="0" noProof="0" dirty="0">
              <a:ln>
                <a:noFill/>
              </a:ln>
              <a:solidFill>
                <a:schemeClr val="accent6"/>
              </a:solidFill>
              <a:effectLst/>
              <a:uLnTx/>
              <a:uFillTx/>
              <a:latin typeface="+mj-lt"/>
              <a:cs typeface="Arial" panose="020B0604020202020204" pitchFamily="34" charset="0"/>
              <a:sym typeface="Oswald"/>
            </a:endParaRPr>
          </a:p>
        </p:txBody>
      </p:sp>
      <p:pic>
        <p:nvPicPr>
          <p:cNvPr id="2" name="Segnaposto contenuto 3">
            <a:extLst>
              <a:ext uri="{FF2B5EF4-FFF2-40B4-BE49-F238E27FC236}">
                <a16:creationId xmlns:a16="http://schemas.microsoft.com/office/drawing/2014/main" id="{FAA832A7-E2AA-F4A8-FE05-1E1D25320E83}"/>
              </a:ext>
            </a:extLst>
          </p:cNvPr>
          <p:cNvPicPr>
            <a:picLocks noChangeAspect="1"/>
          </p:cNvPicPr>
          <p:nvPr/>
        </p:nvPicPr>
        <p:blipFill>
          <a:blip r:embed="rId4"/>
          <a:stretch>
            <a:fillRect/>
          </a:stretch>
        </p:blipFill>
        <p:spPr>
          <a:xfrm>
            <a:off x="2980540" y="6946440"/>
            <a:ext cx="6403714" cy="5230515"/>
          </a:xfrm>
          <a:prstGeom prst="rect">
            <a:avLst/>
          </a:prstGeom>
        </p:spPr>
      </p:pic>
      <p:sp>
        <p:nvSpPr>
          <p:cNvPr id="5" name="Metin kutusu 4">
            <a:extLst>
              <a:ext uri="{FF2B5EF4-FFF2-40B4-BE49-F238E27FC236}">
                <a16:creationId xmlns:a16="http://schemas.microsoft.com/office/drawing/2014/main" id="{6B44E0B9-D7AB-D7DB-4FEA-4E64F132D13E}"/>
              </a:ext>
            </a:extLst>
          </p:cNvPr>
          <p:cNvSpPr txBox="1"/>
          <p:nvPr/>
        </p:nvSpPr>
        <p:spPr>
          <a:xfrm>
            <a:off x="2213112" y="1851923"/>
            <a:ext cx="3796489" cy="461665"/>
          </a:xfrm>
          <a:prstGeom prst="rect">
            <a:avLst/>
          </a:prstGeom>
          <a:solidFill>
            <a:schemeClr val="bg1"/>
          </a:solidFill>
        </p:spPr>
        <p:txBody>
          <a:bodyPr wrap="square" rtlCol="0">
            <a:spAutoFit/>
          </a:bodyPr>
          <a:lstStyle/>
          <a:p>
            <a:r>
              <a:rPr lang="tr-TR" sz="2400" dirty="0"/>
              <a:t>Kan örneklerinin toplanması</a:t>
            </a:r>
          </a:p>
        </p:txBody>
      </p:sp>
      <p:sp>
        <p:nvSpPr>
          <p:cNvPr id="6" name="Metin kutusu 5">
            <a:extLst>
              <a:ext uri="{FF2B5EF4-FFF2-40B4-BE49-F238E27FC236}">
                <a16:creationId xmlns:a16="http://schemas.microsoft.com/office/drawing/2014/main" id="{A936ACDE-B90F-2A2F-5FF2-E070AF444966}"/>
              </a:ext>
            </a:extLst>
          </p:cNvPr>
          <p:cNvSpPr txBox="1"/>
          <p:nvPr/>
        </p:nvSpPr>
        <p:spPr>
          <a:xfrm>
            <a:off x="6705775" y="1808479"/>
            <a:ext cx="4208916" cy="461665"/>
          </a:xfrm>
          <a:prstGeom prst="rect">
            <a:avLst/>
          </a:prstGeom>
          <a:solidFill>
            <a:schemeClr val="bg1"/>
          </a:solidFill>
        </p:spPr>
        <p:txBody>
          <a:bodyPr wrap="square" rtlCol="0">
            <a:spAutoFit/>
          </a:bodyPr>
          <a:lstStyle/>
          <a:p>
            <a:r>
              <a:rPr lang="tr-TR" sz="2400" dirty="0"/>
              <a:t>Analitik </a:t>
            </a:r>
            <a:r>
              <a:rPr lang="tr-TR" sz="2400" dirty="0" err="1"/>
              <a:t>pipeline</a:t>
            </a:r>
            <a:r>
              <a:rPr lang="tr-TR" sz="2400" dirty="0"/>
              <a:t> belirlenmesi</a:t>
            </a:r>
          </a:p>
        </p:txBody>
      </p:sp>
    </p:spTree>
    <p:extLst>
      <p:ext uri="{BB962C8B-B14F-4D97-AF65-F5344CB8AC3E}">
        <p14:creationId xmlns:p14="http://schemas.microsoft.com/office/powerpoint/2010/main" val="3176831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6" name="Immagine 5">
            <a:extLst>
              <a:ext uri="{FF2B5EF4-FFF2-40B4-BE49-F238E27FC236}">
                <a16:creationId xmlns:a16="http://schemas.microsoft.com/office/drawing/2014/main" id="{A21CB05F-4A48-212A-947F-925D55C5BA90}"/>
              </a:ext>
            </a:extLst>
          </p:cNvPr>
          <p:cNvPicPr>
            <a:picLocks noChangeAspect="1"/>
          </p:cNvPicPr>
          <p:nvPr/>
        </p:nvPicPr>
        <p:blipFill rotWithShape="1">
          <a:blip r:embed="rId3"/>
          <a:srcRect l="32756" t="40000" r="-1"/>
          <a:stretch/>
        </p:blipFill>
        <p:spPr>
          <a:xfrm>
            <a:off x="5252722" y="1530973"/>
            <a:ext cx="6837875" cy="5197331"/>
          </a:xfrm>
          <a:prstGeom prst="rect">
            <a:avLst/>
          </a:prstGeom>
        </p:spPr>
      </p:pic>
      <p:sp>
        <p:nvSpPr>
          <p:cNvPr id="37" name="Google Shape;136;p13">
            <a:extLst>
              <a:ext uri="{FF2B5EF4-FFF2-40B4-BE49-F238E27FC236}">
                <a16:creationId xmlns:a16="http://schemas.microsoft.com/office/drawing/2014/main" id="{D409F4C2-8701-44F3-35EC-2F4FF1E10F0C}"/>
              </a:ext>
            </a:extLst>
          </p:cNvPr>
          <p:cNvSpPr txBox="1">
            <a:spLocks/>
          </p:cNvSpPr>
          <p:nvPr/>
        </p:nvSpPr>
        <p:spPr>
          <a:xfrm>
            <a:off x="390000" y="159531"/>
            <a:ext cx="6837874" cy="9774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Arial" panose="020B0604020202020204" pitchFamily="34" charset="0"/>
                <a:ea typeface="Oswald"/>
                <a:cs typeface="Arial" panose="020B0604020202020204" pitchFamily="34" charset="0"/>
                <a:sym typeface="Oswald"/>
              </a:defRPr>
            </a:lvl1pPr>
            <a:lvl2pPr marR="0" lvl="1"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2pPr>
            <a:lvl3pPr marR="0" lvl="2"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3pPr>
            <a:lvl4pPr marR="0" lvl="3"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4pPr>
            <a:lvl5pPr marR="0" lvl="4"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5pPr>
            <a:lvl6pPr marR="0" lvl="5"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6pPr>
            <a:lvl7pPr marR="0" lvl="6"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7pPr>
            <a:lvl8pPr marR="0" lvl="7"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8pPr>
            <a:lvl9pPr marR="0" lvl="8"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9pPr>
          </a:lstStyle>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mj-lt"/>
                <a:cs typeface="Arial" panose="020B0604020202020204" pitchFamily="34" charset="0"/>
                <a:sym typeface="Oswald"/>
              </a:rPr>
              <a:t>YENİ BIR ANALİZ YÖNTEMİNİN OLUŞTURULMASI </a:t>
            </a:r>
          </a:p>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mj-lt"/>
                <a:cs typeface="Arial" panose="020B0604020202020204" pitchFamily="34" charset="0"/>
                <a:sym typeface="Oswald"/>
              </a:rPr>
              <a:t>KÜTLE SITOMETRİSİNDE: </a:t>
            </a:r>
          </a:p>
          <a:p>
            <a:pPr marL="0" marR="0" lvl="0" indent="0" algn="l" defTabSz="914400" rtl="0" eaLnBrk="1" fontAlgn="auto" latinLnBrk="0" hangingPunct="1">
              <a:lnSpc>
                <a:spcPct val="90000"/>
              </a:lnSpc>
              <a:spcBef>
                <a:spcPts val="0"/>
              </a:spcBef>
              <a:spcAft>
                <a:spcPts val="0"/>
              </a:spcAft>
              <a:buClr>
                <a:srgbClr val="7323BE"/>
              </a:buClr>
              <a:buSzPts val="3200"/>
              <a:buFont typeface="Oswald"/>
              <a:buNone/>
              <a:tabLst/>
              <a:defRPr/>
            </a:pPr>
            <a:r>
              <a:rPr kumimoji="0" lang="en-US" sz="2400" b="1" i="0" u="none" strike="noStrike" kern="1200" cap="none" spc="0" normalizeH="0" baseline="0" noProof="0" dirty="0">
                <a:ln>
                  <a:noFill/>
                </a:ln>
                <a:solidFill>
                  <a:schemeClr val="accent6"/>
                </a:solidFill>
                <a:effectLst/>
                <a:uLnTx/>
                <a:uFillTx/>
                <a:latin typeface="+mj-lt"/>
                <a:cs typeface="Arial" panose="020B0604020202020204" pitchFamily="34" charset="0"/>
                <a:sym typeface="Oswald"/>
              </a:rPr>
              <a:t>2D MALZEME PROFİLİ OLUŞTURMA</a:t>
            </a:r>
            <a:endParaRPr kumimoji="0" lang="en-US" sz="2800" b="1" i="0" u="none" strike="noStrike" kern="1200" cap="none" spc="0" normalizeH="0" baseline="0" noProof="0" dirty="0">
              <a:ln>
                <a:noFill/>
              </a:ln>
              <a:solidFill>
                <a:schemeClr val="accent6"/>
              </a:solidFill>
              <a:effectLst/>
              <a:uLnTx/>
              <a:uFillTx/>
              <a:latin typeface="+mj-lt"/>
              <a:cs typeface="Arial" panose="020B0604020202020204" pitchFamily="34" charset="0"/>
              <a:sym typeface="Oswald"/>
            </a:endParaRPr>
          </a:p>
        </p:txBody>
      </p:sp>
      <p:pic>
        <p:nvPicPr>
          <p:cNvPr id="4" name="Immagine 3">
            <a:extLst>
              <a:ext uri="{FF2B5EF4-FFF2-40B4-BE49-F238E27FC236}">
                <a16:creationId xmlns:a16="http://schemas.microsoft.com/office/drawing/2014/main" id="{83DD9BAB-D8D9-835F-858B-CA7EFA4F23BD}"/>
              </a:ext>
            </a:extLst>
          </p:cNvPr>
          <p:cNvPicPr>
            <a:picLocks noChangeAspect="1"/>
          </p:cNvPicPr>
          <p:nvPr/>
        </p:nvPicPr>
        <p:blipFill rotWithShape="1">
          <a:blip r:embed="rId4">
            <a:extLst>
              <a:ext uri="{28A0092B-C50C-407E-A947-70E740481C1C}">
                <a14:useLocalDpi xmlns:a14="http://schemas.microsoft.com/office/drawing/2010/main" val="0"/>
              </a:ext>
            </a:extLst>
          </a:blip>
          <a:srcRect b="57887"/>
          <a:stretch/>
        </p:blipFill>
        <p:spPr>
          <a:xfrm>
            <a:off x="6878362" y="129696"/>
            <a:ext cx="2070933" cy="1231490"/>
          </a:xfrm>
          <a:prstGeom prst="rect">
            <a:avLst/>
          </a:prstGeom>
        </p:spPr>
      </p:pic>
      <p:pic>
        <p:nvPicPr>
          <p:cNvPr id="9" name="Immagine 8">
            <a:extLst>
              <a:ext uri="{FF2B5EF4-FFF2-40B4-BE49-F238E27FC236}">
                <a16:creationId xmlns:a16="http://schemas.microsoft.com/office/drawing/2014/main" id="{98F3AE71-D40D-B628-6371-AF79BF09B47A}"/>
              </a:ext>
            </a:extLst>
          </p:cNvPr>
          <p:cNvPicPr>
            <a:picLocks noChangeAspect="1"/>
          </p:cNvPicPr>
          <p:nvPr/>
        </p:nvPicPr>
        <p:blipFill rotWithShape="1">
          <a:blip r:embed="rId4">
            <a:extLst>
              <a:ext uri="{28A0092B-C50C-407E-A947-70E740481C1C}">
                <a14:useLocalDpi xmlns:a14="http://schemas.microsoft.com/office/drawing/2010/main" val="0"/>
              </a:ext>
            </a:extLst>
          </a:blip>
          <a:srcRect t="53165" b="4722"/>
          <a:stretch/>
        </p:blipFill>
        <p:spPr>
          <a:xfrm>
            <a:off x="9022626" y="129696"/>
            <a:ext cx="2070933" cy="1231490"/>
          </a:xfrm>
          <a:prstGeom prst="rect">
            <a:avLst/>
          </a:prstGeom>
        </p:spPr>
      </p:pic>
      <p:pic>
        <p:nvPicPr>
          <p:cNvPr id="15" name="Immagine 14" descr="Immagine che contiene mappa&#10;&#10;Descrizione generata automaticamente">
            <a:extLst>
              <a:ext uri="{FF2B5EF4-FFF2-40B4-BE49-F238E27FC236}">
                <a16:creationId xmlns:a16="http://schemas.microsoft.com/office/drawing/2014/main" id="{AE2FE928-63E7-565A-BFE2-ED7A72DE6864}"/>
              </a:ext>
            </a:extLst>
          </p:cNvPr>
          <p:cNvPicPr>
            <a:picLocks noChangeAspect="1"/>
          </p:cNvPicPr>
          <p:nvPr/>
        </p:nvPicPr>
        <p:blipFill rotWithShape="1">
          <a:blip r:embed="rId5"/>
          <a:srcRect l="47670"/>
          <a:stretch/>
        </p:blipFill>
        <p:spPr>
          <a:xfrm>
            <a:off x="2605131" y="1338738"/>
            <a:ext cx="2647591" cy="2428517"/>
          </a:xfrm>
          <a:prstGeom prst="rect">
            <a:avLst/>
          </a:prstGeom>
        </p:spPr>
      </p:pic>
      <p:pic>
        <p:nvPicPr>
          <p:cNvPr id="16" name="Immagine 15" descr="Immagine che contiene mappa&#10;&#10;Descrizione generata automaticamente">
            <a:extLst>
              <a:ext uri="{FF2B5EF4-FFF2-40B4-BE49-F238E27FC236}">
                <a16:creationId xmlns:a16="http://schemas.microsoft.com/office/drawing/2014/main" id="{5513862D-1962-8FD5-463E-6E47D9A20534}"/>
              </a:ext>
            </a:extLst>
          </p:cNvPr>
          <p:cNvPicPr>
            <a:picLocks noChangeAspect="1"/>
          </p:cNvPicPr>
          <p:nvPr/>
        </p:nvPicPr>
        <p:blipFill rotWithShape="1">
          <a:blip r:embed="rId5"/>
          <a:srcRect r="50690"/>
          <a:stretch/>
        </p:blipFill>
        <p:spPr>
          <a:xfrm>
            <a:off x="390000" y="1338738"/>
            <a:ext cx="2488003" cy="2421919"/>
          </a:xfrm>
          <a:prstGeom prst="rect">
            <a:avLst/>
          </a:prstGeom>
        </p:spPr>
      </p:pic>
      <p:sp>
        <p:nvSpPr>
          <p:cNvPr id="17" name="CasellaDiTesto 16">
            <a:extLst>
              <a:ext uri="{FF2B5EF4-FFF2-40B4-BE49-F238E27FC236}">
                <a16:creationId xmlns:a16="http://schemas.microsoft.com/office/drawing/2014/main" id="{C2701F04-B9FC-6B93-8466-76579C684E64}"/>
              </a:ext>
            </a:extLst>
          </p:cNvPr>
          <p:cNvSpPr txBox="1"/>
          <p:nvPr/>
        </p:nvSpPr>
        <p:spPr>
          <a:xfrm>
            <a:off x="4230771" y="1082577"/>
            <a:ext cx="22387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CC66FF"/>
                </a:solidFill>
                <a:effectLst/>
                <a:uLnTx/>
                <a:uFillTx/>
                <a:latin typeface="Tenorite"/>
                <a:ea typeface="+mn-ea"/>
                <a:cs typeface="+mn-cs"/>
              </a:rPr>
              <a:t>UPTAKE</a:t>
            </a:r>
            <a:endParaRPr kumimoji="0" lang="en-US" sz="2000" b="1" i="0" u="none" strike="noStrike" kern="1200" cap="none" spc="0" normalizeH="0" baseline="0" noProof="0" dirty="0">
              <a:ln>
                <a:noFill/>
              </a:ln>
              <a:solidFill>
                <a:srgbClr val="CC66FF"/>
              </a:solidFill>
              <a:effectLst/>
              <a:uLnTx/>
              <a:uFillTx/>
              <a:latin typeface="Tenorite"/>
              <a:ea typeface="+mn-ea"/>
              <a:cs typeface="+mn-cs"/>
            </a:endParaRPr>
          </a:p>
        </p:txBody>
      </p:sp>
      <p:sp>
        <p:nvSpPr>
          <p:cNvPr id="18" name="CasellaDiTesto 17">
            <a:extLst>
              <a:ext uri="{FF2B5EF4-FFF2-40B4-BE49-F238E27FC236}">
                <a16:creationId xmlns:a16="http://schemas.microsoft.com/office/drawing/2014/main" id="{47E3FD93-1259-5EFB-57A5-61C646A4CBCE}"/>
              </a:ext>
            </a:extLst>
          </p:cNvPr>
          <p:cNvSpPr txBox="1"/>
          <p:nvPr/>
        </p:nvSpPr>
        <p:spPr>
          <a:xfrm>
            <a:off x="2751358" y="3684826"/>
            <a:ext cx="3101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CC66FF"/>
                </a:solidFill>
                <a:effectLst/>
                <a:uLnTx/>
                <a:uFillTx/>
                <a:latin typeface="Tenorite"/>
                <a:ea typeface="+mn-ea"/>
                <a:cs typeface="+mn-cs"/>
              </a:rPr>
              <a:t>CEN-SE’ CLUSTERING</a:t>
            </a:r>
            <a:endParaRPr kumimoji="0" lang="en-US" sz="2000" b="1" i="0" u="none" strike="noStrike" kern="1200" cap="none" spc="0" normalizeH="0" baseline="0" noProof="0" dirty="0">
              <a:ln>
                <a:noFill/>
              </a:ln>
              <a:solidFill>
                <a:srgbClr val="CC66FF"/>
              </a:solidFill>
              <a:effectLst/>
              <a:uLnTx/>
              <a:uFillTx/>
              <a:latin typeface="Tenorite"/>
              <a:ea typeface="+mn-ea"/>
              <a:cs typeface="+mn-cs"/>
            </a:endParaRPr>
          </a:p>
        </p:txBody>
      </p:sp>
      <p:pic>
        <p:nvPicPr>
          <p:cNvPr id="19" name="Immagine 18">
            <a:extLst>
              <a:ext uri="{FF2B5EF4-FFF2-40B4-BE49-F238E27FC236}">
                <a16:creationId xmlns:a16="http://schemas.microsoft.com/office/drawing/2014/main" id="{795A207C-9CDE-520C-014C-90271C7766E5}"/>
              </a:ext>
            </a:extLst>
          </p:cNvPr>
          <p:cNvPicPr>
            <a:picLocks noChangeAspect="1"/>
          </p:cNvPicPr>
          <p:nvPr/>
        </p:nvPicPr>
        <p:blipFill rotWithShape="1">
          <a:blip r:embed="rId6"/>
          <a:srcRect t="1" b="46542"/>
          <a:stretch/>
        </p:blipFill>
        <p:spPr>
          <a:xfrm>
            <a:off x="264527" y="4028215"/>
            <a:ext cx="4918345" cy="2503845"/>
          </a:xfrm>
          <a:prstGeom prst="rect">
            <a:avLst/>
          </a:prstGeom>
        </p:spPr>
      </p:pic>
      <p:sp>
        <p:nvSpPr>
          <p:cNvPr id="21" name="CasellaDiTesto 20">
            <a:extLst>
              <a:ext uri="{FF2B5EF4-FFF2-40B4-BE49-F238E27FC236}">
                <a16:creationId xmlns:a16="http://schemas.microsoft.com/office/drawing/2014/main" id="{A9DD5D37-7A95-7FD8-5748-CE2C79D84C79}"/>
              </a:ext>
            </a:extLst>
          </p:cNvPr>
          <p:cNvSpPr txBox="1"/>
          <p:nvPr/>
        </p:nvSpPr>
        <p:spPr>
          <a:xfrm>
            <a:off x="390000" y="644884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enorite"/>
                <a:ea typeface="+mn-ea"/>
                <a:cs typeface="+mn-cs"/>
              </a:rPr>
              <a:t>Giro L. et al. (in </a:t>
            </a:r>
            <a:r>
              <a:rPr kumimoji="0" lang="it-IT" sz="1800" b="0" i="0" u="none" strike="noStrike" kern="1200" cap="none" spc="0" normalizeH="0" baseline="0" noProof="0" dirty="0" err="1">
                <a:ln>
                  <a:noFill/>
                </a:ln>
                <a:solidFill>
                  <a:prstClr val="black"/>
                </a:solidFill>
                <a:effectLst/>
                <a:uLnTx/>
                <a:uFillTx/>
                <a:latin typeface="Tenorite"/>
                <a:ea typeface="+mn-ea"/>
                <a:cs typeface="+mn-cs"/>
              </a:rPr>
              <a:t>preparation</a:t>
            </a:r>
            <a:r>
              <a:rPr kumimoji="0" lang="it-IT" sz="1800" b="0" i="0" u="none" strike="noStrike" kern="1200" cap="none" spc="0" normalizeH="0" baseline="0" noProof="0" dirty="0">
                <a:ln>
                  <a:noFill/>
                </a:ln>
                <a:solidFill>
                  <a:prstClr val="black"/>
                </a:solidFill>
                <a:effectLst/>
                <a:uLnTx/>
                <a:uFillTx/>
                <a:latin typeface="Tenorite"/>
                <a:ea typeface="+mn-ea"/>
                <a:cs typeface="+mn-cs"/>
              </a:rPr>
              <a:t>)</a:t>
            </a:r>
          </a:p>
        </p:txBody>
      </p:sp>
      <p:sp>
        <p:nvSpPr>
          <p:cNvPr id="2" name="Metin kutusu 1">
            <a:extLst>
              <a:ext uri="{FF2B5EF4-FFF2-40B4-BE49-F238E27FC236}">
                <a16:creationId xmlns:a16="http://schemas.microsoft.com/office/drawing/2014/main" id="{D2F24576-16FF-CB28-E020-73F4486DA9B6}"/>
              </a:ext>
            </a:extLst>
          </p:cNvPr>
          <p:cNvSpPr txBox="1"/>
          <p:nvPr/>
        </p:nvSpPr>
        <p:spPr>
          <a:xfrm>
            <a:off x="7301205" y="108028"/>
            <a:ext cx="1816291" cy="261610"/>
          </a:xfrm>
          <a:prstGeom prst="rect">
            <a:avLst/>
          </a:prstGeom>
          <a:solidFill>
            <a:schemeClr val="bg1"/>
          </a:solidFill>
        </p:spPr>
        <p:txBody>
          <a:bodyPr wrap="square" rtlCol="0">
            <a:spAutoFit/>
          </a:bodyPr>
          <a:lstStyle/>
          <a:p>
            <a:r>
              <a:rPr lang="tr-TR" sz="1100" dirty="0"/>
              <a:t>Kan örneklerinin toplanması</a:t>
            </a:r>
          </a:p>
        </p:txBody>
      </p:sp>
      <p:sp>
        <p:nvSpPr>
          <p:cNvPr id="3" name="Metin kutusu 2">
            <a:extLst>
              <a:ext uri="{FF2B5EF4-FFF2-40B4-BE49-F238E27FC236}">
                <a16:creationId xmlns:a16="http://schemas.microsoft.com/office/drawing/2014/main" id="{8D5466CE-0F7C-5D8F-B783-E544B1B69FC9}"/>
              </a:ext>
            </a:extLst>
          </p:cNvPr>
          <p:cNvSpPr txBox="1"/>
          <p:nvPr/>
        </p:nvSpPr>
        <p:spPr>
          <a:xfrm>
            <a:off x="9249446" y="103761"/>
            <a:ext cx="1969334" cy="261610"/>
          </a:xfrm>
          <a:prstGeom prst="rect">
            <a:avLst/>
          </a:prstGeom>
          <a:solidFill>
            <a:schemeClr val="bg1"/>
          </a:solidFill>
        </p:spPr>
        <p:txBody>
          <a:bodyPr wrap="square" rtlCol="0">
            <a:spAutoFit/>
          </a:bodyPr>
          <a:lstStyle/>
          <a:p>
            <a:r>
              <a:rPr lang="tr-TR" sz="1100" dirty="0"/>
              <a:t>Analitik </a:t>
            </a:r>
            <a:r>
              <a:rPr lang="tr-TR" sz="1100" dirty="0" err="1"/>
              <a:t>pipeline</a:t>
            </a:r>
            <a:r>
              <a:rPr lang="tr-TR" sz="1100" dirty="0"/>
              <a:t> belirlenmesi</a:t>
            </a:r>
          </a:p>
        </p:txBody>
      </p:sp>
    </p:spTree>
    <p:extLst>
      <p:ext uri="{BB962C8B-B14F-4D97-AF65-F5344CB8AC3E}">
        <p14:creationId xmlns:p14="http://schemas.microsoft.com/office/powerpoint/2010/main" val="398788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0D47FEA-91AC-4403-8D35-EC548E088EF3}"/>
              </a:ext>
            </a:extLst>
          </p:cNvPr>
          <p:cNvSpPr>
            <a:spLocks noGrp="1"/>
          </p:cNvSpPr>
          <p:nvPr>
            <p:ph type="ctrTitle"/>
          </p:nvPr>
        </p:nvSpPr>
        <p:spPr>
          <a:xfrm>
            <a:off x="1524000" y="4914855"/>
            <a:ext cx="9144000" cy="786703"/>
          </a:xfrm>
        </p:spPr>
        <p:txBody>
          <a:bodyPr>
            <a:normAutofit/>
          </a:bodyPr>
          <a:lstStyle/>
          <a:p>
            <a:r>
              <a:rPr lang="tr-TR" sz="3600" b="1" dirty="0">
                <a:latin typeface="Tenorite" panose="00000500000000000000" pitchFamily="2" charset="0"/>
              </a:rPr>
              <a:t>Uygulamalar</a:t>
            </a:r>
            <a:endParaRPr lang="en-US" sz="3600" b="1" dirty="0">
              <a:latin typeface="Tenorite" panose="00000500000000000000" pitchFamily="2" charset="0"/>
            </a:endParaRPr>
          </a:p>
        </p:txBody>
      </p:sp>
      <p:pic>
        <p:nvPicPr>
          <p:cNvPr id="2" name="Picture 1">
            <a:extLst>
              <a:ext uri="{FF2B5EF4-FFF2-40B4-BE49-F238E27FC236}">
                <a16:creationId xmlns:a16="http://schemas.microsoft.com/office/drawing/2014/main" id="{039E4BEC-34E8-D87E-B2E7-C340A3A2ACEA}"/>
              </a:ext>
            </a:extLst>
          </p:cNvPr>
          <p:cNvPicPr>
            <a:picLocks noChangeAspect="1"/>
          </p:cNvPicPr>
          <p:nvPr/>
        </p:nvPicPr>
        <p:blipFill rotWithShape="1">
          <a:blip r:embed="rId3">
            <a:alphaModFix amt="50000"/>
          </a:blip>
          <a:srcRect b="6250"/>
          <a:stretch/>
        </p:blipFill>
        <p:spPr>
          <a:xfrm>
            <a:off x="20" y="2"/>
            <a:ext cx="12191980" cy="4914854"/>
          </a:xfrm>
          <a:prstGeom prst="rect">
            <a:avLst/>
          </a:prstGeom>
        </p:spPr>
      </p:pic>
    </p:spTree>
    <p:extLst>
      <p:ext uri="{BB962C8B-B14F-4D97-AF65-F5344CB8AC3E}">
        <p14:creationId xmlns:p14="http://schemas.microsoft.com/office/powerpoint/2010/main" val="11171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C10CBC8-7837-4750-8EE9-B4C3D5048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9014793-11D4-4A17-9261-1A2E683AD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D84A1AEB-C157-47CC-8252-C2DA25E85FE7}"/>
              </a:ext>
            </a:extLst>
          </p:cNvPr>
          <p:cNvSpPr>
            <a:spLocks noGrp="1"/>
          </p:cNvSpPr>
          <p:nvPr>
            <p:ph type="title"/>
          </p:nvPr>
        </p:nvSpPr>
        <p:spPr>
          <a:xfrm>
            <a:off x="838200" y="365125"/>
            <a:ext cx="10515600" cy="1325563"/>
          </a:xfrm>
        </p:spPr>
        <p:txBody>
          <a:bodyPr>
            <a:normAutofit/>
          </a:bodyPr>
          <a:lstStyle/>
          <a:p>
            <a:r>
              <a:rPr lang="it-IT" sz="4200" dirty="0">
                <a:solidFill>
                  <a:srgbClr val="FFFFFF"/>
                </a:solidFill>
                <a:latin typeface="Tenorite" panose="00000500000000000000" pitchFamily="2" charset="0"/>
              </a:rPr>
              <a:t>2020</a:t>
            </a:r>
            <a:r>
              <a:rPr lang="tr-TR" sz="4200" dirty="0">
                <a:solidFill>
                  <a:srgbClr val="FFFFFF"/>
                </a:solidFill>
                <a:latin typeface="Tenorite" panose="00000500000000000000" pitchFamily="2" charset="0"/>
              </a:rPr>
              <a:t> -</a:t>
            </a:r>
            <a:r>
              <a:rPr lang="it-IT" sz="4200" dirty="0">
                <a:solidFill>
                  <a:srgbClr val="FFFFFF"/>
                </a:solidFill>
                <a:latin typeface="Tenorite" panose="00000500000000000000" pitchFamily="2" charset="0"/>
              </a:rPr>
              <a:t> </a:t>
            </a:r>
            <a:r>
              <a:rPr lang="it-IT" sz="4200" dirty="0" err="1">
                <a:solidFill>
                  <a:srgbClr val="FFFFFF"/>
                </a:solidFill>
                <a:latin typeface="Tenorite" panose="00000500000000000000" pitchFamily="2" charset="0"/>
              </a:rPr>
              <a:t>yayın</a:t>
            </a:r>
            <a:r>
              <a:rPr lang="it-IT" sz="4200" dirty="0">
                <a:solidFill>
                  <a:srgbClr val="FFFFFF"/>
                </a:solidFill>
                <a:latin typeface="Tenorite" panose="00000500000000000000" pitchFamily="2" charset="0"/>
              </a:rPr>
              <a:t> </a:t>
            </a:r>
            <a:r>
              <a:rPr lang="it-IT" sz="4200" dirty="0" err="1">
                <a:solidFill>
                  <a:srgbClr val="FFFFFF"/>
                </a:solidFill>
                <a:latin typeface="Tenorite" panose="00000500000000000000" pitchFamily="2" charset="0"/>
              </a:rPr>
              <a:t>konu</a:t>
            </a:r>
            <a:r>
              <a:rPr lang="it-IT" sz="4200" dirty="0">
                <a:solidFill>
                  <a:srgbClr val="FFFFFF"/>
                </a:solidFill>
                <a:latin typeface="Tenorite" panose="00000500000000000000" pitchFamily="2" charset="0"/>
              </a:rPr>
              <a:t> </a:t>
            </a:r>
            <a:r>
              <a:rPr lang="it-IT" sz="4200" dirty="0" err="1">
                <a:solidFill>
                  <a:srgbClr val="FFFFFF"/>
                </a:solidFill>
                <a:latin typeface="Tenorite" panose="00000500000000000000" pitchFamily="2" charset="0"/>
              </a:rPr>
              <a:t>alanları</a:t>
            </a:r>
            <a:r>
              <a:rPr lang="it-IT" sz="4200" dirty="0">
                <a:solidFill>
                  <a:srgbClr val="FFFFFF"/>
                </a:solidFill>
                <a:latin typeface="Tenorite" panose="00000500000000000000" pitchFamily="2" charset="0"/>
              </a:rPr>
              <a:t> (322 </a:t>
            </a:r>
            <a:r>
              <a:rPr lang="it-IT" sz="4200" dirty="0" err="1">
                <a:solidFill>
                  <a:srgbClr val="FFFFFF"/>
                </a:solidFill>
                <a:latin typeface="Tenorite" panose="00000500000000000000" pitchFamily="2" charset="0"/>
              </a:rPr>
              <a:t>makale</a:t>
            </a:r>
            <a:r>
              <a:rPr lang="it-IT" sz="4200" dirty="0">
                <a:solidFill>
                  <a:srgbClr val="FFFFFF"/>
                </a:solidFill>
                <a:latin typeface="Tenorite" panose="00000500000000000000" pitchFamily="2" charset="0"/>
              </a:rPr>
              <a:t>)</a:t>
            </a:r>
            <a:endParaRPr lang="en-US" sz="4200" dirty="0">
              <a:solidFill>
                <a:srgbClr val="FFFFFF"/>
              </a:solidFill>
              <a:latin typeface="Tenorite" panose="00000500000000000000" pitchFamily="2" charset="0"/>
            </a:endParaRPr>
          </a:p>
        </p:txBody>
      </p:sp>
      <p:graphicFrame>
        <p:nvGraphicFramePr>
          <p:cNvPr id="6" name="Segnaposto contenuto 5">
            <a:extLst>
              <a:ext uri="{FF2B5EF4-FFF2-40B4-BE49-F238E27FC236}">
                <a16:creationId xmlns:a16="http://schemas.microsoft.com/office/drawing/2014/main" id="{E9366363-1028-4711-8474-8ECE66C85744}"/>
              </a:ext>
            </a:extLst>
          </p:cNvPr>
          <p:cNvGraphicFramePr>
            <a:graphicFrameLocks noGrp="1"/>
          </p:cNvGraphicFramePr>
          <p:nvPr>
            <p:ph idx="1"/>
            <p:extLst>
              <p:ext uri="{D42A27DB-BD31-4B8C-83A1-F6EECF244321}">
                <p14:modId xmlns:p14="http://schemas.microsoft.com/office/powerpoint/2010/main" val="4255824043"/>
              </p:ext>
            </p:extLst>
          </p:nvPr>
        </p:nvGraphicFramePr>
        <p:xfrm>
          <a:off x="838200" y="2348161"/>
          <a:ext cx="10515600" cy="38288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91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0FE528D-4824-D162-8F70-98597E54C070}"/>
              </a:ext>
            </a:extLst>
          </p:cNvPr>
          <p:cNvPicPr>
            <a:picLocks noChangeAspect="1"/>
          </p:cNvPicPr>
          <p:nvPr/>
        </p:nvPicPr>
        <p:blipFill rotWithShape="1">
          <a:blip r:embed="rId3"/>
          <a:srcRect/>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BE32EC4F-432C-D903-A9E3-CAAAC53AD15A}"/>
              </a:ext>
            </a:extLst>
          </p:cNvPr>
          <p:cNvSpPr>
            <a:spLocks noGrp="1"/>
          </p:cNvSpPr>
          <p:nvPr>
            <p:ph type="title"/>
          </p:nvPr>
        </p:nvSpPr>
        <p:spPr>
          <a:xfrm>
            <a:off x="1037809" y="1071350"/>
            <a:ext cx="4775162" cy="542092"/>
          </a:xfrm>
        </p:spPr>
        <p:txBody>
          <a:bodyPr>
            <a:normAutofit fontScale="90000"/>
          </a:bodyPr>
          <a:lstStyle/>
          <a:p>
            <a:pPr algn="ctr"/>
            <a:r>
              <a:rPr lang="tr-TR" sz="3600" b="1" dirty="0">
                <a:latin typeface="Calibri" panose="020F0502020204030204" pitchFamily="34" charset="0"/>
                <a:ea typeface="Calibri" panose="020F0502020204030204" pitchFamily="34" charset="0"/>
                <a:cs typeface="Calibri" panose="020F0502020204030204" pitchFamily="34" charset="0"/>
              </a:rPr>
              <a:t>Sunum İçeriği</a:t>
            </a:r>
            <a:endParaRPr lang="tr-TR" sz="3600" dirty="0">
              <a:latin typeface="Arial" panose="020B0604020202020204" pitchFamily="34" charset="0"/>
              <a:cs typeface="Arial" panose="020B0604020202020204" pitchFamily="34" charset="0"/>
            </a:endParaRP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C075216-45F0-33EB-15F7-731769B3E7DA}"/>
              </a:ext>
            </a:extLst>
          </p:cNvPr>
          <p:cNvSpPr>
            <a:spLocks noGrp="1"/>
          </p:cNvSpPr>
          <p:nvPr>
            <p:ph idx="1"/>
          </p:nvPr>
        </p:nvSpPr>
        <p:spPr>
          <a:xfrm>
            <a:off x="1189319" y="1823512"/>
            <a:ext cx="4458446" cy="3833486"/>
          </a:xfrm>
        </p:spPr>
        <p:txBody>
          <a:bodyPr anchor="ctr">
            <a:normAutofit/>
          </a:bodyPr>
          <a:lstStyle/>
          <a:p>
            <a:pPr marL="514350" lvl="0" indent="-514350">
              <a:buFont typeface="+mj-lt"/>
              <a:buAutoNum type="romanUcPeriod"/>
            </a:pPr>
            <a:r>
              <a:rPr lang="en-US" sz="2400" dirty="0"/>
              <a:t>Nanopartiküllerin </a:t>
            </a:r>
            <a:r>
              <a:rPr lang="en-US" sz="2400" dirty="0" err="1"/>
              <a:t>ve</a:t>
            </a:r>
            <a:r>
              <a:rPr lang="en-US" sz="2400" dirty="0"/>
              <a:t> </a:t>
            </a:r>
            <a:r>
              <a:rPr lang="en-US" sz="2400" dirty="0" err="1"/>
              <a:t>nanotıbbın</a:t>
            </a:r>
            <a:r>
              <a:rPr lang="en-US" sz="2400" dirty="0"/>
              <a:t> </a:t>
            </a:r>
            <a:r>
              <a:rPr lang="en-US" sz="2400" dirty="0" err="1"/>
              <a:t>tanıtımı</a:t>
            </a:r>
            <a:endParaRPr lang="en-US" sz="2400" dirty="0"/>
          </a:p>
          <a:p>
            <a:pPr marL="514350" indent="-514350">
              <a:buFont typeface="+mj-lt"/>
              <a:buAutoNum type="romanUcPeriod"/>
            </a:pPr>
            <a:r>
              <a:rPr lang="en-US" sz="2400" dirty="0"/>
              <a:t>Nanopartiküllerin </a:t>
            </a:r>
            <a:r>
              <a:rPr lang="en-US" sz="2400" dirty="0" err="1"/>
              <a:t>bağışıklık</a:t>
            </a:r>
            <a:r>
              <a:rPr lang="en-US" sz="2400" dirty="0"/>
              <a:t> </a:t>
            </a:r>
            <a:r>
              <a:rPr lang="en-US" sz="2400" dirty="0" err="1"/>
              <a:t>hücreleri</a:t>
            </a:r>
            <a:r>
              <a:rPr lang="en-US" sz="2400" dirty="0"/>
              <a:t> </a:t>
            </a:r>
            <a:r>
              <a:rPr lang="en-US" sz="2400" dirty="0" err="1"/>
              <a:t>üzerindeki</a:t>
            </a:r>
            <a:r>
              <a:rPr lang="en-US" sz="2400" dirty="0"/>
              <a:t> </a:t>
            </a:r>
            <a:r>
              <a:rPr lang="en-US" sz="2400" dirty="0" err="1"/>
              <a:t>etkisi</a:t>
            </a:r>
            <a:r>
              <a:rPr lang="en-US" sz="2400" dirty="0"/>
              <a:t> - </a:t>
            </a:r>
            <a:r>
              <a:rPr lang="en-US" sz="2400" dirty="0" err="1"/>
              <a:t>Nasıl</a:t>
            </a:r>
            <a:r>
              <a:rPr lang="en-US" sz="2400" dirty="0"/>
              <a:t> </a:t>
            </a:r>
            <a:r>
              <a:rPr lang="en-US" sz="2400" dirty="0" err="1"/>
              <a:t>değerlendiriyoruz</a:t>
            </a:r>
            <a:r>
              <a:rPr lang="en-US" sz="2400" dirty="0"/>
              <a:t>?</a:t>
            </a:r>
          </a:p>
          <a:p>
            <a:pPr marL="514350" indent="-514350">
              <a:buFont typeface="+mj-lt"/>
              <a:buAutoNum type="romanUcPeriod"/>
            </a:pPr>
            <a:r>
              <a:rPr lang="tr-TR" sz="2400" dirty="0"/>
              <a:t>Sonuç</a:t>
            </a:r>
            <a:endParaRPr lang="en-US" sz="2400" dirty="0"/>
          </a:p>
          <a:p>
            <a:pPr lvl="0"/>
            <a:endParaRPr lang="en-US" sz="2400" dirty="0"/>
          </a:p>
        </p:txBody>
      </p:sp>
    </p:spTree>
    <p:extLst>
      <p:ext uri="{BB962C8B-B14F-4D97-AF65-F5344CB8AC3E}">
        <p14:creationId xmlns:p14="http://schemas.microsoft.com/office/powerpoint/2010/main" val="185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4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escription unavailable">
            <a:extLst>
              <a:ext uri="{FF2B5EF4-FFF2-40B4-BE49-F238E27FC236}">
                <a16:creationId xmlns:a16="http://schemas.microsoft.com/office/drawing/2014/main" id="{137D9599-D314-D0A2-AD16-FF7E7CD343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61958" y="643467"/>
            <a:ext cx="4247937" cy="557106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egnaposto contenuto 8">
            <a:extLst>
              <a:ext uri="{FF2B5EF4-FFF2-40B4-BE49-F238E27FC236}">
                <a16:creationId xmlns:a16="http://schemas.microsoft.com/office/drawing/2014/main" id="{6F7A13A4-F47B-A24A-68A1-FDB40A6CFEBC}"/>
              </a:ext>
            </a:extLst>
          </p:cNvPr>
          <p:cNvPicPr>
            <a:picLocks noGrp="1" noChangeAspect="1"/>
          </p:cNvPicPr>
          <p:nvPr>
            <p:ph idx="1"/>
          </p:nvPr>
        </p:nvPicPr>
        <p:blipFill rotWithShape="1">
          <a:blip r:embed="rId4"/>
          <a:srcRect t="1" b="37466"/>
          <a:stretch/>
        </p:blipFill>
        <p:spPr>
          <a:xfrm>
            <a:off x="641180" y="1889252"/>
            <a:ext cx="5129784" cy="3079496"/>
          </a:xfrm>
          <a:prstGeom prst="rect">
            <a:avLst/>
          </a:prstGeom>
        </p:spPr>
      </p:pic>
    </p:spTree>
    <p:extLst>
      <p:ext uri="{BB962C8B-B14F-4D97-AF65-F5344CB8AC3E}">
        <p14:creationId xmlns:p14="http://schemas.microsoft.com/office/powerpoint/2010/main" val="3223417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9C0D265C-C56C-4FFB-87EF-2CA592A7C21A}"/>
              </a:ext>
            </a:extLst>
          </p:cNvPr>
          <p:cNvSpPr>
            <a:spLocks noGrp="1" noChangeArrowheads="1"/>
          </p:cNvSpPr>
          <p:nvPr>
            <p:ph type="title"/>
          </p:nvPr>
        </p:nvSpPr>
        <p:spPr/>
        <p:txBody>
          <a:bodyPr>
            <a:normAutofit/>
          </a:bodyPr>
          <a:lstStyle/>
          <a:p>
            <a:pPr>
              <a:defRPr/>
            </a:pPr>
            <a:br>
              <a:rPr lang="it-IT" altLang="it-IT">
                <a:latin typeface="+mn-lt"/>
              </a:rPr>
            </a:br>
            <a:r>
              <a:rPr lang="en-US" altLang="it-IT">
                <a:latin typeface="+mn-lt"/>
              </a:rPr>
              <a:t> </a:t>
            </a:r>
          </a:p>
        </p:txBody>
      </p:sp>
      <p:sp>
        <p:nvSpPr>
          <p:cNvPr id="2" name="CasellaDiTesto 1">
            <a:extLst>
              <a:ext uri="{FF2B5EF4-FFF2-40B4-BE49-F238E27FC236}">
                <a16:creationId xmlns:a16="http://schemas.microsoft.com/office/drawing/2014/main" id="{23DE0FF3-1E88-4877-B5CE-0C995338CF62}"/>
              </a:ext>
            </a:extLst>
          </p:cNvPr>
          <p:cNvSpPr txBox="1"/>
          <p:nvPr/>
        </p:nvSpPr>
        <p:spPr>
          <a:xfrm>
            <a:off x="2735956" y="136313"/>
            <a:ext cx="8129268" cy="830997"/>
          </a:xfrm>
          <a:prstGeom prst="rect">
            <a:avLst/>
          </a:prstGeom>
          <a:noFill/>
        </p:spPr>
        <p:txBody>
          <a:bodyPr wrap="square" rtlCol="0">
            <a:spAutoFit/>
          </a:bodyPr>
          <a:lstStyle/>
          <a:p>
            <a:pPr algn="ctr"/>
            <a:r>
              <a:rPr lang="it-IT" sz="4800" b="1" dirty="0">
                <a:solidFill>
                  <a:schemeClr val="accent2"/>
                </a:solidFill>
              </a:rPr>
              <a:t>2</a:t>
            </a:r>
            <a:r>
              <a:rPr lang="tr-TR" sz="4800" b="1" dirty="0">
                <a:solidFill>
                  <a:schemeClr val="accent2"/>
                </a:solidFill>
              </a:rPr>
              <a:t>-Boyutlu Malzemeler</a:t>
            </a:r>
            <a:r>
              <a:rPr lang="it-IT" sz="4800" b="1" dirty="0">
                <a:solidFill>
                  <a:schemeClr val="accent2"/>
                </a:solidFill>
              </a:rPr>
              <a:t> -MXene</a:t>
            </a:r>
            <a:endParaRPr lang="en-US" sz="4800" b="1" dirty="0">
              <a:solidFill>
                <a:schemeClr val="accent2"/>
              </a:solidFill>
            </a:endParaRPr>
          </a:p>
        </p:txBody>
      </p:sp>
      <p:sp>
        <p:nvSpPr>
          <p:cNvPr id="7" name="CasellaDiTesto 6">
            <a:extLst>
              <a:ext uri="{FF2B5EF4-FFF2-40B4-BE49-F238E27FC236}">
                <a16:creationId xmlns:a16="http://schemas.microsoft.com/office/drawing/2014/main" id="{32D10C42-230B-4719-913C-C4E3B8D6211A}"/>
              </a:ext>
            </a:extLst>
          </p:cNvPr>
          <p:cNvSpPr txBox="1"/>
          <p:nvPr/>
        </p:nvSpPr>
        <p:spPr>
          <a:xfrm>
            <a:off x="694184" y="1176171"/>
            <a:ext cx="11254166" cy="523220"/>
          </a:xfrm>
          <a:prstGeom prst="rect">
            <a:avLst/>
          </a:prstGeom>
          <a:noFill/>
        </p:spPr>
        <p:txBody>
          <a:bodyPr wrap="square">
            <a:spAutoFit/>
          </a:bodyPr>
          <a:lstStyle/>
          <a:p>
            <a:pPr algn="ctr"/>
            <a:r>
              <a:rPr lang="en-GB" sz="2800" b="1" dirty="0" err="1">
                <a:cs typeface="Arial" panose="020B0604020202020204" pitchFamily="34" charset="0"/>
              </a:rPr>
              <a:t>İki</a:t>
            </a:r>
            <a:r>
              <a:rPr lang="en-GB" sz="2800" b="1" dirty="0">
                <a:cs typeface="Arial" panose="020B0604020202020204" pitchFamily="34" charset="0"/>
              </a:rPr>
              <a:t> </a:t>
            </a:r>
            <a:r>
              <a:rPr lang="en-GB" sz="2800" b="1" dirty="0" err="1">
                <a:cs typeface="Arial" panose="020B0604020202020204" pitchFamily="34" charset="0"/>
              </a:rPr>
              <a:t>boyutlu</a:t>
            </a:r>
            <a:r>
              <a:rPr lang="en-GB" sz="2800" b="1" dirty="0">
                <a:cs typeface="Arial" panose="020B0604020202020204" pitchFamily="34" charset="0"/>
              </a:rPr>
              <a:t> (2D) </a:t>
            </a:r>
            <a:r>
              <a:rPr lang="en-GB" sz="2800" b="1" dirty="0" err="1">
                <a:cs typeface="Arial" panose="020B0604020202020204" pitchFamily="34" charset="0"/>
              </a:rPr>
              <a:t>geçiş</a:t>
            </a:r>
            <a:r>
              <a:rPr lang="en-GB" sz="2800" b="1" dirty="0">
                <a:cs typeface="Arial" panose="020B0604020202020204" pitchFamily="34" charset="0"/>
              </a:rPr>
              <a:t> </a:t>
            </a:r>
            <a:r>
              <a:rPr lang="en-GB" sz="2800" b="1" dirty="0" err="1">
                <a:cs typeface="Arial" panose="020B0604020202020204" pitchFamily="34" charset="0"/>
              </a:rPr>
              <a:t>metali</a:t>
            </a:r>
            <a:r>
              <a:rPr lang="en-GB" sz="2800" b="1" dirty="0">
                <a:cs typeface="Arial" panose="020B0604020202020204" pitchFamily="34" charset="0"/>
              </a:rPr>
              <a:t> </a:t>
            </a:r>
            <a:r>
              <a:rPr lang="en-GB" sz="2800" b="1" dirty="0" err="1">
                <a:cs typeface="Arial" panose="020B0604020202020204" pitchFamily="34" charset="0"/>
              </a:rPr>
              <a:t>karbürleri</a:t>
            </a:r>
            <a:r>
              <a:rPr lang="en-GB" sz="2800" b="1" dirty="0">
                <a:cs typeface="Arial" panose="020B0604020202020204" pitchFamily="34" charset="0"/>
              </a:rPr>
              <a:t>, </a:t>
            </a:r>
            <a:r>
              <a:rPr lang="en-GB" sz="2800" b="1" dirty="0" err="1">
                <a:cs typeface="Arial" panose="020B0604020202020204" pitchFamily="34" charset="0"/>
              </a:rPr>
              <a:t>karbonitrürler</a:t>
            </a:r>
            <a:r>
              <a:rPr lang="en-GB" sz="2800" b="1" dirty="0">
                <a:cs typeface="Arial" panose="020B0604020202020204" pitchFamily="34" charset="0"/>
              </a:rPr>
              <a:t> </a:t>
            </a:r>
            <a:r>
              <a:rPr lang="en-GB" sz="2800" b="1" dirty="0" err="1">
                <a:cs typeface="Arial" panose="020B0604020202020204" pitchFamily="34" charset="0"/>
              </a:rPr>
              <a:t>ve</a:t>
            </a:r>
            <a:r>
              <a:rPr lang="en-GB" sz="2800" b="1" dirty="0">
                <a:cs typeface="Arial" panose="020B0604020202020204" pitchFamily="34" charset="0"/>
              </a:rPr>
              <a:t> </a:t>
            </a:r>
            <a:r>
              <a:rPr lang="en-GB" sz="2800" b="1" dirty="0" err="1">
                <a:cs typeface="Arial" panose="020B0604020202020204" pitchFamily="34" charset="0"/>
              </a:rPr>
              <a:t>nitrürler</a:t>
            </a:r>
            <a:endParaRPr lang="en-GB" sz="2800" b="1" dirty="0">
              <a:cs typeface="Arial" panose="020B0604020202020204" pitchFamily="34" charset="0"/>
            </a:endParaRPr>
          </a:p>
        </p:txBody>
      </p:sp>
      <p:grpSp>
        <p:nvGrpSpPr>
          <p:cNvPr id="8" name="Gruppo 7">
            <a:extLst>
              <a:ext uri="{FF2B5EF4-FFF2-40B4-BE49-F238E27FC236}">
                <a16:creationId xmlns:a16="http://schemas.microsoft.com/office/drawing/2014/main" id="{FBB6093C-F036-43A0-9C3C-6C438EFFB6EB}"/>
              </a:ext>
            </a:extLst>
          </p:cNvPr>
          <p:cNvGrpSpPr/>
          <p:nvPr/>
        </p:nvGrpSpPr>
        <p:grpSpPr>
          <a:xfrm>
            <a:off x="304411" y="2864041"/>
            <a:ext cx="3733653" cy="3649914"/>
            <a:chOff x="371295" y="2280896"/>
            <a:chExt cx="3733653" cy="3649914"/>
          </a:xfrm>
        </p:grpSpPr>
        <p:pic>
          <p:nvPicPr>
            <p:cNvPr id="9" name="Immagine 8" descr="Immagine che contiene uomo, persona, tuta, abbigliamento&#10;&#10;Descrizione generata automaticamente">
              <a:extLst>
                <a:ext uri="{FF2B5EF4-FFF2-40B4-BE49-F238E27FC236}">
                  <a16:creationId xmlns:a16="http://schemas.microsoft.com/office/drawing/2014/main" id="{D11BE9A9-E3CB-4192-9152-9CA33210B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139" y="2611235"/>
              <a:ext cx="1705529" cy="2216322"/>
            </a:xfrm>
            <a:prstGeom prst="rect">
              <a:avLst/>
            </a:prstGeom>
          </p:spPr>
        </p:pic>
        <p:sp>
          <p:nvSpPr>
            <p:cNvPr id="10" name="CasellaDiTesto 9">
              <a:extLst>
                <a:ext uri="{FF2B5EF4-FFF2-40B4-BE49-F238E27FC236}">
                  <a16:creationId xmlns:a16="http://schemas.microsoft.com/office/drawing/2014/main" id="{440B9C89-E0EC-4117-9E89-FEC64CFDAF19}"/>
                </a:ext>
              </a:extLst>
            </p:cNvPr>
            <p:cNvSpPr txBox="1"/>
            <p:nvPr/>
          </p:nvSpPr>
          <p:spPr>
            <a:xfrm>
              <a:off x="894278" y="2280896"/>
              <a:ext cx="2755249" cy="369332"/>
            </a:xfrm>
            <a:prstGeom prst="rect">
              <a:avLst/>
            </a:prstGeom>
            <a:noFill/>
          </p:spPr>
          <p:txBody>
            <a:bodyPr wrap="square">
              <a:spAutoFit/>
            </a:bodyPr>
            <a:lstStyle/>
            <a:p>
              <a:pPr algn="ctr"/>
              <a:r>
                <a:rPr lang="en-GB" b="1" dirty="0">
                  <a:latin typeface="Tenorite" panose="00000500000000000000" pitchFamily="2" charset="0"/>
                  <a:cs typeface="Arial" panose="020B0604020202020204" pitchFamily="34" charset="0"/>
                </a:rPr>
                <a:t>Prof</a:t>
              </a:r>
              <a:r>
                <a:rPr lang="tr-TR" b="1" dirty="0">
                  <a:latin typeface="Tenorite" panose="00000500000000000000" pitchFamily="2" charset="0"/>
                  <a:cs typeface="Arial" panose="020B0604020202020204" pitchFamily="34" charset="0"/>
                </a:rPr>
                <a:t>.</a:t>
              </a:r>
              <a:r>
                <a:rPr lang="en-GB" b="1" dirty="0">
                  <a:latin typeface="Tenorite" panose="00000500000000000000" pitchFamily="2" charset="0"/>
                  <a:cs typeface="Arial" panose="020B0604020202020204" pitchFamily="34" charset="0"/>
                </a:rPr>
                <a:t> Yury </a:t>
              </a:r>
              <a:r>
                <a:rPr lang="en-GB" b="1" dirty="0" err="1">
                  <a:latin typeface="Tenorite" panose="00000500000000000000" pitchFamily="2" charset="0"/>
                  <a:cs typeface="Arial" panose="020B0604020202020204" pitchFamily="34" charset="0"/>
                </a:rPr>
                <a:t>Gogotsi</a:t>
              </a:r>
              <a:r>
                <a:rPr lang="en-GB" b="1" dirty="0">
                  <a:latin typeface="Tenorite" panose="00000500000000000000" pitchFamily="2" charset="0"/>
                  <a:cs typeface="Arial" panose="020B0604020202020204" pitchFamily="34" charset="0"/>
                </a:rPr>
                <a:t> </a:t>
              </a:r>
            </a:p>
          </p:txBody>
        </p:sp>
        <p:pic>
          <p:nvPicPr>
            <p:cNvPr id="11" name="Immagine 10" descr="Immagine che contiene testo&#10;&#10;Descrizione generata automaticamente">
              <a:extLst>
                <a:ext uri="{FF2B5EF4-FFF2-40B4-BE49-F238E27FC236}">
                  <a16:creationId xmlns:a16="http://schemas.microsoft.com/office/drawing/2014/main" id="{28ADEE83-89EE-4BF5-A6E8-5B80BC349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295" y="4942490"/>
              <a:ext cx="3733653" cy="988320"/>
            </a:xfrm>
            <a:prstGeom prst="rect">
              <a:avLst/>
            </a:prstGeom>
          </p:spPr>
        </p:pic>
      </p:grpSp>
      <p:grpSp>
        <p:nvGrpSpPr>
          <p:cNvPr id="12" name="Gruppo 11">
            <a:extLst>
              <a:ext uri="{FF2B5EF4-FFF2-40B4-BE49-F238E27FC236}">
                <a16:creationId xmlns:a16="http://schemas.microsoft.com/office/drawing/2014/main" id="{EDC82783-D9C9-4C15-BCA0-EC02D27ACA60}"/>
              </a:ext>
            </a:extLst>
          </p:cNvPr>
          <p:cNvGrpSpPr/>
          <p:nvPr/>
        </p:nvGrpSpPr>
        <p:grpSpPr>
          <a:xfrm>
            <a:off x="4342477" y="1651689"/>
            <a:ext cx="7401504" cy="5037712"/>
            <a:chOff x="4856400" y="1388336"/>
            <a:chExt cx="7440480" cy="5135807"/>
          </a:xfrm>
        </p:grpSpPr>
        <p:pic>
          <p:nvPicPr>
            <p:cNvPr id="13" name="Immagine 12">
              <a:extLst>
                <a:ext uri="{FF2B5EF4-FFF2-40B4-BE49-F238E27FC236}">
                  <a16:creationId xmlns:a16="http://schemas.microsoft.com/office/drawing/2014/main" id="{A0757165-D31D-4E15-98E5-EE9791AB0CC9}"/>
                </a:ext>
              </a:extLst>
            </p:cNvPr>
            <p:cNvPicPr>
              <a:picLocks noChangeAspect="1"/>
            </p:cNvPicPr>
            <p:nvPr/>
          </p:nvPicPr>
          <p:blipFill rotWithShape="1">
            <a:blip r:embed="rId5"/>
            <a:srcRect l="10679" t="55524" r="52065" b="8108"/>
            <a:stretch/>
          </p:blipFill>
          <p:spPr>
            <a:xfrm>
              <a:off x="4856400" y="2024397"/>
              <a:ext cx="7196164" cy="3731930"/>
            </a:xfrm>
            <a:prstGeom prst="rect">
              <a:avLst/>
            </a:prstGeom>
          </p:spPr>
        </p:pic>
        <p:sp>
          <p:nvSpPr>
            <p:cNvPr id="15" name="Ovale 14">
              <a:extLst>
                <a:ext uri="{FF2B5EF4-FFF2-40B4-BE49-F238E27FC236}">
                  <a16:creationId xmlns:a16="http://schemas.microsoft.com/office/drawing/2014/main" id="{C261FE27-DD9E-47BE-B755-D0CE7EE803F3}"/>
                </a:ext>
              </a:extLst>
            </p:cNvPr>
            <p:cNvSpPr/>
            <p:nvPr/>
          </p:nvSpPr>
          <p:spPr>
            <a:xfrm>
              <a:off x="6925102" y="1388336"/>
              <a:ext cx="402558" cy="5815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16" name="Connettore 2 15">
              <a:extLst>
                <a:ext uri="{FF2B5EF4-FFF2-40B4-BE49-F238E27FC236}">
                  <a16:creationId xmlns:a16="http://schemas.microsoft.com/office/drawing/2014/main" id="{67C61CFB-CE65-4C36-A70C-48652B565ECC}"/>
                </a:ext>
              </a:extLst>
            </p:cNvPr>
            <p:cNvCxnSpPr>
              <a:cxnSpLocks/>
              <a:stCxn id="15" idx="5"/>
            </p:cNvCxnSpPr>
            <p:nvPr/>
          </p:nvCxnSpPr>
          <p:spPr>
            <a:xfrm>
              <a:off x="7268707" y="1884711"/>
              <a:ext cx="682150" cy="47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3B054EE7-FE2D-488B-BB98-CC605719DBBB}"/>
                </a:ext>
              </a:extLst>
            </p:cNvPr>
            <p:cNvCxnSpPr>
              <a:cxnSpLocks/>
              <a:stCxn id="24" idx="3"/>
            </p:cNvCxnSpPr>
            <p:nvPr/>
          </p:nvCxnSpPr>
          <p:spPr>
            <a:xfrm flipH="1">
              <a:off x="6103972" y="1866968"/>
              <a:ext cx="599312" cy="4418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075D5FE4-4E35-4783-8338-D3F819D63F45}"/>
                </a:ext>
              </a:extLst>
            </p:cNvPr>
            <p:cNvSpPr txBox="1"/>
            <p:nvPr/>
          </p:nvSpPr>
          <p:spPr>
            <a:xfrm>
              <a:off x="4924319" y="5990735"/>
              <a:ext cx="7372561" cy="533408"/>
            </a:xfrm>
            <a:prstGeom prst="rect">
              <a:avLst/>
            </a:prstGeom>
            <a:noFill/>
          </p:spPr>
          <p:txBody>
            <a:bodyPr wrap="square">
              <a:spAutoFit/>
            </a:bodyPr>
            <a:lstStyle/>
            <a:p>
              <a:r>
                <a:rPr lang="en-US" sz="1400" dirty="0" err="1">
                  <a:latin typeface="Tenorite" panose="00000500000000000000" pitchFamily="2" charset="0"/>
                  <a:cs typeface="Arial" panose="020B0604020202020204" pitchFamily="34" charset="0"/>
                </a:rPr>
                <a:t>VahidMohammadi</a:t>
              </a:r>
              <a:r>
                <a:rPr lang="en-US" sz="1400" dirty="0">
                  <a:latin typeface="Tenorite" panose="00000500000000000000" pitchFamily="2" charset="0"/>
                  <a:cs typeface="Arial" panose="020B0604020202020204" pitchFamily="34" charset="0"/>
                </a:rPr>
                <a:t> A. </a:t>
              </a:r>
              <a:r>
                <a:rPr lang="en-US" sz="1400" i="1" dirty="0">
                  <a:latin typeface="Tenorite" panose="00000500000000000000" pitchFamily="2" charset="0"/>
                  <a:cs typeface="Arial" panose="020B0604020202020204" pitchFamily="34" charset="0"/>
                </a:rPr>
                <a:t>et al. </a:t>
              </a:r>
              <a:r>
                <a:rPr lang="en-US" sz="1400" dirty="0">
                  <a:latin typeface="Tenorite" panose="00000500000000000000" pitchFamily="2" charset="0"/>
                  <a:cs typeface="Arial" panose="020B0604020202020204" pitchFamily="34" charset="0"/>
                </a:rPr>
                <a:t>The world of two-dimensional carbides and nitrides (</a:t>
              </a:r>
              <a:r>
                <a:rPr lang="en-US" sz="1400" dirty="0" err="1">
                  <a:latin typeface="Tenorite" panose="00000500000000000000" pitchFamily="2" charset="0"/>
                  <a:cs typeface="Arial" panose="020B0604020202020204" pitchFamily="34" charset="0"/>
                </a:rPr>
                <a:t>MXenes</a:t>
              </a:r>
              <a:r>
                <a:rPr lang="en-US" sz="1400" dirty="0">
                  <a:latin typeface="Tenorite" panose="00000500000000000000" pitchFamily="2" charset="0"/>
                  <a:cs typeface="Arial" panose="020B0604020202020204" pitchFamily="34" charset="0"/>
                </a:rPr>
                <a:t>). Science 2021. Doi: 10.1126/science.abf1581.</a:t>
              </a:r>
              <a:endParaRPr lang="it-IT" sz="1400" dirty="0">
                <a:latin typeface="Tenorite" panose="00000500000000000000" pitchFamily="2" charset="0"/>
                <a:cs typeface="Arial" panose="020B0604020202020204" pitchFamily="34" charset="0"/>
              </a:endParaRPr>
            </a:p>
          </p:txBody>
        </p:sp>
      </p:grpSp>
      <p:sp>
        <p:nvSpPr>
          <p:cNvPr id="24" name="Ovale 23">
            <a:extLst>
              <a:ext uri="{FF2B5EF4-FFF2-40B4-BE49-F238E27FC236}">
                <a16:creationId xmlns:a16="http://schemas.microsoft.com/office/drawing/2014/main" id="{6161F433-962E-49C0-8F45-7C70EDD73792}"/>
              </a:ext>
            </a:extLst>
          </p:cNvPr>
          <p:cNvSpPr/>
          <p:nvPr/>
        </p:nvSpPr>
        <p:spPr>
          <a:xfrm>
            <a:off x="6121043" y="1634284"/>
            <a:ext cx="400449" cy="5704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770364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54028DD3-9F8D-EA13-3CDF-B2EC940970F7}"/>
              </a:ext>
            </a:extLst>
          </p:cNvPr>
          <p:cNvSpPr>
            <a:spLocks noGrp="1"/>
          </p:cNvSpPr>
          <p:nvPr>
            <p:ph type="title"/>
          </p:nvPr>
        </p:nvSpPr>
        <p:spPr>
          <a:xfrm>
            <a:off x="159373" y="178156"/>
            <a:ext cx="3706571" cy="6454137"/>
          </a:xfrm>
        </p:spPr>
        <p:txBody>
          <a:bodyPr>
            <a:noAutofit/>
          </a:bodyPr>
          <a:lstStyle/>
          <a:p>
            <a:pPr algn="ctr"/>
            <a:r>
              <a:rPr lang="en-US" sz="3600" b="1" dirty="0">
                <a:solidFill>
                  <a:srgbClr val="EB7148"/>
                </a:solidFill>
              </a:rPr>
              <a:t>LINKED </a:t>
            </a:r>
            <a:r>
              <a:rPr lang="en-US" sz="3600" b="1" dirty="0" err="1">
                <a:solidFill>
                  <a:srgbClr val="EB7148"/>
                </a:solidFill>
              </a:rPr>
              <a:t>yaklaşımı</a:t>
            </a:r>
            <a:r>
              <a:rPr lang="en-US" sz="3600" b="1" dirty="0">
                <a:solidFill>
                  <a:srgbClr val="EB7148"/>
                </a:solidFill>
              </a:rPr>
              <a:t>: </a:t>
            </a:r>
            <a:r>
              <a:rPr lang="en-US" sz="3600" dirty="0" err="1">
                <a:solidFill>
                  <a:schemeClr val="accent1"/>
                </a:solidFill>
              </a:rPr>
              <a:t>Kütle</a:t>
            </a:r>
            <a:r>
              <a:rPr lang="en-US" sz="3600" dirty="0">
                <a:solidFill>
                  <a:schemeClr val="accent1"/>
                </a:solidFill>
              </a:rPr>
              <a:t> </a:t>
            </a:r>
            <a:r>
              <a:rPr lang="en-US" sz="3600" dirty="0" err="1">
                <a:solidFill>
                  <a:schemeClr val="accent1"/>
                </a:solidFill>
              </a:rPr>
              <a:t>sitometrisi</a:t>
            </a:r>
            <a:r>
              <a:rPr lang="en-US" sz="3600" dirty="0">
                <a:solidFill>
                  <a:schemeClr val="accent1"/>
                </a:solidFill>
              </a:rPr>
              <a:t> </a:t>
            </a:r>
            <a:r>
              <a:rPr lang="en-US" sz="3600" dirty="0" err="1">
                <a:solidFill>
                  <a:schemeClr val="accent1"/>
                </a:solidFill>
              </a:rPr>
              <a:t>ve</a:t>
            </a:r>
            <a:r>
              <a:rPr lang="en-US" sz="3600" dirty="0">
                <a:solidFill>
                  <a:schemeClr val="accent1"/>
                </a:solidFill>
              </a:rPr>
              <a:t> MIBI-TOF </a:t>
            </a:r>
            <a:r>
              <a:rPr lang="en-US" sz="3600" dirty="0" err="1">
                <a:solidFill>
                  <a:schemeClr val="accent1"/>
                </a:solidFill>
              </a:rPr>
              <a:t>Tasarımı</a:t>
            </a:r>
            <a:r>
              <a:rPr lang="en-US" sz="3600" dirty="0">
                <a:solidFill>
                  <a:schemeClr val="accent1"/>
                </a:solidFill>
              </a:rPr>
              <a:t> </a:t>
            </a:r>
            <a:r>
              <a:rPr lang="en-US" sz="3600" dirty="0" err="1">
                <a:solidFill>
                  <a:schemeClr val="accent1"/>
                </a:solidFill>
              </a:rPr>
              <a:t>ile</a:t>
            </a:r>
            <a:r>
              <a:rPr lang="en-US" sz="3600" dirty="0">
                <a:solidFill>
                  <a:schemeClr val="accent1"/>
                </a:solidFill>
              </a:rPr>
              <a:t> 2D </a:t>
            </a:r>
            <a:r>
              <a:rPr lang="en-US" sz="3600" dirty="0" err="1">
                <a:solidFill>
                  <a:schemeClr val="accent1"/>
                </a:solidFill>
              </a:rPr>
              <a:t>materyallerin</a:t>
            </a:r>
            <a:r>
              <a:rPr lang="en-US" sz="3600" dirty="0">
                <a:solidFill>
                  <a:schemeClr val="accent1"/>
                </a:solidFill>
              </a:rPr>
              <a:t> </a:t>
            </a:r>
            <a:r>
              <a:rPr lang="en-US" sz="3600" dirty="0" err="1">
                <a:solidFill>
                  <a:schemeClr val="accent1"/>
                </a:solidFill>
              </a:rPr>
              <a:t>etiketsiz</a:t>
            </a:r>
            <a:r>
              <a:rPr lang="en-US" sz="3600" dirty="0">
                <a:solidFill>
                  <a:schemeClr val="accent1"/>
                </a:solidFill>
              </a:rPr>
              <a:t> </a:t>
            </a:r>
            <a:r>
              <a:rPr lang="en-US" sz="3600" dirty="0" err="1">
                <a:solidFill>
                  <a:schemeClr val="accent1"/>
                </a:solidFill>
              </a:rPr>
              <a:t>tek</a:t>
            </a:r>
            <a:r>
              <a:rPr lang="en-US" sz="3600" dirty="0">
                <a:solidFill>
                  <a:schemeClr val="accent1"/>
                </a:solidFill>
              </a:rPr>
              <a:t> </a:t>
            </a:r>
            <a:r>
              <a:rPr lang="en-US" sz="3600" dirty="0" err="1">
                <a:solidFill>
                  <a:schemeClr val="accent1"/>
                </a:solidFill>
              </a:rPr>
              <a:t>hücre</a:t>
            </a:r>
            <a:r>
              <a:rPr lang="en-US" sz="3600" dirty="0">
                <a:solidFill>
                  <a:schemeClr val="accent1"/>
                </a:solidFill>
              </a:rPr>
              <a:t> </a:t>
            </a:r>
            <a:r>
              <a:rPr lang="en-US" sz="3600" dirty="0" err="1">
                <a:solidFill>
                  <a:schemeClr val="accent1"/>
                </a:solidFill>
              </a:rPr>
              <a:t>takibi</a:t>
            </a:r>
            <a:endParaRPr lang="en-US" sz="3600" dirty="0">
              <a:solidFill>
                <a:schemeClr val="accent1"/>
              </a:solidFill>
            </a:endParaRPr>
          </a:p>
        </p:txBody>
      </p:sp>
      <p:pic>
        <p:nvPicPr>
          <p:cNvPr id="7" name="Immagine 6">
            <a:extLst>
              <a:ext uri="{FF2B5EF4-FFF2-40B4-BE49-F238E27FC236}">
                <a16:creationId xmlns:a16="http://schemas.microsoft.com/office/drawing/2014/main" id="{EB2A3138-2A6F-5609-A47B-729FD8EF7A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 r="34" b="-583"/>
          <a:stretch/>
        </p:blipFill>
        <p:spPr bwMode="auto">
          <a:xfrm>
            <a:off x="4575700" y="94735"/>
            <a:ext cx="7332766" cy="6718087"/>
          </a:xfrm>
          <a:prstGeom prst="rect">
            <a:avLst/>
          </a:prstGeom>
          <a:ln>
            <a:noFill/>
          </a:ln>
          <a:extLst>
            <a:ext uri="{53640926-AAD7-44D8-BBD7-CCE9431645EC}">
              <a14:shadowObscured xmlns:a14="http://schemas.microsoft.com/office/drawing/2010/main"/>
            </a:ext>
          </a:extLst>
        </p:spPr>
      </p:pic>
      <p:pic>
        <p:nvPicPr>
          <p:cNvPr id="2" name="Immagine 1">
            <a:extLst>
              <a:ext uri="{FF2B5EF4-FFF2-40B4-BE49-F238E27FC236}">
                <a16:creationId xmlns:a16="http://schemas.microsoft.com/office/drawing/2014/main" id="{BB71E39B-9AC9-A051-823E-9C971F42C2C5}"/>
              </a:ext>
            </a:extLst>
          </p:cNvPr>
          <p:cNvPicPr>
            <a:picLocks noChangeAspect="1"/>
          </p:cNvPicPr>
          <p:nvPr/>
        </p:nvPicPr>
        <p:blipFill>
          <a:blip r:embed="rId4"/>
          <a:stretch>
            <a:fillRect/>
          </a:stretch>
        </p:blipFill>
        <p:spPr>
          <a:xfrm>
            <a:off x="231074" y="178914"/>
            <a:ext cx="1693071" cy="949663"/>
          </a:xfrm>
          <a:prstGeom prst="rect">
            <a:avLst/>
          </a:prstGeom>
        </p:spPr>
      </p:pic>
    </p:spTree>
    <p:extLst>
      <p:ext uri="{BB962C8B-B14F-4D97-AF65-F5344CB8AC3E}">
        <p14:creationId xmlns:p14="http://schemas.microsoft.com/office/powerpoint/2010/main" val="3579833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86F77D2-4F12-A6AD-8E3A-F8E01EAFDC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 r="34" b="51068"/>
          <a:stretch/>
        </p:blipFill>
        <p:spPr bwMode="auto">
          <a:xfrm>
            <a:off x="706880" y="1518095"/>
            <a:ext cx="10778240" cy="4803861"/>
          </a:xfrm>
          <a:prstGeom prst="rect">
            <a:avLst/>
          </a:prstGeom>
          <a:ln>
            <a:noFill/>
          </a:ln>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6606A598-D763-1639-8908-9F986C622AD6}"/>
              </a:ext>
            </a:extLst>
          </p:cNvPr>
          <p:cNvSpPr txBox="1"/>
          <p:nvPr/>
        </p:nvSpPr>
        <p:spPr>
          <a:xfrm>
            <a:off x="3608454" y="6415289"/>
            <a:ext cx="65746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25000" noProof="0">
                <a:ln>
                  <a:noFill/>
                </a:ln>
                <a:solidFill>
                  <a:prstClr val="black"/>
                </a:solidFill>
                <a:effectLst/>
                <a:uLnTx/>
                <a:uFillTx/>
                <a:latin typeface="Century Gothic" panose="020B0502020202020204" pitchFamily="34" charset="0"/>
                <a:ea typeface="+mn-ea"/>
                <a:cs typeface="+mn-cs"/>
              </a:rPr>
              <a:t>Fusco</a:t>
            </a:r>
            <a:r>
              <a:rPr kumimoji="0" lang="en-GB" sz="2400" b="1" i="1" u="none" strike="noStrike" kern="1200" cap="none" spc="0" normalizeH="0" baseline="-25000" noProof="0">
                <a:ln>
                  <a:noFill/>
                </a:ln>
                <a:solidFill>
                  <a:prstClr val="black"/>
                </a:solidFill>
                <a:effectLst/>
                <a:uLnTx/>
                <a:uFillTx/>
                <a:latin typeface="Century Gothic" panose="020B0502020202020204" pitchFamily="34" charset="0"/>
                <a:ea typeface="+mn-ea"/>
                <a:cs typeface="+mn-cs"/>
              </a:rPr>
              <a:t> et al. Advanced Materials, (2022)</a:t>
            </a:r>
            <a:endParaRPr kumimoji="0" lang="en-GB" sz="2400" b="1" i="0" u="none" strike="noStrike" kern="1200" cap="none" spc="0" normalizeH="0" baseline="-25000" noProof="0">
              <a:ln>
                <a:noFill/>
              </a:ln>
              <a:solidFill>
                <a:prstClr val="black"/>
              </a:solidFill>
              <a:effectLst/>
              <a:uLnTx/>
              <a:uFillTx/>
              <a:latin typeface="Century Gothic" panose="020B0502020202020204" pitchFamily="34" charset="0"/>
              <a:ea typeface="+mn-ea"/>
              <a:cs typeface="+mn-cs"/>
            </a:endParaRPr>
          </a:p>
        </p:txBody>
      </p:sp>
      <p:sp>
        <p:nvSpPr>
          <p:cNvPr id="6" name="Titolo 5">
            <a:extLst>
              <a:ext uri="{FF2B5EF4-FFF2-40B4-BE49-F238E27FC236}">
                <a16:creationId xmlns:a16="http://schemas.microsoft.com/office/drawing/2014/main" id="{12F43D7A-CE5F-C366-7AD1-3D7E28C6D927}"/>
              </a:ext>
            </a:extLst>
          </p:cNvPr>
          <p:cNvSpPr txBox="1">
            <a:spLocks/>
          </p:cNvSpPr>
          <p:nvPr/>
        </p:nvSpPr>
        <p:spPr>
          <a:xfrm>
            <a:off x="2147414" y="213688"/>
            <a:ext cx="9797033" cy="12466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7323BE"/>
                </a:solidFill>
                <a:effectLst/>
                <a:uLnTx/>
                <a:uFillTx/>
                <a:latin typeface="Tenorite"/>
                <a:ea typeface="+mj-ea"/>
                <a:cs typeface="+mj-cs"/>
              </a:rPr>
              <a:t>Kütle</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sitometrisi</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ve</a:t>
            </a:r>
            <a:r>
              <a:rPr kumimoji="0" lang="en-US" sz="2800" b="0" i="0" u="none" strike="noStrike" kern="1200" cap="none" spc="0" normalizeH="0" baseline="0" noProof="0" dirty="0">
                <a:ln>
                  <a:noFill/>
                </a:ln>
                <a:solidFill>
                  <a:srgbClr val="7323BE"/>
                </a:solidFill>
                <a:effectLst/>
                <a:uLnTx/>
                <a:uFillTx/>
                <a:latin typeface="Tenorite"/>
                <a:ea typeface="+mj-ea"/>
                <a:cs typeface="+mj-cs"/>
              </a:rPr>
              <a:t> MIBI-TOF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Tasarımı</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ile</a:t>
            </a:r>
            <a:r>
              <a:rPr kumimoji="0" lang="en-US" sz="2800" b="0" i="0" u="none" strike="noStrike" kern="1200" cap="none" spc="0" normalizeH="0" baseline="0" noProof="0" dirty="0">
                <a:ln>
                  <a:noFill/>
                </a:ln>
                <a:solidFill>
                  <a:srgbClr val="7323BE"/>
                </a:solidFill>
                <a:effectLst/>
                <a:uLnTx/>
                <a:uFillTx/>
                <a:latin typeface="Tenorite"/>
                <a:ea typeface="+mj-ea"/>
                <a:cs typeface="+mj-cs"/>
              </a:rPr>
              <a:t> 2D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materyallerin</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etiketsiz</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tek</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hücre</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takibi</a:t>
            </a:r>
            <a:r>
              <a:rPr kumimoji="0" lang="tr-TR"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a:ln>
                  <a:noFill/>
                </a:ln>
                <a:solidFill>
                  <a:srgbClr val="7323BE"/>
                </a:solidFill>
                <a:effectLst/>
                <a:uLnTx/>
                <a:uFillTx/>
                <a:latin typeface="Tenorite"/>
                <a:ea typeface="+mj-ea"/>
                <a:cs typeface="+mj-cs"/>
              </a:rPr>
              <a:t>(LINKED) </a:t>
            </a:r>
          </a:p>
        </p:txBody>
      </p:sp>
      <p:pic>
        <p:nvPicPr>
          <p:cNvPr id="4" name="Immagine 3">
            <a:extLst>
              <a:ext uri="{FF2B5EF4-FFF2-40B4-BE49-F238E27FC236}">
                <a16:creationId xmlns:a16="http://schemas.microsoft.com/office/drawing/2014/main" id="{6D7CB63B-CEEA-93E8-40BC-3141D1EE8E32}"/>
              </a:ext>
            </a:extLst>
          </p:cNvPr>
          <p:cNvPicPr>
            <a:picLocks noChangeAspect="1"/>
          </p:cNvPicPr>
          <p:nvPr/>
        </p:nvPicPr>
        <p:blipFill>
          <a:blip r:embed="rId4"/>
          <a:stretch>
            <a:fillRect/>
          </a:stretch>
        </p:blipFill>
        <p:spPr>
          <a:xfrm>
            <a:off x="231074" y="178914"/>
            <a:ext cx="1693071" cy="949663"/>
          </a:xfrm>
          <a:prstGeom prst="rect">
            <a:avLst/>
          </a:prstGeom>
        </p:spPr>
      </p:pic>
      <p:sp>
        <p:nvSpPr>
          <p:cNvPr id="3" name="Metin kutusu 2">
            <a:extLst>
              <a:ext uri="{FF2B5EF4-FFF2-40B4-BE49-F238E27FC236}">
                <a16:creationId xmlns:a16="http://schemas.microsoft.com/office/drawing/2014/main" id="{F247F20B-A0DE-E698-6F7B-D20E167B2D30}"/>
              </a:ext>
            </a:extLst>
          </p:cNvPr>
          <p:cNvSpPr txBox="1"/>
          <p:nvPr/>
        </p:nvSpPr>
        <p:spPr>
          <a:xfrm>
            <a:off x="8401878" y="1694653"/>
            <a:ext cx="3308529" cy="923330"/>
          </a:xfrm>
          <a:prstGeom prst="rect">
            <a:avLst/>
          </a:prstGeom>
          <a:solidFill>
            <a:schemeClr val="bg1"/>
          </a:solidFill>
        </p:spPr>
        <p:txBody>
          <a:bodyPr wrap="square" rtlCol="0">
            <a:spAutoFit/>
          </a:bodyPr>
          <a:lstStyle/>
          <a:p>
            <a:r>
              <a:rPr lang="tr-TR" dirty="0"/>
              <a:t>tek hücre ve doku düzeyinde</a:t>
            </a:r>
          </a:p>
          <a:p>
            <a:r>
              <a:rPr lang="tr-TR" dirty="0"/>
              <a:t>Yüksek boyutlu bağışıklık profili oluşturma ve algılama</a:t>
            </a:r>
          </a:p>
        </p:txBody>
      </p:sp>
      <p:sp>
        <p:nvSpPr>
          <p:cNvPr id="7" name="Metin kutusu 6">
            <a:extLst>
              <a:ext uri="{FF2B5EF4-FFF2-40B4-BE49-F238E27FC236}">
                <a16:creationId xmlns:a16="http://schemas.microsoft.com/office/drawing/2014/main" id="{F0C87D69-AC17-ED1D-66EC-80E7CA4741B7}"/>
              </a:ext>
            </a:extLst>
          </p:cNvPr>
          <p:cNvSpPr txBox="1"/>
          <p:nvPr/>
        </p:nvSpPr>
        <p:spPr>
          <a:xfrm>
            <a:off x="6732104" y="1979759"/>
            <a:ext cx="1086678" cy="369332"/>
          </a:xfrm>
          <a:prstGeom prst="rect">
            <a:avLst/>
          </a:prstGeom>
          <a:solidFill>
            <a:schemeClr val="bg1"/>
          </a:solidFill>
        </p:spPr>
        <p:txBody>
          <a:bodyPr wrap="square" rtlCol="0">
            <a:spAutoFit/>
          </a:bodyPr>
          <a:lstStyle/>
          <a:p>
            <a:r>
              <a:rPr lang="tr-TR" dirty="0"/>
              <a:t>boyama</a:t>
            </a:r>
          </a:p>
        </p:txBody>
      </p:sp>
      <p:sp>
        <p:nvSpPr>
          <p:cNvPr id="8" name="Metin kutusu 7">
            <a:extLst>
              <a:ext uri="{FF2B5EF4-FFF2-40B4-BE49-F238E27FC236}">
                <a16:creationId xmlns:a16="http://schemas.microsoft.com/office/drawing/2014/main" id="{E7094189-2DA1-09F2-0E12-C2334A235AB2}"/>
              </a:ext>
            </a:extLst>
          </p:cNvPr>
          <p:cNvSpPr txBox="1"/>
          <p:nvPr/>
        </p:nvSpPr>
        <p:spPr>
          <a:xfrm>
            <a:off x="5080220" y="3920025"/>
            <a:ext cx="1815548" cy="646331"/>
          </a:xfrm>
          <a:prstGeom prst="rect">
            <a:avLst/>
          </a:prstGeom>
          <a:solidFill>
            <a:schemeClr val="bg1"/>
          </a:solidFill>
        </p:spPr>
        <p:txBody>
          <a:bodyPr wrap="square" rtlCol="0">
            <a:spAutoFit/>
          </a:bodyPr>
          <a:lstStyle/>
          <a:p>
            <a:r>
              <a:rPr lang="tr-TR" dirty="0"/>
              <a:t>Tek hücreli kütle </a:t>
            </a:r>
            <a:r>
              <a:rPr lang="tr-TR" dirty="0" err="1"/>
              <a:t>sitometrisi</a:t>
            </a:r>
            <a:endParaRPr lang="tr-TR" dirty="0"/>
          </a:p>
        </p:txBody>
      </p:sp>
      <p:sp>
        <p:nvSpPr>
          <p:cNvPr id="9" name="Metin kutusu 8">
            <a:extLst>
              <a:ext uri="{FF2B5EF4-FFF2-40B4-BE49-F238E27FC236}">
                <a16:creationId xmlns:a16="http://schemas.microsoft.com/office/drawing/2014/main" id="{223CD929-FC6D-879F-C05E-53FB18FD1F06}"/>
              </a:ext>
            </a:extLst>
          </p:cNvPr>
          <p:cNvSpPr txBox="1"/>
          <p:nvPr/>
        </p:nvSpPr>
        <p:spPr>
          <a:xfrm>
            <a:off x="7182677" y="3920025"/>
            <a:ext cx="1762539" cy="646331"/>
          </a:xfrm>
          <a:prstGeom prst="rect">
            <a:avLst/>
          </a:prstGeom>
          <a:solidFill>
            <a:schemeClr val="bg1"/>
          </a:solidFill>
        </p:spPr>
        <p:txBody>
          <a:bodyPr wrap="square" rtlCol="0">
            <a:spAutoFit/>
          </a:bodyPr>
          <a:lstStyle/>
          <a:p>
            <a:r>
              <a:rPr lang="tr-TR" dirty="0"/>
              <a:t>Kütle </a:t>
            </a:r>
            <a:r>
              <a:rPr lang="tr-TR" dirty="0" err="1"/>
              <a:t>sitometrisi</a:t>
            </a:r>
            <a:r>
              <a:rPr lang="tr-TR" dirty="0"/>
              <a:t> görüntüleme</a:t>
            </a:r>
          </a:p>
        </p:txBody>
      </p:sp>
      <p:sp>
        <p:nvSpPr>
          <p:cNvPr id="10" name="Metin kutusu 9">
            <a:extLst>
              <a:ext uri="{FF2B5EF4-FFF2-40B4-BE49-F238E27FC236}">
                <a16:creationId xmlns:a16="http://schemas.microsoft.com/office/drawing/2014/main" id="{06E8FEAD-40E3-7B00-D52B-A2C5E8D48A10}"/>
              </a:ext>
            </a:extLst>
          </p:cNvPr>
          <p:cNvSpPr txBox="1"/>
          <p:nvPr/>
        </p:nvSpPr>
        <p:spPr>
          <a:xfrm>
            <a:off x="9554818" y="3916852"/>
            <a:ext cx="1616765" cy="646331"/>
          </a:xfrm>
          <a:prstGeom prst="rect">
            <a:avLst/>
          </a:prstGeom>
          <a:solidFill>
            <a:schemeClr val="bg1"/>
          </a:solidFill>
        </p:spPr>
        <p:txBody>
          <a:bodyPr wrap="square" rtlCol="0">
            <a:spAutoFit/>
          </a:bodyPr>
          <a:lstStyle/>
          <a:p>
            <a:r>
              <a:rPr lang="tr-TR" dirty="0"/>
              <a:t>İyon ışını görüntüleme</a:t>
            </a:r>
          </a:p>
        </p:txBody>
      </p:sp>
      <p:sp>
        <p:nvSpPr>
          <p:cNvPr id="11" name="Metin kutusu 10">
            <a:extLst>
              <a:ext uri="{FF2B5EF4-FFF2-40B4-BE49-F238E27FC236}">
                <a16:creationId xmlns:a16="http://schemas.microsoft.com/office/drawing/2014/main" id="{E4E1DC2D-7E90-9B01-EAB0-1CC9880B8D0D}"/>
              </a:ext>
            </a:extLst>
          </p:cNvPr>
          <p:cNvSpPr txBox="1"/>
          <p:nvPr/>
        </p:nvSpPr>
        <p:spPr>
          <a:xfrm>
            <a:off x="2008918" y="5768958"/>
            <a:ext cx="795130" cy="646331"/>
          </a:xfrm>
          <a:prstGeom prst="rect">
            <a:avLst/>
          </a:prstGeom>
          <a:solidFill>
            <a:schemeClr val="bg1"/>
          </a:solidFill>
        </p:spPr>
        <p:txBody>
          <a:bodyPr wrap="square" rtlCol="0">
            <a:spAutoFit/>
          </a:bodyPr>
          <a:lstStyle/>
          <a:p>
            <a:r>
              <a:rPr lang="tr-TR" dirty="0"/>
              <a:t>Uçuş süresi</a:t>
            </a:r>
          </a:p>
        </p:txBody>
      </p:sp>
    </p:spTree>
    <p:extLst>
      <p:ext uri="{BB962C8B-B14F-4D97-AF65-F5344CB8AC3E}">
        <p14:creationId xmlns:p14="http://schemas.microsoft.com/office/powerpoint/2010/main" val="4278754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86F77D2-4F12-A6AD-8E3A-F8E01EAFDC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 t="47631" r="34" b="166"/>
          <a:stretch/>
        </p:blipFill>
        <p:spPr bwMode="auto">
          <a:xfrm>
            <a:off x="706880" y="1435394"/>
            <a:ext cx="10778240" cy="5124893"/>
          </a:xfrm>
          <a:prstGeom prst="rect">
            <a:avLst/>
          </a:prstGeom>
          <a:ln>
            <a:noFill/>
          </a:ln>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6606A598-D763-1639-8908-9F986C622AD6}"/>
              </a:ext>
            </a:extLst>
          </p:cNvPr>
          <p:cNvSpPr txBox="1"/>
          <p:nvPr/>
        </p:nvSpPr>
        <p:spPr>
          <a:xfrm>
            <a:off x="3608454" y="6415289"/>
            <a:ext cx="65746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25000" noProof="0" dirty="0">
                <a:ln>
                  <a:noFill/>
                </a:ln>
                <a:solidFill>
                  <a:prstClr val="black"/>
                </a:solidFill>
                <a:effectLst/>
                <a:uLnTx/>
                <a:uFillTx/>
                <a:latin typeface="Century Gothic" panose="020B0502020202020204" pitchFamily="34" charset="0"/>
                <a:ea typeface="+mn-ea"/>
                <a:cs typeface="+mn-cs"/>
              </a:rPr>
              <a:t>Fusco</a:t>
            </a:r>
            <a:r>
              <a:rPr kumimoji="0" lang="en-GB" sz="2400" b="1" i="1" u="none" strike="noStrike" kern="1200" cap="none" spc="0" normalizeH="0" baseline="-25000" noProof="0" dirty="0">
                <a:ln>
                  <a:noFill/>
                </a:ln>
                <a:solidFill>
                  <a:prstClr val="black"/>
                </a:solidFill>
                <a:effectLst/>
                <a:uLnTx/>
                <a:uFillTx/>
                <a:latin typeface="Century Gothic" panose="020B0502020202020204" pitchFamily="34" charset="0"/>
                <a:ea typeface="+mn-ea"/>
                <a:cs typeface="+mn-cs"/>
              </a:rPr>
              <a:t>, Gazzi et al. Advanced Materials, (2022)</a:t>
            </a:r>
            <a:endParaRPr kumimoji="0" lang="en-GB" sz="2400" b="1" i="0" u="none" strike="noStrike" kern="1200" cap="none" spc="0" normalizeH="0" baseline="-25000" noProof="0" dirty="0">
              <a:ln>
                <a:noFill/>
              </a:ln>
              <a:solidFill>
                <a:prstClr val="black"/>
              </a:solidFill>
              <a:effectLst/>
              <a:uLnTx/>
              <a:uFillTx/>
              <a:latin typeface="Century Gothic" panose="020B0502020202020204" pitchFamily="34" charset="0"/>
              <a:ea typeface="+mn-ea"/>
              <a:cs typeface="+mn-cs"/>
            </a:endParaRPr>
          </a:p>
        </p:txBody>
      </p:sp>
      <p:sp>
        <p:nvSpPr>
          <p:cNvPr id="4" name="Titolo 5">
            <a:extLst>
              <a:ext uri="{FF2B5EF4-FFF2-40B4-BE49-F238E27FC236}">
                <a16:creationId xmlns:a16="http://schemas.microsoft.com/office/drawing/2014/main" id="{CCC9EB60-7B38-EE12-D7BD-A1D96D9C1E07}"/>
              </a:ext>
            </a:extLst>
          </p:cNvPr>
          <p:cNvSpPr txBox="1">
            <a:spLocks/>
          </p:cNvSpPr>
          <p:nvPr/>
        </p:nvSpPr>
        <p:spPr>
          <a:xfrm>
            <a:off x="2147414" y="213688"/>
            <a:ext cx="9797033" cy="12466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7323BE"/>
                </a:solidFill>
                <a:effectLst/>
                <a:uLnTx/>
                <a:uFillTx/>
                <a:latin typeface="Tenorite"/>
                <a:ea typeface="+mj-ea"/>
                <a:cs typeface="+mj-cs"/>
              </a:rPr>
              <a:t>Kütle</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sitometrisi</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ve</a:t>
            </a:r>
            <a:r>
              <a:rPr kumimoji="0" lang="en-US" sz="2800" b="0" i="0" u="none" strike="noStrike" kern="1200" cap="none" spc="0" normalizeH="0" baseline="0" noProof="0" dirty="0">
                <a:ln>
                  <a:noFill/>
                </a:ln>
                <a:solidFill>
                  <a:srgbClr val="7323BE"/>
                </a:solidFill>
                <a:effectLst/>
                <a:uLnTx/>
                <a:uFillTx/>
                <a:latin typeface="Tenorite"/>
                <a:ea typeface="+mj-ea"/>
                <a:cs typeface="+mj-cs"/>
              </a:rPr>
              <a:t> MIBI-TOF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Tasarımı</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ile</a:t>
            </a:r>
            <a:r>
              <a:rPr kumimoji="0" lang="en-US" sz="2800" b="0" i="0" u="none" strike="noStrike" kern="1200" cap="none" spc="0" normalizeH="0" baseline="0" noProof="0" dirty="0">
                <a:ln>
                  <a:noFill/>
                </a:ln>
                <a:solidFill>
                  <a:srgbClr val="7323BE"/>
                </a:solidFill>
                <a:effectLst/>
                <a:uLnTx/>
                <a:uFillTx/>
                <a:latin typeface="Tenorite"/>
                <a:ea typeface="+mj-ea"/>
                <a:cs typeface="+mj-cs"/>
              </a:rPr>
              <a:t> 2D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materyallerin</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etiketsiz</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tek</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hücre</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takibi</a:t>
            </a:r>
            <a:r>
              <a:rPr kumimoji="0" lang="tr-TR"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a:ln>
                  <a:noFill/>
                </a:ln>
                <a:solidFill>
                  <a:srgbClr val="7323BE"/>
                </a:solidFill>
                <a:effectLst/>
                <a:uLnTx/>
                <a:uFillTx/>
                <a:latin typeface="Tenorite"/>
                <a:ea typeface="+mj-ea"/>
                <a:cs typeface="+mj-cs"/>
              </a:rPr>
              <a:t>(LINKED) </a:t>
            </a:r>
          </a:p>
        </p:txBody>
      </p:sp>
      <p:pic>
        <p:nvPicPr>
          <p:cNvPr id="6" name="Immagine 5">
            <a:extLst>
              <a:ext uri="{FF2B5EF4-FFF2-40B4-BE49-F238E27FC236}">
                <a16:creationId xmlns:a16="http://schemas.microsoft.com/office/drawing/2014/main" id="{F7F78C0A-C6D6-6F36-8CCE-A5797F920693}"/>
              </a:ext>
            </a:extLst>
          </p:cNvPr>
          <p:cNvPicPr>
            <a:picLocks noChangeAspect="1"/>
          </p:cNvPicPr>
          <p:nvPr/>
        </p:nvPicPr>
        <p:blipFill>
          <a:blip r:embed="rId4"/>
          <a:stretch>
            <a:fillRect/>
          </a:stretch>
        </p:blipFill>
        <p:spPr>
          <a:xfrm>
            <a:off x="231074" y="178914"/>
            <a:ext cx="1693071" cy="949663"/>
          </a:xfrm>
          <a:prstGeom prst="rect">
            <a:avLst/>
          </a:prstGeom>
        </p:spPr>
      </p:pic>
    </p:spTree>
    <p:extLst>
      <p:ext uri="{BB962C8B-B14F-4D97-AF65-F5344CB8AC3E}">
        <p14:creationId xmlns:p14="http://schemas.microsoft.com/office/powerpoint/2010/main" val="169384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35A267B-A4AA-2F50-E65D-0B4DFBA1D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310" t="22" r="-1" b="51481"/>
          <a:stretch/>
        </p:blipFill>
        <p:spPr bwMode="auto">
          <a:xfrm>
            <a:off x="7072523" y="1304886"/>
            <a:ext cx="4835942" cy="5125706"/>
          </a:xfrm>
          <a:prstGeom prst="rect">
            <a:avLst/>
          </a:prstGeom>
          <a:ln>
            <a:noFill/>
          </a:ln>
          <a:extLst>
            <a:ext uri="{53640926-AAD7-44D8-BBD7-CCE9431645EC}">
              <a14:shadowObscured xmlns:a14="http://schemas.microsoft.com/office/drawing/2010/main"/>
            </a:ext>
          </a:extLst>
        </p:spPr>
      </p:pic>
      <p:pic>
        <p:nvPicPr>
          <p:cNvPr id="3" name="Immagine 2">
            <a:extLst>
              <a:ext uri="{FF2B5EF4-FFF2-40B4-BE49-F238E27FC236}">
                <a16:creationId xmlns:a16="http://schemas.microsoft.com/office/drawing/2014/main" id="{E9CDE980-21F6-F05F-5A7E-EC4DDB6514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839" r="58318" b="-176"/>
          <a:stretch/>
        </p:blipFill>
        <p:spPr bwMode="auto">
          <a:xfrm>
            <a:off x="3767752" y="1651668"/>
            <a:ext cx="3068478" cy="4791698"/>
          </a:xfrm>
          <a:prstGeom prst="rect">
            <a:avLst/>
          </a:prstGeom>
          <a:ln>
            <a:noFill/>
          </a:ln>
          <a:extLst>
            <a:ext uri="{53640926-AAD7-44D8-BBD7-CCE9431645EC}">
              <a14:shadowObscured xmlns:a14="http://schemas.microsoft.com/office/drawing/2010/main"/>
            </a:ext>
          </a:extLst>
        </p:spPr>
      </p:pic>
      <p:pic>
        <p:nvPicPr>
          <p:cNvPr id="4" name="Immagine 3">
            <a:extLst>
              <a:ext uri="{FF2B5EF4-FFF2-40B4-BE49-F238E27FC236}">
                <a16:creationId xmlns:a16="http://schemas.microsoft.com/office/drawing/2014/main" id="{3B57C56F-1274-6B14-F238-11AA70AB2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 r="65026" b="51481"/>
          <a:stretch/>
        </p:blipFill>
        <p:spPr bwMode="auto">
          <a:xfrm>
            <a:off x="803023" y="1304886"/>
            <a:ext cx="2574654" cy="5125706"/>
          </a:xfrm>
          <a:prstGeom prst="rect">
            <a:avLst/>
          </a:prstGeom>
          <a:ln>
            <a:noFill/>
          </a:ln>
          <a:extLst>
            <a:ext uri="{53640926-AAD7-44D8-BBD7-CCE9431645EC}">
              <a14:shadowObscured xmlns:a14="http://schemas.microsoft.com/office/drawing/2010/main"/>
            </a:ext>
          </a:extLst>
        </p:spPr>
      </p:pic>
      <p:sp>
        <p:nvSpPr>
          <p:cNvPr id="7" name="Titolo 5">
            <a:extLst>
              <a:ext uri="{FF2B5EF4-FFF2-40B4-BE49-F238E27FC236}">
                <a16:creationId xmlns:a16="http://schemas.microsoft.com/office/drawing/2014/main" id="{38C12A07-0CF8-B3D8-9CAC-D031072FF1B5}"/>
              </a:ext>
            </a:extLst>
          </p:cNvPr>
          <p:cNvSpPr txBox="1">
            <a:spLocks/>
          </p:cNvSpPr>
          <p:nvPr/>
        </p:nvSpPr>
        <p:spPr>
          <a:xfrm>
            <a:off x="2235200" y="317500"/>
            <a:ext cx="9673264" cy="7853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tr-TR" sz="2800" dirty="0">
                <a:solidFill>
                  <a:srgbClr val="7323BE"/>
                </a:solidFill>
                <a:latin typeface="Tenorite"/>
              </a:rPr>
              <a:t>T</a:t>
            </a:r>
            <a:r>
              <a:rPr kumimoji="0" lang="en-US" sz="2800" b="0" i="0" u="none" strike="noStrike" kern="1200" cap="none" spc="0" normalizeH="0" baseline="0" noProof="0" dirty="0">
                <a:ln>
                  <a:noFill/>
                </a:ln>
                <a:solidFill>
                  <a:srgbClr val="7323BE"/>
                </a:solidFill>
                <a:effectLst/>
                <a:uLnTx/>
                <a:uFillTx/>
                <a:latin typeface="Tenorite"/>
                <a:ea typeface="+mj-ea"/>
                <a:cs typeface="+mj-cs"/>
              </a:rPr>
              <a:t>ek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hücre</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düzeyinde</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lang="tr-TR" sz="2800" dirty="0">
                <a:solidFill>
                  <a:srgbClr val="7323BE"/>
                </a:solidFill>
                <a:latin typeface="Tenorite"/>
              </a:rPr>
              <a:t>i</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nsan</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bağışıklık</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hücrelerinde</a:t>
            </a:r>
            <a:r>
              <a:rPr kumimoji="0" lang="tr-TR" sz="2800" b="0" i="0" u="none" strike="noStrike" kern="1200" cap="none" spc="0" normalizeH="0" baseline="0" noProof="0" dirty="0">
                <a:ln>
                  <a:noFill/>
                </a:ln>
                <a:solidFill>
                  <a:srgbClr val="7323BE"/>
                </a:solidFill>
                <a:effectLst/>
                <a:uLnTx/>
                <a:uFillTx/>
                <a:latin typeface="Tenorite"/>
                <a:ea typeface="+mj-ea"/>
                <a:cs typeface="+mj-cs"/>
              </a:rPr>
              <a:t> (PBMC)</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MXene</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takibi</a:t>
            </a:r>
            <a:endParaRPr kumimoji="0" lang="en-US" sz="2800" b="0" i="0" u="none" strike="noStrike" kern="1200" cap="none" spc="0" normalizeH="0" baseline="0" noProof="0" dirty="0">
              <a:ln>
                <a:noFill/>
              </a:ln>
              <a:solidFill>
                <a:srgbClr val="7323BE"/>
              </a:solidFill>
              <a:effectLst/>
              <a:uLnTx/>
              <a:uFillTx/>
              <a:latin typeface="Tenorite"/>
              <a:ea typeface="+mj-ea"/>
              <a:cs typeface="+mj-cs"/>
            </a:endParaRPr>
          </a:p>
        </p:txBody>
      </p:sp>
      <p:sp>
        <p:nvSpPr>
          <p:cNvPr id="11" name="CasellaDiTesto 10">
            <a:extLst>
              <a:ext uri="{FF2B5EF4-FFF2-40B4-BE49-F238E27FC236}">
                <a16:creationId xmlns:a16="http://schemas.microsoft.com/office/drawing/2014/main" id="{ABFBE934-ADAC-E67D-E35D-5D09B6334C8C}"/>
              </a:ext>
            </a:extLst>
          </p:cNvPr>
          <p:cNvSpPr txBox="1"/>
          <p:nvPr/>
        </p:nvSpPr>
        <p:spPr>
          <a:xfrm>
            <a:off x="8206800" y="6540500"/>
            <a:ext cx="33977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Tenorite"/>
                <a:ea typeface="+mn-ea"/>
                <a:cs typeface="+mn-cs"/>
              </a:rPr>
              <a:t>Fusco, Gazzi </a:t>
            </a:r>
            <a:r>
              <a:rPr kumimoji="0" lang="it-IT" sz="1200" b="1" i="1" u="none" strike="noStrike" kern="1200" cap="none" spc="0" normalizeH="0" baseline="0" noProof="0" dirty="0">
                <a:ln>
                  <a:noFill/>
                </a:ln>
                <a:solidFill>
                  <a:prstClr val="black"/>
                </a:solidFill>
                <a:effectLst/>
                <a:uLnTx/>
                <a:uFillTx/>
                <a:latin typeface="Tenorite"/>
                <a:ea typeface="+mn-ea"/>
                <a:cs typeface="+mn-cs"/>
              </a:rPr>
              <a:t>et al</a:t>
            </a:r>
            <a:r>
              <a:rPr kumimoji="0" lang="it-IT" sz="1200" b="1" i="0" u="none" strike="noStrike" kern="1200" cap="none" spc="0" normalizeH="0" baseline="0" noProof="0" dirty="0">
                <a:ln>
                  <a:noFill/>
                </a:ln>
                <a:solidFill>
                  <a:prstClr val="black"/>
                </a:solidFill>
                <a:effectLst/>
                <a:uLnTx/>
                <a:uFillTx/>
                <a:latin typeface="Tenorite"/>
                <a:ea typeface="+mn-ea"/>
                <a:cs typeface="+mn-cs"/>
              </a:rPr>
              <a:t>., </a:t>
            </a:r>
            <a:r>
              <a:rPr kumimoji="0" lang="it-IT" sz="1200" b="1" i="1" u="none" strike="noStrike" kern="1200" cap="none" spc="0" normalizeH="0" baseline="0" noProof="0" dirty="0">
                <a:ln>
                  <a:noFill/>
                </a:ln>
                <a:solidFill>
                  <a:prstClr val="black"/>
                </a:solidFill>
                <a:effectLst/>
                <a:uLnTx/>
                <a:uFillTx/>
                <a:latin typeface="Tenorite"/>
                <a:ea typeface="+mn-ea"/>
                <a:cs typeface="+mn-cs"/>
              </a:rPr>
              <a:t>Advanced </a:t>
            </a:r>
            <a:r>
              <a:rPr kumimoji="0" lang="it-IT" sz="1200" b="1" i="1" u="none" strike="noStrike" kern="1200" cap="none" spc="0" normalizeH="0" baseline="0" noProof="0" dirty="0" err="1">
                <a:ln>
                  <a:noFill/>
                </a:ln>
                <a:solidFill>
                  <a:prstClr val="black"/>
                </a:solidFill>
                <a:effectLst/>
                <a:uLnTx/>
                <a:uFillTx/>
                <a:latin typeface="Tenorite"/>
                <a:ea typeface="+mn-ea"/>
                <a:cs typeface="+mn-cs"/>
              </a:rPr>
              <a:t>Materials</a:t>
            </a:r>
            <a:r>
              <a:rPr kumimoji="0" lang="it-IT" sz="1200" b="1" i="0" u="none" strike="noStrike" kern="1200" cap="none" spc="0" normalizeH="0" baseline="0" noProof="0" dirty="0">
                <a:ln>
                  <a:noFill/>
                </a:ln>
                <a:solidFill>
                  <a:prstClr val="black"/>
                </a:solidFill>
                <a:effectLst/>
                <a:uLnTx/>
                <a:uFillTx/>
                <a:latin typeface="Tenorite"/>
                <a:ea typeface="+mn-ea"/>
                <a:cs typeface="+mn-cs"/>
              </a:rPr>
              <a:t>, (2022)</a:t>
            </a:r>
            <a:endParaRPr kumimoji="0" lang="en-US" sz="1200" b="1" i="0" u="none" strike="noStrike" kern="1200" cap="none" spc="0" normalizeH="0" baseline="0" noProof="0" dirty="0">
              <a:ln>
                <a:noFill/>
              </a:ln>
              <a:solidFill>
                <a:prstClr val="black"/>
              </a:solidFill>
              <a:effectLst/>
              <a:uLnTx/>
              <a:uFillTx/>
              <a:latin typeface="Tenorite"/>
              <a:ea typeface="+mn-ea"/>
              <a:cs typeface="+mn-cs"/>
            </a:endParaRPr>
          </a:p>
        </p:txBody>
      </p:sp>
      <p:pic>
        <p:nvPicPr>
          <p:cNvPr id="6" name="Immagine 5">
            <a:extLst>
              <a:ext uri="{FF2B5EF4-FFF2-40B4-BE49-F238E27FC236}">
                <a16:creationId xmlns:a16="http://schemas.microsoft.com/office/drawing/2014/main" id="{A381C14E-3F7A-8B83-CB58-11631467BE96}"/>
              </a:ext>
            </a:extLst>
          </p:cNvPr>
          <p:cNvPicPr>
            <a:picLocks noChangeAspect="1"/>
          </p:cNvPicPr>
          <p:nvPr/>
        </p:nvPicPr>
        <p:blipFill>
          <a:blip r:embed="rId4"/>
          <a:stretch>
            <a:fillRect/>
          </a:stretch>
        </p:blipFill>
        <p:spPr>
          <a:xfrm>
            <a:off x="231074" y="178914"/>
            <a:ext cx="1693071" cy="949663"/>
          </a:xfrm>
          <a:prstGeom prst="rect">
            <a:avLst/>
          </a:prstGeom>
        </p:spPr>
      </p:pic>
    </p:spTree>
    <p:extLst>
      <p:ext uri="{BB962C8B-B14F-4D97-AF65-F5344CB8AC3E}">
        <p14:creationId xmlns:p14="http://schemas.microsoft.com/office/powerpoint/2010/main" val="3207663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D7C4238-9A01-22DF-A74A-76F85D6D21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543" t="48646" r="-652" b="-176"/>
          <a:stretch/>
        </p:blipFill>
        <p:spPr bwMode="auto">
          <a:xfrm>
            <a:off x="3592932" y="944948"/>
            <a:ext cx="4724400" cy="5913052"/>
          </a:xfrm>
          <a:prstGeom prst="rect">
            <a:avLst/>
          </a:prstGeom>
          <a:ln>
            <a:noFill/>
          </a:ln>
          <a:extLst>
            <a:ext uri="{53640926-AAD7-44D8-BBD7-CCE9431645EC}">
              <a14:shadowObscured xmlns:a14="http://schemas.microsoft.com/office/drawing/2010/main"/>
            </a:ext>
          </a:extLst>
        </p:spPr>
      </p:pic>
      <p:sp>
        <p:nvSpPr>
          <p:cNvPr id="7" name="CasellaDiTesto 6">
            <a:extLst>
              <a:ext uri="{FF2B5EF4-FFF2-40B4-BE49-F238E27FC236}">
                <a16:creationId xmlns:a16="http://schemas.microsoft.com/office/drawing/2014/main" id="{A25D73FF-BD48-8DB1-3A1A-FD4BBBB83352}"/>
              </a:ext>
            </a:extLst>
          </p:cNvPr>
          <p:cNvSpPr txBox="1"/>
          <p:nvPr/>
        </p:nvSpPr>
        <p:spPr>
          <a:xfrm>
            <a:off x="8630247" y="6427815"/>
            <a:ext cx="33977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Tenorite"/>
                <a:ea typeface="+mn-ea"/>
                <a:cs typeface="+mn-cs"/>
              </a:rPr>
              <a:t>Fusco, Gazzi </a:t>
            </a:r>
            <a:r>
              <a:rPr kumimoji="0" lang="it-IT" sz="1200" b="1" i="1" u="none" strike="noStrike" kern="1200" cap="none" spc="0" normalizeH="0" baseline="0" noProof="0" dirty="0">
                <a:ln>
                  <a:noFill/>
                </a:ln>
                <a:solidFill>
                  <a:prstClr val="black"/>
                </a:solidFill>
                <a:effectLst/>
                <a:uLnTx/>
                <a:uFillTx/>
                <a:latin typeface="Tenorite"/>
                <a:ea typeface="+mn-ea"/>
                <a:cs typeface="+mn-cs"/>
              </a:rPr>
              <a:t>et al</a:t>
            </a:r>
            <a:r>
              <a:rPr kumimoji="0" lang="it-IT" sz="1200" b="1" i="0" u="none" strike="noStrike" kern="1200" cap="none" spc="0" normalizeH="0" baseline="0" noProof="0" dirty="0">
                <a:ln>
                  <a:noFill/>
                </a:ln>
                <a:solidFill>
                  <a:prstClr val="black"/>
                </a:solidFill>
                <a:effectLst/>
                <a:uLnTx/>
                <a:uFillTx/>
                <a:latin typeface="Tenorite"/>
                <a:ea typeface="+mn-ea"/>
                <a:cs typeface="+mn-cs"/>
              </a:rPr>
              <a:t>., </a:t>
            </a:r>
            <a:r>
              <a:rPr kumimoji="0" lang="it-IT" sz="1200" b="1" i="1" u="none" strike="noStrike" kern="1200" cap="none" spc="0" normalizeH="0" baseline="0" noProof="0" dirty="0">
                <a:ln>
                  <a:noFill/>
                </a:ln>
                <a:solidFill>
                  <a:prstClr val="black"/>
                </a:solidFill>
                <a:effectLst/>
                <a:uLnTx/>
                <a:uFillTx/>
                <a:latin typeface="Tenorite"/>
                <a:ea typeface="+mn-ea"/>
                <a:cs typeface="+mn-cs"/>
              </a:rPr>
              <a:t>Advanced </a:t>
            </a:r>
            <a:r>
              <a:rPr kumimoji="0" lang="it-IT" sz="1200" b="1" i="1" u="none" strike="noStrike" kern="1200" cap="none" spc="0" normalizeH="0" baseline="0" noProof="0" dirty="0" err="1">
                <a:ln>
                  <a:noFill/>
                </a:ln>
                <a:solidFill>
                  <a:prstClr val="black"/>
                </a:solidFill>
                <a:effectLst/>
                <a:uLnTx/>
                <a:uFillTx/>
                <a:latin typeface="Tenorite"/>
                <a:ea typeface="+mn-ea"/>
                <a:cs typeface="+mn-cs"/>
              </a:rPr>
              <a:t>Materials</a:t>
            </a:r>
            <a:r>
              <a:rPr kumimoji="0" lang="it-IT" sz="1200" b="1" i="0" u="none" strike="noStrike" kern="1200" cap="none" spc="0" normalizeH="0" baseline="0" noProof="0" dirty="0">
                <a:ln>
                  <a:noFill/>
                </a:ln>
                <a:solidFill>
                  <a:prstClr val="black"/>
                </a:solidFill>
                <a:effectLst/>
                <a:uLnTx/>
                <a:uFillTx/>
                <a:latin typeface="Tenorite"/>
                <a:ea typeface="+mn-ea"/>
                <a:cs typeface="+mn-cs"/>
              </a:rPr>
              <a:t>, (2022)</a:t>
            </a:r>
            <a:endParaRPr kumimoji="0" lang="en-US" sz="1200" b="1" i="0" u="none" strike="noStrike" kern="1200" cap="none" spc="0" normalizeH="0" baseline="0" noProof="0" dirty="0">
              <a:ln>
                <a:noFill/>
              </a:ln>
              <a:solidFill>
                <a:prstClr val="black"/>
              </a:solidFill>
              <a:effectLst/>
              <a:uLnTx/>
              <a:uFillTx/>
              <a:latin typeface="Tenorite"/>
              <a:ea typeface="+mn-ea"/>
              <a:cs typeface="+mn-cs"/>
            </a:endParaRPr>
          </a:p>
        </p:txBody>
      </p:sp>
      <p:sp>
        <p:nvSpPr>
          <p:cNvPr id="8" name="Titolo 5">
            <a:extLst>
              <a:ext uri="{FF2B5EF4-FFF2-40B4-BE49-F238E27FC236}">
                <a16:creationId xmlns:a16="http://schemas.microsoft.com/office/drawing/2014/main" id="{94FD05CB-9855-EC1E-8770-DDEDF56FB020}"/>
              </a:ext>
            </a:extLst>
          </p:cNvPr>
          <p:cNvSpPr txBox="1">
            <a:spLocks/>
          </p:cNvSpPr>
          <p:nvPr/>
        </p:nvSpPr>
        <p:spPr>
          <a:xfrm>
            <a:off x="1899861" y="153186"/>
            <a:ext cx="10008604" cy="9496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323BE"/>
                </a:solidFill>
                <a:effectLst/>
                <a:uLnTx/>
                <a:uFillTx/>
                <a:latin typeface="Tenorite"/>
                <a:ea typeface="+mj-ea"/>
                <a:cs typeface="+mj-cs"/>
              </a:rPr>
              <a:t>Görüntülü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kütle</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sitometrisi</a:t>
            </a:r>
            <a:r>
              <a:rPr kumimoji="0" lang="en-US" sz="2800" b="0" i="0" u="none" strike="noStrike" kern="1200" cap="none" spc="0" normalizeH="0" baseline="0" noProof="0" dirty="0">
                <a:ln>
                  <a:noFill/>
                </a:ln>
                <a:solidFill>
                  <a:srgbClr val="7323BE"/>
                </a:solidFill>
                <a:effectLst/>
                <a:uLnTx/>
                <a:uFillTx/>
                <a:latin typeface="Tenorite"/>
                <a:ea typeface="+mj-ea"/>
                <a:cs typeface="+mj-cs"/>
              </a:rPr>
              <a:t> (IMC)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ile</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insan</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PBMC'lerinde</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MXen</a:t>
            </a:r>
            <a:r>
              <a:rPr kumimoji="0" lang="tr-TR" sz="2800" b="0" i="0" u="none" strike="noStrike" kern="1200" cap="none" spc="0" normalizeH="0" baseline="0" noProof="0" dirty="0">
                <a:ln>
                  <a:noFill/>
                </a:ln>
                <a:solidFill>
                  <a:srgbClr val="7323BE"/>
                </a:solidFill>
                <a:effectLst/>
                <a:uLnTx/>
                <a:uFillTx/>
                <a:latin typeface="Tenorite"/>
                <a:ea typeface="+mj-ea"/>
                <a:cs typeface="+mj-cs"/>
              </a:rPr>
              <a:t>e</a:t>
            </a:r>
            <a:r>
              <a:rPr kumimoji="0" lang="en-US" sz="2800" b="0" i="0" u="none" strike="noStrike" kern="1200" cap="none" spc="0" normalizeH="0" baseline="0" noProof="0" dirty="0">
                <a:ln>
                  <a:noFill/>
                </a:ln>
                <a:solidFill>
                  <a:srgbClr val="7323BE"/>
                </a:solidFill>
                <a:effectLst/>
                <a:uLnTx/>
                <a:uFillTx/>
                <a:latin typeface="Tenorite"/>
                <a:ea typeface="+mj-ea"/>
                <a:cs typeface="+mj-cs"/>
              </a:rPr>
              <a:t> </a:t>
            </a:r>
            <a:r>
              <a:rPr kumimoji="0" lang="en-US" sz="2800" b="0" i="0" u="none" strike="noStrike" kern="1200" cap="none" spc="0" normalizeH="0" baseline="0" noProof="0" dirty="0" err="1">
                <a:ln>
                  <a:noFill/>
                </a:ln>
                <a:solidFill>
                  <a:srgbClr val="7323BE"/>
                </a:solidFill>
                <a:effectLst/>
                <a:uLnTx/>
                <a:uFillTx/>
                <a:latin typeface="Tenorite"/>
                <a:ea typeface="+mj-ea"/>
                <a:cs typeface="+mj-cs"/>
              </a:rPr>
              <a:t>tespiti</a:t>
            </a:r>
            <a:endParaRPr kumimoji="0" lang="en-US" sz="2800" b="0" i="0" u="none" strike="noStrike" kern="1200" cap="none" spc="0" normalizeH="0" baseline="0" noProof="0" dirty="0">
              <a:ln>
                <a:noFill/>
              </a:ln>
              <a:solidFill>
                <a:srgbClr val="7323BE"/>
              </a:solidFill>
              <a:effectLst/>
              <a:uLnTx/>
              <a:uFillTx/>
              <a:latin typeface="Tenorite"/>
              <a:ea typeface="+mj-ea"/>
              <a:cs typeface="+mj-cs"/>
            </a:endParaRPr>
          </a:p>
        </p:txBody>
      </p:sp>
      <p:pic>
        <p:nvPicPr>
          <p:cNvPr id="5" name="Immagine 4">
            <a:extLst>
              <a:ext uri="{FF2B5EF4-FFF2-40B4-BE49-F238E27FC236}">
                <a16:creationId xmlns:a16="http://schemas.microsoft.com/office/drawing/2014/main" id="{58D477DF-0462-327E-8670-FC225DACC34B}"/>
              </a:ext>
            </a:extLst>
          </p:cNvPr>
          <p:cNvPicPr>
            <a:picLocks noChangeAspect="1"/>
          </p:cNvPicPr>
          <p:nvPr/>
        </p:nvPicPr>
        <p:blipFill>
          <a:blip r:embed="rId4"/>
          <a:stretch>
            <a:fillRect/>
          </a:stretch>
        </p:blipFill>
        <p:spPr>
          <a:xfrm>
            <a:off x="231074" y="178914"/>
            <a:ext cx="1693071" cy="949663"/>
          </a:xfrm>
          <a:prstGeom prst="rect">
            <a:avLst/>
          </a:prstGeom>
        </p:spPr>
      </p:pic>
    </p:spTree>
    <p:extLst>
      <p:ext uri="{BB962C8B-B14F-4D97-AF65-F5344CB8AC3E}">
        <p14:creationId xmlns:p14="http://schemas.microsoft.com/office/powerpoint/2010/main" val="1563046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2152650" y="1131094"/>
            <a:ext cx="7886700" cy="994172"/>
          </a:xfrm>
          <a:prstGeom prst="rect">
            <a:avLst/>
          </a:prstGeom>
        </p:spPr>
        <p:txBody>
          <a:bodyPr spcFirstLastPara="1" vert="horz" lIns="68569" tIns="34275" rIns="68569" bIns="34275" rtlCol="0" anchor="ctr" anchorCtr="0">
            <a:normAutofit/>
          </a:bodyPr>
          <a:lstStyle/>
          <a:p>
            <a:pPr>
              <a:spcBef>
                <a:spcPts val="0"/>
              </a:spcBef>
              <a:buClr>
                <a:schemeClr val="dk1"/>
              </a:buClr>
              <a:buSzPts val="3600"/>
            </a:pPr>
            <a:r>
              <a:rPr lang="tr-TR" b="1" dirty="0">
                <a:latin typeface="+mn-lt"/>
                <a:ea typeface="Calibri"/>
                <a:cs typeface="Calibri"/>
                <a:sym typeface="Calibri"/>
              </a:rPr>
              <a:t>Sorular ve Tartışma</a:t>
            </a:r>
            <a:endParaRPr lang="tr-TR" dirty="0">
              <a:latin typeface="+mn-lt"/>
              <a:ea typeface="Calibri"/>
              <a:cs typeface="Calibri"/>
              <a:sym typeface="Calibri"/>
            </a:endParaRPr>
          </a:p>
        </p:txBody>
      </p:sp>
      <p:graphicFrame>
        <p:nvGraphicFramePr>
          <p:cNvPr id="300" name="Google Shape;298;p29">
            <a:extLst>
              <a:ext uri="{FF2B5EF4-FFF2-40B4-BE49-F238E27FC236}">
                <a16:creationId xmlns:a16="http://schemas.microsoft.com/office/drawing/2014/main" id="{9CDBA956-9CA8-264F-0231-AF3639F9F6CB}"/>
              </a:ext>
            </a:extLst>
          </p:cNvPr>
          <p:cNvGraphicFramePr>
            <a:graphicFrameLocks noGrp="1"/>
          </p:cNvGraphicFramePr>
          <p:nvPr>
            <p:ph idx="1"/>
          </p:nvPr>
        </p:nvGraphicFramePr>
        <p:xfrm>
          <a:off x="2152650" y="2528316"/>
          <a:ext cx="7886700" cy="2961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612"/>
    </mc:Choice>
    <mc:Fallback xmlns="">
      <p:transition spd="slow" advTm="661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64E1CA-851B-D259-1E6A-6D3C6CC23C44}"/>
              </a:ext>
            </a:extLst>
          </p:cNvPr>
          <p:cNvSpPr>
            <a:spLocks noGrp="1"/>
          </p:cNvSpPr>
          <p:nvPr>
            <p:ph type="title"/>
          </p:nvPr>
        </p:nvSpPr>
        <p:spPr>
          <a:xfrm>
            <a:off x="-127591" y="329184"/>
            <a:ext cx="9218428" cy="1783080"/>
          </a:xfrm>
        </p:spPr>
        <p:txBody>
          <a:bodyPr anchor="b">
            <a:noAutofit/>
          </a:bodyPr>
          <a:lstStyle/>
          <a:p>
            <a:pPr algn="ctr"/>
            <a:r>
              <a:rPr lang="en-US" sz="4000" b="1" dirty="0" err="1">
                <a:solidFill>
                  <a:schemeClr val="bg1"/>
                </a:solidFill>
                <a:latin typeface="+mn-lt"/>
              </a:rPr>
              <a:t>Xcelligence</a:t>
            </a:r>
            <a:r>
              <a:rPr lang="en-US" sz="4000" b="1" dirty="0">
                <a:solidFill>
                  <a:schemeClr val="bg1"/>
                </a:solidFill>
                <a:latin typeface="+mn-lt"/>
              </a:rPr>
              <a:t> </a:t>
            </a:r>
            <a:r>
              <a:rPr lang="en-US" sz="4000" b="1" dirty="0" err="1">
                <a:solidFill>
                  <a:schemeClr val="bg1"/>
                </a:solidFill>
                <a:latin typeface="+mn-lt"/>
              </a:rPr>
              <a:t>Analizi</a:t>
            </a:r>
            <a:br>
              <a:rPr lang="en-US" sz="4000" dirty="0">
                <a:solidFill>
                  <a:schemeClr val="bg1"/>
                </a:solidFill>
                <a:latin typeface="+mn-lt"/>
              </a:rPr>
            </a:br>
            <a:r>
              <a:rPr lang="tr-TR" sz="4000" b="1" dirty="0">
                <a:latin typeface="+mn-lt"/>
              </a:rPr>
              <a:t>Nanoteknoloji ve Nanopartiküllerin Tıptaki Uygulamaları</a:t>
            </a:r>
            <a:br>
              <a:rPr lang="en-US" sz="4000" dirty="0">
                <a:solidFill>
                  <a:schemeClr val="bg1"/>
                </a:solidFill>
                <a:latin typeface="+mn-lt"/>
              </a:rPr>
            </a:br>
            <a:r>
              <a:rPr lang="tr-TR" sz="4000" b="0" i="1" dirty="0">
                <a:effectLst/>
                <a:latin typeface="+mn-lt"/>
                <a:cs typeface="Arial" panose="020B0604020202020204" pitchFamily="34" charset="0"/>
              </a:rPr>
              <a:t>Özet</a:t>
            </a:r>
            <a:endParaRPr lang="tr-TR" sz="4000" i="1" dirty="0">
              <a:latin typeface="+mn-lt"/>
            </a:endParaRPr>
          </a:p>
        </p:txBody>
      </p:sp>
      <p:sp>
        <p:nvSpPr>
          <p:cNvPr id="3" name="İçerik Yer Tutucusu 2">
            <a:extLst>
              <a:ext uri="{FF2B5EF4-FFF2-40B4-BE49-F238E27FC236}">
                <a16:creationId xmlns:a16="http://schemas.microsoft.com/office/drawing/2014/main" id="{E64961AC-E7F1-9A88-F050-6B05D75215DF}"/>
              </a:ext>
            </a:extLst>
          </p:cNvPr>
          <p:cNvSpPr>
            <a:spLocks noGrp="1"/>
          </p:cNvSpPr>
          <p:nvPr>
            <p:ph idx="1"/>
          </p:nvPr>
        </p:nvSpPr>
        <p:spPr>
          <a:xfrm>
            <a:off x="640080" y="2270689"/>
            <a:ext cx="6894576" cy="3843032"/>
          </a:xfrm>
        </p:spPr>
        <p:txBody>
          <a:bodyPr>
            <a:normAutofit fontScale="85000" lnSpcReduction="10000"/>
          </a:bodyPr>
          <a:lstStyle/>
          <a:p>
            <a:pPr marL="0" indent="0" algn="just">
              <a:buNone/>
            </a:pPr>
            <a:r>
              <a:rPr lang="tr-TR" sz="2800" dirty="0" err="1">
                <a:latin typeface="Calibri" panose="020F0502020204030204" pitchFamily="34" charset="0"/>
                <a:ea typeface="Calibri" panose="020F0502020204030204" pitchFamily="34" charset="0"/>
                <a:cs typeface="Calibri" panose="020F0502020204030204" pitchFamily="34" charset="0"/>
              </a:rPr>
              <a:t>Nanotıp</a:t>
            </a:r>
            <a:r>
              <a:rPr lang="tr-TR" sz="2800" dirty="0">
                <a:latin typeface="Calibri" panose="020F0502020204030204" pitchFamily="34" charset="0"/>
                <a:ea typeface="Calibri" panose="020F0502020204030204" pitchFamily="34" charset="0"/>
                <a:cs typeface="Calibri" panose="020F0502020204030204" pitchFamily="34" charset="0"/>
              </a:rPr>
              <a:t> çok yeni bir araştırma alanıdır ve dünyanın dört bir yanındaki ve birçok farklı disiplindeki bilim insanlarının ilgi odağı haline gelmiştir.</a:t>
            </a:r>
          </a:p>
          <a:p>
            <a:pPr marL="0" indent="0" algn="just">
              <a:buNone/>
            </a:pPr>
            <a:r>
              <a:rPr lang="tr-TR" sz="2800" dirty="0" err="1">
                <a:latin typeface="Calibri" panose="020F0502020204030204" pitchFamily="34" charset="0"/>
                <a:ea typeface="Calibri" panose="020F0502020204030204" pitchFamily="34" charset="0"/>
                <a:cs typeface="Calibri" panose="020F0502020204030204" pitchFamily="34" charset="0"/>
              </a:rPr>
              <a:t>Nanotıp</a:t>
            </a:r>
            <a:r>
              <a:rPr lang="tr-TR" sz="2800" dirty="0">
                <a:latin typeface="Calibri" panose="020F0502020204030204" pitchFamily="34" charset="0"/>
                <a:ea typeface="Calibri" panose="020F0502020204030204" pitchFamily="34" charset="0"/>
                <a:cs typeface="Calibri" panose="020F0502020204030204" pitchFamily="34" charset="0"/>
              </a:rPr>
              <a:t>, nanoteknolojilerin tıpta; özellikle de ilaç taşınımını da kapsayacak şekilde tedavi edici yaklaşımlarda, tanı ve görüntüleme yöntemlerinde ayrıca rejeneratif tıpta uygulanmasıdır. </a:t>
            </a:r>
          </a:p>
          <a:p>
            <a:pPr marL="0" indent="0" algn="just">
              <a:buNone/>
            </a:pPr>
            <a:r>
              <a:rPr lang="tr-TR" sz="2800" dirty="0">
                <a:latin typeface="Calibri" panose="020F0502020204030204" pitchFamily="34" charset="0"/>
                <a:ea typeface="Calibri" panose="020F0502020204030204" pitchFamily="34" charset="0"/>
                <a:cs typeface="Calibri" panose="020F0502020204030204" pitchFamily="34" charset="0"/>
              </a:rPr>
              <a:t>Nanopartiküllerin bağışıklık hücreleri üzerindeki etkisini değerlendirmek için yüksek boyutlu yaklaşımlar, özellikle de tek hücreli kütle sitometrisi (</a:t>
            </a:r>
            <a:r>
              <a:rPr lang="tr-TR" sz="2800" dirty="0" err="1">
                <a:latin typeface="Calibri" panose="020F0502020204030204" pitchFamily="34" charset="0"/>
                <a:ea typeface="Calibri" panose="020F0502020204030204" pitchFamily="34" charset="0"/>
                <a:cs typeface="Calibri" panose="020F0502020204030204" pitchFamily="34" charset="0"/>
              </a:rPr>
              <a:t>CyTOF</a:t>
            </a:r>
            <a:r>
              <a:rPr lang="tr-TR" sz="2800" dirty="0">
                <a:latin typeface="Calibri" panose="020F0502020204030204" pitchFamily="34" charset="0"/>
                <a:ea typeface="Calibri" panose="020F0502020204030204" pitchFamily="34" charset="0"/>
                <a:cs typeface="Calibri" panose="020F0502020204030204" pitchFamily="34" charset="0"/>
              </a:rPr>
              <a:t>) veya görüntüleme kütle sitometrisi gibi </a:t>
            </a:r>
            <a:r>
              <a:rPr lang="tr-TR" sz="2800" dirty="0" err="1">
                <a:latin typeface="Calibri" panose="020F0502020204030204" pitchFamily="34" charset="0"/>
                <a:ea typeface="Calibri" panose="020F0502020204030204" pitchFamily="34" charset="0"/>
                <a:cs typeface="Calibri" panose="020F0502020204030204" pitchFamily="34" charset="0"/>
              </a:rPr>
              <a:t>yenillikçi</a:t>
            </a:r>
            <a:r>
              <a:rPr lang="tr-TR" sz="2800" dirty="0">
                <a:latin typeface="Calibri" panose="020F0502020204030204" pitchFamily="34" charset="0"/>
                <a:ea typeface="Calibri" panose="020F0502020204030204" pitchFamily="34" charset="0"/>
                <a:cs typeface="Calibri" panose="020F0502020204030204" pitchFamily="34" charset="0"/>
              </a:rPr>
              <a:t> yaklaşımlar kullanılabilir.</a:t>
            </a:r>
          </a:p>
          <a:p>
            <a:pPr marL="0" indent="0" algn="just">
              <a:buNone/>
            </a:pPr>
            <a:endParaRPr lang="tr-TR" sz="28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tr-TR" sz="2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Resim 5">
            <a:extLst>
              <a:ext uri="{FF2B5EF4-FFF2-40B4-BE49-F238E27FC236}">
                <a16:creationId xmlns:a16="http://schemas.microsoft.com/office/drawing/2014/main" id="{FE8B27AB-F7C4-D507-10B8-A13DF1831D83}"/>
              </a:ext>
            </a:extLst>
          </p:cNvPr>
          <p:cNvPicPr>
            <a:picLocks noChangeAspect="1"/>
          </p:cNvPicPr>
          <p:nvPr/>
        </p:nvPicPr>
        <p:blipFill>
          <a:blip r:embed="rId3"/>
          <a:stretch>
            <a:fillRect/>
          </a:stretch>
        </p:blipFill>
        <p:spPr>
          <a:xfrm rot="5400000">
            <a:off x="6384819" y="1979527"/>
            <a:ext cx="7669171" cy="2898946"/>
          </a:xfrm>
          <a:prstGeom prst="rect">
            <a:avLst/>
          </a:prstGeom>
        </p:spPr>
      </p:pic>
    </p:spTree>
    <p:extLst>
      <p:ext uri="{BB962C8B-B14F-4D97-AF65-F5344CB8AC3E}">
        <p14:creationId xmlns:p14="http://schemas.microsoft.com/office/powerpoint/2010/main" val="3608811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0">
            <a:extLst>
              <a:ext uri="{FF2B5EF4-FFF2-40B4-BE49-F238E27FC236}">
                <a16:creationId xmlns:a16="http://schemas.microsoft.com/office/drawing/2014/main" id="{1B99AFF2-8913-399D-0B80-A68A4550C202}"/>
              </a:ext>
            </a:extLst>
          </p:cNvPr>
          <p:cNvSpPr txBox="1">
            <a:spLocks noGrp="1"/>
          </p:cNvSpPr>
          <p:nvPr>
            <p:ph type="title"/>
          </p:nvPr>
        </p:nvSpPr>
        <p:spPr>
          <a:xfrm>
            <a:off x="1953369" y="238540"/>
            <a:ext cx="8263890" cy="1434415"/>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4000" b="1" dirty="0">
                <a:latin typeface="Calibri" panose="020F0502020204030204" pitchFamily="34" charset="0"/>
                <a:ea typeface="Calibri" panose="020F0502020204030204" pitchFamily="34" charset="0"/>
                <a:cs typeface="Calibri" panose="020F0502020204030204" pitchFamily="34" charset="0"/>
                <a:sym typeface="Calibri"/>
              </a:rPr>
              <a:t>Ek Kaynaklar</a:t>
            </a:r>
          </a:p>
        </p:txBody>
      </p:sp>
      <p:sp>
        <p:nvSpPr>
          <p:cNvPr id="304" name="Google Shape;304;p30">
            <a:extLst>
              <a:ext uri="{FF2B5EF4-FFF2-40B4-BE49-F238E27FC236}">
                <a16:creationId xmlns:a16="http://schemas.microsoft.com/office/drawing/2014/main" id="{796642C3-1A79-755A-EF39-1CDE8D5331EF}"/>
              </a:ext>
            </a:extLst>
          </p:cNvPr>
          <p:cNvSpPr txBox="1">
            <a:spLocks noGrp="1"/>
          </p:cNvSpPr>
          <p:nvPr>
            <p:ph idx="1"/>
          </p:nvPr>
        </p:nvSpPr>
        <p:spPr>
          <a:xfrm>
            <a:off x="1050150" y="1989123"/>
            <a:ext cx="5035164" cy="4119172"/>
          </a:xfrm>
          <a:prstGeom prst="rect">
            <a:avLst/>
          </a:prstGeom>
        </p:spPr>
        <p:txBody>
          <a:bodyPr spcFirstLastPara="1" vert="horz" lIns="91425" tIns="45700" rIns="91425" bIns="45700" rtlCol="0" anchor="t" anchorCtr="0">
            <a:normAutofit/>
          </a:bodyPr>
          <a:lstStyle/>
          <a:p>
            <a:pPr algn="just">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https://www.sciencedirect.com/journal/nanomedicine-nanotechnology-biology-and-medicine</a:t>
            </a:r>
          </a:p>
          <a:p>
            <a:pPr algn="just">
              <a:spcAft>
                <a:spcPts val="80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https://nanohub.org/resources/36541</a:t>
            </a:r>
          </a:p>
          <a:p>
            <a:pPr marL="0" indent="0">
              <a:spcBef>
                <a:spcPts val="750"/>
              </a:spcBef>
              <a:buClr>
                <a:srgbClr val="374151"/>
              </a:buClr>
              <a:buSzPts val="2100"/>
              <a:buNone/>
            </a:pPr>
            <a:endParaRPr lang="tr-TR" sz="1600" dirty="0">
              <a:latin typeface="Calibri" panose="020F0502020204030204" pitchFamily="34" charset="0"/>
              <a:ea typeface="Calibri" panose="020F0502020204030204" pitchFamily="34" charset="0"/>
              <a:cs typeface="Calibri" panose="020F0502020204030204" pitchFamily="34" charset="0"/>
            </a:endParaRPr>
          </a:p>
        </p:txBody>
      </p:sp>
      <p:pic>
        <p:nvPicPr>
          <p:cNvPr id="319" name="Picture 318" descr="Glasses on top of a book">
            <a:extLst>
              <a:ext uri="{FF2B5EF4-FFF2-40B4-BE49-F238E27FC236}">
                <a16:creationId xmlns:a16="http://schemas.microsoft.com/office/drawing/2014/main" id="{745A2D26-B139-A8A1-A8EA-8F9AE3670727}"/>
              </a:ext>
            </a:extLst>
          </p:cNvPr>
          <p:cNvPicPr>
            <a:picLocks noChangeAspect="1"/>
          </p:cNvPicPr>
          <p:nvPr/>
        </p:nvPicPr>
        <p:blipFill rotWithShape="1">
          <a:blip r:embed="rId3"/>
          <a:srcRect l="13778" r="38421" b="3"/>
          <a:stretch/>
        </p:blipFill>
        <p:spPr>
          <a:xfrm>
            <a:off x="7167726" y="1222470"/>
            <a:ext cx="3184199" cy="44130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89"/>
    </mc:Choice>
    <mc:Fallback xmlns="">
      <p:transition spd="slow" advTm="788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2D6EFBC0-B181-4EEA-921F-84501B9433A2}"/>
              </a:ext>
            </a:extLst>
          </p:cNvPr>
          <p:cNvSpPr>
            <a:spLocks noGrp="1"/>
          </p:cNvSpPr>
          <p:nvPr>
            <p:ph type="ctrTitle"/>
          </p:nvPr>
        </p:nvSpPr>
        <p:spPr>
          <a:xfrm>
            <a:off x="1115568" y="509521"/>
            <a:ext cx="10232136" cy="1014984"/>
          </a:xfrm>
        </p:spPr>
        <p:txBody>
          <a:bodyPr vert="horz" lIns="91440" tIns="45720" rIns="91440" bIns="45720" rtlCol="0" anchor="ctr">
            <a:normAutofit/>
          </a:bodyPr>
          <a:lstStyle/>
          <a:p>
            <a:pPr algn="l"/>
            <a:r>
              <a:rPr lang="en-US" sz="4000" b="1" kern="1200" dirty="0" err="1">
                <a:solidFill>
                  <a:schemeClr val="tx1"/>
                </a:solidFill>
                <a:latin typeface="+mn-lt"/>
                <a:ea typeface="+mj-ea"/>
                <a:cs typeface="+mj-cs"/>
              </a:rPr>
              <a:t>Nanopartiküller</a:t>
            </a:r>
            <a:r>
              <a:rPr lang="en-US" sz="4000" b="1" kern="1200" dirty="0">
                <a:solidFill>
                  <a:schemeClr val="tx1"/>
                </a:solidFill>
                <a:latin typeface="+mn-lt"/>
                <a:ea typeface="+mj-ea"/>
                <a:cs typeface="+mj-cs"/>
              </a:rPr>
              <a:t>: </a:t>
            </a:r>
            <a:r>
              <a:rPr lang="en-US" sz="4000" b="1" kern="1200" dirty="0" err="1">
                <a:solidFill>
                  <a:schemeClr val="tx1"/>
                </a:solidFill>
                <a:latin typeface="+mn-lt"/>
                <a:ea typeface="+mj-ea"/>
                <a:cs typeface="+mj-cs"/>
              </a:rPr>
              <a:t>nanotıp</a:t>
            </a:r>
            <a:endParaRPr lang="en-US" sz="4000" b="1" kern="1200" dirty="0">
              <a:solidFill>
                <a:schemeClr val="tx1"/>
              </a:solidFill>
              <a:latin typeface="+mn-lt"/>
              <a:ea typeface="+mj-ea"/>
              <a:cs typeface="+mj-cs"/>
            </a:endParaRPr>
          </a:p>
        </p:txBody>
      </p:sp>
      <p:sp>
        <p:nvSpPr>
          <p:cNvPr id="18" name="Rectangle 17">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Immagine 5">
            <a:extLst>
              <a:ext uri="{FF2B5EF4-FFF2-40B4-BE49-F238E27FC236}">
                <a16:creationId xmlns:a16="http://schemas.microsoft.com/office/drawing/2014/main" id="{A5157B97-53E9-45F1-BA3C-8BAE5988A1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b="14286"/>
          <a:stretch/>
        </p:blipFill>
        <p:spPr>
          <a:xfrm>
            <a:off x="1115568" y="2087042"/>
            <a:ext cx="10232136" cy="3879482"/>
          </a:xfrm>
          <a:prstGeom prst="rect">
            <a:avLst/>
          </a:prstGeom>
        </p:spPr>
      </p:pic>
      <p:cxnSp>
        <p:nvCxnSpPr>
          <p:cNvPr id="9" name="Connettore diritto 8">
            <a:extLst>
              <a:ext uri="{FF2B5EF4-FFF2-40B4-BE49-F238E27FC236}">
                <a16:creationId xmlns:a16="http://schemas.microsoft.com/office/drawing/2014/main" id="{831E77C6-3F1A-445A-915D-F36D6D7FDDD1}"/>
              </a:ext>
            </a:extLst>
          </p:cNvPr>
          <p:cNvCxnSpPr>
            <a:cxnSpLocks/>
          </p:cNvCxnSpPr>
          <p:nvPr/>
        </p:nvCxnSpPr>
        <p:spPr>
          <a:xfrm>
            <a:off x="1990507" y="1714436"/>
            <a:ext cx="8569931" cy="0"/>
          </a:xfrm>
          <a:prstGeom prst="line">
            <a:avLst/>
          </a:prstGeom>
          <a:ln w="76200"/>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Metin kutusu 2">
            <a:extLst>
              <a:ext uri="{FF2B5EF4-FFF2-40B4-BE49-F238E27FC236}">
                <a16:creationId xmlns:a16="http://schemas.microsoft.com/office/drawing/2014/main" id="{2F042CDA-411D-34BB-9C08-313CF0C79DB8}"/>
              </a:ext>
            </a:extLst>
          </p:cNvPr>
          <p:cNvSpPr txBox="1"/>
          <p:nvPr/>
        </p:nvSpPr>
        <p:spPr>
          <a:xfrm>
            <a:off x="495649" y="6289633"/>
            <a:ext cx="5128392" cy="369332"/>
          </a:xfrm>
          <a:prstGeom prst="rect">
            <a:avLst/>
          </a:prstGeom>
          <a:noFill/>
        </p:spPr>
        <p:txBody>
          <a:bodyPr wrap="none" rtlCol="0">
            <a:spAutoFit/>
          </a:bodyPr>
          <a:lstStyle/>
          <a:p>
            <a:r>
              <a:rPr lang="tr-TR" b="0" i="0" dirty="0">
                <a:solidFill>
                  <a:srgbClr val="1155CC"/>
                </a:solidFill>
                <a:effectLst/>
                <a:latin typeface="Arial" panose="020B0604020202020204" pitchFamily="34" charset="0"/>
                <a:hlinkClick r:id="rId5"/>
              </a:rPr>
              <a:t>https://www.youtube.com/watch?v=2VcNpl8-PRI</a:t>
            </a:r>
            <a:endParaRPr lang="tr-TR" dirty="0"/>
          </a:p>
        </p:txBody>
      </p:sp>
    </p:spTree>
    <p:extLst>
      <p:ext uri="{BB962C8B-B14F-4D97-AF65-F5344CB8AC3E}">
        <p14:creationId xmlns:p14="http://schemas.microsoft.com/office/powerpoint/2010/main" val="4278074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696960" y="4467143"/>
            <a:ext cx="6500191" cy="119161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000"/>
              <a:buNone/>
            </a:pPr>
            <a:r>
              <a:rPr lang="tr-TR" sz="1500" b="1" dirty="0"/>
              <a:t>Bu doküman </a:t>
            </a:r>
            <a:endParaRPr sz="1500" b="1" dirty="0"/>
          </a:p>
          <a:p>
            <a:pPr marL="0" indent="0" algn="ctr">
              <a:spcBef>
                <a:spcPts val="563"/>
              </a:spcBef>
              <a:buClr>
                <a:schemeClr val="dk1"/>
              </a:buClr>
              <a:buSzPts val="2000"/>
              <a:buNone/>
            </a:pPr>
            <a:r>
              <a:rPr lang="tr-TR" sz="1500" b="1" dirty="0"/>
              <a:t>"2022-1-TR01-KA220-VET-000088373 Erasmus Project </a:t>
            </a:r>
            <a:endParaRPr b="1" dirty="0"/>
          </a:p>
          <a:p>
            <a:pPr marL="0" indent="0" algn="ctr">
              <a:spcBef>
                <a:spcPts val="563"/>
              </a:spcBef>
              <a:buClr>
                <a:schemeClr val="dk1"/>
              </a:buClr>
              <a:buSzPts val="2000"/>
              <a:buNone/>
            </a:pPr>
            <a:r>
              <a:rPr lang="tr-TR" sz="1500" b="1" dirty="0"/>
              <a:t>A UNIVERSAL STRATEGIC NECESSITY: FROM MOLECULE TO DRUG»</a:t>
            </a:r>
          </a:p>
          <a:p>
            <a:pPr marL="0" indent="0" algn="ctr">
              <a:spcBef>
                <a:spcPts val="563"/>
              </a:spcBef>
              <a:buClr>
                <a:schemeClr val="dk1"/>
              </a:buClr>
              <a:buSzPts val="2000"/>
              <a:buNone/>
            </a:pPr>
            <a:r>
              <a:rPr lang="tr-TR" sz="1500" b="1" dirty="0"/>
              <a:t>için hazırlanmıştır</a:t>
            </a:r>
            <a:endParaRPr b="1" dirty="0"/>
          </a:p>
        </p:txBody>
      </p:sp>
      <p:pic>
        <p:nvPicPr>
          <p:cNvPr id="310" name="Google Shape;310;p31"/>
          <p:cNvPicPr preferRelativeResize="0"/>
          <p:nvPr/>
        </p:nvPicPr>
        <p:blipFill rotWithShape="1">
          <a:blip r:embed="rId3">
            <a:alphaModFix/>
          </a:blip>
          <a:srcRect/>
          <a:stretch/>
        </p:blipFill>
        <p:spPr>
          <a:xfrm>
            <a:off x="3618271" y="2713703"/>
            <a:ext cx="4543773" cy="1553497"/>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2362767" y="1492750"/>
            <a:ext cx="1717394" cy="863100"/>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444" y="1463014"/>
            <a:ext cx="1717394" cy="904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591" y="1464929"/>
            <a:ext cx="4409192" cy="92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2101993" y="5736271"/>
            <a:ext cx="7988015" cy="430887"/>
          </a:xfrm>
          <a:prstGeom prst="rect">
            <a:avLst/>
          </a:prstGeom>
          <a:noFill/>
        </p:spPr>
        <p:txBody>
          <a:bodyPr wrap="square">
            <a:spAutoFit/>
          </a:bodyPr>
          <a:lstStyle/>
          <a:p>
            <a:pPr algn="ctr" defTabSz="685800"/>
            <a:r>
              <a:rPr lang="en-US" sz="1100" dirty="0">
                <a:solidFill>
                  <a:srgbClr val="54565A"/>
                </a:solidFill>
                <a:latin typeface="Roboto" panose="02000000000000000000" pitchFamily="2" charset="0"/>
              </a:rPr>
              <a:t>""Erasmus+ </a:t>
            </a:r>
            <a:r>
              <a:rPr lang="en-US" sz="1100" dirty="0" err="1">
                <a:solidFill>
                  <a:srgbClr val="54565A"/>
                </a:solidFill>
                <a:latin typeface="Roboto" panose="02000000000000000000" pitchFamily="2" charset="0"/>
              </a:rPr>
              <a:t>Programı</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kapsamında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Avrupa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Komisyonu</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tarafından</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desteklenmektedir</a:t>
            </a:r>
            <a:r>
              <a:rPr lang="en-US" sz="1100" dirty="0">
                <a:solidFill>
                  <a:srgbClr val="54565A"/>
                </a:solidFill>
                <a:latin typeface="Roboto" panose="02000000000000000000" pitchFamily="2" charset="0"/>
              </a:rPr>
              <a:t>. </a:t>
            </a:r>
            <a:endParaRPr lang="tr-TR" sz="1100" dirty="0">
              <a:solidFill>
                <a:srgbClr val="54565A"/>
              </a:solidFill>
              <a:latin typeface="Roboto" panose="02000000000000000000" pitchFamily="2" charset="0"/>
            </a:endParaRPr>
          </a:p>
          <a:p>
            <a:pPr algn="ctr" defTabSz="685800"/>
            <a:r>
              <a:rPr lang="tr-TR" sz="1100" dirty="0">
                <a:solidFill>
                  <a:srgbClr val="54565A"/>
                </a:solidFill>
                <a:latin typeface="Roboto" panose="02000000000000000000" pitchFamily="2" charset="0"/>
              </a:rPr>
              <a:t>Ancak b</a:t>
            </a:r>
            <a:r>
              <a:rPr lang="en-US" sz="1100" dirty="0" err="1">
                <a:solidFill>
                  <a:srgbClr val="54565A"/>
                </a:solidFill>
                <a:latin typeface="Roboto" panose="02000000000000000000" pitchFamily="2" charset="0"/>
              </a:rPr>
              <a:t>urada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yer</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alan</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görüşlerden</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Avrupa</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Komisyonu</a:t>
            </a:r>
            <a:r>
              <a:rPr lang="en-US" sz="1100" dirty="0">
                <a:solidFill>
                  <a:srgbClr val="54565A"/>
                </a:solidFill>
                <a:latin typeface="Roboto" panose="02000000000000000000" pitchFamily="2" charset="0"/>
              </a:rPr>
              <a:t> ve Türkiye </a:t>
            </a:r>
            <a:r>
              <a:rPr lang="en-US" sz="1100" dirty="0" err="1">
                <a:solidFill>
                  <a:srgbClr val="54565A"/>
                </a:solidFill>
                <a:latin typeface="Roboto" panose="02000000000000000000" pitchFamily="2" charset="0"/>
              </a:rPr>
              <a:t>Ulusal</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Ajansı</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sorumlu</a:t>
            </a:r>
            <a:r>
              <a:rPr lang="en-US" sz="1100" dirty="0">
                <a:solidFill>
                  <a:srgbClr val="54565A"/>
                </a:solidFill>
                <a:latin typeface="Roboto" panose="02000000000000000000" pitchFamily="2" charset="0"/>
              </a:rPr>
              <a:t> </a:t>
            </a:r>
            <a:r>
              <a:rPr lang="en-US" sz="1100" dirty="0" err="1">
                <a:solidFill>
                  <a:srgbClr val="54565A"/>
                </a:solidFill>
                <a:latin typeface="Roboto" panose="02000000000000000000" pitchFamily="2" charset="0"/>
              </a:rPr>
              <a:t>tutulamaz</a:t>
            </a:r>
            <a:r>
              <a:rPr lang="en-US" sz="1100" dirty="0">
                <a:solidFill>
                  <a:srgbClr val="54565A"/>
                </a:solidFill>
                <a:latin typeface="Roboto" panose="02000000000000000000" pitchFamily="2" charset="0"/>
              </a:rPr>
              <a:t>."</a:t>
            </a:r>
            <a:endParaRPr lang="en-NL" sz="1100" dirty="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5D83E6-2F36-C9BD-E14D-3E211EBF21AD}"/>
            </a:ext>
          </a:extLst>
        </p:cNvPr>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Başlık 4">
            <a:extLst>
              <a:ext uri="{FF2B5EF4-FFF2-40B4-BE49-F238E27FC236}">
                <a16:creationId xmlns:a16="http://schemas.microsoft.com/office/drawing/2014/main" id="{DE30716E-38A4-172D-79F4-468BA0B4961F}"/>
              </a:ext>
            </a:extLst>
          </p:cNvPr>
          <p:cNvSpPr>
            <a:spLocks noGrp="1"/>
          </p:cNvSpPr>
          <p:nvPr>
            <p:ph type="ctrTitle"/>
          </p:nvPr>
        </p:nvSpPr>
        <p:spPr>
          <a:xfrm>
            <a:off x="1159928" y="1337868"/>
            <a:ext cx="3404317" cy="4187361"/>
          </a:xfrm>
        </p:spPr>
        <p:txBody>
          <a:bodyPr vert="horz" lIns="68580" tIns="34290" rIns="68580" bIns="34290" rtlCol="0" anchor="ctr">
            <a:normAutofit/>
          </a:bodyPr>
          <a:lstStyle/>
          <a:p>
            <a:pPr algn="l"/>
            <a:r>
              <a:rPr lang="en-US" sz="5400" b="1" dirty="0" err="1">
                <a:latin typeface="Calibri Light" panose="020F0302020204030204" pitchFamily="34" charset="0"/>
                <a:ea typeface="Calibri Light" panose="020F0302020204030204" pitchFamily="34" charset="0"/>
                <a:cs typeface="Calibri Light" panose="020F0302020204030204" pitchFamily="34" charset="0"/>
              </a:rPr>
              <a:t>Proje</a:t>
            </a:r>
            <a:r>
              <a:rPr lang="en-US" sz="5400" b="1" dirty="0">
                <a:latin typeface="Calibri Light" panose="020F0302020204030204" pitchFamily="34" charset="0"/>
                <a:ea typeface="Calibri Light" panose="020F0302020204030204" pitchFamily="34" charset="0"/>
                <a:cs typeface="Calibri Light" panose="020F0302020204030204" pitchFamily="34" charset="0"/>
              </a:rPr>
              <a:t> Partner</a:t>
            </a:r>
            <a:r>
              <a:rPr lang="tr-TR" sz="5400" b="1" dirty="0" err="1">
                <a:latin typeface="Calibri Light" panose="020F0302020204030204" pitchFamily="34" charset="0"/>
                <a:ea typeface="Calibri Light" panose="020F0302020204030204" pitchFamily="34" charset="0"/>
                <a:cs typeface="Calibri Light" panose="020F0302020204030204" pitchFamily="34" charset="0"/>
              </a:rPr>
              <a:t>leri</a:t>
            </a:r>
            <a:endParaRPr lang="en-US" sz="54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3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44588" y="3454289"/>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30" name="Picture 6" descr="Ankara University - Wikipedia">
            <a:extLst>
              <a:ext uri="{FF2B5EF4-FFF2-40B4-BE49-F238E27FC236}">
                <a16:creationId xmlns:a16="http://schemas.microsoft.com/office/drawing/2014/main" id="{AC34D15D-C92A-95E9-905B-30B6C1020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719" y="1017333"/>
            <a:ext cx="1138978" cy="1138978"/>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98ADAD1C-D8B5-B73A-D4BF-F8DA6DFE8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005" y="3510706"/>
            <a:ext cx="1011918" cy="1011918"/>
          </a:xfrm>
          <a:prstGeom prst="rect">
            <a:avLst/>
          </a:prstGeom>
        </p:spPr>
      </p:pic>
      <p:pic>
        <p:nvPicPr>
          <p:cNvPr id="11" name="Resim 10">
            <a:extLst>
              <a:ext uri="{FF2B5EF4-FFF2-40B4-BE49-F238E27FC236}">
                <a16:creationId xmlns:a16="http://schemas.microsoft.com/office/drawing/2014/main" id="{CAE05125-7ADB-E780-6D86-61D59E0CF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417" y="3516218"/>
            <a:ext cx="1107969" cy="1000897"/>
          </a:xfrm>
          <a:prstGeom prst="rect">
            <a:avLst/>
          </a:prstGeom>
        </p:spPr>
      </p:pic>
      <p:pic>
        <p:nvPicPr>
          <p:cNvPr id="12" name="Picture 2" descr="Logolar | Dokuz Eylül Üniversitesi Edebiyat Fakültesi">
            <a:extLst>
              <a:ext uri="{FF2B5EF4-FFF2-40B4-BE49-F238E27FC236}">
                <a16:creationId xmlns:a16="http://schemas.microsoft.com/office/drawing/2014/main" id="{5C10C731-5482-B9CB-C6FD-F86BD67DB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005" y="2331560"/>
            <a:ext cx="1011918" cy="1011918"/>
          </a:xfrm>
          <a:prstGeom prst="rect">
            <a:avLst/>
          </a:prstGeom>
          <a:solidFill>
            <a:schemeClr val="bg1"/>
          </a:solidFill>
        </p:spPr>
      </p:pic>
      <p:pic>
        <p:nvPicPr>
          <p:cNvPr id="13" name="Resim 12">
            <a:extLst>
              <a:ext uri="{FF2B5EF4-FFF2-40B4-BE49-F238E27FC236}">
                <a16:creationId xmlns:a16="http://schemas.microsoft.com/office/drawing/2014/main" id="{45268A91-C708-9908-8948-0F817FAD2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417" y="2453557"/>
            <a:ext cx="1866717" cy="767929"/>
          </a:xfrm>
          <a:prstGeom prst="rect">
            <a:avLst/>
          </a:prstGeom>
        </p:spPr>
      </p:pic>
      <p:pic>
        <p:nvPicPr>
          <p:cNvPr id="14" name="Picture 2">
            <a:extLst>
              <a:ext uri="{FF2B5EF4-FFF2-40B4-BE49-F238E27FC236}">
                <a16:creationId xmlns:a16="http://schemas.microsoft.com/office/drawing/2014/main" id="{A403D928-6AFD-6632-EFC5-7AAB57191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478" y="1155413"/>
            <a:ext cx="941835" cy="941835"/>
          </a:xfrm>
          <a:prstGeom prst="rect">
            <a:avLst/>
          </a:prstGeom>
          <a:solidFill>
            <a:schemeClr val="bg1"/>
          </a:solidFill>
        </p:spPr>
      </p:pic>
      <p:pic>
        <p:nvPicPr>
          <p:cNvPr id="16" name="Picture 6" descr="Minho Üniversitesi – VETforEI">
            <a:extLst>
              <a:ext uri="{FF2B5EF4-FFF2-40B4-BE49-F238E27FC236}">
                <a16:creationId xmlns:a16="http://schemas.microsoft.com/office/drawing/2014/main" id="{84B812C7-31BC-139B-5FB9-3163F92870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1719" y="4705896"/>
            <a:ext cx="1072492" cy="10874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Description automatically generated">
            <a:extLst>
              <a:ext uri="{FF2B5EF4-FFF2-40B4-BE49-F238E27FC236}">
                <a16:creationId xmlns:a16="http://schemas.microsoft.com/office/drawing/2014/main" id="{53EDAC1A-3EA2-5A71-35A5-FEA72D9D5D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1416" y="4990113"/>
            <a:ext cx="2294356" cy="519051"/>
          </a:xfrm>
          <a:prstGeom prst="rect">
            <a:avLst/>
          </a:prstGeom>
        </p:spPr>
      </p:pic>
    </p:spTree>
    <p:extLst>
      <p:ext uri="{BB962C8B-B14F-4D97-AF65-F5344CB8AC3E}">
        <p14:creationId xmlns:p14="http://schemas.microsoft.com/office/powerpoint/2010/main" val="393443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435510" y="1337310"/>
            <a:ext cx="3556755" cy="1622323"/>
          </a:xfrm>
        </p:spPr>
        <p:txBody>
          <a:bodyPr vert="horz" lIns="68580" tIns="34290" rIns="68580" bIns="34290" rtlCol="0" anchor="b">
            <a:normAutofit/>
          </a:bodyPr>
          <a:lstStyle/>
          <a:p>
            <a:r>
              <a:rPr lang="tr-TR" sz="4400" b="1" dirty="0"/>
              <a:t>Teşekkürler</a:t>
            </a:r>
            <a:endParaRPr lang="en-US" sz="44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5507778" y="85725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7419" y="4188542"/>
            <a:ext cx="4254846" cy="162232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48FAF3-4434-71FE-5402-CBAD009BB879}"/>
              </a:ext>
            </a:extLst>
          </p:cNvPr>
          <p:cNvSpPr>
            <a:spLocks noGrp="1"/>
          </p:cNvSpPr>
          <p:nvPr>
            <p:ph type="title"/>
          </p:nvPr>
        </p:nvSpPr>
        <p:spPr>
          <a:xfrm>
            <a:off x="640080" y="325369"/>
            <a:ext cx="4368602" cy="1956841"/>
          </a:xfrm>
        </p:spPr>
        <p:txBody>
          <a:bodyPr anchor="b">
            <a:normAutofit/>
          </a:bodyPr>
          <a:lstStyle/>
          <a:p>
            <a:r>
              <a:rPr lang="en-NL" sz="4800" dirty="0">
                <a:latin typeface="+mn-lt"/>
              </a:rPr>
              <a:t>Nano</a:t>
            </a:r>
            <a:r>
              <a:rPr lang="tr-TR" sz="4800" dirty="0">
                <a:latin typeface="+mn-lt"/>
              </a:rPr>
              <a:t>tıp</a:t>
            </a:r>
            <a:endParaRPr lang="en-NL" sz="4800" dirty="0">
              <a:latin typeface="+mn-lt"/>
            </a:endParaRP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F071A070-FA10-4916-BDCB-9D90E07551CD}"/>
              </a:ext>
            </a:extLst>
          </p:cNvPr>
          <p:cNvSpPr>
            <a:spLocks noGrp="1"/>
          </p:cNvSpPr>
          <p:nvPr>
            <p:ph idx="1"/>
          </p:nvPr>
        </p:nvSpPr>
        <p:spPr>
          <a:xfrm>
            <a:off x="466166" y="2716664"/>
            <a:ext cx="5038164" cy="3476903"/>
          </a:xfrm>
          <a:custGeom>
            <a:avLst/>
            <a:gdLst>
              <a:gd name="connsiteX0" fmla="*/ 0 w 10515600"/>
              <a:gd name="connsiteY0" fmla="*/ 0 h 4351338"/>
              <a:gd name="connsiteX1" fmla="*/ 446913 w 10515600"/>
              <a:gd name="connsiteY1" fmla="*/ 0 h 4351338"/>
              <a:gd name="connsiteX2" fmla="*/ 893826 w 10515600"/>
              <a:gd name="connsiteY2" fmla="*/ 0 h 4351338"/>
              <a:gd name="connsiteX3" fmla="*/ 1656207 w 10515600"/>
              <a:gd name="connsiteY3" fmla="*/ 0 h 4351338"/>
              <a:gd name="connsiteX4" fmla="*/ 2523744 w 10515600"/>
              <a:gd name="connsiteY4" fmla="*/ 0 h 4351338"/>
              <a:gd name="connsiteX5" fmla="*/ 3180969 w 10515600"/>
              <a:gd name="connsiteY5" fmla="*/ 0 h 4351338"/>
              <a:gd name="connsiteX6" fmla="*/ 3838194 w 10515600"/>
              <a:gd name="connsiteY6" fmla="*/ 0 h 4351338"/>
              <a:gd name="connsiteX7" fmla="*/ 4600575 w 10515600"/>
              <a:gd name="connsiteY7" fmla="*/ 0 h 4351338"/>
              <a:gd name="connsiteX8" fmla="*/ 5468112 w 10515600"/>
              <a:gd name="connsiteY8" fmla="*/ 0 h 4351338"/>
              <a:gd name="connsiteX9" fmla="*/ 6335649 w 10515600"/>
              <a:gd name="connsiteY9" fmla="*/ 0 h 4351338"/>
              <a:gd name="connsiteX10" fmla="*/ 7203186 w 10515600"/>
              <a:gd name="connsiteY10" fmla="*/ 0 h 4351338"/>
              <a:gd name="connsiteX11" fmla="*/ 8070723 w 10515600"/>
              <a:gd name="connsiteY11" fmla="*/ 0 h 4351338"/>
              <a:gd name="connsiteX12" fmla="*/ 8412480 w 10515600"/>
              <a:gd name="connsiteY12" fmla="*/ 0 h 4351338"/>
              <a:gd name="connsiteX13" fmla="*/ 9174861 w 10515600"/>
              <a:gd name="connsiteY13" fmla="*/ 0 h 4351338"/>
              <a:gd name="connsiteX14" fmla="*/ 10515600 w 10515600"/>
              <a:gd name="connsiteY14" fmla="*/ 0 h 4351338"/>
              <a:gd name="connsiteX15" fmla="*/ 10515600 w 10515600"/>
              <a:gd name="connsiteY15" fmla="*/ 491080 h 4351338"/>
              <a:gd name="connsiteX16" fmla="*/ 10515600 w 10515600"/>
              <a:gd name="connsiteY16" fmla="*/ 1069186 h 4351338"/>
              <a:gd name="connsiteX17" fmla="*/ 10515600 w 10515600"/>
              <a:gd name="connsiteY17" fmla="*/ 1690806 h 4351338"/>
              <a:gd name="connsiteX18" fmla="*/ 10515600 w 10515600"/>
              <a:gd name="connsiteY18" fmla="*/ 2268912 h 4351338"/>
              <a:gd name="connsiteX19" fmla="*/ 10515600 w 10515600"/>
              <a:gd name="connsiteY19" fmla="*/ 2803505 h 4351338"/>
              <a:gd name="connsiteX20" fmla="*/ 10515600 w 10515600"/>
              <a:gd name="connsiteY20" fmla="*/ 3338098 h 4351338"/>
              <a:gd name="connsiteX21" fmla="*/ 10515600 w 10515600"/>
              <a:gd name="connsiteY21" fmla="*/ 4351338 h 4351338"/>
              <a:gd name="connsiteX22" fmla="*/ 9753219 w 10515600"/>
              <a:gd name="connsiteY22" fmla="*/ 4351338 h 4351338"/>
              <a:gd name="connsiteX23" fmla="*/ 9411462 w 10515600"/>
              <a:gd name="connsiteY23" fmla="*/ 4351338 h 4351338"/>
              <a:gd name="connsiteX24" fmla="*/ 8859393 w 10515600"/>
              <a:gd name="connsiteY24" fmla="*/ 4351338 h 4351338"/>
              <a:gd name="connsiteX25" fmla="*/ 8517636 w 10515600"/>
              <a:gd name="connsiteY25" fmla="*/ 4351338 h 4351338"/>
              <a:gd name="connsiteX26" fmla="*/ 7965567 w 10515600"/>
              <a:gd name="connsiteY26" fmla="*/ 4351338 h 4351338"/>
              <a:gd name="connsiteX27" fmla="*/ 7413498 w 10515600"/>
              <a:gd name="connsiteY27" fmla="*/ 4351338 h 4351338"/>
              <a:gd name="connsiteX28" fmla="*/ 6651117 w 10515600"/>
              <a:gd name="connsiteY28" fmla="*/ 4351338 h 4351338"/>
              <a:gd name="connsiteX29" fmla="*/ 5993892 w 10515600"/>
              <a:gd name="connsiteY29" fmla="*/ 4351338 h 4351338"/>
              <a:gd name="connsiteX30" fmla="*/ 5441823 w 10515600"/>
              <a:gd name="connsiteY30" fmla="*/ 4351338 h 4351338"/>
              <a:gd name="connsiteX31" fmla="*/ 4994910 w 10515600"/>
              <a:gd name="connsiteY31" fmla="*/ 4351338 h 4351338"/>
              <a:gd name="connsiteX32" fmla="*/ 4127373 w 10515600"/>
              <a:gd name="connsiteY32" fmla="*/ 4351338 h 4351338"/>
              <a:gd name="connsiteX33" fmla="*/ 3364992 w 10515600"/>
              <a:gd name="connsiteY33" fmla="*/ 4351338 h 4351338"/>
              <a:gd name="connsiteX34" fmla="*/ 2812923 w 10515600"/>
              <a:gd name="connsiteY34" fmla="*/ 4351338 h 4351338"/>
              <a:gd name="connsiteX35" fmla="*/ 1945386 w 10515600"/>
              <a:gd name="connsiteY35" fmla="*/ 4351338 h 4351338"/>
              <a:gd name="connsiteX36" fmla="*/ 1603629 w 10515600"/>
              <a:gd name="connsiteY36" fmla="*/ 4351338 h 4351338"/>
              <a:gd name="connsiteX37" fmla="*/ 736092 w 10515600"/>
              <a:gd name="connsiteY37" fmla="*/ 4351338 h 4351338"/>
              <a:gd name="connsiteX38" fmla="*/ 0 w 10515600"/>
              <a:gd name="connsiteY38" fmla="*/ 4351338 h 4351338"/>
              <a:gd name="connsiteX39" fmla="*/ 0 w 10515600"/>
              <a:gd name="connsiteY39" fmla="*/ 3816745 h 4351338"/>
              <a:gd name="connsiteX40" fmla="*/ 0 w 10515600"/>
              <a:gd name="connsiteY40" fmla="*/ 3108099 h 4351338"/>
              <a:gd name="connsiteX41" fmla="*/ 0 w 10515600"/>
              <a:gd name="connsiteY41" fmla="*/ 2529992 h 4351338"/>
              <a:gd name="connsiteX42" fmla="*/ 0 w 10515600"/>
              <a:gd name="connsiteY42" fmla="*/ 1995399 h 4351338"/>
              <a:gd name="connsiteX43" fmla="*/ 0 w 10515600"/>
              <a:gd name="connsiteY43" fmla="*/ 1330266 h 4351338"/>
              <a:gd name="connsiteX44" fmla="*/ 0 w 10515600"/>
              <a:gd name="connsiteY44" fmla="*/ 665133 h 4351338"/>
              <a:gd name="connsiteX45" fmla="*/ 0 w 10515600"/>
              <a:gd name="connsiteY45" fmla="*/ 0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5600" h="4351338" fill="none" extrusionOk="0">
                <a:moveTo>
                  <a:pt x="0" y="0"/>
                </a:moveTo>
                <a:cubicBezTo>
                  <a:pt x="173878" y="18542"/>
                  <a:pt x="248190" y="-15847"/>
                  <a:pt x="446913" y="0"/>
                </a:cubicBezTo>
                <a:cubicBezTo>
                  <a:pt x="645636" y="15847"/>
                  <a:pt x="776391" y="8853"/>
                  <a:pt x="893826" y="0"/>
                </a:cubicBezTo>
                <a:cubicBezTo>
                  <a:pt x="1011261" y="-8853"/>
                  <a:pt x="1409961" y="20995"/>
                  <a:pt x="1656207" y="0"/>
                </a:cubicBezTo>
                <a:cubicBezTo>
                  <a:pt x="1902453" y="-20995"/>
                  <a:pt x="2213544" y="-7600"/>
                  <a:pt x="2523744" y="0"/>
                </a:cubicBezTo>
                <a:cubicBezTo>
                  <a:pt x="2833944" y="7600"/>
                  <a:pt x="3001409" y="-5423"/>
                  <a:pt x="3180969" y="0"/>
                </a:cubicBezTo>
                <a:cubicBezTo>
                  <a:pt x="3360529" y="5423"/>
                  <a:pt x="3551658" y="-7349"/>
                  <a:pt x="3838194" y="0"/>
                </a:cubicBezTo>
                <a:cubicBezTo>
                  <a:pt x="4124731" y="7349"/>
                  <a:pt x="4280182" y="4408"/>
                  <a:pt x="4600575" y="0"/>
                </a:cubicBezTo>
                <a:cubicBezTo>
                  <a:pt x="4920968" y="-4408"/>
                  <a:pt x="5154486" y="-34688"/>
                  <a:pt x="5468112" y="0"/>
                </a:cubicBezTo>
                <a:cubicBezTo>
                  <a:pt x="5781738" y="34688"/>
                  <a:pt x="5964989" y="25671"/>
                  <a:pt x="6335649" y="0"/>
                </a:cubicBezTo>
                <a:cubicBezTo>
                  <a:pt x="6706309" y="-25671"/>
                  <a:pt x="7019942" y="28159"/>
                  <a:pt x="7203186" y="0"/>
                </a:cubicBezTo>
                <a:cubicBezTo>
                  <a:pt x="7386430" y="-28159"/>
                  <a:pt x="7870337" y="-32647"/>
                  <a:pt x="8070723" y="0"/>
                </a:cubicBezTo>
                <a:cubicBezTo>
                  <a:pt x="8271109" y="32647"/>
                  <a:pt x="8271979" y="-2887"/>
                  <a:pt x="8412480" y="0"/>
                </a:cubicBezTo>
                <a:cubicBezTo>
                  <a:pt x="8552981" y="2887"/>
                  <a:pt x="8814023" y="-35814"/>
                  <a:pt x="9174861" y="0"/>
                </a:cubicBezTo>
                <a:cubicBezTo>
                  <a:pt x="9535699" y="35814"/>
                  <a:pt x="10246287" y="-9059"/>
                  <a:pt x="10515600" y="0"/>
                </a:cubicBezTo>
                <a:cubicBezTo>
                  <a:pt x="10534516" y="181967"/>
                  <a:pt x="10524986" y="251695"/>
                  <a:pt x="10515600" y="491080"/>
                </a:cubicBezTo>
                <a:cubicBezTo>
                  <a:pt x="10506214" y="730465"/>
                  <a:pt x="10503327" y="872038"/>
                  <a:pt x="10515600" y="1069186"/>
                </a:cubicBezTo>
                <a:cubicBezTo>
                  <a:pt x="10527873" y="1266334"/>
                  <a:pt x="10505344" y="1506700"/>
                  <a:pt x="10515600" y="1690806"/>
                </a:cubicBezTo>
                <a:cubicBezTo>
                  <a:pt x="10525856" y="1874912"/>
                  <a:pt x="10534369" y="2060775"/>
                  <a:pt x="10515600" y="2268912"/>
                </a:cubicBezTo>
                <a:cubicBezTo>
                  <a:pt x="10496831" y="2477049"/>
                  <a:pt x="10540037" y="2651748"/>
                  <a:pt x="10515600" y="2803505"/>
                </a:cubicBezTo>
                <a:cubicBezTo>
                  <a:pt x="10491163" y="2955262"/>
                  <a:pt x="10532338" y="3093808"/>
                  <a:pt x="10515600" y="3338098"/>
                </a:cubicBezTo>
                <a:cubicBezTo>
                  <a:pt x="10498862" y="3582388"/>
                  <a:pt x="10493883" y="3997970"/>
                  <a:pt x="10515600" y="4351338"/>
                </a:cubicBezTo>
                <a:cubicBezTo>
                  <a:pt x="10282064" y="4319023"/>
                  <a:pt x="9947744" y="4388116"/>
                  <a:pt x="9753219" y="4351338"/>
                </a:cubicBezTo>
                <a:cubicBezTo>
                  <a:pt x="9558694" y="4314560"/>
                  <a:pt x="9498926" y="4367806"/>
                  <a:pt x="9411462" y="4351338"/>
                </a:cubicBezTo>
                <a:cubicBezTo>
                  <a:pt x="9323998" y="4334870"/>
                  <a:pt x="9005321" y="4337004"/>
                  <a:pt x="8859393" y="4351338"/>
                </a:cubicBezTo>
                <a:cubicBezTo>
                  <a:pt x="8713465" y="4365672"/>
                  <a:pt x="8677042" y="4335813"/>
                  <a:pt x="8517636" y="4351338"/>
                </a:cubicBezTo>
                <a:cubicBezTo>
                  <a:pt x="8358230" y="4366863"/>
                  <a:pt x="8217942" y="4355585"/>
                  <a:pt x="7965567" y="4351338"/>
                </a:cubicBezTo>
                <a:cubicBezTo>
                  <a:pt x="7713192" y="4347091"/>
                  <a:pt x="7623852" y="4327881"/>
                  <a:pt x="7413498" y="4351338"/>
                </a:cubicBezTo>
                <a:cubicBezTo>
                  <a:pt x="7203144" y="4374795"/>
                  <a:pt x="6854365" y="4328656"/>
                  <a:pt x="6651117" y="4351338"/>
                </a:cubicBezTo>
                <a:cubicBezTo>
                  <a:pt x="6447869" y="4374020"/>
                  <a:pt x="6259283" y="4375712"/>
                  <a:pt x="5993892" y="4351338"/>
                </a:cubicBezTo>
                <a:cubicBezTo>
                  <a:pt x="5728501" y="4326964"/>
                  <a:pt x="5617120" y="4334577"/>
                  <a:pt x="5441823" y="4351338"/>
                </a:cubicBezTo>
                <a:cubicBezTo>
                  <a:pt x="5266526" y="4368099"/>
                  <a:pt x="5124011" y="4347854"/>
                  <a:pt x="4994910" y="4351338"/>
                </a:cubicBezTo>
                <a:cubicBezTo>
                  <a:pt x="4865809" y="4354822"/>
                  <a:pt x="4382848" y="4361558"/>
                  <a:pt x="4127373" y="4351338"/>
                </a:cubicBezTo>
                <a:cubicBezTo>
                  <a:pt x="3871898" y="4341118"/>
                  <a:pt x="3644219" y="4381513"/>
                  <a:pt x="3364992" y="4351338"/>
                </a:cubicBezTo>
                <a:cubicBezTo>
                  <a:pt x="3085765" y="4321163"/>
                  <a:pt x="3012401" y="4338568"/>
                  <a:pt x="2812923" y="4351338"/>
                </a:cubicBezTo>
                <a:cubicBezTo>
                  <a:pt x="2613445" y="4364108"/>
                  <a:pt x="2272707" y="4361122"/>
                  <a:pt x="1945386" y="4351338"/>
                </a:cubicBezTo>
                <a:cubicBezTo>
                  <a:pt x="1618065" y="4341554"/>
                  <a:pt x="1718266" y="4337543"/>
                  <a:pt x="1603629" y="4351338"/>
                </a:cubicBezTo>
                <a:cubicBezTo>
                  <a:pt x="1488992" y="4365133"/>
                  <a:pt x="1096803" y="4389489"/>
                  <a:pt x="736092" y="4351338"/>
                </a:cubicBezTo>
                <a:cubicBezTo>
                  <a:pt x="375381" y="4313187"/>
                  <a:pt x="335126" y="4326839"/>
                  <a:pt x="0" y="4351338"/>
                </a:cubicBezTo>
                <a:cubicBezTo>
                  <a:pt x="-15301" y="4162216"/>
                  <a:pt x="6507" y="4059000"/>
                  <a:pt x="0" y="3816745"/>
                </a:cubicBezTo>
                <a:cubicBezTo>
                  <a:pt x="-6507" y="3574490"/>
                  <a:pt x="24127" y="3300752"/>
                  <a:pt x="0" y="3108099"/>
                </a:cubicBezTo>
                <a:cubicBezTo>
                  <a:pt x="-24127" y="2915446"/>
                  <a:pt x="-15042" y="2791448"/>
                  <a:pt x="0" y="2529992"/>
                </a:cubicBezTo>
                <a:cubicBezTo>
                  <a:pt x="15042" y="2268536"/>
                  <a:pt x="-23919" y="2250648"/>
                  <a:pt x="0" y="1995399"/>
                </a:cubicBezTo>
                <a:cubicBezTo>
                  <a:pt x="23919" y="1740150"/>
                  <a:pt x="-8073" y="1620575"/>
                  <a:pt x="0" y="1330266"/>
                </a:cubicBezTo>
                <a:cubicBezTo>
                  <a:pt x="8073" y="1039957"/>
                  <a:pt x="-19842" y="845946"/>
                  <a:pt x="0" y="665133"/>
                </a:cubicBezTo>
                <a:cubicBezTo>
                  <a:pt x="19842" y="484320"/>
                  <a:pt x="30961" y="321576"/>
                  <a:pt x="0" y="0"/>
                </a:cubicBezTo>
                <a:close/>
              </a:path>
              <a:path w="10515600" h="4351338" stroke="0" extrusionOk="0">
                <a:moveTo>
                  <a:pt x="0" y="0"/>
                </a:moveTo>
                <a:cubicBezTo>
                  <a:pt x="139657" y="6560"/>
                  <a:pt x="287322" y="880"/>
                  <a:pt x="552069" y="0"/>
                </a:cubicBezTo>
                <a:cubicBezTo>
                  <a:pt x="816816" y="-880"/>
                  <a:pt x="864392" y="15208"/>
                  <a:pt x="998982" y="0"/>
                </a:cubicBezTo>
                <a:cubicBezTo>
                  <a:pt x="1133572" y="-15208"/>
                  <a:pt x="1436913" y="-13247"/>
                  <a:pt x="1866519" y="0"/>
                </a:cubicBezTo>
                <a:cubicBezTo>
                  <a:pt x="2296125" y="13247"/>
                  <a:pt x="2250300" y="29686"/>
                  <a:pt x="2628900" y="0"/>
                </a:cubicBezTo>
                <a:cubicBezTo>
                  <a:pt x="3007500" y="-29686"/>
                  <a:pt x="3128961" y="-23639"/>
                  <a:pt x="3286125" y="0"/>
                </a:cubicBezTo>
                <a:cubicBezTo>
                  <a:pt x="3443290" y="23639"/>
                  <a:pt x="3602863" y="25825"/>
                  <a:pt x="3838194" y="0"/>
                </a:cubicBezTo>
                <a:cubicBezTo>
                  <a:pt x="4073525" y="-25825"/>
                  <a:pt x="4065388" y="-16391"/>
                  <a:pt x="4179951" y="0"/>
                </a:cubicBezTo>
                <a:cubicBezTo>
                  <a:pt x="4294514" y="16391"/>
                  <a:pt x="4607524" y="15600"/>
                  <a:pt x="4837176" y="0"/>
                </a:cubicBezTo>
                <a:cubicBezTo>
                  <a:pt x="5066829" y="-15600"/>
                  <a:pt x="5423877" y="18612"/>
                  <a:pt x="5704713" y="0"/>
                </a:cubicBezTo>
                <a:cubicBezTo>
                  <a:pt x="5985549" y="-18612"/>
                  <a:pt x="6111727" y="-22319"/>
                  <a:pt x="6361938" y="0"/>
                </a:cubicBezTo>
                <a:cubicBezTo>
                  <a:pt x="6612150" y="22319"/>
                  <a:pt x="6880137" y="-5553"/>
                  <a:pt x="7124319" y="0"/>
                </a:cubicBezTo>
                <a:cubicBezTo>
                  <a:pt x="7368501" y="5553"/>
                  <a:pt x="7350516" y="2047"/>
                  <a:pt x="7571232" y="0"/>
                </a:cubicBezTo>
                <a:cubicBezTo>
                  <a:pt x="7791948" y="-2047"/>
                  <a:pt x="7814408" y="532"/>
                  <a:pt x="7912989" y="0"/>
                </a:cubicBezTo>
                <a:cubicBezTo>
                  <a:pt x="8011570" y="-532"/>
                  <a:pt x="8219314" y="10715"/>
                  <a:pt x="8359902" y="0"/>
                </a:cubicBezTo>
                <a:cubicBezTo>
                  <a:pt x="8500490" y="-10715"/>
                  <a:pt x="8768597" y="15797"/>
                  <a:pt x="9122283" y="0"/>
                </a:cubicBezTo>
                <a:cubicBezTo>
                  <a:pt x="9475969" y="-15797"/>
                  <a:pt x="9562901" y="3709"/>
                  <a:pt x="9884664" y="0"/>
                </a:cubicBezTo>
                <a:cubicBezTo>
                  <a:pt x="10206427" y="-3709"/>
                  <a:pt x="10272624" y="9620"/>
                  <a:pt x="10515600" y="0"/>
                </a:cubicBezTo>
                <a:cubicBezTo>
                  <a:pt x="10502016" y="127103"/>
                  <a:pt x="10495597" y="348248"/>
                  <a:pt x="10515600" y="491080"/>
                </a:cubicBezTo>
                <a:cubicBezTo>
                  <a:pt x="10535603" y="633912"/>
                  <a:pt x="10503556" y="789320"/>
                  <a:pt x="10515600" y="982159"/>
                </a:cubicBezTo>
                <a:cubicBezTo>
                  <a:pt x="10527644" y="1174998"/>
                  <a:pt x="10533140" y="1268449"/>
                  <a:pt x="10515600" y="1473239"/>
                </a:cubicBezTo>
                <a:cubicBezTo>
                  <a:pt x="10498060" y="1678029"/>
                  <a:pt x="10506268" y="1868440"/>
                  <a:pt x="10515600" y="2007832"/>
                </a:cubicBezTo>
                <a:cubicBezTo>
                  <a:pt x="10524932" y="2147224"/>
                  <a:pt x="10547280" y="2519789"/>
                  <a:pt x="10515600" y="2716478"/>
                </a:cubicBezTo>
                <a:cubicBezTo>
                  <a:pt x="10483920" y="2913167"/>
                  <a:pt x="10522323" y="3147954"/>
                  <a:pt x="10515600" y="3294584"/>
                </a:cubicBezTo>
                <a:cubicBezTo>
                  <a:pt x="10508877" y="3441214"/>
                  <a:pt x="10509401" y="4089598"/>
                  <a:pt x="10515600" y="4351338"/>
                </a:cubicBezTo>
                <a:cubicBezTo>
                  <a:pt x="10321585" y="4330164"/>
                  <a:pt x="10174576" y="4365388"/>
                  <a:pt x="10068687" y="4351338"/>
                </a:cubicBezTo>
                <a:cubicBezTo>
                  <a:pt x="9962798" y="4337288"/>
                  <a:pt x="9843123" y="4344832"/>
                  <a:pt x="9726930" y="4351338"/>
                </a:cubicBezTo>
                <a:cubicBezTo>
                  <a:pt x="9610737" y="4357844"/>
                  <a:pt x="9508712" y="4367134"/>
                  <a:pt x="9385173" y="4351338"/>
                </a:cubicBezTo>
                <a:cubicBezTo>
                  <a:pt x="9261634" y="4335542"/>
                  <a:pt x="8865298" y="4361267"/>
                  <a:pt x="8727948" y="4351338"/>
                </a:cubicBezTo>
                <a:cubicBezTo>
                  <a:pt x="8590598" y="4341409"/>
                  <a:pt x="8412265" y="4354050"/>
                  <a:pt x="8175879" y="4351338"/>
                </a:cubicBezTo>
                <a:cubicBezTo>
                  <a:pt x="7939493" y="4348626"/>
                  <a:pt x="7566327" y="4376901"/>
                  <a:pt x="7308342" y="4351338"/>
                </a:cubicBezTo>
                <a:cubicBezTo>
                  <a:pt x="7050357" y="4325775"/>
                  <a:pt x="6965833" y="4338828"/>
                  <a:pt x="6651117" y="4351338"/>
                </a:cubicBezTo>
                <a:cubicBezTo>
                  <a:pt x="6336401" y="4363848"/>
                  <a:pt x="6068398" y="4370407"/>
                  <a:pt x="5888736" y="4351338"/>
                </a:cubicBezTo>
                <a:cubicBezTo>
                  <a:pt x="5709074" y="4332269"/>
                  <a:pt x="5640512" y="4367172"/>
                  <a:pt x="5546979" y="4351338"/>
                </a:cubicBezTo>
                <a:cubicBezTo>
                  <a:pt x="5453446" y="4335504"/>
                  <a:pt x="4863968" y="4340197"/>
                  <a:pt x="4679442" y="4351338"/>
                </a:cubicBezTo>
                <a:cubicBezTo>
                  <a:pt x="4494916" y="4362479"/>
                  <a:pt x="4169753" y="4354839"/>
                  <a:pt x="4022217" y="4351338"/>
                </a:cubicBezTo>
                <a:cubicBezTo>
                  <a:pt x="3874681" y="4347837"/>
                  <a:pt x="3765784" y="4336693"/>
                  <a:pt x="3680460" y="4351338"/>
                </a:cubicBezTo>
                <a:cubicBezTo>
                  <a:pt x="3595136" y="4365983"/>
                  <a:pt x="3135304" y="4324221"/>
                  <a:pt x="2918079" y="4351338"/>
                </a:cubicBezTo>
                <a:cubicBezTo>
                  <a:pt x="2700854" y="4378455"/>
                  <a:pt x="2575050" y="4363065"/>
                  <a:pt x="2471166" y="4351338"/>
                </a:cubicBezTo>
                <a:cubicBezTo>
                  <a:pt x="2367282" y="4339611"/>
                  <a:pt x="2114018" y="4369954"/>
                  <a:pt x="1813941" y="4351338"/>
                </a:cubicBezTo>
                <a:cubicBezTo>
                  <a:pt x="1513864" y="4332722"/>
                  <a:pt x="1593870" y="4351551"/>
                  <a:pt x="1472184" y="4351338"/>
                </a:cubicBezTo>
                <a:cubicBezTo>
                  <a:pt x="1350498" y="4351125"/>
                  <a:pt x="862867" y="4383058"/>
                  <a:pt x="604647" y="4351338"/>
                </a:cubicBezTo>
                <a:cubicBezTo>
                  <a:pt x="346427" y="4319618"/>
                  <a:pt x="163300" y="4330803"/>
                  <a:pt x="0" y="4351338"/>
                </a:cubicBezTo>
                <a:cubicBezTo>
                  <a:pt x="-13155" y="4138257"/>
                  <a:pt x="3763" y="3980971"/>
                  <a:pt x="0" y="3642692"/>
                </a:cubicBezTo>
                <a:cubicBezTo>
                  <a:pt x="-3763" y="3304413"/>
                  <a:pt x="17931" y="3253364"/>
                  <a:pt x="0" y="2977558"/>
                </a:cubicBezTo>
                <a:cubicBezTo>
                  <a:pt x="-17931" y="2701752"/>
                  <a:pt x="3884" y="2626436"/>
                  <a:pt x="0" y="2486479"/>
                </a:cubicBezTo>
                <a:cubicBezTo>
                  <a:pt x="-3884" y="2346522"/>
                  <a:pt x="-8603" y="1966709"/>
                  <a:pt x="0" y="1821346"/>
                </a:cubicBezTo>
                <a:cubicBezTo>
                  <a:pt x="8603" y="1675983"/>
                  <a:pt x="8369" y="1461569"/>
                  <a:pt x="0" y="1112699"/>
                </a:cubicBezTo>
                <a:cubicBezTo>
                  <a:pt x="-8369" y="763829"/>
                  <a:pt x="-43637" y="508961"/>
                  <a:pt x="0" y="0"/>
                </a:cubicBezTo>
                <a:close/>
              </a:path>
            </a:pathLst>
          </a:custGeom>
        </p:spPr>
        <p:txBody>
          <a:bodyPr>
            <a:normAutofit fontScale="92500"/>
          </a:bodyPr>
          <a:lstStyle/>
          <a:p>
            <a:r>
              <a:rPr lang="en-US" sz="2400" dirty="0"/>
              <a:t>Yeni ve pop</a:t>
            </a:r>
            <a:r>
              <a:rPr lang="tr-TR" sz="2400" dirty="0" err="1"/>
              <a:t>üler</a:t>
            </a:r>
            <a:r>
              <a:rPr lang="en-US" sz="2400" dirty="0"/>
              <a:t> </a:t>
            </a:r>
            <a:r>
              <a:rPr lang="en-US" sz="2400" dirty="0" err="1"/>
              <a:t>bir</a:t>
            </a:r>
            <a:r>
              <a:rPr lang="en-US" sz="2400" dirty="0"/>
              <a:t> </a:t>
            </a:r>
            <a:r>
              <a:rPr lang="en-US" sz="2400" dirty="0" err="1"/>
              <a:t>araştırma</a:t>
            </a:r>
            <a:r>
              <a:rPr lang="en-US" sz="2400" dirty="0"/>
              <a:t> </a:t>
            </a:r>
            <a:r>
              <a:rPr lang="en-US" sz="2400" dirty="0" err="1"/>
              <a:t>alanı</a:t>
            </a:r>
            <a:endParaRPr lang="en-US" sz="2400" dirty="0"/>
          </a:p>
          <a:p>
            <a:r>
              <a:rPr lang="en-US" sz="2400" dirty="0" err="1"/>
              <a:t>Bütün</a:t>
            </a:r>
            <a:r>
              <a:rPr lang="en-US" sz="2400" dirty="0"/>
              <a:t> </a:t>
            </a:r>
            <a:r>
              <a:rPr lang="en-US" sz="2400" dirty="0" err="1"/>
              <a:t>dünyada</a:t>
            </a:r>
            <a:r>
              <a:rPr lang="en-US" sz="2400" dirty="0"/>
              <a:t> </a:t>
            </a:r>
            <a:r>
              <a:rPr lang="en-US" sz="2400" dirty="0" err="1"/>
              <a:t>araştırmacıların</a:t>
            </a:r>
            <a:r>
              <a:rPr lang="en-US" sz="2400" dirty="0"/>
              <a:t> </a:t>
            </a:r>
            <a:r>
              <a:rPr lang="en-US" sz="2400" dirty="0" err="1"/>
              <a:t>ilgi</a:t>
            </a:r>
            <a:r>
              <a:rPr lang="en-US" sz="2400" dirty="0"/>
              <a:t> </a:t>
            </a:r>
            <a:r>
              <a:rPr lang="en-US" sz="2400" dirty="0" err="1"/>
              <a:t>odağı</a:t>
            </a:r>
            <a:endParaRPr lang="en-US" sz="2400" dirty="0"/>
          </a:p>
          <a:p>
            <a:r>
              <a:rPr lang="en-US" sz="2400" dirty="0" err="1"/>
              <a:t>Disiplinler</a:t>
            </a:r>
            <a:r>
              <a:rPr lang="en-US" sz="2400" dirty="0"/>
              <a:t> </a:t>
            </a:r>
            <a:r>
              <a:rPr lang="en-US" sz="2400" dirty="0" err="1"/>
              <a:t>arası</a:t>
            </a:r>
            <a:r>
              <a:rPr lang="tr-TR" sz="2400" dirty="0"/>
              <a:t> </a:t>
            </a:r>
            <a:endParaRPr lang="it-IT" sz="2400" dirty="0"/>
          </a:p>
          <a:p>
            <a:pPr marL="0" indent="0">
              <a:buNone/>
            </a:pPr>
            <a:endParaRPr lang="tr-TR" sz="2400" dirty="0"/>
          </a:p>
          <a:p>
            <a:pPr marL="0" indent="0">
              <a:buNone/>
            </a:pPr>
            <a:r>
              <a:rPr lang="en-US" sz="2400" dirty="0" err="1"/>
              <a:t>Nanoteknoloji</a:t>
            </a:r>
            <a:r>
              <a:rPr lang="tr-TR" sz="2400" dirty="0" err="1"/>
              <a:t>nin</a:t>
            </a:r>
            <a:r>
              <a:rPr lang="en-US" sz="2400" dirty="0"/>
              <a:t> </a:t>
            </a:r>
            <a:r>
              <a:rPr lang="en-US" sz="2400" dirty="0" err="1"/>
              <a:t>tıpta</a:t>
            </a:r>
            <a:r>
              <a:rPr lang="en-US" sz="2400" dirty="0"/>
              <a:t> </a:t>
            </a:r>
            <a:r>
              <a:rPr lang="en-US" sz="2400" dirty="0" err="1"/>
              <a:t>uygulanma</a:t>
            </a:r>
            <a:r>
              <a:rPr lang="en-US" sz="2400" dirty="0"/>
              <a:t> </a:t>
            </a:r>
            <a:r>
              <a:rPr lang="en-US" sz="2400" dirty="0" err="1"/>
              <a:t>alanları</a:t>
            </a:r>
            <a:r>
              <a:rPr lang="en-US" sz="2400" dirty="0"/>
              <a:t> </a:t>
            </a:r>
          </a:p>
          <a:p>
            <a:r>
              <a:rPr lang="tr-TR" sz="2400" dirty="0"/>
              <a:t>T</a:t>
            </a:r>
            <a:r>
              <a:rPr lang="en-US" sz="2400" dirty="0" err="1"/>
              <a:t>erapötikler</a:t>
            </a:r>
            <a:r>
              <a:rPr lang="en-US" sz="2400" dirty="0"/>
              <a:t> (</a:t>
            </a:r>
            <a:r>
              <a:rPr lang="en-US" sz="2400" dirty="0" err="1"/>
              <a:t>ilaç</a:t>
            </a:r>
            <a:r>
              <a:rPr lang="en-US" sz="2400" dirty="0"/>
              <a:t> </a:t>
            </a:r>
            <a:r>
              <a:rPr lang="en-US" sz="2400" dirty="0" err="1"/>
              <a:t>taşınımı</a:t>
            </a:r>
            <a:r>
              <a:rPr lang="en-US" sz="2400" dirty="0"/>
              <a:t>)</a:t>
            </a:r>
          </a:p>
          <a:p>
            <a:r>
              <a:rPr lang="en-US" sz="2400" dirty="0" err="1"/>
              <a:t>Tanı</a:t>
            </a:r>
            <a:r>
              <a:rPr lang="en-US" sz="2400" dirty="0"/>
              <a:t> </a:t>
            </a:r>
            <a:r>
              <a:rPr lang="en-US" sz="2400" dirty="0" err="1"/>
              <a:t>ve</a:t>
            </a:r>
            <a:r>
              <a:rPr lang="en-US" sz="2400" dirty="0"/>
              <a:t> </a:t>
            </a:r>
            <a:r>
              <a:rPr lang="en-US" sz="2400" dirty="0" err="1"/>
              <a:t>görüntüleme</a:t>
            </a:r>
            <a:endParaRPr lang="en-US" sz="2400" dirty="0"/>
          </a:p>
          <a:p>
            <a:r>
              <a:rPr lang="en-US" sz="2400" dirty="0" err="1"/>
              <a:t>Yenileyici</a:t>
            </a:r>
            <a:r>
              <a:rPr lang="en-US" sz="2400" dirty="0"/>
              <a:t> </a:t>
            </a:r>
            <a:r>
              <a:rPr lang="tr-TR" sz="2400" dirty="0"/>
              <a:t>(Rejeneratif) </a:t>
            </a:r>
            <a:r>
              <a:rPr lang="en-US" sz="2400" dirty="0" err="1"/>
              <a:t>Tıp</a:t>
            </a:r>
            <a:endParaRPr lang="en-US" sz="2400" dirty="0"/>
          </a:p>
        </p:txBody>
      </p:sp>
      <p:pic>
        <p:nvPicPr>
          <p:cNvPr id="5" name="Picture 4" descr="Person using microscope">
            <a:extLst>
              <a:ext uri="{FF2B5EF4-FFF2-40B4-BE49-F238E27FC236}">
                <a16:creationId xmlns:a16="http://schemas.microsoft.com/office/drawing/2014/main" id="{71F4A9D0-E514-A2B6-0C66-C42777270E93}"/>
              </a:ext>
            </a:extLst>
          </p:cNvPr>
          <p:cNvPicPr>
            <a:picLocks noChangeAspect="1"/>
          </p:cNvPicPr>
          <p:nvPr/>
        </p:nvPicPr>
        <p:blipFill rotWithShape="1">
          <a:blip r:embed="rId3"/>
          <a:srcRect l="16017" r="3483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9831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1C4A0DD-4A43-4EFD-A0F3-D96A29DC4D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2428" y="0"/>
            <a:ext cx="8944740" cy="22621949"/>
          </a:xfrm>
        </p:spPr>
      </p:pic>
      <p:sp>
        <p:nvSpPr>
          <p:cNvPr id="3" name="Dikdörtgen 2">
            <a:extLst>
              <a:ext uri="{FF2B5EF4-FFF2-40B4-BE49-F238E27FC236}">
                <a16:creationId xmlns:a16="http://schemas.microsoft.com/office/drawing/2014/main" id="{E76E26A9-8E6A-8D9D-E53D-6475532016CB}"/>
              </a:ext>
            </a:extLst>
          </p:cNvPr>
          <p:cNvSpPr/>
          <p:nvPr/>
        </p:nvSpPr>
        <p:spPr>
          <a:xfrm>
            <a:off x="3352800" y="166255"/>
            <a:ext cx="5888182" cy="10945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rgbClr val="369BA0"/>
              </a:solidFill>
            </a:endParaRPr>
          </a:p>
        </p:txBody>
      </p:sp>
      <p:sp>
        <p:nvSpPr>
          <p:cNvPr id="2" name="Metin kutusu 1">
            <a:extLst>
              <a:ext uri="{FF2B5EF4-FFF2-40B4-BE49-F238E27FC236}">
                <a16:creationId xmlns:a16="http://schemas.microsoft.com/office/drawing/2014/main" id="{06DE44DB-46E6-A6E9-DAC9-A3C2E066F843}"/>
              </a:ext>
            </a:extLst>
          </p:cNvPr>
          <p:cNvSpPr txBox="1"/>
          <p:nvPr/>
        </p:nvSpPr>
        <p:spPr>
          <a:xfrm>
            <a:off x="3174812" y="-255987"/>
            <a:ext cx="7092190" cy="1938992"/>
          </a:xfrm>
          <a:prstGeom prst="rect">
            <a:avLst/>
          </a:prstGeom>
          <a:noFill/>
        </p:spPr>
        <p:txBody>
          <a:bodyPr wrap="square" rtlCol="0">
            <a:spAutoFit/>
          </a:bodyPr>
          <a:lstStyle/>
          <a:p>
            <a:r>
              <a:rPr lang="tr-TR" sz="12000" dirty="0">
                <a:solidFill>
                  <a:srgbClr val="369BA0"/>
                </a:solidFill>
              </a:rPr>
              <a:t>NANOTIP:</a:t>
            </a:r>
          </a:p>
        </p:txBody>
      </p:sp>
      <p:sp>
        <p:nvSpPr>
          <p:cNvPr id="4" name="Dikdörtgen 3">
            <a:extLst>
              <a:ext uri="{FF2B5EF4-FFF2-40B4-BE49-F238E27FC236}">
                <a16:creationId xmlns:a16="http://schemas.microsoft.com/office/drawing/2014/main" id="{D033C63C-CCE6-F3A8-D423-815F45B2DAB3}"/>
              </a:ext>
            </a:extLst>
          </p:cNvPr>
          <p:cNvSpPr/>
          <p:nvPr/>
        </p:nvSpPr>
        <p:spPr>
          <a:xfrm>
            <a:off x="4656550" y="1427019"/>
            <a:ext cx="3236495" cy="336884"/>
          </a:xfrm>
          <a:prstGeom prst="rect">
            <a:avLst/>
          </a:prstGeom>
          <a:solidFill>
            <a:srgbClr val="A551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75A8B22C-649D-83A3-8568-505BF0352C7B}"/>
              </a:ext>
            </a:extLst>
          </p:cNvPr>
          <p:cNvSpPr txBox="1"/>
          <p:nvPr/>
        </p:nvSpPr>
        <p:spPr>
          <a:xfrm>
            <a:off x="5289630" y="1390841"/>
            <a:ext cx="2827421" cy="400110"/>
          </a:xfrm>
          <a:prstGeom prst="rect">
            <a:avLst/>
          </a:prstGeom>
          <a:noFill/>
        </p:spPr>
        <p:txBody>
          <a:bodyPr wrap="square" rtlCol="0">
            <a:spAutoFit/>
          </a:bodyPr>
          <a:lstStyle/>
          <a:p>
            <a:r>
              <a:rPr lang="tr-TR" sz="2000" b="1" dirty="0">
                <a:solidFill>
                  <a:schemeClr val="bg1"/>
                </a:solidFill>
              </a:rPr>
              <a:t>İLACIN GELECEĞİ</a:t>
            </a:r>
          </a:p>
        </p:txBody>
      </p:sp>
      <p:sp>
        <p:nvSpPr>
          <p:cNvPr id="9" name="Serbest Form 8">
            <a:extLst>
              <a:ext uri="{FF2B5EF4-FFF2-40B4-BE49-F238E27FC236}">
                <a16:creationId xmlns:a16="http://schemas.microsoft.com/office/drawing/2014/main" id="{75EDC2BF-0F1C-0FA1-E9FD-920458917E1A}"/>
              </a:ext>
            </a:extLst>
          </p:cNvPr>
          <p:cNvSpPr/>
          <p:nvPr/>
        </p:nvSpPr>
        <p:spPr>
          <a:xfrm>
            <a:off x="3496873" y="1871392"/>
            <a:ext cx="5555848" cy="856527"/>
          </a:xfrm>
          <a:custGeom>
            <a:avLst/>
            <a:gdLst>
              <a:gd name="connsiteX0" fmla="*/ 57873 w 5555848"/>
              <a:gd name="connsiteY0" fmla="*/ 0 h 856527"/>
              <a:gd name="connsiteX1" fmla="*/ 5555848 w 5555848"/>
              <a:gd name="connsiteY1" fmla="*/ 0 h 856527"/>
              <a:gd name="connsiteX2" fmla="*/ 5544273 w 5555848"/>
              <a:gd name="connsiteY2" fmla="*/ 798653 h 856527"/>
              <a:gd name="connsiteX3" fmla="*/ 4039565 w 5555848"/>
              <a:gd name="connsiteY3" fmla="*/ 856527 h 856527"/>
              <a:gd name="connsiteX4" fmla="*/ 0 w 5555848"/>
              <a:gd name="connsiteY4" fmla="*/ 810228 h 856527"/>
              <a:gd name="connsiteX5" fmla="*/ 23149 w 5555848"/>
              <a:gd name="connsiteY5" fmla="*/ 46299 h 856527"/>
              <a:gd name="connsiteX6" fmla="*/ 57873 w 5555848"/>
              <a:gd name="connsiteY6" fmla="*/ 0 h 85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5848" h="856527">
                <a:moveTo>
                  <a:pt x="57873" y="0"/>
                </a:moveTo>
                <a:lnTo>
                  <a:pt x="5555848" y="0"/>
                </a:lnTo>
                <a:lnTo>
                  <a:pt x="5544273" y="798653"/>
                </a:lnTo>
                <a:lnTo>
                  <a:pt x="4039565" y="856527"/>
                </a:lnTo>
                <a:lnTo>
                  <a:pt x="0" y="810228"/>
                </a:lnTo>
                <a:lnTo>
                  <a:pt x="23149" y="46299"/>
                </a:lnTo>
                <a:lnTo>
                  <a:pt x="57873"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E96B3842-29EF-D3FE-B7AE-D3E0457C40F2}"/>
              </a:ext>
            </a:extLst>
          </p:cNvPr>
          <p:cNvSpPr txBox="1"/>
          <p:nvPr/>
        </p:nvSpPr>
        <p:spPr>
          <a:xfrm>
            <a:off x="2866953" y="1785575"/>
            <a:ext cx="6815688" cy="1077218"/>
          </a:xfrm>
          <a:prstGeom prst="rect">
            <a:avLst/>
          </a:prstGeom>
          <a:noFill/>
        </p:spPr>
        <p:txBody>
          <a:bodyPr wrap="square" rtlCol="0">
            <a:spAutoFit/>
          </a:bodyPr>
          <a:lstStyle/>
          <a:p>
            <a:pPr algn="ctr"/>
            <a:r>
              <a:rPr lang="tr-TR" sz="1600" b="1" dirty="0" err="1">
                <a:solidFill>
                  <a:srgbClr val="369BA0"/>
                </a:solidFill>
              </a:rPr>
              <a:t>Nanotıp</a:t>
            </a:r>
            <a:r>
              <a:rPr lang="tr-TR" sz="1600" b="1" dirty="0">
                <a:solidFill>
                  <a:srgbClr val="369BA0"/>
                </a:solidFill>
              </a:rPr>
              <a:t>, hastalıkların iyileştirilmesi veya hasarlı dokuların onarılması için moleküler düzeyde son derece spesifik tıbbi müdahaleyi ifade eder.</a:t>
            </a:r>
          </a:p>
          <a:p>
            <a:pPr algn="ctr"/>
            <a:r>
              <a:rPr lang="tr-TR" sz="1600" b="1" dirty="0"/>
              <a:t>Henüz gelişme aşamasında olsa da, tıbbın geleceğine bakıyor olabilir miyiz?</a:t>
            </a:r>
          </a:p>
          <a:p>
            <a:pPr algn="ctr"/>
            <a:r>
              <a:rPr lang="tr-TR" sz="1600" b="1" dirty="0"/>
              <a:t>İlk klinik çalışmalar umut verici görünüyor.</a:t>
            </a:r>
          </a:p>
        </p:txBody>
      </p:sp>
      <p:sp>
        <p:nvSpPr>
          <p:cNvPr id="10" name="Metin kutusu 9">
            <a:extLst>
              <a:ext uri="{FF2B5EF4-FFF2-40B4-BE49-F238E27FC236}">
                <a16:creationId xmlns:a16="http://schemas.microsoft.com/office/drawing/2014/main" id="{1D5711EB-5DFA-732E-161B-E0C20A0E1CCD}"/>
              </a:ext>
            </a:extLst>
          </p:cNvPr>
          <p:cNvSpPr txBox="1"/>
          <p:nvPr/>
        </p:nvSpPr>
        <p:spPr>
          <a:xfrm>
            <a:off x="2960467" y="2813736"/>
            <a:ext cx="2108940" cy="1877437"/>
          </a:xfrm>
          <a:prstGeom prst="rect">
            <a:avLst/>
          </a:prstGeom>
          <a:solidFill>
            <a:schemeClr val="bg1"/>
          </a:solidFill>
        </p:spPr>
        <p:txBody>
          <a:bodyPr wrap="square" rtlCol="0">
            <a:spAutoFit/>
          </a:bodyPr>
          <a:lstStyle/>
          <a:p>
            <a:r>
              <a:rPr lang="tr-TR" sz="3600" b="1" dirty="0">
                <a:solidFill>
                  <a:srgbClr val="369BA0"/>
                </a:solidFill>
              </a:rPr>
              <a:t>NANOTIP</a:t>
            </a:r>
          </a:p>
          <a:p>
            <a:r>
              <a:rPr lang="tr-TR" sz="3600" b="1" dirty="0">
                <a:solidFill>
                  <a:srgbClr val="369BA0"/>
                </a:solidFill>
              </a:rPr>
              <a:t>NASIL</a:t>
            </a:r>
          </a:p>
          <a:p>
            <a:r>
              <a:rPr lang="tr-TR" sz="4400" b="1" dirty="0">
                <a:cs typeface="Kartika" panose="02020503030404060203" pitchFamily="18" charset="0"/>
              </a:rPr>
              <a:t>ÇALIŞIR</a:t>
            </a:r>
          </a:p>
        </p:txBody>
      </p:sp>
      <p:sp>
        <p:nvSpPr>
          <p:cNvPr id="13" name="Serbest Form 12">
            <a:extLst>
              <a:ext uri="{FF2B5EF4-FFF2-40B4-BE49-F238E27FC236}">
                <a16:creationId xmlns:a16="http://schemas.microsoft.com/office/drawing/2014/main" id="{60A29B9E-44B3-4B0B-F758-85235E535733}"/>
              </a:ext>
            </a:extLst>
          </p:cNvPr>
          <p:cNvSpPr/>
          <p:nvPr/>
        </p:nvSpPr>
        <p:spPr>
          <a:xfrm>
            <a:off x="5289630" y="3275635"/>
            <a:ext cx="1932973" cy="1030147"/>
          </a:xfrm>
          <a:custGeom>
            <a:avLst/>
            <a:gdLst>
              <a:gd name="connsiteX0" fmla="*/ 69448 w 1932973"/>
              <a:gd name="connsiteY0" fmla="*/ 0 h 1030147"/>
              <a:gd name="connsiteX1" fmla="*/ 1932973 w 1932973"/>
              <a:gd name="connsiteY1" fmla="*/ 11575 h 1030147"/>
              <a:gd name="connsiteX2" fmla="*/ 1898248 w 1932973"/>
              <a:gd name="connsiteY2" fmla="*/ 682907 h 1030147"/>
              <a:gd name="connsiteX3" fmla="*/ 532436 w 1932973"/>
              <a:gd name="connsiteY3" fmla="*/ 1030147 h 1030147"/>
              <a:gd name="connsiteX4" fmla="*/ 0 w 1932973"/>
              <a:gd name="connsiteY4" fmla="*/ 960699 h 1030147"/>
              <a:gd name="connsiteX5" fmla="*/ 69448 w 1932973"/>
              <a:gd name="connsiteY5" fmla="*/ 0 h 103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2973" h="1030147">
                <a:moveTo>
                  <a:pt x="69448" y="0"/>
                </a:moveTo>
                <a:lnTo>
                  <a:pt x="1932973" y="11575"/>
                </a:lnTo>
                <a:lnTo>
                  <a:pt x="1898248" y="682907"/>
                </a:lnTo>
                <a:lnTo>
                  <a:pt x="532436" y="1030147"/>
                </a:lnTo>
                <a:lnTo>
                  <a:pt x="0" y="960699"/>
                </a:lnTo>
                <a:lnTo>
                  <a:pt x="69448"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FDC9E43A-9BD2-2C5F-86C3-D4C566B56A00}"/>
              </a:ext>
            </a:extLst>
          </p:cNvPr>
          <p:cNvSpPr txBox="1"/>
          <p:nvPr/>
        </p:nvSpPr>
        <p:spPr>
          <a:xfrm>
            <a:off x="5567728" y="3105453"/>
            <a:ext cx="1875098" cy="1200329"/>
          </a:xfrm>
          <a:prstGeom prst="rect">
            <a:avLst/>
          </a:prstGeom>
          <a:noFill/>
        </p:spPr>
        <p:txBody>
          <a:bodyPr wrap="square" rtlCol="0">
            <a:spAutoFit/>
          </a:bodyPr>
          <a:lstStyle/>
          <a:p>
            <a:r>
              <a:rPr lang="tr-TR" dirty="0" err="1"/>
              <a:t>Nanotıp</a:t>
            </a:r>
            <a:r>
              <a:rPr lang="tr-TR" dirty="0"/>
              <a:t>, vücuda </a:t>
            </a:r>
            <a:r>
              <a:rPr lang="tr-TR" dirty="0" err="1">
                <a:solidFill>
                  <a:srgbClr val="369BA0"/>
                </a:solidFill>
              </a:rPr>
              <a:t>nanopartiküllerin</a:t>
            </a:r>
            <a:r>
              <a:rPr lang="tr-TR" dirty="0">
                <a:solidFill>
                  <a:srgbClr val="369BA0"/>
                </a:solidFill>
              </a:rPr>
              <a:t> enjekte </a:t>
            </a:r>
            <a:r>
              <a:rPr lang="tr-TR" dirty="0"/>
              <a:t>edilmesi ile uygulanır</a:t>
            </a:r>
          </a:p>
        </p:txBody>
      </p:sp>
      <p:sp>
        <p:nvSpPr>
          <p:cNvPr id="14" name="Metin kutusu 13">
            <a:extLst>
              <a:ext uri="{FF2B5EF4-FFF2-40B4-BE49-F238E27FC236}">
                <a16:creationId xmlns:a16="http://schemas.microsoft.com/office/drawing/2014/main" id="{4829ED9F-29BB-5198-AB48-0366942918A6}"/>
              </a:ext>
            </a:extLst>
          </p:cNvPr>
          <p:cNvSpPr txBox="1"/>
          <p:nvPr/>
        </p:nvSpPr>
        <p:spPr>
          <a:xfrm>
            <a:off x="2866953" y="5765800"/>
            <a:ext cx="968447" cy="584775"/>
          </a:xfrm>
          <a:prstGeom prst="rect">
            <a:avLst/>
          </a:prstGeom>
          <a:solidFill>
            <a:schemeClr val="bg1"/>
          </a:solidFill>
        </p:spPr>
        <p:txBody>
          <a:bodyPr wrap="square" rtlCol="0">
            <a:spAutoFit/>
          </a:bodyPr>
          <a:lstStyle/>
          <a:p>
            <a:pPr algn="ctr"/>
            <a:r>
              <a:rPr lang="tr-TR" sz="1600" dirty="0"/>
              <a:t>İlaç</a:t>
            </a:r>
          </a:p>
          <a:p>
            <a:pPr algn="ctr"/>
            <a:r>
              <a:rPr lang="tr-TR" sz="1600" dirty="0" err="1"/>
              <a:t>taşınımı</a:t>
            </a:r>
            <a:endParaRPr lang="tr-TR" sz="1600" dirty="0"/>
          </a:p>
        </p:txBody>
      </p:sp>
      <p:sp>
        <p:nvSpPr>
          <p:cNvPr id="15" name="Metin kutusu 14">
            <a:extLst>
              <a:ext uri="{FF2B5EF4-FFF2-40B4-BE49-F238E27FC236}">
                <a16:creationId xmlns:a16="http://schemas.microsoft.com/office/drawing/2014/main" id="{5A70D130-90BD-9942-EFBC-283D5A2024CC}"/>
              </a:ext>
            </a:extLst>
          </p:cNvPr>
          <p:cNvSpPr txBox="1"/>
          <p:nvPr/>
        </p:nvSpPr>
        <p:spPr>
          <a:xfrm>
            <a:off x="3815866" y="5763855"/>
            <a:ext cx="1681368" cy="584775"/>
          </a:xfrm>
          <a:prstGeom prst="rect">
            <a:avLst/>
          </a:prstGeom>
          <a:solidFill>
            <a:schemeClr val="bg1"/>
          </a:solidFill>
        </p:spPr>
        <p:txBody>
          <a:bodyPr wrap="square" rtlCol="0">
            <a:spAutoFit/>
          </a:bodyPr>
          <a:lstStyle/>
          <a:p>
            <a:pPr algn="ctr"/>
            <a:r>
              <a:rPr lang="tr-TR" sz="1600" dirty="0"/>
              <a:t>Hastalığı bulmak ve tedavi etmek</a:t>
            </a:r>
          </a:p>
        </p:txBody>
      </p:sp>
      <p:sp>
        <p:nvSpPr>
          <p:cNvPr id="16" name="Metin kutusu 15">
            <a:extLst>
              <a:ext uri="{FF2B5EF4-FFF2-40B4-BE49-F238E27FC236}">
                <a16:creationId xmlns:a16="http://schemas.microsoft.com/office/drawing/2014/main" id="{78FF5052-DC26-D47B-049C-21571879ED6D}"/>
              </a:ext>
            </a:extLst>
          </p:cNvPr>
          <p:cNvSpPr txBox="1"/>
          <p:nvPr/>
        </p:nvSpPr>
        <p:spPr>
          <a:xfrm>
            <a:off x="5367698" y="5763855"/>
            <a:ext cx="1576666" cy="584775"/>
          </a:xfrm>
          <a:prstGeom prst="rect">
            <a:avLst/>
          </a:prstGeom>
          <a:solidFill>
            <a:schemeClr val="bg1"/>
          </a:solidFill>
        </p:spPr>
        <p:txBody>
          <a:bodyPr wrap="square" rtlCol="0">
            <a:spAutoFit/>
          </a:bodyPr>
          <a:lstStyle/>
          <a:p>
            <a:pPr algn="ctr"/>
            <a:r>
              <a:rPr lang="tr-TR" sz="1600" dirty="0"/>
              <a:t>Hasarlı hücreleri yenilemek</a:t>
            </a:r>
          </a:p>
        </p:txBody>
      </p:sp>
      <p:sp>
        <p:nvSpPr>
          <p:cNvPr id="18" name="Oval 17">
            <a:extLst>
              <a:ext uri="{FF2B5EF4-FFF2-40B4-BE49-F238E27FC236}">
                <a16:creationId xmlns:a16="http://schemas.microsoft.com/office/drawing/2014/main" id="{FFFCE997-5CB1-3F09-6886-A3F72295AFD3}"/>
              </a:ext>
            </a:extLst>
          </p:cNvPr>
          <p:cNvSpPr/>
          <p:nvPr/>
        </p:nvSpPr>
        <p:spPr>
          <a:xfrm>
            <a:off x="7500701" y="5118100"/>
            <a:ext cx="1300399" cy="1230530"/>
          </a:xfrm>
          <a:prstGeom prst="ellipse">
            <a:avLst/>
          </a:prstGeom>
          <a:solidFill>
            <a:srgbClr val="158E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a:extLst>
              <a:ext uri="{FF2B5EF4-FFF2-40B4-BE49-F238E27FC236}">
                <a16:creationId xmlns:a16="http://schemas.microsoft.com/office/drawing/2014/main" id="{5B2DAD40-0602-CA7F-EA3F-5B57F97BB287}"/>
              </a:ext>
            </a:extLst>
          </p:cNvPr>
          <p:cNvSpPr/>
          <p:nvPr/>
        </p:nvSpPr>
        <p:spPr>
          <a:xfrm>
            <a:off x="7500701" y="5080000"/>
            <a:ext cx="1300399" cy="653365"/>
          </a:xfrm>
          <a:prstGeom prst="rect">
            <a:avLst/>
          </a:prstGeom>
          <a:solidFill>
            <a:srgbClr val="158E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3B6A6ED2-B986-A10F-57EF-90C43A48BC3E}"/>
              </a:ext>
            </a:extLst>
          </p:cNvPr>
          <p:cNvSpPr txBox="1"/>
          <p:nvPr/>
        </p:nvSpPr>
        <p:spPr>
          <a:xfrm>
            <a:off x="7321652" y="4967342"/>
            <a:ext cx="1658496" cy="1261884"/>
          </a:xfrm>
          <a:prstGeom prst="rect">
            <a:avLst/>
          </a:prstGeom>
          <a:noFill/>
        </p:spPr>
        <p:txBody>
          <a:bodyPr wrap="square" rtlCol="0">
            <a:spAutoFit/>
          </a:bodyPr>
          <a:lstStyle/>
          <a:p>
            <a:pPr algn="ctr"/>
            <a:r>
              <a:rPr lang="tr-TR" sz="1400" dirty="0">
                <a:solidFill>
                  <a:schemeClr val="bg1"/>
                </a:solidFill>
              </a:rPr>
              <a:t>İnsan saç </a:t>
            </a:r>
          </a:p>
          <a:p>
            <a:pPr algn="ctr"/>
            <a:r>
              <a:rPr lang="tr-TR" sz="1400" dirty="0">
                <a:solidFill>
                  <a:schemeClr val="bg1"/>
                </a:solidFill>
              </a:rPr>
              <a:t>teli yaklaşık </a:t>
            </a:r>
          </a:p>
          <a:p>
            <a:pPr algn="ctr"/>
            <a:r>
              <a:rPr lang="tr-TR" sz="2000" b="1" dirty="0">
                <a:solidFill>
                  <a:schemeClr val="bg1"/>
                </a:solidFill>
              </a:rPr>
              <a:t>80,000</a:t>
            </a:r>
            <a:r>
              <a:rPr lang="tr-TR" sz="1400" dirty="0">
                <a:solidFill>
                  <a:schemeClr val="bg1"/>
                </a:solidFill>
              </a:rPr>
              <a:t> </a:t>
            </a:r>
          </a:p>
          <a:p>
            <a:pPr algn="ctr"/>
            <a:r>
              <a:rPr lang="tr-TR" sz="1400" dirty="0">
                <a:solidFill>
                  <a:schemeClr val="bg1"/>
                </a:solidFill>
              </a:rPr>
              <a:t>nanometre genişliğindedir</a:t>
            </a:r>
          </a:p>
        </p:txBody>
      </p:sp>
      <p:sp>
        <p:nvSpPr>
          <p:cNvPr id="21" name="Oval 20">
            <a:extLst>
              <a:ext uri="{FF2B5EF4-FFF2-40B4-BE49-F238E27FC236}">
                <a16:creationId xmlns:a16="http://schemas.microsoft.com/office/drawing/2014/main" id="{9046F931-02FD-BA6A-A52D-25AE5A709186}"/>
              </a:ext>
            </a:extLst>
          </p:cNvPr>
          <p:cNvSpPr/>
          <p:nvPr/>
        </p:nvSpPr>
        <p:spPr>
          <a:xfrm>
            <a:off x="9240982" y="5333514"/>
            <a:ext cx="1384463" cy="1358231"/>
          </a:xfrm>
          <a:prstGeom prst="ellipse">
            <a:avLst/>
          </a:prstGeom>
          <a:solidFill>
            <a:srgbClr val="369B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rgbClr val="369BA0"/>
              </a:solidFill>
            </a:endParaRPr>
          </a:p>
        </p:txBody>
      </p:sp>
      <p:sp>
        <p:nvSpPr>
          <p:cNvPr id="22" name="Metin kutusu 21">
            <a:extLst>
              <a:ext uri="{FF2B5EF4-FFF2-40B4-BE49-F238E27FC236}">
                <a16:creationId xmlns:a16="http://schemas.microsoft.com/office/drawing/2014/main" id="{BD8A8A16-1B52-7E07-4DD9-4901BCADE26A}"/>
              </a:ext>
            </a:extLst>
          </p:cNvPr>
          <p:cNvSpPr txBox="1"/>
          <p:nvPr/>
        </p:nvSpPr>
        <p:spPr>
          <a:xfrm>
            <a:off x="9263071" y="5598284"/>
            <a:ext cx="1340284" cy="954107"/>
          </a:xfrm>
          <a:prstGeom prst="rect">
            <a:avLst/>
          </a:prstGeom>
          <a:noFill/>
        </p:spPr>
        <p:txBody>
          <a:bodyPr wrap="square" rtlCol="0">
            <a:spAutoFit/>
          </a:bodyPr>
          <a:lstStyle/>
          <a:p>
            <a:pPr algn="ctr"/>
            <a:r>
              <a:rPr lang="tr-TR" sz="1200" dirty="0" err="1">
                <a:solidFill>
                  <a:schemeClr val="bg1"/>
                </a:solidFill>
              </a:rPr>
              <a:t>Nanopartiküller</a:t>
            </a:r>
            <a:r>
              <a:rPr lang="tr-TR" sz="1200" dirty="0">
                <a:solidFill>
                  <a:schemeClr val="bg1"/>
                </a:solidFill>
              </a:rPr>
              <a:t> </a:t>
            </a:r>
          </a:p>
          <a:p>
            <a:pPr algn="ctr"/>
            <a:r>
              <a:rPr lang="tr-TR" sz="2000" dirty="0">
                <a:solidFill>
                  <a:schemeClr val="bg1"/>
                </a:solidFill>
              </a:rPr>
              <a:t>1 ile 100 </a:t>
            </a:r>
          </a:p>
          <a:p>
            <a:pPr algn="ctr"/>
            <a:r>
              <a:rPr lang="tr-TR" sz="1200" dirty="0">
                <a:solidFill>
                  <a:schemeClr val="bg1"/>
                </a:solidFill>
              </a:rPr>
              <a:t>nanometre çapındadır</a:t>
            </a:r>
          </a:p>
        </p:txBody>
      </p:sp>
      <p:sp>
        <p:nvSpPr>
          <p:cNvPr id="24" name="Dikdörtgen 23">
            <a:extLst>
              <a:ext uri="{FF2B5EF4-FFF2-40B4-BE49-F238E27FC236}">
                <a16:creationId xmlns:a16="http://schemas.microsoft.com/office/drawing/2014/main" id="{1C25B458-A513-CD39-CC7C-320C0370B754}"/>
              </a:ext>
            </a:extLst>
          </p:cNvPr>
          <p:cNvSpPr/>
          <p:nvPr/>
        </p:nvSpPr>
        <p:spPr>
          <a:xfrm>
            <a:off x="4014937" y="4767341"/>
            <a:ext cx="1718744" cy="231355"/>
          </a:xfrm>
          <a:prstGeom prst="rect">
            <a:avLst/>
          </a:prstGeom>
          <a:solidFill>
            <a:srgbClr val="4D40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Metin kutusu 22">
            <a:extLst>
              <a:ext uri="{FF2B5EF4-FFF2-40B4-BE49-F238E27FC236}">
                <a16:creationId xmlns:a16="http://schemas.microsoft.com/office/drawing/2014/main" id="{D50491FA-F9EA-C5BD-80C3-55CFE5E9EAC6}"/>
              </a:ext>
            </a:extLst>
          </p:cNvPr>
          <p:cNvSpPr txBox="1"/>
          <p:nvPr/>
        </p:nvSpPr>
        <p:spPr>
          <a:xfrm>
            <a:off x="3687556" y="4697612"/>
            <a:ext cx="2375770" cy="369332"/>
          </a:xfrm>
          <a:prstGeom prst="rect">
            <a:avLst/>
          </a:prstGeom>
          <a:noFill/>
        </p:spPr>
        <p:txBody>
          <a:bodyPr wrap="square" rtlCol="0">
            <a:spAutoFit/>
          </a:bodyPr>
          <a:lstStyle/>
          <a:p>
            <a:r>
              <a:rPr lang="tr-TR" b="1" dirty="0">
                <a:solidFill>
                  <a:schemeClr val="bg1"/>
                </a:solidFill>
              </a:rPr>
              <a:t>KULLANIM ALANLARI:</a:t>
            </a:r>
          </a:p>
        </p:txBody>
      </p:sp>
    </p:spTree>
    <p:extLst>
      <p:ext uri="{BB962C8B-B14F-4D97-AF65-F5344CB8AC3E}">
        <p14:creationId xmlns:p14="http://schemas.microsoft.com/office/powerpoint/2010/main" val="3064465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1C4A0DD-4A43-4EFD-A0F3-D96A29DC4D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2911" y="-6105929"/>
            <a:ext cx="8944740" cy="21415926"/>
          </a:xfrm>
        </p:spPr>
      </p:pic>
      <p:sp>
        <p:nvSpPr>
          <p:cNvPr id="2" name="Metin kutusu 1">
            <a:extLst>
              <a:ext uri="{FF2B5EF4-FFF2-40B4-BE49-F238E27FC236}">
                <a16:creationId xmlns:a16="http://schemas.microsoft.com/office/drawing/2014/main" id="{ECF7DCEC-9959-BEB9-77C9-771252CE9A19}"/>
              </a:ext>
            </a:extLst>
          </p:cNvPr>
          <p:cNvSpPr txBox="1"/>
          <p:nvPr/>
        </p:nvSpPr>
        <p:spPr>
          <a:xfrm>
            <a:off x="2743200" y="4682"/>
            <a:ext cx="4709785" cy="1292662"/>
          </a:xfrm>
          <a:prstGeom prst="rect">
            <a:avLst/>
          </a:prstGeom>
          <a:solidFill>
            <a:schemeClr val="bg1"/>
          </a:solidFill>
        </p:spPr>
        <p:txBody>
          <a:bodyPr wrap="square" rtlCol="0">
            <a:spAutoFit/>
          </a:bodyPr>
          <a:lstStyle/>
          <a:p>
            <a:r>
              <a:rPr lang="tr-TR" sz="2400" dirty="0">
                <a:solidFill>
                  <a:srgbClr val="9E7DB8"/>
                </a:solidFill>
              </a:rPr>
              <a:t>NANOTIP</a:t>
            </a:r>
            <a:r>
              <a:rPr lang="tr-TR" sz="2400" dirty="0"/>
              <a:t> </a:t>
            </a:r>
          </a:p>
          <a:p>
            <a:r>
              <a:rPr lang="tr-TR" sz="5400" dirty="0">
                <a:solidFill>
                  <a:srgbClr val="555356"/>
                </a:solidFill>
              </a:rPr>
              <a:t>UYGULAMALARI</a:t>
            </a:r>
          </a:p>
        </p:txBody>
      </p:sp>
      <p:sp>
        <p:nvSpPr>
          <p:cNvPr id="4" name="Yuvarlatılmış Dikdörtgen 3">
            <a:extLst>
              <a:ext uri="{FF2B5EF4-FFF2-40B4-BE49-F238E27FC236}">
                <a16:creationId xmlns:a16="http://schemas.microsoft.com/office/drawing/2014/main" id="{8A3E1090-7C7C-9E93-CF26-7A3F04027244}"/>
              </a:ext>
            </a:extLst>
          </p:cNvPr>
          <p:cNvSpPr/>
          <p:nvPr/>
        </p:nvSpPr>
        <p:spPr>
          <a:xfrm>
            <a:off x="7654966" y="992935"/>
            <a:ext cx="1486134" cy="924445"/>
          </a:xfrm>
          <a:prstGeom prst="roundRect">
            <a:avLst/>
          </a:prstGeom>
          <a:solidFill>
            <a:srgbClr val="784B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a:extLst>
              <a:ext uri="{FF2B5EF4-FFF2-40B4-BE49-F238E27FC236}">
                <a16:creationId xmlns:a16="http://schemas.microsoft.com/office/drawing/2014/main" id="{ACEA3209-4414-AE4E-5F3B-D2BB8196F793}"/>
              </a:ext>
            </a:extLst>
          </p:cNvPr>
          <p:cNvSpPr txBox="1"/>
          <p:nvPr/>
        </p:nvSpPr>
        <p:spPr>
          <a:xfrm>
            <a:off x="7373436" y="921294"/>
            <a:ext cx="2196804" cy="1200329"/>
          </a:xfrm>
          <a:prstGeom prst="rect">
            <a:avLst/>
          </a:prstGeom>
          <a:noFill/>
        </p:spPr>
        <p:txBody>
          <a:bodyPr wrap="square" rtlCol="0">
            <a:spAutoFit/>
          </a:bodyPr>
          <a:lstStyle/>
          <a:p>
            <a:pPr algn="ctr"/>
            <a:r>
              <a:rPr lang="tr-TR" sz="1200" b="1" dirty="0" err="1">
                <a:solidFill>
                  <a:schemeClr val="bg1"/>
                </a:solidFill>
              </a:rPr>
              <a:t>Nanoteknoloji</a:t>
            </a:r>
            <a:r>
              <a:rPr lang="tr-TR" sz="1200" b="1" dirty="0">
                <a:solidFill>
                  <a:schemeClr val="bg1"/>
                </a:solidFill>
              </a:rPr>
              <a:t> halihazırda </a:t>
            </a:r>
          </a:p>
          <a:p>
            <a:pPr algn="ctr"/>
            <a:r>
              <a:rPr lang="tr-TR" sz="1200" b="1" dirty="0">
                <a:solidFill>
                  <a:schemeClr val="bg1"/>
                </a:solidFill>
              </a:rPr>
              <a:t>güneş kremlerinde ve tenis </a:t>
            </a:r>
          </a:p>
          <a:p>
            <a:pPr algn="ctr"/>
            <a:r>
              <a:rPr lang="tr-TR" sz="1200" b="1" dirty="0">
                <a:solidFill>
                  <a:schemeClr val="bg1"/>
                </a:solidFill>
              </a:rPr>
              <a:t>toplarını daha zıpzıp </a:t>
            </a:r>
          </a:p>
          <a:p>
            <a:pPr algn="ctr"/>
            <a:r>
              <a:rPr lang="tr-TR" sz="1200" b="1" dirty="0">
                <a:solidFill>
                  <a:schemeClr val="bg1"/>
                </a:solidFill>
              </a:rPr>
              <a:t>hale getirmek için </a:t>
            </a:r>
          </a:p>
          <a:p>
            <a:pPr algn="ctr"/>
            <a:r>
              <a:rPr lang="tr-TR" sz="1200" b="1" dirty="0">
                <a:solidFill>
                  <a:schemeClr val="bg1"/>
                </a:solidFill>
              </a:rPr>
              <a:t>yaygın olarak </a:t>
            </a:r>
          </a:p>
          <a:p>
            <a:pPr algn="ctr"/>
            <a:r>
              <a:rPr lang="tr-TR" sz="1200" b="1" dirty="0">
                <a:solidFill>
                  <a:schemeClr val="bg1"/>
                </a:solidFill>
              </a:rPr>
              <a:t>kullanılmaktadır</a:t>
            </a:r>
          </a:p>
        </p:txBody>
      </p:sp>
      <p:sp>
        <p:nvSpPr>
          <p:cNvPr id="6" name="Metin kutusu 5">
            <a:extLst>
              <a:ext uri="{FF2B5EF4-FFF2-40B4-BE49-F238E27FC236}">
                <a16:creationId xmlns:a16="http://schemas.microsoft.com/office/drawing/2014/main" id="{FD4ACF9B-1596-A7AC-869D-EAB75679102D}"/>
              </a:ext>
            </a:extLst>
          </p:cNvPr>
          <p:cNvSpPr txBox="1"/>
          <p:nvPr/>
        </p:nvSpPr>
        <p:spPr>
          <a:xfrm>
            <a:off x="5422900" y="2092154"/>
            <a:ext cx="2030085" cy="461665"/>
          </a:xfrm>
          <a:prstGeom prst="rect">
            <a:avLst/>
          </a:prstGeom>
          <a:solidFill>
            <a:schemeClr val="bg1"/>
          </a:solidFill>
        </p:spPr>
        <p:txBody>
          <a:bodyPr wrap="square" rtlCol="0">
            <a:spAutoFit/>
          </a:bodyPr>
          <a:lstStyle/>
          <a:p>
            <a:r>
              <a:rPr lang="tr-TR" sz="2400" b="1" dirty="0">
                <a:solidFill>
                  <a:srgbClr val="9E7DB8"/>
                </a:solidFill>
              </a:rPr>
              <a:t>İLAÇ TAŞINIMI</a:t>
            </a:r>
          </a:p>
        </p:txBody>
      </p:sp>
      <p:sp>
        <p:nvSpPr>
          <p:cNvPr id="7" name="Metin kutusu 6">
            <a:extLst>
              <a:ext uri="{FF2B5EF4-FFF2-40B4-BE49-F238E27FC236}">
                <a16:creationId xmlns:a16="http://schemas.microsoft.com/office/drawing/2014/main" id="{5D97C1F1-9993-AF33-9B3C-36F617DD9171}"/>
              </a:ext>
            </a:extLst>
          </p:cNvPr>
          <p:cNvSpPr txBox="1"/>
          <p:nvPr/>
        </p:nvSpPr>
        <p:spPr>
          <a:xfrm>
            <a:off x="5422900" y="2519028"/>
            <a:ext cx="4724400" cy="923330"/>
          </a:xfrm>
          <a:prstGeom prst="rect">
            <a:avLst/>
          </a:prstGeom>
          <a:solidFill>
            <a:schemeClr val="bg1"/>
          </a:solidFill>
        </p:spPr>
        <p:txBody>
          <a:bodyPr wrap="square" rtlCol="0">
            <a:spAutoFit/>
          </a:bodyPr>
          <a:lstStyle/>
          <a:p>
            <a:r>
              <a:rPr lang="tr-TR" b="1" dirty="0"/>
              <a:t>İlaç </a:t>
            </a:r>
            <a:r>
              <a:rPr lang="tr-TR" b="1" dirty="0" err="1"/>
              <a:t>taşınımı</a:t>
            </a:r>
            <a:r>
              <a:rPr lang="tr-TR" b="1" dirty="0"/>
              <a:t> için </a:t>
            </a:r>
            <a:r>
              <a:rPr lang="tr-TR" b="1" dirty="0" err="1"/>
              <a:t>nanoteknoloji</a:t>
            </a:r>
            <a:r>
              <a:rPr lang="tr-TR" b="1" dirty="0"/>
              <a:t> </a:t>
            </a:r>
            <a:r>
              <a:rPr lang="tr-TR" b="1" dirty="0" err="1"/>
              <a:t>kullananılarak</a:t>
            </a:r>
            <a:r>
              <a:rPr lang="tr-TR" b="1" dirty="0"/>
              <a:t> diyabetik sıçanların enjeksiyon sonrasında 10 gün boyunca kan şekeri seviyeleri sabit tutuldu</a:t>
            </a:r>
          </a:p>
        </p:txBody>
      </p:sp>
      <p:sp>
        <p:nvSpPr>
          <p:cNvPr id="8" name="Metin kutusu 7">
            <a:extLst>
              <a:ext uri="{FF2B5EF4-FFF2-40B4-BE49-F238E27FC236}">
                <a16:creationId xmlns:a16="http://schemas.microsoft.com/office/drawing/2014/main" id="{DE2E23A6-9512-99CB-4DE9-9BE47EE45D41}"/>
              </a:ext>
            </a:extLst>
          </p:cNvPr>
          <p:cNvSpPr txBox="1"/>
          <p:nvPr/>
        </p:nvSpPr>
        <p:spPr>
          <a:xfrm>
            <a:off x="2374900" y="4505501"/>
            <a:ext cx="3492500" cy="523220"/>
          </a:xfrm>
          <a:prstGeom prst="rect">
            <a:avLst/>
          </a:prstGeom>
          <a:solidFill>
            <a:schemeClr val="bg1"/>
          </a:solidFill>
        </p:spPr>
        <p:txBody>
          <a:bodyPr wrap="square" rtlCol="0">
            <a:spAutoFit/>
          </a:bodyPr>
          <a:lstStyle/>
          <a:p>
            <a:r>
              <a:rPr lang="tr-TR" sz="1400" b="1" dirty="0"/>
              <a:t>Hastanın kan plazmasından elde edilen </a:t>
            </a:r>
            <a:r>
              <a:rPr lang="tr-TR" sz="1400" b="1" dirty="0" err="1"/>
              <a:t>mikroRNA</a:t>
            </a:r>
            <a:r>
              <a:rPr lang="tr-TR" sz="1400" b="1" dirty="0"/>
              <a:t> ve </a:t>
            </a:r>
            <a:r>
              <a:rPr lang="tr-TR" sz="1400" b="1" dirty="0" err="1"/>
              <a:t>nanoteknoloji</a:t>
            </a:r>
            <a:r>
              <a:rPr lang="tr-TR" sz="1400" b="1" dirty="0"/>
              <a:t> kullanımı:</a:t>
            </a:r>
          </a:p>
        </p:txBody>
      </p:sp>
      <p:sp>
        <p:nvSpPr>
          <p:cNvPr id="9" name="Metin kutusu 8">
            <a:extLst>
              <a:ext uri="{FF2B5EF4-FFF2-40B4-BE49-F238E27FC236}">
                <a16:creationId xmlns:a16="http://schemas.microsoft.com/office/drawing/2014/main" id="{EF03EE5E-5D97-4947-C21A-4F099D2E2023}"/>
              </a:ext>
            </a:extLst>
          </p:cNvPr>
          <p:cNvSpPr txBox="1"/>
          <p:nvPr/>
        </p:nvSpPr>
        <p:spPr>
          <a:xfrm>
            <a:off x="6324602" y="4332254"/>
            <a:ext cx="3772619" cy="738664"/>
          </a:xfrm>
          <a:prstGeom prst="rect">
            <a:avLst/>
          </a:prstGeom>
          <a:solidFill>
            <a:schemeClr val="bg1"/>
          </a:solidFill>
        </p:spPr>
        <p:txBody>
          <a:bodyPr wrap="square" rtlCol="0">
            <a:spAutoFit/>
          </a:bodyPr>
          <a:lstStyle/>
          <a:p>
            <a:r>
              <a:rPr lang="tr-TR" sz="1400" b="1" dirty="0"/>
              <a:t>Beyin kanseri hücrelerini yüksek ısı uygulayarak </a:t>
            </a:r>
            <a:r>
              <a:rPr lang="tr-TR" sz="1400" b="1" dirty="0" err="1"/>
              <a:t>Nano</a:t>
            </a:r>
            <a:r>
              <a:rPr lang="tr-TR" sz="1400" b="1" dirty="0"/>
              <a:t> Termal terapisi kullanmak onları yok etmeye yardımcı olur:</a:t>
            </a:r>
          </a:p>
        </p:txBody>
      </p:sp>
      <p:sp>
        <p:nvSpPr>
          <p:cNvPr id="10" name="Metin kutusu 9">
            <a:extLst>
              <a:ext uri="{FF2B5EF4-FFF2-40B4-BE49-F238E27FC236}">
                <a16:creationId xmlns:a16="http://schemas.microsoft.com/office/drawing/2014/main" id="{052F232C-800D-6FDE-6B05-BB77C8D901B2}"/>
              </a:ext>
            </a:extLst>
          </p:cNvPr>
          <p:cNvSpPr txBox="1"/>
          <p:nvPr/>
        </p:nvSpPr>
        <p:spPr>
          <a:xfrm>
            <a:off x="3688724" y="5248054"/>
            <a:ext cx="2120900" cy="784830"/>
          </a:xfrm>
          <a:prstGeom prst="rect">
            <a:avLst/>
          </a:prstGeom>
          <a:solidFill>
            <a:schemeClr val="bg1"/>
          </a:solidFill>
        </p:spPr>
        <p:txBody>
          <a:bodyPr wrap="square" rtlCol="0">
            <a:spAutoFit/>
          </a:bodyPr>
          <a:lstStyle/>
          <a:p>
            <a:r>
              <a:rPr lang="tr-TR" sz="1500" b="1" dirty="0"/>
              <a:t>Tıp uzmanları akciğer kanseri varsa tespit edebilir…</a:t>
            </a:r>
          </a:p>
        </p:txBody>
      </p:sp>
      <p:sp>
        <p:nvSpPr>
          <p:cNvPr id="12" name="Dikdörtgen 11">
            <a:extLst>
              <a:ext uri="{FF2B5EF4-FFF2-40B4-BE49-F238E27FC236}">
                <a16:creationId xmlns:a16="http://schemas.microsoft.com/office/drawing/2014/main" id="{B9E5F45B-A8E3-E28A-D1A2-04B58AC58845}"/>
              </a:ext>
            </a:extLst>
          </p:cNvPr>
          <p:cNvSpPr/>
          <p:nvPr/>
        </p:nvSpPr>
        <p:spPr>
          <a:xfrm>
            <a:off x="3771900" y="6094069"/>
            <a:ext cx="1651000" cy="485138"/>
          </a:xfrm>
          <a:prstGeom prst="rect">
            <a:avLst/>
          </a:prstGeom>
          <a:solidFill>
            <a:srgbClr val="784B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8093AD92-44D1-A2E3-6BEF-48D352D5D52C}"/>
              </a:ext>
            </a:extLst>
          </p:cNvPr>
          <p:cNvSpPr txBox="1"/>
          <p:nvPr/>
        </p:nvSpPr>
        <p:spPr>
          <a:xfrm>
            <a:off x="3688724" y="6042777"/>
            <a:ext cx="2120900" cy="861774"/>
          </a:xfrm>
          <a:prstGeom prst="rect">
            <a:avLst/>
          </a:prstGeom>
          <a:noFill/>
        </p:spPr>
        <p:txBody>
          <a:bodyPr wrap="square" rtlCol="0">
            <a:spAutoFit/>
          </a:bodyPr>
          <a:lstStyle/>
          <a:p>
            <a:r>
              <a:rPr lang="tr-TR" sz="1600" dirty="0">
                <a:solidFill>
                  <a:schemeClr val="bg1"/>
                </a:solidFill>
              </a:rPr>
              <a:t>ve aynı gün  tedaviye başlayabilir</a:t>
            </a:r>
          </a:p>
          <a:p>
            <a:endParaRPr lang="tr-TR" dirty="0"/>
          </a:p>
        </p:txBody>
      </p:sp>
      <p:sp>
        <p:nvSpPr>
          <p:cNvPr id="13" name="Metin kutusu 12">
            <a:extLst>
              <a:ext uri="{FF2B5EF4-FFF2-40B4-BE49-F238E27FC236}">
                <a16:creationId xmlns:a16="http://schemas.microsoft.com/office/drawing/2014/main" id="{E46D5D0A-D6BB-64C7-497B-8BF12999FA13}"/>
              </a:ext>
            </a:extLst>
          </p:cNvPr>
          <p:cNvSpPr txBox="1"/>
          <p:nvPr/>
        </p:nvSpPr>
        <p:spPr>
          <a:xfrm>
            <a:off x="2880929" y="3877307"/>
            <a:ext cx="3736489" cy="461665"/>
          </a:xfrm>
          <a:prstGeom prst="rect">
            <a:avLst/>
          </a:prstGeom>
          <a:solidFill>
            <a:schemeClr val="bg1"/>
          </a:solidFill>
        </p:spPr>
        <p:txBody>
          <a:bodyPr wrap="square" rtlCol="0">
            <a:spAutoFit/>
          </a:bodyPr>
          <a:lstStyle/>
          <a:p>
            <a:r>
              <a:rPr lang="tr-TR" sz="2400" b="1" dirty="0">
                <a:solidFill>
                  <a:srgbClr val="9E7DB8"/>
                </a:solidFill>
              </a:rPr>
              <a:t>KANSER TANISI VE TEDAVİSİ</a:t>
            </a:r>
          </a:p>
        </p:txBody>
      </p:sp>
      <p:sp>
        <p:nvSpPr>
          <p:cNvPr id="14" name="Metin kutusu 13">
            <a:extLst>
              <a:ext uri="{FF2B5EF4-FFF2-40B4-BE49-F238E27FC236}">
                <a16:creationId xmlns:a16="http://schemas.microsoft.com/office/drawing/2014/main" id="{37F56F3B-BF7C-92C5-E9FC-32876F5847A2}"/>
              </a:ext>
            </a:extLst>
          </p:cNvPr>
          <p:cNvSpPr txBox="1"/>
          <p:nvPr/>
        </p:nvSpPr>
        <p:spPr>
          <a:xfrm>
            <a:off x="8032930" y="4976987"/>
            <a:ext cx="2114370" cy="1015663"/>
          </a:xfrm>
          <a:prstGeom prst="rect">
            <a:avLst/>
          </a:prstGeom>
          <a:solidFill>
            <a:schemeClr val="bg1"/>
          </a:solidFill>
        </p:spPr>
        <p:txBody>
          <a:bodyPr wrap="square" rtlCol="0">
            <a:spAutoFit/>
          </a:bodyPr>
          <a:lstStyle/>
          <a:p>
            <a:r>
              <a:rPr lang="tr-TR" sz="1500" b="1" dirty="0"/>
              <a:t>Klinik çalışmalarda, </a:t>
            </a:r>
            <a:r>
              <a:rPr lang="tr-TR" sz="1500" b="1" dirty="0" err="1"/>
              <a:t>nüks</a:t>
            </a:r>
            <a:r>
              <a:rPr lang="tr-TR" sz="1500" b="1" dirty="0"/>
              <a:t> eden </a:t>
            </a:r>
            <a:r>
              <a:rPr lang="tr-TR" sz="1500" b="1" dirty="0" err="1"/>
              <a:t>glioblastoma</a:t>
            </a:r>
            <a:r>
              <a:rPr lang="tr-TR" sz="1500" b="1" dirty="0"/>
              <a:t> hastaları ortalama 13 ay hayatta kalmıştır</a:t>
            </a:r>
          </a:p>
        </p:txBody>
      </p:sp>
      <p:sp>
        <p:nvSpPr>
          <p:cNvPr id="16" name="Dikdörtgen 15">
            <a:extLst>
              <a:ext uri="{FF2B5EF4-FFF2-40B4-BE49-F238E27FC236}">
                <a16:creationId xmlns:a16="http://schemas.microsoft.com/office/drawing/2014/main" id="{8261CF35-3641-7621-52A3-A22362A4B0FA}"/>
              </a:ext>
            </a:extLst>
          </p:cNvPr>
          <p:cNvSpPr/>
          <p:nvPr/>
        </p:nvSpPr>
        <p:spPr>
          <a:xfrm>
            <a:off x="7942385" y="6091864"/>
            <a:ext cx="2348489" cy="631321"/>
          </a:xfrm>
          <a:prstGeom prst="rect">
            <a:avLst/>
          </a:prstGeom>
          <a:solidFill>
            <a:srgbClr val="784B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a:extLst>
              <a:ext uri="{FF2B5EF4-FFF2-40B4-BE49-F238E27FC236}">
                <a16:creationId xmlns:a16="http://schemas.microsoft.com/office/drawing/2014/main" id="{E12B04F3-ED67-939A-BED5-7E82FFADCCD5}"/>
              </a:ext>
            </a:extLst>
          </p:cNvPr>
          <p:cNvSpPr txBox="1"/>
          <p:nvPr/>
        </p:nvSpPr>
        <p:spPr>
          <a:xfrm>
            <a:off x="7912002" y="6042777"/>
            <a:ext cx="2505348" cy="738664"/>
          </a:xfrm>
          <a:prstGeom prst="rect">
            <a:avLst/>
          </a:prstGeom>
          <a:noFill/>
        </p:spPr>
        <p:txBody>
          <a:bodyPr wrap="square" rtlCol="0">
            <a:spAutoFit/>
          </a:bodyPr>
          <a:lstStyle/>
          <a:p>
            <a:r>
              <a:rPr lang="tr-TR" sz="1400" dirty="0" err="1">
                <a:solidFill>
                  <a:schemeClr val="bg1"/>
                </a:solidFill>
              </a:rPr>
              <a:t>Nano</a:t>
            </a:r>
            <a:r>
              <a:rPr lang="tr-TR" sz="1400" dirty="0">
                <a:solidFill>
                  <a:schemeClr val="bg1"/>
                </a:solidFill>
              </a:rPr>
              <a:t> Termal terapi almayanlara göre iki kattan fazla </a:t>
            </a:r>
            <a:r>
              <a:rPr lang="tr-TR" sz="1400" dirty="0" err="1">
                <a:solidFill>
                  <a:schemeClr val="bg1"/>
                </a:solidFill>
              </a:rPr>
              <a:t>sağkalım</a:t>
            </a:r>
            <a:r>
              <a:rPr lang="tr-TR" sz="1400" dirty="0">
                <a:solidFill>
                  <a:schemeClr val="bg1"/>
                </a:solidFill>
              </a:rPr>
              <a:t> oranı</a:t>
            </a:r>
          </a:p>
        </p:txBody>
      </p:sp>
    </p:spTree>
    <p:extLst>
      <p:ext uri="{BB962C8B-B14F-4D97-AF65-F5344CB8AC3E}">
        <p14:creationId xmlns:p14="http://schemas.microsoft.com/office/powerpoint/2010/main" val="1350796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1C4A0DD-4A43-4EFD-A0F3-D96A29DC4D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3630" y="-15763949"/>
            <a:ext cx="8944740" cy="22621949"/>
          </a:xfrm>
        </p:spPr>
      </p:pic>
      <p:sp>
        <p:nvSpPr>
          <p:cNvPr id="2" name="Metin kutusu 1">
            <a:extLst>
              <a:ext uri="{FF2B5EF4-FFF2-40B4-BE49-F238E27FC236}">
                <a16:creationId xmlns:a16="http://schemas.microsoft.com/office/drawing/2014/main" id="{E4490E23-77CA-128E-FEB9-575EA75D49C2}"/>
              </a:ext>
            </a:extLst>
          </p:cNvPr>
          <p:cNvSpPr txBox="1"/>
          <p:nvPr/>
        </p:nvSpPr>
        <p:spPr>
          <a:xfrm>
            <a:off x="4965192" y="82296"/>
            <a:ext cx="3794760" cy="584775"/>
          </a:xfrm>
          <a:prstGeom prst="rect">
            <a:avLst/>
          </a:prstGeom>
          <a:solidFill>
            <a:schemeClr val="bg1"/>
          </a:solidFill>
        </p:spPr>
        <p:txBody>
          <a:bodyPr wrap="square" rtlCol="0">
            <a:spAutoFit/>
          </a:bodyPr>
          <a:lstStyle/>
          <a:p>
            <a:r>
              <a:rPr lang="tr-TR" sz="1600" dirty="0" err="1"/>
              <a:t>Nanotıp</a:t>
            </a:r>
            <a:r>
              <a:rPr lang="tr-TR" sz="1600" dirty="0"/>
              <a:t>, ilaçlara karşı hücre tepkisini test etmek için kullanılabilir</a:t>
            </a:r>
          </a:p>
        </p:txBody>
      </p:sp>
      <p:sp>
        <p:nvSpPr>
          <p:cNvPr id="3" name="Metin kutusu 2">
            <a:extLst>
              <a:ext uri="{FF2B5EF4-FFF2-40B4-BE49-F238E27FC236}">
                <a16:creationId xmlns:a16="http://schemas.microsoft.com/office/drawing/2014/main" id="{13CB8A45-2FB7-D21E-A787-0E0C080E4879}"/>
              </a:ext>
            </a:extLst>
          </p:cNvPr>
          <p:cNvSpPr txBox="1"/>
          <p:nvPr/>
        </p:nvSpPr>
        <p:spPr>
          <a:xfrm>
            <a:off x="3122430" y="-71593"/>
            <a:ext cx="1702854" cy="738664"/>
          </a:xfrm>
          <a:prstGeom prst="rect">
            <a:avLst/>
          </a:prstGeom>
          <a:solidFill>
            <a:schemeClr val="bg1"/>
          </a:solidFill>
        </p:spPr>
        <p:txBody>
          <a:bodyPr wrap="square" rtlCol="0">
            <a:spAutoFit/>
          </a:bodyPr>
          <a:lstStyle/>
          <a:p>
            <a:pPr algn="ctr"/>
            <a:r>
              <a:rPr lang="tr-TR" sz="2100" spc="-150" dirty="0">
                <a:solidFill>
                  <a:srgbClr val="784B9C"/>
                </a:solidFill>
              </a:rPr>
              <a:t>HÜCRE GERİ</a:t>
            </a:r>
          </a:p>
          <a:p>
            <a:pPr algn="ctr"/>
            <a:r>
              <a:rPr lang="tr-TR" sz="2100" spc="-150" dirty="0">
                <a:solidFill>
                  <a:srgbClr val="784B9C"/>
                </a:solidFill>
              </a:rPr>
              <a:t>BİLDİRİMİ</a:t>
            </a:r>
          </a:p>
        </p:txBody>
      </p:sp>
      <p:sp>
        <p:nvSpPr>
          <p:cNvPr id="4" name="Metin kutusu 3">
            <a:extLst>
              <a:ext uri="{FF2B5EF4-FFF2-40B4-BE49-F238E27FC236}">
                <a16:creationId xmlns:a16="http://schemas.microsoft.com/office/drawing/2014/main" id="{05AA773E-DA32-5670-3F69-94233BF945C9}"/>
              </a:ext>
            </a:extLst>
          </p:cNvPr>
          <p:cNvSpPr txBox="1"/>
          <p:nvPr/>
        </p:nvSpPr>
        <p:spPr>
          <a:xfrm>
            <a:off x="3037489" y="1534510"/>
            <a:ext cx="2133601" cy="830997"/>
          </a:xfrm>
          <a:prstGeom prst="rect">
            <a:avLst/>
          </a:prstGeom>
          <a:solidFill>
            <a:schemeClr val="bg1"/>
          </a:solidFill>
        </p:spPr>
        <p:txBody>
          <a:bodyPr wrap="square" rtlCol="0">
            <a:spAutoFit/>
          </a:bodyPr>
          <a:lstStyle/>
          <a:p>
            <a:r>
              <a:rPr lang="tr-TR" sz="1600" dirty="0"/>
              <a:t>Hücrelerin ilaca nasıl tepki verdiğine yönelik anında geri bildirim</a:t>
            </a:r>
          </a:p>
        </p:txBody>
      </p:sp>
      <p:sp>
        <p:nvSpPr>
          <p:cNvPr id="7" name="Dikdörtgen 6">
            <a:extLst>
              <a:ext uri="{FF2B5EF4-FFF2-40B4-BE49-F238E27FC236}">
                <a16:creationId xmlns:a16="http://schemas.microsoft.com/office/drawing/2014/main" id="{8FE078CA-BE1B-DFB1-B3FC-96EA255B0F26}"/>
              </a:ext>
            </a:extLst>
          </p:cNvPr>
          <p:cNvSpPr/>
          <p:nvPr/>
        </p:nvSpPr>
        <p:spPr>
          <a:xfrm>
            <a:off x="5171090" y="1534510"/>
            <a:ext cx="1975944" cy="693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12FE32BE-2A98-1B26-69ED-82966DC278DB}"/>
              </a:ext>
            </a:extLst>
          </p:cNvPr>
          <p:cNvSpPr txBox="1"/>
          <p:nvPr/>
        </p:nvSpPr>
        <p:spPr>
          <a:xfrm>
            <a:off x="5171090" y="1342742"/>
            <a:ext cx="2217682" cy="1077218"/>
          </a:xfrm>
          <a:prstGeom prst="rect">
            <a:avLst/>
          </a:prstGeom>
          <a:noFill/>
        </p:spPr>
        <p:txBody>
          <a:bodyPr wrap="square" rtlCol="0">
            <a:spAutoFit/>
          </a:bodyPr>
          <a:lstStyle/>
          <a:p>
            <a:r>
              <a:rPr lang="tr-TR" sz="1600" dirty="0"/>
              <a:t>Testler ve klinik çalışmalar için yıllardan ve milyonlarca dolardan tasarruf sağlayabilir</a:t>
            </a:r>
          </a:p>
        </p:txBody>
      </p:sp>
      <p:sp>
        <p:nvSpPr>
          <p:cNvPr id="8" name="Metin kutusu 7">
            <a:extLst>
              <a:ext uri="{FF2B5EF4-FFF2-40B4-BE49-F238E27FC236}">
                <a16:creationId xmlns:a16="http://schemas.microsoft.com/office/drawing/2014/main" id="{DA83BBC6-96DA-12DB-822A-8F9BD0570C12}"/>
              </a:ext>
            </a:extLst>
          </p:cNvPr>
          <p:cNvSpPr txBox="1"/>
          <p:nvPr/>
        </p:nvSpPr>
        <p:spPr>
          <a:xfrm>
            <a:off x="7283669" y="1465852"/>
            <a:ext cx="1434881" cy="830997"/>
          </a:xfrm>
          <a:prstGeom prst="rect">
            <a:avLst/>
          </a:prstGeom>
          <a:solidFill>
            <a:schemeClr val="bg1"/>
          </a:solidFill>
        </p:spPr>
        <p:txBody>
          <a:bodyPr wrap="square" rtlCol="0">
            <a:spAutoFit/>
          </a:bodyPr>
          <a:lstStyle/>
          <a:p>
            <a:r>
              <a:rPr lang="tr-TR" sz="1600" dirty="0"/>
              <a:t>Güncel ilaçlardan daha etkilidir</a:t>
            </a:r>
          </a:p>
        </p:txBody>
      </p:sp>
      <p:sp>
        <p:nvSpPr>
          <p:cNvPr id="9" name="Metin kutusu 8">
            <a:extLst>
              <a:ext uri="{FF2B5EF4-FFF2-40B4-BE49-F238E27FC236}">
                <a16:creationId xmlns:a16="http://schemas.microsoft.com/office/drawing/2014/main" id="{B31CB004-58B1-2EDA-9D3C-37735FB0E9DE}"/>
              </a:ext>
            </a:extLst>
          </p:cNvPr>
          <p:cNvSpPr txBox="1"/>
          <p:nvPr/>
        </p:nvSpPr>
        <p:spPr>
          <a:xfrm>
            <a:off x="4301358" y="2333291"/>
            <a:ext cx="3589283" cy="830997"/>
          </a:xfrm>
          <a:prstGeom prst="rect">
            <a:avLst/>
          </a:prstGeom>
          <a:solidFill>
            <a:schemeClr val="bg1"/>
          </a:solidFill>
        </p:spPr>
        <p:txBody>
          <a:bodyPr wrap="square" rtlCol="0">
            <a:spAutoFit/>
          </a:bodyPr>
          <a:lstStyle/>
          <a:p>
            <a:pPr algn="ctr"/>
            <a:r>
              <a:rPr lang="tr-TR" sz="1600" b="1" i="1" spc="-150" dirty="0">
                <a:solidFill>
                  <a:srgbClr val="784B9C"/>
                </a:solidFill>
              </a:rPr>
              <a:t>Arthur C. </a:t>
            </a:r>
            <a:r>
              <a:rPr lang="tr-TR" sz="1600" b="1" i="1" spc="-150" dirty="0" err="1">
                <a:solidFill>
                  <a:srgbClr val="784B9C"/>
                </a:solidFill>
              </a:rPr>
              <a:t>Clarke</a:t>
            </a:r>
            <a:r>
              <a:rPr lang="tr-TR" sz="1600" b="1" i="1" spc="-150" dirty="0">
                <a:solidFill>
                  <a:srgbClr val="784B9C"/>
                </a:solidFill>
              </a:rPr>
              <a:t> </a:t>
            </a:r>
            <a:r>
              <a:rPr lang="tr-TR" sz="1600" b="1" i="1" spc="-150" dirty="0" err="1">
                <a:solidFill>
                  <a:srgbClr val="784B9C"/>
                </a:solidFill>
              </a:rPr>
              <a:t>nanoteknoloji</a:t>
            </a:r>
            <a:r>
              <a:rPr lang="tr-TR" sz="1600" b="1" i="1" spc="-150" dirty="0">
                <a:solidFill>
                  <a:srgbClr val="784B9C"/>
                </a:solidFill>
              </a:rPr>
              <a:t> kavramını ilk kez 1956 yılında yazdığı bir kısa öyküde dile getirmiştir,</a:t>
            </a:r>
          </a:p>
          <a:p>
            <a:pPr algn="ctr"/>
            <a:r>
              <a:rPr lang="tr-TR" sz="1600" b="1" i="1" spc="-150" dirty="0" err="1">
                <a:solidFill>
                  <a:srgbClr val="784B9C"/>
                </a:solidFill>
              </a:rPr>
              <a:t>The</a:t>
            </a:r>
            <a:r>
              <a:rPr lang="tr-TR" sz="1600" b="1" i="1" spc="-150" dirty="0">
                <a:solidFill>
                  <a:srgbClr val="784B9C"/>
                </a:solidFill>
              </a:rPr>
              <a:t> </a:t>
            </a:r>
            <a:r>
              <a:rPr lang="tr-TR" sz="1600" b="1" i="1" spc="-150" dirty="0" err="1">
                <a:solidFill>
                  <a:srgbClr val="784B9C"/>
                </a:solidFill>
              </a:rPr>
              <a:t>Next</a:t>
            </a:r>
            <a:r>
              <a:rPr lang="tr-TR" sz="1600" b="1" i="1" spc="-150" dirty="0">
                <a:solidFill>
                  <a:srgbClr val="784B9C"/>
                </a:solidFill>
              </a:rPr>
              <a:t> </a:t>
            </a:r>
            <a:r>
              <a:rPr lang="tr-TR" sz="1600" b="1" i="1" spc="-150" dirty="0" err="1">
                <a:solidFill>
                  <a:srgbClr val="784B9C"/>
                </a:solidFill>
              </a:rPr>
              <a:t>Tenants</a:t>
            </a:r>
            <a:endParaRPr lang="tr-TR" sz="1600" b="1" i="1" spc="-150" dirty="0">
              <a:solidFill>
                <a:srgbClr val="784B9C"/>
              </a:solidFill>
            </a:endParaRPr>
          </a:p>
        </p:txBody>
      </p:sp>
      <p:sp>
        <p:nvSpPr>
          <p:cNvPr id="11" name="Dikdörtgen 10">
            <a:extLst>
              <a:ext uri="{FF2B5EF4-FFF2-40B4-BE49-F238E27FC236}">
                <a16:creationId xmlns:a16="http://schemas.microsoft.com/office/drawing/2014/main" id="{34502D42-BE8A-1D2B-3864-590E1C0EE8D1}"/>
              </a:ext>
            </a:extLst>
          </p:cNvPr>
          <p:cNvSpPr/>
          <p:nvPr/>
        </p:nvSpPr>
        <p:spPr>
          <a:xfrm>
            <a:off x="2843267" y="3392116"/>
            <a:ext cx="3794235" cy="1087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BBF6461F-7E68-4B76-F126-E9EEF85674F3}"/>
              </a:ext>
            </a:extLst>
          </p:cNvPr>
          <p:cNvSpPr txBox="1"/>
          <p:nvPr/>
        </p:nvSpPr>
        <p:spPr>
          <a:xfrm>
            <a:off x="2843267" y="3329131"/>
            <a:ext cx="5145033" cy="1477328"/>
          </a:xfrm>
          <a:prstGeom prst="rect">
            <a:avLst/>
          </a:prstGeom>
          <a:noFill/>
        </p:spPr>
        <p:txBody>
          <a:bodyPr wrap="square" rtlCol="0">
            <a:spAutoFit/>
          </a:bodyPr>
          <a:lstStyle/>
          <a:p>
            <a:r>
              <a:rPr lang="tr-TR" sz="2400" b="1" dirty="0">
                <a:solidFill>
                  <a:srgbClr val="DA767C"/>
                </a:solidFill>
              </a:rPr>
              <a:t>NANOTIBBIN</a:t>
            </a:r>
          </a:p>
          <a:p>
            <a:r>
              <a:rPr lang="tr-TR" sz="6600" b="1" dirty="0">
                <a:solidFill>
                  <a:srgbClr val="555356"/>
                </a:solidFill>
              </a:rPr>
              <a:t>AVANTAJLARI</a:t>
            </a:r>
          </a:p>
        </p:txBody>
      </p:sp>
      <p:sp>
        <p:nvSpPr>
          <p:cNvPr id="12" name="Metin kutusu 11">
            <a:extLst>
              <a:ext uri="{FF2B5EF4-FFF2-40B4-BE49-F238E27FC236}">
                <a16:creationId xmlns:a16="http://schemas.microsoft.com/office/drawing/2014/main" id="{497F74FC-277C-0E2D-EBFE-EC53C3D115C5}"/>
              </a:ext>
            </a:extLst>
          </p:cNvPr>
          <p:cNvSpPr txBox="1"/>
          <p:nvPr/>
        </p:nvSpPr>
        <p:spPr>
          <a:xfrm>
            <a:off x="2420006" y="5602013"/>
            <a:ext cx="1881352" cy="584775"/>
          </a:xfrm>
          <a:prstGeom prst="rect">
            <a:avLst/>
          </a:prstGeom>
          <a:solidFill>
            <a:srgbClr val="A55153"/>
          </a:solidFill>
        </p:spPr>
        <p:txBody>
          <a:bodyPr wrap="square" rtlCol="0">
            <a:spAutoFit/>
          </a:bodyPr>
          <a:lstStyle/>
          <a:p>
            <a:pPr algn="ctr"/>
            <a:r>
              <a:rPr lang="tr-TR" sz="1600" dirty="0">
                <a:solidFill>
                  <a:schemeClr val="bg1"/>
                </a:solidFill>
              </a:rPr>
              <a:t>Birçok hastalığın daha erken teşhisi</a:t>
            </a:r>
          </a:p>
        </p:txBody>
      </p:sp>
      <p:sp>
        <p:nvSpPr>
          <p:cNvPr id="16" name="Metin kutusu 15">
            <a:extLst>
              <a:ext uri="{FF2B5EF4-FFF2-40B4-BE49-F238E27FC236}">
                <a16:creationId xmlns:a16="http://schemas.microsoft.com/office/drawing/2014/main" id="{3F20E61C-2753-C955-D382-05E7BB1DD330}"/>
              </a:ext>
            </a:extLst>
          </p:cNvPr>
          <p:cNvSpPr txBox="1"/>
          <p:nvPr/>
        </p:nvSpPr>
        <p:spPr>
          <a:xfrm>
            <a:off x="4301358" y="5643033"/>
            <a:ext cx="1881352" cy="830997"/>
          </a:xfrm>
          <a:prstGeom prst="rect">
            <a:avLst/>
          </a:prstGeom>
          <a:solidFill>
            <a:srgbClr val="A55153"/>
          </a:solidFill>
        </p:spPr>
        <p:txBody>
          <a:bodyPr wrap="square">
            <a:spAutoFit/>
          </a:bodyPr>
          <a:lstStyle/>
          <a:p>
            <a:pPr algn="ctr"/>
            <a:r>
              <a:rPr lang="tr-TR" sz="1600" dirty="0">
                <a:solidFill>
                  <a:schemeClr val="bg1"/>
                </a:solidFill>
              </a:rPr>
              <a:t>Kanser gibi hastalıkların etkin tedavisi</a:t>
            </a:r>
          </a:p>
        </p:txBody>
      </p:sp>
      <p:sp>
        <p:nvSpPr>
          <p:cNvPr id="17" name="Metin kutusu 16">
            <a:extLst>
              <a:ext uri="{FF2B5EF4-FFF2-40B4-BE49-F238E27FC236}">
                <a16:creationId xmlns:a16="http://schemas.microsoft.com/office/drawing/2014/main" id="{A265EE9B-A9B5-48F5-6E19-D8A6C70656F9}"/>
              </a:ext>
            </a:extLst>
          </p:cNvPr>
          <p:cNvSpPr txBox="1"/>
          <p:nvPr/>
        </p:nvSpPr>
        <p:spPr>
          <a:xfrm>
            <a:off x="6298322" y="5591501"/>
            <a:ext cx="1555969" cy="830997"/>
          </a:xfrm>
          <a:prstGeom prst="rect">
            <a:avLst/>
          </a:prstGeom>
          <a:solidFill>
            <a:srgbClr val="A55153"/>
          </a:solidFill>
        </p:spPr>
        <p:txBody>
          <a:bodyPr wrap="square" rtlCol="0">
            <a:spAutoFit/>
          </a:bodyPr>
          <a:lstStyle/>
          <a:p>
            <a:pPr algn="ctr"/>
            <a:r>
              <a:rPr lang="tr-TR" sz="1600" dirty="0">
                <a:solidFill>
                  <a:schemeClr val="bg1"/>
                </a:solidFill>
              </a:rPr>
              <a:t>Vücudun iç kısımlarındaki dokuları onarır</a:t>
            </a:r>
          </a:p>
        </p:txBody>
      </p:sp>
      <p:sp>
        <p:nvSpPr>
          <p:cNvPr id="18" name="Metin kutusu 17">
            <a:extLst>
              <a:ext uri="{FF2B5EF4-FFF2-40B4-BE49-F238E27FC236}">
                <a16:creationId xmlns:a16="http://schemas.microsoft.com/office/drawing/2014/main" id="{B1BC03A7-3D80-50E0-15FD-887B1FC26D02}"/>
              </a:ext>
            </a:extLst>
          </p:cNvPr>
          <p:cNvSpPr txBox="1"/>
          <p:nvPr/>
        </p:nvSpPr>
        <p:spPr>
          <a:xfrm>
            <a:off x="7886257" y="5580007"/>
            <a:ext cx="1983719" cy="1077218"/>
          </a:xfrm>
          <a:prstGeom prst="rect">
            <a:avLst/>
          </a:prstGeom>
          <a:solidFill>
            <a:srgbClr val="A55153"/>
          </a:solidFill>
        </p:spPr>
        <p:txBody>
          <a:bodyPr wrap="square" rtlCol="0">
            <a:spAutoFit/>
          </a:bodyPr>
          <a:lstStyle/>
          <a:p>
            <a:pPr algn="ctr"/>
            <a:r>
              <a:rPr lang="tr-TR" sz="1600" dirty="0">
                <a:solidFill>
                  <a:schemeClr val="bg1"/>
                </a:solidFill>
              </a:rPr>
              <a:t>Sağlıklı dokuya zarar vermeden sadece hastalıklı organları hedef alır</a:t>
            </a:r>
          </a:p>
        </p:txBody>
      </p:sp>
    </p:spTree>
    <p:extLst>
      <p:ext uri="{BB962C8B-B14F-4D97-AF65-F5344CB8AC3E}">
        <p14:creationId xmlns:p14="http://schemas.microsoft.com/office/powerpoint/2010/main" val="2979228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DCFFF3-FE32-A951-CF1D-05C1FBD3F172}"/>
              </a:ext>
            </a:extLst>
          </p:cNvPr>
          <p:cNvSpPr>
            <a:spLocks noGrp="1"/>
          </p:cNvSpPr>
          <p:nvPr>
            <p:ph type="title"/>
          </p:nvPr>
        </p:nvSpPr>
        <p:spPr>
          <a:xfrm>
            <a:off x="430306" y="639520"/>
            <a:ext cx="4043082" cy="1719072"/>
          </a:xfrm>
        </p:spPr>
        <p:txBody>
          <a:bodyPr vert="horz" lIns="91440" tIns="45720" rIns="91440" bIns="45720" rtlCol="0" anchor="b">
            <a:normAutofit fontScale="90000"/>
          </a:bodyPr>
          <a:lstStyle/>
          <a:p>
            <a:r>
              <a:rPr lang="tr-TR" sz="3800" b="1" kern="1200" dirty="0" err="1">
                <a:solidFill>
                  <a:schemeClr val="tx1"/>
                </a:solidFill>
                <a:latin typeface="+mn-lt"/>
                <a:ea typeface="+mj-ea"/>
                <a:cs typeface="+mj-cs"/>
              </a:rPr>
              <a:t>Nanotıp</a:t>
            </a:r>
            <a:r>
              <a:rPr lang="tr-TR" sz="3800" b="1" kern="1200" dirty="0">
                <a:solidFill>
                  <a:schemeClr val="tx1"/>
                </a:solidFill>
                <a:latin typeface="+mn-lt"/>
                <a:ea typeface="+mj-ea"/>
                <a:cs typeface="+mj-cs"/>
              </a:rPr>
              <a:t> konusundaki i</a:t>
            </a:r>
            <a:r>
              <a:rPr lang="en-US" sz="3800" b="1" kern="1200" dirty="0" err="1">
                <a:solidFill>
                  <a:schemeClr val="tx1"/>
                </a:solidFill>
                <a:latin typeface="+mn-lt"/>
                <a:ea typeface="+mj-ea"/>
                <a:cs typeface="+mj-cs"/>
              </a:rPr>
              <a:t>ndeksli</a:t>
            </a:r>
            <a:r>
              <a:rPr lang="en-US" sz="3800" b="1" kern="1200" dirty="0">
                <a:solidFill>
                  <a:schemeClr val="tx1"/>
                </a:solidFill>
                <a:latin typeface="+mn-lt"/>
                <a:ea typeface="+mj-ea"/>
                <a:cs typeface="+mj-cs"/>
              </a:rPr>
              <a:t> </a:t>
            </a:r>
            <a:r>
              <a:rPr lang="en-US" sz="3800" b="1" kern="1200" dirty="0" err="1">
                <a:solidFill>
                  <a:schemeClr val="tx1"/>
                </a:solidFill>
                <a:latin typeface="+mn-lt"/>
                <a:ea typeface="+mj-ea"/>
                <a:cs typeface="+mj-cs"/>
              </a:rPr>
              <a:t>yayınlarda</a:t>
            </a:r>
            <a:r>
              <a:rPr lang="en-US" sz="3800" b="1" kern="1200" dirty="0">
                <a:solidFill>
                  <a:schemeClr val="tx1"/>
                </a:solidFill>
                <a:latin typeface="+mn-lt"/>
                <a:ea typeface="+mj-ea"/>
                <a:cs typeface="+mj-cs"/>
              </a:rPr>
              <a:t> </a:t>
            </a:r>
            <a:r>
              <a:rPr lang="en-US" sz="3800" b="1" kern="1200" dirty="0" err="1">
                <a:solidFill>
                  <a:schemeClr val="tx1"/>
                </a:solidFill>
                <a:latin typeface="+mn-lt"/>
                <a:ea typeface="+mj-ea"/>
                <a:cs typeface="+mj-cs"/>
              </a:rPr>
              <a:t>hızlı</a:t>
            </a:r>
            <a:r>
              <a:rPr lang="en-US" sz="3800" b="1" kern="1200" dirty="0">
                <a:solidFill>
                  <a:schemeClr val="tx1"/>
                </a:solidFill>
                <a:latin typeface="+mn-lt"/>
                <a:ea typeface="+mj-ea"/>
                <a:cs typeface="+mj-cs"/>
              </a:rPr>
              <a:t> </a:t>
            </a:r>
            <a:r>
              <a:rPr lang="tr-TR" sz="3800" b="1" kern="1200" dirty="0">
                <a:solidFill>
                  <a:schemeClr val="tx1"/>
                </a:solidFill>
                <a:latin typeface="+mn-lt"/>
                <a:ea typeface="+mj-ea"/>
                <a:cs typeface="+mj-cs"/>
              </a:rPr>
              <a:t>artış</a:t>
            </a:r>
            <a:endParaRPr lang="en-US" sz="3800" kern="1200" dirty="0">
              <a:solidFill>
                <a:schemeClr val="tx1"/>
              </a:solidFill>
              <a:latin typeface="+mn-lt"/>
              <a:ea typeface="+mj-ea"/>
              <a:cs typeface="+mj-cs"/>
            </a:endParaRP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C440248B-E3A7-42C2-A43D-9081608E2054}"/>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gn="ctr">
              <a:lnSpc>
                <a:spcPct val="90000"/>
              </a:lnSpc>
              <a:spcAft>
                <a:spcPts val="600"/>
              </a:spcAft>
            </a:pPr>
            <a:r>
              <a:rPr lang="en-US" sz="2800" b="1" i="0" dirty="0">
                <a:effectLst/>
              </a:rPr>
              <a:t>37,813 </a:t>
            </a:r>
            <a:r>
              <a:rPr lang="en-US" sz="2800" b="1" dirty="0" err="1"/>
              <a:t>sonuç</a:t>
            </a:r>
            <a:r>
              <a:rPr lang="tr-TR" sz="2800" b="1" dirty="0"/>
              <a:t> </a:t>
            </a:r>
          </a:p>
          <a:p>
            <a:pPr algn="ctr">
              <a:lnSpc>
                <a:spcPct val="90000"/>
              </a:lnSpc>
              <a:spcAft>
                <a:spcPts val="600"/>
              </a:spcAft>
            </a:pPr>
            <a:r>
              <a:rPr lang="tr-TR" sz="2000" dirty="0"/>
              <a:t>(</a:t>
            </a:r>
            <a:r>
              <a:rPr lang="it-IT" sz="2000" dirty="0"/>
              <a:t>27/12/2021</a:t>
            </a:r>
            <a:r>
              <a:rPr lang="tr-TR" sz="2000" dirty="0"/>
              <a:t>)</a:t>
            </a:r>
            <a:endParaRPr lang="en-US" sz="2000" i="0" dirty="0">
              <a:effectLst/>
            </a:endParaRPr>
          </a:p>
        </p:txBody>
      </p:sp>
      <p:graphicFrame>
        <p:nvGraphicFramePr>
          <p:cNvPr id="4" name="Segnaposto contenuto 3">
            <a:extLst>
              <a:ext uri="{FF2B5EF4-FFF2-40B4-BE49-F238E27FC236}">
                <a16:creationId xmlns:a16="http://schemas.microsoft.com/office/drawing/2014/main" id="{9B68C721-858C-42F8-9499-A2A6B8FB7DCC}"/>
              </a:ext>
            </a:extLst>
          </p:cNvPr>
          <p:cNvGraphicFramePr>
            <a:graphicFrameLocks noGrp="1"/>
          </p:cNvGraphicFramePr>
          <p:nvPr>
            <p:ph idx="1"/>
            <p:extLst>
              <p:ext uri="{D42A27DB-BD31-4B8C-83A1-F6EECF244321}">
                <p14:modId xmlns:p14="http://schemas.microsoft.com/office/powerpoint/2010/main" val="644898007"/>
              </p:ext>
            </p:extLst>
          </p:nvPr>
        </p:nvGraphicFramePr>
        <p:xfrm>
          <a:off x="4654296" y="640080"/>
          <a:ext cx="6903720" cy="5577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514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6542</TotalTime>
  <Words>4218</Words>
  <Application>Microsoft Office PowerPoint</Application>
  <PresentationFormat>Geniş ekran</PresentationFormat>
  <Paragraphs>348</Paragraphs>
  <Slides>42</Slides>
  <Notes>41</Notes>
  <HiddenSlides>0</HiddenSlides>
  <MMClips>1</MMClips>
  <ScaleCrop>false</ScaleCrop>
  <HeadingPairs>
    <vt:vector size="6" baseType="variant">
      <vt:variant>
        <vt:lpstr>Kullanılan Yazı Tipleri</vt:lpstr>
      </vt:variant>
      <vt:variant>
        <vt:i4>12</vt:i4>
      </vt:variant>
      <vt:variant>
        <vt:lpstr>Tema</vt:lpstr>
      </vt:variant>
      <vt:variant>
        <vt:i4>2</vt:i4>
      </vt:variant>
      <vt:variant>
        <vt:lpstr>Slayt Başlıkları</vt:lpstr>
      </vt:variant>
      <vt:variant>
        <vt:i4>42</vt:i4>
      </vt:variant>
    </vt:vector>
  </HeadingPairs>
  <TitlesOfParts>
    <vt:vector size="56" baseType="lpstr">
      <vt:lpstr>Aptos</vt:lpstr>
      <vt:lpstr>Aptos Display</vt:lpstr>
      <vt:lpstr>Arial</vt:lpstr>
      <vt:lpstr>Calibri</vt:lpstr>
      <vt:lpstr>Calibri Light</vt:lpstr>
      <vt:lpstr>Century Gothic</vt:lpstr>
      <vt:lpstr>Kartika</vt:lpstr>
      <vt:lpstr>Oswald</vt:lpstr>
      <vt:lpstr>Roboto</vt:lpstr>
      <vt:lpstr>Söhne</vt:lpstr>
      <vt:lpstr>Tenorite</vt:lpstr>
      <vt:lpstr>Times New Roman</vt:lpstr>
      <vt:lpstr>Office Theme</vt:lpstr>
      <vt:lpstr>Office Teması</vt:lpstr>
      <vt:lpstr>ARAŞTIRMA:  Yenilikçi İlaç Araştırma Yöntemleri-3</vt:lpstr>
      <vt:lpstr>Öğrenim Hedefleri</vt:lpstr>
      <vt:lpstr>Sunum İçeriği</vt:lpstr>
      <vt:lpstr>Nanopartiküller: nanotıp</vt:lpstr>
      <vt:lpstr>Nanotıp</vt:lpstr>
      <vt:lpstr>PowerPoint Sunusu</vt:lpstr>
      <vt:lpstr>PowerPoint Sunusu</vt:lpstr>
      <vt:lpstr>PowerPoint Sunusu</vt:lpstr>
      <vt:lpstr>Nanotıp konusundaki indeksli yayınlarda hızlı artış</vt:lpstr>
      <vt:lpstr>PowerPoint Sunusu</vt:lpstr>
      <vt:lpstr>Np Sınıfları</vt:lpstr>
      <vt:lpstr>Nanopartiküllerin bağışıklık hücreleri üzerindeki etkisi - Nasıl değerlendirilir?</vt:lpstr>
      <vt:lpstr>Yüksek Boyutlu Yaklaşımlar: Tek hücreli kütle sitometrisi (CyTOF) </vt:lpstr>
      <vt:lpstr>PowerPoint Sunusu</vt:lpstr>
      <vt:lpstr>TEK HÜCRELİ KÜTLE SİTOMETRİSİ (CYTOF)</vt:lpstr>
      <vt:lpstr>PowerPoint Sunusu</vt:lpstr>
      <vt:lpstr>PowerPoint Sunusu</vt:lpstr>
      <vt:lpstr> Farklı uygulamalarda kullanılmak üzere 50'den fazla metal izotop ticari olarak mevcuttur</vt:lpstr>
      <vt:lpstr>Tek Hücreli Kütle Sitometrisi (Cytof)’nin  Bilim Dünyasindaki Etkisi</vt:lpstr>
      <vt:lpstr>PowerPoint Sunusu</vt:lpstr>
      <vt:lpstr>PowerPoint Sunusu</vt:lpstr>
      <vt:lpstr>Çok Boyutlu Yaklaşımlar: Görüntülü kütle sitometrisi (IMC) ve uçuş süresine göre iyon ışını görüntüleme (MIBI-TOF) </vt:lpstr>
      <vt:lpstr>PowerPoint Sunusu</vt:lpstr>
      <vt:lpstr>PowerPoint Sunusu</vt:lpstr>
      <vt:lpstr>Yüksek Boyutlu Analiz</vt:lpstr>
      <vt:lpstr>PowerPoint Sunusu</vt:lpstr>
      <vt:lpstr>PowerPoint Sunusu</vt:lpstr>
      <vt:lpstr>Uygulamalar</vt:lpstr>
      <vt:lpstr>2020 - yayın konu alanları (322 makale)</vt:lpstr>
      <vt:lpstr>PowerPoint Sunusu</vt:lpstr>
      <vt:lpstr>  </vt:lpstr>
      <vt:lpstr>LINKED yaklaşımı: Kütle sitometrisi ve MIBI-TOF Tasarımı ile 2D materyallerin etiketsiz tek hücre takibi</vt:lpstr>
      <vt:lpstr>PowerPoint Sunusu</vt:lpstr>
      <vt:lpstr>PowerPoint Sunusu</vt:lpstr>
      <vt:lpstr>PowerPoint Sunusu</vt:lpstr>
      <vt:lpstr>PowerPoint Sunusu</vt:lpstr>
      <vt:lpstr>Sorular ve Tartışma</vt:lpstr>
      <vt:lpstr>Xcelligence Analizi Nanoteknoloji ve Nanopartiküllerin Tıptaki Uygulamaları Özet</vt:lpstr>
      <vt:lpstr>Ek Kaynaklar</vt:lpstr>
      <vt:lpstr>PowerPoint Sunusu</vt:lpstr>
      <vt:lpstr>Proje Partnerleri</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discovery</dc:title>
  <dc:creator>arnold bosman</dc:creator>
  <cp:lastModifiedBy>Ayşegül Taylan Özkan</cp:lastModifiedBy>
  <cp:revision>84</cp:revision>
  <dcterms:created xsi:type="dcterms:W3CDTF">2023-12-02T13:46:00Z</dcterms:created>
  <dcterms:modified xsi:type="dcterms:W3CDTF">2024-08-29T11:21:24Z</dcterms:modified>
</cp:coreProperties>
</file>