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32.jpg" ContentType="image/jpeg"/>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4"/>
  </p:notesMasterIdLst>
  <p:sldIdLst>
    <p:sldId id="287" r:id="rId3"/>
    <p:sldId id="257" r:id="rId4"/>
    <p:sldId id="297" r:id="rId5"/>
    <p:sldId id="258" r:id="rId6"/>
    <p:sldId id="259" r:id="rId7"/>
    <p:sldId id="260" r:id="rId8"/>
    <p:sldId id="261" r:id="rId9"/>
    <p:sldId id="262" r:id="rId10"/>
    <p:sldId id="327" r:id="rId11"/>
    <p:sldId id="264" r:id="rId12"/>
    <p:sldId id="265" r:id="rId13"/>
    <p:sldId id="266" r:id="rId14"/>
    <p:sldId id="267" r:id="rId15"/>
    <p:sldId id="268" r:id="rId16"/>
    <p:sldId id="269" r:id="rId17"/>
    <p:sldId id="1733" r:id="rId18"/>
    <p:sldId id="328" r:id="rId19"/>
    <p:sldId id="1726" r:id="rId20"/>
    <p:sldId id="1731" r:id="rId21"/>
    <p:sldId id="1828" r:id="rId22"/>
    <p:sldId id="1827" r:id="rId23"/>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E0F685-C7DF-AE17-AC0A-51F0BA7F9CBE}" name="Arnold Bosman" initials="" userId="S::Arnold@transmissible.eu::efb74f7b-cd5d-4276-8b4d-123c8fd09e0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12"/>
    <p:restoredTop sz="59116"/>
  </p:normalViewPr>
  <p:slideViewPr>
    <p:cSldViewPr snapToGrid="0">
      <p:cViewPr varScale="1">
        <p:scale>
          <a:sx n="31" d="100"/>
          <a:sy n="31" d="100"/>
        </p:scale>
        <p:origin x="636" y="3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341DBA06-6F05-4FC6-AD6C-3FF19041E25B}" type="doc">
      <dgm:prSet loTypeId="urn:microsoft.com/office/officeart/2016/7/layout/VerticalSolidActionList" loCatId="List" qsTypeId="urn:microsoft.com/office/officeart/2005/8/quickstyle/simple4" qsCatId="simple" csTypeId="urn:microsoft.com/office/officeart/2005/8/colors/colorful1" csCatId="colorful" phldr="1"/>
      <dgm:spPr/>
      <dgm:t>
        <a:bodyPr/>
        <a:lstStyle/>
        <a:p>
          <a:endParaRPr lang="en-US"/>
        </a:p>
      </dgm:t>
    </dgm:pt>
    <dgm:pt modelId="{C94A0319-5CE9-4E71-BB56-84184ABFF813}">
      <dgm:prSet/>
      <dgm:spPr/>
      <dgm:t>
        <a:bodyPr/>
        <a:lstStyle/>
        <a:p>
          <a:r>
            <a:rPr lang="tr-TR" b="0" spc="-106" dirty="0">
              <a:latin typeface="Calibri" panose="020F0502020204030204" pitchFamily="34" charset="0"/>
              <a:ea typeface="Calibri" panose="020F0502020204030204" pitchFamily="34" charset="0"/>
              <a:cs typeface="Calibri" panose="020F0502020204030204" pitchFamily="34" charset="0"/>
            </a:rPr>
            <a:t>Tanımla</a:t>
          </a:r>
          <a:endParaRPr lang="en-US" b="0" dirty="0">
            <a:latin typeface="Calibri" panose="020F0502020204030204" pitchFamily="34" charset="0"/>
            <a:ea typeface="Calibri" panose="020F0502020204030204" pitchFamily="34" charset="0"/>
            <a:cs typeface="Calibri" panose="020F0502020204030204" pitchFamily="34" charset="0"/>
          </a:endParaRPr>
        </a:p>
      </dgm:t>
    </dgm:pt>
    <dgm:pt modelId="{9EFC9C67-629C-44EF-BE6C-A50C9228F3D9}" type="parTrans" cxnId="{BB0189B8-5438-4BE7-AA2C-9AD103D2AED1}">
      <dgm:prSet/>
      <dgm:spPr/>
      <dgm:t>
        <a:bodyPr/>
        <a:lstStyle/>
        <a:p>
          <a:endParaRPr lang="en-US"/>
        </a:p>
      </dgm:t>
    </dgm:pt>
    <dgm:pt modelId="{FDD680FF-5897-4FFE-9F57-38A0583DA6D0}" type="sibTrans" cxnId="{BB0189B8-5438-4BE7-AA2C-9AD103D2AED1}">
      <dgm:prSet/>
      <dgm:spPr/>
      <dgm:t>
        <a:bodyPr/>
        <a:lstStyle/>
        <a:p>
          <a:endParaRPr lang="en-US"/>
        </a:p>
      </dgm:t>
    </dgm:pt>
    <dgm:pt modelId="{C1D319FC-0613-3043-A8A1-7BC9D59BE9CA}">
      <dgm:prSet custT="1"/>
      <dgm:spPr/>
      <dgm:t>
        <a:bodyPr/>
        <a:lstStyle/>
        <a:p>
          <a:pPr marL="0" lvl="0" indent="0" algn="ctr" defTabSz="1244600">
            <a:lnSpc>
              <a:spcPct val="90000"/>
            </a:lnSpc>
            <a:spcBef>
              <a:spcPct val="0"/>
            </a:spcBef>
            <a:spcAft>
              <a:spcPct val="35000"/>
            </a:spcAft>
            <a:buNone/>
          </a:pPr>
          <a:r>
            <a:rPr lang="tr-TR" sz="2800" b="0" kern="1200" spc="-106" dirty="0">
              <a:solidFill>
                <a:prstClr val="white"/>
              </a:solidFill>
              <a:latin typeface="Calibri" panose="020F0502020204030204" pitchFamily="34" charset="0"/>
              <a:ea typeface="Calibri" panose="020F0502020204030204" pitchFamily="34" charset="0"/>
              <a:cs typeface="Calibri" panose="020F0502020204030204" pitchFamily="34" charset="0"/>
            </a:rPr>
            <a:t>Hatırla</a:t>
          </a:r>
          <a:endParaRPr lang="en-GB" sz="2800" b="0" kern="1200" spc="-106" dirty="0">
            <a:solidFill>
              <a:prstClr val="white"/>
            </a:solidFill>
            <a:latin typeface="Calibri" panose="020F0502020204030204" pitchFamily="34" charset="0"/>
            <a:ea typeface="Calibri" panose="020F0502020204030204" pitchFamily="34" charset="0"/>
            <a:cs typeface="Calibri" panose="020F0502020204030204" pitchFamily="34" charset="0"/>
          </a:endParaRPr>
        </a:p>
      </dgm:t>
    </dgm:pt>
    <dgm:pt modelId="{3F028E3A-91E7-AA4F-999E-F74817CE972E}" type="parTrans" cxnId="{9CFE33EC-C774-7C42-90B0-17DCE77B8023}">
      <dgm:prSet/>
      <dgm:spPr/>
      <dgm:t>
        <a:bodyPr/>
        <a:lstStyle/>
        <a:p>
          <a:endParaRPr lang="en-GB"/>
        </a:p>
      </dgm:t>
    </dgm:pt>
    <dgm:pt modelId="{DB36F6F8-84C5-B247-AEC9-5B5BAF25FC80}" type="sibTrans" cxnId="{9CFE33EC-C774-7C42-90B0-17DCE77B8023}">
      <dgm:prSet/>
      <dgm:spPr/>
      <dgm:t>
        <a:bodyPr/>
        <a:lstStyle/>
        <a:p>
          <a:endParaRPr lang="en-GB"/>
        </a:p>
      </dgm:t>
    </dgm:pt>
    <dgm:pt modelId="{71EFFE90-9C04-FA40-BE99-75277768E48A}">
      <dgm:prSet custT="1"/>
      <dgm:spPr/>
      <dgm:t>
        <a:bodyPr/>
        <a:lstStyle/>
        <a:p>
          <a:pPr marL="0" lvl="0" indent="0" algn="ctr" defTabSz="1244600">
            <a:lnSpc>
              <a:spcPct val="90000"/>
            </a:lnSpc>
            <a:spcBef>
              <a:spcPct val="0"/>
            </a:spcBef>
            <a:spcAft>
              <a:spcPct val="35000"/>
            </a:spcAft>
            <a:buNone/>
          </a:pPr>
          <a:r>
            <a:rPr lang="tr-TR" sz="2800" b="0" kern="1200" spc="-106" dirty="0">
              <a:solidFill>
                <a:prstClr val="white"/>
              </a:solidFill>
              <a:latin typeface="Calibri" panose="020F0502020204030204" pitchFamily="34" charset="0"/>
              <a:ea typeface="Calibri" panose="020F0502020204030204" pitchFamily="34" charset="0"/>
              <a:cs typeface="Calibri" panose="020F0502020204030204" pitchFamily="34" charset="0"/>
            </a:rPr>
            <a:t>Yorumla</a:t>
          </a:r>
          <a:endParaRPr lang="en-GB" sz="2800" b="0" kern="1200" spc="-106" dirty="0">
            <a:solidFill>
              <a:prstClr val="white"/>
            </a:solidFill>
            <a:latin typeface="Calibri" panose="020F0502020204030204" pitchFamily="34" charset="0"/>
            <a:ea typeface="Calibri" panose="020F0502020204030204" pitchFamily="34" charset="0"/>
            <a:cs typeface="Calibri" panose="020F0502020204030204" pitchFamily="34" charset="0"/>
          </a:endParaRPr>
        </a:p>
      </dgm:t>
    </dgm:pt>
    <dgm:pt modelId="{67265E20-800F-2B4E-9B1C-67A0A5EBE698}" type="parTrans" cxnId="{980ADD64-8D24-3146-A1D7-26B348C36E3D}">
      <dgm:prSet/>
      <dgm:spPr/>
      <dgm:t>
        <a:bodyPr/>
        <a:lstStyle/>
        <a:p>
          <a:endParaRPr lang="en-GB"/>
        </a:p>
      </dgm:t>
    </dgm:pt>
    <dgm:pt modelId="{0C5C8F37-F899-DF4D-B701-A07C318748F8}" type="sibTrans" cxnId="{980ADD64-8D24-3146-A1D7-26B348C36E3D}">
      <dgm:prSet/>
      <dgm:spPr/>
      <dgm:t>
        <a:bodyPr/>
        <a:lstStyle/>
        <a:p>
          <a:endParaRPr lang="en-GB"/>
        </a:p>
      </dgm:t>
    </dgm:pt>
    <dgm:pt modelId="{28AA2056-965F-5E4E-95A4-C0F61ECDD8BC}">
      <dgm:prSet custT="1"/>
      <dgm:spPr>
        <a:solidFill>
          <a:srgbClr val="ED7D31">
            <a:tint val="40000"/>
            <a:alpha val="90000"/>
            <a:hueOff val="0"/>
            <a:satOff val="0"/>
            <a:lumOff val="0"/>
            <a:alphaOff val="0"/>
          </a:srgbClr>
        </a:solidFill>
        <a:ln w="6350" cap="flat" cmpd="sng" algn="ctr">
          <a:solidFill>
            <a:srgbClr val="ED7D31">
              <a:tint val="40000"/>
              <a:alpha val="90000"/>
              <a:hueOff val="0"/>
              <a:satOff val="0"/>
              <a:lumOff val="0"/>
              <a:alphaOff val="0"/>
            </a:srgbClr>
          </a:solidFill>
          <a:prstDash val="solid"/>
          <a:miter lim="800000"/>
        </a:ln>
        <a:effectLst/>
      </dgm:spPr>
      <dgm:t>
        <a:bodyPr spcFirstLastPara="0" vert="horz" wrap="square" lIns="163225" tIns="354022" rIns="163225" bIns="354022" numCol="1" spcCol="1270" anchor="ctr" anchorCtr="0"/>
        <a:lstStyle/>
        <a:p>
          <a:pPr marL="0" lvl="0" indent="0" algn="l" defTabSz="844550">
            <a:lnSpc>
              <a:spcPct val="90000"/>
            </a:lnSpc>
            <a:spcBef>
              <a:spcPct val="0"/>
            </a:spcBef>
            <a:spcAft>
              <a:spcPct val="35000"/>
            </a:spcAft>
            <a:buNone/>
          </a:pP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Biyoenformatik</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ve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omik</a:t>
          </a:r>
          <a:r>
            <a:rPr lang="tr-TR"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s</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teknolojilerinin</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ilaç</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geliştirmeyi</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nasıl</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dönüştürdüğü</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ve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farmakogenomik</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kavramını</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nasıl</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somutlaştırdığı</a:t>
          </a:r>
          <a:endParaRPr lang="en-GB"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gm:t>
    </dgm:pt>
    <dgm:pt modelId="{6E292A18-32F2-B949-80BB-03CE9CF20A4B}" type="parTrans" cxnId="{964AF9CE-6237-2649-A84A-E7FC804F474F}">
      <dgm:prSet/>
      <dgm:spPr/>
      <dgm:t>
        <a:bodyPr/>
        <a:lstStyle/>
        <a:p>
          <a:endParaRPr lang="en-GB"/>
        </a:p>
      </dgm:t>
    </dgm:pt>
    <dgm:pt modelId="{56240281-911C-6B44-8B1C-8ABBD1319DAA}" type="sibTrans" cxnId="{964AF9CE-6237-2649-A84A-E7FC804F474F}">
      <dgm:prSet/>
      <dgm:spPr/>
      <dgm:t>
        <a:bodyPr/>
        <a:lstStyle/>
        <a:p>
          <a:endParaRPr lang="en-GB"/>
        </a:p>
      </dgm:t>
    </dgm:pt>
    <dgm:pt modelId="{7B96D024-275B-FD43-A3AF-D75A4E89F180}">
      <dgm:prSet custT="1"/>
      <dgm:spPr/>
      <dgm:t>
        <a:bodyPr/>
        <a:lstStyle/>
        <a:p>
          <a:pPr marL="0" lvl="0" indent="0" algn="l" defTabSz="844550">
            <a:lnSpc>
              <a:spcPct val="90000"/>
            </a:lnSpc>
            <a:spcBef>
              <a:spcPct val="0"/>
            </a:spcBef>
            <a:spcAft>
              <a:spcPct val="35000"/>
            </a:spcAft>
            <a:buNone/>
          </a:pP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Biyoenformatik</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ve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omik</a:t>
          </a:r>
          <a:r>
            <a:rPr lang="tr-TR"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s</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lerin</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veri</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kalitesi</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hacmi</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boyutluluğu</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yeniden</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üretilebilirliği</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standardizasyonu</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etiği</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ve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gizliliğiyle</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ilgili</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karşılaştığı</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zorluklar</a:t>
          </a:r>
          <a:endParaRPr lang="en-GB"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gm:t>
    </dgm:pt>
    <dgm:pt modelId="{48C1346E-D83A-9644-8F0A-6C237245CE8A}" type="parTrans" cxnId="{BC9B8776-E091-544C-B330-7808465A5047}">
      <dgm:prSet/>
      <dgm:spPr/>
      <dgm:t>
        <a:bodyPr/>
        <a:lstStyle/>
        <a:p>
          <a:endParaRPr lang="en-GB"/>
        </a:p>
      </dgm:t>
    </dgm:pt>
    <dgm:pt modelId="{D7D53C73-BAFB-CE4E-85BA-4558966E1022}" type="sibTrans" cxnId="{BC9B8776-E091-544C-B330-7808465A5047}">
      <dgm:prSet/>
      <dgm:spPr/>
      <dgm:t>
        <a:bodyPr/>
        <a:lstStyle/>
        <a:p>
          <a:endParaRPr lang="en-GB"/>
        </a:p>
      </dgm:t>
    </dgm:pt>
    <dgm:pt modelId="{3E30A4CC-7F09-A24C-AEA2-5C7FF7A91095}">
      <dgm:prSet custT="1"/>
      <dgm:spPr/>
      <dgm:t>
        <a:bodyPr/>
        <a:lstStyle/>
        <a:p>
          <a:pPr marL="0" lvl="0" indent="0" algn="l" defTabSz="844550">
            <a:lnSpc>
              <a:spcPct val="90000"/>
            </a:lnSpc>
            <a:spcBef>
              <a:spcPct val="0"/>
            </a:spcBef>
            <a:spcAft>
              <a:spcPct val="35000"/>
            </a:spcAft>
            <a:buNone/>
          </a:pP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Bu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zorlukların</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üstesinden</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gelmek</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için</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stratejiler</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ve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yöntemler</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önermek</a:t>
          </a:r>
          <a:endParaRPr lang="en-GB"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gm:t>
    </dgm:pt>
    <dgm:pt modelId="{46406627-44F2-4C4C-B1F2-B0E5730199A2}" type="parTrans" cxnId="{EBE90415-9821-D242-82EF-2AB15C9F2757}">
      <dgm:prSet/>
      <dgm:spPr/>
      <dgm:t>
        <a:bodyPr/>
        <a:lstStyle/>
        <a:p>
          <a:endParaRPr lang="en-GB"/>
        </a:p>
      </dgm:t>
    </dgm:pt>
    <dgm:pt modelId="{B0930B3A-40BA-6C4D-8ABF-2EB64EFA2D9A}" type="sibTrans" cxnId="{EBE90415-9821-D242-82EF-2AB15C9F2757}">
      <dgm:prSet/>
      <dgm:spPr/>
      <dgm:t>
        <a:bodyPr/>
        <a:lstStyle/>
        <a:p>
          <a:endParaRPr lang="en-GB"/>
        </a:p>
      </dgm:t>
    </dgm:pt>
    <dgm:pt modelId="{96D67E49-DD43-1247-9F70-F01B78069066}">
      <dgm:prSet custT="1"/>
      <dgm:spPr/>
      <dgm:t>
        <a:bodyPr/>
        <a:lstStyle/>
        <a:p>
          <a:pPr marL="0" lvl="0" indent="0" algn="ctr" defTabSz="1244600">
            <a:lnSpc>
              <a:spcPct val="90000"/>
            </a:lnSpc>
            <a:spcBef>
              <a:spcPct val="0"/>
            </a:spcBef>
            <a:spcAft>
              <a:spcPct val="35000"/>
            </a:spcAft>
            <a:buNone/>
          </a:pPr>
          <a:r>
            <a:rPr lang="tr-TR" sz="2800" b="0" kern="1200" spc="-106" dirty="0">
              <a:solidFill>
                <a:prstClr val="white"/>
              </a:solidFill>
              <a:latin typeface="Calibri" panose="020F0502020204030204" pitchFamily="34" charset="0"/>
              <a:ea typeface="Calibri" panose="020F0502020204030204" pitchFamily="34" charset="0"/>
              <a:cs typeface="Calibri" panose="020F0502020204030204" pitchFamily="34" charset="0"/>
            </a:rPr>
            <a:t>Açıkla</a:t>
          </a:r>
          <a:endParaRPr lang="en-GB" sz="2800" b="0" kern="1200" spc="-106" dirty="0">
            <a:solidFill>
              <a:prstClr val="white"/>
            </a:solidFill>
            <a:latin typeface="Calibri" panose="020F0502020204030204" pitchFamily="34" charset="0"/>
            <a:ea typeface="Calibri" panose="020F0502020204030204" pitchFamily="34" charset="0"/>
            <a:cs typeface="Calibri" panose="020F0502020204030204" pitchFamily="34" charset="0"/>
          </a:endParaRPr>
        </a:p>
      </dgm:t>
    </dgm:pt>
    <dgm:pt modelId="{ABAEF91A-FF75-1745-B884-5FD73E400428}" type="parTrans" cxnId="{F8CF3B5D-A4D5-8F48-9341-49D23DED0AAD}">
      <dgm:prSet/>
      <dgm:spPr/>
      <dgm:t>
        <a:bodyPr/>
        <a:lstStyle/>
        <a:p>
          <a:endParaRPr lang="en-US"/>
        </a:p>
      </dgm:t>
    </dgm:pt>
    <dgm:pt modelId="{BD29878F-3AA0-844F-8A4F-A7B930CBDF1D}" type="sibTrans" cxnId="{F8CF3B5D-A4D5-8F48-9341-49D23DED0AAD}">
      <dgm:prSet/>
      <dgm:spPr/>
      <dgm:t>
        <a:bodyPr/>
        <a:lstStyle/>
        <a:p>
          <a:endParaRPr lang="en-US"/>
        </a:p>
      </dgm:t>
    </dgm:pt>
    <dgm:pt modelId="{FB0DD457-ACE5-304B-93AD-6C5BF84E50F1}">
      <dgm:prSet custT="1"/>
      <dgm:spPr/>
      <dgm:t>
        <a:bodyPr/>
        <a:lstStyle/>
        <a:p>
          <a:pPr marL="0" lvl="0" indent="0" algn="l" defTabSz="844550">
            <a:lnSpc>
              <a:spcPct val="90000"/>
            </a:lnSpc>
            <a:spcBef>
              <a:spcPct val="0"/>
            </a:spcBef>
            <a:spcAft>
              <a:spcPct val="35000"/>
            </a:spcAft>
            <a:buNone/>
          </a:pP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Shiny ve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Streamlit</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çerçevelerini</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kullanarak</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biyoenformatik</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analizler</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için</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web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uygulamaları</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bunların</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potansiyelleri</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ve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sınırlamaları</a:t>
          </a:r>
          <a:endParaRPr lang="en-GB"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gm:t>
    </dgm:pt>
    <dgm:pt modelId="{1B920B48-B4D9-9747-9DFF-6E1AAEDB752B}" type="parTrans" cxnId="{359916D6-07E4-A84F-9D02-0AD416DEDD76}">
      <dgm:prSet/>
      <dgm:spPr/>
      <dgm:t>
        <a:bodyPr/>
        <a:lstStyle/>
        <a:p>
          <a:endParaRPr lang="en-US"/>
        </a:p>
      </dgm:t>
    </dgm:pt>
    <dgm:pt modelId="{D0446BAE-DDED-0F4A-9386-55723374A0CB}" type="sibTrans" cxnId="{359916D6-07E4-A84F-9D02-0AD416DEDD76}">
      <dgm:prSet/>
      <dgm:spPr/>
      <dgm:t>
        <a:bodyPr/>
        <a:lstStyle/>
        <a:p>
          <a:endParaRPr lang="en-US"/>
        </a:p>
      </dgm:t>
    </dgm:pt>
    <dgm:pt modelId="{62498256-D6A9-EF42-B5B5-D595AA322FC6}" type="pres">
      <dgm:prSet presAssocID="{341DBA06-6F05-4FC6-AD6C-3FF19041E25B}" presName="Name0" presStyleCnt="0">
        <dgm:presLayoutVars>
          <dgm:dir/>
          <dgm:animLvl val="lvl"/>
          <dgm:resizeHandles val="exact"/>
        </dgm:presLayoutVars>
      </dgm:prSet>
      <dgm:spPr/>
    </dgm:pt>
    <dgm:pt modelId="{210FE58A-C5D6-A841-9CE0-57E165B8735A}" type="pres">
      <dgm:prSet presAssocID="{C94A0319-5CE9-4E71-BB56-84184ABFF813}" presName="linNode" presStyleCnt="0"/>
      <dgm:spPr/>
    </dgm:pt>
    <dgm:pt modelId="{C9CBE89E-5935-6343-A13D-FFD1BFA17121}" type="pres">
      <dgm:prSet presAssocID="{C94A0319-5CE9-4E71-BB56-84184ABFF813}" presName="parentText" presStyleLbl="alignNode1" presStyleIdx="0" presStyleCnt="4">
        <dgm:presLayoutVars>
          <dgm:chMax val="1"/>
          <dgm:bulletEnabled/>
        </dgm:presLayoutVars>
      </dgm:prSet>
      <dgm:spPr/>
    </dgm:pt>
    <dgm:pt modelId="{9D25FA2D-E74A-7D4E-BD1B-371401AD3E0A}" type="pres">
      <dgm:prSet presAssocID="{C94A0319-5CE9-4E71-BB56-84184ABFF813}" presName="descendantText" presStyleLbl="alignAccFollowNode1" presStyleIdx="0" presStyleCnt="4">
        <dgm:presLayoutVars>
          <dgm:bulletEnabled/>
        </dgm:presLayoutVars>
      </dgm:prSet>
      <dgm:spPr>
        <a:xfrm>
          <a:off x="2103120" y="1359"/>
          <a:ext cx="8412480" cy="1393787"/>
        </a:xfrm>
        <a:prstGeom prst="rect">
          <a:avLst/>
        </a:prstGeom>
      </dgm:spPr>
    </dgm:pt>
    <dgm:pt modelId="{5522B6F9-829D-EE49-8946-83FF46858742}" type="pres">
      <dgm:prSet presAssocID="{FDD680FF-5897-4FFE-9F57-38A0583DA6D0}" presName="sp" presStyleCnt="0"/>
      <dgm:spPr/>
    </dgm:pt>
    <dgm:pt modelId="{CE8A85FD-CCCD-284F-BEE0-817D3E30BB81}" type="pres">
      <dgm:prSet presAssocID="{C1D319FC-0613-3043-A8A1-7BC9D59BE9CA}" presName="linNode" presStyleCnt="0"/>
      <dgm:spPr/>
    </dgm:pt>
    <dgm:pt modelId="{0560362F-DA75-9D4C-81B3-861D88D2EC1E}" type="pres">
      <dgm:prSet presAssocID="{C1D319FC-0613-3043-A8A1-7BC9D59BE9CA}" presName="parentText" presStyleLbl="alignNode1" presStyleIdx="1" presStyleCnt="4">
        <dgm:presLayoutVars>
          <dgm:chMax val="1"/>
          <dgm:bulletEnabled/>
        </dgm:presLayoutVars>
      </dgm:prSet>
      <dgm:spPr/>
    </dgm:pt>
    <dgm:pt modelId="{D612C065-DBDA-F042-A14B-6D9FF702B448}" type="pres">
      <dgm:prSet presAssocID="{C1D319FC-0613-3043-A8A1-7BC9D59BE9CA}" presName="descendantText" presStyleLbl="alignAccFollowNode1" presStyleIdx="1" presStyleCnt="4">
        <dgm:presLayoutVars>
          <dgm:bulletEnabled/>
        </dgm:presLayoutVars>
      </dgm:prSet>
      <dgm:spPr/>
    </dgm:pt>
    <dgm:pt modelId="{878C0F85-AA92-C748-99C8-86374774D555}" type="pres">
      <dgm:prSet presAssocID="{DB36F6F8-84C5-B247-AEC9-5B5BAF25FC80}" presName="sp" presStyleCnt="0"/>
      <dgm:spPr/>
    </dgm:pt>
    <dgm:pt modelId="{3C6C5C98-D8B0-544C-9B60-55B7FBD2B04A}" type="pres">
      <dgm:prSet presAssocID="{96D67E49-DD43-1247-9F70-F01B78069066}" presName="linNode" presStyleCnt="0"/>
      <dgm:spPr/>
    </dgm:pt>
    <dgm:pt modelId="{AF2790BE-D051-BE4B-83F1-7378CFA2E55E}" type="pres">
      <dgm:prSet presAssocID="{96D67E49-DD43-1247-9F70-F01B78069066}" presName="parentText" presStyleLbl="alignNode1" presStyleIdx="2" presStyleCnt="4">
        <dgm:presLayoutVars>
          <dgm:chMax val="1"/>
          <dgm:bulletEnabled/>
        </dgm:presLayoutVars>
      </dgm:prSet>
      <dgm:spPr/>
    </dgm:pt>
    <dgm:pt modelId="{BEDD9987-B447-2E4B-ADB0-44FB22436E50}" type="pres">
      <dgm:prSet presAssocID="{96D67E49-DD43-1247-9F70-F01B78069066}" presName="descendantText" presStyleLbl="alignAccFollowNode1" presStyleIdx="2" presStyleCnt="4">
        <dgm:presLayoutVars>
          <dgm:bulletEnabled/>
        </dgm:presLayoutVars>
      </dgm:prSet>
      <dgm:spPr/>
    </dgm:pt>
    <dgm:pt modelId="{44201A33-C03A-A844-8476-C3451BD98C10}" type="pres">
      <dgm:prSet presAssocID="{BD29878F-3AA0-844F-8A4F-A7B930CBDF1D}" presName="sp" presStyleCnt="0"/>
      <dgm:spPr/>
    </dgm:pt>
    <dgm:pt modelId="{C9EE51D9-2F3C-E644-ACAE-1EB18BB40B53}" type="pres">
      <dgm:prSet presAssocID="{71EFFE90-9C04-FA40-BE99-75277768E48A}" presName="linNode" presStyleCnt="0"/>
      <dgm:spPr/>
    </dgm:pt>
    <dgm:pt modelId="{CED968F7-E60F-054E-984C-C62FBE30D775}" type="pres">
      <dgm:prSet presAssocID="{71EFFE90-9C04-FA40-BE99-75277768E48A}" presName="parentText" presStyleLbl="alignNode1" presStyleIdx="3" presStyleCnt="4">
        <dgm:presLayoutVars>
          <dgm:chMax val="1"/>
          <dgm:bulletEnabled/>
        </dgm:presLayoutVars>
      </dgm:prSet>
      <dgm:spPr/>
    </dgm:pt>
    <dgm:pt modelId="{274345DC-5906-3845-B5D0-1F06B8081F89}" type="pres">
      <dgm:prSet presAssocID="{71EFFE90-9C04-FA40-BE99-75277768E48A}" presName="descendantText" presStyleLbl="alignAccFollowNode1" presStyleIdx="3" presStyleCnt="4" custLinFactNeighborY="-2573">
        <dgm:presLayoutVars>
          <dgm:bulletEnabled/>
        </dgm:presLayoutVars>
      </dgm:prSet>
      <dgm:spPr/>
    </dgm:pt>
  </dgm:ptLst>
  <dgm:cxnLst>
    <dgm:cxn modelId="{D7EA1A01-752E-5440-B533-224312D28493}" type="presOf" srcId="{71EFFE90-9C04-FA40-BE99-75277768E48A}" destId="{CED968F7-E60F-054E-984C-C62FBE30D775}" srcOrd="0" destOrd="0" presId="urn:microsoft.com/office/officeart/2016/7/layout/VerticalSolidActionList"/>
    <dgm:cxn modelId="{EBE90415-9821-D242-82EF-2AB15C9F2757}" srcId="{71EFFE90-9C04-FA40-BE99-75277768E48A}" destId="{3E30A4CC-7F09-A24C-AEA2-5C7FF7A91095}" srcOrd="0" destOrd="0" parTransId="{46406627-44F2-4C4C-B1F2-B0E5730199A2}" sibTransId="{B0930B3A-40BA-6C4D-8ABF-2EB64EFA2D9A}"/>
    <dgm:cxn modelId="{B13E291C-B2D8-EF42-A941-841542F806D1}" type="presOf" srcId="{3E30A4CC-7F09-A24C-AEA2-5C7FF7A91095}" destId="{274345DC-5906-3845-B5D0-1F06B8081F89}" srcOrd="0" destOrd="0" presId="urn:microsoft.com/office/officeart/2016/7/layout/VerticalSolidActionList"/>
    <dgm:cxn modelId="{96CA6C2B-5E3B-CF42-A265-BACB7C9E1854}" type="presOf" srcId="{7B96D024-275B-FD43-A3AF-D75A4E89F180}" destId="{D612C065-DBDA-F042-A14B-6D9FF702B448}" srcOrd="0" destOrd="0" presId="urn:microsoft.com/office/officeart/2016/7/layout/VerticalSolidActionList"/>
    <dgm:cxn modelId="{F8CF3B5D-A4D5-8F48-9341-49D23DED0AAD}" srcId="{341DBA06-6F05-4FC6-AD6C-3FF19041E25B}" destId="{96D67E49-DD43-1247-9F70-F01B78069066}" srcOrd="2" destOrd="0" parTransId="{ABAEF91A-FF75-1745-B884-5FD73E400428}" sibTransId="{BD29878F-3AA0-844F-8A4F-A7B930CBDF1D}"/>
    <dgm:cxn modelId="{CF21A961-A022-0444-8EDC-50BFF7F7DEF8}" type="presOf" srcId="{341DBA06-6F05-4FC6-AD6C-3FF19041E25B}" destId="{62498256-D6A9-EF42-B5B5-D595AA322FC6}" srcOrd="0" destOrd="0" presId="urn:microsoft.com/office/officeart/2016/7/layout/VerticalSolidActionList"/>
    <dgm:cxn modelId="{980ADD64-8D24-3146-A1D7-26B348C36E3D}" srcId="{341DBA06-6F05-4FC6-AD6C-3FF19041E25B}" destId="{71EFFE90-9C04-FA40-BE99-75277768E48A}" srcOrd="3" destOrd="0" parTransId="{67265E20-800F-2B4E-9B1C-67A0A5EBE698}" sibTransId="{0C5C8F37-F899-DF4D-B701-A07C318748F8}"/>
    <dgm:cxn modelId="{BC9B8776-E091-544C-B330-7808465A5047}" srcId="{C1D319FC-0613-3043-A8A1-7BC9D59BE9CA}" destId="{7B96D024-275B-FD43-A3AF-D75A4E89F180}" srcOrd="0" destOrd="0" parTransId="{48C1346E-D83A-9644-8F0A-6C237245CE8A}" sibTransId="{D7D53C73-BAFB-CE4E-85BA-4558966E1022}"/>
    <dgm:cxn modelId="{32A1B38B-124A-C84D-9994-B7F76C122A2A}" type="presOf" srcId="{96D67E49-DD43-1247-9F70-F01B78069066}" destId="{AF2790BE-D051-BE4B-83F1-7378CFA2E55E}" srcOrd="0" destOrd="0" presId="urn:microsoft.com/office/officeart/2016/7/layout/VerticalSolidActionList"/>
    <dgm:cxn modelId="{BDA53BA8-D365-E44E-A851-FFAB57F5DBA4}" type="presOf" srcId="{C94A0319-5CE9-4E71-BB56-84184ABFF813}" destId="{C9CBE89E-5935-6343-A13D-FFD1BFA17121}" srcOrd="0" destOrd="0" presId="urn:microsoft.com/office/officeart/2016/7/layout/VerticalSolidActionList"/>
    <dgm:cxn modelId="{BB0189B8-5438-4BE7-AA2C-9AD103D2AED1}" srcId="{341DBA06-6F05-4FC6-AD6C-3FF19041E25B}" destId="{C94A0319-5CE9-4E71-BB56-84184ABFF813}" srcOrd="0" destOrd="0" parTransId="{9EFC9C67-629C-44EF-BE6C-A50C9228F3D9}" sibTransId="{FDD680FF-5897-4FFE-9F57-38A0583DA6D0}"/>
    <dgm:cxn modelId="{964AF9CE-6237-2649-A84A-E7FC804F474F}" srcId="{C94A0319-5CE9-4E71-BB56-84184ABFF813}" destId="{28AA2056-965F-5E4E-95A4-C0F61ECDD8BC}" srcOrd="0" destOrd="0" parTransId="{6E292A18-32F2-B949-80BB-03CE9CF20A4B}" sibTransId="{56240281-911C-6B44-8B1C-8ABBD1319DAA}"/>
    <dgm:cxn modelId="{359916D6-07E4-A84F-9D02-0AD416DEDD76}" srcId="{96D67E49-DD43-1247-9F70-F01B78069066}" destId="{FB0DD457-ACE5-304B-93AD-6C5BF84E50F1}" srcOrd="0" destOrd="0" parTransId="{1B920B48-B4D9-9747-9DFF-6E1AAEDB752B}" sibTransId="{D0446BAE-DDED-0F4A-9386-55723374A0CB}"/>
    <dgm:cxn modelId="{8AD947E1-0D95-4E45-94DC-0FB18600C2AE}" type="presOf" srcId="{28AA2056-965F-5E4E-95A4-C0F61ECDD8BC}" destId="{9D25FA2D-E74A-7D4E-BD1B-371401AD3E0A}" srcOrd="0" destOrd="0" presId="urn:microsoft.com/office/officeart/2016/7/layout/VerticalSolidActionList"/>
    <dgm:cxn modelId="{5459F9E8-658A-E348-9B1F-B55128BE3E5C}" type="presOf" srcId="{C1D319FC-0613-3043-A8A1-7BC9D59BE9CA}" destId="{0560362F-DA75-9D4C-81B3-861D88D2EC1E}" srcOrd="0" destOrd="0" presId="urn:microsoft.com/office/officeart/2016/7/layout/VerticalSolidActionList"/>
    <dgm:cxn modelId="{9CFE33EC-C774-7C42-90B0-17DCE77B8023}" srcId="{341DBA06-6F05-4FC6-AD6C-3FF19041E25B}" destId="{C1D319FC-0613-3043-A8A1-7BC9D59BE9CA}" srcOrd="1" destOrd="0" parTransId="{3F028E3A-91E7-AA4F-999E-F74817CE972E}" sibTransId="{DB36F6F8-84C5-B247-AEC9-5B5BAF25FC80}"/>
    <dgm:cxn modelId="{837FD3ED-C825-C241-95A0-5D0CBEDB472B}" type="presOf" srcId="{FB0DD457-ACE5-304B-93AD-6C5BF84E50F1}" destId="{BEDD9987-B447-2E4B-ADB0-44FB22436E50}" srcOrd="0" destOrd="0" presId="urn:microsoft.com/office/officeart/2016/7/layout/VerticalSolidActionList"/>
    <dgm:cxn modelId="{A030C3A8-1683-E943-B953-60D7A31EFB3F}" type="presParOf" srcId="{62498256-D6A9-EF42-B5B5-D595AA322FC6}" destId="{210FE58A-C5D6-A841-9CE0-57E165B8735A}" srcOrd="0" destOrd="0" presId="urn:microsoft.com/office/officeart/2016/7/layout/VerticalSolidActionList"/>
    <dgm:cxn modelId="{795E25DE-181C-194E-A7E6-1AA4B678D547}" type="presParOf" srcId="{210FE58A-C5D6-A841-9CE0-57E165B8735A}" destId="{C9CBE89E-5935-6343-A13D-FFD1BFA17121}" srcOrd="0" destOrd="0" presId="urn:microsoft.com/office/officeart/2016/7/layout/VerticalSolidActionList"/>
    <dgm:cxn modelId="{A0412AB1-1DCE-904C-A93F-153552E9C9E8}" type="presParOf" srcId="{210FE58A-C5D6-A841-9CE0-57E165B8735A}" destId="{9D25FA2D-E74A-7D4E-BD1B-371401AD3E0A}" srcOrd="1" destOrd="0" presId="urn:microsoft.com/office/officeart/2016/7/layout/VerticalSolidActionList"/>
    <dgm:cxn modelId="{E24445FF-A641-864C-9659-8690176C9CEE}" type="presParOf" srcId="{62498256-D6A9-EF42-B5B5-D595AA322FC6}" destId="{5522B6F9-829D-EE49-8946-83FF46858742}" srcOrd="1" destOrd="0" presId="urn:microsoft.com/office/officeart/2016/7/layout/VerticalSolidActionList"/>
    <dgm:cxn modelId="{BC0C0870-B308-104E-BEB0-A53E4D5CEF96}" type="presParOf" srcId="{62498256-D6A9-EF42-B5B5-D595AA322FC6}" destId="{CE8A85FD-CCCD-284F-BEE0-817D3E30BB81}" srcOrd="2" destOrd="0" presId="urn:microsoft.com/office/officeart/2016/7/layout/VerticalSolidActionList"/>
    <dgm:cxn modelId="{ACF63B42-4175-7A4C-B506-B42D667A84EC}" type="presParOf" srcId="{CE8A85FD-CCCD-284F-BEE0-817D3E30BB81}" destId="{0560362F-DA75-9D4C-81B3-861D88D2EC1E}" srcOrd="0" destOrd="0" presId="urn:microsoft.com/office/officeart/2016/7/layout/VerticalSolidActionList"/>
    <dgm:cxn modelId="{B779D02F-C0C6-1E41-A514-5BBE873BDE8E}" type="presParOf" srcId="{CE8A85FD-CCCD-284F-BEE0-817D3E30BB81}" destId="{D612C065-DBDA-F042-A14B-6D9FF702B448}" srcOrd="1" destOrd="0" presId="urn:microsoft.com/office/officeart/2016/7/layout/VerticalSolidActionList"/>
    <dgm:cxn modelId="{2F3205B0-0B97-DC48-822C-0357C3E60C78}" type="presParOf" srcId="{62498256-D6A9-EF42-B5B5-D595AA322FC6}" destId="{878C0F85-AA92-C748-99C8-86374774D555}" srcOrd="3" destOrd="0" presId="urn:microsoft.com/office/officeart/2016/7/layout/VerticalSolidActionList"/>
    <dgm:cxn modelId="{D506BFA4-A83D-D64B-BA13-073C962C9BCF}" type="presParOf" srcId="{62498256-D6A9-EF42-B5B5-D595AA322FC6}" destId="{3C6C5C98-D8B0-544C-9B60-55B7FBD2B04A}" srcOrd="4" destOrd="0" presId="urn:microsoft.com/office/officeart/2016/7/layout/VerticalSolidActionList"/>
    <dgm:cxn modelId="{F0B280F1-319C-654C-AFC5-8961BAB15906}" type="presParOf" srcId="{3C6C5C98-D8B0-544C-9B60-55B7FBD2B04A}" destId="{AF2790BE-D051-BE4B-83F1-7378CFA2E55E}" srcOrd="0" destOrd="0" presId="urn:microsoft.com/office/officeart/2016/7/layout/VerticalSolidActionList"/>
    <dgm:cxn modelId="{22B1C5F5-3D47-AE4A-A6C5-4CEDE13476C0}" type="presParOf" srcId="{3C6C5C98-D8B0-544C-9B60-55B7FBD2B04A}" destId="{BEDD9987-B447-2E4B-ADB0-44FB22436E50}" srcOrd="1" destOrd="0" presId="urn:microsoft.com/office/officeart/2016/7/layout/VerticalSolidActionList"/>
    <dgm:cxn modelId="{D355C7DF-1666-0F40-A358-9811949E1BFD}" type="presParOf" srcId="{62498256-D6A9-EF42-B5B5-D595AA322FC6}" destId="{44201A33-C03A-A844-8476-C3451BD98C10}" srcOrd="5" destOrd="0" presId="urn:microsoft.com/office/officeart/2016/7/layout/VerticalSolidActionList"/>
    <dgm:cxn modelId="{12F1E5AC-C469-2440-AAF7-552425C80C1A}" type="presParOf" srcId="{62498256-D6A9-EF42-B5B5-D595AA322FC6}" destId="{C9EE51D9-2F3C-E644-ACAE-1EB18BB40B53}" srcOrd="6" destOrd="0" presId="urn:microsoft.com/office/officeart/2016/7/layout/VerticalSolidActionList"/>
    <dgm:cxn modelId="{1B0C4360-E418-724C-978A-6E4BFEFD815B}" type="presParOf" srcId="{C9EE51D9-2F3C-E644-ACAE-1EB18BB40B53}" destId="{CED968F7-E60F-054E-984C-C62FBE30D775}" srcOrd="0" destOrd="0" presId="urn:microsoft.com/office/officeart/2016/7/layout/VerticalSolidActionList"/>
    <dgm:cxn modelId="{E7EAFC96-1529-3743-9115-B4D050A175A4}" type="presParOf" srcId="{C9EE51D9-2F3C-E644-ACAE-1EB18BB40B53}" destId="{274345DC-5906-3845-B5D0-1F06B8081F89}"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61DC25-5987-47BC-BA69-39DD50F6BB8D}"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B67BF2EA-5C5D-4CCB-B074-C41F2DA92D28}">
      <dgm:prSet custT="1"/>
      <dgm:spPr/>
      <dgm:t>
        <a:bodyPr/>
        <a:lstStyle/>
        <a:p>
          <a:pPr>
            <a:lnSpc>
              <a:spcPct val="100000"/>
            </a:lnSpc>
            <a:defRPr cap="all"/>
          </a:pPr>
          <a:r>
            <a:rPr lang="tr-TR" sz="2800" b="1" dirty="0"/>
            <a:t>SORU VE CEVAP</a:t>
          </a:r>
          <a:endParaRPr lang="en-US" sz="2800" b="1" dirty="0"/>
        </a:p>
      </dgm:t>
    </dgm:pt>
    <dgm:pt modelId="{7F66EF43-8802-4281-AD0B-8E683D8FAFD6}" type="parTrans" cxnId="{00C5150D-3353-4765-A837-8FF77145E78A}">
      <dgm:prSet/>
      <dgm:spPr/>
      <dgm:t>
        <a:bodyPr/>
        <a:lstStyle/>
        <a:p>
          <a:endParaRPr lang="en-US"/>
        </a:p>
      </dgm:t>
    </dgm:pt>
    <dgm:pt modelId="{56221C17-A290-4C6A-BED9-D9F3DFAFF3E5}" type="sibTrans" cxnId="{00C5150D-3353-4765-A837-8FF77145E78A}">
      <dgm:prSet/>
      <dgm:spPr/>
      <dgm:t>
        <a:bodyPr/>
        <a:lstStyle/>
        <a:p>
          <a:endParaRPr lang="en-US"/>
        </a:p>
      </dgm:t>
    </dgm:pt>
    <dgm:pt modelId="{EBBC015A-0528-4886-BC5B-B4601C1FC7DC}">
      <dgm:prSet custT="1"/>
      <dgm:spPr/>
      <dgm:t>
        <a:bodyPr/>
        <a:lstStyle/>
        <a:p>
          <a:pPr>
            <a:lnSpc>
              <a:spcPct val="100000"/>
            </a:lnSpc>
            <a:defRPr cap="all"/>
          </a:pPr>
          <a:r>
            <a:rPr lang="tr-TR" sz="2800" b="1" dirty="0"/>
            <a:t>DENEYİMLERİN PAYLAŞIMI</a:t>
          </a:r>
          <a:endParaRPr lang="en-US" sz="2800" b="1" dirty="0"/>
        </a:p>
      </dgm:t>
    </dgm:pt>
    <dgm:pt modelId="{9AC48BA4-C602-412F-87A5-787480BED71F}" type="parTrans" cxnId="{57ED3F47-5B33-46D0-BDDE-6CED9ADEFC6E}">
      <dgm:prSet/>
      <dgm:spPr/>
      <dgm:t>
        <a:bodyPr/>
        <a:lstStyle/>
        <a:p>
          <a:endParaRPr lang="en-US"/>
        </a:p>
      </dgm:t>
    </dgm:pt>
    <dgm:pt modelId="{48326871-713A-4D81-A435-80B8935F389F}" type="sibTrans" cxnId="{57ED3F47-5B33-46D0-BDDE-6CED9ADEFC6E}">
      <dgm:prSet/>
      <dgm:spPr/>
      <dgm:t>
        <a:bodyPr/>
        <a:lstStyle/>
        <a:p>
          <a:endParaRPr lang="en-US"/>
        </a:p>
      </dgm:t>
    </dgm:pt>
    <dgm:pt modelId="{69A908F0-264A-43BA-B58B-2376307CC9BC}">
      <dgm:prSet custT="1"/>
      <dgm:spPr/>
      <dgm:t>
        <a:bodyPr/>
        <a:lstStyle/>
        <a:p>
          <a:pPr>
            <a:lnSpc>
              <a:spcPct val="100000"/>
            </a:lnSpc>
            <a:defRPr cap="all"/>
          </a:pPr>
          <a:r>
            <a:rPr lang="tr-TR" sz="2800" b="1" dirty="0"/>
            <a:t>ÖZETLEYELİM</a:t>
          </a:r>
          <a:endParaRPr lang="en-US" sz="2800" b="1" dirty="0"/>
        </a:p>
      </dgm:t>
    </dgm:pt>
    <dgm:pt modelId="{900CFF19-415F-4276-B9E4-D3684301DED5}" type="parTrans" cxnId="{2805567F-7556-49A7-96FF-1DD0FFD5331D}">
      <dgm:prSet/>
      <dgm:spPr/>
      <dgm:t>
        <a:bodyPr/>
        <a:lstStyle/>
        <a:p>
          <a:endParaRPr lang="en-US"/>
        </a:p>
      </dgm:t>
    </dgm:pt>
    <dgm:pt modelId="{EA4DD9BB-4F6B-4993-A40B-B0E8BA71BBEA}" type="sibTrans" cxnId="{2805567F-7556-49A7-96FF-1DD0FFD5331D}">
      <dgm:prSet/>
      <dgm:spPr/>
      <dgm:t>
        <a:bodyPr/>
        <a:lstStyle/>
        <a:p>
          <a:endParaRPr lang="en-US"/>
        </a:p>
      </dgm:t>
    </dgm:pt>
    <dgm:pt modelId="{24DB6651-9CE1-4D8B-9F82-AA3926793694}" type="pres">
      <dgm:prSet presAssocID="{0561DC25-5987-47BC-BA69-39DD50F6BB8D}" presName="root" presStyleCnt="0">
        <dgm:presLayoutVars>
          <dgm:dir/>
          <dgm:resizeHandles val="exact"/>
        </dgm:presLayoutVars>
      </dgm:prSet>
      <dgm:spPr/>
    </dgm:pt>
    <dgm:pt modelId="{42EA5496-3591-4420-8C1D-C9931AC7F3B6}" type="pres">
      <dgm:prSet presAssocID="{B67BF2EA-5C5D-4CCB-B074-C41F2DA92D28}" presName="compNode" presStyleCnt="0"/>
      <dgm:spPr/>
    </dgm:pt>
    <dgm:pt modelId="{B1CB063C-5A0A-4C99-BD7C-40654D67B382}" type="pres">
      <dgm:prSet presAssocID="{B67BF2EA-5C5D-4CCB-B074-C41F2DA92D28}" presName="iconBgRect" presStyleLbl="bgShp" presStyleIdx="0" presStyleCnt="3"/>
      <dgm:spPr/>
    </dgm:pt>
    <dgm:pt modelId="{AF67D722-BDCB-4F7F-AFD5-5C3A44B2CA41}" type="pres">
      <dgm:prSet presAssocID="{B67BF2EA-5C5D-4CCB-B074-C41F2DA92D2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4D7A6C3E-53AE-45DA-86DF-7A0F1029EA39}" type="pres">
      <dgm:prSet presAssocID="{B67BF2EA-5C5D-4CCB-B074-C41F2DA92D28}" presName="spaceRect" presStyleCnt="0"/>
      <dgm:spPr/>
    </dgm:pt>
    <dgm:pt modelId="{C716BDEC-F275-46DD-A8BB-CE417CE72022}" type="pres">
      <dgm:prSet presAssocID="{B67BF2EA-5C5D-4CCB-B074-C41F2DA92D28}" presName="textRect" presStyleLbl="revTx" presStyleIdx="0" presStyleCnt="3">
        <dgm:presLayoutVars>
          <dgm:chMax val="1"/>
          <dgm:chPref val="1"/>
        </dgm:presLayoutVars>
      </dgm:prSet>
      <dgm:spPr/>
    </dgm:pt>
    <dgm:pt modelId="{CBF2C6D8-907F-4671-B83B-789288737002}" type="pres">
      <dgm:prSet presAssocID="{56221C17-A290-4C6A-BED9-D9F3DFAFF3E5}" presName="sibTrans" presStyleCnt="0"/>
      <dgm:spPr/>
    </dgm:pt>
    <dgm:pt modelId="{FF83DBC9-CB2B-4B18-8A9D-7B10095A36BC}" type="pres">
      <dgm:prSet presAssocID="{EBBC015A-0528-4886-BC5B-B4601C1FC7DC}" presName="compNode" presStyleCnt="0"/>
      <dgm:spPr/>
    </dgm:pt>
    <dgm:pt modelId="{54FB7054-616F-4151-841C-BD8D425B6D44}" type="pres">
      <dgm:prSet presAssocID="{EBBC015A-0528-4886-BC5B-B4601C1FC7DC}" presName="iconBgRect" presStyleLbl="bgShp" presStyleIdx="1" presStyleCnt="3"/>
      <dgm:spPr/>
    </dgm:pt>
    <dgm:pt modelId="{C5464A2D-0EE0-4EC6-9A7F-E94005E7BF21}" type="pres">
      <dgm:prSet presAssocID="{EBBC015A-0528-4886-BC5B-B4601C1FC7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1B067ADD-18FE-4979-A75D-222F5F168FC0}" type="pres">
      <dgm:prSet presAssocID="{EBBC015A-0528-4886-BC5B-B4601C1FC7DC}" presName="spaceRect" presStyleCnt="0"/>
      <dgm:spPr/>
    </dgm:pt>
    <dgm:pt modelId="{00111C2D-8E05-4408-9AE0-8D211EC425D2}" type="pres">
      <dgm:prSet presAssocID="{EBBC015A-0528-4886-BC5B-B4601C1FC7DC}" presName="textRect" presStyleLbl="revTx" presStyleIdx="1" presStyleCnt="3">
        <dgm:presLayoutVars>
          <dgm:chMax val="1"/>
          <dgm:chPref val="1"/>
        </dgm:presLayoutVars>
      </dgm:prSet>
      <dgm:spPr/>
    </dgm:pt>
    <dgm:pt modelId="{0F2A7191-F5F0-4CA1-8B45-715297CE9756}" type="pres">
      <dgm:prSet presAssocID="{48326871-713A-4D81-A435-80B8935F389F}" presName="sibTrans" presStyleCnt="0"/>
      <dgm:spPr/>
    </dgm:pt>
    <dgm:pt modelId="{DAA16332-CDEB-4004-96D7-FF12AEFB9EA9}" type="pres">
      <dgm:prSet presAssocID="{69A908F0-264A-43BA-B58B-2376307CC9BC}" presName="compNode" presStyleCnt="0"/>
      <dgm:spPr/>
    </dgm:pt>
    <dgm:pt modelId="{F1076E40-DCA3-4EED-B21A-2ADF9750DB18}" type="pres">
      <dgm:prSet presAssocID="{69A908F0-264A-43BA-B58B-2376307CC9BC}" presName="iconBgRect" presStyleLbl="bgShp" presStyleIdx="2" presStyleCnt="3"/>
      <dgm:spPr/>
    </dgm:pt>
    <dgm:pt modelId="{73C6E13C-4717-4AEF-93C3-446EBED1F60E}" type="pres">
      <dgm:prSet presAssocID="{69A908F0-264A-43BA-B58B-2376307CC9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79BD8702-E1F9-4EB5-B818-73A44B55C4DB}" type="pres">
      <dgm:prSet presAssocID="{69A908F0-264A-43BA-B58B-2376307CC9BC}" presName="spaceRect" presStyleCnt="0"/>
      <dgm:spPr/>
    </dgm:pt>
    <dgm:pt modelId="{6DE1476B-6FB7-4158-8AFB-939DCAC836EB}" type="pres">
      <dgm:prSet presAssocID="{69A908F0-264A-43BA-B58B-2376307CC9BC}" presName="textRect" presStyleLbl="revTx" presStyleIdx="2" presStyleCnt="3">
        <dgm:presLayoutVars>
          <dgm:chMax val="1"/>
          <dgm:chPref val="1"/>
        </dgm:presLayoutVars>
      </dgm:prSet>
      <dgm:spPr/>
    </dgm:pt>
  </dgm:ptLst>
  <dgm:cxnLst>
    <dgm:cxn modelId="{00C5150D-3353-4765-A837-8FF77145E78A}" srcId="{0561DC25-5987-47BC-BA69-39DD50F6BB8D}" destId="{B67BF2EA-5C5D-4CCB-B074-C41F2DA92D28}" srcOrd="0" destOrd="0" parTransId="{7F66EF43-8802-4281-AD0B-8E683D8FAFD6}" sibTransId="{56221C17-A290-4C6A-BED9-D9F3DFAFF3E5}"/>
    <dgm:cxn modelId="{4444A72F-08A8-7D4B-BB15-9EDC551FA48C}" type="presOf" srcId="{0561DC25-5987-47BC-BA69-39DD50F6BB8D}" destId="{24DB6651-9CE1-4D8B-9F82-AA3926793694}" srcOrd="0" destOrd="0" presId="urn:microsoft.com/office/officeart/2018/5/layout/IconCircleLabelList"/>
    <dgm:cxn modelId="{A049B03D-B34B-B94D-B3CC-6D064F8F15AB}" type="presOf" srcId="{B67BF2EA-5C5D-4CCB-B074-C41F2DA92D28}" destId="{C716BDEC-F275-46DD-A8BB-CE417CE72022}" srcOrd="0" destOrd="0" presId="urn:microsoft.com/office/officeart/2018/5/layout/IconCircleLabelList"/>
    <dgm:cxn modelId="{57ED3F47-5B33-46D0-BDDE-6CED9ADEFC6E}" srcId="{0561DC25-5987-47BC-BA69-39DD50F6BB8D}" destId="{EBBC015A-0528-4886-BC5B-B4601C1FC7DC}" srcOrd="1" destOrd="0" parTransId="{9AC48BA4-C602-412F-87A5-787480BED71F}" sibTransId="{48326871-713A-4D81-A435-80B8935F389F}"/>
    <dgm:cxn modelId="{95702C6D-714E-304D-B127-02BF6FCC7DEE}" type="presOf" srcId="{EBBC015A-0528-4886-BC5B-B4601C1FC7DC}" destId="{00111C2D-8E05-4408-9AE0-8D211EC425D2}" srcOrd="0" destOrd="0" presId="urn:microsoft.com/office/officeart/2018/5/layout/IconCircleLabelList"/>
    <dgm:cxn modelId="{2805567F-7556-49A7-96FF-1DD0FFD5331D}" srcId="{0561DC25-5987-47BC-BA69-39DD50F6BB8D}" destId="{69A908F0-264A-43BA-B58B-2376307CC9BC}" srcOrd="2" destOrd="0" parTransId="{900CFF19-415F-4276-B9E4-D3684301DED5}" sibTransId="{EA4DD9BB-4F6B-4993-A40B-B0E8BA71BBEA}"/>
    <dgm:cxn modelId="{EE88A8F8-13AD-D144-A288-4983DE5E7882}" type="presOf" srcId="{69A908F0-264A-43BA-B58B-2376307CC9BC}" destId="{6DE1476B-6FB7-4158-8AFB-939DCAC836EB}" srcOrd="0" destOrd="0" presId="urn:microsoft.com/office/officeart/2018/5/layout/IconCircleLabelList"/>
    <dgm:cxn modelId="{65904DE1-E760-C74C-B116-30529F46C822}" type="presParOf" srcId="{24DB6651-9CE1-4D8B-9F82-AA3926793694}" destId="{42EA5496-3591-4420-8C1D-C9931AC7F3B6}" srcOrd="0" destOrd="0" presId="urn:microsoft.com/office/officeart/2018/5/layout/IconCircleLabelList"/>
    <dgm:cxn modelId="{3B3C1420-4F7B-7948-A567-1A5E64D35EBF}" type="presParOf" srcId="{42EA5496-3591-4420-8C1D-C9931AC7F3B6}" destId="{B1CB063C-5A0A-4C99-BD7C-40654D67B382}" srcOrd="0" destOrd="0" presId="urn:microsoft.com/office/officeart/2018/5/layout/IconCircleLabelList"/>
    <dgm:cxn modelId="{11A53F40-561C-7640-B097-08E67B0B5FFA}" type="presParOf" srcId="{42EA5496-3591-4420-8C1D-C9931AC7F3B6}" destId="{AF67D722-BDCB-4F7F-AFD5-5C3A44B2CA41}" srcOrd="1" destOrd="0" presId="urn:microsoft.com/office/officeart/2018/5/layout/IconCircleLabelList"/>
    <dgm:cxn modelId="{6B4F5A84-CC65-7F48-8D73-5C6108C0CD0F}" type="presParOf" srcId="{42EA5496-3591-4420-8C1D-C9931AC7F3B6}" destId="{4D7A6C3E-53AE-45DA-86DF-7A0F1029EA39}" srcOrd="2" destOrd="0" presId="urn:microsoft.com/office/officeart/2018/5/layout/IconCircleLabelList"/>
    <dgm:cxn modelId="{4B268FFB-9CCA-C740-A7FD-8395E0DA67BC}" type="presParOf" srcId="{42EA5496-3591-4420-8C1D-C9931AC7F3B6}" destId="{C716BDEC-F275-46DD-A8BB-CE417CE72022}" srcOrd="3" destOrd="0" presId="urn:microsoft.com/office/officeart/2018/5/layout/IconCircleLabelList"/>
    <dgm:cxn modelId="{7172E378-76BA-D343-B201-05FCFC60DE1A}" type="presParOf" srcId="{24DB6651-9CE1-4D8B-9F82-AA3926793694}" destId="{CBF2C6D8-907F-4671-B83B-789288737002}" srcOrd="1" destOrd="0" presId="urn:microsoft.com/office/officeart/2018/5/layout/IconCircleLabelList"/>
    <dgm:cxn modelId="{9D01793D-61EB-6B4B-8D38-297DC51072A8}" type="presParOf" srcId="{24DB6651-9CE1-4D8B-9F82-AA3926793694}" destId="{FF83DBC9-CB2B-4B18-8A9D-7B10095A36BC}" srcOrd="2" destOrd="0" presId="urn:microsoft.com/office/officeart/2018/5/layout/IconCircleLabelList"/>
    <dgm:cxn modelId="{48AF71C2-1808-064D-9A4A-6C9E087B3FC6}" type="presParOf" srcId="{FF83DBC9-CB2B-4B18-8A9D-7B10095A36BC}" destId="{54FB7054-616F-4151-841C-BD8D425B6D44}" srcOrd="0" destOrd="0" presId="urn:microsoft.com/office/officeart/2018/5/layout/IconCircleLabelList"/>
    <dgm:cxn modelId="{EBD8115F-4476-1F45-98A6-6A634A23C959}" type="presParOf" srcId="{FF83DBC9-CB2B-4B18-8A9D-7B10095A36BC}" destId="{C5464A2D-0EE0-4EC6-9A7F-E94005E7BF21}" srcOrd="1" destOrd="0" presId="urn:microsoft.com/office/officeart/2018/5/layout/IconCircleLabelList"/>
    <dgm:cxn modelId="{81AABACB-D98D-8845-B1C3-5751D210717F}" type="presParOf" srcId="{FF83DBC9-CB2B-4B18-8A9D-7B10095A36BC}" destId="{1B067ADD-18FE-4979-A75D-222F5F168FC0}" srcOrd="2" destOrd="0" presId="urn:microsoft.com/office/officeart/2018/5/layout/IconCircleLabelList"/>
    <dgm:cxn modelId="{CE74B24F-BEC0-DC42-A2A3-2CD6F70F15CB}" type="presParOf" srcId="{FF83DBC9-CB2B-4B18-8A9D-7B10095A36BC}" destId="{00111C2D-8E05-4408-9AE0-8D211EC425D2}" srcOrd="3" destOrd="0" presId="urn:microsoft.com/office/officeart/2018/5/layout/IconCircleLabelList"/>
    <dgm:cxn modelId="{A1F7D96F-D349-C04B-9F5A-DFFB40F8782C}" type="presParOf" srcId="{24DB6651-9CE1-4D8B-9F82-AA3926793694}" destId="{0F2A7191-F5F0-4CA1-8B45-715297CE9756}" srcOrd="3" destOrd="0" presId="urn:microsoft.com/office/officeart/2018/5/layout/IconCircleLabelList"/>
    <dgm:cxn modelId="{FB58A621-5FBC-7046-83EA-515748E96AAB}" type="presParOf" srcId="{24DB6651-9CE1-4D8B-9F82-AA3926793694}" destId="{DAA16332-CDEB-4004-96D7-FF12AEFB9EA9}" srcOrd="4" destOrd="0" presId="urn:microsoft.com/office/officeart/2018/5/layout/IconCircleLabelList"/>
    <dgm:cxn modelId="{969273C7-B064-E74F-8D18-205AFA178C5C}" type="presParOf" srcId="{DAA16332-CDEB-4004-96D7-FF12AEFB9EA9}" destId="{F1076E40-DCA3-4EED-B21A-2ADF9750DB18}" srcOrd="0" destOrd="0" presId="urn:microsoft.com/office/officeart/2018/5/layout/IconCircleLabelList"/>
    <dgm:cxn modelId="{DABE808F-F527-724B-BE05-3B459EDA3B17}" type="presParOf" srcId="{DAA16332-CDEB-4004-96D7-FF12AEFB9EA9}" destId="{73C6E13C-4717-4AEF-93C3-446EBED1F60E}" srcOrd="1" destOrd="0" presId="urn:microsoft.com/office/officeart/2018/5/layout/IconCircleLabelList"/>
    <dgm:cxn modelId="{941091EF-3774-3142-8A1F-43AEBF53FCDA}" type="presParOf" srcId="{DAA16332-CDEB-4004-96D7-FF12AEFB9EA9}" destId="{79BD8702-E1F9-4EB5-B818-73A44B55C4DB}" srcOrd="2" destOrd="0" presId="urn:microsoft.com/office/officeart/2018/5/layout/IconCircleLabelList"/>
    <dgm:cxn modelId="{7B0A6EF0-890A-F742-AC37-E83F7A89DAF3}" type="presParOf" srcId="{DAA16332-CDEB-4004-96D7-FF12AEFB9EA9}" destId="{6DE1476B-6FB7-4158-8AFB-939DCAC836E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5FA2D-E74A-7D4E-BD1B-371401AD3E0A}">
      <dsp:nvSpPr>
        <dsp:cNvPr id="0" name=""/>
        <dsp:cNvSpPr/>
      </dsp:nvSpPr>
      <dsp:spPr>
        <a:xfrm>
          <a:off x="2103120" y="2007"/>
          <a:ext cx="8412480" cy="1040029"/>
        </a:xfrm>
        <a:prstGeom prst="rect">
          <a:avLst/>
        </a:prstGeom>
        <a:solidFill>
          <a:srgbClr val="ED7D31">
            <a:tint val="40000"/>
            <a:alpha val="90000"/>
            <a:hueOff val="0"/>
            <a:satOff val="0"/>
            <a:lumOff val="0"/>
            <a:alphaOff val="0"/>
          </a:srgbClr>
        </a:solidFill>
        <a:ln w="6350" cap="flat" cmpd="sng" algn="ctr">
          <a:solidFill>
            <a:srgbClr val="ED7D31">
              <a:tint val="40000"/>
              <a:alpha val="9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844550">
            <a:lnSpc>
              <a:spcPct val="90000"/>
            </a:lnSpc>
            <a:spcBef>
              <a:spcPct val="0"/>
            </a:spcBef>
            <a:spcAft>
              <a:spcPct val="35000"/>
            </a:spcAft>
            <a:buNone/>
          </a:pP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Biyoenformatik</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ve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omik</a:t>
          </a:r>
          <a:r>
            <a:rPr lang="tr-TR"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s</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teknolojilerinin</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ilaç</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geliştirmeyi</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nasıl</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dönüştürdüğü</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ve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farmakogenomik</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kavramını</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nasıl</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somutlaştırdığı</a:t>
          </a:r>
          <a:endParaRPr lang="en-GB"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sp:txBody>
      <dsp:txXfrm>
        <a:off x="2103120" y="2007"/>
        <a:ext cx="8412480" cy="1040029"/>
      </dsp:txXfrm>
    </dsp:sp>
    <dsp:sp modelId="{C9CBE89E-5935-6343-A13D-FFD1BFA17121}">
      <dsp:nvSpPr>
        <dsp:cNvPr id="0" name=""/>
        <dsp:cNvSpPr/>
      </dsp:nvSpPr>
      <dsp:spPr>
        <a:xfrm>
          <a:off x="0" y="2007"/>
          <a:ext cx="2103120" cy="104002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tr-TR" sz="2800" b="0" kern="1200" spc="-106" dirty="0">
              <a:latin typeface="Calibri" panose="020F0502020204030204" pitchFamily="34" charset="0"/>
              <a:ea typeface="Calibri" panose="020F0502020204030204" pitchFamily="34" charset="0"/>
              <a:cs typeface="Calibri" panose="020F0502020204030204" pitchFamily="34" charset="0"/>
            </a:rPr>
            <a:t>Tanımla</a:t>
          </a:r>
          <a:endParaRPr lang="en-US" sz="2800" b="0" kern="1200" dirty="0">
            <a:latin typeface="Calibri" panose="020F0502020204030204" pitchFamily="34" charset="0"/>
            <a:ea typeface="Calibri" panose="020F0502020204030204" pitchFamily="34" charset="0"/>
            <a:cs typeface="Calibri" panose="020F0502020204030204" pitchFamily="34" charset="0"/>
          </a:endParaRPr>
        </a:p>
      </dsp:txBody>
      <dsp:txXfrm>
        <a:off x="0" y="2007"/>
        <a:ext cx="2103120" cy="1040029"/>
      </dsp:txXfrm>
    </dsp:sp>
    <dsp:sp modelId="{D612C065-DBDA-F042-A14B-6D9FF702B448}">
      <dsp:nvSpPr>
        <dsp:cNvPr id="0" name=""/>
        <dsp:cNvSpPr/>
      </dsp:nvSpPr>
      <dsp:spPr>
        <a:xfrm>
          <a:off x="2103120" y="1104438"/>
          <a:ext cx="8412480" cy="1040029"/>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844550">
            <a:lnSpc>
              <a:spcPct val="90000"/>
            </a:lnSpc>
            <a:spcBef>
              <a:spcPct val="0"/>
            </a:spcBef>
            <a:spcAft>
              <a:spcPct val="35000"/>
            </a:spcAft>
            <a:buNone/>
          </a:pP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Biyoenformatik</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ve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omik</a:t>
          </a:r>
          <a:r>
            <a:rPr lang="tr-TR"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s</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lerin</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veri</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kalitesi</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hacmi</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boyutluluğu</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yeniden</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üretilebilirliği</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standardizasyonu</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etiği</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ve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gizliliğiyle</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ilgili</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karşılaştığı</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zorluklar</a:t>
          </a:r>
          <a:endParaRPr lang="en-GB"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sp:txBody>
      <dsp:txXfrm>
        <a:off x="2103120" y="1104438"/>
        <a:ext cx="8412480" cy="1040029"/>
      </dsp:txXfrm>
    </dsp:sp>
    <dsp:sp modelId="{0560362F-DA75-9D4C-81B3-861D88D2EC1E}">
      <dsp:nvSpPr>
        <dsp:cNvPr id="0" name=""/>
        <dsp:cNvSpPr/>
      </dsp:nvSpPr>
      <dsp:spPr>
        <a:xfrm>
          <a:off x="0" y="1104438"/>
          <a:ext cx="2103120" cy="104002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tr-TR" sz="2800" b="0" kern="1200" spc="-106" dirty="0">
              <a:solidFill>
                <a:prstClr val="white"/>
              </a:solidFill>
              <a:latin typeface="Calibri" panose="020F0502020204030204" pitchFamily="34" charset="0"/>
              <a:ea typeface="Calibri" panose="020F0502020204030204" pitchFamily="34" charset="0"/>
              <a:cs typeface="Calibri" panose="020F0502020204030204" pitchFamily="34" charset="0"/>
            </a:rPr>
            <a:t>Hatırla</a:t>
          </a:r>
          <a:endParaRPr lang="en-GB" sz="2800" b="0" kern="1200" spc="-106" dirty="0">
            <a:solidFill>
              <a:prstClr val="white"/>
            </a:solidFill>
            <a:latin typeface="Calibri" panose="020F0502020204030204" pitchFamily="34" charset="0"/>
            <a:ea typeface="Calibri" panose="020F0502020204030204" pitchFamily="34" charset="0"/>
            <a:cs typeface="Calibri" panose="020F0502020204030204" pitchFamily="34" charset="0"/>
          </a:endParaRPr>
        </a:p>
      </dsp:txBody>
      <dsp:txXfrm>
        <a:off x="0" y="1104438"/>
        <a:ext cx="2103120" cy="1040029"/>
      </dsp:txXfrm>
    </dsp:sp>
    <dsp:sp modelId="{BEDD9987-B447-2E4B-ADB0-44FB22436E50}">
      <dsp:nvSpPr>
        <dsp:cNvPr id="0" name=""/>
        <dsp:cNvSpPr/>
      </dsp:nvSpPr>
      <dsp:spPr>
        <a:xfrm>
          <a:off x="2103120" y="2206869"/>
          <a:ext cx="8412480" cy="104002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844550">
            <a:lnSpc>
              <a:spcPct val="90000"/>
            </a:lnSpc>
            <a:spcBef>
              <a:spcPct val="0"/>
            </a:spcBef>
            <a:spcAft>
              <a:spcPct val="35000"/>
            </a:spcAft>
            <a:buNone/>
          </a:pP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Shiny ve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Streamlit</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çerçevelerini</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kullanarak</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biyoenformatik</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analizler</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için</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web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uygulamaları</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bunların</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potansiyelleri</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ve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sınırlamaları</a:t>
          </a:r>
          <a:endParaRPr lang="en-GB"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sp:txBody>
      <dsp:txXfrm>
        <a:off x="2103120" y="2206869"/>
        <a:ext cx="8412480" cy="1040029"/>
      </dsp:txXfrm>
    </dsp:sp>
    <dsp:sp modelId="{AF2790BE-D051-BE4B-83F1-7378CFA2E55E}">
      <dsp:nvSpPr>
        <dsp:cNvPr id="0" name=""/>
        <dsp:cNvSpPr/>
      </dsp:nvSpPr>
      <dsp:spPr>
        <a:xfrm>
          <a:off x="0" y="2206869"/>
          <a:ext cx="2103120" cy="104002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tr-TR" sz="2800" b="0" kern="1200" spc="-106" dirty="0">
              <a:solidFill>
                <a:prstClr val="white"/>
              </a:solidFill>
              <a:latin typeface="Calibri" panose="020F0502020204030204" pitchFamily="34" charset="0"/>
              <a:ea typeface="Calibri" panose="020F0502020204030204" pitchFamily="34" charset="0"/>
              <a:cs typeface="Calibri" panose="020F0502020204030204" pitchFamily="34" charset="0"/>
            </a:rPr>
            <a:t>Açıkla</a:t>
          </a:r>
          <a:endParaRPr lang="en-GB" sz="2800" b="0" kern="1200" spc="-106" dirty="0">
            <a:solidFill>
              <a:prstClr val="white"/>
            </a:solidFill>
            <a:latin typeface="Calibri" panose="020F0502020204030204" pitchFamily="34" charset="0"/>
            <a:ea typeface="Calibri" panose="020F0502020204030204" pitchFamily="34" charset="0"/>
            <a:cs typeface="Calibri" panose="020F0502020204030204" pitchFamily="34" charset="0"/>
          </a:endParaRPr>
        </a:p>
      </dsp:txBody>
      <dsp:txXfrm>
        <a:off x="0" y="2206869"/>
        <a:ext cx="2103120" cy="1040029"/>
      </dsp:txXfrm>
    </dsp:sp>
    <dsp:sp modelId="{274345DC-5906-3845-B5D0-1F06B8081F89}">
      <dsp:nvSpPr>
        <dsp:cNvPr id="0" name=""/>
        <dsp:cNvSpPr/>
      </dsp:nvSpPr>
      <dsp:spPr>
        <a:xfrm>
          <a:off x="2103120" y="3282540"/>
          <a:ext cx="8412480" cy="104002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844550">
            <a:lnSpc>
              <a:spcPct val="90000"/>
            </a:lnSpc>
            <a:spcBef>
              <a:spcPct val="0"/>
            </a:spcBef>
            <a:spcAft>
              <a:spcPct val="35000"/>
            </a:spcAft>
            <a:buNone/>
          </a:pP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Bu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zorlukların</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üstesinden</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gelmek</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için</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stratejiler</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ve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yöntemler</a:t>
          </a:r>
          <a:r>
            <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önermek</a:t>
          </a:r>
          <a:endParaRPr lang="en-GB"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sp:txBody>
      <dsp:txXfrm>
        <a:off x="2103120" y="3282540"/>
        <a:ext cx="8412480" cy="1040029"/>
      </dsp:txXfrm>
    </dsp:sp>
    <dsp:sp modelId="{CED968F7-E60F-054E-984C-C62FBE30D775}">
      <dsp:nvSpPr>
        <dsp:cNvPr id="0" name=""/>
        <dsp:cNvSpPr/>
      </dsp:nvSpPr>
      <dsp:spPr>
        <a:xfrm>
          <a:off x="0" y="3309300"/>
          <a:ext cx="2103120" cy="10400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tr-TR" sz="2800" b="0" kern="1200" spc="-106" dirty="0">
              <a:solidFill>
                <a:prstClr val="white"/>
              </a:solidFill>
              <a:latin typeface="Calibri" panose="020F0502020204030204" pitchFamily="34" charset="0"/>
              <a:ea typeface="Calibri" panose="020F0502020204030204" pitchFamily="34" charset="0"/>
              <a:cs typeface="Calibri" panose="020F0502020204030204" pitchFamily="34" charset="0"/>
            </a:rPr>
            <a:t>Yorumla</a:t>
          </a:r>
          <a:endParaRPr lang="en-GB" sz="2800" b="0" kern="1200" spc="-106" dirty="0">
            <a:solidFill>
              <a:prstClr val="white"/>
            </a:solidFill>
            <a:latin typeface="Calibri" panose="020F0502020204030204" pitchFamily="34" charset="0"/>
            <a:ea typeface="Calibri" panose="020F0502020204030204" pitchFamily="34" charset="0"/>
            <a:cs typeface="Calibri" panose="020F0502020204030204" pitchFamily="34" charset="0"/>
          </a:endParaRPr>
        </a:p>
      </dsp:txBody>
      <dsp:txXfrm>
        <a:off x="0" y="3309300"/>
        <a:ext cx="2103120" cy="1040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B063C-5A0A-4C99-BD7C-40654D67B382}">
      <dsp:nvSpPr>
        <dsp:cNvPr id="0" name=""/>
        <dsp:cNvSpPr/>
      </dsp:nvSpPr>
      <dsp:spPr>
        <a:xfrm>
          <a:off x="530099" y="119578"/>
          <a:ext cx="1406812" cy="1406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7D722-BDCB-4F7F-AFD5-5C3A44B2CA41}">
      <dsp:nvSpPr>
        <dsp:cNvPr id="0" name=""/>
        <dsp:cNvSpPr/>
      </dsp:nvSpPr>
      <dsp:spPr>
        <a:xfrm>
          <a:off x="829912" y="419390"/>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16BDEC-F275-46DD-A8BB-CE417CE72022}">
      <dsp:nvSpPr>
        <dsp:cNvPr id="0" name=""/>
        <dsp:cNvSpPr/>
      </dsp:nvSpPr>
      <dsp:spPr>
        <a:xfrm>
          <a:off x="80381"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tr-TR" sz="2800" b="1" kern="1200" dirty="0"/>
            <a:t>SORU VE CEVAP</a:t>
          </a:r>
          <a:endParaRPr lang="en-US" sz="2800" b="1" kern="1200" dirty="0"/>
        </a:p>
      </dsp:txBody>
      <dsp:txXfrm>
        <a:off x="80381" y="1964578"/>
        <a:ext cx="2306250" cy="877500"/>
      </dsp:txXfrm>
    </dsp:sp>
    <dsp:sp modelId="{54FB7054-616F-4151-841C-BD8D425B6D44}">
      <dsp:nvSpPr>
        <dsp:cNvPr id="0" name=""/>
        <dsp:cNvSpPr/>
      </dsp:nvSpPr>
      <dsp:spPr>
        <a:xfrm>
          <a:off x="3239943" y="119578"/>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64A2D-0EE0-4EC6-9A7F-E94005E7BF21}">
      <dsp:nvSpPr>
        <dsp:cNvPr id="0" name=""/>
        <dsp:cNvSpPr/>
      </dsp:nvSpPr>
      <dsp:spPr>
        <a:xfrm>
          <a:off x="3539756" y="419390"/>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111C2D-8E05-4408-9AE0-8D211EC425D2}">
      <dsp:nvSpPr>
        <dsp:cNvPr id="0" name=""/>
        <dsp:cNvSpPr/>
      </dsp:nvSpPr>
      <dsp:spPr>
        <a:xfrm>
          <a:off x="2790224"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tr-TR" sz="2800" b="1" kern="1200" dirty="0"/>
            <a:t>DENEYİMLERİN PAYLAŞIMI</a:t>
          </a:r>
          <a:endParaRPr lang="en-US" sz="2800" b="1" kern="1200" dirty="0"/>
        </a:p>
      </dsp:txBody>
      <dsp:txXfrm>
        <a:off x="2790224" y="1964578"/>
        <a:ext cx="2306250" cy="877500"/>
      </dsp:txXfrm>
    </dsp:sp>
    <dsp:sp modelId="{F1076E40-DCA3-4EED-B21A-2ADF9750DB18}">
      <dsp:nvSpPr>
        <dsp:cNvPr id="0" name=""/>
        <dsp:cNvSpPr/>
      </dsp:nvSpPr>
      <dsp:spPr>
        <a:xfrm>
          <a:off x="5949787" y="119578"/>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C6E13C-4717-4AEF-93C3-446EBED1F60E}">
      <dsp:nvSpPr>
        <dsp:cNvPr id="0" name=""/>
        <dsp:cNvSpPr/>
      </dsp:nvSpPr>
      <dsp:spPr>
        <a:xfrm>
          <a:off x="6249600" y="419390"/>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E1476B-6FB7-4158-8AFB-939DCAC836EB}">
      <dsp:nvSpPr>
        <dsp:cNvPr id="0" name=""/>
        <dsp:cNvSpPr/>
      </dsp:nvSpPr>
      <dsp:spPr>
        <a:xfrm>
          <a:off x="5500068"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tr-TR" sz="2800" b="1" kern="1200" dirty="0"/>
            <a:t>ÖZETLEYELİM</a:t>
          </a:r>
          <a:endParaRPr lang="en-US" sz="2800" b="1" kern="1200" dirty="0"/>
        </a:p>
      </dsp:txBody>
      <dsp:txXfrm>
        <a:off x="5500068" y="1964578"/>
        <a:ext cx="2306250" cy="87750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2406D-A957-B346-BCEA-F2DE7FB43DB2}" type="datetimeFigureOut">
              <a:rPr lang="en-NL" smtClean="0"/>
              <a:t>11/10/2024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1A2AB-4F8A-4B45-BF22-708180DD2ECA}" type="slidenum">
              <a:rPr lang="en-NL" smtClean="0"/>
              <a:t>‹#›</a:t>
            </a:fld>
            <a:endParaRPr lang="en-NL"/>
          </a:p>
        </p:txBody>
      </p:sp>
    </p:spTree>
    <p:extLst>
      <p:ext uri="{BB962C8B-B14F-4D97-AF65-F5344CB8AC3E}">
        <p14:creationId xmlns:p14="http://schemas.microsoft.com/office/powerpoint/2010/main" val="274843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Merhaba, Biyoenformatik ve Farmakogenomik'in büyüleyici konuları hakkındaki bu sunuma hoş geldiniz. Bu sunumda, biyoenformatik ve omik teknolojilerinin ilaç geliştirmeyi nasıl dönüştürdüğünü ve farmakogenomik kavramını nasıl somutlaştırdığını göreceğiz. Ayrıca bu alanların zorluklarını ve fırsatlarını tartışacak ve alandaki zorlukların üstesinden gelmek için bazı olası çözümleri size tanıtacağız.</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tr-TR" sz="1200" b="0" i="0" u="none" strike="noStrike" cap="none" smtClean="0">
                <a:solidFill>
                  <a:schemeClr val="dk1"/>
                </a:solidFill>
                <a:latin typeface="Calibri"/>
                <a:ea typeface="Calibri"/>
                <a:cs typeface="Calibri"/>
                <a:sym typeface="Calibri"/>
              </a:rPr>
              <a:t>1</a:t>
            </a:fld>
            <a:endParaRPr lang="tr-T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990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err="1"/>
              <a:t>Biyoenformatik</a:t>
            </a:r>
            <a:r>
              <a:rPr lang="en-US" dirty="0"/>
              <a:t> ve </a:t>
            </a:r>
            <a:r>
              <a:rPr lang="en-US" dirty="0" err="1"/>
              <a:t>omik</a:t>
            </a:r>
            <a:r>
              <a:rPr lang="en-US" dirty="0"/>
              <a:t> </a:t>
            </a:r>
            <a:r>
              <a:rPr lang="en-US" dirty="0" err="1"/>
              <a:t>alanını</a:t>
            </a:r>
            <a:r>
              <a:rPr lang="en-US" dirty="0"/>
              <a:t> </a:t>
            </a:r>
            <a:r>
              <a:rPr lang="en-US" dirty="0" err="1"/>
              <a:t>etkileyen</a:t>
            </a:r>
            <a:r>
              <a:rPr lang="en-US" dirty="0"/>
              <a:t> </a:t>
            </a:r>
            <a:r>
              <a:rPr lang="en-US" dirty="0" err="1"/>
              <a:t>bir</a:t>
            </a:r>
            <a:r>
              <a:rPr lang="en-US" dirty="0"/>
              <a:t> </a:t>
            </a:r>
            <a:r>
              <a:rPr lang="en-US" dirty="0" err="1"/>
              <a:t>diğer</a:t>
            </a:r>
            <a:r>
              <a:rPr lang="en-US" dirty="0"/>
              <a:t> </a:t>
            </a:r>
            <a:r>
              <a:rPr lang="en-US" dirty="0" err="1"/>
              <a:t>önemli</a:t>
            </a:r>
            <a:r>
              <a:rPr lang="en-US" dirty="0"/>
              <a:t> </a:t>
            </a:r>
            <a:r>
              <a:rPr lang="en-US" dirty="0" err="1"/>
              <a:t>zorluk</a:t>
            </a:r>
            <a:r>
              <a:rPr lang="en-US" dirty="0"/>
              <a:t> </a:t>
            </a:r>
            <a:r>
              <a:rPr lang="en-US" dirty="0" err="1"/>
              <a:t>ise</a:t>
            </a:r>
            <a:r>
              <a:rPr lang="en-US" dirty="0"/>
              <a:t> "</a:t>
            </a:r>
            <a:r>
              <a:rPr lang="en-US" dirty="0" err="1"/>
              <a:t>boyutluluk</a:t>
            </a:r>
            <a:r>
              <a:rPr lang="en-US" dirty="0"/>
              <a:t> </a:t>
            </a:r>
            <a:r>
              <a:rPr lang="en-US" dirty="0" err="1"/>
              <a:t>laneti"dir</a:t>
            </a:r>
            <a:r>
              <a:rPr lang="en-US" dirty="0"/>
              <a:t>. Bu </a:t>
            </a:r>
            <a:r>
              <a:rPr lang="en-US" dirty="0" err="1"/>
              <a:t>terim</a:t>
            </a:r>
            <a:r>
              <a:rPr lang="en-US" dirty="0"/>
              <a:t>, </a:t>
            </a:r>
            <a:r>
              <a:rPr lang="en-US" dirty="0" err="1"/>
              <a:t>omik</a:t>
            </a:r>
            <a:r>
              <a:rPr lang="en-US" dirty="0"/>
              <a:t> </a:t>
            </a:r>
            <a:r>
              <a:rPr lang="en-US" dirty="0" err="1"/>
              <a:t>verilerinde</a:t>
            </a:r>
            <a:r>
              <a:rPr lang="en-US" dirty="0"/>
              <a:t> </a:t>
            </a:r>
            <a:r>
              <a:rPr lang="en-US" dirty="0" err="1"/>
              <a:t>karşılaşılanlar</a:t>
            </a:r>
            <a:r>
              <a:rPr lang="en-US" dirty="0"/>
              <a:t> </a:t>
            </a:r>
            <a:r>
              <a:rPr lang="en-US" dirty="0" err="1"/>
              <a:t>gibi</a:t>
            </a:r>
            <a:r>
              <a:rPr lang="en-US" dirty="0"/>
              <a:t> </a:t>
            </a:r>
            <a:r>
              <a:rPr lang="en-US" dirty="0" err="1"/>
              <a:t>yüksek</a:t>
            </a:r>
            <a:r>
              <a:rPr lang="en-US" dirty="0"/>
              <a:t> </a:t>
            </a:r>
            <a:r>
              <a:rPr lang="en-US" dirty="0" err="1"/>
              <a:t>boyutlu</a:t>
            </a:r>
            <a:r>
              <a:rPr lang="en-US" dirty="0"/>
              <a:t> </a:t>
            </a:r>
            <a:r>
              <a:rPr lang="en-US" dirty="0" err="1"/>
              <a:t>alanlardaki</a:t>
            </a:r>
            <a:r>
              <a:rPr lang="en-US" dirty="0"/>
              <a:t> </a:t>
            </a:r>
            <a:r>
              <a:rPr lang="en-US" dirty="0" err="1"/>
              <a:t>verileri</a:t>
            </a:r>
            <a:r>
              <a:rPr lang="en-US" dirty="0"/>
              <a:t> </a:t>
            </a:r>
            <a:r>
              <a:rPr lang="en-US" dirty="0" err="1"/>
              <a:t>analiz</a:t>
            </a:r>
            <a:r>
              <a:rPr lang="en-US" dirty="0"/>
              <a:t> </a:t>
            </a:r>
            <a:r>
              <a:rPr lang="en-US" dirty="0" err="1"/>
              <a:t>ederken</a:t>
            </a:r>
            <a:r>
              <a:rPr lang="en-US" dirty="0"/>
              <a:t> ve </a:t>
            </a:r>
            <a:r>
              <a:rPr lang="en-US" dirty="0" err="1"/>
              <a:t>düzenlerken</a:t>
            </a:r>
            <a:r>
              <a:rPr lang="en-US" dirty="0"/>
              <a:t> </a:t>
            </a:r>
            <a:r>
              <a:rPr lang="en-US" dirty="0" err="1"/>
              <a:t>ortaya</a:t>
            </a:r>
            <a:r>
              <a:rPr lang="en-US" dirty="0"/>
              <a:t> </a:t>
            </a:r>
            <a:r>
              <a:rPr lang="en-US" dirty="0" err="1"/>
              <a:t>çıkan</a:t>
            </a:r>
            <a:r>
              <a:rPr lang="en-US" dirty="0"/>
              <a:t> ve </a:t>
            </a:r>
            <a:r>
              <a:rPr lang="en-US" dirty="0" err="1"/>
              <a:t>düşük</a:t>
            </a:r>
            <a:r>
              <a:rPr lang="en-US" dirty="0"/>
              <a:t> </a:t>
            </a:r>
            <a:r>
              <a:rPr lang="en-US" dirty="0" err="1"/>
              <a:t>boyutlu</a:t>
            </a:r>
            <a:r>
              <a:rPr lang="en-US" dirty="0"/>
              <a:t> </a:t>
            </a:r>
            <a:r>
              <a:rPr lang="en-US" dirty="0" err="1"/>
              <a:t>ortamlarda</a:t>
            </a:r>
            <a:r>
              <a:rPr lang="en-US" dirty="0"/>
              <a:t> </a:t>
            </a:r>
            <a:r>
              <a:rPr lang="en-US" dirty="0" err="1"/>
              <a:t>ortaya</a:t>
            </a:r>
            <a:r>
              <a:rPr lang="en-US" dirty="0"/>
              <a:t> </a:t>
            </a:r>
            <a:r>
              <a:rPr lang="en-US" dirty="0" err="1"/>
              <a:t>çıkmayan</a:t>
            </a:r>
            <a:r>
              <a:rPr lang="en-US" dirty="0"/>
              <a:t> </a:t>
            </a:r>
            <a:r>
              <a:rPr lang="en-US" dirty="0" err="1"/>
              <a:t>olguları</a:t>
            </a:r>
            <a:r>
              <a:rPr lang="en-US" dirty="0"/>
              <a:t> </a:t>
            </a:r>
            <a:r>
              <a:rPr lang="en-US" dirty="0" err="1"/>
              <a:t>ifade</a:t>
            </a:r>
            <a:r>
              <a:rPr lang="en-US" dirty="0"/>
              <a:t> </a:t>
            </a:r>
            <a:r>
              <a:rPr lang="en-US" dirty="0" err="1"/>
              <a:t>eder</a:t>
            </a:r>
            <a:r>
              <a:rPr lang="en-US" dirty="0"/>
              <a:t>. </a:t>
            </a:r>
            <a:r>
              <a:rPr lang="en-US" dirty="0" err="1"/>
              <a:t>Omik</a:t>
            </a:r>
            <a:r>
              <a:rPr lang="en-US" dirty="0"/>
              <a:t> </a:t>
            </a:r>
            <a:r>
              <a:rPr lang="en-US" dirty="0" err="1"/>
              <a:t>verilerinin</a:t>
            </a:r>
            <a:r>
              <a:rPr lang="en-US" dirty="0"/>
              <a:t> </a:t>
            </a:r>
            <a:r>
              <a:rPr lang="en-US" dirty="0" err="1"/>
              <a:t>genler</a:t>
            </a:r>
            <a:r>
              <a:rPr lang="en-US" dirty="0"/>
              <a:t>, </a:t>
            </a:r>
            <a:r>
              <a:rPr lang="en-US" dirty="0" err="1"/>
              <a:t>varyantlar</a:t>
            </a:r>
            <a:r>
              <a:rPr lang="en-US" dirty="0"/>
              <a:t>, </a:t>
            </a:r>
            <a:r>
              <a:rPr lang="en-US" dirty="0" err="1"/>
              <a:t>proteinler</a:t>
            </a:r>
            <a:r>
              <a:rPr lang="en-US" dirty="0"/>
              <a:t>, </a:t>
            </a:r>
            <a:r>
              <a:rPr lang="en-US" dirty="0" err="1"/>
              <a:t>metabolitler</a:t>
            </a:r>
            <a:r>
              <a:rPr lang="en-US" dirty="0"/>
              <a:t>, </a:t>
            </a:r>
            <a:r>
              <a:rPr lang="en-US" dirty="0" err="1"/>
              <a:t>hücreler</a:t>
            </a:r>
            <a:r>
              <a:rPr lang="en-US" dirty="0"/>
              <a:t>, </a:t>
            </a:r>
            <a:r>
              <a:rPr lang="en-US" dirty="0" err="1"/>
              <a:t>dokular</a:t>
            </a:r>
            <a:r>
              <a:rPr lang="en-US" dirty="0"/>
              <a:t>, </a:t>
            </a:r>
            <a:r>
              <a:rPr lang="en-US" dirty="0" err="1"/>
              <a:t>popülasyonlar</a:t>
            </a:r>
            <a:r>
              <a:rPr lang="en-US" dirty="0"/>
              <a:t> ve </a:t>
            </a:r>
            <a:r>
              <a:rPr lang="en-US" dirty="0" err="1"/>
              <a:t>daha</a:t>
            </a:r>
            <a:r>
              <a:rPr lang="en-US" dirty="0"/>
              <a:t> </a:t>
            </a:r>
            <a:r>
              <a:rPr lang="en-US" dirty="0" err="1"/>
              <a:t>fazlası</a:t>
            </a:r>
            <a:r>
              <a:rPr lang="en-US" dirty="0"/>
              <a:t> </a:t>
            </a:r>
            <a:r>
              <a:rPr lang="en-US" dirty="0" err="1"/>
              <a:t>dahil</a:t>
            </a:r>
            <a:r>
              <a:rPr lang="en-US" dirty="0"/>
              <a:t> </a:t>
            </a:r>
            <a:r>
              <a:rPr lang="en-US" dirty="0" err="1"/>
              <a:t>olmak</a:t>
            </a:r>
            <a:r>
              <a:rPr lang="en-US" dirty="0"/>
              <a:t> </a:t>
            </a:r>
            <a:r>
              <a:rPr lang="en-US" dirty="0" err="1"/>
              <a:t>üzere</a:t>
            </a:r>
            <a:r>
              <a:rPr lang="en-US" dirty="0"/>
              <a:t> </a:t>
            </a:r>
            <a:r>
              <a:rPr lang="en-US" dirty="0" err="1"/>
              <a:t>birçok</a:t>
            </a:r>
            <a:r>
              <a:rPr lang="en-US" dirty="0"/>
              <a:t> </a:t>
            </a:r>
            <a:r>
              <a:rPr lang="en-US" dirty="0" err="1"/>
              <a:t>boyutu</a:t>
            </a:r>
            <a:r>
              <a:rPr lang="en-US" dirty="0"/>
              <a:t> </a:t>
            </a:r>
            <a:r>
              <a:rPr lang="en-US" dirty="0" err="1"/>
              <a:t>vardır</a:t>
            </a:r>
            <a:r>
              <a:rPr lang="en-US" dirty="0"/>
              <a:t>. </a:t>
            </a:r>
            <a:r>
              <a:rPr lang="en-US" dirty="0" err="1"/>
              <a:t>Omik</a:t>
            </a:r>
            <a:r>
              <a:rPr lang="en-US" dirty="0"/>
              <a:t> </a:t>
            </a:r>
            <a:r>
              <a:rPr lang="en-US" dirty="0" err="1"/>
              <a:t>verilerinin</a:t>
            </a:r>
            <a:r>
              <a:rPr lang="en-US" dirty="0"/>
              <a:t> </a:t>
            </a:r>
            <a:r>
              <a:rPr lang="en-US" dirty="0" err="1"/>
              <a:t>karmaşıklığına</a:t>
            </a:r>
            <a:r>
              <a:rPr lang="en-US" dirty="0"/>
              <a:t> ve </a:t>
            </a:r>
            <a:r>
              <a:rPr lang="en-US" dirty="0" err="1"/>
              <a:t>yüksek</a:t>
            </a:r>
            <a:r>
              <a:rPr lang="en-US" dirty="0"/>
              <a:t> </a:t>
            </a:r>
            <a:r>
              <a:rPr lang="en-US" dirty="0" err="1"/>
              <a:t>boyutluluğuna</a:t>
            </a:r>
            <a:r>
              <a:rPr lang="en-US" dirty="0"/>
              <a:t> </a:t>
            </a:r>
            <a:r>
              <a:rPr lang="en-US" dirty="0" err="1"/>
              <a:t>bir</a:t>
            </a:r>
            <a:r>
              <a:rPr lang="en-US" dirty="0"/>
              <a:t> </a:t>
            </a:r>
            <a:r>
              <a:rPr lang="en-US" dirty="0" err="1"/>
              <a:t>örnek</a:t>
            </a:r>
            <a:r>
              <a:rPr lang="en-US" dirty="0"/>
              <a:t>, </a:t>
            </a:r>
            <a:r>
              <a:rPr lang="en-US" dirty="0" err="1"/>
              <a:t>MalariaGEN</a:t>
            </a:r>
            <a:r>
              <a:rPr lang="en-US" dirty="0"/>
              <a:t> Pf7 </a:t>
            </a:r>
            <a:r>
              <a:rPr lang="en-US" dirty="0" err="1"/>
              <a:t>veri</a:t>
            </a:r>
            <a:r>
              <a:rPr lang="en-US" dirty="0"/>
              <a:t> </a:t>
            </a:r>
            <a:r>
              <a:rPr lang="en-US" dirty="0" err="1"/>
              <a:t>sürümünden</a:t>
            </a:r>
            <a:r>
              <a:rPr lang="en-US" dirty="0"/>
              <a:t> </a:t>
            </a:r>
            <a:r>
              <a:rPr lang="en-US" dirty="0" err="1"/>
              <a:t>veri</a:t>
            </a:r>
            <a:r>
              <a:rPr lang="en-US" dirty="0"/>
              <a:t> </a:t>
            </a:r>
            <a:r>
              <a:rPr lang="en-US" dirty="0" err="1"/>
              <a:t>dizisinin</a:t>
            </a:r>
            <a:r>
              <a:rPr lang="en-US" dirty="0"/>
              <a:t> </a:t>
            </a:r>
            <a:r>
              <a:rPr lang="en-US" dirty="0" err="1"/>
              <a:t>bir</a:t>
            </a:r>
            <a:r>
              <a:rPr lang="en-US" dirty="0"/>
              <a:t> </a:t>
            </a:r>
            <a:r>
              <a:rPr lang="en-US" dirty="0" err="1"/>
              <a:t>kısmını</a:t>
            </a:r>
            <a:r>
              <a:rPr lang="en-US" dirty="0"/>
              <a:t> </a:t>
            </a:r>
            <a:r>
              <a:rPr lang="en-US" dirty="0" err="1"/>
              <a:t>gösteren</a:t>
            </a:r>
            <a:r>
              <a:rPr lang="en-US" dirty="0"/>
              <a:t> </a:t>
            </a:r>
            <a:r>
              <a:rPr lang="en-US" dirty="0" err="1"/>
              <a:t>görüntüde</a:t>
            </a:r>
            <a:r>
              <a:rPr lang="en-US" dirty="0"/>
              <a:t> </a:t>
            </a:r>
            <a:r>
              <a:rPr lang="en-US" dirty="0" err="1"/>
              <a:t>tasvir</a:t>
            </a:r>
            <a:r>
              <a:rPr lang="en-US" dirty="0"/>
              <a:t> </a:t>
            </a:r>
            <a:r>
              <a:rPr lang="en-US" dirty="0" err="1"/>
              <a:t>edilmiştir</a:t>
            </a:r>
            <a:r>
              <a:rPr lang="en-US" dirty="0"/>
              <a:t>. Bu </a:t>
            </a:r>
            <a:r>
              <a:rPr lang="en-US" dirty="0" err="1"/>
              <a:t>sürüm</a:t>
            </a:r>
            <a:r>
              <a:rPr lang="en-US" dirty="0"/>
              <a:t>, </a:t>
            </a:r>
            <a:r>
              <a:rPr lang="en-US" dirty="0" err="1"/>
              <a:t>insan</a:t>
            </a:r>
            <a:r>
              <a:rPr lang="en-US" dirty="0"/>
              <a:t> </a:t>
            </a:r>
            <a:r>
              <a:rPr lang="en-US" dirty="0" err="1"/>
              <a:t>sıtmasının</a:t>
            </a:r>
            <a:r>
              <a:rPr lang="en-US" dirty="0"/>
              <a:t> </a:t>
            </a:r>
            <a:r>
              <a:rPr lang="en-US" dirty="0" err="1"/>
              <a:t>en</a:t>
            </a:r>
            <a:r>
              <a:rPr lang="en-US" dirty="0"/>
              <a:t> </a:t>
            </a:r>
            <a:r>
              <a:rPr lang="en-US" dirty="0" err="1"/>
              <a:t>şiddetli</a:t>
            </a:r>
            <a:r>
              <a:rPr lang="en-US" dirty="0"/>
              <a:t> </a:t>
            </a:r>
            <a:r>
              <a:rPr lang="en-US" dirty="0" err="1"/>
              <a:t>formundan</a:t>
            </a:r>
            <a:r>
              <a:rPr lang="en-US" dirty="0"/>
              <a:t> </a:t>
            </a:r>
            <a:r>
              <a:rPr lang="en-US" dirty="0" err="1"/>
              <a:t>sorumlu</a:t>
            </a:r>
            <a:r>
              <a:rPr lang="en-US" dirty="0"/>
              <a:t> </a:t>
            </a:r>
            <a:r>
              <a:rPr lang="en-US" dirty="0" err="1"/>
              <a:t>parazit</a:t>
            </a:r>
            <a:r>
              <a:rPr lang="en-US" dirty="0"/>
              <a:t> </a:t>
            </a:r>
            <a:r>
              <a:rPr lang="en-US" dirty="0" err="1"/>
              <a:t>olan</a:t>
            </a:r>
            <a:r>
              <a:rPr lang="en-US" dirty="0"/>
              <a:t> Plasmodium </a:t>
            </a:r>
            <a:r>
              <a:rPr lang="en-US" dirty="0" err="1"/>
              <a:t>falciparum'un</a:t>
            </a:r>
            <a:r>
              <a:rPr lang="en-US" dirty="0"/>
              <a:t> </a:t>
            </a:r>
            <a:r>
              <a:rPr lang="en-US" dirty="0" err="1"/>
              <a:t>dünya</a:t>
            </a:r>
            <a:r>
              <a:rPr lang="en-US" dirty="0"/>
              <a:t> </a:t>
            </a:r>
            <a:r>
              <a:rPr lang="en-US" dirty="0" err="1"/>
              <a:t>çapında</a:t>
            </a:r>
            <a:r>
              <a:rPr lang="en-US" dirty="0"/>
              <a:t> 20.000'den </a:t>
            </a:r>
            <a:r>
              <a:rPr lang="en-US" dirty="0" err="1"/>
              <a:t>fazla</a:t>
            </a:r>
            <a:r>
              <a:rPr lang="en-US" dirty="0"/>
              <a:t> </a:t>
            </a:r>
            <a:r>
              <a:rPr lang="en-US" dirty="0" err="1"/>
              <a:t>örneğine</a:t>
            </a:r>
            <a:r>
              <a:rPr lang="en-US" dirty="0"/>
              <a:t> </a:t>
            </a:r>
            <a:r>
              <a:rPr lang="en-US" dirty="0" err="1"/>
              <a:t>ait</a:t>
            </a:r>
            <a:r>
              <a:rPr lang="en-US" dirty="0"/>
              <a:t> </a:t>
            </a:r>
            <a:r>
              <a:rPr lang="en-US" dirty="0" err="1"/>
              <a:t>genom</a:t>
            </a:r>
            <a:r>
              <a:rPr lang="en-US" dirty="0"/>
              <a:t> </a:t>
            </a:r>
            <a:r>
              <a:rPr lang="en-US" dirty="0" err="1"/>
              <a:t>varyasyon</a:t>
            </a:r>
            <a:r>
              <a:rPr lang="en-US" dirty="0"/>
              <a:t> </a:t>
            </a:r>
            <a:r>
              <a:rPr lang="en-US" dirty="0" err="1"/>
              <a:t>verilerini</a:t>
            </a:r>
            <a:r>
              <a:rPr lang="en-US" dirty="0"/>
              <a:t> </a:t>
            </a:r>
            <a:r>
              <a:rPr lang="en-US" dirty="0" err="1"/>
              <a:t>içerir</a:t>
            </a:r>
            <a:r>
              <a:rPr lang="en-US" dirty="0"/>
              <a:t>. </a:t>
            </a:r>
            <a:r>
              <a:rPr lang="en-US" dirty="0" err="1"/>
              <a:t>Veriler</a:t>
            </a:r>
            <a:r>
              <a:rPr lang="en-US" dirty="0"/>
              <a:t>, </a:t>
            </a:r>
            <a:r>
              <a:rPr lang="en-US" dirty="0" err="1"/>
              <a:t>parazit</a:t>
            </a:r>
            <a:r>
              <a:rPr lang="en-US" dirty="0"/>
              <a:t> </a:t>
            </a:r>
            <a:r>
              <a:rPr lang="en-US" dirty="0" err="1"/>
              <a:t>genomunda</a:t>
            </a:r>
            <a:r>
              <a:rPr lang="en-US" dirty="0"/>
              <a:t> </a:t>
            </a:r>
            <a:r>
              <a:rPr lang="en-US" dirty="0" err="1"/>
              <a:t>milyonlarca</a:t>
            </a:r>
            <a:r>
              <a:rPr lang="en-US" dirty="0"/>
              <a:t> </a:t>
            </a:r>
            <a:r>
              <a:rPr lang="en-US" dirty="0" err="1"/>
              <a:t>genetik</a:t>
            </a:r>
            <a:r>
              <a:rPr lang="en-US" dirty="0"/>
              <a:t> </a:t>
            </a:r>
            <a:r>
              <a:rPr lang="en-US" dirty="0" err="1"/>
              <a:t>varyantı</a:t>
            </a:r>
            <a:r>
              <a:rPr lang="en-US" dirty="0"/>
              <a:t> </a:t>
            </a:r>
            <a:r>
              <a:rPr lang="en-US" dirty="0" err="1"/>
              <a:t>içerir</a:t>
            </a:r>
            <a:r>
              <a:rPr lang="en-US" dirty="0"/>
              <a:t> ve </a:t>
            </a:r>
            <a:r>
              <a:rPr lang="en-US" dirty="0" err="1"/>
              <a:t>geniş</a:t>
            </a:r>
            <a:r>
              <a:rPr lang="en-US" dirty="0"/>
              <a:t> ve </a:t>
            </a:r>
            <a:r>
              <a:rPr lang="en-US" dirty="0" err="1"/>
              <a:t>karmaşık</a:t>
            </a:r>
            <a:r>
              <a:rPr lang="en-US" dirty="0"/>
              <a:t> </a:t>
            </a:r>
            <a:r>
              <a:rPr lang="en-US" dirty="0" err="1"/>
              <a:t>çok</a:t>
            </a:r>
            <a:r>
              <a:rPr lang="en-US" dirty="0"/>
              <a:t> </a:t>
            </a:r>
            <a:r>
              <a:rPr lang="en-US" dirty="0" err="1"/>
              <a:t>boyutlu</a:t>
            </a:r>
            <a:r>
              <a:rPr lang="en-US" dirty="0"/>
              <a:t> </a:t>
            </a:r>
            <a:r>
              <a:rPr lang="en-US" dirty="0" err="1"/>
              <a:t>bir</a:t>
            </a:r>
            <a:r>
              <a:rPr lang="en-US" dirty="0"/>
              <a:t> </a:t>
            </a:r>
            <a:r>
              <a:rPr lang="en-US" dirty="0" err="1"/>
              <a:t>veri</a:t>
            </a:r>
            <a:r>
              <a:rPr lang="en-US" dirty="0"/>
              <a:t> </a:t>
            </a:r>
            <a:r>
              <a:rPr lang="en-US" dirty="0" err="1"/>
              <a:t>kümesini</a:t>
            </a:r>
            <a:r>
              <a:rPr lang="en-US" dirty="0"/>
              <a:t> </a:t>
            </a:r>
            <a:r>
              <a:rPr lang="en-US" dirty="0" err="1"/>
              <a:t>temsil</a:t>
            </a:r>
            <a:r>
              <a:rPr lang="en-US" dirty="0"/>
              <a:t> </a:t>
            </a:r>
            <a:r>
              <a:rPr lang="en-US" dirty="0" err="1"/>
              <a:t>eder</a:t>
            </a:r>
            <a:r>
              <a:rPr lang="en-US" dirty="0"/>
              <a:t>. </a:t>
            </a:r>
            <a:r>
              <a:rPr lang="en-US" dirty="0" err="1"/>
              <a:t>Ancak</a:t>
            </a:r>
            <a:r>
              <a:rPr lang="en-US" dirty="0"/>
              <a:t>, </a:t>
            </a:r>
            <a:r>
              <a:rPr lang="en-US" dirty="0" err="1"/>
              <a:t>bu</a:t>
            </a:r>
            <a:r>
              <a:rPr lang="en-US" dirty="0"/>
              <a:t> </a:t>
            </a:r>
            <a:r>
              <a:rPr lang="en-US" dirty="0" err="1"/>
              <a:t>verilerin</a:t>
            </a:r>
            <a:r>
              <a:rPr lang="en-US" dirty="0"/>
              <a:t> </a:t>
            </a:r>
            <a:r>
              <a:rPr lang="en-US" dirty="0" err="1"/>
              <a:t>anlamlı</a:t>
            </a:r>
            <a:r>
              <a:rPr lang="en-US" dirty="0"/>
              <a:t> </a:t>
            </a:r>
            <a:r>
              <a:rPr lang="en-US" dirty="0" err="1"/>
              <a:t>analizi</a:t>
            </a:r>
            <a:r>
              <a:rPr lang="en-US" dirty="0"/>
              <a:t>, </a:t>
            </a:r>
            <a:r>
              <a:rPr lang="en-US" dirty="0" err="1"/>
              <a:t>gereksiz</a:t>
            </a:r>
            <a:r>
              <a:rPr lang="en-US" dirty="0"/>
              <a:t> </a:t>
            </a:r>
            <a:r>
              <a:rPr lang="en-US" dirty="0" err="1"/>
              <a:t>veya</a:t>
            </a:r>
            <a:r>
              <a:rPr lang="en-US" dirty="0"/>
              <a:t> </a:t>
            </a:r>
            <a:r>
              <a:rPr lang="en-US" dirty="0" err="1"/>
              <a:t>bilgilendirici</a:t>
            </a:r>
            <a:r>
              <a:rPr lang="en-US" dirty="0"/>
              <a:t> </a:t>
            </a:r>
            <a:r>
              <a:rPr lang="en-US" dirty="0" err="1"/>
              <a:t>olmayan</a:t>
            </a:r>
            <a:r>
              <a:rPr lang="en-US" dirty="0"/>
              <a:t> </a:t>
            </a:r>
            <a:r>
              <a:rPr lang="en-US" dirty="0" err="1"/>
              <a:t>boyutların</a:t>
            </a:r>
            <a:r>
              <a:rPr lang="en-US" dirty="0"/>
              <a:t> </a:t>
            </a:r>
            <a:r>
              <a:rPr lang="en-US" dirty="0" err="1"/>
              <a:t>kaldırılmasını</a:t>
            </a:r>
            <a:r>
              <a:rPr lang="en-US" dirty="0"/>
              <a:t> </a:t>
            </a:r>
            <a:r>
              <a:rPr lang="en-US" dirty="0" err="1"/>
              <a:t>gerektirir</a:t>
            </a:r>
            <a:r>
              <a:rPr lang="en-US" dirty="0"/>
              <a:t>.</a:t>
            </a:r>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10</a:t>
            </a:fld>
            <a:endParaRPr lang="pt-PT"/>
          </a:p>
        </p:txBody>
      </p:sp>
    </p:spTree>
    <p:extLst>
      <p:ext uri="{BB962C8B-B14F-4D97-AF65-F5344CB8AC3E}">
        <p14:creationId xmlns:p14="http://schemas.microsoft.com/office/powerpoint/2010/main" val="1762831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err="1"/>
              <a:t>Ayrıca</a:t>
            </a:r>
            <a:r>
              <a:rPr lang="en-US" dirty="0"/>
              <a:t>, </a:t>
            </a:r>
            <a:r>
              <a:rPr lang="en-US" dirty="0" err="1"/>
              <a:t>omik</a:t>
            </a:r>
            <a:r>
              <a:rPr lang="en-US" dirty="0"/>
              <a:t> </a:t>
            </a:r>
            <a:r>
              <a:rPr lang="en-US" dirty="0" err="1"/>
              <a:t>veri</a:t>
            </a:r>
            <a:r>
              <a:rPr lang="en-US" dirty="0"/>
              <a:t> </a:t>
            </a:r>
            <a:r>
              <a:rPr lang="en-US" dirty="0" err="1"/>
              <a:t>kümeleri</a:t>
            </a:r>
            <a:r>
              <a:rPr lang="en-US" dirty="0"/>
              <a:t> </a:t>
            </a:r>
            <a:r>
              <a:rPr lang="en-US" dirty="0" err="1"/>
              <a:t>gürültülü</a:t>
            </a:r>
            <a:r>
              <a:rPr lang="en-US" dirty="0"/>
              <a:t>, </a:t>
            </a:r>
            <a:r>
              <a:rPr lang="en-US" dirty="0" err="1"/>
              <a:t>heterojen</a:t>
            </a:r>
            <a:r>
              <a:rPr lang="en-US" dirty="0"/>
              <a:t> ve </a:t>
            </a:r>
            <a:r>
              <a:rPr lang="en-US" dirty="0" err="1"/>
              <a:t>karmaşıktır</a:t>
            </a:r>
            <a:r>
              <a:rPr lang="en-US" dirty="0"/>
              <a:t>: </a:t>
            </a:r>
            <a:r>
              <a:rPr lang="en-US" dirty="0" err="1"/>
              <a:t>Omik</a:t>
            </a:r>
            <a:r>
              <a:rPr lang="en-US" dirty="0"/>
              <a:t> </a:t>
            </a:r>
            <a:r>
              <a:rPr lang="en-US" dirty="0" err="1"/>
              <a:t>verileri</a:t>
            </a:r>
            <a:r>
              <a:rPr lang="en-US" dirty="0"/>
              <a:t> </a:t>
            </a:r>
            <a:r>
              <a:rPr lang="en-US" dirty="0" err="1"/>
              <a:t>farklı</a:t>
            </a:r>
            <a:r>
              <a:rPr lang="en-US" dirty="0"/>
              <a:t> </a:t>
            </a:r>
            <a:r>
              <a:rPr lang="en-US" dirty="0" err="1"/>
              <a:t>kaynaklardan</a:t>
            </a:r>
            <a:r>
              <a:rPr lang="en-US" dirty="0"/>
              <a:t>, </a:t>
            </a:r>
            <a:r>
              <a:rPr lang="en-US" dirty="0" err="1"/>
              <a:t>platformlardan</a:t>
            </a:r>
            <a:r>
              <a:rPr lang="en-US" dirty="0"/>
              <a:t> ve </a:t>
            </a:r>
            <a:r>
              <a:rPr lang="en-US" dirty="0" err="1"/>
              <a:t>deneysel</a:t>
            </a:r>
            <a:r>
              <a:rPr lang="en-US" dirty="0"/>
              <a:t> </a:t>
            </a:r>
            <a:r>
              <a:rPr lang="en-US" dirty="0" err="1"/>
              <a:t>tasarımlardan</a:t>
            </a:r>
            <a:r>
              <a:rPr lang="en-US" dirty="0"/>
              <a:t> ve </a:t>
            </a:r>
            <a:r>
              <a:rPr lang="en-US" dirty="0" err="1"/>
              <a:t>modellerden</a:t>
            </a:r>
            <a:r>
              <a:rPr lang="en-US" dirty="0"/>
              <a:t> </a:t>
            </a:r>
            <a:r>
              <a:rPr lang="en-US" dirty="0" err="1"/>
              <a:t>gelir</a:t>
            </a:r>
            <a:r>
              <a:rPr lang="en-US" dirty="0"/>
              <a:t> ve </a:t>
            </a:r>
            <a:r>
              <a:rPr lang="en-US" dirty="0" err="1"/>
              <a:t>bunlar</a:t>
            </a:r>
            <a:r>
              <a:rPr lang="en-US" dirty="0"/>
              <a:t> </a:t>
            </a:r>
            <a:r>
              <a:rPr lang="en-US" dirty="0" err="1"/>
              <a:t>teknik</a:t>
            </a:r>
            <a:r>
              <a:rPr lang="en-US" dirty="0"/>
              <a:t> </a:t>
            </a:r>
            <a:r>
              <a:rPr lang="en-US" dirty="0" err="1"/>
              <a:t>gürültü</a:t>
            </a:r>
            <a:r>
              <a:rPr lang="en-US" dirty="0"/>
              <a:t>, </a:t>
            </a:r>
            <a:r>
              <a:rPr lang="en-US" dirty="0" err="1"/>
              <a:t>toplu</a:t>
            </a:r>
            <a:r>
              <a:rPr lang="en-US" dirty="0"/>
              <a:t> </a:t>
            </a:r>
            <a:r>
              <a:rPr lang="en-US" dirty="0" err="1"/>
              <a:t>etkiler</a:t>
            </a:r>
            <a:r>
              <a:rPr lang="en-US" dirty="0"/>
              <a:t> ve </a:t>
            </a:r>
            <a:r>
              <a:rPr lang="en-US" dirty="0" err="1"/>
              <a:t>genel</a:t>
            </a:r>
            <a:r>
              <a:rPr lang="en-US" dirty="0"/>
              <a:t> </a:t>
            </a:r>
            <a:r>
              <a:rPr lang="en-US" dirty="0" err="1"/>
              <a:t>veri</a:t>
            </a:r>
            <a:r>
              <a:rPr lang="en-US" dirty="0"/>
              <a:t> </a:t>
            </a:r>
            <a:r>
              <a:rPr lang="en-US" dirty="0" err="1"/>
              <a:t>heterojenliği</a:t>
            </a:r>
            <a:r>
              <a:rPr lang="en-US" dirty="0"/>
              <a:t> </a:t>
            </a:r>
            <a:r>
              <a:rPr lang="en-US" dirty="0" err="1"/>
              <a:t>getirir</a:t>
            </a:r>
            <a:r>
              <a:rPr lang="en-US" dirty="0"/>
              <a:t>. Bu </a:t>
            </a:r>
            <a:r>
              <a:rPr lang="en-US" dirty="0" err="1"/>
              <a:t>faktörler</a:t>
            </a:r>
            <a:r>
              <a:rPr lang="en-US" dirty="0"/>
              <a:t> </a:t>
            </a:r>
            <a:r>
              <a:rPr lang="en-US" dirty="0" err="1"/>
              <a:t>verilerin</a:t>
            </a:r>
            <a:r>
              <a:rPr lang="en-US" dirty="0"/>
              <a:t> ve </a:t>
            </a:r>
            <a:r>
              <a:rPr lang="en-US" dirty="0" err="1"/>
              <a:t>analiz</a:t>
            </a:r>
            <a:r>
              <a:rPr lang="en-US" dirty="0"/>
              <a:t> </a:t>
            </a:r>
            <a:r>
              <a:rPr lang="en-US" dirty="0" err="1"/>
              <a:t>sonuçlarının</a:t>
            </a:r>
            <a:r>
              <a:rPr lang="en-US" dirty="0"/>
              <a:t> </a:t>
            </a:r>
            <a:r>
              <a:rPr lang="en-US" dirty="0" err="1"/>
              <a:t>kalitesini</a:t>
            </a:r>
            <a:r>
              <a:rPr lang="en-US" dirty="0"/>
              <a:t> ve </a:t>
            </a:r>
            <a:r>
              <a:rPr lang="en-US" dirty="0" err="1"/>
              <a:t>güvenilirliğini</a:t>
            </a:r>
            <a:r>
              <a:rPr lang="en-US" dirty="0"/>
              <a:t> </a:t>
            </a:r>
            <a:r>
              <a:rPr lang="en-US" dirty="0" err="1"/>
              <a:t>etkileyebilir</a:t>
            </a:r>
            <a:r>
              <a:rPr lang="en-US" dirty="0"/>
              <a:t>. </a:t>
            </a:r>
            <a:r>
              <a:rPr lang="en-US" dirty="0" err="1"/>
              <a:t>Slayt</a:t>
            </a:r>
            <a:r>
              <a:rPr lang="en-US" dirty="0"/>
              <a:t>, </a:t>
            </a:r>
            <a:r>
              <a:rPr lang="en-US" dirty="0" err="1"/>
              <a:t>hücre</a:t>
            </a:r>
            <a:r>
              <a:rPr lang="en-US" dirty="0"/>
              <a:t> </a:t>
            </a:r>
            <a:r>
              <a:rPr lang="en-US" dirty="0" err="1"/>
              <a:t>filtreleme</a:t>
            </a:r>
            <a:r>
              <a:rPr lang="en-US" dirty="0"/>
              <a:t>, gen </a:t>
            </a:r>
            <a:r>
              <a:rPr lang="en-US" dirty="0" err="1"/>
              <a:t>filtreleme</a:t>
            </a:r>
            <a:r>
              <a:rPr lang="en-US" dirty="0"/>
              <a:t>, log </a:t>
            </a:r>
            <a:r>
              <a:rPr lang="en-US" dirty="0" err="1"/>
              <a:t>dönüşümü</a:t>
            </a:r>
            <a:r>
              <a:rPr lang="en-US" dirty="0"/>
              <a:t>, </a:t>
            </a:r>
            <a:r>
              <a:rPr lang="en-US" dirty="0" err="1"/>
              <a:t>ölçekleme</a:t>
            </a:r>
            <a:r>
              <a:rPr lang="en-US" dirty="0"/>
              <a:t>, </a:t>
            </a:r>
            <a:r>
              <a:rPr lang="en-US" dirty="0" err="1"/>
              <a:t>toplu</a:t>
            </a:r>
            <a:r>
              <a:rPr lang="en-US" dirty="0"/>
              <a:t> </a:t>
            </a:r>
            <a:r>
              <a:rPr lang="en-US" dirty="0" err="1"/>
              <a:t>düzeltme</a:t>
            </a:r>
            <a:r>
              <a:rPr lang="en-US" dirty="0"/>
              <a:t> ve </a:t>
            </a:r>
            <a:r>
              <a:rPr lang="en-US" dirty="0" err="1"/>
              <a:t>boyut</a:t>
            </a:r>
            <a:r>
              <a:rPr lang="en-US" dirty="0"/>
              <a:t> </a:t>
            </a:r>
            <a:r>
              <a:rPr lang="en-US" dirty="0" err="1"/>
              <a:t>azaltma</a:t>
            </a:r>
            <a:r>
              <a:rPr lang="en-US" dirty="0"/>
              <a:t> </a:t>
            </a:r>
            <a:r>
              <a:rPr lang="en-US" dirty="0" err="1"/>
              <a:t>gibi</a:t>
            </a:r>
            <a:r>
              <a:rPr lang="en-US" dirty="0"/>
              <a:t> </a:t>
            </a:r>
            <a:r>
              <a:rPr lang="en-US" dirty="0" err="1"/>
              <a:t>çeşitli</a:t>
            </a:r>
            <a:r>
              <a:rPr lang="en-US" dirty="0"/>
              <a:t> </a:t>
            </a:r>
            <a:r>
              <a:rPr lang="en-US" dirty="0" err="1"/>
              <a:t>ön</a:t>
            </a:r>
            <a:r>
              <a:rPr lang="en-US" dirty="0"/>
              <a:t> </a:t>
            </a:r>
            <a:r>
              <a:rPr lang="en-US" dirty="0" err="1"/>
              <a:t>işleme</a:t>
            </a:r>
            <a:r>
              <a:rPr lang="en-US" dirty="0"/>
              <a:t> ve </a:t>
            </a:r>
            <a:r>
              <a:rPr lang="en-US" dirty="0" err="1"/>
              <a:t>normalleştirme</a:t>
            </a:r>
            <a:r>
              <a:rPr lang="en-US" dirty="0"/>
              <a:t> </a:t>
            </a:r>
            <a:r>
              <a:rPr lang="en-US" dirty="0" err="1"/>
              <a:t>adımlarını</a:t>
            </a:r>
            <a:r>
              <a:rPr lang="en-US" dirty="0"/>
              <a:t> </a:t>
            </a:r>
            <a:r>
              <a:rPr lang="en-US" dirty="0" err="1"/>
              <a:t>içeren</a:t>
            </a:r>
            <a:r>
              <a:rPr lang="en-US" dirty="0"/>
              <a:t> </a:t>
            </a:r>
            <a:r>
              <a:rPr lang="en-US" dirty="0" err="1"/>
              <a:t>tek</a:t>
            </a:r>
            <a:r>
              <a:rPr lang="en-US" dirty="0"/>
              <a:t> </a:t>
            </a:r>
            <a:r>
              <a:rPr lang="en-US" dirty="0" err="1"/>
              <a:t>hücreli</a:t>
            </a:r>
            <a:r>
              <a:rPr lang="en-US" dirty="0"/>
              <a:t> </a:t>
            </a:r>
            <a:r>
              <a:rPr lang="en-US" dirty="0" err="1"/>
              <a:t>bir</a:t>
            </a:r>
            <a:r>
              <a:rPr lang="en-US" dirty="0"/>
              <a:t> RNA </a:t>
            </a:r>
            <a:r>
              <a:rPr lang="en-US" dirty="0" err="1"/>
              <a:t>dizileme</a:t>
            </a:r>
            <a:r>
              <a:rPr lang="en-US" dirty="0"/>
              <a:t> </a:t>
            </a:r>
            <a:r>
              <a:rPr lang="en-US" dirty="0" err="1"/>
              <a:t>analiz</a:t>
            </a:r>
            <a:r>
              <a:rPr lang="en-US" dirty="0"/>
              <a:t> </a:t>
            </a:r>
            <a:r>
              <a:rPr lang="en-US" dirty="0" err="1"/>
              <a:t>hattının</a:t>
            </a:r>
            <a:r>
              <a:rPr lang="en-US" dirty="0"/>
              <a:t> </a:t>
            </a:r>
            <a:r>
              <a:rPr lang="en-US" dirty="0" err="1"/>
              <a:t>bir</a:t>
            </a:r>
            <a:r>
              <a:rPr lang="en-US" dirty="0"/>
              <a:t> </a:t>
            </a:r>
            <a:r>
              <a:rPr lang="en-US" dirty="0" err="1"/>
              <a:t>örneğini</a:t>
            </a:r>
            <a:r>
              <a:rPr lang="en-US" dirty="0"/>
              <a:t> </a:t>
            </a:r>
            <a:r>
              <a:rPr lang="en-US" dirty="0" err="1"/>
              <a:t>göstermektedir</a:t>
            </a:r>
            <a:r>
              <a:rPr lang="en-US" dirty="0"/>
              <a:t>. Bu </a:t>
            </a:r>
            <a:r>
              <a:rPr lang="en-US" dirty="0" err="1"/>
              <a:t>adımlar</a:t>
            </a:r>
            <a:r>
              <a:rPr lang="en-US" dirty="0"/>
              <a:t> </a:t>
            </a:r>
            <a:r>
              <a:rPr lang="en-US" dirty="0" err="1"/>
              <a:t>scRNA</a:t>
            </a:r>
            <a:r>
              <a:rPr lang="en-US" dirty="0"/>
              <a:t>-seq </a:t>
            </a:r>
            <a:r>
              <a:rPr lang="en-US" dirty="0" err="1"/>
              <a:t>verilerinin</a:t>
            </a:r>
            <a:r>
              <a:rPr lang="en-US" dirty="0"/>
              <a:t> </a:t>
            </a:r>
            <a:r>
              <a:rPr lang="en-US" dirty="0" err="1"/>
              <a:t>kalitesini</a:t>
            </a:r>
            <a:r>
              <a:rPr lang="en-US" dirty="0"/>
              <a:t> ve </a:t>
            </a:r>
            <a:r>
              <a:rPr lang="en-US" dirty="0" err="1"/>
              <a:t>yorumlanabilirliğini</a:t>
            </a:r>
            <a:r>
              <a:rPr lang="en-US" dirty="0"/>
              <a:t> </a:t>
            </a:r>
            <a:r>
              <a:rPr lang="en-US" dirty="0" err="1"/>
              <a:t>iyileştirmeye</a:t>
            </a:r>
            <a:r>
              <a:rPr lang="en-US" dirty="0"/>
              <a:t> </a:t>
            </a:r>
            <a:r>
              <a:rPr lang="en-US" dirty="0" err="1"/>
              <a:t>yardımcı</a:t>
            </a:r>
            <a:r>
              <a:rPr lang="en-US" dirty="0"/>
              <a:t> </a:t>
            </a:r>
            <a:r>
              <a:rPr lang="en-US" dirty="0" err="1"/>
              <a:t>olur</a:t>
            </a:r>
            <a:r>
              <a:rPr lang="en-US" dirty="0"/>
              <a:t>.</a:t>
            </a:r>
          </a:p>
          <a:p>
            <a:endParaRPr lang="en-US" dirty="0"/>
          </a:p>
          <a:p>
            <a:endParaRPr lang="pt-PT" dirty="0"/>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11</a:t>
            </a:fld>
            <a:endParaRPr lang="pt-PT"/>
          </a:p>
        </p:txBody>
      </p:sp>
    </p:spTree>
    <p:extLst>
      <p:ext uri="{BB962C8B-B14F-4D97-AF65-F5344CB8AC3E}">
        <p14:creationId xmlns:p14="http://schemas.microsoft.com/office/powerpoint/2010/main" val="2052302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Shiny, </a:t>
            </a:r>
            <a:r>
              <a:rPr lang="en-US" dirty="0" err="1"/>
              <a:t>Streamlit</a:t>
            </a:r>
            <a:r>
              <a:rPr lang="en-US" dirty="0"/>
              <a:t>, Docker, </a:t>
            </a:r>
            <a:r>
              <a:rPr lang="en-US" dirty="0" err="1"/>
              <a:t>Nextflow</a:t>
            </a:r>
            <a:r>
              <a:rPr lang="en-US" dirty="0"/>
              <a:t>, Galaxy, </a:t>
            </a:r>
            <a:r>
              <a:rPr lang="en-US" dirty="0" err="1"/>
              <a:t>Github</a:t>
            </a:r>
            <a:r>
              <a:rPr lang="en-US" dirty="0"/>
              <a:t> </a:t>
            </a:r>
            <a:r>
              <a:rPr lang="en-US" dirty="0" err="1"/>
              <a:t>gibi</a:t>
            </a:r>
            <a:r>
              <a:rPr lang="en-US" dirty="0"/>
              <a:t> </a:t>
            </a:r>
            <a:r>
              <a:rPr lang="en-US" dirty="0" err="1"/>
              <a:t>çeşitli</a:t>
            </a:r>
            <a:r>
              <a:rPr lang="en-US" dirty="0"/>
              <a:t> </a:t>
            </a:r>
            <a:r>
              <a:rPr lang="en-US" dirty="0" err="1"/>
              <a:t>platformlar</a:t>
            </a:r>
            <a:r>
              <a:rPr lang="en-US" dirty="0"/>
              <a:t> </a:t>
            </a:r>
            <a:r>
              <a:rPr lang="en-US" dirty="0" err="1"/>
              <a:t>biyoenformatik</a:t>
            </a:r>
            <a:r>
              <a:rPr lang="en-US" dirty="0"/>
              <a:t> </a:t>
            </a:r>
            <a:r>
              <a:rPr lang="en-US" dirty="0" err="1"/>
              <a:t>alanında</a:t>
            </a:r>
            <a:r>
              <a:rPr lang="en-US" dirty="0"/>
              <a:t> </a:t>
            </a:r>
            <a:r>
              <a:rPr lang="en-US" dirty="0" err="1"/>
              <a:t>devrim</a:t>
            </a:r>
            <a:r>
              <a:rPr lang="en-US" dirty="0"/>
              <a:t> </a:t>
            </a:r>
            <a:r>
              <a:rPr lang="en-US" dirty="0" err="1"/>
              <a:t>yarattı</a:t>
            </a:r>
            <a:r>
              <a:rPr lang="en-US" dirty="0"/>
              <a:t>. </a:t>
            </a:r>
            <a:r>
              <a:rPr lang="en-US" dirty="0" err="1"/>
              <a:t>Erişilebilirliği</a:t>
            </a:r>
            <a:r>
              <a:rPr lang="en-US" dirty="0"/>
              <a:t> </a:t>
            </a:r>
            <a:r>
              <a:rPr lang="en-US" dirty="0" err="1"/>
              <a:t>artırmak</a:t>
            </a:r>
            <a:r>
              <a:rPr lang="en-US" dirty="0"/>
              <a:t>, </a:t>
            </a:r>
            <a:r>
              <a:rPr lang="en-US" dirty="0" err="1"/>
              <a:t>iş</a:t>
            </a:r>
            <a:r>
              <a:rPr lang="en-US" dirty="0"/>
              <a:t> </a:t>
            </a:r>
            <a:r>
              <a:rPr lang="en-US" dirty="0" err="1"/>
              <a:t>birliğini</a:t>
            </a:r>
            <a:r>
              <a:rPr lang="en-US" dirty="0"/>
              <a:t> </a:t>
            </a:r>
            <a:r>
              <a:rPr lang="en-US" dirty="0" err="1"/>
              <a:t>teşvik</a:t>
            </a:r>
            <a:r>
              <a:rPr lang="en-US" dirty="0"/>
              <a:t> </a:t>
            </a:r>
            <a:r>
              <a:rPr lang="en-US" dirty="0" err="1"/>
              <a:t>etmek</a:t>
            </a:r>
            <a:r>
              <a:rPr lang="en-US" dirty="0"/>
              <a:t> ve </a:t>
            </a:r>
            <a:r>
              <a:rPr lang="en-US" dirty="0" err="1"/>
              <a:t>bilimsel</a:t>
            </a:r>
            <a:r>
              <a:rPr lang="en-US" dirty="0"/>
              <a:t> </a:t>
            </a:r>
            <a:r>
              <a:rPr lang="en-US" dirty="0" err="1"/>
              <a:t>topluluk</a:t>
            </a:r>
            <a:r>
              <a:rPr lang="en-US" dirty="0"/>
              <a:t> </a:t>
            </a:r>
            <a:r>
              <a:rPr lang="en-US" dirty="0" err="1"/>
              <a:t>içinde</a:t>
            </a:r>
            <a:r>
              <a:rPr lang="en-US" dirty="0"/>
              <a:t> </a:t>
            </a:r>
            <a:r>
              <a:rPr lang="en-US" dirty="0" err="1"/>
              <a:t>incelemeyi</a:t>
            </a:r>
            <a:r>
              <a:rPr lang="en-US" dirty="0"/>
              <a:t> </a:t>
            </a:r>
            <a:r>
              <a:rPr lang="en-US" dirty="0" err="1"/>
              <a:t>desteklemek</a:t>
            </a:r>
            <a:r>
              <a:rPr lang="en-US" dirty="0"/>
              <a:t> </a:t>
            </a:r>
            <a:r>
              <a:rPr lang="en-US" dirty="0" err="1"/>
              <a:t>için</a:t>
            </a:r>
            <a:r>
              <a:rPr lang="en-US" dirty="0"/>
              <a:t> </a:t>
            </a:r>
            <a:r>
              <a:rPr lang="en-US" dirty="0" err="1"/>
              <a:t>titizlikle</a:t>
            </a:r>
            <a:r>
              <a:rPr lang="en-US" dirty="0"/>
              <a:t> </a:t>
            </a:r>
            <a:r>
              <a:rPr lang="en-US" dirty="0" err="1"/>
              <a:t>tasarlanan</a:t>
            </a:r>
            <a:r>
              <a:rPr lang="en-US" dirty="0"/>
              <a:t> </a:t>
            </a:r>
            <a:r>
              <a:rPr lang="en-US" dirty="0" err="1"/>
              <a:t>bu</a:t>
            </a:r>
            <a:r>
              <a:rPr lang="en-US" dirty="0"/>
              <a:t> </a:t>
            </a:r>
            <a:r>
              <a:rPr lang="en-US" dirty="0" err="1"/>
              <a:t>platformlar</a:t>
            </a:r>
            <a:r>
              <a:rPr lang="en-US" dirty="0"/>
              <a:t>, </a:t>
            </a:r>
            <a:r>
              <a:rPr lang="en-US" dirty="0" err="1"/>
              <a:t>omik</a:t>
            </a:r>
            <a:r>
              <a:rPr lang="en-US" dirty="0"/>
              <a:t> </a:t>
            </a:r>
            <a:r>
              <a:rPr lang="en-US" dirty="0" err="1"/>
              <a:t>analizler</a:t>
            </a:r>
            <a:r>
              <a:rPr lang="en-US" dirty="0"/>
              <a:t> </a:t>
            </a:r>
            <a:r>
              <a:rPr lang="en-US" dirty="0" err="1"/>
              <a:t>ortaya</a:t>
            </a:r>
            <a:r>
              <a:rPr lang="en-US" dirty="0"/>
              <a:t> </a:t>
            </a:r>
            <a:r>
              <a:rPr lang="en-US" dirty="0" err="1"/>
              <a:t>çıktıkça</a:t>
            </a:r>
            <a:r>
              <a:rPr lang="en-US" dirty="0"/>
              <a:t> </a:t>
            </a:r>
            <a:r>
              <a:rPr lang="en-US" dirty="0" err="1"/>
              <a:t>bilgi</a:t>
            </a:r>
            <a:r>
              <a:rPr lang="en-US" dirty="0"/>
              <a:t> ve </a:t>
            </a:r>
            <a:r>
              <a:rPr lang="en-US" dirty="0" err="1"/>
              <a:t>bakış</a:t>
            </a:r>
            <a:r>
              <a:rPr lang="en-US" dirty="0"/>
              <a:t> </a:t>
            </a:r>
            <a:r>
              <a:rPr lang="en-US" dirty="0" err="1"/>
              <a:t>açılarını</a:t>
            </a:r>
            <a:r>
              <a:rPr lang="en-US" dirty="0"/>
              <a:t> </a:t>
            </a:r>
            <a:r>
              <a:rPr lang="en-US" dirty="0" err="1"/>
              <a:t>paylaşmak</a:t>
            </a:r>
            <a:r>
              <a:rPr lang="en-US" dirty="0"/>
              <a:t> </a:t>
            </a:r>
            <a:r>
              <a:rPr lang="en-US" dirty="0" err="1"/>
              <a:t>için</a:t>
            </a:r>
            <a:r>
              <a:rPr lang="en-US" dirty="0"/>
              <a:t> </a:t>
            </a:r>
            <a:r>
              <a:rPr lang="en-US" dirty="0" err="1"/>
              <a:t>sezgisel</a:t>
            </a:r>
            <a:r>
              <a:rPr lang="en-US" dirty="0"/>
              <a:t> </a:t>
            </a:r>
            <a:r>
              <a:rPr lang="en-US" dirty="0" err="1"/>
              <a:t>bir</a:t>
            </a:r>
            <a:r>
              <a:rPr lang="en-US" dirty="0"/>
              <a:t> </a:t>
            </a:r>
            <a:r>
              <a:rPr lang="en-US" dirty="0" err="1"/>
              <a:t>arayüz</a:t>
            </a:r>
            <a:r>
              <a:rPr lang="en-US" dirty="0"/>
              <a:t> </a:t>
            </a:r>
            <a:r>
              <a:rPr lang="en-US" dirty="0" err="1"/>
              <a:t>sağlar</a:t>
            </a:r>
            <a:r>
              <a:rPr lang="en-US" dirty="0"/>
              <a:t>. Bu, </a:t>
            </a:r>
            <a:r>
              <a:rPr lang="en-US" dirty="0" err="1"/>
              <a:t>açık</a:t>
            </a:r>
            <a:r>
              <a:rPr lang="en-US" dirty="0"/>
              <a:t>, son </a:t>
            </a:r>
            <a:r>
              <a:rPr lang="en-US" dirty="0" err="1"/>
              <a:t>derece</a:t>
            </a:r>
            <a:r>
              <a:rPr lang="en-US" dirty="0"/>
              <a:t> </a:t>
            </a:r>
            <a:r>
              <a:rPr lang="en-US" dirty="0" err="1"/>
              <a:t>iş</a:t>
            </a:r>
            <a:r>
              <a:rPr lang="en-US" dirty="0"/>
              <a:t> </a:t>
            </a:r>
            <a:r>
              <a:rPr lang="en-US" dirty="0" err="1"/>
              <a:t>birlikçi</a:t>
            </a:r>
            <a:r>
              <a:rPr lang="en-US" dirty="0"/>
              <a:t> ve </a:t>
            </a:r>
            <a:r>
              <a:rPr lang="en-US" dirty="0" err="1"/>
              <a:t>yeniden</a:t>
            </a:r>
            <a:r>
              <a:rPr lang="en-US" dirty="0"/>
              <a:t> </a:t>
            </a:r>
            <a:r>
              <a:rPr lang="en-US" dirty="0" err="1"/>
              <a:t>üretilebilir</a:t>
            </a:r>
            <a:r>
              <a:rPr lang="en-US" dirty="0"/>
              <a:t> </a:t>
            </a:r>
            <a:r>
              <a:rPr lang="en-US" dirty="0" err="1"/>
              <a:t>bir</a:t>
            </a:r>
            <a:r>
              <a:rPr lang="en-US" dirty="0"/>
              <a:t> </a:t>
            </a:r>
            <a:r>
              <a:rPr lang="en-US" dirty="0" err="1"/>
              <a:t>ortamı</a:t>
            </a:r>
            <a:r>
              <a:rPr lang="en-US" dirty="0"/>
              <a:t> </a:t>
            </a:r>
            <a:r>
              <a:rPr lang="en-US" dirty="0" err="1"/>
              <a:t>teşvik</a:t>
            </a:r>
            <a:r>
              <a:rPr lang="en-US" dirty="0"/>
              <a:t> </a:t>
            </a:r>
            <a:r>
              <a:rPr lang="en-US" dirty="0" err="1"/>
              <a:t>eder</a:t>
            </a:r>
            <a:r>
              <a:rPr lang="en-US" dirty="0"/>
              <a:t>. </a:t>
            </a:r>
            <a:r>
              <a:rPr lang="en-US" dirty="0" err="1"/>
              <a:t>Ancak</a:t>
            </a:r>
            <a:r>
              <a:rPr lang="en-US" dirty="0"/>
              <a:t>, </a:t>
            </a:r>
            <a:r>
              <a:rPr lang="en-US" dirty="0" err="1"/>
              <a:t>hassas</a:t>
            </a:r>
            <a:r>
              <a:rPr lang="en-US" dirty="0"/>
              <a:t> </a:t>
            </a:r>
            <a:r>
              <a:rPr lang="en-US" dirty="0" err="1"/>
              <a:t>omik</a:t>
            </a:r>
            <a:r>
              <a:rPr lang="en-US" dirty="0"/>
              <a:t> </a:t>
            </a:r>
            <a:r>
              <a:rPr lang="en-US" dirty="0" err="1"/>
              <a:t>verilerinin</a:t>
            </a:r>
            <a:r>
              <a:rPr lang="en-US" dirty="0"/>
              <a:t> </a:t>
            </a:r>
            <a:r>
              <a:rPr lang="en-US" dirty="0" err="1"/>
              <a:t>gizliliği</a:t>
            </a:r>
            <a:r>
              <a:rPr lang="en-US" dirty="0"/>
              <a:t> ve </a:t>
            </a:r>
            <a:r>
              <a:rPr lang="en-US" dirty="0" err="1"/>
              <a:t>etik</a:t>
            </a:r>
            <a:r>
              <a:rPr lang="en-US" dirty="0"/>
              <a:t> </a:t>
            </a:r>
            <a:r>
              <a:rPr lang="en-US" dirty="0" err="1"/>
              <a:t>muamelesiyle</a:t>
            </a:r>
            <a:r>
              <a:rPr lang="en-US" dirty="0"/>
              <a:t> </a:t>
            </a:r>
            <a:r>
              <a:rPr lang="en-US" dirty="0" err="1"/>
              <a:t>ilgili</a:t>
            </a:r>
            <a:r>
              <a:rPr lang="en-US" dirty="0"/>
              <a:t> yeni </a:t>
            </a:r>
            <a:r>
              <a:rPr lang="en-US" dirty="0" err="1"/>
              <a:t>zorluklar</a:t>
            </a:r>
            <a:r>
              <a:rPr lang="en-US" dirty="0"/>
              <a:t> da </a:t>
            </a:r>
            <a:r>
              <a:rPr lang="en-US" dirty="0" err="1"/>
              <a:t>sunarlar</a:t>
            </a:r>
            <a:r>
              <a:rPr lang="en-US" dirty="0"/>
              <a:t>. </a:t>
            </a:r>
            <a:r>
              <a:rPr lang="en-US" dirty="0" err="1"/>
              <a:t>Daha</a:t>
            </a:r>
            <a:r>
              <a:rPr lang="en-US" dirty="0"/>
              <a:t> </a:t>
            </a:r>
            <a:r>
              <a:rPr lang="en-US" dirty="0" err="1"/>
              <a:t>açık</a:t>
            </a:r>
            <a:r>
              <a:rPr lang="en-US" dirty="0"/>
              <a:t> ve </a:t>
            </a:r>
            <a:r>
              <a:rPr lang="en-US" dirty="0" err="1"/>
              <a:t>iş</a:t>
            </a:r>
            <a:r>
              <a:rPr lang="en-US" dirty="0"/>
              <a:t> </a:t>
            </a:r>
            <a:r>
              <a:rPr lang="en-US" dirty="0" err="1"/>
              <a:t>birlikçi</a:t>
            </a:r>
            <a:r>
              <a:rPr lang="en-US" dirty="0"/>
              <a:t> </a:t>
            </a:r>
            <a:r>
              <a:rPr lang="en-US" dirty="0" err="1"/>
              <a:t>bir</a:t>
            </a:r>
            <a:r>
              <a:rPr lang="en-US" dirty="0"/>
              <a:t> </a:t>
            </a:r>
            <a:r>
              <a:rPr lang="en-US" dirty="0" err="1"/>
              <a:t>bilimsel</a:t>
            </a:r>
            <a:r>
              <a:rPr lang="en-US" dirty="0"/>
              <a:t> </a:t>
            </a:r>
            <a:r>
              <a:rPr lang="en-US" dirty="0" err="1"/>
              <a:t>dünyaya</a:t>
            </a:r>
            <a:r>
              <a:rPr lang="en-US" dirty="0"/>
              <a:t> </a:t>
            </a:r>
            <a:r>
              <a:rPr lang="en-US" dirty="0" err="1"/>
              <a:t>doğru</a:t>
            </a:r>
            <a:r>
              <a:rPr lang="en-US" dirty="0"/>
              <a:t> </a:t>
            </a:r>
            <a:r>
              <a:rPr lang="en-US" dirty="0" err="1"/>
              <a:t>ilerledikçe</a:t>
            </a:r>
            <a:r>
              <a:rPr lang="en-US" dirty="0"/>
              <a:t>, </a:t>
            </a:r>
            <a:r>
              <a:rPr lang="en-US" dirty="0" err="1"/>
              <a:t>paylaşılan</a:t>
            </a:r>
            <a:r>
              <a:rPr lang="en-US" dirty="0"/>
              <a:t> </a:t>
            </a:r>
            <a:r>
              <a:rPr lang="en-US" dirty="0" err="1"/>
              <a:t>verilerin</a:t>
            </a:r>
            <a:r>
              <a:rPr lang="en-US" dirty="0"/>
              <a:t> </a:t>
            </a:r>
            <a:r>
              <a:rPr lang="en-US" dirty="0" err="1"/>
              <a:t>faydası</a:t>
            </a:r>
            <a:r>
              <a:rPr lang="en-US" dirty="0"/>
              <a:t> </a:t>
            </a:r>
            <a:r>
              <a:rPr lang="en-US" dirty="0" err="1"/>
              <a:t>ile</a:t>
            </a:r>
            <a:r>
              <a:rPr lang="en-US" dirty="0"/>
              <a:t> </a:t>
            </a:r>
            <a:r>
              <a:rPr lang="en-US" dirty="0" err="1"/>
              <a:t>bireylerin</a:t>
            </a:r>
            <a:r>
              <a:rPr lang="en-US" dirty="0"/>
              <a:t> </a:t>
            </a:r>
            <a:r>
              <a:rPr lang="en-US" dirty="0" err="1"/>
              <a:t>gizlilik</a:t>
            </a:r>
            <a:r>
              <a:rPr lang="en-US" dirty="0"/>
              <a:t> </a:t>
            </a:r>
            <a:r>
              <a:rPr lang="en-US" dirty="0" err="1"/>
              <a:t>hakları</a:t>
            </a:r>
            <a:r>
              <a:rPr lang="en-US" dirty="0"/>
              <a:t> </a:t>
            </a:r>
            <a:r>
              <a:rPr lang="en-US" dirty="0" err="1"/>
              <a:t>arasında</a:t>
            </a:r>
            <a:r>
              <a:rPr lang="en-US" dirty="0"/>
              <a:t> </a:t>
            </a:r>
            <a:r>
              <a:rPr lang="en-US" dirty="0" err="1"/>
              <a:t>bir</a:t>
            </a:r>
            <a:r>
              <a:rPr lang="en-US" dirty="0"/>
              <a:t> </a:t>
            </a:r>
            <a:r>
              <a:rPr lang="en-US" dirty="0" err="1"/>
              <a:t>denge</a:t>
            </a:r>
            <a:r>
              <a:rPr lang="en-US" dirty="0"/>
              <a:t> </a:t>
            </a:r>
            <a:r>
              <a:rPr lang="en-US" dirty="0" err="1"/>
              <a:t>kurmak</a:t>
            </a:r>
            <a:r>
              <a:rPr lang="en-US" dirty="0"/>
              <a:t> </a:t>
            </a:r>
            <a:r>
              <a:rPr lang="en-US" dirty="0" err="1"/>
              <a:t>çok</a:t>
            </a:r>
            <a:r>
              <a:rPr lang="en-US" dirty="0"/>
              <a:t> </a:t>
            </a:r>
            <a:r>
              <a:rPr lang="en-US" dirty="0" err="1"/>
              <a:t>önemlidir</a:t>
            </a:r>
            <a:r>
              <a:rPr lang="en-US" dirty="0"/>
              <a:t>. </a:t>
            </a:r>
            <a:r>
              <a:rPr lang="en-US" dirty="0" err="1"/>
              <a:t>Kişisel</a:t>
            </a:r>
            <a:r>
              <a:rPr lang="en-US" dirty="0"/>
              <a:t> </a:t>
            </a:r>
            <a:r>
              <a:rPr lang="en-US" dirty="0" err="1"/>
              <a:t>veya</a:t>
            </a:r>
            <a:r>
              <a:rPr lang="en-US" dirty="0"/>
              <a:t> </a:t>
            </a:r>
            <a:r>
              <a:rPr lang="en-US" dirty="0" err="1"/>
              <a:t>tanımlanabilir</a:t>
            </a:r>
            <a:r>
              <a:rPr lang="en-US" dirty="0"/>
              <a:t> </a:t>
            </a:r>
            <a:r>
              <a:rPr lang="en-US" dirty="0" err="1"/>
              <a:t>bilgileri</a:t>
            </a:r>
            <a:r>
              <a:rPr lang="en-US" dirty="0"/>
              <a:t> </a:t>
            </a:r>
            <a:r>
              <a:rPr lang="en-US" dirty="0" err="1"/>
              <a:t>içerebilen</a:t>
            </a:r>
            <a:r>
              <a:rPr lang="en-US" dirty="0"/>
              <a:t> </a:t>
            </a:r>
            <a:r>
              <a:rPr lang="en-US" dirty="0" err="1"/>
              <a:t>hassas</a:t>
            </a:r>
            <a:r>
              <a:rPr lang="en-US" dirty="0"/>
              <a:t> </a:t>
            </a:r>
            <a:r>
              <a:rPr lang="en-US" dirty="0" err="1"/>
              <a:t>Omik</a:t>
            </a:r>
            <a:r>
              <a:rPr lang="tr-TR" dirty="0"/>
              <a:t>s</a:t>
            </a:r>
            <a:r>
              <a:rPr lang="en-US" dirty="0"/>
              <a:t> </a:t>
            </a:r>
            <a:r>
              <a:rPr lang="en-US" dirty="0" err="1"/>
              <a:t>verileri</a:t>
            </a:r>
            <a:r>
              <a:rPr lang="en-US" dirty="0"/>
              <a:t> son </a:t>
            </a:r>
            <a:r>
              <a:rPr lang="en-US" dirty="0" err="1"/>
              <a:t>derece</a:t>
            </a:r>
            <a:r>
              <a:rPr lang="en-US" dirty="0"/>
              <a:t> </a:t>
            </a:r>
            <a:r>
              <a:rPr lang="en-US" dirty="0" err="1"/>
              <a:t>dikkatli</a:t>
            </a:r>
            <a:r>
              <a:rPr lang="en-US" dirty="0"/>
              <a:t> </a:t>
            </a:r>
            <a:r>
              <a:rPr lang="en-US" dirty="0" err="1"/>
              <a:t>bir</a:t>
            </a:r>
            <a:r>
              <a:rPr lang="en-US" dirty="0"/>
              <a:t> </a:t>
            </a:r>
            <a:r>
              <a:rPr lang="en-US" dirty="0" err="1"/>
              <a:t>şekilde</a:t>
            </a:r>
            <a:r>
              <a:rPr lang="en-US" dirty="0"/>
              <a:t> </a:t>
            </a:r>
            <a:r>
              <a:rPr lang="en-US" dirty="0" err="1"/>
              <a:t>ele</a:t>
            </a:r>
            <a:r>
              <a:rPr lang="en-US" dirty="0"/>
              <a:t> </a:t>
            </a:r>
            <a:r>
              <a:rPr lang="en-US" dirty="0" err="1"/>
              <a:t>alınmalıdır</a:t>
            </a:r>
            <a:r>
              <a:rPr lang="en-US" dirty="0"/>
              <a:t>. </a:t>
            </a:r>
            <a:r>
              <a:rPr lang="en-US" dirty="0" err="1"/>
              <a:t>Mevcut</a:t>
            </a:r>
            <a:r>
              <a:rPr lang="en-US" dirty="0"/>
              <a:t> </a:t>
            </a:r>
            <a:r>
              <a:rPr lang="en-US" dirty="0" err="1"/>
              <a:t>veri</a:t>
            </a:r>
            <a:r>
              <a:rPr lang="en-US" dirty="0"/>
              <a:t> </a:t>
            </a:r>
            <a:r>
              <a:rPr lang="en-US" dirty="0" err="1"/>
              <a:t>paylaşım</a:t>
            </a:r>
            <a:r>
              <a:rPr lang="en-US" dirty="0"/>
              <a:t> </a:t>
            </a:r>
            <a:r>
              <a:rPr lang="en-US" dirty="0" err="1"/>
              <a:t>politikaları</a:t>
            </a:r>
            <a:r>
              <a:rPr lang="en-US" dirty="0"/>
              <a:t> </a:t>
            </a:r>
            <a:r>
              <a:rPr lang="en-US" dirty="0" err="1"/>
              <a:t>uluslararası</a:t>
            </a:r>
            <a:r>
              <a:rPr lang="en-US" dirty="0"/>
              <a:t> </a:t>
            </a:r>
            <a:r>
              <a:rPr lang="en-US" dirty="0" err="1"/>
              <a:t>alanda</a:t>
            </a:r>
            <a:r>
              <a:rPr lang="en-US" dirty="0"/>
              <a:t> </a:t>
            </a:r>
            <a:r>
              <a:rPr lang="en-US" dirty="0" err="1"/>
              <a:t>tekdüze</a:t>
            </a:r>
            <a:r>
              <a:rPr lang="en-US" dirty="0"/>
              <a:t> </a:t>
            </a:r>
            <a:r>
              <a:rPr lang="en-US" dirty="0" err="1"/>
              <a:t>değildir</a:t>
            </a:r>
            <a:r>
              <a:rPr lang="en-US" dirty="0"/>
              <a:t> ve </a:t>
            </a:r>
            <a:r>
              <a:rPr lang="en-US" dirty="0" err="1"/>
              <a:t>katılımcıların</a:t>
            </a:r>
            <a:r>
              <a:rPr lang="en-US" dirty="0"/>
              <a:t> </a:t>
            </a:r>
            <a:r>
              <a:rPr lang="en-US" dirty="0" err="1"/>
              <a:t>haklarını</a:t>
            </a:r>
            <a:r>
              <a:rPr lang="en-US" dirty="0"/>
              <a:t> </a:t>
            </a:r>
            <a:r>
              <a:rPr lang="en-US" dirty="0" err="1"/>
              <a:t>korumak</a:t>
            </a:r>
            <a:r>
              <a:rPr lang="en-US" dirty="0"/>
              <a:t> </a:t>
            </a:r>
            <a:r>
              <a:rPr lang="en-US" dirty="0" err="1"/>
              <a:t>için</a:t>
            </a:r>
            <a:r>
              <a:rPr lang="en-US" dirty="0"/>
              <a:t> her zaman </a:t>
            </a:r>
            <a:r>
              <a:rPr lang="en-US" dirty="0" err="1"/>
              <a:t>gereken</a:t>
            </a:r>
            <a:r>
              <a:rPr lang="en-US" dirty="0"/>
              <a:t> </a:t>
            </a:r>
            <a:r>
              <a:rPr lang="en-US" dirty="0" err="1"/>
              <a:t>güvenlik</a:t>
            </a:r>
            <a:r>
              <a:rPr lang="en-US" dirty="0"/>
              <a:t> </a:t>
            </a:r>
            <a:r>
              <a:rPr lang="en-US" dirty="0" err="1"/>
              <a:t>önlemlerine</a:t>
            </a:r>
            <a:r>
              <a:rPr lang="en-US" dirty="0"/>
              <a:t> </a:t>
            </a:r>
            <a:r>
              <a:rPr lang="en-US" dirty="0" err="1"/>
              <a:t>sahip</a:t>
            </a:r>
            <a:r>
              <a:rPr lang="en-US" dirty="0"/>
              <a:t> </a:t>
            </a:r>
            <a:r>
              <a:rPr lang="en-US" dirty="0" err="1"/>
              <a:t>olmayabilir</a:t>
            </a:r>
            <a:r>
              <a:rPr lang="en-US" dirty="0"/>
              <a:t>. </a:t>
            </a:r>
            <a:r>
              <a:rPr lang="en-US" dirty="0" err="1"/>
              <a:t>Dahası</a:t>
            </a:r>
            <a:r>
              <a:rPr lang="en-US" dirty="0"/>
              <a:t>, </a:t>
            </a:r>
            <a:r>
              <a:rPr lang="en-US" dirty="0" err="1"/>
              <a:t>veri</a:t>
            </a:r>
            <a:r>
              <a:rPr lang="en-US" dirty="0"/>
              <a:t> </a:t>
            </a:r>
            <a:r>
              <a:rPr lang="en-US" dirty="0" err="1"/>
              <a:t>toplama</a:t>
            </a:r>
            <a:r>
              <a:rPr lang="en-US" dirty="0"/>
              <a:t>, </a:t>
            </a:r>
            <a:r>
              <a:rPr lang="en-US" dirty="0" err="1"/>
              <a:t>depolama</a:t>
            </a:r>
            <a:r>
              <a:rPr lang="en-US" dirty="0"/>
              <a:t> ve </a:t>
            </a:r>
            <a:r>
              <a:rPr lang="en-US" dirty="0" err="1"/>
              <a:t>kullanımında</a:t>
            </a:r>
            <a:r>
              <a:rPr lang="en-US" dirty="0"/>
              <a:t> </a:t>
            </a:r>
            <a:r>
              <a:rPr lang="en-US" dirty="0" err="1"/>
              <a:t>şeffaflık</a:t>
            </a:r>
            <a:r>
              <a:rPr lang="en-US" dirty="0"/>
              <a:t> </a:t>
            </a:r>
            <a:r>
              <a:rPr lang="en-US" dirty="0" err="1"/>
              <a:t>çok</a:t>
            </a:r>
            <a:r>
              <a:rPr lang="en-US" dirty="0"/>
              <a:t> </a:t>
            </a:r>
            <a:r>
              <a:rPr lang="en-US" dirty="0" err="1"/>
              <a:t>önemlidir</a:t>
            </a:r>
            <a:r>
              <a:rPr lang="en-US" dirty="0"/>
              <a:t>. </a:t>
            </a:r>
            <a:r>
              <a:rPr lang="en-US" dirty="0" err="1"/>
              <a:t>Sonraki</a:t>
            </a:r>
            <a:r>
              <a:rPr lang="en-US" dirty="0"/>
              <a:t> </a:t>
            </a:r>
            <a:r>
              <a:rPr lang="en-US" dirty="0" err="1"/>
              <a:t>slaytlarda</a:t>
            </a:r>
            <a:r>
              <a:rPr lang="en-US" dirty="0"/>
              <a:t>, </a:t>
            </a:r>
            <a:r>
              <a:rPr lang="en-US" dirty="0" err="1"/>
              <a:t>bazı</a:t>
            </a:r>
            <a:r>
              <a:rPr lang="en-US" dirty="0"/>
              <a:t> </a:t>
            </a:r>
            <a:r>
              <a:rPr lang="en-US" dirty="0" err="1"/>
              <a:t>büyük</a:t>
            </a:r>
            <a:r>
              <a:rPr lang="en-US" dirty="0"/>
              <a:t> </a:t>
            </a:r>
            <a:r>
              <a:rPr lang="en-US" dirty="0" err="1"/>
              <a:t>zorlukların</a:t>
            </a:r>
            <a:r>
              <a:rPr lang="en-US" dirty="0"/>
              <a:t> </a:t>
            </a:r>
            <a:r>
              <a:rPr lang="en-US" dirty="0" err="1"/>
              <a:t>üstesinden</a:t>
            </a:r>
            <a:r>
              <a:rPr lang="en-US" dirty="0"/>
              <a:t> </a:t>
            </a:r>
            <a:r>
              <a:rPr lang="en-US" dirty="0" err="1"/>
              <a:t>nasıl</a:t>
            </a:r>
            <a:r>
              <a:rPr lang="en-US" dirty="0"/>
              <a:t> </a:t>
            </a:r>
            <a:r>
              <a:rPr lang="en-US" dirty="0" err="1"/>
              <a:t>gelineceğine</a:t>
            </a:r>
            <a:r>
              <a:rPr lang="en-US" dirty="0"/>
              <a:t> </a:t>
            </a:r>
            <a:r>
              <a:rPr lang="en-US" dirty="0" err="1"/>
              <a:t>veya</a:t>
            </a:r>
            <a:r>
              <a:rPr lang="en-US" dirty="0"/>
              <a:t> </a:t>
            </a:r>
            <a:r>
              <a:rPr lang="en-US" dirty="0" err="1"/>
              <a:t>en</a:t>
            </a:r>
            <a:r>
              <a:rPr lang="en-US" dirty="0"/>
              <a:t> </a:t>
            </a:r>
            <a:r>
              <a:rPr lang="en-US" dirty="0" err="1"/>
              <a:t>azından</a:t>
            </a:r>
            <a:r>
              <a:rPr lang="en-US" dirty="0"/>
              <a:t> </a:t>
            </a:r>
            <a:r>
              <a:rPr lang="en-US" dirty="0" err="1"/>
              <a:t>nasıl</a:t>
            </a:r>
            <a:r>
              <a:rPr lang="en-US" dirty="0"/>
              <a:t> </a:t>
            </a:r>
            <a:r>
              <a:rPr lang="en-US" dirty="0" err="1"/>
              <a:t>azaltılacağına</a:t>
            </a:r>
            <a:r>
              <a:rPr lang="en-US" dirty="0"/>
              <a:t> </a:t>
            </a:r>
            <a:r>
              <a:rPr lang="en-US" dirty="0" err="1"/>
              <a:t>odaklanacağız</a:t>
            </a:r>
            <a:r>
              <a:rPr lang="en-US" dirty="0"/>
              <a:t>. </a:t>
            </a:r>
            <a:r>
              <a:rPr lang="en-US" dirty="0" err="1"/>
              <a:t>Odadaki</a:t>
            </a:r>
            <a:r>
              <a:rPr lang="en-US" dirty="0"/>
              <a:t> </a:t>
            </a:r>
            <a:r>
              <a:rPr lang="en-US" dirty="0" err="1"/>
              <a:t>fili</a:t>
            </a:r>
            <a:r>
              <a:rPr lang="en-US" dirty="0"/>
              <a:t> </a:t>
            </a:r>
            <a:r>
              <a:rPr lang="en-US" dirty="0" err="1"/>
              <a:t>ele</a:t>
            </a:r>
            <a:r>
              <a:rPr lang="en-US" dirty="0"/>
              <a:t> </a:t>
            </a:r>
            <a:r>
              <a:rPr lang="en-US" dirty="0" err="1"/>
              <a:t>alarak</a:t>
            </a:r>
            <a:r>
              <a:rPr lang="en-US" dirty="0"/>
              <a:t> </a:t>
            </a:r>
            <a:r>
              <a:rPr lang="en-US" dirty="0" err="1"/>
              <a:t>başlayalım</a:t>
            </a:r>
            <a:r>
              <a:rPr lang="en-US" dirty="0"/>
              <a:t>: Veri </a:t>
            </a:r>
            <a:r>
              <a:rPr lang="en-US" dirty="0" err="1"/>
              <a:t>boyutu</a:t>
            </a:r>
            <a:r>
              <a:rPr lang="en-US" dirty="0"/>
              <a:t> ve </a:t>
            </a:r>
            <a:r>
              <a:rPr lang="en-US" dirty="0" err="1"/>
              <a:t>boyutluluğu</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spc="-5" dirty="0">
                <a:solidFill>
                  <a:srgbClr val="3333B2"/>
                </a:solidFill>
                <a:latin typeface="Microsoft Sans Serif"/>
                <a:cs typeface="Microsoft Sans Serif"/>
              </a:rPr>
              <a:t>:</a:t>
            </a:r>
            <a:endParaRPr lang="pt-PT" dirty="0"/>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12</a:t>
            </a:fld>
            <a:endParaRPr lang="pt-PT"/>
          </a:p>
        </p:txBody>
      </p:sp>
    </p:spTree>
    <p:extLst>
      <p:ext uri="{BB962C8B-B14F-4D97-AF65-F5344CB8AC3E}">
        <p14:creationId xmlns:p14="http://schemas.microsoft.com/office/powerpoint/2010/main" val="93117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err="1"/>
              <a:t>Omik</a:t>
            </a:r>
            <a:r>
              <a:rPr lang="en-US" dirty="0"/>
              <a:t> </a:t>
            </a:r>
            <a:r>
              <a:rPr lang="en-US" dirty="0" err="1"/>
              <a:t>verilerinin</a:t>
            </a:r>
            <a:r>
              <a:rPr lang="en-US" dirty="0"/>
              <a:t> </a:t>
            </a:r>
            <a:r>
              <a:rPr lang="en-US" dirty="0" err="1"/>
              <a:t>boyutu</a:t>
            </a:r>
            <a:r>
              <a:rPr lang="en-US" dirty="0"/>
              <a:t> ve </a:t>
            </a:r>
            <a:r>
              <a:rPr lang="en-US" dirty="0" err="1"/>
              <a:t>boyutluluğu</a:t>
            </a:r>
            <a:r>
              <a:rPr lang="en-US" dirty="0"/>
              <a:t> </a:t>
            </a:r>
            <a:r>
              <a:rPr lang="en-US" dirty="0" err="1"/>
              <a:t>bunaltıcı</a:t>
            </a:r>
            <a:r>
              <a:rPr lang="en-US" dirty="0"/>
              <a:t> </a:t>
            </a:r>
            <a:r>
              <a:rPr lang="en-US" dirty="0" err="1"/>
              <a:t>görünebilirken</a:t>
            </a:r>
            <a:r>
              <a:rPr lang="en-US" dirty="0"/>
              <a:t>, </a:t>
            </a:r>
            <a:r>
              <a:rPr lang="en-US" dirty="0" err="1"/>
              <a:t>bu</a:t>
            </a:r>
            <a:r>
              <a:rPr lang="en-US" dirty="0"/>
              <a:t> </a:t>
            </a:r>
            <a:r>
              <a:rPr lang="en-US" dirty="0" err="1"/>
              <a:t>yönü</a:t>
            </a:r>
            <a:r>
              <a:rPr lang="en-US" dirty="0"/>
              <a:t> </a:t>
            </a:r>
            <a:r>
              <a:rPr lang="en-US" dirty="0" err="1"/>
              <a:t>yönetmek</a:t>
            </a:r>
            <a:r>
              <a:rPr lang="en-US" dirty="0"/>
              <a:t> </a:t>
            </a:r>
            <a:r>
              <a:rPr lang="en-US" dirty="0" err="1"/>
              <a:t>için</a:t>
            </a:r>
            <a:r>
              <a:rPr lang="en-US" dirty="0"/>
              <a:t> </a:t>
            </a:r>
            <a:r>
              <a:rPr lang="en-US" dirty="0" err="1"/>
              <a:t>emrimizde</a:t>
            </a:r>
            <a:r>
              <a:rPr lang="en-US" dirty="0"/>
              <a:t> </a:t>
            </a:r>
            <a:r>
              <a:rPr lang="en-US" dirty="0" err="1"/>
              <a:t>çeşitli</a:t>
            </a:r>
            <a:r>
              <a:rPr lang="en-US" dirty="0"/>
              <a:t> </a:t>
            </a:r>
            <a:r>
              <a:rPr lang="en-US" dirty="0" err="1"/>
              <a:t>araçlar</a:t>
            </a:r>
            <a:r>
              <a:rPr lang="en-US" dirty="0"/>
              <a:t> ve </a:t>
            </a:r>
            <a:r>
              <a:rPr lang="en-US" dirty="0" err="1"/>
              <a:t>teknikler</a:t>
            </a:r>
            <a:r>
              <a:rPr lang="en-US" dirty="0"/>
              <a:t> </a:t>
            </a:r>
            <a:r>
              <a:rPr lang="en-US" dirty="0" err="1"/>
              <a:t>bulunmaktadır</a:t>
            </a:r>
            <a:r>
              <a:rPr lang="en-US" dirty="0"/>
              <a:t>. </a:t>
            </a:r>
            <a:r>
              <a:rPr lang="en-US" dirty="0" err="1"/>
              <a:t>Depolama</a:t>
            </a:r>
            <a:r>
              <a:rPr lang="en-US" dirty="0"/>
              <a:t> ve </a:t>
            </a:r>
            <a:r>
              <a:rPr lang="en-US" dirty="0" err="1"/>
              <a:t>düzenleme</a:t>
            </a:r>
            <a:r>
              <a:rPr lang="en-US" dirty="0"/>
              <a:t> </a:t>
            </a:r>
            <a:r>
              <a:rPr lang="en-US" dirty="0" err="1"/>
              <a:t>için</a:t>
            </a:r>
            <a:r>
              <a:rPr lang="en-US" dirty="0"/>
              <a:t> </a:t>
            </a:r>
            <a:r>
              <a:rPr lang="en-US" dirty="0" err="1"/>
              <a:t>bellek</a:t>
            </a:r>
            <a:r>
              <a:rPr lang="en-US" dirty="0"/>
              <a:t> </a:t>
            </a:r>
            <a:r>
              <a:rPr lang="en-US" dirty="0" err="1"/>
              <a:t>açısından</a:t>
            </a:r>
            <a:r>
              <a:rPr lang="en-US" dirty="0"/>
              <a:t> </a:t>
            </a:r>
            <a:r>
              <a:rPr lang="en-US" dirty="0" err="1"/>
              <a:t>verimli</a:t>
            </a:r>
            <a:r>
              <a:rPr lang="en-US" dirty="0"/>
              <a:t> </a:t>
            </a:r>
            <a:r>
              <a:rPr lang="en-US" dirty="0" err="1"/>
              <a:t>veri</a:t>
            </a:r>
            <a:r>
              <a:rPr lang="en-US" dirty="0"/>
              <a:t> </a:t>
            </a:r>
            <a:r>
              <a:rPr lang="en-US" dirty="0" err="1"/>
              <a:t>nesnelerini</a:t>
            </a:r>
            <a:r>
              <a:rPr lang="en-US" dirty="0"/>
              <a:t> </a:t>
            </a:r>
            <a:r>
              <a:rPr lang="en-US" dirty="0" err="1"/>
              <a:t>kullanabiliriz</a:t>
            </a:r>
            <a:r>
              <a:rPr lang="en-US" dirty="0"/>
              <a:t>. </a:t>
            </a:r>
            <a:r>
              <a:rPr lang="en-US" dirty="0" err="1"/>
              <a:t>xarray</a:t>
            </a:r>
            <a:r>
              <a:rPr lang="en-US" dirty="0"/>
              <a:t>, </a:t>
            </a:r>
            <a:r>
              <a:rPr lang="en-US" dirty="0" err="1"/>
              <a:t>netCDF</a:t>
            </a:r>
            <a:r>
              <a:rPr lang="en-US" dirty="0"/>
              <a:t>, HDF5 ve </a:t>
            </a:r>
            <a:r>
              <a:rPr lang="en-US" dirty="0" err="1"/>
              <a:t>diğerleri</a:t>
            </a:r>
            <a:r>
              <a:rPr lang="en-US" dirty="0"/>
              <a:t> </a:t>
            </a:r>
            <a:r>
              <a:rPr lang="en-US" dirty="0" err="1"/>
              <a:t>gibi</a:t>
            </a:r>
            <a:r>
              <a:rPr lang="en-US" dirty="0"/>
              <a:t> </a:t>
            </a:r>
            <a:r>
              <a:rPr lang="en-US" dirty="0" err="1"/>
              <a:t>araçlar</a:t>
            </a:r>
            <a:r>
              <a:rPr lang="en-US" dirty="0"/>
              <a:t>, </a:t>
            </a:r>
            <a:r>
              <a:rPr lang="en-US" dirty="0" err="1"/>
              <a:t>büyük</a:t>
            </a:r>
            <a:r>
              <a:rPr lang="en-US" dirty="0"/>
              <a:t> </a:t>
            </a:r>
            <a:r>
              <a:rPr lang="en-US" dirty="0" err="1"/>
              <a:t>veri</a:t>
            </a:r>
            <a:r>
              <a:rPr lang="en-US" dirty="0"/>
              <a:t> </a:t>
            </a:r>
            <a:r>
              <a:rPr lang="en-US" dirty="0" err="1"/>
              <a:t>kümelerini</a:t>
            </a:r>
            <a:r>
              <a:rPr lang="en-US" dirty="0"/>
              <a:t> </a:t>
            </a:r>
            <a:r>
              <a:rPr lang="en-US" dirty="0" err="1"/>
              <a:t>verimli</a:t>
            </a:r>
            <a:r>
              <a:rPr lang="en-US" dirty="0"/>
              <a:t> </a:t>
            </a:r>
            <a:r>
              <a:rPr lang="en-US" dirty="0" err="1"/>
              <a:t>bir</a:t>
            </a:r>
            <a:r>
              <a:rPr lang="en-US" dirty="0"/>
              <a:t> </a:t>
            </a:r>
            <a:r>
              <a:rPr lang="en-US" dirty="0" err="1"/>
              <a:t>şekilde</a:t>
            </a:r>
            <a:r>
              <a:rPr lang="en-US" dirty="0"/>
              <a:t> </a:t>
            </a:r>
            <a:r>
              <a:rPr lang="en-US" dirty="0" err="1"/>
              <a:t>depolamamızı</a:t>
            </a:r>
            <a:r>
              <a:rPr lang="en-US" dirty="0"/>
              <a:t> ve </a:t>
            </a:r>
            <a:r>
              <a:rPr lang="en-US" dirty="0" err="1"/>
              <a:t>bunları</a:t>
            </a:r>
            <a:r>
              <a:rPr lang="en-US" dirty="0"/>
              <a:t> </a:t>
            </a:r>
            <a:r>
              <a:rPr lang="en-US" dirty="0" err="1"/>
              <a:t>kolayca</a:t>
            </a:r>
            <a:r>
              <a:rPr lang="en-US" dirty="0"/>
              <a:t> </a:t>
            </a:r>
            <a:r>
              <a:rPr lang="en-US" dirty="0" err="1"/>
              <a:t>düzenlememizi</a:t>
            </a:r>
            <a:r>
              <a:rPr lang="en-US" dirty="0"/>
              <a:t> </a:t>
            </a:r>
            <a:r>
              <a:rPr lang="en-US" dirty="0" err="1"/>
              <a:t>sağlar</a:t>
            </a:r>
            <a:r>
              <a:rPr lang="en-US" dirty="0"/>
              <a:t>. Bu </a:t>
            </a:r>
            <a:r>
              <a:rPr lang="en-US" dirty="0" err="1"/>
              <a:t>araçlar</a:t>
            </a:r>
            <a:r>
              <a:rPr lang="en-US" dirty="0"/>
              <a:t>, </a:t>
            </a:r>
            <a:r>
              <a:rPr lang="en-US" dirty="0" err="1"/>
              <a:t>hesaplama</a:t>
            </a:r>
            <a:r>
              <a:rPr lang="en-US" dirty="0"/>
              <a:t> </a:t>
            </a:r>
            <a:r>
              <a:rPr lang="en-US" dirty="0" err="1"/>
              <a:t>kaynaklarını</a:t>
            </a:r>
            <a:r>
              <a:rPr lang="en-US" dirty="0"/>
              <a:t> </a:t>
            </a:r>
            <a:r>
              <a:rPr lang="en-US" dirty="0" err="1"/>
              <a:t>tüketmeden</a:t>
            </a:r>
            <a:r>
              <a:rPr lang="en-US" dirty="0"/>
              <a:t> </a:t>
            </a:r>
            <a:r>
              <a:rPr lang="en-US" dirty="0" err="1"/>
              <a:t>önemli</a:t>
            </a:r>
            <a:r>
              <a:rPr lang="en-US" dirty="0"/>
              <a:t> </a:t>
            </a:r>
            <a:r>
              <a:rPr lang="en-US" dirty="0" err="1"/>
              <a:t>miktarda</a:t>
            </a:r>
            <a:r>
              <a:rPr lang="en-US" dirty="0"/>
              <a:t> </a:t>
            </a:r>
            <a:r>
              <a:rPr lang="en-US" dirty="0" err="1"/>
              <a:t>veriyi</a:t>
            </a:r>
            <a:r>
              <a:rPr lang="en-US" dirty="0"/>
              <a:t> </a:t>
            </a:r>
            <a:r>
              <a:rPr lang="en-US" dirty="0" err="1"/>
              <a:t>işlememizi</a:t>
            </a:r>
            <a:r>
              <a:rPr lang="en-US" dirty="0"/>
              <a:t> </a:t>
            </a:r>
            <a:r>
              <a:rPr lang="en-US" dirty="0" err="1"/>
              <a:t>sağlar</a:t>
            </a:r>
            <a:r>
              <a:rPr lang="en-US" dirty="0"/>
              <a:t>. </a:t>
            </a:r>
            <a:r>
              <a:rPr lang="en-US" dirty="0" err="1"/>
              <a:t>Ancak</a:t>
            </a:r>
            <a:r>
              <a:rPr lang="en-US" dirty="0"/>
              <a:t>, </a:t>
            </a:r>
            <a:r>
              <a:rPr lang="en-US" dirty="0" err="1"/>
              <a:t>verileri</a:t>
            </a:r>
            <a:r>
              <a:rPr lang="en-US" dirty="0"/>
              <a:t> </a:t>
            </a:r>
            <a:r>
              <a:rPr lang="en-US" dirty="0" err="1"/>
              <a:t>yönetmek</a:t>
            </a:r>
            <a:r>
              <a:rPr lang="en-US" dirty="0"/>
              <a:t> </a:t>
            </a:r>
            <a:r>
              <a:rPr lang="en-US" dirty="0" err="1"/>
              <a:t>yalnızca</a:t>
            </a:r>
            <a:r>
              <a:rPr lang="en-US" dirty="0"/>
              <a:t> ilk </a:t>
            </a:r>
            <a:r>
              <a:rPr lang="en-US" dirty="0" err="1"/>
              <a:t>adımdır</a:t>
            </a:r>
            <a:r>
              <a:rPr lang="en-US" dirty="0"/>
              <a:t>. </a:t>
            </a:r>
            <a:r>
              <a:rPr lang="en-US" dirty="0" err="1"/>
              <a:t>Ayrıca</a:t>
            </a:r>
            <a:r>
              <a:rPr lang="en-US" dirty="0"/>
              <a:t> </a:t>
            </a:r>
            <a:r>
              <a:rPr lang="en-US" dirty="0" err="1"/>
              <a:t>bunları</a:t>
            </a:r>
            <a:r>
              <a:rPr lang="en-US" dirty="0"/>
              <a:t> </a:t>
            </a:r>
            <a:r>
              <a:rPr lang="en-US" dirty="0" err="1"/>
              <a:t>yorumlamamız</a:t>
            </a:r>
            <a:r>
              <a:rPr lang="en-US" dirty="0"/>
              <a:t> </a:t>
            </a:r>
            <a:r>
              <a:rPr lang="en-US" dirty="0" err="1"/>
              <a:t>gerekir</a:t>
            </a:r>
            <a:r>
              <a:rPr lang="en-US" dirty="0"/>
              <a:t>. </a:t>
            </a:r>
            <a:r>
              <a:rPr lang="en-US" dirty="0" err="1"/>
              <a:t>Boyut</a:t>
            </a:r>
            <a:r>
              <a:rPr lang="en-US" dirty="0"/>
              <a:t> </a:t>
            </a:r>
            <a:r>
              <a:rPr lang="en-US" dirty="0" err="1"/>
              <a:t>azaltma</a:t>
            </a:r>
            <a:r>
              <a:rPr lang="en-US" dirty="0"/>
              <a:t> </a:t>
            </a:r>
            <a:r>
              <a:rPr lang="en-US" dirty="0" err="1"/>
              <a:t>tekniklerinin</a:t>
            </a:r>
            <a:r>
              <a:rPr lang="en-US" dirty="0"/>
              <a:t> </a:t>
            </a:r>
            <a:r>
              <a:rPr lang="en-US" dirty="0" err="1"/>
              <a:t>paha</a:t>
            </a:r>
            <a:r>
              <a:rPr lang="en-US" dirty="0"/>
              <a:t> </a:t>
            </a:r>
            <a:r>
              <a:rPr lang="en-US" dirty="0" err="1"/>
              <a:t>biçilmez</a:t>
            </a:r>
            <a:r>
              <a:rPr lang="en-US" dirty="0"/>
              <a:t> </a:t>
            </a:r>
            <a:r>
              <a:rPr lang="en-US" dirty="0" err="1"/>
              <a:t>olduğu</a:t>
            </a:r>
            <a:r>
              <a:rPr lang="en-US" dirty="0"/>
              <a:t> </a:t>
            </a:r>
            <a:r>
              <a:rPr lang="en-US" dirty="0" err="1"/>
              <a:t>yer</a:t>
            </a:r>
            <a:r>
              <a:rPr lang="en-US" dirty="0"/>
              <a:t> </a:t>
            </a:r>
            <a:r>
              <a:rPr lang="en-US" dirty="0" err="1"/>
              <a:t>burasıdır</a:t>
            </a:r>
            <a:r>
              <a:rPr lang="en-US" dirty="0"/>
              <a:t>. PCA (Ana </a:t>
            </a:r>
            <a:r>
              <a:rPr lang="en-US" dirty="0" err="1"/>
              <a:t>Bileşen</a:t>
            </a:r>
            <a:r>
              <a:rPr lang="en-US" dirty="0"/>
              <a:t> </a:t>
            </a:r>
            <a:r>
              <a:rPr lang="en-US" dirty="0" err="1"/>
              <a:t>Analizi</a:t>
            </a:r>
            <a:r>
              <a:rPr lang="en-US" dirty="0"/>
              <a:t>), UMAP (</a:t>
            </a:r>
            <a:r>
              <a:rPr lang="en-US" dirty="0" err="1"/>
              <a:t>Tekdüze</a:t>
            </a:r>
            <a:r>
              <a:rPr lang="en-US" dirty="0"/>
              <a:t> </a:t>
            </a:r>
            <a:r>
              <a:rPr lang="en-US" dirty="0" err="1"/>
              <a:t>Çok</a:t>
            </a:r>
            <a:r>
              <a:rPr lang="en-US" dirty="0"/>
              <a:t> </a:t>
            </a:r>
            <a:r>
              <a:rPr lang="en-US" dirty="0" err="1"/>
              <a:t>Katlı</a:t>
            </a:r>
            <a:r>
              <a:rPr lang="en-US" dirty="0"/>
              <a:t> </a:t>
            </a:r>
            <a:r>
              <a:rPr lang="en-US" dirty="0" err="1"/>
              <a:t>Yaklaştırma</a:t>
            </a:r>
            <a:r>
              <a:rPr lang="en-US" dirty="0"/>
              <a:t> ve </a:t>
            </a:r>
            <a:r>
              <a:rPr lang="en-US" dirty="0" err="1"/>
              <a:t>Projeksiyon</a:t>
            </a:r>
            <a:r>
              <a:rPr lang="en-US" dirty="0"/>
              <a:t>) ve t-SNE (t-</a:t>
            </a:r>
            <a:r>
              <a:rPr lang="en-US" dirty="0" err="1"/>
              <a:t>Dağıtılmış</a:t>
            </a:r>
            <a:r>
              <a:rPr lang="en-US" dirty="0"/>
              <a:t> </a:t>
            </a:r>
            <a:r>
              <a:rPr lang="en-US" dirty="0" err="1"/>
              <a:t>Stokastik</a:t>
            </a:r>
            <a:r>
              <a:rPr lang="en-US" dirty="0"/>
              <a:t> </a:t>
            </a:r>
            <a:r>
              <a:rPr lang="en-US" dirty="0" err="1"/>
              <a:t>Komşu</a:t>
            </a:r>
            <a:r>
              <a:rPr lang="en-US" dirty="0"/>
              <a:t> </a:t>
            </a:r>
            <a:r>
              <a:rPr lang="en-US" dirty="0" err="1"/>
              <a:t>Gömme</a:t>
            </a:r>
            <a:r>
              <a:rPr lang="en-US" dirty="0"/>
              <a:t>) </a:t>
            </a:r>
            <a:r>
              <a:rPr lang="en-US" dirty="0" err="1"/>
              <a:t>gibi</a:t>
            </a:r>
            <a:r>
              <a:rPr lang="en-US" dirty="0"/>
              <a:t> </a:t>
            </a:r>
            <a:r>
              <a:rPr lang="en-US" dirty="0" err="1"/>
              <a:t>teknikler</a:t>
            </a:r>
            <a:r>
              <a:rPr lang="en-US" dirty="0"/>
              <a:t>, </a:t>
            </a:r>
            <a:r>
              <a:rPr lang="en-US" dirty="0" err="1"/>
              <a:t>verilerimizin</a:t>
            </a:r>
            <a:r>
              <a:rPr lang="en-US" dirty="0"/>
              <a:t> </a:t>
            </a:r>
            <a:r>
              <a:rPr lang="en-US" dirty="0" err="1"/>
              <a:t>özünü</a:t>
            </a:r>
            <a:r>
              <a:rPr lang="en-US" dirty="0"/>
              <a:t> </a:t>
            </a:r>
            <a:r>
              <a:rPr lang="en-US" dirty="0" err="1"/>
              <a:t>damıtmamıza</a:t>
            </a:r>
            <a:r>
              <a:rPr lang="en-US" dirty="0"/>
              <a:t> </a:t>
            </a:r>
            <a:r>
              <a:rPr lang="en-US" dirty="0" err="1"/>
              <a:t>yardımcı</a:t>
            </a:r>
            <a:r>
              <a:rPr lang="en-US" dirty="0"/>
              <a:t> </a:t>
            </a:r>
            <a:r>
              <a:rPr lang="en-US" dirty="0" err="1"/>
              <a:t>olur</a:t>
            </a:r>
            <a:r>
              <a:rPr lang="en-US" dirty="0"/>
              <a:t>. </a:t>
            </a:r>
            <a:r>
              <a:rPr lang="en-US" dirty="0" err="1"/>
              <a:t>Verilerimizin</a:t>
            </a:r>
            <a:r>
              <a:rPr lang="en-US" dirty="0"/>
              <a:t> </a:t>
            </a:r>
            <a:r>
              <a:rPr lang="en-US" dirty="0" err="1"/>
              <a:t>boyutluluğunu</a:t>
            </a:r>
            <a:r>
              <a:rPr lang="en-US" dirty="0"/>
              <a:t> </a:t>
            </a:r>
            <a:r>
              <a:rPr lang="en-US" dirty="0" err="1"/>
              <a:t>azaltarak</a:t>
            </a:r>
            <a:r>
              <a:rPr lang="en-US" dirty="0"/>
              <a:t> </a:t>
            </a:r>
            <a:r>
              <a:rPr lang="en-US" dirty="0" err="1"/>
              <a:t>görselleştirmeyi</a:t>
            </a:r>
            <a:r>
              <a:rPr lang="en-US" dirty="0"/>
              <a:t> ve </a:t>
            </a:r>
            <a:r>
              <a:rPr lang="en-US" dirty="0" err="1"/>
              <a:t>yorumlamayı</a:t>
            </a:r>
            <a:r>
              <a:rPr lang="en-US" dirty="0"/>
              <a:t> </a:t>
            </a:r>
            <a:r>
              <a:rPr lang="en-US" dirty="0" err="1"/>
              <a:t>basitleştirirler</a:t>
            </a:r>
            <a:r>
              <a:rPr lang="en-US" dirty="0"/>
              <a:t>. Bu </a:t>
            </a:r>
            <a:r>
              <a:rPr lang="en-US" dirty="0" err="1"/>
              <a:t>yöntemlerin</a:t>
            </a:r>
            <a:r>
              <a:rPr lang="en-US" dirty="0"/>
              <a:t>, her </a:t>
            </a:r>
            <a:r>
              <a:rPr lang="en-US" dirty="0" err="1"/>
              <a:t>birinin</a:t>
            </a:r>
            <a:r>
              <a:rPr lang="en-US" dirty="0"/>
              <a:t> </a:t>
            </a:r>
            <a:r>
              <a:rPr lang="en-US" dirty="0" err="1"/>
              <a:t>kendine</a:t>
            </a:r>
            <a:r>
              <a:rPr lang="en-US" dirty="0"/>
              <a:t> </a:t>
            </a:r>
            <a:r>
              <a:rPr lang="en-US" dirty="0" err="1"/>
              <a:t>özgü</a:t>
            </a:r>
            <a:r>
              <a:rPr lang="en-US" dirty="0"/>
              <a:t> </a:t>
            </a:r>
            <a:r>
              <a:rPr lang="en-US" dirty="0" err="1"/>
              <a:t>güçlü</a:t>
            </a:r>
            <a:r>
              <a:rPr lang="en-US" dirty="0"/>
              <a:t> ve </a:t>
            </a:r>
            <a:r>
              <a:rPr lang="en-US" dirty="0" err="1"/>
              <a:t>zayıf</a:t>
            </a:r>
            <a:r>
              <a:rPr lang="en-US" dirty="0"/>
              <a:t> </a:t>
            </a:r>
            <a:r>
              <a:rPr lang="en-US" dirty="0" err="1"/>
              <a:t>yönleri</a:t>
            </a:r>
            <a:r>
              <a:rPr lang="en-US" dirty="0"/>
              <a:t> </a:t>
            </a:r>
            <a:r>
              <a:rPr lang="en-US" dirty="0" err="1"/>
              <a:t>olan</a:t>
            </a:r>
            <a:r>
              <a:rPr lang="en-US" dirty="0"/>
              <a:t> </a:t>
            </a:r>
            <a:r>
              <a:rPr lang="en-US" dirty="0" err="1"/>
              <a:t>farklı</a:t>
            </a:r>
            <a:r>
              <a:rPr lang="en-US" dirty="0"/>
              <a:t> </a:t>
            </a:r>
            <a:r>
              <a:rPr lang="en-US" dirty="0" err="1"/>
              <a:t>matematiksel</a:t>
            </a:r>
            <a:r>
              <a:rPr lang="en-US" dirty="0"/>
              <a:t> </a:t>
            </a:r>
            <a:r>
              <a:rPr lang="en-US" dirty="0" err="1"/>
              <a:t>algoritmalara</a:t>
            </a:r>
            <a:r>
              <a:rPr lang="en-US" dirty="0"/>
              <a:t> </a:t>
            </a:r>
            <a:r>
              <a:rPr lang="en-US" dirty="0" err="1"/>
              <a:t>dayandığını</a:t>
            </a:r>
            <a:r>
              <a:rPr lang="en-US" dirty="0"/>
              <a:t> </a:t>
            </a:r>
            <a:r>
              <a:rPr lang="en-US" dirty="0" err="1"/>
              <a:t>belirtmek</a:t>
            </a:r>
            <a:r>
              <a:rPr lang="en-US" dirty="0"/>
              <a:t> </a:t>
            </a:r>
            <a:r>
              <a:rPr lang="en-US" dirty="0" err="1"/>
              <a:t>önemlidir</a:t>
            </a:r>
            <a:r>
              <a:rPr lang="en-US" dirty="0"/>
              <a:t>. </a:t>
            </a:r>
            <a:r>
              <a:rPr lang="en-US" dirty="0" err="1"/>
              <a:t>İndirgeme</a:t>
            </a:r>
            <a:r>
              <a:rPr lang="en-US" dirty="0"/>
              <a:t> </a:t>
            </a:r>
            <a:r>
              <a:rPr lang="en-US" dirty="0" err="1"/>
              <a:t>alanı</a:t>
            </a:r>
            <a:r>
              <a:rPr lang="en-US" dirty="0"/>
              <a:t>, </a:t>
            </a:r>
            <a:r>
              <a:rPr lang="en-US" dirty="0" err="1"/>
              <a:t>orijinal</a:t>
            </a:r>
            <a:r>
              <a:rPr lang="en-US" dirty="0"/>
              <a:t> </a:t>
            </a:r>
            <a:r>
              <a:rPr lang="en-US" dirty="0" err="1"/>
              <a:t>çok</a:t>
            </a:r>
            <a:r>
              <a:rPr lang="en-US" dirty="0"/>
              <a:t> </a:t>
            </a:r>
            <a:r>
              <a:rPr lang="en-US" dirty="0" err="1"/>
              <a:t>boyutlu</a:t>
            </a:r>
            <a:r>
              <a:rPr lang="en-US" dirty="0"/>
              <a:t> </a:t>
            </a:r>
            <a:r>
              <a:rPr lang="en-US" dirty="0" err="1"/>
              <a:t>ortamın</a:t>
            </a:r>
            <a:r>
              <a:rPr lang="en-US" dirty="0"/>
              <a:t> </a:t>
            </a:r>
            <a:r>
              <a:rPr lang="en-US" dirty="0" err="1"/>
              <a:t>sadık</a:t>
            </a:r>
            <a:r>
              <a:rPr lang="en-US" dirty="0"/>
              <a:t> </a:t>
            </a:r>
            <a:r>
              <a:rPr lang="en-US" dirty="0" err="1"/>
              <a:t>bir</a:t>
            </a:r>
            <a:r>
              <a:rPr lang="en-US" dirty="0"/>
              <a:t> </a:t>
            </a:r>
            <a:r>
              <a:rPr lang="en-US" dirty="0" err="1"/>
              <a:t>yansıması</a:t>
            </a:r>
            <a:r>
              <a:rPr lang="en-US" dirty="0"/>
              <a:t> </a:t>
            </a:r>
            <a:r>
              <a:rPr lang="en-US" dirty="0" err="1"/>
              <a:t>değildir</a:t>
            </a:r>
            <a:r>
              <a:rPr lang="en-US" dirty="0"/>
              <a:t>, </a:t>
            </a:r>
            <a:r>
              <a:rPr lang="en-US" dirty="0" err="1"/>
              <a:t>ancak</a:t>
            </a:r>
            <a:r>
              <a:rPr lang="en-US" dirty="0"/>
              <a:t> </a:t>
            </a:r>
            <a:r>
              <a:rPr lang="en-US" dirty="0" err="1"/>
              <a:t>veri</a:t>
            </a:r>
            <a:r>
              <a:rPr lang="en-US" dirty="0"/>
              <a:t> </a:t>
            </a:r>
            <a:r>
              <a:rPr lang="en-US" dirty="0" err="1"/>
              <a:t>keşfi</a:t>
            </a:r>
            <a:r>
              <a:rPr lang="en-US" dirty="0"/>
              <a:t> ve </a:t>
            </a:r>
            <a:r>
              <a:rPr lang="en-US" dirty="0" err="1"/>
              <a:t>desen</a:t>
            </a:r>
            <a:r>
              <a:rPr lang="en-US" dirty="0"/>
              <a:t> </a:t>
            </a:r>
            <a:r>
              <a:rPr lang="en-US" dirty="0" err="1"/>
              <a:t>tanıma</a:t>
            </a:r>
            <a:r>
              <a:rPr lang="en-US" dirty="0"/>
              <a:t> </a:t>
            </a:r>
            <a:r>
              <a:rPr lang="en-US" dirty="0" err="1"/>
              <a:t>için</a:t>
            </a:r>
            <a:r>
              <a:rPr lang="en-US" dirty="0"/>
              <a:t> </a:t>
            </a:r>
            <a:r>
              <a:rPr lang="en-US" dirty="0" err="1"/>
              <a:t>yararlı</a:t>
            </a:r>
            <a:r>
              <a:rPr lang="en-US" dirty="0"/>
              <a:t> </a:t>
            </a:r>
            <a:r>
              <a:rPr lang="en-US" dirty="0" err="1"/>
              <a:t>bir</a:t>
            </a:r>
            <a:r>
              <a:rPr lang="en-US" dirty="0"/>
              <a:t> </a:t>
            </a:r>
            <a:r>
              <a:rPr lang="en-US" dirty="0" err="1"/>
              <a:t>yaklaşım</a:t>
            </a:r>
            <a:r>
              <a:rPr lang="en-US" dirty="0"/>
              <a:t> </a:t>
            </a:r>
            <a:r>
              <a:rPr lang="en-US" dirty="0" err="1"/>
              <a:t>sağlar</a:t>
            </a:r>
            <a:r>
              <a:rPr lang="en-US" dirty="0"/>
              <a:t>. </a:t>
            </a:r>
            <a:r>
              <a:rPr lang="en-US" dirty="0" err="1"/>
              <a:t>Resim</a:t>
            </a:r>
            <a:r>
              <a:rPr lang="en-US" dirty="0"/>
              <a:t>, </a:t>
            </a:r>
            <a:r>
              <a:rPr lang="en-US" dirty="0" err="1"/>
              <a:t>doğrusal</a:t>
            </a:r>
            <a:r>
              <a:rPr lang="en-US" dirty="0"/>
              <a:t> </a:t>
            </a:r>
            <a:r>
              <a:rPr lang="en-US" dirty="0" err="1"/>
              <a:t>yöntem</a:t>
            </a:r>
            <a:r>
              <a:rPr lang="en-US" dirty="0"/>
              <a:t> </a:t>
            </a:r>
            <a:r>
              <a:rPr lang="en-US" dirty="0" err="1"/>
              <a:t>PCA'nın</a:t>
            </a:r>
            <a:r>
              <a:rPr lang="en-US" dirty="0"/>
              <a:t> </a:t>
            </a:r>
            <a:r>
              <a:rPr lang="en-US" dirty="0" err="1"/>
              <a:t>verilerin</a:t>
            </a:r>
            <a:r>
              <a:rPr lang="en-US" dirty="0"/>
              <a:t> </a:t>
            </a:r>
            <a:r>
              <a:rPr lang="en-US" dirty="0" err="1"/>
              <a:t>genel</a:t>
            </a:r>
            <a:r>
              <a:rPr lang="en-US" dirty="0"/>
              <a:t> </a:t>
            </a:r>
            <a:r>
              <a:rPr lang="en-US" dirty="0" err="1"/>
              <a:t>yapısını</a:t>
            </a:r>
            <a:r>
              <a:rPr lang="en-US" dirty="0"/>
              <a:t> </a:t>
            </a:r>
            <a:r>
              <a:rPr lang="en-US" dirty="0" err="1"/>
              <a:t>etkili</a:t>
            </a:r>
            <a:r>
              <a:rPr lang="en-US" dirty="0"/>
              <a:t> </a:t>
            </a:r>
            <a:r>
              <a:rPr lang="en-US" dirty="0" err="1"/>
              <a:t>bir</a:t>
            </a:r>
            <a:r>
              <a:rPr lang="en-US" dirty="0"/>
              <a:t> </a:t>
            </a:r>
            <a:r>
              <a:rPr lang="en-US" dirty="0" err="1"/>
              <a:t>şekilde</a:t>
            </a:r>
            <a:r>
              <a:rPr lang="en-US" dirty="0"/>
              <a:t> </a:t>
            </a:r>
            <a:r>
              <a:rPr lang="en-US" dirty="0" err="1"/>
              <a:t>ortaya</a:t>
            </a:r>
            <a:r>
              <a:rPr lang="en-US" dirty="0"/>
              <a:t> </a:t>
            </a:r>
            <a:r>
              <a:rPr lang="en-US" dirty="0" err="1"/>
              <a:t>çıkardığı</a:t>
            </a:r>
            <a:r>
              <a:rPr lang="en-US" dirty="0"/>
              <a:t> </a:t>
            </a:r>
            <a:r>
              <a:rPr lang="en-US" dirty="0" err="1"/>
              <a:t>bir</a:t>
            </a:r>
            <a:r>
              <a:rPr lang="en-US" dirty="0"/>
              <a:t> </a:t>
            </a:r>
            <a:r>
              <a:rPr lang="en-US" dirty="0" err="1"/>
              <a:t>örneği</a:t>
            </a:r>
            <a:r>
              <a:rPr lang="en-US" dirty="0"/>
              <a:t> </a:t>
            </a:r>
            <a:r>
              <a:rPr lang="en-US" dirty="0" err="1"/>
              <a:t>göstermektedir</a:t>
            </a:r>
            <a:r>
              <a:rPr lang="en-US" dirty="0"/>
              <a:t>. </a:t>
            </a:r>
            <a:r>
              <a:rPr lang="en-US" dirty="0" err="1"/>
              <a:t>Ancak</a:t>
            </a:r>
            <a:r>
              <a:rPr lang="en-US" dirty="0"/>
              <a:t> </a:t>
            </a:r>
            <a:r>
              <a:rPr lang="en-US" dirty="0" err="1"/>
              <a:t>bazı</a:t>
            </a:r>
            <a:r>
              <a:rPr lang="en-US" dirty="0"/>
              <a:t> </a:t>
            </a:r>
            <a:r>
              <a:rPr lang="en-US" dirty="0" err="1"/>
              <a:t>durumlarda</a:t>
            </a:r>
            <a:r>
              <a:rPr lang="en-US" dirty="0"/>
              <a:t>, </a:t>
            </a:r>
            <a:r>
              <a:rPr lang="en-US" dirty="0" err="1"/>
              <a:t>noktalar</a:t>
            </a:r>
            <a:r>
              <a:rPr lang="en-US" dirty="0"/>
              <a:t> </a:t>
            </a:r>
            <a:r>
              <a:rPr lang="en-US" dirty="0" err="1"/>
              <a:t>arasındaki</a:t>
            </a:r>
            <a:r>
              <a:rPr lang="en-US" dirty="0"/>
              <a:t> </a:t>
            </a:r>
            <a:r>
              <a:rPr lang="en-US" dirty="0" err="1"/>
              <a:t>mesafeyi</a:t>
            </a:r>
            <a:r>
              <a:rPr lang="en-US" dirty="0"/>
              <a:t> </a:t>
            </a:r>
            <a:r>
              <a:rPr lang="en-US" dirty="0" err="1"/>
              <a:t>doğrusal</a:t>
            </a:r>
            <a:r>
              <a:rPr lang="en-US" dirty="0"/>
              <a:t> </a:t>
            </a:r>
            <a:r>
              <a:rPr lang="en-US" dirty="0" err="1"/>
              <a:t>olmayan</a:t>
            </a:r>
            <a:r>
              <a:rPr lang="en-US" dirty="0"/>
              <a:t> </a:t>
            </a:r>
            <a:r>
              <a:rPr lang="en-US" dirty="0" err="1"/>
              <a:t>yöntemler</a:t>
            </a:r>
            <a:r>
              <a:rPr lang="en-US" dirty="0"/>
              <a:t> UMAP ve t-SNE </a:t>
            </a:r>
            <a:r>
              <a:rPr lang="en-US" dirty="0" err="1"/>
              <a:t>kadar</a:t>
            </a:r>
            <a:r>
              <a:rPr lang="en-US" dirty="0"/>
              <a:t> iyi </a:t>
            </a:r>
            <a:r>
              <a:rPr lang="en-US" dirty="0" err="1"/>
              <a:t>koruyamayabilir</a:t>
            </a:r>
            <a:r>
              <a:rPr lang="en-US" dirty="0"/>
              <a:t>. Bu </a:t>
            </a:r>
            <a:r>
              <a:rPr lang="en-US" dirty="0" err="1"/>
              <a:t>nüanslar</a:t>
            </a:r>
            <a:r>
              <a:rPr lang="en-US" dirty="0"/>
              <a:t>, </a:t>
            </a:r>
            <a:r>
              <a:rPr lang="en-US" dirty="0" err="1"/>
              <a:t>farklı</a:t>
            </a:r>
            <a:r>
              <a:rPr lang="en-US" dirty="0"/>
              <a:t> </a:t>
            </a:r>
            <a:r>
              <a:rPr lang="en-US" dirty="0" err="1"/>
              <a:t>boyutsallık</a:t>
            </a:r>
            <a:r>
              <a:rPr lang="en-US" dirty="0"/>
              <a:t> </a:t>
            </a:r>
            <a:r>
              <a:rPr lang="en-US" dirty="0" err="1"/>
              <a:t>indirgeme</a:t>
            </a:r>
            <a:r>
              <a:rPr lang="en-US" dirty="0"/>
              <a:t> </a:t>
            </a:r>
            <a:r>
              <a:rPr lang="en-US" dirty="0" err="1"/>
              <a:t>tekniklerinin</a:t>
            </a:r>
            <a:r>
              <a:rPr lang="en-US" dirty="0"/>
              <a:t> </a:t>
            </a:r>
            <a:r>
              <a:rPr lang="en-US" dirty="0" err="1"/>
              <a:t>altında</a:t>
            </a:r>
            <a:r>
              <a:rPr lang="en-US" dirty="0"/>
              <a:t> </a:t>
            </a:r>
            <a:r>
              <a:rPr lang="en-US" dirty="0" err="1"/>
              <a:t>yatan</a:t>
            </a:r>
            <a:r>
              <a:rPr lang="en-US" dirty="0"/>
              <a:t> </a:t>
            </a:r>
            <a:r>
              <a:rPr lang="en-US" dirty="0" err="1"/>
              <a:t>varsayımları</a:t>
            </a:r>
            <a:r>
              <a:rPr lang="en-US" dirty="0"/>
              <a:t> ve </a:t>
            </a:r>
            <a:r>
              <a:rPr lang="en-US" dirty="0" err="1"/>
              <a:t>özellikleri</a:t>
            </a:r>
            <a:r>
              <a:rPr lang="en-US" dirty="0"/>
              <a:t> </a:t>
            </a:r>
            <a:r>
              <a:rPr lang="en-US" dirty="0" err="1"/>
              <a:t>anlamanın</a:t>
            </a:r>
            <a:r>
              <a:rPr lang="en-US" dirty="0"/>
              <a:t> </a:t>
            </a:r>
            <a:r>
              <a:rPr lang="en-US" dirty="0" err="1"/>
              <a:t>önemini</a:t>
            </a:r>
            <a:r>
              <a:rPr lang="en-US" dirty="0"/>
              <a:t> </a:t>
            </a:r>
            <a:r>
              <a:rPr lang="en-US" dirty="0" err="1"/>
              <a:t>vurgular</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spc="-5" dirty="0">
                <a:solidFill>
                  <a:srgbClr val="3333B2"/>
                </a:solidFill>
                <a:latin typeface="Microsoft Sans Serif"/>
                <a:cs typeface="Microsoft Sans Serif"/>
              </a:rPr>
              <a:t>:</a:t>
            </a:r>
            <a:endParaRPr lang="en-GB" sz="800" dirty="0">
              <a:latin typeface="Microsoft Sans Serif"/>
              <a:cs typeface="Microsoft Sans Serif"/>
            </a:endParaRPr>
          </a:p>
          <a:p>
            <a:endParaRPr lang="pt-PT" dirty="0"/>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13</a:t>
            </a:fld>
            <a:endParaRPr lang="pt-PT"/>
          </a:p>
        </p:txBody>
      </p:sp>
    </p:spTree>
    <p:extLst>
      <p:ext uri="{BB962C8B-B14F-4D97-AF65-F5344CB8AC3E}">
        <p14:creationId xmlns:p14="http://schemas.microsoft.com/office/powerpoint/2010/main" val="2119343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err="1"/>
              <a:t>Şimdi</a:t>
            </a:r>
            <a:r>
              <a:rPr lang="en-US" dirty="0"/>
              <a:t> </a:t>
            </a:r>
            <a:r>
              <a:rPr lang="en-US" dirty="0" err="1"/>
              <a:t>biyoenformatiğin</a:t>
            </a:r>
            <a:r>
              <a:rPr lang="en-US" dirty="0"/>
              <a:t> </a:t>
            </a:r>
            <a:r>
              <a:rPr lang="en-US" dirty="0" err="1"/>
              <a:t>hızla</a:t>
            </a:r>
            <a:r>
              <a:rPr lang="en-US" dirty="0"/>
              <a:t> </a:t>
            </a:r>
            <a:r>
              <a:rPr lang="en-US" dirty="0" err="1"/>
              <a:t>gelişen</a:t>
            </a:r>
            <a:r>
              <a:rPr lang="en-US" dirty="0"/>
              <a:t> ve </a:t>
            </a:r>
            <a:r>
              <a:rPr lang="en-US" dirty="0" err="1"/>
              <a:t>heyecan</a:t>
            </a:r>
            <a:r>
              <a:rPr lang="en-US" dirty="0"/>
              <a:t> </a:t>
            </a:r>
            <a:r>
              <a:rPr lang="en-US" dirty="0" err="1"/>
              <a:t>verici</a:t>
            </a:r>
            <a:r>
              <a:rPr lang="en-US" dirty="0"/>
              <a:t> </a:t>
            </a:r>
            <a:r>
              <a:rPr lang="en-US" dirty="0" err="1"/>
              <a:t>bir</a:t>
            </a:r>
            <a:r>
              <a:rPr lang="en-US" dirty="0"/>
              <a:t> </a:t>
            </a:r>
            <a:r>
              <a:rPr lang="en-US" dirty="0" err="1"/>
              <a:t>yönüne</a:t>
            </a:r>
            <a:r>
              <a:rPr lang="en-US" dirty="0"/>
              <a:t> </a:t>
            </a:r>
            <a:r>
              <a:rPr lang="en-US" dirty="0" err="1"/>
              <a:t>geçiyoruz</a:t>
            </a:r>
            <a:r>
              <a:rPr lang="en-US" dirty="0"/>
              <a:t>: </a:t>
            </a:r>
            <a:r>
              <a:rPr lang="en-US" dirty="0" err="1"/>
              <a:t>iş</a:t>
            </a:r>
            <a:r>
              <a:rPr lang="en-US" dirty="0"/>
              <a:t> </a:t>
            </a:r>
            <a:r>
              <a:rPr lang="en-US" dirty="0" err="1"/>
              <a:t>birliğini</a:t>
            </a:r>
            <a:r>
              <a:rPr lang="en-US" dirty="0"/>
              <a:t> </a:t>
            </a:r>
            <a:r>
              <a:rPr lang="en-US" dirty="0" err="1"/>
              <a:t>geliştirmenin</a:t>
            </a:r>
            <a:r>
              <a:rPr lang="en-US" dirty="0"/>
              <a:t> </a:t>
            </a:r>
            <a:r>
              <a:rPr lang="en-US" dirty="0" err="1"/>
              <a:t>yollarını</a:t>
            </a:r>
            <a:r>
              <a:rPr lang="en-US" dirty="0"/>
              <a:t> </a:t>
            </a:r>
            <a:r>
              <a:rPr lang="en-US" dirty="0" err="1"/>
              <a:t>geliştirmek</a:t>
            </a:r>
            <a:r>
              <a:rPr lang="en-US" dirty="0"/>
              <a:t>. </a:t>
            </a:r>
            <a:r>
              <a:rPr lang="en-US" dirty="0" err="1"/>
              <a:t>Biyoenformatik</a:t>
            </a:r>
            <a:r>
              <a:rPr lang="en-US" dirty="0"/>
              <a:t> </a:t>
            </a:r>
            <a:r>
              <a:rPr lang="en-US" dirty="0" err="1"/>
              <a:t>platformları</a:t>
            </a:r>
            <a:r>
              <a:rPr lang="en-US" dirty="0"/>
              <a:t>, </a:t>
            </a:r>
            <a:r>
              <a:rPr lang="en-US" dirty="0" err="1"/>
              <a:t>analizi</a:t>
            </a:r>
            <a:r>
              <a:rPr lang="en-US" dirty="0"/>
              <a:t> </a:t>
            </a:r>
            <a:r>
              <a:rPr lang="en-US" dirty="0" err="1"/>
              <a:t>daha</a:t>
            </a:r>
            <a:r>
              <a:rPr lang="en-US" dirty="0"/>
              <a:t> </a:t>
            </a:r>
            <a:r>
              <a:rPr lang="en-US" dirty="0" err="1"/>
              <a:t>erişilebilir</a:t>
            </a:r>
            <a:r>
              <a:rPr lang="en-US" dirty="0"/>
              <a:t> hale </a:t>
            </a:r>
            <a:r>
              <a:rPr lang="en-US" dirty="0" err="1"/>
              <a:t>getirmek</a:t>
            </a:r>
            <a:r>
              <a:rPr lang="en-US" dirty="0"/>
              <a:t> ve </a:t>
            </a:r>
            <a:r>
              <a:rPr lang="en-US" dirty="0" err="1"/>
              <a:t>disiplinler</a:t>
            </a:r>
            <a:r>
              <a:rPr lang="en-US" dirty="0"/>
              <a:t> </a:t>
            </a:r>
            <a:r>
              <a:rPr lang="en-US" dirty="0" err="1"/>
              <a:t>arası</a:t>
            </a:r>
            <a:r>
              <a:rPr lang="en-US" dirty="0"/>
              <a:t> </a:t>
            </a:r>
            <a:r>
              <a:rPr lang="en-US" dirty="0" err="1"/>
              <a:t>araştırmacı</a:t>
            </a:r>
            <a:r>
              <a:rPr lang="en-US" dirty="0"/>
              <a:t> ve </a:t>
            </a:r>
            <a:r>
              <a:rPr lang="en-US" dirty="0" err="1"/>
              <a:t>biyoenformatikçi</a:t>
            </a:r>
            <a:r>
              <a:rPr lang="en-US" dirty="0"/>
              <a:t> </a:t>
            </a:r>
            <a:r>
              <a:rPr lang="en-US" dirty="0" err="1"/>
              <a:t>ekipleri</a:t>
            </a:r>
            <a:r>
              <a:rPr lang="en-US" dirty="0"/>
              <a:t> </a:t>
            </a:r>
            <a:r>
              <a:rPr lang="en-US" dirty="0" err="1"/>
              <a:t>arasındaki</a:t>
            </a:r>
            <a:r>
              <a:rPr lang="en-US" dirty="0"/>
              <a:t> </a:t>
            </a:r>
            <a:r>
              <a:rPr lang="en-US" dirty="0" err="1"/>
              <a:t>iş</a:t>
            </a:r>
            <a:r>
              <a:rPr lang="en-US" dirty="0"/>
              <a:t> </a:t>
            </a:r>
            <a:r>
              <a:rPr lang="en-US" dirty="0" err="1"/>
              <a:t>birliğini</a:t>
            </a:r>
            <a:r>
              <a:rPr lang="en-US" dirty="0"/>
              <a:t> </a:t>
            </a:r>
            <a:r>
              <a:rPr lang="en-US" dirty="0" err="1"/>
              <a:t>teşvik</a:t>
            </a:r>
            <a:r>
              <a:rPr lang="en-US" dirty="0"/>
              <a:t> </a:t>
            </a:r>
            <a:r>
              <a:rPr lang="en-US" dirty="0" err="1"/>
              <a:t>etmek</a:t>
            </a:r>
            <a:r>
              <a:rPr lang="en-US" dirty="0"/>
              <a:t> </a:t>
            </a:r>
            <a:r>
              <a:rPr lang="en-US" dirty="0" err="1"/>
              <a:t>için</a:t>
            </a:r>
            <a:r>
              <a:rPr lang="en-US" dirty="0"/>
              <a:t> </a:t>
            </a:r>
            <a:r>
              <a:rPr lang="en-US" dirty="0" err="1"/>
              <a:t>geliştirilmiştir</a:t>
            </a:r>
            <a:r>
              <a:rPr lang="en-US" dirty="0"/>
              <a:t>. Bu, </a:t>
            </a:r>
            <a:r>
              <a:rPr lang="en-US" dirty="0" err="1"/>
              <a:t>ilaç</a:t>
            </a:r>
            <a:r>
              <a:rPr lang="en-US" dirty="0"/>
              <a:t> </a:t>
            </a:r>
            <a:r>
              <a:rPr lang="en-US" dirty="0" err="1"/>
              <a:t>keşfi</a:t>
            </a:r>
            <a:r>
              <a:rPr lang="en-US" dirty="0"/>
              <a:t> ve </a:t>
            </a:r>
            <a:r>
              <a:rPr lang="en-US" dirty="0" err="1"/>
              <a:t>geliştirme</a:t>
            </a:r>
            <a:r>
              <a:rPr lang="en-US" dirty="0"/>
              <a:t> </a:t>
            </a:r>
            <a:r>
              <a:rPr lang="en-US" dirty="0" err="1"/>
              <a:t>gibi</a:t>
            </a:r>
            <a:r>
              <a:rPr lang="en-US" dirty="0"/>
              <a:t> </a:t>
            </a:r>
            <a:r>
              <a:rPr lang="en-US" dirty="0" err="1"/>
              <a:t>karmaşık</a:t>
            </a:r>
            <a:r>
              <a:rPr lang="en-US" dirty="0"/>
              <a:t> </a:t>
            </a:r>
            <a:r>
              <a:rPr lang="en-US" dirty="0" err="1"/>
              <a:t>alanlarda</a:t>
            </a:r>
            <a:r>
              <a:rPr lang="en-US" dirty="0"/>
              <a:t> </a:t>
            </a:r>
            <a:r>
              <a:rPr lang="en-US" dirty="0" err="1"/>
              <a:t>çok</a:t>
            </a:r>
            <a:r>
              <a:rPr lang="en-US" dirty="0"/>
              <a:t> </a:t>
            </a:r>
            <a:r>
              <a:rPr lang="en-US" dirty="0" err="1"/>
              <a:t>önemlidir</a:t>
            </a:r>
            <a:r>
              <a:rPr lang="en-US" dirty="0"/>
              <a:t>. Bu </a:t>
            </a:r>
            <a:r>
              <a:rPr lang="en-US" dirty="0" err="1"/>
              <a:t>platformlar</a:t>
            </a:r>
            <a:r>
              <a:rPr lang="en-US" dirty="0"/>
              <a:t>, </a:t>
            </a:r>
            <a:r>
              <a:rPr lang="en-US" dirty="0" err="1"/>
              <a:t>omik</a:t>
            </a:r>
            <a:r>
              <a:rPr lang="en-US" dirty="0"/>
              <a:t> </a:t>
            </a:r>
            <a:r>
              <a:rPr lang="en-US" dirty="0" err="1"/>
              <a:t>analizi</a:t>
            </a:r>
            <a:r>
              <a:rPr lang="en-US" dirty="0"/>
              <a:t> </a:t>
            </a:r>
            <a:r>
              <a:rPr lang="en-US" dirty="0" err="1"/>
              <a:t>gerçekleştirilirken</a:t>
            </a:r>
            <a:r>
              <a:rPr lang="en-US" dirty="0"/>
              <a:t> </a:t>
            </a:r>
            <a:r>
              <a:rPr lang="en-US" dirty="0" err="1"/>
              <a:t>bilgi</a:t>
            </a:r>
            <a:r>
              <a:rPr lang="en-US" dirty="0"/>
              <a:t> ve </a:t>
            </a:r>
            <a:r>
              <a:rPr lang="en-US" dirty="0" err="1"/>
              <a:t>görüşlerin</a:t>
            </a:r>
            <a:r>
              <a:rPr lang="en-US" dirty="0"/>
              <a:t> </a:t>
            </a:r>
            <a:r>
              <a:rPr lang="en-US" dirty="0" err="1"/>
              <a:t>daha</a:t>
            </a:r>
            <a:r>
              <a:rPr lang="en-US" dirty="0"/>
              <a:t> </a:t>
            </a:r>
            <a:r>
              <a:rPr lang="en-US" dirty="0" err="1"/>
              <a:t>sezgisel</a:t>
            </a:r>
            <a:r>
              <a:rPr lang="en-US" dirty="0"/>
              <a:t> </a:t>
            </a:r>
            <a:r>
              <a:rPr lang="en-US" dirty="0" err="1"/>
              <a:t>bir</a:t>
            </a:r>
            <a:r>
              <a:rPr lang="en-US" dirty="0"/>
              <a:t> </a:t>
            </a:r>
            <a:r>
              <a:rPr lang="en-US" dirty="0" err="1"/>
              <a:t>şekilde</a:t>
            </a:r>
            <a:r>
              <a:rPr lang="en-US" dirty="0"/>
              <a:t> </a:t>
            </a:r>
            <a:r>
              <a:rPr lang="en-US" dirty="0" err="1"/>
              <a:t>paylaşılmasına</a:t>
            </a:r>
            <a:r>
              <a:rPr lang="en-US" dirty="0"/>
              <a:t> </a:t>
            </a:r>
            <a:r>
              <a:rPr lang="en-US" dirty="0" err="1"/>
              <a:t>olanak</a:t>
            </a:r>
            <a:r>
              <a:rPr lang="en-US" dirty="0"/>
              <a:t> </a:t>
            </a:r>
            <a:r>
              <a:rPr lang="en-US" dirty="0" err="1"/>
              <a:t>tanır</a:t>
            </a:r>
            <a:r>
              <a:rPr lang="en-US" dirty="0"/>
              <a:t> ve </a:t>
            </a:r>
            <a:r>
              <a:rPr lang="en-US" dirty="0" err="1"/>
              <a:t>disiplinler</a:t>
            </a:r>
            <a:r>
              <a:rPr lang="en-US" dirty="0"/>
              <a:t> </a:t>
            </a:r>
            <a:r>
              <a:rPr lang="en-US" dirty="0" err="1"/>
              <a:t>arası</a:t>
            </a:r>
            <a:r>
              <a:rPr lang="en-US" dirty="0"/>
              <a:t> </a:t>
            </a:r>
            <a:r>
              <a:rPr lang="en-US" dirty="0" err="1"/>
              <a:t>araştırma</a:t>
            </a:r>
            <a:r>
              <a:rPr lang="en-US" dirty="0"/>
              <a:t> </a:t>
            </a:r>
            <a:r>
              <a:rPr lang="en-US" dirty="0" err="1"/>
              <a:t>ekiplerinin</a:t>
            </a:r>
            <a:r>
              <a:rPr lang="en-US" dirty="0"/>
              <a:t> </a:t>
            </a:r>
            <a:r>
              <a:rPr lang="en-US" dirty="0" err="1"/>
              <a:t>biyoenformatik</a:t>
            </a:r>
            <a:r>
              <a:rPr lang="en-US" dirty="0"/>
              <a:t> </a:t>
            </a:r>
            <a:r>
              <a:rPr lang="en-US" dirty="0" err="1"/>
              <a:t>analizinin</a:t>
            </a:r>
            <a:r>
              <a:rPr lang="en-US" dirty="0"/>
              <a:t> </a:t>
            </a:r>
            <a:r>
              <a:rPr lang="en-US" dirty="0" err="1"/>
              <a:t>yolunu</a:t>
            </a:r>
            <a:r>
              <a:rPr lang="en-US" dirty="0"/>
              <a:t> "</a:t>
            </a:r>
            <a:r>
              <a:rPr lang="en-US" dirty="0" err="1"/>
              <a:t>canlı</a:t>
            </a:r>
            <a:r>
              <a:rPr lang="en-US" dirty="0"/>
              <a:t> </a:t>
            </a:r>
            <a:r>
              <a:rPr lang="en-US" dirty="0" err="1"/>
              <a:t>modda</a:t>
            </a:r>
            <a:r>
              <a:rPr lang="en-US" dirty="0"/>
              <a:t>" </a:t>
            </a:r>
            <a:r>
              <a:rPr lang="en-US" dirty="0" err="1"/>
              <a:t>etkilemesini</a:t>
            </a:r>
            <a:r>
              <a:rPr lang="en-US" dirty="0"/>
              <a:t> </a:t>
            </a:r>
            <a:r>
              <a:rPr lang="en-US" dirty="0" err="1"/>
              <a:t>sağlar</a:t>
            </a:r>
            <a:r>
              <a:rPr lang="en-US" dirty="0"/>
              <a:t>. </a:t>
            </a:r>
            <a:r>
              <a:rPr lang="en-US" dirty="0" err="1"/>
              <a:t>Streamlit</a:t>
            </a:r>
            <a:r>
              <a:rPr lang="en-US" dirty="0"/>
              <a:t> ve Shiny, </a:t>
            </a:r>
            <a:r>
              <a:rPr lang="en-US" dirty="0" err="1"/>
              <a:t>sırasıyla</a:t>
            </a:r>
            <a:r>
              <a:rPr lang="en-US" dirty="0"/>
              <a:t> Python ve R </a:t>
            </a:r>
            <a:r>
              <a:rPr lang="en-US" dirty="0" err="1"/>
              <a:t>ile</a:t>
            </a:r>
            <a:r>
              <a:rPr lang="en-US" dirty="0"/>
              <a:t> </a:t>
            </a:r>
            <a:r>
              <a:rPr lang="en-US" dirty="0" err="1"/>
              <a:t>veri</a:t>
            </a:r>
            <a:r>
              <a:rPr lang="en-US" dirty="0"/>
              <a:t> </a:t>
            </a:r>
            <a:r>
              <a:rPr lang="en-US" dirty="0" err="1"/>
              <a:t>uygulamaları</a:t>
            </a:r>
            <a:r>
              <a:rPr lang="en-US" dirty="0"/>
              <a:t> </a:t>
            </a:r>
            <a:r>
              <a:rPr lang="en-US" dirty="0" err="1"/>
              <a:t>oluşturmak</a:t>
            </a:r>
            <a:r>
              <a:rPr lang="en-US" dirty="0"/>
              <a:t> </a:t>
            </a:r>
            <a:r>
              <a:rPr lang="en-US" dirty="0" err="1"/>
              <a:t>için</a:t>
            </a:r>
            <a:r>
              <a:rPr lang="en-US" dirty="0"/>
              <a:t> </a:t>
            </a:r>
            <a:r>
              <a:rPr lang="en-US" dirty="0" err="1"/>
              <a:t>kullanılan</a:t>
            </a:r>
            <a:r>
              <a:rPr lang="en-US" dirty="0"/>
              <a:t> </a:t>
            </a:r>
            <a:r>
              <a:rPr lang="en-US" dirty="0" err="1"/>
              <a:t>araçlardır</a:t>
            </a:r>
            <a:r>
              <a:rPr lang="en-US" dirty="0"/>
              <a:t>. </a:t>
            </a:r>
            <a:r>
              <a:rPr lang="en-US" dirty="0" err="1"/>
              <a:t>Burada</a:t>
            </a:r>
            <a:r>
              <a:rPr lang="en-US" dirty="0"/>
              <a:t> Python ve </a:t>
            </a:r>
            <a:r>
              <a:rPr lang="en-US" dirty="0" err="1"/>
              <a:t>Streamlit</a:t>
            </a:r>
            <a:r>
              <a:rPr lang="en-US" dirty="0"/>
              <a:t> </a:t>
            </a:r>
            <a:r>
              <a:rPr lang="en-US" dirty="0" err="1"/>
              <a:t>kullanılarak</a:t>
            </a:r>
            <a:r>
              <a:rPr lang="en-US" dirty="0"/>
              <a:t> </a:t>
            </a:r>
            <a:r>
              <a:rPr lang="en-US" dirty="0" err="1"/>
              <a:t>geliştirilen</a:t>
            </a:r>
            <a:r>
              <a:rPr lang="en-US" dirty="0"/>
              <a:t> </a:t>
            </a:r>
            <a:r>
              <a:rPr lang="en-US" dirty="0" err="1"/>
              <a:t>bir</a:t>
            </a:r>
            <a:r>
              <a:rPr lang="en-US" dirty="0"/>
              <a:t> </a:t>
            </a:r>
            <a:r>
              <a:rPr lang="en-US" dirty="0" err="1"/>
              <a:t>uygulamanın</a:t>
            </a:r>
            <a:r>
              <a:rPr lang="en-US" dirty="0"/>
              <a:t> </a:t>
            </a:r>
            <a:r>
              <a:rPr lang="en-US" dirty="0" err="1"/>
              <a:t>örneğini</a:t>
            </a:r>
            <a:r>
              <a:rPr lang="en-US" dirty="0"/>
              <a:t> </a:t>
            </a:r>
            <a:r>
              <a:rPr lang="en-US" dirty="0" err="1"/>
              <a:t>görebilirsiniz</a:t>
            </a:r>
            <a:r>
              <a:rPr lang="en-US" dirty="0"/>
              <a:t>; </a:t>
            </a:r>
            <a:r>
              <a:rPr lang="en-US" dirty="0" err="1"/>
              <a:t>uygulamayı</a:t>
            </a:r>
            <a:r>
              <a:rPr lang="en-US" dirty="0"/>
              <a:t> </a:t>
            </a:r>
            <a:r>
              <a:rPr lang="en-US" dirty="0" err="1"/>
              <a:t>ziyaret</a:t>
            </a:r>
            <a:r>
              <a:rPr lang="en-US" dirty="0"/>
              <a:t> </a:t>
            </a:r>
            <a:r>
              <a:rPr lang="en-US" dirty="0" err="1"/>
              <a:t>edebilir</a:t>
            </a:r>
            <a:r>
              <a:rPr lang="en-US" dirty="0"/>
              <a:t> ve </a:t>
            </a:r>
            <a:r>
              <a:rPr lang="en-US" dirty="0" err="1"/>
              <a:t>kullanıcının</a:t>
            </a:r>
            <a:r>
              <a:rPr lang="en-US" dirty="0"/>
              <a:t> </a:t>
            </a:r>
            <a:r>
              <a:rPr lang="en-US" dirty="0" err="1"/>
              <a:t>gerçek</a:t>
            </a:r>
            <a:r>
              <a:rPr lang="en-US" dirty="0"/>
              <a:t> </a:t>
            </a:r>
            <a:r>
              <a:rPr lang="en-US" dirty="0" err="1"/>
              <a:t>zamanlı</a:t>
            </a:r>
            <a:r>
              <a:rPr lang="en-US" dirty="0"/>
              <a:t> </a:t>
            </a:r>
            <a:r>
              <a:rPr lang="en-US" dirty="0" err="1"/>
              <a:t>olarak</a:t>
            </a:r>
            <a:r>
              <a:rPr lang="en-US" dirty="0"/>
              <a:t> </a:t>
            </a:r>
            <a:r>
              <a:rPr lang="en-US" dirty="0" err="1"/>
              <a:t>etkileşime</a:t>
            </a:r>
            <a:r>
              <a:rPr lang="en-US" dirty="0"/>
              <a:t> </a:t>
            </a:r>
            <a:r>
              <a:rPr lang="en-US" dirty="0" err="1"/>
              <a:t>girmesine</a:t>
            </a:r>
            <a:r>
              <a:rPr lang="en-US" dirty="0"/>
              <a:t> ve </a:t>
            </a:r>
            <a:r>
              <a:rPr lang="en-US" dirty="0" err="1"/>
              <a:t>analizdeki</a:t>
            </a:r>
            <a:r>
              <a:rPr lang="en-US" dirty="0"/>
              <a:t> </a:t>
            </a:r>
            <a:r>
              <a:rPr lang="en-US" dirty="0" err="1"/>
              <a:t>parametreleri</a:t>
            </a:r>
            <a:r>
              <a:rPr lang="en-US" dirty="0"/>
              <a:t> </a:t>
            </a:r>
            <a:r>
              <a:rPr lang="en-US" dirty="0" err="1"/>
              <a:t>ayarlamasına</a:t>
            </a:r>
            <a:r>
              <a:rPr lang="en-US" dirty="0"/>
              <a:t> </a:t>
            </a:r>
            <a:r>
              <a:rPr lang="en-US" dirty="0" err="1"/>
              <a:t>olanak</a:t>
            </a:r>
            <a:r>
              <a:rPr lang="en-US" dirty="0"/>
              <a:t> </a:t>
            </a:r>
            <a:r>
              <a:rPr lang="en-US" dirty="0" err="1"/>
              <a:t>tanıdığını</a:t>
            </a:r>
            <a:r>
              <a:rPr lang="en-US" dirty="0"/>
              <a:t> </a:t>
            </a:r>
            <a:r>
              <a:rPr lang="en-US" dirty="0" err="1"/>
              <a:t>görebilirsiniz</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spc="-5" dirty="0">
                <a:solidFill>
                  <a:srgbClr val="3333B2"/>
                </a:solidFill>
                <a:latin typeface="Microsoft Sans Serif"/>
                <a:cs typeface="Microsoft Sans Serif"/>
              </a:rPr>
              <a:t>:</a:t>
            </a:r>
            <a:endParaRPr lang="en-GB" sz="800" dirty="0">
              <a:latin typeface="Microsoft Sans Serif"/>
              <a:cs typeface="Microsoft Sans Serif"/>
            </a:endParaRPr>
          </a:p>
          <a:p>
            <a:endParaRPr lang="pt-PT" dirty="0"/>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14</a:t>
            </a:fld>
            <a:endParaRPr lang="pt-PT"/>
          </a:p>
        </p:txBody>
      </p:sp>
    </p:spTree>
    <p:extLst>
      <p:ext uri="{BB962C8B-B14F-4D97-AF65-F5344CB8AC3E}">
        <p14:creationId xmlns:p14="http://schemas.microsoft.com/office/powerpoint/2010/main" val="2480819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Shiny ve </a:t>
            </a:r>
            <a:r>
              <a:rPr lang="en-US" dirty="0" err="1"/>
              <a:t>Streamlit</a:t>
            </a:r>
            <a:r>
              <a:rPr lang="en-US" dirty="0"/>
              <a:t> </a:t>
            </a:r>
            <a:r>
              <a:rPr lang="en-US" dirty="0" err="1"/>
              <a:t>uygulamalarının</a:t>
            </a:r>
            <a:r>
              <a:rPr lang="en-US" dirty="0"/>
              <a:t> R </a:t>
            </a:r>
            <a:r>
              <a:rPr lang="en-US" dirty="0" err="1"/>
              <a:t>veya</a:t>
            </a:r>
            <a:r>
              <a:rPr lang="en-US" dirty="0"/>
              <a:t> Python </a:t>
            </a:r>
            <a:r>
              <a:rPr lang="en-US" dirty="0" err="1"/>
              <a:t>ile</a:t>
            </a:r>
            <a:r>
              <a:rPr lang="en-US" dirty="0"/>
              <a:t> </a:t>
            </a:r>
            <a:r>
              <a:rPr lang="en-US" dirty="0" err="1"/>
              <a:t>bir</a:t>
            </a:r>
            <a:r>
              <a:rPr lang="en-US" dirty="0"/>
              <a:t> web </a:t>
            </a:r>
            <a:r>
              <a:rPr lang="en-US" dirty="0" err="1"/>
              <a:t>sunucusuna</a:t>
            </a:r>
            <a:r>
              <a:rPr lang="en-US" dirty="0"/>
              <a:t> </a:t>
            </a:r>
            <a:r>
              <a:rPr lang="en-US" dirty="0" err="1"/>
              <a:t>ihtiyacı</a:t>
            </a:r>
            <a:r>
              <a:rPr lang="en-US" dirty="0"/>
              <a:t> </a:t>
            </a:r>
            <a:r>
              <a:rPr lang="en-US" dirty="0" err="1"/>
              <a:t>vardır</a:t>
            </a:r>
            <a:r>
              <a:rPr lang="en-US" dirty="0"/>
              <a:t>. Buna </a:t>
            </a:r>
            <a:r>
              <a:rPr lang="en-US" dirty="0" err="1"/>
              <a:t>karşılık</a:t>
            </a:r>
            <a:r>
              <a:rPr lang="en-US" dirty="0"/>
              <a:t>, </a:t>
            </a:r>
            <a:r>
              <a:rPr lang="en-US" dirty="0" err="1"/>
              <a:t>ShinyLive</a:t>
            </a:r>
            <a:r>
              <a:rPr lang="en-US" dirty="0"/>
              <a:t> </a:t>
            </a:r>
            <a:r>
              <a:rPr lang="en-US" dirty="0" err="1"/>
              <a:t>uygulamaları</a:t>
            </a:r>
            <a:r>
              <a:rPr lang="en-US" dirty="0"/>
              <a:t> </a:t>
            </a:r>
            <a:r>
              <a:rPr lang="en-US" dirty="0" err="1"/>
              <a:t>daha</a:t>
            </a:r>
            <a:r>
              <a:rPr lang="en-US" dirty="0"/>
              <a:t> </a:t>
            </a:r>
            <a:r>
              <a:rPr lang="en-US" dirty="0" err="1"/>
              <a:t>esnek</a:t>
            </a:r>
            <a:r>
              <a:rPr lang="en-US" dirty="0"/>
              <a:t> ve </a:t>
            </a:r>
            <a:r>
              <a:rPr lang="en-US" dirty="0" err="1"/>
              <a:t>özel</a:t>
            </a:r>
            <a:r>
              <a:rPr lang="en-US" dirty="0"/>
              <a:t> </a:t>
            </a:r>
            <a:r>
              <a:rPr lang="en-US" dirty="0" err="1"/>
              <a:t>olabilen</a:t>
            </a:r>
            <a:r>
              <a:rPr lang="en-US" dirty="0"/>
              <a:t> </a:t>
            </a:r>
            <a:r>
              <a:rPr lang="en-US" dirty="0" err="1"/>
              <a:t>statik</a:t>
            </a:r>
            <a:r>
              <a:rPr lang="en-US" dirty="0"/>
              <a:t> </a:t>
            </a:r>
            <a:r>
              <a:rPr lang="en-US" dirty="0" err="1"/>
              <a:t>bir</a:t>
            </a:r>
            <a:r>
              <a:rPr lang="en-US" dirty="0"/>
              <a:t> web </a:t>
            </a:r>
            <a:r>
              <a:rPr lang="en-US" dirty="0" err="1"/>
              <a:t>sunucusunda</a:t>
            </a:r>
            <a:r>
              <a:rPr lang="en-US" dirty="0"/>
              <a:t> </a:t>
            </a:r>
            <a:r>
              <a:rPr lang="en-US" dirty="0" err="1"/>
              <a:t>çalışabilir</a:t>
            </a:r>
            <a:r>
              <a:rPr lang="en-US" dirty="0"/>
              <a:t>. </a:t>
            </a:r>
            <a:r>
              <a:rPr lang="en-US" dirty="0" err="1"/>
              <a:t>Ancak</a:t>
            </a:r>
            <a:r>
              <a:rPr lang="en-US" dirty="0"/>
              <a:t>, </a:t>
            </a:r>
            <a:r>
              <a:rPr lang="en-US" dirty="0" err="1"/>
              <a:t>ShinyLive</a:t>
            </a:r>
            <a:r>
              <a:rPr lang="en-US" dirty="0"/>
              <a:t> </a:t>
            </a:r>
            <a:r>
              <a:rPr lang="en-US" dirty="0" err="1"/>
              <a:t>uygulamaları</a:t>
            </a:r>
            <a:r>
              <a:rPr lang="en-US" dirty="0"/>
              <a:t> </a:t>
            </a:r>
            <a:r>
              <a:rPr lang="en-US" dirty="0" err="1"/>
              <a:t>yavaş</a:t>
            </a:r>
            <a:r>
              <a:rPr lang="en-US" dirty="0"/>
              <a:t> </a:t>
            </a:r>
            <a:r>
              <a:rPr lang="en-US" dirty="0" err="1"/>
              <a:t>yüklenebilir</a:t>
            </a:r>
            <a:r>
              <a:rPr lang="en-US" dirty="0"/>
              <a:t> ve </a:t>
            </a:r>
            <a:r>
              <a:rPr lang="en-US" dirty="0" err="1"/>
              <a:t>bazı</a:t>
            </a:r>
            <a:r>
              <a:rPr lang="en-US" dirty="0"/>
              <a:t> </a:t>
            </a:r>
            <a:r>
              <a:rPr lang="en-US" dirty="0" err="1"/>
              <a:t>paketlerden</a:t>
            </a:r>
            <a:r>
              <a:rPr lang="en-US" dirty="0"/>
              <a:t> </a:t>
            </a:r>
            <a:r>
              <a:rPr lang="en-US" dirty="0" err="1"/>
              <a:t>yoksun</a:t>
            </a:r>
            <a:r>
              <a:rPr lang="en-US" dirty="0"/>
              <a:t> </a:t>
            </a:r>
            <a:r>
              <a:rPr lang="en-US" dirty="0" err="1"/>
              <a:t>olabilir</a:t>
            </a:r>
            <a:r>
              <a:rPr lang="en-US" dirty="0"/>
              <a:t>. </a:t>
            </a:r>
            <a:r>
              <a:rPr lang="en-US" dirty="0" err="1"/>
              <a:t>Burada</a:t>
            </a:r>
            <a:r>
              <a:rPr lang="en-US" dirty="0"/>
              <a:t> </a:t>
            </a:r>
            <a:r>
              <a:rPr lang="en-US" dirty="0" err="1"/>
              <a:t>ShinyLive</a:t>
            </a:r>
            <a:r>
              <a:rPr lang="en-US" dirty="0"/>
              <a:t> </a:t>
            </a:r>
            <a:r>
              <a:rPr lang="en-US" dirty="0" err="1"/>
              <a:t>ile</a:t>
            </a:r>
            <a:r>
              <a:rPr lang="en-US" dirty="0"/>
              <a:t> </a:t>
            </a:r>
            <a:r>
              <a:rPr lang="en-US" dirty="0" err="1"/>
              <a:t>oluşturulmuş</a:t>
            </a:r>
            <a:r>
              <a:rPr lang="en-US" dirty="0"/>
              <a:t> </a:t>
            </a:r>
            <a:r>
              <a:rPr lang="en-US" dirty="0" err="1"/>
              <a:t>etkileşimli</a:t>
            </a:r>
            <a:r>
              <a:rPr lang="en-US" dirty="0"/>
              <a:t> </a:t>
            </a:r>
            <a:r>
              <a:rPr lang="en-US" dirty="0" err="1"/>
              <a:t>bir</a:t>
            </a:r>
            <a:r>
              <a:rPr lang="en-US" dirty="0"/>
              <a:t> </a:t>
            </a:r>
            <a:r>
              <a:rPr lang="en-US" dirty="0" err="1"/>
              <a:t>veri</a:t>
            </a:r>
            <a:r>
              <a:rPr lang="en-US" dirty="0"/>
              <a:t> </a:t>
            </a:r>
            <a:r>
              <a:rPr lang="en-US" dirty="0" err="1"/>
              <a:t>uygulamasının</a:t>
            </a:r>
            <a:r>
              <a:rPr lang="en-US" dirty="0"/>
              <a:t> </a:t>
            </a:r>
            <a:r>
              <a:rPr lang="en-US" dirty="0" err="1"/>
              <a:t>örneğini</a:t>
            </a:r>
            <a:r>
              <a:rPr lang="en-US" dirty="0"/>
              <a:t> </a:t>
            </a:r>
            <a:r>
              <a:rPr lang="en-US" dirty="0" err="1"/>
              <a:t>görebilirsiniz</a:t>
            </a:r>
            <a:r>
              <a:rPr lang="en-US" dirty="0"/>
              <a:t>. </a:t>
            </a:r>
            <a:r>
              <a:rPr lang="en-US" dirty="0" err="1"/>
              <a:t>URL'yi</a:t>
            </a:r>
            <a:r>
              <a:rPr lang="en-US" dirty="0"/>
              <a:t> </a:t>
            </a:r>
            <a:r>
              <a:rPr lang="en-US" dirty="0" err="1"/>
              <a:t>ziyaret</a:t>
            </a:r>
            <a:r>
              <a:rPr lang="en-US" dirty="0"/>
              <a:t> </a:t>
            </a:r>
            <a:r>
              <a:rPr lang="en-US" dirty="0" err="1"/>
              <a:t>ederseniz</a:t>
            </a:r>
            <a:r>
              <a:rPr lang="en-US" dirty="0"/>
              <a:t>, </a:t>
            </a:r>
            <a:r>
              <a:rPr lang="en-US" dirty="0" err="1"/>
              <a:t>uygulamanın</a:t>
            </a:r>
            <a:r>
              <a:rPr lang="en-US" dirty="0"/>
              <a:t> </a:t>
            </a:r>
            <a:r>
              <a:rPr lang="en-US" dirty="0" err="1"/>
              <a:t>yüklenmesinin</a:t>
            </a:r>
            <a:r>
              <a:rPr lang="en-US" dirty="0"/>
              <a:t> </a:t>
            </a:r>
            <a:r>
              <a:rPr lang="en-US" dirty="0" err="1"/>
              <a:t>yaklaşık</a:t>
            </a:r>
            <a:r>
              <a:rPr lang="en-US" dirty="0"/>
              <a:t> 30 </a:t>
            </a:r>
            <a:r>
              <a:rPr lang="en-US" dirty="0" err="1"/>
              <a:t>saniye</a:t>
            </a:r>
            <a:r>
              <a:rPr lang="en-US" dirty="0"/>
              <a:t> </a:t>
            </a:r>
            <a:r>
              <a:rPr lang="en-US" dirty="0" err="1"/>
              <a:t>sürdüğünü</a:t>
            </a:r>
            <a:r>
              <a:rPr lang="en-US" dirty="0"/>
              <a:t>, </a:t>
            </a:r>
            <a:r>
              <a:rPr lang="en-US" dirty="0" err="1"/>
              <a:t>ancak</a:t>
            </a:r>
            <a:r>
              <a:rPr lang="en-US" dirty="0"/>
              <a:t> </a:t>
            </a:r>
            <a:r>
              <a:rPr lang="en-US" dirty="0" err="1"/>
              <a:t>yüklendikten</a:t>
            </a:r>
            <a:r>
              <a:rPr lang="en-US" dirty="0"/>
              <a:t> </a:t>
            </a:r>
            <a:r>
              <a:rPr lang="en-US" dirty="0" err="1"/>
              <a:t>sonra</a:t>
            </a:r>
            <a:r>
              <a:rPr lang="en-US" dirty="0"/>
              <a:t> iyi </a:t>
            </a:r>
            <a:r>
              <a:rPr lang="en-US" dirty="0" err="1"/>
              <a:t>bir</a:t>
            </a:r>
            <a:r>
              <a:rPr lang="en-US" dirty="0"/>
              <a:t> </a:t>
            </a:r>
            <a:r>
              <a:rPr lang="en-US" dirty="0" err="1"/>
              <a:t>performansa</a:t>
            </a:r>
            <a:r>
              <a:rPr lang="en-US" dirty="0"/>
              <a:t> </a:t>
            </a:r>
            <a:r>
              <a:rPr lang="en-US" dirty="0" err="1"/>
              <a:t>sahip</a:t>
            </a:r>
            <a:r>
              <a:rPr lang="en-US" dirty="0"/>
              <a:t> </a:t>
            </a:r>
            <a:r>
              <a:rPr lang="en-US" dirty="0" err="1"/>
              <a:t>olduğunu</a:t>
            </a:r>
            <a:r>
              <a:rPr lang="en-US" dirty="0"/>
              <a:t> ve </a:t>
            </a:r>
            <a:r>
              <a:rPr lang="en-US" dirty="0" err="1"/>
              <a:t>veri</a:t>
            </a:r>
            <a:r>
              <a:rPr lang="en-US" dirty="0"/>
              <a:t> </a:t>
            </a:r>
            <a:r>
              <a:rPr lang="en-US" dirty="0" err="1"/>
              <a:t>analizi</a:t>
            </a:r>
            <a:r>
              <a:rPr lang="en-US" dirty="0"/>
              <a:t> </a:t>
            </a:r>
            <a:r>
              <a:rPr lang="en-US" dirty="0" err="1"/>
              <a:t>parametrelerinin</a:t>
            </a:r>
            <a:r>
              <a:rPr lang="en-US" dirty="0"/>
              <a:t> </a:t>
            </a:r>
            <a:r>
              <a:rPr lang="en-US" dirty="0" err="1"/>
              <a:t>kolayca</a:t>
            </a:r>
            <a:r>
              <a:rPr lang="en-US" dirty="0"/>
              <a:t> </a:t>
            </a:r>
            <a:r>
              <a:rPr lang="en-US" dirty="0" err="1"/>
              <a:t>özelleştirilmesine</a:t>
            </a:r>
            <a:r>
              <a:rPr lang="en-US" dirty="0"/>
              <a:t> </a:t>
            </a:r>
            <a:r>
              <a:rPr lang="en-US" dirty="0" err="1"/>
              <a:t>izin</a:t>
            </a:r>
            <a:r>
              <a:rPr lang="en-US" dirty="0"/>
              <a:t> </a:t>
            </a:r>
            <a:r>
              <a:rPr lang="en-US" dirty="0" err="1"/>
              <a:t>verdiğini</a:t>
            </a:r>
            <a:r>
              <a:rPr lang="en-US" dirty="0"/>
              <a:t> </a:t>
            </a:r>
            <a:r>
              <a:rPr lang="en-US" dirty="0" err="1"/>
              <a:t>göreceksiniz</a:t>
            </a:r>
            <a:r>
              <a:rPr lang="en-US" dirty="0"/>
              <a:t>. Bu </a:t>
            </a:r>
            <a:r>
              <a:rPr lang="en-US" dirty="0" err="1"/>
              <a:t>notla</a:t>
            </a:r>
            <a:r>
              <a:rPr lang="en-US" dirty="0"/>
              <a:t> </a:t>
            </a:r>
            <a:r>
              <a:rPr lang="en-US" dirty="0" err="1"/>
              <a:t>sunumu</a:t>
            </a:r>
            <a:r>
              <a:rPr lang="en-US" dirty="0"/>
              <a:t> </a:t>
            </a:r>
            <a:r>
              <a:rPr lang="en-US" dirty="0" err="1"/>
              <a:t>sonlandırıyoruz</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spc="-5" dirty="0">
                <a:solidFill>
                  <a:srgbClr val="3333B2"/>
                </a:solidFill>
                <a:latin typeface="Microsoft Sans Serif"/>
                <a:cs typeface="Microsoft Sans Serif"/>
              </a:rPr>
              <a:t>:</a:t>
            </a:r>
            <a:endParaRPr lang="pt-PT" dirty="0"/>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15</a:t>
            </a:fld>
            <a:endParaRPr lang="pt-PT"/>
          </a:p>
        </p:txBody>
      </p:sp>
    </p:spTree>
    <p:extLst>
      <p:ext uri="{BB962C8B-B14F-4D97-AF65-F5344CB8AC3E}">
        <p14:creationId xmlns:p14="http://schemas.microsoft.com/office/powerpoint/2010/main" val="3430525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a:t>Lütfen konu hakkında daha ayrıntılı bilgi edinmek için web sitemizde bulunan kitap ve diğer dokümanları inceleyiniz. Aklınıza takılan veya anlaşılmayan hususlar için sosyal medya hesaplarımızı kullanabilirsiniz.</a:t>
            </a:r>
          </a:p>
        </p:txBody>
      </p:sp>
      <p:sp>
        <p:nvSpPr>
          <p:cNvPr id="295" name="Google Shape;29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err="1"/>
              <a:t>Biyoenformatiğin</a:t>
            </a:r>
            <a:r>
              <a:rPr lang="en-US" dirty="0"/>
              <a:t> ve </a:t>
            </a:r>
            <a:r>
              <a:rPr lang="en-US" dirty="0" err="1"/>
              <a:t>omiklerin</a:t>
            </a:r>
            <a:r>
              <a:rPr lang="en-US" dirty="0"/>
              <a:t> </a:t>
            </a:r>
            <a:r>
              <a:rPr lang="en-US" dirty="0" err="1"/>
              <a:t>moleküler</a:t>
            </a:r>
            <a:r>
              <a:rPr lang="en-US" dirty="0"/>
              <a:t> </a:t>
            </a:r>
            <a:r>
              <a:rPr lang="en-US" dirty="0" err="1"/>
              <a:t>verilere</a:t>
            </a:r>
            <a:r>
              <a:rPr lang="en-US" dirty="0"/>
              <a:t> </a:t>
            </a:r>
            <a:r>
              <a:rPr lang="en-US" dirty="0" err="1"/>
              <a:t>dayalı</a:t>
            </a:r>
            <a:r>
              <a:rPr lang="en-US" dirty="0"/>
              <a:t> </a:t>
            </a:r>
            <a:r>
              <a:rPr lang="en-US" dirty="0" err="1"/>
              <a:t>ilaçları</a:t>
            </a:r>
            <a:r>
              <a:rPr lang="en-US" dirty="0"/>
              <a:t> </a:t>
            </a:r>
            <a:r>
              <a:rPr lang="en-US" dirty="0" err="1"/>
              <a:t>geliştirmemize</a:t>
            </a:r>
            <a:r>
              <a:rPr lang="en-US" dirty="0"/>
              <a:t> ve </a:t>
            </a:r>
            <a:r>
              <a:rPr lang="en-US" dirty="0" err="1"/>
              <a:t>kişiselleştirmemize</a:t>
            </a:r>
            <a:r>
              <a:rPr lang="en-US" dirty="0"/>
              <a:t> </a:t>
            </a:r>
            <a:r>
              <a:rPr lang="en-US" dirty="0" err="1"/>
              <a:t>nasıl</a:t>
            </a:r>
            <a:r>
              <a:rPr lang="en-US" dirty="0"/>
              <a:t> </a:t>
            </a:r>
            <a:r>
              <a:rPr lang="en-US" dirty="0" err="1"/>
              <a:t>yardımcı</a:t>
            </a:r>
            <a:r>
              <a:rPr lang="en-US" dirty="0"/>
              <a:t> </a:t>
            </a:r>
            <a:r>
              <a:rPr lang="en-US" dirty="0" err="1"/>
              <a:t>olduğunu</a:t>
            </a:r>
            <a:r>
              <a:rPr lang="en-US" dirty="0"/>
              <a:t> </a:t>
            </a:r>
            <a:r>
              <a:rPr lang="en-US" dirty="0" err="1"/>
              <a:t>öğrendik</a:t>
            </a:r>
            <a:r>
              <a:rPr lang="en-US" dirty="0"/>
              <a:t>. İvacaftor ve warfarin </a:t>
            </a:r>
            <a:r>
              <a:rPr lang="en-US" dirty="0" err="1"/>
              <a:t>gibi</a:t>
            </a:r>
            <a:r>
              <a:rPr lang="en-US" dirty="0"/>
              <a:t> </a:t>
            </a:r>
            <a:r>
              <a:rPr lang="en-US" dirty="0" err="1"/>
              <a:t>örnekler</a:t>
            </a:r>
            <a:r>
              <a:rPr lang="en-US" dirty="0"/>
              <a:t> </a:t>
            </a:r>
            <a:r>
              <a:rPr lang="en-US" dirty="0" err="1"/>
              <a:t>gördük</a:t>
            </a:r>
            <a:r>
              <a:rPr lang="en-US" dirty="0"/>
              <a:t>. </a:t>
            </a:r>
            <a:r>
              <a:rPr lang="en-US" dirty="0" err="1"/>
              <a:t>Biyoenformatiğin</a:t>
            </a:r>
            <a:r>
              <a:rPr lang="en-US" dirty="0"/>
              <a:t> ve </a:t>
            </a:r>
            <a:r>
              <a:rPr lang="en-US" dirty="0" err="1"/>
              <a:t>omiklerin</a:t>
            </a:r>
            <a:r>
              <a:rPr lang="en-US" dirty="0"/>
              <a:t> </a:t>
            </a:r>
            <a:r>
              <a:rPr lang="en-US" dirty="0" err="1"/>
              <a:t>veri</a:t>
            </a:r>
            <a:r>
              <a:rPr lang="en-US" dirty="0"/>
              <a:t> </a:t>
            </a:r>
            <a:r>
              <a:rPr lang="en-US" dirty="0" err="1"/>
              <a:t>kalitesi</a:t>
            </a:r>
            <a:r>
              <a:rPr lang="en-US" dirty="0"/>
              <a:t>, </a:t>
            </a:r>
            <a:r>
              <a:rPr lang="en-US" dirty="0" err="1"/>
              <a:t>yeniden</a:t>
            </a:r>
            <a:r>
              <a:rPr lang="en-US" dirty="0"/>
              <a:t> </a:t>
            </a:r>
            <a:r>
              <a:rPr lang="en-US" dirty="0" err="1"/>
              <a:t>üretilebilirlik</a:t>
            </a:r>
            <a:r>
              <a:rPr lang="en-US" dirty="0"/>
              <a:t>, </a:t>
            </a:r>
            <a:r>
              <a:rPr lang="en-US" dirty="0" err="1"/>
              <a:t>etik</a:t>
            </a:r>
            <a:r>
              <a:rPr lang="en-US" dirty="0"/>
              <a:t> ve </a:t>
            </a:r>
            <a:r>
              <a:rPr lang="en-US" dirty="0" err="1"/>
              <a:t>gizlilik</a:t>
            </a:r>
            <a:r>
              <a:rPr lang="en-US" dirty="0"/>
              <a:t> </a:t>
            </a:r>
            <a:r>
              <a:rPr lang="en-US" dirty="0" err="1"/>
              <a:t>gibi</a:t>
            </a:r>
            <a:r>
              <a:rPr lang="en-US" dirty="0"/>
              <a:t> </a:t>
            </a:r>
            <a:r>
              <a:rPr lang="en-US" dirty="0" err="1"/>
              <a:t>zorluklarını</a:t>
            </a:r>
            <a:r>
              <a:rPr lang="en-US" dirty="0"/>
              <a:t> </a:t>
            </a:r>
            <a:r>
              <a:rPr lang="en-US" dirty="0" err="1"/>
              <a:t>tartıştık</a:t>
            </a:r>
            <a:r>
              <a:rPr lang="en-US" dirty="0"/>
              <a:t>. </a:t>
            </a:r>
            <a:r>
              <a:rPr lang="en-US" dirty="0" err="1"/>
              <a:t>Bunların</a:t>
            </a:r>
            <a:r>
              <a:rPr lang="en-US" dirty="0"/>
              <a:t> </a:t>
            </a:r>
            <a:r>
              <a:rPr lang="en-US" dirty="0" err="1"/>
              <a:t>üstesinden</a:t>
            </a:r>
            <a:r>
              <a:rPr lang="en-US" dirty="0"/>
              <a:t> </a:t>
            </a:r>
            <a:r>
              <a:rPr lang="en-US" dirty="0" err="1"/>
              <a:t>gelmek</a:t>
            </a:r>
            <a:r>
              <a:rPr lang="en-US" dirty="0"/>
              <a:t> </a:t>
            </a:r>
            <a:r>
              <a:rPr lang="en-US" dirty="0" err="1"/>
              <a:t>için</a:t>
            </a:r>
            <a:r>
              <a:rPr lang="en-US" dirty="0"/>
              <a:t> </a:t>
            </a:r>
            <a:r>
              <a:rPr lang="en-US" dirty="0" err="1"/>
              <a:t>stratejiler</a:t>
            </a:r>
            <a:r>
              <a:rPr lang="en-US" dirty="0"/>
              <a:t> ve </a:t>
            </a:r>
            <a:r>
              <a:rPr lang="en-US" dirty="0" err="1"/>
              <a:t>yöntemler</a:t>
            </a:r>
            <a:r>
              <a:rPr lang="en-US" dirty="0"/>
              <a:t> </a:t>
            </a:r>
            <a:r>
              <a:rPr lang="en-US" dirty="0" err="1"/>
              <a:t>önerdik</a:t>
            </a:r>
            <a:r>
              <a:rPr lang="en-US" dirty="0"/>
              <a:t>. </a:t>
            </a:r>
            <a:r>
              <a:rPr lang="en-US" dirty="0" err="1"/>
              <a:t>İlaç</a:t>
            </a:r>
            <a:r>
              <a:rPr lang="en-US" dirty="0"/>
              <a:t> </a:t>
            </a:r>
            <a:r>
              <a:rPr lang="en-US" dirty="0" err="1"/>
              <a:t>etkinliğini</a:t>
            </a:r>
            <a:r>
              <a:rPr lang="en-US" dirty="0"/>
              <a:t>, </a:t>
            </a:r>
            <a:r>
              <a:rPr lang="en-US" dirty="0" err="1"/>
              <a:t>güvenliğini</a:t>
            </a:r>
            <a:r>
              <a:rPr lang="en-US" dirty="0"/>
              <a:t> ve </a:t>
            </a:r>
            <a:r>
              <a:rPr lang="en-US" dirty="0" err="1"/>
              <a:t>kişiselleştirmeyi</a:t>
            </a:r>
            <a:r>
              <a:rPr lang="en-US" dirty="0"/>
              <a:t> </a:t>
            </a:r>
            <a:r>
              <a:rPr lang="en-US" dirty="0" err="1"/>
              <a:t>iyileştirmenin</a:t>
            </a:r>
            <a:r>
              <a:rPr lang="en-US" dirty="0"/>
              <a:t> </a:t>
            </a:r>
            <a:r>
              <a:rPr lang="en-US" dirty="0" err="1"/>
              <a:t>yanı</a:t>
            </a:r>
            <a:r>
              <a:rPr lang="en-US" dirty="0"/>
              <a:t> </a:t>
            </a:r>
            <a:r>
              <a:rPr lang="en-US" dirty="0" err="1"/>
              <a:t>sıra</a:t>
            </a:r>
            <a:r>
              <a:rPr lang="en-US" dirty="0"/>
              <a:t> </a:t>
            </a:r>
            <a:r>
              <a:rPr lang="en-US" dirty="0" err="1"/>
              <a:t>etik</a:t>
            </a:r>
            <a:r>
              <a:rPr lang="en-US" dirty="0"/>
              <a:t>, </a:t>
            </a:r>
            <a:r>
              <a:rPr lang="en-US" dirty="0" err="1"/>
              <a:t>yasal</a:t>
            </a:r>
            <a:r>
              <a:rPr lang="en-US" dirty="0"/>
              <a:t> ve </a:t>
            </a:r>
            <a:r>
              <a:rPr lang="en-US" dirty="0" err="1"/>
              <a:t>sosyal</a:t>
            </a:r>
            <a:r>
              <a:rPr lang="en-US" dirty="0"/>
              <a:t> </a:t>
            </a:r>
            <a:r>
              <a:rPr lang="en-US" dirty="0" err="1"/>
              <a:t>sorunları</a:t>
            </a:r>
            <a:r>
              <a:rPr lang="en-US" dirty="0"/>
              <a:t> </a:t>
            </a:r>
            <a:r>
              <a:rPr lang="en-US" dirty="0" err="1"/>
              <a:t>ele</a:t>
            </a:r>
            <a:r>
              <a:rPr lang="en-US" dirty="0"/>
              <a:t> alma </a:t>
            </a:r>
            <a:r>
              <a:rPr lang="en-US" dirty="0" err="1"/>
              <a:t>gibi</a:t>
            </a:r>
            <a:r>
              <a:rPr lang="en-US" dirty="0"/>
              <a:t> </a:t>
            </a:r>
            <a:r>
              <a:rPr lang="en-US" dirty="0" err="1"/>
              <a:t>tıp</a:t>
            </a:r>
            <a:r>
              <a:rPr lang="en-US" dirty="0"/>
              <a:t> ve </a:t>
            </a:r>
            <a:r>
              <a:rPr lang="en-US" dirty="0" err="1"/>
              <a:t>sağlık</a:t>
            </a:r>
            <a:r>
              <a:rPr lang="en-US" dirty="0"/>
              <a:t> </a:t>
            </a:r>
            <a:r>
              <a:rPr lang="en-US" dirty="0" err="1"/>
              <a:t>hizmetleri</a:t>
            </a:r>
            <a:r>
              <a:rPr lang="en-US" dirty="0"/>
              <a:t> </a:t>
            </a:r>
            <a:r>
              <a:rPr lang="en-US" dirty="0" err="1"/>
              <a:t>için</a:t>
            </a:r>
            <a:r>
              <a:rPr lang="en-US" dirty="0"/>
              <a:t> </a:t>
            </a:r>
            <a:r>
              <a:rPr lang="en-US" dirty="0" err="1"/>
              <a:t>biyoenformatiğin</a:t>
            </a:r>
            <a:r>
              <a:rPr lang="en-US" dirty="0"/>
              <a:t> ve </a:t>
            </a:r>
            <a:r>
              <a:rPr lang="en-US" dirty="0" err="1"/>
              <a:t>omiklerin</a:t>
            </a:r>
            <a:r>
              <a:rPr lang="en-US" dirty="0"/>
              <a:t> </a:t>
            </a:r>
            <a:r>
              <a:rPr lang="en-US" dirty="0" err="1"/>
              <a:t>potansiyelini</a:t>
            </a:r>
            <a:r>
              <a:rPr lang="en-US" dirty="0"/>
              <a:t> ve </a:t>
            </a:r>
            <a:r>
              <a:rPr lang="en-US" dirty="0" err="1"/>
              <a:t>risklerini</a:t>
            </a:r>
            <a:r>
              <a:rPr lang="en-US" dirty="0"/>
              <a:t> </a:t>
            </a:r>
            <a:r>
              <a:rPr lang="en-US" dirty="0" err="1"/>
              <a:t>vurguladık</a:t>
            </a:r>
            <a:r>
              <a:rPr lang="en-US" dirty="0"/>
              <a:t>. Bunun ne </a:t>
            </a:r>
            <a:r>
              <a:rPr lang="en-US" dirty="0" err="1"/>
              <a:t>kadar</a:t>
            </a:r>
            <a:r>
              <a:rPr lang="en-US" dirty="0"/>
              <a:t> </a:t>
            </a:r>
            <a:r>
              <a:rPr lang="en-US" dirty="0" err="1"/>
              <a:t>ilginç</a:t>
            </a:r>
            <a:r>
              <a:rPr lang="en-US" dirty="0"/>
              <a:t> ve </a:t>
            </a:r>
            <a:r>
              <a:rPr lang="en-US" dirty="0" err="1"/>
              <a:t>yararlı</a:t>
            </a:r>
            <a:r>
              <a:rPr lang="en-US" dirty="0"/>
              <a:t> </a:t>
            </a:r>
            <a:r>
              <a:rPr lang="en-US" dirty="0" err="1"/>
              <a:t>olduğunu</a:t>
            </a:r>
            <a:r>
              <a:rPr lang="en-US" dirty="0"/>
              <a:t> </a:t>
            </a:r>
            <a:r>
              <a:rPr lang="en-US" dirty="0" err="1"/>
              <a:t>gördük</a:t>
            </a:r>
            <a:r>
              <a:rPr lang="en-US" dirty="0"/>
              <a:t>. </a:t>
            </a:r>
            <a:r>
              <a:rPr lang="en-US" dirty="0" err="1"/>
              <a:t>İlginiz</a:t>
            </a:r>
            <a:r>
              <a:rPr lang="en-US" dirty="0"/>
              <a:t> </a:t>
            </a:r>
            <a:r>
              <a:rPr lang="en-US" dirty="0" err="1"/>
              <a:t>için</a:t>
            </a:r>
            <a:r>
              <a:rPr lang="en-US" dirty="0"/>
              <a:t> </a:t>
            </a:r>
            <a:r>
              <a:rPr lang="en-US" dirty="0" err="1"/>
              <a:t>teşekkür</a:t>
            </a:r>
            <a:r>
              <a:rPr lang="en-US" dirty="0"/>
              <a:t> </a:t>
            </a:r>
            <a:r>
              <a:rPr lang="en-US" dirty="0" err="1"/>
              <a:t>ederim</a:t>
            </a:r>
            <a:r>
              <a:rPr lang="en-US" dirty="0"/>
              <a:t>.</a:t>
            </a:r>
            <a:endParaRPr lang="pt-PT" dirty="0"/>
          </a:p>
        </p:txBody>
      </p:sp>
      <p:sp>
        <p:nvSpPr>
          <p:cNvPr id="4" name="Slayt Numarası Yer Tutucusu 3"/>
          <p:cNvSpPr>
            <a:spLocks noGrp="1"/>
          </p:cNvSpPr>
          <p:nvPr>
            <p:ph type="sldNum" sz="quarter" idx="5"/>
          </p:nvPr>
        </p:nvSpPr>
        <p:spPr/>
        <p:txBody>
          <a:bodyPr/>
          <a:lstStyle/>
          <a:p>
            <a:fld id="{A5D96E63-4A9B-FD47-9602-F3DE70DC30BB}" type="slidenum">
              <a:rPr lang="tr-TR" smtClean="0"/>
              <a:t>17</a:t>
            </a:fld>
            <a:endParaRPr lang="tr-TR"/>
          </a:p>
        </p:txBody>
      </p:sp>
    </p:spTree>
    <p:extLst>
      <p:ext uri="{BB962C8B-B14F-4D97-AF65-F5344CB8AC3E}">
        <p14:creationId xmlns:p14="http://schemas.microsoft.com/office/powerpoint/2010/main" val="2046269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1" name="Google Shape;30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ctr" defTabSz="685800"/>
            <a:r>
              <a:rPr lang="tr-TR" sz="1200" dirty="0">
                <a:solidFill>
                  <a:srgbClr val="54565A"/>
                </a:solidFill>
                <a:latin typeface="Roboto" panose="02000000000000000000" pitchFamily="2" charset="0"/>
              </a:rPr>
              <a:t>Evrensel bir gereklilik: Molekülden İlaca Projesi</a:t>
            </a:r>
          </a:p>
          <a:p>
            <a:pPr algn="ctr" defTabSz="685800"/>
            <a:r>
              <a:rPr lang="tr-TR" sz="1200" dirty="0">
                <a:solidFill>
                  <a:srgbClr val="54565A"/>
                </a:solidFill>
                <a:latin typeface="Roboto" panose="02000000000000000000" pitchFamily="2" charset="0"/>
              </a:rPr>
              <a:t> </a:t>
            </a:r>
            <a:r>
              <a:rPr lang="en-US" sz="1200" dirty="0">
                <a:solidFill>
                  <a:srgbClr val="54565A"/>
                </a:solidFill>
                <a:latin typeface="Roboto" panose="02000000000000000000" pitchFamily="2" charset="0"/>
              </a:rPr>
              <a:t>"Erasmus+ </a:t>
            </a:r>
            <a:r>
              <a:rPr lang="en-US" sz="1200" dirty="0" err="1">
                <a:solidFill>
                  <a:srgbClr val="54565A"/>
                </a:solidFill>
                <a:latin typeface="Roboto" panose="02000000000000000000" pitchFamily="2" charset="0"/>
              </a:rPr>
              <a:t>Programı</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kapsamında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tarafından</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desteklenmektedir</a:t>
            </a:r>
            <a:r>
              <a:rPr lang="en-US" sz="1200" dirty="0">
                <a:solidFill>
                  <a:srgbClr val="54565A"/>
                </a:solidFill>
                <a:latin typeface="Roboto" panose="02000000000000000000" pitchFamily="2" charset="0"/>
              </a:rPr>
              <a:t>. </a:t>
            </a:r>
            <a:endParaRPr lang="tr-TR" sz="1200" dirty="0">
              <a:solidFill>
                <a:srgbClr val="54565A"/>
              </a:solidFill>
              <a:latin typeface="Roboto" panose="02000000000000000000" pitchFamily="2" charset="0"/>
            </a:endParaRPr>
          </a:p>
          <a:p>
            <a:pPr algn="ctr" defTabSz="685800"/>
            <a:r>
              <a:rPr lang="tr-TR" sz="1200" dirty="0">
                <a:solidFill>
                  <a:srgbClr val="54565A"/>
                </a:solidFill>
                <a:latin typeface="Roboto" panose="02000000000000000000" pitchFamily="2" charset="0"/>
              </a:rPr>
              <a:t>Ancak b</a:t>
            </a:r>
            <a:r>
              <a:rPr lang="en-US" sz="1200" dirty="0" err="1">
                <a:solidFill>
                  <a:srgbClr val="54565A"/>
                </a:solidFill>
                <a:latin typeface="Roboto" panose="02000000000000000000" pitchFamily="2" charset="0"/>
              </a:rPr>
              <a:t>urada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yer</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alan</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görüşlerden</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en-US" sz="1200" dirty="0">
                <a:solidFill>
                  <a:srgbClr val="54565A"/>
                </a:solidFill>
                <a:latin typeface="Roboto" panose="02000000000000000000" pitchFamily="2" charset="0"/>
              </a:rPr>
              <a:t> ve Türkiye </a:t>
            </a:r>
            <a:r>
              <a:rPr lang="en-US" sz="1200" dirty="0" err="1">
                <a:solidFill>
                  <a:srgbClr val="54565A"/>
                </a:solidFill>
                <a:latin typeface="Roboto" panose="02000000000000000000" pitchFamily="2" charset="0"/>
              </a:rPr>
              <a:t>Ulusal</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Ajansı</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sorumlu</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tutulamaz</a:t>
            </a:r>
            <a:r>
              <a:rPr lang="en-US" sz="1200" dirty="0">
                <a:solidFill>
                  <a:srgbClr val="54565A"/>
                </a:solidFill>
                <a:latin typeface="Roboto" panose="02000000000000000000" pitchFamily="2" charset="0"/>
              </a:rPr>
              <a:t>."</a:t>
            </a:r>
            <a:endParaRPr lang="en-NL" sz="1200" dirty="0">
              <a:solidFill>
                <a:prstClr val="black"/>
              </a:solidFill>
              <a:latin typeface="Aptos" panose="02110004020202020204"/>
            </a:endParaRPr>
          </a:p>
          <a:p>
            <a:pPr marL="0" lvl="0" indent="0" algn="l" rtl="0">
              <a:spcBef>
                <a:spcPts val="0"/>
              </a:spcBef>
              <a:spcAft>
                <a:spcPts val="0"/>
              </a:spcAft>
              <a:buNone/>
            </a:pPr>
            <a:endParaRPr dirty="0"/>
          </a:p>
        </p:txBody>
      </p:sp>
      <p:sp>
        <p:nvSpPr>
          <p:cNvPr id="307" name="Google Shape;30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 </a:t>
            </a:r>
            <a:r>
              <a:rPr lang="en-US" dirty="0" err="1"/>
              <a:t>sunumun</a:t>
            </a:r>
            <a:r>
              <a:rPr lang="en-US" dirty="0"/>
              <a:t> </a:t>
            </a:r>
            <a:r>
              <a:rPr lang="en-US" dirty="0" err="1"/>
              <a:t>sonunda</a:t>
            </a:r>
            <a:r>
              <a:rPr lang="en-US" dirty="0"/>
              <a:t>, </a:t>
            </a:r>
            <a:r>
              <a:rPr lang="en-US" dirty="0" err="1"/>
              <a:t>biyoenformatik</a:t>
            </a:r>
            <a:r>
              <a:rPr lang="en-US" dirty="0"/>
              <a:t> ve </a:t>
            </a:r>
            <a:r>
              <a:rPr lang="en-US" dirty="0" err="1"/>
              <a:t>omik</a:t>
            </a:r>
            <a:r>
              <a:rPr lang="en-US" dirty="0"/>
              <a:t> </a:t>
            </a:r>
            <a:r>
              <a:rPr lang="en-US" dirty="0" err="1"/>
              <a:t>teknolojilerinin</a:t>
            </a:r>
            <a:r>
              <a:rPr lang="en-US" dirty="0"/>
              <a:t> </a:t>
            </a:r>
            <a:r>
              <a:rPr lang="en-US" dirty="0" err="1"/>
              <a:t>ilaç</a:t>
            </a:r>
            <a:r>
              <a:rPr lang="en-US" dirty="0"/>
              <a:t> </a:t>
            </a:r>
            <a:r>
              <a:rPr lang="en-US" dirty="0" err="1"/>
              <a:t>geliştirme</a:t>
            </a:r>
            <a:r>
              <a:rPr lang="en-US" dirty="0"/>
              <a:t> </a:t>
            </a:r>
            <a:r>
              <a:rPr lang="en-US" dirty="0" err="1"/>
              <a:t>alanında</a:t>
            </a:r>
            <a:r>
              <a:rPr lang="en-US" dirty="0"/>
              <a:t> </a:t>
            </a:r>
            <a:r>
              <a:rPr lang="en-US" dirty="0" err="1"/>
              <a:t>nasıl</a:t>
            </a:r>
            <a:r>
              <a:rPr lang="en-US" dirty="0"/>
              <a:t> </a:t>
            </a:r>
            <a:r>
              <a:rPr lang="en-US" dirty="0" err="1"/>
              <a:t>devrim</a:t>
            </a:r>
            <a:r>
              <a:rPr lang="en-US" dirty="0"/>
              <a:t> </a:t>
            </a:r>
            <a:r>
              <a:rPr lang="en-US" dirty="0" err="1"/>
              <a:t>yarattığını</a:t>
            </a:r>
            <a:r>
              <a:rPr lang="en-US" dirty="0"/>
              <a:t> </a:t>
            </a:r>
            <a:r>
              <a:rPr lang="en-US" dirty="0" err="1"/>
              <a:t>daha</a:t>
            </a:r>
            <a:r>
              <a:rPr lang="en-US" dirty="0"/>
              <a:t> iyi </a:t>
            </a:r>
            <a:r>
              <a:rPr lang="en-US" dirty="0" err="1"/>
              <a:t>anlayacak</a:t>
            </a:r>
            <a:r>
              <a:rPr lang="en-US" dirty="0"/>
              <a:t> ve </a:t>
            </a:r>
            <a:r>
              <a:rPr lang="en-US" dirty="0" err="1"/>
              <a:t>alandaki</a:t>
            </a:r>
            <a:r>
              <a:rPr lang="en-US" dirty="0"/>
              <a:t> </a:t>
            </a:r>
            <a:r>
              <a:rPr lang="en-US" dirty="0" err="1"/>
              <a:t>bazı</a:t>
            </a:r>
            <a:r>
              <a:rPr lang="en-US" dirty="0"/>
              <a:t> </a:t>
            </a:r>
            <a:r>
              <a:rPr lang="en-US" dirty="0" err="1"/>
              <a:t>sınırlamaları</a:t>
            </a:r>
            <a:r>
              <a:rPr lang="en-US" dirty="0"/>
              <a:t> ve </a:t>
            </a:r>
            <a:r>
              <a:rPr lang="en-US" dirty="0" err="1"/>
              <a:t>zorlukları</a:t>
            </a:r>
            <a:r>
              <a:rPr lang="en-US" dirty="0"/>
              <a:t> ve </a:t>
            </a:r>
            <a:r>
              <a:rPr lang="en-US" dirty="0" err="1"/>
              <a:t>bunların</a:t>
            </a:r>
            <a:r>
              <a:rPr lang="en-US" dirty="0"/>
              <a:t> </a:t>
            </a:r>
            <a:r>
              <a:rPr lang="en-US" dirty="0" err="1"/>
              <a:t>üstesinden</a:t>
            </a:r>
            <a:r>
              <a:rPr lang="en-US" dirty="0"/>
              <a:t> </a:t>
            </a:r>
            <a:r>
              <a:rPr lang="en-US" dirty="0" err="1"/>
              <a:t>gelmek</a:t>
            </a:r>
            <a:r>
              <a:rPr lang="en-US" dirty="0"/>
              <a:t> </a:t>
            </a:r>
            <a:r>
              <a:rPr lang="en-US" dirty="0" err="1"/>
              <a:t>için</a:t>
            </a:r>
            <a:r>
              <a:rPr lang="en-US" dirty="0"/>
              <a:t> </a:t>
            </a:r>
            <a:r>
              <a:rPr lang="en-US" dirty="0" err="1"/>
              <a:t>en</a:t>
            </a:r>
            <a:r>
              <a:rPr lang="en-US" dirty="0"/>
              <a:t> iyi </a:t>
            </a:r>
            <a:r>
              <a:rPr lang="en-US" dirty="0" err="1"/>
              <a:t>uygulamaları</a:t>
            </a:r>
            <a:r>
              <a:rPr lang="en-US" dirty="0"/>
              <a:t> ve </a:t>
            </a:r>
            <a:r>
              <a:rPr lang="en-US" dirty="0" err="1"/>
              <a:t>teknikleri</a:t>
            </a:r>
            <a:r>
              <a:rPr lang="en-US" dirty="0"/>
              <a:t> </a:t>
            </a:r>
            <a:r>
              <a:rPr lang="en-US" dirty="0" err="1"/>
              <a:t>belirleyebileceksiniz</a:t>
            </a:r>
            <a:r>
              <a:rPr lang="en-US" dirty="0"/>
              <a:t>.</a:t>
            </a:r>
            <a:endParaRPr lang="pt-PT" dirty="0"/>
          </a:p>
        </p:txBody>
      </p:sp>
      <p:sp>
        <p:nvSpPr>
          <p:cNvPr id="4" name="Slide Number Placeholder 3"/>
          <p:cNvSpPr>
            <a:spLocks noGrp="1"/>
          </p:cNvSpPr>
          <p:nvPr>
            <p:ph type="sldNum" sz="quarter" idx="5"/>
          </p:nvPr>
        </p:nvSpPr>
        <p:spPr/>
        <p:txBody>
          <a:bodyPr/>
          <a:lstStyle/>
          <a:p>
            <a:fld id="{32B1A2AB-4F8A-4B45-BF22-708180DD2ECA}" type="slidenum">
              <a:rPr lang="en-NL" smtClean="0"/>
              <a:t>2</a:t>
            </a:fld>
            <a:endParaRPr lang="en-NL"/>
          </a:p>
        </p:txBody>
      </p:sp>
    </p:spTree>
    <p:extLst>
      <p:ext uri="{BB962C8B-B14F-4D97-AF65-F5344CB8AC3E}">
        <p14:creationId xmlns:p14="http://schemas.microsoft.com/office/powerpoint/2010/main" val="4229458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3B82B-9948-A364-ABFC-D95659B299C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D30EAD3-077C-D09A-1EFB-A5149A300D5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DC9DB7D-6330-56CC-193E-7135DA9D2A80}"/>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EF25AD5D-EAD5-F393-3E11-2837A5B6CA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3A0B4-38A7-4EAD-A00A-CF1E6F9FBC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7059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tr-TR" sz="1200" dirty="0">
                <a:solidFill>
                  <a:srgbClr val="54565A"/>
                </a:solidFill>
                <a:latin typeface="Roboto" panose="02000000000000000000" pitchFamily="2" charset="0"/>
              </a:rPr>
              <a:t>Projemize desteklerinden ötürü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tr-TR" sz="1200" dirty="0">
                <a:solidFill>
                  <a:srgbClr val="54565A"/>
                </a:solidFill>
                <a:latin typeface="Roboto" panose="02000000000000000000" pitchFamily="2" charset="0"/>
              </a:rPr>
              <a:t>’</a:t>
            </a:r>
            <a:r>
              <a:rPr lang="tr-TR" sz="1200" dirty="0" err="1">
                <a:solidFill>
                  <a:srgbClr val="54565A"/>
                </a:solidFill>
                <a:latin typeface="Roboto" panose="02000000000000000000" pitchFamily="2" charset="0"/>
              </a:rPr>
              <a:t>na</a:t>
            </a:r>
            <a:r>
              <a:rPr lang="tr-TR" sz="1200" dirty="0">
                <a:solidFill>
                  <a:srgbClr val="54565A"/>
                </a:solidFill>
                <a:latin typeface="Roboto" panose="02000000000000000000" pitchFamily="2" charset="0"/>
              </a:rPr>
              <a:t> ve proje ekibinde yer alarak katkıda bulunan tüm üyelerimize ve proje kapsamındaki etkinliklere katılan herkese teşekkür ederiz.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Bu derste, biyoinformatik ve </a:t>
            </a:r>
            <a:r>
              <a:rPr lang="tr-TR" dirty="0" err="1"/>
              <a:t>omik</a:t>
            </a:r>
            <a:r>
              <a:rPr lang="tr-TR" dirty="0"/>
              <a:t> teknolojilerine genel bir bakış </a:t>
            </a:r>
            <a:r>
              <a:rPr lang="tr-TR" dirty="0" err="1"/>
              <a:t>sunacağız.Daha</a:t>
            </a:r>
            <a:r>
              <a:rPr lang="tr-TR" dirty="0"/>
              <a:t> sonra </a:t>
            </a:r>
            <a:r>
              <a:rPr lang="tr-TR" dirty="0" err="1"/>
              <a:t>farmakogenetik</a:t>
            </a:r>
            <a:r>
              <a:rPr lang="tr-TR" dirty="0"/>
              <a:t> ile ilgili bazı örnekler vereceğiz. Biyoinformatiğin zorluklarını açıklayacağız. Bir sonraki adımda, biyoinformatikteki zorlukların üstesinden gelmek için bazı yönergeler hakkında bilgi vereceğiz. </a:t>
            </a:r>
            <a:r>
              <a:rPr lang="tr-TR"/>
              <a:t>Dersi eve götürülecek mesajlarla bitireceğiz.</a:t>
            </a:r>
            <a:endParaRPr lang="tr-TR" dirty="0"/>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3</a:t>
            </a:fld>
            <a:endParaRPr lang="tr-TR"/>
          </a:p>
        </p:txBody>
      </p:sp>
    </p:spTree>
    <p:extLst>
      <p:ext uri="{BB962C8B-B14F-4D97-AF65-F5344CB8AC3E}">
        <p14:creationId xmlns:p14="http://schemas.microsoft.com/office/powerpoint/2010/main" val="275262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err="1"/>
              <a:t>Biyoenformatik</a:t>
            </a:r>
            <a:r>
              <a:rPr lang="en-US" dirty="0"/>
              <a:t>, DNA, RNA, </a:t>
            </a:r>
            <a:r>
              <a:rPr lang="en-US" dirty="0" err="1"/>
              <a:t>proteinler</a:t>
            </a:r>
            <a:r>
              <a:rPr lang="en-US" dirty="0"/>
              <a:t> ve </a:t>
            </a:r>
            <a:r>
              <a:rPr lang="en-US" dirty="0" err="1"/>
              <a:t>metabolitler</a:t>
            </a:r>
            <a:r>
              <a:rPr lang="en-US" dirty="0"/>
              <a:t> (</a:t>
            </a:r>
            <a:r>
              <a:rPr lang="en-US" dirty="0" err="1"/>
              <a:t>Omik</a:t>
            </a:r>
            <a:r>
              <a:rPr lang="en-US" dirty="0"/>
              <a:t> </a:t>
            </a:r>
            <a:r>
              <a:rPr lang="en-US" dirty="0" err="1"/>
              <a:t>verileri</a:t>
            </a:r>
            <a:r>
              <a:rPr lang="en-US" dirty="0"/>
              <a:t>) </a:t>
            </a:r>
            <a:r>
              <a:rPr lang="en-US" dirty="0" err="1"/>
              <a:t>gibi</a:t>
            </a:r>
            <a:r>
              <a:rPr lang="en-US" dirty="0"/>
              <a:t> </a:t>
            </a:r>
            <a:r>
              <a:rPr lang="en-US" dirty="0" err="1"/>
              <a:t>büyük</a:t>
            </a:r>
            <a:r>
              <a:rPr lang="en-US" dirty="0"/>
              <a:t> ve </a:t>
            </a:r>
            <a:r>
              <a:rPr lang="en-US" dirty="0" err="1"/>
              <a:t>karmaşık</a:t>
            </a:r>
            <a:r>
              <a:rPr lang="en-US" dirty="0"/>
              <a:t> </a:t>
            </a:r>
            <a:r>
              <a:rPr lang="en-US" dirty="0" err="1"/>
              <a:t>biyolojik</a:t>
            </a:r>
            <a:r>
              <a:rPr lang="en-US" dirty="0"/>
              <a:t> </a:t>
            </a:r>
            <a:r>
              <a:rPr lang="en-US" dirty="0" err="1"/>
              <a:t>verileri</a:t>
            </a:r>
            <a:r>
              <a:rPr lang="en-US" dirty="0"/>
              <a:t> </a:t>
            </a:r>
            <a:r>
              <a:rPr lang="en-US" dirty="0" err="1"/>
              <a:t>analiz</a:t>
            </a:r>
            <a:r>
              <a:rPr lang="en-US" dirty="0"/>
              <a:t> </a:t>
            </a:r>
            <a:r>
              <a:rPr lang="en-US" dirty="0" err="1"/>
              <a:t>etmek</a:t>
            </a:r>
            <a:r>
              <a:rPr lang="en-US" dirty="0"/>
              <a:t> </a:t>
            </a:r>
            <a:r>
              <a:rPr lang="en-US" dirty="0" err="1"/>
              <a:t>için</a:t>
            </a:r>
            <a:r>
              <a:rPr lang="en-US" dirty="0"/>
              <a:t> </a:t>
            </a:r>
            <a:r>
              <a:rPr lang="en-US" dirty="0" err="1"/>
              <a:t>hesaplamalı</a:t>
            </a:r>
            <a:r>
              <a:rPr lang="en-US" dirty="0"/>
              <a:t> </a:t>
            </a:r>
            <a:r>
              <a:rPr lang="en-US" dirty="0" err="1"/>
              <a:t>yöntemler</a:t>
            </a:r>
            <a:r>
              <a:rPr lang="en-US" dirty="0"/>
              <a:t> </a:t>
            </a:r>
            <a:r>
              <a:rPr lang="en-US" dirty="0" err="1"/>
              <a:t>kullanır</a:t>
            </a:r>
            <a:r>
              <a:rPr lang="en-US" dirty="0"/>
              <a:t>. Bu </a:t>
            </a:r>
            <a:r>
              <a:rPr lang="en-US" dirty="0" err="1"/>
              <a:t>veriler</a:t>
            </a:r>
            <a:r>
              <a:rPr lang="en-US" dirty="0"/>
              <a:t> </a:t>
            </a:r>
            <a:r>
              <a:rPr lang="en-US" dirty="0" err="1"/>
              <a:t>hastalıkların</a:t>
            </a:r>
            <a:r>
              <a:rPr lang="en-US" dirty="0"/>
              <a:t> </a:t>
            </a:r>
            <a:r>
              <a:rPr lang="en-US" dirty="0" err="1"/>
              <a:t>moleküler</a:t>
            </a:r>
            <a:r>
              <a:rPr lang="en-US" dirty="0"/>
              <a:t> </a:t>
            </a:r>
            <a:r>
              <a:rPr lang="en-US" dirty="0" err="1"/>
              <a:t>mekanizmalarını</a:t>
            </a:r>
            <a:r>
              <a:rPr lang="en-US" dirty="0"/>
              <a:t>, </a:t>
            </a:r>
            <a:r>
              <a:rPr lang="en-US" dirty="0" err="1"/>
              <a:t>ilaçların</a:t>
            </a:r>
            <a:r>
              <a:rPr lang="en-US" dirty="0"/>
              <a:t> </a:t>
            </a:r>
            <a:r>
              <a:rPr lang="en-US" dirty="0" err="1"/>
              <a:t>etkilerini</a:t>
            </a:r>
            <a:r>
              <a:rPr lang="en-US" dirty="0"/>
              <a:t> ve </a:t>
            </a:r>
            <a:r>
              <a:rPr lang="en-US" dirty="0" err="1"/>
              <a:t>bireyler</a:t>
            </a:r>
            <a:r>
              <a:rPr lang="en-US" dirty="0"/>
              <a:t> </a:t>
            </a:r>
            <a:r>
              <a:rPr lang="en-US" dirty="0" err="1"/>
              <a:t>arasındaki</a:t>
            </a:r>
            <a:r>
              <a:rPr lang="en-US" dirty="0"/>
              <a:t> </a:t>
            </a:r>
            <a:r>
              <a:rPr lang="en-US" dirty="0" err="1"/>
              <a:t>farklılıkları</a:t>
            </a:r>
            <a:r>
              <a:rPr lang="en-US" dirty="0"/>
              <a:t> </a:t>
            </a:r>
            <a:r>
              <a:rPr lang="en-US" dirty="0" err="1"/>
              <a:t>ortaya</a:t>
            </a:r>
            <a:r>
              <a:rPr lang="en-US" dirty="0"/>
              <a:t> </a:t>
            </a:r>
            <a:r>
              <a:rPr lang="en-US" dirty="0" err="1"/>
              <a:t>çıkarabilir</a:t>
            </a:r>
            <a:r>
              <a:rPr lang="en-US" dirty="0"/>
              <a:t>. </a:t>
            </a:r>
            <a:r>
              <a:rPr lang="en-US" dirty="0" err="1"/>
              <a:t>Farmakogenomik</a:t>
            </a:r>
            <a:r>
              <a:rPr lang="en-US" dirty="0"/>
              <a:t>, </a:t>
            </a:r>
            <a:r>
              <a:rPr lang="en-US" dirty="0" err="1"/>
              <a:t>metabolizmalarını</a:t>
            </a:r>
            <a:r>
              <a:rPr lang="en-US" dirty="0"/>
              <a:t>, </a:t>
            </a:r>
            <a:r>
              <a:rPr lang="en-US" dirty="0" err="1"/>
              <a:t>duyarlılıklarını</a:t>
            </a:r>
            <a:r>
              <a:rPr lang="en-US" dirty="0"/>
              <a:t> ve </a:t>
            </a:r>
            <a:r>
              <a:rPr lang="en-US" dirty="0" err="1"/>
              <a:t>ilaçlara</a:t>
            </a:r>
            <a:r>
              <a:rPr lang="en-US" dirty="0"/>
              <a:t> </a:t>
            </a:r>
            <a:r>
              <a:rPr lang="en-US" dirty="0" err="1"/>
              <a:t>karşı</a:t>
            </a:r>
            <a:r>
              <a:rPr lang="en-US" dirty="0"/>
              <a:t> </a:t>
            </a:r>
            <a:r>
              <a:rPr lang="en-US" dirty="0" err="1"/>
              <a:t>dirençlerini</a:t>
            </a:r>
            <a:r>
              <a:rPr lang="en-US" dirty="0"/>
              <a:t> </a:t>
            </a:r>
            <a:r>
              <a:rPr lang="en-US" dirty="0" err="1"/>
              <a:t>hesaba</a:t>
            </a:r>
            <a:r>
              <a:rPr lang="en-US" dirty="0"/>
              <a:t> </a:t>
            </a:r>
            <a:r>
              <a:rPr lang="en-US" dirty="0" err="1"/>
              <a:t>katarak</a:t>
            </a:r>
            <a:r>
              <a:rPr lang="en-US" dirty="0"/>
              <a:t> </a:t>
            </a:r>
            <a:r>
              <a:rPr lang="en-US" dirty="0" err="1"/>
              <a:t>ilaç</a:t>
            </a:r>
            <a:r>
              <a:rPr lang="en-US" dirty="0"/>
              <a:t> </a:t>
            </a:r>
            <a:r>
              <a:rPr lang="en-US" dirty="0" err="1"/>
              <a:t>tedavilerini</a:t>
            </a:r>
            <a:r>
              <a:rPr lang="en-US" dirty="0"/>
              <a:t> her </a:t>
            </a:r>
            <a:r>
              <a:rPr lang="en-US" dirty="0" err="1"/>
              <a:t>bireyin</a:t>
            </a:r>
            <a:r>
              <a:rPr lang="en-US" dirty="0"/>
              <a:t> </a:t>
            </a:r>
            <a:r>
              <a:rPr lang="en-US" dirty="0" err="1"/>
              <a:t>genetik</a:t>
            </a:r>
            <a:r>
              <a:rPr lang="en-US" dirty="0"/>
              <a:t> </a:t>
            </a:r>
            <a:r>
              <a:rPr lang="en-US" dirty="0" err="1"/>
              <a:t>profiline</a:t>
            </a:r>
            <a:r>
              <a:rPr lang="en-US" dirty="0"/>
              <a:t> </a:t>
            </a:r>
            <a:r>
              <a:rPr lang="en-US" dirty="0" err="1"/>
              <a:t>göre</a:t>
            </a:r>
            <a:r>
              <a:rPr lang="en-US" dirty="0"/>
              <a:t> </a:t>
            </a:r>
            <a:r>
              <a:rPr lang="en-US" dirty="0" err="1"/>
              <a:t>uyarlamaya</a:t>
            </a:r>
            <a:r>
              <a:rPr lang="en-US" dirty="0"/>
              <a:t> </a:t>
            </a:r>
            <a:r>
              <a:rPr lang="en-US" dirty="0" err="1"/>
              <a:t>yardımcı</a:t>
            </a:r>
            <a:r>
              <a:rPr lang="en-US" dirty="0"/>
              <a:t> </a:t>
            </a:r>
            <a:r>
              <a:rPr lang="en-US" dirty="0" err="1"/>
              <a:t>olabilir</a:t>
            </a:r>
            <a:r>
              <a:rPr lang="en-US" dirty="0"/>
              <a:t>. </a:t>
            </a:r>
            <a:r>
              <a:rPr lang="en-US" dirty="0" err="1"/>
              <a:t>Biyoenformatik</a:t>
            </a:r>
            <a:r>
              <a:rPr lang="en-US" dirty="0"/>
              <a:t> ve </a:t>
            </a:r>
            <a:r>
              <a:rPr lang="en-US" dirty="0" err="1"/>
              <a:t>omik</a:t>
            </a:r>
            <a:r>
              <a:rPr lang="en-US" dirty="0"/>
              <a:t> </a:t>
            </a:r>
            <a:r>
              <a:rPr lang="en-US" dirty="0" err="1"/>
              <a:t>teknolojileri</a:t>
            </a:r>
            <a:r>
              <a:rPr lang="en-US" dirty="0"/>
              <a:t>, </a:t>
            </a:r>
            <a:r>
              <a:rPr lang="en-US" dirty="0" err="1"/>
              <a:t>ilaç</a:t>
            </a:r>
            <a:r>
              <a:rPr lang="en-US" dirty="0"/>
              <a:t> </a:t>
            </a:r>
            <a:r>
              <a:rPr lang="en-US" dirty="0" err="1"/>
              <a:t>etkinliğini</a:t>
            </a:r>
            <a:r>
              <a:rPr lang="en-US" dirty="0"/>
              <a:t> ve </a:t>
            </a:r>
            <a:r>
              <a:rPr lang="en-US" dirty="0" err="1"/>
              <a:t>güvenliğini</a:t>
            </a:r>
            <a:r>
              <a:rPr lang="en-US" dirty="0"/>
              <a:t> </a:t>
            </a:r>
            <a:r>
              <a:rPr lang="en-US" dirty="0" err="1"/>
              <a:t>değerlendirerek</a:t>
            </a:r>
            <a:r>
              <a:rPr lang="en-US" dirty="0"/>
              <a:t> ve </a:t>
            </a:r>
            <a:r>
              <a:rPr lang="en-US" dirty="0" err="1"/>
              <a:t>dozajlarını</a:t>
            </a:r>
            <a:r>
              <a:rPr lang="en-US" dirty="0"/>
              <a:t> ve </a:t>
            </a:r>
            <a:r>
              <a:rPr lang="en-US" dirty="0" err="1"/>
              <a:t>dağıtımlarını</a:t>
            </a:r>
            <a:r>
              <a:rPr lang="en-US" dirty="0"/>
              <a:t> optimize </a:t>
            </a:r>
            <a:r>
              <a:rPr lang="en-US" dirty="0" err="1"/>
              <a:t>ederek</a:t>
            </a:r>
            <a:r>
              <a:rPr lang="en-US" dirty="0"/>
              <a:t> </a:t>
            </a:r>
            <a:r>
              <a:rPr lang="en-US" dirty="0" err="1"/>
              <a:t>farmakogenomiği</a:t>
            </a:r>
            <a:r>
              <a:rPr lang="en-US" dirty="0"/>
              <a:t> </a:t>
            </a:r>
            <a:r>
              <a:rPr lang="en-US" dirty="0" err="1"/>
              <a:t>destekler</a:t>
            </a:r>
            <a:r>
              <a:rPr lang="en-US" dirty="0"/>
              <a:t>. </a:t>
            </a:r>
            <a:r>
              <a:rPr lang="en-US" dirty="0" err="1"/>
              <a:t>Ayrıca</a:t>
            </a:r>
            <a:r>
              <a:rPr lang="en-US" dirty="0"/>
              <a:t> </a:t>
            </a:r>
            <a:r>
              <a:rPr lang="en-US" dirty="0" err="1"/>
              <a:t>ilaç</a:t>
            </a:r>
            <a:r>
              <a:rPr lang="en-US" dirty="0"/>
              <a:t> </a:t>
            </a:r>
            <a:r>
              <a:rPr lang="en-US" dirty="0" err="1"/>
              <a:t>keşfi</a:t>
            </a:r>
            <a:r>
              <a:rPr lang="en-US" dirty="0"/>
              <a:t> ve </a:t>
            </a:r>
            <a:r>
              <a:rPr lang="en-US" dirty="0" err="1"/>
              <a:t>geliştirme</a:t>
            </a:r>
            <a:r>
              <a:rPr lang="en-US" dirty="0"/>
              <a:t> </a:t>
            </a:r>
            <a:r>
              <a:rPr lang="en-US" dirty="0" err="1"/>
              <a:t>için</a:t>
            </a:r>
            <a:r>
              <a:rPr lang="en-US" dirty="0"/>
              <a:t> yeni </a:t>
            </a:r>
            <a:r>
              <a:rPr lang="en-US" dirty="0" err="1"/>
              <a:t>hedefler</a:t>
            </a:r>
            <a:r>
              <a:rPr lang="en-US" dirty="0"/>
              <a:t>, </a:t>
            </a:r>
            <a:r>
              <a:rPr lang="en-US" dirty="0" err="1"/>
              <a:t>biyobelirteçler</a:t>
            </a:r>
            <a:r>
              <a:rPr lang="en-US" dirty="0"/>
              <a:t> ve </a:t>
            </a:r>
            <a:r>
              <a:rPr lang="en-US" dirty="0" err="1"/>
              <a:t>yollar</a:t>
            </a:r>
            <a:r>
              <a:rPr lang="en-US" dirty="0"/>
              <a:t> </a:t>
            </a:r>
            <a:r>
              <a:rPr lang="en-US" dirty="0" err="1"/>
              <a:t>belirlemeye</a:t>
            </a:r>
            <a:r>
              <a:rPr lang="en-US" dirty="0"/>
              <a:t> </a:t>
            </a:r>
            <a:r>
              <a:rPr lang="en-US" dirty="0" err="1"/>
              <a:t>yardımcı</a:t>
            </a:r>
            <a:r>
              <a:rPr lang="en-US" dirty="0"/>
              <a:t> </a:t>
            </a:r>
            <a:r>
              <a:rPr lang="en-US" dirty="0" err="1"/>
              <a:t>olabilirler</a:t>
            </a:r>
            <a:r>
              <a:rPr lang="en-US" dirty="0"/>
              <a:t>. </a:t>
            </a:r>
            <a:r>
              <a:rPr lang="en-US" dirty="0" err="1"/>
              <a:t>Biyoenformatik</a:t>
            </a:r>
            <a:r>
              <a:rPr lang="en-US" dirty="0"/>
              <a:t>, </a:t>
            </a:r>
            <a:r>
              <a:rPr lang="en-US" dirty="0" err="1"/>
              <a:t>omik</a:t>
            </a:r>
            <a:r>
              <a:rPr lang="en-US" dirty="0"/>
              <a:t> </a:t>
            </a:r>
            <a:r>
              <a:rPr lang="en-US" dirty="0" err="1"/>
              <a:t>teknolojileri</a:t>
            </a:r>
            <a:r>
              <a:rPr lang="en-US" dirty="0"/>
              <a:t> ve </a:t>
            </a:r>
            <a:r>
              <a:rPr lang="en-US" dirty="0" err="1"/>
              <a:t>farmakogenomik</a:t>
            </a:r>
            <a:r>
              <a:rPr lang="en-US" dirty="0"/>
              <a:t>, </a:t>
            </a:r>
            <a:r>
              <a:rPr lang="en-US" dirty="0" err="1"/>
              <a:t>ilaç</a:t>
            </a:r>
            <a:r>
              <a:rPr lang="en-US" dirty="0"/>
              <a:t> </a:t>
            </a:r>
            <a:r>
              <a:rPr lang="en-US" dirty="0" err="1"/>
              <a:t>geliştirme</a:t>
            </a:r>
            <a:r>
              <a:rPr lang="en-US" dirty="0"/>
              <a:t> </a:t>
            </a:r>
            <a:r>
              <a:rPr lang="en-US" dirty="0" err="1"/>
              <a:t>alanında</a:t>
            </a:r>
            <a:r>
              <a:rPr lang="en-US" dirty="0"/>
              <a:t> </a:t>
            </a:r>
            <a:r>
              <a:rPr lang="en-US" dirty="0" err="1"/>
              <a:t>devrim</a:t>
            </a:r>
            <a:r>
              <a:rPr lang="en-US" dirty="0"/>
              <a:t> </a:t>
            </a:r>
            <a:r>
              <a:rPr lang="en-US" dirty="0" err="1"/>
              <a:t>yaratıyor</a:t>
            </a:r>
            <a:r>
              <a:rPr lang="en-US" dirty="0"/>
              <a:t> ve </a:t>
            </a:r>
            <a:r>
              <a:rPr lang="en-US" dirty="0" err="1"/>
              <a:t>ilaçların</a:t>
            </a:r>
            <a:r>
              <a:rPr lang="en-US" dirty="0"/>
              <a:t> </a:t>
            </a:r>
            <a:r>
              <a:rPr lang="en-US" dirty="0" err="1"/>
              <a:t>etkinliğini</a:t>
            </a:r>
            <a:r>
              <a:rPr lang="en-US" dirty="0"/>
              <a:t> ve </a:t>
            </a:r>
            <a:r>
              <a:rPr lang="en-US" dirty="0" err="1"/>
              <a:t>güvenliğini</a:t>
            </a:r>
            <a:r>
              <a:rPr lang="en-US" dirty="0"/>
              <a:t> </a:t>
            </a:r>
            <a:r>
              <a:rPr lang="en-US" dirty="0" err="1"/>
              <a:t>iyileştirebilir</a:t>
            </a:r>
            <a:r>
              <a:rPr lang="en-US" dirty="0"/>
              <a:t>, </a:t>
            </a:r>
            <a:r>
              <a:rPr lang="en-US" dirty="0" err="1"/>
              <a:t>olumsuz</a:t>
            </a:r>
            <a:r>
              <a:rPr lang="en-US" dirty="0"/>
              <a:t> </a:t>
            </a:r>
            <a:r>
              <a:rPr lang="en-US" dirty="0" err="1"/>
              <a:t>reaksiyonları</a:t>
            </a:r>
            <a:r>
              <a:rPr lang="en-US" dirty="0"/>
              <a:t> ve </a:t>
            </a:r>
            <a:r>
              <a:rPr lang="en-US" dirty="0" err="1"/>
              <a:t>yan</a:t>
            </a:r>
            <a:r>
              <a:rPr lang="en-US" dirty="0"/>
              <a:t> </a:t>
            </a:r>
            <a:r>
              <a:rPr lang="en-US" dirty="0" err="1"/>
              <a:t>etkileri</a:t>
            </a:r>
            <a:r>
              <a:rPr lang="en-US" dirty="0"/>
              <a:t> </a:t>
            </a:r>
            <a:r>
              <a:rPr lang="en-US" dirty="0" err="1"/>
              <a:t>azaltabilir</a:t>
            </a:r>
            <a:r>
              <a:rPr lang="en-US" dirty="0"/>
              <a:t>. </a:t>
            </a:r>
            <a:r>
              <a:rPr lang="en-US" dirty="0" err="1"/>
              <a:t>Ayrıca</a:t>
            </a:r>
            <a:r>
              <a:rPr lang="en-US" dirty="0"/>
              <a:t>, </a:t>
            </a:r>
            <a:r>
              <a:rPr lang="en-US" dirty="0" err="1"/>
              <a:t>geleneksel</a:t>
            </a:r>
            <a:r>
              <a:rPr lang="en-US" dirty="0"/>
              <a:t> </a:t>
            </a:r>
            <a:r>
              <a:rPr lang="en-US" dirty="0" err="1"/>
              <a:t>ilaçlarla</a:t>
            </a:r>
            <a:r>
              <a:rPr lang="en-US" dirty="0"/>
              <a:t> </a:t>
            </a:r>
            <a:r>
              <a:rPr lang="en-US" dirty="0" err="1"/>
              <a:t>tedavisi</a:t>
            </a:r>
            <a:r>
              <a:rPr lang="en-US" dirty="0"/>
              <a:t> </a:t>
            </a:r>
            <a:r>
              <a:rPr lang="en-US" dirty="0" err="1"/>
              <a:t>zor</a:t>
            </a:r>
            <a:r>
              <a:rPr lang="en-US" dirty="0"/>
              <a:t> </a:t>
            </a:r>
            <a:r>
              <a:rPr lang="en-US" dirty="0" err="1"/>
              <a:t>olan</a:t>
            </a:r>
            <a:r>
              <a:rPr lang="en-US" dirty="0"/>
              <a:t> nadir </a:t>
            </a:r>
            <a:r>
              <a:rPr lang="en-US" dirty="0" err="1"/>
              <a:t>veya</a:t>
            </a:r>
            <a:r>
              <a:rPr lang="en-US" dirty="0"/>
              <a:t> </a:t>
            </a:r>
            <a:r>
              <a:rPr lang="en-US" dirty="0" err="1"/>
              <a:t>karmaşık</a:t>
            </a:r>
            <a:r>
              <a:rPr lang="en-US" dirty="0"/>
              <a:t> </a:t>
            </a:r>
            <a:r>
              <a:rPr lang="en-US" dirty="0" err="1"/>
              <a:t>hastalıklar</a:t>
            </a:r>
            <a:r>
              <a:rPr lang="en-US" dirty="0"/>
              <a:t> </a:t>
            </a:r>
            <a:r>
              <a:rPr lang="en-US" dirty="0" err="1"/>
              <a:t>için</a:t>
            </a:r>
            <a:r>
              <a:rPr lang="en-US" dirty="0"/>
              <a:t> yeni </a:t>
            </a:r>
            <a:r>
              <a:rPr lang="en-US" dirty="0" err="1"/>
              <a:t>ilaçlar</a:t>
            </a:r>
            <a:r>
              <a:rPr lang="en-US" dirty="0"/>
              <a:t> </a:t>
            </a:r>
            <a:r>
              <a:rPr lang="en-US" dirty="0" err="1"/>
              <a:t>keşfetmeye</a:t>
            </a:r>
            <a:r>
              <a:rPr lang="en-US" dirty="0"/>
              <a:t> </a:t>
            </a:r>
            <a:r>
              <a:rPr lang="en-US" dirty="0" err="1"/>
              <a:t>yardımcı</a:t>
            </a:r>
            <a:r>
              <a:rPr lang="en-US" dirty="0"/>
              <a:t> </a:t>
            </a:r>
            <a:r>
              <a:rPr lang="en-US" dirty="0" err="1"/>
              <a:t>olabilirler</a:t>
            </a:r>
            <a:r>
              <a:rPr lang="en-US" dirty="0"/>
              <a:t>. </a:t>
            </a:r>
            <a:r>
              <a:rPr lang="en-US" dirty="0" err="1"/>
              <a:t>Sonraki</a:t>
            </a:r>
            <a:r>
              <a:rPr lang="en-US" dirty="0"/>
              <a:t> </a:t>
            </a:r>
            <a:r>
              <a:rPr lang="en-US" dirty="0" err="1"/>
              <a:t>slaytlarda</a:t>
            </a:r>
            <a:r>
              <a:rPr lang="en-US" dirty="0"/>
              <a:t> </a:t>
            </a:r>
            <a:r>
              <a:rPr lang="en-US" dirty="0" err="1"/>
              <a:t>bu</a:t>
            </a:r>
            <a:r>
              <a:rPr lang="en-US" dirty="0"/>
              <a:t> </a:t>
            </a:r>
            <a:r>
              <a:rPr lang="en-US" dirty="0" err="1"/>
              <a:t>konuları</a:t>
            </a:r>
            <a:r>
              <a:rPr lang="en-US" dirty="0"/>
              <a:t> </a:t>
            </a:r>
            <a:r>
              <a:rPr lang="en-US" dirty="0" err="1"/>
              <a:t>daha</a:t>
            </a:r>
            <a:r>
              <a:rPr lang="en-US" dirty="0"/>
              <a:t> </a:t>
            </a:r>
            <a:r>
              <a:rPr lang="en-US" dirty="0" err="1"/>
              <a:t>ayrıntılı</a:t>
            </a:r>
            <a:r>
              <a:rPr lang="en-US" dirty="0"/>
              <a:t> </a:t>
            </a:r>
            <a:r>
              <a:rPr lang="en-US" dirty="0" err="1"/>
              <a:t>olarak</a:t>
            </a:r>
            <a:r>
              <a:rPr lang="en-US" dirty="0"/>
              <a:t> </a:t>
            </a:r>
            <a:r>
              <a:rPr lang="en-US" dirty="0" err="1"/>
              <a:t>açıklayacağım</a:t>
            </a:r>
            <a:r>
              <a:rPr lang="en-US" dirty="0"/>
              <a:t>.</a:t>
            </a:r>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4</a:t>
            </a:fld>
            <a:endParaRPr lang="pt-PT"/>
          </a:p>
        </p:txBody>
      </p:sp>
    </p:spTree>
    <p:extLst>
      <p:ext uri="{BB962C8B-B14F-4D97-AF65-F5344CB8AC3E}">
        <p14:creationId xmlns:p14="http://schemas.microsoft.com/office/powerpoint/2010/main" val="2105660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err="1"/>
              <a:t>Çeşitli</a:t>
            </a:r>
            <a:r>
              <a:rPr lang="en-US" dirty="0"/>
              <a:t> </a:t>
            </a:r>
            <a:r>
              <a:rPr lang="en-US" dirty="0" err="1"/>
              <a:t>biyolojik</a:t>
            </a:r>
            <a:r>
              <a:rPr lang="en-US" dirty="0"/>
              <a:t> </a:t>
            </a:r>
            <a:r>
              <a:rPr lang="en-US" dirty="0" err="1"/>
              <a:t>örneklere</a:t>
            </a:r>
            <a:r>
              <a:rPr lang="en-US" dirty="0"/>
              <a:t> </a:t>
            </a:r>
            <a:r>
              <a:rPr lang="en-US" dirty="0" err="1"/>
              <a:t>uygulanan</a:t>
            </a:r>
            <a:r>
              <a:rPr lang="en-US" dirty="0"/>
              <a:t> </a:t>
            </a:r>
            <a:r>
              <a:rPr lang="en-US" dirty="0" err="1"/>
              <a:t>biyoenformatik</a:t>
            </a:r>
            <a:r>
              <a:rPr lang="en-US" dirty="0"/>
              <a:t> </a:t>
            </a:r>
            <a:r>
              <a:rPr lang="en-US" dirty="0" err="1"/>
              <a:t>analiz</a:t>
            </a:r>
            <a:r>
              <a:rPr lang="en-US" dirty="0"/>
              <a:t> </a:t>
            </a:r>
            <a:r>
              <a:rPr lang="en-US" dirty="0" err="1"/>
              <a:t>iş</a:t>
            </a:r>
            <a:r>
              <a:rPr lang="en-US" dirty="0"/>
              <a:t> </a:t>
            </a:r>
            <a:r>
              <a:rPr lang="en-US" dirty="0" err="1"/>
              <a:t>akışını</a:t>
            </a:r>
            <a:r>
              <a:rPr lang="en-US" dirty="0"/>
              <a:t> </a:t>
            </a:r>
            <a:r>
              <a:rPr lang="en-US" dirty="0" err="1"/>
              <a:t>inceleyerek</a:t>
            </a:r>
            <a:r>
              <a:rPr lang="en-US" dirty="0"/>
              <a:t> </a:t>
            </a:r>
            <a:r>
              <a:rPr lang="en-US" dirty="0" err="1"/>
              <a:t>başlayalım</a:t>
            </a:r>
            <a:r>
              <a:rPr lang="en-US" dirty="0"/>
              <a:t>. </a:t>
            </a:r>
            <a:r>
              <a:rPr lang="en-US" dirty="0" err="1"/>
              <a:t>Başlangıçta</a:t>
            </a:r>
            <a:r>
              <a:rPr lang="en-US" dirty="0"/>
              <a:t>, </a:t>
            </a:r>
            <a:r>
              <a:rPr lang="en-US" dirty="0" err="1"/>
              <a:t>bir</a:t>
            </a:r>
            <a:r>
              <a:rPr lang="en-US" dirty="0"/>
              <a:t> </a:t>
            </a:r>
            <a:r>
              <a:rPr lang="en-US" dirty="0" err="1"/>
              <a:t>hastadan</a:t>
            </a:r>
            <a:r>
              <a:rPr lang="en-US" dirty="0"/>
              <a:t>, </a:t>
            </a:r>
            <a:r>
              <a:rPr lang="en-US" dirty="0" err="1"/>
              <a:t>bir</a:t>
            </a:r>
            <a:r>
              <a:rPr lang="en-US" dirty="0"/>
              <a:t> </a:t>
            </a:r>
            <a:r>
              <a:rPr lang="en-US" dirty="0" err="1"/>
              <a:t>hayvan</a:t>
            </a:r>
            <a:r>
              <a:rPr lang="en-US" dirty="0"/>
              <a:t> </a:t>
            </a:r>
            <a:r>
              <a:rPr lang="en-US" dirty="0" err="1"/>
              <a:t>modelinden</a:t>
            </a:r>
            <a:r>
              <a:rPr lang="en-US" dirty="0"/>
              <a:t> </a:t>
            </a:r>
            <a:r>
              <a:rPr lang="en-US" dirty="0" err="1"/>
              <a:t>veya</a:t>
            </a:r>
            <a:r>
              <a:rPr lang="en-US" dirty="0"/>
              <a:t> </a:t>
            </a:r>
            <a:r>
              <a:rPr lang="en-US" dirty="0" err="1"/>
              <a:t>bir</a:t>
            </a:r>
            <a:r>
              <a:rPr lang="en-US" dirty="0"/>
              <a:t> </a:t>
            </a:r>
            <a:r>
              <a:rPr lang="en-US" dirty="0" err="1"/>
              <a:t>hücre</a:t>
            </a:r>
            <a:r>
              <a:rPr lang="en-US" dirty="0"/>
              <a:t> </a:t>
            </a:r>
            <a:r>
              <a:rPr lang="en-US" dirty="0" err="1"/>
              <a:t>hattından</a:t>
            </a:r>
            <a:r>
              <a:rPr lang="en-US" dirty="0"/>
              <a:t> </a:t>
            </a:r>
            <a:r>
              <a:rPr lang="en-US" dirty="0" err="1"/>
              <a:t>olabilecek</a:t>
            </a:r>
            <a:r>
              <a:rPr lang="en-US" dirty="0"/>
              <a:t> </a:t>
            </a:r>
            <a:r>
              <a:rPr lang="en-US" dirty="0" err="1"/>
              <a:t>biyolojik</a:t>
            </a:r>
            <a:r>
              <a:rPr lang="en-US" dirty="0"/>
              <a:t> </a:t>
            </a:r>
            <a:r>
              <a:rPr lang="en-US" dirty="0" err="1"/>
              <a:t>örneği</a:t>
            </a:r>
            <a:r>
              <a:rPr lang="en-US" dirty="0"/>
              <a:t> </a:t>
            </a:r>
            <a:r>
              <a:rPr lang="en-US" dirty="0" err="1"/>
              <a:t>toplarız</a:t>
            </a:r>
            <a:r>
              <a:rPr lang="en-US" dirty="0"/>
              <a:t>. </a:t>
            </a:r>
            <a:r>
              <a:rPr lang="en-US" dirty="0" err="1"/>
              <a:t>Örnek</a:t>
            </a:r>
            <a:r>
              <a:rPr lang="en-US" dirty="0"/>
              <a:t>, </a:t>
            </a:r>
            <a:r>
              <a:rPr lang="en-US" dirty="0" err="1"/>
              <a:t>kan</a:t>
            </a:r>
            <a:r>
              <a:rPr lang="en-US" dirty="0"/>
              <a:t>, </a:t>
            </a:r>
            <a:r>
              <a:rPr lang="en-US" dirty="0" err="1"/>
              <a:t>doku</a:t>
            </a:r>
            <a:r>
              <a:rPr lang="en-US" dirty="0"/>
              <a:t>, </a:t>
            </a:r>
            <a:r>
              <a:rPr lang="en-US" dirty="0" err="1"/>
              <a:t>tükürük</a:t>
            </a:r>
            <a:r>
              <a:rPr lang="en-US" dirty="0"/>
              <a:t> </a:t>
            </a:r>
            <a:r>
              <a:rPr lang="en-US" dirty="0" err="1"/>
              <a:t>veya</a:t>
            </a:r>
            <a:r>
              <a:rPr lang="en-US" dirty="0"/>
              <a:t> </a:t>
            </a:r>
            <a:r>
              <a:rPr lang="en-US" dirty="0" err="1"/>
              <a:t>başka</a:t>
            </a:r>
            <a:r>
              <a:rPr lang="en-US" dirty="0"/>
              <a:t> </a:t>
            </a:r>
            <a:r>
              <a:rPr lang="en-US" dirty="0" err="1"/>
              <a:t>herhangi</a:t>
            </a:r>
            <a:r>
              <a:rPr lang="en-US" dirty="0"/>
              <a:t> </a:t>
            </a:r>
            <a:r>
              <a:rPr lang="en-US" dirty="0" err="1"/>
              <a:t>bir</a:t>
            </a:r>
            <a:r>
              <a:rPr lang="en-US" dirty="0"/>
              <a:t> </a:t>
            </a:r>
            <a:r>
              <a:rPr lang="en-US" dirty="0" err="1"/>
              <a:t>biyolojik</a:t>
            </a:r>
            <a:r>
              <a:rPr lang="en-US" dirty="0"/>
              <a:t> </a:t>
            </a:r>
            <a:r>
              <a:rPr lang="en-US" dirty="0" err="1"/>
              <a:t>materyal</a:t>
            </a:r>
            <a:r>
              <a:rPr lang="en-US" dirty="0"/>
              <a:t> </a:t>
            </a:r>
            <a:r>
              <a:rPr lang="en-US" dirty="0" err="1"/>
              <a:t>olabilir</a:t>
            </a:r>
            <a:r>
              <a:rPr lang="en-US" dirty="0"/>
              <a:t>. </a:t>
            </a:r>
            <a:r>
              <a:rPr lang="en-US" dirty="0" err="1"/>
              <a:t>Örnek</a:t>
            </a:r>
            <a:r>
              <a:rPr lang="en-US" dirty="0"/>
              <a:t> </a:t>
            </a:r>
            <a:r>
              <a:rPr lang="en-US" dirty="0" err="1"/>
              <a:t>türüne</a:t>
            </a:r>
            <a:r>
              <a:rPr lang="en-US" dirty="0"/>
              <a:t> </a:t>
            </a:r>
            <a:r>
              <a:rPr lang="en-US" dirty="0" err="1"/>
              <a:t>bağlı</a:t>
            </a:r>
            <a:r>
              <a:rPr lang="en-US" dirty="0"/>
              <a:t> </a:t>
            </a:r>
            <a:r>
              <a:rPr lang="en-US" dirty="0" err="1"/>
              <a:t>olarak</a:t>
            </a:r>
            <a:r>
              <a:rPr lang="en-US" dirty="0"/>
              <a:t>, DNA, RNA, </a:t>
            </a:r>
            <a:r>
              <a:rPr lang="en-US" dirty="0" err="1"/>
              <a:t>proteinler</a:t>
            </a:r>
            <a:r>
              <a:rPr lang="en-US" dirty="0"/>
              <a:t>, </a:t>
            </a:r>
            <a:r>
              <a:rPr lang="en-US" dirty="0" err="1"/>
              <a:t>metabolitler</a:t>
            </a:r>
            <a:r>
              <a:rPr lang="en-US" dirty="0"/>
              <a:t> </a:t>
            </a:r>
            <a:r>
              <a:rPr lang="en-US" dirty="0" err="1"/>
              <a:t>veya</a:t>
            </a:r>
            <a:r>
              <a:rPr lang="en-US" dirty="0"/>
              <a:t> </a:t>
            </a:r>
            <a:r>
              <a:rPr lang="en-US" dirty="0" err="1"/>
              <a:t>lipitler</a:t>
            </a:r>
            <a:r>
              <a:rPr lang="en-US" dirty="0"/>
              <a:t> </a:t>
            </a:r>
            <a:r>
              <a:rPr lang="en-US" dirty="0" err="1"/>
              <a:t>gibi</a:t>
            </a:r>
            <a:r>
              <a:rPr lang="en-US" dirty="0"/>
              <a:t> </a:t>
            </a:r>
            <a:r>
              <a:rPr lang="en-US" dirty="0" err="1"/>
              <a:t>molekülleri</a:t>
            </a:r>
            <a:r>
              <a:rPr lang="en-US" dirty="0"/>
              <a:t> </a:t>
            </a:r>
            <a:r>
              <a:rPr lang="en-US" dirty="0" err="1"/>
              <a:t>çıkarmak</a:t>
            </a:r>
            <a:r>
              <a:rPr lang="en-US" dirty="0"/>
              <a:t> </a:t>
            </a:r>
            <a:r>
              <a:rPr lang="en-US" dirty="0" err="1"/>
              <a:t>için</a:t>
            </a:r>
            <a:r>
              <a:rPr lang="en-US" dirty="0"/>
              <a:t> </a:t>
            </a:r>
            <a:r>
              <a:rPr lang="en-US" dirty="0" err="1"/>
              <a:t>farklı</a:t>
            </a:r>
            <a:r>
              <a:rPr lang="en-US" dirty="0"/>
              <a:t> </a:t>
            </a:r>
            <a:r>
              <a:rPr lang="en-US" dirty="0" err="1"/>
              <a:t>protokoller</a:t>
            </a:r>
            <a:r>
              <a:rPr lang="en-US" dirty="0"/>
              <a:t> </a:t>
            </a:r>
            <a:r>
              <a:rPr lang="en-US" dirty="0" err="1"/>
              <a:t>kullanırız</a:t>
            </a:r>
            <a:r>
              <a:rPr lang="en-US" dirty="0"/>
              <a:t>. </a:t>
            </a:r>
            <a:r>
              <a:rPr lang="en-US" dirty="0" err="1"/>
              <a:t>Daha</a:t>
            </a:r>
            <a:r>
              <a:rPr lang="en-US" dirty="0"/>
              <a:t> </a:t>
            </a:r>
            <a:r>
              <a:rPr lang="en-US" dirty="0" err="1"/>
              <a:t>sonra</a:t>
            </a:r>
            <a:r>
              <a:rPr lang="en-US" dirty="0"/>
              <a:t>, </a:t>
            </a:r>
            <a:r>
              <a:rPr lang="en-US" dirty="0" err="1"/>
              <a:t>bu</a:t>
            </a:r>
            <a:r>
              <a:rPr lang="en-US" dirty="0"/>
              <a:t> </a:t>
            </a:r>
            <a:r>
              <a:rPr lang="en-US" dirty="0" err="1"/>
              <a:t>molekülleri</a:t>
            </a:r>
            <a:r>
              <a:rPr lang="en-US" dirty="0"/>
              <a:t> </a:t>
            </a:r>
            <a:r>
              <a:rPr lang="en-US" dirty="0" err="1"/>
              <a:t>niceliksel</a:t>
            </a:r>
            <a:r>
              <a:rPr lang="en-US" dirty="0"/>
              <a:t> </a:t>
            </a:r>
            <a:r>
              <a:rPr lang="en-US" dirty="0" err="1"/>
              <a:t>olarak</a:t>
            </a:r>
            <a:r>
              <a:rPr lang="en-US" dirty="0"/>
              <a:t> </a:t>
            </a:r>
            <a:r>
              <a:rPr lang="en-US" dirty="0" err="1"/>
              <a:t>belirler</a:t>
            </a:r>
            <a:r>
              <a:rPr lang="en-US" dirty="0"/>
              <a:t> ve </a:t>
            </a:r>
            <a:r>
              <a:rPr lang="en-US" dirty="0" err="1"/>
              <a:t>karakterize</a:t>
            </a:r>
            <a:r>
              <a:rPr lang="en-US" dirty="0"/>
              <a:t> </a:t>
            </a:r>
            <a:r>
              <a:rPr lang="en-US" dirty="0" err="1"/>
              <a:t>ederiz</a:t>
            </a:r>
            <a:r>
              <a:rPr lang="en-US" dirty="0"/>
              <a:t>. DNA ve RNA </a:t>
            </a:r>
            <a:r>
              <a:rPr lang="en-US" dirty="0" err="1"/>
              <a:t>için</a:t>
            </a:r>
            <a:r>
              <a:rPr lang="en-US" dirty="0"/>
              <a:t>, Illumina </a:t>
            </a:r>
            <a:r>
              <a:rPr lang="en-US" dirty="0" err="1"/>
              <a:t>veya</a:t>
            </a:r>
            <a:r>
              <a:rPr lang="en-US" dirty="0"/>
              <a:t> Nanopore </a:t>
            </a:r>
            <a:r>
              <a:rPr lang="en-US" dirty="0" err="1"/>
              <a:t>gibi</a:t>
            </a:r>
            <a:r>
              <a:rPr lang="en-US" dirty="0"/>
              <a:t> yeni </a:t>
            </a:r>
            <a:r>
              <a:rPr lang="en-US" dirty="0" err="1"/>
              <a:t>nesil</a:t>
            </a:r>
            <a:r>
              <a:rPr lang="en-US" dirty="0"/>
              <a:t> </a:t>
            </a:r>
            <a:r>
              <a:rPr lang="en-US" dirty="0" err="1"/>
              <a:t>dizileme</a:t>
            </a:r>
            <a:r>
              <a:rPr lang="en-US" dirty="0"/>
              <a:t> (NGS) </a:t>
            </a:r>
            <a:r>
              <a:rPr lang="en-US" dirty="0" err="1"/>
              <a:t>platformlarını</a:t>
            </a:r>
            <a:r>
              <a:rPr lang="en-US" dirty="0"/>
              <a:t> </a:t>
            </a:r>
            <a:r>
              <a:rPr lang="en-US" dirty="0" err="1"/>
              <a:t>kullanırız</a:t>
            </a:r>
            <a:r>
              <a:rPr lang="en-US" dirty="0"/>
              <a:t>. </a:t>
            </a:r>
            <a:r>
              <a:rPr lang="en-US" dirty="0" err="1"/>
              <a:t>Proteinler</a:t>
            </a:r>
            <a:r>
              <a:rPr lang="en-US" dirty="0"/>
              <a:t>, </a:t>
            </a:r>
            <a:r>
              <a:rPr lang="en-US" dirty="0" err="1"/>
              <a:t>metabolitler</a:t>
            </a:r>
            <a:r>
              <a:rPr lang="en-US" dirty="0"/>
              <a:t> ve </a:t>
            </a:r>
            <a:r>
              <a:rPr lang="en-US" dirty="0" err="1"/>
              <a:t>lipitler</a:t>
            </a:r>
            <a:r>
              <a:rPr lang="en-US" dirty="0"/>
              <a:t> </a:t>
            </a:r>
            <a:r>
              <a:rPr lang="en-US" dirty="0" err="1"/>
              <a:t>için</a:t>
            </a:r>
            <a:r>
              <a:rPr lang="en-US" dirty="0"/>
              <a:t> </a:t>
            </a:r>
            <a:r>
              <a:rPr lang="en-US" dirty="0" err="1"/>
              <a:t>kütle</a:t>
            </a:r>
            <a:r>
              <a:rPr lang="en-US" dirty="0"/>
              <a:t> </a:t>
            </a:r>
            <a:r>
              <a:rPr lang="en-US" dirty="0" err="1"/>
              <a:t>spektrometrisi</a:t>
            </a:r>
            <a:r>
              <a:rPr lang="en-US" dirty="0"/>
              <a:t> (MS) </a:t>
            </a:r>
            <a:r>
              <a:rPr lang="en-US" dirty="0" err="1"/>
              <a:t>yöntemlerini</a:t>
            </a:r>
            <a:r>
              <a:rPr lang="en-US" dirty="0"/>
              <a:t> </a:t>
            </a:r>
            <a:r>
              <a:rPr lang="en-US" dirty="0" err="1"/>
              <a:t>uygularız</a:t>
            </a:r>
            <a:r>
              <a:rPr lang="en-US" dirty="0"/>
              <a:t>. </a:t>
            </a:r>
            <a:r>
              <a:rPr lang="en-US" dirty="0" err="1"/>
              <a:t>Bunu</a:t>
            </a:r>
            <a:r>
              <a:rPr lang="en-US" dirty="0"/>
              <a:t> </a:t>
            </a:r>
            <a:r>
              <a:rPr lang="en-US" dirty="0" err="1"/>
              <a:t>takiben</a:t>
            </a:r>
            <a:r>
              <a:rPr lang="en-US" dirty="0"/>
              <a:t>, </a:t>
            </a:r>
            <a:r>
              <a:rPr lang="en-US" dirty="0" err="1"/>
              <a:t>bu</a:t>
            </a:r>
            <a:r>
              <a:rPr lang="en-US" dirty="0"/>
              <a:t> </a:t>
            </a:r>
            <a:r>
              <a:rPr lang="en-US" dirty="0" err="1"/>
              <a:t>tekniklerle</a:t>
            </a:r>
            <a:r>
              <a:rPr lang="en-US" dirty="0"/>
              <a:t> </a:t>
            </a:r>
            <a:r>
              <a:rPr lang="en-US" dirty="0" err="1"/>
              <a:t>üretilen</a:t>
            </a:r>
            <a:r>
              <a:rPr lang="en-US" dirty="0"/>
              <a:t> </a:t>
            </a:r>
            <a:r>
              <a:rPr lang="en-US" dirty="0" err="1"/>
              <a:t>verileri</a:t>
            </a:r>
            <a:r>
              <a:rPr lang="en-US" dirty="0"/>
              <a:t> </a:t>
            </a:r>
            <a:r>
              <a:rPr lang="en-US" dirty="0" err="1"/>
              <a:t>çeşitli</a:t>
            </a:r>
            <a:r>
              <a:rPr lang="en-US" dirty="0"/>
              <a:t> </a:t>
            </a:r>
            <a:r>
              <a:rPr lang="en-US" dirty="0" err="1"/>
              <a:t>biyoenformatik</a:t>
            </a:r>
            <a:r>
              <a:rPr lang="en-US" dirty="0"/>
              <a:t> </a:t>
            </a:r>
            <a:r>
              <a:rPr lang="en-US" dirty="0" err="1"/>
              <a:t>araçları</a:t>
            </a:r>
            <a:r>
              <a:rPr lang="en-US" dirty="0"/>
              <a:t> </a:t>
            </a:r>
            <a:r>
              <a:rPr lang="en-US" dirty="0" err="1"/>
              <a:t>kullanarak</a:t>
            </a:r>
            <a:r>
              <a:rPr lang="en-US" dirty="0"/>
              <a:t> </a:t>
            </a:r>
            <a:r>
              <a:rPr lang="en-US" dirty="0" err="1"/>
              <a:t>analiz</a:t>
            </a:r>
            <a:r>
              <a:rPr lang="en-US" dirty="0"/>
              <a:t> </a:t>
            </a:r>
            <a:r>
              <a:rPr lang="en-US" dirty="0" err="1"/>
              <a:t>ederiz</a:t>
            </a:r>
            <a:r>
              <a:rPr lang="en-US" dirty="0"/>
              <a:t>. DNA </a:t>
            </a:r>
            <a:r>
              <a:rPr lang="en-US" dirty="0" err="1"/>
              <a:t>için</a:t>
            </a:r>
            <a:r>
              <a:rPr lang="en-US" dirty="0"/>
              <a:t>, </a:t>
            </a:r>
            <a:r>
              <a:rPr lang="en-US" dirty="0" err="1"/>
              <a:t>dizileri</a:t>
            </a:r>
            <a:r>
              <a:rPr lang="en-US" dirty="0"/>
              <a:t> </a:t>
            </a:r>
            <a:r>
              <a:rPr lang="en-US" dirty="0" err="1"/>
              <a:t>bir</a:t>
            </a:r>
            <a:r>
              <a:rPr lang="en-US" dirty="0"/>
              <a:t> </a:t>
            </a:r>
            <a:r>
              <a:rPr lang="en-US" dirty="0" err="1"/>
              <a:t>referans</a:t>
            </a:r>
            <a:r>
              <a:rPr lang="en-US" dirty="0"/>
              <a:t> </a:t>
            </a:r>
            <a:r>
              <a:rPr lang="en-US" dirty="0" err="1"/>
              <a:t>genomuna</a:t>
            </a:r>
            <a:r>
              <a:rPr lang="en-US" dirty="0"/>
              <a:t> </a:t>
            </a:r>
            <a:r>
              <a:rPr lang="en-US" dirty="0" err="1"/>
              <a:t>hizalamak</a:t>
            </a:r>
            <a:r>
              <a:rPr lang="en-US" dirty="0"/>
              <a:t>, </a:t>
            </a:r>
            <a:r>
              <a:rPr lang="en-US" dirty="0" err="1"/>
              <a:t>varyantları</a:t>
            </a:r>
            <a:r>
              <a:rPr lang="en-US" dirty="0"/>
              <a:t> </a:t>
            </a:r>
            <a:r>
              <a:rPr lang="en-US" dirty="0" err="1"/>
              <a:t>belirlemek</a:t>
            </a:r>
            <a:r>
              <a:rPr lang="en-US" dirty="0"/>
              <a:t> </a:t>
            </a:r>
            <a:r>
              <a:rPr lang="en-US" dirty="0" err="1"/>
              <a:t>veya</a:t>
            </a:r>
            <a:r>
              <a:rPr lang="en-US" dirty="0"/>
              <a:t> de novo </a:t>
            </a:r>
            <a:r>
              <a:rPr lang="en-US" dirty="0" err="1"/>
              <a:t>birleştirme</a:t>
            </a:r>
            <a:r>
              <a:rPr lang="en-US" dirty="0"/>
              <a:t> </a:t>
            </a:r>
            <a:r>
              <a:rPr lang="en-US" dirty="0" err="1"/>
              <a:t>yapmak</a:t>
            </a:r>
            <a:r>
              <a:rPr lang="en-US" dirty="0"/>
              <a:t> </a:t>
            </a:r>
            <a:r>
              <a:rPr lang="en-US" dirty="0" err="1"/>
              <a:t>için</a:t>
            </a:r>
            <a:r>
              <a:rPr lang="en-US" dirty="0"/>
              <a:t> </a:t>
            </a:r>
            <a:r>
              <a:rPr lang="en-US" dirty="0" err="1"/>
              <a:t>genomik</a:t>
            </a:r>
            <a:r>
              <a:rPr lang="en-US" dirty="0"/>
              <a:t> </a:t>
            </a:r>
            <a:r>
              <a:rPr lang="en-US" dirty="0" err="1"/>
              <a:t>araçlar</a:t>
            </a:r>
            <a:r>
              <a:rPr lang="en-US" dirty="0"/>
              <a:t> </a:t>
            </a:r>
            <a:r>
              <a:rPr lang="en-US" dirty="0" err="1"/>
              <a:t>kullanırız</a:t>
            </a:r>
            <a:r>
              <a:rPr lang="en-US" dirty="0"/>
              <a:t>. RNA </a:t>
            </a:r>
            <a:r>
              <a:rPr lang="en-US" dirty="0" err="1"/>
              <a:t>için</a:t>
            </a:r>
            <a:r>
              <a:rPr lang="en-US" dirty="0"/>
              <a:t>, </a:t>
            </a:r>
            <a:r>
              <a:rPr lang="en-US" dirty="0" err="1"/>
              <a:t>transkript</a:t>
            </a:r>
            <a:r>
              <a:rPr lang="en-US" dirty="0"/>
              <a:t> </a:t>
            </a:r>
            <a:r>
              <a:rPr lang="en-US" dirty="0" err="1"/>
              <a:t>düzeyinde</a:t>
            </a:r>
            <a:r>
              <a:rPr lang="en-US" dirty="0"/>
              <a:t> gen </a:t>
            </a:r>
            <a:r>
              <a:rPr lang="en-US" dirty="0" err="1"/>
              <a:t>ifadesi</a:t>
            </a:r>
            <a:r>
              <a:rPr lang="en-US" dirty="0"/>
              <a:t> </a:t>
            </a:r>
            <a:r>
              <a:rPr lang="en-US" dirty="0" err="1"/>
              <a:t>düzeylerini</a:t>
            </a:r>
            <a:r>
              <a:rPr lang="en-US" dirty="0"/>
              <a:t> </a:t>
            </a:r>
            <a:r>
              <a:rPr lang="en-US" dirty="0" err="1"/>
              <a:t>ölçmek</a:t>
            </a:r>
            <a:r>
              <a:rPr lang="en-US" dirty="0"/>
              <a:t> </a:t>
            </a:r>
            <a:r>
              <a:rPr lang="en-US" dirty="0" err="1"/>
              <a:t>için</a:t>
            </a:r>
            <a:r>
              <a:rPr lang="en-US" dirty="0"/>
              <a:t> </a:t>
            </a:r>
            <a:r>
              <a:rPr lang="en-US" dirty="0" err="1"/>
              <a:t>istatistiksel</a:t>
            </a:r>
            <a:r>
              <a:rPr lang="en-US" dirty="0"/>
              <a:t> </a:t>
            </a:r>
            <a:r>
              <a:rPr lang="en-US" dirty="0" err="1"/>
              <a:t>yöntemler</a:t>
            </a:r>
            <a:r>
              <a:rPr lang="en-US" dirty="0"/>
              <a:t> </a:t>
            </a:r>
            <a:r>
              <a:rPr lang="en-US" dirty="0" err="1"/>
              <a:t>kullanırız</a:t>
            </a:r>
            <a:r>
              <a:rPr lang="en-US" dirty="0"/>
              <a:t>. Hem DNA hem de RNA </a:t>
            </a:r>
            <a:r>
              <a:rPr lang="en-US" dirty="0" err="1"/>
              <a:t>için</a:t>
            </a:r>
            <a:r>
              <a:rPr lang="en-US" dirty="0"/>
              <a:t>, </a:t>
            </a:r>
            <a:r>
              <a:rPr lang="en-US" dirty="0" err="1"/>
              <a:t>mikrobiyom</a:t>
            </a:r>
            <a:r>
              <a:rPr lang="en-US" dirty="0"/>
              <a:t> </a:t>
            </a:r>
            <a:r>
              <a:rPr lang="en-US" dirty="0" err="1"/>
              <a:t>bileşimini</a:t>
            </a:r>
            <a:r>
              <a:rPr lang="en-US" dirty="0"/>
              <a:t> </a:t>
            </a:r>
            <a:r>
              <a:rPr lang="en-US" dirty="0" err="1"/>
              <a:t>karakterize</a:t>
            </a:r>
            <a:r>
              <a:rPr lang="en-US" dirty="0"/>
              <a:t> </a:t>
            </a:r>
            <a:r>
              <a:rPr lang="en-US" dirty="0" err="1"/>
              <a:t>etmek</a:t>
            </a:r>
            <a:r>
              <a:rPr lang="en-US" dirty="0"/>
              <a:t> </a:t>
            </a:r>
            <a:r>
              <a:rPr lang="en-US" dirty="0" err="1"/>
              <a:t>için</a:t>
            </a:r>
            <a:r>
              <a:rPr lang="en-US" dirty="0"/>
              <a:t> Blast </a:t>
            </a:r>
            <a:r>
              <a:rPr lang="en-US" dirty="0" err="1"/>
              <a:t>gibi</a:t>
            </a:r>
            <a:r>
              <a:rPr lang="en-US" dirty="0"/>
              <a:t> </a:t>
            </a:r>
            <a:r>
              <a:rPr lang="en-US" dirty="0" err="1"/>
              <a:t>metagenomik</a:t>
            </a:r>
            <a:r>
              <a:rPr lang="en-US" dirty="0"/>
              <a:t> </a:t>
            </a:r>
            <a:r>
              <a:rPr lang="en-US" dirty="0" err="1"/>
              <a:t>araçları</a:t>
            </a:r>
            <a:r>
              <a:rPr lang="en-US" dirty="0"/>
              <a:t> da </a:t>
            </a:r>
            <a:r>
              <a:rPr lang="en-US" dirty="0" err="1"/>
              <a:t>kullanabiliriz</a:t>
            </a:r>
            <a:r>
              <a:rPr lang="en-US" dirty="0"/>
              <a:t>. </a:t>
            </a:r>
            <a:r>
              <a:rPr lang="en-US" dirty="0" err="1"/>
              <a:t>Proteinler</a:t>
            </a:r>
            <a:r>
              <a:rPr lang="en-US" dirty="0"/>
              <a:t>, </a:t>
            </a:r>
            <a:r>
              <a:rPr lang="en-US" dirty="0" err="1"/>
              <a:t>metabolitler</a:t>
            </a:r>
            <a:r>
              <a:rPr lang="en-US" dirty="0"/>
              <a:t> ve </a:t>
            </a:r>
            <a:r>
              <a:rPr lang="en-US" dirty="0" err="1"/>
              <a:t>lipitler</a:t>
            </a:r>
            <a:r>
              <a:rPr lang="en-US" dirty="0"/>
              <a:t> </a:t>
            </a:r>
            <a:r>
              <a:rPr lang="en-US" dirty="0" err="1"/>
              <a:t>için</a:t>
            </a:r>
            <a:r>
              <a:rPr lang="en-US" dirty="0"/>
              <a:t>, </a:t>
            </a:r>
            <a:r>
              <a:rPr lang="en-US" dirty="0" err="1"/>
              <a:t>molekülleri</a:t>
            </a:r>
            <a:r>
              <a:rPr lang="en-US" dirty="0"/>
              <a:t> </a:t>
            </a:r>
            <a:r>
              <a:rPr lang="en-US" dirty="0" err="1"/>
              <a:t>tanımlamak</a:t>
            </a:r>
            <a:r>
              <a:rPr lang="en-US" dirty="0"/>
              <a:t> ve </a:t>
            </a:r>
            <a:r>
              <a:rPr lang="en-US" dirty="0" err="1"/>
              <a:t>miktarlarını</a:t>
            </a:r>
            <a:r>
              <a:rPr lang="en-US" dirty="0"/>
              <a:t> </a:t>
            </a:r>
            <a:r>
              <a:rPr lang="en-US" dirty="0" err="1"/>
              <a:t>belirlemek</a:t>
            </a:r>
            <a:r>
              <a:rPr lang="en-US" dirty="0"/>
              <a:t> </a:t>
            </a:r>
            <a:r>
              <a:rPr lang="en-US" dirty="0" err="1"/>
              <a:t>için</a:t>
            </a:r>
            <a:r>
              <a:rPr lang="en-US" dirty="0"/>
              <a:t> </a:t>
            </a:r>
            <a:r>
              <a:rPr lang="en-US" dirty="0" err="1"/>
              <a:t>proteomik</a:t>
            </a:r>
            <a:r>
              <a:rPr lang="en-US" dirty="0"/>
              <a:t>, </a:t>
            </a:r>
            <a:r>
              <a:rPr lang="en-US" dirty="0" err="1"/>
              <a:t>metabolomik</a:t>
            </a:r>
            <a:r>
              <a:rPr lang="en-US" dirty="0"/>
              <a:t> ve </a:t>
            </a:r>
            <a:r>
              <a:rPr lang="en-US" dirty="0" err="1"/>
              <a:t>lipidomik</a:t>
            </a:r>
            <a:r>
              <a:rPr lang="en-US" dirty="0"/>
              <a:t> </a:t>
            </a:r>
            <a:r>
              <a:rPr lang="en-US" dirty="0" err="1"/>
              <a:t>araçlarından</a:t>
            </a:r>
            <a:r>
              <a:rPr lang="en-US" dirty="0"/>
              <a:t> </a:t>
            </a:r>
            <a:r>
              <a:rPr lang="en-US" dirty="0" err="1"/>
              <a:t>yararlanırız</a:t>
            </a:r>
            <a:r>
              <a:rPr lang="en-US" dirty="0"/>
              <a:t>. Son </a:t>
            </a:r>
            <a:r>
              <a:rPr lang="en-US" dirty="0" err="1"/>
              <a:t>olarak</a:t>
            </a:r>
            <a:r>
              <a:rPr lang="en-US" dirty="0"/>
              <a:t>, </a:t>
            </a:r>
            <a:r>
              <a:rPr lang="en-US" dirty="0" err="1"/>
              <a:t>farklı</a:t>
            </a:r>
            <a:r>
              <a:rPr lang="en-US" dirty="0"/>
              <a:t> </a:t>
            </a:r>
            <a:r>
              <a:rPr lang="en-US" dirty="0" err="1"/>
              <a:t>kaynaklardan</a:t>
            </a:r>
            <a:r>
              <a:rPr lang="en-US" dirty="0"/>
              <a:t> </a:t>
            </a:r>
            <a:r>
              <a:rPr lang="en-US" dirty="0" err="1"/>
              <a:t>gelen</a:t>
            </a:r>
            <a:r>
              <a:rPr lang="en-US" dirty="0"/>
              <a:t> </a:t>
            </a:r>
            <a:r>
              <a:rPr lang="en-US" dirty="0" err="1"/>
              <a:t>verileri</a:t>
            </a:r>
            <a:r>
              <a:rPr lang="en-US" dirty="0"/>
              <a:t> </a:t>
            </a:r>
            <a:r>
              <a:rPr lang="en-US" dirty="0" err="1"/>
              <a:t>analiz</a:t>
            </a:r>
            <a:r>
              <a:rPr lang="en-US" dirty="0"/>
              <a:t> </a:t>
            </a:r>
            <a:r>
              <a:rPr lang="en-US" dirty="0" err="1"/>
              <a:t>eder</a:t>
            </a:r>
            <a:r>
              <a:rPr lang="en-US" dirty="0"/>
              <a:t> ve </a:t>
            </a:r>
            <a:r>
              <a:rPr lang="en-US" dirty="0" err="1"/>
              <a:t>biyolojik</a:t>
            </a:r>
            <a:r>
              <a:rPr lang="en-US" dirty="0"/>
              <a:t> </a:t>
            </a:r>
            <a:r>
              <a:rPr lang="en-US" dirty="0" err="1"/>
              <a:t>içgörüler</a:t>
            </a:r>
            <a:r>
              <a:rPr lang="en-US" dirty="0"/>
              <a:t> </a:t>
            </a:r>
            <a:r>
              <a:rPr lang="en-US" dirty="0" err="1"/>
              <a:t>çıkarırız</a:t>
            </a:r>
            <a:r>
              <a:rPr lang="en-US" dirty="0"/>
              <a:t>. Bu </a:t>
            </a:r>
            <a:r>
              <a:rPr lang="en-US" dirty="0" err="1"/>
              <a:t>analiz</a:t>
            </a:r>
            <a:r>
              <a:rPr lang="en-US" dirty="0"/>
              <a:t>, her </a:t>
            </a:r>
            <a:r>
              <a:rPr lang="en-US" dirty="0" err="1"/>
              <a:t>örnek</a:t>
            </a:r>
            <a:r>
              <a:rPr lang="en-US" dirty="0"/>
              <a:t> </a:t>
            </a:r>
            <a:r>
              <a:rPr lang="en-US" dirty="0" err="1"/>
              <a:t>türü</a:t>
            </a:r>
            <a:r>
              <a:rPr lang="en-US" dirty="0"/>
              <a:t> </a:t>
            </a:r>
            <a:r>
              <a:rPr lang="en-US" dirty="0" err="1"/>
              <a:t>için</a:t>
            </a:r>
            <a:r>
              <a:rPr lang="en-US" dirty="0"/>
              <a:t> </a:t>
            </a:r>
            <a:r>
              <a:rPr lang="en-US" dirty="0" err="1"/>
              <a:t>ayrı</a:t>
            </a:r>
            <a:r>
              <a:rPr lang="en-US" dirty="0"/>
              <a:t> </a:t>
            </a:r>
            <a:r>
              <a:rPr lang="en-US" dirty="0" err="1"/>
              <a:t>ayrı</a:t>
            </a:r>
            <a:r>
              <a:rPr lang="en-US" dirty="0"/>
              <a:t> </a:t>
            </a:r>
            <a:r>
              <a:rPr lang="en-US" dirty="0" err="1"/>
              <a:t>gerçekleştirilebilir</a:t>
            </a:r>
            <a:r>
              <a:rPr lang="en-US" dirty="0"/>
              <a:t> </a:t>
            </a:r>
            <a:r>
              <a:rPr lang="en-US" dirty="0" err="1"/>
              <a:t>veya</a:t>
            </a:r>
            <a:r>
              <a:rPr lang="en-US" dirty="0"/>
              <a:t> </a:t>
            </a:r>
            <a:r>
              <a:rPr lang="en-US" dirty="0" err="1"/>
              <a:t>çoklu</a:t>
            </a:r>
            <a:r>
              <a:rPr lang="en-US" dirty="0"/>
              <a:t> </a:t>
            </a:r>
            <a:r>
              <a:rPr lang="en-US" dirty="0" err="1"/>
              <a:t>omik</a:t>
            </a:r>
            <a:r>
              <a:rPr lang="en-US" dirty="0"/>
              <a:t> </a:t>
            </a:r>
            <a:r>
              <a:rPr lang="en-US" dirty="0" err="1"/>
              <a:t>analizine</a:t>
            </a:r>
            <a:r>
              <a:rPr lang="en-US" dirty="0"/>
              <a:t> </a:t>
            </a:r>
            <a:r>
              <a:rPr lang="en-US" dirty="0" err="1"/>
              <a:t>entegre</a:t>
            </a:r>
            <a:r>
              <a:rPr lang="en-US" dirty="0"/>
              <a:t> </a:t>
            </a:r>
            <a:r>
              <a:rPr lang="en-US" dirty="0" err="1"/>
              <a:t>edilebilir</a:t>
            </a:r>
            <a:r>
              <a:rPr lang="en-US" dirty="0"/>
              <a:t>. </a:t>
            </a:r>
            <a:r>
              <a:rPr lang="en-US" dirty="0" err="1"/>
              <a:t>Verileri</a:t>
            </a:r>
            <a:r>
              <a:rPr lang="en-US" dirty="0"/>
              <a:t> </a:t>
            </a:r>
            <a:r>
              <a:rPr lang="en-US" dirty="0" err="1"/>
              <a:t>keşfetmek</a:t>
            </a:r>
            <a:r>
              <a:rPr lang="en-US" dirty="0"/>
              <a:t> ve </a:t>
            </a:r>
            <a:r>
              <a:rPr lang="en-US" dirty="0" err="1"/>
              <a:t>kalıpları</a:t>
            </a:r>
            <a:r>
              <a:rPr lang="en-US" dirty="0"/>
              <a:t> ve </a:t>
            </a:r>
            <a:r>
              <a:rPr lang="en-US" dirty="0" err="1"/>
              <a:t>korelasyonları</a:t>
            </a:r>
            <a:r>
              <a:rPr lang="en-US" dirty="0"/>
              <a:t> </a:t>
            </a:r>
            <a:r>
              <a:rPr lang="en-US" dirty="0" err="1"/>
              <a:t>belirlemek</a:t>
            </a:r>
            <a:r>
              <a:rPr lang="en-US" dirty="0"/>
              <a:t> </a:t>
            </a:r>
            <a:r>
              <a:rPr lang="en-US" dirty="0" err="1"/>
              <a:t>için</a:t>
            </a:r>
            <a:r>
              <a:rPr lang="en-US" dirty="0"/>
              <a:t> </a:t>
            </a:r>
            <a:r>
              <a:rPr lang="en-US" dirty="0" err="1"/>
              <a:t>görselleştirme</a:t>
            </a:r>
            <a:r>
              <a:rPr lang="en-US" dirty="0"/>
              <a:t> </a:t>
            </a:r>
            <a:r>
              <a:rPr lang="en-US" dirty="0" err="1"/>
              <a:t>araçlarını</a:t>
            </a:r>
            <a:r>
              <a:rPr lang="en-US" dirty="0"/>
              <a:t> </a:t>
            </a:r>
            <a:r>
              <a:rPr lang="en-US" dirty="0" err="1"/>
              <a:t>kullanırız</a:t>
            </a:r>
            <a:r>
              <a:rPr lang="en-US" dirty="0"/>
              <a:t>. </a:t>
            </a:r>
            <a:r>
              <a:rPr lang="en-US" dirty="0" err="1"/>
              <a:t>Ayrıca</a:t>
            </a:r>
            <a:r>
              <a:rPr lang="en-US" dirty="0"/>
              <a:t>, </a:t>
            </a:r>
            <a:r>
              <a:rPr lang="en-US" dirty="0" err="1"/>
              <a:t>analiz</a:t>
            </a:r>
            <a:r>
              <a:rPr lang="en-US" dirty="0"/>
              <a:t> ve </a:t>
            </a:r>
            <a:r>
              <a:rPr lang="en-US" dirty="0" err="1"/>
              <a:t>açıklama</a:t>
            </a:r>
            <a:r>
              <a:rPr lang="en-US" dirty="0"/>
              <a:t> </a:t>
            </a:r>
            <a:r>
              <a:rPr lang="en-US" dirty="0" err="1"/>
              <a:t>yapmak</a:t>
            </a:r>
            <a:r>
              <a:rPr lang="en-US" dirty="0"/>
              <a:t> ve </a:t>
            </a:r>
            <a:r>
              <a:rPr lang="en-US" dirty="0" err="1"/>
              <a:t>farklı</a:t>
            </a:r>
            <a:r>
              <a:rPr lang="en-US" dirty="0"/>
              <a:t> </a:t>
            </a:r>
            <a:r>
              <a:rPr lang="en-US" dirty="0" err="1"/>
              <a:t>koşullar</a:t>
            </a:r>
            <a:r>
              <a:rPr lang="en-US" dirty="0"/>
              <a:t> </a:t>
            </a:r>
            <a:r>
              <a:rPr lang="en-US" dirty="0" err="1"/>
              <a:t>veya</a:t>
            </a:r>
            <a:r>
              <a:rPr lang="en-US" dirty="0"/>
              <a:t> </a:t>
            </a:r>
            <a:r>
              <a:rPr lang="en-US" dirty="0" err="1"/>
              <a:t>gruplar</a:t>
            </a:r>
            <a:r>
              <a:rPr lang="en-US" dirty="0"/>
              <a:t> </a:t>
            </a:r>
            <a:r>
              <a:rPr lang="en-US" dirty="0" err="1"/>
              <a:t>arasında</a:t>
            </a:r>
            <a:r>
              <a:rPr lang="en-US" dirty="0"/>
              <a:t> </a:t>
            </a:r>
            <a:r>
              <a:rPr lang="en-US" dirty="0" err="1"/>
              <a:t>ayrım</a:t>
            </a:r>
            <a:r>
              <a:rPr lang="en-US" dirty="0"/>
              <a:t> </a:t>
            </a:r>
            <a:r>
              <a:rPr lang="en-US" dirty="0" err="1"/>
              <a:t>yapabilen</a:t>
            </a:r>
            <a:r>
              <a:rPr lang="en-US" dirty="0"/>
              <a:t> </a:t>
            </a:r>
            <a:r>
              <a:rPr lang="en-US" dirty="0" err="1"/>
              <a:t>biyobelirteçleri</a:t>
            </a:r>
            <a:r>
              <a:rPr lang="en-US" dirty="0"/>
              <a:t> </a:t>
            </a:r>
            <a:r>
              <a:rPr lang="en-US" dirty="0" err="1"/>
              <a:t>keşfetmek</a:t>
            </a:r>
            <a:r>
              <a:rPr lang="en-US" dirty="0"/>
              <a:t> </a:t>
            </a:r>
            <a:r>
              <a:rPr lang="en-US" dirty="0" err="1"/>
              <a:t>için</a:t>
            </a:r>
            <a:r>
              <a:rPr lang="en-US" dirty="0"/>
              <a:t> </a:t>
            </a:r>
            <a:r>
              <a:rPr lang="en-US" dirty="0" err="1"/>
              <a:t>istatistiksel</a:t>
            </a:r>
            <a:r>
              <a:rPr lang="en-US" dirty="0"/>
              <a:t> ve </a:t>
            </a:r>
            <a:r>
              <a:rPr lang="en-US" dirty="0" err="1"/>
              <a:t>makine</a:t>
            </a:r>
            <a:r>
              <a:rPr lang="en-US" dirty="0"/>
              <a:t> </a:t>
            </a:r>
            <a:r>
              <a:rPr lang="en-US" dirty="0" err="1"/>
              <a:t>öğrenimi</a:t>
            </a:r>
            <a:r>
              <a:rPr lang="en-US" dirty="0"/>
              <a:t> </a:t>
            </a:r>
            <a:r>
              <a:rPr lang="en-US" dirty="0" err="1"/>
              <a:t>araçlarını</a:t>
            </a:r>
            <a:r>
              <a:rPr lang="en-US" dirty="0"/>
              <a:t> </a:t>
            </a:r>
            <a:r>
              <a:rPr lang="en-US" dirty="0" err="1"/>
              <a:t>kullanırız</a:t>
            </a:r>
            <a:r>
              <a:rPr lang="en-US" dirty="0"/>
              <a:t>. Bu </a:t>
            </a:r>
            <a:r>
              <a:rPr lang="en-US" dirty="0" err="1"/>
              <a:t>sonuçlar</a:t>
            </a:r>
            <a:r>
              <a:rPr lang="en-US" dirty="0"/>
              <a:t> </a:t>
            </a:r>
            <a:r>
              <a:rPr lang="en-US" dirty="0" err="1"/>
              <a:t>daha</a:t>
            </a:r>
            <a:r>
              <a:rPr lang="en-US" dirty="0"/>
              <a:t> </a:t>
            </a:r>
            <a:r>
              <a:rPr lang="en-US" dirty="0" err="1"/>
              <a:t>sonra</a:t>
            </a:r>
            <a:r>
              <a:rPr lang="en-US" dirty="0"/>
              <a:t> </a:t>
            </a:r>
            <a:r>
              <a:rPr lang="en-US" dirty="0" err="1"/>
              <a:t>potansiyel</a:t>
            </a:r>
            <a:r>
              <a:rPr lang="en-US" dirty="0"/>
              <a:t> </a:t>
            </a:r>
            <a:r>
              <a:rPr lang="en-US" dirty="0" err="1"/>
              <a:t>olarak</a:t>
            </a:r>
            <a:r>
              <a:rPr lang="en-US" dirty="0"/>
              <a:t> </a:t>
            </a:r>
            <a:r>
              <a:rPr lang="en-US" dirty="0" err="1"/>
              <a:t>klinik</a:t>
            </a:r>
            <a:r>
              <a:rPr lang="en-US" dirty="0"/>
              <a:t> </a:t>
            </a:r>
            <a:r>
              <a:rPr lang="en-US" dirty="0" err="1"/>
              <a:t>uygulamalar</a:t>
            </a:r>
            <a:r>
              <a:rPr lang="en-US" dirty="0"/>
              <a:t> </a:t>
            </a:r>
            <a:r>
              <a:rPr lang="en-US" dirty="0" err="1"/>
              <a:t>için</a:t>
            </a:r>
            <a:r>
              <a:rPr lang="en-US" dirty="0"/>
              <a:t> </a:t>
            </a:r>
            <a:r>
              <a:rPr lang="en-US" dirty="0" err="1"/>
              <a:t>kullanılabilir</a:t>
            </a:r>
            <a:r>
              <a:rPr lang="en-US" dirty="0"/>
              <a:t> ve </a:t>
            </a:r>
            <a:r>
              <a:rPr lang="en-US" dirty="0" err="1"/>
              <a:t>farmakogenomiğin</a:t>
            </a:r>
            <a:r>
              <a:rPr lang="en-US" dirty="0"/>
              <a:t> </a:t>
            </a:r>
            <a:r>
              <a:rPr lang="en-US" dirty="0" err="1"/>
              <a:t>önünü</a:t>
            </a:r>
            <a:r>
              <a:rPr lang="en-US" dirty="0"/>
              <a:t> </a:t>
            </a:r>
            <a:r>
              <a:rPr lang="en-US" dirty="0" err="1"/>
              <a:t>açabilir</a:t>
            </a:r>
            <a:r>
              <a:rPr lang="en-US" dirty="0"/>
              <a:t>.</a:t>
            </a:r>
          </a:p>
          <a:p>
            <a:endParaRPr lang="en-US" dirty="0"/>
          </a:p>
          <a:p>
            <a:endParaRPr lang="pt-PT" dirty="0"/>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5</a:t>
            </a:fld>
            <a:endParaRPr lang="pt-PT"/>
          </a:p>
        </p:txBody>
      </p:sp>
    </p:spTree>
    <p:extLst>
      <p:ext uri="{BB962C8B-B14F-4D97-AF65-F5344CB8AC3E}">
        <p14:creationId xmlns:p14="http://schemas.microsoft.com/office/powerpoint/2010/main" val="442082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Let’s explore some concrete examples of how pharmacogenomics can enhance and personalize drug development and the resulting treatment. The first two examples involve tailoring drug dosage. Clopidogrel and Warfarin are both blood thinners, but they work in different ways and their effectiveness can be influenced by an individual’s genetic makeup. Clopidogrel prevents blood clots and requires activation by an enzyme called CYP2C19 in the liver. However, certain individuals possess genetic variants that reduce the activity of CYP2C19, rendering Clopidogrel less effective. On the other hand, Warfarin functions by inhibiting an enzyme called VKORC1, which is involved in blood clotting, and its optimal dose varies widely among individuals, depending on their genetic variants of VKORC1 and CYP2C9, another enzyme that metabolizes Warfarin. Pharmacogenomics can help identify these genetic variants to adjust the dose or switch to another drug, enhancing the safety and efficacy of these treatments. The other examples relate to the evaluation of a drug’s safety and efficacy based on an individual’s genetic profile. Abacavir is an antiviral drug used to treat HIV infection. However, some people experience a severe allergic reaction to Abacavir, which can be life-threatening. This reaction is linked to a genetic marker called HLA-B*5701, present in about 5% of the population. This knowledge allows for screening of this HLA haplotype before prescribing Abacavir, thereby avoiding the risk of hypersensitivity. In the realm of cancer treatment, there are also remarkable examples of successful applications of pharmacogenomics. For instance, EGFR is a protein that stimulates cell growth and is mutated in some lung cancers. Drugs that inhibit EGFR can eliminate these tumors. However, some tumors also have mutations in KRAS, another protein that activates cell growth. These tumors are resistant to EGFR inhibitors. Pharmacogenomics can help test for EGFR and KRAS mutations and select the most effective treatment. Additionally, BRCA is a gene that repairs DNA damage and is mutated in some breast and ovarian cancers. Drugs that interfere with DNA repair can kill these cancer cells. Pharmacogenomics can help identify BRCA mutations and offer personalized therapy. Pharmacogenomics has also been applied to rare diseases such as Cystic Fibrosis.</a:t>
            </a:r>
          </a:p>
          <a:p>
            <a:endParaRPr lang="en-US" dirty="0"/>
          </a:p>
          <a:p>
            <a:endParaRPr lang="en-US" dirty="0"/>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6</a:t>
            </a:fld>
            <a:endParaRPr lang="pt-PT"/>
          </a:p>
        </p:txBody>
      </p:sp>
    </p:spTree>
    <p:extLst>
      <p:ext uri="{BB962C8B-B14F-4D97-AF65-F5344CB8AC3E}">
        <p14:creationId xmlns:p14="http://schemas.microsoft.com/office/powerpoint/2010/main" val="2289911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Cystic Fibrosis, a disease that affects the lungs and pancreas, is caused by mutations in the CFTR gene located on chromosome 7. These mutations disrupt the function of the protein deregulating the movement of chloride ions across cell membranes, resulting in thick and sticky mucus that clogs the airways and organs. Ivacaftor exemplifies a bioinformatics and omics-driven drug that restores the activity of the CFTR protein. It achieves this by binding to the protein and increasing its open probability. However, Ivacaftor is only effective for patients with specific mutations in the CFTR gene. Therefore, pharmacogenomics plays a crucial role in screening for CFTR mutations in patients to identify suitable candidates for Ivacaftor treatment. Furthermore, pharmacogenomics can assist in evaluating the expression and function of the CFTR protein in patient cells before and after Ivacaftor treatment, utilizing transcriptomics and proteomics techniques. Ivacaftor stands as a remarkable testament to how bioinformatics and omics can facilitate drug development and enable personalized medicine, even for rare diseases.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spc="-5" dirty="0">
                <a:solidFill>
                  <a:srgbClr val="3333B2"/>
                </a:solidFill>
                <a:latin typeface="Microsoft Sans Serif"/>
                <a:cs typeface="Microsoft Sans Serif"/>
              </a:rPr>
              <a:t>:</a:t>
            </a:r>
            <a:endParaRPr lang="pt-PT" dirty="0"/>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7</a:t>
            </a:fld>
            <a:endParaRPr lang="pt-PT"/>
          </a:p>
        </p:txBody>
      </p:sp>
    </p:spTree>
    <p:extLst>
      <p:ext uri="{BB962C8B-B14F-4D97-AF65-F5344CB8AC3E}">
        <p14:creationId xmlns:p14="http://schemas.microsoft.com/office/powerpoint/2010/main" val="1723815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err="1"/>
              <a:t>Gösterdiğimiz</a:t>
            </a:r>
            <a:r>
              <a:rPr lang="en-US" dirty="0"/>
              <a:t> </a:t>
            </a:r>
            <a:r>
              <a:rPr lang="en-US" dirty="0" err="1"/>
              <a:t>gibi</a:t>
            </a:r>
            <a:r>
              <a:rPr lang="en-US" dirty="0"/>
              <a:t>, </a:t>
            </a:r>
            <a:r>
              <a:rPr lang="en-US" dirty="0" err="1"/>
              <a:t>biyoenformatik</a:t>
            </a:r>
            <a:r>
              <a:rPr lang="en-US" dirty="0"/>
              <a:t> ve </a:t>
            </a:r>
            <a:r>
              <a:rPr lang="en-US" dirty="0" err="1"/>
              <a:t>omikler</a:t>
            </a:r>
            <a:r>
              <a:rPr lang="en-US" dirty="0"/>
              <a:t> </a:t>
            </a:r>
            <a:r>
              <a:rPr lang="en-US" dirty="0" err="1"/>
              <a:t>farmakogenomiği</a:t>
            </a:r>
            <a:r>
              <a:rPr lang="en-US" dirty="0"/>
              <a:t> ve </a:t>
            </a:r>
            <a:r>
              <a:rPr lang="en-US" dirty="0" err="1"/>
              <a:t>kişiselleştirilmiş</a:t>
            </a:r>
            <a:r>
              <a:rPr lang="en-US" dirty="0"/>
              <a:t> </a:t>
            </a:r>
            <a:r>
              <a:rPr lang="en-US" dirty="0" err="1"/>
              <a:t>tıbbı</a:t>
            </a:r>
            <a:r>
              <a:rPr lang="en-US" dirty="0"/>
              <a:t> </a:t>
            </a:r>
            <a:r>
              <a:rPr lang="en-US" dirty="0" err="1"/>
              <a:t>devrim</a:t>
            </a:r>
            <a:r>
              <a:rPr lang="en-US" dirty="0"/>
              <a:t> </a:t>
            </a:r>
            <a:r>
              <a:rPr lang="en-US" dirty="0" err="1"/>
              <a:t>niteliğinde</a:t>
            </a:r>
            <a:r>
              <a:rPr lang="en-US" dirty="0"/>
              <a:t> </a:t>
            </a:r>
            <a:r>
              <a:rPr lang="en-US" dirty="0" err="1"/>
              <a:t>değiştirmiştir</a:t>
            </a:r>
            <a:r>
              <a:rPr lang="en-US" dirty="0"/>
              <a:t>, </a:t>
            </a:r>
            <a:r>
              <a:rPr lang="en-US" dirty="0" err="1"/>
              <a:t>ancak</a:t>
            </a:r>
            <a:r>
              <a:rPr lang="en-US" dirty="0"/>
              <a:t> </a:t>
            </a:r>
            <a:r>
              <a:rPr lang="en-US" dirty="0" err="1"/>
              <a:t>aynı</a:t>
            </a:r>
            <a:r>
              <a:rPr lang="en-US" dirty="0"/>
              <a:t> </a:t>
            </a:r>
            <a:r>
              <a:rPr lang="en-US" dirty="0" err="1"/>
              <a:t>zamanda</a:t>
            </a:r>
            <a:r>
              <a:rPr lang="en-US" dirty="0"/>
              <a:t> </a:t>
            </a:r>
            <a:r>
              <a:rPr lang="en-US" dirty="0" err="1"/>
              <a:t>birçok</a:t>
            </a:r>
            <a:r>
              <a:rPr lang="en-US" dirty="0"/>
              <a:t> </a:t>
            </a:r>
            <a:r>
              <a:rPr lang="en-US" dirty="0" err="1"/>
              <a:t>zorluk</a:t>
            </a:r>
            <a:r>
              <a:rPr lang="en-US" dirty="0"/>
              <a:t> ve </a:t>
            </a:r>
            <a:r>
              <a:rPr lang="en-US" dirty="0" err="1"/>
              <a:t>sınırlamayla</a:t>
            </a:r>
            <a:r>
              <a:rPr lang="en-US" dirty="0"/>
              <a:t> da </a:t>
            </a:r>
            <a:r>
              <a:rPr lang="en-US" dirty="0" err="1"/>
              <a:t>karşı</a:t>
            </a:r>
            <a:r>
              <a:rPr lang="en-US" dirty="0"/>
              <a:t> </a:t>
            </a:r>
            <a:r>
              <a:rPr lang="en-US" dirty="0" err="1"/>
              <a:t>karşıyadırlar</a:t>
            </a:r>
            <a:r>
              <a:rPr lang="en-US" dirty="0"/>
              <a:t>. Bu </a:t>
            </a:r>
            <a:r>
              <a:rPr lang="en-US" dirty="0" err="1"/>
              <a:t>zorluklardan</a:t>
            </a:r>
            <a:r>
              <a:rPr lang="en-US" dirty="0"/>
              <a:t> </a:t>
            </a:r>
            <a:r>
              <a:rPr lang="en-US" dirty="0" err="1"/>
              <a:t>bazılarını</a:t>
            </a:r>
            <a:r>
              <a:rPr lang="en-US" dirty="0"/>
              <a:t> </a:t>
            </a:r>
            <a:r>
              <a:rPr lang="en-US" dirty="0" err="1"/>
              <a:t>gösteren</a:t>
            </a:r>
            <a:r>
              <a:rPr lang="en-US" dirty="0"/>
              <a:t> </a:t>
            </a:r>
            <a:r>
              <a:rPr lang="en-US" dirty="0" err="1"/>
              <a:t>bu</a:t>
            </a:r>
            <a:r>
              <a:rPr lang="en-US" dirty="0"/>
              <a:t> </a:t>
            </a:r>
            <a:r>
              <a:rPr lang="en-US" dirty="0" err="1"/>
              <a:t>diyagrama</a:t>
            </a:r>
            <a:r>
              <a:rPr lang="en-US" dirty="0"/>
              <a:t> </a:t>
            </a:r>
            <a:r>
              <a:rPr lang="en-US" dirty="0" err="1"/>
              <a:t>bakalım</a:t>
            </a:r>
            <a:r>
              <a:rPr lang="en-US" dirty="0"/>
              <a:t>: </a:t>
            </a:r>
            <a:endParaRPr lang="tr-TR" dirty="0"/>
          </a:p>
          <a:p>
            <a:r>
              <a:rPr lang="en-US" dirty="0"/>
              <a:t>Veri </a:t>
            </a:r>
            <a:r>
              <a:rPr lang="en-US" dirty="0" err="1"/>
              <a:t>Kalitesi</a:t>
            </a:r>
            <a:r>
              <a:rPr lang="en-US" dirty="0"/>
              <a:t>: </a:t>
            </a:r>
            <a:r>
              <a:rPr lang="en-US" dirty="0" err="1"/>
              <a:t>Kullandığımız</a:t>
            </a:r>
            <a:r>
              <a:rPr lang="en-US" dirty="0"/>
              <a:t> ve </a:t>
            </a:r>
            <a:r>
              <a:rPr lang="en-US" dirty="0" err="1"/>
              <a:t>ürettiğimiz</a:t>
            </a:r>
            <a:r>
              <a:rPr lang="en-US" dirty="0"/>
              <a:t> </a:t>
            </a:r>
            <a:r>
              <a:rPr lang="en-US" dirty="0" err="1"/>
              <a:t>veriler</a:t>
            </a:r>
            <a:r>
              <a:rPr lang="en-US" dirty="0"/>
              <a:t> ne </a:t>
            </a:r>
            <a:r>
              <a:rPr lang="en-US" dirty="0" err="1"/>
              <a:t>kadar</a:t>
            </a:r>
            <a:r>
              <a:rPr lang="en-US" dirty="0"/>
              <a:t> iyi? </a:t>
            </a:r>
            <a:r>
              <a:rPr lang="en-US" dirty="0" err="1"/>
              <a:t>Düşük</a:t>
            </a:r>
            <a:r>
              <a:rPr lang="en-US" dirty="0"/>
              <a:t> </a:t>
            </a:r>
            <a:r>
              <a:rPr lang="en-US" dirty="0" err="1"/>
              <a:t>veri</a:t>
            </a:r>
            <a:r>
              <a:rPr lang="en-US" dirty="0"/>
              <a:t> </a:t>
            </a:r>
            <a:r>
              <a:rPr lang="en-US" dirty="0" err="1"/>
              <a:t>kalitesi</a:t>
            </a:r>
            <a:r>
              <a:rPr lang="en-US" dirty="0"/>
              <a:t> </a:t>
            </a:r>
            <a:r>
              <a:rPr lang="en-US" dirty="0" err="1"/>
              <a:t>yanlış</a:t>
            </a:r>
            <a:r>
              <a:rPr lang="en-US" dirty="0"/>
              <a:t> </a:t>
            </a:r>
            <a:r>
              <a:rPr lang="en-US" dirty="0" err="1"/>
              <a:t>sonuçlara</a:t>
            </a:r>
            <a:r>
              <a:rPr lang="en-US" dirty="0"/>
              <a:t> ve </a:t>
            </a:r>
            <a:r>
              <a:rPr lang="en-US" dirty="0" err="1"/>
              <a:t>kaynakların</a:t>
            </a:r>
            <a:r>
              <a:rPr lang="en-US" dirty="0"/>
              <a:t> </a:t>
            </a:r>
            <a:r>
              <a:rPr lang="en-US" dirty="0" err="1"/>
              <a:t>israfına</a:t>
            </a:r>
            <a:r>
              <a:rPr lang="en-US" dirty="0"/>
              <a:t> </a:t>
            </a:r>
            <a:r>
              <a:rPr lang="en-US" dirty="0" err="1"/>
              <a:t>yol</a:t>
            </a:r>
            <a:r>
              <a:rPr lang="en-US" dirty="0"/>
              <a:t> </a:t>
            </a:r>
            <a:r>
              <a:rPr lang="en-US" dirty="0" err="1"/>
              <a:t>açabilir</a:t>
            </a:r>
            <a:r>
              <a:rPr lang="en-US" dirty="0"/>
              <a:t>. </a:t>
            </a:r>
            <a:endParaRPr lang="tr-TR" dirty="0"/>
          </a:p>
          <a:p>
            <a:r>
              <a:rPr lang="en-US" dirty="0"/>
              <a:t>Veri </a:t>
            </a:r>
            <a:r>
              <a:rPr lang="en-US" dirty="0" err="1"/>
              <a:t>Hacmi</a:t>
            </a:r>
            <a:r>
              <a:rPr lang="en-US" dirty="0"/>
              <a:t> ve </a:t>
            </a:r>
            <a:r>
              <a:rPr lang="en-US" dirty="0" err="1"/>
              <a:t>Boyutluluğu</a:t>
            </a:r>
            <a:r>
              <a:rPr lang="en-US" dirty="0"/>
              <a:t>: Ele </a:t>
            </a:r>
            <a:r>
              <a:rPr lang="en-US" dirty="0" err="1"/>
              <a:t>aldığımız</a:t>
            </a:r>
            <a:r>
              <a:rPr lang="en-US" dirty="0"/>
              <a:t> </a:t>
            </a:r>
            <a:r>
              <a:rPr lang="en-US" dirty="0" err="1"/>
              <a:t>veriler</a:t>
            </a:r>
            <a:r>
              <a:rPr lang="en-US" dirty="0"/>
              <a:t> ne </a:t>
            </a:r>
            <a:r>
              <a:rPr lang="en-US" dirty="0" err="1"/>
              <a:t>kadar</a:t>
            </a:r>
            <a:r>
              <a:rPr lang="en-US" dirty="0"/>
              <a:t> ve ne </a:t>
            </a:r>
            <a:r>
              <a:rPr lang="en-US" dirty="0" err="1"/>
              <a:t>kadar</a:t>
            </a:r>
            <a:r>
              <a:rPr lang="en-US" dirty="0"/>
              <a:t> </a:t>
            </a:r>
            <a:r>
              <a:rPr lang="en-US" dirty="0" err="1"/>
              <a:t>karmaşık</a:t>
            </a:r>
            <a:r>
              <a:rPr lang="en-US" dirty="0"/>
              <a:t>? </a:t>
            </a:r>
            <a:r>
              <a:rPr lang="en-US" dirty="0" err="1"/>
              <a:t>Yüksek</a:t>
            </a:r>
            <a:r>
              <a:rPr lang="en-US" dirty="0"/>
              <a:t> </a:t>
            </a:r>
            <a:r>
              <a:rPr lang="en-US" dirty="0" err="1"/>
              <a:t>verimli</a:t>
            </a:r>
            <a:r>
              <a:rPr lang="en-US" dirty="0"/>
              <a:t> </a:t>
            </a:r>
            <a:r>
              <a:rPr lang="en-US" dirty="0" err="1"/>
              <a:t>teknolojiler</a:t>
            </a:r>
            <a:r>
              <a:rPr lang="en-US" dirty="0"/>
              <a:t>, </a:t>
            </a:r>
            <a:r>
              <a:rPr lang="en-US" dirty="0" err="1"/>
              <a:t>verimli</a:t>
            </a:r>
            <a:r>
              <a:rPr lang="en-US" dirty="0"/>
              <a:t> </a:t>
            </a:r>
            <a:r>
              <a:rPr lang="en-US" dirty="0" err="1"/>
              <a:t>depolama</a:t>
            </a:r>
            <a:r>
              <a:rPr lang="en-US" dirty="0"/>
              <a:t>, </a:t>
            </a:r>
            <a:r>
              <a:rPr lang="en-US" dirty="0" err="1"/>
              <a:t>işleme</a:t>
            </a:r>
            <a:r>
              <a:rPr lang="en-US" dirty="0"/>
              <a:t>, </a:t>
            </a:r>
            <a:r>
              <a:rPr lang="en-US" dirty="0" err="1"/>
              <a:t>entegrasyon</a:t>
            </a:r>
            <a:r>
              <a:rPr lang="en-US" dirty="0"/>
              <a:t> ve </a:t>
            </a:r>
            <a:r>
              <a:rPr lang="en-US" dirty="0" err="1"/>
              <a:t>yorumlama</a:t>
            </a:r>
            <a:r>
              <a:rPr lang="en-US" dirty="0"/>
              <a:t> </a:t>
            </a:r>
            <a:r>
              <a:rPr lang="en-US" dirty="0" err="1"/>
              <a:t>gerektiren</a:t>
            </a:r>
            <a:r>
              <a:rPr lang="en-US" dirty="0"/>
              <a:t> </a:t>
            </a:r>
            <a:r>
              <a:rPr lang="en-US" dirty="0" err="1"/>
              <a:t>büyük</a:t>
            </a:r>
            <a:r>
              <a:rPr lang="en-US" dirty="0"/>
              <a:t> </a:t>
            </a:r>
            <a:r>
              <a:rPr lang="en-US" dirty="0" err="1"/>
              <a:t>miktarda</a:t>
            </a:r>
            <a:r>
              <a:rPr lang="en-US" dirty="0"/>
              <a:t> </a:t>
            </a:r>
            <a:r>
              <a:rPr lang="en-US" dirty="0" err="1"/>
              <a:t>veri</a:t>
            </a:r>
            <a:r>
              <a:rPr lang="en-US" dirty="0"/>
              <a:t> </a:t>
            </a:r>
            <a:r>
              <a:rPr lang="en-US" dirty="0" err="1"/>
              <a:t>üretir</a:t>
            </a:r>
            <a:r>
              <a:rPr lang="en-US" dirty="0"/>
              <a:t>. </a:t>
            </a:r>
            <a:endParaRPr lang="tr-TR" dirty="0"/>
          </a:p>
          <a:p>
            <a:r>
              <a:rPr lang="en-US" dirty="0" err="1"/>
              <a:t>Yeniden</a:t>
            </a:r>
            <a:r>
              <a:rPr lang="en-US" dirty="0"/>
              <a:t> </a:t>
            </a:r>
            <a:r>
              <a:rPr lang="en-US" dirty="0" err="1"/>
              <a:t>Üretilebilirlik</a:t>
            </a:r>
            <a:r>
              <a:rPr lang="en-US" dirty="0"/>
              <a:t> ve </a:t>
            </a:r>
            <a:r>
              <a:rPr lang="en-US" dirty="0" err="1"/>
              <a:t>Standardizasyon</a:t>
            </a:r>
            <a:r>
              <a:rPr lang="en-US" dirty="0"/>
              <a:t>: </a:t>
            </a:r>
            <a:r>
              <a:rPr lang="en-US" dirty="0" err="1"/>
              <a:t>Sonuçlarımız</a:t>
            </a:r>
            <a:r>
              <a:rPr lang="en-US" dirty="0"/>
              <a:t> ne </a:t>
            </a:r>
            <a:r>
              <a:rPr lang="en-US" dirty="0" err="1"/>
              <a:t>kadar</a:t>
            </a:r>
            <a:r>
              <a:rPr lang="en-US" dirty="0"/>
              <a:t> </a:t>
            </a:r>
            <a:r>
              <a:rPr lang="en-US" dirty="0" err="1"/>
              <a:t>güvenilir</a:t>
            </a:r>
            <a:r>
              <a:rPr lang="en-US" dirty="0"/>
              <a:t> ve </a:t>
            </a:r>
            <a:r>
              <a:rPr lang="en-US" dirty="0" err="1"/>
              <a:t>tutarlı</a:t>
            </a:r>
            <a:r>
              <a:rPr lang="en-US" dirty="0"/>
              <a:t>? </a:t>
            </a:r>
            <a:r>
              <a:rPr lang="en-US" dirty="0" err="1"/>
              <a:t>Sonuçlarımızın</a:t>
            </a:r>
            <a:r>
              <a:rPr lang="en-US" dirty="0"/>
              <a:t> </a:t>
            </a:r>
            <a:r>
              <a:rPr lang="en-US" dirty="0" err="1"/>
              <a:t>yeniden</a:t>
            </a:r>
            <a:r>
              <a:rPr lang="en-US" dirty="0"/>
              <a:t> </a:t>
            </a:r>
            <a:r>
              <a:rPr lang="en-US" dirty="0" err="1"/>
              <a:t>üretilebilirliğini</a:t>
            </a:r>
            <a:r>
              <a:rPr lang="en-US" dirty="0"/>
              <a:t> </a:t>
            </a:r>
            <a:r>
              <a:rPr lang="en-US" dirty="0" err="1"/>
              <a:t>sağlamak</a:t>
            </a:r>
            <a:r>
              <a:rPr lang="en-US" dirty="0"/>
              <a:t> </a:t>
            </a:r>
            <a:r>
              <a:rPr lang="en-US" dirty="0" err="1"/>
              <a:t>için</a:t>
            </a:r>
            <a:r>
              <a:rPr lang="en-US" dirty="0"/>
              <a:t> </a:t>
            </a:r>
            <a:r>
              <a:rPr lang="en-US" dirty="0" err="1"/>
              <a:t>aynı</a:t>
            </a:r>
            <a:r>
              <a:rPr lang="en-US" dirty="0"/>
              <a:t> </a:t>
            </a:r>
            <a:r>
              <a:rPr lang="en-US" dirty="0" err="1"/>
              <a:t>veya</a:t>
            </a:r>
            <a:r>
              <a:rPr lang="en-US" dirty="0"/>
              <a:t> </a:t>
            </a:r>
            <a:r>
              <a:rPr lang="en-US" dirty="0" err="1"/>
              <a:t>eşdeğer</a:t>
            </a:r>
            <a:r>
              <a:rPr lang="en-US" dirty="0"/>
              <a:t> </a:t>
            </a:r>
            <a:r>
              <a:rPr lang="en-US" dirty="0" err="1"/>
              <a:t>yöntemleri</a:t>
            </a:r>
            <a:r>
              <a:rPr lang="en-US" dirty="0"/>
              <a:t>, </a:t>
            </a:r>
            <a:r>
              <a:rPr lang="en-US" dirty="0" err="1"/>
              <a:t>protokolleri</a:t>
            </a:r>
            <a:r>
              <a:rPr lang="en-US" dirty="0"/>
              <a:t>, </a:t>
            </a:r>
            <a:r>
              <a:rPr lang="en-US" dirty="0" err="1"/>
              <a:t>yazılımları</a:t>
            </a:r>
            <a:r>
              <a:rPr lang="en-US" dirty="0"/>
              <a:t> ve </a:t>
            </a:r>
            <a:r>
              <a:rPr lang="en-US" dirty="0" err="1"/>
              <a:t>platformları</a:t>
            </a:r>
            <a:r>
              <a:rPr lang="en-US" dirty="0"/>
              <a:t> </a:t>
            </a:r>
            <a:r>
              <a:rPr lang="en-US" dirty="0" err="1"/>
              <a:t>kullanmamız</a:t>
            </a:r>
            <a:r>
              <a:rPr lang="en-US" dirty="0"/>
              <a:t> </a:t>
            </a:r>
            <a:r>
              <a:rPr lang="en-US" dirty="0" err="1"/>
              <a:t>gerekir</a:t>
            </a:r>
            <a:r>
              <a:rPr lang="en-US" dirty="0"/>
              <a:t>. </a:t>
            </a:r>
            <a:endParaRPr lang="tr-TR" dirty="0"/>
          </a:p>
          <a:p>
            <a:r>
              <a:rPr lang="en-US" dirty="0" err="1"/>
              <a:t>İletişim</a:t>
            </a:r>
            <a:r>
              <a:rPr lang="en-US" dirty="0"/>
              <a:t> ve </a:t>
            </a:r>
            <a:r>
              <a:rPr lang="en-US" dirty="0" err="1"/>
              <a:t>İş</a:t>
            </a:r>
            <a:r>
              <a:rPr lang="en-US" dirty="0"/>
              <a:t> </a:t>
            </a:r>
            <a:r>
              <a:rPr lang="en-US" dirty="0" err="1"/>
              <a:t>Birliği</a:t>
            </a:r>
            <a:r>
              <a:rPr lang="en-US" dirty="0"/>
              <a:t>: Bilgi ve </a:t>
            </a:r>
            <a:r>
              <a:rPr lang="en-US" dirty="0" err="1"/>
              <a:t>birikimi</a:t>
            </a:r>
            <a:r>
              <a:rPr lang="en-US" dirty="0"/>
              <a:t> ne </a:t>
            </a:r>
            <a:r>
              <a:rPr lang="en-US" dirty="0" err="1"/>
              <a:t>kadar</a:t>
            </a:r>
            <a:r>
              <a:rPr lang="en-US" dirty="0"/>
              <a:t> iyi </a:t>
            </a:r>
            <a:r>
              <a:rPr lang="en-US" dirty="0" err="1"/>
              <a:t>paylaşıyor</a:t>
            </a:r>
            <a:r>
              <a:rPr lang="en-US" dirty="0"/>
              <a:t> ve </a:t>
            </a:r>
            <a:r>
              <a:rPr lang="en-US" dirty="0" err="1"/>
              <a:t>entegre</a:t>
            </a:r>
            <a:r>
              <a:rPr lang="en-US" dirty="0"/>
              <a:t> </a:t>
            </a:r>
            <a:r>
              <a:rPr lang="en-US" dirty="0" err="1"/>
              <a:t>ediyoruz</a:t>
            </a:r>
            <a:r>
              <a:rPr lang="en-US" dirty="0"/>
              <a:t>? </a:t>
            </a:r>
            <a:r>
              <a:rPr lang="en-US" dirty="0" err="1"/>
              <a:t>Biyoenformatik</a:t>
            </a:r>
            <a:r>
              <a:rPr lang="en-US" dirty="0"/>
              <a:t> ve </a:t>
            </a:r>
            <a:r>
              <a:rPr lang="en-US" dirty="0" err="1"/>
              <a:t>omiklerden</a:t>
            </a:r>
            <a:r>
              <a:rPr lang="en-US" dirty="0"/>
              <a:t> </a:t>
            </a:r>
            <a:r>
              <a:rPr lang="en-US" dirty="0" err="1"/>
              <a:t>en</a:t>
            </a:r>
            <a:r>
              <a:rPr lang="en-US" dirty="0"/>
              <a:t> iyi </a:t>
            </a:r>
            <a:r>
              <a:rPr lang="en-US" dirty="0" err="1"/>
              <a:t>şekilde</a:t>
            </a:r>
            <a:r>
              <a:rPr lang="en-US" dirty="0"/>
              <a:t> </a:t>
            </a:r>
            <a:r>
              <a:rPr lang="en-US" dirty="0" err="1"/>
              <a:t>yararlanmak</a:t>
            </a:r>
            <a:r>
              <a:rPr lang="en-US" dirty="0"/>
              <a:t> </a:t>
            </a:r>
            <a:r>
              <a:rPr lang="en-US" dirty="0" err="1"/>
              <a:t>için</a:t>
            </a:r>
            <a:r>
              <a:rPr lang="en-US" dirty="0"/>
              <a:t> </a:t>
            </a:r>
            <a:r>
              <a:rPr lang="en-US" dirty="0" err="1"/>
              <a:t>biyologlar</a:t>
            </a:r>
            <a:r>
              <a:rPr lang="en-US" dirty="0"/>
              <a:t>, </a:t>
            </a:r>
            <a:r>
              <a:rPr lang="en-US" dirty="0" err="1"/>
              <a:t>kimyagerler</a:t>
            </a:r>
            <a:r>
              <a:rPr lang="en-US" dirty="0"/>
              <a:t>, </a:t>
            </a:r>
            <a:r>
              <a:rPr lang="en-US" dirty="0" err="1"/>
              <a:t>klinisyenler</a:t>
            </a:r>
            <a:r>
              <a:rPr lang="en-US" dirty="0"/>
              <a:t>, </a:t>
            </a:r>
            <a:r>
              <a:rPr lang="en-US" dirty="0" err="1"/>
              <a:t>bilgisayar</a:t>
            </a:r>
            <a:r>
              <a:rPr lang="en-US" dirty="0"/>
              <a:t> </a:t>
            </a:r>
            <a:r>
              <a:rPr lang="en-US" dirty="0" err="1"/>
              <a:t>bilimcileri</a:t>
            </a:r>
            <a:r>
              <a:rPr lang="en-US" dirty="0"/>
              <a:t>, </a:t>
            </a:r>
            <a:r>
              <a:rPr lang="en-US" dirty="0" err="1"/>
              <a:t>istatistikçiler</a:t>
            </a:r>
            <a:r>
              <a:rPr lang="en-US" dirty="0"/>
              <a:t> ve </a:t>
            </a:r>
            <a:r>
              <a:rPr lang="en-US" dirty="0" err="1"/>
              <a:t>mühendisler</a:t>
            </a:r>
            <a:r>
              <a:rPr lang="en-US" dirty="0"/>
              <a:t> </a:t>
            </a:r>
            <a:r>
              <a:rPr lang="en-US" dirty="0" err="1"/>
              <a:t>gibi</a:t>
            </a:r>
            <a:r>
              <a:rPr lang="en-US" dirty="0"/>
              <a:t> </a:t>
            </a:r>
            <a:r>
              <a:rPr lang="en-US" dirty="0" err="1"/>
              <a:t>farklı</a:t>
            </a:r>
            <a:r>
              <a:rPr lang="en-US" dirty="0"/>
              <a:t> </a:t>
            </a:r>
            <a:r>
              <a:rPr lang="en-US" dirty="0" err="1"/>
              <a:t>paydaşlarla</a:t>
            </a:r>
            <a:r>
              <a:rPr lang="en-US" dirty="0"/>
              <a:t> </a:t>
            </a:r>
            <a:r>
              <a:rPr lang="en-US" dirty="0" err="1"/>
              <a:t>birlikte</a:t>
            </a:r>
            <a:r>
              <a:rPr lang="en-US" dirty="0"/>
              <a:t> </a:t>
            </a:r>
            <a:r>
              <a:rPr lang="en-US" dirty="0" err="1"/>
              <a:t>çalışmamız</a:t>
            </a:r>
            <a:r>
              <a:rPr lang="en-US" dirty="0"/>
              <a:t> </a:t>
            </a:r>
            <a:r>
              <a:rPr lang="en-US" dirty="0" err="1"/>
              <a:t>gerekir</a:t>
            </a:r>
            <a:r>
              <a:rPr lang="en-US" dirty="0"/>
              <a:t>. Bu </a:t>
            </a:r>
            <a:r>
              <a:rPr lang="en-US" dirty="0" err="1"/>
              <a:t>diyagramın</a:t>
            </a:r>
            <a:r>
              <a:rPr lang="en-US" dirty="0"/>
              <a:t> </a:t>
            </a:r>
            <a:r>
              <a:rPr lang="en-US" dirty="0" err="1"/>
              <a:t>en</a:t>
            </a:r>
            <a:r>
              <a:rPr lang="en-US" dirty="0"/>
              <a:t> </a:t>
            </a:r>
            <a:r>
              <a:rPr lang="en-US" dirty="0" err="1"/>
              <a:t>yenilikçi</a:t>
            </a:r>
            <a:r>
              <a:rPr lang="en-US" dirty="0"/>
              <a:t> </a:t>
            </a:r>
            <a:r>
              <a:rPr lang="en-US" dirty="0" err="1"/>
              <a:t>yönlerinden</a:t>
            </a:r>
            <a:r>
              <a:rPr lang="en-US" dirty="0"/>
              <a:t> </a:t>
            </a:r>
            <a:r>
              <a:rPr lang="en-US" dirty="0" err="1"/>
              <a:t>biri</a:t>
            </a:r>
            <a:r>
              <a:rPr lang="en-US" dirty="0"/>
              <a:t>, </a:t>
            </a:r>
            <a:r>
              <a:rPr lang="en-US" dirty="0" err="1"/>
              <a:t>çok</a:t>
            </a:r>
            <a:r>
              <a:rPr lang="en-US" dirty="0"/>
              <a:t> </a:t>
            </a:r>
            <a:r>
              <a:rPr lang="en-US" dirty="0" err="1"/>
              <a:t>alakalı</a:t>
            </a:r>
            <a:r>
              <a:rPr lang="en-US" dirty="0"/>
              <a:t> </a:t>
            </a:r>
            <a:r>
              <a:rPr lang="en-US" dirty="0" err="1"/>
              <a:t>ancak</a:t>
            </a:r>
            <a:r>
              <a:rPr lang="en-US" dirty="0"/>
              <a:t> </a:t>
            </a:r>
            <a:r>
              <a:rPr lang="en-US" dirty="0" err="1"/>
              <a:t>sıklıkla</a:t>
            </a:r>
            <a:r>
              <a:rPr lang="en-US" dirty="0"/>
              <a:t> </a:t>
            </a:r>
            <a:r>
              <a:rPr lang="en-US" dirty="0" err="1"/>
              <a:t>göz</a:t>
            </a:r>
            <a:r>
              <a:rPr lang="en-US" dirty="0"/>
              <a:t> </a:t>
            </a:r>
            <a:r>
              <a:rPr lang="en-US" dirty="0" err="1"/>
              <a:t>ardı</a:t>
            </a:r>
            <a:r>
              <a:rPr lang="en-US" dirty="0"/>
              <a:t> </a:t>
            </a:r>
            <a:r>
              <a:rPr lang="en-US" dirty="0" err="1"/>
              <a:t>edilen</a:t>
            </a:r>
            <a:r>
              <a:rPr lang="en-US" dirty="0"/>
              <a:t> </a:t>
            </a:r>
            <a:r>
              <a:rPr lang="en-US" dirty="0" err="1"/>
              <a:t>bir</a:t>
            </a:r>
            <a:r>
              <a:rPr lang="en-US" dirty="0"/>
              <a:t> </a:t>
            </a:r>
            <a:r>
              <a:rPr lang="en-US" dirty="0" err="1"/>
              <a:t>şeydir</a:t>
            </a:r>
            <a:r>
              <a:rPr lang="en-US" dirty="0"/>
              <a:t>. </a:t>
            </a:r>
            <a:endParaRPr lang="tr-TR" dirty="0"/>
          </a:p>
          <a:p>
            <a:r>
              <a:rPr lang="en-US" dirty="0" err="1"/>
              <a:t>Sonuçların</a:t>
            </a:r>
            <a:r>
              <a:rPr lang="en-US" dirty="0"/>
              <a:t> </a:t>
            </a:r>
            <a:r>
              <a:rPr lang="en-US" dirty="0" err="1"/>
              <a:t>Biyolojik</a:t>
            </a:r>
            <a:r>
              <a:rPr lang="en-US" dirty="0"/>
              <a:t> </a:t>
            </a:r>
            <a:r>
              <a:rPr lang="en-US" dirty="0" err="1"/>
              <a:t>Alakalılığı</a:t>
            </a:r>
            <a:r>
              <a:rPr lang="en-US" dirty="0"/>
              <a:t>: </a:t>
            </a:r>
            <a:r>
              <a:rPr lang="en-US" dirty="0" err="1"/>
              <a:t>Sonuçlarımız</a:t>
            </a:r>
            <a:r>
              <a:rPr lang="en-US" dirty="0"/>
              <a:t> ne </a:t>
            </a:r>
            <a:r>
              <a:rPr lang="en-US" dirty="0" err="1"/>
              <a:t>kadar</a:t>
            </a:r>
            <a:r>
              <a:rPr lang="en-US" dirty="0"/>
              <a:t> </a:t>
            </a:r>
            <a:r>
              <a:rPr lang="en-US" dirty="0" err="1"/>
              <a:t>anlamlı</a:t>
            </a:r>
            <a:r>
              <a:rPr lang="en-US" dirty="0"/>
              <a:t> ve </a:t>
            </a:r>
            <a:r>
              <a:rPr lang="en-US" dirty="0" err="1"/>
              <a:t>uygulanabilir</a:t>
            </a:r>
            <a:r>
              <a:rPr lang="en-US" dirty="0"/>
              <a:t>? </a:t>
            </a:r>
            <a:r>
              <a:rPr lang="en-US" dirty="0" err="1"/>
              <a:t>Sonuçlarımızı</a:t>
            </a:r>
            <a:r>
              <a:rPr lang="en-US" dirty="0"/>
              <a:t> </a:t>
            </a:r>
            <a:r>
              <a:rPr lang="en-US" dirty="0" err="1"/>
              <a:t>doğrulamamız</a:t>
            </a:r>
            <a:r>
              <a:rPr lang="en-US" dirty="0"/>
              <a:t> ve </a:t>
            </a:r>
            <a:r>
              <a:rPr lang="en-US" dirty="0" err="1"/>
              <a:t>gerçek</a:t>
            </a:r>
            <a:r>
              <a:rPr lang="en-US" dirty="0"/>
              <a:t> </a:t>
            </a:r>
            <a:r>
              <a:rPr lang="en-US" dirty="0" err="1"/>
              <a:t>dünya</a:t>
            </a:r>
            <a:r>
              <a:rPr lang="en-US" dirty="0"/>
              <a:t> </a:t>
            </a:r>
            <a:r>
              <a:rPr lang="en-US" dirty="0" err="1"/>
              <a:t>uygulamalarına</a:t>
            </a:r>
            <a:r>
              <a:rPr lang="en-US" dirty="0"/>
              <a:t> </a:t>
            </a:r>
            <a:r>
              <a:rPr lang="en-US" dirty="0" err="1"/>
              <a:t>dönüştürmemiz</a:t>
            </a:r>
            <a:r>
              <a:rPr lang="en-US" dirty="0"/>
              <a:t> </a:t>
            </a:r>
            <a:r>
              <a:rPr lang="en-US" dirty="0" err="1"/>
              <a:t>gerekiyor</a:t>
            </a:r>
            <a:r>
              <a:rPr lang="en-US" dirty="0"/>
              <a:t>. Bu </a:t>
            </a:r>
            <a:r>
              <a:rPr lang="en-US" dirty="0" err="1"/>
              <a:t>zorluklar</a:t>
            </a:r>
            <a:r>
              <a:rPr lang="en-US" dirty="0"/>
              <a:t> </a:t>
            </a:r>
            <a:r>
              <a:rPr lang="en-US" dirty="0" err="1"/>
              <a:t>birbiriyle</a:t>
            </a:r>
            <a:r>
              <a:rPr lang="en-US" dirty="0"/>
              <a:t> </a:t>
            </a:r>
            <a:r>
              <a:rPr lang="en-US" dirty="0" err="1"/>
              <a:t>ilişkilidir</a:t>
            </a:r>
            <a:r>
              <a:rPr lang="en-US" dirty="0"/>
              <a:t> ve </a:t>
            </a:r>
            <a:r>
              <a:rPr lang="en-US" dirty="0" err="1"/>
              <a:t>sonuçların</a:t>
            </a:r>
            <a:r>
              <a:rPr lang="en-US" dirty="0"/>
              <a:t> </a:t>
            </a:r>
            <a:r>
              <a:rPr lang="en-US" dirty="0" err="1"/>
              <a:t>biyolojik</a:t>
            </a:r>
            <a:r>
              <a:rPr lang="en-US" dirty="0"/>
              <a:t> </a:t>
            </a:r>
            <a:r>
              <a:rPr lang="en-US" dirty="0" err="1"/>
              <a:t>alakalılığını</a:t>
            </a:r>
            <a:r>
              <a:rPr lang="en-US" dirty="0"/>
              <a:t> </a:t>
            </a:r>
            <a:r>
              <a:rPr lang="en-US" dirty="0" err="1"/>
              <a:t>etkiler</a:t>
            </a:r>
            <a:r>
              <a:rPr lang="en-US" dirty="0"/>
              <a:t>. </a:t>
            </a:r>
            <a:r>
              <a:rPr lang="en-US" dirty="0" err="1"/>
              <a:t>Örneğin</a:t>
            </a:r>
            <a:r>
              <a:rPr lang="en-US" dirty="0"/>
              <a:t>, </a:t>
            </a:r>
            <a:r>
              <a:rPr lang="en-US" dirty="0" err="1"/>
              <a:t>verilerin</a:t>
            </a:r>
            <a:r>
              <a:rPr lang="en-US" dirty="0"/>
              <a:t> </a:t>
            </a:r>
            <a:r>
              <a:rPr lang="en-US" dirty="0" err="1"/>
              <a:t>kalitesi</a:t>
            </a:r>
            <a:r>
              <a:rPr lang="en-US" dirty="0"/>
              <a:t> ve </a:t>
            </a:r>
            <a:r>
              <a:rPr lang="en-US" dirty="0" err="1"/>
              <a:t>hacmi</a:t>
            </a:r>
            <a:r>
              <a:rPr lang="en-US" dirty="0"/>
              <a:t> </a:t>
            </a:r>
            <a:r>
              <a:rPr lang="en-US" dirty="0" err="1"/>
              <a:t>sonuçların</a:t>
            </a:r>
            <a:r>
              <a:rPr lang="en-US" dirty="0"/>
              <a:t> </a:t>
            </a:r>
            <a:r>
              <a:rPr lang="en-US" dirty="0" err="1"/>
              <a:t>yeniden</a:t>
            </a:r>
            <a:r>
              <a:rPr lang="en-US" dirty="0"/>
              <a:t> </a:t>
            </a:r>
            <a:r>
              <a:rPr lang="en-US" dirty="0" err="1"/>
              <a:t>üretilebilirliğini</a:t>
            </a:r>
            <a:r>
              <a:rPr lang="en-US" dirty="0"/>
              <a:t> </a:t>
            </a:r>
            <a:r>
              <a:rPr lang="en-US" dirty="0" err="1"/>
              <a:t>etkileyebilirken</a:t>
            </a:r>
            <a:r>
              <a:rPr lang="en-US" dirty="0"/>
              <a:t>, </a:t>
            </a:r>
            <a:r>
              <a:rPr lang="en-US" dirty="0" err="1"/>
              <a:t>etkili</a:t>
            </a:r>
            <a:r>
              <a:rPr lang="en-US" dirty="0"/>
              <a:t> </a:t>
            </a:r>
            <a:r>
              <a:rPr lang="en-US" dirty="0" err="1"/>
              <a:t>iletişim</a:t>
            </a:r>
            <a:r>
              <a:rPr lang="en-US" dirty="0"/>
              <a:t> ve </a:t>
            </a:r>
            <a:r>
              <a:rPr lang="en-US" dirty="0" err="1"/>
              <a:t>iş</a:t>
            </a:r>
            <a:r>
              <a:rPr lang="en-US" dirty="0"/>
              <a:t> </a:t>
            </a:r>
            <a:r>
              <a:rPr lang="en-US" dirty="0" err="1"/>
              <a:t>birliği</a:t>
            </a:r>
            <a:r>
              <a:rPr lang="en-US" dirty="0"/>
              <a:t> </a:t>
            </a:r>
            <a:r>
              <a:rPr lang="en-US" dirty="0" err="1"/>
              <a:t>veri</a:t>
            </a:r>
            <a:r>
              <a:rPr lang="en-US" dirty="0"/>
              <a:t> </a:t>
            </a:r>
            <a:r>
              <a:rPr lang="en-US" dirty="0" err="1"/>
              <a:t>kalitesini</a:t>
            </a:r>
            <a:r>
              <a:rPr lang="en-US" dirty="0"/>
              <a:t> </a:t>
            </a:r>
            <a:r>
              <a:rPr lang="en-US" dirty="0" err="1"/>
              <a:t>iyileştirebilir</a:t>
            </a:r>
            <a:r>
              <a:rPr lang="en-US" dirty="0"/>
              <a:t> ve </a:t>
            </a:r>
            <a:r>
              <a:rPr lang="en-US" dirty="0" err="1"/>
              <a:t>sonuçların</a:t>
            </a:r>
            <a:r>
              <a:rPr lang="en-US" dirty="0"/>
              <a:t> </a:t>
            </a:r>
            <a:r>
              <a:rPr lang="en-US" dirty="0" err="1"/>
              <a:t>biyolojik</a:t>
            </a:r>
            <a:r>
              <a:rPr lang="en-US" dirty="0"/>
              <a:t> </a:t>
            </a:r>
            <a:r>
              <a:rPr lang="en-US" dirty="0" err="1"/>
              <a:t>alakalılığını</a:t>
            </a:r>
            <a:r>
              <a:rPr lang="en-US" dirty="0"/>
              <a:t> </a:t>
            </a:r>
            <a:r>
              <a:rPr lang="en-US" dirty="0" err="1"/>
              <a:t>garanti</a:t>
            </a:r>
            <a:r>
              <a:rPr lang="en-US" dirty="0"/>
              <a:t> </a:t>
            </a:r>
            <a:r>
              <a:rPr lang="en-US" dirty="0" err="1"/>
              <a:t>edebilir</a:t>
            </a:r>
            <a:r>
              <a:rPr lang="en-US" dirty="0"/>
              <a:t>.”</a:t>
            </a:r>
          </a:p>
          <a:p>
            <a:endParaRPr lang="en-US" dirty="0"/>
          </a:p>
          <a:p>
            <a:endParaRPr lang="en-US" dirty="0"/>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8</a:t>
            </a:fld>
            <a:endParaRPr lang="pt-PT"/>
          </a:p>
        </p:txBody>
      </p:sp>
    </p:spTree>
    <p:extLst>
      <p:ext uri="{BB962C8B-B14F-4D97-AF65-F5344CB8AC3E}">
        <p14:creationId xmlns:p14="http://schemas.microsoft.com/office/powerpoint/2010/main" val="565288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Gerçekten de, biyoenformatik ve omiklerde büyük veri hacimlerini işleme zorluğu önemli bir engel olmaya devam ediyor. İlk grafikte gözlemleyebileceğimiz gibi, bu zorluğun genişlemeye devam etmesi muhtemeldir, omikler üzerine PubMed'deki yayın anahtar kelimelerinin eğilimleri son yıllarda artmaya devam etti. Bu çalışmaların ürettiği veri kümelerinin sayısı hakkında bir fikir edinmek için, OmicsDI'dan gelen verileri görüntülemek üzere ikinci grafiğe bakabiliriz. Bu platform, genomik, proteomik, transkriptomik ve metabolomik dahil olmak üzere birden fazla omik çalışmasından gelen veri kümelerini entegre etmek için benzersiz bir altyapı sağlar. Şu anda, örneğin 70.000'den fazla transkriptomik veri kümesi gibi birkaç bin veri kümesini katalogluyorlar. Ancak, bu veri kümelerinin büyük çoğunluğu yalnızca orijinal yazarlar tarafından araştırıldı ve hala yeniden analiz edilip entegre edilmesi gerekiyor. Bu, bu veri kümelerinin kullanılmayan potansiyelini ve verimli omik veri analizi için hesaplamalı tekniklere ve araçlara olan ihtiyacı vurgular.</a:t>
            </a:r>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9</a:t>
            </a:fld>
            <a:endParaRPr lang="pt-PT"/>
          </a:p>
        </p:txBody>
      </p:sp>
    </p:spTree>
    <p:extLst>
      <p:ext uri="{BB962C8B-B14F-4D97-AF65-F5344CB8AC3E}">
        <p14:creationId xmlns:p14="http://schemas.microsoft.com/office/powerpoint/2010/main" val="2337633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4066-4C87-C63E-7F58-D792ABE543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5DF9459C-B6D8-AA24-4A1E-9379A47B2C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01427B88-AAC7-31E7-F496-2DA7E2F8B06E}"/>
              </a:ext>
            </a:extLst>
          </p:cNvPr>
          <p:cNvSpPr>
            <a:spLocks noGrp="1"/>
          </p:cNvSpPr>
          <p:nvPr>
            <p:ph type="dt" sz="half" idx="10"/>
          </p:nvPr>
        </p:nvSpPr>
        <p:spPr/>
        <p:txBody>
          <a:bodyPr/>
          <a:lstStyle/>
          <a:p>
            <a:fld id="{35FF26AE-B7EF-2642-A16F-6F92A10C8307}" type="datetimeFigureOut">
              <a:rPr lang="en-NL" smtClean="0"/>
              <a:t>11/10/2024</a:t>
            </a:fld>
            <a:endParaRPr lang="en-NL"/>
          </a:p>
        </p:txBody>
      </p:sp>
      <p:sp>
        <p:nvSpPr>
          <p:cNvPr id="5" name="Footer Placeholder 4">
            <a:extLst>
              <a:ext uri="{FF2B5EF4-FFF2-40B4-BE49-F238E27FC236}">
                <a16:creationId xmlns:a16="http://schemas.microsoft.com/office/drawing/2014/main" id="{4B13B8F7-6EF7-E897-4E16-519D2C58087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B0A112B1-83C1-A2CE-96FC-5C5404DCC43A}"/>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6401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DFE4-CDB1-AF1F-A980-02C71CD0C1A3}"/>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B23F42E1-5A34-A92C-0D20-9E064EDEFEB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BEC2BC7A-3A13-13BE-80DE-50723396EE8C}"/>
              </a:ext>
            </a:extLst>
          </p:cNvPr>
          <p:cNvSpPr>
            <a:spLocks noGrp="1"/>
          </p:cNvSpPr>
          <p:nvPr>
            <p:ph type="dt" sz="half" idx="10"/>
          </p:nvPr>
        </p:nvSpPr>
        <p:spPr/>
        <p:txBody>
          <a:bodyPr/>
          <a:lstStyle/>
          <a:p>
            <a:fld id="{35FF26AE-B7EF-2642-A16F-6F92A10C8307}" type="datetimeFigureOut">
              <a:rPr lang="en-NL" smtClean="0"/>
              <a:t>11/10/2024</a:t>
            </a:fld>
            <a:endParaRPr lang="en-NL"/>
          </a:p>
        </p:txBody>
      </p:sp>
      <p:sp>
        <p:nvSpPr>
          <p:cNvPr id="5" name="Footer Placeholder 4">
            <a:extLst>
              <a:ext uri="{FF2B5EF4-FFF2-40B4-BE49-F238E27FC236}">
                <a16:creationId xmlns:a16="http://schemas.microsoft.com/office/drawing/2014/main" id="{DA84A0C1-73C3-CF1E-2498-6502A7FF57D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32658B0-BFE1-AE75-C141-DC30E00E9E99}"/>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52515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1BD09-B963-540D-CF57-2550A0D97F8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E7E7B0D5-A52B-37AD-4F94-9E7318770E1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0C97EFF-A3C4-3452-4345-A52147A00774}"/>
              </a:ext>
            </a:extLst>
          </p:cNvPr>
          <p:cNvSpPr>
            <a:spLocks noGrp="1"/>
          </p:cNvSpPr>
          <p:nvPr>
            <p:ph type="dt" sz="half" idx="10"/>
          </p:nvPr>
        </p:nvSpPr>
        <p:spPr/>
        <p:txBody>
          <a:bodyPr/>
          <a:lstStyle/>
          <a:p>
            <a:fld id="{35FF26AE-B7EF-2642-A16F-6F92A10C8307}" type="datetimeFigureOut">
              <a:rPr lang="en-NL" smtClean="0"/>
              <a:t>11/10/2024</a:t>
            </a:fld>
            <a:endParaRPr lang="en-NL"/>
          </a:p>
        </p:txBody>
      </p:sp>
      <p:sp>
        <p:nvSpPr>
          <p:cNvPr id="5" name="Footer Placeholder 4">
            <a:extLst>
              <a:ext uri="{FF2B5EF4-FFF2-40B4-BE49-F238E27FC236}">
                <a16:creationId xmlns:a16="http://schemas.microsoft.com/office/drawing/2014/main" id="{25F7E75D-D3E0-9B9E-4630-36178340B311}"/>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1C14461-7229-6870-BD07-135500E83226}"/>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424575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8BCE3C-8C5D-E7FE-5C65-B5CC69B5592A}"/>
              </a:ext>
            </a:extLst>
          </p:cNvPr>
          <p:cNvSpPr>
            <a:spLocks noGrp="1"/>
          </p:cNvSpPr>
          <p:nvPr>
            <p:ph type="ctrTitle"/>
          </p:nvPr>
        </p:nvSpPr>
        <p:spPr>
          <a:xfrm>
            <a:off x="1524000" y="1122363"/>
            <a:ext cx="9144000" cy="2387600"/>
          </a:xfrm>
        </p:spPr>
        <p:txBody>
          <a:bodyPr anchor="b"/>
          <a:lstStyle>
            <a:lvl1pPr algn="ctr">
              <a:defRPr sz="45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12C445EE-2EE8-9F0C-D75A-30D78EEAFBD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54E971E9-312F-1DDB-D2C4-0168ECBE237C}"/>
              </a:ext>
            </a:extLst>
          </p:cNvPr>
          <p:cNvSpPr>
            <a:spLocks noGrp="1"/>
          </p:cNvSpPr>
          <p:nvPr>
            <p:ph type="dt" sz="half" idx="10"/>
          </p:nvPr>
        </p:nvSpPr>
        <p:spPr/>
        <p:txBody>
          <a:bodyPr/>
          <a:lstStyle/>
          <a:p>
            <a:fld id="{D0F55121-A583-4E16-A877-5481352407F5}" type="datetimeFigureOut">
              <a:rPr lang="en-US" smtClean="0"/>
              <a:t>11/10/2024</a:t>
            </a:fld>
            <a:endParaRPr lang="en-US"/>
          </a:p>
        </p:txBody>
      </p:sp>
      <p:sp>
        <p:nvSpPr>
          <p:cNvPr id="5" name="Alt Bilgi Yer Tutucusu 4">
            <a:extLst>
              <a:ext uri="{FF2B5EF4-FFF2-40B4-BE49-F238E27FC236}">
                <a16:creationId xmlns:a16="http://schemas.microsoft.com/office/drawing/2014/main" id="{DACCA602-7D66-DFF2-6F29-F957E1CB8C26}"/>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60680B20-7AE0-A7CB-EF13-7A8F3360ACB8}"/>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2205139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035375-BBDE-D66A-8B12-B4660DA97C44}"/>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4E914A3C-26C6-6364-74E8-38DE12C1F8E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A44C099A-19B3-5B8D-0D2B-BFB213AFFC46}"/>
              </a:ext>
            </a:extLst>
          </p:cNvPr>
          <p:cNvSpPr>
            <a:spLocks noGrp="1"/>
          </p:cNvSpPr>
          <p:nvPr>
            <p:ph type="dt" sz="half" idx="10"/>
          </p:nvPr>
        </p:nvSpPr>
        <p:spPr/>
        <p:txBody>
          <a:bodyPr/>
          <a:lstStyle/>
          <a:p>
            <a:fld id="{D0F55121-A583-4E16-A877-5481352407F5}" type="datetimeFigureOut">
              <a:rPr lang="en-US" smtClean="0"/>
              <a:t>11/10/2024</a:t>
            </a:fld>
            <a:endParaRPr lang="en-US"/>
          </a:p>
        </p:txBody>
      </p:sp>
      <p:sp>
        <p:nvSpPr>
          <p:cNvPr id="5" name="Alt Bilgi Yer Tutucusu 4">
            <a:extLst>
              <a:ext uri="{FF2B5EF4-FFF2-40B4-BE49-F238E27FC236}">
                <a16:creationId xmlns:a16="http://schemas.microsoft.com/office/drawing/2014/main" id="{1D8F0C0D-AC31-9BAB-2C0B-2096876CB78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651F5C63-C6C9-23A5-C6DE-9388285CAAC8}"/>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310210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29F69E-079A-A53D-DA98-03CEF8C20B33}"/>
              </a:ext>
            </a:extLst>
          </p:cNvPr>
          <p:cNvSpPr>
            <a:spLocks noGrp="1"/>
          </p:cNvSpPr>
          <p:nvPr>
            <p:ph type="title"/>
          </p:nvPr>
        </p:nvSpPr>
        <p:spPr>
          <a:xfrm>
            <a:off x="831851" y="1709740"/>
            <a:ext cx="10515600" cy="2852737"/>
          </a:xfrm>
        </p:spPr>
        <p:txBody>
          <a:bodyPr anchor="b"/>
          <a:lstStyle>
            <a:lvl1pPr>
              <a:defRPr sz="45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7BC54788-A499-C118-4377-B0FC5D02C288}"/>
              </a:ext>
            </a:extLst>
          </p:cNvPr>
          <p:cNvSpPr>
            <a:spLocks noGrp="1"/>
          </p:cNvSpPr>
          <p:nvPr>
            <p:ph type="body" idx="1"/>
          </p:nvPr>
        </p:nvSpPr>
        <p:spPr>
          <a:xfrm>
            <a:off x="831851" y="4589465"/>
            <a:ext cx="105156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286E3FB-C923-C3AC-E7C3-FF8E4E827DA3}"/>
              </a:ext>
            </a:extLst>
          </p:cNvPr>
          <p:cNvSpPr>
            <a:spLocks noGrp="1"/>
          </p:cNvSpPr>
          <p:nvPr>
            <p:ph type="dt" sz="half" idx="10"/>
          </p:nvPr>
        </p:nvSpPr>
        <p:spPr/>
        <p:txBody>
          <a:bodyPr/>
          <a:lstStyle/>
          <a:p>
            <a:fld id="{D0F55121-A583-4E16-A877-5481352407F5}" type="datetimeFigureOut">
              <a:rPr lang="en-US" smtClean="0"/>
              <a:t>11/10/2024</a:t>
            </a:fld>
            <a:endParaRPr lang="en-US"/>
          </a:p>
        </p:txBody>
      </p:sp>
      <p:sp>
        <p:nvSpPr>
          <p:cNvPr id="5" name="Alt Bilgi Yer Tutucusu 4">
            <a:extLst>
              <a:ext uri="{FF2B5EF4-FFF2-40B4-BE49-F238E27FC236}">
                <a16:creationId xmlns:a16="http://schemas.microsoft.com/office/drawing/2014/main" id="{3D534628-3BC6-9750-520D-9CEE89758575}"/>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88CA01F2-A3C8-EEB8-5B69-FEFB9AA844BE}"/>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2343905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C15E90-B703-A500-4D3A-01C9508A4D2B}"/>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6E72FB88-746B-59C4-5E4C-A998BDF02B1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AFCB10AF-7444-E8D3-8EC6-BA6AFAED6A5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7FFB4800-F0D8-9907-34A3-9E72CFEFAF63}"/>
              </a:ext>
            </a:extLst>
          </p:cNvPr>
          <p:cNvSpPr>
            <a:spLocks noGrp="1"/>
          </p:cNvSpPr>
          <p:nvPr>
            <p:ph type="dt" sz="half" idx="10"/>
          </p:nvPr>
        </p:nvSpPr>
        <p:spPr/>
        <p:txBody>
          <a:bodyPr/>
          <a:lstStyle/>
          <a:p>
            <a:fld id="{D0F55121-A583-4E16-A877-5481352407F5}" type="datetimeFigureOut">
              <a:rPr lang="en-US" smtClean="0"/>
              <a:t>11/10/2024</a:t>
            </a:fld>
            <a:endParaRPr lang="en-US"/>
          </a:p>
        </p:txBody>
      </p:sp>
      <p:sp>
        <p:nvSpPr>
          <p:cNvPr id="6" name="Alt Bilgi Yer Tutucusu 5">
            <a:extLst>
              <a:ext uri="{FF2B5EF4-FFF2-40B4-BE49-F238E27FC236}">
                <a16:creationId xmlns:a16="http://schemas.microsoft.com/office/drawing/2014/main" id="{7749F789-986D-BC0A-BF3D-0B1A64B9F5B5}"/>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CEA9434B-E79B-D5C2-D78C-AA93E9EED339}"/>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2428771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AC8399-FF4B-AAA3-1E0B-FA53EA3EBCC7}"/>
              </a:ext>
            </a:extLst>
          </p:cNvPr>
          <p:cNvSpPr>
            <a:spLocks noGrp="1"/>
          </p:cNvSpPr>
          <p:nvPr>
            <p:ph type="title"/>
          </p:nvPr>
        </p:nvSpPr>
        <p:spPr>
          <a:xfrm>
            <a:off x="839788" y="365127"/>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3D93E712-5E6A-7DF2-A1A7-2147F593F706}"/>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DF83E34-FA4D-2E06-FB59-ABB3E633D019}"/>
              </a:ext>
            </a:extLst>
          </p:cNvPr>
          <p:cNvSpPr>
            <a:spLocks noGrp="1"/>
          </p:cNvSpPr>
          <p:nvPr>
            <p:ph sz="half" idx="2"/>
          </p:nvPr>
        </p:nvSpPr>
        <p:spPr>
          <a:xfrm>
            <a:off x="839789"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EEF106E7-1D46-B385-D624-A1E5391C0271}"/>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1A77729-31D2-E9C2-976E-07528D81D484}"/>
              </a:ext>
            </a:extLst>
          </p:cNvPr>
          <p:cNvSpPr>
            <a:spLocks noGrp="1"/>
          </p:cNvSpPr>
          <p:nvPr>
            <p:ph sz="quarter" idx="4"/>
          </p:nvPr>
        </p:nvSpPr>
        <p:spPr>
          <a:xfrm>
            <a:off x="6172201"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C8C4AB81-4720-DE31-6459-81F20A331115}"/>
              </a:ext>
            </a:extLst>
          </p:cNvPr>
          <p:cNvSpPr>
            <a:spLocks noGrp="1"/>
          </p:cNvSpPr>
          <p:nvPr>
            <p:ph type="dt" sz="half" idx="10"/>
          </p:nvPr>
        </p:nvSpPr>
        <p:spPr/>
        <p:txBody>
          <a:bodyPr/>
          <a:lstStyle/>
          <a:p>
            <a:fld id="{D0F55121-A583-4E16-A877-5481352407F5}" type="datetimeFigureOut">
              <a:rPr lang="en-US" smtClean="0"/>
              <a:t>11/10/2024</a:t>
            </a:fld>
            <a:endParaRPr lang="en-US"/>
          </a:p>
        </p:txBody>
      </p:sp>
      <p:sp>
        <p:nvSpPr>
          <p:cNvPr id="8" name="Alt Bilgi Yer Tutucusu 7">
            <a:extLst>
              <a:ext uri="{FF2B5EF4-FFF2-40B4-BE49-F238E27FC236}">
                <a16:creationId xmlns:a16="http://schemas.microsoft.com/office/drawing/2014/main" id="{0C1A0F12-D01C-31D2-FF24-EB616E5CB84B}"/>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908CF511-AC43-5263-1016-A4FBC29D8AA9}"/>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2233122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BFF337-CE6D-A0F4-1C1F-9C2F4F83A9CF}"/>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2856C571-764C-1F88-1019-1719A694694F}"/>
              </a:ext>
            </a:extLst>
          </p:cNvPr>
          <p:cNvSpPr>
            <a:spLocks noGrp="1"/>
          </p:cNvSpPr>
          <p:nvPr>
            <p:ph type="dt" sz="half" idx="10"/>
          </p:nvPr>
        </p:nvSpPr>
        <p:spPr/>
        <p:txBody>
          <a:bodyPr/>
          <a:lstStyle/>
          <a:p>
            <a:fld id="{D0F55121-A583-4E16-A877-5481352407F5}" type="datetimeFigureOut">
              <a:rPr lang="en-US" smtClean="0"/>
              <a:t>11/10/2024</a:t>
            </a:fld>
            <a:endParaRPr lang="en-US"/>
          </a:p>
        </p:txBody>
      </p:sp>
      <p:sp>
        <p:nvSpPr>
          <p:cNvPr id="4" name="Alt Bilgi Yer Tutucusu 3">
            <a:extLst>
              <a:ext uri="{FF2B5EF4-FFF2-40B4-BE49-F238E27FC236}">
                <a16:creationId xmlns:a16="http://schemas.microsoft.com/office/drawing/2014/main" id="{B39CF309-3A73-BF06-87CF-C955000AE8ED}"/>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6359DF79-032B-412E-0DAA-061BE9B102F2}"/>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3713502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8524F69-0481-22A3-2889-E766AC1C4154}"/>
              </a:ext>
            </a:extLst>
          </p:cNvPr>
          <p:cNvSpPr>
            <a:spLocks noGrp="1"/>
          </p:cNvSpPr>
          <p:nvPr>
            <p:ph type="dt" sz="half" idx="10"/>
          </p:nvPr>
        </p:nvSpPr>
        <p:spPr/>
        <p:txBody>
          <a:bodyPr/>
          <a:lstStyle/>
          <a:p>
            <a:fld id="{D0F55121-A583-4E16-A877-5481352407F5}" type="datetimeFigureOut">
              <a:rPr lang="en-US" smtClean="0"/>
              <a:t>11/10/2024</a:t>
            </a:fld>
            <a:endParaRPr lang="en-US"/>
          </a:p>
        </p:txBody>
      </p:sp>
      <p:sp>
        <p:nvSpPr>
          <p:cNvPr id="3" name="Alt Bilgi Yer Tutucusu 2">
            <a:extLst>
              <a:ext uri="{FF2B5EF4-FFF2-40B4-BE49-F238E27FC236}">
                <a16:creationId xmlns:a16="http://schemas.microsoft.com/office/drawing/2014/main" id="{31759607-07AF-BB88-3E1F-BF078990E1F4}"/>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61C5F621-D344-B513-5ADA-88F4BED977E5}"/>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11797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8DD982-9319-474F-1FCC-D277A00EEF5E}"/>
              </a:ext>
            </a:extLst>
          </p:cNvPr>
          <p:cNvSpPr>
            <a:spLocks noGrp="1"/>
          </p:cNvSpPr>
          <p:nvPr>
            <p:ph type="title"/>
          </p:nvPr>
        </p:nvSpPr>
        <p:spPr>
          <a:xfrm>
            <a:off x="839788" y="457200"/>
            <a:ext cx="3932237" cy="1600200"/>
          </a:xfrm>
        </p:spPr>
        <p:txBody>
          <a:bodyPr anchor="b"/>
          <a:lstStyle>
            <a:lvl1pPr>
              <a:defRPr sz="24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0FE29BB7-441B-4F1D-06C1-4D0B897F28D2}"/>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6243FDE0-2482-FEED-5286-4E0B981FB15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B3170DF-FEBF-99A6-7EB5-CA51F060F5E7}"/>
              </a:ext>
            </a:extLst>
          </p:cNvPr>
          <p:cNvSpPr>
            <a:spLocks noGrp="1"/>
          </p:cNvSpPr>
          <p:nvPr>
            <p:ph type="dt" sz="half" idx="10"/>
          </p:nvPr>
        </p:nvSpPr>
        <p:spPr/>
        <p:txBody>
          <a:bodyPr/>
          <a:lstStyle/>
          <a:p>
            <a:fld id="{D0F55121-A583-4E16-A877-5481352407F5}" type="datetimeFigureOut">
              <a:rPr lang="en-US" smtClean="0"/>
              <a:t>11/10/2024</a:t>
            </a:fld>
            <a:endParaRPr lang="en-US"/>
          </a:p>
        </p:txBody>
      </p:sp>
      <p:sp>
        <p:nvSpPr>
          <p:cNvPr id="6" name="Alt Bilgi Yer Tutucusu 5">
            <a:extLst>
              <a:ext uri="{FF2B5EF4-FFF2-40B4-BE49-F238E27FC236}">
                <a16:creationId xmlns:a16="http://schemas.microsoft.com/office/drawing/2014/main" id="{2C96B148-03B5-C72E-AA11-A8C3988897FA}"/>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AD1568D6-A943-C557-D3EA-6DD6961BBA6F}"/>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124505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219D-0707-3587-A216-AE240AD02630}"/>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9546B5D5-6BFD-A8B2-44E7-737D8A69DDD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845D7E2D-D3EE-7A54-B856-7707464764A5}"/>
              </a:ext>
            </a:extLst>
          </p:cNvPr>
          <p:cNvSpPr>
            <a:spLocks noGrp="1"/>
          </p:cNvSpPr>
          <p:nvPr>
            <p:ph type="dt" sz="half" idx="10"/>
          </p:nvPr>
        </p:nvSpPr>
        <p:spPr/>
        <p:txBody>
          <a:bodyPr/>
          <a:lstStyle/>
          <a:p>
            <a:fld id="{35FF26AE-B7EF-2642-A16F-6F92A10C8307}" type="datetimeFigureOut">
              <a:rPr lang="en-NL" smtClean="0"/>
              <a:t>11/10/2024</a:t>
            </a:fld>
            <a:endParaRPr lang="en-NL"/>
          </a:p>
        </p:txBody>
      </p:sp>
      <p:sp>
        <p:nvSpPr>
          <p:cNvPr id="5" name="Footer Placeholder 4">
            <a:extLst>
              <a:ext uri="{FF2B5EF4-FFF2-40B4-BE49-F238E27FC236}">
                <a16:creationId xmlns:a16="http://schemas.microsoft.com/office/drawing/2014/main" id="{4D40E943-EA9D-5DCE-E2D9-3D97DD07CFC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FAD8109-84B4-F374-EE43-49CA3020C218}"/>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495702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4D6877-EC91-F94E-54DF-27E108C88675}"/>
              </a:ext>
            </a:extLst>
          </p:cNvPr>
          <p:cNvSpPr>
            <a:spLocks noGrp="1"/>
          </p:cNvSpPr>
          <p:nvPr>
            <p:ph type="title"/>
          </p:nvPr>
        </p:nvSpPr>
        <p:spPr>
          <a:xfrm>
            <a:off x="839788" y="457200"/>
            <a:ext cx="3932237" cy="1600200"/>
          </a:xfrm>
        </p:spPr>
        <p:txBody>
          <a:bodyPr anchor="b"/>
          <a:lstStyle>
            <a:lvl1pPr>
              <a:defRPr sz="24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60B81DE4-883B-015A-9013-6C5C18513B1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Metin Yer Tutucusu 3">
            <a:extLst>
              <a:ext uri="{FF2B5EF4-FFF2-40B4-BE49-F238E27FC236}">
                <a16:creationId xmlns:a16="http://schemas.microsoft.com/office/drawing/2014/main" id="{D88C6A1B-9D88-7B8E-42C4-7DD85F8C3DF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2927ADC-5329-DBC7-B0C6-EFAC60B53F0E}"/>
              </a:ext>
            </a:extLst>
          </p:cNvPr>
          <p:cNvSpPr>
            <a:spLocks noGrp="1"/>
          </p:cNvSpPr>
          <p:nvPr>
            <p:ph type="dt" sz="half" idx="10"/>
          </p:nvPr>
        </p:nvSpPr>
        <p:spPr/>
        <p:txBody>
          <a:bodyPr/>
          <a:lstStyle/>
          <a:p>
            <a:fld id="{D0F55121-A583-4E16-A877-5481352407F5}" type="datetimeFigureOut">
              <a:rPr lang="en-US" smtClean="0"/>
              <a:t>11/10/2024</a:t>
            </a:fld>
            <a:endParaRPr lang="en-US"/>
          </a:p>
        </p:txBody>
      </p:sp>
      <p:sp>
        <p:nvSpPr>
          <p:cNvPr id="6" name="Alt Bilgi Yer Tutucusu 5">
            <a:extLst>
              <a:ext uri="{FF2B5EF4-FFF2-40B4-BE49-F238E27FC236}">
                <a16:creationId xmlns:a16="http://schemas.microsoft.com/office/drawing/2014/main" id="{201A9D8E-F6C8-89F9-583B-07C2BEB2A172}"/>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B0673E7B-E3F9-094B-4AE7-9E9DEB460640}"/>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1892266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6ABC63-5A28-ED09-800D-9C79AE32F059}"/>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31D25C07-7B0F-7514-6463-0B27ED4477B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F56442A9-642C-FE30-8440-11059528BE1E}"/>
              </a:ext>
            </a:extLst>
          </p:cNvPr>
          <p:cNvSpPr>
            <a:spLocks noGrp="1"/>
          </p:cNvSpPr>
          <p:nvPr>
            <p:ph type="dt" sz="half" idx="10"/>
          </p:nvPr>
        </p:nvSpPr>
        <p:spPr/>
        <p:txBody>
          <a:bodyPr/>
          <a:lstStyle/>
          <a:p>
            <a:fld id="{D0F55121-A583-4E16-A877-5481352407F5}" type="datetimeFigureOut">
              <a:rPr lang="en-US" smtClean="0"/>
              <a:t>11/10/2024</a:t>
            </a:fld>
            <a:endParaRPr lang="en-US"/>
          </a:p>
        </p:txBody>
      </p:sp>
      <p:sp>
        <p:nvSpPr>
          <p:cNvPr id="5" name="Alt Bilgi Yer Tutucusu 4">
            <a:extLst>
              <a:ext uri="{FF2B5EF4-FFF2-40B4-BE49-F238E27FC236}">
                <a16:creationId xmlns:a16="http://schemas.microsoft.com/office/drawing/2014/main" id="{C7EC71C8-EB65-8897-7AD3-E308C58BCFA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2AADEECC-6A6B-F2FE-E0D2-7B88CE827AA4}"/>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2321743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4AFBE7D-21BE-13A7-920D-58E296DECD8D}"/>
              </a:ext>
            </a:extLst>
          </p:cNvPr>
          <p:cNvSpPr>
            <a:spLocks noGrp="1"/>
          </p:cNvSpPr>
          <p:nvPr>
            <p:ph type="title" orient="vert"/>
          </p:nvPr>
        </p:nvSpPr>
        <p:spPr>
          <a:xfrm>
            <a:off x="8724901"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CE7C31B9-88A4-9AF9-15B2-A6184140D7AE}"/>
              </a:ext>
            </a:extLst>
          </p:cNvPr>
          <p:cNvSpPr>
            <a:spLocks noGrp="1"/>
          </p:cNvSpPr>
          <p:nvPr>
            <p:ph type="body" orient="vert" idx="1"/>
          </p:nvPr>
        </p:nvSpPr>
        <p:spPr>
          <a:xfrm>
            <a:off x="838201"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1B57E251-998C-BD00-5822-0614DE25D14E}"/>
              </a:ext>
            </a:extLst>
          </p:cNvPr>
          <p:cNvSpPr>
            <a:spLocks noGrp="1"/>
          </p:cNvSpPr>
          <p:nvPr>
            <p:ph type="dt" sz="half" idx="10"/>
          </p:nvPr>
        </p:nvSpPr>
        <p:spPr/>
        <p:txBody>
          <a:bodyPr/>
          <a:lstStyle/>
          <a:p>
            <a:fld id="{D0F55121-A583-4E16-A877-5481352407F5}" type="datetimeFigureOut">
              <a:rPr lang="en-US" smtClean="0"/>
              <a:t>11/10/2024</a:t>
            </a:fld>
            <a:endParaRPr lang="en-US"/>
          </a:p>
        </p:txBody>
      </p:sp>
      <p:sp>
        <p:nvSpPr>
          <p:cNvPr id="5" name="Alt Bilgi Yer Tutucusu 4">
            <a:extLst>
              <a:ext uri="{FF2B5EF4-FFF2-40B4-BE49-F238E27FC236}">
                <a16:creationId xmlns:a16="http://schemas.microsoft.com/office/drawing/2014/main" id="{5B249E6D-87BB-6EE4-587A-4E1401CA9CE6}"/>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21CADC51-6282-6331-8FC2-C3F944A2F897}"/>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4206503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41"/>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rmAutofit/>
          </a:bodyPr>
          <a:lstStyle>
            <a:lvl1pPr marL="342900" lvl="0" indent="-171450" algn="l">
              <a:lnSpc>
                <a:spcPct val="100000"/>
              </a:lnSpc>
              <a:spcBef>
                <a:spcPts val="0"/>
              </a:spcBef>
              <a:spcAft>
                <a:spcPts val="0"/>
              </a:spcAft>
              <a:buClr>
                <a:schemeClr val="dk1"/>
              </a:buClr>
              <a:buSzPts val="1800"/>
              <a:buNone/>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6" name="Google Shape;36;p4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tr-TR" smtClean="0"/>
              <a:pPr/>
              <a:t>‹#›</a:t>
            </a:fld>
            <a:endParaRPr lang="tr-TR"/>
          </a:p>
        </p:txBody>
      </p:sp>
    </p:spTree>
    <p:extLst>
      <p:ext uri="{BB962C8B-B14F-4D97-AF65-F5344CB8AC3E}">
        <p14:creationId xmlns:p14="http://schemas.microsoft.com/office/powerpoint/2010/main" val="395252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0793-0CB2-44AC-39EB-3446C7B792B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22609534-DC36-3849-5CEF-0DF63BBDC9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7A5CADF-3A22-079A-4C34-E7A37913F49F}"/>
              </a:ext>
            </a:extLst>
          </p:cNvPr>
          <p:cNvSpPr>
            <a:spLocks noGrp="1"/>
          </p:cNvSpPr>
          <p:nvPr>
            <p:ph type="dt" sz="half" idx="10"/>
          </p:nvPr>
        </p:nvSpPr>
        <p:spPr/>
        <p:txBody>
          <a:bodyPr/>
          <a:lstStyle/>
          <a:p>
            <a:fld id="{35FF26AE-B7EF-2642-A16F-6F92A10C8307}" type="datetimeFigureOut">
              <a:rPr lang="en-NL" smtClean="0"/>
              <a:t>11/10/2024</a:t>
            </a:fld>
            <a:endParaRPr lang="en-NL"/>
          </a:p>
        </p:txBody>
      </p:sp>
      <p:sp>
        <p:nvSpPr>
          <p:cNvPr id="5" name="Footer Placeholder 4">
            <a:extLst>
              <a:ext uri="{FF2B5EF4-FFF2-40B4-BE49-F238E27FC236}">
                <a16:creationId xmlns:a16="http://schemas.microsoft.com/office/drawing/2014/main" id="{5A87020C-2F8E-7FDF-1E48-434B2D10DE7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7FDB248-703D-B015-CFCB-7886A02F4F12}"/>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1085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52A5-DBC1-2692-078E-ADC5A77C3C6E}"/>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CDDB80ED-21EC-8A60-74F4-C6DAFE8AD1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AAEDFCEC-7788-8E16-5D24-0D8F0B2268D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950C5FA3-44DA-687C-950D-02A72EA477BA}"/>
              </a:ext>
            </a:extLst>
          </p:cNvPr>
          <p:cNvSpPr>
            <a:spLocks noGrp="1"/>
          </p:cNvSpPr>
          <p:nvPr>
            <p:ph type="dt" sz="half" idx="10"/>
          </p:nvPr>
        </p:nvSpPr>
        <p:spPr/>
        <p:txBody>
          <a:bodyPr/>
          <a:lstStyle/>
          <a:p>
            <a:fld id="{35FF26AE-B7EF-2642-A16F-6F92A10C8307}" type="datetimeFigureOut">
              <a:rPr lang="en-NL" smtClean="0"/>
              <a:t>11/10/2024</a:t>
            </a:fld>
            <a:endParaRPr lang="en-NL"/>
          </a:p>
        </p:txBody>
      </p:sp>
      <p:sp>
        <p:nvSpPr>
          <p:cNvPr id="6" name="Footer Placeholder 5">
            <a:extLst>
              <a:ext uri="{FF2B5EF4-FFF2-40B4-BE49-F238E27FC236}">
                <a16:creationId xmlns:a16="http://schemas.microsoft.com/office/drawing/2014/main" id="{4D4D7CCF-3DEE-53DD-9C91-29466DC91FD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38B4BF40-2E4D-B183-5C78-682F0956DF10}"/>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82508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9D17-5DAC-A651-2BA3-18A415887CAC}"/>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07A7FE91-A17D-ADB5-383D-2673E9257D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084BD4A-7889-9D1D-1FEC-45A1FBECB75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B27C8B96-5C33-F225-535A-C36910856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9FF97A6-9312-1504-41D6-BA3DC1D6239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0DB58D88-5AD3-1241-0BE2-0575C316686F}"/>
              </a:ext>
            </a:extLst>
          </p:cNvPr>
          <p:cNvSpPr>
            <a:spLocks noGrp="1"/>
          </p:cNvSpPr>
          <p:nvPr>
            <p:ph type="dt" sz="half" idx="10"/>
          </p:nvPr>
        </p:nvSpPr>
        <p:spPr/>
        <p:txBody>
          <a:bodyPr/>
          <a:lstStyle/>
          <a:p>
            <a:fld id="{35FF26AE-B7EF-2642-A16F-6F92A10C8307}" type="datetimeFigureOut">
              <a:rPr lang="en-NL" smtClean="0"/>
              <a:t>11/10/2024</a:t>
            </a:fld>
            <a:endParaRPr lang="en-NL"/>
          </a:p>
        </p:txBody>
      </p:sp>
      <p:sp>
        <p:nvSpPr>
          <p:cNvPr id="8" name="Footer Placeholder 7">
            <a:extLst>
              <a:ext uri="{FF2B5EF4-FFF2-40B4-BE49-F238E27FC236}">
                <a16:creationId xmlns:a16="http://schemas.microsoft.com/office/drawing/2014/main" id="{11A775C1-4D70-1325-B051-62158A50430C}"/>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BA6658C1-D62E-9DC9-4FA1-7B59A90B8245}"/>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223613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B8A9-D5EE-5132-5DBF-5E32DA24DA61}"/>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63821D62-5C59-ECE1-848E-1706F980C5CF}"/>
              </a:ext>
            </a:extLst>
          </p:cNvPr>
          <p:cNvSpPr>
            <a:spLocks noGrp="1"/>
          </p:cNvSpPr>
          <p:nvPr>
            <p:ph type="dt" sz="half" idx="10"/>
          </p:nvPr>
        </p:nvSpPr>
        <p:spPr/>
        <p:txBody>
          <a:bodyPr/>
          <a:lstStyle/>
          <a:p>
            <a:fld id="{35FF26AE-B7EF-2642-A16F-6F92A10C8307}" type="datetimeFigureOut">
              <a:rPr lang="en-NL" smtClean="0"/>
              <a:t>11/10/2024</a:t>
            </a:fld>
            <a:endParaRPr lang="en-NL"/>
          </a:p>
        </p:txBody>
      </p:sp>
      <p:sp>
        <p:nvSpPr>
          <p:cNvPr id="4" name="Footer Placeholder 3">
            <a:extLst>
              <a:ext uri="{FF2B5EF4-FFF2-40B4-BE49-F238E27FC236}">
                <a16:creationId xmlns:a16="http://schemas.microsoft.com/office/drawing/2014/main" id="{E872CE63-89F8-FC97-1412-E15083B63929}"/>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D26496B3-1624-9286-0B22-F32C02628D80}"/>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428631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322812-4BFA-B1B8-A5C3-0EC439B264FE}"/>
              </a:ext>
            </a:extLst>
          </p:cNvPr>
          <p:cNvSpPr>
            <a:spLocks noGrp="1"/>
          </p:cNvSpPr>
          <p:nvPr>
            <p:ph type="dt" sz="half" idx="10"/>
          </p:nvPr>
        </p:nvSpPr>
        <p:spPr/>
        <p:txBody>
          <a:bodyPr/>
          <a:lstStyle/>
          <a:p>
            <a:fld id="{35FF26AE-B7EF-2642-A16F-6F92A10C8307}" type="datetimeFigureOut">
              <a:rPr lang="en-NL" smtClean="0"/>
              <a:t>11/10/2024</a:t>
            </a:fld>
            <a:endParaRPr lang="en-NL"/>
          </a:p>
        </p:txBody>
      </p:sp>
      <p:sp>
        <p:nvSpPr>
          <p:cNvPr id="3" name="Footer Placeholder 2">
            <a:extLst>
              <a:ext uri="{FF2B5EF4-FFF2-40B4-BE49-F238E27FC236}">
                <a16:creationId xmlns:a16="http://schemas.microsoft.com/office/drawing/2014/main" id="{6C946B0B-E122-4885-5E9A-79A5F373F35F}"/>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8AEAA95C-B847-2CA7-07A2-FBF8563E1B0F}"/>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86157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D936-16BD-76B3-BD9A-3DC7E0E0F9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A375F5BD-6F7E-B67A-EBE1-5143079765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7D3BB24D-A35E-B72A-F263-582929B6B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244297-2E01-91DE-E144-A9B04D94EA84}"/>
              </a:ext>
            </a:extLst>
          </p:cNvPr>
          <p:cNvSpPr>
            <a:spLocks noGrp="1"/>
          </p:cNvSpPr>
          <p:nvPr>
            <p:ph type="dt" sz="half" idx="10"/>
          </p:nvPr>
        </p:nvSpPr>
        <p:spPr/>
        <p:txBody>
          <a:bodyPr/>
          <a:lstStyle/>
          <a:p>
            <a:fld id="{35FF26AE-B7EF-2642-A16F-6F92A10C8307}" type="datetimeFigureOut">
              <a:rPr lang="en-NL" smtClean="0"/>
              <a:t>11/10/2024</a:t>
            </a:fld>
            <a:endParaRPr lang="en-NL"/>
          </a:p>
        </p:txBody>
      </p:sp>
      <p:sp>
        <p:nvSpPr>
          <p:cNvPr id="6" name="Footer Placeholder 5">
            <a:extLst>
              <a:ext uri="{FF2B5EF4-FFF2-40B4-BE49-F238E27FC236}">
                <a16:creationId xmlns:a16="http://schemas.microsoft.com/office/drawing/2014/main" id="{FE79FDBD-7A35-5D62-4AEA-AF973BC17BD1}"/>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291F5811-5B8B-ED39-FCAF-5D640D0295D6}"/>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72329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F447-F63B-0B52-1F71-D8EF84473F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9A825FA2-2FED-DB57-FA7F-6CAF9C788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F885DDB6-E647-BC19-73A1-A7ACBDEC7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F93A79-12E1-8615-2E15-CD4C33C1C6C2}"/>
              </a:ext>
            </a:extLst>
          </p:cNvPr>
          <p:cNvSpPr>
            <a:spLocks noGrp="1"/>
          </p:cNvSpPr>
          <p:nvPr>
            <p:ph type="dt" sz="half" idx="10"/>
          </p:nvPr>
        </p:nvSpPr>
        <p:spPr/>
        <p:txBody>
          <a:bodyPr/>
          <a:lstStyle/>
          <a:p>
            <a:fld id="{35FF26AE-B7EF-2642-A16F-6F92A10C8307}" type="datetimeFigureOut">
              <a:rPr lang="en-NL" smtClean="0"/>
              <a:t>11/10/2024</a:t>
            </a:fld>
            <a:endParaRPr lang="en-NL"/>
          </a:p>
        </p:txBody>
      </p:sp>
      <p:sp>
        <p:nvSpPr>
          <p:cNvPr id="6" name="Footer Placeholder 5">
            <a:extLst>
              <a:ext uri="{FF2B5EF4-FFF2-40B4-BE49-F238E27FC236}">
                <a16:creationId xmlns:a16="http://schemas.microsoft.com/office/drawing/2014/main" id="{726CB26B-DD14-752B-D3DD-9D76A62973C3}"/>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9C4ADC3F-07F3-48AC-876D-CD2DBFD4B9CE}"/>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44791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0FEB9-C3D8-0CBC-EAD1-275D8E310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2934CB66-1F75-468A-A033-E02BFAF7A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DC0F636A-72F7-25C8-D585-5F2AC2A6DD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F26AE-B7EF-2642-A16F-6F92A10C8307}" type="datetimeFigureOut">
              <a:rPr lang="en-NL" smtClean="0"/>
              <a:t>11/10/2024</a:t>
            </a:fld>
            <a:endParaRPr lang="en-NL"/>
          </a:p>
        </p:txBody>
      </p:sp>
      <p:sp>
        <p:nvSpPr>
          <p:cNvPr id="5" name="Footer Placeholder 4">
            <a:extLst>
              <a:ext uri="{FF2B5EF4-FFF2-40B4-BE49-F238E27FC236}">
                <a16:creationId xmlns:a16="http://schemas.microsoft.com/office/drawing/2014/main" id="{9203A857-06DF-CB78-A0D8-BAACA3E6D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24FFA3C5-2943-39D2-7C4B-5595C90A1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F94F3-8195-A049-91BA-070FB088255E}" type="slidenum">
              <a:rPr lang="en-NL" smtClean="0"/>
              <a:t>‹#›</a:t>
            </a:fld>
            <a:endParaRPr lang="en-NL"/>
          </a:p>
        </p:txBody>
      </p:sp>
    </p:spTree>
    <p:extLst>
      <p:ext uri="{BB962C8B-B14F-4D97-AF65-F5344CB8AC3E}">
        <p14:creationId xmlns:p14="http://schemas.microsoft.com/office/powerpoint/2010/main" val="11664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8A55854-F887-F100-6F7C-5D22B7E419C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9E5AAE2D-15DA-BF7D-3C05-950527D496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0438CB7E-14D1-718B-B9E8-6998189BD5B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D0F55121-A583-4E16-A877-5481352407F5}" type="datetimeFigureOut">
              <a:rPr lang="en-US" smtClean="0"/>
              <a:t>11/10/2024</a:t>
            </a:fld>
            <a:endParaRPr lang="en-US"/>
          </a:p>
        </p:txBody>
      </p:sp>
      <p:sp>
        <p:nvSpPr>
          <p:cNvPr id="5" name="Alt Bilgi Yer Tutucusu 4">
            <a:extLst>
              <a:ext uri="{FF2B5EF4-FFF2-40B4-BE49-F238E27FC236}">
                <a16:creationId xmlns:a16="http://schemas.microsoft.com/office/drawing/2014/main" id="{40B790F0-F129-40BC-AD8F-FCD5CB03CF0A}"/>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ayt Numarası Yer Tutucusu 5">
            <a:extLst>
              <a:ext uri="{FF2B5EF4-FFF2-40B4-BE49-F238E27FC236}">
                <a16:creationId xmlns:a16="http://schemas.microsoft.com/office/drawing/2014/main" id="{95920184-DCF0-95B6-9264-BD0FE66FC96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42856000-61D2-4BF9-B91A-6604AF4A0A5A}" type="slidenum">
              <a:rPr lang="en-US" smtClean="0"/>
              <a:t>‹#›</a:t>
            </a:fld>
            <a:endParaRPr lang="en-US"/>
          </a:p>
        </p:txBody>
      </p:sp>
    </p:spTree>
    <p:extLst>
      <p:ext uri="{BB962C8B-B14F-4D97-AF65-F5344CB8AC3E}">
        <p14:creationId xmlns:p14="http://schemas.microsoft.com/office/powerpoint/2010/main" val="2715760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reduce.streamlit.ap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reduce.streamlit.app/"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jp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ysticfibrosisdna.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olecular model">
            <a:extLst>
              <a:ext uri="{FF2B5EF4-FFF2-40B4-BE49-F238E27FC236}">
                <a16:creationId xmlns:a16="http://schemas.microsoft.com/office/drawing/2014/main" id="{84001B86-7C08-1A19-0F16-61DC18C3764A}"/>
              </a:ext>
            </a:extLst>
          </p:cNvPr>
          <p:cNvPicPr>
            <a:picLocks noChangeAspect="1"/>
          </p:cNvPicPr>
          <p:nvPr/>
        </p:nvPicPr>
        <p:blipFill rotWithShape="1">
          <a:blip r:embed="rId3"/>
          <a:srcRect l="-28256" t="-1" r="87" b="-1"/>
          <a:stretch/>
        </p:blipFill>
        <p:spPr>
          <a:xfrm>
            <a:off x="-3424517" y="9635"/>
            <a:ext cx="15616518"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22" name="Rectangle 2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846A11-821E-F515-7436-A5FADB0BE68A}"/>
              </a:ext>
            </a:extLst>
          </p:cNvPr>
          <p:cNvSpPr>
            <a:spLocks noGrp="1"/>
          </p:cNvSpPr>
          <p:nvPr>
            <p:ph type="ctrTitle"/>
          </p:nvPr>
        </p:nvSpPr>
        <p:spPr>
          <a:xfrm>
            <a:off x="171469" y="2978020"/>
            <a:ext cx="12192000" cy="2387600"/>
          </a:xfrm>
        </p:spPr>
        <p:txBody>
          <a:bodyPr>
            <a:normAutofit/>
          </a:bodyPr>
          <a:lstStyle/>
          <a:p>
            <a:pPr algn="l"/>
            <a:r>
              <a:rPr lang="en-US" b="1" dirty="0">
                <a:solidFill>
                  <a:schemeClr val="bg1"/>
                </a:solidFill>
              </a:rPr>
              <a:t>ARAŞTIRMA:</a:t>
            </a:r>
            <a:br>
              <a:rPr lang="en-US" b="1" dirty="0">
                <a:solidFill>
                  <a:schemeClr val="bg1"/>
                </a:solidFill>
              </a:rPr>
            </a:br>
            <a:r>
              <a:rPr lang="en-US" b="1" dirty="0" err="1">
                <a:solidFill>
                  <a:schemeClr val="bg1"/>
                </a:solidFill>
              </a:rPr>
              <a:t>Yenilikçi</a:t>
            </a:r>
            <a:r>
              <a:rPr lang="en-US" b="1" dirty="0">
                <a:solidFill>
                  <a:schemeClr val="bg1"/>
                </a:solidFill>
              </a:rPr>
              <a:t> </a:t>
            </a:r>
            <a:r>
              <a:rPr lang="en-US" b="1" dirty="0" err="1">
                <a:solidFill>
                  <a:schemeClr val="bg1"/>
                </a:solidFill>
              </a:rPr>
              <a:t>İlaç</a:t>
            </a:r>
            <a:r>
              <a:rPr lang="en-US" b="1" dirty="0">
                <a:solidFill>
                  <a:schemeClr val="bg1"/>
                </a:solidFill>
              </a:rPr>
              <a:t> </a:t>
            </a:r>
            <a:r>
              <a:rPr lang="en-US" b="1" dirty="0" err="1">
                <a:solidFill>
                  <a:schemeClr val="bg1"/>
                </a:solidFill>
              </a:rPr>
              <a:t>Araştırma</a:t>
            </a:r>
            <a:r>
              <a:rPr lang="en-US" b="1" dirty="0">
                <a:solidFill>
                  <a:schemeClr val="bg1"/>
                </a:solidFill>
              </a:rPr>
              <a:t> </a:t>
            </a:r>
            <a:r>
              <a:rPr lang="en-US" b="1" dirty="0" err="1">
                <a:solidFill>
                  <a:schemeClr val="bg1"/>
                </a:solidFill>
              </a:rPr>
              <a:t>Yöntemleri</a:t>
            </a:r>
            <a:r>
              <a:rPr lang="en-US" b="1" dirty="0">
                <a:solidFill>
                  <a:schemeClr val="bg1"/>
                </a:solidFill>
              </a:rPr>
              <a:t>-</a:t>
            </a:r>
            <a:r>
              <a:rPr lang="tr-TR" b="1" dirty="0">
                <a:solidFill>
                  <a:schemeClr val="bg1"/>
                </a:solidFill>
              </a:rPr>
              <a:t>4</a:t>
            </a:r>
            <a:endParaRPr lang="en-US" b="1" dirty="0">
              <a:solidFill>
                <a:schemeClr val="bg1"/>
              </a:solidFill>
            </a:endParaRPr>
          </a:p>
        </p:txBody>
      </p:sp>
      <p:sp>
        <p:nvSpPr>
          <p:cNvPr id="24" name="Rectangle: Rounded Corners 2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36CBD62D-F571-06C7-3515-5F02018BC142}"/>
              </a:ext>
            </a:extLst>
          </p:cNvPr>
          <p:cNvSpPr>
            <a:spLocks noGrp="1"/>
          </p:cNvSpPr>
          <p:nvPr>
            <p:ph type="subTitle" idx="1"/>
          </p:nvPr>
        </p:nvSpPr>
        <p:spPr>
          <a:xfrm>
            <a:off x="404553" y="5624945"/>
            <a:ext cx="9078562" cy="592975"/>
          </a:xfrm>
        </p:spPr>
        <p:txBody>
          <a:bodyPr anchor="ctr">
            <a:normAutofit/>
          </a:bodyPr>
          <a:lstStyle/>
          <a:p>
            <a:pPr algn="l">
              <a:spcAft>
                <a:spcPts val="600"/>
              </a:spcAft>
              <a:buClr>
                <a:schemeClr val="dk1"/>
              </a:buClr>
              <a:buSzPts val="2800"/>
            </a:pPr>
            <a:r>
              <a:rPr lang="en-US" sz="3200" b="1" dirty="0">
                <a:solidFill>
                  <a:schemeClr val="bg1"/>
                </a:solidFill>
              </a:rPr>
              <a:t>Bi</a:t>
            </a:r>
            <a:r>
              <a:rPr lang="tr-TR" sz="3200" b="1" dirty="0">
                <a:solidFill>
                  <a:schemeClr val="bg1"/>
                </a:solidFill>
              </a:rPr>
              <a:t>y</a:t>
            </a:r>
            <a:r>
              <a:rPr lang="en-US" sz="3200" b="1" dirty="0" err="1">
                <a:solidFill>
                  <a:schemeClr val="bg1"/>
                </a:solidFill>
              </a:rPr>
              <a:t>oinformati</a:t>
            </a:r>
            <a:r>
              <a:rPr lang="tr-TR" sz="3200" b="1" dirty="0">
                <a:solidFill>
                  <a:schemeClr val="bg1"/>
                </a:solidFill>
              </a:rPr>
              <a:t>k ve </a:t>
            </a:r>
            <a:r>
              <a:rPr lang="tr-TR" sz="3200" b="1" dirty="0" err="1">
                <a:solidFill>
                  <a:schemeClr val="bg1"/>
                </a:solidFill>
              </a:rPr>
              <a:t>Farmakogenomik</a:t>
            </a:r>
            <a:endParaRPr lang="en-US" sz="3200" b="1" dirty="0">
              <a:solidFill>
                <a:schemeClr val="bg1"/>
              </a:solidFill>
            </a:endParaRPr>
          </a:p>
        </p:txBody>
      </p:sp>
      <p:sp>
        <p:nvSpPr>
          <p:cNvPr id="6" name="Alt Başlık 1">
            <a:extLst>
              <a:ext uri="{FF2B5EF4-FFF2-40B4-BE49-F238E27FC236}">
                <a16:creationId xmlns:a16="http://schemas.microsoft.com/office/drawing/2014/main" id="{4E5F40F9-756E-B727-ADB3-5B64B5503543}"/>
              </a:ext>
            </a:extLst>
          </p:cNvPr>
          <p:cNvSpPr txBox="1">
            <a:spLocks/>
          </p:cNvSpPr>
          <p:nvPr/>
        </p:nvSpPr>
        <p:spPr>
          <a:xfrm>
            <a:off x="370389" y="6296102"/>
            <a:ext cx="9415508" cy="56189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2000" b="1" dirty="0">
                <a:solidFill>
                  <a:srgbClr val="FFFFFF"/>
                </a:solidFill>
              </a:rPr>
              <a:t>Prof. Dr. </a:t>
            </a:r>
            <a:r>
              <a:rPr lang="tr-TR" sz="2000" b="1" dirty="0" err="1">
                <a:solidFill>
                  <a:srgbClr val="FFFFFF"/>
                </a:solidFill>
              </a:rPr>
              <a:t>Nuno</a:t>
            </a:r>
            <a:r>
              <a:rPr lang="tr-TR" sz="2000" b="1" dirty="0">
                <a:solidFill>
                  <a:srgbClr val="FFFFFF"/>
                </a:solidFill>
              </a:rPr>
              <a:t> S. OSORIO</a:t>
            </a:r>
          </a:p>
        </p:txBody>
      </p:sp>
      <p:pic>
        <p:nvPicPr>
          <p:cNvPr id="7" name="Google Shape;310;p31">
            <a:extLst>
              <a:ext uri="{FF2B5EF4-FFF2-40B4-BE49-F238E27FC236}">
                <a16:creationId xmlns:a16="http://schemas.microsoft.com/office/drawing/2014/main" id="{06AF8CC3-45B4-FF7D-127B-E84E89DD4F36}"/>
              </a:ext>
            </a:extLst>
          </p:cNvPr>
          <p:cNvPicPr preferRelativeResize="0"/>
          <p:nvPr/>
        </p:nvPicPr>
        <p:blipFill rotWithShape="1">
          <a:blip r:embed="rId4">
            <a:alphaModFix/>
          </a:blip>
          <a:srcRect/>
          <a:stretch/>
        </p:blipFill>
        <p:spPr>
          <a:xfrm>
            <a:off x="9179738" y="211004"/>
            <a:ext cx="2864622" cy="990452"/>
          </a:xfrm>
          <a:prstGeom prst="rect">
            <a:avLst/>
          </a:prstGeom>
          <a:noFill/>
          <a:ln>
            <a:noFill/>
          </a:ln>
        </p:spPr>
      </p:pic>
      <p:pic>
        <p:nvPicPr>
          <p:cNvPr id="8" name="Resim 7">
            <a:extLst>
              <a:ext uri="{FF2B5EF4-FFF2-40B4-BE49-F238E27FC236}">
                <a16:creationId xmlns:a16="http://schemas.microsoft.com/office/drawing/2014/main" id="{6CC3221D-47F6-1D34-59FF-B82754A9E48B}"/>
              </a:ext>
            </a:extLst>
          </p:cNvPr>
          <p:cNvPicPr>
            <a:picLocks noChangeAspect="1"/>
          </p:cNvPicPr>
          <p:nvPr/>
        </p:nvPicPr>
        <p:blipFill>
          <a:blip r:embed="rId5"/>
          <a:stretch>
            <a:fillRect/>
          </a:stretch>
        </p:blipFill>
        <p:spPr>
          <a:xfrm>
            <a:off x="279429" y="211004"/>
            <a:ext cx="8620880" cy="1000285"/>
          </a:xfrm>
          <a:prstGeom prst="rect">
            <a:avLst/>
          </a:prstGeom>
        </p:spPr>
      </p:pic>
    </p:spTree>
    <p:extLst>
      <p:ext uri="{BB962C8B-B14F-4D97-AF65-F5344CB8AC3E}">
        <p14:creationId xmlns:p14="http://schemas.microsoft.com/office/powerpoint/2010/main" val="1181299424"/>
      </p:ext>
    </p:extLst>
  </p:cSld>
  <p:clrMapOvr>
    <a:masterClrMapping/>
  </p:clrMapOvr>
  <mc:AlternateContent xmlns:mc="http://schemas.openxmlformats.org/markup-compatibility/2006" xmlns:p14="http://schemas.microsoft.com/office/powerpoint/2010/main">
    <mc:Choice Requires="p14">
      <p:transition spd="slow" p14:dur="2000" advTm="16739"/>
    </mc:Choice>
    <mc:Fallback xmlns="">
      <p:transition spd="slow" advTm="167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0936" y="639520"/>
            <a:ext cx="3429000" cy="1719072"/>
          </a:xfrm>
          <a:prstGeom prst="rect">
            <a:avLst/>
          </a:prstGeom>
        </p:spPr>
        <p:txBody>
          <a:bodyPr vert="horz" lIns="91440" tIns="45720" rIns="91440" bIns="45720" rtlCol="0" anchor="b">
            <a:normAutofit/>
          </a:bodyPr>
          <a:lstStyle/>
          <a:p>
            <a:pPr marL="151654"/>
            <a:r>
              <a:rPr lang="en-US" b="1" kern="1200" spc="-180" dirty="0" err="1">
                <a:solidFill>
                  <a:schemeClr val="tx1"/>
                </a:solidFill>
                <a:latin typeface="+mn-lt"/>
                <a:ea typeface="+mj-ea"/>
                <a:cs typeface="+mj-cs"/>
              </a:rPr>
              <a:t>Yüksek</a:t>
            </a:r>
            <a:r>
              <a:rPr lang="en-US" b="1" kern="1200" spc="-180" dirty="0">
                <a:solidFill>
                  <a:schemeClr val="tx1"/>
                </a:solidFill>
                <a:latin typeface="+mn-lt"/>
                <a:ea typeface="+mj-ea"/>
                <a:cs typeface="+mj-cs"/>
              </a:rPr>
              <a:t> </a:t>
            </a:r>
            <a:r>
              <a:rPr lang="en-US" b="1" kern="1200" spc="-180" dirty="0" err="1">
                <a:solidFill>
                  <a:schemeClr val="tx1"/>
                </a:solidFill>
                <a:latin typeface="+mn-lt"/>
                <a:ea typeface="+mj-ea"/>
                <a:cs typeface="+mj-cs"/>
              </a:rPr>
              <a:t>Boyutluluk</a:t>
            </a:r>
            <a:endParaRPr lang="en-US" b="1" kern="1200" spc="-211" dirty="0">
              <a:solidFill>
                <a:schemeClr val="tx1"/>
              </a:solidFill>
              <a:latin typeface="+mn-lt"/>
              <a:ea typeface="+mj-ea"/>
              <a:cs typeface="+mj-cs"/>
            </a:endParaRP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325677" y="2807208"/>
            <a:ext cx="4609578" cy="3799446"/>
          </a:xfrm>
          <a:prstGeom prst="rect">
            <a:avLst/>
          </a:prstGeom>
        </p:spPr>
        <p:txBody>
          <a:bodyPr vert="horz" lIns="91440" tIns="45720" rIns="91440" bIns="45720" rtlCol="0" anchor="t">
            <a:normAutofit/>
          </a:bodyPr>
          <a:lstStyle/>
          <a:p>
            <a:pPr marL="373096" marR="593196" indent="-228600">
              <a:lnSpc>
                <a:spcPct val="90000"/>
              </a:lnSpc>
              <a:spcBef>
                <a:spcPts val="634"/>
              </a:spcBef>
              <a:buFont typeface="Arial" panose="020B0604020202020204" pitchFamily="34" charset="0"/>
              <a:buChar char="•"/>
              <a:tabLst>
                <a:tab pos="374438" algn="l"/>
              </a:tabLst>
            </a:pPr>
            <a:r>
              <a:rPr lang="en-US" sz="2800" dirty="0" err="1"/>
              <a:t>Omik</a:t>
            </a:r>
            <a:r>
              <a:rPr lang="tr-TR" sz="2800" dirty="0"/>
              <a:t>s</a:t>
            </a:r>
            <a:r>
              <a:rPr lang="en-US" sz="2800" dirty="0"/>
              <a:t> </a:t>
            </a:r>
            <a:r>
              <a:rPr lang="en-US" sz="2800" dirty="0" err="1"/>
              <a:t>verilerinin</a:t>
            </a:r>
            <a:r>
              <a:rPr lang="en-US" sz="2800" dirty="0"/>
              <a:t> </a:t>
            </a:r>
            <a:r>
              <a:rPr lang="en-US" sz="2800" dirty="0" err="1"/>
              <a:t>birçok</a:t>
            </a:r>
            <a:r>
              <a:rPr lang="en-US" sz="2800" dirty="0"/>
              <a:t> </a:t>
            </a:r>
            <a:r>
              <a:rPr lang="en-US" sz="2800" dirty="0" err="1"/>
              <a:t>boyutu</a:t>
            </a:r>
            <a:r>
              <a:rPr lang="en-US" sz="2800" dirty="0"/>
              <a:t> </a:t>
            </a:r>
            <a:r>
              <a:rPr lang="en-US" sz="2800" dirty="0" err="1"/>
              <a:t>vardır</a:t>
            </a:r>
            <a:r>
              <a:rPr lang="en-US" sz="2800" dirty="0"/>
              <a:t> (</a:t>
            </a:r>
            <a:r>
              <a:rPr lang="en-US" sz="2800" dirty="0" err="1"/>
              <a:t>genler</a:t>
            </a:r>
            <a:r>
              <a:rPr lang="en-US" sz="2800" dirty="0"/>
              <a:t>, </a:t>
            </a:r>
            <a:r>
              <a:rPr lang="en-US" sz="2800" dirty="0" err="1"/>
              <a:t>varyantlar</a:t>
            </a:r>
            <a:r>
              <a:rPr lang="en-US" sz="2800" dirty="0"/>
              <a:t>, </a:t>
            </a:r>
            <a:r>
              <a:rPr lang="en-US" sz="2800" dirty="0" err="1"/>
              <a:t>proteinler</a:t>
            </a:r>
            <a:r>
              <a:rPr lang="en-US" sz="2800" dirty="0"/>
              <a:t>, </a:t>
            </a:r>
            <a:r>
              <a:rPr lang="en-US" sz="2800" dirty="0" err="1"/>
              <a:t>metabolitler</a:t>
            </a:r>
            <a:r>
              <a:rPr lang="en-US" sz="2800" dirty="0"/>
              <a:t>, </a:t>
            </a:r>
            <a:r>
              <a:rPr lang="en-US" sz="2800" dirty="0" err="1"/>
              <a:t>hücreler</a:t>
            </a:r>
            <a:r>
              <a:rPr lang="en-US" sz="2800" dirty="0"/>
              <a:t>...)</a:t>
            </a:r>
            <a:endParaRPr lang="tr-TR" sz="2800" dirty="0"/>
          </a:p>
          <a:p>
            <a:pPr marL="373096" marR="593196" indent="-228600">
              <a:lnSpc>
                <a:spcPct val="90000"/>
              </a:lnSpc>
              <a:spcBef>
                <a:spcPts val="634"/>
              </a:spcBef>
              <a:buFont typeface="Arial" panose="020B0604020202020204" pitchFamily="34" charset="0"/>
              <a:buChar char="•"/>
              <a:tabLst>
                <a:tab pos="374438" algn="l"/>
              </a:tabLst>
            </a:pPr>
            <a:r>
              <a:rPr lang="en-US" sz="2800" dirty="0" err="1"/>
              <a:t>Bazı</a:t>
            </a:r>
            <a:r>
              <a:rPr lang="en-US" sz="2800" dirty="0"/>
              <a:t> </a:t>
            </a:r>
            <a:r>
              <a:rPr lang="en-US" sz="2800" dirty="0" err="1"/>
              <a:t>boyutlar</a:t>
            </a:r>
            <a:r>
              <a:rPr lang="en-US" sz="2800" dirty="0"/>
              <a:t> </a:t>
            </a:r>
            <a:r>
              <a:rPr lang="en-US" sz="2800" dirty="0" err="1"/>
              <a:t>anlamlı</a:t>
            </a:r>
            <a:r>
              <a:rPr lang="en-US" sz="2800" dirty="0"/>
              <a:t> </a:t>
            </a:r>
            <a:r>
              <a:rPr lang="en-US" sz="2800" dirty="0" err="1"/>
              <a:t>değildir</a:t>
            </a:r>
            <a:r>
              <a:rPr lang="en-US" sz="2800" dirty="0"/>
              <a:t> ve </a:t>
            </a:r>
            <a:r>
              <a:rPr lang="en-US" sz="2800" dirty="0" err="1"/>
              <a:t>analizi</a:t>
            </a:r>
            <a:r>
              <a:rPr lang="en-US" sz="2800" dirty="0"/>
              <a:t> </a:t>
            </a:r>
            <a:r>
              <a:rPr lang="en-US" sz="2800" dirty="0" err="1"/>
              <a:t>belirsizleştirebilir</a:t>
            </a:r>
            <a:endParaRPr lang="en-US" sz="2800" dirty="0"/>
          </a:p>
        </p:txBody>
      </p:sp>
      <p:pic>
        <p:nvPicPr>
          <p:cNvPr id="4" name="object 4"/>
          <p:cNvPicPr/>
          <p:nvPr/>
        </p:nvPicPr>
        <p:blipFill>
          <a:blip r:embed="rId3" cstate="print"/>
          <a:stretch>
            <a:fillRect/>
          </a:stretch>
        </p:blipFill>
        <p:spPr>
          <a:xfrm>
            <a:off x="4654296" y="810468"/>
            <a:ext cx="6903720" cy="5237064"/>
          </a:xfrm>
          <a:prstGeom prst="rect">
            <a:avLst/>
          </a:prstGeom>
        </p:spPr>
      </p:pic>
      <p:sp>
        <p:nvSpPr>
          <p:cNvPr id="6" name="TextBox 5">
            <a:extLst>
              <a:ext uri="{FF2B5EF4-FFF2-40B4-BE49-F238E27FC236}">
                <a16:creationId xmlns:a16="http://schemas.microsoft.com/office/drawing/2014/main" id="{46B89B44-6AA2-A10A-E66E-ABCB53655346}"/>
              </a:ext>
            </a:extLst>
          </p:cNvPr>
          <p:cNvSpPr txBox="1"/>
          <p:nvPr/>
        </p:nvSpPr>
        <p:spPr>
          <a:xfrm>
            <a:off x="4654296" y="6298877"/>
            <a:ext cx="6096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spc="-5" dirty="0">
                <a:latin typeface="Microsoft Sans Serif"/>
                <a:cs typeface="Microsoft Sans Serif"/>
              </a:rPr>
              <a:t>Visualization</a:t>
            </a:r>
            <a:r>
              <a:rPr lang="en-GB" sz="1400" spc="50" dirty="0">
                <a:latin typeface="Microsoft Sans Serif"/>
                <a:cs typeface="Microsoft Sans Serif"/>
              </a:rPr>
              <a:t> </a:t>
            </a:r>
            <a:r>
              <a:rPr lang="en-GB" sz="1400" spc="5" dirty="0">
                <a:latin typeface="Microsoft Sans Serif"/>
                <a:cs typeface="Microsoft Sans Serif"/>
              </a:rPr>
              <a:t>of</a:t>
            </a:r>
            <a:r>
              <a:rPr lang="en-GB" sz="1400" spc="50" dirty="0">
                <a:latin typeface="Microsoft Sans Serif"/>
                <a:cs typeface="Microsoft Sans Serif"/>
              </a:rPr>
              <a:t> </a:t>
            </a:r>
            <a:r>
              <a:rPr lang="en-GB" sz="1400" dirty="0">
                <a:latin typeface="Microsoft Sans Serif"/>
                <a:cs typeface="Microsoft Sans Serif"/>
              </a:rPr>
              <a:t>the</a:t>
            </a:r>
            <a:r>
              <a:rPr lang="en-GB" sz="1400" spc="50" dirty="0">
                <a:latin typeface="Microsoft Sans Serif"/>
                <a:cs typeface="Microsoft Sans Serif"/>
              </a:rPr>
              <a:t> </a:t>
            </a:r>
            <a:r>
              <a:rPr lang="en-GB" sz="1400" spc="-15" dirty="0" err="1">
                <a:latin typeface="Microsoft Sans Serif"/>
                <a:cs typeface="Microsoft Sans Serif"/>
              </a:rPr>
              <a:t>xarray</a:t>
            </a:r>
            <a:r>
              <a:rPr lang="en-GB" sz="1400" spc="50" dirty="0">
                <a:latin typeface="Microsoft Sans Serif"/>
                <a:cs typeface="Microsoft Sans Serif"/>
              </a:rPr>
              <a:t> </a:t>
            </a:r>
            <a:r>
              <a:rPr lang="en-GB" sz="1400" spc="5" dirty="0">
                <a:latin typeface="Microsoft Sans Serif"/>
                <a:cs typeface="Microsoft Sans Serif"/>
              </a:rPr>
              <a:t>of</a:t>
            </a:r>
            <a:r>
              <a:rPr lang="en-GB" sz="1400" spc="50" dirty="0">
                <a:latin typeface="Microsoft Sans Serif"/>
                <a:cs typeface="Microsoft Sans Serif"/>
              </a:rPr>
              <a:t> </a:t>
            </a:r>
            <a:r>
              <a:rPr lang="en-GB" sz="1400" spc="-15" dirty="0" err="1">
                <a:latin typeface="Microsoft Sans Serif"/>
                <a:cs typeface="Microsoft Sans Serif"/>
              </a:rPr>
              <a:t>MalariaGen</a:t>
            </a:r>
            <a:r>
              <a:rPr lang="en-GB" sz="1400" spc="55" dirty="0">
                <a:latin typeface="Microsoft Sans Serif"/>
                <a:cs typeface="Microsoft Sans Serif"/>
              </a:rPr>
              <a:t> </a:t>
            </a:r>
            <a:r>
              <a:rPr lang="en-GB" sz="1400" spc="-30" dirty="0">
                <a:latin typeface="Microsoft Sans Serif"/>
                <a:cs typeface="Microsoft Sans Serif"/>
              </a:rPr>
              <a:t>release</a:t>
            </a:r>
            <a:r>
              <a:rPr lang="en-GB" sz="1400" spc="50" dirty="0">
                <a:latin typeface="Microsoft Sans Serif"/>
                <a:cs typeface="Microsoft Sans Serif"/>
              </a:rPr>
              <a:t> </a:t>
            </a:r>
            <a:r>
              <a:rPr lang="en-GB" sz="1400" spc="-20" dirty="0">
                <a:latin typeface="Microsoft Sans Serif"/>
                <a:cs typeface="Microsoft Sans Serif"/>
              </a:rPr>
              <a:t>7</a:t>
            </a:r>
            <a:endParaRPr lang="en-GB" sz="1400" dirty="0">
              <a:latin typeface="Microsoft Sans Serif"/>
              <a:cs typeface="Microsoft Sans Serif"/>
            </a:endParaRPr>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0936" y="639520"/>
            <a:ext cx="3429000" cy="1719072"/>
          </a:xfrm>
          <a:prstGeom prst="rect">
            <a:avLst/>
          </a:prstGeom>
        </p:spPr>
        <p:txBody>
          <a:bodyPr vert="horz" lIns="91440" tIns="45720" rIns="91440" bIns="45720" rtlCol="0" anchor="b">
            <a:normAutofit/>
          </a:bodyPr>
          <a:lstStyle/>
          <a:p>
            <a:pPr marL="151654"/>
            <a:r>
              <a:rPr lang="en-US" sz="4000" b="1" kern="1200" spc="-201" dirty="0" err="1">
                <a:solidFill>
                  <a:schemeClr val="tx1"/>
                </a:solidFill>
                <a:latin typeface="Calibri" panose="020F0502020204030204" pitchFamily="34" charset="0"/>
                <a:ea typeface="Calibri" panose="020F0502020204030204" pitchFamily="34" charset="0"/>
                <a:cs typeface="Calibri" panose="020F0502020204030204" pitchFamily="34" charset="0"/>
              </a:rPr>
              <a:t>Standardizasyon</a:t>
            </a:r>
            <a:r>
              <a:rPr lang="en-US" sz="4000" b="1" kern="1200" spc="-201" dirty="0">
                <a:solidFill>
                  <a:schemeClr val="tx1"/>
                </a:solidFill>
                <a:latin typeface="Calibri" panose="020F0502020204030204" pitchFamily="34" charset="0"/>
                <a:ea typeface="Calibri" panose="020F0502020204030204" pitchFamily="34" charset="0"/>
                <a:cs typeface="Calibri" panose="020F0502020204030204" pitchFamily="34" charset="0"/>
              </a:rPr>
              <a:t> ve Veri </a:t>
            </a:r>
            <a:r>
              <a:rPr lang="en-US" sz="4000" b="1" kern="1200" spc="-201" dirty="0" err="1">
                <a:solidFill>
                  <a:schemeClr val="tx1"/>
                </a:solidFill>
                <a:latin typeface="Calibri" panose="020F0502020204030204" pitchFamily="34" charset="0"/>
                <a:ea typeface="Calibri" panose="020F0502020204030204" pitchFamily="34" charset="0"/>
                <a:cs typeface="Calibri" panose="020F0502020204030204" pitchFamily="34" charset="0"/>
              </a:rPr>
              <a:t>Kalitesi</a:t>
            </a:r>
            <a:endParaRPr lang="en-US" sz="4000" b="1" kern="1200" spc="-159"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630935" y="2807208"/>
            <a:ext cx="3725911" cy="4032504"/>
          </a:xfrm>
          <a:prstGeom prst="rect">
            <a:avLst/>
          </a:prstGeom>
        </p:spPr>
        <p:txBody>
          <a:bodyPr vert="horz" lIns="91440" tIns="45720" rIns="91440" bIns="45720" rtlCol="0" anchor="t">
            <a:normAutofit/>
          </a:bodyPr>
          <a:lstStyle/>
          <a:p>
            <a:pPr marL="90813" marR="10737">
              <a:lnSpc>
                <a:spcPct val="90000"/>
              </a:lnSpc>
              <a:spcBef>
                <a:spcPts val="116"/>
              </a:spcBef>
              <a:tabLst>
                <a:tab pos="320755" algn="l"/>
              </a:tabLst>
            </a:pPr>
            <a:r>
              <a:rPr lang="en-US" sz="2400" spc="-127" dirty="0" err="1"/>
              <a:t>Omik</a:t>
            </a:r>
            <a:r>
              <a:rPr lang="tr-TR" sz="2400" spc="-127" dirty="0"/>
              <a:t>s</a:t>
            </a:r>
            <a:r>
              <a:rPr lang="en-US" sz="2400" spc="-127" dirty="0"/>
              <a:t> </a:t>
            </a:r>
            <a:r>
              <a:rPr lang="en-US" sz="2400" spc="-127" dirty="0" err="1"/>
              <a:t>veri</a:t>
            </a:r>
            <a:r>
              <a:rPr lang="en-US" sz="2400" spc="-127" dirty="0"/>
              <a:t> </a:t>
            </a:r>
            <a:r>
              <a:rPr lang="en-US" sz="2400" spc="-127" dirty="0" err="1"/>
              <a:t>kümeleri</a:t>
            </a:r>
            <a:r>
              <a:rPr lang="en-US" sz="2400" spc="-127" dirty="0"/>
              <a:t> </a:t>
            </a:r>
            <a:r>
              <a:rPr lang="en-US" sz="2400" spc="-127" dirty="0" err="1"/>
              <a:t>gürültülü</a:t>
            </a:r>
            <a:r>
              <a:rPr lang="en-US" sz="2400" spc="-127" dirty="0"/>
              <a:t>, </a:t>
            </a:r>
            <a:r>
              <a:rPr lang="en-US" sz="2400" spc="-127" dirty="0" err="1"/>
              <a:t>heterojen</a:t>
            </a:r>
            <a:r>
              <a:rPr lang="en-US" sz="2400" spc="-127" dirty="0"/>
              <a:t> ve </a:t>
            </a:r>
            <a:r>
              <a:rPr lang="en-US" sz="2400" spc="-127" dirty="0" err="1"/>
              <a:t>karmaşıktır</a:t>
            </a:r>
            <a:r>
              <a:rPr lang="en-US" sz="2400" spc="-127" dirty="0"/>
              <a:t> (</a:t>
            </a:r>
            <a:r>
              <a:rPr lang="en-US" sz="2400" spc="-127" dirty="0" err="1"/>
              <a:t>teknik</a:t>
            </a:r>
            <a:r>
              <a:rPr lang="en-US" sz="2400" spc="-127" dirty="0"/>
              <a:t> </a:t>
            </a:r>
            <a:r>
              <a:rPr lang="en-US" sz="2400" spc="-127" dirty="0" err="1"/>
              <a:t>gürültü</a:t>
            </a:r>
            <a:r>
              <a:rPr lang="en-US" sz="2400" spc="-127" dirty="0"/>
              <a:t>, </a:t>
            </a:r>
            <a:r>
              <a:rPr lang="en-US" sz="2400" spc="-127" dirty="0" err="1"/>
              <a:t>toplu</a:t>
            </a:r>
            <a:r>
              <a:rPr lang="en-US" sz="2400" spc="-127" dirty="0"/>
              <a:t> </a:t>
            </a:r>
            <a:r>
              <a:rPr lang="en-US" sz="2400" spc="-127" dirty="0" err="1"/>
              <a:t>etki</a:t>
            </a:r>
            <a:r>
              <a:rPr lang="en-US" sz="2400" spc="-127" dirty="0"/>
              <a:t>, </a:t>
            </a:r>
            <a:r>
              <a:rPr lang="en-US" sz="2400" spc="-127" dirty="0" err="1"/>
              <a:t>farklı</a:t>
            </a:r>
            <a:r>
              <a:rPr lang="en-US" sz="2400" spc="-127" dirty="0"/>
              <a:t> </a:t>
            </a:r>
            <a:r>
              <a:rPr lang="en-US" sz="2400" spc="-127" dirty="0" err="1"/>
              <a:t>formatlarda</a:t>
            </a:r>
            <a:r>
              <a:rPr lang="en-US" sz="2400" spc="-127" dirty="0"/>
              <a:t>, </a:t>
            </a:r>
            <a:r>
              <a:rPr lang="en-US" sz="2400" spc="-127" dirty="0" err="1"/>
              <a:t>farklı</a:t>
            </a:r>
            <a:r>
              <a:rPr lang="en-US" sz="2400" spc="-127" dirty="0"/>
              <a:t> </a:t>
            </a:r>
            <a:r>
              <a:rPr lang="en-US" sz="2400" spc="-127" dirty="0" err="1"/>
              <a:t>yapılarda</a:t>
            </a:r>
            <a:r>
              <a:rPr lang="en-US" sz="2400" spc="-127" dirty="0"/>
              <a:t> </a:t>
            </a:r>
            <a:r>
              <a:rPr lang="en-US" sz="2400" spc="-127" dirty="0" err="1"/>
              <a:t>saklanan</a:t>
            </a:r>
            <a:r>
              <a:rPr lang="en-US" sz="2400" spc="-127" dirty="0"/>
              <a:t> </a:t>
            </a:r>
            <a:r>
              <a:rPr lang="en-US" sz="2400" spc="-127" dirty="0" err="1"/>
              <a:t>veriler</a:t>
            </a:r>
            <a:r>
              <a:rPr lang="en-US" sz="2400" spc="-127" dirty="0"/>
              <a:t>, vb.)</a:t>
            </a:r>
            <a:endParaRPr lang="en-US" sz="2400" dirty="0"/>
          </a:p>
        </p:txBody>
      </p:sp>
      <p:pic>
        <p:nvPicPr>
          <p:cNvPr id="4" name="object 4"/>
          <p:cNvPicPr/>
          <p:nvPr/>
        </p:nvPicPr>
        <p:blipFill>
          <a:blip r:embed="rId3" cstate="print"/>
          <a:stretch>
            <a:fillRect/>
          </a:stretch>
        </p:blipFill>
        <p:spPr>
          <a:xfrm>
            <a:off x="4654296" y="1035350"/>
            <a:ext cx="6903720" cy="4787300"/>
          </a:xfrm>
          <a:prstGeom prst="rect">
            <a:avLst/>
          </a:prstGeom>
        </p:spPr>
      </p:pic>
      <p:sp>
        <p:nvSpPr>
          <p:cNvPr id="6" name="TextBox 5">
            <a:extLst>
              <a:ext uri="{FF2B5EF4-FFF2-40B4-BE49-F238E27FC236}">
                <a16:creationId xmlns:a16="http://schemas.microsoft.com/office/drawing/2014/main" id="{A144762B-D969-62AD-850D-9FE14FC9A458}"/>
              </a:ext>
            </a:extLst>
          </p:cNvPr>
          <p:cNvSpPr txBox="1"/>
          <p:nvPr/>
        </p:nvSpPr>
        <p:spPr>
          <a:xfrm>
            <a:off x="4654296" y="6078715"/>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spc="-15" dirty="0">
                <a:latin typeface="Microsoft Sans Serif"/>
                <a:cs typeface="Microsoft Sans Serif"/>
              </a:rPr>
              <a:t>Example</a:t>
            </a:r>
            <a:r>
              <a:rPr lang="en-GB" sz="1400" spc="55" dirty="0">
                <a:latin typeface="Microsoft Sans Serif"/>
                <a:cs typeface="Microsoft Sans Serif"/>
              </a:rPr>
              <a:t> </a:t>
            </a:r>
            <a:r>
              <a:rPr lang="en-GB" sz="1400" spc="5" dirty="0">
                <a:latin typeface="Microsoft Sans Serif"/>
                <a:cs typeface="Microsoft Sans Serif"/>
              </a:rPr>
              <a:t>of</a:t>
            </a:r>
            <a:r>
              <a:rPr lang="en-GB" sz="1400" spc="55" dirty="0">
                <a:latin typeface="Microsoft Sans Serif"/>
                <a:cs typeface="Microsoft Sans Serif"/>
              </a:rPr>
              <a:t> </a:t>
            </a:r>
            <a:r>
              <a:rPr lang="en-GB" sz="1400" spc="-20" dirty="0" err="1">
                <a:latin typeface="Microsoft Sans Serif"/>
                <a:cs typeface="Microsoft Sans Serif"/>
              </a:rPr>
              <a:t>scRNA-seq</a:t>
            </a:r>
            <a:r>
              <a:rPr lang="en-GB" sz="1400" spc="60" dirty="0">
                <a:latin typeface="Microsoft Sans Serif"/>
                <a:cs typeface="Microsoft Sans Serif"/>
              </a:rPr>
              <a:t> </a:t>
            </a:r>
            <a:r>
              <a:rPr lang="en-GB" sz="1400" spc="-15" dirty="0">
                <a:latin typeface="Microsoft Sans Serif"/>
                <a:cs typeface="Microsoft Sans Serif"/>
              </a:rPr>
              <a:t>Analysis</a:t>
            </a:r>
            <a:r>
              <a:rPr lang="en-GB" sz="1400" spc="55" dirty="0">
                <a:latin typeface="Microsoft Sans Serif"/>
                <a:cs typeface="Microsoft Sans Serif"/>
              </a:rPr>
              <a:t> </a:t>
            </a:r>
            <a:r>
              <a:rPr lang="en-GB" sz="1400" dirty="0">
                <a:latin typeface="Microsoft Sans Serif"/>
                <a:cs typeface="Microsoft Sans Serif"/>
              </a:rPr>
              <a:t>in</a:t>
            </a:r>
            <a:r>
              <a:rPr lang="en-GB" sz="1400" spc="55" dirty="0">
                <a:latin typeface="Microsoft Sans Serif"/>
                <a:cs typeface="Microsoft Sans Serif"/>
              </a:rPr>
              <a:t> </a:t>
            </a:r>
            <a:r>
              <a:rPr lang="en-GB" sz="1400" spc="5" dirty="0">
                <a:latin typeface="Microsoft Sans Serif"/>
                <a:cs typeface="Microsoft Sans Serif"/>
              </a:rPr>
              <a:t>Python.</a:t>
            </a:r>
            <a:r>
              <a:rPr lang="en-GB" sz="1400" spc="125" dirty="0">
                <a:latin typeface="Microsoft Sans Serif"/>
                <a:cs typeface="Microsoft Sans Serif"/>
              </a:rPr>
              <a:t> </a:t>
            </a:r>
            <a:br>
              <a:rPr lang="en-GB" sz="1400" spc="125" dirty="0">
                <a:latin typeface="Microsoft Sans Serif"/>
                <a:cs typeface="Microsoft Sans Serif"/>
              </a:rPr>
            </a:br>
            <a:r>
              <a:rPr lang="en-GB" sz="1400" spc="-20" dirty="0">
                <a:latin typeface="Microsoft Sans Serif"/>
                <a:cs typeface="Microsoft Sans Serif"/>
              </a:rPr>
              <a:t>Source:</a:t>
            </a:r>
            <a:r>
              <a:rPr lang="en-GB" sz="1400" spc="125" dirty="0">
                <a:latin typeface="Microsoft Sans Serif"/>
                <a:cs typeface="Microsoft Sans Serif"/>
              </a:rPr>
              <a:t> </a:t>
            </a:r>
            <a:r>
              <a:rPr lang="en-GB" sz="1400" spc="-5" dirty="0">
                <a:latin typeface="Microsoft Sans Serif"/>
                <a:cs typeface="Microsoft Sans Serif"/>
              </a:rPr>
              <a:t>10.3389/fmicb.2022.989464</a:t>
            </a:r>
            <a:endParaRPr lang="en-GB" sz="1400" dirty="0">
              <a:latin typeface="Microsoft Sans Serif"/>
              <a:cs typeface="Microsoft Sans Serif"/>
            </a:endParaRPr>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739128" y="638089"/>
            <a:ext cx="4818888" cy="1476801"/>
          </a:xfrm>
          <a:prstGeom prst="rect">
            <a:avLst/>
          </a:prstGeom>
        </p:spPr>
        <p:txBody>
          <a:bodyPr vert="horz" lIns="91440" tIns="45720" rIns="91440" bIns="45720" rtlCol="0" anchor="b">
            <a:normAutofit/>
          </a:bodyPr>
          <a:lstStyle/>
          <a:p>
            <a:pPr marL="151654"/>
            <a:r>
              <a:rPr lang="en-US" sz="4000" b="1" kern="1200" spc="-190" dirty="0" err="1">
                <a:solidFill>
                  <a:schemeClr val="tx1"/>
                </a:solidFill>
                <a:latin typeface="+mn-lt"/>
                <a:ea typeface="+mj-ea"/>
                <a:cs typeface="+mj-cs"/>
              </a:rPr>
              <a:t>İşbirliği</a:t>
            </a:r>
            <a:r>
              <a:rPr lang="en-US" sz="4000" b="1" kern="1200" spc="-190" dirty="0">
                <a:solidFill>
                  <a:schemeClr val="tx1"/>
                </a:solidFill>
                <a:latin typeface="+mn-lt"/>
                <a:ea typeface="+mj-ea"/>
                <a:cs typeface="+mj-cs"/>
              </a:rPr>
              <a:t>, </a:t>
            </a:r>
            <a:r>
              <a:rPr lang="en-US" sz="4000" b="1" kern="1200" spc="-190" dirty="0" err="1">
                <a:solidFill>
                  <a:schemeClr val="tx1"/>
                </a:solidFill>
                <a:latin typeface="+mn-lt"/>
                <a:ea typeface="+mj-ea"/>
                <a:cs typeface="+mj-cs"/>
              </a:rPr>
              <a:t>Yeniden</a:t>
            </a:r>
            <a:r>
              <a:rPr lang="en-US" sz="4000" b="1" kern="1200" spc="-190" dirty="0">
                <a:solidFill>
                  <a:schemeClr val="tx1"/>
                </a:solidFill>
                <a:latin typeface="+mn-lt"/>
                <a:ea typeface="+mj-ea"/>
                <a:cs typeface="+mj-cs"/>
              </a:rPr>
              <a:t> </a:t>
            </a:r>
            <a:r>
              <a:rPr lang="en-US" sz="4000" b="1" kern="1200" spc="-190" dirty="0" err="1">
                <a:solidFill>
                  <a:schemeClr val="tx1"/>
                </a:solidFill>
                <a:latin typeface="+mn-lt"/>
                <a:ea typeface="+mj-ea"/>
                <a:cs typeface="+mj-cs"/>
              </a:rPr>
              <a:t>Üretilebilirlik</a:t>
            </a:r>
            <a:r>
              <a:rPr lang="en-US" sz="4000" b="1" kern="1200" spc="-190" dirty="0">
                <a:solidFill>
                  <a:schemeClr val="tx1"/>
                </a:solidFill>
                <a:latin typeface="+mn-lt"/>
                <a:ea typeface="+mj-ea"/>
                <a:cs typeface="+mj-cs"/>
              </a:rPr>
              <a:t> ve </a:t>
            </a:r>
            <a:r>
              <a:rPr lang="en-US" sz="4000" b="1" kern="1200" spc="-190" dirty="0" err="1">
                <a:solidFill>
                  <a:schemeClr val="tx1"/>
                </a:solidFill>
                <a:latin typeface="+mn-lt"/>
                <a:ea typeface="+mj-ea"/>
                <a:cs typeface="+mj-cs"/>
              </a:rPr>
              <a:t>Gizlilik</a:t>
            </a:r>
            <a:endParaRPr lang="en-US" sz="4000" b="1" kern="1200" spc="-148" dirty="0">
              <a:solidFill>
                <a:schemeClr val="tx1"/>
              </a:solidFill>
              <a:latin typeface="+mn-lt"/>
              <a:ea typeface="+mj-ea"/>
              <a:cs typeface="+mj-cs"/>
            </a:endParaRPr>
          </a:p>
        </p:txBody>
      </p:sp>
      <p:pic>
        <p:nvPicPr>
          <p:cNvPr id="4" name="object 4"/>
          <p:cNvPicPr/>
          <p:nvPr/>
        </p:nvPicPr>
        <p:blipFill>
          <a:blip r:embed="rId3" cstate="print"/>
          <a:stretch>
            <a:fillRect/>
          </a:stretch>
        </p:blipFill>
        <p:spPr>
          <a:xfrm>
            <a:off x="630936" y="699516"/>
            <a:ext cx="5458968" cy="5458968"/>
          </a:xfrm>
          <a:prstGeom prst="rect">
            <a:avLst/>
          </a:prstGeom>
        </p:spPr>
      </p:pic>
      <p:sp>
        <p:nvSpPr>
          <p:cNvPr id="1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6739128" y="2664886"/>
            <a:ext cx="4818888" cy="3550789"/>
          </a:xfrm>
          <a:prstGeom prst="rect">
            <a:avLst/>
          </a:prstGeom>
        </p:spPr>
        <p:txBody>
          <a:bodyPr vert="horz" lIns="91440" tIns="45720" rIns="91440" bIns="45720" rtlCol="0" anchor="t">
            <a:normAutofit/>
          </a:bodyPr>
          <a:lstStyle/>
          <a:p>
            <a:pPr marL="426779" marR="548908" indent="-228600">
              <a:lnSpc>
                <a:spcPct val="90000"/>
              </a:lnSpc>
              <a:spcBef>
                <a:spcPts val="116"/>
              </a:spcBef>
              <a:buFont typeface="Arial" panose="020B0604020202020204" pitchFamily="34" charset="0"/>
              <a:buChar char="•"/>
              <a:tabLst>
                <a:tab pos="428121" algn="l"/>
              </a:tabLst>
            </a:pPr>
            <a:r>
              <a:rPr lang="en-US" sz="2200" spc="-85" dirty="0" err="1"/>
              <a:t>Açık</a:t>
            </a:r>
            <a:r>
              <a:rPr lang="en-US" sz="2200" spc="-85" dirty="0"/>
              <a:t> ve son </a:t>
            </a:r>
            <a:r>
              <a:rPr lang="en-US" sz="2200" spc="-85" dirty="0" err="1"/>
              <a:t>derece</a:t>
            </a:r>
            <a:r>
              <a:rPr lang="en-US" sz="2200" spc="-85" dirty="0"/>
              <a:t> </a:t>
            </a:r>
            <a:r>
              <a:rPr lang="en-US" sz="2200" spc="-85" dirty="0" err="1"/>
              <a:t>işbirlikçi</a:t>
            </a:r>
            <a:r>
              <a:rPr lang="en-US" sz="2200" spc="-85" dirty="0"/>
              <a:t> </a:t>
            </a:r>
            <a:r>
              <a:rPr lang="en-US" sz="2200" spc="-85" dirty="0" err="1"/>
              <a:t>bir</a:t>
            </a:r>
            <a:r>
              <a:rPr lang="en-US" sz="2200" spc="-85" dirty="0"/>
              <a:t> </a:t>
            </a:r>
            <a:r>
              <a:rPr lang="en-US" sz="2200" spc="-85" dirty="0" err="1"/>
              <a:t>ortamda</a:t>
            </a:r>
            <a:r>
              <a:rPr lang="en-US" sz="2200" spc="-85" dirty="0"/>
              <a:t> </a:t>
            </a:r>
            <a:r>
              <a:rPr lang="en-US" sz="2200" spc="-85" dirty="0" err="1"/>
              <a:t>çalışmak</a:t>
            </a:r>
            <a:endParaRPr lang="tr-TR" sz="2200" spc="-85" dirty="0"/>
          </a:p>
          <a:p>
            <a:pPr marL="426779" marR="548908" indent="-228600">
              <a:lnSpc>
                <a:spcPct val="90000"/>
              </a:lnSpc>
              <a:spcBef>
                <a:spcPts val="116"/>
              </a:spcBef>
              <a:buFont typeface="Arial" panose="020B0604020202020204" pitchFamily="34" charset="0"/>
              <a:buChar char="•"/>
              <a:tabLst>
                <a:tab pos="428121" algn="l"/>
              </a:tabLst>
            </a:pPr>
            <a:r>
              <a:rPr lang="en-US" sz="2200" spc="-85" dirty="0"/>
              <a:t>Veri, </a:t>
            </a:r>
            <a:r>
              <a:rPr lang="en-US" sz="2200" spc="-85" dirty="0" err="1"/>
              <a:t>kod</a:t>
            </a:r>
            <a:r>
              <a:rPr lang="en-US" sz="2200" spc="-85" dirty="0"/>
              <a:t> ve </a:t>
            </a:r>
            <a:r>
              <a:rPr lang="en-US" sz="2200" spc="-85" dirty="0" err="1"/>
              <a:t>kapsayıcı</a:t>
            </a:r>
            <a:r>
              <a:rPr lang="en-US" sz="2200" spc="-85" dirty="0"/>
              <a:t> </a:t>
            </a:r>
            <a:r>
              <a:rPr lang="en-US" sz="2200" spc="-85" dirty="0" err="1"/>
              <a:t>biyoenformatik</a:t>
            </a:r>
            <a:r>
              <a:rPr lang="en-US" sz="2200" spc="-85" dirty="0"/>
              <a:t> </a:t>
            </a:r>
            <a:r>
              <a:rPr lang="en-US" sz="2200" spc="-85" dirty="0" err="1"/>
              <a:t>boru</a:t>
            </a:r>
            <a:r>
              <a:rPr lang="en-US" sz="2200" spc="-85" dirty="0"/>
              <a:t> </a:t>
            </a:r>
            <a:r>
              <a:rPr lang="en-US" sz="2200" spc="-85" dirty="0" err="1"/>
              <a:t>hatlarını</a:t>
            </a:r>
            <a:r>
              <a:rPr lang="en-US" sz="2200" spc="-85" dirty="0"/>
              <a:t> </a:t>
            </a:r>
            <a:r>
              <a:rPr lang="en-US" sz="2200" spc="-85" dirty="0" err="1"/>
              <a:t>paylaşmak</a:t>
            </a:r>
            <a:endParaRPr lang="tr-TR" sz="2200" spc="-85" dirty="0"/>
          </a:p>
          <a:p>
            <a:pPr marL="426779" marR="548908" indent="-228600">
              <a:lnSpc>
                <a:spcPct val="90000"/>
              </a:lnSpc>
              <a:spcBef>
                <a:spcPts val="116"/>
              </a:spcBef>
              <a:buFont typeface="Arial" panose="020B0604020202020204" pitchFamily="34" charset="0"/>
              <a:buChar char="•"/>
              <a:tabLst>
                <a:tab pos="428121" algn="l"/>
              </a:tabLst>
            </a:pPr>
            <a:r>
              <a:rPr lang="en-US" sz="2200" spc="-85" dirty="0"/>
              <a:t>Bu </a:t>
            </a:r>
            <a:r>
              <a:rPr lang="en-US" sz="2200" spc="-85" dirty="0" err="1"/>
              <a:t>arada</a:t>
            </a:r>
            <a:r>
              <a:rPr lang="en-US" sz="2200" spc="-85" dirty="0"/>
              <a:t>, </a:t>
            </a:r>
            <a:r>
              <a:rPr lang="en-US" sz="2200" spc="-85" dirty="0" err="1"/>
              <a:t>genomik</a:t>
            </a:r>
            <a:r>
              <a:rPr lang="en-US" sz="2200" spc="-85" dirty="0"/>
              <a:t> </a:t>
            </a:r>
            <a:r>
              <a:rPr lang="en-US" sz="2200" spc="-85" dirty="0" err="1"/>
              <a:t>veriler</a:t>
            </a:r>
            <a:r>
              <a:rPr lang="en-US" sz="2200" spc="-85" dirty="0"/>
              <a:t> </a:t>
            </a:r>
            <a:r>
              <a:rPr lang="en-US" sz="2200" spc="-85" dirty="0" err="1"/>
              <a:t>gibi</a:t>
            </a:r>
            <a:r>
              <a:rPr lang="en-US" sz="2200" spc="-85" dirty="0"/>
              <a:t> </a:t>
            </a:r>
            <a:r>
              <a:rPr lang="en-US" sz="2200" spc="-85" dirty="0" err="1"/>
              <a:t>hassas</a:t>
            </a:r>
            <a:r>
              <a:rPr lang="en-US" sz="2200" spc="-85" dirty="0"/>
              <a:t> </a:t>
            </a:r>
            <a:r>
              <a:rPr lang="en-US" sz="2200" spc="-85" dirty="0" err="1"/>
              <a:t>verileri</a:t>
            </a:r>
            <a:r>
              <a:rPr lang="en-US" sz="2200" spc="-85" dirty="0"/>
              <a:t> </a:t>
            </a:r>
            <a:r>
              <a:rPr lang="en-US" sz="2200" spc="-85" dirty="0" err="1"/>
              <a:t>etik</a:t>
            </a:r>
            <a:r>
              <a:rPr lang="en-US" sz="2200" spc="-85" dirty="0"/>
              <a:t> </a:t>
            </a:r>
            <a:r>
              <a:rPr lang="en-US" sz="2200" spc="-85" dirty="0" err="1"/>
              <a:t>bir</a:t>
            </a:r>
            <a:r>
              <a:rPr lang="en-US" sz="2200" spc="-85" dirty="0"/>
              <a:t> </a:t>
            </a:r>
            <a:r>
              <a:rPr lang="en-US" sz="2200" spc="-85" dirty="0" err="1"/>
              <a:t>şekilde</a:t>
            </a:r>
            <a:r>
              <a:rPr lang="en-US" sz="2200" spc="-85" dirty="0"/>
              <a:t> </a:t>
            </a:r>
            <a:r>
              <a:rPr lang="en-US" sz="2200" spc="-85" dirty="0" err="1"/>
              <a:t>ele</a:t>
            </a:r>
            <a:r>
              <a:rPr lang="en-US" sz="2200" spc="-85" dirty="0"/>
              <a:t> </a:t>
            </a:r>
            <a:r>
              <a:rPr lang="en-US" sz="2200" spc="-85" dirty="0" err="1"/>
              <a:t>almak</a:t>
            </a:r>
            <a:r>
              <a:rPr lang="en-US" sz="2200" spc="-85" dirty="0"/>
              <a:t> ve </a:t>
            </a:r>
            <a:r>
              <a:rPr lang="en-US" sz="2200" spc="-85" dirty="0" err="1"/>
              <a:t>gizliliğini</a:t>
            </a:r>
            <a:r>
              <a:rPr lang="en-US" sz="2200" spc="-85" dirty="0"/>
              <a:t> </a:t>
            </a:r>
            <a:r>
              <a:rPr lang="en-US" sz="2200" spc="-85" dirty="0" err="1"/>
              <a:t>sağlamak</a:t>
            </a:r>
            <a:endParaRPr lang="en-US" sz="2200" dirty="0"/>
          </a:p>
        </p:txBody>
      </p:sp>
      <p:sp>
        <p:nvSpPr>
          <p:cNvPr id="6" name="TextBox 5">
            <a:extLst>
              <a:ext uri="{FF2B5EF4-FFF2-40B4-BE49-F238E27FC236}">
                <a16:creationId xmlns:a16="http://schemas.microsoft.com/office/drawing/2014/main" id="{C77A166F-F474-0FA3-5DE0-AA324CDB9ABF}"/>
              </a:ext>
            </a:extLst>
          </p:cNvPr>
          <p:cNvSpPr txBox="1"/>
          <p:nvPr/>
        </p:nvSpPr>
        <p:spPr>
          <a:xfrm>
            <a:off x="448235" y="6323576"/>
            <a:ext cx="6096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spc="-20" dirty="0">
                <a:latin typeface="Microsoft Sans Serif"/>
                <a:cs typeface="Microsoft Sans Serif"/>
              </a:rPr>
              <a:t>Created</a:t>
            </a:r>
            <a:r>
              <a:rPr lang="en-GB" sz="1400" spc="50" dirty="0">
                <a:latin typeface="Microsoft Sans Serif"/>
                <a:cs typeface="Microsoft Sans Serif"/>
              </a:rPr>
              <a:t> </a:t>
            </a:r>
            <a:r>
              <a:rPr lang="en-GB" sz="1400" spc="-20" dirty="0">
                <a:latin typeface="Microsoft Sans Serif"/>
                <a:cs typeface="Microsoft Sans Serif"/>
              </a:rPr>
              <a:t>by</a:t>
            </a:r>
            <a:r>
              <a:rPr lang="en-GB" sz="1400" spc="50" dirty="0">
                <a:latin typeface="Microsoft Sans Serif"/>
                <a:cs typeface="Microsoft Sans Serif"/>
              </a:rPr>
              <a:t> </a:t>
            </a:r>
            <a:r>
              <a:rPr lang="en-GB" sz="1400" spc="-5" dirty="0">
                <a:latin typeface="Microsoft Sans Serif"/>
                <a:cs typeface="Microsoft Sans Serif"/>
              </a:rPr>
              <a:t>Nuno</a:t>
            </a:r>
            <a:r>
              <a:rPr lang="en-GB" sz="1400" spc="55" dirty="0">
                <a:latin typeface="Microsoft Sans Serif"/>
                <a:cs typeface="Microsoft Sans Serif"/>
              </a:rPr>
              <a:t> </a:t>
            </a:r>
            <a:r>
              <a:rPr lang="en-GB" sz="1400" spc="-20" dirty="0">
                <a:latin typeface="Microsoft Sans Serif"/>
                <a:cs typeface="Microsoft Sans Serif"/>
              </a:rPr>
              <a:t>S.</a:t>
            </a:r>
            <a:r>
              <a:rPr lang="en-GB" sz="1400" spc="50" dirty="0">
                <a:latin typeface="Microsoft Sans Serif"/>
                <a:cs typeface="Microsoft Sans Serif"/>
              </a:rPr>
              <a:t> </a:t>
            </a:r>
            <a:r>
              <a:rPr lang="en-GB" sz="1400" spc="-40" dirty="0">
                <a:latin typeface="Microsoft Sans Serif"/>
                <a:cs typeface="Microsoft Sans Serif"/>
              </a:rPr>
              <a:t>Osorio</a:t>
            </a:r>
            <a:r>
              <a:rPr lang="en-GB" sz="1400" spc="50" dirty="0">
                <a:latin typeface="Microsoft Sans Serif"/>
                <a:cs typeface="Microsoft Sans Serif"/>
              </a:rPr>
              <a:t> </a:t>
            </a:r>
            <a:r>
              <a:rPr lang="en-GB" sz="1400" spc="-15" dirty="0">
                <a:latin typeface="Microsoft Sans Serif"/>
                <a:cs typeface="Microsoft Sans Serif"/>
              </a:rPr>
              <a:t>using</a:t>
            </a:r>
            <a:r>
              <a:rPr lang="en-GB" sz="1400" spc="50" dirty="0">
                <a:latin typeface="Microsoft Sans Serif"/>
                <a:cs typeface="Microsoft Sans Serif"/>
              </a:rPr>
              <a:t> </a:t>
            </a:r>
            <a:r>
              <a:rPr lang="en-GB" sz="1400" spc="5" dirty="0">
                <a:latin typeface="Microsoft Sans Serif"/>
                <a:cs typeface="Microsoft Sans Serif"/>
              </a:rPr>
              <a:t>Microsoft</a:t>
            </a:r>
            <a:r>
              <a:rPr lang="en-GB" sz="1400" spc="50" dirty="0">
                <a:latin typeface="Microsoft Sans Serif"/>
                <a:cs typeface="Microsoft Sans Serif"/>
              </a:rPr>
              <a:t> </a:t>
            </a:r>
            <a:r>
              <a:rPr lang="en-GB" sz="1400" spc="-15" dirty="0">
                <a:latin typeface="Microsoft Sans Serif"/>
                <a:cs typeface="Microsoft Sans Serif"/>
              </a:rPr>
              <a:t>Designer.</a:t>
            </a:r>
            <a:endParaRPr lang="en-GB" sz="1400" dirty="0">
              <a:latin typeface="Microsoft Sans Serif"/>
              <a:cs typeface="Microsoft Sans Serif"/>
            </a:endParaRPr>
          </a:p>
        </p:txBody>
      </p:sp>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40080" y="325369"/>
            <a:ext cx="4368602" cy="1956841"/>
          </a:xfrm>
          <a:prstGeom prst="rect">
            <a:avLst/>
          </a:prstGeom>
        </p:spPr>
        <p:txBody>
          <a:bodyPr vert="horz" lIns="91440" tIns="45720" rIns="91440" bIns="45720" rtlCol="0" anchor="b">
            <a:normAutofit/>
          </a:bodyPr>
          <a:lstStyle/>
          <a:p>
            <a:pPr marL="151654"/>
            <a:r>
              <a:rPr lang="en-US" sz="3600" b="1" spc="-254" dirty="0" err="1">
                <a:latin typeface="+mn-lt"/>
              </a:rPr>
              <a:t>Zorlukların</a:t>
            </a:r>
            <a:r>
              <a:rPr lang="en-US" sz="3600" b="1" spc="-254" dirty="0">
                <a:latin typeface="+mn-lt"/>
              </a:rPr>
              <a:t> </a:t>
            </a:r>
            <a:r>
              <a:rPr lang="en-US" sz="3600" b="1" spc="-254" dirty="0" err="1">
                <a:latin typeface="+mn-lt"/>
              </a:rPr>
              <a:t>Üstesinden</a:t>
            </a:r>
            <a:r>
              <a:rPr lang="en-US" sz="3600" b="1" spc="-254" dirty="0">
                <a:latin typeface="+mn-lt"/>
              </a:rPr>
              <a:t> </a:t>
            </a:r>
            <a:r>
              <a:rPr lang="en-US" sz="3600" b="1" spc="-254" dirty="0" err="1">
                <a:latin typeface="+mn-lt"/>
              </a:rPr>
              <a:t>Gelmek</a:t>
            </a:r>
            <a:r>
              <a:rPr lang="en-US" sz="3600" b="1" spc="-254" dirty="0">
                <a:latin typeface="+mn-lt"/>
              </a:rPr>
              <a:t>: </a:t>
            </a:r>
            <a:r>
              <a:rPr lang="en-US" sz="3600" b="1" spc="-254" dirty="0" err="1">
                <a:latin typeface="+mn-lt"/>
              </a:rPr>
              <a:t>Boyut</a:t>
            </a:r>
            <a:r>
              <a:rPr lang="en-US" sz="3600" b="1" spc="-254" dirty="0">
                <a:latin typeface="+mn-lt"/>
              </a:rPr>
              <a:t> ve </a:t>
            </a:r>
            <a:r>
              <a:rPr lang="en-US" sz="3600" b="1" spc="-254" dirty="0" err="1">
                <a:latin typeface="+mn-lt"/>
              </a:rPr>
              <a:t>Boyutluluk</a:t>
            </a:r>
            <a:endParaRPr lang="en-US" sz="3600" b="1" spc="-211" dirty="0">
              <a:latin typeface="+mn-lt"/>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640080" y="2872899"/>
            <a:ext cx="4368602" cy="3659732"/>
          </a:xfrm>
          <a:prstGeom prst="rect">
            <a:avLst/>
          </a:prstGeom>
        </p:spPr>
        <p:txBody>
          <a:bodyPr vert="horz" lIns="91440" tIns="45720" rIns="91440" bIns="45720" rtlCol="0">
            <a:normAutofit/>
          </a:bodyPr>
          <a:lstStyle/>
          <a:p>
            <a:pPr marL="373096" marR="64419" indent="-228600">
              <a:spcAft>
                <a:spcPts val="600"/>
              </a:spcAft>
              <a:buFont typeface="Arial" panose="020B0604020202020204" pitchFamily="34" charset="0"/>
              <a:buChar char="•"/>
              <a:tabLst>
                <a:tab pos="374438" algn="l"/>
              </a:tabLst>
            </a:pPr>
            <a:r>
              <a:rPr lang="en-US" sz="2800" spc="-106" dirty="0" err="1"/>
              <a:t>Depolama</a:t>
            </a:r>
            <a:r>
              <a:rPr lang="en-US" sz="2800" spc="-106" dirty="0"/>
              <a:t> ve </a:t>
            </a:r>
            <a:r>
              <a:rPr lang="en-US" sz="2800" spc="-106" dirty="0" err="1"/>
              <a:t>işleme</a:t>
            </a:r>
            <a:r>
              <a:rPr lang="en-US" sz="2800" spc="-106" dirty="0"/>
              <a:t> </a:t>
            </a:r>
            <a:r>
              <a:rPr lang="en-US" sz="2800" spc="-106" dirty="0" err="1"/>
              <a:t>için</a:t>
            </a:r>
            <a:r>
              <a:rPr lang="en-US" sz="2800" spc="-106" dirty="0"/>
              <a:t> </a:t>
            </a:r>
            <a:r>
              <a:rPr lang="en-US" sz="2800" spc="-106" dirty="0" err="1"/>
              <a:t>bellek</a:t>
            </a:r>
            <a:r>
              <a:rPr lang="en-US" sz="2800" spc="-106" dirty="0"/>
              <a:t> </a:t>
            </a:r>
            <a:r>
              <a:rPr lang="en-US" sz="2800" spc="-106" dirty="0" err="1"/>
              <a:t>açısından</a:t>
            </a:r>
            <a:r>
              <a:rPr lang="en-US" sz="2800" spc="-106" dirty="0"/>
              <a:t> </a:t>
            </a:r>
            <a:r>
              <a:rPr lang="en-US" sz="2800" spc="-106" dirty="0" err="1"/>
              <a:t>verimli</a:t>
            </a:r>
            <a:r>
              <a:rPr lang="en-US" sz="2800" spc="-106" dirty="0"/>
              <a:t> </a:t>
            </a:r>
            <a:r>
              <a:rPr lang="en-US" sz="2800" spc="-106" dirty="0" err="1"/>
              <a:t>veri</a:t>
            </a:r>
            <a:r>
              <a:rPr lang="en-US" sz="2800" spc="-106" dirty="0"/>
              <a:t> </a:t>
            </a:r>
            <a:r>
              <a:rPr lang="en-US" sz="2800" spc="-106" dirty="0" err="1"/>
              <a:t>nesneleri</a:t>
            </a:r>
            <a:r>
              <a:rPr lang="en-US" sz="2800" spc="-106" dirty="0"/>
              <a:t> (</a:t>
            </a:r>
            <a:r>
              <a:rPr lang="en-US" sz="2800" spc="-106" dirty="0" err="1"/>
              <a:t>xarray</a:t>
            </a:r>
            <a:r>
              <a:rPr lang="en-US" sz="2800" spc="-106" dirty="0"/>
              <a:t>, </a:t>
            </a:r>
            <a:r>
              <a:rPr lang="en-US" sz="2800" spc="-106" dirty="0" err="1"/>
              <a:t>netCDF</a:t>
            </a:r>
            <a:r>
              <a:rPr lang="en-US" sz="2800" spc="-106" dirty="0"/>
              <a:t>, HDF5, vb.).</a:t>
            </a:r>
            <a:endParaRPr lang="tr-TR" sz="2800" spc="-106" dirty="0"/>
          </a:p>
          <a:p>
            <a:pPr marL="373096" marR="64419" indent="-228600">
              <a:spcAft>
                <a:spcPts val="600"/>
              </a:spcAft>
              <a:buFont typeface="Arial" panose="020B0604020202020204" pitchFamily="34" charset="0"/>
              <a:buChar char="•"/>
              <a:tabLst>
                <a:tab pos="374438" algn="l"/>
              </a:tabLst>
            </a:pPr>
            <a:r>
              <a:rPr lang="en-US" sz="2800" spc="-106" dirty="0" err="1"/>
              <a:t>Boyut</a:t>
            </a:r>
            <a:r>
              <a:rPr lang="en-US" sz="2800" spc="-106" dirty="0"/>
              <a:t> </a:t>
            </a:r>
            <a:r>
              <a:rPr lang="en-US" sz="2800" spc="-106" dirty="0" err="1"/>
              <a:t>azaltma</a:t>
            </a:r>
            <a:r>
              <a:rPr lang="en-US" sz="2800" spc="-106" dirty="0"/>
              <a:t> </a:t>
            </a:r>
            <a:r>
              <a:rPr lang="en-US" sz="2800" spc="-106" dirty="0" err="1"/>
              <a:t>teknikleri</a:t>
            </a:r>
            <a:r>
              <a:rPr lang="en-US" sz="2800" spc="-106" dirty="0"/>
              <a:t> (PCA, UMAP, t-SNE, vb.).</a:t>
            </a:r>
            <a:endParaRPr lang="en-US" sz="2800" dirty="0"/>
          </a:p>
        </p:txBody>
      </p:sp>
      <p:pic>
        <p:nvPicPr>
          <p:cNvPr id="4" name="object 4" descr="A screenshot of a computer generated graph&#10;&#10;Description automatically generated"/>
          <p:cNvPicPr/>
          <p:nvPr/>
        </p:nvPicPr>
        <p:blipFill rotWithShape="1">
          <a:blip r:embed="rId3" cstate="print"/>
          <a:srcRect l="84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0673144B-2599-4BAF-3D4F-9C4AA9C88BC3}"/>
              </a:ext>
            </a:extLst>
          </p:cNvPr>
          <p:cNvSpPr txBox="1"/>
          <p:nvPr/>
        </p:nvSpPr>
        <p:spPr>
          <a:xfrm>
            <a:off x="436581" y="6271021"/>
            <a:ext cx="4775599" cy="523220"/>
          </a:xfrm>
          <a:prstGeom prst="rect">
            <a:avLst/>
          </a:prstGeom>
          <a:noFill/>
        </p:spPr>
        <p:txBody>
          <a:bodyPr wrap="square">
            <a:spAutoFit/>
          </a:bodyPr>
          <a:lstStyle/>
          <a:p>
            <a:r>
              <a:rPr lang="en-GB" sz="1400" spc="-5" dirty="0">
                <a:latin typeface="Microsoft Sans Serif"/>
                <a:cs typeface="Microsoft Sans Serif"/>
              </a:rPr>
              <a:t>Dimensionality</a:t>
            </a:r>
            <a:r>
              <a:rPr lang="en-GB" sz="1400" spc="60" dirty="0">
                <a:latin typeface="Microsoft Sans Serif"/>
                <a:cs typeface="Microsoft Sans Serif"/>
              </a:rPr>
              <a:t> </a:t>
            </a:r>
            <a:r>
              <a:rPr lang="en-GB" sz="1400" spc="-5" dirty="0">
                <a:latin typeface="Microsoft Sans Serif"/>
                <a:cs typeface="Microsoft Sans Serif"/>
              </a:rPr>
              <a:t>Reduction.</a:t>
            </a:r>
            <a:r>
              <a:rPr lang="en-GB" sz="1400" spc="135" dirty="0">
                <a:latin typeface="Microsoft Sans Serif"/>
                <a:cs typeface="Microsoft Sans Serif"/>
              </a:rPr>
              <a:t> </a:t>
            </a:r>
            <a:r>
              <a:rPr lang="en-GB" sz="1400" spc="-20" dirty="0">
                <a:latin typeface="Microsoft Sans Serif"/>
                <a:cs typeface="Microsoft Sans Serif"/>
              </a:rPr>
              <a:t>Source:</a:t>
            </a:r>
            <a:r>
              <a:rPr lang="en-GB" sz="1400" spc="-5" dirty="0">
                <a:latin typeface="Microsoft Sans Serif"/>
                <a:cs typeface="Microsoft Sans Serif"/>
              </a:rPr>
              <a:t> 10.1002/bmb.21800.</a:t>
            </a:r>
            <a:r>
              <a:rPr lang="en-GB" sz="1400" spc="130" dirty="0">
                <a:latin typeface="Microsoft Sans Serif"/>
                <a:cs typeface="Microsoft Sans Serif"/>
              </a:rPr>
              <a:t> </a:t>
            </a:r>
            <a:r>
              <a:rPr lang="en-GB" sz="1400" dirty="0">
                <a:latin typeface="Microsoft Sans Serif"/>
                <a:cs typeface="Microsoft Sans Serif"/>
              </a:rPr>
              <a:t>Interactive</a:t>
            </a:r>
            <a:r>
              <a:rPr lang="en-GB" sz="1400" spc="60" dirty="0">
                <a:latin typeface="Microsoft Sans Serif"/>
                <a:cs typeface="Microsoft Sans Serif"/>
              </a:rPr>
              <a:t> </a:t>
            </a:r>
            <a:r>
              <a:rPr lang="en-GB" sz="1400" spc="-15" dirty="0">
                <a:latin typeface="Microsoft Sans Serif"/>
                <a:cs typeface="Microsoft Sans Serif"/>
              </a:rPr>
              <a:t>version: </a:t>
            </a:r>
            <a:r>
              <a:rPr lang="en-GB" sz="1400" spc="-145" dirty="0">
                <a:latin typeface="Microsoft Sans Serif"/>
                <a:cs typeface="Microsoft Sans Serif"/>
              </a:rPr>
              <a:t> </a:t>
            </a:r>
            <a:r>
              <a:rPr lang="en-GB" sz="1400" spc="10" dirty="0">
                <a:latin typeface="Microsoft Sans Serif"/>
                <a:cs typeface="Microsoft Sans Serif"/>
                <a:hlinkClick r:id="rId4">
                  <a:extLst>
                    <a:ext uri="{A12FA001-AC4F-418D-AE19-62706E023703}">
                      <ahyp:hlinkClr xmlns:ahyp="http://schemas.microsoft.com/office/drawing/2018/hyperlinkcolor" val="tx"/>
                    </a:ext>
                  </a:extLst>
                </a:hlinkClick>
              </a:rPr>
              <a:t>http://reduce.streamlit.app</a:t>
            </a:r>
            <a:endParaRPr lang="en-NL" sz="1400" dirty="0"/>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0935" y="502920"/>
            <a:ext cx="3631063" cy="1720088"/>
          </a:xfrm>
          <a:prstGeom prst="rect">
            <a:avLst/>
          </a:prstGeom>
        </p:spPr>
        <p:txBody>
          <a:bodyPr vert="horz" lIns="91440" tIns="45720" rIns="91440" bIns="45720" rtlCol="0" anchor="ctr">
            <a:normAutofit fontScale="90000"/>
          </a:bodyPr>
          <a:lstStyle/>
          <a:p>
            <a:pPr marL="151654"/>
            <a:r>
              <a:rPr lang="en-US" sz="4000" b="1" kern="1200" spc="-254" dirty="0" err="1">
                <a:solidFill>
                  <a:schemeClr val="tx1"/>
                </a:solidFill>
                <a:latin typeface="Calibri" panose="020F0502020204030204" pitchFamily="34" charset="0"/>
                <a:ea typeface="Calibri" panose="020F0502020204030204" pitchFamily="34" charset="0"/>
                <a:cs typeface="Calibri" panose="020F0502020204030204" pitchFamily="34" charset="0"/>
              </a:rPr>
              <a:t>Zorlukların</a:t>
            </a:r>
            <a:r>
              <a:rPr lang="en-US" sz="4000" b="1" kern="1200" spc="-254"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000" b="1" kern="1200" spc="-254" dirty="0" err="1">
                <a:solidFill>
                  <a:schemeClr val="tx1"/>
                </a:solidFill>
                <a:latin typeface="Calibri" panose="020F0502020204030204" pitchFamily="34" charset="0"/>
                <a:ea typeface="Calibri" panose="020F0502020204030204" pitchFamily="34" charset="0"/>
                <a:cs typeface="Calibri" panose="020F0502020204030204" pitchFamily="34" charset="0"/>
              </a:rPr>
              <a:t>Üstesinden</a:t>
            </a:r>
            <a:r>
              <a:rPr lang="en-US" sz="4000" b="1" kern="1200" spc="-254"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000" b="1" kern="1200" spc="-254" dirty="0" err="1">
                <a:solidFill>
                  <a:schemeClr val="tx1"/>
                </a:solidFill>
                <a:latin typeface="Calibri" panose="020F0502020204030204" pitchFamily="34" charset="0"/>
                <a:ea typeface="Calibri" panose="020F0502020204030204" pitchFamily="34" charset="0"/>
                <a:cs typeface="Calibri" panose="020F0502020204030204" pitchFamily="34" charset="0"/>
              </a:rPr>
              <a:t>Gelmek</a:t>
            </a:r>
            <a:r>
              <a:rPr lang="en-US" sz="4000" b="1" kern="1200" spc="-254"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000" b="1" kern="1200" spc="-254" dirty="0" err="1">
                <a:solidFill>
                  <a:schemeClr val="tx1"/>
                </a:solidFill>
                <a:latin typeface="Calibri" panose="020F0502020204030204" pitchFamily="34" charset="0"/>
                <a:ea typeface="Calibri" panose="020F0502020204030204" pitchFamily="34" charset="0"/>
                <a:cs typeface="Calibri" panose="020F0502020204030204" pitchFamily="34" charset="0"/>
              </a:rPr>
              <a:t>İşbirliği</a:t>
            </a:r>
            <a:endParaRPr lang="en-US" sz="4000" b="1" kern="1200" spc="-19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4424799" y="411480"/>
            <a:ext cx="7682752" cy="1811528"/>
          </a:xfrm>
          <a:prstGeom prst="rect">
            <a:avLst/>
          </a:prstGeom>
        </p:spPr>
        <p:txBody>
          <a:bodyPr vert="horz" lIns="91440" tIns="45720" rIns="91440" bIns="45720" rtlCol="0" anchor="ctr">
            <a:normAutofit lnSpcReduction="10000"/>
          </a:bodyPr>
          <a:lstStyle/>
          <a:p>
            <a:pPr marL="373096" marR="64419" indent="-228600">
              <a:spcAft>
                <a:spcPts val="600"/>
              </a:spcAft>
              <a:buFont typeface="Arial" panose="020B0604020202020204" pitchFamily="34" charset="0"/>
              <a:buChar char="•"/>
              <a:tabLst>
                <a:tab pos="374438" algn="l"/>
              </a:tabLst>
            </a:pPr>
            <a:r>
              <a:rPr lang="en-US" sz="2800" spc="-53" dirty="0" err="1"/>
              <a:t>Streamlit</a:t>
            </a:r>
            <a:r>
              <a:rPr lang="en-US" sz="2800" spc="-53" dirty="0"/>
              <a:t> ve Shiny, </a:t>
            </a:r>
            <a:r>
              <a:rPr lang="en-US" sz="2800" spc="-53" dirty="0" err="1"/>
              <a:t>sırasıyla</a:t>
            </a:r>
            <a:r>
              <a:rPr lang="en-US" sz="2800" spc="-53" dirty="0"/>
              <a:t> Python ve R </a:t>
            </a:r>
            <a:r>
              <a:rPr lang="en-US" sz="2800" spc="-53" dirty="0" err="1"/>
              <a:t>ile</a:t>
            </a:r>
            <a:r>
              <a:rPr lang="en-US" sz="2800" spc="-53" dirty="0"/>
              <a:t> </a:t>
            </a:r>
            <a:r>
              <a:rPr lang="en-US" sz="2800" spc="-53" dirty="0" err="1"/>
              <a:t>veri</a:t>
            </a:r>
            <a:r>
              <a:rPr lang="en-US" sz="2800" spc="-53" dirty="0"/>
              <a:t> </a:t>
            </a:r>
            <a:r>
              <a:rPr lang="en-US" sz="2800" spc="-53" dirty="0" err="1"/>
              <a:t>uygulamaları</a:t>
            </a:r>
            <a:r>
              <a:rPr lang="en-US" sz="2800" spc="-53" dirty="0"/>
              <a:t> </a:t>
            </a:r>
            <a:r>
              <a:rPr lang="en-US" sz="2800" spc="-53" dirty="0" err="1"/>
              <a:t>oluşturmak</a:t>
            </a:r>
            <a:r>
              <a:rPr lang="en-US" sz="2800" spc="-53" dirty="0"/>
              <a:t> </a:t>
            </a:r>
            <a:r>
              <a:rPr lang="en-US" sz="2800" spc="-53" dirty="0" err="1"/>
              <a:t>için</a:t>
            </a:r>
            <a:r>
              <a:rPr lang="en-US" sz="2800" spc="-53" dirty="0"/>
              <a:t> </a:t>
            </a:r>
            <a:r>
              <a:rPr lang="en-US" sz="2800" spc="-53" dirty="0" err="1"/>
              <a:t>kullanılan</a:t>
            </a:r>
            <a:r>
              <a:rPr lang="en-US" sz="2800" spc="-53" dirty="0"/>
              <a:t> </a:t>
            </a:r>
            <a:r>
              <a:rPr lang="en-US" sz="2800" spc="-53" dirty="0" err="1"/>
              <a:t>araçlardır</a:t>
            </a:r>
            <a:r>
              <a:rPr lang="en-US" sz="2800" spc="-53" dirty="0"/>
              <a:t>.</a:t>
            </a:r>
            <a:endParaRPr lang="tr-TR" sz="2800" spc="-53" dirty="0"/>
          </a:p>
          <a:p>
            <a:pPr marL="373096" marR="64419" indent="-228600">
              <a:spcAft>
                <a:spcPts val="600"/>
              </a:spcAft>
              <a:buFont typeface="Arial" panose="020B0604020202020204" pitchFamily="34" charset="0"/>
              <a:buChar char="•"/>
              <a:tabLst>
                <a:tab pos="374438" algn="l"/>
              </a:tabLst>
            </a:pPr>
            <a:r>
              <a:rPr lang="en-US" sz="2800" spc="-53" dirty="0"/>
              <a:t>Bu </a:t>
            </a:r>
            <a:r>
              <a:rPr lang="en-US" sz="2800" spc="-53" dirty="0" err="1"/>
              <a:t>uygulamalar</a:t>
            </a:r>
            <a:r>
              <a:rPr lang="en-US" sz="2800" spc="-53" dirty="0"/>
              <a:t>, </a:t>
            </a:r>
            <a:r>
              <a:rPr lang="en-US" sz="2800" spc="-53" dirty="0" err="1"/>
              <a:t>ekiplerin</a:t>
            </a:r>
            <a:r>
              <a:rPr lang="en-US" sz="2800" spc="-53" dirty="0"/>
              <a:t> </a:t>
            </a:r>
            <a:r>
              <a:rPr lang="en-US" sz="2800" spc="-53" dirty="0" err="1"/>
              <a:t>farklı</a:t>
            </a:r>
            <a:r>
              <a:rPr lang="en-US" sz="2800" spc="-53" dirty="0"/>
              <a:t> </a:t>
            </a:r>
            <a:r>
              <a:rPr lang="en-US" sz="2800" spc="-53" dirty="0" err="1"/>
              <a:t>analizleri</a:t>
            </a:r>
            <a:r>
              <a:rPr lang="en-US" sz="2800" spc="-53" dirty="0"/>
              <a:t> ve </a:t>
            </a:r>
            <a:r>
              <a:rPr lang="en-US" sz="2800" spc="-53" dirty="0" err="1"/>
              <a:t>araçları</a:t>
            </a:r>
            <a:r>
              <a:rPr lang="en-US" sz="2800" spc="-53" dirty="0"/>
              <a:t> </a:t>
            </a:r>
            <a:r>
              <a:rPr lang="en-US" sz="2800" spc="-53" dirty="0" err="1"/>
              <a:t>etkileşimli</a:t>
            </a:r>
            <a:r>
              <a:rPr lang="en-US" sz="2800" spc="-53" dirty="0"/>
              <a:t> </a:t>
            </a:r>
            <a:r>
              <a:rPr lang="en-US" sz="2800" spc="-53" dirty="0" err="1"/>
              <a:t>olarak</a:t>
            </a:r>
            <a:r>
              <a:rPr lang="en-US" sz="2800" spc="-53" dirty="0"/>
              <a:t> </a:t>
            </a:r>
            <a:r>
              <a:rPr lang="en-US" sz="2800" spc="-53" dirty="0" err="1"/>
              <a:t>keşfetmesine</a:t>
            </a:r>
            <a:r>
              <a:rPr lang="en-US" sz="2800" spc="-53" dirty="0"/>
              <a:t> </a:t>
            </a:r>
            <a:r>
              <a:rPr lang="en-US" sz="2800" spc="-53" dirty="0" err="1"/>
              <a:t>yardımcı</a:t>
            </a:r>
            <a:r>
              <a:rPr lang="en-US" sz="2800" spc="-53" dirty="0"/>
              <a:t> </a:t>
            </a:r>
            <a:r>
              <a:rPr lang="en-US" sz="2800" spc="-53" dirty="0" err="1"/>
              <a:t>olur</a:t>
            </a:r>
            <a:r>
              <a:rPr lang="en-US" sz="2800" spc="-53" dirty="0"/>
              <a:t>.</a:t>
            </a:r>
            <a:endParaRPr lang="en-US" sz="2800" dirty="0"/>
          </a:p>
        </p:txBody>
      </p:sp>
      <p:pic>
        <p:nvPicPr>
          <p:cNvPr id="5" name="object 5"/>
          <p:cNvPicPr/>
          <p:nvPr/>
        </p:nvPicPr>
        <p:blipFill>
          <a:blip r:embed="rId3" cstate="print"/>
          <a:stretch>
            <a:fillRect/>
          </a:stretch>
        </p:blipFill>
        <p:spPr>
          <a:xfrm>
            <a:off x="630936" y="2210853"/>
            <a:ext cx="7142360" cy="3959352"/>
          </a:xfrm>
          <a:prstGeom prst="rect">
            <a:avLst/>
          </a:prstGeom>
        </p:spPr>
      </p:pic>
      <p:pic>
        <p:nvPicPr>
          <p:cNvPr id="6" name="object 4">
            <a:extLst>
              <a:ext uri="{FF2B5EF4-FFF2-40B4-BE49-F238E27FC236}">
                <a16:creationId xmlns:a16="http://schemas.microsoft.com/office/drawing/2014/main" id="{DBD893D1-C7D2-C330-2A07-8ACF05743466}"/>
              </a:ext>
            </a:extLst>
          </p:cNvPr>
          <p:cNvPicPr/>
          <p:nvPr/>
        </p:nvPicPr>
        <p:blipFill>
          <a:blip r:embed="rId4" cstate="print"/>
          <a:stretch>
            <a:fillRect/>
          </a:stretch>
        </p:blipFill>
        <p:spPr>
          <a:xfrm>
            <a:off x="9076883" y="4420872"/>
            <a:ext cx="1811529" cy="1811529"/>
          </a:xfrm>
          <a:prstGeom prst="rect">
            <a:avLst/>
          </a:prstGeom>
        </p:spPr>
      </p:pic>
      <p:sp>
        <p:nvSpPr>
          <p:cNvPr id="8" name="TextBox 7">
            <a:extLst>
              <a:ext uri="{FF2B5EF4-FFF2-40B4-BE49-F238E27FC236}">
                <a16:creationId xmlns:a16="http://schemas.microsoft.com/office/drawing/2014/main" id="{EDBD681A-0F40-6D07-CFA2-DE103F128E0C}"/>
              </a:ext>
            </a:extLst>
          </p:cNvPr>
          <p:cNvSpPr txBox="1"/>
          <p:nvPr/>
        </p:nvSpPr>
        <p:spPr>
          <a:xfrm>
            <a:off x="587008" y="6232401"/>
            <a:ext cx="6096000" cy="523220"/>
          </a:xfrm>
          <a:prstGeom prst="rect">
            <a:avLst/>
          </a:prstGeom>
          <a:noFill/>
        </p:spPr>
        <p:txBody>
          <a:bodyPr wrap="square">
            <a:spAutoFit/>
          </a:bodyPr>
          <a:lstStyle/>
          <a:p>
            <a:r>
              <a:rPr lang="en-GB" sz="1400" spc="-20" dirty="0">
                <a:latin typeface="Microsoft Sans Serif"/>
                <a:cs typeface="Microsoft Sans Serif"/>
              </a:rPr>
              <a:t>Source:</a:t>
            </a:r>
            <a:r>
              <a:rPr lang="en-GB" sz="1400" spc="135" dirty="0">
                <a:latin typeface="Microsoft Sans Serif"/>
                <a:cs typeface="Microsoft Sans Serif"/>
              </a:rPr>
              <a:t> </a:t>
            </a:r>
            <a:r>
              <a:rPr lang="en-GB" sz="1400" spc="-5" dirty="0">
                <a:latin typeface="Microsoft Sans Serif"/>
                <a:cs typeface="Microsoft Sans Serif"/>
              </a:rPr>
              <a:t>10.1002/bmb.21800.</a:t>
            </a:r>
            <a:r>
              <a:rPr lang="en-GB" sz="1400" spc="140" dirty="0">
                <a:latin typeface="Microsoft Sans Serif"/>
                <a:cs typeface="Microsoft Sans Serif"/>
              </a:rPr>
              <a:t> </a:t>
            </a:r>
            <a:br>
              <a:rPr lang="en-GB" sz="1400" spc="140" dirty="0">
                <a:latin typeface="Microsoft Sans Serif"/>
                <a:cs typeface="Microsoft Sans Serif"/>
              </a:rPr>
            </a:br>
            <a:r>
              <a:rPr lang="en-GB" sz="1400" dirty="0">
                <a:latin typeface="Microsoft Sans Serif"/>
                <a:cs typeface="Microsoft Sans Serif"/>
              </a:rPr>
              <a:t>Interactive</a:t>
            </a:r>
            <a:r>
              <a:rPr lang="en-GB" sz="1400" spc="60" dirty="0">
                <a:latin typeface="Microsoft Sans Serif"/>
                <a:cs typeface="Microsoft Sans Serif"/>
              </a:rPr>
              <a:t> </a:t>
            </a:r>
            <a:r>
              <a:rPr lang="en-GB" sz="1400" spc="-15" dirty="0">
                <a:latin typeface="Microsoft Sans Serif"/>
                <a:cs typeface="Microsoft Sans Serif"/>
              </a:rPr>
              <a:t>version:</a:t>
            </a:r>
            <a:r>
              <a:rPr lang="en-GB" sz="1400" spc="135" dirty="0">
                <a:latin typeface="Microsoft Sans Serif"/>
                <a:cs typeface="Microsoft Sans Serif"/>
              </a:rPr>
              <a:t> </a:t>
            </a:r>
            <a:r>
              <a:rPr lang="en-GB" sz="1400" spc="10" dirty="0">
                <a:latin typeface="Microsoft Sans Serif"/>
                <a:cs typeface="Microsoft Sans Serif"/>
                <a:hlinkClick r:id="rId5">
                  <a:extLst>
                    <a:ext uri="{A12FA001-AC4F-418D-AE19-62706E023703}">
                      <ahyp:hlinkClr xmlns:ahyp="http://schemas.microsoft.com/office/drawing/2018/hyperlinkcolor" val="tx"/>
                    </a:ext>
                  </a:extLst>
                </a:hlinkClick>
              </a:rPr>
              <a:t>http://reduce.streamlit.app</a:t>
            </a:r>
            <a:endParaRPr lang="en-NL" sz="1400" dirty="0"/>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0935" y="502919"/>
            <a:ext cx="3721607" cy="1647817"/>
          </a:xfrm>
          <a:prstGeom prst="rect">
            <a:avLst/>
          </a:prstGeom>
        </p:spPr>
        <p:txBody>
          <a:bodyPr vert="horz" lIns="91440" tIns="45720" rIns="91440" bIns="45720" rtlCol="0" anchor="ctr">
            <a:normAutofit/>
          </a:bodyPr>
          <a:lstStyle/>
          <a:p>
            <a:pPr marL="151654"/>
            <a:r>
              <a:rPr lang="en-US" sz="3600" b="1" kern="1200" spc="-254" dirty="0" err="1">
                <a:solidFill>
                  <a:schemeClr val="tx1"/>
                </a:solidFill>
                <a:latin typeface="+mn-lt"/>
                <a:ea typeface="+mj-ea"/>
                <a:cs typeface="+mj-cs"/>
              </a:rPr>
              <a:t>Zorlukların</a:t>
            </a:r>
            <a:r>
              <a:rPr lang="en-US" sz="3600" b="1" kern="1200" spc="-254" dirty="0">
                <a:solidFill>
                  <a:schemeClr val="tx1"/>
                </a:solidFill>
                <a:latin typeface="+mn-lt"/>
                <a:ea typeface="+mj-ea"/>
                <a:cs typeface="+mj-cs"/>
              </a:rPr>
              <a:t> </a:t>
            </a:r>
            <a:r>
              <a:rPr lang="en-US" sz="3600" b="1" kern="1200" spc="-254" dirty="0" err="1">
                <a:solidFill>
                  <a:schemeClr val="tx1"/>
                </a:solidFill>
                <a:latin typeface="+mn-lt"/>
                <a:ea typeface="+mj-ea"/>
                <a:cs typeface="+mj-cs"/>
              </a:rPr>
              <a:t>Üstesinden</a:t>
            </a:r>
            <a:r>
              <a:rPr lang="en-US" sz="3600" b="1" kern="1200" spc="-254" dirty="0">
                <a:solidFill>
                  <a:schemeClr val="tx1"/>
                </a:solidFill>
                <a:latin typeface="+mn-lt"/>
                <a:ea typeface="+mj-ea"/>
                <a:cs typeface="+mj-cs"/>
              </a:rPr>
              <a:t> </a:t>
            </a:r>
            <a:r>
              <a:rPr lang="en-US" sz="3600" b="1" kern="1200" spc="-254" dirty="0" err="1">
                <a:solidFill>
                  <a:schemeClr val="tx1"/>
                </a:solidFill>
                <a:latin typeface="+mn-lt"/>
                <a:ea typeface="+mj-ea"/>
                <a:cs typeface="+mj-cs"/>
              </a:rPr>
              <a:t>Gelmek</a:t>
            </a:r>
            <a:r>
              <a:rPr lang="en-US" sz="3600" b="1" kern="1200" spc="-254" dirty="0">
                <a:solidFill>
                  <a:schemeClr val="tx1"/>
                </a:solidFill>
                <a:latin typeface="+mn-lt"/>
                <a:ea typeface="+mj-ea"/>
                <a:cs typeface="+mj-cs"/>
              </a:rPr>
              <a:t>: </a:t>
            </a:r>
            <a:r>
              <a:rPr lang="en-US" sz="3600" b="1" kern="1200" spc="-254" dirty="0" err="1">
                <a:solidFill>
                  <a:schemeClr val="tx1"/>
                </a:solidFill>
                <a:latin typeface="+mn-lt"/>
                <a:ea typeface="+mj-ea"/>
                <a:cs typeface="+mj-cs"/>
              </a:rPr>
              <a:t>İşbirliği</a:t>
            </a:r>
            <a:endParaRPr lang="en-US" sz="3600" b="1" kern="1200" spc="-190" dirty="0">
              <a:solidFill>
                <a:schemeClr val="tx1"/>
              </a:solidFill>
              <a:latin typeface="+mn-lt"/>
              <a:ea typeface="+mj-ea"/>
              <a:cs typeface="+mj-cs"/>
            </a:endParaRPr>
          </a:p>
        </p:txBody>
      </p:sp>
      <p:sp>
        <p:nvSpPr>
          <p:cNvPr id="12"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4246322" y="184454"/>
            <a:ext cx="7945677" cy="1781506"/>
          </a:xfrm>
          <a:prstGeom prst="rect">
            <a:avLst/>
          </a:prstGeom>
        </p:spPr>
        <p:txBody>
          <a:bodyPr vert="horz" lIns="91440" tIns="45720" rIns="91440" bIns="45720" rtlCol="0" anchor="ctr">
            <a:normAutofit fontScale="92500" lnSpcReduction="10000"/>
          </a:bodyPr>
          <a:lstStyle/>
          <a:p>
            <a:pPr marL="426779" marR="163733" indent="-228600">
              <a:lnSpc>
                <a:spcPct val="90000"/>
              </a:lnSpc>
              <a:spcBef>
                <a:spcPts val="116"/>
              </a:spcBef>
              <a:buFont typeface="Arial" panose="020B0604020202020204" pitchFamily="34" charset="0"/>
              <a:buChar char="•"/>
              <a:tabLst>
                <a:tab pos="428121" algn="l"/>
              </a:tabLst>
            </a:pPr>
            <a:r>
              <a:rPr lang="en-US" sz="2400" spc="-116" dirty="0"/>
              <a:t>Shiny ve </a:t>
            </a:r>
            <a:r>
              <a:rPr lang="en-US" sz="2400" spc="-116" dirty="0" err="1"/>
              <a:t>Streamlit</a:t>
            </a:r>
            <a:r>
              <a:rPr lang="en-US" sz="2400" spc="-116" dirty="0"/>
              <a:t> </a:t>
            </a:r>
            <a:r>
              <a:rPr lang="en-US" sz="2400" spc="-116" dirty="0" err="1"/>
              <a:t>uygulamalarının</a:t>
            </a:r>
            <a:r>
              <a:rPr lang="en-US" sz="2400" spc="-116" dirty="0"/>
              <a:t> R </a:t>
            </a:r>
            <a:r>
              <a:rPr lang="en-US" sz="2400" spc="-116" dirty="0" err="1"/>
              <a:t>veya</a:t>
            </a:r>
            <a:r>
              <a:rPr lang="en-US" sz="2400" spc="-116" dirty="0"/>
              <a:t> Python </a:t>
            </a:r>
            <a:r>
              <a:rPr lang="en-US" sz="2400" spc="-116" dirty="0" err="1"/>
              <a:t>ile</a:t>
            </a:r>
            <a:r>
              <a:rPr lang="en-US" sz="2400" spc="-116" dirty="0"/>
              <a:t> </a:t>
            </a:r>
            <a:r>
              <a:rPr lang="en-US" sz="2400" spc="-116" dirty="0" err="1"/>
              <a:t>bir</a:t>
            </a:r>
            <a:r>
              <a:rPr lang="en-US" sz="2400" spc="-116" dirty="0"/>
              <a:t> web </a:t>
            </a:r>
            <a:r>
              <a:rPr lang="en-US" sz="2400" spc="-116" dirty="0" err="1"/>
              <a:t>sunucusuna</a:t>
            </a:r>
            <a:r>
              <a:rPr lang="en-US" sz="2400" spc="-116" dirty="0"/>
              <a:t> </a:t>
            </a:r>
            <a:r>
              <a:rPr lang="en-US" sz="2400" spc="-116" dirty="0" err="1"/>
              <a:t>ihtiyacı</a:t>
            </a:r>
            <a:r>
              <a:rPr lang="en-US" sz="2400" spc="-116" dirty="0"/>
              <a:t> </a:t>
            </a:r>
            <a:r>
              <a:rPr lang="en-US" sz="2400" spc="-116" dirty="0" err="1"/>
              <a:t>vardır</a:t>
            </a:r>
            <a:endParaRPr lang="tr-TR" sz="2400" spc="-116" dirty="0"/>
          </a:p>
          <a:p>
            <a:pPr marL="426779" marR="163733" indent="-228600">
              <a:lnSpc>
                <a:spcPct val="90000"/>
              </a:lnSpc>
              <a:spcBef>
                <a:spcPts val="116"/>
              </a:spcBef>
              <a:buFont typeface="Arial" panose="020B0604020202020204" pitchFamily="34" charset="0"/>
              <a:buChar char="•"/>
              <a:tabLst>
                <a:tab pos="428121" algn="l"/>
              </a:tabLst>
            </a:pPr>
            <a:r>
              <a:rPr lang="en-US" sz="2400" spc="-116" dirty="0" err="1"/>
              <a:t>ShinyLive</a:t>
            </a:r>
            <a:r>
              <a:rPr lang="en-US" sz="2400" spc="-116" dirty="0"/>
              <a:t> </a:t>
            </a:r>
            <a:r>
              <a:rPr lang="en-US" sz="2400" spc="-116" dirty="0" err="1"/>
              <a:t>uygulamaları</a:t>
            </a:r>
            <a:r>
              <a:rPr lang="en-US" sz="2400" spc="-116" dirty="0"/>
              <a:t> </a:t>
            </a:r>
            <a:r>
              <a:rPr lang="en-US" sz="2400" spc="-116" dirty="0" err="1"/>
              <a:t>daha</a:t>
            </a:r>
            <a:r>
              <a:rPr lang="en-US" sz="2400" spc="-116" dirty="0"/>
              <a:t> </a:t>
            </a:r>
            <a:r>
              <a:rPr lang="en-US" sz="2400" spc="-116" dirty="0" err="1"/>
              <a:t>esnek</a:t>
            </a:r>
            <a:r>
              <a:rPr lang="en-US" sz="2400" spc="-116" dirty="0"/>
              <a:t> ve </a:t>
            </a:r>
            <a:r>
              <a:rPr lang="en-US" sz="2400" spc="-116" dirty="0" err="1"/>
              <a:t>özel</a:t>
            </a:r>
            <a:r>
              <a:rPr lang="en-US" sz="2400" spc="-116" dirty="0"/>
              <a:t> </a:t>
            </a:r>
            <a:r>
              <a:rPr lang="en-US" sz="2400" spc="-116" dirty="0" err="1"/>
              <a:t>olabilen</a:t>
            </a:r>
            <a:r>
              <a:rPr lang="en-US" sz="2400" spc="-116" dirty="0"/>
              <a:t> </a:t>
            </a:r>
            <a:r>
              <a:rPr lang="en-US" sz="2400" spc="-116" dirty="0" err="1"/>
              <a:t>statik</a:t>
            </a:r>
            <a:r>
              <a:rPr lang="en-US" sz="2400" spc="-116" dirty="0"/>
              <a:t> </a:t>
            </a:r>
            <a:r>
              <a:rPr lang="en-US" sz="2400" spc="-116" dirty="0" err="1"/>
              <a:t>bir</a:t>
            </a:r>
            <a:r>
              <a:rPr lang="en-US" sz="2400" spc="-116" dirty="0"/>
              <a:t> web </a:t>
            </a:r>
            <a:r>
              <a:rPr lang="en-US" sz="2400" spc="-116" dirty="0" err="1"/>
              <a:t>sunucusunda</a:t>
            </a:r>
            <a:r>
              <a:rPr lang="en-US" sz="2400" spc="-116" dirty="0"/>
              <a:t> </a:t>
            </a:r>
            <a:r>
              <a:rPr lang="en-US" sz="2400" spc="-116" dirty="0" err="1"/>
              <a:t>çalışabilir</a:t>
            </a:r>
            <a:endParaRPr lang="tr-TR" sz="2400" spc="-116" dirty="0"/>
          </a:p>
          <a:p>
            <a:pPr marL="426779" marR="163733" indent="-228600">
              <a:lnSpc>
                <a:spcPct val="90000"/>
              </a:lnSpc>
              <a:spcBef>
                <a:spcPts val="116"/>
              </a:spcBef>
              <a:buFont typeface="Arial" panose="020B0604020202020204" pitchFamily="34" charset="0"/>
              <a:buChar char="•"/>
              <a:tabLst>
                <a:tab pos="428121" algn="l"/>
              </a:tabLst>
            </a:pPr>
            <a:r>
              <a:rPr lang="en-US" sz="2400" spc="-116" dirty="0" err="1"/>
              <a:t>ShinyLive</a:t>
            </a:r>
            <a:r>
              <a:rPr lang="en-US" sz="2400" spc="-116" dirty="0"/>
              <a:t> </a:t>
            </a:r>
            <a:r>
              <a:rPr lang="en-US" sz="2400" spc="-116" dirty="0" err="1"/>
              <a:t>uygulamaları</a:t>
            </a:r>
            <a:r>
              <a:rPr lang="en-US" sz="2400" spc="-116" dirty="0"/>
              <a:t> </a:t>
            </a:r>
            <a:r>
              <a:rPr lang="en-US" sz="2400" spc="-116" dirty="0" err="1"/>
              <a:t>yavaş</a:t>
            </a:r>
            <a:r>
              <a:rPr lang="en-US" sz="2400" spc="-116" dirty="0"/>
              <a:t> </a:t>
            </a:r>
            <a:r>
              <a:rPr lang="en-US" sz="2400" spc="-116" dirty="0" err="1"/>
              <a:t>yüklenebilir</a:t>
            </a:r>
            <a:r>
              <a:rPr lang="en-US" sz="2400" spc="-116" dirty="0"/>
              <a:t> ve </a:t>
            </a:r>
            <a:r>
              <a:rPr lang="en-US" sz="2400" spc="-116" dirty="0" err="1"/>
              <a:t>bazı</a:t>
            </a:r>
            <a:r>
              <a:rPr lang="en-US" sz="2400" spc="-116" dirty="0"/>
              <a:t> </a:t>
            </a:r>
            <a:r>
              <a:rPr lang="en-US" sz="2400" spc="-116" dirty="0" err="1"/>
              <a:t>paketlerden</a:t>
            </a:r>
            <a:r>
              <a:rPr lang="en-US" sz="2400" spc="-116" dirty="0"/>
              <a:t> </a:t>
            </a:r>
            <a:r>
              <a:rPr lang="en-US" sz="2400" spc="-116" dirty="0" err="1"/>
              <a:t>yoksun</a:t>
            </a:r>
            <a:r>
              <a:rPr lang="en-US" sz="2400" spc="-116" dirty="0"/>
              <a:t> </a:t>
            </a:r>
            <a:r>
              <a:rPr lang="en-US" sz="2400" spc="-116" dirty="0" err="1"/>
              <a:t>olabilir</a:t>
            </a:r>
            <a:endParaRPr lang="en-US" sz="2400" dirty="0"/>
          </a:p>
        </p:txBody>
      </p:sp>
      <p:pic>
        <p:nvPicPr>
          <p:cNvPr id="5" name="object 5"/>
          <p:cNvPicPr/>
          <p:nvPr/>
        </p:nvPicPr>
        <p:blipFill>
          <a:blip r:embed="rId3" cstate="print"/>
          <a:stretch>
            <a:fillRect/>
          </a:stretch>
        </p:blipFill>
        <p:spPr>
          <a:xfrm>
            <a:off x="4930531" y="2011680"/>
            <a:ext cx="6683481" cy="4661866"/>
          </a:xfrm>
          <a:prstGeom prst="rect">
            <a:avLst/>
          </a:prstGeom>
        </p:spPr>
      </p:pic>
      <p:pic>
        <p:nvPicPr>
          <p:cNvPr id="6" name="object 4">
            <a:extLst>
              <a:ext uri="{FF2B5EF4-FFF2-40B4-BE49-F238E27FC236}">
                <a16:creationId xmlns:a16="http://schemas.microsoft.com/office/drawing/2014/main" id="{293BF5A0-DA09-AEE0-72C0-4D8B0D2663A0}"/>
              </a:ext>
            </a:extLst>
          </p:cNvPr>
          <p:cNvPicPr/>
          <p:nvPr/>
        </p:nvPicPr>
        <p:blipFill>
          <a:blip r:embed="rId4" cstate="print"/>
          <a:stretch>
            <a:fillRect/>
          </a:stretch>
        </p:blipFill>
        <p:spPr>
          <a:xfrm>
            <a:off x="630936" y="2150737"/>
            <a:ext cx="1278263" cy="1278263"/>
          </a:xfrm>
          <a:prstGeom prst="rect">
            <a:avLst/>
          </a:prstGeom>
        </p:spPr>
      </p:pic>
      <p:sp>
        <p:nvSpPr>
          <p:cNvPr id="8" name="TextBox 7">
            <a:extLst>
              <a:ext uri="{FF2B5EF4-FFF2-40B4-BE49-F238E27FC236}">
                <a16:creationId xmlns:a16="http://schemas.microsoft.com/office/drawing/2014/main" id="{A1B97074-A454-A9CD-B484-6291CDB1634B}"/>
              </a:ext>
            </a:extLst>
          </p:cNvPr>
          <p:cNvSpPr txBox="1"/>
          <p:nvPr/>
        </p:nvSpPr>
        <p:spPr>
          <a:xfrm>
            <a:off x="353577" y="6150326"/>
            <a:ext cx="413612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Microsoft Sans Serif"/>
                <a:cs typeface="Microsoft Sans Serif"/>
              </a:rPr>
              <a:t>Interactive</a:t>
            </a:r>
            <a:r>
              <a:rPr lang="en-GB" sz="1400" spc="60" dirty="0">
                <a:latin typeface="Microsoft Sans Serif"/>
                <a:cs typeface="Microsoft Sans Serif"/>
              </a:rPr>
              <a:t> </a:t>
            </a:r>
            <a:r>
              <a:rPr lang="en-GB" sz="1400" spc="-5" dirty="0">
                <a:latin typeface="Microsoft Sans Serif"/>
                <a:cs typeface="Microsoft Sans Serif"/>
              </a:rPr>
              <a:t>data</a:t>
            </a:r>
            <a:r>
              <a:rPr lang="en-GB" sz="1400" spc="60" dirty="0">
                <a:latin typeface="Microsoft Sans Serif"/>
                <a:cs typeface="Microsoft Sans Serif"/>
              </a:rPr>
              <a:t> </a:t>
            </a:r>
            <a:r>
              <a:rPr lang="en-GB" sz="1400" spc="-15" dirty="0">
                <a:latin typeface="Microsoft Sans Serif"/>
                <a:cs typeface="Microsoft Sans Serif"/>
              </a:rPr>
              <a:t>app</a:t>
            </a:r>
            <a:r>
              <a:rPr lang="en-GB" sz="1400" spc="60" dirty="0">
                <a:latin typeface="Microsoft Sans Serif"/>
                <a:cs typeface="Microsoft Sans Serif"/>
              </a:rPr>
              <a:t> </a:t>
            </a:r>
            <a:r>
              <a:rPr lang="en-GB" sz="1400" dirty="0">
                <a:latin typeface="Microsoft Sans Serif"/>
                <a:cs typeface="Microsoft Sans Serif"/>
              </a:rPr>
              <a:t>build</a:t>
            </a:r>
            <a:r>
              <a:rPr lang="en-GB" sz="1400" spc="60" dirty="0">
                <a:latin typeface="Microsoft Sans Serif"/>
                <a:cs typeface="Microsoft Sans Serif"/>
              </a:rPr>
              <a:t> </a:t>
            </a:r>
            <a:r>
              <a:rPr lang="en-GB" sz="1400" spc="15" dirty="0">
                <a:latin typeface="Microsoft Sans Serif"/>
                <a:cs typeface="Microsoft Sans Serif"/>
              </a:rPr>
              <a:t>with</a:t>
            </a:r>
            <a:r>
              <a:rPr lang="en-GB" sz="1400" spc="60" dirty="0">
                <a:latin typeface="Microsoft Sans Serif"/>
                <a:cs typeface="Microsoft Sans Serif"/>
              </a:rPr>
              <a:t> </a:t>
            </a:r>
            <a:r>
              <a:rPr lang="en-GB" sz="1400" spc="-10" dirty="0" err="1">
                <a:latin typeface="Microsoft Sans Serif"/>
                <a:cs typeface="Microsoft Sans Serif"/>
              </a:rPr>
              <a:t>Shinylive</a:t>
            </a:r>
            <a:r>
              <a:rPr lang="en-GB" sz="1400" spc="-10" dirty="0">
                <a:latin typeface="Microsoft Sans Serif"/>
                <a:cs typeface="Microsoft Sans Serif"/>
              </a:rPr>
              <a:t>:</a:t>
            </a:r>
            <a:r>
              <a:rPr lang="en-GB" sz="1400" spc="130" dirty="0">
                <a:latin typeface="Microsoft Sans Serif"/>
                <a:cs typeface="Microsoft Sans Serif"/>
              </a:rPr>
              <a:t> </a:t>
            </a:r>
            <a:r>
              <a:rPr lang="en-GB" sz="1400" spc="10" dirty="0">
                <a:latin typeface="Microsoft Sans Serif"/>
                <a:cs typeface="Microsoft Sans Serif"/>
              </a:rPr>
              <a:t>https://</a:t>
            </a:r>
            <a:r>
              <a:rPr lang="en-GB" sz="1400" spc="10" dirty="0" err="1">
                <a:latin typeface="Microsoft Sans Serif"/>
                <a:cs typeface="Microsoft Sans Serif"/>
              </a:rPr>
              <a:t>nunososorio.github.io</a:t>
            </a:r>
            <a:r>
              <a:rPr lang="en-GB" sz="1400" spc="10" dirty="0">
                <a:latin typeface="Microsoft Sans Serif"/>
                <a:cs typeface="Microsoft Sans Serif"/>
              </a:rPr>
              <a:t>/omics/</a:t>
            </a:r>
            <a:endParaRPr lang="en-GB" sz="1400" dirty="0">
              <a:latin typeface="Microsoft Sans Serif"/>
              <a:cs typeface="Microsoft Sans Serif"/>
            </a:endParaRPr>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9"/>
          <p:cNvSpPr txBox="1">
            <a:spLocks noGrp="1"/>
          </p:cNvSpPr>
          <p:nvPr>
            <p:ph type="title"/>
          </p:nvPr>
        </p:nvSpPr>
        <p:spPr>
          <a:xfrm>
            <a:off x="2152650" y="1131094"/>
            <a:ext cx="7886700" cy="994172"/>
          </a:xfrm>
          <a:prstGeom prst="rect">
            <a:avLst/>
          </a:prstGeom>
        </p:spPr>
        <p:txBody>
          <a:bodyPr spcFirstLastPara="1" vert="horz" lIns="68569" tIns="34275" rIns="68569" bIns="34275" rtlCol="0" anchor="ctr" anchorCtr="0">
            <a:normAutofit/>
          </a:bodyPr>
          <a:lstStyle/>
          <a:p>
            <a:pPr>
              <a:spcBef>
                <a:spcPts val="0"/>
              </a:spcBef>
              <a:buClr>
                <a:schemeClr val="dk1"/>
              </a:buClr>
              <a:buSzPts val="3600"/>
            </a:pPr>
            <a:r>
              <a:rPr lang="tr-TR" b="1" dirty="0">
                <a:latin typeface="+mn-lt"/>
                <a:ea typeface="Calibri"/>
                <a:cs typeface="Calibri"/>
                <a:sym typeface="Calibri"/>
              </a:rPr>
              <a:t>Sorular ve Tartışma</a:t>
            </a:r>
            <a:endParaRPr lang="tr-TR" dirty="0">
              <a:latin typeface="+mn-lt"/>
              <a:ea typeface="Calibri"/>
              <a:cs typeface="Calibri"/>
              <a:sym typeface="Calibri"/>
            </a:endParaRPr>
          </a:p>
        </p:txBody>
      </p:sp>
      <p:graphicFrame>
        <p:nvGraphicFramePr>
          <p:cNvPr id="300" name="Google Shape;298;p29">
            <a:extLst>
              <a:ext uri="{FF2B5EF4-FFF2-40B4-BE49-F238E27FC236}">
                <a16:creationId xmlns:a16="http://schemas.microsoft.com/office/drawing/2014/main" id="{9CDBA956-9CA8-264F-0231-AF3639F9F6CB}"/>
              </a:ext>
            </a:extLst>
          </p:cNvPr>
          <p:cNvGraphicFramePr>
            <a:graphicFrameLocks noGrp="1"/>
          </p:cNvGraphicFramePr>
          <p:nvPr>
            <p:ph idx="1"/>
          </p:nvPr>
        </p:nvGraphicFramePr>
        <p:xfrm>
          <a:off x="2152650" y="2528316"/>
          <a:ext cx="7886700" cy="2961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6612"/>
    </mc:Choice>
    <mc:Fallback xmlns="">
      <p:transition spd="slow" advTm="661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aşlık 1">
            <a:extLst>
              <a:ext uri="{FF2B5EF4-FFF2-40B4-BE49-F238E27FC236}">
                <a16:creationId xmlns:a16="http://schemas.microsoft.com/office/drawing/2014/main" id="{776FFB28-59E5-0BB2-2473-BF3982BFCB3F}"/>
              </a:ext>
            </a:extLst>
          </p:cNvPr>
          <p:cNvSpPr>
            <a:spLocks noGrp="1"/>
          </p:cNvSpPr>
          <p:nvPr>
            <p:ph type="title"/>
          </p:nvPr>
        </p:nvSpPr>
        <p:spPr>
          <a:xfrm>
            <a:off x="5297762" y="329184"/>
            <a:ext cx="6251110" cy="1783080"/>
          </a:xfrm>
        </p:spPr>
        <p:txBody>
          <a:bodyPr anchor="b">
            <a:noAutofit/>
          </a:bodyPr>
          <a:lstStyle/>
          <a:p>
            <a:pPr algn="ctr"/>
            <a:r>
              <a:rPr lang="en-US" b="1" dirty="0">
                <a:latin typeface="+mn-lt"/>
              </a:rPr>
              <a:t>Bi</a:t>
            </a:r>
            <a:r>
              <a:rPr lang="tr-TR" b="1" dirty="0">
                <a:latin typeface="+mn-lt"/>
              </a:rPr>
              <a:t>y</a:t>
            </a:r>
            <a:r>
              <a:rPr lang="en-US" b="1" dirty="0" err="1">
                <a:latin typeface="+mn-lt"/>
              </a:rPr>
              <a:t>oinformati</a:t>
            </a:r>
            <a:r>
              <a:rPr lang="tr-TR" b="1" dirty="0">
                <a:latin typeface="+mn-lt"/>
              </a:rPr>
              <a:t>k ve </a:t>
            </a:r>
            <a:r>
              <a:rPr lang="tr-TR" b="1" dirty="0" err="1">
                <a:latin typeface="+mn-lt"/>
              </a:rPr>
              <a:t>Farmakogenomik</a:t>
            </a:r>
            <a:br>
              <a:rPr lang="en-US" b="1" dirty="0">
                <a:latin typeface="+mn-lt"/>
              </a:rPr>
            </a:br>
            <a:r>
              <a:rPr lang="tr-TR" b="1" i="1" dirty="0">
                <a:latin typeface="+mn-lt"/>
                <a:cs typeface="Arial" panose="020B0604020202020204" pitchFamily="34" charset="0"/>
              </a:rPr>
              <a:t>Özet</a:t>
            </a:r>
          </a:p>
        </p:txBody>
      </p:sp>
      <p:pic>
        <p:nvPicPr>
          <p:cNvPr id="6" name="Picture 5" descr="Sample being pipetted into a petri dish">
            <a:extLst>
              <a:ext uri="{FF2B5EF4-FFF2-40B4-BE49-F238E27FC236}">
                <a16:creationId xmlns:a16="http://schemas.microsoft.com/office/drawing/2014/main" id="{81019CAC-988E-92F6-C3D2-B7DDAC7D23AD}"/>
              </a:ext>
            </a:extLst>
          </p:cNvPr>
          <p:cNvPicPr>
            <a:picLocks noChangeAspect="1"/>
          </p:cNvPicPr>
          <p:nvPr/>
        </p:nvPicPr>
        <p:blipFill rotWithShape="1">
          <a:blip r:embed="rId3"/>
          <a:srcRect l="41435" r="7800"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çerik Yer Tutucusu 2">
            <a:extLst>
              <a:ext uri="{FF2B5EF4-FFF2-40B4-BE49-F238E27FC236}">
                <a16:creationId xmlns:a16="http://schemas.microsoft.com/office/drawing/2014/main" id="{B790DD94-C9AB-E099-0392-246ED7763C2C}"/>
              </a:ext>
            </a:extLst>
          </p:cNvPr>
          <p:cNvSpPr>
            <a:spLocks noGrp="1"/>
          </p:cNvSpPr>
          <p:nvPr>
            <p:ph idx="1"/>
          </p:nvPr>
        </p:nvSpPr>
        <p:spPr>
          <a:xfrm>
            <a:off x="4910203" y="2393235"/>
            <a:ext cx="7052153" cy="4135581"/>
          </a:xfrm>
        </p:spPr>
        <p:txBody>
          <a:bodyPr>
            <a:normAutofit lnSpcReduction="10000"/>
          </a:bodyPr>
          <a:lstStyle/>
          <a:p>
            <a:pPr marL="198179" marR="118102" indent="0">
              <a:lnSpc>
                <a:spcPct val="110000"/>
              </a:lnSpc>
              <a:spcBef>
                <a:spcPts val="0"/>
              </a:spcBef>
              <a:buNone/>
              <a:tabLst>
                <a:tab pos="428121" algn="l"/>
              </a:tabLst>
            </a:pPr>
            <a:r>
              <a:rPr lang="en-US" spc="-180" dirty="0" err="1"/>
              <a:t>Biyoenformatik</a:t>
            </a:r>
            <a:r>
              <a:rPr lang="en-US" spc="-180" dirty="0"/>
              <a:t> ve </a:t>
            </a:r>
            <a:r>
              <a:rPr lang="en-US" spc="-180" dirty="0" err="1"/>
              <a:t>omik</a:t>
            </a:r>
            <a:r>
              <a:rPr lang="tr-TR" spc="-180" dirty="0"/>
              <a:t>s</a:t>
            </a:r>
            <a:r>
              <a:rPr lang="en-US" spc="-180" dirty="0" err="1"/>
              <a:t>ler</a:t>
            </a:r>
            <a:r>
              <a:rPr lang="en-US" spc="-180" dirty="0"/>
              <a:t>,</a:t>
            </a:r>
            <a:r>
              <a:rPr lang="tr-TR" spc="-180" dirty="0"/>
              <a:t>:</a:t>
            </a:r>
          </a:p>
          <a:p>
            <a:pPr marL="426779" marR="118102" indent="-228600">
              <a:lnSpc>
                <a:spcPct val="110000"/>
              </a:lnSpc>
              <a:spcBef>
                <a:spcPts val="0"/>
              </a:spcBef>
              <a:buFont typeface="Arial" panose="020B0604020202020204" pitchFamily="34" charset="0"/>
              <a:buChar char="•"/>
              <a:tabLst>
                <a:tab pos="428121" algn="l"/>
              </a:tabLst>
            </a:pPr>
            <a:r>
              <a:rPr lang="tr-TR" spc="-180" dirty="0"/>
              <a:t>M</a:t>
            </a:r>
            <a:r>
              <a:rPr lang="en-US" spc="-180" dirty="0" err="1"/>
              <a:t>oleküler</a:t>
            </a:r>
            <a:r>
              <a:rPr lang="en-US" spc="-180" dirty="0"/>
              <a:t> </a:t>
            </a:r>
            <a:r>
              <a:rPr lang="en-US" spc="-180" dirty="0" err="1"/>
              <a:t>verilere</a:t>
            </a:r>
            <a:r>
              <a:rPr lang="en-US" spc="-180" dirty="0"/>
              <a:t> </a:t>
            </a:r>
            <a:r>
              <a:rPr lang="en-US" spc="-180" dirty="0" err="1"/>
              <a:t>dayalı</a:t>
            </a:r>
            <a:r>
              <a:rPr lang="en-US" spc="-180" dirty="0"/>
              <a:t> </a:t>
            </a:r>
            <a:r>
              <a:rPr lang="en-US" spc="-180" dirty="0" err="1"/>
              <a:t>ilaçları</a:t>
            </a:r>
            <a:r>
              <a:rPr lang="en-US" spc="-180" dirty="0"/>
              <a:t> </a:t>
            </a:r>
            <a:r>
              <a:rPr lang="en-US" spc="-180" dirty="0" err="1"/>
              <a:t>geliştirmemize</a:t>
            </a:r>
            <a:r>
              <a:rPr lang="en-US" spc="-180" dirty="0"/>
              <a:t> ve </a:t>
            </a:r>
            <a:r>
              <a:rPr lang="en-US" spc="-180" dirty="0" err="1"/>
              <a:t>kişiselleştirmemize</a:t>
            </a:r>
            <a:r>
              <a:rPr lang="en-US" spc="-180" dirty="0"/>
              <a:t> </a:t>
            </a:r>
            <a:r>
              <a:rPr lang="en-US" spc="-180" dirty="0" err="1"/>
              <a:t>yardımcı</a:t>
            </a:r>
            <a:r>
              <a:rPr lang="en-US" spc="-180" dirty="0"/>
              <a:t> </a:t>
            </a:r>
            <a:r>
              <a:rPr lang="en-US" spc="-180" dirty="0" err="1"/>
              <a:t>olur</a:t>
            </a:r>
            <a:endParaRPr lang="tr-TR" spc="-180" dirty="0"/>
          </a:p>
          <a:p>
            <a:pPr marL="426779" marR="118102" indent="-228600">
              <a:lnSpc>
                <a:spcPct val="110000"/>
              </a:lnSpc>
              <a:spcBef>
                <a:spcPts val="0"/>
              </a:spcBef>
              <a:buFont typeface="Arial" panose="020B0604020202020204" pitchFamily="34" charset="0"/>
              <a:buChar char="•"/>
              <a:tabLst>
                <a:tab pos="428121" algn="l"/>
              </a:tabLst>
            </a:pPr>
            <a:r>
              <a:rPr lang="tr-TR" spc="-180" dirty="0"/>
              <a:t>Z</a:t>
            </a:r>
            <a:r>
              <a:rPr lang="en-US" spc="-180" dirty="0" err="1"/>
              <a:t>orlukları</a:t>
            </a:r>
            <a:r>
              <a:rPr lang="en-US" spc="-180" dirty="0"/>
              <a:t> </a:t>
            </a:r>
            <a:r>
              <a:rPr lang="en-US" spc="-180" dirty="0" err="1"/>
              <a:t>arasında</a:t>
            </a:r>
            <a:r>
              <a:rPr lang="en-US" spc="-180" dirty="0"/>
              <a:t> </a:t>
            </a:r>
            <a:r>
              <a:rPr lang="en-US" spc="-180" dirty="0" err="1"/>
              <a:t>veri</a:t>
            </a:r>
            <a:r>
              <a:rPr lang="en-US" spc="-180" dirty="0"/>
              <a:t> </a:t>
            </a:r>
            <a:r>
              <a:rPr lang="en-US" spc="-180" dirty="0" err="1"/>
              <a:t>kalitesi</a:t>
            </a:r>
            <a:r>
              <a:rPr lang="en-US" spc="-180" dirty="0"/>
              <a:t>, </a:t>
            </a:r>
            <a:r>
              <a:rPr lang="en-US" spc="-180" dirty="0" err="1"/>
              <a:t>yeniden</a:t>
            </a:r>
            <a:r>
              <a:rPr lang="en-US" spc="-180" dirty="0"/>
              <a:t> </a:t>
            </a:r>
            <a:r>
              <a:rPr lang="en-US" spc="-180" dirty="0" err="1"/>
              <a:t>üretilebilirlik</a:t>
            </a:r>
            <a:r>
              <a:rPr lang="en-US" spc="-180" dirty="0"/>
              <a:t>, </a:t>
            </a:r>
            <a:r>
              <a:rPr lang="en-US" spc="-180" dirty="0" err="1"/>
              <a:t>etik</a:t>
            </a:r>
            <a:r>
              <a:rPr lang="en-US" spc="-180" dirty="0"/>
              <a:t> ve </a:t>
            </a:r>
            <a:r>
              <a:rPr lang="en-US" spc="-180" dirty="0" err="1"/>
              <a:t>gizlilik</a:t>
            </a:r>
            <a:r>
              <a:rPr lang="en-US" spc="-180" dirty="0"/>
              <a:t> </a:t>
            </a:r>
            <a:r>
              <a:rPr lang="en-US" spc="-180" dirty="0" err="1"/>
              <a:t>yer</a:t>
            </a:r>
            <a:r>
              <a:rPr lang="en-US" spc="-180" dirty="0"/>
              <a:t> </a:t>
            </a:r>
            <a:r>
              <a:rPr lang="en-US" spc="-180" dirty="0" err="1"/>
              <a:t>alır</a:t>
            </a:r>
            <a:endParaRPr lang="tr-TR" spc="-180" dirty="0"/>
          </a:p>
          <a:p>
            <a:pPr marL="426779" marR="118102" indent="-228600">
              <a:lnSpc>
                <a:spcPct val="110000"/>
              </a:lnSpc>
              <a:spcBef>
                <a:spcPts val="0"/>
              </a:spcBef>
              <a:buFont typeface="Arial" panose="020B0604020202020204" pitchFamily="34" charset="0"/>
              <a:buChar char="•"/>
              <a:tabLst>
                <a:tab pos="428121" algn="l"/>
              </a:tabLst>
            </a:pPr>
            <a:r>
              <a:rPr lang="tr-TR" spc="-180" dirty="0"/>
              <a:t>T</a:t>
            </a:r>
            <a:r>
              <a:rPr lang="en-US" spc="-180" dirty="0" err="1"/>
              <a:t>ıp</a:t>
            </a:r>
            <a:r>
              <a:rPr lang="en-US" spc="-180" dirty="0"/>
              <a:t> ve </a:t>
            </a:r>
            <a:r>
              <a:rPr lang="en-US" spc="-180" dirty="0" err="1"/>
              <a:t>sağlık</a:t>
            </a:r>
            <a:r>
              <a:rPr lang="en-US" spc="-180" dirty="0"/>
              <a:t> </a:t>
            </a:r>
            <a:r>
              <a:rPr lang="tr-TR" spc="-180" dirty="0"/>
              <a:t>hizmetlerinde kullanımında</a:t>
            </a:r>
            <a:r>
              <a:rPr lang="en-US" spc="-180" dirty="0"/>
              <a:t> </a:t>
            </a:r>
            <a:r>
              <a:rPr lang="en-US" spc="-180" dirty="0" err="1"/>
              <a:t>potansiyeli</a:t>
            </a:r>
            <a:r>
              <a:rPr lang="en-US" spc="-180" dirty="0"/>
              <a:t> ve </a:t>
            </a:r>
            <a:r>
              <a:rPr lang="en-US" spc="-180" dirty="0" err="1"/>
              <a:t>riskleri</a:t>
            </a:r>
            <a:r>
              <a:rPr lang="en-US" spc="-180" dirty="0"/>
              <a:t> </a:t>
            </a:r>
            <a:r>
              <a:rPr lang="en-US" spc="-180" dirty="0" err="1"/>
              <a:t>arasında</a:t>
            </a:r>
            <a:r>
              <a:rPr lang="en-US" spc="-180" dirty="0"/>
              <a:t> </a:t>
            </a:r>
            <a:r>
              <a:rPr lang="en-US" spc="-180" dirty="0" err="1"/>
              <a:t>ilaç</a:t>
            </a:r>
            <a:r>
              <a:rPr lang="en-US" spc="-180" dirty="0"/>
              <a:t> </a:t>
            </a:r>
            <a:r>
              <a:rPr lang="en-US" spc="-180" dirty="0" err="1"/>
              <a:t>etkinliğini</a:t>
            </a:r>
            <a:r>
              <a:rPr lang="en-US" spc="-180" dirty="0"/>
              <a:t>, </a:t>
            </a:r>
            <a:r>
              <a:rPr lang="en-US" spc="-180" dirty="0" err="1"/>
              <a:t>güvenliğini</a:t>
            </a:r>
            <a:r>
              <a:rPr lang="en-US" spc="-180" dirty="0"/>
              <a:t> ve </a:t>
            </a:r>
            <a:r>
              <a:rPr lang="en-US" spc="-180" dirty="0" err="1"/>
              <a:t>kişiselleştirmeyi</a:t>
            </a:r>
            <a:r>
              <a:rPr lang="en-US" spc="-180" dirty="0"/>
              <a:t> </a:t>
            </a:r>
            <a:r>
              <a:rPr lang="en-US" spc="-180" dirty="0" err="1"/>
              <a:t>iyileştirmenin</a:t>
            </a:r>
            <a:r>
              <a:rPr lang="en-US" spc="-180" dirty="0"/>
              <a:t> </a:t>
            </a:r>
            <a:r>
              <a:rPr lang="en-US" spc="-180" dirty="0" err="1"/>
              <a:t>yanı</a:t>
            </a:r>
            <a:r>
              <a:rPr lang="en-US" spc="-180" dirty="0"/>
              <a:t> </a:t>
            </a:r>
            <a:r>
              <a:rPr lang="en-US" spc="-180" dirty="0" err="1"/>
              <a:t>sıra</a:t>
            </a:r>
            <a:r>
              <a:rPr lang="en-US" spc="-180" dirty="0"/>
              <a:t> </a:t>
            </a:r>
            <a:r>
              <a:rPr lang="en-US" spc="-180" dirty="0" err="1"/>
              <a:t>etik</a:t>
            </a:r>
            <a:r>
              <a:rPr lang="en-US" spc="-180" dirty="0"/>
              <a:t>, </a:t>
            </a:r>
            <a:r>
              <a:rPr lang="en-US" spc="-180" dirty="0" err="1"/>
              <a:t>yasal</a:t>
            </a:r>
            <a:r>
              <a:rPr lang="en-US" spc="-180" dirty="0"/>
              <a:t> ve </a:t>
            </a:r>
            <a:r>
              <a:rPr lang="en-US" spc="-180" dirty="0" err="1"/>
              <a:t>sosyal</a:t>
            </a:r>
            <a:r>
              <a:rPr lang="en-US" spc="-180" dirty="0"/>
              <a:t> </a:t>
            </a:r>
            <a:r>
              <a:rPr lang="en-US" spc="-180" dirty="0" err="1"/>
              <a:t>sorunları</a:t>
            </a:r>
            <a:r>
              <a:rPr lang="tr-TR" spc="-180" dirty="0" err="1"/>
              <a:t>nı</a:t>
            </a:r>
            <a:r>
              <a:rPr lang="tr-TR" spc="-180" dirty="0"/>
              <a:t> </a:t>
            </a:r>
            <a:r>
              <a:rPr lang="en-US" spc="-180" dirty="0" err="1"/>
              <a:t>ele</a:t>
            </a:r>
            <a:r>
              <a:rPr lang="en-US" spc="-180" dirty="0"/>
              <a:t> </a:t>
            </a:r>
            <a:r>
              <a:rPr lang="en-US" spc="-180" dirty="0" err="1"/>
              <a:t>almak</a:t>
            </a:r>
            <a:r>
              <a:rPr lang="en-US" spc="-180" dirty="0"/>
              <a:t> </a:t>
            </a:r>
            <a:r>
              <a:rPr lang="en-US" spc="-180" dirty="0" err="1"/>
              <a:t>yer</a:t>
            </a:r>
            <a:r>
              <a:rPr lang="en-US" spc="-180" dirty="0"/>
              <a:t> </a:t>
            </a:r>
            <a:r>
              <a:rPr lang="en-US" spc="-180" dirty="0" err="1"/>
              <a:t>alır</a:t>
            </a:r>
            <a:endParaRPr lang="en-US" dirty="0"/>
          </a:p>
        </p:txBody>
      </p:sp>
    </p:spTree>
    <p:extLst>
      <p:ext uri="{BB962C8B-B14F-4D97-AF65-F5344CB8AC3E}">
        <p14:creationId xmlns:p14="http://schemas.microsoft.com/office/powerpoint/2010/main" val="413775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0">
            <a:extLst>
              <a:ext uri="{FF2B5EF4-FFF2-40B4-BE49-F238E27FC236}">
                <a16:creationId xmlns:a16="http://schemas.microsoft.com/office/drawing/2014/main" id="{1B99AFF2-8913-399D-0B80-A68A4550C202}"/>
              </a:ext>
            </a:extLst>
          </p:cNvPr>
          <p:cNvSpPr txBox="1">
            <a:spLocks noGrp="1"/>
          </p:cNvSpPr>
          <p:nvPr>
            <p:ph type="title"/>
          </p:nvPr>
        </p:nvSpPr>
        <p:spPr>
          <a:xfrm>
            <a:off x="1953369" y="238540"/>
            <a:ext cx="8263890" cy="1434415"/>
          </a:xfrm>
          <a:prstGeom prst="rect">
            <a:avLst/>
          </a:prstGeom>
        </p:spPr>
        <p:txBody>
          <a:bodyPr spcFirstLastPara="1" vert="horz" lIns="91425" tIns="45700" rIns="91425" bIns="45700" rtlCol="0" anchor="b" anchorCtr="0">
            <a:normAutofit/>
          </a:bodyPr>
          <a:lstStyle/>
          <a:p>
            <a:pPr>
              <a:spcBef>
                <a:spcPts val="0"/>
              </a:spcBef>
              <a:buClr>
                <a:schemeClr val="dk1"/>
              </a:buClr>
              <a:buSzPts val="3300"/>
            </a:pPr>
            <a:r>
              <a:rPr lang="tr-TR" sz="4000" b="1" dirty="0">
                <a:latin typeface="Calibri" panose="020F0502020204030204" pitchFamily="34" charset="0"/>
                <a:ea typeface="Calibri" panose="020F0502020204030204" pitchFamily="34" charset="0"/>
                <a:cs typeface="Calibri" panose="020F0502020204030204" pitchFamily="34" charset="0"/>
                <a:sym typeface="Calibri"/>
              </a:rPr>
              <a:t>Ek Kaynaklar</a:t>
            </a:r>
          </a:p>
        </p:txBody>
      </p:sp>
      <p:sp>
        <p:nvSpPr>
          <p:cNvPr id="304" name="Google Shape;304;p30">
            <a:extLst>
              <a:ext uri="{FF2B5EF4-FFF2-40B4-BE49-F238E27FC236}">
                <a16:creationId xmlns:a16="http://schemas.microsoft.com/office/drawing/2014/main" id="{796642C3-1A79-755A-EF39-1CDE8D5331EF}"/>
              </a:ext>
            </a:extLst>
          </p:cNvPr>
          <p:cNvSpPr txBox="1">
            <a:spLocks noGrp="1"/>
          </p:cNvSpPr>
          <p:nvPr>
            <p:ph idx="1"/>
          </p:nvPr>
        </p:nvSpPr>
        <p:spPr>
          <a:xfrm>
            <a:off x="849733" y="1801232"/>
            <a:ext cx="5939373" cy="4511885"/>
          </a:xfrm>
          <a:prstGeom prst="rect">
            <a:avLst/>
          </a:prstGeom>
        </p:spPr>
        <p:txBody>
          <a:bodyPr spcFirstLastPara="1" vert="horz" lIns="91425" tIns="45700" rIns="91425" bIns="45700" rtlCol="0" anchor="t" anchorCtr="0">
            <a:normAutofit lnSpcReduction="10000"/>
          </a:bodyPr>
          <a:lstStyle/>
          <a:p>
            <a:pPr>
              <a:buClr>
                <a:srgbClr val="374151"/>
              </a:buClr>
              <a:buSzPts val="2100"/>
            </a:pPr>
            <a:r>
              <a:rPr lang="tr-TR" sz="1800" dirty="0">
                <a:latin typeface="Calibri" panose="020F0502020204030204" pitchFamily="34" charset="0"/>
                <a:ea typeface="Calibri" panose="020F0502020204030204" pitchFamily="34" charset="0"/>
                <a:cs typeface="Calibri" panose="020F0502020204030204" pitchFamily="34" charset="0"/>
              </a:rPr>
              <a:t>Afgan, Enis et al. (May 2018). “</a:t>
            </a:r>
            <a:r>
              <a:rPr lang="tr-TR" sz="1800" dirty="0" err="1">
                <a:latin typeface="Calibri" panose="020F0502020204030204" pitchFamily="34" charset="0"/>
                <a:ea typeface="Calibri" panose="020F0502020204030204" pitchFamily="34" charset="0"/>
                <a:cs typeface="Calibri" panose="020F0502020204030204" pitchFamily="34" charset="0"/>
              </a:rPr>
              <a:t>The</a:t>
            </a:r>
            <a:r>
              <a:rPr lang="tr-TR" sz="1800" dirty="0">
                <a:latin typeface="Calibri" panose="020F0502020204030204" pitchFamily="34" charset="0"/>
                <a:ea typeface="Calibri" panose="020F0502020204030204" pitchFamily="34" charset="0"/>
                <a:cs typeface="Calibri" panose="020F0502020204030204" pitchFamily="34" charset="0"/>
              </a:rPr>
              <a:t> Galaxy platform </a:t>
            </a:r>
            <a:r>
              <a:rPr lang="tr-TR" sz="1800" dirty="0" err="1">
                <a:latin typeface="Calibri" panose="020F0502020204030204" pitchFamily="34" charset="0"/>
                <a:ea typeface="Calibri" panose="020F0502020204030204" pitchFamily="34" charset="0"/>
                <a:cs typeface="Calibri" panose="020F0502020204030204" pitchFamily="34" charset="0"/>
              </a:rPr>
              <a:t>for</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accessible</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reproducible</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and</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collaborative</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biomed</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ical</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analyses</a:t>
            </a:r>
            <a:r>
              <a:rPr lang="tr-TR" sz="1800" dirty="0">
                <a:latin typeface="Calibri" panose="020F0502020204030204" pitchFamily="34" charset="0"/>
                <a:ea typeface="Calibri" panose="020F0502020204030204" pitchFamily="34" charset="0"/>
                <a:cs typeface="Calibri" panose="020F0502020204030204" pitchFamily="34" charset="0"/>
              </a:rPr>
              <a:t>: 2018 </a:t>
            </a:r>
            <a:r>
              <a:rPr lang="tr-TR" sz="1800" dirty="0" err="1">
                <a:latin typeface="Calibri" panose="020F0502020204030204" pitchFamily="34" charset="0"/>
                <a:ea typeface="Calibri" panose="020F0502020204030204" pitchFamily="34" charset="0"/>
                <a:cs typeface="Calibri" panose="020F0502020204030204" pitchFamily="34" charset="0"/>
              </a:rPr>
              <a:t>update</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In</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Nucleic</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Acids</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Research</a:t>
            </a:r>
            <a:r>
              <a:rPr lang="tr-TR" sz="1800" dirty="0">
                <a:latin typeface="Calibri" panose="020F0502020204030204" pitchFamily="34" charset="0"/>
                <a:ea typeface="Calibri" panose="020F0502020204030204" pitchFamily="34" charset="0"/>
                <a:cs typeface="Calibri" panose="020F0502020204030204" pitchFamily="34" charset="0"/>
              </a:rPr>
              <a:t> 46.W1, W537–w544. </a:t>
            </a:r>
            <a:r>
              <a:rPr lang="tr-TR" sz="1800" dirty="0" err="1">
                <a:latin typeface="Calibri" panose="020F0502020204030204" pitchFamily="34" charset="0"/>
                <a:ea typeface="Calibri" panose="020F0502020204030204" pitchFamily="34" charset="0"/>
                <a:cs typeface="Calibri" panose="020F0502020204030204" pitchFamily="34" charset="0"/>
              </a:rPr>
              <a:t>issn</a:t>
            </a:r>
            <a:r>
              <a:rPr lang="tr-TR" sz="1800" dirty="0">
                <a:latin typeface="Calibri" panose="020F0502020204030204" pitchFamily="34" charset="0"/>
                <a:ea typeface="Calibri" panose="020F0502020204030204" pitchFamily="34" charset="0"/>
                <a:cs typeface="Calibri" panose="020F0502020204030204" pitchFamily="34" charset="0"/>
              </a:rPr>
              <a:t>: 0305-1048. </a:t>
            </a:r>
            <a:r>
              <a:rPr lang="tr-TR" sz="1800" dirty="0" err="1">
                <a:latin typeface="Calibri" panose="020F0502020204030204" pitchFamily="34" charset="0"/>
                <a:ea typeface="Calibri" panose="020F0502020204030204" pitchFamily="34" charset="0"/>
                <a:cs typeface="Calibri" panose="020F0502020204030204" pitchFamily="34" charset="0"/>
              </a:rPr>
              <a:t>doi</a:t>
            </a:r>
            <a:r>
              <a:rPr lang="tr-TR" sz="1800" dirty="0">
                <a:latin typeface="Calibri" panose="020F0502020204030204" pitchFamily="34" charset="0"/>
                <a:ea typeface="Calibri" panose="020F0502020204030204" pitchFamily="34" charset="0"/>
                <a:cs typeface="Calibri" panose="020F0502020204030204" pitchFamily="34" charset="0"/>
              </a:rPr>
              <a:t>: 10.1093/nar/gky379. </a:t>
            </a:r>
            <a:r>
              <a:rPr lang="tr-TR" sz="1800" dirty="0" err="1">
                <a:latin typeface="Calibri" panose="020F0502020204030204" pitchFamily="34" charset="0"/>
                <a:ea typeface="Calibri" panose="020F0502020204030204" pitchFamily="34" charset="0"/>
                <a:cs typeface="Calibri" panose="020F0502020204030204" pitchFamily="34" charset="0"/>
              </a:rPr>
              <a:t>eprint</a:t>
            </a:r>
            <a:r>
              <a:rPr lang="tr-TR" sz="1800" dirty="0">
                <a:latin typeface="Calibri" panose="020F0502020204030204" pitchFamily="34" charset="0"/>
                <a:ea typeface="Calibri" panose="020F0502020204030204" pitchFamily="34" charset="0"/>
                <a:cs typeface="Calibri" panose="020F0502020204030204" pitchFamily="34" charset="0"/>
              </a:rPr>
              <a:t>: https://academic.oup.com/nar/article-pdf/46/W1/W537/ 25110642/gky379.pdf. url: https://doi.org/10.1093/nar/gky379. </a:t>
            </a:r>
          </a:p>
          <a:p>
            <a:pPr>
              <a:buClr>
                <a:srgbClr val="374151"/>
              </a:buClr>
              <a:buSzPts val="2100"/>
            </a:pPr>
            <a:r>
              <a:rPr lang="tr-TR" sz="1800" dirty="0" err="1">
                <a:latin typeface="Calibri" panose="020F0502020204030204" pitchFamily="34" charset="0"/>
                <a:ea typeface="Calibri" panose="020F0502020204030204" pitchFamily="34" charset="0"/>
                <a:cs typeface="Calibri" panose="020F0502020204030204" pitchFamily="34" charset="0"/>
              </a:rPr>
              <a:t>Argelaguet</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Ricard</a:t>
            </a:r>
            <a:r>
              <a:rPr lang="tr-TR" sz="1800" dirty="0">
                <a:latin typeface="Calibri" panose="020F0502020204030204" pitchFamily="34" charset="0"/>
                <a:ea typeface="Calibri" panose="020F0502020204030204" pitchFamily="34" charset="0"/>
                <a:cs typeface="Calibri" panose="020F0502020204030204" pitchFamily="34" charset="0"/>
              </a:rPr>
              <a:t> et al. (</a:t>
            </a:r>
            <a:r>
              <a:rPr lang="tr-TR" sz="1800" dirty="0" err="1">
                <a:latin typeface="Calibri" panose="020F0502020204030204" pitchFamily="34" charset="0"/>
                <a:ea typeface="Calibri" panose="020F0502020204030204" pitchFamily="34" charset="0"/>
                <a:cs typeface="Calibri" panose="020F0502020204030204" pitchFamily="34" charset="0"/>
              </a:rPr>
              <a:t>June</a:t>
            </a:r>
            <a:r>
              <a:rPr lang="tr-TR" sz="1800" dirty="0">
                <a:latin typeface="Calibri" panose="020F0502020204030204" pitchFamily="34" charset="0"/>
                <a:ea typeface="Calibri" panose="020F0502020204030204" pitchFamily="34" charset="0"/>
                <a:cs typeface="Calibri" panose="020F0502020204030204" pitchFamily="34" charset="0"/>
              </a:rPr>
              <a:t> 2018). “Multi-</a:t>
            </a:r>
            <a:r>
              <a:rPr lang="tr-TR" sz="1800" dirty="0" err="1">
                <a:latin typeface="Calibri" panose="020F0502020204030204" pitchFamily="34" charset="0"/>
                <a:ea typeface="Calibri" panose="020F0502020204030204" pitchFamily="34" charset="0"/>
                <a:cs typeface="Calibri" panose="020F0502020204030204" pitchFamily="34" charset="0"/>
              </a:rPr>
              <a:t>Omics</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Factor</a:t>
            </a:r>
            <a:r>
              <a:rPr lang="tr-TR" sz="1800" dirty="0">
                <a:latin typeface="Calibri" panose="020F0502020204030204" pitchFamily="34" charset="0"/>
                <a:ea typeface="Calibri" panose="020F0502020204030204" pitchFamily="34" charset="0"/>
                <a:cs typeface="Calibri" panose="020F0502020204030204" pitchFamily="34" charset="0"/>
              </a:rPr>
              <a:t> Analysis—a </a:t>
            </a:r>
            <a:r>
              <a:rPr lang="tr-TR" sz="1800" dirty="0" err="1">
                <a:latin typeface="Calibri" panose="020F0502020204030204" pitchFamily="34" charset="0"/>
                <a:ea typeface="Calibri" panose="020F0502020204030204" pitchFamily="34" charset="0"/>
                <a:cs typeface="Calibri" panose="020F0502020204030204" pitchFamily="34" charset="0"/>
              </a:rPr>
              <a:t>framework</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for</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unsupervised</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inte</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gration</a:t>
            </a:r>
            <a:r>
              <a:rPr lang="tr-TR" sz="1800" dirty="0">
                <a:latin typeface="Calibri" panose="020F0502020204030204" pitchFamily="34" charset="0"/>
                <a:ea typeface="Calibri" panose="020F0502020204030204" pitchFamily="34" charset="0"/>
                <a:cs typeface="Calibri" panose="020F0502020204030204" pitchFamily="34" charset="0"/>
              </a:rPr>
              <a:t> of </a:t>
            </a:r>
            <a:r>
              <a:rPr lang="tr-TR" sz="1800" dirty="0" err="1">
                <a:latin typeface="Calibri" panose="020F0502020204030204" pitchFamily="34" charset="0"/>
                <a:ea typeface="Calibri" panose="020F0502020204030204" pitchFamily="34" charset="0"/>
                <a:cs typeface="Calibri" panose="020F0502020204030204" pitchFamily="34" charset="0"/>
              </a:rPr>
              <a:t>multi-omics</a:t>
            </a:r>
            <a:r>
              <a:rPr lang="tr-TR" sz="1800" dirty="0">
                <a:latin typeface="Calibri" panose="020F0502020204030204" pitchFamily="34" charset="0"/>
                <a:ea typeface="Calibri" panose="020F0502020204030204" pitchFamily="34" charset="0"/>
                <a:cs typeface="Calibri" panose="020F0502020204030204" pitchFamily="34" charset="0"/>
              </a:rPr>
              <a:t> data </a:t>
            </a:r>
            <a:r>
              <a:rPr lang="tr-TR" sz="1800" dirty="0" err="1">
                <a:latin typeface="Calibri" panose="020F0502020204030204" pitchFamily="34" charset="0"/>
                <a:ea typeface="Calibri" panose="020F0502020204030204" pitchFamily="34" charset="0"/>
                <a:cs typeface="Calibri" panose="020F0502020204030204" pitchFamily="34" charset="0"/>
              </a:rPr>
              <a:t>sets</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In</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Molecular</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Systems</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Biology</a:t>
            </a:r>
            <a:r>
              <a:rPr lang="tr-TR" sz="1800" dirty="0">
                <a:latin typeface="Calibri" panose="020F0502020204030204" pitchFamily="34" charset="0"/>
                <a:ea typeface="Calibri" panose="020F0502020204030204" pitchFamily="34" charset="0"/>
                <a:cs typeface="Calibri" panose="020F0502020204030204" pitchFamily="34" charset="0"/>
              </a:rPr>
              <a:t> 14.6. </a:t>
            </a:r>
            <a:r>
              <a:rPr lang="tr-TR" sz="1800" dirty="0" err="1">
                <a:latin typeface="Calibri" panose="020F0502020204030204" pitchFamily="34" charset="0"/>
                <a:ea typeface="Calibri" panose="020F0502020204030204" pitchFamily="34" charset="0"/>
                <a:cs typeface="Calibri" panose="020F0502020204030204" pitchFamily="34" charset="0"/>
              </a:rPr>
              <a:t>issn</a:t>
            </a:r>
            <a:r>
              <a:rPr lang="tr-TR" sz="1800" dirty="0">
                <a:latin typeface="Calibri" panose="020F0502020204030204" pitchFamily="34" charset="0"/>
                <a:ea typeface="Calibri" panose="020F0502020204030204" pitchFamily="34" charset="0"/>
                <a:cs typeface="Calibri" panose="020F0502020204030204" pitchFamily="34" charset="0"/>
              </a:rPr>
              <a:t>: 1744-4292. </a:t>
            </a:r>
            <a:r>
              <a:rPr lang="tr-TR" sz="1800" dirty="0" err="1">
                <a:latin typeface="Calibri" panose="020F0502020204030204" pitchFamily="34" charset="0"/>
                <a:ea typeface="Calibri" panose="020F0502020204030204" pitchFamily="34" charset="0"/>
                <a:cs typeface="Calibri" panose="020F0502020204030204" pitchFamily="34" charset="0"/>
              </a:rPr>
              <a:t>doi</a:t>
            </a:r>
            <a:r>
              <a:rPr lang="tr-TR" sz="1800" dirty="0">
                <a:latin typeface="Calibri" panose="020F0502020204030204" pitchFamily="34" charset="0"/>
                <a:ea typeface="Calibri" panose="020F0502020204030204" pitchFamily="34" charset="0"/>
                <a:cs typeface="Calibri" panose="020F0502020204030204" pitchFamily="34" charset="0"/>
              </a:rPr>
              <a:t>: 10.15252/ msb.20178124. url: http://dx.doi.org/10.15252/msb.20178124. </a:t>
            </a:r>
          </a:p>
          <a:p>
            <a:pPr>
              <a:buClr>
                <a:srgbClr val="374151"/>
              </a:buClr>
              <a:buSzPts val="2100"/>
            </a:pPr>
            <a:r>
              <a:rPr lang="tr-TR" sz="1800" dirty="0" err="1">
                <a:latin typeface="Calibri" panose="020F0502020204030204" pitchFamily="34" charset="0"/>
                <a:ea typeface="Calibri" panose="020F0502020204030204" pitchFamily="34" charset="0"/>
                <a:cs typeface="Calibri" panose="020F0502020204030204" pitchFamily="34" charset="0"/>
              </a:rPr>
              <a:t>Armitage</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Emily</a:t>
            </a:r>
            <a:r>
              <a:rPr lang="tr-TR" sz="1800" dirty="0">
                <a:latin typeface="Calibri" panose="020F0502020204030204" pitchFamily="34" charset="0"/>
                <a:ea typeface="Calibri" panose="020F0502020204030204" pitchFamily="34" charset="0"/>
                <a:cs typeface="Calibri" panose="020F0502020204030204" pitchFamily="34" charset="0"/>
              </a:rPr>
              <a:t> G. </a:t>
            </a:r>
            <a:r>
              <a:rPr lang="tr-TR" sz="1800" dirty="0" err="1">
                <a:latin typeface="Calibri" panose="020F0502020204030204" pitchFamily="34" charset="0"/>
                <a:ea typeface="Calibri" panose="020F0502020204030204" pitchFamily="34" charset="0"/>
                <a:cs typeface="Calibri" panose="020F0502020204030204" pitchFamily="34" charset="0"/>
              </a:rPr>
              <a:t>and</a:t>
            </a:r>
            <a:r>
              <a:rPr lang="tr-TR" sz="1800" dirty="0">
                <a:latin typeface="Calibri" panose="020F0502020204030204" pitchFamily="34" charset="0"/>
                <a:ea typeface="Calibri" panose="020F0502020204030204" pitchFamily="34" charset="0"/>
                <a:cs typeface="Calibri" panose="020F0502020204030204" pitchFamily="34" charset="0"/>
              </a:rPr>
              <a:t> Andrew D. </a:t>
            </a:r>
            <a:r>
              <a:rPr lang="tr-TR" sz="1800" dirty="0" err="1">
                <a:latin typeface="Calibri" panose="020F0502020204030204" pitchFamily="34" charset="0"/>
                <a:ea typeface="Calibri" panose="020F0502020204030204" pitchFamily="34" charset="0"/>
                <a:cs typeface="Calibri" panose="020F0502020204030204" pitchFamily="34" charset="0"/>
              </a:rPr>
              <a:t>Southam</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Aug</a:t>
            </a:r>
            <a:r>
              <a:rPr lang="tr-TR" sz="1800" dirty="0">
                <a:latin typeface="Calibri" panose="020F0502020204030204" pitchFamily="34" charset="0"/>
                <a:ea typeface="Calibri" panose="020F0502020204030204" pitchFamily="34" charset="0"/>
                <a:cs typeface="Calibri" panose="020F0502020204030204" pitchFamily="34" charset="0"/>
              </a:rPr>
              <a:t>. 2016). “</a:t>
            </a:r>
            <a:r>
              <a:rPr lang="tr-TR" sz="1800" dirty="0" err="1">
                <a:latin typeface="Calibri" panose="020F0502020204030204" pitchFamily="34" charset="0"/>
                <a:ea typeface="Calibri" panose="020F0502020204030204" pitchFamily="34" charset="0"/>
                <a:cs typeface="Calibri" panose="020F0502020204030204" pitchFamily="34" charset="0"/>
              </a:rPr>
              <a:t>Monitoring</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cancer</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prognosis</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diagnosis</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and</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treatment</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efficacy</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using</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metabolomics</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and</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lipidomics</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In</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Metabolomics</a:t>
            </a:r>
            <a:r>
              <a:rPr lang="tr-TR" sz="1800" dirty="0">
                <a:latin typeface="Calibri" panose="020F0502020204030204" pitchFamily="34" charset="0"/>
                <a:ea typeface="Calibri" panose="020F0502020204030204" pitchFamily="34" charset="0"/>
                <a:cs typeface="Calibri" panose="020F0502020204030204" pitchFamily="34" charset="0"/>
              </a:rPr>
              <a:t> 12.9. </a:t>
            </a:r>
            <a:r>
              <a:rPr lang="tr-TR" sz="1800" dirty="0" err="1">
                <a:latin typeface="Calibri" panose="020F0502020204030204" pitchFamily="34" charset="0"/>
                <a:ea typeface="Calibri" panose="020F0502020204030204" pitchFamily="34" charset="0"/>
                <a:cs typeface="Calibri" panose="020F0502020204030204" pitchFamily="34" charset="0"/>
              </a:rPr>
              <a:t>issn</a:t>
            </a:r>
            <a:r>
              <a:rPr lang="tr-TR" sz="1800" dirty="0">
                <a:latin typeface="Calibri" panose="020F0502020204030204" pitchFamily="34" charset="0"/>
                <a:ea typeface="Calibri" panose="020F0502020204030204" pitchFamily="34" charset="0"/>
                <a:cs typeface="Calibri" panose="020F0502020204030204" pitchFamily="34" charset="0"/>
              </a:rPr>
              <a:t>: 1573-3890. </a:t>
            </a:r>
            <a:r>
              <a:rPr lang="tr-TR" sz="1800" dirty="0" err="1">
                <a:latin typeface="Calibri" panose="020F0502020204030204" pitchFamily="34" charset="0"/>
                <a:ea typeface="Calibri" panose="020F0502020204030204" pitchFamily="34" charset="0"/>
                <a:cs typeface="Calibri" panose="020F0502020204030204" pitchFamily="34" charset="0"/>
              </a:rPr>
              <a:t>doi</a:t>
            </a:r>
            <a:r>
              <a:rPr lang="tr-TR" sz="1800" dirty="0">
                <a:latin typeface="Calibri" panose="020F0502020204030204" pitchFamily="34" charset="0"/>
                <a:ea typeface="Calibri" panose="020F0502020204030204" pitchFamily="34" charset="0"/>
                <a:cs typeface="Calibri" panose="020F0502020204030204" pitchFamily="34" charset="0"/>
              </a:rPr>
              <a:t>: 10.1007/s11306-016-1093-7. url: http://dx.doi.org/10.1007/s11306-016-1093-7.</a:t>
            </a:r>
          </a:p>
        </p:txBody>
      </p:sp>
      <p:pic>
        <p:nvPicPr>
          <p:cNvPr id="319" name="Picture 318" descr="Glasses on top of a book">
            <a:extLst>
              <a:ext uri="{FF2B5EF4-FFF2-40B4-BE49-F238E27FC236}">
                <a16:creationId xmlns:a16="http://schemas.microsoft.com/office/drawing/2014/main" id="{745A2D26-B139-A8A1-A8EA-8F9AE3670727}"/>
              </a:ext>
            </a:extLst>
          </p:cNvPr>
          <p:cNvPicPr>
            <a:picLocks noChangeAspect="1"/>
          </p:cNvPicPr>
          <p:nvPr/>
        </p:nvPicPr>
        <p:blipFill rotWithShape="1">
          <a:blip r:embed="rId3"/>
          <a:srcRect l="13778" r="38421" b="3"/>
          <a:stretch/>
        </p:blipFill>
        <p:spPr>
          <a:xfrm>
            <a:off x="7167726" y="1222470"/>
            <a:ext cx="3184199" cy="44130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889"/>
    </mc:Choice>
    <mc:Fallback xmlns="">
      <p:transition spd="slow" advTm="788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1"/>
          <p:cNvSpPr txBox="1">
            <a:spLocks noGrp="1"/>
          </p:cNvSpPr>
          <p:nvPr>
            <p:ph idx="1"/>
          </p:nvPr>
        </p:nvSpPr>
        <p:spPr>
          <a:xfrm>
            <a:off x="2696960" y="4467143"/>
            <a:ext cx="6500191" cy="1191612"/>
          </a:xfrm>
          <a:prstGeom prst="rect">
            <a:avLst/>
          </a:prstGeom>
          <a:noFill/>
          <a:ln>
            <a:noFill/>
          </a:ln>
        </p:spPr>
        <p:txBody>
          <a:bodyPr spcFirstLastPara="1" vert="horz" wrap="square" lIns="68569" tIns="34275" rIns="68569" bIns="34275" rtlCol="0" anchor="t" anchorCtr="0">
            <a:normAutofit/>
          </a:bodyPr>
          <a:lstStyle/>
          <a:p>
            <a:pPr marL="0" indent="0" algn="ctr">
              <a:spcBef>
                <a:spcPts val="0"/>
              </a:spcBef>
              <a:buClr>
                <a:schemeClr val="dk1"/>
              </a:buClr>
              <a:buSzPts val="2000"/>
              <a:buNone/>
            </a:pPr>
            <a:r>
              <a:rPr lang="tr-TR" sz="1500" b="1" dirty="0"/>
              <a:t>Bu doküman </a:t>
            </a:r>
            <a:endParaRPr sz="1500" b="1" dirty="0"/>
          </a:p>
          <a:p>
            <a:pPr marL="0" indent="0" algn="ctr">
              <a:spcBef>
                <a:spcPts val="563"/>
              </a:spcBef>
              <a:buClr>
                <a:schemeClr val="dk1"/>
              </a:buClr>
              <a:buSzPts val="2000"/>
              <a:buNone/>
            </a:pPr>
            <a:r>
              <a:rPr lang="tr-TR" sz="1500" b="1" dirty="0"/>
              <a:t>"2022-1-TR01-KA220-VET-000088373 Erasmus Project </a:t>
            </a:r>
            <a:endParaRPr b="1" dirty="0"/>
          </a:p>
          <a:p>
            <a:pPr marL="0" indent="0" algn="ctr">
              <a:spcBef>
                <a:spcPts val="563"/>
              </a:spcBef>
              <a:buClr>
                <a:schemeClr val="dk1"/>
              </a:buClr>
              <a:buSzPts val="2000"/>
              <a:buNone/>
            </a:pPr>
            <a:r>
              <a:rPr lang="tr-TR" sz="1500" b="1" dirty="0"/>
              <a:t>A UNIVERSAL STRATEGIC NECESSITY: FROM MOLECULE TO DRUG»</a:t>
            </a:r>
          </a:p>
          <a:p>
            <a:pPr marL="0" indent="0" algn="ctr">
              <a:spcBef>
                <a:spcPts val="563"/>
              </a:spcBef>
              <a:buClr>
                <a:schemeClr val="dk1"/>
              </a:buClr>
              <a:buSzPts val="2000"/>
              <a:buNone/>
            </a:pPr>
            <a:r>
              <a:rPr lang="tr-TR" sz="1500" b="1" dirty="0"/>
              <a:t>için hazırlanmıştır</a:t>
            </a:r>
            <a:endParaRPr b="1" dirty="0"/>
          </a:p>
        </p:txBody>
      </p:sp>
      <p:pic>
        <p:nvPicPr>
          <p:cNvPr id="310" name="Google Shape;310;p31"/>
          <p:cNvPicPr preferRelativeResize="0"/>
          <p:nvPr/>
        </p:nvPicPr>
        <p:blipFill rotWithShape="1">
          <a:blip r:embed="rId3">
            <a:alphaModFix/>
          </a:blip>
          <a:srcRect/>
          <a:stretch/>
        </p:blipFill>
        <p:spPr>
          <a:xfrm>
            <a:off x="3618271" y="2713703"/>
            <a:ext cx="4543773" cy="1553497"/>
          </a:xfrm>
          <a:prstGeom prst="rect">
            <a:avLst/>
          </a:prstGeom>
          <a:noFill/>
          <a:ln>
            <a:noFill/>
          </a:ln>
        </p:spPr>
      </p:pic>
      <p:pic>
        <p:nvPicPr>
          <p:cNvPr id="2" name="Immagine 9">
            <a:extLst>
              <a:ext uri="{FF2B5EF4-FFF2-40B4-BE49-F238E27FC236}">
                <a16:creationId xmlns:a16="http://schemas.microsoft.com/office/drawing/2014/main" id="{319ADF93-BF6D-795C-9C0A-B525666168A7}"/>
              </a:ext>
            </a:extLst>
          </p:cNvPr>
          <p:cNvPicPr>
            <a:picLocks noChangeAspect="1"/>
          </p:cNvPicPr>
          <p:nvPr/>
        </p:nvPicPr>
        <p:blipFill>
          <a:blip r:embed="rId4"/>
          <a:stretch>
            <a:fillRect/>
          </a:stretch>
        </p:blipFill>
        <p:spPr>
          <a:xfrm>
            <a:off x="2362767" y="1492750"/>
            <a:ext cx="1717394" cy="863100"/>
          </a:xfrm>
          <a:prstGeom prst="rect">
            <a:avLst/>
          </a:prstGeom>
        </p:spPr>
      </p:pic>
      <p:pic>
        <p:nvPicPr>
          <p:cNvPr id="3" name="Picture 2" descr="Turkish National Agency | ESN Turkey">
            <a:extLst>
              <a:ext uri="{FF2B5EF4-FFF2-40B4-BE49-F238E27FC236}">
                <a16:creationId xmlns:a16="http://schemas.microsoft.com/office/drawing/2014/main" id="{1CD432B5-C14F-76FA-2681-090407400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2444" y="1463014"/>
            <a:ext cx="1717394" cy="9049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nforegio - Download centre for visual elements">
            <a:extLst>
              <a:ext uri="{FF2B5EF4-FFF2-40B4-BE49-F238E27FC236}">
                <a16:creationId xmlns:a16="http://schemas.microsoft.com/office/drawing/2014/main" id="{541D2FFF-D528-A0B7-41B4-A22DA96A67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1591" y="1464929"/>
            <a:ext cx="4409192" cy="9259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43C4EE-23E9-3CF9-62E8-FA96A8B4E68B}"/>
              </a:ext>
            </a:extLst>
          </p:cNvPr>
          <p:cNvSpPr txBox="1"/>
          <p:nvPr/>
        </p:nvSpPr>
        <p:spPr>
          <a:xfrm>
            <a:off x="2101993" y="5736271"/>
            <a:ext cx="7988015" cy="430887"/>
          </a:xfrm>
          <a:prstGeom prst="rect">
            <a:avLst/>
          </a:prstGeom>
          <a:noFill/>
        </p:spPr>
        <p:txBody>
          <a:bodyPr wrap="square">
            <a:spAutoFit/>
          </a:bodyPr>
          <a:lstStyle/>
          <a:p>
            <a:pPr algn="ctr" defTabSz="685800"/>
            <a:r>
              <a:rPr lang="en-US" sz="1100" dirty="0">
                <a:solidFill>
                  <a:srgbClr val="54565A"/>
                </a:solidFill>
                <a:latin typeface="Roboto" panose="02000000000000000000" pitchFamily="2" charset="0"/>
              </a:rPr>
              <a:t>""Erasmus+ </a:t>
            </a:r>
            <a:r>
              <a:rPr lang="en-US" sz="1100" dirty="0" err="1">
                <a:solidFill>
                  <a:srgbClr val="54565A"/>
                </a:solidFill>
                <a:latin typeface="Roboto" panose="02000000000000000000" pitchFamily="2" charset="0"/>
              </a:rPr>
              <a:t>Programı</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kapsamında</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Avrupa</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Komisyonu</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tarafından</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desteklenmektedir</a:t>
            </a:r>
            <a:r>
              <a:rPr lang="en-US" sz="1100" dirty="0">
                <a:solidFill>
                  <a:srgbClr val="54565A"/>
                </a:solidFill>
                <a:latin typeface="Roboto" panose="02000000000000000000" pitchFamily="2" charset="0"/>
              </a:rPr>
              <a:t>. </a:t>
            </a:r>
            <a:endParaRPr lang="tr-TR" sz="1100" dirty="0">
              <a:solidFill>
                <a:srgbClr val="54565A"/>
              </a:solidFill>
              <a:latin typeface="Roboto" panose="02000000000000000000" pitchFamily="2" charset="0"/>
            </a:endParaRPr>
          </a:p>
          <a:p>
            <a:pPr algn="ctr" defTabSz="685800"/>
            <a:r>
              <a:rPr lang="tr-TR" sz="1100" dirty="0">
                <a:solidFill>
                  <a:srgbClr val="54565A"/>
                </a:solidFill>
                <a:latin typeface="Roboto" panose="02000000000000000000" pitchFamily="2" charset="0"/>
              </a:rPr>
              <a:t>Ancak b</a:t>
            </a:r>
            <a:r>
              <a:rPr lang="en-US" sz="1100" dirty="0" err="1">
                <a:solidFill>
                  <a:srgbClr val="54565A"/>
                </a:solidFill>
                <a:latin typeface="Roboto" panose="02000000000000000000" pitchFamily="2" charset="0"/>
              </a:rPr>
              <a:t>urada</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yer</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alan</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görüşlerden</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Avrupa</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Komisyonu</a:t>
            </a:r>
            <a:r>
              <a:rPr lang="en-US" sz="1100" dirty="0">
                <a:solidFill>
                  <a:srgbClr val="54565A"/>
                </a:solidFill>
                <a:latin typeface="Roboto" panose="02000000000000000000" pitchFamily="2" charset="0"/>
              </a:rPr>
              <a:t> ve Türkiye </a:t>
            </a:r>
            <a:r>
              <a:rPr lang="en-US" sz="1100" dirty="0" err="1">
                <a:solidFill>
                  <a:srgbClr val="54565A"/>
                </a:solidFill>
                <a:latin typeface="Roboto" panose="02000000000000000000" pitchFamily="2" charset="0"/>
              </a:rPr>
              <a:t>Ulusal</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Ajansı</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sorumlu</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tutulamaz</a:t>
            </a:r>
            <a:r>
              <a:rPr lang="en-US" sz="1100" dirty="0">
                <a:solidFill>
                  <a:srgbClr val="54565A"/>
                </a:solidFill>
                <a:latin typeface="Roboto" panose="02000000000000000000" pitchFamily="2" charset="0"/>
              </a:rPr>
              <a:t>."</a:t>
            </a:r>
            <a:endParaRPr lang="en-NL" sz="1100" dirty="0">
              <a:solidFill>
                <a:prstClr val="black"/>
              </a:solidFill>
              <a:latin typeface="Aptos" panose="02110004020202020204"/>
            </a:endParaRPr>
          </a:p>
        </p:txBody>
      </p:sp>
    </p:spTree>
  </p:cSld>
  <p:clrMapOvr>
    <a:masterClrMapping/>
  </p:clrMapOvr>
  <mc:AlternateContent xmlns:mc="http://schemas.openxmlformats.org/markup-compatibility/2006" xmlns:p14="http://schemas.microsoft.com/office/powerpoint/2010/main">
    <mc:Choice Requires="p14">
      <p:transition spd="slow" p14:dur="2000" advTm="4738"/>
    </mc:Choice>
    <mc:Fallback xmlns="">
      <p:transition spd="slow" advTm="473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a16="http://schemas.microsoft.com/office/drawing/2014/main" id="{CE7368D4-FC26-6611-ECFE-DEACA92796B5}"/>
              </a:ext>
            </a:extLst>
          </p:cNvPr>
          <p:cNvPicPr>
            <a:picLocks noChangeAspect="1"/>
          </p:cNvPicPr>
          <p:nvPr/>
        </p:nvPicPr>
        <p:blipFill rotWithShape="1">
          <a:blip r:embed="rId3">
            <a:duotone>
              <a:schemeClr val="bg2">
                <a:shade val="45000"/>
                <a:satMod val="135000"/>
              </a:schemeClr>
              <a:prstClr val="white"/>
            </a:duotone>
          </a:blip>
          <a:srcRect t="21380" r="9091" b="1433"/>
          <a:stretch/>
        </p:blipFill>
        <p:spPr>
          <a:xfrm>
            <a:off x="0" y="374080"/>
            <a:ext cx="12191980" cy="6857990"/>
          </a:xfrm>
          <a:prstGeom prst="rect">
            <a:avLst/>
          </a:prstGeom>
        </p:spPr>
      </p:pic>
      <p:sp>
        <p:nvSpPr>
          <p:cNvPr id="27" name="Rectangle 2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76B4C1-6548-9CEB-61BB-C0532961E746}"/>
              </a:ext>
            </a:extLst>
          </p:cNvPr>
          <p:cNvSpPr>
            <a:spLocks noGrp="1"/>
          </p:cNvSpPr>
          <p:nvPr>
            <p:ph type="title"/>
          </p:nvPr>
        </p:nvSpPr>
        <p:spPr>
          <a:xfrm>
            <a:off x="838200" y="365125"/>
            <a:ext cx="10515600" cy="1325563"/>
          </a:xfrm>
        </p:spPr>
        <p:txBody>
          <a:bodyPr>
            <a:normAutofit/>
          </a:bodyPr>
          <a:lstStyle/>
          <a:p>
            <a:r>
              <a:rPr lang="tr-TR" b="1" dirty="0">
                <a:latin typeface="+mn-lt"/>
              </a:rPr>
              <a:t>Öğrenme Hedefleri</a:t>
            </a:r>
            <a:endParaRPr lang="en-NL" dirty="0">
              <a:latin typeface="+mn-lt"/>
            </a:endParaRPr>
          </a:p>
        </p:txBody>
      </p:sp>
      <p:graphicFrame>
        <p:nvGraphicFramePr>
          <p:cNvPr id="15" name="Content Placeholder 2">
            <a:extLst>
              <a:ext uri="{FF2B5EF4-FFF2-40B4-BE49-F238E27FC236}">
                <a16:creationId xmlns:a16="http://schemas.microsoft.com/office/drawing/2014/main" id="{8C257802-E788-024D-DD04-3CD64497CE44}"/>
              </a:ext>
            </a:extLst>
          </p:cNvPr>
          <p:cNvGraphicFramePr>
            <a:graphicFrameLocks noGrp="1"/>
          </p:cNvGraphicFramePr>
          <p:nvPr>
            <p:ph idx="1"/>
            <p:extLst>
              <p:ext uri="{D42A27DB-BD31-4B8C-83A1-F6EECF244321}">
                <p14:modId xmlns:p14="http://schemas.microsoft.com/office/powerpoint/2010/main" val="8517913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4440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5D83E6-2F36-C9BD-E14D-3E211EBF21AD}"/>
            </a:ext>
          </a:extLst>
        </p:cNvPr>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Başlık 4">
            <a:extLst>
              <a:ext uri="{FF2B5EF4-FFF2-40B4-BE49-F238E27FC236}">
                <a16:creationId xmlns:a16="http://schemas.microsoft.com/office/drawing/2014/main" id="{DE30716E-38A4-172D-79F4-468BA0B4961F}"/>
              </a:ext>
            </a:extLst>
          </p:cNvPr>
          <p:cNvSpPr>
            <a:spLocks noGrp="1"/>
          </p:cNvSpPr>
          <p:nvPr>
            <p:ph type="ctrTitle"/>
          </p:nvPr>
        </p:nvSpPr>
        <p:spPr>
          <a:xfrm>
            <a:off x="1159928" y="1337868"/>
            <a:ext cx="3404317" cy="4187361"/>
          </a:xfrm>
        </p:spPr>
        <p:txBody>
          <a:bodyPr vert="horz" lIns="68580" tIns="34290" rIns="68580" bIns="34290" rtlCol="0" anchor="ctr">
            <a:normAutofit/>
          </a:bodyPr>
          <a:lstStyle/>
          <a:p>
            <a:pPr algn="l"/>
            <a:r>
              <a:rPr lang="en-US" sz="5400" b="1" dirty="0" err="1">
                <a:latin typeface="Calibri Light" panose="020F0302020204030204" pitchFamily="34" charset="0"/>
                <a:ea typeface="Calibri Light" panose="020F0302020204030204" pitchFamily="34" charset="0"/>
                <a:cs typeface="Calibri Light" panose="020F0302020204030204" pitchFamily="34" charset="0"/>
              </a:rPr>
              <a:t>Proje</a:t>
            </a:r>
            <a:r>
              <a:rPr lang="en-US" sz="5400" b="1" dirty="0">
                <a:latin typeface="Calibri Light" panose="020F0302020204030204" pitchFamily="34" charset="0"/>
                <a:ea typeface="Calibri Light" panose="020F0302020204030204" pitchFamily="34" charset="0"/>
                <a:cs typeface="Calibri Light" panose="020F0302020204030204" pitchFamily="34" charset="0"/>
              </a:rPr>
              <a:t> Partner</a:t>
            </a:r>
            <a:r>
              <a:rPr lang="tr-TR" sz="5400" b="1" dirty="0" err="1">
                <a:latin typeface="Calibri Light" panose="020F0302020204030204" pitchFamily="34" charset="0"/>
                <a:ea typeface="Calibri Light" panose="020F0302020204030204" pitchFamily="34" charset="0"/>
                <a:cs typeface="Calibri Light" panose="020F0302020204030204" pitchFamily="34" charset="0"/>
              </a:rPr>
              <a:t>leri</a:t>
            </a:r>
            <a:endParaRPr lang="en-US" sz="54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3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44588" y="3454289"/>
            <a:ext cx="4057650" cy="13716"/>
          </a:xfrm>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30" name="Picture 6" descr="Ankara University - Wikipedia">
            <a:extLst>
              <a:ext uri="{FF2B5EF4-FFF2-40B4-BE49-F238E27FC236}">
                <a16:creationId xmlns:a16="http://schemas.microsoft.com/office/drawing/2014/main" id="{AC34D15D-C92A-95E9-905B-30B6C1020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719" y="1017333"/>
            <a:ext cx="1138978" cy="1138978"/>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98ADAD1C-D8B5-B73A-D4BF-F8DA6DFE84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005" y="3510706"/>
            <a:ext cx="1011918" cy="1011918"/>
          </a:xfrm>
          <a:prstGeom prst="rect">
            <a:avLst/>
          </a:prstGeom>
        </p:spPr>
      </p:pic>
      <p:pic>
        <p:nvPicPr>
          <p:cNvPr id="11" name="Resim 10">
            <a:extLst>
              <a:ext uri="{FF2B5EF4-FFF2-40B4-BE49-F238E27FC236}">
                <a16:creationId xmlns:a16="http://schemas.microsoft.com/office/drawing/2014/main" id="{CAE05125-7ADB-E780-6D86-61D59E0CF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1417" y="3516218"/>
            <a:ext cx="1107969" cy="1000897"/>
          </a:xfrm>
          <a:prstGeom prst="rect">
            <a:avLst/>
          </a:prstGeom>
        </p:spPr>
      </p:pic>
      <p:pic>
        <p:nvPicPr>
          <p:cNvPr id="12" name="Picture 2" descr="Logolar | Dokuz Eylül Üniversitesi Edebiyat Fakültesi">
            <a:extLst>
              <a:ext uri="{FF2B5EF4-FFF2-40B4-BE49-F238E27FC236}">
                <a16:creationId xmlns:a16="http://schemas.microsoft.com/office/drawing/2014/main" id="{5C10C731-5482-B9CB-C6FD-F86BD67DB6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2005" y="2331560"/>
            <a:ext cx="1011918" cy="1011918"/>
          </a:xfrm>
          <a:prstGeom prst="rect">
            <a:avLst/>
          </a:prstGeom>
          <a:solidFill>
            <a:schemeClr val="bg1"/>
          </a:solidFill>
        </p:spPr>
      </p:pic>
      <p:pic>
        <p:nvPicPr>
          <p:cNvPr id="13" name="Resim 12">
            <a:extLst>
              <a:ext uri="{FF2B5EF4-FFF2-40B4-BE49-F238E27FC236}">
                <a16:creationId xmlns:a16="http://schemas.microsoft.com/office/drawing/2014/main" id="{45268A91-C708-9908-8948-0F817FAD2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1417" y="2453557"/>
            <a:ext cx="1866717" cy="767929"/>
          </a:xfrm>
          <a:prstGeom prst="rect">
            <a:avLst/>
          </a:prstGeom>
        </p:spPr>
      </p:pic>
      <p:pic>
        <p:nvPicPr>
          <p:cNvPr id="14" name="Picture 2">
            <a:extLst>
              <a:ext uri="{FF2B5EF4-FFF2-40B4-BE49-F238E27FC236}">
                <a16:creationId xmlns:a16="http://schemas.microsoft.com/office/drawing/2014/main" id="{A403D928-6AFD-6632-EFC5-7AAB571914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478" y="1155413"/>
            <a:ext cx="941835" cy="941835"/>
          </a:xfrm>
          <a:prstGeom prst="rect">
            <a:avLst/>
          </a:prstGeom>
          <a:solidFill>
            <a:schemeClr val="bg1"/>
          </a:solidFill>
        </p:spPr>
      </p:pic>
      <p:pic>
        <p:nvPicPr>
          <p:cNvPr id="16" name="Picture 6" descr="Minho Üniversitesi – VETforEI">
            <a:extLst>
              <a:ext uri="{FF2B5EF4-FFF2-40B4-BE49-F238E27FC236}">
                <a16:creationId xmlns:a16="http://schemas.microsoft.com/office/drawing/2014/main" id="{84B812C7-31BC-139B-5FB9-3163F92870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1719" y="4705896"/>
            <a:ext cx="1072492" cy="10874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background with blue text&#10;&#10;Description automatically generated">
            <a:extLst>
              <a:ext uri="{FF2B5EF4-FFF2-40B4-BE49-F238E27FC236}">
                <a16:creationId xmlns:a16="http://schemas.microsoft.com/office/drawing/2014/main" id="{53EDAC1A-3EA2-5A71-35A5-FEA72D9D5D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61416" y="4990113"/>
            <a:ext cx="2294356" cy="519051"/>
          </a:xfrm>
          <a:prstGeom prst="rect">
            <a:avLst/>
          </a:prstGeom>
        </p:spPr>
      </p:pic>
    </p:spTree>
    <p:extLst>
      <p:ext uri="{BB962C8B-B14F-4D97-AF65-F5344CB8AC3E}">
        <p14:creationId xmlns:p14="http://schemas.microsoft.com/office/powerpoint/2010/main" val="393443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9" name="Title 8">
            <a:extLst>
              <a:ext uri="{FF2B5EF4-FFF2-40B4-BE49-F238E27FC236}">
                <a16:creationId xmlns:a16="http://schemas.microsoft.com/office/drawing/2014/main" id="{87B0E883-AF1F-525E-D112-74DE2164E64F}"/>
              </a:ext>
            </a:extLst>
          </p:cNvPr>
          <p:cNvSpPr>
            <a:spLocks noGrp="1"/>
          </p:cNvSpPr>
          <p:nvPr>
            <p:ph type="title"/>
          </p:nvPr>
        </p:nvSpPr>
        <p:spPr>
          <a:xfrm>
            <a:off x="1435510" y="1337310"/>
            <a:ext cx="3556755" cy="1622323"/>
          </a:xfrm>
        </p:spPr>
        <p:txBody>
          <a:bodyPr vert="horz" lIns="68580" tIns="34290" rIns="68580" bIns="34290" rtlCol="0" anchor="b">
            <a:normAutofit/>
          </a:bodyPr>
          <a:lstStyle/>
          <a:p>
            <a:r>
              <a:rPr lang="tr-TR" sz="4400" b="1" dirty="0"/>
              <a:t>Teşekkürler</a:t>
            </a:r>
            <a:endParaRPr lang="en-US" sz="4400" b="1" dirty="0"/>
          </a:p>
        </p:txBody>
      </p:sp>
      <p:pic>
        <p:nvPicPr>
          <p:cNvPr id="12" name="Picture 11" descr="Scientist holding solution in glassware in laboratory with rainbow overlay">
            <a:extLst>
              <a:ext uri="{FF2B5EF4-FFF2-40B4-BE49-F238E27FC236}">
                <a16:creationId xmlns:a16="http://schemas.microsoft.com/office/drawing/2014/main" id="{74D10FD7-DA3F-166A-A8A9-3C970F418D89}"/>
              </a:ext>
            </a:extLst>
          </p:cNvPr>
          <p:cNvPicPr>
            <a:picLocks noChangeAspect="1"/>
          </p:cNvPicPr>
          <p:nvPr/>
        </p:nvPicPr>
        <p:blipFill rotWithShape="1">
          <a:blip r:embed="rId3"/>
          <a:srcRect l="11111" r="22438" b="-1"/>
          <a:stretch/>
        </p:blipFill>
        <p:spPr>
          <a:xfrm>
            <a:off x="5507778" y="857258"/>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4" name="Resim 11">
            <a:extLst>
              <a:ext uri="{FF2B5EF4-FFF2-40B4-BE49-F238E27FC236}">
                <a16:creationId xmlns:a16="http://schemas.microsoft.com/office/drawing/2014/main" id="{7750388E-83CF-0267-58AD-27F47D58BC0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37419" y="4188542"/>
            <a:ext cx="4254846" cy="16223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FE528D-4824-D162-8F70-98597E54C070}"/>
              </a:ext>
            </a:extLst>
          </p:cNvPr>
          <p:cNvPicPr>
            <a:picLocks noChangeAspect="1"/>
          </p:cNvPicPr>
          <p:nvPr/>
        </p:nvPicPr>
        <p:blipFill rotWithShape="1">
          <a:blip r:embed="rId3"/>
          <a:srcRect/>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BE32EC4F-432C-D903-A9E3-CAAAC53AD15A}"/>
              </a:ext>
            </a:extLst>
          </p:cNvPr>
          <p:cNvSpPr>
            <a:spLocks noGrp="1"/>
          </p:cNvSpPr>
          <p:nvPr>
            <p:ph type="title"/>
          </p:nvPr>
        </p:nvSpPr>
        <p:spPr>
          <a:xfrm>
            <a:off x="1037809" y="1071349"/>
            <a:ext cx="4775162" cy="1145758"/>
          </a:xfrm>
        </p:spPr>
        <p:txBody>
          <a:bodyPr>
            <a:normAutofit/>
          </a:bodyPr>
          <a:lstStyle/>
          <a:p>
            <a:pPr algn="ctr"/>
            <a:r>
              <a:rPr lang="tr-TR" sz="4000" b="1" dirty="0">
                <a:latin typeface="Calibri" panose="020F0502020204030204" pitchFamily="34" charset="0"/>
                <a:ea typeface="Calibri" panose="020F0502020204030204" pitchFamily="34" charset="0"/>
                <a:cs typeface="Calibri" panose="020F0502020204030204" pitchFamily="34" charset="0"/>
              </a:rPr>
              <a:t>Sunum İçeriği</a:t>
            </a: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C075216-45F0-33EB-15F7-731769B3E7DA}"/>
              </a:ext>
            </a:extLst>
          </p:cNvPr>
          <p:cNvSpPr>
            <a:spLocks noGrp="1"/>
          </p:cNvSpPr>
          <p:nvPr>
            <p:ph idx="1"/>
          </p:nvPr>
        </p:nvSpPr>
        <p:spPr>
          <a:xfrm>
            <a:off x="1189319" y="1823512"/>
            <a:ext cx="4623652" cy="3833486"/>
          </a:xfrm>
        </p:spPr>
        <p:txBody>
          <a:bodyPr anchor="ctr">
            <a:normAutofit lnSpcReduction="10000"/>
          </a:bodyPr>
          <a:lstStyle/>
          <a:p>
            <a:pPr marL="514350" indent="-514350">
              <a:buFont typeface="+mj-lt"/>
              <a:buAutoNum type="romanUcPeriod"/>
            </a:pPr>
            <a:r>
              <a:rPr lang="tr-TR" i="0" dirty="0">
                <a:effectLst/>
                <a:latin typeface="Calibri" panose="020F0502020204030204" pitchFamily="34" charset="0"/>
                <a:ea typeface="Calibri" panose="020F0502020204030204" pitchFamily="34" charset="0"/>
                <a:cs typeface="Calibri" panose="020F0502020204030204" pitchFamily="34" charset="0"/>
              </a:rPr>
              <a:t>Biyoenformatik ve </a:t>
            </a:r>
            <a:r>
              <a:rPr lang="tr-TR" i="0" dirty="0" err="1">
                <a:effectLst/>
                <a:latin typeface="Calibri" panose="020F0502020204030204" pitchFamily="34" charset="0"/>
                <a:ea typeface="Calibri" panose="020F0502020204030204" pitchFamily="34" charset="0"/>
                <a:cs typeface="Calibri" panose="020F0502020204030204" pitchFamily="34" charset="0"/>
              </a:rPr>
              <a:t>omiks</a:t>
            </a:r>
            <a:r>
              <a:rPr lang="tr-TR" i="0" dirty="0">
                <a:effectLst/>
                <a:latin typeface="Calibri" panose="020F0502020204030204" pitchFamily="34" charset="0"/>
                <a:ea typeface="Calibri" panose="020F0502020204030204" pitchFamily="34" charset="0"/>
                <a:cs typeface="Calibri" panose="020F0502020204030204" pitchFamily="34" charset="0"/>
              </a:rPr>
              <a:t> teknolojilerine genel bakış</a:t>
            </a:r>
          </a:p>
          <a:p>
            <a:pPr marL="514350" indent="-514350">
              <a:buFont typeface="+mj-lt"/>
              <a:buAutoNum type="romanUcPeriod"/>
            </a:pPr>
            <a:r>
              <a:rPr lang="tr-TR" i="0" dirty="0" err="1">
                <a:effectLst/>
                <a:latin typeface="Calibri" panose="020F0502020204030204" pitchFamily="34" charset="0"/>
                <a:ea typeface="Calibri" panose="020F0502020204030204" pitchFamily="34" charset="0"/>
                <a:cs typeface="Calibri" panose="020F0502020204030204" pitchFamily="34" charset="0"/>
              </a:rPr>
              <a:t>Farmakogenetik</a:t>
            </a:r>
            <a:r>
              <a:rPr lang="tr-TR" i="0" dirty="0">
                <a:effectLst/>
                <a:latin typeface="Calibri" panose="020F0502020204030204" pitchFamily="34" charset="0"/>
                <a:ea typeface="Calibri" panose="020F0502020204030204" pitchFamily="34" charset="0"/>
                <a:cs typeface="Calibri" panose="020F0502020204030204" pitchFamily="34" charset="0"/>
              </a:rPr>
              <a:t> örnekleri</a:t>
            </a:r>
          </a:p>
          <a:p>
            <a:pPr marL="514350" indent="-514350">
              <a:buFont typeface="+mj-lt"/>
              <a:buAutoNum type="romanUcPeriod"/>
            </a:pPr>
            <a:r>
              <a:rPr lang="tr-TR" i="0" dirty="0">
                <a:effectLst/>
                <a:latin typeface="Calibri" panose="020F0502020204030204" pitchFamily="34" charset="0"/>
                <a:ea typeface="Calibri" panose="020F0502020204030204" pitchFamily="34" charset="0"/>
                <a:cs typeface="Calibri" panose="020F0502020204030204" pitchFamily="34" charset="0"/>
              </a:rPr>
              <a:t>Biyoenformatikteki zorluklar</a:t>
            </a:r>
          </a:p>
          <a:p>
            <a:pPr marL="514350" indent="-514350">
              <a:buFont typeface="+mj-lt"/>
              <a:buAutoNum type="romanUcPeriod"/>
            </a:pPr>
            <a:r>
              <a:rPr lang="tr-TR" i="0" dirty="0">
                <a:effectLst/>
                <a:latin typeface="Calibri" panose="020F0502020204030204" pitchFamily="34" charset="0"/>
                <a:ea typeface="Calibri" panose="020F0502020204030204" pitchFamily="34" charset="0"/>
                <a:cs typeface="Calibri" panose="020F0502020204030204" pitchFamily="34" charset="0"/>
              </a:rPr>
              <a:t>Biyoenformatikteki zorlukların üstesinden gelmek için yönler</a:t>
            </a:r>
          </a:p>
          <a:p>
            <a:pPr marL="514350" indent="-514350">
              <a:buFont typeface="+mj-lt"/>
              <a:buAutoNum type="romanUcPeriod"/>
            </a:pPr>
            <a:r>
              <a:rPr lang="tr-TR" dirty="0">
                <a:latin typeface="Calibri" panose="020F0502020204030204" pitchFamily="34" charset="0"/>
                <a:ea typeface="Calibri" panose="020F0502020204030204" pitchFamily="34" charset="0"/>
                <a:cs typeface="Calibri" panose="020F0502020204030204" pitchFamily="34" charset="0"/>
              </a:rPr>
              <a:t>Sonuç</a:t>
            </a:r>
          </a:p>
        </p:txBody>
      </p:sp>
    </p:spTree>
    <p:extLst>
      <p:ext uri="{BB962C8B-B14F-4D97-AF65-F5344CB8AC3E}">
        <p14:creationId xmlns:p14="http://schemas.microsoft.com/office/powerpoint/2010/main" val="18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bject 2"/>
          <p:cNvSpPr txBox="1">
            <a:spLocks noGrp="1"/>
          </p:cNvSpPr>
          <p:nvPr>
            <p:ph type="title"/>
          </p:nvPr>
        </p:nvSpPr>
        <p:spPr>
          <a:xfrm>
            <a:off x="585852" y="609600"/>
            <a:ext cx="3991689" cy="1330839"/>
          </a:xfrm>
          <a:prstGeom prst="rect">
            <a:avLst/>
          </a:prstGeom>
        </p:spPr>
        <p:txBody>
          <a:bodyPr vert="horz" lIns="91440" tIns="45720" rIns="91440" bIns="45720" rtlCol="0" anchor="ctr">
            <a:normAutofit/>
          </a:bodyPr>
          <a:lstStyle/>
          <a:p>
            <a:pPr marL="151654"/>
            <a:r>
              <a:rPr lang="tr-TR" b="1" kern="1200" spc="-211" dirty="0">
                <a:solidFill>
                  <a:schemeClr val="tx1"/>
                </a:solidFill>
                <a:latin typeface="+mn-lt"/>
                <a:ea typeface="+mj-ea"/>
                <a:cs typeface="+mj-cs"/>
              </a:rPr>
              <a:t>Giriş</a:t>
            </a:r>
            <a:endParaRPr lang="en-US" b="1" kern="1200" spc="-211" dirty="0">
              <a:solidFill>
                <a:schemeClr val="tx1"/>
              </a:solidFill>
              <a:latin typeface="+mn-lt"/>
              <a:ea typeface="+mj-ea"/>
              <a:cs typeface="+mj-cs"/>
            </a:endParaRPr>
          </a:p>
        </p:txBody>
      </p:sp>
      <p:sp>
        <p:nvSpPr>
          <p:cNvPr id="3" name="object 3"/>
          <p:cNvSpPr txBox="1"/>
          <p:nvPr/>
        </p:nvSpPr>
        <p:spPr>
          <a:xfrm>
            <a:off x="340660" y="2194102"/>
            <a:ext cx="4513396" cy="4687638"/>
          </a:xfrm>
          <a:prstGeom prst="rect">
            <a:avLst/>
          </a:prstGeom>
        </p:spPr>
        <p:txBody>
          <a:bodyPr vert="horz" lIns="91440" tIns="45720" rIns="91440" bIns="45720" rtlCol="0">
            <a:normAutofit/>
          </a:bodyPr>
          <a:lstStyle/>
          <a:p>
            <a:pPr marL="373096" marR="314045" indent="-228600">
              <a:lnSpc>
                <a:spcPct val="90000"/>
              </a:lnSpc>
              <a:spcBef>
                <a:spcPts val="116"/>
              </a:spcBef>
              <a:buFont typeface="Arial" panose="020B0604020202020204" pitchFamily="34" charset="0"/>
              <a:buChar char="•"/>
              <a:tabLst>
                <a:tab pos="374438" algn="l"/>
              </a:tabLst>
            </a:pPr>
            <a:r>
              <a:rPr lang="en-US" sz="2800" dirty="0" err="1"/>
              <a:t>Biyo</a:t>
            </a:r>
            <a:r>
              <a:rPr lang="tr-TR" sz="2800" dirty="0"/>
              <a:t>i</a:t>
            </a:r>
            <a:r>
              <a:rPr lang="en-US" sz="2800" dirty="0" err="1"/>
              <a:t>nformatik</a:t>
            </a:r>
            <a:r>
              <a:rPr lang="en-US" sz="2800" dirty="0"/>
              <a:t> ve </a:t>
            </a:r>
            <a:r>
              <a:rPr lang="en-US" sz="2800" dirty="0" err="1"/>
              <a:t>Omik</a:t>
            </a:r>
            <a:r>
              <a:rPr lang="tr-TR" sz="2800" dirty="0"/>
              <a:t>s</a:t>
            </a:r>
            <a:r>
              <a:rPr lang="en-US" sz="2800" spc="-106" dirty="0"/>
              <a:t>: </a:t>
            </a:r>
            <a:r>
              <a:rPr lang="en-US" sz="2800" spc="-581" dirty="0"/>
              <a:t> </a:t>
            </a:r>
          </a:p>
          <a:p>
            <a:pPr marL="830296" marR="314045" lvl="1" indent="-228600">
              <a:lnSpc>
                <a:spcPct val="90000"/>
              </a:lnSpc>
              <a:spcBef>
                <a:spcPts val="116"/>
              </a:spcBef>
              <a:buFont typeface="Arial" panose="020B0604020202020204" pitchFamily="34" charset="0"/>
              <a:buChar char="•"/>
              <a:tabLst>
                <a:tab pos="374438" algn="l"/>
              </a:tabLst>
            </a:pPr>
            <a:r>
              <a:rPr lang="en-US" sz="2800" spc="-85" dirty="0" err="1"/>
              <a:t>İlaç</a:t>
            </a:r>
            <a:r>
              <a:rPr lang="en-US" sz="2800" spc="-85" dirty="0"/>
              <a:t> </a:t>
            </a:r>
            <a:r>
              <a:rPr lang="en-US" sz="2800" spc="-85" dirty="0" err="1"/>
              <a:t>geliştirmede</a:t>
            </a:r>
            <a:r>
              <a:rPr lang="en-US" sz="2800" spc="-85" dirty="0"/>
              <a:t> </a:t>
            </a:r>
            <a:r>
              <a:rPr lang="en-US" sz="2800" spc="-85" dirty="0" err="1"/>
              <a:t>devrim</a:t>
            </a:r>
            <a:br>
              <a:rPr lang="en-US" sz="2800" spc="-106" dirty="0"/>
            </a:br>
            <a:endParaRPr lang="en-US" sz="2800" dirty="0"/>
          </a:p>
          <a:p>
            <a:pPr marL="373096" marR="37578" indent="-228600">
              <a:lnSpc>
                <a:spcPct val="90000"/>
              </a:lnSpc>
              <a:spcBef>
                <a:spcPts val="634"/>
              </a:spcBef>
              <a:buFont typeface="Arial" panose="020B0604020202020204" pitchFamily="34" charset="0"/>
              <a:buChar char="•"/>
              <a:tabLst>
                <a:tab pos="374438" algn="l"/>
              </a:tabLst>
            </a:pPr>
            <a:r>
              <a:rPr lang="en-US" sz="2800" spc="-127" dirty="0" err="1"/>
              <a:t>Farmakogenomik</a:t>
            </a:r>
            <a:r>
              <a:rPr lang="en-US" sz="2800" spc="-127" dirty="0"/>
              <a:t>: </a:t>
            </a:r>
            <a:r>
              <a:rPr lang="en-US" sz="2800" spc="-116" dirty="0"/>
              <a:t> </a:t>
            </a:r>
          </a:p>
          <a:p>
            <a:pPr marL="830296" marR="37578" lvl="1" indent="-228600">
              <a:lnSpc>
                <a:spcPct val="90000"/>
              </a:lnSpc>
              <a:spcBef>
                <a:spcPts val="634"/>
              </a:spcBef>
              <a:buFont typeface="Arial" panose="020B0604020202020204" pitchFamily="34" charset="0"/>
              <a:buChar char="•"/>
              <a:tabLst>
                <a:tab pos="374438" algn="l"/>
              </a:tabLst>
            </a:pPr>
            <a:r>
              <a:rPr lang="en-US" sz="2800" spc="-116" dirty="0" err="1"/>
              <a:t>İlaç</a:t>
            </a:r>
            <a:r>
              <a:rPr lang="en-US" sz="2800" spc="-116" dirty="0"/>
              <a:t> </a:t>
            </a:r>
            <a:r>
              <a:rPr lang="en-US" sz="2800" spc="-116" dirty="0" err="1"/>
              <a:t>tedavilerinin</a:t>
            </a:r>
            <a:r>
              <a:rPr lang="en-US" sz="2800" spc="-116" dirty="0"/>
              <a:t> </a:t>
            </a:r>
            <a:r>
              <a:rPr lang="en-US" sz="2800" spc="-116" dirty="0" err="1"/>
              <a:t>kişiselleştirilmesi</a:t>
            </a:r>
            <a:endParaRPr lang="tr-TR" sz="2800" spc="-106" dirty="0"/>
          </a:p>
          <a:p>
            <a:pPr marL="144496" marR="37578">
              <a:lnSpc>
                <a:spcPct val="90000"/>
              </a:lnSpc>
              <a:spcBef>
                <a:spcPts val="634"/>
              </a:spcBef>
              <a:tabLst>
                <a:tab pos="374438" algn="l"/>
              </a:tabLst>
            </a:pPr>
            <a:endParaRPr lang="en-US" sz="2800" dirty="0"/>
          </a:p>
        </p:txBody>
      </p:sp>
      <p:pic>
        <p:nvPicPr>
          <p:cNvPr id="4" name="object 4"/>
          <p:cNvPicPr/>
          <p:nvPr/>
        </p:nvPicPr>
        <p:blipFill>
          <a:blip r:embed="rId3" cstate="print"/>
          <a:stretch>
            <a:fillRect/>
          </a:stretch>
        </p:blipFill>
        <p:spPr>
          <a:xfrm>
            <a:off x="5445457" y="842828"/>
            <a:ext cx="6155141" cy="5196084"/>
          </a:xfrm>
          <a:prstGeom prst="rect">
            <a:avLst/>
          </a:prstGeom>
        </p:spPr>
      </p:pic>
      <p:sp>
        <p:nvSpPr>
          <p:cNvPr id="6" name="TextBox 5">
            <a:extLst>
              <a:ext uri="{FF2B5EF4-FFF2-40B4-BE49-F238E27FC236}">
                <a16:creationId xmlns:a16="http://schemas.microsoft.com/office/drawing/2014/main" id="{107EB73E-4712-3B13-1435-F80693430ACC}"/>
              </a:ext>
            </a:extLst>
          </p:cNvPr>
          <p:cNvSpPr txBox="1"/>
          <p:nvPr/>
        </p:nvSpPr>
        <p:spPr>
          <a:xfrm>
            <a:off x="5445457" y="6263790"/>
            <a:ext cx="6096000" cy="276999"/>
          </a:xfrm>
          <a:prstGeom prst="rect">
            <a:avLst/>
          </a:prstGeom>
          <a:noFill/>
        </p:spPr>
        <p:txBody>
          <a:bodyPr wrap="square">
            <a:spAutoFit/>
          </a:bodyPr>
          <a:lstStyle/>
          <a:p>
            <a:r>
              <a:rPr lang="en-GB" sz="1200" spc="-20" dirty="0">
                <a:latin typeface="Microsoft Sans Serif"/>
                <a:cs typeface="Microsoft Sans Serif"/>
              </a:rPr>
              <a:t>Source:  </a:t>
            </a:r>
            <a:r>
              <a:rPr lang="en-GB" sz="1200" spc="-15" dirty="0">
                <a:latin typeface="Microsoft Sans Serif"/>
                <a:cs typeface="Microsoft Sans Serif"/>
              </a:rPr>
              <a:t>generated</a:t>
            </a:r>
            <a:r>
              <a:rPr lang="en-GB" sz="1200" spc="45" dirty="0">
                <a:latin typeface="Microsoft Sans Serif"/>
                <a:cs typeface="Microsoft Sans Serif"/>
              </a:rPr>
              <a:t> </a:t>
            </a:r>
            <a:r>
              <a:rPr lang="en-GB" sz="1200" spc="-20" dirty="0">
                <a:latin typeface="Microsoft Sans Serif"/>
                <a:cs typeface="Microsoft Sans Serif"/>
              </a:rPr>
              <a:t>by</a:t>
            </a:r>
            <a:r>
              <a:rPr lang="en-GB" sz="1200" spc="50" dirty="0">
                <a:latin typeface="Microsoft Sans Serif"/>
                <a:cs typeface="Microsoft Sans Serif"/>
              </a:rPr>
              <a:t> </a:t>
            </a:r>
            <a:r>
              <a:rPr lang="en-GB" sz="1200" spc="5" dirty="0">
                <a:latin typeface="Microsoft Sans Serif"/>
                <a:cs typeface="Microsoft Sans Serif"/>
              </a:rPr>
              <a:t>DALL-E</a:t>
            </a:r>
            <a:r>
              <a:rPr lang="en-GB" sz="1200" spc="50" dirty="0">
                <a:latin typeface="Microsoft Sans Serif"/>
                <a:cs typeface="Microsoft Sans Serif"/>
              </a:rPr>
              <a:t> </a:t>
            </a:r>
            <a:r>
              <a:rPr lang="en-GB" sz="1200" spc="-20" dirty="0">
                <a:latin typeface="Microsoft Sans Serif"/>
                <a:cs typeface="Microsoft Sans Serif"/>
              </a:rPr>
              <a:t>3</a:t>
            </a:r>
            <a:r>
              <a:rPr lang="en-GB" sz="1200" spc="45" dirty="0">
                <a:latin typeface="Microsoft Sans Serif"/>
                <a:cs typeface="Microsoft Sans Serif"/>
              </a:rPr>
              <a:t> </a:t>
            </a:r>
            <a:r>
              <a:rPr lang="en-GB" sz="1200" spc="5" dirty="0">
                <a:latin typeface="Microsoft Sans Serif"/>
                <a:cs typeface="Microsoft Sans Serif"/>
              </a:rPr>
              <a:t>from</a:t>
            </a:r>
            <a:r>
              <a:rPr lang="en-GB" sz="1200" spc="50" dirty="0">
                <a:latin typeface="Microsoft Sans Serif"/>
                <a:cs typeface="Microsoft Sans Serif"/>
              </a:rPr>
              <a:t> </a:t>
            </a:r>
            <a:r>
              <a:rPr lang="en-GB" sz="1200" spc="-30" dirty="0">
                <a:latin typeface="Microsoft Sans Serif"/>
                <a:cs typeface="Microsoft Sans Serif"/>
              </a:rPr>
              <a:t>a</a:t>
            </a:r>
            <a:r>
              <a:rPr lang="en-GB" sz="1200" spc="50" dirty="0">
                <a:latin typeface="Microsoft Sans Serif"/>
                <a:cs typeface="Microsoft Sans Serif"/>
              </a:rPr>
              <a:t> </a:t>
            </a:r>
            <a:r>
              <a:rPr lang="en-GB" sz="1200" spc="15" dirty="0">
                <a:latin typeface="Microsoft Sans Serif"/>
                <a:cs typeface="Microsoft Sans Serif"/>
              </a:rPr>
              <a:t>text</a:t>
            </a:r>
            <a:r>
              <a:rPr lang="en-GB" sz="1200" spc="45" dirty="0">
                <a:latin typeface="Microsoft Sans Serif"/>
                <a:cs typeface="Microsoft Sans Serif"/>
              </a:rPr>
              <a:t> </a:t>
            </a:r>
            <a:r>
              <a:rPr lang="en-GB" sz="1200" spc="5" dirty="0">
                <a:latin typeface="Microsoft Sans Serif"/>
                <a:cs typeface="Microsoft Sans Serif"/>
              </a:rPr>
              <a:t>prompt.</a:t>
            </a:r>
            <a:endParaRPr lang="pt-PT" sz="1200" dirty="0"/>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object 2"/>
          <p:cNvSpPr txBox="1">
            <a:spLocks noGrp="1"/>
          </p:cNvSpPr>
          <p:nvPr>
            <p:ph type="title"/>
          </p:nvPr>
        </p:nvSpPr>
        <p:spPr>
          <a:xfrm>
            <a:off x="354106" y="2767106"/>
            <a:ext cx="3684498" cy="3071906"/>
          </a:xfrm>
          <a:prstGeom prst="rect">
            <a:avLst/>
          </a:prstGeom>
        </p:spPr>
        <p:txBody>
          <a:bodyPr vert="horz" lIns="91440" tIns="45720" rIns="91440" bIns="45720" rtlCol="0" anchor="t">
            <a:normAutofit/>
          </a:bodyPr>
          <a:lstStyle/>
          <a:p>
            <a:pPr marL="151654"/>
            <a:r>
              <a:rPr lang="en-US" b="1" kern="1200" spc="-180" dirty="0" err="1">
                <a:solidFill>
                  <a:srgbClr val="FFFFFF"/>
                </a:solidFill>
                <a:latin typeface="+mn-lt"/>
                <a:ea typeface="+mj-ea"/>
                <a:cs typeface="+mj-cs"/>
              </a:rPr>
              <a:t>Biyo</a:t>
            </a:r>
            <a:r>
              <a:rPr lang="tr-TR" b="1" kern="1200" spc="-180" dirty="0">
                <a:solidFill>
                  <a:srgbClr val="FFFFFF"/>
                </a:solidFill>
                <a:latin typeface="+mn-lt"/>
                <a:ea typeface="+mj-ea"/>
                <a:cs typeface="+mj-cs"/>
              </a:rPr>
              <a:t>i</a:t>
            </a:r>
            <a:r>
              <a:rPr lang="en-US" b="1" kern="1200" spc="-180" dirty="0" err="1">
                <a:solidFill>
                  <a:srgbClr val="FFFFFF"/>
                </a:solidFill>
                <a:latin typeface="+mn-lt"/>
                <a:ea typeface="+mj-ea"/>
                <a:cs typeface="+mj-cs"/>
              </a:rPr>
              <a:t>nformatik</a:t>
            </a:r>
            <a:r>
              <a:rPr lang="en-US" b="1" kern="1200" spc="-180" dirty="0">
                <a:solidFill>
                  <a:srgbClr val="FFFFFF"/>
                </a:solidFill>
                <a:latin typeface="+mn-lt"/>
                <a:ea typeface="+mj-ea"/>
                <a:cs typeface="+mj-cs"/>
              </a:rPr>
              <a:t> ve </a:t>
            </a:r>
            <a:r>
              <a:rPr lang="en-US" b="1" kern="1200" spc="-180" dirty="0" err="1">
                <a:solidFill>
                  <a:srgbClr val="FFFFFF"/>
                </a:solidFill>
                <a:latin typeface="+mn-lt"/>
                <a:ea typeface="+mj-ea"/>
                <a:cs typeface="+mj-cs"/>
              </a:rPr>
              <a:t>Omiks</a:t>
            </a:r>
            <a:r>
              <a:rPr lang="en-US" b="1" kern="1200" spc="-180" dirty="0">
                <a:solidFill>
                  <a:srgbClr val="FFFFFF"/>
                </a:solidFill>
                <a:latin typeface="+mn-lt"/>
                <a:ea typeface="+mj-ea"/>
                <a:cs typeface="+mj-cs"/>
              </a:rPr>
              <a:t> </a:t>
            </a:r>
            <a:r>
              <a:rPr lang="en-US" b="1" kern="1200" spc="-180" dirty="0" err="1">
                <a:solidFill>
                  <a:srgbClr val="FFFFFF"/>
                </a:solidFill>
                <a:latin typeface="+mn-lt"/>
                <a:ea typeface="+mj-ea"/>
                <a:cs typeface="+mj-cs"/>
              </a:rPr>
              <a:t>Teknolojileri</a:t>
            </a:r>
            <a:endParaRPr lang="en-US" b="1" kern="1200" spc="-264" dirty="0">
              <a:solidFill>
                <a:srgbClr val="FFFFFF"/>
              </a:solidFill>
              <a:latin typeface="+mn-lt"/>
              <a:ea typeface="+mj-ea"/>
              <a:cs typeface="+mj-cs"/>
            </a:endParaRPr>
          </a:p>
        </p:txBody>
      </p:sp>
      <p:sp>
        <p:nvSpPr>
          <p:cNvPr id="5" name="TextBox 4">
            <a:extLst>
              <a:ext uri="{FF2B5EF4-FFF2-40B4-BE49-F238E27FC236}">
                <a16:creationId xmlns:a16="http://schemas.microsoft.com/office/drawing/2014/main" id="{142698CE-40C6-649E-F3BD-C5FFDA8288D3}"/>
              </a:ext>
            </a:extLst>
          </p:cNvPr>
          <p:cNvSpPr txBox="1"/>
          <p:nvPr/>
        </p:nvSpPr>
        <p:spPr>
          <a:xfrm>
            <a:off x="4303060" y="6459248"/>
            <a:ext cx="7028328" cy="398324"/>
          </a:xfrm>
          <a:prstGeom prst="rect">
            <a:avLst/>
          </a:prstGeom>
        </p:spPr>
        <p:txBody>
          <a:bodyPr vert="horz" lIns="91440" tIns="45720" rIns="91440" bIns="45720" rtlCol="0" anchor="b">
            <a:normAutofit/>
          </a:bodyPr>
          <a:lstStyle/>
          <a:p>
            <a:pPr marR="0" lvl="0" fontAlgn="auto">
              <a:lnSpc>
                <a:spcPct val="90000"/>
              </a:lnSpc>
              <a:spcBef>
                <a:spcPts val="1000"/>
              </a:spcBef>
              <a:spcAft>
                <a:spcPts val="0"/>
              </a:spcAft>
              <a:buClrTx/>
              <a:buSzTx/>
              <a:tabLst/>
              <a:defRPr/>
            </a:pPr>
            <a:r>
              <a:rPr lang="en-US" sz="1200" kern="1200" spc="-15" dirty="0">
                <a:latin typeface="+mn-lt"/>
                <a:ea typeface="+mn-ea"/>
                <a:cs typeface="+mn-cs"/>
              </a:rPr>
              <a:t>Overview</a:t>
            </a:r>
            <a:r>
              <a:rPr lang="en-US" sz="1200" kern="1200" spc="55" dirty="0">
                <a:latin typeface="+mn-lt"/>
                <a:ea typeface="+mn-ea"/>
                <a:cs typeface="+mn-cs"/>
              </a:rPr>
              <a:t> </a:t>
            </a:r>
            <a:r>
              <a:rPr lang="en-US" sz="1200" kern="1200" spc="5" dirty="0">
                <a:latin typeface="+mn-lt"/>
                <a:ea typeface="+mn-ea"/>
                <a:cs typeface="+mn-cs"/>
              </a:rPr>
              <a:t>of</a:t>
            </a:r>
            <a:r>
              <a:rPr lang="en-US" sz="1200" kern="1200" spc="50" dirty="0">
                <a:latin typeface="+mn-lt"/>
                <a:ea typeface="+mn-ea"/>
                <a:cs typeface="+mn-cs"/>
              </a:rPr>
              <a:t> </a:t>
            </a:r>
            <a:r>
              <a:rPr lang="en-US" sz="1200" kern="1200" dirty="0">
                <a:latin typeface="+mn-lt"/>
                <a:ea typeface="+mn-ea"/>
                <a:cs typeface="+mn-cs"/>
              </a:rPr>
              <a:t>Bioinformatics</a:t>
            </a:r>
            <a:r>
              <a:rPr lang="en-US" sz="1200" kern="1200" spc="55" dirty="0">
                <a:latin typeface="+mn-lt"/>
                <a:ea typeface="+mn-ea"/>
                <a:cs typeface="+mn-cs"/>
              </a:rPr>
              <a:t> </a:t>
            </a:r>
            <a:r>
              <a:rPr lang="en-US" sz="1200" kern="1200" spc="-15" dirty="0">
                <a:latin typeface="+mn-lt"/>
                <a:ea typeface="+mn-ea"/>
                <a:cs typeface="+mn-cs"/>
              </a:rPr>
              <a:t>and</a:t>
            </a:r>
            <a:r>
              <a:rPr lang="en-US" sz="1200" kern="1200" spc="55" dirty="0">
                <a:latin typeface="+mn-lt"/>
                <a:ea typeface="+mn-ea"/>
                <a:cs typeface="+mn-cs"/>
              </a:rPr>
              <a:t> </a:t>
            </a:r>
            <a:r>
              <a:rPr lang="en-US" sz="1200" kern="1200" spc="-10" dirty="0">
                <a:latin typeface="+mn-lt"/>
                <a:ea typeface="+mn-ea"/>
                <a:cs typeface="+mn-cs"/>
              </a:rPr>
              <a:t>Omics.</a:t>
            </a:r>
            <a:r>
              <a:rPr lang="en-US" sz="1200" kern="1200" spc="120" dirty="0">
                <a:latin typeface="+mn-lt"/>
                <a:ea typeface="+mn-ea"/>
                <a:cs typeface="+mn-cs"/>
              </a:rPr>
              <a:t>      </a:t>
            </a:r>
            <a:r>
              <a:rPr lang="en-US" sz="1200" kern="1200" spc="-20" dirty="0">
                <a:latin typeface="+mn-lt"/>
                <a:ea typeface="+mn-ea"/>
                <a:cs typeface="+mn-cs"/>
              </a:rPr>
              <a:t>Source:</a:t>
            </a:r>
            <a:r>
              <a:rPr lang="en-US" sz="1200" kern="1200" spc="125" dirty="0">
                <a:latin typeface="+mn-lt"/>
                <a:ea typeface="+mn-ea"/>
                <a:cs typeface="+mn-cs"/>
              </a:rPr>
              <a:t> </a:t>
            </a:r>
            <a:r>
              <a:rPr lang="en-US" sz="1200" kern="1200" spc="-20" dirty="0">
                <a:latin typeface="+mn-lt"/>
                <a:ea typeface="+mn-ea"/>
                <a:cs typeface="+mn-cs"/>
              </a:rPr>
              <a:t>Created</a:t>
            </a:r>
            <a:r>
              <a:rPr lang="en-US" sz="1200" kern="1200" spc="50" dirty="0">
                <a:latin typeface="+mn-lt"/>
                <a:ea typeface="+mn-ea"/>
                <a:cs typeface="+mn-cs"/>
              </a:rPr>
              <a:t> </a:t>
            </a:r>
            <a:r>
              <a:rPr lang="en-US" sz="1200" kern="1200" spc="-20" dirty="0">
                <a:latin typeface="+mn-lt"/>
                <a:ea typeface="+mn-ea"/>
                <a:cs typeface="+mn-cs"/>
              </a:rPr>
              <a:t>by</a:t>
            </a:r>
            <a:r>
              <a:rPr lang="en-US" sz="1200" kern="1200" spc="55" dirty="0">
                <a:latin typeface="+mn-lt"/>
                <a:ea typeface="+mn-ea"/>
                <a:cs typeface="+mn-cs"/>
              </a:rPr>
              <a:t> </a:t>
            </a:r>
            <a:r>
              <a:rPr lang="en-US" sz="1200" kern="1200" spc="-5" dirty="0">
                <a:latin typeface="+mn-lt"/>
                <a:ea typeface="+mn-ea"/>
                <a:cs typeface="+mn-cs"/>
              </a:rPr>
              <a:t>Nuno</a:t>
            </a:r>
            <a:r>
              <a:rPr lang="en-US" sz="1200" kern="1200" spc="50" dirty="0">
                <a:latin typeface="+mn-lt"/>
                <a:ea typeface="+mn-ea"/>
                <a:cs typeface="+mn-cs"/>
              </a:rPr>
              <a:t> </a:t>
            </a:r>
            <a:r>
              <a:rPr lang="en-US" sz="1200" kern="1200" spc="-20" dirty="0">
                <a:latin typeface="+mn-lt"/>
                <a:ea typeface="+mn-ea"/>
                <a:cs typeface="+mn-cs"/>
              </a:rPr>
              <a:t>S.</a:t>
            </a:r>
            <a:r>
              <a:rPr lang="en-US" sz="1200" kern="1200" spc="55" dirty="0">
                <a:latin typeface="+mn-lt"/>
                <a:ea typeface="+mn-ea"/>
                <a:cs typeface="+mn-cs"/>
              </a:rPr>
              <a:t> </a:t>
            </a:r>
            <a:r>
              <a:rPr lang="en-US" sz="1200" kern="1200" spc="-10" dirty="0">
                <a:latin typeface="+mn-lt"/>
                <a:ea typeface="+mn-ea"/>
                <a:cs typeface="+mn-cs"/>
              </a:rPr>
              <a:t>Osorio</a:t>
            </a:r>
            <a:r>
              <a:rPr lang="en-US" sz="1200" kern="1200" spc="50" dirty="0">
                <a:latin typeface="+mn-lt"/>
                <a:ea typeface="+mn-ea"/>
                <a:cs typeface="+mn-cs"/>
              </a:rPr>
              <a:t> </a:t>
            </a:r>
            <a:r>
              <a:rPr lang="en-US" sz="1200" kern="1200" spc="-15" dirty="0">
                <a:latin typeface="+mn-lt"/>
                <a:ea typeface="+mn-ea"/>
                <a:cs typeface="+mn-cs"/>
              </a:rPr>
              <a:t>using</a:t>
            </a:r>
            <a:r>
              <a:rPr lang="en-US" sz="1200" kern="1200" spc="55" dirty="0">
                <a:latin typeface="+mn-lt"/>
                <a:ea typeface="+mn-ea"/>
                <a:cs typeface="+mn-cs"/>
              </a:rPr>
              <a:t> </a:t>
            </a:r>
            <a:r>
              <a:rPr lang="en-US" sz="1200" kern="1200" spc="30" dirty="0">
                <a:latin typeface="+mn-lt"/>
                <a:ea typeface="+mn-ea"/>
                <a:cs typeface="+mn-cs"/>
              </a:rPr>
              <a:t>DOT</a:t>
            </a:r>
            <a:r>
              <a:rPr lang="en-US" sz="1200" kern="1200" spc="55" dirty="0">
                <a:latin typeface="+mn-lt"/>
                <a:ea typeface="+mn-ea"/>
                <a:cs typeface="+mn-cs"/>
              </a:rPr>
              <a:t> </a:t>
            </a:r>
            <a:r>
              <a:rPr lang="en-US" sz="1200" kern="1200" spc="-15" dirty="0">
                <a:latin typeface="+mn-lt"/>
                <a:ea typeface="+mn-ea"/>
                <a:cs typeface="+mn-cs"/>
              </a:rPr>
              <a:t>language.</a:t>
            </a:r>
            <a:endParaRPr lang="en-US" sz="1200" kern="1200" dirty="0">
              <a:latin typeface="+mn-lt"/>
              <a:ea typeface="+mn-ea"/>
              <a:cs typeface="+mn-cs"/>
            </a:endParaRPr>
          </a:p>
        </p:txBody>
      </p:sp>
      <p:pic>
        <p:nvPicPr>
          <p:cNvPr id="3" name="object 3" descr="A diagram of a dna analysis&#10;&#10;Description automatically generated"/>
          <p:cNvPicPr/>
          <p:nvPr/>
        </p:nvPicPr>
        <p:blipFill>
          <a:blip r:embed="rId3" cstate="print"/>
          <a:stretch>
            <a:fillRect/>
          </a:stretch>
        </p:blipFill>
        <p:spPr>
          <a:xfrm>
            <a:off x="4039000" y="233082"/>
            <a:ext cx="7956255" cy="6146206"/>
          </a:xfrm>
          <a:prstGeom prst="rect">
            <a:avLst/>
          </a:prstGeom>
        </p:spPr>
      </p:pic>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288099" y="640823"/>
            <a:ext cx="3970315" cy="5583148"/>
          </a:xfrm>
          <a:prstGeom prst="rect">
            <a:avLst/>
          </a:prstGeom>
        </p:spPr>
        <p:txBody>
          <a:bodyPr vert="horz" lIns="91440" tIns="45720" rIns="91440" bIns="45720" rtlCol="0" anchor="ctr">
            <a:normAutofit/>
          </a:bodyPr>
          <a:lstStyle/>
          <a:p>
            <a:pPr marL="151654"/>
            <a:r>
              <a:rPr lang="en-US" b="1" kern="1200" spc="-275" dirty="0" err="1">
                <a:solidFill>
                  <a:schemeClr val="tx1"/>
                </a:solidFill>
                <a:latin typeface="+mn-lt"/>
                <a:ea typeface="+mj-ea"/>
                <a:cs typeface="+mj-cs"/>
              </a:rPr>
              <a:t>Farmakogenomik</a:t>
            </a:r>
            <a:r>
              <a:rPr lang="en-US" b="1" kern="1200" spc="-275" dirty="0">
                <a:solidFill>
                  <a:schemeClr val="tx1"/>
                </a:solidFill>
                <a:latin typeface="+mn-lt"/>
                <a:ea typeface="+mj-ea"/>
                <a:cs typeface="+mj-cs"/>
              </a:rPr>
              <a:t>: </a:t>
            </a:r>
            <a:r>
              <a:rPr lang="en-US" b="1" kern="1200" spc="-275" dirty="0" err="1">
                <a:solidFill>
                  <a:schemeClr val="tx1"/>
                </a:solidFill>
                <a:latin typeface="+mn-lt"/>
                <a:ea typeface="+mj-ea"/>
                <a:cs typeface="+mj-cs"/>
              </a:rPr>
              <a:t>Tıpta</a:t>
            </a:r>
            <a:r>
              <a:rPr lang="en-US" b="1" kern="1200" spc="-275" dirty="0">
                <a:solidFill>
                  <a:schemeClr val="tx1"/>
                </a:solidFill>
                <a:latin typeface="+mn-lt"/>
                <a:ea typeface="+mj-ea"/>
                <a:cs typeface="+mj-cs"/>
              </a:rPr>
              <a:t> Yeni Bir </a:t>
            </a:r>
            <a:r>
              <a:rPr lang="en-US" b="1" kern="1200" spc="-275" dirty="0" err="1">
                <a:solidFill>
                  <a:schemeClr val="tx1"/>
                </a:solidFill>
                <a:latin typeface="+mn-lt"/>
                <a:ea typeface="+mj-ea"/>
                <a:cs typeface="+mj-cs"/>
              </a:rPr>
              <a:t>Dönem</a:t>
            </a:r>
            <a:endParaRPr lang="en-US" b="1" kern="1200" spc="-190" dirty="0">
              <a:solidFill>
                <a:schemeClr val="tx1"/>
              </a:solidFill>
              <a:latin typeface="+mn-lt"/>
              <a:ea typeface="+mj-ea"/>
              <a:cs typeface="+mj-cs"/>
            </a:endParaRPr>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ject 5"/>
          <p:cNvPicPr/>
          <p:nvPr/>
        </p:nvPicPr>
        <p:blipFill>
          <a:blip r:embed="rId3" cstate="print"/>
          <a:stretch>
            <a:fillRect/>
          </a:stretch>
        </p:blipFill>
        <p:spPr>
          <a:xfrm>
            <a:off x="4681728" y="379384"/>
            <a:ext cx="6506701" cy="3360077"/>
          </a:xfrm>
          <a:prstGeom prst="rect">
            <a:avLst/>
          </a:prstGeom>
        </p:spPr>
      </p:pic>
      <p:sp>
        <p:nvSpPr>
          <p:cNvPr id="3" name="object 3"/>
          <p:cNvSpPr txBox="1"/>
          <p:nvPr/>
        </p:nvSpPr>
        <p:spPr>
          <a:xfrm>
            <a:off x="4434213" y="3926541"/>
            <a:ext cx="7469687" cy="2552075"/>
          </a:xfrm>
          <a:prstGeom prst="rect">
            <a:avLst/>
          </a:prstGeom>
        </p:spPr>
        <p:txBody>
          <a:bodyPr vert="horz" lIns="91440" tIns="45720" rIns="91440" bIns="45720" rtlCol="0" anchor="t">
            <a:normAutofit lnSpcReduction="10000"/>
          </a:bodyPr>
          <a:lstStyle/>
          <a:p>
            <a:pPr marL="453618" marR="91261" indent="-228600">
              <a:lnSpc>
                <a:spcPct val="90000"/>
              </a:lnSpc>
              <a:spcBef>
                <a:spcPts val="634"/>
              </a:spcBef>
              <a:buFont typeface="Arial" panose="020B0604020202020204" pitchFamily="34" charset="0"/>
              <a:buChar char="•"/>
              <a:tabLst>
                <a:tab pos="454963" algn="l"/>
              </a:tabLst>
            </a:pPr>
            <a:r>
              <a:rPr lang="en-US" sz="2800" dirty="0"/>
              <a:t>CYP2C19 </a:t>
            </a:r>
            <a:r>
              <a:rPr lang="en-US" sz="2800" dirty="0" err="1"/>
              <a:t>ile</a:t>
            </a:r>
            <a:r>
              <a:rPr lang="en-US" sz="2800" dirty="0"/>
              <a:t> </a:t>
            </a:r>
            <a:r>
              <a:rPr lang="en-US" sz="2800" dirty="0" err="1"/>
              <a:t>klopidogrel</a:t>
            </a:r>
            <a:r>
              <a:rPr lang="en-US" sz="2800" dirty="0"/>
              <a:t> </a:t>
            </a:r>
            <a:r>
              <a:rPr lang="en-US" sz="2800" dirty="0" err="1"/>
              <a:t>aktivasyonu</a:t>
            </a:r>
            <a:endParaRPr lang="tr-TR" sz="2800" dirty="0"/>
          </a:p>
          <a:p>
            <a:pPr marL="453618" marR="91261" indent="-228600">
              <a:lnSpc>
                <a:spcPct val="90000"/>
              </a:lnSpc>
              <a:spcBef>
                <a:spcPts val="634"/>
              </a:spcBef>
              <a:buFont typeface="Arial" panose="020B0604020202020204" pitchFamily="34" charset="0"/>
              <a:buChar char="•"/>
              <a:tabLst>
                <a:tab pos="454963" algn="l"/>
              </a:tabLst>
            </a:pPr>
            <a:r>
              <a:rPr lang="en-US" sz="2800" dirty="0"/>
              <a:t>VKORC1 ve CYP2C9 </a:t>
            </a:r>
            <a:r>
              <a:rPr lang="en-US" sz="2800" dirty="0" err="1"/>
              <a:t>genotiplerine</a:t>
            </a:r>
            <a:r>
              <a:rPr lang="en-US" sz="2800" dirty="0"/>
              <a:t> </a:t>
            </a:r>
            <a:r>
              <a:rPr lang="en-US" sz="2800" dirty="0" err="1"/>
              <a:t>dayalı</a:t>
            </a:r>
            <a:r>
              <a:rPr lang="en-US" sz="2800" dirty="0"/>
              <a:t> </a:t>
            </a:r>
            <a:r>
              <a:rPr lang="en-US" sz="2800" dirty="0" err="1"/>
              <a:t>varfarin</a:t>
            </a:r>
            <a:r>
              <a:rPr lang="en-US" sz="2800" dirty="0"/>
              <a:t> </a:t>
            </a:r>
            <a:r>
              <a:rPr lang="en-US" sz="2800" dirty="0" err="1"/>
              <a:t>dozajı</a:t>
            </a:r>
            <a:endParaRPr lang="tr-TR" sz="2800" dirty="0"/>
          </a:p>
          <a:p>
            <a:pPr marL="453618" marR="91261" indent="-228600">
              <a:lnSpc>
                <a:spcPct val="90000"/>
              </a:lnSpc>
              <a:spcBef>
                <a:spcPts val="634"/>
              </a:spcBef>
              <a:buFont typeface="Arial" panose="020B0604020202020204" pitchFamily="34" charset="0"/>
              <a:buChar char="•"/>
              <a:tabLst>
                <a:tab pos="454963" algn="l"/>
              </a:tabLst>
            </a:pPr>
            <a:r>
              <a:rPr lang="en-US" sz="2800" dirty="0"/>
              <a:t>HLA-B*5701'de </a:t>
            </a:r>
            <a:r>
              <a:rPr lang="en-US" sz="2800" dirty="0" err="1"/>
              <a:t>abakavir</a:t>
            </a:r>
            <a:r>
              <a:rPr lang="en-US" sz="2800" dirty="0"/>
              <a:t> </a:t>
            </a:r>
            <a:r>
              <a:rPr lang="en-US" sz="2800" dirty="0" err="1"/>
              <a:t>aşırı</a:t>
            </a:r>
            <a:r>
              <a:rPr lang="en-US" sz="2800" dirty="0"/>
              <a:t> </a:t>
            </a:r>
            <a:r>
              <a:rPr lang="en-US" sz="2800" dirty="0" err="1"/>
              <a:t>duyarlılığı</a:t>
            </a:r>
            <a:endParaRPr lang="tr-TR" sz="2800" dirty="0"/>
          </a:p>
          <a:p>
            <a:pPr marL="453618" marR="91261" indent="-228600">
              <a:lnSpc>
                <a:spcPct val="90000"/>
              </a:lnSpc>
              <a:spcBef>
                <a:spcPts val="634"/>
              </a:spcBef>
              <a:buFont typeface="Arial" panose="020B0604020202020204" pitchFamily="34" charset="0"/>
              <a:buChar char="•"/>
              <a:tabLst>
                <a:tab pos="454963" algn="l"/>
              </a:tabLst>
            </a:pPr>
            <a:r>
              <a:rPr lang="en-US" sz="2800" dirty="0"/>
              <a:t>EGFR, KRAS ve BRCA </a:t>
            </a:r>
            <a:r>
              <a:rPr lang="en-US" sz="2800" dirty="0" err="1"/>
              <a:t>mutasyonlarını</a:t>
            </a:r>
            <a:r>
              <a:rPr lang="en-US" sz="2800" dirty="0"/>
              <a:t> </a:t>
            </a:r>
            <a:r>
              <a:rPr lang="en-US" sz="2800" dirty="0" err="1"/>
              <a:t>hedef</a:t>
            </a:r>
            <a:r>
              <a:rPr lang="en-US" sz="2800" dirty="0"/>
              <a:t> </a:t>
            </a:r>
            <a:r>
              <a:rPr lang="en-US" sz="2800" dirty="0" err="1"/>
              <a:t>alan</a:t>
            </a:r>
            <a:r>
              <a:rPr lang="en-US" sz="2800" dirty="0"/>
              <a:t> </a:t>
            </a:r>
            <a:r>
              <a:rPr lang="en-US" sz="2800" dirty="0" err="1"/>
              <a:t>kanser</a:t>
            </a:r>
            <a:r>
              <a:rPr lang="en-US" sz="2800" dirty="0"/>
              <a:t> </a:t>
            </a:r>
            <a:r>
              <a:rPr lang="en-US" sz="2800" dirty="0" err="1"/>
              <a:t>tedavisi</a:t>
            </a:r>
            <a:endParaRPr lang="en-US" sz="2800" dirty="0"/>
          </a:p>
        </p:txBody>
      </p:sp>
      <p:sp>
        <p:nvSpPr>
          <p:cNvPr id="7" name="TextBox 6">
            <a:extLst>
              <a:ext uri="{FF2B5EF4-FFF2-40B4-BE49-F238E27FC236}">
                <a16:creationId xmlns:a16="http://schemas.microsoft.com/office/drawing/2014/main" id="{867D39B5-660C-92C8-6A7B-8DFEC269EBDA}"/>
              </a:ext>
            </a:extLst>
          </p:cNvPr>
          <p:cNvSpPr txBox="1"/>
          <p:nvPr/>
        </p:nvSpPr>
        <p:spPr>
          <a:xfrm>
            <a:off x="4654296" y="147345"/>
            <a:ext cx="177274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spc="-20" dirty="0">
                <a:latin typeface="Microsoft Sans Serif"/>
                <a:cs typeface="Microsoft Sans Serif"/>
              </a:rPr>
              <a:t>Source:</a:t>
            </a:r>
            <a:r>
              <a:rPr lang="en-GB" sz="1200" spc="105" dirty="0">
                <a:latin typeface="Microsoft Sans Serif"/>
                <a:cs typeface="Microsoft Sans Serif"/>
              </a:rPr>
              <a:t> </a:t>
            </a:r>
            <a:r>
              <a:rPr lang="en-GB" sz="1200" spc="-5" dirty="0">
                <a:latin typeface="Microsoft Sans Serif"/>
                <a:cs typeface="Microsoft Sans Serif"/>
              </a:rPr>
              <a:t>public</a:t>
            </a:r>
            <a:r>
              <a:rPr lang="en-GB" sz="1200" spc="40" dirty="0">
                <a:latin typeface="Microsoft Sans Serif"/>
                <a:cs typeface="Microsoft Sans Serif"/>
              </a:rPr>
              <a:t> </a:t>
            </a:r>
            <a:r>
              <a:rPr lang="en-GB" sz="1200" spc="-5" dirty="0">
                <a:latin typeface="Microsoft Sans Serif"/>
                <a:cs typeface="Microsoft Sans Serif"/>
              </a:rPr>
              <a:t>domain.</a:t>
            </a:r>
            <a:endParaRPr lang="en-GB" sz="1200" dirty="0">
              <a:latin typeface="Microsoft Sans Serif"/>
              <a:cs typeface="Microsoft Sans Serif"/>
            </a:endParaRPr>
          </a:p>
        </p:txBody>
      </p:sp>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0936" y="640080"/>
            <a:ext cx="4818888" cy="1481328"/>
          </a:xfrm>
          <a:prstGeom prst="rect">
            <a:avLst/>
          </a:prstGeom>
        </p:spPr>
        <p:txBody>
          <a:bodyPr vert="horz" lIns="91440" tIns="45720" rIns="91440" bIns="45720" rtlCol="0" anchor="b">
            <a:normAutofit/>
          </a:bodyPr>
          <a:lstStyle/>
          <a:p>
            <a:pPr marL="151654"/>
            <a:r>
              <a:rPr lang="en-US" sz="4000" b="1" kern="1200" spc="-275" dirty="0" err="1">
                <a:solidFill>
                  <a:schemeClr val="tx1"/>
                </a:solidFill>
                <a:latin typeface="+mn-lt"/>
                <a:ea typeface="+mj-ea"/>
                <a:cs typeface="+mj-cs"/>
              </a:rPr>
              <a:t>Farmakogenomik</a:t>
            </a:r>
            <a:r>
              <a:rPr lang="en-US" sz="4000" b="1" kern="1200" spc="-275" dirty="0">
                <a:solidFill>
                  <a:schemeClr val="tx1"/>
                </a:solidFill>
                <a:latin typeface="+mn-lt"/>
                <a:ea typeface="+mj-ea"/>
                <a:cs typeface="+mj-cs"/>
              </a:rPr>
              <a:t>: </a:t>
            </a:r>
            <a:r>
              <a:rPr lang="en-US" sz="4000" b="1" kern="1200" spc="-275" dirty="0" err="1">
                <a:solidFill>
                  <a:schemeClr val="tx1"/>
                </a:solidFill>
                <a:latin typeface="+mn-lt"/>
                <a:ea typeface="+mj-ea"/>
                <a:cs typeface="+mj-cs"/>
              </a:rPr>
              <a:t>Tıpta</a:t>
            </a:r>
            <a:r>
              <a:rPr lang="en-US" sz="4000" b="1" kern="1200" spc="-275" dirty="0">
                <a:solidFill>
                  <a:schemeClr val="tx1"/>
                </a:solidFill>
                <a:latin typeface="+mn-lt"/>
                <a:ea typeface="+mj-ea"/>
                <a:cs typeface="+mj-cs"/>
              </a:rPr>
              <a:t> Yeni Bir </a:t>
            </a:r>
            <a:r>
              <a:rPr lang="en-US" sz="4000" b="1" kern="1200" spc="-275" dirty="0" err="1">
                <a:solidFill>
                  <a:schemeClr val="tx1"/>
                </a:solidFill>
                <a:latin typeface="+mn-lt"/>
                <a:ea typeface="+mj-ea"/>
                <a:cs typeface="+mj-cs"/>
              </a:rPr>
              <a:t>Dönem</a:t>
            </a:r>
            <a:endParaRPr lang="en-US" sz="4200" kern="1200" spc="-19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463463" y="2660904"/>
            <a:ext cx="5635585" cy="3547872"/>
          </a:xfrm>
          <a:prstGeom prst="rect">
            <a:avLst/>
          </a:prstGeom>
        </p:spPr>
        <p:txBody>
          <a:bodyPr vert="horz" lIns="91440" tIns="45720" rIns="91440" bIns="45720" rtlCol="0" anchor="t">
            <a:noAutofit/>
          </a:bodyPr>
          <a:lstStyle/>
          <a:p>
            <a:pPr marL="399938" indent="-228600">
              <a:lnSpc>
                <a:spcPct val="90000"/>
              </a:lnSpc>
              <a:spcBef>
                <a:spcPts val="706"/>
              </a:spcBef>
              <a:buFont typeface="Arial" panose="020B0604020202020204" pitchFamily="34" charset="0"/>
              <a:buChar char="•"/>
              <a:tabLst>
                <a:tab pos="401280" algn="l"/>
              </a:tabLst>
            </a:pPr>
            <a:r>
              <a:rPr lang="en-US" sz="2800" spc="-137" dirty="0"/>
              <a:t>Ivacaftor: </a:t>
            </a:r>
            <a:r>
              <a:rPr lang="en-US" sz="2800" spc="-137" dirty="0" err="1"/>
              <a:t>kistik</a:t>
            </a:r>
            <a:r>
              <a:rPr lang="en-US" sz="2800" spc="-137" dirty="0"/>
              <a:t> </a:t>
            </a:r>
            <a:r>
              <a:rPr lang="en-US" sz="2800" spc="-137" dirty="0" err="1"/>
              <a:t>fibroz</a:t>
            </a:r>
            <a:r>
              <a:rPr lang="en-US" sz="2800" spc="-137" dirty="0"/>
              <a:t> </a:t>
            </a:r>
            <a:r>
              <a:rPr lang="en-US" sz="2800" spc="-137" dirty="0" err="1"/>
              <a:t>için</a:t>
            </a:r>
            <a:r>
              <a:rPr lang="en-US" sz="2800" spc="-137" dirty="0"/>
              <a:t> </a:t>
            </a:r>
            <a:r>
              <a:rPr lang="en-US" sz="2800" spc="-137" dirty="0" err="1"/>
              <a:t>biyoenformatik</a:t>
            </a:r>
            <a:r>
              <a:rPr lang="en-US" sz="2800" spc="-137" dirty="0"/>
              <a:t> ve </a:t>
            </a:r>
            <a:r>
              <a:rPr lang="en-US" sz="2800" spc="-137" dirty="0" err="1"/>
              <a:t>omik</a:t>
            </a:r>
            <a:r>
              <a:rPr lang="en-US" sz="2800" spc="-137" dirty="0"/>
              <a:t> </a:t>
            </a:r>
            <a:r>
              <a:rPr lang="en-US" sz="2800" spc="-137" dirty="0" err="1"/>
              <a:t>odaklı</a:t>
            </a:r>
            <a:r>
              <a:rPr lang="en-US" sz="2800" spc="-137" dirty="0"/>
              <a:t> </a:t>
            </a:r>
            <a:r>
              <a:rPr lang="en-US" sz="2800" spc="-137" dirty="0" err="1"/>
              <a:t>bir</a:t>
            </a:r>
            <a:r>
              <a:rPr lang="en-US" sz="2800" spc="-137" dirty="0"/>
              <a:t> </a:t>
            </a:r>
            <a:r>
              <a:rPr lang="en-US" sz="2800" spc="-137" dirty="0" err="1"/>
              <a:t>ilaç</a:t>
            </a:r>
            <a:endParaRPr lang="tr-TR" sz="2800" spc="-137" dirty="0"/>
          </a:p>
          <a:p>
            <a:pPr marL="399938" indent="-228600">
              <a:lnSpc>
                <a:spcPct val="90000"/>
              </a:lnSpc>
              <a:spcBef>
                <a:spcPts val="706"/>
              </a:spcBef>
              <a:buFont typeface="Arial" panose="020B0604020202020204" pitchFamily="34" charset="0"/>
              <a:buChar char="•"/>
              <a:tabLst>
                <a:tab pos="401280" algn="l"/>
              </a:tabLst>
            </a:pPr>
            <a:r>
              <a:rPr lang="en-US" sz="2800" spc="-137" dirty="0" err="1"/>
              <a:t>Genomik</a:t>
            </a:r>
            <a:r>
              <a:rPr lang="en-US" sz="2800" spc="-137" dirty="0"/>
              <a:t>: </a:t>
            </a:r>
            <a:r>
              <a:rPr lang="tr-TR" sz="2800" spc="-137" dirty="0"/>
              <a:t>I</a:t>
            </a:r>
            <a:r>
              <a:rPr lang="en-US" sz="2800" spc="-137" dirty="0" err="1"/>
              <a:t>vacaftor</a:t>
            </a:r>
            <a:r>
              <a:rPr lang="en-US" sz="2800" spc="-137" dirty="0"/>
              <a:t> </a:t>
            </a:r>
            <a:r>
              <a:rPr lang="en-US" sz="2800" spc="-137" dirty="0" err="1"/>
              <a:t>adaylarını</a:t>
            </a:r>
            <a:r>
              <a:rPr lang="en-US" sz="2800" spc="-137" dirty="0"/>
              <a:t> </a:t>
            </a:r>
            <a:r>
              <a:rPr lang="en-US" sz="2800" spc="-137" dirty="0" err="1"/>
              <a:t>seçmek</a:t>
            </a:r>
            <a:r>
              <a:rPr lang="en-US" sz="2800" spc="-137" dirty="0"/>
              <a:t> </a:t>
            </a:r>
            <a:r>
              <a:rPr lang="en-US" sz="2800" spc="-137" dirty="0" err="1"/>
              <a:t>için</a:t>
            </a:r>
            <a:r>
              <a:rPr lang="en-US" sz="2800" spc="-137" dirty="0"/>
              <a:t> </a:t>
            </a:r>
            <a:r>
              <a:rPr lang="en-US" sz="2800" spc="-137" dirty="0" err="1"/>
              <a:t>hastalarda</a:t>
            </a:r>
            <a:r>
              <a:rPr lang="en-US" sz="2800" spc="-137" dirty="0"/>
              <a:t> CFTR </a:t>
            </a:r>
            <a:r>
              <a:rPr lang="en-US" sz="2800" spc="-137" dirty="0" err="1"/>
              <a:t>mutasyonlarının</a:t>
            </a:r>
            <a:r>
              <a:rPr lang="en-US" sz="2800" spc="-137" dirty="0"/>
              <a:t> </a:t>
            </a:r>
            <a:r>
              <a:rPr lang="en-US" sz="2800" spc="-137" dirty="0" err="1"/>
              <a:t>taranması</a:t>
            </a:r>
            <a:endParaRPr lang="tr-TR" sz="2800" spc="-137" dirty="0"/>
          </a:p>
          <a:p>
            <a:pPr marL="399938" indent="-228600">
              <a:lnSpc>
                <a:spcPct val="90000"/>
              </a:lnSpc>
              <a:spcBef>
                <a:spcPts val="706"/>
              </a:spcBef>
              <a:buFont typeface="Arial" panose="020B0604020202020204" pitchFamily="34" charset="0"/>
              <a:buChar char="•"/>
              <a:tabLst>
                <a:tab pos="401280" algn="l"/>
              </a:tabLst>
            </a:pPr>
            <a:r>
              <a:rPr lang="en-US" sz="2800" spc="-137" dirty="0" err="1"/>
              <a:t>Transkriptomik</a:t>
            </a:r>
            <a:r>
              <a:rPr lang="en-US" sz="2800" spc="-137" dirty="0"/>
              <a:t> ve </a:t>
            </a:r>
            <a:r>
              <a:rPr lang="en-US" sz="2800" spc="-137" dirty="0" err="1"/>
              <a:t>Proteomik</a:t>
            </a:r>
            <a:r>
              <a:rPr lang="en-US" sz="2800" spc="-137" dirty="0"/>
              <a:t>: </a:t>
            </a:r>
            <a:r>
              <a:rPr lang="tr-TR" sz="2800" spc="-137" dirty="0"/>
              <a:t>I</a:t>
            </a:r>
            <a:r>
              <a:rPr lang="en-US" sz="2800" spc="-137" dirty="0" err="1"/>
              <a:t>vacaftor</a:t>
            </a:r>
            <a:r>
              <a:rPr lang="en-US" sz="2800" spc="-137" dirty="0"/>
              <a:t> </a:t>
            </a:r>
            <a:r>
              <a:rPr lang="en-US" sz="2800" spc="-137" dirty="0" err="1"/>
              <a:t>tedavisinden</a:t>
            </a:r>
            <a:r>
              <a:rPr lang="en-US" sz="2800" spc="-137" dirty="0"/>
              <a:t> </a:t>
            </a:r>
            <a:r>
              <a:rPr lang="en-US" sz="2800" spc="-137" dirty="0" err="1"/>
              <a:t>önce</a:t>
            </a:r>
            <a:r>
              <a:rPr lang="en-US" sz="2800" spc="-137" dirty="0"/>
              <a:t> ve </a:t>
            </a:r>
            <a:r>
              <a:rPr lang="en-US" sz="2800" spc="-137" dirty="0" err="1"/>
              <a:t>sonra</a:t>
            </a:r>
            <a:r>
              <a:rPr lang="en-US" sz="2800" spc="-137" dirty="0"/>
              <a:t> hasta </a:t>
            </a:r>
            <a:r>
              <a:rPr lang="en-US" sz="2800" spc="-137" dirty="0" err="1"/>
              <a:t>hücrelerinde</a:t>
            </a:r>
            <a:r>
              <a:rPr lang="en-US" sz="2800" spc="-137" dirty="0"/>
              <a:t> CFTR </a:t>
            </a:r>
            <a:r>
              <a:rPr lang="en-US" sz="2800" spc="-137" dirty="0" err="1"/>
              <a:t>ekspresyonunun</a:t>
            </a:r>
            <a:r>
              <a:rPr lang="en-US" sz="2800" spc="-137" dirty="0"/>
              <a:t> ve </a:t>
            </a:r>
            <a:r>
              <a:rPr lang="en-US" sz="2800" spc="-137" dirty="0" err="1"/>
              <a:t>işlevinin</a:t>
            </a:r>
            <a:r>
              <a:rPr lang="en-US" sz="2800" spc="-137" dirty="0"/>
              <a:t> </a:t>
            </a:r>
            <a:r>
              <a:rPr lang="en-US" sz="2800" spc="-137" dirty="0" err="1"/>
              <a:t>değerlendirilmesi</a:t>
            </a:r>
            <a:endParaRPr lang="en-US" sz="2800" spc="-137" dirty="0"/>
          </a:p>
        </p:txBody>
      </p:sp>
      <p:pic>
        <p:nvPicPr>
          <p:cNvPr id="5" name="object 5"/>
          <p:cNvPicPr/>
          <p:nvPr/>
        </p:nvPicPr>
        <p:blipFill>
          <a:blip r:embed="rId3" cstate="print"/>
          <a:stretch>
            <a:fillRect/>
          </a:stretch>
        </p:blipFill>
        <p:spPr>
          <a:xfrm>
            <a:off x="6099048" y="1105906"/>
            <a:ext cx="5458968" cy="4646188"/>
          </a:xfrm>
          <a:prstGeom prst="rect">
            <a:avLst/>
          </a:prstGeom>
        </p:spPr>
      </p:pic>
      <p:sp>
        <p:nvSpPr>
          <p:cNvPr id="7" name="TextBox 6">
            <a:extLst>
              <a:ext uri="{FF2B5EF4-FFF2-40B4-BE49-F238E27FC236}">
                <a16:creationId xmlns:a16="http://schemas.microsoft.com/office/drawing/2014/main" id="{3532C431-1400-B39D-55C0-D11C269D6047}"/>
              </a:ext>
            </a:extLst>
          </p:cNvPr>
          <p:cNvSpPr txBox="1"/>
          <p:nvPr/>
        </p:nvSpPr>
        <p:spPr>
          <a:xfrm>
            <a:off x="6329081" y="5970494"/>
            <a:ext cx="5038166" cy="738664"/>
          </a:xfrm>
          <a:prstGeom prst="rect">
            <a:avLst/>
          </a:prstGeom>
          <a:noFill/>
        </p:spPr>
        <p:txBody>
          <a:bodyPr wrap="square">
            <a:spAutoFit/>
          </a:bodyPr>
          <a:lstStyle/>
          <a:p>
            <a:r>
              <a:rPr lang="en-NL" sz="1400" dirty="0"/>
              <a:t>Causes of Cystic fibrosis. </a:t>
            </a:r>
            <a:br>
              <a:rPr lang="en-NL" sz="1400" dirty="0"/>
            </a:br>
            <a:r>
              <a:rPr lang="en-NL" sz="1400" dirty="0"/>
              <a:t>Source: </a:t>
            </a:r>
            <a:r>
              <a:rPr lang="en-NL" sz="1400" dirty="0">
                <a:hlinkClick r:id="rId4"/>
              </a:rPr>
              <a:t>https://www.cysticfibrosisdna.com/</a:t>
            </a:r>
            <a:r>
              <a:rPr lang="en-NL" sz="1400" dirty="0"/>
              <a:t> </a:t>
            </a:r>
          </a:p>
          <a:p>
            <a:endParaRPr lang="en-NL" sz="1400" dirty="0"/>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418420" y="84560"/>
            <a:ext cx="9223536" cy="1489750"/>
          </a:xfrm>
          <a:prstGeom prst="rect">
            <a:avLst/>
          </a:prstGeom>
        </p:spPr>
        <p:txBody>
          <a:bodyPr vert="horz" lIns="91440" tIns="45720" rIns="91440" bIns="45720" rtlCol="0" anchor="ctr">
            <a:normAutofit/>
          </a:bodyPr>
          <a:lstStyle/>
          <a:p>
            <a:pPr marL="151654"/>
            <a:r>
              <a:rPr lang="en-US" b="1" kern="1200" spc="-275" dirty="0" err="1">
                <a:solidFill>
                  <a:srgbClr val="FFFFFF"/>
                </a:solidFill>
                <a:latin typeface="+mn-lt"/>
                <a:ea typeface="+mj-ea"/>
                <a:cs typeface="+mj-cs"/>
              </a:rPr>
              <a:t>Biyoenformatik</a:t>
            </a:r>
            <a:r>
              <a:rPr lang="en-US" b="1" kern="1200" spc="-275" dirty="0">
                <a:solidFill>
                  <a:srgbClr val="FFFFFF"/>
                </a:solidFill>
                <a:latin typeface="+mn-lt"/>
                <a:ea typeface="+mj-ea"/>
                <a:cs typeface="+mj-cs"/>
              </a:rPr>
              <a:t> ve </a:t>
            </a:r>
            <a:r>
              <a:rPr lang="en-US" b="1" kern="1200" spc="-275" dirty="0" err="1">
                <a:solidFill>
                  <a:srgbClr val="FFFFFF"/>
                </a:solidFill>
                <a:latin typeface="+mn-lt"/>
                <a:ea typeface="+mj-ea"/>
                <a:cs typeface="+mj-cs"/>
              </a:rPr>
              <a:t>Omiks'teki</a:t>
            </a:r>
            <a:r>
              <a:rPr lang="en-US" b="1" kern="1200" spc="-275" dirty="0">
                <a:solidFill>
                  <a:srgbClr val="FFFFFF"/>
                </a:solidFill>
                <a:latin typeface="+mn-lt"/>
                <a:ea typeface="+mj-ea"/>
                <a:cs typeface="+mj-cs"/>
              </a:rPr>
              <a:t> </a:t>
            </a:r>
            <a:r>
              <a:rPr lang="en-US" b="1" kern="1200" spc="-275" dirty="0" err="1">
                <a:solidFill>
                  <a:srgbClr val="FFFFFF"/>
                </a:solidFill>
                <a:latin typeface="+mn-lt"/>
                <a:ea typeface="+mj-ea"/>
                <a:cs typeface="+mj-cs"/>
              </a:rPr>
              <a:t>Zorluklar</a:t>
            </a:r>
            <a:endParaRPr lang="en-US" b="1" kern="1200" spc="-201" dirty="0">
              <a:solidFill>
                <a:srgbClr val="FFFFFF"/>
              </a:solidFill>
              <a:latin typeface="+mn-lt"/>
              <a:ea typeface="+mj-ea"/>
              <a:cs typeface="+mj-cs"/>
            </a:endParaRPr>
          </a:p>
        </p:txBody>
      </p:sp>
      <p:pic>
        <p:nvPicPr>
          <p:cNvPr id="3" name="object 3"/>
          <p:cNvPicPr/>
          <p:nvPr/>
        </p:nvPicPr>
        <p:blipFill>
          <a:blip r:embed="rId3" cstate="print"/>
          <a:stretch>
            <a:fillRect/>
          </a:stretch>
        </p:blipFill>
        <p:spPr>
          <a:xfrm>
            <a:off x="1794395" y="1574310"/>
            <a:ext cx="9360661" cy="4844143"/>
          </a:xfrm>
          <a:prstGeom prst="rect">
            <a:avLst/>
          </a:prstGeom>
        </p:spPr>
      </p:pic>
      <p:sp>
        <p:nvSpPr>
          <p:cNvPr id="5" name="TextBox 4">
            <a:extLst>
              <a:ext uri="{FF2B5EF4-FFF2-40B4-BE49-F238E27FC236}">
                <a16:creationId xmlns:a16="http://schemas.microsoft.com/office/drawing/2014/main" id="{35050C96-CF21-F640-261E-81242CB37CD9}"/>
              </a:ext>
            </a:extLst>
          </p:cNvPr>
          <p:cNvSpPr txBox="1"/>
          <p:nvPr/>
        </p:nvSpPr>
        <p:spPr>
          <a:xfrm>
            <a:off x="2096234" y="6479871"/>
            <a:ext cx="936066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spc="-30" dirty="0">
                <a:latin typeface="Microsoft Sans Serif"/>
                <a:cs typeface="Microsoft Sans Serif"/>
              </a:rPr>
              <a:t>Challenges</a:t>
            </a:r>
            <a:r>
              <a:rPr lang="en-GB" sz="1400" spc="55" dirty="0">
                <a:latin typeface="Microsoft Sans Serif"/>
                <a:cs typeface="Microsoft Sans Serif"/>
              </a:rPr>
              <a:t> </a:t>
            </a:r>
            <a:r>
              <a:rPr lang="en-GB" sz="1400" dirty="0">
                <a:latin typeface="Microsoft Sans Serif"/>
                <a:cs typeface="Microsoft Sans Serif"/>
              </a:rPr>
              <a:t>in</a:t>
            </a:r>
            <a:r>
              <a:rPr lang="en-GB" sz="1400" spc="60" dirty="0">
                <a:latin typeface="Microsoft Sans Serif"/>
                <a:cs typeface="Microsoft Sans Serif"/>
              </a:rPr>
              <a:t> </a:t>
            </a:r>
            <a:r>
              <a:rPr lang="en-GB" sz="1400" spc="-5" dirty="0">
                <a:latin typeface="Microsoft Sans Serif"/>
                <a:cs typeface="Microsoft Sans Serif"/>
              </a:rPr>
              <a:t>bioinformatics</a:t>
            </a:r>
            <a:r>
              <a:rPr lang="en-GB" sz="1400" spc="55" dirty="0">
                <a:latin typeface="Microsoft Sans Serif"/>
                <a:cs typeface="Microsoft Sans Serif"/>
              </a:rPr>
              <a:t> </a:t>
            </a:r>
            <a:r>
              <a:rPr lang="en-GB" sz="1400" spc="-15" dirty="0">
                <a:latin typeface="Microsoft Sans Serif"/>
                <a:cs typeface="Microsoft Sans Serif"/>
              </a:rPr>
              <a:t>and</a:t>
            </a:r>
            <a:r>
              <a:rPr lang="en-GB" sz="1400" spc="60" dirty="0">
                <a:latin typeface="Microsoft Sans Serif"/>
                <a:cs typeface="Microsoft Sans Serif"/>
              </a:rPr>
              <a:t> </a:t>
            </a:r>
            <a:r>
              <a:rPr lang="en-GB" sz="1400" spc="-15" dirty="0">
                <a:latin typeface="Microsoft Sans Serif"/>
                <a:cs typeface="Microsoft Sans Serif"/>
              </a:rPr>
              <a:t>omics.  </a:t>
            </a:r>
            <a:r>
              <a:rPr lang="en-GB" sz="1400" spc="-20" dirty="0">
                <a:latin typeface="Microsoft Sans Serif"/>
                <a:cs typeface="Microsoft Sans Serif"/>
              </a:rPr>
              <a:t>Source:</a:t>
            </a:r>
            <a:r>
              <a:rPr lang="en-GB" sz="1400" spc="125" dirty="0">
                <a:latin typeface="Microsoft Sans Serif"/>
                <a:cs typeface="Microsoft Sans Serif"/>
              </a:rPr>
              <a:t> </a:t>
            </a:r>
            <a:r>
              <a:rPr lang="en-GB" sz="1400" spc="-20" dirty="0">
                <a:latin typeface="Microsoft Sans Serif"/>
                <a:cs typeface="Microsoft Sans Serif"/>
              </a:rPr>
              <a:t>Created</a:t>
            </a:r>
            <a:r>
              <a:rPr lang="en-GB" sz="1400" spc="60" dirty="0">
                <a:latin typeface="Microsoft Sans Serif"/>
                <a:cs typeface="Microsoft Sans Serif"/>
              </a:rPr>
              <a:t> </a:t>
            </a:r>
            <a:r>
              <a:rPr lang="en-GB" sz="1400" spc="-20" dirty="0">
                <a:latin typeface="Microsoft Sans Serif"/>
                <a:cs typeface="Microsoft Sans Serif"/>
              </a:rPr>
              <a:t>by</a:t>
            </a:r>
            <a:r>
              <a:rPr lang="en-GB" sz="1400" spc="55" dirty="0">
                <a:latin typeface="Microsoft Sans Serif"/>
                <a:cs typeface="Microsoft Sans Serif"/>
              </a:rPr>
              <a:t> </a:t>
            </a:r>
            <a:r>
              <a:rPr lang="en-GB" sz="1400" spc="-5" dirty="0">
                <a:latin typeface="Microsoft Sans Serif"/>
                <a:cs typeface="Microsoft Sans Serif"/>
              </a:rPr>
              <a:t>Nuno</a:t>
            </a:r>
            <a:r>
              <a:rPr lang="en-GB" sz="1400" spc="60" dirty="0">
                <a:latin typeface="Microsoft Sans Serif"/>
                <a:cs typeface="Microsoft Sans Serif"/>
              </a:rPr>
              <a:t> </a:t>
            </a:r>
            <a:r>
              <a:rPr lang="en-GB" sz="1400" spc="-20" dirty="0">
                <a:latin typeface="Microsoft Sans Serif"/>
                <a:cs typeface="Microsoft Sans Serif"/>
              </a:rPr>
              <a:t>S.</a:t>
            </a:r>
            <a:r>
              <a:rPr lang="en-GB" sz="1400" spc="55" dirty="0">
                <a:latin typeface="Microsoft Sans Serif"/>
                <a:cs typeface="Microsoft Sans Serif"/>
              </a:rPr>
              <a:t> </a:t>
            </a:r>
            <a:r>
              <a:rPr lang="en-GB" sz="1400" spc="-10" dirty="0">
                <a:latin typeface="Microsoft Sans Serif"/>
                <a:cs typeface="Microsoft Sans Serif"/>
              </a:rPr>
              <a:t>Osorio</a:t>
            </a:r>
            <a:r>
              <a:rPr lang="en-GB" sz="1400" spc="60" dirty="0">
                <a:latin typeface="Microsoft Sans Serif"/>
                <a:cs typeface="Microsoft Sans Serif"/>
              </a:rPr>
              <a:t> </a:t>
            </a:r>
            <a:r>
              <a:rPr lang="en-GB" sz="1400" spc="-15" dirty="0">
                <a:latin typeface="Microsoft Sans Serif"/>
                <a:cs typeface="Microsoft Sans Serif"/>
              </a:rPr>
              <a:t>using</a:t>
            </a:r>
            <a:r>
              <a:rPr lang="en-GB" sz="1400" spc="55" dirty="0">
                <a:latin typeface="Microsoft Sans Serif"/>
                <a:cs typeface="Microsoft Sans Serif"/>
              </a:rPr>
              <a:t> </a:t>
            </a:r>
            <a:r>
              <a:rPr lang="en-GB" sz="1400" spc="30" dirty="0">
                <a:latin typeface="Microsoft Sans Serif"/>
                <a:cs typeface="Microsoft Sans Serif"/>
              </a:rPr>
              <a:t>DOT</a:t>
            </a:r>
            <a:r>
              <a:rPr lang="en-GB" sz="1400" spc="60" dirty="0">
                <a:latin typeface="Microsoft Sans Serif"/>
                <a:cs typeface="Microsoft Sans Serif"/>
              </a:rPr>
              <a:t> </a:t>
            </a:r>
            <a:r>
              <a:rPr lang="en-GB" sz="1400" spc="-15" dirty="0">
                <a:latin typeface="Microsoft Sans Serif"/>
                <a:cs typeface="Microsoft Sans Serif"/>
              </a:rPr>
              <a:t>language.</a:t>
            </a:r>
            <a:endParaRPr lang="en-GB" sz="1400" dirty="0">
              <a:latin typeface="Microsoft Sans Serif"/>
              <a:cs typeface="Microsoft Sans Serif"/>
            </a:endParaRPr>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99713" y="248038"/>
            <a:ext cx="7063721" cy="1159200"/>
          </a:xfrm>
          <a:prstGeom prst="rect">
            <a:avLst/>
          </a:prstGeom>
        </p:spPr>
        <p:txBody>
          <a:bodyPr vert="horz" lIns="91440" tIns="45720" rIns="91440" bIns="45720" rtlCol="0" anchor="ctr">
            <a:normAutofit/>
          </a:bodyPr>
          <a:lstStyle/>
          <a:p>
            <a:pPr marL="151654"/>
            <a:r>
              <a:rPr lang="en-US" b="1" kern="1200" spc="-275" dirty="0" err="1">
                <a:solidFill>
                  <a:srgbClr val="FFFFFF"/>
                </a:solidFill>
                <a:latin typeface="+mn-lt"/>
                <a:ea typeface="+mj-ea"/>
                <a:cs typeface="+mj-cs"/>
              </a:rPr>
              <a:t>Büyük</a:t>
            </a:r>
            <a:r>
              <a:rPr lang="en-US" b="1" kern="1200" spc="-275" dirty="0">
                <a:solidFill>
                  <a:srgbClr val="FFFFFF"/>
                </a:solidFill>
                <a:latin typeface="+mn-lt"/>
                <a:ea typeface="+mj-ea"/>
                <a:cs typeface="+mj-cs"/>
              </a:rPr>
              <a:t> Veri </a:t>
            </a:r>
            <a:r>
              <a:rPr lang="en-US" b="1" kern="1200" spc="-275" dirty="0" err="1">
                <a:solidFill>
                  <a:srgbClr val="FFFFFF"/>
                </a:solidFill>
                <a:latin typeface="+mn-lt"/>
                <a:ea typeface="+mj-ea"/>
                <a:cs typeface="+mj-cs"/>
              </a:rPr>
              <a:t>Hacmi</a:t>
            </a:r>
            <a:endParaRPr lang="en-US" b="1" kern="1200" spc="-201" dirty="0">
              <a:solidFill>
                <a:srgbClr val="FFFFFF"/>
              </a:solidFill>
              <a:latin typeface="+mn-lt"/>
              <a:ea typeface="+mj-ea"/>
              <a:cs typeface="+mj-cs"/>
            </a:endParaRPr>
          </a:p>
        </p:txBody>
      </p:sp>
      <p:pic>
        <p:nvPicPr>
          <p:cNvPr id="4" name="object 3">
            <a:extLst>
              <a:ext uri="{FF2B5EF4-FFF2-40B4-BE49-F238E27FC236}">
                <a16:creationId xmlns:a16="http://schemas.microsoft.com/office/drawing/2014/main" id="{7185D996-21C3-9C32-1C0C-98B67EFF7849}"/>
              </a:ext>
            </a:extLst>
          </p:cNvPr>
          <p:cNvPicPr/>
          <p:nvPr/>
        </p:nvPicPr>
        <p:blipFill>
          <a:blip r:embed="rId3" cstate="print"/>
          <a:stretch>
            <a:fillRect/>
          </a:stretch>
        </p:blipFill>
        <p:spPr>
          <a:xfrm>
            <a:off x="393593" y="1841968"/>
            <a:ext cx="5690151" cy="4241108"/>
          </a:xfrm>
          <a:prstGeom prst="rect">
            <a:avLst/>
          </a:prstGeom>
        </p:spPr>
      </p:pic>
      <p:pic>
        <p:nvPicPr>
          <p:cNvPr id="6" name="object 5">
            <a:extLst>
              <a:ext uri="{FF2B5EF4-FFF2-40B4-BE49-F238E27FC236}">
                <a16:creationId xmlns:a16="http://schemas.microsoft.com/office/drawing/2014/main" id="{B3D301E6-AB31-6293-B8B6-1FC16860A94F}"/>
              </a:ext>
            </a:extLst>
          </p:cNvPr>
          <p:cNvPicPr/>
          <p:nvPr/>
        </p:nvPicPr>
        <p:blipFill>
          <a:blip r:embed="rId4" cstate="print"/>
          <a:stretch>
            <a:fillRect/>
          </a:stretch>
        </p:blipFill>
        <p:spPr>
          <a:xfrm>
            <a:off x="6083744" y="1841968"/>
            <a:ext cx="5767595" cy="4265894"/>
          </a:xfrm>
          <a:prstGeom prst="rect">
            <a:avLst/>
          </a:prstGeom>
        </p:spPr>
      </p:pic>
      <p:sp>
        <p:nvSpPr>
          <p:cNvPr id="7" name="object 4">
            <a:extLst>
              <a:ext uri="{FF2B5EF4-FFF2-40B4-BE49-F238E27FC236}">
                <a16:creationId xmlns:a16="http://schemas.microsoft.com/office/drawing/2014/main" id="{B37448C1-97A7-4CD5-987E-359E435BA672}"/>
              </a:ext>
            </a:extLst>
          </p:cNvPr>
          <p:cNvSpPr txBox="1"/>
          <p:nvPr/>
        </p:nvSpPr>
        <p:spPr>
          <a:xfrm>
            <a:off x="393593" y="6407892"/>
            <a:ext cx="5194783" cy="196849"/>
          </a:xfrm>
          <a:prstGeom prst="rect">
            <a:avLst/>
          </a:prstGeom>
        </p:spPr>
        <p:txBody>
          <a:bodyPr vert="horz" wrap="square" lIns="0" tIns="12065" rIns="0" bIns="0" rtlCol="0">
            <a:spAutoFit/>
          </a:bodyPr>
          <a:lstStyle/>
          <a:p>
            <a:pPr marL="12700">
              <a:lnSpc>
                <a:spcPct val="100000"/>
              </a:lnSpc>
              <a:spcBef>
                <a:spcPts val="95"/>
              </a:spcBef>
            </a:pPr>
            <a:r>
              <a:rPr sz="1200" spc="-20" dirty="0">
                <a:latin typeface="Microsoft Sans Serif"/>
                <a:cs typeface="Microsoft Sans Serif"/>
              </a:rPr>
              <a:t>Trends</a:t>
            </a:r>
            <a:r>
              <a:rPr sz="1200" spc="50" dirty="0">
                <a:latin typeface="Microsoft Sans Serif"/>
                <a:cs typeface="Microsoft Sans Serif"/>
              </a:rPr>
              <a:t> </a:t>
            </a:r>
            <a:r>
              <a:rPr sz="1200" dirty="0">
                <a:latin typeface="Microsoft Sans Serif"/>
                <a:cs typeface="Microsoft Sans Serif"/>
              </a:rPr>
              <a:t>in</a:t>
            </a:r>
            <a:r>
              <a:rPr sz="1200" spc="50" dirty="0">
                <a:latin typeface="Microsoft Sans Serif"/>
                <a:cs typeface="Microsoft Sans Serif"/>
              </a:rPr>
              <a:t> </a:t>
            </a:r>
            <a:r>
              <a:rPr sz="1200" spc="5" dirty="0">
                <a:latin typeface="Microsoft Sans Serif"/>
                <a:cs typeface="Microsoft Sans Serif"/>
              </a:rPr>
              <a:t>NCBI</a:t>
            </a:r>
            <a:r>
              <a:rPr sz="1200" spc="55" dirty="0">
                <a:latin typeface="Microsoft Sans Serif"/>
                <a:cs typeface="Microsoft Sans Serif"/>
              </a:rPr>
              <a:t> </a:t>
            </a:r>
            <a:r>
              <a:rPr sz="1200" spc="5" dirty="0">
                <a:latin typeface="Microsoft Sans Serif"/>
                <a:cs typeface="Microsoft Sans Serif"/>
              </a:rPr>
              <a:t>of</a:t>
            </a:r>
            <a:r>
              <a:rPr sz="1200" spc="50" dirty="0">
                <a:latin typeface="Microsoft Sans Serif"/>
                <a:cs typeface="Microsoft Sans Serif"/>
              </a:rPr>
              <a:t> </a:t>
            </a:r>
            <a:r>
              <a:rPr sz="1200" spc="-15" dirty="0">
                <a:latin typeface="Microsoft Sans Serif"/>
                <a:cs typeface="Microsoft Sans Serif"/>
              </a:rPr>
              <a:t>omics</a:t>
            </a:r>
            <a:r>
              <a:rPr sz="1200" spc="50" dirty="0">
                <a:latin typeface="Microsoft Sans Serif"/>
                <a:cs typeface="Microsoft Sans Serif"/>
              </a:rPr>
              <a:t> </a:t>
            </a:r>
            <a:r>
              <a:rPr sz="1200" spc="-20" dirty="0">
                <a:latin typeface="Microsoft Sans Serif"/>
                <a:cs typeface="Microsoft Sans Serif"/>
              </a:rPr>
              <a:t>kewords.</a:t>
            </a:r>
            <a:r>
              <a:rPr sz="1200" spc="120" dirty="0">
                <a:latin typeface="Microsoft Sans Serif"/>
                <a:cs typeface="Microsoft Sans Serif"/>
              </a:rPr>
              <a:t> </a:t>
            </a:r>
            <a:r>
              <a:rPr sz="1200" spc="-20" dirty="0">
                <a:latin typeface="Microsoft Sans Serif"/>
                <a:cs typeface="Microsoft Sans Serif"/>
              </a:rPr>
              <a:t>Created</a:t>
            </a:r>
            <a:r>
              <a:rPr sz="1200" spc="50" dirty="0">
                <a:latin typeface="Microsoft Sans Serif"/>
                <a:cs typeface="Microsoft Sans Serif"/>
              </a:rPr>
              <a:t> </a:t>
            </a:r>
            <a:r>
              <a:rPr sz="1200" spc="-20" dirty="0">
                <a:latin typeface="Microsoft Sans Serif"/>
                <a:cs typeface="Microsoft Sans Serif"/>
              </a:rPr>
              <a:t>by</a:t>
            </a:r>
            <a:r>
              <a:rPr sz="1200" spc="55" dirty="0">
                <a:latin typeface="Microsoft Sans Serif"/>
                <a:cs typeface="Microsoft Sans Serif"/>
              </a:rPr>
              <a:t> </a:t>
            </a:r>
            <a:r>
              <a:rPr sz="1200" spc="-10" dirty="0">
                <a:latin typeface="Microsoft Sans Serif"/>
                <a:cs typeface="Microsoft Sans Serif"/>
              </a:rPr>
              <a:t>NS.</a:t>
            </a:r>
            <a:r>
              <a:rPr sz="1200" spc="50" dirty="0">
                <a:latin typeface="Microsoft Sans Serif"/>
                <a:cs typeface="Microsoft Sans Serif"/>
              </a:rPr>
              <a:t> </a:t>
            </a:r>
            <a:r>
              <a:rPr sz="1200" spc="-40" dirty="0">
                <a:latin typeface="Microsoft Sans Serif"/>
                <a:cs typeface="Microsoft Sans Serif"/>
              </a:rPr>
              <a:t>Osorio</a:t>
            </a:r>
            <a:r>
              <a:rPr sz="1200" spc="50" dirty="0">
                <a:latin typeface="Microsoft Sans Serif"/>
                <a:cs typeface="Microsoft Sans Serif"/>
              </a:rPr>
              <a:t> </a:t>
            </a:r>
            <a:r>
              <a:rPr sz="1200" spc="-15" dirty="0">
                <a:latin typeface="Microsoft Sans Serif"/>
                <a:cs typeface="Microsoft Sans Serif"/>
              </a:rPr>
              <a:t>using</a:t>
            </a:r>
            <a:r>
              <a:rPr sz="1200" spc="50" dirty="0">
                <a:latin typeface="Microsoft Sans Serif"/>
                <a:cs typeface="Microsoft Sans Serif"/>
              </a:rPr>
              <a:t> </a:t>
            </a:r>
            <a:r>
              <a:rPr sz="1200" spc="-10" dirty="0">
                <a:latin typeface="Microsoft Sans Serif"/>
                <a:cs typeface="Microsoft Sans Serif"/>
              </a:rPr>
              <a:t>R.</a:t>
            </a:r>
            <a:endParaRPr sz="1200" dirty="0">
              <a:latin typeface="Microsoft Sans Serif"/>
              <a:cs typeface="Microsoft Sans Serif"/>
            </a:endParaRPr>
          </a:p>
        </p:txBody>
      </p:sp>
      <p:sp>
        <p:nvSpPr>
          <p:cNvPr id="9" name="object 6">
            <a:extLst>
              <a:ext uri="{FF2B5EF4-FFF2-40B4-BE49-F238E27FC236}">
                <a16:creationId xmlns:a16="http://schemas.microsoft.com/office/drawing/2014/main" id="{908B7359-6FFA-08AC-F0FF-AF8FAF8B0E83}"/>
              </a:ext>
            </a:extLst>
          </p:cNvPr>
          <p:cNvSpPr txBox="1"/>
          <p:nvPr/>
        </p:nvSpPr>
        <p:spPr>
          <a:xfrm>
            <a:off x="6095998" y="6409527"/>
            <a:ext cx="5339473" cy="196849"/>
          </a:xfrm>
          <a:prstGeom prst="rect">
            <a:avLst/>
          </a:prstGeom>
        </p:spPr>
        <p:txBody>
          <a:bodyPr vert="horz" wrap="square" lIns="0" tIns="12065" rIns="0" bIns="0" rtlCol="0">
            <a:spAutoFit/>
          </a:bodyPr>
          <a:lstStyle/>
          <a:p>
            <a:pPr marL="12700">
              <a:lnSpc>
                <a:spcPct val="100000"/>
              </a:lnSpc>
              <a:spcBef>
                <a:spcPts val="95"/>
              </a:spcBef>
            </a:pPr>
            <a:r>
              <a:rPr sz="1200" spc="-10" dirty="0">
                <a:latin typeface="Microsoft Sans Serif"/>
                <a:cs typeface="Microsoft Sans Serif"/>
              </a:rPr>
              <a:t>Datasets</a:t>
            </a:r>
            <a:r>
              <a:rPr sz="1200" spc="50" dirty="0">
                <a:latin typeface="Microsoft Sans Serif"/>
                <a:cs typeface="Microsoft Sans Serif"/>
              </a:rPr>
              <a:t> </a:t>
            </a:r>
            <a:r>
              <a:rPr sz="1200" dirty="0">
                <a:latin typeface="Microsoft Sans Serif"/>
                <a:cs typeface="Microsoft Sans Serif"/>
              </a:rPr>
              <a:t>in</a:t>
            </a:r>
            <a:r>
              <a:rPr sz="1200" spc="50" dirty="0">
                <a:latin typeface="Microsoft Sans Serif"/>
                <a:cs typeface="Microsoft Sans Serif"/>
              </a:rPr>
              <a:t> </a:t>
            </a:r>
            <a:r>
              <a:rPr sz="1200" spc="-5" dirty="0">
                <a:latin typeface="Microsoft Sans Serif"/>
                <a:cs typeface="Microsoft Sans Serif"/>
              </a:rPr>
              <a:t>OmicsDI</a:t>
            </a:r>
            <a:r>
              <a:rPr sz="1200" spc="50" dirty="0">
                <a:latin typeface="Microsoft Sans Serif"/>
                <a:cs typeface="Microsoft Sans Serif"/>
              </a:rPr>
              <a:t> </a:t>
            </a:r>
            <a:r>
              <a:rPr sz="1200" spc="5" dirty="0">
                <a:latin typeface="Microsoft Sans Serif"/>
                <a:cs typeface="Microsoft Sans Serif"/>
              </a:rPr>
              <a:t>(Nov.23).</a:t>
            </a:r>
            <a:r>
              <a:rPr sz="1200" spc="120" dirty="0">
                <a:latin typeface="Microsoft Sans Serif"/>
                <a:cs typeface="Microsoft Sans Serif"/>
              </a:rPr>
              <a:t> </a:t>
            </a:r>
            <a:r>
              <a:rPr sz="1200" spc="-20" dirty="0">
                <a:latin typeface="Microsoft Sans Serif"/>
                <a:cs typeface="Microsoft Sans Serif"/>
              </a:rPr>
              <a:t>Created</a:t>
            </a:r>
            <a:r>
              <a:rPr sz="1200" spc="50" dirty="0">
                <a:latin typeface="Microsoft Sans Serif"/>
                <a:cs typeface="Microsoft Sans Serif"/>
              </a:rPr>
              <a:t> </a:t>
            </a:r>
            <a:r>
              <a:rPr sz="1200" spc="-20" dirty="0">
                <a:latin typeface="Microsoft Sans Serif"/>
                <a:cs typeface="Microsoft Sans Serif"/>
              </a:rPr>
              <a:t>by</a:t>
            </a:r>
            <a:r>
              <a:rPr sz="1200" spc="50" dirty="0">
                <a:latin typeface="Microsoft Sans Serif"/>
                <a:cs typeface="Microsoft Sans Serif"/>
              </a:rPr>
              <a:t> </a:t>
            </a:r>
            <a:r>
              <a:rPr sz="1200" spc="-10" dirty="0">
                <a:latin typeface="Microsoft Sans Serif"/>
                <a:cs typeface="Microsoft Sans Serif"/>
              </a:rPr>
              <a:t>NS.</a:t>
            </a:r>
            <a:r>
              <a:rPr sz="1200" spc="50" dirty="0">
                <a:latin typeface="Microsoft Sans Serif"/>
                <a:cs typeface="Microsoft Sans Serif"/>
              </a:rPr>
              <a:t> </a:t>
            </a:r>
            <a:r>
              <a:rPr sz="1200" spc="-10" dirty="0">
                <a:latin typeface="Microsoft Sans Serif"/>
                <a:cs typeface="Microsoft Sans Serif"/>
              </a:rPr>
              <a:t>Osorio</a:t>
            </a:r>
            <a:r>
              <a:rPr sz="1200" spc="50" dirty="0">
                <a:latin typeface="Microsoft Sans Serif"/>
                <a:cs typeface="Microsoft Sans Serif"/>
              </a:rPr>
              <a:t> </a:t>
            </a:r>
            <a:r>
              <a:rPr sz="1200" spc="-15" dirty="0">
                <a:latin typeface="Microsoft Sans Serif"/>
                <a:cs typeface="Microsoft Sans Serif"/>
              </a:rPr>
              <a:t>using</a:t>
            </a:r>
            <a:r>
              <a:rPr sz="1200" spc="50" dirty="0">
                <a:latin typeface="Microsoft Sans Serif"/>
                <a:cs typeface="Microsoft Sans Serif"/>
              </a:rPr>
              <a:t> </a:t>
            </a:r>
            <a:r>
              <a:rPr sz="1200" spc="5" dirty="0">
                <a:latin typeface="Microsoft Sans Serif"/>
                <a:cs typeface="Microsoft Sans Serif"/>
              </a:rPr>
              <a:t>Python</a:t>
            </a:r>
            <a:endParaRPr sz="1200" dirty="0">
              <a:latin typeface="Microsoft Sans Serif"/>
              <a:cs typeface="Microsoft Sans Serif"/>
            </a:endParaRPr>
          </a:p>
        </p:txBody>
      </p:sp>
    </p:spTree>
    <p:extLst>
      <p:ext uri="{BB962C8B-B14F-4D97-AF65-F5344CB8AC3E}">
        <p14:creationId xmlns:p14="http://schemas.microsoft.com/office/powerpoint/2010/main" val="19360090"/>
      </p:ext>
    </p:extLst>
  </p:cSld>
  <p:clrMapOvr>
    <a:masterClrMapping/>
  </p:clrMapOvr>
  <p:transition>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5072</TotalTime>
  <Words>3531</Words>
  <Application>Microsoft Office PowerPoint</Application>
  <PresentationFormat>Geniş ekran</PresentationFormat>
  <Paragraphs>140</Paragraphs>
  <Slides>21</Slides>
  <Notes>21</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21</vt:i4>
      </vt:variant>
    </vt:vector>
  </HeadingPairs>
  <TitlesOfParts>
    <vt:vector size="30" baseType="lpstr">
      <vt:lpstr>Aptos</vt:lpstr>
      <vt:lpstr>Aptos Display</vt:lpstr>
      <vt:lpstr>Arial</vt:lpstr>
      <vt:lpstr>Calibri</vt:lpstr>
      <vt:lpstr>Calibri Light</vt:lpstr>
      <vt:lpstr>Microsoft Sans Serif</vt:lpstr>
      <vt:lpstr>Roboto</vt:lpstr>
      <vt:lpstr>Office Theme</vt:lpstr>
      <vt:lpstr>Office Teması</vt:lpstr>
      <vt:lpstr>ARAŞTIRMA: Yenilikçi İlaç Araştırma Yöntemleri-4</vt:lpstr>
      <vt:lpstr>Öğrenme Hedefleri</vt:lpstr>
      <vt:lpstr>Sunum İçeriği</vt:lpstr>
      <vt:lpstr>Giriş</vt:lpstr>
      <vt:lpstr>Biyoinformatik ve Omiks Teknolojileri</vt:lpstr>
      <vt:lpstr>Farmakogenomik: Tıpta Yeni Bir Dönem</vt:lpstr>
      <vt:lpstr>Farmakogenomik: Tıpta Yeni Bir Dönem</vt:lpstr>
      <vt:lpstr>Biyoenformatik ve Omiks'teki Zorluklar</vt:lpstr>
      <vt:lpstr>Büyük Veri Hacmi</vt:lpstr>
      <vt:lpstr>Yüksek Boyutluluk</vt:lpstr>
      <vt:lpstr>Standardizasyon ve Veri Kalitesi</vt:lpstr>
      <vt:lpstr>İşbirliği, Yeniden Üretilebilirlik ve Gizlilik</vt:lpstr>
      <vt:lpstr>Zorlukların Üstesinden Gelmek: Boyut ve Boyutluluk</vt:lpstr>
      <vt:lpstr>Zorlukların Üstesinden Gelmek: İşbirliği</vt:lpstr>
      <vt:lpstr>Zorlukların Üstesinden Gelmek: İşbirliği</vt:lpstr>
      <vt:lpstr>Sorular ve Tartışma</vt:lpstr>
      <vt:lpstr>Biyoinformatik ve Farmakogenomik Özet</vt:lpstr>
      <vt:lpstr>Ek Kaynaklar</vt:lpstr>
      <vt:lpstr>PowerPoint Sunusu</vt:lpstr>
      <vt:lpstr>Proje Partnerleri</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discovery</dc:title>
  <dc:creator>arnold bosman</dc:creator>
  <cp:lastModifiedBy>Ayşegül Taylan Özkan</cp:lastModifiedBy>
  <cp:revision>75</cp:revision>
  <dcterms:created xsi:type="dcterms:W3CDTF">2023-12-02T13:46:00Z</dcterms:created>
  <dcterms:modified xsi:type="dcterms:W3CDTF">2024-11-10T14:50:41Z</dcterms:modified>
</cp:coreProperties>
</file>