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7" r:id="rId2"/>
    <p:sldId id="257" r:id="rId3"/>
    <p:sldId id="297" r:id="rId4"/>
    <p:sldId id="406" r:id="rId5"/>
    <p:sldId id="414" r:id="rId6"/>
    <p:sldId id="261" r:id="rId7"/>
    <p:sldId id="259" r:id="rId8"/>
    <p:sldId id="260" r:id="rId9"/>
    <p:sldId id="262" r:id="rId10"/>
    <p:sldId id="265" r:id="rId11"/>
    <p:sldId id="264" r:id="rId12"/>
    <p:sldId id="266" r:id="rId13"/>
    <p:sldId id="267" r:id="rId14"/>
    <p:sldId id="268" r:id="rId15"/>
    <p:sldId id="269" r:id="rId16"/>
    <p:sldId id="402" r:id="rId17"/>
    <p:sldId id="270" r:id="rId18"/>
    <p:sldId id="306" r:id="rId19"/>
    <p:sldId id="403" r:id="rId20"/>
    <p:sldId id="404" r:id="rId21"/>
    <p:sldId id="409" r:id="rId22"/>
    <p:sldId id="410" r:id="rId23"/>
    <p:sldId id="272" r:id="rId24"/>
    <p:sldId id="405" r:id="rId25"/>
    <p:sldId id="407" r:id="rId26"/>
    <p:sldId id="411" r:id="rId27"/>
    <p:sldId id="412" r:id="rId28"/>
    <p:sldId id="1723" r:id="rId29"/>
    <p:sldId id="413" r:id="rId30"/>
    <p:sldId id="1720" r:id="rId31"/>
    <p:sldId id="1729" r:id="rId32"/>
    <p:sldId id="1731" r:id="rId33"/>
    <p:sldId id="1732" r:id="rId3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2"/>
    <p:restoredTop sz="59116"/>
  </p:normalViewPr>
  <p:slideViewPr>
    <p:cSldViewPr snapToGrid="0">
      <p:cViewPr varScale="1">
        <p:scale>
          <a:sx n="72" d="100"/>
          <a:sy n="72" d="100"/>
        </p:scale>
        <p:origin x="10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tr-TR" dirty="0" err="1"/>
            <a:t>Identify</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B77CBA00-C1EC-5241-A5EB-C9D65902350F}">
      <dgm:prSet/>
      <dgm:spPr/>
      <dgm:t>
        <a:bodyPr/>
        <a:lstStyle/>
        <a:p>
          <a:r>
            <a:rPr lang="tr-TR" dirty="0" err="1"/>
            <a:t>Recall</a:t>
          </a:r>
          <a:endParaRPr lang="tr-TR" altLang="tr-TR" dirty="0"/>
        </a:p>
      </dgm:t>
    </dgm:pt>
    <dgm:pt modelId="{9DDAB441-320D-6D49-8748-FCFF5EB4C873}" type="parTrans" cxnId="{CF0A81BC-14E2-A141-A723-E47D59119589}">
      <dgm:prSet/>
      <dgm:spPr/>
      <dgm:t>
        <a:bodyPr/>
        <a:lstStyle/>
        <a:p>
          <a:endParaRPr lang="en-GB"/>
        </a:p>
      </dgm:t>
    </dgm:pt>
    <dgm:pt modelId="{EF7B85AF-A8E3-1C47-9EA4-9DE18B702D06}" type="sibTrans" cxnId="{CF0A81BC-14E2-A141-A723-E47D59119589}">
      <dgm:prSet/>
      <dgm:spPr/>
      <dgm:t>
        <a:bodyPr/>
        <a:lstStyle/>
        <a:p>
          <a:endParaRPr lang="en-GB"/>
        </a:p>
      </dgm:t>
    </dgm:pt>
    <dgm:pt modelId="{62814D3B-1267-7840-9538-2E3D08B6EC63}">
      <dgm:prSet/>
      <dgm:spPr/>
      <dgm:t>
        <a:bodyPr/>
        <a:lstStyle/>
        <a:p>
          <a:r>
            <a:rPr lang="tr-TR" dirty="0" err="1"/>
            <a:t>Interpret</a:t>
          </a:r>
          <a:endParaRPr lang="tr-TR" altLang="tr-TR" dirty="0"/>
        </a:p>
      </dgm:t>
    </dgm:pt>
    <dgm:pt modelId="{81199BF5-0C34-DA47-9FE1-791F70BD5B8F}" type="parTrans" cxnId="{2ECC5C8C-200F-2D4F-BD3D-473CC83756DF}">
      <dgm:prSet/>
      <dgm:spPr/>
      <dgm:t>
        <a:bodyPr/>
        <a:lstStyle/>
        <a:p>
          <a:endParaRPr lang="en-GB"/>
        </a:p>
      </dgm:t>
    </dgm:pt>
    <dgm:pt modelId="{FF4D9957-50F4-7443-B710-0A07BC72BAF7}" type="sibTrans" cxnId="{2ECC5C8C-200F-2D4F-BD3D-473CC83756DF}">
      <dgm:prSet/>
      <dgm:spPr/>
      <dgm:t>
        <a:bodyPr/>
        <a:lstStyle/>
        <a:p>
          <a:endParaRPr lang="en-GB"/>
        </a:p>
      </dgm:t>
    </dgm:pt>
    <dgm:pt modelId="{3A238A3E-7EC7-A641-BD40-65A646267F21}">
      <dgm:prSet/>
      <dgm:spPr/>
      <dgm:t>
        <a:bodyPr/>
        <a:lstStyle/>
        <a:p>
          <a:r>
            <a:rPr lang="tr-TR" dirty="0" err="1"/>
            <a:t>Explain</a:t>
          </a:r>
          <a:endParaRPr lang="tr-TR" altLang="tr-TR" dirty="0"/>
        </a:p>
      </dgm:t>
    </dgm:pt>
    <dgm:pt modelId="{EAC14A27-8569-064E-ADD6-D1F9772B275D}" type="parTrans" cxnId="{591AFBC8-128C-4840-84B0-1DFF50F3F0F9}">
      <dgm:prSet/>
      <dgm:spPr/>
      <dgm:t>
        <a:bodyPr/>
        <a:lstStyle/>
        <a:p>
          <a:endParaRPr lang="en-GB"/>
        </a:p>
      </dgm:t>
    </dgm:pt>
    <dgm:pt modelId="{3B70EF5C-78AC-E54A-BC20-227B92CF6E82}" type="sibTrans" cxnId="{591AFBC8-128C-4840-84B0-1DFF50F3F0F9}">
      <dgm:prSet/>
      <dgm:spPr/>
      <dgm:t>
        <a:bodyPr/>
        <a:lstStyle/>
        <a:p>
          <a:endParaRPr lang="en-GB"/>
        </a:p>
      </dgm:t>
    </dgm:pt>
    <dgm:pt modelId="{34F26815-7F13-5843-93A5-E5DB415341DF}">
      <dgm:prSet/>
      <dgm:spPr/>
      <dgm:t>
        <a:bodyPr/>
        <a:lstStyle/>
        <a:p>
          <a:r>
            <a:rPr lang="tr-TR" dirty="0" err="1"/>
            <a:t>the</a:t>
          </a:r>
          <a:r>
            <a:rPr lang="tr-TR" dirty="0"/>
            <a:t> </a:t>
          </a:r>
          <a:r>
            <a:rPr lang="tr-TR" altLang="tr-TR" dirty="0" err="1"/>
            <a:t>Good</a:t>
          </a:r>
          <a:r>
            <a:rPr lang="tr-TR" altLang="tr-TR" dirty="0"/>
            <a:t> </a:t>
          </a:r>
          <a:r>
            <a:rPr lang="tr-TR" altLang="tr-TR" dirty="0" err="1"/>
            <a:t>Laboratory</a:t>
          </a:r>
          <a:r>
            <a:rPr lang="tr-TR" altLang="tr-TR" dirty="0"/>
            <a:t> </a:t>
          </a:r>
          <a:r>
            <a:rPr lang="tr-TR" altLang="tr-TR" dirty="0" err="1"/>
            <a:t>Practice</a:t>
          </a:r>
          <a:r>
            <a:rPr lang="tr-TR" altLang="tr-TR" dirty="0"/>
            <a:t> (GLP) </a:t>
          </a:r>
          <a:endParaRPr lang="en-US" dirty="0"/>
        </a:p>
      </dgm:t>
    </dgm:pt>
    <dgm:pt modelId="{AD264C7F-D1FC-F547-A781-D86C0E7EAC02}" type="parTrans" cxnId="{51458108-9FB4-BD49-B19C-F1B976F7D2F9}">
      <dgm:prSet/>
      <dgm:spPr/>
    </dgm:pt>
    <dgm:pt modelId="{EB2F37C5-427A-B943-8FC9-BBF284257796}" type="sibTrans" cxnId="{51458108-9FB4-BD49-B19C-F1B976F7D2F9}">
      <dgm:prSet/>
      <dgm:spPr/>
    </dgm:pt>
    <dgm:pt modelId="{6A34675D-6A39-1043-BD3A-2ABEBE55C7FA}">
      <dgm:prSet/>
      <dgm:spPr/>
      <dgm:t>
        <a:bodyPr/>
        <a:lstStyle/>
        <a:p>
          <a:r>
            <a:rPr lang="tr-TR" dirty="0" err="1"/>
            <a:t>the</a:t>
          </a:r>
          <a:r>
            <a:rPr lang="tr-TR" dirty="0"/>
            <a:t> </a:t>
          </a:r>
          <a:r>
            <a:rPr lang="tr-TR" dirty="0" err="1"/>
            <a:t>importance</a:t>
          </a:r>
          <a:r>
            <a:rPr lang="tr-TR" dirty="0"/>
            <a:t> of </a:t>
          </a:r>
          <a:r>
            <a:rPr lang="tr-TR" dirty="0" err="1"/>
            <a:t>animal</a:t>
          </a:r>
          <a:r>
            <a:rPr lang="tr-TR" dirty="0"/>
            <a:t> </a:t>
          </a:r>
          <a:r>
            <a:rPr lang="tr-TR" dirty="0" err="1"/>
            <a:t>tests</a:t>
          </a:r>
          <a:r>
            <a:rPr lang="tr-TR" dirty="0"/>
            <a:t> </a:t>
          </a:r>
          <a:r>
            <a:rPr lang="tr-TR" dirty="0" err="1"/>
            <a:t>for</a:t>
          </a:r>
          <a:r>
            <a:rPr lang="tr-TR" dirty="0"/>
            <a:t> </a:t>
          </a:r>
          <a:r>
            <a:rPr lang="tr-TR" dirty="0" err="1"/>
            <a:t>drug</a:t>
          </a:r>
          <a:r>
            <a:rPr lang="tr-TR" dirty="0"/>
            <a:t> </a:t>
          </a:r>
          <a:r>
            <a:rPr lang="tr-TR" dirty="0" err="1"/>
            <a:t>safety</a:t>
          </a:r>
          <a:r>
            <a:rPr lang="tr-TR" dirty="0"/>
            <a:t> </a:t>
          </a:r>
          <a:r>
            <a:rPr lang="tr-TR" altLang="tr-TR" dirty="0" err="1"/>
            <a:t>and</a:t>
          </a:r>
          <a:r>
            <a:rPr lang="tr-TR" altLang="tr-TR" dirty="0"/>
            <a:t> </a:t>
          </a:r>
          <a:r>
            <a:rPr lang="tr-TR" altLang="tr-TR" dirty="0" err="1"/>
            <a:t>areas</a:t>
          </a:r>
          <a:r>
            <a:rPr lang="tr-TR" altLang="tr-TR" dirty="0"/>
            <a:t> is GLP </a:t>
          </a:r>
          <a:r>
            <a:rPr lang="tr-TR" altLang="tr-TR" dirty="0" err="1"/>
            <a:t>applied</a:t>
          </a:r>
          <a:endParaRPr lang="tr-TR" altLang="tr-TR" dirty="0"/>
        </a:p>
      </dgm:t>
    </dgm:pt>
    <dgm:pt modelId="{62728E93-D418-7547-8505-479BD2C2EBE1}" type="parTrans" cxnId="{22059F52-CC14-1343-9E7A-EDF01048CFC2}">
      <dgm:prSet/>
      <dgm:spPr/>
    </dgm:pt>
    <dgm:pt modelId="{5425702F-7A4D-D747-BB16-C38CDE8FC7AB}" type="sibTrans" cxnId="{22059F52-CC14-1343-9E7A-EDF01048CFC2}">
      <dgm:prSet/>
      <dgm:spPr/>
    </dgm:pt>
    <dgm:pt modelId="{5C96241C-0C50-744D-9085-A17CAFB3660E}">
      <dgm:prSet/>
      <dgm:spPr/>
      <dgm:t>
        <a:bodyPr/>
        <a:lstStyle/>
        <a:p>
          <a:r>
            <a:rPr lang="tr-TR" altLang="tr-TR" dirty="0" err="1"/>
            <a:t>the</a:t>
          </a:r>
          <a:r>
            <a:rPr lang="tr-TR" altLang="tr-TR" dirty="0"/>
            <a:t> </a:t>
          </a:r>
          <a:r>
            <a:rPr lang="tr-TR" altLang="tr-TR" dirty="0" err="1"/>
            <a:t>importance</a:t>
          </a:r>
          <a:r>
            <a:rPr lang="tr-TR" altLang="tr-TR" dirty="0"/>
            <a:t> of GLP in </a:t>
          </a:r>
          <a:r>
            <a:rPr lang="tr-TR" altLang="tr-TR" dirty="0" err="1"/>
            <a:t>Drug</a:t>
          </a:r>
          <a:r>
            <a:rPr lang="tr-TR" altLang="tr-TR" dirty="0"/>
            <a:t> </a:t>
          </a:r>
          <a:r>
            <a:rPr lang="tr-TR" altLang="tr-TR" dirty="0" err="1"/>
            <a:t>Research</a:t>
          </a:r>
          <a:r>
            <a:rPr lang="tr-TR" altLang="tr-TR" dirty="0"/>
            <a:t> </a:t>
          </a:r>
          <a:r>
            <a:rPr lang="tr-TR" altLang="tr-TR" dirty="0" err="1"/>
            <a:t>Studies</a:t>
          </a:r>
          <a:endParaRPr lang="en-GB" dirty="0"/>
        </a:p>
      </dgm:t>
    </dgm:pt>
    <dgm:pt modelId="{ED9BF40E-9B3E-F144-AF86-2FEDEB921BBA}" type="parTrans" cxnId="{D3C0472C-486C-6D42-9A1D-4FC6AC6F3F0F}">
      <dgm:prSet/>
      <dgm:spPr/>
    </dgm:pt>
    <dgm:pt modelId="{CF31F79B-FB3B-F944-899B-F92C953447D4}" type="sibTrans" cxnId="{D3C0472C-486C-6D42-9A1D-4FC6AC6F3F0F}">
      <dgm:prSet/>
      <dgm:spPr/>
    </dgm:pt>
    <dgm:pt modelId="{F5E17B16-A68F-9E4A-A290-6E2FBD776BEE}">
      <dgm:prSet/>
      <dgm:spPr/>
      <dgm:t>
        <a:bodyPr/>
        <a:lstStyle/>
        <a:p>
          <a:r>
            <a:rPr lang="tr-TR" dirty="0" err="1"/>
            <a:t>the</a:t>
          </a:r>
          <a:r>
            <a:rPr lang="tr-TR" dirty="0"/>
            <a:t> </a:t>
          </a:r>
          <a:r>
            <a:rPr lang="tr-TR" dirty="0" err="1"/>
            <a:t>p</a:t>
          </a:r>
          <a:r>
            <a:rPr lang="tr-TR" altLang="tr-TR" dirty="0" err="1"/>
            <a:t>re-clinical</a:t>
          </a:r>
          <a:r>
            <a:rPr lang="tr-TR" altLang="tr-TR" dirty="0"/>
            <a:t> </a:t>
          </a:r>
          <a:r>
            <a:rPr lang="tr-TR" altLang="tr-TR" dirty="0" err="1"/>
            <a:t>Stages</a:t>
          </a:r>
          <a:r>
            <a:rPr lang="tr-TR" altLang="tr-TR" dirty="0"/>
            <a:t> </a:t>
          </a:r>
          <a:r>
            <a:rPr lang="tr-TR" altLang="tr-TR" dirty="0" err="1"/>
            <a:t>and</a:t>
          </a:r>
          <a:r>
            <a:rPr lang="tr-TR" altLang="tr-TR" dirty="0"/>
            <a:t> </a:t>
          </a:r>
          <a:r>
            <a:rPr lang="tr-TR" altLang="tr-TR" dirty="0" err="1"/>
            <a:t>the</a:t>
          </a:r>
          <a:r>
            <a:rPr lang="tr-TR" altLang="tr-TR" dirty="0"/>
            <a:t> </a:t>
          </a:r>
          <a:r>
            <a:rPr lang="tr-TR" altLang="tr-TR" dirty="0" err="1"/>
            <a:t>types</a:t>
          </a:r>
          <a:r>
            <a:rPr lang="tr-TR" altLang="tr-TR" dirty="0"/>
            <a:t> </a:t>
          </a:r>
          <a:r>
            <a:rPr lang="tr-TR" altLang="tr-TR" dirty="0" err="1"/>
            <a:t>Invivo</a:t>
          </a:r>
          <a:r>
            <a:rPr lang="tr-TR" altLang="tr-TR" dirty="0"/>
            <a:t> </a:t>
          </a:r>
          <a:r>
            <a:rPr lang="tr-TR" altLang="tr-TR" dirty="0" err="1"/>
            <a:t>Tests</a:t>
          </a:r>
          <a:endParaRPr lang="en-GB" dirty="0"/>
        </a:p>
      </dgm:t>
    </dgm:pt>
    <dgm:pt modelId="{253EE111-65CE-AD44-836B-DBE069E288E7}" type="parTrans" cxnId="{7EAD07A2-E79A-BD4B-B307-12499CCDA0B0}">
      <dgm:prSet/>
      <dgm:spPr/>
    </dgm:pt>
    <dgm:pt modelId="{399592EC-E18F-0E48-A7D9-270BF0B01AD6}" type="sibTrans" cxnId="{7EAD07A2-E79A-BD4B-B307-12499CCDA0B0}">
      <dgm:prSet/>
      <dgm:spPr/>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CB79E926-49F4-9F48-A980-2BC530F082A4}" type="pres">
      <dgm:prSet presAssocID="{B77CBA00-C1EC-5241-A5EB-C9D65902350F}" presName="linNode" presStyleCnt="0"/>
      <dgm:spPr/>
    </dgm:pt>
    <dgm:pt modelId="{20E83685-E7E3-9644-91A1-23EFF2BF25CB}" type="pres">
      <dgm:prSet presAssocID="{B77CBA00-C1EC-5241-A5EB-C9D65902350F}" presName="parentText" presStyleLbl="alignNode1" presStyleIdx="1" presStyleCnt="4">
        <dgm:presLayoutVars>
          <dgm:chMax val="1"/>
          <dgm:bulletEnabled/>
        </dgm:presLayoutVars>
      </dgm:prSet>
      <dgm:spPr/>
    </dgm:pt>
    <dgm:pt modelId="{36D4B5D6-3983-4442-B944-F2BD66931F55}" type="pres">
      <dgm:prSet presAssocID="{B77CBA00-C1EC-5241-A5EB-C9D65902350F}" presName="descendantText" presStyleLbl="alignAccFollowNode1" presStyleIdx="1" presStyleCnt="4">
        <dgm:presLayoutVars>
          <dgm:bulletEnabled/>
        </dgm:presLayoutVars>
      </dgm:prSet>
      <dgm:spPr/>
    </dgm:pt>
    <dgm:pt modelId="{9E5A971C-868C-EB4D-B12A-CA844D172F64}" type="pres">
      <dgm:prSet presAssocID="{EF7B85AF-A8E3-1C47-9EA4-9DE18B702D06}" presName="sp" presStyleCnt="0"/>
      <dgm:spPr/>
    </dgm:pt>
    <dgm:pt modelId="{E42CEB88-77EC-3F42-B58B-BA19DD426C03}" type="pres">
      <dgm:prSet presAssocID="{62814D3B-1267-7840-9538-2E3D08B6EC63}" presName="linNode" presStyleCnt="0"/>
      <dgm:spPr/>
    </dgm:pt>
    <dgm:pt modelId="{74A5806A-56E2-9343-B52C-7293B6A82268}" type="pres">
      <dgm:prSet presAssocID="{62814D3B-1267-7840-9538-2E3D08B6EC63}" presName="parentText" presStyleLbl="alignNode1" presStyleIdx="2" presStyleCnt="4">
        <dgm:presLayoutVars>
          <dgm:chMax val="1"/>
          <dgm:bulletEnabled/>
        </dgm:presLayoutVars>
      </dgm:prSet>
      <dgm:spPr/>
    </dgm:pt>
    <dgm:pt modelId="{82E3A901-084D-8142-91B9-0267D397B9A7}" type="pres">
      <dgm:prSet presAssocID="{62814D3B-1267-7840-9538-2E3D08B6EC63}" presName="descendantText" presStyleLbl="alignAccFollowNode1" presStyleIdx="2" presStyleCnt="4">
        <dgm:presLayoutVars>
          <dgm:bulletEnabled/>
        </dgm:presLayoutVars>
      </dgm:prSet>
      <dgm:spPr/>
    </dgm:pt>
    <dgm:pt modelId="{90519A9B-4263-2B49-BE38-1C8D29CE37EC}" type="pres">
      <dgm:prSet presAssocID="{FF4D9957-50F4-7443-B710-0A07BC72BAF7}" presName="sp" presStyleCnt="0"/>
      <dgm:spPr/>
    </dgm:pt>
    <dgm:pt modelId="{3449D933-695C-B641-8C03-1088C1019CE3}" type="pres">
      <dgm:prSet presAssocID="{3A238A3E-7EC7-A641-BD40-65A646267F21}" presName="linNode" presStyleCnt="0"/>
      <dgm:spPr/>
    </dgm:pt>
    <dgm:pt modelId="{1680E5C7-7723-6A4A-8C0E-183DAC7D9A7D}" type="pres">
      <dgm:prSet presAssocID="{3A238A3E-7EC7-A641-BD40-65A646267F21}" presName="parentText" presStyleLbl="alignNode1" presStyleIdx="3" presStyleCnt="4">
        <dgm:presLayoutVars>
          <dgm:chMax val="1"/>
          <dgm:bulletEnabled/>
        </dgm:presLayoutVars>
      </dgm:prSet>
      <dgm:spPr/>
    </dgm:pt>
    <dgm:pt modelId="{2267B947-3102-654E-81A2-921DE13C6A23}" type="pres">
      <dgm:prSet presAssocID="{3A238A3E-7EC7-A641-BD40-65A646267F21}" presName="descendantText" presStyleLbl="alignAccFollowNode1" presStyleIdx="3" presStyleCnt="4">
        <dgm:presLayoutVars>
          <dgm:bulletEnabled/>
        </dgm:presLayoutVars>
      </dgm:prSet>
      <dgm:spPr/>
    </dgm:pt>
  </dgm:ptLst>
  <dgm:cxnLst>
    <dgm:cxn modelId="{51458108-9FB4-BD49-B19C-F1B976F7D2F9}" srcId="{C94A0319-5CE9-4E71-BB56-84184ABFF813}" destId="{34F26815-7F13-5843-93A5-E5DB415341DF}" srcOrd="0" destOrd="0" parTransId="{AD264C7F-D1FC-F547-A781-D86C0E7EAC02}" sibTransId="{EB2F37C5-427A-B943-8FC9-BBF284257796}"/>
    <dgm:cxn modelId="{F61FFE14-2E42-9143-9232-C4796CEE7AA8}" type="presOf" srcId="{34F26815-7F13-5843-93A5-E5DB415341DF}" destId="{9D25FA2D-E74A-7D4E-BD1B-371401AD3E0A}" srcOrd="0" destOrd="0" presId="urn:microsoft.com/office/officeart/2016/7/layout/VerticalSolidActionList"/>
    <dgm:cxn modelId="{D3C0472C-486C-6D42-9A1D-4FC6AC6F3F0F}" srcId="{62814D3B-1267-7840-9538-2E3D08B6EC63}" destId="{5C96241C-0C50-744D-9085-A17CAFB3660E}" srcOrd="0" destOrd="0" parTransId="{ED9BF40E-9B3E-F144-AF86-2FEDEB921BBA}" sibTransId="{CF31F79B-FB3B-F944-899B-F92C953447D4}"/>
    <dgm:cxn modelId="{22059F52-CC14-1343-9E7A-EDF01048CFC2}" srcId="{B77CBA00-C1EC-5241-A5EB-C9D65902350F}" destId="{6A34675D-6A39-1043-BD3A-2ABEBE55C7FA}" srcOrd="0" destOrd="0" parTransId="{62728E93-D418-7547-8505-479BD2C2EBE1}" sibTransId="{5425702F-7A4D-D747-BB16-C38CDE8FC7AB}"/>
    <dgm:cxn modelId="{CF21A961-A022-0444-8EDC-50BFF7F7DEF8}" type="presOf" srcId="{341DBA06-6F05-4FC6-AD6C-3FF19041E25B}" destId="{62498256-D6A9-EF42-B5B5-D595AA322FC6}" srcOrd="0" destOrd="0" presId="urn:microsoft.com/office/officeart/2016/7/layout/VerticalSolidActionList"/>
    <dgm:cxn modelId="{2ECC5C8C-200F-2D4F-BD3D-473CC83756DF}" srcId="{341DBA06-6F05-4FC6-AD6C-3FF19041E25B}" destId="{62814D3B-1267-7840-9538-2E3D08B6EC63}" srcOrd="2" destOrd="0" parTransId="{81199BF5-0C34-DA47-9FE1-791F70BD5B8F}" sibTransId="{FF4D9957-50F4-7443-B710-0A07BC72BAF7}"/>
    <dgm:cxn modelId="{8411DD8E-6D37-0947-995C-EFDAEAB28152}" type="presOf" srcId="{F5E17B16-A68F-9E4A-A290-6E2FBD776BEE}" destId="{2267B947-3102-654E-81A2-921DE13C6A23}" srcOrd="0" destOrd="0" presId="urn:microsoft.com/office/officeart/2016/7/layout/VerticalSolidActionList"/>
    <dgm:cxn modelId="{7EAD07A2-E79A-BD4B-B307-12499CCDA0B0}" srcId="{3A238A3E-7EC7-A641-BD40-65A646267F21}" destId="{F5E17B16-A68F-9E4A-A290-6E2FBD776BEE}" srcOrd="0" destOrd="0" parTransId="{253EE111-65CE-AD44-836B-DBE069E288E7}" sibTransId="{399592EC-E18F-0E48-A7D9-270BF0B01AD6}"/>
    <dgm:cxn modelId="{BDA53BA8-D365-E44E-A851-FFAB57F5DBA4}" type="presOf" srcId="{C94A0319-5CE9-4E71-BB56-84184ABFF813}" destId="{C9CBE89E-5935-6343-A13D-FFD1BFA17121}" srcOrd="0" destOrd="0" presId="urn:microsoft.com/office/officeart/2016/7/layout/VerticalSolidActionList"/>
    <dgm:cxn modelId="{4DA727B5-8982-F94F-A9E8-C8D68AAA454D}" type="presOf" srcId="{62814D3B-1267-7840-9538-2E3D08B6EC63}" destId="{74A5806A-56E2-9343-B52C-7293B6A82268}"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CF0A81BC-14E2-A141-A723-E47D59119589}" srcId="{341DBA06-6F05-4FC6-AD6C-3FF19041E25B}" destId="{B77CBA00-C1EC-5241-A5EB-C9D65902350F}" srcOrd="1" destOrd="0" parTransId="{9DDAB441-320D-6D49-8748-FCFF5EB4C873}" sibTransId="{EF7B85AF-A8E3-1C47-9EA4-9DE18B702D06}"/>
    <dgm:cxn modelId="{591AFBC8-128C-4840-84B0-1DFF50F3F0F9}" srcId="{341DBA06-6F05-4FC6-AD6C-3FF19041E25B}" destId="{3A238A3E-7EC7-A641-BD40-65A646267F21}" srcOrd="3" destOrd="0" parTransId="{EAC14A27-8569-064E-ADD6-D1F9772B275D}" sibTransId="{3B70EF5C-78AC-E54A-BC20-227B92CF6E82}"/>
    <dgm:cxn modelId="{6DE50BD1-D11C-A642-B600-DE499FA765D7}" type="presOf" srcId="{6A34675D-6A39-1043-BD3A-2ABEBE55C7FA}" destId="{36D4B5D6-3983-4442-B944-F2BD66931F55}" srcOrd="0" destOrd="0" presId="urn:microsoft.com/office/officeart/2016/7/layout/VerticalSolidActionList"/>
    <dgm:cxn modelId="{881341DD-55B8-8D48-8C4B-AF07447B18A7}" type="presOf" srcId="{3A238A3E-7EC7-A641-BD40-65A646267F21}" destId="{1680E5C7-7723-6A4A-8C0E-183DAC7D9A7D}" srcOrd="0" destOrd="0" presId="urn:microsoft.com/office/officeart/2016/7/layout/VerticalSolidActionList"/>
    <dgm:cxn modelId="{B5325CE0-F52A-B64E-B98E-01AA27E5E172}" type="presOf" srcId="{B77CBA00-C1EC-5241-A5EB-C9D65902350F}" destId="{20E83685-E7E3-9644-91A1-23EFF2BF25CB}" srcOrd="0" destOrd="0" presId="urn:microsoft.com/office/officeart/2016/7/layout/VerticalSolidActionList"/>
    <dgm:cxn modelId="{C9B6FDEE-45BB-CC44-9952-C3D5D599A57E}" type="presOf" srcId="{5C96241C-0C50-744D-9085-A17CAFB3660E}" destId="{82E3A901-084D-8142-91B9-0267D397B9A7}"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4BD0A7B0-038E-8A48-B117-E7E3186696D8}" type="presParOf" srcId="{62498256-D6A9-EF42-B5B5-D595AA322FC6}" destId="{CB79E926-49F4-9F48-A980-2BC530F082A4}" srcOrd="2" destOrd="0" presId="urn:microsoft.com/office/officeart/2016/7/layout/VerticalSolidActionList"/>
    <dgm:cxn modelId="{05DDECB1-BDC0-814E-A351-6E6C9267AA0F}" type="presParOf" srcId="{CB79E926-49F4-9F48-A980-2BC530F082A4}" destId="{20E83685-E7E3-9644-91A1-23EFF2BF25CB}" srcOrd="0" destOrd="0" presId="urn:microsoft.com/office/officeart/2016/7/layout/VerticalSolidActionList"/>
    <dgm:cxn modelId="{6FC18D5A-5B72-8046-AA93-2CCCBB064770}" type="presParOf" srcId="{CB79E926-49F4-9F48-A980-2BC530F082A4}" destId="{36D4B5D6-3983-4442-B944-F2BD66931F55}" srcOrd="1" destOrd="0" presId="urn:microsoft.com/office/officeart/2016/7/layout/VerticalSolidActionList"/>
    <dgm:cxn modelId="{FA1150A9-4FFE-2E4F-AEC3-9827D7F22A21}" type="presParOf" srcId="{62498256-D6A9-EF42-B5B5-D595AA322FC6}" destId="{9E5A971C-868C-EB4D-B12A-CA844D172F64}" srcOrd="3" destOrd="0" presId="urn:microsoft.com/office/officeart/2016/7/layout/VerticalSolidActionList"/>
    <dgm:cxn modelId="{DDC30F0F-B4B0-504E-980E-C9044D765BFB}" type="presParOf" srcId="{62498256-D6A9-EF42-B5B5-D595AA322FC6}" destId="{E42CEB88-77EC-3F42-B58B-BA19DD426C03}" srcOrd="4" destOrd="0" presId="urn:microsoft.com/office/officeart/2016/7/layout/VerticalSolidActionList"/>
    <dgm:cxn modelId="{E2346004-A3C1-E640-8193-33807B695842}" type="presParOf" srcId="{E42CEB88-77EC-3F42-B58B-BA19DD426C03}" destId="{74A5806A-56E2-9343-B52C-7293B6A82268}" srcOrd="0" destOrd="0" presId="urn:microsoft.com/office/officeart/2016/7/layout/VerticalSolidActionList"/>
    <dgm:cxn modelId="{8CE9145A-35A4-A446-AA01-F844F03DC0A1}" type="presParOf" srcId="{E42CEB88-77EC-3F42-B58B-BA19DD426C03}" destId="{82E3A901-084D-8142-91B9-0267D397B9A7}" srcOrd="1" destOrd="0" presId="urn:microsoft.com/office/officeart/2016/7/layout/VerticalSolidActionList"/>
    <dgm:cxn modelId="{579EBE79-BEBA-214A-AB1E-88D0C0D39D94}" type="presParOf" srcId="{62498256-D6A9-EF42-B5B5-D595AA322FC6}" destId="{90519A9B-4263-2B49-BE38-1C8D29CE37EC}" srcOrd="5" destOrd="0" presId="urn:microsoft.com/office/officeart/2016/7/layout/VerticalSolidActionList"/>
    <dgm:cxn modelId="{C163C5F4-B1AF-D042-8462-5470AA33BCD8}" type="presParOf" srcId="{62498256-D6A9-EF42-B5B5-D595AA322FC6}" destId="{3449D933-695C-B641-8C03-1088C1019CE3}" srcOrd="6" destOrd="0" presId="urn:microsoft.com/office/officeart/2016/7/layout/VerticalSolidActionList"/>
    <dgm:cxn modelId="{0178EB51-032E-0045-847D-34842F522208}" type="presParOf" srcId="{3449D933-695C-B641-8C03-1088C1019CE3}" destId="{1680E5C7-7723-6A4A-8C0E-183DAC7D9A7D}" srcOrd="0" destOrd="0" presId="urn:microsoft.com/office/officeart/2016/7/layout/VerticalSolidActionList"/>
    <dgm:cxn modelId="{CFEC32B9-C952-5A46-B324-655A7049D075}" type="presParOf" srcId="{3449D933-695C-B641-8C03-1088C1019CE3}" destId="{2267B947-3102-654E-81A2-921DE13C6A23}"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9666A-3DE6-4887-9DB5-D5C46EFCA1F8}"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B4B49C-C712-4798-A000-A76CAAE8B1DD}">
      <dgm:prSet/>
      <dgm:spPr/>
      <dgm:t>
        <a:bodyPr/>
        <a:lstStyle/>
        <a:p>
          <a:r>
            <a:rPr lang="en-US"/>
            <a:t>GLP is an official regulation created by the FDA (United States Food and Drug Administration) in 1978.Although GLP originated in the United States, it has had a worldwide impact.</a:t>
          </a:r>
        </a:p>
      </dgm:t>
    </dgm:pt>
    <dgm:pt modelId="{646ECAD7-F59D-407E-A886-CDFCF15C50D9}" type="parTrans" cxnId="{8A7CB965-6B51-407A-84BE-E6F4BBFB7ED5}">
      <dgm:prSet/>
      <dgm:spPr/>
      <dgm:t>
        <a:bodyPr/>
        <a:lstStyle/>
        <a:p>
          <a:endParaRPr lang="en-US"/>
        </a:p>
      </dgm:t>
    </dgm:pt>
    <dgm:pt modelId="{1666BEAB-F44C-4ABF-9023-17F10936F5A0}" type="sibTrans" cxnId="{8A7CB965-6B51-407A-84BE-E6F4BBFB7ED5}">
      <dgm:prSet/>
      <dgm:spPr/>
      <dgm:t>
        <a:bodyPr/>
        <a:lstStyle/>
        <a:p>
          <a:endParaRPr lang="en-US"/>
        </a:p>
      </dgm:t>
    </dgm:pt>
    <dgm:pt modelId="{AFB5D630-C41C-40E5-B46B-A62064EB4F15}">
      <dgm:prSet/>
      <dgm:spPr/>
      <dgm:t>
        <a:bodyPr/>
        <a:lstStyle/>
        <a:p>
          <a:r>
            <a:rPr lang="en-US"/>
            <a:t>Non-U.S. companies that wanted to do business with the United States or register their production in the United States had to comply with United States GLP regulations.</a:t>
          </a:r>
        </a:p>
      </dgm:t>
    </dgm:pt>
    <dgm:pt modelId="{04E16DE8-C849-47FB-83D5-739720E15CA9}" type="parTrans" cxnId="{2660FD58-0112-401D-80EE-6E63DE7390C6}">
      <dgm:prSet/>
      <dgm:spPr/>
      <dgm:t>
        <a:bodyPr/>
        <a:lstStyle/>
        <a:p>
          <a:endParaRPr lang="en-US"/>
        </a:p>
      </dgm:t>
    </dgm:pt>
    <dgm:pt modelId="{02242E5B-4E5A-4E42-A245-0A1EECF977E2}" type="sibTrans" cxnId="{2660FD58-0112-401D-80EE-6E63DE7390C6}">
      <dgm:prSet/>
      <dgm:spPr/>
      <dgm:t>
        <a:bodyPr/>
        <a:lstStyle/>
        <a:p>
          <a:endParaRPr lang="en-US"/>
        </a:p>
      </dgm:t>
    </dgm:pt>
    <dgm:pt modelId="{30A3499C-E547-4A9F-A7F9-D8CF3667B5BB}">
      <dgm:prSet/>
      <dgm:spPr/>
      <dgm:t>
        <a:bodyPr/>
        <a:lstStyle/>
        <a:p>
          <a:r>
            <a:rPr lang="en-US"/>
            <a:t>They eventually started making GLP regulations in their own countries.</a:t>
          </a:r>
        </a:p>
      </dgm:t>
    </dgm:pt>
    <dgm:pt modelId="{34736BD5-6521-47D9-B4F0-BBB27D190491}" type="parTrans" cxnId="{0258A588-95D2-4E14-BA16-D07E8025C50E}">
      <dgm:prSet/>
      <dgm:spPr/>
      <dgm:t>
        <a:bodyPr/>
        <a:lstStyle/>
        <a:p>
          <a:endParaRPr lang="en-US"/>
        </a:p>
      </dgm:t>
    </dgm:pt>
    <dgm:pt modelId="{65B12EBC-ED26-44E6-BCC8-D9B73EA854E9}" type="sibTrans" cxnId="{0258A588-95D2-4E14-BA16-D07E8025C50E}">
      <dgm:prSet/>
      <dgm:spPr/>
      <dgm:t>
        <a:bodyPr/>
        <a:lstStyle/>
        <a:p>
          <a:endParaRPr lang="en-US"/>
        </a:p>
      </dgm:t>
    </dgm:pt>
    <dgm:pt modelId="{189D1BC8-FD36-4EDD-AE03-048279E87C15}">
      <dgm:prSet/>
      <dgm:spPr/>
      <dgm:t>
        <a:bodyPr/>
        <a:lstStyle/>
        <a:p>
          <a:r>
            <a:rPr lang="en-US"/>
            <a:t>In 1981, the organization called OECD (Organization for Economic Co-operation and Development) produced the GLP principles, which are international standards.</a:t>
          </a:r>
        </a:p>
      </dgm:t>
    </dgm:pt>
    <dgm:pt modelId="{CFD2E1F1-07E5-447A-B733-3AC080FCA4C9}" type="parTrans" cxnId="{3B984B01-D329-4298-8674-267A6AB9AF4E}">
      <dgm:prSet/>
      <dgm:spPr/>
      <dgm:t>
        <a:bodyPr/>
        <a:lstStyle/>
        <a:p>
          <a:endParaRPr lang="en-US"/>
        </a:p>
      </dgm:t>
    </dgm:pt>
    <dgm:pt modelId="{A2B33994-6AE4-4768-81BE-F9077E47C741}" type="sibTrans" cxnId="{3B984B01-D329-4298-8674-267A6AB9AF4E}">
      <dgm:prSet/>
      <dgm:spPr/>
      <dgm:t>
        <a:bodyPr/>
        <a:lstStyle/>
        <a:p>
          <a:endParaRPr lang="en-US"/>
        </a:p>
      </dgm:t>
    </dgm:pt>
    <dgm:pt modelId="{4EFD7C98-36A6-4D8C-B1DA-60D4C99F35F6}" type="pres">
      <dgm:prSet presAssocID="{3689666A-3DE6-4887-9DB5-D5C46EFCA1F8}" presName="root" presStyleCnt="0">
        <dgm:presLayoutVars>
          <dgm:dir/>
          <dgm:resizeHandles val="exact"/>
        </dgm:presLayoutVars>
      </dgm:prSet>
      <dgm:spPr/>
    </dgm:pt>
    <dgm:pt modelId="{92ECBAE3-AD5D-4E27-BDBD-1F9606231191}" type="pres">
      <dgm:prSet presAssocID="{3689666A-3DE6-4887-9DB5-D5C46EFCA1F8}" presName="container" presStyleCnt="0">
        <dgm:presLayoutVars>
          <dgm:dir/>
          <dgm:resizeHandles val="exact"/>
        </dgm:presLayoutVars>
      </dgm:prSet>
      <dgm:spPr/>
    </dgm:pt>
    <dgm:pt modelId="{71832C30-B325-40FD-BAC7-D052728F7E0D}" type="pres">
      <dgm:prSet presAssocID="{A9B4B49C-C712-4798-A000-A76CAAE8B1DD}" presName="compNode" presStyleCnt="0"/>
      <dgm:spPr/>
    </dgm:pt>
    <dgm:pt modelId="{E06A4CA9-9348-44D3-9E13-B18907D0FB54}" type="pres">
      <dgm:prSet presAssocID="{A9B4B49C-C712-4798-A000-A76CAAE8B1DD}" presName="iconBgRect" presStyleLbl="bgShp" presStyleIdx="0" presStyleCnt="4"/>
      <dgm:spPr/>
    </dgm:pt>
    <dgm:pt modelId="{10E92870-D099-4974-A17D-A593F5B41A62}" type="pres">
      <dgm:prSet presAssocID="{A9B4B49C-C712-4798-A000-A76CAAE8B1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BA56D110-0AEF-4573-AC14-7D59D0DA7C3D}" type="pres">
      <dgm:prSet presAssocID="{A9B4B49C-C712-4798-A000-A76CAAE8B1DD}" presName="spaceRect" presStyleCnt="0"/>
      <dgm:spPr/>
    </dgm:pt>
    <dgm:pt modelId="{2D84FEAD-05DA-4548-9C1B-6A4910F5C0B6}" type="pres">
      <dgm:prSet presAssocID="{A9B4B49C-C712-4798-A000-A76CAAE8B1DD}" presName="textRect" presStyleLbl="revTx" presStyleIdx="0" presStyleCnt="4">
        <dgm:presLayoutVars>
          <dgm:chMax val="1"/>
          <dgm:chPref val="1"/>
        </dgm:presLayoutVars>
      </dgm:prSet>
      <dgm:spPr/>
    </dgm:pt>
    <dgm:pt modelId="{C3C919F3-724B-4683-89CB-3E16480B2E8E}" type="pres">
      <dgm:prSet presAssocID="{1666BEAB-F44C-4ABF-9023-17F10936F5A0}" presName="sibTrans" presStyleLbl="sibTrans2D1" presStyleIdx="0" presStyleCnt="0"/>
      <dgm:spPr/>
    </dgm:pt>
    <dgm:pt modelId="{70A5EF32-74A3-4202-87EF-AC71597D0EE7}" type="pres">
      <dgm:prSet presAssocID="{AFB5D630-C41C-40E5-B46B-A62064EB4F15}" presName="compNode" presStyleCnt="0"/>
      <dgm:spPr/>
    </dgm:pt>
    <dgm:pt modelId="{7007A443-2BAE-4F52-9592-E71CA6689505}" type="pres">
      <dgm:prSet presAssocID="{AFB5D630-C41C-40E5-B46B-A62064EB4F15}" presName="iconBgRect" presStyleLbl="bgShp" presStyleIdx="1" presStyleCnt="4"/>
      <dgm:spPr/>
    </dgm:pt>
    <dgm:pt modelId="{E52F79EF-D3B0-4BEF-92B4-4049512DEE65}" type="pres">
      <dgm:prSet presAssocID="{AFB5D630-C41C-40E5-B46B-A62064EB4F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7CBEE84-221E-4477-96AA-1DB2D959ABDE}" type="pres">
      <dgm:prSet presAssocID="{AFB5D630-C41C-40E5-B46B-A62064EB4F15}" presName="spaceRect" presStyleCnt="0"/>
      <dgm:spPr/>
    </dgm:pt>
    <dgm:pt modelId="{935AE4A3-94F1-4E5E-AA1E-9E5744A9B170}" type="pres">
      <dgm:prSet presAssocID="{AFB5D630-C41C-40E5-B46B-A62064EB4F15}" presName="textRect" presStyleLbl="revTx" presStyleIdx="1" presStyleCnt="4">
        <dgm:presLayoutVars>
          <dgm:chMax val="1"/>
          <dgm:chPref val="1"/>
        </dgm:presLayoutVars>
      </dgm:prSet>
      <dgm:spPr/>
    </dgm:pt>
    <dgm:pt modelId="{7D7900B4-D565-4F95-9680-A4BA36CF086B}" type="pres">
      <dgm:prSet presAssocID="{02242E5B-4E5A-4E42-A245-0A1EECF977E2}" presName="sibTrans" presStyleLbl="sibTrans2D1" presStyleIdx="0" presStyleCnt="0"/>
      <dgm:spPr/>
    </dgm:pt>
    <dgm:pt modelId="{31143179-E9BF-4332-A0C2-67E641AAFA9E}" type="pres">
      <dgm:prSet presAssocID="{30A3499C-E547-4A9F-A7F9-D8CF3667B5BB}" presName="compNode" presStyleCnt="0"/>
      <dgm:spPr/>
    </dgm:pt>
    <dgm:pt modelId="{CC05B7D9-3051-42FF-A745-22FE2314CC4C}" type="pres">
      <dgm:prSet presAssocID="{30A3499C-E547-4A9F-A7F9-D8CF3667B5BB}" presName="iconBgRect" presStyleLbl="bgShp" presStyleIdx="2" presStyleCnt="4"/>
      <dgm:spPr/>
    </dgm:pt>
    <dgm:pt modelId="{6B76170D-9CA1-45B3-9C0A-A0CE60470611}" type="pres">
      <dgm:prSet presAssocID="{30A3499C-E547-4A9F-A7F9-D8CF3667B5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g under Magnifying Glass"/>
        </a:ext>
      </dgm:extLst>
    </dgm:pt>
    <dgm:pt modelId="{2A3663B9-E821-479F-AC8C-D2172C6247F1}" type="pres">
      <dgm:prSet presAssocID="{30A3499C-E547-4A9F-A7F9-D8CF3667B5BB}" presName="spaceRect" presStyleCnt="0"/>
      <dgm:spPr/>
    </dgm:pt>
    <dgm:pt modelId="{F3F212CB-E645-4103-B300-FA54655B4FC7}" type="pres">
      <dgm:prSet presAssocID="{30A3499C-E547-4A9F-A7F9-D8CF3667B5BB}" presName="textRect" presStyleLbl="revTx" presStyleIdx="2" presStyleCnt="4">
        <dgm:presLayoutVars>
          <dgm:chMax val="1"/>
          <dgm:chPref val="1"/>
        </dgm:presLayoutVars>
      </dgm:prSet>
      <dgm:spPr/>
    </dgm:pt>
    <dgm:pt modelId="{8BD320D7-CCC8-4E3F-AA5C-D14B700E155A}" type="pres">
      <dgm:prSet presAssocID="{65B12EBC-ED26-44E6-BCC8-D9B73EA854E9}" presName="sibTrans" presStyleLbl="sibTrans2D1" presStyleIdx="0" presStyleCnt="0"/>
      <dgm:spPr/>
    </dgm:pt>
    <dgm:pt modelId="{E026DA9B-F221-4B19-B163-B14FF426E486}" type="pres">
      <dgm:prSet presAssocID="{189D1BC8-FD36-4EDD-AE03-048279E87C15}" presName="compNode" presStyleCnt="0"/>
      <dgm:spPr/>
    </dgm:pt>
    <dgm:pt modelId="{5F953A39-688E-4D62-85A0-C74DD524F813}" type="pres">
      <dgm:prSet presAssocID="{189D1BC8-FD36-4EDD-AE03-048279E87C15}" presName="iconBgRect" presStyleLbl="bgShp" presStyleIdx="3" presStyleCnt="4"/>
      <dgm:spPr/>
    </dgm:pt>
    <dgm:pt modelId="{A948EDA5-0933-4BA0-AC83-2F75EEBD95ED}" type="pres">
      <dgm:prSet presAssocID="{189D1BC8-FD36-4EDD-AE03-048279E87C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CECC21AC-F9C9-4643-9D01-97088B44D7E3}" type="pres">
      <dgm:prSet presAssocID="{189D1BC8-FD36-4EDD-AE03-048279E87C15}" presName="spaceRect" presStyleCnt="0"/>
      <dgm:spPr/>
    </dgm:pt>
    <dgm:pt modelId="{DC509223-E793-4E98-AF34-6A2F952E9012}" type="pres">
      <dgm:prSet presAssocID="{189D1BC8-FD36-4EDD-AE03-048279E87C15}" presName="textRect" presStyleLbl="revTx" presStyleIdx="3" presStyleCnt="4">
        <dgm:presLayoutVars>
          <dgm:chMax val="1"/>
          <dgm:chPref val="1"/>
        </dgm:presLayoutVars>
      </dgm:prSet>
      <dgm:spPr/>
    </dgm:pt>
  </dgm:ptLst>
  <dgm:cxnLst>
    <dgm:cxn modelId="{3B984B01-D329-4298-8674-267A6AB9AF4E}" srcId="{3689666A-3DE6-4887-9DB5-D5C46EFCA1F8}" destId="{189D1BC8-FD36-4EDD-AE03-048279E87C15}" srcOrd="3" destOrd="0" parTransId="{CFD2E1F1-07E5-447A-B733-3AC080FCA4C9}" sibTransId="{A2B33994-6AE4-4768-81BE-F9077E47C741}"/>
    <dgm:cxn modelId="{370FE721-9557-4993-9C7B-03E91AF167C5}" type="presOf" srcId="{3689666A-3DE6-4887-9DB5-D5C46EFCA1F8}" destId="{4EFD7C98-36A6-4D8C-B1DA-60D4C99F35F6}" srcOrd="0" destOrd="0" presId="urn:microsoft.com/office/officeart/2018/2/layout/IconCircleList"/>
    <dgm:cxn modelId="{B3324834-E8B4-4686-8294-793D7EE0103C}" type="presOf" srcId="{30A3499C-E547-4A9F-A7F9-D8CF3667B5BB}" destId="{F3F212CB-E645-4103-B300-FA54655B4FC7}" srcOrd="0" destOrd="0" presId="urn:microsoft.com/office/officeart/2018/2/layout/IconCircleList"/>
    <dgm:cxn modelId="{2660FD58-0112-401D-80EE-6E63DE7390C6}" srcId="{3689666A-3DE6-4887-9DB5-D5C46EFCA1F8}" destId="{AFB5D630-C41C-40E5-B46B-A62064EB4F15}" srcOrd="1" destOrd="0" parTransId="{04E16DE8-C849-47FB-83D5-739720E15CA9}" sibTransId="{02242E5B-4E5A-4E42-A245-0A1EECF977E2}"/>
    <dgm:cxn modelId="{8A7CB965-6B51-407A-84BE-E6F4BBFB7ED5}" srcId="{3689666A-3DE6-4887-9DB5-D5C46EFCA1F8}" destId="{A9B4B49C-C712-4798-A000-A76CAAE8B1DD}" srcOrd="0" destOrd="0" parTransId="{646ECAD7-F59D-407E-A886-CDFCF15C50D9}" sibTransId="{1666BEAB-F44C-4ABF-9023-17F10936F5A0}"/>
    <dgm:cxn modelId="{EF87C075-4213-4BBD-94CE-9FE6C89E8AFA}" type="presOf" srcId="{65B12EBC-ED26-44E6-BCC8-D9B73EA854E9}" destId="{8BD320D7-CCC8-4E3F-AA5C-D14B700E155A}" srcOrd="0" destOrd="0" presId="urn:microsoft.com/office/officeart/2018/2/layout/IconCircleList"/>
    <dgm:cxn modelId="{F88C5984-8B65-4F7B-916D-6FF5D9E4B238}" type="presOf" srcId="{02242E5B-4E5A-4E42-A245-0A1EECF977E2}" destId="{7D7900B4-D565-4F95-9680-A4BA36CF086B}" srcOrd="0" destOrd="0" presId="urn:microsoft.com/office/officeart/2018/2/layout/IconCircleList"/>
    <dgm:cxn modelId="{0258A588-95D2-4E14-BA16-D07E8025C50E}" srcId="{3689666A-3DE6-4887-9DB5-D5C46EFCA1F8}" destId="{30A3499C-E547-4A9F-A7F9-D8CF3667B5BB}" srcOrd="2" destOrd="0" parTransId="{34736BD5-6521-47D9-B4F0-BBB27D190491}" sibTransId="{65B12EBC-ED26-44E6-BCC8-D9B73EA854E9}"/>
    <dgm:cxn modelId="{2A53A0B0-8108-4924-B80A-7ED609CEF6B1}" type="presOf" srcId="{A9B4B49C-C712-4798-A000-A76CAAE8B1DD}" destId="{2D84FEAD-05DA-4548-9C1B-6A4910F5C0B6}" srcOrd="0" destOrd="0" presId="urn:microsoft.com/office/officeart/2018/2/layout/IconCircleList"/>
    <dgm:cxn modelId="{A15A53E7-736E-409E-9298-6ADF42DE138C}" type="presOf" srcId="{189D1BC8-FD36-4EDD-AE03-048279E87C15}" destId="{DC509223-E793-4E98-AF34-6A2F952E9012}" srcOrd="0" destOrd="0" presId="urn:microsoft.com/office/officeart/2018/2/layout/IconCircleList"/>
    <dgm:cxn modelId="{CB67B0FB-21DB-485A-A8B4-A039E5EF0119}" type="presOf" srcId="{AFB5D630-C41C-40E5-B46B-A62064EB4F15}" destId="{935AE4A3-94F1-4E5E-AA1E-9E5744A9B170}" srcOrd="0" destOrd="0" presId="urn:microsoft.com/office/officeart/2018/2/layout/IconCircleList"/>
    <dgm:cxn modelId="{AF4EC8FE-C983-4A2B-A42A-E9E4CBF0DB77}" type="presOf" srcId="{1666BEAB-F44C-4ABF-9023-17F10936F5A0}" destId="{C3C919F3-724B-4683-89CB-3E16480B2E8E}" srcOrd="0" destOrd="0" presId="urn:microsoft.com/office/officeart/2018/2/layout/IconCircleList"/>
    <dgm:cxn modelId="{0BFE938E-52AE-4AAE-95F0-4F3A2C7AB396}" type="presParOf" srcId="{4EFD7C98-36A6-4D8C-B1DA-60D4C99F35F6}" destId="{92ECBAE3-AD5D-4E27-BDBD-1F9606231191}" srcOrd="0" destOrd="0" presId="urn:microsoft.com/office/officeart/2018/2/layout/IconCircleList"/>
    <dgm:cxn modelId="{402D067A-5B4A-42EB-8B57-408883451376}" type="presParOf" srcId="{92ECBAE3-AD5D-4E27-BDBD-1F9606231191}" destId="{71832C30-B325-40FD-BAC7-D052728F7E0D}" srcOrd="0" destOrd="0" presId="urn:microsoft.com/office/officeart/2018/2/layout/IconCircleList"/>
    <dgm:cxn modelId="{4101AB30-FBE2-482B-A578-26FB610B7375}" type="presParOf" srcId="{71832C30-B325-40FD-BAC7-D052728F7E0D}" destId="{E06A4CA9-9348-44D3-9E13-B18907D0FB54}" srcOrd="0" destOrd="0" presId="urn:microsoft.com/office/officeart/2018/2/layout/IconCircleList"/>
    <dgm:cxn modelId="{45FB8159-7A50-4CC7-9941-56BFC95F8888}" type="presParOf" srcId="{71832C30-B325-40FD-BAC7-D052728F7E0D}" destId="{10E92870-D099-4974-A17D-A593F5B41A62}" srcOrd="1" destOrd="0" presId="urn:microsoft.com/office/officeart/2018/2/layout/IconCircleList"/>
    <dgm:cxn modelId="{987E58CB-8AC8-4421-A198-7021AE978D55}" type="presParOf" srcId="{71832C30-B325-40FD-BAC7-D052728F7E0D}" destId="{BA56D110-0AEF-4573-AC14-7D59D0DA7C3D}" srcOrd="2" destOrd="0" presId="urn:microsoft.com/office/officeart/2018/2/layout/IconCircleList"/>
    <dgm:cxn modelId="{88F74A78-C56A-4EDB-AF74-552F86C71248}" type="presParOf" srcId="{71832C30-B325-40FD-BAC7-D052728F7E0D}" destId="{2D84FEAD-05DA-4548-9C1B-6A4910F5C0B6}" srcOrd="3" destOrd="0" presId="urn:microsoft.com/office/officeart/2018/2/layout/IconCircleList"/>
    <dgm:cxn modelId="{A4A52759-0A99-4B8C-90C1-72E1F48D717F}" type="presParOf" srcId="{92ECBAE3-AD5D-4E27-BDBD-1F9606231191}" destId="{C3C919F3-724B-4683-89CB-3E16480B2E8E}" srcOrd="1" destOrd="0" presId="urn:microsoft.com/office/officeart/2018/2/layout/IconCircleList"/>
    <dgm:cxn modelId="{BC9F4628-44D9-4389-9A37-A0D6684B7031}" type="presParOf" srcId="{92ECBAE3-AD5D-4E27-BDBD-1F9606231191}" destId="{70A5EF32-74A3-4202-87EF-AC71597D0EE7}" srcOrd="2" destOrd="0" presId="urn:microsoft.com/office/officeart/2018/2/layout/IconCircleList"/>
    <dgm:cxn modelId="{F6EA4F1B-5883-43A9-B9B8-CE437CFD16A0}" type="presParOf" srcId="{70A5EF32-74A3-4202-87EF-AC71597D0EE7}" destId="{7007A443-2BAE-4F52-9592-E71CA6689505}" srcOrd="0" destOrd="0" presId="urn:microsoft.com/office/officeart/2018/2/layout/IconCircleList"/>
    <dgm:cxn modelId="{90C7F5A9-258E-4B09-9E4B-3BA598F5616C}" type="presParOf" srcId="{70A5EF32-74A3-4202-87EF-AC71597D0EE7}" destId="{E52F79EF-D3B0-4BEF-92B4-4049512DEE65}" srcOrd="1" destOrd="0" presId="urn:microsoft.com/office/officeart/2018/2/layout/IconCircleList"/>
    <dgm:cxn modelId="{51F663CE-CA8D-4034-B9B3-9E3BB7D246A5}" type="presParOf" srcId="{70A5EF32-74A3-4202-87EF-AC71597D0EE7}" destId="{97CBEE84-221E-4477-96AA-1DB2D959ABDE}" srcOrd="2" destOrd="0" presId="urn:microsoft.com/office/officeart/2018/2/layout/IconCircleList"/>
    <dgm:cxn modelId="{B97DE44A-3E1E-474F-BB5C-A643BC19F9DB}" type="presParOf" srcId="{70A5EF32-74A3-4202-87EF-AC71597D0EE7}" destId="{935AE4A3-94F1-4E5E-AA1E-9E5744A9B170}" srcOrd="3" destOrd="0" presId="urn:microsoft.com/office/officeart/2018/2/layout/IconCircleList"/>
    <dgm:cxn modelId="{BE15A2F2-2638-47F8-BC8D-046AB555FFBA}" type="presParOf" srcId="{92ECBAE3-AD5D-4E27-BDBD-1F9606231191}" destId="{7D7900B4-D565-4F95-9680-A4BA36CF086B}" srcOrd="3" destOrd="0" presId="urn:microsoft.com/office/officeart/2018/2/layout/IconCircleList"/>
    <dgm:cxn modelId="{F9208E10-5917-47A6-AAD4-1C22A9EA7B91}" type="presParOf" srcId="{92ECBAE3-AD5D-4E27-BDBD-1F9606231191}" destId="{31143179-E9BF-4332-A0C2-67E641AAFA9E}" srcOrd="4" destOrd="0" presId="urn:microsoft.com/office/officeart/2018/2/layout/IconCircleList"/>
    <dgm:cxn modelId="{71DB3E1A-F991-43CC-A972-7EFCEE237AD7}" type="presParOf" srcId="{31143179-E9BF-4332-A0C2-67E641AAFA9E}" destId="{CC05B7D9-3051-42FF-A745-22FE2314CC4C}" srcOrd="0" destOrd="0" presId="urn:microsoft.com/office/officeart/2018/2/layout/IconCircleList"/>
    <dgm:cxn modelId="{385BF7E6-ACFE-41FB-864E-ECADB9DD32F5}" type="presParOf" srcId="{31143179-E9BF-4332-A0C2-67E641AAFA9E}" destId="{6B76170D-9CA1-45B3-9C0A-A0CE60470611}" srcOrd="1" destOrd="0" presId="urn:microsoft.com/office/officeart/2018/2/layout/IconCircleList"/>
    <dgm:cxn modelId="{7FFC46FC-0771-45FB-96FE-B44359B0D06D}" type="presParOf" srcId="{31143179-E9BF-4332-A0C2-67E641AAFA9E}" destId="{2A3663B9-E821-479F-AC8C-D2172C6247F1}" srcOrd="2" destOrd="0" presId="urn:microsoft.com/office/officeart/2018/2/layout/IconCircleList"/>
    <dgm:cxn modelId="{005CAB1C-C966-461A-A286-3B288A324F7D}" type="presParOf" srcId="{31143179-E9BF-4332-A0C2-67E641AAFA9E}" destId="{F3F212CB-E645-4103-B300-FA54655B4FC7}" srcOrd="3" destOrd="0" presId="urn:microsoft.com/office/officeart/2018/2/layout/IconCircleList"/>
    <dgm:cxn modelId="{C50CC922-C2E9-4637-90C9-C6145C12CD8E}" type="presParOf" srcId="{92ECBAE3-AD5D-4E27-BDBD-1F9606231191}" destId="{8BD320D7-CCC8-4E3F-AA5C-D14B700E155A}" srcOrd="5" destOrd="0" presId="urn:microsoft.com/office/officeart/2018/2/layout/IconCircleList"/>
    <dgm:cxn modelId="{36220CCF-0620-4CDD-A9C1-4D8E3D0D88CF}" type="presParOf" srcId="{92ECBAE3-AD5D-4E27-BDBD-1F9606231191}" destId="{E026DA9B-F221-4B19-B163-B14FF426E486}" srcOrd="6" destOrd="0" presId="urn:microsoft.com/office/officeart/2018/2/layout/IconCircleList"/>
    <dgm:cxn modelId="{E0040961-98FF-404F-B8CF-0ED9F8D3740E}" type="presParOf" srcId="{E026DA9B-F221-4B19-B163-B14FF426E486}" destId="{5F953A39-688E-4D62-85A0-C74DD524F813}" srcOrd="0" destOrd="0" presId="urn:microsoft.com/office/officeart/2018/2/layout/IconCircleList"/>
    <dgm:cxn modelId="{3C3D1C98-69B5-4D4E-97D6-CD7455400888}" type="presParOf" srcId="{E026DA9B-F221-4B19-B163-B14FF426E486}" destId="{A948EDA5-0933-4BA0-AC83-2F75EEBD95ED}" srcOrd="1" destOrd="0" presId="urn:microsoft.com/office/officeart/2018/2/layout/IconCircleList"/>
    <dgm:cxn modelId="{172C7B1A-B29B-45A4-B873-C557BF1C8C34}" type="presParOf" srcId="{E026DA9B-F221-4B19-B163-B14FF426E486}" destId="{CECC21AC-F9C9-4643-9D01-97088B44D7E3}" srcOrd="2" destOrd="0" presId="urn:microsoft.com/office/officeart/2018/2/layout/IconCircleList"/>
    <dgm:cxn modelId="{217875D6-72C2-43F8-8B6E-77137D547C9E}" type="presParOf" srcId="{E026DA9B-F221-4B19-B163-B14FF426E486}" destId="{DC509223-E793-4E98-AF34-6A2F952E901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52261-2310-427B-B59A-EA6E56CDF3E3}"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1132BAF7-7F3B-463C-B053-71BFD5A07E2B}">
      <dgm:prSet/>
      <dgm:spPr/>
      <dgm:t>
        <a:bodyPr/>
        <a:lstStyle/>
        <a:p>
          <a:r>
            <a:rPr lang="en-US"/>
            <a:t>Trustworthy</a:t>
          </a:r>
        </a:p>
      </dgm:t>
    </dgm:pt>
    <dgm:pt modelId="{3AED9A60-AFC8-4896-A3C8-E251D4A385CA}" type="parTrans" cxnId="{F5803F2E-4605-4811-BA81-577458CE34F2}">
      <dgm:prSet/>
      <dgm:spPr/>
      <dgm:t>
        <a:bodyPr/>
        <a:lstStyle/>
        <a:p>
          <a:endParaRPr lang="en-US"/>
        </a:p>
      </dgm:t>
    </dgm:pt>
    <dgm:pt modelId="{A0BD278E-CC6A-433B-89A0-427AC08DBACB}" type="sibTrans" cxnId="{F5803F2E-4605-4811-BA81-577458CE34F2}">
      <dgm:prSet/>
      <dgm:spPr/>
      <dgm:t>
        <a:bodyPr/>
        <a:lstStyle/>
        <a:p>
          <a:endParaRPr lang="en-US"/>
        </a:p>
      </dgm:t>
    </dgm:pt>
    <dgm:pt modelId="{CC80062C-C6F8-413B-8A8A-5C344008C6D2}">
      <dgm:prSet/>
      <dgm:spPr/>
      <dgm:t>
        <a:bodyPr/>
        <a:lstStyle/>
        <a:p>
          <a:r>
            <a:rPr lang="en-US"/>
            <a:t>Repeatable</a:t>
          </a:r>
        </a:p>
      </dgm:t>
    </dgm:pt>
    <dgm:pt modelId="{9F214334-88FE-4289-BBBE-5A147E645C25}" type="parTrans" cxnId="{30EA781F-112E-49AC-90FD-37EED869AF0E}">
      <dgm:prSet/>
      <dgm:spPr/>
      <dgm:t>
        <a:bodyPr/>
        <a:lstStyle/>
        <a:p>
          <a:endParaRPr lang="en-US"/>
        </a:p>
      </dgm:t>
    </dgm:pt>
    <dgm:pt modelId="{4B47F812-DFCB-48DB-BF9C-06BBBFACB7CF}" type="sibTrans" cxnId="{30EA781F-112E-49AC-90FD-37EED869AF0E}">
      <dgm:prSet/>
      <dgm:spPr/>
      <dgm:t>
        <a:bodyPr/>
        <a:lstStyle/>
        <a:p>
          <a:endParaRPr lang="en-US"/>
        </a:p>
      </dgm:t>
    </dgm:pt>
    <dgm:pt modelId="{1362AC62-070B-4A24-83E8-0304BC5DB426}">
      <dgm:prSet/>
      <dgm:spPr/>
      <dgm:t>
        <a:bodyPr/>
        <a:lstStyle/>
        <a:p>
          <a:r>
            <a:rPr lang="en-US"/>
            <a:t>Auditable</a:t>
          </a:r>
        </a:p>
      </dgm:t>
    </dgm:pt>
    <dgm:pt modelId="{77C6E371-6AF1-4C8F-B2C2-85A20DA5CC2D}" type="parTrans" cxnId="{46CE214F-3967-4E0C-8C91-ED833B55292D}">
      <dgm:prSet/>
      <dgm:spPr/>
      <dgm:t>
        <a:bodyPr/>
        <a:lstStyle/>
        <a:p>
          <a:endParaRPr lang="en-US"/>
        </a:p>
      </dgm:t>
    </dgm:pt>
    <dgm:pt modelId="{3493F081-F98D-47F0-8E51-C17FC1804280}" type="sibTrans" cxnId="{46CE214F-3967-4E0C-8C91-ED833B55292D}">
      <dgm:prSet/>
      <dgm:spPr/>
      <dgm:t>
        <a:bodyPr/>
        <a:lstStyle/>
        <a:p>
          <a:endParaRPr lang="en-US"/>
        </a:p>
      </dgm:t>
    </dgm:pt>
    <dgm:pt modelId="{51FAD57A-9A03-47CF-9504-35AC9EF81599}">
      <dgm:prSet/>
      <dgm:spPr/>
      <dgm:t>
        <a:bodyPr/>
        <a:lstStyle/>
        <a:p>
          <a:r>
            <a:rPr lang="en-US"/>
            <a:t>Acceptable by everyone</a:t>
          </a:r>
        </a:p>
      </dgm:t>
    </dgm:pt>
    <dgm:pt modelId="{C743F519-5E07-4D42-B140-322EAA63B0D7}" type="parTrans" cxnId="{714A45ED-307E-4E57-AD3E-E9FA0011ACA4}">
      <dgm:prSet/>
      <dgm:spPr/>
      <dgm:t>
        <a:bodyPr/>
        <a:lstStyle/>
        <a:p>
          <a:endParaRPr lang="en-US"/>
        </a:p>
      </dgm:t>
    </dgm:pt>
    <dgm:pt modelId="{F8BF94FE-966A-45E0-AB3E-7955F679554F}" type="sibTrans" cxnId="{714A45ED-307E-4E57-AD3E-E9FA0011ACA4}">
      <dgm:prSet/>
      <dgm:spPr/>
      <dgm:t>
        <a:bodyPr/>
        <a:lstStyle/>
        <a:p>
          <a:endParaRPr lang="en-US"/>
        </a:p>
      </dgm:t>
    </dgm:pt>
    <dgm:pt modelId="{2E03602B-A0E3-6940-8A38-BC23430427B5}" type="pres">
      <dgm:prSet presAssocID="{B5D52261-2310-427B-B59A-EA6E56CDF3E3}" presName="matrix" presStyleCnt="0">
        <dgm:presLayoutVars>
          <dgm:chMax val="1"/>
          <dgm:dir/>
          <dgm:resizeHandles val="exact"/>
        </dgm:presLayoutVars>
      </dgm:prSet>
      <dgm:spPr/>
    </dgm:pt>
    <dgm:pt modelId="{F340407D-943F-0249-924B-01C622E9144A}" type="pres">
      <dgm:prSet presAssocID="{B5D52261-2310-427B-B59A-EA6E56CDF3E3}" presName="diamond" presStyleLbl="bgShp" presStyleIdx="0" presStyleCnt="1"/>
      <dgm:spPr/>
    </dgm:pt>
    <dgm:pt modelId="{10BD7B0F-E852-7C47-93C7-81C036F324C1}" type="pres">
      <dgm:prSet presAssocID="{B5D52261-2310-427B-B59A-EA6E56CDF3E3}" presName="quad1" presStyleLbl="node1" presStyleIdx="0" presStyleCnt="4">
        <dgm:presLayoutVars>
          <dgm:chMax val="0"/>
          <dgm:chPref val="0"/>
          <dgm:bulletEnabled val="1"/>
        </dgm:presLayoutVars>
      </dgm:prSet>
      <dgm:spPr/>
    </dgm:pt>
    <dgm:pt modelId="{171CD09F-2DF6-7248-A4A3-A106183222E0}" type="pres">
      <dgm:prSet presAssocID="{B5D52261-2310-427B-B59A-EA6E56CDF3E3}" presName="quad2" presStyleLbl="node1" presStyleIdx="1" presStyleCnt="4">
        <dgm:presLayoutVars>
          <dgm:chMax val="0"/>
          <dgm:chPref val="0"/>
          <dgm:bulletEnabled val="1"/>
        </dgm:presLayoutVars>
      </dgm:prSet>
      <dgm:spPr/>
    </dgm:pt>
    <dgm:pt modelId="{F84C1CC0-406C-0142-858C-881EA4AD705B}" type="pres">
      <dgm:prSet presAssocID="{B5D52261-2310-427B-B59A-EA6E56CDF3E3}" presName="quad3" presStyleLbl="node1" presStyleIdx="2" presStyleCnt="4">
        <dgm:presLayoutVars>
          <dgm:chMax val="0"/>
          <dgm:chPref val="0"/>
          <dgm:bulletEnabled val="1"/>
        </dgm:presLayoutVars>
      </dgm:prSet>
      <dgm:spPr/>
    </dgm:pt>
    <dgm:pt modelId="{500AE17D-BC1C-6440-866C-639B82635D4B}" type="pres">
      <dgm:prSet presAssocID="{B5D52261-2310-427B-B59A-EA6E56CDF3E3}" presName="quad4" presStyleLbl="node1" presStyleIdx="3" presStyleCnt="4">
        <dgm:presLayoutVars>
          <dgm:chMax val="0"/>
          <dgm:chPref val="0"/>
          <dgm:bulletEnabled val="1"/>
        </dgm:presLayoutVars>
      </dgm:prSet>
      <dgm:spPr/>
    </dgm:pt>
  </dgm:ptLst>
  <dgm:cxnLst>
    <dgm:cxn modelId="{E6708205-633E-3143-9EFA-B0B3D779432A}" type="presOf" srcId="{1362AC62-070B-4A24-83E8-0304BC5DB426}" destId="{F84C1CC0-406C-0142-858C-881EA4AD705B}" srcOrd="0" destOrd="0" presId="urn:microsoft.com/office/officeart/2005/8/layout/matrix3"/>
    <dgm:cxn modelId="{30EA781F-112E-49AC-90FD-37EED869AF0E}" srcId="{B5D52261-2310-427B-B59A-EA6E56CDF3E3}" destId="{CC80062C-C6F8-413B-8A8A-5C344008C6D2}" srcOrd="1" destOrd="0" parTransId="{9F214334-88FE-4289-BBBE-5A147E645C25}" sibTransId="{4B47F812-DFCB-48DB-BF9C-06BBBFACB7CF}"/>
    <dgm:cxn modelId="{F5803F2E-4605-4811-BA81-577458CE34F2}" srcId="{B5D52261-2310-427B-B59A-EA6E56CDF3E3}" destId="{1132BAF7-7F3B-463C-B053-71BFD5A07E2B}" srcOrd="0" destOrd="0" parTransId="{3AED9A60-AFC8-4896-A3C8-E251D4A385CA}" sibTransId="{A0BD278E-CC6A-433B-89A0-427AC08DBACB}"/>
    <dgm:cxn modelId="{46CE214F-3967-4E0C-8C91-ED833B55292D}" srcId="{B5D52261-2310-427B-B59A-EA6E56CDF3E3}" destId="{1362AC62-070B-4A24-83E8-0304BC5DB426}" srcOrd="2" destOrd="0" parTransId="{77C6E371-6AF1-4C8F-B2C2-85A20DA5CC2D}" sibTransId="{3493F081-F98D-47F0-8E51-C17FC1804280}"/>
    <dgm:cxn modelId="{CBEBB64F-6500-184C-B89F-CC81938CE862}" type="presOf" srcId="{CC80062C-C6F8-413B-8A8A-5C344008C6D2}" destId="{171CD09F-2DF6-7248-A4A3-A106183222E0}" srcOrd="0" destOrd="0" presId="urn:microsoft.com/office/officeart/2005/8/layout/matrix3"/>
    <dgm:cxn modelId="{DBDD105A-CA5F-3A43-9B5C-9B7B9B39A332}" type="presOf" srcId="{B5D52261-2310-427B-B59A-EA6E56CDF3E3}" destId="{2E03602B-A0E3-6940-8A38-BC23430427B5}" srcOrd="0" destOrd="0" presId="urn:microsoft.com/office/officeart/2005/8/layout/matrix3"/>
    <dgm:cxn modelId="{A61F6460-3E32-A040-8544-C7E48F02C9F6}" type="presOf" srcId="{1132BAF7-7F3B-463C-B053-71BFD5A07E2B}" destId="{10BD7B0F-E852-7C47-93C7-81C036F324C1}" srcOrd="0" destOrd="0" presId="urn:microsoft.com/office/officeart/2005/8/layout/matrix3"/>
    <dgm:cxn modelId="{C75187CB-10A1-8645-AD75-BD6A2C12931E}" type="presOf" srcId="{51FAD57A-9A03-47CF-9504-35AC9EF81599}" destId="{500AE17D-BC1C-6440-866C-639B82635D4B}" srcOrd="0" destOrd="0" presId="urn:microsoft.com/office/officeart/2005/8/layout/matrix3"/>
    <dgm:cxn modelId="{714A45ED-307E-4E57-AD3E-E9FA0011ACA4}" srcId="{B5D52261-2310-427B-B59A-EA6E56CDF3E3}" destId="{51FAD57A-9A03-47CF-9504-35AC9EF81599}" srcOrd="3" destOrd="0" parTransId="{C743F519-5E07-4D42-B140-322EAA63B0D7}" sibTransId="{F8BF94FE-966A-45E0-AB3E-7955F679554F}"/>
    <dgm:cxn modelId="{D4438962-9544-A946-8DE4-007C7A082B8D}" type="presParOf" srcId="{2E03602B-A0E3-6940-8A38-BC23430427B5}" destId="{F340407D-943F-0249-924B-01C622E9144A}" srcOrd="0" destOrd="0" presId="urn:microsoft.com/office/officeart/2005/8/layout/matrix3"/>
    <dgm:cxn modelId="{96A97081-FB84-5844-9951-A4897126222E}" type="presParOf" srcId="{2E03602B-A0E3-6940-8A38-BC23430427B5}" destId="{10BD7B0F-E852-7C47-93C7-81C036F324C1}" srcOrd="1" destOrd="0" presId="urn:microsoft.com/office/officeart/2005/8/layout/matrix3"/>
    <dgm:cxn modelId="{CCEFEF47-2B47-2D4F-923C-2A4411F9FBAB}" type="presParOf" srcId="{2E03602B-A0E3-6940-8A38-BC23430427B5}" destId="{171CD09F-2DF6-7248-A4A3-A106183222E0}" srcOrd="2" destOrd="0" presId="urn:microsoft.com/office/officeart/2005/8/layout/matrix3"/>
    <dgm:cxn modelId="{EF17C092-97CA-094D-9B9E-93E690AACBEE}" type="presParOf" srcId="{2E03602B-A0E3-6940-8A38-BC23430427B5}" destId="{F84C1CC0-406C-0142-858C-881EA4AD705B}" srcOrd="3" destOrd="0" presId="urn:microsoft.com/office/officeart/2005/8/layout/matrix3"/>
    <dgm:cxn modelId="{B26A3E3E-C0A1-7A49-B6E9-0F40EED0DC92}" type="presParOf" srcId="{2E03602B-A0E3-6940-8A38-BC23430427B5}" destId="{500AE17D-BC1C-6440-866C-639B82635D4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C83A1F-CD9C-45CD-BCF8-32B92D3C79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1033F0-66C3-4920-976C-7D471DCF1673}">
      <dgm:prSet/>
      <dgm:spPr/>
      <dgm:t>
        <a:bodyPr/>
        <a:lstStyle/>
        <a:p>
          <a:pPr>
            <a:lnSpc>
              <a:spcPct val="100000"/>
            </a:lnSpc>
          </a:pPr>
          <a:r>
            <a:rPr lang="en-US"/>
            <a:t>It is not related to the technical validity of the studies.</a:t>
          </a:r>
        </a:p>
      </dgm:t>
    </dgm:pt>
    <dgm:pt modelId="{018B95EE-1758-4312-88BC-9CB7AF3AF8D4}" type="parTrans" cxnId="{ADFFD846-A85C-44CE-99F6-BA4CC0E3E35E}">
      <dgm:prSet/>
      <dgm:spPr/>
      <dgm:t>
        <a:bodyPr/>
        <a:lstStyle/>
        <a:p>
          <a:endParaRPr lang="en-US"/>
        </a:p>
      </dgm:t>
    </dgm:pt>
    <dgm:pt modelId="{98544673-4BC0-437F-8398-3FC4F6E71E1E}" type="sibTrans" cxnId="{ADFFD846-A85C-44CE-99F6-BA4CC0E3E35E}">
      <dgm:prSet/>
      <dgm:spPr/>
      <dgm:t>
        <a:bodyPr/>
        <a:lstStyle/>
        <a:p>
          <a:endParaRPr lang="en-US"/>
        </a:p>
      </dgm:t>
    </dgm:pt>
    <dgm:pt modelId="{38F22D68-C9CB-48BC-80D3-6EF3430FDB1A}">
      <dgm:prSet/>
      <dgm:spPr/>
      <dgm:t>
        <a:bodyPr/>
        <a:lstStyle/>
        <a:p>
          <a:pPr>
            <a:lnSpc>
              <a:spcPct val="100000"/>
            </a:lnSpc>
          </a:pPr>
          <a:r>
            <a:rPr lang="en-US"/>
            <a:t>It is not concerned with measuring scientific value.</a:t>
          </a:r>
        </a:p>
      </dgm:t>
    </dgm:pt>
    <dgm:pt modelId="{CC0D9E71-5C50-42FB-8393-912403CD397A}" type="parTrans" cxnId="{E7F69DD4-AF6A-42E2-B7E2-D3E2D14CA62D}">
      <dgm:prSet/>
      <dgm:spPr/>
      <dgm:t>
        <a:bodyPr/>
        <a:lstStyle/>
        <a:p>
          <a:endParaRPr lang="en-US"/>
        </a:p>
      </dgm:t>
    </dgm:pt>
    <dgm:pt modelId="{23525319-DF23-4CE1-970C-F467942D9AD5}" type="sibTrans" cxnId="{E7F69DD4-AF6A-42E2-B7E2-D3E2D14CA62D}">
      <dgm:prSet/>
      <dgm:spPr/>
      <dgm:t>
        <a:bodyPr/>
        <a:lstStyle/>
        <a:p>
          <a:endParaRPr lang="en-US"/>
        </a:p>
      </dgm:t>
    </dgm:pt>
    <dgm:pt modelId="{4B42E369-F33D-451B-8CC3-7B9673D51209}">
      <dgm:prSet/>
      <dgm:spPr/>
      <dgm:t>
        <a:bodyPr/>
        <a:lstStyle/>
        <a:p>
          <a:pPr>
            <a:lnSpc>
              <a:spcPct val="100000"/>
            </a:lnSpc>
          </a:pPr>
          <a:r>
            <a:rPr lang="en-US"/>
            <a:t>How important is the question asked?</a:t>
          </a:r>
        </a:p>
      </dgm:t>
    </dgm:pt>
    <dgm:pt modelId="{7CD09074-8C83-456A-8D9C-816FCF2680E2}" type="parTrans" cxnId="{206FC3D2-7C95-4922-88F2-3011E8D1DAE0}">
      <dgm:prSet/>
      <dgm:spPr/>
      <dgm:t>
        <a:bodyPr/>
        <a:lstStyle/>
        <a:p>
          <a:endParaRPr lang="en-US"/>
        </a:p>
      </dgm:t>
    </dgm:pt>
    <dgm:pt modelId="{44809E7D-7482-4E9E-B301-0E4917A98B8A}" type="sibTrans" cxnId="{206FC3D2-7C95-4922-88F2-3011E8D1DAE0}">
      <dgm:prSet/>
      <dgm:spPr/>
      <dgm:t>
        <a:bodyPr/>
        <a:lstStyle/>
        <a:p>
          <a:endParaRPr lang="en-US"/>
        </a:p>
      </dgm:t>
    </dgm:pt>
    <dgm:pt modelId="{FCCBD4F3-CD2B-4E4F-BA83-F47B3BBE84AE}">
      <dgm:prSet/>
      <dgm:spPr/>
      <dgm:t>
        <a:bodyPr/>
        <a:lstStyle/>
        <a:p>
          <a:pPr>
            <a:lnSpc>
              <a:spcPct val="100000"/>
            </a:lnSpc>
          </a:pPr>
          <a:r>
            <a:rPr lang="en-US"/>
            <a:t>How appropriate is the study design?</a:t>
          </a:r>
        </a:p>
      </dgm:t>
    </dgm:pt>
    <dgm:pt modelId="{5061997E-4E5E-454D-BBC4-35FB32E94A97}" type="parTrans" cxnId="{005377A5-EA75-4FC6-88A1-DB0CECF62C91}">
      <dgm:prSet/>
      <dgm:spPr/>
      <dgm:t>
        <a:bodyPr/>
        <a:lstStyle/>
        <a:p>
          <a:endParaRPr lang="en-US"/>
        </a:p>
      </dgm:t>
    </dgm:pt>
    <dgm:pt modelId="{6CA034E8-20BD-41D7-8269-FA3805313592}" type="sibTrans" cxnId="{005377A5-EA75-4FC6-88A1-DB0CECF62C91}">
      <dgm:prSet/>
      <dgm:spPr/>
      <dgm:t>
        <a:bodyPr/>
        <a:lstStyle/>
        <a:p>
          <a:endParaRPr lang="en-US"/>
        </a:p>
      </dgm:t>
    </dgm:pt>
    <dgm:pt modelId="{8DE66642-437E-4122-9501-8902D0721B18}">
      <dgm:prSet/>
      <dgm:spPr/>
      <dgm:t>
        <a:bodyPr/>
        <a:lstStyle/>
        <a:p>
          <a:pPr>
            <a:lnSpc>
              <a:spcPct val="100000"/>
            </a:lnSpc>
          </a:pPr>
          <a:r>
            <a:rPr lang="en-US"/>
            <a:t>How scientific is the evaluation?</a:t>
          </a:r>
        </a:p>
      </dgm:t>
    </dgm:pt>
    <dgm:pt modelId="{E54E8F54-4B82-4C5F-8CDD-77382EAE404A}" type="parTrans" cxnId="{D413A938-C09A-4451-B502-57F82C99ED48}">
      <dgm:prSet/>
      <dgm:spPr/>
      <dgm:t>
        <a:bodyPr/>
        <a:lstStyle/>
        <a:p>
          <a:endParaRPr lang="en-US"/>
        </a:p>
      </dgm:t>
    </dgm:pt>
    <dgm:pt modelId="{6B815BCB-BEAA-48D7-956C-C1A765137259}" type="sibTrans" cxnId="{D413A938-C09A-4451-B502-57F82C99ED48}">
      <dgm:prSet/>
      <dgm:spPr/>
      <dgm:t>
        <a:bodyPr/>
        <a:lstStyle/>
        <a:p>
          <a:endParaRPr lang="en-US"/>
        </a:p>
      </dgm:t>
    </dgm:pt>
    <dgm:pt modelId="{FA787895-F527-42C1-BCEC-FA2C2701553F}">
      <dgm:prSet/>
      <dgm:spPr/>
      <dgm:t>
        <a:bodyPr/>
        <a:lstStyle/>
        <a:p>
          <a:pPr>
            <a:lnSpc>
              <a:spcPct val="100000"/>
            </a:lnSpc>
          </a:pPr>
          <a:r>
            <a:rPr lang="en-US"/>
            <a:t>It is not concerned with ensuring approval of the data or product.</a:t>
          </a:r>
        </a:p>
      </dgm:t>
    </dgm:pt>
    <dgm:pt modelId="{E2AC2D02-C3CA-482A-BF7C-3FA42592752F}" type="parTrans" cxnId="{875E971A-F211-4F16-BB6F-EFDE946906EA}">
      <dgm:prSet/>
      <dgm:spPr/>
      <dgm:t>
        <a:bodyPr/>
        <a:lstStyle/>
        <a:p>
          <a:endParaRPr lang="en-US"/>
        </a:p>
      </dgm:t>
    </dgm:pt>
    <dgm:pt modelId="{911D8151-A4BA-4903-86C1-D7FE1DE8D44F}" type="sibTrans" cxnId="{875E971A-F211-4F16-BB6F-EFDE946906EA}">
      <dgm:prSet/>
      <dgm:spPr/>
      <dgm:t>
        <a:bodyPr/>
        <a:lstStyle/>
        <a:p>
          <a:endParaRPr lang="en-US"/>
        </a:p>
      </dgm:t>
    </dgm:pt>
    <dgm:pt modelId="{CE8B7453-FA6D-4BAD-BF93-500959EAD6C1}" type="pres">
      <dgm:prSet presAssocID="{94C83A1F-CD9C-45CD-BCF8-32B92D3C7916}" presName="root" presStyleCnt="0">
        <dgm:presLayoutVars>
          <dgm:dir/>
          <dgm:resizeHandles val="exact"/>
        </dgm:presLayoutVars>
      </dgm:prSet>
      <dgm:spPr/>
    </dgm:pt>
    <dgm:pt modelId="{08A455C5-F0ED-41C7-BF49-E5B40C349DFB}" type="pres">
      <dgm:prSet presAssocID="{DE1033F0-66C3-4920-976C-7D471DCF1673}" presName="compNode" presStyleCnt="0"/>
      <dgm:spPr/>
    </dgm:pt>
    <dgm:pt modelId="{E297558F-6952-43E4-B5EC-3C3FDFEBDC29}" type="pres">
      <dgm:prSet presAssocID="{DE1033F0-66C3-4920-976C-7D471DCF1673}" presName="bgRect" presStyleLbl="bgShp" presStyleIdx="0" presStyleCnt="3"/>
      <dgm:spPr/>
    </dgm:pt>
    <dgm:pt modelId="{F3DE2D3E-70EA-4DFE-B901-D259610DB838}" type="pres">
      <dgm:prSet presAssocID="{DE1033F0-66C3-4920-976C-7D471DCF16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169EDC2D-DF95-4CC6-9FB3-8098E8876159}" type="pres">
      <dgm:prSet presAssocID="{DE1033F0-66C3-4920-976C-7D471DCF1673}" presName="spaceRect" presStyleCnt="0"/>
      <dgm:spPr/>
    </dgm:pt>
    <dgm:pt modelId="{86007DA7-2777-48AF-B9C2-E732BCFAC20B}" type="pres">
      <dgm:prSet presAssocID="{DE1033F0-66C3-4920-976C-7D471DCF1673}" presName="parTx" presStyleLbl="revTx" presStyleIdx="0" presStyleCnt="4">
        <dgm:presLayoutVars>
          <dgm:chMax val="0"/>
          <dgm:chPref val="0"/>
        </dgm:presLayoutVars>
      </dgm:prSet>
      <dgm:spPr/>
    </dgm:pt>
    <dgm:pt modelId="{135C7F65-6D19-469E-9659-F26FDEBDF1EA}" type="pres">
      <dgm:prSet presAssocID="{98544673-4BC0-437F-8398-3FC4F6E71E1E}" presName="sibTrans" presStyleCnt="0"/>
      <dgm:spPr/>
    </dgm:pt>
    <dgm:pt modelId="{2443043A-36E8-48A0-8EEF-0BB9AB5F63D0}" type="pres">
      <dgm:prSet presAssocID="{38F22D68-C9CB-48BC-80D3-6EF3430FDB1A}" presName="compNode" presStyleCnt="0"/>
      <dgm:spPr/>
    </dgm:pt>
    <dgm:pt modelId="{BD10D6E1-5D95-47B9-8320-3ED836C94323}" type="pres">
      <dgm:prSet presAssocID="{38F22D68-C9CB-48BC-80D3-6EF3430FDB1A}" presName="bgRect" presStyleLbl="bgShp" presStyleIdx="1" presStyleCnt="3"/>
      <dgm:spPr/>
    </dgm:pt>
    <dgm:pt modelId="{0C9CF203-85AC-431E-9196-0E825E58215C}" type="pres">
      <dgm:prSet presAssocID="{38F22D68-C9CB-48BC-80D3-6EF3430FDB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71DD6F20-2418-41DD-AAAC-7B7FD9FB019F}" type="pres">
      <dgm:prSet presAssocID="{38F22D68-C9CB-48BC-80D3-6EF3430FDB1A}" presName="spaceRect" presStyleCnt="0"/>
      <dgm:spPr/>
    </dgm:pt>
    <dgm:pt modelId="{E264E4C1-E565-4543-AC5E-6A697405882F}" type="pres">
      <dgm:prSet presAssocID="{38F22D68-C9CB-48BC-80D3-6EF3430FDB1A}" presName="parTx" presStyleLbl="revTx" presStyleIdx="1" presStyleCnt="4">
        <dgm:presLayoutVars>
          <dgm:chMax val="0"/>
          <dgm:chPref val="0"/>
        </dgm:presLayoutVars>
      </dgm:prSet>
      <dgm:spPr/>
    </dgm:pt>
    <dgm:pt modelId="{81E28995-56C1-4DB4-993A-BBDC62D46183}" type="pres">
      <dgm:prSet presAssocID="{38F22D68-C9CB-48BC-80D3-6EF3430FDB1A}" presName="desTx" presStyleLbl="revTx" presStyleIdx="2" presStyleCnt="4">
        <dgm:presLayoutVars/>
      </dgm:prSet>
      <dgm:spPr/>
    </dgm:pt>
    <dgm:pt modelId="{55606B2F-94D4-4158-BC10-F10EE37FA4AB}" type="pres">
      <dgm:prSet presAssocID="{23525319-DF23-4CE1-970C-F467942D9AD5}" presName="sibTrans" presStyleCnt="0"/>
      <dgm:spPr/>
    </dgm:pt>
    <dgm:pt modelId="{A6753F2A-0F10-4FF3-9FB7-4B050B865756}" type="pres">
      <dgm:prSet presAssocID="{FA787895-F527-42C1-BCEC-FA2C2701553F}" presName="compNode" presStyleCnt="0"/>
      <dgm:spPr/>
    </dgm:pt>
    <dgm:pt modelId="{A171C616-3035-4BA9-8E30-6C24AD19FB3C}" type="pres">
      <dgm:prSet presAssocID="{FA787895-F527-42C1-BCEC-FA2C2701553F}" presName="bgRect" presStyleLbl="bgShp" presStyleIdx="2" presStyleCnt="3"/>
      <dgm:spPr/>
    </dgm:pt>
    <dgm:pt modelId="{5F7D8695-3C95-4DC1-AEF6-09CEA3CBE964}" type="pres">
      <dgm:prSet presAssocID="{FA787895-F527-42C1-BCEC-FA2C270155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fluencer"/>
        </a:ext>
      </dgm:extLst>
    </dgm:pt>
    <dgm:pt modelId="{0E0C6C85-2CF2-4248-8373-34AA30BFD6DB}" type="pres">
      <dgm:prSet presAssocID="{FA787895-F527-42C1-BCEC-FA2C2701553F}" presName="spaceRect" presStyleCnt="0"/>
      <dgm:spPr/>
    </dgm:pt>
    <dgm:pt modelId="{ACA7BF5D-C29C-4EAC-B46B-1FB2539C8912}" type="pres">
      <dgm:prSet presAssocID="{FA787895-F527-42C1-BCEC-FA2C2701553F}" presName="parTx" presStyleLbl="revTx" presStyleIdx="3" presStyleCnt="4">
        <dgm:presLayoutVars>
          <dgm:chMax val="0"/>
          <dgm:chPref val="0"/>
        </dgm:presLayoutVars>
      </dgm:prSet>
      <dgm:spPr/>
    </dgm:pt>
  </dgm:ptLst>
  <dgm:cxnLst>
    <dgm:cxn modelId="{30227A00-A08C-4C50-BE62-F02240FE69CA}" type="presOf" srcId="{FCCBD4F3-CD2B-4E4F-BA83-F47B3BBE84AE}" destId="{81E28995-56C1-4DB4-993A-BBDC62D46183}" srcOrd="0" destOrd="1" presId="urn:microsoft.com/office/officeart/2018/2/layout/IconVerticalSolidList"/>
    <dgm:cxn modelId="{212B8603-1C44-4952-99F5-DEB4CB87CD0A}" type="presOf" srcId="{94C83A1F-CD9C-45CD-BCF8-32B92D3C7916}" destId="{CE8B7453-FA6D-4BAD-BF93-500959EAD6C1}" srcOrd="0" destOrd="0" presId="urn:microsoft.com/office/officeart/2018/2/layout/IconVerticalSolidList"/>
    <dgm:cxn modelId="{875E971A-F211-4F16-BB6F-EFDE946906EA}" srcId="{94C83A1F-CD9C-45CD-BCF8-32B92D3C7916}" destId="{FA787895-F527-42C1-BCEC-FA2C2701553F}" srcOrd="2" destOrd="0" parTransId="{E2AC2D02-C3CA-482A-BF7C-3FA42592752F}" sibTransId="{911D8151-A4BA-4903-86C1-D7FE1DE8D44F}"/>
    <dgm:cxn modelId="{D413A938-C09A-4451-B502-57F82C99ED48}" srcId="{38F22D68-C9CB-48BC-80D3-6EF3430FDB1A}" destId="{8DE66642-437E-4122-9501-8902D0721B18}" srcOrd="2" destOrd="0" parTransId="{E54E8F54-4B82-4C5F-8CDD-77382EAE404A}" sibTransId="{6B815BCB-BEAA-48D7-956C-C1A765137259}"/>
    <dgm:cxn modelId="{ADFFD846-A85C-44CE-99F6-BA4CC0E3E35E}" srcId="{94C83A1F-CD9C-45CD-BCF8-32B92D3C7916}" destId="{DE1033F0-66C3-4920-976C-7D471DCF1673}" srcOrd="0" destOrd="0" parTransId="{018B95EE-1758-4312-88BC-9CB7AF3AF8D4}" sibTransId="{98544673-4BC0-437F-8398-3FC4F6E71E1E}"/>
    <dgm:cxn modelId="{2F0C0072-CFA5-4682-855E-DD1A5CC65586}" type="presOf" srcId="{8DE66642-437E-4122-9501-8902D0721B18}" destId="{81E28995-56C1-4DB4-993A-BBDC62D46183}" srcOrd="0" destOrd="2" presId="urn:microsoft.com/office/officeart/2018/2/layout/IconVerticalSolidList"/>
    <dgm:cxn modelId="{BBC8CE7C-2F63-4CE2-9BBD-BFF4321B3D0C}" type="presOf" srcId="{DE1033F0-66C3-4920-976C-7D471DCF1673}" destId="{86007DA7-2777-48AF-B9C2-E732BCFAC20B}" srcOrd="0" destOrd="0" presId="urn:microsoft.com/office/officeart/2018/2/layout/IconVerticalSolidList"/>
    <dgm:cxn modelId="{04885FA3-9110-4864-BBAA-53F047753BE7}" type="presOf" srcId="{4B42E369-F33D-451B-8CC3-7B9673D51209}" destId="{81E28995-56C1-4DB4-993A-BBDC62D46183}" srcOrd="0" destOrd="0" presId="urn:microsoft.com/office/officeart/2018/2/layout/IconVerticalSolidList"/>
    <dgm:cxn modelId="{005377A5-EA75-4FC6-88A1-DB0CECF62C91}" srcId="{38F22D68-C9CB-48BC-80D3-6EF3430FDB1A}" destId="{FCCBD4F3-CD2B-4E4F-BA83-F47B3BBE84AE}" srcOrd="1" destOrd="0" parTransId="{5061997E-4E5E-454D-BBC4-35FB32E94A97}" sibTransId="{6CA034E8-20BD-41D7-8269-FA3805313592}"/>
    <dgm:cxn modelId="{206FC3D2-7C95-4922-88F2-3011E8D1DAE0}" srcId="{38F22D68-C9CB-48BC-80D3-6EF3430FDB1A}" destId="{4B42E369-F33D-451B-8CC3-7B9673D51209}" srcOrd="0" destOrd="0" parTransId="{7CD09074-8C83-456A-8D9C-816FCF2680E2}" sibTransId="{44809E7D-7482-4E9E-B301-0E4917A98B8A}"/>
    <dgm:cxn modelId="{E7F69DD4-AF6A-42E2-B7E2-D3E2D14CA62D}" srcId="{94C83A1F-CD9C-45CD-BCF8-32B92D3C7916}" destId="{38F22D68-C9CB-48BC-80D3-6EF3430FDB1A}" srcOrd="1" destOrd="0" parTransId="{CC0D9E71-5C50-42FB-8393-912403CD397A}" sibTransId="{23525319-DF23-4CE1-970C-F467942D9AD5}"/>
    <dgm:cxn modelId="{B1EDCAD9-E655-48C9-ABE5-2F4F941B749A}" type="presOf" srcId="{FA787895-F527-42C1-BCEC-FA2C2701553F}" destId="{ACA7BF5D-C29C-4EAC-B46B-1FB2539C8912}" srcOrd="0" destOrd="0" presId="urn:microsoft.com/office/officeart/2018/2/layout/IconVerticalSolidList"/>
    <dgm:cxn modelId="{EC953EE8-BE33-4D12-9239-A2CFD87D1F50}" type="presOf" srcId="{38F22D68-C9CB-48BC-80D3-6EF3430FDB1A}" destId="{E264E4C1-E565-4543-AC5E-6A697405882F}" srcOrd="0" destOrd="0" presId="urn:microsoft.com/office/officeart/2018/2/layout/IconVerticalSolidList"/>
    <dgm:cxn modelId="{23E67E6D-41D7-4EA7-B12B-055F47069015}" type="presParOf" srcId="{CE8B7453-FA6D-4BAD-BF93-500959EAD6C1}" destId="{08A455C5-F0ED-41C7-BF49-E5B40C349DFB}" srcOrd="0" destOrd="0" presId="urn:microsoft.com/office/officeart/2018/2/layout/IconVerticalSolidList"/>
    <dgm:cxn modelId="{FEE318F9-CC2D-46B8-92CF-A622A5E6505B}" type="presParOf" srcId="{08A455C5-F0ED-41C7-BF49-E5B40C349DFB}" destId="{E297558F-6952-43E4-B5EC-3C3FDFEBDC29}" srcOrd="0" destOrd="0" presId="urn:microsoft.com/office/officeart/2018/2/layout/IconVerticalSolidList"/>
    <dgm:cxn modelId="{CA0A5F8A-882A-405C-A0BE-881404A02100}" type="presParOf" srcId="{08A455C5-F0ED-41C7-BF49-E5B40C349DFB}" destId="{F3DE2D3E-70EA-4DFE-B901-D259610DB838}" srcOrd="1" destOrd="0" presId="urn:microsoft.com/office/officeart/2018/2/layout/IconVerticalSolidList"/>
    <dgm:cxn modelId="{9AFC00E0-742B-406B-A6F5-771C775B2829}" type="presParOf" srcId="{08A455C5-F0ED-41C7-BF49-E5B40C349DFB}" destId="{169EDC2D-DF95-4CC6-9FB3-8098E8876159}" srcOrd="2" destOrd="0" presId="urn:microsoft.com/office/officeart/2018/2/layout/IconVerticalSolidList"/>
    <dgm:cxn modelId="{1CAB6F96-8FF5-4FB6-AAA8-E8DE57AD87EB}" type="presParOf" srcId="{08A455C5-F0ED-41C7-BF49-E5B40C349DFB}" destId="{86007DA7-2777-48AF-B9C2-E732BCFAC20B}" srcOrd="3" destOrd="0" presId="urn:microsoft.com/office/officeart/2018/2/layout/IconVerticalSolidList"/>
    <dgm:cxn modelId="{8B8C78B7-685D-4793-86C9-131E0D58449E}" type="presParOf" srcId="{CE8B7453-FA6D-4BAD-BF93-500959EAD6C1}" destId="{135C7F65-6D19-469E-9659-F26FDEBDF1EA}" srcOrd="1" destOrd="0" presId="urn:microsoft.com/office/officeart/2018/2/layout/IconVerticalSolidList"/>
    <dgm:cxn modelId="{FB0D1A8C-8A0C-452D-90EF-2D45017C2145}" type="presParOf" srcId="{CE8B7453-FA6D-4BAD-BF93-500959EAD6C1}" destId="{2443043A-36E8-48A0-8EEF-0BB9AB5F63D0}" srcOrd="2" destOrd="0" presId="urn:microsoft.com/office/officeart/2018/2/layout/IconVerticalSolidList"/>
    <dgm:cxn modelId="{DA43A46B-2A82-4339-BD2E-FAB625BF779E}" type="presParOf" srcId="{2443043A-36E8-48A0-8EEF-0BB9AB5F63D0}" destId="{BD10D6E1-5D95-47B9-8320-3ED836C94323}" srcOrd="0" destOrd="0" presId="urn:microsoft.com/office/officeart/2018/2/layout/IconVerticalSolidList"/>
    <dgm:cxn modelId="{E4F5B56E-7310-45D7-B3E3-D1A6DA2A50E4}" type="presParOf" srcId="{2443043A-36E8-48A0-8EEF-0BB9AB5F63D0}" destId="{0C9CF203-85AC-431E-9196-0E825E58215C}" srcOrd="1" destOrd="0" presId="urn:microsoft.com/office/officeart/2018/2/layout/IconVerticalSolidList"/>
    <dgm:cxn modelId="{92E0A895-0C39-4BED-A114-A13B8B3FBA23}" type="presParOf" srcId="{2443043A-36E8-48A0-8EEF-0BB9AB5F63D0}" destId="{71DD6F20-2418-41DD-AAAC-7B7FD9FB019F}" srcOrd="2" destOrd="0" presId="urn:microsoft.com/office/officeart/2018/2/layout/IconVerticalSolidList"/>
    <dgm:cxn modelId="{20992953-5D7A-4709-B840-5FCE0CD4EFE7}" type="presParOf" srcId="{2443043A-36E8-48A0-8EEF-0BB9AB5F63D0}" destId="{E264E4C1-E565-4543-AC5E-6A697405882F}" srcOrd="3" destOrd="0" presId="urn:microsoft.com/office/officeart/2018/2/layout/IconVerticalSolidList"/>
    <dgm:cxn modelId="{85A55D80-FBC6-4BED-8F0F-857BD68E6112}" type="presParOf" srcId="{2443043A-36E8-48A0-8EEF-0BB9AB5F63D0}" destId="{81E28995-56C1-4DB4-993A-BBDC62D46183}" srcOrd="4" destOrd="0" presId="urn:microsoft.com/office/officeart/2018/2/layout/IconVerticalSolidList"/>
    <dgm:cxn modelId="{1DE32B79-B5D5-48C1-A1CE-E021B950EF50}" type="presParOf" srcId="{CE8B7453-FA6D-4BAD-BF93-500959EAD6C1}" destId="{55606B2F-94D4-4158-BC10-F10EE37FA4AB}" srcOrd="3" destOrd="0" presId="urn:microsoft.com/office/officeart/2018/2/layout/IconVerticalSolidList"/>
    <dgm:cxn modelId="{AAB84B94-C8CF-4BA3-9968-68CA360290F0}" type="presParOf" srcId="{CE8B7453-FA6D-4BAD-BF93-500959EAD6C1}" destId="{A6753F2A-0F10-4FF3-9FB7-4B050B865756}" srcOrd="4" destOrd="0" presId="urn:microsoft.com/office/officeart/2018/2/layout/IconVerticalSolidList"/>
    <dgm:cxn modelId="{9B8568C0-A2AC-4218-9D62-97BBBC87180D}" type="presParOf" srcId="{A6753F2A-0F10-4FF3-9FB7-4B050B865756}" destId="{A171C616-3035-4BA9-8E30-6C24AD19FB3C}" srcOrd="0" destOrd="0" presId="urn:microsoft.com/office/officeart/2018/2/layout/IconVerticalSolidList"/>
    <dgm:cxn modelId="{1C352E3E-B8B9-44DF-AC23-A0FDD4A0CA09}" type="presParOf" srcId="{A6753F2A-0F10-4FF3-9FB7-4B050B865756}" destId="{5F7D8695-3C95-4DC1-AEF6-09CEA3CBE964}" srcOrd="1" destOrd="0" presId="urn:microsoft.com/office/officeart/2018/2/layout/IconVerticalSolidList"/>
    <dgm:cxn modelId="{742676FD-5859-4679-A248-40D328AC608E}" type="presParOf" srcId="{A6753F2A-0F10-4FF3-9FB7-4B050B865756}" destId="{0E0C6C85-2CF2-4248-8373-34AA30BFD6DB}" srcOrd="2" destOrd="0" presId="urn:microsoft.com/office/officeart/2018/2/layout/IconVerticalSolidList"/>
    <dgm:cxn modelId="{6C0DD26E-58D2-49DF-A60F-913F96B3ADEA}" type="presParOf" srcId="{A6753F2A-0F10-4FF3-9FB7-4B050B865756}" destId="{ACA7BF5D-C29C-4EAC-B46B-1FB2539C89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EAB941-010C-44F6-9AA9-148275B834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249EFE-34B5-4413-8B6C-759BB1495492}">
      <dgm:prSet/>
      <dgm:spPr/>
      <dgm:t>
        <a:bodyPr/>
        <a:lstStyle/>
        <a:p>
          <a:pPr>
            <a:lnSpc>
              <a:spcPct val="100000"/>
            </a:lnSpc>
          </a:pPr>
          <a:r>
            <a:rPr lang="tr-TR" dirty="0" err="1"/>
            <a:t>Provides</a:t>
          </a:r>
          <a:r>
            <a:rPr lang="tr-TR" dirty="0"/>
            <a:t> a </a:t>
          </a:r>
          <a:r>
            <a:rPr lang="tr-TR" dirty="0" err="1"/>
            <a:t>standard</a:t>
          </a:r>
          <a:r>
            <a:rPr lang="tr-TR" dirty="0"/>
            <a:t> </a:t>
          </a:r>
          <a:r>
            <a:rPr lang="tr-TR" dirty="0" err="1"/>
            <a:t>basis</a:t>
          </a:r>
          <a:r>
            <a:rPr lang="tr-TR" dirty="0"/>
            <a:t> </a:t>
          </a:r>
          <a:r>
            <a:rPr lang="tr-TR" dirty="0" err="1"/>
            <a:t>for</a:t>
          </a:r>
          <a:r>
            <a:rPr lang="tr-TR" dirty="0"/>
            <a:t> </a:t>
          </a:r>
          <a:r>
            <a:rPr lang="tr-TR" dirty="0" err="1"/>
            <a:t>improving</a:t>
          </a:r>
          <a:r>
            <a:rPr lang="tr-TR" dirty="0"/>
            <a:t> </a:t>
          </a:r>
          <a:r>
            <a:rPr lang="tr-TR" dirty="0" err="1"/>
            <a:t>the</a:t>
          </a:r>
          <a:r>
            <a:rPr lang="tr-TR" dirty="0"/>
            <a:t> </a:t>
          </a:r>
          <a:r>
            <a:rPr lang="tr-TR" dirty="0" err="1"/>
            <a:t>quality</a:t>
          </a:r>
          <a:r>
            <a:rPr lang="tr-TR" dirty="0"/>
            <a:t> </a:t>
          </a:r>
          <a:r>
            <a:rPr lang="tr-TR" dirty="0" err="1"/>
            <a:t>and</a:t>
          </a:r>
          <a:r>
            <a:rPr lang="tr-TR" dirty="0"/>
            <a:t> </a:t>
          </a:r>
          <a:r>
            <a:rPr lang="tr-TR" dirty="0" err="1"/>
            <a:t>integrity</a:t>
          </a:r>
          <a:r>
            <a:rPr lang="tr-TR" dirty="0"/>
            <a:t> of data </a:t>
          </a:r>
          <a:r>
            <a:rPr lang="tr-TR" dirty="0" err="1"/>
            <a:t>from</a:t>
          </a:r>
          <a:r>
            <a:rPr lang="tr-TR" dirty="0"/>
            <a:t> </a:t>
          </a:r>
          <a:r>
            <a:rPr lang="tr-TR" dirty="0" err="1"/>
            <a:t>studies</a:t>
          </a:r>
          <a:r>
            <a:rPr lang="tr-TR" dirty="0"/>
            <a:t> </a:t>
          </a:r>
          <a:r>
            <a:rPr lang="tr-TR" dirty="0" err="1"/>
            <a:t>evaluating</a:t>
          </a:r>
          <a:r>
            <a:rPr lang="tr-TR" dirty="0"/>
            <a:t> </a:t>
          </a:r>
          <a:r>
            <a:rPr lang="tr-TR" dirty="0" err="1"/>
            <a:t>the</a:t>
          </a:r>
          <a:r>
            <a:rPr lang="tr-TR" dirty="0"/>
            <a:t> </a:t>
          </a:r>
          <a:r>
            <a:rPr lang="tr-TR" dirty="0" err="1"/>
            <a:t>safety</a:t>
          </a:r>
          <a:r>
            <a:rPr lang="tr-TR" dirty="0"/>
            <a:t> </a:t>
          </a:r>
          <a:r>
            <a:rPr lang="tr-TR" dirty="0" err="1"/>
            <a:t>and</a:t>
          </a:r>
          <a:r>
            <a:rPr lang="tr-TR" dirty="0"/>
            <a:t> </a:t>
          </a:r>
          <a:r>
            <a:rPr lang="tr-TR" dirty="0" err="1"/>
            <a:t>efficacy</a:t>
          </a:r>
          <a:r>
            <a:rPr lang="tr-TR" dirty="0"/>
            <a:t> of </a:t>
          </a:r>
          <a:r>
            <a:rPr lang="tr-TR" dirty="0" err="1"/>
            <a:t>new</a:t>
          </a:r>
          <a:r>
            <a:rPr lang="tr-TR" dirty="0"/>
            <a:t> </a:t>
          </a:r>
          <a:r>
            <a:rPr lang="tr-TR" dirty="0" err="1"/>
            <a:t>drug</a:t>
          </a:r>
          <a:r>
            <a:rPr lang="tr-TR" dirty="0"/>
            <a:t> </a:t>
          </a:r>
          <a:r>
            <a:rPr lang="tr-TR" dirty="0" err="1"/>
            <a:t>applications</a:t>
          </a:r>
          <a:endParaRPr lang="en-US" dirty="0"/>
        </a:p>
      </dgm:t>
    </dgm:pt>
    <dgm:pt modelId="{ACD4E457-F732-4B14-A26F-0CC267B8D741}" type="parTrans" cxnId="{A5555735-63FE-418E-BB37-2FDA8C360950}">
      <dgm:prSet/>
      <dgm:spPr/>
      <dgm:t>
        <a:bodyPr/>
        <a:lstStyle/>
        <a:p>
          <a:endParaRPr lang="en-US"/>
        </a:p>
      </dgm:t>
    </dgm:pt>
    <dgm:pt modelId="{671BADD7-E5AC-4BDF-B50B-C4AFE2557CCD}" type="sibTrans" cxnId="{A5555735-63FE-418E-BB37-2FDA8C360950}">
      <dgm:prSet/>
      <dgm:spPr/>
      <dgm:t>
        <a:bodyPr/>
        <a:lstStyle/>
        <a:p>
          <a:endParaRPr lang="en-US"/>
        </a:p>
      </dgm:t>
    </dgm:pt>
    <dgm:pt modelId="{BE6126BF-0E4C-4DA2-9085-7B4DCCEFE8FE}">
      <dgm:prSet/>
      <dgm:spPr/>
      <dgm:t>
        <a:bodyPr/>
        <a:lstStyle/>
        <a:p>
          <a:pPr>
            <a:lnSpc>
              <a:spcPct val="100000"/>
            </a:lnSpc>
          </a:pPr>
          <a:r>
            <a:rPr lang="tr-TR" dirty="0"/>
            <a:t>GLP is not </a:t>
          </a:r>
          <a:r>
            <a:rPr lang="tr-TR" dirty="0" err="1"/>
            <a:t>required</a:t>
          </a:r>
          <a:r>
            <a:rPr lang="tr-TR" dirty="0"/>
            <a:t> </a:t>
          </a:r>
          <a:r>
            <a:rPr lang="tr-TR" dirty="0" err="1"/>
            <a:t>for</a:t>
          </a:r>
          <a:r>
            <a:rPr lang="tr-TR" dirty="0"/>
            <a:t> </a:t>
          </a:r>
          <a:r>
            <a:rPr lang="tr-TR" dirty="0" err="1"/>
            <a:t>early</a:t>
          </a:r>
          <a:r>
            <a:rPr lang="tr-TR" dirty="0"/>
            <a:t> </a:t>
          </a:r>
          <a:r>
            <a:rPr lang="tr-TR" dirty="0" err="1"/>
            <a:t>development</a:t>
          </a:r>
          <a:r>
            <a:rPr lang="tr-TR" dirty="0"/>
            <a:t> </a:t>
          </a:r>
          <a:r>
            <a:rPr lang="tr-TR" dirty="0" err="1"/>
            <a:t>stages</a:t>
          </a:r>
          <a:r>
            <a:rPr lang="tr-TR" dirty="0"/>
            <a:t> </a:t>
          </a:r>
          <a:r>
            <a:rPr lang="tr-TR" dirty="0" err="1"/>
            <a:t>such</a:t>
          </a:r>
          <a:r>
            <a:rPr lang="tr-TR" dirty="0"/>
            <a:t> as </a:t>
          </a:r>
          <a:r>
            <a:rPr lang="tr-TR" dirty="0" err="1"/>
            <a:t>concept</a:t>
          </a:r>
          <a:r>
            <a:rPr lang="tr-TR" dirty="0"/>
            <a:t> </a:t>
          </a:r>
          <a:r>
            <a:rPr lang="tr-TR" dirty="0" err="1"/>
            <a:t>evaluation</a:t>
          </a:r>
          <a:r>
            <a:rPr lang="tr-TR" dirty="0"/>
            <a:t> </a:t>
          </a:r>
          <a:r>
            <a:rPr lang="tr-TR" dirty="0" err="1"/>
            <a:t>and</a:t>
          </a:r>
          <a:r>
            <a:rPr lang="tr-TR" dirty="0"/>
            <a:t> </a:t>
          </a:r>
          <a:r>
            <a:rPr lang="tr-TR" dirty="0" err="1"/>
            <a:t>screening</a:t>
          </a:r>
          <a:endParaRPr lang="en-US" dirty="0"/>
        </a:p>
      </dgm:t>
    </dgm:pt>
    <dgm:pt modelId="{686EA78F-54FB-456F-8FE9-031DC2F55C2E}" type="parTrans" cxnId="{6032F25C-AEA3-4C90-AB28-2F1FDF3BEDD6}">
      <dgm:prSet/>
      <dgm:spPr/>
      <dgm:t>
        <a:bodyPr/>
        <a:lstStyle/>
        <a:p>
          <a:endParaRPr lang="en-US"/>
        </a:p>
      </dgm:t>
    </dgm:pt>
    <dgm:pt modelId="{26773187-ED00-4000-AF07-785C236B8762}" type="sibTrans" cxnId="{6032F25C-AEA3-4C90-AB28-2F1FDF3BEDD6}">
      <dgm:prSet/>
      <dgm:spPr/>
      <dgm:t>
        <a:bodyPr/>
        <a:lstStyle/>
        <a:p>
          <a:endParaRPr lang="en-US"/>
        </a:p>
      </dgm:t>
    </dgm:pt>
    <dgm:pt modelId="{1D0C0FB6-50D4-45BC-874B-05AAD58905D1}">
      <dgm:prSet/>
      <dgm:spPr/>
      <dgm:t>
        <a:bodyPr/>
        <a:lstStyle/>
        <a:p>
          <a:pPr>
            <a:lnSpc>
              <a:spcPct val="100000"/>
            </a:lnSpc>
          </a:pPr>
          <a:r>
            <a:rPr lang="tr-TR" dirty="0"/>
            <a:t>GLP is </a:t>
          </a:r>
          <a:r>
            <a:rPr lang="tr-TR" dirty="0" err="1"/>
            <a:t>only</a:t>
          </a:r>
          <a:r>
            <a:rPr lang="tr-TR" dirty="0"/>
            <a:t> </a:t>
          </a:r>
          <a:r>
            <a:rPr lang="tr-TR" dirty="0" err="1"/>
            <a:t>required</a:t>
          </a:r>
          <a:r>
            <a:rPr lang="tr-TR" dirty="0"/>
            <a:t> </a:t>
          </a:r>
          <a:r>
            <a:rPr lang="tr-TR" dirty="0" err="1"/>
            <a:t>for</a:t>
          </a:r>
          <a:r>
            <a:rPr lang="tr-TR" dirty="0"/>
            <a:t> </a:t>
          </a:r>
          <a:r>
            <a:rPr lang="tr-TR" dirty="0" err="1"/>
            <a:t>safety</a:t>
          </a:r>
          <a:r>
            <a:rPr lang="tr-TR" dirty="0"/>
            <a:t> </a:t>
          </a:r>
          <a:r>
            <a:rPr lang="tr-TR" dirty="0" err="1"/>
            <a:t>studies</a:t>
          </a:r>
          <a:r>
            <a:rPr lang="tr-TR" dirty="0"/>
            <a:t> </a:t>
          </a:r>
          <a:r>
            <a:rPr lang="tr-TR" dirty="0" err="1"/>
            <a:t>that</a:t>
          </a:r>
          <a:r>
            <a:rPr lang="tr-TR" dirty="0"/>
            <a:t> </a:t>
          </a:r>
          <a:r>
            <a:rPr lang="tr-TR" dirty="0" err="1"/>
            <a:t>include</a:t>
          </a:r>
          <a:r>
            <a:rPr lang="tr-TR" dirty="0"/>
            <a:t> </a:t>
          </a:r>
          <a:r>
            <a:rPr lang="tr-TR" dirty="0" err="1"/>
            <a:t>biocompatibility</a:t>
          </a:r>
          <a:r>
            <a:rPr lang="tr-TR" dirty="0"/>
            <a:t>, </a:t>
          </a:r>
          <a:r>
            <a:rPr lang="tr-TR" dirty="0" err="1"/>
            <a:t>metabolism</a:t>
          </a:r>
          <a:r>
            <a:rPr lang="tr-TR" dirty="0"/>
            <a:t>, </a:t>
          </a:r>
          <a:r>
            <a:rPr lang="tr-TR" dirty="0" err="1"/>
            <a:t>toxicology</a:t>
          </a:r>
          <a:r>
            <a:rPr lang="tr-TR" dirty="0"/>
            <a:t> </a:t>
          </a:r>
          <a:r>
            <a:rPr lang="tr-TR" dirty="0" err="1"/>
            <a:t>and</a:t>
          </a:r>
          <a:r>
            <a:rPr lang="tr-TR" dirty="0"/>
            <a:t> </a:t>
          </a:r>
          <a:r>
            <a:rPr lang="tr-TR" dirty="0" err="1"/>
            <a:t>pharmacology</a:t>
          </a:r>
          <a:r>
            <a:rPr lang="tr-TR" dirty="0"/>
            <a:t> in </a:t>
          </a:r>
          <a:r>
            <a:rPr lang="tr-TR" dirty="0" err="1"/>
            <a:t>vivo</a:t>
          </a:r>
          <a:r>
            <a:rPr lang="tr-TR" dirty="0"/>
            <a:t> </a:t>
          </a:r>
          <a:r>
            <a:rPr lang="tr-TR" dirty="0" err="1"/>
            <a:t>measurements</a:t>
          </a:r>
          <a:r>
            <a:rPr lang="tr-TR" dirty="0"/>
            <a:t> </a:t>
          </a:r>
          <a:r>
            <a:rPr lang="tr-TR" dirty="0" err="1"/>
            <a:t>prior</a:t>
          </a:r>
          <a:r>
            <a:rPr lang="tr-TR" dirty="0"/>
            <a:t> </a:t>
          </a:r>
          <a:r>
            <a:rPr lang="tr-TR" dirty="0" err="1"/>
            <a:t>to</a:t>
          </a:r>
          <a:r>
            <a:rPr lang="tr-TR" dirty="0"/>
            <a:t> </a:t>
          </a:r>
          <a:r>
            <a:rPr lang="tr-TR" dirty="0" err="1"/>
            <a:t>application</a:t>
          </a:r>
          <a:r>
            <a:rPr lang="tr-TR" dirty="0"/>
            <a:t> of an </a:t>
          </a:r>
          <a:r>
            <a:rPr lang="tr-TR" dirty="0" err="1"/>
            <a:t>investigational</a:t>
          </a:r>
          <a:r>
            <a:rPr lang="tr-TR" dirty="0"/>
            <a:t> </a:t>
          </a:r>
          <a:r>
            <a:rPr lang="tr-TR" dirty="0" err="1"/>
            <a:t>new</a:t>
          </a:r>
          <a:r>
            <a:rPr lang="tr-TR" dirty="0"/>
            <a:t> </a:t>
          </a:r>
          <a:r>
            <a:rPr lang="tr-TR" dirty="0" err="1"/>
            <a:t>drug</a:t>
          </a:r>
          <a:endParaRPr lang="en-US" dirty="0"/>
        </a:p>
      </dgm:t>
    </dgm:pt>
    <dgm:pt modelId="{C3F886D6-DEF7-4892-B60D-26117DD3FC7B}" type="parTrans" cxnId="{6621AC3D-2CC7-4ED4-AD00-765124122E93}">
      <dgm:prSet/>
      <dgm:spPr/>
      <dgm:t>
        <a:bodyPr/>
        <a:lstStyle/>
        <a:p>
          <a:endParaRPr lang="en-US"/>
        </a:p>
      </dgm:t>
    </dgm:pt>
    <dgm:pt modelId="{34EA8F76-DCB3-4CB6-8989-E6CDD9240DF9}" type="sibTrans" cxnId="{6621AC3D-2CC7-4ED4-AD00-765124122E93}">
      <dgm:prSet/>
      <dgm:spPr/>
      <dgm:t>
        <a:bodyPr/>
        <a:lstStyle/>
        <a:p>
          <a:endParaRPr lang="en-US"/>
        </a:p>
      </dgm:t>
    </dgm:pt>
    <dgm:pt modelId="{8AA24575-92B7-497B-9090-25F7AD8CF015}" type="pres">
      <dgm:prSet presAssocID="{2FEAB941-010C-44F6-9AA9-148275B83422}" presName="root" presStyleCnt="0">
        <dgm:presLayoutVars>
          <dgm:dir/>
          <dgm:resizeHandles val="exact"/>
        </dgm:presLayoutVars>
      </dgm:prSet>
      <dgm:spPr/>
    </dgm:pt>
    <dgm:pt modelId="{14E388C6-E264-4070-AB0F-37468425C882}" type="pres">
      <dgm:prSet presAssocID="{C7249EFE-34B5-4413-8B6C-759BB1495492}" presName="compNode" presStyleCnt="0"/>
      <dgm:spPr/>
    </dgm:pt>
    <dgm:pt modelId="{24CFA97F-4873-46A1-A8FE-B76B54FE2750}" type="pres">
      <dgm:prSet presAssocID="{C7249EFE-34B5-4413-8B6C-759BB1495492}" presName="bgRect" presStyleLbl="bgShp" presStyleIdx="0" presStyleCnt="3"/>
      <dgm:spPr/>
    </dgm:pt>
    <dgm:pt modelId="{71988A25-9558-4332-A5D4-0985D4E6EAC9}" type="pres">
      <dgm:prSet presAssocID="{C7249EFE-34B5-4413-8B6C-759BB14954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11A06DDA-5BCE-434A-AABA-0DA78AEA77C4}" type="pres">
      <dgm:prSet presAssocID="{C7249EFE-34B5-4413-8B6C-759BB1495492}" presName="spaceRect" presStyleCnt="0"/>
      <dgm:spPr/>
    </dgm:pt>
    <dgm:pt modelId="{0A0A4A62-F282-4297-A50F-DC1C89BF5FE7}" type="pres">
      <dgm:prSet presAssocID="{C7249EFE-34B5-4413-8B6C-759BB1495492}" presName="parTx" presStyleLbl="revTx" presStyleIdx="0" presStyleCnt="3">
        <dgm:presLayoutVars>
          <dgm:chMax val="0"/>
          <dgm:chPref val="0"/>
        </dgm:presLayoutVars>
      </dgm:prSet>
      <dgm:spPr/>
    </dgm:pt>
    <dgm:pt modelId="{10C3AA3A-0B70-409D-8FA6-23BBE14CDFCD}" type="pres">
      <dgm:prSet presAssocID="{671BADD7-E5AC-4BDF-B50B-C4AFE2557CCD}" presName="sibTrans" presStyleCnt="0"/>
      <dgm:spPr/>
    </dgm:pt>
    <dgm:pt modelId="{354E34B6-4D6D-40E2-9B98-6741C41F520D}" type="pres">
      <dgm:prSet presAssocID="{BE6126BF-0E4C-4DA2-9085-7B4DCCEFE8FE}" presName="compNode" presStyleCnt="0"/>
      <dgm:spPr/>
    </dgm:pt>
    <dgm:pt modelId="{C4F9BDBD-263F-4BCA-8355-9B4FD9A181BF}" type="pres">
      <dgm:prSet presAssocID="{BE6126BF-0E4C-4DA2-9085-7B4DCCEFE8FE}" presName="bgRect" presStyleLbl="bgShp" presStyleIdx="1" presStyleCnt="3"/>
      <dgm:spPr/>
    </dgm:pt>
    <dgm:pt modelId="{0D6C02CC-CEC2-4787-942F-128DB4704FEF}" type="pres">
      <dgm:prSet presAssocID="{BE6126BF-0E4C-4DA2-9085-7B4DCCEFE8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DB15332-475E-484C-969F-91604B302F5A}" type="pres">
      <dgm:prSet presAssocID="{BE6126BF-0E4C-4DA2-9085-7B4DCCEFE8FE}" presName="spaceRect" presStyleCnt="0"/>
      <dgm:spPr/>
    </dgm:pt>
    <dgm:pt modelId="{6DE27723-C325-4E64-8275-45415D0ACA5D}" type="pres">
      <dgm:prSet presAssocID="{BE6126BF-0E4C-4DA2-9085-7B4DCCEFE8FE}" presName="parTx" presStyleLbl="revTx" presStyleIdx="1" presStyleCnt="3">
        <dgm:presLayoutVars>
          <dgm:chMax val="0"/>
          <dgm:chPref val="0"/>
        </dgm:presLayoutVars>
      </dgm:prSet>
      <dgm:spPr/>
    </dgm:pt>
    <dgm:pt modelId="{8DD3C06F-5005-4B0A-87C3-DDB8255DCA70}" type="pres">
      <dgm:prSet presAssocID="{26773187-ED00-4000-AF07-785C236B8762}" presName="sibTrans" presStyleCnt="0"/>
      <dgm:spPr/>
    </dgm:pt>
    <dgm:pt modelId="{8D68B053-29F9-43E2-8221-37E78B04DBEF}" type="pres">
      <dgm:prSet presAssocID="{1D0C0FB6-50D4-45BC-874B-05AAD58905D1}" presName="compNode" presStyleCnt="0"/>
      <dgm:spPr/>
    </dgm:pt>
    <dgm:pt modelId="{9247D532-80B5-4943-909B-854FD7158D35}" type="pres">
      <dgm:prSet presAssocID="{1D0C0FB6-50D4-45BC-874B-05AAD58905D1}" presName="bgRect" presStyleLbl="bgShp" presStyleIdx="2" presStyleCnt="3"/>
      <dgm:spPr/>
    </dgm:pt>
    <dgm:pt modelId="{9F125B65-46AA-48BA-9709-C6120382C6B8}" type="pres">
      <dgm:prSet presAssocID="{1D0C0FB6-50D4-45BC-874B-05AAD58905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t"/>
        </a:ext>
      </dgm:extLst>
    </dgm:pt>
    <dgm:pt modelId="{5D6FD1D5-732E-4DC0-87A0-1E3E08133595}" type="pres">
      <dgm:prSet presAssocID="{1D0C0FB6-50D4-45BC-874B-05AAD58905D1}" presName="spaceRect" presStyleCnt="0"/>
      <dgm:spPr/>
    </dgm:pt>
    <dgm:pt modelId="{894EDCBE-BF4B-454C-922E-80BAABC8E1A1}" type="pres">
      <dgm:prSet presAssocID="{1D0C0FB6-50D4-45BC-874B-05AAD58905D1}" presName="parTx" presStyleLbl="revTx" presStyleIdx="2" presStyleCnt="3">
        <dgm:presLayoutVars>
          <dgm:chMax val="0"/>
          <dgm:chPref val="0"/>
        </dgm:presLayoutVars>
      </dgm:prSet>
      <dgm:spPr/>
    </dgm:pt>
  </dgm:ptLst>
  <dgm:cxnLst>
    <dgm:cxn modelId="{9480761F-CF39-411F-ABB9-7A22F94E8E2D}" type="presOf" srcId="{1D0C0FB6-50D4-45BC-874B-05AAD58905D1}" destId="{894EDCBE-BF4B-454C-922E-80BAABC8E1A1}" srcOrd="0" destOrd="0" presId="urn:microsoft.com/office/officeart/2018/2/layout/IconVerticalSolidList"/>
    <dgm:cxn modelId="{A5555735-63FE-418E-BB37-2FDA8C360950}" srcId="{2FEAB941-010C-44F6-9AA9-148275B83422}" destId="{C7249EFE-34B5-4413-8B6C-759BB1495492}" srcOrd="0" destOrd="0" parTransId="{ACD4E457-F732-4B14-A26F-0CC267B8D741}" sibTransId="{671BADD7-E5AC-4BDF-B50B-C4AFE2557CCD}"/>
    <dgm:cxn modelId="{D25DB43A-C30E-447C-ADD8-F7F1202891E3}" type="presOf" srcId="{C7249EFE-34B5-4413-8B6C-759BB1495492}" destId="{0A0A4A62-F282-4297-A50F-DC1C89BF5FE7}" srcOrd="0" destOrd="0" presId="urn:microsoft.com/office/officeart/2018/2/layout/IconVerticalSolidList"/>
    <dgm:cxn modelId="{6621AC3D-2CC7-4ED4-AD00-765124122E93}" srcId="{2FEAB941-010C-44F6-9AA9-148275B83422}" destId="{1D0C0FB6-50D4-45BC-874B-05AAD58905D1}" srcOrd="2" destOrd="0" parTransId="{C3F886D6-DEF7-4892-B60D-26117DD3FC7B}" sibTransId="{34EA8F76-DCB3-4CB6-8989-E6CDD9240DF9}"/>
    <dgm:cxn modelId="{01321241-E1C2-450F-8C77-212B1F655256}" type="presOf" srcId="{2FEAB941-010C-44F6-9AA9-148275B83422}" destId="{8AA24575-92B7-497B-9090-25F7AD8CF015}" srcOrd="0" destOrd="0" presId="urn:microsoft.com/office/officeart/2018/2/layout/IconVerticalSolidList"/>
    <dgm:cxn modelId="{7A732E59-76B0-4D27-B349-FE6514E947F4}" type="presOf" srcId="{BE6126BF-0E4C-4DA2-9085-7B4DCCEFE8FE}" destId="{6DE27723-C325-4E64-8275-45415D0ACA5D}" srcOrd="0" destOrd="0" presId="urn:microsoft.com/office/officeart/2018/2/layout/IconVerticalSolidList"/>
    <dgm:cxn modelId="{6032F25C-AEA3-4C90-AB28-2F1FDF3BEDD6}" srcId="{2FEAB941-010C-44F6-9AA9-148275B83422}" destId="{BE6126BF-0E4C-4DA2-9085-7B4DCCEFE8FE}" srcOrd="1" destOrd="0" parTransId="{686EA78F-54FB-456F-8FE9-031DC2F55C2E}" sibTransId="{26773187-ED00-4000-AF07-785C236B8762}"/>
    <dgm:cxn modelId="{7DA14737-07D1-4231-A831-7DB881328214}" type="presParOf" srcId="{8AA24575-92B7-497B-9090-25F7AD8CF015}" destId="{14E388C6-E264-4070-AB0F-37468425C882}" srcOrd="0" destOrd="0" presId="urn:microsoft.com/office/officeart/2018/2/layout/IconVerticalSolidList"/>
    <dgm:cxn modelId="{E3E467DF-015B-43B4-B711-16FC85216134}" type="presParOf" srcId="{14E388C6-E264-4070-AB0F-37468425C882}" destId="{24CFA97F-4873-46A1-A8FE-B76B54FE2750}" srcOrd="0" destOrd="0" presId="urn:microsoft.com/office/officeart/2018/2/layout/IconVerticalSolidList"/>
    <dgm:cxn modelId="{42FF8DE4-51D7-4D26-86C1-3FB1951EED19}" type="presParOf" srcId="{14E388C6-E264-4070-AB0F-37468425C882}" destId="{71988A25-9558-4332-A5D4-0985D4E6EAC9}" srcOrd="1" destOrd="0" presId="urn:microsoft.com/office/officeart/2018/2/layout/IconVerticalSolidList"/>
    <dgm:cxn modelId="{B1819363-7171-4F91-A109-1F7499D454C9}" type="presParOf" srcId="{14E388C6-E264-4070-AB0F-37468425C882}" destId="{11A06DDA-5BCE-434A-AABA-0DA78AEA77C4}" srcOrd="2" destOrd="0" presId="urn:microsoft.com/office/officeart/2018/2/layout/IconVerticalSolidList"/>
    <dgm:cxn modelId="{C835F53D-D7F2-4332-AAF6-5F8B52E4EBDE}" type="presParOf" srcId="{14E388C6-E264-4070-AB0F-37468425C882}" destId="{0A0A4A62-F282-4297-A50F-DC1C89BF5FE7}" srcOrd="3" destOrd="0" presId="urn:microsoft.com/office/officeart/2018/2/layout/IconVerticalSolidList"/>
    <dgm:cxn modelId="{06503F48-639A-4DF5-8488-E022C19DC172}" type="presParOf" srcId="{8AA24575-92B7-497B-9090-25F7AD8CF015}" destId="{10C3AA3A-0B70-409D-8FA6-23BBE14CDFCD}" srcOrd="1" destOrd="0" presId="urn:microsoft.com/office/officeart/2018/2/layout/IconVerticalSolidList"/>
    <dgm:cxn modelId="{8D50635D-7B62-40F9-9337-7B8182EF9258}" type="presParOf" srcId="{8AA24575-92B7-497B-9090-25F7AD8CF015}" destId="{354E34B6-4D6D-40E2-9B98-6741C41F520D}" srcOrd="2" destOrd="0" presId="urn:microsoft.com/office/officeart/2018/2/layout/IconVerticalSolidList"/>
    <dgm:cxn modelId="{255139CE-0BB3-4B54-A43E-919B90DADA88}" type="presParOf" srcId="{354E34B6-4D6D-40E2-9B98-6741C41F520D}" destId="{C4F9BDBD-263F-4BCA-8355-9B4FD9A181BF}" srcOrd="0" destOrd="0" presId="urn:microsoft.com/office/officeart/2018/2/layout/IconVerticalSolidList"/>
    <dgm:cxn modelId="{B70C9C19-2B75-4514-B04F-B23CAD0AB912}" type="presParOf" srcId="{354E34B6-4D6D-40E2-9B98-6741C41F520D}" destId="{0D6C02CC-CEC2-4787-942F-128DB4704FEF}" srcOrd="1" destOrd="0" presId="urn:microsoft.com/office/officeart/2018/2/layout/IconVerticalSolidList"/>
    <dgm:cxn modelId="{B67F0746-0F74-42C7-85FD-1D792F6598B2}" type="presParOf" srcId="{354E34B6-4D6D-40E2-9B98-6741C41F520D}" destId="{CDB15332-475E-484C-969F-91604B302F5A}" srcOrd="2" destOrd="0" presId="urn:microsoft.com/office/officeart/2018/2/layout/IconVerticalSolidList"/>
    <dgm:cxn modelId="{0A067EAE-E11F-4F0F-8420-10DDAC85BA3D}" type="presParOf" srcId="{354E34B6-4D6D-40E2-9B98-6741C41F520D}" destId="{6DE27723-C325-4E64-8275-45415D0ACA5D}" srcOrd="3" destOrd="0" presId="urn:microsoft.com/office/officeart/2018/2/layout/IconVerticalSolidList"/>
    <dgm:cxn modelId="{BE9F70B3-0BFB-4499-94BA-25BCA22085FC}" type="presParOf" srcId="{8AA24575-92B7-497B-9090-25F7AD8CF015}" destId="{8DD3C06F-5005-4B0A-87C3-DDB8255DCA70}" srcOrd="3" destOrd="0" presId="urn:microsoft.com/office/officeart/2018/2/layout/IconVerticalSolidList"/>
    <dgm:cxn modelId="{2689F978-CB4E-4215-AE54-D5188558F535}" type="presParOf" srcId="{8AA24575-92B7-497B-9090-25F7AD8CF015}" destId="{8D68B053-29F9-43E2-8221-37E78B04DBEF}" srcOrd="4" destOrd="0" presId="urn:microsoft.com/office/officeart/2018/2/layout/IconVerticalSolidList"/>
    <dgm:cxn modelId="{A59DA422-5EEB-4AEE-A5F6-6A8E56C394CC}" type="presParOf" srcId="{8D68B053-29F9-43E2-8221-37E78B04DBEF}" destId="{9247D532-80B5-4943-909B-854FD7158D35}" srcOrd="0" destOrd="0" presId="urn:microsoft.com/office/officeart/2018/2/layout/IconVerticalSolidList"/>
    <dgm:cxn modelId="{6A33CFE6-E3E0-4D69-BA02-B3D21624AF28}" type="presParOf" srcId="{8D68B053-29F9-43E2-8221-37E78B04DBEF}" destId="{9F125B65-46AA-48BA-9709-C6120382C6B8}" srcOrd="1" destOrd="0" presId="urn:microsoft.com/office/officeart/2018/2/layout/IconVerticalSolidList"/>
    <dgm:cxn modelId="{D4CD536E-05EC-4858-9E15-294CD8C580E3}" type="presParOf" srcId="{8D68B053-29F9-43E2-8221-37E78B04DBEF}" destId="{5D6FD1D5-732E-4DC0-87A0-1E3E08133595}" srcOrd="2" destOrd="0" presId="urn:microsoft.com/office/officeart/2018/2/layout/IconVerticalSolidList"/>
    <dgm:cxn modelId="{7A36D7E9-AFEB-4AD7-84EB-2FE0402B5304}" type="presParOf" srcId="{8D68B053-29F9-43E2-8221-37E78B04DBEF}" destId="{894EDCBE-BF4B-454C-922E-80BAABC8E1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9A9010-981B-42E7-B643-5481DAEC80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29D905-DAC7-4B2C-88A6-A445A370FD43}">
      <dgm:prSet/>
      <dgm:spPr/>
      <dgm:t>
        <a:bodyPr/>
        <a:lstStyle/>
        <a:p>
          <a:pPr>
            <a:lnSpc>
              <a:spcPct val="100000"/>
            </a:lnSpc>
          </a:pPr>
          <a:r>
            <a:rPr lang="en-US"/>
            <a:t>It is necessary for studies carried out to support a research, R&amp;D on issues such as the properties and safety information of chemical products, and studies carried out for the marketing of these products.</a:t>
          </a:r>
        </a:p>
      </dgm:t>
    </dgm:pt>
    <dgm:pt modelId="{B89110AF-36FA-499B-93A8-BDF004F2F1D9}" type="parTrans" cxnId="{21477D50-0505-4721-ADAD-2636E92F0BEB}">
      <dgm:prSet/>
      <dgm:spPr/>
      <dgm:t>
        <a:bodyPr/>
        <a:lstStyle/>
        <a:p>
          <a:endParaRPr lang="en-US"/>
        </a:p>
      </dgm:t>
    </dgm:pt>
    <dgm:pt modelId="{19AFB73E-4A97-4BFB-8A62-57B9D5F93815}" type="sibTrans" cxnId="{21477D50-0505-4721-ADAD-2636E92F0BEB}">
      <dgm:prSet/>
      <dgm:spPr/>
      <dgm:t>
        <a:bodyPr/>
        <a:lstStyle/>
        <a:p>
          <a:endParaRPr lang="en-US"/>
        </a:p>
      </dgm:t>
    </dgm:pt>
    <dgm:pt modelId="{CC424CCD-6E4E-4CD6-867C-7BBF55B95A88}">
      <dgm:prSet/>
      <dgm:spPr/>
      <dgm:t>
        <a:bodyPr/>
        <a:lstStyle/>
        <a:p>
          <a:pPr>
            <a:lnSpc>
              <a:spcPct val="100000"/>
            </a:lnSpc>
          </a:pPr>
          <a:r>
            <a:rPr lang="en-US"/>
            <a:t>GLP is required to define and approve all non-clinical health and environmental safety tests.</a:t>
          </a:r>
        </a:p>
      </dgm:t>
    </dgm:pt>
    <dgm:pt modelId="{7C61BBDE-40DE-4D8B-A5FA-DB57DF950287}" type="parTrans" cxnId="{D37F022F-0D4E-41A7-94B2-004838C2E0BE}">
      <dgm:prSet/>
      <dgm:spPr/>
      <dgm:t>
        <a:bodyPr/>
        <a:lstStyle/>
        <a:p>
          <a:endParaRPr lang="en-US"/>
        </a:p>
      </dgm:t>
    </dgm:pt>
    <dgm:pt modelId="{9B42C5E7-5B61-4D25-9B4A-6981911B9DE5}" type="sibTrans" cxnId="{D37F022F-0D4E-41A7-94B2-004838C2E0BE}">
      <dgm:prSet/>
      <dgm:spPr/>
      <dgm:t>
        <a:bodyPr/>
        <a:lstStyle/>
        <a:p>
          <a:endParaRPr lang="en-US"/>
        </a:p>
      </dgm:t>
    </dgm:pt>
    <dgm:pt modelId="{60FA3CF4-E2A6-46F6-8F31-3F8A4C211E86}">
      <dgm:prSet/>
      <dgm:spPr/>
      <dgm:t>
        <a:bodyPr/>
        <a:lstStyle/>
        <a:p>
          <a:pPr>
            <a:lnSpc>
              <a:spcPct val="100000"/>
            </a:lnSpc>
          </a:pPr>
          <a:r>
            <a:rPr lang="en-US"/>
            <a:t>The scope of GLP is non-clinical safety testing of test substances contained in the following products:</a:t>
          </a:r>
        </a:p>
      </dgm:t>
    </dgm:pt>
    <dgm:pt modelId="{C24FDC9C-02DF-47EF-BA34-03F07AF427BC}" type="parTrans" cxnId="{97388C76-54FF-4CF9-B65B-E02310BD256F}">
      <dgm:prSet/>
      <dgm:spPr/>
      <dgm:t>
        <a:bodyPr/>
        <a:lstStyle/>
        <a:p>
          <a:endParaRPr lang="en-US"/>
        </a:p>
      </dgm:t>
    </dgm:pt>
    <dgm:pt modelId="{3B1A4B25-B3B5-4354-B9C0-A3194E158D83}" type="sibTrans" cxnId="{97388C76-54FF-4CF9-B65B-E02310BD256F}">
      <dgm:prSet/>
      <dgm:spPr/>
      <dgm:t>
        <a:bodyPr/>
        <a:lstStyle/>
        <a:p>
          <a:endParaRPr lang="en-US"/>
        </a:p>
      </dgm:t>
    </dgm:pt>
    <dgm:pt modelId="{18889240-D0DE-46ED-A6CB-B0144055D8B5}">
      <dgm:prSet/>
      <dgm:spPr/>
      <dgm:t>
        <a:bodyPr/>
        <a:lstStyle/>
        <a:p>
          <a:pPr>
            <a:lnSpc>
              <a:spcPct val="100000"/>
            </a:lnSpc>
          </a:pPr>
          <a:r>
            <a:rPr lang="tr-TR"/>
            <a:t>P</a:t>
          </a:r>
          <a:r>
            <a:rPr lang="en-US"/>
            <a:t>harmaceutical products</a:t>
          </a:r>
        </a:p>
      </dgm:t>
    </dgm:pt>
    <dgm:pt modelId="{EBB97826-F4B9-4E90-BB15-DCADB19232D2}" type="parTrans" cxnId="{A1CFEDFB-0C7C-4E8A-882D-E4CB09D040D3}">
      <dgm:prSet/>
      <dgm:spPr/>
      <dgm:t>
        <a:bodyPr/>
        <a:lstStyle/>
        <a:p>
          <a:endParaRPr lang="en-US"/>
        </a:p>
      </dgm:t>
    </dgm:pt>
    <dgm:pt modelId="{DBD38379-CAD8-4BF7-819A-6D64C521C22E}" type="sibTrans" cxnId="{A1CFEDFB-0C7C-4E8A-882D-E4CB09D040D3}">
      <dgm:prSet/>
      <dgm:spPr/>
      <dgm:t>
        <a:bodyPr/>
        <a:lstStyle/>
        <a:p>
          <a:endParaRPr lang="en-US"/>
        </a:p>
      </dgm:t>
    </dgm:pt>
    <dgm:pt modelId="{58D41987-17EC-4569-92D4-66941B5995DD}">
      <dgm:prSet/>
      <dgm:spPr/>
      <dgm:t>
        <a:bodyPr/>
        <a:lstStyle/>
        <a:p>
          <a:pPr>
            <a:lnSpc>
              <a:spcPct val="100000"/>
            </a:lnSpc>
          </a:pPr>
          <a:r>
            <a:rPr lang="tr-TR"/>
            <a:t>P</a:t>
          </a:r>
          <a:r>
            <a:rPr lang="en-US"/>
            <a:t>esticide products</a:t>
          </a:r>
        </a:p>
      </dgm:t>
    </dgm:pt>
    <dgm:pt modelId="{87EA5BA8-FB8F-468A-BFA1-DEC431F4AB9D}" type="parTrans" cxnId="{299A3511-10F6-4B02-86C9-22A543A35E0C}">
      <dgm:prSet/>
      <dgm:spPr/>
      <dgm:t>
        <a:bodyPr/>
        <a:lstStyle/>
        <a:p>
          <a:endParaRPr lang="en-US"/>
        </a:p>
      </dgm:t>
    </dgm:pt>
    <dgm:pt modelId="{DE6144FE-C855-4AE1-BB56-94E60E189701}" type="sibTrans" cxnId="{299A3511-10F6-4B02-86C9-22A543A35E0C}">
      <dgm:prSet/>
      <dgm:spPr/>
      <dgm:t>
        <a:bodyPr/>
        <a:lstStyle/>
        <a:p>
          <a:endParaRPr lang="en-US"/>
        </a:p>
      </dgm:t>
    </dgm:pt>
    <dgm:pt modelId="{24D73FC0-908B-4FF0-86D3-3BB6C1BDCE48}">
      <dgm:prSet/>
      <dgm:spPr/>
      <dgm:t>
        <a:bodyPr/>
        <a:lstStyle/>
        <a:p>
          <a:pPr>
            <a:lnSpc>
              <a:spcPct val="100000"/>
            </a:lnSpc>
          </a:pPr>
          <a:r>
            <a:rPr lang="en-US"/>
            <a:t>Food and feed additives</a:t>
          </a:r>
        </a:p>
      </dgm:t>
    </dgm:pt>
    <dgm:pt modelId="{238BB740-7A75-42FD-BAC8-392BFE7E3850}" type="parTrans" cxnId="{7267C9A9-E28B-422E-A108-6934DC1561A6}">
      <dgm:prSet/>
      <dgm:spPr/>
      <dgm:t>
        <a:bodyPr/>
        <a:lstStyle/>
        <a:p>
          <a:endParaRPr lang="en-US"/>
        </a:p>
      </dgm:t>
    </dgm:pt>
    <dgm:pt modelId="{539681A9-DA71-4394-814A-66E5B59777B5}" type="sibTrans" cxnId="{7267C9A9-E28B-422E-A108-6934DC1561A6}">
      <dgm:prSet/>
      <dgm:spPr/>
      <dgm:t>
        <a:bodyPr/>
        <a:lstStyle/>
        <a:p>
          <a:endParaRPr lang="en-US"/>
        </a:p>
      </dgm:t>
    </dgm:pt>
    <dgm:pt modelId="{ECDA0CAE-9935-43BF-8205-C2D27C8524C2}">
      <dgm:prSet/>
      <dgm:spPr/>
      <dgm:t>
        <a:bodyPr/>
        <a:lstStyle/>
        <a:p>
          <a:pPr>
            <a:lnSpc>
              <a:spcPct val="100000"/>
            </a:lnSpc>
          </a:pPr>
          <a:r>
            <a:rPr lang="en-US"/>
            <a:t>Cosmetics</a:t>
          </a:r>
        </a:p>
      </dgm:t>
    </dgm:pt>
    <dgm:pt modelId="{980DCC08-ECA9-4A1B-BBEF-1BD8B097F54C}" type="parTrans" cxnId="{AEB9C6BC-3CD7-4CD1-86E8-98D287E23DDD}">
      <dgm:prSet/>
      <dgm:spPr/>
      <dgm:t>
        <a:bodyPr/>
        <a:lstStyle/>
        <a:p>
          <a:endParaRPr lang="en-US"/>
        </a:p>
      </dgm:t>
    </dgm:pt>
    <dgm:pt modelId="{80ADF595-70AD-4EDE-82AC-D1A2BCB953E4}" type="sibTrans" cxnId="{AEB9C6BC-3CD7-4CD1-86E8-98D287E23DDD}">
      <dgm:prSet/>
      <dgm:spPr/>
      <dgm:t>
        <a:bodyPr/>
        <a:lstStyle/>
        <a:p>
          <a:endParaRPr lang="en-US"/>
        </a:p>
      </dgm:t>
    </dgm:pt>
    <dgm:pt modelId="{B5817C7A-6F52-4106-851A-2F6C861E02F0}">
      <dgm:prSet/>
      <dgm:spPr/>
      <dgm:t>
        <a:bodyPr/>
        <a:lstStyle/>
        <a:p>
          <a:pPr>
            <a:lnSpc>
              <a:spcPct val="100000"/>
            </a:lnSpc>
          </a:pPr>
          <a:r>
            <a:rPr lang="en-US"/>
            <a:t>Veterinary medicines and similar products</a:t>
          </a:r>
        </a:p>
      </dgm:t>
    </dgm:pt>
    <dgm:pt modelId="{9EF57851-323D-423C-A1F0-38B6ED045FB8}" type="parTrans" cxnId="{281443ED-C62F-46A3-BD53-6B69E26AAF62}">
      <dgm:prSet/>
      <dgm:spPr/>
      <dgm:t>
        <a:bodyPr/>
        <a:lstStyle/>
        <a:p>
          <a:endParaRPr lang="en-US"/>
        </a:p>
      </dgm:t>
    </dgm:pt>
    <dgm:pt modelId="{B668055B-8DCD-4302-94E5-FAEF7C0123FF}" type="sibTrans" cxnId="{281443ED-C62F-46A3-BD53-6B69E26AAF62}">
      <dgm:prSet/>
      <dgm:spPr/>
      <dgm:t>
        <a:bodyPr/>
        <a:lstStyle/>
        <a:p>
          <a:endParaRPr lang="en-US"/>
        </a:p>
      </dgm:t>
    </dgm:pt>
    <dgm:pt modelId="{4108D655-4EF6-4721-909B-74BE2C786003}">
      <dgm:prSet/>
      <dgm:spPr/>
      <dgm:t>
        <a:bodyPr/>
        <a:lstStyle/>
        <a:p>
          <a:pPr>
            <a:lnSpc>
              <a:spcPct val="100000"/>
            </a:lnSpc>
          </a:pPr>
          <a:r>
            <a:rPr lang="tr-TR"/>
            <a:t>I</a:t>
          </a:r>
          <a:r>
            <a:rPr lang="en-US"/>
            <a:t>ndustrial chemicals</a:t>
          </a:r>
        </a:p>
      </dgm:t>
    </dgm:pt>
    <dgm:pt modelId="{122D3815-A28F-4C6A-BFD9-7175A525312C}" type="parTrans" cxnId="{B35006A7-5178-439A-A21E-B7F5E0E4B501}">
      <dgm:prSet/>
      <dgm:spPr/>
      <dgm:t>
        <a:bodyPr/>
        <a:lstStyle/>
        <a:p>
          <a:endParaRPr lang="en-US"/>
        </a:p>
      </dgm:t>
    </dgm:pt>
    <dgm:pt modelId="{FD07A347-51CB-4C19-A384-71E3478DC420}" type="sibTrans" cxnId="{B35006A7-5178-439A-A21E-B7F5E0E4B501}">
      <dgm:prSet/>
      <dgm:spPr/>
      <dgm:t>
        <a:bodyPr/>
        <a:lstStyle/>
        <a:p>
          <a:endParaRPr lang="en-US"/>
        </a:p>
      </dgm:t>
    </dgm:pt>
    <dgm:pt modelId="{1A2ED6A5-41D8-408D-974B-8B4E02A9B1C7}" type="pres">
      <dgm:prSet presAssocID="{579A9010-981B-42E7-B643-5481DAEC80E9}" presName="root" presStyleCnt="0">
        <dgm:presLayoutVars>
          <dgm:dir/>
          <dgm:resizeHandles val="exact"/>
        </dgm:presLayoutVars>
      </dgm:prSet>
      <dgm:spPr/>
    </dgm:pt>
    <dgm:pt modelId="{0079B856-47A4-4566-84AE-0E6692C25BE3}" type="pres">
      <dgm:prSet presAssocID="{6829D905-DAC7-4B2C-88A6-A445A370FD43}" presName="compNode" presStyleCnt="0"/>
      <dgm:spPr/>
    </dgm:pt>
    <dgm:pt modelId="{47ED2DE2-FA3A-41DD-BE8B-6D9BD38EC826}" type="pres">
      <dgm:prSet presAssocID="{6829D905-DAC7-4B2C-88A6-A445A370FD43}" presName="bgRect" presStyleLbl="bgShp" presStyleIdx="0" presStyleCnt="3"/>
      <dgm:spPr/>
    </dgm:pt>
    <dgm:pt modelId="{9BC27D41-B301-4A3D-AEE6-058D1B48B298}" type="pres">
      <dgm:prSet presAssocID="{6829D905-DAC7-4B2C-88A6-A445A370FD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1B97A767-04D7-4FB0-ABAC-30CF9E6BABCF}" type="pres">
      <dgm:prSet presAssocID="{6829D905-DAC7-4B2C-88A6-A445A370FD43}" presName="spaceRect" presStyleCnt="0"/>
      <dgm:spPr/>
    </dgm:pt>
    <dgm:pt modelId="{96F8322E-6027-44EE-BBBA-9657A73BEAFA}" type="pres">
      <dgm:prSet presAssocID="{6829D905-DAC7-4B2C-88A6-A445A370FD43}" presName="parTx" presStyleLbl="revTx" presStyleIdx="0" presStyleCnt="4">
        <dgm:presLayoutVars>
          <dgm:chMax val="0"/>
          <dgm:chPref val="0"/>
        </dgm:presLayoutVars>
      </dgm:prSet>
      <dgm:spPr/>
    </dgm:pt>
    <dgm:pt modelId="{99A6C305-1012-4EC5-AE0D-82081AA27D51}" type="pres">
      <dgm:prSet presAssocID="{19AFB73E-4A97-4BFB-8A62-57B9D5F93815}" presName="sibTrans" presStyleCnt="0"/>
      <dgm:spPr/>
    </dgm:pt>
    <dgm:pt modelId="{3E746024-8B8A-4FA0-B888-0BBBC2057BF1}" type="pres">
      <dgm:prSet presAssocID="{CC424CCD-6E4E-4CD6-867C-7BBF55B95A88}" presName="compNode" presStyleCnt="0"/>
      <dgm:spPr/>
    </dgm:pt>
    <dgm:pt modelId="{8B6408BF-6180-4C73-AFC4-5D8D83138F7A}" type="pres">
      <dgm:prSet presAssocID="{CC424CCD-6E4E-4CD6-867C-7BBF55B95A88}" presName="bgRect" presStyleLbl="bgShp" presStyleIdx="1" presStyleCnt="3"/>
      <dgm:spPr/>
    </dgm:pt>
    <dgm:pt modelId="{3C57558E-901D-4078-AB99-130953C650CE}" type="pres">
      <dgm:prSet presAssocID="{CC424CCD-6E4E-4CD6-867C-7BBF55B95A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C734FEF9-2075-4895-BB17-B4C314AD9369}" type="pres">
      <dgm:prSet presAssocID="{CC424CCD-6E4E-4CD6-867C-7BBF55B95A88}" presName="spaceRect" presStyleCnt="0"/>
      <dgm:spPr/>
    </dgm:pt>
    <dgm:pt modelId="{4B86A9FE-5D29-4227-9C39-CCB1E3C3FF98}" type="pres">
      <dgm:prSet presAssocID="{CC424CCD-6E4E-4CD6-867C-7BBF55B95A88}" presName="parTx" presStyleLbl="revTx" presStyleIdx="1" presStyleCnt="4">
        <dgm:presLayoutVars>
          <dgm:chMax val="0"/>
          <dgm:chPref val="0"/>
        </dgm:presLayoutVars>
      </dgm:prSet>
      <dgm:spPr/>
    </dgm:pt>
    <dgm:pt modelId="{D8ADFB56-2F92-4E0D-A5DC-4D0D5FCE659E}" type="pres">
      <dgm:prSet presAssocID="{9B42C5E7-5B61-4D25-9B4A-6981911B9DE5}" presName="sibTrans" presStyleCnt="0"/>
      <dgm:spPr/>
    </dgm:pt>
    <dgm:pt modelId="{558FCDDD-FD08-45A8-A7CE-B55316A10F12}" type="pres">
      <dgm:prSet presAssocID="{60FA3CF4-E2A6-46F6-8F31-3F8A4C211E86}" presName="compNode" presStyleCnt="0"/>
      <dgm:spPr/>
    </dgm:pt>
    <dgm:pt modelId="{1AFF2A98-9368-4F3E-8164-552EA2E13383}" type="pres">
      <dgm:prSet presAssocID="{60FA3CF4-E2A6-46F6-8F31-3F8A4C211E86}" presName="bgRect" presStyleLbl="bgShp" presStyleIdx="2" presStyleCnt="3"/>
      <dgm:spPr/>
    </dgm:pt>
    <dgm:pt modelId="{352FE3ED-985D-452A-A5CF-79C124967A86}" type="pres">
      <dgm:prSet presAssocID="{60FA3CF4-E2A6-46F6-8F31-3F8A4C211E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spray"/>
        </a:ext>
      </dgm:extLst>
    </dgm:pt>
    <dgm:pt modelId="{4B7A91F7-780F-4A7B-B4CF-25C0BA103146}" type="pres">
      <dgm:prSet presAssocID="{60FA3CF4-E2A6-46F6-8F31-3F8A4C211E86}" presName="spaceRect" presStyleCnt="0"/>
      <dgm:spPr/>
    </dgm:pt>
    <dgm:pt modelId="{DC175A86-B5DA-4C4F-AF9C-8BA921083E2B}" type="pres">
      <dgm:prSet presAssocID="{60FA3CF4-E2A6-46F6-8F31-3F8A4C211E86}" presName="parTx" presStyleLbl="revTx" presStyleIdx="2" presStyleCnt="4">
        <dgm:presLayoutVars>
          <dgm:chMax val="0"/>
          <dgm:chPref val="0"/>
        </dgm:presLayoutVars>
      </dgm:prSet>
      <dgm:spPr/>
    </dgm:pt>
    <dgm:pt modelId="{3AB009BE-D0CF-4AB0-A8E3-4ACB4E6132FF}" type="pres">
      <dgm:prSet presAssocID="{60FA3CF4-E2A6-46F6-8F31-3F8A4C211E86}" presName="desTx" presStyleLbl="revTx" presStyleIdx="3" presStyleCnt="4">
        <dgm:presLayoutVars/>
      </dgm:prSet>
      <dgm:spPr/>
    </dgm:pt>
  </dgm:ptLst>
  <dgm:cxnLst>
    <dgm:cxn modelId="{A845F605-2EC8-4AFB-877A-FF0DEF6DBCD7}" type="presOf" srcId="{4108D655-4EF6-4721-909B-74BE2C786003}" destId="{3AB009BE-D0CF-4AB0-A8E3-4ACB4E6132FF}" srcOrd="0" destOrd="5" presId="urn:microsoft.com/office/officeart/2018/2/layout/IconVerticalSolidList"/>
    <dgm:cxn modelId="{299A3511-10F6-4B02-86C9-22A543A35E0C}" srcId="{60FA3CF4-E2A6-46F6-8F31-3F8A4C211E86}" destId="{58D41987-17EC-4569-92D4-66941B5995DD}" srcOrd="1" destOrd="0" parTransId="{87EA5BA8-FB8F-468A-BFA1-DEC431F4AB9D}" sibTransId="{DE6144FE-C855-4AE1-BB56-94E60E189701}"/>
    <dgm:cxn modelId="{99EA3A15-2D4D-4EB5-A5F5-9AE66450B3EC}" type="presOf" srcId="{579A9010-981B-42E7-B643-5481DAEC80E9}" destId="{1A2ED6A5-41D8-408D-974B-8B4E02A9B1C7}" srcOrd="0" destOrd="0" presId="urn:microsoft.com/office/officeart/2018/2/layout/IconVerticalSolidList"/>
    <dgm:cxn modelId="{3E2C3C1A-780C-479D-99D4-A017B83C16BB}" type="presOf" srcId="{18889240-D0DE-46ED-A6CB-B0144055D8B5}" destId="{3AB009BE-D0CF-4AB0-A8E3-4ACB4E6132FF}" srcOrd="0" destOrd="0" presId="urn:microsoft.com/office/officeart/2018/2/layout/IconVerticalSolidList"/>
    <dgm:cxn modelId="{D37F022F-0D4E-41A7-94B2-004838C2E0BE}" srcId="{579A9010-981B-42E7-B643-5481DAEC80E9}" destId="{CC424CCD-6E4E-4CD6-867C-7BBF55B95A88}" srcOrd="1" destOrd="0" parTransId="{7C61BBDE-40DE-4D8B-A5FA-DB57DF950287}" sibTransId="{9B42C5E7-5B61-4D25-9B4A-6981911B9DE5}"/>
    <dgm:cxn modelId="{29EECC4A-6EBE-4AF0-B3D8-B237E9C33EBF}" type="presOf" srcId="{6829D905-DAC7-4B2C-88A6-A445A370FD43}" destId="{96F8322E-6027-44EE-BBBA-9657A73BEAFA}" srcOrd="0" destOrd="0" presId="urn:microsoft.com/office/officeart/2018/2/layout/IconVerticalSolidList"/>
    <dgm:cxn modelId="{21477D50-0505-4721-ADAD-2636E92F0BEB}" srcId="{579A9010-981B-42E7-B643-5481DAEC80E9}" destId="{6829D905-DAC7-4B2C-88A6-A445A370FD43}" srcOrd="0" destOrd="0" parTransId="{B89110AF-36FA-499B-93A8-BDF004F2F1D9}" sibTransId="{19AFB73E-4A97-4BFB-8A62-57B9D5F93815}"/>
    <dgm:cxn modelId="{E0CDD45B-D8E5-48A2-9505-FED8B2FA892F}" type="presOf" srcId="{24D73FC0-908B-4FF0-86D3-3BB6C1BDCE48}" destId="{3AB009BE-D0CF-4AB0-A8E3-4ACB4E6132FF}" srcOrd="0" destOrd="2" presId="urn:microsoft.com/office/officeart/2018/2/layout/IconVerticalSolidList"/>
    <dgm:cxn modelId="{97388C76-54FF-4CF9-B65B-E02310BD256F}" srcId="{579A9010-981B-42E7-B643-5481DAEC80E9}" destId="{60FA3CF4-E2A6-46F6-8F31-3F8A4C211E86}" srcOrd="2" destOrd="0" parTransId="{C24FDC9C-02DF-47EF-BA34-03F07AF427BC}" sibTransId="{3B1A4B25-B3B5-4354-B9C0-A3194E158D83}"/>
    <dgm:cxn modelId="{4FBEE281-91E5-479B-9837-69CF4A060A5A}" type="presOf" srcId="{60FA3CF4-E2A6-46F6-8F31-3F8A4C211E86}" destId="{DC175A86-B5DA-4C4F-AF9C-8BA921083E2B}" srcOrd="0" destOrd="0" presId="urn:microsoft.com/office/officeart/2018/2/layout/IconVerticalSolidList"/>
    <dgm:cxn modelId="{1C8D8482-9B1D-426E-965C-B1CBCA4174FE}" type="presOf" srcId="{CC424CCD-6E4E-4CD6-867C-7BBF55B95A88}" destId="{4B86A9FE-5D29-4227-9C39-CCB1E3C3FF98}" srcOrd="0" destOrd="0" presId="urn:microsoft.com/office/officeart/2018/2/layout/IconVerticalSolidList"/>
    <dgm:cxn modelId="{B35006A7-5178-439A-A21E-B7F5E0E4B501}" srcId="{60FA3CF4-E2A6-46F6-8F31-3F8A4C211E86}" destId="{4108D655-4EF6-4721-909B-74BE2C786003}" srcOrd="5" destOrd="0" parTransId="{122D3815-A28F-4C6A-BFD9-7175A525312C}" sibTransId="{FD07A347-51CB-4C19-A384-71E3478DC420}"/>
    <dgm:cxn modelId="{7267C9A9-E28B-422E-A108-6934DC1561A6}" srcId="{60FA3CF4-E2A6-46F6-8F31-3F8A4C211E86}" destId="{24D73FC0-908B-4FF0-86D3-3BB6C1BDCE48}" srcOrd="2" destOrd="0" parTransId="{238BB740-7A75-42FD-BAC8-392BFE7E3850}" sibTransId="{539681A9-DA71-4394-814A-66E5B59777B5}"/>
    <dgm:cxn modelId="{440049B7-A473-4E22-B58D-B07F30D3A964}" type="presOf" srcId="{58D41987-17EC-4569-92D4-66941B5995DD}" destId="{3AB009BE-D0CF-4AB0-A8E3-4ACB4E6132FF}" srcOrd="0" destOrd="1" presId="urn:microsoft.com/office/officeart/2018/2/layout/IconVerticalSolidList"/>
    <dgm:cxn modelId="{AEB9C6BC-3CD7-4CD1-86E8-98D287E23DDD}" srcId="{60FA3CF4-E2A6-46F6-8F31-3F8A4C211E86}" destId="{ECDA0CAE-9935-43BF-8205-C2D27C8524C2}" srcOrd="3" destOrd="0" parTransId="{980DCC08-ECA9-4A1B-BBEF-1BD8B097F54C}" sibTransId="{80ADF595-70AD-4EDE-82AC-D1A2BCB953E4}"/>
    <dgm:cxn modelId="{5374E0BC-D01A-4820-986B-CF48CF25A1DE}" type="presOf" srcId="{ECDA0CAE-9935-43BF-8205-C2D27C8524C2}" destId="{3AB009BE-D0CF-4AB0-A8E3-4ACB4E6132FF}" srcOrd="0" destOrd="3" presId="urn:microsoft.com/office/officeart/2018/2/layout/IconVerticalSolidList"/>
    <dgm:cxn modelId="{1E5253C9-AC0E-46B4-8751-CD8A4CB63682}" type="presOf" srcId="{B5817C7A-6F52-4106-851A-2F6C861E02F0}" destId="{3AB009BE-D0CF-4AB0-A8E3-4ACB4E6132FF}" srcOrd="0" destOrd="4" presId="urn:microsoft.com/office/officeart/2018/2/layout/IconVerticalSolidList"/>
    <dgm:cxn modelId="{281443ED-C62F-46A3-BD53-6B69E26AAF62}" srcId="{60FA3CF4-E2A6-46F6-8F31-3F8A4C211E86}" destId="{B5817C7A-6F52-4106-851A-2F6C861E02F0}" srcOrd="4" destOrd="0" parTransId="{9EF57851-323D-423C-A1F0-38B6ED045FB8}" sibTransId="{B668055B-8DCD-4302-94E5-FAEF7C0123FF}"/>
    <dgm:cxn modelId="{A1CFEDFB-0C7C-4E8A-882D-E4CB09D040D3}" srcId="{60FA3CF4-E2A6-46F6-8F31-3F8A4C211E86}" destId="{18889240-D0DE-46ED-A6CB-B0144055D8B5}" srcOrd="0" destOrd="0" parTransId="{EBB97826-F4B9-4E90-BB15-DCADB19232D2}" sibTransId="{DBD38379-CAD8-4BF7-819A-6D64C521C22E}"/>
    <dgm:cxn modelId="{84F25E52-9619-4A18-A477-5C995ADC1400}" type="presParOf" srcId="{1A2ED6A5-41D8-408D-974B-8B4E02A9B1C7}" destId="{0079B856-47A4-4566-84AE-0E6692C25BE3}" srcOrd="0" destOrd="0" presId="urn:microsoft.com/office/officeart/2018/2/layout/IconVerticalSolidList"/>
    <dgm:cxn modelId="{A7B9C558-F163-42C0-A6BD-3E9B7ED3FAB0}" type="presParOf" srcId="{0079B856-47A4-4566-84AE-0E6692C25BE3}" destId="{47ED2DE2-FA3A-41DD-BE8B-6D9BD38EC826}" srcOrd="0" destOrd="0" presId="urn:microsoft.com/office/officeart/2018/2/layout/IconVerticalSolidList"/>
    <dgm:cxn modelId="{9F4E1284-FC49-4C58-A36A-622289CCCF3E}" type="presParOf" srcId="{0079B856-47A4-4566-84AE-0E6692C25BE3}" destId="{9BC27D41-B301-4A3D-AEE6-058D1B48B298}" srcOrd="1" destOrd="0" presId="urn:microsoft.com/office/officeart/2018/2/layout/IconVerticalSolidList"/>
    <dgm:cxn modelId="{1648C8A6-4825-4F4E-830A-238A67D62055}" type="presParOf" srcId="{0079B856-47A4-4566-84AE-0E6692C25BE3}" destId="{1B97A767-04D7-4FB0-ABAC-30CF9E6BABCF}" srcOrd="2" destOrd="0" presId="urn:microsoft.com/office/officeart/2018/2/layout/IconVerticalSolidList"/>
    <dgm:cxn modelId="{77E24F65-B9E7-4375-89AB-5139AB0F65BF}" type="presParOf" srcId="{0079B856-47A4-4566-84AE-0E6692C25BE3}" destId="{96F8322E-6027-44EE-BBBA-9657A73BEAFA}" srcOrd="3" destOrd="0" presId="urn:microsoft.com/office/officeart/2018/2/layout/IconVerticalSolidList"/>
    <dgm:cxn modelId="{638A4673-9342-4752-B29F-B9BBEB6F8594}" type="presParOf" srcId="{1A2ED6A5-41D8-408D-974B-8B4E02A9B1C7}" destId="{99A6C305-1012-4EC5-AE0D-82081AA27D51}" srcOrd="1" destOrd="0" presId="urn:microsoft.com/office/officeart/2018/2/layout/IconVerticalSolidList"/>
    <dgm:cxn modelId="{D866344C-6AD4-4208-AEFD-BA4DF934CA41}" type="presParOf" srcId="{1A2ED6A5-41D8-408D-974B-8B4E02A9B1C7}" destId="{3E746024-8B8A-4FA0-B888-0BBBC2057BF1}" srcOrd="2" destOrd="0" presId="urn:microsoft.com/office/officeart/2018/2/layout/IconVerticalSolidList"/>
    <dgm:cxn modelId="{B9B0181A-8FB1-4F6E-A3FA-7C57D77AB118}" type="presParOf" srcId="{3E746024-8B8A-4FA0-B888-0BBBC2057BF1}" destId="{8B6408BF-6180-4C73-AFC4-5D8D83138F7A}" srcOrd="0" destOrd="0" presId="urn:microsoft.com/office/officeart/2018/2/layout/IconVerticalSolidList"/>
    <dgm:cxn modelId="{7BC751B2-D247-409C-8E3B-C56378F87FD9}" type="presParOf" srcId="{3E746024-8B8A-4FA0-B888-0BBBC2057BF1}" destId="{3C57558E-901D-4078-AB99-130953C650CE}" srcOrd="1" destOrd="0" presId="urn:microsoft.com/office/officeart/2018/2/layout/IconVerticalSolidList"/>
    <dgm:cxn modelId="{947BA822-CA84-4E83-9318-63FC7C5F394A}" type="presParOf" srcId="{3E746024-8B8A-4FA0-B888-0BBBC2057BF1}" destId="{C734FEF9-2075-4895-BB17-B4C314AD9369}" srcOrd="2" destOrd="0" presId="urn:microsoft.com/office/officeart/2018/2/layout/IconVerticalSolidList"/>
    <dgm:cxn modelId="{CF3D2441-8CA8-443E-81D1-494CEDD37392}" type="presParOf" srcId="{3E746024-8B8A-4FA0-B888-0BBBC2057BF1}" destId="{4B86A9FE-5D29-4227-9C39-CCB1E3C3FF98}" srcOrd="3" destOrd="0" presId="urn:microsoft.com/office/officeart/2018/2/layout/IconVerticalSolidList"/>
    <dgm:cxn modelId="{DBBA146D-47D4-4ED4-A7F6-B687578EE127}" type="presParOf" srcId="{1A2ED6A5-41D8-408D-974B-8B4E02A9B1C7}" destId="{D8ADFB56-2F92-4E0D-A5DC-4D0D5FCE659E}" srcOrd="3" destOrd="0" presId="urn:microsoft.com/office/officeart/2018/2/layout/IconVerticalSolidList"/>
    <dgm:cxn modelId="{B5435090-281B-4622-86D7-0BEE5200340B}" type="presParOf" srcId="{1A2ED6A5-41D8-408D-974B-8B4E02A9B1C7}" destId="{558FCDDD-FD08-45A8-A7CE-B55316A10F12}" srcOrd="4" destOrd="0" presId="urn:microsoft.com/office/officeart/2018/2/layout/IconVerticalSolidList"/>
    <dgm:cxn modelId="{077D034F-5A4C-430D-A14E-9D610B7DE1D2}" type="presParOf" srcId="{558FCDDD-FD08-45A8-A7CE-B55316A10F12}" destId="{1AFF2A98-9368-4F3E-8164-552EA2E13383}" srcOrd="0" destOrd="0" presId="urn:microsoft.com/office/officeart/2018/2/layout/IconVerticalSolidList"/>
    <dgm:cxn modelId="{C4D1E6B0-F939-49CA-BC48-0523FC785303}" type="presParOf" srcId="{558FCDDD-FD08-45A8-A7CE-B55316A10F12}" destId="{352FE3ED-985D-452A-A5CF-79C124967A86}" srcOrd="1" destOrd="0" presId="urn:microsoft.com/office/officeart/2018/2/layout/IconVerticalSolidList"/>
    <dgm:cxn modelId="{EA8F0F7B-7B75-44A1-8EA7-9D31C15700A0}" type="presParOf" srcId="{558FCDDD-FD08-45A8-A7CE-B55316A10F12}" destId="{4B7A91F7-780F-4A7B-B4CF-25C0BA103146}" srcOrd="2" destOrd="0" presId="urn:microsoft.com/office/officeart/2018/2/layout/IconVerticalSolidList"/>
    <dgm:cxn modelId="{06722EFD-85FA-47B1-8431-D32B6CAA6D52}" type="presParOf" srcId="{558FCDDD-FD08-45A8-A7CE-B55316A10F12}" destId="{DC175A86-B5DA-4C4F-AF9C-8BA921083E2B}" srcOrd="3" destOrd="0" presId="urn:microsoft.com/office/officeart/2018/2/layout/IconVerticalSolidList"/>
    <dgm:cxn modelId="{CD052FD2-FBF6-4D25-8D83-C9F0C24B0D62}" type="presParOf" srcId="{558FCDDD-FD08-45A8-A7CE-B55316A10F12}" destId="{3AB009BE-D0CF-4AB0-A8E3-4ACB4E6132F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6C8A6-0EE4-42FD-BC81-38B2042779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4AA469-E804-46B9-AEF2-C69FC843804A}">
      <dgm:prSet/>
      <dgm:spPr/>
      <dgm:t>
        <a:bodyPr/>
        <a:lstStyle/>
        <a:p>
          <a:r>
            <a:rPr lang="en-US"/>
            <a:t>Resources: Organization, personnel, facilities and equipment;</a:t>
          </a:r>
        </a:p>
      </dgm:t>
    </dgm:pt>
    <dgm:pt modelId="{62611608-92AE-4B4B-BE68-F0E8CAEEB3F0}" type="parTrans" cxnId="{7020405B-2BB0-4CC8-8443-5C09AEDF1513}">
      <dgm:prSet/>
      <dgm:spPr/>
      <dgm:t>
        <a:bodyPr/>
        <a:lstStyle/>
        <a:p>
          <a:endParaRPr lang="en-US"/>
        </a:p>
      </dgm:t>
    </dgm:pt>
    <dgm:pt modelId="{84847C5A-25DA-42F5-9A00-429A33DE4B21}" type="sibTrans" cxnId="{7020405B-2BB0-4CC8-8443-5C09AEDF1513}">
      <dgm:prSet/>
      <dgm:spPr/>
      <dgm:t>
        <a:bodyPr/>
        <a:lstStyle/>
        <a:p>
          <a:endParaRPr lang="en-US"/>
        </a:p>
      </dgm:t>
    </dgm:pt>
    <dgm:pt modelId="{132D959D-780B-4010-9883-1C76ABD9F60B}">
      <dgm:prSet/>
      <dgm:spPr/>
      <dgm:t>
        <a:bodyPr/>
        <a:lstStyle/>
        <a:p>
          <a:r>
            <a:rPr lang="en-US"/>
            <a:t>Characterization: Test items and test systems;</a:t>
          </a:r>
        </a:p>
      </dgm:t>
    </dgm:pt>
    <dgm:pt modelId="{A930B433-84CA-4097-B535-F3F068550725}" type="parTrans" cxnId="{DF874AD7-5B1B-46BB-B520-B1CAB87FEE25}">
      <dgm:prSet/>
      <dgm:spPr/>
      <dgm:t>
        <a:bodyPr/>
        <a:lstStyle/>
        <a:p>
          <a:endParaRPr lang="en-US"/>
        </a:p>
      </dgm:t>
    </dgm:pt>
    <dgm:pt modelId="{4E3C611E-2628-45B9-B154-A3FF3BEB9AB7}" type="sibTrans" cxnId="{DF874AD7-5B1B-46BB-B520-B1CAB87FEE25}">
      <dgm:prSet/>
      <dgm:spPr/>
      <dgm:t>
        <a:bodyPr/>
        <a:lstStyle/>
        <a:p>
          <a:endParaRPr lang="en-US"/>
        </a:p>
      </dgm:t>
    </dgm:pt>
    <dgm:pt modelId="{E94793B7-4BF2-4921-B15C-CFAC063ECBD7}">
      <dgm:prSet/>
      <dgm:spPr/>
      <dgm:t>
        <a:bodyPr/>
        <a:lstStyle/>
        <a:p>
          <a:r>
            <a:rPr lang="en-US"/>
            <a:t>Rules: Protocols, standard operating procedures (SOPs);</a:t>
          </a:r>
        </a:p>
      </dgm:t>
    </dgm:pt>
    <dgm:pt modelId="{4BF10C7A-F921-4AA8-8B93-6B0D48B22830}" type="parTrans" cxnId="{B8814F04-D4C6-4424-8179-76EAC8EE46DD}">
      <dgm:prSet/>
      <dgm:spPr/>
      <dgm:t>
        <a:bodyPr/>
        <a:lstStyle/>
        <a:p>
          <a:endParaRPr lang="en-US"/>
        </a:p>
      </dgm:t>
    </dgm:pt>
    <dgm:pt modelId="{EF8096A6-25D2-420D-BE4F-AD910CBE5A44}" type="sibTrans" cxnId="{B8814F04-D4C6-4424-8179-76EAC8EE46DD}">
      <dgm:prSet/>
      <dgm:spPr/>
      <dgm:t>
        <a:bodyPr/>
        <a:lstStyle/>
        <a:p>
          <a:endParaRPr lang="en-US"/>
        </a:p>
      </dgm:t>
    </dgm:pt>
    <dgm:pt modelId="{F3A3F740-220C-40B6-8EC3-DA6DEF5D8B93}">
      <dgm:prSet/>
      <dgm:spPr/>
      <dgm:t>
        <a:bodyPr/>
        <a:lstStyle/>
        <a:p>
          <a:r>
            <a:rPr lang="en-US"/>
            <a:t>Results: Raw data, final report and archives;</a:t>
          </a:r>
        </a:p>
      </dgm:t>
    </dgm:pt>
    <dgm:pt modelId="{DD1522C2-D224-4EA6-940C-B55400D8607A}" type="parTrans" cxnId="{DE5A5665-3985-47CE-996D-C0657929BED5}">
      <dgm:prSet/>
      <dgm:spPr/>
      <dgm:t>
        <a:bodyPr/>
        <a:lstStyle/>
        <a:p>
          <a:endParaRPr lang="en-US"/>
        </a:p>
      </dgm:t>
    </dgm:pt>
    <dgm:pt modelId="{AE8AAEFA-289B-46FE-BC78-C9E89EAC63DF}" type="sibTrans" cxnId="{DE5A5665-3985-47CE-996D-C0657929BED5}">
      <dgm:prSet/>
      <dgm:spPr/>
      <dgm:t>
        <a:bodyPr/>
        <a:lstStyle/>
        <a:p>
          <a:endParaRPr lang="en-US"/>
        </a:p>
      </dgm:t>
    </dgm:pt>
    <dgm:pt modelId="{E7486721-B221-422D-B549-A0464631E94F}">
      <dgm:prSet/>
      <dgm:spPr/>
      <dgm:t>
        <a:bodyPr/>
        <a:lstStyle/>
        <a:p>
          <a:r>
            <a:rPr lang="en-US"/>
            <a:t>Quality Assurance: Independent monitoring of research processes.</a:t>
          </a:r>
        </a:p>
      </dgm:t>
    </dgm:pt>
    <dgm:pt modelId="{247CA2F6-A767-4E04-9EB0-7770D91DEDF1}" type="parTrans" cxnId="{91DE2CFA-5987-4672-B381-F8C26E62C6C9}">
      <dgm:prSet/>
      <dgm:spPr/>
      <dgm:t>
        <a:bodyPr/>
        <a:lstStyle/>
        <a:p>
          <a:endParaRPr lang="en-US"/>
        </a:p>
      </dgm:t>
    </dgm:pt>
    <dgm:pt modelId="{EA6E4A5A-97C7-4E4B-8002-B914C3587C22}" type="sibTrans" cxnId="{91DE2CFA-5987-4672-B381-F8C26E62C6C9}">
      <dgm:prSet/>
      <dgm:spPr/>
      <dgm:t>
        <a:bodyPr/>
        <a:lstStyle/>
        <a:p>
          <a:endParaRPr lang="en-US"/>
        </a:p>
      </dgm:t>
    </dgm:pt>
    <dgm:pt modelId="{FD1564CE-8C64-4344-8767-49992FE5D7A4}" type="pres">
      <dgm:prSet presAssocID="{BFC6C8A6-0EE4-42FD-BC81-38B204277946}" presName="root" presStyleCnt="0">
        <dgm:presLayoutVars>
          <dgm:dir/>
          <dgm:resizeHandles val="exact"/>
        </dgm:presLayoutVars>
      </dgm:prSet>
      <dgm:spPr/>
    </dgm:pt>
    <dgm:pt modelId="{8C9484E5-B3D9-40EA-BBBE-401249839C45}" type="pres">
      <dgm:prSet presAssocID="{054AA469-E804-46B9-AEF2-C69FC843804A}" presName="compNode" presStyleCnt="0"/>
      <dgm:spPr/>
    </dgm:pt>
    <dgm:pt modelId="{DA3E4B6C-855D-42F6-AC66-C713A7BD1E41}" type="pres">
      <dgm:prSet presAssocID="{054AA469-E804-46B9-AEF2-C69FC843804A}" presName="bgRect" presStyleLbl="bgShp" presStyleIdx="0" presStyleCnt="5"/>
      <dgm:spPr/>
    </dgm:pt>
    <dgm:pt modelId="{A056B777-C166-48FE-BC8E-0DC9FD99475D}" type="pres">
      <dgm:prSet presAssocID="{054AA469-E804-46B9-AEF2-C69FC84380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674E2B44-917F-418C-903C-EC6FBDC8F460}" type="pres">
      <dgm:prSet presAssocID="{054AA469-E804-46B9-AEF2-C69FC843804A}" presName="spaceRect" presStyleCnt="0"/>
      <dgm:spPr/>
    </dgm:pt>
    <dgm:pt modelId="{DC92CE16-A77E-4DA2-AA29-B9ADCD8EBC7B}" type="pres">
      <dgm:prSet presAssocID="{054AA469-E804-46B9-AEF2-C69FC843804A}" presName="parTx" presStyleLbl="revTx" presStyleIdx="0" presStyleCnt="5">
        <dgm:presLayoutVars>
          <dgm:chMax val="0"/>
          <dgm:chPref val="0"/>
        </dgm:presLayoutVars>
      </dgm:prSet>
      <dgm:spPr/>
    </dgm:pt>
    <dgm:pt modelId="{FAB1C720-E933-4528-A3CB-A10C5328BC0C}" type="pres">
      <dgm:prSet presAssocID="{84847C5A-25DA-42F5-9A00-429A33DE4B21}" presName="sibTrans" presStyleCnt="0"/>
      <dgm:spPr/>
    </dgm:pt>
    <dgm:pt modelId="{62E9172D-F952-4F69-B81E-A5A299998117}" type="pres">
      <dgm:prSet presAssocID="{132D959D-780B-4010-9883-1C76ABD9F60B}" presName="compNode" presStyleCnt="0"/>
      <dgm:spPr/>
    </dgm:pt>
    <dgm:pt modelId="{73F57FB2-20E4-46F3-B1DA-AFAD6D6FADBF}" type="pres">
      <dgm:prSet presAssocID="{132D959D-780B-4010-9883-1C76ABD9F60B}" presName="bgRect" presStyleLbl="bgShp" presStyleIdx="1" presStyleCnt="5"/>
      <dgm:spPr/>
    </dgm:pt>
    <dgm:pt modelId="{0B9856E3-BAE0-4418-BB53-5E8A80F9B599}" type="pres">
      <dgm:prSet presAssocID="{132D959D-780B-4010-9883-1C76ABD9F6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5360BF51-894D-4FD3-AE2E-4181D5A6AB30}" type="pres">
      <dgm:prSet presAssocID="{132D959D-780B-4010-9883-1C76ABD9F60B}" presName="spaceRect" presStyleCnt="0"/>
      <dgm:spPr/>
    </dgm:pt>
    <dgm:pt modelId="{58959FAE-58C2-4D20-BCE3-EC3E66880CA1}" type="pres">
      <dgm:prSet presAssocID="{132D959D-780B-4010-9883-1C76ABD9F60B}" presName="parTx" presStyleLbl="revTx" presStyleIdx="1" presStyleCnt="5">
        <dgm:presLayoutVars>
          <dgm:chMax val="0"/>
          <dgm:chPref val="0"/>
        </dgm:presLayoutVars>
      </dgm:prSet>
      <dgm:spPr/>
    </dgm:pt>
    <dgm:pt modelId="{63B58399-11B1-4F01-941F-790FE47C36FA}" type="pres">
      <dgm:prSet presAssocID="{4E3C611E-2628-45B9-B154-A3FF3BEB9AB7}" presName="sibTrans" presStyleCnt="0"/>
      <dgm:spPr/>
    </dgm:pt>
    <dgm:pt modelId="{35C3E759-B417-4128-A8A3-D998A8DCF859}" type="pres">
      <dgm:prSet presAssocID="{E94793B7-4BF2-4921-B15C-CFAC063ECBD7}" presName="compNode" presStyleCnt="0"/>
      <dgm:spPr/>
    </dgm:pt>
    <dgm:pt modelId="{2BEA04E8-00F9-49D3-AF42-F306368B1B86}" type="pres">
      <dgm:prSet presAssocID="{E94793B7-4BF2-4921-B15C-CFAC063ECBD7}" presName="bgRect" presStyleLbl="bgShp" presStyleIdx="2" presStyleCnt="5"/>
      <dgm:spPr/>
    </dgm:pt>
    <dgm:pt modelId="{E7AB34F4-B918-407B-A579-8909AC09A564}" type="pres">
      <dgm:prSet presAssocID="{E94793B7-4BF2-4921-B15C-CFAC063ECB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EBA93F1B-C860-40BC-B150-BB65CAB47522}" type="pres">
      <dgm:prSet presAssocID="{E94793B7-4BF2-4921-B15C-CFAC063ECBD7}" presName="spaceRect" presStyleCnt="0"/>
      <dgm:spPr/>
    </dgm:pt>
    <dgm:pt modelId="{9B05DA2E-851B-46D0-BDB0-7C4220C21BD3}" type="pres">
      <dgm:prSet presAssocID="{E94793B7-4BF2-4921-B15C-CFAC063ECBD7}" presName="parTx" presStyleLbl="revTx" presStyleIdx="2" presStyleCnt="5">
        <dgm:presLayoutVars>
          <dgm:chMax val="0"/>
          <dgm:chPref val="0"/>
        </dgm:presLayoutVars>
      </dgm:prSet>
      <dgm:spPr/>
    </dgm:pt>
    <dgm:pt modelId="{367E2BE8-622B-4634-88D7-0838B4C0FD61}" type="pres">
      <dgm:prSet presAssocID="{EF8096A6-25D2-420D-BE4F-AD910CBE5A44}" presName="sibTrans" presStyleCnt="0"/>
      <dgm:spPr/>
    </dgm:pt>
    <dgm:pt modelId="{9696CC18-ABE4-492E-94F9-AF357410D37E}" type="pres">
      <dgm:prSet presAssocID="{F3A3F740-220C-40B6-8EC3-DA6DEF5D8B93}" presName="compNode" presStyleCnt="0"/>
      <dgm:spPr/>
    </dgm:pt>
    <dgm:pt modelId="{AC5274C7-3622-4110-974A-2CEFD874CFE0}" type="pres">
      <dgm:prSet presAssocID="{F3A3F740-220C-40B6-8EC3-DA6DEF5D8B93}" presName="bgRect" presStyleLbl="bgShp" presStyleIdx="3" presStyleCnt="5"/>
      <dgm:spPr/>
    </dgm:pt>
    <dgm:pt modelId="{13238319-8DF4-4F4D-80AA-D8E7968533A4}" type="pres">
      <dgm:prSet presAssocID="{F3A3F740-220C-40B6-8EC3-DA6DEF5D8B9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5CCB9645-64B2-4BF3-8EA2-942FC56B53B4}" type="pres">
      <dgm:prSet presAssocID="{F3A3F740-220C-40B6-8EC3-DA6DEF5D8B93}" presName="spaceRect" presStyleCnt="0"/>
      <dgm:spPr/>
    </dgm:pt>
    <dgm:pt modelId="{60CD943B-9BFD-42E6-B093-8AFAAB5F187C}" type="pres">
      <dgm:prSet presAssocID="{F3A3F740-220C-40B6-8EC3-DA6DEF5D8B93}" presName="parTx" presStyleLbl="revTx" presStyleIdx="3" presStyleCnt="5">
        <dgm:presLayoutVars>
          <dgm:chMax val="0"/>
          <dgm:chPref val="0"/>
        </dgm:presLayoutVars>
      </dgm:prSet>
      <dgm:spPr/>
    </dgm:pt>
    <dgm:pt modelId="{C47859F8-3B61-459A-BA9C-8D852CC5A65D}" type="pres">
      <dgm:prSet presAssocID="{AE8AAEFA-289B-46FE-BC78-C9E89EAC63DF}" presName="sibTrans" presStyleCnt="0"/>
      <dgm:spPr/>
    </dgm:pt>
    <dgm:pt modelId="{F588BFE2-6572-405B-A717-BF380A74149B}" type="pres">
      <dgm:prSet presAssocID="{E7486721-B221-422D-B549-A0464631E94F}" presName="compNode" presStyleCnt="0"/>
      <dgm:spPr/>
    </dgm:pt>
    <dgm:pt modelId="{58AF04AD-AB9B-491D-8937-BF2E2EF728EC}" type="pres">
      <dgm:prSet presAssocID="{E7486721-B221-422D-B549-A0464631E94F}" presName="bgRect" presStyleLbl="bgShp" presStyleIdx="4" presStyleCnt="5"/>
      <dgm:spPr/>
    </dgm:pt>
    <dgm:pt modelId="{1C69AB26-AE42-494B-923F-A24BF6796EBF}" type="pres">
      <dgm:prSet presAssocID="{E7486721-B221-422D-B549-A0464631E94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BFF3EE86-0114-4BDE-B359-6AE34B661F09}" type="pres">
      <dgm:prSet presAssocID="{E7486721-B221-422D-B549-A0464631E94F}" presName="spaceRect" presStyleCnt="0"/>
      <dgm:spPr/>
    </dgm:pt>
    <dgm:pt modelId="{331636E9-F245-4DCC-978C-581797B9DDEE}" type="pres">
      <dgm:prSet presAssocID="{E7486721-B221-422D-B549-A0464631E94F}" presName="parTx" presStyleLbl="revTx" presStyleIdx="4" presStyleCnt="5">
        <dgm:presLayoutVars>
          <dgm:chMax val="0"/>
          <dgm:chPref val="0"/>
        </dgm:presLayoutVars>
      </dgm:prSet>
      <dgm:spPr/>
    </dgm:pt>
  </dgm:ptLst>
  <dgm:cxnLst>
    <dgm:cxn modelId="{B8814F04-D4C6-4424-8179-76EAC8EE46DD}" srcId="{BFC6C8A6-0EE4-42FD-BC81-38B204277946}" destId="{E94793B7-4BF2-4921-B15C-CFAC063ECBD7}" srcOrd="2" destOrd="0" parTransId="{4BF10C7A-F921-4AA8-8B93-6B0D48B22830}" sibTransId="{EF8096A6-25D2-420D-BE4F-AD910CBE5A44}"/>
    <dgm:cxn modelId="{CA554833-1F1D-442C-8EDF-0BA468C83987}" type="presOf" srcId="{F3A3F740-220C-40B6-8EC3-DA6DEF5D8B93}" destId="{60CD943B-9BFD-42E6-B093-8AFAAB5F187C}" srcOrd="0" destOrd="0" presId="urn:microsoft.com/office/officeart/2018/2/layout/IconVerticalSolidList"/>
    <dgm:cxn modelId="{2CAE9A36-AFBE-4D25-AC07-98A0F3B4E2FF}" type="presOf" srcId="{BFC6C8A6-0EE4-42FD-BC81-38B204277946}" destId="{FD1564CE-8C64-4344-8767-49992FE5D7A4}" srcOrd="0" destOrd="0" presId="urn:microsoft.com/office/officeart/2018/2/layout/IconVerticalSolidList"/>
    <dgm:cxn modelId="{7020405B-2BB0-4CC8-8443-5C09AEDF1513}" srcId="{BFC6C8A6-0EE4-42FD-BC81-38B204277946}" destId="{054AA469-E804-46B9-AEF2-C69FC843804A}" srcOrd="0" destOrd="0" parTransId="{62611608-92AE-4B4B-BE68-F0E8CAEEB3F0}" sibTransId="{84847C5A-25DA-42F5-9A00-429A33DE4B21}"/>
    <dgm:cxn modelId="{DE5A5665-3985-47CE-996D-C0657929BED5}" srcId="{BFC6C8A6-0EE4-42FD-BC81-38B204277946}" destId="{F3A3F740-220C-40B6-8EC3-DA6DEF5D8B93}" srcOrd="3" destOrd="0" parTransId="{DD1522C2-D224-4EA6-940C-B55400D8607A}" sibTransId="{AE8AAEFA-289B-46FE-BC78-C9E89EAC63DF}"/>
    <dgm:cxn modelId="{14FBDC7C-84E7-4C0A-99D6-95707F1A5332}" type="presOf" srcId="{E94793B7-4BF2-4921-B15C-CFAC063ECBD7}" destId="{9B05DA2E-851B-46D0-BDB0-7C4220C21BD3}" srcOrd="0" destOrd="0" presId="urn:microsoft.com/office/officeart/2018/2/layout/IconVerticalSolidList"/>
    <dgm:cxn modelId="{87A87780-C6A5-438E-B81D-772902ECC18C}" type="presOf" srcId="{132D959D-780B-4010-9883-1C76ABD9F60B}" destId="{58959FAE-58C2-4D20-BCE3-EC3E66880CA1}" srcOrd="0" destOrd="0" presId="urn:microsoft.com/office/officeart/2018/2/layout/IconVerticalSolidList"/>
    <dgm:cxn modelId="{DF874AD7-5B1B-46BB-B520-B1CAB87FEE25}" srcId="{BFC6C8A6-0EE4-42FD-BC81-38B204277946}" destId="{132D959D-780B-4010-9883-1C76ABD9F60B}" srcOrd="1" destOrd="0" parTransId="{A930B433-84CA-4097-B535-F3F068550725}" sibTransId="{4E3C611E-2628-45B9-B154-A3FF3BEB9AB7}"/>
    <dgm:cxn modelId="{780D3FE2-2227-4F18-A6AA-96EF40207CC0}" type="presOf" srcId="{E7486721-B221-422D-B549-A0464631E94F}" destId="{331636E9-F245-4DCC-978C-581797B9DDEE}" srcOrd="0" destOrd="0" presId="urn:microsoft.com/office/officeart/2018/2/layout/IconVerticalSolidList"/>
    <dgm:cxn modelId="{CF1583F7-5FB8-4304-A47C-D892E290C773}" type="presOf" srcId="{054AA469-E804-46B9-AEF2-C69FC843804A}" destId="{DC92CE16-A77E-4DA2-AA29-B9ADCD8EBC7B}" srcOrd="0" destOrd="0" presId="urn:microsoft.com/office/officeart/2018/2/layout/IconVerticalSolidList"/>
    <dgm:cxn modelId="{91DE2CFA-5987-4672-B381-F8C26E62C6C9}" srcId="{BFC6C8A6-0EE4-42FD-BC81-38B204277946}" destId="{E7486721-B221-422D-B549-A0464631E94F}" srcOrd="4" destOrd="0" parTransId="{247CA2F6-A767-4E04-9EB0-7770D91DEDF1}" sibTransId="{EA6E4A5A-97C7-4E4B-8002-B914C3587C22}"/>
    <dgm:cxn modelId="{1FB556C8-5B6A-4D43-BC6D-24DA07CE3288}" type="presParOf" srcId="{FD1564CE-8C64-4344-8767-49992FE5D7A4}" destId="{8C9484E5-B3D9-40EA-BBBE-401249839C45}" srcOrd="0" destOrd="0" presId="urn:microsoft.com/office/officeart/2018/2/layout/IconVerticalSolidList"/>
    <dgm:cxn modelId="{F6ED44E8-F2C2-4366-8C87-E117549A720E}" type="presParOf" srcId="{8C9484E5-B3D9-40EA-BBBE-401249839C45}" destId="{DA3E4B6C-855D-42F6-AC66-C713A7BD1E41}" srcOrd="0" destOrd="0" presId="urn:microsoft.com/office/officeart/2018/2/layout/IconVerticalSolidList"/>
    <dgm:cxn modelId="{7074132D-A36C-4F3B-99A9-73CD688EF519}" type="presParOf" srcId="{8C9484E5-B3D9-40EA-BBBE-401249839C45}" destId="{A056B777-C166-48FE-BC8E-0DC9FD99475D}" srcOrd="1" destOrd="0" presId="urn:microsoft.com/office/officeart/2018/2/layout/IconVerticalSolidList"/>
    <dgm:cxn modelId="{B9EF5108-9959-4ED4-8F6A-8D838CC2AFB7}" type="presParOf" srcId="{8C9484E5-B3D9-40EA-BBBE-401249839C45}" destId="{674E2B44-917F-418C-903C-EC6FBDC8F460}" srcOrd="2" destOrd="0" presId="urn:microsoft.com/office/officeart/2018/2/layout/IconVerticalSolidList"/>
    <dgm:cxn modelId="{7BFAC054-9307-4AFE-B0D4-40AB296D1168}" type="presParOf" srcId="{8C9484E5-B3D9-40EA-BBBE-401249839C45}" destId="{DC92CE16-A77E-4DA2-AA29-B9ADCD8EBC7B}" srcOrd="3" destOrd="0" presId="urn:microsoft.com/office/officeart/2018/2/layout/IconVerticalSolidList"/>
    <dgm:cxn modelId="{D227587A-BF36-4202-ABAE-932BC97B5AE1}" type="presParOf" srcId="{FD1564CE-8C64-4344-8767-49992FE5D7A4}" destId="{FAB1C720-E933-4528-A3CB-A10C5328BC0C}" srcOrd="1" destOrd="0" presId="urn:microsoft.com/office/officeart/2018/2/layout/IconVerticalSolidList"/>
    <dgm:cxn modelId="{5692FCCC-C7D4-49BE-97A1-40928A62ED95}" type="presParOf" srcId="{FD1564CE-8C64-4344-8767-49992FE5D7A4}" destId="{62E9172D-F952-4F69-B81E-A5A299998117}" srcOrd="2" destOrd="0" presId="urn:microsoft.com/office/officeart/2018/2/layout/IconVerticalSolidList"/>
    <dgm:cxn modelId="{0ADC57F3-8E10-460A-BF55-3FF36B86193F}" type="presParOf" srcId="{62E9172D-F952-4F69-B81E-A5A299998117}" destId="{73F57FB2-20E4-46F3-B1DA-AFAD6D6FADBF}" srcOrd="0" destOrd="0" presId="urn:microsoft.com/office/officeart/2018/2/layout/IconVerticalSolidList"/>
    <dgm:cxn modelId="{F08230F5-634F-4845-B46E-25B4246C9D97}" type="presParOf" srcId="{62E9172D-F952-4F69-B81E-A5A299998117}" destId="{0B9856E3-BAE0-4418-BB53-5E8A80F9B599}" srcOrd="1" destOrd="0" presId="urn:microsoft.com/office/officeart/2018/2/layout/IconVerticalSolidList"/>
    <dgm:cxn modelId="{BA4F565B-2854-4D6D-9FC2-C425DBCC13B3}" type="presParOf" srcId="{62E9172D-F952-4F69-B81E-A5A299998117}" destId="{5360BF51-894D-4FD3-AE2E-4181D5A6AB30}" srcOrd="2" destOrd="0" presId="urn:microsoft.com/office/officeart/2018/2/layout/IconVerticalSolidList"/>
    <dgm:cxn modelId="{593CBF12-C154-43FD-9FDC-484329EFE436}" type="presParOf" srcId="{62E9172D-F952-4F69-B81E-A5A299998117}" destId="{58959FAE-58C2-4D20-BCE3-EC3E66880CA1}" srcOrd="3" destOrd="0" presId="urn:microsoft.com/office/officeart/2018/2/layout/IconVerticalSolidList"/>
    <dgm:cxn modelId="{EA56DDF2-94E4-47BB-A6C1-C72A5C54AF20}" type="presParOf" srcId="{FD1564CE-8C64-4344-8767-49992FE5D7A4}" destId="{63B58399-11B1-4F01-941F-790FE47C36FA}" srcOrd="3" destOrd="0" presId="urn:microsoft.com/office/officeart/2018/2/layout/IconVerticalSolidList"/>
    <dgm:cxn modelId="{6A94BF4E-EC37-46C5-829B-FAD4FEFD7A60}" type="presParOf" srcId="{FD1564CE-8C64-4344-8767-49992FE5D7A4}" destId="{35C3E759-B417-4128-A8A3-D998A8DCF859}" srcOrd="4" destOrd="0" presId="urn:microsoft.com/office/officeart/2018/2/layout/IconVerticalSolidList"/>
    <dgm:cxn modelId="{B43B9385-F5F7-4922-8BC8-238BEECFBF22}" type="presParOf" srcId="{35C3E759-B417-4128-A8A3-D998A8DCF859}" destId="{2BEA04E8-00F9-49D3-AF42-F306368B1B86}" srcOrd="0" destOrd="0" presId="urn:microsoft.com/office/officeart/2018/2/layout/IconVerticalSolidList"/>
    <dgm:cxn modelId="{C01E6909-7E23-4D3E-8B30-0A84ACEFCC3D}" type="presParOf" srcId="{35C3E759-B417-4128-A8A3-D998A8DCF859}" destId="{E7AB34F4-B918-407B-A579-8909AC09A564}" srcOrd="1" destOrd="0" presId="urn:microsoft.com/office/officeart/2018/2/layout/IconVerticalSolidList"/>
    <dgm:cxn modelId="{EE1B380C-A4DE-4AEC-8BF4-E57FC1AA80DB}" type="presParOf" srcId="{35C3E759-B417-4128-A8A3-D998A8DCF859}" destId="{EBA93F1B-C860-40BC-B150-BB65CAB47522}" srcOrd="2" destOrd="0" presId="urn:microsoft.com/office/officeart/2018/2/layout/IconVerticalSolidList"/>
    <dgm:cxn modelId="{AC70D38F-6071-49DF-AFF4-CA52D60BAF82}" type="presParOf" srcId="{35C3E759-B417-4128-A8A3-D998A8DCF859}" destId="{9B05DA2E-851B-46D0-BDB0-7C4220C21BD3}" srcOrd="3" destOrd="0" presId="urn:microsoft.com/office/officeart/2018/2/layout/IconVerticalSolidList"/>
    <dgm:cxn modelId="{69029B43-E462-43FF-A484-193422CA6EC6}" type="presParOf" srcId="{FD1564CE-8C64-4344-8767-49992FE5D7A4}" destId="{367E2BE8-622B-4634-88D7-0838B4C0FD61}" srcOrd="5" destOrd="0" presId="urn:microsoft.com/office/officeart/2018/2/layout/IconVerticalSolidList"/>
    <dgm:cxn modelId="{4F5B2986-5F18-4E58-B9E5-C43B28A7FF90}" type="presParOf" srcId="{FD1564CE-8C64-4344-8767-49992FE5D7A4}" destId="{9696CC18-ABE4-492E-94F9-AF357410D37E}" srcOrd="6" destOrd="0" presId="urn:microsoft.com/office/officeart/2018/2/layout/IconVerticalSolidList"/>
    <dgm:cxn modelId="{4CA3CDAA-D3AC-49CE-BFF6-0B01D9B64930}" type="presParOf" srcId="{9696CC18-ABE4-492E-94F9-AF357410D37E}" destId="{AC5274C7-3622-4110-974A-2CEFD874CFE0}" srcOrd="0" destOrd="0" presId="urn:microsoft.com/office/officeart/2018/2/layout/IconVerticalSolidList"/>
    <dgm:cxn modelId="{BDEB0470-14FD-4EB5-8B0A-79DDF0328ECB}" type="presParOf" srcId="{9696CC18-ABE4-492E-94F9-AF357410D37E}" destId="{13238319-8DF4-4F4D-80AA-D8E7968533A4}" srcOrd="1" destOrd="0" presId="urn:microsoft.com/office/officeart/2018/2/layout/IconVerticalSolidList"/>
    <dgm:cxn modelId="{C60D30EA-FC56-444A-9196-85EE03C3C9CB}" type="presParOf" srcId="{9696CC18-ABE4-492E-94F9-AF357410D37E}" destId="{5CCB9645-64B2-4BF3-8EA2-942FC56B53B4}" srcOrd="2" destOrd="0" presId="urn:microsoft.com/office/officeart/2018/2/layout/IconVerticalSolidList"/>
    <dgm:cxn modelId="{7EF9FFC8-2AD5-473A-BDEF-0BB1E43533B9}" type="presParOf" srcId="{9696CC18-ABE4-492E-94F9-AF357410D37E}" destId="{60CD943B-9BFD-42E6-B093-8AFAAB5F187C}" srcOrd="3" destOrd="0" presId="urn:microsoft.com/office/officeart/2018/2/layout/IconVerticalSolidList"/>
    <dgm:cxn modelId="{CA44411C-81AF-4386-B526-7D666AA4D8CF}" type="presParOf" srcId="{FD1564CE-8C64-4344-8767-49992FE5D7A4}" destId="{C47859F8-3B61-459A-BA9C-8D852CC5A65D}" srcOrd="7" destOrd="0" presId="urn:microsoft.com/office/officeart/2018/2/layout/IconVerticalSolidList"/>
    <dgm:cxn modelId="{4A1B8247-0E55-4F96-AE03-1D4B6363E224}" type="presParOf" srcId="{FD1564CE-8C64-4344-8767-49992FE5D7A4}" destId="{F588BFE2-6572-405B-A717-BF380A74149B}" srcOrd="8" destOrd="0" presId="urn:microsoft.com/office/officeart/2018/2/layout/IconVerticalSolidList"/>
    <dgm:cxn modelId="{5CF5F442-A66A-4419-A1A1-46682C955C39}" type="presParOf" srcId="{F588BFE2-6572-405B-A717-BF380A74149B}" destId="{58AF04AD-AB9B-491D-8937-BF2E2EF728EC}" srcOrd="0" destOrd="0" presId="urn:microsoft.com/office/officeart/2018/2/layout/IconVerticalSolidList"/>
    <dgm:cxn modelId="{0573FBB6-209A-44FB-8770-03B57953ED8D}" type="presParOf" srcId="{F588BFE2-6572-405B-A717-BF380A74149B}" destId="{1C69AB26-AE42-494B-923F-A24BF6796EBF}" srcOrd="1" destOrd="0" presId="urn:microsoft.com/office/officeart/2018/2/layout/IconVerticalSolidList"/>
    <dgm:cxn modelId="{9BAD3557-F361-4271-A7F7-524112CC95CF}" type="presParOf" srcId="{F588BFE2-6572-405B-A717-BF380A74149B}" destId="{BFF3EE86-0114-4BDE-B359-6AE34B661F09}" srcOrd="2" destOrd="0" presId="urn:microsoft.com/office/officeart/2018/2/layout/IconVerticalSolidList"/>
    <dgm:cxn modelId="{C724DCA0-0AD0-432E-8AE7-AAEF147877AE}" type="presParOf" srcId="{F588BFE2-6572-405B-A717-BF380A74149B}" destId="{331636E9-F245-4DCC-978C-581797B9DD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77900">
            <a:lnSpc>
              <a:spcPct val="90000"/>
            </a:lnSpc>
            <a:spcBef>
              <a:spcPct val="0"/>
            </a:spcBef>
            <a:spcAft>
              <a:spcPct val="35000"/>
            </a:spcAft>
            <a:buNone/>
          </a:pPr>
          <a:r>
            <a:rPr lang="tr-TR" sz="2200" kern="1200" dirty="0" err="1"/>
            <a:t>the</a:t>
          </a:r>
          <a:r>
            <a:rPr lang="tr-TR" sz="2200" kern="1200" dirty="0"/>
            <a:t> </a:t>
          </a:r>
          <a:r>
            <a:rPr lang="tr-TR" altLang="tr-TR" sz="2200" kern="1200" dirty="0" err="1"/>
            <a:t>Good</a:t>
          </a:r>
          <a:r>
            <a:rPr lang="tr-TR" altLang="tr-TR" sz="2200" kern="1200" dirty="0"/>
            <a:t> </a:t>
          </a:r>
          <a:r>
            <a:rPr lang="tr-TR" altLang="tr-TR" sz="2200" kern="1200" dirty="0" err="1"/>
            <a:t>Laboratory</a:t>
          </a:r>
          <a:r>
            <a:rPr lang="tr-TR" altLang="tr-TR" sz="2200" kern="1200" dirty="0"/>
            <a:t> </a:t>
          </a:r>
          <a:r>
            <a:rPr lang="tr-TR" altLang="tr-TR" sz="2200" kern="1200" dirty="0" err="1"/>
            <a:t>Practice</a:t>
          </a:r>
          <a:r>
            <a:rPr lang="tr-TR" altLang="tr-TR" sz="2200" kern="1200" dirty="0"/>
            <a:t> (GLP) </a:t>
          </a:r>
          <a:endParaRPr lang="en-US" sz="22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Identify</a:t>
          </a:r>
          <a:endParaRPr lang="en-US" sz="2800" kern="1200" dirty="0"/>
        </a:p>
      </dsp:txBody>
      <dsp:txXfrm>
        <a:off x="0" y="2007"/>
        <a:ext cx="2103120" cy="1040029"/>
      </dsp:txXfrm>
    </dsp:sp>
    <dsp:sp modelId="{36D4B5D6-3983-4442-B944-F2BD66931F55}">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77900">
            <a:lnSpc>
              <a:spcPct val="90000"/>
            </a:lnSpc>
            <a:spcBef>
              <a:spcPct val="0"/>
            </a:spcBef>
            <a:spcAft>
              <a:spcPct val="35000"/>
            </a:spcAft>
            <a:buNone/>
          </a:pPr>
          <a:r>
            <a:rPr lang="tr-TR" sz="2200" kern="1200" dirty="0" err="1"/>
            <a:t>the</a:t>
          </a:r>
          <a:r>
            <a:rPr lang="tr-TR" sz="2200" kern="1200" dirty="0"/>
            <a:t> </a:t>
          </a:r>
          <a:r>
            <a:rPr lang="tr-TR" sz="2200" kern="1200" dirty="0" err="1"/>
            <a:t>importance</a:t>
          </a:r>
          <a:r>
            <a:rPr lang="tr-TR" sz="2200" kern="1200" dirty="0"/>
            <a:t> of </a:t>
          </a:r>
          <a:r>
            <a:rPr lang="tr-TR" sz="2200" kern="1200" dirty="0" err="1"/>
            <a:t>animal</a:t>
          </a:r>
          <a:r>
            <a:rPr lang="tr-TR" sz="2200" kern="1200" dirty="0"/>
            <a:t> </a:t>
          </a:r>
          <a:r>
            <a:rPr lang="tr-TR" sz="2200" kern="1200" dirty="0" err="1"/>
            <a:t>tests</a:t>
          </a:r>
          <a:r>
            <a:rPr lang="tr-TR" sz="2200" kern="1200" dirty="0"/>
            <a:t> </a:t>
          </a:r>
          <a:r>
            <a:rPr lang="tr-TR" sz="2200" kern="1200" dirty="0" err="1"/>
            <a:t>for</a:t>
          </a:r>
          <a:r>
            <a:rPr lang="tr-TR" sz="2200" kern="1200" dirty="0"/>
            <a:t> </a:t>
          </a:r>
          <a:r>
            <a:rPr lang="tr-TR" sz="2200" kern="1200" dirty="0" err="1"/>
            <a:t>drug</a:t>
          </a:r>
          <a:r>
            <a:rPr lang="tr-TR" sz="2200" kern="1200" dirty="0"/>
            <a:t> </a:t>
          </a:r>
          <a:r>
            <a:rPr lang="tr-TR" sz="2200" kern="1200" dirty="0" err="1"/>
            <a:t>safety</a:t>
          </a:r>
          <a:r>
            <a:rPr lang="tr-TR" sz="2200" kern="1200" dirty="0"/>
            <a:t> </a:t>
          </a:r>
          <a:r>
            <a:rPr lang="tr-TR" altLang="tr-TR" sz="2200" kern="1200" dirty="0" err="1"/>
            <a:t>and</a:t>
          </a:r>
          <a:r>
            <a:rPr lang="tr-TR" altLang="tr-TR" sz="2200" kern="1200" dirty="0"/>
            <a:t> </a:t>
          </a:r>
          <a:r>
            <a:rPr lang="tr-TR" altLang="tr-TR" sz="2200" kern="1200" dirty="0" err="1"/>
            <a:t>areas</a:t>
          </a:r>
          <a:r>
            <a:rPr lang="tr-TR" altLang="tr-TR" sz="2200" kern="1200" dirty="0"/>
            <a:t> is GLP </a:t>
          </a:r>
          <a:r>
            <a:rPr lang="tr-TR" altLang="tr-TR" sz="2200" kern="1200" dirty="0" err="1"/>
            <a:t>applied</a:t>
          </a:r>
          <a:endParaRPr lang="tr-TR" altLang="tr-TR" sz="2200" kern="1200" dirty="0"/>
        </a:p>
      </dsp:txBody>
      <dsp:txXfrm>
        <a:off x="2103120" y="1104438"/>
        <a:ext cx="8412480" cy="1040029"/>
      </dsp:txXfrm>
    </dsp:sp>
    <dsp:sp modelId="{20E83685-E7E3-9644-91A1-23EFF2BF25CB}">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Recall</a:t>
          </a:r>
          <a:endParaRPr lang="tr-TR" altLang="tr-TR" sz="2800" kern="1200" dirty="0"/>
        </a:p>
      </dsp:txBody>
      <dsp:txXfrm>
        <a:off x="0" y="1104438"/>
        <a:ext cx="2103120" cy="1040029"/>
      </dsp:txXfrm>
    </dsp:sp>
    <dsp:sp modelId="{82E3A901-084D-8142-91B9-0267D397B9A7}">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77900">
            <a:lnSpc>
              <a:spcPct val="90000"/>
            </a:lnSpc>
            <a:spcBef>
              <a:spcPct val="0"/>
            </a:spcBef>
            <a:spcAft>
              <a:spcPct val="35000"/>
            </a:spcAft>
            <a:buNone/>
          </a:pPr>
          <a:r>
            <a:rPr lang="tr-TR" altLang="tr-TR" sz="2200" kern="1200" dirty="0" err="1"/>
            <a:t>the</a:t>
          </a:r>
          <a:r>
            <a:rPr lang="tr-TR" altLang="tr-TR" sz="2200" kern="1200" dirty="0"/>
            <a:t> </a:t>
          </a:r>
          <a:r>
            <a:rPr lang="tr-TR" altLang="tr-TR" sz="2200" kern="1200" dirty="0" err="1"/>
            <a:t>importance</a:t>
          </a:r>
          <a:r>
            <a:rPr lang="tr-TR" altLang="tr-TR" sz="2200" kern="1200" dirty="0"/>
            <a:t> of GLP in </a:t>
          </a:r>
          <a:r>
            <a:rPr lang="tr-TR" altLang="tr-TR" sz="2200" kern="1200" dirty="0" err="1"/>
            <a:t>Drug</a:t>
          </a:r>
          <a:r>
            <a:rPr lang="tr-TR" altLang="tr-TR" sz="2200" kern="1200" dirty="0"/>
            <a:t> </a:t>
          </a:r>
          <a:r>
            <a:rPr lang="tr-TR" altLang="tr-TR" sz="2200" kern="1200" dirty="0" err="1"/>
            <a:t>Research</a:t>
          </a:r>
          <a:r>
            <a:rPr lang="tr-TR" altLang="tr-TR" sz="2200" kern="1200" dirty="0"/>
            <a:t> </a:t>
          </a:r>
          <a:r>
            <a:rPr lang="tr-TR" altLang="tr-TR" sz="2200" kern="1200" dirty="0" err="1"/>
            <a:t>Studies</a:t>
          </a:r>
          <a:endParaRPr lang="en-GB" sz="2200" kern="1200" dirty="0"/>
        </a:p>
      </dsp:txBody>
      <dsp:txXfrm>
        <a:off x="2103120" y="2206869"/>
        <a:ext cx="8412480" cy="1040029"/>
      </dsp:txXfrm>
    </dsp:sp>
    <dsp:sp modelId="{74A5806A-56E2-9343-B52C-7293B6A82268}">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Interpret</a:t>
          </a:r>
          <a:endParaRPr lang="tr-TR" altLang="tr-TR" sz="2800" kern="1200" dirty="0"/>
        </a:p>
      </dsp:txBody>
      <dsp:txXfrm>
        <a:off x="0" y="2206869"/>
        <a:ext cx="2103120" cy="1040029"/>
      </dsp:txXfrm>
    </dsp:sp>
    <dsp:sp modelId="{2267B947-3102-654E-81A2-921DE13C6A23}">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977900">
            <a:lnSpc>
              <a:spcPct val="90000"/>
            </a:lnSpc>
            <a:spcBef>
              <a:spcPct val="0"/>
            </a:spcBef>
            <a:spcAft>
              <a:spcPct val="35000"/>
            </a:spcAft>
            <a:buNone/>
          </a:pPr>
          <a:r>
            <a:rPr lang="tr-TR" sz="2200" kern="1200" dirty="0" err="1"/>
            <a:t>the</a:t>
          </a:r>
          <a:r>
            <a:rPr lang="tr-TR" sz="2200" kern="1200" dirty="0"/>
            <a:t> </a:t>
          </a:r>
          <a:r>
            <a:rPr lang="tr-TR" sz="2200" kern="1200" dirty="0" err="1"/>
            <a:t>p</a:t>
          </a:r>
          <a:r>
            <a:rPr lang="tr-TR" altLang="tr-TR" sz="2200" kern="1200" dirty="0" err="1"/>
            <a:t>re-clinical</a:t>
          </a:r>
          <a:r>
            <a:rPr lang="tr-TR" altLang="tr-TR" sz="2200" kern="1200" dirty="0"/>
            <a:t> </a:t>
          </a:r>
          <a:r>
            <a:rPr lang="tr-TR" altLang="tr-TR" sz="2200" kern="1200" dirty="0" err="1"/>
            <a:t>Stages</a:t>
          </a:r>
          <a:r>
            <a:rPr lang="tr-TR" altLang="tr-TR" sz="2200" kern="1200" dirty="0"/>
            <a:t> </a:t>
          </a:r>
          <a:r>
            <a:rPr lang="tr-TR" altLang="tr-TR" sz="2200" kern="1200" dirty="0" err="1"/>
            <a:t>and</a:t>
          </a:r>
          <a:r>
            <a:rPr lang="tr-TR" altLang="tr-TR" sz="2200" kern="1200" dirty="0"/>
            <a:t> </a:t>
          </a:r>
          <a:r>
            <a:rPr lang="tr-TR" altLang="tr-TR" sz="2200" kern="1200" dirty="0" err="1"/>
            <a:t>the</a:t>
          </a:r>
          <a:r>
            <a:rPr lang="tr-TR" altLang="tr-TR" sz="2200" kern="1200" dirty="0"/>
            <a:t> </a:t>
          </a:r>
          <a:r>
            <a:rPr lang="tr-TR" altLang="tr-TR" sz="2200" kern="1200" dirty="0" err="1"/>
            <a:t>types</a:t>
          </a:r>
          <a:r>
            <a:rPr lang="tr-TR" altLang="tr-TR" sz="2200" kern="1200" dirty="0"/>
            <a:t> </a:t>
          </a:r>
          <a:r>
            <a:rPr lang="tr-TR" altLang="tr-TR" sz="2200" kern="1200" dirty="0" err="1"/>
            <a:t>Invivo</a:t>
          </a:r>
          <a:r>
            <a:rPr lang="tr-TR" altLang="tr-TR" sz="2200" kern="1200" dirty="0"/>
            <a:t> </a:t>
          </a:r>
          <a:r>
            <a:rPr lang="tr-TR" altLang="tr-TR" sz="2200" kern="1200" dirty="0" err="1"/>
            <a:t>Tests</a:t>
          </a:r>
          <a:endParaRPr lang="en-GB" sz="2200" kern="1200" dirty="0"/>
        </a:p>
      </dsp:txBody>
      <dsp:txXfrm>
        <a:off x="2103120" y="3309300"/>
        <a:ext cx="8412480" cy="1040029"/>
      </dsp:txXfrm>
    </dsp:sp>
    <dsp:sp modelId="{1680E5C7-7723-6A4A-8C0E-183DAC7D9A7D}">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Explain</a:t>
          </a:r>
          <a:endParaRPr lang="tr-TR" altLang="tr-TR" sz="2800" kern="1200" dirty="0"/>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4CA9-9348-44D3-9E13-B18907D0FB54}">
      <dsp:nvSpPr>
        <dsp:cNvPr id="0" name=""/>
        <dsp:cNvSpPr/>
      </dsp:nvSpPr>
      <dsp:spPr>
        <a:xfrm>
          <a:off x="210785" y="547086"/>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92870-D099-4974-A17D-A593F5B41A62}">
      <dsp:nvSpPr>
        <dsp:cNvPr id="0" name=""/>
        <dsp:cNvSpPr/>
      </dsp:nvSpPr>
      <dsp:spPr>
        <a:xfrm>
          <a:off x="491159" y="827460"/>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4FEAD-05DA-4548-9C1B-6A4910F5C0B6}">
      <dsp:nvSpPr>
        <dsp:cNvPr id="0" name=""/>
        <dsp:cNvSpPr/>
      </dsp:nvSpPr>
      <dsp:spPr>
        <a:xfrm>
          <a:off x="1831996"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GLP is an official regulation created by the FDA (United States Food and Drug Administration) in 1978.Although GLP originated in the United States, it has had a worldwide impact.</a:t>
          </a:r>
        </a:p>
      </dsp:txBody>
      <dsp:txXfrm>
        <a:off x="1831996" y="547086"/>
        <a:ext cx="3147056" cy="1335114"/>
      </dsp:txXfrm>
    </dsp:sp>
    <dsp:sp modelId="{7007A443-2BAE-4F52-9592-E71CA6689505}">
      <dsp:nvSpPr>
        <dsp:cNvPr id="0" name=""/>
        <dsp:cNvSpPr/>
      </dsp:nvSpPr>
      <dsp:spPr>
        <a:xfrm>
          <a:off x="5527403" y="547086"/>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F79EF-D3B0-4BEF-92B4-4049512DEE65}">
      <dsp:nvSpPr>
        <dsp:cNvPr id="0" name=""/>
        <dsp:cNvSpPr/>
      </dsp:nvSpPr>
      <dsp:spPr>
        <a:xfrm>
          <a:off x="5807777" y="827460"/>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5AE4A3-94F1-4E5E-AA1E-9E5744A9B170}">
      <dsp:nvSpPr>
        <dsp:cNvPr id="0" name=""/>
        <dsp:cNvSpPr/>
      </dsp:nvSpPr>
      <dsp:spPr>
        <a:xfrm>
          <a:off x="7148614"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Non-U.S. companies that wanted to do business with the United States or register their production in the United States had to comply with United States GLP regulations.</a:t>
          </a:r>
        </a:p>
      </dsp:txBody>
      <dsp:txXfrm>
        <a:off x="7148614" y="547086"/>
        <a:ext cx="3147056" cy="1335114"/>
      </dsp:txXfrm>
    </dsp:sp>
    <dsp:sp modelId="{CC05B7D9-3051-42FF-A745-22FE2314CC4C}">
      <dsp:nvSpPr>
        <dsp:cNvPr id="0" name=""/>
        <dsp:cNvSpPr/>
      </dsp:nvSpPr>
      <dsp:spPr>
        <a:xfrm>
          <a:off x="210785" y="2653223"/>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6170D-9CA1-45B3-9C0A-A0CE60470611}">
      <dsp:nvSpPr>
        <dsp:cNvPr id="0" name=""/>
        <dsp:cNvSpPr/>
      </dsp:nvSpPr>
      <dsp:spPr>
        <a:xfrm>
          <a:off x="491159" y="2933597"/>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212CB-E645-4103-B300-FA54655B4FC7}">
      <dsp:nvSpPr>
        <dsp:cNvPr id="0" name=""/>
        <dsp:cNvSpPr/>
      </dsp:nvSpPr>
      <dsp:spPr>
        <a:xfrm>
          <a:off x="1831996"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They eventually started making GLP regulations in their own countries.</a:t>
          </a:r>
        </a:p>
      </dsp:txBody>
      <dsp:txXfrm>
        <a:off x="1831996" y="2653223"/>
        <a:ext cx="3147056" cy="1335114"/>
      </dsp:txXfrm>
    </dsp:sp>
    <dsp:sp modelId="{5F953A39-688E-4D62-85A0-C74DD524F813}">
      <dsp:nvSpPr>
        <dsp:cNvPr id="0" name=""/>
        <dsp:cNvSpPr/>
      </dsp:nvSpPr>
      <dsp:spPr>
        <a:xfrm>
          <a:off x="5527403" y="2653223"/>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8EDA5-0933-4BA0-AC83-2F75EEBD95ED}">
      <dsp:nvSpPr>
        <dsp:cNvPr id="0" name=""/>
        <dsp:cNvSpPr/>
      </dsp:nvSpPr>
      <dsp:spPr>
        <a:xfrm>
          <a:off x="5807777" y="2933597"/>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09223-E793-4E98-AF34-6A2F952E9012}">
      <dsp:nvSpPr>
        <dsp:cNvPr id="0" name=""/>
        <dsp:cNvSpPr/>
      </dsp:nvSpPr>
      <dsp:spPr>
        <a:xfrm>
          <a:off x="7148614"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In 1981, the organization called OECD (Organization for Economic Co-operation and Development) produced the GLP principles, which are international standards.</a:t>
          </a:r>
        </a:p>
      </dsp:txBody>
      <dsp:txXfrm>
        <a:off x="7148614" y="2653223"/>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0407D-943F-0249-924B-01C622E9144A}">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D7B0F-E852-7C47-93C7-81C036F324C1}">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Trustworthy</a:t>
          </a:r>
        </a:p>
      </dsp:txBody>
      <dsp:txXfrm>
        <a:off x="3578350" y="496219"/>
        <a:ext cx="1531337" cy="1531337"/>
      </dsp:txXfrm>
    </dsp:sp>
    <dsp:sp modelId="{171CD09F-2DF6-7248-A4A3-A106183222E0}">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Repeatable</a:t>
          </a:r>
        </a:p>
      </dsp:txBody>
      <dsp:txXfrm>
        <a:off x="5405912" y="496219"/>
        <a:ext cx="1531337" cy="1531337"/>
      </dsp:txXfrm>
    </dsp:sp>
    <dsp:sp modelId="{F84C1CC0-406C-0142-858C-881EA4AD705B}">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Auditable</a:t>
          </a:r>
        </a:p>
      </dsp:txBody>
      <dsp:txXfrm>
        <a:off x="3578350" y="2323781"/>
        <a:ext cx="1531337" cy="1531337"/>
      </dsp:txXfrm>
    </dsp:sp>
    <dsp:sp modelId="{500AE17D-BC1C-6440-866C-639B82635D4B}">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Acceptable by everyone</a:t>
          </a:r>
        </a:p>
      </dsp:txBody>
      <dsp:txXfrm>
        <a:off x="5405912" y="2323781"/>
        <a:ext cx="1531337" cy="153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7558F-6952-43E4-B5EC-3C3FDFEBDC29}">
      <dsp:nvSpPr>
        <dsp:cNvPr id="0" name=""/>
        <dsp:cNvSpPr/>
      </dsp:nvSpPr>
      <dsp:spPr>
        <a:xfrm>
          <a:off x="0" y="554"/>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E2D3E-70EA-4DFE-B901-D259610DB838}">
      <dsp:nvSpPr>
        <dsp:cNvPr id="0" name=""/>
        <dsp:cNvSpPr/>
      </dsp:nvSpPr>
      <dsp:spPr>
        <a:xfrm>
          <a:off x="392585" y="292560"/>
          <a:ext cx="713792" cy="713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07DA7-2777-48AF-B9C2-E732BCFAC20B}">
      <dsp:nvSpPr>
        <dsp:cNvPr id="0" name=""/>
        <dsp:cNvSpPr/>
      </dsp:nvSpPr>
      <dsp:spPr>
        <a:xfrm>
          <a:off x="1498964" y="554"/>
          <a:ext cx="9208659"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sz="2500" kern="1200"/>
            <a:t>It is not related to the technical validity of the studies.</a:t>
          </a:r>
        </a:p>
      </dsp:txBody>
      <dsp:txXfrm>
        <a:off x="1498964" y="554"/>
        <a:ext cx="9208659" cy="1297804"/>
      </dsp:txXfrm>
    </dsp:sp>
    <dsp:sp modelId="{BD10D6E1-5D95-47B9-8320-3ED836C94323}">
      <dsp:nvSpPr>
        <dsp:cNvPr id="0" name=""/>
        <dsp:cNvSpPr/>
      </dsp:nvSpPr>
      <dsp:spPr>
        <a:xfrm>
          <a:off x="0" y="1622810"/>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CF203-85AC-431E-9196-0E825E58215C}">
      <dsp:nvSpPr>
        <dsp:cNvPr id="0" name=""/>
        <dsp:cNvSpPr/>
      </dsp:nvSpPr>
      <dsp:spPr>
        <a:xfrm>
          <a:off x="392585" y="1914816"/>
          <a:ext cx="713792" cy="713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4E4C1-E565-4543-AC5E-6A697405882F}">
      <dsp:nvSpPr>
        <dsp:cNvPr id="0" name=""/>
        <dsp:cNvSpPr/>
      </dsp:nvSpPr>
      <dsp:spPr>
        <a:xfrm>
          <a:off x="1498964" y="1622810"/>
          <a:ext cx="4818430"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sz="2500" kern="1200"/>
            <a:t>It is not concerned with measuring scientific value.</a:t>
          </a:r>
        </a:p>
      </dsp:txBody>
      <dsp:txXfrm>
        <a:off x="1498964" y="1622810"/>
        <a:ext cx="4818430" cy="1297804"/>
      </dsp:txXfrm>
    </dsp:sp>
    <dsp:sp modelId="{81E28995-56C1-4DB4-993A-BBDC62D46183}">
      <dsp:nvSpPr>
        <dsp:cNvPr id="0" name=""/>
        <dsp:cNvSpPr/>
      </dsp:nvSpPr>
      <dsp:spPr>
        <a:xfrm>
          <a:off x="6317395" y="1622810"/>
          <a:ext cx="4390228"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755650">
            <a:lnSpc>
              <a:spcPct val="100000"/>
            </a:lnSpc>
            <a:spcBef>
              <a:spcPct val="0"/>
            </a:spcBef>
            <a:spcAft>
              <a:spcPct val="35000"/>
            </a:spcAft>
            <a:buNone/>
          </a:pPr>
          <a:r>
            <a:rPr lang="en-US" sz="1700" kern="1200"/>
            <a:t>How important is the question asked?</a:t>
          </a:r>
        </a:p>
        <a:p>
          <a:pPr marL="0" lvl="0" indent="0" algn="l" defTabSz="755650">
            <a:lnSpc>
              <a:spcPct val="100000"/>
            </a:lnSpc>
            <a:spcBef>
              <a:spcPct val="0"/>
            </a:spcBef>
            <a:spcAft>
              <a:spcPct val="35000"/>
            </a:spcAft>
            <a:buNone/>
          </a:pPr>
          <a:r>
            <a:rPr lang="en-US" sz="1700" kern="1200"/>
            <a:t>How appropriate is the study design?</a:t>
          </a:r>
        </a:p>
        <a:p>
          <a:pPr marL="0" lvl="0" indent="0" algn="l" defTabSz="755650">
            <a:lnSpc>
              <a:spcPct val="100000"/>
            </a:lnSpc>
            <a:spcBef>
              <a:spcPct val="0"/>
            </a:spcBef>
            <a:spcAft>
              <a:spcPct val="35000"/>
            </a:spcAft>
            <a:buNone/>
          </a:pPr>
          <a:r>
            <a:rPr lang="en-US" sz="1700" kern="1200"/>
            <a:t>How scientific is the evaluation?</a:t>
          </a:r>
        </a:p>
      </dsp:txBody>
      <dsp:txXfrm>
        <a:off x="6317395" y="1622810"/>
        <a:ext cx="4390228" cy="1297804"/>
      </dsp:txXfrm>
    </dsp:sp>
    <dsp:sp modelId="{A171C616-3035-4BA9-8E30-6C24AD19FB3C}">
      <dsp:nvSpPr>
        <dsp:cNvPr id="0" name=""/>
        <dsp:cNvSpPr/>
      </dsp:nvSpPr>
      <dsp:spPr>
        <a:xfrm>
          <a:off x="0" y="3245065"/>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D8695-3C95-4DC1-AEF6-09CEA3CBE964}">
      <dsp:nvSpPr>
        <dsp:cNvPr id="0" name=""/>
        <dsp:cNvSpPr/>
      </dsp:nvSpPr>
      <dsp:spPr>
        <a:xfrm>
          <a:off x="392585" y="3537071"/>
          <a:ext cx="713792" cy="713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7BF5D-C29C-4EAC-B46B-1FB2539C8912}">
      <dsp:nvSpPr>
        <dsp:cNvPr id="0" name=""/>
        <dsp:cNvSpPr/>
      </dsp:nvSpPr>
      <dsp:spPr>
        <a:xfrm>
          <a:off x="1498964" y="3245065"/>
          <a:ext cx="9208659"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sz="2500" kern="1200"/>
            <a:t>It is not concerned with ensuring approval of the data or product.</a:t>
          </a:r>
        </a:p>
      </dsp:txBody>
      <dsp:txXfrm>
        <a:off x="1498964" y="3245065"/>
        <a:ext cx="9208659" cy="1297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A97F-4873-46A1-A8FE-B76B54FE2750}">
      <dsp:nvSpPr>
        <dsp:cNvPr id="0" name=""/>
        <dsp:cNvSpPr/>
      </dsp:nvSpPr>
      <dsp:spPr>
        <a:xfrm>
          <a:off x="0" y="554"/>
          <a:ext cx="10542849"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88A25-9558-4332-A5D4-0985D4E6EAC9}">
      <dsp:nvSpPr>
        <dsp:cNvPr id="0" name=""/>
        <dsp:cNvSpPr/>
      </dsp:nvSpPr>
      <dsp:spPr>
        <a:xfrm>
          <a:off x="392585" y="292560"/>
          <a:ext cx="713792" cy="713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A4A62-F282-4297-A50F-DC1C89BF5FE7}">
      <dsp:nvSpPr>
        <dsp:cNvPr id="0" name=""/>
        <dsp:cNvSpPr/>
      </dsp:nvSpPr>
      <dsp:spPr>
        <a:xfrm>
          <a:off x="1498964" y="554"/>
          <a:ext cx="9043885"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977900">
            <a:lnSpc>
              <a:spcPct val="100000"/>
            </a:lnSpc>
            <a:spcBef>
              <a:spcPct val="0"/>
            </a:spcBef>
            <a:spcAft>
              <a:spcPct val="35000"/>
            </a:spcAft>
            <a:buNone/>
          </a:pPr>
          <a:r>
            <a:rPr lang="tr-TR" sz="2200" kern="1200" dirty="0" err="1"/>
            <a:t>Provides</a:t>
          </a:r>
          <a:r>
            <a:rPr lang="tr-TR" sz="2200" kern="1200" dirty="0"/>
            <a:t> a </a:t>
          </a:r>
          <a:r>
            <a:rPr lang="tr-TR" sz="2200" kern="1200" dirty="0" err="1"/>
            <a:t>standard</a:t>
          </a:r>
          <a:r>
            <a:rPr lang="tr-TR" sz="2200" kern="1200" dirty="0"/>
            <a:t> </a:t>
          </a:r>
          <a:r>
            <a:rPr lang="tr-TR" sz="2200" kern="1200" dirty="0" err="1"/>
            <a:t>basis</a:t>
          </a:r>
          <a:r>
            <a:rPr lang="tr-TR" sz="2200" kern="1200" dirty="0"/>
            <a:t> </a:t>
          </a:r>
          <a:r>
            <a:rPr lang="tr-TR" sz="2200" kern="1200" dirty="0" err="1"/>
            <a:t>for</a:t>
          </a:r>
          <a:r>
            <a:rPr lang="tr-TR" sz="2200" kern="1200" dirty="0"/>
            <a:t> </a:t>
          </a:r>
          <a:r>
            <a:rPr lang="tr-TR" sz="2200" kern="1200" dirty="0" err="1"/>
            <a:t>improving</a:t>
          </a:r>
          <a:r>
            <a:rPr lang="tr-TR" sz="2200" kern="1200" dirty="0"/>
            <a:t> </a:t>
          </a:r>
          <a:r>
            <a:rPr lang="tr-TR" sz="2200" kern="1200" dirty="0" err="1"/>
            <a:t>the</a:t>
          </a:r>
          <a:r>
            <a:rPr lang="tr-TR" sz="2200" kern="1200" dirty="0"/>
            <a:t> </a:t>
          </a:r>
          <a:r>
            <a:rPr lang="tr-TR" sz="2200" kern="1200" dirty="0" err="1"/>
            <a:t>quality</a:t>
          </a:r>
          <a:r>
            <a:rPr lang="tr-TR" sz="2200" kern="1200" dirty="0"/>
            <a:t> </a:t>
          </a:r>
          <a:r>
            <a:rPr lang="tr-TR" sz="2200" kern="1200" dirty="0" err="1"/>
            <a:t>and</a:t>
          </a:r>
          <a:r>
            <a:rPr lang="tr-TR" sz="2200" kern="1200" dirty="0"/>
            <a:t> </a:t>
          </a:r>
          <a:r>
            <a:rPr lang="tr-TR" sz="2200" kern="1200" dirty="0" err="1"/>
            <a:t>integrity</a:t>
          </a:r>
          <a:r>
            <a:rPr lang="tr-TR" sz="2200" kern="1200" dirty="0"/>
            <a:t> of data </a:t>
          </a:r>
          <a:r>
            <a:rPr lang="tr-TR" sz="2200" kern="1200" dirty="0" err="1"/>
            <a:t>from</a:t>
          </a:r>
          <a:r>
            <a:rPr lang="tr-TR" sz="2200" kern="1200" dirty="0"/>
            <a:t> </a:t>
          </a:r>
          <a:r>
            <a:rPr lang="tr-TR" sz="2200" kern="1200" dirty="0" err="1"/>
            <a:t>studies</a:t>
          </a:r>
          <a:r>
            <a:rPr lang="tr-TR" sz="2200" kern="1200" dirty="0"/>
            <a:t> </a:t>
          </a:r>
          <a:r>
            <a:rPr lang="tr-TR" sz="2200" kern="1200" dirty="0" err="1"/>
            <a:t>evaluating</a:t>
          </a:r>
          <a:r>
            <a:rPr lang="tr-TR" sz="2200" kern="1200" dirty="0"/>
            <a:t> </a:t>
          </a:r>
          <a:r>
            <a:rPr lang="tr-TR" sz="2200" kern="1200" dirty="0" err="1"/>
            <a:t>the</a:t>
          </a:r>
          <a:r>
            <a:rPr lang="tr-TR" sz="2200" kern="1200" dirty="0"/>
            <a:t> </a:t>
          </a:r>
          <a:r>
            <a:rPr lang="tr-TR" sz="2200" kern="1200" dirty="0" err="1"/>
            <a:t>safety</a:t>
          </a:r>
          <a:r>
            <a:rPr lang="tr-TR" sz="2200" kern="1200" dirty="0"/>
            <a:t> </a:t>
          </a:r>
          <a:r>
            <a:rPr lang="tr-TR" sz="2200" kern="1200" dirty="0" err="1"/>
            <a:t>and</a:t>
          </a:r>
          <a:r>
            <a:rPr lang="tr-TR" sz="2200" kern="1200" dirty="0"/>
            <a:t> </a:t>
          </a:r>
          <a:r>
            <a:rPr lang="tr-TR" sz="2200" kern="1200" dirty="0" err="1"/>
            <a:t>efficacy</a:t>
          </a:r>
          <a:r>
            <a:rPr lang="tr-TR" sz="2200" kern="1200" dirty="0"/>
            <a:t> of </a:t>
          </a:r>
          <a:r>
            <a:rPr lang="tr-TR" sz="2200" kern="1200" dirty="0" err="1"/>
            <a:t>new</a:t>
          </a:r>
          <a:r>
            <a:rPr lang="tr-TR" sz="2200" kern="1200" dirty="0"/>
            <a:t> </a:t>
          </a:r>
          <a:r>
            <a:rPr lang="tr-TR" sz="2200" kern="1200" dirty="0" err="1"/>
            <a:t>drug</a:t>
          </a:r>
          <a:r>
            <a:rPr lang="tr-TR" sz="2200" kern="1200" dirty="0"/>
            <a:t> </a:t>
          </a:r>
          <a:r>
            <a:rPr lang="tr-TR" sz="2200" kern="1200" dirty="0" err="1"/>
            <a:t>applications</a:t>
          </a:r>
          <a:endParaRPr lang="en-US" sz="2200" kern="1200" dirty="0"/>
        </a:p>
      </dsp:txBody>
      <dsp:txXfrm>
        <a:off x="1498964" y="554"/>
        <a:ext cx="9043885" cy="1297804"/>
      </dsp:txXfrm>
    </dsp:sp>
    <dsp:sp modelId="{C4F9BDBD-263F-4BCA-8355-9B4FD9A181BF}">
      <dsp:nvSpPr>
        <dsp:cNvPr id="0" name=""/>
        <dsp:cNvSpPr/>
      </dsp:nvSpPr>
      <dsp:spPr>
        <a:xfrm>
          <a:off x="0" y="1622810"/>
          <a:ext cx="10542849"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C02CC-CEC2-4787-942F-128DB4704FEF}">
      <dsp:nvSpPr>
        <dsp:cNvPr id="0" name=""/>
        <dsp:cNvSpPr/>
      </dsp:nvSpPr>
      <dsp:spPr>
        <a:xfrm>
          <a:off x="392585" y="1914816"/>
          <a:ext cx="713792" cy="713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27723-C325-4E64-8275-45415D0ACA5D}">
      <dsp:nvSpPr>
        <dsp:cNvPr id="0" name=""/>
        <dsp:cNvSpPr/>
      </dsp:nvSpPr>
      <dsp:spPr>
        <a:xfrm>
          <a:off x="1498964" y="1622810"/>
          <a:ext cx="9043885"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977900">
            <a:lnSpc>
              <a:spcPct val="100000"/>
            </a:lnSpc>
            <a:spcBef>
              <a:spcPct val="0"/>
            </a:spcBef>
            <a:spcAft>
              <a:spcPct val="35000"/>
            </a:spcAft>
            <a:buNone/>
          </a:pPr>
          <a:r>
            <a:rPr lang="tr-TR" sz="2200" kern="1200" dirty="0"/>
            <a:t>GLP is not </a:t>
          </a:r>
          <a:r>
            <a:rPr lang="tr-TR" sz="2200" kern="1200" dirty="0" err="1"/>
            <a:t>required</a:t>
          </a:r>
          <a:r>
            <a:rPr lang="tr-TR" sz="2200" kern="1200" dirty="0"/>
            <a:t> </a:t>
          </a:r>
          <a:r>
            <a:rPr lang="tr-TR" sz="2200" kern="1200" dirty="0" err="1"/>
            <a:t>for</a:t>
          </a:r>
          <a:r>
            <a:rPr lang="tr-TR" sz="2200" kern="1200" dirty="0"/>
            <a:t> </a:t>
          </a:r>
          <a:r>
            <a:rPr lang="tr-TR" sz="2200" kern="1200" dirty="0" err="1"/>
            <a:t>early</a:t>
          </a:r>
          <a:r>
            <a:rPr lang="tr-TR" sz="2200" kern="1200" dirty="0"/>
            <a:t> </a:t>
          </a:r>
          <a:r>
            <a:rPr lang="tr-TR" sz="2200" kern="1200" dirty="0" err="1"/>
            <a:t>development</a:t>
          </a:r>
          <a:r>
            <a:rPr lang="tr-TR" sz="2200" kern="1200" dirty="0"/>
            <a:t> </a:t>
          </a:r>
          <a:r>
            <a:rPr lang="tr-TR" sz="2200" kern="1200" dirty="0" err="1"/>
            <a:t>stages</a:t>
          </a:r>
          <a:r>
            <a:rPr lang="tr-TR" sz="2200" kern="1200" dirty="0"/>
            <a:t> </a:t>
          </a:r>
          <a:r>
            <a:rPr lang="tr-TR" sz="2200" kern="1200" dirty="0" err="1"/>
            <a:t>such</a:t>
          </a:r>
          <a:r>
            <a:rPr lang="tr-TR" sz="2200" kern="1200" dirty="0"/>
            <a:t> as </a:t>
          </a:r>
          <a:r>
            <a:rPr lang="tr-TR" sz="2200" kern="1200" dirty="0" err="1"/>
            <a:t>concept</a:t>
          </a:r>
          <a:r>
            <a:rPr lang="tr-TR" sz="2200" kern="1200" dirty="0"/>
            <a:t> </a:t>
          </a:r>
          <a:r>
            <a:rPr lang="tr-TR" sz="2200" kern="1200" dirty="0" err="1"/>
            <a:t>evaluation</a:t>
          </a:r>
          <a:r>
            <a:rPr lang="tr-TR" sz="2200" kern="1200" dirty="0"/>
            <a:t> </a:t>
          </a:r>
          <a:r>
            <a:rPr lang="tr-TR" sz="2200" kern="1200" dirty="0" err="1"/>
            <a:t>and</a:t>
          </a:r>
          <a:r>
            <a:rPr lang="tr-TR" sz="2200" kern="1200" dirty="0"/>
            <a:t> </a:t>
          </a:r>
          <a:r>
            <a:rPr lang="tr-TR" sz="2200" kern="1200" dirty="0" err="1"/>
            <a:t>screening</a:t>
          </a:r>
          <a:endParaRPr lang="en-US" sz="2200" kern="1200" dirty="0"/>
        </a:p>
      </dsp:txBody>
      <dsp:txXfrm>
        <a:off x="1498964" y="1622810"/>
        <a:ext cx="9043885" cy="1297804"/>
      </dsp:txXfrm>
    </dsp:sp>
    <dsp:sp modelId="{9247D532-80B5-4943-909B-854FD7158D35}">
      <dsp:nvSpPr>
        <dsp:cNvPr id="0" name=""/>
        <dsp:cNvSpPr/>
      </dsp:nvSpPr>
      <dsp:spPr>
        <a:xfrm>
          <a:off x="0" y="3245065"/>
          <a:ext cx="10542849"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25B65-46AA-48BA-9709-C6120382C6B8}">
      <dsp:nvSpPr>
        <dsp:cNvPr id="0" name=""/>
        <dsp:cNvSpPr/>
      </dsp:nvSpPr>
      <dsp:spPr>
        <a:xfrm>
          <a:off x="392585" y="3537071"/>
          <a:ext cx="713792" cy="713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EDCBE-BF4B-454C-922E-80BAABC8E1A1}">
      <dsp:nvSpPr>
        <dsp:cNvPr id="0" name=""/>
        <dsp:cNvSpPr/>
      </dsp:nvSpPr>
      <dsp:spPr>
        <a:xfrm>
          <a:off x="1498964" y="3245065"/>
          <a:ext cx="9043885"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977900">
            <a:lnSpc>
              <a:spcPct val="100000"/>
            </a:lnSpc>
            <a:spcBef>
              <a:spcPct val="0"/>
            </a:spcBef>
            <a:spcAft>
              <a:spcPct val="35000"/>
            </a:spcAft>
            <a:buNone/>
          </a:pPr>
          <a:r>
            <a:rPr lang="tr-TR" sz="2200" kern="1200" dirty="0"/>
            <a:t>GLP is </a:t>
          </a:r>
          <a:r>
            <a:rPr lang="tr-TR" sz="2200" kern="1200" dirty="0" err="1"/>
            <a:t>only</a:t>
          </a:r>
          <a:r>
            <a:rPr lang="tr-TR" sz="2200" kern="1200" dirty="0"/>
            <a:t> </a:t>
          </a:r>
          <a:r>
            <a:rPr lang="tr-TR" sz="2200" kern="1200" dirty="0" err="1"/>
            <a:t>required</a:t>
          </a:r>
          <a:r>
            <a:rPr lang="tr-TR" sz="2200" kern="1200" dirty="0"/>
            <a:t> </a:t>
          </a:r>
          <a:r>
            <a:rPr lang="tr-TR" sz="2200" kern="1200" dirty="0" err="1"/>
            <a:t>for</a:t>
          </a:r>
          <a:r>
            <a:rPr lang="tr-TR" sz="2200" kern="1200" dirty="0"/>
            <a:t> </a:t>
          </a:r>
          <a:r>
            <a:rPr lang="tr-TR" sz="2200" kern="1200" dirty="0" err="1"/>
            <a:t>safety</a:t>
          </a:r>
          <a:r>
            <a:rPr lang="tr-TR" sz="2200" kern="1200" dirty="0"/>
            <a:t> </a:t>
          </a:r>
          <a:r>
            <a:rPr lang="tr-TR" sz="2200" kern="1200" dirty="0" err="1"/>
            <a:t>studies</a:t>
          </a:r>
          <a:r>
            <a:rPr lang="tr-TR" sz="2200" kern="1200" dirty="0"/>
            <a:t> </a:t>
          </a:r>
          <a:r>
            <a:rPr lang="tr-TR" sz="2200" kern="1200" dirty="0" err="1"/>
            <a:t>that</a:t>
          </a:r>
          <a:r>
            <a:rPr lang="tr-TR" sz="2200" kern="1200" dirty="0"/>
            <a:t> </a:t>
          </a:r>
          <a:r>
            <a:rPr lang="tr-TR" sz="2200" kern="1200" dirty="0" err="1"/>
            <a:t>include</a:t>
          </a:r>
          <a:r>
            <a:rPr lang="tr-TR" sz="2200" kern="1200" dirty="0"/>
            <a:t> </a:t>
          </a:r>
          <a:r>
            <a:rPr lang="tr-TR" sz="2200" kern="1200" dirty="0" err="1"/>
            <a:t>biocompatibility</a:t>
          </a:r>
          <a:r>
            <a:rPr lang="tr-TR" sz="2200" kern="1200" dirty="0"/>
            <a:t>, </a:t>
          </a:r>
          <a:r>
            <a:rPr lang="tr-TR" sz="2200" kern="1200" dirty="0" err="1"/>
            <a:t>metabolism</a:t>
          </a:r>
          <a:r>
            <a:rPr lang="tr-TR" sz="2200" kern="1200" dirty="0"/>
            <a:t>, </a:t>
          </a:r>
          <a:r>
            <a:rPr lang="tr-TR" sz="2200" kern="1200" dirty="0" err="1"/>
            <a:t>toxicology</a:t>
          </a:r>
          <a:r>
            <a:rPr lang="tr-TR" sz="2200" kern="1200" dirty="0"/>
            <a:t> </a:t>
          </a:r>
          <a:r>
            <a:rPr lang="tr-TR" sz="2200" kern="1200" dirty="0" err="1"/>
            <a:t>and</a:t>
          </a:r>
          <a:r>
            <a:rPr lang="tr-TR" sz="2200" kern="1200" dirty="0"/>
            <a:t> </a:t>
          </a:r>
          <a:r>
            <a:rPr lang="tr-TR" sz="2200" kern="1200" dirty="0" err="1"/>
            <a:t>pharmacology</a:t>
          </a:r>
          <a:r>
            <a:rPr lang="tr-TR" sz="2200" kern="1200" dirty="0"/>
            <a:t> in </a:t>
          </a:r>
          <a:r>
            <a:rPr lang="tr-TR" sz="2200" kern="1200" dirty="0" err="1"/>
            <a:t>vivo</a:t>
          </a:r>
          <a:r>
            <a:rPr lang="tr-TR" sz="2200" kern="1200" dirty="0"/>
            <a:t> </a:t>
          </a:r>
          <a:r>
            <a:rPr lang="tr-TR" sz="2200" kern="1200" dirty="0" err="1"/>
            <a:t>measurements</a:t>
          </a:r>
          <a:r>
            <a:rPr lang="tr-TR" sz="2200" kern="1200" dirty="0"/>
            <a:t> </a:t>
          </a:r>
          <a:r>
            <a:rPr lang="tr-TR" sz="2200" kern="1200" dirty="0" err="1"/>
            <a:t>prior</a:t>
          </a:r>
          <a:r>
            <a:rPr lang="tr-TR" sz="2200" kern="1200" dirty="0"/>
            <a:t> </a:t>
          </a:r>
          <a:r>
            <a:rPr lang="tr-TR" sz="2200" kern="1200" dirty="0" err="1"/>
            <a:t>to</a:t>
          </a:r>
          <a:r>
            <a:rPr lang="tr-TR" sz="2200" kern="1200" dirty="0"/>
            <a:t> </a:t>
          </a:r>
          <a:r>
            <a:rPr lang="tr-TR" sz="2200" kern="1200" dirty="0" err="1"/>
            <a:t>application</a:t>
          </a:r>
          <a:r>
            <a:rPr lang="tr-TR" sz="2200" kern="1200" dirty="0"/>
            <a:t> of an </a:t>
          </a:r>
          <a:r>
            <a:rPr lang="tr-TR" sz="2200" kern="1200" dirty="0" err="1"/>
            <a:t>investigational</a:t>
          </a:r>
          <a:r>
            <a:rPr lang="tr-TR" sz="2200" kern="1200" dirty="0"/>
            <a:t> </a:t>
          </a:r>
          <a:r>
            <a:rPr lang="tr-TR" sz="2200" kern="1200" dirty="0" err="1"/>
            <a:t>new</a:t>
          </a:r>
          <a:r>
            <a:rPr lang="tr-TR" sz="2200" kern="1200" dirty="0"/>
            <a:t> </a:t>
          </a:r>
          <a:r>
            <a:rPr lang="tr-TR" sz="2200" kern="1200" dirty="0" err="1"/>
            <a:t>drug</a:t>
          </a:r>
          <a:endParaRPr lang="en-US" sz="2200" kern="1200" dirty="0"/>
        </a:p>
      </dsp:txBody>
      <dsp:txXfrm>
        <a:off x="1498964" y="3245065"/>
        <a:ext cx="9043885" cy="1297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2DE2-FA3A-41DD-BE8B-6D9BD38EC826}">
      <dsp:nvSpPr>
        <dsp:cNvPr id="0" name=""/>
        <dsp:cNvSpPr/>
      </dsp:nvSpPr>
      <dsp:spPr>
        <a:xfrm>
          <a:off x="0" y="2772"/>
          <a:ext cx="10643616" cy="12965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27D41-B301-4A3D-AEE6-058D1B48B298}">
      <dsp:nvSpPr>
        <dsp:cNvPr id="0" name=""/>
        <dsp:cNvSpPr/>
      </dsp:nvSpPr>
      <dsp:spPr>
        <a:xfrm>
          <a:off x="392202" y="294493"/>
          <a:ext cx="713095" cy="713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8322E-6027-44EE-BBBA-9657A73BEAFA}">
      <dsp:nvSpPr>
        <dsp:cNvPr id="0" name=""/>
        <dsp:cNvSpPr/>
      </dsp:nvSpPr>
      <dsp:spPr>
        <a:xfrm>
          <a:off x="1497500" y="2772"/>
          <a:ext cx="9144651" cy="1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137217" rIns="137217" bIns="137217" numCol="1" spcCol="1270" anchor="ctr" anchorCtr="0">
          <a:noAutofit/>
        </a:bodyPr>
        <a:lstStyle/>
        <a:p>
          <a:pPr marL="0" lvl="0" indent="0" algn="l" defTabSz="933450">
            <a:lnSpc>
              <a:spcPct val="100000"/>
            </a:lnSpc>
            <a:spcBef>
              <a:spcPct val="0"/>
            </a:spcBef>
            <a:spcAft>
              <a:spcPct val="35000"/>
            </a:spcAft>
            <a:buNone/>
          </a:pPr>
          <a:r>
            <a:rPr lang="en-US" sz="2100" kern="1200"/>
            <a:t>It is necessary for studies carried out to support a research, R&amp;D on issues such as the properties and safety information of chemical products, and studies carried out for the marketing of these products.</a:t>
          </a:r>
        </a:p>
      </dsp:txBody>
      <dsp:txXfrm>
        <a:off x="1497500" y="2772"/>
        <a:ext cx="9144651" cy="1296537"/>
      </dsp:txXfrm>
    </dsp:sp>
    <dsp:sp modelId="{8B6408BF-6180-4C73-AFC4-5D8D83138F7A}">
      <dsp:nvSpPr>
        <dsp:cNvPr id="0" name=""/>
        <dsp:cNvSpPr/>
      </dsp:nvSpPr>
      <dsp:spPr>
        <a:xfrm>
          <a:off x="0" y="1623443"/>
          <a:ext cx="10643616" cy="12965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7558E-901D-4078-AB99-130953C650CE}">
      <dsp:nvSpPr>
        <dsp:cNvPr id="0" name=""/>
        <dsp:cNvSpPr/>
      </dsp:nvSpPr>
      <dsp:spPr>
        <a:xfrm>
          <a:off x="392202" y="1915164"/>
          <a:ext cx="713095" cy="713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6A9FE-5D29-4227-9C39-CCB1E3C3FF98}">
      <dsp:nvSpPr>
        <dsp:cNvPr id="0" name=""/>
        <dsp:cNvSpPr/>
      </dsp:nvSpPr>
      <dsp:spPr>
        <a:xfrm>
          <a:off x="1497500" y="1623443"/>
          <a:ext cx="9144651" cy="1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137217" rIns="137217" bIns="137217" numCol="1" spcCol="1270" anchor="ctr" anchorCtr="0">
          <a:noAutofit/>
        </a:bodyPr>
        <a:lstStyle/>
        <a:p>
          <a:pPr marL="0" lvl="0" indent="0" algn="l" defTabSz="933450">
            <a:lnSpc>
              <a:spcPct val="100000"/>
            </a:lnSpc>
            <a:spcBef>
              <a:spcPct val="0"/>
            </a:spcBef>
            <a:spcAft>
              <a:spcPct val="35000"/>
            </a:spcAft>
            <a:buNone/>
          </a:pPr>
          <a:r>
            <a:rPr lang="en-US" sz="2100" kern="1200"/>
            <a:t>GLP is required to define and approve all non-clinical health and environmental safety tests.</a:t>
          </a:r>
        </a:p>
      </dsp:txBody>
      <dsp:txXfrm>
        <a:off x="1497500" y="1623443"/>
        <a:ext cx="9144651" cy="1296537"/>
      </dsp:txXfrm>
    </dsp:sp>
    <dsp:sp modelId="{1AFF2A98-9368-4F3E-8164-552EA2E13383}">
      <dsp:nvSpPr>
        <dsp:cNvPr id="0" name=""/>
        <dsp:cNvSpPr/>
      </dsp:nvSpPr>
      <dsp:spPr>
        <a:xfrm>
          <a:off x="0" y="3244115"/>
          <a:ext cx="10643616" cy="12965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FE3ED-985D-452A-A5CF-79C124967A86}">
      <dsp:nvSpPr>
        <dsp:cNvPr id="0" name=""/>
        <dsp:cNvSpPr/>
      </dsp:nvSpPr>
      <dsp:spPr>
        <a:xfrm>
          <a:off x="392202" y="3535836"/>
          <a:ext cx="713095" cy="713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75A86-B5DA-4C4F-AF9C-8BA921083E2B}">
      <dsp:nvSpPr>
        <dsp:cNvPr id="0" name=""/>
        <dsp:cNvSpPr/>
      </dsp:nvSpPr>
      <dsp:spPr>
        <a:xfrm>
          <a:off x="1497500" y="3244115"/>
          <a:ext cx="4789627" cy="1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137217" rIns="137217" bIns="137217" numCol="1" spcCol="1270" anchor="ctr" anchorCtr="0">
          <a:noAutofit/>
        </a:bodyPr>
        <a:lstStyle/>
        <a:p>
          <a:pPr marL="0" lvl="0" indent="0" algn="l" defTabSz="933450">
            <a:lnSpc>
              <a:spcPct val="100000"/>
            </a:lnSpc>
            <a:spcBef>
              <a:spcPct val="0"/>
            </a:spcBef>
            <a:spcAft>
              <a:spcPct val="35000"/>
            </a:spcAft>
            <a:buNone/>
          </a:pPr>
          <a:r>
            <a:rPr lang="en-US" sz="2100" kern="1200"/>
            <a:t>The scope of GLP is non-clinical safety testing of test substances contained in the following products:</a:t>
          </a:r>
        </a:p>
      </dsp:txBody>
      <dsp:txXfrm>
        <a:off x="1497500" y="3244115"/>
        <a:ext cx="4789627" cy="1296537"/>
      </dsp:txXfrm>
    </dsp:sp>
    <dsp:sp modelId="{3AB009BE-D0CF-4AB0-A8E3-4ACB4E6132FF}">
      <dsp:nvSpPr>
        <dsp:cNvPr id="0" name=""/>
        <dsp:cNvSpPr/>
      </dsp:nvSpPr>
      <dsp:spPr>
        <a:xfrm>
          <a:off x="6287127" y="3244115"/>
          <a:ext cx="4355024" cy="1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137217" rIns="137217" bIns="137217" numCol="1" spcCol="1270" anchor="ctr" anchorCtr="0">
          <a:noAutofit/>
        </a:bodyPr>
        <a:lstStyle/>
        <a:p>
          <a:pPr marL="0" lvl="0" indent="0" algn="l" defTabSz="488950">
            <a:lnSpc>
              <a:spcPct val="100000"/>
            </a:lnSpc>
            <a:spcBef>
              <a:spcPct val="0"/>
            </a:spcBef>
            <a:spcAft>
              <a:spcPct val="35000"/>
            </a:spcAft>
            <a:buNone/>
          </a:pPr>
          <a:r>
            <a:rPr lang="tr-TR" sz="1100" kern="1200"/>
            <a:t>P</a:t>
          </a:r>
          <a:r>
            <a:rPr lang="en-US" sz="1100" kern="1200"/>
            <a:t>harmaceutical products</a:t>
          </a:r>
        </a:p>
        <a:p>
          <a:pPr marL="0" lvl="0" indent="0" algn="l" defTabSz="488950">
            <a:lnSpc>
              <a:spcPct val="100000"/>
            </a:lnSpc>
            <a:spcBef>
              <a:spcPct val="0"/>
            </a:spcBef>
            <a:spcAft>
              <a:spcPct val="35000"/>
            </a:spcAft>
            <a:buNone/>
          </a:pPr>
          <a:r>
            <a:rPr lang="tr-TR" sz="1100" kern="1200"/>
            <a:t>P</a:t>
          </a:r>
          <a:r>
            <a:rPr lang="en-US" sz="1100" kern="1200"/>
            <a:t>esticide products</a:t>
          </a:r>
        </a:p>
        <a:p>
          <a:pPr marL="0" lvl="0" indent="0" algn="l" defTabSz="488950">
            <a:lnSpc>
              <a:spcPct val="100000"/>
            </a:lnSpc>
            <a:spcBef>
              <a:spcPct val="0"/>
            </a:spcBef>
            <a:spcAft>
              <a:spcPct val="35000"/>
            </a:spcAft>
            <a:buNone/>
          </a:pPr>
          <a:r>
            <a:rPr lang="en-US" sz="1100" kern="1200"/>
            <a:t>Food and feed additives</a:t>
          </a:r>
        </a:p>
        <a:p>
          <a:pPr marL="0" lvl="0" indent="0" algn="l" defTabSz="488950">
            <a:lnSpc>
              <a:spcPct val="100000"/>
            </a:lnSpc>
            <a:spcBef>
              <a:spcPct val="0"/>
            </a:spcBef>
            <a:spcAft>
              <a:spcPct val="35000"/>
            </a:spcAft>
            <a:buNone/>
          </a:pPr>
          <a:r>
            <a:rPr lang="en-US" sz="1100" kern="1200"/>
            <a:t>Cosmetics</a:t>
          </a:r>
        </a:p>
        <a:p>
          <a:pPr marL="0" lvl="0" indent="0" algn="l" defTabSz="488950">
            <a:lnSpc>
              <a:spcPct val="100000"/>
            </a:lnSpc>
            <a:spcBef>
              <a:spcPct val="0"/>
            </a:spcBef>
            <a:spcAft>
              <a:spcPct val="35000"/>
            </a:spcAft>
            <a:buNone/>
          </a:pPr>
          <a:r>
            <a:rPr lang="en-US" sz="1100" kern="1200"/>
            <a:t>Veterinary medicines and similar products</a:t>
          </a:r>
        </a:p>
        <a:p>
          <a:pPr marL="0" lvl="0" indent="0" algn="l" defTabSz="488950">
            <a:lnSpc>
              <a:spcPct val="100000"/>
            </a:lnSpc>
            <a:spcBef>
              <a:spcPct val="0"/>
            </a:spcBef>
            <a:spcAft>
              <a:spcPct val="35000"/>
            </a:spcAft>
            <a:buNone/>
          </a:pPr>
          <a:r>
            <a:rPr lang="tr-TR" sz="1100" kern="1200"/>
            <a:t>I</a:t>
          </a:r>
          <a:r>
            <a:rPr lang="en-US" sz="1100" kern="1200"/>
            <a:t>ndustrial chemicals</a:t>
          </a:r>
        </a:p>
      </dsp:txBody>
      <dsp:txXfrm>
        <a:off x="6287127" y="3244115"/>
        <a:ext cx="4355024" cy="1296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4B6C-855D-42F6-AC66-C713A7BD1E41}">
      <dsp:nvSpPr>
        <dsp:cNvPr id="0" name=""/>
        <dsp:cNvSpPr/>
      </dsp:nvSpPr>
      <dsp:spPr>
        <a:xfrm>
          <a:off x="0" y="4265"/>
          <a:ext cx="7452360" cy="9085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6B777-C166-48FE-BC8E-0DC9FD99475D}">
      <dsp:nvSpPr>
        <dsp:cNvPr id="0" name=""/>
        <dsp:cNvSpPr/>
      </dsp:nvSpPr>
      <dsp:spPr>
        <a:xfrm>
          <a:off x="274830" y="208684"/>
          <a:ext cx="499691" cy="4996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2CE16-A77E-4DA2-AA29-B9ADCD8EBC7B}">
      <dsp:nvSpPr>
        <dsp:cNvPr id="0" name=""/>
        <dsp:cNvSpPr/>
      </dsp:nvSpPr>
      <dsp:spPr>
        <a:xfrm>
          <a:off x="1049351" y="4265"/>
          <a:ext cx="6403008" cy="90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53" tIns="96153" rIns="96153" bIns="96153" numCol="1" spcCol="1270" anchor="ctr" anchorCtr="0">
          <a:noAutofit/>
        </a:bodyPr>
        <a:lstStyle/>
        <a:p>
          <a:pPr marL="0" lvl="0" indent="0" algn="l" defTabSz="844550">
            <a:lnSpc>
              <a:spcPct val="90000"/>
            </a:lnSpc>
            <a:spcBef>
              <a:spcPct val="0"/>
            </a:spcBef>
            <a:spcAft>
              <a:spcPct val="35000"/>
            </a:spcAft>
            <a:buNone/>
          </a:pPr>
          <a:r>
            <a:rPr lang="en-US" sz="1900" kern="1200"/>
            <a:t>Resources: Organization, personnel, facilities and equipment;</a:t>
          </a:r>
        </a:p>
      </dsp:txBody>
      <dsp:txXfrm>
        <a:off x="1049351" y="4265"/>
        <a:ext cx="6403008" cy="908529"/>
      </dsp:txXfrm>
    </dsp:sp>
    <dsp:sp modelId="{73F57FB2-20E4-46F3-B1DA-AFAD6D6FADBF}">
      <dsp:nvSpPr>
        <dsp:cNvPr id="0" name=""/>
        <dsp:cNvSpPr/>
      </dsp:nvSpPr>
      <dsp:spPr>
        <a:xfrm>
          <a:off x="0" y="1139926"/>
          <a:ext cx="7452360" cy="9085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856E3-BAE0-4418-BB53-5E8A80F9B599}">
      <dsp:nvSpPr>
        <dsp:cNvPr id="0" name=""/>
        <dsp:cNvSpPr/>
      </dsp:nvSpPr>
      <dsp:spPr>
        <a:xfrm>
          <a:off x="274830" y="1344345"/>
          <a:ext cx="499691" cy="4996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59FAE-58C2-4D20-BCE3-EC3E66880CA1}">
      <dsp:nvSpPr>
        <dsp:cNvPr id="0" name=""/>
        <dsp:cNvSpPr/>
      </dsp:nvSpPr>
      <dsp:spPr>
        <a:xfrm>
          <a:off x="1049351" y="1139926"/>
          <a:ext cx="6403008" cy="90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53" tIns="96153" rIns="96153" bIns="96153" numCol="1" spcCol="1270" anchor="ctr" anchorCtr="0">
          <a:noAutofit/>
        </a:bodyPr>
        <a:lstStyle/>
        <a:p>
          <a:pPr marL="0" lvl="0" indent="0" algn="l" defTabSz="844550">
            <a:lnSpc>
              <a:spcPct val="90000"/>
            </a:lnSpc>
            <a:spcBef>
              <a:spcPct val="0"/>
            </a:spcBef>
            <a:spcAft>
              <a:spcPct val="35000"/>
            </a:spcAft>
            <a:buNone/>
          </a:pPr>
          <a:r>
            <a:rPr lang="en-US" sz="1900" kern="1200"/>
            <a:t>Characterization: Test items and test systems;</a:t>
          </a:r>
        </a:p>
      </dsp:txBody>
      <dsp:txXfrm>
        <a:off x="1049351" y="1139926"/>
        <a:ext cx="6403008" cy="908529"/>
      </dsp:txXfrm>
    </dsp:sp>
    <dsp:sp modelId="{2BEA04E8-00F9-49D3-AF42-F306368B1B86}">
      <dsp:nvSpPr>
        <dsp:cNvPr id="0" name=""/>
        <dsp:cNvSpPr/>
      </dsp:nvSpPr>
      <dsp:spPr>
        <a:xfrm>
          <a:off x="0" y="2275588"/>
          <a:ext cx="7452360" cy="9085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B34F4-B918-407B-A579-8909AC09A564}">
      <dsp:nvSpPr>
        <dsp:cNvPr id="0" name=""/>
        <dsp:cNvSpPr/>
      </dsp:nvSpPr>
      <dsp:spPr>
        <a:xfrm>
          <a:off x="274830" y="2480007"/>
          <a:ext cx="499691" cy="4996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5DA2E-851B-46D0-BDB0-7C4220C21BD3}">
      <dsp:nvSpPr>
        <dsp:cNvPr id="0" name=""/>
        <dsp:cNvSpPr/>
      </dsp:nvSpPr>
      <dsp:spPr>
        <a:xfrm>
          <a:off x="1049351" y="2275588"/>
          <a:ext cx="6403008" cy="90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53" tIns="96153" rIns="96153" bIns="96153" numCol="1" spcCol="1270" anchor="ctr" anchorCtr="0">
          <a:noAutofit/>
        </a:bodyPr>
        <a:lstStyle/>
        <a:p>
          <a:pPr marL="0" lvl="0" indent="0" algn="l" defTabSz="844550">
            <a:lnSpc>
              <a:spcPct val="90000"/>
            </a:lnSpc>
            <a:spcBef>
              <a:spcPct val="0"/>
            </a:spcBef>
            <a:spcAft>
              <a:spcPct val="35000"/>
            </a:spcAft>
            <a:buNone/>
          </a:pPr>
          <a:r>
            <a:rPr lang="en-US" sz="1900" kern="1200"/>
            <a:t>Rules: Protocols, standard operating procedures (SOPs);</a:t>
          </a:r>
        </a:p>
      </dsp:txBody>
      <dsp:txXfrm>
        <a:off x="1049351" y="2275588"/>
        <a:ext cx="6403008" cy="908529"/>
      </dsp:txXfrm>
    </dsp:sp>
    <dsp:sp modelId="{AC5274C7-3622-4110-974A-2CEFD874CFE0}">
      <dsp:nvSpPr>
        <dsp:cNvPr id="0" name=""/>
        <dsp:cNvSpPr/>
      </dsp:nvSpPr>
      <dsp:spPr>
        <a:xfrm>
          <a:off x="0" y="3411249"/>
          <a:ext cx="7452360" cy="9085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38319-8DF4-4F4D-80AA-D8E7968533A4}">
      <dsp:nvSpPr>
        <dsp:cNvPr id="0" name=""/>
        <dsp:cNvSpPr/>
      </dsp:nvSpPr>
      <dsp:spPr>
        <a:xfrm>
          <a:off x="274830" y="3615668"/>
          <a:ext cx="499691" cy="4996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D943B-9BFD-42E6-B093-8AFAAB5F187C}">
      <dsp:nvSpPr>
        <dsp:cNvPr id="0" name=""/>
        <dsp:cNvSpPr/>
      </dsp:nvSpPr>
      <dsp:spPr>
        <a:xfrm>
          <a:off x="1049351" y="3411249"/>
          <a:ext cx="6403008" cy="90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53" tIns="96153" rIns="96153" bIns="96153" numCol="1" spcCol="1270" anchor="ctr" anchorCtr="0">
          <a:noAutofit/>
        </a:bodyPr>
        <a:lstStyle/>
        <a:p>
          <a:pPr marL="0" lvl="0" indent="0" algn="l" defTabSz="844550">
            <a:lnSpc>
              <a:spcPct val="90000"/>
            </a:lnSpc>
            <a:spcBef>
              <a:spcPct val="0"/>
            </a:spcBef>
            <a:spcAft>
              <a:spcPct val="35000"/>
            </a:spcAft>
            <a:buNone/>
          </a:pPr>
          <a:r>
            <a:rPr lang="en-US" sz="1900" kern="1200"/>
            <a:t>Results: Raw data, final report and archives;</a:t>
          </a:r>
        </a:p>
      </dsp:txBody>
      <dsp:txXfrm>
        <a:off x="1049351" y="3411249"/>
        <a:ext cx="6403008" cy="908529"/>
      </dsp:txXfrm>
    </dsp:sp>
    <dsp:sp modelId="{58AF04AD-AB9B-491D-8937-BF2E2EF728EC}">
      <dsp:nvSpPr>
        <dsp:cNvPr id="0" name=""/>
        <dsp:cNvSpPr/>
      </dsp:nvSpPr>
      <dsp:spPr>
        <a:xfrm>
          <a:off x="0" y="4546911"/>
          <a:ext cx="7452360" cy="9085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9AB26-AE42-494B-923F-A24BF6796EBF}">
      <dsp:nvSpPr>
        <dsp:cNvPr id="0" name=""/>
        <dsp:cNvSpPr/>
      </dsp:nvSpPr>
      <dsp:spPr>
        <a:xfrm>
          <a:off x="274830" y="4751330"/>
          <a:ext cx="499691" cy="4996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636E9-F245-4DCC-978C-581797B9DDEE}">
      <dsp:nvSpPr>
        <dsp:cNvPr id="0" name=""/>
        <dsp:cNvSpPr/>
      </dsp:nvSpPr>
      <dsp:spPr>
        <a:xfrm>
          <a:off x="1049351" y="4546911"/>
          <a:ext cx="6403008" cy="908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53" tIns="96153" rIns="96153" bIns="96153" numCol="1" spcCol="1270" anchor="ctr" anchorCtr="0">
          <a:noAutofit/>
        </a:bodyPr>
        <a:lstStyle/>
        <a:p>
          <a:pPr marL="0" lvl="0" indent="0" algn="l" defTabSz="844550">
            <a:lnSpc>
              <a:spcPct val="90000"/>
            </a:lnSpc>
            <a:spcBef>
              <a:spcPct val="0"/>
            </a:spcBef>
            <a:spcAft>
              <a:spcPct val="35000"/>
            </a:spcAft>
            <a:buNone/>
          </a:pPr>
          <a:r>
            <a:rPr lang="en-US" sz="1900" kern="1200"/>
            <a:t>Quality Assurance: Independent monitoring of research processes.</a:t>
          </a:r>
        </a:p>
      </dsp:txBody>
      <dsp:txXfrm>
        <a:off x="1049351" y="4546911"/>
        <a:ext cx="6403008" cy="908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research phase, drug candidates must be applied to experimental animals before being tested on humans. All these studies must be carried out under Good Laboratory Practice conditions. In this session, we will focus on in vivo tests and GLP.</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History</a:t>
            </a:r>
            <a:r>
              <a:rPr lang="tr-TR" altLang="tr-TR" dirty="0"/>
              <a:t> of </a:t>
            </a:r>
            <a:r>
              <a:rPr lang="tr-TR" altLang="tr-TR" dirty="0" err="1"/>
              <a:t>GLP</a:t>
            </a:r>
            <a:r>
              <a:rPr lang="tr-TR" dirty="0" err="1"/>
              <a:t>This</a:t>
            </a:r>
            <a:r>
              <a:rPr lang="tr-TR" dirty="0"/>
              <a:t> </a:t>
            </a:r>
            <a:r>
              <a:rPr lang="tr-TR" dirty="0" err="1"/>
              <a:t>slide</a:t>
            </a:r>
            <a:r>
              <a:rPr lang="tr-TR" dirty="0"/>
              <a:t> </a:t>
            </a:r>
            <a:r>
              <a:rPr lang="tr-TR" dirty="0" err="1"/>
              <a:t>contains</a:t>
            </a:r>
            <a:r>
              <a:rPr lang="tr-TR" dirty="0"/>
              <a:t> </a:t>
            </a:r>
            <a:r>
              <a:rPr lang="tr-TR" dirty="0" err="1"/>
              <a:t>the</a:t>
            </a:r>
            <a:r>
              <a:rPr lang="tr-TR" dirty="0"/>
              <a:t> </a:t>
            </a:r>
            <a:r>
              <a:rPr lang="tr-TR" dirty="0" err="1"/>
              <a:t>regulations</a:t>
            </a:r>
            <a:r>
              <a:rPr lang="tr-TR" dirty="0"/>
              <a:t> </a:t>
            </a:r>
            <a:r>
              <a:rPr lang="tr-TR" dirty="0" err="1"/>
              <a:t>made</a:t>
            </a:r>
            <a:r>
              <a:rPr lang="tr-TR" dirty="0"/>
              <a:t> in </a:t>
            </a:r>
            <a:r>
              <a:rPr lang="tr-TR" dirty="0" err="1"/>
              <a:t>the</a:t>
            </a:r>
            <a:r>
              <a:rPr lang="tr-TR" dirty="0"/>
              <a:t> </a:t>
            </a:r>
            <a:r>
              <a:rPr lang="tr-TR" dirty="0" err="1"/>
              <a:t>field</a:t>
            </a:r>
            <a:r>
              <a:rPr lang="tr-TR" dirty="0"/>
              <a:t> of GLP </a:t>
            </a:r>
            <a:r>
              <a:rPr lang="tr-TR" dirty="0" err="1"/>
              <a:t>from</a:t>
            </a:r>
            <a:r>
              <a:rPr lang="tr-TR" dirty="0"/>
              <a:t> </a:t>
            </a:r>
            <a:r>
              <a:rPr lang="tr-TR" dirty="0" err="1"/>
              <a:t>past</a:t>
            </a:r>
            <a:r>
              <a:rPr lang="tr-TR" dirty="0"/>
              <a:t> </a:t>
            </a:r>
            <a:r>
              <a:rPr lang="tr-TR" dirty="0" err="1"/>
              <a:t>to</a:t>
            </a:r>
            <a:r>
              <a:rPr lang="tr-TR" dirty="0"/>
              <a:t> </a:t>
            </a:r>
            <a:r>
              <a:rPr lang="tr-TR" dirty="0" err="1"/>
              <a:t>present</a:t>
            </a:r>
            <a:r>
              <a:rPr lang="tr-TR" dirty="0"/>
              <a:t>. </a:t>
            </a:r>
            <a:r>
              <a:rPr lang="tr-TR" dirty="0" err="1"/>
              <a:t>This</a:t>
            </a:r>
            <a:r>
              <a:rPr lang="tr-TR" dirty="0"/>
              <a:t> </a:t>
            </a:r>
            <a:r>
              <a:rPr lang="tr-TR" dirty="0" err="1"/>
              <a:t>process</a:t>
            </a:r>
            <a:r>
              <a:rPr lang="tr-TR" dirty="0"/>
              <a:t>, </a:t>
            </a:r>
            <a:r>
              <a:rPr lang="tr-TR" dirty="0" err="1"/>
              <a:t>which</a:t>
            </a:r>
            <a:r>
              <a:rPr lang="tr-TR" dirty="0"/>
              <a:t> </a:t>
            </a:r>
            <a:r>
              <a:rPr lang="tr-TR" dirty="0" err="1"/>
              <a:t>started</a:t>
            </a:r>
            <a:r>
              <a:rPr lang="tr-TR" dirty="0"/>
              <a:t> in </a:t>
            </a:r>
            <a:r>
              <a:rPr lang="tr-TR" dirty="0" err="1"/>
              <a:t>the</a:t>
            </a:r>
            <a:r>
              <a:rPr lang="tr-TR" dirty="0"/>
              <a:t> United </a:t>
            </a:r>
            <a:r>
              <a:rPr lang="tr-TR" dirty="0" err="1"/>
              <a:t>States</a:t>
            </a:r>
            <a:r>
              <a:rPr lang="tr-TR" dirty="0"/>
              <a:t> in 1978, is </a:t>
            </a:r>
            <a:r>
              <a:rPr lang="tr-TR" dirty="0" err="1"/>
              <a:t>now</a:t>
            </a:r>
            <a:r>
              <a:rPr lang="tr-TR" dirty="0"/>
              <a:t> </a:t>
            </a:r>
            <a:r>
              <a:rPr lang="tr-TR" dirty="0" err="1"/>
              <a:t>mandatory</a:t>
            </a:r>
            <a:r>
              <a:rPr lang="tr-TR" dirty="0"/>
              <a:t> in OECD </a:t>
            </a:r>
            <a:r>
              <a:rPr lang="tr-TR" dirty="0" err="1"/>
              <a:t>and</a:t>
            </a:r>
            <a:r>
              <a:rPr lang="tr-TR" dirty="0"/>
              <a:t> </a:t>
            </a:r>
            <a:r>
              <a:rPr lang="tr-TR" dirty="0" err="1"/>
              <a:t>European</a:t>
            </a:r>
            <a:r>
              <a:rPr lang="tr-TR" dirty="0"/>
              <a:t> </a:t>
            </a:r>
            <a:r>
              <a:rPr lang="tr-TR" dirty="0" err="1"/>
              <a:t>Union</a:t>
            </a:r>
            <a:r>
              <a:rPr lang="tr-TR" dirty="0"/>
              <a:t> </a:t>
            </a:r>
            <a:r>
              <a:rPr lang="tr-TR" dirty="0" err="1"/>
              <a:t>countries</a:t>
            </a:r>
            <a:r>
              <a:rPr lang="tr-TR"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10</a:t>
            </a:fld>
            <a:endParaRPr lang="tr-TR"/>
          </a:p>
        </p:txBody>
      </p:sp>
    </p:spTree>
    <p:extLst>
      <p:ext uri="{BB962C8B-B14F-4D97-AF65-F5344CB8AC3E}">
        <p14:creationId xmlns:p14="http://schemas.microsoft.com/office/powerpoint/2010/main" val="746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bwMode="auto">
          <a:xfrm>
            <a:off x="660400" y="117951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tr-TR" dirty="0" err="1"/>
              <a:t>The</a:t>
            </a:r>
            <a:r>
              <a:rPr lang="tr-TR" dirty="0"/>
              <a:t> GLP </a:t>
            </a:r>
            <a:r>
              <a:rPr lang="tr-TR" dirty="0" err="1"/>
              <a:t>Guidelines</a:t>
            </a:r>
            <a:r>
              <a:rPr lang="tr-TR" dirty="0"/>
              <a:t> </a:t>
            </a:r>
            <a:r>
              <a:rPr lang="tr-TR" dirty="0" err="1"/>
              <a:t>were</a:t>
            </a:r>
            <a:r>
              <a:rPr lang="tr-TR" dirty="0"/>
              <a:t> </a:t>
            </a:r>
            <a:r>
              <a:rPr lang="tr-TR" dirty="0" err="1"/>
              <a:t>developed</a:t>
            </a:r>
            <a:r>
              <a:rPr lang="tr-TR" dirty="0"/>
              <a:t> </a:t>
            </a:r>
            <a:r>
              <a:rPr lang="tr-TR" dirty="0" err="1"/>
              <a:t>to</a:t>
            </a:r>
            <a:r>
              <a:rPr lang="tr-TR" dirty="0"/>
              <a:t> </a:t>
            </a:r>
            <a:r>
              <a:rPr lang="tr-TR" dirty="0" err="1"/>
              <a:t>improve</a:t>
            </a:r>
            <a:r>
              <a:rPr lang="tr-TR" dirty="0"/>
              <a:t> </a:t>
            </a:r>
            <a:r>
              <a:rPr lang="tr-TR" dirty="0" err="1"/>
              <a:t>the</a:t>
            </a:r>
            <a:r>
              <a:rPr lang="tr-TR" dirty="0"/>
              <a:t> </a:t>
            </a:r>
            <a:r>
              <a:rPr lang="tr-TR" dirty="0" err="1"/>
              <a:t>quality</a:t>
            </a:r>
            <a:r>
              <a:rPr lang="tr-TR" dirty="0"/>
              <a:t> </a:t>
            </a:r>
            <a:r>
              <a:rPr lang="tr-TR" dirty="0" err="1"/>
              <a:t>and</a:t>
            </a:r>
            <a:r>
              <a:rPr lang="tr-TR" dirty="0"/>
              <a:t> </a:t>
            </a:r>
            <a:r>
              <a:rPr lang="tr-TR" dirty="0" err="1"/>
              <a:t>validity</a:t>
            </a:r>
            <a:r>
              <a:rPr lang="tr-TR" dirty="0"/>
              <a:t> of test data </a:t>
            </a:r>
            <a:r>
              <a:rPr lang="tr-TR" dirty="0" err="1"/>
              <a:t>used</a:t>
            </a:r>
            <a:r>
              <a:rPr lang="tr-TR" dirty="0"/>
              <a:t> </a:t>
            </a:r>
            <a:r>
              <a:rPr lang="tr-TR" dirty="0" err="1"/>
              <a:t>to</a:t>
            </a:r>
            <a:r>
              <a:rPr lang="tr-TR" dirty="0"/>
              <a:t> </a:t>
            </a:r>
            <a:r>
              <a:rPr lang="tr-TR" dirty="0" err="1"/>
              <a:t>ensure</a:t>
            </a:r>
            <a:r>
              <a:rPr lang="tr-TR" dirty="0"/>
              <a:t> </a:t>
            </a:r>
            <a:r>
              <a:rPr lang="tr-TR" dirty="0" err="1"/>
              <a:t>the</a:t>
            </a:r>
            <a:r>
              <a:rPr lang="tr-TR" dirty="0"/>
              <a:t> </a:t>
            </a:r>
            <a:r>
              <a:rPr lang="tr-TR" dirty="0" err="1"/>
              <a:t>safety</a:t>
            </a:r>
            <a:r>
              <a:rPr lang="tr-TR" dirty="0"/>
              <a:t> of </a:t>
            </a:r>
            <a:r>
              <a:rPr lang="tr-TR" dirty="0" err="1"/>
              <a:t>chemical</a:t>
            </a:r>
            <a:r>
              <a:rPr lang="tr-TR" dirty="0"/>
              <a:t> </a:t>
            </a:r>
            <a:r>
              <a:rPr lang="tr-TR" dirty="0" err="1"/>
              <a:t>products</a:t>
            </a:r>
            <a:r>
              <a:rPr lang="tr-TR" dirty="0"/>
              <a:t> </a:t>
            </a:r>
            <a:r>
              <a:rPr lang="tr-TR" dirty="0" err="1"/>
              <a:t>and</a:t>
            </a:r>
            <a:r>
              <a:rPr lang="tr-TR" dirty="0"/>
              <a:t> </a:t>
            </a:r>
            <a:r>
              <a:rPr lang="tr-TR" dirty="0" err="1"/>
              <a:t>chemicals</a:t>
            </a:r>
            <a:r>
              <a:rPr lang="tr-TR" dirty="0"/>
              <a:t>.</a:t>
            </a:r>
          </a:p>
          <a:p>
            <a:pPr>
              <a:defRPr/>
            </a:pPr>
            <a:endParaRPr lang="tr-TR" dirty="0"/>
          </a:p>
          <a:p>
            <a:pPr>
              <a:defRPr/>
            </a:pPr>
            <a:r>
              <a:rPr lang="tr-TR" dirty="0"/>
              <a:t>GLP </a:t>
            </a:r>
            <a:r>
              <a:rPr lang="tr-TR" dirty="0" err="1"/>
              <a:t>principles</a:t>
            </a:r>
            <a:r>
              <a:rPr lang="tr-TR" dirty="0"/>
              <a:t> </a:t>
            </a:r>
            <a:r>
              <a:rPr lang="tr-TR" dirty="0" err="1"/>
              <a:t>must</a:t>
            </a:r>
            <a:r>
              <a:rPr lang="tr-TR" dirty="0"/>
              <a:t> be </a:t>
            </a:r>
            <a:r>
              <a:rPr lang="tr-TR" dirty="0" err="1"/>
              <a:t>followed</a:t>
            </a:r>
            <a:r>
              <a:rPr lang="tr-TR" dirty="0"/>
              <a:t> </a:t>
            </a:r>
            <a:r>
              <a:rPr lang="tr-TR" dirty="0" err="1"/>
              <a:t>by</a:t>
            </a:r>
            <a:r>
              <a:rPr lang="tr-TR" dirty="0"/>
              <a:t> test </a:t>
            </a:r>
            <a:r>
              <a:rPr lang="tr-TR" dirty="0" err="1"/>
              <a:t>facilities</a:t>
            </a:r>
            <a:r>
              <a:rPr lang="tr-TR" dirty="0"/>
              <a:t> </a:t>
            </a:r>
            <a:r>
              <a:rPr lang="tr-TR" dirty="0" err="1"/>
              <a:t>conducting</a:t>
            </a:r>
            <a:r>
              <a:rPr lang="tr-TR" dirty="0"/>
              <a:t> </a:t>
            </a:r>
            <a:r>
              <a:rPr lang="tr-TR" dirty="0" err="1"/>
              <a:t>studies</a:t>
            </a:r>
            <a:r>
              <a:rPr lang="tr-TR" dirty="0"/>
              <a:t> </a:t>
            </a:r>
            <a:r>
              <a:rPr lang="tr-TR" dirty="0" err="1"/>
              <a:t>to</a:t>
            </a:r>
            <a:r>
              <a:rPr lang="tr-TR" dirty="0"/>
              <a:t> be </a:t>
            </a:r>
            <a:r>
              <a:rPr lang="tr-TR" dirty="0" err="1"/>
              <a:t>submitted</a:t>
            </a:r>
            <a:r>
              <a:rPr lang="tr-TR" dirty="0"/>
              <a:t> </a:t>
            </a:r>
            <a:r>
              <a:rPr lang="tr-TR" dirty="0" err="1"/>
              <a:t>to</a:t>
            </a:r>
            <a:r>
              <a:rPr lang="tr-TR" dirty="0"/>
              <a:t> </a:t>
            </a:r>
            <a:r>
              <a:rPr lang="tr-TR" dirty="0" err="1"/>
              <a:t>national</a:t>
            </a:r>
            <a:r>
              <a:rPr lang="tr-TR" dirty="0"/>
              <a:t> </a:t>
            </a:r>
            <a:r>
              <a:rPr lang="tr-TR" dirty="0" err="1"/>
              <a:t>authorities</a:t>
            </a:r>
            <a:r>
              <a:rPr lang="tr-TR" dirty="0"/>
              <a:t> </a:t>
            </a:r>
            <a:r>
              <a:rPr lang="tr-TR" dirty="0" err="1"/>
              <a:t>for</a:t>
            </a:r>
            <a:r>
              <a:rPr lang="tr-TR" dirty="0"/>
              <a:t> </a:t>
            </a:r>
            <a:r>
              <a:rPr lang="tr-TR" dirty="0" err="1"/>
              <a:t>the</a:t>
            </a:r>
            <a:r>
              <a:rPr lang="tr-TR" dirty="0"/>
              <a:t> </a:t>
            </a:r>
            <a:r>
              <a:rPr lang="tr-TR" dirty="0" err="1"/>
              <a:t>assessment</a:t>
            </a:r>
            <a:r>
              <a:rPr lang="tr-TR" dirty="0"/>
              <a:t> of </a:t>
            </a:r>
            <a:r>
              <a:rPr lang="tr-TR" dirty="0" err="1"/>
              <a:t>chemicals</a:t>
            </a:r>
            <a:r>
              <a:rPr lang="tr-TR" dirty="0"/>
              <a:t> </a:t>
            </a:r>
            <a:r>
              <a:rPr lang="tr-TR" dirty="0" err="1"/>
              <a:t>used</a:t>
            </a:r>
            <a:r>
              <a:rPr lang="tr-TR" dirty="0"/>
              <a:t> </a:t>
            </a:r>
            <a:r>
              <a:rPr lang="tr-TR" dirty="0" err="1"/>
              <a:t>for</a:t>
            </a:r>
            <a:r>
              <a:rPr lang="tr-TR" dirty="0"/>
              <a:t> </a:t>
            </a:r>
            <a:r>
              <a:rPr lang="tr-TR" dirty="0" err="1"/>
              <a:t>the</a:t>
            </a:r>
            <a:r>
              <a:rPr lang="tr-TR" dirty="0"/>
              <a:t> </a:t>
            </a:r>
            <a:r>
              <a:rPr lang="tr-TR" dirty="0" err="1"/>
              <a:t>protection</a:t>
            </a:r>
            <a:r>
              <a:rPr lang="tr-TR" dirty="0"/>
              <a:t> of </a:t>
            </a:r>
            <a:r>
              <a:rPr lang="tr-TR" dirty="0" err="1"/>
              <a:t>humans</a:t>
            </a:r>
            <a:r>
              <a:rPr lang="tr-TR" dirty="0"/>
              <a:t> </a:t>
            </a:r>
            <a:r>
              <a:rPr lang="tr-TR" dirty="0" err="1"/>
              <a:t>and</a:t>
            </a:r>
            <a:r>
              <a:rPr lang="tr-TR" dirty="0"/>
              <a:t> </a:t>
            </a:r>
            <a:r>
              <a:rPr lang="tr-TR" dirty="0" err="1"/>
              <a:t>the</a:t>
            </a:r>
            <a:r>
              <a:rPr lang="tr-TR" dirty="0"/>
              <a:t> </a:t>
            </a:r>
            <a:r>
              <a:rPr lang="tr-TR" dirty="0" err="1"/>
              <a:t>environment</a:t>
            </a:r>
            <a:r>
              <a:rPr lang="tr-TR" dirty="0"/>
              <a:t>.</a:t>
            </a:r>
          </a:p>
          <a:p>
            <a:pPr>
              <a:defRPr/>
            </a:pPr>
            <a:endParaRPr lang="tr-TR" dirty="0"/>
          </a:p>
          <a:p>
            <a:pPr>
              <a:defRPr/>
            </a:pPr>
            <a:r>
              <a:rPr lang="tr-TR" dirty="0" err="1"/>
              <a:t>The</a:t>
            </a:r>
            <a:r>
              <a:rPr lang="tr-TR" dirty="0"/>
              <a:t> </a:t>
            </a:r>
            <a:r>
              <a:rPr lang="tr-TR" dirty="0" err="1"/>
              <a:t>aim</a:t>
            </a:r>
            <a:r>
              <a:rPr lang="tr-TR" dirty="0"/>
              <a:t> of </a:t>
            </a:r>
            <a:r>
              <a:rPr lang="tr-TR" dirty="0" err="1"/>
              <a:t>the</a:t>
            </a:r>
            <a:r>
              <a:rPr lang="tr-TR" dirty="0"/>
              <a:t> </a:t>
            </a:r>
            <a:r>
              <a:rPr lang="tr-TR" dirty="0" err="1"/>
              <a:t>regulations</a:t>
            </a:r>
            <a:r>
              <a:rPr lang="tr-TR" dirty="0"/>
              <a:t> is </a:t>
            </a:r>
            <a:r>
              <a:rPr lang="tr-TR" dirty="0" err="1"/>
              <a:t>to</a:t>
            </a:r>
            <a:r>
              <a:rPr lang="tr-TR" dirty="0"/>
              <a:t> </a:t>
            </a:r>
            <a:r>
              <a:rPr lang="tr-TR" dirty="0" err="1"/>
              <a:t>get</a:t>
            </a:r>
            <a:r>
              <a:rPr lang="tr-TR" dirty="0"/>
              <a:t> </a:t>
            </a:r>
            <a:r>
              <a:rPr lang="tr-TR" dirty="0" err="1"/>
              <a:t>results</a:t>
            </a:r>
            <a:r>
              <a:rPr lang="tr-TR" dirty="0"/>
              <a:t>;</a:t>
            </a:r>
          </a:p>
          <a:p>
            <a:pPr>
              <a:defRPr/>
            </a:pPr>
            <a:endParaRPr lang="tr-TR" dirty="0"/>
          </a:p>
          <a:p>
            <a:pPr>
              <a:defRPr/>
            </a:pPr>
            <a:r>
              <a:rPr lang="tr-TR" dirty="0" err="1"/>
              <a:t>To</a:t>
            </a:r>
            <a:r>
              <a:rPr lang="tr-TR" dirty="0"/>
              <a:t> </a:t>
            </a:r>
            <a:r>
              <a:rPr lang="tr-TR" dirty="0" err="1"/>
              <a:t>ensure</a:t>
            </a:r>
            <a:r>
              <a:rPr lang="tr-TR" dirty="0"/>
              <a:t> </a:t>
            </a:r>
            <a:r>
              <a:rPr lang="tr-TR" dirty="0" err="1"/>
              <a:t>that</a:t>
            </a:r>
            <a:r>
              <a:rPr lang="tr-TR" dirty="0"/>
              <a:t> </a:t>
            </a:r>
            <a:r>
              <a:rPr lang="tr-TR" dirty="0" err="1"/>
              <a:t>studies</a:t>
            </a:r>
            <a:r>
              <a:rPr lang="tr-TR" dirty="0"/>
              <a:t> </a:t>
            </a:r>
            <a:r>
              <a:rPr lang="tr-TR" dirty="0" err="1"/>
              <a:t>are</a:t>
            </a:r>
            <a:r>
              <a:rPr lang="tr-TR" dirty="0"/>
              <a:t> </a:t>
            </a:r>
            <a:r>
              <a:rPr lang="tr-TR" dirty="0" err="1"/>
              <a:t>reliable</a:t>
            </a:r>
            <a:r>
              <a:rPr lang="tr-TR" dirty="0"/>
              <a:t>, </a:t>
            </a:r>
            <a:r>
              <a:rPr lang="tr-TR" dirty="0" err="1"/>
              <a:t>repeatable</a:t>
            </a:r>
            <a:r>
              <a:rPr lang="tr-TR" dirty="0"/>
              <a:t>, </a:t>
            </a:r>
            <a:r>
              <a:rPr lang="tr-TR" dirty="0" err="1"/>
              <a:t>auditable</a:t>
            </a:r>
            <a:r>
              <a:rPr lang="tr-TR" dirty="0"/>
              <a:t> </a:t>
            </a:r>
            <a:r>
              <a:rPr lang="tr-TR" dirty="0" err="1"/>
              <a:t>and</a:t>
            </a:r>
            <a:r>
              <a:rPr lang="tr-TR" dirty="0"/>
              <a:t> </a:t>
            </a:r>
            <a:r>
              <a:rPr lang="tr-TR" dirty="0" err="1"/>
              <a:t>acceptable</a:t>
            </a:r>
            <a:r>
              <a:rPr lang="tr-TR" dirty="0"/>
              <a:t> </a:t>
            </a:r>
            <a:r>
              <a:rPr lang="tr-TR" dirty="0" err="1"/>
              <a:t>to</a:t>
            </a:r>
            <a:r>
              <a:rPr lang="tr-TR" dirty="0"/>
              <a:t> </a:t>
            </a:r>
            <a:r>
              <a:rPr lang="tr-TR" dirty="0" err="1"/>
              <a:t>all</a:t>
            </a:r>
            <a:r>
              <a:rPr lang="tr-TR" dirty="0"/>
              <a:t>.</a:t>
            </a:r>
            <a:endParaRPr lang="tr-TR" altLang="tr-TR" dirty="0"/>
          </a:p>
        </p:txBody>
      </p:sp>
      <p:sp>
        <p:nvSpPr>
          <p:cNvPr id="245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16328B-6159-412E-8A4D-30E8E68B3865}" type="slidenum">
              <a:rPr lang="tr-TR" altLang="tr-TR" smtClean="0"/>
              <a:pPr/>
              <a:t>11</a:t>
            </a:fld>
            <a:endParaRPr lang="tr-TR" altLang="tr-TR"/>
          </a:p>
        </p:txBody>
      </p:sp>
    </p:spTree>
    <p:extLst>
      <p:ext uri="{BB962C8B-B14F-4D97-AF65-F5344CB8AC3E}">
        <p14:creationId xmlns:p14="http://schemas.microsoft.com/office/powerpoint/2010/main" val="85122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just">
              <a:buFont typeface="Arial" panose="020B0604020202020204" pitchFamily="34" charset="0"/>
              <a:buChar char="•"/>
              <a:defRPr/>
            </a:pPr>
            <a:r>
              <a:rPr lang="tr-TR" altLang="tr-TR" sz="1200" dirty="0" err="1"/>
              <a:t>Good</a:t>
            </a:r>
            <a:r>
              <a:rPr lang="tr-TR" altLang="tr-TR" sz="1200" dirty="0"/>
              <a:t> </a:t>
            </a:r>
            <a:r>
              <a:rPr lang="tr-TR" altLang="tr-TR" sz="1200" dirty="0" err="1"/>
              <a:t>Laboratory</a:t>
            </a:r>
            <a:r>
              <a:rPr lang="tr-TR" altLang="tr-TR" sz="1200" dirty="0"/>
              <a:t> </a:t>
            </a:r>
            <a:r>
              <a:rPr lang="tr-TR" altLang="tr-TR" sz="1200" dirty="0" err="1"/>
              <a:t>Practice</a:t>
            </a:r>
            <a:r>
              <a:rPr lang="tr-TR" altLang="tr-TR" sz="1200" dirty="0"/>
              <a:t> (GLP)</a:t>
            </a:r>
          </a:p>
          <a:p>
            <a:pPr marL="285750" indent="-285750" algn="just">
              <a:buFont typeface="Arial" panose="020B0604020202020204" pitchFamily="34" charset="0"/>
              <a:buChar char="•"/>
              <a:defRPr/>
            </a:pPr>
            <a:r>
              <a:rPr lang="tr-TR" altLang="tr-TR" sz="1200" dirty="0"/>
              <a:t>GLP is </a:t>
            </a:r>
            <a:r>
              <a:rPr lang="tr-TR" altLang="tr-TR" sz="1200" dirty="0" err="1"/>
              <a:t>the</a:t>
            </a:r>
            <a:r>
              <a:rPr lang="tr-TR" altLang="tr-TR" sz="1200" dirty="0"/>
              <a:t> </a:t>
            </a:r>
            <a:r>
              <a:rPr lang="tr-TR" altLang="tr-TR" sz="1200" dirty="0" err="1"/>
              <a:t>entire</a:t>
            </a:r>
            <a:r>
              <a:rPr lang="tr-TR" altLang="tr-TR" sz="1200" dirty="0"/>
              <a:t> </a:t>
            </a:r>
            <a:r>
              <a:rPr lang="tr-TR" altLang="tr-TR" sz="1200" dirty="0" err="1"/>
              <a:t>process</a:t>
            </a:r>
            <a:r>
              <a:rPr lang="tr-TR" altLang="tr-TR" sz="1200" dirty="0"/>
              <a:t> of </a:t>
            </a:r>
            <a:r>
              <a:rPr lang="tr-TR" altLang="tr-TR" sz="1200" dirty="0" err="1"/>
              <a:t>planning</a:t>
            </a:r>
            <a:r>
              <a:rPr lang="tr-TR" altLang="tr-TR" sz="1200" dirty="0"/>
              <a:t>, </a:t>
            </a:r>
            <a:r>
              <a:rPr lang="tr-TR" altLang="tr-TR" sz="1200" dirty="0" err="1"/>
              <a:t>implementing</a:t>
            </a:r>
            <a:r>
              <a:rPr lang="tr-TR" altLang="tr-TR" sz="1200" dirty="0"/>
              <a:t>, </a:t>
            </a:r>
            <a:r>
              <a:rPr lang="tr-TR" altLang="tr-TR" sz="1200" dirty="0" err="1"/>
              <a:t>monitoring</a:t>
            </a:r>
            <a:r>
              <a:rPr lang="tr-TR" altLang="tr-TR" sz="1200" dirty="0"/>
              <a:t>, </a:t>
            </a:r>
            <a:r>
              <a:rPr lang="tr-TR" altLang="tr-TR" sz="1200" dirty="0" err="1"/>
              <a:t>recording</a:t>
            </a:r>
            <a:r>
              <a:rPr lang="tr-TR" altLang="tr-TR" sz="1200" dirty="0"/>
              <a:t>, </a:t>
            </a:r>
            <a:r>
              <a:rPr lang="tr-TR" altLang="tr-TR" sz="1200" dirty="0" err="1"/>
              <a:t>archiving</a:t>
            </a:r>
            <a:r>
              <a:rPr lang="tr-TR" altLang="tr-TR" sz="1200" dirty="0"/>
              <a:t> </a:t>
            </a:r>
            <a:r>
              <a:rPr lang="tr-TR" altLang="tr-TR" sz="1200" dirty="0" err="1"/>
              <a:t>and</a:t>
            </a:r>
            <a:r>
              <a:rPr lang="tr-TR" altLang="tr-TR" sz="1200" dirty="0"/>
              <a:t> </a:t>
            </a:r>
            <a:r>
              <a:rPr lang="tr-TR" altLang="tr-TR" sz="1200" dirty="0" err="1"/>
              <a:t>reporting</a:t>
            </a:r>
            <a:r>
              <a:rPr lang="tr-TR" altLang="tr-TR" sz="1200" dirty="0"/>
              <a:t> </a:t>
            </a:r>
            <a:r>
              <a:rPr lang="tr-TR" altLang="tr-TR" sz="1200" dirty="0" err="1"/>
              <a:t>health</a:t>
            </a:r>
            <a:r>
              <a:rPr lang="tr-TR" altLang="tr-TR" sz="1200" dirty="0"/>
              <a:t> </a:t>
            </a:r>
            <a:r>
              <a:rPr lang="tr-TR" altLang="tr-TR" sz="1200" dirty="0" err="1"/>
              <a:t>and</a:t>
            </a:r>
            <a:r>
              <a:rPr lang="tr-TR" altLang="tr-TR" sz="1200" dirty="0"/>
              <a:t> </a:t>
            </a:r>
            <a:r>
              <a:rPr lang="tr-TR" altLang="tr-TR" sz="1200" dirty="0" err="1"/>
              <a:t>environmental</a:t>
            </a:r>
            <a:r>
              <a:rPr lang="tr-TR" altLang="tr-TR" sz="1200" dirty="0"/>
              <a:t> </a:t>
            </a:r>
            <a:r>
              <a:rPr lang="tr-TR" altLang="tr-TR" sz="1200" dirty="0" err="1"/>
              <a:t>safety</a:t>
            </a:r>
            <a:r>
              <a:rPr lang="tr-TR" altLang="tr-TR" sz="1200" dirty="0"/>
              <a:t> </a:t>
            </a:r>
            <a:r>
              <a:rPr lang="tr-TR" altLang="tr-TR" sz="1200" dirty="0" err="1"/>
              <a:t>studies</a:t>
            </a:r>
            <a:r>
              <a:rPr lang="tr-TR" altLang="tr-TR" sz="1200" dirty="0"/>
              <a:t> </a:t>
            </a:r>
            <a:r>
              <a:rPr lang="tr-TR" altLang="tr-TR" sz="1200" dirty="0" err="1"/>
              <a:t>other</a:t>
            </a:r>
            <a:r>
              <a:rPr lang="tr-TR" altLang="tr-TR" sz="1200" dirty="0"/>
              <a:t> </a:t>
            </a:r>
            <a:r>
              <a:rPr lang="tr-TR" altLang="tr-TR" sz="1200" dirty="0" err="1"/>
              <a:t>than</a:t>
            </a:r>
            <a:r>
              <a:rPr lang="tr-TR" altLang="tr-TR" sz="1200" dirty="0"/>
              <a:t> </a:t>
            </a:r>
            <a:r>
              <a:rPr lang="tr-TR" altLang="tr-TR" sz="1200" dirty="0" err="1"/>
              <a:t>clinical</a:t>
            </a:r>
            <a:r>
              <a:rPr lang="tr-TR" altLang="tr-TR" sz="1200" dirty="0"/>
              <a:t> </a:t>
            </a:r>
            <a:r>
              <a:rPr lang="tr-TR" altLang="tr-TR" sz="1200" dirty="0" err="1"/>
              <a:t>studies</a:t>
            </a:r>
            <a:r>
              <a:rPr lang="tr-TR" altLang="tr-TR" sz="1200" dirty="0"/>
              <a:t>.</a:t>
            </a:r>
          </a:p>
          <a:p>
            <a:pPr marL="285750" indent="-285750" algn="just">
              <a:buFont typeface="Arial" panose="020B0604020202020204" pitchFamily="34" charset="0"/>
              <a:buChar char="•"/>
              <a:defRPr/>
            </a:pPr>
            <a:endParaRPr lang="tr-TR" altLang="tr-TR" sz="1200" dirty="0"/>
          </a:p>
          <a:p>
            <a:pPr marL="285750" indent="-285750" algn="just">
              <a:buFont typeface="Arial" panose="020B0604020202020204" pitchFamily="34" charset="0"/>
              <a:buChar char="•"/>
              <a:defRPr/>
            </a:pPr>
            <a:r>
              <a:rPr lang="tr-TR" altLang="tr-TR" sz="1200" dirty="0" err="1"/>
              <a:t>Non-clinical</a:t>
            </a:r>
            <a:r>
              <a:rPr lang="tr-TR" altLang="tr-TR" sz="1200" dirty="0"/>
              <a:t> </a:t>
            </a:r>
            <a:r>
              <a:rPr lang="tr-TR" altLang="tr-TR" sz="1200" dirty="0" err="1"/>
              <a:t>laboratory</a:t>
            </a:r>
            <a:r>
              <a:rPr lang="tr-TR" altLang="tr-TR" sz="1200" dirty="0"/>
              <a:t> </a:t>
            </a:r>
            <a:r>
              <a:rPr lang="tr-TR" altLang="tr-TR" sz="1200" dirty="0" err="1"/>
              <a:t>studies</a:t>
            </a:r>
            <a:r>
              <a:rPr lang="tr-TR" altLang="tr-TR" sz="1200" dirty="0"/>
              <a:t> </a:t>
            </a:r>
            <a:r>
              <a:rPr lang="tr-TR" altLang="tr-TR" sz="1200" dirty="0" err="1"/>
              <a:t>refer</a:t>
            </a:r>
            <a:r>
              <a:rPr lang="tr-TR" altLang="tr-TR" sz="1200" dirty="0"/>
              <a:t> </a:t>
            </a:r>
            <a:r>
              <a:rPr lang="tr-TR" altLang="tr-TR" sz="1200" dirty="0" err="1"/>
              <a:t>to</a:t>
            </a:r>
            <a:r>
              <a:rPr lang="tr-TR" altLang="tr-TR" sz="1200" dirty="0"/>
              <a:t> in </a:t>
            </a:r>
            <a:r>
              <a:rPr lang="tr-TR" altLang="tr-TR" sz="1200" dirty="0" err="1"/>
              <a:t>vivo</a:t>
            </a:r>
            <a:r>
              <a:rPr lang="tr-TR" altLang="tr-TR" sz="1200" dirty="0"/>
              <a:t> </a:t>
            </a:r>
            <a:r>
              <a:rPr lang="tr-TR" altLang="tr-TR" sz="1200" dirty="0" err="1"/>
              <a:t>or</a:t>
            </a:r>
            <a:r>
              <a:rPr lang="tr-TR" altLang="tr-TR" sz="1200" dirty="0"/>
              <a:t> in vitro </a:t>
            </a:r>
            <a:r>
              <a:rPr lang="tr-TR" altLang="tr-TR" sz="1200" dirty="0" err="1"/>
              <a:t>experiments</a:t>
            </a:r>
            <a:r>
              <a:rPr lang="tr-TR" altLang="tr-TR" sz="1200" dirty="0"/>
              <a:t> in </a:t>
            </a:r>
            <a:r>
              <a:rPr lang="tr-TR" altLang="tr-TR" sz="1200" dirty="0" err="1"/>
              <a:t>which</a:t>
            </a:r>
            <a:r>
              <a:rPr lang="tr-TR" altLang="tr-TR" sz="1200" dirty="0"/>
              <a:t> test </a:t>
            </a:r>
            <a:r>
              <a:rPr lang="tr-TR" altLang="tr-TR" sz="1200" dirty="0" err="1"/>
              <a:t>substances</a:t>
            </a:r>
            <a:r>
              <a:rPr lang="tr-TR" altLang="tr-TR" sz="1200" dirty="0"/>
              <a:t> </a:t>
            </a:r>
            <a:r>
              <a:rPr lang="tr-TR" altLang="tr-TR" sz="1200" dirty="0" err="1"/>
              <a:t>are</a:t>
            </a:r>
            <a:r>
              <a:rPr lang="tr-TR" altLang="tr-TR" sz="1200" dirty="0"/>
              <a:t> </a:t>
            </a:r>
            <a:r>
              <a:rPr lang="tr-TR" altLang="tr-TR" sz="1200" dirty="0" err="1"/>
              <a:t>studied</a:t>
            </a:r>
            <a:r>
              <a:rPr lang="tr-TR" altLang="tr-TR" sz="1200" dirty="0"/>
              <a:t> </a:t>
            </a:r>
            <a:r>
              <a:rPr lang="tr-TR" altLang="tr-TR" sz="1200" dirty="0" err="1"/>
              <a:t>prospectively</a:t>
            </a:r>
            <a:r>
              <a:rPr lang="tr-TR" altLang="tr-TR" sz="1200" dirty="0"/>
              <a:t> </a:t>
            </a:r>
            <a:r>
              <a:rPr lang="tr-TR" altLang="tr-TR" sz="1200" dirty="0" err="1"/>
              <a:t>under</a:t>
            </a:r>
            <a:r>
              <a:rPr lang="tr-TR" altLang="tr-TR" sz="1200" dirty="0"/>
              <a:t> </a:t>
            </a:r>
            <a:r>
              <a:rPr lang="tr-TR" altLang="tr-TR" sz="1200" dirty="0" err="1"/>
              <a:t>laboratory</a:t>
            </a:r>
            <a:r>
              <a:rPr lang="tr-TR" altLang="tr-TR" sz="1200" dirty="0"/>
              <a:t> </a:t>
            </a:r>
            <a:r>
              <a:rPr lang="tr-TR" altLang="tr-TR" sz="1200" dirty="0" err="1"/>
              <a:t>conditions</a:t>
            </a:r>
            <a:r>
              <a:rPr lang="tr-TR" altLang="tr-TR" sz="1200" dirty="0"/>
              <a:t> </a:t>
            </a:r>
            <a:r>
              <a:rPr lang="tr-TR" altLang="tr-TR" sz="1200" dirty="0" err="1"/>
              <a:t>to</a:t>
            </a:r>
            <a:r>
              <a:rPr lang="tr-TR" altLang="tr-TR" sz="1200" dirty="0"/>
              <a:t> </a:t>
            </a:r>
            <a:r>
              <a:rPr lang="tr-TR" altLang="tr-TR" sz="1200" dirty="0" err="1"/>
              <a:t>determine</a:t>
            </a:r>
            <a:r>
              <a:rPr lang="tr-TR" altLang="tr-TR" sz="1200" dirty="0"/>
              <a:t> </a:t>
            </a:r>
            <a:r>
              <a:rPr lang="tr-TR" altLang="tr-TR" sz="1200" dirty="0" err="1"/>
              <a:t>the</a:t>
            </a:r>
            <a:r>
              <a:rPr lang="tr-TR" altLang="tr-TR" sz="1200" dirty="0"/>
              <a:t> </a:t>
            </a:r>
            <a:r>
              <a:rPr lang="tr-TR" altLang="tr-TR" sz="1200" dirty="0" err="1"/>
              <a:t>safety</a:t>
            </a:r>
            <a:r>
              <a:rPr lang="tr-TR" altLang="tr-TR" sz="1200" dirty="0"/>
              <a:t> of </a:t>
            </a:r>
            <a:r>
              <a:rPr lang="tr-TR" altLang="tr-TR" sz="1200" dirty="0" err="1"/>
              <a:t>the</a:t>
            </a:r>
            <a:r>
              <a:rPr lang="tr-TR" altLang="tr-TR" sz="1200" dirty="0"/>
              <a:t> test.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12</a:t>
            </a:fld>
            <a:endParaRPr lang="tr-TR"/>
          </a:p>
        </p:txBody>
      </p:sp>
    </p:spTree>
    <p:extLst>
      <p:ext uri="{BB962C8B-B14F-4D97-AF65-F5344CB8AC3E}">
        <p14:creationId xmlns:p14="http://schemas.microsoft.com/office/powerpoint/2010/main" val="173281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altLang="tr-TR" sz="4800" dirty="0" err="1"/>
              <a:t>Good</a:t>
            </a:r>
            <a:r>
              <a:rPr lang="tr-TR" altLang="tr-TR" sz="4800" dirty="0"/>
              <a:t> </a:t>
            </a:r>
            <a:r>
              <a:rPr lang="tr-TR" altLang="tr-TR" sz="4800" dirty="0" err="1"/>
              <a:t>Laboratory</a:t>
            </a:r>
            <a:r>
              <a:rPr lang="tr-TR" altLang="tr-TR" sz="4800" dirty="0"/>
              <a:t> </a:t>
            </a:r>
            <a:r>
              <a:rPr lang="tr-TR" altLang="tr-TR" sz="4800" dirty="0" err="1"/>
              <a:t>Practice</a:t>
            </a:r>
            <a:r>
              <a:rPr lang="tr-TR" altLang="tr-TR" sz="4800" dirty="0"/>
              <a:t> (GLP)</a:t>
            </a:r>
          </a:p>
          <a:p>
            <a:pPr algn="just"/>
            <a:r>
              <a:rPr lang="tr-TR" altLang="tr-TR" sz="4800" dirty="0" err="1"/>
              <a:t>Good</a:t>
            </a:r>
            <a:r>
              <a:rPr lang="tr-TR" altLang="tr-TR" sz="4800" dirty="0"/>
              <a:t> </a:t>
            </a:r>
            <a:r>
              <a:rPr lang="tr-TR" altLang="tr-TR" sz="4800" dirty="0" err="1"/>
              <a:t>laboratory</a:t>
            </a:r>
            <a:r>
              <a:rPr lang="tr-TR" altLang="tr-TR" sz="4800" dirty="0"/>
              <a:t> </a:t>
            </a:r>
            <a:r>
              <a:rPr lang="tr-TR" altLang="tr-TR" sz="4800" dirty="0" err="1"/>
              <a:t>practice</a:t>
            </a:r>
            <a:r>
              <a:rPr lang="tr-TR" altLang="tr-TR" sz="4800" dirty="0"/>
              <a:t> is a </a:t>
            </a:r>
            <a:r>
              <a:rPr lang="tr-TR" altLang="tr-TR" sz="4800" dirty="0" err="1"/>
              <a:t>quality</a:t>
            </a:r>
            <a:r>
              <a:rPr lang="tr-TR" altLang="tr-TR" sz="4800" dirty="0"/>
              <a:t> </a:t>
            </a:r>
            <a:r>
              <a:rPr lang="tr-TR" altLang="tr-TR" sz="4800" dirty="0" err="1"/>
              <a:t>system</a:t>
            </a:r>
            <a:r>
              <a:rPr lang="tr-TR" altLang="tr-TR" sz="4800" dirty="0"/>
              <a:t> </a:t>
            </a:r>
            <a:r>
              <a:rPr lang="tr-TR" altLang="tr-TR" sz="4800" dirty="0" err="1"/>
              <a:t>that</a:t>
            </a:r>
            <a:r>
              <a:rPr lang="tr-TR" altLang="tr-TR" sz="4800" dirty="0"/>
              <a:t> </a:t>
            </a:r>
            <a:r>
              <a:rPr lang="tr-TR" altLang="tr-TR" sz="4800" dirty="0" err="1"/>
              <a:t>relates</a:t>
            </a:r>
            <a:r>
              <a:rPr lang="tr-TR" altLang="tr-TR" sz="4800" dirty="0"/>
              <a:t> </a:t>
            </a:r>
            <a:r>
              <a:rPr lang="tr-TR" altLang="tr-TR" sz="4800" dirty="0" err="1"/>
              <a:t>to</a:t>
            </a:r>
            <a:r>
              <a:rPr lang="tr-TR" altLang="tr-TR" sz="4800" dirty="0"/>
              <a:t> </a:t>
            </a:r>
            <a:r>
              <a:rPr lang="tr-TR" altLang="tr-TR" sz="4800" dirty="0" err="1"/>
              <a:t>the</a:t>
            </a:r>
            <a:r>
              <a:rPr lang="tr-TR" altLang="tr-TR" sz="4800" dirty="0"/>
              <a:t> </a:t>
            </a:r>
            <a:r>
              <a:rPr lang="tr-TR" altLang="tr-TR" sz="4800" dirty="0" err="1"/>
              <a:t>organizational</a:t>
            </a:r>
            <a:r>
              <a:rPr lang="tr-TR" altLang="tr-TR" sz="4800" dirty="0"/>
              <a:t> </a:t>
            </a:r>
            <a:r>
              <a:rPr lang="tr-TR" altLang="tr-TR" sz="4800" dirty="0" err="1"/>
              <a:t>processes</a:t>
            </a:r>
            <a:r>
              <a:rPr lang="tr-TR" altLang="tr-TR" sz="4800" dirty="0"/>
              <a:t> </a:t>
            </a:r>
            <a:r>
              <a:rPr lang="tr-TR" altLang="tr-TR" sz="4800" dirty="0" err="1"/>
              <a:t>and</a:t>
            </a:r>
            <a:r>
              <a:rPr lang="tr-TR" altLang="tr-TR" sz="4800" dirty="0"/>
              <a:t> </a:t>
            </a:r>
            <a:r>
              <a:rPr lang="tr-TR" altLang="tr-TR" sz="4800" dirty="0" err="1"/>
              <a:t>conditions</a:t>
            </a:r>
            <a:r>
              <a:rPr lang="tr-TR" altLang="tr-TR" sz="4800" dirty="0"/>
              <a:t> </a:t>
            </a:r>
            <a:r>
              <a:rPr lang="tr-TR" altLang="tr-TR" sz="4800" dirty="0" err="1"/>
              <a:t>under</a:t>
            </a:r>
            <a:r>
              <a:rPr lang="tr-TR" altLang="tr-TR" sz="4800" dirty="0"/>
              <a:t> </a:t>
            </a:r>
            <a:r>
              <a:rPr lang="tr-TR" altLang="tr-TR" sz="4800" dirty="0" err="1"/>
              <a:t>which</a:t>
            </a:r>
            <a:r>
              <a:rPr lang="tr-TR" altLang="tr-TR" sz="4800" dirty="0"/>
              <a:t> it is </a:t>
            </a:r>
            <a:r>
              <a:rPr lang="tr-TR" altLang="tr-TR" sz="4800" dirty="0" err="1"/>
              <a:t>planned</a:t>
            </a:r>
            <a:r>
              <a:rPr lang="tr-TR" altLang="tr-TR" sz="4800" dirty="0"/>
              <a:t>, </a:t>
            </a:r>
            <a:r>
              <a:rPr lang="tr-TR" altLang="tr-TR" sz="4800" dirty="0" err="1"/>
              <a:t>implemented</a:t>
            </a:r>
            <a:r>
              <a:rPr lang="tr-TR" altLang="tr-TR" sz="4800" dirty="0"/>
              <a:t>, </a:t>
            </a:r>
            <a:r>
              <a:rPr lang="tr-TR" altLang="tr-TR" sz="4800" dirty="0" err="1"/>
              <a:t>monitored</a:t>
            </a:r>
            <a:r>
              <a:rPr lang="tr-TR" altLang="tr-TR" sz="4800" dirty="0"/>
              <a:t>, </a:t>
            </a:r>
            <a:r>
              <a:rPr lang="tr-TR" altLang="tr-TR" sz="4800" dirty="0" err="1"/>
              <a:t>recorded</a:t>
            </a:r>
            <a:r>
              <a:rPr lang="tr-TR" altLang="tr-TR" sz="4800" dirty="0"/>
              <a:t>, </a:t>
            </a:r>
            <a:r>
              <a:rPr lang="tr-TR" altLang="tr-TR" sz="4800" dirty="0" err="1"/>
              <a:t>archived</a:t>
            </a:r>
            <a:r>
              <a:rPr lang="tr-TR" altLang="tr-TR" sz="4800" dirty="0"/>
              <a:t> </a:t>
            </a:r>
            <a:r>
              <a:rPr lang="tr-TR" altLang="tr-TR" sz="4800" dirty="0" err="1"/>
              <a:t>and</a:t>
            </a:r>
            <a:r>
              <a:rPr lang="tr-TR" altLang="tr-TR" sz="4800" dirty="0"/>
              <a:t> </a:t>
            </a:r>
            <a:r>
              <a:rPr lang="tr-TR" altLang="tr-TR" sz="4800" dirty="0" err="1"/>
              <a:t>reported</a:t>
            </a:r>
            <a:r>
              <a:rPr lang="tr-TR" altLang="tr-TR" sz="4800" dirty="0"/>
              <a:t>.</a:t>
            </a:r>
          </a:p>
          <a:p>
            <a:pPr algn="just"/>
            <a:endParaRPr lang="tr-TR" altLang="tr-TR" sz="4800" dirty="0"/>
          </a:p>
          <a:p>
            <a:pPr algn="just"/>
            <a:r>
              <a:rPr lang="tr-TR" altLang="tr-TR" sz="4800" dirty="0" err="1"/>
              <a:t>Planned</a:t>
            </a:r>
            <a:r>
              <a:rPr lang="tr-TR" altLang="tr-TR" sz="4800" dirty="0"/>
              <a:t>: </a:t>
            </a:r>
            <a:r>
              <a:rPr lang="tr-TR" altLang="tr-TR" sz="4800" dirty="0" err="1"/>
              <a:t>Study</a:t>
            </a:r>
            <a:r>
              <a:rPr lang="tr-TR" altLang="tr-TR" sz="4800" dirty="0"/>
              <a:t> plan (</a:t>
            </a:r>
            <a:r>
              <a:rPr lang="tr-TR" altLang="tr-TR" sz="4800" dirty="0" err="1"/>
              <a:t>protocol</a:t>
            </a:r>
            <a:r>
              <a:rPr lang="tr-TR" altLang="tr-TR" sz="4800" dirty="0"/>
              <a:t>) </a:t>
            </a:r>
            <a:r>
              <a:rPr lang="tr-TR" altLang="tr-TR" sz="4800" dirty="0" err="1"/>
              <a:t>and</a:t>
            </a:r>
            <a:r>
              <a:rPr lang="tr-TR" altLang="tr-TR" sz="4800" dirty="0"/>
              <a:t> </a:t>
            </a:r>
            <a:r>
              <a:rPr lang="tr-TR" altLang="tr-TR" sz="4800" dirty="0" err="1"/>
              <a:t>planned</a:t>
            </a:r>
            <a:r>
              <a:rPr lang="tr-TR" altLang="tr-TR" sz="4800" dirty="0"/>
              <a:t> </a:t>
            </a:r>
            <a:r>
              <a:rPr lang="tr-TR" altLang="tr-TR" sz="4800" dirty="0" err="1"/>
              <a:t>changes</a:t>
            </a:r>
            <a:r>
              <a:rPr lang="tr-TR" altLang="tr-TR" sz="4800" dirty="0"/>
              <a:t> </a:t>
            </a:r>
            <a:r>
              <a:rPr lang="tr-TR" altLang="tr-TR" sz="4800" dirty="0" err="1"/>
              <a:t>during</a:t>
            </a:r>
            <a:r>
              <a:rPr lang="tr-TR" altLang="tr-TR" sz="4800" dirty="0"/>
              <a:t> </a:t>
            </a:r>
            <a:r>
              <a:rPr lang="tr-TR" altLang="tr-TR" sz="4800" dirty="0" err="1"/>
              <a:t>the</a:t>
            </a:r>
            <a:r>
              <a:rPr lang="tr-TR" altLang="tr-TR" sz="4800" dirty="0"/>
              <a:t> </a:t>
            </a:r>
            <a:r>
              <a:rPr lang="tr-TR" altLang="tr-TR" sz="4800" dirty="0" err="1"/>
              <a:t>study</a:t>
            </a:r>
            <a:endParaRPr lang="tr-TR" altLang="tr-TR" sz="4800" dirty="0"/>
          </a:p>
          <a:p>
            <a:pPr algn="just"/>
            <a:r>
              <a:rPr lang="tr-TR" altLang="tr-TR" sz="4800" dirty="0" err="1"/>
              <a:t>Implemented</a:t>
            </a:r>
            <a:r>
              <a:rPr lang="tr-TR" altLang="tr-TR" sz="4800" dirty="0"/>
              <a:t>: </a:t>
            </a:r>
            <a:r>
              <a:rPr lang="tr-TR" altLang="tr-TR" sz="4800" dirty="0" err="1"/>
              <a:t>Refers</a:t>
            </a:r>
            <a:r>
              <a:rPr lang="tr-TR" altLang="tr-TR" sz="4800" dirty="0"/>
              <a:t> </a:t>
            </a:r>
            <a:r>
              <a:rPr lang="tr-TR" altLang="tr-TR" sz="4800" dirty="0" err="1"/>
              <a:t>to</a:t>
            </a:r>
            <a:r>
              <a:rPr lang="tr-TR" altLang="tr-TR" sz="4800" dirty="0"/>
              <a:t> </a:t>
            </a:r>
            <a:r>
              <a:rPr lang="tr-TR" altLang="tr-TR" sz="4800" dirty="0" err="1"/>
              <a:t>the</a:t>
            </a:r>
            <a:r>
              <a:rPr lang="tr-TR" altLang="tr-TR" sz="4800" dirty="0"/>
              <a:t> </a:t>
            </a:r>
            <a:r>
              <a:rPr lang="tr-TR" altLang="tr-TR" sz="4800" dirty="0" err="1"/>
              <a:t>Standard</a:t>
            </a:r>
            <a:r>
              <a:rPr lang="tr-TR" altLang="tr-TR" sz="4800" dirty="0"/>
              <a:t> Operating </a:t>
            </a:r>
            <a:r>
              <a:rPr lang="tr-TR" altLang="tr-TR" sz="4800" dirty="0" err="1"/>
              <a:t>Procedures</a:t>
            </a:r>
            <a:r>
              <a:rPr lang="tr-TR" altLang="tr-TR" sz="4800" dirty="0"/>
              <a:t> </a:t>
            </a:r>
            <a:r>
              <a:rPr lang="tr-TR" altLang="tr-TR" sz="4800" dirty="0" err="1"/>
              <a:t>that</a:t>
            </a:r>
            <a:r>
              <a:rPr lang="tr-TR" altLang="tr-TR" sz="4800" dirty="0"/>
              <a:t> </a:t>
            </a:r>
            <a:r>
              <a:rPr lang="tr-TR" altLang="tr-TR" sz="4800" dirty="0" err="1"/>
              <a:t>are</a:t>
            </a:r>
            <a:r>
              <a:rPr lang="tr-TR" altLang="tr-TR" sz="4800" dirty="0"/>
              <a:t> GLP </a:t>
            </a:r>
            <a:r>
              <a:rPr lang="tr-TR" altLang="tr-TR" sz="4800" dirty="0" err="1"/>
              <a:t>requirements</a:t>
            </a:r>
            <a:r>
              <a:rPr lang="tr-TR" altLang="tr-TR" sz="4800" dirty="0"/>
              <a:t>.</a:t>
            </a:r>
          </a:p>
          <a:p>
            <a:pPr algn="just"/>
            <a:r>
              <a:rPr lang="tr-TR" altLang="tr-TR" sz="4800" dirty="0" err="1"/>
              <a:t>Monitored</a:t>
            </a:r>
            <a:r>
              <a:rPr lang="tr-TR" altLang="tr-TR" sz="4800" dirty="0"/>
              <a:t>: </a:t>
            </a:r>
            <a:r>
              <a:rPr lang="tr-TR" altLang="tr-TR" sz="4800" dirty="0" err="1"/>
              <a:t>Performed</a:t>
            </a:r>
            <a:r>
              <a:rPr lang="tr-TR" altLang="tr-TR" sz="4800" dirty="0"/>
              <a:t> </a:t>
            </a:r>
            <a:r>
              <a:rPr lang="tr-TR" altLang="tr-TR" sz="4800" dirty="0" err="1"/>
              <a:t>by</a:t>
            </a:r>
            <a:r>
              <a:rPr lang="tr-TR" altLang="tr-TR" sz="4800" dirty="0"/>
              <a:t> </a:t>
            </a:r>
            <a:r>
              <a:rPr lang="tr-TR" altLang="tr-TR" sz="4800" dirty="0" err="1"/>
              <a:t>study</a:t>
            </a:r>
            <a:r>
              <a:rPr lang="tr-TR" altLang="tr-TR" sz="4800" dirty="0"/>
              <a:t> </a:t>
            </a:r>
            <a:r>
              <a:rPr lang="tr-TR" altLang="tr-TR" sz="4800" dirty="0" err="1"/>
              <a:t>personnel</a:t>
            </a:r>
            <a:r>
              <a:rPr lang="tr-TR" altLang="tr-TR" sz="4800" dirty="0"/>
              <a:t>, </a:t>
            </a:r>
            <a:r>
              <a:rPr lang="tr-TR" altLang="tr-TR" sz="4800" dirty="0" err="1"/>
              <a:t>quality</a:t>
            </a:r>
            <a:r>
              <a:rPr lang="tr-TR" altLang="tr-TR" sz="4800" dirty="0"/>
              <a:t> </a:t>
            </a:r>
            <a:r>
              <a:rPr lang="tr-TR" altLang="tr-TR" sz="4800" dirty="0" err="1"/>
              <a:t>assurance</a:t>
            </a:r>
            <a:r>
              <a:rPr lang="tr-TR" altLang="tr-TR" sz="4800" dirty="0"/>
              <a:t> </a:t>
            </a:r>
            <a:r>
              <a:rPr lang="tr-TR" altLang="tr-TR" sz="4800" dirty="0" err="1"/>
              <a:t>personnel</a:t>
            </a:r>
            <a:r>
              <a:rPr lang="tr-TR" altLang="tr-TR" sz="4800" dirty="0"/>
              <a:t> </a:t>
            </a:r>
            <a:r>
              <a:rPr lang="tr-TR" altLang="tr-TR" sz="4800" dirty="0" err="1"/>
              <a:t>and</a:t>
            </a:r>
            <a:r>
              <a:rPr lang="tr-TR" altLang="tr-TR" sz="4800" dirty="0"/>
              <a:t> </a:t>
            </a:r>
            <a:r>
              <a:rPr lang="tr-TR" altLang="tr-TR" sz="4800" dirty="0" err="1"/>
              <a:t>national</a:t>
            </a:r>
            <a:r>
              <a:rPr lang="tr-TR" altLang="tr-TR" sz="4800" dirty="0"/>
              <a:t> </a:t>
            </a:r>
            <a:r>
              <a:rPr lang="tr-TR" altLang="tr-TR" sz="4800" dirty="0" err="1"/>
              <a:t>monitoring</a:t>
            </a:r>
            <a:r>
              <a:rPr lang="tr-TR" altLang="tr-TR" sz="4800" dirty="0"/>
              <a:t> </a:t>
            </a:r>
            <a:r>
              <a:rPr lang="tr-TR" altLang="tr-TR" sz="4800" dirty="0" err="1"/>
              <a:t>authority</a:t>
            </a:r>
            <a:r>
              <a:rPr lang="tr-TR" altLang="tr-TR" sz="4800" dirty="0"/>
              <a:t> </a:t>
            </a:r>
            <a:r>
              <a:rPr lang="tr-TR" altLang="tr-TR" sz="4800" dirty="0" err="1"/>
              <a:t>auditors</a:t>
            </a:r>
            <a:r>
              <a:rPr lang="tr-TR" altLang="tr-TR" sz="4800" dirty="0"/>
              <a:t> </a:t>
            </a:r>
            <a:r>
              <a:rPr lang="tr-TR" altLang="tr-TR" sz="4800" dirty="0" err="1"/>
              <a:t>to</a:t>
            </a:r>
            <a:r>
              <a:rPr lang="tr-TR" altLang="tr-TR" sz="4800" dirty="0"/>
              <a:t> </a:t>
            </a:r>
            <a:r>
              <a:rPr lang="tr-TR" altLang="tr-TR" sz="4800" dirty="0" err="1"/>
              <a:t>ensure</a:t>
            </a:r>
            <a:r>
              <a:rPr lang="tr-TR" altLang="tr-TR" sz="4800" dirty="0"/>
              <a:t> GLP </a:t>
            </a:r>
            <a:r>
              <a:rPr lang="tr-TR" altLang="tr-TR" sz="4800" dirty="0" err="1"/>
              <a:t>compliance</a:t>
            </a:r>
            <a:r>
              <a:rPr lang="tr-TR" altLang="tr-TR" sz="4800" dirty="0"/>
              <a:t>.</a:t>
            </a:r>
          </a:p>
          <a:p>
            <a:pPr algn="just"/>
            <a:r>
              <a:rPr lang="tr-TR" altLang="tr-TR" sz="4800" dirty="0" err="1"/>
              <a:t>Recorded</a:t>
            </a:r>
            <a:r>
              <a:rPr lang="tr-TR" altLang="tr-TR" sz="4800" dirty="0"/>
              <a:t>: Collection of </a:t>
            </a:r>
            <a:r>
              <a:rPr lang="tr-TR" altLang="tr-TR" sz="4800" dirty="0" err="1"/>
              <a:t>raw</a:t>
            </a:r>
            <a:r>
              <a:rPr lang="tr-TR" altLang="tr-TR" sz="4800" dirty="0"/>
              <a:t> data </a:t>
            </a:r>
            <a:r>
              <a:rPr lang="tr-TR" altLang="tr-TR" sz="4800" dirty="0" err="1"/>
              <a:t>and</a:t>
            </a:r>
            <a:r>
              <a:rPr lang="tr-TR" altLang="tr-TR" sz="4800" dirty="0"/>
              <a:t> </a:t>
            </a:r>
            <a:r>
              <a:rPr lang="tr-TR" altLang="tr-TR" sz="4800" dirty="0" err="1"/>
              <a:t>recording</a:t>
            </a:r>
            <a:r>
              <a:rPr lang="tr-TR" altLang="tr-TR" sz="4800" dirty="0"/>
              <a:t> of </a:t>
            </a:r>
            <a:r>
              <a:rPr lang="tr-TR" altLang="tr-TR" sz="4800" dirty="0" err="1"/>
              <a:t>deviations</a:t>
            </a:r>
            <a:r>
              <a:rPr lang="tr-TR" altLang="tr-TR" sz="4800" dirty="0"/>
              <a:t> </a:t>
            </a:r>
            <a:r>
              <a:rPr lang="tr-TR" altLang="tr-TR" sz="4800" dirty="0" err="1"/>
              <a:t>that</a:t>
            </a:r>
            <a:r>
              <a:rPr lang="tr-TR" altLang="tr-TR" sz="4800" dirty="0"/>
              <a:t> </a:t>
            </a:r>
            <a:r>
              <a:rPr lang="tr-TR" altLang="tr-TR" sz="4800" dirty="0" err="1"/>
              <a:t>occur</a:t>
            </a:r>
            <a:r>
              <a:rPr lang="tr-TR" altLang="tr-TR" sz="4800" dirty="0"/>
              <a:t> </a:t>
            </a:r>
            <a:r>
              <a:rPr lang="tr-TR" altLang="tr-TR" sz="4800" dirty="0" err="1"/>
              <a:t>during</a:t>
            </a:r>
            <a:r>
              <a:rPr lang="tr-TR" altLang="tr-TR" sz="4800" dirty="0"/>
              <a:t> </a:t>
            </a:r>
            <a:r>
              <a:rPr lang="tr-TR" altLang="tr-TR" sz="4800" dirty="0" err="1"/>
              <a:t>the</a:t>
            </a:r>
            <a:r>
              <a:rPr lang="tr-TR" altLang="tr-TR" sz="4800" dirty="0"/>
              <a:t> </a:t>
            </a:r>
            <a:r>
              <a:rPr lang="tr-TR" altLang="tr-TR" sz="4800" dirty="0" err="1"/>
              <a:t>study</a:t>
            </a:r>
            <a:endParaRPr lang="tr-TR" altLang="tr-TR" sz="4800" dirty="0"/>
          </a:p>
          <a:p>
            <a:pPr algn="just"/>
            <a:r>
              <a:rPr lang="tr-TR" altLang="tr-TR" sz="4800" dirty="0" err="1"/>
              <a:t>Archived</a:t>
            </a:r>
            <a:r>
              <a:rPr lang="tr-TR" altLang="tr-TR" sz="4800" dirty="0"/>
              <a:t>: </a:t>
            </a:r>
            <a:r>
              <a:rPr lang="tr-TR" altLang="tr-TR" sz="4800" dirty="0" err="1"/>
              <a:t>Study</a:t>
            </a:r>
            <a:r>
              <a:rPr lang="tr-TR" altLang="tr-TR" sz="4800" dirty="0"/>
              <a:t> data, </a:t>
            </a:r>
            <a:r>
              <a:rPr lang="tr-TR" altLang="tr-TR" sz="4800" dirty="0" err="1"/>
              <a:t>samples</a:t>
            </a:r>
            <a:r>
              <a:rPr lang="tr-TR" altLang="tr-TR" sz="4800" dirty="0"/>
              <a:t>, </a:t>
            </a:r>
            <a:r>
              <a:rPr lang="tr-TR" altLang="tr-TR" sz="4800" dirty="0" err="1"/>
              <a:t>specimens</a:t>
            </a:r>
            <a:r>
              <a:rPr lang="tr-TR" altLang="tr-TR" sz="4800" dirty="0"/>
              <a:t> </a:t>
            </a:r>
            <a:r>
              <a:rPr lang="tr-TR" altLang="tr-TR" sz="4800" dirty="0" err="1"/>
              <a:t>and</a:t>
            </a:r>
            <a:r>
              <a:rPr lang="tr-TR" altLang="tr-TR" sz="4800" dirty="0"/>
              <a:t> </a:t>
            </a:r>
            <a:r>
              <a:rPr lang="tr-TR" altLang="tr-TR" sz="4800" dirty="0" err="1"/>
              <a:t>reports</a:t>
            </a:r>
            <a:r>
              <a:rPr lang="tr-TR" altLang="tr-TR" sz="4800" dirty="0"/>
              <a:t> </a:t>
            </a:r>
            <a:r>
              <a:rPr lang="tr-TR" altLang="tr-TR" sz="4800" dirty="0" err="1"/>
              <a:t>should</a:t>
            </a:r>
            <a:r>
              <a:rPr lang="tr-TR" altLang="tr-TR" sz="4800" dirty="0"/>
              <a:t> be </a:t>
            </a:r>
            <a:r>
              <a:rPr lang="tr-TR" altLang="tr-TR" sz="4800" dirty="0" err="1"/>
              <a:t>archived</a:t>
            </a:r>
            <a:r>
              <a:rPr lang="tr-TR" altLang="tr-TR" sz="4800" dirty="0"/>
              <a:t> </a:t>
            </a:r>
            <a:r>
              <a:rPr lang="tr-TR" altLang="tr-TR" sz="4800" dirty="0" err="1"/>
              <a:t>appropriately</a:t>
            </a:r>
            <a:r>
              <a:rPr lang="tr-TR" altLang="tr-TR" sz="4800" dirty="0"/>
              <a:t>.</a:t>
            </a:r>
          </a:p>
          <a:p>
            <a:pPr algn="just"/>
            <a:r>
              <a:rPr lang="tr-TR" altLang="tr-TR" sz="4800" dirty="0" err="1"/>
              <a:t>Reported</a:t>
            </a:r>
            <a:r>
              <a:rPr lang="tr-TR" altLang="tr-TR" sz="4800" dirty="0"/>
              <a:t>: Since </a:t>
            </a:r>
            <a:r>
              <a:rPr lang="tr-TR" altLang="tr-TR" sz="4800" dirty="0" err="1"/>
              <a:t>study</a:t>
            </a:r>
            <a:r>
              <a:rPr lang="tr-TR" altLang="tr-TR" sz="4800" dirty="0"/>
              <a:t> </a:t>
            </a:r>
            <a:r>
              <a:rPr lang="tr-TR" altLang="tr-TR" sz="4800" dirty="0" err="1"/>
              <a:t>reports</a:t>
            </a:r>
            <a:r>
              <a:rPr lang="tr-TR" altLang="tr-TR" sz="4800" dirty="0"/>
              <a:t> </a:t>
            </a:r>
            <a:r>
              <a:rPr lang="tr-TR" altLang="tr-TR" sz="4800" dirty="0" err="1"/>
              <a:t>from</a:t>
            </a:r>
            <a:r>
              <a:rPr lang="tr-TR" altLang="tr-TR" sz="4800" dirty="0"/>
              <a:t> </a:t>
            </a:r>
            <a:r>
              <a:rPr lang="tr-TR" altLang="tr-TR" sz="4800" dirty="0" err="1"/>
              <a:t>previous</a:t>
            </a:r>
            <a:r>
              <a:rPr lang="tr-TR" altLang="tr-TR" sz="4800" dirty="0"/>
              <a:t> </a:t>
            </a:r>
            <a:r>
              <a:rPr lang="tr-TR" altLang="tr-TR" sz="4800" dirty="0" err="1"/>
              <a:t>years</a:t>
            </a:r>
            <a:r>
              <a:rPr lang="tr-TR" altLang="tr-TR" sz="4800" dirty="0"/>
              <a:t> do not </a:t>
            </a:r>
            <a:r>
              <a:rPr lang="tr-TR" altLang="tr-TR" sz="4800" dirty="0" err="1"/>
              <a:t>always</a:t>
            </a:r>
            <a:r>
              <a:rPr lang="tr-TR" altLang="tr-TR" sz="4800" dirty="0"/>
              <a:t> </a:t>
            </a:r>
            <a:r>
              <a:rPr lang="tr-TR" altLang="tr-TR" sz="4800" dirty="0" err="1"/>
              <a:t>accurately</a:t>
            </a:r>
            <a:r>
              <a:rPr lang="tr-TR" altLang="tr-TR" sz="4800" dirty="0"/>
              <a:t> </a:t>
            </a:r>
            <a:r>
              <a:rPr lang="tr-TR" altLang="tr-TR" sz="4800" dirty="0" err="1"/>
              <a:t>reflect</a:t>
            </a:r>
            <a:r>
              <a:rPr lang="tr-TR" altLang="tr-TR" sz="4800" dirty="0"/>
              <a:t> </a:t>
            </a:r>
            <a:r>
              <a:rPr lang="tr-TR" altLang="tr-TR" sz="4800" dirty="0" err="1"/>
              <a:t>study</a:t>
            </a:r>
            <a:r>
              <a:rPr lang="tr-TR" altLang="tr-TR" sz="4800" dirty="0"/>
              <a:t> data, it is </a:t>
            </a:r>
            <a:r>
              <a:rPr lang="tr-TR" altLang="tr-TR" sz="4800" dirty="0" err="1"/>
              <a:t>now</a:t>
            </a:r>
            <a:r>
              <a:rPr lang="tr-TR" altLang="tr-TR" sz="4800" dirty="0"/>
              <a:t> a GLP </a:t>
            </a:r>
            <a:r>
              <a:rPr lang="tr-TR" altLang="tr-TR" sz="4800" dirty="0" err="1"/>
              <a:t>task</a:t>
            </a:r>
            <a:r>
              <a:rPr lang="tr-TR" altLang="tr-TR" sz="4800" dirty="0"/>
              <a:t> </a:t>
            </a:r>
            <a:r>
              <a:rPr lang="tr-TR" altLang="tr-TR" sz="4800" dirty="0" err="1"/>
              <a:t>to</a:t>
            </a:r>
            <a:r>
              <a:rPr lang="tr-TR" altLang="tr-TR" sz="4800" dirty="0"/>
              <a:t> </a:t>
            </a:r>
            <a:r>
              <a:rPr lang="tr-TR" altLang="tr-TR" sz="4800" dirty="0" err="1"/>
              <a:t>ensure</a:t>
            </a:r>
            <a:r>
              <a:rPr lang="tr-TR" altLang="tr-TR" sz="4800" dirty="0"/>
              <a:t> </a:t>
            </a:r>
            <a:r>
              <a:rPr lang="tr-TR" altLang="tr-TR" sz="4800" dirty="0" err="1"/>
              <a:t>the</a:t>
            </a:r>
            <a:r>
              <a:rPr lang="tr-TR" altLang="tr-TR" sz="4800" dirty="0"/>
              <a:t> </a:t>
            </a:r>
            <a:r>
              <a:rPr lang="tr-TR" altLang="tr-TR" sz="4800" dirty="0" err="1"/>
              <a:t>accuracy</a:t>
            </a:r>
            <a:r>
              <a:rPr lang="tr-TR" altLang="tr-TR" sz="4800" dirty="0"/>
              <a:t> of </a:t>
            </a:r>
            <a:r>
              <a:rPr lang="tr-TR" altLang="tr-TR" sz="4800" dirty="0" err="1"/>
              <a:t>the</a:t>
            </a:r>
            <a:r>
              <a:rPr lang="tr-TR" altLang="tr-TR" sz="4800" dirty="0"/>
              <a:t> </a:t>
            </a:r>
            <a:r>
              <a:rPr lang="tr-TR" altLang="tr-TR" sz="4800" dirty="0" err="1"/>
              <a:t>reports</a:t>
            </a:r>
            <a:r>
              <a:rPr lang="tr-TR" altLang="tr-TR" sz="4800"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13</a:t>
            </a:fld>
            <a:endParaRPr lang="tr-TR"/>
          </a:p>
        </p:txBody>
      </p:sp>
    </p:spTree>
    <p:extLst>
      <p:ext uri="{BB962C8B-B14F-4D97-AF65-F5344CB8AC3E}">
        <p14:creationId xmlns:p14="http://schemas.microsoft.com/office/powerpoint/2010/main" val="31638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defRPr/>
            </a:pPr>
            <a:r>
              <a:rPr lang="en-US" sz="1200" b="1" dirty="0"/>
              <a:t>Why GLP and what are the advantages of GLP?</a:t>
            </a:r>
          </a:p>
          <a:p>
            <a:pPr algn="l">
              <a:defRPr/>
            </a:pPr>
            <a:endParaRPr lang="en-US" sz="1200" b="1" dirty="0"/>
          </a:p>
          <a:p>
            <a:pPr algn="l">
              <a:defRPr/>
            </a:pPr>
            <a:r>
              <a:rPr lang="en-US" sz="1200" b="1" dirty="0"/>
              <a:t>Aware that data is a true reflection of the results obtained from studies.</a:t>
            </a:r>
          </a:p>
          <a:p>
            <a:pPr algn="l">
              <a:defRPr/>
            </a:pPr>
            <a:endParaRPr lang="en-US" sz="1200" b="1" dirty="0"/>
          </a:p>
          <a:p>
            <a:pPr algn="l">
              <a:defRPr/>
            </a:pPr>
            <a:r>
              <a:rPr lang="en-US" sz="1200" b="1" dirty="0"/>
              <a:t>Enables the development of quality test data</a:t>
            </a:r>
          </a:p>
          <a:p>
            <a:pPr algn="l">
              <a:defRPr/>
            </a:pPr>
            <a:r>
              <a:rPr lang="en-US" sz="1200" b="1" dirty="0"/>
              <a:t>Provides preclinical safety and residual safety.</a:t>
            </a:r>
          </a:p>
          <a:p>
            <a:pPr algn="l">
              <a:defRPr/>
            </a:pPr>
            <a:r>
              <a:rPr lang="en-US" sz="1200" b="1" dirty="0"/>
              <a:t>Prevents duplication of data</a:t>
            </a:r>
          </a:p>
          <a:p>
            <a:pPr algn="l">
              <a:defRPr/>
            </a:pPr>
            <a:r>
              <a:rPr lang="en-US" sz="1200" b="1" dirty="0"/>
              <a:t>Enables the production of quality and reliable test data.</a:t>
            </a:r>
          </a:p>
          <a:p>
            <a:pPr algn="l">
              <a:defRPr/>
            </a:pPr>
            <a:r>
              <a:rPr lang="en-US" sz="1200" b="1" dirty="0"/>
              <a:t>Ensures traceability of data.</a:t>
            </a:r>
          </a:p>
          <a:p>
            <a:pPr algn="l">
              <a:defRPr/>
            </a:pPr>
            <a:r>
              <a:rPr lang="en-US" sz="1200" b="1" dirty="0"/>
              <a:t>Ensures mutual acceptance of data.</a:t>
            </a:r>
          </a:p>
          <a:p>
            <a:pPr algn="l">
              <a:defRPr/>
            </a:pPr>
            <a:r>
              <a:rPr lang="en-US" sz="1200" b="1" dirty="0"/>
              <a:t>Increases public confidence. Shortens the time required for a new product to be launched.</a:t>
            </a:r>
          </a:p>
          <a:p>
            <a:pPr algn="l">
              <a:defRPr/>
            </a:pPr>
            <a:r>
              <a:rPr lang="en-US" sz="1200" b="1" dirty="0"/>
              <a:t>Removes technical barriers to trade.</a:t>
            </a:r>
          </a:p>
          <a:p>
            <a:pPr algn="l">
              <a:defRPr/>
            </a:pPr>
            <a:r>
              <a:rPr lang="en-US" sz="1200" b="1" dirty="0"/>
              <a:t>Protects human health and the environment.</a:t>
            </a:r>
          </a:p>
          <a:p>
            <a:pPr algn="l">
              <a:defRPr/>
            </a:pPr>
            <a:r>
              <a:rPr lang="en-US" sz="1200" b="1" dirty="0"/>
              <a:t>Improves animal welfare.</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14</a:t>
            </a:fld>
            <a:endParaRPr lang="tr-TR"/>
          </a:p>
        </p:txBody>
      </p:sp>
    </p:spTree>
    <p:extLst>
      <p:ext uri="{BB962C8B-B14F-4D97-AF65-F5344CB8AC3E}">
        <p14:creationId xmlns:p14="http://schemas.microsoft.com/office/powerpoint/2010/main" val="100385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ltLang="tr-TR" dirty="0"/>
              <a:t>What GLP Does Not Concern:</a:t>
            </a:r>
          </a:p>
          <a:p>
            <a:endParaRPr lang="en-US" altLang="tr-TR" dirty="0"/>
          </a:p>
          <a:p>
            <a:r>
              <a:rPr lang="en-US" altLang="tr-TR" dirty="0"/>
              <a:t>It is not concerned with the technical validity of studies.</a:t>
            </a:r>
          </a:p>
          <a:p>
            <a:endParaRPr lang="en-US" altLang="tr-TR" dirty="0"/>
          </a:p>
          <a:p>
            <a:r>
              <a:rPr lang="en-US" altLang="tr-TR" dirty="0"/>
              <a:t>It is not concerned with measuring scientific value.</a:t>
            </a:r>
          </a:p>
          <a:p>
            <a:endParaRPr lang="en-US" altLang="tr-TR" dirty="0"/>
          </a:p>
          <a:p>
            <a:r>
              <a:rPr lang="en-US" altLang="tr-TR" dirty="0"/>
              <a:t>It is not concerned with how important is the question asked?</a:t>
            </a:r>
          </a:p>
          <a:p>
            <a:endParaRPr lang="en-US" altLang="tr-TR" dirty="0"/>
          </a:p>
          <a:p>
            <a:r>
              <a:rPr lang="en-US" altLang="tr-TR" dirty="0"/>
              <a:t>How appropriate is the study design?</a:t>
            </a:r>
          </a:p>
          <a:p>
            <a:r>
              <a:rPr lang="en-US" altLang="tr-TR" dirty="0"/>
              <a:t>How scientific is the evaluation?</a:t>
            </a:r>
          </a:p>
          <a:p>
            <a:endParaRPr lang="en-US" altLang="tr-TR" dirty="0"/>
          </a:p>
          <a:p>
            <a:r>
              <a:rPr lang="en-US" altLang="tr-TR" dirty="0"/>
              <a:t>It is not concerned with validating the data or the product.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15</a:t>
            </a:fld>
            <a:endParaRPr lang="tr-TR"/>
          </a:p>
        </p:txBody>
      </p:sp>
    </p:spTree>
    <p:extLst>
      <p:ext uri="{BB962C8B-B14F-4D97-AF65-F5344CB8AC3E}">
        <p14:creationId xmlns:p14="http://schemas.microsoft.com/office/powerpoint/2010/main" val="188381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a:r>
              <a:rPr lang="tr-TR" altLang="tr-TR" dirty="0"/>
              <a:t>GLP </a:t>
            </a:r>
            <a:r>
              <a:rPr lang="tr-TR" altLang="tr-TR" dirty="0" err="1"/>
              <a:t>provides</a:t>
            </a:r>
            <a:r>
              <a:rPr lang="tr-TR" altLang="tr-TR" dirty="0"/>
              <a:t> a </a:t>
            </a:r>
            <a:r>
              <a:rPr lang="tr-TR" altLang="tr-TR" dirty="0" err="1"/>
              <a:t>standard</a:t>
            </a:r>
            <a:r>
              <a:rPr lang="tr-TR" altLang="tr-TR" dirty="0"/>
              <a:t> </a:t>
            </a:r>
            <a:r>
              <a:rPr lang="tr-TR" altLang="tr-TR" dirty="0" err="1"/>
              <a:t>basis</a:t>
            </a:r>
            <a:r>
              <a:rPr lang="tr-TR" altLang="tr-TR" dirty="0"/>
              <a:t> </a:t>
            </a:r>
            <a:r>
              <a:rPr lang="tr-TR" altLang="tr-TR" dirty="0" err="1"/>
              <a:t>for</a:t>
            </a:r>
            <a:r>
              <a:rPr lang="tr-TR" altLang="tr-TR" dirty="0"/>
              <a:t> </a:t>
            </a:r>
            <a:r>
              <a:rPr lang="tr-TR" altLang="tr-TR" dirty="0" err="1"/>
              <a:t>improving</a:t>
            </a:r>
            <a:r>
              <a:rPr lang="tr-TR" altLang="tr-TR" dirty="0"/>
              <a:t> </a:t>
            </a:r>
            <a:r>
              <a:rPr lang="tr-TR" altLang="tr-TR" dirty="0" err="1"/>
              <a:t>the</a:t>
            </a:r>
            <a:r>
              <a:rPr lang="tr-TR" altLang="tr-TR" dirty="0"/>
              <a:t> </a:t>
            </a:r>
            <a:r>
              <a:rPr lang="tr-TR" altLang="tr-TR" dirty="0" err="1"/>
              <a:t>quality</a:t>
            </a:r>
            <a:r>
              <a:rPr lang="tr-TR" altLang="tr-TR" dirty="0"/>
              <a:t> </a:t>
            </a:r>
            <a:r>
              <a:rPr lang="tr-TR" altLang="tr-TR" dirty="0" err="1"/>
              <a:t>and</a:t>
            </a:r>
            <a:r>
              <a:rPr lang="tr-TR" altLang="tr-TR" dirty="0"/>
              <a:t> </a:t>
            </a:r>
            <a:r>
              <a:rPr lang="tr-TR" altLang="tr-TR" dirty="0" err="1"/>
              <a:t>integrity</a:t>
            </a:r>
            <a:r>
              <a:rPr lang="tr-TR" altLang="tr-TR" dirty="0"/>
              <a:t> of data </a:t>
            </a:r>
            <a:r>
              <a:rPr lang="tr-TR" altLang="tr-TR" dirty="0" err="1"/>
              <a:t>from</a:t>
            </a:r>
            <a:r>
              <a:rPr lang="tr-TR" altLang="tr-TR" dirty="0"/>
              <a:t> </a:t>
            </a:r>
            <a:r>
              <a:rPr lang="tr-TR" altLang="tr-TR" dirty="0" err="1"/>
              <a:t>studies</a:t>
            </a:r>
            <a:r>
              <a:rPr lang="tr-TR" altLang="tr-TR" dirty="0"/>
              <a:t> </a:t>
            </a:r>
            <a:r>
              <a:rPr lang="tr-TR" altLang="tr-TR" dirty="0" err="1"/>
              <a:t>evaluating</a:t>
            </a:r>
            <a:r>
              <a:rPr lang="tr-TR" altLang="tr-TR" dirty="0"/>
              <a:t> </a:t>
            </a:r>
            <a:r>
              <a:rPr lang="tr-TR" altLang="tr-TR" dirty="0" err="1"/>
              <a:t>the</a:t>
            </a:r>
            <a:r>
              <a:rPr lang="tr-TR" altLang="tr-TR" dirty="0"/>
              <a:t> </a:t>
            </a:r>
            <a:r>
              <a:rPr lang="tr-TR" altLang="tr-TR" dirty="0" err="1"/>
              <a:t>safety</a:t>
            </a:r>
            <a:r>
              <a:rPr lang="tr-TR" altLang="tr-TR" dirty="0"/>
              <a:t> </a:t>
            </a:r>
            <a:r>
              <a:rPr lang="tr-TR" altLang="tr-TR" dirty="0" err="1"/>
              <a:t>and</a:t>
            </a:r>
            <a:r>
              <a:rPr lang="tr-TR" altLang="tr-TR" dirty="0"/>
              <a:t> </a:t>
            </a:r>
            <a:r>
              <a:rPr lang="tr-TR" altLang="tr-TR" dirty="0" err="1"/>
              <a:t>efficacy</a:t>
            </a:r>
            <a:r>
              <a:rPr lang="tr-TR" altLang="tr-TR" dirty="0"/>
              <a:t> of </a:t>
            </a:r>
            <a:r>
              <a:rPr lang="tr-TR" altLang="tr-TR" dirty="0" err="1"/>
              <a:t>new</a:t>
            </a:r>
            <a:r>
              <a:rPr lang="tr-TR" altLang="tr-TR" dirty="0"/>
              <a:t> </a:t>
            </a:r>
            <a:r>
              <a:rPr lang="tr-TR" altLang="tr-TR" dirty="0" err="1"/>
              <a:t>drug</a:t>
            </a:r>
            <a:r>
              <a:rPr lang="tr-TR" altLang="tr-TR" dirty="0"/>
              <a:t> </a:t>
            </a:r>
            <a:r>
              <a:rPr lang="tr-TR" altLang="tr-TR" dirty="0" err="1"/>
              <a:t>applications</a:t>
            </a:r>
            <a:r>
              <a:rPr lang="tr-TR" altLang="tr-TR" dirty="0"/>
              <a:t>;</a:t>
            </a:r>
          </a:p>
          <a:p>
            <a:pPr lvl="0" algn="just"/>
            <a:endParaRPr lang="tr-TR" altLang="tr-TR" dirty="0"/>
          </a:p>
          <a:p>
            <a:pPr lvl="0" algn="just"/>
            <a:r>
              <a:rPr lang="tr-TR" altLang="tr-TR" dirty="0"/>
              <a:t>GLP is not </a:t>
            </a:r>
            <a:r>
              <a:rPr lang="tr-TR" altLang="tr-TR" dirty="0" err="1"/>
              <a:t>required</a:t>
            </a:r>
            <a:r>
              <a:rPr lang="tr-TR" altLang="tr-TR" dirty="0"/>
              <a:t> </a:t>
            </a:r>
            <a:r>
              <a:rPr lang="tr-TR" altLang="tr-TR" dirty="0" err="1"/>
              <a:t>for</a:t>
            </a:r>
            <a:r>
              <a:rPr lang="tr-TR" altLang="tr-TR" dirty="0"/>
              <a:t> </a:t>
            </a:r>
            <a:r>
              <a:rPr lang="tr-TR" altLang="tr-TR" dirty="0" err="1"/>
              <a:t>early</a:t>
            </a:r>
            <a:r>
              <a:rPr lang="tr-TR" altLang="tr-TR" dirty="0"/>
              <a:t> </a:t>
            </a:r>
            <a:r>
              <a:rPr lang="tr-TR" altLang="tr-TR" dirty="0" err="1"/>
              <a:t>development</a:t>
            </a:r>
            <a:r>
              <a:rPr lang="tr-TR" altLang="tr-TR" dirty="0"/>
              <a:t> </a:t>
            </a:r>
            <a:r>
              <a:rPr lang="tr-TR" altLang="tr-TR" dirty="0" err="1"/>
              <a:t>stages</a:t>
            </a:r>
            <a:r>
              <a:rPr lang="tr-TR" altLang="tr-TR" dirty="0"/>
              <a:t> </a:t>
            </a:r>
            <a:r>
              <a:rPr lang="tr-TR" altLang="tr-TR" dirty="0" err="1"/>
              <a:t>such</a:t>
            </a:r>
            <a:r>
              <a:rPr lang="tr-TR" altLang="tr-TR" dirty="0"/>
              <a:t> as </a:t>
            </a:r>
            <a:r>
              <a:rPr lang="tr-TR" altLang="tr-TR" dirty="0" err="1"/>
              <a:t>concept</a:t>
            </a:r>
            <a:r>
              <a:rPr lang="tr-TR" altLang="tr-TR" dirty="0"/>
              <a:t> </a:t>
            </a:r>
            <a:r>
              <a:rPr lang="tr-TR" altLang="tr-TR" dirty="0" err="1"/>
              <a:t>evaluation</a:t>
            </a:r>
            <a:r>
              <a:rPr lang="tr-TR" altLang="tr-TR" dirty="0"/>
              <a:t> </a:t>
            </a:r>
            <a:r>
              <a:rPr lang="tr-TR" altLang="tr-TR" dirty="0" err="1"/>
              <a:t>and</a:t>
            </a:r>
            <a:r>
              <a:rPr lang="tr-TR" altLang="tr-TR" dirty="0"/>
              <a:t> </a:t>
            </a:r>
            <a:r>
              <a:rPr lang="tr-TR" altLang="tr-TR" dirty="0" err="1"/>
              <a:t>screening</a:t>
            </a:r>
            <a:r>
              <a:rPr lang="tr-TR" altLang="tr-TR" dirty="0"/>
              <a:t>;</a:t>
            </a:r>
          </a:p>
          <a:p>
            <a:pPr lvl="0" algn="just"/>
            <a:endParaRPr lang="tr-TR" altLang="tr-TR" dirty="0"/>
          </a:p>
          <a:p>
            <a:pPr lvl="0" algn="just"/>
            <a:r>
              <a:rPr lang="tr-TR" altLang="tr-TR" dirty="0"/>
              <a:t>GLP is </a:t>
            </a:r>
            <a:r>
              <a:rPr lang="tr-TR" altLang="tr-TR" dirty="0" err="1"/>
              <a:t>only</a:t>
            </a:r>
            <a:r>
              <a:rPr lang="tr-TR" altLang="tr-TR" dirty="0"/>
              <a:t> </a:t>
            </a:r>
            <a:r>
              <a:rPr lang="tr-TR" altLang="tr-TR" dirty="0" err="1"/>
              <a:t>required</a:t>
            </a:r>
            <a:r>
              <a:rPr lang="tr-TR" altLang="tr-TR" dirty="0"/>
              <a:t> </a:t>
            </a:r>
            <a:r>
              <a:rPr lang="tr-TR" altLang="tr-TR" dirty="0" err="1"/>
              <a:t>for</a:t>
            </a:r>
            <a:r>
              <a:rPr lang="tr-TR" altLang="tr-TR" dirty="0"/>
              <a:t> </a:t>
            </a:r>
            <a:r>
              <a:rPr lang="tr-TR" altLang="tr-TR" dirty="0" err="1"/>
              <a:t>safety</a:t>
            </a:r>
            <a:r>
              <a:rPr lang="tr-TR" altLang="tr-TR" dirty="0"/>
              <a:t> </a:t>
            </a:r>
            <a:r>
              <a:rPr lang="tr-TR" altLang="tr-TR" dirty="0" err="1"/>
              <a:t>studies</a:t>
            </a:r>
            <a:r>
              <a:rPr lang="tr-TR" altLang="tr-TR" dirty="0"/>
              <a:t> </a:t>
            </a:r>
            <a:r>
              <a:rPr lang="tr-TR" altLang="tr-TR" dirty="0" err="1"/>
              <a:t>before</a:t>
            </a:r>
            <a:r>
              <a:rPr lang="tr-TR" altLang="tr-TR" dirty="0"/>
              <a:t> </a:t>
            </a:r>
            <a:r>
              <a:rPr lang="tr-TR" altLang="tr-TR" dirty="0" err="1"/>
              <a:t>application</a:t>
            </a:r>
            <a:r>
              <a:rPr lang="tr-TR" altLang="tr-TR" dirty="0"/>
              <a:t> </a:t>
            </a:r>
            <a:r>
              <a:rPr lang="tr-TR" altLang="tr-TR" dirty="0" err="1"/>
              <a:t>for</a:t>
            </a:r>
            <a:r>
              <a:rPr lang="tr-TR" altLang="tr-TR" dirty="0"/>
              <a:t> an </a:t>
            </a:r>
            <a:r>
              <a:rPr lang="tr-TR" altLang="tr-TR" dirty="0" err="1"/>
              <a:t>investigational</a:t>
            </a:r>
            <a:r>
              <a:rPr lang="tr-TR" altLang="tr-TR" dirty="0"/>
              <a:t> </a:t>
            </a:r>
            <a:r>
              <a:rPr lang="tr-TR" altLang="tr-TR" dirty="0" err="1"/>
              <a:t>new</a:t>
            </a:r>
            <a:r>
              <a:rPr lang="tr-TR" altLang="tr-TR" dirty="0"/>
              <a:t> </a:t>
            </a:r>
            <a:r>
              <a:rPr lang="tr-TR" altLang="tr-TR" dirty="0" err="1"/>
              <a:t>drug</a:t>
            </a:r>
            <a:r>
              <a:rPr lang="tr-TR" altLang="tr-TR" dirty="0"/>
              <a:t>. </a:t>
            </a:r>
            <a:r>
              <a:rPr lang="tr-TR" altLang="tr-TR" dirty="0" err="1"/>
              <a:t>Such</a:t>
            </a:r>
            <a:r>
              <a:rPr lang="tr-TR" altLang="tr-TR" dirty="0"/>
              <a:t> </a:t>
            </a:r>
            <a:r>
              <a:rPr lang="tr-TR" altLang="tr-TR" dirty="0" err="1"/>
              <a:t>safety</a:t>
            </a:r>
            <a:r>
              <a:rPr lang="tr-TR" altLang="tr-TR" dirty="0"/>
              <a:t> </a:t>
            </a:r>
            <a:r>
              <a:rPr lang="tr-TR" altLang="tr-TR" dirty="0" err="1"/>
              <a:t>studies</a:t>
            </a:r>
            <a:r>
              <a:rPr lang="tr-TR" altLang="tr-TR" dirty="0"/>
              <a:t> </a:t>
            </a:r>
            <a:r>
              <a:rPr lang="tr-TR" altLang="tr-TR" dirty="0" err="1"/>
              <a:t>may</a:t>
            </a:r>
            <a:r>
              <a:rPr lang="tr-TR" altLang="tr-TR" dirty="0"/>
              <a:t> </a:t>
            </a:r>
            <a:r>
              <a:rPr lang="tr-TR" altLang="tr-TR" dirty="0" err="1"/>
              <a:t>include</a:t>
            </a:r>
            <a:r>
              <a:rPr lang="tr-TR" altLang="tr-TR" dirty="0"/>
              <a:t> in </a:t>
            </a:r>
            <a:r>
              <a:rPr lang="tr-TR" altLang="tr-TR" dirty="0" err="1"/>
              <a:t>vivo</a:t>
            </a:r>
            <a:r>
              <a:rPr lang="tr-TR" altLang="tr-TR" dirty="0"/>
              <a:t> </a:t>
            </a:r>
            <a:r>
              <a:rPr lang="tr-TR" altLang="tr-TR" dirty="0" err="1"/>
              <a:t>measurements</a:t>
            </a:r>
            <a:r>
              <a:rPr lang="tr-TR" altLang="tr-TR" dirty="0"/>
              <a:t> of </a:t>
            </a:r>
            <a:r>
              <a:rPr lang="tr-TR" altLang="tr-TR" dirty="0" err="1"/>
              <a:t>biocompatibility</a:t>
            </a:r>
            <a:r>
              <a:rPr lang="tr-TR" altLang="tr-TR" dirty="0"/>
              <a:t>, </a:t>
            </a:r>
            <a:r>
              <a:rPr lang="tr-TR" altLang="tr-TR" dirty="0" err="1"/>
              <a:t>metabolism</a:t>
            </a:r>
            <a:r>
              <a:rPr lang="tr-TR" altLang="tr-TR" dirty="0"/>
              <a:t>, </a:t>
            </a:r>
            <a:r>
              <a:rPr lang="tr-TR" altLang="tr-TR" dirty="0" err="1"/>
              <a:t>toxicology</a:t>
            </a:r>
            <a:r>
              <a:rPr lang="tr-TR" altLang="tr-TR" dirty="0"/>
              <a:t> </a:t>
            </a:r>
            <a:r>
              <a:rPr lang="tr-TR" altLang="tr-TR" dirty="0" err="1"/>
              <a:t>and</a:t>
            </a:r>
            <a:r>
              <a:rPr lang="tr-TR" altLang="tr-TR" dirty="0"/>
              <a:t> </a:t>
            </a:r>
            <a:r>
              <a:rPr lang="tr-TR" altLang="tr-TR" dirty="0" err="1"/>
              <a:t>pharmacology</a:t>
            </a:r>
            <a:r>
              <a:rPr lang="tr-TR" altLang="tr-TR" dirty="0"/>
              <a:t>. GLP </a:t>
            </a:r>
            <a:r>
              <a:rPr lang="tr-TR" altLang="tr-TR" dirty="0" err="1"/>
              <a:t>will</a:t>
            </a:r>
            <a:r>
              <a:rPr lang="tr-TR" altLang="tr-TR" dirty="0"/>
              <a:t> be </a:t>
            </a:r>
            <a:r>
              <a:rPr lang="tr-TR" altLang="tr-TR" dirty="0" err="1"/>
              <a:t>required</a:t>
            </a:r>
            <a:r>
              <a:rPr lang="tr-TR" altLang="tr-TR" dirty="0"/>
              <a:t> </a:t>
            </a:r>
            <a:r>
              <a:rPr lang="tr-TR" altLang="tr-TR" dirty="0" err="1"/>
              <a:t>for</a:t>
            </a:r>
            <a:r>
              <a:rPr lang="tr-TR" altLang="tr-TR" dirty="0"/>
              <a:t> an in </a:t>
            </a:r>
            <a:r>
              <a:rPr lang="tr-TR" altLang="tr-TR" dirty="0" err="1"/>
              <a:t>vivo</a:t>
            </a:r>
            <a:r>
              <a:rPr lang="tr-TR" altLang="tr-TR" dirty="0"/>
              <a:t> </a:t>
            </a:r>
            <a:r>
              <a:rPr lang="tr-TR" altLang="tr-TR" dirty="0" err="1"/>
              <a:t>preclinical</a:t>
            </a:r>
            <a:r>
              <a:rPr lang="tr-TR" altLang="tr-TR" dirty="0"/>
              <a:t> </a:t>
            </a:r>
            <a:r>
              <a:rPr lang="tr-TR" altLang="tr-TR" dirty="0" err="1"/>
              <a:t>animal</a:t>
            </a:r>
            <a:r>
              <a:rPr lang="tr-TR" altLang="tr-TR" dirty="0"/>
              <a:t> </a:t>
            </a:r>
            <a:r>
              <a:rPr lang="tr-TR" altLang="tr-TR" dirty="0" err="1"/>
              <a:t>safety</a:t>
            </a:r>
            <a:r>
              <a:rPr lang="tr-TR" altLang="tr-TR" dirty="0"/>
              <a:t> test </a:t>
            </a:r>
            <a:r>
              <a:rPr lang="tr-TR" altLang="tr-TR" dirty="0" err="1"/>
              <a:t>if</a:t>
            </a:r>
            <a:r>
              <a:rPr lang="tr-TR" altLang="tr-TR" dirty="0"/>
              <a:t> </a:t>
            </a:r>
            <a:r>
              <a:rPr lang="tr-TR" altLang="tr-TR" dirty="0" err="1"/>
              <a:t>regulatory</a:t>
            </a:r>
            <a:r>
              <a:rPr lang="tr-TR" altLang="tr-TR" dirty="0"/>
              <a:t> </a:t>
            </a:r>
            <a:r>
              <a:rPr lang="tr-TR" altLang="tr-TR" dirty="0" err="1"/>
              <a:t>submission</a:t>
            </a:r>
            <a:r>
              <a:rPr lang="tr-TR" altLang="tr-TR" dirty="0"/>
              <a:t> is </a:t>
            </a:r>
            <a:r>
              <a:rPr lang="tr-TR" altLang="tr-TR" dirty="0" err="1"/>
              <a:t>planned</a:t>
            </a:r>
            <a:r>
              <a:rPr lang="tr-TR" altLang="tr-TR" dirty="0"/>
              <a:t>.</a:t>
            </a:r>
          </a:p>
          <a:p>
            <a:pPr lvl="0" algn="just"/>
            <a:endParaRPr lang="tr-TR" dirty="0"/>
          </a:p>
          <a:p>
            <a:pPr lvl="0" algn="just"/>
            <a:r>
              <a:rPr lang="tr-TR" dirty="0" err="1"/>
              <a:t>Provides</a:t>
            </a:r>
            <a:r>
              <a:rPr lang="tr-TR" dirty="0"/>
              <a:t> a </a:t>
            </a:r>
            <a:r>
              <a:rPr lang="tr-TR" dirty="0" err="1"/>
              <a:t>standard</a:t>
            </a:r>
            <a:r>
              <a:rPr lang="tr-TR" dirty="0"/>
              <a:t> </a:t>
            </a:r>
            <a:r>
              <a:rPr lang="tr-TR" dirty="0" err="1"/>
              <a:t>basis</a:t>
            </a:r>
            <a:r>
              <a:rPr lang="tr-TR" dirty="0"/>
              <a:t> </a:t>
            </a:r>
            <a:r>
              <a:rPr lang="tr-TR" dirty="0" err="1"/>
              <a:t>for</a:t>
            </a:r>
            <a:r>
              <a:rPr lang="tr-TR" dirty="0"/>
              <a:t> </a:t>
            </a:r>
            <a:r>
              <a:rPr lang="tr-TR" dirty="0" err="1"/>
              <a:t>improving</a:t>
            </a:r>
            <a:r>
              <a:rPr lang="tr-TR" dirty="0"/>
              <a:t> </a:t>
            </a:r>
            <a:r>
              <a:rPr lang="tr-TR" dirty="0" err="1"/>
              <a:t>the</a:t>
            </a:r>
            <a:r>
              <a:rPr lang="tr-TR" dirty="0"/>
              <a:t> </a:t>
            </a:r>
            <a:r>
              <a:rPr lang="tr-TR" dirty="0" err="1"/>
              <a:t>quality</a:t>
            </a:r>
            <a:r>
              <a:rPr lang="tr-TR" dirty="0"/>
              <a:t> </a:t>
            </a:r>
            <a:r>
              <a:rPr lang="tr-TR" dirty="0" err="1"/>
              <a:t>and</a:t>
            </a:r>
            <a:r>
              <a:rPr lang="tr-TR" dirty="0"/>
              <a:t> </a:t>
            </a:r>
            <a:r>
              <a:rPr lang="tr-TR" dirty="0" err="1"/>
              <a:t>integrity</a:t>
            </a:r>
            <a:r>
              <a:rPr lang="tr-TR" dirty="0"/>
              <a:t> of data </a:t>
            </a:r>
            <a:r>
              <a:rPr lang="tr-TR" dirty="0" err="1"/>
              <a:t>from</a:t>
            </a:r>
            <a:r>
              <a:rPr lang="tr-TR" dirty="0"/>
              <a:t> </a:t>
            </a:r>
            <a:r>
              <a:rPr lang="tr-TR" dirty="0" err="1"/>
              <a:t>studies</a:t>
            </a:r>
            <a:r>
              <a:rPr lang="tr-TR" dirty="0"/>
              <a:t> </a:t>
            </a:r>
            <a:r>
              <a:rPr lang="tr-TR" dirty="0" err="1"/>
              <a:t>evaluating</a:t>
            </a:r>
            <a:r>
              <a:rPr lang="tr-TR" dirty="0"/>
              <a:t> </a:t>
            </a:r>
            <a:r>
              <a:rPr lang="tr-TR" dirty="0" err="1"/>
              <a:t>the</a:t>
            </a:r>
            <a:r>
              <a:rPr lang="tr-TR" dirty="0"/>
              <a:t> </a:t>
            </a:r>
            <a:r>
              <a:rPr lang="tr-TR" dirty="0" err="1"/>
              <a:t>safety</a:t>
            </a:r>
            <a:r>
              <a:rPr lang="tr-TR" dirty="0"/>
              <a:t> </a:t>
            </a:r>
            <a:r>
              <a:rPr lang="tr-TR" dirty="0" err="1"/>
              <a:t>and</a:t>
            </a:r>
            <a:r>
              <a:rPr lang="tr-TR" dirty="0"/>
              <a:t> </a:t>
            </a:r>
            <a:r>
              <a:rPr lang="tr-TR" dirty="0" err="1"/>
              <a:t>efficacy</a:t>
            </a:r>
            <a:r>
              <a:rPr lang="tr-TR" dirty="0"/>
              <a:t> of </a:t>
            </a:r>
            <a:r>
              <a:rPr lang="tr-TR" dirty="0" err="1"/>
              <a:t>new</a:t>
            </a:r>
            <a:r>
              <a:rPr lang="tr-TR" dirty="0"/>
              <a:t> </a:t>
            </a:r>
            <a:r>
              <a:rPr lang="tr-TR" dirty="0" err="1"/>
              <a:t>drug</a:t>
            </a:r>
            <a:r>
              <a:rPr lang="tr-TR" dirty="0"/>
              <a:t> </a:t>
            </a:r>
            <a:r>
              <a:rPr lang="tr-TR" dirty="0" err="1"/>
              <a:t>applications</a:t>
            </a:r>
            <a:endParaRPr lang="tr-TR" dirty="0"/>
          </a:p>
          <a:p>
            <a:pPr lvl="0" algn="just"/>
            <a:r>
              <a:rPr lang="tr-TR" dirty="0"/>
              <a:t>GLP is not </a:t>
            </a:r>
            <a:r>
              <a:rPr lang="tr-TR" dirty="0" err="1"/>
              <a:t>required</a:t>
            </a:r>
            <a:r>
              <a:rPr lang="tr-TR" dirty="0"/>
              <a:t> </a:t>
            </a:r>
            <a:r>
              <a:rPr lang="tr-TR" dirty="0" err="1"/>
              <a:t>for</a:t>
            </a:r>
            <a:r>
              <a:rPr lang="tr-TR" dirty="0"/>
              <a:t> </a:t>
            </a:r>
            <a:r>
              <a:rPr lang="tr-TR" dirty="0" err="1"/>
              <a:t>early</a:t>
            </a:r>
            <a:r>
              <a:rPr lang="tr-TR" dirty="0"/>
              <a:t> </a:t>
            </a:r>
            <a:r>
              <a:rPr lang="tr-TR" dirty="0" err="1"/>
              <a:t>development</a:t>
            </a:r>
            <a:r>
              <a:rPr lang="tr-TR" dirty="0"/>
              <a:t> </a:t>
            </a:r>
            <a:r>
              <a:rPr lang="tr-TR" dirty="0" err="1"/>
              <a:t>stages</a:t>
            </a:r>
            <a:r>
              <a:rPr lang="tr-TR" dirty="0"/>
              <a:t> </a:t>
            </a:r>
            <a:r>
              <a:rPr lang="tr-TR" dirty="0" err="1"/>
              <a:t>such</a:t>
            </a:r>
            <a:r>
              <a:rPr lang="tr-TR" dirty="0"/>
              <a:t> as </a:t>
            </a:r>
            <a:r>
              <a:rPr lang="tr-TR" dirty="0" err="1"/>
              <a:t>concept</a:t>
            </a:r>
            <a:r>
              <a:rPr lang="tr-TR" dirty="0"/>
              <a:t> </a:t>
            </a:r>
            <a:r>
              <a:rPr lang="tr-TR" dirty="0" err="1"/>
              <a:t>evaluation</a:t>
            </a:r>
            <a:r>
              <a:rPr lang="tr-TR" dirty="0"/>
              <a:t> </a:t>
            </a:r>
            <a:r>
              <a:rPr lang="tr-TR" dirty="0" err="1"/>
              <a:t>and</a:t>
            </a:r>
            <a:r>
              <a:rPr lang="tr-TR" dirty="0"/>
              <a:t> </a:t>
            </a:r>
            <a:r>
              <a:rPr lang="tr-TR" dirty="0" err="1"/>
              <a:t>screening</a:t>
            </a:r>
            <a:endParaRPr lang="tr-TR" dirty="0"/>
          </a:p>
          <a:p>
            <a:pPr lvl="0" algn="just"/>
            <a:r>
              <a:rPr lang="tr-TR" dirty="0"/>
              <a:t>GLP is </a:t>
            </a:r>
            <a:r>
              <a:rPr lang="tr-TR" dirty="0" err="1"/>
              <a:t>only</a:t>
            </a:r>
            <a:r>
              <a:rPr lang="tr-TR" dirty="0"/>
              <a:t> </a:t>
            </a:r>
            <a:r>
              <a:rPr lang="tr-TR" dirty="0" err="1"/>
              <a:t>required</a:t>
            </a:r>
            <a:r>
              <a:rPr lang="tr-TR" dirty="0"/>
              <a:t> </a:t>
            </a:r>
            <a:r>
              <a:rPr lang="tr-TR" dirty="0" err="1"/>
              <a:t>for</a:t>
            </a:r>
            <a:r>
              <a:rPr lang="tr-TR" dirty="0"/>
              <a:t> </a:t>
            </a:r>
            <a:r>
              <a:rPr lang="tr-TR" dirty="0" err="1"/>
              <a:t>safety</a:t>
            </a:r>
            <a:r>
              <a:rPr lang="tr-TR" dirty="0"/>
              <a:t> </a:t>
            </a:r>
            <a:r>
              <a:rPr lang="tr-TR" dirty="0" err="1"/>
              <a:t>studies</a:t>
            </a:r>
            <a:r>
              <a:rPr lang="tr-TR" dirty="0"/>
              <a:t> </a:t>
            </a:r>
            <a:r>
              <a:rPr lang="tr-TR" dirty="0" err="1"/>
              <a:t>that</a:t>
            </a:r>
            <a:r>
              <a:rPr lang="tr-TR" dirty="0"/>
              <a:t> </a:t>
            </a:r>
            <a:r>
              <a:rPr lang="tr-TR" dirty="0" err="1"/>
              <a:t>include</a:t>
            </a:r>
            <a:r>
              <a:rPr lang="tr-TR" dirty="0"/>
              <a:t> </a:t>
            </a:r>
            <a:r>
              <a:rPr lang="tr-TR" dirty="0" err="1"/>
              <a:t>biocompatibility</a:t>
            </a:r>
            <a:r>
              <a:rPr lang="tr-TR" dirty="0"/>
              <a:t>, </a:t>
            </a:r>
            <a:r>
              <a:rPr lang="tr-TR" dirty="0" err="1"/>
              <a:t>metabolism</a:t>
            </a:r>
            <a:r>
              <a:rPr lang="tr-TR" dirty="0"/>
              <a:t>, </a:t>
            </a:r>
            <a:r>
              <a:rPr lang="tr-TR" dirty="0" err="1"/>
              <a:t>toxicology</a:t>
            </a:r>
            <a:r>
              <a:rPr lang="tr-TR" dirty="0"/>
              <a:t> </a:t>
            </a:r>
            <a:r>
              <a:rPr lang="tr-TR" dirty="0" err="1"/>
              <a:t>and</a:t>
            </a:r>
            <a:r>
              <a:rPr lang="tr-TR" dirty="0"/>
              <a:t> </a:t>
            </a:r>
            <a:r>
              <a:rPr lang="tr-TR" dirty="0" err="1"/>
              <a:t>pharmacology</a:t>
            </a:r>
            <a:r>
              <a:rPr lang="tr-TR" dirty="0"/>
              <a:t> in </a:t>
            </a:r>
            <a:r>
              <a:rPr lang="tr-TR" dirty="0" err="1"/>
              <a:t>vivo</a:t>
            </a:r>
            <a:r>
              <a:rPr lang="tr-TR" dirty="0"/>
              <a:t> </a:t>
            </a:r>
            <a:r>
              <a:rPr lang="tr-TR" dirty="0" err="1"/>
              <a:t>measurements</a:t>
            </a:r>
            <a:r>
              <a:rPr lang="tr-TR" dirty="0"/>
              <a:t> </a:t>
            </a:r>
            <a:r>
              <a:rPr lang="tr-TR" dirty="0" err="1"/>
              <a:t>prior</a:t>
            </a:r>
            <a:r>
              <a:rPr lang="tr-TR" dirty="0"/>
              <a:t> </a:t>
            </a:r>
            <a:r>
              <a:rPr lang="tr-TR" dirty="0" err="1"/>
              <a:t>to</a:t>
            </a:r>
            <a:r>
              <a:rPr lang="tr-TR" dirty="0"/>
              <a:t> </a:t>
            </a:r>
            <a:r>
              <a:rPr lang="tr-TR" dirty="0" err="1"/>
              <a:t>application</a:t>
            </a:r>
            <a:r>
              <a:rPr lang="tr-TR" dirty="0"/>
              <a:t> of an </a:t>
            </a:r>
            <a:r>
              <a:rPr lang="tr-TR" dirty="0" err="1"/>
              <a:t>investigational</a:t>
            </a:r>
            <a:r>
              <a:rPr lang="tr-TR" dirty="0"/>
              <a:t> </a:t>
            </a:r>
            <a:r>
              <a:rPr lang="tr-TR" dirty="0" err="1"/>
              <a:t>new</a:t>
            </a:r>
            <a:r>
              <a:rPr lang="tr-TR" dirty="0"/>
              <a:t> </a:t>
            </a:r>
            <a:r>
              <a:rPr lang="tr-TR" dirty="0" err="1"/>
              <a:t>drug</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16</a:t>
            </a:fld>
            <a:endParaRPr lang="tr-TR"/>
          </a:p>
        </p:txBody>
      </p:sp>
    </p:spTree>
    <p:extLst>
      <p:ext uri="{BB962C8B-B14F-4D97-AF65-F5344CB8AC3E}">
        <p14:creationId xmlns:p14="http://schemas.microsoft.com/office/powerpoint/2010/main" val="34739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When</a:t>
            </a:r>
            <a:r>
              <a:rPr lang="tr-TR" altLang="tr-TR" sz="1200" dirty="0">
                <a:latin typeface="+mj-lt"/>
              </a:rPr>
              <a:t> is GLP </a:t>
            </a:r>
            <a:r>
              <a:rPr lang="tr-TR" altLang="tr-TR" sz="1200" dirty="0" err="1">
                <a:latin typeface="+mj-lt"/>
              </a:rPr>
              <a:t>Necessary</a:t>
            </a:r>
            <a:r>
              <a:rPr lang="tr-TR" altLang="tr-TR" sz="1200" dirty="0">
                <a:latin typeface="+mj-lt"/>
              </a:rPr>
              <a: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Studies</a:t>
            </a:r>
            <a:r>
              <a:rPr lang="tr-TR" altLang="tr-TR" sz="1200" dirty="0">
                <a:latin typeface="+mj-lt"/>
              </a:rPr>
              <a:t> </a:t>
            </a:r>
            <a:r>
              <a:rPr lang="tr-TR" altLang="tr-TR" sz="1200" dirty="0" err="1">
                <a:latin typeface="+mj-lt"/>
              </a:rPr>
              <a:t>conducted</a:t>
            </a:r>
            <a:r>
              <a:rPr lang="tr-TR" altLang="tr-TR" sz="1200" dirty="0">
                <a:latin typeface="+mj-lt"/>
              </a:rPr>
              <a:t> </a:t>
            </a:r>
            <a:r>
              <a:rPr lang="tr-TR" altLang="tr-TR" sz="1200" dirty="0" err="1">
                <a:latin typeface="+mj-lt"/>
              </a:rPr>
              <a:t>to</a:t>
            </a:r>
            <a:r>
              <a:rPr lang="tr-TR" altLang="tr-TR" sz="1200" dirty="0">
                <a:latin typeface="+mj-lt"/>
              </a:rPr>
              <a:t> </a:t>
            </a:r>
            <a:r>
              <a:rPr lang="tr-TR" altLang="tr-TR" sz="1200" dirty="0" err="1">
                <a:latin typeface="+mj-lt"/>
              </a:rPr>
              <a:t>support</a:t>
            </a:r>
            <a:r>
              <a:rPr lang="tr-TR" altLang="tr-TR" sz="1200" dirty="0">
                <a:latin typeface="+mj-lt"/>
              </a:rPr>
              <a:t> </a:t>
            </a:r>
            <a:r>
              <a:rPr lang="tr-TR" altLang="tr-TR" sz="1200" dirty="0" err="1">
                <a:latin typeface="+mj-lt"/>
              </a:rPr>
              <a:t>research</a:t>
            </a:r>
            <a:r>
              <a:rPr lang="tr-TR" altLang="tr-TR" sz="1200" dirty="0">
                <a:latin typeface="+mj-lt"/>
              </a:rPr>
              <a:t>, R&amp;D on </a:t>
            </a:r>
            <a:r>
              <a:rPr lang="tr-TR" altLang="tr-TR" sz="1200" dirty="0" err="1">
                <a:latin typeface="+mj-lt"/>
              </a:rPr>
              <a:t>issues</a:t>
            </a:r>
            <a:r>
              <a:rPr lang="tr-TR" altLang="tr-TR" sz="1200" dirty="0">
                <a:latin typeface="+mj-lt"/>
              </a:rPr>
              <a:t> </a:t>
            </a:r>
            <a:r>
              <a:rPr lang="tr-TR" altLang="tr-TR" sz="1200" dirty="0" err="1">
                <a:latin typeface="+mj-lt"/>
              </a:rPr>
              <a:t>such</a:t>
            </a:r>
            <a:r>
              <a:rPr lang="tr-TR" altLang="tr-TR" sz="1200" dirty="0">
                <a:latin typeface="+mj-lt"/>
              </a:rPr>
              <a:t> as </a:t>
            </a:r>
            <a:r>
              <a:rPr lang="tr-TR" altLang="tr-TR" sz="1200" dirty="0" err="1">
                <a:latin typeface="+mj-lt"/>
              </a:rPr>
              <a:t>the</a:t>
            </a:r>
            <a:r>
              <a:rPr lang="tr-TR" altLang="tr-TR" sz="1200" dirty="0">
                <a:latin typeface="+mj-lt"/>
              </a:rPr>
              <a:t> </a:t>
            </a:r>
            <a:r>
              <a:rPr lang="tr-TR" altLang="tr-TR" sz="1200" dirty="0" err="1">
                <a:latin typeface="+mj-lt"/>
              </a:rPr>
              <a:t>properties</a:t>
            </a:r>
            <a:r>
              <a:rPr lang="tr-TR" altLang="tr-TR" sz="1200" dirty="0">
                <a:latin typeface="+mj-lt"/>
              </a:rPr>
              <a:t> </a:t>
            </a:r>
            <a:r>
              <a:rPr lang="tr-TR" altLang="tr-TR" sz="1200" dirty="0" err="1">
                <a:latin typeface="+mj-lt"/>
              </a:rPr>
              <a:t>and</a:t>
            </a:r>
            <a:r>
              <a:rPr lang="tr-TR" altLang="tr-TR" sz="1200" dirty="0">
                <a:latin typeface="+mj-lt"/>
              </a:rPr>
              <a:t> </a:t>
            </a:r>
            <a:r>
              <a:rPr lang="tr-TR" altLang="tr-TR" sz="1200" dirty="0" err="1">
                <a:latin typeface="+mj-lt"/>
              </a:rPr>
              <a:t>safety</a:t>
            </a:r>
            <a:r>
              <a:rPr lang="tr-TR" altLang="tr-TR" sz="1200" dirty="0">
                <a:latin typeface="+mj-lt"/>
              </a:rPr>
              <a:t> </a:t>
            </a:r>
            <a:r>
              <a:rPr lang="tr-TR" altLang="tr-TR" sz="1200" dirty="0" err="1">
                <a:latin typeface="+mj-lt"/>
              </a:rPr>
              <a:t>information</a:t>
            </a:r>
            <a:r>
              <a:rPr lang="tr-TR" altLang="tr-TR" sz="1200" dirty="0">
                <a:latin typeface="+mj-lt"/>
              </a:rPr>
              <a:t> of </a:t>
            </a:r>
            <a:r>
              <a:rPr lang="tr-TR" altLang="tr-TR" sz="1200" dirty="0" err="1">
                <a:latin typeface="+mj-lt"/>
              </a:rPr>
              <a:t>chemical</a:t>
            </a:r>
            <a:r>
              <a:rPr lang="tr-TR" altLang="tr-TR" sz="1200" dirty="0">
                <a:latin typeface="+mj-lt"/>
              </a:rPr>
              <a:t> </a:t>
            </a:r>
            <a:r>
              <a:rPr lang="tr-TR" altLang="tr-TR" sz="1200" dirty="0" err="1">
                <a:latin typeface="+mj-lt"/>
              </a:rPr>
              <a:t>products</a:t>
            </a:r>
            <a:r>
              <a:rPr lang="tr-TR" altLang="tr-TR" sz="1200" dirty="0">
                <a:latin typeface="+mj-lt"/>
              </a:rPr>
              <a:t> </a:t>
            </a:r>
            <a:r>
              <a:rPr lang="tr-TR" altLang="tr-TR" sz="1200" dirty="0" err="1">
                <a:latin typeface="+mj-lt"/>
              </a:rPr>
              <a:t>and</a:t>
            </a:r>
            <a:r>
              <a:rPr lang="tr-TR" altLang="tr-TR" sz="1200" dirty="0">
                <a:latin typeface="+mj-lt"/>
              </a:rPr>
              <a:t> </a:t>
            </a:r>
            <a:r>
              <a:rPr lang="tr-TR" altLang="tr-TR" sz="1200" dirty="0" err="1">
                <a:latin typeface="+mj-lt"/>
              </a:rPr>
              <a:t>studies</a:t>
            </a:r>
            <a:r>
              <a:rPr lang="tr-TR" altLang="tr-TR" sz="1200" dirty="0">
                <a:latin typeface="+mj-lt"/>
              </a:rPr>
              <a:t> </a:t>
            </a:r>
            <a:r>
              <a:rPr lang="tr-TR" altLang="tr-TR" sz="1200" dirty="0" err="1">
                <a:latin typeface="+mj-lt"/>
              </a:rPr>
              <a:t>conducted</a:t>
            </a:r>
            <a:r>
              <a:rPr lang="tr-TR" altLang="tr-TR" sz="1200" dirty="0">
                <a:latin typeface="+mj-lt"/>
              </a:rPr>
              <a:t> </a:t>
            </a:r>
            <a:r>
              <a:rPr lang="tr-TR" altLang="tr-TR" sz="1200" dirty="0" err="1">
                <a:latin typeface="+mj-lt"/>
              </a:rPr>
              <a:t>for</a:t>
            </a:r>
            <a:r>
              <a:rPr lang="tr-TR" altLang="tr-TR" sz="1200" dirty="0">
                <a:latin typeface="+mj-lt"/>
              </a:rPr>
              <a:t> </a:t>
            </a:r>
            <a:r>
              <a:rPr lang="tr-TR" altLang="tr-TR" sz="1200" dirty="0" err="1">
                <a:latin typeface="+mj-lt"/>
              </a:rPr>
              <a:t>the</a:t>
            </a:r>
            <a:r>
              <a:rPr lang="tr-TR" altLang="tr-TR" sz="1200" dirty="0">
                <a:latin typeface="+mj-lt"/>
              </a:rPr>
              <a:t> marketing of </a:t>
            </a:r>
            <a:r>
              <a:rPr lang="tr-TR" altLang="tr-TR" sz="1200" dirty="0" err="1">
                <a:latin typeface="+mj-lt"/>
              </a:rPr>
              <a:t>these</a:t>
            </a:r>
            <a:r>
              <a:rPr lang="tr-TR" altLang="tr-TR" sz="1200" dirty="0">
                <a:latin typeface="+mj-lt"/>
              </a:rPr>
              <a:t> </a:t>
            </a:r>
            <a:r>
              <a:rPr lang="tr-TR" altLang="tr-TR" sz="1200" dirty="0" err="1">
                <a:latin typeface="+mj-lt"/>
              </a:rPr>
              <a:t>products</a:t>
            </a:r>
            <a:r>
              <a:rPr lang="tr-TR" altLang="tr-TR" sz="1200" dirty="0">
                <a:latin typeface="+mj-lt"/>
              </a:rPr>
              <a:t> </a:t>
            </a:r>
            <a:r>
              <a:rPr lang="tr-TR" altLang="tr-TR" sz="1200" dirty="0" err="1">
                <a:latin typeface="+mj-lt"/>
              </a:rPr>
              <a:t>are</a:t>
            </a:r>
            <a:r>
              <a:rPr lang="tr-TR" altLang="tr-TR" sz="1200" dirty="0">
                <a:latin typeface="+mj-lt"/>
              </a:rPr>
              <a:t> </a:t>
            </a:r>
            <a:r>
              <a:rPr lang="tr-TR" altLang="tr-TR" sz="1200" dirty="0" err="1">
                <a:latin typeface="+mj-lt"/>
              </a:rPr>
              <a:t>necessary</a:t>
            </a:r>
            <a:r>
              <a:rPr lang="tr-TR" altLang="tr-TR" sz="1200" dirty="0">
                <a:latin typeface="+mj-lt"/>
              </a:rPr>
              <a: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GLP is </a:t>
            </a:r>
            <a:r>
              <a:rPr lang="tr-TR" altLang="tr-TR" sz="1200" dirty="0" err="1">
                <a:latin typeface="+mj-lt"/>
              </a:rPr>
              <a:t>required</a:t>
            </a:r>
            <a:r>
              <a:rPr lang="tr-TR" altLang="tr-TR" sz="1200" dirty="0">
                <a:latin typeface="+mj-lt"/>
              </a:rPr>
              <a:t> </a:t>
            </a:r>
            <a:r>
              <a:rPr lang="tr-TR" altLang="tr-TR" sz="1200" dirty="0" err="1">
                <a:latin typeface="+mj-lt"/>
              </a:rPr>
              <a:t>to</a:t>
            </a:r>
            <a:r>
              <a:rPr lang="tr-TR" altLang="tr-TR" sz="1200" dirty="0">
                <a:latin typeface="+mj-lt"/>
              </a:rPr>
              <a:t> define </a:t>
            </a:r>
            <a:r>
              <a:rPr lang="tr-TR" altLang="tr-TR" sz="1200" dirty="0" err="1">
                <a:latin typeface="+mj-lt"/>
              </a:rPr>
              <a:t>and</a:t>
            </a:r>
            <a:r>
              <a:rPr lang="tr-TR" altLang="tr-TR" sz="1200" dirty="0">
                <a:latin typeface="+mj-lt"/>
              </a:rPr>
              <a:t> </a:t>
            </a:r>
            <a:r>
              <a:rPr lang="tr-TR" altLang="tr-TR" sz="1200" dirty="0" err="1">
                <a:latin typeface="+mj-lt"/>
              </a:rPr>
              <a:t>approve</a:t>
            </a:r>
            <a:r>
              <a:rPr lang="tr-TR" altLang="tr-TR" sz="1200" dirty="0">
                <a:latin typeface="+mj-lt"/>
              </a:rPr>
              <a:t> </a:t>
            </a:r>
            <a:r>
              <a:rPr lang="tr-TR" altLang="tr-TR" sz="1200" dirty="0" err="1">
                <a:latin typeface="+mj-lt"/>
              </a:rPr>
              <a:t>all</a:t>
            </a:r>
            <a:r>
              <a:rPr lang="tr-TR" altLang="tr-TR" sz="1200" dirty="0">
                <a:latin typeface="+mj-lt"/>
              </a:rPr>
              <a:t> </a:t>
            </a:r>
            <a:r>
              <a:rPr lang="tr-TR" altLang="tr-TR" sz="1200" dirty="0" err="1">
                <a:latin typeface="+mj-lt"/>
              </a:rPr>
              <a:t>non-clinical</a:t>
            </a:r>
            <a:r>
              <a:rPr lang="tr-TR" altLang="tr-TR" sz="1200" dirty="0">
                <a:latin typeface="+mj-lt"/>
              </a:rPr>
              <a:t> </a:t>
            </a:r>
            <a:r>
              <a:rPr lang="tr-TR" altLang="tr-TR" sz="1200" dirty="0" err="1">
                <a:latin typeface="+mj-lt"/>
              </a:rPr>
              <a:t>health</a:t>
            </a:r>
            <a:r>
              <a:rPr lang="tr-TR" altLang="tr-TR" sz="1200" dirty="0">
                <a:latin typeface="+mj-lt"/>
              </a:rPr>
              <a:t> </a:t>
            </a:r>
            <a:r>
              <a:rPr lang="tr-TR" altLang="tr-TR" sz="1200" dirty="0" err="1">
                <a:latin typeface="+mj-lt"/>
              </a:rPr>
              <a:t>and</a:t>
            </a:r>
            <a:r>
              <a:rPr lang="tr-TR" altLang="tr-TR" sz="1200" dirty="0">
                <a:latin typeface="+mj-lt"/>
              </a:rPr>
              <a:t> </a:t>
            </a:r>
            <a:r>
              <a:rPr lang="tr-TR" altLang="tr-TR" sz="1200" dirty="0" err="1">
                <a:latin typeface="+mj-lt"/>
              </a:rPr>
              <a:t>environmental</a:t>
            </a:r>
            <a:r>
              <a:rPr lang="tr-TR" altLang="tr-TR" sz="1200" dirty="0">
                <a:latin typeface="+mj-lt"/>
              </a:rPr>
              <a:t> </a:t>
            </a:r>
            <a:r>
              <a:rPr lang="tr-TR" altLang="tr-TR" sz="1200" dirty="0" err="1">
                <a:latin typeface="+mj-lt"/>
              </a:rPr>
              <a:t>safety</a:t>
            </a:r>
            <a:r>
              <a:rPr lang="tr-TR" altLang="tr-TR" sz="1200" dirty="0">
                <a:latin typeface="+mj-lt"/>
              </a:rPr>
              <a:t> </a:t>
            </a:r>
            <a:r>
              <a:rPr lang="tr-TR" altLang="tr-TR" sz="1200" dirty="0" err="1">
                <a:latin typeface="+mj-lt"/>
              </a:rPr>
              <a:t>tests</a:t>
            </a:r>
            <a:r>
              <a:rPr lang="tr-TR" altLang="tr-TR" sz="1200" dirty="0">
                <a:latin typeface="+mj-lt"/>
              </a:rPr>
              <a: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The</a:t>
            </a:r>
            <a:r>
              <a:rPr lang="tr-TR" altLang="tr-TR" sz="1200" dirty="0">
                <a:latin typeface="+mj-lt"/>
              </a:rPr>
              <a:t> </a:t>
            </a:r>
            <a:r>
              <a:rPr lang="tr-TR" altLang="tr-TR" sz="1200" dirty="0" err="1">
                <a:latin typeface="+mj-lt"/>
              </a:rPr>
              <a:t>scope</a:t>
            </a:r>
            <a:r>
              <a:rPr lang="tr-TR" altLang="tr-TR" sz="1200" dirty="0">
                <a:latin typeface="+mj-lt"/>
              </a:rPr>
              <a:t> of GLP </a:t>
            </a:r>
            <a:r>
              <a:rPr lang="tr-TR" altLang="tr-TR" sz="1200" dirty="0" err="1">
                <a:latin typeface="+mj-lt"/>
              </a:rPr>
              <a:t>includes</a:t>
            </a:r>
            <a:r>
              <a:rPr lang="tr-TR" altLang="tr-TR" sz="1200" dirty="0">
                <a:latin typeface="+mj-lt"/>
              </a:rPr>
              <a:t> </a:t>
            </a:r>
            <a:r>
              <a:rPr lang="tr-TR" altLang="tr-TR" sz="1200" dirty="0" err="1">
                <a:latin typeface="+mj-lt"/>
              </a:rPr>
              <a:t>pre-clinical</a:t>
            </a:r>
            <a:r>
              <a:rPr lang="tr-TR" altLang="tr-TR" sz="1200" dirty="0">
                <a:latin typeface="+mj-lt"/>
              </a:rPr>
              <a:t> </a:t>
            </a:r>
            <a:r>
              <a:rPr lang="tr-TR" altLang="tr-TR" sz="1200" dirty="0" err="1">
                <a:latin typeface="+mj-lt"/>
              </a:rPr>
              <a:t>safety</a:t>
            </a:r>
            <a:r>
              <a:rPr lang="tr-TR" altLang="tr-TR" sz="1200" dirty="0">
                <a:latin typeface="+mj-lt"/>
              </a:rPr>
              <a:t> </a:t>
            </a:r>
            <a:r>
              <a:rPr lang="tr-TR" altLang="tr-TR" sz="1200" dirty="0" err="1">
                <a:latin typeface="+mj-lt"/>
              </a:rPr>
              <a:t>tests</a:t>
            </a:r>
            <a:r>
              <a:rPr lang="tr-TR" altLang="tr-TR" sz="1200" dirty="0">
                <a:latin typeface="+mj-lt"/>
              </a:rPr>
              <a:t> of </a:t>
            </a:r>
            <a:r>
              <a:rPr lang="tr-TR" altLang="tr-TR" sz="1200" dirty="0" err="1">
                <a:latin typeface="+mj-lt"/>
              </a:rPr>
              <a:t>substances</a:t>
            </a:r>
            <a:r>
              <a:rPr lang="tr-TR" altLang="tr-TR" sz="1200" dirty="0">
                <a:latin typeface="+mj-lt"/>
              </a:rPr>
              <a:t> </a:t>
            </a:r>
            <a:r>
              <a:rPr lang="tr-TR" altLang="tr-TR" sz="1200" dirty="0" err="1">
                <a:latin typeface="+mj-lt"/>
              </a:rPr>
              <a:t>such</a:t>
            </a:r>
            <a:r>
              <a:rPr lang="tr-TR" altLang="tr-TR" sz="1200" dirty="0">
                <a:latin typeface="+mj-lt"/>
              </a:rPr>
              <a:t> as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Pharmaceutical</a:t>
            </a:r>
            <a:r>
              <a:rPr lang="tr-TR" altLang="tr-TR" sz="1200" dirty="0">
                <a:latin typeface="+mj-lt"/>
              </a:rPr>
              <a:t> </a:t>
            </a:r>
            <a:r>
              <a:rPr lang="tr-TR" altLang="tr-TR" sz="1200" dirty="0" err="1">
                <a:latin typeface="+mj-lt"/>
              </a:rPr>
              <a:t>products</a:t>
            </a: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Pesticide</a:t>
            </a:r>
            <a:r>
              <a:rPr lang="tr-TR" altLang="tr-TR" sz="1200" dirty="0">
                <a:latin typeface="+mj-lt"/>
              </a:rPr>
              <a:t> </a:t>
            </a:r>
            <a:r>
              <a:rPr lang="tr-TR" altLang="tr-TR" sz="1200" dirty="0" err="1">
                <a:latin typeface="+mj-lt"/>
              </a:rPr>
              <a:t>products</a:t>
            </a: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Food</a:t>
            </a:r>
            <a:r>
              <a:rPr lang="tr-TR" altLang="tr-TR" sz="1200" dirty="0">
                <a:latin typeface="+mj-lt"/>
              </a:rPr>
              <a:t> </a:t>
            </a:r>
            <a:r>
              <a:rPr lang="tr-TR" altLang="tr-TR" sz="1200" dirty="0" err="1">
                <a:latin typeface="+mj-lt"/>
              </a:rPr>
              <a:t>and</a:t>
            </a:r>
            <a:r>
              <a:rPr lang="tr-TR" altLang="tr-TR" sz="1200" dirty="0">
                <a:latin typeface="+mj-lt"/>
              </a:rPr>
              <a:t> </a:t>
            </a:r>
            <a:r>
              <a:rPr lang="tr-TR" altLang="tr-TR" sz="1200" dirty="0" err="1">
                <a:latin typeface="+mj-lt"/>
              </a:rPr>
              <a:t>feed</a:t>
            </a:r>
            <a:r>
              <a:rPr lang="tr-TR" altLang="tr-TR" sz="1200" dirty="0">
                <a:latin typeface="+mj-lt"/>
              </a:rPr>
              <a:t> </a:t>
            </a:r>
            <a:r>
              <a:rPr lang="tr-TR" altLang="tr-TR" sz="1200" dirty="0" err="1">
                <a:latin typeface="+mj-lt"/>
              </a:rPr>
              <a:t>additives</a:t>
            </a: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Make-up</a:t>
            </a:r>
            <a:r>
              <a:rPr lang="tr-TR" altLang="tr-TR" sz="1200" dirty="0">
                <a:latin typeface="+mj-lt"/>
              </a:rPr>
              <a:t> </a:t>
            </a:r>
            <a:r>
              <a:rPr lang="tr-TR" altLang="tr-TR" sz="1200" dirty="0" err="1">
                <a:latin typeface="+mj-lt"/>
              </a:rPr>
              <a:t>materials</a:t>
            </a: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Veterinary</a:t>
            </a:r>
            <a:r>
              <a:rPr lang="tr-TR" altLang="tr-TR" sz="1200" dirty="0">
                <a:latin typeface="+mj-lt"/>
              </a:rPr>
              <a:t> </a:t>
            </a:r>
            <a:r>
              <a:rPr lang="tr-TR" altLang="tr-TR" sz="1200" dirty="0" err="1">
                <a:latin typeface="+mj-lt"/>
              </a:rPr>
              <a:t>drugs</a:t>
            </a:r>
            <a:r>
              <a:rPr lang="tr-TR" altLang="tr-TR" sz="1200" dirty="0">
                <a:latin typeface="+mj-lt"/>
              </a:rPr>
              <a:t> </a:t>
            </a:r>
            <a:r>
              <a:rPr lang="tr-TR" altLang="tr-TR" sz="1200" dirty="0" err="1">
                <a:latin typeface="+mj-lt"/>
              </a:rPr>
              <a:t>and</a:t>
            </a:r>
            <a:r>
              <a:rPr lang="tr-TR" altLang="tr-TR" sz="1200" dirty="0">
                <a:latin typeface="+mj-lt"/>
              </a:rPr>
              <a:t> </a:t>
            </a:r>
            <a:r>
              <a:rPr lang="tr-TR" altLang="tr-TR" sz="1200" dirty="0" err="1">
                <a:latin typeface="+mj-lt"/>
              </a:rPr>
              <a:t>similar</a:t>
            </a:r>
            <a:r>
              <a:rPr lang="tr-TR" altLang="tr-TR" sz="1200" dirty="0">
                <a:latin typeface="+mj-lt"/>
              </a:rPr>
              <a:t> </a:t>
            </a:r>
            <a:r>
              <a:rPr lang="tr-TR" altLang="tr-TR" sz="1200" dirty="0" err="1">
                <a:latin typeface="+mj-lt"/>
              </a:rPr>
              <a:t>products</a:t>
            </a: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Industrial</a:t>
            </a:r>
            <a:r>
              <a:rPr lang="tr-TR" altLang="tr-TR" sz="1200" dirty="0">
                <a:latin typeface="+mj-lt"/>
              </a:rPr>
              <a:t> </a:t>
            </a:r>
            <a:r>
              <a:rPr lang="tr-TR" altLang="tr-TR" sz="1200" dirty="0" err="1">
                <a:latin typeface="+mj-lt"/>
              </a:rPr>
              <a:t>chemicals</a:t>
            </a:r>
            <a:r>
              <a:rPr lang="tr-TR" altLang="tr-TR" sz="1200" dirty="0">
                <a:latin typeface="+mj-lt"/>
              </a:rPr>
              <a: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17</a:t>
            </a:fld>
            <a:endParaRPr lang="tr-TR"/>
          </a:p>
        </p:txBody>
      </p:sp>
    </p:spTree>
    <p:extLst>
      <p:ext uri="{BB962C8B-B14F-4D97-AF65-F5344CB8AC3E}">
        <p14:creationId xmlns:p14="http://schemas.microsoft.com/office/powerpoint/2010/main" val="163275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The</a:t>
            </a:r>
            <a:r>
              <a:rPr lang="tr-TR" altLang="tr-TR" dirty="0"/>
              <a:t> test </a:t>
            </a:r>
            <a:r>
              <a:rPr lang="tr-TR" altLang="tr-TR" dirty="0" err="1"/>
              <a:t>groups</a:t>
            </a:r>
            <a:r>
              <a:rPr lang="tr-TR" altLang="tr-TR" dirty="0"/>
              <a:t> </a:t>
            </a:r>
            <a:r>
              <a:rPr lang="tr-TR" altLang="tr-TR" dirty="0" err="1"/>
              <a:t>performed</a:t>
            </a:r>
            <a:r>
              <a:rPr lang="tr-TR" altLang="tr-TR" dirty="0"/>
              <a:t> in </a:t>
            </a:r>
            <a:r>
              <a:rPr lang="tr-TR" altLang="tr-TR" dirty="0" err="1"/>
              <a:t>the</a:t>
            </a:r>
            <a:r>
              <a:rPr lang="tr-TR" altLang="tr-TR" dirty="0"/>
              <a:t> GLP </a:t>
            </a:r>
            <a:r>
              <a:rPr lang="tr-TR" altLang="tr-TR" dirty="0" err="1"/>
              <a:t>area</a:t>
            </a:r>
            <a:r>
              <a:rPr lang="tr-TR" altLang="tr-TR" dirty="0"/>
              <a:t> </a:t>
            </a:r>
            <a:r>
              <a:rPr lang="tr-TR" altLang="tr-TR" dirty="0" err="1"/>
              <a:t>are</a:t>
            </a:r>
            <a:r>
              <a:rPr lang="tr-TR" altLang="tr-TR" dirty="0"/>
              <a:t> as </a:t>
            </a:r>
            <a:r>
              <a:rPr lang="tr-TR" altLang="tr-TR" dirty="0" err="1"/>
              <a:t>follows</a:t>
            </a:r>
            <a:endParaRPr lang="tr-TR" altLang="tr-TR" dirty="0"/>
          </a:p>
          <a:p>
            <a:r>
              <a:rPr lang="tr-TR" altLang="tr-TR" dirty="0" err="1"/>
              <a:t>Single</a:t>
            </a:r>
            <a:r>
              <a:rPr lang="tr-TR" altLang="tr-TR" dirty="0"/>
              <a:t> </a:t>
            </a:r>
            <a:r>
              <a:rPr lang="tr-TR" altLang="tr-TR" dirty="0" err="1"/>
              <a:t>dose</a:t>
            </a:r>
            <a:r>
              <a:rPr lang="tr-TR" altLang="tr-TR" dirty="0"/>
              <a:t> </a:t>
            </a:r>
            <a:r>
              <a:rPr lang="tr-TR" altLang="tr-TR" dirty="0" err="1"/>
              <a:t>toxicity</a:t>
            </a:r>
            <a:endParaRPr lang="tr-TR" altLang="tr-TR" dirty="0"/>
          </a:p>
          <a:p>
            <a:r>
              <a:rPr lang="tr-TR" altLang="tr-TR" dirty="0" err="1"/>
              <a:t>Repeated</a:t>
            </a:r>
            <a:r>
              <a:rPr lang="tr-TR" altLang="tr-TR" dirty="0"/>
              <a:t> </a:t>
            </a:r>
            <a:r>
              <a:rPr lang="tr-TR" altLang="tr-TR" dirty="0" err="1"/>
              <a:t>dose</a:t>
            </a:r>
            <a:r>
              <a:rPr lang="tr-TR" altLang="tr-TR" dirty="0"/>
              <a:t> </a:t>
            </a:r>
            <a:r>
              <a:rPr lang="tr-TR" altLang="tr-TR" dirty="0" err="1"/>
              <a:t>toxicity</a:t>
            </a:r>
            <a:r>
              <a:rPr lang="tr-TR" altLang="tr-TR" dirty="0"/>
              <a:t> (</a:t>
            </a:r>
            <a:r>
              <a:rPr lang="tr-TR" altLang="tr-TR" dirty="0" err="1"/>
              <a:t>sub-acute</a:t>
            </a:r>
            <a:r>
              <a:rPr lang="tr-TR" altLang="tr-TR" dirty="0"/>
              <a:t> </a:t>
            </a:r>
            <a:r>
              <a:rPr lang="tr-TR" altLang="tr-TR" dirty="0" err="1"/>
              <a:t>and</a:t>
            </a:r>
            <a:r>
              <a:rPr lang="tr-TR" altLang="tr-TR" dirty="0"/>
              <a:t> </a:t>
            </a:r>
            <a:r>
              <a:rPr lang="tr-TR" altLang="tr-TR" dirty="0" err="1"/>
              <a:t>chronic</a:t>
            </a:r>
            <a:r>
              <a:rPr lang="tr-TR" altLang="tr-TR" dirty="0"/>
              <a:t>)</a:t>
            </a:r>
          </a:p>
          <a:p>
            <a:r>
              <a:rPr lang="tr-TR" altLang="tr-TR" dirty="0" err="1"/>
              <a:t>Reproductive</a:t>
            </a:r>
            <a:r>
              <a:rPr lang="tr-TR" altLang="tr-TR" dirty="0"/>
              <a:t> </a:t>
            </a:r>
            <a:r>
              <a:rPr lang="tr-TR" altLang="tr-TR" dirty="0" err="1"/>
              <a:t>toxicity</a:t>
            </a:r>
            <a:r>
              <a:rPr lang="tr-TR" altLang="tr-TR" dirty="0"/>
              <a:t> (</a:t>
            </a:r>
            <a:r>
              <a:rPr lang="tr-TR" altLang="tr-TR" dirty="0" err="1"/>
              <a:t>fertility</a:t>
            </a:r>
            <a:r>
              <a:rPr lang="tr-TR" altLang="tr-TR" dirty="0"/>
              <a:t>, </a:t>
            </a:r>
            <a:r>
              <a:rPr lang="tr-TR" altLang="tr-TR" dirty="0" err="1"/>
              <a:t>embryo</a:t>
            </a:r>
            <a:r>
              <a:rPr lang="tr-TR" altLang="tr-TR" dirty="0"/>
              <a:t>-fetal </a:t>
            </a:r>
            <a:r>
              <a:rPr lang="tr-TR" altLang="tr-TR" dirty="0" err="1"/>
              <a:t>toxicity</a:t>
            </a:r>
            <a:r>
              <a:rPr lang="tr-TR" altLang="tr-TR" dirty="0"/>
              <a:t> </a:t>
            </a:r>
            <a:r>
              <a:rPr lang="tr-TR" altLang="tr-TR" dirty="0" err="1"/>
              <a:t>and</a:t>
            </a:r>
            <a:r>
              <a:rPr lang="tr-TR" altLang="tr-TR" dirty="0"/>
              <a:t> </a:t>
            </a:r>
            <a:r>
              <a:rPr lang="tr-TR" altLang="tr-TR" dirty="0" err="1"/>
              <a:t>teratogenicity</a:t>
            </a:r>
            <a:r>
              <a:rPr lang="tr-TR" altLang="tr-TR" dirty="0"/>
              <a:t>, peri-/post-</a:t>
            </a:r>
            <a:r>
              <a:rPr lang="tr-TR" altLang="tr-TR" dirty="0" err="1"/>
              <a:t>natal</a:t>
            </a:r>
            <a:r>
              <a:rPr lang="tr-TR" altLang="tr-TR" dirty="0"/>
              <a:t> </a:t>
            </a:r>
            <a:r>
              <a:rPr lang="tr-TR" altLang="tr-TR" dirty="0" err="1"/>
              <a:t>toxicity</a:t>
            </a:r>
            <a:r>
              <a:rPr lang="tr-TR" altLang="tr-TR" dirty="0"/>
              <a:t>)</a:t>
            </a:r>
          </a:p>
          <a:p>
            <a:r>
              <a:rPr lang="tr-TR" altLang="tr-TR" dirty="0" err="1"/>
              <a:t>Mutagenic</a:t>
            </a:r>
            <a:r>
              <a:rPr lang="tr-TR" altLang="tr-TR" dirty="0"/>
              <a:t> </a:t>
            </a:r>
            <a:r>
              <a:rPr lang="tr-TR" altLang="tr-TR" dirty="0" err="1"/>
              <a:t>potential</a:t>
            </a:r>
            <a:endParaRPr lang="tr-TR" altLang="tr-TR" dirty="0"/>
          </a:p>
          <a:p>
            <a:r>
              <a:rPr lang="tr-TR" altLang="tr-TR" dirty="0" err="1"/>
              <a:t>Carcinogenic</a:t>
            </a:r>
            <a:r>
              <a:rPr lang="tr-TR" altLang="tr-TR" dirty="0"/>
              <a:t> </a:t>
            </a:r>
            <a:r>
              <a:rPr lang="tr-TR" altLang="tr-TR" dirty="0" err="1"/>
              <a:t>potential</a:t>
            </a:r>
            <a:endParaRPr lang="tr-TR" altLang="tr-TR" dirty="0"/>
          </a:p>
          <a:p>
            <a:r>
              <a:rPr lang="tr-TR" altLang="tr-TR" dirty="0" err="1"/>
              <a:t>Toxicokinetics</a:t>
            </a:r>
            <a:r>
              <a:rPr lang="tr-TR" altLang="tr-TR" dirty="0"/>
              <a:t> (</a:t>
            </a:r>
            <a:r>
              <a:rPr lang="tr-TR" altLang="tr-TR" dirty="0" err="1"/>
              <a:t>the</a:t>
            </a:r>
            <a:r>
              <a:rPr lang="tr-TR" altLang="tr-TR" dirty="0"/>
              <a:t> </a:t>
            </a:r>
            <a:r>
              <a:rPr lang="tr-TR" altLang="tr-TR" dirty="0" err="1"/>
              <a:t>above</a:t>
            </a:r>
            <a:r>
              <a:rPr lang="tr-TR" altLang="tr-TR" dirty="0"/>
              <a:t> </a:t>
            </a:r>
            <a:r>
              <a:rPr lang="tr-TR" altLang="tr-TR" dirty="0" err="1"/>
              <a:t>studies</a:t>
            </a:r>
            <a:r>
              <a:rPr lang="tr-TR" altLang="tr-TR" dirty="0"/>
              <a:t> </a:t>
            </a:r>
            <a:r>
              <a:rPr lang="tr-TR" altLang="tr-TR" dirty="0" err="1"/>
              <a:t>providing</a:t>
            </a:r>
            <a:r>
              <a:rPr lang="tr-TR" altLang="tr-TR" dirty="0"/>
              <a:t> </a:t>
            </a:r>
            <a:r>
              <a:rPr lang="tr-TR" altLang="tr-TR" dirty="0" err="1"/>
              <a:t>systemic</a:t>
            </a:r>
            <a:r>
              <a:rPr lang="tr-TR" altLang="tr-TR" dirty="0"/>
              <a:t> </a:t>
            </a:r>
            <a:r>
              <a:rPr lang="tr-TR" altLang="tr-TR" dirty="0" err="1"/>
              <a:t>exposure</a:t>
            </a:r>
            <a:r>
              <a:rPr lang="tr-TR" altLang="tr-TR" dirty="0"/>
              <a:t> data </a:t>
            </a:r>
            <a:r>
              <a:rPr lang="tr-TR" altLang="tr-TR" dirty="0" err="1"/>
              <a:t>for</a:t>
            </a:r>
            <a:r>
              <a:rPr lang="tr-TR" altLang="tr-TR" dirty="0"/>
              <a:t> </a:t>
            </a:r>
            <a:r>
              <a:rPr lang="tr-TR" altLang="tr-TR" dirty="0" err="1"/>
              <a:t>pharmacokinetic</a:t>
            </a:r>
            <a:r>
              <a:rPr lang="tr-TR" altLang="tr-TR" dirty="0"/>
              <a:t> </a:t>
            </a:r>
            <a:r>
              <a:rPr lang="tr-TR" altLang="tr-TR" dirty="0" err="1"/>
              <a:t>studies</a:t>
            </a:r>
            <a:r>
              <a:rPr lang="tr-TR" altLang="tr-TR" dirty="0"/>
              <a:t>)</a:t>
            </a:r>
          </a:p>
          <a:p>
            <a:r>
              <a:rPr lang="tr-TR" altLang="tr-TR" dirty="0" err="1"/>
              <a:t>Pharmacodynamic</a:t>
            </a:r>
            <a:r>
              <a:rPr lang="tr-TR" altLang="tr-TR" dirty="0"/>
              <a:t> </a:t>
            </a:r>
            <a:r>
              <a:rPr lang="tr-TR" altLang="tr-TR" dirty="0" err="1"/>
              <a:t>studies</a:t>
            </a:r>
            <a:r>
              <a:rPr lang="tr-TR" altLang="tr-TR" dirty="0"/>
              <a:t> </a:t>
            </a:r>
            <a:r>
              <a:rPr lang="tr-TR" altLang="tr-TR" dirty="0" err="1"/>
              <a:t>designed</a:t>
            </a:r>
            <a:r>
              <a:rPr lang="tr-TR" altLang="tr-TR" dirty="0"/>
              <a:t> </a:t>
            </a:r>
            <a:r>
              <a:rPr lang="tr-TR" altLang="tr-TR" dirty="0" err="1"/>
              <a:t>to</a:t>
            </a:r>
            <a:r>
              <a:rPr lang="tr-TR" altLang="tr-TR" dirty="0"/>
              <a:t> test </a:t>
            </a:r>
            <a:r>
              <a:rPr lang="tr-TR" altLang="tr-TR" dirty="0" err="1"/>
              <a:t>the</a:t>
            </a:r>
            <a:r>
              <a:rPr lang="tr-TR" altLang="tr-TR" dirty="0"/>
              <a:t> </a:t>
            </a:r>
            <a:r>
              <a:rPr lang="tr-TR" altLang="tr-TR" dirty="0" err="1"/>
              <a:t>potential</a:t>
            </a:r>
            <a:r>
              <a:rPr lang="tr-TR" altLang="tr-TR" dirty="0"/>
              <a:t> </a:t>
            </a:r>
            <a:r>
              <a:rPr lang="tr-TR" altLang="tr-TR" dirty="0" err="1"/>
              <a:t>for</a:t>
            </a:r>
            <a:r>
              <a:rPr lang="tr-TR" altLang="tr-TR" dirty="0"/>
              <a:t> adverse </a:t>
            </a:r>
            <a:r>
              <a:rPr lang="tr-TR" altLang="tr-TR" dirty="0" err="1"/>
              <a:t>effects</a:t>
            </a:r>
            <a:r>
              <a:rPr lang="tr-TR" altLang="tr-TR" dirty="0"/>
              <a:t> (</a:t>
            </a:r>
            <a:r>
              <a:rPr lang="tr-TR" altLang="tr-TR" dirty="0" err="1"/>
              <a:t>Safety</a:t>
            </a:r>
            <a:r>
              <a:rPr lang="tr-TR" altLang="tr-TR" dirty="0"/>
              <a:t> </a:t>
            </a:r>
            <a:r>
              <a:rPr lang="tr-TR" altLang="tr-TR" dirty="0" err="1"/>
              <a:t>pharmacology</a:t>
            </a:r>
            <a:r>
              <a:rPr lang="tr-TR" altLang="tr-TR" dirty="0"/>
              <a:t>)</a:t>
            </a:r>
          </a:p>
          <a:p>
            <a:r>
              <a:rPr lang="tr-TR" altLang="tr-TR" dirty="0" err="1"/>
              <a:t>Local</a:t>
            </a:r>
            <a:r>
              <a:rPr lang="tr-TR" altLang="tr-TR" dirty="0"/>
              <a:t> </a:t>
            </a:r>
            <a:r>
              <a:rPr lang="tr-TR" altLang="tr-TR" dirty="0" err="1"/>
              <a:t>tolerance</a:t>
            </a:r>
            <a:r>
              <a:rPr lang="tr-TR" altLang="tr-TR" dirty="0"/>
              <a:t> </a:t>
            </a:r>
            <a:r>
              <a:rPr lang="tr-TR" altLang="tr-TR" dirty="0" err="1"/>
              <a:t>studies</a:t>
            </a:r>
            <a:r>
              <a:rPr lang="tr-TR" altLang="tr-TR" dirty="0"/>
              <a:t> </a:t>
            </a:r>
            <a:r>
              <a:rPr lang="tr-TR" altLang="tr-TR" dirty="0" err="1"/>
              <a:t>including</a:t>
            </a:r>
            <a:r>
              <a:rPr lang="tr-TR" altLang="tr-TR" dirty="0"/>
              <a:t> </a:t>
            </a:r>
            <a:r>
              <a:rPr lang="tr-TR" altLang="tr-TR" dirty="0" err="1"/>
              <a:t>phototoxicity</a:t>
            </a:r>
            <a:r>
              <a:rPr lang="tr-TR" altLang="tr-TR" dirty="0"/>
              <a:t>, </a:t>
            </a:r>
            <a:r>
              <a:rPr lang="tr-TR" altLang="tr-TR" dirty="0" err="1"/>
              <a:t>irritation</a:t>
            </a:r>
            <a:r>
              <a:rPr lang="tr-TR" altLang="tr-TR" dirty="0"/>
              <a:t> </a:t>
            </a:r>
            <a:r>
              <a:rPr lang="tr-TR" altLang="tr-TR" dirty="0" err="1"/>
              <a:t>and</a:t>
            </a:r>
            <a:r>
              <a:rPr lang="tr-TR" altLang="tr-TR" dirty="0"/>
              <a:t> </a:t>
            </a:r>
            <a:r>
              <a:rPr lang="tr-TR" altLang="tr-TR" dirty="0" err="1"/>
              <a:t>sensitization</a:t>
            </a:r>
            <a:r>
              <a:rPr lang="tr-TR" altLang="tr-TR" dirty="0"/>
              <a:t> </a:t>
            </a:r>
            <a:r>
              <a:rPr lang="tr-TR" altLang="tr-TR" dirty="0" err="1"/>
              <a:t>studies</a:t>
            </a:r>
            <a:r>
              <a:rPr lang="tr-TR" altLang="tr-TR" dirty="0"/>
              <a:t> </a:t>
            </a:r>
            <a:r>
              <a:rPr lang="tr-TR" altLang="tr-TR" dirty="0" err="1"/>
              <a:t>or</a:t>
            </a:r>
            <a:r>
              <a:rPr lang="tr-TR" altLang="tr-TR" dirty="0"/>
              <a:t> </a:t>
            </a:r>
            <a:r>
              <a:rPr lang="tr-TR" altLang="tr-TR" dirty="0" err="1"/>
              <a:t>tests</a:t>
            </a:r>
            <a:r>
              <a:rPr lang="tr-TR" altLang="tr-TR" dirty="0"/>
              <a:t> </a:t>
            </a:r>
            <a:r>
              <a:rPr lang="tr-TR" altLang="tr-TR" dirty="0" err="1"/>
              <a:t>for</a:t>
            </a:r>
            <a:r>
              <a:rPr lang="tr-TR" altLang="tr-TR" dirty="0"/>
              <a:t> </a:t>
            </a:r>
            <a:r>
              <a:rPr lang="tr-TR" altLang="tr-TR" dirty="0" err="1"/>
              <a:t>suspected</a:t>
            </a:r>
            <a:r>
              <a:rPr lang="tr-TR" altLang="tr-TR" dirty="0"/>
              <a:t> </a:t>
            </a:r>
            <a:r>
              <a:rPr lang="tr-TR" altLang="tr-TR" dirty="0" err="1"/>
              <a:t>dependence</a:t>
            </a:r>
            <a:r>
              <a:rPr lang="tr-TR" altLang="tr-TR" dirty="0"/>
              <a:t> </a:t>
            </a:r>
            <a:r>
              <a:rPr lang="tr-TR" altLang="tr-TR" dirty="0" err="1"/>
              <a:t>and</a:t>
            </a:r>
            <a:r>
              <a:rPr lang="tr-TR" altLang="tr-TR" dirty="0"/>
              <a:t>/</a:t>
            </a:r>
            <a:r>
              <a:rPr lang="tr-TR" altLang="tr-TR" dirty="0" err="1"/>
              <a:t>or</a:t>
            </a:r>
            <a:r>
              <a:rPr lang="tr-TR" altLang="tr-TR" dirty="0"/>
              <a:t> </a:t>
            </a:r>
            <a:r>
              <a:rPr lang="tr-TR" altLang="tr-TR" dirty="0" err="1"/>
              <a:t>withdrawal</a:t>
            </a:r>
            <a:r>
              <a:rPr lang="tr-TR" altLang="tr-TR" dirty="0"/>
              <a:t> </a:t>
            </a:r>
            <a:r>
              <a:rPr lang="tr-TR" altLang="tr-TR" dirty="0" err="1"/>
              <a:t>effects</a:t>
            </a:r>
            <a:r>
              <a:rPr lang="tr-TR" altLang="tr-TR" dirty="0"/>
              <a:t> of </a:t>
            </a:r>
            <a:r>
              <a:rPr lang="tr-TR" altLang="tr-TR" dirty="0" err="1"/>
              <a:t>drugs</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18</a:t>
            </a:fld>
            <a:endParaRPr lang="tr-TR"/>
          </a:p>
        </p:txBody>
      </p:sp>
    </p:spTree>
    <p:extLst>
      <p:ext uri="{BB962C8B-B14F-4D97-AF65-F5344CB8AC3E}">
        <p14:creationId xmlns:p14="http://schemas.microsoft.com/office/powerpoint/2010/main" val="124633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Physical-chemical</a:t>
            </a:r>
            <a:r>
              <a:rPr lang="tr-TR" altLang="tr-TR" dirty="0"/>
              <a:t> </a:t>
            </a:r>
            <a:r>
              <a:rPr lang="tr-TR" altLang="tr-TR" dirty="0" err="1"/>
              <a:t>tests</a:t>
            </a:r>
            <a:r>
              <a:rPr lang="tr-TR" altLang="tr-TR" dirty="0"/>
              <a:t>;</a:t>
            </a:r>
          </a:p>
          <a:p>
            <a:r>
              <a:rPr lang="tr-TR" altLang="tr-TR" dirty="0" err="1"/>
              <a:t>Toxicity</a:t>
            </a:r>
            <a:r>
              <a:rPr lang="tr-TR" altLang="tr-TR" dirty="0"/>
              <a:t> </a:t>
            </a:r>
            <a:r>
              <a:rPr lang="tr-TR" altLang="tr-TR" dirty="0" err="1"/>
              <a:t>studies</a:t>
            </a:r>
            <a:r>
              <a:rPr lang="tr-TR" altLang="tr-TR" dirty="0"/>
              <a:t>;</a:t>
            </a:r>
          </a:p>
          <a:p>
            <a:r>
              <a:rPr lang="tr-TR" altLang="tr-TR" dirty="0" err="1"/>
              <a:t>Mutagenicity</a:t>
            </a:r>
            <a:r>
              <a:rPr lang="tr-TR" altLang="tr-TR" dirty="0"/>
              <a:t> </a:t>
            </a:r>
            <a:r>
              <a:rPr lang="tr-TR" altLang="tr-TR" dirty="0" err="1"/>
              <a:t>studies</a:t>
            </a:r>
            <a:r>
              <a:rPr lang="tr-TR" altLang="tr-TR" dirty="0"/>
              <a:t>;</a:t>
            </a:r>
          </a:p>
          <a:p>
            <a:r>
              <a:rPr lang="tr-TR" altLang="tr-TR" dirty="0" err="1"/>
              <a:t>Environmental</a:t>
            </a:r>
            <a:r>
              <a:rPr lang="tr-TR" altLang="tr-TR" dirty="0"/>
              <a:t> </a:t>
            </a:r>
            <a:r>
              <a:rPr lang="tr-TR" altLang="tr-TR" dirty="0" err="1"/>
              <a:t>toxicity</a:t>
            </a:r>
            <a:r>
              <a:rPr lang="tr-TR" altLang="tr-TR" dirty="0"/>
              <a:t> </a:t>
            </a:r>
            <a:r>
              <a:rPr lang="tr-TR" altLang="tr-TR" dirty="0" err="1"/>
              <a:t>studies</a:t>
            </a:r>
            <a:r>
              <a:rPr lang="tr-TR" altLang="tr-TR" dirty="0"/>
              <a:t> on </a:t>
            </a:r>
            <a:r>
              <a:rPr lang="tr-TR" altLang="tr-TR" dirty="0" err="1"/>
              <a:t>aquatic</a:t>
            </a:r>
            <a:r>
              <a:rPr lang="tr-TR" altLang="tr-TR" dirty="0"/>
              <a:t> </a:t>
            </a:r>
            <a:r>
              <a:rPr lang="tr-TR" altLang="tr-TR" dirty="0" err="1"/>
              <a:t>and</a:t>
            </a:r>
            <a:r>
              <a:rPr lang="tr-TR" altLang="tr-TR" dirty="0"/>
              <a:t> </a:t>
            </a:r>
            <a:r>
              <a:rPr lang="tr-TR" altLang="tr-TR" dirty="0" err="1"/>
              <a:t>terrestrial</a:t>
            </a:r>
            <a:r>
              <a:rPr lang="tr-TR" altLang="tr-TR" dirty="0"/>
              <a:t> </a:t>
            </a:r>
            <a:r>
              <a:rPr lang="tr-TR" altLang="tr-TR" dirty="0" err="1"/>
              <a:t>organisms</a:t>
            </a:r>
            <a:endParaRPr lang="tr-TR" altLang="tr-TR" dirty="0"/>
          </a:p>
          <a:p>
            <a:r>
              <a:rPr lang="tr-TR" altLang="tr-TR" dirty="0" err="1"/>
              <a:t>Studies</a:t>
            </a:r>
            <a:r>
              <a:rPr lang="tr-TR" altLang="tr-TR" dirty="0"/>
              <a:t> on </a:t>
            </a:r>
            <a:r>
              <a:rPr lang="tr-TR" altLang="tr-TR" dirty="0" err="1"/>
              <a:t>behavior</a:t>
            </a:r>
            <a:r>
              <a:rPr lang="tr-TR" altLang="tr-TR" dirty="0"/>
              <a:t> in </a:t>
            </a:r>
            <a:r>
              <a:rPr lang="tr-TR" altLang="tr-TR" dirty="0" err="1"/>
              <a:t>water</a:t>
            </a:r>
            <a:r>
              <a:rPr lang="tr-TR" altLang="tr-TR" dirty="0"/>
              <a:t>, </a:t>
            </a:r>
            <a:r>
              <a:rPr lang="tr-TR" altLang="tr-TR" dirty="0" err="1"/>
              <a:t>soil</a:t>
            </a:r>
            <a:r>
              <a:rPr lang="tr-TR" altLang="tr-TR" dirty="0"/>
              <a:t> </a:t>
            </a:r>
            <a:r>
              <a:rPr lang="tr-TR" altLang="tr-TR" dirty="0" err="1"/>
              <a:t>and</a:t>
            </a:r>
            <a:r>
              <a:rPr lang="tr-TR" altLang="tr-TR" dirty="0"/>
              <a:t> </a:t>
            </a:r>
            <a:r>
              <a:rPr lang="tr-TR" altLang="tr-TR" dirty="0" err="1"/>
              <a:t>air</a:t>
            </a:r>
            <a:r>
              <a:rPr lang="tr-TR" altLang="tr-TR" dirty="0"/>
              <a:t>; </a:t>
            </a:r>
            <a:r>
              <a:rPr lang="tr-TR" altLang="tr-TR" dirty="0" err="1"/>
              <a:t>bioaccumulation</a:t>
            </a:r>
            <a:endParaRPr lang="tr-TR" altLang="tr-TR" dirty="0"/>
          </a:p>
          <a:p>
            <a:r>
              <a:rPr lang="tr-TR" altLang="tr-TR" dirty="0" err="1"/>
              <a:t>Studies</a:t>
            </a:r>
            <a:r>
              <a:rPr lang="tr-TR" altLang="tr-TR" dirty="0"/>
              <a:t> </a:t>
            </a:r>
            <a:r>
              <a:rPr lang="tr-TR" altLang="tr-TR" dirty="0" err="1"/>
              <a:t>to</a:t>
            </a:r>
            <a:r>
              <a:rPr lang="tr-TR" altLang="tr-TR" dirty="0"/>
              <a:t> </a:t>
            </a:r>
            <a:r>
              <a:rPr lang="tr-TR" altLang="tr-TR" dirty="0" err="1"/>
              <a:t>determine</a:t>
            </a:r>
            <a:r>
              <a:rPr lang="tr-TR" altLang="tr-TR" dirty="0"/>
              <a:t> </a:t>
            </a:r>
            <a:r>
              <a:rPr lang="tr-TR" altLang="tr-TR" dirty="0" err="1"/>
              <a:t>pesticide</a:t>
            </a:r>
            <a:r>
              <a:rPr lang="tr-TR" altLang="tr-TR" dirty="0"/>
              <a:t> </a:t>
            </a:r>
            <a:r>
              <a:rPr lang="tr-TR" altLang="tr-TR" dirty="0" err="1"/>
              <a:t>residues</a:t>
            </a:r>
            <a:r>
              <a:rPr lang="tr-TR" altLang="tr-TR" dirty="0"/>
              <a:t> in </a:t>
            </a:r>
            <a:r>
              <a:rPr lang="tr-TR" altLang="tr-TR" dirty="0" err="1"/>
              <a:t>food</a:t>
            </a:r>
            <a:r>
              <a:rPr lang="tr-TR" altLang="tr-TR" dirty="0"/>
              <a:t> </a:t>
            </a:r>
            <a:r>
              <a:rPr lang="tr-TR" altLang="tr-TR" dirty="0" err="1"/>
              <a:t>or</a:t>
            </a:r>
            <a:r>
              <a:rPr lang="tr-TR" altLang="tr-TR" dirty="0"/>
              <a:t> </a:t>
            </a:r>
            <a:r>
              <a:rPr lang="tr-TR" altLang="tr-TR" dirty="0" err="1"/>
              <a:t>animal</a:t>
            </a:r>
            <a:r>
              <a:rPr lang="tr-TR" altLang="tr-TR" dirty="0"/>
              <a:t> </a:t>
            </a:r>
            <a:r>
              <a:rPr lang="tr-TR" altLang="tr-TR" dirty="0" err="1"/>
              <a:t>feed</a:t>
            </a:r>
            <a:endParaRPr lang="tr-TR" altLang="tr-TR" dirty="0"/>
          </a:p>
          <a:p>
            <a:r>
              <a:rPr lang="tr-TR" altLang="tr-TR" dirty="0" err="1"/>
              <a:t>Studies</a:t>
            </a:r>
            <a:r>
              <a:rPr lang="tr-TR" altLang="tr-TR" dirty="0"/>
              <a:t> on </a:t>
            </a:r>
            <a:r>
              <a:rPr lang="tr-TR" altLang="tr-TR" dirty="0" err="1"/>
              <a:t>effects</a:t>
            </a:r>
            <a:r>
              <a:rPr lang="tr-TR" altLang="tr-TR" dirty="0"/>
              <a:t> on </a:t>
            </a:r>
            <a:r>
              <a:rPr lang="tr-TR" altLang="tr-TR" dirty="0" err="1"/>
              <a:t>mesocosms</a:t>
            </a:r>
            <a:r>
              <a:rPr lang="tr-TR" altLang="tr-TR" dirty="0"/>
              <a:t> </a:t>
            </a:r>
            <a:r>
              <a:rPr lang="tr-TR" altLang="tr-TR" dirty="0" err="1"/>
              <a:t>and</a:t>
            </a:r>
            <a:r>
              <a:rPr lang="tr-TR" altLang="tr-TR" dirty="0"/>
              <a:t> </a:t>
            </a:r>
            <a:r>
              <a:rPr lang="tr-TR" altLang="tr-TR" dirty="0" err="1"/>
              <a:t>natural</a:t>
            </a:r>
            <a:r>
              <a:rPr lang="tr-TR" altLang="tr-TR" dirty="0"/>
              <a:t> </a:t>
            </a:r>
            <a:r>
              <a:rPr lang="tr-TR" altLang="tr-TR" dirty="0" err="1"/>
              <a:t>ecosystems</a:t>
            </a:r>
            <a:r>
              <a:rPr lang="tr-TR" altLang="tr-TR" dirty="0"/>
              <a:t>;</a:t>
            </a:r>
          </a:p>
          <a:p>
            <a:r>
              <a:rPr lang="tr-TR" altLang="tr-TR" dirty="0" err="1"/>
              <a:t>Analytical</a:t>
            </a:r>
            <a:r>
              <a:rPr lang="tr-TR" altLang="tr-TR" dirty="0"/>
              <a:t> </a:t>
            </a:r>
            <a:r>
              <a:rPr lang="tr-TR" altLang="tr-TR" dirty="0" err="1"/>
              <a:t>and</a:t>
            </a:r>
            <a:r>
              <a:rPr lang="tr-TR" altLang="tr-TR" dirty="0"/>
              <a:t> </a:t>
            </a:r>
            <a:r>
              <a:rPr lang="tr-TR" altLang="tr-TR" dirty="0" err="1"/>
              <a:t>clinical</a:t>
            </a:r>
            <a:r>
              <a:rPr lang="tr-TR" altLang="tr-TR" dirty="0"/>
              <a:t> </a:t>
            </a:r>
            <a:r>
              <a:rPr lang="tr-TR" altLang="tr-TR" dirty="0" err="1"/>
              <a:t>chemistry</a:t>
            </a:r>
            <a:r>
              <a:rPr lang="tr-TR" altLang="tr-TR" dirty="0"/>
              <a:t> </a:t>
            </a:r>
            <a:r>
              <a:rPr lang="tr-TR" altLang="tr-TR" dirty="0" err="1"/>
              <a:t>tests</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19</a:t>
            </a:fld>
            <a:endParaRPr lang="tr-TR"/>
          </a:p>
        </p:txBody>
      </p:sp>
    </p:spTree>
    <p:extLst>
      <p:ext uri="{BB962C8B-B14F-4D97-AF65-F5344CB8AC3E}">
        <p14:creationId xmlns:p14="http://schemas.microsoft.com/office/powerpoint/2010/main" val="27468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The</a:t>
            </a:r>
            <a:r>
              <a:rPr lang="tr-TR" b="0" dirty="0"/>
              <a:t> main </a:t>
            </a:r>
            <a:r>
              <a:rPr lang="tr-TR" b="0" dirty="0" err="1"/>
              <a:t>objectives</a:t>
            </a:r>
            <a:r>
              <a:rPr lang="tr-TR" b="0" dirty="0"/>
              <a:t> of </a:t>
            </a:r>
            <a:r>
              <a:rPr lang="tr-TR" b="0" dirty="0" err="1"/>
              <a:t>this</a:t>
            </a:r>
            <a:r>
              <a:rPr lang="tr-TR" b="0" dirty="0"/>
              <a:t> </a:t>
            </a:r>
            <a:r>
              <a:rPr lang="tr-TR" b="0" dirty="0" err="1"/>
              <a:t>section</a:t>
            </a:r>
            <a:r>
              <a:rPr lang="tr-TR" b="0" dirty="0"/>
              <a:t> </a:t>
            </a:r>
            <a:r>
              <a:rPr lang="tr-TR" b="0" dirty="0" err="1"/>
              <a:t>are</a:t>
            </a:r>
            <a:r>
              <a:rPr lang="tr-TR"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To</a:t>
            </a:r>
            <a:r>
              <a:rPr lang="tr-TR" b="0" dirty="0"/>
              <a:t> define </a:t>
            </a:r>
            <a:r>
              <a:rPr lang="tr-TR" b="0" dirty="0" err="1"/>
              <a:t>Good</a:t>
            </a:r>
            <a:r>
              <a:rPr lang="tr-TR" b="0" dirty="0"/>
              <a:t> </a:t>
            </a:r>
            <a:r>
              <a:rPr lang="tr-TR" b="0" dirty="0" err="1"/>
              <a:t>Laboratory</a:t>
            </a:r>
            <a:r>
              <a:rPr lang="tr-TR" b="0" dirty="0"/>
              <a:t> </a:t>
            </a:r>
            <a:r>
              <a:rPr lang="tr-TR" b="0" dirty="0" err="1"/>
              <a:t>Practices</a:t>
            </a:r>
            <a:r>
              <a:rPr lang="tr-TR" b="0" dirty="0"/>
              <a:t> (GLP)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To</a:t>
            </a:r>
            <a:r>
              <a:rPr lang="tr-TR" b="0" dirty="0"/>
              <a:t> </a:t>
            </a:r>
            <a:r>
              <a:rPr lang="tr-TR" b="0" dirty="0" err="1"/>
              <a:t>remember</a:t>
            </a:r>
            <a:r>
              <a:rPr lang="tr-TR" b="0" dirty="0"/>
              <a:t> </a:t>
            </a:r>
            <a:r>
              <a:rPr lang="tr-TR" b="0" dirty="0" err="1"/>
              <a:t>the</a:t>
            </a:r>
            <a:r>
              <a:rPr lang="tr-TR" b="0" dirty="0"/>
              <a:t> </a:t>
            </a:r>
            <a:r>
              <a:rPr lang="tr-TR" b="0" dirty="0" err="1"/>
              <a:t>importance</a:t>
            </a:r>
            <a:r>
              <a:rPr lang="tr-TR" b="0" dirty="0"/>
              <a:t> of </a:t>
            </a:r>
            <a:r>
              <a:rPr lang="tr-TR" b="0" dirty="0" err="1"/>
              <a:t>animal</a:t>
            </a:r>
            <a:r>
              <a:rPr lang="tr-TR" b="0" dirty="0"/>
              <a:t> </a:t>
            </a:r>
            <a:r>
              <a:rPr lang="tr-TR" b="0" dirty="0" err="1"/>
              <a:t>testing</a:t>
            </a:r>
            <a:r>
              <a:rPr lang="tr-TR" b="0" dirty="0"/>
              <a:t> in </a:t>
            </a:r>
            <a:r>
              <a:rPr lang="tr-TR" b="0" dirty="0" err="1"/>
              <a:t>terms</a:t>
            </a:r>
            <a:r>
              <a:rPr lang="tr-TR" b="0" dirty="0"/>
              <a:t> of </a:t>
            </a:r>
            <a:r>
              <a:rPr lang="tr-TR" b="0" dirty="0" err="1"/>
              <a:t>drug</a:t>
            </a:r>
            <a:r>
              <a:rPr lang="tr-TR" b="0" dirty="0"/>
              <a:t> </a:t>
            </a:r>
            <a:r>
              <a:rPr lang="tr-TR" b="0" dirty="0" err="1"/>
              <a:t>safety</a:t>
            </a:r>
            <a:r>
              <a:rPr lang="tr-TR" b="0" dirty="0"/>
              <a:t> </a:t>
            </a:r>
            <a:r>
              <a:rPr lang="tr-TR" b="0" dirty="0" err="1"/>
              <a:t>and</a:t>
            </a:r>
            <a:r>
              <a:rPr lang="tr-TR" b="0" dirty="0"/>
              <a:t> </a:t>
            </a:r>
            <a:r>
              <a:rPr lang="tr-TR" b="0" dirty="0" err="1"/>
              <a:t>the</a:t>
            </a:r>
            <a:r>
              <a:rPr lang="tr-TR" b="0" dirty="0"/>
              <a:t> </a:t>
            </a:r>
            <a:r>
              <a:rPr lang="tr-TR" b="0" dirty="0" err="1"/>
              <a:t>areas</a:t>
            </a:r>
            <a:r>
              <a:rPr lang="tr-TR" b="0" dirty="0"/>
              <a:t> </a:t>
            </a:r>
            <a:r>
              <a:rPr lang="tr-TR" b="0" dirty="0" err="1"/>
              <a:t>where</a:t>
            </a:r>
            <a:r>
              <a:rPr lang="tr-TR" b="0" dirty="0"/>
              <a:t> GLP is </a:t>
            </a:r>
            <a:r>
              <a:rPr lang="tr-TR" b="0" dirty="0" err="1"/>
              <a:t>applied</a:t>
            </a: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To</a:t>
            </a:r>
            <a:r>
              <a:rPr lang="tr-TR" b="0" dirty="0"/>
              <a:t> be </a:t>
            </a:r>
            <a:r>
              <a:rPr lang="tr-TR" b="0" dirty="0" err="1"/>
              <a:t>able</a:t>
            </a:r>
            <a:r>
              <a:rPr lang="tr-TR" b="0" dirty="0"/>
              <a:t> </a:t>
            </a:r>
            <a:r>
              <a:rPr lang="tr-TR" b="0" dirty="0" err="1"/>
              <a:t>to</a:t>
            </a:r>
            <a:r>
              <a:rPr lang="tr-TR" b="0" dirty="0"/>
              <a:t> </a:t>
            </a:r>
            <a:r>
              <a:rPr lang="tr-TR" b="0" dirty="0" err="1"/>
              <a:t>interpret</a:t>
            </a:r>
            <a:r>
              <a:rPr lang="tr-TR" b="0" dirty="0"/>
              <a:t> </a:t>
            </a:r>
            <a:r>
              <a:rPr lang="tr-TR" b="0" dirty="0" err="1"/>
              <a:t>the</a:t>
            </a:r>
            <a:r>
              <a:rPr lang="tr-TR" b="0" dirty="0"/>
              <a:t> </a:t>
            </a:r>
            <a:r>
              <a:rPr lang="tr-TR" b="0" dirty="0" err="1"/>
              <a:t>importance</a:t>
            </a:r>
            <a:r>
              <a:rPr lang="tr-TR" b="0" dirty="0"/>
              <a:t> of GLP in </a:t>
            </a:r>
            <a:r>
              <a:rPr lang="tr-TR" b="0" dirty="0" err="1"/>
              <a:t>Drug</a:t>
            </a:r>
            <a:r>
              <a:rPr lang="tr-TR" b="0" dirty="0"/>
              <a:t> </a:t>
            </a:r>
            <a:r>
              <a:rPr lang="tr-TR" b="0" dirty="0" err="1"/>
              <a:t>Research</a:t>
            </a:r>
            <a:r>
              <a:rPr lang="tr-TR" b="0" dirty="0"/>
              <a:t> </a:t>
            </a:r>
            <a:r>
              <a:rPr lang="tr-TR" b="0" dirty="0" err="1"/>
              <a:t>Studies</a:t>
            </a: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err="1"/>
              <a:t>To</a:t>
            </a:r>
            <a:r>
              <a:rPr lang="tr-TR" b="0" dirty="0"/>
              <a:t> </a:t>
            </a:r>
            <a:r>
              <a:rPr lang="tr-TR" b="0" dirty="0" err="1"/>
              <a:t>explain</a:t>
            </a:r>
            <a:r>
              <a:rPr lang="tr-TR" b="0" dirty="0"/>
              <a:t> </a:t>
            </a:r>
            <a:r>
              <a:rPr lang="tr-TR" b="0" dirty="0" err="1"/>
              <a:t>Preclinical</a:t>
            </a:r>
            <a:r>
              <a:rPr lang="tr-TR" b="0" dirty="0"/>
              <a:t> </a:t>
            </a:r>
            <a:r>
              <a:rPr lang="tr-TR" b="0" dirty="0" err="1"/>
              <a:t>Stages</a:t>
            </a:r>
            <a:r>
              <a:rPr lang="tr-TR" b="0" dirty="0"/>
              <a:t> </a:t>
            </a:r>
            <a:r>
              <a:rPr lang="tr-TR" b="0" dirty="0" err="1"/>
              <a:t>and</a:t>
            </a:r>
            <a:r>
              <a:rPr lang="tr-TR" b="0" dirty="0"/>
              <a:t> </a:t>
            </a:r>
            <a:r>
              <a:rPr lang="tr-TR" b="0" dirty="0" err="1"/>
              <a:t>Invivo</a:t>
            </a:r>
            <a:r>
              <a:rPr lang="tr-TR" b="0" dirty="0"/>
              <a:t> Test </a:t>
            </a:r>
            <a:r>
              <a:rPr lang="tr-TR" b="0" dirty="0" err="1"/>
              <a:t>types</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The</a:t>
            </a:r>
            <a:r>
              <a:rPr lang="tr-TR" altLang="tr-TR" dirty="0"/>
              <a:t> Basic </a:t>
            </a:r>
            <a:r>
              <a:rPr lang="tr-TR" altLang="tr-TR" dirty="0" err="1"/>
              <a:t>Requirements</a:t>
            </a:r>
            <a:r>
              <a:rPr lang="tr-TR" altLang="tr-TR" dirty="0"/>
              <a:t> of GLP can be </a:t>
            </a:r>
            <a:r>
              <a:rPr lang="tr-TR" altLang="tr-TR" dirty="0" err="1"/>
              <a:t>grouped</a:t>
            </a:r>
            <a:r>
              <a:rPr lang="tr-TR" altLang="tr-TR" dirty="0"/>
              <a:t> </a:t>
            </a:r>
            <a:r>
              <a:rPr lang="tr-TR" altLang="tr-TR" dirty="0" err="1"/>
              <a:t>into</a:t>
            </a:r>
            <a:r>
              <a:rPr lang="tr-TR" altLang="tr-TR" dirty="0"/>
              <a:t> </a:t>
            </a:r>
            <a:r>
              <a:rPr lang="tr-TR" altLang="tr-TR" dirty="0" err="1"/>
              <a:t>five</a:t>
            </a:r>
            <a:r>
              <a:rPr lang="tr-TR" altLang="tr-TR" dirty="0"/>
              <a:t> main </a:t>
            </a:r>
            <a:r>
              <a:rPr lang="tr-TR" altLang="tr-TR" dirty="0" err="1"/>
              <a:t>groups</a:t>
            </a:r>
            <a:r>
              <a:rPr lang="tr-TR" altLang="tr-TR" dirty="0"/>
              <a:t>: </a:t>
            </a:r>
            <a:r>
              <a:rPr lang="tr-TR" altLang="tr-TR" dirty="0" err="1"/>
              <a:t>source</a:t>
            </a:r>
            <a:r>
              <a:rPr lang="tr-TR" altLang="tr-TR" dirty="0"/>
              <a:t>, </a:t>
            </a:r>
            <a:r>
              <a:rPr lang="tr-TR" altLang="tr-TR" dirty="0" err="1"/>
              <a:t>characterization</a:t>
            </a:r>
            <a:r>
              <a:rPr lang="tr-TR" altLang="tr-TR" dirty="0"/>
              <a:t>, </a:t>
            </a:r>
            <a:r>
              <a:rPr lang="tr-TR" altLang="tr-TR" dirty="0" err="1"/>
              <a:t>rules</a:t>
            </a:r>
            <a:r>
              <a:rPr lang="tr-TR" altLang="tr-TR" dirty="0"/>
              <a:t>, </a:t>
            </a:r>
            <a:r>
              <a:rPr lang="tr-TR" altLang="tr-TR" dirty="0" err="1"/>
              <a:t>results</a:t>
            </a:r>
            <a:r>
              <a:rPr lang="tr-TR" altLang="tr-TR" dirty="0"/>
              <a:t> </a:t>
            </a:r>
            <a:r>
              <a:rPr lang="tr-TR" altLang="tr-TR" dirty="0" err="1"/>
              <a:t>and</a:t>
            </a:r>
            <a:r>
              <a:rPr lang="tr-TR" altLang="tr-TR" dirty="0"/>
              <a:t> </a:t>
            </a:r>
            <a:r>
              <a:rPr lang="tr-TR" altLang="tr-TR" dirty="0" err="1"/>
              <a:t>quality</a:t>
            </a:r>
            <a:r>
              <a:rPr lang="tr-TR" altLang="tr-TR" dirty="0"/>
              <a:t> </a:t>
            </a:r>
            <a:r>
              <a:rPr lang="tr-TR" altLang="tr-TR" dirty="0" err="1"/>
              <a:t>assurance</a:t>
            </a:r>
            <a:r>
              <a:rPr lang="tr-TR" altLang="tr-TR" dirty="0"/>
              <a:t>.</a:t>
            </a:r>
          </a:p>
          <a:p>
            <a:endParaRPr lang="tr-TR" altLang="tr-TR" dirty="0"/>
          </a:p>
          <a:p>
            <a:r>
              <a:rPr lang="tr-TR" altLang="tr-TR" dirty="0" err="1"/>
              <a:t>Resources</a:t>
            </a:r>
            <a:r>
              <a:rPr lang="tr-TR" altLang="tr-TR" dirty="0"/>
              <a:t> </a:t>
            </a:r>
            <a:r>
              <a:rPr lang="tr-TR" altLang="tr-TR" dirty="0" err="1"/>
              <a:t>refer</a:t>
            </a:r>
            <a:r>
              <a:rPr lang="tr-TR" altLang="tr-TR" dirty="0"/>
              <a:t> </a:t>
            </a:r>
            <a:r>
              <a:rPr lang="tr-TR" altLang="tr-TR" dirty="0" err="1"/>
              <a:t>to</a:t>
            </a:r>
            <a:r>
              <a:rPr lang="tr-TR" altLang="tr-TR" dirty="0"/>
              <a:t> </a:t>
            </a:r>
            <a:r>
              <a:rPr lang="tr-TR" altLang="tr-TR" dirty="0" err="1"/>
              <a:t>issues</a:t>
            </a:r>
            <a:r>
              <a:rPr lang="tr-TR" altLang="tr-TR" dirty="0"/>
              <a:t> </a:t>
            </a:r>
            <a:r>
              <a:rPr lang="tr-TR" altLang="tr-TR" dirty="0" err="1"/>
              <a:t>such</a:t>
            </a:r>
            <a:r>
              <a:rPr lang="tr-TR" altLang="tr-TR" dirty="0"/>
              <a:t> as </a:t>
            </a:r>
            <a:r>
              <a:rPr lang="tr-TR" altLang="tr-TR" dirty="0" err="1"/>
              <a:t>organization</a:t>
            </a:r>
            <a:r>
              <a:rPr lang="tr-TR" altLang="tr-TR" dirty="0"/>
              <a:t>, </a:t>
            </a:r>
            <a:r>
              <a:rPr lang="tr-TR" altLang="tr-TR" dirty="0" err="1"/>
              <a:t>personnel</a:t>
            </a:r>
            <a:r>
              <a:rPr lang="tr-TR" altLang="tr-TR" dirty="0"/>
              <a:t>, </a:t>
            </a:r>
            <a:r>
              <a:rPr lang="tr-TR" altLang="tr-TR" dirty="0" err="1"/>
              <a:t>facilities</a:t>
            </a:r>
            <a:r>
              <a:rPr lang="tr-TR" altLang="tr-TR" dirty="0"/>
              <a:t> </a:t>
            </a:r>
            <a:r>
              <a:rPr lang="tr-TR" altLang="tr-TR" dirty="0" err="1"/>
              <a:t>and</a:t>
            </a:r>
            <a:r>
              <a:rPr lang="tr-TR" altLang="tr-TR" dirty="0"/>
              <a:t> </a:t>
            </a:r>
            <a:r>
              <a:rPr lang="tr-TR" altLang="tr-TR" dirty="0" err="1"/>
              <a:t>equipment</a:t>
            </a:r>
            <a:r>
              <a:rPr lang="tr-TR" altLang="tr-TR" dirty="0"/>
              <a:t>.</a:t>
            </a:r>
          </a:p>
          <a:p>
            <a:endParaRPr lang="tr-TR" altLang="tr-TR" dirty="0"/>
          </a:p>
          <a:p>
            <a:r>
              <a:rPr lang="tr-TR" altLang="tr-TR" dirty="0" err="1"/>
              <a:t>Characterization</a:t>
            </a:r>
            <a:r>
              <a:rPr lang="tr-TR" altLang="tr-TR" dirty="0"/>
              <a:t>: </a:t>
            </a:r>
            <a:r>
              <a:rPr lang="tr-TR" altLang="tr-TR" dirty="0" err="1"/>
              <a:t>Includes</a:t>
            </a:r>
            <a:r>
              <a:rPr lang="tr-TR" altLang="tr-TR" dirty="0"/>
              <a:t> test </a:t>
            </a:r>
            <a:r>
              <a:rPr lang="tr-TR" altLang="tr-TR" dirty="0" err="1"/>
              <a:t>items</a:t>
            </a:r>
            <a:r>
              <a:rPr lang="tr-TR" altLang="tr-TR" dirty="0"/>
              <a:t> </a:t>
            </a:r>
            <a:r>
              <a:rPr lang="tr-TR" altLang="tr-TR" dirty="0" err="1"/>
              <a:t>and</a:t>
            </a:r>
            <a:r>
              <a:rPr lang="tr-TR" altLang="tr-TR" dirty="0"/>
              <a:t> test </a:t>
            </a:r>
            <a:r>
              <a:rPr lang="tr-TR" altLang="tr-TR" dirty="0" err="1"/>
              <a:t>systems</a:t>
            </a:r>
            <a:endParaRPr lang="tr-TR" altLang="tr-TR" dirty="0"/>
          </a:p>
          <a:p>
            <a:r>
              <a:rPr lang="tr-TR" altLang="tr-TR" dirty="0"/>
              <a:t>Rules: </a:t>
            </a:r>
            <a:r>
              <a:rPr lang="tr-TR" altLang="tr-TR" dirty="0" err="1"/>
              <a:t>Includes</a:t>
            </a:r>
            <a:r>
              <a:rPr lang="tr-TR" altLang="tr-TR" dirty="0"/>
              <a:t> </a:t>
            </a:r>
            <a:r>
              <a:rPr lang="tr-TR" altLang="tr-TR" dirty="0" err="1"/>
              <a:t>protocols</a:t>
            </a:r>
            <a:r>
              <a:rPr lang="tr-TR" altLang="tr-TR" dirty="0"/>
              <a:t>, </a:t>
            </a:r>
            <a:r>
              <a:rPr lang="tr-TR" altLang="tr-TR" dirty="0" err="1"/>
              <a:t>standard</a:t>
            </a:r>
            <a:r>
              <a:rPr lang="tr-TR" altLang="tr-TR" dirty="0"/>
              <a:t> </a:t>
            </a:r>
            <a:r>
              <a:rPr lang="tr-TR" altLang="tr-TR" dirty="0" err="1"/>
              <a:t>operating</a:t>
            </a:r>
            <a:r>
              <a:rPr lang="tr-TR" altLang="tr-TR" dirty="0"/>
              <a:t> </a:t>
            </a:r>
            <a:r>
              <a:rPr lang="tr-TR" altLang="tr-TR" dirty="0" err="1"/>
              <a:t>procedures</a:t>
            </a:r>
            <a:r>
              <a:rPr lang="tr-TR" altLang="tr-TR" dirty="0"/>
              <a:t>.</a:t>
            </a:r>
          </a:p>
          <a:p>
            <a:endParaRPr lang="tr-TR" altLang="tr-TR" dirty="0"/>
          </a:p>
          <a:p>
            <a:r>
              <a:rPr lang="tr-TR" altLang="tr-TR" dirty="0" err="1"/>
              <a:t>Results</a:t>
            </a:r>
            <a:r>
              <a:rPr lang="tr-TR" altLang="tr-TR" dirty="0"/>
              <a:t> </a:t>
            </a:r>
            <a:r>
              <a:rPr lang="tr-TR" altLang="tr-TR" dirty="0" err="1"/>
              <a:t>refer</a:t>
            </a:r>
            <a:r>
              <a:rPr lang="tr-TR" altLang="tr-TR" dirty="0"/>
              <a:t> </a:t>
            </a:r>
            <a:r>
              <a:rPr lang="tr-TR" altLang="tr-TR" dirty="0" err="1"/>
              <a:t>to</a:t>
            </a:r>
            <a:r>
              <a:rPr lang="tr-TR" altLang="tr-TR" dirty="0"/>
              <a:t> </a:t>
            </a:r>
            <a:r>
              <a:rPr lang="tr-TR" altLang="tr-TR" dirty="0" err="1"/>
              <a:t>raw</a:t>
            </a:r>
            <a:r>
              <a:rPr lang="tr-TR" altLang="tr-TR" dirty="0"/>
              <a:t> data, final </a:t>
            </a:r>
            <a:r>
              <a:rPr lang="tr-TR" altLang="tr-TR" dirty="0" err="1"/>
              <a:t>reports</a:t>
            </a:r>
            <a:r>
              <a:rPr lang="tr-TR" altLang="tr-TR" dirty="0"/>
              <a:t> </a:t>
            </a:r>
            <a:r>
              <a:rPr lang="tr-TR" altLang="tr-TR" dirty="0" err="1"/>
              <a:t>and</a:t>
            </a:r>
            <a:r>
              <a:rPr lang="tr-TR" altLang="tr-TR" dirty="0"/>
              <a:t> </a:t>
            </a:r>
            <a:r>
              <a:rPr lang="tr-TR" altLang="tr-TR" dirty="0" err="1"/>
              <a:t>archives</a:t>
            </a:r>
            <a:r>
              <a:rPr lang="tr-TR" altLang="tr-TR" dirty="0"/>
              <a:t>.</a:t>
            </a:r>
          </a:p>
          <a:p>
            <a:endParaRPr lang="tr-TR" altLang="tr-TR" dirty="0"/>
          </a:p>
          <a:p>
            <a:r>
              <a:rPr lang="tr-TR" altLang="tr-TR" dirty="0" err="1"/>
              <a:t>In</a:t>
            </a:r>
            <a:r>
              <a:rPr lang="tr-TR" altLang="tr-TR" dirty="0"/>
              <a:t> </a:t>
            </a:r>
            <a:r>
              <a:rPr lang="tr-TR" altLang="tr-TR" dirty="0" err="1"/>
              <a:t>order</a:t>
            </a:r>
            <a:r>
              <a:rPr lang="tr-TR" altLang="tr-TR" dirty="0"/>
              <a:t> </a:t>
            </a:r>
            <a:r>
              <a:rPr lang="tr-TR" altLang="tr-TR" dirty="0" err="1"/>
              <a:t>to</a:t>
            </a:r>
            <a:r>
              <a:rPr lang="tr-TR" altLang="tr-TR" dirty="0"/>
              <a:t> </a:t>
            </a:r>
            <a:r>
              <a:rPr lang="tr-TR" altLang="tr-TR" dirty="0" err="1"/>
              <a:t>ensure</a:t>
            </a:r>
            <a:r>
              <a:rPr lang="tr-TR" altLang="tr-TR" dirty="0"/>
              <a:t> </a:t>
            </a:r>
            <a:r>
              <a:rPr lang="tr-TR" altLang="tr-TR" dirty="0" err="1"/>
              <a:t>quality</a:t>
            </a:r>
            <a:r>
              <a:rPr lang="tr-TR" altLang="tr-TR" dirty="0"/>
              <a:t> </a:t>
            </a:r>
            <a:r>
              <a:rPr lang="tr-TR" altLang="tr-TR" dirty="0" err="1"/>
              <a:t>assurance</a:t>
            </a:r>
            <a:r>
              <a:rPr lang="tr-TR" altLang="tr-TR" dirty="0"/>
              <a:t>, </a:t>
            </a:r>
            <a:r>
              <a:rPr lang="tr-TR" altLang="tr-TR" dirty="0" err="1"/>
              <a:t>research</a:t>
            </a:r>
            <a:r>
              <a:rPr lang="tr-TR" altLang="tr-TR" dirty="0"/>
              <a:t> </a:t>
            </a:r>
            <a:r>
              <a:rPr lang="tr-TR" altLang="tr-TR" dirty="0" err="1"/>
              <a:t>processes</a:t>
            </a:r>
            <a:r>
              <a:rPr lang="tr-TR" altLang="tr-TR" dirty="0"/>
              <a:t> </a:t>
            </a:r>
            <a:r>
              <a:rPr lang="tr-TR" altLang="tr-TR" dirty="0" err="1"/>
              <a:t>must</a:t>
            </a:r>
            <a:r>
              <a:rPr lang="tr-TR" altLang="tr-TR" dirty="0"/>
              <a:t> be </a:t>
            </a:r>
            <a:r>
              <a:rPr lang="tr-TR" altLang="tr-TR" dirty="0" err="1"/>
              <a:t>monitored</a:t>
            </a:r>
            <a:r>
              <a:rPr lang="tr-TR" altLang="tr-TR" dirty="0"/>
              <a:t> </a:t>
            </a:r>
            <a:r>
              <a:rPr lang="tr-TR" altLang="tr-TR" dirty="0" err="1"/>
              <a:t>independently</a:t>
            </a:r>
            <a:r>
              <a:rPr lang="tr-TR" altLang="tr-TR"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20</a:t>
            </a:fld>
            <a:endParaRPr lang="tr-TR"/>
          </a:p>
        </p:txBody>
      </p:sp>
    </p:spTree>
    <p:extLst>
      <p:ext uri="{BB962C8B-B14F-4D97-AF65-F5344CB8AC3E}">
        <p14:creationId xmlns:p14="http://schemas.microsoft.com/office/powerpoint/2010/main" val="354651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Drug</a:t>
            </a:r>
            <a:r>
              <a:rPr lang="tr-TR" dirty="0"/>
              <a:t> Development </a:t>
            </a:r>
            <a:r>
              <a:rPr lang="tr-TR" dirty="0" err="1"/>
              <a:t>Stages</a:t>
            </a:r>
            <a:endParaRPr lang="tr-TR" dirty="0"/>
          </a:p>
          <a:p>
            <a:r>
              <a:rPr lang="tr-TR" dirty="0" err="1"/>
              <a:t>There</a:t>
            </a:r>
            <a:r>
              <a:rPr lang="tr-TR" dirty="0"/>
              <a:t> </a:t>
            </a:r>
            <a:r>
              <a:rPr lang="tr-TR" dirty="0" err="1"/>
              <a:t>are</a:t>
            </a:r>
            <a:r>
              <a:rPr lang="tr-TR" dirty="0"/>
              <a:t> two </a:t>
            </a:r>
            <a:r>
              <a:rPr lang="tr-TR" dirty="0" err="1"/>
              <a:t>important</a:t>
            </a:r>
            <a:r>
              <a:rPr lang="tr-TR" dirty="0"/>
              <a:t> </a:t>
            </a:r>
            <a:r>
              <a:rPr lang="tr-TR" dirty="0" err="1"/>
              <a:t>stages</a:t>
            </a:r>
            <a:r>
              <a:rPr lang="tr-TR" dirty="0"/>
              <a:t> in </a:t>
            </a:r>
            <a:r>
              <a:rPr lang="tr-TR" dirty="0" err="1"/>
              <a:t>drug</a:t>
            </a:r>
            <a:r>
              <a:rPr lang="tr-TR" dirty="0"/>
              <a:t> </a:t>
            </a:r>
            <a:r>
              <a:rPr lang="tr-TR" dirty="0" err="1"/>
              <a:t>development</a:t>
            </a:r>
            <a:r>
              <a:rPr lang="tr-TR" dirty="0"/>
              <a:t>:</a:t>
            </a:r>
          </a:p>
          <a:p>
            <a:r>
              <a:rPr lang="tr-TR" dirty="0" err="1"/>
              <a:t>The</a:t>
            </a:r>
            <a:r>
              <a:rPr lang="tr-TR" dirty="0"/>
              <a:t> </a:t>
            </a:r>
            <a:r>
              <a:rPr lang="tr-TR" dirty="0" err="1"/>
              <a:t>first</a:t>
            </a:r>
            <a:r>
              <a:rPr lang="tr-TR" dirty="0"/>
              <a:t> of </a:t>
            </a:r>
            <a:r>
              <a:rPr lang="tr-TR" dirty="0" err="1"/>
              <a:t>these</a:t>
            </a:r>
            <a:r>
              <a:rPr lang="tr-TR" dirty="0"/>
              <a:t> is </a:t>
            </a:r>
            <a:r>
              <a:rPr lang="tr-TR" dirty="0" err="1"/>
              <a:t>the</a:t>
            </a:r>
            <a:r>
              <a:rPr lang="tr-TR" dirty="0"/>
              <a:t> </a:t>
            </a:r>
            <a:r>
              <a:rPr lang="tr-TR" dirty="0" err="1"/>
              <a:t>discovery</a:t>
            </a:r>
            <a:r>
              <a:rPr lang="tr-TR" dirty="0"/>
              <a:t> of </a:t>
            </a:r>
            <a:r>
              <a:rPr lang="tr-TR" dirty="0" err="1"/>
              <a:t>the</a:t>
            </a:r>
            <a:r>
              <a:rPr lang="tr-TR" dirty="0"/>
              <a:t> </a:t>
            </a:r>
            <a:r>
              <a:rPr lang="tr-TR" dirty="0" err="1"/>
              <a:t>lead</a:t>
            </a:r>
            <a:r>
              <a:rPr lang="tr-TR" dirty="0"/>
              <a:t> </a:t>
            </a:r>
            <a:r>
              <a:rPr lang="tr-TR" dirty="0" err="1"/>
              <a:t>compound</a:t>
            </a:r>
            <a:r>
              <a:rPr lang="tr-TR" dirty="0"/>
              <a:t>.</a:t>
            </a:r>
          </a:p>
          <a:p>
            <a:r>
              <a:rPr lang="tr-TR" dirty="0"/>
              <a:t>A </a:t>
            </a:r>
            <a:r>
              <a:rPr lang="tr-TR" dirty="0" err="1"/>
              <a:t>lead</a:t>
            </a:r>
            <a:r>
              <a:rPr lang="tr-TR" dirty="0"/>
              <a:t> </a:t>
            </a:r>
            <a:r>
              <a:rPr lang="tr-TR" dirty="0" err="1"/>
              <a:t>compound</a:t>
            </a:r>
            <a:r>
              <a:rPr lang="tr-TR" dirty="0"/>
              <a:t> is a model (</a:t>
            </a:r>
            <a:r>
              <a:rPr lang="tr-TR" dirty="0" err="1"/>
              <a:t>prototype</a:t>
            </a:r>
            <a:r>
              <a:rPr lang="tr-TR" dirty="0"/>
              <a:t>) </a:t>
            </a:r>
            <a:r>
              <a:rPr lang="tr-TR" dirty="0" err="1"/>
              <a:t>molecule</a:t>
            </a:r>
            <a:r>
              <a:rPr lang="tr-TR" dirty="0"/>
              <a:t> </a:t>
            </a:r>
            <a:r>
              <a:rPr lang="tr-TR" dirty="0" err="1"/>
              <a:t>for</a:t>
            </a:r>
            <a:r>
              <a:rPr lang="tr-TR" dirty="0"/>
              <a:t> a </a:t>
            </a:r>
            <a:r>
              <a:rPr lang="tr-TR" dirty="0" err="1"/>
              <a:t>specific</a:t>
            </a:r>
            <a:r>
              <a:rPr lang="tr-TR" dirty="0"/>
              <a:t> </a:t>
            </a:r>
            <a:r>
              <a:rPr lang="tr-TR" dirty="0" err="1"/>
              <a:t>pharmacological</a:t>
            </a:r>
            <a:r>
              <a:rPr lang="tr-TR" dirty="0"/>
              <a:t> </a:t>
            </a:r>
            <a:r>
              <a:rPr lang="tr-TR" dirty="0" err="1"/>
              <a:t>activity</a:t>
            </a:r>
            <a:r>
              <a:rPr lang="tr-TR" dirty="0"/>
              <a:t>.</a:t>
            </a:r>
          </a:p>
          <a:p>
            <a:r>
              <a:rPr lang="tr-TR" dirty="0"/>
              <a:t>Natural </a:t>
            </a:r>
            <a:r>
              <a:rPr lang="tr-TR" dirty="0" err="1"/>
              <a:t>Sources</a:t>
            </a:r>
            <a:endParaRPr lang="tr-TR" dirty="0"/>
          </a:p>
          <a:p>
            <a:r>
              <a:rPr lang="tr-TR" dirty="0" err="1"/>
              <a:t>Chance</a:t>
            </a:r>
            <a:r>
              <a:rPr lang="tr-TR" dirty="0"/>
              <a:t> </a:t>
            </a:r>
            <a:r>
              <a:rPr lang="tr-TR" dirty="0" err="1"/>
              <a:t>Finding</a:t>
            </a:r>
            <a:endParaRPr lang="tr-TR" dirty="0"/>
          </a:p>
          <a:p>
            <a:r>
              <a:rPr lang="tr-TR" dirty="0" err="1"/>
              <a:t>Clinical</a:t>
            </a:r>
            <a:r>
              <a:rPr lang="tr-TR" dirty="0"/>
              <a:t> </a:t>
            </a:r>
            <a:r>
              <a:rPr lang="tr-TR" dirty="0" err="1"/>
              <a:t>Observations</a:t>
            </a:r>
            <a:endParaRPr lang="tr-TR" dirty="0"/>
          </a:p>
          <a:p>
            <a:r>
              <a:rPr lang="tr-TR" dirty="0" err="1"/>
              <a:t>Pharmacological</a:t>
            </a:r>
            <a:r>
              <a:rPr lang="tr-TR" dirty="0"/>
              <a:t> </a:t>
            </a:r>
            <a:r>
              <a:rPr lang="tr-TR" dirty="0" err="1"/>
              <a:t>Screening</a:t>
            </a:r>
            <a:r>
              <a:rPr lang="tr-TR" dirty="0"/>
              <a:t> </a:t>
            </a:r>
            <a:r>
              <a:rPr lang="tr-TR" dirty="0" err="1"/>
              <a:t>Tests</a:t>
            </a:r>
            <a:endParaRPr lang="tr-TR" dirty="0"/>
          </a:p>
          <a:p>
            <a:r>
              <a:rPr lang="tr-TR" dirty="0" err="1"/>
              <a:t>Drug</a:t>
            </a:r>
            <a:r>
              <a:rPr lang="tr-TR" dirty="0"/>
              <a:t> </a:t>
            </a:r>
            <a:r>
              <a:rPr lang="tr-TR" dirty="0" err="1"/>
              <a:t>Metabolism</a:t>
            </a:r>
            <a:r>
              <a:rPr lang="tr-TR" dirty="0"/>
              <a:t> </a:t>
            </a:r>
            <a:r>
              <a:rPr lang="tr-TR" dirty="0" err="1"/>
              <a:t>Studies</a:t>
            </a:r>
            <a:endParaRPr lang="tr-TR" dirty="0"/>
          </a:p>
          <a:p>
            <a:r>
              <a:rPr lang="tr-TR" dirty="0" err="1"/>
              <a:t>Mimicking</a:t>
            </a:r>
            <a:r>
              <a:rPr lang="tr-TR" dirty="0"/>
              <a:t> </a:t>
            </a:r>
            <a:r>
              <a:rPr lang="tr-TR" dirty="0" err="1"/>
              <a:t>the</a:t>
            </a:r>
            <a:r>
              <a:rPr lang="tr-TR" dirty="0"/>
              <a:t> </a:t>
            </a:r>
            <a:r>
              <a:rPr lang="tr-TR" dirty="0" err="1"/>
              <a:t>Structures</a:t>
            </a:r>
            <a:r>
              <a:rPr lang="tr-TR" dirty="0"/>
              <a:t> of Active </a:t>
            </a:r>
            <a:r>
              <a:rPr lang="tr-TR" dirty="0" err="1"/>
              <a:t>Endogenous</a:t>
            </a:r>
            <a:r>
              <a:rPr lang="tr-TR" dirty="0"/>
              <a:t> </a:t>
            </a:r>
            <a:r>
              <a:rPr lang="tr-TR" dirty="0" err="1"/>
              <a:t>Molecules</a:t>
            </a:r>
            <a:endParaRPr lang="tr-TR" dirty="0"/>
          </a:p>
          <a:p>
            <a:r>
              <a:rPr lang="tr-TR" dirty="0" err="1"/>
              <a:t>Rational</a:t>
            </a:r>
            <a:r>
              <a:rPr lang="tr-TR" dirty="0"/>
              <a:t> </a:t>
            </a:r>
            <a:r>
              <a:rPr lang="tr-TR" dirty="0" err="1"/>
              <a:t>Drug</a:t>
            </a:r>
            <a:r>
              <a:rPr lang="tr-TR" dirty="0"/>
              <a:t> Design</a:t>
            </a:r>
          </a:p>
          <a:p>
            <a:r>
              <a:rPr lang="tr-TR" dirty="0" err="1"/>
              <a:t>It</a:t>
            </a:r>
            <a:r>
              <a:rPr lang="tr-TR" dirty="0"/>
              <a:t> is </a:t>
            </a:r>
            <a:r>
              <a:rPr lang="tr-TR" dirty="0" err="1"/>
              <a:t>possible</a:t>
            </a:r>
            <a:r>
              <a:rPr lang="tr-TR" dirty="0"/>
              <a:t> </a:t>
            </a:r>
            <a:r>
              <a:rPr lang="tr-TR" dirty="0" err="1"/>
              <a:t>to</a:t>
            </a:r>
            <a:r>
              <a:rPr lang="tr-TR" dirty="0"/>
              <a:t> </a:t>
            </a:r>
            <a:r>
              <a:rPr lang="tr-TR" dirty="0" err="1"/>
              <a:t>find</a:t>
            </a:r>
            <a:r>
              <a:rPr lang="tr-TR" dirty="0"/>
              <a:t> </a:t>
            </a:r>
            <a:r>
              <a:rPr lang="tr-TR" dirty="0" err="1"/>
              <a:t>lead</a:t>
            </a:r>
            <a:r>
              <a:rPr lang="tr-TR" dirty="0"/>
              <a:t> </a:t>
            </a:r>
            <a:r>
              <a:rPr lang="tr-TR" dirty="0" err="1"/>
              <a:t>substances</a:t>
            </a:r>
            <a:r>
              <a:rPr lang="tr-TR" dirty="0"/>
              <a:t> </a:t>
            </a:r>
            <a:r>
              <a:rPr lang="tr-TR" dirty="0" err="1"/>
              <a:t>with</a:t>
            </a:r>
            <a:r>
              <a:rPr lang="tr-TR" dirty="0"/>
              <a:t> </a:t>
            </a:r>
            <a:r>
              <a:rPr lang="tr-TR" dirty="0" err="1"/>
              <a:t>combinatorial</a:t>
            </a:r>
            <a:r>
              <a:rPr lang="tr-TR" dirty="0"/>
              <a:t> </a:t>
            </a:r>
            <a:r>
              <a:rPr lang="tr-TR" dirty="0" err="1"/>
              <a:t>chemistry</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21</a:t>
            </a:fld>
            <a:endParaRPr lang="tr-TR"/>
          </a:p>
        </p:txBody>
      </p:sp>
    </p:spTree>
    <p:extLst>
      <p:ext uri="{BB962C8B-B14F-4D97-AF65-F5344CB8AC3E}">
        <p14:creationId xmlns:p14="http://schemas.microsoft.com/office/powerpoint/2010/main" val="1398693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The</a:t>
            </a:r>
            <a:r>
              <a:rPr lang="tr-TR" dirty="0"/>
              <a:t> </a:t>
            </a:r>
            <a:r>
              <a:rPr lang="tr-TR" dirty="0" err="1"/>
              <a:t>second</a:t>
            </a:r>
            <a:r>
              <a:rPr lang="tr-TR" dirty="0"/>
              <a:t> main </a:t>
            </a:r>
            <a:r>
              <a:rPr lang="tr-TR" dirty="0" err="1"/>
              <a:t>stage</a:t>
            </a:r>
            <a:r>
              <a:rPr lang="tr-TR" dirty="0"/>
              <a:t> in </a:t>
            </a:r>
            <a:r>
              <a:rPr lang="tr-TR" dirty="0" err="1"/>
              <a:t>drug</a:t>
            </a:r>
            <a:r>
              <a:rPr lang="tr-TR" dirty="0"/>
              <a:t> </a:t>
            </a:r>
            <a:r>
              <a:rPr lang="tr-TR" dirty="0" err="1"/>
              <a:t>development</a:t>
            </a:r>
            <a:r>
              <a:rPr lang="tr-TR" dirty="0"/>
              <a:t> is </a:t>
            </a:r>
            <a:r>
              <a:rPr lang="tr-TR" dirty="0" err="1"/>
              <a:t>optimization</a:t>
            </a:r>
            <a:r>
              <a:rPr lang="tr-TR" dirty="0"/>
              <a:t> of </a:t>
            </a:r>
            <a:r>
              <a:rPr lang="tr-TR" dirty="0" err="1"/>
              <a:t>the</a:t>
            </a:r>
            <a:r>
              <a:rPr lang="tr-TR" dirty="0"/>
              <a:t> </a:t>
            </a:r>
            <a:r>
              <a:rPr lang="tr-TR" dirty="0" err="1"/>
              <a:t>lead</a:t>
            </a:r>
            <a:r>
              <a:rPr lang="tr-TR" dirty="0"/>
              <a:t> </a:t>
            </a:r>
            <a:r>
              <a:rPr lang="tr-TR" dirty="0" err="1"/>
              <a:t>compound</a:t>
            </a:r>
            <a:r>
              <a:rPr lang="tr-TR" dirty="0"/>
              <a:t>.</a:t>
            </a:r>
          </a:p>
          <a:p>
            <a:endParaRPr lang="tr-TR" dirty="0"/>
          </a:p>
          <a:p>
            <a:r>
              <a:rPr lang="tr-TR" dirty="0" err="1"/>
              <a:t>The</a:t>
            </a:r>
            <a:r>
              <a:rPr lang="tr-TR" dirty="0"/>
              <a:t> </a:t>
            </a:r>
            <a:r>
              <a:rPr lang="tr-TR" dirty="0" err="1"/>
              <a:t>aim</a:t>
            </a:r>
            <a:r>
              <a:rPr lang="tr-TR" dirty="0"/>
              <a:t> here is </a:t>
            </a:r>
            <a:r>
              <a:rPr lang="tr-TR" dirty="0" err="1"/>
              <a:t>to</a:t>
            </a:r>
            <a:r>
              <a:rPr lang="tr-TR" dirty="0"/>
              <a:t> </a:t>
            </a:r>
            <a:r>
              <a:rPr lang="tr-TR" dirty="0" err="1"/>
              <a:t>target</a:t>
            </a:r>
            <a:r>
              <a:rPr lang="tr-TR" dirty="0"/>
              <a:t> </a:t>
            </a:r>
            <a:r>
              <a:rPr lang="tr-TR" dirty="0" err="1"/>
              <a:t>the</a:t>
            </a:r>
            <a:r>
              <a:rPr lang="tr-TR" dirty="0"/>
              <a:t> </a:t>
            </a:r>
            <a:r>
              <a:rPr lang="tr-TR" dirty="0" err="1"/>
              <a:t>lead</a:t>
            </a:r>
            <a:r>
              <a:rPr lang="tr-TR" dirty="0"/>
              <a:t> </a:t>
            </a:r>
            <a:r>
              <a:rPr lang="tr-TR" dirty="0" err="1"/>
              <a:t>molecule</a:t>
            </a:r>
            <a:r>
              <a:rPr lang="tr-TR" dirty="0"/>
              <a:t>.</a:t>
            </a:r>
          </a:p>
          <a:p>
            <a:endParaRPr lang="tr-TR" dirty="0"/>
          </a:p>
          <a:p>
            <a:r>
              <a:rPr lang="tr-TR" dirty="0" err="1"/>
              <a:t>Studies</a:t>
            </a:r>
            <a:r>
              <a:rPr lang="tr-TR" dirty="0"/>
              <a:t> </a:t>
            </a:r>
            <a:r>
              <a:rPr lang="tr-TR" dirty="0" err="1"/>
              <a:t>conducted</a:t>
            </a:r>
            <a:r>
              <a:rPr lang="tr-TR" dirty="0"/>
              <a:t> </a:t>
            </a:r>
            <a:r>
              <a:rPr lang="tr-TR" dirty="0" err="1"/>
              <a:t>within</a:t>
            </a:r>
            <a:r>
              <a:rPr lang="tr-TR" dirty="0"/>
              <a:t> </a:t>
            </a:r>
            <a:r>
              <a:rPr lang="tr-TR" dirty="0" err="1"/>
              <a:t>this</a:t>
            </a:r>
            <a:r>
              <a:rPr lang="tr-TR" dirty="0"/>
              <a:t> </a:t>
            </a:r>
            <a:r>
              <a:rPr lang="tr-TR" dirty="0" err="1"/>
              <a:t>scope</a:t>
            </a:r>
            <a:r>
              <a:rPr lang="tr-TR" dirty="0"/>
              <a:t> </a:t>
            </a:r>
            <a:r>
              <a:rPr lang="tr-TR" dirty="0" err="1"/>
              <a:t>include</a:t>
            </a:r>
            <a:endParaRPr lang="tr-TR" dirty="0"/>
          </a:p>
          <a:p>
            <a:r>
              <a:rPr lang="tr-TR" dirty="0" err="1"/>
              <a:t>Changing</a:t>
            </a:r>
            <a:r>
              <a:rPr lang="tr-TR" dirty="0"/>
              <a:t> </a:t>
            </a:r>
            <a:r>
              <a:rPr lang="tr-TR" dirty="0" err="1"/>
              <a:t>the</a:t>
            </a:r>
            <a:r>
              <a:rPr lang="tr-TR" dirty="0"/>
              <a:t> </a:t>
            </a:r>
            <a:r>
              <a:rPr lang="tr-TR" dirty="0" err="1"/>
              <a:t>strength</a:t>
            </a:r>
            <a:r>
              <a:rPr lang="tr-TR" dirty="0"/>
              <a:t> of </a:t>
            </a:r>
            <a:r>
              <a:rPr lang="tr-TR" dirty="0" err="1"/>
              <a:t>the</a:t>
            </a:r>
            <a:r>
              <a:rPr lang="tr-TR" dirty="0"/>
              <a:t> </a:t>
            </a:r>
            <a:r>
              <a:rPr lang="tr-TR" dirty="0" err="1"/>
              <a:t>activity</a:t>
            </a:r>
            <a:endParaRPr lang="tr-TR" dirty="0"/>
          </a:p>
          <a:p>
            <a:r>
              <a:rPr lang="tr-TR" dirty="0" err="1"/>
              <a:t>specificity</a:t>
            </a:r>
            <a:endParaRPr lang="tr-TR" dirty="0"/>
          </a:p>
          <a:p>
            <a:r>
              <a:rPr lang="tr-TR" dirty="0" err="1"/>
              <a:t>Changing</a:t>
            </a:r>
            <a:r>
              <a:rPr lang="tr-TR" dirty="0"/>
              <a:t> </a:t>
            </a:r>
            <a:r>
              <a:rPr lang="tr-TR" dirty="0" err="1"/>
              <a:t>the</a:t>
            </a:r>
            <a:r>
              <a:rPr lang="tr-TR" dirty="0"/>
              <a:t> </a:t>
            </a:r>
            <a:r>
              <a:rPr lang="tr-TR" dirty="0" err="1"/>
              <a:t>duration</a:t>
            </a:r>
            <a:r>
              <a:rPr lang="tr-TR" dirty="0"/>
              <a:t> of </a:t>
            </a:r>
            <a:r>
              <a:rPr lang="tr-TR" dirty="0" err="1"/>
              <a:t>effect</a:t>
            </a:r>
            <a:endParaRPr lang="tr-TR" dirty="0"/>
          </a:p>
          <a:p>
            <a:r>
              <a:rPr lang="tr-TR" dirty="0" err="1"/>
              <a:t>Ease</a:t>
            </a:r>
            <a:r>
              <a:rPr lang="tr-TR" dirty="0"/>
              <a:t> of </a:t>
            </a:r>
            <a:r>
              <a:rPr lang="tr-TR" dirty="0" err="1"/>
              <a:t>application</a:t>
            </a:r>
            <a:endParaRPr lang="tr-TR" dirty="0"/>
          </a:p>
          <a:p>
            <a:r>
              <a:rPr lang="tr-TR" dirty="0" err="1"/>
              <a:t>Increasing</a:t>
            </a:r>
            <a:r>
              <a:rPr lang="tr-TR" dirty="0"/>
              <a:t> </a:t>
            </a:r>
            <a:r>
              <a:rPr lang="tr-TR" dirty="0" err="1"/>
              <a:t>stability</a:t>
            </a:r>
            <a:endParaRPr lang="tr-TR" dirty="0"/>
          </a:p>
          <a:p>
            <a:r>
              <a:rPr lang="tr-TR" dirty="0" err="1"/>
              <a:t>Making</a:t>
            </a:r>
            <a:r>
              <a:rPr lang="tr-TR" dirty="0"/>
              <a:t> </a:t>
            </a:r>
            <a:r>
              <a:rPr lang="tr-TR" dirty="0" err="1"/>
              <a:t>molecular</a:t>
            </a:r>
            <a:r>
              <a:rPr lang="tr-TR" dirty="0"/>
              <a:t> </a:t>
            </a:r>
            <a:r>
              <a:rPr lang="tr-TR" dirty="0" err="1"/>
              <a:t>modifications</a:t>
            </a:r>
            <a:r>
              <a:rPr lang="tr-TR" dirty="0"/>
              <a:t> </a:t>
            </a:r>
            <a:r>
              <a:rPr lang="tr-TR" dirty="0" err="1"/>
              <a:t>that</a:t>
            </a:r>
            <a:r>
              <a:rPr lang="tr-TR" dirty="0"/>
              <a:t> </a:t>
            </a:r>
            <a:r>
              <a:rPr lang="tr-TR" dirty="0" err="1"/>
              <a:t>will</a:t>
            </a:r>
            <a:r>
              <a:rPr lang="tr-TR" dirty="0"/>
              <a:t> </a:t>
            </a:r>
            <a:r>
              <a:rPr lang="tr-TR" dirty="0" err="1"/>
              <a:t>improve</a:t>
            </a:r>
            <a:r>
              <a:rPr lang="tr-TR" dirty="0"/>
              <a:t> </a:t>
            </a:r>
            <a:r>
              <a:rPr lang="tr-TR" dirty="0" err="1"/>
              <a:t>properties</a:t>
            </a:r>
            <a:r>
              <a:rPr lang="tr-TR" dirty="0"/>
              <a:t> </a:t>
            </a:r>
            <a:r>
              <a:rPr lang="tr-TR" dirty="0" err="1"/>
              <a:t>such</a:t>
            </a:r>
            <a:r>
              <a:rPr lang="tr-TR" dirty="0"/>
              <a:t> as </a:t>
            </a:r>
            <a:r>
              <a:rPr lang="tr-TR" dirty="0" err="1"/>
              <a:t>undesirable</a:t>
            </a:r>
            <a:r>
              <a:rPr lang="tr-TR" dirty="0"/>
              <a:t> </a:t>
            </a:r>
            <a:r>
              <a:rPr lang="tr-TR" dirty="0" err="1"/>
              <a:t>effects</a:t>
            </a:r>
            <a:r>
              <a:rPr lang="tr-TR" dirty="0"/>
              <a:t> </a:t>
            </a:r>
            <a:r>
              <a:rPr lang="tr-TR" dirty="0" err="1"/>
              <a:t>or</a:t>
            </a:r>
            <a:r>
              <a:rPr lang="tr-TR" dirty="0"/>
              <a:t> </a:t>
            </a:r>
            <a:r>
              <a:rPr lang="tr-TR" dirty="0" err="1"/>
              <a:t>toxicity</a:t>
            </a:r>
            <a:r>
              <a:rPr lang="tr-TR"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22</a:t>
            </a:fld>
            <a:endParaRPr lang="tr-TR"/>
          </a:p>
        </p:txBody>
      </p:sp>
    </p:spTree>
    <p:extLst>
      <p:ext uri="{BB962C8B-B14F-4D97-AF65-F5344CB8AC3E}">
        <p14:creationId xmlns:p14="http://schemas.microsoft.com/office/powerpoint/2010/main" val="49685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22222"/>
                </a:solidFill>
                <a:effectLst/>
                <a:latin typeface="Verdana" panose="020B0604030504040204" pitchFamily="34" charset="0"/>
              </a:rPr>
              <a:t>Developing</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new</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innovative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drugs</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takes</a:t>
            </a:r>
            <a:r>
              <a:rPr lang="tr-TR" b="0" i="0" dirty="0">
                <a:solidFill>
                  <a:srgbClr val="222222"/>
                </a:solidFill>
                <a:effectLst/>
                <a:latin typeface="Verdana" panose="020B0604030504040204" pitchFamily="34" charset="0"/>
              </a:rPr>
              <a:t> time; a </a:t>
            </a:r>
            <a:r>
              <a:rPr lang="tr-TR" b="0" i="0" dirty="0" err="1">
                <a:solidFill>
                  <a:srgbClr val="222222"/>
                </a:solidFill>
                <a:effectLst/>
                <a:latin typeface="Verdana" panose="020B0604030504040204" pitchFamily="34" charset="0"/>
              </a:rPr>
              <a:t>very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long</a:t>
            </a:r>
            <a:r>
              <a:rPr lang="tr-TR" b="0" i="0" dirty="0">
                <a:solidFill>
                  <a:srgbClr val="222222"/>
                </a:solidFill>
                <a:effectLst/>
                <a:latin typeface="Verdana" panose="020B0604030504040204" pitchFamily="34" charset="0"/>
              </a:rPr>
              <a:t> time. On </a:t>
            </a:r>
            <a:r>
              <a:rPr lang="tr-TR" b="0" i="0" dirty="0" err="1">
                <a:solidFill>
                  <a:srgbClr val="222222"/>
                </a:solidFill>
                <a:effectLst/>
                <a:latin typeface="Verdana" panose="020B0604030504040204" pitchFamily="34" charset="0"/>
              </a:rPr>
              <a:t>average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the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journey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from</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discovery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to</a:t>
            </a:r>
            <a:r>
              <a:rPr lang="tr-TR" b="0" i="0" dirty="0">
                <a:solidFill>
                  <a:srgbClr val="222222"/>
                </a:solidFill>
                <a:effectLst/>
                <a:latin typeface="Verdana" panose="020B0604030504040204" pitchFamily="34" charset="0"/>
              </a:rPr>
              <a:t> market </a:t>
            </a:r>
            <a:r>
              <a:rPr lang="tr-TR" b="0" i="0" dirty="0" err="1">
                <a:solidFill>
                  <a:srgbClr val="222222"/>
                </a:solidFill>
                <a:effectLst/>
                <a:latin typeface="Verdana" panose="020B0604030504040204" pitchFamily="34" charset="0"/>
              </a:rPr>
              <a:t>takes</a:t>
            </a:r>
            <a:r>
              <a:rPr lang="tr-TR" b="0" i="0" dirty="0">
                <a:solidFill>
                  <a:srgbClr val="222222"/>
                </a:solidFill>
                <a:effectLst/>
                <a:latin typeface="Verdana" panose="020B0604030504040204" pitchFamily="34" charset="0"/>
              </a:rPr>
              <a:t> 12 </a:t>
            </a:r>
            <a:r>
              <a:rPr lang="tr-TR" b="0" i="0" dirty="0" err="1">
                <a:solidFill>
                  <a:srgbClr val="222222"/>
                </a:solidFill>
                <a:effectLst/>
                <a:latin typeface="Verdana" panose="020B0604030504040204" pitchFamily="34" charset="0"/>
              </a:rPr>
              <a:t>years</a:t>
            </a:r>
            <a:r>
              <a:rPr lang="tr-TR" b="0" i="0" dirty="0">
                <a:solidFill>
                  <a:srgbClr val="222222"/>
                </a:solidFill>
                <a:effectLst/>
                <a:latin typeface="Verdana" panose="020B0604030504040204" pitchFamily="34" charset="0"/>
              </a:rPr>
              <a:t>, but in </a:t>
            </a:r>
            <a:r>
              <a:rPr lang="tr-TR" b="0" i="0" dirty="0" err="1">
                <a:solidFill>
                  <a:srgbClr val="222222"/>
                </a:solidFill>
                <a:effectLst/>
                <a:latin typeface="Verdana" panose="020B0604030504040204" pitchFamily="34" charset="0"/>
              </a:rPr>
              <a:t>newer</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areas</a:t>
            </a:r>
            <a:r>
              <a:rPr lang="tr-TR" b="0" i="0" dirty="0">
                <a:solidFill>
                  <a:srgbClr val="222222"/>
                </a:solidFill>
                <a:effectLst/>
                <a:latin typeface="Verdana" panose="020B0604030504040204" pitchFamily="34" charset="0"/>
              </a:rPr>
              <a:t> of </a:t>
            </a:r>
            <a:r>
              <a:rPr lang="tr-TR" b="0" i="0" dirty="0" err="1">
                <a:solidFill>
                  <a:srgbClr val="222222"/>
                </a:solidFill>
                <a:effectLst/>
                <a:latin typeface="Verdana" panose="020B0604030504040204" pitchFamily="34" charset="0"/>
              </a:rPr>
              <a:t>medicine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such</a:t>
            </a:r>
            <a:r>
              <a:rPr lang="tr-TR" b="0" i="0" dirty="0">
                <a:solidFill>
                  <a:srgbClr val="222222"/>
                </a:solidFill>
                <a:effectLst/>
                <a:latin typeface="Verdana" panose="020B0604030504040204" pitchFamily="34" charset="0"/>
              </a:rPr>
              <a:t> as gene </a:t>
            </a:r>
            <a:r>
              <a:rPr lang="tr-TR" b="0" i="0" dirty="0" err="1">
                <a:solidFill>
                  <a:srgbClr val="222222"/>
                </a:solidFill>
                <a:effectLst/>
                <a:latin typeface="Verdana" panose="020B0604030504040204" pitchFamily="34" charset="0"/>
              </a:rPr>
              <a:t>therapy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this</a:t>
            </a:r>
            <a:r>
              <a:rPr lang="tr-TR" b="0" i="0" dirty="0">
                <a:solidFill>
                  <a:srgbClr val="222222"/>
                </a:solidFill>
                <a:effectLst/>
                <a:latin typeface="Verdana" panose="020B0604030504040204" pitchFamily="34" charset="0"/>
              </a:rPr>
              <a:t> can be as </a:t>
            </a:r>
            <a:r>
              <a:rPr lang="tr-TR" b="0" i="0" dirty="0" err="1">
                <a:solidFill>
                  <a:srgbClr val="222222"/>
                </a:solidFill>
                <a:effectLst/>
                <a:latin typeface="Verdana" panose="020B0604030504040204" pitchFamily="34" charset="0"/>
              </a:rPr>
              <a:t>long</a:t>
            </a:r>
            <a:r>
              <a:rPr lang="tr-TR" b="0" i="0" dirty="0">
                <a:solidFill>
                  <a:srgbClr val="222222"/>
                </a:solidFill>
                <a:effectLst/>
                <a:latin typeface="Verdana" panose="020B0604030504040204" pitchFamily="34" charset="0"/>
              </a:rPr>
              <a:t> as 30 </a:t>
            </a:r>
            <a:r>
              <a:rPr lang="tr-TR" b="0" i="0" dirty="0" err="1">
                <a:solidFill>
                  <a:srgbClr val="222222"/>
                </a:solidFill>
                <a:effectLst/>
                <a:latin typeface="Verdana" panose="020B0604030504040204" pitchFamily="34" charset="0"/>
              </a:rPr>
              <a:t>years</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Many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players</a:t>
            </a:r>
            <a:r>
              <a:rPr lang="tr-TR" b="0" i="0" dirty="0">
                <a:solidFill>
                  <a:srgbClr val="222222"/>
                </a:solidFill>
                <a:effectLst/>
                <a:latin typeface="Verdana" panose="020B0604030504040204" pitchFamily="34" charset="0"/>
              </a:rPr>
              <a:t> in </a:t>
            </a:r>
            <a:r>
              <a:rPr lang="tr-TR" b="0" i="0" dirty="0" err="1">
                <a:solidFill>
                  <a:srgbClr val="222222"/>
                </a:solidFill>
                <a:effectLst/>
                <a:latin typeface="Verdana" panose="020B0604030504040204" pitchFamily="34" charset="0"/>
              </a:rPr>
              <a:t>drug</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development</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would</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consider</a:t>
            </a:r>
            <a:r>
              <a:rPr lang="tr-TR" b="0" i="0" dirty="0">
                <a:solidFill>
                  <a:srgbClr val="222222"/>
                </a:solidFill>
                <a:effectLst/>
                <a:latin typeface="Verdana" panose="020B0604030504040204" pitchFamily="34" charset="0"/>
              </a:rPr>
              <a:t> 12 </a:t>
            </a:r>
            <a:r>
              <a:rPr lang="tr-TR" b="0" i="0" dirty="0" err="1">
                <a:solidFill>
                  <a:srgbClr val="222222"/>
                </a:solidFill>
                <a:effectLst/>
                <a:latin typeface="Verdana" panose="020B0604030504040204" pitchFamily="34" charset="0"/>
              </a:rPr>
              <a:t>years</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to</a:t>
            </a:r>
            <a:r>
              <a:rPr lang="tr-TR" b="0" i="0" dirty="0">
                <a:solidFill>
                  <a:srgbClr val="222222"/>
                </a:solidFill>
                <a:effectLst/>
                <a:latin typeface="Verdana" panose="020B0604030504040204" pitchFamily="34" charset="0"/>
              </a:rPr>
              <a:t> be </a:t>
            </a:r>
            <a:r>
              <a:rPr lang="tr-TR" b="0" i="0" dirty="0" err="1">
                <a:solidFill>
                  <a:srgbClr val="222222"/>
                </a:solidFill>
                <a:effectLst/>
                <a:latin typeface="Verdana" panose="020B0604030504040204" pitchFamily="34" charset="0"/>
              </a:rPr>
              <a:t>optimistic</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especially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considering</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that</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only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about</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one</a:t>
            </a:r>
            <a:r>
              <a:rPr lang="tr-TR" b="0" i="0" dirty="0">
                <a:solidFill>
                  <a:srgbClr val="222222"/>
                </a:solidFill>
                <a:effectLst/>
                <a:latin typeface="Verdana" panose="020B0604030504040204" pitchFamily="34" charset="0"/>
              </a:rPr>
              <a:t> in 5,000 </a:t>
            </a:r>
            <a:r>
              <a:rPr lang="tr-TR" b="0" i="0" dirty="0" err="1">
                <a:solidFill>
                  <a:srgbClr val="222222"/>
                </a:solidFill>
                <a:effectLst/>
                <a:latin typeface="Verdana" panose="020B0604030504040204" pitchFamily="34" charset="0"/>
              </a:rPr>
              <a:t>new</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compounds</a:t>
            </a:r>
            <a:r>
              <a:rPr lang="tr-TR" b="0" i="0" dirty="0">
                <a:solidFill>
                  <a:srgbClr val="222222"/>
                </a:solidFill>
                <a:effectLst/>
                <a:latin typeface="Verdana" panose="020B0604030504040204" pitchFamily="34" charset="0"/>
              </a:rPr>
              <a:t> is </a:t>
            </a:r>
            <a:r>
              <a:rPr lang="tr-TR" b="0" i="0" dirty="0" err="1">
                <a:solidFill>
                  <a:srgbClr val="222222"/>
                </a:solidFill>
                <a:effectLst/>
                <a:latin typeface="Verdana" panose="020B0604030504040204" pitchFamily="34" charset="0"/>
              </a:rPr>
              <a:t>approved</a:t>
            </a:r>
            <a:r>
              <a:rPr lang="tr-TR" b="0" i="0" dirty="0">
                <a:solidFill>
                  <a:srgbClr val="222222"/>
                </a:solidFill>
                <a:effectLst/>
                <a:latin typeface="Verdana" panose="020B0604030504040204" pitchFamily="34" charset="0"/>
              </a:rPr>
              <a:t> as a </a:t>
            </a:r>
            <a:r>
              <a:rPr lang="tr-TR" b="0" i="0" dirty="0" err="1">
                <a:solidFill>
                  <a:srgbClr val="222222"/>
                </a:solidFill>
                <a:effectLst/>
                <a:latin typeface="Verdana" panose="020B0604030504040204" pitchFamily="34" charset="0"/>
              </a:rPr>
              <a:t>pharmaceutical</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drug</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by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regulatory</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bodies</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such</a:t>
            </a:r>
            <a:r>
              <a:rPr lang="tr-TR" b="0" i="0" dirty="0">
                <a:solidFill>
                  <a:srgbClr val="222222"/>
                </a:solidFill>
                <a:effectLst/>
                <a:latin typeface="Verdana" panose="020B0604030504040204" pitchFamily="34" charset="0"/>
              </a:rPr>
              <a:t> as </a:t>
            </a:r>
            <a:r>
              <a:rPr lang="tr-TR" b="0" i="0" dirty="0" err="1">
                <a:solidFill>
                  <a:srgbClr val="222222"/>
                </a:solidFill>
                <a:effectLst/>
                <a:latin typeface="Verdana" panose="020B0604030504040204" pitchFamily="34" charset="0"/>
              </a:rPr>
              <a:t>the</a:t>
            </a:r>
            <a:r>
              <a:rPr lang="tr-TR" b="0" i="0" dirty="0">
                <a:solidFill>
                  <a:srgbClr val="222222"/>
                </a:solidFill>
                <a:effectLst/>
                <a:latin typeface="Verdana" panose="020B0604030504040204" pitchFamily="34" charset="0"/>
              </a:rPr>
              <a:t> FDA in </a:t>
            </a:r>
            <a:r>
              <a:rPr lang="tr-TR" b="0" i="0" dirty="0" err="1">
                <a:solidFill>
                  <a:srgbClr val="222222"/>
                </a:solidFill>
                <a:effectLst/>
                <a:latin typeface="Verdana" panose="020B0604030504040204" pitchFamily="34" charset="0"/>
              </a:rPr>
              <a:t>the</a:t>
            </a:r>
            <a:r>
              <a:rPr lang="tr-TR" b="0" i="0" dirty="0">
                <a:solidFill>
                  <a:srgbClr val="222222"/>
                </a:solidFill>
                <a:effectLst/>
                <a:latin typeface="Verdana" panose="020B0604030504040204" pitchFamily="34" charset="0"/>
              </a:rPr>
              <a:t> US </a:t>
            </a:r>
            <a:r>
              <a:rPr lang="tr-TR" b="0" i="0" dirty="0" err="1">
                <a:solidFill>
                  <a:srgbClr val="222222"/>
                </a:solidFill>
                <a:effectLst/>
                <a:latin typeface="Verdana" panose="020B0604030504040204" pitchFamily="34" charset="0"/>
              </a:rPr>
              <a:t>or</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the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European</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Medicines</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Agency</a:t>
            </a:r>
            <a:r>
              <a:rPr lang="tr-TR" b="0" i="0" dirty="0">
                <a:solidFill>
                  <a:srgbClr val="222222"/>
                </a:solidFill>
                <a:effectLst/>
                <a:latin typeface="Verdana" panose="020B0604030504040204" pitchFamily="34" charset="0"/>
              </a:rPr>
              <a:t> (EMA) in </a:t>
            </a:r>
            <a:r>
              <a:rPr lang="tr-TR" b="0" i="0" dirty="0" err="1">
                <a:solidFill>
                  <a:srgbClr val="222222"/>
                </a:solidFill>
                <a:effectLst/>
                <a:latin typeface="Verdana" panose="020B0604030504040204" pitchFamily="34" charset="0"/>
              </a:rPr>
              <a:t>the</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European</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Union</a:t>
            </a:r>
            <a:r>
              <a:rPr lang="tr-TR" b="0" i="0" dirty="0">
                <a:solidFill>
                  <a:srgbClr val="222222"/>
                </a:solidFill>
                <a:effectLst/>
                <a:latin typeface="Verdana" panose="020B0604030504040204" pitchFamily="34" charset="0"/>
              </a:rPr>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23</a:t>
            </a:fld>
            <a:endParaRPr lang="tr-TR"/>
          </a:p>
        </p:txBody>
      </p:sp>
    </p:spTree>
    <p:extLst>
      <p:ext uri="{BB962C8B-B14F-4D97-AF65-F5344CB8AC3E}">
        <p14:creationId xmlns:p14="http://schemas.microsoft.com/office/powerpoint/2010/main" val="417404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GLP in Drug Research Studies</a:t>
            </a:r>
          </a:p>
          <a:p>
            <a:r>
              <a:rPr lang="en-US" dirty="0"/>
              <a:t>GLP principles should be applied to preclinical studies of the following products for the evaluation of new adjuvants and adjuvanted vaccines:</a:t>
            </a:r>
          </a:p>
          <a:p>
            <a:r>
              <a:rPr lang="en-US" dirty="0"/>
              <a:t>unlicensed adjuvanted vaccines;</a:t>
            </a:r>
          </a:p>
          <a:p>
            <a:r>
              <a:rPr lang="en-US" dirty="0"/>
              <a:t>antigens and adjuvants that are included in licensed vaccines but have undergone significant changes during the manufacturing process;</a:t>
            </a:r>
          </a:p>
          <a:p>
            <a:r>
              <a:rPr lang="en-US" dirty="0"/>
              <a:t>pre-licensed products that have undergone major changes in formulation (e.g., changes in the excipient or addition or removal of one of the components);</a:t>
            </a:r>
          </a:p>
          <a:p>
            <a:r>
              <a:rPr lang="en-US" dirty="0"/>
              <a:t>previously licensed products delivered via a new administration route.</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24</a:t>
            </a:fld>
            <a:endParaRPr lang="tr-TR"/>
          </a:p>
        </p:txBody>
      </p:sp>
    </p:spTree>
    <p:extLst>
      <p:ext uri="{BB962C8B-B14F-4D97-AF65-F5344CB8AC3E}">
        <p14:creationId xmlns:p14="http://schemas.microsoft.com/office/powerpoint/2010/main" val="182492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Preclinical</a:t>
            </a:r>
            <a:r>
              <a:rPr lang="tr-TR" dirty="0"/>
              <a:t> </a:t>
            </a:r>
            <a:r>
              <a:rPr lang="tr-TR" dirty="0" err="1"/>
              <a:t>In-vivo</a:t>
            </a:r>
            <a:r>
              <a:rPr lang="tr-TR" dirty="0"/>
              <a:t> </a:t>
            </a:r>
            <a:r>
              <a:rPr lang="tr-TR" dirty="0" err="1"/>
              <a:t>Toxicity</a:t>
            </a:r>
            <a:r>
              <a:rPr lang="tr-TR" dirty="0"/>
              <a:t> </a:t>
            </a:r>
            <a:r>
              <a:rPr lang="tr-TR" dirty="0" err="1"/>
              <a:t>analyses</a:t>
            </a:r>
            <a:r>
              <a:rPr lang="tr-TR" dirty="0"/>
              <a:t> </a:t>
            </a:r>
            <a:r>
              <a:rPr lang="tr-TR" dirty="0" err="1"/>
              <a:t>are</a:t>
            </a:r>
            <a:r>
              <a:rPr lang="tr-TR" dirty="0"/>
              <a:t> </a:t>
            </a:r>
            <a:r>
              <a:rPr lang="tr-TR" dirty="0" err="1"/>
              <a:t>performed</a:t>
            </a:r>
            <a:r>
              <a:rPr lang="tr-TR" dirty="0"/>
              <a:t> on </a:t>
            </a:r>
            <a:r>
              <a:rPr lang="tr-TR" dirty="0" err="1"/>
              <a:t>healthy</a:t>
            </a:r>
            <a:r>
              <a:rPr lang="tr-TR" dirty="0"/>
              <a:t> </a:t>
            </a:r>
            <a:r>
              <a:rPr lang="tr-TR" dirty="0" err="1"/>
              <a:t>animals</a:t>
            </a:r>
            <a:r>
              <a:rPr lang="tr-TR" dirty="0"/>
              <a:t>.</a:t>
            </a:r>
          </a:p>
          <a:p>
            <a:endParaRPr lang="tr-TR" dirty="0"/>
          </a:p>
          <a:p>
            <a:r>
              <a:rPr lang="tr-TR" dirty="0" err="1"/>
              <a:t>Rodent</a:t>
            </a:r>
            <a:r>
              <a:rPr lang="tr-TR" dirty="0"/>
              <a:t> </a:t>
            </a:r>
            <a:r>
              <a:rPr lang="tr-TR" dirty="0" err="1"/>
              <a:t>species</a:t>
            </a:r>
            <a:r>
              <a:rPr lang="tr-TR" dirty="0"/>
              <a:t> </a:t>
            </a:r>
            <a:r>
              <a:rPr lang="tr-TR" dirty="0" err="1"/>
              <a:t>or</a:t>
            </a:r>
            <a:r>
              <a:rPr lang="tr-TR" dirty="0"/>
              <a:t> </a:t>
            </a:r>
            <a:r>
              <a:rPr lang="tr-TR" dirty="0" err="1"/>
              <a:t>non-rodent</a:t>
            </a:r>
            <a:r>
              <a:rPr lang="tr-TR" dirty="0"/>
              <a:t> </a:t>
            </a:r>
            <a:r>
              <a:rPr lang="tr-TR" dirty="0" err="1"/>
              <a:t>species</a:t>
            </a:r>
            <a:r>
              <a:rPr lang="tr-TR" dirty="0"/>
              <a:t> </a:t>
            </a:r>
            <a:r>
              <a:rPr lang="tr-TR" dirty="0" err="1"/>
              <a:t>are</a:t>
            </a:r>
            <a:r>
              <a:rPr lang="tr-TR" dirty="0"/>
              <a:t> </a:t>
            </a:r>
            <a:r>
              <a:rPr lang="tr-TR" dirty="0" err="1"/>
              <a:t>used</a:t>
            </a:r>
            <a:r>
              <a:rPr lang="tr-TR" dirty="0"/>
              <a:t> </a:t>
            </a:r>
            <a:r>
              <a:rPr lang="tr-TR" dirty="0" err="1"/>
              <a:t>for</a:t>
            </a:r>
            <a:r>
              <a:rPr lang="tr-TR" dirty="0"/>
              <a:t> </a:t>
            </a:r>
            <a:r>
              <a:rPr lang="tr-TR" dirty="0" err="1"/>
              <a:t>small</a:t>
            </a:r>
            <a:r>
              <a:rPr lang="tr-TR" dirty="0"/>
              <a:t> </a:t>
            </a:r>
            <a:r>
              <a:rPr lang="tr-TR" dirty="0" err="1"/>
              <a:t>molecules</a:t>
            </a:r>
            <a:r>
              <a:rPr lang="tr-TR" dirty="0"/>
              <a:t>.</a:t>
            </a:r>
          </a:p>
          <a:p>
            <a:r>
              <a:rPr lang="tr-TR" dirty="0" err="1"/>
              <a:t>Biotechnological</a:t>
            </a:r>
            <a:r>
              <a:rPr lang="tr-TR" dirty="0"/>
              <a:t> </a:t>
            </a:r>
            <a:r>
              <a:rPr lang="tr-TR" dirty="0" err="1"/>
              <a:t>compounds</a:t>
            </a:r>
            <a:r>
              <a:rPr lang="tr-TR" dirty="0"/>
              <a:t> </a:t>
            </a:r>
            <a:r>
              <a:rPr lang="tr-TR" dirty="0" err="1"/>
              <a:t>should</a:t>
            </a:r>
            <a:r>
              <a:rPr lang="tr-TR" dirty="0"/>
              <a:t> be </a:t>
            </a:r>
            <a:r>
              <a:rPr lang="tr-TR" dirty="0" err="1"/>
              <a:t>tested</a:t>
            </a:r>
            <a:r>
              <a:rPr lang="tr-TR" dirty="0"/>
              <a:t> on a </a:t>
            </a:r>
            <a:r>
              <a:rPr lang="tr-TR" dirty="0" err="1"/>
              <a:t>species</a:t>
            </a:r>
            <a:r>
              <a:rPr lang="tr-TR" dirty="0"/>
              <a:t> in </a:t>
            </a:r>
            <a:r>
              <a:rPr lang="tr-TR" dirty="0" err="1"/>
              <a:t>which</a:t>
            </a:r>
            <a:r>
              <a:rPr lang="tr-TR" dirty="0"/>
              <a:t> they </a:t>
            </a:r>
            <a:r>
              <a:rPr lang="tr-TR" dirty="0" err="1"/>
              <a:t>will</a:t>
            </a:r>
            <a:r>
              <a:rPr lang="tr-TR" dirty="0"/>
              <a:t> be </a:t>
            </a:r>
            <a:r>
              <a:rPr lang="tr-TR" dirty="0" err="1"/>
              <a:t>pharmacologically</a:t>
            </a:r>
            <a:r>
              <a:rPr lang="tr-TR" dirty="0"/>
              <a:t> </a:t>
            </a:r>
            <a:r>
              <a:rPr lang="tr-TR" dirty="0" err="1"/>
              <a:t>active</a:t>
            </a:r>
            <a:r>
              <a:rPr lang="tr-TR" dirty="0"/>
              <a:t>.</a:t>
            </a:r>
          </a:p>
          <a:p>
            <a:r>
              <a:rPr lang="tr-TR" dirty="0" err="1"/>
              <a:t>Behavior</a:t>
            </a:r>
            <a:r>
              <a:rPr lang="tr-TR" dirty="0"/>
              <a:t>, </a:t>
            </a:r>
            <a:r>
              <a:rPr lang="tr-TR" dirty="0" err="1"/>
              <a:t>appearance</a:t>
            </a:r>
            <a:r>
              <a:rPr lang="tr-TR" dirty="0"/>
              <a:t>, </a:t>
            </a:r>
            <a:r>
              <a:rPr lang="tr-TR" dirty="0" err="1"/>
              <a:t>food</a:t>
            </a:r>
            <a:r>
              <a:rPr lang="tr-TR" dirty="0"/>
              <a:t> </a:t>
            </a:r>
            <a:r>
              <a:rPr lang="tr-TR" dirty="0" err="1"/>
              <a:t>consumption</a:t>
            </a:r>
            <a:r>
              <a:rPr lang="tr-TR" dirty="0"/>
              <a:t>, </a:t>
            </a:r>
            <a:r>
              <a:rPr lang="tr-TR" dirty="0" err="1"/>
              <a:t>weight</a:t>
            </a:r>
            <a:r>
              <a:rPr lang="tr-TR" dirty="0"/>
              <a:t> </a:t>
            </a:r>
            <a:r>
              <a:rPr lang="tr-TR" dirty="0" err="1"/>
              <a:t>status</a:t>
            </a:r>
            <a:r>
              <a:rPr lang="tr-TR" dirty="0"/>
              <a:t> </a:t>
            </a:r>
            <a:r>
              <a:rPr lang="tr-TR" dirty="0" err="1"/>
              <a:t>are</a:t>
            </a:r>
            <a:r>
              <a:rPr lang="tr-TR" dirty="0"/>
              <a:t> </a:t>
            </a:r>
            <a:r>
              <a:rPr lang="tr-TR" dirty="0" err="1"/>
              <a:t>monitored</a:t>
            </a:r>
            <a:r>
              <a:rPr lang="tr-TR" dirty="0"/>
              <a:t>. </a:t>
            </a:r>
            <a:r>
              <a:rPr lang="tr-TR" dirty="0" err="1"/>
              <a:t>If</a:t>
            </a:r>
            <a:r>
              <a:rPr lang="tr-TR" dirty="0"/>
              <a:t> </a:t>
            </a:r>
            <a:r>
              <a:rPr lang="tr-TR" dirty="0" err="1"/>
              <a:t>necessary</a:t>
            </a:r>
            <a:r>
              <a:rPr lang="tr-TR" dirty="0"/>
              <a:t>, </a:t>
            </a:r>
            <a:r>
              <a:rPr lang="tr-TR" dirty="0" err="1"/>
              <a:t>autopsy</a:t>
            </a:r>
            <a:r>
              <a:rPr lang="tr-TR" dirty="0"/>
              <a:t> is </a:t>
            </a:r>
            <a:r>
              <a:rPr lang="tr-TR" dirty="0" err="1"/>
              <a:t>performed</a:t>
            </a:r>
            <a:r>
              <a:rPr lang="tr-TR" dirty="0"/>
              <a:t>.</a:t>
            </a:r>
          </a:p>
          <a:p>
            <a:r>
              <a:rPr lang="tr-TR" dirty="0" err="1"/>
              <a:t>Doses</a:t>
            </a:r>
            <a:r>
              <a:rPr lang="tr-TR" dirty="0"/>
              <a:t>;</a:t>
            </a:r>
          </a:p>
          <a:p>
            <a:r>
              <a:rPr lang="tr-TR" dirty="0" err="1"/>
              <a:t>Non-effective</a:t>
            </a:r>
            <a:r>
              <a:rPr lang="tr-TR" dirty="0"/>
              <a:t> </a:t>
            </a:r>
            <a:r>
              <a:rPr lang="tr-TR" dirty="0" err="1"/>
              <a:t>dose</a:t>
            </a:r>
            <a:endParaRPr lang="tr-TR" dirty="0"/>
          </a:p>
          <a:p>
            <a:r>
              <a:rPr lang="tr-TR" dirty="0" err="1"/>
              <a:t>Threshold</a:t>
            </a:r>
            <a:r>
              <a:rPr lang="tr-TR" dirty="0"/>
              <a:t> </a:t>
            </a:r>
            <a:r>
              <a:rPr lang="tr-TR" dirty="0" err="1"/>
              <a:t>dose</a:t>
            </a:r>
            <a:endParaRPr lang="tr-TR" dirty="0"/>
          </a:p>
          <a:p>
            <a:r>
              <a:rPr lang="tr-TR" dirty="0" err="1"/>
              <a:t>Highest</a:t>
            </a:r>
            <a:r>
              <a:rPr lang="tr-TR" dirty="0"/>
              <a:t> </a:t>
            </a:r>
            <a:r>
              <a:rPr lang="tr-TR" dirty="0" err="1"/>
              <a:t>allowed</a:t>
            </a:r>
            <a:r>
              <a:rPr lang="tr-TR" dirty="0"/>
              <a:t> </a:t>
            </a:r>
            <a:r>
              <a:rPr lang="tr-TR" dirty="0" err="1"/>
              <a:t>dose</a:t>
            </a:r>
            <a:endParaRPr lang="tr-TR" dirty="0"/>
          </a:p>
          <a:p>
            <a:r>
              <a:rPr lang="tr-TR" dirty="0" err="1"/>
              <a:t>Parameters</a:t>
            </a:r>
            <a:r>
              <a:rPr lang="tr-TR" dirty="0"/>
              <a:t> </a:t>
            </a:r>
            <a:r>
              <a:rPr lang="tr-TR" dirty="0" err="1"/>
              <a:t>such</a:t>
            </a:r>
            <a:r>
              <a:rPr lang="tr-TR" dirty="0"/>
              <a:t> as </a:t>
            </a:r>
            <a:r>
              <a:rPr lang="tr-TR" dirty="0" err="1"/>
              <a:t>therapeutic</a:t>
            </a:r>
            <a:r>
              <a:rPr lang="tr-TR" dirty="0"/>
              <a:t> </a:t>
            </a:r>
            <a:r>
              <a:rPr lang="tr-TR" dirty="0" err="1"/>
              <a:t>index</a:t>
            </a:r>
            <a:r>
              <a:rPr lang="tr-TR" dirty="0"/>
              <a:t> TD50, ED50 </a:t>
            </a:r>
            <a:r>
              <a:rPr lang="tr-TR" dirty="0" err="1"/>
              <a:t>are</a:t>
            </a:r>
            <a:r>
              <a:rPr lang="tr-TR" dirty="0"/>
              <a:t> </a:t>
            </a:r>
            <a:r>
              <a:rPr lang="tr-TR" dirty="0" err="1"/>
              <a:t>examined</a:t>
            </a:r>
            <a:r>
              <a:rPr lang="tr-TR"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25</a:t>
            </a:fld>
            <a:endParaRPr lang="tr-TR"/>
          </a:p>
        </p:txBody>
      </p:sp>
    </p:spTree>
    <p:extLst>
      <p:ext uri="{BB962C8B-B14F-4D97-AF65-F5344CB8AC3E}">
        <p14:creationId xmlns:p14="http://schemas.microsoft.com/office/powerpoint/2010/main" val="48807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Preclinical</a:t>
            </a:r>
            <a:r>
              <a:rPr lang="tr-TR" dirty="0"/>
              <a:t> </a:t>
            </a:r>
            <a:r>
              <a:rPr lang="tr-TR" dirty="0" err="1"/>
              <a:t>Stages</a:t>
            </a:r>
            <a:endParaRPr lang="tr-TR" dirty="0"/>
          </a:p>
          <a:p>
            <a:r>
              <a:rPr lang="tr-TR" dirty="0" err="1"/>
              <a:t>The</a:t>
            </a:r>
            <a:r>
              <a:rPr lang="tr-TR" dirty="0"/>
              <a:t> </a:t>
            </a:r>
            <a:r>
              <a:rPr lang="tr-TR" dirty="0" err="1"/>
              <a:t>goal</a:t>
            </a:r>
            <a:r>
              <a:rPr lang="tr-TR" dirty="0"/>
              <a:t> of </a:t>
            </a:r>
            <a:r>
              <a:rPr lang="tr-TR" dirty="0" err="1"/>
              <a:t>preclinical</a:t>
            </a:r>
            <a:r>
              <a:rPr lang="tr-TR" dirty="0"/>
              <a:t> </a:t>
            </a:r>
            <a:r>
              <a:rPr lang="tr-TR" dirty="0" err="1"/>
              <a:t>development</a:t>
            </a:r>
            <a:r>
              <a:rPr lang="tr-TR" dirty="0"/>
              <a:t> is </a:t>
            </a:r>
            <a:r>
              <a:rPr lang="tr-TR" dirty="0" err="1"/>
              <a:t>to</a:t>
            </a:r>
            <a:r>
              <a:rPr lang="tr-TR" dirty="0"/>
              <a:t> </a:t>
            </a:r>
            <a:r>
              <a:rPr lang="tr-TR" dirty="0" err="1"/>
              <a:t>meet</a:t>
            </a:r>
            <a:r>
              <a:rPr lang="tr-TR" dirty="0"/>
              <a:t> </a:t>
            </a:r>
            <a:r>
              <a:rPr lang="tr-TR" dirty="0" err="1"/>
              <a:t>all</a:t>
            </a:r>
            <a:r>
              <a:rPr lang="tr-TR" dirty="0"/>
              <a:t> </a:t>
            </a:r>
            <a:r>
              <a:rPr lang="tr-TR" dirty="0" err="1"/>
              <a:t>the</a:t>
            </a:r>
            <a:r>
              <a:rPr lang="tr-TR" dirty="0"/>
              <a:t> </a:t>
            </a:r>
            <a:r>
              <a:rPr lang="tr-TR" dirty="0" err="1"/>
              <a:t>parameters</a:t>
            </a:r>
            <a:r>
              <a:rPr lang="tr-TR" dirty="0"/>
              <a:t> </a:t>
            </a:r>
            <a:r>
              <a:rPr lang="tr-TR" dirty="0" err="1"/>
              <a:t>that</a:t>
            </a:r>
            <a:r>
              <a:rPr lang="tr-TR" dirty="0"/>
              <a:t> a </a:t>
            </a:r>
            <a:r>
              <a:rPr lang="tr-TR" dirty="0" err="1"/>
              <a:t>new</a:t>
            </a:r>
            <a:r>
              <a:rPr lang="tr-TR" dirty="0"/>
              <a:t> </a:t>
            </a:r>
            <a:r>
              <a:rPr lang="tr-TR" dirty="0" err="1"/>
              <a:t>compound</a:t>
            </a:r>
            <a:r>
              <a:rPr lang="tr-TR" dirty="0"/>
              <a:t> </a:t>
            </a:r>
            <a:r>
              <a:rPr lang="tr-TR" dirty="0" err="1"/>
              <a:t>must</a:t>
            </a:r>
            <a:r>
              <a:rPr lang="tr-TR" dirty="0"/>
              <a:t> </a:t>
            </a:r>
            <a:r>
              <a:rPr lang="tr-TR" dirty="0" err="1"/>
              <a:t>meet</a:t>
            </a:r>
            <a:r>
              <a:rPr lang="tr-TR" dirty="0"/>
              <a:t> </a:t>
            </a:r>
            <a:r>
              <a:rPr lang="tr-TR" dirty="0" err="1"/>
              <a:t>before</a:t>
            </a:r>
            <a:r>
              <a:rPr lang="tr-TR" dirty="0"/>
              <a:t> it is </a:t>
            </a:r>
            <a:r>
              <a:rPr lang="tr-TR" dirty="0" err="1"/>
              <a:t>considered</a:t>
            </a:r>
            <a:r>
              <a:rPr lang="tr-TR" dirty="0"/>
              <a:t> </a:t>
            </a:r>
            <a:r>
              <a:rPr lang="tr-TR" dirty="0" err="1"/>
              <a:t>ready</a:t>
            </a:r>
            <a:r>
              <a:rPr lang="tr-TR" dirty="0"/>
              <a:t> </a:t>
            </a:r>
            <a:r>
              <a:rPr lang="tr-TR" dirty="0" err="1"/>
              <a:t>for</a:t>
            </a:r>
            <a:r>
              <a:rPr lang="tr-TR" dirty="0"/>
              <a:t> </a:t>
            </a:r>
            <a:r>
              <a:rPr lang="tr-TR" dirty="0" err="1"/>
              <a:t>human</a:t>
            </a:r>
            <a:r>
              <a:rPr lang="tr-TR" dirty="0"/>
              <a:t> </a:t>
            </a:r>
            <a:r>
              <a:rPr lang="tr-TR" dirty="0" err="1"/>
              <a:t>testing</a:t>
            </a:r>
            <a:r>
              <a:rPr lang="tr-TR" dirty="0"/>
              <a:t>.</a:t>
            </a:r>
          </a:p>
          <a:p>
            <a:r>
              <a:rPr lang="tr-TR" dirty="0" err="1"/>
              <a:t>It</a:t>
            </a:r>
            <a:r>
              <a:rPr lang="tr-TR" dirty="0"/>
              <a:t> is </a:t>
            </a:r>
            <a:r>
              <a:rPr lang="tr-TR" dirty="0" err="1"/>
              <a:t>mainly</a:t>
            </a:r>
            <a:r>
              <a:rPr lang="tr-TR" dirty="0"/>
              <a:t> done on </a:t>
            </a:r>
            <a:r>
              <a:rPr lang="tr-TR" dirty="0" err="1"/>
              <a:t>mice</a:t>
            </a:r>
            <a:r>
              <a:rPr lang="tr-TR" dirty="0"/>
              <a:t>, </a:t>
            </a:r>
            <a:r>
              <a:rPr lang="tr-TR" dirty="0" err="1"/>
              <a:t>rabbits</a:t>
            </a:r>
            <a:r>
              <a:rPr lang="tr-TR" dirty="0"/>
              <a:t>, </a:t>
            </a:r>
            <a:r>
              <a:rPr lang="tr-TR" dirty="0" err="1"/>
              <a:t>rats</a:t>
            </a:r>
            <a:r>
              <a:rPr lang="tr-TR" dirty="0"/>
              <a:t> </a:t>
            </a:r>
            <a:r>
              <a:rPr lang="tr-TR" dirty="0" err="1"/>
              <a:t>and</a:t>
            </a:r>
            <a:r>
              <a:rPr lang="tr-TR" dirty="0"/>
              <a:t> </a:t>
            </a:r>
            <a:r>
              <a:rPr lang="tr-TR" dirty="0" err="1"/>
              <a:t>monkeys</a:t>
            </a:r>
            <a:r>
              <a:rPr lang="tr-TR" dirty="0"/>
              <a:t>.</a:t>
            </a:r>
          </a:p>
          <a:p>
            <a:r>
              <a:rPr lang="tr-TR" dirty="0" err="1"/>
              <a:t>It</a:t>
            </a:r>
            <a:r>
              <a:rPr lang="tr-TR" dirty="0"/>
              <a:t> </a:t>
            </a:r>
            <a:r>
              <a:rPr lang="tr-TR" dirty="0" err="1"/>
              <a:t>basically</a:t>
            </a:r>
            <a:r>
              <a:rPr lang="tr-TR" dirty="0"/>
              <a:t> </a:t>
            </a:r>
            <a:r>
              <a:rPr lang="tr-TR" dirty="0" err="1"/>
              <a:t>consists</a:t>
            </a:r>
            <a:r>
              <a:rPr lang="tr-TR" dirty="0"/>
              <a:t> of 4 main </a:t>
            </a:r>
            <a:r>
              <a:rPr lang="tr-TR" dirty="0" err="1"/>
              <a:t>parts</a:t>
            </a:r>
            <a:r>
              <a:rPr lang="tr-TR" dirty="0"/>
              <a:t>. </a:t>
            </a:r>
            <a:r>
              <a:rPr lang="tr-TR" dirty="0" err="1"/>
              <a:t>These</a:t>
            </a:r>
            <a:r>
              <a:rPr lang="tr-TR" dirty="0"/>
              <a:t> </a:t>
            </a:r>
            <a:r>
              <a:rPr lang="tr-TR" dirty="0" err="1"/>
              <a:t>are</a:t>
            </a:r>
            <a:endParaRPr lang="tr-TR" dirty="0"/>
          </a:p>
          <a:p>
            <a:r>
              <a:rPr lang="tr-TR" dirty="0" err="1"/>
              <a:t>Pharmacological</a:t>
            </a:r>
            <a:r>
              <a:rPr lang="tr-TR" dirty="0"/>
              <a:t> </a:t>
            </a:r>
            <a:r>
              <a:rPr lang="tr-TR" dirty="0" err="1"/>
              <a:t>Safety</a:t>
            </a:r>
            <a:r>
              <a:rPr lang="tr-TR" dirty="0"/>
              <a:t> </a:t>
            </a:r>
            <a:r>
              <a:rPr lang="tr-TR" dirty="0" err="1"/>
              <a:t>Studies</a:t>
            </a:r>
            <a:endParaRPr lang="tr-TR" dirty="0"/>
          </a:p>
          <a:p>
            <a:r>
              <a:rPr lang="tr-TR" dirty="0"/>
              <a:t>Preliminary </a:t>
            </a:r>
            <a:r>
              <a:rPr lang="tr-TR" dirty="0" err="1"/>
              <a:t>toxicological</a:t>
            </a:r>
            <a:r>
              <a:rPr lang="tr-TR" dirty="0"/>
              <a:t> </a:t>
            </a:r>
            <a:r>
              <a:rPr lang="tr-TR" dirty="0" err="1"/>
              <a:t>tests</a:t>
            </a:r>
            <a:endParaRPr lang="tr-TR" dirty="0"/>
          </a:p>
          <a:p>
            <a:r>
              <a:rPr lang="tr-TR" dirty="0" err="1"/>
              <a:t>Pharmacokinetic</a:t>
            </a:r>
            <a:r>
              <a:rPr lang="tr-TR" dirty="0"/>
              <a:t> </a:t>
            </a:r>
            <a:r>
              <a:rPr lang="tr-TR" dirty="0" err="1"/>
              <a:t>and</a:t>
            </a:r>
            <a:r>
              <a:rPr lang="tr-TR" dirty="0"/>
              <a:t> </a:t>
            </a:r>
            <a:r>
              <a:rPr lang="tr-TR" dirty="0" err="1"/>
              <a:t>pharmacodynamic</a:t>
            </a:r>
            <a:r>
              <a:rPr lang="tr-TR" dirty="0"/>
              <a:t> (PK/PD) </a:t>
            </a:r>
            <a:r>
              <a:rPr lang="tr-TR" dirty="0" err="1"/>
              <a:t>tests</a:t>
            </a:r>
            <a:endParaRPr lang="tr-TR" dirty="0"/>
          </a:p>
          <a:p>
            <a:r>
              <a:rPr lang="tr-TR" dirty="0" err="1"/>
              <a:t>Chemical</a:t>
            </a:r>
            <a:r>
              <a:rPr lang="tr-TR" dirty="0"/>
              <a:t> </a:t>
            </a:r>
            <a:r>
              <a:rPr lang="tr-TR" dirty="0" err="1"/>
              <a:t>and</a:t>
            </a:r>
            <a:r>
              <a:rPr lang="tr-TR" dirty="0"/>
              <a:t> </a:t>
            </a:r>
            <a:r>
              <a:rPr lang="tr-TR" dirty="0" err="1"/>
              <a:t>pharmaceutical</a:t>
            </a:r>
            <a:r>
              <a:rPr lang="tr-TR" dirty="0"/>
              <a:t> </a:t>
            </a:r>
            <a:r>
              <a:rPr lang="tr-TR" dirty="0" err="1"/>
              <a:t>development</a:t>
            </a:r>
            <a:r>
              <a:rPr lang="tr-TR" dirty="0"/>
              <a:t>.</a:t>
            </a:r>
          </a:p>
          <a:p>
            <a:endParaRPr lang="tr-TR" dirty="0"/>
          </a:p>
          <a:p>
            <a:r>
              <a:rPr lang="tr-TR" dirty="0" err="1"/>
              <a:t>Preclinical</a:t>
            </a:r>
            <a:r>
              <a:rPr lang="tr-TR" dirty="0"/>
              <a:t> </a:t>
            </a:r>
            <a:r>
              <a:rPr lang="tr-TR" dirty="0" err="1"/>
              <a:t>Stages</a:t>
            </a:r>
            <a:endParaRPr lang="tr-TR" dirty="0"/>
          </a:p>
          <a:p>
            <a:r>
              <a:rPr lang="tr-TR" dirty="0"/>
              <a:t>1. </a:t>
            </a:r>
            <a:r>
              <a:rPr lang="tr-TR" dirty="0" err="1"/>
              <a:t>Pharmacological</a:t>
            </a:r>
            <a:r>
              <a:rPr lang="tr-TR" dirty="0"/>
              <a:t> </a:t>
            </a:r>
            <a:r>
              <a:rPr lang="tr-TR" dirty="0" err="1"/>
              <a:t>Safety</a:t>
            </a:r>
            <a:r>
              <a:rPr lang="tr-TR" dirty="0"/>
              <a:t> </a:t>
            </a:r>
            <a:r>
              <a:rPr lang="tr-TR" dirty="0" err="1"/>
              <a:t>Studies</a:t>
            </a:r>
            <a:r>
              <a:rPr lang="tr-TR" dirty="0"/>
              <a:t> - </a:t>
            </a:r>
            <a:r>
              <a:rPr lang="tr-TR" dirty="0" err="1"/>
              <a:t>Pharmacological</a:t>
            </a:r>
            <a:r>
              <a:rPr lang="tr-TR" dirty="0"/>
              <a:t> </a:t>
            </a:r>
            <a:r>
              <a:rPr lang="tr-TR" dirty="0" err="1"/>
              <a:t>tests</a:t>
            </a:r>
            <a:r>
              <a:rPr lang="tr-TR" dirty="0"/>
              <a:t> </a:t>
            </a:r>
            <a:r>
              <a:rPr lang="tr-TR" dirty="0" err="1"/>
              <a:t>are</a:t>
            </a:r>
            <a:r>
              <a:rPr lang="tr-TR" dirty="0"/>
              <a:t> </a:t>
            </a:r>
            <a:r>
              <a:rPr lang="tr-TR" dirty="0" err="1"/>
              <a:t>performed</a:t>
            </a:r>
            <a:r>
              <a:rPr lang="tr-TR" dirty="0"/>
              <a:t> </a:t>
            </a:r>
            <a:r>
              <a:rPr lang="tr-TR" dirty="0" err="1"/>
              <a:t>to</a:t>
            </a:r>
            <a:r>
              <a:rPr lang="tr-TR" dirty="0"/>
              <a:t> </a:t>
            </a:r>
            <a:r>
              <a:rPr lang="tr-TR" dirty="0" err="1"/>
              <a:t>check</a:t>
            </a:r>
            <a:r>
              <a:rPr lang="tr-TR" dirty="0"/>
              <a:t> </a:t>
            </a:r>
            <a:r>
              <a:rPr lang="tr-TR" dirty="0" err="1"/>
              <a:t>that</a:t>
            </a:r>
            <a:r>
              <a:rPr lang="tr-TR" dirty="0"/>
              <a:t> </a:t>
            </a:r>
            <a:r>
              <a:rPr lang="tr-TR" dirty="0" err="1"/>
              <a:t>the</a:t>
            </a:r>
            <a:r>
              <a:rPr lang="tr-TR" dirty="0"/>
              <a:t> </a:t>
            </a:r>
            <a:r>
              <a:rPr lang="tr-TR" dirty="0" err="1"/>
              <a:t>drug</a:t>
            </a:r>
            <a:r>
              <a:rPr lang="tr-TR" dirty="0"/>
              <a:t> </a:t>
            </a:r>
            <a:r>
              <a:rPr lang="tr-TR" dirty="0" err="1"/>
              <a:t>does</a:t>
            </a:r>
            <a:r>
              <a:rPr lang="tr-TR" dirty="0"/>
              <a:t> not </a:t>
            </a:r>
            <a:r>
              <a:rPr lang="tr-TR" dirty="0" err="1"/>
              <a:t>produce</a:t>
            </a:r>
            <a:r>
              <a:rPr lang="tr-TR" dirty="0"/>
              <a:t> </a:t>
            </a:r>
            <a:r>
              <a:rPr lang="tr-TR" dirty="0" err="1"/>
              <a:t>obvious</a:t>
            </a:r>
            <a:r>
              <a:rPr lang="tr-TR" dirty="0"/>
              <a:t> </a:t>
            </a:r>
            <a:r>
              <a:rPr lang="tr-TR" dirty="0" err="1"/>
              <a:t>dangerous</a:t>
            </a:r>
            <a:r>
              <a:rPr lang="tr-TR" dirty="0"/>
              <a:t> </a:t>
            </a:r>
            <a:r>
              <a:rPr lang="tr-TR" dirty="0" err="1"/>
              <a:t>acute</a:t>
            </a:r>
            <a:r>
              <a:rPr lang="tr-TR" dirty="0"/>
              <a:t> </a:t>
            </a:r>
            <a:r>
              <a:rPr lang="tr-TR" dirty="0" err="1"/>
              <a:t>effects</a:t>
            </a:r>
            <a:r>
              <a:rPr lang="tr-TR" dirty="0"/>
              <a:t> </a:t>
            </a:r>
            <a:r>
              <a:rPr lang="tr-TR" dirty="0" err="1"/>
              <a:t>such</a:t>
            </a:r>
            <a:r>
              <a:rPr lang="tr-TR" dirty="0"/>
              <a:t> as </a:t>
            </a:r>
            <a:r>
              <a:rPr lang="tr-TR" dirty="0" err="1"/>
              <a:t>bronchoconstriction</a:t>
            </a:r>
            <a:r>
              <a:rPr lang="tr-TR" dirty="0"/>
              <a:t>, </a:t>
            </a:r>
            <a:r>
              <a:rPr lang="tr-TR" dirty="0" err="1"/>
              <a:t>cardiac</a:t>
            </a:r>
            <a:r>
              <a:rPr lang="tr-TR" dirty="0"/>
              <a:t> </a:t>
            </a:r>
            <a:r>
              <a:rPr lang="tr-TR" dirty="0" err="1"/>
              <a:t>arrhythmias</a:t>
            </a:r>
            <a:r>
              <a:rPr lang="tr-TR" dirty="0"/>
              <a:t>, </a:t>
            </a:r>
            <a:r>
              <a:rPr lang="tr-TR" dirty="0" err="1"/>
              <a:t>blood</a:t>
            </a:r>
            <a:r>
              <a:rPr lang="tr-TR" dirty="0"/>
              <a:t> </a:t>
            </a:r>
            <a:r>
              <a:rPr lang="tr-TR" dirty="0" err="1"/>
              <a:t>pressure</a:t>
            </a:r>
            <a:r>
              <a:rPr lang="tr-TR" dirty="0"/>
              <a:t> </a:t>
            </a:r>
            <a:r>
              <a:rPr lang="tr-TR" dirty="0" err="1"/>
              <a:t>changes</a:t>
            </a:r>
            <a:r>
              <a:rPr lang="tr-TR" dirty="0"/>
              <a:t> </a:t>
            </a:r>
            <a:r>
              <a:rPr lang="tr-TR" dirty="0" err="1"/>
              <a:t>and</a:t>
            </a:r>
            <a:r>
              <a:rPr lang="tr-TR" dirty="0"/>
              <a:t> </a:t>
            </a:r>
            <a:r>
              <a:rPr lang="tr-TR" dirty="0" err="1"/>
              <a:t>ataxia</a:t>
            </a:r>
            <a:r>
              <a:rPr lang="tr-TR" dirty="0"/>
              <a:t>.</a:t>
            </a:r>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26</a:t>
            </a:fld>
            <a:endParaRPr lang="tr-TR"/>
          </a:p>
        </p:txBody>
      </p:sp>
    </p:spTree>
    <p:extLst>
      <p:ext uri="{BB962C8B-B14F-4D97-AF65-F5344CB8AC3E}">
        <p14:creationId xmlns:p14="http://schemas.microsoft.com/office/powerpoint/2010/main" val="363498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dirty="0"/>
              <a:t>2. Preliminary </a:t>
            </a:r>
            <a:r>
              <a:rPr lang="tr-TR" dirty="0" err="1"/>
              <a:t>toxicological</a:t>
            </a:r>
            <a:r>
              <a:rPr lang="tr-TR" dirty="0"/>
              <a:t> </a:t>
            </a:r>
            <a:r>
              <a:rPr lang="tr-TR" dirty="0" err="1"/>
              <a:t>tests</a:t>
            </a:r>
            <a:r>
              <a:rPr lang="tr-TR" dirty="0"/>
              <a:t>: </a:t>
            </a:r>
            <a:r>
              <a:rPr lang="tr-TR" dirty="0" err="1"/>
              <a:t>These</a:t>
            </a:r>
            <a:r>
              <a:rPr lang="tr-TR" dirty="0"/>
              <a:t> </a:t>
            </a:r>
            <a:r>
              <a:rPr lang="tr-TR" dirty="0" err="1"/>
              <a:t>are</a:t>
            </a:r>
            <a:r>
              <a:rPr lang="tr-TR" dirty="0"/>
              <a:t> </a:t>
            </a:r>
            <a:r>
              <a:rPr lang="tr-TR" dirty="0" err="1"/>
              <a:t>preliminary</a:t>
            </a:r>
            <a:r>
              <a:rPr lang="tr-TR" dirty="0"/>
              <a:t> </a:t>
            </a:r>
            <a:r>
              <a:rPr lang="tr-TR" dirty="0" err="1"/>
              <a:t>toxicological</a:t>
            </a:r>
            <a:r>
              <a:rPr lang="tr-TR" dirty="0"/>
              <a:t> </a:t>
            </a:r>
            <a:r>
              <a:rPr lang="tr-TR" dirty="0" err="1"/>
              <a:t>tests</a:t>
            </a:r>
            <a:r>
              <a:rPr lang="tr-TR" dirty="0"/>
              <a:t> </a:t>
            </a:r>
            <a:r>
              <a:rPr lang="tr-TR" dirty="0" err="1"/>
              <a:t>performed</a:t>
            </a:r>
            <a:r>
              <a:rPr lang="tr-TR" dirty="0"/>
              <a:t> </a:t>
            </a:r>
            <a:r>
              <a:rPr lang="tr-TR" dirty="0" err="1"/>
              <a:t>to</a:t>
            </a:r>
            <a:r>
              <a:rPr lang="tr-TR" dirty="0"/>
              <a:t> </a:t>
            </a:r>
            <a:r>
              <a:rPr lang="tr-TR" dirty="0" err="1"/>
              <a:t>exclude</a:t>
            </a:r>
            <a:r>
              <a:rPr lang="tr-TR" dirty="0"/>
              <a:t> </a:t>
            </a:r>
            <a:r>
              <a:rPr lang="tr-TR" dirty="0" err="1"/>
              <a:t>genotoxicity</a:t>
            </a:r>
            <a:r>
              <a:rPr lang="tr-TR" dirty="0"/>
              <a:t> </a:t>
            </a:r>
            <a:r>
              <a:rPr lang="tr-TR" dirty="0" err="1"/>
              <a:t>and</a:t>
            </a:r>
            <a:r>
              <a:rPr lang="tr-TR" dirty="0"/>
              <a:t> </a:t>
            </a:r>
            <a:r>
              <a:rPr lang="tr-TR" dirty="0" err="1"/>
              <a:t>to</a:t>
            </a:r>
            <a:r>
              <a:rPr lang="tr-TR" dirty="0"/>
              <a:t> </a:t>
            </a:r>
            <a:r>
              <a:rPr lang="tr-TR" dirty="0" err="1"/>
              <a:t>determine</a:t>
            </a:r>
            <a:r>
              <a:rPr lang="tr-TR" dirty="0"/>
              <a:t> </a:t>
            </a:r>
            <a:r>
              <a:rPr lang="tr-TR" dirty="0" err="1"/>
              <a:t>the</a:t>
            </a:r>
            <a:r>
              <a:rPr lang="tr-TR" dirty="0"/>
              <a:t> </a:t>
            </a:r>
            <a:r>
              <a:rPr lang="tr-TR" dirty="0" err="1"/>
              <a:t>maximum</a:t>
            </a:r>
            <a:r>
              <a:rPr lang="tr-TR" dirty="0"/>
              <a:t> </a:t>
            </a:r>
            <a:r>
              <a:rPr lang="tr-TR" dirty="0" err="1"/>
              <a:t>non-toxic</a:t>
            </a:r>
            <a:r>
              <a:rPr lang="tr-TR" dirty="0"/>
              <a:t> </a:t>
            </a:r>
            <a:r>
              <a:rPr lang="tr-TR" dirty="0" err="1"/>
              <a:t>dose</a:t>
            </a:r>
            <a:r>
              <a:rPr lang="tr-TR" dirty="0"/>
              <a:t> of </a:t>
            </a:r>
            <a:r>
              <a:rPr lang="tr-TR" dirty="0" err="1"/>
              <a:t>the</a:t>
            </a:r>
            <a:r>
              <a:rPr lang="tr-TR" dirty="0"/>
              <a:t> </a:t>
            </a:r>
            <a:r>
              <a:rPr lang="tr-TR" dirty="0" err="1"/>
              <a:t>drug</a:t>
            </a:r>
            <a:r>
              <a:rPr lang="tr-TR" dirty="0"/>
              <a:t>. </a:t>
            </a:r>
            <a:r>
              <a:rPr lang="tr-TR" dirty="0" err="1"/>
              <a:t>These</a:t>
            </a:r>
            <a:r>
              <a:rPr lang="tr-TR" dirty="0"/>
              <a:t> </a:t>
            </a:r>
            <a:r>
              <a:rPr lang="tr-TR" dirty="0" err="1"/>
              <a:t>tests</a:t>
            </a:r>
            <a:r>
              <a:rPr lang="tr-TR" dirty="0"/>
              <a:t> </a:t>
            </a:r>
            <a:r>
              <a:rPr lang="tr-TR" dirty="0" err="1"/>
              <a:t>are</a:t>
            </a:r>
            <a:r>
              <a:rPr lang="tr-TR" dirty="0"/>
              <a:t> </a:t>
            </a:r>
            <a:r>
              <a:rPr lang="tr-TR" dirty="0" err="1"/>
              <a:t>usually</a:t>
            </a:r>
            <a:r>
              <a:rPr lang="tr-TR" dirty="0"/>
              <a:t> </a:t>
            </a:r>
            <a:r>
              <a:rPr lang="tr-TR" dirty="0" err="1"/>
              <a:t>performed</a:t>
            </a:r>
            <a:r>
              <a:rPr lang="tr-TR" dirty="0"/>
              <a:t> </a:t>
            </a:r>
            <a:r>
              <a:rPr lang="tr-TR" dirty="0" err="1"/>
              <a:t>daily</a:t>
            </a:r>
            <a:r>
              <a:rPr lang="tr-TR" dirty="0"/>
              <a:t> </a:t>
            </a:r>
            <a:r>
              <a:rPr lang="tr-TR" dirty="0" err="1"/>
              <a:t>for</a:t>
            </a:r>
            <a:r>
              <a:rPr lang="tr-TR" dirty="0"/>
              <a:t> 28 </a:t>
            </a:r>
            <a:r>
              <a:rPr lang="tr-TR" dirty="0" err="1"/>
              <a:t>days</a:t>
            </a:r>
            <a:r>
              <a:rPr lang="tr-TR" dirty="0"/>
              <a:t> </a:t>
            </a:r>
            <a:r>
              <a:rPr lang="tr-TR" dirty="0" err="1"/>
              <a:t>and</a:t>
            </a:r>
            <a:r>
              <a:rPr lang="tr-TR" dirty="0"/>
              <a:t> in two </a:t>
            </a:r>
            <a:r>
              <a:rPr lang="tr-TR" dirty="0" err="1"/>
              <a:t>species</a:t>
            </a:r>
            <a:r>
              <a:rPr lang="tr-TR" dirty="0"/>
              <a:t>. </a:t>
            </a:r>
            <a:r>
              <a:rPr lang="tr-TR" dirty="0" err="1"/>
              <a:t>In</a:t>
            </a:r>
            <a:r>
              <a:rPr lang="tr-TR" dirty="0"/>
              <a:t> </a:t>
            </a:r>
            <a:r>
              <a:rPr lang="tr-TR" dirty="0" err="1"/>
              <a:t>case</a:t>
            </a:r>
            <a:r>
              <a:rPr lang="tr-TR" dirty="0"/>
              <a:t> of </a:t>
            </a:r>
            <a:r>
              <a:rPr lang="tr-TR" dirty="0" err="1"/>
              <a:t>major</a:t>
            </a:r>
            <a:r>
              <a:rPr lang="tr-TR" dirty="0"/>
              <a:t> </a:t>
            </a:r>
            <a:r>
              <a:rPr lang="tr-TR" dirty="0" err="1"/>
              <a:t>changes</a:t>
            </a:r>
            <a:r>
              <a:rPr lang="tr-TR" dirty="0"/>
              <a:t> in </a:t>
            </a:r>
            <a:r>
              <a:rPr lang="tr-TR" dirty="0" err="1"/>
              <a:t>the</a:t>
            </a:r>
            <a:r>
              <a:rPr lang="tr-TR" dirty="0"/>
              <a:t> </a:t>
            </a:r>
            <a:r>
              <a:rPr lang="tr-TR" dirty="0" err="1"/>
              <a:t>treated</a:t>
            </a:r>
            <a:r>
              <a:rPr lang="tr-TR" dirty="0"/>
              <a:t> </a:t>
            </a:r>
            <a:r>
              <a:rPr lang="tr-TR" dirty="0" err="1"/>
              <a:t>animals</a:t>
            </a:r>
            <a:r>
              <a:rPr lang="tr-TR" dirty="0"/>
              <a:t>, </a:t>
            </a:r>
            <a:r>
              <a:rPr lang="tr-TR" dirty="0" err="1"/>
              <a:t>the</a:t>
            </a:r>
            <a:r>
              <a:rPr lang="tr-TR" dirty="0"/>
              <a:t> </a:t>
            </a:r>
            <a:r>
              <a:rPr lang="tr-TR" dirty="0" err="1"/>
              <a:t>collected</a:t>
            </a:r>
            <a:r>
              <a:rPr lang="tr-TR" dirty="0"/>
              <a:t> </a:t>
            </a:r>
            <a:r>
              <a:rPr lang="tr-TR" dirty="0" err="1"/>
              <a:t>material</a:t>
            </a:r>
            <a:r>
              <a:rPr lang="tr-TR" dirty="0"/>
              <a:t> is </a:t>
            </a:r>
            <a:r>
              <a:rPr lang="tr-TR" dirty="0" err="1"/>
              <a:t>meticulously</a:t>
            </a:r>
            <a:r>
              <a:rPr lang="tr-TR" dirty="0"/>
              <a:t> </a:t>
            </a:r>
            <a:r>
              <a:rPr lang="tr-TR" dirty="0" err="1"/>
              <a:t>examined</a:t>
            </a:r>
            <a:r>
              <a:rPr lang="tr-TR" dirty="0"/>
              <a:t> at </a:t>
            </a:r>
            <a:r>
              <a:rPr lang="tr-TR" dirty="0" err="1"/>
              <a:t>the</a:t>
            </a:r>
            <a:r>
              <a:rPr lang="tr-TR" dirty="0"/>
              <a:t> </a:t>
            </a:r>
            <a:r>
              <a:rPr lang="tr-TR" dirty="0" err="1"/>
              <a:t>end</a:t>
            </a:r>
            <a:r>
              <a:rPr lang="tr-TR" dirty="0"/>
              <a:t> of </a:t>
            </a:r>
            <a:r>
              <a:rPr lang="tr-TR" dirty="0" err="1"/>
              <a:t>the</a:t>
            </a:r>
            <a:r>
              <a:rPr lang="tr-TR" dirty="0"/>
              <a:t> </a:t>
            </a:r>
            <a:r>
              <a:rPr lang="tr-TR" dirty="0" err="1"/>
              <a:t>experiment</a:t>
            </a:r>
            <a:r>
              <a:rPr lang="tr-TR" dirty="0"/>
              <a:t> </a:t>
            </a:r>
            <a:r>
              <a:rPr lang="tr-TR" dirty="0" err="1"/>
              <a:t>by</a:t>
            </a:r>
            <a:r>
              <a:rPr lang="tr-TR" dirty="0"/>
              <a:t> </a:t>
            </a:r>
            <a:r>
              <a:rPr lang="tr-TR" dirty="0" err="1"/>
              <a:t>performing</a:t>
            </a:r>
            <a:r>
              <a:rPr lang="tr-TR" dirty="0"/>
              <a:t> an </a:t>
            </a:r>
            <a:r>
              <a:rPr lang="tr-TR" dirty="0" err="1"/>
              <a:t>autopsy</a:t>
            </a:r>
            <a:r>
              <a:rPr lang="tr-TR" dirty="0"/>
              <a:t> </a:t>
            </a:r>
            <a:r>
              <a:rPr lang="tr-TR" dirty="0" err="1"/>
              <a:t>to</a:t>
            </a:r>
            <a:r>
              <a:rPr lang="tr-TR" dirty="0"/>
              <a:t> </a:t>
            </a:r>
            <a:r>
              <a:rPr lang="tr-TR" dirty="0" err="1"/>
              <a:t>look</a:t>
            </a:r>
            <a:r>
              <a:rPr lang="tr-TR" dirty="0"/>
              <a:t> </a:t>
            </a:r>
            <a:r>
              <a:rPr lang="tr-TR" dirty="0" err="1"/>
              <a:t>for</a:t>
            </a:r>
            <a:r>
              <a:rPr lang="tr-TR" dirty="0"/>
              <a:t> </a:t>
            </a:r>
            <a:r>
              <a:rPr lang="tr-TR" dirty="0" err="1"/>
              <a:t>histological</a:t>
            </a:r>
            <a:r>
              <a:rPr lang="tr-TR" dirty="0"/>
              <a:t> </a:t>
            </a:r>
            <a:r>
              <a:rPr lang="tr-TR" dirty="0" err="1"/>
              <a:t>and</a:t>
            </a:r>
            <a:r>
              <a:rPr lang="tr-TR" dirty="0"/>
              <a:t> </a:t>
            </a:r>
            <a:r>
              <a:rPr lang="tr-TR" dirty="0" err="1"/>
              <a:t>biochemical</a:t>
            </a:r>
            <a:r>
              <a:rPr lang="tr-TR" dirty="0"/>
              <a:t> </a:t>
            </a:r>
            <a:r>
              <a:rPr lang="tr-TR" dirty="0" err="1"/>
              <a:t>evidence</a:t>
            </a:r>
            <a:r>
              <a:rPr lang="tr-TR" dirty="0"/>
              <a:t> of </a:t>
            </a:r>
            <a:r>
              <a:rPr lang="tr-TR" dirty="0" err="1"/>
              <a:t>tissue</a:t>
            </a:r>
            <a:r>
              <a:rPr lang="tr-TR" dirty="0"/>
              <a:t> </a:t>
            </a:r>
            <a:r>
              <a:rPr lang="tr-TR" dirty="0" err="1"/>
              <a:t>damage</a:t>
            </a:r>
            <a:r>
              <a:rPr lang="tr-TR" dirty="0"/>
              <a:t>.</a:t>
            </a:r>
          </a:p>
          <a:p>
            <a:endParaRPr lang="tr-TR" dirty="0"/>
          </a:p>
          <a:p>
            <a:r>
              <a:rPr lang="tr-TR" dirty="0"/>
              <a:t>3. </a:t>
            </a:r>
            <a:r>
              <a:rPr lang="tr-TR" dirty="0" err="1"/>
              <a:t>Pharmacokinetic</a:t>
            </a:r>
            <a:r>
              <a:rPr lang="tr-TR" dirty="0"/>
              <a:t> </a:t>
            </a:r>
            <a:r>
              <a:rPr lang="tr-TR" dirty="0" err="1"/>
              <a:t>and</a:t>
            </a:r>
            <a:r>
              <a:rPr lang="tr-TR" dirty="0"/>
              <a:t> </a:t>
            </a:r>
            <a:r>
              <a:rPr lang="tr-TR" dirty="0" err="1"/>
              <a:t>pharmacodynamic</a:t>
            </a:r>
            <a:r>
              <a:rPr lang="tr-TR" dirty="0"/>
              <a:t> </a:t>
            </a:r>
            <a:r>
              <a:rPr lang="tr-TR" dirty="0" err="1"/>
              <a:t>tests</a:t>
            </a:r>
            <a:r>
              <a:rPr lang="tr-TR" dirty="0"/>
              <a:t> </a:t>
            </a:r>
            <a:r>
              <a:rPr lang="tr-TR" dirty="0" err="1"/>
              <a:t>Pharmacological</a:t>
            </a:r>
            <a:r>
              <a:rPr lang="tr-TR" dirty="0"/>
              <a:t> </a:t>
            </a:r>
            <a:r>
              <a:rPr lang="tr-TR" dirty="0" err="1"/>
              <a:t>analyses</a:t>
            </a:r>
            <a:r>
              <a:rPr lang="tr-TR" dirty="0"/>
              <a:t>, </a:t>
            </a:r>
            <a:r>
              <a:rPr lang="tr-TR" dirty="0" err="1"/>
              <a:t>also</a:t>
            </a:r>
            <a:r>
              <a:rPr lang="tr-TR" dirty="0"/>
              <a:t> </a:t>
            </a:r>
            <a:r>
              <a:rPr lang="tr-TR" dirty="0" err="1"/>
              <a:t>called</a:t>
            </a:r>
            <a:r>
              <a:rPr lang="tr-TR" dirty="0"/>
              <a:t> PK/PD, </a:t>
            </a:r>
            <a:r>
              <a:rPr lang="tr-TR" dirty="0" err="1"/>
              <a:t>are</a:t>
            </a:r>
            <a:r>
              <a:rPr lang="tr-TR" dirty="0"/>
              <a:t> </a:t>
            </a:r>
            <a:r>
              <a:rPr lang="tr-TR" dirty="0" err="1"/>
              <a:t>performed</a:t>
            </a:r>
            <a:endParaRPr lang="tr-TR" dirty="0"/>
          </a:p>
          <a:p>
            <a:endParaRPr lang="tr-TR" dirty="0"/>
          </a:p>
          <a:p>
            <a:r>
              <a:rPr lang="tr-TR" dirty="0"/>
              <a:t>4. </a:t>
            </a:r>
            <a:r>
              <a:rPr lang="tr-TR" dirty="0" err="1"/>
              <a:t>Chemical</a:t>
            </a:r>
            <a:r>
              <a:rPr lang="tr-TR" dirty="0"/>
              <a:t> </a:t>
            </a:r>
            <a:r>
              <a:rPr lang="tr-TR" dirty="0" err="1"/>
              <a:t>and</a:t>
            </a:r>
            <a:r>
              <a:rPr lang="tr-TR" dirty="0"/>
              <a:t> </a:t>
            </a:r>
            <a:r>
              <a:rPr lang="tr-TR" dirty="0" err="1"/>
              <a:t>pharmaceutical</a:t>
            </a:r>
            <a:r>
              <a:rPr lang="tr-TR" dirty="0"/>
              <a:t> </a:t>
            </a:r>
            <a:r>
              <a:rPr lang="tr-TR" dirty="0" err="1"/>
              <a:t>development</a:t>
            </a:r>
            <a:r>
              <a:rPr lang="tr-TR" dirty="0"/>
              <a:t>: </a:t>
            </a:r>
            <a:r>
              <a:rPr lang="tr-TR" dirty="0" err="1"/>
              <a:t>Chemical</a:t>
            </a:r>
            <a:r>
              <a:rPr lang="tr-TR" dirty="0"/>
              <a:t> </a:t>
            </a:r>
            <a:r>
              <a:rPr lang="tr-TR" dirty="0" err="1"/>
              <a:t>and</a:t>
            </a:r>
            <a:r>
              <a:rPr lang="tr-TR" dirty="0"/>
              <a:t> </a:t>
            </a:r>
            <a:r>
              <a:rPr lang="tr-TR" dirty="0" err="1"/>
              <a:t>pharmaceutical</a:t>
            </a:r>
            <a:r>
              <a:rPr lang="tr-TR" dirty="0"/>
              <a:t> </a:t>
            </a:r>
            <a:r>
              <a:rPr lang="tr-TR" dirty="0" err="1"/>
              <a:t>development</a:t>
            </a:r>
            <a:r>
              <a:rPr lang="tr-TR" dirty="0"/>
              <a:t> </a:t>
            </a:r>
            <a:r>
              <a:rPr lang="tr-TR" dirty="0" err="1"/>
              <a:t>studies</a:t>
            </a:r>
            <a:r>
              <a:rPr lang="tr-TR" dirty="0"/>
              <a:t> </a:t>
            </a:r>
            <a:r>
              <a:rPr lang="tr-TR" dirty="0" err="1"/>
              <a:t>are</a:t>
            </a:r>
            <a:r>
              <a:rPr lang="tr-TR" dirty="0"/>
              <a:t> </a:t>
            </a:r>
            <a:r>
              <a:rPr lang="tr-TR" dirty="0" err="1"/>
              <a:t>conducted</a:t>
            </a:r>
            <a:r>
              <a:rPr lang="tr-TR" dirty="0"/>
              <a:t> </a:t>
            </a:r>
            <a:r>
              <a:rPr lang="tr-TR" dirty="0" err="1"/>
              <a:t>to</a:t>
            </a:r>
            <a:r>
              <a:rPr lang="tr-TR" dirty="0"/>
              <a:t> </a:t>
            </a:r>
            <a:r>
              <a:rPr lang="tr-TR" dirty="0" err="1"/>
              <a:t>assess</a:t>
            </a:r>
            <a:r>
              <a:rPr lang="tr-TR" dirty="0"/>
              <a:t> </a:t>
            </a:r>
            <a:r>
              <a:rPr lang="tr-TR" dirty="0" err="1"/>
              <a:t>the</a:t>
            </a:r>
            <a:r>
              <a:rPr lang="tr-TR" dirty="0"/>
              <a:t> </a:t>
            </a:r>
            <a:r>
              <a:rPr lang="tr-TR" dirty="0" err="1"/>
              <a:t>feasibility</a:t>
            </a:r>
            <a:r>
              <a:rPr lang="tr-TR" dirty="0"/>
              <a:t> of </a:t>
            </a:r>
            <a:r>
              <a:rPr lang="tr-TR" dirty="0" err="1"/>
              <a:t>large-scale</a:t>
            </a:r>
            <a:r>
              <a:rPr lang="tr-TR" dirty="0"/>
              <a:t> </a:t>
            </a:r>
            <a:r>
              <a:rPr lang="tr-TR" dirty="0" err="1"/>
              <a:t>synthesis</a:t>
            </a:r>
            <a:r>
              <a:rPr lang="tr-TR" dirty="0"/>
              <a:t> </a:t>
            </a:r>
            <a:r>
              <a:rPr lang="tr-TR" dirty="0" err="1"/>
              <a:t>and</a:t>
            </a:r>
            <a:r>
              <a:rPr lang="tr-TR" dirty="0"/>
              <a:t> </a:t>
            </a:r>
            <a:r>
              <a:rPr lang="tr-TR" dirty="0" err="1"/>
              <a:t>purification</a:t>
            </a:r>
            <a:r>
              <a:rPr lang="tr-TR" dirty="0"/>
              <a:t>, </a:t>
            </a:r>
            <a:r>
              <a:rPr lang="tr-TR" dirty="0" err="1"/>
              <a:t>to</a:t>
            </a:r>
            <a:r>
              <a:rPr lang="tr-TR" dirty="0"/>
              <a:t> </a:t>
            </a:r>
            <a:r>
              <a:rPr lang="tr-TR" dirty="0" err="1"/>
              <a:t>evaluate</a:t>
            </a:r>
            <a:r>
              <a:rPr lang="tr-TR" dirty="0"/>
              <a:t> </a:t>
            </a:r>
            <a:r>
              <a:rPr lang="tr-TR" dirty="0" err="1"/>
              <a:t>the</a:t>
            </a:r>
            <a:r>
              <a:rPr lang="tr-TR" dirty="0"/>
              <a:t> </a:t>
            </a:r>
            <a:r>
              <a:rPr lang="tr-TR" dirty="0" err="1"/>
              <a:t>stability</a:t>
            </a:r>
            <a:r>
              <a:rPr lang="tr-TR" dirty="0"/>
              <a:t> of </a:t>
            </a:r>
            <a:r>
              <a:rPr lang="tr-TR" dirty="0" err="1"/>
              <a:t>the</a:t>
            </a:r>
            <a:r>
              <a:rPr lang="tr-TR" dirty="0"/>
              <a:t> </a:t>
            </a:r>
            <a:r>
              <a:rPr lang="tr-TR" dirty="0" err="1"/>
              <a:t>compound</a:t>
            </a:r>
            <a:r>
              <a:rPr lang="tr-TR" dirty="0"/>
              <a:t> </a:t>
            </a:r>
            <a:r>
              <a:rPr lang="tr-TR" dirty="0" err="1"/>
              <a:t>under</a:t>
            </a:r>
            <a:r>
              <a:rPr lang="tr-TR" dirty="0"/>
              <a:t> </a:t>
            </a:r>
            <a:r>
              <a:rPr lang="tr-TR" dirty="0" err="1"/>
              <a:t>various</a:t>
            </a:r>
            <a:r>
              <a:rPr lang="tr-TR" dirty="0"/>
              <a:t> </a:t>
            </a:r>
            <a:r>
              <a:rPr lang="tr-TR" dirty="0" err="1"/>
              <a:t>conditions</a:t>
            </a:r>
            <a:r>
              <a:rPr lang="tr-TR" dirty="0"/>
              <a:t> </a:t>
            </a:r>
            <a:r>
              <a:rPr lang="tr-TR" dirty="0" err="1"/>
              <a:t>and</a:t>
            </a:r>
            <a:r>
              <a:rPr lang="tr-TR" dirty="0"/>
              <a:t> </a:t>
            </a:r>
            <a:r>
              <a:rPr lang="tr-TR" dirty="0" err="1"/>
              <a:t>to</a:t>
            </a:r>
            <a:r>
              <a:rPr lang="tr-TR" dirty="0"/>
              <a:t> </a:t>
            </a:r>
            <a:r>
              <a:rPr lang="tr-TR" dirty="0" err="1"/>
              <a:t>develop</a:t>
            </a:r>
            <a:r>
              <a:rPr lang="tr-TR" dirty="0"/>
              <a:t> a </a:t>
            </a:r>
            <a:r>
              <a:rPr lang="tr-TR" dirty="0" err="1"/>
              <a:t>formulation</a:t>
            </a:r>
            <a:r>
              <a:rPr lang="tr-TR" dirty="0"/>
              <a:t> </a:t>
            </a:r>
            <a:r>
              <a:rPr lang="tr-TR" dirty="0" err="1"/>
              <a:t>suitable</a:t>
            </a:r>
            <a:r>
              <a:rPr lang="tr-TR" dirty="0"/>
              <a:t> </a:t>
            </a:r>
            <a:r>
              <a:rPr lang="tr-TR" dirty="0" err="1"/>
              <a:t>for</a:t>
            </a:r>
            <a:r>
              <a:rPr lang="tr-TR" dirty="0"/>
              <a:t> </a:t>
            </a:r>
            <a:r>
              <a:rPr lang="tr-TR" dirty="0" err="1"/>
              <a:t>clinical</a:t>
            </a:r>
            <a:r>
              <a:rPr lang="tr-TR" dirty="0"/>
              <a:t> </a:t>
            </a:r>
            <a:r>
              <a:rPr lang="tr-TR" dirty="0" err="1"/>
              <a:t>studies</a:t>
            </a:r>
            <a:endParaRPr lang="tr-TR" dirty="0"/>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27</a:t>
            </a:fld>
            <a:endParaRPr lang="tr-TR"/>
          </a:p>
        </p:txBody>
      </p:sp>
    </p:spTree>
    <p:extLst>
      <p:ext uri="{BB962C8B-B14F-4D97-AF65-F5344CB8AC3E}">
        <p14:creationId xmlns:p14="http://schemas.microsoft.com/office/powerpoint/2010/main" val="100900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dirty="0" err="1"/>
              <a:t>To</a:t>
            </a:r>
            <a:r>
              <a:rPr lang="tr-TR" dirty="0"/>
              <a:t> </a:t>
            </a:r>
            <a:r>
              <a:rPr lang="tr-TR" dirty="0" err="1"/>
              <a:t>summarize</a:t>
            </a:r>
            <a:r>
              <a:rPr lang="tr-TR" dirty="0"/>
              <a:t> </a:t>
            </a:r>
            <a:r>
              <a:rPr lang="tr-TR" dirty="0" err="1"/>
              <a:t>our</a:t>
            </a:r>
            <a:r>
              <a:rPr lang="tr-TR" dirty="0"/>
              <a:t> </a:t>
            </a:r>
            <a:r>
              <a:rPr lang="tr-TR" dirty="0" err="1"/>
              <a:t>session</a:t>
            </a:r>
            <a:r>
              <a:rPr lang="tr-TR" dirty="0"/>
              <a:t>:</a:t>
            </a:r>
          </a:p>
          <a:p>
            <a:r>
              <a:rPr lang="tr-TR" dirty="0" err="1"/>
              <a:t>Most</a:t>
            </a:r>
            <a:r>
              <a:rPr lang="tr-TR" dirty="0"/>
              <a:t> </a:t>
            </a:r>
            <a:r>
              <a:rPr lang="tr-TR" dirty="0" err="1"/>
              <a:t>preclinical</a:t>
            </a:r>
            <a:r>
              <a:rPr lang="tr-TR" dirty="0"/>
              <a:t> </a:t>
            </a:r>
            <a:r>
              <a:rPr lang="tr-TR" dirty="0" err="1"/>
              <a:t>development</a:t>
            </a:r>
            <a:r>
              <a:rPr lang="tr-TR" dirty="0"/>
              <a:t> </a:t>
            </a:r>
            <a:r>
              <a:rPr lang="tr-TR" dirty="0" err="1"/>
              <a:t>studies</a:t>
            </a:r>
            <a:r>
              <a:rPr lang="tr-TR" dirty="0"/>
              <a:t>, </a:t>
            </a:r>
            <a:r>
              <a:rPr lang="tr-TR" dirty="0" err="1"/>
              <a:t>especially</a:t>
            </a:r>
            <a:r>
              <a:rPr lang="tr-TR" dirty="0"/>
              <a:t> </a:t>
            </a:r>
            <a:r>
              <a:rPr lang="tr-TR" dirty="0" err="1"/>
              <a:t>those</a:t>
            </a:r>
            <a:r>
              <a:rPr lang="tr-TR" dirty="0"/>
              <a:t> </a:t>
            </a:r>
            <a:r>
              <a:rPr lang="tr-TR" dirty="0" err="1"/>
              <a:t>related</a:t>
            </a:r>
            <a:r>
              <a:rPr lang="tr-TR" dirty="0"/>
              <a:t> </a:t>
            </a:r>
            <a:r>
              <a:rPr lang="tr-TR" dirty="0" err="1"/>
              <a:t>to</a:t>
            </a:r>
            <a:r>
              <a:rPr lang="tr-TR" dirty="0"/>
              <a:t> </a:t>
            </a:r>
            <a:r>
              <a:rPr lang="tr-TR" dirty="0" err="1"/>
              <a:t>safety</a:t>
            </a:r>
            <a:r>
              <a:rPr lang="tr-TR" dirty="0"/>
              <a:t> </a:t>
            </a:r>
            <a:r>
              <a:rPr lang="tr-TR" dirty="0" err="1"/>
              <a:t>issues</a:t>
            </a:r>
            <a:r>
              <a:rPr lang="tr-TR" dirty="0"/>
              <a:t>, </a:t>
            </a:r>
            <a:r>
              <a:rPr lang="tr-TR" dirty="0" err="1"/>
              <a:t>are</a:t>
            </a:r>
            <a:r>
              <a:rPr lang="tr-TR" dirty="0"/>
              <a:t> </a:t>
            </a:r>
            <a:r>
              <a:rPr lang="tr-TR" dirty="0" err="1"/>
              <a:t>conducted</a:t>
            </a:r>
            <a:r>
              <a:rPr lang="tr-TR" dirty="0"/>
              <a:t> </a:t>
            </a:r>
            <a:r>
              <a:rPr lang="tr-TR" dirty="0" err="1"/>
              <a:t>under</a:t>
            </a:r>
            <a:r>
              <a:rPr lang="tr-TR" dirty="0"/>
              <a:t> formal </a:t>
            </a:r>
            <a:r>
              <a:rPr lang="tr-TR" dirty="0" err="1"/>
              <a:t>operating</a:t>
            </a:r>
            <a:r>
              <a:rPr lang="tr-TR" dirty="0"/>
              <a:t> </a:t>
            </a:r>
            <a:r>
              <a:rPr lang="tr-TR" dirty="0" err="1"/>
              <a:t>rules</a:t>
            </a:r>
            <a:r>
              <a:rPr lang="tr-TR" dirty="0"/>
              <a:t> </a:t>
            </a:r>
            <a:r>
              <a:rPr lang="tr-TR" dirty="0" err="1"/>
              <a:t>known</a:t>
            </a:r>
            <a:r>
              <a:rPr lang="tr-TR" dirty="0"/>
              <a:t> as </a:t>
            </a:r>
            <a:r>
              <a:rPr lang="tr-TR" dirty="0" err="1"/>
              <a:t>Good</a:t>
            </a:r>
            <a:r>
              <a:rPr lang="tr-TR" dirty="0"/>
              <a:t> </a:t>
            </a:r>
            <a:r>
              <a:rPr lang="tr-TR" dirty="0" err="1"/>
              <a:t>Laboratory</a:t>
            </a:r>
            <a:r>
              <a:rPr lang="tr-TR" dirty="0"/>
              <a:t> </a:t>
            </a:r>
            <a:r>
              <a:rPr lang="tr-TR" dirty="0" err="1"/>
              <a:t>Practices</a:t>
            </a:r>
            <a:r>
              <a:rPr lang="tr-TR" dirty="0"/>
              <a:t> (GLP), </a:t>
            </a:r>
            <a:r>
              <a:rPr lang="tr-TR" dirty="0" err="1"/>
              <a:t>which</a:t>
            </a:r>
            <a:r>
              <a:rPr lang="tr-TR" dirty="0"/>
              <a:t> </a:t>
            </a:r>
            <a:r>
              <a:rPr lang="tr-TR" dirty="0" err="1"/>
              <a:t>cover</a:t>
            </a:r>
            <a:r>
              <a:rPr lang="tr-TR" dirty="0"/>
              <a:t> </a:t>
            </a:r>
            <a:r>
              <a:rPr lang="tr-TR" dirty="0" err="1"/>
              <a:t>record</a:t>
            </a:r>
            <a:r>
              <a:rPr lang="tr-TR" dirty="0"/>
              <a:t> </a:t>
            </a:r>
            <a:r>
              <a:rPr lang="tr-TR" dirty="0" err="1"/>
              <a:t>keeping</a:t>
            </a:r>
            <a:r>
              <a:rPr lang="tr-TR" dirty="0"/>
              <a:t> </a:t>
            </a:r>
            <a:r>
              <a:rPr lang="tr-TR" dirty="0" err="1"/>
              <a:t>procedures</a:t>
            </a:r>
            <a:r>
              <a:rPr lang="tr-TR" dirty="0"/>
              <a:t>, data </a:t>
            </a:r>
            <a:r>
              <a:rPr lang="tr-TR" dirty="0" err="1"/>
              <a:t>analysis</a:t>
            </a:r>
            <a:r>
              <a:rPr lang="tr-TR" dirty="0"/>
              <a:t>, </a:t>
            </a:r>
            <a:r>
              <a:rPr lang="tr-TR" dirty="0" err="1"/>
              <a:t>instrument</a:t>
            </a:r>
            <a:r>
              <a:rPr lang="tr-TR" dirty="0"/>
              <a:t> </a:t>
            </a:r>
            <a:r>
              <a:rPr lang="tr-TR" dirty="0" err="1"/>
              <a:t>calibration</a:t>
            </a:r>
            <a:r>
              <a:rPr lang="tr-TR" dirty="0"/>
              <a:t>, </a:t>
            </a:r>
            <a:r>
              <a:rPr lang="tr-TR" dirty="0" err="1"/>
              <a:t>and</a:t>
            </a:r>
            <a:r>
              <a:rPr lang="tr-TR" dirty="0"/>
              <a:t> </a:t>
            </a:r>
            <a:r>
              <a:rPr lang="tr-TR" dirty="0" err="1"/>
              <a:t>staff</a:t>
            </a:r>
            <a:r>
              <a:rPr lang="tr-TR" dirty="0"/>
              <a:t> </a:t>
            </a:r>
            <a:r>
              <a:rPr lang="tr-TR" dirty="0" err="1"/>
              <a:t>training</a:t>
            </a:r>
            <a:r>
              <a:rPr lang="tr-TR" dirty="0"/>
              <a:t>.</a:t>
            </a:r>
          </a:p>
          <a:p>
            <a:endParaRPr lang="tr-TR" dirty="0"/>
          </a:p>
          <a:p>
            <a:r>
              <a:rPr lang="tr-TR" dirty="0" err="1"/>
              <a:t>The</a:t>
            </a:r>
            <a:r>
              <a:rPr lang="tr-TR" dirty="0"/>
              <a:t> </a:t>
            </a:r>
            <a:r>
              <a:rPr lang="tr-TR" dirty="0" err="1"/>
              <a:t>aim</a:t>
            </a:r>
            <a:r>
              <a:rPr lang="tr-TR" dirty="0"/>
              <a:t> of GLP is </a:t>
            </a:r>
            <a:r>
              <a:rPr lang="tr-TR" dirty="0" err="1"/>
              <a:t>to</a:t>
            </a:r>
            <a:r>
              <a:rPr lang="tr-TR" dirty="0"/>
              <a:t> </a:t>
            </a:r>
            <a:r>
              <a:rPr lang="tr-TR" dirty="0" err="1"/>
              <a:t>eliminate</a:t>
            </a:r>
            <a:r>
              <a:rPr lang="tr-TR" dirty="0"/>
              <a:t> </a:t>
            </a:r>
            <a:r>
              <a:rPr lang="tr-TR" dirty="0" err="1"/>
              <a:t>human</a:t>
            </a:r>
            <a:r>
              <a:rPr lang="tr-TR" dirty="0"/>
              <a:t> </a:t>
            </a:r>
            <a:r>
              <a:rPr lang="tr-TR" dirty="0" err="1"/>
              <a:t>error</a:t>
            </a:r>
            <a:r>
              <a:rPr lang="tr-TR" dirty="0"/>
              <a:t> as </a:t>
            </a:r>
            <a:r>
              <a:rPr lang="tr-TR" dirty="0" err="1"/>
              <a:t>much</a:t>
            </a:r>
            <a:r>
              <a:rPr lang="tr-TR" dirty="0"/>
              <a:t> as </a:t>
            </a:r>
            <a:r>
              <a:rPr lang="tr-TR" dirty="0" err="1"/>
              <a:t>possible</a:t>
            </a:r>
            <a:r>
              <a:rPr lang="tr-TR" dirty="0"/>
              <a:t> </a:t>
            </a:r>
            <a:r>
              <a:rPr lang="tr-TR" dirty="0" err="1"/>
              <a:t>and</a:t>
            </a:r>
            <a:r>
              <a:rPr lang="tr-TR" dirty="0"/>
              <a:t> </a:t>
            </a:r>
            <a:r>
              <a:rPr lang="tr-TR" dirty="0" err="1"/>
              <a:t>to</a:t>
            </a:r>
            <a:r>
              <a:rPr lang="tr-TR" dirty="0"/>
              <a:t> </a:t>
            </a:r>
            <a:r>
              <a:rPr lang="tr-TR" dirty="0" err="1"/>
              <a:t>ensure</a:t>
            </a:r>
            <a:r>
              <a:rPr lang="tr-TR" dirty="0"/>
              <a:t> </a:t>
            </a:r>
            <a:r>
              <a:rPr lang="tr-TR" dirty="0" err="1"/>
              <a:t>the</a:t>
            </a:r>
            <a:r>
              <a:rPr lang="tr-TR" dirty="0"/>
              <a:t> </a:t>
            </a:r>
            <a:r>
              <a:rPr lang="tr-TR" dirty="0" err="1"/>
              <a:t>reliability</a:t>
            </a:r>
            <a:r>
              <a:rPr lang="tr-TR" dirty="0"/>
              <a:t> of data </a:t>
            </a:r>
            <a:r>
              <a:rPr lang="tr-TR" dirty="0" err="1"/>
              <a:t>submitted</a:t>
            </a:r>
            <a:r>
              <a:rPr lang="tr-TR" dirty="0"/>
              <a:t> </a:t>
            </a:r>
            <a:r>
              <a:rPr lang="tr-TR" dirty="0" err="1"/>
              <a:t>to</a:t>
            </a:r>
            <a:r>
              <a:rPr lang="tr-TR" dirty="0"/>
              <a:t> </a:t>
            </a:r>
            <a:r>
              <a:rPr lang="tr-TR" dirty="0" err="1"/>
              <a:t>regulatory</a:t>
            </a:r>
            <a:r>
              <a:rPr lang="tr-TR" dirty="0"/>
              <a:t> </a:t>
            </a:r>
            <a:r>
              <a:rPr lang="tr-TR" dirty="0" err="1"/>
              <a:t>authorities</a:t>
            </a:r>
            <a:r>
              <a:rPr lang="tr-TR" dirty="0"/>
              <a:t>, </a:t>
            </a:r>
            <a:r>
              <a:rPr lang="tr-TR" dirty="0" err="1"/>
              <a:t>and</a:t>
            </a:r>
            <a:r>
              <a:rPr lang="tr-TR" dirty="0"/>
              <a:t> </a:t>
            </a:r>
            <a:r>
              <a:rPr lang="tr-TR" dirty="0" err="1"/>
              <a:t>laboratories</a:t>
            </a:r>
            <a:r>
              <a:rPr lang="tr-TR" dirty="0"/>
              <a:t> </a:t>
            </a:r>
            <a:r>
              <a:rPr lang="tr-TR" dirty="0" err="1"/>
              <a:t>are</a:t>
            </a:r>
            <a:r>
              <a:rPr lang="tr-TR" dirty="0"/>
              <a:t> </a:t>
            </a:r>
            <a:r>
              <a:rPr lang="tr-TR" dirty="0" err="1"/>
              <a:t>regularly</a:t>
            </a:r>
            <a:r>
              <a:rPr lang="tr-TR" dirty="0"/>
              <a:t> </a:t>
            </a:r>
            <a:r>
              <a:rPr lang="tr-TR" dirty="0" err="1"/>
              <a:t>monitored</a:t>
            </a:r>
            <a:r>
              <a:rPr lang="tr-TR" dirty="0"/>
              <a:t> </a:t>
            </a:r>
            <a:r>
              <a:rPr lang="tr-TR" dirty="0" err="1"/>
              <a:t>for</a:t>
            </a:r>
            <a:r>
              <a:rPr lang="tr-TR" dirty="0"/>
              <a:t> </a:t>
            </a:r>
            <a:r>
              <a:rPr lang="tr-TR" dirty="0" err="1"/>
              <a:t>compliance</a:t>
            </a:r>
            <a:r>
              <a:rPr lang="tr-TR" dirty="0"/>
              <a:t> </a:t>
            </a:r>
            <a:r>
              <a:rPr lang="tr-TR" dirty="0" err="1"/>
              <a:t>with</a:t>
            </a:r>
            <a:r>
              <a:rPr lang="tr-TR" dirty="0"/>
              <a:t> GLP </a:t>
            </a:r>
            <a:r>
              <a:rPr lang="tr-TR" dirty="0" err="1"/>
              <a:t>standards</a:t>
            </a:r>
            <a:r>
              <a:rPr lang="tr-TR" dirty="0"/>
              <a:t>.</a:t>
            </a:r>
          </a:p>
          <a:p>
            <a:endParaRPr lang="tr-TR" dirty="0"/>
          </a:p>
          <a:p>
            <a:r>
              <a:rPr lang="tr-TR" dirty="0" err="1"/>
              <a:t>The</a:t>
            </a:r>
            <a:r>
              <a:rPr lang="tr-TR" dirty="0"/>
              <a:t> </a:t>
            </a:r>
            <a:r>
              <a:rPr lang="tr-TR" dirty="0" err="1"/>
              <a:t>aim</a:t>
            </a:r>
            <a:r>
              <a:rPr lang="tr-TR" dirty="0"/>
              <a:t> of </a:t>
            </a:r>
            <a:r>
              <a:rPr lang="tr-TR" dirty="0" err="1"/>
              <a:t>preclinical</a:t>
            </a:r>
            <a:r>
              <a:rPr lang="tr-TR" dirty="0"/>
              <a:t> </a:t>
            </a:r>
            <a:r>
              <a:rPr lang="tr-TR" dirty="0" err="1"/>
              <a:t>development</a:t>
            </a:r>
            <a:r>
              <a:rPr lang="tr-TR" dirty="0"/>
              <a:t> is </a:t>
            </a:r>
            <a:r>
              <a:rPr lang="tr-TR" dirty="0" err="1"/>
              <a:t>to</a:t>
            </a:r>
            <a:r>
              <a:rPr lang="tr-TR" dirty="0"/>
              <a:t> </a:t>
            </a:r>
            <a:r>
              <a:rPr lang="tr-TR" dirty="0" err="1"/>
              <a:t>meet</a:t>
            </a:r>
            <a:r>
              <a:rPr lang="tr-TR" dirty="0"/>
              <a:t> </a:t>
            </a:r>
            <a:r>
              <a:rPr lang="tr-TR" dirty="0" err="1"/>
              <a:t>all</a:t>
            </a:r>
            <a:r>
              <a:rPr lang="tr-TR" dirty="0"/>
              <a:t> </a:t>
            </a:r>
            <a:r>
              <a:rPr lang="tr-TR" dirty="0" err="1"/>
              <a:t>the</a:t>
            </a:r>
            <a:r>
              <a:rPr lang="tr-TR" dirty="0"/>
              <a:t> </a:t>
            </a:r>
            <a:r>
              <a:rPr lang="tr-TR" dirty="0" err="1"/>
              <a:t>parameters</a:t>
            </a:r>
            <a:r>
              <a:rPr lang="tr-TR" dirty="0"/>
              <a:t> </a:t>
            </a:r>
            <a:r>
              <a:rPr lang="tr-TR" dirty="0" err="1"/>
              <a:t>that</a:t>
            </a:r>
            <a:r>
              <a:rPr lang="tr-TR" dirty="0"/>
              <a:t> a </a:t>
            </a:r>
            <a:r>
              <a:rPr lang="tr-TR" dirty="0" err="1"/>
              <a:t>new</a:t>
            </a:r>
            <a:r>
              <a:rPr lang="tr-TR" dirty="0"/>
              <a:t> </a:t>
            </a:r>
            <a:r>
              <a:rPr lang="tr-TR" dirty="0" err="1"/>
              <a:t>compound</a:t>
            </a:r>
            <a:r>
              <a:rPr lang="tr-TR" dirty="0"/>
              <a:t> </a:t>
            </a:r>
            <a:r>
              <a:rPr lang="tr-TR" dirty="0" err="1"/>
              <a:t>must</a:t>
            </a:r>
            <a:r>
              <a:rPr lang="tr-TR" dirty="0"/>
              <a:t> </a:t>
            </a:r>
            <a:r>
              <a:rPr lang="tr-TR" dirty="0" err="1"/>
              <a:t>meet</a:t>
            </a:r>
            <a:r>
              <a:rPr lang="tr-TR" dirty="0"/>
              <a:t> </a:t>
            </a:r>
            <a:r>
              <a:rPr lang="tr-TR" dirty="0" err="1"/>
              <a:t>before</a:t>
            </a:r>
            <a:r>
              <a:rPr lang="tr-TR" dirty="0"/>
              <a:t> it is </a:t>
            </a:r>
            <a:r>
              <a:rPr lang="tr-TR" dirty="0" err="1"/>
              <a:t>considered</a:t>
            </a:r>
            <a:r>
              <a:rPr lang="tr-TR" dirty="0"/>
              <a:t> </a:t>
            </a:r>
            <a:r>
              <a:rPr lang="tr-TR" dirty="0" err="1"/>
              <a:t>ready</a:t>
            </a:r>
            <a:r>
              <a:rPr lang="tr-TR" dirty="0"/>
              <a:t> </a:t>
            </a:r>
            <a:r>
              <a:rPr lang="tr-TR" dirty="0" err="1"/>
              <a:t>for</a:t>
            </a:r>
            <a:r>
              <a:rPr lang="tr-TR" dirty="0"/>
              <a:t> </a:t>
            </a:r>
            <a:r>
              <a:rPr lang="tr-TR" dirty="0" err="1"/>
              <a:t>human</a:t>
            </a:r>
            <a:r>
              <a:rPr lang="tr-TR" dirty="0"/>
              <a:t> </a:t>
            </a:r>
            <a:r>
              <a:rPr lang="tr-TR" dirty="0" err="1"/>
              <a:t>testing</a:t>
            </a:r>
            <a:r>
              <a:rPr lang="tr-TR" dirty="0"/>
              <a:t>. </a:t>
            </a:r>
            <a:r>
              <a:rPr lang="tr-TR" dirty="0" err="1"/>
              <a:t>It</a:t>
            </a:r>
            <a:r>
              <a:rPr lang="tr-TR" dirty="0"/>
              <a:t> is </a:t>
            </a:r>
            <a:r>
              <a:rPr lang="tr-TR" dirty="0" err="1"/>
              <a:t>primarily</a:t>
            </a:r>
            <a:r>
              <a:rPr lang="tr-TR" dirty="0"/>
              <a:t> done in </a:t>
            </a:r>
            <a:r>
              <a:rPr lang="tr-TR" dirty="0" err="1"/>
              <a:t>mice</a:t>
            </a:r>
            <a:r>
              <a:rPr lang="tr-TR" dirty="0"/>
              <a:t>, </a:t>
            </a:r>
            <a:r>
              <a:rPr lang="tr-TR" dirty="0" err="1"/>
              <a:t>rabbits</a:t>
            </a:r>
            <a:r>
              <a:rPr lang="tr-TR" dirty="0"/>
              <a:t>, </a:t>
            </a:r>
            <a:r>
              <a:rPr lang="tr-TR" dirty="0" err="1"/>
              <a:t>rats</a:t>
            </a:r>
            <a:r>
              <a:rPr lang="tr-TR" dirty="0"/>
              <a:t>, </a:t>
            </a:r>
            <a:r>
              <a:rPr lang="tr-TR" dirty="0" err="1"/>
              <a:t>and</a:t>
            </a:r>
            <a:r>
              <a:rPr lang="tr-TR" dirty="0"/>
              <a:t> </a:t>
            </a:r>
            <a:r>
              <a:rPr lang="tr-TR" dirty="0" err="1"/>
              <a:t>monkeys</a:t>
            </a:r>
            <a:r>
              <a:rPr lang="tr-TR"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29</a:t>
            </a:fld>
            <a:endParaRPr lang="tr-TR"/>
          </a:p>
        </p:txBody>
      </p:sp>
    </p:spTree>
    <p:extLst>
      <p:ext uri="{BB962C8B-B14F-4D97-AF65-F5344CB8AC3E}">
        <p14:creationId xmlns:p14="http://schemas.microsoft.com/office/powerpoint/2010/main" val="273966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571500" indent="-571500">
              <a:buFont typeface="+mj-lt"/>
              <a:buAutoNum type="romanUcPeriod"/>
            </a:pPr>
            <a:r>
              <a:rPr lang="tr-TR" dirty="0" err="1"/>
              <a:t>In</a:t>
            </a:r>
            <a:r>
              <a:rPr lang="tr-TR" dirty="0"/>
              <a:t> </a:t>
            </a:r>
            <a:r>
              <a:rPr lang="tr-TR" dirty="0" err="1"/>
              <a:t>this</a:t>
            </a:r>
            <a:r>
              <a:rPr lang="tr-TR" dirty="0"/>
              <a:t> </a:t>
            </a:r>
            <a:r>
              <a:rPr lang="tr-TR" dirty="0" err="1"/>
              <a:t>session</a:t>
            </a:r>
            <a:r>
              <a:rPr lang="tr-TR" dirty="0"/>
              <a:t>, </a:t>
            </a:r>
            <a:r>
              <a:rPr lang="tr-TR" dirty="0" err="1"/>
              <a:t>we</a:t>
            </a:r>
            <a:r>
              <a:rPr lang="tr-TR" dirty="0"/>
              <a:t> </a:t>
            </a:r>
            <a:r>
              <a:rPr lang="tr-TR" dirty="0" err="1"/>
              <a:t>will</a:t>
            </a:r>
            <a:r>
              <a:rPr lang="tr-TR" dirty="0"/>
              <a:t> </a:t>
            </a:r>
            <a:r>
              <a:rPr lang="tr-TR" dirty="0" err="1"/>
              <a:t>provide</a:t>
            </a:r>
            <a:r>
              <a:rPr lang="tr-TR" dirty="0"/>
              <a:t> </a:t>
            </a:r>
            <a:r>
              <a:rPr lang="tr-TR" dirty="0" err="1"/>
              <a:t>information</a:t>
            </a:r>
            <a:r>
              <a:rPr lang="tr-TR" dirty="0"/>
              <a:t> </a:t>
            </a:r>
            <a:r>
              <a:rPr lang="tr-TR" dirty="0" err="1"/>
              <a:t>about</a:t>
            </a:r>
            <a:r>
              <a:rPr lang="tr-TR" dirty="0"/>
              <a:t> an </a:t>
            </a:r>
            <a:r>
              <a:rPr lang="tr-TR" dirty="0" err="1"/>
              <a:t>overview</a:t>
            </a:r>
            <a:r>
              <a:rPr lang="tr-TR" dirty="0"/>
              <a:t> of GLP </a:t>
            </a:r>
            <a:r>
              <a:rPr lang="tr-TR" dirty="0" err="1"/>
              <a:t>standards</a:t>
            </a:r>
            <a:r>
              <a:rPr lang="tr-TR" dirty="0"/>
              <a:t>, </a:t>
            </a:r>
            <a:r>
              <a:rPr lang="tr-TR" dirty="0" err="1"/>
              <a:t>basic</a:t>
            </a:r>
            <a:r>
              <a:rPr lang="tr-TR" dirty="0"/>
              <a:t> </a:t>
            </a:r>
            <a:r>
              <a:rPr lang="tr-TR" dirty="0" err="1"/>
              <a:t>principles</a:t>
            </a:r>
            <a:r>
              <a:rPr lang="tr-TR" dirty="0"/>
              <a:t> of GLP, </a:t>
            </a:r>
            <a:r>
              <a:rPr lang="tr-TR" dirty="0" err="1"/>
              <a:t>areas</a:t>
            </a:r>
            <a:r>
              <a:rPr lang="tr-TR" dirty="0"/>
              <a:t> </a:t>
            </a:r>
            <a:r>
              <a:rPr lang="tr-TR" dirty="0" err="1"/>
              <a:t>where</a:t>
            </a:r>
            <a:r>
              <a:rPr lang="tr-TR" dirty="0"/>
              <a:t> GLP is </a:t>
            </a:r>
            <a:r>
              <a:rPr lang="tr-TR" dirty="0" err="1"/>
              <a:t>applied</a:t>
            </a:r>
            <a:r>
              <a:rPr lang="tr-TR" dirty="0"/>
              <a:t>, GLP in </a:t>
            </a:r>
            <a:r>
              <a:rPr lang="tr-TR" dirty="0" err="1"/>
              <a:t>Drug</a:t>
            </a:r>
            <a:r>
              <a:rPr lang="tr-TR" dirty="0"/>
              <a:t> </a:t>
            </a:r>
            <a:r>
              <a:rPr lang="tr-TR" dirty="0" err="1"/>
              <a:t>Research</a:t>
            </a:r>
            <a:r>
              <a:rPr lang="tr-TR" dirty="0"/>
              <a:t> </a:t>
            </a:r>
            <a:r>
              <a:rPr lang="tr-TR" dirty="0" err="1"/>
              <a:t>Studies</a:t>
            </a:r>
            <a:r>
              <a:rPr lang="tr-TR" dirty="0"/>
              <a:t> </a:t>
            </a:r>
            <a:r>
              <a:rPr lang="tr-TR" dirty="0" err="1"/>
              <a:t>and</a:t>
            </a:r>
            <a:r>
              <a:rPr lang="tr-TR" dirty="0"/>
              <a:t> </a:t>
            </a:r>
            <a:r>
              <a:rPr lang="tr-TR" dirty="0" err="1"/>
              <a:t>Preclinical</a:t>
            </a:r>
            <a:r>
              <a:rPr lang="tr-TR" dirty="0"/>
              <a:t> </a:t>
            </a:r>
            <a:r>
              <a:rPr lang="tr-TR" dirty="0" err="1"/>
              <a:t>Stages</a:t>
            </a:r>
            <a:r>
              <a:rPr lang="tr-TR" dirty="0"/>
              <a:t> </a:t>
            </a:r>
            <a:r>
              <a:rPr lang="tr-TR" dirty="0" err="1"/>
              <a:t>and</a:t>
            </a:r>
            <a:r>
              <a:rPr lang="tr-TR" dirty="0"/>
              <a:t> </a:t>
            </a:r>
            <a:r>
              <a:rPr lang="tr-TR" dirty="0" err="1"/>
              <a:t>Invivo</a:t>
            </a:r>
            <a:r>
              <a:rPr lang="tr-TR" dirty="0"/>
              <a:t> </a:t>
            </a:r>
            <a:r>
              <a:rPr lang="tr-TR" dirty="0" err="1"/>
              <a:t>Testing</a:t>
            </a:r>
            <a:r>
              <a:rPr lang="tr-TR" dirty="0"/>
              <a:t> in GLP.</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As can be </a:t>
            </a:r>
            <a:r>
              <a:rPr lang="tr-TR" dirty="0" err="1"/>
              <a:t>understood</a:t>
            </a:r>
            <a:r>
              <a:rPr lang="tr-TR" dirty="0"/>
              <a:t> </a:t>
            </a:r>
            <a:r>
              <a:rPr lang="tr-TR" dirty="0" err="1"/>
              <a:t>from</a:t>
            </a:r>
            <a:r>
              <a:rPr lang="tr-TR" dirty="0"/>
              <a:t> </a:t>
            </a:r>
            <a:r>
              <a:rPr lang="tr-TR" dirty="0" err="1"/>
              <a:t>the</a:t>
            </a:r>
            <a:r>
              <a:rPr lang="tr-TR" dirty="0"/>
              <a:t> </a:t>
            </a:r>
            <a:r>
              <a:rPr lang="tr-TR" dirty="0" err="1"/>
              <a:t>visual</a:t>
            </a:r>
            <a:r>
              <a:rPr lang="tr-TR" dirty="0"/>
              <a:t> in </a:t>
            </a:r>
            <a:r>
              <a:rPr lang="tr-TR" dirty="0" err="1"/>
              <a:t>the</a:t>
            </a:r>
            <a:r>
              <a:rPr lang="tr-TR" dirty="0"/>
              <a:t> </a:t>
            </a:r>
            <a:r>
              <a:rPr lang="tr-TR" dirty="0" err="1"/>
              <a:t>presentation</a:t>
            </a:r>
            <a:r>
              <a:rPr lang="tr-TR" dirty="0"/>
              <a:t>, </a:t>
            </a:r>
            <a:r>
              <a:rPr lang="tr-TR" dirty="0" err="1"/>
              <a:t>different</a:t>
            </a:r>
            <a:r>
              <a:rPr lang="tr-TR" dirty="0"/>
              <a:t> </a:t>
            </a:r>
            <a:r>
              <a:rPr lang="tr-TR" dirty="0" err="1"/>
              <a:t>quality</a:t>
            </a:r>
            <a:r>
              <a:rPr lang="tr-TR" dirty="0"/>
              <a:t> </a:t>
            </a:r>
            <a:r>
              <a:rPr lang="tr-TR" dirty="0" err="1"/>
              <a:t>systems</a:t>
            </a:r>
            <a:r>
              <a:rPr lang="tr-TR" dirty="0"/>
              <a:t> </a:t>
            </a:r>
            <a:r>
              <a:rPr lang="tr-TR" dirty="0" err="1"/>
              <a:t>are</a:t>
            </a:r>
            <a:r>
              <a:rPr lang="tr-TR" dirty="0"/>
              <a:t> </a:t>
            </a:r>
            <a:r>
              <a:rPr lang="tr-TR" dirty="0" err="1"/>
              <a:t>applied</a:t>
            </a:r>
            <a:r>
              <a:rPr lang="tr-TR" dirty="0"/>
              <a:t> in </a:t>
            </a:r>
            <a:r>
              <a:rPr lang="tr-TR" dirty="0" err="1"/>
              <a:t>the</a:t>
            </a:r>
            <a:r>
              <a:rPr lang="tr-TR" dirty="0"/>
              <a:t> </a:t>
            </a:r>
            <a:r>
              <a:rPr lang="tr-TR" dirty="0" err="1"/>
              <a:t>process</a:t>
            </a:r>
            <a:r>
              <a:rPr lang="tr-TR" dirty="0"/>
              <a:t> </a:t>
            </a:r>
            <a:r>
              <a:rPr lang="tr-TR" dirty="0" err="1"/>
              <a:t>from</a:t>
            </a:r>
            <a:r>
              <a:rPr lang="tr-TR" dirty="0"/>
              <a:t> </a:t>
            </a:r>
            <a:r>
              <a:rPr lang="tr-TR" dirty="0" err="1"/>
              <a:t>basic</a:t>
            </a:r>
            <a:r>
              <a:rPr lang="tr-TR" dirty="0"/>
              <a:t> </a:t>
            </a:r>
            <a:r>
              <a:rPr lang="tr-TR" dirty="0" err="1"/>
              <a:t>research</a:t>
            </a:r>
            <a:r>
              <a:rPr lang="tr-TR" dirty="0"/>
              <a:t> </a:t>
            </a:r>
            <a:r>
              <a:rPr lang="tr-TR" dirty="0" err="1"/>
              <a:t>to</a:t>
            </a:r>
            <a:r>
              <a:rPr lang="tr-TR" dirty="0"/>
              <a:t> </a:t>
            </a:r>
            <a:r>
              <a:rPr lang="tr-TR" dirty="0" err="1"/>
              <a:t>the</a:t>
            </a:r>
            <a:r>
              <a:rPr lang="tr-TR" dirty="0"/>
              <a:t> </a:t>
            </a:r>
            <a:r>
              <a:rPr lang="tr-TR" dirty="0" err="1"/>
              <a:t>registration</a:t>
            </a:r>
            <a:r>
              <a:rPr lang="tr-TR" dirty="0"/>
              <a:t> </a:t>
            </a:r>
            <a:r>
              <a:rPr lang="tr-TR" dirty="0" err="1"/>
              <a:t>stage</a:t>
            </a:r>
            <a:r>
              <a:rPr lang="tr-TR" dirty="0"/>
              <a:t>. </a:t>
            </a:r>
            <a:r>
              <a:rPr lang="tr-TR" dirty="0" err="1"/>
              <a:t>These</a:t>
            </a:r>
            <a:r>
              <a:rPr lang="tr-TR" dirty="0"/>
              <a:t> </a:t>
            </a:r>
            <a:r>
              <a:rPr lang="tr-TR" dirty="0" err="1"/>
              <a:t>quality</a:t>
            </a:r>
            <a:r>
              <a:rPr lang="tr-TR" dirty="0"/>
              <a:t> </a:t>
            </a:r>
            <a:r>
              <a:rPr lang="tr-TR" dirty="0" err="1"/>
              <a:t>systems</a:t>
            </a:r>
            <a:r>
              <a:rPr lang="tr-TR" dirty="0"/>
              <a:t>, </a:t>
            </a:r>
            <a:r>
              <a:rPr lang="tr-TR" dirty="0" err="1"/>
              <a:t>generally</a:t>
            </a:r>
            <a:r>
              <a:rPr lang="tr-TR" dirty="0"/>
              <a:t> </a:t>
            </a:r>
            <a:r>
              <a:rPr lang="tr-TR" dirty="0" err="1"/>
              <a:t>called</a:t>
            </a:r>
            <a:r>
              <a:rPr lang="tr-TR" dirty="0"/>
              <a:t> </a:t>
            </a:r>
            <a:r>
              <a:rPr lang="tr-TR" dirty="0" err="1"/>
              <a:t>GxP</a:t>
            </a:r>
            <a:r>
              <a:rPr lang="tr-TR" dirty="0"/>
              <a:t>, </a:t>
            </a:r>
            <a:r>
              <a:rPr lang="tr-TR" dirty="0" err="1"/>
              <a:t>are</a:t>
            </a:r>
            <a:r>
              <a:rPr lang="tr-TR" dirty="0"/>
              <a:t> </a:t>
            </a:r>
            <a:r>
              <a:rPr lang="tr-TR" dirty="0" err="1"/>
              <a:t>called</a:t>
            </a:r>
            <a:r>
              <a:rPr lang="tr-TR" dirty="0"/>
              <a:t> </a:t>
            </a:r>
            <a:r>
              <a:rPr lang="tr-TR" dirty="0" err="1"/>
              <a:t>by</a:t>
            </a:r>
            <a:r>
              <a:rPr lang="tr-TR" dirty="0"/>
              <a:t> </a:t>
            </a:r>
            <a:r>
              <a:rPr lang="tr-TR" dirty="0" err="1"/>
              <a:t>different</a:t>
            </a:r>
            <a:r>
              <a:rPr lang="tr-TR" dirty="0"/>
              <a:t> </a:t>
            </a:r>
            <a:r>
              <a:rPr lang="tr-TR" dirty="0" err="1"/>
              <a:t>names</a:t>
            </a:r>
            <a:r>
              <a:rPr lang="tr-TR" dirty="0"/>
              <a:t> </a:t>
            </a:r>
            <a:r>
              <a:rPr lang="tr-TR" dirty="0" err="1"/>
              <a:t>depending</a:t>
            </a:r>
            <a:r>
              <a:rPr lang="tr-TR" dirty="0"/>
              <a:t> on </a:t>
            </a:r>
            <a:r>
              <a:rPr lang="tr-TR" dirty="0" err="1"/>
              <a:t>the</a:t>
            </a:r>
            <a:r>
              <a:rPr lang="tr-TR" dirty="0"/>
              <a:t> </a:t>
            </a:r>
            <a:r>
              <a:rPr lang="tr-TR" dirty="0" err="1"/>
              <a:t>stage</a:t>
            </a:r>
            <a:r>
              <a:rPr lang="tr-TR" dirty="0"/>
              <a:t> </a:t>
            </a:r>
            <a:r>
              <a:rPr lang="tr-TR" dirty="0" err="1"/>
              <a:t>and</a:t>
            </a:r>
            <a:r>
              <a:rPr lang="tr-TR" dirty="0"/>
              <a:t> </a:t>
            </a:r>
            <a:r>
              <a:rPr lang="tr-TR" dirty="0" err="1"/>
              <a:t>field</a:t>
            </a:r>
            <a:r>
              <a:rPr lang="tr-TR" dirty="0"/>
              <a:t> of </a:t>
            </a:r>
            <a:r>
              <a:rPr lang="tr-TR" dirty="0" err="1"/>
              <a:t>work</a:t>
            </a:r>
            <a:r>
              <a:rPr lang="tr-TR" dirty="0"/>
              <a:t> they </a:t>
            </a:r>
            <a:r>
              <a:rPr lang="tr-TR" dirty="0" err="1"/>
              <a:t>are</a:t>
            </a:r>
            <a:r>
              <a:rPr lang="tr-TR" dirty="0"/>
              <a:t> </a:t>
            </a:r>
            <a:r>
              <a:rPr lang="tr-TR" dirty="0" err="1"/>
              <a:t>applied</a:t>
            </a:r>
            <a:r>
              <a:rPr lang="tr-TR" dirty="0"/>
              <a:t>. </a:t>
            </a:r>
            <a:r>
              <a:rPr lang="tr-TR" dirty="0" err="1"/>
              <a:t>The</a:t>
            </a:r>
            <a:r>
              <a:rPr lang="tr-TR" dirty="0"/>
              <a:t> </a:t>
            </a:r>
            <a:r>
              <a:rPr lang="tr-TR" dirty="0" err="1"/>
              <a:t>Good</a:t>
            </a:r>
            <a:r>
              <a:rPr lang="tr-TR" dirty="0"/>
              <a:t> </a:t>
            </a:r>
            <a:r>
              <a:rPr lang="tr-TR" dirty="0" err="1"/>
              <a:t>Laboratory</a:t>
            </a:r>
            <a:r>
              <a:rPr lang="tr-TR" dirty="0"/>
              <a:t> </a:t>
            </a:r>
            <a:r>
              <a:rPr lang="tr-TR" dirty="0" err="1"/>
              <a:t>Practices</a:t>
            </a:r>
            <a:r>
              <a:rPr lang="tr-TR" dirty="0"/>
              <a:t> </a:t>
            </a:r>
            <a:r>
              <a:rPr lang="tr-TR" dirty="0" err="1"/>
              <a:t>quality</a:t>
            </a:r>
            <a:r>
              <a:rPr lang="tr-TR" dirty="0"/>
              <a:t> </a:t>
            </a:r>
            <a:r>
              <a:rPr lang="tr-TR" dirty="0" err="1"/>
              <a:t>system</a:t>
            </a:r>
            <a:r>
              <a:rPr lang="tr-TR" dirty="0"/>
              <a:t>, </a:t>
            </a:r>
            <a:r>
              <a:rPr lang="tr-TR" dirty="0" err="1"/>
              <a:t>known</a:t>
            </a:r>
            <a:r>
              <a:rPr lang="tr-TR" dirty="0"/>
              <a:t> as GLP, is </a:t>
            </a:r>
            <a:r>
              <a:rPr lang="tr-TR" dirty="0" err="1"/>
              <a:t>the</a:t>
            </a:r>
            <a:r>
              <a:rPr lang="tr-TR" dirty="0"/>
              <a:t> </a:t>
            </a:r>
            <a:r>
              <a:rPr lang="tr-TR" dirty="0" err="1"/>
              <a:t>one</a:t>
            </a:r>
            <a:r>
              <a:rPr lang="tr-TR" dirty="0"/>
              <a:t> </a:t>
            </a:r>
            <a:r>
              <a:rPr lang="tr-TR" dirty="0" err="1"/>
              <a:t>we</a:t>
            </a:r>
            <a:r>
              <a:rPr lang="tr-TR" dirty="0"/>
              <a:t> </a:t>
            </a:r>
            <a:r>
              <a:rPr lang="tr-TR" dirty="0" err="1"/>
              <a:t>will</a:t>
            </a:r>
            <a:r>
              <a:rPr lang="tr-TR" dirty="0"/>
              <a:t> </a:t>
            </a:r>
            <a:r>
              <a:rPr lang="tr-TR" dirty="0" err="1"/>
              <a:t>examine</a:t>
            </a:r>
            <a:r>
              <a:rPr lang="tr-TR" dirty="0"/>
              <a:t> in </a:t>
            </a:r>
            <a:r>
              <a:rPr lang="tr-TR" dirty="0" err="1"/>
              <a:t>detail</a:t>
            </a:r>
            <a:r>
              <a:rPr lang="tr-TR" dirty="0"/>
              <a:t> in </a:t>
            </a:r>
            <a:r>
              <a:rPr lang="tr-TR" dirty="0" err="1"/>
              <a:t>this</a:t>
            </a:r>
            <a:r>
              <a:rPr lang="tr-TR" dirty="0"/>
              <a:t> </a:t>
            </a:r>
            <a:r>
              <a:rPr lang="tr-TR" dirty="0" err="1"/>
              <a:t>presentation</a:t>
            </a:r>
            <a:r>
              <a:rPr lang="tr-TR"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4</a:t>
            </a:fld>
            <a:endParaRPr lang="tr-TR"/>
          </a:p>
        </p:txBody>
      </p:sp>
    </p:spTree>
    <p:extLst>
      <p:ext uri="{BB962C8B-B14F-4D97-AF65-F5344CB8AC3E}">
        <p14:creationId xmlns:p14="http://schemas.microsoft.com/office/powerpoint/2010/main" val="57207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ltLang="tr-TR" sz="1200" dirty="0"/>
              <a:t>In the early 70s, the FDA was aware of poor laboratory practices throughout the United States.</a:t>
            </a:r>
            <a:endParaRPr lang="tr-TR" altLang="tr-TR" sz="1200" dirty="0"/>
          </a:p>
          <a:p>
            <a:r>
              <a:rPr lang="en-US" altLang="tr-TR" sz="1200" dirty="0"/>
              <a:t>The FDA decided to conduct an in-depth investigation of 40 toxicology laboratories.</a:t>
            </a:r>
            <a:endParaRPr lang="tr-TR" altLang="tr-TR" sz="1200" dirty="0"/>
          </a:p>
          <a:p>
            <a:r>
              <a:rPr lang="en-US" altLang="tr-TR" sz="1200" dirty="0"/>
              <a:t>They found there was a lot of fraudulent activity and a lot of poor laboratory practices.</a:t>
            </a:r>
            <a:endParaRPr lang="tr-TR" altLang="tr-TR" sz="1200" dirty="0"/>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5</a:t>
            </a:fld>
            <a:endParaRPr lang="tr-TR"/>
          </a:p>
        </p:txBody>
      </p:sp>
    </p:spTree>
    <p:extLst>
      <p:ext uri="{BB962C8B-B14F-4D97-AF65-F5344CB8AC3E}">
        <p14:creationId xmlns:p14="http://schemas.microsoft.com/office/powerpoint/2010/main" val="195462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FDA's</a:t>
            </a:r>
            <a:r>
              <a:rPr lang="tr-TR" altLang="tr-TR" dirty="0"/>
              <a:t> </a:t>
            </a:r>
            <a:r>
              <a:rPr lang="tr-TR" altLang="tr-TR" dirty="0" err="1"/>
              <a:t>Research</a:t>
            </a:r>
            <a:r>
              <a:rPr lang="tr-TR" altLang="tr-TR" dirty="0"/>
              <a:t> </a:t>
            </a:r>
            <a:r>
              <a:rPr lang="tr-TR" altLang="tr-TR" dirty="0" err="1"/>
              <a:t>Findings</a:t>
            </a:r>
            <a:endParaRPr lang="tr-TR" altLang="tr-TR" dirty="0"/>
          </a:p>
          <a:p>
            <a:r>
              <a:rPr lang="en-US" altLang="tr-TR" sz="1200" dirty="0"/>
              <a:t>A laboratory that conducted experiments for a famous chemical manufacturer was found to be committing fraud.</a:t>
            </a:r>
            <a:endParaRPr lang="tr-TR" altLang="tr-TR" sz="1200" dirty="0"/>
          </a:p>
          <a:p>
            <a:r>
              <a:rPr lang="en-US" altLang="tr-TR" sz="1200" dirty="0"/>
              <a:t>The mice they used to test cosmetic products such as lotions and deodorants were discovered to have cancer and died.</a:t>
            </a:r>
            <a:endParaRPr lang="tr-TR" altLang="tr-TR" sz="1200" dirty="0"/>
          </a:p>
          <a:p>
            <a:r>
              <a:rPr lang="en-US" altLang="tr-TR" sz="1200" dirty="0"/>
              <a:t>The lab threw away dead mice and hid the actual results, giving results that qualified them as products fit for human consumption.</a:t>
            </a:r>
            <a:endParaRPr lang="tr-TR" altLang="tr-TR" sz="1200" dirty="0"/>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6</a:t>
            </a:fld>
            <a:endParaRPr lang="tr-TR"/>
          </a:p>
        </p:txBody>
      </p:sp>
    </p:spTree>
    <p:extLst>
      <p:ext uri="{BB962C8B-B14F-4D97-AF65-F5344CB8AC3E}">
        <p14:creationId xmlns:p14="http://schemas.microsoft.com/office/powerpoint/2010/main" val="80415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The</a:t>
            </a:r>
            <a:r>
              <a:rPr lang="tr-TR" altLang="tr-TR" dirty="0"/>
              <a:t> </a:t>
            </a:r>
            <a:r>
              <a:rPr lang="tr-TR" altLang="tr-TR" dirty="0" err="1"/>
              <a:t>FDA’s</a:t>
            </a:r>
            <a:r>
              <a:rPr lang="tr-TR" altLang="tr-TR" dirty="0"/>
              <a:t> </a:t>
            </a:r>
            <a:r>
              <a:rPr lang="tr-TR" altLang="tr-TR" dirty="0" err="1"/>
              <a:t>Investigation</a:t>
            </a:r>
            <a:r>
              <a:rPr lang="tr-TR" altLang="tr-TR" dirty="0"/>
              <a:t> </a:t>
            </a:r>
            <a:r>
              <a:rPr lang="tr-TR" altLang="tr-TR" dirty="0" err="1"/>
              <a:t>Findings</a:t>
            </a:r>
            <a:r>
              <a:rPr lang="tr-TR" altLang="tr-TR" dirty="0"/>
              <a:t> </a:t>
            </a:r>
            <a:r>
              <a:rPr lang="tr-TR" altLang="tr-TR" dirty="0" err="1"/>
              <a:t>summarized</a:t>
            </a:r>
            <a:r>
              <a:rPr lang="tr-TR" altLang="tr-TR" dirty="0"/>
              <a:t> </a:t>
            </a:r>
            <a:r>
              <a:rPr lang="tr-TR" altLang="tr-TR" dirty="0" err="1"/>
              <a:t>the</a:t>
            </a:r>
            <a:r>
              <a:rPr lang="tr-TR" altLang="tr-TR" dirty="0"/>
              <a:t> </a:t>
            </a:r>
            <a:r>
              <a:rPr lang="tr-TR" altLang="tr-TR" dirty="0" err="1"/>
              <a:t>following</a:t>
            </a:r>
            <a:r>
              <a:rPr lang="tr-TR" altLang="tr-TR" dirty="0"/>
              <a:t>:</a:t>
            </a:r>
          </a:p>
          <a:p>
            <a:r>
              <a:rPr lang="tr-TR" altLang="tr-TR" dirty="0" err="1"/>
              <a:t>Unqualified</a:t>
            </a:r>
            <a:r>
              <a:rPr lang="tr-TR" altLang="tr-TR" dirty="0"/>
              <a:t> </a:t>
            </a:r>
            <a:r>
              <a:rPr lang="tr-TR" altLang="tr-TR" dirty="0" err="1"/>
              <a:t>study</a:t>
            </a:r>
            <a:r>
              <a:rPr lang="tr-TR" altLang="tr-TR" dirty="0"/>
              <a:t> </a:t>
            </a:r>
            <a:r>
              <a:rPr lang="tr-TR" altLang="tr-TR" dirty="0" err="1"/>
              <a:t>directors</a:t>
            </a:r>
            <a:r>
              <a:rPr lang="tr-TR" altLang="tr-TR" dirty="0"/>
              <a:t> </a:t>
            </a:r>
            <a:r>
              <a:rPr lang="tr-TR" altLang="tr-TR" dirty="0" err="1"/>
              <a:t>and</a:t>
            </a:r>
            <a:r>
              <a:rPr lang="tr-TR" altLang="tr-TR" dirty="0"/>
              <a:t> </a:t>
            </a:r>
            <a:r>
              <a:rPr lang="tr-TR" altLang="tr-TR" dirty="0" err="1"/>
              <a:t>personnel</a:t>
            </a:r>
            <a:endParaRPr lang="tr-TR" altLang="tr-TR" dirty="0"/>
          </a:p>
          <a:p>
            <a:r>
              <a:rPr lang="tr-TR" altLang="tr-TR" dirty="0" err="1"/>
              <a:t>Poorly</a:t>
            </a:r>
            <a:r>
              <a:rPr lang="tr-TR" altLang="tr-TR" dirty="0"/>
              <a:t> </a:t>
            </a:r>
            <a:r>
              <a:rPr lang="tr-TR" altLang="tr-TR" dirty="0" err="1"/>
              <a:t>designed</a:t>
            </a:r>
            <a:r>
              <a:rPr lang="tr-TR" altLang="tr-TR" dirty="0"/>
              <a:t> </a:t>
            </a:r>
            <a:r>
              <a:rPr lang="tr-TR" altLang="tr-TR" dirty="0" err="1"/>
              <a:t>and</a:t>
            </a:r>
            <a:r>
              <a:rPr lang="tr-TR" altLang="tr-TR" dirty="0"/>
              <a:t> </a:t>
            </a:r>
            <a:r>
              <a:rPr lang="tr-TR" altLang="tr-TR" dirty="0" err="1"/>
              <a:t>planned</a:t>
            </a:r>
            <a:r>
              <a:rPr lang="tr-TR" altLang="tr-TR" dirty="0"/>
              <a:t> </a:t>
            </a:r>
            <a:r>
              <a:rPr lang="tr-TR" altLang="tr-TR" dirty="0" err="1"/>
              <a:t>work</a:t>
            </a:r>
            <a:r>
              <a:rPr lang="tr-TR" altLang="tr-TR" dirty="0"/>
              <a:t> </a:t>
            </a:r>
            <a:r>
              <a:rPr lang="tr-TR" altLang="tr-TR" dirty="0" err="1"/>
              <a:t>plans</a:t>
            </a:r>
            <a:endParaRPr lang="tr-TR" altLang="tr-TR" dirty="0"/>
          </a:p>
          <a:p>
            <a:r>
              <a:rPr lang="tr-TR" altLang="tr-TR" dirty="0" err="1"/>
              <a:t>Protocols</a:t>
            </a:r>
            <a:r>
              <a:rPr lang="tr-TR" altLang="tr-TR" dirty="0"/>
              <a:t> </a:t>
            </a:r>
            <a:r>
              <a:rPr lang="tr-TR" altLang="tr-TR" dirty="0" err="1"/>
              <a:t>were</a:t>
            </a:r>
            <a:r>
              <a:rPr lang="tr-TR" altLang="tr-TR" dirty="0"/>
              <a:t> not </a:t>
            </a:r>
            <a:r>
              <a:rPr lang="tr-TR" altLang="tr-TR" dirty="0" err="1"/>
              <a:t>followed</a:t>
            </a:r>
            <a:r>
              <a:rPr lang="tr-TR" altLang="tr-TR" dirty="0"/>
              <a:t>, </a:t>
            </a:r>
            <a:r>
              <a:rPr lang="tr-TR" altLang="tr-TR" dirty="0" err="1"/>
              <a:t>procedures</a:t>
            </a:r>
            <a:r>
              <a:rPr lang="tr-TR" altLang="tr-TR" dirty="0"/>
              <a:t> </a:t>
            </a:r>
            <a:r>
              <a:rPr lang="tr-TR" altLang="tr-TR" dirty="0" err="1"/>
              <a:t>were</a:t>
            </a:r>
            <a:r>
              <a:rPr lang="tr-TR" altLang="tr-TR" dirty="0"/>
              <a:t> not </a:t>
            </a:r>
            <a:r>
              <a:rPr lang="tr-TR" altLang="tr-TR" dirty="0" err="1"/>
              <a:t>performed</a:t>
            </a:r>
            <a:r>
              <a:rPr lang="tr-TR" altLang="tr-TR" dirty="0"/>
              <a:t> as </a:t>
            </a:r>
            <a:r>
              <a:rPr lang="tr-TR" altLang="tr-TR" dirty="0" err="1"/>
              <a:t>described</a:t>
            </a:r>
            <a:r>
              <a:rPr lang="tr-TR" altLang="tr-TR" dirty="0"/>
              <a:t>, </a:t>
            </a:r>
            <a:r>
              <a:rPr lang="tr-TR" altLang="tr-TR" dirty="0" err="1"/>
              <a:t>and</a:t>
            </a:r>
            <a:r>
              <a:rPr lang="tr-TR" altLang="tr-TR" dirty="0"/>
              <a:t> </a:t>
            </a:r>
            <a:r>
              <a:rPr lang="tr-TR" altLang="tr-TR" dirty="0" err="1"/>
              <a:t>standard</a:t>
            </a:r>
            <a:r>
              <a:rPr lang="tr-TR" altLang="tr-TR" dirty="0"/>
              <a:t> </a:t>
            </a:r>
            <a:r>
              <a:rPr lang="tr-TR" altLang="tr-TR" dirty="0" err="1"/>
              <a:t>operating</a:t>
            </a:r>
            <a:r>
              <a:rPr lang="tr-TR" altLang="tr-TR" dirty="0"/>
              <a:t> </a:t>
            </a:r>
            <a:r>
              <a:rPr lang="tr-TR" altLang="tr-TR" dirty="0" err="1"/>
              <a:t>procedures</a:t>
            </a:r>
            <a:r>
              <a:rPr lang="tr-TR" altLang="tr-TR" dirty="0"/>
              <a:t> </a:t>
            </a:r>
            <a:r>
              <a:rPr lang="tr-TR" altLang="tr-TR" dirty="0" err="1"/>
              <a:t>were</a:t>
            </a:r>
            <a:r>
              <a:rPr lang="tr-TR" altLang="tr-TR" dirty="0"/>
              <a:t> not in </a:t>
            </a:r>
            <a:r>
              <a:rPr lang="tr-TR" altLang="tr-TR" dirty="0" err="1"/>
              <a:t>place</a:t>
            </a:r>
            <a:r>
              <a:rPr lang="tr-TR" altLang="tr-TR" dirty="0"/>
              <a:t>.</a:t>
            </a:r>
          </a:p>
          <a:p>
            <a:r>
              <a:rPr lang="tr-TR" altLang="tr-TR" dirty="0" err="1"/>
              <a:t>Raw</a:t>
            </a:r>
            <a:r>
              <a:rPr lang="tr-TR" altLang="tr-TR" dirty="0"/>
              <a:t> data </a:t>
            </a:r>
            <a:r>
              <a:rPr lang="tr-TR" altLang="tr-TR" dirty="0" err="1"/>
              <a:t>were</a:t>
            </a:r>
            <a:r>
              <a:rPr lang="tr-TR" altLang="tr-TR" dirty="0"/>
              <a:t> </a:t>
            </a:r>
            <a:r>
              <a:rPr lang="tr-TR" altLang="tr-TR" dirty="0" err="1"/>
              <a:t>inadequately</a:t>
            </a:r>
            <a:r>
              <a:rPr lang="tr-TR" altLang="tr-TR" dirty="0"/>
              <a:t> </a:t>
            </a:r>
            <a:r>
              <a:rPr lang="tr-TR" altLang="tr-TR" dirty="0" err="1"/>
              <a:t>collected</a:t>
            </a:r>
            <a:r>
              <a:rPr lang="tr-TR" altLang="tr-TR" dirty="0"/>
              <a:t>, </a:t>
            </a:r>
            <a:r>
              <a:rPr lang="tr-TR" altLang="tr-TR" dirty="0" err="1"/>
              <a:t>incorrectly</a:t>
            </a:r>
            <a:r>
              <a:rPr lang="tr-TR" altLang="tr-TR" dirty="0"/>
              <a:t> </a:t>
            </a:r>
            <a:r>
              <a:rPr lang="tr-TR" altLang="tr-TR" dirty="0" err="1"/>
              <a:t>defined</a:t>
            </a:r>
            <a:r>
              <a:rPr lang="tr-TR" altLang="tr-TR" dirty="0"/>
              <a:t>, </a:t>
            </a:r>
            <a:r>
              <a:rPr lang="tr-TR" altLang="tr-TR" dirty="0" err="1"/>
              <a:t>lacked</a:t>
            </a:r>
            <a:r>
              <a:rPr lang="tr-TR" altLang="tr-TR" dirty="0"/>
              <a:t> </a:t>
            </a:r>
            <a:r>
              <a:rPr lang="tr-TR" altLang="tr-TR" dirty="0" err="1"/>
              <a:t>traceability</a:t>
            </a:r>
            <a:r>
              <a:rPr lang="tr-TR" altLang="tr-TR" dirty="0"/>
              <a:t>, </a:t>
            </a:r>
            <a:r>
              <a:rPr lang="tr-TR" altLang="tr-TR" dirty="0" err="1"/>
              <a:t>were</a:t>
            </a:r>
            <a:r>
              <a:rPr lang="tr-TR" altLang="tr-TR" dirty="0"/>
              <a:t> </a:t>
            </a:r>
            <a:r>
              <a:rPr lang="tr-TR" altLang="tr-TR" dirty="0" err="1"/>
              <a:t>approved</a:t>
            </a:r>
            <a:r>
              <a:rPr lang="tr-TR" altLang="tr-TR" dirty="0"/>
              <a:t> </a:t>
            </a:r>
            <a:r>
              <a:rPr lang="tr-TR" altLang="tr-TR" dirty="0" err="1"/>
              <a:t>by</a:t>
            </a:r>
            <a:r>
              <a:rPr lang="tr-TR" altLang="tr-TR" dirty="0"/>
              <a:t> </a:t>
            </a:r>
            <a:r>
              <a:rPr lang="tr-TR" altLang="tr-TR" dirty="0" err="1"/>
              <a:t>inappropriate</a:t>
            </a:r>
            <a:r>
              <a:rPr lang="tr-TR" altLang="tr-TR" dirty="0"/>
              <a:t> </a:t>
            </a:r>
            <a:r>
              <a:rPr lang="tr-TR" altLang="tr-TR" dirty="0" err="1"/>
              <a:t>personnel</a:t>
            </a:r>
            <a:r>
              <a:rPr lang="tr-TR" altLang="tr-TR" dirty="0"/>
              <a:t>, </a:t>
            </a:r>
            <a:r>
              <a:rPr lang="tr-TR" altLang="tr-TR" dirty="0" err="1"/>
              <a:t>or</a:t>
            </a:r>
            <a:r>
              <a:rPr lang="tr-TR" altLang="tr-TR" dirty="0"/>
              <a:t> </a:t>
            </a:r>
            <a:r>
              <a:rPr lang="tr-TR" altLang="tr-TR" dirty="0" err="1"/>
              <a:t>were</a:t>
            </a:r>
            <a:r>
              <a:rPr lang="tr-TR" altLang="tr-TR" dirty="0"/>
              <a:t> not </a:t>
            </a:r>
            <a:r>
              <a:rPr lang="tr-TR" altLang="tr-TR" dirty="0" err="1"/>
              <a:t>approved</a:t>
            </a:r>
            <a:r>
              <a:rPr lang="tr-TR" altLang="tr-TR" dirty="0"/>
              <a:t>.</a:t>
            </a:r>
          </a:p>
          <a:p>
            <a:r>
              <a:rPr lang="tr-TR" altLang="tr-TR" dirty="0" err="1"/>
              <a:t>Inadequate</a:t>
            </a:r>
            <a:r>
              <a:rPr lang="tr-TR" altLang="tr-TR" dirty="0"/>
              <a:t> </a:t>
            </a:r>
            <a:r>
              <a:rPr lang="tr-TR" altLang="tr-TR" dirty="0" err="1"/>
              <a:t>characterization</a:t>
            </a:r>
            <a:r>
              <a:rPr lang="tr-TR" altLang="tr-TR" dirty="0"/>
              <a:t> of test </a:t>
            </a:r>
            <a:r>
              <a:rPr lang="tr-TR" altLang="tr-TR" dirty="0" err="1"/>
              <a:t>materials</a:t>
            </a:r>
            <a:r>
              <a:rPr lang="tr-TR" altLang="tr-TR" dirty="0"/>
              <a:t> </a:t>
            </a:r>
            <a:r>
              <a:rPr lang="tr-TR" altLang="tr-TR" dirty="0" err="1"/>
              <a:t>and</a:t>
            </a:r>
            <a:r>
              <a:rPr lang="tr-TR" altLang="tr-TR" dirty="0"/>
              <a:t> </a:t>
            </a:r>
            <a:r>
              <a:rPr lang="tr-TR" altLang="tr-TR" dirty="0" err="1"/>
              <a:t>systems</a:t>
            </a:r>
            <a:endParaRPr lang="tr-TR" altLang="tr-TR" dirty="0"/>
          </a:p>
          <a:p>
            <a:r>
              <a:rPr lang="tr-TR" altLang="tr-TR" dirty="0" err="1"/>
              <a:t>Reports</a:t>
            </a:r>
            <a:r>
              <a:rPr lang="tr-TR" altLang="tr-TR" dirty="0"/>
              <a:t> </a:t>
            </a:r>
            <a:r>
              <a:rPr lang="tr-TR" altLang="tr-TR" dirty="0" err="1"/>
              <a:t>were</a:t>
            </a:r>
            <a:r>
              <a:rPr lang="tr-TR" altLang="tr-TR" dirty="0"/>
              <a:t> not </a:t>
            </a:r>
            <a:r>
              <a:rPr lang="tr-TR" altLang="tr-TR" dirty="0" err="1"/>
              <a:t>adequately</a:t>
            </a:r>
            <a:r>
              <a:rPr lang="tr-TR" altLang="tr-TR" dirty="0"/>
              <a:t> </a:t>
            </a:r>
            <a:r>
              <a:rPr lang="tr-TR" altLang="tr-TR" dirty="0" err="1"/>
              <a:t>validated</a:t>
            </a:r>
            <a:r>
              <a:rPr lang="tr-TR" altLang="tr-TR" dirty="0"/>
              <a:t>, </a:t>
            </a:r>
            <a:r>
              <a:rPr lang="tr-TR" altLang="tr-TR" dirty="0" err="1"/>
              <a:t>raw</a:t>
            </a:r>
            <a:r>
              <a:rPr lang="tr-TR" altLang="tr-TR" dirty="0"/>
              <a:t> data </a:t>
            </a:r>
            <a:r>
              <a:rPr lang="tr-TR" altLang="tr-TR" dirty="0" err="1"/>
              <a:t>records</a:t>
            </a:r>
            <a:r>
              <a:rPr lang="tr-TR" altLang="tr-TR" dirty="0"/>
              <a:t> </a:t>
            </a:r>
            <a:r>
              <a:rPr lang="tr-TR" altLang="tr-TR" dirty="0" err="1"/>
              <a:t>were</a:t>
            </a:r>
            <a:r>
              <a:rPr lang="tr-TR" altLang="tr-TR" dirty="0"/>
              <a:t> </a:t>
            </a:r>
            <a:r>
              <a:rPr lang="tr-TR" altLang="tr-TR" dirty="0" err="1"/>
              <a:t>inaccurate</a:t>
            </a:r>
            <a:endParaRPr lang="tr-TR" altLang="tr-TR" dirty="0"/>
          </a:p>
          <a:p>
            <a:r>
              <a:rPr lang="tr-TR" altLang="tr-TR" dirty="0" err="1"/>
              <a:t>Archiving</a:t>
            </a:r>
            <a:r>
              <a:rPr lang="tr-TR" altLang="tr-TR" dirty="0"/>
              <a:t> </a:t>
            </a:r>
            <a:r>
              <a:rPr lang="tr-TR" altLang="tr-TR" dirty="0" err="1"/>
              <a:t>and</a:t>
            </a:r>
            <a:r>
              <a:rPr lang="tr-TR" altLang="tr-TR" dirty="0"/>
              <a:t> </a:t>
            </a:r>
            <a:r>
              <a:rPr lang="tr-TR" altLang="tr-TR" dirty="0" err="1"/>
              <a:t>reuse</a:t>
            </a:r>
            <a:r>
              <a:rPr lang="tr-TR" altLang="tr-TR" dirty="0"/>
              <a:t> </a:t>
            </a:r>
            <a:r>
              <a:rPr lang="tr-TR" altLang="tr-TR" dirty="0" err="1"/>
              <a:t>processes</a:t>
            </a:r>
            <a:r>
              <a:rPr lang="tr-TR" altLang="tr-TR" dirty="0"/>
              <a:t> </a:t>
            </a:r>
            <a:r>
              <a:rPr lang="tr-TR" altLang="tr-TR" dirty="0" err="1"/>
              <a:t>were</a:t>
            </a:r>
            <a:r>
              <a:rPr lang="tr-TR" altLang="tr-TR" dirty="0"/>
              <a:t> </a:t>
            </a:r>
            <a:r>
              <a:rPr lang="tr-TR" altLang="tr-TR" dirty="0" err="1"/>
              <a:t>inadequate</a:t>
            </a:r>
            <a:r>
              <a:rPr lang="tr-TR" altLang="tr-TR"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7</a:t>
            </a:fld>
            <a:endParaRPr lang="tr-TR"/>
          </a:p>
        </p:txBody>
      </p:sp>
    </p:spTree>
    <p:extLst>
      <p:ext uri="{BB962C8B-B14F-4D97-AF65-F5344CB8AC3E}">
        <p14:creationId xmlns:p14="http://schemas.microsoft.com/office/powerpoint/2010/main" val="335837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dirty="0" err="1"/>
              <a:t>FDA's</a:t>
            </a:r>
            <a:r>
              <a:rPr lang="tr-TR" altLang="tr-TR" dirty="0"/>
              <a:t> </a:t>
            </a:r>
            <a:r>
              <a:rPr lang="tr-TR" altLang="tr-TR" dirty="0" err="1"/>
              <a:t>Research</a:t>
            </a:r>
            <a:r>
              <a:rPr lang="tr-TR" altLang="tr-TR" dirty="0"/>
              <a:t> </a:t>
            </a:r>
            <a:r>
              <a:rPr lang="tr-TR" altLang="tr-TR" dirty="0" err="1"/>
              <a:t>Findings</a:t>
            </a:r>
            <a:endParaRPr lang="tr-TR" altLang="tr-TR" dirty="0"/>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tr-TR" dirty="0">
                <a:ea typeface="Microsoft YaHei" panose="020B0503020204020204" pitchFamily="34" charset="-122"/>
              </a:rPr>
              <a:t>These findings were encountered in US FDA investigations at a company responsible for approximately 325 insecticide-herbicide drugs associated with 35-40% of all toxicological studies in the US.</a:t>
            </a:r>
            <a:endParaRPr lang="tr-TR" altLang="tr-TR" dirty="0">
              <a:ea typeface="Microsoft YaHei" panose="020B0503020204020204" pitchFamily="34" charset="-122"/>
            </a:endParaRP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altLang="tr-TR" dirty="0">
              <a:ea typeface="Microsoft YaHei" panose="020B0503020204020204" pitchFamily="34" charset="-122"/>
            </a:endParaRP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tr-TR" dirty="0">
                <a:ea typeface="Microsoft YaHei" panose="020B0503020204020204" pitchFamily="34" charset="-122"/>
              </a:rPr>
              <a:t>Many decisions regarding the safety of chemicals have been found to be questionable.</a:t>
            </a:r>
            <a:endParaRPr lang="tr-TR" altLang="tr-TR" dirty="0"/>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8</a:t>
            </a:fld>
            <a:endParaRPr lang="tr-TR"/>
          </a:p>
        </p:txBody>
      </p:sp>
    </p:spTree>
    <p:extLst>
      <p:ext uri="{BB962C8B-B14F-4D97-AF65-F5344CB8AC3E}">
        <p14:creationId xmlns:p14="http://schemas.microsoft.com/office/powerpoint/2010/main" val="109080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History</a:t>
            </a:r>
            <a:r>
              <a:rPr lang="tr-TR" altLang="tr-TR" dirty="0"/>
              <a:t> of GLP</a:t>
            </a:r>
          </a:p>
          <a:p>
            <a:r>
              <a:rPr lang="tr-TR" altLang="tr-TR" dirty="0"/>
              <a:t>GLP is a </a:t>
            </a:r>
            <a:r>
              <a:rPr lang="tr-TR" altLang="tr-TR" dirty="0" err="1"/>
              <a:t>government</a:t>
            </a:r>
            <a:r>
              <a:rPr lang="tr-TR" altLang="tr-TR" dirty="0"/>
              <a:t> </a:t>
            </a:r>
            <a:r>
              <a:rPr lang="tr-TR" altLang="tr-TR" dirty="0" err="1"/>
              <a:t>regulation</a:t>
            </a:r>
            <a:r>
              <a:rPr lang="tr-TR" altLang="tr-TR" dirty="0"/>
              <a:t> </a:t>
            </a:r>
            <a:r>
              <a:rPr lang="tr-TR" altLang="tr-TR" dirty="0" err="1"/>
              <a:t>established</a:t>
            </a:r>
            <a:r>
              <a:rPr lang="tr-TR" altLang="tr-TR" dirty="0"/>
              <a:t> </a:t>
            </a:r>
            <a:r>
              <a:rPr lang="tr-TR" altLang="tr-TR" dirty="0" err="1"/>
              <a:t>by</a:t>
            </a:r>
            <a:r>
              <a:rPr lang="tr-TR" altLang="tr-TR" dirty="0"/>
              <a:t> </a:t>
            </a:r>
            <a:r>
              <a:rPr lang="tr-TR" altLang="tr-TR" dirty="0" err="1"/>
              <a:t>the</a:t>
            </a:r>
            <a:r>
              <a:rPr lang="tr-TR" altLang="tr-TR" dirty="0"/>
              <a:t> FDA (United </a:t>
            </a:r>
            <a:r>
              <a:rPr lang="tr-TR" altLang="tr-TR" dirty="0" err="1"/>
              <a:t>States</a:t>
            </a:r>
            <a:r>
              <a:rPr lang="tr-TR" altLang="tr-TR" dirty="0"/>
              <a:t> </a:t>
            </a:r>
            <a:r>
              <a:rPr lang="tr-TR" altLang="tr-TR" dirty="0" err="1"/>
              <a:t>Food</a:t>
            </a:r>
            <a:r>
              <a:rPr lang="tr-TR" altLang="tr-TR" dirty="0"/>
              <a:t> </a:t>
            </a:r>
            <a:r>
              <a:rPr lang="tr-TR" altLang="tr-TR" dirty="0" err="1"/>
              <a:t>and</a:t>
            </a:r>
            <a:r>
              <a:rPr lang="tr-TR" altLang="tr-TR" dirty="0"/>
              <a:t> </a:t>
            </a:r>
            <a:r>
              <a:rPr lang="tr-TR" altLang="tr-TR" dirty="0" err="1"/>
              <a:t>Drug</a:t>
            </a:r>
            <a:r>
              <a:rPr lang="tr-TR" altLang="tr-TR" dirty="0"/>
              <a:t> Administration) in 1978. </a:t>
            </a:r>
            <a:r>
              <a:rPr lang="tr-TR" altLang="tr-TR" dirty="0" err="1"/>
              <a:t>Although</a:t>
            </a:r>
            <a:r>
              <a:rPr lang="tr-TR" altLang="tr-TR" dirty="0"/>
              <a:t> GLP </a:t>
            </a:r>
            <a:r>
              <a:rPr lang="tr-TR" altLang="tr-TR" dirty="0" err="1"/>
              <a:t>originated</a:t>
            </a:r>
            <a:r>
              <a:rPr lang="tr-TR" altLang="tr-TR" dirty="0"/>
              <a:t> in </a:t>
            </a:r>
            <a:r>
              <a:rPr lang="tr-TR" altLang="tr-TR" dirty="0" err="1"/>
              <a:t>the</a:t>
            </a:r>
            <a:r>
              <a:rPr lang="tr-TR" altLang="tr-TR" dirty="0"/>
              <a:t> United </a:t>
            </a:r>
            <a:r>
              <a:rPr lang="tr-TR" altLang="tr-TR" dirty="0" err="1"/>
              <a:t>States</a:t>
            </a:r>
            <a:r>
              <a:rPr lang="tr-TR" altLang="tr-TR" dirty="0"/>
              <a:t>, it has a </a:t>
            </a:r>
            <a:r>
              <a:rPr lang="tr-TR" altLang="tr-TR" dirty="0" err="1"/>
              <a:t>worldwide</a:t>
            </a:r>
            <a:r>
              <a:rPr lang="tr-TR" altLang="tr-TR" dirty="0"/>
              <a:t> </a:t>
            </a:r>
            <a:r>
              <a:rPr lang="tr-TR" altLang="tr-TR" dirty="0" err="1"/>
              <a:t>impact</a:t>
            </a:r>
            <a:r>
              <a:rPr lang="tr-TR" altLang="tr-TR" dirty="0"/>
              <a:t>.</a:t>
            </a:r>
          </a:p>
          <a:p>
            <a:endParaRPr lang="tr-TR" altLang="tr-TR" dirty="0"/>
          </a:p>
          <a:p>
            <a:r>
              <a:rPr lang="tr-TR" altLang="tr-TR" dirty="0" err="1"/>
              <a:t>Companies</a:t>
            </a:r>
            <a:r>
              <a:rPr lang="tr-TR" altLang="tr-TR" dirty="0"/>
              <a:t> </a:t>
            </a:r>
            <a:r>
              <a:rPr lang="tr-TR" altLang="tr-TR" dirty="0" err="1"/>
              <a:t>outside</a:t>
            </a:r>
            <a:r>
              <a:rPr lang="tr-TR" altLang="tr-TR" dirty="0"/>
              <a:t> </a:t>
            </a:r>
            <a:r>
              <a:rPr lang="tr-TR" altLang="tr-TR" dirty="0" err="1"/>
              <a:t>the</a:t>
            </a:r>
            <a:r>
              <a:rPr lang="tr-TR" altLang="tr-TR" dirty="0"/>
              <a:t> United </a:t>
            </a:r>
            <a:r>
              <a:rPr lang="tr-TR" altLang="tr-TR" dirty="0" err="1"/>
              <a:t>States</a:t>
            </a:r>
            <a:r>
              <a:rPr lang="tr-TR" altLang="tr-TR" dirty="0"/>
              <a:t> </a:t>
            </a:r>
            <a:r>
              <a:rPr lang="tr-TR" altLang="tr-TR" dirty="0" err="1"/>
              <a:t>that</a:t>
            </a:r>
            <a:r>
              <a:rPr lang="tr-TR" altLang="tr-TR" dirty="0"/>
              <a:t> </a:t>
            </a:r>
            <a:r>
              <a:rPr lang="tr-TR" altLang="tr-TR" dirty="0" err="1"/>
              <a:t>wanted</a:t>
            </a:r>
            <a:r>
              <a:rPr lang="tr-TR" altLang="tr-TR" dirty="0"/>
              <a:t> </a:t>
            </a:r>
            <a:r>
              <a:rPr lang="tr-TR" altLang="tr-TR" dirty="0" err="1"/>
              <a:t>to</a:t>
            </a:r>
            <a:r>
              <a:rPr lang="tr-TR" altLang="tr-TR" dirty="0"/>
              <a:t> do </a:t>
            </a:r>
            <a:r>
              <a:rPr lang="tr-TR" altLang="tr-TR" dirty="0" err="1"/>
              <a:t>business</a:t>
            </a:r>
            <a:r>
              <a:rPr lang="tr-TR" altLang="tr-TR" dirty="0"/>
              <a:t> </a:t>
            </a:r>
            <a:r>
              <a:rPr lang="tr-TR" altLang="tr-TR" dirty="0" err="1"/>
              <a:t>with</a:t>
            </a:r>
            <a:r>
              <a:rPr lang="tr-TR" altLang="tr-TR" dirty="0"/>
              <a:t> </a:t>
            </a:r>
            <a:r>
              <a:rPr lang="tr-TR" altLang="tr-TR" dirty="0" err="1"/>
              <a:t>the</a:t>
            </a:r>
            <a:r>
              <a:rPr lang="tr-TR" altLang="tr-TR" dirty="0"/>
              <a:t> United </a:t>
            </a:r>
            <a:r>
              <a:rPr lang="tr-TR" altLang="tr-TR" dirty="0" err="1"/>
              <a:t>States</a:t>
            </a:r>
            <a:r>
              <a:rPr lang="tr-TR" altLang="tr-TR" dirty="0"/>
              <a:t> </a:t>
            </a:r>
            <a:r>
              <a:rPr lang="tr-TR" altLang="tr-TR" dirty="0" err="1"/>
              <a:t>or</a:t>
            </a:r>
            <a:r>
              <a:rPr lang="tr-TR" altLang="tr-TR" dirty="0"/>
              <a:t> </a:t>
            </a:r>
            <a:r>
              <a:rPr lang="tr-TR" altLang="tr-TR" dirty="0" err="1"/>
              <a:t>register</a:t>
            </a:r>
            <a:r>
              <a:rPr lang="tr-TR" altLang="tr-TR" dirty="0"/>
              <a:t> </a:t>
            </a:r>
            <a:r>
              <a:rPr lang="tr-TR" altLang="tr-TR" dirty="0" err="1"/>
              <a:t>their</a:t>
            </a:r>
            <a:r>
              <a:rPr lang="tr-TR" altLang="tr-TR" dirty="0"/>
              <a:t> </a:t>
            </a:r>
            <a:r>
              <a:rPr lang="tr-TR" altLang="tr-TR" dirty="0" err="1"/>
              <a:t>products</a:t>
            </a:r>
            <a:r>
              <a:rPr lang="tr-TR" altLang="tr-TR" dirty="0"/>
              <a:t> in </a:t>
            </a:r>
            <a:r>
              <a:rPr lang="tr-TR" altLang="tr-TR" dirty="0" err="1"/>
              <a:t>the</a:t>
            </a:r>
            <a:r>
              <a:rPr lang="tr-TR" altLang="tr-TR" dirty="0"/>
              <a:t> United </a:t>
            </a:r>
            <a:r>
              <a:rPr lang="tr-TR" altLang="tr-TR" dirty="0" err="1"/>
              <a:t>States</a:t>
            </a:r>
            <a:r>
              <a:rPr lang="tr-TR" altLang="tr-TR" dirty="0"/>
              <a:t> </a:t>
            </a:r>
            <a:r>
              <a:rPr lang="tr-TR" altLang="tr-TR" dirty="0" err="1"/>
              <a:t>were</a:t>
            </a:r>
            <a:r>
              <a:rPr lang="tr-TR" altLang="tr-TR" dirty="0"/>
              <a:t> </a:t>
            </a:r>
            <a:r>
              <a:rPr lang="tr-TR" altLang="tr-TR" dirty="0" err="1"/>
              <a:t>required</a:t>
            </a:r>
            <a:r>
              <a:rPr lang="tr-TR" altLang="tr-TR" dirty="0"/>
              <a:t> </a:t>
            </a:r>
            <a:r>
              <a:rPr lang="tr-TR" altLang="tr-TR" dirty="0" err="1"/>
              <a:t>to</a:t>
            </a:r>
            <a:r>
              <a:rPr lang="tr-TR" altLang="tr-TR" dirty="0"/>
              <a:t> </a:t>
            </a:r>
            <a:r>
              <a:rPr lang="tr-TR" altLang="tr-TR" dirty="0" err="1"/>
              <a:t>comply</a:t>
            </a:r>
            <a:r>
              <a:rPr lang="tr-TR" altLang="tr-TR" dirty="0"/>
              <a:t> </a:t>
            </a:r>
            <a:r>
              <a:rPr lang="tr-TR" altLang="tr-TR" dirty="0" err="1"/>
              <a:t>with</a:t>
            </a:r>
            <a:r>
              <a:rPr lang="tr-TR" altLang="tr-TR" dirty="0"/>
              <a:t> </a:t>
            </a:r>
            <a:r>
              <a:rPr lang="tr-TR" altLang="tr-TR" dirty="0" err="1"/>
              <a:t>the</a:t>
            </a:r>
            <a:r>
              <a:rPr lang="tr-TR" altLang="tr-TR" dirty="0"/>
              <a:t> United </a:t>
            </a:r>
            <a:r>
              <a:rPr lang="tr-TR" altLang="tr-TR" dirty="0" err="1"/>
              <a:t>States</a:t>
            </a:r>
            <a:r>
              <a:rPr lang="tr-TR" altLang="tr-TR" dirty="0"/>
              <a:t> GLP </a:t>
            </a:r>
            <a:r>
              <a:rPr lang="tr-TR" altLang="tr-TR" dirty="0" err="1"/>
              <a:t>regulations</a:t>
            </a:r>
            <a:r>
              <a:rPr lang="tr-TR" altLang="tr-TR" dirty="0"/>
              <a:t>.</a:t>
            </a:r>
          </a:p>
          <a:p>
            <a:r>
              <a:rPr lang="tr-TR" altLang="tr-TR" dirty="0"/>
              <a:t>They </a:t>
            </a:r>
            <a:r>
              <a:rPr lang="tr-TR" altLang="tr-TR" dirty="0" err="1"/>
              <a:t>eventually</a:t>
            </a:r>
            <a:r>
              <a:rPr lang="tr-TR" altLang="tr-TR" dirty="0"/>
              <a:t> </a:t>
            </a:r>
            <a:r>
              <a:rPr lang="tr-TR" altLang="tr-TR" dirty="0" err="1"/>
              <a:t>began</a:t>
            </a:r>
            <a:r>
              <a:rPr lang="tr-TR" altLang="tr-TR" dirty="0"/>
              <a:t> </a:t>
            </a:r>
            <a:r>
              <a:rPr lang="tr-TR" altLang="tr-TR" dirty="0" err="1"/>
              <a:t>to</a:t>
            </a:r>
            <a:r>
              <a:rPr lang="tr-TR" altLang="tr-TR" dirty="0"/>
              <a:t> </a:t>
            </a:r>
            <a:r>
              <a:rPr lang="tr-TR" altLang="tr-TR" dirty="0" err="1"/>
              <a:t>regulate</a:t>
            </a:r>
            <a:r>
              <a:rPr lang="tr-TR" altLang="tr-TR" dirty="0"/>
              <a:t> GLP in </a:t>
            </a:r>
            <a:r>
              <a:rPr lang="tr-TR" altLang="tr-TR" dirty="0" err="1"/>
              <a:t>their</a:t>
            </a:r>
            <a:r>
              <a:rPr lang="tr-TR" altLang="tr-TR" dirty="0"/>
              <a:t> </a:t>
            </a:r>
            <a:r>
              <a:rPr lang="tr-TR" altLang="tr-TR" dirty="0" err="1"/>
              <a:t>own</a:t>
            </a:r>
            <a:r>
              <a:rPr lang="tr-TR" altLang="tr-TR" dirty="0"/>
              <a:t> </a:t>
            </a:r>
            <a:r>
              <a:rPr lang="tr-TR" altLang="tr-TR" dirty="0" err="1"/>
              <a:t>countries</a:t>
            </a:r>
            <a:r>
              <a:rPr lang="tr-TR" altLang="tr-TR" dirty="0"/>
              <a:t>.</a:t>
            </a:r>
          </a:p>
          <a:p>
            <a:r>
              <a:rPr lang="tr-TR" altLang="tr-TR" dirty="0" err="1"/>
              <a:t>In</a:t>
            </a:r>
            <a:r>
              <a:rPr lang="tr-TR" altLang="tr-TR" dirty="0"/>
              <a:t> 1981, an </a:t>
            </a:r>
            <a:r>
              <a:rPr lang="tr-TR" altLang="tr-TR" dirty="0" err="1"/>
              <a:t>organization</a:t>
            </a:r>
            <a:r>
              <a:rPr lang="tr-TR" altLang="tr-TR" dirty="0"/>
              <a:t> </a:t>
            </a:r>
            <a:r>
              <a:rPr lang="tr-TR" altLang="tr-TR" dirty="0" err="1"/>
              <a:t>called</a:t>
            </a:r>
            <a:r>
              <a:rPr lang="tr-TR" altLang="tr-TR" dirty="0"/>
              <a:t> </a:t>
            </a:r>
            <a:r>
              <a:rPr lang="tr-TR" altLang="tr-TR" dirty="0" err="1"/>
              <a:t>the</a:t>
            </a:r>
            <a:r>
              <a:rPr lang="tr-TR" altLang="tr-TR" dirty="0"/>
              <a:t> OECD (</a:t>
            </a:r>
            <a:r>
              <a:rPr lang="tr-TR" altLang="tr-TR" dirty="0" err="1"/>
              <a:t>Organization</a:t>
            </a:r>
            <a:r>
              <a:rPr lang="tr-TR" altLang="tr-TR" dirty="0"/>
              <a:t> </a:t>
            </a:r>
            <a:r>
              <a:rPr lang="tr-TR" altLang="tr-TR" dirty="0" err="1"/>
              <a:t>for</a:t>
            </a:r>
            <a:r>
              <a:rPr lang="tr-TR" altLang="tr-TR" dirty="0"/>
              <a:t> </a:t>
            </a:r>
            <a:r>
              <a:rPr lang="tr-TR" altLang="tr-TR" dirty="0" err="1"/>
              <a:t>Economic</a:t>
            </a:r>
            <a:r>
              <a:rPr lang="tr-TR" altLang="tr-TR" dirty="0"/>
              <a:t> </a:t>
            </a:r>
            <a:r>
              <a:rPr lang="tr-TR" altLang="tr-TR" dirty="0" err="1"/>
              <a:t>Co-operation</a:t>
            </a:r>
            <a:r>
              <a:rPr lang="tr-TR" altLang="tr-TR" dirty="0"/>
              <a:t> </a:t>
            </a:r>
            <a:r>
              <a:rPr lang="tr-TR" altLang="tr-TR" dirty="0" err="1"/>
              <a:t>and</a:t>
            </a:r>
            <a:r>
              <a:rPr lang="tr-TR" altLang="tr-TR" dirty="0"/>
              <a:t> Development) </a:t>
            </a:r>
            <a:r>
              <a:rPr lang="tr-TR" altLang="tr-TR" dirty="0" err="1"/>
              <a:t>produced</a:t>
            </a:r>
            <a:r>
              <a:rPr lang="tr-TR" altLang="tr-TR" dirty="0"/>
              <a:t> </a:t>
            </a:r>
            <a:r>
              <a:rPr lang="tr-TR" altLang="tr-TR" dirty="0" err="1"/>
              <a:t>the</a:t>
            </a:r>
            <a:r>
              <a:rPr lang="tr-TR" altLang="tr-TR" dirty="0"/>
              <a:t> GLP </a:t>
            </a:r>
            <a:r>
              <a:rPr lang="tr-TR" altLang="tr-TR" dirty="0" err="1"/>
              <a:t>principles</a:t>
            </a:r>
            <a:r>
              <a:rPr lang="tr-TR" altLang="tr-TR" dirty="0"/>
              <a:t>, </a:t>
            </a:r>
            <a:r>
              <a:rPr lang="tr-TR" altLang="tr-TR" dirty="0" err="1"/>
              <a:t>which</a:t>
            </a:r>
            <a:r>
              <a:rPr lang="tr-TR" altLang="tr-TR" dirty="0"/>
              <a:t> </a:t>
            </a:r>
            <a:r>
              <a:rPr lang="tr-TR" altLang="tr-TR" dirty="0" err="1"/>
              <a:t>are</a:t>
            </a:r>
            <a:r>
              <a:rPr lang="tr-TR" altLang="tr-TR" dirty="0"/>
              <a:t> </a:t>
            </a:r>
            <a:r>
              <a:rPr lang="tr-TR" altLang="tr-TR" dirty="0" err="1"/>
              <a:t>international</a:t>
            </a:r>
            <a:r>
              <a:rPr lang="tr-TR" altLang="tr-TR" dirty="0"/>
              <a:t> </a:t>
            </a:r>
            <a:r>
              <a:rPr lang="tr-TR" altLang="tr-TR" dirty="0" err="1"/>
              <a:t>standards</a:t>
            </a:r>
            <a:r>
              <a:rPr lang="tr-TR" altLang="tr-TR"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9</a:t>
            </a:fld>
            <a:endParaRPr lang="tr-TR"/>
          </a:p>
        </p:txBody>
      </p:sp>
    </p:spTree>
    <p:extLst>
      <p:ext uri="{BB962C8B-B14F-4D97-AF65-F5344CB8AC3E}">
        <p14:creationId xmlns:p14="http://schemas.microsoft.com/office/powerpoint/2010/main" val="206147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841420" y="745957"/>
            <a:ext cx="9684912" cy="580565"/>
          </a:xfrm>
        </p:spPr>
        <p:txBody>
          <a:bodyPr anchor="b"/>
          <a:lstStyle>
            <a:lvl1pPr algn="ctr">
              <a:defRPr sz="4500"/>
            </a:lvl1pPr>
          </a:lstStyle>
          <a:p>
            <a:r>
              <a:rPr lang="tr-TR" dirty="0"/>
              <a:t>Asıl başlık stili için tıklatın</a:t>
            </a:r>
          </a:p>
        </p:txBody>
      </p:sp>
      <p:sp>
        <p:nvSpPr>
          <p:cNvPr id="3" name="Alt Başlık 2"/>
          <p:cNvSpPr>
            <a:spLocks noGrp="1"/>
          </p:cNvSpPr>
          <p:nvPr>
            <p:ph type="subTitle" idx="1"/>
          </p:nvPr>
        </p:nvSpPr>
        <p:spPr>
          <a:xfrm>
            <a:off x="841420" y="1506829"/>
            <a:ext cx="10354613" cy="46235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dirty="0"/>
              <a:t>Asıl alt başlık stilini düzenlemek için tıklayın</a:t>
            </a:r>
          </a:p>
        </p:txBody>
      </p:sp>
      <p:sp>
        <p:nvSpPr>
          <p:cNvPr id="15" name="Metin Yer Tutucusu 14"/>
          <p:cNvSpPr>
            <a:spLocks noGrp="1"/>
          </p:cNvSpPr>
          <p:nvPr>
            <p:ph type="body" sz="quarter" idx="10"/>
          </p:nvPr>
        </p:nvSpPr>
        <p:spPr>
          <a:xfrm>
            <a:off x="11196034" y="1851025"/>
            <a:ext cx="767367" cy="3181350"/>
          </a:xfrm>
        </p:spPr>
        <p:txBody>
          <a:bodyPr vert="vert270">
            <a:noAutofit/>
          </a:bodyPr>
          <a:lstStyle>
            <a:lvl1pPr marL="0" indent="0" algn="ctr">
              <a:buNone/>
              <a:defRPr sz="1400" baseline="0">
                <a:solidFill>
                  <a:schemeClr val="bg1"/>
                </a:solidFill>
              </a:defRPr>
            </a:lvl1pPr>
            <a:lvl2pPr>
              <a:defRPr sz="1100"/>
            </a:lvl2pPr>
            <a:lvl3pPr>
              <a:defRPr sz="1100"/>
            </a:lvl3pPr>
            <a:lvl4pPr>
              <a:defRPr sz="1100"/>
            </a:lvl4pPr>
            <a:lvl5pPr>
              <a:defRPr sz="1100"/>
            </a:lvl5pPr>
          </a:lstStyle>
          <a:p>
            <a:pPr lvl="0"/>
            <a:r>
              <a:rPr lang="tr-TR"/>
              <a:t>Asıl metin stillerini düzenle</a:t>
            </a:r>
          </a:p>
        </p:txBody>
      </p:sp>
      <p:sp>
        <p:nvSpPr>
          <p:cNvPr id="5" name="Altbilgi Yer Tutucusu 17"/>
          <p:cNvSpPr>
            <a:spLocks noGrp="1"/>
          </p:cNvSpPr>
          <p:nvPr>
            <p:ph type="ftr" sz="quarter" idx="11"/>
          </p:nvPr>
        </p:nvSpPr>
        <p:spPr/>
        <p:txBody>
          <a:bodyPr/>
          <a:lstStyle>
            <a:lvl1pPr>
              <a:defRPr/>
            </a:lvl1pPr>
          </a:lstStyle>
          <a:p>
            <a:pPr>
              <a:defRPr/>
            </a:pPr>
            <a:endParaRPr lang="tr-TR"/>
          </a:p>
        </p:txBody>
      </p:sp>
    </p:spTree>
    <p:extLst>
      <p:ext uri="{BB962C8B-B14F-4D97-AF65-F5344CB8AC3E}">
        <p14:creationId xmlns:p14="http://schemas.microsoft.com/office/powerpoint/2010/main" val="159945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jp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2" y="3091928"/>
            <a:ext cx="10819259" cy="2387600"/>
          </a:xfrm>
        </p:spPr>
        <p:txBody>
          <a:bodyPr>
            <a:normAutofit fontScale="90000"/>
          </a:bodyPr>
          <a:lstStyle/>
          <a:p>
            <a:pPr algn="l"/>
            <a:r>
              <a:rPr lang="en-US" sz="6600" b="1" dirty="0">
                <a:solidFill>
                  <a:schemeClr val="bg1"/>
                </a:solidFill>
              </a:rPr>
              <a:t>RESEARCH 6: </a:t>
            </a:r>
            <a:br>
              <a:rPr lang="en-US" sz="6600" b="1" dirty="0">
                <a:solidFill>
                  <a:schemeClr val="bg1"/>
                </a:solidFill>
              </a:rPr>
            </a:br>
            <a:r>
              <a:rPr lang="en-US" sz="6600" b="1" dirty="0">
                <a:solidFill>
                  <a:schemeClr val="bg1"/>
                </a:solidFill>
              </a:rPr>
              <a:t>INVIVO TESTS AND </a:t>
            </a:r>
            <a:br>
              <a:rPr lang="en-US" sz="6600" b="1" dirty="0">
                <a:solidFill>
                  <a:schemeClr val="bg1"/>
                </a:solidFill>
              </a:rPr>
            </a:br>
            <a:r>
              <a:rPr lang="en-US" sz="6600" b="1" dirty="0">
                <a:solidFill>
                  <a:schemeClr val="bg1"/>
                </a:solidFill>
              </a:rPr>
              <a:t>GOOD LABORATORY PRACTICE</a:t>
            </a:r>
            <a:endParaRPr lang="en-NL" sz="6600"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400" dirty="0">
                <a:solidFill>
                  <a:srgbClr val="FFFFFF"/>
                </a:solidFill>
              </a:rPr>
              <a:t>PROF. AYŞE BEGÜM BUĞDAYCI</a:t>
            </a:r>
          </a:p>
        </p:txBody>
      </p:sp>
      <p:pic>
        <p:nvPicPr>
          <p:cNvPr id="3" name="Resim 6">
            <a:extLst>
              <a:ext uri="{FF2B5EF4-FFF2-40B4-BE49-F238E27FC236}">
                <a16:creationId xmlns:a16="http://schemas.microsoft.com/office/drawing/2014/main" id="{E4E629BB-70B8-35A9-1DC4-F02F2AA020BB}"/>
              </a:ext>
            </a:extLst>
          </p:cNvPr>
          <p:cNvPicPr>
            <a:picLocks noChangeAspect="1"/>
          </p:cNvPicPr>
          <p:nvPr/>
        </p:nvPicPr>
        <p:blipFill>
          <a:blip r:embed="rId4"/>
          <a:stretch>
            <a:fillRect/>
          </a:stretch>
        </p:blipFill>
        <p:spPr>
          <a:xfrm>
            <a:off x="212850" y="586610"/>
            <a:ext cx="11766300" cy="999831"/>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838200" y="365125"/>
            <a:ext cx="10515600" cy="1325563"/>
          </a:xfrm>
        </p:spPr>
        <p:txBody>
          <a:bodyPr vert="horz" lIns="91440" tIns="45720" rIns="91440" bIns="45720" rtlCol="0" anchor="ctr">
            <a:normAutofit/>
          </a:bodyPr>
          <a:lstStyle/>
          <a:p>
            <a:pPr algn="l">
              <a:defRPr/>
            </a:pPr>
            <a:r>
              <a:rPr lang="en-US" sz="5400" kern="1200">
                <a:solidFill>
                  <a:schemeClr val="tx1"/>
                </a:solidFill>
                <a:latin typeface="+mj-lt"/>
                <a:ea typeface="+mj-ea"/>
                <a:cs typeface="+mj-cs"/>
              </a:rPr>
              <a:t>History of GLP Regulations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838200" y="1929384"/>
            <a:ext cx="10515600" cy="4251960"/>
          </a:xfrm>
        </p:spPr>
        <p:txBody>
          <a:bodyPr vert="horz" lIns="91440" tIns="45720" rIns="91440" bIns="45720" rtlCol="0">
            <a:normAutofit/>
          </a:bodyPr>
          <a:lstStyle/>
          <a:p>
            <a:pPr marL="285750" indent="-228600" algn="l">
              <a:buFont typeface="Arial" panose="020B0604020202020204" pitchFamily="34" charset="0"/>
              <a:buChar char="•"/>
              <a:defRPr/>
            </a:pPr>
            <a:r>
              <a:rPr lang="en-US" sz="2200"/>
              <a:t>1978 ABD-FDA	Establishment of US-FDA GLP Regulation</a:t>
            </a:r>
          </a:p>
          <a:p>
            <a:pPr marL="285750" indent="-228600" algn="l">
              <a:buFont typeface="Arial" panose="020B0604020202020204" pitchFamily="34" charset="0"/>
              <a:buChar char="•"/>
              <a:defRPr/>
            </a:pPr>
            <a:r>
              <a:rPr lang="en-US" sz="2200"/>
              <a:t>1979 ABD-FDA	US-FDA GLP Regulation Goes into Force</a:t>
            </a:r>
          </a:p>
          <a:p>
            <a:pPr marL="285750" indent="-228600" algn="l">
              <a:buFont typeface="Arial" panose="020B0604020202020204" pitchFamily="34" charset="0"/>
              <a:buChar char="•"/>
              <a:defRPr/>
            </a:pPr>
            <a:r>
              <a:rPr lang="en-US" sz="2200"/>
              <a:t>1981 OECD		OECD Council Decision on Mutual Acceptance of Data (MAD)</a:t>
            </a:r>
          </a:p>
          <a:p>
            <a:pPr marL="285750" indent="-228600" algn="l">
              <a:buFont typeface="Arial" panose="020B0604020202020204" pitchFamily="34" charset="0"/>
              <a:buChar char="•"/>
              <a:defRPr/>
            </a:pPr>
            <a:r>
              <a:rPr lang="en-US" sz="2200"/>
              <a:t>1982 OECD		GLP Principles</a:t>
            </a:r>
          </a:p>
          <a:p>
            <a:pPr marL="285750" indent="-228600" algn="l">
              <a:buFont typeface="Arial" panose="020B0604020202020204" pitchFamily="34" charset="0"/>
              <a:buChar char="•"/>
              <a:defRPr/>
            </a:pPr>
            <a:r>
              <a:rPr lang="en-US" sz="2200"/>
              <a:t>1989 OECD		OECD Council Decision (For Non-OECD Countries)</a:t>
            </a:r>
          </a:p>
          <a:p>
            <a:pPr marL="285750" indent="-228600" algn="l">
              <a:buFont typeface="Arial" panose="020B0604020202020204" pitchFamily="34" charset="0"/>
              <a:buChar char="•"/>
              <a:defRPr/>
            </a:pPr>
            <a:r>
              <a:rPr lang="en-US" sz="2200"/>
              <a:t>1997 OECD		OECD GLP Principles Revision (OECD document No. 1)</a:t>
            </a:r>
          </a:p>
          <a:p>
            <a:pPr marL="285750" indent="-228600" algn="l">
              <a:buFont typeface="Arial" panose="020B0604020202020204" pitchFamily="34" charset="0"/>
              <a:buChar char="•"/>
              <a:defRPr/>
            </a:pPr>
            <a:r>
              <a:rPr lang="en-US" sz="2200"/>
              <a:t>2004 EC		EC directive 2004/9/EC and 2004/10/EC</a:t>
            </a:r>
          </a:p>
          <a:p>
            <a:pPr marL="285750" indent="-228600" algn="l">
              <a:buFont typeface="Arial" panose="020B0604020202020204" pitchFamily="34" charset="0"/>
              <a:buChar char="•"/>
              <a:defRPr/>
            </a:pPr>
            <a:endParaRPr lang="en-US" sz="2200"/>
          </a:p>
          <a:p>
            <a:pPr indent="-228600" algn="l">
              <a:buFont typeface="Arial" panose="020B0604020202020204" pitchFamily="34" charset="0"/>
              <a:buChar char="•"/>
              <a:defRPr/>
            </a:pPr>
            <a:endParaRPr lang="en-US" sz="2200"/>
          </a:p>
        </p:txBody>
      </p:sp>
    </p:spTree>
    <p:extLst>
      <p:ext uri="{BB962C8B-B14F-4D97-AF65-F5344CB8AC3E}">
        <p14:creationId xmlns:p14="http://schemas.microsoft.com/office/powerpoint/2010/main" val="16259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1FA2D-BE02-AD3E-FA20-9001B165B9CF}"/>
              </a:ext>
            </a:extLst>
          </p:cNvPr>
          <p:cNvSpPr>
            <a:spLocks noGrp="1"/>
          </p:cNvSpPr>
          <p:nvPr>
            <p:ph type="title"/>
          </p:nvPr>
        </p:nvSpPr>
        <p:spPr/>
        <p:txBody>
          <a:bodyPr>
            <a:normAutofit/>
          </a:bodyPr>
          <a:lstStyle/>
          <a:p>
            <a:pPr>
              <a:defRPr/>
            </a:pPr>
            <a:r>
              <a:rPr lang="en-US" sz="4400"/>
              <a:t>Target of regulations</a:t>
            </a:r>
            <a:r>
              <a:rPr lang="tr-TR" sz="4400"/>
              <a:t> is to get results;</a:t>
            </a:r>
            <a:endParaRPr lang="en-NL" dirty="0"/>
          </a:p>
        </p:txBody>
      </p:sp>
      <p:graphicFrame>
        <p:nvGraphicFramePr>
          <p:cNvPr id="13" name="Content Placeholder 3">
            <a:extLst>
              <a:ext uri="{FF2B5EF4-FFF2-40B4-BE49-F238E27FC236}">
                <a16:creationId xmlns:a16="http://schemas.microsoft.com/office/drawing/2014/main" id="{3202CFCA-4B49-48D7-BE29-AF878A285E06}"/>
              </a:ext>
            </a:extLst>
          </p:cNvPr>
          <p:cNvGraphicFramePr>
            <a:graphicFrameLocks noGrp="1"/>
          </p:cNvGraphicFramePr>
          <p:nvPr>
            <p:ph idx="1"/>
          </p:nvPr>
        </p:nvGraphicFramePr>
        <p:xfrm>
          <a:off x="838200" y="1543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91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Unvan 4"/>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altLang="tr-TR" sz="5400" kern="1200">
                <a:solidFill>
                  <a:schemeClr val="tx1"/>
                </a:solidFill>
                <a:latin typeface="+mj-lt"/>
                <a:ea typeface="+mj-ea"/>
                <a:cs typeface="+mj-cs"/>
              </a:rPr>
              <a:t>Good Laboratory Practice (GLP)</a:t>
            </a:r>
          </a:p>
        </p:txBody>
      </p:sp>
      <p:sp>
        <p:nvSpPr>
          <p:cNvPr id="266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838200" y="1929384"/>
            <a:ext cx="10515600" cy="4251960"/>
          </a:xfrm>
        </p:spPr>
        <p:txBody>
          <a:bodyPr vert="horz" lIns="91440" tIns="45720" rIns="91440" bIns="45720" rtlCol="0">
            <a:normAutofit/>
          </a:bodyPr>
          <a:lstStyle/>
          <a:p>
            <a:pPr marL="285750" indent="-228600" algn="l">
              <a:buFont typeface="Arial" panose="020B0604020202020204" pitchFamily="34" charset="0"/>
              <a:buChar char="•"/>
              <a:defRPr/>
            </a:pPr>
            <a:r>
              <a:rPr lang="en-US" sz="2200" dirty="0"/>
              <a:t>The entire process of planning, implementing, monitoring, recording, archiving and reporting preclinical studies of health, chemical and environmental safety studies</a:t>
            </a:r>
          </a:p>
          <a:p>
            <a:pPr marL="285750" indent="-228600" algn="l">
              <a:buFont typeface="Arial" panose="020B0604020202020204" pitchFamily="34" charset="0"/>
              <a:buChar char="•"/>
              <a:defRPr/>
            </a:pPr>
            <a:endParaRPr lang="en-US" sz="2200" dirty="0"/>
          </a:p>
          <a:p>
            <a:pPr marL="285750" indent="-228600" algn="l">
              <a:buFont typeface="Arial" panose="020B0604020202020204" pitchFamily="34" charset="0"/>
              <a:buChar char="•"/>
              <a:defRPr/>
            </a:pPr>
            <a:r>
              <a:rPr lang="en-US" sz="2200" dirty="0"/>
              <a:t>In vivo or in vitro experiments in which test substances are studied prospectively under laboratory conditions to determine the safety of the analysis</a:t>
            </a:r>
          </a:p>
        </p:txBody>
      </p:sp>
      <p:pic>
        <p:nvPicPr>
          <p:cNvPr id="2" name="Resim 1">
            <a:extLst>
              <a:ext uri="{FF2B5EF4-FFF2-40B4-BE49-F238E27FC236}">
                <a16:creationId xmlns:a16="http://schemas.microsoft.com/office/drawing/2014/main" id="{AF443374-278A-B702-CBF3-FA996F9001B7}"/>
              </a:ext>
            </a:extLst>
          </p:cNvPr>
          <p:cNvPicPr>
            <a:picLocks noChangeAspect="1"/>
          </p:cNvPicPr>
          <p:nvPr/>
        </p:nvPicPr>
        <p:blipFill>
          <a:blip r:embed="rId3"/>
          <a:stretch>
            <a:fillRect/>
          </a:stretch>
        </p:blipFill>
        <p:spPr>
          <a:xfrm>
            <a:off x="838200" y="4151584"/>
            <a:ext cx="10259869" cy="2422426"/>
          </a:xfrm>
          <a:prstGeom prst="rect">
            <a:avLst/>
          </a:prstGeom>
        </p:spPr>
      </p:pic>
    </p:spTree>
    <p:extLst>
      <p:ext uri="{BB962C8B-B14F-4D97-AF65-F5344CB8AC3E}">
        <p14:creationId xmlns:p14="http://schemas.microsoft.com/office/powerpoint/2010/main" val="110654591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2" name="Unvan 4"/>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altLang="tr-TR" sz="5400" kern="1200">
                <a:solidFill>
                  <a:schemeClr val="tx1"/>
                </a:solidFill>
                <a:latin typeface="+mj-lt"/>
                <a:ea typeface="+mj-ea"/>
                <a:cs typeface="+mj-cs"/>
              </a:rPr>
              <a:t>Good Laboratory Practice (GLP)</a:t>
            </a:r>
          </a:p>
        </p:txBody>
      </p:sp>
      <p:sp>
        <p:nvSpPr>
          <p:cNvPr id="2765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t Başlık 2">
            <a:extLst>
              <a:ext uri="{FF2B5EF4-FFF2-40B4-BE49-F238E27FC236}">
                <a16:creationId xmlns:a16="http://schemas.microsoft.com/office/drawing/2014/main" id="{362CAC7C-4589-1C89-A91B-9DA09AF7B178}"/>
              </a:ext>
            </a:extLst>
          </p:cNvPr>
          <p:cNvSpPr>
            <a:spLocks noGrp="1"/>
          </p:cNvSpPr>
          <p:nvPr>
            <p:ph type="subTitle" idx="1"/>
          </p:nvPr>
        </p:nvSpPr>
        <p:spPr>
          <a:xfrm>
            <a:off x="838200" y="1868488"/>
            <a:ext cx="10518628" cy="4624387"/>
          </a:xfrm>
        </p:spPr>
        <p:txBody>
          <a:bodyPr>
            <a:normAutofit/>
          </a:bodyPr>
          <a:lstStyle/>
          <a:p>
            <a:pPr algn="just"/>
            <a:r>
              <a:rPr lang="en-US" altLang="tr-TR" sz="2400" dirty="0"/>
              <a:t>Good laboratory practices are a quality system concerned with the organizational processes and conditions under which they are </a:t>
            </a:r>
            <a:r>
              <a:rPr lang="en-US" altLang="tr-TR" sz="2400" dirty="0">
                <a:solidFill>
                  <a:srgbClr val="FF0000"/>
                </a:solidFill>
              </a:rPr>
              <a:t>planned</a:t>
            </a:r>
            <a:r>
              <a:rPr lang="en-US" altLang="tr-TR" sz="2400" dirty="0"/>
              <a:t>, </a:t>
            </a:r>
            <a:r>
              <a:rPr lang="en-US" altLang="tr-TR" sz="2400" dirty="0">
                <a:solidFill>
                  <a:srgbClr val="FFC000"/>
                </a:solidFill>
              </a:rPr>
              <a:t>implemented</a:t>
            </a:r>
            <a:r>
              <a:rPr lang="en-US" altLang="tr-TR" sz="2400" dirty="0"/>
              <a:t>, </a:t>
            </a:r>
            <a:r>
              <a:rPr lang="en-US" altLang="tr-TR" sz="2400" dirty="0">
                <a:solidFill>
                  <a:srgbClr val="92D050"/>
                </a:solidFill>
              </a:rPr>
              <a:t>monitored</a:t>
            </a:r>
            <a:r>
              <a:rPr lang="en-US" altLang="tr-TR" sz="2400" dirty="0"/>
              <a:t>, </a:t>
            </a:r>
            <a:r>
              <a:rPr lang="en-US" altLang="tr-TR" sz="2400" dirty="0">
                <a:solidFill>
                  <a:srgbClr val="00B050"/>
                </a:solidFill>
              </a:rPr>
              <a:t>recorded</a:t>
            </a:r>
            <a:r>
              <a:rPr lang="en-US" altLang="tr-TR" sz="2400" dirty="0"/>
              <a:t>, </a:t>
            </a:r>
            <a:r>
              <a:rPr lang="en-US" altLang="tr-TR" sz="2400" dirty="0">
                <a:solidFill>
                  <a:srgbClr val="00B0F0"/>
                </a:solidFill>
              </a:rPr>
              <a:t>archived </a:t>
            </a:r>
            <a:r>
              <a:rPr lang="en-US" altLang="tr-TR" sz="2400" dirty="0"/>
              <a:t>and </a:t>
            </a:r>
            <a:r>
              <a:rPr lang="en-US" altLang="tr-TR" sz="2400" dirty="0">
                <a:solidFill>
                  <a:srgbClr val="7030A0"/>
                </a:solidFill>
              </a:rPr>
              <a:t>reported.</a:t>
            </a:r>
            <a:endParaRPr lang="tr-TR" altLang="tr-TR" sz="2400" dirty="0">
              <a:solidFill>
                <a:srgbClr val="7030A0"/>
              </a:solidFill>
            </a:endParaRPr>
          </a:p>
          <a:p>
            <a:pPr algn="just"/>
            <a:endParaRPr lang="tr-TR" altLang="tr-TR" sz="2400" dirty="0">
              <a:solidFill>
                <a:srgbClr val="7030A0"/>
              </a:solidFill>
            </a:endParaRPr>
          </a:p>
          <a:p>
            <a:pPr algn="just"/>
            <a:r>
              <a:rPr lang="en-US" altLang="tr-TR" sz="2000" dirty="0">
                <a:solidFill>
                  <a:srgbClr val="FF0000"/>
                </a:solidFill>
              </a:rPr>
              <a:t>Planned: </a:t>
            </a:r>
            <a:r>
              <a:rPr lang="en-US" altLang="tr-TR" sz="2000" dirty="0"/>
              <a:t>Study plan (protocol) and planned changes made during the studies</a:t>
            </a:r>
            <a:endParaRPr lang="tr-TR" altLang="tr-TR" sz="2000" dirty="0"/>
          </a:p>
          <a:p>
            <a:pPr algn="just"/>
            <a:r>
              <a:rPr lang="tr-TR" altLang="tr-TR" sz="2000" dirty="0" err="1">
                <a:solidFill>
                  <a:srgbClr val="FFC000"/>
                </a:solidFill>
              </a:rPr>
              <a:t>Implemented</a:t>
            </a:r>
            <a:r>
              <a:rPr lang="en-US" altLang="tr-TR" sz="2000" dirty="0">
                <a:solidFill>
                  <a:srgbClr val="FFC000"/>
                </a:solidFill>
              </a:rPr>
              <a:t>: </a:t>
            </a:r>
            <a:r>
              <a:rPr lang="en-US" altLang="tr-TR" sz="2000" dirty="0"/>
              <a:t>Refers to Standard Operating Procedures, which are GLP requirements.</a:t>
            </a:r>
            <a:endParaRPr lang="tr-TR" altLang="tr-TR" sz="2000" dirty="0"/>
          </a:p>
          <a:p>
            <a:pPr algn="just"/>
            <a:r>
              <a:rPr lang="en-US" altLang="tr-TR" sz="2000" dirty="0">
                <a:solidFill>
                  <a:srgbClr val="92D050"/>
                </a:solidFill>
              </a:rPr>
              <a:t>Monitored: </a:t>
            </a:r>
            <a:r>
              <a:rPr lang="en-US" altLang="tr-TR" sz="2000" dirty="0"/>
              <a:t>Performed by study staff, quality assurance personnel and national monitoring authority auditors to ensure GLP compliance.</a:t>
            </a:r>
            <a:endParaRPr lang="tr-TR" altLang="tr-TR" sz="2000" dirty="0"/>
          </a:p>
          <a:p>
            <a:pPr algn="just"/>
            <a:r>
              <a:rPr lang="en-US" altLang="tr-TR" sz="2000" dirty="0">
                <a:solidFill>
                  <a:srgbClr val="00B050"/>
                </a:solidFill>
              </a:rPr>
              <a:t>Recorded: </a:t>
            </a:r>
            <a:r>
              <a:rPr lang="en-US" altLang="tr-TR" sz="2000" dirty="0"/>
              <a:t>Collecting raw data and recording deviations if they occur during the study</a:t>
            </a:r>
            <a:endParaRPr lang="tr-TR" altLang="tr-TR" sz="2000" dirty="0"/>
          </a:p>
          <a:p>
            <a:pPr algn="just"/>
            <a:r>
              <a:rPr lang="en-US" altLang="tr-TR" sz="2000" dirty="0">
                <a:solidFill>
                  <a:srgbClr val="00B0F0"/>
                </a:solidFill>
              </a:rPr>
              <a:t>Archived: </a:t>
            </a:r>
            <a:r>
              <a:rPr lang="en-US" altLang="tr-TR" sz="2000" dirty="0"/>
              <a:t>Study data, samples, samples and reports should be archived appropriately.</a:t>
            </a:r>
            <a:endParaRPr lang="tr-TR" altLang="tr-TR" sz="2000" dirty="0"/>
          </a:p>
          <a:p>
            <a:pPr algn="just"/>
            <a:r>
              <a:rPr lang="en-US" altLang="tr-TR" sz="2000" dirty="0">
                <a:solidFill>
                  <a:srgbClr val="7030A0"/>
                </a:solidFill>
              </a:rPr>
              <a:t>Reported</a:t>
            </a:r>
            <a:r>
              <a:rPr lang="tr-TR" altLang="tr-TR" sz="2000" dirty="0">
                <a:solidFill>
                  <a:srgbClr val="7030A0"/>
                </a:solidFill>
              </a:rPr>
              <a:t>:</a:t>
            </a:r>
            <a:r>
              <a:rPr lang="en-US" altLang="tr-TR" sz="2000" dirty="0">
                <a:solidFill>
                  <a:srgbClr val="7030A0"/>
                </a:solidFill>
              </a:rPr>
              <a:t> </a:t>
            </a:r>
            <a:r>
              <a:rPr lang="en-US" altLang="tr-TR" sz="2000" dirty="0"/>
              <a:t>Because study reports in previous years did not always accurately reflect study data, it has now become a GLP mandate to ensure accuracy in reports.</a:t>
            </a:r>
            <a:endParaRPr lang="tr-TR" altLang="tr-TR" sz="2000" dirty="0"/>
          </a:p>
        </p:txBody>
      </p:sp>
    </p:spTree>
    <p:extLst>
      <p:ext uri="{BB962C8B-B14F-4D97-AF65-F5344CB8AC3E}">
        <p14:creationId xmlns:p14="http://schemas.microsoft.com/office/powerpoint/2010/main" val="3924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Unvan 1"/>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altLang="tr-TR" sz="5400" kern="1200">
                <a:solidFill>
                  <a:schemeClr val="tx1"/>
                </a:solidFill>
                <a:latin typeface="+mj-lt"/>
                <a:ea typeface="+mj-ea"/>
                <a:cs typeface="+mj-cs"/>
              </a:rPr>
              <a:t>Why GLP?</a:t>
            </a:r>
          </a:p>
        </p:txBody>
      </p:sp>
      <p:sp>
        <p:nvSpPr>
          <p:cNvPr id="2868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5126418" y="552091"/>
            <a:ext cx="6224335" cy="5431536"/>
          </a:xfrm>
        </p:spPr>
        <p:txBody>
          <a:bodyPr vert="horz" lIns="91440" tIns="45720" rIns="91440" bIns="45720" rtlCol="0" anchor="ctr">
            <a:normAutofit/>
          </a:bodyPr>
          <a:lstStyle/>
          <a:p>
            <a:pPr algn="l">
              <a:defRPr/>
            </a:pPr>
            <a:r>
              <a:rPr lang="en-US" sz="2800" b="1" dirty="0"/>
              <a:t>Advantages of GLP</a:t>
            </a:r>
          </a:p>
          <a:p>
            <a:pPr marL="342900" indent="-228600" algn="l">
              <a:buFont typeface="Arial" panose="020B0604020202020204" pitchFamily="34" charset="0"/>
              <a:buChar char="•"/>
              <a:defRPr/>
            </a:pPr>
            <a:r>
              <a:rPr lang="en-US" sz="1700" dirty="0"/>
              <a:t>Recognizes that the data are a true reflection of the results obtained from the studies.</a:t>
            </a:r>
          </a:p>
          <a:p>
            <a:pPr marL="342900" indent="-228600" algn="l">
              <a:buFont typeface="Arial" panose="020B0604020202020204" pitchFamily="34" charset="0"/>
              <a:buChar char="•"/>
              <a:defRPr/>
            </a:pPr>
            <a:r>
              <a:rPr lang="en-US" sz="1700" dirty="0"/>
              <a:t>Enables the development of quality test data</a:t>
            </a:r>
          </a:p>
          <a:p>
            <a:pPr marL="342900" indent="-228600" algn="l">
              <a:buFont typeface="Arial" panose="020B0604020202020204" pitchFamily="34" charset="0"/>
              <a:buChar char="•"/>
              <a:defRPr/>
            </a:pPr>
            <a:r>
              <a:rPr lang="en-US" sz="1700" dirty="0"/>
              <a:t>Provides pre-clinical safety and residue safety.</a:t>
            </a:r>
          </a:p>
          <a:p>
            <a:pPr marL="342900" indent="-228600" algn="l">
              <a:buFont typeface="Arial" panose="020B0604020202020204" pitchFamily="34" charset="0"/>
              <a:buChar char="•"/>
              <a:defRPr/>
            </a:pPr>
            <a:r>
              <a:rPr lang="en-US" sz="1700" dirty="0"/>
              <a:t>Preventing duplication of data</a:t>
            </a:r>
          </a:p>
          <a:p>
            <a:pPr marL="342900" indent="-228600" algn="l">
              <a:buFont typeface="Arial" panose="020B0604020202020204" pitchFamily="34" charset="0"/>
              <a:buChar char="•"/>
              <a:defRPr/>
            </a:pPr>
            <a:r>
              <a:rPr lang="en-US" sz="1700" dirty="0"/>
              <a:t>It ensures the production of high quality and reliable test data.</a:t>
            </a:r>
          </a:p>
          <a:p>
            <a:pPr marL="342900" indent="-228600" algn="l">
              <a:buFont typeface="Arial" panose="020B0604020202020204" pitchFamily="34" charset="0"/>
              <a:buChar char="•"/>
              <a:defRPr/>
            </a:pPr>
            <a:r>
              <a:rPr lang="en-US" sz="1700" dirty="0"/>
              <a:t>Ensures data is traceable.</a:t>
            </a:r>
          </a:p>
          <a:p>
            <a:pPr marL="342900" indent="-228600" algn="l">
              <a:buFont typeface="Arial" panose="020B0604020202020204" pitchFamily="34" charset="0"/>
              <a:buChar char="•"/>
              <a:defRPr/>
            </a:pPr>
            <a:r>
              <a:rPr lang="en-US" sz="1700" dirty="0"/>
              <a:t>It provides mutual acceptance of data.</a:t>
            </a:r>
          </a:p>
          <a:p>
            <a:pPr marL="342900" indent="-228600" algn="l">
              <a:buFont typeface="Arial" panose="020B0604020202020204" pitchFamily="34" charset="0"/>
              <a:buChar char="•"/>
              <a:defRPr/>
            </a:pPr>
            <a:r>
              <a:rPr lang="en-US" sz="1700" dirty="0"/>
              <a:t>It increases public trust.</a:t>
            </a:r>
          </a:p>
          <a:p>
            <a:pPr marL="342900" indent="-228600" algn="l">
              <a:buFont typeface="Arial" panose="020B0604020202020204" pitchFamily="34" charset="0"/>
              <a:buChar char="•"/>
              <a:defRPr/>
            </a:pPr>
            <a:r>
              <a:rPr lang="en-US" sz="1700" dirty="0"/>
              <a:t>It shortens the time required to launch a new product.</a:t>
            </a:r>
          </a:p>
          <a:p>
            <a:pPr marL="342900" indent="-228600" algn="l">
              <a:buFont typeface="Arial" panose="020B0604020202020204" pitchFamily="34" charset="0"/>
              <a:buChar char="•"/>
              <a:defRPr/>
            </a:pPr>
            <a:r>
              <a:rPr lang="en-US" sz="1700" dirty="0"/>
              <a:t>It enables the removal of technical barriers to trade.</a:t>
            </a:r>
          </a:p>
          <a:p>
            <a:pPr marL="342900" indent="-228600" algn="l">
              <a:buFont typeface="Arial" panose="020B0604020202020204" pitchFamily="34" charset="0"/>
              <a:buChar char="•"/>
              <a:defRPr/>
            </a:pPr>
            <a:r>
              <a:rPr lang="en-US" sz="1700" dirty="0"/>
              <a:t>It ensures the protection of human health and the environment.</a:t>
            </a:r>
          </a:p>
          <a:p>
            <a:pPr marL="342900" indent="-228600" algn="l">
              <a:buFont typeface="Arial" panose="020B0604020202020204" pitchFamily="34" charset="0"/>
              <a:buChar char="•"/>
              <a:defRPr/>
            </a:pPr>
            <a:r>
              <a:rPr lang="en-US" sz="1700" dirty="0"/>
              <a:t>It improves animal welfare.</a:t>
            </a:r>
            <a:endParaRPr lang="en-US" altLang="tr-TR" sz="1700" dirty="0"/>
          </a:p>
        </p:txBody>
      </p:sp>
    </p:spTree>
    <p:extLst>
      <p:ext uri="{BB962C8B-B14F-4D97-AF65-F5344CB8AC3E}">
        <p14:creationId xmlns:p14="http://schemas.microsoft.com/office/powerpoint/2010/main" val="234482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52650" y="820738"/>
            <a:ext cx="7886700" cy="709612"/>
          </a:xfrm>
        </p:spPr>
        <p:txBody>
          <a:bodyPr/>
          <a:lstStyle/>
          <a:p>
            <a:r>
              <a:rPr lang="en-US" altLang="tr-TR" dirty="0"/>
              <a:t>What Does GLP Not Deal With?</a:t>
            </a:r>
            <a:endParaRPr lang="tr-TR" altLang="tr-TR" dirty="0"/>
          </a:p>
        </p:txBody>
      </p:sp>
      <p:graphicFrame>
        <p:nvGraphicFramePr>
          <p:cNvPr id="29701" name="Content Placeholder 2">
            <a:extLst>
              <a:ext uri="{FF2B5EF4-FFF2-40B4-BE49-F238E27FC236}">
                <a16:creationId xmlns:a16="http://schemas.microsoft.com/office/drawing/2014/main" id="{BA5B8977-DC34-1302-EAEA-4516229FAD1D}"/>
              </a:ext>
            </a:extLst>
          </p:cNvPr>
          <p:cNvGraphicFramePr>
            <a:graphicFrameLocks noGrp="1"/>
          </p:cNvGraphicFramePr>
          <p:nvPr>
            <p:ph idx="1"/>
          </p:nvPr>
        </p:nvGraphicFramePr>
        <p:xfrm>
          <a:off x="850392" y="1620839"/>
          <a:ext cx="10707624"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21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152650" y="677863"/>
            <a:ext cx="7886700" cy="709612"/>
          </a:xfrm>
        </p:spPr>
        <p:txBody>
          <a:bodyPr>
            <a:normAutofit/>
          </a:bodyPr>
          <a:lstStyle/>
          <a:p>
            <a:r>
              <a:rPr lang="tr-TR" altLang="tr-TR" dirty="0" err="1"/>
              <a:t>Good</a:t>
            </a:r>
            <a:r>
              <a:rPr lang="tr-TR" altLang="tr-TR" dirty="0"/>
              <a:t> </a:t>
            </a:r>
            <a:r>
              <a:rPr lang="tr-TR" altLang="tr-TR" dirty="0" err="1"/>
              <a:t>Laboratory</a:t>
            </a:r>
            <a:r>
              <a:rPr lang="tr-TR" altLang="tr-TR" dirty="0"/>
              <a:t> </a:t>
            </a:r>
            <a:r>
              <a:rPr lang="tr-TR" altLang="tr-TR" dirty="0" err="1"/>
              <a:t>Practice</a:t>
            </a:r>
            <a:r>
              <a:rPr lang="tr-TR" altLang="tr-TR" dirty="0"/>
              <a:t> (GLP)</a:t>
            </a:r>
          </a:p>
        </p:txBody>
      </p:sp>
      <p:graphicFrame>
        <p:nvGraphicFramePr>
          <p:cNvPr id="73743" name="Content Placeholder 2">
            <a:extLst>
              <a:ext uri="{FF2B5EF4-FFF2-40B4-BE49-F238E27FC236}">
                <a16:creationId xmlns:a16="http://schemas.microsoft.com/office/drawing/2014/main" id="{76CF5AE2-A78C-B659-CA57-0833E485D8EA}"/>
              </a:ext>
            </a:extLst>
          </p:cNvPr>
          <p:cNvGraphicFramePr>
            <a:graphicFrameLocks noGrp="1"/>
          </p:cNvGraphicFramePr>
          <p:nvPr>
            <p:ph idx="1"/>
            <p:extLst>
              <p:ext uri="{D42A27DB-BD31-4B8C-83A1-F6EECF244321}">
                <p14:modId xmlns:p14="http://schemas.microsoft.com/office/powerpoint/2010/main" val="3213812294"/>
              </p:ext>
            </p:extLst>
          </p:nvPr>
        </p:nvGraphicFramePr>
        <p:xfrm>
          <a:off x="823566" y="1620839"/>
          <a:ext cx="10542850"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14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 name="Content Placeholder 2">
            <a:extLst>
              <a:ext uri="{FF2B5EF4-FFF2-40B4-BE49-F238E27FC236}">
                <a16:creationId xmlns:a16="http://schemas.microsoft.com/office/drawing/2014/main" id="{11DA04D9-9EA0-FCE8-6744-603A20182242}"/>
              </a:ext>
            </a:extLst>
          </p:cNvPr>
          <p:cNvGraphicFramePr>
            <a:graphicFrameLocks noGrp="1"/>
          </p:cNvGraphicFramePr>
          <p:nvPr>
            <p:ph idx="1"/>
          </p:nvPr>
        </p:nvGraphicFramePr>
        <p:xfrm>
          <a:off x="758952" y="1672091"/>
          <a:ext cx="10643616"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Title 1"/>
          <p:cNvSpPr txBox="1">
            <a:spLocks/>
          </p:cNvSpPr>
          <p:nvPr/>
        </p:nvSpPr>
        <p:spPr bwMode="auto">
          <a:xfrm>
            <a:off x="2152650" y="781051"/>
            <a:ext cx="78867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tr-TR" altLang="tr-TR" sz="4400" dirty="0" err="1">
                <a:latin typeface="+mj-lt"/>
              </a:rPr>
              <a:t>When</a:t>
            </a:r>
            <a:r>
              <a:rPr lang="tr-TR" altLang="tr-TR" sz="4400" dirty="0">
                <a:latin typeface="+mj-lt"/>
              </a:rPr>
              <a:t> is GLP </a:t>
            </a:r>
            <a:r>
              <a:rPr lang="tr-TR" altLang="tr-TR" sz="4400" dirty="0" err="1">
                <a:latin typeface="+mj-lt"/>
              </a:rPr>
              <a:t>Required</a:t>
            </a:r>
            <a:r>
              <a:rPr lang="tr-TR" altLang="tr-TR" sz="4400" dirty="0">
                <a:latin typeface="+mj-lt"/>
              </a:rPr>
              <a:t>?</a:t>
            </a:r>
          </a:p>
        </p:txBody>
      </p:sp>
    </p:spTree>
    <p:extLst>
      <p:ext uri="{BB962C8B-B14F-4D97-AF65-F5344CB8AC3E}">
        <p14:creationId xmlns:p14="http://schemas.microsoft.com/office/powerpoint/2010/main" val="181453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686834" y="1153572"/>
            <a:ext cx="3200400" cy="4461163"/>
          </a:xfrm>
        </p:spPr>
        <p:txBody>
          <a:bodyPr>
            <a:normAutofit/>
          </a:bodyPr>
          <a:lstStyle/>
          <a:p>
            <a:r>
              <a:rPr lang="tr-TR" altLang="tr-TR">
                <a:solidFill>
                  <a:srgbClr val="FFFFFF"/>
                </a:solidFill>
              </a:rPr>
              <a:t>Good Laboratory Practice (GLP)</a:t>
            </a:r>
          </a:p>
        </p:txBody>
      </p:sp>
      <p:sp>
        <p:nvSpPr>
          <p:cNvPr id="73740" name="Arc 737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731" name="Content Placeholder 2"/>
          <p:cNvSpPr>
            <a:spLocks noGrp="1"/>
          </p:cNvSpPr>
          <p:nvPr>
            <p:ph idx="1"/>
          </p:nvPr>
        </p:nvSpPr>
        <p:spPr>
          <a:xfrm>
            <a:off x="4447308" y="591344"/>
            <a:ext cx="6906491" cy="5585619"/>
          </a:xfrm>
        </p:spPr>
        <p:txBody>
          <a:bodyPr anchor="ctr">
            <a:normAutofit/>
          </a:bodyPr>
          <a:lstStyle/>
          <a:p>
            <a:r>
              <a:rPr lang="tr-TR" altLang="tr-TR" sz="2200" err="1"/>
              <a:t>Single</a:t>
            </a:r>
            <a:r>
              <a:rPr lang="tr-TR" altLang="tr-TR" sz="2200"/>
              <a:t> </a:t>
            </a:r>
            <a:r>
              <a:rPr lang="tr-TR" altLang="tr-TR" sz="2200" err="1"/>
              <a:t>dose</a:t>
            </a:r>
            <a:r>
              <a:rPr lang="tr-TR" altLang="tr-TR" sz="2200"/>
              <a:t> </a:t>
            </a:r>
            <a:r>
              <a:rPr lang="tr-TR" altLang="tr-TR" sz="2200" err="1"/>
              <a:t>toxicity</a:t>
            </a:r>
            <a:endParaRPr lang="tr-TR" altLang="tr-TR" sz="2200"/>
          </a:p>
          <a:p>
            <a:r>
              <a:rPr lang="tr-TR" altLang="tr-TR" sz="2200" err="1"/>
              <a:t>Repeated</a:t>
            </a:r>
            <a:r>
              <a:rPr lang="tr-TR" altLang="tr-TR" sz="2200"/>
              <a:t> </a:t>
            </a:r>
            <a:r>
              <a:rPr lang="tr-TR" altLang="tr-TR" sz="2200" err="1"/>
              <a:t>dose</a:t>
            </a:r>
            <a:r>
              <a:rPr lang="tr-TR" altLang="tr-TR" sz="2200"/>
              <a:t> </a:t>
            </a:r>
            <a:r>
              <a:rPr lang="tr-TR" altLang="tr-TR" sz="2200" err="1"/>
              <a:t>toxicity</a:t>
            </a:r>
            <a:r>
              <a:rPr lang="tr-TR" altLang="tr-TR" sz="2200"/>
              <a:t> (</a:t>
            </a:r>
            <a:r>
              <a:rPr lang="tr-TR" altLang="tr-TR" sz="2200" err="1"/>
              <a:t>sub-acute</a:t>
            </a:r>
            <a:r>
              <a:rPr lang="tr-TR" altLang="tr-TR" sz="2200"/>
              <a:t> </a:t>
            </a:r>
            <a:r>
              <a:rPr lang="tr-TR" altLang="tr-TR" sz="2200" err="1"/>
              <a:t>and</a:t>
            </a:r>
            <a:r>
              <a:rPr lang="tr-TR" altLang="tr-TR" sz="2200"/>
              <a:t> </a:t>
            </a:r>
            <a:r>
              <a:rPr lang="tr-TR" altLang="tr-TR" sz="2200" err="1"/>
              <a:t>chronic</a:t>
            </a:r>
            <a:r>
              <a:rPr lang="tr-TR" altLang="tr-TR" sz="2200"/>
              <a:t>)</a:t>
            </a:r>
          </a:p>
          <a:p>
            <a:r>
              <a:rPr lang="tr-TR" altLang="tr-TR" sz="2200" err="1"/>
              <a:t>Reproductive</a:t>
            </a:r>
            <a:r>
              <a:rPr lang="tr-TR" altLang="tr-TR" sz="2200"/>
              <a:t> </a:t>
            </a:r>
            <a:r>
              <a:rPr lang="tr-TR" altLang="tr-TR" sz="2200" err="1"/>
              <a:t>toxicity</a:t>
            </a:r>
            <a:r>
              <a:rPr lang="tr-TR" altLang="tr-TR" sz="2200"/>
              <a:t> (</a:t>
            </a:r>
            <a:r>
              <a:rPr lang="tr-TR" altLang="tr-TR" sz="2200" err="1"/>
              <a:t>fertility</a:t>
            </a:r>
            <a:r>
              <a:rPr lang="tr-TR" altLang="tr-TR" sz="2200"/>
              <a:t>, </a:t>
            </a:r>
            <a:r>
              <a:rPr lang="tr-TR" altLang="tr-TR" sz="2200" err="1"/>
              <a:t>embryo-fetal</a:t>
            </a:r>
            <a:r>
              <a:rPr lang="tr-TR" altLang="tr-TR" sz="2200"/>
              <a:t> </a:t>
            </a:r>
            <a:r>
              <a:rPr lang="tr-TR" altLang="tr-TR" sz="2200" err="1"/>
              <a:t>toxicity</a:t>
            </a:r>
            <a:r>
              <a:rPr lang="tr-TR" altLang="tr-TR" sz="2200"/>
              <a:t> </a:t>
            </a:r>
            <a:r>
              <a:rPr lang="tr-TR" altLang="tr-TR" sz="2200" err="1"/>
              <a:t>and</a:t>
            </a:r>
            <a:r>
              <a:rPr lang="tr-TR" altLang="tr-TR" sz="2200"/>
              <a:t> </a:t>
            </a:r>
            <a:r>
              <a:rPr lang="tr-TR" altLang="tr-TR" sz="2200" err="1"/>
              <a:t>teratogenicity</a:t>
            </a:r>
            <a:r>
              <a:rPr lang="tr-TR" altLang="tr-TR" sz="2200"/>
              <a:t>, peri-/post-</a:t>
            </a:r>
            <a:r>
              <a:rPr lang="tr-TR" altLang="tr-TR" sz="2200" err="1"/>
              <a:t>natal</a:t>
            </a:r>
            <a:r>
              <a:rPr lang="tr-TR" altLang="tr-TR" sz="2200"/>
              <a:t> </a:t>
            </a:r>
            <a:r>
              <a:rPr lang="tr-TR" altLang="tr-TR" sz="2200" err="1"/>
              <a:t>toxicity</a:t>
            </a:r>
            <a:r>
              <a:rPr lang="tr-TR" altLang="tr-TR" sz="2200"/>
              <a:t>)</a:t>
            </a:r>
          </a:p>
          <a:p>
            <a:r>
              <a:rPr lang="tr-TR" altLang="tr-TR" sz="2200" err="1"/>
              <a:t>Mutagenic</a:t>
            </a:r>
            <a:r>
              <a:rPr lang="tr-TR" altLang="tr-TR" sz="2200"/>
              <a:t> </a:t>
            </a:r>
            <a:r>
              <a:rPr lang="tr-TR" altLang="tr-TR" sz="2200" err="1"/>
              <a:t>potential</a:t>
            </a:r>
            <a:endParaRPr lang="tr-TR" altLang="tr-TR" sz="2200"/>
          </a:p>
          <a:p>
            <a:r>
              <a:rPr lang="tr-TR" altLang="tr-TR" sz="2200" err="1"/>
              <a:t>Carcinogenic</a:t>
            </a:r>
            <a:r>
              <a:rPr lang="tr-TR" altLang="tr-TR" sz="2200"/>
              <a:t> </a:t>
            </a:r>
            <a:r>
              <a:rPr lang="tr-TR" altLang="tr-TR" sz="2200" err="1"/>
              <a:t>potential</a:t>
            </a:r>
            <a:endParaRPr lang="tr-TR" altLang="tr-TR" sz="2200"/>
          </a:p>
          <a:p>
            <a:r>
              <a:rPr lang="tr-TR" altLang="tr-TR" sz="2200" err="1"/>
              <a:t>Toxicokinetics</a:t>
            </a:r>
            <a:r>
              <a:rPr lang="tr-TR" altLang="tr-TR" sz="2200"/>
              <a:t> (</a:t>
            </a:r>
            <a:r>
              <a:rPr lang="tr-TR" altLang="tr-TR" sz="2200" err="1"/>
              <a:t>above</a:t>
            </a:r>
            <a:r>
              <a:rPr lang="tr-TR" altLang="tr-TR" sz="2200"/>
              <a:t> </a:t>
            </a:r>
            <a:r>
              <a:rPr lang="tr-TR" altLang="tr-TR" sz="2200" err="1"/>
              <a:t>studies</a:t>
            </a:r>
            <a:r>
              <a:rPr lang="tr-TR" altLang="tr-TR" sz="2200"/>
              <a:t> </a:t>
            </a:r>
            <a:r>
              <a:rPr lang="tr-TR" altLang="tr-TR" sz="2200" err="1"/>
              <a:t>providing</a:t>
            </a:r>
            <a:r>
              <a:rPr lang="tr-TR" altLang="tr-TR" sz="2200"/>
              <a:t> </a:t>
            </a:r>
            <a:r>
              <a:rPr lang="tr-TR" altLang="tr-TR" sz="2200" err="1"/>
              <a:t>systemic</a:t>
            </a:r>
            <a:r>
              <a:rPr lang="tr-TR" altLang="tr-TR" sz="2200"/>
              <a:t> </a:t>
            </a:r>
            <a:r>
              <a:rPr lang="tr-TR" altLang="tr-TR" sz="2200" err="1"/>
              <a:t>exposure</a:t>
            </a:r>
            <a:r>
              <a:rPr lang="tr-TR" altLang="tr-TR" sz="2200"/>
              <a:t> data </a:t>
            </a:r>
            <a:r>
              <a:rPr lang="tr-TR" altLang="tr-TR" sz="2200" err="1"/>
              <a:t>for</a:t>
            </a:r>
            <a:r>
              <a:rPr lang="tr-TR" altLang="tr-TR" sz="2200"/>
              <a:t> </a:t>
            </a:r>
            <a:r>
              <a:rPr lang="tr-TR" altLang="tr-TR" sz="2200" err="1"/>
              <a:t>pharmacokinetic</a:t>
            </a:r>
            <a:r>
              <a:rPr lang="tr-TR" altLang="tr-TR" sz="2200"/>
              <a:t> </a:t>
            </a:r>
            <a:r>
              <a:rPr lang="tr-TR" altLang="tr-TR" sz="2200" err="1"/>
              <a:t>studies</a:t>
            </a:r>
            <a:r>
              <a:rPr lang="tr-TR" altLang="tr-TR" sz="2200"/>
              <a:t>)</a:t>
            </a:r>
          </a:p>
          <a:p>
            <a:r>
              <a:rPr lang="tr-TR" altLang="tr-TR" sz="2200" err="1"/>
              <a:t>Pharmacodynamic</a:t>
            </a:r>
            <a:r>
              <a:rPr lang="tr-TR" altLang="tr-TR" sz="2200"/>
              <a:t> </a:t>
            </a:r>
            <a:r>
              <a:rPr lang="tr-TR" altLang="tr-TR" sz="2200" err="1"/>
              <a:t>studies</a:t>
            </a:r>
            <a:r>
              <a:rPr lang="tr-TR" altLang="tr-TR" sz="2200"/>
              <a:t> </a:t>
            </a:r>
            <a:r>
              <a:rPr lang="tr-TR" altLang="tr-TR" sz="2200" err="1"/>
              <a:t>designed</a:t>
            </a:r>
            <a:r>
              <a:rPr lang="tr-TR" altLang="tr-TR" sz="2200"/>
              <a:t> </a:t>
            </a:r>
            <a:r>
              <a:rPr lang="tr-TR" altLang="tr-TR" sz="2200" err="1"/>
              <a:t>to</a:t>
            </a:r>
            <a:r>
              <a:rPr lang="tr-TR" altLang="tr-TR" sz="2200"/>
              <a:t> test </a:t>
            </a:r>
            <a:r>
              <a:rPr lang="tr-TR" altLang="tr-TR" sz="2200" err="1"/>
              <a:t>the</a:t>
            </a:r>
            <a:r>
              <a:rPr lang="tr-TR" altLang="tr-TR" sz="2200"/>
              <a:t> </a:t>
            </a:r>
            <a:r>
              <a:rPr lang="tr-TR" altLang="tr-TR" sz="2200" err="1"/>
              <a:t>potential</a:t>
            </a:r>
            <a:r>
              <a:rPr lang="tr-TR" altLang="tr-TR" sz="2200"/>
              <a:t> </a:t>
            </a:r>
            <a:r>
              <a:rPr lang="tr-TR" altLang="tr-TR" sz="2200" err="1"/>
              <a:t>for</a:t>
            </a:r>
            <a:r>
              <a:rPr lang="tr-TR" altLang="tr-TR" sz="2200"/>
              <a:t> </a:t>
            </a:r>
            <a:r>
              <a:rPr lang="tr-TR" altLang="tr-TR" sz="2200" err="1"/>
              <a:t>adverse</a:t>
            </a:r>
            <a:r>
              <a:rPr lang="tr-TR" altLang="tr-TR" sz="2200"/>
              <a:t> </a:t>
            </a:r>
            <a:r>
              <a:rPr lang="tr-TR" altLang="tr-TR" sz="2200" err="1"/>
              <a:t>effects</a:t>
            </a:r>
            <a:r>
              <a:rPr lang="tr-TR" altLang="tr-TR" sz="2200"/>
              <a:t> (</a:t>
            </a:r>
            <a:r>
              <a:rPr lang="tr-TR" altLang="tr-TR" sz="2200" err="1"/>
              <a:t>Safety</a:t>
            </a:r>
            <a:r>
              <a:rPr lang="tr-TR" altLang="tr-TR" sz="2200"/>
              <a:t> </a:t>
            </a:r>
            <a:r>
              <a:rPr lang="tr-TR" altLang="tr-TR" sz="2200" err="1"/>
              <a:t>pharmacology</a:t>
            </a:r>
            <a:r>
              <a:rPr lang="tr-TR" altLang="tr-TR" sz="2200"/>
              <a:t>)</a:t>
            </a:r>
          </a:p>
          <a:p>
            <a:r>
              <a:rPr lang="tr-TR" altLang="tr-TR" sz="2200" err="1"/>
              <a:t>Local</a:t>
            </a:r>
            <a:r>
              <a:rPr lang="tr-TR" altLang="tr-TR" sz="2200"/>
              <a:t> </a:t>
            </a:r>
            <a:r>
              <a:rPr lang="tr-TR" altLang="tr-TR" sz="2200" err="1"/>
              <a:t>tolerance</a:t>
            </a:r>
            <a:r>
              <a:rPr lang="tr-TR" altLang="tr-TR" sz="2200"/>
              <a:t> </a:t>
            </a:r>
            <a:r>
              <a:rPr lang="tr-TR" altLang="tr-TR" sz="2200" err="1"/>
              <a:t>studies</a:t>
            </a:r>
            <a:r>
              <a:rPr lang="tr-TR" altLang="tr-TR" sz="2200"/>
              <a:t>, </a:t>
            </a:r>
            <a:r>
              <a:rPr lang="tr-TR" altLang="tr-TR" sz="2200" err="1"/>
              <a:t>including</a:t>
            </a:r>
            <a:r>
              <a:rPr lang="tr-TR" altLang="tr-TR" sz="2200"/>
              <a:t> </a:t>
            </a:r>
            <a:r>
              <a:rPr lang="tr-TR" altLang="tr-TR" sz="2200" err="1"/>
              <a:t>phototoxicity</a:t>
            </a:r>
            <a:r>
              <a:rPr lang="tr-TR" altLang="tr-TR" sz="2200"/>
              <a:t>, </a:t>
            </a:r>
            <a:r>
              <a:rPr lang="tr-TR" altLang="tr-TR" sz="2200" err="1"/>
              <a:t>irritation</a:t>
            </a:r>
            <a:r>
              <a:rPr lang="tr-TR" altLang="tr-TR" sz="2200"/>
              <a:t> </a:t>
            </a:r>
            <a:r>
              <a:rPr lang="tr-TR" altLang="tr-TR" sz="2200" err="1"/>
              <a:t>and</a:t>
            </a:r>
            <a:r>
              <a:rPr lang="tr-TR" altLang="tr-TR" sz="2200"/>
              <a:t> </a:t>
            </a:r>
            <a:r>
              <a:rPr lang="tr-TR" altLang="tr-TR" sz="2200" err="1"/>
              <a:t>sensitivity</a:t>
            </a:r>
            <a:r>
              <a:rPr lang="tr-TR" altLang="tr-TR" sz="2200"/>
              <a:t> </a:t>
            </a:r>
            <a:r>
              <a:rPr lang="tr-TR" altLang="tr-TR" sz="2200" err="1"/>
              <a:t>studies</a:t>
            </a:r>
            <a:r>
              <a:rPr lang="tr-TR" altLang="tr-TR" sz="2200"/>
              <a:t>, </a:t>
            </a:r>
            <a:r>
              <a:rPr lang="tr-TR" altLang="tr-TR" sz="2200" err="1"/>
              <a:t>or</a:t>
            </a:r>
            <a:r>
              <a:rPr lang="tr-TR" altLang="tr-TR" sz="2200"/>
              <a:t> </a:t>
            </a:r>
            <a:r>
              <a:rPr lang="tr-TR" altLang="tr-TR" sz="2200" err="1"/>
              <a:t>testing</a:t>
            </a:r>
            <a:r>
              <a:rPr lang="tr-TR" altLang="tr-TR" sz="2200"/>
              <a:t> </a:t>
            </a:r>
            <a:r>
              <a:rPr lang="tr-TR" altLang="tr-TR" sz="2200" err="1"/>
              <a:t>for</a:t>
            </a:r>
            <a:r>
              <a:rPr lang="tr-TR" altLang="tr-TR" sz="2200"/>
              <a:t> </a:t>
            </a:r>
            <a:r>
              <a:rPr lang="tr-TR" altLang="tr-TR" sz="2200" err="1"/>
              <a:t>suspected</a:t>
            </a:r>
            <a:r>
              <a:rPr lang="tr-TR" altLang="tr-TR" sz="2200"/>
              <a:t> </a:t>
            </a:r>
            <a:r>
              <a:rPr lang="tr-TR" altLang="tr-TR" sz="2200" err="1"/>
              <a:t>dependence</a:t>
            </a:r>
            <a:r>
              <a:rPr lang="tr-TR" altLang="tr-TR" sz="2200"/>
              <a:t> </a:t>
            </a:r>
            <a:r>
              <a:rPr lang="tr-TR" altLang="tr-TR" sz="2200" err="1"/>
              <a:t>and</a:t>
            </a:r>
            <a:r>
              <a:rPr lang="tr-TR" altLang="tr-TR" sz="2200"/>
              <a:t>/</a:t>
            </a:r>
            <a:r>
              <a:rPr lang="tr-TR" altLang="tr-TR" sz="2200" err="1"/>
              <a:t>or</a:t>
            </a:r>
            <a:r>
              <a:rPr lang="tr-TR" altLang="tr-TR" sz="2200"/>
              <a:t> </a:t>
            </a:r>
            <a:r>
              <a:rPr lang="tr-TR" altLang="tr-TR" sz="2200" err="1"/>
              <a:t>withdrawal</a:t>
            </a:r>
            <a:r>
              <a:rPr lang="tr-TR" altLang="tr-TR" sz="2200"/>
              <a:t> </a:t>
            </a:r>
            <a:r>
              <a:rPr lang="tr-TR" altLang="tr-TR" sz="2200" err="1"/>
              <a:t>effects</a:t>
            </a:r>
            <a:r>
              <a:rPr lang="tr-TR" altLang="tr-TR" sz="2200"/>
              <a:t> of </a:t>
            </a:r>
            <a:r>
              <a:rPr lang="tr-TR" altLang="tr-TR" sz="2200" err="1"/>
              <a:t>drugs</a:t>
            </a:r>
            <a:endParaRPr lang="tr-TR" altLang="tr-TR" sz="2200"/>
          </a:p>
        </p:txBody>
      </p:sp>
    </p:spTree>
    <p:extLst>
      <p:ext uri="{BB962C8B-B14F-4D97-AF65-F5344CB8AC3E}">
        <p14:creationId xmlns:p14="http://schemas.microsoft.com/office/powerpoint/2010/main" val="109240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686834" y="1153572"/>
            <a:ext cx="3200400" cy="4461163"/>
          </a:xfrm>
        </p:spPr>
        <p:txBody>
          <a:bodyPr>
            <a:normAutofit/>
          </a:bodyPr>
          <a:lstStyle/>
          <a:p>
            <a:r>
              <a:rPr lang="tr-TR" altLang="tr-TR">
                <a:solidFill>
                  <a:srgbClr val="FFFFFF"/>
                </a:solidFill>
              </a:rPr>
              <a:t>Good Laboratory Practice (GLP)</a:t>
            </a:r>
          </a:p>
        </p:txBody>
      </p:sp>
      <p:sp>
        <p:nvSpPr>
          <p:cNvPr id="73740" name="Arc 737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731" name="Content Placeholder 2"/>
          <p:cNvSpPr>
            <a:spLocks noGrp="1"/>
          </p:cNvSpPr>
          <p:nvPr>
            <p:ph idx="1"/>
          </p:nvPr>
        </p:nvSpPr>
        <p:spPr>
          <a:xfrm>
            <a:off x="4447308" y="591344"/>
            <a:ext cx="6906491" cy="5585619"/>
          </a:xfrm>
        </p:spPr>
        <p:txBody>
          <a:bodyPr anchor="ctr">
            <a:normAutofit/>
          </a:bodyPr>
          <a:lstStyle/>
          <a:p>
            <a:r>
              <a:rPr lang="en-US" altLang="tr-TR" sz="2600"/>
              <a:t>Physical-chemical tests;</a:t>
            </a:r>
            <a:endParaRPr lang="tr-TR" altLang="tr-TR" sz="2600"/>
          </a:p>
          <a:p>
            <a:r>
              <a:rPr lang="en-US" altLang="tr-TR" sz="2600"/>
              <a:t>Toxicity studies;</a:t>
            </a:r>
            <a:endParaRPr lang="tr-TR" altLang="tr-TR" sz="2600"/>
          </a:p>
          <a:p>
            <a:r>
              <a:rPr lang="en-US" altLang="tr-TR" sz="2600"/>
              <a:t>Mutagenicity studies;</a:t>
            </a:r>
            <a:endParaRPr lang="tr-TR" altLang="tr-TR" sz="2600"/>
          </a:p>
          <a:p>
            <a:r>
              <a:rPr lang="en-US" altLang="tr-TR" sz="2600"/>
              <a:t>Environmental toxicity studies on aquatic and terrestrial organisms</a:t>
            </a:r>
            <a:endParaRPr lang="tr-TR" altLang="tr-TR" sz="2600"/>
          </a:p>
          <a:p>
            <a:r>
              <a:rPr lang="en-US" altLang="tr-TR" sz="2600"/>
              <a:t>Studies on behavior in water, soil and air; bioaccumulation</a:t>
            </a:r>
            <a:endParaRPr lang="tr-TR" altLang="tr-TR" sz="2600"/>
          </a:p>
          <a:p>
            <a:r>
              <a:rPr lang="en-US" altLang="tr-TR" sz="2600"/>
              <a:t>Studies to determine pesticide residues in food or animal feed</a:t>
            </a:r>
            <a:endParaRPr lang="tr-TR" altLang="tr-TR" sz="2600"/>
          </a:p>
          <a:p>
            <a:r>
              <a:rPr lang="en-US" altLang="tr-TR" sz="2600"/>
              <a:t>Studies on effects on mesocosms and natural ecosystems; </a:t>
            </a:r>
            <a:endParaRPr lang="tr-TR" altLang="tr-TR" sz="2600"/>
          </a:p>
          <a:p>
            <a:r>
              <a:rPr lang="en-US" altLang="tr-TR" sz="2600"/>
              <a:t>Analytical and clinical chemistry tests</a:t>
            </a:r>
            <a:endParaRPr lang="tr-TR" altLang="tr-TR" sz="2600"/>
          </a:p>
        </p:txBody>
      </p:sp>
    </p:spTree>
    <p:extLst>
      <p:ext uri="{BB962C8B-B14F-4D97-AF65-F5344CB8AC3E}">
        <p14:creationId xmlns:p14="http://schemas.microsoft.com/office/powerpoint/2010/main" val="170501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30632215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7" name="Rectangle 73736">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655320" y="429030"/>
            <a:ext cx="2834640" cy="5457589"/>
          </a:xfrm>
        </p:spPr>
        <p:txBody>
          <a:bodyPr anchor="ctr">
            <a:normAutofit/>
          </a:bodyPr>
          <a:lstStyle/>
          <a:p>
            <a:r>
              <a:rPr lang="tr-TR" altLang="tr-TR" sz="3700"/>
              <a:t>Essential Requirements of GLP</a:t>
            </a:r>
          </a:p>
        </p:txBody>
      </p:sp>
      <p:sp>
        <p:nvSpPr>
          <p:cNvPr id="73739" name="Rectangle 7373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743" name="Rectangle 7374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3733" name="Content Placeholder 2">
            <a:extLst>
              <a:ext uri="{FF2B5EF4-FFF2-40B4-BE49-F238E27FC236}">
                <a16:creationId xmlns:a16="http://schemas.microsoft.com/office/drawing/2014/main" id="{D47F292E-5519-CCE7-1975-11CFC4424DAE}"/>
              </a:ext>
            </a:extLst>
          </p:cNvPr>
          <p:cNvGraphicFramePr>
            <a:graphicFrameLocks noGrp="1"/>
          </p:cNvGraphicFramePr>
          <p:nvPr>
            <p:ph idx="1"/>
            <p:extLst>
              <p:ext uri="{D42A27DB-BD31-4B8C-83A1-F6EECF244321}">
                <p14:modId xmlns:p14="http://schemas.microsoft.com/office/powerpoint/2010/main" val="2026642018"/>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56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640F3624-BE5B-4D48-B89C-AED0222188A2}"/>
              </a:ext>
            </a:extLst>
          </p:cNvPr>
          <p:cNvSpPr>
            <a:spLocks noGrp="1"/>
          </p:cNvSpPr>
          <p:nvPr>
            <p:ph type="title"/>
          </p:nvPr>
        </p:nvSpPr>
        <p:spPr>
          <a:xfrm>
            <a:off x="621792" y="1161288"/>
            <a:ext cx="3602736" cy="4526280"/>
          </a:xfrm>
        </p:spPr>
        <p:txBody>
          <a:bodyPr>
            <a:normAutofit/>
          </a:bodyPr>
          <a:lstStyle/>
          <a:p>
            <a:r>
              <a:rPr lang="tr-TR" sz="4000"/>
              <a:t>Drug Development Stages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C67E379B-2537-452C-9C33-EC4C8445F1D7}"/>
              </a:ext>
            </a:extLst>
          </p:cNvPr>
          <p:cNvSpPr>
            <a:spLocks noGrp="1"/>
          </p:cNvSpPr>
          <p:nvPr>
            <p:ph idx="1"/>
          </p:nvPr>
        </p:nvSpPr>
        <p:spPr>
          <a:xfrm>
            <a:off x="5434149" y="932688"/>
            <a:ext cx="5916603" cy="4992624"/>
          </a:xfrm>
        </p:spPr>
        <p:txBody>
          <a:bodyPr anchor="ctr">
            <a:normAutofit/>
          </a:bodyPr>
          <a:lstStyle/>
          <a:p>
            <a:pPr marL="0" indent="0">
              <a:buNone/>
            </a:pPr>
            <a:r>
              <a:rPr lang="tr-TR" b="1" dirty="0" err="1"/>
              <a:t>There</a:t>
            </a:r>
            <a:r>
              <a:rPr lang="tr-TR" b="1" dirty="0"/>
              <a:t> </a:t>
            </a:r>
            <a:r>
              <a:rPr lang="tr-TR" b="1" dirty="0" err="1"/>
              <a:t>are</a:t>
            </a:r>
            <a:r>
              <a:rPr lang="tr-TR" b="1" dirty="0"/>
              <a:t> </a:t>
            </a:r>
            <a:r>
              <a:rPr lang="tr-TR" b="1" dirty="0" err="1"/>
              <a:t>two</a:t>
            </a:r>
            <a:r>
              <a:rPr lang="tr-TR" b="1" dirty="0"/>
              <a:t> </a:t>
            </a:r>
            <a:r>
              <a:rPr lang="tr-TR" b="1" dirty="0" err="1"/>
              <a:t>important</a:t>
            </a:r>
            <a:r>
              <a:rPr lang="tr-TR" b="1" dirty="0"/>
              <a:t> </a:t>
            </a:r>
            <a:r>
              <a:rPr lang="tr-TR" b="1" dirty="0" err="1"/>
              <a:t>stages</a:t>
            </a:r>
            <a:r>
              <a:rPr lang="tr-TR" b="1" dirty="0"/>
              <a:t> in </a:t>
            </a:r>
            <a:r>
              <a:rPr lang="tr-TR" b="1" dirty="0" err="1"/>
              <a:t>drug</a:t>
            </a:r>
            <a:r>
              <a:rPr lang="tr-TR" b="1" dirty="0"/>
              <a:t> </a:t>
            </a:r>
            <a:r>
              <a:rPr lang="tr-TR" b="1" dirty="0" err="1"/>
              <a:t>development</a:t>
            </a:r>
            <a:r>
              <a:rPr lang="tr-TR" b="1" dirty="0"/>
              <a:t>:</a:t>
            </a:r>
          </a:p>
          <a:p>
            <a:pPr marL="514350" indent="-514350">
              <a:buAutoNum type="arabicParenR"/>
            </a:pPr>
            <a:r>
              <a:rPr lang="tr-TR" sz="2000" dirty="0" err="1"/>
              <a:t>Finding</a:t>
            </a:r>
            <a:r>
              <a:rPr lang="tr-TR" sz="2000" dirty="0"/>
              <a:t> </a:t>
            </a:r>
            <a:r>
              <a:rPr lang="tr-TR" sz="2000" dirty="0" err="1"/>
              <a:t>the</a:t>
            </a:r>
            <a:r>
              <a:rPr lang="tr-TR" sz="2000" dirty="0"/>
              <a:t> </a:t>
            </a:r>
            <a:r>
              <a:rPr lang="tr-TR" sz="2000" dirty="0" err="1"/>
              <a:t>precursor</a:t>
            </a:r>
            <a:r>
              <a:rPr lang="tr-TR" sz="2000" dirty="0"/>
              <a:t> </a:t>
            </a:r>
            <a:r>
              <a:rPr lang="tr-TR" sz="2000" dirty="0" err="1"/>
              <a:t>compound</a:t>
            </a:r>
            <a:r>
              <a:rPr lang="tr-TR" sz="2000" dirty="0"/>
              <a:t>: </a:t>
            </a:r>
            <a:r>
              <a:rPr lang="tr-TR" sz="2000" dirty="0" err="1"/>
              <a:t>The</a:t>
            </a:r>
            <a:r>
              <a:rPr lang="tr-TR" sz="2000" dirty="0"/>
              <a:t> </a:t>
            </a:r>
            <a:r>
              <a:rPr lang="tr-TR" sz="2000" dirty="0" err="1"/>
              <a:t>precursor</a:t>
            </a:r>
            <a:r>
              <a:rPr lang="tr-TR" sz="2000" dirty="0"/>
              <a:t> </a:t>
            </a:r>
            <a:r>
              <a:rPr lang="tr-TR" sz="2000" dirty="0" err="1"/>
              <a:t>compound</a:t>
            </a:r>
            <a:r>
              <a:rPr lang="tr-TR" sz="2000" dirty="0"/>
              <a:t> is a model (</a:t>
            </a:r>
            <a:r>
              <a:rPr lang="tr-TR" sz="2000" dirty="0" err="1"/>
              <a:t>prototype</a:t>
            </a:r>
            <a:r>
              <a:rPr lang="tr-TR" sz="2000" dirty="0"/>
              <a:t>) </a:t>
            </a:r>
            <a:r>
              <a:rPr lang="tr-TR" sz="2000" dirty="0" err="1"/>
              <a:t>molecule</a:t>
            </a:r>
            <a:r>
              <a:rPr lang="tr-TR" sz="2000" dirty="0"/>
              <a:t> </a:t>
            </a:r>
            <a:r>
              <a:rPr lang="tr-TR" sz="2000" dirty="0" err="1"/>
              <a:t>for</a:t>
            </a:r>
            <a:r>
              <a:rPr lang="tr-TR" sz="2000" dirty="0"/>
              <a:t> a </a:t>
            </a:r>
            <a:r>
              <a:rPr lang="tr-TR" sz="2000" dirty="0" err="1"/>
              <a:t>certain</a:t>
            </a:r>
            <a:r>
              <a:rPr lang="tr-TR" sz="2000" dirty="0"/>
              <a:t> </a:t>
            </a:r>
            <a:r>
              <a:rPr lang="tr-TR" sz="2000" dirty="0" err="1"/>
              <a:t>pharmacological</a:t>
            </a:r>
            <a:r>
              <a:rPr lang="tr-TR" sz="2000" dirty="0"/>
              <a:t> </a:t>
            </a:r>
            <a:r>
              <a:rPr lang="tr-TR" sz="2000" dirty="0" err="1"/>
              <a:t>activity</a:t>
            </a:r>
            <a:r>
              <a:rPr lang="tr-TR" sz="2000" dirty="0"/>
              <a:t>.</a:t>
            </a:r>
          </a:p>
          <a:p>
            <a:pPr lvl="1"/>
            <a:r>
              <a:rPr lang="tr-TR" sz="2000" dirty="0"/>
              <a:t>Natural </a:t>
            </a:r>
            <a:r>
              <a:rPr lang="tr-TR" sz="2000" dirty="0" err="1"/>
              <a:t>resources</a:t>
            </a:r>
            <a:endParaRPr lang="tr-TR" sz="2000" dirty="0"/>
          </a:p>
          <a:p>
            <a:pPr lvl="1"/>
            <a:r>
              <a:rPr lang="tr-TR" sz="2000" dirty="0" err="1"/>
              <a:t>Finding</a:t>
            </a:r>
            <a:r>
              <a:rPr lang="tr-TR" sz="2000" dirty="0"/>
              <a:t> </a:t>
            </a:r>
            <a:r>
              <a:rPr lang="tr-TR" sz="2000" dirty="0" err="1"/>
              <a:t>by</a:t>
            </a:r>
            <a:r>
              <a:rPr lang="tr-TR" sz="2000" dirty="0"/>
              <a:t> </a:t>
            </a:r>
            <a:r>
              <a:rPr lang="tr-TR" sz="2000" dirty="0" err="1"/>
              <a:t>chance</a:t>
            </a:r>
            <a:endParaRPr lang="tr-TR" sz="2000" dirty="0"/>
          </a:p>
          <a:p>
            <a:pPr lvl="1"/>
            <a:r>
              <a:rPr lang="tr-TR" sz="2000" dirty="0" err="1"/>
              <a:t>Clinical</a:t>
            </a:r>
            <a:r>
              <a:rPr lang="tr-TR" sz="2000" dirty="0"/>
              <a:t> </a:t>
            </a:r>
            <a:r>
              <a:rPr lang="tr-TR" sz="2000" dirty="0" err="1"/>
              <a:t>observations</a:t>
            </a:r>
            <a:endParaRPr lang="tr-TR" sz="2000" dirty="0"/>
          </a:p>
          <a:p>
            <a:pPr lvl="1"/>
            <a:r>
              <a:rPr lang="tr-TR" sz="2000" dirty="0" err="1"/>
              <a:t>Pharmacological</a:t>
            </a:r>
            <a:r>
              <a:rPr lang="tr-TR" sz="2000" dirty="0"/>
              <a:t> </a:t>
            </a:r>
            <a:r>
              <a:rPr lang="tr-TR" sz="2000" dirty="0" err="1"/>
              <a:t>screening</a:t>
            </a:r>
            <a:r>
              <a:rPr lang="tr-TR" sz="2000" dirty="0"/>
              <a:t> </a:t>
            </a:r>
            <a:r>
              <a:rPr lang="tr-TR" sz="2000" dirty="0" err="1"/>
              <a:t>tests</a:t>
            </a:r>
            <a:endParaRPr lang="tr-TR" sz="2000" dirty="0"/>
          </a:p>
          <a:p>
            <a:pPr lvl="1"/>
            <a:r>
              <a:rPr lang="tr-TR" sz="2000" dirty="0" err="1"/>
              <a:t>Drug</a:t>
            </a:r>
            <a:r>
              <a:rPr lang="tr-TR" sz="2000" dirty="0"/>
              <a:t> </a:t>
            </a:r>
            <a:r>
              <a:rPr lang="tr-TR" sz="2000" dirty="0" err="1"/>
              <a:t>metabolism</a:t>
            </a:r>
            <a:r>
              <a:rPr lang="tr-TR" sz="2000" dirty="0"/>
              <a:t> </a:t>
            </a:r>
            <a:r>
              <a:rPr lang="tr-TR" sz="2000" dirty="0" err="1"/>
              <a:t>studies</a:t>
            </a:r>
            <a:endParaRPr lang="tr-TR" sz="2000" dirty="0"/>
          </a:p>
          <a:p>
            <a:pPr lvl="1"/>
            <a:r>
              <a:rPr lang="tr-TR" sz="2000" dirty="0" err="1"/>
              <a:t>Mimicking</a:t>
            </a:r>
            <a:r>
              <a:rPr lang="tr-TR" sz="2000" dirty="0"/>
              <a:t> </a:t>
            </a:r>
            <a:r>
              <a:rPr lang="tr-TR" sz="2000" dirty="0" err="1"/>
              <a:t>the</a:t>
            </a:r>
            <a:r>
              <a:rPr lang="tr-TR" sz="2000" dirty="0"/>
              <a:t> </a:t>
            </a:r>
            <a:r>
              <a:rPr lang="tr-TR" sz="2000" dirty="0" err="1"/>
              <a:t>structures</a:t>
            </a:r>
            <a:r>
              <a:rPr lang="tr-TR" sz="2000" dirty="0"/>
              <a:t> of </a:t>
            </a:r>
            <a:r>
              <a:rPr lang="tr-TR" sz="2000" dirty="0" err="1"/>
              <a:t>active</a:t>
            </a:r>
            <a:r>
              <a:rPr lang="tr-TR" sz="2000" dirty="0"/>
              <a:t> </a:t>
            </a:r>
            <a:r>
              <a:rPr lang="tr-TR" sz="2000" dirty="0" err="1"/>
              <a:t>endogenous</a:t>
            </a:r>
            <a:r>
              <a:rPr lang="tr-TR" sz="2000" dirty="0"/>
              <a:t> </a:t>
            </a:r>
            <a:r>
              <a:rPr lang="tr-TR" sz="2000" dirty="0" err="1"/>
              <a:t>molecules</a:t>
            </a:r>
            <a:endParaRPr lang="tr-TR" sz="2000" dirty="0"/>
          </a:p>
          <a:p>
            <a:pPr lvl="1"/>
            <a:r>
              <a:rPr lang="tr-TR" sz="2000" dirty="0" err="1"/>
              <a:t>Rational</a:t>
            </a:r>
            <a:r>
              <a:rPr lang="tr-TR" sz="2000" dirty="0"/>
              <a:t> </a:t>
            </a:r>
            <a:r>
              <a:rPr lang="tr-TR" sz="2000" dirty="0" err="1"/>
              <a:t>drug</a:t>
            </a:r>
            <a:r>
              <a:rPr lang="tr-TR" sz="2000" dirty="0"/>
              <a:t> </a:t>
            </a:r>
            <a:r>
              <a:rPr lang="tr-TR" sz="2000" dirty="0" err="1"/>
              <a:t>design</a:t>
            </a:r>
            <a:endParaRPr lang="tr-TR" sz="2000" dirty="0"/>
          </a:p>
          <a:p>
            <a:pPr lvl="1"/>
            <a:r>
              <a:rPr lang="tr-TR" sz="2000" dirty="0" err="1"/>
              <a:t>Combinatorial</a:t>
            </a:r>
            <a:r>
              <a:rPr lang="tr-TR" sz="2000" dirty="0"/>
              <a:t> </a:t>
            </a:r>
            <a:r>
              <a:rPr lang="tr-TR" sz="2000" dirty="0" err="1"/>
              <a:t>chemistry</a:t>
            </a:r>
            <a:endParaRPr lang="tr-TR" sz="2000" dirty="0"/>
          </a:p>
          <a:p>
            <a:pPr marL="0" indent="0">
              <a:buNone/>
            </a:pPr>
            <a:endParaRPr lang="tr-TR" sz="2000" dirty="0"/>
          </a:p>
        </p:txBody>
      </p:sp>
    </p:spTree>
    <p:extLst>
      <p:ext uri="{BB962C8B-B14F-4D97-AF65-F5344CB8AC3E}">
        <p14:creationId xmlns:p14="http://schemas.microsoft.com/office/powerpoint/2010/main" val="414300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874E5CD-BA26-4BD6-A18B-CC0902BB7885}"/>
              </a:ext>
            </a:extLst>
          </p:cNvPr>
          <p:cNvSpPr>
            <a:spLocks noGrp="1"/>
          </p:cNvSpPr>
          <p:nvPr>
            <p:ph type="title"/>
          </p:nvPr>
        </p:nvSpPr>
        <p:spPr>
          <a:xfrm>
            <a:off x="621792" y="1161288"/>
            <a:ext cx="3602736" cy="4526280"/>
          </a:xfrm>
        </p:spPr>
        <p:txBody>
          <a:bodyPr>
            <a:normAutofit/>
          </a:bodyPr>
          <a:lstStyle/>
          <a:p>
            <a:r>
              <a:rPr lang="tr-TR" sz="4000"/>
              <a:t>Drug Development Stages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92ADA3C5-CE78-45B7-843C-F585613E5E73}"/>
              </a:ext>
            </a:extLst>
          </p:cNvPr>
          <p:cNvSpPr>
            <a:spLocks noGrp="1"/>
          </p:cNvSpPr>
          <p:nvPr>
            <p:ph idx="1"/>
          </p:nvPr>
        </p:nvSpPr>
        <p:spPr>
          <a:xfrm>
            <a:off x="5434149" y="932688"/>
            <a:ext cx="5916603" cy="4992624"/>
          </a:xfrm>
        </p:spPr>
        <p:txBody>
          <a:bodyPr anchor="ctr">
            <a:normAutofit/>
          </a:bodyPr>
          <a:lstStyle/>
          <a:p>
            <a:pPr marL="0" indent="0">
              <a:buNone/>
            </a:pPr>
            <a:r>
              <a:rPr lang="en-US" sz="2000"/>
              <a:t>2) Optimization of the precursor compound: </a:t>
            </a:r>
            <a:endParaRPr lang="tr-TR" sz="2000"/>
          </a:p>
          <a:p>
            <a:pPr lvl="1"/>
            <a:r>
              <a:rPr lang="en-US" sz="2000"/>
              <a:t>The aim is to target the precursor molecule;</a:t>
            </a:r>
            <a:endParaRPr lang="tr-TR" sz="2000"/>
          </a:p>
          <a:p>
            <a:pPr lvl="1"/>
            <a:r>
              <a:rPr lang="en-US" sz="2000"/>
              <a:t>Changing the strength of the activity</a:t>
            </a:r>
            <a:endParaRPr lang="tr-TR" sz="2000"/>
          </a:p>
          <a:p>
            <a:pPr lvl="1"/>
            <a:r>
              <a:rPr lang="en-US" sz="2000"/>
              <a:t>Specificity</a:t>
            </a:r>
            <a:endParaRPr lang="tr-TR" sz="2000"/>
          </a:p>
          <a:p>
            <a:pPr lvl="1"/>
            <a:r>
              <a:rPr lang="en-US" sz="2000"/>
              <a:t>Changing the duration of effect</a:t>
            </a:r>
            <a:endParaRPr lang="tr-TR" sz="2000"/>
          </a:p>
          <a:p>
            <a:pPr lvl="1"/>
            <a:r>
              <a:rPr lang="en-US" sz="2000"/>
              <a:t>Ease of application</a:t>
            </a:r>
            <a:endParaRPr lang="tr-TR" sz="2000"/>
          </a:p>
          <a:p>
            <a:pPr lvl="1"/>
            <a:r>
              <a:rPr lang="en-US" sz="2000"/>
              <a:t>Increasing stability</a:t>
            </a:r>
            <a:endParaRPr lang="tr-TR" sz="2000"/>
          </a:p>
          <a:p>
            <a:pPr lvl="1"/>
            <a:r>
              <a:rPr lang="en-US" sz="2000"/>
              <a:t>It is the making of molecular modifications that will improve undesirable effects or properties such as toxicity.</a:t>
            </a:r>
            <a:endParaRPr lang="tr-TR" sz="2000"/>
          </a:p>
        </p:txBody>
      </p:sp>
    </p:spTree>
    <p:extLst>
      <p:ext uri="{BB962C8B-B14F-4D97-AF65-F5344CB8AC3E}">
        <p14:creationId xmlns:p14="http://schemas.microsoft.com/office/powerpoint/2010/main" val="419411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074B51E-5FEF-480D-ACFF-DE8A7E6EF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35" y="923575"/>
            <a:ext cx="9888330" cy="5010849"/>
          </a:xfrm>
          <a:prstGeom prst="rect">
            <a:avLst/>
          </a:prstGeom>
        </p:spPr>
      </p:pic>
    </p:spTree>
    <p:extLst>
      <p:ext uri="{BB962C8B-B14F-4D97-AF65-F5344CB8AC3E}">
        <p14:creationId xmlns:p14="http://schemas.microsoft.com/office/powerpoint/2010/main" val="144617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a:bodyPr>
          <a:lstStyle/>
          <a:p>
            <a:r>
              <a:rPr lang="en-US" sz="4000"/>
              <a:t>The GLP in Drug </a:t>
            </a:r>
            <a:r>
              <a:rPr lang="tr-TR" sz="4000"/>
              <a:t>Research </a:t>
            </a:r>
            <a:r>
              <a:rPr lang="en-US" sz="4000"/>
              <a:t>Studies</a:t>
            </a:r>
            <a:endParaRPr lang="tr-TR"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1115568" y="2481943"/>
            <a:ext cx="10168128" cy="3695020"/>
          </a:xfrm>
        </p:spPr>
        <p:txBody>
          <a:bodyPr>
            <a:normAutofit/>
          </a:bodyPr>
          <a:lstStyle/>
          <a:p>
            <a:r>
              <a:rPr lang="en-US" sz="2200"/>
              <a:t>GLP principles must be applied in preclinical studies of the following products for the evaluation of new adjuvants and adjuvanted vaccines:</a:t>
            </a:r>
            <a:endParaRPr lang="tr-TR" sz="2200"/>
          </a:p>
          <a:p>
            <a:pPr lvl="1"/>
            <a:r>
              <a:rPr lang="en-US" sz="2200"/>
              <a:t>unlicensed adjuvant vaccines;</a:t>
            </a:r>
            <a:endParaRPr lang="tr-TR" sz="2200"/>
          </a:p>
          <a:p>
            <a:pPr lvl="1"/>
            <a:r>
              <a:rPr lang="en-US" sz="2200"/>
              <a:t>antigens and adjuvants that have been included in licensed vaccines but have undergone significant changes during the manufacturing process;</a:t>
            </a:r>
            <a:endParaRPr lang="tr-TR" sz="2200"/>
          </a:p>
          <a:p>
            <a:pPr lvl="1"/>
            <a:r>
              <a:rPr lang="en-US" sz="2200"/>
              <a:t>previously licensed products that have undergone major formulation changes (for example, a change in the excipient or the addition or removal of one of the ingredients); </a:t>
            </a:r>
            <a:endParaRPr lang="tr-TR" sz="2200"/>
          </a:p>
          <a:p>
            <a:pPr lvl="1"/>
            <a:r>
              <a:rPr lang="tr-TR" sz="2200"/>
              <a:t>p</a:t>
            </a:r>
            <a:r>
              <a:rPr lang="en-US" sz="2200"/>
              <a:t>reviously licensed products delivered through a new management pathway.</a:t>
            </a:r>
            <a:endParaRPr lang="tr-TR" sz="2200"/>
          </a:p>
        </p:txBody>
      </p:sp>
    </p:spTree>
    <p:extLst>
      <p:ext uri="{BB962C8B-B14F-4D97-AF65-F5344CB8AC3E}">
        <p14:creationId xmlns:p14="http://schemas.microsoft.com/office/powerpoint/2010/main" val="311004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a:bodyPr>
          <a:lstStyle/>
          <a:p>
            <a:r>
              <a:rPr lang="tr-TR" sz="4000"/>
              <a:t>Pre-clinical In-vivo Toxicity</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1115568" y="2481943"/>
            <a:ext cx="10168128" cy="3695020"/>
          </a:xfrm>
        </p:spPr>
        <p:txBody>
          <a:bodyPr>
            <a:normAutofit/>
          </a:bodyPr>
          <a:lstStyle/>
          <a:p>
            <a:r>
              <a:rPr lang="en-US" sz="2000"/>
              <a:t>It is carried out on healthy animals.</a:t>
            </a:r>
            <a:endParaRPr lang="tr-TR" sz="2000"/>
          </a:p>
          <a:p>
            <a:r>
              <a:rPr lang="en-US" sz="2000"/>
              <a:t>For small molecules, rodent species or non-rodent species are used.</a:t>
            </a:r>
            <a:endParaRPr lang="tr-TR" sz="2000"/>
          </a:p>
          <a:p>
            <a:r>
              <a:rPr lang="en-US" sz="2000"/>
              <a:t>Biotech compounds should be tested on a species in which they will be pharmacologically active.</a:t>
            </a:r>
            <a:endParaRPr lang="tr-TR" sz="2000"/>
          </a:p>
          <a:p>
            <a:r>
              <a:rPr lang="en-US" sz="2000"/>
              <a:t>Behavior, appearance, food consumption, weight, necropsy</a:t>
            </a:r>
            <a:endParaRPr lang="tr-TR" sz="2000"/>
          </a:p>
          <a:p>
            <a:r>
              <a:rPr lang="en-US" sz="2000"/>
              <a:t>Doses;</a:t>
            </a:r>
            <a:endParaRPr lang="tr-TR" sz="2000"/>
          </a:p>
          <a:p>
            <a:pPr lvl="1"/>
            <a:r>
              <a:rPr lang="en-US" sz="2000"/>
              <a:t>Ineffective dose</a:t>
            </a:r>
            <a:endParaRPr lang="tr-TR" sz="2000"/>
          </a:p>
          <a:p>
            <a:pPr lvl="1"/>
            <a:r>
              <a:rPr lang="tr-TR" sz="2000"/>
              <a:t>T</a:t>
            </a:r>
            <a:r>
              <a:rPr lang="en-US" sz="2000"/>
              <a:t>hreshold dose</a:t>
            </a:r>
            <a:endParaRPr lang="tr-TR" sz="2000"/>
          </a:p>
          <a:p>
            <a:pPr lvl="1"/>
            <a:r>
              <a:rPr lang="tr-TR" sz="2000"/>
              <a:t>H</a:t>
            </a:r>
            <a:r>
              <a:rPr lang="en-US" sz="2000"/>
              <a:t>ighest allowed dose</a:t>
            </a:r>
            <a:endParaRPr lang="tr-TR" sz="2000"/>
          </a:p>
          <a:p>
            <a:pPr lvl="1"/>
            <a:r>
              <a:rPr lang="en-US" sz="2000"/>
              <a:t>Therapeutic index </a:t>
            </a:r>
            <a:r>
              <a:rPr lang="tr-TR" sz="2000"/>
              <a:t>TD50, ED50</a:t>
            </a:r>
          </a:p>
          <a:p>
            <a:endParaRPr lang="tr-TR" sz="2000"/>
          </a:p>
        </p:txBody>
      </p:sp>
      <p:pic>
        <p:nvPicPr>
          <p:cNvPr id="4" name="Resim 3">
            <a:extLst>
              <a:ext uri="{FF2B5EF4-FFF2-40B4-BE49-F238E27FC236}">
                <a16:creationId xmlns:a16="http://schemas.microsoft.com/office/drawing/2014/main" id="{332C21AE-829E-A268-2FA6-022C84A113D9}"/>
              </a:ext>
            </a:extLst>
          </p:cNvPr>
          <p:cNvPicPr>
            <a:picLocks noChangeAspect="1"/>
          </p:cNvPicPr>
          <p:nvPr/>
        </p:nvPicPr>
        <p:blipFill>
          <a:blip r:embed="rId3"/>
          <a:stretch>
            <a:fillRect/>
          </a:stretch>
        </p:blipFill>
        <p:spPr>
          <a:xfrm>
            <a:off x="4672012" y="4836547"/>
            <a:ext cx="2847975" cy="1600200"/>
          </a:xfrm>
          <a:prstGeom prst="rect">
            <a:avLst/>
          </a:prstGeom>
        </p:spPr>
      </p:pic>
      <p:pic>
        <p:nvPicPr>
          <p:cNvPr id="5" name="Resim 4">
            <a:extLst>
              <a:ext uri="{FF2B5EF4-FFF2-40B4-BE49-F238E27FC236}">
                <a16:creationId xmlns:a16="http://schemas.microsoft.com/office/drawing/2014/main" id="{C22480AC-AE94-56B0-8753-D9F7C83661FF}"/>
              </a:ext>
            </a:extLst>
          </p:cNvPr>
          <p:cNvPicPr>
            <a:picLocks noChangeAspect="1"/>
          </p:cNvPicPr>
          <p:nvPr/>
        </p:nvPicPr>
        <p:blipFill>
          <a:blip r:embed="rId4"/>
          <a:stretch>
            <a:fillRect/>
          </a:stretch>
        </p:blipFill>
        <p:spPr>
          <a:xfrm>
            <a:off x="7147732" y="4568738"/>
            <a:ext cx="2135818" cy="2135818"/>
          </a:xfrm>
          <a:prstGeom prst="rect">
            <a:avLst/>
          </a:prstGeom>
        </p:spPr>
      </p:pic>
      <p:pic>
        <p:nvPicPr>
          <p:cNvPr id="6" name="Resim 5">
            <a:extLst>
              <a:ext uri="{FF2B5EF4-FFF2-40B4-BE49-F238E27FC236}">
                <a16:creationId xmlns:a16="http://schemas.microsoft.com/office/drawing/2014/main" id="{C239D7AE-6CF7-7F5A-6DE4-764FB4C693AD}"/>
              </a:ext>
            </a:extLst>
          </p:cNvPr>
          <p:cNvPicPr>
            <a:picLocks noChangeAspect="1"/>
          </p:cNvPicPr>
          <p:nvPr/>
        </p:nvPicPr>
        <p:blipFill>
          <a:blip r:embed="rId5"/>
          <a:stretch>
            <a:fillRect/>
          </a:stretch>
        </p:blipFill>
        <p:spPr>
          <a:xfrm>
            <a:off x="8992644" y="4736828"/>
            <a:ext cx="3199356" cy="1799638"/>
          </a:xfrm>
          <a:prstGeom prst="rect">
            <a:avLst/>
          </a:prstGeom>
        </p:spPr>
      </p:pic>
    </p:spTree>
    <p:extLst>
      <p:ext uri="{BB962C8B-B14F-4D97-AF65-F5344CB8AC3E}">
        <p14:creationId xmlns:p14="http://schemas.microsoft.com/office/powerpoint/2010/main" val="20594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69006CE-5E09-4901-AA56-F4C66942F0D6}"/>
              </a:ext>
            </a:extLst>
          </p:cNvPr>
          <p:cNvSpPr>
            <a:spLocks noGrp="1"/>
          </p:cNvSpPr>
          <p:nvPr>
            <p:ph type="title"/>
          </p:nvPr>
        </p:nvSpPr>
        <p:spPr>
          <a:xfrm>
            <a:off x="1115568" y="548640"/>
            <a:ext cx="10168128" cy="1179576"/>
          </a:xfrm>
        </p:spPr>
        <p:txBody>
          <a:bodyPr>
            <a:normAutofit/>
          </a:bodyPr>
          <a:lstStyle/>
          <a:p>
            <a:r>
              <a:rPr lang="tr-TR" sz="4000"/>
              <a:t>Pre-Clinical Stages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3C28FC7-B679-41B4-A40F-7062C1D1BB7C}"/>
              </a:ext>
            </a:extLst>
          </p:cNvPr>
          <p:cNvSpPr>
            <a:spLocks noGrp="1"/>
          </p:cNvSpPr>
          <p:nvPr>
            <p:ph idx="1"/>
          </p:nvPr>
        </p:nvSpPr>
        <p:spPr>
          <a:xfrm>
            <a:off x="1115568" y="2481943"/>
            <a:ext cx="10168128" cy="3695020"/>
          </a:xfrm>
        </p:spPr>
        <p:txBody>
          <a:bodyPr>
            <a:normAutofit/>
          </a:bodyPr>
          <a:lstStyle/>
          <a:p>
            <a:r>
              <a:rPr lang="en-US" sz="2200" dirty="0"/>
              <a:t>The goal of preclinical development is to meet all the requirements that must be met before a new compound is considered ready for initial testing in humans.</a:t>
            </a:r>
            <a:endParaRPr lang="tr-TR" sz="2200" dirty="0"/>
          </a:p>
          <a:p>
            <a:r>
              <a:rPr lang="en-US" sz="2200" dirty="0"/>
              <a:t>It is mainly done on mice, rabbits, rats and monkeys.</a:t>
            </a:r>
            <a:endParaRPr lang="tr-TR" sz="2200" dirty="0"/>
          </a:p>
          <a:p>
            <a:r>
              <a:rPr lang="en-US" sz="2200" dirty="0"/>
              <a:t>It basically consists of 4 main parts.</a:t>
            </a:r>
            <a:endParaRPr lang="tr-TR" sz="2200" dirty="0"/>
          </a:p>
          <a:p>
            <a:pPr marL="457200" indent="-457200">
              <a:buFont typeface="+mj-lt"/>
              <a:buAutoNum type="arabicPeriod"/>
            </a:pPr>
            <a:r>
              <a:rPr lang="en-US" sz="2200" dirty="0"/>
              <a:t>Pharmacological Safety Studies</a:t>
            </a:r>
          </a:p>
          <a:p>
            <a:pPr lvl="1"/>
            <a:r>
              <a:rPr lang="en-US" sz="1800" dirty="0"/>
              <a:t>Pharmacological tests to check that the drug does not produce obvious dangerous acute effects such as bronchoconstriction, cardiac arrhythmias, blood pressure changes and ataxia</a:t>
            </a:r>
            <a:endParaRPr lang="tr-TR" sz="1800" dirty="0"/>
          </a:p>
        </p:txBody>
      </p:sp>
      <p:pic>
        <p:nvPicPr>
          <p:cNvPr id="4" name="Resim 4">
            <a:extLst>
              <a:ext uri="{FF2B5EF4-FFF2-40B4-BE49-F238E27FC236}">
                <a16:creationId xmlns:a16="http://schemas.microsoft.com/office/drawing/2014/main" id="{51BDE631-E587-0887-D5CD-99CF78A64917}"/>
              </a:ext>
            </a:extLst>
          </p:cNvPr>
          <p:cNvPicPr>
            <a:picLocks noChangeAspect="1"/>
          </p:cNvPicPr>
          <p:nvPr/>
        </p:nvPicPr>
        <p:blipFill>
          <a:blip r:embed="rId3"/>
          <a:stretch>
            <a:fillRect/>
          </a:stretch>
        </p:blipFill>
        <p:spPr>
          <a:xfrm>
            <a:off x="9054353" y="5177501"/>
            <a:ext cx="2993888" cy="1684062"/>
          </a:xfrm>
          <a:prstGeom prst="rect">
            <a:avLst/>
          </a:prstGeom>
        </p:spPr>
      </p:pic>
    </p:spTree>
    <p:extLst>
      <p:ext uri="{BB962C8B-B14F-4D97-AF65-F5344CB8AC3E}">
        <p14:creationId xmlns:p14="http://schemas.microsoft.com/office/powerpoint/2010/main" val="363973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69006CE-5E09-4901-AA56-F4C66942F0D6}"/>
              </a:ext>
            </a:extLst>
          </p:cNvPr>
          <p:cNvSpPr>
            <a:spLocks noGrp="1"/>
          </p:cNvSpPr>
          <p:nvPr>
            <p:ph type="title"/>
          </p:nvPr>
        </p:nvSpPr>
        <p:spPr>
          <a:xfrm>
            <a:off x="1115568" y="548640"/>
            <a:ext cx="10168128" cy="1179576"/>
          </a:xfrm>
        </p:spPr>
        <p:txBody>
          <a:bodyPr>
            <a:normAutofit/>
          </a:bodyPr>
          <a:lstStyle/>
          <a:p>
            <a:r>
              <a:rPr lang="tr-TR" sz="4000"/>
              <a:t>Pre-Clinical Stages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3C28FC7-B679-41B4-A40F-7062C1D1BB7C}"/>
              </a:ext>
            </a:extLst>
          </p:cNvPr>
          <p:cNvSpPr>
            <a:spLocks noGrp="1"/>
          </p:cNvSpPr>
          <p:nvPr>
            <p:ph idx="1"/>
          </p:nvPr>
        </p:nvSpPr>
        <p:spPr>
          <a:xfrm>
            <a:off x="1115568" y="2481943"/>
            <a:ext cx="10168128" cy="3695020"/>
          </a:xfrm>
        </p:spPr>
        <p:txBody>
          <a:bodyPr>
            <a:normAutofit lnSpcReduction="10000"/>
          </a:bodyPr>
          <a:lstStyle/>
          <a:p>
            <a:pPr marL="457200" indent="-457200">
              <a:buFont typeface="+mj-lt"/>
              <a:buAutoNum type="arabicPeriod" startAt="2"/>
            </a:pPr>
            <a:r>
              <a:rPr lang="en-US" dirty="0"/>
              <a:t>Preliminary toxicological tests</a:t>
            </a:r>
          </a:p>
          <a:p>
            <a:pPr lvl="1"/>
            <a:r>
              <a:rPr lang="en-US" dirty="0"/>
              <a:t>Preliminary toxicological tests to exclude genotoxicity and determine the maximum non-toxic dose of the drug</a:t>
            </a:r>
          </a:p>
          <a:p>
            <a:pPr lvl="1"/>
            <a:r>
              <a:rPr lang="en-US" dirty="0"/>
              <a:t>Autopsy to look for histological and biochemical evidence of tissue damage at the end of the trial in cases of major changes in treated animals</a:t>
            </a:r>
          </a:p>
          <a:p>
            <a:pPr marL="457200" indent="-457200">
              <a:buFont typeface="+mj-lt"/>
              <a:buAutoNum type="arabicPeriod" startAt="2"/>
            </a:pPr>
            <a:r>
              <a:rPr lang="en-US" dirty="0"/>
              <a:t>Pharmacokinetic and pharmacodynamic (PK/PD) tests</a:t>
            </a:r>
          </a:p>
          <a:p>
            <a:pPr marL="457200" indent="-457200">
              <a:buFont typeface="+mj-lt"/>
              <a:buAutoNum type="arabicPeriod" startAt="2"/>
            </a:pPr>
            <a:r>
              <a:rPr lang="en-US" dirty="0"/>
              <a:t>Chemical and pharmaceutical development</a:t>
            </a:r>
          </a:p>
          <a:p>
            <a:pPr lvl="1"/>
            <a:r>
              <a:rPr lang="en-US" dirty="0"/>
              <a:t>To assess the feasibility of large-scale synthesis and purification, to assess the stability of the compound under various conditions and to develop a formulation suitable for clinical studies</a:t>
            </a:r>
            <a:endParaRPr lang="tr-TR" dirty="0"/>
          </a:p>
        </p:txBody>
      </p:sp>
    </p:spTree>
    <p:extLst>
      <p:ext uri="{BB962C8B-B14F-4D97-AF65-F5344CB8AC3E}">
        <p14:creationId xmlns:p14="http://schemas.microsoft.com/office/powerpoint/2010/main" val="214587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E69006CE-5E09-4901-AA56-F4C66942F0D6}"/>
              </a:ext>
            </a:extLst>
          </p:cNvPr>
          <p:cNvSpPr>
            <a:spLocks noGrp="1"/>
          </p:cNvSpPr>
          <p:nvPr>
            <p:ph type="title"/>
          </p:nvPr>
        </p:nvSpPr>
        <p:spPr>
          <a:xfrm>
            <a:off x="838200" y="365125"/>
            <a:ext cx="10515600" cy="1325563"/>
          </a:xfrm>
        </p:spPr>
        <p:txBody>
          <a:bodyPr>
            <a:normAutofit/>
          </a:bodyPr>
          <a:lstStyle/>
          <a:p>
            <a:r>
              <a:rPr lang="tr-TR" sz="5400" dirty="0"/>
              <a:t>GLP </a:t>
            </a:r>
            <a:r>
              <a:rPr lang="tr-TR" sz="5400" dirty="0" err="1"/>
              <a:t>and</a:t>
            </a:r>
            <a:r>
              <a:rPr lang="tr-TR" sz="5400" dirty="0"/>
              <a:t> </a:t>
            </a:r>
            <a:r>
              <a:rPr lang="tr-TR" sz="5400" dirty="0" err="1"/>
              <a:t>In</a:t>
            </a:r>
            <a:r>
              <a:rPr lang="tr-TR" sz="5400" dirty="0"/>
              <a:t> </a:t>
            </a:r>
            <a:r>
              <a:rPr lang="tr-TR" sz="5400" dirty="0" err="1"/>
              <a:t>vivo</a:t>
            </a:r>
            <a:r>
              <a:rPr lang="tr-TR" sz="5400" dirty="0"/>
              <a:t> </a:t>
            </a:r>
            <a:r>
              <a:rPr lang="tr-TR" sz="5400" dirty="0" err="1"/>
              <a:t>Testing</a:t>
            </a:r>
            <a:r>
              <a:rPr lang="tr-TR" sz="5400" dirty="0"/>
              <a:t> </a:t>
            </a:r>
            <a:r>
              <a:rPr lang="tr-TR" sz="5400" dirty="0" err="1"/>
              <a:t>Summary</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3C28FC7-B679-41B4-A40F-7062C1D1BB7C}"/>
              </a:ext>
            </a:extLst>
          </p:cNvPr>
          <p:cNvSpPr>
            <a:spLocks noGrp="1"/>
          </p:cNvSpPr>
          <p:nvPr>
            <p:ph idx="1"/>
          </p:nvPr>
        </p:nvSpPr>
        <p:spPr>
          <a:xfrm>
            <a:off x="838200" y="1929384"/>
            <a:ext cx="10515600" cy="4251960"/>
          </a:xfrm>
        </p:spPr>
        <p:txBody>
          <a:bodyPr>
            <a:normAutofit/>
          </a:bodyPr>
          <a:lstStyle/>
          <a:p>
            <a:r>
              <a:rPr lang="en-US" sz="3200" dirty="0"/>
              <a:t>- Preclinical studies follow Good Laboratory Practices (GLP)</a:t>
            </a:r>
          </a:p>
          <a:p>
            <a:r>
              <a:rPr lang="en-US" sz="3200" dirty="0"/>
              <a:t>- GLP aims to ensure reliable data for regulators</a:t>
            </a:r>
          </a:p>
          <a:p>
            <a:r>
              <a:rPr lang="en-US" sz="3200" dirty="0"/>
              <a:t>- Preclinical tests in mice, rabbits, rats, monkeys</a:t>
            </a:r>
            <a:endParaRPr lang="tr-TR" sz="3200" dirty="0"/>
          </a:p>
        </p:txBody>
      </p:sp>
      <p:pic>
        <p:nvPicPr>
          <p:cNvPr id="5" name="Picture 2" descr="Introduction to Cell Culture | Thermo Fisher Scientific - TR">
            <a:extLst>
              <a:ext uri="{FF2B5EF4-FFF2-40B4-BE49-F238E27FC236}">
                <a16:creationId xmlns:a16="http://schemas.microsoft.com/office/drawing/2014/main" id="{45D93E2C-D8C9-115F-9F2F-03E5CA903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447" y="4439243"/>
            <a:ext cx="3995929" cy="224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7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542092"/>
          </a:xfrm>
        </p:spPr>
        <p:txBody>
          <a:bodyPr>
            <a:normAutofit fontScale="90000"/>
          </a:bodyPr>
          <a:lstStyle/>
          <a:p>
            <a:pPr algn="ctr"/>
            <a:r>
              <a:rPr lang="tr-TR" sz="3600" dirty="0" err="1">
                <a:latin typeface="Arial" panose="020B0604020202020204" pitchFamily="34" charset="0"/>
                <a:cs typeface="Arial" panose="020B0604020202020204" pitchFamily="34" charset="0"/>
              </a:rPr>
              <a:t>Agenda</a:t>
            </a:r>
            <a:endParaRPr lang="tr-TR" sz="3600" dirty="0">
              <a:latin typeface="Arial" panose="020B0604020202020204" pitchFamily="34" charset="0"/>
              <a:cs typeface="Arial" panose="020B0604020202020204" pitchFamily="34" charset="0"/>
            </a:endParaRP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1823512"/>
            <a:ext cx="4458446" cy="3833486"/>
          </a:xfrm>
        </p:spPr>
        <p:txBody>
          <a:bodyPr anchor="ctr">
            <a:normAutofit/>
          </a:bodyPr>
          <a:lstStyle/>
          <a:p>
            <a:pPr marL="571500" indent="-571500">
              <a:buFont typeface="+mj-lt"/>
              <a:buAutoNum type="romanUcPeriod"/>
            </a:pPr>
            <a:r>
              <a:rPr lang="tr-TR" sz="2000" dirty="0" err="1"/>
              <a:t>Overview</a:t>
            </a:r>
            <a:r>
              <a:rPr lang="tr-TR" sz="2000" dirty="0"/>
              <a:t> of </a:t>
            </a:r>
            <a:r>
              <a:rPr lang="tr-TR" sz="2000" dirty="0" err="1"/>
              <a:t>the</a:t>
            </a:r>
            <a:r>
              <a:rPr lang="tr-TR" sz="2000" dirty="0"/>
              <a:t> GLP </a:t>
            </a:r>
            <a:r>
              <a:rPr lang="tr-TR" sz="2000" dirty="0" err="1"/>
              <a:t>standarts</a:t>
            </a:r>
            <a:endParaRPr lang="tr-TR" sz="2000" dirty="0"/>
          </a:p>
          <a:p>
            <a:pPr marL="571500" indent="-571500">
              <a:buFont typeface="+mj-lt"/>
              <a:buAutoNum type="romanUcPeriod"/>
            </a:pPr>
            <a:r>
              <a:rPr lang="tr-TR" sz="2000" dirty="0" err="1"/>
              <a:t>The</a:t>
            </a:r>
            <a:r>
              <a:rPr lang="tr-TR" sz="2000" dirty="0"/>
              <a:t> </a:t>
            </a:r>
            <a:r>
              <a:rPr lang="tr-TR" sz="2000" dirty="0" err="1"/>
              <a:t>basic</a:t>
            </a:r>
            <a:r>
              <a:rPr lang="tr-TR" sz="2000" dirty="0"/>
              <a:t> </a:t>
            </a:r>
            <a:r>
              <a:rPr lang="tr-TR" sz="2000" dirty="0" err="1"/>
              <a:t>principles</a:t>
            </a:r>
            <a:r>
              <a:rPr lang="tr-TR" sz="2000" dirty="0"/>
              <a:t> of GLP</a:t>
            </a:r>
          </a:p>
          <a:p>
            <a:pPr marL="571500" indent="-571500">
              <a:buFont typeface="+mj-lt"/>
              <a:buAutoNum type="romanUcPeriod"/>
            </a:pPr>
            <a:r>
              <a:rPr lang="en-US" sz="2000" dirty="0"/>
              <a:t>GLP applied</a:t>
            </a:r>
            <a:r>
              <a:rPr lang="tr-TR" sz="2000" dirty="0"/>
              <a:t> </a:t>
            </a:r>
            <a:r>
              <a:rPr lang="en-US" sz="2000" dirty="0"/>
              <a:t>areas </a:t>
            </a:r>
          </a:p>
          <a:p>
            <a:pPr marL="571500" indent="-571500">
              <a:buFont typeface="+mj-lt"/>
              <a:buAutoNum type="romanUcPeriod"/>
            </a:pPr>
            <a:r>
              <a:rPr lang="tr-TR" altLang="tr-TR" sz="2000" dirty="0"/>
              <a:t>GLP in </a:t>
            </a:r>
            <a:r>
              <a:rPr lang="tr-TR" altLang="tr-TR" sz="2000" dirty="0" err="1"/>
              <a:t>Drug</a:t>
            </a:r>
            <a:r>
              <a:rPr lang="tr-TR" altLang="tr-TR" sz="2000" dirty="0"/>
              <a:t> </a:t>
            </a:r>
            <a:r>
              <a:rPr lang="tr-TR" altLang="tr-TR" sz="2000" dirty="0" err="1"/>
              <a:t>Research</a:t>
            </a:r>
            <a:r>
              <a:rPr lang="tr-TR" altLang="tr-TR" sz="2000" dirty="0"/>
              <a:t> </a:t>
            </a:r>
            <a:r>
              <a:rPr lang="tr-TR" altLang="tr-TR" sz="2000" dirty="0" err="1"/>
              <a:t>Studies</a:t>
            </a:r>
            <a:endParaRPr lang="tr-TR" altLang="tr-TR" sz="2000" dirty="0"/>
          </a:p>
          <a:p>
            <a:pPr marL="571500" indent="-571500">
              <a:buFont typeface="+mj-lt"/>
              <a:buAutoNum type="romanUcPeriod"/>
            </a:pPr>
            <a:r>
              <a:rPr lang="tr-TR" altLang="tr-TR" sz="2000" dirty="0" err="1"/>
              <a:t>Pre-clinical</a:t>
            </a:r>
            <a:r>
              <a:rPr lang="tr-TR" altLang="tr-TR" sz="2000" dirty="0"/>
              <a:t> </a:t>
            </a:r>
            <a:r>
              <a:rPr lang="tr-TR" altLang="tr-TR" sz="2000" dirty="0" err="1"/>
              <a:t>Stages</a:t>
            </a:r>
            <a:r>
              <a:rPr lang="tr-TR" altLang="tr-TR" sz="2000" dirty="0"/>
              <a:t> </a:t>
            </a:r>
            <a:r>
              <a:rPr lang="tr-TR" altLang="tr-TR" sz="2000" dirty="0" err="1"/>
              <a:t>and</a:t>
            </a:r>
            <a:r>
              <a:rPr lang="tr-TR" altLang="tr-TR" sz="2000" dirty="0"/>
              <a:t> </a:t>
            </a:r>
            <a:r>
              <a:rPr lang="tr-TR" altLang="tr-TR" sz="2000" dirty="0" err="1"/>
              <a:t>Invivo</a:t>
            </a:r>
            <a:r>
              <a:rPr lang="tr-TR" altLang="tr-TR" sz="2000" dirty="0"/>
              <a:t> </a:t>
            </a:r>
            <a:r>
              <a:rPr lang="tr-TR" altLang="tr-TR" sz="2000" dirty="0" err="1"/>
              <a:t>Tests</a:t>
            </a:r>
            <a:r>
              <a:rPr lang="tr-TR" altLang="tr-TR" sz="2000" dirty="0"/>
              <a:t> in </a:t>
            </a:r>
            <a:r>
              <a:rPr lang="tr-TR" sz="2000" dirty="0"/>
              <a:t>GLP</a:t>
            </a:r>
          </a:p>
        </p:txBody>
      </p:sp>
    </p:spTree>
    <p:extLst>
      <p:ext uri="{BB962C8B-B14F-4D97-AF65-F5344CB8AC3E}">
        <p14:creationId xmlns:p14="http://schemas.microsoft.com/office/powerpoint/2010/main" val="1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1524020" y="10"/>
            <a:ext cx="4571980" cy="6857990"/>
          </a:xfrm>
          <a:prstGeom prst="rect">
            <a:avLst/>
          </a:prstGeom>
        </p:spPr>
      </p:pic>
      <p:sp>
        <p:nvSpPr>
          <p:cNvPr id="304" name="Google Shape;304;p30"/>
          <p:cNvSpPr txBox="1">
            <a:spLocks noGrp="1"/>
          </p:cNvSpPr>
          <p:nvPr>
            <p:ph idx="1"/>
          </p:nvPr>
        </p:nvSpPr>
        <p:spPr>
          <a:xfrm>
            <a:off x="6593676" y="1542244"/>
            <a:ext cx="5019210" cy="5008867"/>
          </a:xfrm>
          <a:prstGeom prst="rect">
            <a:avLst/>
          </a:prstGeom>
        </p:spPr>
        <p:txBody>
          <a:bodyPr spcFirstLastPara="1" vert="horz" lIns="91425" tIns="45700" rIns="91425" bIns="45700" rtlCol="0" anchor="t" anchorCtr="0">
            <a:normAutofit/>
          </a:bodyPr>
          <a:lstStyle/>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OECD, 1999..GLP. http://www.oecd.org/chemicalsafety/testing/oecdseriesonprinciplesofgoodlaboratorypracticeglpandcompliancemonitoring.htm</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ILAC, 2007. G24. https://ilac.org/publications-and-resources/ilac-guidance-series/</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WHO, 2009. </a:t>
            </a:r>
            <a:r>
              <a:rPr lang="tr-TR" sz="1600" dirty="0" err="1">
                <a:latin typeface="Calibri" panose="020F0502020204030204" pitchFamily="34" charset="0"/>
                <a:ea typeface="Calibri" panose="020F0502020204030204" pitchFamily="34" charset="0"/>
                <a:cs typeface="Calibri" panose="020F0502020204030204" pitchFamily="34" charset="0"/>
              </a:rPr>
              <a:t>Handbook</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Good</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Laboratory</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Practice</a:t>
            </a:r>
            <a:r>
              <a:rPr lang="tr-TR" sz="1600" dirty="0">
                <a:latin typeface="Calibri" panose="020F0502020204030204" pitchFamily="34" charset="0"/>
                <a:ea typeface="Calibri" panose="020F0502020204030204" pitchFamily="34" charset="0"/>
                <a:cs typeface="Calibri" panose="020F0502020204030204" pitchFamily="34" charset="0"/>
              </a:rPr>
              <a:t> (GLP). </a:t>
            </a:r>
            <a:r>
              <a:rPr lang="tr-TR" sz="1600" dirty="0" err="1">
                <a:latin typeface="Calibri" panose="020F0502020204030204" pitchFamily="34" charset="0"/>
                <a:ea typeface="Calibri" panose="020F0502020204030204" pitchFamily="34" charset="0"/>
                <a:cs typeface="Calibri" panose="020F0502020204030204" pitchFamily="34" charset="0"/>
              </a:rPr>
              <a:t>Quality</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Practices</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for</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Regulated</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Non-clinical</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Research</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and</a:t>
            </a:r>
            <a:r>
              <a:rPr lang="tr-TR" sz="1600" dirty="0">
                <a:latin typeface="Calibri" panose="020F0502020204030204" pitchFamily="34" charset="0"/>
                <a:ea typeface="Calibri" panose="020F0502020204030204" pitchFamily="34" charset="0"/>
                <a:cs typeface="Calibri" panose="020F0502020204030204" pitchFamily="34" charset="0"/>
              </a:rPr>
              <a:t> Development. 2nd ed. </a:t>
            </a:r>
            <a:r>
              <a:rPr lang="tr-TR" sz="1600" dirty="0" err="1">
                <a:latin typeface="Calibri" panose="020F0502020204030204" pitchFamily="34" charset="0"/>
                <a:ea typeface="Calibri" panose="020F0502020204030204" pitchFamily="34" charset="0"/>
                <a:cs typeface="Calibri" panose="020F0502020204030204" pitchFamily="34" charset="0"/>
              </a:rPr>
              <a:t>Geneva</a:t>
            </a:r>
            <a:r>
              <a:rPr lang="tr-TR" sz="1600" dirty="0">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Resmi Gazete, 2010. İyi Laboratuvar Uygulamaları Prensipleri, Test Birimlerinin Uyumlaştırılması, İyi Laboratuvar Uygulamalarının ve Çalışmaların Denetlenmesi Hakkında Yönetmelik. https://www.resmigazete.gov.tr/eskiler/2010/03/20100309-10.htm</a:t>
            </a:r>
          </a:p>
          <a:p>
            <a:pPr marL="171450" indent="-171450">
              <a:spcBef>
                <a:spcPts val="750"/>
              </a:spcBef>
              <a:buClr>
                <a:srgbClr val="374151"/>
              </a:buClr>
              <a:buSzPts val="2100"/>
              <a:buFont typeface="Arial"/>
              <a:buChar char="•"/>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750"/>
              </a:spcBef>
              <a:buClr>
                <a:srgbClr val="374151"/>
              </a:buClr>
              <a:buSzPts val="2100"/>
              <a:buFont typeface="Arial"/>
              <a:buChar char="•"/>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spcBef>
                <a:spcPts val="750"/>
              </a:spcBef>
              <a:buClr>
                <a:schemeClr val="dk1"/>
              </a:buClr>
              <a:buSzPts val="2100"/>
              <a:buNone/>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id="{03423E11-1B17-DE49-DBD9-AE6A1B110F30}"/>
              </a:ext>
            </a:extLst>
          </p:cNvPr>
          <p:cNvSpPr txBox="1"/>
          <p:nvPr/>
        </p:nvSpPr>
        <p:spPr>
          <a:xfrm>
            <a:off x="6817291" y="753788"/>
            <a:ext cx="4571980" cy="646331"/>
          </a:xfrm>
          <a:prstGeom prst="rect">
            <a:avLst/>
          </a:prstGeom>
          <a:noFill/>
        </p:spPr>
        <p:txBody>
          <a:bodyPr wrap="square">
            <a:spAutoFit/>
          </a:bodyPr>
          <a:lstStyle/>
          <a:p>
            <a:r>
              <a:rPr lang="tr-TR" sz="3600" b="1" dirty="0" err="1">
                <a:latin typeface="Calibri" panose="020F0502020204030204" pitchFamily="34" charset="0"/>
                <a:ea typeface="Calibri" panose="020F0502020204030204" pitchFamily="34" charset="0"/>
                <a:cs typeface="Calibri" panose="020F0502020204030204" pitchFamily="34" charset="0"/>
                <a:sym typeface="Calibri"/>
              </a:rPr>
              <a:t>Additional</a:t>
            </a:r>
            <a:r>
              <a:rPr lang="tr-TR" sz="3600" b="1" dirty="0">
                <a:latin typeface="Calibri" panose="020F0502020204030204" pitchFamily="34" charset="0"/>
                <a:ea typeface="Calibri" panose="020F0502020204030204" pitchFamily="34" charset="0"/>
                <a:cs typeface="Calibri" panose="020F0502020204030204" pitchFamily="34" charset="0"/>
                <a:sym typeface="Calibri"/>
              </a:rPr>
              <a:t> </a:t>
            </a:r>
            <a:r>
              <a:rPr lang="tr-TR" sz="3600" b="1" dirty="0" err="1">
                <a:latin typeface="Calibri" panose="020F0502020204030204" pitchFamily="34" charset="0"/>
                <a:ea typeface="Calibri" panose="020F0502020204030204" pitchFamily="34" charset="0"/>
                <a:cs typeface="Calibri" panose="020F0502020204030204" pitchFamily="34" charset="0"/>
                <a:sym typeface="Calibri"/>
              </a:rPr>
              <a:t>Resources</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GxP Standarts in pharmaceutical development</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2535301783"/>
      </p:ext>
    </p:extLst>
  </p:cSld>
  <p:clrMapOvr>
    <a:masterClrMapping/>
  </p:clrMapOvr>
  <mc:AlternateContent xmlns:mc="http://schemas.openxmlformats.org/markup-compatibility/2006" xmlns:p14="http://schemas.microsoft.com/office/powerpoint/2010/main">
    <mc:Choice Requires="p14">
      <p:transition spd="slow" p14:dur="2000" advTm="55655"/>
    </mc:Choice>
    <mc:Fallback xmlns="">
      <p:transition spd="slow" advTm="556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4" name="Rectangle 1639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Title 1"/>
          <p:cNvSpPr>
            <a:spLocks noGrp="1"/>
          </p:cNvSpPr>
          <p:nvPr>
            <p:ph type="title"/>
          </p:nvPr>
        </p:nvSpPr>
        <p:spPr>
          <a:xfrm>
            <a:off x="630936" y="640080"/>
            <a:ext cx="4818888" cy="1481328"/>
          </a:xfrm>
        </p:spPr>
        <p:txBody>
          <a:bodyPr anchor="b">
            <a:normAutofit/>
          </a:bodyPr>
          <a:lstStyle/>
          <a:p>
            <a:r>
              <a:rPr lang="tr-TR" altLang="tr-TR" sz="5000"/>
              <a:t>Good Laboratory Practice- GLP</a:t>
            </a:r>
          </a:p>
        </p:txBody>
      </p:sp>
      <p:sp>
        <p:nvSpPr>
          <p:cNvPr id="1639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Content Placeholder 2"/>
          <p:cNvSpPr>
            <a:spLocks noGrp="1"/>
          </p:cNvSpPr>
          <p:nvPr>
            <p:ph idx="1"/>
          </p:nvPr>
        </p:nvSpPr>
        <p:spPr>
          <a:xfrm>
            <a:off x="630936" y="2660904"/>
            <a:ext cx="4818888" cy="3547872"/>
          </a:xfrm>
        </p:spPr>
        <p:txBody>
          <a:bodyPr anchor="t">
            <a:normAutofit/>
          </a:bodyPr>
          <a:lstStyle/>
          <a:p>
            <a:r>
              <a:rPr lang="en-US" altLang="tr-TR" sz="2200"/>
              <a:t>In the early 70s, the FDA was aware of poor laboratory practices throughout the United States.</a:t>
            </a:r>
            <a:endParaRPr lang="tr-TR" altLang="tr-TR" sz="2200"/>
          </a:p>
          <a:p>
            <a:r>
              <a:rPr lang="en-US" altLang="tr-TR" sz="2200"/>
              <a:t>The FDA decided to conduct an in-depth investigation of 40 toxicology laboratories.</a:t>
            </a:r>
            <a:endParaRPr lang="tr-TR" altLang="tr-TR" sz="2200"/>
          </a:p>
          <a:p>
            <a:r>
              <a:rPr lang="en-US" altLang="tr-TR" sz="2200"/>
              <a:t>They found there was a lot of fraudulent activity and a lot of poor laboratory practices.</a:t>
            </a:r>
            <a:endParaRPr lang="tr-TR" altLang="tr-TR" sz="2200"/>
          </a:p>
        </p:txBody>
      </p:sp>
      <p:pic>
        <p:nvPicPr>
          <p:cNvPr id="16389"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835990"/>
            <a:ext cx="5458968" cy="5186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86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630936" y="640080"/>
            <a:ext cx="4818888" cy="1481328"/>
          </a:xfrm>
        </p:spPr>
        <p:txBody>
          <a:bodyPr anchor="b">
            <a:normAutofit/>
          </a:bodyPr>
          <a:lstStyle/>
          <a:p>
            <a:r>
              <a:rPr lang="tr-TR" altLang="tr-TR" sz="5000"/>
              <a:t>FDA's Research Findings</a:t>
            </a:r>
          </a:p>
        </p:txBody>
      </p:sp>
      <p:sp>
        <p:nvSpPr>
          <p:cNvPr id="1946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Content Placeholder 2"/>
          <p:cNvSpPr>
            <a:spLocks noGrp="1"/>
          </p:cNvSpPr>
          <p:nvPr>
            <p:ph idx="1"/>
          </p:nvPr>
        </p:nvSpPr>
        <p:spPr>
          <a:xfrm>
            <a:off x="630936" y="2660904"/>
            <a:ext cx="4818888" cy="3547872"/>
          </a:xfrm>
        </p:spPr>
        <p:txBody>
          <a:bodyPr anchor="t">
            <a:normAutofit/>
          </a:bodyPr>
          <a:lstStyle/>
          <a:p>
            <a:r>
              <a:rPr lang="en-US" altLang="tr-TR" sz="2000" dirty="0"/>
              <a:t>A laboratory that conducted experiments for a famous chemical manufacturer was found to be committing fraud.</a:t>
            </a:r>
            <a:endParaRPr lang="tr-TR" altLang="tr-TR" sz="2000" dirty="0"/>
          </a:p>
          <a:p>
            <a:r>
              <a:rPr lang="en-US" altLang="tr-TR" sz="2000" dirty="0"/>
              <a:t>The mice they used to test cosmetic products such as lotions and deodorants were discovered to have cancer and died.</a:t>
            </a:r>
            <a:endParaRPr lang="tr-TR" altLang="tr-TR" sz="2000" dirty="0"/>
          </a:p>
          <a:p>
            <a:r>
              <a:rPr lang="en-US" altLang="tr-TR" sz="2000" dirty="0"/>
              <a:t>The lab threw away dead mice and hid the actual results, giving results that qualified them as products fit for human consumption.</a:t>
            </a:r>
            <a:endParaRPr lang="tr-TR" altLang="tr-TR" sz="2000" dirty="0"/>
          </a:p>
        </p:txBody>
      </p:sp>
      <p:pic>
        <p:nvPicPr>
          <p:cNvPr id="19460"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9048" y="1607069"/>
            <a:ext cx="5458968" cy="36438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1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762001" y="1138265"/>
            <a:ext cx="3056625" cy="2909296"/>
          </a:xfrm>
        </p:spPr>
        <p:txBody>
          <a:bodyPr anchor="t">
            <a:normAutofit/>
          </a:bodyPr>
          <a:lstStyle/>
          <a:p>
            <a:r>
              <a:rPr lang="tr-TR" altLang="tr-TR" sz="3200"/>
              <a:t>FDA's Research Findings</a:t>
            </a:r>
          </a:p>
        </p:txBody>
      </p:sp>
      <p:cxnSp>
        <p:nvCxnSpPr>
          <p:cNvPr id="17420" name="Straight Connector 17419">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411" name="Content Placeholder 2"/>
          <p:cNvSpPr>
            <a:spLocks noGrp="1"/>
          </p:cNvSpPr>
          <p:nvPr>
            <p:ph idx="1"/>
          </p:nvPr>
        </p:nvSpPr>
        <p:spPr>
          <a:xfrm>
            <a:off x="4600755" y="753376"/>
            <a:ext cx="6661029" cy="5434637"/>
          </a:xfrm>
        </p:spPr>
        <p:txBody>
          <a:bodyPr>
            <a:normAutofit/>
          </a:bodyPr>
          <a:lstStyle/>
          <a:p>
            <a:r>
              <a:rPr lang="tr-TR" altLang="tr-TR" sz="2400" dirty="0" err="1"/>
              <a:t>Inadequately</a:t>
            </a:r>
            <a:r>
              <a:rPr lang="tr-TR" altLang="tr-TR" sz="2400" dirty="0"/>
              <a:t> </a:t>
            </a:r>
            <a:r>
              <a:rPr lang="tr-TR" altLang="tr-TR" sz="2400" dirty="0" err="1"/>
              <a:t>qualified</a:t>
            </a:r>
            <a:r>
              <a:rPr lang="tr-TR" altLang="tr-TR" sz="2400" dirty="0"/>
              <a:t> </a:t>
            </a:r>
            <a:r>
              <a:rPr lang="tr-TR" altLang="tr-TR" sz="2400" dirty="0" err="1"/>
              <a:t>managers</a:t>
            </a:r>
            <a:r>
              <a:rPr lang="tr-TR" altLang="tr-TR" sz="2400" dirty="0"/>
              <a:t> </a:t>
            </a:r>
            <a:r>
              <a:rPr lang="tr-TR" altLang="tr-TR" sz="2400" dirty="0" err="1"/>
              <a:t>and</a:t>
            </a:r>
            <a:r>
              <a:rPr lang="tr-TR" altLang="tr-TR" sz="2400" dirty="0"/>
              <a:t> </a:t>
            </a:r>
            <a:r>
              <a:rPr lang="tr-TR" altLang="tr-TR" sz="2400" dirty="0" err="1"/>
              <a:t>personnel</a:t>
            </a:r>
            <a:endParaRPr lang="tr-TR" altLang="tr-TR" sz="2400" dirty="0"/>
          </a:p>
          <a:p>
            <a:r>
              <a:rPr lang="tr-TR" altLang="tr-TR" sz="2400" dirty="0" err="1"/>
              <a:t>Poorly</a:t>
            </a:r>
            <a:r>
              <a:rPr lang="tr-TR" altLang="tr-TR" sz="2400" dirty="0"/>
              <a:t> </a:t>
            </a:r>
            <a:r>
              <a:rPr lang="tr-TR" altLang="tr-TR" sz="2400" dirty="0" err="1"/>
              <a:t>designed</a:t>
            </a:r>
            <a:r>
              <a:rPr lang="tr-TR" altLang="tr-TR" sz="2400" dirty="0"/>
              <a:t> </a:t>
            </a:r>
            <a:r>
              <a:rPr lang="tr-TR" altLang="tr-TR" sz="2400" dirty="0" err="1"/>
              <a:t>and</a:t>
            </a:r>
            <a:r>
              <a:rPr lang="tr-TR" altLang="tr-TR" sz="2400" dirty="0"/>
              <a:t> </a:t>
            </a:r>
            <a:r>
              <a:rPr lang="tr-TR" altLang="tr-TR" sz="2400" dirty="0" err="1"/>
              <a:t>planned</a:t>
            </a:r>
            <a:r>
              <a:rPr lang="tr-TR" altLang="tr-TR" sz="2400" dirty="0"/>
              <a:t> </a:t>
            </a:r>
            <a:r>
              <a:rPr lang="tr-TR" altLang="tr-TR" sz="2400" dirty="0" err="1"/>
              <a:t>work</a:t>
            </a:r>
            <a:r>
              <a:rPr lang="tr-TR" altLang="tr-TR" sz="2400" dirty="0"/>
              <a:t> </a:t>
            </a:r>
            <a:r>
              <a:rPr lang="tr-TR" altLang="tr-TR" sz="2400" dirty="0" err="1"/>
              <a:t>plans</a:t>
            </a:r>
            <a:endParaRPr lang="tr-TR" altLang="tr-TR" sz="2400" dirty="0"/>
          </a:p>
          <a:p>
            <a:r>
              <a:rPr lang="tr-TR" altLang="tr-TR" sz="2400" dirty="0" err="1"/>
              <a:t>Non-compliance</a:t>
            </a:r>
            <a:r>
              <a:rPr lang="tr-TR" altLang="tr-TR" sz="2400" dirty="0"/>
              <a:t> </a:t>
            </a:r>
            <a:r>
              <a:rPr lang="tr-TR" altLang="tr-TR" sz="2400" dirty="0" err="1"/>
              <a:t>with</a:t>
            </a:r>
            <a:r>
              <a:rPr lang="tr-TR" altLang="tr-TR" sz="2400" dirty="0"/>
              <a:t> </a:t>
            </a:r>
            <a:r>
              <a:rPr lang="tr-TR" altLang="tr-TR" sz="2400" dirty="0" err="1"/>
              <a:t>protocols</a:t>
            </a:r>
            <a:r>
              <a:rPr lang="tr-TR" altLang="tr-TR" sz="2400" dirty="0"/>
              <a:t>, </a:t>
            </a:r>
            <a:r>
              <a:rPr lang="tr-TR" altLang="tr-TR" sz="2400" dirty="0" err="1"/>
              <a:t>non-implementation</a:t>
            </a:r>
            <a:r>
              <a:rPr lang="tr-TR" altLang="tr-TR" sz="2400" dirty="0"/>
              <a:t> of </a:t>
            </a:r>
            <a:r>
              <a:rPr lang="tr-TR" altLang="tr-TR" sz="2400" dirty="0" err="1"/>
              <a:t>procedures</a:t>
            </a:r>
            <a:r>
              <a:rPr lang="tr-TR" altLang="tr-TR" sz="2400" dirty="0"/>
              <a:t>, </a:t>
            </a:r>
            <a:r>
              <a:rPr lang="tr-TR" altLang="tr-TR" sz="2400" dirty="0" err="1"/>
              <a:t>and</a:t>
            </a:r>
            <a:r>
              <a:rPr lang="tr-TR" altLang="tr-TR" sz="2400" dirty="0"/>
              <a:t> </a:t>
            </a:r>
            <a:r>
              <a:rPr lang="tr-TR" altLang="tr-TR" sz="2400" dirty="0" err="1"/>
              <a:t>lack</a:t>
            </a:r>
            <a:r>
              <a:rPr lang="tr-TR" altLang="tr-TR" sz="2400" dirty="0"/>
              <a:t> of </a:t>
            </a:r>
            <a:r>
              <a:rPr lang="tr-TR" altLang="tr-TR" sz="2400" dirty="0" err="1"/>
              <a:t>standard</a:t>
            </a:r>
            <a:r>
              <a:rPr lang="tr-TR" altLang="tr-TR" sz="2400" dirty="0"/>
              <a:t> </a:t>
            </a:r>
            <a:r>
              <a:rPr lang="tr-TR" altLang="tr-TR" sz="2400" dirty="0" err="1"/>
              <a:t>operating</a:t>
            </a:r>
            <a:r>
              <a:rPr lang="tr-TR" altLang="tr-TR" sz="2400" dirty="0"/>
              <a:t> </a:t>
            </a:r>
            <a:r>
              <a:rPr lang="tr-TR" altLang="tr-TR" sz="2400" dirty="0" err="1"/>
              <a:t>procedures</a:t>
            </a:r>
            <a:endParaRPr lang="tr-TR" altLang="tr-TR" sz="2400" dirty="0"/>
          </a:p>
          <a:p>
            <a:r>
              <a:rPr lang="tr-TR" altLang="tr-TR" sz="2400" dirty="0" err="1"/>
              <a:t>Inadequate</a:t>
            </a:r>
            <a:r>
              <a:rPr lang="tr-TR" altLang="tr-TR" sz="2400" dirty="0"/>
              <a:t> </a:t>
            </a:r>
            <a:r>
              <a:rPr lang="tr-TR" altLang="tr-TR" sz="2400" dirty="0" err="1"/>
              <a:t>collection</a:t>
            </a:r>
            <a:r>
              <a:rPr lang="tr-TR" altLang="tr-TR" sz="2400" dirty="0"/>
              <a:t> of </a:t>
            </a:r>
            <a:r>
              <a:rPr lang="tr-TR" altLang="tr-TR" sz="2400" dirty="0" err="1"/>
              <a:t>raw</a:t>
            </a:r>
            <a:r>
              <a:rPr lang="tr-TR" altLang="tr-TR" sz="2400" dirty="0"/>
              <a:t> data, </a:t>
            </a:r>
            <a:r>
              <a:rPr lang="tr-TR" altLang="tr-TR" sz="2400" dirty="0" err="1"/>
              <a:t>incorrect</a:t>
            </a:r>
            <a:r>
              <a:rPr lang="tr-TR" altLang="tr-TR" sz="2400" dirty="0"/>
              <a:t> </a:t>
            </a:r>
            <a:r>
              <a:rPr lang="tr-TR" altLang="tr-TR" sz="2400" dirty="0" err="1"/>
              <a:t>identification</a:t>
            </a:r>
            <a:r>
              <a:rPr lang="tr-TR" altLang="tr-TR" sz="2400" dirty="0"/>
              <a:t>, </a:t>
            </a:r>
            <a:r>
              <a:rPr lang="tr-TR" altLang="tr-TR" sz="2400" dirty="0" err="1"/>
              <a:t>lack</a:t>
            </a:r>
            <a:r>
              <a:rPr lang="tr-TR" altLang="tr-TR" sz="2400" dirty="0"/>
              <a:t> of </a:t>
            </a:r>
            <a:r>
              <a:rPr lang="tr-TR" altLang="tr-TR" sz="2400" dirty="0" err="1"/>
              <a:t>traceability</a:t>
            </a:r>
            <a:r>
              <a:rPr lang="tr-TR" altLang="tr-TR" sz="2400" dirty="0"/>
              <a:t>, </a:t>
            </a:r>
            <a:r>
              <a:rPr lang="tr-TR" altLang="tr-TR" sz="2400" dirty="0" err="1"/>
              <a:t>incorrectly</a:t>
            </a:r>
            <a:r>
              <a:rPr lang="tr-TR" altLang="tr-TR" sz="2400" dirty="0"/>
              <a:t> </a:t>
            </a:r>
            <a:r>
              <a:rPr lang="tr-TR" altLang="tr-TR" sz="2400" dirty="0" err="1"/>
              <a:t>validated</a:t>
            </a:r>
            <a:r>
              <a:rPr lang="tr-TR" altLang="tr-TR" sz="2400" dirty="0"/>
              <a:t> </a:t>
            </a:r>
            <a:r>
              <a:rPr lang="tr-TR" altLang="tr-TR" sz="2400" dirty="0" err="1"/>
              <a:t>or</a:t>
            </a:r>
            <a:r>
              <a:rPr lang="tr-TR" altLang="tr-TR" sz="2400" dirty="0"/>
              <a:t> </a:t>
            </a:r>
            <a:r>
              <a:rPr lang="tr-TR" altLang="tr-TR" sz="2400" dirty="0" err="1"/>
              <a:t>unvalidated</a:t>
            </a:r>
            <a:endParaRPr lang="tr-TR" altLang="tr-TR" sz="2400" dirty="0"/>
          </a:p>
          <a:p>
            <a:r>
              <a:rPr lang="tr-TR" altLang="tr-TR" sz="2400" dirty="0" err="1"/>
              <a:t>Inadequate</a:t>
            </a:r>
            <a:r>
              <a:rPr lang="tr-TR" altLang="tr-TR" sz="2400" dirty="0"/>
              <a:t> </a:t>
            </a:r>
            <a:r>
              <a:rPr lang="tr-TR" altLang="tr-TR" sz="2400" dirty="0" err="1"/>
              <a:t>characterization</a:t>
            </a:r>
            <a:r>
              <a:rPr lang="tr-TR" altLang="tr-TR" sz="2400" dirty="0"/>
              <a:t> of test </a:t>
            </a:r>
            <a:r>
              <a:rPr lang="tr-TR" altLang="tr-TR" sz="2400" dirty="0" err="1"/>
              <a:t>materials</a:t>
            </a:r>
            <a:r>
              <a:rPr lang="tr-TR" altLang="tr-TR" sz="2400" dirty="0"/>
              <a:t> </a:t>
            </a:r>
            <a:r>
              <a:rPr lang="tr-TR" altLang="tr-TR" sz="2400" dirty="0" err="1"/>
              <a:t>and</a:t>
            </a:r>
            <a:r>
              <a:rPr lang="tr-TR" altLang="tr-TR" sz="2400" dirty="0"/>
              <a:t> </a:t>
            </a:r>
            <a:r>
              <a:rPr lang="tr-TR" altLang="tr-TR" sz="2400" dirty="0" err="1"/>
              <a:t>systems</a:t>
            </a:r>
            <a:endParaRPr lang="tr-TR" altLang="tr-TR" sz="2400" dirty="0"/>
          </a:p>
          <a:p>
            <a:r>
              <a:rPr lang="tr-TR" altLang="tr-TR" sz="2400" dirty="0" err="1"/>
              <a:t>Inadequate</a:t>
            </a:r>
            <a:r>
              <a:rPr lang="tr-TR" altLang="tr-TR" sz="2400" dirty="0"/>
              <a:t> </a:t>
            </a:r>
            <a:r>
              <a:rPr lang="tr-TR" altLang="tr-TR" sz="2400" dirty="0" err="1"/>
              <a:t>validation</a:t>
            </a:r>
            <a:r>
              <a:rPr lang="tr-TR" altLang="tr-TR" sz="2400" dirty="0"/>
              <a:t> of </a:t>
            </a:r>
            <a:r>
              <a:rPr lang="tr-TR" altLang="tr-TR" sz="2400" dirty="0" err="1"/>
              <a:t>reports</a:t>
            </a:r>
            <a:r>
              <a:rPr lang="tr-TR" altLang="tr-TR" sz="2400" dirty="0"/>
              <a:t>, </a:t>
            </a:r>
            <a:r>
              <a:rPr lang="tr-TR" altLang="tr-TR" sz="2400" dirty="0" err="1"/>
              <a:t>inaccurate</a:t>
            </a:r>
            <a:r>
              <a:rPr lang="tr-TR" altLang="tr-TR" sz="2400" dirty="0"/>
              <a:t> </a:t>
            </a:r>
            <a:r>
              <a:rPr lang="tr-TR" altLang="tr-TR" sz="2400" dirty="0" err="1"/>
              <a:t>raw</a:t>
            </a:r>
            <a:r>
              <a:rPr lang="tr-TR" altLang="tr-TR" sz="2400" dirty="0"/>
              <a:t> data </a:t>
            </a:r>
            <a:r>
              <a:rPr lang="tr-TR" altLang="tr-TR" sz="2400" dirty="0" err="1"/>
              <a:t>records</a:t>
            </a:r>
            <a:endParaRPr lang="tr-TR" altLang="tr-TR" sz="2400" dirty="0"/>
          </a:p>
          <a:p>
            <a:r>
              <a:rPr lang="tr-TR" altLang="tr-TR" sz="2400" dirty="0" err="1"/>
              <a:t>Inadequate</a:t>
            </a:r>
            <a:r>
              <a:rPr lang="tr-TR" altLang="tr-TR" sz="2400" dirty="0"/>
              <a:t> </a:t>
            </a:r>
            <a:r>
              <a:rPr lang="tr-TR" altLang="tr-TR" sz="2400" dirty="0" err="1"/>
              <a:t>archiving</a:t>
            </a:r>
            <a:r>
              <a:rPr lang="tr-TR" altLang="tr-TR" sz="2400" dirty="0"/>
              <a:t> </a:t>
            </a:r>
            <a:r>
              <a:rPr lang="tr-TR" altLang="tr-TR" sz="2400" dirty="0" err="1"/>
              <a:t>and</a:t>
            </a:r>
            <a:r>
              <a:rPr lang="tr-TR" altLang="tr-TR" sz="2400" dirty="0"/>
              <a:t> </a:t>
            </a:r>
            <a:r>
              <a:rPr lang="tr-TR" altLang="tr-TR" sz="2400" dirty="0" err="1"/>
              <a:t>reuse</a:t>
            </a:r>
            <a:r>
              <a:rPr lang="tr-TR" altLang="tr-TR" sz="2400" dirty="0"/>
              <a:t> </a:t>
            </a:r>
            <a:r>
              <a:rPr lang="tr-TR" altLang="tr-TR" sz="2400" dirty="0" err="1"/>
              <a:t>processes</a:t>
            </a:r>
            <a:endParaRPr lang="tr-TR" altLang="tr-TR" sz="2400" dirty="0"/>
          </a:p>
        </p:txBody>
      </p:sp>
    </p:spTree>
    <p:extLst>
      <p:ext uri="{BB962C8B-B14F-4D97-AF65-F5344CB8AC3E}">
        <p14:creationId xmlns:p14="http://schemas.microsoft.com/office/powerpoint/2010/main" val="8361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4" name="Rectangle 348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365125"/>
            <a:ext cx="10515600" cy="1325563"/>
          </a:xfrm>
        </p:spPr>
        <p:txBody>
          <a:bodyPr>
            <a:normAutofit/>
          </a:bodyPr>
          <a:lstStyle/>
          <a:p>
            <a:r>
              <a:rPr lang="tr-TR" altLang="tr-TR" sz="5400"/>
              <a:t>FDA's Research Findings</a:t>
            </a:r>
          </a:p>
        </p:txBody>
      </p:sp>
      <p:sp>
        <p:nvSpPr>
          <p:cNvPr id="348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Content Placeholder 2"/>
          <p:cNvSpPr>
            <a:spLocks noGrp="1"/>
          </p:cNvSpPr>
          <p:nvPr>
            <p:ph idx="1"/>
          </p:nvPr>
        </p:nvSpPr>
        <p:spPr>
          <a:xfrm>
            <a:off x="838200" y="1929384"/>
            <a:ext cx="10515600" cy="4251960"/>
          </a:xfrm>
        </p:spPr>
        <p:txBody>
          <a:bodyPr>
            <a:normAutofit/>
          </a:bodyPr>
          <a:lstStyle/>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tr-TR" sz="3200" dirty="0">
                <a:ea typeface="Microsoft YaHei" panose="020B0503020204020204" pitchFamily="34" charset="-122"/>
              </a:rPr>
              <a:t>These findings were encountered in US FDA investigations at a company responsible for approximately 325 insecticide-herbicide drugs associated with 35-40% of all toxicological studies in the US.</a:t>
            </a:r>
            <a:endParaRPr lang="tr-TR" altLang="tr-TR" sz="3200" dirty="0">
              <a:ea typeface="Microsoft YaHei" panose="020B0503020204020204" pitchFamily="34" charset="-122"/>
            </a:endParaRP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tr-TR" sz="3200" dirty="0">
                <a:ea typeface="Microsoft YaHei" panose="020B0503020204020204" pitchFamily="34" charset="-122"/>
              </a:rPr>
              <a:t>Many decisions regarding the safety of chemicals have been found to be questionable.</a:t>
            </a:r>
            <a:endParaRPr lang="tr-TR" altLang="tr-TR" sz="3200" dirty="0"/>
          </a:p>
        </p:txBody>
      </p:sp>
    </p:spTree>
    <p:extLst>
      <p:ext uri="{BB962C8B-B14F-4D97-AF65-F5344CB8AC3E}">
        <p14:creationId xmlns:p14="http://schemas.microsoft.com/office/powerpoint/2010/main" val="337458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841248" y="334644"/>
            <a:ext cx="10509504" cy="1076914"/>
          </a:xfrm>
        </p:spPr>
        <p:txBody>
          <a:bodyPr anchor="ctr">
            <a:normAutofit/>
          </a:bodyPr>
          <a:lstStyle/>
          <a:p>
            <a:r>
              <a:rPr lang="tr-TR" altLang="tr-TR" sz="4000"/>
              <a:t>History of GLP</a:t>
            </a:r>
          </a:p>
        </p:txBody>
      </p:sp>
      <p:sp>
        <p:nvSpPr>
          <p:cNvPr id="20491" name="Rectangle 2049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495" name="Rectangle 2049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485" name="Content Placeholder 2">
            <a:extLst>
              <a:ext uri="{FF2B5EF4-FFF2-40B4-BE49-F238E27FC236}">
                <a16:creationId xmlns:a16="http://schemas.microsoft.com/office/drawing/2014/main" id="{7C40DD4F-D82D-2C84-8479-6B80E5921060}"/>
              </a:ext>
            </a:extLst>
          </p:cNvPr>
          <p:cNvGraphicFramePr>
            <a:graphicFrameLocks noGrp="1"/>
          </p:cNvGraphicFramePr>
          <p:nvPr>
            <p:ph idx="1"/>
            <p:extLst>
              <p:ext uri="{D42A27DB-BD31-4B8C-83A1-F6EECF244321}">
                <p14:modId xmlns:p14="http://schemas.microsoft.com/office/powerpoint/2010/main" val="276549751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44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4510</TotalTime>
  <Words>4298</Words>
  <Application>Microsoft Macintosh PowerPoint</Application>
  <PresentationFormat>Widescreen</PresentationFormat>
  <Paragraphs>429</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Microsoft YaHei</vt:lpstr>
      <vt:lpstr>Aptos</vt:lpstr>
      <vt:lpstr>Arial</vt:lpstr>
      <vt:lpstr>Calibri</vt:lpstr>
      <vt:lpstr>Calibri Light</vt:lpstr>
      <vt:lpstr>Roboto</vt:lpstr>
      <vt:lpstr>Verdana</vt:lpstr>
      <vt:lpstr>Office Theme</vt:lpstr>
      <vt:lpstr>RESEARCH 6:  INVIVO TESTS AND  GOOD LABORATORY PRACTICE</vt:lpstr>
      <vt:lpstr>Learning Objectives</vt:lpstr>
      <vt:lpstr>Agenda</vt:lpstr>
      <vt:lpstr>GxP Standarts in pharmaceutical development</vt:lpstr>
      <vt:lpstr>Good Laboratory Practice- GLP</vt:lpstr>
      <vt:lpstr>FDA's Research Findings</vt:lpstr>
      <vt:lpstr>FDA's Research Findings</vt:lpstr>
      <vt:lpstr>FDA's Research Findings</vt:lpstr>
      <vt:lpstr>History of GLP</vt:lpstr>
      <vt:lpstr>History of GLP Regulations</vt:lpstr>
      <vt:lpstr>Target of regulations is to get results;</vt:lpstr>
      <vt:lpstr>Good Laboratory Practice (GLP)</vt:lpstr>
      <vt:lpstr>Good Laboratory Practice (GLP)</vt:lpstr>
      <vt:lpstr>Why GLP?</vt:lpstr>
      <vt:lpstr>What Does GLP Not Deal With?</vt:lpstr>
      <vt:lpstr>Good Laboratory Practice (GLP)</vt:lpstr>
      <vt:lpstr>PowerPoint Presentation</vt:lpstr>
      <vt:lpstr>Good Laboratory Practice (GLP)</vt:lpstr>
      <vt:lpstr>Good Laboratory Practice (GLP)</vt:lpstr>
      <vt:lpstr>Essential Requirements of GLP</vt:lpstr>
      <vt:lpstr>Drug Development Stages</vt:lpstr>
      <vt:lpstr>Drug Development Stages</vt:lpstr>
      <vt:lpstr>PowerPoint Presentation</vt:lpstr>
      <vt:lpstr>The GLP in Drug Research Studies</vt:lpstr>
      <vt:lpstr>Pre-clinical In-vivo Toxicity</vt:lpstr>
      <vt:lpstr>Pre-Clinical Stages</vt:lpstr>
      <vt:lpstr>Pre-Clinical Stages</vt:lpstr>
      <vt:lpstr>Questions and Discussion</vt:lpstr>
      <vt:lpstr>GLP and In vivo Testing Summary</vt:lpstr>
      <vt:lpstr>PowerPoint Presentation</vt:lpstr>
      <vt:lpstr>Project Partners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25</cp:revision>
  <dcterms:created xsi:type="dcterms:W3CDTF">2023-12-02T13:46:00Z</dcterms:created>
  <dcterms:modified xsi:type="dcterms:W3CDTF">2024-10-09T14:10:03Z</dcterms:modified>
</cp:coreProperties>
</file>