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6"/>
  </p:notesMasterIdLst>
  <p:sldIdLst>
    <p:sldId id="287" r:id="rId3"/>
    <p:sldId id="257" r:id="rId4"/>
    <p:sldId id="297" r:id="rId5"/>
    <p:sldId id="406" r:id="rId6"/>
    <p:sldId id="414" r:id="rId7"/>
    <p:sldId id="261" r:id="rId8"/>
    <p:sldId id="259" r:id="rId9"/>
    <p:sldId id="260" r:id="rId10"/>
    <p:sldId id="262" r:id="rId11"/>
    <p:sldId id="265" r:id="rId12"/>
    <p:sldId id="264" r:id="rId13"/>
    <p:sldId id="266" r:id="rId14"/>
    <p:sldId id="267" r:id="rId15"/>
    <p:sldId id="268" r:id="rId16"/>
    <p:sldId id="269" r:id="rId17"/>
    <p:sldId id="402" r:id="rId18"/>
    <p:sldId id="270" r:id="rId19"/>
    <p:sldId id="306" r:id="rId20"/>
    <p:sldId id="403" r:id="rId21"/>
    <p:sldId id="404" r:id="rId22"/>
    <p:sldId id="409" r:id="rId23"/>
    <p:sldId id="410" r:id="rId24"/>
    <p:sldId id="272" r:id="rId25"/>
    <p:sldId id="405" r:id="rId26"/>
    <p:sldId id="407" r:id="rId27"/>
    <p:sldId id="411" r:id="rId28"/>
    <p:sldId id="412" r:id="rId29"/>
    <p:sldId id="1733" r:id="rId30"/>
    <p:sldId id="360" r:id="rId31"/>
    <p:sldId id="1720" r:id="rId32"/>
    <p:sldId id="1731" r:id="rId33"/>
    <p:sldId id="1738" r:id="rId34"/>
    <p:sldId id="1736" r:id="rId35"/>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877F6D-3BCC-29FE-9242-8136951FBE5B}" name="Ayşegül Taylan Özkan" initials="AT" userId="S::aysegultaylanozkan@etu.edu.tr::573110f6-153e-4684-8466-925232557062" providerId="AD"/>
  <p188:author id="{ACE0F685-C7DF-AE17-AC0A-51F0BA7F9CBE}" name="Arnold Bosman" initials="" userId="S::Arnold@transmissible.eu::efb74f7b-cd5d-4276-8b4d-123c8fd09e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03"/>
    <p:restoredTop sz="59168"/>
  </p:normalViewPr>
  <p:slideViewPr>
    <p:cSldViewPr snapToGrid="0">
      <p:cViewPr varScale="1">
        <p:scale>
          <a:sx n="51" d="100"/>
          <a:sy n="51" d="100"/>
        </p:scale>
        <p:origin x="684"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ata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341DBA06-6F05-4FC6-AD6C-3FF19041E25B}" type="doc">
      <dgm:prSet loTypeId="urn:microsoft.com/office/officeart/2016/7/layout/VerticalSolidActionList" loCatId="List" qsTypeId="urn:microsoft.com/office/officeart/2005/8/quickstyle/simple4" qsCatId="simple" csTypeId="urn:microsoft.com/office/officeart/2005/8/colors/colorful1" csCatId="colorful" phldr="1"/>
      <dgm:spPr/>
      <dgm:t>
        <a:bodyPr/>
        <a:lstStyle/>
        <a:p>
          <a:endParaRPr lang="en-US"/>
        </a:p>
      </dgm:t>
    </dgm:pt>
    <dgm:pt modelId="{C94A0319-5CE9-4E71-BB56-84184ABFF813}">
      <dgm:prSet custT="1"/>
      <dgm:spPr/>
      <dgm:t>
        <a:bodyPr/>
        <a:lstStyle/>
        <a:p>
          <a:r>
            <a:rPr lang="tr-TR" sz="2800" dirty="0"/>
            <a:t>Tanımla</a:t>
          </a:r>
          <a:endParaRPr lang="en-US" sz="2400" dirty="0"/>
        </a:p>
      </dgm:t>
    </dgm:pt>
    <dgm:pt modelId="{9EFC9C67-629C-44EF-BE6C-A50C9228F3D9}" type="parTrans" cxnId="{BB0189B8-5438-4BE7-AA2C-9AD103D2AED1}">
      <dgm:prSet/>
      <dgm:spPr/>
      <dgm:t>
        <a:bodyPr/>
        <a:lstStyle/>
        <a:p>
          <a:endParaRPr lang="en-US"/>
        </a:p>
      </dgm:t>
    </dgm:pt>
    <dgm:pt modelId="{FDD680FF-5897-4FFE-9F57-38A0583DA6D0}" type="sibTrans" cxnId="{BB0189B8-5438-4BE7-AA2C-9AD103D2AED1}">
      <dgm:prSet/>
      <dgm:spPr/>
      <dgm:t>
        <a:bodyPr/>
        <a:lstStyle/>
        <a:p>
          <a:endParaRPr lang="en-US"/>
        </a:p>
      </dgm:t>
    </dgm:pt>
    <dgm:pt modelId="{B77CBA00-C1EC-5241-A5EB-C9D65902350F}">
      <dgm:prSet custT="1"/>
      <dgm:spPr/>
      <dgm:t>
        <a:bodyPr/>
        <a:lstStyle/>
        <a:p>
          <a:r>
            <a:rPr lang="tr-TR" sz="2800" dirty="0"/>
            <a:t>Hatırla</a:t>
          </a:r>
          <a:endParaRPr lang="tr-TR" altLang="tr-TR" sz="2400" dirty="0"/>
        </a:p>
      </dgm:t>
    </dgm:pt>
    <dgm:pt modelId="{9DDAB441-320D-6D49-8748-FCFF5EB4C873}" type="parTrans" cxnId="{CF0A81BC-14E2-A141-A723-E47D59119589}">
      <dgm:prSet/>
      <dgm:spPr/>
      <dgm:t>
        <a:bodyPr/>
        <a:lstStyle/>
        <a:p>
          <a:endParaRPr lang="en-GB"/>
        </a:p>
      </dgm:t>
    </dgm:pt>
    <dgm:pt modelId="{EF7B85AF-A8E3-1C47-9EA4-9DE18B702D06}" type="sibTrans" cxnId="{CF0A81BC-14E2-A141-A723-E47D59119589}">
      <dgm:prSet/>
      <dgm:spPr/>
      <dgm:t>
        <a:bodyPr/>
        <a:lstStyle/>
        <a:p>
          <a:endParaRPr lang="en-GB"/>
        </a:p>
      </dgm:t>
    </dgm:pt>
    <dgm:pt modelId="{62814D3B-1267-7840-9538-2E3D08B6EC63}">
      <dgm:prSet custT="1"/>
      <dgm:spPr/>
      <dgm:t>
        <a:bodyPr/>
        <a:lstStyle/>
        <a:p>
          <a:r>
            <a:rPr lang="tr-TR" sz="2800" dirty="0"/>
            <a:t>Yorumla</a:t>
          </a:r>
          <a:endParaRPr lang="tr-TR" altLang="tr-TR" sz="2400" dirty="0"/>
        </a:p>
      </dgm:t>
    </dgm:pt>
    <dgm:pt modelId="{81199BF5-0C34-DA47-9FE1-791F70BD5B8F}" type="parTrans" cxnId="{2ECC5C8C-200F-2D4F-BD3D-473CC83756DF}">
      <dgm:prSet/>
      <dgm:spPr/>
      <dgm:t>
        <a:bodyPr/>
        <a:lstStyle/>
        <a:p>
          <a:endParaRPr lang="en-GB"/>
        </a:p>
      </dgm:t>
    </dgm:pt>
    <dgm:pt modelId="{FF4D9957-50F4-7443-B710-0A07BC72BAF7}" type="sibTrans" cxnId="{2ECC5C8C-200F-2D4F-BD3D-473CC83756DF}">
      <dgm:prSet/>
      <dgm:spPr/>
      <dgm:t>
        <a:bodyPr/>
        <a:lstStyle/>
        <a:p>
          <a:endParaRPr lang="en-GB"/>
        </a:p>
      </dgm:t>
    </dgm:pt>
    <dgm:pt modelId="{3A238A3E-7EC7-A641-BD40-65A646267F21}">
      <dgm:prSet custT="1"/>
      <dgm:spPr/>
      <dgm:t>
        <a:bodyPr/>
        <a:lstStyle/>
        <a:p>
          <a:r>
            <a:rPr lang="tr-TR" sz="2800" dirty="0"/>
            <a:t>Açıkla</a:t>
          </a:r>
          <a:endParaRPr lang="tr-TR" altLang="tr-TR" sz="2400" dirty="0"/>
        </a:p>
      </dgm:t>
    </dgm:pt>
    <dgm:pt modelId="{EAC14A27-8569-064E-ADD6-D1F9772B275D}" type="parTrans" cxnId="{591AFBC8-128C-4840-84B0-1DFF50F3F0F9}">
      <dgm:prSet/>
      <dgm:spPr/>
      <dgm:t>
        <a:bodyPr/>
        <a:lstStyle/>
        <a:p>
          <a:endParaRPr lang="en-GB"/>
        </a:p>
      </dgm:t>
    </dgm:pt>
    <dgm:pt modelId="{3B70EF5C-78AC-E54A-BC20-227B92CF6E82}" type="sibTrans" cxnId="{591AFBC8-128C-4840-84B0-1DFF50F3F0F9}">
      <dgm:prSet/>
      <dgm:spPr/>
      <dgm:t>
        <a:bodyPr/>
        <a:lstStyle/>
        <a:p>
          <a:endParaRPr lang="en-GB"/>
        </a:p>
      </dgm:t>
    </dgm:pt>
    <dgm:pt modelId="{34F26815-7F13-5843-93A5-E5DB415341DF}">
      <dgm:prSet custT="1"/>
      <dgm:spPr/>
      <dgm:t>
        <a:bodyPr/>
        <a:lstStyle/>
        <a:p>
          <a:r>
            <a:rPr lang="tr-TR" sz="2400" dirty="0"/>
            <a:t>İyi Laboratuvar Uygulamaları </a:t>
          </a:r>
          <a:r>
            <a:rPr lang="tr-TR" altLang="tr-TR" sz="2400" dirty="0"/>
            <a:t>(İLU) (</a:t>
          </a:r>
          <a:r>
            <a:rPr lang="tr-TR" altLang="tr-TR" sz="2400" i="1" dirty="0" err="1"/>
            <a:t>Good</a:t>
          </a:r>
          <a:r>
            <a:rPr lang="tr-TR" altLang="tr-TR" sz="2400" i="1" dirty="0"/>
            <a:t> </a:t>
          </a:r>
          <a:r>
            <a:rPr lang="tr-TR" altLang="tr-TR" sz="2400" i="1" dirty="0" err="1"/>
            <a:t>Laboratory</a:t>
          </a:r>
          <a:r>
            <a:rPr lang="tr-TR" altLang="tr-TR" sz="2400" i="1" dirty="0"/>
            <a:t> </a:t>
          </a:r>
          <a:r>
            <a:rPr lang="tr-TR" altLang="tr-TR" sz="2400" i="1" dirty="0" err="1"/>
            <a:t>Practice</a:t>
          </a:r>
          <a:r>
            <a:rPr lang="tr-TR" altLang="tr-TR" sz="2400" i="1" dirty="0"/>
            <a:t> - GLP</a:t>
          </a:r>
          <a:r>
            <a:rPr lang="tr-TR" altLang="tr-TR" sz="2400" dirty="0"/>
            <a:t>) </a:t>
          </a:r>
          <a:endParaRPr lang="en-US" sz="2400" dirty="0"/>
        </a:p>
      </dgm:t>
    </dgm:pt>
    <dgm:pt modelId="{AD264C7F-D1FC-F547-A781-D86C0E7EAC02}" type="parTrans" cxnId="{51458108-9FB4-BD49-B19C-F1B976F7D2F9}">
      <dgm:prSet/>
      <dgm:spPr/>
      <dgm:t>
        <a:bodyPr/>
        <a:lstStyle/>
        <a:p>
          <a:endParaRPr lang="tr-TR"/>
        </a:p>
      </dgm:t>
    </dgm:pt>
    <dgm:pt modelId="{EB2F37C5-427A-B943-8FC9-BBF284257796}" type="sibTrans" cxnId="{51458108-9FB4-BD49-B19C-F1B976F7D2F9}">
      <dgm:prSet/>
      <dgm:spPr/>
      <dgm:t>
        <a:bodyPr/>
        <a:lstStyle/>
        <a:p>
          <a:endParaRPr lang="tr-TR"/>
        </a:p>
      </dgm:t>
    </dgm:pt>
    <dgm:pt modelId="{6A34675D-6A39-1043-BD3A-2ABEBE55C7FA}">
      <dgm:prSet custT="1"/>
      <dgm:spPr/>
      <dgm:t>
        <a:bodyPr/>
        <a:lstStyle/>
        <a:p>
          <a:r>
            <a:rPr lang="tr-TR" sz="2400" dirty="0"/>
            <a:t>İlaç güvenliği açısından hayvan testlerinin önemi ve </a:t>
          </a:r>
          <a:r>
            <a:rPr lang="tr-TR" sz="2400" dirty="0" err="1"/>
            <a:t>GLP'nin</a:t>
          </a:r>
          <a:r>
            <a:rPr lang="tr-TR" sz="2400" dirty="0"/>
            <a:t> uygulandığı alanlar</a:t>
          </a:r>
          <a:endParaRPr lang="tr-TR" altLang="tr-TR" sz="2400" dirty="0"/>
        </a:p>
      </dgm:t>
    </dgm:pt>
    <dgm:pt modelId="{62728E93-D418-7547-8505-479BD2C2EBE1}" type="parTrans" cxnId="{22059F52-CC14-1343-9E7A-EDF01048CFC2}">
      <dgm:prSet/>
      <dgm:spPr/>
      <dgm:t>
        <a:bodyPr/>
        <a:lstStyle/>
        <a:p>
          <a:endParaRPr lang="tr-TR"/>
        </a:p>
      </dgm:t>
    </dgm:pt>
    <dgm:pt modelId="{5425702F-7A4D-D747-BB16-C38CDE8FC7AB}" type="sibTrans" cxnId="{22059F52-CC14-1343-9E7A-EDF01048CFC2}">
      <dgm:prSet/>
      <dgm:spPr/>
      <dgm:t>
        <a:bodyPr/>
        <a:lstStyle/>
        <a:p>
          <a:endParaRPr lang="tr-TR"/>
        </a:p>
      </dgm:t>
    </dgm:pt>
    <dgm:pt modelId="{5C96241C-0C50-744D-9085-A17CAFB3660E}">
      <dgm:prSet custT="1"/>
      <dgm:spPr/>
      <dgm:t>
        <a:bodyPr/>
        <a:lstStyle/>
        <a:p>
          <a:r>
            <a:rPr lang="tr-TR" altLang="tr-TR" sz="2400" dirty="0"/>
            <a:t>İlaç Araştırma Çalışmalarında </a:t>
          </a:r>
          <a:r>
            <a:rPr lang="tr-TR" altLang="tr-TR" sz="2400" dirty="0" err="1"/>
            <a:t>GLP'nin</a:t>
          </a:r>
          <a:r>
            <a:rPr lang="tr-TR" altLang="tr-TR" sz="2400" dirty="0"/>
            <a:t> Önemi</a:t>
          </a:r>
          <a:endParaRPr lang="en-GB" sz="2400" dirty="0"/>
        </a:p>
      </dgm:t>
    </dgm:pt>
    <dgm:pt modelId="{ED9BF40E-9B3E-F144-AF86-2FEDEB921BBA}" type="parTrans" cxnId="{D3C0472C-486C-6D42-9A1D-4FC6AC6F3F0F}">
      <dgm:prSet/>
      <dgm:spPr/>
      <dgm:t>
        <a:bodyPr/>
        <a:lstStyle/>
        <a:p>
          <a:endParaRPr lang="tr-TR"/>
        </a:p>
      </dgm:t>
    </dgm:pt>
    <dgm:pt modelId="{CF31F79B-FB3B-F944-899B-F92C953447D4}" type="sibTrans" cxnId="{D3C0472C-486C-6D42-9A1D-4FC6AC6F3F0F}">
      <dgm:prSet/>
      <dgm:spPr/>
      <dgm:t>
        <a:bodyPr/>
        <a:lstStyle/>
        <a:p>
          <a:endParaRPr lang="tr-TR"/>
        </a:p>
      </dgm:t>
    </dgm:pt>
    <dgm:pt modelId="{F5E17B16-A68F-9E4A-A290-6E2FBD776BEE}">
      <dgm:prSet/>
      <dgm:spPr/>
      <dgm:t>
        <a:bodyPr/>
        <a:lstStyle/>
        <a:p>
          <a:r>
            <a:rPr lang="tr-TR" dirty="0"/>
            <a:t>Klinik Öncesi Aşamalar ve </a:t>
          </a:r>
          <a:r>
            <a:rPr lang="tr-TR" dirty="0" err="1"/>
            <a:t>Invivo</a:t>
          </a:r>
          <a:r>
            <a:rPr lang="tr-TR" dirty="0"/>
            <a:t> Test Türleri</a:t>
          </a:r>
          <a:endParaRPr lang="en-GB" dirty="0"/>
        </a:p>
      </dgm:t>
    </dgm:pt>
    <dgm:pt modelId="{253EE111-65CE-AD44-836B-DBE069E288E7}" type="parTrans" cxnId="{7EAD07A2-E79A-BD4B-B307-12499CCDA0B0}">
      <dgm:prSet/>
      <dgm:spPr/>
      <dgm:t>
        <a:bodyPr/>
        <a:lstStyle/>
        <a:p>
          <a:endParaRPr lang="tr-TR"/>
        </a:p>
      </dgm:t>
    </dgm:pt>
    <dgm:pt modelId="{399592EC-E18F-0E48-A7D9-270BF0B01AD6}" type="sibTrans" cxnId="{7EAD07A2-E79A-BD4B-B307-12499CCDA0B0}">
      <dgm:prSet/>
      <dgm:spPr/>
      <dgm:t>
        <a:bodyPr/>
        <a:lstStyle/>
        <a:p>
          <a:endParaRPr lang="tr-TR"/>
        </a:p>
      </dgm:t>
    </dgm:pt>
    <dgm:pt modelId="{62498256-D6A9-EF42-B5B5-D595AA322FC6}" type="pres">
      <dgm:prSet presAssocID="{341DBA06-6F05-4FC6-AD6C-3FF19041E25B}" presName="Name0" presStyleCnt="0">
        <dgm:presLayoutVars>
          <dgm:dir/>
          <dgm:animLvl val="lvl"/>
          <dgm:resizeHandles val="exact"/>
        </dgm:presLayoutVars>
      </dgm:prSet>
      <dgm:spPr/>
    </dgm:pt>
    <dgm:pt modelId="{210FE58A-C5D6-A841-9CE0-57E165B8735A}" type="pres">
      <dgm:prSet presAssocID="{C94A0319-5CE9-4E71-BB56-84184ABFF813}" presName="linNode" presStyleCnt="0"/>
      <dgm:spPr/>
    </dgm:pt>
    <dgm:pt modelId="{C9CBE89E-5935-6343-A13D-FFD1BFA17121}" type="pres">
      <dgm:prSet presAssocID="{C94A0319-5CE9-4E71-BB56-84184ABFF813}" presName="parentText" presStyleLbl="alignNode1" presStyleIdx="0" presStyleCnt="4">
        <dgm:presLayoutVars>
          <dgm:chMax val="1"/>
          <dgm:bulletEnabled/>
        </dgm:presLayoutVars>
      </dgm:prSet>
      <dgm:spPr/>
    </dgm:pt>
    <dgm:pt modelId="{9D25FA2D-E74A-7D4E-BD1B-371401AD3E0A}" type="pres">
      <dgm:prSet presAssocID="{C94A0319-5CE9-4E71-BB56-84184ABFF813}" presName="descendantText" presStyleLbl="alignAccFollowNode1" presStyleIdx="0" presStyleCnt="4">
        <dgm:presLayoutVars>
          <dgm:bulletEnabled/>
        </dgm:presLayoutVars>
      </dgm:prSet>
      <dgm:spPr/>
    </dgm:pt>
    <dgm:pt modelId="{5522B6F9-829D-EE49-8946-83FF46858742}" type="pres">
      <dgm:prSet presAssocID="{FDD680FF-5897-4FFE-9F57-38A0583DA6D0}" presName="sp" presStyleCnt="0"/>
      <dgm:spPr/>
    </dgm:pt>
    <dgm:pt modelId="{CB79E926-49F4-9F48-A980-2BC530F082A4}" type="pres">
      <dgm:prSet presAssocID="{B77CBA00-C1EC-5241-A5EB-C9D65902350F}" presName="linNode" presStyleCnt="0"/>
      <dgm:spPr/>
    </dgm:pt>
    <dgm:pt modelId="{20E83685-E7E3-9644-91A1-23EFF2BF25CB}" type="pres">
      <dgm:prSet presAssocID="{B77CBA00-C1EC-5241-A5EB-C9D65902350F}" presName="parentText" presStyleLbl="alignNode1" presStyleIdx="1" presStyleCnt="4">
        <dgm:presLayoutVars>
          <dgm:chMax val="1"/>
          <dgm:bulletEnabled/>
        </dgm:presLayoutVars>
      </dgm:prSet>
      <dgm:spPr/>
    </dgm:pt>
    <dgm:pt modelId="{36D4B5D6-3983-4442-B944-F2BD66931F55}" type="pres">
      <dgm:prSet presAssocID="{B77CBA00-C1EC-5241-A5EB-C9D65902350F}" presName="descendantText" presStyleLbl="alignAccFollowNode1" presStyleIdx="1" presStyleCnt="4">
        <dgm:presLayoutVars>
          <dgm:bulletEnabled/>
        </dgm:presLayoutVars>
      </dgm:prSet>
      <dgm:spPr/>
    </dgm:pt>
    <dgm:pt modelId="{9E5A971C-868C-EB4D-B12A-CA844D172F64}" type="pres">
      <dgm:prSet presAssocID="{EF7B85AF-A8E3-1C47-9EA4-9DE18B702D06}" presName="sp" presStyleCnt="0"/>
      <dgm:spPr/>
    </dgm:pt>
    <dgm:pt modelId="{E42CEB88-77EC-3F42-B58B-BA19DD426C03}" type="pres">
      <dgm:prSet presAssocID="{62814D3B-1267-7840-9538-2E3D08B6EC63}" presName="linNode" presStyleCnt="0"/>
      <dgm:spPr/>
    </dgm:pt>
    <dgm:pt modelId="{74A5806A-56E2-9343-B52C-7293B6A82268}" type="pres">
      <dgm:prSet presAssocID="{62814D3B-1267-7840-9538-2E3D08B6EC63}" presName="parentText" presStyleLbl="alignNode1" presStyleIdx="2" presStyleCnt="4">
        <dgm:presLayoutVars>
          <dgm:chMax val="1"/>
          <dgm:bulletEnabled/>
        </dgm:presLayoutVars>
      </dgm:prSet>
      <dgm:spPr/>
    </dgm:pt>
    <dgm:pt modelId="{82E3A901-084D-8142-91B9-0267D397B9A7}" type="pres">
      <dgm:prSet presAssocID="{62814D3B-1267-7840-9538-2E3D08B6EC63}" presName="descendantText" presStyleLbl="alignAccFollowNode1" presStyleIdx="2" presStyleCnt="4">
        <dgm:presLayoutVars>
          <dgm:bulletEnabled/>
        </dgm:presLayoutVars>
      </dgm:prSet>
      <dgm:spPr/>
    </dgm:pt>
    <dgm:pt modelId="{90519A9B-4263-2B49-BE38-1C8D29CE37EC}" type="pres">
      <dgm:prSet presAssocID="{FF4D9957-50F4-7443-B710-0A07BC72BAF7}" presName="sp" presStyleCnt="0"/>
      <dgm:spPr/>
    </dgm:pt>
    <dgm:pt modelId="{3449D933-695C-B641-8C03-1088C1019CE3}" type="pres">
      <dgm:prSet presAssocID="{3A238A3E-7EC7-A641-BD40-65A646267F21}" presName="linNode" presStyleCnt="0"/>
      <dgm:spPr/>
    </dgm:pt>
    <dgm:pt modelId="{1680E5C7-7723-6A4A-8C0E-183DAC7D9A7D}" type="pres">
      <dgm:prSet presAssocID="{3A238A3E-7EC7-A641-BD40-65A646267F21}" presName="parentText" presStyleLbl="alignNode1" presStyleIdx="3" presStyleCnt="4">
        <dgm:presLayoutVars>
          <dgm:chMax val="1"/>
          <dgm:bulletEnabled/>
        </dgm:presLayoutVars>
      </dgm:prSet>
      <dgm:spPr/>
    </dgm:pt>
    <dgm:pt modelId="{2267B947-3102-654E-81A2-921DE13C6A23}" type="pres">
      <dgm:prSet presAssocID="{3A238A3E-7EC7-A641-BD40-65A646267F21}" presName="descendantText" presStyleLbl="alignAccFollowNode1" presStyleIdx="3" presStyleCnt="4">
        <dgm:presLayoutVars>
          <dgm:bulletEnabled/>
        </dgm:presLayoutVars>
      </dgm:prSet>
      <dgm:spPr/>
    </dgm:pt>
  </dgm:ptLst>
  <dgm:cxnLst>
    <dgm:cxn modelId="{51458108-9FB4-BD49-B19C-F1B976F7D2F9}" srcId="{C94A0319-5CE9-4E71-BB56-84184ABFF813}" destId="{34F26815-7F13-5843-93A5-E5DB415341DF}" srcOrd="0" destOrd="0" parTransId="{AD264C7F-D1FC-F547-A781-D86C0E7EAC02}" sibTransId="{EB2F37C5-427A-B943-8FC9-BBF284257796}"/>
    <dgm:cxn modelId="{F61FFE14-2E42-9143-9232-C4796CEE7AA8}" type="presOf" srcId="{34F26815-7F13-5843-93A5-E5DB415341DF}" destId="{9D25FA2D-E74A-7D4E-BD1B-371401AD3E0A}" srcOrd="0" destOrd="0" presId="urn:microsoft.com/office/officeart/2016/7/layout/VerticalSolidActionList"/>
    <dgm:cxn modelId="{D3C0472C-486C-6D42-9A1D-4FC6AC6F3F0F}" srcId="{62814D3B-1267-7840-9538-2E3D08B6EC63}" destId="{5C96241C-0C50-744D-9085-A17CAFB3660E}" srcOrd="0" destOrd="0" parTransId="{ED9BF40E-9B3E-F144-AF86-2FEDEB921BBA}" sibTransId="{CF31F79B-FB3B-F944-899B-F92C953447D4}"/>
    <dgm:cxn modelId="{CF21A961-A022-0444-8EDC-50BFF7F7DEF8}" type="presOf" srcId="{341DBA06-6F05-4FC6-AD6C-3FF19041E25B}" destId="{62498256-D6A9-EF42-B5B5-D595AA322FC6}" srcOrd="0" destOrd="0" presId="urn:microsoft.com/office/officeart/2016/7/layout/VerticalSolidActionList"/>
    <dgm:cxn modelId="{22059F52-CC14-1343-9E7A-EDF01048CFC2}" srcId="{B77CBA00-C1EC-5241-A5EB-C9D65902350F}" destId="{6A34675D-6A39-1043-BD3A-2ABEBE55C7FA}" srcOrd="0" destOrd="0" parTransId="{62728E93-D418-7547-8505-479BD2C2EBE1}" sibTransId="{5425702F-7A4D-D747-BB16-C38CDE8FC7AB}"/>
    <dgm:cxn modelId="{2ECC5C8C-200F-2D4F-BD3D-473CC83756DF}" srcId="{341DBA06-6F05-4FC6-AD6C-3FF19041E25B}" destId="{62814D3B-1267-7840-9538-2E3D08B6EC63}" srcOrd="2" destOrd="0" parTransId="{81199BF5-0C34-DA47-9FE1-791F70BD5B8F}" sibTransId="{FF4D9957-50F4-7443-B710-0A07BC72BAF7}"/>
    <dgm:cxn modelId="{8411DD8E-6D37-0947-995C-EFDAEAB28152}" type="presOf" srcId="{F5E17B16-A68F-9E4A-A290-6E2FBD776BEE}" destId="{2267B947-3102-654E-81A2-921DE13C6A23}" srcOrd="0" destOrd="0" presId="urn:microsoft.com/office/officeart/2016/7/layout/VerticalSolidActionList"/>
    <dgm:cxn modelId="{7EAD07A2-E79A-BD4B-B307-12499CCDA0B0}" srcId="{3A238A3E-7EC7-A641-BD40-65A646267F21}" destId="{F5E17B16-A68F-9E4A-A290-6E2FBD776BEE}" srcOrd="0" destOrd="0" parTransId="{253EE111-65CE-AD44-836B-DBE069E288E7}" sibTransId="{399592EC-E18F-0E48-A7D9-270BF0B01AD6}"/>
    <dgm:cxn modelId="{BDA53BA8-D365-E44E-A851-FFAB57F5DBA4}" type="presOf" srcId="{C94A0319-5CE9-4E71-BB56-84184ABFF813}" destId="{C9CBE89E-5935-6343-A13D-FFD1BFA17121}" srcOrd="0" destOrd="0" presId="urn:microsoft.com/office/officeart/2016/7/layout/VerticalSolidActionList"/>
    <dgm:cxn modelId="{4DA727B5-8982-F94F-A9E8-C8D68AAA454D}" type="presOf" srcId="{62814D3B-1267-7840-9538-2E3D08B6EC63}" destId="{74A5806A-56E2-9343-B52C-7293B6A82268}" srcOrd="0" destOrd="0" presId="urn:microsoft.com/office/officeart/2016/7/layout/VerticalSolidActionList"/>
    <dgm:cxn modelId="{BB0189B8-5438-4BE7-AA2C-9AD103D2AED1}" srcId="{341DBA06-6F05-4FC6-AD6C-3FF19041E25B}" destId="{C94A0319-5CE9-4E71-BB56-84184ABFF813}" srcOrd="0" destOrd="0" parTransId="{9EFC9C67-629C-44EF-BE6C-A50C9228F3D9}" sibTransId="{FDD680FF-5897-4FFE-9F57-38A0583DA6D0}"/>
    <dgm:cxn modelId="{CF0A81BC-14E2-A141-A723-E47D59119589}" srcId="{341DBA06-6F05-4FC6-AD6C-3FF19041E25B}" destId="{B77CBA00-C1EC-5241-A5EB-C9D65902350F}" srcOrd="1" destOrd="0" parTransId="{9DDAB441-320D-6D49-8748-FCFF5EB4C873}" sibTransId="{EF7B85AF-A8E3-1C47-9EA4-9DE18B702D06}"/>
    <dgm:cxn modelId="{591AFBC8-128C-4840-84B0-1DFF50F3F0F9}" srcId="{341DBA06-6F05-4FC6-AD6C-3FF19041E25B}" destId="{3A238A3E-7EC7-A641-BD40-65A646267F21}" srcOrd="3" destOrd="0" parTransId="{EAC14A27-8569-064E-ADD6-D1F9772B275D}" sibTransId="{3B70EF5C-78AC-E54A-BC20-227B92CF6E82}"/>
    <dgm:cxn modelId="{6DE50BD1-D11C-A642-B600-DE499FA765D7}" type="presOf" srcId="{6A34675D-6A39-1043-BD3A-2ABEBE55C7FA}" destId="{36D4B5D6-3983-4442-B944-F2BD66931F55}" srcOrd="0" destOrd="0" presId="urn:microsoft.com/office/officeart/2016/7/layout/VerticalSolidActionList"/>
    <dgm:cxn modelId="{881341DD-55B8-8D48-8C4B-AF07447B18A7}" type="presOf" srcId="{3A238A3E-7EC7-A641-BD40-65A646267F21}" destId="{1680E5C7-7723-6A4A-8C0E-183DAC7D9A7D}" srcOrd="0" destOrd="0" presId="urn:microsoft.com/office/officeart/2016/7/layout/VerticalSolidActionList"/>
    <dgm:cxn modelId="{B5325CE0-F52A-B64E-B98E-01AA27E5E172}" type="presOf" srcId="{B77CBA00-C1EC-5241-A5EB-C9D65902350F}" destId="{20E83685-E7E3-9644-91A1-23EFF2BF25CB}" srcOrd="0" destOrd="0" presId="urn:microsoft.com/office/officeart/2016/7/layout/VerticalSolidActionList"/>
    <dgm:cxn modelId="{C9B6FDEE-45BB-CC44-9952-C3D5D599A57E}" type="presOf" srcId="{5C96241C-0C50-744D-9085-A17CAFB3660E}" destId="{82E3A901-084D-8142-91B9-0267D397B9A7}" srcOrd="0" destOrd="0" presId="urn:microsoft.com/office/officeart/2016/7/layout/VerticalSolidActionList"/>
    <dgm:cxn modelId="{A030C3A8-1683-E943-B953-60D7A31EFB3F}" type="presParOf" srcId="{62498256-D6A9-EF42-B5B5-D595AA322FC6}" destId="{210FE58A-C5D6-A841-9CE0-57E165B8735A}" srcOrd="0" destOrd="0" presId="urn:microsoft.com/office/officeart/2016/7/layout/VerticalSolidActionList"/>
    <dgm:cxn modelId="{795E25DE-181C-194E-A7E6-1AA4B678D547}" type="presParOf" srcId="{210FE58A-C5D6-A841-9CE0-57E165B8735A}" destId="{C9CBE89E-5935-6343-A13D-FFD1BFA17121}" srcOrd="0" destOrd="0" presId="urn:microsoft.com/office/officeart/2016/7/layout/VerticalSolidActionList"/>
    <dgm:cxn modelId="{A0412AB1-1DCE-904C-A93F-153552E9C9E8}" type="presParOf" srcId="{210FE58A-C5D6-A841-9CE0-57E165B8735A}" destId="{9D25FA2D-E74A-7D4E-BD1B-371401AD3E0A}" srcOrd="1" destOrd="0" presId="urn:microsoft.com/office/officeart/2016/7/layout/VerticalSolidActionList"/>
    <dgm:cxn modelId="{E24445FF-A641-864C-9659-8690176C9CEE}" type="presParOf" srcId="{62498256-D6A9-EF42-B5B5-D595AA322FC6}" destId="{5522B6F9-829D-EE49-8946-83FF46858742}" srcOrd="1" destOrd="0" presId="urn:microsoft.com/office/officeart/2016/7/layout/VerticalSolidActionList"/>
    <dgm:cxn modelId="{4BD0A7B0-038E-8A48-B117-E7E3186696D8}" type="presParOf" srcId="{62498256-D6A9-EF42-B5B5-D595AA322FC6}" destId="{CB79E926-49F4-9F48-A980-2BC530F082A4}" srcOrd="2" destOrd="0" presId="urn:microsoft.com/office/officeart/2016/7/layout/VerticalSolidActionList"/>
    <dgm:cxn modelId="{05DDECB1-BDC0-814E-A351-6E6C9267AA0F}" type="presParOf" srcId="{CB79E926-49F4-9F48-A980-2BC530F082A4}" destId="{20E83685-E7E3-9644-91A1-23EFF2BF25CB}" srcOrd="0" destOrd="0" presId="urn:microsoft.com/office/officeart/2016/7/layout/VerticalSolidActionList"/>
    <dgm:cxn modelId="{6FC18D5A-5B72-8046-AA93-2CCCBB064770}" type="presParOf" srcId="{CB79E926-49F4-9F48-A980-2BC530F082A4}" destId="{36D4B5D6-3983-4442-B944-F2BD66931F55}" srcOrd="1" destOrd="0" presId="urn:microsoft.com/office/officeart/2016/7/layout/VerticalSolidActionList"/>
    <dgm:cxn modelId="{FA1150A9-4FFE-2E4F-AEC3-9827D7F22A21}" type="presParOf" srcId="{62498256-D6A9-EF42-B5B5-D595AA322FC6}" destId="{9E5A971C-868C-EB4D-B12A-CA844D172F64}" srcOrd="3" destOrd="0" presId="urn:microsoft.com/office/officeart/2016/7/layout/VerticalSolidActionList"/>
    <dgm:cxn modelId="{DDC30F0F-B4B0-504E-980E-C9044D765BFB}" type="presParOf" srcId="{62498256-D6A9-EF42-B5B5-D595AA322FC6}" destId="{E42CEB88-77EC-3F42-B58B-BA19DD426C03}" srcOrd="4" destOrd="0" presId="urn:microsoft.com/office/officeart/2016/7/layout/VerticalSolidActionList"/>
    <dgm:cxn modelId="{E2346004-A3C1-E640-8193-33807B695842}" type="presParOf" srcId="{E42CEB88-77EC-3F42-B58B-BA19DD426C03}" destId="{74A5806A-56E2-9343-B52C-7293B6A82268}" srcOrd="0" destOrd="0" presId="urn:microsoft.com/office/officeart/2016/7/layout/VerticalSolidActionList"/>
    <dgm:cxn modelId="{8CE9145A-35A4-A446-AA01-F844F03DC0A1}" type="presParOf" srcId="{E42CEB88-77EC-3F42-B58B-BA19DD426C03}" destId="{82E3A901-084D-8142-91B9-0267D397B9A7}" srcOrd="1" destOrd="0" presId="urn:microsoft.com/office/officeart/2016/7/layout/VerticalSolidActionList"/>
    <dgm:cxn modelId="{579EBE79-BEBA-214A-AB1E-88D0C0D39D94}" type="presParOf" srcId="{62498256-D6A9-EF42-B5B5-D595AA322FC6}" destId="{90519A9B-4263-2B49-BE38-1C8D29CE37EC}" srcOrd="5" destOrd="0" presId="urn:microsoft.com/office/officeart/2016/7/layout/VerticalSolidActionList"/>
    <dgm:cxn modelId="{C163C5F4-B1AF-D042-8462-5470AA33BCD8}" type="presParOf" srcId="{62498256-D6A9-EF42-B5B5-D595AA322FC6}" destId="{3449D933-695C-B641-8C03-1088C1019CE3}" srcOrd="6" destOrd="0" presId="urn:microsoft.com/office/officeart/2016/7/layout/VerticalSolidActionList"/>
    <dgm:cxn modelId="{0178EB51-032E-0045-847D-34842F522208}" type="presParOf" srcId="{3449D933-695C-B641-8C03-1088C1019CE3}" destId="{1680E5C7-7723-6A4A-8C0E-183DAC7D9A7D}" srcOrd="0" destOrd="0" presId="urn:microsoft.com/office/officeart/2016/7/layout/VerticalSolidActionList"/>
    <dgm:cxn modelId="{CFEC32B9-C952-5A46-B324-655A7049D075}" type="presParOf" srcId="{3449D933-695C-B641-8C03-1088C1019CE3}" destId="{2267B947-3102-654E-81A2-921DE13C6A23}"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89666A-3DE6-4887-9DB5-D5C46EFCA1F8}"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9B4B49C-C712-4798-A000-A76CAAE8B1DD}">
      <dgm:prSet custT="1"/>
      <dgm:spPr/>
      <dgm:t>
        <a:bodyPr/>
        <a:lstStyle/>
        <a:p>
          <a:r>
            <a:rPr lang="tr-TR" altLang="tr-TR" sz="1800" dirty="0"/>
            <a:t>GLP, FDA tarafından 1978 yılında oluşturulan resmi bir düzenlemedir. GLP, ABD'de ortaya çıkmasına rağmen dünya çapında bir etkiye sahiptir</a:t>
          </a:r>
          <a:endParaRPr lang="en-US" sz="1800" dirty="0"/>
        </a:p>
      </dgm:t>
    </dgm:pt>
    <dgm:pt modelId="{646ECAD7-F59D-407E-A886-CDFCF15C50D9}" type="parTrans" cxnId="{8A7CB965-6B51-407A-84BE-E6F4BBFB7ED5}">
      <dgm:prSet/>
      <dgm:spPr/>
      <dgm:t>
        <a:bodyPr/>
        <a:lstStyle/>
        <a:p>
          <a:endParaRPr lang="en-US"/>
        </a:p>
      </dgm:t>
    </dgm:pt>
    <dgm:pt modelId="{1666BEAB-F44C-4ABF-9023-17F10936F5A0}" type="sibTrans" cxnId="{8A7CB965-6B51-407A-84BE-E6F4BBFB7ED5}">
      <dgm:prSet/>
      <dgm:spPr/>
      <dgm:t>
        <a:bodyPr/>
        <a:lstStyle/>
        <a:p>
          <a:endParaRPr lang="en-US"/>
        </a:p>
      </dgm:t>
    </dgm:pt>
    <dgm:pt modelId="{AFB5D630-C41C-40E5-B46B-A62064EB4F15}">
      <dgm:prSet custT="1"/>
      <dgm:spPr/>
      <dgm:t>
        <a:bodyPr/>
        <a:lstStyle/>
        <a:p>
          <a:r>
            <a:rPr lang="tr-TR" altLang="tr-TR" sz="1800" dirty="0"/>
            <a:t>ABD ile iş yapmak isteyen veya üretimlerini ABD'de tescil ettirmek isteyen şirketlerin ABD GLP düzenlemelerine uyması gerekir</a:t>
          </a:r>
          <a:endParaRPr lang="en-US" sz="1800" dirty="0"/>
        </a:p>
      </dgm:t>
    </dgm:pt>
    <dgm:pt modelId="{04E16DE8-C849-47FB-83D5-739720E15CA9}" type="parTrans" cxnId="{2660FD58-0112-401D-80EE-6E63DE7390C6}">
      <dgm:prSet/>
      <dgm:spPr/>
      <dgm:t>
        <a:bodyPr/>
        <a:lstStyle/>
        <a:p>
          <a:endParaRPr lang="en-US"/>
        </a:p>
      </dgm:t>
    </dgm:pt>
    <dgm:pt modelId="{02242E5B-4E5A-4E42-A245-0A1EECF977E2}" type="sibTrans" cxnId="{2660FD58-0112-401D-80EE-6E63DE7390C6}">
      <dgm:prSet/>
      <dgm:spPr/>
      <dgm:t>
        <a:bodyPr/>
        <a:lstStyle/>
        <a:p>
          <a:endParaRPr lang="en-US"/>
        </a:p>
      </dgm:t>
    </dgm:pt>
    <dgm:pt modelId="{30A3499C-E547-4A9F-A7F9-D8CF3667B5BB}">
      <dgm:prSet custT="1"/>
      <dgm:spPr/>
      <dgm:t>
        <a:bodyPr/>
        <a:lstStyle/>
        <a:p>
          <a:r>
            <a:rPr lang="tr-TR" altLang="tr-TR" sz="1800" dirty="0"/>
            <a:t>Her ülke kendi GLP düzenlemelerini yapmaya başladı</a:t>
          </a:r>
          <a:endParaRPr lang="en-US" sz="1800" dirty="0"/>
        </a:p>
      </dgm:t>
    </dgm:pt>
    <dgm:pt modelId="{34736BD5-6521-47D9-B4F0-BBB27D190491}" type="parTrans" cxnId="{0258A588-95D2-4E14-BA16-D07E8025C50E}">
      <dgm:prSet/>
      <dgm:spPr/>
      <dgm:t>
        <a:bodyPr/>
        <a:lstStyle/>
        <a:p>
          <a:endParaRPr lang="en-US"/>
        </a:p>
      </dgm:t>
    </dgm:pt>
    <dgm:pt modelId="{65B12EBC-ED26-44E6-BCC8-D9B73EA854E9}" type="sibTrans" cxnId="{0258A588-95D2-4E14-BA16-D07E8025C50E}">
      <dgm:prSet/>
      <dgm:spPr/>
      <dgm:t>
        <a:bodyPr/>
        <a:lstStyle/>
        <a:p>
          <a:endParaRPr lang="en-US"/>
        </a:p>
      </dgm:t>
    </dgm:pt>
    <dgm:pt modelId="{189D1BC8-FD36-4EDD-AE03-048279E87C15}">
      <dgm:prSet custT="1"/>
      <dgm:spPr/>
      <dgm:t>
        <a:bodyPr/>
        <a:lstStyle/>
        <a:p>
          <a:r>
            <a:rPr lang="tr-TR" altLang="tr-TR" sz="1800" dirty="0"/>
            <a:t>1981 yılında OECD, uluslararası GLP ilkelerini oluşturdu</a:t>
          </a:r>
          <a:endParaRPr lang="en-US" sz="1800" dirty="0"/>
        </a:p>
      </dgm:t>
    </dgm:pt>
    <dgm:pt modelId="{CFD2E1F1-07E5-447A-B733-3AC080FCA4C9}" type="parTrans" cxnId="{3B984B01-D329-4298-8674-267A6AB9AF4E}">
      <dgm:prSet/>
      <dgm:spPr/>
      <dgm:t>
        <a:bodyPr/>
        <a:lstStyle/>
        <a:p>
          <a:endParaRPr lang="en-US"/>
        </a:p>
      </dgm:t>
    </dgm:pt>
    <dgm:pt modelId="{A2B33994-6AE4-4768-81BE-F9077E47C741}" type="sibTrans" cxnId="{3B984B01-D329-4298-8674-267A6AB9AF4E}">
      <dgm:prSet/>
      <dgm:spPr/>
      <dgm:t>
        <a:bodyPr/>
        <a:lstStyle/>
        <a:p>
          <a:endParaRPr lang="en-US"/>
        </a:p>
      </dgm:t>
    </dgm:pt>
    <dgm:pt modelId="{4EFD7C98-36A6-4D8C-B1DA-60D4C99F35F6}" type="pres">
      <dgm:prSet presAssocID="{3689666A-3DE6-4887-9DB5-D5C46EFCA1F8}" presName="root" presStyleCnt="0">
        <dgm:presLayoutVars>
          <dgm:dir/>
          <dgm:resizeHandles val="exact"/>
        </dgm:presLayoutVars>
      </dgm:prSet>
      <dgm:spPr/>
    </dgm:pt>
    <dgm:pt modelId="{92ECBAE3-AD5D-4E27-BDBD-1F9606231191}" type="pres">
      <dgm:prSet presAssocID="{3689666A-3DE6-4887-9DB5-D5C46EFCA1F8}" presName="container" presStyleCnt="0">
        <dgm:presLayoutVars>
          <dgm:dir/>
          <dgm:resizeHandles val="exact"/>
        </dgm:presLayoutVars>
      </dgm:prSet>
      <dgm:spPr/>
    </dgm:pt>
    <dgm:pt modelId="{71832C30-B325-40FD-BAC7-D052728F7E0D}" type="pres">
      <dgm:prSet presAssocID="{A9B4B49C-C712-4798-A000-A76CAAE8B1DD}" presName="compNode" presStyleCnt="0"/>
      <dgm:spPr/>
    </dgm:pt>
    <dgm:pt modelId="{E06A4CA9-9348-44D3-9E13-B18907D0FB54}" type="pres">
      <dgm:prSet presAssocID="{A9B4B49C-C712-4798-A000-A76CAAE8B1DD}" presName="iconBgRect" presStyleLbl="bgShp" presStyleIdx="0" presStyleCnt="4"/>
      <dgm:spPr/>
    </dgm:pt>
    <dgm:pt modelId="{10E92870-D099-4974-A17D-A593F5B41A62}" type="pres">
      <dgm:prSet presAssocID="{A9B4B49C-C712-4798-A000-A76CAAE8B1D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BA56D110-0AEF-4573-AC14-7D59D0DA7C3D}" type="pres">
      <dgm:prSet presAssocID="{A9B4B49C-C712-4798-A000-A76CAAE8B1DD}" presName="spaceRect" presStyleCnt="0"/>
      <dgm:spPr/>
    </dgm:pt>
    <dgm:pt modelId="{2D84FEAD-05DA-4548-9C1B-6A4910F5C0B6}" type="pres">
      <dgm:prSet presAssocID="{A9B4B49C-C712-4798-A000-A76CAAE8B1DD}" presName="textRect" presStyleLbl="revTx" presStyleIdx="0" presStyleCnt="4">
        <dgm:presLayoutVars>
          <dgm:chMax val="1"/>
          <dgm:chPref val="1"/>
        </dgm:presLayoutVars>
      </dgm:prSet>
      <dgm:spPr/>
    </dgm:pt>
    <dgm:pt modelId="{C3C919F3-724B-4683-89CB-3E16480B2E8E}" type="pres">
      <dgm:prSet presAssocID="{1666BEAB-F44C-4ABF-9023-17F10936F5A0}" presName="sibTrans" presStyleLbl="sibTrans2D1" presStyleIdx="0" presStyleCnt="0"/>
      <dgm:spPr/>
    </dgm:pt>
    <dgm:pt modelId="{70A5EF32-74A3-4202-87EF-AC71597D0EE7}" type="pres">
      <dgm:prSet presAssocID="{AFB5D630-C41C-40E5-B46B-A62064EB4F15}" presName="compNode" presStyleCnt="0"/>
      <dgm:spPr/>
    </dgm:pt>
    <dgm:pt modelId="{7007A443-2BAE-4F52-9592-E71CA6689505}" type="pres">
      <dgm:prSet presAssocID="{AFB5D630-C41C-40E5-B46B-A62064EB4F15}" presName="iconBgRect" presStyleLbl="bgShp" presStyleIdx="1" presStyleCnt="4"/>
      <dgm:spPr/>
    </dgm:pt>
    <dgm:pt modelId="{E52F79EF-D3B0-4BEF-92B4-4049512DEE65}" type="pres">
      <dgm:prSet presAssocID="{AFB5D630-C41C-40E5-B46B-A62064EB4F1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97CBEE84-221E-4477-96AA-1DB2D959ABDE}" type="pres">
      <dgm:prSet presAssocID="{AFB5D630-C41C-40E5-B46B-A62064EB4F15}" presName="spaceRect" presStyleCnt="0"/>
      <dgm:spPr/>
    </dgm:pt>
    <dgm:pt modelId="{935AE4A3-94F1-4E5E-AA1E-9E5744A9B170}" type="pres">
      <dgm:prSet presAssocID="{AFB5D630-C41C-40E5-B46B-A62064EB4F15}" presName="textRect" presStyleLbl="revTx" presStyleIdx="1" presStyleCnt="4">
        <dgm:presLayoutVars>
          <dgm:chMax val="1"/>
          <dgm:chPref val="1"/>
        </dgm:presLayoutVars>
      </dgm:prSet>
      <dgm:spPr/>
    </dgm:pt>
    <dgm:pt modelId="{7D7900B4-D565-4F95-9680-A4BA36CF086B}" type="pres">
      <dgm:prSet presAssocID="{02242E5B-4E5A-4E42-A245-0A1EECF977E2}" presName="sibTrans" presStyleLbl="sibTrans2D1" presStyleIdx="0" presStyleCnt="0"/>
      <dgm:spPr/>
    </dgm:pt>
    <dgm:pt modelId="{31143179-E9BF-4332-A0C2-67E641AAFA9E}" type="pres">
      <dgm:prSet presAssocID="{30A3499C-E547-4A9F-A7F9-D8CF3667B5BB}" presName="compNode" presStyleCnt="0"/>
      <dgm:spPr/>
    </dgm:pt>
    <dgm:pt modelId="{CC05B7D9-3051-42FF-A745-22FE2314CC4C}" type="pres">
      <dgm:prSet presAssocID="{30A3499C-E547-4A9F-A7F9-D8CF3667B5BB}" presName="iconBgRect" presStyleLbl="bgShp" presStyleIdx="2" presStyleCnt="4"/>
      <dgm:spPr/>
    </dgm:pt>
    <dgm:pt modelId="{6B76170D-9CA1-45B3-9C0A-A0CE60470611}" type="pres">
      <dgm:prSet presAssocID="{30A3499C-E547-4A9F-A7F9-D8CF3667B5B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g under Magnifying Glass"/>
        </a:ext>
      </dgm:extLst>
    </dgm:pt>
    <dgm:pt modelId="{2A3663B9-E821-479F-AC8C-D2172C6247F1}" type="pres">
      <dgm:prSet presAssocID="{30A3499C-E547-4A9F-A7F9-D8CF3667B5BB}" presName="spaceRect" presStyleCnt="0"/>
      <dgm:spPr/>
    </dgm:pt>
    <dgm:pt modelId="{F3F212CB-E645-4103-B300-FA54655B4FC7}" type="pres">
      <dgm:prSet presAssocID="{30A3499C-E547-4A9F-A7F9-D8CF3667B5BB}" presName="textRect" presStyleLbl="revTx" presStyleIdx="2" presStyleCnt="4">
        <dgm:presLayoutVars>
          <dgm:chMax val="1"/>
          <dgm:chPref val="1"/>
        </dgm:presLayoutVars>
      </dgm:prSet>
      <dgm:spPr/>
    </dgm:pt>
    <dgm:pt modelId="{8BD320D7-CCC8-4E3F-AA5C-D14B700E155A}" type="pres">
      <dgm:prSet presAssocID="{65B12EBC-ED26-44E6-BCC8-D9B73EA854E9}" presName="sibTrans" presStyleLbl="sibTrans2D1" presStyleIdx="0" presStyleCnt="0"/>
      <dgm:spPr/>
    </dgm:pt>
    <dgm:pt modelId="{E026DA9B-F221-4B19-B163-B14FF426E486}" type="pres">
      <dgm:prSet presAssocID="{189D1BC8-FD36-4EDD-AE03-048279E87C15}" presName="compNode" presStyleCnt="0"/>
      <dgm:spPr/>
    </dgm:pt>
    <dgm:pt modelId="{5F953A39-688E-4D62-85A0-C74DD524F813}" type="pres">
      <dgm:prSet presAssocID="{189D1BC8-FD36-4EDD-AE03-048279E87C15}" presName="iconBgRect" presStyleLbl="bgShp" presStyleIdx="3" presStyleCnt="4"/>
      <dgm:spPr/>
    </dgm:pt>
    <dgm:pt modelId="{A948EDA5-0933-4BA0-AC83-2F75EEBD95ED}" type="pres">
      <dgm:prSet presAssocID="{189D1BC8-FD36-4EDD-AE03-048279E87C1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CECC21AC-F9C9-4643-9D01-97088B44D7E3}" type="pres">
      <dgm:prSet presAssocID="{189D1BC8-FD36-4EDD-AE03-048279E87C15}" presName="spaceRect" presStyleCnt="0"/>
      <dgm:spPr/>
    </dgm:pt>
    <dgm:pt modelId="{DC509223-E793-4E98-AF34-6A2F952E9012}" type="pres">
      <dgm:prSet presAssocID="{189D1BC8-FD36-4EDD-AE03-048279E87C15}" presName="textRect" presStyleLbl="revTx" presStyleIdx="3" presStyleCnt="4">
        <dgm:presLayoutVars>
          <dgm:chMax val="1"/>
          <dgm:chPref val="1"/>
        </dgm:presLayoutVars>
      </dgm:prSet>
      <dgm:spPr/>
    </dgm:pt>
  </dgm:ptLst>
  <dgm:cxnLst>
    <dgm:cxn modelId="{3B984B01-D329-4298-8674-267A6AB9AF4E}" srcId="{3689666A-3DE6-4887-9DB5-D5C46EFCA1F8}" destId="{189D1BC8-FD36-4EDD-AE03-048279E87C15}" srcOrd="3" destOrd="0" parTransId="{CFD2E1F1-07E5-447A-B733-3AC080FCA4C9}" sibTransId="{A2B33994-6AE4-4768-81BE-F9077E47C741}"/>
    <dgm:cxn modelId="{370FE721-9557-4993-9C7B-03E91AF167C5}" type="presOf" srcId="{3689666A-3DE6-4887-9DB5-D5C46EFCA1F8}" destId="{4EFD7C98-36A6-4D8C-B1DA-60D4C99F35F6}" srcOrd="0" destOrd="0" presId="urn:microsoft.com/office/officeart/2018/2/layout/IconCircleList"/>
    <dgm:cxn modelId="{B3324834-E8B4-4686-8294-793D7EE0103C}" type="presOf" srcId="{30A3499C-E547-4A9F-A7F9-D8CF3667B5BB}" destId="{F3F212CB-E645-4103-B300-FA54655B4FC7}" srcOrd="0" destOrd="0" presId="urn:microsoft.com/office/officeart/2018/2/layout/IconCircleList"/>
    <dgm:cxn modelId="{8A7CB965-6B51-407A-84BE-E6F4BBFB7ED5}" srcId="{3689666A-3DE6-4887-9DB5-D5C46EFCA1F8}" destId="{A9B4B49C-C712-4798-A000-A76CAAE8B1DD}" srcOrd="0" destOrd="0" parTransId="{646ECAD7-F59D-407E-A886-CDFCF15C50D9}" sibTransId="{1666BEAB-F44C-4ABF-9023-17F10936F5A0}"/>
    <dgm:cxn modelId="{EF87C075-4213-4BBD-94CE-9FE6C89E8AFA}" type="presOf" srcId="{65B12EBC-ED26-44E6-BCC8-D9B73EA854E9}" destId="{8BD320D7-CCC8-4E3F-AA5C-D14B700E155A}" srcOrd="0" destOrd="0" presId="urn:microsoft.com/office/officeart/2018/2/layout/IconCircleList"/>
    <dgm:cxn modelId="{2660FD58-0112-401D-80EE-6E63DE7390C6}" srcId="{3689666A-3DE6-4887-9DB5-D5C46EFCA1F8}" destId="{AFB5D630-C41C-40E5-B46B-A62064EB4F15}" srcOrd="1" destOrd="0" parTransId="{04E16DE8-C849-47FB-83D5-739720E15CA9}" sibTransId="{02242E5B-4E5A-4E42-A245-0A1EECF977E2}"/>
    <dgm:cxn modelId="{F88C5984-8B65-4F7B-916D-6FF5D9E4B238}" type="presOf" srcId="{02242E5B-4E5A-4E42-A245-0A1EECF977E2}" destId="{7D7900B4-D565-4F95-9680-A4BA36CF086B}" srcOrd="0" destOrd="0" presId="urn:microsoft.com/office/officeart/2018/2/layout/IconCircleList"/>
    <dgm:cxn modelId="{0258A588-95D2-4E14-BA16-D07E8025C50E}" srcId="{3689666A-3DE6-4887-9DB5-D5C46EFCA1F8}" destId="{30A3499C-E547-4A9F-A7F9-D8CF3667B5BB}" srcOrd="2" destOrd="0" parTransId="{34736BD5-6521-47D9-B4F0-BBB27D190491}" sibTransId="{65B12EBC-ED26-44E6-BCC8-D9B73EA854E9}"/>
    <dgm:cxn modelId="{2A53A0B0-8108-4924-B80A-7ED609CEF6B1}" type="presOf" srcId="{A9B4B49C-C712-4798-A000-A76CAAE8B1DD}" destId="{2D84FEAD-05DA-4548-9C1B-6A4910F5C0B6}" srcOrd="0" destOrd="0" presId="urn:microsoft.com/office/officeart/2018/2/layout/IconCircleList"/>
    <dgm:cxn modelId="{A15A53E7-736E-409E-9298-6ADF42DE138C}" type="presOf" srcId="{189D1BC8-FD36-4EDD-AE03-048279E87C15}" destId="{DC509223-E793-4E98-AF34-6A2F952E9012}" srcOrd="0" destOrd="0" presId="urn:microsoft.com/office/officeart/2018/2/layout/IconCircleList"/>
    <dgm:cxn modelId="{CB67B0FB-21DB-485A-A8B4-A039E5EF0119}" type="presOf" srcId="{AFB5D630-C41C-40E5-B46B-A62064EB4F15}" destId="{935AE4A3-94F1-4E5E-AA1E-9E5744A9B170}" srcOrd="0" destOrd="0" presId="urn:microsoft.com/office/officeart/2018/2/layout/IconCircleList"/>
    <dgm:cxn modelId="{AF4EC8FE-C983-4A2B-A42A-E9E4CBF0DB77}" type="presOf" srcId="{1666BEAB-F44C-4ABF-9023-17F10936F5A0}" destId="{C3C919F3-724B-4683-89CB-3E16480B2E8E}" srcOrd="0" destOrd="0" presId="urn:microsoft.com/office/officeart/2018/2/layout/IconCircleList"/>
    <dgm:cxn modelId="{0BFE938E-52AE-4AAE-95F0-4F3A2C7AB396}" type="presParOf" srcId="{4EFD7C98-36A6-4D8C-B1DA-60D4C99F35F6}" destId="{92ECBAE3-AD5D-4E27-BDBD-1F9606231191}" srcOrd="0" destOrd="0" presId="urn:microsoft.com/office/officeart/2018/2/layout/IconCircleList"/>
    <dgm:cxn modelId="{402D067A-5B4A-42EB-8B57-408883451376}" type="presParOf" srcId="{92ECBAE3-AD5D-4E27-BDBD-1F9606231191}" destId="{71832C30-B325-40FD-BAC7-D052728F7E0D}" srcOrd="0" destOrd="0" presId="urn:microsoft.com/office/officeart/2018/2/layout/IconCircleList"/>
    <dgm:cxn modelId="{4101AB30-FBE2-482B-A578-26FB610B7375}" type="presParOf" srcId="{71832C30-B325-40FD-BAC7-D052728F7E0D}" destId="{E06A4CA9-9348-44D3-9E13-B18907D0FB54}" srcOrd="0" destOrd="0" presId="urn:microsoft.com/office/officeart/2018/2/layout/IconCircleList"/>
    <dgm:cxn modelId="{45FB8159-7A50-4CC7-9941-56BFC95F8888}" type="presParOf" srcId="{71832C30-B325-40FD-BAC7-D052728F7E0D}" destId="{10E92870-D099-4974-A17D-A593F5B41A62}" srcOrd="1" destOrd="0" presId="urn:microsoft.com/office/officeart/2018/2/layout/IconCircleList"/>
    <dgm:cxn modelId="{987E58CB-8AC8-4421-A198-7021AE978D55}" type="presParOf" srcId="{71832C30-B325-40FD-BAC7-D052728F7E0D}" destId="{BA56D110-0AEF-4573-AC14-7D59D0DA7C3D}" srcOrd="2" destOrd="0" presId="urn:microsoft.com/office/officeart/2018/2/layout/IconCircleList"/>
    <dgm:cxn modelId="{88F74A78-C56A-4EDB-AF74-552F86C71248}" type="presParOf" srcId="{71832C30-B325-40FD-BAC7-D052728F7E0D}" destId="{2D84FEAD-05DA-4548-9C1B-6A4910F5C0B6}" srcOrd="3" destOrd="0" presId="urn:microsoft.com/office/officeart/2018/2/layout/IconCircleList"/>
    <dgm:cxn modelId="{A4A52759-0A99-4B8C-90C1-72E1F48D717F}" type="presParOf" srcId="{92ECBAE3-AD5D-4E27-BDBD-1F9606231191}" destId="{C3C919F3-724B-4683-89CB-3E16480B2E8E}" srcOrd="1" destOrd="0" presId="urn:microsoft.com/office/officeart/2018/2/layout/IconCircleList"/>
    <dgm:cxn modelId="{BC9F4628-44D9-4389-9A37-A0D6684B7031}" type="presParOf" srcId="{92ECBAE3-AD5D-4E27-BDBD-1F9606231191}" destId="{70A5EF32-74A3-4202-87EF-AC71597D0EE7}" srcOrd="2" destOrd="0" presId="urn:microsoft.com/office/officeart/2018/2/layout/IconCircleList"/>
    <dgm:cxn modelId="{F6EA4F1B-5883-43A9-B9B8-CE437CFD16A0}" type="presParOf" srcId="{70A5EF32-74A3-4202-87EF-AC71597D0EE7}" destId="{7007A443-2BAE-4F52-9592-E71CA6689505}" srcOrd="0" destOrd="0" presId="urn:microsoft.com/office/officeart/2018/2/layout/IconCircleList"/>
    <dgm:cxn modelId="{90C7F5A9-258E-4B09-9E4B-3BA598F5616C}" type="presParOf" srcId="{70A5EF32-74A3-4202-87EF-AC71597D0EE7}" destId="{E52F79EF-D3B0-4BEF-92B4-4049512DEE65}" srcOrd="1" destOrd="0" presId="urn:microsoft.com/office/officeart/2018/2/layout/IconCircleList"/>
    <dgm:cxn modelId="{51F663CE-CA8D-4034-B9B3-9E3BB7D246A5}" type="presParOf" srcId="{70A5EF32-74A3-4202-87EF-AC71597D0EE7}" destId="{97CBEE84-221E-4477-96AA-1DB2D959ABDE}" srcOrd="2" destOrd="0" presId="urn:microsoft.com/office/officeart/2018/2/layout/IconCircleList"/>
    <dgm:cxn modelId="{B97DE44A-3E1E-474F-BB5C-A643BC19F9DB}" type="presParOf" srcId="{70A5EF32-74A3-4202-87EF-AC71597D0EE7}" destId="{935AE4A3-94F1-4E5E-AA1E-9E5744A9B170}" srcOrd="3" destOrd="0" presId="urn:microsoft.com/office/officeart/2018/2/layout/IconCircleList"/>
    <dgm:cxn modelId="{BE15A2F2-2638-47F8-BC8D-046AB555FFBA}" type="presParOf" srcId="{92ECBAE3-AD5D-4E27-BDBD-1F9606231191}" destId="{7D7900B4-D565-4F95-9680-A4BA36CF086B}" srcOrd="3" destOrd="0" presId="urn:microsoft.com/office/officeart/2018/2/layout/IconCircleList"/>
    <dgm:cxn modelId="{F9208E10-5917-47A6-AAD4-1C22A9EA7B91}" type="presParOf" srcId="{92ECBAE3-AD5D-4E27-BDBD-1F9606231191}" destId="{31143179-E9BF-4332-A0C2-67E641AAFA9E}" srcOrd="4" destOrd="0" presId="urn:microsoft.com/office/officeart/2018/2/layout/IconCircleList"/>
    <dgm:cxn modelId="{71DB3E1A-F991-43CC-A972-7EFCEE237AD7}" type="presParOf" srcId="{31143179-E9BF-4332-A0C2-67E641AAFA9E}" destId="{CC05B7D9-3051-42FF-A745-22FE2314CC4C}" srcOrd="0" destOrd="0" presId="urn:microsoft.com/office/officeart/2018/2/layout/IconCircleList"/>
    <dgm:cxn modelId="{385BF7E6-ACFE-41FB-864E-ECADB9DD32F5}" type="presParOf" srcId="{31143179-E9BF-4332-A0C2-67E641AAFA9E}" destId="{6B76170D-9CA1-45B3-9C0A-A0CE60470611}" srcOrd="1" destOrd="0" presId="urn:microsoft.com/office/officeart/2018/2/layout/IconCircleList"/>
    <dgm:cxn modelId="{7FFC46FC-0771-45FB-96FE-B44359B0D06D}" type="presParOf" srcId="{31143179-E9BF-4332-A0C2-67E641AAFA9E}" destId="{2A3663B9-E821-479F-AC8C-D2172C6247F1}" srcOrd="2" destOrd="0" presId="urn:microsoft.com/office/officeart/2018/2/layout/IconCircleList"/>
    <dgm:cxn modelId="{005CAB1C-C966-461A-A286-3B288A324F7D}" type="presParOf" srcId="{31143179-E9BF-4332-A0C2-67E641AAFA9E}" destId="{F3F212CB-E645-4103-B300-FA54655B4FC7}" srcOrd="3" destOrd="0" presId="urn:microsoft.com/office/officeart/2018/2/layout/IconCircleList"/>
    <dgm:cxn modelId="{C50CC922-C2E9-4637-90C9-C6145C12CD8E}" type="presParOf" srcId="{92ECBAE3-AD5D-4E27-BDBD-1F9606231191}" destId="{8BD320D7-CCC8-4E3F-AA5C-D14B700E155A}" srcOrd="5" destOrd="0" presId="urn:microsoft.com/office/officeart/2018/2/layout/IconCircleList"/>
    <dgm:cxn modelId="{36220CCF-0620-4CDD-A9C1-4D8E3D0D88CF}" type="presParOf" srcId="{92ECBAE3-AD5D-4E27-BDBD-1F9606231191}" destId="{E026DA9B-F221-4B19-B163-B14FF426E486}" srcOrd="6" destOrd="0" presId="urn:microsoft.com/office/officeart/2018/2/layout/IconCircleList"/>
    <dgm:cxn modelId="{E0040961-98FF-404F-B8CF-0ED9F8D3740E}" type="presParOf" srcId="{E026DA9B-F221-4B19-B163-B14FF426E486}" destId="{5F953A39-688E-4D62-85A0-C74DD524F813}" srcOrd="0" destOrd="0" presId="urn:microsoft.com/office/officeart/2018/2/layout/IconCircleList"/>
    <dgm:cxn modelId="{3C3D1C98-69B5-4D4E-97D6-CD7455400888}" type="presParOf" srcId="{E026DA9B-F221-4B19-B163-B14FF426E486}" destId="{A948EDA5-0933-4BA0-AC83-2F75EEBD95ED}" srcOrd="1" destOrd="0" presId="urn:microsoft.com/office/officeart/2018/2/layout/IconCircleList"/>
    <dgm:cxn modelId="{172C7B1A-B29B-45A4-B873-C557BF1C8C34}" type="presParOf" srcId="{E026DA9B-F221-4B19-B163-B14FF426E486}" destId="{CECC21AC-F9C9-4643-9D01-97088B44D7E3}" srcOrd="2" destOrd="0" presId="urn:microsoft.com/office/officeart/2018/2/layout/IconCircleList"/>
    <dgm:cxn modelId="{217875D6-72C2-43F8-8B6E-77137D547C9E}" type="presParOf" srcId="{E026DA9B-F221-4B19-B163-B14FF426E486}" destId="{DC509223-E793-4E98-AF34-6A2F952E901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D52261-2310-427B-B59A-EA6E56CDF3E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1132BAF7-7F3B-463C-B053-71BFD5A07E2B}">
      <dgm:prSet custT="1"/>
      <dgm:spPr/>
      <dgm:t>
        <a:bodyPr/>
        <a:lstStyle/>
        <a:p>
          <a:r>
            <a:rPr lang="en-US" sz="2400" dirty="0" err="1"/>
            <a:t>Güvenilir</a:t>
          </a:r>
          <a:endParaRPr lang="en-US" sz="1800" dirty="0"/>
        </a:p>
      </dgm:t>
    </dgm:pt>
    <dgm:pt modelId="{3AED9A60-AFC8-4896-A3C8-E251D4A385CA}" type="parTrans" cxnId="{F5803F2E-4605-4811-BA81-577458CE34F2}">
      <dgm:prSet/>
      <dgm:spPr/>
      <dgm:t>
        <a:bodyPr/>
        <a:lstStyle/>
        <a:p>
          <a:endParaRPr lang="en-US"/>
        </a:p>
      </dgm:t>
    </dgm:pt>
    <dgm:pt modelId="{A0BD278E-CC6A-433B-89A0-427AC08DBACB}" type="sibTrans" cxnId="{F5803F2E-4605-4811-BA81-577458CE34F2}">
      <dgm:prSet/>
      <dgm:spPr/>
      <dgm:t>
        <a:bodyPr/>
        <a:lstStyle/>
        <a:p>
          <a:endParaRPr lang="en-US"/>
        </a:p>
      </dgm:t>
    </dgm:pt>
    <dgm:pt modelId="{CC80062C-C6F8-413B-8A8A-5C344008C6D2}">
      <dgm:prSet custT="1"/>
      <dgm:spPr/>
      <dgm:t>
        <a:bodyPr/>
        <a:lstStyle/>
        <a:p>
          <a:r>
            <a:rPr lang="en-US" sz="2400" dirty="0" err="1"/>
            <a:t>Tekrarlanabilir</a:t>
          </a:r>
          <a:endParaRPr lang="en-US" sz="1800" dirty="0"/>
        </a:p>
      </dgm:t>
    </dgm:pt>
    <dgm:pt modelId="{9F214334-88FE-4289-BBBE-5A147E645C25}" type="parTrans" cxnId="{30EA781F-112E-49AC-90FD-37EED869AF0E}">
      <dgm:prSet/>
      <dgm:spPr/>
      <dgm:t>
        <a:bodyPr/>
        <a:lstStyle/>
        <a:p>
          <a:endParaRPr lang="en-US"/>
        </a:p>
      </dgm:t>
    </dgm:pt>
    <dgm:pt modelId="{4B47F812-DFCB-48DB-BF9C-06BBBFACB7CF}" type="sibTrans" cxnId="{30EA781F-112E-49AC-90FD-37EED869AF0E}">
      <dgm:prSet/>
      <dgm:spPr/>
      <dgm:t>
        <a:bodyPr/>
        <a:lstStyle/>
        <a:p>
          <a:endParaRPr lang="en-US"/>
        </a:p>
      </dgm:t>
    </dgm:pt>
    <dgm:pt modelId="{1362AC62-070B-4A24-83E8-0304BC5DB426}">
      <dgm:prSet custT="1"/>
      <dgm:spPr/>
      <dgm:t>
        <a:bodyPr/>
        <a:lstStyle/>
        <a:p>
          <a:r>
            <a:rPr lang="en-US" sz="2400" dirty="0" err="1"/>
            <a:t>Denetlenebilir</a:t>
          </a:r>
          <a:endParaRPr lang="en-US" sz="1800" dirty="0"/>
        </a:p>
      </dgm:t>
    </dgm:pt>
    <dgm:pt modelId="{77C6E371-6AF1-4C8F-B2C2-85A20DA5CC2D}" type="parTrans" cxnId="{46CE214F-3967-4E0C-8C91-ED833B55292D}">
      <dgm:prSet/>
      <dgm:spPr/>
      <dgm:t>
        <a:bodyPr/>
        <a:lstStyle/>
        <a:p>
          <a:endParaRPr lang="en-US"/>
        </a:p>
      </dgm:t>
    </dgm:pt>
    <dgm:pt modelId="{3493F081-F98D-47F0-8E51-C17FC1804280}" type="sibTrans" cxnId="{46CE214F-3967-4E0C-8C91-ED833B55292D}">
      <dgm:prSet/>
      <dgm:spPr/>
      <dgm:t>
        <a:bodyPr/>
        <a:lstStyle/>
        <a:p>
          <a:endParaRPr lang="en-US"/>
        </a:p>
      </dgm:t>
    </dgm:pt>
    <dgm:pt modelId="{51FAD57A-9A03-47CF-9504-35AC9EF81599}">
      <dgm:prSet/>
      <dgm:spPr/>
      <dgm:t>
        <a:bodyPr/>
        <a:lstStyle/>
        <a:p>
          <a:r>
            <a:rPr lang="en-US" dirty="0" err="1"/>
            <a:t>Herkes</a:t>
          </a:r>
          <a:r>
            <a:rPr lang="en-US" dirty="0"/>
            <a:t> </a:t>
          </a:r>
          <a:r>
            <a:rPr lang="en-US" dirty="0" err="1"/>
            <a:t>tarafından</a:t>
          </a:r>
          <a:r>
            <a:rPr lang="en-US" dirty="0"/>
            <a:t> </a:t>
          </a:r>
          <a:r>
            <a:rPr lang="en-US" dirty="0" err="1"/>
            <a:t>kabul</a:t>
          </a:r>
          <a:r>
            <a:rPr lang="en-US" dirty="0"/>
            <a:t> </a:t>
          </a:r>
          <a:r>
            <a:rPr lang="en-US" dirty="0" err="1"/>
            <a:t>edilebilir</a:t>
          </a:r>
          <a:endParaRPr lang="en-US" dirty="0"/>
        </a:p>
      </dgm:t>
    </dgm:pt>
    <dgm:pt modelId="{C743F519-5E07-4D42-B140-322EAA63B0D7}" type="parTrans" cxnId="{714A45ED-307E-4E57-AD3E-E9FA0011ACA4}">
      <dgm:prSet/>
      <dgm:spPr/>
      <dgm:t>
        <a:bodyPr/>
        <a:lstStyle/>
        <a:p>
          <a:endParaRPr lang="en-US"/>
        </a:p>
      </dgm:t>
    </dgm:pt>
    <dgm:pt modelId="{F8BF94FE-966A-45E0-AB3E-7955F679554F}" type="sibTrans" cxnId="{714A45ED-307E-4E57-AD3E-E9FA0011ACA4}">
      <dgm:prSet/>
      <dgm:spPr/>
      <dgm:t>
        <a:bodyPr/>
        <a:lstStyle/>
        <a:p>
          <a:endParaRPr lang="en-US"/>
        </a:p>
      </dgm:t>
    </dgm:pt>
    <dgm:pt modelId="{2E03602B-A0E3-6940-8A38-BC23430427B5}" type="pres">
      <dgm:prSet presAssocID="{B5D52261-2310-427B-B59A-EA6E56CDF3E3}" presName="matrix" presStyleCnt="0">
        <dgm:presLayoutVars>
          <dgm:chMax val="1"/>
          <dgm:dir/>
          <dgm:resizeHandles val="exact"/>
        </dgm:presLayoutVars>
      </dgm:prSet>
      <dgm:spPr/>
    </dgm:pt>
    <dgm:pt modelId="{F340407D-943F-0249-924B-01C622E9144A}" type="pres">
      <dgm:prSet presAssocID="{B5D52261-2310-427B-B59A-EA6E56CDF3E3}" presName="diamond" presStyleLbl="bgShp" presStyleIdx="0" presStyleCnt="1"/>
      <dgm:spPr/>
    </dgm:pt>
    <dgm:pt modelId="{10BD7B0F-E852-7C47-93C7-81C036F324C1}" type="pres">
      <dgm:prSet presAssocID="{B5D52261-2310-427B-B59A-EA6E56CDF3E3}" presName="quad1" presStyleLbl="node1" presStyleIdx="0" presStyleCnt="4">
        <dgm:presLayoutVars>
          <dgm:chMax val="0"/>
          <dgm:chPref val="0"/>
          <dgm:bulletEnabled val="1"/>
        </dgm:presLayoutVars>
      </dgm:prSet>
      <dgm:spPr/>
    </dgm:pt>
    <dgm:pt modelId="{171CD09F-2DF6-7248-A4A3-A106183222E0}" type="pres">
      <dgm:prSet presAssocID="{B5D52261-2310-427B-B59A-EA6E56CDF3E3}" presName="quad2" presStyleLbl="node1" presStyleIdx="1" presStyleCnt="4">
        <dgm:presLayoutVars>
          <dgm:chMax val="0"/>
          <dgm:chPref val="0"/>
          <dgm:bulletEnabled val="1"/>
        </dgm:presLayoutVars>
      </dgm:prSet>
      <dgm:spPr/>
    </dgm:pt>
    <dgm:pt modelId="{F84C1CC0-406C-0142-858C-881EA4AD705B}" type="pres">
      <dgm:prSet presAssocID="{B5D52261-2310-427B-B59A-EA6E56CDF3E3}" presName="quad3" presStyleLbl="node1" presStyleIdx="2" presStyleCnt="4">
        <dgm:presLayoutVars>
          <dgm:chMax val="0"/>
          <dgm:chPref val="0"/>
          <dgm:bulletEnabled val="1"/>
        </dgm:presLayoutVars>
      </dgm:prSet>
      <dgm:spPr/>
    </dgm:pt>
    <dgm:pt modelId="{500AE17D-BC1C-6440-866C-639B82635D4B}" type="pres">
      <dgm:prSet presAssocID="{B5D52261-2310-427B-B59A-EA6E56CDF3E3}" presName="quad4" presStyleLbl="node1" presStyleIdx="3" presStyleCnt="4">
        <dgm:presLayoutVars>
          <dgm:chMax val="0"/>
          <dgm:chPref val="0"/>
          <dgm:bulletEnabled val="1"/>
        </dgm:presLayoutVars>
      </dgm:prSet>
      <dgm:spPr/>
    </dgm:pt>
  </dgm:ptLst>
  <dgm:cxnLst>
    <dgm:cxn modelId="{E6708205-633E-3143-9EFA-B0B3D779432A}" type="presOf" srcId="{1362AC62-070B-4A24-83E8-0304BC5DB426}" destId="{F84C1CC0-406C-0142-858C-881EA4AD705B}" srcOrd="0" destOrd="0" presId="urn:microsoft.com/office/officeart/2005/8/layout/matrix3"/>
    <dgm:cxn modelId="{30EA781F-112E-49AC-90FD-37EED869AF0E}" srcId="{B5D52261-2310-427B-B59A-EA6E56CDF3E3}" destId="{CC80062C-C6F8-413B-8A8A-5C344008C6D2}" srcOrd="1" destOrd="0" parTransId="{9F214334-88FE-4289-BBBE-5A147E645C25}" sibTransId="{4B47F812-DFCB-48DB-BF9C-06BBBFACB7CF}"/>
    <dgm:cxn modelId="{F5803F2E-4605-4811-BA81-577458CE34F2}" srcId="{B5D52261-2310-427B-B59A-EA6E56CDF3E3}" destId="{1132BAF7-7F3B-463C-B053-71BFD5A07E2B}" srcOrd="0" destOrd="0" parTransId="{3AED9A60-AFC8-4896-A3C8-E251D4A385CA}" sibTransId="{A0BD278E-CC6A-433B-89A0-427AC08DBACB}"/>
    <dgm:cxn modelId="{A61F6460-3E32-A040-8544-C7E48F02C9F6}" type="presOf" srcId="{1132BAF7-7F3B-463C-B053-71BFD5A07E2B}" destId="{10BD7B0F-E852-7C47-93C7-81C036F324C1}" srcOrd="0" destOrd="0" presId="urn:microsoft.com/office/officeart/2005/8/layout/matrix3"/>
    <dgm:cxn modelId="{46CE214F-3967-4E0C-8C91-ED833B55292D}" srcId="{B5D52261-2310-427B-B59A-EA6E56CDF3E3}" destId="{1362AC62-070B-4A24-83E8-0304BC5DB426}" srcOrd="2" destOrd="0" parTransId="{77C6E371-6AF1-4C8F-B2C2-85A20DA5CC2D}" sibTransId="{3493F081-F98D-47F0-8E51-C17FC1804280}"/>
    <dgm:cxn modelId="{CBEBB64F-6500-184C-B89F-CC81938CE862}" type="presOf" srcId="{CC80062C-C6F8-413B-8A8A-5C344008C6D2}" destId="{171CD09F-2DF6-7248-A4A3-A106183222E0}" srcOrd="0" destOrd="0" presId="urn:microsoft.com/office/officeart/2005/8/layout/matrix3"/>
    <dgm:cxn modelId="{DBDD105A-CA5F-3A43-9B5C-9B7B9B39A332}" type="presOf" srcId="{B5D52261-2310-427B-B59A-EA6E56CDF3E3}" destId="{2E03602B-A0E3-6940-8A38-BC23430427B5}" srcOrd="0" destOrd="0" presId="urn:microsoft.com/office/officeart/2005/8/layout/matrix3"/>
    <dgm:cxn modelId="{C75187CB-10A1-8645-AD75-BD6A2C12931E}" type="presOf" srcId="{51FAD57A-9A03-47CF-9504-35AC9EF81599}" destId="{500AE17D-BC1C-6440-866C-639B82635D4B}" srcOrd="0" destOrd="0" presId="urn:microsoft.com/office/officeart/2005/8/layout/matrix3"/>
    <dgm:cxn modelId="{714A45ED-307E-4E57-AD3E-E9FA0011ACA4}" srcId="{B5D52261-2310-427B-B59A-EA6E56CDF3E3}" destId="{51FAD57A-9A03-47CF-9504-35AC9EF81599}" srcOrd="3" destOrd="0" parTransId="{C743F519-5E07-4D42-B140-322EAA63B0D7}" sibTransId="{F8BF94FE-966A-45E0-AB3E-7955F679554F}"/>
    <dgm:cxn modelId="{D4438962-9544-A946-8DE4-007C7A082B8D}" type="presParOf" srcId="{2E03602B-A0E3-6940-8A38-BC23430427B5}" destId="{F340407D-943F-0249-924B-01C622E9144A}" srcOrd="0" destOrd="0" presId="urn:microsoft.com/office/officeart/2005/8/layout/matrix3"/>
    <dgm:cxn modelId="{96A97081-FB84-5844-9951-A4897126222E}" type="presParOf" srcId="{2E03602B-A0E3-6940-8A38-BC23430427B5}" destId="{10BD7B0F-E852-7C47-93C7-81C036F324C1}" srcOrd="1" destOrd="0" presId="urn:microsoft.com/office/officeart/2005/8/layout/matrix3"/>
    <dgm:cxn modelId="{CCEFEF47-2B47-2D4F-923C-2A4411F9FBAB}" type="presParOf" srcId="{2E03602B-A0E3-6940-8A38-BC23430427B5}" destId="{171CD09F-2DF6-7248-A4A3-A106183222E0}" srcOrd="2" destOrd="0" presId="urn:microsoft.com/office/officeart/2005/8/layout/matrix3"/>
    <dgm:cxn modelId="{EF17C092-97CA-094D-9B9E-93E690AACBEE}" type="presParOf" srcId="{2E03602B-A0E3-6940-8A38-BC23430427B5}" destId="{F84C1CC0-406C-0142-858C-881EA4AD705B}" srcOrd="3" destOrd="0" presId="urn:microsoft.com/office/officeart/2005/8/layout/matrix3"/>
    <dgm:cxn modelId="{B26A3E3E-C0A1-7A49-B6E9-0F40EED0DC92}" type="presParOf" srcId="{2E03602B-A0E3-6940-8A38-BC23430427B5}" destId="{500AE17D-BC1C-6440-866C-639B82635D4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C83A1F-CD9C-45CD-BCF8-32B92D3C791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E1033F0-66C3-4920-976C-7D471DCF1673}">
      <dgm:prSet/>
      <dgm:spPr/>
      <dgm:t>
        <a:bodyPr/>
        <a:lstStyle/>
        <a:p>
          <a:pPr>
            <a:lnSpc>
              <a:spcPct val="100000"/>
            </a:lnSpc>
          </a:pPr>
          <a:r>
            <a:rPr lang="en-US" altLang="tr-TR" dirty="0" err="1"/>
            <a:t>Çalışmaların</a:t>
          </a:r>
          <a:r>
            <a:rPr lang="en-US" altLang="tr-TR" dirty="0"/>
            <a:t> </a:t>
          </a:r>
          <a:r>
            <a:rPr lang="en-US" altLang="tr-TR" dirty="0" err="1"/>
            <a:t>teknik</a:t>
          </a:r>
          <a:r>
            <a:rPr lang="en-US" altLang="tr-TR" dirty="0"/>
            <a:t> </a:t>
          </a:r>
          <a:r>
            <a:rPr lang="en-US" altLang="tr-TR" dirty="0" err="1"/>
            <a:t>geçerliliği</a:t>
          </a:r>
          <a:r>
            <a:rPr lang="en-US" altLang="tr-TR" dirty="0"/>
            <a:t> </a:t>
          </a:r>
          <a:r>
            <a:rPr lang="en-US" altLang="tr-TR" dirty="0" err="1"/>
            <a:t>ile</a:t>
          </a:r>
          <a:r>
            <a:rPr lang="en-US" altLang="tr-TR" dirty="0"/>
            <a:t> </a:t>
          </a:r>
          <a:r>
            <a:rPr lang="en-US" altLang="tr-TR" dirty="0" err="1"/>
            <a:t>ilgili</a:t>
          </a:r>
          <a:r>
            <a:rPr lang="en-US" altLang="tr-TR" dirty="0"/>
            <a:t> </a:t>
          </a:r>
          <a:r>
            <a:rPr lang="en-US" altLang="tr-TR" dirty="0" err="1"/>
            <a:t>değildir</a:t>
          </a:r>
          <a:endParaRPr lang="en-US" dirty="0"/>
        </a:p>
      </dgm:t>
    </dgm:pt>
    <dgm:pt modelId="{018B95EE-1758-4312-88BC-9CB7AF3AF8D4}" type="parTrans" cxnId="{ADFFD846-A85C-44CE-99F6-BA4CC0E3E35E}">
      <dgm:prSet/>
      <dgm:spPr/>
      <dgm:t>
        <a:bodyPr/>
        <a:lstStyle/>
        <a:p>
          <a:endParaRPr lang="en-US"/>
        </a:p>
      </dgm:t>
    </dgm:pt>
    <dgm:pt modelId="{98544673-4BC0-437F-8398-3FC4F6E71E1E}" type="sibTrans" cxnId="{ADFFD846-A85C-44CE-99F6-BA4CC0E3E35E}">
      <dgm:prSet/>
      <dgm:spPr/>
      <dgm:t>
        <a:bodyPr/>
        <a:lstStyle/>
        <a:p>
          <a:endParaRPr lang="en-US"/>
        </a:p>
      </dgm:t>
    </dgm:pt>
    <dgm:pt modelId="{38F22D68-C9CB-48BC-80D3-6EF3430FDB1A}">
      <dgm:prSet/>
      <dgm:spPr/>
      <dgm:t>
        <a:bodyPr/>
        <a:lstStyle/>
        <a:p>
          <a:pPr>
            <a:lnSpc>
              <a:spcPct val="100000"/>
            </a:lnSpc>
          </a:pPr>
          <a:r>
            <a:rPr lang="en-US" altLang="tr-TR" dirty="0" err="1"/>
            <a:t>Bilimsel</a:t>
          </a:r>
          <a:r>
            <a:rPr lang="en-US" altLang="tr-TR" dirty="0"/>
            <a:t> </a:t>
          </a:r>
          <a:r>
            <a:rPr lang="en-US" altLang="tr-TR" dirty="0" err="1"/>
            <a:t>değeri</a:t>
          </a:r>
          <a:r>
            <a:rPr lang="en-US" altLang="tr-TR" dirty="0"/>
            <a:t> </a:t>
          </a:r>
          <a:r>
            <a:rPr lang="en-US" altLang="tr-TR" dirty="0" err="1"/>
            <a:t>ölçmekle</a:t>
          </a:r>
          <a:r>
            <a:rPr lang="en-US" altLang="tr-TR" dirty="0"/>
            <a:t> </a:t>
          </a:r>
          <a:r>
            <a:rPr lang="en-US" altLang="tr-TR" dirty="0" err="1"/>
            <a:t>ilgilenmez</a:t>
          </a:r>
          <a:endParaRPr lang="en-US" dirty="0"/>
        </a:p>
      </dgm:t>
    </dgm:pt>
    <dgm:pt modelId="{CC0D9E71-5C50-42FB-8393-912403CD397A}" type="parTrans" cxnId="{E7F69DD4-AF6A-42E2-B7E2-D3E2D14CA62D}">
      <dgm:prSet/>
      <dgm:spPr/>
      <dgm:t>
        <a:bodyPr/>
        <a:lstStyle/>
        <a:p>
          <a:endParaRPr lang="en-US"/>
        </a:p>
      </dgm:t>
    </dgm:pt>
    <dgm:pt modelId="{23525319-DF23-4CE1-970C-F467942D9AD5}" type="sibTrans" cxnId="{E7F69DD4-AF6A-42E2-B7E2-D3E2D14CA62D}">
      <dgm:prSet/>
      <dgm:spPr/>
      <dgm:t>
        <a:bodyPr/>
        <a:lstStyle/>
        <a:p>
          <a:endParaRPr lang="en-US"/>
        </a:p>
      </dgm:t>
    </dgm:pt>
    <dgm:pt modelId="{4B42E369-F33D-451B-8CC3-7B9673D51209}">
      <dgm:prSet/>
      <dgm:spPr/>
      <dgm:t>
        <a:bodyPr/>
        <a:lstStyle/>
        <a:p>
          <a:pPr>
            <a:lnSpc>
              <a:spcPct val="100000"/>
            </a:lnSpc>
          </a:pPr>
          <a:r>
            <a:rPr lang="en-US" altLang="tr-TR" dirty="0" err="1"/>
            <a:t>Sorulan</a:t>
          </a:r>
          <a:r>
            <a:rPr lang="en-US" altLang="tr-TR" dirty="0"/>
            <a:t> </a:t>
          </a:r>
          <a:r>
            <a:rPr lang="en-US" altLang="tr-TR" dirty="0" err="1"/>
            <a:t>soru</a:t>
          </a:r>
          <a:r>
            <a:rPr lang="en-US" altLang="tr-TR" dirty="0"/>
            <a:t> ne </a:t>
          </a:r>
          <a:r>
            <a:rPr lang="en-US" altLang="tr-TR" dirty="0" err="1"/>
            <a:t>kadar</a:t>
          </a:r>
          <a:r>
            <a:rPr lang="en-US" altLang="tr-TR" dirty="0"/>
            <a:t> </a:t>
          </a:r>
          <a:r>
            <a:rPr lang="en-US" altLang="tr-TR" dirty="0" err="1"/>
            <a:t>önemli</a:t>
          </a:r>
          <a:r>
            <a:rPr lang="en-US" altLang="tr-TR" dirty="0"/>
            <a:t>?</a:t>
          </a:r>
          <a:endParaRPr lang="en-US" dirty="0"/>
        </a:p>
      </dgm:t>
    </dgm:pt>
    <dgm:pt modelId="{7CD09074-8C83-456A-8D9C-816FCF2680E2}" type="parTrans" cxnId="{206FC3D2-7C95-4922-88F2-3011E8D1DAE0}">
      <dgm:prSet/>
      <dgm:spPr/>
      <dgm:t>
        <a:bodyPr/>
        <a:lstStyle/>
        <a:p>
          <a:endParaRPr lang="en-US"/>
        </a:p>
      </dgm:t>
    </dgm:pt>
    <dgm:pt modelId="{44809E7D-7482-4E9E-B301-0E4917A98B8A}" type="sibTrans" cxnId="{206FC3D2-7C95-4922-88F2-3011E8D1DAE0}">
      <dgm:prSet/>
      <dgm:spPr/>
      <dgm:t>
        <a:bodyPr/>
        <a:lstStyle/>
        <a:p>
          <a:endParaRPr lang="en-US"/>
        </a:p>
      </dgm:t>
    </dgm:pt>
    <dgm:pt modelId="{FA787895-F527-42C1-BCEC-FA2C2701553F}">
      <dgm:prSet/>
      <dgm:spPr/>
      <dgm:t>
        <a:bodyPr/>
        <a:lstStyle/>
        <a:p>
          <a:pPr>
            <a:lnSpc>
              <a:spcPct val="100000"/>
            </a:lnSpc>
          </a:pPr>
          <a:r>
            <a:rPr lang="en-US" altLang="tr-TR" dirty="0" err="1"/>
            <a:t>Verinin</a:t>
          </a:r>
          <a:r>
            <a:rPr lang="en-US" altLang="tr-TR" dirty="0"/>
            <a:t> </a:t>
          </a:r>
          <a:r>
            <a:rPr lang="en-US" altLang="tr-TR" dirty="0" err="1"/>
            <a:t>veya</a:t>
          </a:r>
          <a:r>
            <a:rPr lang="en-US" altLang="tr-TR" dirty="0"/>
            <a:t> </a:t>
          </a:r>
          <a:r>
            <a:rPr lang="en-US" altLang="tr-TR" dirty="0" err="1"/>
            <a:t>ürünün</a:t>
          </a:r>
          <a:r>
            <a:rPr lang="en-US" altLang="tr-TR" dirty="0"/>
            <a:t> </a:t>
          </a:r>
          <a:r>
            <a:rPr lang="en-US" altLang="tr-TR" dirty="0" err="1"/>
            <a:t>onaylanmasıyla</a:t>
          </a:r>
          <a:r>
            <a:rPr lang="en-US" altLang="tr-TR" dirty="0"/>
            <a:t> </a:t>
          </a:r>
          <a:r>
            <a:rPr lang="en-US" altLang="tr-TR" dirty="0" err="1"/>
            <a:t>ilgilenmez</a:t>
          </a:r>
          <a:endParaRPr lang="en-US" dirty="0"/>
        </a:p>
      </dgm:t>
    </dgm:pt>
    <dgm:pt modelId="{E2AC2D02-C3CA-482A-BF7C-3FA42592752F}" type="parTrans" cxnId="{875E971A-F211-4F16-BB6F-EFDE946906EA}">
      <dgm:prSet/>
      <dgm:spPr/>
      <dgm:t>
        <a:bodyPr/>
        <a:lstStyle/>
        <a:p>
          <a:endParaRPr lang="en-US"/>
        </a:p>
      </dgm:t>
    </dgm:pt>
    <dgm:pt modelId="{911D8151-A4BA-4903-86C1-D7FE1DE8D44F}" type="sibTrans" cxnId="{875E971A-F211-4F16-BB6F-EFDE946906EA}">
      <dgm:prSet/>
      <dgm:spPr/>
      <dgm:t>
        <a:bodyPr/>
        <a:lstStyle/>
        <a:p>
          <a:endParaRPr lang="en-US"/>
        </a:p>
      </dgm:t>
    </dgm:pt>
    <dgm:pt modelId="{8238701F-2CC1-6F4A-B235-7A81DD05AE32}">
      <dgm:prSet/>
      <dgm:spPr/>
      <dgm:t>
        <a:bodyPr/>
        <a:lstStyle/>
        <a:p>
          <a:pPr>
            <a:lnSpc>
              <a:spcPct val="100000"/>
            </a:lnSpc>
          </a:pPr>
          <a:r>
            <a:rPr lang="en-US" altLang="tr-TR"/>
            <a:t>Çalışma tasarımı ne kadar uygundur?</a:t>
          </a:r>
          <a:endParaRPr lang="en-US" altLang="tr-TR" dirty="0"/>
        </a:p>
      </dgm:t>
    </dgm:pt>
    <dgm:pt modelId="{8033CAD2-6FF6-7A46-919D-49036D6522C7}" type="parTrans" cxnId="{C82FF0EC-C2D8-9B45-91F0-9DC45854B524}">
      <dgm:prSet/>
      <dgm:spPr/>
      <dgm:t>
        <a:bodyPr/>
        <a:lstStyle/>
        <a:p>
          <a:endParaRPr lang="tr-TR"/>
        </a:p>
      </dgm:t>
    </dgm:pt>
    <dgm:pt modelId="{C70D5E89-BF2E-6748-A248-E2332F03ECFB}" type="sibTrans" cxnId="{C82FF0EC-C2D8-9B45-91F0-9DC45854B524}">
      <dgm:prSet/>
      <dgm:spPr/>
      <dgm:t>
        <a:bodyPr/>
        <a:lstStyle/>
        <a:p>
          <a:endParaRPr lang="tr-TR"/>
        </a:p>
      </dgm:t>
    </dgm:pt>
    <dgm:pt modelId="{F040CA4C-A317-744B-B9B3-9F5EBFCB7A7D}">
      <dgm:prSet/>
      <dgm:spPr/>
      <dgm:t>
        <a:bodyPr/>
        <a:lstStyle/>
        <a:p>
          <a:pPr>
            <a:lnSpc>
              <a:spcPct val="100000"/>
            </a:lnSpc>
          </a:pPr>
          <a:r>
            <a:rPr lang="en-US" altLang="tr-TR" dirty="0" err="1"/>
            <a:t>Değerlendirme</a:t>
          </a:r>
          <a:r>
            <a:rPr lang="en-US" altLang="tr-TR" dirty="0"/>
            <a:t> ne </a:t>
          </a:r>
          <a:r>
            <a:rPr lang="en-US" altLang="tr-TR" dirty="0" err="1"/>
            <a:t>kadar</a:t>
          </a:r>
          <a:r>
            <a:rPr lang="en-US" altLang="tr-TR" dirty="0"/>
            <a:t> </a:t>
          </a:r>
          <a:r>
            <a:rPr lang="en-US" altLang="tr-TR" dirty="0" err="1"/>
            <a:t>bilimsel</a:t>
          </a:r>
          <a:r>
            <a:rPr lang="en-US" altLang="tr-TR" dirty="0"/>
            <a:t>?</a:t>
          </a:r>
        </a:p>
      </dgm:t>
    </dgm:pt>
    <dgm:pt modelId="{ED898517-6551-434C-BE09-905BDA5B3AF2}" type="parTrans" cxnId="{7F765FFB-F332-114A-8A6F-DAAFE2443E60}">
      <dgm:prSet/>
      <dgm:spPr/>
      <dgm:t>
        <a:bodyPr/>
        <a:lstStyle/>
        <a:p>
          <a:endParaRPr lang="tr-TR"/>
        </a:p>
      </dgm:t>
    </dgm:pt>
    <dgm:pt modelId="{605D3917-A5C8-FC47-9101-D074927BC8CC}" type="sibTrans" cxnId="{7F765FFB-F332-114A-8A6F-DAAFE2443E60}">
      <dgm:prSet/>
      <dgm:spPr/>
      <dgm:t>
        <a:bodyPr/>
        <a:lstStyle/>
        <a:p>
          <a:endParaRPr lang="tr-TR"/>
        </a:p>
      </dgm:t>
    </dgm:pt>
    <dgm:pt modelId="{CE8B7453-FA6D-4BAD-BF93-500959EAD6C1}" type="pres">
      <dgm:prSet presAssocID="{94C83A1F-CD9C-45CD-BCF8-32B92D3C7916}" presName="root" presStyleCnt="0">
        <dgm:presLayoutVars>
          <dgm:dir/>
          <dgm:resizeHandles val="exact"/>
        </dgm:presLayoutVars>
      </dgm:prSet>
      <dgm:spPr/>
    </dgm:pt>
    <dgm:pt modelId="{08A455C5-F0ED-41C7-BF49-E5B40C349DFB}" type="pres">
      <dgm:prSet presAssocID="{DE1033F0-66C3-4920-976C-7D471DCF1673}" presName="compNode" presStyleCnt="0"/>
      <dgm:spPr/>
    </dgm:pt>
    <dgm:pt modelId="{E297558F-6952-43E4-B5EC-3C3FDFEBDC29}" type="pres">
      <dgm:prSet presAssocID="{DE1033F0-66C3-4920-976C-7D471DCF1673}" presName="bgRect" presStyleLbl="bgShp" presStyleIdx="0" presStyleCnt="3"/>
      <dgm:spPr/>
    </dgm:pt>
    <dgm:pt modelId="{F3DE2D3E-70EA-4DFE-B901-D259610DB838}" type="pres">
      <dgm:prSet presAssocID="{DE1033F0-66C3-4920-976C-7D471DCF16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169EDC2D-DF95-4CC6-9FB3-8098E8876159}" type="pres">
      <dgm:prSet presAssocID="{DE1033F0-66C3-4920-976C-7D471DCF1673}" presName="spaceRect" presStyleCnt="0"/>
      <dgm:spPr/>
    </dgm:pt>
    <dgm:pt modelId="{86007DA7-2777-48AF-B9C2-E732BCFAC20B}" type="pres">
      <dgm:prSet presAssocID="{DE1033F0-66C3-4920-976C-7D471DCF1673}" presName="parTx" presStyleLbl="revTx" presStyleIdx="0" presStyleCnt="4">
        <dgm:presLayoutVars>
          <dgm:chMax val="0"/>
          <dgm:chPref val="0"/>
        </dgm:presLayoutVars>
      </dgm:prSet>
      <dgm:spPr/>
    </dgm:pt>
    <dgm:pt modelId="{135C7F65-6D19-469E-9659-F26FDEBDF1EA}" type="pres">
      <dgm:prSet presAssocID="{98544673-4BC0-437F-8398-3FC4F6E71E1E}" presName="sibTrans" presStyleCnt="0"/>
      <dgm:spPr/>
    </dgm:pt>
    <dgm:pt modelId="{2443043A-36E8-48A0-8EEF-0BB9AB5F63D0}" type="pres">
      <dgm:prSet presAssocID="{38F22D68-C9CB-48BC-80D3-6EF3430FDB1A}" presName="compNode" presStyleCnt="0"/>
      <dgm:spPr/>
    </dgm:pt>
    <dgm:pt modelId="{BD10D6E1-5D95-47B9-8320-3ED836C94323}" type="pres">
      <dgm:prSet presAssocID="{38F22D68-C9CB-48BC-80D3-6EF3430FDB1A}" presName="bgRect" presStyleLbl="bgShp" presStyleIdx="1" presStyleCnt="3"/>
      <dgm:spPr/>
    </dgm:pt>
    <dgm:pt modelId="{0C9CF203-85AC-431E-9196-0E825E58215C}" type="pres">
      <dgm:prSet presAssocID="{38F22D68-C9CB-48BC-80D3-6EF3430FDB1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71DD6F20-2418-41DD-AAAC-7B7FD9FB019F}" type="pres">
      <dgm:prSet presAssocID="{38F22D68-C9CB-48BC-80D3-6EF3430FDB1A}" presName="spaceRect" presStyleCnt="0"/>
      <dgm:spPr/>
    </dgm:pt>
    <dgm:pt modelId="{E264E4C1-E565-4543-AC5E-6A697405882F}" type="pres">
      <dgm:prSet presAssocID="{38F22D68-C9CB-48BC-80D3-6EF3430FDB1A}" presName="parTx" presStyleLbl="revTx" presStyleIdx="1" presStyleCnt="4">
        <dgm:presLayoutVars>
          <dgm:chMax val="0"/>
          <dgm:chPref val="0"/>
        </dgm:presLayoutVars>
      </dgm:prSet>
      <dgm:spPr/>
    </dgm:pt>
    <dgm:pt modelId="{81E28995-56C1-4DB4-993A-BBDC62D46183}" type="pres">
      <dgm:prSet presAssocID="{38F22D68-C9CB-48BC-80D3-6EF3430FDB1A}" presName="desTx" presStyleLbl="revTx" presStyleIdx="2" presStyleCnt="4">
        <dgm:presLayoutVars/>
      </dgm:prSet>
      <dgm:spPr/>
    </dgm:pt>
    <dgm:pt modelId="{55606B2F-94D4-4158-BC10-F10EE37FA4AB}" type="pres">
      <dgm:prSet presAssocID="{23525319-DF23-4CE1-970C-F467942D9AD5}" presName="sibTrans" presStyleCnt="0"/>
      <dgm:spPr/>
    </dgm:pt>
    <dgm:pt modelId="{A6753F2A-0F10-4FF3-9FB7-4B050B865756}" type="pres">
      <dgm:prSet presAssocID="{FA787895-F527-42C1-BCEC-FA2C2701553F}" presName="compNode" presStyleCnt="0"/>
      <dgm:spPr/>
    </dgm:pt>
    <dgm:pt modelId="{A171C616-3035-4BA9-8E30-6C24AD19FB3C}" type="pres">
      <dgm:prSet presAssocID="{FA787895-F527-42C1-BCEC-FA2C2701553F}" presName="bgRect" presStyleLbl="bgShp" presStyleIdx="2" presStyleCnt="3"/>
      <dgm:spPr/>
    </dgm:pt>
    <dgm:pt modelId="{5F7D8695-3C95-4DC1-AEF6-09CEA3CBE964}" type="pres">
      <dgm:prSet presAssocID="{FA787895-F527-42C1-BCEC-FA2C270155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nfluencer"/>
        </a:ext>
      </dgm:extLst>
    </dgm:pt>
    <dgm:pt modelId="{0E0C6C85-2CF2-4248-8373-34AA30BFD6DB}" type="pres">
      <dgm:prSet presAssocID="{FA787895-F527-42C1-BCEC-FA2C2701553F}" presName="spaceRect" presStyleCnt="0"/>
      <dgm:spPr/>
    </dgm:pt>
    <dgm:pt modelId="{ACA7BF5D-C29C-4EAC-B46B-1FB2539C8912}" type="pres">
      <dgm:prSet presAssocID="{FA787895-F527-42C1-BCEC-FA2C2701553F}" presName="parTx" presStyleLbl="revTx" presStyleIdx="3" presStyleCnt="4">
        <dgm:presLayoutVars>
          <dgm:chMax val="0"/>
          <dgm:chPref val="0"/>
        </dgm:presLayoutVars>
      </dgm:prSet>
      <dgm:spPr/>
    </dgm:pt>
  </dgm:ptLst>
  <dgm:cxnLst>
    <dgm:cxn modelId="{212B8603-1C44-4952-99F5-DEB4CB87CD0A}" type="presOf" srcId="{94C83A1F-CD9C-45CD-BCF8-32B92D3C7916}" destId="{CE8B7453-FA6D-4BAD-BF93-500959EAD6C1}" srcOrd="0" destOrd="0" presId="urn:microsoft.com/office/officeart/2018/2/layout/IconVerticalSolidList"/>
    <dgm:cxn modelId="{875E971A-F211-4F16-BB6F-EFDE946906EA}" srcId="{94C83A1F-CD9C-45CD-BCF8-32B92D3C7916}" destId="{FA787895-F527-42C1-BCEC-FA2C2701553F}" srcOrd="2" destOrd="0" parTransId="{E2AC2D02-C3CA-482A-BF7C-3FA42592752F}" sibTransId="{911D8151-A4BA-4903-86C1-D7FE1DE8D44F}"/>
    <dgm:cxn modelId="{ADFFD846-A85C-44CE-99F6-BA4CC0E3E35E}" srcId="{94C83A1F-CD9C-45CD-BCF8-32B92D3C7916}" destId="{DE1033F0-66C3-4920-976C-7D471DCF1673}" srcOrd="0" destOrd="0" parTransId="{018B95EE-1758-4312-88BC-9CB7AF3AF8D4}" sibTransId="{98544673-4BC0-437F-8398-3FC4F6E71E1E}"/>
    <dgm:cxn modelId="{BBC8CE7C-2F63-4CE2-9BBD-BFF4321B3D0C}" type="presOf" srcId="{DE1033F0-66C3-4920-976C-7D471DCF1673}" destId="{86007DA7-2777-48AF-B9C2-E732BCFAC20B}" srcOrd="0" destOrd="0" presId="urn:microsoft.com/office/officeart/2018/2/layout/IconVerticalSolidList"/>
    <dgm:cxn modelId="{04885FA3-9110-4864-BBAA-53F047753BE7}" type="presOf" srcId="{4B42E369-F33D-451B-8CC3-7B9673D51209}" destId="{81E28995-56C1-4DB4-993A-BBDC62D46183}" srcOrd="0" destOrd="0" presId="urn:microsoft.com/office/officeart/2018/2/layout/IconVerticalSolidList"/>
    <dgm:cxn modelId="{D918B1BC-BBD5-9947-8E2F-62F0915CE805}" type="presOf" srcId="{F040CA4C-A317-744B-B9B3-9F5EBFCB7A7D}" destId="{81E28995-56C1-4DB4-993A-BBDC62D46183}" srcOrd="0" destOrd="2" presId="urn:microsoft.com/office/officeart/2018/2/layout/IconVerticalSolidList"/>
    <dgm:cxn modelId="{642081D2-9205-0C48-B6C5-84F511F7AE3F}" type="presOf" srcId="{8238701F-2CC1-6F4A-B235-7A81DD05AE32}" destId="{81E28995-56C1-4DB4-993A-BBDC62D46183}" srcOrd="0" destOrd="1" presId="urn:microsoft.com/office/officeart/2018/2/layout/IconVerticalSolidList"/>
    <dgm:cxn modelId="{206FC3D2-7C95-4922-88F2-3011E8D1DAE0}" srcId="{38F22D68-C9CB-48BC-80D3-6EF3430FDB1A}" destId="{4B42E369-F33D-451B-8CC3-7B9673D51209}" srcOrd="0" destOrd="0" parTransId="{7CD09074-8C83-456A-8D9C-816FCF2680E2}" sibTransId="{44809E7D-7482-4E9E-B301-0E4917A98B8A}"/>
    <dgm:cxn modelId="{E7F69DD4-AF6A-42E2-B7E2-D3E2D14CA62D}" srcId="{94C83A1F-CD9C-45CD-BCF8-32B92D3C7916}" destId="{38F22D68-C9CB-48BC-80D3-6EF3430FDB1A}" srcOrd="1" destOrd="0" parTransId="{CC0D9E71-5C50-42FB-8393-912403CD397A}" sibTransId="{23525319-DF23-4CE1-970C-F467942D9AD5}"/>
    <dgm:cxn modelId="{B1EDCAD9-E655-48C9-ABE5-2F4F941B749A}" type="presOf" srcId="{FA787895-F527-42C1-BCEC-FA2C2701553F}" destId="{ACA7BF5D-C29C-4EAC-B46B-1FB2539C8912}" srcOrd="0" destOrd="0" presId="urn:microsoft.com/office/officeart/2018/2/layout/IconVerticalSolidList"/>
    <dgm:cxn modelId="{EC953EE8-BE33-4D12-9239-A2CFD87D1F50}" type="presOf" srcId="{38F22D68-C9CB-48BC-80D3-6EF3430FDB1A}" destId="{E264E4C1-E565-4543-AC5E-6A697405882F}" srcOrd="0" destOrd="0" presId="urn:microsoft.com/office/officeart/2018/2/layout/IconVerticalSolidList"/>
    <dgm:cxn modelId="{C82FF0EC-C2D8-9B45-91F0-9DC45854B524}" srcId="{38F22D68-C9CB-48BC-80D3-6EF3430FDB1A}" destId="{8238701F-2CC1-6F4A-B235-7A81DD05AE32}" srcOrd="1" destOrd="0" parTransId="{8033CAD2-6FF6-7A46-919D-49036D6522C7}" sibTransId="{C70D5E89-BF2E-6748-A248-E2332F03ECFB}"/>
    <dgm:cxn modelId="{7F765FFB-F332-114A-8A6F-DAAFE2443E60}" srcId="{38F22D68-C9CB-48BC-80D3-6EF3430FDB1A}" destId="{F040CA4C-A317-744B-B9B3-9F5EBFCB7A7D}" srcOrd="2" destOrd="0" parTransId="{ED898517-6551-434C-BE09-905BDA5B3AF2}" sibTransId="{605D3917-A5C8-FC47-9101-D074927BC8CC}"/>
    <dgm:cxn modelId="{23E67E6D-41D7-4EA7-B12B-055F47069015}" type="presParOf" srcId="{CE8B7453-FA6D-4BAD-BF93-500959EAD6C1}" destId="{08A455C5-F0ED-41C7-BF49-E5B40C349DFB}" srcOrd="0" destOrd="0" presId="urn:microsoft.com/office/officeart/2018/2/layout/IconVerticalSolidList"/>
    <dgm:cxn modelId="{FEE318F9-CC2D-46B8-92CF-A622A5E6505B}" type="presParOf" srcId="{08A455C5-F0ED-41C7-BF49-E5B40C349DFB}" destId="{E297558F-6952-43E4-B5EC-3C3FDFEBDC29}" srcOrd="0" destOrd="0" presId="urn:microsoft.com/office/officeart/2018/2/layout/IconVerticalSolidList"/>
    <dgm:cxn modelId="{CA0A5F8A-882A-405C-A0BE-881404A02100}" type="presParOf" srcId="{08A455C5-F0ED-41C7-BF49-E5B40C349DFB}" destId="{F3DE2D3E-70EA-4DFE-B901-D259610DB838}" srcOrd="1" destOrd="0" presId="urn:microsoft.com/office/officeart/2018/2/layout/IconVerticalSolidList"/>
    <dgm:cxn modelId="{9AFC00E0-742B-406B-A6F5-771C775B2829}" type="presParOf" srcId="{08A455C5-F0ED-41C7-BF49-E5B40C349DFB}" destId="{169EDC2D-DF95-4CC6-9FB3-8098E8876159}" srcOrd="2" destOrd="0" presId="urn:microsoft.com/office/officeart/2018/2/layout/IconVerticalSolidList"/>
    <dgm:cxn modelId="{1CAB6F96-8FF5-4FB6-AAA8-E8DE57AD87EB}" type="presParOf" srcId="{08A455C5-F0ED-41C7-BF49-E5B40C349DFB}" destId="{86007DA7-2777-48AF-B9C2-E732BCFAC20B}" srcOrd="3" destOrd="0" presId="urn:microsoft.com/office/officeart/2018/2/layout/IconVerticalSolidList"/>
    <dgm:cxn modelId="{8B8C78B7-685D-4793-86C9-131E0D58449E}" type="presParOf" srcId="{CE8B7453-FA6D-4BAD-BF93-500959EAD6C1}" destId="{135C7F65-6D19-469E-9659-F26FDEBDF1EA}" srcOrd="1" destOrd="0" presId="urn:microsoft.com/office/officeart/2018/2/layout/IconVerticalSolidList"/>
    <dgm:cxn modelId="{FB0D1A8C-8A0C-452D-90EF-2D45017C2145}" type="presParOf" srcId="{CE8B7453-FA6D-4BAD-BF93-500959EAD6C1}" destId="{2443043A-36E8-48A0-8EEF-0BB9AB5F63D0}" srcOrd="2" destOrd="0" presId="urn:microsoft.com/office/officeart/2018/2/layout/IconVerticalSolidList"/>
    <dgm:cxn modelId="{DA43A46B-2A82-4339-BD2E-FAB625BF779E}" type="presParOf" srcId="{2443043A-36E8-48A0-8EEF-0BB9AB5F63D0}" destId="{BD10D6E1-5D95-47B9-8320-3ED836C94323}" srcOrd="0" destOrd="0" presId="urn:microsoft.com/office/officeart/2018/2/layout/IconVerticalSolidList"/>
    <dgm:cxn modelId="{E4F5B56E-7310-45D7-B3E3-D1A6DA2A50E4}" type="presParOf" srcId="{2443043A-36E8-48A0-8EEF-0BB9AB5F63D0}" destId="{0C9CF203-85AC-431E-9196-0E825E58215C}" srcOrd="1" destOrd="0" presId="urn:microsoft.com/office/officeart/2018/2/layout/IconVerticalSolidList"/>
    <dgm:cxn modelId="{92E0A895-0C39-4BED-A114-A13B8B3FBA23}" type="presParOf" srcId="{2443043A-36E8-48A0-8EEF-0BB9AB5F63D0}" destId="{71DD6F20-2418-41DD-AAAC-7B7FD9FB019F}" srcOrd="2" destOrd="0" presId="urn:microsoft.com/office/officeart/2018/2/layout/IconVerticalSolidList"/>
    <dgm:cxn modelId="{20992953-5D7A-4709-B840-5FCE0CD4EFE7}" type="presParOf" srcId="{2443043A-36E8-48A0-8EEF-0BB9AB5F63D0}" destId="{E264E4C1-E565-4543-AC5E-6A697405882F}" srcOrd="3" destOrd="0" presId="urn:microsoft.com/office/officeart/2018/2/layout/IconVerticalSolidList"/>
    <dgm:cxn modelId="{85A55D80-FBC6-4BED-8F0F-857BD68E6112}" type="presParOf" srcId="{2443043A-36E8-48A0-8EEF-0BB9AB5F63D0}" destId="{81E28995-56C1-4DB4-993A-BBDC62D46183}" srcOrd="4" destOrd="0" presId="urn:microsoft.com/office/officeart/2018/2/layout/IconVerticalSolidList"/>
    <dgm:cxn modelId="{1DE32B79-B5D5-48C1-A1CE-E021B950EF50}" type="presParOf" srcId="{CE8B7453-FA6D-4BAD-BF93-500959EAD6C1}" destId="{55606B2F-94D4-4158-BC10-F10EE37FA4AB}" srcOrd="3" destOrd="0" presId="urn:microsoft.com/office/officeart/2018/2/layout/IconVerticalSolidList"/>
    <dgm:cxn modelId="{AAB84B94-C8CF-4BA3-9968-68CA360290F0}" type="presParOf" srcId="{CE8B7453-FA6D-4BAD-BF93-500959EAD6C1}" destId="{A6753F2A-0F10-4FF3-9FB7-4B050B865756}" srcOrd="4" destOrd="0" presId="urn:microsoft.com/office/officeart/2018/2/layout/IconVerticalSolidList"/>
    <dgm:cxn modelId="{9B8568C0-A2AC-4218-9D62-97BBBC87180D}" type="presParOf" srcId="{A6753F2A-0F10-4FF3-9FB7-4B050B865756}" destId="{A171C616-3035-4BA9-8E30-6C24AD19FB3C}" srcOrd="0" destOrd="0" presId="urn:microsoft.com/office/officeart/2018/2/layout/IconVerticalSolidList"/>
    <dgm:cxn modelId="{1C352E3E-B8B9-44DF-AC23-A0FDD4A0CA09}" type="presParOf" srcId="{A6753F2A-0F10-4FF3-9FB7-4B050B865756}" destId="{5F7D8695-3C95-4DC1-AEF6-09CEA3CBE964}" srcOrd="1" destOrd="0" presId="urn:microsoft.com/office/officeart/2018/2/layout/IconVerticalSolidList"/>
    <dgm:cxn modelId="{742676FD-5859-4679-A248-40D328AC608E}" type="presParOf" srcId="{A6753F2A-0F10-4FF3-9FB7-4B050B865756}" destId="{0E0C6C85-2CF2-4248-8373-34AA30BFD6DB}" srcOrd="2" destOrd="0" presId="urn:microsoft.com/office/officeart/2018/2/layout/IconVerticalSolidList"/>
    <dgm:cxn modelId="{6C0DD26E-58D2-49DF-A60F-913F96B3ADEA}" type="presParOf" srcId="{A6753F2A-0F10-4FF3-9FB7-4B050B865756}" destId="{ACA7BF5D-C29C-4EAC-B46B-1FB2539C891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EAB941-010C-44F6-9AA9-148275B8342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7249EFE-34B5-4413-8B6C-759BB1495492}">
      <dgm:prSet custT="1"/>
      <dgm:spPr/>
      <dgm:t>
        <a:bodyPr/>
        <a:lstStyle/>
        <a:p>
          <a:pPr>
            <a:lnSpc>
              <a:spcPct val="100000"/>
            </a:lnSpc>
          </a:pPr>
          <a:r>
            <a:rPr lang="tr-TR" sz="2400" dirty="0"/>
            <a:t>Y</a:t>
          </a:r>
          <a:r>
            <a:rPr lang="en-US" sz="2400" dirty="0" err="1"/>
            <a:t>eni</a:t>
          </a:r>
          <a:r>
            <a:rPr lang="en-US" sz="2400" dirty="0"/>
            <a:t> </a:t>
          </a:r>
          <a:r>
            <a:rPr lang="en-US" sz="2400" dirty="0" err="1"/>
            <a:t>ilaç</a:t>
          </a:r>
          <a:r>
            <a:rPr lang="en-US" sz="2400" dirty="0"/>
            <a:t> </a:t>
          </a:r>
          <a:r>
            <a:rPr lang="en-US" sz="2400" dirty="0" err="1"/>
            <a:t>başvurularının</a:t>
          </a:r>
          <a:r>
            <a:rPr lang="en-US" sz="2400" dirty="0"/>
            <a:t> </a:t>
          </a:r>
          <a:r>
            <a:rPr lang="en-US" sz="2400" dirty="0" err="1"/>
            <a:t>güvenliğini</a:t>
          </a:r>
          <a:r>
            <a:rPr lang="en-US" sz="2400" dirty="0"/>
            <a:t> ve </a:t>
          </a:r>
          <a:r>
            <a:rPr lang="en-US" sz="2400" dirty="0" err="1"/>
            <a:t>etkinliğini</a:t>
          </a:r>
          <a:r>
            <a:rPr lang="en-US" sz="2400" dirty="0"/>
            <a:t> </a:t>
          </a:r>
          <a:r>
            <a:rPr lang="en-US" sz="2400" dirty="0" err="1"/>
            <a:t>değerlendiren</a:t>
          </a:r>
          <a:r>
            <a:rPr lang="en-US" sz="2400" dirty="0"/>
            <a:t> </a:t>
          </a:r>
          <a:r>
            <a:rPr lang="en-US" sz="2400" dirty="0" err="1"/>
            <a:t>çalışmalardan</a:t>
          </a:r>
          <a:r>
            <a:rPr lang="en-US" sz="2400" dirty="0"/>
            <a:t> </a:t>
          </a:r>
          <a:r>
            <a:rPr lang="en-US" sz="2400" dirty="0" err="1"/>
            <a:t>elde</a:t>
          </a:r>
          <a:r>
            <a:rPr lang="en-US" sz="2400" dirty="0"/>
            <a:t> </a:t>
          </a:r>
          <a:r>
            <a:rPr lang="en-US" sz="2400" dirty="0" err="1"/>
            <a:t>edilen</a:t>
          </a:r>
          <a:r>
            <a:rPr lang="en-US" sz="2400" dirty="0"/>
            <a:t> </a:t>
          </a:r>
          <a:r>
            <a:rPr lang="en-US" sz="2400" dirty="0" err="1"/>
            <a:t>verilerin</a:t>
          </a:r>
          <a:r>
            <a:rPr lang="en-US" sz="2400" dirty="0"/>
            <a:t> </a:t>
          </a:r>
          <a:r>
            <a:rPr lang="en-US" sz="2400" dirty="0" err="1"/>
            <a:t>kalitesinin</a:t>
          </a:r>
          <a:r>
            <a:rPr lang="en-US" sz="2400" dirty="0"/>
            <a:t> ve </a:t>
          </a:r>
          <a:r>
            <a:rPr lang="en-US" sz="2400" dirty="0" err="1"/>
            <a:t>bütünlüğünün</a:t>
          </a:r>
          <a:r>
            <a:rPr lang="en-US" sz="2400" dirty="0"/>
            <a:t> </a:t>
          </a:r>
          <a:r>
            <a:rPr lang="en-US" sz="2400" dirty="0" err="1"/>
            <a:t>arttırılması</a:t>
          </a:r>
          <a:r>
            <a:rPr lang="en-US" sz="2400" dirty="0"/>
            <a:t> </a:t>
          </a:r>
          <a:r>
            <a:rPr lang="en-US" sz="2400" dirty="0" err="1"/>
            <a:t>için</a:t>
          </a:r>
          <a:r>
            <a:rPr lang="en-US" sz="2400" dirty="0"/>
            <a:t> </a:t>
          </a:r>
          <a:r>
            <a:rPr lang="en-US" sz="2400" dirty="0" err="1"/>
            <a:t>standart</a:t>
          </a:r>
          <a:r>
            <a:rPr lang="en-US" sz="2400" dirty="0"/>
            <a:t> </a:t>
          </a:r>
          <a:r>
            <a:rPr lang="en-US" sz="2400" dirty="0" err="1"/>
            <a:t>bir</a:t>
          </a:r>
          <a:r>
            <a:rPr lang="en-US" sz="2400" dirty="0"/>
            <a:t> </a:t>
          </a:r>
          <a:r>
            <a:rPr lang="en-US" sz="2400" dirty="0" err="1"/>
            <a:t>temel</a:t>
          </a:r>
          <a:r>
            <a:rPr lang="en-US" sz="2400" dirty="0"/>
            <a:t> </a:t>
          </a:r>
          <a:r>
            <a:rPr lang="en-US" sz="2400" dirty="0" err="1"/>
            <a:t>sağlar</a:t>
          </a:r>
          <a:endParaRPr lang="en-US" sz="2400" dirty="0"/>
        </a:p>
      </dgm:t>
    </dgm:pt>
    <dgm:pt modelId="{ACD4E457-F732-4B14-A26F-0CC267B8D741}" type="parTrans" cxnId="{A5555735-63FE-418E-BB37-2FDA8C360950}">
      <dgm:prSet/>
      <dgm:spPr/>
      <dgm:t>
        <a:bodyPr/>
        <a:lstStyle/>
        <a:p>
          <a:endParaRPr lang="en-US"/>
        </a:p>
      </dgm:t>
    </dgm:pt>
    <dgm:pt modelId="{671BADD7-E5AC-4BDF-B50B-C4AFE2557CCD}" type="sibTrans" cxnId="{A5555735-63FE-418E-BB37-2FDA8C360950}">
      <dgm:prSet/>
      <dgm:spPr/>
      <dgm:t>
        <a:bodyPr/>
        <a:lstStyle/>
        <a:p>
          <a:endParaRPr lang="en-US"/>
        </a:p>
      </dgm:t>
    </dgm:pt>
    <dgm:pt modelId="{BE6126BF-0E4C-4DA2-9085-7B4DCCEFE8FE}">
      <dgm:prSet custT="1"/>
      <dgm:spPr/>
      <dgm:t>
        <a:bodyPr/>
        <a:lstStyle/>
        <a:p>
          <a:pPr>
            <a:lnSpc>
              <a:spcPct val="100000"/>
            </a:lnSpc>
          </a:pPr>
          <a:r>
            <a:rPr lang="en-US" sz="2400" dirty="0" err="1"/>
            <a:t>Konsept</a:t>
          </a:r>
          <a:r>
            <a:rPr lang="en-US" sz="2400" dirty="0"/>
            <a:t> </a:t>
          </a:r>
          <a:r>
            <a:rPr lang="en-US" sz="2400" dirty="0" err="1"/>
            <a:t>değerlendirmesi</a:t>
          </a:r>
          <a:r>
            <a:rPr lang="en-US" sz="2400" dirty="0"/>
            <a:t> ve </a:t>
          </a:r>
          <a:r>
            <a:rPr lang="en-US" sz="2400" dirty="0" err="1"/>
            <a:t>tarama</a:t>
          </a:r>
          <a:r>
            <a:rPr lang="en-US" sz="2400" dirty="0"/>
            <a:t> </a:t>
          </a:r>
          <a:r>
            <a:rPr lang="en-US" sz="2400" dirty="0" err="1"/>
            <a:t>gibi</a:t>
          </a:r>
          <a:r>
            <a:rPr lang="en-US" sz="2400" dirty="0"/>
            <a:t> </a:t>
          </a:r>
          <a:r>
            <a:rPr lang="en-US" sz="2400" dirty="0" err="1"/>
            <a:t>erken</a:t>
          </a:r>
          <a:r>
            <a:rPr lang="en-US" sz="2400" dirty="0"/>
            <a:t> </a:t>
          </a:r>
          <a:r>
            <a:rPr lang="en-US" sz="2400" dirty="0" err="1"/>
            <a:t>gelişim</a:t>
          </a:r>
          <a:r>
            <a:rPr lang="en-US" sz="2400" dirty="0"/>
            <a:t> </a:t>
          </a:r>
          <a:r>
            <a:rPr lang="en-US" sz="2400" dirty="0" err="1"/>
            <a:t>aşamaları</a:t>
          </a:r>
          <a:r>
            <a:rPr lang="en-US" sz="2400" dirty="0"/>
            <a:t> </a:t>
          </a:r>
          <a:r>
            <a:rPr lang="en-US" sz="2400" dirty="0" err="1"/>
            <a:t>için</a:t>
          </a:r>
          <a:r>
            <a:rPr lang="en-US" sz="2400" dirty="0"/>
            <a:t> GLP </a:t>
          </a:r>
          <a:r>
            <a:rPr lang="en-US" sz="2400" dirty="0" err="1"/>
            <a:t>gerekli</a:t>
          </a:r>
          <a:r>
            <a:rPr lang="en-US" sz="2400" dirty="0"/>
            <a:t> </a:t>
          </a:r>
          <a:r>
            <a:rPr lang="en-US" sz="2400" dirty="0" err="1"/>
            <a:t>değildir</a:t>
          </a:r>
          <a:endParaRPr lang="en-US" sz="2400" dirty="0"/>
        </a:p>
      </dgm:t>
    </dgm:pt>
    <dgm:pt modelId="{686EA78F-54FB-456F-8FE9-031DC2F55C2E}" type="parTrans" cxnId="{6032F25C-AEA3-4C90-AB28-2F1FDF3BEDD6}">
      <dgm:prSet/>
      <dgm:spPr/>
      <dgm:t>
        <a:bodyPr/>
        <a:lstStyle/>
        <a:p>
          <a:endParaRPr lang="en-US"/>
        </a:p>
      </dgm:t>
    </dgm:pt>
    <dgm:pt modelId="{26773187-ED00-4000-AF07-785C236B8762}" type="sibTrans" cxnId="{6032F25C-AEA3-4C90-AB28-2F1FDF3BEDD6}">
      <dgm:prSet/>
      <dgm:spPr/>
      <dgm:t>
        <a:bodyPr/>
        <a:lstStyle/>
        <a:p>
          <a:endParaRPr lang="en-US"/>
        </a:p>
      </dgm:t>
    </dgm:pt>
    <dgm:pt modelId="{1D0C0FB6-50D4-45BC-874B-05AAD58905D1}">
      <dgm:prSet custT="1"/>
      <dgm:spPr/>
      <dgm:t>
        <a:bodyPr/>
        <a:lstStyle/>
        <a:p>
          <a:pPr>
            <a:lnSpc>
              <a:spcPct val="100000"/>
            </a:lnSpc>
          </a:pPr>
          <a:r>
            <a:rPr lang="en-US" sz="2400" dirty="0"/>
            <a:t>GLP</a:t>
          </a:r>
          <a:r>
            <a:rPr lang="tr-TR" sz="2400" dirty="0"/>
            <a:t>, a</a:t>
          </a:r>
          <a:r>
            <a:rPr lang="en-US" sz="2400" dirty="0" err="1"/>
            <a:t>raştırma</a:t>
          </a:r>
          <a:r>
            <a:rPr lang="en-US" sz="2400" dirty="0"/>
            <a:t> </a:t>
          </a:r>
          <a:r>
            <a:rPr lang="en-US" sz="2400" dirty="0" err="1"/>
            <a:t>aşamasındaki</a:t>
          </a:r>
          <a:r>
            <a:rPr lang="en-US" sz="2400" dirty="0"/>
            <a:t> yeni </a:t>
          </a:r>
          <a:r>
            <a:rPr lang="en-US" sz="2400" dirty="0" err="1"/>
            <a:t>bir</a:t>
          </a:r>
          <a:r>
            <a:rPr lang="en-US" sz="2400" dirty="0"/>
            <a:t> </a:t>
          </a:r>
          <a:r>
            <a:rPr lang="en-US" sz="2400" dirty="0" err="1"/>
            <a:t>ilac</a:t>
          </a:r>
          <a:r>
            <a:rPr lang="tr-TR" sz="2400" dirty="0" err="1"/>
            <a:t>ın</a:t>
          </a:r>
          <a:r>
            <a:rPr lang="en-US" sz="2400" dirty="0"/>
            <a:t> </a:t>
          </a:r>
          <a:r>
            <a:rPr lang="en-US" sz="2400" dirty="0" err="1"/>
            <a:t>başvur</a:t>
          </a:r>
          <a:r>
            <a:rPr lang="tr-TR" sz="2400" dirty="0"/>
            <a:t>usu </a:t>
          </a:r>
          <a:r>
            <a:rPr lang="en-US" sz="2400" dirty="0" err="1"/>
            <a:t>önce</a:t>
          </a:r>
          <a:r>
            <a:rPr lang="tr-TR" sz="2400" dirty="0"/>
            <a:t>sinde</a:t>
          </a:r>
          <a:r>
            <a:rPr lang="en-US" sz="2400" dirty="0"/>
            <a:t> </a:t>
          </a:r>
          <a:r>
            <a:rPr lang="en-US" sz="2400" dirty="0" err="1"/>
            <a:t>yalnızca</a:t>
          </a:r>
          <a:r>
            <a:rPr lang="en-US" sz="2400" dirty="0"/>
            <a:t> </a:t>
          </a:r>
          <a:r>
            <a:rPr lang="en-US" sz="2400" dirty="0" err="1"/>
            <a:t>biyouyumlulu</a:t>
          </a:r>
          <a:r>
            <a:rPr lang="tr-TR" sz="2400" dirty="0"/>
            <a:t>k</a:t>
          </a:r>
          <a:r>
            <a:rPr lang="en-US" sz="2400" dirty="0"/>
            <a:t>, </a:t>
          </a:r>
          <a:r>
            <a:rPr lang="en-US" sz="2400" dirty="0" err="1"/>
            <a:t>metabolizma</a:t>
          </a:r>
          <a:r>
            <a:rPr lang="en-US" sz="2400" dirty="0"/>
            <a:t>, </a:t>
          </a:r>
          <a:r>
            <a:rPr lang="en-US" sz="2400" dirty="0" err="1"/>
            <a:t>toksikoloji</a:t>
          </a:r>
          <a:r>
            <a:rPr lang="tr-TR" sz="2400" dirty="0"/>
            <a:t>k</a:t>
          </a:r>
          <a:r>
            <a:rPr lang="en-US" sz="2400" dirty="0"/>
            <a:t> ve </a:t>
          </a:r>
          <a:r>
            <a:rPr lang="en-US" sz="2400" dirty="0" err="1"/>
            <a:t>farmakoloji</a:t>
          </a:r>
          <a:r>
            <a:rPr lang="tr-TR" sz="2400" dirty="0"/>
            <a:t>k</a:t>
          </a:r>
          <a:r>
            <a:rPr lang="en-US" sz="2400" dirty="0"/>
            <a:t> </a:t>
          </a:r>
          <a:r>
            <a:rPr lang="en-US" sz="2400" i="1" dirty="0"/>
            <a:t>in vivo </a:t>
          </a:r>
          <a:r>
            <a:rPr lang="en-US" sz="2400" dirty="0" err="1"/>
            <a:t>ölçümleri</a:t>
          </a:r>
          <a:r>
            <a:rPr lang="en-US" sz="2400" dirty="0"/>
            <a:t> </a:t>
          </a:r>
          <a:r>
            <a:rPr lang="en-US" sz="2400" dirty="0" err="1"/>
            <a:t>içere</a:t>
          </a:r>
          <a:r>
            <a:rPr lang="tr-TR" sz="2400" dirty="0"/>
            <a:t>n </a:t>
          </a:r>
          <a:r>
            <a:rPr lang="en-US" sz="2400" dirty="0" err="1"/>
            <a:t>güvenlik</a:t>
          </a:r>
          <a:r>
            <a:rPr lang="en-US" sz="2400" dirty="0"/>
            <a:t> </a:t>
          </a:r>
          <a:r>
            <a:rPr lang="en-US" sz="2400" dirty="0" err="1"/>
            <a:t>çalışmaları</a:t>
          </a:r>
          <a:r>
            <a:rPr lang="en-US" sz="2400" dirty="0"/>
            <a:t> </a:t>
          </a:r>
          <a:r>
            <a:rPr lang="en-US" sz="2400" dirty="0" err="1"/>
            <a:t>için</a:t>
          </a:r>
          <a:r>
            <a:rPr lang="en-US" sz="2400" dirty="0"/>
            <a:t> </a:t>
          </a:r>
          <a:r>
            <a:rPr lang="en-US" sz="2400" dirty="0" err="1"/>
            <a:t>gereklidir</a:t>
          </a:r>
          <a:endParaRPr lang="en-US" sz="2400" dirty="0"/>
        </a:p>
      </dgm:t>
    </dgm:pt>
    <dgm:pt modelId="{C3F886D6-DEF7-4892-B60D-26117DD3FC7B}" type="parTrans" cxnId="{6621AC3D-2CC7-4ED4-AD00-765124122E93}">
      <dgm:prSet/>
      <dgm:spPr/>
      <dgm:t>
        <a:bodyPr/>
        <a:lstStyle/>
        <a:p>
          <a:endParaRPr lang="en-US"/>
        </a:p>
      </dgm:t>
    </dgm:pt>
    <dgm:pt modelId="{34EA8F76-DCB3-4CB6-8989-E6CDD9240DF9}" type="sibTrans" cxnId="{6621AC3D-2CC7-4ED4-AD00-765124122E93}">
      <dgm:prSet/>
      <dgm:spPr/>
      <dgm:t>
        <a:bodyPr/>
        <a:lstStyle/>
        <a:p>
          <a:endParaRPr lang="en-US"/>
        </a:p>
      </dgm:t>
    </dgm:pt>
    <dgm:pt modelId="{8AA24575-92B7-497B-9090-25F7AD8CF015}" type="pres">
      <dgm:prSet presAssocID="{2FEAB941-010C-44F6-9AA9-148275B83422}" presName="root" presStyleCnt="0">
        <dgm:presLayoutVars>
          <dgm:dir/>
          <dgm:resizeHandles val="exact"/>
        </dgm:presLayoutVars>
      </dgm:prSet>
      <dgm:spPr/>
    </dgm:pt>
    <dgm:pt modelId="{14E388C6-E264-4070-AB0F-37468425C882}" type="pres">
      <dgm:prSet presAssocID="{C7249EFE-34B5-4413-8B6C-759BB1495492}" presName="compNode" presStyleCnt="0"/>
      <dgm:spPr/>
    </dgm:pt>
    <dgm:pt modelId="{24CFA97F-4873-46A1-A8FE-B76B54FE2750}" type="pres">
      <dgm:prSet presAssocID="{C7249EFE-34B5-4413-8B6C-759BB1495492}" presName="bgRect" presStyleLbl="bgShp" presStyleIdx="0" presStyleCnt="3"/>
      <dgm:spPr/>
    </dgm:pt>
    <dgm:pt modelId="{71988A25-9558-4332-A5D4-0985D4E6EAC9}" type="pres">
      <dgm:prSet presAssocID="{C7249EFE-34B5-4413-8B6C-759BB14954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11A06DDA-5BCE-434A-AABA-0DA78AEA77C4}" type="pres">
      <dgm:prSet presAssocID="{C7249EFE-34B5-4413-8B6C-759BB1495492}" presName="spaceRect" presStyleCnt="0"/>
      <dgm:spPr/>
    </dgm:pt>
    <dgm:pt modelId="{0A0A4A62-F282-4297-A50F-DC1C89BF5FE7}" type="pres">
      <dgm:prSet presAssocID="{C7249EFE-34B5-4413-8B6C-759BB1495492}" presName="parTx" presStyleLbl="revTx" presStyleIdx="0" presStyleCnt="3">
        <dgm:presLayoutVars>
          <dgm:chMax val="0"/>
          <dgm:chPref val="0"/>
        </dgm:presLayoutVars>
      </dgm:prSet>
      <dgm:spPr/>
    </dgm:pt>
    <dgm:pt modelId="{10C3AA3A-0B70-409D-8FA6-23BBE14CDFCD}" type="pres">
      <dgm:prSet presAssocID="{671BADD7-E5AC-4BDF-B50B-C4AFE2557CCD}" presName="sibTrans" presStyleCnt="0"/>
      <dgm:spPr/>
    </dgm:pt>
    <dgm:pt modelId="{354E34B6-4D6D-40E2-9B98-6741C41F520D}" type="pres">
      <dgm:prSet presAssocID="{BE6126BF-0E4C-4DA2-9085-7B4DCCEFE8FE}" presName="compNode" presStyleCnt="0"/>
      <dgm:spPr/>
    </dgm:pt>
    <dgm:pt modelId="{C4F9BDBD-263F-4BCA-8355-9B4FD9A181BF}" type="pres">
      <dgm:prSet presAssocID="{BE6126BF-0E4C-4DA2-9085-7B4DCCEFE8FE}" presName="bgRect" presStyleLbl="bgShp" presStyleIdx="1" presStyleCnt="3"/>
      <dgm:spPr/>
    </dgm:pt>
    <dgm:pt modelId="{0D6C02CC-CEC2-4787-942F-128DB4704FEF}" type="pres">
      <dgm:prSet presAssocID="{BE6126BF-0E4C-4DA2-9085-7B4DCCEFE8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CDB15332-475E-484C-969F-91604B302F5A}" type="pres">
      <dgm:prSet presAssocID="{BE6126BF-0E4C-4DA2-9085-7B4DCCEFE8FE}" presName="spaceRect" presStyleCnt="0"/>
      <dgm:spPr/>
    </dgm:pt>
    <dgm:pt modelId="{6DE27723-C325-4E64-8275-45415D0ACA5D}" type="pres">
      <dgm:prSet presAssocID="{BE6126BF-0E4C-4DA2-9085-7B4DCCEFE8FE}" presName="parTx" presStyleLbl="revTx" presStyleIdx="1" presStyleCnt="3">
        <dgm:presLayoutVars>
          <dgm:chMax val="0"/>
          <dgm:chPref val="0"/>
        </dgm:presLayoutVars>
      </dgm:prSet>
      <dgm:spPr/>
    </dgm:pt>
    <dgm:pt modelId="{8DD3C06F-5005-4B0A-87C3-DDB8255DCA70}" type="pres">
      <dgm:prSet presAssocID="{26773187-ED00-4000-AF07-785C236B8762}" presName="sibTrans" presStyleCnt="0"/>
      <dgm:spPr/>
    </dgm:pt>
    <dgm:pt modelId="{8D68B053-29F9-43E2-8221-37E78B04DBEF}" type="pres">
      <dgm:prSet presAssocID="{1D0C0FB6-50D4-45BC-874B-05AAD58905D1}" presName="compNode" presStyleCnt="0"/>
      <dgm:spPr/>
    </dgm:pt>
    <dgm:pt modelId="{9247D532-80B5-4943-909B-854FD7158D35}" type="pres">
      <dgm:prSet presAssocID="{1D0C0FB6-50D4-45BC-874B-05AAD58905D1}" presName="bgRect" presStyleLbl="bgShp" presStyleIdx="2" presStyleCnt="3"/>
      <dgm:spPr/>
    </dgm:pt>
    <dgm:pt modelId="{9F125B65-46AA-48BA-9709-C6120382C6B8}" type="pres">
      <dgm:prSet presAssocID="{1D0C0FB6-50D4-45BC-874B-05AAD58905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at"/>
        </a:ext>
      </dgm:extLst>
    </dgm:pt>
    <dgm:pt modelId="{5D6FD1D5-732E-4DC0-87A0-1E3E08133595}" type="pres">
      <dgm:prSet presAssocID="{1D0C0FB6-50D4-45BC-874B-05AAD58905D1}" presName="spaceRect" presStyleCnt="0"/>
      <dgm:spPr/>
    </dgm:pt>
    <dgm:pt modelId="{894EDCBE-BF4B-454C-922E-80BAABC8E1A1}" type="pres">
      <dgm:prSet presAssocID="{1D0C0FB6-50D4-45BC-874B-05AAD58905D1}" presName="parTx" presStyleLbl="revTx" presStyleIdx="2" presStyleCnt="3">
        <dgm:presLayoutVars>
          <dgm:chMax val="0"/>
          <dgm:chPref val="0"/>
        </dgm:presLayoutVars>
      </dgm:prSet>
      <dgm:spPr/>
    </dgm:pt>
  </dgm:ptLst>
  <dgm:cxnLst>
    <dgm:cxn modelId="{9480761F-CF39-411F-ABB9-7A22F94E8E2D}" type="presOf" srcId="{1D0C0FB6-50D4-45BC-874B-05AAD58905D1}" destId="{894EDCBE-BF4B-454C-922E-80BAABC8E1A1}" srcOrd="0" destOrd="0" presId="urn:microsoft.com/office/officeart/2018/2/layout/IconVerticalSolidList"/>
    <dgm:cxn modelId="{A5555735-63FE-418E-BB37-2FDA8C360950}" srcId="{2FEAB941-010C-44F6-9AA9-148275B83422}" destId="{C7249EFE-34B5-4413-8B6C-759BB1495492}" srcOrd="0" destOrd="0" parTransId="{ACD4E457-F732-4B14-A26F-0CC267B8D741}" sibTransId="{671BADD7-E5AC-4BDF-B50B-C4AFE2557CCD}"/>
    <dgm:cxn modelId="{D25DB43A-C30E-447C-ADD8-F7F1202891E3}" type="presOf" srcId="{C7249EFE-34B5-4413-8B6C-759BB1495492}" destId="{0A0A4A62-F282-4297-A50F-DC1C89BF5FE7}" srcOrd="0" destOrd="0" presId="urn:microsoft.com/office/officeart/2018/2/layout/IconVerticalSolidList"/>
    <dgm:cxn modelId="{6621AC3D-2CC7-4ED4-AD00-765124122E93}" srcId="{2FEAB941-010C-44F6-9AA9-148275B83422}" destId="{1D0C0FB6-50D4-45BC-874B-05AAD58905D1}" srcOrd="2" destOrd="0" parTransId="{C3F886D6-DEF7-4892-B60D-26117DD3FC7B}" sibTransId="{34EA8F76-DCB3-4CB6-8989-E6CDD9240DF9}"/>
    <dgm:cxn modelId="{6032F25C-AEA3-4C90-AB28-2F1FDF3BEDD6}" srcId="{2FEAB941-010C-44F6-9AA9-148275B83422}" destId="{BE6126BF-0E4C-4DA2-9085-7B4DCCEFE8FE}" srcOrd="1" destOrd="0" parTransId="{686EA78F-54FB-456F-8FE9-031DC2F55C2E}" sibTransId="{26773187-ED00-4000-AF07-785C236B8762}"/>
    <dgm:cxn modelId="{01321241-E1C2-450F-8C77-212B1F655256}" type="presOf" srcId="{2FEAB941-010C-44F6-9AA9-148275B83422}" destId="{8AA24575-92B7-497B-9090-25F7AD8CF015}" srcOrd="0" destOrd="0" presId="urn:microsoft.com/office/officeart/2018/2/layout/IconVerticalSolidList"/>
    <dgm:cxn modelId="{7A732E59-76B0-4D27-B349-FE6514E947F4}" type="presOf" srcId="{BE6126BF-0E4C-4DA2-9085-7B4DCCEFE8FE}" destId="{6DE27723-C325-4E64-8275-45415D0ACA5D}" srcOrd="0" destOrd="0" presId="urn:microsoft.com/office/officeart/2018/2/layout/IconVerticalSolidList"/>
    <dgm:cxn modelId="{7DA14737-07D1-4231-A831-7DB881328214}" type="presParOf" srcId="{8AA24575-92B7-497B-9090-25F7AD8CF015}" destId="{14E388C6-E264-4070-AB0F-37468425C882}" srcOrd="0" destOrd="0" presId="urn:microsoft.com/office/officeart/2018/2/layout/IconVerticalSolidList"/>
    <dgm:cxn modelId="{E3E467DF-015B-43B4-B711-16FC85216134}" type="presParOf" srcId="{14E388C6-E264-4070-AB0F-37468425C882}" destId="{24CFA97F-4873-46A1-A8FE-B76B54FE2750}" srcOrd="0" destOrd="0" presId="urn:microsoft.com/office/officeart/2018/2/layout/IconVerticalSolidList"/>
    <dgm:cxn modelId="{42FF8DE4-51D7-4D26-86C1-3FB1951EED19}" type="presParOf" srcId="{14E388C6-E264-4070-AB0F-37468425C882}" destId="{71988A25-9558-4332-A5D4-0985D4E6EAC9}" srcOrd="1" destOrd="0" presId="urn:microsoft.com/office/officeart/2018/2/layout/IconVerticalSolidList"/>
    <dgm:cxn modelId="{B1819363-7171-4F91-A109-1F7499D454C9}" type="presParOf" srcId="{14E388C6-E264-4070-AB0F-37468425C882}" destId="{11A06DDA-5BCE-434A-AABA-0DA78AEA77C4}" srcOrd="2" destOrd="0" presId="urn:microsoft.com/office/officeart/2018/2/layout/IconVerticalSolidList"/>
    <dgm:cxn modelId="{C835F53D-D7F2-4332-AAF6-5F8B52E4EBDE}" type="presParOf" srcId="{14E388C6-E264-4070-AB0F-37468425C882}" destId="{0A0A4A62-F282-4297-A50F-DC1C89BF5FE7}" srcOrd="3" destOrd="0" presId="urn:microsoft.com/office/officeart/2018/2/layout/IconVerticalSolidList"/>
    <dgm:cxn modelId="{06503F48-639A-4DF5-8488-E022C19DC172}" type="presParOf" srcId="{8AA24575-92B7-497B-9090-25F7AD8CF015}" destId="{10C3AA3A-0B70-409D-8FA6-23BBE14CDFCD}" srcOrd="1" destOrd="0" presId="urn:microsoft.com/office/officeart/2018/2/layout/IconVerticalSolidList"/>
    <dgm:cxn modelId="{8D50635D-7B62-40F9-9337-7B8182EF9258}" type="presParOf" srcId="{8AA24575-92B7-497B-9090-25F7AD8CF015}" destId="{354E34B6-4D6D-40E2-9B98-6741C41F520D}" srcOrd="2" destOrd="0" presId="urn:microsoft.com/office/officeart/2018/2/layout/IconVerticalSolidList"/>
    <dgm:cxn modelId="{255139CE-0BB3-4B54-A43E-919B90DADA88}" type="presParOf" srcId="{354E34B6-4D6D-40E2-9B98-6741C41F520D}" destId="{C4F9BDBD-263F-4BCA-8355-9B4FD9A181BF}" srcOrd="0" destOrd="0" presId="urn:microsoft.com/office/officeart/2018/2/layout/IconVerticalSolidList"/>
    <dgm:cxn modelId="{B70C9C19-2B75-4514-B04F-B23CAD0AB912}" type="presParOf" srcId="{354E34B6-4D6D-40E2-9B98-6741C41F520D}" destId="{0D6C02CC-CEC2-4787-942F-128DB4704FEF}" srcOrd="1" destOrd="0" presId="urn:microsoft.com/office/officeart/2018/2/layout/IconVerticalSolidList"/>
    <dgm:cxn modelId="{B67F0746-0F74-42C7-85FD-1D792F6598B2}" type="presParOf" srcId="{354E34B6-4D6D-40E2-9B98-6741C41F520D}" destId="{CDB15332-475E-484C-969F-91604B302F5A}" srcOrd="2" destOrd="0" presId="urn:microsoft.com/office/officeart/2018/2/layout/IconVerticalSolidList"/>
    <dgm:cxn modelId="{0A067EAE-E11F-4F0F-8420-10DDAC85BA3D}" type="presParOf" srcId="{354E34B6-4D6D-40E2-9B98-6741C41F520D}" destId="{6DE27723-C325-4E64-8275-45415D0ACA5D}" srcOrd="3" destOrd="0" presId="urn:microsoft.com/office/officeart/2018/2/layout/IconVerticalSolidList"/>
    <dgm:cxn modelId="{BE9F70B3-0BFB-4499-94BA-25BCA22085FC}" type="presParOf" srcId="{8AA24575-92B7-497B-9090-25F7AD8CF015}" destId="{8DD3C06F-5005-4B0A-87C3-DDB8255DCA70}" srcOrd="3" destOrd="0" presId="urn:microsoft.com/office/officeart/2018/2/layout/IconVerticalSolidList"/>
    <dgm:cxn modelId="{2689F978-CB4E-4215-AE54-D5188558F535}" type="presParOf" srcId="{8AA24575-92B7-497B-9090-25F7AD8CF015}" destId="{8D68B053-29F9-43E2-8221-37E78B04DBEF}" srcOrd="4" destOrd="0" presId="urn:microsoft.com/office/officeart/2018/2/layout/IconVerticalSolidList"/>
    <dgm:cxn modelId="{A59DA422-5EEB-4AEE-A5F6-6A8E56C394CC}" type="presParOf" srcId="{8D68B053-29F9-43E2-8221-37E78B04DBEF}" destId="{9247D532-80B5-4943-909B-854FD7158D35}" srcOrd="0" destOrd="0" presId="urn:microsoft.com/office/officeart/2018/2/layout/IconVerticalSolidList"/>
    <dgm:cxn modelId="{6A33CFE6-E3E0-4D69-BA02-B3D21624AF28}" type="presParOf" srcId="{8D68B053-29F9-43E2-8221-37E78B04DBEF}" destId="{9F125B65-46AA-48BA-9709-C6120382C6B8}" srcOrd="1" destOrd="0" presId="urn:microsoft.com/office/officeart/2018/2/layout/IconVerticalSolidList"/>
    <dgm:cxn modelId="{D4CD536E-05EC-4858-9E15-294CD8C580E3}" type="presParOf" srcId="{8D68B053-29F9-43E2-8221-37E78B04DBEF}" destId="{5D6FD1D5-732E-4DC0-87A0-1E3E08133595}" srcOrd="2" destOrd="0" presId="urn:microsoft.com/office/officeart/2018/2/layout/IconVerticalSolidList"/>
    <dgm:cxn modelId="{7A36D7E9-AFEB-4AD7-84EB-2FE0402B5304}" type="presParOf" srcId="{8D68B053-29F9-43E2-8221-37E78B04DBEF}" destId="{894EDCBE-BF4B-454C-922E-80BAABC8E1A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9A9010-981B-42E7-B643-5481DAEC80E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829D905-DAC7-4B2C-88A6-A445A370FD43}">
      <dgm:prSet custT="1"/>
      <dgm:spPr/>
      <dgm:t>
        <a:bodyPr/>
        <a:lstStyle/>
        <a:p>
          <a:pPr>
            <a:lnSpc>
              <a:spcPct val="100000"/>
            </a:lnSpc>
          </a:pPr>
          <a:r>
            <a:rPr lang="tr-TR" altLang="tr-TR" sz="2400" dirty="0">
              <a:latin typeface="+mj-lt"/>
            </a:rPr>
            <a:t>İlaç, aşı, kimyasal ürünlerin özellikleri ve güvenlik bilgileri gibi konularda bir araştırmayı, Ar-Ge'yi desteklemek ve bu ürünleri pazarlanmak amacıyla yapılan çalışmalarda gereklidir</a:t>
          </a:r>
          <a:endParaRPr lang="en-US" sz="2400" dirty="0"/>
        </a:p>
      </dgm:t>
    </dgm:pt>
    <dgm:pt modelId="{B89110AF-36FA-499B-93A8-BDF004F2F1D9}" type="parTrans" cxnId="{21477D50-0505-4721-ADAD-2636E92F0BEB}">
      <dgm:prSet/>
      <dgm:spPr/>
      <dgm:t>
        <a:bodyPr/>
        <a:lstStyle/>
        <a:p>
          <a:endParaRPr lang="en-US"/>
        </a:p>
      </dgm:t>
    </dgm:pt>
    <dgm:pt modelId="{19AFB73E-4A97-4BFB-8A62-57B9D5F93815}" type="sibTrans" cxnId="{21477D50-0505-4721-ADAD-2636E92F0BEB}">
      <dgm:prSet/>
      <dgm:spPr/>
      <dgm:t>
        <a:bodyPr/>
        <a:lstStyle/>
        <a:p>
          <a:endParaRPr lang="en-US"/>
        </a:p>
      </dgm:t>
    </dgm:pt>
    <dgm:pt modelId="{CC424CCD-6E4E-4CD6-867C-7BBF55B95A88}">
      <dgm:prSet custT="1"/>
      <dgm:spPr/>
      <dgm:t>
        <a:bodyPr/>
        <a:lstStyle/>
        <a:p>
          <a:pPr>
            <a:lnSpc>
              <a:spcPct val="100000"/>
            </a:lnSpc>
          </a:pPr>
          <a:r>
            <a:rPr lang="tr-TR" altLang="tr-TR" sz="2400" dirty="0">
              <a:latin typeface="+mj-lt"/>
            </a:rPr>
            <a:t>Klinik olmayan tüm sağlık ve çevre güvenliği testlerinin tanımlaması ve onaylaması için GLP gerekmektedir</a:t>
          </a:r>
          <a:endParaRPr lang="en-US" sz="2400" dirty="0"/>
        </a:p>
      </dgm:t>
    </dgm:pt>
    <dgm:pt modelId="{7C61BBDE-40DE-4D8B-A5FA-DB57DF950287}" type="parTrans" cxnId="{D37F022F-0D4E-41A7-94B2-004838C2E0BE}">
      <dgm:prSet/>
      <dgm:spPr/>
      <dgm:t>
        <a:bodyPr/>
        <a:lstStyle/>
        <a:p>
          <a:endParaRPr lang="en-US"/>
        </a:p>
      </dgm:t>
    </dgm:pt>
    <dgm:pt modelId="{9B42C5E7-5B61-4D25-9B4A-6981911B9DE5}" type="sibTrans" cxnId="{D37F022F-0D4E-41A7-94B2-004838C2E0BE}">
      <dgm:prSet/>
      <dgm:spPr/>
      <dgm:t>
        <a:bodyPr/>
        <a:lstStyle/>
        <a:p>
          <a:endParaRPr lang="en-US"/>
        </a:p>
      </dgm:t>
    </dgm:pt>
    <dgm:pt modelId="{60FA3CF4-E2A6-46F6-8F31-3F8A4C211E86}">
      <dgm:prSet custT="1"/>
      <dgm:spPr/>
      <dgm:t>
        <a:bodyPr/>
        <a:lstStyle/>
        <a:p>
          <a:pPr>
            <a:lnSpc>
              <a:spcPct val="100000"/>
            </a:lnSpc>
          </a:pPr>
          <a:r>
            <a:rPr lang="tr-TR" altLang="tr-TR" sz="2400" dirty="0">
              <a:latin typeface="+mj-lt"/>
            </a:rPr>
            <a:t>GLP, Farmasötik ürünler, Pestisit ürünleri, Gıda ve yem katkı maddeleri, kozmetik ürünler, Veteriner ilaçları ve benzeri ürünler, endüstriyel kimyasallar gibi test maddelerinin klinik öncesi güvenlik testlerini kapsar</a:t>
          </a:r>
          <a:endParaRPr lang="en-US" sz="2400" dirty="0"/>
        </a:p>
      </dgm:t>
    </dgm:pt>
    <dgm:pt modelId="{C24FDC9C-02DF-47EF-BA34-03F07AF427BC}" type="parTrans" cxnId="{97388C76-54FF-4CF9-B65B-E02310BD256F}">
      <dgm:prSet/>
      <dgm:spPr/>
      <dgm:t>
        <a:bodyPr/>
        <a:lstStyle/>
        <a:p>
          <a:endParaRPr lang="en-US"/>
        </a:p>
      </dgm:t>
    </dgm:pt>
    <dgm:pt modelId="{3B1A4B25-B3B5-4354-B9C0-A3194E158D83}" type="sibTrans" cxnId="{97388C76-54FF-4CF9-B65B-E02310BD256F}">
      <dgm:prSet/>
      <dgm:spPr/>
      <dgm:t>
        <a:bodyPr/>
        <a:lstStyle/>
        <a:p>
          <a:endParaRPr lang="en-US"/>
        </a:p>
      </dgm:t>
    </dgm:pt>
    <dgm:pt modelId="{1A2ED6A5-41D8-408D-974B-8B4E02A9B1C7}" type="pres">
      <dgm:prSet presAssocID="{579A9010-981B-42E7-B643-5481DAEC80E9}" presName="root" presStyleCnt="0">
        <dgm:presLayoutVars>
          <dgm:dir/>
          <dgm:resizeHandles val="exact"/>
        </dgm:presLayoutVars>
      </dgm:prSet>
      <dgm:spPr/>
    </dgm:pt>
    <dgm:pt modelId="{0079B856-47A4-4566-84AE-0E6692C25BE3}" type="pres">
      <dgm:prSet presAssocID="{6829D905-DAC7-4B2C-88A6-A445A370FD43}" presName="compNode" presStyleCnt="0"/>
      <dgm:spPr/>
    </dgm:pt>
    <dgm:pt modelId="{47ED2DE2-FA3A-41DD-BE8B-6D9BD38EC826}" type="pres">
      <dgm:prSet presAssocID="{6829D905-DAC7-4B2C-88A6-A445A370FD43}" presName="bgRect" presStyleLbl="bgShp" presStyleIdx="0" presStyleCnt="3"/>
      <dgm:spPr/>
    </dgm:pt>
    <dgm:pt modelId="{9BC27D41-B301-4A3D-AEE6-058D1B48B298}" type="pres">
      <dgm:prSet presAssocID="{6829D905-DAC7-4B2C-88A6-A445A370FD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ientist"/>
        </a:ext>
      </dgm:extLst>
    </dgm:pt>
    <dgm:pt modelId="{1B97A767-04D7-4FB0-ABAC-30CF9E6BABCF}" type="pres">
      <dgm:prSet presAssocID="{6829D905-DAC7-4B2C-88A6-A445A370FD43}" presName="spaceRect" presStyleCnt="0"/>
      <dgm:spPr/>
    </dgm:pt>
    <dgm:pt modelId="{96F8322E-6027-44EE-BBBA-9657A73BEAFA}" type="pres">
      <dgm:prSet presAssocID="{6829D905-DAC7-4B2C-88A6-A445A370FD43}" presName="parTx" presStyleLbl="revTx" presStyleIdx="0" presStyleCnt="3">
        <dgm:presLayoutVars>
          <dgm:chMax val="0"/>
          <dgm:chPref val="0"/>
        </dgm:presLayoutVars>
      </dgm:prSet>
      <dgm:spPr/>
    </dgm:pt>
    <dgm:pt modelId="{99A6C305-1012-4EC5-AE0D-82081AA27D51}" type="pres">
      <dgm:prSet presAssocID="{19AFB73E-4A97-4BFB-8A62-57B9D5F93815}" presName="sibTrans" presStyleCnt="0"/>
      <dgm:spPr/>
    </dgm:pt>
    <dgm:pt modelId="{3E746024-8B8A-4FA0-B888-0BBBC2057BF1}" type="pres">
      <dgm:prSet presAssocID="{CC424CCD-6E4E-4CD6-867C-7BBF55B95A88}" presName="compNode" presStyleCnt="0"/>
      <dgm:spPr/>
    </dgm:pt>
    <dgm:pt modelId="{8B6408BF-6180-4C73-AFC4-5D8D83138F7A}" type="pres">
      <dgm:prSet presAssocID="{CC424CCD-6E4E-4CD6-867C-7BBF55B95A88}" presName="bgRect" presStyleLbl="bgShp" presStyleIdx="1" presStyleCnt="3"/>
      <dgm:spPr/>
    </dgm:pt>
    <dgm:pt modelId="{3C57558E-901D-4078-AB99-130953C650CE}" type="pres">
      <dgm:prSet presAssocID="{CC424CCD-6E4E-4CD6-867C-7BBF55B95A8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C734FEF9-2075-4895-BB17-B4C314AD9369}" type="pres">
      <dgm:prSet presAssocID="{CC424CCD-6E4E-4CD6-867C-7BBF55B95A88}" presName="spaceRect" presStyleCnt="0"/>
      <dgm:spPr/>
    </dgm:pt>
    <dgm:pt modelId="{4B86A9FE-5D29-4227-9C39-CCB1E3C3FF98}" type="pres">
      <dgm:prSet presAssocID="{CC424CCD-6E4E-4CD6-867C-7BBF55B95A88}" presName="parTx" presStyleLbl="revTx" presStyleIdx="1" presStyleCnt="3">
        <dgm:presLayoutVars>
          <dgm:chMax val="0"/>
          <dgm:chPref val="0"/>
        </dgm:presLayoutVars>
      </dgm:prSet>
      <dgm:spPr/>
    </dgm:pt>
    <dgm:pt modelId="{D8ADFB56-2F92-4E0D-A5DC-4D0D5FCE659E}" type="pres">
      <dgm:prSet presAssocID="{9B42C5E7-5B61-4D25-9B4A-6981911B9DE5}" presName="sibTrans" presStyleCnt="0"/>
      <dgm:spPr/>
    </dgm:pt>
    <dgm:pt modelId="{558FCDDD-FD08-45A8-A7CE-B55316A10F12}" type="pres">
      <dgm:prSet presAssocID="{60FA3CF4-E2A6-46F6-8F31-3F8A4C211E86}" presName="compNode" presStyleCnt="0"/>
      <dgm:spPr/>
    </dgm:pt>
    <dgm:pt modelId="{1AFF2A98-9368-4F3E-8164-552EA2E13383}" type="pres">
      <dgm:prSet presAssocID="{60FA3CF4-E2A6-46F6-8F31-3F8A4C211E86}" presName="bgRect" presStyleLbl="bgShp" presStyleIdx="2" presStyleCnt="3"/>
      <dgm:spPr/>
    </dgm:pt>
    <dgm:pt modelId="{352FE3ED-985D-452A-A5CF-79C124967A86}" type="pres">
      <dgm:prSet presAssocID="{60FA3CF4-E2A6-46F6-8F31-3F8A4C211E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g spray"/>
        </a:ext>
      </dgm:extLst>
    </dgm:pt>
    <dgm:pt modelId="{4B7A91F7-780F-4A7B-B4CF-25C0BA103146}" type="pres">
      <dgm:prSet presAssocID="{60FA3CF4-E2A6-46F6-8F31-3F8A4C211E86}" presName="spaceRect" presStyleCnt="0"/>
      <dgm:spPr/>
    </dgm:pt>
    <dgm:pt modelId="{DC175A86-B5DA-4C4F-AF9C-8BA921083E2B}" type="pres">
      <dgm:prSet presAssocID="{60FA3CF4-E2A6-46F6-8F31-3F8A4C211E86}" presName="parTx" presStyleLbl="revTx" presStyleIdx="2" presStyleCnt="3">
        <dgm:presLayoutVars>
          <dgm:chMax val="0"/>
          <dgm:chPref val="0"/>
        </dgm:presLayoutVars>
      </dgm:prSet>
      <dgm:spPr/>
    </dgm:pt>
  </dgm:ptLst>
  <dgm:cxnLst>
    <dgm:cxn modelId="{99EA3A15-2D4D-4EB5-A5F5-9AE66450B3EC}" type="presOf" srcId="{579A9010-981B-42E7-B643-5481DAEC80E9}" destId="{1A2ED6A5-41D8-408D-974B-8B4E02A9B1C7}" srcOrd="0" destOrd="0" presId="urn:microsoft.com/office/officeart/2018/2/layout/IconVerticalSolidList"/>
    <dgm:cxn modelId="{D37F022F-0D4E-41A7-94B2-004838C2E0BE}" srcId="{579A9010-981B-42E7-B643-5481DAEC80E9}" destId="{CC424CCD-6E4E-4CD6-867C-7BBF55B95A88}" srcOrd="1" destOrd="0" parTransId="{7C61BBDE-40DE-4D8B-A5FA-DB57DF950287}" sibTransId="{9B42C5E7-5B61-4D25-9B4A-6981911B9DE5}"/>
    <dgm:cxn modelId="{29EECC4A-6EBE-4AF0-B3D8-B237E9C33EBF}" type="presOf" srcId="{6829D905-DAC7-4B2C-88A6-A445A370FD43}" destId="{96F8322E-6027-44EE-BBBA-9657A73BEAFA}" srcOrd="0" destOrd="0" presId="urn:microsoft.com/office/officeart/2018/2/layout/IconVerticalSolidList"/>
    <dgm:cxn modelId="{21477D50-0505-4721-ADAD-2636E92F0BEB}" srcId="{579A9010-981B-42E7-B643-5481DAEC80E9}" destId="{6829D905-DAC7-4B2C-88A6-A445A370FD43}" srcOrd="0" destOrd="0" parTransId="{B89110AF-36FA-499B-93A8-BDF004F2F1D9}" sibTransId="{19AFB73E-4A97-4BFB-8A62-57B9D5F93815}"/>
    <dgm:cxn modelId="{97388C76-54FF-4CF9-B65B-E02310BD256F}" srcId="{579A9010-981B-42E7-B643-5481DAEC80E9}" destId="{60FA3CF4-E2A6-46F6-8F31-3F8A4C211E86}" srcOrd="2" destOrd="0" parTransId="{C24FDC9C-02DF-47EF-BA34-03F07AF427BC}" sibTransId="{3B1A4B25-B3B5-4354-B9C0-A3194E158D83}"/>
    <dgm:cxn modelId="{4FBEE281-91E5-479B-9837-69CF4A060A5A}" type="presOf" srcId="{60FA3CF4-E2A6-46F6-8F31-3F8A4C211E86}" destId="{DC175A86-B5DA-4C4F-AF9C-8BA921083E2B}" srcOrd="0" destOrd="0" presId="urn:microsoft.com/office/officeart/2018/2/layout/IconVerticalSolidList"/>
    <dgm:cxn modelId="{1C8D8482-9B1D-426E-965C-B1CBCA4174FE}" type="presOf" srcId="{CC424CCD-6E4E-4CD6-867C-7BBF55B95A88}" destId="{4B86A9FE-5D29-4227-9C39-CCB1E3C3FF98}" srcOrd="0" destOrd="0" presId="urn:microsoft.com/office/officeart/2018/2/layout/IconVerticalSolidList"/>
    <dgm:cxn modelId="{84F25E52-9619-4A18-A477-5C995ADC1400}" type="presParOf" srcId="{1A2ED6A5-41D8-408D-974B-8B4E02A9B1C7}" destId="{0079B856-47A4-4566-84AE-0E6692C25BE3}" srcOrd="0" destOrd="0" presId="urn:microsoft.com/office/officeart/2018/2/layout/IconVerticalSolidList"/>
    <dgm:cxn modelId="{A7B9C558-F163-42C0-A6BD-3E9B7ED3FAB0}" type="presParOf" srcId="{0079B856-47A4-4566-84AE-0E6692C25BE3}" destId="{47ED2DE2-FA3A-41DD-BE8B-6D9BD38EC826}" srcOrd="0" destOrd="0" presId="urn:microsoft.com/office/officeart/2018/2/layout/IconVerticalSolidList"/>
    <dgm:cxn modelId="{9F4E1284-FC49-4C58-A36A-622289CCCF3E}" type="presParOf" srcId="{0079B856-47A4-4566-84AE-0E6692C25BE3}" destId="{9BC27D41-B301-4A3D-AEE6-058D1B48B298}" srcOrd="1" destOrd="0" presId="urn:microsoft.com/office/officeart/2018/2/layout/IconVerticalSolidList"/>
    <dgm:cxn modelId="{1648C8A6-4825-4F4E-830A-238A67D62055}" type="presParOf" srcId="{0079B856-47A4-4566-84AE-0E6692C25BE3}" destId="{1B97A767-04D7-4FB0-ABAC-30CF9E6BABCF}" srcOrd="2" destOrd="0" presId="urn:microsoft.com/office/officeart/2018/2/layout/IconVerticalSolidList"/>
    <dgm:cxn modelId="{77E24F65-B9E7-4375-89AB-5139AB0F65BF}" type="presParOf" srcId="{0079B856-47A4-4566-84AE-0E6692C25BE3}" destId="{96F8322E-6027-44EE-BBBA-9657A73BEAFA}" srcOrd="3" destOrd="0" presId="urn:microsoft.com/office/officeart/2018/2/layout/IconVerticalSolidList"/>
    <dgm:cxn modelId="{638A4673-9342-4752-B29F-B9BBEB6F8594}" type="presParOf" srcId="{1A2ED6A5-41D8-408D-974B-8B4E02A9B1C7}" destId="{99A6C305-1012-4EC5-AE0D-82081AA27D51}" srcOrd="1" destOrd="0" presId="urn:microsoft.com/office/officeart/2018/2/layout/IconVerticalSolidList"/>
    <dgm:cxn modelId="{D866344C-6AD4-4208-AEFD-BA4DF934CA41}" type="presParOf" srcId="{1A2ED6A5-41D8-408D-974B-8B4E02A9B1C7}" destId="{3E746024-8B8A-4FA0-B888-0BBBC2057BF1}" srcOrd="2" destOrd="0" presId="urn:microsoft.com/office/officeart/2018/2/layout/IconVerticalSolidList"/>
    <dgm:cxn modelId="{B9B0181A-8FB1-4F6E-A3FA-7C57D77AB118}" type="presParOf" srcId="{3E746024-8B8A-4FA0-B888-0BBBC2057BF1}" destId="{8B6408BF-6180-4C73-AFC4-5D8D83138F7A}" srcOrd="0" destOrd="0" presId="urn:microsoft.com/office/officeart/2018/2/layout/IconVerticalSolidList"/>
    <dgm:cxn modelId="{7BC751B2-D247-409C-8E3B-C56378F87FD9}" type="presParOf" srcId="{3E746024-8B8A-4FA0-B888-0BBBC2057BF1}" destId="{3C57558E-901D-4078-AB99-130953C650CE}" srcOrd="1" destOrd="0" presId="urn:microsoft.com/office/officeart/2018/2/layout/IconVerticalSolidList"/>
    <dgm:cxn modelId="{947BA822-CA84-4E83-9318-63FC7C5F394A}" type="presParOf" srcId="{3E746024-8B8A-4FA0-B888-0BBBC2057BF1}" destId="{C734FEF9-2075-4895-BB17-B4C314AD9369}" srcOrd="2" destOrd="0" presId="urn:microsoft.com/office/officeart/2018/2/layout/IconVerticalSolidList"/>
    <dgm:cxn modelId="{CF3D2441-8CA8-443E-81D1-494CEDD37392}" type="presParOf" srcId="{3E746024-8B8A-4FA0-B888-0BBBC2057BF1}" destId="{4B86A9FE-5D29-4227-9C39-CCB1E3C3FF98}" srcOrd="3" destOrd="0" presId="urn:microsoft.com/office/officeart/2018/2/layout/IconVerticalSolidList"/>
    <dgm:cxn modelId="{DBBA146D-47D4-4ED4-A7F6-B687578EE127}" type="presParOf" srcId="{1A2ED6A5-41D8-408D-974B-8B4E02A9B1C7}" destId="{D8ADFB56-2F92-4E0D-A5DC-4D0D5FCE659E}" srcOrd="3" destOrd="0" presId="urn:microsoft.com/office/officeart/2018/2/layout/IconVerticalSolidList"/>
    <dgm:cxn modelId="{B5435090-281B-4622-86D7-0BEE5200340B}" type="presParOf" srcId="{1A2ED6A5-41D8-408D-974B-8B4E02A9B1C7}" destId="{558FCDDD-FD08-45A8-A7CE-B55316A10F12}" srcOrd="4" destOrd="0" presId="urn:microsoft.com/office/officeart/2018/2/layout/IconVerticalSolidList"/>
    <dgm:cxn modelId="{077D034F-5A4C-430D-A14E-9D610B7DE1D2}" type="presParOf" srcId="{558FCDDD-FD08-45A8-A7CE-B55316A10F12}" destId="{1AFF2A98-9368-4F3E-8164-552EA2E13383}" srcOrd="0" destOrd="0" presId="urn:microsoft.com/office/officeart/2018/2/layout/IconVerticalSolidList"/>
    <dgm:cxn modelId="{C4D1E6B0-F939-49CA-BC48-0523FC785303}" type="presParOf" srcId="{558FCDDD-FD08-45A8-A7CE-B55316A10F12}" destId="{352FE3ED-985D-452A-A5CF-79C124967A86}" srcOrd="1" destOrd="0" presId="urn:microsoft.com/office/officeart/2018/2/layout/IconVerticalSolidList"/>
    <dgm:cxn modelId="{EA8F0F7B-7B75-44A1-8EA7-9D31C15700A0}" type="presParOf" srcId="{558FCDDD-FD08-45A8-A7CE-B55316A10F12}" destId="{4B7A91F7-780F-4A7B-B4CF-25C0BA103146}" srcOrd="2" destOrd="0" presId="urn:microsoft.com/office/officeart/2018/2/layout/IconVerticalSolidList"/>
    <dgm:cxn modelId="{06722EFD-85FA-47B1-8431-D32B6CAA6D52}" type="presParOf" srcId="{558FCDDD-FD08-45A8-A7CE-B55316A10F12}" destId="{DC175A86-B5DA-4C4F-AF9C-8BA921083E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C6C8A6-0EE4-42FD-BC81-38B20427794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54AA469-E804-46B9-AEF2-C69FC843804A}">
      <dgm:prSet custT="1"/>
      <dgm:spPr/>
      <dgm:t>
        <a:bodyPr/>
        <a:lstStyle/>
        <a:p>
          <a:pPr>
            <a:lnSpc>
              <a:spcPct val="100000"/>
            </a:lnSpc>
            <a:spcAft>
              <a:spcPts val="0"/>
            </a:spcAft>
          </a:pPr>
          <a:r>
            <a:rPr lang="tr-TR" altLang="tr-TR" sz="2400" dirty="0"/>
            <a:t>Kaynaklar: </a:t>
          </a:r>
        </a:p>
        <a:p>
          <a:pPr>
            <a:lnSpc>
              <a:spcPct val="100000"/>
            </a:lnSpc>
            <a:spcAft>
              <a:spcPts val="0"/>
            </a:spcAft>
          </a:pPr>
          <a:r>
            <a:rPr lang="tr-TR" altLang="tr-TR" sz="2400" dirty="0"/>
            <a:t>Organizasyon, personel, tesisler ve ekipman</a:t>
          </a:r>
          <a:endParaRPr lang="en-US" sz="2400" dirty="0"/>
        </a:p>
      </dgm:t>
    </dgm:pt>
    <dgm:pt modelId="{62611608-92AE-4B4B-BE68-F0E8CAEEB3F0}" type="parTrans" cxnId="{7020405B-2BB0-4CC8-8443-5C09AEDF1513}">
      <dgm:prSet/>
      <dgm:spPr/>
      <dgm:t>
        <a:bodyPr/>
        <a:lstStyle/>
        <a:p>
          <a:endParaRPr lang="en-US"/>
        </a:p>
      </dgm:t>
    </dgm:pt>
    <dgm:pt modelId="{84847C5A-25DA-42F5-9A00-429A33DE4B21}" type="sibTrans" cxnId="{7020405B-2BB0-4CC8-8443-5C09AEDF1513}">
      <dgm:prSet/>
      <dgm:spPr/>
      <dgm:t>
        <a:bodyPr/>
        <a:lstStyle/>
        <a:p>
          <a:endParaRPr lang="en-US"/>
        </a:p>
      </dgm:t>
    </dgm:pt>
    <dgm:pt modelId="{132D959D-780B-4010-9883-1C76ABD9F60B}">
      <dgm:prSet custT="1"/>
      <dgm:spPr/>
      <dgm:t>
        <a:bodyPr/>
        <a:lstStyle/>
        <a:p>
          <a:pPr marL="0" lvl="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Karakterizasyon: </a:t>
          </a:r>
        </a:p>
        <a:p>
          <a:pPr marL="0" lvl="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Test öğeleri ve test sistemler</a:t>
          </a:r>
          <a:endParaRPr lang="en-US" sz="2400" kern="1200" dirty="0">
            <a:solidFill>
              <a:prstClr val="black">
                <a:hueOff val="0"/>
                <a:satOff val="0"/>
                <a:lumOff val="0"/>
                <a:alphaOff val="0"/>
              </a:prstClr>
            </a:solidFill>
            <a:latin typeface="Calibri" panose="020F0502020204030204"/>
            <a:ea typeface="+mn-ea"/>
            <a:cs typeface="+mn-cs"/>
          </a:endParaRPr>
        </a:p>
      </dgm:t>
    </dgm:pt>
    <dgm:pt modelId="{A930B433-84CA-4097-B535-F3F068550725}" type="parTrans" cxnId="{DF874AD7-5B1B-46BB-B520-B1CAB87FEE25}">
      <dgm:prSet/>
      <dgm:spPr/>
      <dgm:t>
        <a:bodyPr/>
        <a:lstStyle/>
        <a:p>
          <a:endParaRPr lang="en-US"/>
        </a:p>
      </dgm:t>
    </dgm:pt>
    <dgm:pt modelId="{4E3C611E-2628-45B9-B154-A3FF3BEB9AB7}" type="sibTrans" cxnId="{DF874AD7-5B1B-46BB-B520-B1CAB87FEE25}">
      <dgm:prSet/>
      <dgm:spPr/>
      <dgm:t>
        <a:bodyPr/>
        <a:lstStyle/>
        <a:p>
          <a:endParaRPr lang="en-US"/>
        </a:p>
      </dgm:t>
    </dgm:pt>
    <dgm:pt modelId="{E94793B7-4BF2-4921-B15C-CFAC063ECBD7}">
      <dgm:prSet custT="1"/>
      <dgm:spPr/>
      <dgm:t>
        <a:bodyPr/>
        <a:lstStyle/>
        <a:p>
          <a:pPr marL="0" lvl="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Kurallar: </a:t>
          </a:r>
        </a:p>
        <a:p>
          <a:pPr marL="0" lvl="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Protokoller, </a:t>
          </a:r>
          <a:r>
            <a:rPr lang="tr-TR" altLang="tr-TR" sz="2400" kern="1200" dirty="0" err="1">
              <a:solidFill>
                <a:prstClr val="black">
                  <a:hueOff val="0"/>
                  <a:satOff val="0"/>
                  <a:lumOff val="0"/>
                  <a:alphaOff val="0"/>
                </a:prstClr>
              </a:solidFill>
              <a:latin typeface="Calibri" panose="020F0502020204030204"/>
              <a:ea typeface="+mn-ea"/>
              <a:cs typeface="+mn-cs"/>
            </a:rPr>
            <a:t>SOP'ler</a:t>
          </a:r>
          <a:endParaRPr lang="en-US" sz="2400" kern="1200" dirty="0">
            <a:solidFill>
              <a:prstClr val="black">
                <a:hueOff val="0"/>
                <a:satOff val="0"/>
                <a:lumOff val="0"/>
                <a:alphaOff val="0"/>
              </a:prstClr>
            </a:solidFill>
            <a:latin typeface="Calibri" panose="020F0502020204030204"/>
            <a:ea typeface="+mn-ea"/>
            <a:cs typeface="+mn-cs"/>
          </a:endParaRPr>
        </a:p>
      </dgm:t>
    </dgm:pt>
    <dgm:pt modelId="{4BF10C7A-F921-4AA8-8B93-6B0D48B22830}" type="parTrans" cxnId="{B8814F04-D4C6-4424-8179-76EAC8EE46DD}">
      <dgm:prSet/>
      <dgm:spPr/>
      <dgm:t>
        <a:bodyPr/>
        <a:lstStyle/>
        <a:p>
          <a:endParaRPr lang="en-US"/>
        </a:p>
      </dgm:t>
    </dgm:pt>
    <dgm:pt modelId="{EF8096A6-25D2-420D-BE4F-AD910CBE5A44}" type="sibTrans" cxnId="{B8814F04-D4C6-4424-8179-76EAC8EE46DD}">
      <dgm:prSet/>
      <dgm:spPr/>
      <dgm:t>
        <a:bodyPr/>
        <a:lstStyle/>
        <a:p>
          <a:endParaRPr lang="en-US"/>
        </a:p>
      </dgm:t>
    </dgm:pt>
    <dgm:pt modelId="{F3A3F740-220C-40B6-8EC3-DA6DEF5D8B93}">
      <dgm:prSet custT="1"/>
      <dgm:spPr/>
      <dgm:t>
        <a:bodyPr/>
        <a:lstStyle/>
        <a:p>
          <a:pPr marL="0" lvl="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Sonuçlar: </a:t>
          </a:r>
        </a:p>
        <a:p>
          <a:pPr marL="0" lvl="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Ham veriler, nihai rapor ve arşivler</a:t>
          </a:r>
          <a:endParaRPr lang="en-US" sz="2400" kern="1200" dirty="0">
            <a:solidFill>
              <a:prstClr val="black">
                <a:hueOff val="0"/>
                <a:satOff val="0"/>
                <a:lumOff val="0"/>
                <a:alphaOff val="0"/>
              </a:prstClr>
            </a:solidFill>
            <a:latin typeface="Calibri" panose="020F0502020204030204"/>
            <a:ea typeface="+mn-ea"/>
            <a:cs typeface="+mn-cs"/>
          </a:endParaRPr>
        </a:p>
      </dgm:t>
    </dgm:pt>
    <dgm:pt modelId="{DD1522C2-D224-4EA6-940C-B55400D8607A}" type="parTrans" cxnId="{DE5A5665-3985-47CE-996D-C0657929BED5}">
      <dgm:prSet/>
      <dgm:spPr/>
      <dgm:t>
        <a:bodyPr/>
        <a:lstStyle/>
        <a:p>
          <a:endParaRPr lang="en-US"/>
        </a:p>
      </dgm:t>
    </dgm:pt>
    <dgm:pt modelId="{AE8AAEFA-289B-46FE-BC78-C9E89EAC63DF}" type="sibTrans" cxnId="{DE5A5665-3985-47CE-996D-C0657929BED5}">
      <dgm:prSet/>
      <dgm:spPr/>
      <dgm:t>
        <a:bodyPr/>
        <a:lstStyle/>
        <a:p>
          <a:endParaRPr lang="en-US"/>
        </a:p>
      </dgm:t>
    </dgm:pt>
    <dgm:pt modelId="{E7486721-B221-422D-B549-A0464631E94F}">
      <dgm:prSet custT="1"/>
      <dgm:spPr/>
      <dgm:t>
        <a:bodyPr/>
        <a:lstStyle/>
        <a:p>
          <a:pPr marL="0" lvl="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Kalite Güvencesi: </a:t>
          </a:r>
        </a:p>
        <a:p>
          <a:pPr marL="0" lvl="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Araştırma süreçlerinin bağımsız izlenmesi</a:t>
          </a:r>
          <a:endParaRPr lang="en-US" sz="2400" kern="1200" dirty="0">
            <a:solidFill>
              <a:prstClr val="black">
                <a:hueOff val="0"/>
                <a:satOff val="0"/>
                <a:lumOff val="0"/>
                <a:alphaOff val="0"/>
              </a:prstClr>
            </a:solidFill>
            <a:latin typeface="Calibri" panose="020F0502020204030204"/>
            <a:ea typeface="+mn-ea"/>
            <a:cs typeface="+mn-cs"/>
          </a:endParaRPr>
        </a:p>
      </dgm:t>
    </dgm:pt>
    <dgm:pt modelId="{247CA2F6-A767-4E04-9EB0-7770D91DEDF1}" type="parTrans" cxnId="{91DE2CFA-5987-4672-B381-F8C26E62C6C9}">
      <dgm:prSet/>
      <dgm:spPr/>
      <dgm:t>
        <a:bodyPr/>
        <a:lstStyle/>
        <a:p>
          <a:endParaRPr lang="en-US"/>
        </a:p>
      </dgm:t>
    </dgm:pt>
    <dgm:pt modelId="{EA6E4A5A-97C7-4E4B-8002-B914C3587C22}" type="sibTrans" cxnId="{91DE2CFA-5987-4672-B381-F8C26E62C6C9}">
      <dgm:prSet/>
      <dgm:spPr/>
      <dgm:t>
        <a:bodyPr/>
        <a:lstStyle/>
        <a:p>
          <a:endParaRPr lang="en-US"/>
        </a:p>
      </dgm:t>
    </dgm:pt>
    <dgm:pt modelId="{FD1564CE-8C64-4344-8767-49992FE5D7A4}" type="pres">
      <dgm:prSet presAssocID="{BFC6C8A6-0EE4-42FD-BC81-38B204277946}" presName="root" presStyleCnt="0">
        <dgm:presLayoutVars>
          <dgm:dir/>
          <dgm:resizeHandles val="exact"/>
        </dgm:presLayoutVars>
      </dgm:prSet>
      <dgm:spPr/>
    </dgm:pt>
    <dgm:pt modelId="{8C9484E5-B3D9-40EA-BBBE-401249839C45}" type="pres">
      <dgm:prSet presAssocID="{054AA469-E804-46B9-AEF2-C69FC843804A}" presName="compNode" presStyleCnt="0"/>
      <dgm:spPr/>
    </dgm:pt>
    <dgm:pt modelId="{DA3E4B6C-855D-42F6-AC66-C713A7BD1E41}" type="pres">
      <dgm:prSet presAssocID="{054AA469-E804-46B9-AEF2-C69FC843804A}" presName="bgRect" presStyleLbl="bgShp" presStyleIdx="0" presStyleCnt="5"/>
      <dgm:spPr/>
    </dgm:pt>
    <dgm:pt modelId="{A056B777-C166-48FE-BC8E-0DC9FD99475D}" type="pres">
      <dgm:prSet presAssocID="{054AA469-E804-46B9-AEF2-C69FC843804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fighter"/>
        </a:ext>
      </dgm:extLst>
    </dgm:pt>
    <dgm:pt modelId="{674E2B44-917F-418C-903C-EC6FBDC8F460}" type="pres">
      <dgm:prSet presAssocID="{054AA469-E804-46B9-AEF2-C69FC843804A}" presName="spaceRect" presStyleCnt="0"/>
      <dgm:spPr/>
    </dgm:pt>
    <dgm:pt modelId="{DC92CE16-A77E-4DA2-AA29-B9ADCD8EBC7B}" type="pres">
      <dgm:prSet presAssocID="{054AA469-E804-46B9-AEF2-C69FC843804A}" presName="parTx" presStyleLbl="revTx" presStyleIdx="0" presStyleCnt="5">
        <dgm:presLayoutVars>
          <dgm:chMax val="0"/>
          <dgm:chPref val="0"/>
        </dgm:presLayoutVars>
      </dgm:prSet>
      <dgm:spPr/>
    </dgm:pt>
    <dgm:pt modelId="{FAB1C720-E933-4528-A3CB-A10C5328BC0C}" type="pres">
      <dgm:prSet presAssocID="{84847C5A-25DA-42F5-9A00-429A33DE4B21}" presName="sibTrans" presStyleCnt="0"/>
      <dgm:spPr/>
    </dgm:pt>
    <dgm:pt modelId="{62E9172D-F952-4F69-B81E-A5A299998117}" type="pres">
      <dgm:prSet presAssocID="{132D959D-780B-4010-9883-1C76ABD9F60B}" presName="compNode" presStyleCnt="0"/>
      <dgm:spPr/>
    </dgm:pt>
    <dgm:pt modelId="{73F57FB2-20E4-46F3-B1DA-AFAD6D6FADBF}" type="pres">
      <dgm:prSet presAssocID="{132D959D-780B-4010-9883-1C76ABD9F60B}" presName="bgRect" presStyleLbl="bgShp" presStyleIdx="1" presStyleCnt="5"/>
      <dgm:spPr/>
    </dgm:pt>
    <dgm:pt modelId="{0B9856E3-BAE0-4418-BB53-5E8A80F9B599}" type="pres">
      <dgm:prSet presAssocID="{132D959D-780B-4010-9883-1C76ABD9F60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5360BF51-894D-4FD3-AE2E-4181D5A6AB30}" type="pres">
      <dgm:prSet presAssocID="{132D959D-780B-4010-9883-1C76ABD9F60B}" presName="spaceRect" presStyleCnt="0"/>
      <dgm:spPr/>
    </dgm:pt>
    <dgm:pt modelId="{58959FAE-58C2-4D20-BCE3-EC3E66880CA1}" type="pres">
      <dgm:prSet presAssocID="{132D959D-780B-4010-9883-1C76ABD9F60B}" presName="parTx" presStyleLbl="revTx" presStyleIdx="1" presStyleCnt="5">
        <dgm:presLayoutVars>
          <dgm:chMax val="0"/>
          <dgm:chPref val="0"/>
        </dgm:presLayoutVars>
      </dgm:prSet>
      <dgm:spPr/>
    </dgm:pt>
    <dgm:pt modelId="{63B58399-11B1-4F01-941F-790FE47C36FA}" type="pres">
      <dgm:prSet presAssocID="{4E3C611E-2628-45B9-B154-A3FF3BEB9AB7}" presName="sibTrans" presStyleCnt="0"/>
      <dgm:spPr/>
    </dgm:pt>
    <dgm:pt modelId="{35C3E759-B417-4128-A8A3-D998A8DCF859}" type="pres">
      <dgm:prSet presAssocID="{E94793B7-4BF2-4921-B15C-CFAC063ECBD7}" presName="compNode" presStyleCnt="0"/>
      <dgm:spPr/>
    </dgm:pt>
    <dgm:pt modelId="{2BEA04E8-00F9-49D3-AF42-F306368B1B86}" type="pres">
      <dgm:prSet presAssocID="{E94793B7-4BF2-4921-B15C-CFAC063ECBD7}" presName="bgRect" presStyleLbl="bgShp" presStyleIdx="2" presStyleCnt="5"/>
      <dgm:spPr/>
    </dgm:pt>
    <dgm:pt modelId="{E7AB34F4-B918-407B-A579-8909AC09A564}" type="pres">
      <dgm:prSet presAssocID="{E94793B7-4BF2-4921-B15C-CFAC063ECBD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rver"/>
        </a:ext>
      </dgm:extLst>
    </dgm:pt>
    <dgm:pt modelId="{EBA93F1B-C860-40BC-B150-BB65CAB47522}" type="pres">
      <dgm:prSet presAssocID="{E94793B7-4BF2-4921-B15C-CFAC063ECBD7}" presName="spaceRect" presStyleCnt="0"/>
      <dgm:spPr/>
    </dgm:pt>
    <dgm:pt modelId="{9B05DA2E-851B-46D0-BDB0-7C4220C21BD3}" type="pres">
      <dgm:prSet presAssocID="{E94793B7-4BF2-4921-B15C-CFAC063ECBD7}" presName="parTx" presStyleLbl="revTx" presStyleIdx="2" presStyleCnt="5">
        <dgm:presLayoutVars>
          <dgm:chMax val="0"/>
          <dgm:chPref val="0"/>
        </dgm:presLayoutVars>
      </dgm:prSet>
      <dgm:spPr/>
    </dgm:pt>
    <dgm:pt modelId="{367E2BE8-622B-4634-88D7-0838B4C0FD61}" type="pres">
      <dgm:prSet presAssocID="{EF8096A6-25D2-420D-BE4F-AD910CBE5A44}" presName="sibTrans" presStyleCnt="0"/>
      <dgm:spPr/>
    </dgm:pt>
    <dgm:pt modelId="{9696CC18-ABE4-492E-94F9-AF357410D37E}" type="pres">
      <dgm:prSet presAssocID="{F3A3F740-220C-40B6-8EC3-DA6DEF5D8B93}" presName="compNode" presStyleCnt="0"/>
      <dgm:spPr/>
    </dgm:pt>
    <dgm:pt modelId="{AC5274C7-3622-4110-974A-2CEFD874CFE0}" type="pres">
      <dgm:prSet presAssocID="{F3A3F740-220C-40B6-8EC3-DA6DEF5D8B93}" presName="bgRect" presStyleLbl="bgShp" presStyleIdx="3" presStyleCnt="5"/>
      <dgm:spPr/>
    </dgm:pt>
    <dgm:pt modelId="{13238319-8DF4-4F4D-80AA-D8E7968533A4}" type="pres">
      <dgm:prSet presAssocID="{F3A3F740-220C-40B6-8EC3-DA6DEF5D8B9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5CCB9645-64B2-4BF3-8EA2-942FC56B53B4}" type="pres">
      <dgm:prSet presAssocID="{F3A3F740-220C-40B6-8EC3-DA6DEF5D8B93}" presName="spaceRect" presStyleCnt="0"/>
      <dgm:spPr/>
    </dgm:pt>
    <dgm:pt modelId="{60CD943B-9BFD-42E6-B093-8AFAAB5F187C}" type="pres">
      <dgm:prSet presAssocID="{F3A3F740-220C-40B6-8EC3-DA6DEF5D8B93}" presName="parTx" presStyleLbl="revTx" presStyleIdx="3" presStyleCnt="5">
        <dgm:presLayoutVars>
          <dgm:chMax val="0"/>
          <dgm:chPref val="0"/>
        </dgm:presLayoutVars>
      </dgm:prSet>
      <dgm:spPr/>
    </dgm:pt>
    <dgm:pt modelId="{C47859F8-3B61-459A-BA9C-8D852CC5A65D}" type="pres">
      <dgm:prSet presAssocID="{AE8AAEFA-289B-46FE-BC78-C9E89EAC63DF}" presName="sibTrans" presStyleCnt="0"/>
      <dgm:spPr/>
    </dgm:pt>
    <dgm:pt modelId="{F588BFE2-6572-405B-A717-BF380A74149B}" type="pres">
      <dgm:prSet presAssocID="{E7486721-B221-422D-B549-A0464631E94F}" presName="compNode" presStyleCnt="0"/>
      <dgm:spPr/>
    </dgm:pt>
    <dgm:pt modelId="{58AF04AD-AB9B-491D-8937-BF2E2EF728EC}" type="pres">
      <dgm:prSet presAssocID="{E7486721-B221-422D-B549-A0464631E94F}" presName="bgRect" presStyleLbl="bgShp" presStyleIdx="4" presStyleCnt="5"/>
      <dgm:spPr/>
    </dgm:pt>
    <dgm:pt modelId="{1C69AB26-AE42-494B-923F-A24BF6796EBF}" type="pres">
      <dgm:prSet presAssocID="{E7486721-B221-422D-B549-A0464631E94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ears"/>
        </a:ext>
      </dgm:extLst>
    </dgm:pt>
    <dgm:pt modelId="{BFF3EE86-0114-4BDE-B359-6AE34B661F09}" type="pres">
      <dgm:prSet presAssocID="{E7486721-B221-422D-B549-A0464631E94F}" presName="spaceRect" presStyleCnt="0"/>
      <dgm:spPr/>
    </dgm:pt>
    <dgm:pt modelId="{331636E9-F245-4DCC-978C-581797B9DDEE}" type="pres">
      <dgm:prSet presAssocID="{E7486721-B221-422D-B549-A0464631E94F}" presName="parTx" presStyleLbl="revTx" presStyleIdx="4" presStyleCnt="5">
        <dgm:presLayoutVars>
          <dgm:chMax val="0"/>
          <dgm:chPref val="0"/>
        </dgm:presLayoutVars>
      </dgm:prSet>
      <dgm:spPr/>
    </dgm:pt>
  </dgm:ptLst>
  <dgm:cxnLst>
    <dgm:cxn modelId="{B8814F04-D4C6-4424-8179-76EAC8EE46DD}" srcId="{BFC6C8A6-0EE4-42FD-BC81-38B204277946}" destId="{E94793B7-4BF2-4921-B15C-CFAC063ECBD7}" srcOrd="2" destOrd="0" parTransId="{4BF10C7A-F921-4AA8-8B93-6B0D48B22830}" sibTransId="{EF8096A6-25D2-420D-BE4F-AD910CBE5A44}"/>
    <dgm:cxn modelId="{CA554833-1F1D-442C-8EDF-0BA468C83987}" type="presOf" srcId="{F3A3F740-220C-40B6-8EC3-DA6DEF5D8B93}" destId="{60CD943B-9BFD-42E6-B093-8AFAAB5F187C}" srcOrd="0" destOrd="0" presId="urn:microsoft.com/office/officeart/2018/2/layout/IconVerticalSolidList"/>
    <dgm:cxn modelId="{2CAE9A36-AFBE-4D25-AC07-98A0F3B4E2FF}" type="presOf" srcId="{BFC6C8A6-0EE4-42FD-BC81-38B204277946}" destId="{FD1564CE-8C64-4344-8767-49992FE5D7A4}" srcOrd="0" destOrd="0" presId="urn:microsoft.com/office/officeart/2018/2/layout/IconVerticalSolidList"/>
    <dgm:cxn modelId="{7020405B-2BB0-4CC8-8443-5C09AEDF1513}" srcId="{BFC6C8A6-0EE4-42FD-BC81-38B204277946}" destId="{054AA469-E804-46B9-AEF2-C69FC843804A}" srcOrd="0" destOrd="0" parTransId="{62611608-92AE-4B4B-BE68-F0E8CAEEB3F0}" sibTransId="{84847C5A-25DA-42F5-9A00-429A33DE4B21}"/>
    <dgm:cxn modelId="{DE5A5665-3985-47CE-996D-C0657929BED5}" srcId="{BFC6C8A6-0EE4-42FD-BC81-38B204277946}" destId="{F3A3F740-220C-40B6-8EC3-DA6DEF5D8B93}" srcOrd="3" destOrd="0" parTransId="{DD1522C2-D224-4EA6-940C-B55400D8607A}" sibTransId="{AE8AAEFA-289B-46FE-BC78-C9E89EAC63DF}"/>
    <dgm:cxn modelId="{14FBDC7C-84E7-4C0A-99D6-95707F1A5332}" type="presOf" srcId="{E94793B7-4BF2-4921-B15C-CFAC063ECBD7}" destId="{9B05DA2E-851B-46D0-BDB0-7C4220C21BD3}" srcOrd="0" destOrd="0" presId="urn:microsoft.com/office/officeart/2018/2/layout/IconVerticalSolidList"/>
    <dgm:cxn modelId="{87A87780-C6A5-438E-B81D-772902ECC18C}" type="presOf" srcId="{132D959D-780B-4010-9883-1C76ABD9F60B}" destId="{58959FAE-58C2-4D20-BCE3-EC3E66880CA1}" srcOrd="0" destOrd="0" presId="urn:microsoft.com/office/officeart/2018/2/layout/IconVerticalSolidList"/>
    <dgm:cxn modelId="{DF874AD7-5B1B-46BB-B520-B1CAB87FEE25}" srcId="{BFC6C8A6-0EE4-42FD-BC81-38B204277946}" destId="{132D959D-780B-4010-9883-1C76ABD9F60B}" srcOrd="1" destOrd="0" parTransId="{A930B433-84CA-4097-B535-F3F068550725}" sibTransId="{4E3C611E-2628-45B9-B154-A3FF3BEB9AB7}"/>
    <dgm:cxn modelId="{780D3FE2-2227-4F18-A6AA-96EF40207CC0}" type="presOf" srcId="{E7486721-B221-422D-B549-A0464631E94F}" destId="{331636E9-F245-4DCC-978C-581797B9DDEE}" srcOrd="0" destOrd="0" presId="urn:microsoft.com/office/officeart/2018/2/layout/IconVerticalSolidList"/>
    <dgm:cxn modelId="{CF1583F7-5FB8-4304-A47C-D892E290C773}" type="presOf" srcId="{054AA469-E804-46B9-AEF2-C69FC843804A}" destId="{DC92CE16-A77E-4DA2-AA29-B9ADCD8EBC7B}" srcOrd="0" destOrd="0" presId="urn:microsoft.com/office/officeart/2018/2/layout/IconVerticalSolidList"/>
    <dgm:cxn modelId="{91DE2CFA-5987-4672-B381-F8C26E62C6C9}" srcId="{BFC6C8A6-0EE4-42FD-BC81-38B204277946}" destId="{E7486721-B221-422D-B549-A0464631E94F}" srcOrd="4" destOrd="0" parTransId="{247CA2F6-A767-4E04-9EB0-7770D91DEDF1}" sibTransId="{EA6E4A5A-97C7-4E4B-8002-B914C3587C22}"/>
    <dgm:cxn modelId="{1FB556C8-5B6A-4D43-BC6D-24DA07CE3288}" type="presParOf" srcId="{FD1564CE-8C64-4344-8767-49992FE5D7A4}" destId="{8C9484E5-B3D9-40EA-BBBE-401249839C45}" srcOrd="0" destOrd="0" presId="urn:microsoft.com/office/officeart/2018/2/layout/IconVerticalSolidList"/>
    <dgm:cxn modelId="{F6ED44E8-F2C2-4366-8C87-E117549A720E}" type="presParOf" srcId="{8C9484E5-B3D9-40EA-BBBE-401249839C45}" destId="{DA3E4B6C-855D-42F6-AC66-C713A7BD1E41}" srcOrd="0" destOrd="0" presId="urn:microsoft.com/office/officeart/2018/2/layout/IconVerticalSolidList"/>
    <dgm:cxn modelId="{7074132D-A36C-4F3B-99A9-73CD688EF519}" type="presParOf" srcId="{8C9484E5-B3D9-40EA-BBBE-401249839C45}" destId="{A056B777-C166-48FE-BC8E-0DC9FD99475D}" srcOrd="1" destOrd="0" presId="urn:microsoft.com/office/officeart/2018/2/layout/IconVerticalSolidList"/>
    <dgm:cxn modelId="{B9EF5108-9959-4ED4-8F6A-8D838CC2AFB7}" type="presParOf" srcId="{8C9484E5-B3D9-40EA-BBBE-401249839C45}" destId="{674E2B44-917F-418C-903C-EC6FBDC8F460}" srcOrd="2" destOrd="0" presId="urn:microsoft.com/office/officeart/2018/2/layout/IconVerticalSolidList"/>
    <dgm:cxn modelId="{7BFAC054-9307-4AFE-B0D4-40AB296D1168}" type="presParOf" srcId="{8C9484E5-B3D9-40EA-BBBE-401249839C45}" destId="{DC92CE16-A77E-4DA2-AA29-B9ADCD8EBC7B}" srcOrd="3" destOrd="0" presId="urn:microsoft.com/office/officeart/2018/2/layout/IconVerticalSolidList"/>
    <dgm:cxn modelId="{D227587A-BF36-4202-ABAE-932BC97B5AE1}" type="presParOf" srcId="{FD1564CE-8C64-4344-8767-49992FE5D7A4}" destId="{FAB1C720-E933-4528-A3CB-A10C5328BC0C}" srcOrd="1" destOrd="0" presId="urn:microsoft.com/office/officeart/2018/2/layout/IconVerticalSolidList"/>
    <dgm:cxn modelId="{5692FCCC-C7D4-49BE-97A1-40928A62ED95}" type="presParOf" srcId="{FD1564CE-8C64-4344-8767-49992FE5D7A4}" destId="{62E9172D-F952-4F69-B81E-A5A299998117}" srcOrd="2" destOrd="0" presId="urn:microsoft.com/office/officeart/2018/2/layout/IconVerticalSolidList"/>
    <dgm:cxn modelId="{0ADC57F3-8E10-460A-BF55-3FF36B86193F}" type="presParOf" srcId="{62E9172D-F952-4F69-B81E-A5A299998117}" destId="{73F57FB2-20E4-46F3-B1DA-AFAD6D6FADBF}" srcOrd="0" destOrd="0" presId="urn:microsoft.com/office/officeart/2018/2/layout/IconVerticalSolidList"/>
    <dgm:cxn modelId="{F08230F5-634F-4845-B46E-25B4246C9D97}" type="presParOf" srcId="{62E9172D-F952-4F69-B81E-A5A299998117}" destId="{0B9856E3-BAE0-4418-BB53-5E8A80F9B599}" srcOrd="1" destOrd="0" presId="urn:microsoft.com/office/officeart/2018/2/layout/IconVerticalSolidList"/>
    <dgm:cxn modelId="{BA4F565B-2854-4D6D-9FC2-C425DBCC13B3}" type="presParOf" srcId="{62E9172D-F952-4F69-B81E-A5A299998117}" destId="{5360BF51-894D-4FD3-AE2E-4181D5A6AB30}" srcOrd="2" destOrd="0" presId="urn:microsoft.com/office/officeart/2018/2/layout/IconVerticalSolidList"/>
    <dgm:cxn modelId="{593CBF12-C154-43FD-9FDC-484329EFE436}" type="presParOf" srcId="{62E9172D-F952-4F69-B81E-A5A299998117}" destId="{58959FAE-58C2-4D20-BCE3-EC3E66880CA1}" srcOrd="3" destOrd="0" presId="urn:microsoft.com/office/officeart/2018/2/layout/IconVerticalSolidList"/>
    <dgm:cxn modelId="{EA56DDF2-94E4-47BB-A6C1-C72A5C54AF20}" type="presParOf" srcId="{FD1564CE-8C64-4344-8767-49992FE5D7A4}" destId="{63B58399-11B1-4F01-941F-790FE47C36FA}" srcOrd="3" destOrd="0" presId="urn:microsoft.com/office/officeart/2018/2/layout/IconVerticalSolidList"/>
    <dgm:cxn modelId="{6A94BF4E-EC37-46C5-829B-FAD4FEFD7A60}" type="presParOf" srcId="{FD1564CE-8C64-4344-8767-49992FE5D7A4}" destId="{35C3E759-B417-4128-A8A3-D998A8DCF859}" srcOrd="4" destOrd="0" presId="urn:microsoft.com/office/officeart/2018/2/layout/IconVerticalSolidList"/>
    <dgm:cxn modelId="{B43B9385-F5F7-4922-8BC8-238BEECFBF22}" type="presParOf" srcId="{35C3E759-B417-4128-A8A3-D998A8DCF859}" destId="{2BEA04E8-00F9-49D3-AF42-F306368B1B86}" srcOrd="0" destOrd="0" presId="urn:microsoft.com/office/officeart/2018/2/layout/IconVerticalSolidList"/>
    <dgm:cxn modelId="{C01E6909-7E23-4D3E-8B30-0A84ACEFCC3D}" type="presParOf" srcId="{35C3E759-B417-4128-A8A3-D998A8DCF859}" destId="{E7AB34F4-B918-407B-A579-8909AC09A564}" srcOrd="1" destOrd="0" presId="urn:microsoft.com/office/officeart/2018/2/layout/IconVerticalSolidList"/>
    <dgm:cxn modelId="{EE1B380C-A4DE-4AEC-8BF4-E57FC1AA80DB}" type="presParOf" srcId="{35C3E759-B417-4128-A8A3-D998A8DCF859}" destId="{EBA93F1B-C860-40BC-B150-BB65CAB47522}" srcOrd="2" destOrd="0" presId="urn:microsoft.com/office/officeart/2018/2/layout/IconVerticalSolidList"/>
    <dgm:cxn modelId="{AC70D38F-6071-49DF-AFF4-CA52D60BAF82}" type="presParOf" srcId="{35C3E759-B417-4128-A8A3-D998A8DCF859}" destId="{9B05DA2E-851B-46D0-BDB0-7C4220C21BD3}" srcOrd="3" destOrd="0" presId="urn:microsoft.com/office/officeart/2018/2/layout/IconVerticalSolidList"/>
    <dgm:cxn modelId="{69029B43-E462-43FF-A484-193422CA6EC6}" type="presParOf" srcId="{FD1564CE-8C64-4344-8767-49992FE5D7A4}" destId="{367E2BE8-622B-4634-88D7-0838B4C0FD61}" srcOrd="5" destOrd="0" presId="urn:microsoft.com/office/officeart/2018/2/layout/IconVerticalSolidList"/>
    <dgm:cxn modelId="{4F5B2986-5F18-4E58-B9E5-C43B28A7FF90}" type="presParOf" srcId="{FD1564CE-8C64-4344-8767-49992FE5D7A4}" destId="{9696CC18-ABE4-492E-94F9-AF357410D37E}" srcOrd="6" destOrd="0" presId="urn:microsoft.com/office/officeart/2018/2/layout/IconVerticalSolidList"/>
    <dgm:cxn modelId="{4CA3CDAA-D3AC-49CE-BFF6-0B01D9B64930}" type="presParOf" srcId="{9696CC18-ABE4-492E-94F9-AF357410D37E}" destId="{AC5274C7-3622-4110-974A-2CEFD874CFE0}" srcOrd="0" destOrd="0" presId="urn:microsoft.com/office/officeart/2018/2/layout/IconVerticalSolidList"/>
    <dgm:cxn modelId="{BDEB0470-14FD-4EB5-8B0A-79DDF0328ECB}" type="presParOf" srcId="{9696CC18-ABE4-492E-94F9-AF357410D37E}" destId="{13238319-8DF4-4F4D-80AA-D8E7968533A4}" srcOrd="1" destOrd="0" presId="urn:microsoft.com/office/officeart/2018/2/layout/IconVerticalSolidList"/>
    <dgm:cxn modelId="{C60D30EA-FC56-444A-9196-85EE03C3C9CB}" type="presParOf" srcId="{9696CC18-ABE4-492E-94F9-AF357410D37E}" destId="{5CCB9645-64B2-4BF3-8EA2-942FC56B53B4}" srcOrd="2" destOrd="0" presId="urn:microsoft.com/office/officeart/2018/2/layout/IconVerticalSolidList"/>
    <dgm:cxn modelId="{7EF9FFC8-2AD5-473A-BDEF-0BB1E43533B9}" type="presParOf" srcId="{9696CC18-ABE4-492E-94F9-AF357410D37E}" destId="{60CD943B-9BFD-42E6-B093-8AFAAB5F187C}" srcOrd="3" destOrd="0" presId="urn:microsoft.com/office/officeart/2018/2/layout/IconVerticalSolidList"/>
    <dgm:cxn modelId="{CA44411C-81AF-4386-B526-7D666AA4D8CF}" type="presParOf" srcId="{FD1564CE-8C64-4344-8767-49992FE5D7A4}" destId="{C47859F8-3B61-459A-BA9C-8D852CC5A65D}" srcOrd="7" destOrd="0" presId="urn:microsoft.com/office/officeart/2018/2/layout/IconVerticalSolidList"/>
    <dgm:cxn modelId="{4A1B8247-0E55-4F96-AE03-1D4B6363E224}" type="presParOf" srcId="{FD1564CE-8C64-4344-8767-49992FE5D7A4}" destId="{F588BFE2-6572-405B-A717-BF380A74149B}" srcOrd="8" destOrd="0" presId="urn:microsoft.com/office/officeart/2018/2/layout/IconVerticalSolidList"/>
    <dgm:cxn modelId="{5CF5F442-A66A-4419-A1A1-46682C955C39}" type="presParOf" srcId="{F588BFE2-6572-405B-A717-BF380A74149B}" destId="{58AF04AD-AB9B-491D-8937-BF2E2EF728EC}" srcOrd="0" destOrd="0" presId="urn:microsoft.com/office/officeart/2018/2/layout/IconVerticalSolidList"/>
    <dgm:cxn modelId="{0573FBB6-209A-44FB-8770-03B57953ED8D}" type="presParOf" srcId="{F588BFE2-6572-405B-A717-BF380A74149B}" destId="{1C69AB26-AE42-494B-923F-A24BF6796EBF}" srcOrd="1" destOrd="0" presId="urn:microsoft.com/office/officeart/2018/2/layout/IconVerticalSolidList"/>
    <dgm:cxn modelId="{9BAD3557-F361-4271-A7F7-524112CC95CF}" type="presParOf" srcId="{F588BFE2-6572-405B-A717-BF380A74149B}" destId="{BFF3EE86-0114-4BDE-B359-6AE34B661F09}" srcOrd="2" destOrd="0" presId="urn:microsoft.com/office/officeart/2018/2/layout/IconVerticalSolidList"/>
    <dgm:cxn modelId="{C724DCA0-0AD0-432E-8AE7-AAEF147877AE}" type="presParOf" srcId="{F588BFE2-6572-405B-A717-BF380A74149B}" destId="{331636E9-F245-4DCC-978C-581797B9DD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61DC25-5987-47BC-BA69-39DD50F6BB8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67BF2EA-5C5D-4CCB-B074-C41F2DA92D28}">
      <dgm:prSet custT="1"/>
      <dgm:spPr/>
      <dgm:t>
        <a:bodyPr/>
        <a:lstStyle/>
        <a:p>
          <a:pPr>
            <a:lnSpc>
              <a:spcPct val="100000"/>
            </a:lnSpc>
            <a:defRPr cap="all"/>
          </a:pPr>
          <a:r>
            <a:rPr lang="tr-TR" sz="2800" b="1" dirty="0"/>
            <a:t>SORU VE CEVAP</a:t>
          </a:r>
          <a:endParaRPr lang="en-US" sz="2800" b="1" dirty="0"/>
        </a:p>
      </dgm:t>
    </dgm:pt>
    <dgm:pt modelId="{7F66EF43-8802-4281-AD0B-8E683D8FAFD6}" type="parTrans" cxnId="{00C5150D-3353-4765-A837-8FF77145E78A}">
      <dgm:prSet/>
      <dgm:spPr/>
      <dgm:t>
        <a:bodyPr/>
        <a:lstStyle/>
        <a:p>
          <a:endParaRPr lang="en-US"/>
        </a:p>
      </dgm:t>
    </dgm:pt>
    <dgm:pt modelId="{56221C17-A290-4C6A-BED9-D9F3DFAFF3E5}" type="sibTrans" cxnId="{00C5150D-3353-4765-A837-8FF77145E78A}">
      <dgm:prSet/>
      <dgm:spPr/>
      <dgm:t>
        <a:bodyPr/>
        <a:lstStyle/>
        <a:p>
          <a:endParaRPr lang="en-US"/>
        </a:p>
      </dgm:t>
    </dgm:pt>
    <dgm:pt modelId="{EBBC015A-0528-4886-BC5B-B4601C1FC7DC}">
      <dgm:prSet custT="1"/>
      <dgm:spPr/>
      <dgm:t>
        <a:bodyPr/>
        <a:lstStyle/>
        <a:p>
          <a:pPr>
            <a:lnSpc>
              <a:spcPct val="100000"/>
            </a:lnSpc>
            <a:defRPr cap="all"/>
          </a:pPr>
          <a:r>
            <a:rPr lang="tr-TR" sz="2800" b="1" dirty="0"/>
            <a:t>DENEYİMLERİN PAYLAŞIMI</a:t>
          </a:r>
          <a:endParaRPr lang="en-US" sz="2800" b="1" dirty="0"/>
        </a:p>
      </dgm:t>
    </dgm:pt>
    <dgm:pt modelId="{9AC48BA4-C602-412F-87A5-787480BED71F}" type="parTrans" cxnId="{57ED3F47-5B33-46D0-BDDE-6CED9ADEFC6E}">
      <dgm:prSet/>
      <dgm:spPr/>
      <dgm:t>
        <a:bodyPr/>
        <a:lstStyle/>
        <a:p>
          <a:endParaRPr lang="en-US"/>
        </a:p>
      </dgm:t>
    </dgm:pt>
    <dgm:pt modelId="{48326871-713A-4D81-A435-80B8935F389F}" type="sibTrans" cxnId="{57ED3F47-5B33-46D0-BDDE-6CED9ADEFC6E}">
      <dgm:prSet/>
      <dgm:spPr/>
      <dgm:t>
        <a:bodyPr/>
        <a:lstStyle/>
        <a:p>
          <a:endParaRPr lang="en-US"/>
        </a:p>
      </dgm:t>
    </dgm:pt>
    <dgm:pt modelId="{69A908F0-264A-43BA-B58B-2376307CC9BC}">
      <dgm:prSet custT="1"/>
      <dgm:spPr/>
      <dgm:t>
        <a:bodyPr/>
        <a:lstStyle/>
        <a:p>
          <a:pPr>
            <a:lnSpc>
              <a:spcPct val="100000"/>
            </a:lnSpc>
            <a:defRPr cap="all"/>
          </a:pPr>
          <a:r>
            <a:rPr lang="tr-TR" sz="2800" b="1" dirty="0"/>
            <a:t>ÖZETLEYELİM</a:t>
          </a:r>
          <a:endParaRPr lang="en-US" sz="2800" b="1" dirty="0"/>
        </a:p>
      </dgm:t>
    </dgm:pt>
    <dgm:pt modelId="{900CFF19-415F-4276-B9E4-D3684301DED5}" type="parTrans" cxnId="{2805567F-7556-49A7-96FF-1DD0FFD5331D}">
      <dgm:prSet/>
      <dgm:spPr/>
      <dgm:t>
        <a:bodyPr/>
        <a:lstStyle/>
        <a:p>
          <a:endParaRPr lang="en-US"/>
        </a:p>
      </dgm:t>
    </dgm:pt>
    <dgm:pt modelId="{EA4DD9BB-4F6B-4993-A40B-B0E8BA71BBEA}" type="sibTrans" cxnId="{2805567F-7556-49A7-96FF-1DD0FFD5331D}">
      <dgm:prSet/>
      <dgm:spPr/>
      <dgm:t>
        <a:bodyPr/>
        <a:lstStyle/>
        <a:p>
          <a:endParaRPr lang="en-US"/>
        </a:p>
      </dgm:t>
    </dgm:pt>
    <dgm:pt modelId="{24DB6651-9CE1-4D8B-9F82-AA3926793694}" type="pres">
      <dgm:prSet presAssocID="{0561DC25-5987-47BC-BA69-39DD50F6BB8D}" presName="root" presStyleCnt="0">
        <dgm:presLayoutVars>
          <dgm:dir/>
          <dgm:resizeHandles val="exact"/>
        </dgm:presLayoutVars>
      </dgm:prSet>
      <dgm:spPr/>
    </dgm:pt>
    <dgm:pt modelId="{42EA5496-3591-4420-8C1D-C9931AC7F3B6}" type="pres">
      <dgm:prSet presAssocID="{B67BF2EA-5C5D-4CCB-B074-C41F2DA92D28}" presName="compNode" presStyleCnt="0"/>
      <dgm:spPr/>
    </dgm:pt>
    <dgm:pt modelId="{B1CB063C-5A0A-4C99-BD7C-40654D67B382}" type="pres">
      <dgm:prSet presAssocID="{B67BF2EA-5C5D-4CCB-B074-C41F2DA92D28}" presName="iconBgRect" presStyleLbl="bgShp" presStyleIdx="0" presStyleCnt="3"/>
      <dgm:spPr/>
    </dgm:pt>
    <dgm:pt modelId="{AF67D722-BDCB-4F7F-AFD5-5C3A44B2CA41}" type="pres">
      <dgm:prSet presAssocID="{B67BF2EA-5C5D-4CCB-B074-C41F2DA92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4D7A6C3E-53AE-45DA-86DF-7A0F1029EA39}" type="pres">
      <dgm:prSet presAssocID="{B67BF2EA-5C5D-4CCB-B074-C41F2DA92D28}" presName="spaceRect" presStyleCnt="0"/>
      <dgm:spPr/>
    </dgm:pt>
    <dgm:pt modelId="{C716BDEC-F275-46DD-A8BB-CE417CE72022}" type="pres">
      <dgm:prSet presAssocID="{B67BF2EA-5C5D-4CCB-B074-C41F2DA92D28}" presName="textRect" presStyleLbl="revTx" presStyleIdx="0" presStyleCnt="3">
        <dgm:presLayoutVars>
          <dgm:chMax val="1"/>
          <dgm:chPref val="1"/>
        </dgm:presLayoutVars>
      </dgm:prSet>
      <dgm:spPr/>
    </dgm:pt>
    <dgm:pt modelId="{CBF2C6D8-907F-4671-B83B-789288737002}" type="pres">
      <dgm:prSet presAssocID="{56221C17-A290-4C6A-BED9-D9F3DFAFF3E5}" presName="sibTrans" presStyleCnt="0"/>
      <dgm:spPr/>
    </dgm:pt>
    <dgm:pt modelId="{FF83DBC9-CB2B-4B18-8A9D-7B10095A36BC}" type="pres">
      <dgm:prSet presAssocID="{EBBC015A-0528-4886-BC5B-B4601C1FC7DC}" presName="compNode" presStyleCnt="0"/>
      <dgm:spPr/>
    </dgm:pt>
    <dgm:pt modelId="{54FB7054-616F-4151-841C-BD8D425B6D44}" type="pres">
      <dgm:prSet presAssocID="{EBBC015A-0528-4886-BC5B-B4601C1FC7DC}" presName="iconBgRect" presStyleLbl="bgShp" presStyleIdx="1" presStyleCnt="3"/>
      <dgm:spPr/>
    </dgm:pt>
    <dgm:pt modelId="{C5464A2D-0EE0-4EC6-9A7F-E94005E7BF21}" type="pres">
      <dgm:prSet presAssocID="{EBBC015A-0528-4886-BC5B-B4601C1FC7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1B067ADD-18FE-4979-A75D-222F5F168FC0}" type="pres">
      <dgm:prSet presAssocID="{EBBC015A-0528-4886-BC5B-B4601C1FC7DC}" presName="spaceRect" presStyleCnt="0"/>
      <dgm:spPr/>
    </dgm:pt>
    <dgm:pt modelId="{00111C2D-8E05-4408-9AE0-8D211EC425D2}" type="pres">
      <dgm:prSet presAssocID="{EBBC015A-0528-4886-BC5B-B4601C1FC7DC}" presName="textRect" presStyleLbl="revTx" presStyleIdx="1" presStyleCnt="3">
        <dgm:presLayoutVars>
          <dgm:chMax val="1"/>
          <dgm:chPref val="1"/>
        </dgm:presLayoutVars>
      </dgm:prSet>
      <dgm:spPr/>
    </dgm:pt>
    <dgm:pt modelId="{0F2A7191-F5F0-4CA1-8B45-715297CE9756}" type="pres">
      <dgm:prSet presAssocID="{48326871-713A-4D81-A435-80B8935F389F}" presName="sibTrans" presStyleCnt="0"/>
      <dgm:spPr/>
    </dgm:pt>
    <dgm:pt modelId="{DAA16332-CDEB-4004-96D7-FF12AEFB9EA9}" type="pres">
      <dgm:prSet presAssocID="{69A908F0-264A-43BA-B58B-2376307CC9BC}" presName="compNode" presStyleCnt="0"/>
      <dgm:spPr/>
    </dgm:pt>
    <dgm:pt modelId="{F1076E40-DCA3-4EED-B21A-2ADF9750DB18}" type="pres">
      <dgm:prSet presAssocID="{69A908F0-264A-43BA-B58B-2376307CC9BC}" presName="iconBgRect" presStyleLbl="bgShp" presStyleIdx="2" presStyleCnt="3"/>
      <dgm:spPr/>
    </dgm:pt>
    <dgm:pt modelId="{73C6E13C-4717-4AEF-93C3-446EBED1F60E}" type="pres">
      <dgm:prSet presAssocID="{69A908F0-264A-43BA-B58B-2376307CC9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9BD8702-E1F9-4EB5-B818-73A44B55C4DB}" type="pres">
      <dgm:prSet presAssocID="{69A908F0-264A-43BA-B58B-2376307CC9BC}" presName="spaceRect" presStyleCnt="0"/>
      <dgm:spPr/>
    </dgm:pt>
    <dgm:pt modelId="{6DE1476B-6FB7-4158-8AFB-939DCAC836EB}" type="pres">
      <dgm:prSet presAssocID="{69A908F0-264A-43BA-B58B-2376307CC9BC}" presName="textRect" presStyleLbl="revTx" presStyleIdx="2" presStyleCnt="3">
        <dgm:presLayoutVars>
          <dgm:chMax val="1"/>
          <dgm:chPref val="1"/>
        </dgm:presLayoutVars>
      </dgm:prSet>
      <dgm:spPr/>
    </dgm:pt>
  </dgm:ptLst>
  <dgm:cxnLst>
    <dgm:cxn modelId="{00C5150D-3353-4765-A837-8FF77145E78A}" srcId="{0561DC25-5987-47BC-BA69-39DD50F6BB8D}" destId="{B67BF2EA-5C5D-4CCB-B074-C41F2DA92D28}" srcOrd="0" destOrd="0" parTransId="{7F66EF43-8802-4281-AD0B-8E683D8FAFD6}" sibTransId="{56221C17-A290-4C6A-BED9-D9F3DFAFF3E5}"/>
    <dgm:cxn modelId="{4444A72F-08A8-7D4B-BB15-9EDC551FA48C}" type="presOf" srcId="{0561DC25-5987-47BC-BA69-39DD50F6BB8D}" destId="{24DB6651-9CE1-4D8B-9F82-AA3926793694}" srcOrd="0" destOrd="0" presId="urn:microsoft.com/office/officeart/2018/5/layout/IconCircleLabelList"/>
    <dgm:cxn modelId="{A049B03D-B34B-B94D-B3CC-6D064F8F15AB}" type="presOf" srcId="{B67BF2EA-5C5D-4CCB-B074-C41F2DA92D28}" destId="{C716BDEC-F275-46DD-A8BB-CE417CE72022}" srcOrd="0" destOrd="0" presId="urn:microsoft.com/office/officeart/2018/5/layout/IconCircleLabelList"/>
    <dgm:cxn modelId="{57ED3F47-5B33-46D0-BDDE-6CED9ADEFC6E}" srcId="{0561DC25-5987-47BC-BA69-39DD50F6BB8D}" destId="{EBBC015A-0528-4886-BC5B-B4601C1FC7DC}" srcOrd="1" destOrd="0" parTransId="{9AC48BA4-C602-412F-87A5-787480BED71F}" sibTransId="{48326871-713A-4D81-A435-80B8935F389F}"/>
    <dgm:cxn modelId="{95702C6D-714E-304D-B127-02BF6FCC7DEE}" type="presOf" srcId="{EBBC015A-0528-4886-BC5B-B4601C1FC7DC}" destId="{00111C2D-8E05-4408-9AE0-8D211EC425D2}" srcOrd="0" destOrd="0" presId="urn:microsoft.com/office/officeart/2018/5/layout/IconCircleLabelList"/>
    <dgm:cxn modelId="{2805567F-7556-49A7-96FF-1DD0FFD5331D}" srcId="{0561DC25-5987-47BC-BA69-39DD50F6BB8D}" destId="{69A908F0-264A-43BA-B58B-2376307CC9BC}" srcOrd="2" destOrd="0" parTransId="{900CFF19-415F-4276-B9E4-D3684301DED5}" sibTransId="{EA4DD9BB-4F6B-4993-A40B-B0E8BA71BBEA}"/>
    <dgm:cxn modelId="{EE88A8F8-13AD-D144-A288-4983DE5E7882}" type="presOf" srcId="{69A908F0-264A-43BA-B58B-2376307CC9BC}" destId="{6DE1476B-6FB7-4158-8AFB-939DCAC836EB}" srcOrd="0" destOrd="0" presId="urn:microsoft.com/office/officeart/2018/5/layout/IconCircleLabelList"/>
    <dgm:cxn modelId="{65904DE1-E760-C74C-B116-30529F46C822}" type="presParOf" srcId="{24DB6651-9CE1-4D8B-9F82-AA3926793694}" destId="{42EA5496-3591-4420-8C1D-C9931AC7F3B6}" srcOrd="0" destOrd="0" presId="urn:microsoft.com/office/officeart/2018/5/layout/IconCircleLabelList"/>
    <dgm:cxn modelId="{3B3C1420-4F7B-7948-A567-1A5E64D35EBF}" type="presParOf" srcId="{42EA5496-3591-4420-8C1D-C9931AC7F3B6}" destId="{B1CB063C-5A0A-4C99-BD7C-40654D67B382}" srcOrd="0" destOrd="0" presId="urn:microsoft.com/office/officeart/2018/5/layout/IconCircleLabelList"/>
    <dgm:cxn modelId="{11A53F40-561C-7640-B097-08E67B0B5FFA}" type="presParOf" srcId="{42EA5496-3591-4420-8C1D-C9931AC7F3B6}" destId="{AF67D722-BDCB-4F7F-AFD5-5C3A44B2CA41}" srcOrd="1" destOrd="0" presId="urn:microsoft.com/office/officeart/2018/5/layout/IconCircleLabelList"/>
    <dgm:cxn modelId="{6B4F5A84-CC65-7F48-8D73-5C6108C0CD0F}" type="presParOf" srcId="{42EA5496-3591-4420-8C1D-C9931AC7F3B6}" destId="{4D7A6C3E-53AE-45DA-86DF-7A0F1029EA39}" srcOrd="2" destOrd="0" presId="urn:microsoft.com/office/officeart/2018/5/layout/IconCircleLabelList"/>
    <dgm:cxn modelId="{4B268FFB-9CCA-C740-A7FD-8395E0DA67BC}" type="presParOf" srcId="{42EA5496-3591-4420-8C1D-C9931AC7F3B6}" destId="{C716BDEC-F275-46DD-A8BB-CE417CE72022}" srcOrd="3" destOrd="0" presId="urn:microsoft.com/office/officeart/2018/5/layout/IconCircleLabelList"/>
    <dgm:cxn modelId="{7172E378-76BA-D343-B201-05FCFC60DE1A}" type="presParOf" srcId="{24DB6651-9CE1-4D8B-9F82-AA3926793694}" destId="{CBF2C6D8-907F-4671-B83B-789288737002}" srcOrd="1" destOrd="0" presId="urn:microsoft.com/office/officeart/2018/5/layout/IconCircleLabelList"/>
    <dgm:cxn modelId="{9D01793D-61EB-6B4B-8D38-297DC51072A8}" type="presParOf" srcId="{24DB6651-9CE1-4D8B-9F82-AA3926793694}" destId="{FF83DBC9-CB2B-4B18-8A9D-7B10095A36BC}" srcOrd="2" destOrd="0" presId="urn:microsoft.com/office/officeart/2018/5/layout/IconCircleLabelList"/>
    <dgm:cxn modelId="{48AF71C2-1808-064D-9A4A-6C9E087B3FC6}" type="presParOf" srcId="{FF83DBC9-CB2B-4B18-8A9D-7B10095A36BC}" destId="{54FB7054-616F-4151-841C-BD8D425B6D44}" srcOrd="0" destOrd="0" presId="urn:microsoft.com/office/officeart/2018/5/layout/IconCircleLabelList"/>
    <dgm:cxn modelId="{EBD8115F-4476-1F45-98A6-6A634A23C959}" type="presParOf" srcId="{FF83DBC9-CB2B-4B18-8A9D-7B10095A36BC}" destId="{C5464A2D-0EE0-4EC6-9A7F-E94005E7BF21}" srcOrd="1" destOrd="0" presId="urn:microsoft.com/office/officeart/2018/5/layout/IconCircleLabelList"/>
    <dgm:cxn modelId="{81AABACB-D98D-8845-B1C3-5751D210717F}" type="presParOf" srcId="{FF83DBC9-CB2B-4B18-8A9D-7B10095A36BC}" destId="{1B067ADD-18FE-4979-A75D-222F5F168FC0}" srcOrd="2" destOrd="0" presId="urn:microsoft.com/office/officeart/2018/5/layout/IconCircleLabelList"/>
    <dgm:cxn modelId="{CE74B24F-BEC0-DC42-A2A3-2CD6F70F15CB}" type="presParOf" srcId="{FF83DBC9-CB2B-4B18-8A9D-7B10095A36BC}" destId="{00111C2D-8E05-4408-9AE0-8D211EC425D2}" srcOrd="3" destOrd="0" presId="urn:microsoft.com/office/officeart/2018/5/layout/IconCircleLabelList"/>
    <dgm:cxn modelId="{A1F7D96F-D349-C04B-9F5A-DFFB40F8782C}" type="presParOf" srcId="{24DB6651-9CE1-4D8B-9F82-AA3926793694}" destId="{0F2A7191-F5F0-4CA1-8B45-715297CE9756}" srcOrd="3" destOrd="0" presId="urn:microsoft.com/office/officeart/2018/5/layout/IconCircleLabelList"/>
    <dgm:cxn modelId="{FB58A621-5FBC-7046-83EA-515748E96AAB}" type="presParOf" srcId="{24DB6651-9CE1-4D8B-9F82-AA3926793694}" destId="{DAA16332-CDEB-4004-96D7-FF12AEFB9EA9}" srcOrd="4" destOrd="0" presId="urn:microsoft.com/office/officeart/2018/5/layout/IconCircleLabelList"/>
    <dgm:cxn modelId="{969273C7-B064-E74F-8D18-205AFA178C5C}" type="presParOf" srcId="{DAA16332-CDEB-4004-96D7-FF12AEFB9EA9}" destId="{F1076E40-DCA3-4EED-B21A-2ADF9750DB18}" srcOrd="0" destOrd="0" presId="urn:microsoft.com/office/officeart/2018/5/layout/IconCircleLabelList"/>
    <dgm:cxn modelId="{DABE808F-F527-724B-BE05-3B459EDA3B17}" type="presParOf" srcId="{DAA16332-CDEB-4004-96D7-FF12AEFB9EA9}" destId="{73C6E13C-4717-4AEF-93C3-446EBED1F60E}" srcOrd="1" destOrd="0" presId="urn:microsoft.com/office/officeart/2018/5/layout/IconCircleLabelList"/>
    <dgm:cxn modelId="{941091EF-3774-3142-8A1F-43AEBF53FCDA}" type="presParOf" srcId="{DAA16332-CDEB-4004-96D7-FF12AEFB9EA9}" destId="{79BD8702-E1F9-4EB5-B818-73A44B55C4DB}" srcOrd="2" destOrd="0" presId="urn:microsoft.com/office/officeart/2018/5/layout/IconCircleLabelList"/>
    <dgm:cxn modelId="{7B0A6EF0-890A-F742-AC37-E83F7A89DAF3}" type="presParOf" srcId="{DAA16332-CDEB-4004-96D7-FF12AEFB9EA9}" destId="{6DE1476B-6FB7-4158-8AFB-939DCAC836EB}"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5FA2D-E74A-7D4E-BD1B-371401AD3E0A}">
      <dsp:nvSpPr>
        <dsp:cNvPr id="0" name=""/>
        <dsp:cNvSpPr/>
      </dsp:nvSpPr>
      <dsp:spPr>
        <a:xfrm>
          <a:off x="2103120" y="2007"/>
          <a:ext cx="8412480" cy="1040029"/>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tr-TR" sz="2400" kern="1200" dirty="0"/>
            <a:t>İyi Laboratuvar Uygulamaları </a:t>
          </a:r>
          <a:r>
            <a:rPr lang="tr-TR" altLang="tr-TR" sz="2400" kern="1200" dirty="0"/>
            <a:t>(İLU) (</a:t>
          </a:r>
          <a:r>
            <a:rPr lang="tr-TR" altLang="tr-TR" sz="2400" i="1" kern="1200" dirty="0" err="1"/>
            <a:t>Good</a:t>
          </a:r>
          <a:r>
            <a:rPr lang="tr-TR" altLang="tr-TR" sz="2400" i="1" kern="1200" dirty="0"/>
            <a:t> </a:t>
          </a:r>
          <a:r>
            <a:rPr lang="tr-TR" altLang="tr-TR" sz="2400" i="1" kern="1200" dirty="0" err="1"/>
            <a:t>Laboratory</a:t>
          </a:r>
          <a:r>
            <a:rPr lang="tr-TR" altLang="tr-TR" sz="2400" i="1" kern="1200" dirty="0"/>
            <a:t> </a:t>
          </a:r>
          <a:r>
            <a:rPr lang="tr-TR" altLang="tr-TR" sz="2400" i="1" kern="1200" dirty="0" err="1"/>
            <a:t>Practice</a:t>
          </a:r>
          <a:r>
            <a:rPr lang="tr-TR" altLang="tr-TR" sz="2400" i="1" kern="1200" dirty="0"/>
            <a:t> - GLP</a:t>
          </a:r>
          <a:r>
            <a:rPr lang="tr-TR" altLang="tr-TR" sz="2400" kern="1200" dirty="0"/>
            <a:t>) </a:t>
          </a:r>
          <a:endParaRPr lang="en-US" sz="2400" kern="1200" dirty="0"/>
        </a:p>
      </dsp:txBody>
      <dsp:txXfrm>
        <a:off x="2103120" y="2007"/>
        <a:ext cx="8412480" cy="1040029"/>
      </dsp:txXfrm>
    </dsp:sp>
    <dsp:sp modelId="{C9CBE89E-5935-6343-A13D-FFD1BFA17121}">
      <dsp:nvSpPr>
        <dsp:cNvPr id="0" name=""/>
        <dsp:cNvSpPr/>
      </dsp:nvSpPr>
      <dsp:spPr>
        <a:xfrm>
          <a:off x="0" y="2007"/>
          <a:ext cx="2103120" cy="104002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a:t>Tanımla</a:t>
          </a:r>
          <a:endParaRPr lang="en-US" sz="2400" kern="1200" dirty="0"/>
        </a:p>
      </dsp:txBody>
      <dsp:txXfrm>
        <a:off x="0" y="2007"/>
        <a:ext cx="2103120" cy="1040029"/>
      </dsp:txXfrm>
    </dsp:sp>
    <dsp:sp modelId="{36D4B5D6-3983-4442-B944-F2BD66931F55}">
      <dsp:nvSpPr>
        <dsp:cNvPr id="0" name=""/>
        <dsp:cNvSpPr/>
      </dsp:nvSpPr>
      <dsp:spPr>
        <a:xfrm>
          <a:off x="2103120" y="1104438"/>
          <a:ext cx="8412480" cy="1040029"/>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tr-TR" sz="2400" kern="1200" dirty="0"/>
            <a:t>İlaç güvenliği açısından hayvan testlerinin önemi ve </a:t>
          </a:r>
          <a:r>
            <a:rPr lang="tr-TR" sz="2400" kern="1200" dirty="0" err="1"/>
            <a:t>GLP'nin</a:t>
          </a:r>
          <a:r>
            <a:rPr lang="tr-TR" sz="2400" kern="1200" dirty="0"/>
            <a:t> uygulandığı alanlar</a:t>
          </a:r>
          <a:endParaRPr lang="tr-TR" altLang="tr-TR" sz="2400" kern="1200" dirty="0"/>
        </a:p>
      </dsp:txBody>
      <dsp:txXfrm>
        <a:off x="2103120" y="1104438"/>
        <a:ext cx="8412480" cy="1040029"/>
      </dsp:txXfrm>
    </dsp:sp>
    <dsp:sp modelId="{20E83685-E7E3-9644-91A1-23EFF2BF25CB}">
      <dsp:nvSpPr>
        <dsp:cNvPr id="0" name=""/>
        <dsp:cNvSpPr/>
      </dsp:nvSpPr>
      <dsp:spPr>
        <a:xfrm>
          <a:off x="0" y="1104438"/>
          <a:ext cx="2103120" cy="10400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a:t>Hatırla</a:t>
          </a:r>
          <a:endParaRPr lang="tr-TR" altLang="tr-TR" sz="2400" kern="1200" dirty="0"/>
        </a:p>
      </dsp:txBody>
      <dsp:txXfrm>
        <a:off x="0" y="1104438"/>
        <a:ext cx="2103120" cy="1040029"/>
      </dsp:txXfrm>
    </dsp:sp>
    <dsp:sp modelId="{82E3A901-084D-8142-91B9-0267D397B9A7}">
      <dsp:nvSpPr>
        <dsp:cNvPr id="0" name=""/>
        <dsp:cNvSpPr/>
      </dsp:nvSpPr>
      <dsp:spPr>
        <a:xfrm>
          <a:off x="2103120" y="2206869"/>
          <a:ext cx="8412480" cy="104002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tr-TR" altLang="tr-TR" sz="2400" kern="1200" dirty="0"/>
            <a:t>İlaç Araştırma Çalışmalarında </a:t>
          </a:r>
          <a:r>
            <a:rPr lang="tr-TR" altLang="tr-TR" sz="2400" kern="1200" dirty="0" err="1"/>
            <a:t>GLP'nin</a:t>
          </a:r>
          <a:r>
            <a:rPr lang="tr-TR" altLang="tr-TR" sz="2400" kern="1200" dirty="0"/>
            <a:t> Önemi</a:t>
          </a:r>
          <a:endParaRPr lang="en-GB" sz="2400" kern="1200" dirty="0"/>
        </a:p>
      </dsp:txBody>
      <dsp:txXfrm>
        <a:off x="2103120" y="2206869"/>
        <a:ext cx="8412480" cy="1040029"/>
      </dsp:txXfrm>
    </dsp:sp>
    <dsp:sp modelId="{74A5806A-56E2-9343-B52C-7293B6A82268}">
      <dsp:nvSpPr>
        <dsp:cNvPr id="0" name=""/>
        <dsp:cNvSpPr/>
      </dsp:nvSpPr>
      <dsp:spPr>
        <a:xfrm>
          <a:off x="0" y="2206869"/>
          <a:ext cx="2103120" cy="104002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a:t>Yorumla</a:t>
          </a:r>
          <a:endParaRPr lang="tr-TR" altLang="tr-TR" sz="2400" kern="1200" dirty="0"/>
        </a:p>
      </dsp:txBody>
      <dsp:txXfrm>
        <a:off x="0" y="2206869"/>
        <a:ext cx="2103120" cy="1040029"/>
      </dsp:txXfrm>
    </dsp:sp>
    <dsp:sp modelId="{2267B947-3102-654E-81A2-921DE13C6A23}">
      <dsp:nvSpPr>
        <dsp:cNvPr id="0" name=""/>
        <dsp:cNvSpPr/>
      </dsp:nvSpPr>
      <dsp:spPr>
        <a:xfrm>
          <a:off x="2103120" y="3309300"/>
          <a:ext cx="8412480" cy="104002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225" tIns="264167" rIns="163225" bIns="264167" numCol="1" spcCol="1270" anchor="ctr" anchorCtr="0">
          <a:noAutofit/>
        </a:bodyPr>
        <a:lstStyle/>
        <a:p>
          <a:pPr marL="0" lvl="0" indent="0" algn="l" defTabSz="1066800">
            <a:lnSpc>
              <a:spcPct val="90000"/>
            </a:lnSpc>
            <a:spcBef>
              <a:spcPct val="0"/>
            </a:spcBef>
            <a:spcAft>
              <a:spcPct val="35000"/>
            </a:spcAft>
            <a:buNone/>
          </a:pPr>
          <a:r>
            <a:rPr lang="tr-TR" sz="2400" kern="1200" dirty="0"/>
            <a:t>Klinik Öncesi Aşamalar ve </a:t>
          </a:r>
          <a:r>
            <a:rPr lang="tr-TR" sz="2400" kern="1200" dirty="0" err="1"/>
            <a:t>Invivo</a:t>
          </a:r>
          <a:r>
            <a:rPr lang="tr-TR" sz="2400" kern="1200" dirty="0"/>
            <a:t> Test Türleri</a:t>
          </a:r>
          <a:endParaRPr lang="en-GB" sz="2400" kern="1200" dirty="0"/>
        </a:p>
      </dsp:txBody>
      <dsp:txXfrm>
        <a:off x="2103120" y="3309300"/>
        <a:ext cx="8412480" cy="1040029"/>
      </dsp:txXfrm>
    </dsp:sp>
    <dsp:sp modelId="{1680E5C7-7723-6A4A-8C0E-183DAC7D9A7D}">
      <dsp:nvSpPr>
        <dsp:cNvPr id="0" name=""/>
        <dsp:cNvSpPr/>
      </dsp:nvSpPr>
      <dsp:spPr>
        <a:xfrm>
          <a:off x="0" y="3309300"/>
          <a:ext cx="2103120" cy="10400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1290" tIns="102732" rIns="111290" bIns="102732" numCol="1" spcCol="1270" anchor="ctr" anchorCtr="0">
          <a:noAutofit/>
        </a:bodyPr>
        <a:lstStyle/>
        <a:p>
          <a:pPr marL="0" lvl="0" indent="0" algn="ctr" defTabSz="1244600">
            <a:lnSpc>
              <a:spcPct val="90000"/>
            </a:lnSpc>
            <a:spcBef>
              <a:spcPct val="0"/>
            </a:spcBef>
            <a:spcAft>
              <a:spcPct val="35000"/>
            </a:spcAft>
            <a:buNone/>
          </a:pPr>
          <a:r>
            <a:rPr lang="tr-TR" sz="2800" kern="1200" dirty="0"/>
            <a:t>Açıkla</a:t>
          </a:r>
          <a:endParaRPr lang="tr-TR" altLang="tr-TR" sz="2400" kern="1200" dirty="0"/>
        </a:p>
      </dsp:txBody>
      <dsp:txXfrm>
        <a:off x="0" y="3309300"/>
        <a:ext cx="2103120" cy="1040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A4CA9-9348-44D3-9E13-B18907D0FB54}">
      <dsp:nvSpPr>
        <dsp:cNvPr id="0" name=""/>
        <dsp:cNvSpPr/>
      </dsp:nvSpPr>
      <dsp:spPr>
        <a:xfrm>
          <a:off x="210785" y="547086"/>
          <a:ext cx="1335114" cy="133511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92870-D099-4974-A17D-A593F5B41A62}">
      <dsp:nvSpPr>
        <dsp:cNvPr id="0" name=""/>
        <dsp:cNvSpPr/>
      </dsp:nvSpPr>
      <dsp:spPr>
        <a:xfrm>
          <a:off x="491159" y="827460"/>
          <a:ext cx="774366" cy="774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84FEAD-05DA-4548-9C1B-6A4910F5C0B6}">
      <dsp:nvSpPr>
        <dsp:cNvPr id="0" name=""/>
        <dsp:cNvSpPr/>
      </dsp:nvSpPr>
      <dsp:spPr>
        <a:xfrm>
          <a:off x="1831996" y="547086"/>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tr-TR" altLang="tr-TR" sz="1800" kern="1200" dirty="0"/>
            <a:t>GLP, FDA tarafından 1978 yılında oluşturulan resmi bir düzenlemedir. GLP, ABD'de ortaya çıkmasına rağmen dünya çapında bir etkiye sahiptir</a:t>
          </a:r>
          <a:endParaRPr lang="en-US" sz="1800" kern="1200" dirty="0"/>
        </a:p>
      </dsp:txBody>
      <dsp:txXfrm>
        <a:off x="1831996" y="547086"/>
        <a:ext cx="3147056" cy="1335114"/>
      </dsp:txXfrm>
    </dsp:sp>
    <dsp:sp modelId="{7007A443-2BAE-4F52-9592-E71CA6689505}">
      <dsp:nvSpPr>
        <dsp:cNvPr id="0" name=""/>
        <dsp:cNvSpPr/>
      </dsp:nvSpPr>
      <dsp:spPr>
        <a:xfrm>
          <a:off x="5527403" y="547086"/>
          <a:ext cx="1335114" cy="133511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F79EF-D3B0-4BEF-92B4-4049512DEE65}">
      <dsp:nvSpPr>
        <dsp:cNvPr id="0" name=""/>
        <dsp:cNvSpPr/>
      </dsp:nvSpPr>
      <dsp:spPr>
        <a:xfrm>
          <a:off x="5807777" y="827460"/>
          <a:ext cx="774366" cy="774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5AE4A3-94F1-4E5E-AA1E-9E5744A9B170}">
      <dsp:nvSpPr>
        <dsp:cNvPr id="0" name=""/>
        <dsp:cNvSpPr/>
      </dsp:nvSpPr>
      <dsp:spPr>
        <a:xfrm>
          <a:off x="7148614" y="547086"/>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tr-TR" altLang="tr-TR" sz="1800" kern="1200" dirty="0"/>
            <a:t>ABD ile iş yapmak isteyen veya üretimlerini ABD'de tescil ettirmek isteyen şirketlerin ABD GLP düzenlemelerine uyması gerekir</a:t>
          </a:r>
          <a:endParaRPr lang="en-US" sz="1800" kern="1200" dirty="0"/>
        </a:p>
      </dsp:txBody>
      <dsp:txXfrm>
        <a:off x="7148614" y="547086"/>
        <a:ext cx="3147056" cy="1335114"/>
      </dsp:txXfrm>
    </dsp:sp>
    <dsp:sp modelId="{CC05B7D9-3051-42FF-A745-22FE2314CC4C}">
      <dsp:nvSpPr>
        <dsp:cNvPr id="0" name=""/>
        <dsp:cNvSpPr/>
      </dsp:nvSpPr>
      <dsp:spPr>
        <a:xfrm>
          <a:off x="210785" y="2653223"/>
          <a:ext cx="1335114" cy="133511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6170D-9CA1-45B3-9C0A-A0CE60470611}">
      <dsp:nvSpPr>
        <dsp:cNvPr id="0" name=""/>
        <dsp:cNvSpPr/>
      </dsp:nvSpPr>
      <dsp:spPr>
        <a:xfrm>
          <a:off x="491159" y="2933597"/>
          <a:ext cx="774366" cy="774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F212CB-E645-4103-B300-FA54655B4FC7}">
      <dsp:nvSpPr>
        <dsp:cNvPr id="0" name=""/>
        <dsp:cNvSpPr/>
      </dsp:nvSpPr>
      <dsp:spPr>
        <a:xfrm>
          <a:off x="1831996" y="2653223"/>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tr-TR" altLang="tr-TR" sz="1800" kern="1200" dirty="0"/>
            <a:t>Her ülke kendi GLP düzenlemelerini yapmaya başladı</a:t>
          </a:r>
          <a:endParaRPr lang="en-US" sz="1800" kern="1200" dirty="0"/>
        </a:p>
      </dsp:txBody>
      <dsp:txXfrm>
        <a:off x="1831996" y="2653223"/>
        <a:ext cx="3147056" cy="1335114"/>
      </dsp:txXfrm>
    </dsp:sp>
    <dsp:sp modelId="{5F953A39-688E-4D62-85A0-C74DD524F813}">
      <dsp:nvSpPr>
        <dsp:cNvPr id="0" name=""/>
        <dsp:cNvSpPr/>
      </dsp:nvSpPr>
      <dsp:spPr>
        <a:xfrm>
          <a:off x="5527403" y="2653223"/>
          <a:ext cx="1335114" cy="133511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8EDA5-0933-4BA0-AC83-2F75EEBD95ED}">
      <dsp:nvSpPr>
        <dsp:cNvPr id="0" name=""/>
        <dsp:cNvSpPr/>
      </dsp:nvSpPr>
      <dsp:spPr>
        <a:xfrm>
          <a:off x="5807777" y="2933597"/>
          <a:ext cx="774366" cy="774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509223-E793-4E98-AF34-6A2F952E9012}">
      <dsp:nvSpPr>
        <dsp:cNvPr id="0" name=""/>
        <dsp:cNvSpPr/>
      </dsp:nvSpPr>
      <dsp:spPr>
        <a:xfrm>
          <a:off x="7148614" y="2653223"/>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tr-TR" altLang="tr-TR" sz="1800" kern="1200" dirty="0"/>
            <a:t>1981 yılında OECD, uluslararası GLP ilkelerini oluşturdu</a:t>
          </a:r>
          <a:endParaRPr lang="en-US" sz="1800" kern="1200" dirty="0"/>
        </a:p>
      </dsp:txBody>
      <dsp:txXfrm>
        <a:off x="7148614" y="2653223"/>
        <a:ext cx="3147056" cy="1335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0407D-943F-0249-924B-01C622E9144A}">
      <dsp:nvSpPr>
        <dsp:cNvPr id="0" name=""/>
        <dsp:cNvSpPr/>
      </dsp:nvSpPr>
      <dsp:spPr>
        <a:xfrm>
          <a:off x="3082131"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D7B0F-E852-7C47-93C7-81C036F324C1}">
      <dsp:nvSpPr>
        <dsp:cNvPr id="0" name=""/>
        <dsp:cNvSpPr/>
      </dsp:nvSpPr>
      <dsp:spPr>
        <a:xfrm>
          <a:off x="3495508"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Güvenilir</a:t>
          </a:r>
          <a:endParaRPr lang="en-US" sz="1800" kern="1200" dirty="0"/>
        </a:p>
      </dsp:txBody>
      <dsp:txXfrm>
        <a:off x="3578350" y="496219"/>
        <a:ext cx="1531337" cy="1531337"/>
      </dsp:txXfrm>
    </dsp:sp>
    <dsp:sp modelId="{171CD09F-2DF6-7248-A4A3-A106183222E0}">
      <dsp:nvSpPr>
        <dsp:cNvPr id="0" name=""/>
        <dsp:cNvSpPr/>
      </dsp:nvSpPr>
      <dsp:spPr>
        <a:xfrm>
          <a:off x="5323070" y="413377"/>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Tekrarlanabilir</a:t>
          </a:r>
          <a:endParaRPr lang="en-US" sz="1800" kern="1200" dirty="0"/>
        </a:p>
      </dsp:txBody>
      <dsp:txXfrm>
        <a:off x="5405912" y="496219"/>
        <a:ext cx="1531337" cy="1531337"/>
      </dsp:txXfrm>
    </dsp:sp>
    <dsp:sp modelId="{F84C1CC0-406C-0142-858C-881EA4AD705B}">
      <dsp:nvSpPr>
        <dsp:cNvPr id="0" name=""/>
        <dsp:cNvSpPr/>
      </dsp:nvSpPr>
      <dsp:spPr>
        <a:xfrm>
          <a:off x="3495508"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Denetlenebilir</a:t>
          </a:r>
          <a:endParaRPr lang="en-US" sz="1800" kern="1200" dirty="0"/>
        </a:p>
      </dsp:txBody>
      <dsp:txXfrm>
        <a:off x="3578350" y="2323781"/>
        <a:ext cx="1531337" cy="1531337"/>
      </dsp:txXfrm>
    </dsp:sp>
    <dsp:sp modelId="{500AE17D-BC1C-6440-866C-639B82635D4B}">
      <dsp:nvSpPr>
        <dsp:cNvPr id="0" name=""/>
        <dsp:cNvSpPr/>
      </dsp:nvSpPr>
      <dsp:spPr>
        <a:xfrm>
          <a:off x="5323070" y="2240939"/>
          <a:ext cx="1697021" cy="1697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Herkes</a:t>
          </a:r>
          <a:r>
            <a:rPr lang="en-US" sz="2400" kern="1200" dirty="0"/>
            <a:t> </a:t>
          </a:r>
          <a:r>
            <a:rPr lang="en-US" sz="2400" kern="1200" dirty="0" err="1"/>
            <a:t>tarafından</a:t>
          </a:r>
          <a:r>
            <a:rPr lang="en-US" sz="2400" kern="1200" dirty="0"/>
            <a:t> </a:t>
          </a:r>
          <a:r>
            <a:rPr lang="en-US" sz="2400" kern="1200" dirty="0" err="1"/>
            <a:t>kabul</a:t>
          </a:r>
          <a:r>
            <a:rPr lang="en-US" sz="2400" kern="1200" dirty="0"/>
            <a:t> </a:t>
          </a:r>
          <a:r>
            <a:rPr lang="en-US" sz="2400" kern="1200" dirty="0" err="1"/>
            <a:t>edilebilir</a:t>
          </a:r>
          <a:endParaRPr lang="en-US" sz="2400" kern="1200" dirty="0"/>
        </a:p>
      </dsp:txBody>
      <dsp:txXfrm>
        <a:off x="5405912" y="2323781"/>
        <a:ext cx="1531337" cy="15313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7558F-6952-43E4-B5EC-3C3FDFEBDC29}">
      <dsp:nvSpPr>
        <dsp:cNvPr id="0" name=""/>
        <dsp:cNvSpPr/>
      </dsp:nvSpPr>
      <dsp:spPr>
        <a:xfrm>
          <a:off x="0" y="554"/>
          <a:ext cx="10707624" cy="12978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DE2D3E-70EA-4DFE-B901-D259610DB838}">
      <dsp:nvSpPr>
        <dsp:cNvPr id="0" name=""/>
        <dsp:cNvSpPr/>
      </dsp:nvSpPr>
      <dsp:spPr>
        <a:xfrm>
          <a:off x="392585" y="292560"/>
          <a:ext cx="713792" cy="7137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007DA7-2777-48AF-B9C2-E732BCFAC20B}">
      <dsp:nvSpPr>
        <dsp:cNvPr id="0" name=""/>
        <dsp:cNvSpPr/>
      </dsp:nvSpPr>
      <dsp:spPr>
        <a:xfrm>
          <a:off x="1498964" y="554"/>
          <a:ext cx="9208659" cy="12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51" tIns="137351" rIns="137351" bIns="137351" numCol="1" spcCol="1270" anchor="ctr" anchorCtr="0">
          <a:noAutofit/>
        </a:bodyPr>
        <a:lstStyle/>
        <a:p>
          <a:pPr marL="0" lvl="0" indent="0" algn="l" defTabSz="1111250">
            <a:lnSpc>
              <a:spcPct val="100000"/>
            </a:lnSpc>
            <a:spcBef>
              <a:spcPct val="0"/>
            </a:spcBef>
            <a:spcAft>
              <a:spcPct val="35000"/>
            </a:spcAft>
            <a:buNone/>
          </a:pPr>
          <a:r>
            <a:rPr lang="en-US" altLang="tr-TR" sz="2500" kern="1200" dirty="0" err="1"/>
            <a:t>Çalışmaların</a:t>
          </a:r>
          <a:r>
            <a:rPr lang="en-US" altLang="tr-TR" sz="2500" kern="1200" dirty="0"/>
            <a:t> </a:t>
          </a:r>
          <a:r>
            <a:rPr lang="en-US" altLang="tr-TR" sz="2500" kern="1200" dirty="0" err="1"/>
            <a:t>teknik</a:t>
          </a:r>
          <a:r>
            <a:rPr lang="en-US" altLang="tr-TR" sz="2500" kern="1200" dirty="0"/>
            <a:t> </a:t>
          </a:r>
          <a:r>
            <a:rPr lang="en-US" altLang="tr-TR" sz="2500" kern="1200" dirty="0" err="1"/>
            <a:t>geçerliliği</a:t>
          </a:r>
          <a:r>
            <a:rPr lang="en-US" altLang="tr-TR" sz="2500" kern="1200" dirty="0"/>
            <a:t> </a:t>
          </a:r>
          <a:r>
            <a:rPr lang="en-US" altLang="tr-TR" sz="2500" kern="1200" dirty="0" err="1"/>
            <a:t>ile</a:t>
          </a:r>
          <a:r>
            <a:rPr lang="en-US" altLang="tr-TR" sz="2500" kern="1200" dirty="0"/>
            <a:t> </a:t>
          </a:r>
          <a:r>
            <a:rPr lang="en-US" altLang="tr-TR" sz="2500" kern="1200" dirty="0" err="1"/>
            <a:t>ilgili</a:t>
          </a:r>
          <a:r>
            <a:rPr lang="en-US" altLang="tr-TR" sz="2500" kern="1200" dirty="0"/>
            <a:t> </a:t>
          </a:r>
          <a:r>
            <a:rPr lang="en-US" altLang="tr-TR" sz="2500" kern="1200" dirty="0" err="1"/>
            <a:t>değildir</a:t>
          </a:r>
          <a:endParaRPr lang="en-US" sz="2500" kern="1200" dirty="0"/>
        </a:p>
      </dsp:txBody>
      <dsp:txXfrm>
        <a:off x="1498964" y="554"/>
        <a:ext cx="9208659" cy="1297804"/>
      </dsp:txXfrm>
    </dsp:sp>
    <dsp:sp modelId="{BD10D6E1-5D95-47B9-8320-3ED836C94323}">
      <dsp:nvSpPr>
        <dsp:cNvPr id="0" name=""/>
        <dsp:cNvSpPr/>
      </dsp:nvSpPr>
      <dsp:spPr>
        <a:xfrm>
          <a:off x="0" y="1622810"/>
          <a:ext cx="10707624" cy="12978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9CF203-85AC-431E-9196-0E825E58215C}">
      <dsp:nvSpPr>
        <dsp:cNvPr id="0" name=""/>
        <dsp:cNvSpPr/>
      </dsp:nvSpPr>
      <dsp:spPr>
        <a:xfrm>
          <a:off x="392585" y="1914816"/>
          <a:ext cx="713792" cy="7137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64E4C1-E565-4543-AC5E-6A697405882F}">
      <dsp:nvSpPr>
        <dsp:cNvPr id="0" name=""/>
        <dsp:cNvSpPr/>
      </dsp:nvSpPr>
      <dsp:spPr>
        <a:xfrm>
          <a:off x="1498964" y="1622810"/>
          <a:ext cx="4818430" cy="12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51" tIns="137351" rIns="137351" bIns="137351" numCol="1" spcCol="1270" anchor="ctr" anchorCtr="0">
          <a:noAutofit/>
        </a:bodyPr>
        <a:lstStyle/>
        <a:p>
          <a:pPr marL="0" lvl="0" indent="0" algn="l" defTabSz="1111250">
            <a:lnSpc>
              <a:spcPct val="100000"/>
            </a:lnSpc>
            <a:spcBef>
              <a:spcPct val="0"/>
            </a:spcBef>
            <a:spcAft>
              <a:spcPct val="35000"/>
            </a:spcAft>
            <a:buNone/>
          </a:pPr>
          <a:r>
            <a:rPr lang="en-US" altLang="tr-TR" sz="2500" kern="1200" dirty="0" err="1"/>
            <a:t>Bilimsel</a:t>
          </a:r>
          <a:r>
            <a:rPr lang="en-US" altLang="tr-TR" sz="2500" kern="1200" dirty="0"/>
            <a:t> </a:t>
          </a:r>
          <a:r>
            <a:rPr lang="en-US" altLang="tr-TR" sz="2500" kern="1200" dirty="0" err="1"/>
            <a:t>değeri</a:t>
          </a:r>
          <a:r>
            <a:rPr lang="en-US" altLang="tr-TR" sz="2500" kern="1200" dirty="0"/>
            <a:t> </a:t>
          </a:r>
          <a:r>
            <a:rPr lang="en-US" altLang="tr-TR" sz="2500" kern="1200" dirty="0" err="1"/>
            <a:t>ölçmekle</a:t>
          </a:r>
          <a:r>
            <a:rPr lang="en-US" altLang="tr-TR" sz="2500" kern="1200" dirty="0"/>
            <a:t> </a:t>
          </a:r>
          <a:r>
            <a:rPr lang="en-US" altLang="tr-TR" sz="2500" kern="1200" dirty="0" err="1"/>
            <a:t>ilgilenmez</a:t>
          </a:r>
          <a:endParaRPr lang="en-US" sz="2500" kern="1200" dirty="0"/>
        </a:p>
      </dsp:txBody>
      <dsp:txXfrm>
        <a:off x="1498964" y="1622810"/>
        <a:ext cx="4818430" cy="1297804"/>
      </dsp:txXfrm>
    </dsp:sp>
    <dsp:sp modelId="{81E28995-56C1-4DB4-993A-BBDC62D46183}">
      <dsp:nvSpPr>
        <dsp:cNvPr id="0" name=""/>
        <dsp:cNvSpPr/>
      </dsp:nvSpPr>
      <dsp:spPr>
        <a:xfrm>
          <a:off x="6317395" y="1622810"/>
          <a:ext cx="4390228" cy="12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51" tIns="137351" rIns="137351" bIns="137351" numCol="1" spcCol="1270" anchor="ctr" anchorCtr="0">
          <a:noAutofit/>
        </a:bodyPr>
        <a:lstStyle/>
        <a:p>
          <a:pPr marL="0" lvl="0" indent="0" algn="l" defTabSz="755650">
            <a:lnSpc>
              <a:spcPct val="100000"/>
            </a:lnSpc>
            <a:spcBef>
              <a:spcPct val="0"/>
            </a:spcBef>
            <a:spcAft>
              <a:spcPct val="35000"/>
            </a:spcAft>
            <a:buNone/>
          </a:pPr>
          <a:r>
            <a:rPr lang="en-US" altLang="tr-TR" sz="1700" kern="1200" dirty="0" err="1"/>
            <a:t>Sorulan</a:t>
          </a:r>
          <a:r>
            <a:rPr lang="en-US" altLang="tr-TR" sz="1700" kern="1200" dirty="0"/>
            <a:t> </a:t>
          </a:r>
          <a:r>
            <a:rPr lang="en-US" altLang="tr-TR" sz="1700" kern="1200" dirty="0" err="1"/>
            <a:t>soru</a:t>
          </a:r>
          <a:r>
            <a:rPr lang="en-US" altLang="tr-TR" sz="1700" kern="1200" dirty="0"/>
            <a:t> ne </a:t>
          </a:r>
          <a:r>
            <a:rPr lang="en-US" altLang="tr-TR" sz="1700" kern="1200" dirty="0" err="1"/>
            <a:t>kadar</a:t>
          </a:r>
          <a:r>
            <a:rPr lang="en-US" altLang="tr-TR" sz="1700" kern="1200" dirty="0"/>
            <a:t> </a:t>
          </a:r>
          <a:r>
            <a:rPr lang="en-US" altLang="tr-TR" sz="1700" kern="1200" dirty="0" err="1"/>
            <a:t>önemli</a:t>
          </a:r>
          <a:r>
            <a:rPr lang="en-US" altLang="tr-TR" sz="1700" kern="1200" dirty="0"/>
            <a:t>?</a:t>
          </a:r>
          <a:endParaRPr lang="en-US" sz="1700" kern="1200" dirty="0"/>
        </a:p>
        <a:p>
          <a:pPr marL="0" lvl="0" indent="0" algn="l" defTabSz="755650">
            <a:lnSpc>
              <a:spcPct val="100000"/>
            </a:lnSpc>
            <a:spcBef>
              <a:spcPct val="0"/>
            </a:spcBef>
            <a:spcAft>
              <a:spcPct val="35000"/>
            </a:spcAft>
            <a:buNone/>
          </a:pPr>
          <a:r>
            <a:rPr lang="en-US" altLang="tr-TR" sz="1700" kern="1200"/>
            <a:t>Çalışma tasarımı ne kadar uygundur?</a:t>
          </a:r>
          <a:endParaRPr lang="en-US" altLang="tr-TR" sz="1700" kern="1200" dirty="0"/>
        </a:p>
        <a:p>
          <a:pPr marL="0" lvl="0" indent="0" algn="l" defTabSz="755650">
            <a:lnSpc>
              <a:spcPct val="100000"/>
            </a:lnSpc>
            <a:spcBef>
              <a:spcPct val="0"/>
            </a:spcBef>
            <a:spcAft>
              <a:spcPct val="35000"/>
            </a:spcAft>
            <a:buNone/>
          </a:pPr>
          <a:r>
            <a:rPr lang="en-US" altLang="tr-TR" sz="1700" kern="1200" dirty="0" err="1"/>
            <a:t>Değerlendirme</a:t>
          </a:r>
          <a:r>
            <a:rPr lang="en-US" altLang="tr-TR" sz="1700" kern="1200" dirty="0"/>
            <a:t> ne </a:t>
          </a:r>
          <a:r>
            <a:rPr lang="en-US" altLang="tr-TR" sz="1700" kern="1200" dirty="0" err="1"/>
            <a:t>kadar</a:t>
          </a:r>
          <a:r>
            <a:rPr lang="en-US" altLang="tr-TR" sz="1700" kern="1200" dirty="0"/>
            <a:t> </a:t>
          </a:r>
          <a:r>
            <a:rPr lang="en-US" altLang="tr-TR" sz="1700" kern="1200" dirty="0" err="1"/>
            <a:t>bilimsel</a:t>
          </a:r>
          <a:r>
            <a:rPr lang="en-US" altLang="tr-TR" sz="1700" kern="1200" dirty="0"/>
            <a:t>?</a:t>
          </a:r>
        </a:p>
      </dsp:txBody>
      <dsp:txXfrm>
        <a:off x="6317395" y="1622810"/>
        <a:ext cx="4390228" cy="1297804"/>
      </dsp:txXfrm>
    </dsp:sp>
    <dsp:sp modelId="{A171C616-3035-4BA9-8E30-6C24AD19FB3C}">
      <dsp:nvSpPr>
        <dsp:cNvPr id="0" name=""/>
        <dsp:cNvSpPr/>
      </dsp:nvSpPr>
      <dsp:spPr>
        <a:xfrm>
          <a:off x="0" y="3245065"/>
          <a:ext cx="10707624" cy="12978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7D8695-3C95-4DC1-AEF6-09CEA3CBE964}">
      <dsp:nvSpPr>
        <dsp:cNvPr id="0" name=""/>
        <dsp:cNvSpPr/>
      </dsp:nvSpPr>
      <dsp:spPr>
        <a:xfrm>
          <a:off x="392585" y="3537071"/>
          <a:ext cx="713792" cy="7137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7BF5D-C29C-4EAC-B46B-1FB2539C8912}">
      <dsp:nvSpPr>
        <dsp:cNvPr id="0" name=""/>
        <dsp:cNvSpPr/>
      </dsp:nvSpPr>
      <dsp:spPr>
        <a:xfrm>
          <a:off x="1498964" y="3245065"/>
          <a:ext cx="9208659" cy="1297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351" tIns="137351" rIns="137351" bIns="137351" numCol="1" spcCol="1270" anchor="ctr" anchorCtr="0">
          <a:noAutofit/>
        </a:bodyPr>
        <a:lstStyle/>
        <a:p>
          <a:pPr marL="0" lvl="0" indent="0" algn="l" defTabSz="1111250">
            <a:lnSpc>
              <a:spcPct val="100000"/>
            </a:lnSpc>
            <a:spcBef>
              <a:spcPct val="0"/>
            </a:spcBef>
            <a:spcAft>
              <a:spcPct val="35000"/>
            </a:spcAft>
            <a:buNone/>
          </a:pPr>
          <a:r>
            <a:rPr lang="en-US" altLang="tr-TR" sz="2500" kern="1200" dirty="0" err="1"/>
            <a:t>Verinin</a:t>
          </a:r>
          <a:r>
            <a:rPr lang="en-US" altLang="tr-TR" sz="2500" kern="1200" dirty="0"/>
            <a:t> </a:t>
          </a:r>
          <a:r>
            <a:rPr lang="en-US" altLang="tr-TR" sz="2500" kern="1200" dirty="0" err="1"/>
            <a:t>veya</a:t>
          </a:r>
          <a:r>
            <a:rPr lang="en-US" altLang="tr-TR" sz="2500" kern="1200" dirty="0"/>
            <a:t> </a:t>
          </a:r>
          <a:r>
            <a:rPr lang="en-US" altLang="tr-TR" sz="2500" kern="1200" dirty="0" err="1"/>
            <a:t>ürünün</a:t>
          </a:r>
          <a:r>
            <a:rPr lang="en-US" altLang="tr-TR" sz="2500" kern="1200" dirty="0"/>
            <a:t> </a:t>
          </a:r>
          <a:r>
            <a:rPr lang="en-US" altLang="tr-TR" sz="2500" kern="1200" dirty="0" err="1"/>
            <a:t>onaylanmasıyla</a:t>
          </a:r>
          <a:r>
            <a:rPr lang="en-US" altLang="tr-TR" sz="2500" kern="1200" dirty="0"/>
            <a:t> </a:t>
          </a:r>
          <a:r>
            <a:rPr lang="en-US" altLang="tr-TR" sz="2500" kern="1200" dirty="0" err="1"/>
            <a:t>ilgilenmez</a:t>
          </a:r>
          <a:endParaRPr lang="en-US" sz="2500" kern="1200" dirty="0"/>
        </a:p>
      </dsp:txBody>
      <dsp:txXfrm>
        <a:off x="1498964" y="3245065"/>
        <a:ext cx="9208659" cy="12978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FA97F-4873-46A1-A8FE-B76B54FE2750}">
      <dsp:nvSpPr>
        <dsp:cNvPr id="0" name=""/>
        <dsp:cNvSpPr/>
      </dsp:nvSpPr>
      <dsp:spPr>
        <a:xfrm>
          <a:off x="0" y="3811"/>
          <a:ext cx="10542849" cy="13056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988A25-9558-4332-A5D4-0985D4E6EAC9}">
      <dsp:nvSpPr>
        <dsp:cNvPr id="0" name=""/>
        <dsp:cNvSpPr/>
      </dsp:nvSpPr>
      <dsp:spPr>
        <a:xfrm>
          <a:off x="394959" y="297582"/>
          <a:ext cx="718809" cy="7181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0A4A62-F282-4297-A50F-DC1C89BF5FE7}">
      <dsp:nvSpPr>
        <dsp:cNvPr id="0" name=""/>
        <dsp:cNvSpPr/>
      </dsp:nvSpPr>
      <dsp:spPr>
        <a:xfrm>
          <a:off x="1508727" y="3811"/>
          <a:ext cx="8954867" cy="1306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16" tIns="138316" rIns="138316" bIns="138316" numCol="1" spcCol="1270" anchor="ctr" anchorCtr="0">
          <a:noAutofit/>
        </a:bodyPr>
        <a:lstStyle/>
        <a:p>
          <a:pPr marL="0" lvl="0" indent="0" algn="l" defTabSz="1066800">
            <a:lnSpc>
              <a:spcPct val="100000"/>
            </a:lnSpc>
            <a:spcBef>
              <a:spcPct val="0"/>
            </a:spcBef>
            <a:spcAft>
              <a:spcPct val="35000"/>
            </a:spcAft>
            <a:buNone/>
          </a:pPr>
          <a:r>
            <a:rPr lang="tr-TR" sz="2400" kern="1200" dirty="0"/>
            <a:t>Y</a:t>
          </a:r>
          <a:r>
            <a:rPr lang="en-US" sz="2400" kern="1200" dirty="0" err="1"/>
            <a:t>eni</a:t>
          </a:r>
          <a:r>
            <a:rPr lang="en-US" sz="2400" kern="1200" dirty="0"/>
            <a:t> </a:t>
          </a:r>
          <a:r>
            <a:rPr lang="en-US" sz="2400" kern="1200" dirty="0" err="1"/>
            <a:t>ilaç</a:t>
          </a:r>
          <a:r>
            <a:rPr lang="en-US" sz="2400" kern="1200" dirty="0"/>
            <a:t> </a:t>
          </a:r>
          <a:r>
            <a:rPr lang="en-US" sz="2400" kern="1200" dirty="0" err="1"/>
            <a:t>başvurularının</a:t>
          </a:r>
          <a:r>
            <a:rPr lang="en-US" sz="2400" kern="1200" dirty="0"/>
            <a:t> </a:t>
          </a:r>
          <a:r>
            <a:rPr lang="en-US" sz="2400" kern="1200" dirty="0" err="1"/>
            <a:t>güvenliğini</a:t>
          </a:r>
          <a:r>
            <a:rPr lang="en-US" sz="2400" kern="1200" dirty="0"/>
            <a:t> ve </a:t>
          </a:r>
          <a:r>
            <a:rPr lang="en-US" sz="2400" kern="1200" dirty="0" err="1"/>
            <a:t>etkinliğini</a:t>
          </a:r>
          <a:r>
            <a:rPr lang="en-US" sz="2400" kern="1200" dirty="0"/>
            <a:t> </a:t>
          </a:r>
          <a:r>
            <a:rPr lang="en-US" sz="2400" kern="1200" dirty="0" err="1"/>
            <a:t>değerlendiren</a:t>
          </a:r>
          <a:r>
            <a:rPr lang="en-US" sz="2400" kern="1200" dirty="0"/>
            <a:t> </a:t>
          </a:r>
          <a:r>
            <a:rPr lang="en-US" sz="2400" kern="1200" dirty="0" err="1"/>
            <a:t>çalışmalardan</a:t>
          </a:r>
          <a:r>
            <a:rPr lang="en-US" sz="2400" kern="1200" dirty="0"/>
            <a:t> </a:t>
          </a:r>
          <a:r>
            <a:rPr lang="en-US" sz="2400" kern="1200" dirty="0" err="1"/>
            <a:t>elde</a:t>
          </a:r>
          <a:r>
            <a:rPr lang="en-US" sz="2400" kern="1200" dirty="0"/>
            <a:t> </a:t>
          </a:r>
          <a:r>
            <a:rPr lang="en-US" sz="2400" kern="1200" dirty="0" err="1"/>
            <a:t>edilen</a:t>
          </a:r>
          <a:r>
            <a:rPr lang="en-US" sz="2400" kern="1200" dirty="0"/>
            <a:t> </a:t>
          </a:r>
          <a:r>
            <a:rPr lang="en-US" sz="2400" kern="1200" dirty="0" err="1"/>
            <a:t>verilerin</a:t>
          </a:r>
          <a:r>
            <a:rPr lang="en-US" sz="2400" kern="1200" dirty="0"/>
            <a:t> </a:t>
          </a:r>
          <a:r>
            <a:rPr lang="en-US" sz="2400" kern="1200" dirty="0" err="1"/>
            <a:t>kalitesinin</a:t>
          </a:r>
          <a:r>
            <a:rPr lang="en-US" sz="2400" kern="1200" dirty="0"/>
            <a:t> ve </a:t>
          </a:r>
          <a:r>
            <a:rPr lang="en-US" sz="2400" kern="1200" dirty="0" err="1"/>
            <a:t>bütünlüğünün</a:t>
          </a:r>
          <a:r>
            <a:rPr lang="en-US" sz="2400" kern="1200" dirty="0"/>
            <a:t> </a:t>
          </a:r>
          <a:r>
            <a:rPr lang="en-US" sz="2400" kern="1200" dirty="0" err="1"/>
            <a:t>arttırılması</a:t>
          </a:r>
          <a:r>
            <a:rPr lang="en-US" sz="2400" kern="1200" dirty="0"/>
            <a:t> </a:t>
          </a:r>
          <a:r>
            <a:rPr lang="en-US" sz="2400" kern="1200" dirty="0" err="1"/>
            <a:t>için</a:t>
          </a:r>
          <a:r>
            <a:rPr lang="en-US" sz="2400" kern="1200" dirty="0"/>
            <a:t> </a:t>
          </a:r>
          <a:r>
            <a:rPr lang="en-US" sz="2400" kern="1200" dirty="0" err="1"/>
            <a:t>standart</a:t>
          </a:r>
          <a:r>
            <a:rPr lang="en-US" sz="2400" kern="1200" dirty="0"/>
            <a:t> </a:t>
          </a:r>
          <a:r>
            <a:rPr lang="en-US" sz="2400" kern="1200" dirty="0" err="1"/>
            <a:t>bir</a:t>
          </a:r>
          <a:r>
            <a:rPr lang="en-US" sz="2400" kern="1200" dirty="0"/>
            <a:t> </a:t>
          </a:r>
          <a:r>
            <a:rPr lang="en-US" sz="2400" kern="1200" dirty="0" err="1"/>
            <a:t>temel</a:t>
          </a:r>
          <a:r>
            <a:rPr lang="en-US" sz="2400" kern="1200" dirty="0"/>
            <a:t> </a:t>
          </a:r>
          <a:r>
            <a:rPr lang="en-US" sz="2400" kern="1200" dirty="0" err="1"/>
            <a:t>sağlar</a:t>
          </a:r>
          <a:endParaRPr lang="en-US" sz="2400" kern="1200" dirty="0"/>
        </a:p>
      </dsp:txBody>
      <dsp:txXfrm>
        <a:off x="1508727" y="3811"/>
        <a:ext cx="8954867" cy="1306926"/>
      </dsp:txXfrm>
    </dsp:sp>
    <dsp:sp modelId="{C4F9BDBD-263F-4BCA-8355-9B4FD9A181BF}">
      <dsp:nvSpPr>
        <dsp:cNvPr id="0" name=""/>
        <dsp:cNvSpPr/>
      </dsp:nvSpPr>
      <dsp:spPr>
        <a:xfrm>
          <a:off x="0" y="1618249"/>
          <a:ext cx="10542849" cy="13056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C02CC-CEC2-4787-942F-128DB4704FEF}">
      <dsp:nvSpPr>
        <dsp:cNvPr id="0" name=""/>
        <dsp:cNvSpPr/>
      </dsp:nvSpPr>
      <dsp:spPr>
        <a:xfrm>
          <a:off x="394959" y="1912020"/>
          <a:ext cx="718809" cy="7181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E27723-C325-4E64-8275-45415D0ACA5D}">
      <dsp:nvSpPr>
        <dsp:cNvPr id="0" name=""/>
        <dsp:cNvSpPr/>
      </dsp:nvSpPr>
      <dsp:spPr>
        <a:xfrm>
          <a:off x="1508727" y="1618249"/>
          <a:ext cx="8954867" cy="1306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16" tIns="138316" rIns="138316" bIns="138316" numCol="1" spcCol="1270" anchor="ctr" anchorCtr="0">
          <a:noAutofit/>
        </a:bodyPr>
        <a:lstStyle/>
        <a:p>
          <a:pPr marL="0" lvl="0" indent="0" algn="l" defTabSz="1066800">
            <a:lnSpc>
              <a:spcPct val="100000"/>
            </a:lnSpc>
            <a:spcBef>
              <a:spcPct val="0"/>
            </a:spcBef>
            <a:spcAft>
              <a:spcPct val="35000"/>
            </a:spcAft>
            <a:buNone/>
          </a:pPr>
          <a:r>
            <a:rPr lang="en-US" sz="2400" kern="1200" dirty="0" err="1"/>
            <a:t>Konsept</a:t>
          </a:r>
          <a:r>
            <a:rPr lang="en-US" sz="2400" kern="1200" dirty="0"/>
            <a:t> </a:t>
          </a:r>
          <a:r>
            <a:rPr lang="en-US" sz="2400" kern="1200" dirty="0" err="1"/>
            <a:t>değerlendirmesi</a:t>
          </a:r>
          <a:r>
            <a:rPr lang="en-US" sz="2400" kern="1200" dirty="0"/>
            <a:t> ve </a:t>
          </a:r>
          <a:r>
            <a:rPr lang="en-US" sz="2400" kern="1200" dirty="0" err="1"/>
            <a:t>tarama</a:t>
          </a:r>
          <a:r>
            <a:rPr lang="en-US" sz="2400" kern="1200" dirty="0"/>
            <a:t> </a:t>
          </a:r>
          <a:r>
            <a:rPr lang="en-US" sz="2400" kern="1200" dirty="0" err="1"/>
            <a:t>gibi</a:t>
          </a:r>
          <a:r>
            <a:rPr lang="en-US" sz="2400" kern="1200" dirty="0"/>
            <a:t> </a:t>
          </a:r>
          <a:r>
            <a:rPr lang="en-US" sz="2400" kern="1200" dirty="0" err="1"/>
            <a:t>erken</a:t>
          </a:r>
          <a:r>
            <a:rPr lang="en-US" sz="2400" kern="1200" dirty="0"/>
            <a:t> </a:t>
          </a:r>
          <a:r>
            <a:rPr lang="en-US" sz="2400" kern="1200" dirty="0" err="1"/>
            <a:t>gelişim</a:t>
          </a:r>
          <a:r>
            <a:rPr lang="en-US" sz="2400" kern="1200" dirty="0"/>
            <a:t> </a:t>
          </a:r>
          <a:r>
            <a:rPr lang="en-US" sz="2400" kern="1200" dirty="0" err="1"/>
            <a:t>aşamaları</a:t>
          </a:r>
          <a:r>
            <a:rPr lang="en-US" sz="2400" kern="1200" dirty="0"/>
            <a:t> </a:t>
          </a:r>
          <a:r>
            <a:rPr lang="en-US" sz="2400" kern="1200" dirty="0" err="1"/>
            <a:t>için</a:t>
          </a:r>
          <a:r>
            <a:rPr lang="en-US" sz="2400" kern="1200" dirty="0"/>
            <a:t> GLP </a:t>
          </a:r>
          <a:r>
            <a:rPr lang="en-US" sz="2400" kern="1200" dirty="0" err="1"/>
            <a:t>gerekli</a:t>
          </a:r>
          <a:r>
            <a:rPr lang="en-US" sz="2400" kern="1200" dirty="0"/>
            <a:t> </a:t>
          </a:r>
          <a:r>
            <a:rPr lang="en-US" sz="2400" kern="1200" dirty="0" err="1"/>
            <a:t>değildir</a:t>
          </a:r>
          <a:endParaRPr lang="en-US" sz="2400" kern="1200" dirty="0"/>
        </a:p>
      </dsp:txBody>
      <dsp:txXfrm>
        <a:off x="1508727" y="1618249"/>
        <a:ext cx="8954867" cy="1306926"/>
      </dsp:txXfrm>
    </dsp:sp>
    <dsp:sp modelId="{9247D532-80B5-4943-909B-854FD7158D35}">
      <dsp:nvSpPr>
        <dsp:cNvPr id="0" name=""/>
        <dsp:cNvSpPr/>
      </dsp:nvSpPr>
      <dsp:spPr>
        <a:xfrm>
          <a:off x="0" y="3232687"/>
          <a:ext cx="10542849" cy="13056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125B65-46AA-48BA-9709-C6120382C6B8}">
      <dsp:nvSpPr>
        <dsp:cNvPr id="0" name=""/>
        <dsp:cNvSpPr/>
      </dsp:nvSpPr>
      <dsp:spPr>
        <a:xfrm>
          <a:off x="394959" y="3526458"/>
          <a:ext cx="718809" cy="7181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4EDCBE-BF4B-454C-922E-80BAABC8E1A1}">
      <dsp:nvSpPr>
        <dsp:cNvPr id="0" name=""/>
        <dsp:cNvSpPr/>
      </dsp:nvSpPr>
      <dsp:spPr>
        <a:xfrm>
          <a:off x="1508727" y="3232687"/>
          <a:ext cx="8954867" cy="1306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16" tIns="138316" rIns="138316" bIns="138316" numCol="1" spcCol="1270" anchor="ctr" anchorCtr="0">
          <a:noAutofit/>
        </a:bodyPr>
        <a:lstStyle/>
        <a:p>
          <a:pPr marL="0" lvl="0" indent="0" algn="l" defTabSz="1066800">
            <a:lnSpc>
              <a:spcPct val="100000"/>
            </a:lnSpc>
            <a:spcBef>
              <a:spcPct val="0"/>
            </a:spcBef>
            <a:spcAft>
              <a:spcPct val="35000"/>
            </a:spcAft>
            <a:buNone/>
          </a:pPr>
          <a:r>
            <a:rPr lang="en-US" sz="2400" kern="1200" dirty="0"/>
            <a:t>GLP</a:t>
          </a:r>
          <a:r>
            <a:rPr lang="tr-TR" sz="2400" kern="1200" dirty="0"/>
            <a:t>, a</a:t>
          </a:r>
          <a:r>
            <a:rPr lang="en-US" sz="2400" kern="1200" dirty="0" err="1"/>
            <a:t>raştırma</a:t>
          </a:r>
          <a:r>
            <a:rPr lang="en-US" sz="2400" kern="1200" dirty="0"/>
            <a:t> </a:t>
          </a:r>
          <a:r>
            <a:rPr lang="en-US" sz="2400" kern="1200" dirty="0" err="1"/>
            <a:t>aşamasındaki</a:t>
          </a:r>
          <a:r>
            <a:rPr lang="en-US" sz="2400" kern="1200" dirty="0"/>
            <a:t> yeni </a:t>
          </a:r>
          <a:r>
            <a:rPr lang="en-US" sz="2400" kern="1200" dirty="0" err="1"/>
            <a:t>bir</a:t>
          </a:r>
          <a:r>
            <a:rPr lang="en-US" sz="2400" kern="1200" dirty="0"/>
            <a:t> </a:t>
          </a:r>
          <a:r>
            <a:rPr lang="en-US" sz="2400" kern="1200" dirty="0" err="1"/>
            <a:t>ilac</a:t>
          </a:r>
          <a:r>
            <a:rPr lang="tr-TR" sz="2400" kern="1200" dirty="0" err="1"/>
            <a:t>ın</a:t>
          </a:r>
          <a:r>
            <a:rPr lang="en-US" sz="2400" kern="1200" dirty="0"/>
            <a:t> </a:t>
          </a:r>
          <a:r>
            <a:rPr lang="en-US" sz="2400" kern="1200" dirty="0" err="1"/>
            <a:t>başvur</a:t>
          </a:r>
          <a:r>
            <a:rPr lang="tr-TR" sz="2400" kern="1200" dirty="0"/>
            <a:t>usu </a:t>
          </a:r>
          <a:r>
            <a:rPr lang="en-US" sz="2400" kern="1200" dirty="0" err="1"/>
            <a:t>önce</a:t>
          </a:r>
          <a:r>
            <a:rPr lang="tr-TR" sz="2400" kern="1200" dirty="0"/>
            <a:t>sinde</a:t>
          </a:r>
          <a:r>
            <a:rPr lang="en-US" sz="2400" kern="1200" dirty="0"/>
            <a:t> </a:t>
          </a:r>
          <a:r>
            <a:rPr lang="en-US" sz="2400" kern="1200" dirty="0" err="1"/>
            <a:t>yalnızca</a:t>
          </a:r>
          <a:r>
            <a:rPr lang="en-US" sz="2400" kern="1200" dirty="0"/>
            <a:t> </a:t>
          </a:r>
          <a:r>
            <a:rPr lang="en-US" sz="2400" kern="1200" dirty="0" err="1"/>
            <a:t>biyouyumlulu</a:t>
          </a:r>
          <a:r>
            <a:rPr lang="tr-TR" sz="2400" kern="1200" dirty="0"/>
            <a:t>k</a:t>
          </a:r>
          <a:r>
            <a:rPr lang="en-US" sz="2400" kern="1200" dirty="0"/>
            <a:t>, </a:t>
          </a:r>
          <a:r>
            <a:rPr lang="en-US" sz="2400" kern="1200" dirty="0" err="1"/>
            <a:t>metabolizma</a:t>
          </a:r>
          <a:r>
            <a:rPr lang="en-US" sz="2400" kern="1200" dirty="0"/>
            <a:t>, </a:t>
          </a:r>
          <a:r>
            <a:rPr lang="en-US" sz="2400" kern="1200" dirty="0" err="1"/>
            <a:t>toksikoloji</a:t>
          </a:r>
          <a:r>
            <a:rPr lang="tr-TR" sz="2400" kern="1200" dirty="0"/>
            <a:t>k</a:t>
          </a:r>
          <a:r>
            <a:rPr lang="en-US" sz="2400" kern="1200" dirty="0"/>
            <a:t> ve </a:t>
          </a:r>
          <a:r>
            <a:rPr lang="en-US" sz="2400" kern="1200" dirty="0" err="1"/>
            <a:t>farmakoloji</a:t>
          </a:r>
          <a:r>
            <a:rPr lang="tr-TR" sz="2400" kern="1200" dirty="0"/>
            <a:t>k</a:t>
          </a:r>
          <a:r>
            <a:rPr lang="en-US" sz="2400" kern="1200" dirty="0"/>
            <a:t> </a:t>
          </a:r>
          <a:r>
            <a:rPr lang="en-US" sz="2400" i="1" kern="1200" dirty="0"/>
            <a:t>in vivo </a:t>
          </a:r>
          <a:r>
            <a:rPr lang="en-US" sz="2400" kern="1200" dirty="0" err="1"/>
            <a:t>ölçümleri</a:t>
          </a:r>
          <a:r>
            <a:rPr lang="en-US" sz="2400" kern="1200" dirty="0"/>
            <a:t> </a:t>
          </a:r>
          <a:r>
            <a:rPr lang="en-US" sz="2400" kern="1200" dirty="0" err="1"/>
            <a:t>içere</a:t>
          </a:r>
          <a:r>
            <a:rPr lang="tr-TR" sz="2400" kern="1200" dirty="0"/>
            <a:t>n </a:t>
          </a:r>
          <a:r>
            <a:rPr lang="en-US" sz="2400" kern="1200" dirty="0" err="1"/>
            <a:t>güvenlik</a:t>
          </a:r>
          <a:r>
            <a:rPr lang="en-US" sz="2400" kern="1200" dirty="0"/>
            <a:t> </a:t>
          </a:r>
          <a:r>
            <a:rPr lang="en-US" sz="2400" kern="1200" dirty="0" err="1"/>
            <a:t>çalışmaları</a:t>
          </a:r>
          <a:r>
            <a:rPr lang="en-US" sz="2400" kern="1200" dirty="0"/>
            <a:t> </a:t>
          </a:r>
          <a:r>
            <a:rPr lang="en-US" sz="2400" kern="1200" dirty="0" err="1"/>
            <a:t>için</a:t>
          </a:r>
          <a:r>
            <a:rPr lang="en-US" sz="2400" kern="1200" dirty="0"/>
            <a:t> </a:t>
          </a:r>
          <a:r>
            <a:rPr lang="en-US" sz="2400" kern="1200" dirty="0" err="1"/>
            <a:t>gereklidir</a:t>
          </a:r>
          <a:endParaRPr lang="en-US" sz="2400" kern="1200" dirty="0"/>
        </a:p>
      </dsp:txBody>
      <dsp:txXfrm>
        <a:off x="1508727" y="3232687"/>
        <a:ext cx="8954867" cy="13069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D2DE2-FA3A-41DD-BE8B-6D9BD38EC826}">
      <dsp:nvSpPr>
        <dsp:cNvPr id="0" name=""/>
        <dsp:cNvSpPr/>
      </dsp:nvSpPr>
      <dsp:spPr>
        <a:xfrm>
          <a:off x="0" y="3811"/>
          <a:ext cx="10643616" cy="13056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27D41-B301-4A3D-AEE6-058D1B48B298}">
      <dsp:nvSpPr>
        <dsp:cNvPr id="0" name=""/>
        <dsp:cNvSpPr/>
      </dsp:nvSpPr>
      <dsp:spPr>
        <a:xfrm>
          <a:off x="394959" y="297582"/>
          <a:ext cx="718809" cy="7181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F8322E-6027-44EE-BBBA-9657A73BEAFA}">
      <dsp:nvSpPr>
        <dsp:cNvPr id="0" name=""/>
        <dsp:cNvSpPr/>
      </dsp:nvSpPr>
      <dsp:spPr>
        <a:xfrm>
          <a:off x="1508727" y="3811"/>
          <a:ext cx="9055633" cy="1306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16" tIns="138316" rIns="138316" bIns="138316" numCol="1" spcCol="1270" anchor="ctr" anchorCtr="0">
          <a:noAutofit/>
        </a:bodyPr>
        <a:lstStyle/>
        <a:p>
          <a:pPr marL="0" lvl="0" indent="0" algn="l" defTabSz="1066800">
            <a:lnSpc>
              <a:spcPct val="100000"/>
            </a:lnSpc>
            <a:spcBef>
              <a:spcPct val="0"/>
            </a:spcBef>
            <a:spcAft>
              <a:spcPct val="35000"/>
            </a:spcAft>
            <a:buNone/>
          </a:pPr>
          <a:r>
            <a:rPr lang="tr-TR" altLang="tr-TR" sz="2400" kern="1200" dirty="0">
              <a:latin typeface="+mj-lt"/>
            </a:rPr>
            <a:t>İlaç, aşı, kimyasal ürünlerin özellikleri ve güvenlik bilgileri gibi konularda bir araştırmayı, Ar-Ge'yi desteklemek ve bu ürünleri pazarlanmak amacıyla yapılan çalışmalarda gereklidir</a:t>
          </a:r>
          <a:endParaRPr lang="en-US" sz="2400" kern="1200" dirty="0"/>
        </a:p>
      </dsp:txBody>
      <dsp:txXfrm>
        <a:off x="1508727" y="3811"/>
        <a:ext cx="9055633" cy="1306926"/>
      </dsp:txXfrm>
    </dsp:sp>
    <dsp:sp modelId="{8B6408BF-6180-4C73-AFC4-5D8D83138F7A}">
      <dsp:nvSpPr>
        <dsp:cNvPr id="0" name=""/>
        <dsp:cNvSpPr/>
      </dsp:nvSpPr>
      <dsp:spPr>
        <a:xfrm>
          <a:off x="0" y="1618249"/>
          <a:ext cx="10643616" cy="13056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7558E-901D-4078-AB99-130953C650CE}">
      <dsp:nvSpPr>
        <dsp:cNvPr id="0" name=""/>
        <dsp:cNvSpPr/>
      </dsp:nvSpPr>
      <dsp:spPr>
        <a:xfrm>
          <a:off x="394959" y="1912020"/>
          <a:ext cx="718809" cy="7181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86A9FE-5D29-4227-9C39-CCB1E3C3FF98}">
      <dsp:nvSpPr>
        <dsp:cNvPr id="0" name=""/>
        <dsp:cNvSpPr/>
      </dsp:nvSpPr>
      <dsp:spPr>
        <a:xfrm>
          <a:off x="1508727" y="1618249"/>
          <a:ext cx="9055633" cy="1306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16" tIns="138316" rIns="138316" bIns="138316" numCol="1" spcCol="1270" anchor="ctr" anchorCtr="0">
          <a:noAutofit/>
        </a:bodyPr>
        <a:lstStyle/>
        <a:p>
          <a:pPr marL="0" lvl="0" indent="0" algn="l" defTabSz="1066800">
            <a:lnSpc>
              <a:spcPct val="100000"/>
            </a:lnSpc>
            <a:spcBef>
              <a:spcPct val="0"/>
            </a:spcBef>
            <a:spcAft>
              <a:spcPct val="35000"/>
            </a:spcAft>
            <a:buNone/>
          </a:pPr>
          <a:r>
            <a:rPr lang="tr-TR" altLang="tr-TR" sz="2400" kern="1200" dirty="0">
              <a:latin typeface="+mj-lt"/>
            </a:rPr>
            <a:t>Klinik olmayan tüm sağlık ve çevre güvenliği testlerinin tanımlaması ve onaylaması için GLP gerekmektedir</a:t>
          </a:r>
          <a:endParaRPr lang="en-US" sz="2400" kern="1200" dirty="0"/>
        </a:p>
      </dsp:txBody>
      <dsp:txXfrm>
        <a:off x="1508727" y="1618249"/>
        <a:ext cx="9055633" cy="1306926"/>
      </dsp:txXfrm>
    </dsp:sp>
    <dsp:sp modelId="{1AFF2A98-9368-4F3E-8164-552EA2E13383}">
      <dsp:nvSpPr>
        <dsp:cNvPr id="0" name=""/>
        <dsp:cNvSpPr/>
      </dsp:nvSpPr>
      <dsp:spPr>
        <a:xfrm>
          <a:off x="0" y="3232687"/>
          <a:ext cx="10643616" cy="13056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FE3ED-985D-452A-A5CF-79C124967A86}">
      <dsp:nvSpPr>
        <dsp:cNvPr id="0" name=""/>
        <dsp:cNvSpPr/>
      </dsp:nvSpPr>
      <dsp:spPr>
        <a:xfrm>
          <a:off x="394959" y="3526458"/>
          <a:ext cx="718809" cy="7181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75A86-B5DA-4C4F-AF9C-8BA921083E2B}">
      <dsp:nvSpPr>
        <dsp:cNvPr id="0" name=""/>
        <dsp:cNvSpPr/>
      </dsp:nvSpPr>
      <dsp:spPr>
        <a:xfrm>
          <a:off x="1508727" y="3232687"/>
          <a:ext cx="9055633" cy="1306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16" tIns="138316" rIns="138316" bIns="138316" numCol="1" spcCol="1270" anchor="ctr" anchorCtr="0">
          <a:noAutofit/>
        </a:bodyPr>
        <a:lstStyle/>
        <a:p>
          <a:pPr marL="0" lvl="0" indent="0" algn="l" defTabSz="1066800">
            <a:lnSpc>
              <a:spcPct val="100000"/>
            </a:lnSpc>
            <a:spcBef>
              <a:spcPct val="0"/>
            </a:spcBef>
            <a:spcAft>
              <a:spcPct val="35000"/>
            </a:spcAft>
            <a:buNone/>
          </a:pPr>
          <a:r>
            <a:rPr lang="tr-TR" altLang="tr-TR" sz="2400" kern="1200" dirty="0">
              <a:latin typeface="+mj-lt"/>
            </a:rPr>
            <a:t>GLP, Farmasötik ürünler, Pestisit ürünleri, Gıda ve yem katkı maddeleri, kozmetik ürünler, Veteriner ilaçları ve benzeri ürünler, endüstriyel kimyasallar gibi test maddelerinin klinik öncesi güvenlik testlerini kapsar</a:t>
          </a:r>
          <a:endParaRPr lang="en-US" sz="2400" kern="1200" dirty="0"/>
        </a:p>
      </dsp:txBody>
      <dsp:txXfrm>
        <a:off x="1508727" y="3232687"/>
        <a:ext cx="9055633" cy="13069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E4B6C-855D-42F6-AC66-C713A7BD1E41}">
      <dsp:nvSpPr>
        <dsp:cNvPr id="0" name=""/>
        <dsp:cNvSpPr/>
      </dsp:nvSpPr>
      <dsp:spPr>
        <a:xfrm>
          <a:off x="0" y="6927"/>
          <a:ext cx="7452360" cy="8542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56B777-C166-48FE-BC8E-0DC9FD99475D}">
      <dsp:nvSpPr>
        <dsp:cNvPr id="0" name=""/>
        <dsp:cNvSpPr/>
      </dsp:nvSpPr>
      <dsp:spPr>
        <a:xfrm>
          <a:off x="258411" y="199133"/>
          <a:ext cx="470297" cy="4698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92CE16-A77E-4DA2-AA29-B9ADCD8EBC7B}">
      <dsp:nvSpPr>
        <dsp:cNvPr id="0" name=""/>
        <dsp:cNvSpPr/>
      </dsp:nvSpPr>
      <dsp:spPr>
        <a:xfrm>
          <a:off x="987119" y="6927"/>
          <a:ext cx="6435341" cy="907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59" tIns="96059" rIns="96059" bIns="96059" numCol="1" spcCol="1270" anchor="ctr" anchorCtr="0">
          <a:noAutofit/>
        </a:bodyPr>
        <a:lstStyle/>
        <a:p>
          <a:pPr marL="0" lvl="0" indent="0" algn="l" defTabSz="1066800">
            <a:lnSpc>
              <a:spcPct val="100000"/>
            </a:lnSpc>
            <a:spcBef>
              <a:spcPct val="0"/>
            </a:spcBef>
            <a:spcAft>
              <a:spcPts val="0"/>
            </a:spcAft>
            <a:buNone/>
          </a:pPr>
          <a:r>
            <a:rPr lang="tr-TR" altLang="tr-TR" sz="2400" kern="1200" dirty="0"/>
            <a:t>Kaynaklar: </a:t>
          </a:r>
        </a:p>
        <a:p>
          <a:pPr marL="0" lvl="0" indent="0" algn="l" defTabSz="1066800">
            <a:lnSpc>
              <a:spcPct val="100000"/>
            </a:lnSpc>
            <a:spcBef>
              <a:spcPct val="0"/>
            </a:spcBef>
            <a:spcAft>
              <a:spcPts val="0"/>
            </a:spcAft>
            <a:buNone/>
          </a:pPr>
          <a:r>
            <a:rPr lang="tr-TR" altLang="tr-TR" sz="2400" kern="1200" dirty="0"/>
            <a:t>Organizasyon, personel, tesisler ve ekipman</a:t>
          </a:r>
          <a:endParaRPr lang="en-US" sz="2400" kern="1200" dirty="0"/>
        </a:p>
      </dsp:txBody>
      <dsp:txXfrm>
        <a:off x="987119" y="6927"/>
        <a:ext cx="6435341" cy="907641"/>
      </dsp:txXfrm>
    </dsp:sp>
    <dsp:sp modelId="{73F57FB2-20E4-46F3-B1DA-AFAD6D6FADBF}">
      <dsp:nvSpPr>
        <dsp:cNvPr id="0" name=""/>
        <dsp:cNvSpPr/>
      </dsp:nvSpPr>
      <dsp:spPr>
        <a:xfrm>
          <a:off x="0" y="1141479"/>
          <a:ext cx="7452360" cy="8542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9856E3-BAE0-4418-BB53-5E8A80F9B599}">
      <dsp:nvSpPr>
        <dsp:cNvPr id="0" name=""/>
        <dsp:cNvSpPr/>
      </dsp:nvSpPr>
      <dsp:spPr>
        <a:xfrm>
          <a:off x="258411" y="1333686"/>
          <a:ext cx="470297" cy="4698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959FAE-58C2-4D20-BCE3-EC3E66880CA1}">
      <dsp:nvSpPr>
        <dsp:cNvPr id="0" name=""/>
        <dsp:cNvSpPr/>
      </dsp:nvSpPr>
      <dsp:spPr>
        <a:xfrm>
          <a:off x="987119" y="1141479"/>
          <a:ext cx="6435341" cy="907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59" tIns="96059" rIns="96059" bIns="96059" numCol="1" spcCol="1270" anchor="ctr" anchorCtr="0">
          <a:noAutofit/>
        </a:bodyPr>
        <a:lstStyle/>
        <a:p>
          <a:pPr marL="0" lvl="0" indent="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Karakterizasyon: </a:t>
          </a:r>
        </a:p>
        <a:p>
          <a:pPr marL="0" lvl="0" indent="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Test öğeleri ve test sistemler</a:t>
          </a:r>
          <a:endParaRPr lang="en-US" sz="2400" kern="1200" dirty="0">
            <a:solidFill>
              <a:prstClr val="black">
                <a:hueOff val="0"/>
                <a:satOff val="0"/>
                <a:lumOff val="0"/>
                <a:alphaOff val="0"/>
              </a:prstClr>
            </a:solidFill>
            <a:latin typeface="Calibri" panose="020F0502020204030204"/>
            <a:ea typeface="+mn-ea"/>
            <a:cs typeface="+mn-cs"/>
          </a:endParaRPr>
        </a:p>
      </dsp:txBody>
      <dsp:txXfrm>
        <a:off x="987119" y="1141479"/>
        <a:ext cx="6435341" cy="907641"/>
      </dsp:txXfrm>
    </dsp:sp>
    <dsp:sp modelId="{2BEA04E8-00F9-49D3-AF42-F306368B1B86}">
      <dsp:nvSpPr>
        <dsp:cNvPr id="0" name=""/>
        <dsp:cNvSpPr/>
      </dsp:nvSpPr>
      <dsp:spPr>
        <a:xfrm>
          <a:off x="0" y="2276032"/>
          <a:ext cx="7452360" cy="8542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B34F4-B918-407B-A579-8909AC09A564}">
      <dsp:nvSpPr>
        <dsp:cNvPr id="0" name=""/>
        <dsp:cNvSpPr/>
      </dsp:nvSpPr>
      <dsp:spPr>
        <a:xfrm>
          <a:off x="258411" y="2468238"/>
          <a:ext cx="470297" cy="4698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05DA2E-851B-46D0-BDB0-7C4220C21BD3}">
      <dsp:nvSpPr>
        <dsp:cNvPr id="0" name=""/>
        <dsp:cNvSpPr/>
      </dsp:nvSpPr>
      <dsp:spPr>
        <a:xfrm>
          <a:off x="987119" y="2276032"/>
          <a:ext cx="6435341" cy="907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59" tIns="96059" rIns="96059" bIns="96059" numCol="1" spcCol="1270" anchor="ctr" anchorCtr="0">
          <a:noAutofit/>
        </a:bodyPr>
        <a:lstStyle/>
        <a:p>
          <a:pPr marL="0" lvl="0" indent="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Kurallar: </a:t>
          </a:r>
        </a:p>
        <a:p>
          <a:pPr marL="0" lvl="0" indent="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Protokoller, </a:t>
          </a:r>
          <a:r>
            <a:rPr lang="tr-TR" altLang="tr-TR" sz="2400" kern="1200" dirty="0" err="1">
              <a:solidFill>
                <a:prstClr val="black">
                  <a:hueOff val="0"/>
                  <a:satOff val="0"/>
                  <a:lumOff val="0"/>
                  <a:alphaOff val="0"/>
                </a:prstClr>
              </a:solidFill>
              <a:latin typeface="Calibri" panose="020F0502020204030204"/>
              <a:ea typeface="+mn-ea"/>
              <a:cs typeface="+mn-cs"/>
            </a:rPr>
            <a:t>SOP'ler</a:t>
          </a:r>
          <a:endParaRPr lang="en-US" sz="2400" kern="1200" dirty="0">
            <a:solidFill>
              <a:prstClr val="black">
                <a:hueOff val="0"/>
                <a:satOff val="0"/>
                <a:lumOff val="0"/>
                <a:alphaOff val="0"/>
              </a:prstClr>
            </a:solidFill>
            <a:latin typeface="Calibri" panose="020F0502020204030204"/>
            <a:ea typeface="+mn-ea"/>
            <a:cs typeface="+mn-cs"/>
          </a:endParaRPr>
        </a:p>
      </dsp:txBody>
      <dsp:txXfrm>
        <a:off x="987119" y="2276032"/>
        <a:ext cx="6435341" cy="907641"/>
      </dsp:txXfrm>
    </dsp:sp>
    <dsp:sp modelId="{AC5274C7-3622-4110-974A-2CEFD874CFE0}">
      <dsp:nvSpPr>
        <dsp:cNvPr id="0" name=""/>
        <dsp:cNvSpPr/>
      </dsp:nvSpPr>
      <dsp:spPr>
        <a:xfrm>
          <a:off x="0" y="3410584"/>
          <a:ext cx="7452360" cy="8542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38319-8DF4-4F4D-80AA-D8E7968533A4}">
      <dsp:nvSpPr>
        <dsp:cNvPr id="0" name=""/>
        <dsp:cNvSpPr/>
      </dsp:nvSpPr>
      <dsp:spPr>
        <a:xfrm>
          <a:off x="258411" y="3602791"/>
          <a:ext cx="470297" cy="4698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CD943B-9BFD-42E6-B093-8AFAAB5F187C}">
      <dsp:nvSpPr>
        <dsp:cNvPr id="0" name=""/>
        <dsp:cNvSpPr/>
      </dsp:nvSpPr>
      <dsp:spPr>
        <a:xfrm>
          <a:off x="987119" y="3410584"/>
          <a:ext cx="6435341" cy="907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59" tIns="96059" rIns="96059" bIns="96059" numCol="1" spcCol="1270" anchor="ctr" anchorCtr="0">
          <a:noAutofit/>
        </a:bodyPr>
        <a:lstStyle/>
        <a:p>
          <a:pPr marL="0" lvl="0" indent="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Sonuçlar: </a:t>
          </a:r>
        </a:p>
        <a:p>
          <a:pPr marL="0" lvl="0" indent="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Ham veriler, nihai rapor ve arşivler</a:t>
          </a:r>
          <a:endParaRPr lang="en-US" sz="2400" kern="1200" dirty="0">
            <a:solidFill>
              <a:prstClr val="black">
                <a:hueOff val="0"/>
                <a:satOff val="0"/>
                <a:lumOff val="0"/>
                <a:alphaOff val="0"/>
              </a:prstClr>
            </a:solidFill>
            <a:latin typeface="Calibri" panose="020F0502020204030204"/>
            <a:ea typeface="+mn-ea"/>
            <a:cs typeface="+mn-cs"/>
          </a:endParaRPr>
        </a:p>
      </dsp:txBody>
      <dsp:txXfrm>
        <a:off x="987119" y="3410584"/>
        <a:ext cx="6435341" cy="907641"/>
      </dsp:txXfrm>
    </dsp:sp>
    <dsp:sp modelId="{58AF04AD-AB9B-491D-8937-BF2E2EF728EC}">
      <dsp:nvSpPr>
        <dsp:cNvPr id="0" name=""/>
        <dsp:cNvSpPr/>
      </dsp:nvSpPr>
      <dsp:spPr>
        <a:xfrm>
          <a:off x="0" y="4545136"/>
          <a:ext cx="7452360" cy="8542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69AB26-AE42-494B-923F-A24BF6796EBF}">
      <dsp:nvSpPr>
        <dsp:cNvPr id="0" name=""/>
        <dsp:cNvSpPr/>
      </dsp:nvSpPr>
      <dsp:spPr>
        <a:xfrm>
          <a:off x="258411" y="4737343"/>
          <a:ext cx="470297" cy="46983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1636E9-F245-4DCC-978C-581797B9DDEE}">
      <dsp:nvSpPr>
        <dsp:cNvPr id="0" name=""/>
        <dsp:cNvSpPr/>
      </dsp:nvSpPr>
      <dsp:spPr>
        <a:xfrm>
          <a:off x="987119" y="4545136"/>
          <a:ext cx="6435341" cy="907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59" tIns="96059" rIns="96059" bIns="96059" numCol="1" spcCol="1270" anchor="ctr" anchorCtr="0">
          <a:noAutofit/>
        </a:bodyPr>
        <a:lstStyle/>
        <a:p>
          <a:pPr marL="0" lvl="0" indent="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Kalite Güvencesi: </a:t>
          </a:r>
        </a:p>
        <a:p>
          <a:pPr marL="0" lvl="0" indent="0" algn="l" defTabSz="1066800">
            <a:lnSpc>
              <a:spcPct val="100000"/>
            </a:lnSpc>
            <a:spcBef>
              <a:spcPct val="0"/>
            </a:spcBef>
            <a:spcAft>
              <a:spcPts val="0"/>
            </a:spcAft>
            <a:buNone/>
          </a:pPr>
          <a:r>
            <a:rPr lang="tr-TR" altLang="tr-TR" sz="2400" kern="1200" dirty="0">
              <a:solidFill>
                <a:prstClr val="black">
                  <a:hueOff val="0"/>
                  <a:satOff val="0"/>
                  <a:lumOff val="0"/>
                  <a:alphaOff val="0"/>
                </a:prstClr>
              </a:solidFill>
              <a:latin typeface="Calibri" panose="020F0502020204030204"/>
              <a:ea typeface="+mn-ea"/>
              <a:cs typeface="+mn-cs"/>
            </a:rPr>
            <a:t>Araştırma süreçlerinin bağımsız izlenmesi</a:t>
          </a:r>
          <a:endParaRPr lang="en-US" sz="2400" kern="1200" dirty="0">
            <a:solidFill>
              <a:prstClr val="black">
                <a:hueOff val="0"/>
                <a:satOff val="0"/>
                <a:lumOff val="0"/>
                <a:alphaOff val="0"/>
              </a:prstClr>
            </a:solidFill>
            <a:latin typeface="Calibri" panose="020F0502020204030204"/>
            <a:ea typeface="+mn-ea"/>
            <a:cs typeface="+mn-cs"/>
          </a:endParaRPr>
        </a:p>
      </dsp:txBody>
      <dsp:txXfrm>
        <a:off x="987119" y="4545136"/>
        <a:ext cx="6435341" cy="9076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B063C-5A0A-4C99-BD7C-40654D67B382}">
      <dsp:nvSpPr>
        <dsp:cNvPr id="0" name=""/>
        <dsp:cNvSpPr/>
      </dsp:nvSpPr>
      <dsp:spPr>
        <a:xfrm>
          <a:off x="530099" y="119578"/>
          <a:ext cx="1406812" cy="1406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7D722-BDCB-4F7F-AFD5-5C3A44B2CA41}">
      <dsp:nvSpPr>
        <dsp:cNvPr id="0" name=""/>
        <dsp:cNvSpPr/>
      </dsp:nvSpPr>
      <dsp:spPr>
        <a:xfrm>
          <a:off x="829912" y="419390"/>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6BDEC-F275-46DD-A8BB-CE417CE72022}">
      <dsp:nvSpPr>
        <dsp:cNvPr id="0" name=""/>
        <dsp:cNvSpPr/>
      </dsp:nvSpPr>
      <dsp:spPr>
        <a:xfrm>
          <a:off x="80381"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SORU VE CEVAP</a:t>
          </a:r>
          <a:endParaRPr lang="en-US" sz="2800" b="1" kern="1200" dirty="0"/>
        </a:p>
      </dsp:txBody>
      <dsp:txXfrm>
        <a:off x="80381" y="1964578"/>
        <a:ext cx="2306250" cy="877500"/>
      </dsp:txXfrm>
    </dsp:sp>
    <dsp:sp modelId="{54FB7054-616F-4151-841C-BD8D425B6D44}">
      <dsp:nvSpPr>
        <dsp:cNvPr id="0" name=""/>
        <dsp:cNvSpPr/>
      </dsp:nvSpPr>
      <dsp:spPr>
        <a:xfrm>
          <a:off x="3239943" y="119578"/>
          <a:ext cx="1406812" cy="1406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64A2D-0EE0-4EC6-9A7F-E94005E7BF21}">
      <dsp:nvSpPr>
        <dsp:cNvPr id="0" name=""/>
        <dsp:cNvSpPr/>
      </dsp:nvSpPr>
      <dsp:spPr>
        <a:xfrm>
          <a:off x="3539756" y="419390"/>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111C2D-8E05-4408-9AE0-8D211EC425D2}">
      <dsp:nvSpPr>
        <dsp:cNvPr id="0" name=""/>
        <dsp:cNvSpPr/>
      </dsp:nvSpPr>
      <dsp:spPr>
        <a:xfrm>
          <a:off x="2790224"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DENEYİMLERİN PAYLAŞIMI</a:t>
          </a:r>
          <a:endParaRPr lang="en-US" sz="2800" b="1" kern="1200" dirty="0"/>
        </a:p>
      </dsp:txBody>
      <dsp:txXfrm>
        <a:off x="2790224" y="1964578"/>
        <a:ext cx="2306250" cy="877500"/>
      </dsp:txXfrm>
    </dsp:sp>
    <dsp:sp modelId="{F1076E40-DCA3-4EED-B21A-2ADF9750DB18}">
      <dsp:nvSpPr>
        <dsp:cNvPr id="0" name=""/>
        <dsp:cNvSpPr/>
      </dsp:nvSpPr>
      <dsp:spPr>
        <a:xfrm>
          <a:off x="5949787" y="119578"/>
          <a:ext cx="1406812" cy="1406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C6E13C-4717-4AEF-93C3-446EBED1F60E}">
      <dsp:nvSpPr>
        <dsp:cNvPr id="0" name=""/>
        <dsp:cNvSpPr/>
      </dsp:nvSpPr>
      <dsp:spPr>
        <a:xfrm>
          <a:off x="6249600" y="419390"/>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E1476B-6FB7-4158-8AFB-939DCAC836EB}">
      <dsp:nvSpPr>
        <dsp:cNvPr id="0" name=""/>
        <dsp:cNvSpPr/>
      </dsp:nvSpPr>
      <dsp:spPr>
        <a:xfrm>
          <a:off x="5500068" y="1964578"/>
          <a:ext cx="2306250" cy="87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tr-TR" sz="2800" b="1" kern="1200" dirty="0"/>
            <a:t>ÖZETLEYELİM</a:t>
          </a:r>
          <a:endParaRPr lang="en-US" sz="2800" b="1" kern="1200" dirty="0"/>
        </a:p>
      </dsp:txBody>
      <dsp:txXfrm>
        <a:off x="5500068" y="1964578"/>
        <a:ext cx="2306250" cy="8775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2406D-A957-B346-BCEA-F2DE7FB43DB2}" type="datetimeFigureOut">
              <a:rPr lang="en-NL" smtClean="0"/>
              <a:t>09/12/2024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1A2AB-4F8A-4B45-BF22-708180DD2ECA}" type="slidenum">
              <a:rPr lang="en-NL" smtClean="0"/>
              <a:t>‹#›</a:t>
            </a:fld>
            <a:endParaRPr lang="en-NL"/>
          </a:p>
        </p:txBody>
      </p:sp>
    </p:spTree>
    <p:extLst>
      <p:ext uri="{BB962C8B-B14F-4D97-AF65-F5344CB8AC3E}">
        <p14:creationId xmlns:p14="http://schemas.microsoft.com/office/powerpoint/2010/main" val="274843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Araştırma aşamasında ilaç adaylarının insanlar üzerinde denenmeden önce deney hayvanları üzerinde uygulanması gerekmektedir. Tüm bu çalışmalar İyi laboratuvar Uygulamaları şartlarında gerçekleştirilmelidir. Bu oturumda sizlerle in </a:t>
            </a:r>
            <a:r>
              <a:rPr lang="tr-TR" dirty="0" err="1"/>
              <a:t>vivo</a:t>
            </a:r>
            <a:r>
              <a:rPr lang="tr-TR" dirty="0"/>
              <a:t> testler ve GLP üzerinde duracağız.</a:t>
            </a:r>
            <a:endParaRPr lang="en-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1</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999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dirty="0"/>
              <a:t>GLP </a:t>
            </a:r>
            <a:r>
              <a:rPr lang="tr-TR" altLang="tr-TR" dirty="0" err="1"/>
              <a:t>DüzenlemelerininTarihçesi</a:t>
            </a:r>
            <a:endParaRPr lang="tr-TR" altLang="tr-TR" dirty="0"/>
          </a:p>
          <a:p>
            <a:r>
              <a:rPr lang="tr-TR" altLang="tr-TR" dirty="0"/>
              <a:t>Bu slaytta GLP alanında geçmişten günümüze yapılan düzenlemeler yer almaktadır. 1978 yılında Amerika Birleşik Devletleri'nde başlayan bu süreç artık OECD ve Avrupa Birliği ülkelerinde de zorunlu hale gelmiştir.</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10</a:t>
            </a:fld>
            <a:endParaRPr lang="tr-TR"/>
          </a:p>
        </p:txBody>
      </p:sp>
    </p:spTree>
    <p:extLst>
      <p:ext uri="{BB962C8B-B14F-4D97-AF65-F5344CB8AC3E}">
        <p14:creationId xmlns:p14="http://schemas.microsoft.com/office/powerpoint/2010/main" val="746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Görüntüsü Yer Tutucusu 1"/>
          <p:cNvSpPr>
            <a:spLocks noGrp="1" noRot="1" noChangeAspect="1" noTextEdit="1"/>
          </p:cNvSpPr>
          <p:nvPr>
            <p:ph type="sldImg"/>
          </p:nvPr>
        </p:nvSpPr>
        <p:spPr bwMode="auto">
          <a:xfrm>
            <a:off x="660400" y="1179513"/>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tr-TR" dirty="0"/>
          </a:p>
          <a:p>
            <a:pPr marL="57150" indent="0" algn="l">
              <a:buFont typeface="Arial" panose="020B0604020202020204" pitchFamily="34" charset="0"/>
              <a:buNone/>
              <a:defRPr/>
            </a:pPr>
            <a:r>
              <a:rPr lang="en-US" sz="3200" dirty="0"/>
              <a:t>GLP </a:t>
            </a:r>
            <a:r>
              <a:rPr lang="en-US" sz="3200" dirty="0" err="1"/>
              <a:t>Kılavuzları</a:t>
            </a:r>
            <a:r>
              <a:rPr lang="en-US" sz="3200" dirty="0"/>
              <a:t>, </a:t>
            </a:r>
            <a:r>
              <a:rPr lang="en-US" sz="3200" dirty="0" err="1"/>
              <a:t>kimyasal</a:t>
            </a:r>
            <a:r>
              <a:rPr lang="en-US" sz="3200" dirty="0"/>
              <a:t> </a:t>
            </a:r>
            <a:r>
              <a:rPr lang="en-US" sz="3200" dirty="0" err="1"/>
              <a:t>ürünlerin</a:t>
            </a:r>
            <a:r>
              <a:rPr lang="en-US" sz="3200" dirty="0"/>
              <a:t> ve </a:t>
            </a:r>
            <a:r>
              <a:rPr lang="en-US" sz="3200" dirty="0" err="1"/>
              <a:t>kimyasalların</a:t>
            </a:r>
            <a:r>
              <a:rPr lang="en-US" sz="3200" dirty="0"/>
              <a:t> </a:t>
            </a:r>
            <a:r>
              <a:rPr lang="en-US" sz="3200" dirty="0" err="1"/>
              <a:t>güvenliğini</a:t>
            </a:r>
            <a:r>
              <a:rPr lang="en-US" sz="3200" dirty="0"/>
              <a:t> </a:t>
            </a:r>
            <a:r>
              <a:rPr lang="en-US" sz="3200" dirty="0" err="1"/>
              <a:t>sağlamak</a:t>
            </a:r>
            <a:r>
              <a:rPr lang="en-US" sz="3200" dirty="0"/>
              <a:t> </a:t>
            </a:r>
            <a:r>
              <a:rPr lang="en-US" sz="3200" dirty="0" err="1"/>
              <a:t>için</a:t>
            </a:r>
            <a:r>
              <a:rPr lang="en-US" sz="3200" dirty="0"/>
              <a:t> </a:t>
            </a:r>
            <a:r>
              <a:rPr lang="en-US" sz="3200" dirty="0" err="1"/>
              <a:t>kullanılan</a:t>
            </a:r>
            <a:r>
              <a:rPr lang="en-US" sz="3200" dirty="0"/>
              <a:t> test </a:t>
            </a:r>
            <a:r>
              <a:rPr lang="en-US" sz="3200" dirty="0" err="1"/>
              <a:t>verilerinin</a:t>
            </a:r>
            <a:r>
              <a:rPr lang="en-US" sz="3200" dirty="0"/>
              <a:t> </a:t>
            </a:r>
            <a:r>
              <a:rPr lang="en-US" sz="3200" dirty="0" err="1"/>
              <a:t>kalitesini</a:t>
            </a:r>
            <a:r>
              <a:rPr lang="en-US" sz="3200" dirty="0"/>
              <a:t> ve </a:t>
            </a:r>
            <a:r>
              <a:rPr lang="en-US" sz="3200" dirty="0" err="1"/>
              <a:t>geçerliliğini</a:t>
            </a:r>
            <a:r>
              <a:rPr lang="en-US" sz="3200" dirty="0"/>
              <a:t> </a:t>
            </a:r>
            <a:r>
              <a:rPr lang="en-US" sz="3200" dirty="0" err="1"/>
              <a:t>artırmak</a:t>
            </a:r>
            <a:r>
              <a:rPr lang="en-US" sz="3200" dirty="0"/>
              <a:t> </a:t>
            </a:r>
            <a:r>
              <a:rPr lang="en-US" sz="3200" dirty="0" err="1"/>
              <a:t>için</a:t>
            </a:r>
            <a:r>
              <a:rPr lang="en-US" sz="3200" dirty="0"/>
              <a:t> </a:t>
            </a:r>
            <a:r>
              <a:rPr lang="en-US" sz="3200" dirty="0" err="1"/>
              <a:t>geliştirilmiştir</a:t>
            </a:r>
            <a:r>
              <a:rPr lang="en-US" sz="3200" dirty="0"/>
              <a:t>.</a:t>
            </a:r>
          </a:p>
          <a:p>
            <a:pPr marL="57150" indent="0" algn="l">
              <a:buFont typeface="Arial" panose="020B0604020202020204" pitchFamily="34" charset="0"/>
              <a:buNone/>
              <a:defRPr/>
            </a:pPr>
            <a:endParaRPr lang="tr-TR" sz="3200" dirty="0"/>
          </a:p>
          <a:p>
            <a:pPr marL="57150" indent="0" algn="l">
              <a:buFont typeface="Arial" panose="020B0604020202020204" pitchFamily="34" charset="0"/>
              <a:buNone/>
              <a:defRPr/>
            </a:pPr>
            <a:r>
              <a:rPr lang="en-US" sz="3200" dirty="0" err="1"/>
              <a:t>İnsanların</a:t>
            </a:r>
            <a:r>
              <a:rPr lang="en-US" sz="3200" dirty="0"/>
              <a:t> ve </a:t>
            </a:r>
            <a:r>
              <a:rPr lang="en-US" sz="3200" dirty="0" err="1"/>
              <a:t>çevrenin</a:t>
            </a:r>
            <a:r>
              <a:rPr lang="en-US" sz="3200" dirty="0"/>
              <a:t> </a:t>
            </a:r>
            <a:r>
              <a:rPr lang="en-US" sz="3200" dirty="0" err="1"/>
              <a:t>korunmasıyla</a:t>
            </a:r>
            <a:r>
              <a:rPr lang="en-US" sz="3200" dirty="0"/>
              <a:t> </a:t>
            </a:r>
            <a:r>
              <a:rPr lang="en-US" sz="3200" dirty="0" err="1"/>
              <a:t>ilgili</a:t>
            </a:r>
            <a:r>
              <a:rPr lang="en-US" sz="3200" dirty="0"/>
              <a:t> </a:t>
            </a:r>
            <a:r>
              <a:rPr lang="en-US" sz="3200" dirty="0" err="1"/>
              <a:t>olarak</a:t>
            </a:r>
            <a:r>
              <a:rPr lang="en-US" sz="3200" dirty="0"/>
              <a:t> </a:t>
            </a:r>
            <a:r>
              <a:rPr lang="en-US" sz="3200" dirty="0" err="1"/>
              <a:t>kullanılan</a:t>
            </a:r>
            <a:r>
              <a:rPr lang="en-US" sz="3200" dirty="0"/>
              <a:t> </a:t>
            </a:r>
            <a:r>
              <a:rPr lang="en-US" sz="3200" dirty="0" err="1"/>
              <a:t>kimyasalların</a:t>
            </a:r>
            <a:r>
              <a:rPr lang="en-US" sz="3200" dirty="0"/>
              <a:t> </a:t>
            </a:r>
            <a:r>
              <a:rPr lang="en-US" sz="3200" dirty="0" err="1"/>
              <a:t>değerlendirilmesi</a:t>
            </a:r>
            <a:r>
              <a:rPr lang="en-US" sz="3200" dirty="0"/>
              <a:t> </a:t>
            </a:r>
            <a:r>
              <a:rPr lang="en-US" sz="3200" dirty="0" err="1"/>
              <a:t>için</a:t>
            </a:r>
            <a:r>
              <a:rPr lang="en-US" sz="3200" dirty="0"/>
              <a:t> </a:t>
            </a:r>
            <a:r>
              <a:rPr lang="en-US" sz="3200" dirty="0" err="1"/>
              <a:t>ulusal</a:t>
            </a:r>
            <a:r>
              <a:rPr lang="en-US" sz="3200" dirty="0"/>
              <a:t> </a:t>
            </a:r>
            <a:r>
              <a:rPr lang="en-US" sz="3200" dirty="0" err="1"/>
              <a:t>makamlara</a:t>
            </a:r>
            <a:r>
              <a:rPr lang="en-US" sz="3200" dirty="0"/>
              <a:t> </a:t>
            </a:r>
            <a:r>
              <a:rPr lang="en-US" sz="3200" dirty="0" err="1"/>
              <a:t>sunulacak</a:t>
            </a:r>
            <a:r>
              <a:rPr lang="en-US" sz="3200" dirty="0"/>
              <a:t> </a:t>
            </a:r>
            <a:r>
              <a:rPr lang="en-US" sz="3200" dirty="0" err="1"/>
              <a:t>çalışmaları</a:t>
            </a:r>
            <a:r>
              <a:rPr lang="en-US" sz="3200" dirty="0"/>
              <a:t> </a:t>
            </a:r>
            <a:r>
              <a:rPr lang="en-US" sz="3200" dirty="0" err="1"/>
              <a:t>yürüten</a:t>
            </a:r>
            <a:r>
              <a:rPr lang="en-US" sz="3200" dirty="0"/>
              <a:t> test </a:t>
            </a:r>
            <a:r>
              <a:rPr lang="en-US" sz="3200" dirty="0" err="1"/>
              <a:t>tesisleri</a:t>
            </a:r>
            <a:r>
              <a:rPr lang="en-US" sz="3200" dirty="0"/>
              <a:t> </a:t>
            </a:r>
            <a:r>
              <a:rPr lang="en-US" sz="3200" dirty="0" err="1"/>
              <a:t>tarafından</a:t>
            </a:r>
            <a:r>
              <a:rPr lang="en-US" sz="3200" dirty="0"/>
              <a:t> GLP </a:t>
            </a:r>
            <a:r>
              <a:rPr lang="en-US" sz="3200" dirty="0" err="1"/>
              <a:t>ilkelerine</a:t>
            </a:r>
            <a:r>
              <a:rPr lang="en-US" sz="3200" dirty="0"/>
              <a:t> </a:t>
            </a:r>
            <a:r>
              <a:rPr lang="en-US" sz="3200" dirty="0" err="1"/>
              <a:t>uyulmalıdır</a:t>
            </a:r>
            <a:r>
              <a:rPr lang="en-US" sz="3200" dirty="0"/>
              <a:t>.</a:t>
            </a:r>
          </a:p>
          <a:p>
            <a:pPr marL="0" indent="0">
              <a:buFont typeface="Arial" panose="020B0604020202020204" pitchFamily="34" charset="0"/>
              <a:buNone/>
              <a:defRPr/>
            </a:pPr>
            <a:endParaRPr lang="tr-TR" sz="3200" dirty="0"/>
          </a:p>
          <a:p>
            <a:pPr>
              <a:defRPr/>
            </a:pPr>
            <a:r>
              <a:rPr lang="en-US" sz="3200" dirty="0" err="1"/>
              <a:t>Düzenlemelerin</a:t>
            </a:r>
            <a:r>
              <a:rPr lang="en-US" sz="3200" dirty="0"/>
              <a:t> </a:t>
            </a:r>
            <a:r>
              <a:rPr lang="en-US" sz="3200" dirty="0" err="1"/>
              <a:t>hedefi</a:t>
            </a:r>
            <a:r>
              <a:rPr lang="en-US" sz="3200" dirty="0"/>
              <a:t> </a:t>
            </a:r>
            <a:r>
              <a:rPr lang="en-US" sz="3200" dirty="0" err="1"/>
              <a:t>sonuç</a:t>
            </a:r>
            <a:r>
              <a:rPr lang="en-US" sz="3200" dirty="0"/>
              <a:t> </a:t>
            </a:r>
            <a:r>
              <a:rPr lang="en-US" sz="3200" dirty="0" err="1"/>
              <a:t>almaktır</a:t>
            </a:r>
            <a:r>
              <a:rPr lang="en-US" sz="3200" dirty="0"/>
              <a:t>;</a:t>
            </a:r>
          </a:p>
          <a:p>
            <a:pPr>
              <a:defRPr/>
            </a:pPr>
            <a:endParaRPr lang="en-US" sz="3200" dirty="0"/>
          </a:p>
          <a:p>
            <a:pPr>
              <a:defRPr/>
            </a:pPr>
            <a:r>
              <a:rPr lang="en-US" sz="3200" dirty="0" err="1"/>
              <a:t>Güvenilir</a:t>
            </a:r>
            <a:r>
              <a:rPr lang="tr-TR" sz="3200" dirty="0"/>
              <a:t>, </a:t>
            </a:r>
            <a:r>
              <a:rPr lang="en-US" sz="3200" dirty="0" err="1"/>
              <a:t>Tekrarlanabilir</a:t>
            </a:r>
            <a:r>
              <a:rPr lang="tr-TR" sz="3200" dirty="0"/>
              <a:t>, </a:t>
            </a:r>
            <a:r>
              <a:rPr lang="en-US" sz="3200" dirty="0" err="1"/>
              <a:t>Denetlenebilir</a:t>
            </a:r>
            <a:r>
              <a:rPr lang="tr-TR" sz="3200" dirty="0"/>
              <a:t> ve </a:t>
            </a:r>
            <a:r>
              <a:rPr lang="en-US" sz="3200" dirty="0" err="1"/>
              <a:t>Herkes</a:t>
            </a:r>
            <a:r>
              <a:rPr lang="en-US" sz="3200" dirty="0"/>
              <a:t> </a:t>
            </a:r>
            <a:r>
              <a:rPr lang="en-US" sz="3200" dirty="0" err="1"/>
              <a:t>tarafından</a:t>
            </a:r>
            <a:r>
              <a:rPr lang="en-US" sz="3200" dirty="0"/>
              <a:t> </a:t>
            </a:r>
            <a:r>
              <a:rPr lang="en-US" sz="3200" dirty="0" err="1"/>
              <a:t>kabul</a:t>
            </a:r>
            <a:r>
              <a:rPr lang="en-US" sz="3200" dirty="0"/>
              <a:t> </a:t>
            </a:r>
            <a:r>
              <a:rPr lang="en-US" sz="3200" dirty="0" err="1"/>
              <a:t>edilebilir</a:t>
            </a:r>
            <a:r>
              <a:rPr lang="tr-TR" sz="3200" dirty="0"/>
              <a:t> çalışmalar yapılmasını sağlamaktır. </a:t>
            </a:r>
          </a:p>
          <a:p>
            <a:pPr>
              <a:defRPr/>
            </a:pPr>
            <a:endParaRPr lang="tr-TR" altLang="tr-TR" sz="3200" dirty="0"/>
          </a:p>
          <a:p>
            <a:pPr>
              <a:defRPr/>
            </a:pPr>
            <a:endParaRPr lang="tr-TR" altLang="tr-TR" dirty="0"/>
          </a:p>
        </p:txBody>
      </p:sp>
      <p:sp>
        <p:nvSpPr>
          <p:cNvPr id="245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016328B-6159-412E-8A4D-30E8E68B3865}" type="slidenum">
              <a:rPr lang="tr-TR" altLang="tr-TR" smtClean="0"/>
              <a:pPr/>
              <a:t>11</a:t>
            </a:fld>
            <a:endParaRPr lang="tr-TR" altLang="tr-TR"/>
          </a:p>
        </p:txBody>
      </p:sp>
    </p:spTree>
    <p:extLst>
      <p:ext uri="{BB962C8B-B14F-4D97-AF65-F5344CB8AC3E}">
        <p14:creationId xmlns:p14="http://schemas.microsoft.com/office/powerpoint/2010/main" val="851226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85750" indent="-285750" algn="just">
              <a:buFont typeface="Arial" panose="020B0604020202020204" pitchFamily="34" charset="0"/>
              <a:buChar char="•"/>
              <a:defRPr/>
            </a:pPr>
            <a:r>
              <a:rPr lang="tr-TR" altLang="tr-TR" sz="1200" dirty="0" err="1"/>
              <a:t>Good</a:t>
            </a:r>
            <a:r>
              <a:rPr lang="tr-TR" altLang="tr-TR" sz="1200" dirty="0"/>
              <a:t> </a:t>
            </a:r>
            <a:r>
              <a:rPr lang="tr-TR" altLang="tr-TR" sz="1200" dirty="0" err="1"/>
              <a:t>Laboratory</a:t>
            </a:r>
            <a:r>
              <a:rPr lang="tr-TR" altLang="tr-TR" sz="1200" dirty="0"/>
              <a:t> </a:t>
            </a:r>
            <a:r>
              <a:rPr lang="tr-TR" altLang="tr-TR" sz="1200" dirty="0" err="1"/>
              <a:t>Practice</a:t>
            </a:r>
            <a:r>
              <a:rPr lang="tr-TR" altLang="tr-TR" sz="1200" dirty="0"/>
              <a:t> (GLP)</a:t>
            </a:r>
            <a:endParaRPr lang="en-US" sz="1200" dirty="0"/>
          </a:p>
          <a:p>
            <a:pPr marL="285750" indent="-285750" algn="just">
              <a:buFont typeface="Arial" panose="020B0604020202020204" pitchFamily="34" charset="0"/>
              <a:buChar char="•"/>
              <a:defRPr/>
            </a:pPr>
            <a:r>
              <a:rPr lang="en-US" sz="1200" dirty="0"/>
              <a:t>GLP; </a:t>
            </a:r>
            <a:r>
              <a:rPr lang="en-US" sz="1200" dirty="0" err="1"/>
              <a:t>Klinik</a:t>
            </a:r>
            <a:r>
              <a:rPr lang="en-US" sz="1200" dirty="0"/>
              <a:t> </a:t>
            </a:r>
            <a:r>
              <a:rPr lang="en-US" sz="1200" dirty="0" err="1"/>
              <a:t>çalışmalar</a:t>
            </a:r>
            <a:r>
              <a:rPr lang="en-US" sz="1200" dirty="0"/>
              <a:t> </a:t>
            </a:r>
            <a:r>
              <a:rPr lang="en-US" sz="1200" dirty="0" err="1"/>
              <a:t>dışındaki</a:t>
            </a:r>
            <a:r>
              <a:rPr lang="en-US" sz="1200" dirty="0"/>
              <a:t> </a:t>
            </a:r>
            <a:r>
              <a:rPr lang="en-US" sz="1200" dirty="0" err="1"/>
              <a:t>sağlık</a:t>
            </a:r>
            <a:r>
              <a:rPr lang="en-US" sz="1200" dirty="0"/>
              <a:t> </a:t>
            </a:r>
            <a:r>
              <a:rPr lang="en-US" sz="1200" dirty="0" err="1"/>
              <a:t>ve</a:t>
            </a:r>
            <a:r>
              <a:rPr lang="en-US" sz="1200" dirty="0"/>
              <a:t> </a:t>
            </a:r>
            <a:r>
              <a:rPr lang="en-US" sz="1200" dirty="0" err="1"/>
              <a:t>çevre</a:t>
            </a:r>
            <a:r>
              <a:rPr lang="en-US" sz="1200" dirty="0"/>
              <a:t> </a:t>
            </a:r>
            <a:r>
              <a:rPr lang="en-US" sz="1200" dirty="0" err="1"/>
              <a:t>güvenliği</a:t>
            </a:r>
            <a:r>
              <a:rPr lang="en-US" sz="1200" dirty="0"/>
              <a:t> </a:t>
            </a:r>
            <a:r>
              <a:rPr lang="en-US" sz="1200" dirty="0" err="1"/>
              <a:t>çalışmalarının</a:t>
            </a:r>
            <a:r>
              <a:rPr lang="en-US" sz="1200" dirty="0"/>
              <a:t> </a:t>
            </a:r>
            <a:r>
              <a:rPr lang="en-US" sz="1200" dirty="0" err="1"/>
              <a:t>planlanması</a:t>
            </a:r>
            <a:r>
              <a:rPr lang="en-US" sz="1200" dirty="0"/>
              <a:t>, </a:t>
            </a:r>
            <a:r>
              <a:rPr lang="en-US" sz="1200" dirty="0" err="1"/>
              <a:t>uygulanması</a:t>
            </a:r>
            <a:r>
              <a:rPr lang="en-US" sz="1200" dirty="0"/>
              <a:t>, </a:t>
            </a:r>
            <a:r>
              <a:rPr lang="en-US" sz="1200" dirty="0" err="1"/>
              <a:t>izlenmesi</a:t>
            </a:r>
            <a:r>
              <a:rPr lang="en-US" sz="1200" dirty="0"/>
              <a:t>, </a:t>
            </a:r>
            <a:r>
              <a:rPr lang="en-US" sz="1200" dirty="0" err="1"/>
              <a:t>kayıt</a:t>
            </a:r>
            <a:r>
              <a:rPr lang="en-US" sz="1200" dirty="0"/>
              <a:t> </a:t>
            </a:r>
            <a:r>
              <a:rPr lang="en-US" sz="1200" dirty="0" err="1"/>
              <a:t>altına</a:t>
            </a:r>
            <a:r>
              <a:rPr lang="en-US" sz="1200" dirty="0"/>
              <a:t> </a:t>
            </a:r>
            <a:r>
              <a:rPr lang="en-US" sz="1200" dirty="0" err="1"/>
              <a:t>alınması</a:t>
            </a:r>
            <a:r>
              <a:rPr lang="en-US" sz="1200" dirty="0"/>
              <a:t>, </a:t>
            </a:r>
            <a:r>
              <a:rPr lang="en-US" sz="1200" dirty="0" err="1"/>
              <a:t>arşivlenmesi</a:t>
            </a:r>
            <a:r>
              <a:rPr lang="en-US" sz="1200" dirty="0"/>
              <a:t> </a:t>
            </a:r>
            <a:r>
              <a:rPr lang="en-US" sz="1200" dirty="0" err="1"/>
              <a:t>ve</a:t>
            </a:r>
            <a:r>
              <a:rPr lang="en-US" sz="1200" dirty="0"/>
              <a:t> </a:t>
            </a:r>
            <a:r>
              <a:rPr lang="en-US" sz="1200" dirty="0" err="1"/>
              <a:t>raporlanması</a:t>
            </a:r>
            <a:r>
              <a:rPr lang="en-US" sz="1200" dirty="0"/>
              <a:t> </a:t>
            </a:r>
            <a:r>
              <a:rPr lang="en-US" sz="1200" dirty="0" err="1"/>
              <a:t>süreçlerinin</a:t>
            </a:r>
            <a:r>
              <a:rPr lang="en-US" sz="1200" dirty="0"/>
              <a:t> </a:t>
            </a:r>
            <a:r>
              <a:rPr lang="en-US" sz="1200" dirty="0" err="1"/>
              <a:t>tamamıdır</a:t>
            </a:r>
            <a:r>
              <a:rPr lang="en-US" sz="1200" dirty="0"/>
              <a:t>.</a:t>
            </a:r>
          </a:p>
          <a:p>
            <a:pPr marL="285750" indent="-285750" algn="just">
              <a:buFont typeface="Arial" panose="020B0604020202020204" pitchFamily="34" charset="0"/>
              <a:buChar char="•"/>
              <a:defRPr/>
            </a:pPr>
            <a:r>
              <a:rPr lang="en-US" sz="1200" dirty="0" err="1"/>
              <a:t>Klinik</a:t>
            </a:r>
            <a:r>
              <a:rPr lang="en-US" sz="1200" dirty="0"/>
              <a:t> </a:t>
            </a:r>
            <a:r>
              <a:rPr lang="en-US" sz="1200" dirty="0" err="1"/>
              <a:t>olmayan</a:t>
            </a:r>
            <a:r>
              <a:rPr lang="en-US" sz="1200" dirty="0"/>
              <a:t> </a:t>
            </a:r>
            <a:r>
              <a:rPr lang="en-US" sz="1200" dirty="0" err="1"/>
              <a:t>laboratuvar</a:t>
            </a:r>
            <a:r>
              <a:rPr lang="en-US" sz="1200" dirty="0"/>
              <a:t> </a:t>
            </a:r>
            <a:r>
              <a:rPr lang="en-US" sz="1200" dirty="0" err="1"/>
              <a:t>çalışması</a:t>
            </a:r>
            <a:r>
              <a:rPr lang="en-US" sz="1200" dirty="0"/>
              <a:t>, </a:t>
            </a:r>
            <a:r>
              <a:rPr lang="en-US" sz="1200" dirty="0" err="1"/>
              <a:t>testin</a:t>
            </a:r>
            <a:r>
              <a:rPr lang="en-US" sz="1200" dirty="0"/>
              <a:t> </a:t>
            </a:r>
            <a:r>
              <a:rPr lang="en-US" sz="1200" dirty="0" err="1"/>
              <a:t>güvenliğini</a:t>
            </a:r>
            <a:r>
              <a:rPr lang="en-US" sz="1200" dirty="0"/>
              <a:t> </a:t>
            </a:r>
            <a:r>
              <a:rPr lang="en-US" sz="1200" dirty="0" err="1"/>
              <a:t>belirlemek</a:t>
            </a:r>
            <a:r>
              <a:rPr lang="en-US" sz="1200" dirty="0"/>
              <a:t> </a:t>
            </a:r>
            <a:r>
              <a:rPr lang="en-US" sz="1200" dirty="0" err="1"/>
              <a:t>için</a:t>
            </a:r>
            <a:r>
              <a:rPr lang="en-US" sz="1200" dirty="0"/>
              <a:t> test </a:t>
            </a:r>
            <a:r>
              <a:rPr lang="en-US" sz="1200" dirty="0" err="1"/>
              <a:t>maddelerinin</a:t>
            </a:r>
            <a:r>
              <a:rPr lang="en-US" sz="1200" dirty="0"/>
              <a:t> </a:t>
            </a:r>
            <a:r>
              <a:rPr lang="en-US" sz="1200" dirty="0" err="1"/>
              <a:t>laboratuvar</a:t>
            </a:r>
            <a:r>
              <a:rPr lang="en-US" sz="1200" dirty="0"/>
              <a:t> </a:t>
            </a:r>
            <a:r>
              <a:rPr lang="en-US" sz="1200" dirty="0" err="1"/>
              <a:t>koşullarında</a:t>
            </a:r>
            <a:r>
              <a:rPr lang="en-US" sz="1200" dirty="0"/>
              <a:t> </a:t>
            </a:r>
            <a:r>
              <a:rPr lang="en-US" sz="1200" dirty="0" err="1"/>
              <a:t>prospektif</a:t>
            </a:r>
            <a:r>
              <a:rPr lang="en-US" sz="1200" dirty="0"/>
              <a:t> </a:t>
            </a:r>
            <a:r>
              <a:rPr lang="en-US" sz="1200" dirty="0" err="1"/>
              <a:t>olarak</a:t>
            </a:r>
            <a:r>
              <a:rPr lang="en-US" sz="1200" dirty="0"/>
              <a:t> </a:t>
            </a:r>
            <a:r>
              <a:rPr lang="en-US" sz="1200" dirty="0" err="1"/>
              <a:t>çalışıldığı</a:t>
            </a:r>
            <a:r>
              <a:rPr lang="en-US" sz="1200" dirty="0"/>
              <a:t> in vivo </a:t>
            </a:r>
            <a:r>
              <a:rPr lang="en-US" sz="1200" dirty="0" err="1"/>
              <a:t>veya</a:t>
            </a:r>
            <a:r>
              <a:rPr lang="en-US" sz="1200" dirty="0"/>
              <a:t> in vitro </a:t>
            </a:r>
            <a:r>
              <a:rPr lang="en-US" sz="1200" dirty="0" err="1"/>
              <a:t>deneyleri</a:t>
            </a:r>
            <a:r>
              <a:rPr lang="en-US" sz="1200" dirty="0"/>
              <a:t> </a:t>
            </a:r>
            <a:r>
              <a:rPr lang="en-US" sz="1200" dirty="0" err="1"/>
              <a:t>ifade</a:t>
            </a:r>
            <a:r>
              <a:rPr lang="en-US" sz="1200" dirty="0"/>
              <a:t> </a:t>
            </a:r>
            <a:r>
              <a:rPr lang="en-US" sz="1200" dirty="0" err="1"/>
              <a:t>eder</a:t>
            </a:r>
            <a:r>
              <a:rPr lang="en-US" sz="1200" dirty="0"/>
              <a:t>.</a:t>
            </a:r>
          </a:p>
        </p:txBody>
      </p:sp>
      <p:sp>
        <p:nvSpPr>
          <p:cNvPr id="4" name="Slayt Numarası Yer Tutucusu 3"/>
          <p:cNvSpPr>
            <a:spLocks noGrp="1"/>
          </p:cNvSpPr>
          <p:nvPr>
            <p:ph type="sldNum" sz="quarter" idx="5"/>
          </p:nvPr>
        </p:nvSpPr>
        <p:spPr/>
        <p:txBody>
          <a:bodyPr/>
          <a:lstStyle/>
          <a:p>
            <a:fld id="{84C76387-9829-4FB7-9A2F-743205FDD573}" type="slidenum">
              <a:rPr lang="tr-TR" smtClean="0"/>
              <a:t>12</a:t>
            </a:fld>
            <a:endParaRPr lang="tr-TR"/>
          </a:p>
        </p:txBody>
      </p:sp>
    </p:spTree>
    <p:extLst>
      <p:ext uri="{BB962C8B-B14F-4D97-AF65-F5344CB8AC3E}">
        <p14:creationId xmlns:p14="http://schemas.microsoft.com/office/powerpoint/2010/main" val="173281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altLang="tr-TR" sz="4800" dirty="0" err="1"/>
              <a:t>Good</a:t>
            </a:r>
            <a:r>
              <a:rPr lang="tr-TR" altLang="tr-TR" sz="4800" dirty="0"/>
              <a:t> </a:t>
            </a:r>
            <a:r>
              <a:rPr lang="tr-TR" altLang="tr-TR" sz="4800" dirty="0" err="1"/>
              <a:t>Laboratory</a:t>
            </a:r>
            <a:r>
              <a:rPr lang="tr-TR" altLang="tr-TR" sz="4800" dirty="0"/>
              <a:t> </a:t>
            </a:r>
            <a:r>
              <a:rPr lang="tr-TR" altLang="tr-TR" sz="4800" dirty="0" err="1"/>
              <a:t>Practice</a:t>
            </a:r>
            <a:r>
              <a:rPr lang="tr-TR" altLang="tr-TR" sz="4800" dirty="0"/>
              <a:t> (GLP)</a:t>
            </a:r>
            <a:endParaRPr lang="en-US" altLang="tr-TR" sz="4800" dirty="0"/>
          </a:p>
          <a:p>
            <a:pPr algn="just"/>
            <a:r>
              <a:rPr lang="en-US" altLang="tr-TR" sz="1400" dirty="0" err="1"/>
              <a:t>İyi</a:t>
            </a:r>
            <a:r>
              <a:rPr lang="en-US" altLang="tr-TR" sz="1400" dirty="0"/>
              <a:t> </a:t>
            </a:r>
            <a:r>
              <a:rPr lang="en-US" altLang="tr-TR" sz="1400" dirty="0" err="1"/>
              <a:t>laboratuvar</a:t>
            </a:r>
            <a:r>
              <a:rPr lang="en-US" altLang="tr-TR" sz="1400" dirty="0"/>
              <a:t> </a:t>
            </a:r>
            <a:r>
              <a:rPr lang="en-US" altLang="tr-TR" sz="1400" dirty="0" err="1"/>
              <a:t>uygulamaları</a:t>
            </a:r>
            <a:r>
              <a:rPr lang="en-US" altLang="tr-TR" sz="1400" dirty="0"/>
              <a:t>, </a:t>
            </a:r>
            <a:r>
              <a:rPr lang="en-US" altLang="tr-TR" sz="1400" dirty="0" err="1"/>
              <a:t>bunların</a:t>
            </a:r>
            <a:r>
              <a:rPr lang="en-US" altLang="tr-TR" sz="1400" dirty="0"/>
              <a:t> </a:t>
            </a:r>
            <a:r>
              <a:rPr lang="en-US" altLang="tr-TR" sz="1400" dirty="0" err="1"/>
              <a:t>planlandığı</a:t>
            </a:r>
            <a:r>
              <a:rPr lang="en-US" altLang="tr-TR" sz="1400" dirty="0"/>
              <a:t>, </a:t>
            </a:r>
            <a:r>
              <a:rPr lang="en-US" altLang="tr-TR" sz="1400" dirty="0" err="1"/>
              <a:t>uygulandığı</a:t>
            </a:r>
            <a:r>
              <a:rPr lang="en-US" altLang="tr-TR" sz="1400" dirty="0"/>
              <a:t>, </a:t>
            </a:r>
            <a:r>
              <a:rPr lang="en-US" altLang="tr-TR" sz="1400" dirty="0" err="1"/>
              <a:t>izlendiği</a:t>
            </a:r>
            <a:r>
              <a:rPr lang="en-US" altLang="tr-TR" sz="1400" dirty="0"/>
              <a:t>, </a:t>
            </a:r>
            <a:r>
              <a:rPr lang="en-US" altLang="tr-TR" sz="1400" dirty="0" err="1"/>
              <a:t>kaydedildiği</a:t>
            </a:r>
            <a:r>
              <a:rPr lang="en-US" altLang="tr-TR" sz="1400" dirty="0"/>
              <a:t>, </a:t>
            </a:r>
            <a:r>
              <a:rPr lang="en-US" altLang="tr-TR" sz="1400" dirty="0" err="1"/>
              <a:t>arşivlendiği</a:t>
            </a:r>
            <a:r>
              <a:rPr lang="en-US" altLang="tr-TR" sz="1400" dirty="0"/>
              <a:t> </a:t>
            </a:r>
            <a:r>
              <a:rPr lang="en-US" altLang="tr-TR" sz="1400" dirty="0" err="1"/>
              <a:t>ve</a:t>
            </a:r>
            <a:r>
              <a:rPr lang="en-US" altLang="tr-TR" sz="1400" dirty="0"/>
              <a:t> </a:t>
            </a:r>
            <a:r>
              <a:rPr lang="en-US" altLang="tr-TR" sz="1400" dirty="0" err="1"/>
              <a:t>raporlandığı</a:t>
            </a:r>
            <a:r>
              <a:rPr lang="en-US" altLang="tr-TR" sz="1400" dirty="0"/>
              <a:t> </a:t>
            </a:r>
            <a:r>
              <a:rPr lang="en-US" altLang="tr-TR" sz="1400" dirty="0" err="1"/>
              <a:t>organizasyonel</a:t>
            </a:r>
            <a:r>
              <a:rPr lang="en-US" altLang="tr-TR" sz="1400" dirty="0"/>
              <a:t> </a:t>
            </a:r>
            <a:r>
              <a:rPr lang="en-US" altLang="tr-TR" sz="1400" dirty="0" err="1"/>
              <a:t>süreç</a:t>
            </a:r>
            <a:r>
              <a:rPr lang="en-US" altLang="tr-TR" sz="1400" dirty="0"/>
              <a:t> </a:t>
            </a:r>
            <a:r>
              <a:rPr lang="en-US" altLang="tr-TR" sz="1400" dirty="0" err="1"/>
              <a:t>ve</a:t>
            </a:r>
            <a:r>
              <a:rPr lang="en-US" altLang="tr-TR" sz="1400" dirty="0"/>
              <a:t> </a:t>
            </a:r>
            <a:r>
              <a:rPr lang="en-US" altLang="tr-TR" sz="1400" dirty="0" err="1"/>
              <a:t>koşullarla</a:t>
            </a:r>
            <a:r>
              <a:rPr lang="en-US" altLang="tr-TR" sz="1400" dirty="0"/>
              <a:t> </a:t>
            </a:r>
            <a:r>
              <a:rPr lang="en-US" altLang="tr-TR" sz="1400" dirty="0" err="1"/>
              <a:t>ilgili</a:t>
            </a:r>
            <a:r>
              <a:rPr lang="en-US" altLang="tr-TR" sz="1400" dirty="0"/>
              <a:t> </a:t>
            </a:r>
            <a:r>
              <a:rPr lang="en-US" altLang="tr-TR" sz="1400" dirty="0" err="1"/>
              <a:t>bir</a:t>
            </a:r>
            <a:r>
              <a:rPr lang="en-US" altLang="tr-TR" sz="1400" dirty="0"/>
              <a:t> </a:t>
            </a:r>
            <a:r>
              <a:rPr lang="en-US" altLang="tr-TR" sz="1400" dirty="0" err="1"/>
              <a:t>kalite</a:t>
            </a:r>
            <a:r>
              <a:rPr lang="en-US" altLang="tr-TR" sz="1400" dirty="0"/>
              <a:t> </a:t>
            </a:r>
            <a:r>
              <a:rPr lang="en-US" altLang="tr-TR" sz="1400" dirty="0" err="1"/>
              <a:t>sistemidir</a:t>
            </a:r>
            <a:r>
              <a:rPr lang="en-US" altLang="tr-TR" sz="1400" dirty="0"/>
              <a:t>.</a:t>
            </a:r>
          </a:p>
          <a:p>
            <a:pPr algn="just"/>
            <a:endParaRPr lang="en-US" altLang="tr-TR" sz="1400" dirty="0"/>
          </a:p>
          <a:p>
            <a:pPr algn="just"/>
            <a:r>
              <a:rPr lang="en-US" altLang="tr-TR" sz="1400" dirty="0" err="1"/>
              <a:t>Planlanan</a:t>
            </a:r>
            <a:r>
              <a:rPr lang="en-US" altLang="tr-TR" sz="1400" dirty="0"/>
              <a:t>: </a:t>
            </a:r>
            <a:r>
              <a:rPr lang="en-US" altLang="tr-TR" sz="1400" dirty="0" err="1"/>
              <a:t>Çalışma</a:t>
            </a:r>
            <a:r>
              <a:rPr lang="en-US" altLang="tr-TR" sz="1400" dirty="0"/>
              <a:t> </a:t>
            </a:r>
            <a:r>
              <a:rPr lang="en-US" altLang="tr-TR" sz="1400" dirty="0" err="1"/>
              <a:t>planı</a:t>
            </a:r>
            <a:r>
              <a:rPr lang="en-US" altLang="tr-TR" sz="1400" dirty="0"/>
              <a:t> (</a:t>
            </a:r>
            <a:r>
              <a:rPr lang="en-US" altLang="tr-TR" sz="1400" dirty="0" err="1"/>
              <a:t>protokol</a:t>
            </a:r>
            <a:r>
              <a:rPr lang="en-US" altLang="tr-TR" sz="1400" dirty="0"/>
              <a:t>) </a:t>
            </a:r>
            <a:r>
              <a:rPr lang="en-US" altLang="tr-TR" sz="1400" dirty="0" err="1"/>
              <a:t>ve</a:t>
            </a:r>
            <a:r>
              <a:rPr lang="en-US" altLang="tr-TR" sz="1400" dirty="0"/>
              <a:t> </a:t>
            </a:r>
            <a:r>
              <a:rPr lang="en-US" altLang="tr-TR" sz="1400" dirty="0" err="1"/>
              <a:t>çalışmalar</a:t>
            </a:r>
            <a:r>
              <a:rPr lang="en-US" altLang="tr-TR" sz="1400" dirty="0"/>
              <a:t> </a:t>
            </a:r>
            <a:r>
              <a:rPr lang="en-US" altLang="tr-TR" sz="1400" dirty="0" err="1"/>
              <a:t>sırasında</a:t>
            </a:r>
            <a:r>
              <a:rPr lang="en-US" altLang="tr-TR" sz="1400" dirty="0"/>
              <a:t> </a:t>
            </a:r>
            <a:r>
              <a:rPr lang="en-US" altLang="tr-TR" sz="1400" dirty="0" err="1"/>
              <a:t>yapılması</a:t>
            </a:r>
            <a:r>
              <a:rPr lang="en-US" altLang="tr-TR" sz="1400" dirty="0"/>
              <a:t> </a:t>
            </a:r>
            <a:r>
              <a:rPr lang="en-US" altLang="tr-TR" sz="1400" dirty="0" err="1"/>
              <a:t>planlanan</a:t>
            </a:r>
            <a:r>
              <a:rPr lang="en-US" altLang="tr-TR" sz="1400" dirty="0"/>
              <a:t> </a:t>
            </a:r>
            <a:r>
              <a:rPr lang="en-US" altLang="tr-TR" sz="1400" dirty="0" err="1"/>
              <a:t>değişiklikler</a:t>
            </a:r>
            <a:endParaRPr lang="en-US" altLang="tr-TR" sz="1400" dirty="0"/>
          </a:p>
          <a:p>
            <a:pPr algn="just"/>
            <a:r>
              <a:rPr lang="en-US" altLang="tr-TR" sz="1400" dirty="0" err="1"/>
              <a:t>Uygulandı</a:t>
            </a:r>
            <a:r>
              <a:rPr lang="en-US" altLang="tr-TR" sz="1400" dirty="0"/>
              <a:t>: GLP </a:t>
            </a:r>
            <a:r>
              <a:rPr lang="en-US" altLang="tr-TR" sz="1400" dirty="0" err="1"/>
              <a:t>gereklilikleri</a:t>
            </a:r>
            <a:r>
              <a:rPr lang="en-US" altLang="tr-TR" sz="1400" dirty="0"/>
              <a:t> </a:t>
            </a:r>
            <a:r>
              <a:rPr lang="en-US" altLang="tr-TR" sz="1400" dirty="0" err="1"/>
              <a:t>olan</a:t>
            </a:r>
            <a:r>
              <a:rPr lang="en-US" altLang="tr-TR" sz="1400" dirty="0"/>
              <a:t> </a:t>
            </a:r>
            <a:r>
              <a:rPr lang="en-US" altLang="tr-TR" sz="1400" dirty="0" err="1"/>
              <a:t>Standart</a:t>
            </a:r>
            <a:r>
              <a:rPr lang="en-US" altLang="tr-TR" sz="1400" dirty="0"/>
              <a:t> </a:t>
            </a:r>
            <a:r>
              <a:rPr lang="en-US" altLang="tr-TR" sz="1400" dirty="0" err="1"/>
              <a:t>İşletim</a:t>
            </a:r>
            <a:r>
              <a:rPr lang="en-US" altLang="tr-TR" sz="1400" dirty="0"/>
              <a:t> </a:t>
            </a:r>
            <a:r>
              <a:rPr lang="en-US" altLang="tr-TR" sz="1400" dirty="0" err="1"/>
              <a:t>Prosedürlerini</a:t>
            </a:r>
            <a:r>
              <a:rPr lang="en-US" altLang="tr-TR" sz="1400" dirty="0"/>
              <a:t> </a:t>
            </a:r>
            <a:r>
              <a:rPr lang="en-US" altLang="tr-TR" sz="1400" dirty="0" err="1"/>
              <a:t>ifade</a:t>
            </a:r>
            <a:r>
              <a:rPr lang="en-US" altLang="tr-TR" sz="1400" dirty="0"/>
              <a:t> </a:t>
            </a:r>
            <a:r>
              <a:rPr lang="en-US" altLang="tr-TR" sz="1400" dirty="0" err="1"/>
              <a:t>eder</a:t>
            </a:r>
            <a:r>
              <a:rPr lang="en-US" altLang="tr-TR" sz="1400" dirty="0"/>
              <a:t>.</a:t>
            </a:r>
          </a:p>
          <a:p>
            <a:pPr algn="just"/>
            <a:r>
              <a:rPr lang="en-US" altLang="tr-TR" sz="1400" dirty="0" err="1"/>
              <a:t>İzlenen</a:t>
            </a:r>
            <a:r>
              <a:rPr lang="en-US" altLang="tr-TR" sz="1400" dirty="0"/>
              <a:t>: GLP </a:t>
            </a:r>
            <a:r>
              <a:rPr lang="en-US" altLang="tr-TR" sz="1400" dirty="0" err="1"/>
              <a:t>uyumluluğunu</a:t>
            </a:r>
            <a:r>
              <a:rPr lang="en-US" altLang="tr-TR" sz="1400" dirty="0"/>
              <a:t> </a:t>
            </a:r>
            <a:r>
              <a:rPr lang="en-US" altLang="tr-TR" sz="1400" dirty="0" err="1"/>
              <a:t>sağlamak</a:t>
            </a:r>
            <a:r>
              <a:rPr lang="en-US" altLang="tr-TR" sz="1400" dirty="0"/>
              <a:t> </a:t>
            </a:r>
            <a:r>
              <a:rPr lang="en-US" altLang="tr-TR" sz="1400" dirty="0" err="1"/>
              <a:t>için</a:t>
            </a:r>
            <a:r>
              <a:rPr lang="en-US" altLang="tr-TR" sz="1400" dirty="0"/>
              <a:t> </a:t>
            </a:r>
            <a:r>
              <a:rPr lang="en-US" altLang="tr-TR" sz="1400" dirty="0" err="1"/>
              <a:t>çalışma</a:t>
            </a:r>
            <a:r>
              <a:rPr lang="en-US" altLang="tr-TR" sz="1400" dirty="0"/>
              <a:t> </a:t>
            </a:r>
            <a:r>
              <a:rPr lang="en-US" altLang="tr-TR" sz="1400" dirty="0" err="1"/>
              <a:t>personeli</a:t>
            </a:r>
            <a:r>
              <a:rPr lang="en-US" altLang="tr-TR" sz="1400" dirty="0"/>
              <a:t>, </a:t>
            </a:r>
            <a:r>
              <a:rPr lang="en-US" altLang="tr-TR" sz="1400" dirty="0" err="1"/>
              <a:t>kalite</a:t>
            </a:r>
            <a:r>
              <a:rPr lang="en-US" altLang="tr-TR" sz="1400" dirty="0"/>
              <a:t> </a:t>
            </a:r>
            <a:r>
              <a:rPr lang="en-US" altLang="tr-TR" sz="1400" dirty="0" err="1"/>
              <a:t>güvence</a:t>
            </a:r>
            <a:r>
              <a:rPr lang="en-US" altLang="tr-TR" sz="1400" dirty="0"/>
              <a:t> </a:t>
            </a:r>
            <a:r>
              <a:rPr lang="en-US" altLang="tr-TR" sz="1400" dirty="0" err="1"/>
              <a:t>personeli</a:t>
            </a:r>
            <a:r>
              <a:rPr lang="en-US" altLang="tr-TR" sz="1400" dirty="0"/>
              <a:t> </a:t>
            </a:r>
            <a:r>
              <a:rPr lang="en-US" altLang="tr-TR" sz="1400" dirty="0" err="1"/>
              <a:t>ve</a:t>
            </a:r>
            <a:r>
              <a:rPr lang="en-US" altLang="tr-TR" sz="1400" dirty="0"/>
              <a:t> </a:t>
            </a:r>
            <a:r>
              <a:rPr lang="en-US" altLang="tr-TR" sz="1400" dirty="0" err="1"/>
              <a:t>ulusal</a:t>
            </a:r>
            <a:r>
              <a:rPr lang="en-US" altLang="tr-TR" sz="1400" dirty="0"/>
              <a:t> </a:t>
            </a:r>
            <a:r>
              <a:rPr lang="en-US" altLang="tr-TR" sz="1400" dirty="0" err="1"/>
              <a:t>izleme</a:t>
            </a:r>
            <a:r>
              <a:rPr lang="en-US" altLang="tr-TR" sz="1400" dirty="0"/>
              <a:t> </a:t>
            </a:r>
            <a:r>
              <a:rPr lang="en-US" altLang="tr-TR" sz="1400" dirty="0" err="1"/>
              <a:t>otoritesi</a:t>
            </a:r>
            <a:r>
              <a:rPr lang="en-US" altLang="tr-TR" sz="1400" dirty="0"/>
              <a:t> </a:t>
            </a:r>
            <a:r>
              <a:rPr lang="en-US" altLang="tr-TR" sz="1400" dirty="0" err="1"/>
              <a:t>denetçileri</a:t>
            </a:r>
            <a:r>
              <a:rPr lang="en-US" altLang="tr-TR" sz="1400" dirty="0"/>
              <a:t> </a:t>
            </a:r>
            <a:r>
              <a:rPr lang="en-US" altLang="tr-TR" sz="1400" dirty="0" err="1"/>
              <a:t>tarafından</a:t>
            </a:r>
            <a:r>
              <a:rPr lang="en-US" altLang="tr-TR" sz="1400" dirty="0"/>
              <a:t> </a:t>
            </a:r>
            <a:r>
              <a:rPr lang="en-US" altLang="tr-TR" sz="1400" dirty="0" err="1"/>
              <a:t>gerçekleştirilir</a:t>
            </a:r>
            <a:r>
              <a:rPr lang="en-US" altLang="tr-TR" sz="1400" dirty="0"/>
              <a:t>.</a:t>
            </a:r>
          </a:p>
          <a:p>
            <a:pPr algn="just"/>
            <a:r>
              <a:rPr lang="en-US" altLang="tr-TR" sz="1400" dirty="0" err="1"/>
              <a:t>Kaydedildi</a:t>
            </a:r>
            <a:r>
              <a:rPr lang="en-US" altLang="tr-TR" sz="1400" dirty="0"/>
              <a:t>: Ham </a:t>
            </a:r>
            <a:r>
              <a:rPr lang="en-US" altLang="tr-TR" sz="1400" dirty="0" err="1"/>
              <a:t>verilerin</a:t>
            </a:r>
            <a:r>
              <a:rPr lang="en-US" altLang="tr-TR" sz="1400" dirty="0"/>
              <a:t> </a:t>
            </a:r>
            <a:r>
              <a:rPr lang="en-US" altLang="tr-TR" sz="1400" dirty="0" err="1"/>
              <a:t>toplanması</a:t>
            </a:r>
            <a:r>
              <a:rPr lang="en-US" altLang="tr-TR" sz="1400" dirty="0"/>
              <a:t> </a:t>
            </a:r>
            <a:r>
              <a:rPr lang="en-US" altLang="tr-TR" sz="1400" dirty="0" err="1"/>
              <a:t>ve</a:t>
            </a:r>
            <a:r>
              <a:rPr lang="en-US" altLang="tr-TR" sz="1400" dirty="0"/>
              <a:t> </a:t>
            </a:r>
            <a:r>
              <a:rPr lang="en-US" altLang="tr-TR" sz="1400" dirty="0" err="1"/>
              <a:t>çalışma</a:t>
            </a:r>
            <a:r>
              <a:rPr lang="en-US" altLang="tr-TR" sz="1400" dirty="0"/>
              <a:t> </a:t>
            </a:r>
            <a:r>
              <a:rPr lang="en-US" altLang="tr-TR" sz="1400" dirty="0" err="1"/>
              <a:t>sırasında</a:t>
            </a:r>
            <a:r>
              <a:rPr lang="en-US" altLang="tr-TR" sz="1400" dirty="0"/>
              <a:t> </a:t>
            </a:r>
            <a:r>
              <a:rPr lang="en-US" altLang="tr-TR" sz="1400" dirty="0" err="1"/>
              <a:t>meydana</a:t>
            </a:r>
            <a:r>
              <a:rPr lang="en-US" altLang="tr-TR" sz="1400" dirty="0"/>
              <a:t> </a:t>
            </a:r>
            <a:r>
              <a:rPr lang="en-US" altLang="tr-TR" sz="1400" dirty="0" err="1"/>
              <a:t>gelen</a:t>
            </a:r>
            <a:r>
              <a:rPr lang="en-US" altLang="tr-TR" sz="1400" dirty="0"/>
              <a:t> </a:t>
            </a:r>
            <a:r>
              <a:rPr lang="en-US" altLang="tr-TR" sz="1400" dirty="0" err="1"/>
              <a:t>sapmaların</a:t>
            </a:r>
            <a:r>
              <a:rPr lang="en-US" altLang="tr-TR" sz="1400" dirty="0"/>
              <a:t> </a:t>
            </a:r>
            <a:r>
              <a:rPr lang="en-US" altLang="tr-TR" sz="1400" dirty="0" err="1"/>
              <a:t>kaydedilmesi</a:t>
            </a:r>
            <a:endParaRPr lang="en-US" altLang="tr-TR" sz="1400" dirty="0"/>
          </a:p>
          <a:p>
            <a:pPr algn="just"/>
            <a:r>
              <a:rPr lang="en-US" altLang="tr-TR" sz="1400" dirty="0" err="1"/>
              <a:t>Arşivlendi</a:t>
            </a:r>
            <a:r>
              <a:rPr lang="en-US" altLang="tr-TR" sz="1400" dirty="0"/>
              <a:t>: </a:t>
            </a:r>
            <a:r>
              <a:rPr lang="en-US" altLang="tr-TR" sz="1400" dirty="0" err="1"/>
              <a:t>Çalışma</a:t>
            </a:r>
            <a:r>
              <a:rPr lang="en-US" altLang="tr-TR" sz="1400" dirty="0"/>
              <a:t> </a:t>
            </a:r>
            <a:r>
              <a:rPr lang="en-US" altLang="tr-TR" sz="1400" dirty="0" err="1"/>
              <a:t>verileri</a:t>
            </a:r>
            <a:r>
              <a:rPr lang="en-US" altLang="tr-TR" sz="1400" dirty="0"/>
              <a:t>, </a:t>
            </a:r>
            <a:r>
              <a:rPr lang="en-US" altLang="tr-TR" sz="1400" dirty="0" err="1"/>
              <a:t>numuneler</a:t>
            </a:r>
            <a:r>
              <a:rPr lang="en-US" altLang="tr-TR" sz="1400" dirty="0"/>
              <a:t>, </a:t>
            </a:r>
            <a:r>
              <a:rPr lang="en-US" altLang="tr-TR" sz="1400" dirty="0" err="1"/>
              <a:t>numuneler</a:t>
            </a:r>
            <a:r>
              <a:rPr lang="en-US" altLang="tr-TR" sz="1400" dirty="0"/>
              <a:t> </a:t>
            </a:r>
            <a:r>
              <a:rPr lang="en-US" altLang="tr-TR" sz="1400" dirty="0" err="1"/>
              <a:t>ve</a:t>
            </a:r>
            <a:r>
              <a:rPr lang="en-US" altLang="tr-TR" sz="1400" dirty="0"/>
              <a:t> </a:t>
            </a:r>
            <a:r>
              <a:rPr lang="en-US" altLang="tr-TR" sz="1400" dirty="0" err="1"/>
              <a:t>raporlar</a:t>
            </a:r>
            <a:r>
              <a:rPr lang="en-US" altLang="tr-TR" sz="1400" dirty="0"/>
              <a:t> </a:t>
            </a:r>
            <a:r>
              <a:rPr lang="en-US" altLang="tr-TR" sz="1400" dirty="0" err="1"/>
              <a:t>uygun</a:t>
            </a:r>
            <a:r>
              <a:rPr lang="en-US" altLang="tr-TR" sz="1400" dirty="0"/>
              <a:t> </a:t>
            </a:r>
            <a:r>
              <a:rPr lang="en-US" altLang="tr-TR" sz="1400" dirty="0" err="1"/>
              <a:t>şekilde</a:t>
            </a:r>
            <a:r>
              <a:rPr lang="en-US" altLang="tr-TR" sz="1400" dirty="0"/>
              <a:t> </a:t>
            </a:r>
            <a:r>
              <a:rPr lang="en-US" altLang="tr-TR" sz="1400" dirty="0" err="1"/>
              <a:t>arşivlenmelidir</a:t>
            </a:r>
            <a:r>
              <a:rPr lang="en-US" altLang="tr-TR" sz="1400" dirty="0"/>
              <a:t>.</a:t>
            </a:r>
          </a:p>
          <a:p>
            <a:pPr algn="just"/>
            <a:r>
              <a:rPr lang="en-US" altLang="tr-TR" sz="1400" dirty="0" err="1"/>
              <a:t>Bildirildi</a:t>
            </a:r>
            <a:r>
              <a:rPr lang="en-US" altLang="tr-TR" sz="1400" dirty="0"/>
              <a:t>: </a:t>
            </a:r>
            <a:r>
              <a:rPr lang="en-US" altLang="tr-TR" sz="1400" dirty="0" err="1"/>
              <a:t>Önceki</a:t>
            </a:r>
            <a:r>
              <a:rPr lang="en-US" altLang="tr-TR" sz="1400" dirty="0"/>
              <a:t> </a:t>
            </a:r>
            <a:r>
              <a:rPr lang="en-US" altLang="tr-TR" sz="1400" dirty="0" err="1"/>
              <a:t>yıllardaki</a:t>
            </a:r>
            <a:r>
              <a:rPr lang="en-US" altLang="tr-TR" sz="1400" dirty="0"/>
              <a:t> </a:t>
            </a:r>
            <a:r>
              <a:rPr lang="en-US" altLang="tr-TR" sz="1400" dirty="0" err="1"/>
              <a:t>çalışma</a:t>
            </a:r>
            <a:r>
              <a:rPr lang="en-US" altLang="tr-TR" sz="1400" dirty="0"/>
              <a:t> </a:t>
            </a:r>
            <a:r>
              <a:rPr lang="en-US" altLang="tr-TR" sz="1400" dirty="0" err="1"/>
              <a:t>raporları</a:t>
            </a:r>
            <a:r>
              <a:rPr lang="en-US" altLang="tr-TR" sz="1400" dirty="0"/>
              <a:t>, </a:t>
            </a:r>
            <a:r>
              <a:rPr lang="en-US" altLang="tr-TR" sz="1400" dirty="0" err="1"/>
              <a:t>çalışma</a:t>
            </a:r>
            <a:r>
              <a:rPr lang="en-US" altLang="tr-TR" sz="1400" dirty="0"/>
              <a:t> </a:t>
            </a:r>
            <a:r>
              <a:rPr lang="en-US" altLang="tr-TR" sz="1400" dirty="0" err="1"/>
              <a:t>verilerini</a:t>
            </a:r>
            <a:r>
              <a:rPr lang="en-US" altLang="tr-TR" sz="1400" dirty="0"/>
              <a:t> her zaman </a:t>
            </a:r>
            <a:r>
              <a:rPr lang="en-US" altLang="tr-TR" sz="1400" dirty="0" err="1"/>
              <a:t>doğru</a:t>
            </a:r>
            <a:r>
              <a:rPr lang="en-US" altLang="tr-TR" sz="1400" dirty="0"/>
              <a:t> </a:t>
            </a:r>
            <a:r>
              <a:rPr lang="en-US" altLang="tr-TR" sz="1400" dirty="0" err="1"/>
              <a:t>şekilde</a:t>
            </a:r>
            <a:r>
              <a:rPr lang="en-US" altLang="tr-TR" sz="1400" dirty="0"/>
              <a:t> </a:t>
            </a:r>
            <a:r>
              <a:rPr lang="en-US" altLang="tr-TR" sz="1400" dirty="0" err="1"/>
              <a:t>yansıtmadığından</a:t>
            </a:r>
            <a:r>
              <a:rPr lang="en-US" altLang="tr-TR" sz="1400" dirty="0"/>
              <a:t>, </a:t>
            </a:r>
            <a:r>
              <a:rPr lang="en-US" altLang="tr-TR" sz="1400" dirty="0" err="1"/>
              <a:t>artık</a:t>
            </a:r>
            <a:r>
              <a:rPr lang="en-US" altLang="tr-TR" sz="1400" dirty="0"/>
              <a:t> </a:t>
            </a:r>
            <a:r>
              <a:rPr lang="en-US" altLang="tr-TR" sz="1400" dirty="0" err="1"/>
              <a:t>raporların</a:t>
            </a:r>
            <a:r>
              <a:rPr lang="en-US" altLang="tr-TR" sz="1400" dirty="0"/>
              <a:t> </a:t>
            </a:r>
            <a:r>
              <a:rPr lang="en-US" altLang="tr-TR" sz="1400" dirty="0" err="1"/>
              <a:t>doğruluğunu</a:t>
            </a:r>
            <a:r>
              <a:rPr lang="en-US" altLang="tr-TR" sz="1400" dirty="0"/>
              <a:t> </a:t>
            </a:r>
            <a:r>
              <a:rPr lang="en-US" altLang="tr-TR" sz="1400" dirty="0" err="1"/>
              <a:t>sağlamak</a:t>
            </a:r>
            <a:r>
              <a:rPr lang="en-US" altLang="tr-TR" sz="1400" dirty="0"/>
              <a:t> </a:t>
            </a:r>
            <a:r>
              <a:rPr lang="en-US" altLang="tr-TR" sz="1400" dirty="0" err="1"/>
              <a:t>GLP'nin</a:t>
            </a:r>
            <a:r>
              <a:rPr lang="en-US" altLang="tr-TR" sz="1400" dirty="0"/>
              <a:t> </a:t>
            </a:r>
            <a:r>
              <a:rPr lang="en-US" altLang="tr-TR" sz="1400" dirty="0" err="1"/>
              <a:t>bir</a:t>
            </a:r>
            <a:r>
              <a:rPr lang="en-US" altLang="tr-TR" sz="1400" dirty="0"/>
              <a:t> </a:t>
            </a:r>
            <a:r>
              <a:rPr lang="en-US" altLang="tr-TR" sz="1400" dirty="0" err="1"/>
              <a:t>görevi</a:t>
            </a:r>
            <a:r>
              <a:rPr lang="en-US" altLang="tr-TR" sz="1400" dirty="0"/>
              <a:t> </a:t>
            </a:r>
            <a:r>
              <a:rPr lang="en-US" altLang="tr-TR" sz="1400" dirty="0" err="1"/>
              <a:t>haline</a:t>
            </a:r>
            <a:r>
              <a:rPr lang="en-US" altLang="tr-TR" sz="1400" dirty="0"/>
              <a:t> </a:t>
            </a:r>
            <a:r>
              <a:rPr lang="en-US" altLang="tr-TR" sz="1400" dirty="0" err="1"/>
              <a:t>geldi</a:t>
            </a:r>
            <a:r>
              <a:rPr lang="en-US" altLang="tr-TR" sz="1400" dirty="0"/>
              <a: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13</a:t>
            </a:fld>
            <a:endParaRPr lang="tr-TR"/>
          </a:p>
        </p:txBody>
      </p:sp>
    </p:spTree>
    <p:extLst>
      <p:ext uri="{BB962C8B-B14F-4D97-AF65-F5344CB8AC3E}">
        <p14:creationId xmlns:p14="http://schemas.microsoft.com/office/powerpoint/2010/main" val="316389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defRPr/>
            </a:pPr>
            <a:r>
              <a:rPr lang="tr-TR" sz="1200" b="1" dirty="0"/>
              <a:t>Neden GLP ve </a:t>
            </a:r>
            <a:r>
              <a:rPr lang="en-US" sz="1200" b="1" dirty="0" err="1"/>
              <a:t>GLP'nin</a:t>
            </a:r>
            <a:r>
              <a:rPr lang="en-US" sz="1200" b="1" dirty="0"/>
              <a:t> </a:t>
            </a:r>
            <a:r>
              <a:rPr lang="en-US" sz="1200" b="1" dirty="0" err="1"/>
              <a:t>Avantajları</a:t>
            </a:r>
            <a:r>
              <a:rPr lang="tr-TR" sz="1200" b="1" dirty="0"/>
              <a:t> nelerdir?</a:t>
            </a:r>
            <a:endParaRPr lang="en-US" sz="1200" b="1" dirty="0"/>
          </a:p>
          <a:p>
            <a:pPr marL="171450" indent="-171450" algn="l">
              <a:buFont typeface="Arial" panose="020B0604020202020204" pitchFamily="34" charset="0"/>
              <a:buChar char="•"/>
              <a:defRPr/>
            </a:pPr>
            <a:r>
              <a:rPr lang="en-US" sz="1200" b="1" dirty="0" err="1"/>
              <a:t>Verilerin</a:t>
            </a:r>
            <a:r>
              <a:rPr lang="en-US" sz="1200" b="1" dirty="0"/>
              <a:t> </a:t>
            </a:r>
            <a:r>
              <a:rPr lang="en-US" sz="1200" b="1" dirty="0" err="1"/>
              <a:t>çalışmalardan</a:t>
            </a:r>
            <a:r>
              <a:rPr lang="en-US" sz="1200" b="1" dirty="0"/>
              <a:t> </a:t>
            </a:r>
            <a:r>
              <a:rPr lang="en-US" sz="1200" b="1" dirty="0" err="1"/>
              <a:t>elde</a:t>
            </a:r>
            <a:r>
              <a:rPr lang="en-US" sz="1200" b="1" dirty="0"/>
              <a:t> </a:t>
            </a:r>
            <a:r>
              <a:rPr lang="en-US" sz="1200" b="1" dirty="0" err="1"/>
              <a:t>edilen</a:t>
            </a:r>
            <a:r>
              <a:rPr lang="en-US" sz="1200" b="1" dirty="0"/>
              <a:t> </a:t>
            </a:r>
            <a:r>
              <a:rPr lang="en-US" sz="1200" b="1" dirty="0" err="1"/>
              <a:t>sonuçların</a:t>
            </a:r>
            <a:r>
              <a:rPr lang="en-US" sz="1200" b="1" dirty="0"/>
              <a:t> </a:t>
            </a:r>
            <a:r>
              <a:rPr lang="en-US" sz="1200" b="1" dirty="0" err="1"/>
              <a:t>gerçek</a:t>
            </a:r>
            <a:r>
              <a:rPr lang="en-US" sz="1200" b="1" dirty="0"/>
              <a:t> </a:t>
            </a:r>
            <a:r>
              <a:rPr lang="en-US" sz="1200" b="1" dirty="0" err="1"/>
              <a:t>yansıması</a:t>
            </a:r>
            <a:r>
              <a:rPr lang="en-US" sz="1200" b="1" dirty="0"/>
              <a:t> </a:t>
            </a:r>
            <a:r>
              <a:rPr lang="en-US" sz="1200" b="1" dirty="0" err="1"/>
              <a:t>olduğunun</a:t>
            </a:r>
            <a:r>
              <a:rPr lang="en-US" sz="1200" b="1" dirty="0"/>
              <a:t> </a:t>
            </a:r>
            <a:r>
              <a:rPr lang="en-US" sz="1200" b="1" dirty="0" err="1"/>
              <a:t>bilincindedir</a:t>
            </a:r>
            <a:r>
              <a:rPr lang="en-US" sz="1200" b="1" dirty="0"/>
              <a:t>.</a:t>
            </a:r>
          </a:p>
          <a:p>
            <a:pPr marL="171450" indent="-171450" algn="l">
              <a:buFont typeface="Arial" panose="020B0604020202020204" pitchFamily="34" charset="0"/>
              <a:buChar char="•"/>
              <a:defRPr/>
            </a:pPr>
            <a:r>
              <a:rPr lang="en-US" sz="1200" b="1" dirty="0" err="1"/>
              <a:t>Kaliteli</a:t>
            </a:r>
            <a:r>
              <a:rPr lang="en-US" sz="1200" b="1" dirty="0"/>
              <a:t> test </a:t>
            </a:r>
            <a:r>
              <a:rPr lang="en-US" sz="1200" b="1" dirty="0" err="1"/>
              <a:t>verilerinin</a:t>
            </a:r>
            <a:r>
              <a:rPr lang="en-US" sz="1200" b="1" dirty="0"/>
              <a:t> </a:t>
            </a:r>
            <a:r>
              <a:rPr lang="en-US" sz="1200" b="1" dirty="0" err="1"/>
              <a:t>geliştirilmesini</a:t>
            </a:r>
            <a:r>
              <a:rPr lang="en-US" sz="1200" b="1" dirty="0"/>
              <a:t> </a:t>
            </a:r>
            <a:r>
              <a:rPr lang="en-US" sz="1200" b="1" dirty="0" err="1"/>
              <a:t>sağlar</a:t>
            </a:r>
            <a:endParaRPr lang="en-US" sz="1200" b="1" dirty="0"/>
          </a:p>
          <a:p>
            <a:pPr marL="171450" indent="-171450" algn="l">
              <a:buFont typeface="Arial" panose="020B0604020202020204" pitchFamily="34" charset="0"/>
              <a:buChar char="•"/>
              <a:defRPr/>
            </a:pPr>
            <a:r>
              <a:rPr lang="en-US" sz="1200" b="1" dirty="0" err="1"/>
              <a:t>Klinik</a:t>
            </a:r>
            <a:r>
              <a:rPr lang="en-US" sz="1200" b="1" dirty="0"/>
              <a:t> </a:t>
            </a:r>
            <a:r>
              <a:rPr lang="en-US" sz="1200" b="1" dirty="0" err="1"/>
              <a:t>öncesi</a:t>
            </a:r>
            <a:r>
              <a:rPr lang="en-US" sz="1200" b="1" dirty="0"/>
              <a:t> </a:t>
            </a:r>
            <a:r>
              <a:rPr lang="en-US" sz="1200" b="1" dirty="0" err="1"/>
              <a:t>güvenlik</a:t>
            </a:r>
            <a:r>
              <a:rPr lang="en-US" sz="1200" b="1" dirty="0"/>
              <a:t> </a:t>
            </a:r>
            <a:r>
              <a:rPr lang="en-US" sz="1200" b="1" dirty="0" err="1"/>
              <a:t>ve</a:t>
            </a:r>
            <a:r>
              <a:rPr lang="en-US" sz="1200" b="1" dirty="0"/>
              <a:t> </a:t>
            </a:r>
            <a:r>
              <a:rPr lang="en-US" sz="1200" b="1" dirty="0" err="1"/>
              <a:t>kalıntı</a:t>
            </a:r>
            <a:r>
              <a:rPr lang="en-US" sz="1200" b="1" dirty="0"/>
              <a:t> </a:t>
            </a:r>
            <a:r>
              <a:rPr lang="en-US" sz="1200" b="1" dirty="0" err="1"/>
              <a:t>güvenliği</a:t>
            </a:r>
            <a:r>
              <a:rPr lang="en-US" sz="1200" b="1" dirty="0"/>
              <a:t> </a:t>
            </a:r>
            <a:r>
              <a:rPr lang="en-US" sz="1200" b="1" dirty="0" err="1"/>
              <a:t>sağlar</a:t>
            </a:r>
            <a:r>
              <a:rPr lang="en-US" sz="1200" b="1" dirty="0"/>
              <a:t>.</a:t>
            </a:r>
          </a:p>
          <a:p>
            <a:pPr marL="171450" indent="-171450" algn="l">
              <a:buFont typeface="Arial" panose="020B0604020202020204" pitchFamily="34" charset="0"/>
              <a:buChar char="•"/>
              <a:defRPr/>
            </a:pPr>
            <a:r>
              <a:rPr lang="en-US" sz="1200" b="1" dirty="0" err="1"/>
              <a:t>Verilerin</a:t>
            </a:r>
            <a:r>
              <a:rPr lang="en-US" sz="1200" b="1" dirty="0"/>
              <a:t> </a:t>
            </a:r>
            <a:r>
              <a:rPr lang="en-US" sz="1200" b="1" dirty="0" err="1"/>
              <a:t>çoğaltılmasının</a:t>
            </a:r>
            <a:r>
              <a:rPr lang="en-US" sz="1200" b="1" dirty="0"/>
              <a:t> </a:t>
            </a:r>
            <a:r>
              <a:rPr lang="en-US" sz="1200" b="1" dirty="0" err="1"/>
              <a:t>önlenmesi</a:t>
            </a:r>
            <a:endParaRPr lang="en-US" sz="1200" b="1" dirty="0"/>
          </a:p>
          <a:p>
            <a:pPr marL="171450" indent="-171450" algn="l">
              <a:buFont typeface="Arial" panose="020B0604020202020204" pitchFamily="34" charset="0"/>
              <a:buChar char="•"/>
              <a:defRPr/>
            </a:pPr>
            <a:r>
              <a:rPr lang="en-US" sz="1200" b="1" dirty="0" err="1"/>
              <a:t>Kaliteli</a:t>
            </a:r>
            <a:r>
              <a:rPr lang="en-US" sz="1200" b="1" dirty="0"/>
              <a:t> </a:t>
            </a:r>
            <a:r>
              <a:rPr lang="en-US" sz="1200" b="1" dirty="0" err="1"/>
              <a:t>ve</a:t>
            </a:r>
            <a:r>
              <a:rPr lang="en-US" sz="1200" b="1" dirty="0"/>
              <a:t> </a:t>
            </a:r>
            <a:r>
              <a:rPr lang="en-US" sz="1200" b="1" dirty="0" err="1"/>
              <a:t>güvenilir</a:t>
            </a:r>
            <a:r>
              <a:rPr lang="en-US" sz="1200" b="1" dirty="0"/>
              <a:t> test </a:t>
            </a:r>
            <a:r>
              <a:rPr lang="en-US" sz="1200" b="1" dirty="0" err="1"/>
              <a:t>verilerinin</a:t>
            </a:r>
            <a:r>
              <a:rPr lang="en-US" sz="1200" b="1" dirty="0"/>
              <a:t> </a:t>
            </a:r>
            <a:r>
              <a:rPr lang="en-US" sz="1200" b="1" dirty="0" err="1"/>
              <a:t>üretilmesini</a:t>
            </a:r>
            <a:r>
              <a:rPr lang="en-US" sz="1200" b="1" dirty="0"/>
              <a:t> </a:t>
            </a:r>
            <a:r>
              <a:rPr lang="en-US" sz="1200" b="1" dirty="0" err="1"/>
              <a:t>sağlar</a:t>
            </a:r>
            <a:r>
              <a:rPr lang="en-US" sz="1200" b="1" dirty="0"/>
              <a:t>.</a:t>
            </a:r>
          </a:p>
          <a:p>
            <a:pPr marL="171450" indent="-171450" algn="l">
              <a:buFont typeface="Arial" panose="020B0604020202020204" pitchFamily="34" charset="0"/>
              <a:buChar char="•"/>
              <a:defRPr/>
            </a:pPr>
            <a:r>
              <a:rPr lang="en-US" sz="1200" b="1" dirty="0" err="1"/>
              <a:t>Verilerin</a:t>
            </a:r>
            <a:r>
              <a:rPr lang="en-US" sz="1200" b="1" dirty="0"/>
              <a:t> </a:t>
            </a:r>
            <a:r>
              <a:rPr lang="en-US" sz="1200" b="1" dirty="0" err="1"/>
              <a:t>izlenebilir</a:t>
            </a:r>
            <a:r>
              <a:rPr lang="en-US" sz="1200" b="1" dirty="0"/>
              <a:t> </a:t>
            </a:r>
            <a:r>
              <a:rPr lang="en-US" sz="1200" b="1" dirty="0" err="1"/>
              <a:t>olmasını</a:t>
            </a:r>
            <a:r>
              <a:rPr lang="en-US" sz="1200" b="1" dirty="0"/>
              <a:t> </a:t>
            </a:r>
            <a:r>
              <a:rPr lang="en-US" sz="1200" b="1" dirty="0" err="1"/>
              <a:t>sağlar</a:t>
            </a:r>
            <a:r>
              <a:rPr lang="en-US" sz="1200" b="1" dirty="0"/>
              <a:t>.</a:t>
            </a:r>
          </a:p>
          <a:p>
            <a:pPr marL="171450" indent="-171450" algn="l">
              <a:buFont typeface="Arial" panose="020B0604020202020204" pitchFamily="34" charset="0"/>
              <a:buChar char="•"/>
              <a:defRPr/>
            </a:pPr>
            <a:r>
              <a:rPr lang="en-US" sz="1200" b="1" dirty="0" err="1"/>
              <a:t>Verilerin</a:t>
            </a:r>
            <a:r>
              <a:rPr lang="en-US" sz="1200" b="1" dirty="0"/>
              <a:t> </a:t>
            </a:r>
            <a:r>
              <a:rPr lang="en-US" sz="1200" b="1" dirty="0" err="1"/>
              <a:t>karşılıklı</a:t>
            </a:r>
            <a:r>
              <a:rPr lang="en-US" sz="1200" b="1" dirty="0"/>
              <a:t> </a:t>
            </a:r>
            <a:r>
              <a:rPr lang="en-US" sz="1200" b="1" dirty="0" err="1"/>
              <a:t>kabulünü</a:t>
            </a:r>
            <a:r>
              <a:rPr lang="en-US" sz="1200" b="1" dirty="0"/>
              <a:t> </a:t>
            </a:r>
            <a:r>
              <a:rPr lang="en-US" sz="1200" b="1" dirty="0" err="1"/>
              <a:t>sağlar</a:t>
            </a:r>
            <a:r>
              <a:rPr lang="en-US" sz="1200" b="1" dirty="0"/>
              <a:t>.</a:t>
            </a:r>
          </a:p>
          <a:p>
            <a:pPr marL="171450" indent="-171450" algn="l">
              <a:buFont typeface="Arial" panose="020B0604020202020204" pitchFamily="34" charset="0"/>
              <a:buChar char="•"/>
              <a:defRPr/>
            </a:pPr>
            <a:r>
              <a:rPr lang="en-US" sz="1200" b="1" dirty="0" err="1"/>
              <a:t>Halkın</a:t>
            </a:r>
            <a:r>
              <a:rPr lang="en-US" sz="1200" b="1" dirty="0"/>
              <a:t> </a:t>
            </a:r>
            <a:r>
              <a:rPr lang="en-US" sz="1200" b="1" dirty="0" err="1"/>
              <a:t>güvenini</a:t>
            </a:r>
            <a:r>
              <a:rPr lang="en-US" sz="1200" b="1" dirty="0"/>
              <a:t> </a:t>
            </a:r>
            <a:r>
              <a:rPr lang="en-US" sz="1200" b="1" dirty="0" err="1"/>
              <a:t>artırır</a:t>
            </a:r>
            <a:r>
              <a:rPr lang="en-US" sz="1200" b="1" dirty="0"/>
              <a:t>. Yeni </a:t>
            </a:r>
            <a:r>
              <a:rPr lang="en-US" sz="1200" b="1" dirty="0" err="1"/>
              <a:t>bir</a:t>
            </a:r>
            <a:r>
              <a:rPr lang="en-US" sz="1200" b="1" dirty="0"/>
              <a:t> </a:t>
            </a:r>
            <a:r>
              <a:rPr lang="en-US" sz="1200" b="1" dirty="0" err="1"/>
              <a:t>ürünün</a:t>
            </a:r>
            <a:r>
              <a:rPr lang="en-US" sz="1200" b="1" dirty="0"/>
              <a:t> </a:t>
            </a:r>
            <a:r>
              <a:rPr lang="en-US" sz="1200" b="1" dirty="0" err="1"/>
              <a:t>piyasaya</a:t>
            </a:r>
            <a:r>
              <a:rPr lang="en-US" sz="1200" b="1" dirty="0"/>
              <a:t> </a:t>
            </a:r>
            <a:r>
              <a:rPr lang="en-US" sz="1200" b="1" dirty="0" err="1"/>
              <a:t>sürülmesi</a:t>
            </a:r>
            <a:r>
              <a:rPr lang="en-US" sz="1200" b="1" dirty="0"/>
              <a:t> </a:t>
            </a:r>
            <a:r>
              <a:rPr lang="en-US" sz="1200" b="1" dirty="0" err="1"/>
              <a:t>için</a:t>
            </a:r>
            <a:r>
              <a:rPr lang="en-US" sz="1200" b="1" dirty="0"/>
              <a:t> </a:t>
            </a:r>
            <a:r>
              <a:rPr lang="en-US" sz="1200" b="1" dirty="0" err="1"/>
              <a:t>gereken</a:t>
            </a:r>
            <a:r>
              <a:rPr lang="en-US" sz="1200" b="1" dirty="0"/>
              <a:t> </a:t>
            </a:r>
            <a:r>
              <a:rPr lang="en-US" sz="1200" b="1" dirty="0" err="1"/>
              <a:t>süreyi</a:t>
            </a:r>
            <a:r>
              <a:rPr lang="en-US" sz="1200" b="1" dirty="0"/>
              <a:t> </a:t>
            </a:r>
            <a:r>
              <a:rPr lang="en-US" sz="1200" b="1" dirty="0" err="1"/>
              <a:t>kısaltır</a:t>
            </a:r>
            <a:r>
              <a:rPr lang="en-US" sz="1200" b="1" dirty="0"/>
              <a:t>.</a:t>
            </a:r>
          </a:p>
          <a:p>
            <a:pPr marL="171450" indent="-171450" algn="l">
              <a:buFont typeface="Arial" panose="020B0604020202020204" pitchFamily="34" charset="0"/>
              <a:buChar char="•"/>
              <a:defRPr/>
            </a:pPr>
            <a:r>
              <a:rPr lang="en-US" sz="1200" b="1" dirty="0" err="1"/>
              <a:t>Ticaretin</a:t>
            </a:r>
            <a:r>
              <a:rPr lang="en-US" sz="1200" b="1" dirty="0"/>
              <a:t> </a:t>
            </a:r>
            <a:r>
              <a:rPr lang="en-US" sz="1200" b="1" dirty="0" err="1"/>
              <a:t>önündeki</a:t>
            </a:r>
            <a:r>
              <a:rPr lang="en-US" sz="1200" b="1" dirty="0"/>
              <a:t> </a:t>
            </a:r>
            <a:r>
              <a:rPr lang="en-US" sz="1200" b="1" dirty="0" err="1"/>
              <a:t>teknik</a:t>
            </a:r>
            <a:r>
              <a:rPr lang="en-US" sz="1200" b="1" dirty="0"/>
              <a:t> </a:t>
            </a:r>
            <a:r>
              <a:rPr lang="en-US" sz="1200" b="1" dirty="0" err="1"/>
              <a:t>engellerin</a:t>
            </a:r>
            <a:r>
              <a:rPr lang="en-US" sz="1200" b="1" dirty="0"/>
              <a:t> </a:t>
            </a:r>
            <a:r>
              <a:rPr lang="en-US" sz="1200" b="1" dirty="0" err="1"/>
              <a:t>kaldırılmasını</a:t>
            </a:r>
            <a:r>
              <a:rPr lang="en-US" sz="1200" b="1" dirty="0"/>
              <a:t> </a:t>
            </a:r>
            <a:r>
              <a:rPr lang="en-US" sz="1200" b="1" dirty="0" err="1"/>
              <a:t>sağlar</a:t>
            </a:r>
            <a:r>
              <a:rPr lang="en-US" sz="1200" b="1" dirty="0"/>
              <a:t>.</a:t>
            </a:r>
          </a:p>
          <a:p>
            <a:pPr marL="171450" indent="-171450" algn="l">
              <a:buFont typeface="Arial" panose="020B0604020202020204" pitchFamily="34" charset="0"/>
              <a:buChar char="•"/>
              <a:defRPr/>
            </a:pPr>
            <a:r>
              <a:rPr lang="en-US" sz="1200" b="1" dirty="0" err="1"/>
              <a:t>İnsan</a:t>
            </a:r>
            <a:r>
              <a:rPr lang="en-US" sz="1200" b="1" dirty="0"/>
              <a:t> </a:t>
            </a:r>
            <a:r>
              <a:rPr lang="en-US" sz="1200" b="1" dirty="0" err="1"/>
              <a:t>sağlığının</a:t>
            </a:r>
            <a:r>
              <a:rPr lang="en-US" sz="1200" b="1" dirty="0"/>
              <a:t> </a:t>
            </a:r>
            <a:r>
              <a:rPr lang="en-US" sz="1200" b="1" dirty="0" err="1"/>
              <a:t>ve</a:t>
            </a:r>
            <a:r>
              <a:rPr lang="en-US" sz="1200" b="1" dirty="0"/>
              <a:t> </a:t>
            </a:r>
            <a:r>
              <a:rPr lang="en-US" sz="1200" b="1" dirty="0" err="1"/>
              <a:t>çevrenin</a:t>
            </a:r>
            <a:r>
              <a:rPr lang="en-US" sz="1200" b="1" dirty="0"/>
              <a:t> </a:t>
            </a:r>
            <a:r>
              <a:rPr lang="en-US" sz="1200" b="1" dirty="0" err="1"/>
              <a:t>korunmasını</a:t>
            </a:r>
            <a:r>
              <a:rPr lang="en-US" sz="1200" b="1" dirty="0"/>
              <a:t> </a:t>
            </a:r>
            <a:r>
              <a:rPr lang="en-US" sz="1200" b="1" dirty="0" err="1"/>
              <a:t>sağlar</a:t>
            </a:r>
            <a:r>
              <a:rPr lang="en-US" sz="1200" b="1" dirty="0"/>
              <a:t>.</a:t>
            </a:r>
          </a:p>
          <a:p>
            <a:pPr marL="171450" indent="-171450" algn="l">
              <a:buFont typeface="Arial" panose="020B0604020202020204" pitchFamily="34" charset="0"/>
              <a:buChar char="•"/>
              <a:defRPr/>
            </a:pPr>
            <a:r>
              <a:rPr lang="en-US" sz="1200" b="1" dirty="0" err="1"/>
              <a:t>Hayvan</a:t>
            </a:r>
            <a:r>
              <a:rPr lang="en-US" sz="1200" b="1" dirty="0"/>
              <a:t> </a:t>
            </a:r>
            <a:r>
              <a:rPr lang="en-US" sz="1200" b="1" dirty="0" err="1"/>
              <a:t>refahını</a:t>
            </a:r>
            <a:r>
              <a:rPr lang="en-US" sz="1200" b="1" dirty="0"/>
              <a:t> </a:t>
            </a:r>
            <a:r>
              <a:rPr lang="en-US" sz="1200" b="1" dirty="0" err="1"/>
              <a:t>artırır</a:t>
            </a:r>
            <a:r>
              <a:rPr lang="en-US" sz="1200" b="1" dirty="0"/>
              <a: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14</a:t>
            </a:fld>
            <a:endParaRPr lang="tr-TR"/>
          </a:p>
        </p:txBody>
      </p:sp>
    </p:spTree>
    <p:extLst>
      <p:ext uri="{BB962C8B-B14F-4D97-AF65-F5344CB8AC3E}">
        <p14:creationId xmlns:p14="http://schemas.microsoft.com/office/powerpoint/2010/main" val="1003857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altLang="tr-TR" dirty="0"/>
              <a:t>GLP </a:t>
            </a:r>
            <a:r>
              <a:rPr lang="en-US" altLang="tr-TR" dirty="0" err="1"/>
              <a:t>Nelerle</a:t>
            </a:r>
            <a:r>
              <a:rPr lang="en-US" altLang="tr-TR" dirty="0"/>
              <a:t> </a:t>
            </a:r>
            <a:r>
              <a:rPr lang="en-US" altLang="tr-TR" dirty="0" err="1"/>
              <a:t>İlgilenmez</a:t>
            </a:r>
            <a:r>
              <a:rPr lang="en-US" altLang="tr-TR" dirty="0"/>
              <a:t>?</a:t>
            </a:r>
          </a:p>
          <a:p>
            <a:r>
              <a:rPr lang="en-US" altLang="tr-TR" dirty="0" err="1"/>
              <a:t>Çalışmaların</a:t>
            </a:r>
            <a:r>
              <a:rPr lang="en-US" altLang="tr-TR" dirty="0"/>
              <a:t> </a:t>
            </a:r>
            <a:r>
              <a:rPr lang="en-US" altLang="tr-TR" dirty="0" err="1"/>
              <a:t>teknik</a:t>
            </a:r>
            <a:r>
              <a:rPr lang="en-US" altLang="tr-TR" dirty="0"/>
              <a:t> </a:t>
            </a:r>
            <a:r>
              <a:rPr lang="en-US" altLang="tr-TR" dirty="0" err="1"/>
              <a:t>geçerliliği</a:t>
            </a:r>
            <a:r>
              <a:rPr lang="en-US" altLang="tr-TR" dirty="0"/>
              <a:t> </a:t>
            </a:r>
            <a:r>
              <a:rPr lang="en-US" altLang="tr-TR" dirty="0" err="1"/>
              <a:t>ile</a:t>
            </a:r>
            <a:r>
              <a:rPr lang="en-US" altLang="tr-TR" dirty="0"/>
              <a:t> </a:t>
            </a:r>
            <a:r>
              <a:rPr lang="en-US" altLang="tr-TR" dirty="0" err="1"/>
              <a:t>ilgili</a:t>
            </a:r>
            <a:r>
              <a:rPr lang="en-US" altLang="tr-TR" dirty="0"/>
              <a:t> </a:t>
            </a:r>
            <a:r>
              <a:rPr lang="en-US" altLang="tr-TR" dirty="0" err="1"/>
              <a:t>değildir</a:t>
            </a:r>
            <a:r>
              <a:rPr lang="en-US" altLang="tr-TR" dirty="0"/>
              <a:t>.</a:t>
            </a:r>
          </a:p>
          <a:p>
            <a:r>
              <a:rPr lang="en-US" altLang="tr-TR" dirty="0" err="1"/>
              <a:t>Bilimsel</a:t>
            </a:r>
            <a:r>
              <a:rPr lang="en-US" altLang="tr-TR" dirty="0"/>
              <a:t> </a:t>
            </a:r>
            <a:r>
              <a:rPr lang="en-US" altLang="tr-TR" dirty="0" err="1"/>
              <a:t>değeri</a:t>
            </a:r>
            <a:r>
              <a:rPr lang="en-US" altLang="tr-TR" dirty="0"/>
              <a:t> </a:t>
            </a:r>
            <a:r>
              <a:rPr lang="en-US" altLang="tr-TR" dirty="0" err="1"/>
              <a:t>ölçmekle</a:t>
            </a:r>
            <a:r>
              <a:rPr lang="en-US" altLang="tr-TR" dirty="0"/>
              <a:t> </a:t>
            </a:r>
            <a:r>
              <a:rPr lang="en-US" altLang="tr-TR" dirty="0" err="1"/>
              <a:t>ilgilenmez</a:t>
            </a:r>
            <a:r>
              <a:rPr lang="en-US" altLang="tr-TR" dirty="0"/>
              <a:t>.</a:t>
            </a:r>
          </a:p>
          <a:p>
            <a:r>
              <a:rPr lang="en-US" altLang="tr-TR" dirty="0" err="1"/>
              <a:t>Sorulan</a:t>
            </a:r>
            <a:r>
              <a:rPr lang="en-US" altLang="tr-TR" dirty="0"/>
              <a:t> </a:t>
            </a:r>
            <a:r>
              <a:rPr lang="en-US" altLang="tr-TR" dirty="0" err="1"/>
              <a:t>soru</a:t>
            </a:r>
            <a:r>
              <a:rPr lang="en-US" altLang="tr-TR" dirty="0"/>
              <a:t> ne </a:t>
            </a:r>
            <a:r>
              <a:rPr lang="en-US" altLang="tr-TR" dirty="0" err="1"/>
              <a:t>kadar</a:t>
            </a:r>
            <a:r>
              <a:rPr lang="en-US" altLang="tr-TR" dirty="0"/>
              <a:t> </a:t>
            </a:r>
            <a:r>
              <a:rPr lang="en-US" altLang="tr-TR" dirty="0" err="1"/>
              <a:t>önemli</a:t>
            </a:r>
            <a:r>
              <a:rPr lang="en-US" altLang="tr-TR" dirty="0"/>
              <a:t>?</a:t>
            </a:r>
          </a:p>
          <a:p>
            <a:r>
              <a:rPr lang="en-US" altLang="tr-TR" dirty="0" err="1"/>
              <a:t>Çalışma</a:t>
            </a:r>
            <a:r>
              <a:rPr lang="en-US" altLang="tr-TR" dirty="0"/>
              <a:t> </a:t>
            </a:r>
            <a:r>
              <a:rPr lang="en-US" altLang="tr-TR" dirty="0" err="1"/>
              <a:t>tasarımı</a:t>
            </a:r>
            <a:r>
              <a:rPr lang="en-US" altLang="tr-TR" dirty="0"/>
              <a:t> ne </a:t>
            </a:r>
            <a:r>
              <a:rPr lang="en-US" altLang="tr-TR" dirty="0" err="1"/>
              <a:t>kadar</a:t>
            </a:r>
            <a:r>
              <a:rPr lang="en-US" altLang="tr-TR" dirty="0"/>
              <a:t> </a:t>
            </a:r>
            <a:r>
              <a:rPr lang="en-US" altLang="tr-TR" dirty="0" err="1"/>
              <a:t>uygundur</a:t>
            </a:r>
            <a:r>
              <a:rPr lang="en-US" altLang="tr-TR" dirty="0"/>
              <a:t>?</a:t>
            </a:r>
          </a:p>
          <a:p>
            <a:r>
              <a:rPr lang="en-US" altLang="tr-TR" dirty="0"/>
              <a:t>Değerlendirme ne </a:t>
            </a:r>
            <a:r>
              <a:rPr lang="en-US" altLang="tr-TR" dirty="0" err="1"/>
              <a:t>kadar</a:t>
            </a:r>
            <a:r>
              <a:rPr lang="en-US" altLang="tr-TR" dirty="0"/>
              <a:t> </a:t>
            </a:r>
            <a:r>
              <a:rPr lang="en-US" altLang="tr-TR" dirty="0" err="1"/>
              <a:t>bilimsel</a:t>
            </a:r>
            <a:r>
              <a:rPr lang="tr-TR" altLang="tr-TR" dirty="0" err="1"/>
              <a:t>dir</a:t>
            </a:r>
            <a:r>
              <a:rPr lang="en-US" altLang="tr-TR" dirty="0"/>
              <a:t>?</a:t>
            </a:r>
            <a:r>
              <a:rPr lang="tr-TR" altLang="tr-TR" dirty="0"/>
              <a:t> Gibi sorularla ilgilenmez</a:t>
            </a:r>
            <a:endParaRPr lang="en-US" altLang="tr-TR" dirty="0"/>
          </a:p>
          <a:p>
            <a:r>
              <a:rPr lang="en-US" altLang="tr-TR" dirty="0" err="1"/>
              <a:t>Verinin</a:t>
            </a:r>
            <a:r>
              <a:rPr lang="en-US" altLang="tr-TR" dirty="0"/>
              <a:t> </a:t>
            </a:r>
            <a:r>
              <a:rPr lang="en-US" altLang="tr-TR" dirty="0" err="1"/>
              <a:t>veya</a:t>
            </a:r>
            <a:r>
              <a:rPr lang="en-US" altLang="tr-TR" dirty="0"/>
              <a:t> </a:t>
            </a:r>
            <a:r>
              <a:rPr lang="en-US" altLang="tr-TR" dirty="0" err="1"/>
              <a:t>ürünün</a:t>
            </a:r>
            <a:r>
              <a:rPr lang="en-US" altLang="tr-TR" dirty="0"/>
              <a:t> </a:t>
            </a:r>
            <a:r>
              <a:rPr lang="en-US" altLang="tr-TR" dirty="0" err="1"/>
              <a:t>onaylanmasıyla</a:t>
            </a:r>
            <a:r>
              <a:rPr lang="en-US" altLang="tr-TR" dirty="0"/>
              <a:t> </a:t>
            </a:r>
            <a:r>
              <a:rPr lang="en-US" altLang="tr-TR" dirty="0" err="1"/>
              <a:t>ilgilenmez</a:t>
            </a:r>
            <a:r>
              <a:rPr lang="en-US" altLang="tr-TR" dirty="0"/>
              <a: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15</a:t>
            </a:fld>
            <a:endParaRPr lang="tr-TR"/>
          </a:p>
        </p:txBody>
      </p:sp>
    </p:spTree>
    <p:extLst>
      <p:ext uri="{BB962C8B-B14F-4D97-AF65-F5344CB8AC3E}">
        <p14:creationId xmlns:p14="http://schemas.microsoft.com/office/powerpoint/2010/main" val="1883816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lgn="just"/>
            <a:r>
              <a:rPr lang="en-US" dirty="0"/>
              <a:t>GLP, yeni </a:t>
            </a:r>
            <a:r>
              <a:rPr lang="en-US" dirty="0" err="1"/>
              <a:t>ilaç</a:t>
            </a:r>
            <a:r>
              <a:rPr lang="en-US" dirty="0"/>
              <a:t> </a:t>
            </a:r>
            <a:r>
              <a:rPr lang="en-US" dirty="0" err="1"/>
              <a:t>başvurularının</a:t>
            </a:r>
            <a:r>
              <a:rPr lang="en-US" dirty="0"/>
              <a:t> </a:t>
            </a:r>
            <a:r>
              <a:rPr lang="en-US" dirty="0" err="1"/>
              <a:t>güvenliğini</a:t>
            </a:r>
            <a:r>
              <a:rPr lang="en-US" dirty="0"/>
              <a:t> ve </a:t>
            </a:r>
            <a:r>
              <a:rPr lang="en-US" dirty="0" err="1"/>
              <a:t>etkinliğini</a:t>
            </a:r>
            <a:r>
              <a:rPr lang="en-US" dirty="0"/>
              <a:t> </a:t>
            </a:r>
            <a:r>
              <a:rPr lang="en-US" dirty="0" err="1"/>
              <a:t>değerlendiren</a:t>
            </a:r>
            <a:r>
              <a:rPr lang="en-US" dirty="0"/>
              <a:t> </a:t>
            </a:r>
            <a:r>
              <a:rPr lang="en-US" dirty="0" err="1"/>
              <a:t>çalışmalardan</a:t>
            </a:r>
            <a:r>
              <a:rPr lang="en-US" dirty="0"/>
              <a:t> </a:t>
            </a:r>
            <a:r>
              <a:rPr lang="en-US" dirty="0" err="1"/>
              <a:t>elde</a:t>
            </a:r>
            <a:r>
              <a:rPr lang="en-US" dirty="0"/>
              <a:t> </a:t>
            </a:r>
            <a:r>
              <a:rPr lang="en-US" dirty="0" err="1"/>
              <a:t>edilen</a:t>
            </a:r>
            <a:r>
              <a:rPr lang="en-US" dirty="0"/>
              <a:t> </a:t>
            </a:r>
            <a:r>
              <a:rPr lang="en-US" dirty="0" err="1"/>
              <a:t>verilerin</a:t>
            </a:r>
            <a:r>
              <a:rPr lang="en-US" dirty="0"/>
              <a:t> </a:t>
            </a:r>
            <a:r>
              <a:rPr lang="en-US" dirty="0" err="1"/>
              <a:t>kalitesinin</a:t>
            </a:r>
            <a:r>
              <a:rPr lang="en-US" dirty="0"/>
              <a:t> ve </a:t>
            </a:r>
            <a:r>
              <a:rPr lang="en-US" dirty="0" err="1"/>
              <a:t>bütünlüğünün</a:t>
            </a:r>
            <a:r>
              <a:rPr lang="en-US" dirty="0"/>
              <a:t> </a:t>
            </a:r>
            <a:r>
              <a:rPr lang="en-US" dirty="0" err="1"/>
              <a:t>arttırılması</a:t>
            </a:r>
            <a:r>
              <a:rPr lang="en-US" dirty="0"/>
              <a:t> </a:t>
            </a:r>
            <a:r>
              <a:rPr lang="en-US" dirty="0" err="1"/>
              <a:t>için</a:t>
            </a:r>
            <a:r>
              <a:rPr lang="en-US" dirty="0"/>
              <a:t> </a:t>
            </a:r>
            <a:r>
              <a:rPr lang="en-US" dirty="0" err="1"/>
              <a:t>standart</a:t>
            </a:r>
            <a:r>
              <a:rPr lang="en-US" dirty="0"/>
              <a:t> </a:t>
            </a:r>
            <a:r>
              <a:rPr lang="en-US" dirty="0" err="1"/>
              <a:t>bir</a:t>
            </a:r>
            <a:r>
              <a:rPr lang="en-US" dirty="0"/>
              <a:t> </a:t>
            </a:r>
            <a:r>
              <a:rPr lang="en-US" dirty="0" err="1"/>
              <a:t>temel</a:t>
            </a:r>
            <a:r>
              <a:rPr lang="en-US" dirty="0"/>
              <a:t> </a:t>
            </a:r>
            <a:r>
              <a:rPr lang="en-US" dirty="0" err="1"/>
              <a:t>sağlar</a:t>
            </a:r>
            <a:r>
              <a:rPr lang="en-US" dirty="0"/>
              <a:t>;</a:t>
            </a:r>
          </a:p>
          <a:p>
            <a:pPr lvl="0" algn="just"/>
            <a:r>
              <a:rPr lang="en-US" dirty="0" err="1"/>
              <a:t>Konsept</a:t>
            </a:r>
            <a:r>
              <a:rPr lang="en-US" dirty="0"/>
              <a:t> </a:t>
            </a:r>
            <a:r>
              <a:rPr lang="en-US" dirty="0" err="1"/>
              <a:t>değerlendirmesi</a:t>
            </a:r>
            <a:r>
              <a:rPr lang="en-US" dirty="0"/>
              <a:t> </a:t>
            </a:r>
            <a:r>
              <a:rPr lang="en-US" dirty="0" err="1"/>
              <a:t>ve</a:t>
            </a:r>
            <a:r>
              <a:rPr lang="en-US" dirty="0"/>
              <a:t> </a:t>
            </a:r>
            <a:r>
              <a:rPr lang="en-US" dirty="0" err="1"/>
              <a:t>tarama</a:t>
            </a:r>
            <a:r>
              <a:rPr lang="en-US" dirty="0"/>
              <a:t> </a:t>
            </a:r>
            <a:r>
              <a:rPr lang="en-US" dirty="0" err="1"/>
              <a:t>gibi</a:t>
            </a:r>
            <a:r>
              <a:rPr lang="en-US" dirty="0"/>
              <a:t> </a:t>
            </a:r>
            <a:r>
              <a:rPr lang="en-US" dirty="0" err="1"/>
              <a:t>erken</a:t>
            </a:r>
            <a:r>
              <a:rPr lang="en-US" dirty="0"/>
              <a:t> </a:t>
            </a:r>
            <a:r>
              <a:rPr lang="en-US" dirty="0" err="1"/>
              <a:t>gelişim</a:t>
            </a:r>
            <a:r>
              <a:rPr lang="en-US" dirty="0"/>
              <a:t> </a:t>
            </a:r>
            <a:r>
              <a:rPr lang="en-US" dirty="0" err="1"/>
              <a:t>aşamaları</a:t>
            </a:r>
            <a:r>
              <a:rPr lang="en-US" dirty="0"/>
              <a:t> </a:t>
            </a:r>
            <a:r>
              <a:rPr lang="en-US" dirty="0" err="1"/>
              <a:t>için</a:t>
            </a:r>
            <a:r>
              <a:rPr lang="en-US" dirty="0"/>
              <a:t> GLP </a:t>
            </a:r>
            <a:r>
              <a:rPr lang="en-US" dirty="0" err="1"/>
              <a:t>gerekli</a:t>
            </a:r>
            <a:r>
              <a:rPr lang="en-US" dirty="0"/>
              <a:t> </a:t>
            </a:r>
            <a:r>
              <a:rPr lang="en-US" dirty="0" err="1"/>
              <a:t>değildir</a:t>
            </a:r>
            <a:r>
              <a:rPr lang="en-US" dirty="0"/>
              <a:t>;</a:t>
            </a:r>
          </a:p>
          <a:p>
            <a:pPr lvl="0" algn="just"/>
            <a:r>
              <a:rPr lang="en-US" dirty="0" err="1"/>
              <a:t>Araştırma</a:t>
            </a:r>
            <a:r>
              <a:rPr lang="en-US" dirty="0"/>
              <a:t> </a:t>
            </a:r>
            <a:r>
              <a:rPr lang="en-US" dirty="0" err="1"/>
              <a:t>aşamasındaki</a:t>
            </a:r>
            <a:r>
              <a:rPr lang="en-US" dirty="0"/>
              <a:t> yeni </a:t>
            </a:r>
            <a:r>
              <a:rPr lang="en-US" dirty="0" err="1"/>
              <a:t>bir</a:t>
            </a:r>
            <a:r>
              <a:rPr lang="en-US" dirty="0"/>
              <a:t> </a:t>
            </a:r>
            <a:r>
              <a:rPr lang="en-US" dirty="0" err="1"/>
              <a:t>ilaca</a:t>
            </a:r>
            <a:r>
              <a:rPr lang="en-US" dirty="0"/>
              <a:t> </a:t>
            </a:r>
            <a:r>
              <a:rPr lang="en-US" dirty="0" err="1"/>
              <a:t>başvurmadan</a:t>
            </a:r>
            <a:r>
              <a:rPr lang="en-US" dirty="0"/>
              <a:t> </a:t>
            </a:r>
            <a:r>
              <a:rPr lang="en-US" dirty="0" err="1"/>
              <a:t>önce</a:t>
            </a:r>
            <a:r>
              <a:rPr lang="en-US" dirty="0"/>
              <a:t> GLP </a:t>
            </a:r>
            <a:r>
              <a:rPr lang="en-US" dirty="0" err="1"/>
              <a:t>yalnızca</a:t>
            </a:r>
            <a:r>
              <a:rPr lang="en-US" dirty="0"/>
              <a:t> </a:t>
            </a:r>
            <a:r>
              <a:rPr lang="en-US" dirty="0" err="1"/>
              <a:t>güvenlik</a:t>
            </a:r>
            <a:r>
              <a:rPr lang="en-US" dirty="0"/>
              <a:t> </a:t>
            </a:r>
            <a:r>
              <a:rPr lang="en-US" dirty="0" err="1"/>
              <a:t>çalışmaları</a:t>
            </a:r>
            <a:r>
              <a:rPr lang="en-US" dirty="0"/>
              <a:t> </a:t>
            </a:r>
            <a:r>
              <a:rPr lang="en-US" dirty="0" err="1"/>
              <a:t>için</a:t>
            </a:r>
            <a:r>
              <a:rPr lang="en-US" dirty="0"/>
              <a:t> </a:t>
            </a:r>
            <a:r>
              <a:rPr lang="en-US" dirty="0" err="1"/>
              <a:t>gereklidir</a:t>
            </a:r>
            <a:r>
              <a:rPr lang="en-US" dirty="0"/>
              <a:t>. Bu </a:t>
            </a:r>
            <a:r>
              <a:rPr lang="en-US" dirty="0" err="1"/>
              <a:t>tür</a:t>
            </a:r>
            <a:r>
              <a:rPr lang="en-US" dirty="0"/>
              <a:t> </a:t>
            </a:r>
            <a:r>
              <a:rPr lang="en-US" dirty="0" err="1"/>
              <a:t>güvenlik</a:t>
            </a:r>
            <a:r>
              <a:rPr lang="en-US" dirty="0"/>
              <a:t> </a:t>
            </a:r>
            <a:r>
              <a:rPr lang="en-US" dirty="0" err="1"/>
              <a:t>çalışmaları</a:t>
            </a:r>
            <a:r>
              <a:rPr lang="en-US" dirty="0"/>
              <a:t> </a:t>
            </a:r>
            <a:r>
              <a:rPr lang="en-US" dirty="0" err="1"/>
              <a:t>biyouyumluluğun</a:t>
            </a:r>
            <a:r>
              <a:rPr lang="en-US" dirty="0"/>
              <a:t>, </a:t>
            </a:r>
            <a:r>
              <a:rPr lang="en-US" dirty="0" err="1"/>
              <a:t>metabolizmanın</a:t>
            </a:r>
            <a:r>
              <a:rPr lang="en-US" dirty="0"/>
              <a:t>, </a:t>
            </a:r>
            <a:r>
              <a:rPr lang="en-US" dirty="0" err="1"/>
              <a:t>toksikolojinin</a:t>
            </a:r>
            <a:r>
              <a:rPr lang="en-US" dirty="0"/>
              <a:t> ve </a:t>
            </a:r>
            <a:r>
              <a:rPr lang="en-US" dirty="0" err="1"/>
              <a:t>farmakolojinin</a:t>
            </a:r>
            <a:r>
              <a:rPr lang="en-US" dirty="0"/>
              <a:t> in vivo </a:t>
            </a:r>
            <a:r>
              <a:rPr lang="en-US" dirty="0" err="1"/>
              <a:t>ölçümlerini</a:t>
            </a:r>
            <a:r>
              <a:rPr lang="en-US" dirty="0"/>
              <a:t> </a:t>
            </a:r>
            <a:r>
              <a:rPr lang="en-US" dirty="0" err="1"/>
              <a:t>içerebilir</a:t>
            </a:r>
            <a:r>
              <a:rPr lang="en-US" dirty="0"/>
              <a:t>. </a:t>
            </a:r>
            <a:r>
              <a:rPr lang="tr-TR" dirty="0"/>
              <a:t>D</a:t>
            </a:r>
            <a:r>
              <a:rPr lang="en-US" dirty="0" err="1"/>
              <a:t>üzenleyici</a:t>
            </a:r>
            <a:r>
              <a:rPr lang="en-US" dirty="0"/>
              <a:t> </a:t>
            </a:r>
            <a:r>
              <a:rPr lang="tr-TR" dirty="0"/>
              <a:t>otoriteye </a:t>
            </a:r>
            <a:r>
              <a:rPr lang="en-US" dirty="0" err="1"/>
              <a:t>başvurunun</a:t>
            </a:r>
            <a:r>
              <a:rPr lang="en-US" dirty="0"/>
              <a:t> </a:t>
            </a:r>
            <a:r>
              <a:rPr lang="tr-TR" dirty="0"/>
              <a:t>planlanması</a:t>
            </a:r>
            <a:r>
              <a:rPr lang="en-US" dirty="0"/>
              <a:t> </a:t>
            </a:r>
            <a:r>
              <a:rPr lang="en-US" dirty="0" err="1"/>
              <a:t>durumunda</a:t>
            </a:r>
            <a:r>
              <a:rPr lang="en-US" dirty="0"/>
              <a:t> </a:t>
            </a:r>
            <a:r>
              <a:rPr lang="en-US" dirty="0" err="1"/>
              <a:t>bir</a:t>
            </a:r>
            <a:r>
              <a:rPr lang="en-US" dirty="0"/>
              <a:t> in vivo </a:t>
            </a:r>
            <a:r>
              <a:rPr lang="en-US" dirty="0" err="1"/>
              <a:t>klinik</a:t>
            </a:r>
            <a:r>
              <a:rPr lang="en-US" dirty="0"/>
              <a:t> </a:t>
            </a:r>
            <a:r>
              <a:rPr lang="en-US" dirty="0" err="1"/>
              <a:t>öncesi</a:t>
            </a:r>
            <a:r>
              <a:rPr lang="en-US" dirty="0"/>
              <a:t> </a:t>
            </a:r>
            <a:r>
              <a:rPr lang="en-US" dirty="0" err="1"/>
              <a:t>hayvan</a:t>
            </a:r>
            <a:r>
              <a:rPr lang="en-US" dirty="0"/>
              <a:t> </a:t>
            </a:r>
            <a:r>
              <a:rPr lang="en-US" dirty="0" err="1"/>
              <a:t>güvenliği</a:t>
            </a:r>
            <a:r>
              <a:rPr lang="en-US" dirty="0"/>
              <a:t> </a:t>
            </a:r>
            <a:r>
              <a:rPr lang="en-US" dirty="0" err="1"/>
              <a:t>testi</a:t>
            </a:r>
            <a:r>
              <a:rPr lang="en-US" dirty="0"/>
              <a:t> </a:t>
            </a:r>
            <a:r>
              <a:rPr lang="en-US" dirty="0" err="1"/>
              <a:t>için</a:t>
            </a:r>
            <a:r>
              <a:rPr lang="en-US" dirty="0"/>
              <a:t>, GLP </a:t>
            </a:r>
            <a:r>
              <a:rPr lang="en-US" dirty="0" err="1"/>
              <a:t>gerekli</a:t>
            </a:r>
            <a:r>
              <a:rPr lang="en-US" dirty="0"/>
              <a:t> </a:t>
            </a:r>
            <a:r>
              <a:rPr lang="en-US" dirty="0" err="1"/>
              <a:t>olacaktır</a:t>
            </a:r>
            <a:r>
              <a:rPr lang="en-US" dirty="0"/>
              <a: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16</a:t>
            </a:fld>
            <a:endParaRPr lang="tr-TR"/>
          </a:p>
        </p:txBody>
      </p:sp>
    </p:spTree>
    <p:extLst>
      <p:ext uri="{BB962C8B-B14F-4D97-AF65-F5344CB8AC3E}">
        <p14:creationId xmlns:p14="http://schemas.microsoft.com/office/powerpoint/2010/main" val="347396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a:latin typeface="+mj-lt"/>
              </a:rPr>
              <a:t>GLP Ne Zaman Gereklidir?</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a:latin typeface="+mj-lt"/>
              </a:rPr>
              <a:t>Kimyasal ürünlerin özellikleri ve güvenlik bilgileri gibi konularda bir araştırmayı, Ar-Ge'yi desteklemek amacıyla yapılan çalışmalar ve bu ürünlerin pazarlanmasına yönelik yapılan çalışmalar gereklidir.</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err="1">
                <a:latin typeface="+mj-lt"/>
              </a:rPr>
              <a:t>GLP'nin</a:t>
            </a:r>
            <a:r>
              <a:rPr lang="tr-TR" altLang="tr-TR" sz="1200" dirty="0">
                <a:latin typeface="+mj-lt"/>
              </a:rPr>
              <a:t> klinik olmayan tüm sağlık ve çevre güvenliği testlerini tanımlaması ve onaylaması gerekmektedir.</a:t>
            </a: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endParaRPr lang="tr-TR" altLang="tr-TR" sz="120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tr-TR" altLang="tr-TR" sz="1200" dirty="0" err="1">
                <a:latin typeface="+mj-lt"/>
              </a:rPr>
              <a:t>GLP’nin</a:t>
            </a:r>
            <a:r>
              <a:rPr lang="tr-TR" altLang="tr-TR" sz="1200" dirty="0">
                <a:latin typeface="+mj-lt"/>
              </a:rPr>
              <a:t> kapsamında </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a:latin typeface="+mj-lt"/>
              </a:rPr>
              <a:t>Farmasötik ürünler</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a:latin typeface="+mj-lt"/>
              </a:rPr>
              <a:t>Pestisit ürünleri</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a:latin typeface="+mj-lt"/>
              </a:rPr>
              <a:t>Gıda ve yem katkı maddeleri</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a:latin typeface="+mj-lt"/>
              </a:rPr>
              <a:t>Makyaj malzemeleri</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a:latin typeface="+mj-lt"/>
              </a:rPr>
              <a:t>Veteriner ilaçları ve benzeri ürünler</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tr-TR" altLang="tr-TR" sz="1200" dirty="0">
                <a:latin typeface="+mj-lt"/>
              </a:rPr>
              <a:t>Endüstriyel kimyasallar gibi maddelerinin klinik öncesi güvenlik testleri bulunur.</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17</a:t>
            </a:fld>
            <a:endParaRPr lang="tr-TR"/>
          </a:p>
        </p:txBody>
      </p:sp>
    </p:spTree>
    <p:extLst>
      <p:ext uri="{BB962C8B-B14F-4D97-AF65-F5344CB8AC3E}">
        <p14:creationId xmlns:p14="http://schemas.microsoft.com/office/powerpoint/2010/main" val="163275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dirty="0"/>
              <a:t>GLP alanında gerçekleştirilen test grupları aşağıdaki gibidir</a:t>
            </a:r>
          </a:p>
          <a:p>
            <a:r>
              <a:rPr lang="tr-TR" altLang="tr-TR" dirty="0"/>
              <a:t>Tek doz </a:t>
            </a:r>
            <a:r>
              <a:rPr lang="tr-TR" altLang="tr-TR" dirty="0" err="1"/>
              <a:t>toksisitesi</a:t>
            </a:r>
            <a:endParaRPr lang="tr-TR" altLang="tr-TR" dirty="0"/>
          </a:p>
          <a:p>
            <a:r>
              <a:rPr lang="tr-TR" altLang="tr-TR" dirty="0"/>
              <a:t>Tekrarlanan doz </a:t>
            </a:r>
            <a:r>
              <a:rPr lang="tr-TR" altLang="tr-TR" dirty="0" err="1"/>
              <a:t>toksisitesi</a:t>
            </a:r>
            <a:r>
              <a:rPr lang="tr-TR" altLang="tr-TR" dirty="0"/>
              <a:t> (</a:t>
            </a:r>
            <a:r>
              <a:rPr lang="tr-TR" altLang="tr-TR" dirty="0" err="1"/>
              <a:t>sub</a:t>
            </a:r>
            <a:r>
              <a:rPr lang="tr-TR" altLang="tr-TR" dirty="0"/>
              <a:t>-akut ve kronik)</a:t>
            </a:r>
          </a:p>
          <a:p>
            <a:r>
              <a:rPr lang="tr-TR" altLang="tr-TR" dirty="0"/>
              <a:t>Üreme </a:t>
            </a:r>
            <a:r>
              <a:rPr lang="tr-TR" altLang="tr-TR" dirty="0" err="1"/>
              <a:t>toksisitesi</a:t>
            </a:r>
            <a:r>
              <a:rPr lang="tr-TR" altLang="tr-TR" dirty="0"/>
              <a:t> (doğurganlık, embriyo-</a:t>
            </a:r>
            <a:r>
              <a:rPr lang="tr-TR" altLang="tr-TR" dirty="0" err="1"/>
              <a:t>fetal</a:t>
            </a:r>
            <a:r>
              <a:rPr lang="tr-TR" altLang="tr-TR" dirty="0"/>
              <a:t> </a:t>
            </a:r>
            <a:r>
              <a:rPr lang="tr-TR" altLang="tr-TR" dirty="0" err="1"/>
              <a:t>toksisite</a:t>
            </a:r>
            <a:r>
              <a:rPr lang="tr-TR" altLang="tr-TR" dirty="0"/>
              <a:t> ve </a:t>
            </a:r>
            <a:r>
              <a:rPr lang="tr-TR" altLang="tr-TR" dirty="0" err="1"/>
              <a:t>teratojenite</a:t>
            </a:r>
            <a:r>
              <a:rPr lang="tr-TR" altLang="tr-TR" dirty="0"/>
              <a:t>, peri-/post-</a:t>
            </a:r>
            <a:r>
              <a:rPr lang="tr-TR" altLang="tr-TR" dirty="0" err="1"/>
              <a:t>natal</a:t>
            </a:r>
            <a:r>
              <a:rPr lang="tr-TR" altLang="tr-TR" dirty="0"/>
              <a:t> </a:t>
            </a:r>
            <a:r>
              <a:rPr lang="tr-TR" altLang="tr-TR" dirty="0" err="1"/>
              <a:t>toksisite</a:t>
            </a:r>
            <a:r>
              <a:rPr lang="tr-TR" altLang="tr-TR" dirty="0"/>
              <a:t>)</a:t>
            </a:r>
          </a:p>
          <a:p>
            <a:r>
              <a:rPr lang="tr-TR" altLang="tr-TR" dirty="0" err="1"/>
              <a:t>Mutajenik</a:t>
            </a:r>
            <a:r>
              <a:rPr lang="tr-TR" altLang="tr-TR" dirty="0"/>
              <a:t> potansiyel</a:t>
            </a:r>
          </a:p>
          <a:p>
            <a:r>
              <a:rPr lang="tr-TR" altLang="tr-TR" dirty="0"/>
              <a:t>Kanserojen potansiyel</a:t>
            </a:r>
          </a:p>
          <a:p>
            <a:r>
              <a:rPr lang="tr-TR" altLang="tr-TR" dirty="0" err="1"/>
              <a:t>Toksikokinetik</a:t>
            </a:r>
            <a:r>
              <a:rPr lang="tr-TR" altLang="tr-TR" dirty="0"/>
              <a:t> (</a:t>
            </a:r>
            <a:r>
              <a:rPr lang="tr-TR" altLang="tr-TR" dirty="0" err="1"/>
              <a:t>farmakokinetik</a:t>
            </a:r>
            <a:r>
              <a:rPr lang="tr-TR" altLang="tr-TR" dirty="0"/>
              <a:t> çalışmalar için sistemik maruz kalma verileri sağlayan yukarıdaki çalışmalar)</a:t>
            </a:r>
          </a:p>
          <a:p>
            <a:r>
              <a:rPr lang="tr-TR" altLang="tr-TR" dirty="0"/>
              <a:t>Olumsuz etki potansiyelini test etmek için tasarlanmış farmakodinamik çalışmalar (Güvenlik farmakolojisi)</a:t>
            </a:r>
          </a:p>
          <a:p>
            <a:r>
              <a:rPr lang="tr-TR" altLang="tr-TR" dirty="0" err="1"/>
              <a:t>Fototoksisite</a:t>
            </a:r>
            <a:r>
              <a:rPr lang="tr-TR" altLang="tr-TR" dirty="0"/>
              <a:t>, tahriş ve duyarlılık çalışmaları veya ilaçların şüpheli bağımlılık ve/veya yoksunluk etkilerine yönelik testler de dahil olmak üzere yerel tolerans çalışmaları</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18</a:t>
            </a:fld>
            <a:endParaRPr lang="tr-TR"/>
          </a:p>
        </p:txBody>
      </p:sp>
    </p:spTree>
    <p:extLst>
      <p:ext uri="{BB962C8B-B14F-4D97-AF65-F5344CB8AC3E}">
        <p14:creationId xmlns:p14="http://schemas.microsoft.com/office/powerpoint/2010/main" val="1246338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altLang="tr-TR" sz="1200" dirty="0" err="1"/>
              <a:t>Fiziksel-kimyasal</a:t>
            </a:r>
            <a:r>
              <a:rPr lang="en-US" altLang="tr-TR" sz="1200" dirty="0"/>
              <a:t> </a:t>
            </a:r>
            <a:r>
              <a:rPr lang="en-US" altLang="tr-TR" sz="1200" dirty="0" err="1"/>
              <a:t>testler</a:t>
            </a:r>
            <a:r>
              <a:rPr lang="en-US" altLang="tr-TR" sz="1200" dirty="0"/>
              <a:t>;</a:t>
            </a:r>
          </a:p>
          <a:p>
            <a:r>
              <a:rPr lang="en-US" altLang="tr-TR" sz="1200" dirty="0" err="1"/>
              <a:t>Toksisite</a:t>
            </a:r>
            <a:r>
              <a:rPr lang="en-US" altLang="tr-TR" sz="1200" dirty="0"/>
              <a:t> </a:t>
            </a:r>
            <a:r>
              <a:rPr lang="en-US" altLang="tr-TR" sz="1200" dirty="0" err="1"/>
              <a:t>çalışmaları</a:t>
            </a:r>
            <a:r>
              <a:rPr lang="en-US" altLang="tr-TR" sz="1200" dirty="0"/>
              <a:t>;</a:t>
            </a:r>
          </a:p>
          <a:p>
            <a:r>
              <a:rPr lang="en-US" altLang="tr-TR" sz="1200" dirty="0" err="1"/>
              <a:t>Mutajenite</a:t>
            </a:r>
            <a:r>
              <a:rPr lang="en-US" altLang="tr-TR" sz="1200" dirty="0"/>
              <a:t> </a:t>
            </a:r>
            <a:r>
              <a:rPr lang="en-US" altLang="tr-TR" sz="1200" dirty="0" err="1"/>
              <a:t>çalışmaları</a:t>
            </a:r>
            <a:r>
              <a:rPr lang="en-US" altLang="tr-TR" sz="1200" dirty="0"/>
              <a:t>;</a:t>
            </a:r>
          </a:p>
          <a:p>
            <a:r>
              <a:rPr lang="en-US" altLang="tr-TR" sz="1200" dirty="0" err="1"/>
              <a:t>Suda</a:t>
            </a:r>
            <a:r>
              <a:rPr lang="en-US" altLang="tr-TR" sz="1200" dirty="0"/>
              <a:t> </a:t>
            </a:r>
            <a:r>
              <a:rPr lang="en-US" altLang="tr-TR" sz="1200" dirty="0" err="1"/>
              <a:t>ve</a:t>
            </a:r>
            <a:r>
              <a:rPr lang="en-US" altLang="tr-TR" sz="1200" dirty="0"/>
              <a:t> </a:t>
            </a:r>
            <a:r>
              <a:rPr lang="en-US" altLang="tr-TR" sz="1200" dirty="0" err="1"/>
              <a:t>karada</a:t>
            </a:r>
            <a:r>
              <a:rPr lang="en-US" altLang="tr-TR" sz="1200" dirty="0"/>
              <a:t> </a:t>
            </a:r>
            <a:r>
              <a:rPr lang="en-US" altLang="tr-TR" sz="1200" dirty="0" err="1"/>
              <a:t>yaşayan</a:t>
            </a:r>
            <a:r>
              <a:rPr lang="en-US" altLang="tr-TR" sz="1200" dirty="0"/>
              <a:t> </a:t>
            </a:r>
            <a:r>
              <a:rPr lang="en-US" altLang="tr-TR" sz="1200" dirty="0" err="1"/>
              <a:t>organizmalar</a:t>
            </a:r>
            <a:r>
              <a:rPr lang="en-US" altLang="tr-TR" sz="1200" dirty="0"/>
              <a:t> </a:t>
            </a:r>
            <a:r>
              <a:rPr lang="en-US" altLang="tr-TR" sz="1200" dirty="0" err="1"/>
              <a:t>üzerinde</a:t>
            </a:r>
            <a:r>
              <a:rPr lang="en-US" altLang="tr-TR" sz="1200" dirty="0"/>
              <a:t> </a:t>
            </a:r>
            <a:r>
              <a:rPr lang="en-US" altLang="tr-TR" sz="1200" dirty="0" err="1"/>
              <a:t>çevresel</a:t>
            </a:r>
            <a:r>
              <a:rPr lang="en-US" altLang="tr-TR" sz="1200" dirty="0"/>
              <a:t> </a:t>
            </a:r>
            <a:r>
              <a:rPr lang="en-US" altLang="tr-TR" sz="1200" dirty="0" err="1"/>
              <a:t>toksisite</a:t>
            </a:r>
            <a:r>
              <a:rPr lang="en-US" altLang="tr-TR" sz="1200" dirty="0"/>
              <a:t> </a:t>
            </a:r>
            <a:r>
              <a:rPr lang="en-US" altLang="tr-TR" sz="1200" dirty="0" err="1"/>
              <a:t>çalışmaları</a:t>
            </a:r>
            <a:endParaRPr lang="en-US" altLang="tr-TR" sz="1200" dirty="0"/>
          </a:p>
          <a:p>
            <a:r>
              <a:rPr lang="en-US" altLang="tr-TR" sz="1200" dirty="0" err="1"/>
              <a:t>Su</a:t>
            </a:r>
            <a:r>
              <a:rPr lang="en-US" altLang="tr-TR" sz="1200" dirty="0"/>
              <a:t>, </a:t>
            </a:r>
            <a:r>
              <a:rPr lang="en-US" altLang="tr-TR" sz="1200" dirty="0" err="1"/>
              <a:t>toprak</a:t>
            </a:r>
            <a:r>
              <a:rPr lang="en-US" altLang="tr-TR" sz="1200" dirty="0"/>
              <a:t> </a:t>
            </a:r>
            <a:r>
              <a:rPr lang="en-US" altLang="tr-TR" sz="1200" dirty="0" err="1"/>
              <a:t>ve</a:t>
            </a:r>
            <a:r>
              <a:rPr lang="en-US" altLang="tr-TR" sz="1200" dirty="0"/>
              <a:t> </a:t>
            </a:r>
            <a:r>
              <a:rPr lang="en-US" altLang="tr-TR" sz="1200" dirty="0" err="1"/>
              <a:t>havadaki</a:t>
            </a:r>
            <a:r>
              <a:rPr lang="en-US" altLang="tr-TR" sz="1200" dirty="0"/>
              <a:t> </a:t>
            </a:r>
            <a:r>
              <a:rPr lang="en-US" altLang="tr-TR" sz="1200" dirty="0" err="1"/>
              <a:t>davranışlar</a:t>
            </a:r>
            <a:r>
              <a:rPr lang="en-US" altLang="tr-TR" sz="1200" dirty="0"/>
              <a:t> </a:t>
            </a:r>
            <a:r>
              <a:rPr lang="en-US" altLang="tr-TR" sz="1200" dirty="0" err="1"/>
              <a:t>üzerine</a:t>
            </a:r>
            <a:r>
              <a:rPr lang="en-US" altLang="tr-TR" sz="1200" dirty="0"/>
              <a:t> </a:t>
            </a:r>
            <a:r>
              <a:rPr lang="en-US" altLang="tr-TR" sz="1200" dirty="0" err="1"/>
              <a:t>çalışmalar</a:t>
            </a:r>
            <a:r>
              <a:rPr lang="en-US" altLang="tr-TR" sz="1200" dirty="0"/>
              <a:t>; </a:t>
            </a:r>
            <a:r>
              <a:rPr lang="en-US" altLang="tr-TR" sz="1200" dirty="0" err="1"/>
              <a:t>biyolojik</a:t>
            </a:r>
            <a:r>
              <a:rPr lang="en-US" altLang="tr-TR" sz="1200" dirty="0"/>
              <a:t> </a:t>
            </a:r>
            <a:r>
              <a:rPr lang="en-US" altLang="tr-TR" sz="1200" dirty="0" err="1"/>
              <a:t>birikim</a:t>
            </a:r>
            <a:endParaRPr lang="en-US" altLang="tr-TR" sz="1200" dirty="0"/>
          </a:p>
          <a:p>
            <a:r>
              <a:rPr lang="en-US" altLang="tr-TR" sz="1200" dirty="0" err="1"/>
              <a:t>Gıda</a:t>
            </a:r>
            <a:r>
              <a:rPr lang="en-US" altLang="tr-TR" sz="1200" dirty="0"/>
              <a:t> </a:t>
            </a:r>
            <a:r>
              <a:rPr lang="en-US" altLang="tr-TR" sz="1200" dirty="0" err="1"/>
              <a:t>veya</a:t>
            </a:r>
            <a:r>
              <a:rPr lang="en-US" altLang="tr-TR" sz="1200" dirty="0"/>
              <a:t> </a:t>
            </a:r>
            <a:r>
              <a:rPr lang="en-US" altLang="tr-TR" sz="1200" dirty="0" err="1"/>
              <a:t>hayvan</a:t>
            </a:r>
            <a:r>
              <a:rPr lang="en-US" altLang="tr-TR" sz="1200" dirty="0"/>
              <a:t> </a:t>
            </a:r>
            <a:r>
              <a:rPr lang="en-US" altLang="tr-TR" sz="1200" dirty="0" err="1"/>
              <a:t>yemlerinde</a:t>
            </a:r>
            <a:r>
              <a:rPr lang="en-US" altLang="tr-TR" sz="1200" dirty="0"/>
              <a:t> </a:t>
            </a:r>
            <a:r>
              <a:rPr lang="en-US" altLang="tr-TR" sz="1200" dirty="0" err="1"/>
              <a:t>pestisit</a:t>
            </a:r>
            <a:r>
              <a:rPr lang="en-US" altLang="tr-TR" sz="1200" dirty="0"/>
              <a:t> </a:t>
            </a:r>
            <a:r>
              <a:rPr lang="en-US" altLang="tr-TR" sz="1200" dirty="0" err="1"/>
              <a:t>kalıntılarının</a:t>
            </a:r>
            <a:r>
              <a:rPr lang="en-US" altLang="tr-TR" sz="1200" dirty="0"/>
              <a:t> </a:t>
            </a:r>
            <a:r>
              <a:rPr lang="en-US" altLang="tr-TR" sz="1200" dirty="0" err="1"/>
              <a:t>belirlenmesine</a:t>
            </a:r>
            <a:r>
              <a:rPr lang="en-US" altLang="tr-TR" sz="1200" dirty="0"/>
              <a:t> </a:t>
            </a:r>
            <a:r>
              <a:rPr lang="en-US" altLang="tr-TR" sz="1200" dirty="0" err="1"/>
              <a:t>yönelik</a:t>
            </a:r>
            <a:r>
              <a:rPr lang="en-US" altLang="tr-TR" sz="1200" dirty="0"/>
              <a:t> </a:t>
            </a:r>
            <a:r>
              <a:rPr lang="en-US" altLang="tr-TR" sz="1200" dirty="0" err="1"/>
              <a:t>çalışmalar</a:t>
            </a:r>
            <a:endParaRPr lang="en-US" altLang="tr-TR" sz="1200" dirty="0"/>
          </a:p>
          <a:p>
            <a:r>
              <a:rPr lang="en-US" altLang="tr-TR" sz="1200" dirty="0" err="1"/>
              <a:t>Mezokozmos</a:t>
            </a:r>
            <a:r>
              <a:rPr lang="en-US" altLang="tr-TR" sz="1200" dirty="0"/>
              <a:t> </a:t>
            </a:r>
            <a:r>
              <a:rPr lang="en-US" altLang="tr-TR" sz="1200" dirty="0" err="1"/>
              <a:t>ve</a:t>
            </a:r>
            <a:r>
              <a:rPr lang="en-US" altLang="tr-TR" sz="1200" dirty="0"/>
              <a:t> </a:t>
            </a:r>
            <a:r>
              <a:rPr lang="en-US" altLang="tr-TR" sz="1200" dirty="0" err="1"/>
              <a:t>doğal</a:t>
            </a:r>
            <a:r>
              <a:rPr lang="en-US" altLang="tr-TR" sz="1200" dirty="0"/>
              <a:t> </a:t>
            </a:r>
            <a:r>
              <a:rPr lang="en-US" altLang="tr-TR" sz="1200" dirty="0" err="1"/>
              <a:t>ekosistemler</a:t>
            </a:r>
            <a:r>
              <a:rPr lang="en-US" altLang="tr-TR" sz="1200" dirty="0"/>
              <a:t> </a:t>
            </a:r>
            <a:r>
              <a:rPr lang="en-US" altLang="tr-TR" sz="1200" dirty="0" err="1"/>
              <a:t>üzerindeki</a:t>
            </a:r>
            <a:r>
              <a:rPr lang="en-US" altLang="tr-TR" sz="1200" dirty="0"/>
              <a:t> </a:t>
            </a:r>
            <a:r>
              <a:rPr lang="en-US" altLang="tr-TR" sz="1200" dirty="0" err="1"/>
              <a:t>etkileri</a:t>
            </a:r>
            <a:r>
              <a:rPr lang="en-US" altLang="tr-TR" sz="1200" dirty="0"/>
              <a:t> </a:t>
            </a:r>
            <a:r>
              <a:rPr lang="en-US" altLang="tr-TR" sz="1200" dirty="0" err="1"/>
              <a:t>üzerine</a:t>
            </a:r>
            <a:r>
              <a:rPr lang="en-US" altLang="tr-TR" sz="1200" dirty="0"/>
              <a:t> </a:t>
            </a:r>
            <a:r>
              <a:rPr lang="en-US" altLang="tr-TR" sz="1200" dirty="0" err="1"/>
              <a:t>çalışmalar</a:t>
            </a:r>
            <a:r>
              <a:rPr lang="en-US" altLang="tr-TR" sz="1200" dirty="0"/>
              <a:t>;</a:t>
            </a:r>
          </a:p>
          <a:p>
            <a:r>
              <a:rPr lang="en-US" altLang="tr-TR" sz="1200" dirty="0" err="1"/>
              <a:t>Analitik</a:t>
            </a:r>
            <a:r>
              <a:rPr lang="en-US" altLang="tr-TR" sz="1200" dirty="0"/>
              <a:t> </a:t>
            </a:r>
            <a:r>
              <a:rPr lang="en-US" altLang="tr-TR" sz="1200" dirty="0" err="1"/>
              <a:t>ve</a:t>
            </a:r>
            <a:r>
              <a:rPr lang="en-US" altLang="tr-TR" sz="1200" dirty="0"/>
              <a:t> </a:t>
            </a:r>
            <a:r>
              <a:rPr lang="en-US" altLang="tr-TR" sz="1200" dirty="0" err="1"/>
              <a:t>klinik</a:t>
            </a:r>
            <a:r>
              <a:rPr lang="en-US" altLang="tr-TR" sz="1200" dirty="0"/>
              <a:t> </a:t>
            </a:r>
            <a:r>
              <a:rPr lang="en-US" altLang="tr-TR" sz="1200" dirty="0" err="1"/>
              <a:t>kimya</a:t>
            </a:r>
            <a:r>
              <a:rPr lang="en-US" altLang="tr-TR" sz="1200" dirty="0"/>
              <a:t> </a:t>
            </a:r>
            <a:r>
              <a:rPr lang="en-US" altLang="tr-TR" sz="1200" dirty="0" err="1"/>
              <a:t>testleri</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19</a:t>
            </a:fld>
            <a:endParaRPr lang="tr-TR"/>
          </a:p>
        </p:txBody>
      </p:sp>
    </p:spTree>
    <p:extLst>
      <p:ext uri="{BB962C8B-B14F-4D97-AF65-F5344CB8AC3E}">
        <p14:creationId xmlns:p14="http://schemas.microsoft.com/office/powerpoint/2010/main" val="274685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a:t>Bu bölümün Temel Hedefleri;</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a:t>İyi Laboratuvar Uygulamalarını (GLP) tanımlamak</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a:t>İlaç güvenliği açısından hayvan testlerinin önemini ve </a:t>
            </a:r>
            <a:r>
              <a:rPr lang="tr-TR" b="0" dirty="0" err="1"/>
              <a:t>GLP'nin</a:t>
            </a:r>
            <a:r>
              <a:rPr lang="tr-TR" b="0" dirty="0"/>
              <a:t> uygulandığı alanları hatırlamak</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a:t>İlaç Araştırma Çalışmalarında </a:t>
            </a:r>
            <a:r>
              <a:rPr lang="tr-TR" b="0" dirty="0" err="1"/>
              <a:t>GLP'nin</a:t>
            </a:r>
            <a:r>
              <a:rPr lang="tr-TR" b="0" dirty="0"/>
              <a:t> önemini yorumlayabilmek</a:t>
            </a:r>
          </a:p>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a:t>Klinik Öncesi Aşamaları ve </a:t>
            </a:r>
            <a:r>
              <a:rPr lang="tr-TR" b="0" dirty="0" err="1"/>
              <a:t>Invivo</a:t>
            </a:r>
            <a:r>
              <a:rPr lang="tr-TR" b="0" dirty="0"/>
              <a:t> Test türlerini açıklamaktır</a:t>
            </a:r>
          </a:p>
          <a:p>
            <a:endParaRPr lang="en-NL" dirty="0"/>
          </a:p>
        </p:txBody>
      </p:sp>
      <p:sp>
        <p:nvSpPr>
          <p:cNvPr id="4" name="Slide Number Placeholder 3"/>
          <p:cNvSpPr>
            <a:spLocks noGrp="1"/>
          </p:cNvSpPr>
          <p:nvPr>
            <p:ph type="sldNum" sz="quarter" idx="5"/>
          </p:nvPr>
        </p:nvSpPr>
        <p:spPr/>
        <p:txBody>
          <a:bodyPr/>
          <a:lstStyle/>
          <a:p>
            <a:fld id="{32B1A2AB-4F8A-4B45-BF22-708180DD2ECA}" type="slidenum">
              <a:rPr lang="en-NL" smtClean="0"/>
              <a:t>2</a:t>
            </a:fld>
            <a:endParaRPr lang="en-NL"/>
          </a:p>
        </p:txBody>
      </p:sp>
    </p:spTree>
    <p:extLst>
      <p:ext uri="{BB962C8B-B14F-4D97-AF65-F5344CB8AC3E}">
        <p14:creationId xmlns:p14="http://schemas.microsoft.com/office/powerpoint/2010/main" val="4229458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dirty="0" err="1"/>
              <a:t>GLP'nin</a:t>
            </a:r>
            <a:r>
              <a:rPr lang="tr-TR" altLang="tr-TR" dirty="0"/>
              <a:t> Temel Gereklilikleri kaynak, karakterizasyon, kurallar, sonuçlar ve kalite güvencesi olarak beş ana grupta toplanabilir.</a:t>
            </a:r>
          </a:p>
          <a:p>
            <a:r>
              <a:rPr lang="tr-TR" altLang="tr-TR" dirty="0"/>
              <a:t>Kaynaklar derken Organizasyon, personel, tesisler ve ekipman gibi hususlardan bahsedilmektedir.</a:t>
            </a:r>
          </a:p>
          <a:p>
            <a:r>
              <a:rPr lang="tr-TR" altLang="tr-TR" dirty="0"/>
              <a:t>Karakterizasyon: Test öğeleri ve test sistemlerini içerir</a:t>
            </a:r>
          </a:p>
          <a:p>
            <a:r>
              <a:rPr lang="tr-TR" altLang="tr-TR" dirty="0"/>
              <a:t>Kurallar: Protokoller, standart işletim prosedürlerini kapsar.</a:t>
            </a:r>
          </a:p>
          <a:p>
            <a:r>
              <a:rPr lang="tr-TR" altLang="tr-TR" dirty="0"/>
              <a:t>Sonuçlardan kasıt Ham veriler, nihai rapor ve arşivlerdir.</a:t>
            </a:r>
          </a:p>
          <a:p>
            <a:r>
              <a:rPr lang="tr-TR" altLang="tr-TR" dirty="0"/>
              <a:t>Kalite Güvencesinin sağlanması için de Araştırma süreçlerinin bağımsız olarak izlenmesi </a:t>
            </a:r>
            <a:r>
              <a:rPr lang="tr-TR" altLang="tr-TR" dirty="0" err="1"/>
              <a:t>gerkmektedir</a:t>
            </a:r>
            <a:r>
              <a:rPr lang="tr-TR" altLang="tr-TR" dirty="0"/>
              <a:t>.</a:t>
            </a:r>
            <a:endParaRPr lang="tr-TR" altLang="tr-TR" sz="1100" dirty="0"/>
          </a:p>
          <a:p>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20</a:t>
            </a:fld>
            <a:endParaRPr lang="tr-TR"/>
          </a:p>
        </p:txBody>
      </p:sp>
    </p:spTree>
    <p:extLst>
      <p:ext uri="{BB962C8B-B14F-4D97-AF65-F5344CB8AC3E}">
        <p14:creationId xmlns:p14="http://schemas.microsoft.com/office/powerpoint/2010/main" val="3546513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İlaç Geliştirme Aşamaları</a:t>
            </a:r>
          </a:p>
          <a:p>
            <a:r>
              <a:rPr lang="tr-TR" dirty="0"/>
              <a:t>İlaç geliştirmede iki önemli aşama vardır:</a:t>
            </a:r>
          </a:p>
          <a:p>
            <a:r>
              <a:rPr lang="tr-TR" dirty="0"/>
              <a:t>Bunlardan ilki Öncü bileşiğin bulunmasıdır.</a:t>
            </a:r>
          </a:p>
          <a:p>
            <a:r>
              <a:rPr lang="tr-TR" dirty="0"/>
              <a:t>Öncü bileşik, belirli bir farmakolojik aktivite için model (prototip) moleküldür.</a:t>
            </a:r>
          </a:p>
          <a:p>
            <a:r>
              <a:rPr lang="tr-TR" dirty="0"/>
              <a:t>Doğal Kaynaklar</a:t>
            </a:r>
          </a:p>
          <a:p>
            <a:r>
              <a:rPr lang="tr-TR" dirty="0"/>
              <a:t>Şans eseri bulma</a:t>
            </a:r>
          </a:p>
          <a:p>
            <a:r>
              <a:rPr lang="tr-TR" dirty="0"/>
              <a:t>Klinik gözlemler</a:t>
            </a:r>
          </a:p>
          <a:p>
            <a:r>
              <a:rPr lang="tr-TR" dirty="0"/>
              <a:t>Farmakolojik tarama testleri</a:t>
            </a:r>
          </a:p>
          <a:p>
            <a:r>
              <a:rPr lang="tr-TR" dirty="0"/>
              <a:t>İlaç metabolizma çalışmaları</a:t>
            </a:r>
          </a:p>
          <a:p>
            <a:r>
              <a:rPr lang="tr-TR" dirty="0"/>
              <a:t>Aktif </a:t>
            </a:r>
            <a:r>
              <a:rPr lang="tr-TR" dirty="0" err="1"/>
              <a:t>endojen</a:t>
            </a:r>
            <a:r>
              <a:rPr lang="tr-TR" dirty="0"/>
              <a:t> moleküllerin yapılarını taklit etmek</a:t>
            </a:r>
          </a:p>
          <a:p>
            <a:r>
              <a:rPr lang="tr-TR" dirty="0"/>
              <a:t>Akılcı ilaç tasarımı</a:t>
            </a:r>
          </a:p>
          <a:p>
            <a:r>
              <a:rPr lang="tr-TR" dirty="0"/>
              <a:t>Kombinatoryal kimya ile öncü maddeleri bulmak olasıdır</a:t>
            </a:r>
          </a:p>
        </p:txBody>
      </p:sp>
      <p:sp>
        <p:nvSpPr>
          <p:cNvPr id="4" name="Slayt Numarası Yer Tutucusu 3"/>
          <p:cNvSpPr>
            <a:spLocks noGrp="1"/>
          </p:cNvSpPr>
          <p:nvPr>
            <p:ph type="sldNum" sz="quarter" idx="5"/>
          </p:nvPr>
        </p:nvSpPr>
        <p:spPr/>
        <p:txBody>
          <a:bodyPr/>
          <a:lstStyle/>
          <a:p>
            <a:fld id="{84C76387-9829-4FB7-9A2F-743205FDD573}" type="slidenum">
              <a:rPr lang="tr-TR" smtClean="0"/>
              <a:t>21</a:t>
            </a:fld>
            <a:endParaRPr lang="tr-TR"/>
          </a:p>
        </p:txBody>
      </p:sp>
    </p:spTree>
    <p:extLst>
      <p:ext uri="{BB962C8B-B14F-4D97-AF65-F5344CB8AC3E}">
        <p14:creationId xmlns:p14="http://schemas.microsoft.com/office/powerpoint/2010/main" val="1398693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İlaç geliştirmedeki ikinci ana aşama ise </a:t>
            </a:r>
            <a:r>
              <a:rPr lang="en-US" dirty="0" err="1"/>
              <a:t>Öncü</a:t>
            </a:r>
            <a:r>
              <a:rPr lang="en-US" dirty="0"/>
              <a:t> </a:t>
            </a:r>
            <a:r>
              <a:rPr lang="en-US" dirty="0" err="1"/>
              <a:t>bileşiğin</a:t>
            </a:r>
            <a:r>
              <a:rPr lang="en-US" dirty="0"/>
              <a:t> </a:t>
            </a:r>
            <a:r>
              <a:rPr lang="en-US" dirty="0" err="1"/>
              <a:t>optimizasyonu</a:t>
            </a:r>
            <a:r>
              <a:rPr lang="tr-TR" dirty="0"/>
              <a:t>dur. </a:t>
            </a:r>
          </a:p>
          <a:p>
            <a:r>
              <a:rPr lang="tr-TR" dirty="0"/>
              <a:t>Burada </a:t>
            </a:r>
            <a:r>
              <a:rPr lang="en-US" dirty="0" err="1"/>
              <a:t>Amaç</a:t>
            </a:r>
            <a:r>
              <a:rPr lang="en-US" dirty="0"/>
              <a:t> </a:t>
            </a:r>
            <a:r>
              <a:rPr lang="en-US" dirty="0" err="1"/>
              <a:t>öncü</a:t>
            </a:r>
            <a:r>
              <a:rPr lang="en-US" dirty="0"/>
              <a:t> </a:t>
            </a:r>
            <a:r>
              <a:rPr lang="en-US" dirty="0" err="1"/>
              <a:t>molekülü</a:t>
            </a:r>
            <a:r>
              <a:rPr lang="en-US" dirty="0"/>
              <a:t> </a:t>
            </a:r>
            <a:r>
              <a:rPr lang="en-US" dirty="0" err="1"/>
              <a:t>hedeflemektir</a:t>
            </a:r>
            <a:r>
              <a:rPr lang="tr-TR" dirty="0"/>
              <a:t>.</a:t>
            </a:r>
          </a:p>
          <a:p>
            <a:endParaRPr lang="tr-TR" dirty="0"/>
          </a:p>
          <a:p>
            <a:r>
              <a:rPr lang="tr-TR" dirty="0"/>
              <a:t>Bu kapsamda yapılan çalışmalar arasında</a:t>
            </a:r>
            <a:endParaRPr lang="en-US" dirty="0"/>
          </a:p>
          <a:p>
            <a:pPr lvl="1"/>
            <a:r>
              <a:rPr lang="en-US" dirty="0" err="1"/>
              <a:t>Etkinliğin</a:t>
            </a:r>
            <a:r>
              <a:rPr lang="en-US" dirty="0"/>
              <a:t> </a:t>
            </a:r>
            <a:r>
              <a:rPr lang="en-US" dirty="0" err="1"/>
              <a:t>gücünü</a:t>
            </a:r>
            <a:r>
              <a:rPr lang="en-US" dirty="0"/>
              <a:t> </a:t>
            </a:r>
            <a:r>
              <a:rPr lang="en-US" dirty="0" err="1"/>
              <a:t>değiştirme</a:t>
            </a:r>
            <a:endParaRPr lang="en-US" dirty="0"/>
          </a:p>
          <a:p>
            <a:pPr lvl="1"/>
            <a:r>
              <a:rPr lang="en-US" dirty="0" err="1"/>
              <a:t>özgüllük</a:t>
            </a:r>
            <a:endParaRPr lang="en-US" dirty="0"/>
          </a:p>
          <a:p>
            <a:pPr lvl="1"/>
            <a:r>
              <a:rPr lang="en-US" dirty="0" err="1"/>
              <a:t>Etki</a:t>
            </a:r>
            <a:r>
              <a:rPr lang="en-US" dirty="0"/>
              <a:t> </a:t>
            </a:r>
            <a:r>
              <a:rPr lang="en-US" dirty="0" err="1"/>
              <a:t>süresinin</a:t>
            </a:r>
            <a:r>
              <a:rPr lang="en-US" dirty="0"/>
              <a:t> </a:t>
            </a:r>
            <a:r>
              <a:rPr lang="en-US" dirty="0" err="1"/>
              <a:t>değiştirilmesi</a:t>
            </a:r>
            <a:endParaRPr lang="en-US" dirty="0"/>
          </a:p>
          <a:p>
            <a:pPr lvl="1"/>
            <a:r>
              <a:rPr lang="en-US" dirty="0" err="1"/>
              <a:t>Uygulama</a:t>
            </a:r>
            <a:r>
              <a:rPr lang="en-US" dirty="0"/>
              <a:t> </a:t>
            </a:r>
            <a:r>
              <a:rPr lang="en-US" dirty="0" err="1"/>
              <a:t>kolaylığı</a:t>
            </a:r>
            <a:endParaRPr lang="en-US" dirty="0"/>
          </a:p>
          <a:p>
            <a:pPr lvl="1"/>
            <a:r>
              <a:rPr lang="en-US" dirty="0" err="1"/>
              <a:t>Artan</a:t>
            </a:r>
            <a:r>
              <a:rPr lang="en-US" dirty="0"/>
              <a:t> </a:t>
            </a:r>
            <a:r>
              <a:rPr lang="en-US" dirty="0" err="1"/>
              <a:t>stabilite</a:t>
            </a:r>
            <a:endParaRPr lang="en-US" dirty="0"/>
          </a:p>
          <a:p>
            <a:pPr lvl="1"/>
            <a:r>
              <a:rPr lang="en-US" dirty="0" err="1"/>
              <a:t>İstenmeyen</a:t>
            </a:r>
            <a:r>
              <a:rPr lang="en-US" dirty="0"/>
              <a:t> </a:t>
            </a:r>
            <a:r>
              <a:rPr lang="en-US" dirty="0" err="1"/>
              <a:t>etkileri</a:t>
            </a:r>
            <a:r>
              <a:rPr lang="en-US" dirty="0"/>
              <a:t> </a:t>
            </a:r>
            <a:r>
              <a:rPr lang="en-US" dirty="0" err="1"/>
              <a:t>veya</a:t>
            </a:r>
            <a:r>
              <a:rPr lang="en-US" dirty="0"/>
              <a:t> </a:t>
            </a:r>
            <a:r>
              <a:rPr lang="en-US" dirty="0" err="1"/>
              <a:t>toksisite</a:t>
            </a:r>
            <a:r>
              <a:rPr lang="en-US" dirty="0"/>
              <a:t> </a:t>
            </a:r>
            <a:r>
              <a:rPr lang="en-US" dirty="0" err="1"/>
              <a:t>gibi</a:t>
            </a:r>
            <a:r>
              <a:rPr lang="en-US" dirty="0"/>
              <a:t> </a:t>
            </a:r>
            <a:r>
              <a:rPr lang="en-US" dirty="0" err="1"/>
              <a:t>özellikleri</a:t>
            </a:r>
            <a:r>
              <a:rPr lang="en-US" dirty="0"/>
              <a:t> </a:t>
            </a:r>
            <a:r>
              <a:rPr lang="en-US" dirty="0" err="1"/>
              <a:t>iyileştirecek</a:t>
            </a:r>
            <a:r>
              <a:rPr lang="en-US" dirty="0"/>
              <a:t> </a:t>
            </a:r>
            <a:r>
              <a:rPr lang="en-US" dirty="0" err="1"/>
              <a:t>moleküler</a:t>
            </a:r>
            <a:r>
              <a:rPr lang="en-US" dirty="0"/>
              <a:t> </a:t>
            </a:r>
            <a:r>
              <a:rPr lang="en-US" dirty="0" err="1"/>
              <a:t>modifikasyonların</a:t>
            </a:r>
            <a:r>
              <a:rPr lang="en-US" dirty="0"/>
              <a:t> </a:t>
            </a:r>
            <a:r>
              <a:rPr lang="en-US" dirty="0" err="1"/>
              <a:t>yapılması</a:t>
            </a:r>
            <a:r>
              <a:rPr lang="tr-TR" dirty="0"/>
              <a:t> sayılabilir</a:t>
            </a:r>
            <a:r>
              <a:rPr lang="en-US" dirty="0"/>
              <a: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22</a:t>
            </a:fld>
            <a:endParaRPr lang="tr-TR"/>
          </a:p>
        </p:txBody>
      </p:sp>
    </p:spTree>
    <p:extLst>
      <p:ext uri="{BB962C8B-B14F-4D97-AF65-F5344CB8AC3E}">
        <p14:creationId xmlns:p14="http://schemas.microsoft.com/office/powerpoint/2010/main" val="496851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Yeni, yenilikçi ilaçların geliştirilmesi zaman alır; çok uzun bir zaman. Ortalama olarak keşiften pazara yolculuk 12 yıl sürer, ancak gen terapisi gibi tıbbın daha yeni alanlarında bu süre 30 yıla kadar çıkabilir. özellikle yaklaşık 5000 yeni bileşikten sadece birinin ABD'deki FDA veya Avrupa Birliğindeki Avrupa İlaç Ajansı (EMA) gibi düzenleyici kurumlar tarafından farmasötik ilaç olarak onaylandığı göz önüne alındığında, İlaç geliştirme alanındaki birçok aktör 12 yılı iyimser bulacaktır.</a:t>
            </a:r>
          </a:p>
        </p:txBody>
      </p:sp>
      <p:sp>
        <p:nvSpPr>
          <p:cNvPr id="4" name="Slayt Numarası Yer Tutucusu 3"/>
          <p:cNvSpPr>
            <a:spLocks noGrp="1"/>
          </p:cNvSpPr>
          <p:nvPr>
            <p:ph type="sldNum" sz="quarter" idx="5"/>
          </p:nvPr>
        </p:nvSpPr>
        <p:spPr/>
        <p:txBody>
          <a:bodyPr/>
          <a:lstStyle/>
          <a:p>
            <a:fld id="{84C76387-9829-4FB7-9A2F-743205FDD573}" type="slidenum">
              <a:rPr lang="tr-TR" smtClean="0"/>
              <a:t>23</a:t>
            </a:fld>
            <a:endParaRPr lang="tr-TR"/>
          </a:p>
        </p:txBody>
      </p:sp>
    </p:spTree>
    <p:extLst>
      <p:ext uri="{BB962C8B-B14F-4D97-AF65-F5344CB8AC3E}">
        <p14:creationId xmlns:p14="http://schemas.microsoft.com/office/powerpoint/2010/main" val="4174042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err="1"/>
              <a:t>İlaç</a:t>
            </a:r>
            <a:r>
              <a:rPr lang="en-US" dirty="0"/>
              <a:t> </a:t>
            </a:r>
            <a:r>
              <a:rPr lang="en-US" dirty="0" err="1"/>
              <a:t>Araştırma</a:t>
            </a:r>
            <a:r>
              <a:rPr lang="en-US" dirty="0"/>
              <a:t> </a:t>
            </a:r>
            <a:r>
              <a:rPr lang="en-US" dirty="0" err="1"/>
              <a:t>Çalışmalarında</a:t>
            </a:r>
            <a:r>
              <a:rPr lang="en-US" dirty="0"/>
              <a:t> GLP</a:t>
            </a:r>
          </a:p>
          <a:p>
            <a:r>
              <a:rPr lang="en-US" dirty="0"/>
              <a:t>Yeni </a:t>
            </a:r>
            <a:r>
              <a:rPr lang="en-US" dirty="0" err="1"/>
              <a:t>adjuvanların</a:t>
            </a:r>
            <a:r>
              <a:rPr lang="en-US" dirty="0"/>
              <a:t> </a:t>
            </a:r>
            <a:r>
              <a:rPr lang="en-US" dirty="0" err="1"/>
              <a:t>ve</a:t>
            </a:r>
            <a:r>
              <a:rPr lang="en-US" dirty="0"/>
              <a:t> </a:t>
            </a:r>
            <a:r>
              <a:rPr lang="en-US" dirty="0" err="1"/>
              <a:t>adjuvanlı</a:t>
            </a:r>
            <a:r>
              <a:rPr lang="en-US" dirty="0"/>
              <a:t> </a:t>
            </a:r>
            <a:r>
              <a:rPr lang="en-US" dirty="0" err="1"/>
              <a:t>aşıların</a:t>
            </a:r>
            <a:r>
              <a:rPr lang="en-US" dirty="0"/>
              <a:t> </a:t>
            </a:r>
            <a:r>
              <a:rPr lang="en-US" dirty="0" err="1"/>
              <a:t>değerlendirilmesi</a:t>
            </a:r>
            <a:r>
              <a:rPr lang="en-US" dirty="0"/>
              <a:t> </a:t>
            </a:r>
            <a:r>
              <a:rPr lang="en-US" dirty="0" err="1"/>
              <a:t>için</a:t>
            </a:r>
            <a:r>
              <a:rPr lang="en-US" dirty="0"/>
              <a:t> </a:t>
            </a:r>
            <a:r>
              <a:rPr lang="en-US" dirty="0" err="1"/>
              <a:t>aşağıdaki</a:t>
            </a:r>
            <a:r>
              <a:rPr lang="en-US" dirty="0"/>
              <a:t> </a:t>
            </a:r>
            <a:r>
              <a:rPr lang="en-US" dirty="0" err="1"/>
              <a:t>ürünlerin</a:t>
            </a:r>
            <a:r>
              <a:rPr lang="en-US" dirty="0"/>
              <a:t> </a:t>
            </a:r>
            <a:r>
              <a:rPr lang="en-US" dirty="0" err="1"/>
              <a:t>klinik</a:t>
            </a:r>
            <a:r>
              <a:rPr lang="en-US" dirty="0"/>
              <a:t> </a:t>
            </a:r>
            <a:r>
              <a:rPr lang="en-US" dirty="0" err="1"/>
              <a:t>öncesi</a:t>
            </a:r>
            <a:r>
              <a:rPr lang="en-US" dirty="0"/>
              <a:t> </a:t>
            </a:r>
            <a:r>
              <a:rPr lang="en-US" dirty="0" err="1"/>
              <a:t>çalışmalarında</a:t>
            </a:r>
            <a:r>
              <a:rPr lang="en-US" dirty="0"/>
              <a:t> GLP </a:t>
            </a:r>
            <a:r>
              <a:rPr lang="en-US" dirty="0" err="1"/>
              <a:t>ilkeleri</a:t>
            </a:r>
            <a:r>
              <a:rPr lang="en-US" dirty="0"/>
              <a:t> </a:t>
            </a:r>
            <a:r>
              <a:rPr lang="en-US" dirty="0" err="1"/>
              <a:t>uygulanmalıdır</a:t>
            </a:r>
            <a:r>
              <a:rPr lang="en-US" dirty="0"/>
              <a:t>:</a:t>
            </a:r>
          </a:p>
          <a:p>
            <a:r>
              <a:rPr lang="en-US" dirty="0" err="1"/>
              <a:t>lisanssız</a:t>
            </a:r>
            <a:r>
              <a:rPr lang="en-US" dirty="0"/>
              <a:t> </a:t>
            </a:r>
            <a:r>
              <a:rPr lang="en-US" dirty="0" err="1"/>
              <a:t>adjuvan</a:t>
            </a:r>
            <a:r>
              <a:rPr lang="en-US" dirty="0"/>
              <a:t> </a:t>
            </a:r>
            <a:r>
              <a:rPr lang="en-US" dirty="0" err="1"/>
              <a:t>aşılar</a:t>
            </a:r>
            <a:r>
              <a:rPr lang="en-US" dirty="0"/>
              <a:t>;</a:t>
            </a:r>
          </a:p>
          <a:p>
            <a:r>
              <a:rPr lang="en-US" dirty="0" err="1"/>
              <a:t>lisanslı</a:t>
            </a:r>
            <a:r>
              <a:rPr lang="en-US" dirty="0"/>
              <a:t> </a:t>
            </a:r>
            <a:r>
              <a:rPr lang="en-US" dirty="0" err="1"/>
              <a:t>aşılara</a:t>
            </a:r>
            <a:r>
              <a:rPr lang="en-US" dirty="0"/>
              <a:t> </a:t>
            </a:r>
            <a:r>
              <a:rPr lang="en-US" dirty="0" err="1"/>
              <a:t>dahil</a:t>
            </a:r>
            <a:r>
              <a:rPr lang="en-US" dirty="0"/>
              <a:t> </a:t>
            </a:r>
            <a:r>
              <a:rPr lang="en-US" dirty="0" err="1"/>
              <a:t>edilen</a:t>
            </a:r>
            <a:r>
              <a:rPr lang="en-US" dirty="0"/>
              <a:t> </a:t>
            </a:r>
            <a:r>
              <a:rPr lang="en-US" dirty="0" err="1"/>
              <a:t>ancak</a:t>
            </a:r>
            <a:r>
              <a:rPr lang="en-US" dirty="0"/>
              <a:t> </a:t>
            </a:r>
            <a:r>
              <a:rPr lang="en-US" dirty="0" err="1"/>
              <a:t>üretim</a:t>
            </a:r>
            <a:r>
              <a:rPr lang="en-US" dirty="0"/>
              <a:t> </a:t>
            </a:r>
            <a:r>
              <a:rPr lang="en-US" dirty="0" err="1"/>
              <a:t>sürecinde</a:t>
            </a:r>
            <a:r>
              <a:rPr lang="en-US" dirty="0"/>
              <a:t> </a:t>
            </a:r>
            <a:r>
              <a:rPr lang="en-US" dirty="0" err="1"/>
              <a:t>önemli</a:t>
            </a:r>
            <a:r>
              <a:rPr lang="en-US" dirty="0"/>
              <a:t> </a:t>
            </a:r>
            <a:r>
              <a:rPr lang="en-US" dirty="0" err="1"/>
              <a:t>değişikliklere</a:t>
            </a:r>
            <a:r>
              <a:rPr lang="en-US" dirty="0"/>
              <a:t> </a:t>
            </a:r>
            <a:r>
              <a:rPr lang="en-US" dirty="0" err="1"/>
              <a:t>uğrayan</a:t>
            </a:r>
            <a:r>
              <a:rPr lang="en-US" dirty="0"/>
              <a:t> </a:t>
            </a:r>
            <a:r>
              <a:rPr lang="en-US" dirty="0" err="1"/>
              <a:t>antijenler</a:t>
            </a:r>
            <a:r>
              <a:rPr lang="en-US" dirty="0"/>
              <a:t> </a:t>
            </a:r>
            <a:r>
              <a:rPr lang="en-US" dirty="0" err="1"/>
              <a:t>ve</a:t>
            </a:r>
            <a:r>
              <a:rPr lang="en-US" dirty="0"/>
              <a:t> </a:t>
            </a:r>
            <a:r>
              <a:rPr lang="en-US" dirty="0" err="1"/>
              <a:t>adjuvanlar</a:t>
            </a:r>
            <a:r>
              <a:rPr lang="en-US" dirty="0"/>
              <a:t>;</a:t>
            </a:r>
          </a:p>
          <a:p>
            <a:r>
              <a:rPr lang="en-US" dirty="0" err="1"/>
              <a:t>formülasyonunda</a:t>
            </a:r>
            <a:r>
              <a:rPr lang="en-US" dirty="0"/>
              <a:t> </a:t>
            </a:r>
            <a:r>
              <a:rPr lang="en-US" dirty="0" err="1"/>
              <a:t>büyük</a:t>
            </a:r>
            <a:r>
              <a:rPr lang="en-US" dirty="0"/>
              <a:t> </a:t>
            </a:r>
            <a:r>
              <a:rPr lang="en-US" dirty="0" err="1"/>
              <a:t>değişiklikler</a:t>
            </a:r>
            <a:r>
              <a:rPr lang="en-US" dirty="0"/>
              <a:t> </a:t>
            </a:r>
            <a:r>
              <a:rPr lang="en-US" dirty="0" err="1"/>
              <a:t>yapılmış</a:t>
            </a:r>
            <a:r>
              <a:rPr lang="en-US" dirty="0"/>
              <a:t> (</a:t>
            </a:r>
            <a:r>
              <a:rPr lang="en-US" dirty="0" err="1"/>
              <a:t>örneğin</a:t>
            </a:r>
            <a:r>
              <a:rPr lang="en-US" dirty="0"/>
              <a:t>, </a:t>
            </a:r>
            <a:r>
              <a:rPr lang="en-US" dirty="0" err="1"/>
              <a:t>yardımcı</a:t>
            </a:r>
            <a:r>
              <a:rPr lang="en-US" dirty="0"/>
              <a:t> </a:t>
            </a:r>
            <a:r>
              <a:rPr lang="en-US" dirty="0" err="1"/>
              <a:t>maddede</a:t>
            </a:r>
            <a:r>
              <a:rPr lang="en-US" dirty="0"/>
              <a:t> </a:t>
            </a:r>
            <a:r>
              <a:rPr lang="en-US" dirty="0" err="1"/>
              <a:t>değişiklik</a:t>
            </a:r>
            <a:r>
              <a:rPr lang="en-US" dirty="0"/>
              <a:t> </a:t>
            </a:r>
            <a:r>
              <a:rPr lang="en-US" dirty="0" err="1"/>
              <a:t>yapılmış</a:t>
            </a:r>
            <a:r>
              <a:rPr lang="en-US" dirty="0"/>
              <a:t> </a:t>
            </a:r>
            <a:r>
              <a:rPr lang="en-US" dirty="0" err="1"/>
              <a:t>veya</a:t>
            </a:r>
            <a:r>
              <a:rPr lang="en-US" dirty="0"/>
              <a:t> </a:t>
            </a:r>
            <a:r>
              <a:rPr lang="en-US" dirty="0" err="1"/>
              <a:t>bileşenlerden</a:t>
            </a:r>
            <a:r>
              <a:rPr lang="en-US" dirty="0"/>
              <a:t> </a:t>
            </a:r>
            <a:r>
              <a:rPr lang="en-US" dirty="0" err="1"/>
              <a:t>birinin</a:t>
            </a:r>
            <a:r>
              <a:rPr lang="en-US" dirty="0"/>
              <a:t> </a:t>
            </a:r>
            <a:r>
              <a:rPr lang="en-US" dirty="0" err="1"/>
              <a:t>eklenmesi</a:t>
            </a:r>
            <a:r>
              <a:rPr lang="en-US" dirty="0"/>
              <a:t> </a:t>
            </a:r>
            <a:r>
              <a:rPr lang="en-US" dirty="0" err="1"/>
              <a:t>veya</a:t>
            </a:r>
            <a:r>
              <a:rPr lang="en-US" dirty="0"/>
              <a:t> </a:t>
            </a:r>
            <a:r>
              <a:rPr lang="en-US" dirty="0" err="1"/>
              <a:t>çıkarılması</a:t>
            </a:r>
            <a:r>
              <a:rPr lang="en-US" dirty="0"/>
              <a:t>) </a:t>
            </a:r>
            <a:r>
              <a:rPr lang="en-US" dirty="0" err="1"/>
              <a:t>önceden</a:t>
            </a:r>
            <a:r>
              <a:rPr lang="en-US" dirty="0"/>
              <a:t> </a:t>
            </a:r>
            <a:r>
              <a:rPr lang="en-US" dirty="0" err="1"/>
              <a:t>lisanslı</a:t>
            </a:r>
            <a:r>
              <a:rPr lang="en-US" dirty="0"/>
              <a:t> </a:t>
            </a:r>
            <a:r>
              <a:rPr lang="en-US" dirty="0" err="1"/>
              <a:t>ürünler</a:t>
            </a:r>
            <a:r>
              <a:rPr lang="en-US" dirty="0"/>
              <a:t>;</a:t>
            </a:r>
          </a:p>
          <a:p>
            <a:r>
              <a:rPr lang="en-US" dirty="0" err="1"/>
              <a:t>daha</a:t>
            </a:r>
            <a:r>
              <a:rPr lang="en-US" dirty="0"/>
              <a:t> </a:t>
            </a:r>
            <a:r>
              <a:rPr lang="en-US" dirty="0" err="1"/>
              <a:t>önce</a:t>
            </a:r>
            <a:r>
              <a:rPr lang="en-US" dirty="0"/>
              <a:t> </a:t>
            </a:r>
            <a:r>
              <a:rPr lang="en-US" dirty="0" err="1"/>
              <a:t>lisanslanan</a:t>
            </a:r>
            <a:r>
              <a:rPr lang="en-US" dirty="0"/>
              <a:t> </a:t>
            </a:r>
            <a:r>
              <a:rPr lang="en-US" dirty="0" err="1"/>
              <a:t>ürünler</a:t>
            </a:r>
            <a:r>
              <a:rPr lang="en-US" dirty="0"/>
              <a:t> yeni </a:t>
            </a:r>
            <a:r>
              <a:rPr lang="en-US" dirty="0" err="1"/>
              <a:t>bir</a:t>
            </a:r>
            <a:r>
              <a:rPr lang="en-US" dirty="0"/>
              <a:t> </a:t>
            </a:r>
            <a:r>
              <a:rPr lang="en-US" dirty="0" err="1"/>
              <a:t>yönetim</a:t>
            </a:r>
            <a:r>
              <a:rPr lang="en-US" dirty="0"/>
              <a:t> </a:t>
            </a:r>
            <a:r>
              <a:rPr lang="en-US" dirty="0" err="1"/>
              <a:t>yolu</a:t>
            </a:r>
            <a:r>
              <a:rPr lang="en-US" dirty="0"/>
              <a:t> </a:t>
            </a:r>
            <a:r>
              <a:rPr lang="en-US" dirty="0" err="1"/>
              <a:t>aracılığıyla</a:t>
            </a:r>
            <a:r>
              <a:rPr lang="en-US" dirty="0"/>
              <a:t> </a:t>
            </a:r>
            <a:r>
              <a:rPr lang="en-US" dirty="0" err="1"/>
              <a:t>teslim</a:t>
            </a:r>
            <a:r>
              <a:rPr lang="en-US" dirty="0"/>
              <a:t> </a:t>
            </a:r>
            <a:r>
              <a:rPr lang="en-US" dirty="0" err="1"/>
              <a:t>edilir</a:t>
            </a:r>
            <a:r>
              <a:rPr lang="en-US" dirty="0"/>
              <a: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24</a:t>
            </a:fld>
            <a:endParaRPr lang="tr-TR"/>
          </a:p>
        </p:txBody>
      </p:sp>
    </p:spTree>
    <p:extLst>
      <p:ext uri="{BB962C8B-B14F-4D97-AF65-F5344CB8AC3E}">
        <p14:creationId xmlns:p14="http://schemas.microsoft.com/office/powerpoint/2010/main" val="1824927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Klinik Öncesi İn-</a:t>
            </a:r>
            <a:r>
              <a:rPr lang="tr-TR" dirty="0" err="1"/>
              <a:t>vivo</a:t>
            </a:r>
            <a:r>
              <a:rPr lang="tr-TR" dirty="0"/>
              <a:t> Toksisite analizleri Sağlıklı hayvanlar üzerinde yapılır.</a:t>
            </a:r>
          </a:p>
          <a:p>
            <a:r>
              <a:rPr lang="tr-TR" dirty="0"/>
              <a:t>Küçük moleküller için kemirgen türleri veya kemirgen olmayan türler kullanılır.</a:t>
            </a:r>
          </a:p>
          <a:p>
            <a:r>
              <a:rPr lang="tr-TR" dirty="0" err="1"/>
              <a:t>Biyoteknolojik</a:t>
            </a:r>
            <a:r>
              <a:rPr lang="tr-TR" dirty="0"/>
              <a:t> bileşikler, farmakolojik olarak aktif olacakları bir tür üzerinde test edilmelidir.</a:t>
            </a:r>
          </a:p>
          <a:p>
            <a:r>
              <a:rPr lang="tr-TR" dirty="0"/>
              <a:t>Davranış, görünüm, yiyecek tüketimi, kilo durumu takip edilir. </a:t>
            </a:r>
            <a:r>
              <a:rPr lang="tr-TR" dirty="0" err="1"/>
              <a:t>Gerkirse</a:t>
            </a:r>
            <a:r>
              <a:rPr lang="tr-TR" dirty="0"/>
              <a:t> otopsi ile değerlendirilir</a:t>
            </a:r>
          </a:p>
          <a:p>
            <a:r>
              <a:rPr lang="tr-TR" dirty="0"/>
              <a:t>Dozlar;</a:t>
            </a:r>
          </a:p>
          <a:p>
            <a:pPr lvl="1"/>
            <a:r>
              <a:rPr lang="tr-TR" dirty="0"/>
              <a:t>Etkisiz doz</a:t>
            </a:r>
          </a:p>
          <a:p>
            <a:pPr lvl="1"/>
            <a:r>
              <a:rPr lang="tr-TR" dirty="0"/>
              <a:t>Eşik dozu</a:t>
            </a:r>
          </a:p>
          <a:p>
            <a:pPr lvl="1"/>
            <a:r>
              <a:rPr lang="tr-TR" dirty="0"/>
              <a:t>İzin verilen en yüksek doz</a:t>
            </a:r>
          </a:p>
          <a:p>
            <a:pPr lvl="1"/>
            <a:r>
              <a:rPr lang="tr-TR" dirty="0"/>
              <a:t>Terapötik indeks TD50, ED50 gibi parametrelere bakılır.</a:t>
            </a:r>
          </a:p>
        </p:txBody>
      </p:sp>
      <p:sp>
        <p:nvSpPr>
          <p:cNvPr id="4" name="Slayt Numarası Yer Tutucusu 3"/>
          <p:cNvSpPr>
            <a:spLocks noGrp="1"/>
          </p:cNvSpPr>
          <p:nvPr>
            <p:ph type="sldNum" sz="quarter" idx="5"/>
          </p:nvPr>
        </p:nvSpPr>
        <p:spPr/>
        <p:txBody>
          <a:bodyPr/>
          <a:lstStyle/>
          <a:p>
            <a:fld id="{84C76387-9829-4FB7-9A2F-743205FDD573}" type="slidenum">
              <a:rPr lang="tr-TR" smtClean="0"/>
              <a:t>25</a:t>
            </a:fld>
            <a:endParaRPr lang="tr-TR"/>
          </a:p>
        </p:txBody>
      </p:sp>
    </p:spTree>
    <p:extLst>
      <p:ext uri="{BB962C8B-B14F-4D97-AF65-F5344CB8AC3E}">
        <p14:creationId xmlns:p14="http://schemas.microsoft.com/office/powerpoint/2010/main" val="488076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Klinik Öncesi Aşamalar</a:t>
            </a:r>
          </a:p>
          <a:p>
            <a:r>
              <a:rPr lang="tr-TR" dirty="0"/>
              <a:t>Klinik öncesi geliştirmenin amacı, yeni bir bileşiğin insanlarda denenmeye hazır olduğunun kabul edilmesinden önce olması gereken tüm parametreleri karşılamaktır.</a:t>
            </a:r>
          </a:p>
          <a:p>
            <a:r>
              <a:rPr lang="tr-TR" dirty="0"/>
              <a:t>Esas olarak fareler, tavşanlar, sıçanlar ve maymunlar üzerinde yapılır.</a:t>
            </a:r>
          </a:p>
          <a:p>
            <a:r>
              <a:rPr lang="tr-TR" dirty="0"/>
              <a:t>Temel olarak 4 ana bölümden oluşur. Bunlar</a:t>
            </a:r>
          </a:p>
          <a:p>
            <a:pPr marL="228600" indent="-228600">
              <a:buAutoNum type="arabicPeriod"/>
            </a:pPr>
            <a:r>
              <a:rPr lang="tr-TR" dirty="0"/>
              <a:t>Farmakolojik Güvenlik Çalışmaları </a:t>
            </a:r>
          </a:p>
          <a:p>
            <a:pPr marL="914400" lvl="1" indent="-457200">
              <a:buFont typeface="+mj-lt"/>
              <a:buAutoNum type="arabicPeriod" startAt="2"/>
            </a:pPr>
            <a:r>
              <a:rPr lang="en-US" dirty="0" err="1"/>
              <a:t>Ön</a:t>
            </a:r>
            <a:r>
              <a:rPr lang="en-US" dirty="0"/>
              <a:t> </a:t>
            </a:r>
            <a:r>
              <a:rPr lang="en-US" dirty="0" err="1"/>
              <a:t>toksikolojik</a:t>
            </a:r>
            <a:r>
              <a:rPr lang="en-US" dirty="0"/>
              <a:t> </a:t>
            </a:r>
            <a:r>
              <a:rPr lang="en-US" dirty="0" err="1"/>
              <a:t>testler</a:t>
            </a:r>
            <a:endParaRPr lang="en-US" dirty="0"/>
          </a:p>
          <a:p>
            <a:pPr marL="914400" lvl="1" indent="-457200">
              <a:buFont typeface="+mj-lt"/>
              <a:buAutoNum type="arabicPeriod" startAt="2"/>
            </a:pPr>
            <a:r>
              <a:rPr lang="en-US" dirty="0" err="1"/>
              <a:t>Farmakokinetik</a:t>
            </a:r>
            <a:r>
              <a:rPr lang="en-US" dirty="0"/>
              <a:t> ve </a:t>
            </a:r>
            <a:r>
              <a:rPr lang="en-US" dirty="0" err="1"/>
              <a:t>farmakodinamik</a:t>
            </a:r>
            <a:r>
              <a:rPr lang="en-US" dirty="0"/>
              <a:t> (PK/PD) </a:t>
            </a:r>
            <a:r>
              <a:rPr lang="en-US" dirty="0" err="1"/>
              <a:t>testler</a:t>
            </a:r>
            <a:endParaRPr lang="en-US" dirty="0"/>
          </a:p>
          <a:p>
            <a:pPr marL="914400" lvl="1" indent="-457200">
              <a:buFont typeface="+mj-lt"/>
              <a:buAutoNum type="arabicPeriod" startAt="2"/>
            </a:pPr>
            <a:r>
              <a:rPr lang="en-US" dirty="0" err="1"/>
              <a:t>Kimyasal</a:t>
            </a:r>
            <a:r>
              <a:rPr lang="en-US" dirty="0"/>
              <a:t> ve </a:t>
            </a:r>
            <a:r>
              <a:rPr lang="en-US" dirty="0" err="1"/>
              <a:t>farmasötik</a:t>
            </a:r>
            <a:r>
              <a:rPr lang="en-US" dirty="0"/>
              <a:t> </a:t>
            </a:r>
            <a:r>
              <a:rPr lang="en-US" dirty="0" err="1"/>
              <a:t>geliştirme</a:t>
            </a:r>
            <a:r>
              <a:rPr lang="tr-TR" dirty="0" err="1"/>
              <a:t>dir</a:t>
            </a:r>
            <a:r>
              <a:rPr lang="tr-TR" dirty="0"/>
              <a:t>.</a:t>
            </a:r>
            <a:endParaRPr lang="en-US" dirty="0"/>
          </a:p>
          <a:p>
            <a:pPr marL="228600" indent="-228600">
              <a:buAutoNum type="arabicPeriod"/>
            </a:pP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26</a:t>
            </a:fld>
            <a:endParaRPr lang="tr-TR"/>
          </a:p>
        </p:txBody>
      </p:sp>
    </p:spTree>
    <p:extLst>
      <p:ext uri="{BB962C8B-B14F-4D97-AF65-F5344CB8AC3E}">
        <p14:creationId xmlns:p14="http://schemas.microsoft.com/office/powerpoint/2010/main" val="3634982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Klinik Öncesi Aşamalar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1. Farmakolojik Güvenlik Çalışmaları - İlacın </a:t>
            </a:r>
            <a:r>
              <a:rPr lang="tr-TR" dirty="0" err="1"/>
              <a:t>bronkokonstriksiyon</a:t>
            </a:r>
            <a:r>
              <a:rPr lang="tr-TR" dirty="0"/>
              <a:t>, kardiyak aritmiler, kan basıncı değişiklikleri ve ataksi gibi bariz tehlikeli akut etkiler yaratmadığını kontrol etmek için farmakolojik testler uygulanır.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2. Ön toksikolojik testler: Genotoksisiteyi dışlamak ve ilacın maksimum toksik olmayan dozunu belirlemek için yapılan ön toksikolojik testlerdir. Bu testler genellikle 28 gün boyunca günlük olarak verilerek ve iki türde test edilir. </a:t>
            </a:r>
            <a:r>
              <a:rPr lang="tr-TR" sz="1200" dirty="0"/>
              <a:t>T</a:t>
            </a:r>
            <a:r>
              <a:rPr lang="en-US" sz="1200" dirty="0" err="1"/>
              <a:t>edavi</a:t>
            </a:r>
            <a:r>
              <a:rPr lang="en-US" sz="1200" dirty="0"/>
              <a:t> </a:t>
            </a:r>
            <a:r>
              <a:rPr lang="en-US" sz="1200" dirty="0" err="1"/>
              <a:t>edilen</a:t>
            </a:r>
            <a:r>
              <a:rPr lang="en-US" sz="1200" dirty="0"/>
              <a:t> </a:t>
            </a:r>
            <a:r>
              <a:rPr lang="en-US" sz="1200" dirty="0" err="1"/>
              <a:t>hayvanlar</a:t>
            </a:r>
            <a:r>
              <a:rPr lang="tr-TR" sz="1200" dirty="0"/>
              <a:t>da b</a:t>
            </a:r>
            <a:r>
              <a:rPr lang="en-US" sz="1200" dirty="0" err="1"/>
              <a:t>üyük</a:t>
            </a:r>
            <a:r>
              <a:rPr lang="en-US" sz="1200" dirty="0"/>
              <a:t> </a:t>
            </a:r>
            <a:r>
              <a:rPr lang="en-US" sz="1200" dirty="0" err="1"/>
              <a:t>değişiklikler</a:t>
            </a:r>
            <a:r>
              <a:rPr lang="en-US" sz="1200" dirty="0"/>
              <a:t> </a:t>
            </a:r>
            <a:r>
              <a:rPr lang="en-US" sz="1200" dirty="0" err="1"/>
              <a:t>olması</a:t>
            </a:r>
            <a:r>
              <a:rPr lang="en-US" sz="1200" dirty="0"/>
              <a:t> </a:t>
            </a:r>
            <a:r>
              <a:rPr lang="tr-TR" sz="1200" dirty="0"/>
              <a:t>halinde</a:t>
            </a:r>
            <a:r>
              <a:rPr lang="en-US" sz="1200" dirty="0"/>
              <a:t>, </a:t>
            </a:r>
            <a:r>
              <a:rPr lang="en-US" sz="1200" dirty="0" err="1"/>
              <a:t>deneyin</a:t>
            </a:r>
            <a:r>
              <a:rPr lang="en-US" sz="1200" dirty="0"/>
              <a:t> </a:t>
            </a:r>
            <a:r>
              <a:rPr lang="en-US" sz="1200" dirty="0" err="1"/>
              <a:t>sonunda</a:t>
            </a:r>
            <a:r>
              <a:rPr lang="en-US" sz="1200" dirty="0"/>
              <a:t> </a:t>
            </a:r>
            <a:r>
              <a:rPr lang="en-US" sz="1200" dirty="0" err="1"/>
              <a:t>doku</a:t>
            </a:r>
            <a:r>
              <a:rPr lang="en-US" sz="1200" dirty="0"/>
              <a:t> </a:t>
            </a:r>
            <a:r>
              <a:rPr lang="en-US" sz="1200" dirty="0" err="1"/>
              <a:t>hasarının</a:t>
            </a:r>
            <a:r>
              <a:rPr lang="en-US" sz="1200" dirty="0"/>
              <a:t> </a:t>
            </a:r>
            <a:r>
              <a:rPr lang="en-US" sz="1200" dirty="0" err="1"/>
              <a:t>histolojik</a:t>
            </a:r>
            <a:r>
              <a:rPr lang="en-US" sz="1200" dirty="0"/>
              <a:t> ve </a:t>
            </a:r>
            <a:r>
              <a:rPr lang="en-US" sz="1200" dirty="0" err="1"/>
              <a:t>biyokimyasal</a:t>
            </a:r>
            <a:r>
              <a:rPr lang="en-US" sz="1200" dirty="0"/>
              <a:t> </a:t>
            </a:r>
            <a:r>
              <a:rPr lang="en-US" sz="1200" dirty="0" err="1"/>
              <a:t>kanıtlarını</a:t>
            </a:r>
            <a:r>
              <a:rPr lang="en-US" sz="1200" dirty="0"/>
              <a:t> </a:t>
            </a:r>
            <a:r>
              <a:rPr lang="en-US" sz="1200" dirty="0" err="1"/>
              <a:t>aramak</a:t>
            </a:r>
            <a:r>
              <a:rPr lang="en-US" sz="1200" dirty="0"/>
              <a:t> </a:t>
            </a:r>
            <a:r>
              <a:rPr lang="en-US" sz="1200" dirty="0" err="1"/>
              <a:t>için</a:t>
            </a:r>
            <a:r>
              <a:rPr lang="en-US" sz="1200" dirty="0"/>
              <a:t> </a:t>
            </a:r>
            <a:r>
              <a:rPr lang="en-US" sz="1200" dirty="0" err="1"/>
              <a:t>otopsi</a:t>
            </a:r>
            <a:r>
              <a:rPr lang="tr-TR" sz="1200" dirty="0"/>
              <a:t> yapılarak toplanan materyal </a:t>
            </a:r>
            <a:r>
              <a:rPr lang="tr-TR" dirty="0"/>
              <a:t>titizlikle incelenir.</a:t>
            </a:r>
          </a:p>
          <a:p>
            <a:r>
              <a:rPr lang="tr-TR" dirty="0"/>
              <a:t>3. Farmakokinetik ve farmakodinamik testler PK/PD olarak da adlandırılan farmakolojik analizler gerçekleştirilir </a:t>
            </a:r>
          </a:p>
          <a:p>
            <a:r>
              <a:rPr lang="tr-TR" dirty="0"/>
              <a:t>4. Kimyasal ve farmasötik geliştirme: Büyük ölçekli sentez ve saflaştırmanın fizibilitesini değerlendirmek, bileşiğin çeşitli koşullar altında stabilitesini değerlendirmek ve klinik çalışmalara uygun bir formülasyon geliştirmek için kimyasal ve farmasötik geliştirme çalışmalarının yürütülmesidir</a:t>
            </a:r>
          </a:p>
        </p:txBody>
      </p:sp>
      <p:sp>
        <p:nvSpPr>
          <p:cNvPr id="4" name="Slayt Numarası Yer Tutucusu 3"/>
          <p:cNvSpPr>
            <a:spLocks noGrp="1"/>
          </p:cNvSpPr>
          <p:nvPr>
            <p:ph type="sldNum" sz="quarter" idx="5"/>
          </p:nvPr>
        </p:nvSpPr>
        <p:spPr/>
        <p:txBody>
          <a:bodyPr/>
          <a:lstStyle/>
          <a:p>
            <a:fld id="{84C76387-9829-4FB7-9A2F-743205FDD573}" type="slidenum">
              <a:rPr lang="tr-TR" smtClean="0"/>
              <a:t>27</a:t>
            </a:fld>
            <a:endParaRPr lang="tr-TR"/>
          </a:p>
        </p:txBody>
      </p:sp>
    </p:spTree>
    <p:extLst>
      <p:ext uri="{BB962C8B-B14F-4D97-AF65-F5344CB8AC3E}">
        <p14:creationId xmlns:p14="http://schemas.microsoft.com/office/powerpoint/2010/main" val="1009007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dirty="0"/>
              <a:t>Lütfen konu hakkında daha ayrıntılı bilgi edinmek için web sitemizde bulunan kitap ve diğer dokümanları inceleyiniz. Aklınıza takılan veya anlaşılmayan hususlar için sosyal medya hesaplarımızı kullanabilirsiniz.</a:t>
            </a:r>
          </a:p>
        </p:txBody>
      </p:sp>
      <p:sp>
        <p:nvSpPr>
          <p:cNvPr id="295" name="Google Shape;29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Bu oturumumuzu özetleyecek olursak:</a:t>
            </a:r>
          </a:p>
          <a:p>
            <a:r>
              <a:rPr lang="tr-TR" sz="1200" dirty="0"/>
              <a:t>Klinik öncesi geliştirme çalışmalarının çoğu, özellikle de güvenlik konularıyla ilgili olanlar, kayıt tutma prosedürleri, veri analizi, cihaz kalibrasyonu ve personel eğitimi gibi hususları kapsayan İyi Laboratuvar Uygulamaları (GLP) olarak bilinen resmi işletim kuralları kapsamında yürütülür.</a:t>
            </a:r>
          </a:p>
          <a:p>
            <a:r>
              <a:rPr lang="tr-TR" sz="1200" dirty="0" err="1"/>
              <a:t>GLP'nin</a:t>
            </a:r>
            <a:r>
              <a:rPr lang="tr-TR" sz="1200" dirty="0"/>
              <a:t> amacı insan hatasını mümkün olduğunca ortadan kaldırmak ve düzenleyici otoriteye sunulan verilerin güvenilirliğini sağlamak olup laboratuvarların GLP standartlarına uygunluğu düzenli olarak takip edilmektedir.</a:t>
            </a:r>
          </a:p>
          <a:p>
            <a:r>
              <a:rPr lang="tr-TR" sz="1200" dirty="0"/>
              <a:t>Klinik öncesi geliştirmenin amacı, yeni bir bileşiğin insanlarda denenmeye hazır olduğunun kabul edilmesinden önce olması gereken tüm parametreleri karşılamaktır. Esas olarak fareler, tavşanlar, sıçanlar ve maymunlar üzerinde yapılır.</a:t>
            </a: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0F0BA-F7C8-0F46-AB7E-DE2157BCF79D}"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51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mj-lt"/>
              <a:buNone/>
            </a:pPr>
            <a:r>
              <a:rPr lang="tr-TR" dirty="0"/>
              <a:t>Bu oturumda GLP standartlarına genel bakış, </a:t>
            </a:r>
            <a:r>
              <a:rPr lang="tr-TR" dirty="0" err="1"/>
              <a:t>GLP'nin</a:t>
            </a:r>
            <a:r>
              <a:rPr lang="tr-TR" dirty="0"/>
              <a:t> temel ilkeleri, GLP uygulanan alanlar, İlaç Araştırma Çalışmalarında GLP ve </a:t>
            </a:r>
            <a:r>
              <a:rPr lang="tr-TR" dirty="0" err="1"/>
              <a:t>GLP'de</a:t>
            </a:r>
            <a:r>
              <a:rPr lang="tr-TR" dirty="0"/>
              <a:t> Klinik Öncesi Aşamalar ve </a:t>
            </a:r>
            <a:r>
              <a:rPr lang="tr-TR" dirty="0" err="1"/>
              <a:t>Invivo</a:t>
            </a:r>
            <a:r>
              <a:rPr lang="tr-TR" dirty="0"/>
              <a:t> Testler hakkında bilgilere yer vereceğiz.</a:t>
            </a:r>
          </a:p>
          <a:p>
            <a:endParaRPr lang="tr-TR" dirty="0"/>
          </a:p>
        </p:txBody>
      </p:sp>
      <p:sp>
        <p:nvSpPr>
          <p:cNvPr id="4" name="Slayt Numarası Yer Tutucusu 3"/>
          <p:cNvSpPr>
            <a:spLocks noGrp="1"/>
          </p:cNvSpPr>
          <p:nvPr>
            <p:ph type="sldNum" sz="quarter" idx="5"/>
          </p:nvPr>
        </p:nvSpPr>
        <p:spPr/>
        <p:txBody>
          <a:bodyPr/>
          <a:lstStyle/>
          <a:p>
            <a:pPr>
              <a:defRPr/>
            </a:pPr>
            <a:fld id="{244832FF-F025-2D47-9A5A-6ADF3BF3F9CD}" type="slidenum">
              <a:rPr lang="tr-TR" smtClean="0"/>
              <a:pPr>
                <a:defRPr/>
              </a:pPr>
              <a:t>3</a:t>
            </a:fld>
            <a:endParaRPr lang="tr-TR"/>
          </a:p>
        </p:txBody>
      </p:sp>
    </p:spTree>
    <p:extLst>
      <p:ext uri="{BB962C8B-B14F-4D97-AF65-F5344CB8AC3E}">
        <p14:creationId xmlns:p14="http://schemas.microsoft.com/office/powerpoint/2010/main" val="27526233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ctr" defTabSz="685800"/>
            <a:r>
              <a:rPr lang="tr-TR" sz="1200" dirty="0">
                <a:solidFill>
                  <a:srgbClr val="54565A"/>
                </a:solidFill>
                <a:latin typeface="Roboto" panose="02000000000000000000" pitchFamily="2" charset="0"/>
              </a:rPr>
              <a:t>Evrensel bir gereklilik: Molekülden İlaca Projesi</a:t>
            </a:r>
          </a:p>
          <a:p>
            <a:pPr algn="ctr" defTabSz="685800"/>
            <a:r>
              <a:rPr lang="tr-TR" sz="1200" dirty="0">
                <a:solidFill>
                  <a:srgbClr val="54565A"/>
                </a:solidFill>
                <a:latin typeface="Roboto" panose="02000000000000000000" pitchFamily="2" charset="0"/>
              </a:rPr>
              <a:t> </a:t>
            </a:r>
            <a:r>
              <a:rPr lang="en-US" sz="1200" dirty="0">
                <a:solidFill>
                  <a:srgbClr val="54565A"/>
                </a:solidFill>
                <a:latin typeface="Roboto" panose="02000000000000000000" pitchFamily="2" charset="0"/>
              </a:rPr>
              <a:t>"Erasmus+ </a:t>
            </a:r>
            <a:r>
              <a:rPr lang="en-US" sz="1200" dirty="0" err="1">
                <a:solidFill>
                  <a:srgbClr val="54565A"/>
                </a:solidFill>
                <a:latin typeface="Roboto" panose="02000000000000000000" pitchFamily="2" charset="0"/>
              </a:rPr>
              <a:t>Programı</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kapsamında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tarafından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desteklenmektedir</a:t>
            </a:r>
            <a:r>
              <a:rPr lang="en-US" sz="1200" dirty="0">
                <a:solidFill>
                  <a:srgbClr val="54565A"/>
                </a:solidFill>
                <a:latin typeface="Roboto" panose="02000000000000000000" pitchFamily="2" charset="0"/>
              </a:rPr>
              <a:t>. </a:t>
            </a:r>
            <a:endParaRPr lang="tr-TR" sz="1200" dirty="0">
              <a:solidFill>
                <a:srgbClr val="54565A"/>
              </a:solidFill>
              <a:latin typeface="Roboto" panose="02000000000000000000" pitchFamily="2" charset="0"/>
            </a:endParaRPr>
          </a:p>
          <a:p>
            <a:pPr algn="ctr" defTabSz="685800"/>
            <a:r>
              <a:rPr lang="tr-TR" sz="1200" dirty="0">
                <a:solidFill>
                  <a:srgbClr val="54565A"/>
                </a:solidFill>
                <a:latin typeface="Roboto" panose="02000000000000000000" pitchFamily="2" charset="0"/>
              </a:rPr>
              <a:t>Ancak b</a:t>
            </a:r>
            <a:r>
              <a:rPr lang="en-US" sz="1200" dirty="0" err="1">
                <a:solidFill>
                  <a:srgbClr val="54565A"/>
                </a:solidFill>
                <a:latin typeface="Roboto" panose="02000000000000000000" pitchFamily="2" charset="0"/>
              </a:rPr>
              <a:t>urada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yer</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alan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görüşlerden</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en-US" sz="1200" dirty="0">
                <a:solidFill>
                  <a:srgbClr val="54565A"/>
                </a:solidFill>
                <a:latin typeface="Roboto" panose="02000000000000000000" pitchFamily="2" charset="0"/>
              </a:rPr>
              <a:t> ve Türkiye </a:t>
            </a:r>
            <a:r>
              <a:rPr lang="en-US" sz="1200" dirty="0" err="1">
                <a:solidFill>
                  <a:srgbClr val="54565A"/>
                </a:solidFill>
                <a:latin typeface="Roboto" panose="02000000000000000000" pitchFamily="2" charset="0"/>
              </a:rPr>
              <a:t>Ulusal</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Ajansı</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sorumlu</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tutulamaz</a:t>
            </a:r>
            <a:r>
              <a:rPr lang="en-US" sz="1200" dirty="0">
                <a:solidFill>
                  <a:srgbClr val="54565A"/>
                </a:solidFill>
                <a:latin typeface="Roboto" panose="02000000000000000000" pitchFamily="2" charset="0"/>
              </a:rPr>
              <a:t>."</a:t>
            </a:r>
            <a:endParaRPr lang="en-NL" sz="1200" dirty="0">
              <a:solidFill>
                <a:prstClr val="black"/>
              </a:solidFill>
              <a:latin typeface="Aptos" panose="02110004020202020204"/>
            </a:endParaRPr>
          </a:p>
          <a:p>
            <a:pPr marL="0" lvl="0" indent="0" algn="l" rtl="0">
              <a:spcBef>
                <a:spcPts val="0"/>
              </a:spcBef>
              <a:spcAft>
                <a:spcPts val="0"/>
              </a:spcAft>
              <a:buNone/>
            </a:pPr>
            <a:endParaRPr dirty="0"/>
          </a:p>
        </p:txBody>
      </p:sp>
      <p:sp>
        <p:nvSpPr>
          <p:cNvPr id="307" name="Google Shape;30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B82B-9948-A364-ABFC-D95659B299C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30EAD3-077C-D09A-1EFB-A5149A300D5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DC9DB7D-6330-56CC-193E-7135DA9D2A80}"/>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EF25AD5D-EAD5-F393-3E11-2837A5B6CA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3A0B4-38A7-4EAD-A00A-CF1E6F9FBC8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70598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tr-TR" sz="1200" dirty="0">
                <a:solidFill>
                  <a:srgbClr val="54565A"/>
                </a:solidFill>
                <a:latin typeface="Roboto" panose="02000000000000000000" pitchFamily="2" charset="0"/>
              </a:rPr>
              <a:t>Projemize desteklerinden ötürü </a:t>
            </a:r>
            <a:r>
              <a:rPr lang="en-US" sz="1200" dirty="0" err="1">
                <a:solidFill>
                  <a:srgbClr val="54565A"/>
                </a:solidFill>
                <a:latin typeface="Roboto" panose="02000000000000000000" pitchFamily="2" charset="0"/>
              </a:rPr>
              <a:t>Avrupa</a:t>
            </a:r>
            <a:r>
              <a:rPr lang="en-US" sz="1200" dirty="0">
                <a:solidFill>
                  <a:srgbClr val="54565A"/>
                </a:solidFill>
                <a:latin typeface="Roboto" panose="02000000000000000000" pitchFamily="2" charset="0"/>
              </a:rPr>
              <a:t> </a:t>
            </a:r>
            <a:r>
              <a:rPr lang="en-US" sz="1200" dirty="0" err="1">
                <a:solidFill>
                  <a:srgbClr val="54565A"/>
                </a:solidFill>
                <a:latin typeface="Roboto" panose="02000000000000000000" pitchFamily="2" charset="0"/>
              </a:rPr>
              <a:t>Komisyonu</a:t>
            </a:r>
            <a:r>
              <a:rPr lang="tr-TR" sz="1200" dirty="0">
                <a:solidFill>
                  <a:srgbClr val="54565A"/>
                </a:solidFill>
                <a:latin typeface="Roboto" panose="02000000000000000000" pitchFamily="2" charset="0"/>
              </a:rPr>
              <a:t>’</a:t>
            </a:r>
            <a:r>
              <a:rPr lang="tr-TR" sz="1200" dirty="0" err="1">
                <a:solidFill>
                  <a:srgbClr val="54565A"/>
                </a:solidFill>
                <a:latin typeface="Roboto" panose="02000000000000000000" pitchFamily="2" charset="0"/>
              </a:rPr>
              <a:t>na</a:t>
            </a:r>
            <a:r>
              <a:rPr lang="tr-TR" sz="1200" dirty="0">
                <a:solidFill>
                  <a:srgbClr val="54565A"/>
                </a:solidFill>
                <a:latin typeface="Roboto" panose="02000000000000000000" pitchFamily="2" charset="0"/>
              </a:rPr>
              <a:t> ve proje ekibinde yer alarak katkıda bulunan tüm üyelerimize ve proje kapsamındaki etkinliklere katılan herkese teşekkür ederiz.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Sunumdaki görselden de anlaşılacağı üzere temel araştırmadan başlayıp tescil aşamasına kadar geçen süreçte farklı kalite sistemleri uygulanmaktadır. Genel olarak </a:t>
            </a:r>
            <a:r>
              <a:rPr lang="tr-TR" dirty="0" err="1"/>
              <a:t>GxP</a:t>
            </a:r>
            <a:r>
              <a:rPr lang="tr-TR" dirty="0"/>
              <a:t> olarak adlandırılan bu kalite sistemleri, uygulandıkları aşamaya ve çalışma alanlarına göre farklı isimlerle anılmaktadır. Bu sunumda detaylı olarak inceleyeceğimiz GLP olarak bilinen İyi Laboratuvar Uygulamaları kalite sistemidir.</a:t>
            </a:r>
          </a:p>
        </p:txBody>
      </p:sp>
      <p:sp>
        <p:nvSpPr>
          <p:cNvPr id="4" name="Slayt Numarası Yer Tutucusu 3"/>
          <p:cNvSpPr>
            <a:spLocks noGrp="1"/>
          </p:cNvSpPr>
          <p:nvPr>
            <p:ph type="sldNum" sz="quarter" idx="5"/>
          </p:nvPr>
        </p:nvSpPr>
        <p:spPr/>
        <p:txBody>
          <a:bodyPr/>
          <a:lstStyle/>
          <a:p>
            <a:fld id="{84C76387-9829-4FB7-9A2F-743205FDD573}" type="slidenum">
              <a:rPr lang="tr-TR" smtClean="0"/>
              <a:t>4</a:t>
            </a:fld>
            <a:endParaRPr lang="tr-TR"/>
          </a:p>
        </p:txBody>
      </p:sp>
    </p:spTree>
    <p:extLst>
      <p:ext uri="{BB962C8B-B14F-4D97-AF65-F5344CB8AC3E}">
        <p14:creationId xmlns:p14="http://schemas.microsoft.com/office/powerpoint/2010/main" val="572075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altLang="tr-TR" sz="1200" dirty="0"/>
              <a:t>70'lerin </a:t>
            </a:r>
            <a:r>
              <a:rPr lang="en-US" altLang="tr-TR" sz="1200" dirty="0" err="1"/>
              <a:t>başında</a:t>
            </a:r>
            <a:r>
              <a:rPr lang="en-US" altLang="tr-TR" sz="1200" dirty="0"/>
              <a:t> FDA, Amerika </a:t>
            </a:r>
            <a:r>
              <a:rPr lang="en-US" altLang="tr-TR" sz="1200" dirty="0" err="1"/>
              <a:t>Birleşik</a:t>
            </a:r>
            <a:r>
              <a:rPr lang="en-US" altLang="tr-TR" sz="1200" dirty="0"/>
              <a:t> </a:t>
            </a:r>
            <a:r>
              <a:rPr lang="en-US" altLang="tr-TR" sz="1200" dirty="0" err="1"/>
              <a:t>Devletleri'ndeki</a:t>
            </a:r>
            <a:r>
              <a:rPr lang="en-US" altLang="tr-TR" sz="1200" dirty="0"/>
              <a:t> </a:t>
            </a:r>
            <a:r>
              <a:rPr lang="en-US" altLang="tr-TR" sz="1200" dirty="0" err="1"/>
              <a:t>kötü</a:t>
            </a:r>
            <a:r>
              <a:rPr lang="en-US" altLang="tr-TR" sz="1200" dirty="0"/>
              <a:t> </a:t>
            </a:r>
            <a:r>
              <a:rPr lang="en-US" altLang="tr-TR" sz="1200" dirty="0" err="1"/>
              <a:t>laboratuvar</a:t>
            </a:r>
            <a:r>
              <a:rPr lang="en-US" altLang="tr-TR" sz="1200" dirty="0"/>
              <a:t> </a:t>
            </a:r>
            <a:r>
              <a:rPr lang="en-US" altLang="tr-TR" sz="1200" dirty="0" err="1"/>
              <a:t>uygulamalarının</a:t>
            </a:r>
            <a:r>
              <a:rPr lang="en-US" altLang="tr-TR" sz="1200" dirty="0"/>
              <a:t> </a:t>
            </a:r>
            <a:r>
              <a:rPr lang="en-US" altLang="tr-TR" sz="1200" dirty="0" err="1"/>
              <a:t>farkındaydı</a:t>
            </a:r>
            <a:r>
              <a:rPr lang="en-US" altLang="tr-TR" sz="1200" dirty="0"/>
              <a:t>.</a:t>
            </a:r>
          </a:p>
          <a:p>
            <a:r>
              <a:rPr lang="en-US" altLang="tr-TR" sz="1200" dirty="0"/>
              <a:t>FDA, 40 </a:t>
            </a:r>
            <a:r>
              <a:rPr lang="en-US" altLang="tr-TR" sz="1200" dirty="0" err="1"/>
              <a:t>toksikoloji</a:t>
            </a:r>
            <a:r>
              <a:rPr lang="en-US" altLang="tr-TR" sz="1200" dirty="0"/>
              <a:t> </a:t>
            </a:r>
            <a:r>
              <a:rPr lang="en-US" altLang="tr-TR" sz="1200" dirty="0" err="1"/>
              <a:t>laboratuvarında</a:t>
            </a:r>
            <a:r>
              <a:rPr lang="en-US" altLang="tr-TR" sz="1200" dirty="0"/>
              <a:t> </a:t>
            </a:r>
            <a:r>
              <a:rPr lang="en-US" altLang="tr-TR" sz="1200" dirty="0" err="1"/>
              <a:t>derinlemesine</a:t>
            </a:r>
            <a:r>
              <a:rPr lang="en-US" altLang="tr-TR" sz="1200" dirty="0"/>
              <a:t> </a:t>
            </a:r>
            <a:r>
              <a:rPr lang="en-US" altLang="tr-TR" sz="1200" dirty="0" err="1"/>
              <a:t>bir</a:t>
            </a:r>
            <a:r>
              <a:rPr lang="en-US" altLang="tr-TR" sz="1200" dirty="0"/>
              <a:t> </a:t>
            </a:r>
            <a:r>
              <a:rPr lang="en-US" altLang="tr-TR" sz="1200" dirty="0" err="1"/>
              <a:t>araştırma</a:t>
            </a:r>
            <a:r>
              <a:rPr lang="en-US" altLang="tr-TR" sz="1200" dirty="0"/>
              <a:t> </a:t>
            </a:r>
            <a:r>
              <a:rPr lang="en-US" altLang="tr-TR" sz="1200" dirty="0" err="1"/>
              <a:t>yapılmasına</a:t>
            </a:r>
            <a:r>
              <a:rPr lang="en-US" altLang="tr-TR" sz="1200" dirty="0"/>
              <a:t> </a:t>
            </a:r>
            <a:r>
              <a:rPr lang="en-US" altLang="tr-TR" sz="1200" dirty="0" err="1"/>
              <a:t>karar</a:t>
            </a:r>
            <a:r>
              <a:rPr lang="en-US" altLang="tr-TR" sz="1200" dirty="0"/>
              <a:t> </a:t>
            </a:r>
            <a:r>
              <a:rPr lang="en-US" altLang="tr-TR" sz="1200" dirty="0" err="1"/>
              <a:t>verdi</a:t>
            </a:r>
            <a:r>
              <a:rPr lang="en-US" altLang="tr-TR" sz="1200" dirty="0"/>
              <a:t>.</a:t>
            </a:r>
          </a:p>
          <a:p>
            <a:r>
              <a:rPr lang="en-US" altLang="tr-TR" sz="1200" dirty="0" err="1"/>
              <a:t>Çok</a:t>
            </a:r>
            <a:r>
              <a:rPr lang="en-US" altLang="tr-TR" sz="1200" dirty="0"/>
              <a:t> </a:t>
            </a:r>
            <a:r>
              <a:rPr lang="en-US" altLang="tr-TR" sz="1200" dirty="0" err="1"/>
              <a:t>sayıda</a:t>
            </a:r>
            <a:r>
              <a:rPr lang="en-US" altLang="tr-TR" sz="1200" dirty="0"/>
              <a:t> </a:t>
            </a:r>
            <a:r>
              <a:rPr lang="en-US" altLang="tr-TR" sz="1200" dirty="0" err="1"/>
              <a:t>dolandırıcılık</a:t>
            </a:r>
            <a:r>
              <a:rPr lang="en-US" altLang="tr-TR" sz="1200" dirty="0"/>
              <a:t> </a:t>
            </a:r>
            <a:r>
              <a:rPr lang="en-US" altLang="tr-TR" sz="1200" dirty="0" err="1"/>
              <a:t>faaliyeti</a:t>
            </a:r>
            <a:r>
              <a:rPr lang="en-US" altLang="tr-TR" sz="1200" dirty="0"/>
              <a:t> </a:t>
            </a:r>
            <a:r>
              <a:rPr lang="en-US" altLang="tr-TR" sz="1200" dirty="0" err="1"/>
              <a:t>ve</a:t>
            </a:r>
            <a:r>
              <a:rPr lang="en-US" altLang="tr-TR" sz="1200" dirty="0"/>
              <a:t> </a:t>
            </a:r>
            <a:r>
              <a:rPr lang="en-US" altLang="tr-TR" sz="1200" dirty="0" err="1"/>
              <a:t>çok</a:t>
            </a:r>
            <a:r>
              <a:rPr lang="en-US" altLang="tr-TR" sz="1200" dirty="0"/>
              <a:t> </a:t>
            </a:r>
            <a:r>
              <a:rPr lang="en-US" altLang="tr-TR" sz="1200" dirty="0" err="1"/>
              <a:t>sayıda</a:t>
            </a:r>
            <a:r>
              <a:rPr lang="en-US" altLang="tr-TR" sz="1200" dirty="0"/>
              <a:t> </a:t>
            </a:r>
            <a:r>
              <a:rPr lang="en-US" altLang="tr-TR" sz="1200" dirty="0" err="1"/>
              <a:t>kötü</a:t>
            </a:r>
            <a:r>
              <a:rPr lang="en-US" altLang="tr-TR" sz="1200" dirty="0"/>
              <a:t> </a:t>
            </a:r>
            <a:r>
              <a:rPr lang="en-US" altLang="tr-TR" sz="1200" dirty="0" err="1"/>
              <a:t>laboratuvar</a:t>
            </a:r>
            <a:r>
              <a:rPr lang="en-US" altLang="tr-TR" sz="1200" dirty="0"/>
              <a:t> </a:t>
            </a:r>
            <a:r>
              <a:rPr lang="en-US" altLang="tr-TR" sz="1200" dirty="0" err="1"/>
              <a:t>uygulaması</a:t>
            </a:r>
            <a:r>
              <a:rPr lang="en-US" altLang="tr-TR" sz="1200" dirty="0"/>
              <a:t> </a:t>
            </a:r>
            <a:r>
              <a:rPr lang="en-US" altLang="tr-TR" sz="1200" dirty="0" err="1"/>
              <a:t>olduğunu</a:t>
            </a:r>
            <a:r>
              <a:rPr lang="en-US" altLang="tr-TR" sz="1200" dirty="0"/>
              <a:t> </a:t>
            </a:r>
            <a:r>
              <a:rPr lang="en-US" altLang="tr-TR" sz="1200" dirty="0" err="1"/>
              <a:t>buldular</a:t>
            </a:r>
            <a:r>
              <a:rPr lang="en-US" altLang="tr-TR" sz="1200" dirty="0"/>
              <a: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5</a:t>
            </a:fld>
            <a:endParaRPr lang="tr-TR"/>
          </a:p>
        </p:txBody>
      </p:sp>
    </p:spTree>
    <p:extLst>
      <p:ext uri="{BB962C8B-B14F-4D97-AF65-F5344CB8AC3E}">
        <p14:creationId xmlns:p14="http://schemas.microsoft.com/office/powerpoint/2010/main" val="195462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dirty="0" err="1"/>
              <a:t>FDA'nın</a:t>
            </a:r>
            <a:r>
              <a:rPr lang="tr-TR" altLang="tr-TR" dirty="0"/>
              <a:t> Araştırma Bulguları</a:t>
            </a:r>
          </a:p>
          <a:p>
            <a:r>
              <a:rPr lang="tr-TR" altLang="tr-TR" dirty="0"/>
              <a:t>Ünlü bir kimya üreticisi için deneyler yapan laboratuvarın dolandırıcılık yaptığı ortaya çıktı.</a:t>
            </a:r>
          </a:p>
          <a:p>
            <a:r>
              <a:rPr lang="tr-TR" altLang="tr-TR" dirty="0"/>
              <a:t>Losyon ve deodorant gibi kozmetik ürünleri test etmek için kullandıkları farelerin kanser olduğu ortaya çıktı ve öldü.</a:t>
            </a:r>
          </a:p>
          <a:p>
            <a:r>
              <a:rPr lang="tr-TR" altLang="tr-TR" dirty="0"/>
              <a:t>Laboratuvar, ölü fareleri çöpe attı ve gerçek sonuçları sakladı; bu da onları insan tüketimine uygun ürünler olarak nitelendiren sonuçlar verdi.</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6</a:t>
            </a:fld>
            <a:endParaRPr lang="tr-TR"/>
          </a:p>
        </p:txBody>
      </p:sp>
    </p:spTree>
    <p:extLst>
      <p:ext uri="{BB962C8B-B14F-4D97-AF65-F5344CB8AC3E}">
        <p14:creationId xmlns:p14="http://schemas.microsoft.com/office/powerpoint/2010/main" val="80415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sz="1200" dirty="0" err="1"/>
              <a:t>FDA’s</a:t>
            </a:r>
            <a:r>
              <a:rPr lang="tr-TR" altLang="tr-TR" sz="1200" dirty="0"/>
              <a:t> Araştırma Bulgularında özetle şu hususlar saptandı:</a:t>
            </a:r>
          </a:p>
          <a:p>
            <a:r>
              <a:rPr lang="en-US" altLang="tr-TR" sz="1200" dirty="0" err="1"/>
              <a:t>Gerekli</a:t>
            </a:r>
            <a:r>
              <a:rPr lang="en-US" altLang="tr-TR" sz="1200" dirty="0"/>
              <a:t> </a:t>
            </a:r>
            <a:r>
              <a:rPr lang="en-US" altLang="tr-TR" sz="1200" dirty="0" err="1"/>
              <a:t>niteliklere</a:t>
            </a:r>
            <a:r>
              <a:rPr lang="en-US" altLang="tr-TR" sz="1200" dirty="0"/>
              <a:t> </a:t>
            </a:r>
            <a:r>
              <a:rPr lang="en-US" altLang="tr-TR" sz="1200" dirty="0" err="1"/>
              <a:t>sahip</a:t>
            </a:r>
            <a:r>
              <a:rPr lang="en-US" altLang="tr-TR" sz="1200" dirty="0"/>
              <a:t> </a:t>
            </a:r>
            <a:r>
              <a:rPr lang="en-US" altLang="tr-TR" sz="1200" dirty="0" err="1"/>
              <a:t>olmayan</a:t>
            </a:r>
            <a:r>
              <a:rPr lang="en-US" altLang="tr-TR" sz="1200" dirty="0"/>
              <a:t> </a:t>
            </a:r>
            <a:r>
              <a:rPr lang="en-US" altLang="tr-TR" sz="1200" dirty="0" err="1"/>
              <a:t>çalışma</a:t>
            </a:r>
            <a:r>
              <a:rPr lang="en-US" altLang="tr-TR" sz="1200" dirty="0"/>
              <a:t> </a:t>
            </a:r>
            <a:r>
              <a:rPr lang="en-US" altLang="tr-TR" sz="1200" dirty="0" err="1"/>
              <a:t>yöneticisi</a:t>
            </a:r>
            <a:r>
              <a:rPr lang="en-US" altLang="tr-TR" sz="1200" dirty="0"/>
              <a:t> </a:t>
            </a:r>
            <a:r>
              <a:rPr lang="en-US" altLang="tr-TR" sz="1200" dirty="0" err="1"/>
              <a:t>ve</a:t>
            </a:r>
            <a:r>
              <a:rPr lang="en-US" altLang="tr-TR" sz="1200" dirty="0"/>
              <a:t> </a:t>
            </a:r>
            <a:r>
              <a:rPr lang="en-US" altLang="tr-TR" sz="1200" dirty="0" err="1"/>
              <a:t>personel</a:t>
            </a:r>
            <a:endParaRPr lang="en-US" altLang="tr-TR" sz="1200" dirty="0"/>
          </a:p>
          <a:p>
            <a:r>
              <a:rPr lang="en-US" altLang="tr-TR" sz="1200" dirty="0" err="1"/>
              <a:t>Kötü</a:t>
            </a:r>
            <a:r>
              <a:rPr lang="en-US" altLang="tr-TR" sz="1200" dirty="0"/>
              <a:t> </a:t>
            </a:r>
            <a:r>
              <a:rPr lang="en-US" altLang="tr-TR" sz="1200" dirty="0" err="1"/>
              <a:t>tasarlanmış</a:t>
            </a:r>
            <a:r>
              <a:rPr lang="en-US" altLang="tr-TR" sz="1200" dirty="0"/>
              <a:t> </a:t>
            </a:r>
            <a:r>
              <a:rPr lang="en-US" altLang="tr-TR" sz="1200" dirty="0" err="1"/>
              <a:t>ve</a:t>
            </a:r>
            <a:r>
              <a:rPr lang="en-US" altLang="tr-TR" sz="1200" dirty="0"/>
              <a:t> </a:t>
            </a:r>
            <a:r>
              <a:rPr lang="en-US" altLang="tr-TR" sz="1200" dirty="0" err="1"/>
              <a:t>planlanmış</a:t>
            </a:r>
            <a:r>
              <a:rPr lang="en-US" altLang="tr-TR" sz="1200" dirty="0"/>
              <a:t> </a:t>
            </a:r>
            <a:r>
              <a:rPr lang="en-US" altLang="tr-TR" sz="1200" dirty="0" err="1"/>
              <a:t>iş</a:t>
            </a:r>
            <a:r>
              <a:rPr lang="en-US" altLang="tr-TR" sz="1200" dirty="0"/>
              <a:t> </a:t>
            </a:r>
            <a:r>
              <a:rPr lang="en-US" altLang="tr-TR" sz="1200" dirty="0" err="1"/>
              <a:t>planları</a:t>
            </a:r>
            <a:endParaRPr lang="en-US" altLang="tr-TR" sz="1200" dirty="0"/>
          </a:p>
          <a:p>
            <a:r>
              <a:rPr lang="en-US" altLang="tr-TR" sz="1200" dirty="0" err="1"/>
              <a:t>Protokollere</a:t>
            </a:r>
            <a:r>
              <a:rPr lang="en-US" altLang="tr-TR" sz="1200" dirty="0"/>
              <a:t> </a:t>
            </a:r>
            <a:r>
              <a:rPr lang="en-US" altLang="tr-TR" sz="1200" dirty="0" err="1"/>
              <a:t>uyulmadığı</a:t>
            </a:r>
            <a:r>
              <a:rPr lang="en-US" altLang="tr-TR" sz="1200" dirty="0"/>
              <a:t>, </a:t>
            </a:r>
            <a:r>
              <a:rPr lang="en-US" altLang="tr-TR" sz="1200" dirty="0" err="1"/>
              <a:t>prosedürlerin</a:t>
            </a:r>
            <a:r>
              <a:rPr lang="en-US" altLang="tr-TR" sz="1200" dirty="0"/>
              <a:t> </a:t>
            </a:r>
            <a:r>
              <a:rPr lang="en-US" altLang="tr-TR" sz="1200" dirty="0" err="1"/>
              <a:t>anlatıldığı</a:t>
            </a:r>
            <a:r>
              <a:rPr lang="en-US" altLang="tr-TR" sz="1200" dirty="0"/>
              <a:t> </a:t>
            </a:r>
            <a:r>
              <a:rPr lang="en-US" altLang="tr-TR" sz="1200" dirty="0" err="1"/>
              <a:t>gibi</a:t>
            </a:r>
            <a:r>
              <a:rPr lang="en-US" altLang="tr-TR" sz="1200" dirty="0"/>
              <a:t> </a:t>
            </a:r>
            <a:r>
              <a:rPr lang="en-US" altLang="tr-TR" sz="1200" dirty="0" err="1"/>
              <a:t>uygulanmadığı</a:t>
            </a:r>
            <a:r>
              <a:rPr lang="en-US" altLang="tr-TR" sz="1200" dirty="0"/>
              <a:t> </a:t>
            </a:r>
            <a:r>
              <a:rPr lang="en-US" altLang="tr-TR" sz="1200" dirty="0" err="1"/>
              <a:t>ve</a:t>
            </a:r>
            <a:r>
              <a:rPr lang="en-US" altLang="tr-TR" sz="1200" dirty="0"/>
              <a:t> </a:t>
            </a:r>
            <a:r>
              <a:rPr lang="en-US" altLang="tr-TR" sz="1200" dirty="0" err="1"/>
              <a:t>standart</a:t>
            </a:r>
            <a:r>
              <a:rPr lang="en-US" altLang="tr-TR" sz="1200" dirty="0"/>
              <a:t> </a:t>
            </a:r>
            <a:r>
              <a:rPr lang="en-US" altLang="tr-TR" sz="1200" dirty="0" err="1"/>
              <a:t>çalışma</a:t>
            </a:r>
            <a:r>
              <a:rPr lang="en-US" altLang="tr-TR" sz="1200" dirty="0"/>
              <a:t> </a:t>
            </a:r>
            <a:r>
              <a:rPr lang="en-US" altLang="tr-TR" sz="1200" dirty="0" err="1"/>
              <a:t>prosedürlerinin</a:t>
            </a:r>
            <a:r>
              <a:rPr lang="en-US" altLang="tr-TR" sz="1200" dirty="0"/>
              <a:t> </a:t>
            </a:r>
            <a:r>
              <a:rPr lang="en-US" altLang="tr-TR" sz="1200" dirty="0" err="1"/>
              <a:t>mevcut</a:t>
            </a:r>
            <a:r>
              <a:rPr lang="en-US" altLang="tr-TR" sz="1200" dirty="0"/>
              <a:t> </a:t>
            </a:r>
            <a:r>
              <a:rPr lang="en-US" altLang="tr-TR" sz="1200" dirty="0" err="1"/>
              <a:t>olmadığı</a:t>
            </a:r>
            <a:r>
              <a:rPr lang="en-US" altLang="tr-TR" sz="1200" dirty="0"/>
              <a:t>.</a:t>
            </a:r>
          </a:p>
          <a:p>
            <a:r>
              <a:rPr lang="en-US" altLang="tr-TR" sz="1200" dirty="0"/>
              <a:t>Ham </a:t>
            </a:r>
            <a:r>
              <a:rPr lang="en-US" altLang="tr-TR" sz="1200" dirty="0" err="1"/>
              <a:t>veriler</a:t>
            </a:r>
            <a:r>
              <a:rPr lang="en-US" altLang="tr-TR" sz="1200" dirty="0"/>
              <a:t> </a:t>
            </a:r>
            <a:r>
              <a:rPr lang="en-US" altLang="tr-TR" sz="1200" dirty="0" err="1"/>
              <a:t>yetersiz</a:t>
            </a:r>
            <a:r>
              <a:rPr lang="en-US" altLang="tr-TR" sz="1200" dirty="0"/>
              <a:t> </a:t>
            </a:r>
            <a:r>
              <a:rPr lang="en-US" altLang="tr-TR" sz="1200" dirty="0" err="1"/>
              <a:t>toplanmış</a:t>
            </a:r>
            <a:r>
              <a:rPr lang="en-US" altLang="tr-TR" sz="1200" dirty="0"/>
              <a:t>, </a:t>
            </a:r>
            <a:r>
              <a:rPr lang="en-US" altLang="tr-TR" sz="1200" dirty="0" err="1"/>
              <a:t>yanlış</a:t>
            </a:r>
            <a:r>
              <a:rPr lang="en-US" altLang="tr-TR" sz="1200" dirty="0"/>
              <a:t> </a:t>
            </a:r>
            <a:r>
              <a:rPr lang="en-US" altLang="tr-TR" sz="1200" dirty="0" err="1"/>
              <a:t>tanımlanmış</a:t>
            </a:r>
            <a:r>
              <a:rPr lang="en-US" altLang="tr-TR" sz="1200" dirty="0"/>
              <a:t>, </a:t>
            </a:r>
            <a:r>
              <a:rPr lang="en-US" altLang="tr-TR" sz="1200" dirty="0" err="1"/>
              <a:t>izlenebilirlikten</a:t>
            </a:r>
            <a:r>
              <a:rPr lang="en-US" altLang="tr-TR" sz="1200" dirty="0"/>
              <a:t> </a:t>
            </a:r>
            <a:r>
              <a:rPr lang="en-US" altLang="tr-TR" sz="1200" dirty="0" err="1"/>
              <a:t>yoksun</a:t>
            </a:r>
            <a:r>
              <a:rPr lang="en-US" altLang="tr-TR" sz="1200" dirty="0"/>
              <a:t>, </a:t>
            </a:r>
            <a:r>
              <a:rPr lang="tr-TR" altLang="tr-TR" sz="1200" dirty="0"/>
              <a:t>uygunsuz bir </a:t>
            </a:r>
            <a:r>
              <a:rPr lang="en-US" altLang="tr-TR" sz="1200" dirty="0" err="1"/>
              <a:t>personel</a:t>
            </a:r>
            <a:r>
              <a:rPr lang="en-US" altLang="tr-TR" sz="1200" dirty="0"/>
              <a:t> </a:t>
            </a:r>
            <a:r>
              <a:rPr lang="en-US" altLang="tr-TR" sz="1200" dirty="0" err="1"/>
              <a:t>tarafından</a:t>
            </a:r>
            <a:r>
              <a:rPr lang="en-US" altLang="tr-TR" sz="1200" dirty="0"/>
              <a:t> </a:t>
            </a:r>
            <a:r>
              <a:rPr lang="en-US" altLang="tr-TR" sz="1200" dirty="0" err="1"/>
              <a:t>onaylanmış</a:t>
            </a:r>
            <a:r>
              <a:rPr lang="en-US" altLang="tr-TR" sz="1200" dirty="0"/>
              <a:t> </a:t>
            </a:r>
            <a:r>
              <a:rPr lang="en-US" altLang="tr-TR" sz="1200" dirty="0" err="1"/>
              <a:t>veya</a:t>
            </a:r>
            <a:r>
              <a:rPr lang="en-US" altLang="tr-TR" sz="1200" dirty="0"/>
              <a:t> </a:t>
            </a:r>
            <a:r>
              <a:rPr lang="en-US" altLang="tr-TR" sz="1200" dirty="0" err="1"/>
              <a:t>onaylanmamıştır</a:t>
            </a:r>
            <a:r>
              <a:rPr lang="en-US" altLang="tr-TR" sz="1200" dirty="0"/>
              <a:t>.</a:t>
            </a:r>
          </a:p>
          <a:p>
            <a:r>
              <a:rPr lang="en-US" altLang="tr-TR" sz="1200" dirty="0"/>
              <a:t>Test </a:t>
            </a:r>
            <a:r>
              <a:rPr lang="en-US" altLang="tr-TR" sz="1200" dirty="0" err="1"/>
              <a:t>malzemelerinin</a:t>
            </a:r>
            <a:r>
              <a:rPr lang="en-US" altLang="tr-TR" sz="1200" dirty="0"/>
              <a:t> </a:t>
            </a:r>
            <a:r>
              <a:rPr lang="en-US" altLang="tr-TR" sz="1200" dirty="0" err="1"/>
              <a:t>ve</a:t>
            </a:r>
            <a:r>
              <a:rPr lang="en-US" altLang="tr-TR" sz="1200" dirty="0"/>
              <a:t> </a:t>
            </a:r>
            <a:r>
              <a:rPr lang="en-US" altLang="tr-TR" sz="1200" dirty="0" err="1"/>
              <a:t>sistemlerinin</a:t>
            </a:r>
            <a:r>
              <a:rPr lang="en-US" altLang="tr-TR" sz="1200" dirty="0"/>
              <a:t> </a:t>
            </a:r>
            <a:r>
              <a:rPr lang="en-US" altLang="tr-TR" sz="1200" dirty="0" err="1"/>
              <a:t>karakterizasyonu</a:t>
            </a:r>
            <a:r>
              <a:rPr lang="en-US" altLang="tr-TR" sz="1200" dirty="0"/>
              <a:t> </a:t>
            </a:r>
            <a:r>
              <a:rPr lang="en-US" altLang="tr-TR" sz="1200" dirty="0" err="1"/>
              <a:t>yetersiz</a:t>
            </a:r>
            <a:endParaRPr lang="en-US" altLang="tr-TR" sz="1200" dirty="0"/>
          </a:p>
          <a:p>
            <a:r>
              <a:rPr lang="en-US" altLang="tr-TR" sz="1200" dirty="0" err="1"/>
              <a:t>Raporlar</a:t>
            </a:r>
            <a:r>
              <a:rPr lang="en-US" altLang="tr-TR" sz="1200" dirty="0"/>
              <a:t> </a:t>
            </a:r>
            <a:r>
              <a:rPr lang="en-US" altLang="tr-TR" sz="1200" dirty="0" err="1"/>
              <a:t>yeterince</a:t>
            </a:r>
            <a:r>
              <a:rPr lang="en-US" altLang="tr-TR" sz="1200" dirty="0"/>
              <a:t> </a:t>
            </a:r>
            <a:r>
              <a:rPr lang="en-US" altLang="tr-TR" sz="1200" dirty="0" err="1"/>
              <a:t>doğrulanmıyor</a:t>
            </a:r>
            <a:r>
              <a:rPr lang="en-US" altLang="tr-TR" sz="1200" dirty="0"/>
              <a:t>, ham </a:t>
            </a:r>
            <a:r>
              <a:rPr lang="en-US" altLang="tr-TR" sz="1200" dirty="0" err="1"/>
              <a:t>veri</a:t>
            </a:r>
            <a:r>
              <a:rPr lang="en-US" altLang="tr-TR" sz="1200" dirty="0"/>
              <a:t> </a:t>
            </a:r>
            <a:r>
              <a:rPr lang="en-US" altLang="tr-TR" sz="1200" dirty="0" err="1"/>
              <a:t>kayıtları</a:t>
            </a:r>
            <a:r>
              <a:rPr lang="en-US" altLang="tr-TR" sz="1200" dirty="0"/>
              <a:t> </a:t>
            </a:r>
            <a:r>
              <a:rPr lang="en-US" altLang="tr-TR" sz="1200" dirty="0" err="1"/>
              <a:t>doğru</a:t>
            </a:r>
            <a:r>
              <a:rPr lang="en-US" altLang="tr-TR" sz="1200" dirty="0"/>
              <a:t> </a:t>
            </a:r>
            <a:r>
              <a:rPr lang="en-US" altLang="tr-TR" sz="1200" dirty="0" err="1"/>
              <a:t>değil</a:t>
            </a:r>
            <a:endParaRPr lang="en-US" altLang="tr-TR" sz="1200" dirty="0"/>
          </a:p>
          <a:p>
            <a:r>
              <a:rPr lang="en-US" altLang="tr-TR" sz="1200" dirty="0" err="1"/>
              <a:t>Arşivleme</a:t>
            </a:r>
            <a:r>
              <a:rPr lang="en-US" altLang="tr-TR" sz="1200" dirty="0"/>
              <a:t> </a:t>
            </a:r>
            <a:r>
              <a:rPr lang="en-US" altLang="tr-TR" sz="1200" dirty="0" err="1"/>
              <a:t>ve</a:t>
            </a:r>
            <a:r>
              <a:rPr lang="en-US" altLang="tr-TR" sz="1200" dirty="0"/>
              <a:t> </a:t>
            </a:r>
            <a:r>
              <a:rPr lang="en-US" altLang="tr-TR" sz="1200" dirty="0" err="1"/>
              <a:t>yeniden</a:t>
            </a:r>
            <a:r>
              <a:rPr lang="en-US" altLang="tr-TR" sz="1200" dirty="0"/>
              <a:t> </a:t>
            </a:r>
            <a:r>
              <a:rPr lang="en-US" altLang="tr-TR" sz="1200" dirty="0" err="1"/>
              <a:t>kullanma</a:t>
            </a:r>
            <a:r>
              <a:rPr lang="en-US" altLang="tr-TR" sz="1200" dirty="0"/>
              <a:t> </a:t>
            </a:r>
            <a:r>
              <a:rPr lang="en-US" altLang="tr-TR" sz="1200" dirty="0" err="1"/>
              <a:t>süreçlerinin</a:t>
            </a:r>
            <a:r>
              <a:rPr lang="en-US" altLang="tr-TR" sz="1200" dirty="0"/>
              <a:t> </a:t>
            </a:r>
            <a:r>
              <a:rPr lang="en-US" altLang="tr-TR" sz="1200" dirty="0" err="1"/>
              <a:t>yetersiz</a:t>
            </a:r>
            <a:r>
              <a:rPr lang="en-US" altLang="tr-TR" sz="1200" dirty="0"/>
              <a:t> </a:t>
            </a:r>
            <a:r>
              <a:rPr lang="en-US" altLang="tr-TR" sz="1200" dirty="0" err="1"/>
              <a:t>olduğu</a:t>
            </a:r>
            <a:r>
              <a:rPr lang="en-US" altLang="tr-TR" sz="1200" dirty="0"/>
              <a:t> </a:t>
            </a:r>
            <a:r>
              <a:rPr lang="en-US" altLang="tr-TR" sz="1200" dirty="0" err="1"/>
              <a:t>tespit</a:t>
            </a:r>
            <a:r>
              <a:rPr lang="en-US" altLang="tr-TR" sz="1200" dirty="0"/>
              <a:t> </a:t>
            </a:r>
            <a:r>
              <a:rPr lang="en-US" altLang="tr-TR" sz="1200" dirty="0" err="1"/>
              <a:t>edilmiştir</a:t>
            </a:r>
            <a:r>
              <a:rPr lang="en-US" altLang="tr-TR" sz="1200" dirty="0"/>
              <a:t>.</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7</a:t>
            </a:fld>
            <a:endParaRPr lang="tr-TR"/>
          </a:p>
        </p:txBody>
      </p:sp>
    </p:spTree>
    <p:extLst>
      <p:ext uri="{BB962C8B-B14F-4D97-AF65-F5344CB8AC3E}">
        <p14:creationId xmlns:p14="http://schemas.microsoft.com/office/powerpoint/2010/main" val="3358372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altLang="tr-TR" dirty="0" err="1"/>
              <a:t>FDA'nın</a:t>
            </a:r>
            <a:r>
              <a:rPr lang="tr-TR" altLang="tr-TR" dirty="0"/>
              <a:t> Araştırma Bulguları</a:t>
            </a:r>
          </a:p>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tr-TR" altLang="tr-TR" dirty="0"/>
          </a:p>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altLang="tr-TR" dirty="0"/>
              <a:t>Bu bulgulara, ABD'deki tüm </a:t>
            </a:r>
            <a:r>
              <a:rPr lang="tr-TR" altLang="tr-TR" dirty="0" err="1"/>
              <a:t>toksikolojik</a:t>
            </a:r>
            <a:r>
              <a:rPr lang="tr-TR" altLang="tr-TR" dirty="0"/>
              <a:t> çalışmaların %35-40'ını oluşturan yaklaşık 325 </a:t>
            </a:r>
            <a:r>
              <a:rPr lang="tr-TR" altLang="tr-TR" dirty="0" err="1"/>
              <a:t>insektisit</a:t>
            </a:r>
            <a:r>
              <a:rPr lang="tr-TR" altLang="tr-TR" dirty="0"/>
              <a:t>-herbisit ilacından sorumlu bir şirkette yapılan ABD FDA araştırmalarında rastlanmıştır.</a:t>
            </a:r>
          </a:p>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tr-TR" altLang="tr-TR" dirty="0"/>
          </a:p>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altLang="tr-TR" dirty="0"/>
              <a:t>Kimyasalların güvenliğine ilişkin birçok kararın şüpheli olduğu görülmüştür.</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8</a:t>
            </a:fld>
            <a:endParaRPr lang="tr-TR"/>
          </a:p>
        </p:txBody>
      </p:sp>
    </p:spTree>
    <p:extLst>
      <p:ext uri="{BB962C8B-B14F-4D97-AF65-F5344CB8AC3E}">
        <p14:creationId xmlns:p14="http://schemas.microsoft.com/office/powerpoint/2010/main" val="109080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tr-TR" dirty="0" err="1"/>
              <a:t>GLP'nin</a:t>
            </a:r>
            <a:r>
              <a:rPr lang="tr-TR" altLang="tr-TR" dirty="0"/>
              <a:t> Tarihçesi</a:t>
            </a:r>
          </a:p>
          <a:p>
            <a:r>
              <a:rPr lang="tr-TR" altLang="tr-TR" dirty="0"/>
              <a:t>GLP, FDA (Amerika Birleşik Devletleri Gıda ve İlaç İdaresi) tarafından 1978 yılında oluşturulan resmi bir düzenlemedir. GLP, Amerika Birleşik Devletleri'nde ortaya çıkmasına rağmen dünya çapında bir etkiye sahiptir.</a:t>
            </a:r>
          </a:p>
          <a:p>
            <a:r>
              <a:rPr lang="tr-TR" altLang="tr-TR" dirty="0"/>
              <a:t>ABD dışında Amerika Birleşik Devletleri ile iş yapmak isteyen veya üretimlerini Amerika Birleşik Devletleri'nde tescil ettirmek isteyen şirketlerin Amerika Birleşik Devletleri GLP düzenlemelerine uyması gerekiyordu.</a:t>
            </a:r>
          </a:p>
          <a:p>
            <a:r>
              <a:rPr lang="tr-TR" altLang="tr-TR" dirty="0"/>
              <a:t>Sonunda kendi ülkelerinde GLP düzenlemelerini yapmaya başladılar.</a:t>
            </a:r>
          </a:p>
          <a:p>
            <a:r>
              <a:rPr lang="tr-TR" altLang="tr-TR" dirty="0"/>
              <a:t>1981 yılında OECD (Ekonomik İşbirliği ve Kalkınma Örgütü) adlı kuruluş, uluslararası standartlar olan GLP ilkelerini üretti.</a:t>
            </a:r>
            <a:endParaRPr lang="tr-TR" dirty="0"/>
          </a:p>
        </p:txBody>
      </p:sp>
      <p:sp>
        <p:nvSpPr>
          <p:cNvPr id="4" name="Slayt Numarası Yer Tutucusu 3"/>
          <p:cNvSpPr>
            <a:spLocks noGrp="1"/>
          </p:cNvSpPr>
          <p:nvPr>
            <p:ph type="sldNum" sz="quarter" idx="5"/>
          </p:nvPr>
        </p:nvSpPr>
        <p:spPr/>
        <p:txBody>
          <a:bodyPr/>
          <a:lstStyle/>
          <a:p>
            <a:fld id="{84C76387-9829-4FB7-9A2F-743205FDD573}" type="slidenum">
              <a:rPr lang="tr-TR" smtClean="0"/>
              <a:t>9</a:t>
            </a:fld>
            <a:endParaRPr lang="tr-TR"/>
          </a:p>
        </p:txBody>
      </p:sp>
    </p:spTree>
    <p:extLst>
      <p:ext uri="{BB962C8B-B14F-4D97-AF65-F5344CB8AC3E}">
        <p14:creationId xmlns:p14="http://schemas.microsoft.com/office/powerpoint/2010/main" val="206147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4066-4C87-C63E-7F58-D792ABE543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5DF9459C-B6D8-AA24-4A1E-9379A47B2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01427B88-AAC7-31E7-F496-2DA7E2F8B06E}"/>
              </a:ext>
            </a:extLst>
          </p:cNvPr>
          <p:cNvSpPr>
            <a:spLocks noGrp="1"/>
          </p:cNvSpPr>
          <p:nvPr>
            <p:ph type="dt" sz="half" idx="10"/>
          </p:nvPr>
        </p:nvSpPr>
        <p:spPr/>
        <p:txBody>
          <a:bodyPr/>
          <a:lstStyle/>
          <a:p>
            <a:fld id="{35FF26AE-B7EF-2642-A16F-6F92A10C8307}" type="datetimeFigureOut">
              <a:rPr lang="en-NL" smtClean="0"/>
              <a:t>09/12/2024</a:t>
            </a:fld>
            <a:endParaRPr lang="en-NL"/>
          </a:p>
        </p:txBody>
      </p:sp>
      <p:sp>
        <p:nvSpPr>
          <p:cNvPr id="5" name="Footer Placeholder 4">
            <a:extLst>
              <a:ext uri="{FF2B5EF4-FFF2-40B4-BE49-F238E27FC236}">
                <a16:creationId xmlns:a16="http://schemas.microsoft.com/office/drawing/2014/main" id="{4B13B8F7-6EF7-E897-4E16-519D2C58087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B0A112B1-83C1-A2CE-96FC-5C5404DCC43A}"/>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64015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DFE4-CDB1-AF1F-A980-02C71CD0C1A3}"/>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B23F42E1-5A34-A92C-0D20-9E064EDEFE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EC2BC7A-3A13-13BE-80DE-50723396EE8C}"/>
              </a:ext>
            </a:extLst>
          </p:cNvPr>
          <p:cNvSpPr>
            <a:spLocks noGrp="1"/>
          </p:cNvSpPr>
          <p:nvPr>
            <p:ph type="dt" sz="half" idx="10"/>
          </p:nvPr>
        </p:nvSpPr>
        <p:spPr/>
        <p:txBody>
          <a:bodyPr/>
          <a:lstStyle/>
          <a:p>
            <a:fld id="{35FF26AE-B7EF-2642-A16F-6F92A10C8307}" type="datetimeFigureOut">
              <a:rPr lang="en-NL" smtClean="0"/>
              <a:t>09/12/2024</a:t>
            </a:fld>
            <a:endParaRPr lang="en-NL"/>
          </a:p>
        </p:txBody>
      </p:sp>
      <p:sp>
        <p:nvSpPr>
          <p:cNvPr id="5" name="Footer Placeholder 4">
            <a:extLst>
              <a:ext uri="{FF2B5EF4-FFF2-40B4-BE49-F238E27FC236}">
                <a16:creationId xmlns:a16="http://schemas.microsoft.com/office/drawing/2014/main" id="{DA84A0C1-73C3-CF1E-2498-6502A7FF57D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32658B0-BFE1-AE75-C141-DC30E00E9E99}"/>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525156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1BD09-B963-540D-CF57-2550A0D97F8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E7E7B0D5-A52B-37AD-4F94-9E7318770E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0C97EFF-A3C4-3452-4345-A52147A00774}"/>
              </a:ext>
            </a:extLst>
          </p:cNvPr>
          <p:cNvSpPr>
            <a:spLocks noGrp="1"/>
          </p:cNvSpPr>
          <p:nvPr>
            <p:ph type="dt" sz="half" idx="10"/>
          </p:nvPr>
        </p:nvSpPr>
        <p:spPr/>
        <p:txBody>
          <a:bodyPr/>
          <a:lstStyle/>
          <a:p>
            <a:fld id="{35FF26AE-B7EF-2642-A16F-6F92A10C8307}" type="datetimeFigureOut">
              <a:rPr lang="en-NL" smtClean="0"/>
              <a:t>09/12/2024</a:t>
            </a:fld>
            <a:endParaRPr lang="en-NL"/>
          </a:p>
        </p:txBody>
      </p:sp>
      <p:sp>
        <p:nvSpPr>
          <p:cNvPr id="5" name="Footer Placeholder 4">
            <a:extLst>
              <a:ext uri="{FF2B5EF4-FFF2-40B4-BE49-F238E27FC236}">
                <a16:creationId xmlns:a16="http://schemas.microsoft.com/office/drawing/2014/main" id="{25F7E75D-D3E0-9B9E-4630-36178340B311}"/>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1C14461-7229-6870-BD07-135500E8322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4575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841420" y="745957"/>
            <a:ext cx="9684912" cy="580565"/>
          </a:xfrm>
        </p:spPr>
        <p:txBody>
          <a:bodyPr anchor="b"/>
          <a:lstStyle>
            <a:lvl1pPr algn="ctr">
              <a:defRPr sz="4500"/>
            </a:lvl1pPr>
          </a:lstStyle>
          <a:p>
            <a:r>
              <a:rPr lang="tr-TR" dirty="0"/>
              <a:t>Asıl başlık stili için tıklatın</a:t>
            </a:r>
          </a:p>
        </p:txBody>
      </p:sp>
      <p:sp>
        <p:nvSpPr>
          <p:cNvPr id="3" name="Alt Başlık 2"/>
          <p:cNvSpPr>
            <a:spLocks noGrp="1"/>
          </p:cNvSpPr>
          <p:nvPr>
            <p:ph type="subTitle" idx="1"/>
          </p:nvPr>
        </p:nvSpPr>
        <p:spPr>
          <a:xfrm>
            <a:off x="841420" y="1506829"/>
            <a:ext cx="10354613" cy="462351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dirty="0"/>
              <a:t>Asıl alt başlık stilini düzenlemek için tıklayın</a:t>
            </a:r>
          </a:p>
        </p:txBody>
      </p:sp>
      <p:sp>
        <p:nvSpPr>
          <p:cNvPr id="15" name="Metin Yer Tutucusu 14"/>
          <p:cNvSpPr>
            <a:spLocks noGrp="1"/>
          </p:cNvSpPr>
          <p:nvPr>
            <p:ph type="body" sz="quarter" idx="10"/>
          </p:nvPr>
        </p:nvSpPr>
        <p:spPr>
          <a:xfrm>
            <a:off x="11196034" y="1851025"/>
            <a:ext cx="767367" cy="3181350"/>
          </a:xfrm>
        </p:spPr>
        <p:txBody>
          <a:bodyPr vert="vert270">
            <a:noAutofit/>
          </a:bodyPr>
          <a:lstStyle>
            <a:lvl1pPr marL="0" indent="0" algn="ctr">
              <a:buNone/>
              <a:defRPr sz="1400" baseline="0">
                <a:solidFill>
                  <a:schemeClr val="bg1"/>
                </a:solidFill>
              </a:defRPr>
            </a:lvl1pPr>
            <a:lvl2pPr>
              <a:defRPr sz="1100"/>
            </a:lvl2pPr>
            <a:lvl3pPr>
              <a:defRPr sz="1100"/>
            </a:lvl3pPr>
            <a:lvl4pPr>
              <a:defRPr sz="1100"/>
            </a:lvl4pPr>
            <a:lvl5pPr>
              <a:defRPr sz="1100"/>
            </a:lvl5pPr>
          </a:lstStyle>
          <a:p>
            <a:pPr lvl="0"/>
            <a:r>
              <a:rPr lang="tr-TR"/>
              <a:t>Asıl metin stillerini düzenle</a:t>
            </a:r>
          </a:p>
        </p:txBody>
      </p:sp>
      <p:sp>
        <p:nvSpPr>
          <p:cNvPr id="5" name="Altbilgi Yer Tutucusu 17"/>
          <p:cNvSpPr>
            <a:spLocks noGrp="1"/>
          </p:cNvSpPr>
          <p:nvPr>
            <p:ph type="ftr" sz="quarter" idx="11"/>
          </p:nvPr>
        </p:nvSpPr>
        <p:spPr/>
        <p:txBody>
          <a:bodyPr/>
          <a:lstStyle>
            <a:lvl1pPr>
              <a:defRPr/>
            </a:lvl1pPr>
          </a:lstStyle>
          <a:p>
            <a:pPr>
              <a:defRPr/>
            </a:pPr>
            <a:endParaRPr lang="tr-TR"/>
          </a:p>
        </p:txBody>
      </p:sp>
    </p:spTree>
    <p:extLst>
      <p:ext uri="{BB962C8B-B14F-4D97-AF65-F5344CB8AC3E}">
        <p14:creationId xmlns:p14="http://schemas.microsoft.com/office/powerpoint/2010/main" val="1599454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8BCE3C-8C5D-E7FE-5C65-B5CC69B5592A}"/>
              </a:ext>
            </a:extLst>
          </p:cNvPr>
          <p:cNvSpPr>
            <a:spLocks noGrp="1"/>
          </p:cNvSpPr>
          <p:nvPr>
            <p:ph type="ctrTitle"/>
          </p:nvPr>
        </p:nvSpPr>
        <p:spPr>
          <a:xfrm>
            <a:off x="1524000" y="1122363"/>
            <a:ext cx="9144000" cy="2387600"/>
          </a:xfrm>
        </p:spPr>
        <p:txBody>
          <a:bodyPr anchor="b"/>
          <a:lstStyle>
            <a:lvl1pPr algn="ctr">
              <a:defRPr sz="45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12C445EE-2EE8-9F0C-D75A-30D78EEAFBD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54E971E9-312F-1DDB-D2C4-0168ECBE237C}"/>
              </a:ext>
            </a:extLst>
          </p:cNvPr>
          <p:cNvSpPr>
            <a:spLocks noGrp="1"/>
          </p:cNvSpPr>
          <p:nvPr>
            <p:ph type="dt" sz="half" idx="10"/>
          </p:nvPr>
        </p:nvSpPr>
        <p:spPr/>
        <p:txBody>
          <a:bodyPr/>
          <a:lstStyle/>
          <a:p>
            <a:fld id="{D0F55121-A583-4E16-A877-5481352407F5}" type="datetimeFigureOut">
              <a:rPr lang="en-US" smtClean="0"/>
              <a:t>9/12/2024</a:t>
            </a:fld>
            <a:endParaRPr lang="en-US"/>
          </a:p>
        </p:txBody>
      </p:sp>
      <p:sp>
        <p:nvSpPr>
          <p:cNvPr id="5" name="Alt Bilgi Yer Tutucusu 4">
            <a:extLst>
              <a:ext uri="{FF2B5EF4-FFF2-40B4-BE49-F238E27FC236}">
                <a16:creationId xmlns:a16="http://schemas.microsoft.com/office/drawing/2014/main" id="{DACCA602-7D66-DFF2-6F29-F957E1CB8C2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0680B20-7AE0-A7CB-EF13-7A8F3360ACB8}"/>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89830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5035375-BBDE-D66A-8B12-B4660DA97C4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4E914A3C-26C6-6364-74E8-38DE12C1F8E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A44C099A-19B3-5B8D-0D2B-BFB213AFFC46}"/>
              </a:ext>
            </a:extLst>
          </p:cNvPr>
          <p:cNvSpPr>
            <a:spLocks noGrp="1"/>
          </p:cNvSpPr>
          <p:nvPr>
            <p:ph type="dt" sz="half" idx="10"/>
          </p:nvPr>
        </p:nvSpPr>
        <p:spPr/>
        <p:txBody>
          <a:bodyPr/>
          <a:lstStyle/>
          <a:p>
            <a:fld id="{D0F55121-A583-4E16-A877-5481352407F5}" type="datetimeFigureOut">
              <a:rPr lang="en-US" smtClean="0"/>
              <a:t>9/12/2024</a:t>
            </a:fld>
            <a:endParaRPr lang="en-US"/>
          </a:p>
        </p:txBody>
      </p:sp>
      <p:sp>
        <p:nvSpPr>
          <p:cNvPr id="5" name="Alt Bilgi Yer Tutucusu 4">
            <a:extLst>
              <a:ext uri="{FF2B5EF4-FFF2-40B4-BE49-F238E27FC236}">
                <a16:creationId xmlns:a16="http://schemas.microsoft.com/office/drawing/2014/main" id="{1D8F0C0D-AC31-9BAB-2C0B-2096876CB78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651F5C63-C6C9-23A5-C6DE-9388285CAAC8}"/>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3161315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29F69E-079A-A53D-DA98-03CEF8C20B33}"/>
              </a:ext>
            </a:extLst>
          </p:cNvPr>
          <p:cNvSpPr>
            <a:spLocks noGrp="1"/>
          </p:cNvSpPr>
          <p:nvPr>
            <p:ph type="title"/>
          </p:nvPr>
        </p:nvSpPr>
        <p:spPr>
          <a:xfrm>
            <a:off x="831851" y="1709740"/>
            <a:ext cx="10515600" cy="2852737"/>
          </a:xfrm>
        </p:spPr>
        <p:txBody>
          <a:bodyPr anchor="b"/>
          <a:lstStyle>
            <a:lvl1pPr>
              <a:defRPr sz="45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7BC54788-A499-C118-4377-B0FC5D02C288}"/>
              </a:ext>
            </a:extLst>
          </p:cNvPr>
          <p:cNvSpPr>
            <a:spLocks noGrp="1"/>
          </p:cNvSpPr>
          <p:nvPr>
            <p:ph type="body" idx="1"/>
          </p:nvPr>
        </p:nvSpPr>
        <p:spPr>
          <a:xfrm>
            <a:off x="831851" y="4589465"/>
            <a:ext cx="105156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286E3FB-C923-C3AC-E7C3-FF8E4E827DA3}"/>
              </a:ext>
            </a:extLst>
          </p:cNvPr>
          <p:cNvSpPr>
            <a:spLocks noGrp="1"/>
          </p:cNvSpPr>
          <p:nvPr>
            <p:ph type="dt" sz="half" idx="10"/>
          </p:nvPr>
        </p:nvSpPr>
        <p:spPr/>
        <p:txBody>
          <a:bodyPr/>
          <a:lstStyle/>
          <a:p>
            <a:fld id="{D0F55121-A583-4E16-A877-5481352407F5}" type="datetimeFigureOut">
              <a:rPr lang="en-US" smtClean="0"/>
              <a:t>9/12/2024</a:t>
            </a:fld>
            <a:endParaRPr lang="en-US"/>
          </a:p>
        </p:txBody>
      </p:sp>
      <p:sp>
        <p:nvSpPr>
          <p:cNvPr id="5" name="Alt Bilgi Yer Tutucusu 4">
            <a:extLst>
              <a:ext uri="{FF2B5EF4-FFF2-40B4-BE49-F238E27FC236}">
                <a16:creationId xmlns:a16="http://schemas.microsoft.com/office/drawing/2014/main" id="{3D534628-3BC6-9750-520D-9CEE89758575}"/>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8CA01F2-A3C8-EEB8-5B69-FEFB9AA844BE}"/>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3030884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C15E90-B703-A500-4D3A-01C9508A4D2B}"/>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6E72FB88-746B-59C4-5E4C-A998BDF02B1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AFCB10AF-7444-E8D3-8EC6-BA6AFAED6A5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7FFB4800-F0D8-9907-34A3-9E72CFEFAF63}"/>
              </a:ext>
            </a:extLst>
          </p:cNvPr>
          <p:cNvSpPr>
            <a:spLocks noGrp="1"/>
          </p:cNvSpPr>
          <p:nvPr>
            <p:ph type="dt" sz="half" idx="10"/>
          </p:nvPr>
        </p:nvSpPr>
        <p:spPr/>
        <p:txBody>
          <a:bodyPr/>
          <a:lstStyle/>
          <a:p>
            <a:fld id="{D0F55121-A583-4E16-A877-5481352407F5}" type="datetimeFigureOut">
              <a:rPr lang="en-US" smtClean="0"/>
              <a:t>9/12/2024</a:t>
            </a:fld>
            <a:endParaRPr lang="en-US"/>
          </a:p>
        </p:txBody>
      </p:sp>
      <p:sp>
        <p:nvSpPr>
          <p:cNvPr id="6" name="Alt Bilgi Yer Tutucusu 5">
            <a:extLst>
              <a:ext uri="{FF2B5EF4-FFF2-40B4-BE49-F238E27FC236}">
                <a16:creationId xmlns:a16="http://schemas.microsoft.com/office/drawing/2014/main" id="{7749F789-986D-BC0A-BF3D-0B1A64B9F5B5}"/>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CEA9434B-E79B-D5C2-D78C-AA93E9EED339}"/>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632168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AC8399-FF4B-AAA3-1E0B-FA53EA3EBCC7}"/>
              </a:ext>
            </a:extLst>
          </p:cNvPr>
          <p:cNvSpPr>
            <a:spLocks noGrp="1"/>
          </p:cNvSpPr>
          <p:nvPr>
            <p:ph type="title"/>
          </p:nvPr>
        </p:nvSpPr>
        <p:spPr>
          <a:xfrm>
            <a:off x="839788" y="365127"/>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3D93E712-5E6A-7DF2-A1A7-2147F593F70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DF83E34-FA4D-2E06-FB59-ABB3E633D019}"/>
              </a:ext>
            </a:extLst>
          </p:cNvPr>
          <p:cNvSpPr>
            <a:spLocks noGrp="1"/>
          </p:cNvSpPr>
          <p:nvPr>
            <p:ph sz="half" idx="2"/>
          </p:nvPr>
        </p:nvSpPr>
        <p:spPr>
          <a:xfrm>
            <a:off x="839789"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EEF106E7-1D46-B385-D624-A1E5391C027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A77729-31D2-E9C2-976E-07528D81D484}"/>
              </a:ext>
            </a:extLst>
          </p:cNvPr>
          <p:cNvSpPr>
            <a:spLocks noGrp="1"/>
          </p:cNvSpPr>
          <p:nvPr>
            <p:ph sz="quarter" idx="4"/>
          </p:nvPr>
        </p:nvSpPr>
        <p:spPr>
          <a:xfrm>
            <a:off x="6172201"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C8C4AB81-4720-DE31-6459-81F20A331115}"/>
              </a:ext>
            </a:extLst>
          </p:cNvPr>
          <p:cNvSpPr>
            <a:spLocks noGrp="1"/>
          </p:cNvSpPr>
          <p:nvPr>
            <p:ph type="dt" sz="half" idx="10"/>
          </p:nvPr>
        </p:nvSpPr>
        <p:spPr/>
        <p:txBody>
          <a:bodyPr/>
          <a:lstStyle/>
          <a:p>
            <a:fld id="{D0F55121-A583-4E16-A877-5481352407F5}" type="datetimeFigureOut">
              <a:rPr lang="en-US" smtClean="0"/>
              <a:t>9/12/2024</a:t>
            </a:fld>
            <a:endParaRPr lang="en-US"/>
          </a:p>
        </p:txBody>
      </p:sp>
      <p:sp>
        <p:nvSpPr>
          <p:cNvPr id="8" name="Alt Bilgi Yer Tutucusu 7">
            <a:extLst>
              <a:ext uri="{FF2B5EF4-FFF2-40B4-BE49-F238E27FC236}">
                <a16:creationId xmlns:a16="http://schemas.microsoft.com/office/drawing/2014/main" id="{0C1A0F12-D01C-31D2-FF24-EB616E5CB84B}"/>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908CF511-AC43-5263-1016-A4FBC29D8AA9}"/>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4465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BFF337-CE6D-A0F4-1C1F-9C2F4F83A9CF}"/>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2856C571-764C-1F88-1019-1719A694694F}"/>
              </a:ext>
            </a:extLst>
          </p:cNvPr>
          <p:cNvSpPr>
            <a:spLocks noGrp="1"/>
          </p:cNvSpPr>
          <p:nvPr>
            <p:ph type="dt" sz="half" idx="10"/>
          </p:nvPr>
        </p:nvSpPr>
        <p:spPr/>
        <p:txBody>
          <a:bodyPr/>
          <a:lstStyle/>
          <a:p>
            <a:fld id="{D0F55121-A583-4E16-A877-5481352407F5}" type="datetimeFigureOut">
              <a:rPr lang="en-US" smtClean="0"/>
              <a:t>9/12/2024</a:t>
            </a:fld>
            <a:endParaRPr lang="en-US"/>
          </a:p>
        </p:txBody>
      </p:sp>
      <p:sp>
        <p:nvSpPr>
          <p:cNvPr id="4" name="Alt Bilgi Yer Tutucusu 3">
            <a:extLst>
              <a:ext uri="{FF2B5EF4-FFF2-40B4-BE49-F238E27FC236}">
                <a16:creationId xmlns:a16="http://schemas.microsoft.com/office/drawing/2014/main" id="{B39CF309-3A73-BF06-87CF-C955000AE8ED}"/>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6359DF79-032B-412E-0DAA-061BE9B102F2}"/>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978988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8524F69-0481-22A3-2889-E766AC1C4154}"/>
              </a:ext>
            </a:extLst>
          </p:cNvPr>
          <p:cNvSpPr>
            <a:spLocks noGrp="1"/>
          </p:cNvSpPr>
          <p:nvPr>
            <p:ph type="dt" sz="half" idx="10"/>
          </p:nvPr>
        </p:nvSpPr>
        <p:spPr/>
        <p:txBody>
          <a:bodyPr/>
          <a:lstStyle/>
          <a:p>
            <a:fld id="{D0F55121-A583-4E16-A877-5481352407F5}" type="datetimeFigureOut">
              <a:rPr lang="en-US" smtClean="0"/>
              <a:t>9/12/2024</a:t>
            </a:fld>
            <a:endParaRPr lang="en-US"/>
          </a:p>
        </p:txBody>
      </p:sp>
      <p:sp>
        <p:nvSpPr>
          <p:cNvPr id="3" name="Alt Bilgi Yer Tutucusu 2">
            <a:extLst>
              <a:ext uri="{FF2B5EF4-FFF2-40B4-BE49-F238E27FC236}">
                <a16:creationId xmlns:a16="http://schemas.microsoft.com/office/drawing/2014/main" id="{31759607-07AF-BB88-3E1F-BF078990E1F4}"/>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61C5F621-D344-B513-5ADA-88F4BED977E5}"/>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4884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219D-0707-3587-A216-AE240AD02630}"/>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9546B5D5-6BFD-A8B2-44E7-737D8A69DDD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45D7E2D-D3EE-7A54-B856-7707464764A5}"/>
              </a:ext>
            </a:extLst>
          </p:cNvPr>
          <p:cNvSpPr>
            <a:spLocks noGrp="1"/>
          </p:cNvSpPr>
          <p:nvPr>
            <p:ph type="dt" sz="half" idx="10"/>
          </p:nvPr>
        </p:nvSpPr>
        <p:spPr/>
        <p:txBody>
          <a:bodyPr/>
          <a:lstStyle/>
          <a:p>
            <a:fld id="{35FF26AE-B7EF-2642-A16F-6F92A10C8307}" type="datetimeFigureOut">
              <a:rPr lang="en-NL" smtClean="0"/>
              <a:t>09/12/2024</a:t>
            </a:fld>
            <a:endParaRPr lang="en-NL"/>
          </a:p>
        </p:txBody>
      </p:sp>
      <p:sp>
        <p:nvSpPr>
          <p:cNvPr id="5" name="Footer Placeholder 4">
            <a:extLst>
              <a:ext uri="{FF2B5EF4-FFF2-40B4-BE49-F238E27FC236}">
                <a16:creationId xmlns:a16="http://schemas.microsoft.com/office/drawing/2014/main" id="{4D40E943-EA9D-5DCE-E2D9-3D97DD07CFC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FAD8109-84B4-F374-EE43-49CA3020C218}"/>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95702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8DD982-9319-474F-1FCC-D277A00EEF5E}"/>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0FE29BB7-441B-4F1D-06C1-4D0B897F28D2}"/>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6243FDE0-2482-FEED-5286-4E0B981FB15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B3170DF-FEBF-99A6-7EB5-CA51F060F5E7}"/>
              </a:ext>
            </a:extLst>
          </p:cNvPr>
          <p:cNvSpPr>
            <a:spLocks noGrp="1"/>
          </p:cNvSpPr>
          <p:nvPr>
            <p:ph type="dt" sz="half" idx="10"/>
          </p:nvPr>
        </p:nvSpPr>
        <p:spPr/>
        <p:txBody>
          <a:bodyPr/>
          <a:lstStyle/>
          <a:p>
            <a:fld id="{D0F55121-A583-4E16-A877-5481352407F5}" type="datetimeFigureOut">
              <a:rPr lang="en-US" smtClean="0"/>
              <a:t>9/12/2024</a:t>
            </a:fld>
            <a:endParaRPr lang="en-US"/>
          </a:p>
        </p:txBody>
      </p:sp>
      <p:sp>
        <p:nvSpPr>
          <p:cNvPr id="6" name="Alt Bilgi Yer Tutucusu 5">
            <a:extLst>
              <a:ext uri="{FF2B5EF4-FFF2-40B4-BE49-F238E27FC236}">
                <a16:creationId xmlns:a16="http://schemas.microsoft.com/office/drawing/2014/main" id="{2C96B148-03B5-C72E-AA11-A8C3988897FA}"/>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AD1568D6-A943-C557-D3EA-6DD6961BBA6F}"/>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554700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4D6877-EC91-F94E-54DF-27E108C88675}"/>
              </a:ext>
            </a:extLst>
          </p:cNvPr>
          <p:cNvSpPr>
            <a:spLocks noGrp="1"/>
          </p:cNvSpPr>
          <p:nvPr>
            <p:ph type="title"/>
          </p:nvPr>
        </p:nvSpPr>
        <p:spPr>
          <a:xfrm>
            <a:off x="839788" y="457200"/>
            <a:ext cx="3932237" cy="1600200"/>
          </a:xfrm>
        </p:spPr>
        <p:txBody>
          <a:bodyPr anchor="b"/>
          <a:lstStyle>
            <a:lvl1pPr>
              <a:defRPr sz="24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60B81DE4-883B-015A-9013-6C5C18513B1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Metin Yer Tutucusu 3">
            <a:extLst>
              <a:ext uri="{FF2B5EF4-FFF2-40B4-BE49-F238E27FC236}">
                <a16:creationId xmlns:a16="http://schemas.microsoft.com/office/drawing/2014/main" id="{D88C6A1B-9D88-7B8E-42C4-7DD85F8C3DF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2927ADC-5329-DBC7-B0C6-EFAC60B53F0E}"/>
              </a:ext>
            </a:extLst>
          </p:cNvPr>
          <p:cNvSpPr>
            <a:spLocks noGrp="1"/>
          </p:cNvSpPr>
          <p:nvPr>
            <p:ph type="dt" sz="half" idx="10"/>
          </p:nvPr>
        </p:nvSpPr>
        <p:spPr/>
        <p:txBody>
          <a:bodyPr/>
          <a:lstStyle/>
          <a:p>
            <a:fld id="{D0F55121-A583-4E16-A877-5481352407F5}" type="datetimeFigureOut">
              <a:rPr lang="en-US" smtClean="0"/>
              <a:t>9/12/2024</a:t>
            </a:fld>
            <a:endParaRPr lang="en-US"/>
          </a:p>
        </p:txBody>
      </p:sp>
      <p:sp>
        <p:nvSpPr>
          <p:cNvPr id="6" name="Alt Bilgi Yer Tutucusu 5">
            <a:extLst>
              <a:ext uri="{FF2B5EF4-FFF2-40B4-BE49-F238E27FC236}">
                <a16:creationId xmlns:a16="http://schemas.microsoft.com/office/drawing/2014/main" id="{201A9D8E-F6C8-89F9-583B-07C2BEB2A172}"/>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B0673E7B-E3F9-094B-4AE7-9E9DEB460640}"/>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2098884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6ABC63-5A28-ED09-800D-9C79AE32F059}"/>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31D25C07-7B0F-7514-6463-0B27ED4477B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F56442A9-642C-FE30-8440-11059528BE1E}"/>
              </a:ext>
            </a:extLst>
          </p:cNvPr>
          <p:cNvSpPr>
            <a:spLocks noGrp="1"/>
          </p:cNvSpPr>
          <p:nvPr>
            <p:ph type="dt" sz="half" idx="10"/>
          </p:nvPr>
        </p:nvSpPr>
        <p:spPr/>
        <p:txBody>
          <a:bodyPr/>
          <a:lstStyle/>
          <a:p>
            <a:fld id="{D0F55121-A583-4E16-A877-5481352407F5}" type="datetimeFigureOut">
              <a:rPr lang="en-US" smtClean="0"/>
              <a:t>9/12/2024</a:t>
            </a:fld>
            <a:endParaRPr lang="en-US"/>
          </a:p>
        </p:txBody>
      </p:sp>
      <p:sp>
        <p:nvSpPr>
          <p:cNvPr id="5" name="Alt Bilgi Yer Tutucusu 4">
            <a:extLst>
              <a:ext uri="{FF2B5EF4-FFF2-40B4-BE49-F238E27FC236}">
                <a16:creationId xmlns:a16="http://schemas.microsoft.com/office/drawing/2014/main" id="{C7EC71C8-EB65-8897-7AD3-E308C58BCFA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AADEECC-6A6B-F2FE-E0D2-7B88CE827AA4}"/>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191394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4AFBE7D-21BE-13A7-920D-58E296DECD8D}"/>
              </a:ext>
            </a:extLst>
          </p:cNvPr>
          <p:cNvSpPr>
            <a:spLocks noGrp="1"/>
          </p:cNvSpPr>
          <p:nvPr>
            <p:ph type="title" orient="vert"/>
          </p:nvPr>
        </p:nvSpPr>
        <p:spPr>
          <a:xfrm>
            <a:off x="8724901"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CE7C31B9-88A4-9AF9-15B2-A6184140D7AE}"/>
              </a:ext>
            </a:extLst>
          </p:cNvPr>
          <p:cNvSpPr>
            <a:spLocks noGrp="1"/>
          </p:cNvSpPr>
          <p:nvPr>
            <p:ph type="body" orient="vert" idx="1"/>
          </p:nvPr>
        </p:nvSpPr>
        <p:spPr>
          <a:xfrm>
            <a:off x="838201"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1B57E251-998C-BD00-5822-0614DE25D14E}"/>
              </a:ext>
            </a:extLst>
          </p:cNvPr>
          <p:cNvSpPr>
            <a:spLocks noGrp="1"/>
          </p:cNvSpPr>
          <p:nvPr>
            <p:ph type="dt" sz="half" idx="10"/>
          </p:nvPr>
        </p:nvSpPr>
        <p:spPr/>
        <p:txBody>
          <a:bodyPr/>
          <a:lstStyle/>
          <a:p>
            <a:fld id="{D0F55121-A583-4E16-A877-5481352407F5}" type="datetimeFigureOut">
              <a:rPr lang="en-US" smtClean="0"/>
              <a:t>9/12/2024</a:t>
            </a:fld>
            <a:endParaRPr lang="en-US"/>
          </a:p>
        </p:txBody>
      </p:sp>
      <p:sp>
        <p:nvSpPr>
          <p:cNvPr id="5" name="Alt Bilgi Yer Tutucusu 4">
            <a:extLst>
              <a:ext uri="{FF2B5EF4-FFF2-40B4-BE49-F238E27FC236}">
                <a16:creationId xmlns:a16="http://schemas.microsoft.com/office/drawing/2014/main" id="{5B249E6D-87BB-6EE4-587A-4E1401CA9CE6}"/>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21CADC51-6282-6331-8FC2-C3F944A2F897}"/>
              </a:ext>
            </a:extLst>
          </p:cNvPr>
          <p:cNvSpPr>
            <a:spLocks noGrp="1"/>
          </p:cNvSpPr>
          <p:nvPr>
            <p:ph type="sldNum" sz="quarter" idx="12"/>
          </p:nvPr>
        </p:nvSpPr>
        <p:spPr/>
        <p:txBody>
          <a:bodyPr/>
          <a:lstStyle/>
          <a:p>
            <a:fld id="{42856000-61D2-4BF9-B91A-6604AF4A0A5A}" type="slidenum">
              <a:rPr lang="en-US" smtClean="0"/>
              <a:t>‹#›</a:t>
            </a:fld>
            <a:endParaRPr lang="en-US"/>
          </a:p>
        </p:txBody>
      </p:sp>
    </p:spTree>
    <p:extLst>
      <p:ext uri="{BB962C8B-B14F-4D97-AF65-F5344CB8AC3E}">
        <p14:creationId xmlns:p14="http://schemas.microsoft.com/office/powerpoint/2010/main" val="1552320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4"/>
        <p:cNvGrpSpPr/>
        <p:nvPr/>
      </p:nvGrpSpPr>
      <p:grpSpPr>
        <a:xfrm>
          <a:off x="0" y="0"/>
          <a:ext cx="0" cy="0"/>
          <a:chOff x="0" y="0"/>
          <a:chExt cx="0" cy="0"/>
        </a:xfrm>
      </p:grpSpPr>
      <p:sp>
        <p:nvSpPr>
          <p:cNvPr id="35" name="Google Shape;35;p4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342900" lvl="0" indent="-171450" algn="l">
              <a:lnSpc>
                <a:spcPct val="100000"/>
              </a:lnSpc>
              <a:spcBef>
                <a:spcPts val="0"/>
              </a:spcBef>
              <a:spcAft>
                <a:spcPts val="0"/>
              </a:spcAft>
              <a:buClr>
                <a:schemeClr val="dk1"/>
              </a:buClr>
              <a:buSzPts val="1800"/>
              <a:buNone/>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6" name="Google Shape;36;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tr-TR" smtClean="0"/>
              <a:pPr/>
              <a:t>‹#›</a:t>
            </a:fld>
            <a:endParaRPr lang="tr-TR"/>
          </a:p>
        </p:txBody>
      </p:sp>
    </p:spTree>
    <p:extLst>
      <p:ext uri="{BB962C8B-B14F-4D97-AF65-F5344CB8AC3E}">
        <p14:creationId xmlns:p14="http://schemas.microsoft.com/office/powerpoint/2010/main" val="330512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0793-0CB2-44AC-39EB-3446C7B792B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22609534-DC36-3849-5CEF-0DF63BBDC9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7A5CADF-3A22-079A-4C34-E7A37913F49F}"/>
              </a:ext>
            </a:extLst>
          </p:cNvPr>
          <p:cNvSpPr>
            <a:spLocks noGrp="1"/>
          </p:cNvSpPr>
          <p:nvPr>
            <p:ph type="dt" sz="half" idx="10"/>
          </p:nvPr>
        </p:nvSpPr>
        <p:spPr/>
        <p:txBody>
          <a:bodyPr/>
          <a:lstStyle/>
          <a:p>
            <a:fld id="{35FF26AE-B7EF-2642-A16F-6F92A10C8307}" type="datetimeFigureOut">
              <a:rPr lang="en-NL" smtClean="0"/>
              <a:t>09/12/2024</a:t>
            </a:fld>
            <a:endParaRPr lang="en-NL"/>
          </a:p>
        </p:txBody>
      </p:sp>
      <p:sp>
        <p:nvSpPr>
          <p:cNvPr id="5" name="Footer Placeholder 4">
            <a:extLst>
              <a:ext uri="{FF2B5EF4-FFF2-40B4-BE49-F238E27FC236}">
                <a16:creationId xmlns:a16="http://schemas.microsoft.com/office/drawing/2014/main" id="{5A87020C-2F8E-7FDF-1E48-434B2D10DE7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7FDB248-703D-B015-CFCB-7886A02F4F12}"/>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1085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2A5-DBC1-2692-078E-ADC5A77C3C6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CDDB80ED-21EC-8A60-74F4-C6DAFE8AD1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AAEDFCEC-7788-8E16-5D24-0D8F0B2268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950C5FA3-44DA-687C-950D-02A72EA477BA}"/>
              </a:ext>
            </a:extLst>
          </p:cNvPr>
          <p:cNvSpPr>
            <a:spLocks noGrp="1"/>
          </p:cNvSpPr>
          <p:nvPr>
            <p:ph type="dt" sz="half" idx="10"/>
          </p:nvPr>
        </p:nvSpPr>
        <p:spPr/>
        <p:txBody>
          <a:bodyPr/>
          <a:lstStyle/>
          <a:p>
            <a:fld id="{35FF26AE-B7EF-2642-A16F-6F92A10C8307}" type="datetimeFigureOut">
              <a:rPr lang="en-NL" smtClean="0"/>
              <a:t>09/12/2024</a:t>
            </a:fld>
            <a:endParaRPr lang="en-NL"/>
          </a:p>
        </p:txBody>
      </p:sp>
      <p:sp>
        <p:nvSpPr>
          <p:cNvPr id="6" name="Footer Placeholder 5">
            <a:extLst>
              <a:ext uri="{FF2B5EF4-FFF2-40B4-BE49-F238E27FC236}">
                <a16:creationId xmlns:a16="http://schemas.microsoft.com/office/drawing/2014/main" id="{4D4D7CCF-3DEE-53DD-9C91-29466DC91FD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8B4BF40-2E4D-B183-5C78-682F0956DF1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82508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29D17-5DAC-A651-2BA3-18A415887CAC}"/>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07A7FE91-A17D-ADB5-383D-2673E9257D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84BD4A-7889-9D1D-1FEC-45A1FBECB75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B27C8B96-5C33-F225-535A-C369108569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FF97A6-9312-1504-41D6-BA3DC1D623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0DB58D88-5AD3-1241-0BE2-0575C316686F}"/>
              </a:ext>
            </a:extLst>
          </p:cNvPr>
          <p:cNvSpPr>
            <a:spLocks noGrp="1"/>
          </p:cNvSpPr>
          <p:nvPr>
            <p:ph type="dt" sz="half" idx="10"/>
          </p:nvPr>
        </p:nvSpPr>
        <p:spPr/>
        <p:txBody>
          <a:bodyPr/>
          <a:lstStyle/>
          <a:p>
            <a:fld id="{35FF26AE-B7EF-2642-A16F-6F92A10C8307}" type="datetimeFigureOut">
              <a:rPr lang="en-NL" smtClean="0"/>
              <a:t>09/12/2024</a:t>
            </a:fld>
            <a:endParaRPr lang="en-NL"/>
          </a:p>
        </p:txBody>
      </p:sp>
      <p:sp>
        <p:nvSpPr>
          <p:cNvPr id="8" name="Footer Placeholder 7">
            <a:extLst>
              <a:ext uri="{FF2B5EF4-FFF2-40B4-BE49-F238E27FC236}">
                <a16:creationId xmlns:a16="http://schemas.microsoft.com/office/drawing/2014/main" id="{11A775C1-4D70-1325-B051-62158A50430C}"/>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BA6658C1-D62E-9DC9-4FA1-7B59A90B8245}"/>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223613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B8A9-D5EE-5132-5DBF-5E32DA24DA61}"/>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63821D62-5C59-ECE1-848E-1706F980C5CF}"/>
              </a:ext>
            </a:extLst>
          </p:cNvPr>
          <p:cNvSpPr>
            <a:spLocks noGrp="1"/>
          </p:cNvSpPr>
          <p:nvPr>
            <p:ph type="dt" sz="half" idx="10"/>
          </p:nvPr>
        </p:nvSpPr>
        <p:spPr/>
        <p:txBody>
          <a:bodyPr/>
          <a:lstStyle/>
          <a:p>
            <a:fld id="{35FF26AE-B7EF-2642-A16F-6F92A10C8307}" type="datetimeFigureOut">
              <a:rPr lang="en-NL" smtClean="0"/>
              <a:t>09/12/2024</a:t>
            </a:fld>
            <a:endParaRPr lang="en-NL"/>
          </a:p>
        </p:txBody>
      </p:sp>
      <p:sp>
        <p:nvSpPr>
          <p:cNvPr id="4" name="Footer Placeholder 3">
            <a:extLst>
              <a:ext uri="{FF2B5EF4-FFF2-40B4-BE49-F238E27FC236}">
                <a16:creationId xmlns:a16="http://schemas.microsoft.com/office/drawing/2014/main" id="{E872CE63-89F8-FC97-1412-E15083B63929}"/>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D26496B3-1624-9286-0B22-F32C02628D80}"/>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428631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322812-4BFA-B1B8-A5C3-0EC439B264FE}"/>
              </a:ext>
            </a:extLst>
          </p:cNvPr>
          <p:cNvSpPr>
            <a:spLocks noGrp="1"/>
          </p:cNvSpPr>
          <p:nvPr>
            <p:ph type="dt" sz="half" idx="10"/>
          </p:nvPr>
        </p:nvSpPr>
        <p:spPr/>
        <p:txBody>
          <a:bodyPr/>
          <a:lstStyle/>
          <a:p>
            <a:fld id="{35FF26AE-B7EF-2642-A16F-6F92A10C8307}" type="datetimeFigureOut">
              <a:rPr lang="en-NL" smtClean="0"/>
              <a:t>09/12/2024</a:t>
            </a:fld>
            <a:endParaRPr lang="en-NL"/>
          </a:p>
        </p:txBody>
      </p:sp>
      <p:sp>
        <p:nvSpPr>
          <p:cNvPr id="3" name="Footer Placeholder 2">
            <a:extLst>
              <a:ext uri="{FF2B5EF4-FFF2-40B4-BE49-F238E27FC236}">
                <a16:creationId xmlns:a16="http://schemas.microsoft.com/office/drawing/2014/main" id="{6C946B0B-E122-4885-5E9A-79A5F373F35F}"/>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8AEAA95C-B847-2CA7-07A2-FBF8563E1B0F}"/>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86157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936-16BD-76B3-BD9A-3DC7E0E0F9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375F5BD-6F7E-B67A-EBE1-5143079765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7D3BB24D-A35E-B72A-F263-582929B6B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244297-2E01-91DE-E144-A9B04D94EA84}"/>
              </a:ext>
            </a:extLst>
          </p:cNvPr>
          <p:cNvSpPr>
            <a:spLocks noGrp="1"/>
          </p:cNvSpPr>
          <p:nvPr>
            <p:ph type="dt" sz="half" idx="10"/>
          </p:nvPr>
        </p:nvSpPr>
        <p:spPr/>
        <p:txBody>
          <a:bodyPr/>
          <a:lstStyle/>
          <a:p>
            <a:fld id="{35FF26AE-B7EF-2642-A16F-6F92A10C8307}" type="datetimeFigureOut">
              <a:rPr lang="en-NL" smtClean="0"/>
              <a:t>09/12/2024</a:t>
            </a:fld>
            <a:endParaRPr lang="en-NL"/>
          </a:p>
        </p:txBody>
      </p:sp>
      <p:sp>
        <p:nvSpPr>
          <p:cNvPr id="6" name="Footer Placeholder 5">
            <a:extLst>
              <a:ext uri="{FF2B5EF4-FFF2-40B4-BE49-F238E27FC236}">
                <a16:creationId xmlns:a16="http://schemas.microsoft.com/office/drawing/2014/main" id="{FE79FDBD-7A35-5D62-4AEA-AF973BC17BD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291F5811-5B8B-ED39-FCAF-5D640D0295D6}"/>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72329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F447-F63B-0B52-1F71-D8EF84473F3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9A825FA2-2FED-DB57-FA7F-6CAF9C788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885DDB6-E647-BC19-73A1-A7ACBDEC7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F93A79-12E1-8615-2E15-CD4C33C1C6C2}"/>
              </a:ext>
            </a:extLst>
          </p:cNvPr>
          <p:cNvSpPr>
            <a:spLocks noGrp="1"/>
          </p:cNvSpPr>
          <p:nvPr>
            <p:ph type="dt" sz="half" idx="10"/>
          </p:nvPr>
        </p:nvSpPr>
        <p:spPr/>
        <p:txBody>
          <a:bodyPr/>
          <a:lstStyle/>
          <a:p>
            <a:fld id="{35FF26AE-B7EF-2642-A16F-6F92A10C8307}" type="datetimeFigureOut">
              <a:rPr lang="en-NL" smtClean="0"/>
              <a:t>09/12/2024</a:t>
            </a:fld>
            <a:endParaRPr lang="en-NL"/>
          </a:p>
        </p:txBody>
      </p:sp>
      <p:sp>
        <p:nvSpPr>
          <p:cNvPr id="6" name="Footer Placeholder 5">
            <a:extLst>
              <a:ext uri="{FF2B5EF4-FFF2-40B4-BE49-F238E27FC236}">
                <a16:creationId xmlns:a16="http://schemas.microsoft.com/office/drawing/2014/main" id="{726CB26B-DD14-752B-D3DD-9D76A62973C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9C4ADC3F-07F3-48AC-876D-CD2DBFD4B9CE}"/>
              </a:ext>
            </a:extLst>
          </p:cNvPr>
          <p:cNvSpPr>
            <a:spLocks noGrp="1"/>
          </p:cNvSpPr>
          <p:nvPr>
            <p:ph type="sldNum" sz="quarter" idx="12"/>
          </p:nvPr>
        </p:nvSpPr>
        <p:spPr/>
        <p:txBody>
          <a:bodyPr/>
          <a:lstStyle/>
          <a:p>
            <a:fld id="{E25F94F3-8195-A049-91BA-070FB088255E}" type="slidenum">
              <a:rPr lang="en-NL" smtClean="0"/>
              <a:t>‹#›</a:t>
            </a:fld>
            <a:endParaRPr lang="en-NL"/>
          </a:p>
        </p:txBody>
      </p:sp>
    </p:spTree>
    <p:extLst>
      <p:ext uri="{BB962C8B-B14F-4D97-AF65-F5344CB8AC3E}">
        <p14:creationId xmlns:p14="http://schemas.microsoft.com/office/powerpoint/2010/main" val="344791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0FEB9-C3D8-0CBC-EAD1-275D8E310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2934CB66-1F75-468A-A033-E02BFAF7A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DC0F636A-72F7-25C8-D585-5F2AC2A6DD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F26AE-B7EF-2642-A16F-6F92A10C8307}" type="datetimeFigureOut">
              <a:rPr lang="en-NL" smtClean="0"/>
              <a:t>09/12/2024</a:t>
            </a:fld>
            <a:endParaRPr lang="en-NL"/>
          </a:p>
        </p:txBody>
      </p:sp>
      <p:sp>
        <p:nvSpPr>
          <p:cNvPr id="5" name="Footer Placeholder 4">
            <a:extLst>
              <a:ext uri="{FF2B5EF4-FFF2-40B4-BE49-F238E27FC236}">
                <a16:creationId xmlns:a16="http://schemas.microsoft.com/office/drawing/2014/main" id="{9203A857-06DF-CB78-A0D8-BAACA3E6D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24FFA3C5-2943-39D2-7C4B-5595C90A1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F94F3-8195-A049-91BA-070FB088255E}" type="slidenum">
              <a:rPr lang="en-NL" smtClean="0"/>
              <a:t>‹#›</a:t>
            </a:fld>
            <a:endParaRPr lang="en-NL"/>
          </a:p>
        </p:txBody>
      </p:sp>
    </p:spTree>
    <p:extLst>
      <p:ext uri="{BB962C8B-B14F-4D97-AF65-F5344CB8AC3E}">
        <p14:creationId xmlns:p14="http://schemas.microsoft.com/office/powerpoint/2010/main" val="1166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8A55854-F887-F100-6F7C-5D22B7E419C4}"/>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9E5AAE2D-15DA-BF7D-3C05-950527D496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0438CB7E-14D1-718B-B9E8-6998189BD5BE}"/>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D0F55121-A583-4E16-A877-5481352407F5}" type="datetimeFigureOut">
              <a:rPr lang="en-US" smtClean="0"/>
              <a:t>9/12/2024</a:t>
            </a:fld>
            <a:endParaRPr lang="en-US"/>
          </a:p>
        </p:txBody>
      </p:sp>
      <p:sp>
        <p:nvSpPr>
          <p:cNvPr id="5" name="Alt Bilgi Yer Tutucusu 4">
            <a:extLst>
              <a:ext uri="{FF2B5EF4-FFF2-40B4-BE49-F238E27FC236}">
                <a16:creationId xmlns:a16="http://schemas.microsoft.com/office/drawing/2014/main" id="{40B790F0-F129-40BC-AD8F-FCD5CB03CF0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ayt Numarası Yer Tutucusu 5">
            <a:extLst>
              <a:ext uri="{FF2B5EF4-FFF2-40B4-BE49-F238E27FC236}">
                <a16:creationId xmlns:a16="http://schemas.microsoft.com/office/drawing/2014/main" id="{95920184-DCF0-95B6-9264-BD0FE66FC96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42856000-61D2-4BF9-B91A-6604AF4A0A5A}" type="slidenum">
              <a:rPr lang="en-US" smtClean="0"/>
              <a:t>‹#›</a:t>
            </a:fld>
            <a:endParaRPr lang="en-US"/>
          </a:p>
        </p:txBody>
      </p:sp>
    </p:spTree>
    <p:extLst>
      <p:ext uri="{BB962C8B-B14F-4D97-AF65-F5344CB8AC3E}">
        <p14:creationId xmlns:p14="http://schemas.microsoft.com/office/powerpoint/2010/main" val="646272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jpeg"/><Relationship Id="rId10" Type="http://schemas.openxmlformats.org/officeDocument/2006/relationships/image" Target="../media/image69.png"/><Relationship Id="rId4" Type="http://schemas.openxmlformats.org/officeDocument/2006/relationships/image" Target="../media/image63.jpg"/><Relationship Id="rId9"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71.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example of a molecular structure">
            <a:extLst>
              <a:ext uri="{FF2B5EF4-FFF2-40B4-BE49-F238E27FC236}">
                <a16:creationId xmlns:a16="http://schemas.microsoft.com/office/drawing/2014/main" id="{2B050A74-D291-A002-5EE0-D5967A5F154F}"/>
              </a:ext>
            </a:extLst>
          </p:cNvPr>
          <p:cNvPicPr>
            <a:picLocks noChangeAspect="1"/>
          </p:cNvPicPr>
          <p:nvPr/>
        </p:nvPicPr>
        <p:blipFill rotWithShape="1">
          <a:blip r:embed="rId3"/>
          <a:srcRect t="71" b="12553"/>
          <a:stretch/>
        </p:blipFill>
        <p:spPr>
          <a:xfrm>
            <a:off x="-1" y="-1"/>
            <a:ext cx="12192000" cy="6858001"/>
          </a:xfrm>
          <a:prstGeom prst="rect">
            <a:avLst/>
          </a:prstGeom>
          <a:effectLst>
            <a:outerShdw blurRad="596900" dist="330200" dir="8820000" sx="87000" sy="87000" algn="ctr" rotWithShape="0">
              <a:srgbClr val="000000">
                <a:alpha val="29000"/>
              </a:srgbClr>
            </a:outerShdw>
          </a:effectLst>
        </p:spPr>
      </p:pic>
      <p:sp>
        <p:nvSpPr>
          <p:cNvPr id="22" name="Rectangle 2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B846A11-821E-F515-7436-A5FADB0BE68A}"/>
              </a:ext>
            </a:extLst>
          </p:cNvPr>
          <p:cNvSpPr>
            <a:spLocks noGrp="1"/>
          </p:cNvSpPr>
          <p:nvPr>
            <p:ph type="ctrTitle"/>
          </p:nvPr>
        </p:nvSpPr>
        <p:spPr>
          <a:xfrm>
            <a:off x="404552" y="3091928"/>
            <a:ext cx="11096568" cy="2387600"/>
          </a:xfrm>
        </p:spPr>
        <p:txBody>
          <a:bodyPr>
            <a:noAutofit/>
          </a:bodyPr>
          <a:lstStyle/>
          <a:p>
            <a:pPr algn="l"/>
            <a:r>
              <a:rPr lang="en-US" b="1" dirty="0">
                <a:solidFill>
                  <a:schemeClr val="bg1"/>
                </a:solidFill>
              </a:rPr>
              <a:t>ARAŞTIRMA: </a:t>
            </a:r>
            <a:br>
              <a:rPr lang="en-US" b="1" dirty="0">
                <a:solidFill>
                  <a:schemeClr val="bg1"/>
                </a:solidFill>
              </a:rPr>
            </a:br>
            <a:r>
              <a:rPr lang="en-US" b="1" dirty="0">
                <a:solidFill>
                  <a:schemeClr val="bg1"/>
                </a:solidFill>
              </a:rPr>
              <a:t>İyi </a:t>
            </a:r>
            <a:r>
              <a:rPr lang="en-US" b="1" dirty="0" err="1">
                <a:solidFill>
                  <a:schemeClr val="bg1"/>
                </a:solidFill>
              </a:rPr>
              <a:t>Laboratuvar</a:t>
            </a:r>
            <a:r>
              <a:rPr lang="en-US" b="1" dirty="0">
                <a:solidFill>
                  <a:schemeClr val="bg1"/>
                </a:solidFill>
              </a:rPr>
              <a:t> </a:t>
            </a:r>
            <a:r>
              <a:rPr lang="en-US" b="1" dirty="0" err="1">
                <a:solidFill>
                  <a:schemeClr val="bg1"/>
                </a:solidFill>
              </a:rPr>
              <a:t>Uygulamalar</a:t>
            </a:r>
            <a:r>
              <a:rPr lang="tr-TR" b="1" dirty="0">
                <a:solidFill>
                  <a:schemeClr val="bg1"/>
                </a:solidFill>
              </a:rPr>
              <a:t>ı (GLP) ve </a:t>
            </a:r>
            <a:r>
              <a:rPr lang="en-US" b="1" i="1" dirty="0">
                <a:solidFill>
                  <a:schemeClr val="bg1"/>
                </a:solidFill>
              </a:rPr>
              <a:t>In</a:t>
            </a:r>
            <a:r>
              <a:rPr lang="tr-TR" b="1" i="1" dirty="0">
                <a:solidFill>
                  <a:schemeClr val="bg1"/>
                </a:solidFill>
              </a:rPr>
              <a:t> </a:t>
            </a:r>
            <a:r>
              <a:rPr lang="en-US" b="1" i="1" dirty="0">
                <a:solidFill>
                  <a:schemeClr val="bg1"/>
                </a:solidFill>
              </a:rPr>
              <a:t>vivo </a:t>
            </a:r>
            <a:r>
              <a:rPr lang="en-US" b="1" dirty="0" err="1">
                <a:solidFill>
                  <a:schemeClr val="bg1"/>
                </a:solidFill>
              </a:rPr>
              <a:t>Testler</a:t>
            </a:r>
            <a:endParaRPr lang="en-NL" dirty="0">
              <a:solidFill>
                <a:schemeClr val="bg1"/>
              </a:solidFill>
            </a:endParaRPr>
          </a:p>
        </p:txBody>
      </p:sp>
      <p:sp>
        <p:nvSpPr>
          <p:cNvPr id="24" name="Rectangle: Rounded Corners 2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36CBD62D-F571-06C7-3515-5F02018BC142}"/>
              </a:ext>
            </a:extLst>
          </p:cNvPr>
          <p:cNvSpPr>
            <a:spLocks noGrp="1"/>
          </p:cNvSpPr>
          <p:nvPr>
            <p:ph type="subTitle" idx="1"/>
          </p:nvPr>
        </p:nvSpPr>
        <p:spPr>
          <a:xfrm>
            <a:off x="404553" y="5624945"/>
            <a:ext cx="9078562" cy="592975"/>
          </a:xfrm>
        </p:spPr>
        <p:txBody>
          <a:bodyPr anchor="ctr">
            <a:normAutofit/>
          </a:bodyPr>
          <a:lstStyle/>
          <a:p>
            <a:pPr algn="l">
              <a:spcAft>
                <a:spcPts val="600"/>
              </a:spcAft>
              <a:buClr>
                <a:schemeClr val="dk1"/>
              </a:buClr>
              <a:buSzPts val="2800"/>
            </a:pPr>
            <a:r>
              <a:rPr lang="tr-TR" sz="3200" b="1" dirty="0">
                <a:solidFill>
                  <a:schemeClr val="bg1"/>
                </a:solidFill>
              </a:rPr>
              <a:t>Klinik Öncesi Aşamalar ve </a:t>
            </a:r>
            <a:r>
              <a:rPr lang="tr-TR" sz="3200" b="1" i="1" dirty="0">
                <a:solidFill>
                  <a:schemeClr val="bg1"/>
                </a:solidFill>
              </a:rPr>
              <a:t>in </a:t>
            </a:r>
            <a:r>
              <a:rPr lang="tr-TR" sz="3200" b="1" i="1" dirty="0" err="1">
                <a:solidFill>
                  <a:schemeClr val="bg1"/>
                </a:solidFill>
              </a:rPr>
              <a:t>vivo</a:t>
            </a:r>
            <a:r>
              <a:rPr lang="tr-TR" sz="3200" b="1" i="1" dirty="0">
                <a:solidFill>
                  <a:schemeClr val="bg1"/>
                </a:solidFill>
              </a:rPr>
              <a:t> </a:t>
            </a:r>
            <a:r>
              <a:rPr lang="tr-TR" sz="3200" b="1" dirty="0">
                <a:solidFill>
                  <a:schemeClr val="bg1"/>
                </a:solidFill>
              </a:rPr>
              <a:t>Test Türleri</a:t>
            </a:r>
          </a:p>
        </p:txBody>
      </p:sp>
      <p:sp>
        <p:nvSpPr>
          <p:cNvPr id="6" name="Alt Başlık 1">
            <a:extLst>
              <a:ext uri="{FF2B5EF4-FFF2-40B4-BE49-F238E27FC236}">
                <a16:creationId xmlns:a16="http://schemas.microsoft.com/office/drawing/2014/main" id="{4E5F40F9-756E-B727-ADB3-5B64B5503543}"/>
              </a:ext>
            </a:extLst>
          </p:cNvPr>
          <p:cNvSpPr txBox="1">
            <a:spLocks/>
          </p:cNvSpPr>
          <p:nvPr/>
        </p:nvSpPr>
        <p:spPr>
          <a:xfrm>
            <a:off x="370389" y="6296102"/>
            <a:ext cx="9415508" cy="56189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2000" b="1" dirty="0">
                <a:solidFill>
                  <a:srgbClr val="FFFFFF"/>
                </a:solidFill>
              </a:rPr>
              <a:t>Uzm. Vet. Hek. Ayşe Begüm BUĞDAYCI</a:t>
            </a:r>
          </a:p>
        </p:txBody>
      </p:sp>
      <p:pic>
        <p:nvPicPr>
          <p:cNvPr id="7" name="Resim 6">
            <a:extLst>
              <a:ext uri="{FF2B5EF4-FFF2-40B4-BE49-F238E27FC236}">
                <a16:creationId xmlns:a16="http://schemas.microsoft.com/office/drawing/2014/main" id="{960D02D5-5010-5A31-B3C3-263C0CA6C308}"/>
              </a:ext>
            </a:extLst>
          </p:cNvPr>
          <p:cNvPicPr>
            <a:picLocks noChangeAspect="1"/>
          </p:cNvPicPr>
          <p:nvPr/>
        </p:nvPicPr>
        <p:blipFill>
          <a:blip r:embed="rId4"/>
          <a:stretch>
            <a:fillRect/>
          </a:stretch>
        </p:blipFill>
        <p:spPr>
          <a:xfrm>
            <a:off x="212849" y="173699"/>
            <a:ext cx="11766300" cy="999831"/>
          </a:xfrm>
          <a:prstGeom prst="rect">
            <a:avLst/>
          </a:prstGeom>
        </p:spPr>
      </p:pic>
    </p:spTree>
    <p:extLst>
      <p:ext uri="{BB962C8B-B14F-4D97-AF65-F5344CB8AC3E}">
        <p14:creationId xmlns:p14="http://schemas.microsoft.com/office/powerpoint/2010/main" val="1181299424"/>
      </p:ext>
    </p:extLst>
  </p:cSld>
  <p:clrMapOvr>
    <a:masterClrMapping/>
  </p:clrMapOvr>
  <mc:AlternateContent xmlns:mc="http://schemas.openxmlformats.org/markup-compatibility/2006" xmlns:p14="http://schemas.microsoft.com/office/powerpoint/2010/main">
    <mc:Choice Requires="p14">
      <p:transition spd="slow" p14:dur="2000" advTm="16739"/>
    </mc:Choice>
    <mc:Fallback xmlns="">
      <p:transition spd="slow" advTm="167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ctrTitle"/>
          </p:nvPr>
        </p:nvSpPr>
        <p:spPr>
          <a:xfrm>
            <a:off x="838200" y="365125"/>
            <a:ext cx="10515600" cy="1325563"/>
          </a:xfrm>
        </p:spPr>
        <p:txBody>
          <a:bodyPr vert="horz" lIns="91440" tIns="45720" rIns="91440" bIns="45720" rtlCol="0" anchor="ctr">
            <a:normAutofit/>
          </a:bodyPr>
          <a:lstStyle/>
          <a:p>
            <a:pPr algn="l">
              <a:defRPr/>
            </a:pPr>
            <a:r>
              <a:rPr lang="tr-TR" altLang="tr-TR" sz="4800" b="1" dirty="0" err="1">
                <a:latin typeface="+mn-lt"/>
              </a:rPr>
              <a:t>GLP’nin</a:t>
            </a:r>
            <a:r>
              <a:rPr lang="tr-TR" altLang="tr-TR" sz="4800" b="1" dirty="0">
                <a:latin typeface="+mn-lt"/>
              </a:rPr>
              <a:t> Tarihçesi</a:t>
            </a:r>
            <a:endParaRPr lang="en-US" sz="5400" kern="1200" dirty="0">
              <a:solidFill>
                <a:schemeClr val="tx1"/>
              </a:solidFill>
              <a:latin typeface="+mj-lt"/>
              <a:ea typeface="+mj-ea"/>
              <a:cs typeface="+mj-cs"/>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p:cNvSpPr>
            <a:spLocks noGrp="1"/>
          </p:cNvSpPr>
          <p:nvPr>
            <p:ph type="subTitle" idx="1"/>
          </p:nvPr>
        </p:nvSpPr>
        <p:spPr>
          <a:xfrm>
            <a:off x="838200" y="1929384"/>
            <a:ext cx="11086578" cy="4251960"/>
          </a:xfrm>
        </p:spPr>
        <p:txBody>
          <a:bodyPr vert="horz" lIns="91440" tIns="45720" rIns="91440" bIns="45720" rtlCol="0">
            <a:normAutofit/>
          </a:bodyPr>
          <a:lstStyle/>
          <a:p>
            <a:pPr marL="285750" indent="-228600" algn="l">
              <a:lnSpc>
                <a:spcPct val="110000"/>
              </a:lnSpc>
              <a:spcBef>
                <a:spcPts val="600"/>
              </a:spcBef>
              <a:buFont typeface="Arial" panose="020B0604020202020204" pitchFamily="34" charset="0"/>
              <a:buChar char="•"/>
              <a:defRPr/>
            </a:pPr>
            <a:r>
              <a:rPr lang="en-US" sz="2800" dirty="0"/>
              <a:t>1978 ABD-FDA	ABD-FDA GLP </a:t>
            </a:r>
            <a:r>
              <a:rPr lang="en-US" sz="2800" dirty="0" err="1"/>
              <a:t>Yönetmeliğinin</a:t>
            </a:r>
            <a:r>
              <a:rPr lang="en-US" sz="2800" dirty="0"/>
              <a:t> </a:t>
            </a:r>
            <a:r>
              <a:rPr lang="tr-TR" sz="2800" dirty="0"/>
              <a:t>hazırlanması</a:t>
            </a:r>
            <a:endParaRPr lang="en-US" sz="2800" dirty="0"/>
          </a:p>
          <a:p>
            <a:pPr marL="285750" indent="-228600" algn="l">
              <a:lnSpc>
                <a:spcPct val="110000"/>
              </a:lnSpc>
              <a:spcBef>
                <a:spcPts val="600"/>
              </a:spcBef>
              <a:buFont typeface="Arial" panose="020B0604020202020204" pitchFamily="34" charset="0"/>
              <a:buChar char="•"/>
              <a:defRPr/>
            </a:pPr>
            <a:r>
              <a:rPr lang="en-US" sz="2800" dirty="0"/>
              <a:t>1979 ABD-FDA	US-FDA GLP </a:t>
            </a:r>
            <a:r>
              <a:rPr lang="en-US" sz="2800" dirty="0" err="1"/>
              <a:t>Yönetmeliği</a:t>
            </a:r>
            <a:r>
              <a:rPr lang="tr-TR" sz="2800" dirty="0" err="1"/>
              <a:t>nin</a:t>
            </a:r>
            <a:r>
              <a:rPr lang="tr-TR" sz="2800" dirty="0"/>
              <a:t> y</a:t>
            </a:r>
            <a:r>
              <a:rPr lang="en-US" sz="2800" dirty="0" err="1"/>
              <a:t>ürürlüğe</a:t>
            </a:r>
            <a:r>
              <a:rPr lang="en-US" sz="2800" dirty="0"/>
              <a:t> </a:t>
            </a:r>
            <a:r>
              <a:rPr lang="tr-TR" sz="2800" dirty="0"/>
              <a:t>girmesi</a:t>
            </a:r>
            <a:endParaRPr lang="en-US" sz="2800" dirty="0"/>
          </a:p>
          <a:p>
            <a:pPr marL="285750" indent="-228600" algn="l">
              <a:lnSpc>
                <a:spcPct val="110000"/>
              </a:lnSpc>
              <a:spcBef>
                <a:spcPts val="600"/>
              </a:spcBef>
              <a:buFont typeface="Arial" panose="020B0604020202020204" pitchFamily="34" charset="0"/>
              <a:buChar char="•"/>
              <a:defRPr/>
            </a:pPr>
            <a:r>
              <a:rPr lang="en-US" sz="2800" dirty="0"/>
              <a:t>1981 OECD	OECD </a:t>
            </a:r>
            <a:r>
              <a:rPr lang="en-US" sz="2800" dirty="0" err="1"/>
              <a:t>Verilerin</a:t>
            </a:r>
            <a:r>
              <a:rPr lang="en-US" sz="2800" dirty="0"/>
              <a:t> </a:t>
            </a:r>
            <a:r>
              <a:rPr lang="en-US" sz="2800" dirty="0" err="1"/>
              <a:t>Karşılıklı</a:t>
            </a:r>
            <a:r>
              <a:rPr lang="en-US" sz="2800" dirty="0"/>
              <a:t> </a:t>
            </a:r>
            <a:r>
              <a:rPr lang="en-US" sz="2800" dirty="0" err="1"/>
              <a:t>Kabulüne</a:t>
            </a:r>
            <a:r>
              <a:rPr lang="en-US" sz="2800" dirty="0"/>
              <a:t> </a:t>
            </a:r>
            <a:r>
              <a:rPr lang="en-US" sz="2800" dirty="0" err="1"/>
              <a:t>İlişkin</a:t>
            </a:r>
            <a:r>
              <a:rPr lang="en-US" sz="2800" dirty="0"/>
              <a:t> </a:t>
            </a:r>
            <a:r>
              <a:rPr lang="en-US" sz="2800" dirty="0" err="1"/>
              <a:t>Konsey</a:t>
            </a:r>
            <a:r>
              <a:rPr lang="en-US" sz="2800" dirty="0"/>
              <a:t> </a:t>
            </a:r>
            <a:r>
              <a:rPr lang="en-US" sz="2800" dirty="0" err="1"/>
              <a:t>Kararı</a:t>
            </a:r>
            <a:r>
              <a:rPr lang="en-US" sz="2800" dirty="0"/>
              <a:t> </a:t>
            </a:r>
            <a:endParaRPr lang="tr-TR" sz="2800" dirty="0"/>
          </a:p>
          <a:p>
            <a:pPr marL="285750" indent="-228600" algn="l">
              <a:lnSpc>
                <a:spcPct val="110000"/>
              </a:lnSpc>
              <a:spcBef>
                <a:spcPts val="600"/>
              </a:spcBef>
              <a:buFont typeface="Arial" panose="020B0604020202020204" pitchFamily="34" charset="0"/>
              <a:buChar char="•"/>
              <a:defRPr/>
            </a:pPr>
            <a:r>
              <a:rPr lang="en-US" sz="2800" dirty="0"/>
              <a:t>1982 OECD	GLP </a:t>
            </a:r>
            <a:r>
              <a:rPr lang="tr-TR" sz="2800" dirty="0"/>
              <a:t>İlkeleri</a:t>
            </a:r>
            <a:endParaRPr lang="en-US" sz="2800" dirty="0"/>
          </a:p>
          <a:p>
            <a:pPr marL="285750" indent="-228600" algn="l">
              <a:lnSpc>
                <a:spcPct val="110000"/>
              </a:lnSpc>
              <a:spcBef>
                <a:spcPts val="600"/>
              </a:spcBef>
              <a:buFont typeface="Arial" panose="020B0604020202020204" pitchFamily="34" charset="0"/>
              <a:buChar char="•"/>
              <a:defRPr/>
            </a:pPr>
            <a:r>
              <a:rPr lang="en-US" sz="2800" dirty="0"/>
              <a:t>1989 OECD	OECD </a:t>
            </a:r>
            <a:r>
              <a:rPr lang="en-US" sz="2800" dirty="0" err="1"/>
              <a:t>Konsey</a:t>
            </a:r>
            <a:r>
              <a:rPr lang="en-US" sz="2800" dirty="0"/>
              <a:t> </a:t>
            </a:r>
            <a:r>
              <a:rPr lang="en-US" sz="2800" dirty="0" err="1"/>
              <a:t>Kararı</a:t>
            </a:r>
            <a:r>
              <a:rPr lang="en-US" sz="2800" dirty="0"/>
              <a:t> (OECD </a:t>
            </a:r>
            <a:r>
              <a:rPr lang="en-US" sz="2800" dirty="0" err="1"/>
              <a:t>Dışı</a:t>
            </a:r>
            <a:r>
              <a:rPr lang="en-US" sz="2800" dirty="0"/>
              <a:t> </a:t>
            </a:r>
            <a:r>
              <a:rPr lang="en-US" sz="2800" dirty="0" err="1"/>
              <a:t>Ülkeler</a:t>
            </a:r>
            <a:r>
              <a:rPr lang="en-US" sz="2800" dirty="0"/>
              <a:t> </a:t>
            </a:r>
            <a:r>
              <a:rPr lang="en-US" sz="2800" dirty="0" err="1"/>
              <a:t>İçin</a:t>
            </a:r>
            <a:r>
              <a:rPr lang="en-US" sz="2800" dirty="0"/>
              <a:t>)</a:t>
            </a:r>
          </a:p>
          <a:p>
            <a:pPr marL="285750" indent="-228600" algn="l">
              <a:lnSpc>
                <a:spcPct val="110000"/>
              </a:lnSpc>
              <a:spcBef>
                <a:spcPts val="600"/>
              </a:spcBef>
              <a:buFont typeface="Arial" panose="020B0604020202020204" pitchFamily="34" charset="0"/>
              <a:buChar char="•"/>
              <a:defRPr/>
            </a:pPr>
            <a:r>
              <a:rPr lang="en-US" sz="2800" dirty="0"/>
              <a:t>1997 OECD	OECD GLP </a:t>
            </a:r>
            <a:r>
              <a:rPr lang="en-US" sz="2800" dirty="0" err="1"/>
              <a:t>İlkeleri</a:t>
            </a:r>
            <a:r>
              <a:rPr lang="en-US" sz="2800" dirty="0"/>
              <a:t> </a:t>
            </a:r>
            <a:r>
              <a:rPr lang="en-US" sz="2800" dirty="0" err="1"/>
              <a:t>Revizyonu</a:t>
            </a:r>
            <a:r>
              <a:rPr lang="en-US" sz="2800" dirty="0"/>
              <a:t> (OECD </a:t>
            </a:r>
            <a:r>
              <a:rPr lang="en-US" sz="2800" dirty="0" err="1"/>
              <a:t>belgesi</a:t>
            </a:r>
            <a:r>
              <a:rPr lang="en-US" sz="2800" dirty="0"/>
              <a:t> No. 1)</a:t>
            </a:r>
            <a:endParaRPr lang="tr-TR" sz="2800" dirty="0"/>
          </a:p>
          <a:p>
            <a:pPr marL="285750" indent="-228600" algn="l">
              <a:lnSpc>
                <a:spcPct val="110000"/>
              </a:lnSpc>
              <a:spcBef>
                <a:spcPts val="600"/>
              </a:spcBef>
              <a:buFont typeface="Arial" panose="020B0604020202020204" pitchFamily="34" charset="0"/>
              <a:buChar char="•"/>
              <a:defRPr/>
            </a:pPr>
            <a:r>
              <a:rPr lang="en-US" sz="2800" dirty="0"/>
              <a:t>2004 EC		EC </a:t>
            </a:r>
            <a:r>
              <a:rPr lang="en-US" sz="2800" dirty="0" err="1"/>
              <a:t>direktifi</a:t>
            </a:r>
            <a:r>
              <a:rPr lang="en-US" sz="2800" dirty="0"/>
              <a:t> 2004/9/EC and 2004/10/EC</a:t>
            </a:r>
          </a:p>
          <a:p>
            <a:pPr marL="285750" indent="-228600" algn="l">
              <a:lnSpc>
                <a:spcPct val="110000"/>
              </a:lnSpc>
              <a:spcBef>
                <a:spcPts val="600"/>
              </a:spcBef>
              <a:buFont typeface="Arial" panose="020B0604020202020204" pitchFamily="34" charset="0"/>
              <a:buChar char="•"/>
              <a:defRPr/>
            </a:pPr>
            <a:endParaRPr lang="tr-TR" sz="2800" dirty="0"/>
          </a:p>
          <a:p>
            <a:pPr algn="l">
              <a:lnSpc>
                <a:spcPct val="110000"/>
              </a:lnSpc>
              <a:spcBef>
                <a:spcPts val="600"/>
              </a:spcBef>
              <a:defRPr/>
            </a:pPr>
            <a:endParaRPr lang="en-US" sz="2800" dirty="0"/>
          </a:p>
        </p:txBody>
      </p:sp>
    </p:spTree>
    <p:extLst>
      <p:ext uri="{BB962C8B-B14F-4D97-AF65-F5344CB8AC3E}">
        <p14:creationId xmlns:p14="http://schemas.microsoft.com/office/powerpoint/2010/main" val="16259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91FA2D-BE02-AD3E-FA20-9001B165B9CF}"/>
              </a:ext>
            </a:extLst>
          </p:cNvPr>
          <p:cNvSpPr>
            <a:spLocks noGrp="1"/>
          </p:cNvSpPr>
          <p:nvPr>
            <p:ph type="title"/>
          </p:nvPr>
        </p:nvSpPr>
        <p:spPr/>
        <p:txBody>
          <a:bodyPr>
            <a:normAutofit/>
          </a:bodyPr>
          <a:lstStyle/>
          <a:p>
            <a:pPr>
              <a:defRPr/>
            </a:pPr>
            <a:r>
              <a:rPr lang="tr-TR" sz="4400" b="1" dirty="0">
                <a:latin typeface="+mn-lt"/>
              </a:rPr>
              <a:t>GLP Düzenlemelerinin </a:t>
            </a:r>
            <a:r>
              <a:rPr lang="tr-TR" b="1" dirty="0">
                <a:latin typeface="+mn-lt"/>
              </a:rPr>
              <a:t>H</a:t>
            </a:r>
            <a:r>
              <a:rPr lang="tr-TR" sz="4400" b="1" dirty="0">
                <a:latin typeface="+mn-lt"/>
              </a:rPr>
              <a:t>edefleri</a:t>
            </a:r>
            <a:endParaRPr lang="en-NL" b="1" dirty="0">
              <a:latin typeface="+mn-lt"/>
            </a:endParaRPr>
          </a:p>
        </p:txBody>
      </p:sp>
      <p:graphicFrame>
        <p:nvGraphicFramePr>
          <p:cNvPr id="13" name="Content Placeholder 3">
            <a:extLst>
              <a:ext uri="{FF2B5EF4-FFF2-40B4-BE49-F238E27FC236}">
                <a16:creationId xmlns:a16="http://schemas.microsoft.com/office/drawing/2014/main" id="{3202CFCA-4B49-48D7-BE29-AF878A285E06}"/>
              </a:ext>
            </a:extLst>
          </p:cNvPr>
          <p:cNvGraphicFramePr>
            <a:graphicFrameLocks noGrp="1"/>
          </p:cNvGraphicFramePr>
          <p:nvPr>
            <p:ph idx="1"/>
            <p:extLst>
              <p:ext uri="{D42A27DB-BD31-4B8C-83A1-F6EECF244321}">
                <p14:modId xmlns:p14="http://schemas.microsoft.com/office/powerpoint/2010/main" val="307975291"/>
              </p:ext>
            </p:extLst>
          </p:nvPr>
        </p:nvGraphicFramePr>
        <p:xfrm>
          <a:off x="838200" y="154305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0914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2" name="Rectangle 2663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Unvan 4"/>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altLang="tr-TR" sz="4800" b="1" kern="1200" dirty="0">
                <a:solidFill>
                  <a:schemeClr val="tx1"/>
                </a:solidFill>
                <a:latin typeface="+mn-lt"/>
                <a:ea typeface="+mj-ea"/>
                <a:cs typeface="+mj-cs"/>
              </a:rPr>
              <a:t>GLP</a:t>
            </a:r>
            <a:r>
              <a:rPr lang="tr-TR" altLang="tr-TR" sz="4800" b="1" dirty="0">
                <a:latin typeface="+mn-lt"/>
              </a:rPr>
              <a:t>: İyi Laboratuvar Uygulamaları</a:t>
            </a:r>
            <a:endParaRPr lang="en-US" altLang="tr-TR" sz="4800" b="1" kern="1200" dirty="0">
              <a:solidFill>
                <a:schemeClr val="tx1"/>
              </a:solidFill>
              <a:latin typeface="+mn-lt"/>
              <a:ea typeface="+mj-ea"/>
              <a:cs typeface="+mj-cs"/>
            </a:endParaRPr>
          </a:p>
        </p:txBody>
      </p:sp>
      <p:sp>
        <p:nvSpPr>
          <p:cNvPr id="2663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p:cNvSpPr>
            <a:spLocks noGrp="1"/>
          </p:cNvSpPr>
          <p:nvPr>
            <p:ph type="subTitle" idx="1"/>
          </p:nvPr>
        </p:nvSpPr>
        <p:spPr>
          <a:xfrm>
            <a:off x="669036" y="1808230"/>
            <a:ext cx="11193112" cy="4251960"/>
          </a:xfrm>
        </p:spPr>
        <p:txBody>
          <a:bodyPr vert="horz" lIns="91440" tIns="45720" rIns="91440" bIns="45720" rtlCol="0">
            <a:normAutofit/>
          </a:bodyPr>
          <a:lstStyle/>
          <a:p>
            <a:pPr marL="285750" indent="-228600" algn="l">
              <a:buFont typeface="Arial" panose="020B0604020202020204" pitchFamily="34" charset="0"/>
              <a:buChar char="•"/>
              <a:defRPr/>
            </a:pPr>
            <a:r>
              <a:rPr lang="tr-TR" sz="2800" dirty="0"/>
              <a:t>S</a:t>
            </a:r>
            <a:r>
              <a:rPr lang="en-US" sz="2800" dirty="0" err="1"/>
              <a:t>ağlık</a:t>
            </a:r>
            <a:r>
              <a:rPr lang="tr-TR" sz="2800" dirty="0"/>
              <a:t>, kimyasal</a:t>
            </a:r>
            <a:r>
              <a:rPr lang="en-US" sz="2800" dirty="0"/>
              <a:t> ve </a:t>
            </a:r>
            <a:r>
              <a:rPr lang="en-US" sz="2800" dirty="0" err="1"/>
              <a:t>çevre</a:t>
            </a:r>
            <a:r>
              <a:rPr lang="en-US" sz="2800" dirty="0"/>
              <a:t> </a:t>
            </a:r>
            <a:r>
              <a:rPr lang="en-US" sz="2800" dirty="0" err="1"/>
              <a:t>güvenliği</a:t>
            </a:r>
            <a:r>
              <a:rPr lang="en-US" sz="2800" dirty="0"/>
              <a:t> </a:t>
            </a:r>
            <a:r>
              <a:rPr lang="en-US" sz="2800" dirty="0" err="1"/>
              <a:t>çalışmalarının</a:t>
            </a:r>
            <a:r>
              <a:rPr lang="en-US" sz="2800" dirty="0"/>
              <a:t> </a:t>
            </a:r>
            <a:r>
              <a:rPr lang="tr-TR" sz="2800" dirty="0"/>
              <a:t>klinik öncesi çalışmalarının </a:t>
            </a:r>
            <a:r>
              <a:rPr lang="en-US" sz="2800" dirty="0" err="1"/>
              <a:t>planlanması</a:t>
            </a:r>
            <a:r>
              <a:rPr lang="en-US" sz="2800" dirty="0"/>
              <a:t>, </a:t>
            </a:r>
            <a:r>
              <a:rPr lang="en-US" sz="2800" dirty="0" err="1"/>
              <a:t>uygulanması</a:t>
            </a:r>
            <a:r>
              <a:rPr lang="en-US" sz="2800" dirty="0"/>
              <a:t>, </a:t>
            </a:r>
            <a:r>
              <a:rPr lang="en-US" sz="2800" dirty="0" err="1"/>
              <a:t>izlenmesi</a:t>
            </a:r>
            <a:r>
              <a:rPr lang="en-US" sz="2800" dirty="0"/>
              <a:t>, </a:t>
            </a:r>
            <a:r>
              <a:rPr lang="en-US" sz="2800" dirty="0" err="1"/>
              <a:t>kayıt</a:t>
            </a:r>
            <a:r>
              <a:rPr lang="en-US" sz="2800" dirty="0"/>
              <a:t> </a:t>
            </a:r>
            <a:r>
              <a:rPr lang="en-US" sz="2800" dirty="0" err="1"/>
              <a:t>altına</a:t>
            </a:r>
            <a:r>
              <a:rPr lang="en-US" sz="2800" dirty="0"/>
              <a:t> </a:t>
            </a:r>
            <a:r>
              <a:rPr lang="en-US" sz="2800" dirty="0" err="1"/>
              <a:t>alınması</a:t>
            </a:r>
            <a:r>
              <a:rPr lang="en-US" sz="2800" dirty="0"/>
              <a:t>, </a:t>
            </a:r>
            <a:r>
              <a:rPr lang="en-US" sz="2800" dirty="0" err="1"/>
              <a:t>arşivlenmesi</a:t>
            </a:r>
            <a:r>
              <a:rPr lang="en-US" sz="2800" dirty="0"/>
              <a:t> ve </a:t>
            </a:r>
            <a:r>
              <a:rPr lang="en-US" sz="2800" dirty="0" err="1"/>
              <a:t>raporlanması</a:t>
            </a:r>
            <a:r>
              <a:rPr lang="en-US" sz="2800" dirty="0"/>
              <a:t> </a:t>
            </a:r>
            <a:r>
              <a:rPr lang="en-US" sz="2800" dirty="0" err="1"/>
              <a:t>süreçlerinin</a:t>
            </a:r>
            <a:r>
              <a:rPr lang="en-US" sz="2800" dirty="0"/>
              <a:t> </a:t>
            </a:r>
            <a:r>
              <a:rPr lang="en-US" sz="2800" dirty="0" err="1"/>
              <a:t>tamamı</a:t>
            </a:r>
            <a:endParaRPr lang="en-US" sz="2800" dirty="0"/>
          </a:p>
          <a:p>
            <a:pPr marL="285750" indent="-228600" algn="l">
              <a:buFont typeface="Arial" panose="020B0604020202020204" pitchFamily="34" charset="0"/>
              <a:buChar char="•"/>
              <a:defRPr/>
            </a:pPr>
            <a:r>
              <a:rPr lang="tr-TR" sz="2800" dirty="0"/>
              <a:t>Analizin</a:t>
            </a:r>
            <a:r>
              <a:rPr lang="en-US" sz="2800" dirty="0"/>
              <a:t> </a:t>
            </a:r>
            <a:r>
              <a:rPr lang="en-US" sz="2800" dirty="0" err="1"/>
              <a:t>güvenliğini</a:t>
            </a:r>
            <a:r>
              <a:rPr lang="en-US" sz="2800" dirty="0"/>
              <a:t> </a:t>
            </a:r>
            <a:r>
              <a:rPr lang="en-US" sz="2800" dirty="0" err="1"/>
              <a:t>belirlemek</a:t>
            </a:r>
            <a:r>
              <a:rPr lang="en-US" sz="2800" dirty="0"/>
              <a:t> </a:t>
            </a:r>
            <a:r>
              <a:rPr lang="en-US" sz="2800" dirty="0" err="1"/>
              <a:t>için</a:t>
            </a:r>
            <a:r>
              <a:rPr lang="en-US" sz="2800" dirty="0"/>
              <a:t> test </a:t>
            </a:r>
            <a:r>
              <a:rPr lang="en-US" sz="2800" dirty="0" err="1"/>
              <a:t>maddelerinin</a:t>
            </a:r>
            <a:r>
              <a:rPr lang="en-US" sz="2800" dirty="0"/>
              <a:t> </a:t>
            </a:r>
            <a:r>
              <a:rPr lang="en-US" sz="2800" dirty="0" err="1"/>
              <a:t>laboratuvar</a:t>
            </a:r>
            <a:r>
              <a:rPr lang="en-US" sz="2800" dirty="0"/>
              <a:t> </a:t>
            </a:r>
            <a:r>
              <a:rPr lang="en-US" sz="2800" dirty="0" err="1"/>
              <a:t>koşullarında</a:t>
            </a:r>
            <a:r>
              <a:rPr lang="en-US" sz="2800" dirty="0"/>
              <a:t> </a:t>
            </a:r>
            <a:r>
              <a:rPr lang="en-US" sz="2800" dirty="0" err="1"/>
              <a:t>prospektif</a:t>
            </a:r>
            <a:r>
              <a:rPr lang="en-US" sz="2800" dirty="0"/>
              <a:t> </a:t>
            </a:r>
            <a:r>
              <a:rPr lang="en-US" sz="2800" dirty="0" err="1"/>
              <a:t>olarak</a:t>
            </a:r>
            <a:r>
              <a:rPr lang="en-US" sz="2800" dirty="0"/>
              <a:t> </a:t>
            </a:r>
            <a:r>
              <a:rPr lang="en-US" sz="2800" dirty="0" err="1"/>
              <a:t>çalışıldığı</a:t>
            </a:r>
            <a:r>
              <a:rPr lang="en-US" sz="2800" dirty="0"/>
              <a:t> </a:t>
            </a:r>
            <a:r>
              <a:rPr lang="en-US" sz="2800" i="1" dirty="0"/>
              <a:t>in vivo </a:t>
            </a:r>
            <a:r>
              <a:rPr lang="en-US" sz="2800" dirty="0" err="1"/>
              <a:t>veya</a:t>
            </a:r>
            <a:r>
              <a:rPr lang="en-US" sz="2800" dirty="0"/>
              <a:t> </a:t>
            </a:r>
            <a:r>
              <a:rPr lang="en-US" sz="2800" i="1" dirty="0"/>
              <a:t>in vitro </a:t>
            </a:r>
            <a:r>
              <a:rPr lang="en-US" sz="2800" dirty="0" err="1"/>
              <a:t>deneyler</a:t>
            </a:r>
            <a:endParaRPr lang="en-US" sz="2800" dirty="0"/>
          </a:p>
        </p:txBody>
      </p:sp>
      <p:pic>
        <p:nvPicPr>
          <p:cNvPr id="2" name="Resim 1">
            <a:extLst>
              <a:ext uri="{FF2B5EF4-FFF2-40B4-BE49-F238E27FC236}">
                <a16:creationId xmlns:a16="http://schemas.microsoft.com/office/drawing/2014/main" id="{2BA73E9A-6548-5665-DB83-C6C7BA31AB18}"/>
              </a:ext>
            </a:extLst>
          </p:cNvPr>
          <p:cNvPicPr>
            <a:picLocks noChangeAspect="1"/>
          </p:cNvPicPr>
          <p:nvPr/>
        </p:nvPicPr>
        <p:blipFill>
          <a:blip r:embed="rId3"/>
          <a:stretch>
            <a:fillRect/>
          </a:stretch>
        </p:blipFill>
        <p:spPr>
          <a:xfrm>
            <a:off x="838200" y="4151584"/>
            <a:ext cx="10259869" cy="2422426"/>
          </a:xfrm>
          <a:prstGeom prst="rect">
            <a:avLst/>
          </a:prstGeom>
        </p:spPr>
      </p:pic>
      <p:sp>
        <p:nvSpPr>
          <p:cNvPr id="4" name="Çerçeve 3">
            <a:extLst>
              <a:ext uri="{FF2B5EF4-FFF2-40B4-BE49-F238E27FC236}">
                <a16:creationId xmlns:a16="http://schemas.microsoft.com/office/drawing/2014/main" id="{FB73C634-BE25-BB3F-12AD-A7145563BE12}"/>
              </a:ext>
            </a:extLst>
          </p:cNvPr>
          <p:cNvSpPr/>
          <p:nvPr/>
        </p:nvSpPr>
        <p:spPr>
          <a:xfrm>
            <a:off x="4530631" y="4953409"/>
            <a:ext cx="1213117" cy="1374290"/>
          </a:xfrm>
          <a:prstGeom prst="frame">
            <a:avLst/>
          </a:prstGeom>
          <a:solidFill>
            <a:schemeClr val="accent2"/>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10654591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7" name="Rectangle 2765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2" name="Unvan 4"/>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altLang="tr-TR" sz="4800" b="1" kern="1200" dirty="0">
                <a:solidFill>
                  <a:schemeClr val="tx1"/>
                </a:solidFill>
                <a:latin typeface="+mn-lt"/>
                <a:ea typeface="+mj-ea"/>
                <a:cs typeface="+mj-cs"/>
              </a:rPr>
              <a:t>GLP</a:t>
            </a:r>
            <a:r>
              <a:rPr lang="tr-TR" altLang="tr-TR" sz="4800" b="1" dirty="0">
                <a:latin typeface="+mn-lt"/>
              </a:rPr>
              <a:t>: İyi Laboratuvar Uygulamaları</a:t>
            </a:r>
            <a:endParaRPr lang="en-US" altLang="tr-TR" sz="4800" kern="1200" dirty="0">
              <a:solidFill>
                <a:schemeClr val="tx1"/>
              </a:solidFill>
              <a:latin typeface="+mj-lt"/>
              <a:ea typeface="+mj-ea"/>
              <a:cs typeface="+mj-cs"/>
            </a:endParaRPr>
          </a:p>
        </p:txBody>
      </p:sp>
      <p:sp>
        <p:nvSpPr>
          <p:cNvPr id="2765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lt Başlık 2">
            <a:extLst>
              <a:ext uri="{FF2B5EF4-FFF2-40B4-BE49-F238E27FC236}">
                <a16:creationId xmlns:a16="http://schemas.microsoft.com/office/drawing/2014/main" id="{362CAC7C-4589-1C89-A91B-9DA09AF7B178}"/>
              </a:ext>
            </a:extLst>
          </p:cNvPr>
          <p:cNvSpPr>
            <a:spLocks noGrp="1"/>
          </p:cNvSpPr>
          <p:nvPr>
            <p:ph type="subTitle" idx="1"/>
          </p:nvPr>
        </p:nvSpPr>
        <p:spPr>
          <a:xfrm>
            <a:off x="538619" y="1868488"/>
            <a:ext cx="11260899" cy="4624387"/>
          </a:xfrm>
        </p:spPr>
        <p:txBody>
          <a:bodyPr>
            <a:normAutofit fontScale="92500"/>
          </a:bodyPr>
          <a:lstStyle/>
          <a:p>
            <a:pPr algn="just"/>
            <a:r>
              <a:rPr lang="tr-TR" altLang="tr-TR" sz="2800" dirty="0"/>
              <a:t>GLP</a:t>
            </a:r>
            <a:r>
              <a:rPr lang="en-US" altLang="tr-TR" sz="2800" dirty="0"/>
              <a:t>, </a:t>
            </a:r>
            <a:r>
              <a:rPr lang="en-US" altLang="tr-TR" sz="2800" dirty="0" err="1"/>
              <a:t>organizasyonel</a:t>
            </a:r>
            <a:r>
              <a:rPr lang="en-US" altLang="tr-TR" sz="2800" dirty="0"/>
              <a:t> </a:t>
            </a:r>
            <a:r>
              <a:rPr lang="en-US" altLang="tr-TR" sz="2800" dirty="0" err="1"/>
              <a:t>süreç</a:t>
            </a:r>
            <a:r>
              <a:rPr lang="en-US" altLang="tr-TR" sz="2800" dirty="0"/>
              <a:t> ve </a:t>
            </a:r>
            <a:r>
              <a:rPr lang="en-US" altLang="tr-TR" sz="2800" dirty="0" err="1"/>
              <a:t>koşulların</a:t>
            </a:r>
            <a:r>
              <a:rPr lang="en-US" altLang="tr-TR" sz="2800" dirty="0"/>
              <a:t> </a:t>
            </a:r>
            <a:r>
              <a:rPr lang="en-US" altLang="tr-TR" sz="2800" dirty="0" err="1">
                <a:solidFill>
                  <a:srgbClr val="FF0000"/>
                </a:solidFill>
              </a:rPr>
              <a:t>planlandığı</a:t>
            </a:r>
            <a:r>
              <a:rPr lang="en-US" altLang="tr-TR" sz="2800" dirty="0"/>
              <a:t>, </a:t>
            </a:r>
            <a:r>
              <a:rPr lang="en-US" altLang="tr-TR" sz="2800" dirty="0" err="1">
                <a:solidFill>
                  <a:srgbClr val="FFC000"/>
                </a:solidFill>
              </a:rPr>
              <a:t>uygulandığı</a:t>
            </a:r>
            <a:r>
              <a:rPr lang="en-US" altLang="tr-TR" sz="2800" dirty="0">
                <a:solidFill>
                  <a:srgbClr val="FFC000"/>
                </a:solidFill>
              </a:rPr>
              <a:t>, </a:t>
            </a:r>
            <a:r>
              <a:rPr lang="en-US" altLang="tr-TR" sz="2800" dirty="0" err="1">
                <a:solidFill>
                  <a:srgbClr val="92D050"/>
                </a:solidFill>
              </a:rPr>
              <a:t>izlendiği</a:t>
            </a:r>
            <a:r>
              <a:rPr lang="en-US" altLang="tr-TR" sz="2800" dirty="0">
                <a:solidFill>
                  <a:srgbClr val="92D050"/>
                </a:solidFill>
              </a:rPr>
              <a:t>, </a:t>
            </a:r>
            <a:r>
              <a:rPr lang="en-US" altLang="tr-TR" sz="2800" dirty="0" err="1">
                <a:solidFill>
                  <a:srgbClr val="00B050"/>
                </a:solidFill>
              </a:rPr>
              <a:t>kaydedildiği</a:t>
            </a:r>
            <a:r>
              <a:rPr lang="en-US" altLang="tr-TR" sz="2800" dirty="0">
                <a:solidFill>
                  <a:srgbClr val="00B050"/>
                </a:solidFill>
              </a:rPr>
              <a:t>, </a:t>
            </a:r>
            <a:r>
              <a:rPr lang="en-US" altLang="tr-TR" sz="2800" dirty="0" err="1">
                <a:solidFill>
                  <a:srgbClr val="00B0F0"/>
                </a:solidFill>
              </a:rPr>
              <a:t>arşivlendiği</a:t>
            </a:r>
            <a:r>
              <a:rPr lang="en-US" altLang="tr-TR" sz="2800" dirty="0">
                <a:solidFill>
                  <a:srgbClr val="00B0F0"/>
                </a:solidFill>
              </a:rPr>
              <a:t> </a:t>
            </a:r>
            <a:r>
              <a:rPr lang="en-US" altLang="tr-TR" sz="2800" dirty="0"/>
              <a:t>ve </a:t>
            </a:r>
            <a:r>
              <a:rPr lang="en-US" altLang="tr-TR" sz="2800" dirty="0" err="1">
                <a:solidFill>
                  <a:srgbClr val="7030A0"/>
                </a:solidFill>
              </a:rPr>
              <a:t>raporlandığı</a:t>
            </a:r>
            <a:r>
              <a:rPr lang="en-US" altLang="tr-TR" sz="2800" dirty="0">
                <a:solidFill>
                  <a:srgbClr val="7030A0"/>
                </a:solidFill>
              </a:rPr>
              <a:t> </a:t>
            </a:r>
            <a:r>
              <a:rPr lang="en-US" altLang="tr-TR" sz="2800" dirty="0" err="1"/>
              <a:t>bir</a:t>
            </a:r>
            <a:r>
              <a:rPr lang="en-US" altLang="tr-TR" sz="2800" dirty="0"/>
              <a:t> </a:t>
            </a:r>
            <a:r>
              <a:rPr lang="en-US" altLang="tr-TR" sz="2800" dirty="0" err="1"/>
              <a:t>kalite</a:t>
            </a:r>
            <a:r>
              <a:rPr lang="en-US" altLang="tr-TR" sz="2800" dirty="0"/>
              <a:t> </a:t>
            </a:r>
            <a:r>
              <a:rPr lang="en-US" altLang="tr-TR" sz="2800" dirty="0" err="1"/>
              <a:t>sistemi</a:t>
            </a:r>
            <a:endParaRPr lang="en-US" altLang="tr-TR" sz="2800" dirty="0"/>
          </a:p>
          <a:p>
            <a:pPr algn="just"/>
            <a:endParaRPr lang="tr-TR" altLang="tr-TR" sz="2800" dirty="0">
              <a:solidFill>
                <a:srgbClr val="7030A0"/>
              </a:solidFill>
            </a:endParaRPr>
          </a:p>
          <a:p>
            <a:pPr algn="just"/>
            <a:r>
              <a:rPr lang="en-US" altLang="tr-TR" sz="2400" dirty="0" err="1">
                <a:solidFill>
                  <a:srgbClr val="FF0000"/>
                </a:solidFill>
              </a:rPr>
              <a:t>Planlandığı</a:t>
            </a:r>
            <a:r>
              <a:rPr lang="en-US" altLang="tr-TR" sz="2400" dirty="0">
                <a:solidFill>
                  <a:srgbClr val="FF0000"/>
                </a:solidFill>
              </a:rPr>
              <a:t>: </a:t>
            </a:r>
            <a:r>
              <a:rPr lang="en-US" altLang="tr-TR" sz="2400" dirty="0" err="1"/>
              <a:t>Çalışma</a:t>
            </a:r>
            <a:r>
              <a:rPr lang="en-US" altLang="tr-TR" sz="2400" dirty="0"/>
              <a:t> </a:t>
            </a:r>
            <a:r>
              <a:rPr lang="en-US" altLang="tr-TR" sz="2400" dirty="0" err="1"/>
              <a:t>planı</a:t>
            </a:r>
            <a:r>
              <a:rPr lang="en-US" altLang="tr-TR" sz="2400" dirty="0"/>
              <a:t> (</a:t>
            </a:r>
            <a:r>
              <a:rPr lang="en-US" altLang="tr-TR" sz="2400" dirty="0" err="1"/>
              <a:t>protokol</a:t>
            </a:r>
            <a:r>
              <a:rPr lang="en-US" altLang="tr-TR" sz="2400" dirty="0"/>
              <a:t>) </a:t>
            </a:r>
            <a:r>
              <a:rPr lang="en-US" altLang="tr-TR" sz="2400" dirty="0" err="1"/>
              <a:t>ve</a:t>
            </a:r>
            <a:r>
              <a:rPr lang="en-US" altLang="tr-TR" sz="2400" dirty="0"/>
              <a:t> </a:t>
            </a:r>
            <a:r>
              <a:rPr lang="en-US" altLang="tr-TR" sz="2400" dirty="0" err="1"/>
              <a:t>çalışmalar</a:t>
            </a:r>
            <a:r>
              <a:rPr lang="en-US" altLang="tr-TR" sz="2400" dirty="0"/>
              <a:t> </a:t>
            </a:r>
            <a:r>
              <a:rPr lang="en-US" altLang="tr-TR" sz="2400" dirty="0" err="1"/>
              <a:t>sırasında</a:t>
            </a:r>
            <a:r>
              <a:rPr lang="en-US" altLang="tr-TR" sz="2400" dirty="0"/>
              <a:t> </a:t>
            </a:r>
            <a:r>
              <a:rPr lang="en-US" altLang="tr-TR" sz="2400" dirty="0" err="1"/>
              <a:t>yapılması</a:t>
            </a:r>
            <a:r>
              <a:rPr lang="en-US" altLang="tr-TR" sz="2400" dirty="0"/>
              <a:t> </a:t>
            </a:r>
            <a:r>
              <a:rPr lang="en-US" altLang="tr-TR" sz="2400" dirty="0" err="1"/>
              <a:t>planlanan</a:t>
            </a:r>
            <a:r>
              <a:rPr lang="en-US" altLang="tr-TR" sz="2400" dirty="0"/>
              <a:t> </a:t>
            </a:r>
            <a:r>
              <a:rPr lang="en-US" altLang="tr-TR" sz="2400" dirty="0" err="1"/>
              <a:t>değişiklikler</a:t>
            </a:r>
            <a:endParaRPr lang="tr-TR" altLang="tr-TR" sz="2400" dirty="0"/>
          </a:p>
          <a:p>
            <a:pPr algn="just"/>
            <a:r>
              <a:rPr lang="tr-TR" altLang="tr-TR" sz="2400" dirty="0">
                <a:solidFill>
                  <a:srgbClr val="FFC000"/>
                </a:solidFill>
              </a:rPr>
              <a:t>Uygulandığı</a:t>
            </a:r>
            <a:r>
              <a:rPr lang="en-US" altLang="tr-TR" sz="2400" dirty="0">
                <a:solidFill>
                  <a:srgbClr val="FFC000"/>
                </a:solidFill>
              </a:rPr>
              <a:t>: </a:t>
            </a:r>
            <a:r>
              <a:rPr lang="en-US" altLang="tr-TR" sz="2400" dirty="0"/>
              <a:t>GLP </a:t>
            </a:r>
            <a:r>
              <a:rPr lang="en-US" altLang="tr-TR" sz="2400" dirty="0" err="1"/>
              <a:t>gereklilikleri</a:t>
            </a:r>
            <a:r>
              <a:rPr lang="en-US" altLang="tr-TR" sz="2400" dirty="0"/>
              <a:t> </a:t>
            </a:r>
            <a:r>
              <a:rPr lang="en-US" altLang="tr-TR" sz="2400" dirty="0" err="1"/>
              <a:t>olan</a:t>
            </a:r>
            <a:r>
              <a:rPr lang="en-US" altLang="tr-TR" sz="2400" dirty="0"/>
              <a:t> </a:t>
            </a:r>
            <a:r>
              <a:rPr lang="en-US" altLang="tr-TR" sz="2400" dirty="0" err="1"/>
              <a:t>Standart</a:t>
            </a:r>
            <a:r>
              <a:rPr lang="en-US" altLang="tr-TR" sz="2400" dirty="0"/>
              <a:t> </a:t>
            </a:r>
            <a:r>
              <a:rPr lang="en-US" altLang="tr-TR" sz="2400" dirty="0" err="1"/>
              <a:t>İşletim</a:t>
            </a:r>
            <a:r>
              <a:rPr lang="en-US" altLang="tr-TR" sz="2400" dirty="0"/>
              <a:t> </a:t>
            </a:r>
            <a:r>
              <a:rPr lang="en-US" altLang="tr-TR" sz="2400" dirty="0" err="1"/>
              <a:t>Prosedürleri</a:t>
            </a:r>
            <a:r>
              <a:rPr lang="tr-TR" altLang="tr-TR" sz="2400" dirty="0"/>
              <a:t> takip edilerek</a:t>
            </a:r>
          </a:p>
          <a:p>
            <a:pPr algn="just"/>
            <a:r>
              <a:rPr lang="en-US" altLang="tr-TR" sz="2400" dirty="0" err="1">
                <a:solidFill>
                  <a:srgbClr val="92D050"/>
                </a:solidFill>
              </a:rPr>
              <a:t>İzlendiği</a:t>
            </a:r>
            <a:r>
              <a:rPr lang="en-US" altLang="tr-TR" sz="2400" dirty="0">
                <a:solidFill>
                  <a:srgbClr val="92D050"/>
                </a:solidFill>
              </a:rPr>
              <a:t>: </a:t>
            </a:r>
            <a:r>
              <a:rPr lang="en-US" altLang="tr-TR" sz="2400" dirty="0"/>
              <a:t>GLP </a:t>
            </a:r>
            <a:r>
              <a:rPr lang="en-US" altLang="tr-TR" sz="2400" dirty="0" err="1"/>
              <a:t>uyumluluğunu</a:t>
            </a:r>
            <a:r>
              <a:rPr lang="en-US" altLang="tr-TR" sz="2400" dirty="0"/>
              <a:t> </a:t>
            </a:r>
            <a:r>
              <a:rPr lang="en-US" altLang="tr-TR" sz="2400" dirty="0" err="1"/>
              <a:t>sağlamak</a:t>
            </a:r>
            <a:r>
              <a:rPr lang="en-US" altLang="tr-TR" sz="2400" dirty="0"/>
              <a:t> </a:t>
            </a:r>
            <a:r>
              <a:rPr lang="en-US" altLang="tr-TR" sz="2400" dirty="0" err="1"/>
              <a:t>için</a:t>
            </a:r>
            <a:r>
              <a:rPr lang="en-US" altLang="tr-TR" sz="2400" dirty="0"/>
              <a:t> </a:t>
            </a:r>
            <a:r>
              <a:rPr lang="en-US" altLang="tr-TR" sz="2400" dirty="0" err="1"/>
              <a:t>çalışma</a:t>
            </a:r>
            <a:r>
              <a:rPr lang="en-US" altLang="tr-TR" sz="2400" dirty="0"/>
              <a:t> </a:t>
            </a:r>
            <a:r>
              <a:rPr lang="en-US" altLang="tr-TR" sz="2400" dirty="0" err="1"/>
              <a:t>personeli</a:t>
            </a:r>
            <a:r>
              <a:rPr lang="en-US" altLang="tr-TR" sz="2400" dirty="0"/>
              <a:t>, </a:t>
            </a:r>
            <a:r>
              <a:rPr lang="en-US" altLang="tr-TR" sz="2400" dirty="0" err="1"/>
              <a:t>kalite</a:t>
            </a:r>
            <a:r>
              <a:rPr lang="en-US" altLang="tr-TR" sz="2400" dirty="0"/>
              <a:t> </a:t>
            </a:r>
            <a:r>
              <a:rPr lang="en-US" altLang="tr-TR" sz="2400" dirty="0" err="1"/>
              <a:t>güvence</a:t>
            </a:r>
            <a:r>
              <a:rPr lang="en-US" altLang="tr-TR" sz="2400" dirty="0"/>
              <a:t> </a:t>
            </a:r>
            <a:r>
              <a:rPr lang="en-US" altLang="tr-TR" sz="2400" dirty="0" err="1"/>
              <a:t>personeli</a:t>
            </a:r>
            <a:r>
              <a:rPr lang="en-US" altLang="tr-TR" sz="2400" dirty="0"/>
              <a:t> ve </a:t>
            </a:r>
            <a:r>
              <a:rPr lang="en-US" altLang="tr-TR" sz="2400" dirty="0" err="1"/>
              <a:t>ulusal</a:t>
            </a:r>
            <a:r>
              <a:rPr lang="en-US" altLang="tr-TR" sz="2400" dirty="0"/>
              <a:t> </a:t>
            </a:r>
            <a:r>
              <a:rPr lang="en-US" altLang="tr-TR" sz="2400" dirty="0" err="1"/>
              <a:t>izleme</a:t>
            </a:r>
            <a:r>
              <a:rPr lang="en-US" altLang="tr-TR" sz="2400" dirty="0"/>
              <a:t> </a:t>
            </a:r>
            <a:r>
              <a:rPr lang="en-US" altLang="tr-TR" sz="2400" dirty="0" err="1"/>
              <a:t>otoritesi</a:t>
            </a:r>
            <a:r>
              <a:rPr lang="en-US" altLang="tr-TR" sz="2400" dirty="0"/>
              <a:t> </a:t>
            </a:r>
            <a:r>
              <a:rPr lang="en-US" altLang="tr-TR" sz="2400" dirty="0" err="1"/>
              <a:t>denetçileri</a:t>
            </a:r>
            <a:r>
              <a:rPr lang="en-US" altLang="tr-TR" sz="2400" dirty="0"/>
              <a:t> </a:t>
            </a:r>
            <a:r>
              <a:rPr lang="en-US" altLang="tr-TR" sz="2400" dirty="0" err="1"/>
              <a:t>tarafından</a:t>
            </a:r>
            <a:r>
              <a:rPr lang="en-US" altLang="tr-TR" sz="2400" dirty="0"/>
              <a:t> </a:t>
            </a:r>
            <a:endParaRPr lang="tr-TR" altLang="tr-TR" sz="2400" dirty="0"/>
          </a:p>
          <a:p>
            <a:pPr algn="just"/>
            <a:r>
              <a:rPr lang="en-US" altLang="tr-TR" sz="2400" dirty="0" err="1">
                <a:solidFill>
                  <a:srgbClr val="00B050"/>
                </a:solidFill>
              </a:rPr>
              <a:t>Kaydedildiği</a:t>
            </a:r>
            <a:r>
              <a:rPr lang="en-US" altLang="tr-TR" sz="2400" dirty="0">
                <a:solidFill>
                  <a:srgbClr val="00B050"/>
                </a:solidFill>
              </a:rPr>
              <a:t>: </a:t>
            </a:r>
            <a:r>
              <a:rPr lang="en-US" altLang="tr-TR" sz="2400" dirty="0"/>
              <a:t>Ham </a:t>
            </a:r>
            <a:r>
              <a:rPr lang="en-US" altLang="tr-TR" sz="2400" dirty="0" err="1"/>
              <a:t>verilerin</a:t>
            </a:r>
            <a:r>
              <a:rPr lang="en-US" altLang="tr-TR" sz="2400" dirty="0"/>
              <a:t> </a:t>
            </a:r>
            <a:r>
              <a:rPr lang="en-US" altLang="tr-TR" sz="2400" dirty="0" err="1"/>
              <a:t>toplanması</a:t>
            </a:r>
            <a:r>
              <a:rPr lang="en-US" altLang="tr-TR" sz="2400" dirty="0"/>
              <a:t> </a:t>
            </a:r>
            <a:r>
              <a:rPr lang="en-US" altLang="tr-TR" sz="2400" dirty="0" err="1"/>
              <a:t>ve</a:t>
            </a:r>
            <a:r>
              <a:rPr lang="en-US" altLang="tr-TR" sz="2400" dirty="0"/>
              <a:t> </a:t>
            </a:r>
            <a:r>
              <a:rPr lang="en-US" altLang="tr-TR" sz="2400" dirty="0" err="1"/>
              <a:t>çalışma</a:t>
            </a:r>
            <a:r>
              <a:rPr lang="en-US" altLang="tr-TR" sz="2400" dirty="0"/>
              <a:t> </a:t>
            </a:r>
            <a:r>
              <a:rPr lang="en-US" altLang="tr-TR" sz="2400" dirty="0" err="1"/>
              <a:t>sırasında</a:t>
            </a:r>
            <a:r>
              <a:rPr lang="en-US" altLang="tr-TR" sz="2400" dirty="0"/>
              <a:t> </a:t>
            </a:r>
            <a:r>
              <a:rPr lang="en-US" altLang="tr-TR" sz="2400" dirty="0" err="1"/>
              <a:t>meydana</a:t>
            </a:r>
            <a:r>
              <a:rPr lang="en-US" altLang="tr-TR" sz="2400" dirty="0"/>
              <a:t> </a:t>
            </a:r>
            <a:r>
              <a:rPr lang="en-US" altLang="tr-TR" sz="2400" dirty="0" err="1"/>
              <a:t>gelen</a:t>
            </a:r>
            <a:r>
              <a:rPr lang="en-US" altLang="tr-TR" sz="2400" dirty="0"/>
              <a:t> </a:t>
            </a:r>
            <a:r>
              <a:rPr lang="en-US" altLang="tr-TR" sz="2400" dirty="0" err="1"/>
              <a:t>sapmaların</a:t>
            </a:r>
            <a:r>
              <a:rPr lang="en-US" altLang="tr-TR" sz="2400" dirty="0"/>
              <a:t> </a:t>
            </a:r>
            <a:r>
              <a:rPr lang="en-US" altLang="tr-TR" sz="2400" dirty="0" err="1"/>
              <a:t>kaydedilmesi</a:t>
            </a:r>
            <a:endParaRPr lang="tr-TR" altLang="tr-TR" sz="2400" dirty="0"/>
          </a:p>
          <a:p>
            <a:pPr algn="just"/>
            <a:r>
              <a:rPr lang="en-US" altLang="tr-TR" sz="2400" dirty="0" err="1">
                <a:solidFill>
                  <a:srgbClr val="00B0F0"/>
                </a:solidFill>
              </a:rPr>
              <a:t>Arşivlendiği</a:t>
            </a:r>
            <a:r>
              <a:rPr lang="en-US" altLang="tr-TR" sz="2400" dirty="0">
                <a:solidFill>
                  <a:srgbClr val="00B0F0"/>
                </a:solidFill>
              </a:rPr>
              <a:t>: </a:t>
            </a:r>
            <a:r>
              <a:rPr lang="en-US" altLang="tr-TR" sz="2400" dirty="0" err="1"/>
              <a:t>Çalışma</a:t>
            </a:r>
            <a:r>
              <a:rPr lang="en-US" altLang="tr-TR" sz="2400" dirty="0"/>
              <a:t> </a:t>
            </a:r>
            <a:r>
              <a:rPr lang="en-US" altLang="tr-TR" sz="2400" dirty="0" err="1"/>
              <a:t>verileri</a:t>
            </a:r>
            <a:r>
              <a:rPr lang="en-US" altLang="tr-TR" sz="2400" dirty="0"/>
              <a:t>, </a:t>
            </a:r>
            <a:r>
              <a:rPr lang="en-US" altLang="tr-TR" sz="2400" dirty="0" err="1"/>
              <a:t>numuneler</a:t>
            </a:r>
            <a:r>
              <a:rPr lang="tr-TR" altLang="tr-TR" sz="2400" dirty="0"/>
              <a:t> </a:t>
            </a:r>
            <a:r>
              <a:rPr lang="en-US" altLang="tr-TR" sz="2400" dirty="0"/>
              <a:t>ve </a:t>
            </a:r>
            <a:r>
              <a:rPr lang="en-US" altLang="tr-TR" sz="2400" dirty="0" err="1"/>
              <a:t>raporlar</a:t>
            </a:r>
            <a:r>
              <a:rPr lang="en-US" altLang="tr-TR" sz="2400" dirty="0"/>
              <a:t> </a:t>
            </a:r>
            <a:r>
              <a:rPr lang="en-US" altLang="tr-TR" sz="2400" dirty="0" err="1"/>
              <a:t>uygun</a:t>
            </a:r>
            <a:r>
              <a:rPr lang="en-US" altLang="tr-TR" sz="2400" dirty="0"/>
              <a:t> </a:t>
            </a:r>
            <a:r>
              <a:rPr lang="en-US" altLang="tr-TR" sz="2400" dirty="0" err="1"/>
              <a:t>şekilde</a:t>
            </a:r>
            <a:r>
              <a:rPr lang="en-US" altLang="tr-TR" sz="2400" dirty="0"/>
              <a:t> </a:t>
            </a:r>
            <a:r>
              <a:rPr lang="en-US" altLang="tr-TR" sz="2400" dirty="0" err="1"/>
              <a:t>arşivlenmeli</a:t>
            </a:r>
            <a:endParaRPr lang="tr-TR" altLang="tr-TR" sz="2400" dirty="0"/>
          </a:p>
          <a:p>
            <a:pPr algn="just"/>
            <a:r>
              <a:rPr lang="tr-TR" altLang="tr-TR" sz="2400" dirty="0">
                <a:solidFill>
                  <a:srgbClr val="7030A0"/>
                </a:solidFill>
              </a:rPr>
              <a:t>Raporlandığı: </a:t>
            </a:r>
            <a:r>
              <a:rPr lang="tr-TR" altLang="tr-TR" sz="2400" dirty="0"/>
              <a:t>R</a:t>
            </a:r>
            <a:r>
              <a:rPr lang="en-US" altLang="tr-TR" sz="2400" dirty="0" err="1"/>
              <a:t>aporların</a:t>
            </a:r>
            <a:r>
              <a:rPr lang="en-US" altLang="tr-TR" sz="2400" dirty="0"/>
              <a:t> </a:t>
            </a:r>
            <a:r>
              <a:rPr lang="en-US" altLang="tr-TR" sz="2400" dirty="0" err="1"/>
              <a:t>doğruluğunu</a:t>
            </a:r>
            <a:r>
              <a:rPr lang="tr-TR" altLang="tr-TR" sz="2400" dirty="0"/>
              <a:t>, güvenirliğini ve erişilebilirliğinin </a:t>
            </a:r>
            <a:r>
              <a:rPr lang="en-US" altLang="tr-TR" sz="2400" dirty="0" err="1"/>
              <a:t>sağla</a:t>
            </a:r>
            <a:r>
              <a:rPr lang="tr-TR" altLang="tr-TR" sz="2400" dirty="0" err="1"/>
              <a:t>nması</a:t>
            </a:r>
            <a:endParaRPr lang="tr-TR" altLang="tr-TR" sz="2400" dirty="0"/>
          </a:p>
        </p:txBody>
      </p:sp>
    </p:spTree>
    <p:extLst>
      <p:ext uri="{BB962C8B-B14F-4D97-AF65-F5344CB8AC3E}">
        <p14:creationId xmlns:p14="http://schemas.microsoft.com/office/powerpoint/2010/main" val="39245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679" name="Rectangle 2867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Unvan 1"/>
          <p:cNvSpPr>
            <a:spLocks noGrp="1"/>
          </p:cNvSpPr>
          <p:nvPr>
            <p:ph type="ctrTitle"/>
          </p:nvPr>
        </p:nvSpPr>
        <p:spPr>
          <a:xfrm>
            <a:off x="841248" y="548640"/>
            <a:ext cx="3600860" cy="5431536"/>
          </a:xfrm>
        </p:spPr>
        <p:txBody>
          <a:bodyPr vert="horz" lIns="91440" tIns="45720" rIns="91440" bIns="45720" rtlCol="0" anchor="ctr">
            <a:normAutofit/>
          </a:bodyPr>
          <a:lstStyle/>
          <a:p>
            <a:pPr algn="l"/>
            <a:r>
              <a:rPr lang="en-US" altLang="tr-TR" sz="4800" b="1" kern="1200" dirty="0" err="1">
                <a:solidFill>
                  <a:schemeClr val="tx1"/>
                </a:solidFill>
                <a:latin typeface="+mn-lt"/>
                <a:ea typeface="+mj-ea"/>
                <a:cs typeface="+mj-cs"/>
              </a:rPr>
              <a:t>Neden</a:t>
            </a:r>
            <a:r>
              <a:rPr lang="en-US" altLang="tr-TR" sz="4800" b="1" kern="1200" dirty="0">
                <a:solidFill>
                  <a:schemeClr val="tx1"/>
                </a:solidFill>
                <a:latin typeface="+mn-lt"/>
                <a:ea typeface="+mj-ea"/>
                <a:cs typeface="+mj-cs"/>
              </a:rPr>
              <a:t> GLP?</a:t>
            </a:r>
            <a:br>
              <a:rPr lang="tr-TR" altLang="tr-TR" sz="4800" b="1" kern="1200" dirty="0">
                <a:solidFill>
                  <a:schemeClr val="tx1"/>
                </a:solidFill>
                <a:latin typeface="+mn-lt"/>
                <a:ea typeface="+mj-ea"/>
                <a:cs typeface="+mj-cs"/>
              </a:rPr>
            </a:br>
            <a:br>
              <a:rPr lang="tr-TR" altLang="tr-TR" sz="4800" b="1" kern="1200" dirty="0">
                <a:solidFill>
                  <a:schemeClr val="tx1"/>
                </a:solidFill>
                <a:latin typeface="+mn-lt"/>
                <a:ea typeface="+mj-ea"/>
                <a:cs typeface="+mj-cs"/>
              </a:rPr>
            </a:br>
            <a:r>
              <a:rPr lang="en-US" sz="4800" b="1" dirty="0" err="1">
                <a:latin typeface="+mn-lt"/>
              </a:rPr>
              <a:t>GLP’nin</a:t>
            </a:r>
            <a:r>
              <a:rPr lang="en-US" sz="4800" b="1" dirty="0">
                <a:latin typeface="+mn-lt"/>
              </a:rPr>
              <a:t> </a:t>
            </a:r>
            <a:r>
              <a:rPr lang="en-US" sz="4800" b="1" dirty="0" err="1">
                <a:latin typeface="+mn-lt"/>
              </a:rPr>
              <a:t>avantajları</a:t>
            </a:r>
            <a:br>
              <a:rPr lang="en-US" sz="4800" b="1" dirty="0">
                <a:latin typeface="+mn-lt"/>
              </a:rPr>
            </a:br>
            <a:endParaRPr lang="en-US" altLang="tr-TR" sz="4800" b="1" kern="1200" dirty="0">
              <a:solidFill>
                <a:schemeClr val="tx1"/>
              </a:solidFill>
              <a:latin typeface="+mn-lt"/>
              <a:ea typeface="+mj-ea"/>
              <a:cs typeface="+mj-cs"/>
            </a:endParaRPr>
          </a:p>
        </p:txBody>
      </p:sp>
      <p:sp>
        <p:nvSpPr>
          <p:cNvPr id="2868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lt Başlık 2"/>
          <p:cNvSpPr>
            <a:spLocks noGrp="1"/>
          </p:cNvSpPr>
          <p:nvPr>
            <p:ph type="subTitle" idx="1"/>
          </p:nvPr>
        </p:nvSpPr>
        <p:spPr>
          <a:xfrm>
            <a:off x="4991121" y="398174"/>
            <a:ext cx="6927895" cy="6061651"/>
          </a:xfrm>
        </p:spPr>
        <p:txBody>
          <a:bodyPr vert="horz" lIns="91440" tIns="45720" rIns="91440" bIns="45720" rtlCol="0" anchor="ctr">
            <a:normAutofit lnSpcReduction="10000"/>
          </a:bodyPr>
          <a:lstStyle/>
          <a:p>
            <a:pPr marL="342900" indent="-228600" algn="l">
              <a:buFont typeface="Arial" panose="020B0604020202020204" pitchFamily="34" charset="0"/>
              <a:buChar char="•"/>
              <a:defRPr/>
            </a:pPr>
            <a:r>
              <a:rPr lang="en-US" sz="2400" dirty="0" err="1"/>
              <a:t>Veriler</a:t>
            </a:r>
            <a:r>
              <a:rPr lang="tr-TR" sz="2400" dirty="0"/>
              <a:t>,</a:t>
            </a:r>
            <a:r>
              <a:rPr lang="en-US" sz="2400" dirty="0"/>
              <a:t> </a:t>
            </a:r>
            <a:r>
              <a:rPr lang="en-US" sz="2400" dirty="0" err="1"/>
              <a:t>çalışma</a:t>
            </a:r>
            <a:r>
              <a:rPr lang="en-US" sz="2400" dirty="0"/>
              <a:t> </a:t>
            </a:r>
            <a:r>
              <a:rPr lang="en-US" sz="2400" dirty="0" err="1"/>
              <a:t>sonuçların</a:t>
            </a:r>
            <a:r>
              <a:rPr lang="tr-TR" sz="2400" dirty="0" err="1"/>
              <a:t>ın</a:t>
            </a:r>
            <a:r>
              <a:rPr lang="en-US" sz="2400" dirty="0"/>
              <a:t> </a:t>
            </a:r>
            <a:r>
              <a:rPr lang="en-US" sz="2400" dirty="0" err="1"/>
              <a:t>gerçek</a:t>
            </a:r>
            <a:r>
              <a:rPr lang="en-US" sz="2400" dirty="0"/>
              <a:t> </a:t>
            </a:r>
            <a:r>
              <a:rPr lang="en-US" sz="2400" dirty="0" err="1"/>
              <a:t>yansıması</a:t>
            </a:r>
            <a:r>
              <a:rPr lang="tr-TR" sz="2400" dirty="0" err="1"/>
              <a:t>dır</a:t>
            </a:r>
            <a:endParaRPr lang="en-US" sz="2400" dirty="0"/>
          </a:p>
          <a:p>
            <a:pPr marL="342900" indent="-228600" algn="l">
              <a:buFont typeface="Arial" panose="020B0604020202020204" pitchFamily="34" charset="0"/>
              <a:buChar char="•"/>
              <a:defRPr/>
            </a:pPr>
            <a:r>
              <a:rPr lang="en-US" sz="2400" dirty="0" err="1"/>
              <a:t>Kaliteli</a:t>
            </a:r>
            <a:r>
              <a:rPr lang="en-US" sz="2400" dirty="0"/>
              <a:t> test </a:t>
            </a:r>
            <a:r>
              <a:rPr lang="en-US" sz="2400" dirty="0" err="1"/>
              <a:t>verilerinin</a:t>
            </a:r>
            <a:r>
              <a:rPr lang="en-US" sz="2400" dirty="0"/>
              <a:t> </a:t>
            </a:r>
            <a:r>
              <a:rPr lang="en-US" sz="2400" dirty="0" err="1"/>
              <a:t>geliştirilmesini</a:t>
            </a:r>
            <a:r>
              <a:rPr lang="en-US" sz="2400" dirty="0"/>
              <a:t> </a:t>
            </a:r>
            <a:r>
              <a:rPr lang="en-US" sz="2400" dirty="0" err="1"/>
              <a:t>sağlar</a:t>
            </a:r>
            <a:endParaRPr lang="en-US" sz="2400" dirty="0"/>
          </a:p>
          <a:p>
            <a:pPr marL="342900" indent="-228600" algn="l">
              <a:buFont typeface="Arial" panose="020B0604020202020204" pitchFamily="34" charset="0"/>
              <a:buChar char="•"/>
              <a:defRPr/>
            </a:pPr>
            <a:r>
              <a:rPr lang="en-US" sz="2400" dirty="0" err="1"/>
              <a:t>Klinik</a:t>
            </a:r>
            <a:r>
              <a:rPr lang="en-US" sz="2400" dirty="0"/>
              <a:t> </a:t>
            </a:r>
            <a:r>
              <a:rPr lang="en-US" sz="2400" dirty="0" err="1"/>
              <a:t>öncesi</a:t>
            </a:r>
            <a:r>
              <a:rPr lang="en-US" sz="2400" dirty="0"/>
              <a:t> </a:t>
            </a:r>
            <a:r>
              <a:rPr lang="en-US" sz="2400" dirty="0" err="1"/>
              <a:t>güvenlik</a:t>
            </a:r>
            <a:r>
              <a:rPr lang="en-US" sz="2400" dirty="0"/>
              <a:t> ve </a:t>
            </a:r>
            <a:r>
              <a:rPr lang="en-US" sz="2400" dirty="0" err="1"/>
              <a:t>kalıntı</a:t>
            </a:r>
            <a:r>
              <a:rPr lang="en-US" sz="2400" dirty="0"/>
              <a:t> </a:t>
            </a:r>
            <a:r>
              <a:rPr lang="en-US" sz="2400" dirty="0" err="1"/>
              <a:t>güvenliği</a:t>
            </a:r>
            <a:r>
              <a:rPr lang="en-US" sz="2400" dirty="0"/>
              <a:t> </a:t>
            </a:r>
            <a:r>
              <a:rPr lang="en-US" sz="2400" dirty="0" err="1"/>
              <a:t>sağlar</a:t>
            </a:r>
            <a:endParaRPr lang="en-US" sz="2400" dirty="0"/>
          </a:p>
          <a:p>
            <a:pPr marL="342900" indent="-228600" algn="l">
              <a:buFont typeface="Arial" panose="020B0604020202020204" pitchFamily="34" charset="0"/>
              <a:buChar char="•"/>
              <a:defRPr/>
            </a:pPr>
            <a:r>
              <a:rPr lang="en-US" sz="2400" dirty="0" err="1"/>
              <a:t>Verilerin</a:t>
            </a:r>
            <a:r>
              <a:rPr lang="en-US" sz="2400" dirty="0"/>
              <a:t> </a:t>
            </a:r>
            <a:r>
              <a:rPr lang="en-US" sz="2400" dirty="0" err="1"/>
              <a:t>çoğaltılmasını</a:t>
            </a:r>
            <a:r>
              <a:rPr lang="en-US" sz="2400" dirty="0"/>
              <a:t> </a:t>
            </a:r>
            <a:r>
              <a:rPr lang="en-US" sz="2400" dirty="0" err="1"/>
              <a:t>önle</a:t>
            </a:r>
            <a:r>
              <a:rPr lang="tr-TR" sz="2400" dirty="0"/>
              <a:t>r</a:t>
            </a:r>
            <a:endParaRPr lang="en-US" sz="2400" dirty="0"/>
          </a:p>
          <a:p>
            <a:pPr marL="342900" indent="-228600" algn="l">
              <a:buFont typeface="Arial" panose="020B0604020202020204" pitchFamily="34" charset="0"/>
              <a:buChar char="•"/>
              <a:defRPr/>
            </a:pPr>
            <a:r>
              <a:rPr lang="en-US" sz="2400" dirty="0" err="1"/>
              <a:t>Kaliteli</a:t>
            </a:r>
            <a:r>
              <a:rPr lang="en-US" sz="2400" dirty="0"/>
              <a:t> ve </a:t>
            </a:r>
            <a:r>
              <a:rPr lang="en-US" sz="2400" dirty="0" err="1"/>
              <a:t>güvenilir</a:t>
            </a:r>
            <a:r>
              <a:rPr lang="en-US" sz="2400" dirty="0"/>
              <a:t> test </a:t>
            </a:r>
            <a:r>
              <a:rPr lang="en-US" sz="2400" dirty="0" err="1"/>
              <a:t>verilerinin</a:t>
            </a:r>
            <a:r>
              <a:rPr lang="en-US" sz="2400" dirty="0"/>
              <a:t> </a:t>
            </a:r>
            <a:r>
              <a:rPr lang="en-US" sz="2400" dirty="0" err="1"/>
              <a:t>üretilmesini</a:t>
            </a:r>
            <a:r>
              <a:rPr lang="en-US" sz="2400" dirty="0"/>
              <a:t> </a:t>
            </a:r>
            <a:r>
              <a:rPr lang="en-US" sz="2400" dirty="0" err="1"/>
              <a:t>sağlar</a:t>
            </a:r>
            <a:endParaRPr lang="en-US" sz="2400" dirty="0"/>
          </a:p>
          <a:p>
            <a:pPr marL="342900" indent="-228600" algn="l">
              <a:buFont typeface="Arial" panose="020B0604020202020204" pitchFamily="34" charset="0"/>
              <a:buChar char="•"/>
              <a:defRPr/>
            </a:pPr>
            <a:r>
              <a:rPr lang="en-US" sz="2400" dirty="0" err="1"/>
              <a:t>Verilerin</a:t>
            </a:r>
            <a:r>
              <a:rPr lang="en-US" sz="2400" dirty="0"/>
              <a:t> </a:t>
            </a:r>
            <a:r>
              <a:rPr lang="en-US" sz="2400" dirty="0" err="1"/>
              <a:t>izlenebilir</a:t>
            </a:r>
            <a:r>
              <a:rPr lang="en-US" sz="2400" dirty="0"/>
              <a:t> </a:t>
            </a:r>
            <a:r>
              <a:rPr lang="en-US" sz="2400" dirty="0" err="1"/>
              <a:t>olmasını</a:t>
            </a:r>
            <a:r>
              <a:rPr lang="en-US" sz="2400" dirty="0"/>
              <a:t> </a:t>
            </a:r>
            <a:r>
              <a:rPr lang="en-US" sz="2400" dirty="0" err="1"/>
              <a:t>sağlar</a:t>
            </a:r>
            <a:endParaRPr lang="en-US" sz="2400" dirty="0"/>
          </a:p>
          <a:p>
            <a:pPr marL="342900" indent="-228600" algn="l">
              <a:buFont typeface="Arial" panose="020B0604020202020204" pitchFamily="34" charset="0"/>
              <a:buChar char="•"/>
              <a:defRPr/>
            </a:pPr>
            <a:r>
              <a:rPr lang="en-US" sz="2400" dirty="0" err="1"/>
              <a:t>Verilerin</a:t>
            </a:r>
            <a:r>
              <a:rPr lang="en-US" sz="2400" dirty="0"/>
              <a:t> </a:t>
            </a:r>
            <a:r>
              <a:rPr lang="en-US" sz="2400" dirty="0" err="1"/>
              <a:t>karşılıklı</a:t>
            </a:r>
            <a:r>
              <a:rPr lang="en-US" sz="2400" dirty="0"/>
              <a:t> </a:t>
            </a:r>
            <a:r>
              <a:rPr lang="en-US" sz="2400" dirty="0" err="1"/>
              <a:t>kabulünü</a:t>
            </a:r>
            <a:r>
              <a:rPr lang="en-US" sz="2400" dirty="0"/>
              <a:t> </a:t>
            </a:r>
            <a:r>
              <a:rPr lang="en-US" sz="2400" dirty="0" err="1"/>
              <a:t>sağlar</a:t>
            </a:r>
            <a:endParaRPr lang="en-US" sz="2400" dirty="0"/>
          </a:p>
          <a:p>
            <a:pPr marL="342900" indent="-228600" algn="l">
              <a:buFont typeface="Arial" panose="020B0604020202020204" pitchFamily="34" charset="0"/>
              <a:buChar char="•"/>
              <a:defRPr/>
            </a:pPr>
            <a:r>
              <a:rPr lang="en-US" sz="2400" dirty="0" err="1"/>
              <a:t>Halkın</a:t>
            </a:r>
            <a:r>
              <a:rPr lang="en-US" sz="2400" dirty="0"/>
              <a:t> </a:t>
            </a:r>
            <a:r>
              <a:rPr lang="en-US" sz="2400" dirty="0" err="1"/>
              <a:t>güvenini</a:t>
            </a:r>
            <a:r>
              <a:rPr lang="en-US" sz="2400" dirty="0"/>
              <a:t> </a:t>
            </a:r>
            <a:r>
              <a:rPr lang="en-US" sz="2400" dirty="0" err="1"/>
              <a:t>artırır</a:t>
            </a:r>
            <a:r>
              <a:rPr lang="en-US" sz="2400" dirty="0"/>
              <a:t> </a:t>
            </a:r>
            <a:endParaRPr lang="tr-TR" sz="2400" dirty="0"/>
          </a:p>
          <a:p>
            <a:pPr marL="342900" indent="-228600" algn="l">
              <a:buFont typeface="Arial" panose="020B0604020202020204" pitchFamily="34" charset="0"/>
              <a:buChar char="•"/>
              <a:defRPr/>
            </a:pPr>
            <a:r>
              <a:rPr lang="en-US" sz="2400" dirty="0"/>
              <a:t>Yeni </a:t>
            </a:r>
            <a:r>
              <a:rPr lang="en-US" sz="2400" dirty="0" err="1"/>
              <a:t>bir</a:t>
            </a:r>
            <a:r>
              <a:rPr lang="en-US" sz="2400" dirty="0"/>
              <a:t> </a:t>
            </a:r>
            <a:r>
              <a:rPr lang="en-US" sz="2400" dirty="0" err="1"/>
              <a:t>ürünün</a:t>
            </a:r>
            <a:r>
              <a:rPr lang="en-US" sz="2400" dirty="0"/>
              <a:t> </a:t>
            </a:r>
            <a:r>
              <a:rPr lang="en-US" sz="2400" dirty="0" err="1"/>
              <a:t>piyasaya</a:t>
            </a:r>
            <a:r>
              <a:rPr lang="en-US" sz="2400" dirty="0"/>
              <a:t> </a:t>
            </a:r>
            <a:r>
              <a:rPr lang="en-US" sz="2400" dirty="0" err="1"/>
              <a:t>sürü</a:t>
            </a:r>
            <a:r>
              <a:rPr lang="tr-TR" sz="2400" dirty="0" err="1"/>
              <a:t>münde</a:t>
            </a:r>
            <a:r>
              <a:rPr lang="en-US" sz="2400" dirty="0"/>
              <a:t> </a:t>
            </a:r>
            <a:r>
              <a:rPr lang="en-US" sz="2400" dirty="0" err="1"/>
              <a:t>gereken</a:t>
            </a:r>
            <a:r>
              <a:rPr lang="en-US" sz="2400" dirty="0"/>
              <a:t> </a:t>
            </a:r>
            <a:r>
              <a:rPr lang="en-US" sz="2400" dirty="0" err="1"/>
              <a:t>süreyi</a:t>
            </a:r>
            <a:r>
              <a:rPr lang="en-US" sz="2400" dirty="0"/>
              <a:t> </a:t>
            </a:r>
            <a:r>
              <a:rPr lang="en-US" sz="2400" dirty="0" err="1"/>
              <a:t>kısaltır</a:t>
            </a:r>
            <a:endParaRPr lang="en-US" sz="2400" dirty="0"/>
          </a:p>
          <a:p>
            <a:pPr marL="342900" indent="-228600" algn="l">
              <a:buFont typeface="Arial" panose="020B0604020202020204" pitchFamily="34" charset="0"/>
              <a:buChar char="•"/>
              <a:defRPr/>
            </a:pPr>
            <a:r>
              <a:rPr lang="en-US" sz="2400" dirty="0" err="1"/>
              <a:t>Ticaret</a:t>
            </a:r>
            <a:r>
              <a:rPr lang="tr-TR" sz="2400" dirty="0"/>
              <a:t>teki</a:t>
            </a:r>
            <a:r>
              <a:rPr lang="en-US" sz="2400" dirty="0"/>
              <a:t> </a:t>
            </a:r>
            <a:r>
              <a:rPr lang="en-US" sz="2400" dirty="0" err="1"/>
              <a:t>teknik</a:t>
            </a:r>
            <a:r>
              <a:rPr lang="en-US" sz="2400" dirty="0"/>
              <a:t> </a:t>
            </a:r>
            <a:r>
              <a:rPr lang="en-US" sz="2400" dirty="0" err="1"/>
              <a:t>engellerin</a:t>
            </a:r>
            <a:r>
              <a:rPr lang="en-US" sz="2400" dirty="0"/>
              <a:t> </a:t>
            </a:r>
            <a:r>
              <a:rPr lang="en-US" sz="2400" dirty="0" err="1"/>
              <a:t>kaldırılmasını</a:t>
            </a:r>
            <a:r>
              <a:rPr lang="en-US" sz="2400" dirty="0"/>
              <a:t> </a:t>
            </a:r>
            <a:r>
              <a:rPr lang="en-US" sz="2400" dirty="0" err="1"/>
              <a:t>sağlar</a:t>
            </a:r>
            <a:endParaRPr lang="en-US" sz="2400" dirty="0"/>
          </a:p>
          <a:p>
            <a:pPr marL="342900" indent="-228600" algn="l">
              <a:buFont typeface="Arial" panose="020B0604020202020204" pitchFamily="34" charset="0"/>
              <a:buChar char="•"/>
              <a:defRPr/>
            </a:pPr>
            <a:r>
              <a:rPr lang="en-US" sz="2400" dirty="0" err="1"/>
              <a:t>İnsan</a:t>
            </a:r>
            <a:r>
              <a:rPr lang="en-US" sz="2400" dirty="0"/>
              <a:t> </a:t>
            </a:r>
            <a:r>
              <a:rPr lang="en-US" sz="2400" dirty="0" err="1"/>
              <a:t>sağlığının</a:t>
            </a:r>
            <a:r>
              <a:rPr lang="en-US" sz="2400" dirty="0"/>
              <a:t> ve </a:t>
            </a:r>
            <a:r>
              <a:rPr lang="en-US" sz="2400" dirty="0" err="1"/>
              <a:t>çevrenin</a:t>
            </a:r>
            <a:r>
              <a:rPr lang="en-US" sz="2400" dirty="0"/>
              <a:t> </a:t>
            </a:r>
            <a:r>
              <a:rPr lang="en-US" sz="2400" dirty="0" err="1"/>
              <a:t>korunmasını</a:t>
            </a:r>
            <a:r>
              <a:rPr lang="en-US" sz="2400" dirty="0"/>
              <a:t> </a:t>
            </a:r>
            <a:r>
              <a:rPr lang="en-US" sz="2400" dirty="0" err="1"/>
              <a:t>sağlar</a:t>
            </a:r>
            <a:endParaRPr lang="en-US" sz="2400" dirty="0"/>
          </a:p>
          <a:p>
            <a:pPr marL="342900" indent="-228600" algn="l">
              <a:buFont typeface="Arial" panose="020B0604020202020204" pitchFamily="34" charset="0"/>
              <a:buChar char="•"/>
              <a:defRPr/>
            </a:pPr>
            <a:r>
              <a:rPr lang="en-US" sz="2400" dirty="0" err="1"/>
              <a:t>Hayvan</a:t>
            </a:r>
            <a:r>
              <a:rPr lang="en-US" sz="2400" dirty="0"/>
              <a:t> </a:t>
            </a:r>
            <a:r>
              <a:rPr lang="en-US" sz="2400" dirty="0" err="1"/>
              <a:t>refahını</a:t>
            </a:r>
            <a:r>
              <a:rPr lang="en-US" sz="2400" dirty="0"/>
              <a:t> </a:t>
            </a:r>
            <a:r>
              <a:rPr lang="en-US" sz="2400" dirty="0" err="1"/>
              <a:t>artırır</a:t>
            </a:r>
            <a:endParaRPr lang="en-US" altLang="tr-TR" sz="2400" dirty="0"/>
          </a:p>
        </p:txBody>
      </p:sp>
    </p:spTree>
    <p:extLst>
      <p:ext uri="{BB962C8B-B14F-4D97-AF65-F5344CB8AC3E}">
        <p14:creationId xmlns:p14="http://schemas.microsoft.com/office/powerpoint/2010/main" val="2344829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152650" y="526093"/>
            <a:ext cx="7886700" cy="1004257"/>
          </a:xfrm>
        </p:spPr>
        <p:txBody>
          <a:bodyPr>
            <a:normAutofit/>
          </a:bodyPr>
          <a:lstStyle/>
          <a:p>
            <a:r>
              <a:rPr lang="en-US" altLang="tr-TR" sz="4800" b="1" dirty="0">
                <a:latin typeface="+mn-lt"/>
              </a:rPr>
              <a:t>GLP </a:t>
            </a:r>
            <a:r>
              <a:rPr lang="en-US" altLang="tr-TR" sz="4800" b="1" dirty="0" err="1">
                <a:latin typeface="+mn-lt"/>
              </a:rPr>
              <a:t>Nelerle</a:t>
            </a:r>
            <a:r>
              <a:rPr lang="en-US" altLang="tr-TR" sz="4800" b="1" dirty="0">
                <a:latin typeface="+mn-lt"/>
              </a:rPr>
              <a:t> </a:t>
            </a:r>
            <a:r>
              <a:rPr lang="en-US" altLang="tr-TR" sz="4800" b="1" dirty="0" err="1">
                <a:latin typeface="+mn-lt"/>
              </a:rPr>
              <a:t>İlgilenmez</a:t>
            </a:r>
            <a:r>
              <a:rPr lang="en-US" altLang="tr-TR" sz="4800" b="1" dirty="0">
                <a:latin typeface="+mn-lt"/>
              </a:rPr>
              <a:t>?</a:t>
            </a:r>
            <a:endParaRPr lang="tr-TR" altLang="tr-TR" sz="4800" b="1" dirty="0">
              <a:latin typeface="+mn-lt"/>
            </a:endParaRPr>
          </a:p>
        </p:txBody>
      </p:sp>
      <p:graphicFrame>
        <p:nvGraphicFramePr>
          <p:cNvPr id="29701" name="Content Placeholder 2">
            <a:extLst>
              <a:ext uri="{FF2B5EF4-FFF2-40B4-BE49-F238E27FC236}">
                <a16:creationId xmlns:a16="http://schemas.microsoft.com/office/drawing/2014/main" id="{BA5B8977-DC34-1302-EAEA-4516229FAD1D}"/>
              </a:ext>
            </a:extLst>
          </p:cNvPr>
          <p:cNvGraphicFramePr>
            <a:graphicFrameLocks noGrp="1"/>
          </p:cNvGraphicFramePr>
          <p:nvPr>
            <p:ph idx="1"/>
            <p:extLst>
              <p:ext uri="{D42A27DB-BD31-4B8C-83A1-F6EECF244321}">
                <p14:modId xmlns:p14="http://schemas.microsoft.com/office/powerpoint/2010/main" val="1793025500"/>
              </p:ext>
            </p:extLst>
          </p:nvPr>
        </p:nvGraphicFramePr>
        <p:xfrm>
          <a:off x="850392" y="1620839"/>
          <a:ext cx="10707624" cy="454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921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565753" y="175364"/>
            <a:ext cx="9018740" cy="1212111"/>
          </a:xfrm>
        </p:spPr>
        <p:txBody>
          <a:bodyPr>
            <a:normAutofit/>
          </a:bodyPr>
          <a:lstStyle/>
          <a:p>
            <a:r>
              <a:rPr lang="en-US" altLang="tr-TR" sz="4800" b="1" kern="1200" dirty="0">
                <a:solidFill>
                  <a:schemeClr val="tx1"/>
                </a:solidFill>
                <a:latin typeface="+mn-lt"/>
                <a:ea typeface="+mj-ea"/>
                <a:cs typeface="+mj-cs"/>
              </a:rPr>
              <a:t>GLP</a:t>
            </a:r>
            <a:r>
              <a:rPr lang="tr-TR" altLang="tr-TR" sz="4800" b="1" dirty="0">
                <a:latin typeface="+mn-lt"/>
              </a:rPr>
              <a:t>: İyi Laboratuvar Uygulamaları</a:t>
            </a:r>
            <a:endParaRPr lang="tr-TR" altLang="tr-TR" sz="4800" dirty="0"/>
          </a:p>
        </p:txBody>
      </p:sp>
      <p:graphicFrame>
        <p:nvGraphicFramePr>
          <p:cNvPr id="73743" name="Content Placeholder 2">
            <a:extLst>
              <a:ext uri="{FF2B5EF4-FFF2-40B4-BE49-F238E27FC236}">
                <a16:creationId xmlns:a16="http://schemas.microsoft.com/office/drawing/2014/main" id="{76CF5AE2-A78C-B659-CA57-0833E485D8EA}"/>
              </a:ext>
            </a:extLst>
          </p:cNvPr>
          <p:cNvGraphicFramePr>
            <a:graphicFrameLocks noGrp="1"/>
          </p:cNvGraphicFramePr>
          <p:nvPr>
            <p:ph idx="1"/>
            <p:extLst>
              <p:ext uri="{D42A27DB-BD31-4B8C-83A1-F6EECF244321}">
                <p14:modId xmlns:p14="http://schemas.microsoft.com/office/powerpoint/2010/main" val="1575400791"/>
              </p:ext>
            </p:extLst>
          </p:nvPr>
        </p:nvGraphicFramePr>
        <p:xfrm>
          <a:off x="823566" y="1620839"/>
          <a:ext cx="10542850" cy="454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9141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5" name="Content Placeholder 2">
            <a:extLst>
              <a:ext uri="{FF2B5EF4-FFF2-40B4-BE49-F238E27FC236}">
                <a16:creationId xmlns:a16="http://schemas.microsoft.com/office/drawing/2014/main" id="{11DA04D9-9EA0-FCE8-6744-603A20182242}"/>
              </a:ext>
            </a:extLst>
          </p:cNvPr>
          <p:cNvGraphicFramePr>
            <a:graphicFrameLocks noGrp="1"/>
          </p:cNvGraphicFramePr>
          <p:nvPr>
            <p:ph idx="1"/>
            <p:extLst>
              <p:ext uri="{D42A27DB-BD31-4B8C-83A1-F6EECF244321}">
                <p14:modId xmlns:p14="http://schemas.microsoft.com/office/powerpoint/2010/main" val="1945111541"/>
              </p:ext>
            </p:extLst>
          </p:nvPr>
        </p:nvGraphicFramePr>
        <p:xfrm>
          <a:off x="758952" y="1672091"/>
          <a:ext cx="10643616" cy="454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3" name="Title 1"/>
          <p:cNvSpPr txBox="1">
            <a:spLocks/>
          </p:cNvSpPr>
          <p:nvPr/>
        </p:nvSpPr>
        <p:spPr bwMode="auto">
          <a:xfrm>
            <a:off x="2152650" y="642484"/>
            <a:ext cx="78867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None/>
            </a:pPr>
            <a:r>
              <a:rPr lang="tr-TR" altLang="tr-TR" sz="4800" b="1" dirty="0">
                <a:latin typeface="+mn-lt"/>
              </a:rPr>
              <a:t>GLP Ne Zaman Gereklidir?</a:t>
            </a:r>
          </a:p>
        </p:txBody>
      </p:sp>
    </p:spTree>
    <p:extLst>
      <p:ext uri="{BB962C8B-B14F-4D97-AF65-F5344CB8AC3E}">
        <p14:creationId xmlns:p14="http://schemas.microsoft.com/office/powerpoint/2010/main" val="1814535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36" name="Rectangle 737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8" name="Freeform: Shape 737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Title 1"/>
          <p:cNvSpPr>
            <a:spLocks noGrp="1"/>
          </p:cNvSpPr>
          <p:nvPr>
            <p:ph type="title"/>
          </p:nvPr>
        </p:nvSpPr>
        <p:spPr>
          <a:xfrm>
            <a:off x="425885" y="1153572"/>
            <a:ext cx="3461349" cy="4461163"/>
          </a:xfrm>
        </p:spPr>
        <p:txBody>
          <a:bodyPr>
            <a:normAutofit/>
          </a:bodyPr>
          <a:lstStyle/>
          <a:p>
            <a:r>
              <a:rPr lang="en-US" altLang="tr-TR" sz="4400" b="1" kern="1200" dirty="0">
                <a:solidFill>
                  <a:schemeClr val="bg1"/>
                </a:solidFill>
                <a:latin typeface="+mn-lt"/>
                <a:ea typeface="+mj-ea"/>
                <a:cs typeface="+mj-cs"/>
              </a:rPr>
              <a:t>GLP</a:t>
            </a:r>
            <a:br>
              <a:rPr lang="tr-TR" altLang="tr-TR" b="1" kern="1200" dirty="0">
                <a:solidFill>
                  <a:schemeClr val="bg1"/>
                </a:solidFill>
                <a:latin typeface="+mn-lt"/>
                <a:ea typeface="+mj-ea"/>
                <a:cs typeface="+mj-cs"/>
              </a:rPr>
            </a:br>
            <a:r>
              <a:rPr lang="tr-TR" altLang="tr-TR" b="1" dirty="0">
                <a:solidFill>
                  <a:schemeClr val="bg1"/>
                </a:solidFill>
                <a:latin typeface="+mn-lt"/>
              </a:rPr>
              <a:t>Test Grupları</a:t>
            </a:r>
            <a:endParaRPr lang="tr-TR" altLang="tr-TR" dirty="0">
              <a:solidFill>
                <a:schemeClr val="bg1"/>
              </a:solidFill>
            </a:endParaRPr>
          </a:p>
        </p:txBody>
      </p:sp>
      <p:sp>
        <p:nvSpPr>
          <p:cNvPr id="73740" name="Arc 737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731" name="Content Placeholder 2"/>
          <p:cNvSpPr>
            <a:spLocks noGrp="1"/>
          </p:cNvSpPr>
          <p:nvPr>
            <p:ph idx="1"/>
          </p:nvPr>
        </p:nvSpPr>
        <p:spPr>
          <a:xfrm>
            <a:off x="4447308" y="591344"/>
            <a:ext cx="7439892" cy="5585619"/>
          </a:xfrm>
        </p:spPr>
        <p:txBody>
          <a:bodyPr anchor="ctr">
            <a:normAutofit fontScale="92500" lnSpcReduction="10000"/>
          </a:bodyPr>
          <a:lstStyle/>
          <a:p>
            <a:r>
              <a:rPr lang="tr-TR" altLang="tr-TR" dirty="0"/>
              <a:t>Tek doz </a:t>
            </a:r>
            <a:r>
              <a:rPr lang="tr-TR" altLang="tr-TR" dirty="0" err="1"/>
              <a:t>toksisitesi</a:t>
            </a:r>
            <a:endParaRPr lang="tr-TR" altLang="tr-TR" dirty="0"/>
          </a:p>
          <a:p>
            <a:r>
              <a:rPr lang="tr-TR" altLang="tr-TR" dirty="0"/>
              <a:t>Tekrarlanan doz </a:t>
            </a:r>
            <a:r>
              <a:rPr lang="tr-TR" altLang="tr-TR" dirty="0" err="1"/>
              <a:t>toksisitesi</a:t>
            </a:r>
            <a:r>
              <a:rPr lang="tr-TR" altLang="tr-TR" dirty="0"/>
              <a:t> (</a:t>
            </a:r>
            <a:r>
              <a:rPr lang="tr-TR" altLang="tr-TR" dirty="0" err="1"/>
              <a:t>sub</a:t>
            </a:r>
            <a:r>
              <a:rPr lang="tr-TR" altLang="tr-TR" dirty="0"/>
              <a:t>-akut ve kronik)</a:t>
            </a:r>
          </a:p>
          <a:p>
            <a:r>
              <a:rPr lang="tr-TR" altLang="tr-TR" dirty="0"/>
              <a:t>Üreme </a:t>
            </a:r>
            <a:r>
              <a:rPr lang="tr-TR" altLang="tr-TR" dirty="0" err="1"/>
              <a:t>toksisitesi</a:t>
            </a:r>
            <a:r>
              <a:rPr lang="tr-TR" altLang="tr-TR" dirty="0"/>
              <a:t> (doğurganlık, embriyo-</a:t>
            </a:r>
            <a:r>
              <a:rPr lang="tr-TR" altLang="tr-TR" dirty="0" err="1"/>
              <a:t>fetal</a:t>
            </a:r>
            <a:r>
              <a:rPr lang="tr-TR" altLang="tr-TR" dirty="0"/>
              <a:t> </a:t>
            </a:r>
            <a:r>
              <a:rPr lang="tr-TR" altLang="tr-TR" dirty="0" err="1"/>
              <a:t>toksisite</a:t>
            </a:r>
            <a:r>
              <a:rPr lang="tr-TR" altLang="tr-TR" dirty="0"/>
              <a:t> ve </a:t>
            </a:r>
            <a:r>
              <a:rPr lang="tr-TR" altLang="tr-TR" dirty="0" err="1"/>
              <a:t>teratojenite</a:t>
            </a:r>
            <a:r>
              <a:rPr lang="tr-TR" altLang="tr-TR" dirty="0"/>
              <a:t>, peri-/post-</a:t>
            </a:r>
            <a:r>
              <a:rPr lang="tr-TR" altLang="tr-TR" dirty="0" err="1"/>
              <a:t>natal</a:t>
            </a:r>
            <a:r>
              <a:rPr lang="tr-TR" altLang="tr-TR" dirty="0"/>
              <a:t> </a:t>
            </a:r>
            <a:r>
              <a:rPr lang="tr-TR" altLang="tr-TR" dirty="0" err="1"/>
              <a:t>toksisite</a:t>
            </a:r>
            <a:r>
              <a:rPr lang="tr-TR" altLang="tr-TR" dirty="0"/>
              <a:t>)</a:t>
            </a:r>
          </a:p>
          <a:p>
            <a:r>
              <a:rPr lang="tr-TR" altLang="tr-TR" dirty="0" err="1"/>
              <a:t>Mutajenik</a:t>
            </a:r>
            <a:r>
              <a:rPr lang="tr-TR" altLang="tr-TR" dirty="0"/>
              <a:t> potansiyel</a:t>
            </a:r>
          </a:p>
          <a:p>
            <a:r>
              <a:rPr lang="tr-TR" altLang="tr-TR" dirty="0"/>
              <a:t>Kanserojen potansiyel</a:t>
            </a:r>
          </a:p>
          <a:p>
            <a:r>
              <a:rPr lang="tr-TR" altLang="tr-TR" dirty="0" err="1"/>
              <a:t>Toksikokinetik</a:t>
            </a:r>
            <a:r>
              <a:rPr lang="tr-TR" altLang="tr-TR" dirty="0"/>
              <a:t> </a:t>
            </a:r>
          </a:p>
          <a:p>
            <a:r>
              <a:rPr lang="tr-TR" altLang="tr-TR" dirty="0"/>
              <a:t>Olumsuz etki potansiyelini test etmek için tasarlanmış farmakodinamik çalışmalar (Güvenlik farmakolojisi)</a:t>
            </a:r>
          </a:p>
          <a:p>
            <a:r>
              <a:rPr lang="tr-TR" altLang="tr-TR" dirty="0" err="1"/>
              <a:t>Fototoksisite</a:t>
            </a:r>
            <a:r>
              <a:rPr lang="tr-TR" altLang="tr-TR" dirty="0"/>
              <a:t>, tahriş ve duyarlılık çalışmaları veya ilaçların şüpheli bağımlılık ve/veya yoksunluk etkilerine yönelik testler de dahil olmak üzere lokal tolerans çalışmaları</a:t>
            </a:r>
          </a:p>
        </p:txBody>
      </p:sp>
    </p:spTree>
    <p:extLst>
      <p:ext uri="{BB962C8B-B14F-4D97-AF65-F5344CB8AC3E}">
        <p14:creationId xmlns:p14="http://schemas.microsoft.com/office/powerpoint/2010/main" val="109240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36" name="Rectangle 737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8" name="Freeform: Shape 737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Title 1"/>
          <p:cNvSpPr>
            <a:spLocks noGrp="1"/>
          </p:cNvSpPr>
          <p:nvPr>
            <p:ph type="title"/>
          </p:nvPr>
        </p:nvSpPr>
        <p:spPr>
          <a:xfrm>
            <a:off x="686834" y="1153572"/>
            <a:ext cx="3200400" cy="4461163"/>
          </a:xfrm>
        </p:spPr>
        <p:txBody>
          <a:bodyPr>
            <a:normAutofit/>
          </a:bodyPr>
          <a:lstStyle/>
          <a:p>
            <a:r>
              <a:rPr lang="en-US" altLang="tr-TR" sz="4400" b="1" kern="1200" dirty="0">
                <a:solidFill>
                  <a:schemeClr val="bg1"/>
                </a:solidFill>
                <a:latin typeface="+mn-lt"/>
                <a:ea typeface="+mj-ea"/>
                <a:cs typeface="+mj-cs"/>
              </a:rPr>
              <a:t>GLP</a:t>
            </a:r>
            <a:br>
              <a:rPr lang="tr-TR" altLang="tr-TR" b="1" kern="1200" dirty="0">
                <a:solidFill>
                  <a:schemeClr val="bg1"/>
                </a:solidFill>
                <a:latin typeface="+mn-lt"/>
                <a:ea typeface="+mj-ea"/>
                <a:cs typeface="+mj-cs"/>
              </a:rPr>
            </a:br>
            <a:r>
              <a:rPr lang="tr-TR" altLang="tr-TR" b="1" dirty="0">
                <a:solidFill>
                  <a:schemeClr val="bg1"/>
                </a:solidFill>
                <a:latin typeface="+mn-lt"/>
              </a:rPr>
              <a:t>Test Grupları</a:t>
            </a:r>
            <a:endParaRPr lang="tr-TR" altLang="tr-TR" dirty="0">
              <a:solidFill>
                <a:srgbClr val="FFFFFF"/>
              </a:solidFill>
            </a:endParaRPr>
          </a:p>
        </p:txBody>
      </p:sp>
      <p:sp>
        <p:nvSpPr>
          <p:cNvPr id="73740" name="Arc 737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3731" name="Content Placeholder 2"/>
          <p:cNvSpPr>
            <a:spLocks noGrp="1"/>
          </p:cNvSpPr>
          <p:nvPr>
            <p:ph idx="1"/>
          </p:nvPr>
        </p:nvSpPr>
        <p:spPr>
          <a:xfrm>
            <a:off x="4447308" y="591344"/>
            <a:ext cx="6906491" cy="5585619"/>
          </a:xfrm>
        </p:spPr>
        <p:txBody>
          <a:bodyPr anchor="ctr">
            <a:normAutofit/>
          </a:bodyPr>
          <a:lstStyle/>
          <a:p>
            <a:r>
              <a:rPr lang="en-US" altLang="tr-TR" sz="2600" dirty="0" err="1"/>
              <a:t>Fiziksel-kimyasal</a:t>
            </a:r>
            <a:r>
              <a:rPr lang="en-US" altLang="tr-TR" sz="2600" dirty="0"/>
              <a:t> </a:t>
            </a:r>
            <a:r>
              <a:rPr lang="en-US" altLang="tr-TR" sz="2600" dirty="0" err="1"/>
              <a:t>testler</a:t>
            </a:r>
            <a:endParaRPr lang="en-US" altLang="tr-TR" sz="2600" dirty="0"/>
          </a:p>
          <a:p>
            <a:r>
              <a:rPr lang="en-US" altLang="tr-TR" sz="2600" dirty="0" err="1"/>
              <a:t>Toksisite</a:t>
            </a:r>
            <a:r>
              <a:rPr lang="en-US" altLang="tr-TR" sz="2600" dirty="0"/>
              <a:t> </a:t>
            </a:r>
            <a:r>
              <a:rPr lang="en-US" altLang="tr-TR" sz="2600" dirty="0" err="1"/>
              <a:t>çalışmaları</a:t>
            </a:r>
            <a:endParaRPr lang="en-US" altLang="tr-TR" sz="2600" dirty="0"/>
          </a:p>
          <a:p>
            <a:r>
              <a:rPr lang="en-US" altLang="tr-TR" sz="2600" dirty="0" err="1"/>
              <a:t>Mutajenite</a:t>
            </a:r>
            <a:r>
              <a:rPr lang="en-US" altLang="tr-TR" sz="2600" dirty="0"/>
              <a:t> </a:t>
            </a:r>
            <a:r>
              <a:rPr lang="en-US" altLang="tr-TR" sz="2600" dirty="0" err="1"/>
              <a:t>çalışmaları</a:t>
            </a:r>
            <a:endParaRPr lang="en-US" altLang="tr-TR" sz="2600" dirty="0"/>
          </a:p>
          <a:p>
            <a:r>
              <a:rPr lang="en-US" altLang="tr-TR" sz="2600" dirty="0" err="1"/>
              <a:t>Suda</a:t>
            </a:r>
            <a:r>
              <a:rPr lang="en-US" altLang="tr-TR" sz="2600" dirty="0"/>
              <a:t> </a:t>
            </a:r>
            <a:r>
              <a:rPr lang="en-US" altLang="tr-TR" sz="2600" dirty="0" err="1"/>
              <a:t>ve</a:t>
            </a:r>
            <a:r>
              <a:rPr lang="en-US" altLang="tr-TR" sz="2600" dirty="0"/>
              <a:t> </a:t>
            </a:r>
            <a:r>
              <a:rPr lang="en-US" altLang="tr-TR" sz="2600" dirty="0" err="1"/>
              <a:t>karada</a:t>
            </a:r>
            <a:r>
              <a:rPr lang="en-US" altLang="tr-TR" sz="2600" dirty="0"/>
              <a:t> </a:t>
            </a:r>
            <a:r>
              <a:rPr lang="en-US" altLang="tr-TR" sz="2600" dirty="0" err="1"/>
              <a:t>yaşayan</a:t>
            </a:r>
            <a:r>
              <a:rPr lang="en-US" altLang="tr-TR" sz="2600" dirty="0"/>
              <a:t> </a:t>
            </a:r>
            <a:r>
              <a:rPr lang="en-US" altLang="tr-TR" sz="2600" dirty="0" err="1"/>
              <a:t>organizmalar</a:t>
            </a:r>
            <a:r>
              <a:rPr lang="en-US" altLang="tr-TR" sz="2600" dirty="0"/>
              <a:t> </a:t>
            </a:r>
            <a:r>
              <a:rPr lang="en-US" altLang="tr-TR" sz="2600" dirty="0" err="1"/>
              <a:t>üzerinde</a:t>
            </a:r>
            <a:r>
              <a:rPr lang="en-US" altLang="tr-TR" sz="2600" dirty="0"/>
              <a:t> </a:t>
            </a:r>
            <a:r>
              <a:rPr lang="en-US" altLang="tr-TR" sz="2600" dirty="0" err="1"/>
              <a:t>çevresel</a:t>
            </a:r>
            <a:r>
              <a:rPr lang="en-US" altLang="tr-TR" sz="2600" dirty="0"/>
              <a:t> </a:t>
            </a:r>
            <a:r>
              <a:rPr lang="en-US" altLang="tr-TR" sz="2600" dirty="0" err="1"/>
              <a:t>toksisite</a:t>
            </a:r>
            <a:r>
              <a:rPr lang="en-US" altLang="tr-TR" sz="2600" dirty="0"/>
              <a:t> </a:t>
            </a:r>
            <a:r>
              <a:rPr lang="en-US" altLang="tr-TR" sz="2600" dirty="0" err="1"/>
              <a:t>çalışmaları</a:t>
            </a:r>
            <a:endParaRPr lang="en-US" altLang="tr-TR" sz="2600" dirty="0"/>
          </a:p>
          <a:p>
            <a:r>
              <a:rPr lang="en-US" altLang="tr-TR" sz="2600" dirty="0"/>
              <a:t>Su, </a:t>
            </a:r>
            <a:r>
              <a:rPr lang="en-US" altLang="tr-TR" sz="2600" dirty="0" err="1"/>
              <a:t>toprak</a:t>
            </a:r>
            <a:r>
              <a:rPr lang="en-US" altLang="tr-TR" sz="2600" dirty="0"/>
              <a:t> ve </a:t>
            </a:r>
            <a:r>
              <a:rPr lang="en-US" altLang="tr-TR" sz="2600" dirty="0" err="1"/>
              <a:t>havadaki</a:t>
            </a:r>
            <a:r>
              <a:rPr lang="en-US" altLang="tr-TR" sz="2600" dirty="0"/>
              <a:t> </a:t>
            </a:r>
            <a:r>
              <a:rPr lang="en-US" altLang="tr-TR" sz="2600" dirty="0" err="1"/>
              <a:t>davranışlar</a:t>
            </a:r>
            <a:r>
              <a:rPr lang="en-US" altLang="tr-TR" sz="2600" dirty="0"/>
              <a:t> </a:t>
            </a:r>
            <a:r>
              <a:rPr lang="en-US" altLang="tr-TR" sz="2600" dirty="0" err="1"/>
              <a:t>üzerine</a:t>
            </a:r>
            <a:r>
              <a:rPr lang="en-US" altLang="tr-TR" sz="2600" dirty="0"/>
              <a:t> </a:t>
            </a:r>
            <a:r>
              <a:rPr lang="en-US" altLang="tr-TR" sz="2600" dirty="0" err="1"/>
              <a:t>çalışmalar</a:t>
            </a:r>
            <a:r>
              <a:rPr lang="tr-TR" altLang="tr-TR" sz="2600" dirty="0"/>
              <a:t>, b</a:t>
            </a:r>
            <a:r>
              <a:rPr lang="en-US" altLang="tr-TR" sz="2600" dirty="0" err="1"/>
              <a:t>iyolojik</a:t>
            </a:r>
            <a:r>
              <a:rPr lang="en-US" altLang="tr-TR" sz="2600" dirty="0"/>
              <a:t> </a:t>
            </a:r>
            <a:r>
              <a:rPr lang="en-US" altLang="tr-TR" sz="2600" dirty="0" err="1"/>
              <a:t>birikim</a:t>
            </a:r>
            <a:endParaRPr lang="tr-TR" altLang="tr-TR" sz="2600" dirty="0"/>
          </a:p>
          <a:p>
            <a:r>
              <a:rPr lang="tr-TR" altLang="tr-TR" sz="2600" dirty="0"/>
              <a:t>G</a:t>
            </a:r>
            <a:r>
              <a:rPr lang="en-US" altLang="tr-TR" sz="2600" dirty="0" err="1"/>
              <a:t>ıda</a:t>
            </a:r>
            <a:r>
              <a:rPr lang="en-US" altLang="tr-TR" sz="2600" dirty="0"/>
              <a:t> </a:t>
            </a:r>
            <a:r>
              <a:rPr lang="en-US" altLang="tr-TR" sz="2600" dirty="0" err="1"/>
              <a:t>veya</a:t>
            </a:r>
            <a:r>
              <a:rPr lang="en-US" altLang="tr-TR" sz="2600" dirty="0"/>
              <a:t> </a:t>
            </a:r>
            <a:r>
              <a:rPr lang="en-US" altLang="tr-TR" sz="2600" dirty="0" err="1"/>
              <a:t>hayvan</a:t>
            </a:r>
            <a:r>
              <a:rPr lang="en-US" altLang="tr-TR" sz="2600" dirty="0"/>
              <a:t> </a:t>
            </a:r>
            <a:r>
              <a:rPr lang="en-US" altLang="tr-TR" sz="2600" dirty="0" err="1"/>
              <a:t>yemlerinde</a:t>
            </a:r>
            <a:r>
              <a:rPr lang="en-US" altLang="tr-TR" sz="2600" dirty="0"/>
              <a:t> </a:t>
            </a:r>
            <a:r>
              <a:rPr lang="en-US" altLang="tr-TR" sz="2600" dirty="0" err="1"/>
              <a:t>pestisit</a:t>
            </a:r>
            <a:r>
              <a:rPr lang="en-US" altLang="tr-TR" sz="2600" dirty="0"/>
              <a:t> </a:t>
            </a:r>
            <a:r>
              <a:rPr lang="en-US" altLang="tr-TR" sz="2600" dirty="0" err="1"/>
              <a:t>kalıntılarının</a:t>
            </a:r>
            <a:r>
              <a:rPr lang="en-US" altLang="tr-TR" sz="2600" dirty="0"/>
              <a:t> </a:t>
            </a:r>
            <a:r>
              <a:rPr lang="en-US" altLang="tr-TR" sz="2600" dirty="0" err="1"/>
              <a:t>belirlenmesine</a:t>
            </a:r>
            <a:r>
              <a:rPr lang="en-US" altLang="tr-TR" sz="2600" dirty="0"/>
              <a:t> </a:t>
            </a:r>
            <a:r>
              <a:rPr lang="en-US" altLang="tr-TR" sz="2600" dirty="0" err="1"/>
              <a:t>yönelik</a:t>
            </a:r>
            <a:r>
              <a:rPr lang="en-US" altLang="tr-TR" sz="2600" dirty="0"/>
              <a:t> </a:t>
            </a:r>
            <a:r>
              <a:rPr lang="en-US" altLang="tr-TR" sz="2600" dirty="0" err="1"/>
              <a:t>çalışmalar</a:t>
            </a:r>
            <a:endParaRPr lang="en-US" altLang="tr-TR" sz="2600" dirty="0"/>
          </a:p>
          <a:p>
            <a:r>
              <a:rPr lang="en-US" altLang="tr-TR" sz="2600" dirty="0" err="1"/>
              <a:t>Mezokozmos</a:t>
            </a:r>
            <a:r>
              <a:rPr lang="en-US" altLang="tr-TR" sz="2600" dirty="0"/>
              <a:t> ve </a:t>
            </a:r>
            <a:r>
              <a:rPr lang="en-US" altLang="tr-TR" sz="2600" dirty="0" err="1"/>
              <a:t>doğal</a:t>
            </a:r>
            <a:r>
              <a:rPr lang="en-US" altLang="tr-TR" sz="2600" dirty="0"/>
              <a:t> </a:t>
            </a:r>
            <a:r>
              <a:rPr lang="en-US" altLang="tr-TR" sz="2600" dirty="0" err="1"/>
              <a:t>ekosistemler</a:t>
            </a:r>
            <a:r>
              <a:rPr lang="en-US" altLang="tr-TR" sz="2600" dirty="0"/>
              <a:t> </a:t>
            </a:r>
            <a:r>
              <a:rPr lang="en-US" altLang="tr-TR" sz="2600" dirty="0" err="1"/>
              <a:t>üzerindeki</a:t>
            </a:r>
            <a:r>
              <a:rPr lang="en-US" altLang="tr-TR" sz="2600" dirty="0"/>
              <a:t> </a:t>
            </a:r>
            <a:r>
              <a:rPr lang="en-US" altLang="tr-TR" sz="2600" dirty="0" err="1"/>
              <a:t>etkileri</a:t>
            </a:r>
            <a:r>
              <a:rPr lang="en-US" altLang="tr-TR" sz="2600" dirty="0"/>
              <a:t> </a:t>
            </a:r>
            <a:r>
              <a:rPr lang="en-US" altLang="tr-TR" sz="2600" dirty="0" err="1"/>
              <a:t>üzerine</a:t>
            </a:r>
            <a:r>
              <a:rPr lang="en-US" altLang="tr-TR" sz="2600" dirty="0"/>
              <a:t> </a:t>
            </a:r>
            <a:r>
              <a:rPr lang="en-US" altLang="tr-TR" sz="2600" dirty="0" err="1"/>
              <a:t>çalışmalar</a:t>
            </a:r>
            <a:endParaRPr lang="en-US" altLang="tr-TR" sz="2600" dirty="0"/>
          </a:p>
          <a:p>
            <a:r>
              <a:rPr lang="en-US" altLang="tr-TR" sz="2600" dirty="0" err="1"/>
              <a:t>Analitik</a:t>
            </a:r>
            <a:r>
              <a:rPr lang="en-US" altLang="tr-TR" sz="2600" dirty="0"/>
              <a:t> </a:t>
            </a:r>
            <a:r>
              <a:rPr lang="en-US" altLang="tr-TR" sz="2600" dirty="0" err="1"/>
              <a:t>ve</a:t>
            </a:r>
            <a:r>
              <a:rPr lang="en-US" altLang="tr-TR" sz="2600" dirty="0"/>
              <a:t> </a:t>
            </a:r>
            <a:r>
              <a:rPr lang="en-US" altLang="tr-TR" sz="2600" dirty="0" err="1"/>
              <a:t>klinik</a:t>
            </a:r>
            <a:r>
              <a:rPr lang="en-US" altLang="tr-TR" sz="2600" dirty="0"/>
              <a:t> </a:t>
            </a:r>
            <a:r>
              <a:rPr lang="en-US" altLang="tr-TR" sz="2600" dirty="0" err="1"/>
              <a:t>kimya</a:t>
            </a:r>
            <a:r>
              <a:rPr lang="en-US" altLang="tr-TR" sz="2600" dirty="0"/>
              <a:t> </a:t>
            </a:r>
            <a:r>
              <a:rPr lang="en-US" altLang="tr-TR" sz="2600" dirty="0" err="1"/>
              <a:t>testleri</a:t>
            </a:r>
            <a:endParaRPr lang="tr-TR" altLang="tr-TR" sz="2600" dirty="0"/>
          </a:p>
        </p:txBody>
      </p:sp>
    </p:spTree>
    <p:extLst>
      <p:ext uri="{BB962C8B-B14F-4D97-AF65-F5344CB8AC3E}">
        <p14:creationId xmlns:p14="http://schemas.microsoft.com/office/powerpoint/2010/main" val="170501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lasses on top of a book">
            <a:extLst>
              <a:ext uri="{FF2B5EF4-FFF2-40B4-BE49-F238E27FC236}">
                <a16:creationId xmlns:a16="http://schemas.microsoft.com/office/drawing/2014/main" id="{CE7368D4-FC26-6611-ECFE-DEACA92796B5}"/>
              </a:ext>
            </a:extLst>
          </p:cNvPr>
          <p:cNvPicPr>
            <a:picLocks noChangeAspect="1"/>
          </p:cNvPicPr>
          <p:nvPr/>
        </p:nvPicPr>
        <p:blipFill rotWithShape="1">
          <a:blip r:embed="rId3">
            <a:duotone>
              <a:schemeClr val="bg2">
                <a:shade val="45000"/>
                <a:satMod val="135000"/>
              </a:schemeClr>
              <a:prstClr val="white"/>
            </a:duotone>
          </a:blip>
          <a:srcRect t="21380" r="9091" b="1433"/>
          <a:stretch/>
        </p:blipFill>
        <p:spPr>
          <a:xfrm>
            <a:off x="20" y="681037"/>
            <a:ext cx="12191980" cy="6857990"/>
          </a:xfrm>
          <a:prstGeom prst="rect">
            <a:avLst/>
          </a:prstGeom>
        </p:spPr>
      </p:pic>
      <p:sp>
        <p:nvSpPr>
          <p:cNvPr id="27" name="Rectangle 2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6B4C1-6548-9CEB-61BB-C0532961E746}"/>
              </a:ext>
            </a:extLst>
          </p:cNvPr>
          <p:cNvSpPr>
            <a:spLocks noGrp="1"/>
          </p:cNvSpPr>
          <p:nvPr>
            <p:ph type="title"/>
          </p:nvPr>
        </p:nvSpPr>
        <p:spPr>
          <a:xfrm>
            <a:off x="838200" y="365125"/>
            <a:ext cx="10515600" cy="1325563"/>
          </a:xfrm>
        </p:spPr>
        <p:txBody>
          <a:bodyPr>
            <a:normAutofit/>
          </a:bodyPr>
          <a:lstStyle/>
          <a:p>
            <a:r>
              <a:rPr lang="tr-TR" b="1" dirty="0">
                <a:latin typeface="+mn-lt"/>
              </a:rPr>
              <a:t>Öğrenme Hedefleri</a:t>
            </a:r>
            <a:endParaRPr lang="en-NL" b="1" dirty="0">
              <a:latin typeface="+mn-lt"/>
            </a:endParaRPr>
          </a:p>
        </p:txBody>
      </p:sp>
      <p:graphicFrame>
        <p:nvGraphicFramePr>
          <p:cNvPr id="15" name="Content Placeholder 2">
            <a:extLst>
              <a:ext uri="{FF2B5EF4-FFF2-40B4-BE49-F238E27FC236}">
                <a16:creationId xmlns:a16="http://schemas.microsoft.com/office/drawing/2014/main" id="{8C257802-E788-024D-DD04-3CD64497CE44}"/>
              </a:ext>
            </a:extLst>
          </p:cNvPr>
          <p:cNvGraphicFramePr>
            <a:graphicFrameLocks noGrp="1"/>
          </p:cNvGraphicFramePr>
          <p:nvPr>
            <p:ph idx="1"/>
            <p:extLst>
              <p:ext uri="{D42A27DB-BD31-4B8C-83A1-F6EECF244321}">
                <p14:modId xmlns:p14="http://schemas.microsoft.com/office/powerpoint/2010/main" val="2021842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444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737" name="Rectangle 73736">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30" name="Title 1"/>
          <p:cNvSpPr>
            <a:spLocks noGrp="1"/>
          </p:cNvSpPr>
          <p:nvPr>
            <p:ph type="title"/>
          </p:nvPr>
        </p:nvSpPr>
        <p:spPr>
          <a:xfrm>
            <a:off x="513567" y="429030"/>
            <a:ext cx="3156559" cy="5457589"/>
          </a:xfrm>
        </p:spPr>
        <p:txBody>
          <a:bodyPr anchor="ctr">
            <a:normAutofit/>
          </a:bodyPr>
          <a:lstStyle/>
          <a:p>
            <a:r>
              <a:rPr lang="tr-TR" altLang="tr-TR" b="1" dirty="0" err="1">
                <a:latin typeface="+mn-lt"/>
              </a:rPr>
              <a:t>GLP’nin</a:t>
            </a:r>
            <a:r>
              <a:rPr lang="tr-TR" altLang="tr-TR" b="1" dirty="0">
                <a:latin typeface="+mn-lt"/>
              </a:rPr>
              <a:t> Temel Gereklilikleri</a:t>
            </a:r>
          </a:p>
        </p:txBody>
      </p:sp>
      <p:sp>
        <p:nvSpPr>
          <p:cNvPr id="73739" name="Rectangle 73738">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3743" name="Rectangle 73742">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3733" name="Content Placeholder 2">
            <a:extLst>
              <a:ext uri="{FF2B5EF4-FFF2-40B4-BE49-F238E27FC236}">
                <a16:creationId xmlns:a16="http://schemas.microsoft.com/office/drawing/2014/main" id="{D47F292E-5519-CCE7-1975-11CFC4424DAE}"/>
              </a:ext>
            </a:extLst>
          </p:cNvPr>
          <p:cNvGraphicFramePr>
            <a:graphicFrameLocks noGrp="1"/>
          </p:cNvGraphicFramePr>
          <p:nvPr>
            <p:ph idx="1"/>
            <p:extLst>
              <p:ext uri="{D42A27DB-BD31-4B8C-83A1-F6EECF244321}">
                <p14:modId xmlns:p14="http://schemas.microsoft.com/office/powerpoint/2010/main" val="2363312796"/>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0561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640F3624-BE5B-4D48-B89C-AED0222188A2}"/>
              </a:ext>
            </a:extLst>
          </p:cNvPr>
          <p:cNvSpPr>
            <a:spLocks noGrp="1"/>
          </p:cNvSpPr>
          <p:nvPr>
            <p:ph type="title"/>
          </p:nvPr>
        </p:nvSpPr>
        <p:spPr>
          <a:xfrm>
            <a:off x="621792" y="1161288"/>
            <a:ext cx="3602736" cy="4526280"/>
          </a:xfrm>
        </p:spPr>
        <p:txBody>
          <a:bodyPr>
            <a:normAutofit/>
          </a:bodyPr>
          <a:lstStyle/>
          <a:p>
            <a:r>
              <a:rPr lang="tr-TR" b="1" dirty="0">
                <a:latin typeface="+mn-lt"/>
              </a:rPr>
              <a:t>İlaç  Geliştirme Aşamaları</a:t>
            </a:r>
            <a:br>
              <a:rPr lang="tr-TR" sz="4000" dirty="0"/>
            </a:br>
            <a:endParaRPr lang="tr-TR" sz="4000"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C67E379B-2537-452C-9C33-EC4C8445F1D7}"/>
              </a:ext>
            </a:extLst>
          </p:cNvPr>
          <p:cNvSpPr>
            <a:spLocks noGrp="1"/>
          </p:cNvSpPr>
          <p:nvPr>
            <p:ph idx="1"/>
          </p:nvPr>
        </p:nvSpPr>
        <p:spPr>
          <a:xfrm>
            <a:off x="5312664" y="626301"/>
            <a:ext cx="6474328" cy="5962389"/>
          </a:xfrm>
        </p:spPr>
        <p:txBody>
          <a:bodyPr anchor="ctr">
            <a:normAutofit/>
          </a:bodyPr>
          <a:lstStyle/>
          <a:p>
            <a:pPr marL="0" indent="0">
              <a:buNone/>
            </a:pPr>
            <a:r>
              <a:rPr lang="tr-TR" sz="3200" b="1" dirty="0"/>
              <a:t>1. Öncü bileşiğin bulunması: </a:t>
            </a:r>
          </a:p>
          <a:p>
            <a:pPr marL="0" indent="0">
              <a:buNone/>
            </a:pPr>
            <a:r>
              <a:rPr lang="tr-TR" dirty="0"/>
              <a:t>Öncü bileşik, belirli bir farmakolojik aktivite için model (prototip) molekül</a:t>
            </a:r>
          </a:p>
          <a:p>
            <a:pPr lvl="1"/>
            <a:r>
              <a:rPr lang="tr-TR" sz="2800" dirty="0"/>
              <a:t>Doğal kaynaklar</a:t>
            </a:r>
          </a:p>
          <a:p>
            <a:pPr lvl="1"/>
            <a:r>
              <a:rPr lang="tr-TR" sz="2800" dirty="0"/>
              <a:t>Şans eseri bulma</a:t>
            </a:r>
          </a:p>
          <a:p>
            <a:pPr lvl="1"/>
            <a:r>
              <a:rPr lang="tr-TR" sz="2800" dirty="0"/>
              <a:t>Klinik gözlemler</a:t>
            </a:r>
          </a:p>
          <a:p>
            <a:pPr lvl="1"/>
            <a:r>
              <a:rPr lang="tr-TR" sz="2800" dirty="0"/>
              <a:t>Farmakolojik tarama testleri</a:t>
            </a:r>
          </a:p>
          <a:p>
            <a:pPr lvl="1"/>
            <a:r>
              <a:rPr lang="tr-TR" sz="2800" dirty="0"/>
              <a:t>İlaç metabolizma çalışmaları</a:t>
            </a:r>
          </a:p>
          <a:p>
            <a:pPr lvl="1"/>
            <a:r>
              <a:rPr lang="tr-TR" sz="2800" dirty="0"/>
              <a:t>Aktif </a:t>
            </a:r>
            <a:r>
              <a:rPr lang="tr-TR" sz="2800" dirty="0" err="1"/>
              <a:t>endojen</a:t>
            </a:r>
            <a:r>
              <a:rPr lang="tr-TR" sz="2800" dirty="0"/>
              <a:t> moleküllerin yapılarını taklit etmek</a:t>
            </a:r>
          </a:p>
          <a:p>
            <a:pPr lvl="1"/>
            <a:r>
              <a:rPr lang="tr-TR" sz="2800" dirty="0"/>
              <a:t>Akılcı ilaç tasarımı</a:t>
            </a:r>
          </a:p>
          <a:p>
            <a:pPr lvl="1"/>
            <a:r>
              <a:rPr lang="tr-TR" sz="2800" dirty="0" err="1"/>
              <a:t>Kombinatoryal</a:t>
            </a:r>
            <a:r>
              <a:rPr lang="tr-TR" sz="2800" dirty="0"/>
              <a:t> kimya</a:t>
            </a:r>
          </a:p>
          <a:p>
            <a:pPr marL="0" indent="0">
              <a:buNone/>
            </a:pPr>
            <a:endParaRPr lang="tr-TR" sz="2000" dirty="0"/>
          </a:p>
        </p:txBody>
      </p:sp>
    </p:spTree>
    <p:extLst>
      <p:ext uri="{BB962C8B-B14F-4D97-AF65-F5344CB8AC3E}">
        <p14:creationId xmlns:p14="http://schemas.microsoft.com/office/powerpoint/2010/main" val="4143005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E874E5CD-BA26-4BD6-A18B-CC0902BB7885}"/>
              </a:ext>
            </a:extLst>
          </p:cNvPr>
          <p:cNvSpPr>
            <a:spLocks noGrp="1"/>
          </p:cNvSpPr>
          <p:nvPr>
            <p:ph type="title"/>
          </p:nvPr>
        </p:nvSpPr>
        <p:spPr>
          <a:xfrm>
            <a:off x="621792" y="1161288"/>
            <a:ext cx="3602736" cy="4526280"/>
          </a:xfrm>
        </p:spPr>
        <p:txBody>
          <a:bodyPr>
            <a:normAutofit/>
          </a:bodyPr>
          <a:lstStyle/>
          <a:p>
            <a:r>
              <a:rPr lang="tr-TR" b="1" dirty="0">
                <a:latin typeface="+mn-lt"/>
              </a:rPr>
              <a:t>İlaç  Geliştirme Aşamaları</a:t>
            </a:r>
            <a:endParaRPr lang="tr-TR" dirty="0"/>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92ADA3C5-CE78-45B7-843C-F585613E5E73}"/>
              </a:ext>
            </a:extLst>
          </p:cNvPr>
          <p:cNvSpPr>
            <a:spLocks noGrp="1"/>
          </p:cNvSpPr>
          <p:nvPr>
            <p:ph idx="1"/>
          </p:nvPr>
        </p:nvSpPr>
        <p:spPr>
          <a:xfrm>
            <a:off x="5434149" y="932688"/>
            <a:ext cx="5916603" cy="4992624"/>
          </a:xfrm>
        </p:spPr>
        <p:txBody>
          <a:bodyPr anchor="ctr">
            <a:normAutofit/>
          </a:bodyPr>
          <a:lstStyle/>
          <a:p>
            <a:pPr marL="0" indent="0">
              <a:buNone/>
            </a:pPr>
            <a:r>
              <a:rPr lang="tr-TR" sz="3200" b="1" dirty="0"/>
              <a:t>2.</a:t>
            </a:r>
            <a:r>
              <a:rPr lang="en-US" sz="3200" b="1" dirty="0"/>
              <a:t> </a:t>
            </a:r>
            <a:r>
              <a:rPr lang="en-US" sz="3200" b="1" dirty="0" err="1"/>
              <a:t>Öncü</a:t>
            </a:r>
            <a:r>
              <a:rPr lang="en-US" sz="3200" b="1" dirty="0"/>
              <a:t> </a:t>
            </a:r>
            <a:r>
              <a:rPr lang="en-US" sz="3200" b="1" dirty="0" err="1"/>
              <a:t>bileşiğin</a:t>
            </a:r>
            <a:r>
              <a:rPr lang="en-US" sz="3200" b="1" dirty="0"/>
              <a:t> </a:t>
            </a:r>
            <a:r>
              <a:rPr lang="en-US" sz="3200" b="1" dirty="0" err="1"/>
              <a:t>optimizasyonu</a:t>
            </a:r>
            <a:r>
              <a:rPr lang="en-US" sz="3200" b="1" dirty="0"/>
              <a:t>: </a:t>
            </a:r>
            <a:endParaRPr lang="tr-TR" sz="3200" b="1" dirty="0"/>
          </a:p>
          <a:p>
            <a:pPr marL="457200" lvl="1" indent="0">
              <a:buNone/>
            </a:pPr>
            <a:r>
              <a:rPr lang="en-US" sz="2800" dirty="0" err="1"/>
              <a:t>Amaç</a:t>
            </a:r>
            <a:r>
              <a:rPr lang="en-US" sz="2800" dirty="0"/>
              <a:t> </a:t>
            </a:r>
            <a:r>
              <a:rPr lang="en-US" sz="2800" dirty="0" err="1"/>
              <a:t>öncü</a:t>
            </a:r>
            <a:r>
              <a:rPr lang="en-US" sz="2800" dirty="0"/>
              <a:t> </a:t>
            </a:r>
            <a:r>
              <a:rPr lang="en-US" sz="2800" dirty="0" err="1"/>
              <a:t>molekülü</a:t>
            </a:r>
            <a:r>
              <a:rPr lang="en-US" sz="2800" dirty="0"/>
              <a:t> </a:t>
            </a:r>
            <a:r>
              <a:rPr lang="en-US" sz="2800" dirty="0" err="1"/>
              <a:t>hedeflemek</a:t>
            </a:r>
            <a:endParaRPr lang="en-US" sz="2800" dirty="0"/>
          </a:p>
          <a:p>
            <a:pPr lvl="1"/>
            <a:r>
              <a:rPr lang="en-US" sz="2800" dirty="0" err="1"/>
              <a:t>Etkinliğin</a:t>
            </a:r>
            <a:r>
              <a:rPr lang="en-US" sz="2800" dirty="0"/>
              <a:t> </a:t>
            </a:r>
            <a:r>
              <a:rPr lang="en-US" sz="2800" dirty="0" err="1"/>
              <a:t>gücünü</a:t>
            </a:r>
            <a:r>
              <a:rPr lang="en-US" sz="2800" dirty="0"/>
              <a:t> </a:t>
            </a:r>
            <a:r>
              <a:rPr lang="en-US" sz="2800" dirty="0" err="1"/>
              <a:t>değiştirme</a:t>
            </a:r>
            <a:endParaRPr lang="en-US" sz="2800" dirty="0"/>
          </a:p>
          <a:p>
            <a:pPr lvl="1"/>
            <a:r>
              <a:rPr lang="tr-TR" sz="2800" dirty="0"/>
              <a:t>Ö</a:t>
            </a:r>
            <a:r>
              <a:rPr lang="en-US" sz="2800" dirty="0" err="1"/>
              <a:t>zgüllük</a:t>
            </a:r>
            <a:endParaRPr lang="en-US" sz="2800" dirty="0"/>
          </a:p>
          <a:p>
            <a:pPr lvl="1"/>
            <a:r>
              <a:rPr lang="en-US" sz="2800" dirty="0" err="1"/>
              <a:t>Etki</a:t>
            </a:r>
            <a:r>
              <a:rPr lang="en-US" sz="2800" dirty="0"/>
              <a:t> </a:t>
            </a:r>
            <a:r>
              <a:rPr lang="en-US" sz="2800" dirty="0" err="1"/>
              <a:t>süresinin</a:t>
            </a:r>
            <a:r>
              <a:rPr lang="en-US" sz="2800" dirty="0"/>
              <a:t> </a:t>
            </a:r>
            <a:r>
              <a:rPr lang="en-US" sz="2800" dirty="0" err="1"/>
              <a:t>değiştirilmesi</a:t>
            </a:r>
            <a:endParaRPr lang="en-US" sz="2800" dirty="0"/>
          </a:p>
          <a:p>
            <a:pPr lvl="1"/>
            <a:r>
              <a:rPr lang="en-US" sz="2800" dirty="0" err="1"/>
              <a:t>Uygulama</a:t>
            </a:r>
            <a:r>
              <a:rPr lang="en-US" sz="2800" dirty="0"/>
              <a:t> </a:t>
            </a:r>
            <a:r>
              <a:rPr lang="en-US" sz="2800" dirty="0" err="1"/>
              <a:t>kolaylığı</a:t>
            </a:r>
            <a:endParaRPr lang="en-US" sz="2800" dirty="0"/>
          </a:p>
          <a:p>
            <a:pPr lvl="1"/>
            <a:r>
              <a:rPr lang="en-US" sz="2800" dirty="0" err="1"/>
              <a:t>Artan</a:t>
            </a:r>
            <a:r>
              <a:rPr lang="en-US" sz="2800" dirty="0"/>
              <a:t> </a:t>
            </a:r>
            <a:r>
              <a:rPr lang="en-US" sz="2800" dirty="0" err="1"/>
              <a:t>stabilite</a:t>
            </a:r>
            <a:endParaRPr lang="en-US" sz="2800" dirty="0"/>
          </a:p>
          <a:p>
            <a:pPr lvl="1"/>
            <a:r>
              <a:rPr lang="en-US" sz="2800" dirty="0" err="1"/>
              <a:t>İstenmeyen</a:t>
            </a:r>
            <a:r>
              <a:rPr lang="en-US" sz="2800" dirty="0"/>
              <a:t> </a:t>
            </a:r>
            <a:r>
              <a:rPr lang="en-US" sz="2800" dirty="0" err="1"/>
              <a:t>etkileri</a:t>
            </a:r>
            <a:r>
              <a:rPr lang="en-US" sz="2800" dirty="0"/>
              <a:t> </a:t>
            </a:r>
            <a:r>
              <a:rPr lang="en-US" sz="2800" dirty="0" err="1"/>
              <a:t>veya</a:t>
            </a:r>
            <a:r>
              <a:rPr lang="en-US" sz="2800" dirty="0"/>
              <a:t> </a:t>
            </a:r>
            <a:r>
              <a:rPr lang="en-US" sz="2800" dirty="0" err="1"/>
              <a:t>toksisite</a:t>
            </a:r>
            <a:r>
              <a:rPr lang="en-US" sz="2800" dirty="0"/>
              <a:t> </a:t>
            </a:r>
            <a:r>
              <a:rPr lang="en-US" sz="2800" dirty="0" err="1"/>
              <a:t>gibi</a:t>
            </a:r>
            <a:r>
              <a:rPr lang="en-US" sz="2800" dirty="0"/>
              <a:t> </a:t>
            </a:r>
            <a:r>
              <a:rPr lang="en-US" sz="2800" dirty="0" err="1"/>
              <a:t>özellikleri</a:t>
            </a:r>
            <a:r>
              <a:rPr lang="en-US" sz="2800" dirty="0"/>
              <a:t> </a:t>
            </a:r>
            <a:r>
              <a:rPr lang="en-US" sz="2800" dirty="0" err="1"/>
              <a:t>iyileştirecek</a:t>
            </a:r>
            <a:r>
              <a:rPr lang="en-US" sz="2800" dirty="0"/>
              <a:t> </a:t>
            </a:r>
            <a:r>
              <a:rPr lang="en-US" sz="2800" dirty="0" err="1"/>
              <a:t>moleküler</a:t>
            </a:r>
            <a:r>
              <a:rPr lang="en-US" sz="2800" dirty="0"/>
              <a:t> </a:t>
            </a:r>
            <a:r>
              <a:rPr lang="en-US" sz="2800" dirty="0" err="1"/>
              <a:t>modifikasyonların</a:t>
            </a:r>
            <a:r>
              <a:rPr lang="en-US" sz="2800" dirty="0"/>
              <a:t> </a:t>
            </a:r>
            <a:r>
              <a:rPr lang="en-US" sz="2800" dirty="0" err="1"/>
              <a:t>yapılması</a:t>
            </a:r>
            <a:endParaRPr lang="tr-TR" sz="2800" dirty="0"/>
          </a:p>
          <a:p>
            <a:pPr lvl="1"/>
            <a:endParaRPr lang="tr-TR" sz="2000" dirty="0"/>
          </a:p>
        </p:txBody>
      </p:sp>
    </p:spTree>
    <p:extLst>
      <p:ext uri="{BB962C8B-B14F-4D97-AF65-F5344CB8AC3E}">
        <p14:creationId xmlns:p14="http://schemas.microsoft.com/office/powerpoint/2010/main" val="419411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074B51E-5FEF-480D-ACFF-DE8A7E6EFD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91" y="723378"/>
            <a:ext cx="10678461" cy="5411243"/>
          </a:xfrm>
          <a:prstGeom prst="rect">
            <a:avLst/>
          </a:prstGeom>
        </p:spPr>
      </p:pic>
    </p:spTree>
    <p:extLst>
      <p:ext uri="{BB962C8B-B14F-4D97-AF65-F5344CB8AC3E}">
        <p14:creationId xmlns:p14="http://schemas.microsoft.com/office/powerpoint/2010/main" val="1446178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1115568" y="548640"/>
            <a:ext cx="10168128" cy="1179576"/>
          </a:xfrm>
        </p:spPr>
        <p:txBody>
          <a:bodyPr>
            <a:normAutofit/>
          </a:bodyPr>
          <a:lstStyle/>
          <a:p>
            <a:r>
              <a:rPr lang="en-US" b="1" dirty="0" err="1">
                <a:latin typeface="+mn-lt"/>
              </a:rPr>
              <a:t>İlaç</a:t>
            </a:r>
            <a:r>
              <a:rPr lang="tr-TR" b="1" dirty="0">
                <a:latin typeface="+mn-lt"/>
              </a:rPr>
              <a:t>/Aşı</a:t>
            </a:r>
            <a:r>
              <a:rPr lang="en-US" b="1" dirty="0">
                <a:latin typeface="+mn-lt"/>
              </a:rPr>
              <a:t> </a:t>
            </a:r>
            <a:r>
              <a:rPr lang="en-US" b="1" dirty="0" err="1">
                <a:latin typeface="+mn-lt"/>
              </a:rPr>
              <a:t>Araştırmalarında</a:t>
            </a:r>
            <a:r>
              <a:rPr lang="en-US" b="1" dirty="0">
                <a:latin typeface="+mn-lt"/>
              </a:rPr>
              <a:t> GLP</a:t>
            </a:r>
            <a:r>
              <a:rPr lang="tr-TR" b="1" dirty="0">
                <a:latin typeface="+mn-lt"/>
              </a:rPr>
              <a:t>’</a:t>
            </a:r>
            <a:r>
              <a:rPr lang="tr-TR" b="1" dirty="0" err="1">
                <a:latin typeface="+mn-lt"/>
              </a:rPr>
              <a:t>nin</a:t>
            </a:r>
            <a:r>
              <a:rPr lang="tr-TR" b="1" dirty="0">
                <a:latin typeface="+mn-lt"/>
              </a:rPr>
              <a:t> Yeri</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p:cNvSpPr>
            <a:spLocks noGrp="1"/>
          </p:cNvSpPr>
          <p:nvPr>
            <p:ph idx="1"/>
          </p:nvPr>
        </p:nvSpPr>
        <p:spPr>
          <a:xfrm>
            <a:off x="1115568" y="2189174"/>
            <a:ext cx="10168128" cy="3695020"/>
          </a:xfrm>
        </p:spPr>
        <p:txBody>
          <a:bodyPr>
            <a:normAutofit/>
          </a:bodyPr>
          <a:lstStyle/>
          <a:p>
            <a:r>
              <a:rPr lang="tr-TR" dirty="0"/>
              <a:t>K</a:t>
            </a:r>
            <a:r>
              <a:rPr lang="en-US" dirty="0" err="1"/>
              <a:t>linik</a:t>
            </a:r>
            <a:r>
              <a:rPr lang="en-US" dirty="0"/>
              <a:t> </a:t>
            </a:r>
            <a:r>
              <a:rPr lang="en-US" dirty="0" err="1"/>
              <a:t>öncesi</a:t>
            </a:r>
            <a:r>
              <a:rPr lang="en-US" dirty="0"/>
              <a:t> </a:t>
            </a:r>
            <a:r>
              <a:rPr lang="en-US" dirty="0" err="1"/>
              <a:t>çalışmalarında</a:t>
            </a:r>
            <a:r>
              <a:rPr lang="en-US" dirty="0"/>
              <a:t> GLP </a:t>
            </a:r>
            <a:r>
              <a:rPr lang="en-US" dirty="0" err="1"/>
              <a:t>ilkeleri</a:t>
            </a:r>
            <a:r>
              <a:rPr lang="en-US" dirty="0"/>
              <a:t> </a:t>
            </a:r>
            <a:r>
              <a:rPr lang="en-US" dirty="0" err="1"/>
              <a:t>uygulanma</a:t>
            </a:r>
            <a:r>
              <a:rPr lang="tr-TR" dirty="0" err="1"/>
              <a:t>sı</a:t>
            </a:r>
            <a:r>
              <a:rPr lang="tr-TR" dirty="0"/>
              <a:t> gereken ürünler</a:t>
            </a:r>
            <a:r>
              <a:rPr lang="en-US" dirty="0"/>
              <a:t>:</a:t>
            </a:r>
          </a:p>
          <a:p>
            <a:pPr lvl="1"/>
            <a:r>
              <a:rPr lang="en-US" dirty="0" err="1"/>
              <a:t>Lisanssız</a:t>
            </a:r>
            <a:r>
              <a:rPr lang="en-US" dirty="0"/>
              <a:t> </a:t>
            </a:r>
            <a:r>
              <a:rPr lang="en-US" dirty="0" err="1"/>
              <a:t>adjuvan</a:t>
            </a:r>
            <a:r>
              <a:rPr lang="en-US" dirty="0"/>
              <a:t> </a:t>
            </a:r>
            <a:r>
              <a:rPr lang="en-US" dirty="0" err="1"/>
              <a:t>aşılar</a:t>
            </a:r>
            <a:endParaRPr lang="en-US" dirty="0"/>
          </a:p>
          <a:p>
            <a:pPr lvl="1"/>
            <a:r>
              <a:rPr lang="en-US" dirty="0" err="1"/>
              <a:t>Lisanslı</a:t>
            </a:r>
            <a:r>
              <a:rPr lang="en-US" dirty="0"/>
              <a:t> </a:t>
            </a:r>
            <a:r>
              <a:rPr lang="en-US" dirty="0" err="1"/>
              <a:t>aşılara</a:t>
            </a:r>
            <a:r>
              <a:rPr lang="en-US" dirty="0"/>
              <a:t> </a:t>
            </a:r>
            <a:r>
              <a:rPr lang="en-US" dirty="0" err="1"/>
              <a:t>dahil</a:t>
            </a:r>
            <a:r>
              <a:rPr lang="en-US" dirty="0"/>
              <a:t> </a:t>
            </a:r>
            <a:r>
              <a:rPr lang="en-US" dirty="0" err="1"/>
              <a:t>edilen</a:t>
            </a:r>
            <a:r>
              <a:rPr lang="en-US" dirty="0"/>
              <a:t> </a:t>
            </a:r>
            <a:r>
              <a:rPr lang="en-US" dirty="0" err="1"/>
              <a:t>ancak</a:t>
            </a:r>
            <a:r>
              <a:rPr lang="en-US" dirty="0"/>
              <a:t> </a:t>
            </a:r>
            <a:r>
              <a:rPr lang="en-US" dirty="0" err="1"/>
              <a:t>üretim</a:t>
            </a:r>
            <a:r>
              <a:rPr lang="en-US" dirty="0"/>
              <a:t> </a:t>
            </a:r>
            <a:r>
              <a:rPr lang="en-US" dirty="0" err="1"/>
              <a:t>sürecinde</a:t>
            </a:r>
            <a:r>
              <a:rPr lang="en-US" dirty="0"/>
              <a:t> </a:t>
            </a:r>
            <a:r>
              <a:rPr lang="en-US" dirty="0" err="1"/>
              <a:t>önemli</a:t>
            </a:r>
            <a:r>
              <a:rPr lang="en-US" dirty="0"/>
              <a:t> </a:t>
            </a:r>
            <a:r>
              <a:rPr lang="en-US" dirty="0" err="1"/>
              <a:t>değişikliklere</a:t>
            </a:r>
            <a:r>
              <a:rPr lang="en-US" dirty="0"/>
              <a:t> </a:t>
            </a:r>
            <a:r>
              <a:rPr lang="en-US" dirty="0" err="1"/>
              <a:t>uğrayan</a:t>
            </a:r>
            <a:r>
              <a:rPr lang="en-US" dirty="0"/>
              <a:t> </a:t>
            </a:r>
            <a:r>
              <a:rPr lang="en-US" dirty="0" err="1"/>
              <a:t>antijenler</a:t>
            </a:r>
            <a:r>
              <a:rPr lang="en-US" dirty="0"/>
              <a:t> ve </a:t>
            </a:r>
            <a:r>
              <a:rPr lang="en-US" dirty="0" err="1"/>
              <a:t>adjuvanlar</a:t>
            </a:r>
            <a:endParaRPr lang="en-US" dirty="0"/>
          </a:p>
          <a:p>
            <a:pPr lvl="1"/>
            <a:r>
              <a:rPr lang="tr-TR" dirty="0"/>
              <a:t>Farmasötik ürünler, veteriner ilaçları ve benzeri ürünler </a:t>
            </a:r>
          </a:p>
          <a:p>
            <a:pPr lvl="1"/>
            <a:r>
              <a:rPr lang="en-US" dirty="0" err="1"/>
              <a:t>Formülasyonunda</a:t>
            </a:r>
            <a:r>
              <a:rPr lang="en-US" dirty="0"/>
              <a:t> </a:t>
            </a:r>
            <a:r>
              <a:rPr lang="en-US" dirty="0" err="1"/>
              <a:t>büyük</a:t>
            </a:r>
            <a:r>
              <a:rPr lang="en-US" dirty="0"/>
              <a:t> </a:t>
            </a:r>
            <a:r>
              <a:rPr lang="en-US" dirty="0" err="1"/>
              <a:t>değişiklikler</a:t>
            </a:r>
            <a:r>
              <a:rPr lang="en-US" dirty="0"/>
              <a:t> </a:t>
            </a:r>
            <a:r>
              <a:rPr lang="en-US" dirty="0" err="1"/>
              <a:t>yapılmış</a:t>
            </a:r>
            <a:r>
              <a:rPr lang="en-US" dirty="0"/>
              <a:t> (</a:t>
            </a:r>
            <a:r>
              <a:rPr lang="en-US" dirty="0" err="1"/>
              <a:t>örneğin</a:t>
            </a:r>
            <a:r>
              <a:rPr lang="en-US" dirty="0"/>
              <a:t>, </a:t>
            </a:r>
            <a:r>
              <a:rPr lang="en-US" dirty="0" err="1"/>
              <a:t>yardımcı</a:t>
            </a:r>
            <a:r>
              <a:rPr lang="en-US" dirty="0"/>
              <a:t> </a:t>
            </a:r>
            <a:r>
              <a:rPr lang="en-US" dirty="0" err="1"/>
              <a:t>maddede</a:t>
            </a:r>
            <a:r>
              <a:rPr lang="en-US" dirty="0"/>
              <a:t> </a:t>
            </a:r>
            <a:r>
              <a:rPr lang="en-US" dirty="0" err="1"/>
              <a:t>değişiklik</a:t>
            </a:r>
            <a:r>
              <a:rPr lang="en-US" dirty="0"/>
              <a:t> </a:t>
            </a:r>
            <a:r>
              <a:rPr lang="en-US" dirty="0" err="1"/>
              <a:t>yapılmış</a:t>
            </a:r>
            <a:r>
              <a:rPr lang="en-US" dirty="0"/>
              <a:t> </a:t>
            </a:r>
            <a:r>
              <a:rPr lang="en-US" dirty="0" err="1"/>
              <a:t>veya</a:t>
            </a:r>
            <a:r>
              <a:rPr lang="en-US" dirty="0"/>
              <a:t> </a:t>
            </a:r>
            <a:r>
              <a:rPr lang="en-US" dirty="0" err="1"/>
              <a:t>bileşenlerden</a:t>
            </a:r>
            <a:r>
              <a:rPr lang="en-US" dirty="0"/>
              <a:t> </a:t>
            </a:r>
            <a:r>
              <a:rPr lang="en-US" dirty="0" err="1"/>
              <a:t>birinin</a:t>
            </a:r>
            <a:r>
              <a:rPr lang="en-US" dirty="0"/>
              <a:t> </a:t>
            </a:r>
            <a:r>
              <a:rPr lang="en-US" dirty="0" err="1"/>
              <a:t>eklenmesi</a:t>
            </a:r>
            <a:r>
              <a:rPr lang="en-US" dirty="0"/>
              <a:t> </a:t>
            </a:r>
            <a:r>
              <a:rPr lang="en-US" dirty="0" err="1"/>
              <a:t>veya</a:t>
            </a:r>
            <a:r>
              <a:rPr lang="en-US" dirty="0"/>
              <a:t> </a:t>
            </a:r>
            <a:r>
              <a:rPr lang="en-US" dirty="0" err="1"/>
              <a:t>çıkarılması</a:t>
            </a:r>
            <a:r>
              <a:rPr lang="en-US" dirty="0"/>
              <a:t>) </a:t>
            </a:r>
            <a:r>
              <a:rPr lang="en-US" dirty="0" err="1"/>
              <a:t>önceden</a:t>
            </a:r>
            <a:r>
              <a:rPr lang="en-US" dirty="0"/>
              <a:t> </a:t>
            </a:r>
            <a:r>
              <a:rPr lang="en-US" dirty="0" err="1"/>
              <a:t>lisanslı</a:t>
            </a:r>
            <a:r>
              <a:rPr lang="en-US" dirty="0"/>
              <a:t> </a:t>
            </a:r>
            <a:r>
              <a:rPr lang="en-US" dirty="0" err="1"/>
              <a:t>ürünler</a:t>
            </a:r>
            <a:endParaRPr lang="tr-TR" dirty="0"/>
          </a:p>
          <a:p>
            <a:pPr lvl="1"/>
            <a:endParaRPr lang="en-US" dirty="0"/>
          </a:p>
        </p:txBody>
      </p:sp>
    </p:spTree>
    <p:extLst>
      <p:ext uri="{BB962C8B-B14F-4D97-AF65-F5344CB8AC3E}">
        <p14:creationId xmlns:p14="http://schemas.microsoft.com/office/powerpoint/2010/main" val="3110046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1115568" y="548640"/>
            <a:ext cx="10168128" cy="1179576"/>
          </a:xfrm>
        </p:spPr>
        <p:txBody>
          <a:bodyPr>
            <a:normAutofit/>
          </a:bodyPr>
          <a:lstStyle/>
          <a:p>
            <a:r>
              <a:rPr lang="tr-TR" b="1" dirty="0">
                <a:latin typeface="+mn-lt"/>
              </a:rPr>
              <a:t>Klinik Öncesi </a:t>
            </a:r>
            <a:r>
              <a:rPr lang="tr-TR" b="1" i="1" dirty="0" err="1">
                <a:latin typeface="+mn-lt"/>
              </a:rPr>
              <a:t>In</a:t>
            </a:r>
            <a:r>
              <a:rPr lang="tr-TR" b="1" i="1" dirty="0">
                <a:latin typeface="+mn-lt"/>
              </a:rPr>
              <a:t> </a:t>
            </a:r>
            <a:r>
              <a:rPr lang="tr-TR" b="1" i="1" dirty="0" err="1">
                <a:latin typeface="+mn-lt"/>
              </a:rPr>
              <a:t>vivo</a:t>
            </a:r>
            <a:r>
              <a:rPr lang="tr-TR" b="1" i="1" dirty="0">
                <a:latin typeface="+mn-lt"/>
              </a:rPr>
              <a:t> </a:t>
            </a:r>
            <a:r>
              <a:rPr lang="tr-TR" b="1" dirty="0">
                <a:latin typeface="+mn-lt"/>
              </a:rPr>
              <a:t>Analizler</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Resim 3">
            <a:extLst>
              <a:ext uri="{FF2B5EF4-FFF2-40B4-BE49-F238E27FC236}">
                <a16:creationId xmlns:a16="http://schemas.microsoft.com/office/drawing/2014/main" id="{74986F37-3BE6-0F7A-CDDD-DC11EC0F72A8}"/>
              </a:ext>
            </a:extLst>
          </p:cNvPr>
          <p:cNvPicPr>
            <a:picLocks noChangeAspect="1"/>
          </p:cNvPicPr>
          <p:nvPr/>
        </p:nvPicPr>
        <p:blipFill>
          <a:blip r:embed="rId3"/>
          <a:stretch>
            <a:fillRect/>
          </a:stretch>
        </p:blipFill>
        <p:spPr>
          <a:xfrm>
            <a:off x="4672012" y="4836547"/>
            <a:ext cx="2847975" cy="1600200"/>
          </a:xfrm>
          <a:prstGeom prst="rect">
            <a:avLst/>
          </a:prstGeom>
        </p:spPr>
      </p:pic>
      <p:sp>
        <p:nvSpPr>
          <p:cNvPr id="3" name="İçerik Yer Tutucusu 2"/>
          <p:cNvSpPr>
            <a:spLocks noGrp="1"/>
          </p:cNvSpPr>
          <p:nvPr>
            <p:ph idx="1"/>
          </p:nvPr>
        </p:nvSpPr>
        <p:spPr>
          <a:xfrm>
            <a:off x="1115568" y="2018806"/>
            <a:ext cx="10168128" cy="4532305"/>
          </a:xfrm>
        </p:spPr>
        <p:txBody>
          <a:bodyPr>
            <a:normAutofit lnSpcReduction="10000"/>
          </a:bodyPr>
          <a:lstStyle/>
          <a:p>
            <a:r>
              <a:rPr lang="tr-TR" dirty="0"/>
              <a:t>Sağlıklı hayvanlar üzerinde</a:t>
            </a:r>
          </a:p>
          <a:p>
            <a:r>
              <a:rPr lang="tr-TR" dirty="0"/>
              <a:t>Küçük moleküller için kemirgen türleri veya kemirgen olmayan türler</a:t>
            </a:r>
          </a:p>
          <a:p>
            <a:r>
              <a:rPr lang="tr-TR" dirty="0"/>
              <a:t>Biyoteknolojik bileşikler, farmakolojik olarak aktif olacakları bir tür üzerinde test edilmelidir</a:t>
            </a:r>
          </a:p>
          <a:p>
            <a:r>
              <a:rPr lang="tr-TR" dirty="0"/>
              <a:t>Davranış, görünüm, yiyecek tüketimi, kilo, otopsi</a:t>
            </a:r>
          </a:p>
          <a:p>
            <a:r>
              <a:rPr lang="tr-TR" dirty="0"/>
              <a:t>Dozlar;</a:t>
            </a:r>
          </a:p>
          <a:p>
            <a:pPr lvl="1"/>
            <a:r>
              <a:rPr lang="tr-TR" dirty="0"/>
              <a:t>Etkisiz doz</a:t>
            </a:r>
          </a:p>
          <a:p>
            <a:pPr lvl="1"/>
            <a:r>
              <a:rPr lang="tr-TR" dirty="0"/>
              <a:t>Eşik dozu</a:t>
            </a:r>
          </a:p>
          <a:p>
            <a:pPr lvl="1"/>
            <a:r>
              <a:rPr lang="tr-TR" dirty="0"/>
              <a:t>İzin verilen en yüksek doz</a:t>
            </a:r>
          </a:p>
          <a:p>
            <a:pPr lvl="1"/>
            <a:r>
              <a:rPr lang="tr-TR" dirty="0" err="1"/>
              <a:t>Terapötik</a:t>
            </a:r>
            <a:r>
              <a:rPr lang="tr-TR" dirty="0"/>
              <a:t> indeks TD50, ED50</a:t>
            </a:r>
          </a:p>
          <a:p>
            <a:pPr lvl="1"/>
            <a:endParaRPr lang="tr-TR" sz="2000" dirty="0"/>
          </a:p>
          <a:p>
            <a:endParaRPr lang="tr-TR" sz="2000" dirty="0"/>
          </a:p>
        </p:txBody>
      </p:sp>
      <p:pic>
        <p:nvPicPr>
          <p:cNvPr id="5" name="Resim 4">
            <a:extLst>
              <a:ext uri="{FF2B5EF4-FFF2-40B4-BE49-F238E27FC236}">
                <a16:creationId xmlns:a16="http://schemas.microsoft.com/office/drawing/2014/main" id="{81B0DD2D-5F93-B581-1920-EEC0A5D8AC80}"/>
              </a:ext>
            </a:extLst>
          </p:cNvPr>
          <p:cNvPicPr>
            <a:picLocks noChangeAspect="1"/>
          </p:cNvPicPr>
          <p:nvPr/>
        </p:nvPicPr>
        <p:blipFill>
          <a:blip r:embed="rId4"/>
          <a:stretch>
            <a:fillRect/>
          </a:stretch>
        </p:blipFill>
        <p:spPr>
          <a:xfrm>
            <a:off x="7147732" y="4568738"/>
            <a:ext cx="2135818" cy="2135818"/>
          </a:xfrm>
          <a:prstGeom prst="rect">
            <a:avLst/>
          </a:prstGeom>
        </p:spPr>
      </p:pic>
      <p:pic>
        <p:nvPicPr>
          <p:cNvPr id="6" name="Resim 5">
            <a:extLst>
              <a:ext uri="{FF2B5EF4-FFF2-40B4-BE49-F238E27FC236}">
                <a16:creationId xmlns:a16="http://schemas.microsoft.com/office/drawing/2014/main" id="{D195A7A1-59C0-D0D9-A6A8-F7C25BBD4F05}"/>
              </a:ext>
            </a:extLst>
          </p:cNvPr>
          <p:cNvPicPr>
            <a:picLocks noChangeAspect="1"/>
          </p:cNvPicPr>
          <p:nvPr/>
        </p:nvPicPr>
        <p:blipFill>
          <a:blip r:embed="rId5"/>
          <a:stretch>
            <a:fillRect/>
          </a:stretch>
        </p:blipFill>
        <p:spPr>
          <a:xfrm>
            <a:off x="8992644" y="4736828"/>
            <a:ext cx="3199356" cy="1799638"/>
          </a:xfrm>
          <a:prstGeom prst="rect">
            <a:avLst/>
          </a:prstGeom>
        </p:spPr>
      </p:pic>
    </p:spTree>
    <p:extLst>
      <p:ext uri="{BB962C8B-B14F-4D97-AF65-F5344CB8AC3E}">
        <p14:creationId xmlns:p14="http://schemas.microsoft.com/office/powerpoint/2010/main" val="205945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E69006CE-5E09-4901-AA56-F4C66942F0D6}"/>
              </a:ext>
            </a:extLst>
          </p:cNvPr>
          <p:cNvSpPr>
            <a:spLocks noGrp="1"/>
          </p:cNvSpPr>
          <p:nvPr>
            <p:ph type="title"/>
          </p:nvPr>
        </p:nvSpPr>
        <p:spPr>
          <a:xfrm>
            <a:off x="1115568" y="548640"/>
            <a:ext cx="10168128" cy="1179576"/>
          </a:xfrm>
        </p:spPr>
        <p:txBody>
          <a:bodyPr>
            <a:normAutofit/>
          </a:bodyPr>
          <a:lstStyle/>
          <a:p>
            <a:r>
              <a:rPr lang="tr-TR" b="1" dirty="0">
                <a:latin typeface="+mn-lt"/>
              </a:rPr>
              <a:t>Klinik Öncesi </a:t>
            </a:r>
            <a:r>
              <a:rPr lang="tr-TR" b="1" i="1" dirty="0" err="1">
                <a:latin typeface="+mn-lt"/>
              </a:rPr>
              <a:t>In</a:t>
            </a:r>
            <a:r>
              <a:rPr lang="tr-TR" b="1" i="1" dirty="0">
                <a:latin typeface="+mn-lt"/>
              </a:rPr>
              <a:t> </a:t>
            </a:r>
            <a:r>
              <a:rPr lang="tr-TR" b="1" i="1" dirty="0" err="1">
                <a:latin typeface="+mn-lt"/>
              </a:rPr>
              <a:t>vivo</a:t>
            </a:r>
            <a:r>
              <a:rPr lang="tr-TR" b="1" i="1" dirty="0">
                <a:latin typeface="+mn-lt"/>
              </a:rPr>
              <a:t> </a:t>
            </a:r>
            <a:r>
              <a:rPr lang="tr-TR" b="1" dirty="0">
                <a:latin typeface="+mn-lt"/>
              </a:rPr>
              <a:t>Analizler</a:t>
            </a:r>
            <a:endParaRPr lang="tr-TR"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03C28FC7-B679-41B4-A40F-7062C1D1BB7C}"/>
              </a:ext>
            </a:extLst>
          </p:cNvPr>
          <p:cNvSpPr>
            <a:spLocks noGrp="1"/>
          </p:cNvSpPr>
          <p:nvPr>
            <p:ph idx="1"/>
          </p:nvPr>
        </p:nvSpPr>
        <p:spPr>
          <a:xfrm>
            <a:off x="1115568" y="2276856"/>
            <a:ext cx="10168128" cy="3695020"/>
          </a:xfrm>
        </p:spPr>
        <p:txBody>
          <a:bodyPr>
            <a:normAutofit lnSpcReduction="10000"/>
          </a:bodyPr>
          <a:lstStyle/>
          <a:p>
            <a:r>
              <a:rPr lang="tr-TR" dirty="0"/>
              <a:t>Amaç, yeni bir bileşiğin insanlarda denenmeye hazır olduğunun kabul edilmesinden önce olması gereken tüm parametreleri karşılamak</a:t>
            </a:r>
          </a:p>
          <a:p>
            <a:r>
              <a:rPr lang="tr-TR" dirty="0"/>
              <a:t>Genellikle fare, tavşan, sıçan ve maymunlar üzerinde</a:t>
            </a:r>
          </a:p>
          <a:p>
            <a:r>
              <a:rPr lang="tr-TR" dirty="0"/>
              <a:t>Temel olarak 4 ana aşama</a:t>
            </a:r>
          </a:p>
          <a:p>
            <a:pPr marL="914400" lvl="1" indent="-457200">
              <a:buFont typeface="+mj-lt"/>
              <a:buAutoNum type="arabicPeriod"/>
            </a:pPr>
            <a:r>
              <a:rPr lang="tr-TR" dirty="0"/>
              <a:t>Farmakolojik Güvenlik Çalışmaları</a:t>
            </a:r>
          </a:p>
          <a:p>
            <a:pPr marL="914400" lvl="1" indent="-457200">
              <a:buFont typeface="+mj-lt"/>
              <a:buAutoNum type="arabicPeriod" startAt="2"/>
            </a:pPr>
            <a:r>
              <a:rPr lang="en-US" dirty="0" err="1"/>
              <a:t>Ön</a:t>
            </a:r>
            <a:r>
              <a:rPr lang="en-US" dirty="0"/>
              <a:t> </a:t>
            </a:r>
            <a:r>
              <a:rPr lang="en-US" dirty="0" err="1"/>
              <a:t>toksikolojik</a:t>
            </a:r>
            <a:r>
              <a:rPr lang="en-US" dirty="0"/>
              <a:t> </a:t>
            </a:r>
            <a:r>
              <a:rPr lang="en-US" dirty="0" err="1"/>
              <a:t>testler</a:t>
            </a:r>
            <a:endParaRPr lang="en-US" dirty="0"/>
          </a:p>
          <a:p>
            <a:pPr marL="914400" lvl="1" indent="-457200">
              <a:buFont typeface="+mj-lt"/>
              <a:buAutoNum type="arabicPeriod" startAt="2"/>
            </a:pPr>
            <a:r>
              <a:rPr lang="en-US" dirty="0" err="1"/>
              <a:t>Farmakokinetik</a:t>
            </a:r>
            <a:r>
              <a:rPr lang="en-US" dirty="0"/>
              <a:t> ve </a:t>
            </a:r>
            <a:r>
              <a:rPr lang="en-US" dirty="0" err="1"/>
              <a:t>farmakodinamik</a:t>
            </a:r>
            <a:r>
              <a:rPr lang="en-US" dirty="0"/>
              <a:t> </a:t>
            </a:r>
            <a:r>
              <a:rPr lang="en-US" dirty="0" err="1"/>
              <a:t>testler</a:t>
            </a:r>
            <a:endParaRPr lang="en-US" dirty="0"/>
          </a:p>
          <a:p>
            <a:pPr marL="914400" lvl="1" indent="-457200">
              <a:buFont typeface="+mj-lt"/>
              <a:buAutoNum type="arabicPeriod" startAt="2"/>
            </a:pPr>
            <a:r>
              <a:rPr lang="en-US" dirty="0" err="1"/>
              <a:t>Kimyasal</a:t>
            </a:r>
            <a:r>
              <a:rPr lang="en-US" dirty="0"/>
              <a:t> ve </a:t>
            </a:r>
            <a:r>
              <a:rPr lang="en-US" dirty="0" err="1"/>
              <a:t>farmasötik</a:t>
            </a:r>
            <a:r>
              <a:rPr lang="en-US" dirty="0"/>
              <a:t> </a:t>
            </a:r>
            <a:r>
              <a:rPr lang="en-US" dirty="0" err="1"/>
              <a:t>geliştirme</a:t>
            </a:r>
            <a:endParaRPr lang="en-US" dirty="0"/>
          </a:p>
          <a:p>
            <a:pPr marL="457200" indent="-457200">
              <a:buFont typeface="+mj-lt"/>
              <a:buAutoNum type="arabicPeriod"/>
            </a:pPr>
            <a:endParaRPr lang="en-US" dirty="0"/>
          </a:p>
        </p:txBody>
      </p:sp>
      <p:pic>
        <p:nvPicPr>
          <p:cNvPr id="5" name="Resim 4">
            <a:extLst>
              <a:ext uri="{FF2B5EF4-FFF2-40B4-BE49-F238E27FC236}">
                <a16:creationId xmlns:a16="http://schemas.microsoft.com/office/drawing/2014/main" id="{65A2AFAD-394B-5DA8-C278-71EDEA6F1453}"/>
              </a:ext>
            </a:extLst>
          </p:cNvPr>
          <p:cNvPicPr>
            <a:picLocks noChangeAspect="1"/>
          </p:cNvPicPr>
          <p:nvPr/>
        </p:nvPicPr>
        <p:blipFill>
          <a:blip r:embed="rId3"/>
          <a:stretch>
            <a:fillRect/>
          </a:stretch>
        </p:blipFill>
        <p:spPr>
          <a:xfrm>
            <a:off x="7855907" y="3906611"/>
            <a:ext cx="3977181" cy="2237164"/>
          </a:xfrm>
          <a:prstGeom prst="rect">
            <a:avLst/>
          </a:prstGeom>
        </p:spPr>
      </p:pic>
    </p:spTree>
    <p:extLst>
      <p:ext uri="{BB962C8B-B14F-4D97-AF65-F5344CB8AC3E}">
        <p14:creationId xmlns:p14="http://schemas.microsoft.com/office/powerpoint/2010/main" val="3639738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a:extLst>
              <a:ext uri="{FF2B5EF4-FFF2-40B4-BE49-F238E27FC236}">
                <a16:creationId xmlns:a16="http://schemas.microsoft.com/office/drawing/2014/main" id="{E69006CE-5E09-4901-AA56-F4C66942F0D6}"/>
              </a:ext>
            </a:extLst>
          </p:cNvPr>
          <p:cNvSpPr>
            <a:spLocks noGrp="1"/>
          </p:cNvSpPr>
          <p:nvPr>
            <p:ph type="title"/>
          </p:nvPr>
        </p:nvSpPr>
        <p:spPr>
          <a:xfrm>
            <a:off x="1115568" y="548640"/>
            <a:ext cx="10168128" cy="1179576"/>
          </a:xfrm>
        </p:spPr>
        <p:txBody>
          <a:bodyPr>
            <a:normAutofit/>
          </a:bodyPr>
          <a:lstStyle/>
          <a:p>
            <a:r>
              <a:rPr lang="tr-TR" b="1" dirty="0">
                <a:latin typeface="+mn-lt"/>
              </a:rPr>
              <a:t>Klinik Öncesi </a:t>
            </a:r>
            <a:r>
              <a:rPr lang="tr-TR" b="1" i="1" dirty="0" err="1">
                <a:latin typeface="+mn-lt"/>
              </a:rPr>
              <a:t>In</a:t>
            </a:r>
            <a:r>
              <a:rPr lang="tr-TR" b="1" i="1" dirty="0">
                <a:latin typeface="+mn-lt"/>
              </a:rPr>
              <a:t> </a:t>
            </a:r>
            <a:r>
              <a:rPr lang="tr-TR" b="1" i="1" dirty="0" err="1">
                <a:latin typeface="+mn-lt"/>
              </a:rPr>
              <a:t>vivo</a:t>
            </a:r>
            <a:r>
              <a:rPr lang="tr-TR" b="1" i="1" dirty="0">
                <a:latin typeface="+mn-lt"/>
              </a:rPr>
              <a:t> </a:t>
            </a:r>
            <a:r>
              <a:rPr lang="tr-TR" b="1" dirty="0">
                <a:latin typeface="+mn-lt"/>
              </a:rPr>
              <a:t>Analizler</a:t>
            </a:r>
            <a:endParaRPr lang="tr-TR" dirty="0"/>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03C28FC7-B679-41B4-A40F-7062C1D1BB7C}"/>
              </a:ext>
            </a:extLst>
          </p:cNvPr>
          <p:cNvSpPr>
            <a:spLocks noGrp="1"/>
          </p:cNvSpPr>
          <p:nvPr>
            <p:ph idx="1"/>
          </p:nvPr>
        </p:nvSpPr>
        <p:spPr>
          <a:xfrm>
            <a:off x="626849" y="1730332"/>
            <a:ext cx="10884569" cy="4582410"/>
          </a:xfrm>
        </p:spPr>
        <p:txBody>
          <a:bodyPr>
            <a:normAutofit/>
          </a:bodyPr>
          <a:lstStyle/>
          <a:p>
            <a:pPr marL="457200" indent="-457200">
              <a:buFont typeface="+mj-lt"/>
              <a:buAutoNum type="arabicPeriod"/>
            </a:pPr>
            <a:r>
              <a:rPr lang="tr-TR" dirty="0"/>
              <a:t>Farmakolojik Güvenlik Çalışmaları</a:t>
            </a:r>
            <a:endParaRPr lang="en-US" dirty="0"/>
          </a:p>
          <a:p>
            <a:pPr lvl="1"/>
            <a:r>
              <a:rPr lang="tr-TR" sz="2000" dirty="0"/>
              <a:t>İlacın </a:t>
            </a:r>
            <a:r>
              <a:rPr lang="tr-TR" sz="2000" dirty="0" err="1"/>
              <a:t>bronkokonstriksiyon</a:t>
            </a:r>
            <a:r>
              <a:rPr lang="tr-TR" sz="2000" dirty="0"/>
              <a:t>, kardiyak aritmiler, kan basıncı değişiklikleri ve ataksi gibi bariz tehlikeli akut etkiler yaratmadığını kontrol etmek için uygulanan farmakolojik testler</a:t>
            </a:r>
          </a:p>
          <a:p>
            <a:pPr marL="457200" indent="-457200">
              <a:buFont typeface="+mj-lt"/>
              <a:buAutoNum type="arabicPeriod" startAt="2"/>
            </a:pPr>
            <a:r>
              <a:rPr lang="en-US" dirty="0" err="1"/>
              <a:t>Ön</a:t>
            </a:r>
            <a:r>
              <a:rPr lang="en-US" dirty="0"/>
              <a:t> </a:t>
            </a:r>
            <a:r>
              <a:rPr lang="en-US" dirty="0" err="1"/>
              <a:t>toksikolojik</a:t>
            </a:r>
            <a:r>
              <a:rPr lang="en-US" dirty="0"/>
              <a:t> </a:t>
            </a:r>
            <a:r>
              <a:rPr lang="en-US" dirty="0" err="1"/>
              <a:t>testler</a:t>
            </a:r>
            <a:endParaRPr lang="en-US" dirty="0"/>
          </a:p>
          <a:p>
            <a:pPr lvl="1"/>
            <a:r>
              <a:rPr lang="en-US" sz="2000" dirty="0" err="1"/>
              <a:t>Genotoksisiteyi</a:t>
            </a:r>
            <a:r>
              <a:rPr lang="en-US" sz="2000" dirty="0"/>
              <a:t> </a:t>
            </a:r>
            <a:r>
              <a:rPr lang="en-US" sz="2000" dirty="0" err="1"/>
              <a:t>dışlamak</a:t>
            </a:r>
            <a:r>
              <a:rPr lang="en-US" sz="2000" dirty="0"/>
              <a:t> ve </a:t>
            </a:r>
            <a:r>
              <a:rPr lang="en-US" sz="2000" dirty="0" err="1"/>
              <a:t>ilacın</a:t>
            </a:r>
            <a:r>
              <a:rPr lang="en-US" sz="2000" dirty="0"/>
              <a:t> </a:t>
            </a:r>
            <a:r>
              <a:rPr lang="en-US" sz="2000" dirty="0" err="1"/>
              <a:t>maksimum</a:t>
            </a:r>
            <a:r>
              <a:rPr lang="en-US" sz="2000" dirty="0"/>
              <a:t> </a:t>
            </a:r>
            <a:r>
              <a:rPr lang="en-US" sz="2000" dirty="0" err="1"/>
              <a:t>toksik</a:t>
            </a:r>
            <a:r>
              <a:rPr lang="en-US" sz="2000" dirty="0"/>
              <a:t> </a:t>
            </a:r>
            <a:r>
              <a:rPr lang="en-US" sz="2000" dirty="0" err="1"/>
              <a:t>olmayan</a:t>
            </a:r>
            <a:r>
              <a:rPr lang="en-US" sz="2000" dirty="0"/>
              <a:t> </a:t>
            </a:r>
            <a:r>
              <a:rPr lang="en-US" sz="2000" dirty="0" err="1"/>
              <a:t>dozunu</a:t>
            </a:r>
            <a:r>
              <a:rPr lang="en-US" sz="2000" dirty="0"/>
              <a:t> </a:t>
            </a:r>
            <a:r>
              <a:rPr lang="en-US" sz="2000" dirty="0" err="1"/>
              <a:t>belirlemek</a:t>
            </a:r>
            <a:r>
              <a:rPr lang="en-US" sz="2000" dirty="0"/>
              <a:t> </a:t>
            </a:r>
            <a:r>
              <a:rPr lang="en-US" sz="2000" dirty="0" err="1"/>
              <a:t>için</a:t>
            </a:r>
            <a:r>
              <a:rPr lang="en-US" sz="2000" dirty="0"/>
              <a:t> </a:t>
            </a:r>
            <a:r>
              <a:rPr lang="en-US" sz="2000" dirty="0" err="1"/>
              <a:t>yapılan</a:t>
            </a:r>
            <a:r>
              <a:rPr lang="en-US" sz="2000" dirty="0"/>
              <a:t> </a:t>
            </a:r>
            <a:r>
              <a:rPr lang="en-US" sz="2000" dirty="0" err="1"/>
              <a:t>ön</a:t>
            </a:r>
            <a:r>
              <a:rPr lang="en-US" sz="2000" dirty="0"/>
              <a:t> </a:t>
            </a:r>
            <a:r>
              <a:rPr lang="en-US" sz="2000" dirty="0" err="1"/>
              <a:t>toksikolojik</a:t>
            </a:r>
            <a:r>
              <a:rPr lang="en-US" sz="2000" dirty="0"/>
              <a:t> </a:t>
            </a:r>
            <a:r>
              <a:rPr lang="en-US" sz="2000" dirty="0" err="1"/>
              <a:t>testler</a:t>
            </a:r>
            <a:endParaRPr lang="en-US" sz="2000" dirty="0"/>
          </a:p>
          <a:p>
            <a:pPr lvl="1"/>
            <a:r>
              <a:rPr lang="tr-TR" sz="2000" dirty="0"/>
              <a:t>T</a:t>
            </a:r>
            <a:r>
              <a:rPr lang="en-US" sz="2000" dirty="0" err="1"/>
              <a:t>edavi</a:t>
            </a:r>
            <a:r>
              <a:rPr lang="en-US" sz="2000" dirty="0"/>
              <a:t> </a:t>
            </a:r>
            <a:r>
              <a:rPr lang="en-US" sz="2000" dirty="0" err="1"/>
              <a:t>edilen</a:t>
            </a:r>
            <a:r>
              <a:rPr lang="en-US" sz="2000" dirty="0"/>
              <a:t> </a:t>
            </a:r>
            <a:r>
              <a:rPr lang="en-US" sz="2000" dirty="0" err="1"/>
              <a:t>hayvanlar</a:t>
            </a:r>
            <a:r>
              <a:rPr lang="tr-TR" sz="2000" dirty="0"/>
              <a:t>da b</a:t>
            </a:r>
            <a:r>
              <a:rPr lang="en-US" sz="2000" dirty="0" err="1"/>
              <a:t>üyük</a:t>
            </a:r>
            <a:r>
              <a:rPr lang="en-US" sz="2000" dirty="0"/>
              <a:t> </a:t>
            </a:r>
            <a:r>
              <a:rPr lang="en-US" sz="2000" dirty="0" err="1"/>
              <a:t>değişiklikler</a:t>
            </a:r>
            <a:r>
              <a:rPr lang="en-US" sz="2000" dirty="0"/>
              <a:t> </a:t>
            </a:r>
            <a:r>
              <a:rPr lang="en-US" sz="2000" dirty="0" err="1"/>
              <a:t>olması</a:t>
            </a:r>
            <a:r>
              <a:rPr lang="en-US" sz="2000" dirty="0"/>
              <a:t> </a:t>
            </a:r>
            <a:r>
              <a:rPr lang="tr-TR" sz="2000" dirty="0"/>
              <a:t>halinde</a:t>
            </a:r>
            <a:r>
              <a:rPr lang="en-US" sz="2000" dirty="0"/>
              <a:t>, </a:t>
            </a:r>
            <a:r>
              <a:rPr lang="en-US" sz="2000" dirty="0" err="1"/>
              <a:t>deneyin</a:t>
            </a:r>
            <a:r>
              <a:rPr lang="en-US" sz="2000" dirty="0"/>
              <a:t> </a:t>
            </a:r>
            <a:r>
              <a:rPr lang="en-US" sz="2000" dirty="0" err="1"/>
              <a:t>sonunda</a:t>
            </a:r>
            <a:r>
              <a:rPr lang="en-US" sz="2000" dirty="0"/>
              <a:t> </a:t>
            </a:r>
            <a:r>
              <a:rPr lang="en-US" sz="2000" dirty="0" err="1"/>
              <a:t>doku</a:t>
            </a:r>
            <a:r>
              <a:rPr lang="en-US" sz="2000" dirty="0"/>
              <a:t> </a:t>
            </a:r>
            <a:r>
              <a:rPr lang="en-US" sz="2000" dirty="0" err="1"/>
              <a:t>hasarının</a:t>
            </a:r>
            <a:r>
              <a:rPr lang="en-US" sz="2000" dirty="0"/>
              <a:t> </a:t>
            </a:r>
            <a:r>
              <a:rPr lang="en-US" sz="2000" dirty="0" err="1"/>
              <a:t>histolojik</a:t>
            </a:r>
            <a:r>
              <a:rPr lang="en-US" sz="2000" dirty="0"/>
              <a:t> ve </a:t>
            </a:r>
            <a:r>
              <a:rPr lang="en-US" sz="2000" dirty="0" err="1"/>
              <a:t>biyokimyasal</a:t>
            </a:r>
            <a:r>
              <a:rPr lang="en-US" sz="2000" dirty="0"/>
              <a:t> </a:t>
            </a:r>
            <a:r>
              <a:rPr lang="en-US" sz="2000" dirty="0" err="1"/>
              <a:t>kanıtlarını</a:t>
            </a:r>
            <a:r>
              <a:rPr lang="en-US" sz="2000" dirty="0"/>
              <a:t> </a:t>
            </a:r>
            <a:r>
              <a:rPr lang="en-US" sz="2000" dirty="0" err="1"/>
              <a:t>aramak</a:t>
            </a:r>
            <a:r>
              <a:rPr lang="en-US" sz="2000" dirty="0"/>
              <a:t> </a:t>
            </a:r>
            <a:r>
              <a:rPr lang="en-US" sz="2000" dirty="0" err="1"/>
              <a:t>için</a:t>
            </a:r>
            <a:r>
              <a:rPr lang="en-US" sz="2000" dirty="0"/>
              <a:t> </a:t>
            </a:r>
            <a:r>
              <a:rPr lang="en-US" sz="2000" dirty="0" err="1"/>
              <a:t>otopsi</a:t>
            </a:r>
            <a:endParaRPr lang="tr-TR" sz="2000" dirty="0"/>
          </a:p>
          <a:p>
            <a:pPr marL="457200" indent="-457200">
              <a:buFont typeface="+mj-lt"/>
              <a:buAutoNum type="arabicPeriod" startAt="2"/>
            </a:pPr>
            <a:r>
              <a:rPr lang="en-US" dirty="0" err="1"/>
              <a:t>Farmakokinetik</a:t>
            </a:r>
            <a:r>
              <a:rPr lang="en-US" dirty="0"/>
              <a:t> </a:t>
            </a:r>
            <a:r>
              <a:rPr lang="en-US" dirty="0" err="1"/>
              <a:t>ve</a:t>
            </a:r>
            <a:r>
              <a:rPr lang="en-US" dirty="0"/>
              <a:t> </a:t>
            </a:r>
            <a:r>
              <a:rPr lang="en-US" dirty="0" err="1"/>
              <a:t>farmakodinamik</a:t>
            </a:r>
            <a:r>
              <a:rPr lang="en-US" dirty="0"/>
              <a:t> (PK/PD) </a:t>
            </a:r>
            <a:r>
              <a:rPr lang="en-US" dirty="0" err="1"/>
              <a:t>testler</a:t>
            </a:r>
            <a:endParaRPr lang="en-US" dirty="0"/>
          </a:p>
          <a:p>
            <a:pPr marL="457200" indent="-457200">
              <a:buFont typeface="+mj-lt"/>
              <a:buAutoNum type="arabicPeriod" startAt="2"/>
            </a:pPr>
            <a:r>
              <a:rPr lang="en-US" dirty="0" err="1"/>
              <a:t>Kimyasal</a:t>
            </a:r>
            <a:r>
              <a:rPr lang="en-US" dirty="0"/>
              <a:t> </a:t>
            </a:r>
            <a:r>
              <a:rPr lang="en-US" dirty="0" err="1"/>
              <a:t>ve</a:t>
            </a:r>
            <a:r>
              <a:rPr lang="en-US" dirty="0"/>
              <a:t> </a:t>
            </a:r>
            <a:r>
              <a:rPr lang="en-US" dirty="0" err="1"/>
              <a:t>farmasötik</a:t>
            </a:r>
            <a:r>
              <a:rPr lang="en-US" dirty="0"/>
              <a:t> </a:t>
            </a:r>
            <a:r>
              <a:rPr lang="en-US" dirty="0" err="1"/>
              <a:t>geliştirme</a:t>
            </a:r>
            <a:endParaRPr lang="en-US" dirty="0"/>
          </a:p>
          <a:p>
            <a:pPr lvl="1"/>
            <a:r>
              <a:rPr lang="en-US" sz="2000" dirty="0" err="1"/>
              <a:t>Büyük</a:t>
            </a:r>
            <a:r>
              <a:rPr lang="en-US" sz="2000" dirty="0"/>
              <a:t> </a:t>
            </a:r>
            <a:r>
              <a:rPr lang="en-US" sz="2000" dirty="0" err="1"/>
              <a:t>ölçekli</a:t>
            </a:r>
            <a:r>
              <a:rPr lang="en-US" sz="2000" dirty="0"/>
              <a:t> </a:t>
            </a:r>
            <a:r>
              <a:rPr lang="en-US" sz="2000" dirty="0" err="1"/>
              <a:t>sentez</a:t>
            </a:r>
            <a:r>
              <a:rPr lang="en-US" sz="2000" dirty="0"/>
              <a:t> ve </a:t>
            </a:r>
            <a:r>
              <a:rPr lang="en-US" sz="2000" dirty="0" err="1"/>
              <a:t>saflaştırmanın</a:t>
            </a:r>
            <a:r>
              <a:rPr lang="en-US" sz="2000" dirty="0"/>
              <a:t> </a:t>
            </a:r>
            <a:r>
              <a:rPr lang="en-US" sz="2000" dirty="0" err="1"/>
              <a:t>fizibilitesini</a:t>
            </a:r>
            <a:r>
              <a:rPr lang="en-US" sz="2000" dirty="0"/>
              <a:t> </a:t>
            </a:r>
            <a:r>
              <a:rPr lang="en-US" sz="2000" dirty="0" err="1"/>
              <a:t>değerlendirmek</a:t>
            </a:r>
            <a:r>
              <a:rPr lang="en-US" sz="2000" dirty="0"/>
              <a:t>, </a:t>
            </a:r>
            <a:r>
              <a:rPr lang="en-US" sz="2000" dirty="0" err="1"/>
              <a:t>bileşiğin</a:t>
            </a:r>
            <a:r>
              <a:rPr lang="en-US" sz="2000" dirty="0"/>
              <a:t> </a:t>
            </a:r>
            <a:r>
              <a:rPr lang="en-US" sz="2000" dirty="0" err="1"/>
              <a:t>çeşitli</a:t>
            </a:r>
            <a:r>
              <a:rPr lang="en-US" sz="2000" dirty="0"/>
              <a:t> </a:t>
            </a:r>
            <a:r>
              <a:rPr lang="en-US" sz="2000" dirty="0" err="1"/>
              <a:t>koşullar</a:t>
            </a:r>
            <a:r>
              <a:rPr lang="en-US" sz="2000" dirty="0"/>
              <a:t> </a:t>
            </a:r>
            <a:r>
              <a:rPr lang="en-US" sz="2000" dirty="0" err="1"/>
              <a:t>altında</a:t>
            </a:r>
            <a:r>
              <a:rPr lang="en-US" sz="2000" dirty="0"/>
              <a:t> </a:t>
            </a:r>
            <a:r>
              <a:rPr lang="en-US" sz="2000" dirty="0" err="1"/>
              <a:t>stabilitesini</a:t>
            </a:r>
            <a:r>
              <a:rPr lang="en-US" sz="2000" dirty="0"/>
              <a:t> </a:t>
            </a:r>
            <a:r>
              <a:rPr lang="en-US" sz="2000" dirty="0" err="1"/>
              <a:t>değerlendirmek</a:t>
            </a:r>
            <a:r>
              <a:rPr lang="en-US" sz="2000" dirty="0"/>
              <a:t> ve </a:t>
            </a:r>
            <a:r>
              <a:rPr lang="en-US" sz="2000" dirty="0" err="1"/>
              <a:t>klinik</a:t>
            </a:r>
            <a:r>
              <a:rPr lang="en-US" sz="2000" dirty="0"/>
              <a:t> </a:t>
            </a:r>
            <a:r>
              <a:rPr lang="en-US" sz="2000" dirty="0" err="1"/>
              <a:t>çalışmalara</a:t>
            </a:r>
            <a:r>
              <a:rPr lang="en-US" sz="2000" dirty="0"/>
              <a:t> </a:t>
            </a:r>
            <a:r>
              <a:rPr lang="en-US" sz="2000" dirty="0" err="1"/>
              <a:t>uygun</a:t>
            </a:r>
            <a:r>
              <a:rPr lang="en-US" sz="2000" dirty="0"/>
              <a:t> </a:t>
            </a:r>
            <a:r>
              <a:rPr lang="en-US" sz="2000" dirty="0" err="1"/>
              <a:t>bir</a:t>
            </a:r>
            <a:r>
              <a:rPr lang="en-US" sz="2000" dirty="0"/>
              <a:t> </a:t>
            </a:r>
            <a:r>
              <a:rPr lang="en-US" sz="2000" dirty="0" err="1"/>
              <a:t>formülasyon</a:t>
            </a:r>
            <a:r>
              <a:rPr lang="en-US" sz="2000" dirty="0"/>
              <a:t> </a:t>
            </a:r>
            <a:r>
              <a:rPr lang="en-US" sz="2000" dirty="0" err="1"/>
              <a:t>geliştirmek</a:t>
            </a:r>
            <a:r>
              <a:rPr lang="en-US" sz="2000" dirty="0"/>
              <a:t> </a:t>
            </a:r>
            <a:endParaRPr lang="tr-TR" sz="2000" dirty="0"/>
          </a:p>
        </p:txBody>
      </p:sp>
    </p:spTree>
    <p:extLst>
      <p:ext uri="{BB962C8B-B14F-4D97-AF65-F5344CB8AC3E}">
        <p14:creationId xmlns:p14="http://schemas.microsoft.com/office/powerpoint/2010/main" val="2145877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29"/>
          <p:cNvSpPr txBox="1">
            <a:spLocks noGrp="1"/>
          </p:cNvSpPr>
          <p:nvPr>
            <p:ph type="title"/>
          </p:nvPr>
        </p:nvSpPr>
        <p:spPr>
          <a:xfrm>
            <a:off x="2152650" y="1131094"/>
            <a:ext cx="7886700" cy="994172"/>
          </a:xfrm>
          <a:prstGeom prst="rect">
            <a:avLst/>
          </a:prstGeom>
        </p:spPr>
        <p:txBody>
          <a:bodyPr spcFirstLastPara="1" vert="horz" lIns="68569" tIns="34275" rIns="68569" bIns="34275" rtlCol="0" anchor="ctr" anchorCtr="0">
            <a:normAutofit/>
          </a:bodyPr>
          <a:lstStyle/>
          <a:p>
            <a:pPr>
              <a:spcBef>
                <a:spcPts val="0"/>
              </a:spcBef>
              <a:buClr>
                <a:schemeClr val="dk1"/>
              </a:buClr>
              <a:buSzPts val="3600"/>
            </a:pPr>
            <a:r>
              <a:rPr lang="tr-TR" b="1" dirty="0">
                <a:latin typeface="+mn-lt"/>
                <a:ea typeface="Calibri"/>
                <a:cs typeface="Calibri"/>
                <a:sym typeface="Calibri"/>
              </a:rPr>
              <a:t>Sorular ve Tartışma</a:t>
            </a:r>
            <a:endParaRPr lang="tr-TR" dirty="0">
              <a:latin typeface="+mn-lt"/>
              <a:ea typeface="Calibri"/>
              <a:cs typeface="Calibri"/>
              <a:sym typeface="Calibri"/>
            </a:endParaRPr>
          </a:p>
        </p:txBody>
      </p:sp>
      <p:graphicFrame>
        <p:nvGraphicFramePr>
          <p:cNvPr id="300" name="Google Shape;298;p29">
            <a:extLst>
              <a:ext uri="{FF2B5EF4-FFF2-40B4-BE49-F238E27FC236}">
                <a16:creationId xmlns:a16="http://schemas.microsoft.com/office/drawing/2014/main" id="{9CDBA956-9CA8-264F-0231-AF3639F9F6CB}"/>
              </a:ext>
            </a:extLst>
          </p:cNvPr>
          <p:cNvGraphicFramePr>
            <a:graphicFrameLocks noGrp="1"/>
          </p:cNvGraphicFramePr>
          <p:nvPr>
            <p:ph idx="1"/>
          </p:nvPr>
        </p:nvGraphicFramePr>
        <p:xfrm>
          <a:off x="2152650" y="2528316"/>
          <a:ext cx="7886700" cy="2961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6612"/>
    </mc:Choice>
    <mc:Fallback xmlns="">
      <p:transition spd="slow" advTm="661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0464E1CA-851B-D259-1E6A-6D3C6CC23C44}"/>
              </a:ext>
            </a:extLst>
          </p:cNvPr>
          <p:cNvSpPr>
            <a:spLocks noGrp="1"/>
          </p:cNvSpPr>
          <p:nvPr>
            <p:ph type="title"/>
          </p:nvPr>
        </p:nvSpPr>
        <p:spPr>
          <a:xfrm>
            <a:off x="640080" y="329184"/>
            <a:ext cx="6894576" cy="1783080"/>
          </a:xfrm>
        </p:spPr>
        <p:txBody>
          <a:bodyPr anchor="b">
            <a:noAutofit/>
          </a:bodyPr>
          <a:lstStyle/>
          <a:p>
            <a:pPr algn="ctr"/>
            <a:r>
              <a:rPr lang="en-US" sz="4000" b="1" dirty="0" err="1">
                <a:solidFill>
                  <a:schemeClr val="bg1"/>
                </a:solidFill>
                <a:latin typeface="+mn-lt"/>
              </a:rPr>
              <a:t>Xcelligence</a:t>
            </a:r>
            <a:r>
              <a:rPr lang="en-US" sz="4000" b="1" dirty="0">
                <a:solidFill>
                  <a:schemeClr val="bg1"/>
                </a:solidFill>
                <a:latin typeface="+mn-lt"/>
              </a:rPr>
              <a:t> </a:t>
            </a:r>
            <a:r>
              <a:rPr lang="en-US" sz="4000" b="1" dirty="0" err="1">
                <a:solidFill>
                  <a:schemeClr val="bg1"/>
                </a:solidFill>
                <a:latin typeface="+mn-lt"/>
              </a:rPr>
              <a:t>Analizi</a:t>
            </a:r>
            <a:br>
              <a:rPr lang="en-US" sz="4000" dirty="0">
                <a:solidFill>
                  <a:schemeClr val="bg1"/>
                </a:solidFill>
                <a:latin typeface="+mn-lt"/>
              </a:rPr>
            </a:br>
            <a:r>
              <a:rPr lang="tr-TR" sz="4000" b="1" dirty="0">
                <a:latin typeface="+mn-lt"/>
              </a:rPr>
              <a:t>GLP ve </a:t>
            </a:r>
            <a:r>
              <a:rPr lang="en-US" sz="4000" b="1" i="1" dirty="0">
                <a:latin typeface="+mn-lt"/>
              </a:rPr>
              <a:t>In</a:t>
            </a:r>
            <a:r>
              <a:rPr lang="tr-TR" sz="4000" b="1" i="1" dirty="0">
                <a:latin typeface="+mn-lt"/>
              </a:rPr>
              <a:t> </a:t>
            </a:r>
            <a:r>
              <a:rPr lang="en-US" sz="4000" b="1" i="1" dirty="0">
                <a:latin typeface="+mn-lt"/>
              </a:rPr>
              <a:t>vivo </a:t>
            </a:r>
            <a:r>
              <a:rPr lang="en-US" sz="4000" b="1" dirty="0" err="1">
                <a:latin typeface="+mn-lt"/>
              </a:rPr>
              <a:t>Testler</a:t>
            </a:r>
            <a:br>
              <a:rPr lang="en-US" sz="4000" dirty="0">
                <a:solidFill>
                  <a:schemeClr val="bg1"/>
                </a:solidFill>
                <a:latin typeface="+mn-lt"/>
              </a:rPr>
            </a:br>
            <a:r>
              <a:rPr lang="tr-TR" sz="4000" b="0" i="1" dirty="0">
                <a:effectLst/>
                <a:latin typeface="+mn-lt"/>
                <a:cs typeface="Arial" panose="020B0604020202020204" pitchFamily="34" charset="0"/>
              </a:rPr>
              <a:t>Özet</a:t>
            </a:r>
            <a:endParaRPr lang="tr-TR" sz="4000" i="1" dirty="0">
              <a:latin typeface="+mn-lt"/>
            </a:endParaRP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E64961AC-E7F1-9A88-F050-6B05D75215DF}"/>
              </a:ext>
            </a:extLst>
          </p:cNvPr>
          <p:cNvSpPr>
            <a:spLocks noGrp="1"/>
          </p:cNvSpPr>
          <p:nvPr>
            <p:ph idx="1"/>
          </p:nvPr>
        </p:nvSpPr>
        <p:spPr>
          <a:xfrm>
            <a:off x="640080" y="2888314"/>
            <a:ext cx="11046704" cy="3483864"/>
          </a:xfrm>
        </p:spPr>
        <p:txBody>
          <a:bodyPr>
            <a:normAutofit lnSpcReduction="10000"/>
          </a:bodyPr>
          <a:lstStyle/>
          <a:p>
            <a:r>
              <a:rPr lang="tr-TR" sz="2400" dirty="0"/>
              <a:t>Klinik öncesi geliştirme çalışmalarının çoğu, özellikle de güvenlik konularıyla ilgili olanlar, kayıt tutma prosedürleri, veri analizi, cihaz kalibrasyonu ve personel eğitimi gibi hususları kapsayan İyi Laboratuvar Uygulamaları (GLP) olarak bilinen resmi işletim kuralları kapsamında yürütülür.</a:t>
            </a:r>
          </a:p>
          <a:p>
            <a:r>
              <a:rPr lang="tr-TR" sz="2400" dirty="0" err="1"/>
              <a:t>GLP'nin</a:t>
            </a:r>
            <a:r>
              <a:rPr lang="tr-TR" sz="2400" dirty="0"/>
              <a:t> amacı insan hatasını mümkün olduğunca ortadan kaldırmak ve düzenleyici otoriteye sunulan verilerin güvenilirliğini sağlamak olup laboratuvarların GLP standartlarına uygunluğu düzenli olarak takip edilmektedir.</a:t>
            </a:r>
          </a:p>
          <a:p>
            <a:r>
              <a:rPr lang="tr-TR" sz="2400" dirty="0"/>
              <a:t>Klinik öncesi geliştirmenin amacı, yeni bir bileşiğin insanlarda denenmeye hazır olduğunun kabul edilmesinden önce olması gereken tüm parametreleri karşılamaktır. Esas olarak fareler, tavşanlar, sıçanlar ve maymunlar üzerinde yapılır.</a:t>
            </a:r>
          </a:p>
          <a:p>
            <a:endParaRPr lang="tr-TR" sz="2400" dirty="0"/>
          </a:p>
          <a:p>
            <a:endParaRPr lang="tr-TR" sz="2400" dirty="0"/>
          </a:p>
        </p:txBody>
      </p:sp>
      <p:pic>
        <p:nvPicPr>
          <p:cNvPr id="1026" name="Picture 2" descr="Introduction to Cell Culture | Thermo Fisher Scientific - TR">
            <a:extLst>
              <a:ext uri="{FF2B5EF4-FFF2-40B4-BE49-F238E27FC236}">
                <a16:creationId xmlns:a16="http://schemas.microsoft.com/office/drawing/2014/main" id="{84700B91-286F-740F-6D2A-52F1578EF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839" y="458914"/>
            <a:ext cx="3995929" cy="224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81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FE528D-4824-D162-8F70-98597E54C070}"/>
              </a:ext>
            </a:extLst>
          </p:cNvPr>
          <p:cNvPicPr>
            <a:picLocks noChangeAspect="1"/>
          </p:cNvPicPr>
          <p:nvPr/>
        </p:nvPicPr>
        <p:blipFill rotWithShape="1">
          <a:blip r:embed="rId3"/>
          <a:srcRect/>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Başlık 1">
            <a:extLst>
              <a:ext uri="{FF2B5EF4-FFF2-40B4-BE49-F238E27FC236}">
                <a16:creationId xmlns:a16="http://schemas.microsoft.com/office/drawing/2014/main" id="{BE32EC4F-432C-D903-A9E3-CAAAC53AD15A}"/>
              </a:ext>
            </a:extLst>
          </p:cNvPr>
          <p:cNvSpPr>
            <a:spLocks noGrp="1"/>
          </p:cNvSpPr>
          <p:nvPr>
            <p:ph type="title"/>
          </p:nvPr>
        </p:nvSpPr>
        <p:spPr>
          <a:xfrm>
            <a:off x="1037809" y="1071350"/>
            <a:ext cx="4775162" cy="845132"/>
          </a:xfrm>
        </p:spPr>
        <p:txBody>
          <a:bodyPr>
            <a:normAutofit/>
          </a:bodyPr>
          <a:lstStyle/>
          <a:p>
            <a:pPr algn="ctr"/>
            <a:r>
              <a:rPr lang="tr-TR" b="1" dirty="0">
                <a:latin typeface="+mn-lt"/>
                <a:cs typeface="Arial" panose="020B0604020202020204" pitchFamily="34" charset="0"/>
              </a:rPr>
              <a:t>Sunum İçeriği</a:t>
            </a:r>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C075216-45F0-33EB-15F7-731769B3E7DA}"/>
              </a:ext>
            </a:extLst>
          </p:cNvPr>
          <p:cNvSpPr>
            <a:spLocks noGrp="1"/>
          </p:cNvSpPr>
          <p:nvPr>
            <p:ph idx="1"/>
          </p:nvPr>
        </p:nvSpPr>
        <p:spPr>
          <a:xfrm>
            <a:off x="1189319" y="1823512"/>
            <a:ext cx="4458446" cy="3833486"/>
          </a:xfrm>
        </p:spPr>
        <p:txBody>
          <a:bodyPr anchor="ctr">
            <a:normAutofit/>
          </a:bodyPr>
          <a:lstStyle/>
          <a:p>
            <a:pPr marL="571500" indent="-571500">
              <a:buFont typeface="+mj-lt"/>
              <a:buAutoNum type="romanUcPeriod"/>
            </a:pPr>
            <a:r>
              <a:rPr lang="tr-TR" sz="2400" dirty="0"/>
              <a:t>GLP standartlarına genel bakış</a:t>
            </a:r>
          </a:p>
          <a:p>
            <a:pPr marL="571500" indent="-571500">
              <a:buFont typeface="+mj-lt"/>
              <a:buAutoNum type="romanUcPeriod"/>
            </a:pPr>
            <a:r>
              <a:rPr lang="tr-TR" sz="2400" dirty="0" err="1"/>
              <a:t>GLP'nin</a:t>
            </a:r>
            <a:r>
              <a:rPr lang="tr-TR" sz="2400" dirty="0"/>
              <a:t> temel ilkeleri</a:t>
            </a:r>
          </a:p>
          <a:p>
            <a:pPr marL="571500" indent="-571500">
              <a:buFont typeface="+mj-lt"/>
              <a:buAutoNum type="romanUcPeriod"/>
            </a:pPr>
            <a:r>
              <a:rPr lang="tr-TR" sz="2400" dirty="0"/>
              <a:t>GLP uygulanan alanlar</a:t>
            </a:r>
          </a:p>
          <a:p>
            <a:pPr marL="571500" indent="-571500">
              <a:buFont typeface="+mj-lt"/>
              <a:buAutoNum type="romanUcPeriod"/>
            </a:pPr>
            <a:r>
              <a:rPr lang="tr-TR" sz="2400" dirty="0"/>
              <a:t>İlaç Araştırma Çalışmalarında GLP</a:t>
            </a:r>
          </a:p>
          <a:p>
            <a:pPr marL="571500" indent="-571500">
              <a:buFont typeface="+mj-lt"/>
              <a:buAutoNum type="romanUcPeriod"/>
            </a:pPr>
            <a:r>
              <a:rPr lang="tr-TR" sz="2400" dirty="0" err="1"/>
              <a:t>GLP'de</a:t>
            </a:r>
            <a:r>
              <a:rPr lang="tr-TR" sz="2400" dirty="0"/>
              <a:t> Klinik Öncesi Aşamalar ve </a:t>
            </a:r>
            <a:r>
              <a:rPr lang="tr-TR" sz="2400" dirty="0" err="1"/>
              <a:t>Invivo</a:t>
            </a:r>
            <a:r>
              <a:rPr lang="tr-TR" sz="2400" dirty="0"/>
              <a:t> Testler</a:t>
            </a:r>
          </a:p>
        </p:txBody>
      </p:sp>
    </p:spTree>
    <p:extLst>
      <p:ext uri="{BB962C8B-B14F-4D97-AF65-F5344CB8AC3E}">
        <p14:creationId xmlns:p14="http://schemas.microsoft.com/office/powerpoint/2010/main" val="18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6" name="Picture 305" descr="Desk with productivity items">
            <a:extLst>
              <a:ext uri="{FF2B5EF4-FFF2-40B4-BE49-F238E27FC236}">
                <a16:creationId xmlns:a16="http://schemas.microsoft.com/office/drawing/2014/main" id="{1EA92007-10F8-9576-B3FF-B0EFCC3A0324}"/>
              </a:ext>
            </a:extLst>
          </p:cNvPr>
          <p:cNvPicPr>
            <a:picLocks noChangeAspect="1"/>
          </p:cNvPicPr>
          <p:nvPr/>
        </p:nvPicPr>
        <p:blipFill rotWithShape="1">
          <a:blip r:embed="rId3"/>
          <a:srcRect l="35375" r="20125" b="-1"/>
          <a:stretch/>
        </p:blipFill>
        <p:spPr>
          <a:xfrm>
            <a:off x="1524020" y="10"/>
            <a:ext cx="4571980" cy="6857990"/>
          </a:xfrm>
          <a:prstGeom prst="rect">
            <a:avLst/>
          </a:prstGeom>
        </p:spPr>
      </p:pic>
      <p:sp>
        <p:nvSpPr>
          <p:cNvPr id="304" name="Google Shape;304;p30"/>
          <p:cNvSpPr txBox="1">
            <a:spLocks noGrp="1"/>
          </p:cNvSpPr>
          <p:nvPr>
            <p:ph idx="1"/>
          </p:nvPr>
        </p:nvSpPr>
        <p:spPr>
          <a:xfrm>
            <a:off x="6593676" y="1542244"/>
            <a:ext cx="5019210" cy="5008867"/>
          </a:xfrm>
          <a:prstGeom prst="rect">
            <a:avLst/>
          </a:prstGeom>
        </p:spPr>
        <p:txBody>
          <a:bodyPr spcFirstLastPara="1" vert="horz" lIns="91425" tIns="45700" rIns="91425" bIns="45700" rtlCol="0" anchor="t" anchorCtr="0">
            <a:normAutofit/>
          </a:bodyPr>
          <a:lstStyle/>
          <a:p>
            <a:pPr marL="171450" indent="-171450">
              <a:lnSpc>
                <a:spcPct val="120000"/>
              </a:lnSpc>
              <a:spcBef>
                <a:spcPts val="0"/>
              </a:spcBef>
              <a:spcAft>
                <a:spcPts val="600"/>
              </a:spcAft>
              <a:buClr>
                <a:srgbClr val="374151"/>
              </a:buClr>
              <a:buSzPts val="2100"/>
              <a:buFont typeface="Arial"/>
              <a:buChar char="•"/>
            </a:pPr>
            <a:r>
              <a:rPr lang="tr-TR" sz="1600" dirty="0">
                <a:latin typeface="Calibri" panose="020F0502020204030204" pitchFamily="34" charset="0"/>
                <a:ea typeface="Calibri" panose="020F0502020204030204" pitchFamily="34" charset="0"/>
                <a:cs typeface="Calibri" panose="020F0502020204030204" pitchFamily="34" charset="0"/>
              </a:rPr>
              <a:t>OECD, 1999..GLP. http://www.oecd.org/chemicalsafety/testing/oecdseriesonprinciplesofgoodlaboratorypracticeglpandcompliancemonitoring.htm</a:t>
            </a:r>
          </a:p>
          <a:p>
            <a:pPr marL="171450" indent="-171450">
              <a:lnSpc>
                <a:spcPct val="120000"/>
              </a:lnSpc>
              <a:spcBef>
                <a:spcPts val="0"/>
              </a:spcBef>
              <a:spcAft>
                <a:spcPts val="600"/>
              </a:spcAft>
              <a:buClr>
                <a:srgbClr val="374151"/>
              </a:buClr>
              <a:buSzPts val="2100"/>
              <a:buFont typeface="Arial"/>
              <a:buChar char="•"/>
            </a:pPr>
            <a:r>
              <a:rPr lang="tr-TR" sz="1600" dirty="0">
                <a:latin typeface="Calibri" panose="020F0502020204030204" pitchFamily="34" charset="0"/>
                <a:ea typeface="Calibri" panose="020F0502020204030204" pitchFamily="34" charset="0"/>
                <a:cs typeface="Calibri" panose="020F0502020204030204" pitchFamily="34" charset="0"/>
              </a:rPr>
              <a:t>ILAC, 2007. G24. https://ilac.org/publications-and-resources/ilac-guidance-series/</a:t>
            </a:r>
          </a:p>
          <a:p>
            <a:pPr marL="171450" indent="-171450">
              <a:lnSpc>
                <a:spcPct val="120000"/>
              </a:lnSpc>
              <a:spcBef>
                <a:spcPts val="0"/>
              </a:spcBef>
              <a:spcAft>
                <a:spcPts val="600"/>
              </a:spcAft>
              <a:buClr>
                <a:srgbClr val="374151"/>
              </a:buClr>
              <a:buSzPts val="2100"/>
              <a:buFont typeface="Arial"/>
              <a:buChar char="•"/>
            </a:pPr>
            <a:r>
              <a:rPr lang="tr-TR" sz="1600" dirty="0">
                <a:latin typeface="Calibri" panose="020F0502020204030204" pitchFamily="34" charset="0"/>
                <a:ea typeface="Calibri" panose="020F0502020204030204" pitchFamily="34" charset="0"/>
                <a:cs typeface="Calibri" panose="020F0502020204030204" pitchFamily="34" charset="0"/>
              </a:rPr>
              <a:t>WHO, 2009. </a:t>
            </a:r>
            <a:r>
              <a:rPr lang="tr-TR" sz="1600" dirty="0" err="1">
                <a:latin typeface="Calibri" panose="020F0502020204030204" pitchFamily="34" charset="0"/>
                <a:ea typeface="Calibri" panose="020F0502020204030204" pitchFamily="34" charset="0"/>
                <a:cs typeface="Calibri" panose="020F0502020204030204" pitchFamily="34" charset="0"/>
              </a:rPr>
              <a:t>Handbook</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Good</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Laboratory</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Practice</a:t>
            </a:r>
            <a:r>
              <a:rPr lang="tr-TR" sz="1600" dirty="0">
                <a:latin typeface="Calibri" panose="020F0502020204030204" pitchFamily="34" charset="0"/>
                <a:ea typeface="Calibri" panose="020F0502020204030204" pitchFamily="34" charset="0"/>
                <a:cs typeface="Calibri" panose="020F0502020204030204" pitchFamily="34" charset="0"/>
              </a:rPr>
              <a:t> (GLP). </a:t>
            </a:r>
            <a:r>
              <a:rPr lang="tr-TR" sz="1600" dirty="0" err="1">
                <a:latin typeface="Calibri" panose="020F0502020204030204" pitchFamily="34" charset="0"/>
                <a:ea typeface="Calibri" panose="020F0502020204030204" pitchFamily="34" charset="0"/>
                <a:cs typeface="Calibri" panose="020F0502020204030204" pitchFamily="34" charset="0"/>
              </a:rPr>
              <a:t>Quality</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Practices</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for</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Regulated</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Non-clinical</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Research</a:t>
            </a:r>
            <a:r>
              <a:rPr lang="tr-TR" sz="1600" dirty="0">
                <a:latin typeface="Calibri" panose="020F0502020204030204" pitchFamily="34" charset="0"/>
                <a:ea typeface="Calibri" panose="020F0502020204030204" pitchFamily="34" charset="0"/>
                <a:cs typeface="Calibri" panose="020F0502020204030204" pitchFamily="34" charset="0"/>
              </a:rPr>
              <a:t> </a:t>
            </a:r>
            <a:r>
              <a:rPr lang="tr-TR" sz="1600" dirty="0" err="1">
                <a:latin typeface="Calibri" panose="020F0502020204030204" pitchFamily="34" charset="0"/>
                <a:ea typeface="Calibri" panose="020F0502020204030204" pitchFamily="34" charset="0"/>
                <a:cs typeface="Calibri" panose="020F0502020204030204" pitchFamily="34" charset="0"/>
              </a:rPr>
              <a:t>and</a:t>
            </a:r>
            <a:r>
              <a:rPr lang="tr-TR" sz="1600" dirty="0">
                <a:latin typeface="Calibri" panose="020F0502020204030204" pitchFamily="34" charset="0"/>
                <a:ea typeface="Calibri" panose="020F0502020204030204" pitchFamily="34" charset="0"/>
                <a:cs typeface="Calibri" panose="020F0502020204030204" pitchFamily="34" charset="0"/>
              </a:rPr>
              <a:t> Development. 2nd ed. </a:t>
            </a:r>
            <a:r>
              <a:rPr lang="tr-TR" sz="1600" dirty="0" err="1">
                <a:latin typeface="Calibri" panose="020F0502020204030204" pitchFamily="34" charset="0"/>
                <a:ea typeface="Calibri" panose="020F0502020204030204" pitchFamily="34" charset="0"/>
                <a:cs typeface="Calibri" panose="020F0502020204030204" pitchFamily="34" charset="0"/>
              </a:rPr>
              <a:t>Geneva</a:t>
            </a:r>
            <a:r>
              <a:rPr lang="tr-TR" sz="1600" dirty="0">
                <a:latin typeface="Calibri" panose="020F0502020204030204" pitchFamily="34" charset="0"/>
                <a:ea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Clr>
                <a:srgbClr val="374151"/>
              </a:buClr>
              <a:buSzPts val="2100"/>
              <a:buFont typeface="Arial"/>
              <a:buChar char="•"/>
            </a:pPr>
            <a:r>
              <a:rPr lang="tr-TR" sz="1600" dirty="0">
                <a:latin typeface="Calibri" panose="020F0502020204030204" pitchFamily="34" charset="0"/>
                <a:ea typeface="Calibri" panose="020F0502020204030204" pitchFamily="34" charset="0"/>
                <a:cs typeface="Calibri" panose="020F0502020204030204" pitchFamily="34" charset="0"/>
              </a:rPr>
              <a:t>Resmi Gazete, 2010. İyi Laboratuvar Uygulamaları Prensipleri, Test Birimlerinin Uyumlaştırılması, İyi Laboratuvar Uygulamalarının ve Çalışmaların Denetlenmesi Hakkında Yönetmelik. https://www.resmigazete.gov.tr/eskiler/2010/03/20100309-10.htm</a:t>
            </a:r>
          </a:p>
          <a:p>
            <a:pPr marL="171450" indent="-171450">
              <a:spcBef>
                <a:spcPts val="750"/>
              </a:spcBef>
              <a:buClr>
                <a:srgbClr val="374151"/>
              </a:buClr>
              <a:buSzPts val="2100"/>
              <a:buFont typeface="Arial"/>
              <a:buChar char="•"/>
            </a:pPr>
            <a:endParaRPr lang="tr-TR" sz="16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750"/>
              </a:spcBef>
              <a:buClr>
                <a:srgbClr val="374151"/>
              </a:buClr>
              <a:buSzPts val="2100"/>
              <a:buFont typeface="Arial"/>
              <a:buChar char="•"/>
            </a:pPr>
            <a:endParaRPr lang="tr-TR" sz="16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indent="0">
              <a:spcBef>
                <a:spcPts val="750"/>
              </a:spcBef>
              <a:buClr>
                <a:schemeClr val="dk1"/>
              </a:buClr>
              <a:buSzPts val="2100"/>
              <a:buNone/>
            </a:pPr>
            <a:endParaRPr lang="tr-TR" sz="1600"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
        <p:nvSpPr>
          <p:cNvPr id="3" name="Metin kutusu 2">
            <a:extLst>
              <a:ext uri="{FF2B5EF4-FFF2-40B4-BE49-F238E27FC236}">
                <a16:creationId xmlns:a16="http://schemas.microsoft.com/office/drawing/2014/main" id="{03423E11-1B17-DE49-DBD9-AE6A1B110F30}"/>
              </a:ext>
            </a:extLst>
          </p:cNvPr>
          <p:cNvSpPr txBox="1"/>
          <p:nvPr/>
        </p:nvSpPr>
        <p:spPr>
          <a:xfrm>
            <a:off x="6817291" y="753788"/>
            <a:ext cx="4571980" cy="646331"/>
          </a:xfrm>
          <a:prstGeom prst="rect">
            <a:avLst/>
          </a:prstGeom>
          <a:noFill/>
        </p:spPr>
        <p:txBody>
          <a:bodyPr wrap="square">
            <a:spAutoFit/>
          </a:bodyPr>
          <a:lstStyle/>
          <a:p>
            <a:r>
              <a:rPr lang="tr-TR" sz="3600" b="1" dirty="0">
                <a:latin typeface="Calibri" panose="020F0502020204030204" pitchFamily="34" charset="0"/>
                <a:ea typeface="Calibri" panose="020F0502020204030204" pitchFamily="34" charset="0"/>
                <a:cs typeface="Calibri" panose="020F0502020204030204" pitchFamily="34" charset="0"/>
                <a:sym typeface="Calibri"/>
              </a:rPr>
              <a:t>Ek Kaynaklar</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slow" p14:dur="2000" advTm="8052"/>
    </mc:Choice>
    <mc:Fallback xmlns="">
      <p:transition spd="slow" advTm="805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idx="1"/>
          </p:nvPr>
        </p:nvSpPr>
        <p:spPr>
          <a:xfrm>
            <a:off x="2696960" y="4467143"/>
            <a:ext cx="6500191" cy="1191612"/>
          </a:xfrm>
          <a:prstGeom prst="rect">
            <a:avLst/>
          </a:prstGeom>
          <a:noFill/>
          <a:ln>
            <a:noFill/>
          </a:ln>
        </p:spPr>
        <p:txBody>
          <a:bodyPr spcFirstLastPara="1" vert="horz" wrap="square" lIns="68569" tIns="34275" rIns="68569" bIns="34275" rtlCol="0" anchor="t" anchorCtr="0">
            <a:normAutofit/>
          </a:bodyPr>
          <a:lstStyle/>
          <a:p>
            <a:pPr marL="0" indent="0" algn="ctr">
              <a:spcBef>
                <a:spcPts val="0"/>
              </a:spcBef>
              <a:buClr>
                <a:schemeClr val="dk1"/>
              </a:buClr>
              <a:buSzPts val="2000"/>
              <a:buNone/>
            </a:pPr>
            <a:r>
              <a:rPr lang="tr-TR" sz="1500" b="1" dirty="0"/>
              <a:t>Bu doküman </a:t>
            </a:r>
            <a:endParaRPr sz="1500" b="1" dirty="0"/>
          </a:p>
          <a:p>
            <a:pPr marL="0" indent="0" algn="ctr">
              <a:spcBef>
                <a:spcPts val="563"/>
              </a:spcBef>
              <a:buClr>
                <a:schemeClr val="dk1"/>
              </a:buClr>
              <a:buSzPts val="2000"/>
              <a:buNone/>
            </a:pPr>
            <a:r>
              <a:rPr lang="tr-TR" sz="1500" b="1" dirty="0"/>
              <a:t>"2022-1-TR01-KA220-VET-000088373 Erasmus Project </a:t>
            </a:r>
            <a:endParaRPr b="1" dirty="0"/>
          </a:p>
          <a:p>
            <a:pPr marL="0" indent="0" algn="ctr">
              <a:spcBef>
                <a:spcPts val="563"/>
              </a:spcBef>
              <a:buClr>
                <a:schemeClr val="dk1"/>
              </a:buClr>
              <a:buSzPts val="2000"/>
              <a:buNone/>
            </a:pPr>
            <a:r>
              <a:rPr lang="tr-TR" sz="1500" b="1" dirty="0"/>
              <a:t>A UNIVERSAL STRATEGIC NECESSITY: FROM MOLECULE TO DRUG»</a:t>
            </a:r>
          </a:p>
          <a:p>
            <a:pPr marL="0" indent="0" algn="ctr">
              <a:spcBef>
                <a:spcPts val="563"/>
              </a:spcBef>
              <a:buClr>
                <a:schemeClr val="dk1"/>
              </a:buClr>
              <a:buSzPts val="2000"/>
              <a:buNone/>
            </a:pPr>
            <a:r>
              <a:rPr lang="tr-TR" sz="1500" b="1" dirty="0"/>
              <a:t>için hazırlanmıştır</a:t>
            </a:r>
            <a:endParaRPr b="1" dirty="0"/>
          </a:p>
        </p:txBody>
      </p:sp>
      <p:pic>
        <p:nvPicPr>
          <p:cNvPr id="310" name="Google Shape;310;p31"/>
          <p:cNvPicPr preferRelativeResize="0"/>
          <p:nvPr/>
        </p:nvPicPr>
        <p:blipFill rotWithShape="1">
          <a:blip r:embed="rId3">
            <a:alphaModFix/>
          </a:blip>
          <a:srcRect/>
          <a:stretch/>
        </p:blipFill>
        <p:spPr>
          <a:xfrm>
            <a:off x="3618271" y="2713703"/>
            <a:ext cx="4543773" cy="1553497"/>
          </a:xfrm>
          <a:prstGeom prst="rect">
            <a:avLst/>
          </a:prstGeom>
          <a:noFill/>
          <a:ln>
            <a:noFill/>
          </a:ln>
        </p:spPr>
      </p:pic>
      <p:pic>
        <p:nvPicPr>
          <p:cNvPr id="2" name="Immagine 9">
            <a:extLst>
              <a:ext uri="{FF2B5EF4-FFF2-40B4-BE49-F238E27FC236}">
                <a16:creationId xmlns:a16="http://schemas.microsoft.com/office/drawing/2014/main" id="{319ADF93-BF6D-795C-9C0A-B525666168A7}"/>
              </a:ext>
            </a:extLst>
          </p:cNvPr>
          <p:cNvPicPr>
            <a:picLocks noChangeAspect="1"/>
          </p:cNvPicPr>
          <p:nvPr/>
        </p:nvPicPr>
        <p:blipFill>
          <a:blip r:embed="rId4"/>
          <a:stretch>
            <a:fillRect/>
          </a:stretch>
        </p:blipFill>
        <p:spPr>
          <a:xfrm>
            <a:off x="2362767" y="1492750"/>
            <a:ext cx="1717394" cy="863100"/>
          </a:xfrm>
          <a:prstGeom prst="rect">
            <a:avLst/>
          </a:prstGeom>
        </p:spPr>
      </p:pic>
      <p:pic>
        <p:nvPicPr>
          <p:cNvPr id="3" name="Picture 2" descr="Turkish National Agency | ESN Turkey">
            <a:extLst>
              <a:ext uri="{FF2B5EF4-FFF2-40B4-BE49-F238E27FC236}">
                <a16:creationId xmlns:a16="http://schemas.microsoft.com/office/drawing/2014/main" id="{1CD432B5-C14F-76FA-2681-0904074007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444" y="1463014"/>
            <a:ext cx="1717394" cy="904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nforegio - Download centre for visual elements">
            <a:extLst>
              <a:ext uri="{FF2B5EF4-FFF2-40B4-BE49-F238E27FC236}">
                <a16:creationId xmlns:a16="http://schemas.microsoft.com/office/drawing/2014/main" id="{541D2FFF-D528-A0B7-41B4-A22DA96A67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591" y="1464929"/>
            <a:ext cx="4409192" cy="9259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43C4EE-23E9-3CF9-62E8-FA96A8B4E68B}"/>
              </a:ext>
            </a:extLst>
          </p:cNvPr>
          <p:cNvSpPr txBox="1"/>
          <p:nvPr/>
        </p:nvSpPr>
        <p:spPr>
          <a:xfrm>
            <a:off x="2101993" y="5736271"/>
            <a:ext cx="7988015" cy="430887"/>
          </a:xfrm>
          <a:prstGeom prst="rect">
            <a:avLst/>
          </a:prstGeom>
          <a:noFill/>
        </p:spPr>
        <p:txBody>
          <a:bodyPr wrap="square">
            <a:spAutoFit/>
          </a:bodyPr>
          <a:lstStyle/>
          <a:p>
            <a:pPr algn="ctr" defTabSz="685800"/>
            <a:r>
              <a:rPr lang="en-US" sz="1100" dirty="0">
                <a:solidFill>
                  <a:srgbClr val="54565A"/>
                </a:solidFill>
                <a:latin typeface="Roboto" panose="02000000000000000000" pitchFamily="2" charset="0"/>
              </a:rPr>
              <a:t>""Erasmus+ </a:t>
            </a:r>
            <a:r>
              <a:rPr lang="en-US" sz="1100" dirty="0" err="1">
                <a:solidFill>
                  <a:srgbClr val="54565A"/>
                </a:solidFill>
                <a:latin typeface="Roboto" panose="02000000000000000000" pitchFamily="2" charset="0"/>
              </a:rPr>
              <a:t>Programı</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kapsamında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Avrupa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Komisyonu</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tarafından</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desteklenmektedir</a:t>
            </a:r>
            <a:r>
              <a:rPr lang="en-US" sz="1100" dirty="0">
                <a:solidFill>
                  <a:srgbClr val="54565A"/>
                </a:solidFill>
                <a:latin typeface="Roboto" panose="02000000000000000000" pitchFamily="2" charset="0"/>
              </a:rPr>
              <a:t>. </a:t>
            </a:r>
            <a:endParaRPr lang="tr-TR" sz="1100" dirty="0">
              <a:solidFill>
                <a:srgbClr val="54565A"/>
              </a:solidFill>
              <a:latin typeface="Roboto" panose="02000000000000000000" pitchFamily="2" charset="0"/>
            </a:endParaRPr>
          </a:p>
          <a:p>
            <a:pPr algn="ctr" defTabSz="685800"/>
            <a:r>
              <a:rPr lang="tr-TR" sz="1100" dirty="0">
                <a:solidFill>
                  <a:srgbClr val="54565A"/>
                </a:solidFill>
                <a:latin typeface="Roboto" panose="02000000000000000000" pitchFamily="2" charset="0"/>
              </a:rPr>
              <a:t>Ancak b</a:t>
            </a:r>
            <a:r>
              <a:rPr lang="en-US" sz="1100" dirty="0" err="1">
                <a:solidFill>
                  <a:srgbClr val="54565A"/>
                </a:solidFill>
                <a:latin typeface="Roboto" panose="02000000000000000000" pitchFamily="2" charset="0"/>
              </a:rPr>
              <a:t>urada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yer</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alan</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görüşlerden</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Avrupa</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Komisyonu</a:t>
            </a:r>
            <a:r>
              <a:rPr lang="en-US" sz="1100" dirty="0">
                <a:solidFill>
                  <a:srgbClr val="54565A"/>
                </a:solidFill>
                <a:latin typeface="Roboto" panose="02000000000000000000" pitchFamily="2" charset="0"/>
              </a:rPr>
              <a:t> ve Türkiye </a:t>
            </a:r>
            <a:r>
              <a:rPr lang="en-US" sz="1100" dirty="0" err="1">
                <a:solidFill>
                  <a:srgbClr val="54565A"/>
                </a:solidFill>
                <a:latin typeface="Roboto" panose="02000000000000000000" pitchFamily="2" charset="0"/>
              </a:rPr>
              <a:t>Ulusal</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Ajansı</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sorumlu</a:t>
            </a:r>
            <a:r>
              <a:rPr lang="en-US" sz="1100" dirty="0">
                <a:solidFill>
                  <a:srgbClr val="54565A"/>
                </a:solidFill>
                <a:latin typeface="Roboto" panose="02000000000000000000" pitchFamily="2" charset="0"/>
              </a:rPr>
              <a:t> </a:t>
            </a:r>
            <a:r>
              <a:rPr lang="en-US" sz="1100" dirty="0" err="1">
                <a:solidFill>
                  <a:srgbClr val="54565A"/>
                </a:solidFill>
                <a:latin typeface="Roboto" panose="02000000000000000000" pitchFamily="2" charset="0"/>
              </a:rPr>
              <a:t>tutulamaz</a:t>
            </a:r>
            <a:r>
              <a:rPr lang="en-US" sz="1100" dirty="0">
                <a:solidFill>
                  <a:srgbClr val="54565A"/>
                </a:solidFill>
                <a:latin typeface="Roboto" panose="02000000000000000000" pitchFamily="2" charset="0"/>
              </a:rPr>
              <a:t>."</a:t>
            </a:r>
            <a:endParaRPr lang="en-NL" sz="1100" dirty="0">
              <a:solidFill>
                <a:prstClr val="black"/>
              </a:solidFill>
              <a:latin typeface="Aptos" panose="02110004020202020204"/>
            </a:endParaRPr>
          </a:p>
        </p:txBody>
      </p:sp>
    </p:spTree>
  </p:cSld>
  <p:clrMapOvr>
    <a:masterClrMapping/>
  </p:clrMapOvr>
  <mc:AlternateContent xmlns:mc="http://schemas.openxmlformats.org/markup-compatibility/2006" xmlns:p14="http://schemas.microsoft.com/office/powerpoint/2010/main">
    <mc:Choice Requires="p14">
      <p:transition spd="slow" p14:dur="2000" advTm="4738"/>
    </mc:Choice>
    <mc:Fallback xmlns="">
      <p:transition spd="slow" advTm="473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5D83E6-2F36-C9BD-E14D-3E211EBF21AD}"/>
            </a:ext>
          </a:extLst>
        </p:cNvPr>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Başlık 4">
            <a:extLst>
              <a:ext uri="{FF2B5EF4-FFF2-40B4-BE49-F238E27FC236}">
                <a16:creationId xmlns:a16="http://schemas.microsoft.com/office/drawing/2014/main" id="{DE30716E-38A4-172D-79F4-468BA0B4961F}"/>
              </a:ext>
            </a:extLst>
          </p:cNvPr>
          <p:cNvSpPr>
            <a:spLocks noGrp="1"/>
          </p:cNvSpPr>
          <p:nvPr>
            <p:ph type="ctrTitle"/>
          </p:nvPr>
        </p:nvSpPr>
        <p:spPr>
          <a:xfrm>
            <a:off x="1159928" y="1337868"/>
            <a:ext cx="3404317" cy="4187361"/>
          </a:xfrm>
        </p:spPr>
        <p:txBody>
          <a:bodyPr vert="horz" lIns="68580" tIns="34290" rIns="68580" bIns="34290" rtlCol="0" anchor="ctr">
            <a:normAutofit/>
          </a:bodyPr>
          <a:lstStyle/>
          <a:p>
            <a:pPr algn="l"/>
            <a:r>
              <a:rPr lang="en-US" sz="5400" b="1" dirty="0" err="1">
                <a:latin typeface="Calibri Light" panose="020F0302020204030204" pitchFamily="34" charset="0"/>
                <a:ea typeface="Calibri Light" panose="020F0302020204030204" pitchFamily="34" charset="0"/>
                <a:cs typeface="Calibri Light" panose="020F0302020204030204" pitchFamily="34" charset="0"/>
              </a:rPr>
              <a:t>Proje</a:t>
            </a:r>
            <a:r>
              <a:rPr lang="en-US" sz="5400" b="1" dirty="0">
                <a:latin typeface="Calibri Light" panose="020F0302020204030204" pitchFamily="34" charset="0"/>
                <a:ea typeface="Calibri Light" panose="020F0302020204030204" pitchFamily="34" charset="0"/>
                <a:cs typeface="Calibri Light" panose="020F0302020204030204" pitchFamily="34" charset="0"/>
              </a:rPr>
              <a:t> Partner</a:t>
            </a:r>
            <a:r>
              <a:rPr lang="tr-TR" sz="5400" b="1" dirty="0" err="1">
                <a:latin typeface="Calibri Light" panose="020F0302020204030204" pitchFamily="34" charset="0"/>
                <a:ea typeface="Calibri Light" panose="020F0302020204030204" pitchFamily="34" charset="0"/>
                <a:cs typeface="Calibri Light" panose="020F0302020204030204" pitchFamily="34" charset="0"/>
              </a:rPr>
              <a:t>leri</a:t>
            </a:r>
            <a:endParaRPr lang="en-US" sz="54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3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44588" y="345428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30" name="Picture 6" descr="Ankara University - Wikipedia">
            <a:extLst>
              <a:ext uri="{FF2B5EF4-FFF2-40B4-BE49-F238E27FC236}">
                <a16:creationId xmlns:a16="http://schemas.microsoft.com/office/drawing/2014/main" id="{AC34D15D-C92A-95E9-905B-30B6C102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719" y="1017333"/>
            <a:ext cx="1138978" cy="1138978"/>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a:extLst>
              <a:ext uri="{FF2B5EF4-FFF2-40B4-BE49-F238E27FC236}">
                <a16:creationId xmlns:a16="http://schemas.microsoft.com/office/drawing/2014/main" id="{98ADAD1C-D8B5-B73A-D4BF-F8DA6DFE8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2005" y="3510706"/>
            <a:ext cx="1011918" cy="1011918"/>
          </a:xfrm>
          <a:prstGeom prst="rect">
            <a:avLst/>
          </a:prstGeom>
        </p:spPr>
      </p:pic>
      <p:pic>
        <p:nvPicPr>
          <p:cNvPr id="11" name="Resim 10">
            <a:extLst>
              <a:ext uri="{FF2B5EF4-FFF2-40B4-BE49-F238E27FC236}">
                <a16:creationId xmlns:a16="http://schemas.microsoft.com/office/drawing/2014/main" id="{CAE05125-7ADB-E780-6D86-61D59E0CF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1417" y="3516218"/>
            <a:ext cx="1107969" cy="1000897"/>
          </a:xfrm>
          <a:prstGeom prst="rect">
            <a:avLst/>
          </a:prstGeom>
        </p:spPr>
      </p:pic>
      <p:pic>
        <p:nvPicPr>
          <p:cNvPr id="12" name="Picture 2" descr="Logolar | Dokuz Eylül Üniversitesi Edebiyat Fakültesi">
            <a:extLst>
              <a:ext uri="{FF2B5EF4-FFF2-40B4-BE49-F238E27FC236}">
                <a16:creationId xmlns:a16="http://schemas.microsoft.com/office/drawing/2014/main" id="{5C10C731-5482-B9CB-C6FD-F86BD67DB6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2005" y="2331560"/>
            <a:ext cx="1011918" cy="1011918"/>
          </a:xfrm>
          <a:prstGeom prst="rect">
            <a:avLst/>
          </a:prstGeom>
          <a:solidFill>
            <a:schemeClr val="bg1"/>
          </a:solidFill>
        </p:spPr>
      </p:pic>
      <p:pic>
        <p:nvPicPr>
          <p:cNvPr id="13" name="Resim 12">
            <a:extLst>
              <a:ext uri="{FF2B5EF4-FFF2-40B4-BE49-F238E27FC236}">
                <a16:creationId xmlns:a16="http://schemas.microsoft.com/office/drawing/2014/main" id="{45268A91-C708-9908-8948-0F817FAD2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417" y="2453557"/>
            <a:ext cx="1866717" cy="767929"/>
          </a:xfrm>
          <a:prstGeom prst="rect">
            <a:avLst/>
          </a:prstGeom>
        </p:spPr>
      </p:pic>
      <p:pic>
        <p:nvPicPr>
          <p:cNvPr id="14" name="Picture 2">
            <a:extLst>
              <a:ext uri="{FF2B5EF4-FFF2-40B4-BE49-F238E27FC236}">
                <a16:creationId xmlns:a16="http://schemas.microsoft.com/office/drawing/2014/main" id="{A403D928-6AFD-6632-EFC5-7AAB571914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478" y="1155413"/>
            <a:ext cx="941835" cy="941835"/>
          </a:xfrm>
          <a:prstGeom prst="rect">
            <a:avLst/>
          </a:prstGeom>
          <a:solidFill>
            <a:schemeClr val="bg1"/>
          </a:solidFill>
        </p:spPr>
      </p:pic>
      <p:pic>
        <p:nvPicPr>
          <p:cNvPr id="16" name="Picture 6" descr="Minho Üniversitesi – VETforEI">
            <a:extLst>
              <a:ext uri="{FF2B5EF4-FFF2-40B4-BE49-F238E27FC236}">
                <a16:creationId xmlns:a16="http://schemas.microsoft.com/office/drawing/2014/main" id="{84B812C7-31BC-139B-5FB9-3163F92870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1719" y="4705896"/>
            <a:ext cx="1072492" cy="10874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background with blue text&#10;&#10;Description automatically generated">
            <a:extLst>
              <a:ext uri="{FF2B5EF4-FFF2-40B4-BE49-F238E27FC236}">
                <a16:creationId xmlns:a16="http://schemas.microsoft.com/office/drawing/2014/main" id="{53EDAC1A-3EA2-5A71-35A5-FEA72D9D5D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61416" y="4990113"/>
            <a:ext cx="2294356" cy="519051"/>
          </a:xfrm>
          <a:prstGeom prst="rect">
            <a:avLst/>
          </a:prstGeom>
        </p:spPr>
      </p:pic>
    </p:spTree>
    <p:extLst>
      <p:ext uri="{BB962C8B-B14F-4D97-AF65-F5344CB8AC3E}">
        <p14:creationId xmlns:p14="http://schemas.microsoft.com/office/powerpoint/2010/main" val="393443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9" name="Title 8">
            <a:extLst>
              <a:ext uri="{FF2B5EF4-FFF2-40B4-BE49-F238E27FC236}">
                <a16:creationId xmlns:a16="http://schemas.microsoft.com/office/drawing/2014/main" id="{87B0E883-AF1F-525E-D112-74DE2164E64F}"/>
              </a:ext>
            </a:extLst>
          </p:cNvPr>
          <p:cNvSpPr>
            <a:spLocks noGrp="1"/>
          </p:cNvSpPr>
          <p:nvPr>
            <p:ph type="title"/>
          </p:nvPr>
        </p:nvSpPr>
        <p:spPr>
          <a:xfrm>
            <a:off x="1435510" y="1337310"/>
            <a:ext cx="3556755" cy="1622323"/>
          </a:xfrm>
        </p:spPr>
        <p:txBody>
          <a:bodyPr vert="horz" lIns="68580" tIns="34290" rIns="68580" bIns="34290" rtlCol="0" anchor="b">
            <a:normAutofit/>
          </a:bodyPr>
          <a:lstStyle/>
          <a:p>
            <a:r>
              <a:rPr lang="tr-TR" sz="4400" b="1" dirty="0"/>
              <a:t>Teşekkürler</a:t>
            </a:r>
            <a:endParaRPr lang="en-US" sz="4400" b="1" dirty="0"/>
          </a:p>
        </p:txBody>
      </p:sp>
      <p:pic>
        <p:nvPicPr>
          <p:cNvPr id="12" name="Picture 11" descr="Scientist holding solution in glassware in laboratory with rainbow overlay">
            <a:extLst>
              <a:ext uri="{FF2B5EF4-FFF2-40B4-BE49-F238E27FC236}">
                <a16:creationId xmlns:a16="http://schemas.microsoft.com/office/drawing/2014/main" id="{74D10FD7-DA3F-166A-A8A9-3C970F418D89}"/>
              </a:ext>
            </a:extLst>
          </p:cNvPr>
          <p:cNvPicPr>
            <a:picLocks noChangeAspect="1"/>
          </p:cNvPicPr>
          <p:nvPr/>
        </p:nvPicPr>
        <p:blipFill rotWithShape="1">
          <a:blip r:embed="rId3"/>
          <a:srcRect l="11111" r="22438" b="-1"/>
          <a:stretch/>
        </p:blipFill>
        <p:spPr>
          <a:xfrm>
            <a:off x="5507778" y="857258"/>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4" name="Resim 11">
            <a:extLst>
              <a:ext uri="{FF2B5EF4-FFF2-40B4-BE49-F238E27FC236}">
                <a16:creationId xmlns:a16="http://schemas.microsoft.com/office/drawing/2014/main" id="{7750388E-83CF-0267-58AD-27F47D58BC0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37419" y="4188542"/>
            <a:ext cx="4254846" cy="16223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600" b="1" kern="1200" dirty="0" err="1">
                <a:solidFill>
                  <a:schemeClr val="bg1"/>
                </a:solidFill>
                <a:latin typeface="+mn-lt"/>
                <a:ea typeface="+mj-ea"/>
                <a:cs typeface="+mj-cs"/>
              </a:rPr>
              <a:t>İlaç</a:t>
            </a:r>
            <a:r>
              <a:rPr lang="en-US" sz="3600" b="1" kern="1200" dirty="0">
                <a:solidFill>
                  <a:schemeClr val="bg1"/>
                </a:solidFill>
                <a:latin typeface="+mn-lt"/>
                <a:ea typeface="+mj-ea"/>
                <a:cs typeface="+mj-cs"/>
              </a:rPr>
              <a:t> </a:t>
            </a:r>
            <a:r>
              <a:rPr lang="en-US" sz="3600" b="1" kern="1200" dirty="0" err="1">
                <a:solidFill>
                  <a:schemeClr val="bg1"/>
                </a:solidFill>
                <a:latin typeface="+mn-lt"/>
                <a:ea typeface="+mj-ea"/>
                <a:cs typeface="+mj-cs"/>
              </a:rPr>
              <a:t>geliştirmede</a:t>
            </a:r>
            <a:r>
              <a:rPr lang="en-US" sz="3600" b="1" kern="1200" dirty="0">
                <a:solidFill>
                  <a:schemeClr val="bg1"/>
                </a:solidFill>
                <a:latin typeface="+mn-lt"/>
                <a:ea typeface="+mj-ea"/>
                <a:cs typeface="+mj-cs"/>
              </a:rPr>
              <a:t> </a:t>
            </a:r>
            <a:r>
              <a:rPr lang="en-US" sz="3600" b="1" kern="1200" dirty="0" err="1">
                <a:solidFill>
                  <a:schemeClr val="bg1"/>
                </a:solidFill>
                <a:latin typeface="+mn-lt"/>
                <a:ea typeface="+mj-ea"/>
                <a:cs typeface="+mj-cs"/>
              </a:rPr>
              <a:t>GxP</a:t>
            </a:r>
            <a:r>
              <a:rPr lang="en-US" sz="3600" b="1" kern="1200" dirty="0">
                <a:solidFill>
                  <a:schemeClr val="bg1"/>
                </a:solidFill>
                <a:latin typeface="+mn-lt"/>
                <a:ea typeface="+mj-ea"/>
                <a:cs typeface="+mj-cs"/>
              </a:rPr>
              <a:t> </a:t>
            </a:r>
            <a:r>
              <a:rPr lang="en-US" sz="3600" b="1" kern="1200" dirty="0" err="1">
                <a:solidFill>
                  <a:schemeClr val="bg1"/>
                </a:solidFill>
                <a:latin typeface="+mn-lt"/>
                <a:ea typeface="+mj-ea"/>
                <a:cs typeface="+mj-cs"/>
              </a:rPr>
              <a:t>Standartları</a:t>
            </a:r>
            <a:endParaRPr lang="en-US" sz="3600" b="1" kern="1200" dirty="0">
              <a:solidFill>
                <a:schemeClr val="bg1"/>
              </a:solidFill>
              <a:latin typeface="+mn-lt"/>
              <a:ea typeface="+mj-ea"/>
              <a:cs typeface="+mj-cs"/>
            </a:endParaRP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328" y="1675227"/>
            <a:ext cx="7777343" cy="4394199"/>
          </a:xfrm>
          <a:prstGeom prst="rect">
            <a:avLst/>
          </a:prstGeom>
        </p:spPr>
      </p:pic>
    </p:spTree>
    <p:extLst>
      <p:ext uri="{BB962C8B-B14F-4D97-AF65-F5344CB8AC3E}">
        <p14:creationId xmlns:p14="http://schemas.microsoft.com/office/powerpoint/2010/main" val="2535301783"/>
      </p:ext>
    </p:extLst>
  </p:cSld>
  <p:clrMapOvr>
    <a:masterClrMapping/>
  </p:clrMapOvr>
  <mc:AlternateContent xmlns:mc="http://schemas.openxmlformats.org/markup-compatibility/2006" xmlns:p14="http://schemas.microsoft.com/office/powerpoint/2010/main">
    <mc:Choice Requires="p14">
      <p:transition spd="slow" p14:dur="2000" advTm="55655"/>
    </mc:Choice>
    <mc:Fallback xmlns="">
      <p:transition spd="slow" advTm="5565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4" name="Rectangle 1639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8" name="Title 1"/>
          <p:cNvSpPr>
            <a:spLocks noGrp="1"/>
          </p:cNvSpPr>
          <p:nvPr>
            <p:ph type="title"/>
          </p:nvPr>
        </p:nvSpPr>
        <p:spPr>
          <a:xfrm>
            <a:off x="630936" y="640080"/>
            <a:ext cx="4818888" cy="1481328"/>
          </a:xfrm>
        </p:spPr>
        <p:txBody>
          <a:bodyPr anchor="b">
            <a:normAutofit/>
          </a:bodyPr>
          <a:lstStyle/>
          <a:p>
            <a:r>
              <a:rPr lang="tr-TR" altLang="tr-TR" sz="5000" b="1" dirty="0" err="1">
                <a:latin typeface="+mn-lt"/>
              </a:rPr>
              <a:t>Good</a:t>
            </a:r>
            <a:r>
              <a:rPr lang="tr-TR" altLang="tr-TR" sz="5000" b="1" dirty="0">
                <a:latin typeface="+mn-lt"/>
              </a:rPr>
              <a:t> </a:t>
            </a:r>
            <a:r>
              <a:rPr lang="tr-TR" altLang="tr-TR" sz="5000" b="1" dirty="0" err="1">
                <a:latin typeface="+mn-lt"/>
              </a:rPr>
              <a:t>Laboratory</a:t>
            </a:r>
            <a:r>
              <a:rPr lang="tr-TR" altLang="tr-TR" sz="5000" b="1" dirty="0">
                <a:latin typeface="+mn-lt"/>
              </a:rPr>
              <a:t> </a:t>
            </a:r>
            <a:r>
              <a:rPr lang="tr-TR" altLang="tr-TR" sz="5000" b="1" dirty="0" err="1">
                <a:latin typeface="+mn-lt"/>
              </a:rPr>
              <a:t>Practice</a:t>
            </a:r>
            <a:r>
              <a:rPr lang="tr-TR" altLang="tr-TR" sz="5000" b="1" dirty="0">
                <a:latin typeface="+mn-lt"/>
              </a:rPr>
              <a:t>- GLP</a:t>
            </a:r>
          </a:p>
        </p:txBody>
      </p:sp>
      <p:sp>
        <p:nvSpPr>
          <p:cNvPr id="1639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Content Placeholder 2"/>
          <p:cNvSpPr>
            <a:spLocks noGrp="1"/>
          </p:cNvSpPr>
          <p:nvPr>
            <p:ph idx="1"/>
          </p:nvPr>
        </p:nvSpPr>
        <p:spPr>
          <a:xfrm>
            <a:off x="630936" y="2660904"/>
            <a:ext cx="5932702" cy="3547872"/>
          </a:xfrm>
        </p:spPr>
        <p:txBody>
          <a:bodyPr anchor="t">
            <a:normAutofit/>
          </a:bodyPr>
          <a:lstStyle/>
          <a:p>
            <a:r>
              <a:rPr lang="en-US" altLang="tr-TR" dirty="0"/>
              <a:t>70'lerin </a:t>
            </a:r>
            <a:r>
              <a:rPr lang="en-US" altLang="tr-TR" dirty="0" err="1"/>
              <a:t>başında</a:t>
            </a:r>
            <a:r>
              <a:rPr lang="en-US" altLang="tr-TR" dirty="0"/>
              <a:t> FDA</a:t>
            </a:r>
            <a:r>
              <a:rPr lang="tr-TR" altLang="tr-TR" dirty="0"/>
              <a:t> tarafından </a:t>
            </a:r>
            <a:r>
              <a:rPr lang="en-US" altLang="tr-TR" dirty="0"/>
              <a:t>A</a:t>
            </a:r>
            <a:r>
              <a:rPr lang="tr-TR" altLang="tr-TR" dirty="0" err="1"/>
              <a:t>BD’deki</a:t>
            </a:r>
            <a:r>
              <a:rPr lang="en-US" altLang="tr-TR" dirty="0"/>
              <a:t> 40 </a:t>
            </a:r>
            <a:r>
              <a:rPr lang="en-US" altLang="tr-TR" dirty="0" err="1"/>
              <a:t>toksikoloji</a:t>
            </a:r>
            <a:r>
              <a:rPr lang="en-US" altLang="tr-TR" dirty="0"/>
              <a:t> </a:t>
            </a:r>
            <a:r>
              <a:rPr lang="en-US" altLang="tr-TR" dirty="0" err="1"/>
              <a:t>laboratuvarında</a:t>
            </a:r>
            <a:r>
              <a:rPr lang="en-US" altLang="tr-TR" dirty="0"/>
              <a:t> </a:t>
            </a:r>
            <a:r>
              <a:rPr lang="en-US" altLang="tr-TR" dirty="0" err="1"/>
              <a:t>derinlemesine</a:t>
            </a:r>
            <a:r>
              <a:rPr lang="en-US" altLang="tr-TR" dirty="0"/>
              <a:t> </a:t>
            </a:r>
            <a:r>
              <a:rPr lang="en-US" altLang="tr-TR" dirty="0" err="1"/>
              <a:t>bir</a:t>
            </a:r>
            <a:r>
              <a:rPr lang="en-US" altLang="tr-TR" dirty="0"/>
              <a:t> </a:t>
            </a:r>
            <a:r>
              <a:rPr lang="en-US" altLang="tr-TR" dirty="0" err="1"/>
              <a:t>araştırma</a:t>
            </a:r>
            <a:endParaRPr lang="en-US" altLang="tr-TR" dirty="0"/>
          </a:p>
          <a:p>
            <a:r>
              <a:rPr lang="en-US" altLang="tr-TR" dirty="0" err="1"/>
              <a:t>Çok</a:t>
            </a:r>
            <a:r>
              <a:rPr lang="en-US" altLang="tr-TR" dirty="0"/>
              <a:t> </a:t>
            </a:r>
            <a:r>
              <a:rPr lang="en-US" altLang="tr-TR" dirty="0" err="1"/>
              <a:t>sayıda</a:t>
            </a:r>
            <a:r>
              <a:rPr lang="en-US" altLang="tr-TR" dirty="0"/>
              <a:t> </a:t>
            </a:r>
            <a:r>
              <a:rPr lang="en-US" altLang="tr-TR" dirty="0" err="1"/>
              <a:t>dolandırıcılık</a:t>
            </a:r>
            <a:r>
              <a:rPr lang="en-US" altLang="tr-TR" dirty="0"/>
              <a:t> </a:t>
            </a:r>
            <a:r>
              <a:rPr lang="en-US" altLang="tr-TR" dirty="0" err="1"/>
              <a:t>faaliyeti</a:t>
            </a:r>
            <a:r>
              <a:rPr lang="en-US" altLang="tr-TR" dirty="0"/>
              <a:t> ve </a:t>
            </a:r>
            <a:r>
              <a:rPr lang="en-US" altLang="tr-TR" dirty="0" err="1"/>
              <a:t>çok</a:t>
            </a:r>
            <a:r>
              <a:rPr lang="en-US" altLang="tr-TR" dirty="0"/>
              <a:t> </a:t>
            </a:r>
            <a:r>
              <a:rPr lang="en-US" altLang="tr-TR" dirty="0" err="1"/>
              <a:t>sayıda</a:t>
            </a:r>
            <a:r>
              <a:rPr lang="en-US" altLang="tr-TR" dirty="0"/>
              <a:t> </a:t>
            </a:r>
            <a:r>
              <a:rPr lang="en-US" altLang="tr-TR" dirty="0" err="1"/>
              <a:t>kötü</a:t>
            </a:r>
            <a:r>
              <a:rPr lang="en-US" altLang="tr-TR" dirty="0"/>
              <a:t> </a:t>
            </a:r>
            <a:r>
              <a:rPr lang="en-US" altLang="tr-TR" dirty="0" err="1"/>
              <a:t>laboratuvar</a:t>
            </a:r>
            <a:r>
              <a:rPr lang="en-US" altLang="tr-TR" dirty="0"/>
              <a:t> </a:t>
            </a:r>
            <a:r>
              <a:rPr lang="en-US" altLang="tr-TR" dirty="0" err="1"/>
              <a:t>uygulaması</a:t>
            </a:r>
            <a:r>
              <a:rPr lang="tr-TR" altLang="tr-TR" dirty="0" err="1"/>
              <a:t>nın</a:t>
            </a:r>
            <a:r>
              <a:rPr lang="tr-TR" altLang="tr-TR" dirty="0"/>
              <a:t> saptanması</a:t>
            </a:r>
          </a:p>
        </p:txBody>
      </p:sp>
      <p:pic>
        <p:nvPicPr>
          <p:cNvPr id="16389"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099048" y="835990"/>
            <a:ext cx="5458968" cy="51860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86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5" name="Rectangle 1946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p:cNvSpPr>
            <a:spLocks noGrp="1"/>
          </p:cNvSpPr>
          <p:nvPr>
            <p:ph type="title"/>
          </p:nvPr>
        </p:nvSpPr>
        <p:spPr>
          <a:xfrm>
            <a:off x="630935" y="413360"/>
            <a:ext cx="7335617" cy="1027134"/>
          </a:xfrm>
        </p:spPr>
        <p:txBody>
          <a:bodyPr anchor="b">
            <a:normAutofit/>
          </a:bodyPr>
          <a:lstStyle/>
          <a:p>
            <a:r>
              <a:rPr lang="tr-TR" altLang="tr-TR" b="1" dirty="0" err="1">
                <a:latin typeface="+mn-lt"/>
              </a:rPr>
              <a:t>FDA’in</a:t>
            </a:r>
            <a:r>
              <a:rPr lang="tr-TR" altLang="tr-TR" b="1" dirty="0">
                <a:latin typeface="+mn-lt"/>
              </a:rPr>
              <a:t> Araştırma Bulguları</a:t>
            </a:r>
          </a:p>
        </p:txBody>
      </p:sp>
      <p:sp>
        <p:nvSpPr>
          <p:cNvPr id="1946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Content Placeholder 2"/>
          <p:cNvSpPr>
            <a:spLocks noGrp="1"/>
          </p:cNvSpPr>
          <p:nvPr>
            <p:ph idx="1"/>
          </p:nvPr>
        </p:nvSpPr>
        <p:spPr>
          <a:xfrm>
            <a:off x="630936" y="2660904"/>
            <a:ext cx="4818888" cy="3547872"/>
          </a:xfrm>
        </p:spPr>
        <p:txBody>
          <a:bodyPr anchor="t">
            <a:normAutofit/>
          </a:bodyPr>
          <a:lstStyle/>
          <a:p>
            <a:r>
              <a:rPr lang="tr-TR" altLang="tr-TR" dirty="0"/>
              <a:t>Ünlü bir kimya üreticisi için deneyler yapan laboratuvarda dolandırıcılık</a:t>
            </a:r>
          </a:p>
          <a:p>
            <a:r>
              <a:rPr lang="tr-TR" altLang="tr-TR" dirty="0"/>
              <a:t>Losyon ve deodorant gibi kozmetik ürünlerin test edildiği farelerde kanser nedeniyle ölümler</a:t>
            </a:r>
          </a:p>
        </p:txBody>
      </p:sp>
      <p:pic>
        <p:nvPicPr>
          <p:cNvPr id="19460"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811182" y="1853854"/>
            <a:ext cx="5934458" cy="39612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1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762001" y="1138265"/>
            <a:ext cx="3056625" cy="2909296"/>
          </a:xfrm>
        </p:spPr>
        <p:txBody>
          <a:bodyPr anchor="t">
            <a:normAutofit/>
          </a:bodyPr>
          <a:lstStyle/>
          <a:p>
            <a:r>
              <a:rPr lang="tr-TR" altLang="tr-TR" b="1" dirty="0" err="1">
                <a:latin typeface="+mn-lt"/>
              </a:rPr>
              <a:t>FDA’in</a:t>
            </a:r>
            <a:r>
              <a:rPr lang="tr-TR" altLang="tr-TR" b="1" dirty="0">
                <a:latin typeface="+mn-lt"/>
              </a:rPr>
              <a:t> Araştırma Bulguları</a:t>
            </a:r>
            <a:endParaRPr lang="tr-TR" altLang="tr-TR" dirty="0"/>
          </a:p>
        </p:txBody>
      </p:sp>
      <p:cxnSp>
        <p:nvCxnSpPr>
          <p:cNvPr id="17420" name="Straight Connector 17419">
            <a:extLst>
              <a:ext uri="{FF2B5EF4-FFF2-40B4-BE49-F238E27FC236}">
                <a16:creationId xmlns:a16="http://schemas.microsoft.com/office/drawing/2014/main" id="{00CD8E7C-C23B-A3B9-B18A-838AED877A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411" name="Content Placeholder 2"/>
          <p:cNvSpPr>
            <a:spLocks noGrp="1"/>
          </p:cNvSpPr>
          <p:nvPr>
            <p:ph idx="1"/>
          </p:nvPr>
        </p:nvSpPr>
        <p:spPr>
          <a:xfrm>
            <a:off x="3432132" y="536395"/>
            <a:ext cx="8592854" cy="5785210"/>
          </a:xfrm>
        </p:spPr>
        <p:txBody>
          <a:bodyPr>
            <a:normAutofit/>
          </a:bodyPr>
          <a:lstStyle/>
          <a:p>
            <a:r>
              <a:rPr lang="en-US" altLang="tr-TR" dirty="0" err="1"/>
              <a:t>Gerekli</a:t>
            </a:r>
            <a:r>
              <a:rPr lang="en-US" altLang="tr-TR" dirty="0"/>
              <a:t> </a:t>
            </a:r>
            <a:r>
              <a:rPr lang="en-US" altLang="tr-TR" dirty="0" err="1"/>
              <a:t>niteliklere</a:t>
            </a:r>
            <a:r>
              <a:rPr lang="en-US" altLang="tr-TR" dirty="0"/>
              <a:t> </a:t>
            </a:r>
            <a:r>
              <a:rPr lang="en-US" altLang="tr-TR" dirty="0" err="1"/>
              <a:t>sahip</a:t>
            </a:r>
            <a:r>
              <a:rPr lang="en-US" altLang="tr-TR" dirty="0"/>
              <a:t> </a:t>
            </a:r>
            <a:r>
              <a:rPr lang="en-US" altLang="tr-TR" dirty="0" err="1"/>
              <a:t>olmayan</a:t>
            </a:r>
            <a:r>
              <a:rPr lang="en-US" altLang="tr-TR" dirty="0"/>
              <a:t> </a:t>
            </a:r>
            <a:r>
              <a:rPr lang="en-US" altLang="tr-TR" dirty="0" err="1"/>
              <a:t>yönetici</a:t>
            </a:r>
            <a:r>
              <a:rPr lang="en-US" altLang="tr-TR" dirty="0"/>
              <a:t> ve </a:t>
            </a:r>
            <a:r>
              <a:rPr lang="en-US" altLang="tr-TR" dirty="0" err="1"/>
              <a:t>personel</a:t>
            </a:r>
            <a:endParaRPr lang="en-US" altLang="tr-TR" dirty="0"/>
          </a:p>
          <a:p>
            <a:r>
              <a:rPr lang="en-US" altLang="tr-TR" dirty="0" err="1"/>
              <a:t>Kötü</a:t>
            </a:r>
            <a:r>
              <a:rPr lang="en-US" altLang="tr-TR" dirty="0"/>
              <a:t> </a:t>
            </a:r>
            <a:r>
              <a:rPr lang="en-US" altLang="tr-TR" dirty="0" err="1"/>
              <a:t>tasarlanmış</a:t>
            </a:r>
            <a:r>
              <a:rPr lang="en-US" altLang="tr-TR" dirty="0"/>
              <a:t> </a:t>
            </a:r>
            <a:r>
              <a:rPr lang="en-US" altLang="tr-TR" dirty="0" err="1"/>
              <a:t>ve</a:t>
            </a:r>
            <a:r>
              <a:rPr lang="en-US" altLang="tr-TR" dirty="0"/>
              <a:t> </a:t>
            </a:r>
            <a:r>
              <a:rPr lang="en-US" altLang="tr-TR" dirty="0" err="1"/>
              <a:t>planlanmış</a:t>
            </a:r>
            <a:r>
              <a:rPr lang="en-US" altLang="tr-TR" dirty="0"/>
              <a:t> </a:t>
            </a:r>
            <a:r>
              <a:rPr lang="en-US" altLang="tr-TR" dirty="0" err="1"/>
              <a:t>iş</a:t>
            </a:r>
            <a:r>
              <a:rPr lang="en-US" altLang="tr-TR" dirty="0"/>
              <a:t> </a:t>
            </a:r>
            <a:r>
              <a:rPr lang="en-US" altLang="tr-TR" dirty="0" err="1"/>
              <a:t>planları</a:t>
            </a:r>
            <a:endParaRPr lang="en-US" altLang="tr-TR" dirty="0"/>
          </a:p>
          <a:p>
            <a:r>
              <a:rPr lang="en-US" altLang="tr-TR" dirty="0" err="1"/>
              <a:t>Protokollere</a:t>
            </a:r>
            <a:r>
              <a:rPr lang="en-US" altLang="tr-TR" dirty="0"/>
              <a:t> </a:t>
            </a:r>
            <a:r>
              <a:rPr lang="en-US" altLang="tr-TR" dirty="0" err="1"/>
              <a:t>uyulma</a:t>
            </a:r>
            <a:r>
              <a:rPr lang="tr-TR" altLang="tr-TR" dirty="0" err="1"/>
              <a:t>ma</a:t>
            </a:r>
            <a:r>
              <a:rPr lang="en-US" altLang="tr-TR" dirty="0"/>
              <a:t>, </a:t>
            </a:r>
            <a:r>
              <a:rPr lang="en-US" altLang="tr-TR" dirty="0" err="1"/>
              <a:t>prosedürlerin</a:t>
            </a:r>
            <a:r>
              <a:rPr lang="en-US" altLang="tr-TR" dirty="0"/>
              <a:t> </a:t>
            </a:r>
            <a:r>
              <a:rPr lang="en-US" altLang="tr-TR" dirty="0" err="1"/>
              <a:t>uygulanma</a:t>
            </a:r>
            <a:r>
              <a:rPr lang="tr-TR" altLang="tr-TR" dirty="0" err="1"/>
              <a:t>ması</a:t>
            </a:r>
            <a:r>
              <a:rPr lang="en-US" altLang="tr-TR" dirty="0"/>
              <a:t> ve </a:t>
            </a:r>
            <a:r>
              <a:rPr lang="en-US" altLang="tr-TR" dirty="0" err="1"/>
              <a:t>standart</a:t>
            </a:r>
            <a:r>
              <a:rPr lang="en-US" altLang="tr-TR" dirty="0"/>
              <a:t> </a:t>
            </a:r>
            <a:r>
              <a:rPr lang="en-US" altLang="tr-TR" dirty="0" err="1"/>
              <a:t>çalışma</a:t>
            </a:r>
            <a:r>
              <a:rPr lang="en-US" altLang="tr-TR" dirty="0"/>
              <a:t> </a:t>
            </a:r>
            <a:r>
              <a:rPr lang="en-US" altLang="tr-TR" dirty="0" err="1"/>
              <a:t>prosedürlerinin</a:t>
            </a:r>
            <a:r>
              <a:rPr lang="en-US" altLang="tr-TR" dirty="0"/>
              <a:t> </a:t>
            </a:r>
            <a:r>
              <a:rPr lang="en-US" altLang="tr-TR" dirty="0" err="1"/>
              <a:t>mevcut</a:t>
            </a:r>
            <a:r>
              <a:rPr lang="en-US" altLang="tr-TR" dirty="0"/>
              <a:t> </a:t>
            </a:r>
            <a:r>
              <a:rPr lang="en-US" altLang="tr-TR" dirty="0" err="1"/>
              <a:t>olma</a:t>
            </a:r>
            <a:r>
              <a:rPr lang="tr-TR" altLang="tr-TR" dirty="0" err="1"/>
              <a:t>ması</a:t>
            </a:r>
            <a:endParaRPr lang="en-US" altLang="tr-TR" dirty="0"/>
          </a:p>
          <a:p>
            <a:r>
              <a:rPr lang="en-US" altLang="tr-TR" dirty="0"/>
              <a:t>Ham </a:t>
            </a:r>
            <a:r>
              <a:rPr lang="en-US" altLang="tr-TR" dirty="0" err="1"/>
              <a:t>veriler</a:t>
            </a:r>
            <a:r>
              <a:rPr lang="tr-TR" altLang="tr-TR" dirty="0"/>
              <a:t>in</a:t>
            </a:r>
            <a:r>
              <a:rPr lang="en-US" altLang="tr-TR" dirty="0"/>
              <a:t> </a:t>
            </a:r>
            <a:r>
              <a:rPr lang="en-US" altLang="tr-TR" dirty="0" err="1"/>
              <a:t>yetersiz</a:t>
            </a:r>
            <a:r>
              <a:rPr lang="en-US" altLang="tr-TR" dirty="0"/>
              <a:t> </a:t>
            </a:r>
            <a:r>
              <a:rPr lang="en-US" altLang="tr-TR" dirty="0" err="1"/>
              <a:t>toplanm</a:t>
            </a:r>
            <a:r>
              <a:rPr lang="tr-TR" altLang="tr-TR" dirty="0"/>
              <a:t>ası</a:t>
            </a:r>
            <a:r>
              <a:rPr lang="en-US" altLang="tr-TR" dirty="0"/>
              <a:t>, </a:t>
            </a:r>
            <a:r>
              <a:rPr lang="en-US" altLang="tr-TR" dirty="0" err="1"/>
              <a:t>yanlış</a:t>
            </a:r>
            <a:r>
              <a:rPr lang="en-US" altLang="tr-TR" dirty="0"/>
              <a:t> </a:t>
            </a:r>
            <a:r>
              <a:rPr lang="en-US" altLang="tr-TR" dirty="0" err="1"/>
              <a:t>tanımlanm</a:t>
            </a:r>
            <a:r>
              <a:rPr lang="tr-TR" altLang="tr-TR" dirty="0"/>
              <a:t>ası</a:t>
            </a:r>
            <a:r>
              <a:rPr lang="en-US" altLang="tr-TR" dirty="0"/>
              <a:t>, </a:t>
            </a:r>
            <a:r>
              <a:rPr lang="en-US" altLang="tr-TR" dirty="0" err="1"/>
              <a:t>izlenebilirlikten</a:t>
            </a:r>
            <a:r>
              <a:rPr lang="en-US" altLang="tr-TR" dirty="0"/>
              <a:t> </a:t>
            </a:r>
            <a:r>
              <a:rPr lang="en-US" altLang="tr-TR" dirty="0" err="1"/>
              <a:t>yoksun</a:t>
            </a:r>
            <a:r>
              <a:rPr lang="en-US" altLang="tr-TR" dirty="0"/>
              <a:t>, </a:t>
            </a:r>
            <a:r>
              <a:rPr lang="tr-TR" altLang="tr-TR" dirty="0"/>
              <a:t>yanlış </a:t>
            </a:r>
            <a:r>
              <a:rPr lang="en-US" altLang="tr-TR" dirty="0" err="1"/>
              <a:t>onaylanmış</a:t>
            </a:r>
            <a:r>
              <a:rPr lang="en-US" altLang="tr-TR" dirty="0"/>
              <a:t> </a:t>
            </a:r>
            <a:r>
              <a:rPr lang="en-US" altLang="tr-TR" dirty="0" err="1"/>
              <a:t>veya</a:t>
            </a:r>
            <a:r>
              <a:rPr lang="en-US" altLang="tr-TR" dirty="0"/>
              <a:t> </a:t>
            </a:r>
            <a:r>
              <a:rPr lang="en-US" altLang="tr-TR" dirty="0" err="1"/>
              <a:t>onaylanmamış</a:t>
            </a:r>
            <a:endParaRPr lang="en-US" altLang="tr-TR" dirty="0"/>
          </a:p>
          <a:p>
            <a:r>
              <a:rPr lang="en-US" altLang="tr-TR" dirty="0"/>
              <a:t>Test </a:t>
            </a:r>
            <a:r>
              <a:rPr lang="en-US" altLang="tr-TR" dirty="0" err="1"/>
              <a:t>malzemelerinin</a:t>
            </a:r>
            <a:r>
              <a:rPr lang="en-US" altLang="tr-TR" dirty="0"/>
              <a:t> ve </a:t>
            </a:r>
            <a:r>
              <a:rPr lang="en-US" altLang="tr-TR" dirty="0" err="1"/>
              <a:t>sistemlerin</a:t>
            </a:r>
            <a:r>
              <a:rPr lang="en-US" altLang="tr-TR" dirty="0"/>
              <a:t> </a:t>
            </a:r>
            <a:r>
              <a:rPr lang="en-US" altLang="tr-TR" dirty="0" err="1"/>
              <a:t>karakterizasyonu</a:t>
            </a:r>
            <a:r>
              <a:rPr lang="en-US" altLang="tr-TR" dirty="0"/>
              <a:t> </a:t>
            </a:r>
            <a:r>
              <a:rPr lang="en-US" altLang="tr-TR" dirty="0" err="1"/>
              <a:t>yetersiz</a:t>
            </a:r>
            <a:endParaRPr lang="en-US" altLang="tr-TR" dirty="0"/>
          </a:p>
          <a:p>
            <a:r>
              <a:rPr lang="en-US" altLang="tr-TR" dirty="0" err="1"/>
              <a:t>Raporlar</a:t>
            </a:r>
            <a:r>
              <a:rPr lang="tr-TR" altLang="tr-TR" dirty="0" err="1"/>
              <a:t>ın</a:t>
            </a:r>
            <a:r>
              <a:rPr lang="en-US" altLang="tr-TR" dirty="0"/>
              <a:t> </a:t>
            </a:r>
            <a:r>
              <a:rPr lang="en-US" altLang="tr-TR" dirty="0" err="1"/>
              <a:t>yeterince</a:t>
            </a:r>
            <a:r>
              <a:rPr lang="en-US" altLang="tr-TR" dirty="0"/>
              <a:t> </a:t>
            </a:r>
            <a:r>
              <a:rPr lang="en-US" altLang="tr-TR" dirty="0" err="1"/>
              <a:t>doğrulanm</a:t>
            </a:r>
            <a:r>
              <a:rPr lang="tr-TR" altLang="tr-TR" dirty="0"/>
              <a:t>aması</a:t>
            </a:r>
            <a:r>
              <a:rPr lang="en-US" altLang="tr-TR" dirty="0"/>
              <a:t>, ham </a:t>
            </a:r>
            <a:r>
              <a:rPr lang="en-US" altLang="tr-TR" dirty="0" err="1"/>
              <a:t>veri</a:t>
            </a:r>
            <a:r>
              <a:rPr lang="en-US" altLang="tr-TR" dirty="0"/>
              <a:t> </a:t>
            </a:r>
            <a:r>
              <a:rPr lang="en-US" altLang="tr-TR" dirty="0" err="1"/>
              <a:t>kayıtları</a:t>
            </a:r>
            <a:r>
              <a:rPr lang="tr-TR" altLang="tr-TR" dirty="0" err="1"/>
              <a:t>nın</a:t>
            </a:r>
            <a:r>
              <a:rPr lang="en-US" altLang="tr-TR" dirty="0"/>
              <a:t> </a:t>
            </a:r>
            <a:r>
              <a:rPr lang="en-US" altLang="tr-TR" dirty="0" err="1"/>
              <a:t>doğru</a:t>
            </a:r>
            <a:r>
              <a:rPr lang="en-US" altLang="tr-TR" dirty="0"/>
              <a:t> </a:t>
            </a:r>
            <a:r>
              <a:rPr lang="tr-TR" altLang="tr-TR" dirty="0"/>
              <a:t>olmaması</a:t>
            </a:r>
            <a:endParaRPr lang="en-US" altLang="tr-TR" dirty="0"/>
          </a:p>
          <a:p>
            <a:r>
              <a:rPr lang="en-US" altLang="tr-TR" dirty="0" err="1"/>
              <a:t>Arşivleme</a:t>
            </a:r>
            <a:r>
              <a:rPr lang="en-US" altLang="tr-TR" dirty="0"/>
              <a:t> ve </a:t>
            </a:r>
            <a:r>
              <a:rPr lang="en-US" altLang="tr-TR" dirty="0" err="1"/>
              <a:t>yeniden</a:t>
            </a:r>
            <a:r>
              <a:rPr lang="en-US" altLang="tr-TR" dirty="0"/>
              <a:t> </a:t>
            </a:r>
            <a:r>
              <a:rPr lang="en-US" altLang="tr-TR" dirty="0" err="1"/>
              <a:t>kullanma</a:t>
            </a:r>
            <a:r>
              <a:rPr lang="en-US" altLang="tr-TR" dirty="0"/>
              <a:t> </a:t>
            </a:r>
            <a:r>
              <a:rPr lang="en-US" altLang="tr-TR" dirty="0" err="1"/>
              <a:t>süreçlerinin</a:t>
            </a:r>
            <a:r>
              <a:rPr lang="en-US" altLang="tr-TR" dirty="0"/>
              <a:t> </a:t>
            </a:r>
            <a:r>
              <a:rPr lang="en-US" altLang="tr-TR" dirty="0" err="1"/>
              <a:t>yetersiz</a:t>
            </a:r>
            <a:r>
              <a:rPr lang="tr-TR" altLang="tr-TR" dirty="0" err="1"/>
              <a:t>liği</a:t>
            </a:r>
            <a:endParaRPr lang="tr-TR" altLang="tr-TR" dirty="0"/>
          </a:p>
        </p:txBody>
      </p:sp>
    </p:spTree>
    <p:extLst>
      <p:ext uri="{BB962C8B-B14F-4D97-AF65-F5344CB8AC3E}">
        <p14:creationId xmlns:p14="http://schemas.microsoft.com/office/powerpoint/2010/main" val="83616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824" name="Rectangle 3482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838200" y="365125"/>
            <a:ext cx="10515600" cy="1325563"/>
          </a:xfrm>
        </p:spPr>
        <p:txBody>
          <a:bodyPr>
            <a:normAutofit/>
          </a:bodyPr>
          <a:lstStyle/>
          <a:p>
            <a:r>
              <a:rPr lang="tr-TR" altLang="tr-TR" b="1" dirty="0" err="1">
                <a:latin typeface="+mn-lt"/>
              </a:rPr>
              <a:t>FDA’in</a:t>
            </a:r>
            <a:r>
              <a:rPr lang="tr-TR" altLang="tr-TR" b="1" dirty="0">
                <a:latin typeface="+mn-lt"/>
              </a:rPr>
              <a:t> Araştırma Bulguları</a:t>
            </a:r>
            <a:endParaRPr lang="tr-TR" altLang="tr-TR" dirty="0"/>
          </a:p>
        </p:txBody>
      </p:sp>
      <p:sp>
        <p:nvSpPr>
          <p:cNvPr id="3482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9" name="Content Placeholder 2"/>
          <p:cNvSpPr>
            <a:spLocks noGrp="1"/>
          </p:cNvSpPr>
          <p:nvPr>
            <p:ph idx="1"/>
          </p:nvPr>
        </p:nvSpPr>
        <p:spPr>
          <a:xfrm>
            <a:off x="838200" y="1929384"/>
            <a:ext cx="10515600" cy="4251960"/>
          </a:xfrm>
        </p:spPr>
        <p:txBody>
          <a:bodyPr>
            <a:normAutofit/>
          </a:bodyPr>
          <a:lstStyle/>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altLang="tr-TR" sz="3200" dirty="0">
                <a:ea typeface="Microsoft YaHei" panose="020B0503020204020204" pitchFamily="34" charset="-122"/>
              </a:rPr>
              <a:t>Bu ihlaller ABD'deki tüm toksikolojik çalışmaların %35-40'ını oluşturan yaklaşık 325 insektisit-herbisit ilacından sorumlu bir şirkette saptanmıştır</a:t>
            </a:r>
          </a:p>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tr-TR" altLang="tr-TR" sz="3200" dirty="0">
              <a:ea typeface="Microsoft YaHei" panose="020B0503020204020204" pitchFamily="34" charset="-122"/>
            </a:endParaRPr>
          </a:p>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tr-TR" altLang="tr-TR" sz="3200" dirty="0">
                <a:ea typeface="Microsoft YaHei" panose="020B0503020204020204" pitchFamily="34" charset="-122"/>
              </a:rPr>
              <a:t>Kimyasalların güvenliğine ilişkin birçok kararın şüpheli olduğu görülmüştür</a:t>
            </a:r>
            <a:endParaRPr lang="tr-TR" sz="3200" dirty="0">
              <a:ea typeface="Microsoft YaHei" panose="020B0503020204020204" pitchFamily="34" charset="-122"/>
            </a:endParaRPr>
          </a:p>
          <a:p>
            <a:pPr indent="-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tr-TR" altLang="tr-TR" sz="3200" dirty="0"/>
          </a:p>
        </p:txBody>
      </p:sp>
    </p:spTree>
    <p:extLst>
      <p:ext uri="{BB962C8B-B14F-4D97-AF65-F5344CB8AC3E}">
        <p14:creationId xmlns:p14="http://schemas.microsoft.com/office/powerpoint/2010/main" val="337458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89" name="Rectangle 2048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p:cNvSpPr>
            <a:spLocks noGrp="1"/>
          </p:cNvSpPr>
          <p:nvPr>
            <p:ph type="title"/>
          </p:nvPr>
        </p:nvSpPr>
        <p:spPr>
          <a:xfrm>
            <a:off x="841248" y="334644"/>
            <a:ext cx="10509504" cy="1076914"/>
          </a:xfrm>
        </p:spPr>
        <p:txBody>
          <a:bodyPr anchor="ctr">
            <a:normAutofit/>
          </a:bodyPr>
          <a:lstStyle/>
          <a:p>
            <a:r>
              <a:rPr lang="tr-TR" altLang="tr-TR" b="1" dirty="0" err="1">
                <a:latin typeface="+mn-lt"/>
              </a:rPr>
              <a:t>GLP’nin</a:t>
            </a:r>
            <a:r>
              <a:rPr lang="tr-TR" altLang="tr-TR" b="1" dirty="0">
                <a:latin typeface="+mn-lt"/>
              </a:rPr>
              <a:t> Tarihçesi</a:t>
            </a:r>
          </a:p>
        </p:txBody>
      </p:sp>
      <p:sp>
        <p:nvSpPr>
          <p:cNvPr id="20491" name="Rectangle 2049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495" name="Rectangle 20494">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485" name="Content Placeholder 2">
            <a:extLst>
              <a:ext uri="{FF2B5EF4-FFF2-40B4-BE49-F238E27FC236}">
                <a16:creationId xmlns:a16="http://schemas.microsoft.com/office/drawing/2014/main" id="{7C40DD4F-D82D-2C84-8479-6B80E5921060}"/>
              </a:ext>
            </a:extLst>
          </p:cNvPr>
          <p:cNvGraphicFramePr>
            <a:graphicFrameLocks noGrp="1"/>
          </p:cNvGraphicFramePr>
          <p:nvPr>
            <p:ph idx="1"/>
            <p:extLst>
              <p:ext uri="{D42A27DB-BD31-4B8C-83A1-F6EECF244321}">
                <p14:modId xmlns:p14="http://schemas.microsoft.com/office/powerpoint/2010/main" val="2075537214"/>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447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5252</TotalTime>
  <Words>3563</Words>
  <Application>Microsoft Office PowerPoint</Application>
  <PresentationFormat>Geniş ekran</PresentationFormat>
  <Paragraphs>399</Paragraphs>
  <Slides>33</Slides>
  <Notes>33</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33</vt:i4>
      </vt:variant>
    </vt:vector>
  </HeadingPairs>
  <TitlesOfParts>
    <vt:vector size="42" baseType="lpstr">
      <vt:lpstr>Microsoft YaHei</vt:lpstr>
      <vt:lpstr>Aptos</vt:lpstr>
      <vt:lpstr>Aptos Display</vt:lpstr>
      <vt:lpstr>Arial</vt:lpstr>
      <vt:lpstr>Calibri</vt:lpstr>
      <vt:lpstr>Calibri Light</vt:lpstr>
      <vt:lpstr>Roboto</vt:lpstr>
      <vt:lpstr>Office Theme</vt:lpstr>
      <vt:lpstr>Office Teması</vt:lpstr>
      <vt:lpstr>ARAŞTIRMA:  İyi Laboratuvar Uygulamaları (GLP) ve In vivo Testler</vt:lpstr>
      <vt:lpstr>Öğrenme Hedefleri</vt:lpstr>
      <vt:lpstr>Sunum İçeriği</vt:lpstr>
      <vt:lpstr>İlaç geliştirmede GxP Standartları</vt:lpstr>
      <vt:lpstr>Good Laboratory Practice- GLP</vt:lpstr>
      <vt:lpstr>FDA’in Araştırma Bulguları</vt:lpstr>
      <vt:lpstr>FDA’in Araştırma Bulguları</vt:lpstr>
      <vt:lpstr>FDA’in Araştırma Bulguları</vt:lpstr>
      <vt:lpstr>GLP’nin Tarihçesi</vt:lpstr>
      <vt:lpstr>GLP’nin Tarihçesi</vt:lpstr>
      <vt:lpstr>GLP Düzenlemelerinin Hedefleri</vt:lpstr>
      <vt:lpstr>GLP: İyi Laboratuvar Uygulamaları</vt:lpstr>
      <vt:lpstr>GLP: İyi Laboratuvar Uygulamaları</vt:lpstr>
      <vt:lpstr>Neden GLP?  GLP’nin avantajları </vt:lpstr>
      <vt:lpstr>GLP Nelerle İlgilenmez?</vt:lpstr>
      <vt:lpstr>GLP: İyi Laboratuvar Uygulamaları</vt:lpstr>
      <vt:lpstr>PowerPoint Sunusu</vt:lpstr>
      <vt:lpstr>GLP Test Grupları</vt:lpstr>
      <vt:lpstr>GLP Test Grupları</vt:lpstr>
      <vt:lpstr>GLP’nin Temel Gereklilikleri</vt:lpstr>
      <vt:lpstr>İlaç  Geliştirme Aşamaları </vt:lpstr>
      <vt:lpstr>İlaç  Geliştirme Aşamaları</vt:lpstr>
      <vt:lpstr>PowerPoint Sunusu</vt:lpstr>
      <vt:lpstr>İlaç/Aşı Araştırmalarında GLP’nin Yeri</vt:lpstr>
      <vt:lpstr>Klinik Öncesi In vivo Analizler</vt:lpstr>
      <vt:lpstr>Klinik Öncesi In vivo Analizler</vt:lpstr>
      <vt:lpstr>Klinik Öncesi In vivo Analizler</vt:lpstr>
      <vt:lpstr>Sorular ve Tartışma</vt:lpstr>
      <vt:lpstr>Xcelligence Analizi GLP ve In vivo Testler Özet</vt:lpstr>
      <vt:lpstr>PowerPoint Sunusu</vt:lpstr>
      <vt:lpstr>PowerPoint Sunusu</vt:lpstr>
      <vt:lpstr>Proje Partnerleri</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discovery</dc:title>
  <dc:creator>arnold bosman</dc:creator>
  <cp:lastModifiedBy>Ayşegül Taylan Özkan</cp:lastModifiedBy>
  <cp:revision>108</cp:revision>
  <dcterms:created xsi:type="dcterms:W3CDTF">2023-12-02T13:46:00Z</dcterms:created>
  <dcterms:modified xsi:type="dcterms:W3CDTF">2024-09-12T15:00:45Z</dcterms:modified>
</cp:coreProperties>
</file>